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8" r:id="rId1"/>
  </p:sldMasterIdLst>
  <p:notesMasterIdLst>
    <p:notesMasterId r:id="rId45"/>
  </p:notesMasterIdLst>
  <p:sldIdLst>
    <p:sldId id="1945" r:id="rId2"/>
    <p:sldId id="1946" r:id="rId3"/>
    <p:sldId id="1895" r:id="rId4"/>
    <p:sldId id="1941" r:id="rId5"/>
    <p:sldId id="1929" r:id="rId6"/>
    <p:sldId id="471" r:id="rId7"/>
    <p:sldId id="1939" r:id="rId8"/>
    <p:sldId id="1937" r:id="rId9"/>
    <p:sldId id="1921" r:id="rId10"/>
    <p:sldId id="1865" r:id="rId11"/>
    <p:sldId id="1938" r:id="rId12"/>
    <p:sldId id="1913" r:id="rId13"/>
    <p:sldId id="512" r:id="rId14"/>
    <p:sldId id="1948" r:id="rId15"/>
    <p:sldId id="1905" r:id="rId16"/>
    <p:sldId id="1924" r:id="rId17"/>
    <p:sldId id="257" r:id="rId18"/>
    <p:sldId id="1816" r:id="rId19"/>
    <p:sldId id="1720" r:id="rId20"/>
    <p:sldId id="1947" r:id="rId21"/>
    <p:sldId id="1862" r:id="rId22"/>
    <p:sldId id="1799" r:id="rId23"/>
    <p:sldId id="1885" r:id="rId24"/>
    <p:sldId id="1825" r:id="rId25"/>
    <p:sldId id="1813" r:id="rId26"/>
    <p:sldId id="1919" r:id="rId27"/>
    <p:sldId id="1828" r:id="rId28"/>
    <p:sldId id="1805" r:id="rId29"/>
    <p:sldId id="1925" r:id="rId30"/>
    <p:sldId id="1830" r:id="rId31"/>
    <p:sldId id="1866" r:id="rId32"/>
    <p:sldId id="1867" r:id="rId33"/>
    <p:sldId id="1833" r:id="rId34"/>
    <p:sldId id="1880" r:id="rId35"/>
    <p:sldId id="1838" r:id="rId36"/>
    <p:sldId id="1857" r:id="rId37"/>
    <p:sldId id="1944" r:id="rId38"/>
    <p:sldId id="1870" r:id="rId39"/>
    <p:sldId id="1940" r:id="rId40"/>
    <p:sldId id="1918" r:id="rId41"/>
    <p:sldId id="1806" r:id="rId42"/>
    <p:sldId id="1876" r:id="rId43"/>
    <p:sldId id="1877" r:id="rId44"/>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pos="4992" userDrawn="1">
          <p15:clr>
            <a:srgbClr val="A4A3A4"/>
          </p15:clr>
        </p15:guide>
        <p15:guide id="4" orient="horz" pos="3039" userDrawn="1">
          <p15:clr>
            <a:srgbClr val="A4A3A4"/>
          </p15:clr>
        </p15:guide>
        <p15:guide id="5" pos="1536" userDrawn="1">
          <p15:clr>
            <a:srgbClr val="A4A3A4"/>
          </p15:clr>
        </p15:guide>
        <p15:guide id="6" pos="6144" userDrawn="1">
          <p15:clr>
            <a:srgbClr val="A4A3A4"/>
          </p15:clr>
        </p15:guide>
        <p15:guide id="7" pos="3840" userDrawn="1">
          <p15:clr>
            <a:srgbClr val="A4A3A4"/>
          </p15:clr>
        </p15:guide>
        <p15:guide id="8" orient="horz" pos="1296" userDrawn="1">
          <p15:clr>
            <a:srgbClr val="A4A3A4"/>
          </p15:clr>
        </p15:guide>
        <p15:guide id="9" pos="384" userDrawn="1">
          <p15:clr>
            <a:srgbClr val="A4A3A4"/>
          </p15:clr>
        </p15:guide>
        <p15:guide id="10" pos="7296" userDrawn="1">
          <p15:clr>
            <a:srgbClr val="A4A3A4"/>
          </p15:clr>
        </p15:guide>
        <p15:guide id="11" pos="2688" userDrawn="1">
          <p15:clr>
            <a:srgbClr val="A4A3A4"/>
          </p15:clr>
        </p15:guide>
        <p15:guide id="12" orient="horz" pos="3888" userDrawn="1">
          <p15:clr>
            <a:srgbClr val="A4A3A4"/>
          </p15:clr>
        </p15:guide>
        <p15:guide id="13" orient="horz" pos="4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黃婕恩" initials="黃婕恩" lastIdx="1" clrIdx="0">
    <p:extLst>
      <p:ext uri="{19B8F6BF-5375-455C-9EA6-DF929625EA0E}">
        <p15:presenceInfo xmlns:p15="http://schemas.microsoft.com/office/powerpoint/2012/main" userId="S-1-5-21-487292517-3103811754-75089195-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58C4"/>
    <a:srgbClr val="0B58C4"/>
    <a:srgbClr val="FFFFFF"/>
    <a:srgbClr val="33CCFF"/>
    <a:srgbClr val="336699"/>
    <a:srgbClr val="0099CC"/>
    <a:srgbClr val="0099FF"/>
    <a:srgbClr val="FF7822"/>
    <a:srgbClr val="FF9933"/>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85" autoAdjust="0"/>
    <p:restoredTop sz="93883" autoAdjust="0"/>
  </p:normalViewPr>
  <p:slideViewPr>
    <p:cSldViewPr snapToObjects="1" showGuides="1">
      <p:cViewPr varScale="1">
        <p:scale>
          <a:sx n="63" d="100"/>
          <a:sy n="63" d="100"/>
        </p:scale>
        <p:origin x="588" y="60"/>
      </p:cViewPr>
      <p:guideLst>
        <p:guide orient="horz" pos="2160"/>
        <p:guide pos="4992"/>
        <p:guide orient="horz" pos="3039"/>
        <p:guide pos="1536"/>
        <p:guide pos="6144"/>
        <p:guide pos="3840"/>
        <p:guide orient="horz" pos="1296"/>
        <p:guide pos="384"/>
        <p:guide pos="7296"/>
        <p:guide pos="2688"/>
        <p:guide orient="horz" pos="3888"/>
        <p:guide orient="horz" pos="43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27963;&#38913;&#31807;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ushicat\Documents\&#27491;&#25991;\&#32113;&#35336;&#25976;&#25818;\1Q-3Q%20&#25972;&#2970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27963;&#38913;&#31807;1"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oleObject" Target="&#27963;&#38913;&#31807;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rgbClr val="0B58C4"/>
                </a:solidFill>
                <a:latin typeface="+mn-lt"/>
                <a:ea typeface="+mn-ea"/>
                <a:cs typeface="+mn-cs"/>
              </a:defRPr>
            </a:pPr>
            <a:r>
              <a:rPr lang="en-US" altLang="zh-TW" sz="2000" b="1" i="0" u="none" strike="noStrike" baseline="0" dirty="0">
                <a:solidFill>
                  <a:srgbClr val="0B58C4"/>
                </a:solidFill>
                <a:effectLst/>
              </a:rPr>
              <a:t>$65 billion USD will be used to improve </a:t>
            </a:r>
            <a:r>
              <a:rPr lang="en-US" altLang="zh-TW" sz="2000" b="1" i="0" u="none" strike="noStrike" baseline="0" dirty="0" err="1">
                <a:solidFill>
                  <a:srgbClr val="0B58C4"/>
                </a:solidFill>
                <a:effectLst/>
              </a:rPr>
              <a:t>States’s</a:t>
            </a:r>
            <a:r>
              <a:rPr lang="en-US" altLang="zh-TW" sz="2000" b="1" i="0" u="none" strike="noStrike" baseline="0" dirty="0">
                <a:solidFill>
                  <a:srgbClr val="0B58C4"/>
                </a:solidFill>
                <a:effectLst/>
              </a:rPr>
              <a:t> internet equipment</a:t>
            </a:r>
          </a:p>
        </c:rich>
      </c:tx>
      <c:layout>
        <c:manualLayout>
          <c:xMode val="edge"/>
          <c:yMode val="edge"/>
          <c:x val="0.10162790697674419"/>
          <c:y val="3.0054644808743168E-2"/>
        </c:manualLayout>
      </c:layout>
      <c:overlay val="0"/>
      <c:spPr>
        <a:noFill/>
        <a:ln>
          <a:noFill/>
        </a:ln>
        <a:effectLst/>
      </c:spPr>
      <c:txPr>
        <a:bodyPr rot="0" spcFirstLastPara="1" vertOverflow="ellipsis" vert="horz" wrap="square" anchor="ctr" anchorCtr="1"/>
        <a:lstStyle/>
        <a:p>
          <a:pPr>
            <a:defRPr sz="2000" b="1" i="0" u="none" strike="noStrike" kern="1200" baseline="0">
              <a:solidFill>
                <a:srgbClr val="0B58C4"/>
              </a:solidFill>
              <a:latin typeface="+mn-lt"/>
              <a:ea typeface="+mn-ea"/>
              <a:cs typeface="+mn-cs"/>
            </a:defRPr>
          </a:pPr>
          <a:endParaRPr lang="zh-TW"/>
        </a:p>
      </c:txPr>
    </c:title>
    <c:autoTitleDeleted val="0"/>
    <c:plotArea>
      <c:layout/>
      <c:pieChart>
        <c:varyColors val="1"/>
        <c:ser>
          <c:idx val="0"/>
          <c:order val="0"/>
          <c:explosion val="6"/>
          <c:dPt>
            <c:idx val="0"/>
            <c:bubble3D val="0"/>
            <c:explosion val="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1E79-4FDF-B982-B503093123D5}"/>
              </c:ext>
            </c:extLst>
          </c:dPt>
          <c:dPt>
            <c:idx val="1"/>
            <c:bubble3D val="0"/>
            <c:explosion val="2"/>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1E79-4FDF-B982-B503093123D5}"/>
              </c:ext>
            </c:extLst>
          </c:dPt>
          <c:dPt>
            <c:idx val="2"/>
            <c:bubble3D val="0"/>
            <c:explosion val="8"/>
            <c:spPr>
              <a:solidFill>
                <a:srgbClr val="FF0000"/>
              </a:solidFill>
              <a:ln>
                <a:noFill/>
              </a:ln>
              <a:effectLst/>
            </c:spPr>
            <c:extLst>
              <c:ext xmlns:c16="http://schemas.microsoft.com/office/drawing/2014/chart" uri="{C3380CC4-5D6E-409C-BE32-E72D297353CC}">
                <c16:uniqueId val="{00000005-1E79-4FDF-B982-B503093123D5}"/>
              </c:ext>
            </c:extLst>
          </c:dPt>
          <c:dPt>
            <c:idx val="3"/>
            <c:bubble3D val="0"/>
            <c:explosion val="1"/>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1E79-4FDF-B982-B503093123D5}"/>
              </c:ext>
            </c:extLst>
          </c:dPt>
          <c:val>
            <c:numRef>
              <c:f>工作表1!$D$1:$D$4</c:f>
              <c:numCache>
                <c:formatCode>General</c:formatCode>
                <c:ptCount val="4"/>
                <c:pt idx="0">
                  <c:v>6.4102564102564097</c:v>
                </c:pt>
                <c:pt idx="1">
                  <c:v>25</c:v>
                </c:pt>
                <c:pt idx="2">
                  <c:v>41.666666666666671</c:v>
                </c:pt>
                <c:pt idx="3">
                  <c:v>26.923076923076923</c:v>
                </c:pt>
              </c:numCache>
            </c:numRef>
          </c:val>
          <c:extLst>
            <c:ext xmlns:c16="http://schemas.microsoft.com/office/drawing/2014/chart" uri="{C3380CC4-5D6E-409C-BE32-E72D297353CC}">
              <c16:uniqueId val="{00000008-1E79-4FDF-B982-B503093123D5}"/>
            </c:ext>
          </c:extLst>
        </c:ser>
        <c:dLbls>
          <c:showLegendKey val="0"/>
          <c:showVal val="0"/>
          <c:showCatName val="0"/>
          <c:showSerName val="0"/>
          <c:showPercent val="0"/>
          <c:showBubbleSize val="0"/>
          <c:showLeaderLines val="1"/>
        </c:dLbls>
        <c:firstSliceAng val="243"/>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30387635844702"/>
          <c:y val="2.1917074839428185E-2"/>
          <c:w val="0.66801866230390017"/>
          <c:h val="0.94642492817028667"/>
        </c:manualLayout>
      </c:layout>
      <c:pieChart>
        <c:varyColors val="1"/>
        <c:ser>
          <c:idx val="0"/>
          <c:order val="0"/>
          <c:tx>
            <c:strRef>
              <c:f>Sheet1!$B$1</c:f>
              <c:strCache>
                <c:ptCount val="1"/>
                <c:pt idx="0">
                  <c:v>Sales</c:v>
                </c:pt>
              </c:strCache>
            </c:strRef>
          </c:tx>
          <c:dPt>
            <c:idx val="0"/>
            <c:bubble3D val="0"/>
            <c:spPr>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l="100000" b="100000"/>
                </a:path>
                <a:tileRect t="-100000" r="-100000"/>
              </a:gradFill>
              <a:ln w="19050">
                <a:solidFill>
                  <a:schemeClr val="lt1"/>
                </a:solidFill>
              </a:ln>
              <a:effectLst/>
            </c:spPr>
            <c:extLst>
              <c:ext xmlns:c16="http://schemas.microsoft.com/office/drawing/2014/chart" uri="{C3380CC4-5D6E-409C-BE32-E72D297353CC}">
                <c16:uniqueId val="{00000004-93DF-3D46-9091-C6B000A048B6}"/>
              </c:ext>
            </c:extLst>
          </c:dPt>
          <c:dPt>
            <c:idx val="1"/>
            <c:bubble3D val="0"/>
            <c:spPr>
              <a:gradFill flip="none" rotWithShape="1">
                <a:gsLst>
                  <a:gs pos="0">
                    <a:srgbClr val="FF7822">
                      <a:shade val="30000"/>
                      <a:satMod val="115000"/>
                    </a:srgbClr>
                  </a:gs>
                  <a:gs pos="50000">
                    <a:srgbClr val="FF7822">
                      <a:shade val="67500"/>
                      <a:satMod val="115000"/>
                    </a:srgbClr>
                  </a:gs>
                  <a:gs pos="100000">
                    <a:srgbClr val="FF7822">
                      <a:shade val="100000"/>
                      <a:satMod val="115000"/>
                    </a:srgbClr>
                  </a:gs>
                </a:gsLst>
                <a:path path="circle">
                  <a:fillToRect l="100000" t="100000"/>
                </a:path>
                <a:tileRect r="-100000" b="-100000"/>
              </a:gradFill>
              <a:ln w="19050">
                <a:solidFill>
                  <a:schemeClr val="lt1"/>
                </a:solidFill>
              </a:ln>
              <a:effectLst/>
            </c:spPr>
            <c:extLst>
              <c:ext xmlns:c16="http://schemas.microsoft.com/office/drawing/2014/chart" uri="{C3380CC4-5D6E-409C-BE32-E72D297353CC}">
                <c16:uniqueId val="{00000007-93DF-3D46-9091-C6B000A048B6}"/>
              </c:ext>
            </c:extLst>
          </c:dPt>
          <c:dPt>
            <c:idx val="2"/>
            <c:bubble3D val="0"/>
            <c:spPr>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path path="circle">
                  <a:fillToRect t="100000" r="100000"/>
                </a:path>
                <a:tileRect l="-100000" b="-100000"/>
              </a:gradFill>
              <a:ln w="19050">
                <a:solidFill>
                  <a:schemeClr val="lt1"/>
                </a:solidFill>
              </a:ln>
              <a:effectLst/>
            </c:spPr>
            <c:extLst>
              <c:ext xmlns:c16="http://schemas.microsoft.com/office/drawing/2014/chart" uri="{C3380CC4-5D6E-409C-BE32-E72D297353CC}">
                <c16:uniqueId val="{00000005-93DF-3D46-9091-C6B000A048B6}"/>
              </c:ext>
            </c:extLst>
          </c:dPt>
          <c:dPt>
            <c:idx val="3"/>
            <c:bubble3D val="0"/>
            <c:spPr>
              <a:gradFill flip="none" rotWithShape="1">
                <a:gsLst>
                  <a:gs pos="0">
                    <a:srgbClr val="0D58C4">
                      <a:shade val="30000"/>
                      <a:satMod val="115000"/>
                    </a:srgbClr>
                  </a:gs>
                  <a:gs pos="50000">
                    <a:srgbClr val="0D58C4">
                      <a:shade val="67500"/>
                      <a:satMod val="115000"/>
                    </a:srgbClr>
                  </a:gs>
                  <a:gs pos="100000">
                    <a:srgbClr val="0D58C4">
                      <a:shade val="100000"/>
                      <a:satMod val="115000"/>
                    </a:srgbClr>
                  </a:gs>
                </a:gsLst>
                <a:path path="circle">
                  <a:fillToRect r="100000" b="100000"/>
                </a:path>
                <a:tileRect l="-100000" t="-100000"/>
              </a:gradFill>
              <a:ln w="19050">
                <a:solidFill>
                  <a:schemeClr val="lt1"/>
                </a:solidFill>
              </a:ln>
              <a:effectLst/>
            </c:spPr>
            <c:extLst>
              <c:ext xmlns:c16="http://schemas.microsoft.com/office/drawing/2014/chart" uri="{C3380CC4-5D6E-409C-BE32-E72D297353CC}">
                <c16:uniqueId val="{00000006-93DF-3D46-9091-C6B000A048B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5CE-43CC-A059-BA1ACC257EAF}"/>
              </c:ext>
            </c:extLst>
          </c:dPt>
          <c:cat>
            <c:strRef>
              <c:f>Sheet1!$A$2:$A$6</c:f>
              <c:strCache>
                <c:ptCount val="5"/>
                <c:pt idx="0">
                  <c:v>1st Qtr</c:v>
                </c:pt>
                <c:pt idx="1">
                  <c:v>2nd Qtr</c:v>
                </c:pt>
                <c:pt idx="2">
                  <c:v>3rd Qtr</c:v>
                </c:pt>
                <c:pt idx="3">
                  <c:v>4th Qtr</c:v>
                </c:pt>
                <c:pt idx="4">
                  <c:v>4th Qtr</c:v>
                </c:pt>
              </c:strCache>
            </c:strRef>
          </c:cat>
          <c:val>
            <c:numRef>
              <c:f>Sheet1!$B$2:$B$6</c:f>
              <c:numCache>
                <c:formatCode>General</c:formatCode>
                <c:ptCount val="5"/>
                <c:pt idx="0">
                  <c:v>1</c:v>
                </c:pt>
                <c:pt idx="1">
                  <c:v>1</c:v>
                </c:pt>
                <c:pt idx="2">
                  <c:v>1</c:v>
                </c:pt>
                <c:pt idx="3">
                  <c:v>1</c:v>
                </c:pt>
                <c:pt idx="4">
                  <c:v>1</c:v>
                </c:pt>
              </c:numCache>
            </c:numRef>
          </c:val>
          <c:extLst>
            <c:ext xmlns:c16="http://schemas.microsoft.com/office/drawing/2014/chart" uri="{C3380CC4-5D6E-409C-BE32-E72D297353CC}">
              <c16:uniqueId val="{00000000-93DF-3D46-9091-C6B000A048B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27"/>
          <c:y val="3.12402234536928E-2"/>
          <c:w val="0.66546015873015874"/>
          <c:h val="0.93751955309261437"/>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54F-4CB0-911C-24DAD8ED490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54F-4CB0-911C-24DAD8ED490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54F-4CB0-911C-24DAD8ED490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54F-4CB0-911C-24DAD8ED490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54F-4CB0-911C-24DAD8ED490E}"/>
              </c:ext>
            </c:extLst>
          </c:dPt>
          <c:cat>
            <c:strRef>
              <c:f>'Product breakdown'!$A$1:$A$5</c:f>
              <c:strCache>
                <c:ptCount val="5"/>
                <c:pt idx="0">
                  <c:v>wi-fi moduel</c:v>
                </c:pt>
                <c:pt idx="1">
                  <c:v>connected home</c:v>
                </c:pt>
                <c:pt idx="2">
                  <c:v>telecome infrastructure</c:v>
                </c:pt>
                <c:pt idx="3">
                  <c:v>integrated product</c:v>
                </c:pt>
                <c:pt idx="4">
                  <c:v>cloud &amp; others</c:v>
                </c:pt>
              </c:strCache>
            </c:strRef>
          </c:cat>
          <c:val>
            <c:numRef>
              <c:f>'Product breakdown'!$B$1:$B$5</c:f>
              <c:numCache>
                <c:formatCode>0.00%</c:formatCode>
                <c:ptCount val="5"/>
                <c:pt idx="0">
                  <c:v>0.17182582029999999</c:v>
                </c:pt>
                <c:pt idx="1">
                  <c:v>0.18264707320000001</c:v>
                </c:pt>
                <c:pt idx="2">
                  <c:v>0.1038753878</c:v>
                </c:pt>
                <c:pt idx="3">
                  <c:v>0.51079887619999997</c:v>
                </c:pt>
                <c:pt idx="4">
                  <c:v>2.690110754E-2</c:v>
                </c:pt>
              </c:numCache>
            </c:numRef>
          </c:val>
          <c:extLst>
            <c:ext xmlns:c16="http://schemas.microsoft.com/office/drawing/2014/chart" uri="{C3380CC4-5D6E-409C-BE32-E72D297353CC}">
              <c16:uniqueId val="{0000000A-154F-4CB0-911C-24DAD8ED490E}"/>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650122986623784E-2"/>
          <c:y val="5.1333939320407772E-2"/>
          <c:w val="0.87050258175283335"/>
          <c:h val="0.9209842746263085"/>
        </c:manualLayout>
      </c:layout>
      <c:doughnutChart>
        <c:varyColors val="1"/>
        <c:ser>
          <c:idx val="0"/>
          <c:order val="0"/>
          <c:tx>
            <c:strRef>
              <c:f>工作表1!$B$1</c:f>
              <c:strCache>
                <c:ptCount val="1"/>
                <c:pt idx="0">
                  <c:v>銷售</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7EB7-437F-938E-9A0093AF563B}"/>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7EB7-437F-938E-9A0093AF563B}"/>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7EB7-437F-938E-9A0093AF563B}"/>
              </c:ext>
            </c:extLst>
          </c:dPt>
          <c:cat>
            <c:strRef>
              <c:f>工作表1!$A$2:$A$4</c:f>
              <c:strCache>
                <c:ptCount val="3"/>
                <c:pt idx="0">
                  <c:v>America</c:v>
                </c:pt>
                <c:pt idx="1">
                  <c:v>Asia</c:v>
                </c:pt>
                <c:pt idx="2">
                  <c:v>Europe</c:v>
                </c:pt>
              </c:strCache>
            </c:strRef>
          </c:cat>
          <c:val>
            <c:numRef>
              <c:f>工作表1!$B$2:$B$4</c:f>
              <c:numCache>
                <c:formatCode>General</c:formatCode>
                <c:ptCount val="3"/>
                <c:pt idx="0">
                  <c:v>45.52</c:v>
                </c:pt>
                <c:pt idx="1">
                  <c:v>21.19</c:v>
                </c:pt>
                <c:pt idx="2">
                  <c:v>33.28</c:v>
                </c:pt>
              </c:numCache>
            </c:numRef>
          </c:val>
          <c:extLst>
            <c:ext xmlns:c16="http://schemas.microsoft.com/office/drawing/2014/chart" uri="{C3380CC4-5D6E-409C-BE32-E72D297353CC}">
              <c16:uniqueId val="{00000006-7EB7-437F-938E-9A0093AF563B}"/>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altLang="zh-TW" sz="1600" b="1"/>
              <a:t>Revenue</a:t>
            </a:r>
            <a:endParaRPr lang="zh-TW" altLang="en-US" sz="1600" b="1"/>
          </a:p>
        </c:rich>
      </c:tx>
      <c:layout>
        <c:manualLayout>
          <c:xMode val="edge"/>
          <c:yMode val="edge"/>
          <c:x val="0.44098591549295774"/>
          <c:y val="2.7689543769343919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lineChart>
        <c:grouping val="standard"/>
        <c:varyColors val="0"/>
        <c:ser>
          <c:idx val="0"/>
          <c:order val="0"/>
          <c:spPr>
            <a:ln w="28575" cap="rnd">
              <a:solidFill>
                <a:schemeClr val="accent1"/>
              </a:solidFill>
              <a:round/>
            </a:ln>
            <a:effectLst/>
          </c:spPr>
          <c:marker>
            <c:symbol val="none"/>
          </c:marker>
          <c:cat>
            <c:numRef>
              <c:f>工作表1!$A$1:$A$5</c:f>
              <c:numCache>
                <c:formatCode>General</c:formatCode>
                <c:ptCount val="5"/>
                <c:pt idx="0">
                  <c:v>2016</c:v>
                </c:pt>
                <c:pt idx="1">
                  <c:v>2017</c:v>
                </c:pt>
                <c:pt idx="2">
                  <c:v>2018</c:v>
                </c:pt>
                <c:pt idx="3">
                  <c:v>2019</c:v>
                </c:pt>
                <c:pt idx="4">
                  <c:v>2020</c:v>
                </c:pt>
              </c:numCache>
            </c:numRef>
          </c:cat>
          <c:val>
            <c:numRef>
              <c:f>工作表1!$B$1:$B$5</c:f>
              <c:numCache>
                <c:formatCode>#,##0_ </c:formatCode>
                <c:ptCount val="5"/>
                <c:pt idx="0">
                  <c:v>14511254</c:v>
                </c:pt>
                <c:pt idx="1">
                  <c:v>13580607</c:v>
                </c:pt>
                <c:pt idx="2">
                  <c:v>17333751</c:v>
                </c:pt>
                <c:pt idx="3">
                  <c:v>18057131</c:v>
                </c:pt>
                <c:pt idx="4">
                  <c:v>19929372</c:v>
                </c:pt>
              </c:numCache>
            </c:numRef>
          </c:val>
          <c:smooth val="0"/>
          <c:extLst>
            <c:ext xmlns:c16="http://schemas.microsoft.com/office/drawing/2014/chart" uri="{C3380CC4-5D6E-409C-BE32-E72D297353CC}">
              <c16:uniqueId val="{00000000-5FD8-449A-8F2A-813C8378B540}"/>
            </c:ext>
          </c:extLst>
        </c:ser>
        <c:dLbls>
          <c:showLegendKey val="0"/>
          <c:showVal val="0"/>
          <c:showCatName val="0"/>
          <c:showSerName val="0"/>
          <c:showPercent val="0"/>
          <c:showBubbleSize val="0"/>
        </c:dLbls>
        <c:smooth val="0"/>
        <c:axId val="339849640"/>
        <c:axId val="297213872"/>
      </c:lineChart>
      <c:catAx>
        <c:axId val="339849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zh-TW"/>
          </a:p>
        </c:txPr>
        <c:crossAx val="297213872"/>
        <c:crosses val="autoZero"/>
        <c:auto val="1"/>
        <c:lblAlgn val="ctr"/>
        <c:lblOffset val="100"/>
        <c:noMultiLvlLbl val="0"/>
      </c:catAx>
      <c:valAx>
        <c:axId val="297213872"/>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zh-TW"/>
          </a:p>
        </c:txPr>
        <c:crossAx val="339849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altLang="zh-TW" sz="1600" b="1" dirty="0"/>
              <a:t>PON equipment</a:t>
            </a:r>
            <a:r>
              <a:rPr lang="en-US" altLang="zh-TW" sz="1600" b="1" baseline="0" dirty="0"/>
              <a:t> revenue by region / country</a:t>
            </a:r>
            <a:endParaRPr lang="zh-TW" altLang="en-US" sz="1600" b="1"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manualLayout>
          <c:layoutTarget val="inner"/>
          <c:xMode val="edge"/>
          <c:yMode val="edge"/>
          <c:x val="1.8749999999999999E-2"/>
          <c:y val="0.13507092198581563"/>
          <c:w val="0.95416666666666672"/>
          <c:h val="0.70509437650080975"/>
        </c:manualLayout>
      </c:layout>
      <c:barChart>
        <c:barDir val="col"/>
        <c:grouping val="stacked"/>
        <c:varyColors val="0"/>
        <c:ser>
          <c:idx val="0"/>
          <c:order val="0"/>
          <c:tx>
            <c:strRef>
              <c:f>工作表1!$A$9</c:f>
              <c:strCache>
                <c:ptCount val="1"/>
                <c:pt idx="0">
                  <c:v>China</c:v>
                </c:pt>
              </c:strCache>
            </c:strRef>
          </c:tx>
          <c:spPr>
            <a:solidFill>
              <a:schemeClr val="accent1"/>
            </a:solidFill>
            <a:ln>
              <a:noFill/>
            </a:ln>
            <a:effectLst/>
          </c:spPr>
          <c:invertIfNegative val="0"/>
          <c:cat>
            <c:numRef>
              <c:f>工作表1!$B$8:$J$8</c:f>
              <c:numCache>
                <c:formatCode>General</c:formatCode>
                <c:ptCount val="9"/>
                <c:pt idx="0">
                  <c:v>2018</c:v>
                </c:pt>
                <c:pt idx="1">
                  <c:v>2019</c:v>
                </c:pt>
                <c:pt idx="2">
                  <c:v>2020</c:v>
                </c:pt>
                <c:pt idx="3">
                  <c:v>2021</c:v>
                </c:pt>
                <c:pt idx="4">
                  <c:v>2022</c:v>
                </c:pt>
                <c:pt idx="5">
                  <c:v>2023</c:v>
                </c:pt>
                <c:pt idx="6">
                  <c:v>2024</c:v>
                </c:pt>
                <c:pt idx="7">
                  <c:v>2025</c:v>
                </c:pt>
                <c:pt idx="8">
                  <c:v>2026</c:v>
                </c:pt>
              </c:numCache>
            </c:numRef>
          </c:cat>
          <c:val>
            <c:numRef>
              <c:f>工作表1!$B$9:$J$9</c:f>
              <c:numCache>
                <c:formatCode>General</c:formatCode>
                <c:ptCount val="9"/>
                <c:pt idx="0">
                  <c:v>3333.3</c:v>
                </c:pt>
                <c:pt idx="1">
                  <c:v>2888.86</c:v>
                </c:pt>
                <c:pt idx="2">
                  <c:v>2222.1999999999998</c:v>
                </c:pt>
                <c:pt idx="3">
                  <c:v>2266.6439999999998</c:v>
                </c:pt>
                <c:pt idx="4">
                  <c:v>3111.08</c:v>
                </c:pt>
                <c:pt idx="5">
                  <c:v>3111.08</c:v>
                </c:pt>
                <c:pt idx="6">
                  <c:v>3111.08</c:v>
                </c:pt>
                <c:pt idx="7">
                  <c:v>3111.08</c:v>
                </c:pt>
                <c:pt idx="8">
                  <c:v>3111.08</c:v>
                </c:pt>
              </c:numCache>
            </c:numRef>
          </c:val>
          <c:extLst>
            <c:ext xmlns:c16="http://schemas.microsoft.com/office/drawing/2014/chart" uri="{C3380CC4-5D6E-409C-BE32-E72D297353CC}">
              <c16:uniqueId val="{00000000-6214-447C-9BEC-86ED192D51E6}"/>
            </c:ext>
          </c:extLst>
        </c:ser>
        <c:ser>
          <c:idx val="1"/>
          <c:order val="1"/>
          <c:tx>
            <c:strRef>
              <c:f>工作表1!$A$10</c:f>
              <c:strCache>
                <c:ptCount val="1"/>
                <c:pt idx="0">
                  <c:v>Asia &amp; Oceania</c:v>
                </c:pt>
              </c:strCache>
            </c:strRef>
          </c:tx>
          <c:spPr>
            <a:solidFill>
              <a:schemeClr val="accent2"/>
            </a:solidFill>
            <a:ln>
              <a:noFill/>
            </a:ln>
            <a:effectLst/>
          </c:spPr>
          <c:invertIfNegative val="0"/>
          <c:cat>
            <c:numRef>
              <c:f>工作表1!$B$8:$J$8</c:f>
              <c:numCache>
                <c:formatCode>General</c:formatCode>
                <c:ptCount val="9"/>
                <c:pt idx="0">
                  <c:v>2018</c:v>
                </c:pt>
                <c:pt idx="1">
                  <c:v>2019</c:v>
                </c:pt>
                <c:pt idx="2">
                  <c:v>2020</c:v>
                </c:pt>
                <c:pt idx="3">
                  <c:v>2021</c:v>
                </c:pt>
                <c:pt idx="4">
                  <c:v>2022</c:v>
                </c:pt>
                <c:pt idx="5">
                  <c:v>2023</c:v>
                </c:pt>
                <c:pt idx="6">
                  <c:v>2024</c:v>
                </c:pt>
                <c:pt idx="7">
                  <c:v>2025</c:v>
                </c:pt>
                <c:pt idx="8">
                  <c:v>2026</c:v>
                </c:pt>
              </c:numCache>
            </c:numRef>
          </c:cat>
          <c:val>
            <c:numRef>
              <c:f>工作表1!$B$10:$J$10</c:f>
              <c:numCache>
                <c:formatCode>General</c:formatCode>
                <c:ptCount val="9"/>
                <c:pt idx="0">
                  <c:v>555.54999999999995</c:v>
                </c:pt>
                <c:pt idx="1">
                  <c:v>666.66</c:v>
                </c:pt>
                <c:pt idx="2">
                  <c:v>666.66</c:v>
                </c:pt>
                <c:pt idx="3">
                  <c:v>888.88</c:v>
                </c:pt>
                <c:pt idx="4">
                  <c:v>1333.32</c:v>
                </c:pt>
                <c:pt idx="5">
                  <c:v>1555.54</c:v>
                </c:pt>
                <c:pt idx="6">
                  <c:v>199.98</c:v>
                </c:pt>
                <c:pt idx="7">
                  <c:v>2222.1999999999998</c:v>
                </c:pt>
                <c:pt idx="8">
                  <c:v>2244.42</c:v>
                </c:pt>
              </c:numCache>
            </c:numRef>
          </c:val>
          <c:extLst>
            <c:ext xmlns:c16="http://schemas.microsoft.com/office/drawing/2014/chart" uri="{C3380CC4-5D6E-409C-BE32-E72D297353CC}">
              <c16:uniqueId val="{00000001-6214-447C-9BEC-86ED192D51E6}"/>
            </c:ext>
          </c:extLst>
        </c:ser>
        <c:ser>
          <c:idx val="2"/>
          <c:order val="2"/>
          <c:tx>
            <c:strRef>
              <c:f>工作表1!$A$11</c:f>
              <c:strCache>
                <c:ptCount val="1"/>
                <c:pt idx="0">
                  <c:v>EMEA</c:v>
                </c:pt>
              </c:strCache>
            </c:strRef>
          </c:tx>
          <c:spPr>
            <a:solidFill>
              <a:schemeClr val="accent3"/>
            </a:solidFill>
            <a:ln>
              <a:noFill/>
            </a:ln>
            <a:effectLst/>
          </c:spPr>
          <c:invertIfNegative val="0"/>
          <c:cat>
            <c:numRef>
              <c:f>工作表1!$B$8:$J$8</c:f>
              <c:numCache>
                <c:formatCode>General</c:formatCode>
                <c:ptCount val="9"/>
                <c:pt idx="0">
                  <c:v>2018</c:v>
                </c:pt>
                <c:pt idx="1">
                  <c:v>2019</c:v>
                </c:pt>
                <c:pt idx="2">
                  <c:v>2020</c:v>
                </c:pt>
                <c:pt idx="3">
                  <c:v>2021</c:v>
                </c:pt>
                <c:pt idx="4">
                  <c:v>2022</c:v>
                </c:pt>
                <c:pt idx="5">
                  <c:v>2023</c:v>
                </c:pt>
                <c:pt idx="6">
                  <c:v>2024</c:v>
                </c:pt>
                <c:pt idx="7">
                  <c:v>2025</c:v>
                </c:pt>
                <c:pt idx="8">
                  <c:v>2026</c:v>
                </c:pt>
              </c:numCache>
            </c:numRef>
          </c:cat>
          <c:val>
            <c:numRef>
              <c:f>工作表1!$B$11:$J$11</c:f>
              <c:numCache>
                <c:formatCode>General</c:formatCode>
                <c:ptCount val="9"/>
                <c:pt idx="0">
                  <c:v>999.99</c:v>
                </c:pt>
                <c:pt idx="1">
                  <c:v>1555.54</c:v>
                </c:pt>
                <c:pt idx="2">
                  <c:v>1555.54</c:v>
                </c:pt>
                <c:pt idx="3">
                  <c:v>1777.76</c:v>
                </c:pt>
                <c:pt idx="4">
                  <c:v>2222.1999999999998</c:v>
                </c:pt>
                <c:pt idx="5">
                  <c:v>2666.64</c:v>
                </c:pt>
                <c:pt idx="6">
                  <c:v>2888.86</c:v>
                </c:pt>
                <c:pt idx="7">
                  <c:v>3111.08</c:v>
                </c:pt>
                <c:pt idx="8">
                  <c:v>1777.76</c:v>
                </c:pt>
              </c:numCache>
            </c:numRef>
          </c:val>
          <c:extLst>
            <c:ext xmlns:c16="http://schemas.microsoft.com/office/drawing/2014/chart" uri="{C3380CC4-5D6E-409C-BE32-E72D297353CC}">
              <c16:uniqueId val="{00000002-6214-447C-9BEC-86ED192D51E6}"/>
            </c:ext>
          </c:extLst>
        </c:ser>
        <c:ser>
          <c:idx val="3"/>
          <c:order val="3"/>
          <c:tx>
            <c:strRef>
              <c:f>工作表1!$A$12</c:f>
              <c:strCache>
                <c:ptCount val="1"/>
                <c:pt idx="0">
                  <c:v>North America</c:v>
                </c:pt>
              </c:strCache>
            </c:strRef>
          </c:tx>
          <c:spPr>
            <a:solidFill>
              <a:schemeClr val="accent4"/>
            </a:solidFill>
            <a:ln>
              <a:noFill/>
            </a:ln>
            <a:effectLst/>
          </c:spPr>
          <c:invertIfNegative val="0"/>
          <c:cat>
            <c:numRef>
              <c:f>工作表1!$B$8:$J$8</c:f>
              <c:numCache>
                <c:formatCode>General</c:formatCode>
                <c:ptCount val="9"/>
                <c:pt idx="0">
                  <c:v>2018</c:v>
                </c:pt>
                <c:pt idx="1">
                  <c:v>2019</c:v>
                </c:pt>
                <c:pt idx="2">
                  <c:v>2020</c:v>
                </c:pt>
                <c:pt idx="3">
                  <c:v>2021</c:v>
                </c:pt>
                <c:pt idx="4">
                  <c:v>2022</c:v>
                </c:pt>
                <c:pt idx="5">
                  <c:v>2023</c:v>
                </c:pt>
                <c:pt idx="6">
                  <c:v>2024</c:v>
                </c:pt>
                <c:pt idx="7">
                  <c:v>2025</c:v>
                </c:pt>
                <c:pt idx="8">
                  <c:v>2026</c:v>
                </c:pt>
              </c:numCache>
            </c:numRef>
          </c:cat>
          <c:val>
            <c:numRef>
              <c:f>工作表1!$B$12:$J$12</c:f>
              <c:numCache>
                <c:formatCode>General</c:formatCode>
                <c:ptCount val="9"/>
                <c:pt idx="0">
                  <c:v>555.54999999999995</c:v>
                </c:pt>
                <c:pt idx="1">
                  <c:v>555.5</c:v>
                </c:pt>
                <c:pt idx="2">
                  <c:v>666.66</c:v>
                </c:pt>
                <c:pt idx="3">
                  <c:v>666.66</c:v>
                </c:pt>
                <c:pt idx="4">
                  <c:v>666.66</c:v>
                </c:pt>
                <c:pt idx="5">
                  <c:v>1111.0999999999999</c:v>
                </c:pt>
                <c:pt idx="6">
                  <c:v>1333.32</c:v>
                </c:pt>
                <c:pt idx="7">
                  <c:v>1333.32</c:v>
                </c:pt>
                <c:pt idx="8">
                  <c:v>1333.32</c:v>
                </c:pt>
              </c:numCache>
            </c:numRef>
          </c:val>
          <c:extLst>
            <c:ext xmlns:c16="http://schemas.microsoft.com/office/drawing/2014/chart" uri="{C3380CC4-5D6E-409C-BE32-E72D297353CC}">
              <c16:uniqueId val="{00000003-6214-447C-9BEC-86ED192D51E6}"/>
            </c:ext>
          </c:extLst>
        </c:ser>
        <c:ser>
          <c:idx val="4"/>
          <c:order val="4"/>
          <c:tx>
            <c:strRef>
              <c:f>工作表1!$A$13</c:f>
              <c:strCache>
                <c:ptCount val="1"/>
                <c:pt idx="0">
                  <c:v>Latin America &amp; the carbbina </c:v>
                </c:pt>
              </c:strCache>
            </c:strRef>
          </c:tx>
          <c:spPr>
            <a:solidFill>
              <a:schemeClr val="accent5"/>
            </a:solidFill>
            <a:ln>
              <a:noFill/>
            </a:ln>
            <a:effectLst/>
          </c:spPr>
          <c:invertIfNegative val="0"/>
          <c:cat>
            <c:numRef>
              <c:f>工作表1!$B$8:$J$8</c:f>
              <c:numCache>
                <c:formatCode>General</c:formatCode>
                <c:ptCount val="9"/>
                <c:pt idx="0">
                  <c:v>2018</c:v>
                </c:pt>
                <c:pt idx="1">
                  <c:v>2019</c:v>
                </c:pt>
                <c:pt idx="2">
                  <c:v>2020</c:v>
                </c:pt>
                <c:pt idx="3">
                  <c:v>2021</c:v>
                </c:pt>
                <c:pt idx="4">
                  <c:v>2022</c:v>
                </c:pt>
                <c:pt idx="5">
                  <c:v>2023</c:v>
                </c:pt>
                <c:pt idx="6">
                  <c:v>2024</c:v>
                </c:pt>
                <c:pt idx="7">
                  <c:v>2025</c:v>
                </c:pt>
                <c:pt idx="8">
                  <c:v>2026</c:v>
                </c:pt>
              </c:numCache>
            </c:numRef>
          </c:cat>
          <c:val>
            <c:numRef>
              <c:f>工作表1!$B$13:$J$13</c:f>
              <c:numCache>
                <c:formatCode>General</c:formatCode>
                <c:ptCount val="9"/>
                <c:pt idx="0">
                  <c:v>333.33</c:v>
                </c:pt>
                <c:pt idx="1">
                  <c:v>555.5</c:v>
                </c:pt>
                <c:pt idx="2">
                  <c:v>444.44</c:v>
                </c:pt>
                <c:pt idx="3">
                  <c:v>666.66</c:v>
                </c:pt>
                <c:pt idx="4">
                  <c:v>666.66</c:v>
                </c:pt>
                <c:pt idx="5">
                  <c:v>666.66</c:v>
                </c:pt>
                <c:pt idx="6">
                  <c:v>1111.0999999999999</c:v>
                </c:pt>
                <c:pt idx="7">
                  <c:v>1111.0999999999999</c:v>
                </c:pt>
                <c:pt idx="8">
                  <c:v>1111.0999999999999</c:v>
                </c:pt>
              </c:numCache>
            </c:numRef>
          </c:val>
          <c:extLst>
            <c:ext xmlns:c16="http://schemas.microsoft.com/office/drawing/2014/chart" uri="{C3380CC4-5D6E-409C-BE32-E72D297353CC}">
              <c16:uniqueId val="{00000004-6214-447C-9BEC-86ED192D51E6}"/>
            </c:ext>
          </c:extLst>
        </c:ser>
        <c:dLbls>
          <c:showLegendKey val="0"/>
          <c:showVal val="0"/>
          <c:showCatName val="0"/>
          <c:showSerName val="0"/>
          <c:showPercent val="0"/>
          <c:showBubbleSize val="0"/>
        </c:dLbls>
        <c:gapWidth val="150"/>
        <c:overlap val="100"/>
        <c:axId val="566280872"/>
        <c:axId val="566286448"/>
      </c:barChart>
      <c:catAx>
        <c:axId val="566280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566286448"/>
        <c:crosses val="autoZero"/>
        <c:auto val="1"/>
        <c:lblAlgn val="ctr"/>
        <c:lblOffset val="100"/>
        <c:noMultiLvlLbl val="0"/>
      </c:catAx>
      <c:valAx>
        <c:axId val="5662864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66280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0" normalizeH="0" baseline="0">
                <a:solidFill>
                  <a:schemeClr val="tx1">
                    <a:lumMod val="65000"/>
                    <a:lumOff val="35000"/>
                  </a:schemeClr>
                </a:solidFill>
                <a:latin typeface="+mj-lt"/>
                <a:ea typeface="+mj-ea"/>
                <a:cs typeface="+mj-cs"/>
              </a:defRPr>
            </a:pPr>
            <a:r>
              <a:rPr lang="en-US" sz="1600" dirty="0"/>
              <a:t>Potential market of LEO: Low internet coverage area</a:t>
            </a:r>
            <a:endParaRPr lang="zh-TW" sz="1600" dirty="0"/>
          </a:p>
        </c:rich>
      </c:tx>
      <c:overlay val="0"/>
      <c:spPr>
        <a:noFill/>
        <a:ln>
          <a:noFill/>
        </a:ln>
        <a:effectLst/>
      </c:spPr>
      <c:txPr>
        <a:bodyPr rot="0" spcFirstLastPara="1" vertOverflow="ellipsis" vert="horz" wrap="square" anchor="ctr" anchorCtr="1"/>
        <a:lstStyle/>
        <a:p>
          <a:pPr>
            <a:defRPr sz="1600" b="0" i="0" u="none" strike="noStrike" kern="1200" cap="none" spc="0" normalizeH="0" baseline="0">
              <a:solidFill>
                <a:schemeClr val="tx1">
                  <a:lumMod val="65000"/>
                  <a:lumOff val="35000"/>
                </a:schemeClr>
              </a:solidFill>
              <a:latin typeface="+mj-lt"/>
              <a:ea typeface="+mj-ea"/>
              <a:cs typeface="+mj-cs"/>
            </a:defRPr>
          </a:pPr>
          <a:endParaRPr lang="zh-TW"/>
        </a:p>
      </c:txPr>
    </c:title>
    <c:autoTitleDeleted val="0"/>
    <c:plotArea>
      <c:layout/>
      <c:barChart>
        <c:barDir val="bar"/>
        <c:grouping val="clustered"/>
        <c:varyColors val="0"/>
        <c:ser>
          <c:idx val="0"/>
          <c:order val="0"/>
          <c:spPr>
            <a:solidFill>
              <a:schemeClr val="accent1"/>
            </a:solidFill>
            <a:ln>
              <a:noFill/>
            </a:ln>
            <a:effectLst/>
          </c:spPr>
          <c:invertIfNegative val="0"/>
          <c:dPt>
            <c:idx val="1"/>
            <c:invertIfNegative val="0"/>
            <c:bubble3D val="0"/>
            <c:spPr>
              <a:solidFill>
                <a:srgbClr val="FF99CC"/>
              </a:solidFill>
              <a:ln>
                <a:noFill/>
              </a:ln>
              <a:effectLst/>
            </c:spPr>
            <c:extLst>
              <c:ext xmlns:c16="http://schemas.microsoft.com/office/drawing/2014/chart" uri="{C3380CC4-5D6E-409C-BE32-E72D297353CC}">
                <c16:uniqueId val="{00000001-1412-4D0E-A0D0-9374C6905FA9}"/>
              </c:ext>
            </c:extLst>
          </c:dPt>
          <c:dPt>
            <c:idx val="2"/>
            <c:invertIfNegative val="0"/>
            <c:bubble3D val="0"/>
            <c:spPr>
              <a:solidFill>
                <a:srgbClr val="92D050"/>
              </a:solidFill>
              <a:ln>
                <a:noFill/>
              </a:ln>
              <a:effectLst/>
            </c:spPr>
            <c:extLst>
              <c:ext xmlns:c16="http://schemas.microsoft.com/office/drawing/2014/chart" uri="{C3380CC4-5D6E-409C-BE32-E72D297353CC}">
                <c16:uniqueId val="{00000003-1412-4D0E-A0D0-9374C6905FA9}"/>
              </c:ext>
            </c:extLst>
          </c:dPt>
          <c:dPt>
            <c:idx val="3"/>
            <c:invertIfNegative val="0"/>
            <c:bubble3D val="0"/>
            <c:spPr>
              <a:solidFill>
                <a:srgbClr val="00B0F0"/>
              </a:solidFill>
              <a:ln>
                <a:noFill/>
              </a:ln>
              <a:effectLst/>
            </c:spPr>
            <c:extLst>
              <c:ext xmlns:c16="http://schemas.microsoft.com/office/drawing/2014/chart" uri="{C3380CC4-5D6E-409C-BE32-E72D297353CC}">
                <c16:uniqueId val="{00000005-1412-4D0E-A0D0-9374C6905FA9}"/>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1412-4D0E-A0D0-9374C6905FA9}"/>
              </c:ext>
            </c:extLst>
          </c:dPt>
          <c:dLbls>
            <c:dLbl>
              <c:idx val="0"/>
              <c:layout>
                <c:manualLayout>
                  <c:x val="3.346433915923925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412-4D0E-A0D0-9374C6905FA9}"/>
                </c:ext>
              </c:extLst>
            </c:dLbl>
            <c:dLbl>
              <c:idx val="1"/>
              <c:layout>
                <c:manualLayout>
                  <c:x val="1.190147227625013E-2"/>
                  <c:y val="2.923976608187134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12-4D0E-A0D0-9374C6905FA9}"/>
                </c:ext>
              </c:extLst>
            </c:dLbl>
            <c:dLbl>
              <c:idx val="2"/>
              <c:layout>
                <c:manualLayout>
                  <c:x val="6.0133488521646895E-3"/>
                  <c:y val="2.923976608187134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12-4D0E-A0D0-9374C6905FA9}"/>
                </c:ext>
              </c:extLst>
            </c:dLbl>
            <c:dLbl>
              <c:idx val="3"/>
              <c:layout>
                <c:manualLayout>
                  <c:x val="4.0137795275589534E-3"/>
                  <c:y val="-4.629629629629714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412-4D0E-A0D0-9374C6905FA9}"/>
                </c:ext>
              </c:extLst>
            </c:dLbl>
            <c:dLbl>
              <c:idx val="4"/>
              <c:layout>
                <c:manualLayout>
                  <c:x val="4.013779527559054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412-4D0E-A0D0-9374C6905FA9}"/>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zh-TW"/>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工作表1!$D$19:$D$23</c:f>
              <c:strCache>
                <c:ptCount val="5"/>
                <c:pt idx="0">
                  <c:v>Least developed country</c:v>
                </c:pt>
                <c:pt idx="1">
                  <c:v>Landlocked developing countries</c:v>
                </c:pt>
                <c:pt idx="2">
                  <c:v>Developing country</c:v>
                </c:pt>
                <c:pt idx="3">
                  <c:v>Small Island Developing States</c:v>
                </c:pt>
                <c:pt idx="4">
                  <c:v>Developed country</c:v>
                </c:pt>
              </c:strCache>
            </c:strRef>
          </c:cat>
          <c:val>
            <c:numRef>
              <c:f>工作表1!$E$19:$E$23</c:f>
              <c:numCache>
                <c:formatCode>0%</c:formatCode>
                <c:ptCount val="5"/>
                <c:pt idx="0">
                  <c:v>0.81</c:v>
                </c:pt>
                <c:pt idx="1">
                  <c:v>0.73</c:v>
                </c:pt>
                <c:pt idx="2">
                  <c:v>0.56000000000000005</c:v>
                </c:pt>
                <c:pt idx="3">
                  <c:v>0.48</c:v>
                </c:pt>
                <c:pt idx="4">
                  <c:v>0.13</c:v>
                </c:pt>
              </c:numCache>
            </c:numRef>
          </c:val>
          <c:extLst>
            <c:ext xmlns:c16="http://schemas.microsoft.com/office/drawing/2014/chart" uri="{C3380CC4-5D6E-409C-BE32-E72D297353CC}">
              <c16:uniqueId val="{00000009-1412-4D0E-A0D0-9374C6905FA9}"/>
            </c:ext>
          </c:extLst>
        </c:ser>
        <c:dLbls>
          <c:dLblPos val="inEnd"/>
          <c:showLegendKey val="0"/>
          <c:showVal val="1"/>
          <c:showCatName val="0"/>
          <c:showSerName val="0"/>
          <c:showPercent val="0"/>
          <c:showBubbleSize val="0"/>
        </c:dLbls>
        <c:gapWidth val="269"/>
        <c:axId val="554907296"/>
        <c:axId val="554906640"/>
      </c:barChart>
      <c:catAx>
        <c:axId val="55490729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tx1">
                    <a:lumMod val="65000"/>
                    <a:lumOff val="35000"/>
                  </a:schemeClr>
                </a:solidFill>
                <a:latin typeface="+mn-lt"/>
                <a:ea typeface="+mn-ea"/>
                <a:cs typeface="+mn-cs"/>
              </a:defRPr>
            </a:pPr>
            <a:endParaRPr lang="zh-TW"/>
          </a:p>
        </c:txPr>
        <c:crossAx val="554906640"/>
        <c:crosses val="autoZero"/>
        <c:auto val="1"/>
        <c:lblAlgn val="ctr"/>
        <c:lblOffset val="100"/>
        <c:noMultiLvlLbl val="0"/>
      </c:catAx>
      <c:valAx>
        <c:axId val="554906640"/>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TW"/>
          </a:p>
        </c:txPr>
        <c:crossAx val="554907296"/>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zh-TW"/>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Segoe UI Symbol" panose="020B0502040204020203" pitchFamily="34" charset="0"/>
                <a:ea typeface="Segoe UI Symbol" panose="020B0502040204020203" pitchFamily="34" charset="0"/>
                <a:cs typeface="+mn-cs"/>
              </a:defRPr>
            </a:pPr>
            <a:r>
              <a:rPr lang="en-US" altLang="zh-TW" sz="1400" b="1" dirty="0">
                <a:latin typeface="Segoe UI Symbol" panose="020B0502040204020203" pitchFamily="34" charset="0"/>
                <a:ea typeface="Segoe UI Symbol" panose="020B0502040204020203" pitchFamily="34" charset="0"/>
              </a:rPr>
              <a:t>The 2021 State of the Satellite Industry Associate Report: 2020 Global Satellite Industry Revenue $271B</a:t>
            </a:r>
          </a:p>
        </c:rich>
      </c:tx>
      <c:layout>
        <c:manualLayout>
          <c:xMode val="edge"/>
          <c:yMode val="edge"/>
          <c:x val="9.7812335958005245E-2"/>
          <c:y val="2.314814814814814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Segoe UI Symbol" panose="020B0502040204020203" pitchFamily="34" charset="0"/>
              <a:ea typeface="Segoe UI Symbol" panose="020B0502040204020203" pitchFamily="34" charset="0"/>
              <a:cs typeface="+mn-cs"/>
            </a:defRPr>
          </a:pPr>
          <a:endParaRPr lang="zh-TW"/>
        </a:p>
      </c:tx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87E-48C4-86EF-00EDA51CA15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87E-48C4-86EF-00EDA51CA15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87E-48C4-86EF-00EDA51CA15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87E-48C4-86EF-00EDA51CA158}"/>
              </c:ext>
            </c:extLst>
          </c:dPt>
          <c:dLbls>
            <c:dLbl>
              <c:idx val="0"/>
              <c:layout>
                <c:manualLayout>
                  <c:x val="5.4347826086956388E-2"/>
                  <c:y val="6.2893081761006293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87E-48C4-86EF-00EDA51CA158}"/>
                </c:ext>
              </c:extLst>
            </c:dLbl>
            <c:dLbl>
              <c:idx val="1"/>
              <c:layout>
                <c:manualLayout>
                  <c:x val="-5.6159420289855107E-2"/>
                  <c:y val="-1.572327044025157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87E-48C4-86EF-00EDA51CA158}"/>
                </c:ext>
              </c:extLst>
            </c:dLbl>
            <c:dLbl>
              <c:idx val="2"/>
              <c:layout>
                <c:manualLayout>
                  <c:x val="-1.9927536231884056E-2"/>
                  <c:y val="-7.861635220125785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87E-48C4-86EF-00EDA51CA158}"/>
                </c:ext>
              </c:extLst>
            </c:dLbl>
            <c:dLbl>
              <c:idx val="3"/>
              <c:layout>
                <c:manualLayout>
                  <c:x val="1.2681159420289922E-2"/>
                  <c:y val="-6.918238993710691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87E-48C4-86EF-00EDA51CA15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zh-TW"/>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工作表1!$D$3:$D$6</c:f>
              <c:strCache>
                <c:ptCount val="4"/>
                <c:pt idx="0">
                  <c:v>Ground Equipment</c:v>
                </c:pt>
                <c:pt idx="1">
                  <c:v>Statellite Services </c:v>
                </c:pt>
                <c:pt idx="2">
                  <c:v>Satellite Manufacturing</c:v>
                </c:pt>
                <c:pt idx="3">
                  <c:v>Launch Industry</c:v>
                </c:pt>
              </c:strCache>
            </c:strRef>
          </c:cat>
          <c:val>
            <c:numRef>
              <c:f>工作表1!$E$3:$E$6</c:f>
              <c:numCache>
                <c:formatCode>0%</c:formatCode>
                <c:ptCount val="4"/>
                <c:pt idx="0">
                  <c:v>0.5</c:v>
                </c:pt>
                <c:pt idx="1">
                  <c:v>0.44</c:v>
                </c:pt>
                <c:pt idx="2">
                  <c:v>0.05</c:v>
                </c:pt>
                <c:pt idx="3">
                  <c:v>0.02</c:v>
                </c:pt>
              </c:numCache>
            </c:numRef>
          </c:val>
          <c:extLst>
            <c:ext xmlns:c16="http://schemas.microsoft.com/office/drawing/2014/chart" uri="{C3380CC4-5D6E-409C-BE32-E72D297353CC}">
              <c16:uniqueId val="{00000008-087E-48C4-86EF-00EDA51CA158}"/>
            </c:ext>
          </c:extLst>
        </c:ser>
        <c:dLbls>
          <c:showLegendKey val="0"/>
          <c:showVal val="0"/>
          <c:showCatName val="0"/>
          <c:showSerName val="0"/>
          <c:showPercent val="1"/>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lgn="dist">
            <a:defRPr sz="1400" b="0" i="0" u="none" strike="noStrike" kern="1200" baseline="0">
              <a:solidFill>
                <a:schemeClr val="tx1">
                  <a:lumMod val="65000"/>
                  <a:lumOff val="35000"/>
                </a:schemeClr>
              </a:solidFill>
              <a:latin typeface="Segoe UI Symbol" panose="020B0502040204020203" pitchFamily="34" charset="0"/>
              <a:ea typeface="Segoe UI Symbol" panose="020B0502040204020203" pitchFamily="34" charset="0"/>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28C6DA-FBE3-4A58-83E6-D4463E3E900B}" type="doc">
      <dgm:prSet loTypeId="urn:microsoft.com/office/officeart/2008/layout/IncreasingCircleProcess" loCatId="list" qsTypeId="urn:microsoft.com/office/officeart/2005/8/quickstyle/simple1" qsCatId="simple" csTypeId="urn:microsoft.com/office/officeart/2005/8/colors/accent1_2" csCatId="accent1" phldr="1"/>
      <dgm:spPr/>
      <dgm:t>
        <a:bodyPr/>
        <a:lstStyle/>
        <a:p>
          <a:endParaRPr lang="zh-TW" altLang="en-US"/>
        </a:p>
      </dgm:t>
    </dgm:pt>
    <dgm:pt modelId="{DF4D0173-D6C0-4D18-93B6-656C72E6953F}">
      <dgm:prSet phldrT="[文字]" custT="1"/>
      <dgm:spPr/>
      <dgm:t>
        <a:bodyPr/>
        <a:lstStyle/>
        <a:p>
          <a:r>
            <a:rPr lang="en-US" altLang="zh-TW" sz="1800" b="1" u="sng" dirty="0">
              <a:latin typeface="Segoe UI Symbol" panose="020B0502040204020203" pitchFamily="34" charset="0"/>
              <a:ea typeface="Segoe UI Symbol" panose="020B0502040204020203" pitchFamily="34" charset="0"/>
            </a:rPr>
            <a:t>Revenue</a:t>
          </a:r>
          <a:endParaRPr lang="zh-TW" altLang="en-US" sz="1800" b="1" u="sng" dirty="0">
            <a:latin typeface="Segoe UI Symbol" panose="020B0502040204020203" pitchFamily="34" charset="0"/>
          </a:endParaRPr>
        </a:p>
      </dgm:t>
    </dgm:pt>
    <dgm:pt modelId="{B35B3B0F-CA90-4536-8733-F650F6B18DD9}" type="parTrans" cxnId="{933793E5-86CB-4DB3-956B-FAB1CDA25276}">
      <dgm:prSet/>
      <dgm:spPr/>
      <dgm:t>
        <a:bodyPr/>
        <a:lstStyle/>
        <a:p>
          <a:endParaRPr lang="zh-TW" altLang="en-US">
            <a:latin typeface="Segoe UI Symbol" panose="020B0502040204020203" pitchFamily="34" charset="0"/>
          </a:endParaRPr>
        </a:p>
      </dgm:t>
    </dgm:pt>
    <dgm:pt modelId="{2DE17320-E999-4D0F-86F3-03403EE600F2}" type="sibTrans" cxnId="{933793E5-86CB-4DB3-956B-FAB1CDA25276}">
      <dgm:prSet/>
      <dgm:spPr/>
      <dgm:t>
        <a:bodyPr/>
        <a:lstStyle/>
        <a:p>
          <a:endParaRPr lang="zh-TW" altLang="en-US">
            <a:latin typeface="Segoe UI Symbol" panose="020B0502040204020203" pitchFamily="34" charset="0"/>
          </a:endParaRPr>
        </a:p>
      </dgm:t>
    </dgm:pt>
    <dgm:pt modelId="{CF112F52-F4F3-4C0F-9936-94C9E78F187F}">
      <dgm:prSet phldrT="[文字]" custT="1"/>
      <dgm:spPr/>
      <dgm:t>
        <a:bodyPr/>
        <a:lstStyle/>
        <a:p>
          <a:pPr>
            <a:buFont typeface="Arial" panose="020B0604020202020204" pitchFamily="34" charset="0"/>
            <a:buChar char="•"/>
          </a:pPr>
          <a:r>
            <a:rPr lang="zh-TW" altLang="en-US" sz="1600" dirty="0">
              <a:latin typeface="Segoe UI Symbol" panose="020B0502040204020203" pitchFamily="34" charset="0"/>
            </a:rPr>
            <a:t>． </a:t>
          </a:r>
          <a:r>
            <a:rPr lang="en-US" altLang="zh-TW" sz="1600" dirty="0">
              <a:latin typeface="Segoe UI Symbol" panose="020B0502040204020203" pitchFamily="34" charset="0"/>
              <a:ea typeface="Segoe UI Symbol" panose="020B0502040204020203" pitchFamily="34" charset="0"/>
            </a:rPr>
            <a:t>More customer firmed orders in    </a:t>
          </a:r>
        </a:p>
        <a:p>
          <a:pPr>
            <a:buFont typeface="Arial" panose="020B0604020202020204" pitchFamily="34" charset="0"/>
            <a:buChar char="•"/>
          </a:pPr>
          <a:r>
            <a:rPr lang="en-US" altLang="zh-TW" sz="1600" dirty="0">
              <a:latin typeface="Segoe UI Symbol" panose="020B0502040204020203" pitchFamily="34" charset="0"/>
              <a:ea typeface="Segoe UI Symbol" panose="020B0502040204020203" pitchFamily="34" charset="0"/>
            </a:rPr>
            <a:t>     2022.</a:t>
          </a:r>
        </a:p>
      </dgm:t>
    </dgm:pt>
    <dgm:pt modelId="{6B8CBDC5-65D0-4B3F-8FAA-75BF3719A392}" type="parTrans" cxnId="{0AFEEB47-6B5D-48B3-803C-8DC125EC097C}">
      <dgm:prSet/>
      <dgm:spPr/>
      <dgm:t>
        <a:bodyPr/>
        <a:lstStyle/>
        <a:p>
          <a:endParaRPr lang="zh-TW" altLang="en-US">
            <a:latin typeface="Segoe UI Symbol" panose="020B0502040204020203" pitchFamily="34" charset="0"/>
          </a:endParaRPr>
        </a:p>
      </dgm:t>
    </dgm:pt>
    <dgm:pt modelId="{B2EE2145-6A6A-4E88-852D-51499C33D72E}" type="sibTrans" cxnId="{0AFEEB47-6B5D-48B3-803C-8DC125EC097C}">
      <dgm:prSet/>
      <dgm:spPr/>
      <dgm:t>
        <a:bodyPr/>
        <a:lstStyle/>
        <a:p>
          <a:endParaRPr lang="zh-TW" altLang="en-US">
            <a:latin typeface="Segoe UI Symbol" panose="020B0502040204020203" pitchFamily="34" charset="0"/>
          </a:endParaRPr>
        </a:p>
      </dgm:t>
    </dgm:pt>
    <dgm:pt modelId="{ADD96B45-D7FA-4A12-ACAC-8C45FAFA0574}">
      <dgm:prSet phldrT="[文字]" custT="1"/>
      <dgm:spPr/>
      <dgm:t>
        <a:bodyPr/>
        <a:lstStyle/>
        <a:p>
          <a:r>
            <a:rPr lang="en-US" altLang="zh-TW" sz="1800" b="1" u="sng" dirty="0">
              <a:latin typeface="Segoe UI Symbol" panose="020B0502040204020203" pitchFamily="34" charset="0"/>
              <a:ea typeface="Segoe UI Symbol" panose="020B0502040204020203" pitchFamily="34" charset="0"/>
            </a:rPr>
            <a:t>Technologies</a:t>
          </a:r>
          <a:endParaRPr lang="zh-TW" altLang="en-US" sz="1800" b="1" u="sng" dirty="0">
            <a:latin typeface="Segoe UI Symbol" panose="020B0502040204020203" pitchFamily="34" charset="0"/>
          </a:endParaRPr>
        </a:p>
      </dgm:t>
    </dgm:pt>
    <dgm:pt modelId="{B91C29C4-B1E0-48FD-8068-877C26474B9B}" type="parTrans" cxnId="{B84226D4-B7C6-447D-B338-F9601B73F552}">
      <dgm:prSet/>
      <dgm:spPr/>
      <dgm:t>
        <a:bodyPr/>
        <a:lstStyle/>
        <a:p>
          <a:endParaRPr lang="zh-TW" altLang="en-US">
            <a:latin typeface="Segoe UI Symbol" panose="020B0502040204020203" pitchFamily="34" charset="0"/>
          </a:endParaRPr>
        </a:p>
      </dgm:t>
    </dgm:pt>
    <dgm:pt modelId="{C48E83C9-B060-49F5-A50F-3C6B3DA1EFD3}" type="sibTrans" cxnId="{B84226D4-B7C6-447D-B338-F9601B73F552}">
      <dgm:prSet/>
      <dgm:spPr/>
      <dgm:t>
        <a:bodyPr/>
        <a:lstStyle/>
        <a:p>
          <a:endParaRPr lang="zh-TW" altLang="en-US">
            <a:latin typeface="Segoe UI Symbol" panose="020B0502040204020203" pitchFamily="34" charset="0"/>
          </a:endParaRPr>
        </a:p>
      </dgm:t>
    </dgm:pt>
    <dgm:pt modelId="{4B5DFD52-0050-4A46-969C-48A8E3BADC1D}">
      <dgm:prSet phldrT="[文字]" custT="1"/>
      <dgm:spPr/>
      <dgm:t>
        <a:bodyPr/>
        <a:lstStyle/>
        <a:p>
          <a:r>
            <a:rPr lang="zh-TW" altLang="en-US" sz="1600" kern="1200" dirty="0">
              <a:latin typeface="Segoe UI Symbol" panose="020B0502040204020203" pitchFamily="34" charset="0"/>
            </a:rPr>
            <a:t>． </a:t>
          </a:r>
          <a:r>
            <a:rPr lang="en-US" altLang="zh-TW" sz="1600" kern="1200" dirty="0">
              <a:latin typeface="Segoe UI Symbol" panose="020B0502040204020203" pitchFamily="34" charset="0"/>
              <a:ea typeface="Segoe UI Symbol" panose="020B0502040204020203" pitchFamily="34" charset="0"/>
            </a:rPr>
            <a:t> Catch the leading position in     </a:t>
          </a:r>
        </a:p>
        <a:p>
          <a:r>
            <a:rPr lang="en-US" altLang="zh-TW" sz="1600" kern="1200" dirty="0">
              <a:latin typeface="Segoe UI Symbol" panose="020B0502040204020203" pitchFamily="34" charset="0"/>
              <a:ea typeface="Segoe UI Symbol" panose="020B0502040204020203" pitchFamily="34" charset="0"/>
            </a:rPr>
            <a:t>     Wifi,5G, Fiber…</a:t>
          </a:r>
        </a:p>
        <a:p>
          <a:r>
            <a:rPr lang="zh-TW" altLang="en-US" sz="1600" kern="1200" dirty="0">
              <a:latin typeface="Segoe UI Symbol" panose="020B0502040204020203" pitchFamily="34" charset="0"/>
            </a:rPr>
            <a:t>． </a:t>
          </a:r>
          <a:r>
            <a:rPr lang="en-US" altLang="zh-TW" sz="1600" kern="1200" dirty="0">
              <a:latin typeface="Segoe UI Symbol" panose="020B0502040204020203" pitchFamily="34" charset="0"/>
              <a:ea typeface="Segoe UI Symbol" panose="020B0502040204020203" pitchFamily="34" charset="0"/>
            </a:rPr>
            <a:t>higher value technologies:</a:t>
          </a:r>
        </a:p>
        <a:p>
          <a:r>
            <a:rPr lang="zh-TW" altLang="en-US" sz="1600" kern="1200" dirty="0">
              <a:latin typeface="Segoe UI Symbol" panose="020B0502040204020203" pitchFamily="34" charset="0"/>
            </a:rPr>
            <a:t>     </a:t>
          </a:r>
          <a:r>
            <a:rPr lang="en-US" altLang="zh-TW" sz="1600" kern="1200" dirty="0">
              <a:latin typeface="Segoe UI Symbol" panose="020B0502040204020203" pitchFamily="34" charset="0"/>
              <a:ea typeface="Segoe UI Symbol" panose="020B0502040204020203" pitchFamily="34" charset="0"/>
            </a:rPr>
            <a:t>Small Cell,</a:t>
          </a:r>
          <a:r>
            <a:rPr lang="zh-TW" altLang="en-US" sz="1600" kern="1200" dirty="0">
              <a:latin typeface="Segoe UI Symbol" panose="020B0502040204020203" pitchFamily="34" charset="0"/>
            </a:rPr>
            <a:t> </a:t>
          </a:r>
          <a:r>
            <a:rPr lang="en-US" altLang="zh-TW" sz="1600" kern="1200" dirty="0">
              <a:latin typeface="Segoe UI Symbol" panose="020B0502040204020203" pitchFamily="34" charset="0"/>
              <a:ea typeface="Segoe UI Symbol" panose="020B0502040204020203" pitchFamily="34" charset="0"/>
            </a:rPr>
            <a:t>OLT,</a:t>
          </a:r>
          <a:r>
            <a:rPr lang="zh-TW" altLang="en-US" sz="1600" kern="1200" dirty="0">
              <a:latin typeface="Segoe UI Symbol" panose="020B0502040204020203" pitchFamily="34" charset="0"/>
            </a:rPr>
            <a:t> </a:t>
          </a:r>
          <a:r>
            <a:rPr lang="en-US" altLang="zh-TW" sz="1600" kern="1200" dirty="0">
              <a:latin typeface="Segoe UI Symbol" panose="020B0502040204020203" pitchFamily="34" charset="0"/>
              <a:ea typeface="Segoe UI Symbol" panose="020B0502040204020203" pitchFamily="34" charset="0"/>
            </a:rPr>
            <a:t>Software value </a:t>
          </a:r>
          <a:r>
            <a:rPr lang="zh-TW" altLang="en-US" sz="1600" kern="1200" dirty="0">
              <a:latin typeface="Segoe UI Symbol" panose="020B0502040204020203" pitchFamily="34" charset="0"/>
            </a:rPr>
            <a:t> </a:t>
          </a:r>
          <a:endParaRPr lang="en-US" altLang="zh-TW" sz="1600" kern="1200" dirty="0">
            <a:latin typeface="Segoe UI Symbol" panose="020B0502040204020203" pitchFamily="34" charset="0"/>
          </a:endParaRPr>
        </a:p>
        <a:p>
          <a:r>
            <a:rPr lang="en-US" altLang="zh-TW" sz="1600" kern="1200" dirty="0">
              <a:latin typeface="Segoe UI Symbol" panose="020B0502040204020203" pitchFamily="34" charset="0"/>
              <a:ea typeface="Segoe UI Symbol" panose="020B0502040204020203" pitchFamily="34" charset="0"/>
            </a:rPr>
            <a:t>     added.  LEO (Low Earth Orbit) </a:t>
          </a:r>
        </a:p>
        <a:p>
          <a:endParaRPr lang="en-US" altLang="zh-TW" sz="1600" kern="1200" dirty="0">
            <a:latin typeface="Segoe UI Symbol" panose="020B0502040204020203" pitchFamily="34" charset="0"/>
            <a:ea typeface="Segoe UI Symbol" panose="020B0502040204020203" pitchFamily="34" charset="0"/>
          </a:endParaRPr>
        </a:p>
      </dgm:t>
    </dgm:pt>
    <dgm:pt modelId="{C5A151B7-EC8D-4AB1-BB05-41E759E98CC2}" type="parTrans" cxnId="{8261A974-8A8A-4A8A-8A3D-E7F668CE0B0F}">
      <dgm:prSet/>
      <dgm:spPr/>
      <dgm:t>
        <a:bodyPr/>
        <a:lstStyle/>
        <a:p>
          <a:endParaRPr lang="zh-TW" altLang="en-US">
            <a:latin typeface="Segoe UI Symbol" panose="020B0502040204020203" pitchFamily="34" charset="0"/>
          </a:endParaRPr>
        </a:p>
      </dgm:t>
    </dgm:pt>
    <dgm:pt modelId="{A5B00E68-61C7-4F47-A050-88BA7184B00C}" type="sibTrans" cxnId="{8261A974-8A8A-4A8A-8A3D-E7F668CE0B0F}">
      <dgm:prSet/>
      <dgm:spPr/>
      <dgm:t>
        <a:bodyPr/>
        <a:lstStyle/>
        <a:p>
          <a:endParaRPr lang="zh-TW" altLang="en-US">
            <a:latin typeface="Segoe UI Symbol" panose="020B0502040204020203" pitchFamily="34" charset="0"/>
          </a:endParaRPr>
        </a:p>
      </dgm:t>
    </dgm:pt>
    <dgm:pt modelId="{00674F4E-AD49-4A50-9998-F7EFB4146F6B}">
      <dgm:prSet phldrT="[文字]" custT="1"/>
      <dgm:spPr/>
      <dgm:t>
        <a:bodyPr/>
        <a:lstStyle/>
        <a:p>
          <a:r>
            <a:rPr lang="en-US" altLang="zh-TW" sz="1800" b="1" u="sng" dirty="0">
              <a:latin typeface="Segoe UI Symbol" panose="020B0502040204020203" pitchFamily="34" charset="0"/>
              <a:ea typeface="Segoe UI Symbol" panose="020B0502040204020203" pitchFamily="34" charset="0"/>
            </a:rPr>
            <a:t>Business Model</a:t>
          </a:r>
          <a:endParaRPr lang="zh-TW" altLang="en-US" sz="1800" b="1" u="sng" dirty="0">
            <a:latin typeface="Segoe UI Symbol" panose="020B0502040204020203" pitchFamily="34" charset="0"/>
          </a:endParaRPr>
        </a:p>
      </dgm:t>
    </dgm:pt>
    <dgm:pt modelId="{042475B7-CECE-4224-8C89-84B4F1002E25}" type="parTrans" cxnId="{FF014610-6CBA-4B83-9334-9ADA2E3A22BE}">
      <dgm:prSet/>
      <dgm:spPr/>
      <dgm:t>
        <a:bodyPr/>
        <a:lstStyle/>
        <a:p>
          <a:endParaRPr lang="zh-TW" altLang="en-US">
            <a:latin typeface="Segoe UI Symbol" panose="020B0502040204020203" pitchFamily="34" charset="0"/>
          </a:endParaRPr>
        </a:p>
      </dgm:t>
    </dgm:pt>
    <dgm:pt modelId="{19759361-888A-4428-9797-EF4C3AF220EE}" type="sibTrans" cxnId="{FF014610-6CBA-4B83-9334-9ADA2E3A22BE}">
      <dgm:prSet/>
      <dgm:spPr/>
      <dgm:t>
        <a:bodyPr/>
        <a:lstStyle/>
        <a:p>
          <a:endParaRPr lang="zh-TW" altLang="en-US">
            <a:latin typeface="Segoe UI Symbol" panose="020B0502040204020203" pitchFamily="34" charset="0"/>
          </a:endParaRPr>
        </a:p>
      </dgm:t>
    </dgm:pt>
    <dgm:pt modelId="{94B13421-3C8D-4BEE-9239-7D7B32A3FD6F}">
      <dgm:prSet phldrT="[文字]" custT="1"/>
      <dgm:spPr/>
      <dgm:t>
        <a:bodyPr/>
        <a:lstStyle/>
        <a:p>
          <a:r>
            <a:rPr lang="zh-TW" altLang="en-US" sz="1600" dirty="0">
              <a:latin typeface="Segoe UI Symbol" panose="020B0502040204020203" pitchFamily="34" charset="0"/>
            </a:rPr>
            <a:t>． </a:t>
          </a:r>
          <a:r>
            <a:rPr lang="en-US" altLang="zh-TW" sz="1600" dirty="0">
              <a:latin typeface="Segoe UI Symbol" panose="020B0502040204020203" pitchFamily="34" charset="0"/>
              <a:ea typeface="Segoe UI Symbol" panose="020B0502040204020203" pitchFamily="34" charset="0"/>
            </a:rPr>
            <a:t>ODM/OEM for 1</a:t>
          </a:r>
          <a:r>
            <a:rPr lang="en-US" altLang="zh-TW" sz="1600" baseline="30000" dirty="0">
              <a:latin typeface="Segoe UI Symbol" panose="020B0502040204020203" pitchFamily="34" charset="0"/>
              <a:ea typeface="Segoe UI Symbol" panose="020B0502040204020203" pitchFamily="34" charset="0"/>
            </a:rPr>
            <a:t>st</a:t>
          </a:r>
          <a:r>
            <a:rPr lang="en-US" altLang="zh-TW" sz="1600" dirty="0">
              <a:latin typeface="Segoe UI Symbol" panose="020B0502040204020203" pitchFamily="34" charset="0"/>
              <a:ea typeface="Segoe UI Symbol" panose="020B0502040204020203" pitchFamily="34" charset="0"/>
            </a:rPr>
            <a:t> tier brand </a:t>
          </a:r>
          <a:r>
            <a:rPr lang="zh-TW" altLang="en-US" sz="1600" dirty="0">
              <a:latin typeface="Segoe UI Symbol" panose="020B0502040204020203" pitchFamily="34" charset="0"/>
            </a:rPr>
            <a:t>    </a:t>
          </a:r>
          <a:endParaRPr lang="en-US" altLang="zh-TW" sz="1600" dirty="0">
            <a:latin typeface="Segoe UI Symbol" panose="020B0502040204020203" pitchFamily="34" charset="0"/>
          </a:endParaRPr>
        </a:p>
        <a:p>
          <a:r>
            <a:rPr lang="en-US" altLang="zh-TW" sz="1600" dirty="0">
              <a:latin typeface="Segoe UI Symbol" panose="020B0502040204020203" pitchFamily="34" charset="0"/>
              <a:ea typeface="Segoe UI Symbol" panose="020B0502040204020203" pitchFamily="34" charset="0"/>
            </a:rPr>
            <a:t>     name.</a:t>
          </a:r>
        </a:p>
        <a:p>
          <a:r>
            <a:rPr lang="zh-TW" altLang="en-US" sz="1600" dirty="0">
              <a:latin typeface="Segoe UI Symbol" panose="020B0502040204020203" pitchFamily="34" charset="0"/>
            </a:rPr>
            <a:t>．</a:t>
          </a:r>
          <a:r>
            <a:rPr lang="en-US" altLang="zh-TW" sz="1600" dirty="0">
              <a:latin typeface="Segoe UI Symbol" panose="020B0502040204020203" pitchFamily="34" charset="0"/>
              <a:ea typeface="Segoe UI Symbol" panose="020B0502040204020203" pitchFamily="34" charset="0"/>
            </a:rPr>
            <a:t>Direct supply to strategical  </a:t>
          </a:r>
        </a:p>
        <a:p>
          <a:r>
            <a:rPr lang="en-US" altLang="zh-TW" sz="1600" dirty="0">
              <a:latin typeface="Segoe UI Symbol" panose="020B0502040204020203" pitchFamily="34" charset="0"/>
              <a:ea typeface="Segoe UI Symbol" panose="020B0502040204020203" pitchFamily="34" charset="0"/>
            </a:rPr>
            <a:t>    operators.</a:t>
          </a:r>
        </a:p>
        <a:p>
          <a:r>
            <a:rPr lang="zh-TW" altLang="en-US" sz="1600" dirty="0">
              <a:latin typeface="Segoe UI Symbol" panose="020B0502040204020203" pitchFamily="34" charset="0"/>
            </a:rPr>
            <a:t>．  </a:t>
          </a:r>
          <a:r>
            <a:rPr lang="en-US" altLang="zh-TW" sz="1600" dirty="0">
              <a:latin typeface="Segoe UI Symbol" panose="020B0502040204020203" pitchFamily="34" charset="0"/>
              <a:ea typeface="Segoe UI Symbol" panose="020B0502040204020203" pitchFamily="34" charset="0"/>
            </a:rPr>
            <a:t>Global Distribution.</a:t>
          </a:r>
        </a:p>
        <a:p>
          <a:r>
            <a:rPr lang="zh-TW" altLang="en-US" sz="1600" dirty="0">
              <a:latin typeface="Segoe UI Symbol" panose="020B0502040204020203" pitchFamily="34" charset="0"/>
            </a:rPr>
            <a:t>．</a:t>
          </a:r>
          <a:r>
            <a:rPr lang="zh-TW" altLang="en-US" sz="1600" dirty="0">
              <a:solidFill>
                <a:prstClr val="black">
                  <a:hueOff val="0"/>
                  <a:satOff val="0"/>
                  <a:lumOff val="0"/>
                  <a:alphaOff val="0"/>
                </a:prstClr>
              </a:solidFill>
              <a:latin typeface="Segoe UI Symbol" panose="020B0502040204020203" pitchFamily="34" charset="0"/>
              <a:ea typeface="新細明體" panose="02020500000000000000" pitchFamily="18" charset="-120"/>
              <a:cs typeface="+mn-cs"/>
            </a:rPr>
            <a:t> </a:t>
          </a:r>
          <a:r>
            <a:rPr lang="en-US" altLang="zh-TW" sz="1600" dirty="0">
              <a:solidFill>
                <a:prstClr val="black">
                  <a:hueOff val="0"/>
                  <a:satOff val="0"/>
                  <a:lumOff val="0"/>
                  <a:alphaOff val="0"/>
                </a:prstClr>
              </a:solidFill>
              <a:latin typeface="Segoe UI Symbol" panose="020B0502040204020203" pitchFamily="34" charset="0"/>
              <a:ea typeface="Segoe UI Symbol" panose="020B0502040204020203" pitchFamily="34" charset="0"/>
              <a:cs typeface="+mn-cs"/>
            </a:rPr>
            <a:t>Provide End To End Networking </a:t>
          </a:r>
        </a:p>
        <a:p>
          <a:r>
            <a:rPr lang="zh-TW" altLang="en-US" sz="1600" dirty="0">
              <a:solidFill>
                <a:prstClr val="black">
                  <a:hueOff val="0"/>
                  <a:satOff val="0"/>
                  <a:lumOff val="0"/>
                  <a:alphaOff val="0"/>
                </a:prstClr>
              </a:solidFill>
              <a:latin typeface="Segoe UI Symbol" panose="020B0502040204020203" pitchFamily="34" charset="0"/>
              <a:ea typeface="Segoe UI Symbol" panose="020B0502040204020203" pitchFamily="34" charset="0"/>
              <a:cs typeface="+mn-cs"/>
            </a:rPr>
            <a:t>     </a:t>
          </a:r>
          <a:r>
            <a:rPr lang="en-US" altLang="zh-TW" sz="1600" dirty="0">
              <a:solidFill>
                <a:prstClr val="black">
                  <a:hueOff val="0"/>
                  <a:satOff val="0"/>
                  <a:lumOff val="0"/>
                  <a:alphaOff val="0"/>
                </a:prstClr>
              </a:solidFill>
              <a:latin typeface="Segoe UI Symbol" panose="020B0502040204020203" pitchFamily="34" charset="0"/>
              <a:ea typeface="Segoe UI Symbol" panose="020B0502040204020203" pitchFamily="34" charset="0"/>
              <a:cs typeface="+mn-cs"/>
            </a:rPr>
            <a:t>product.</a:t>
          </a:r>
          <a:endParaRPr lang="zh-TW" altLang="en-US" sz="1600" dirty="0">
            <a:latin typeface="Segoe UI Symbol" panose="020B0502040204020203" pitchFamily="34" charset="0"/>
          </a:endParaRPr>
        </a:p>
      </dgm:t>
    </dgm:pt>
    <dgm:pt modelId="{7C37CE77-70B7-4441-AD93-EAB3784975A8}" type="parTrans" cxnId="{F4401525-E995-411C-9F3D-9618EE1246D4}">
      <dgm:prSet/>
      <dgm:spPr/>
      <dgm:t>
        <a:bodyPr/>
        <a:lstStyle/>
        <a:p>
          <a:endParaRPr lang="zh-TW" altLang="en-US">
            <a:latin typeface="Segoe UI Symbol" panose="020B0502040204020203" pitchFamily="34" charset="0"/>
          </a:endParaRPr>
        </a:p>
      </dgm:t>
    </dgm:pt>
    <dgm:pt modelId="{C050B439-399B-4BFC-A2E7-FDC21DED9B1A}" type="sibTrans" cxnId="{F4401525-E995-411C-9F3D-9618EE1246D4}">
      <dgm:prSet/>
      <dgm:spPr/>
      <dgm:t>
        <a:bodyPr/>
        <a:lstStyle/>
        <a:p>
          <a:endParaRPr lang="zh-TW" altLang="en-US">
            <a:latin typeface="Segoe UI Symbol" panose="020B0502040204020203" pitchFamily="34" charset="0"/>
          </a:endParaRPr>
        </a:p>
      </dgm:t>
    </dgm:pt>
    <dgm:pt modelId="{3D68FBEB-99B6-4329-8D6B-A479516D0527}">
      <dgm:prSet phldrT="[文字]" custT="1"/>
      <dgm:spPr/>
      <dgm:t>
        <a:bodyPr/>
        <a:lstStyle/>
        <a:p>
          <a:pPr>
            <a:buFont typeface="Arial" panose="020B0604020202020204" pitchFamily="34" charset="0"/>
            <a:buChar char="•"/>
          </a:pPr>
          <a:r>
            <a:rPr lang="zh-TW" altLang="en-US" sz="1600" dirty="0">
              <a:latin typeface="Segoe UI Symbol" panose="020B0502040204020203" pitchFamily="34" charset="0"/>
            </a:rPr>
            <a:t>． </a:t>
          </a:r>
          <a:r>
            <a:rPr lang="en-US" altLang="zh-TW" sz="1600" dirty="0">
              <a:latin typeface="Segoe UI Symbol" panose="020B0502040204020203" pitchFamily="34" charset="0"/>
              <a:ea typeface="Segoe UI Symbol" panose="020B0502040204020203" pitchFamily="34" charset="0"/>
            </a:rPr>
            <a:t>Increase the proportion of high-     </a:t>
          </a:r>
        </a:p>
        <a:p>
          <a:pPr>
            <a:buFont typeface="Arial" panose="020B0604020202020204" pitchFamily="34" charset="0"/>
            <a:buChar char="•"/>
          </a:pPr>
          <a:r>
            <a:rPr lang="en-US" altLang="zh-TW" sz="1600" dirty="0">
              <a:latin typeface="Segoe UI Symbol" panose="020B0502040204020203" pitchFamily="34" charset="0"/>
              <a:ea typeface="Segoe UI Symbol" panose="020B0502040204020203" pitchFamily="34" charset="0"/>
            </a:rPr>
            <a:t>    margin  products.</a:t>
          </a:r>
          <a:endParaRPr lang="zh-TW" altLang="en-US" sz="1600" dirty="0">
            <a:latin typeface="Segoe UI Symbol" panose="020B0502040204020203" pitchFamily="34" charset="0"/>
          </a:endParaRPr>
        </a:p>
      </dgm:t>
    </dgm:pt>
    <dgm:pt modelId="{66344809-70AD-4CF8-A545-7B24F1BE6094}" type="parTrans" cxnId="{F2B8CA46-553E-4D92-8A0A-AED040E196AE}">
      <dgm:prSet/>
      <dgm:spPr/>
      <dgm:t>
        <a:bodyPr/>
        <a:lstStyle/>
        <a:p>
          <a:endParaRPr lang="zh-TW" altLang="en-US">
            <a:latin typeface="Segoe UI Symbol" panose="020B0502040204020203" pitchFamily="34" charset="0"/>
          </a:endParaRPr>
        </a:p>
      </dgm:t>
    </dgm:pt>
    <dgm:pt modelId="{78A50189-8BA9-4417-A0F4-1076F29F7987}" type="sibTrans" cxnId="{F2B8CA46-553E-4D92-8A0A-AED040E196AE}">
      <dgm:prSet/>
      <dgm:spPr/>
      <dgm:t>
        <a:bodyPr/>
        <a:lstStyle/>
        <a:p>
          <a:endParaRPr lang="zh-TW" altLang="en-US">
            <a:latin typeface="Segoe UI Symbol" panose="020B0502040204020203" pitchFamily="34" charset="0"/>
          </a:endParaRPr>
        </a:p>
      </dgm:t>
    </dgm:pt>
    <dgm:pt modelId="{1D11D87A-787E-432A-8792-DAEA9EBB8927}" type="pres">
      <dgm:prSet presAssocID="{E628C6DA-FBE3-4A58-83E6-D4463E3E900B}" presName="Name0" presStyleCnt="0">
        <dgm:presLayoutVars>
          <dgm:chMax val="7"/>
          <dgm:chPref val="7"/>
          <dgm:dir/>
          <dgm:animOne val="branch"/>
          <dgm:animLvl val="lvl"/>
        </dgm:presLayoutVars>
      </dgm:prSet>
      <dgm:spPr/>
    </dgm:pt>
    <dgm:pt modelId="{FAF1DD49-2124-4E50-85DA-5846FAB21D13}" type="pres">
      <dgm:prSet presAssocID="{DF4D0173-D6C0-4D18-93B6-656C72E6953F}" presName="composite" presStyleCnt="0"/>
      <dgm:spPr/>
    </dgm:pt>
    <dgm:pt modelId="{57453BA1-3D44-4678-9E46-426E47F6D245}" type="pres">
      <dgm:prSet presAssocID="{DF4D0173-D6C0-4D18-93B6-656C72E6953F}" presName="BackAccent" presStyleLbl="bgShp" presStyleIdx="0" presStyleCnt="3"/>
      <dgm:spPr/>
    </dgm:pt>
    <dgm:pt modelId="{3323431E-53D3-46A1-91CA-FC2DBD62F66D}" type="pres">
      <dgm:prSet presAssocID="{DF4D0173-D6C0-4D18-93B6-656C72E6953F}" presName="Accent" presStyleLbl="alignNode1" presStyleIdx="0" presStyleCnt="3"/>
      <dgm:spPr/>
    </dgm:pt>
    <dgm:pt modelId="{E96704BC-DA8A-49E1-8945-EC26B7B92B57}" type="pres">
      <dgm:prSet presAssocID="{DF4D0173-D6C0-4D18-93B6-656C72E6953F}" presName="Child" presStyleLbl="revTx" presStyleIdx="0" presStyleCnt="6" custScaleX="200367" custLinFactNeighborX="8169" custLinFactNeighborY="9596">
        <dgm:presLayoutVars>
          <dgm:chMax val="0"/>
          <dgm:chPref val="0"/>
          <dgm:bulletEnabled val="1"/>
        </dgm:presLayoutVars>
      </dgm:prSet>
      <dgm:spPr/>
    </dgm:pt>
    <dgm:pt modelId="{6D3999AA-4986-42B5-9B52-5238B10DC6C6}" type="pres">
      <dgm:prSet presAssocID="{DF4D0173-D6C0-4D18-93B6-656C72E6953F}" presName="Parent" presStyleLbl="revTx" presStyleIdx="1" presStyleCnt="6">
        <dgm:presLayoutVars>
          <dgm:chMax val="1"/>
          <dgm:chPref val="1"/>
          <dgm:bulletEnabled val="1"/>
        </dgm:presLayoutVars>
      </dgm:prSet>
      <dgm:spPr/>
    </dgm:pt>
    <dgm:pt modelId="{3D8CB463-D489-4A2E-A90D-38D624D5D86C}" type="pres">
      <dgm:prSet presAssocID="{2DE17320-E999-4D0F-86F3-03403EE600F2}" presName="sibTrans" presStyleCnt="0"/>
      <dgm:spPr/>
    </dgm:pt>
    <dgm:pt modelId="{A792D093-ED6A-445D-B9F7-BB4D38D37EF9}" type="pres">
      <dgm:prSet presAssocID="{ADD96B45-D7FA-4A12-ACAC-8C45FAFA0574}" presName="composite" presStyleCnt="0"/>
      <dgm:spPr/>
    </dgm:pt>
    <dgm:pt modelId="{2DB8E23C-0B31-4489-AE0B-4CC0D605480B}" type="pres">
      <dgm:prSet presAssocID="{ADD96B45-D7FA-4A12-ACAC-8C45FAFA0574}" presName="BackAccent" presStyleLbl="bgShp" presStyleIdx="1" presStyleCnt="3"/>
      <dgm:spPr/>
    </dgm:pt>
    <dgm:pt modelId="{FC8462C6-9B2B-42E2-B20F-1AE02C69A8A6}" type="pres">
      <dgm:prSet presAssocID="{ADD96B45-D7FA-4A12-ACAC-8C45FAFA0574}" presName="Accent" presStyleLbl="alignNode1" presStyleIdx="1" presStyleCnt="3"/>
      <dgm:spPr/>
    </dgm:pt>
    <dgm:pt modelId="{D44E9EBE-9D63-4C27-A3F7-9F9DA9F8FB02}" type="pres">
      <dgm:prSet presAssocID="{ADD96B45-D7FA-4A12-ACAC-8C45FAFA0574}" presName="Child" presStyleLbl="revTx" presStyleIdx="2" presStyleCnt="6" custScaleX="173862" custLinFactNeighborX="-751" custLinFactNeighborY="9596">
        <dgm:presLayoutVars>
          <dgm:chMax val="0"/>
          <dgm:chPref val="0"/>
          <dgm:bulletEnabled val="1"/>
        </dgm:presLayoutVars>
      </dgm:prSet>
      <dgm:spPr/>
    </dgm:pt>
    <dgm:pt modelId="{5298403F-B37E-427E-B2E8-C43AC52276ED}" type="pres">
      <dgm:prSet presAssocID="{ADD96B45-D7FA-4A12-ACAC-8C45FAFA0574}" presName="Parent" presStyleLbl="revTx" presStyleIdx="3" presStyleCnt="6">
        <dgm:presLayoutVars>
          <dgm:chMax val="1"/>
          <dgm:chPref val="1"/>
          <dgm:bulletEnabled val="1"/>
        </dgm:presLayoutVars>
      </dgm:prSet>
      <dgm:spPr/>
    </dgm:pt>
    <dgm:pt modelId="{45F364B9-AE9C-43E5-B756-F9D60DA1218D}" type="pres">
      <dgm:prSet presAssocID="{C48E83C9-B060-49F5-A50F-3C6B3DA1EFD3}" presName="sibTrans" presStyleCnt="0"/>
      <dgm:spPr/>
    </dgm:pt>
    <dgm:pt modelId="{7F2ACEF3-926A-4F08-ABED-1F9803BA130F}" type="pres">
      <dgm:prSet presAssocID="{00674F4E-AD49-4A50-9998-F7EFB4146F6B}" presName="composite" presStyleCnt="0"/>
      <dgm:spPr/>
    </dgm:pt>
    <dgm:pt modelId="{D6362500-2626-4C36-B6A4-18167FBCBABF}" type="pres">
      <dgm:prSet presAssocID="{00674F4E-AD49-4A50-9998-F7EFB4146F6B}" presName="BackAccent" presStyleLbl="bgShp" presStyleIdx="2" presStyleCnt="3"/>
      <dgm:spPr/>
    </dgm:pt>
    <dgm:pt modelId="{0A023CEE-16C7-45C3-8121-B98668B6C7F5}" type="pres">
      <dgm:prSet presAssocID="{00674F4E-AD49-4A50-9998-F7EFB4146F6B}" presName="Accent" presStyleLbl="alignNode1" presStyleIdx="2" presStyleCnt="3"/>
      <dgm:spPr/>
    </dgm:pt>
    <dgm:pt modelId="{0E5BD5EB-C3CE-42D5-8917-B3DEB39C4B8A}" type="pres">
      <dgm:prSet presAssocID="{00674F4E-AD49-4A50-9998-F7EFB4146F6B}" presName="Child" presStyleLbl="revTx" presStyleIdx="4" presStyleCnt="6" custScaleX="154064" custLinFactNeighborX="-7785" custLinFactNeighborY="9596">
        <dgm:presLayoutVars>
          <dgm:chMax val="0"/>
          <dgm:chPref val="0"/>
          <dgm:bulletEnabled val="1"/>
        </dgm:presLayoutVars>
      </dgm:prSet>
      <dgm:spPr/>
    </dgm:pt>
    <dgm:pt modelId="{B2B4173F-D155-41E2-858A-578C9BDAF469}" type="pres">
      <dgm:prSet presAssocID="{00674F4E-AD49-4A50-9998-F7EFB4146F6B}" presName="Parent" presStyleLbl="revTx" presStyleIdx="5" presStyleCnt="6">
        <dgm:presLayoutVars>
          <dgm:chMax val="1"/>
          <dgm:chPref val="1"/>
          <dgm:bulletEnabled val="1"/>
        </dgm:presLayoutVars>
      </dgm:prSet>
      <dgm:spPr/>
    </dgm:pt>
  </dgm:ptLst>
  <dgm:cxnLst>
    <dgm:cxn modelId="{FF014610-6CBA-4B83-9334-9ADA2E3A22BE}" srcId="{E628C6DA-FBE3-4A58-83E6-D4463E3E900B}" destId="{00674F4E-AD49-4A50-9998-F7EFB4146F6B}" srcOrd="2" destOrd="0" parTransId="{042475B7-CECE-4224-8C89-84B4F1002E25}" sibTransId="{19759361-888A-4428-9797-EF4C3AF220EE}"/>
    <dgm:cxn modelId="{F4401525-E995-411C-9F3D-9618EE1246D4}" srcId="{00674F4E-AD49-4A50-9998-F7EFB4146F6B}" destId="{94B13421-3C8D-4BEE-9239-7D7B32A3FD6F}" srcOrd="0" destOrd="0" parTransId="{7C37CE77-70B7-4441-AD93-EAB3784975A8}" sibTransId="{C050B439-399B-4BFC-A2E7-FDC21DED9B1A}"/>
    <dgm:cxn modelId="{AAB42A2F-3536-4310-B953-C1619AB48D0A}" type="presOf" srcId="{3D68FBEB-99B6-4329-8D6B-A479516D0527}" destId="{E96704BC-DA8A-49E1-8945-EC26B7B92B57}" srcOrd="0" destOrd="1" presId="urn:microsoft.com/office/officeart/2008/layout/IncreasingCircleProcess"/>
    <dgm:cxn modelId="{5BC7DF63-CB16-42F8-9301-D47184C5C398}" type="presOf" srcId="{94B13421-3C8D-4BEE-9239-7D7B32A3FD6F}" destId="{0E5BD5EB-C3CE-42D5-8917-B3DEB39C4B8A}" srcOrd="0" destOrd="0" presId="urn:microsoft.com/office/officeart/2008/layout/IncreasingCircleProcess"/>
    <dgm:cxn modelId="{F2B8CA46-553E-4D92-8A0A-AED040E196AE}" srcId="{DF4D0173-D6C0-4D18-93B6-656C72E6953F}" destId="{3D68FBEB-99B6-4329-8D6B-A479516D0527}" srcOrd="1" destOrd="0" parTransId="{66344809-70AD-4CF8-A545-7B24F1BE6094}" sibTransId="{78A50189-8BA9-4417-A0F4-1076F29F7987}"/>
    <dgm:cxn modelId="{0AFEEB47-6B5D-48B3-803C-8DC125EC097C}" srcId="{DF4D0173-D6C0-4D18-93B6-656C72E6953F}" destId="{CF112F52-F4F3-4C0F-9936-94C9E78F187F}" srcOrd="0" destOrd="0" parTransId="{6B8CBDC5-65D0-4B3F-8FAA-75BF3719A392}" sibTransId="{B2EE2145-6A6A-4E88-852D-51499C33D72E}"/>
    <dgm:cxn modelId="{8261A974-8A8A-4A8A-8A3D-E7F668CE0B0F}" srcId="{ADD96B45-D7FA-4A12-ACAC-8C45FAFA0574}" destId="{4B5DFD52-0050-4A46-969C-48A8E3BADC1D}" srcOrd="0" destOrd="0" parTransId="{C5A151B7-EC8D-4AB1-BB05-41E759E98CC2}" sibTransId="{A5B00E68-61C7-4F47-A050-88BA7184B00C}"/>
    <dgm:cxn modelId="{B72CB65A-7175-4F49-8269-01320400323C}" type="presOf" srcId="{E628C6DA-FBE3-4A58-83E6-D4463E3E900B}" destId="{1D11D87A-787E-432A-8792-DAEA9EBB8927}" srcOrd="0" destOrd="0" presId="urn:microsoft.com/office/officeart/2008/layout/IncreasingCircleProcess"/>
    <dgm:cxn modelId="{37B4079F-C6A2-4BD5-AE70-40588F42B3AB}" type="presOf" srcId="{DF4D0173-D6C0-4D18-93B6-656C72E6953F}" destId="{6D3999AA-4986-42B5-9B52-5238B10DC6C6}" srcOrd="0" destOrd="0" presId="urn:microsoft.com/office/officeart/2008/layout/IncreasingCircleProcess"/>
    <dgm:cxn modelId="{460005A9-806D-4849-BBC3-3D3C348A9145}" type="presOf" srcId="{4B5DFD52-0050-4A46-969C-48A8E3BADC1D}" destId="{D44E9EBE-9D63-4C27-A3F7-9F9DA9F8FB02}" srcOrd="0" destOrd="0" presId="urn:microsoft.com/office/officeart/2008/layout/IncreasingCircleProcess"/>
    <dgm:cxn modelId="{1CA6E6CF-B6D0-4593-B989-A36010599860}" type="presOf" srcId="{CF112F52-F4F3-4C0F-9936-94C9E78F187F}" destId="{E96704BC-DA8A-49E1-8945-EC26B7B92B57}" srcOrd="0" destOrd="0" presId="urn:microsoft.com/office/officeart/2008/layout/IncreasingCircleProcess"/>
    <dgm:cxn modelId="{B84226D4-B7C6-447D-B338-F9601B73F552}" srcId="{E628C6DA-FBE3-4A58-83E6-D4463E3E900B}" destId="{ADD96B45-D7FA-4A12-ACAC-8C45FAFA0574}" srcOrd="1" destOrd="0" parTransId="{B91C29C4-B1E0-48FD-8068-877C26474B9B}" sibTransId="{C48E83C9-B060-49F5-A50F-3C6B3DA1EFD3}"/>
    <dgm:cxn modelId="{933793E5-86CB-4DB3-956B-FAB1CDA25276}" srcId="{E628C6DA-FBE3-4A58-83E6-D4463E3E900B}" destId="{DF4D0173-D6C0-4D18-93B6-656C72E6953F}" srcOrd="0" destOrd="0" parTransId="{B35B3B0F-CA90-4536-8733-F650F6B18DD9}" sibTransId="{2DE17320-E999-4D0F-86F3-03403EE600F2}"/>
    <dgm:cxn modelId="{1D47F0EF-73F7-44CF-80E1-D29700A9B2B3}" type="presOf" srcId="{00674F4E-AD49-4A50-9998-F7EFB4146F6B}" destId="{B2B4173F-D155-41E2-858A-578C9BDAF469}" srcOrd="0" destOrd="0" presId="urn:microsoft.com/office/officeart/2008/layout/IncreasingCircleProcess"/>
    <dgm:cxn modelId="{73A1C6F0-F82D-497A-B570-3B169ED60E76}" type="presOf" srcId="{ADD96B45-D7FA-4A12-ACAC-8C45FAFA0574}" destId="{5298403F-B37E-427E-B2E8-C43AC52276ED}" srcOrd="0" destOrd="0" presId="urn:microsoft.com/office/officeart/2008/layout/IncreasingCircleProcess"/>
    <dgm:cxn modelId="{4626F20C-CD90-444C-9770-B9A48D86366A}" type="presParOf" srcId="{1D11D87A-787E-432A-8792-DAEA9EBB8927}" destId="{FAF1DD49-2124-4E50-85DA-5846FAB21D13}" srcOrd="0" destOrd="0" presId="urn:microsoft.com/office/officeart/2008/layout/IncreasingCircleProcess"/>
    <dgm:cxn modelId="{F327FECD-4790-4594-8CF4-E243B415B9C8}" type="presParOf" srcId="{FAF1DD49-2124-4E50-85DA-5846FAB21D13}" destId="{57453BA1-3D44-4678-9E46-426E47F6D245}" srcOrd="0" destOrd="0" presId="urn:microsoft.com/office/officeart/2008/layout/IncreasingCircleProcess"/>
    <dgm:cxn modelId="{1D119CB2-FC3B-4DF2-A777-06F79FE22141}" type="presParOf" srcId="{FAF1DD49-2124-4E50-85DA-5846FAB21D13}" destId="{3323431E-53D3-46A1-91CA-FC2DBD62F66D}" srcOrd="1" destOrd="0" presId="urn:microsoft.com/office/officeart/2008/layout/IncreasingCircleProcess"/>
    <dgm:cxn modelId="{013F4FF0-9B64-437B-91BE-95E42415D658}" type="presParOf" srcId="{FAF1DD49-2124-4E50-85DA-5846FAB21D13}" destId="{E96704BC-DA8A-49E1-8945-EC26B7B92B57}" srcOrd="2" destOrd="0" presId="urn:microsoft.com/office/officeart/2008/layout/IncreasingCircleProcess"/>
    <dgm:cxn modelId="{EB994F39-D3D3-4089-95A8-80372A7859DF}" type="presParOf" srcId="{FAF1DD49-2124-4E50-85DA-5846FAB21D13}" destId="{6D3999AA-4986-42B5-9B52-5238B10DC6C6}" srcOrd="3" destOrd="0" presId="urn:microsoft.com/office/officeart/2008/layout/IncreasingCircleProcess"/>
    <dgm:cxn modelId="{B355F44E-20AF-44E9-87A5-B61FE91C2C12}" type="presParOf" srcId="{1D11D87A-787E-432A-8792-DAEA9EBB8927}" destId="{3D8CB463-D489-4A2E-A90D-38D624D5D86C}" srcOrd="1" destOrd="0" presId="urn:microsoft.com/office/officeart/2008/layout/IncreasingCircleProcess"/>
    <dgm:cxn modelId="{0A929EC2-6B78-4EE5-916C-74533D82BF2F}" type="presParOf" srcId="{1D11D87A-787E-432A-8792-DAEA9EBB8927}" destId="{A792D093-ED6A-445D-B9F7-BB4D38D37EF9}" srcOrd="2" destOrd="0" presId="urn:microsoft.com/office/officeart/2008/layout/IncreasingCircleProcess"/>
    <dgm:cxn modelId="{781952C1-A094-43A1-8C84-549CA59DB8A9}" type="presParOf" srcId="{A792D093-ED6A-445D-B9F7-BB4D38D37EF9}" destId="{2DB8E23C-0B31-4489-AE0B-4CC0D605480B}" srcOrd="0" destOrd="0" presId="urn:microsoft.com/office/officeart/2008/layout/IncreasingCircleProcess"/>
    <dgm:cxn modelId="{BA1B21AF-7DC4-4D2C-9414-6E98224FF1B8}" type="presParOf" srcId="{A792D093-ED6A-445D-B9F7-BB4D38D37EF9}" destId="{FC8462C6-9B2B-42E2-B20F-1AE02C69A8A6}" srcOrd="1" destOrd="0" presId="urn:microsoft.com/office/officeart/2008/layout/IncreasingCircleProcess"/>
    <dgm:cxn modelId="{9D63101B-6005-4937-BB70-703AA6C8F71A}" type="presParOf" srcId="{A792D093-ED6A-445D-B9F7-BB4D38D37EF9}" destId="{D44E9EBE-9D63-4C27-A3F7-9F9DA9F8FB02}" srcOrd="2" destOrd="0" presId="urn:microsoft.com/office/officeart/2008/layout/IncreasingCircleProcess"/>
    <dgm:cxn modelId="{B79D6BBE-CB78-425E-9901-2EFDC869553F}" type="presParOf" srcId="{A792D093-ED6A-445D-B9F7-BB4D38D37EF9}" destId="{5298403F-B37E-427E-B2E8-C43AC52276ED}" srcOrd="3" destOrd="0" presId="urn:microsoft.com/office/officeart/2008/layout/IncreasingCircleProcess"/>
    <dgm:cxn modelId="{75C96E21-9A42-4B06-BC4E-EB1FA201CB98}" type="presParOf" srcId="{1D11D87A-787E-432A-8792-DAEA9EBB8927}" destId="{45F364B9-AE9C-43E5-B756-F9D60DA1218D}" srcOrd="3" destOrd="0" presId="urn:microsoft.com/office/officeart/2008/layout/IncreasingCircleProcess"/>
    <dgm:cxn modelId="{CD8EBB04-44CD-4E7A-8306-E27594CB5659}" type="presParOf" srcId="{1D11D87A-787E-432A-8792-DAEA9EBB8927}" destId="{7F2ACEF3-926A-4F08-ABED-1F9803BA130F}" srcOrd="4" destOrd="0" presId="urn:microsoft.com/office/officeart/2008/layout/IncreasingCircleProcess"/>
    <dgm:cxn modelId="{81B48EDB-2BB7-4054-A564-377651CBA662}" type="presParOf" srcId="{7F2ACEF3-926A-4F08-ABED-1F9803BA130F}" destId="{D6362500-2626-4C36-B6A4-18167FBCBABF}" srcOrd="0" destOrd="0" presId="urn:microsoft.com/office/officeart/2008/layout/IncreasingCircleProcess"/>
    <dgm:cxn modelId="{692A40E9-0D64-412C-8AA3-AADCC7E166C9}" type="presParOf" srcId="{7F2ACEF3-926A-4F08-ABED-1F9803BA130F}" destId="{0A023CEE-16C7-45C3-8121-B98668B6C7F5}" srcOrd="1" destOrd="0" presId="urn:microsoft.com/office/officeart/2008/layout/IncreasingCircleProcess"/>
    <dgm:cxn modelId="{BBDE9297-087D-49D1-95EC-8982B2B0929F}" type="presParOf" srcId="{7F2ACEF3-926A-4F08-ABED-1F9803BA130F}" destId="{0E5BD5EB-C3CE-42D5-8917-B3DEB39C4B8A}" srcOrd="2" destOrd="0" presId="urn:microsoft.com/office/officeart/2008/layout/IncreasingCircleProcess"/>
    <dgm:cxn modelId="{F06C4965-794E-4124-97D4-B69C4C082F96}" type="presParOf" srcId="{7F2ACEF3-926A-4F08-ABED-1F9803BA130F}" destId="{B2B4173F-D155-41E2-858A-578C9BDAF469}"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53BA1-3D44-4678-9E46-426E47F6D245}">
      <dsp:nvSpPr>
        <dsp:cNvPr id="0" name=""/>
        <dsp:cNvSpPr/>
      </dsp:nvSpPr>
      <dsp:spPr>
        <a:xfrm>
          <a:off x="194896" y="0"/>
          <a:ext cx="699925" cy="6999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23431E-53D3-46A1-91CA-FC2DBD62F66D}">
      <dsp:nvSpPr>
        <dsp:cNvPr id="0" name=""/>
        <dsp:cNvSpPr/>
      </dsp:nvSpPr>
      <dsp:spPr>
        <a:xfrm>
          <a:off x="264889" y="69992"/>
          <a:ext cx="559940" cy="559940"/>
        </a:xfrm>
        <a:prstGeom prst="chord">
          <a:avLst>
            <a:gd name="adj1" fmla="val 1168272"/>
            <a:gd name="adj2" fmla="val 9631728"/>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6704BC-DA8A-49E1-8945-EC26B7B92B57}">
      <dsp:nvSpPr>
        <dsp:cNvPr id="0" name=""/>
        <dsp:cNvSpPr/>
      </dsp:nvSpPr>
      <dsp:spPr>
        <a:xfrm>
          <a:off x="170682" y="982578"/>
          <a:ext cx="4148827" cy="2945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0" lvl="0" indent="0" algn="l" defTabSz="711200">
            <a:lnSpc>
              <a:spcPct val="90000"/>
            </a:lnSpc>
            <a:spcBef>
              <a:spcPct val="0"/>
            </a:spcBef>
            <a:spcAft>
              <a:spcPct val="35000"/>
            </a:spcAft>
            <a:buFont typeface="Arial" panose="020B0604020202020204" pitchFamily="34" charset="0"/>
            <a:buNone/>
          </a:pPr>
          <a:r>
            <a:rPr lang="zh-TW" altLang="en-US" sz="1600" kern="1200" dirty="0">
              <a:latin typeface="Segoe UI Symbol" panose="020B0502040204020203" pitchFamily="34" charset="0"/>
            </a:rPr>
            <a:t>． </a:t>
          </a:r>
          <a:r>
            <a:rPr lang="en-US" altLang="zh-TW" sz="1600" kern="1200" dirty="0">
              <a:latin typeface="Segoe UI Symbol" panose="020B0502040204020203" pitchFamily="34" charset="0"/>
              <a:ea typeface="Segoe UI Symbol" panose="020B0502040204020203" pitchFamily="34" charset="0"/>
            </a:rPr>
            <a:t>More customer firmed orders in    </a:t>
          </a:r>
        </a:p>
        <a:p>
          <a:pPr marL="0" lvl="0" indent="0" algn="l" defTabSz="711200">
            <a:lnSpc>
              <a:spcPct val="90000"/>
            </a:lnSpc>
            <a:spcBef>
              <a:spcPct val="0"/>
            </a:spcBef>
            <a:spcAft>
              <a:spcPct val="35000"/>
            </a:spcAft>
            <a:buFont typeface="Arial" panose="020B0604020202020204" pitchFamily="34" charset="0"/>
            <a:buNone/>
          </a:pPr>
          <a:r>
            <a:rPr lang="en-US" altLang="zh-TW" sz="1600" kern="1200" dirty="0">
              <a:latin typeface="Segoe UI Symbol" panose="020B0502040204020203" pitchFamily="34" charset="0"/>
              <a:ea typeface="Segoe UI Symbol" panose="020B0502040204020203" pitchFamily="34" charset="0"/>
            </a:rPr>
            <a:t>     2022.</a:t>
          </a:r>
        </a:p>
        <a:p>
          <a:pPr marL="0" lvl="0" indent="0" algn="l" defTabSz="711200">
            <a:lnSpc>
              <a:spcPct val="90000"/>
            </a:lnSpc>
            <a:spcBef>
              <a:spcPct val="0"/>
            </a:spcBef>
            <a:spcAft>
              <a:spcPct val="35000"/>
            </a:spcAft>
            <a:buFont typeface="Arial" panose="020B0604020202020204" pitchFamily="34" charset="0"/>
            <a:buNone/>
          </a:pPr>
          <a:r>
            <a:rPr lang="zh-TW" altLang="en-US" sz="1600" kern="1200" dirty="0">
              <a:latin typeface="Segoe UI Symbol" panose="020B0502040204020203" pitchFamily="34" charset="0"/>
            </a:rPr>
            <a:t>． </a:t>
          </a:r>
          <a:r>
            <a:rPr lang="en-US" altLang="zh-TW" sz="1600" kern="1200" dirty="0">
              <a:latin typeface="Segoe UI Symbol" panose="020B0502040204020203" pitchFamily="34" charset="0"/>
              <a:ea typeface="Segoe UI Symbol" panose="020B0502040204020203" pitchFamily="34" charset="0"/>
            </a:rPr>
            <a:t>Increase the proportion of high-     </a:t>
          </a:r>
        </a:p>
        <a:p>
          <a:pPr marL="0" lvl="0" indent="0" algn="l" defTabSz="711200">
            <a:lnSpc>
              <a:spcPct val="90000"/>
            </a:lnSpc>
            <a:spcBef>
              <a:spcPct val="0"/>
            </a:spcBef>
            <a:spcAft>
              <a:spcPct val="35000"/>
            </a:spcAft>
            <a:buFont typeface="Arial" panose="020B0604020202020204" pitchFamily="34" charset="0"/>
            <a:buNone/>
          </a:pPr>
          <a:r>
            <a:rPr lang="en-US" altLang="zh-TW" sz="1600" kern="1200" dirty="0">
              <a:latin typeface="Segoe UI Symbol" panose="020B0502040204020203" pitchFamily="34" charset="0"/>
              <a:ea typeface="Segoe UI Symbol" panose="020B0502040204020203" pitchFamily="34" charset="0"/>
            </a:rPr>
            <a:t>    margin  products.</a:t>
          </a:r>
          <a:endParaRPr lang="zh-TW" altLang="en-US" sz="1600" kern="1200" dirty="0">
            <a:latin typeface="Segoe UI Symbol" panose="020B0502040204020203" pitchFamily="34" charset="0"/>
          </a:endParaRPr>
        </a:p>
      </dsp:txBody>
      <dsp:txXfrm>
        <a:off x="170682" y="982578"/>
        <a:ext cx="4148827" cy="2945521"/>
      </dsp:txXfrm>
    </dsp:sp>
    <dsp:sp modelId="{6D3999AA-4986-42B5-9B52-5238B10DC6C6}">
      <dsp:nvSpPr>
        <dsp:cNvPr id="0" name=""/>
        <dsp:cNvSpPr/>
      </dsp:nvSpPr>
      <dsp:spPr>
        <a:xfrm>
          <a:off x="1040640" y="0"/>
          <a:ext cx="2070614" cy="699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en-US" altLang="zh-TW" sz="1800" b="1" u="sng" kern="1200" dirty="0">
              <a:latin typeface="Segoe UI Symbol" panose="020B0502040204020203" pitchFamily="34" charset="0"/>
              <a:ea typeface="Segoe UI Symbol" panose="020B0502040204020203" pitchFamily="34" charset="0"/>
            </a:rPr>
            <a:t>Revenue</a:t>
          </a:r>
          <a:endParaRPr lang="zh-TW" altLang="en-US" sz="1800" b="1" u="sng" kern="1200" dirty="0">
            <a:latin typeface="Segoe UI Symbol" panose="020B0502040204020203" pitchFamily="34" charset="0"/>
          </a:endParaRPr>
        </a:p>
      </dsp:txBody>
      <dsp:txXfrm>
        <a:off x="1040640" y="0"/>
        <a:ext cx="2070614" cy="699925"/>
      </dsp:txXfrm>
    </dsp:sp>
    <dsp:sp modelId="{2DB8E23C-0B31-4489-AE0B-4CC0D605480B}">
      <dsp:nvSpPr>
        <dsp:cNvPr id="0" name=""/>
        <dsp:cNvSpPr/>
      </dsp:nvSpPr>
      <dsp:spPr>
        <a:xfrm>
          <a:off x="4296179" y="0"/>
          <a:ext cx="699925" cy="6999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8462C6-9B2B-42E2-B20F-1AE02C69A8A6}">
      <dsp:nvSpPr>
        <dsp:cNvPr id="0" name=""/>
        <dsp:cNvSpPr/>
      </dsp:nvSpPr>
      <dsp:spPr>
        <a:xfrm>
          <a:off x="4366171" y="69992"/>
          <a:ext cx="559940" cy="559940"/>
        </a:xfrm>
        <a:prstGeom prst="chord">
          <a:avLst>
            <a:gd name="adj1" fmla="val 20431728"/>
            <a:gd name="adj2" fmla="val 11968272"/>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4E9EBE-9D63-4C27-A3F7-9F9DA9F8FB02}">
      <dsp:nvSpPr>
        <dsp:cNvPr id="0" name=""/>
        <dsp:cNvSpPr/>
      </dsp:nvSpPr>
      <dsp:spPr>
        <a:xfrm>
          <a:off x="4361674" y="982578"/>
          <a:ext cx="3600011" cy="2945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0" lvl="0" indent="0" algn="l" defTabSz="711200">
            <a:lnSpc>
              <a:spcPct val="90000"/>
            </a:lnSpc>
            <a:spcBef>
              <a:spcPct val="0"/>
            </a:spcBef>
            <a:spcAft>
              <a:spcPct val="35000"/>
            </a:spcAft>
            <a:buNone/>
          </a:pPr>
          <a:r>
            <a:rPr lang="zh-TW" altLang="en-US" sz="1600" kern="1200" dirty="0">
              <a:latin typeface="Segoe UI Symbol" panose="020B0502040204020203" pitchFamily="34" charset="0"/>
            </a:rPr>
            <a:t>． </a:t>
          </a:r>
          <a:r>
            <a:rPr lang="en-US" altLang="zh-TW" sz="1600" kern="1200" dirty="0">
              <a:latin typeface="Segoe UI Symbol" panose="020B0502040204020203" pitchFamily="34" charset="0"/>
              <a:ea typeface="Segoe UI Symbol" panose="020B0502040204020203" pitchFamily="34" charset="0"/>
            </a:rPr>
            <a:t> Catch the leading position in     </a:t>
          </a:r>
        </a:p>
        <a:p>
          <a:pPr marL="0" lvl="0" indent="0" algn="l" defTabSz="711200">
            <a:lnSpc>
              <a:spcPct val="90000"/>
            </a:lnSpc>
            <a:spcBef>
              <a:spcPct val="0"/>
            </a:spcBef>
            <a:spcAft>
              <a:spcPct val="35000"/>
            </a:spcAft>
            <a:buNone/>
          </a:pPr>
          <a:r>
            <a:rPr lang="en-US" altLang="zh-TW" sz="1600" kern="1200" dirty="0">
              <a:latin typeface="Segoe UI Symbol" panose="020B0502040204020203" pitchFamily="34" charset="0"/>
              <a:ea typeface="Segoe UI Symbol" panose="020B0502040204020203" pitchFamily="34" charset="0"/>
            </a:rPr>
            <a:t>     Wifi,5G, Fiber…</a:t>
          </a:r>
        </a:p>
        <a:p>
          <a:pPr marL="0" lvl="0" indent="0" algn="l" defTabSz="711200">
            <a:lnSpc>
              <a:spcPct val="90000"/>
            </a:lnSpc>
            <a:spcBef>
              <a:spcPct val="0"/>
            </a:spcBef>
            <a:spcAft>
              <a:spcPct val="35000"/>
            </a:spcAft>
            <a:buNone/>
          </a:pPr>
          <a:r>
            <a:rPr lang="zh-TW" altLang="en-US" sz="1600" kern="1200" dirty="0">
              <a:latin typeface="Segoe UI Symbol" panose="020B0502040204020203" pitchFamily="34" charset="0"/>
            </a:rPr>
            <a:t>． </a:t>
          </a:r>
          <a:r>
            <a:rPr lang="en-US" altLang="zh-TW" sz="1600" kern="1200" dirty="0">
              <a:latin typeface="Segoe UI Symbol" panose="020B0502040204020203" pitchFamily="34" charset="0"/>
              <a:ea typeface="Segoe UI Symbol" panose="020B0502040204020203" pitchFamily="34" charset="0"/>
            </a:rPr>
            <a:t>higher value technologies:</a:t>
          </a:r>
        </a:p>
        <a:p>
          <a:pPr marL="0" lvl="0" indent="0" algn="l" defTabSz="711200">
            <a:lnSpc>
              <a:spcPct val="90000"/>
            </a:lnSpc>
            <a:spcBef>
              <a:spcPct val="0"/>
            </a:spcBef>
            <a:spcAft>
              <a:spcPct val="35000"/>
            </a:spcAft>
            <a:buNone/>
          </a:pPr>
          <a:r>
            <a:rPr lang="zh-TW" altLang="en-US" sz="1600" kern="1200" dirty="0">
              <a:latin typeface="Segoe UI Symbol" panose="020B0502040204020203" pitchFamily="34" charset="0"/>
            </a:rPr>
            <a:t>     </a:t>
          </a:r>
          <a:r>
            <a:rPr lang="en-US" altLang="zh-TW" sz="1600" kern="1200" dirty="0">
              <a:latin typeface="Segoe UI Symbol" panose="020B0502040204020203" pitchFamily="34" charset="0"/>
              <a:ea typeface="Segoe UI Symbol" panose="020B0502040204020203" pitchFamily="34" charset="0"/>
            </a:rPr>
            <a:t>Small Cell,</a:t>
          </a:r>
          <a:r>
            <a:rPr lang="zh-TW" altLang="en-US" sz="1600" kern="1200" dirty="0">
              <a:latin typeface="Segoe UI Symbol" panose="020B0502040204020203" pitchFamily="34" charset="0"/>
            </a:rPr>
            <a:t> </a:t>
          </a:r>
          <a:r>
            <a:rPr lang="en-US" altLang="zh-TW" sz="1600" kern="1200" dirty="0">
              <a:latin typeface="Segoe UI Symbol" panose="020B0502040204020203" pitchFamily="34" charset="0"/>
              <a:ea typeface="Segoe UI Symbol" panose="020B0502040204020203" pitchFamily="34" charset="0"/>
            </a:rPr>
            <a:t>OLT,</a:t>
          </a:r>
          <a:r>
            <a:rPr lang="zh-TW" altLang="en-US" sz="1600" kern="1200" dirty="0">
              <a:latin typeface="Segoe UI Symbol" panose="020B0502040204020203" pitchFamily="34" charset="0"/>
            </a:rPr>
            <a:t> </a:t>
          </a:r>
          <a:r>
            <a:rPr lang="en-US" altLang="zh-TW" sz="1600" kern="1200" dirty="0">
              <a:latin typeface="Segoe UI Symbol" panose="020B0502040204020203" pitchFamily="34" charset="0"/>
              <a:ea typeface="Segoe UI Symbol" panose="020B0502040204020203" pitchFamily="34" charset="0"/>
            </a:rPr>
            <a:t>Software value </a:t>
          </a:r>
          <a:r>
            <a:rPr lang="zh-TW" altLang="en-US" sz="1600" kern="1200" dirty="0">
              <a:latin typeface="Segoe UI Symbol" panose="020B0502040204020203" pitchFamily="34" charset="0"/>
            </a:rPr>
            <a:t> </a:t>
          </a:r>
          <a:endParaRPr lang="en-US" altLang="zh-TW" sz="1600" kern="1200" dirty="0">
            <a:latin typeface="Segoe UI Symbol" panose="020B0502040204020203" pitchFamily="34" charset="0"/>
          </a:endParaRPr>
        </a:p>
        <a:p>
          <a:pPr marL="0" lvl="0" indent="0" algn="l" defTabSz="711200">
            <a:lnSpc>
              <a:spcPct val="90000"/>
            </a:lnSpc>
            <a:spcBef>
              <a:spcPct val="0"/>
            </a:spcBef>
            <a:spcAft>
              <a:spcPct val="35000"/>
            </a:spcAft>
            <a:buNone/>
          </a:pPr>
          <a:r>
            <a:rPr lang="en-US" altLang="zh-TW" sz="1600" kern="1200" dirty="0">
              <a:latin typeface="Segoe UI Symbol" panose="020B0502040204020203" pitchFamily="34" charset="0"/>
              <a:ea typeface="Segoe UI Symbol" panose="020B0502040204020203" pitchFamily="34" charset="0"/>
            </a:rPr>
            <a:t>     added.  LEO (Low Earth Orbit) </a:t>
          </a:r>
        </a:p>
        <a:p>
          <a:pPr marL="0" lvl="0" indent="0" algn="l" defTabSz="711200">
            <a:lnSpc>
              <a:spcPct val="90000"/>
            </a:lnSpc>
            <a:spcBef>
              <a:spcPct val="0"/>
            </a:spcBef>
            <a:spcAft>
              <a:spcPct val="35000"/>
            </a:spcAft>
            <a:buNone/>
          </a:pPr>
          <a:endParaRPr lang="en-US" altLang="zh-TW" sz="1600" kern="1200" dirty="0">
            <a:latin typeface="Segoe UI Symbol" panose="020B0502040204020203" pitchFamily="34" charset="0"/>
            <a:ea typeface="Segoe UI Symbol" panose="020B0502040204020203" pitchFamily="34" charset="0"/>
          </a:endParaRPr>
        </a:p>
      </dsp:txBody>
      <dsp:txXfrm>
        <a:off x="4361674" y="982578"/>
        <a:ext cx="3600011" cy="2945521"/>
      </dsp:txXfrm>
    </dsp:sp>
    <dsp:sp modelId="{5298403F-B37E-427E-B2E8-C43AC52276ED}">
      <dsp:nvSpPr>
        <dsp:cNvPr id="0" name=""/>
        <dsp:cNvSpPr/>
      </dsp:nvSpPr>
      <dsp:spPr>
        <a:xfrm>
          <a:off x="5141923" y="0"/>
          <a:ext cx="2070614" cy="699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en-US" altLang="zh-TW" sz="1800" b="1" u="sng" kern="1200" dirty="0">
              <a:latin typeface="Segoe UI Symbol" panose="020B0502040204020203" pitchFamily="34" charset="0"/>
              <a:ea typeface="Segoe UI Symbol" panose="020B0502040204020203" pitchFamily="34" charset="0"/>
            </a:rPr>
            <a:t>Technologies</a:t>
          </a:r>
          <a:endParaRPr lang="zh-TW" altLang="en-US" sz="1800" b="1" u="sng" kern="1200" dirty="0">
            <a:latin typeface="Segoe UI Symbol" panose="020B0502040204020203" pitchFamily="34" charset="0"/>
          </a:endParaRPr>
        </a:p>
      </dsp:txBody>
      <dsp:txXfrm>
        <a:off x="5141923" y="0"/>
        <a:ext cx="2070614" cy="699925"/>
      </dsp:txXfrm>
    </dsp:sp>
    <dsp:sp modelId="{D6362500-2626-4C36-B6A4-18167FBCBABF}">
      <dsp:nvSpPr>
        <dsp:cNvPr id="0" name=""/>
        <dsp:cNvSpPr/>
      </dsp:nvSpPr>
      <dsp:spPr>
        <a:xfrm>
          <a:off x="8123053" y="0"/>
          <a:ext cx="699925" cy="6999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023CEE-16C7-45C3-8121-B98668B6C7F5}">
      <dsp:nvSpPr>
        <dsp:cNvPr id="0" name=""/>
        <dsp:cNvSpPr/>
      </dsp:nvSpPr>
      <dsp:spPr>
        <a:xfrm>
          <a:off x="8193046" y="69992"/>
          <a:ext cx="559940" cy="559940"/>
        </a:xfrm>
        <a:prstGeom prst="chord">
          <a:avLst>
            <a:gd name="adj1" fmla="val 162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5BD5EB-C3CE-42D5-8917-B3DEB39C4B8A}">
      <dsp:nvSpPr>
        <dsp:cNvPr id="0" name=""/>
        <dsp:cNvSpPr/>
      </dsp:nvSpPr>
      <dsp:spPr>
        <a:xfrm>
          <a:off x="8247871" y="982578"/>
          <a:ext cx="3190070" cy="2945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0" lvl="0" indent="0" algn="l" defTabSz="711200">
            <a:lnSpc>
              <a:spcPct val="90000"/>
            </a:lnSpc>
            <a:spcBef>
              <a:spcPct val="0"/>
            </a:spcBef>
            <a:spcAft>
              <a:spcPct val="35000"/>
            </a:spcAft>
            <a:buNone/>
          </a:pPr>
          <a:r>
            <a:rPr lang="zh-TW" altLang="en-US" sz="1600" kern="1200" dirty="0">
              <a:latin typeface="Segoe UI Symbol" panose="020B0502040204020203" pitchFamily="34" charset="0"/>
            </a:rPr>
            <a:t>． </a:t>
          </a:r>
          <a:r>
            <a:rPr lang="en-US" altLang="zh-TW" sz="1600" kern="1200" dirty="0">
              <a:latin typeface="Segoe UI Symbol" panose="020B0502040204020203" pitchFamily="34" charset="0"/>
              <a:ea typeface="Segoe UI Symbol" panose="020B0502040204020203" pitchFamily="34" charset="0"/>
            </a:rPr>
            <a:t>ODM/OEM for 1</a:t>
          </a:r>
          <a:r>
            <a:rPr lang="en-US" altLang="zh-TW" sz="1600" kern="1200" baseline="30000" dirty="0">
              <a:latin typeface="Segoe UI Symbol" panose="020B0502040204020203" pitchFamily="34" charset="0"/>
              <a:ea typeface="Segoe UI Symbol" panose="020B0502040204020203" pitchFamily="34" charset="0"/>
            </a:rPr>
            <a:t>st</a:t>
          </a:r>
          <a:r>
            <a:rPr lang="en-US" altLang="zh-TW" sz="1600" kern="1200" dirty="0">
              <a:latin typeface="Segoe UI Symbol" panose="020B0502040204020203" pitchFamily="34" charset="0"/>
              <a:ea typeface="Segoe UI Symbol" panose="020B0502040204020203" pitchFamily="34" charset="0"/>
            </a:rPr>
            <a:t> tier brand </a:t>
          </a:r>
          <a:r>
            <a:rPr lang="zh-TW" altLang="en-US" sz="1600" kern="1200" dirty="0">
              <a:latin typeface="Segoe UI Symbol" panose="020B0502040204020203" pitchFamily="34" charset="0"/>
            </a:rPr>
            <a:t>    </a:t>
          </a:r>
          <a:endParaRPr lang="en-US" altLang="zh-TW" sz="1600" kern="1200" dirty="0">
            <a:latin typeface="Segoe UI Symbol" panose="020B0502040204020203" pitchFamily="34" charset="0"/>
          </a:endParaRPr>
        </a:p>
        <a:p>
          <a:pPr marL="0" lvl="0" indent="0" algn="l" defTabSz="711200">
            <a:lnSpc>
              <a:spcPct val="90000"/>
            </a:lnSpc>
            <a:spcBef>
              <a:spcPct val="0"/>
            </a:spcBef>
            <a:spcAft>
              <a:spcPct val="35000"/>
            </a:spcAft>
            <a:buNone/>
          </a:pPr>
          <a:r>
            <a:rPr lang="en-US" altLang="zh-TW" sz="1600" kern="1200" dirty="0">
              <a:latin typeface="Segoe UI Symbol" panose="020B0502040204020203" pitchFamily="34" charset="0"/>
              <a:ea typeface="Segoe UI Symbol" panose="020B0502040204020203" pitchFamily="34" charset="0"/>
            </a:rPr>
            <a:t>     name.</a:t>
          </a:r>
        </a:p>
        <a:p>
          <a:pPr marL="0" lvl="0" indent="0" algn="l" defTabSz="711200">
            <a:lnSpc>
              <a:spcPct val="90000"/>
            </a:lnSpc>
            <a:spcBef>
              <a:spcPct val="0"/>
            </a:spcBef>
            <a:spcAft>
              <a:spcPct val="35000"/>
            </a:spcAft>
            <a:buNone/>
          </a:pPr>
          <a:r>
            <a:rPr lang="zh-TW" altLang="en-US" sz="1600" kern="1200" dirty="0">
              <a:latin typeface="Segoe UI Symbol" panose="020B0502040204020203" pitchFamily="34" charset="0"/>
            </a:rPr>
            <a:t>．</a:t>
          </a:r>
          <a:r>
            <a:rPr lang="en-US" altLang="zh-TW" sz="1600" kern="1200" dirty="0">
              <a:latin typeface="Segoe UI Symbol" panose="020B0502040204020203" pitchFamily="34" charset="0"/>
              <a:ea typeface="Segoe UI Symbol" panose="020B0502040204020203" pitchFamily="34" charset="0"/>
            </a:rPr>
            <a:t>Direct supply to strategical  </a:t>
          </a:r>
        </a:p>
        <a:p>
          <a:pPr marL="0" lvl="0" indent="0" algn="l" defTabSz="711200">
            <a:lnSpc>
              <a:spcPct val="90000"/>
            </a:lnSpc>
            <a:spcBef>
              <a:spcPct val="0"/>
            </a:spcBef>
            <a:spcAft>
              <a:spcPct val="35000"/>
            </a:spcAft>
            <a:buNone/>
          </a:pPr>
          <a:r>
            <a:rPr lang="en-US" altLang="zh-TW" sz="1600" kern="1200" dirty="0">
              <a:latin typeface="Segoe UI Symbol" panose="020B0502040204020203" pitchFamily="34" charset="0"/>
              <a:ea typeface="Segoe UI Symbol" panose="020B0502040204020203" pitchFamily="34" charset="0"/>
            </a:rPr>
            <a:t>    operators.</a:t>
          </a:r>
        </a:p>
        <a:p>
          <a:pPr marL="0" lvl="0" indent="0" algn="l" defTabSz="711200">
            <a:lnSpc>
              <a:spcPct val="90000"/>
            </a:lnSpc>
            <a:spcBef>
              <a:spcPct val="0"/>
            </a:spcBef>
            <a:spcAft>
              <a:spcPct val="35000"/>
            </a:spcAft>
            <a:buNone/>
          </a:pPr>
          <a:r>
            <a:rPr lang="zh-TW" altLang="en-US" sz="1600" kern="1200" dirty="0">
              <a:latin typeface="Segoe UI Symbol" panose="020B0502040204020203" pitchFamily="34" charset="0"/>
            </a:rPr>
            <a:t>．  </a:t>
          </a:r>
          <a:r>
            <a:rPr lang="en-US" altLang="zh-TW" sz="1600" kern="1200" dirty="0">
              <a:latin typeface="Segoe UI Symbol" panose="020B0502040204020203" pitchFamily="34" charset="0"/>
              <a:ea typeface="Segoe UI Symbol" panose="020B0502040204020203" pitchFamily="34" charset="0"/>
            </a:rPr>
            <a:t>Global Distribution.</a:t>
          </a:r>
        </a:p>
        <a:p>
          <a:pPr marL="0" lvl="0" indent="0" algn="l" defTabSz="711200">
            <a:lnSpc>
              <a:spcPct val="90000"/>
            </a:lnSpc>
            <a:spcBef>
              <a:spcPct val="0"/>
            </a:spcBef>
            <a:spcAft>
              <a:spcPct val="35000"/>
            </a:spcAft>
            <a:buNone/>
          </a:pPr>
          <a:r>
            <a:rPr lang="zh-TW" altLang="en-US" sz="1600" kern="1200" dirty="0">
              <a:latin typeface="Segoe UI Symbol" panose="020B0502040204020203" pitchFamily="34" charset="0"/>
            </a:rPr>
            <a:t>．</a:t>
          </a:r>
          <a:r>
            <a:rPr lang="zh-TW" altLang="en-US" sz="1600" kern="1200" dirty="0">
              <a:solidFill>
                <a:prstClr val="black">
                  <a:hueOff val="0"/>
                  <a:satOff val="0"/>
                  <a:lumOff val="0"/>
                  <a:alphaOff val="0"/>
                </a:prstClr>
              </a:solidFill>
              <a:latin typeface="Segoe UI Symbol" panose="020B0502040204020203" pitchFamily="34" charset="0"/>
              <a:ea typeface="新細明體" panose="02020500000000000000" pitchFamily="18" charset="-120"/>
              <a:cs typeface="+mn-cs"/>
            </a:rPr>
            <a:t> </a:t>
          </a:r>
          <a:r>
            <a:rPr lang="en-US" altLang="zh-TW" sz="1600" kern="1200" dirty="0">
              <a:solidFill>
                <a:prstClr val="black">
                  <a:hueOff val="0"/>
                  <a:satOff val="0"/>
                  <a:lumOff val="0"/>
                  <a:alphaOff val="0"/>
                </a:prstClr>
              </a:solidFill>
              <a:latin typeface="Segoe UI Symbol" panose="020B0502040204020203" pitchFamily="34" charset="0"/>
              <a:ea typeface="Segoe UI Symbol" panose="020B0502040204020203" pitchFamily="34" charset="0"/>
              <a:cs typeface="+mn-cs"/>
            </a:rPr>
            <a:t>Provide End To End Networking </a:t>
          </a:r>
        </a:p>
        <a:p>
          <a:pPr marL="0" lvl="0" indent="0" algn="l" defTabSz="711200">
            <a:lnSpc>
              <a:spcPct val="90000"/>
            </a:lnSpc>
            <a:spcBef>
              <a:spcPct val="0"/>
            </a:spcBef>
            <a:spcAft>
              <a:spcPct val="35000"/>
            </a:spcAft>
            <a:buNone/>
          </a:pPr>
          <a:r>
            <a:rPr lang="zh-TW" altLang="en-US" sz="1600" kern="1200" dirty="0">
              <a:solidFill>
                <a:prstClr val="black">
                  <a:hueOff val="0"/>
                  <a:satOff val="0"/>
                  <a:lumOff val="0"/>
                  <a:alphaOff val="0"/>
                </a:prstClr>
              </a:solidFill>
              <a:latin typeface="Segoe UI Symbol" panose="020B0502040204020203" pitchFamily="34" charset="0"/>
              <a:ea typeface="Segoe UI Symbol" panose="020B0502040204020203" pitchFamily="34" charset="0"/>
              <a:cs typeface="+mn-cs"/>
            </a:rPr>
            <a:t>     </a:t>
          </a:r>
          <a:r>
            <a:rPr lang="en-US" altLang="zh-TW" sz="1600" kern="1200" dirty="0">
              <a:solidFill>
                <a:prstClr val="black">
                  <a:hueOff val="0"/>
                  <a:satOff val="0"/>
                  <a:lumOff val="0"/>
                  <a:alphaOff val="0"/>
                </a:prstClr>
              </a:solidFill>
              <a:latin typeface="Segoe UI Symbol" panose="020B0502040204020203" pitchFamily="34" charset="0"/>
              <a:ea typeface="Segoe UI Symbol" panose="020B0502040204020203" pitchFamily="34" charset="0"/>
              <a:cs typeface="+mn-cs"/>
            </a:rPr>
            <a:t>product.</a:t>
          </a:r>
          <a:endParaRPr lang="zh-TW" altLang="en-US" sz="1600" kern="1200" dirty="0">
            <a:latin typeface="Segoe UI Symbol" panose="020B0502040204020203" pitchFamily="34" charset="0"/>
          </a:endParaRPr>
        </a:p>
      </dsp:txBody>
      <dsp:txXfrm>
        <a:off x="8247871" y="982578"/>
        <a:ext cx="3190070" cy="2945521"/>
      </dsp:txXfrm>
    </dsp:sp>
    <dsp:sp modelId="{B2B4173F-D155-41E2-858A-578C9BDAF469}">
      <dsp:nvSpPr>
        <dsp:cNvPr id="0" name=""/>
        <dsp:cNvSpPr/>
      </dsp:nvSpPr>
      <dsp:spPr>
        <a:xfrm>
          <a:off x="8968797" y="0"/>
          <a:ext cx="2070614" cy="699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en-US" altLang="zh-TW" sz="1800" b="1" u="sng" kern="1200" dirty="0">
              <a:latin typeface="Segoe UI Symbol" panose="020B0502040204020203" pitchFamily="34" charset="0"/>
              <a:ea typeface="Segoe UI Symbol" panose="020B0502040204020203" pitchFamily="34" charset="0"/>
            </a:rPr>
            <a:t>Business Model</a:t>
          </a:r>
          <a:endParaRPr lang="zh-TW" altLang="en-US" sz="1800" b="1" u="sng" kern="1200" dirty="0">
            <a:latin typeface="Segoe UI Symbol" panose="020B0502040204020203" pitchFamily="34" charset="0"/>
          </a:endParaRPr>
        </a:p>
      </dsp:txBody>
      <dsp:txXfrm>
        <a:off x="8968797" y="0"/>
        <a:ext cx="2070614" cy="699925"/>
      </dsp:txXfrm>
    </dsp:sp>
  </dsp:spTree>
</dsp:drawing>
</file>

<file path=ppt/diagrams/layout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0.69598</cdr:x>
      <cdr:y>0.44856</cdr:y>
    </cdr:from>
    <cdr:to>
      <cdr:x>0.96077</cdr:x>
      <cdr:y>0.57503</cdr:y>
    </cdr:to>
    <cdr:sp macro="" textlink="">
      <cdr:nvSpPr>
        <cdr:cNvPr id="2" name="文字方塊 32"/>
        <cdr:cNvSpPr txBox="1"/>
      </cdr:nvSpPr>
      <cdr:spPr>
        <a:xfrm xmlns:a="http://schemas.openxmlformats.org/drawingml/2006/main">
          <a:off x="3317300" y="2074079"/>
          <a:ext cx="1262087" cy="58477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zh-TW"/>
          </a:defPPr>
          <a:lvl1pPr algn="l" rtl="0" fontAlgn="base" hangingPunct="0">
            <a:spcBef>
              <a:spcPct val="0"/>
            </a:spcBef>
            <a:spcAft>
              <a:spcPct val="0"/>
            </a:spcAft>
            <a:defRPr sz="1200" i="1" kern="1200">
              <a:solidFill>
                <a:srgbClr val="000000"/>
              </a:solidFill>
              <a:latin typeface="Arial" pitchFamily="34" charset="0"/>
              <a:ea typeface="微軟正黑體" pitchFamily="34" charset="-120"/>
              <a:cs typeface="+mn-cs"/>
              <a:sym typeface="Arial" pitchFamily="34" charset="0"/>
            </a:defRPr>
          </a:lvl1pPr>
          <a:lvl2pPr marL="457200" algn="l" rtl="0" fontAlgn="base" hangingPunct="0">
            <a:spcBef>
              <a:spcPct val="0"/>
            </a:spcBef>
            <a:spcAft>
              <a:spcPct val="0"/>
            </a:spcAft>
            <a:defRPr sz="1200" i="1" kern="1200">
              <a:solidFill>
                <a:srgbClr val="000000"/>
              </a:solidFill>
              <a:latin typeface="Arial" pitchFamily="34" charset="0"/>
              <a:ea typeface="微軟正黑體" pitchFamily="34" charset="-120"/>
              <a:cs typeface="+mn-cs"/>
              <a:sym typeface="Arial" pitchFamily="34" charset="0"/>
            </a:defRPr>
          </a:lvl2pPr>
          <a:lvl3pPr marL="914400" algn="l" rtl="0" fontAlgn="base" hangingPunct="0">
            <a:spcBef>
              <a:spcPct val="0"/>
            </a:spcBef>
            <a:spcAft>
              <a:spcPct val="0"/>
            </a:spcAft>
            <a:defRPr sz="1200" i="1" kern="1200">
              <a:solidFill>
                <a:srgbClr val="000000"/>
              </a:solidFill>
              <a:latin typeface="Arial" pitchFamily="34" charset="0"/>
              <a:ea typeface="微軟正黑體" pitchFamily="34" charset="-120"/>
              <a:cs typeface="+mn-cs"/>
              <a:sym typeface="Arial" pitchFamily="34" charset="0"/>
            </a:defRPr>
          </a:lvl3pPr>
          <a:lvl4pPr marL="1371600" algn="l" rtl="0" fontAlgn="base" hangingPunct="0">
            <a:spcBef>
              <a:spcPct val="0"/>
            </a:spcBef>
            <a:spcAft>
              <a:spcPct val="0"/>
            </a:spcAft>
            <a:defRPr sz="1200" i="1" kern="1200">
              <a:solidFill>
                <a:srgbClr val="000000"/>
              </a:solidFill>
              <a:latin typeface="Arial" pitchFamily="34" charset="0"/>
              <a:ea typeface="微軟正黑體" pitchFamily="34" charset="-120"/>
              <a:cs typeface="+mn-cs"/>
              <a:sym typeface="Arial" pitchFamily="34" charset="0"/>
            </a:defRPr>
          </a:lvl4pPr>
          <a:lvl5pPr marL="1828800" algn="l" rtl="0" fontAlgn="base" hangingPunct="0">
            <a:spcBef>
              <a:spcPct val="0"/>
            </a:spcBef>
            <a:spcAft>
              <a:spcPct val="0"/>
            </a:spcAft>
            <a:defRPr sz="1200" i="1" kern="1200">
              <a:solidFill>
                <a:srgbClr val="000000"/>
              </a:solidFill>
              <a:latin typeface="Arial" pitchFamily="34" charset="0"/>
              <a:ea typeface="微軟正黑體" pitchFamily="34" charset="-120"/>
              <a:cs typeface="+mn-cs"/>
              <a:sym typeface="Arial" pitchFamily="34" charset="0"/>
            </a:defRPr>
          </a:lvl5pPr>
          <a:lvl6pPr marL="2286000" algn="l" defTabSz="914400" rtl="0" eaLnBrk="1" latinLnBrk="0" hangingPunct="1">
            <a:defRPr sz="1200" i="1" kern="1200">
              <a:solidFill>
                <a:srgbClr val="000000"/>
              </a:solidFill>
              <a:latin typeface="Arial" pitchFamily="34" charset="0"/>
              <a:ea typeface="微軟正黑體" pitchFamily="34" charset="-120"/>
              <a:cs typeface="+mn-cs"/>
              <a:sym typeface="Arial" pitchFamily="34" charset="0"/>
            </a:defRPr>
          </a:lvl6pPr>
          <a:lvl7pPr marL="2743200" algn="l" defTabSz="914400" rtl="0" eaLnBrk="1" latinLnBrk="0" hangingPunct="1">
            <a:defRPr sz="1200" i="1" kern="1200">
              <a:solidFill>
                <a:srgbClr val="000000"/>
              </a:solidFill>
              <a:latin typeface="Arial" pitchFamily="34" charset="0"/>
              <a:ea typeface="微軟正黑體" pitchFamily="34" charset="-120"/>
              <a:cs typeface="+mn-cs"/>
              <a:sym typeface="Arial" pitchFamily="34" charset="0"/>
            </a:defRPr>
          </a:lvl7pPr>
          <a:lvl8pPr marL="3200400" algn="l" defTabSz="914400" rtl="0" eaLnBrk="1" latinLnBrk="0" hangingPunct="1">
            <a:defRPr sz="1200" i="1" kern="1200">
              <a:solidFill>
                <a:srgbClr val="000000"/>
              </a:solidFill>
              <a:latin typeface="Arial" pitchFamily="34" charset="0"/>
              <a:ea typeface="微軟正黑體" pitchFamily="34" charset="-120"/>
              <a:cs typeface="+mn-cs"/>
              <a:sym typeface="Arial" pitchFamily="34" charset="0"/>
            </a:defRPr>
          </a:lvl8pPr>
          <a:lvl9pPr marL="3657600" algn="l" defTabSz="914400" rtl="0" eaLnBrk="1" latinLnBrk="0" hangingPunct="1">
            <a:defRPr sz="1200" i="1" kern="1200">
              <a:solidFill>
                <a:srgbClr val="000000"/>
              </a:solidFill>
              <a:latin typeface="Arial" pitchFamily="34" charset="0"/>
              <a:ea typeface="微軟正黑體" pitchFamily="34" charset="-120"/>
              <a:cs typeface="+mn-cs"/>
              <a:sym typeface="Arial" pitchFamily="34" charset="0"/>
            </a:defRPr>
          </a:lvl9pPr>
        </a:lstStyle>
        <a:p xmlns:a="http://schemas.openxmlformats.org/drawingml/2006/main">
          <a:pPr algn="ctr"/>
          <a:r>
            <a:rPr lang="en-US" altLang="zh-TW" sz="1600" b="1" i="0" dirty="0">
              <a:solidFill>
                <a:schemeClr val="tx1"/>
              </a:solidFill>
              <a:latin typeface="Segoe UI Symbol" panose="020B0502040204020203" pitchFamily="34" charset="0"/>
              <a:ea typeface="Segoe UI Symbol" panose="020B0502040204020203" pitchFamily="34" charset="0"/>
            </a:rPr>
            <a:t>America</a:t>
          </a:r>
        </a:p>
        <a:p xmlns:a="http://schemas.openxmlformats.org/drawingml/2006/main">
          <a:pPr algn="ctr"/>
          <a:r>
            <a:rPr lang="en-US" altLang="zh-TW" sz="1600" b="1" i="0" dirty="0">
              <a:solidFill>
                <a:schemeClr val="tx1"/>
              </a:solidFill>
              <a:latin typeface="Segoe UI Symbol" panose="020B0502040204020203" pitchFamily="34" charset="0"/>
              <a:ea typeface="Segoe UI Symbol" panose="020B0502040204020203" pitchFamily="34" charset="0"/>
            </a:rPr>
            <a:t>45-50%</a:t>
          </a:r>
          <a:endParaRPr lang="zh-TW" altLang="en-US" sz="1600" b="1" i="0" dirty="0">
            <a:solidFill>
              <a:schemeClr val="tx1"/>
            </a:solidFill>
            <a:latin typeface="Segoe UI Symbol" panose="020B0502040204020203" pitchFamily="34" charset="0"/>
          </a:endParaRPr>
        </a:p>
      </cdr:txBody>
    </cdr:sp>
  </cdr:relSizeAnchor>
  <cdr:relSizeAnchor xmlns:cdr="http://schemas.openxmlformats.org/drawingml/2006/chartDrawing">
    <cdr:from>
      <cdr:x>0.26091</cdr:x>
      <cdr:y>0.74441</cdr:y>
    </cdr:from>
    <cdr:to>
      <cdr:x>0.5372</cdr:x>
      <cdr:y>0.87088</cdr:y>
    </cdr:to>
    <cdr:sp macro="" textlink="">
      <cdr:nvSpPr>
        <cdr:cNvPr id="3" name="文字方塊 32"/>
        <cdr:cNvSpPr txBox="1"/>
      </cdr:nvSpPr>
      <cdr:spPr>
        <a:xfrm xmlns:a="http://schemas.openxmlformats.org/drawingml/2006/main">
          <a:off x="1479863" y="4424457"/>
          <a:ext cx="1567100" cy="7516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zh-TW" sz="1600" b="1" i="0" dirty="0">
              <a:solidFill>
                <a:schemeClr val="tx1"/>
              </a:solidFill>
              <a:latin typeface="Segoe UI Symbol" panose="020B0502040204020203" pitchFamily="34" charset="0"/>
              <a:ea typeface="Segoe UI Symbol" panose="020B0502040204020203" pitchFamily="34" charset="0"/>
              <a:cs typeface="Arial Unicode MS" panose="020B0604020202020204" pitchFamily="34" charset="-120"/>
            </a:rPr>
            <a:t>Asia</a:t>
          </a:r>
        </a:p>
        <a:p xmlns:a="http://schemas.openxmlformats.org/drawingml/2006/main">
          <a:pPr algn="ctr"/>
          <a:r>
            <a:rPr lang="en-US" altLang="zh-TW" sz="1600" b="1" i="0" dirty="0">
              <a:solidFill>
                <a:schemeClr val="tx1"/>
              </a:solidFill>
              <a:latin typeface="Segoe UI Symbol" panose="020B0502040204020203" pitchFamily="34" charset="0"/>
              <a:ea typeface="Segoe UI Symbol" panose="020B0502040204020203" pitchFamily="34" charset="0"/>
              <a:cs typeface="Arial Unicode MS" panose="020B0604020202020204" pitchFamily="34" charset="-120"/>
            </a:rPr>
            <a:t>20-25%</a:t>
          </a:r>
          <a:endParaRPr lang="zh-TW" altLang="en-US" sz="1600" b="1" i="0" dirty="0">
            <a:solidFill>
              <a:schemeClr val="tx1"/>
            </a:solidFill>
            <a:latin typeface="Segoe UI Symbol" panose="020B0502040204020203" pitchFamily="34" charset="0"/>
            <a:ea typeface="Arial Unicode MS" panose="020B0604020202020204" pitchFamily="34" charset="-120"/>
            <a:cs typeface="Arial Unicode MS" panose="020B0604020202020204" pitchFamily="34" charset="-120"/>
          </a:endParaRPr>
        </a:p>
      </cdr:txBody>
    </cdr:sp>
  </cdr:relSizeAnchor>
  <cdr:relSizeAnchor xmlns:cdr="http://schemas.openxmlformats.org/drawingml/2006/chartDrawing">
    <cdr:from>
      <cdr:x>0.09069</cdr:x>
      <cdr:y>0.29285</cdr:y>
    </cdr:from>
    <cdr:to>
      <cdr:x>0.40085</cdr:x>
      <cdr:y>0.41932</cdr:y>
    </cdr:to>
    <cdr:sp macro="" textlink="">
      <cdr:nvSpPr>
        <cdr:cNvPr id="4" name="文字方塊 32"/>
        <cdr:cNvSpPr txBox="1"/>
      </cdr:nvSpPr>
      <cdr:spPr>
        <a:xfrm xmlns:a="http://schemas.openxmlformats.org/drawingml/2006/main">
          <a:off x="514366" y="1740584"/>
          <a:ext cx="1759207" cy="7516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zh-TW" sz="1600" b="1" i="0" dirty="0">
              <a:solidFill>
                <a:schemeClr val="tx1"/>
              </a:solidFill>
              <a:latin typeface="Segoe UI Symbol" panose="020B0502040204020203" pitchFamily="34" charset="0"/>
              <a:ea typeface="Segoe UI Symbol" panose="020B0502040204020203" pitchFamily="34" charset="0"/>
              <a:cs typeface="Arial Unicode MS" panose="020B0604020202020204" pitchFamily="34" charset="-120"/>
            </a:rPr>
            <a:t>Europe</a:t>
          </a:r>
        </a:p>
        <a:p xmlns:a="http://schemas.openxmlformats.org/drawingml/2006/main">
          <a:pPr algn="ctr"/>
          <a:r>
            <a:rPr lang="en-US" altLang="zh-TW" sz="1600" b="1" dirty="0">
              <a:solidFill>
                <a:schemeClr val="tx1"/>
              </a:solidFill>
              <a:latin typeface="Segoe UI Symbol" panose="020B0502040204020203" pitchFamily="34" charset="0"/>
              <a:ea typeface="Segoe UI Symbol" panose="020B0502040204020203" pitchFamily="34" charset="0"/>
              <a:cs typeface="Arial Unicode MS" panose="020B0604020202020204" pitchFamily="34" charset="-120"/>
            </a:rPr>
            <a:t>30</a:t>
          </a:r>
          <a:r>
            <a:rPr lang="en-US" altLang="zh-TW" sz="1600" b="1" i="0" dirty="0">
              <a:solidFill>
                <a:schemeClr val="tx1"/>
              </a:solidFill>
              <a:latin typeface="Segoe UI Symbol" panose="020B0502040204020203" pitchFamily="34" charset="0"/>
              <a:ea typeface="Segoe UI Symbol" panose="020B0502040204020203" pitchFamily="34" charset="0"/>
              <a:cs typeface="Arial Unicode MS" panose="020B0604020202020204" pitchFamily="34" charset="-120"/>
            </a:rPr>
            <a:t>-35%</a:t>
          </a:r>
          <a:endParaRPr lang="zh-TW" altLang="en-US" sz="1600" b="1" i="0" dirty="0">
            <a:solidFill>
              <a:schemeClr val="tx1"/>
            </a:solidFill>
            <a:latin typeface="Segoe UI Symbol" panose="020B0502040204020203" pitchFamily="34" charset="0"/>
            <a:ea typeface="Arial Unicode MS" panose="020B0604020202020204" pitchFamily="34" charset="-120"/>
            <a:cs typeface="Arial Unicode MS" panose="020B0604020202020204" pitchFamily="34" charset="-12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0.66854</cdr:x>
      <cdr:y>0.35439</cdr:y>
    </cdr:from>
    <cdr:to>
      <cdr:x>0.78404</cdr:x>
      <cdr:y>0.4215</cdr:y>
    </cdr:to>
    <cdr:sp macro="" textlink="">
      <cdr:nvSpPr>
        <cdr:cNvPr id="2" name="文字方塊 1">
          <a:extLst xmlns:a="http://schemas.openxmlformats.org/drawingml/2006/main">
            <a:ext uri="{FF2B5EF4-FFF2-40B4-BE49-F238E27FC236}">
              <a16:creationId xmlns:a16="http://schemas.microsoft.com/office/drawing/2014/main" id="{B08AD31B-E461-4EBF-A684-483E49E70777}"/>
            </a:ext>
          </a:extLst>
        </cdr:cNvPr>
        <cdr:cNvSpPr txBox="1"/>
      </cdr:nvSpPr>
      <cdr:spPr>
        <a:xfrm xmlns:a="http://schemas.openxmlformats.org/drawingml/2006/main">
          <a:off x="3616960" y="1462899"/>
          <a:ext cx="624840" cy="2769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zh-TW" sz="1200" b="1" dirty="0"/>
            <a:t>18.06B</a:t>
          </a:r>
          <a:endParaRPr lang="zh-TW" altLang="en-US" sz="1200" b="1" dirty="0"/>
        </a:p>
      </cdr:txBody>
    </cdr:sp>
  </cdr:relSizeAnchor>
  <cdr:relSizeAnchor xmlns:cdr="http://schemas.openxmlformats.org/drawingml/2006/chartDrawing">
    <cdr:from>
      <cdr:x>0.85164</cdr:x>
      <cdr:y>0.27382</cdr:y>
    </cdr:from>
    <cdr:to>
      <cdr:x>0.97407</cdr:x>
      <cdr:y>0.34092</cdr:y>
    </cdr:to>
    <cdr:sp macro="" textlink="">
      <cdr:nvSpPr>
        <cdr:cNvPr id="3" name="文字方塊 2">
          <a:extLst xmlns:a="http://schemas.openxmlformats.org/drawingml/2006/main">
            <a:ext uri="{FF2B5EF4-FFF2-40B4-BE49-F238E27FC236}">
              <a16:creationId xmlns:a16="http://schemas.microsoft.com/office/drawing/2014/main" id="{852817BE-0CD8-422F-B651-E7CA7126129D}"/>
            </a:ext>
          </a:extLst>
        </cdr:cNvPr>
        <cdr:cNvSpPr txBox="1"/>
      </cdr:nvSpPr>
      <cdr:spPr>
        <a:xfrm xmlns:a="http://schemas.openxmlformats.org/drawingml/2006/main">
          <a:off x="4607560" y="1130300"/>
          <a:ext cx="662361" cy="2769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zh-TW" b="1" dirty="0"/>
            <a:t>19.93B</a:t>
          </a:r>
          <a:endParaRPr lang="zh-TW" altLang="en-US" sz="11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0.44058</cdr:x>
      <cdr:y>0.54717</cdr:y>
    </cdr:from>
    <cdr:to>
      <cdr:x>0.57101</cdr:x>
      <cdr:y>0.64151</cdr:y>
    </cdr:to>
    <cdr:sp macro="" textlink="">
      <cdr:nvSpPr>
        <cdr:cNvPr id="2" name="文字方塊 1">
          <a:extLst xmlns:a="http://schemas.openxmlformats.org/drawingml/2006/main">
            <a:ext uri="{FF2B5EF4-FFF2-40B4-BE49-F238E27FC236}">
              <a16:creationId xmlns:a16="http://schemas.microsoft.com/office/drawing/2014/main" id="{B2191E00-49BC-4B8A-B9C5-51D828127B08}"/>
            </a:ext>
          </a:extLst>
        </cdr:cNvPr>
        <cdr:cNvSpPr txBox="1"/>
      </cdr:nvSpPr>
      <cdr:spPr>
        <a:xfrm xmlns:a="http://schemas.openxmlformats.org/drawingml/2006/main">
          <a:off x="3088639" y="2209800"/>
          <a:ext cx="9144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zh-TW" altLang="en-US" sz="1100" dirty="0"/>
        </a:p>
      </cdr:txBody>
    </cdr:sp>
  </cdr:relSizeAnchor>
  <cdr:relSizeAnchor xmlns:cdr="http://schemas.openxmlformats.org/drawingml/2006/chartDrawing">
    <cdr:from>
      <cdr:x>0.41014</cdr:x>
      <cdr:y>0.43396</cdr:y>
    </cdr:from>
    <cdr:to>
      <cdr:x>0.58985</cdr:x>
      <cdr:y>0.65094</cdr:y>
    </cdr:to>
    <cdr:sp macro="" textlink="">
      <cdr:nvSpPr>
        <cdr:cNvPr id="3" name="文字方塊 2">
          <a:extLst xmlns:a="http://schemas.openxmlformats.org/drawingml/2006/main">
            <a:ext uri="{FF2B5EF4-FFF2-40B4-BE49-F238E27FC236}">
              <a16:creationId xmlns:a16="http://schemas.microsoft.com/office/drawing/2014/main" id="{5F559A82-9791-4E2F-B707-CDD601C25854}"/>
            </a:ext>
          </a:extLst>
        </cdr:cNvPr>
        <cdr:cNvSpPr txBox="1"/>
      </cdr:nvSpPr>
      <cdr:spPr>
        <a:xfrm xmlns:a="http://schemas.openxmlformats.org/drawingml/2006/main">
          <a:off x="2875280" y="1752600"/>
          <a:ext cx="1259839" cy="876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altLang="zh-TW" sz="2800" b="1" dirty="0"/>
            <a:t>$271B</a:t>
          </a:r>
          <a:endParaRPr lang="zh-TW" altLang="en-US" sz="28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1"/>
            <a:ext cx="2946347" cy="498215"/>
          </a:xfrm>
          <a:prstGeom prst="rect">
            <a:avLst/>
          </a:prstGeom>
        </p:spPr>
        <p:txBody>
          <a:bodyPr vert="horz" lIns="91440" tIns="45720" rIns="91440" bIns="45720" rtlCol="0"/>
          <a:lstStyle>
            <a:lvl1pPr algn="r">
              <a:defRPr sz="1200"/>
            </a:lvl1pPr>
          </a:lstStyle>
          <a:p>
            <a:fld id="{1C537933-22DF-4B48-9A48-6634271F4A63}" type="datetimeFigureOut">
              <a:rPr lang="en-US" smtClean="0"/>
              <a:t>12/2/2021</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63B2DA6E-CA5D-A24C-B5AF-4EBE52A19A77}" type="slidenum">
              <a:rPr lang="en-US" smtClean="0"/>
              <a:t>‹#›</a:t>
            </a:fld>
            <a:endParaRPr lang="en-US"/>
          </a:p>
        </p:txBody>
      </p:sp>
    </p:spTree>
    <p:extLst>
      <p:ext uri="{BB962C8B-B14F-4D97-AF65-F5344CB8AC3E}">
        <p14:creationId xmlns:p14="http://schemas.microsoft.com/office/powerpoint/2010/main" val="1215083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B2DA6E-CA5D-A24C-B5AF-4EBE52A19A77}" type="slidenum">
              <a:rPr lang="en-US" smtClean="0"/>
              <a:t>1</a:t>
            </a:fld>
            <a:endParaRPr lang="en-US"/>
          </a:p>
        </p:txBody>
      </p:sp>
    </p:spTree>
    <p:extLst>
      <p:ext uri="{BB962C8B-B14F-4D97-AF65-F5344CB8AC3E}">
        <p14:creationId xmlns:p14="http://schemas.microsoft.com/office/powerpoint/2010/main" val="962619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在本次基建法案中，將有</a:t>
            </a:r>
            <a:r>
              <a:rPr lang="en-US" altLang="zh-TW" sz="1200" b="0" i="0" kern="1200" dirty="0">
                <a:solidFill>
                  <a:schemeClr val="tx1"/>
                </a:solidFill>
                <a:effectLst/>
                <a:latin typeface="+mn-lt"/>
                <a:ea typeface="+mn-ea"/>
                <a:cs typeface="+mn-cs"/>
              </a:rPr>
              <a:t>650</a:t>
            </a:r>
            <a:r>
              <a:rPr lang="zh-TW" altLang="en-US" sz="1200" b="0" i="0" kern="1200" dirty="0">
                <a:solidFill>
                  <a:schemeClr val="tx1"/>
                </a:solidFill>
                <a:effectLst/>
                <a:latin typeface="+mn-lt"/>
                <a:ea typeface="+mn-ea"/>
                <a:cs typeface="+mn-cs"/>
              </a:rPr>
              <a:t>億美元用於改善全美境內寬頻網路部署，特別是偏遠鄉村地區以縮窄城鄉數位差距，以達成在</a:t>
            </a:r>
            <a:r>
              <a:rPr lang="en-US" altLang="zh-TW" sz="1200" b="0" i="0" kern="1200" dirty="0">
                <a:solidFill>
                  <a:schemeClr val="tx1"/>
                </a:solidFill>
                <a:effectLst/>
                <a:latin typeface="+mn-lt"/>
                <a:ea typeface="+mn-ea"/>
                <a:cs typeface="+mn-cs"/>
              </a:rPr>
              <a:t>20</a:t>
            </a:r>
            <a:r>
              <a:rPr lang="zh-TW" altLang="en-US" sz="1200" b="0" i="0" kern="1200" dirty="0">
                <a:solidFill>
                  <a:schemeClr val="tx1"/>
                </a:solidFill>
                <a:effectLst/>
                <a:latin typeface="+mn-lt"/>
                <a:ea typeface="+mn-ea"/>
                <a:cs typeface="+mn-cs"/>
              </a:rPr>
              <a:t>年代結束前實現全民連網的目標。</a:t>
            </a:r>
            <a:endParaRPr lang="en-US" altLang="zh-TW" sz="1200" b="0" i="0" kern="1200" dirty="0">
              <a:solidFill>
                <a:schemeClr val="tx1"/>
              </a:solidFill>
              <a:effectLst/>
              <a:latin typeface="+mn-lt"/>
              <a:ea typeface="+mn-ea"/>
              <a:cs typeface="+mn-cs"/>
            </a:endParaRPr>
          </a:p>
          <a:p>
            <a:r>
              <a:rPr lang="en-US" altLang="zh-TW" dirty="0"/>
              <a:t>https://www.digitimes.com.tw/tech/dt/n/shwnws.asp?CnlID=9&amp;id=0000623427_VBE3EG1234ATDR61WIIMT&amp;wpidx=5</a:t>
            </a:r>
          </a:p>
          <a:p>
            <a:endParaRPr lang="en-US" altLang="zh-TW" dirty="0"/>
          </a:p>
          <a:p>
            <a:r>
              <a:rPr lang="en-US" altLang="zh-TW" dirty="0"/>
              <a:t>https://edition.cnn.com/2021/07/28/politics/infrastructure-bill-explained/index.html</a:t>
            </a:r>
            <a:endParaRPr lang="zh-TW" altLang="en-US" dirty="0"/>
          </a:p>
        </p:txBody>
      </p:sp>
      <p:sp>
        <p:nvSpPr>
          <p:cNvPr id="4" name="投影片編號版面配置區 3"/>
          <p:cNvSpPr>
            <a:spLocks noGrp="1"/>
          </p:cNvSpPr>
          <p:nvPr>
            <p:ph type="sldNum" sz="quarter" idx="10"/>
          </p:nvPr>
        </p:nvSpPr>
        <p:spPr/>
        <p:txBody>
          <a:bodyPr/>
          <a:lstStyle/>
          <a:p>
            <a:fld id="{57879EBE-7C9B-4992-8944-BA9F6A385C21}" type="slidenum">
              <a:rPr lang="zh-TW" altLang="en-US" smtClean="0"/>
              <a:t>12</a:t>
            </a:fld>
            <a:endParaRPr lang="zh-TW" altLang="en-US"/>
          </a:p>
        </p:txBody>
      </p:sp>
    </p:spTree>
    <p:extLst>
      <p:ext uri="{BB962C8B-B14F-4D97-AF65-F5344CB8AC3E}">
        <p14:creationId xmlns:p14="http://schemas.microsoft.com/office/powerpoint/2010/main" val="3001132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63B2DA6E-CA5D-A24C-B5AF-4EBE52A19A77}" type="slidenum">
              <a:rPr lang="en-US" smtClean="0"/>
              <a:t>13</a:t>
            </a:fld>
            <a:endParaRPr lang="en-US"/>
          </a:p>
        </p:txBody>
      </p:sp>
    </p:spTree>
    <p:extLst>
      <p:ext uri="{BB962C8B-B14F-4D97-AF65-F5344CB8AC3E}">
        <p14:creationId xmlns:p14="http://schemas.microsoft.com/office/powerpoint/2010/main" val="4167537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are we? We started out in Taiwan then we expanded to China and Czech in 2004 and 2009 respectively and they have been up and running since. </a:t>
            </a:r>
          </a:p>
          <a:p>
            <a:endParaRPr lang="en-US" dirty="0"/>
          </a:p>
          <a:p>
            <a:r>
              <a:rPr lang="en-US" dirty="0"/>
              <a:t>The most important highlight is Vietnam which was established recently in 2019 mainly to help company solve issues raised due to the trade war. </a:t>
            </a:r>
          </a:p>
          <a:p>
            <a:endParaRPr lang="en-US" dirty="0"/>
          </a:p>
          <a:p>
            <a:r>
              <a:rPr lang="en-US" dirty="0"/>
              <a:t>We will have more details about Vietnam in the later slides.</a:t>
            </a:r>
          </a:p>
          <a:p>
            <a:endParaRPr lang="en-US" dirty="0"/>
          </a:p>
          <a:p>
            <a:r>
              <a:rPr lang="en-US" dirty="0"/>
              <a:t>As some of the folks from intel are aware, Gemtek is also reinvesting in Taiwan. We will  have some information about Taiwan later as well.</a:t>
            </a:r>
          </a:p>
        </p:txBody>
      </p:sp>
      <p:sp>
        <p:nvSpPr>
          <p:cNvPr id="4" name="Slide Number Placeholder 3"/>
          <p:cNvSpPr>
            <a:spLocks noGrp="1"/>
          </p:cNvSpPr>
          <p:nvPr>
            <p:ph type="sldNum" sz="quarter" idx="5"/>
          </p:nvPr>
        </p:nvSpPr>
        <p:spPr/>
        <p:txBody>
          <a:bodyPr/>
          <a:lstStyle/>
          <a:p>
            <a:fld id="{63B2DA6E-CA5D-A24C-B5AF-4EBE52A19A77}" type="slidenum">
              <a:rPr lang="en-US" smtClean="0"/>
              <a:t>17</a:t>
            </a:fld>
            <a:endParaRPr lang="en-US"/>
          </a:p>
        </p:txBody>
      </p:sp>
    </p:spTree>
    <p:extLst>
      <p:ext uri="{BB962C8B-B14F-4D97-AF65-F5344CB8AC3E}">
        <p14:creationId xmlns:p14="http://schemas.microsoft.com/office/powerpoint/2010/main" val="94535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At the moment, </a:t>
            </a:r>
          </a:p>
          <a:p>
            <a:r>
              <a:rPr lang="en-US" altLang="zh-TW" dirty="0"/>
              <a:t>China is still our main shipment country, </a:t>
            </a:r>
          </a:p>
          <a:p>
            <a:r>
              <a:rPr lang="en-US" altLang="zh-TW" dirty="0"/>
              <a:t>it’s capacity by production is around 50%</a:t>
            </a:r>
          </a:p>
          <a:p>
            <a:r>
              <a:rPr lang="en-US" altLang="zh-TW" dirty="0"/>
              <a:t>We have two factory in China, one in </a:t>
            </a:r>
            <a:r>
              <a:rPr lang="zh-TW" altLang="en-US" dirty="0"/>
              <a:t>崑山</a:t>
            </a:r>
            <a:r>
              <a:rPr lang="en-US" altLang="zh-TW" dirty="0"/>
              <a:t>, one in </a:t>
            </a:r>
            <a:r>
              <a:rPr lang="zh-TW" altLang="en-US" dirty="0"/>
              <a:t>常熟</a:t>
            </a:r>
            <a:endParaRPr lang="en-US" altLang="zh-TW" dirty="0"/>
          </a:p>
          <a:p>
            <a:endParaRPr lang="en-US" altLang="zh-TW" dirty="0"/>
          </a:p>
          <a:p>
            <a:r>
              <a:rPr lang="en-US" altLang="zh-TW" dirty="0"/>
              <a:t>The second main product line is in  Hanoi Vietnam, </a:t>
            </a:r>
          </a:p>
          <a:p>
            <a:r>
              <a:rPr lang="en-US" altLang="zh-TW" dirty="0"/>
              <a:t>which has around 45% capacity </a:t>
            </a:r>
          </a:p>
          <a:p>
            <a:r>
              <a:rPr lang="en-US" altLang="zh-TW" dirty="0"/>
              <a:t>The smallest production line is in Taiwan,  </a:t>
            </a:r>
          </a:p>
          <a:p>
            <a:r>
              <a:rPr lang="en-US" altLang="zh-TW" dirty="0"/>
              <a:t>Which only has10% capacity</a:t>
            </a:r>
          </a:p>
          <a:p>
            <a:endParaRPr lang="en-US" altLang="zh-TW" dirty="0"/>
          </a:p>
          <a:p>
            <a:r>
              <a:rPr lang="en-US" altLang="zh-TW" dirty="0"/>
              <a:t>China and </a:t>
            </a:r>
            <a:r>
              <a:rPr lang="en-US" altLang="zh-TW" dirty="0" err="1"/>
              <a:t>Vietnames</a:t>
            </a:r>
            <a:r>
              <a:rPr lang="en-US" altLang="zh-TW" dirty="0"/>
              <a:t> factory mainly produce mature product, </a:t>
            </a:r>
          </a:p>
          <a:p>
            <a:r>
              <a:rPr lang="en-US" altLang="zh-TW" dirty="0"/>
              <a:t>such as </a:t>
            </a:r>
            <a:r>
              <a:rPr lang="en-US" altLang="zh-TW" dirty="0" err="1"/>
              <a:t>wifi</a:t>
            </a:r>
            <a:r>
              <a:rPr lang="en-US" altLang="zh-TW" dirty="0"/>
              <a:t> product, LTE, GPON etc.</a:t>
            </a:r>
          </a:p>
          <a:p>
            <a:r>
              <a:rPr lang="en-US" altLang="zh-TW" dirty="0"/>
              <a:t>Taiwan factory is for pilot run product </a:t>
            </a:r>
          </a:p>
          <a:p>
            <a:endParaRPr lang="en-US" altLang="zh-TW" dirty="0"/>
          </a:p>
        </p:txBody>
      </p:sp>
      <p:sp>
        <p:nvSpPr>
          <p:cNvPr id="4" name="投影片編號版面配置區 3"/>
          <p:cNvSpPr>
            <a:spLocks noGrp="1"/>
          </p:cNvSpPr>
          <p:nvPr>
            <p:ph type="sldNum" sz="quarter" idx="5"/>
          </p:nvPr>
        </p:nvSpPr>
        <p:spPr/>
        <p:txBody>
          <a:bodyPr/>
          <a:lstStyle/>
          <a:p>
            <a:fld id="{63B2DA6E-CA5D-A24C-B5AF-4EBE52A19A77}" type="slidenum">
              <a:rPr lang="en-US" smtClean="0"/>
              <a:t>18</a:t>
            </a:fld>
            <a:endParaRPr lang="en-US"/>
          </a:p>
        </p:txBody>
      </p:sp>
    </p:spTree>
    <p:extLst>
      <p:ext uri="{BB962C8B-B14F-4D97-AF65-F5344CB8AC3E}">
        <p14:creationId xmlns:p14="http://schemas.microsoft.com/office/powerpoint/2010/main" val="3432000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63B2DA6E-CA5D-A24C-B5AF-4EBE52A19A77}" type="slidenum">
              <a:rPr lang="en-US" smtClean="0"/>
              <a:t>20</a:t>
            </a:fld>
            <a:endParaRPr lang="en-US"/>
          </a:p>
        </p:txBody>
      </p:sp>
    </p:spTree>
    <p:extLst>
      <p:ext uri="{BB962C8B-B14F-4D97-AF65-F5344CB8AC3E}">
        <p14:creationId xmlns:p14="http://schemas.microsoft.com/office/powerpoint/2010/main" val="3413060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B2DA6E-CA5D-A24C-B5AF-4EBE52A19A77}" type="slidenum">
              <a:rPr lang="en-US" smtClean="0"/>
              <a:t>21</a:t>
            </a:fld>
            <a:endParaRPr lang="en-US"/>
          </a:p>
        </p:txBody>
      </p:sp>
    </p:spTree>
    <p:extLst>
      <p:ext uri="{BB962C8B-B14F-4D97-AF65-F5344CB8AC3E}">
        <p14:creationId xmlns:p14="http://schemas.microsoft.com/office/powerpoint/2010/main" val="3618955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63B2DA6E-CA5D-A24C-B5AF-4EBE52A19A77}" type="slidenum">
              <a:rPr lang="en-US" smtClean="0"/>
              <a:t>23</a:t>
            </a:fld>
            <a:endParaRPr lang="en-US"/>
          </a:p>
        </p:txBody>
      </p:sp>
    </p:spTree>
    <p:extLst>
      <p:ext uri="{BB962C8B-B14F-4D97-AF65-F5344CB8AC3E}">
        <p14:creationId xmlns:p14="http://schemas.microsoft.com/office/powerpoint/2010/main" val="82362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63B2DA6E-CA5D-A24C-B5AF-4EBE52A19A77}" type="slidenum">
              <a:rPr lang="en-US" smtClean="0"/>
              <a:t>24</a:t>
            </a:fld>
            <a:endParaRPr lang="en-US"/>
          </a:p>
        </p:txBody>
      </p:sp>
    </p:spTree>
    <p:extLst>
      <p:ext uri="{BB962C8B-B14F-4D97-AF65-F5344CB8AC3E}">
        <p14:creationId xmlns:p14="http://schemas.microsoft.com/office/powerpoint/2010/main" val="3114526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B2DA6E-CA5D-A24C-B5AF-4EBE52A19A77}" type="slidenum">
              <a:rPr lang="en-US" smtClean="0"/>
              <a:t>25</a:t>
            </a:fld>
            <a:endParaRPr lang="en-US"/>
          </a:p>
        </p:txBody>
      </p:sp>
    </p:spTree>
    <p:extLst>
      <p:ext uri="{BB962C8B-B14F-4D97-AF65-F5344CB8AC3E}">
        <p14:creationId xmlns:p14="http://schemas.microsoft.com/office/powerpoint/2010/main" val="482640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i="0" kern="1200" dirty="0">
                <a:solidFill>
                  <a:schemeClr val="tx1"/>
                </a:solidFill>
                <a:effectLst/>
                <a:latin typeface="+mn-lt"/>
                <a:ea typeface="+mn-ea"/>
                <a:cs typeface="+mn-cs"/>
              </a:rPr>
              <a:t>營業利益 </a:t>
            </a:r>
            <a:r>
              <a:rPr lang="en-US" altLang="zh-TW" sz="1200" b="1" i="0" kern="1200" dirty="0">
                <a:solidFill>
                  <a:schemeClr val="tx1"/>
                </a:solidFill>
                <a:effectLst/>
                <a:latin typeface="+mn-lt"/>
                <a:ea typeface="+mn-ea"/>
                <a:cs typeface="+mn-cs"/>
              </a:rPr>
              <a:t>= </a:t>
            </a:r>
            <a:r>
              <a:rPr lang="zh-TW" altLang="en-US" sz="1200" b="1" i="0" kern="1200" dirty="0">
                <a:solidFill>
                  <a:schemeClr val="tx1"/>
                </a:solidFill>
                <a:effectLst/>
                <a:latin typeface="+mn-lt"/>
                <a:ea typeface="+mn-ea"/>
                <a:cs typeface="+mn-cs"/>
              </a:rPr>
              <a:t>營收 </a:t>
            </a:r>
            <a:r>
              <a:rPr lang="en-US" altLang="zh-TW" sz="1200" b="1" i="0" kern="1200" dirty="0">
                <a:solidFill>
                  <a:schemeClr val="tx1"/>
                </a:solidFill>
                <a:effectLst/>
                <a:latin typeface="+mn-lt"/>
                <a:ea typeface="+mn-ea"/>
                <a:cs typeface="+mn-cs"/>
              </a:rPr>
              <a:t>– </a:t>
            </a:r>
            <a:r>
              <a:rPr lang="zh-TW" altLang="en-US" sz="1200" b="1" i="0" kern="1200" dirty="0">
                <a:solidFill>
                  <a:schemeClr val="tx1"/>
                </a:solidFill>
                <a:effectLst/>
                <a:latin typeface="+mn-lt"/>
                <a:ea typeface="+mn-ea"/>
                <a:cs typeface="+mn-cs"/>
              </a:rPr>
              <a:t>營業成本 </a:t>
            </a:r>
            <a:r>
              <a:rPr lang="en-US" altLang="zh-TW" sz="1200" b="1" i="0" kern="1200" dirty="0">
                <a:solidFill>
                  <a:schemeClr val="tx1"/>
                </a:solidFill>
                <a:effectLst/>
                <a:latin typeface="+mn-lt"/>
                <a:ea typeface="+mn-ea"/>
                <a:cs typeface="+mn-cs"/>
              </a:rPr>
              <a:t>- </a:t>
            </a:r>
            <a:r>
              <a:rPr lang="zh-TW" altLang="en-US" sz="1200" b="1" i="0" kern="1200" dirty="0">
                <a:solidFill>
                  <a:schemeClr val="tx1"/>
                </a:solidFill>
                <a:effectLst/>
                <a:latin typeface="+mn-lt"/>
                <a:ea typeface="+mn-ea"/>
                <a:cs typeface="+mn-cs"/>
              </a:rPr>
              <a:t>營業費用 </a:t>
            </a:r>
            <a:endParaRPr lang="en-US" altLang="zh-TW" sz="1200" b="1" i="0" kern="1200" dirty="0">
              <a:solidFill>
                <a:schemeClr val="tx1"/>
              </a:solidFill>
              <a:effectLst/>
              <a:latin typeface="+mn-lt"/>
              <a:ea typeface="+mn-ea"/>
              <a:cs typeface="+mn-cs"/>
            </a:endParaRPr>
          </a:p>
          <a:p>
            <a:r>
              <a:rPr lang="en-US" altLang="zh-TW" sz="1200" b="1" i="0" kern="1200" dirty="0">
                <a:solidFill>
                  <a:schemeClr val="tx1"/>
                </a:solidFill>
                <a:effectLst/>
                <a:latin typeface="+mn-lt"/>
                <a:ea typeface="+mn-ea"/>
                <a:cs typeface="+mn-cs"/>
              </a:rPr>
              <a:t>110 1-3Q</a:t>
            </a:r>
            <a:r>
              <a:rPr lang="zh-TW" altLang="en-US" sz="1200" b="1" i="0" kern="1200" dirty="0">
                <a:solidFill>
                  <a:schemeClr val="tx1"/>
                </a:solidFill>
                <a:effectLst/>
                <a:latin typeface="+mn-lt"/>
                <a:ea typeface="+mn-ea"/>
                <a:cs typeface="+mn-cs"/>
              </a:rPr>
              <a:t> </a:t>
            </a:r>
            <a:r>
              <a:rPr lang="en-US" altLang="zh-TW" sz="1200" b="1" i="0" kern="1200" dirty="0">
                <a:solidFill>
                  <a:schemeClr val="tx1"/>
                </a:solidFill>
                <a:effectLst/>
                <a:latin typeface="+mn-lt"/>
                <a:ea typeface="+mn-ea"/>
                <a:cs typeface="+mn-cs"/>
              </a:rPr>
              <a:t>17302318-15716044-1224544</a:t>
            </a:r>
          </a:p>
          <a:p>
            <a:endParaRPr lang="en-US" altLang="zh-TW" sz="1200" b="1"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營業利益率 </a:t>
            </a:r>
            <a:r>
              <a:rPr lang="en-US" altLang="zh-TW" sz="1200" b="1" i="0" kern="1200" dirty="0">
                <a:solidFill>
                  <a:schemeClr val="tx1"/>
                </a:solidFill>
                <a:effectLst/>
                <a:latin typeface="+mn-lt"/>
                <a:ea typeface="+mn-ea"/>
                <a:cs typeface="+mn-cs"/>
              </a:rPr>
              <a:t>= </a:t>
            </a:r>
            <a:r>
              <a:rPr lang="zh-TW" altLang="en-US" sz="1200" b="1" i="0" kern="1200" dirty="0">
                <a:solidFill>
                  <a:schemeClr val="tx1"/>
                </a:solidFill>
                <a:effectLst/>
                <a:latin typeface="+mn-lt"/>
                <a:ea typeface="+mn-ea"/>
                <a:cs typeface="+mn-cs"/>
              </a:rPr>
              <a:t>營業利益 </a:t>
            </a:r>
            <a:r>
              <a:rPr lang="en-US" altLang="zh-TW" sz="1200" b="1" i="0" kern="1200" dirty="0">
                <a:solidFill>
                  <a:schemeClr val="tx1"/>
                </a:solidFill>
                <a:effectLst/>
                <a:latin typeface="+mn-lt"/>
                <a:ea typeface="+mn-ea"/>
                <a:cs typeface="+mn-cs"/>
              </a:rPr>
              <a:t>/ </a:t>
            </a:r>
            <a:r>
              <a:rPr lang="zh-TW" altLang="en-US" sz="1200" b="1" i="0" kern="1200" dirty="0">
                <a:solidFill>
                  <a:schemeClr val="tx1"/>
                </a:solidFill>
                <a:effectLst/>
                <a:latin typeface="+mn-lt"/>
                <a:ea typeface="+mn-ea"/>
                <a:cs typeface="+mn-cs"/>
              </a:rPr>
              <a:t>營收 </a:t>
            </a:r>
            <a:endParaRPr lang="en-US" altLang="zh-TW" sz="1200" b="1" i="0" kern="1200" dirty="0">
              <a:solidFill>
                <a:schemeClr val="tx1"/>
              </a:solidFill>
              <a:effectLst/>
              <a:latin typeface="+mn-lt"/>
              <a:ea typeface="+mn-ea"/>
              <a:cs typeface="+mn-cs"/>
            </a:endParaRPr>
          </a:p>
          <a:p>
            <a:endParaRPr lang="en-US" altLang="zh-TW" sz="1200" b="1"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淨利率 </a:t>
            </a:r>
            <a:r>
              <a:rPr lang="en-US" altLang="zh-TW" sz="1200" b="1" i="0" kern="1200" dirty="0">
                <a:solidFill>
                  <a:schemeClr val="tx1"/>
                </a:solidFill>
                <a:effectLst/>
                <a:latin typeface="+mn-lt"/>
                <a:ea typeface="+mn-ea"/>
                <a:cs typeface="+mn-cs"/>
              </a:rPr>
              <a:t>= </a:t>
            </a:r>
            <a:r>
              <a:rPr lang="zh-TW" altLang="en-US" sz="1200" b="1" i="0" kern="1200" dirty="0">
                <a:solidFill>
                  <a:schemeClr val="tx1"/>
                </a:solidFill>
                <a:effectLst/>
                <a:latin typeface="+mn-lt"/>
                <a:ea typeface="+mn-ea"/>
                <a:cs typeface="+mn-cs"/>
              </a:rPr>
              <a:t>稅後淨利 </a:t>
            </a:r>
            <a:r>
              <a:rPr lang="en-US" altLang="zh-TW" sz="1200" b="1" i="0" kern="1200" dirty="0">
                <a:solidFill>
                  <a:schemeClr val="tx1"/>
                </a:solidFill>
                <a:effectLst/>
                <a:latin typeface="+mn-lt"/>
                <a:ea typeface="+mn-ea"/>
                <a:cs typeface="+mn-cs"/>
              </a:rPr>
              <a:t>/ </a:t>
            </a:r>
            <a:r>
              <a:rPr lang="zh-TW" altLang="en-US" sz="1200" b="1" i="0" kern="1200" dirty="0">
                <a:solidFill>
                  <a:schemeClr val="tx1"/>
                </a:solidFill>
                <a:effectLst/>
                <a:latin typeface="+mn-lt"/>
                <a:ea typeface="+mn-ea"/>
                <a:cs typeface="+mn-cs"/>
              </a:rPr>
              <a:t>營收</a:t>
            </a:r>
            <a:endParaRPr lang="en-US" altLang="zh-TW" sz="1200" b="1" i="0" kern="1200" dirty="0">
              <a:solidFill>
                <a:schemeClr val="tx1"/>
              </a:solidFill>
              <a:effectLst/>
              <a:latin typeface="+mn-lt"/>
              <a:ea typeface="+mn-ea"/>
              <a:cs typeface="+mn-cs"/>
            </a:endParaRPr>
          </a:p>
          <a:p>
            <a:r>
              <a:rPr lang="en-US" altLang="zh-TW" sz="1200" b="1" i="0" kern="1200" dirty="0">
                <a:solidFill>
                  <a:schemeClr val="tx1"/>
                </a:solidFill>
                <a:effectLst/>
                <a:latin typeface="+mn-lt"/>
                <a:ea typeface="+mn-ea"/>
                <a:cs typeface="+mn-cs"/>
              </a:rPr>
              <a:t>1-3Q = 410512/17302318</a:t>
            </a:r>
          </a:p>
          <a:p>
            <a:endParaRPr lang="en-US" altLang="zh-TW" sz="1200" b="1" i="0" kern="1200" dirty="0">
              <a:solidFill>
                <a:schemeClr val="tx1"/>
              </a:solidFill>
              <a:effectLst/>
              <a:latin typeface="+mn-lt"/>
              <a:ea typeface="+mn-ea"/>
              <a:cs typeface="+mn-cs"/>
            </a:endParaRPr>
          </a:p>
          <a:p>
            <a:endParaRPr lang="en-US" altLang="zh-TW" sz="1200" b="1"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fld id="{63B2DA6E-CA5D-A24C-B5AF-4EBE52A19A77}" type="slidenum">
              <a:rPr lang="en-US" smtClean="0"/>
              <a:t>26</a:t>
            </a:fld>
            <a:endParaRPr lang="en-US"/>
          </a:p>
        </p:txBody>
      </p:sp>
    </p:spTree>
    <p:extLst>
      <p:ext uri="{BB962C8B-B14F-4D97-AF65-F5344CB8AC3E}">
        <p14:creationId xmlns:p14="http://schemas.microsoft.com/office/powerpoint/2010/main" val="1161543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63B2DA6E-CA5D-A24C-B5AF-4EBE52A19A77}" type="slidenum">
              <a:rPr lang="en-US" smtClean="0"/>
              <a:t>2</a:t>
            </a:fld>
            <a:endParaRPr lang="en-US"/>
          </a:p>
        </p:txBody>
      </p:sp>
    </p:spTree>
    <p:extLst>
      <p:ext uri="{BB962C8B-B14F-4D97-AF65-F5344CB8AC3E}">
        <p14:creationId xmlns:p14="http://schemas.microsoft.com/office/powerpoint/2010/main" val="2818373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Our prospect of growth in 2022</a:t>
            </a:r>
          </a:p>
          <a:p>
            <a:r>
              <a:rPr lang="en-US" altLang="zh-TW" dirty="0"/>
              <a:t>Can be seen in three ways</a:t>
            </a:r>
          </a:p>
          <a:p>
            <a:endParaRPr lang="en-US" altLang="zh-TW" dirty="0"/>
          </a:p>
          <a:p>
            <a:r>
              <a:rPr lang="en-US" altLang="zh-TW" dirty="0"/>
              <a:t>First is the new tech: which is 5g and wifi6e</a:t>
            </a:r>
          </a:p>
          <a:p>
            <a:endParaRPr lang="en-US" altLang="zh-TW" dirty="0"/>
          </a:p>
          <a:p>
            <a:r>
              <a:rPr lang="en-US" altLang="zh-TW" b="0" dirty="0"/>
              <a:t>Second is the new customer in united states and Europe</a:t>
            </a:r>
          </a:p>
          <a:p>
            <a:r>
              <a:rPr lang="en-US" altLang="zh-TW" b="0" dirty="0"/>
              <a:t>Also the transfer order can brings bring in business</a:t>
            </a:r>
          </a:p>
          <a:p>
            <a:endParaRPr lang="en-US" altLang="zh-TW" b="0" dirty="0"/>
          </a:p>
          <a:p>
            <a:r>
              <a:rPr lang="en-US" altLang="zh-TW" b="0" dirty="0"/>
              <a:t>Third is more and more new application of networking product </a:t>
            </a:r>
          </a:p>
          <a:p>
            <a:endParaRPr lang="en-US" altLang="zh-TW" b="1" dirty="0"/>
          </a:p>
          <a:p>
            <a:endParaRPr lang="zh-TW" altLang="en-US" dirty="0"/>
          </a:p>
        </p:txBody>
      </p:sp>
      <p:sp>
        <p:nvSpPr>
          <p:cNvPr id="4" name="投影片編號版面配置區 3"/>
          <p:cNvSpPr>
            <a:spLocks noGrp="1"/>
          </p:cNvSpPr>
          <p:nvPr>
            <p:ph type="sldNum" sz="quarter" idx="5"/>
          </p:nvPr>
        </p:nvSpPr>
        <p:spPr/>
        <p:txBody>
          <a:bodyPr/>
          <a:lstStyle/>
          <a:p>
            <a:fld id="{63B2DA6E-CA5D-A24C-B5AF-4EBE52A19A77}" type="slidenum">
              <a:rPr lang="en-US" smtClean="0"/>
              <a:t>27</a:t>
            </a:fld>
            <a:endParaRPr lang="en-US"/>
          </a:p>
        </p:txBody>
      </p:sp>
    </p:spTree>
    <p:extLst>
      <p:ext uri="{BB962C8B-B14F-4D97-AF65-F5344CB8AC3E}">
        <p14:creationId xmlns:p14="http://schemas.microsoft.com/office/powerpoint/2010/main" val="3994440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63B2DA6E-CA5D-A24C-B5AF-4EBE52A19A77}" type="slidenum">
              <a:rPr lang="en-US" smtClean="0"/>
              <a:t>28</a:t>
            </a:fld>
            <a:endParaRPr lang="en-US"/>
          </a:p>
        </p:txBody>
      </p:sp>
    </p:spTree>
    <p:extLst>
      <p:ext uri="{BB962C8B-B14F-4D97-AF65-F5344CB8AC3E}">
        <p14:creationId xmlns:p14="http://schemas.microsoft.com/office/powerpoint/2010/main" val="3694069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5G infrastructure has many layer </a:t>
            </a:r>
          </a:p>
          <a:p>
            <a:r>
              <a:rPr lang="en-US" altLang="zh-TW" dirty="0"/>
              <a:t>On the top is Macro cell base station</a:t>
            </a:r>
          </a:p>
          <a:p>
            <a:r>
              <a:rPr lang="en-US" altLang="zh-TW" dirty="0" err="1"/>
              <a:t>Gemtek</a:t>
            </a:r>
            <a:r>
              <a:rPr lang="en-US" altLang="zh-TW" dirty="0"/>
              <a:t> or other company in Taiwan are not capable to produce this </a:t>
            </a:r>
          </a:p>
          <a:p>
            <a:endParaRPr lang="en-US" altLang="zh-TW" dirty="0"/>
          </a:p>
          <a:p>
            <a:r>
              <a:rPr lang="en-US" altLang="zh-TW" dirty="0"/>
              <a:t>The next layer is small cell,</a:t>
            </a:r>
          </a:p>
          <a:p>
            <a:r>
              <a:rPr lang="en-US" altLang="zh-TW" dirty="0"/>
              <a:t>This is one of our product, </a:t>
            </a:r>
          </a:p>
          <a:p>
            <a:r>
              <a:rPr lang="en-US" altLang="zh-TW" dirty="0"/>
              <a:t>but so far hasn’t been mass produce </a:t>
            </a:r>
          </a:p>
          <a:p>
            <a:endParaRPr lang="en-US" altLang="zh-TW" dirty="0"/>
          </a:p>
          <a:p>
            <a:r>
              <a:rPr lang="en-US" altLang="zh-TW" b="0" dirty="0"/>
              <a:t>Macro cell has a larger coverage, but still has blind </a:t>
            </a:r>
            <a:r>
              <a:rPr lang="en-US" altLang="zh-TW" b="0" dirty="0" err="1"/>
              <a:t>sopt</a:t>
            </a:r>
            <a:r>
              <a:rPr lang="en-US" altLang="zh-TW" b="0" dirty="0"/>
              <a:t>,</a:t>
            </a:r>
          </a:p>
          <a:p>
            <a:r>
              <a:rPr lang="en-US" altLang="zh-TW" b="0" dirty="0"/>
              <a:t>And bad penetrating power for indoor environment </a:t>
            </a:r>
          </a:p>
          <a:p>
            <a:r>
              <a:rPr lang="en-US" altLang="zh-TW" b="0" dirty="0"/>
              <a:t>Therefore we need small cell to raise</a:t>
            </a:r>
            <a:r>
              <a:rPr lang="zh-TW" altLang="en-US" b="0" dirty="0"/>
              <a:t>頻普利用率</a:t>
            </a:r>
            <a:r>
              <a:rPr lang="en-US" altLang="zh-TW" b="1" dirty="0"/>
              <a:t>(</a:t>
            </a:r>
            <a:r>
              <a:rPr lang="en-US" altLang="zh-TW" sz="1200" b="0" i="0" kern="1200" dirty="0">
                <a:solidFill>
                  <a:srgbClr val="000000"/>
                </a:solidFill>
                <a:effectLst/>
                <a:latin typeface="Arial" pitchFamily="34" charset="0"/>
                <a:ea typeface="+mn-ea"/>
                <a:cs typeface="Arial" pitchFamily="34" charset="0"/>
                <a:sym typeface="Arial" pitchFamily="34" charset="0"/>
              </a:rPr>
              <a:t>Spectral efficiency</a:t>
            </a:r>
            <a:r>
              <a:rPr lang="en-US" altLang="zh-TW" b="1" dirty="0"/>
              <a:t>)</a:t>
            </a:r>
          </a:p>
          <a:p>
            <a:r>
              <a:rPr lang="en-US" altLang="zh-TW" b="0" dirty="0"/>
              <a:t>Help macro cell to do data off loading(</a:t>
            </a:r>
            <a:r>
              <a:rPr lang="zh-TW" altLang="en-US" b="0" dirty="0"/>
              <a:t>數據分流</a:t>
            </a:r>
            <a:r>
              <a:rPr lang="en-US" altLang="zh-TW" b="0" dirty="0"/>
              <a:t>)</a:t>
            </a:r>
          </a:p>
          <a:p>
            <a:endParaRPr lang="en-US" altLang="zh-TW" b="0" dirty="0"/>
          </a:p>
          <a:p>
            <a:r>
              <a:rPr lang="en-US" altLang="zh-TW" b="0" dirty="0"/>
              <a:t>Macro cell and small cell are base station equipment </a:t>
            </a:r>
          </a:p>
          <a:p>
            <a:r>
              <a:rPr lang="en-US" altLang="zh-TW" b="0" dirty="0"/>
              <a:t>In the terminal end there are mobile terminal (</a:t>
            </a:r>
            <a:r>
              <a:rPr lang="zh-TW" altLang="en-US" b="0" dirty="0"/>
              <a:t>移動終端</a:t>
            </a:r>
            <a:r>
              <a:rPr lang="en-US" altLang="zh-TW"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dirty="0"/>
              <a:t>And</a:t>
            </a:r>
            <a:r>
              <a:rPr lang="zh-TW" altLang="zh-TW" sz="1200" b="1" kern="1200" dirty="0">
                <a:solidFill>
                  <a:schemeClr val="tx1"/>
                </a:solidFill>
                <a:effectLst/>
                <a:latin typeface="Times New Roman" panose="02020603050405020304" pitchFamily="18" charset="0"/>
                <a:ea typeface="+mn-ea"/>
                <a:cs typeface="Times New Roman" panose="02020603050405020304" pitchFamily="18" charset="0"/>
              </a:rPr>
              <a:t>固定無線接入</a:t>
            </a:r>
            <a:r>
              <a:rPr lang="en-US" altLang="zh-TW" b="1" dirty="0"/>
              <a:t>fixed</a:t>
            </a:r>
            <a:r>
              <a:rPr lang="en-US" altLang="zh-TW" b="1" baseline="0" dirty="0"/>
              <a:t> wireless access</a:t>
            </a:r>
            <a:r>
              <a:rPr lang="en-US" altLang="zh-TW" b="0" baseline="0" dirty="0"/>
              <a:t> </a:t>
            </a:r>
            <a:r>
              <a:rPr lang="en-US" altLang="zh-TW" b="0" dirty="0"/>
              <a:t>(</a:t>
            </a:r>
            <a:r>
              <a:rPr lang="zh-TW" altLang="en-US" b="0" dirty="0"/>
              <a:t>室內</a:t>
            </a:r>
            <a:r>
              <a:rPr lang="en-US" altLang="zh-TW" b="0" dirty="0"/>
              <a:t>/</a:t>
            </a:r>
            <a:r>
              <a:rPr lang="zh-TW" altLang="en-US" b="0" dirty="0"/>
              <a:t>室外</a:t>
            </a:r>
            <a:r>
              <a:rPr lang="en-US" altLang="zh-TW" b="0" dirty="0"/>
              <a:t>)</a:t>
            </a:r>
          </a:p>
          <a:p>
            <a:endParaRPr lang="en-US" altLang="zh-TW" b="0" dirty="0"/>
          </a:p>
          <a:p>
            <a:r>
              <a:rPr lang="en-US" altLang="zh-TW" b="0" dirty="0"/>
              <a:t>For fix wireless access, we are talking about 5G FWA</a:t>
            </a:r>
          </a:p>
          <a:p>
            <a:r>
              <a:rPr lang="en-US" altLang="zh-TW" b="0" dirty="0"/>
              <a:t>It can utilize the presenting 5g infrastructure</a:t>
            </a:r>
          </a:p>
          <a:p>
            <a:endParaRPr lang="en-US" altLang="zh-TW" b="0" dirty="0"/>
          </a:p>
          <a:p>
            <a:r>
              <a:rPr lang="en-US" altLang="zh-TW" b="0" dirty="0"/>
              <a:t>Doesn’t need extra time and cost to arrange fibric wires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dirty="0"/>
              <a:t>Especially In the urban area or low population area </a:t>
            </a:r>
          </a:p>
          <a:p>
            <a:r>
              <a:rPr lang="en-US" altLang="zh-TW" b="0" dirty="0"/>
              <a:t>it’s more efficient and has ability to deal with geography restriction</a:t>
            </a:r>
          </a:p>
          <a:p>
            <a:endParaRPr lang="en-US" altLang="zh-TW" b="0" dirty="0"/>
          </a:p>
          <a:p>
            <a:r>
              <a:rPr lang="en-US" altLang="zh-TW" b="0" dirty="0"/>
              <a:t>Wire construction is complicated and has higher maintain cost </a:t>
            </a:r>
          </a:p>
          <a:p>
            <a:r>
              <a:rPr lang="en-US" altLang="zh-TW" b="0" dirty="0"/>
              <a:t>And it has </a:t>
            </a:r>
            <a:r>
              <a:rPr lang="en-US" altLang="zh-TW" b="0" dirty="0" err="1"/>
              <a:t>mmwave</a:t>
            </a:r>
            <a:r>
              <a:rPr lang="en-US" altLang="zh-TW" b="0" dirty="0"/>
              <a:t> function </a:t>
            </a:r>
          </a:p>
          <a:p>
            <a:endParaRPr lang="en-US" altLang="zh-TW" b="0" dirty="0"/>
          </a:p>
          <a:p>
            <a:r>
              <a:rPr lang="en-US" altLang="zh-TW" b="0" dirty="0"/>
              <a:t>Using FWA is a good way To reach a certain 5G coverage</a:t>
            </a:r>
          </a:p>
          <a:p>
            <a:r>
              <a:rPr lang="en-US" altLang="zh-TW" b="0" dirty="0"/>
              <a:t>Put one FWA and aiming to the base station,</a:t>
            </a:r>
          </a:p>
          <a:p>
            <a:r>
              <a:rPr lang="en-US" altLang="zh-TW" b="0" dirty="0"/>
              <a:t>then extent a wire inside the building </a:t>
            </a:r>
          </a:p>
          <a:p>
            <a:endParaRPr lang="en-US" altLang="zh-TW" b="0" dirty="0"/>
          </a:p>
          <a:p>
            <a:r>
              <a:rPr lang="en-US" altLang="zh-TW" b="0" dirty="0"/>
              <a:t>Also, it can be done in another way, </a:t>
            </a:r>
          </a:p>
          <a:p>
            <a:r>
              <a:rPr lang="en-US" altLang="zh-TW" b="0" dirty="0"/>
              <a:t>Just simply  place a indoor FWA close to the window</a:t>
            </a:r>
          </a:p>
          <a:p>
            <a:r>
              <a:rPr lang="en-US" altLang="zh-TW" b="0" dirty="0"/>
              <a:t>And it will connect to the Macro cell</a:t>
            </a:r>
          </a:p>
          <a:p>
            <a:endParaRPr lang="en-US" altLang="zh-TW" b="0" dirty="0"/>
          </a:p>
          <a:p>
            <a:r>
              <a:rPr lang="en-US" altLang="zh-TW" b="0" dirty="0"/>
              <a:t>For </a:t>
            </a:r>
            <a:r>
              <a:rPr lang="en-US" altLang="zh-TW" b="0" dirty="0" err="1"/>
              <a:t>gemtek</a:t>
            </a:r>
            <a:r>
              <a:rPr lang="en-US" altLang="zh-TW" b="0" dirty="0"/>
              <a:t>, our main business is on FWA and small cell.</a:t>
            </a:r>
          </a:p>
          <a:p>
            <a:endParaRPr lang="en-US" altLang="zh-TW" b="0" dirty="0"/>
          </a:p>
          <a:p>
            <a:r>
              <a:rPr lang="en-US" altLang="zh-TW" b="0" dirty="0"/>
              <a:t>In the future, Taiwan mobile can use FWA to compete with CHT’s wire </a:t>
            </a:r>
            <a:r>
              <a:rPr lang="en-US" altLang="zh-TW" b="0" dirty="0" err="1"/>
              <a:t>lan</a:t>
            </a:r>
            <a:r>
              <a:rPr lang="en-US" altLang="zh-TW" b="0" dirty="0"/>
              <a:t> </a:t>
            </a:r>
          </a:p>
          <a:p>
            <a:endParaRPr lang="en-US" altLang="zh-TW" b="0" dirty="0"/>
          </a:p>
          <a:p>
            <a:endParaRPr lang="en-US" altLang="zh-TW" b="0" dirty="0"/>
          </a:p>
          <a:p>
            <a:endParaRPr lang="zh-TW" altLang="en-US" dirty="0"/>
          </a:p>
        </p:txBody>
      </p:sp>
      <p:sp>
        <p:nvSpPr>
          <p:cNvPr id="4" name="投影片編號版面配置區 3"/>
          <p:cNvSpPr>
            <a:spLocks noGrp="1"/>
          </p:cNvSpPr>
          <p:nvPr>
            <p:ph type="sldNum" sz="quarter" idx="5"/>
          </p:nvPr>
        </p:nvSpPr>
        <p:spPr/>
        <p:txBody>
          <a:bodyPr/>
          <a:lstStyle/>
          <a:p>
            <a:fld id="{63B2DA6E-CA5D-A24C-B5AF-4EBE52A19A77}" type="slidenum">
              <a:rPr lang="en-US" smtClean="0"/>
              <a:t>30</a:t>
            </a:fld>
            <a:endParaRPr lang="en-US"/>
          </a:p>
        </p:txBody>
      </p:sp>
    </p:spTree>
    <p:extLst>
      <p:ext uri="{BB962C8B-B14F-4D97-AF65-F5344CB8AC3E}">
        <p14:creationId xmlns:p14="http://schemas.microsoft.com/office/powerpoint/2010/main" val="1529869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63B2DA6E-CA5D-A24C-B5AF-4EBE52A19A77}" type="slidenum">
              <a:rPr lang="en-US" smtClean="0"/>
              <a:t>31</a:t>
            </a:fld>
            <a:endParaRPr lang="en-US"/>
          </a:p>
        </p:txBody>
      </p:sp>
    </p:spTree>
    <p:extLst>
      <p:ext uri="{BB962C8B-B14F-4D97-AF65-F5344CB8AC3E}">
        <p14:creationId xmlns:p14="http://schemas.microsoft.com/office/powerpoint/2010/main" val="180385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aseline="0" dirty="0"/>
              <a:t>At the moment small cell are mainly femtocell and picocell</a:t>
            </a:r>
          </a:p>
          <a:p>
            <a:r>
              <a:rPr lang="en-US" altLang="zh-TW" baseline="0" dirty="0"/>
              <a:t>5G started from 2021</a:t>
            </a:r>
          </a:p>
          <a:p>
            <a:r>
              <a:rPr lang="en-US" altLang="zh-TW" baseline="0" dirty="0"/>
              <a:t>LTE still dominant the market </a:t>
            </a:r>
          </a:p>
          <a:p>
            <a:endParaRPr lang="en-US" altLang="zh-TW" baseline="0" dirty="0"/>
          </a:p>
          <a:p>
            <a:r>
              <a:rPr lang="en-US" altLang="zh-TW" baseline="0" dirty="0"/>
              <a:t>As the trend 5G and 4G will growing </a:t>
            </a:r>
          </a:p>
          <a:p>
            <a:r>
              <a:rPr lang="en-US" altLang="zh-TW" baseline="0" dirty="0"/>
              <a:t>In the transition time the small cell’s model combine 5g and 4g </a:t>
            </a:r>
          </a:p>
          <a:p>
            <a:r>
              <a:rPr lang="en-US" altLang="zh-TW" baseline="0" dirty="0"/>
              <a:t>Gradually it will only support 5G </a:t>
            </a:r>
          </a:p>
          <a:p>
            <a:endParaRPr lang="en-US" altLang="zh-TW" baseline="0" dirty="0"/>
          </a:p>
          <a:p>
            <a:r>
              <a:rPr lang="en-US" altLang="zh-TW" baseline="0" dirty="0"/>
              <a:t>At the moment most of the infrastructure is 4g, </a:t>
            </a:r>
          </a:p>
          <a:p>
            <a:r>
              <a:rPr lang="en-US" altLang="zh-TW" baseline="0" dirty="0"/>
              <a:t>so if they replace all the small cell at once will be very costing </a:t>
            </a:r>
          </a:p>
          <a:p>
            <a:endParaRPr lang="zh-TW" altLang="en-US" dirty="0"/>
          </a:p>
        </p:txBody>
      </p:sp>
      <p:sp>
        <p:nvSpPr>
          <p:cNvPr id="4" name="投影片編號版面配置區 3"/>
          <p:cNvSpPr>
            <a:spLocks noGrp="1"/>
          </p:cNvSpPr>
          <p:nvPr>
            <p:ph type="sldNum" sz="quarter" idx="5"/>
          </p:nvPr>
        </p:nvSpPr>
        <p:spPr/>
        <p:txBody>
          <a:bodyPr/>
          <a:lstStyle/>
          <a:p>
            <a:fld id="{63B2DA6E-CA5D-A24C-B5AF-4EBE52A19A77}" type="slidenum">
              <a:rPr lang="en-US" smtClean="0"/>
              <a:t>32</a:t>
            </a:fld>
            <a:endParaRPr lang="en-US"/>
          </a:p>
        </p:txBody>
      </p:sp>
    </p:spTree>
    <p:extLst>
      <p:ext uri="{BB962C8B-B14F-4D97-AF65-F5344CB8AC3E}">
        <p14:creationId xmlns:p14="http://schemas.microsoft.com/office/powerpoint/2010/main" val="2108045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Now with the open ran structure, </a:t>
            </a:r>
          </a:p>
          <a:p>
            <a:r>
              <a:rPr lang="en-US" altLang="zh-TW" dirty="0"/>
              <a:t>One base station supplier become multiple.</a:t>
            </a:r>
          </a:p>
          <a:p>
            <a:endParaRPr lang="en-US" altLang="zh-TW" dirty="0"/>
          </a:p>
          <a:p>
            <a:r>
              <a:rPr lang="en-US" altLang="zh-TW" dirty="0"/>
              <a:t>Use lap-top manufacturing to metaphor</a:t>
            </a:r>
          </a:p>
          <a:p>
            <a:r>
              <a:rPr lang="en-US" altLang="zh-TW" dirty="0"/>
              <a:t>In the past one lap top is made by one company from the scratch </a:t>
            </a:r>
          </a:p>
          <a:p>
            <a:endParaRPr lang="en-US" altLang="zh-TW" dirty="0"/>
          </a:p>
          <a:p>
            <a:r>
              <a:rPr lang="en-US" altLang="zh-TW" dirty="0"/>
              <a:t>In this way the producing cost is very high</a:t>
            </a:r>
          </a:p>
          <a:p>
            <a:r>
              <a:rPr lang="en-US" altLang="zh-TW" dirty="0"/>
              <a:t>Now all the lap top component is </a:t>
            </a:r>
            <a:r>
              <a:rPr lang="en-US" altLang="zh-TW" sz="1200" b="0" i="0" kern="1200" dirty="0">
                <a:solidFill>
                  <a:schemeClr val="tx1"/>
                </a:solidFill>
                <a:effectLst/>
                <a:latin typeface="+mn-lt"/>
                <a:ea typeface="+mn-ea"/>
                <a:cs typeface="+mn-cs"/>
              </a:rPr>
              <a:t> standardize</a:t>
            </a:r>
            <a:endParaRPr lang="en-US" altLang="zh-TW" dirty="0"/>
          </a:p>
          <a:p>
            <a:r>
              <a:rPr lang="en-US" altLang="zh-TW" dirty="0"/>
              <a:t>So all the parts in lap top can be made by different vendor </a:t>
            </a:r>
          </a:p>
          <a:p>
            <a:r>
              <a:rPr lang="en-US" altLang="zh-TW" dirty="0"/>
              <a:t>And be integrated by one computer </a:t>
            </a:r>
            <a:r>
              <a:rPr lang="en-US" altLang="zh-TW" sz="1200" b="0" i="0" kern="1200" dirty="0">
                <a:solidFill>
                  <a:schemeClr val="tx1"/>
                </a:solidFill>
                <a:effectLst/>
                <a:latin typeface="+mn-lt"/>
                <a:ea typeface="+mn-ea"/>
                <a:cs typeface="+mn-cs"/>
              </a:rPr>
              <a:t>Brand Manufacturer</a:t>
            </a:r>
            <a:endParaRPr lang="en-US" altLang="zh-TW" dirty="0"/>
          </a:p>
          <a:p>
            <a:endParaRPr lang="en-US" altLang="zh-TW" dirty="0"/>
          </a:p>
          <a:p>
            <a:r>
              <a:rPr lang="en-US" altLang="zh-TW" dirty="0"/>
              <a:t>Now the telecommunication infrastructure is taking the same concept </a:t>
            </a:r>
          </a:p>
          <a:p>
            <a:r>
              <a:rPr lang="en-US" altLang="zh-TW" dirty="0"/>
              <a:t>All the component of base station and core internet are standardize </a:t>
            </a:r>
          </a:p>
          <a:p>
            <a:r>
              <a:rPr lang="en-US" altLang="zh-TW" dirty="0"/>
              <a:t>It is helpful for avoid monopoly and raise compatibility.</a:t>
            </a:r>
          </a:p>
          <a:p>
            <a:endParaRPr lang="en-US" altLang="zh-TW" dirty="0"/>
          </a:p>
          <a:p>
            <a:r>
              <a:rPr lang="en-US" altLang="zh-TW" dirty="0"/>
              <a:t>Taiwanese vendor now has opportunity to get the market share </a:t>
            </a:r>
          </a:p>
          <a:p>
            <a:r>
              <a:rPr lang="en-US" altLang="zh-TW" dirty="0"/>
              <a:t>But actually telecom operator still prefer the experienced base station manufacturer </a:t>
            </a:r>
          </a:p>
          <a:p>
            <a:r>
              <a:rPr lang="en-US" altLang="zh-TW" sz="1200" b="0" i="0" kern="1200" dirty="0">
                <a:solidFill>
                  <a:schemeClr val="tx1"/>
                </a:solidFill>
                <a:effectLst/>
                <a:latin typeface="+mn-lt"/>
                <a:ea typeface="+mn-ea"/>
                <a:cs typeface="+mn-cs"/>
              </a:rPr>
              <a:t>Ericsson </a:t>
            </a:r>
            <a:r>
              <a:rPr lang="en-US" altLang="zh-TW" dirty="0"/>
              <a:t>For example, because they have better technology supporting </a:t>
            </a:r>
          </a:p>
          <a:p>
            <a:endParaRPr lang="en-US" altLang="zh-TW" dirty="0"/>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B2DA6E-CA5D-A24C-B5AF-4EBE52A19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1416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Wifi6’s feature is,</a:t>
            </a:r>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it can organize those ap connected to it </a:t>
            </a:r>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Wifi6 can arrange ap to  different channel </a:t>
            </a:r>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And if one of the ap is out of function, </a:t>
            </a:r>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it will build a new operating network</a:t>
            </a:r>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This is called “MESH TECHNOLOGY”</a:t>
            </a:r>
          </a:p>
          <a:p>
            <a:pPr marL="0" marR="0" lvl="0" indent="0" algn="l" defTabSz="914400" rtl="0" eaLnBrk="0" fontAlgn="base" latinLnBrk="0" hangingPunct="0">
              <a:lnSpc>
                <a:spcPct val="100000"/>
              </a:lnSpc>
              <a:spcBef>
                <a:spcPts val="400"/>
              </a:spcBef>
              <a:spcAft>
                <a:spcPct val="0"/>
              </a:spcAft>
              <a:buClrTx/>
              <a:buSzTx/>
              <a:buFontTx/>
              <a:buNone/>
              <a:tabLst/>
              <a:defRPr/>
            </a:pP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63B2DA6E-CA5D-A24C-B5AF-4EBE52A19A77}" type="slidenum">
              <a:rPr lang="en-US" smtClean="0"/>
              <a:t>35</a:t>
            </a:fld>
            <a:endParaRPr lang="en-US"/>
          </a:p>
        </p:txBody>
      </p:sp>
    </p:spTree>
    <p:extLst>
      <p:ext uri="{BB962C8B-B14F-4D97-AF65-F5344CB8AC3E}">
        <p14:creationId xmlns:p14="http://schemas.microsoft.com/office/powerpoint/2010/main" val="2343080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b="0" dirty="0"/>
              <a:t>Except </a:t>
            </a:r>
            <a:r>
              <a:rPr lang="en-US" altLang="zh-TW" b="0" dirty="0" err="1"/>
              <a:t>tetecommunication</a:t>
            </a:r>
            <a:r>
              <a:rPr lang="en-US" altLang="zh-TW" b="0" dirty="0"/>
              <a:t> tech evolve into 5 </a:t>
            </a:r>
            <a:r>
              <a:rPr lang="en-US" altLang="zh-TW" b="0" dirty="0" err="1"/>
              <a:t>genetation</a:t>
            </a:r>
            <a:endParaRPr lang="en-US" altLang="zh-TW" b="0" dirty="0"/>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b="0" dirty="0" err="1"/>
              <a:t>Wifi</a:t>
            </a:r>
            <a:r>
              <a:rPr lang="en-US" altLang="zh-TW" b="0" dirty="0"/>
              <a:t> tech also make a progress </a:t>
            </a:r>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b="0" dirty="0"/>
              <a:t>Wifi6 and 5g work together </a:t>
            </a:r>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b="0" dirty="0"/>
              <a:t>bring the communication experience to the best </a:t>
            </a:r>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b="0" dirty="0"/>
              <a:t>5g and wifi6 are </a:t>
            </a:r>
            <a:r>
              <a:rPr lang="en-US" altLang="zh-TW" sz="1200" b="0" i="0" kern="1200" dirty="0">
                <a:solidFill>
                  <a:schemeClr val="tx1"/>
                </a:solidFill>
                <a:effectLst/>
                <a:latin typeface="+mn-lt"/>
                <a:ea typeface="+mn-ea"/>
                <a:cs typeface="+mn-cs"/>
              </a:rPr>
              <a:t>complementary of each other</a:t>
            </a:r>
          </a:p>
          <a:p>
            <a:pPr marL="0" marR="0" lvl="0" indent="0" algn="l" defTabSz="914400" rtl="0" eaLnBrk="0" fontAlgn="base" latinLnBrk="0" hangingPunct="0">
              <a:lnSpc>
                <a:spcPct val="100000"/>
              </a:lnSpc>
              <a:spcBef>
                <a:spcPts val="400"/>
              </a:spcBef>
              <a:spcAft>
                <a:spcPct val="0"/>
              </a:spcAft>
              <a:buClrTx/>
              <a:buSzTx/>
              <a:buFontTx/>
              <a:buNone/>
              <a:tabLst/>
              <a:defRPr/>
            </a:pPr>
            <a:endParaRPr lang="en-US" altLang="zh-TW" b="0" dirty="0"/>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b="0" dirty="0"/>
              <a:t>It can provide higher data transmission, to support new </a:t>
            </a:r>
            <a:r>
              <a:rPr lang="en-US" altLang="zh-TW" b="0" dirty="0" err="1"/>
              <a:t>applicaiotn</a:t>
            </a:r>
            <a:endParaRPr lang="en-US" altLang="zh-TW" b="0" dirty="0"/>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b="0" dirty="0"/>
              <a:t>Raise network capacity and connect to more devise</a:t>
            </a:r>
            <a:endParaRPr lang="zh-TW" altLang="en-US" dirty="0"/>
          </a:p>
        </p:txBody>
      </p:sp>
      <p:sp>
        <p:nvSpPr>
          <p:cNvPr id="4" name="投影片編號版面配置區 3"/>
          <p:cNvSpPr>
            <a:spLocks noGrp="1"/>
          </p:cNvSpPr>
          <p:nvPr>
            <p:ph type="sldNum" sz="quarter" idx="5"/>
          </p:nvPr>
        </p:nvSpPr>
        <p:spPr/>
        <p:txBody>
          <a:bodyPr/>
          <a:lstStyle/>
          <a:p>
            <a:fld id="{63B2DA6E-CA5D-A24C-B5AF-4EBE52A19A77}" type="slidenum">
              <a:rPr lang="en-US" smtClean="0"/>
              <a:t>36</a:t>
            </a:fld>
            <a:endParaRPr lang="en-US"/>
          </a:p>
        </p:txBody>
      </p:sp>
    </p:spTree>
    <p:extLst>
      <p:ext uri="{BB962C8B-B14F-4D97-AF65-F5344CB8AC3E}">
        <p14:creationId xmlns:p14="http://schemas.microsoft.com/office/powerpoint/2010/main" val="1019651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Wifi6’s feature is,</a:t>
            </a:r>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it can organize those ap connected to it </a:t>
            </a:r>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Wifi6 can arrange ap to  different channel </a:t>
            </a:r>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And if one of the ap is out of function, </a:t>
            </a:r>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it will build a new operating network</a:t>
            </a:r>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This is called “MESH TECHNOLOGY”</a:t>
            </a:r>
          </a:p>
          <a:p>
            <a:pPr marL="0" marR="0" lvl="0" indent="0" algn="l" defTabSz="914400" rtl="0" eaLnBrk="0" fontAlgn="base" latinLnBrk="0" hangingPunct="0">
              <a:lnSpc>
                <a:spcPct val="100000"/>
              </a:lnSpc>
              <a:spcBef>
                <a:spcPts val="400"/>
              </a:spcBef>
              <a:spcAft>
                <a:spcPct val="0"/>
              </a:spcAft>
              <a:buClrTx/>
              <a:buSzTx/>
              <a:buFontTx/>
              <a:buNone/>
              <a:tabLst/>
              <a:defRPr/>
            </a:pP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63B2DA6E-CA5D-A24C-B5AF-4EBE52A19A77}" type="slidenum">
              <a:rPr lang="en-US" smtClean="0"/>
              <a:t>37</a:t>
            </a:fld>
            <a:endParaRPr lang="en-US"/>
          </a:p>
        </p:txBody>
      </p:sp>
    </p:spTree>
    <p:extLst>
      <p:ext uri="{BB962C8B-B14F-4D97-AF65-F5344CB8AC3E}">
        <p14:creationId xmlns:p14="http://schemas.microsoft.com/office/powerpoint/2010/main" val="3830962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WiFi6 can work together with 5G</a:t>
            </a:r>
          </a:p>
          <a:p>
            <a:r>
              <a:rPr lang="en-US" altLang="zh-TW" dirty="0"/>
              <a:t>In the future telecom company will integrate wifi6 and 5G</a:t>
            </a:r>
          </a:p>
          <a:p>
            <a:r>
              <a:rPr lang="en-US" altLang="zh-TW" dirty="0"/>
              <a:t>Wifi6 can share 5G infrastructure’s loading </a:t>
            </a:r>
          </a:p>
          <a:p>
            <a:pPr marL="0" marR="0" lvl="0" indent="0" algn="l" defTabSz="914400" rtl="0" eaLnBrk="0" fontAlgn="base" latinLnBrk="0" hangingPunct="0">
              <a:lnSpc>
                <a:spcPct val="100000"/>
              </a:lnSpc>
              <a:spcBef>
                <a:spcPts val="400"/>
              </a:spcBef>
              <a:spcAft>
                <a:spcPct val="0"/>
              </a:spcAft>
              <a:buClrTx/>
              <a:buSzTx/>
              <a:buFontTx/>
              <a:buNone/>
              <a:tabLst/>
              <a:defRPr/>
            </a:pPr>
            <a:endParaRPr lang="en-US" altLang="zh-TW" dirty="0"/>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From 2021 wifi6 started to replace wifi5</a:t>
            </a:r>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Now in the market, most of the shipment is wifi6 </a:t>
            </a:r>
          </a:p>
          <a:p>
            <a:pPr marL="0" marR="0" lvl="0" indent="0" algn="l" defTabSz="914400" rtl="0" eaLnBrk="0" fontAlgn="base" latinLnBrk="0" hangingPunct="0">
              <a:lnSpc>
                <a:spcPct val="100000"/>
              </a:lnSpc>
              <a:spcBef>
                <a:spcPts val="400"/>
              </a:spcBef>
              <a:spcAft>
                <a:spcPct val="0"/>
              </a:spcAft>
              <a:buClrTx/>
              <a:buSzTx/>
              <a:buFontTx/>
              <a:buNone/>
              <a:tabLst/>
              <a:defRPr/>
            </a:pPr>
            <a:endParaRPr lang="en-US" altLang="zh-TW" b="1" dirty="0"/>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b="1" dirty="0" err="1"/>
              <a:t>Gemtek’s</a:t>
            </a:r>
            <a:r>
              <a:rPr lang="en-US" altLang="zh-TW" b="1" dirty="0"/>
              <a:t> technology is progressing with the market trend </a:t>
            </a:r>
          </a:p>
          <a:p>
            <a:pPr marL="0" marR="0" lvl="0" indent="0" algn="l" defTabSz="914400" rtl="0" eaLnBrk="0" fontAlgn="base" latinLnBrk="0" hangingPunct="0">
              <a:lnSpc>
                <a:spcPct val="100000"/>
              </a:lnSpc>
              <a:spcBef>
                <a:spcPts val="400"/>
              </a:spcBef>
              <a:spcAft>
                <a:spcPct val="0"/>
              </a:spcAft>
              <a:buClrTx/>
              <a:buSzTx/>
              <a:buFontTx/>
              <a:buNone/>
              <a:tabLst/>
              <a:defRPr/>
            </a:pPr>
            <a:endParaRPr lang="en-US" altLang="zh-TW" dirty="0"/>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For networking company new technology implication </a:t>
            </a:r>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Means better margin </a:t>
            </a:r>
          </a:p>
          <a:p>
            <a:pPr marL="0" marR="0" lvl="0" indent="0" algn="l" defTabSz="914400" rtl="0" eaLnBrk="0" fontAlgn="base" latinLnBrk="0" hangingPunct="0">
              <a:lnSpc>
                <a:spcPct val="100000"/>
              </a:lnSpc>
              <a:spcBef>
                <a:spcPts val="400"/>
              </a:spcBef>
              <a:spcAft>
                <a:spcPct val="0"/>
              </a:spcAft>
              <a:buClrTx/>
              <a:buSzTx/>
              <a:buFontTx/>
              <a:buNone/>
              <a:tabLst/>
              <a:defRPr/>
            </a:pPr>
            <a:endParaRPr lang="en-US" altLang="zh-TW" dirty="0"/>
          </a:p>
          <a:p>
            <a:pPr marL="0" marR="0" lvl="0" indent="0" algn="l" defTabSz="914400" rtl="0" eaLnBrk="0" fontAlgn="base" latinLnBrk="0" hangingPunct="0">
              <a:lnSpc>
                <a:spcPct val="100000"/>
              </a:lnSpc>
              <a:spcBef>
                <a:spcPts val="400"/>
              </a:spcBef>
              <a:spcAft>
                <a:spcPct val="0"/>
              </a:spcAft>
              <a:buClrTx/>
              <a:buSzTx/>
              <a:buFontTx/>
              <a:buNone/>
              <a:tabLst/>
              <a:defRPr/>
            </a:pPr>
            <a:endParaRPr lang="en-US" altLang="zh-TW" dirty="0"/>
          </a:p>
          <a:p>
            <a:pPr marL="0" marR="0" lvl="0" indent="0" algn="l" defTabSz="914400" rtl="0" eaLnBrk="0" fontAlgn="base" latinLnBrk="0" hangingPunct="0">
              <a:lnSpc>
                <a:spcPct val="100000"/>
              </a:lnSpc>
              <a:spcBef>
                <a:spcPts val="400"/>
              </a:spcBef>
              <a:spcAft>
                <a:spcPct val="0"/>
              </a:spcAft>
              <a:buClrTx/>
              <a:buSzTx/>
              <a:buFontTx/>
              <a:buNone/>
              <a:tabLst/>
              <a:defRPr/>
            </a:pPr>
            <a:endParaRPr lang="en-US" altLang="zh-TW" dirty="0"/>
          </a:p>
          <a:p>
            <a:endParaRPr lang="en-US" altLang="zh-TW" dirty="0"/>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63B2DA6E-CA5D-A24C-B5AF-4EBE52A19A77}" type="slidenum">
              <a:rPr lang="en-US" smtClean="0"/>
              <a:t>38</a:t>
            </a:fld>
            <a:endParaRPr lang="en-US"/>
          </a:p>
        </p:txBody>
      </p:sp>
    </p:spTree>
    <p:extLst>
      <p:ext uri="{BB962C8B-B14F-4D97-AF65-F5344CB8AC3E}">
        <p14:creationId xmlns:p14="http://schemas.microsoft.com/office/powerpoint/2010/main" val="1773504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異質網路的整合</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63B2DA6E-CA5D-A24C-B5AF-4EBE52A19A77}" type="slidenum">
              <a:rPr lang="en-US" smtClean="0"/>
              <a:t>3</a:t>
            </a:fld>
            <a:endParaRPr lang="en-US"/>
          </a:p>
        </p:txBody>
      </p:sp>
    </p:spTree>
    <p:extLst>
      <p:ext uri="{BB962C8B-B14F-4D97-AF65-F5344CB8AC3E}">
        <p14:creationId xmlns:p14="http://schemas.microsoft.com/office/powerpoint/2010/main" val="6632901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現在有哪些 </a:t>
            </a:r>
            <a:r>
              <a:rPr lang="en-US" altLang="zh-TW" dirty="0" err="1"/>
              <a:t>wifi</a:t>
            </a:r>
            <a:r>
              <a:rPr lang="zh-TW" altLang="en-US" dirty="0"/>
              <a:t>產品</a:t>
            </a:r>
            <a:endParaRPr lang="en-US" altLang="zh-TW" dirty="0"/>
          </a:p>
          <a:p>
            <a:endParaRPr lang="en-US" altLang="zh-TW" dirty="0"/>
          </a:p>
          <a:p>
            <a:r>
              <a:rPr lang="zh-TW" altLang="en-US" dirty="0"/>
              <a:t>時間軸  以及要推出的產品 </a:t>
            </a:r>
            <a:r>
              <a:rPr lang="en-US" altLang="zh-TW" dirty="0"/>
              <a:t>wifi6 wifi7 ……</a:t>
            </a:r>
            <a:endParaRPr lang="zh-TW" altLang="en-US" dirty="0"/>
          </a:p>
        </p:txBody>
      </p:sp>
      <p:sp>
        <p:nvSpPr>
          <p:cNvPr id="4" name="投影片編號版面配置區 3"/>
          <p:cNvSpPr>
            <a:spLocks noGrp="1"/>
          </p:cNvSpPr>
          <p:nvPr>
            <p:ph type="sldNum" sz="quarter" idx="5"/>
          </p:nvPr>
        </p:nvSpPr>
        <p:spPr/>
        <p:txBody>
          <a:bodyPr/>
          <a:lstStyle/>
          <a:p>
            <a:fld id="{63B2DA6E-CA5D-A24C-B5AF-4EBE52A19A77}" type="slidenum">
              <a:rPr lang="en-US" smtClean="0"/>
              <a:t>39</a:t>
            </a:fld>
            <a:endParaRPr lang="en-US"/>
          </a:p>
        </p:txBody>
      </p:sp>
    </p:spTree>
    <p:extLst>
      <p:ext uri="{BB962C8B-B14F-4D97-AF65-F5344CB8AC3E}">
        <p14:creationId xmlns:p14="http://schemas.microsoft.com/office/powerpoint/2010/main" val="18944496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63B2DA6E-CA5D-A24C-B5AF-4EBE52A19A77}" type="slidenum">
              <a:rPr lang="en-US" smtClean="0"/>
              <a:t>42</a:t>
            </a:fld>
            <a:endParaRPr lang="en-US"/>
          </a:p>
        </p:txBody>
      </p:sp>
    </p:spTree>
    <p:extLst>
      <p:ext uri="{BB962C8B-B14F-4D97-AF65-F5344CB8AC3E}">
        <p14:creationId xmlns:p14="http://schemas.microsoft.com/office/powerpoint/2010/main" val="663403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85750" indent="-285750">
              <a:buFont typeface="Arial" panose="020B0604020202020204" pitchFamily="34" charset="0"/>
              <a:buChar char="•"/>
            </a:pPr>
            <a:r>
              <a:rPr lang="zh-TW" altLang="en-US" sz="1200" b="1" dirty="0">
                <a:latin typeface="Segoe UI Symbol" panose="020B0502040204020203" pitchFamily="34" charset="0"/>
              </a:rPr>
              <a:t>Fulfill human’s needs for internet</a:t>
            </a:r>
            <a:r>
              <a:rPr lang="en-US" altLang="zh-TW" sz="1200" b="1" dirty="0">
                <a:latin typeface="Segoe UI Symbol" panose="020B0502040204020203" pitchFamily="34" charset="0"/>
                <a:ea typeface="Segoe UI Symbol" panose="020B0502040204020203" pitchFamily="34" charset="0"/>
              </a:rPr>
              <a:t>.</a:t>
            </a:r>
            <a:endParaRPr lang="zh-TW" altLang="en-US" sz="1200" b="1" dirty="0">
              <a:latin typeface="Segoe UI Symbol" panose="020B0502040204020203" pitchFamily="34" charset="0"/>
            </a:endParaRPr>
          </a:p>
          <a:p>
            <a:pPr marL="285750" indent="-285750">
              <a:buFont typeface="Arial" panose="020B0604020202020204" pitchFamily="34" charset="0"/>
              <a:buChar char="•"/>
            </a:pPr>
            <a:r>
              <a:rPr lang="zh-TW" altLang="en-US" sz="1200" b="1" dirty="0">
                <a:latin typeface="Segoe UI Symbol" panose="020B0502040204020203" pitchFamily="34" charset="0"/>
              </a:rPr>
              <a:t>Enhance the robustness of communication web. </a:t>
            </a:r>
          </a:p>
          <a:p>
            <a:pPr marL="285750" indent="-285750">
              <a:buFont typeface="Arial" panose="020B0604020202020204" pitchFamily="34" charset="0"/>
              <a:buChar char="•"/>
            </a:pPr>
            <a:r>
              <a:rPr lang="zh-TW" altLang="en-US" sz="1200" b="1" dirty="0">
                <a:latin typeface="Segoe UI Symbol" panose="020B0502040204020203" pitchFamily="34" charset="0"/>
              </a:rPr>
              <a:t>Everything connected: Better IoT.</a:t>
            </a:r>
          </a:p>
          <a:p>
            <a:endParaRPr lang="zh-TW" altLang="en-US" dirty="0"/>
          </a:p>
        </p:txBody>
      </p:sp>
      <p:sp>
        <p:nvSpPr>
          <p:cNvPr id="4" name="投影片編號版面配置區 3"/>
          <p:cNvSpPr>
            <a:spLocks noGrp="1"/>
          </p:cNvSpPr>
          <p:nvPr>
            <p:ph type="sldNum" sz="quarter" idx="5"/>
          </p:nvPr>
        </p:nvSpPr>
        <p:spPr/>
        <p:txBody>
          <a:bodyPr/>
          <a:lstStyle/>
          <a:p>
            <a:fld id="{63B2DA6E-CA5D-A24C-B5AF-4EBE52A19A77}" type="slidenum">
              <a:rPr lang="en-US" smtClean="0"/>
              <a:t>4</a:t>
            </a:fld>
            <a:endParaRPr lang="en-US"/>
          </a:p>
        </p:txBody>
      </p:sp>
    </p:spTree>
    <p:extLst>
      <p:ext uri="{BB962C8B-B14F-4D97-AF65-F5344CB8AC3E}">
        <p14:creationId xmlns:p14="http://schemas.microsoft.com/office/powerpoint/2010/main" val="147856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63B2DA6E-CA5D-A24C-B5AF-4EBE52A19A77}" type="slidenum">
              <a:rPr lang="en-US" smtClean="0"/>
              <a:t>5</a:t>
            </a:fld>
            <a:endParaRPr lang="en-US"/>
          </a:p>
        </p:txBody>
      </p:sp>
    </p:spTree>
    <p:extLst>
      <p:ext uri="{BB962C8B-B14F-4D97-AF65-F5344CB8AC3E}">
        <p14:creationId xmlns:p14="http://schemas.microsoft.com/office/powerpoint/2010/main" val="2096153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7879EBE-7C9B-4992-8944-BA9F6A385C21}" type="slidenum">
              <a:rPr lang="zh-TW" altLang="en-US" smtClean="0">
                <a:solidFill>
                  <a:prstClr val="black"/>
                </a:solidFill>
              </a:rPr>
              <a:pPr/>
              <a:t>6</a:t>
            </a:fld>
            <a:endParaRPr lang="zh-TW" altLang="en-US">
              <a:solidFill>
                <a:prstClr val="black"/>
              </a:solidFill>
            </a:endParaRPr>
          </a:p>
        </p:txBody>
      </p:sp>
    </p:spTree>
    <p:extLst>
      <p:ext uri="{BB962C8B-B14F-4D97-AF65-F5344CB8AC3E}">
        <p14:creationId xmlns:p14="http://schemas.microsoft.com/office/powerpoint/2010/main" val="1147950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The impact of tariff increase on China → Significant cost pressure on enterprises and retails.</a:t>
            </a:r>
          </a:p>
          <a:p>
            <a:endParaRPr lang="zh-TW" altLang="en-US" dirty="0"/>
          </a:p>
        </p:txBody>
      </p:sp>
      <p:sp>
        <p:nvSpPr>
          <p:cNvPr id="4" name="投影片編號版面配置區 3"/>
          <p:cNvSpPr>
            <a:spLocks noGrp="1"/>
          </p:cNvSpPr>
          <p:nvPr>
            <p:ph type="sldNum" sz="quarter" idx="5"/>
          </p:nvPr>
        </p:nvSpPr>
        <p:spPr/>
        <p:txBody>
          <a:bodyPr/>
          <a:lstStyle/>
          <a:p>
            <a:fld id="{63B2DA6E-CA5D-A24C-B5AF-4EBE52A19A77}" type="slidenum">
              <a:rPr lang="en-US" smtClean="0"/>
              <a:t>7</a:t>
            </a:fld>
            <a:endParaRPr lang="en-US"/>
          </a:p>
        </p:txBody>
      </p:sp>
    </p:spTree>
    <p:extLst>
      <p:ext uri="{BB962C8B-B14F-4D97-AF65-F5344CB8AC3E}">
        <p14:creationId xmlns:p14="http://schemas.microsoft.com/office/powerpoint/2010/main" val="924656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r>
              <a:rPr lang="en-US" altLang="zh-TW" dirty="0"/>
              <a:t>In the past two years, </a:t>
            </a:r>
          </a:p>
          <a:p>
            <a:pPr marL="0" indent="0">
              <a:buNone/>
            </a:pPr>
            <a:r>
              <a:rPr lang="en-US" altLang="zh-TW" dirty="0"/>
              <a:t>we have faces many challenges  </a:t>
            </a:r>
          </a:p>
          <a:p>
            <a:pPr marL="0" indent="0">
              <a:buNone/>
            </a:pPr>
            <a:r>
              <a:rPr lang="en-US" altLang="zh-TW" b="1" dirty="0"/>
              <a:t>First, </a:t>
            </a:r>
            <a:r>
              <a:rPr lang="en-US" altLang="zh-TW" dirty="0"/>
              <a:t>the </a:t>
            </a:r>
            <a:r>
              <a:rPr lang="en-US" altLang="zh-TW" dirty="0" err="1"/>
              <a:t>Tarriff</a:t>
            </a:r>
            <a:r>
              <a:rPr lang="en-US" altLang="zh-TW" dirty="0"/>
              <a:t> raise </a:t>
            </a:r>
          </a:p>
          <a:p>
            <a:pPr marL="0" indent="0">
              <a:buNone/>
            </a:pPr>
            <a:endParaRPr lang="en-US" altLang="zh-TW" dirty="0"/>
          </a:p>
          <a:p>
            <a:pPr marL="0" indent="0">
              <a:buNone/>
            </a:pPr>
            <a:r>
              <a:rPr lang="en-US" altLang="zh-TW" b="1" dirty="0"/>
              <a:t>Second, </a:t>
            </a:r>
            <a:r>
              <a:rPr lang="en-US" altLang="zh-TW" dirty="0"/>
              <a:t>the deterioration of Chinese manufacturing environment, </a:t>
            </a:r>
          </a:p>
          <a:p>
            <a:pPr marL="0" indent="0">
              <a:buNone/>
            </a:pPr>
            <a:r>
              <a:rPr lang="en-US" altLang="zh-TW" dirty="0"/>
              <a:t>because it will raise our cost in producing </a:t>
            </a:r>
          </a:p>
          <a:p>
            <a:pPr marL="0" indent="0">
              <a:buNone/>
            </a:pPr>
            <a:endParaRPr lang="en-US" altLang="zh-TW" dirty="0"/>
          </a:p>
          <a:p>
            <a:pPr marL="0" indent="0">
              <a:buNone/>
            </a:pPr>
            <a:r>
              <a:rPr lang="en-US" altLang="zh-TW" b="1" dirty="0"/>
              <a:t>Third, </a:t>
            </a:r>
            <a:r>
              <a:rPr lang="en-US" altLang="zh-TW" dirty="0"/>
              <a:t>covid-19, </a:t>
            </a:r>
          </a:p>
          <a:p>
            <a:pPr marL="0" indent="0">
              <a:buNone/>
            </a:pPr>
            <a:r>
              <a:rPr lang="en-US" altLang="zh-TW" dirty="0"/>
              <a:t>in the 1Q of 2020</a:t>
            </a:r>
            <a:r>
              <a:rPr lang="en-US" altLang="zh-TW" sz="1200" b="0" i="0" kern="1200" dirty="0">
                <a:solidFill>
                  <a:srgbClr val="000000"/>
                </a:solidFill>
                <a:effectLst/>
                <a:latin typeface="Arial" pitchFamily="34" charset="0"/>
                <a:ea typeface="+mn-ea"/>
                <a:cs typeface="Arial" pitchFamily="34" charset="0"/>
                <a:sym typeface="Arial" pitchFamily="34" charset="0"/>
              </a:rPr>
              <a:t>, </a:t>
            </a:r>
          </a:p>
          <a:p>
            <a:pPr marL="0" indent="0">
              <a:buNone/>
            </a:pPr>
            <a:r>
              <a:rPr lang="en-US" altLang="zh-TW" sz="1200" b="0" i="0" kern="1200" dirty="0">
                <a:solidFill>
                  <a:srgbClr val="000000"/>
                </a:solidFill>
                <a:effectLst/>
                <a:latin typeface="Arial" pitchFamily="34" charset="0"/>
                <a:ea typeface="+mn-ea"/>
                <a:cs typeface="Arial" pitchFamily="34" charset="0"/>
                <a:sym typeface="Arial" pitchFamily="34" charset="0"/>
              </a:rPr>
              <a:t>Multiple national lockdowns continue to slow </a:t>
            </a:r>
          </a:p>
          <a:p>
            <a:pPr marL="0" indent="0">
              <a:buNone/>
            </a:pPr>
            <a:r>
              <a:rPr lang="en-US" altLang="zh-TW" sz="1200" b="0" i="0" kern="1200" dirty="0">
                <a:solidFill>
                  <a:srgbClr val="000000"/>
                </a:solidFill>
                <a:effectLst/>
                <a:latin typeface="Arial" pitchFamily="34" charset="0"/>
                <a:ea typeface="+mn-ea"/>
                <a:cs typeface="Arial" pitchFamily="34" charset="0"/>
                <a:sym typeface="Arial" pitchFamily="34" charset="0"/>
              </a:rPr>
              <a:t>or even temporarily stop </a:t>
            </a:r>
            <a:r>
              <a:rPr lang="en-US" altLang="zh-TW" sz="1200" b="1" i="0" kern="1200" dirty="0">
                <a:solidFill>
                  <a:srgbClr val="000000"/>
                </a:solidFill>
                <a:effectLst/>
                <a:latin typeface="Arial" pitchFamily="34" charset="0"/>
                <a:ea typeface="+mn-ea"/>
                <a:cs typeface="Arial" pitchFamily="34" charset="0"/>
                <a:sym typeface="Arial" pitchFamily="34" charset="0"/>
              </a:rPr>
              <a:t>the flow of raw materials </a:t>
            </a:r>
            <a:r>
              <a:rPr lang="en-US" altLang="zh-TW" sz="1200" b="0" i="0" kern="1200" dirty="0">
                <a:solidFill>
                  <a:srgbClr val="000000"/>
                </a:solidFill>
                <a:effectLst/>
                <a:latin typeface="Arial" pitchFamily="34" charset="0"/>
                <a:ea typeface="+mn-ea"/>
                <a:cs typeface="Arial" pitchFamily="34" charset="0"/>
                <a:sym typeface="Arial" pitchFamily="34" charset="0"/>
              </a:rPr>
              <a:t>and </a:t>
            </a:r>
            <a:r>
              <a:rPr lang="en-US" altLang="zh-TW" sz="1200" b="1" i="0" kern="1200" dirty="0">
                <a:solidFill>
                  <a:srgbClr val="000000"/>
                </a:solidFill>
                <a:effectLst/>
                <a:latin typeface="Arial" pitchFamily="34" charset="0"/>
                <a:ea typeface="+mn-ea"/>
                <a:cs typeface="Arial" pitchFamily="34" charset="0"/>
                <a:sym typeface="Arial" pitchFamily="34" charset="0"/>
              </a:rPr>
              <a:t>finished goods</a:t>
            </a:r>
            <a:r>
              <a:rPr lang="en-US" altLang="zh-TW" sz="1200" b="0" i="0" kern="1200" dirty="0">
                <a:solidFill>
                  <a:srgbClr val="000000"/>
                </a:solidFill>
                <a:effectLst/>
                <a:latin typeface="Arial" pitchFamily="34" charset="0"/>
                <a:ea typeface="+mn-ea"/>
                <a:cs typeface="Arial" pitchFamily="34" charset="0"/>
                <a:sym typeface="Arial" pitchFamily="34" charset="0"/>
              </a:rPr>
              <a:t>, </a:t>
            </a:r>
          </a:p>
          <a:p>
            <a:pPr marL="0" indent="0">
              <a:buNone/>
            </a:pPr>
            <a:r>
              <a:rPr lang="en-US" altLang="zh-TW" sz="1200" b="0" i="0" kern="1200" dirty="0">
                <a:solidFill>
                  <a:srgbClr val="000000"/>
                </a:solidFill>
                <a:effectLst/>
                <a:latin typeface="Arial" pitchFamily="34" charset="0"/>
                <a:ea typeface="+mn-ea"/>
                <a:cs typeface="Arial" pitchFamily="34" charset="0"/>
                <a:sym typeface="Arial" pitchFamily="34" charset="0"/>
              </a:rPr>
              <a:t>disrupting manufacturing as a result. </a:t>
            </a:r>
          </a:p>
          <a:p>
            <a:pPr marL="0" indent="0">
              <a:buNone/>
            </a:pPr>
            <a:r>
              <a:rPr lang="en-US" altLang="zh-TW" sz="1200" b="0" i="0" kern="1200" dirty="0" err="1">
                <a:solidFill>
                  <a:srgbClr val="000000"/>
                </a:solidFill>
                <a:effectLst/>
                <a:latin typeface="Arial" pitchFamily="34" charset="0"/>
                <a:ea typeface="+mn-ea"/>
                <a:cs typeface="Arial" pitchFamily="34" charset="0"/>
                <a:sym typeface="Arial" pitchFamily="34" charset="0"/>
              </a:rPr>
              <a:t>Gemtek’s</a:t>
            </a:r>
            <a:r>
              <a:rPr lang="en-US" altLang="zh-TW" sz="1200" b="0" i="0" kern="1200" dirty="0">
                <a:solidFill>
                  <a:srgbClr val="000000"/>
                </a:solidFill>
                <a:effectLst/>
                <a:latin typeface="Arial" pitchFamily="34" charset="0"/>
                <a:ea typeface="+mn-ea"/>
                <a:cs typeface="Arial" pitchFamily="34" charset="0"/>
                <a:sym typeface="Arial" pitchFamily="34" charset="0"/>
              </a:rPr>
              <a:t> 1Q revenue therefore recess 27.31% compare to the last quarter,</a:t>
            </a:r>
          </a:p>
          <a:p>
            <a:pPr marL="0" indent="0">
              <a:buNone/>
            </a:pPr>
            <a:endParaRPr lang="en-US" altLang="zh-TW" sz="1200" b="0" i="0" kern="1200" dirty="0">
              <a:solidFill>
                <a:srgbClr val="000000"/>
              </a:solidFill>
              <a:effectLst/>
              <a:latin typeface="Arial" pitchFamily="34" charset="0"/>
              <a:ea typeface="+mn-ea"/>
              <a:cs typeface="Arial" pitchFamily="34" charset="0"/>
              <a:sym typeface="Arial" pitchFamily="34" charset="0"/>
            </a:endParaRPr>
          </a:p>
          <a:p>
            <a:pPr marL="0" indent="0">
              <a:buNone/>
            </a:pPr>
            <a:r>
              <a:rPr lang="en-US" altLang="zh-TW" sz="1200" b="0" i="0" kern="1200" dirty="0">
                <a:solidFill>
                  <a:srgbClr val="000000"/>
                </a:solidFill>
                <a:effectLst/>
                <a:latin typeface="Arial" pitchFamily="34" charset="0"/>
                <a:ea typeface="+mn-ea"/>
                <a:cs typeface="Arial" pitchFamily="34" charset="0"/>
                <a:sym typeface="Arial" pitchFamily="34" charset="0"/>
              </a:rPr>
              <a:t>In the 2 quarter of 2020, </a:t>
            </a:r>
          </a:p>
          <a:p>
            <a:pPr marL="0" indent="0">
              <a:buNone/>
            </a:pPr>
            <a:r>
              <a:rPr lang="en-US" altLang="zh-TW" sz="1200" b="0" i="0" kern="1200" dirty="0">
                <a:solidFill>
                  <a:srgbClr val="000000"/>
                </a:solidFill>
                <a:effectLst/>
                <a:latin typeface="Arial" pitchFamily="34" charset="0"/>
                <a:ea typeface="+mn-ea"/>
                <a:cs typeface="Arial" pitchFamily="34" charset="0"/>
                <a:sym typeface="Arial" pitchFamily="34" charset="0"/>
              </a:rPr>
              <a:t>factory gradually back to normal,</a:t>
            </a:r>
          </a:p>
          <a:p>
            <a:pPr marL="0" indent="0">
              <a:buNone/>
            </a:pPr>
            <a:r>
              <a:rPr lang="en-US" altLang="zh-TW" sz="1200" b="0" i="0" kern="1200" dirty="0">
                <a:solidFill>
                  <a:srgbClr val="000000"/>
                </a:solidFill>
                <a:effectLst/>
                <a:latin typeface="Arial" pitchFamily="34" charset="0"/>
                <a:ea typeface="+mn-ea"/>
                <a:cs typeface="Arial" pitchFamily="34" charset="0"/>
                <a:sym typeface="Arial" pitchFamily="34" charset="0"/>
              </a:rPr>
              <a:t>but some demand from retail side  </a:t>
            </a:r>
          </a:p>
          <a:p>
            <a:pPr marL="0" indent="0">
              <a:buNone/>
            </a:pPr>
            <a:r>
              <a:rPr lang="en-US" altLang="zh-TW" sz="1200" b="0" i="0" kern="1200" dirty="0">
                <a:solidFill>
                  <a:srgbClr val="000000"/>
                </a:solidFill>
                <a:effectLst/>
                <a:latin typeface="Arial" pitchFamily="34" charset="0"/>
                <a:ea typeface="+mn-ea"/>
                <a:cs typeface="Arial" pitchFamily="34" charset="0"/>
                <a:sym typeface="Arial" pitchFamily="34" charset="0"/>
              </a:rPr>
              <a:t>was impacted by the lockdown in USA an Europe Severely influence many business and industry. </a:t>
            </a:r>
            <a:endParaRPr lang="en-US" altLang="zh-TW" dirty="0"/>
          </a:p>
          <a:p>
            <a:pPr marL="0" marR="0" lvl="0" indent="0" algn="l" defTabSz="914400" rtl="0" eaLnBrk="0" fontAlgn="base" latinLnBrk="0" hangingPunct="0">
              <a:lnSpc>
                <a:spcPct val="100000"/>
              </a:lnSpc>
              <a:spcBef>
                <a:spcPts val="400"/>
              </a:spcBef>
              <a:spcAft>
                <a:spcPct val="0"/>
              </a:spcAft>
              <a:buClrTx/>
              <a:buSzTx/>
              <a:buFontTx/>
              <a:buNone/>
              <a:tabLst/>
              <a:defRPr/>
            </a:pPr>
            <a:endParaRPr lang="en-US" altLang="zh-TW" dirty="0"/>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As 2021, </a:t>
            </a:r>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western country has a higher vaccinated rate than Asian country,</a:t>
            </a:r>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So the demand of networking product is still very strong, </a:t>
            </a:r>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but in South-east Asia and China still can see lockdown happens,</a:t>
            </a:r>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this can damage the capacity. </a:t>
            </a:r>
          </a:p>
          <a:p>
            <a:pPr marL="0" marR="0" lvl="0" indent="0" algn="l" defTabSz="914400" rtl="0" eaLnBrk="0" fontAlgn="base" latinLnBrk="0" hangingPunct="0">
              <a:lnSpc>
                <a:spcPct val="100000"/>
              </a:lnSpc>
              <a:spcBef>
                <a:spcPts val="400"/>
              </a:spcBef>
              <a:spcAft>
                <a:spcPct val="0"/>
              </a:spcAft>
              <a:buClrTx/>
              <a:buSzTx/>
              <a:buFontTx/>
              <a:buNone/>
              <a:tabLst/>
              <a:defRPr/>
            </a:pPr>
            <a:endParaRPr lang="en-US" altLang="zh-TW" dirty="0"/>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Taiwanese dollar exchange raise </a:t>
            </a:r>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also a big downside to </a:t>
            </a:r>
            <a:r>
              <a:rPr lang="en-US" altLang="zh-TW" dirty="0" err="1"/>
              <a:t>gemtek’s</a:t>
            </a:r>
            <a:r>
              <a:rPr lang="en-US" altLang="zh-TW" dirty="0"/>
              <a:t> margin</a:t>
            </a:r>
          </a:p>
          <a:p>
            <a:pPr marL="0" marR="0" lvl="0" indent="0" algn="l" defTabSz="914400" rtl="0" eaLnBrk="0" fontAlgn="base" latinLnBrk="0" hangingPunct="0">
              <a:lnSpc>
                <a:spcPct val="100000"/>
              </a:lnSpc>
              <a:spcBef>
                <a:spcPts val="400"/>
              </a:spcBef>
              <a:spcAft>
                <a:spcPct val="0"/>
              </a:spcAft>
              <a:buClrTx/>
              <a:buSzTx/>
              <a:buFontTx/>
              <a:buNone/>
              <a:tabLst/>
              <a:defRPr/>
            </a:pPr>
            <a:endParaRPr lang="en-US" altLang="zh-TW" dirty="0"/>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The last but not the less, </a:t>
            </a:r>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Material shortage is one of the big challenge for us</a:t>
            </a:r>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At the moment  PMIC from TI is not sufficient, </a:t>
            </a:r>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Because it’s packing site is in Malaysia, </a:t>
            </a:r>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so the lockdown lowing the capacity </a:t>
            </a:r>
          </a:p>
          <a:p>
            <a:pPr marL="0" marR="0" lvl="0" indent="0" algn="l" defTabSz="914400" rtl="0" eaLnBrk="0" fontAlgn="base" latinLnBrk="0" hangingPunct="0">
              <a:lnSpc>
                <a:spcPct val="100000"/>
              </a:lnSpc>
              <a:spcBef>
                <a:spcPts val="400"/>
              </a:spcBef>
              <a:spcAft>
                <a:spcPct val="0"/>
              </a:spcAft>
              <a:buClrTx/>
              <a:buSzTx/>
              <a:buFontTx/>
              <a:buNone/>
              <a:tabLst/>
              <a:defRPr/>
            </a:pPr>
            <a:endParaRPr lang="en-US" altLang="zh-TW" dirty="0"/>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Material shortage is a worldwide structural issue</a:t>
            </a:r>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 since second half of 2020,</a:t>
            </a:r>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It might be ease in the second half of 2021, </a:t>
            </a:r>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But still have many uncertainties.</a:t>
            </a:r>
          </a:p>
          <a:p>
            <a:pPr marL="0" marR="0" lvl="0" indent="0" algn="l" defTabSz="914400" rtl="0" eaLnBrk="0" fontAlgn="base" latinLnBrk="0" hangingPunct="0">
              <a:lnSpc>
                <a:spcPct val="100000"/>
              </a:lnSpc>
              <a:spcBef>
                <a:spcPts val="400"/>
              </a:spcBef>
              <a:spcAft>
                <a:spcPct val="0"/>
              </a:spcAft>
              <a:buClrTx/>
              <a:buSzTx/>
              <a:buFontTx/>
              <a:buNone/>
              <a:tabLst/>
              <a:defRPr/>
            </a:pPr>
            <a:endParaRPr lang="en-US" altLang="zh-TW" dirty="0"/>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For now we already ease 70-80% material shortage,</a:t>
            </a:r>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In the other word, if this problem can be solved, </a:t>
            </a:r>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Our monthly revenue can be estimate above 2.5 billions</a:t>
            </a:r>
          </a:p>
          <a:p>
            <a:pPr marL="0" marR="0" lvl="0" indent="0" algn="l" defTabSz="914400" rtl="0" eaLnBrk="0" fontAlgn="base" latinLnBrk="0" hangingPunct="0">
              <a:lnSpc>
                <a:spcPct val="100000"/>
              </a:lnSpc>
              <a:spcBef>
                <a:spcPts val="400"/>
              </a:spcBef>
              <a:spcAft>
                <a:spcPct val="0"/>
              </a:spcAft>
              <a:buClrTx/>
              <a:buSzTx/>
              <a:buFontTx/>
              <a:buNone/>
              <a:tabLst/>
              <a:defRPr/>
            </a:pPr>
            <a:endParaRPr lang="en-US" altLang="zh-TW" dirty="0"/>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Now due to the material loss, </a:t>
            </a:r>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our revenue is revise down to 2 billions,</a:t>
            </a:r>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What we can do is preparing material in advance </a:t>
            </a:r>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And urge material order proactively </a:t>
            </a:r>
          </a:p>
          <a:p>
            <a:pPr marL="0" marR="0" lvl="0" indent="0" algn="l" defTabSz="914400" rtl="0" eaLnBrk="0" fontAlgn="base" latinLnBrk="0" hangingPunct="0">
              <a:lnSpc>
                <a:spcPct val="100000"/>
              </a:lnSpc>
              <a:spcBef>
                <a:spcPts val="400"/>
              </a:spcBef>
              <a:spcAft>
                <a:spcPct val="0"/>
              </a:spcAft>
              <a:buClrTx/>
              <a:buSzTx/>
              <a:buFontTx/>
              <a:buNone/>
              <a:tabLst/>
              <a:defRPr/>
            </a:pPr>
            <a:endParaRPr lang="en-US" altLang="zh-TW" dirty="0"/>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we will try to transfer Component price race to the customer,</a:t>
            </a:r>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Over all our customer can be catalog in two segment,</a:t>
            </a:r>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one is the large enterprise like Nokia and Intel,</a:t>
            </a:r>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This kind of customer have abilities  negotiate the price on their own</a:t>
            </a:r>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we only have to handle the purchase,</a:t>
            </a:r>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Half of our customer belong to this catalog, </a:t>
            </a:r>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so the component price race naturally will absorb by them.</a:t>
            </a:r>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 </a:t>
            </a:r>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The other kind of customer is small or middle scale business,</a:t>
            </a:r>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Therefore we will have to transfer the extra cost to them,</a:t>
            </a:r>
          </a:p>
          <a:p>
            <a:pPr marL="0" marR="0" lvl="0" indent="0" algn="l" defTabSz="914400" rtl="0" eaLnBrk="0" fontAlgn="base" latinLnBrk="0" hangingPunct="0">
              <a:lnSpc>
                <a:spcPct val="100000"/>
              </a:lnSpc>
              <a:spcBef>
                <a:spcPts val="400"/>
              </a:spcBef>
              <a:spcAft>
                <a:spcPct val="0"/>
              </a:spcAft>
              <a:buClrTx/>
              <a:buSzTx/>
              <a:buFontTx/>
              <a:buNone/>
              <a:tabLst/>
              <a:defRPr/>
            </a:pPr>
            <a:r>
              <a:rPr lang="en-US" altLang="zh-TW" dirty="0"/>
              <a:t>The price racing can be seen in 3q or 4q</a:t>
            </a:r>
          </a:p>
          <a:p>
            <a:pPr marL="0" marR="0" lvl="0" indent="0" algn="l" defTabSz="914400" rtl="0" eaLnBrk="0" fontAlgn="base" latinLnBrk="0" hangingPunct="0">
              <a:lnSpc>
                <a:spcPct val="100000"/>
              </a:lnSpc>
              <a:spcBef>
                <a:spcPts val="400"/>
              </a:spcBef>
              <a:spcAft>
                <a:spcPct val="0"/>
              </a:spcAft>
              <a:buClrTx/>
              <a:buSzTx/>
              <a:buFontTx/>
              <a:buNone/>
              <a:tabLst/>
              <a:defRPr/>
            </a:pPr>
            <a:endParaRPr lang="en-US" altLang="zh-TW" dirty="0"/>
          </a:p>
          <a:p>
            <a:pPr marL="0" marR="0" lvl="0" indent="0" algn="l" defTabSz="914400" rtl="0" eaLnBrk="0" fontAlgn="base" latinLnBrk="0" hangingPunct="0">
              <a:lnSpc>
                <a:spcPct val="100000"/>
              </a:lnSpc>
              <a:spcBef>
                <a:spcPts val="400"/>
              </a:spcBef>
              <a:spcAft>
                <a:spcPct val="0"/>
              </a:spcAft>
              <a:buClrTx/>
              <a:buSzTx/>
              <a:buFontTx/>
              <a:buNone/>
              <a:tabLst/>
              <a:defRPr/>
            </a:pPr>
            <a:endParaRPr lang="en-US" altLang="zh-TW" dirty="0"/>
          </a:p>
          <a:p>
            <a:pPr marL="0" marR="0" lvl="0" indent="0" algn="l" defTabSz="914400" rtl="0" eaLnBrk="0" fontAlgn="base" latinLnBrk="0" hangingPunct="0">
              <a:lnSpc>
                <a:spcPct val="100000"/>
              </a:lnSpc>
              <a:spcBef>
                <a:spcPts val="400"/>
              </a:spcBef>
              <a:spcAft>
                <a:spcPct val="0"/>
              </a:spcAft>
              <a:buClrTx/>
              <a:buSzTx/>
              <a:buFontTx/>
              <a:buNone/>
              <a:tabLst/>
              <a:defRPr/>
            </a:pPr>
            <a:endParaRPr lang="en-US" altLang="zh-TW" dirty="0"/>
          </a:p>
          <a:p>
            <a:pPr marL="228600" indent="-228600">
              <a:buAutoNum type="arabicPeriod"/>
            </a:pPr>
            <a:endParaRPr lang="en-US" altLang="zh-TW" dirty="0"/>
          </a:p>
          <a:p>
            <a:pPr marL="228600" indent="-228600">
              <a:buAutoNum type="arabicPeriod"/>
            </a:pPr>
            <a:endParaRPr lang="en-US" altLang="zh-TW" dirty="0"/>
          </a:p>
          <a:p>
            <a:endParaRPr lang="en-US" altLang="zh-TW" dirty="0"/>
          </a:p>
          <a:p>
            <a:endParaRPr lang="en-US" altLang="zh-TW" dirty="0"/>
          </a:p>
          <a:p>
            <a:pPr marL="0" marR="0" lvl="0" indent="0" algn="l" defTabSz="914400" rtl="0" eaLnBrk="0" fontAlgn="base" latinLnBrk="0" hangingPunct="0">
              <a:lnSpc>
                <a:spcPct val="100000"/>
              </a:lnSpc>
              <a:spcBef>
                <a:spcPts val="400"/>
              </a:spcBef>
              <a:spcAft>
                <a:spcPct val="0"/>
              </a:spcAft>
              <a:buClrTx/>
              <a:buSzTx/>
              <a:buFontTx/>
              <a:buNone/>
              <a:tabLst/>
              <a:defRPr/>
            </a:pPr>
            <a:endParaRPr lang="en-US" altLang="zh-TW" dirty="0"/>
          </a:p>
          <a:p>
            <a:pPr marL="0" marR="0" lvl="0" indent="0" algn="l" defTabSz="914400" rtl="0" eaLnBrk="0" fontAlgn="base" latinLnBrk="0" hangingPunct="0">
              <a:lnSpc>
                <a:spcPct val="100000"/>
              </a:lnSpc>
              <a:spcBef>
                <a:spcPts val="400"/>
              </a:spcBef>
              <a:spcAft>
                <a:spcPct val="0"/>
              </a:spcAft>
              <a:buClrTx/>
              <a:buSzTx/>
              <a:buFontTx/>
              <a:buNone/>
              <a:tabLst/>
              <a:defRPr/>
            </a:pPr>
            <a:r>
              <a:rPr lang="zh-TW" altLang="en-US" dirty="0"/>
              <a:t>但是</a:t>
            </a:r>
            <a:r>
              <a:rPr lang="en-US" altLang="zh-TW" dirty="0"/>
              <a:t>2020</a:t>
            </a:r>
            <a:r>
              <a:rPr lang="zh-TW" altLang="en-US" dirty="0"/>
              <a:t> </a:t>
            </a:r>
            <a:r>
              <a:rPr lang="en-US" altLang="zh-TW" dirty="0"/>
              <a:t>2H</a:t>
            </a:r>
            <a:r>
              <a:rPr lang="zh-TW" altLang="en-US" dirty="0"/>
              <a:t>同時也因為封城帶來</a:t>
            </a:r>
            <a:r>
              <a:rPr lang="en-US" altLang="zh-TW" dirty="0"/>
              <a:t>WFH</a:t>
            </a:r>
            <a:r>
              <a:rPr lang="zh-TW" altLang="en-US" dirty="0"/>
              <a:t>的大量網通設備需求；</a:t>
            </a:r>
            <a:r>
              <a:rPr lang="en-US" altLang="zh-TW" dirty="0"/>
              <a:t>2021</a:t>
            </a:r>
            <a:r>
              <a:rPr lang="zh-TW" altLang="en-US" dirty="0"/>
              <a:t>上半年因為疫苗的關係歐美解封，此外中國大陸也採取相關措施，所以上半年疫情對科技產業造成的影響區緩，到了</a:t>
            </a:r>
            <a:r>
              <a:rPr lang="en-US" altLang="zh-TW" dirty="0"/>
              <a:t>2021</a:t>
            </a:r>
            <a:r>
              <a:rPr lang="zh-TW" altLang="en-US" dirty="0"/>
              <a:t>下半疫情再起，歐美跟亞洲採取的策略走不同路，歐美採取疫苗跟治療用藥不會再採取封城的方式，</a:t>
            </a:r>
            <a:r>
              <a:rPr lang="en-US" altLang="zh-TW" dirty="0"/>
              <a:t>demand</a:t>
            </a:r>
            <a:r>
              <a:rPr lang="zh-TW" altLang="en-US" dirty="0"/>
              <a:t>端不會受到影響，但因為製造端多在東南亞跟中國，而這兩地採取的措施較為極端，像是封城就會影響到產能。</a:t>
            </a:r>
            <a:endParaRPr lang="en-US" altLang="zh-TW" dirty="0"/>
          </a:p>
          <a:p>
            <a:pPr marL="0" marR="0" lvl="0" indent="0" algn="l" defTabSz="914400" rtl="0" eaLnBrk="0" fontAlgn="base" latinLnBrk="0" hangingPunct="0">
              <a:lnSpc>
                <a:spcPct val="100000"/>
              </a:lnSpc>
              <a:spcBef>
                <a:spcPts val="400"/>
              </a:spcBef>
              <a:spcAft>
                <a:spcPct val="0"/>
              </a:spcAft>
              <a:buClrTx/>
              <a:buSzTx/>
              <a:buFontTx/>
              <a:buNone/>
              <a:tabLst/>
              <a:defRPr/>
            </a:pP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63B2DA6E-CA5D-A24C-B5AF-4EBE52A19A77}" type="slidenum">
              <a:rPr lang="en-US" smtClean="0"/>
              <a:t>10</a:t>
            </a:fld>
            <a:endParaRPr lang="en-US"/>
          </a:p>
        </p:txBody>
      </p:sp>
    </p:spTree>
    <p:extLst>
      <p:ext uri="{BB962C8B-B14F-4D97-AF65-F5344CB8AC3E}">
        <p14:creationId xmlns:p14="http://schemas.microsoft.com/office/powerpoint/2010/main" val="673532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Many countries are choosing to allow only trusted vendors in their 5G networks. Examples include the United Kingdom, Czech Republic, Poland, Sweden, Estonia, Romania, Denmark, and Latvia. Greece has agreed to use Ericsson, rather than Huawei, to develop its 5G infrastructure.</a:t>
            </a:r>
          </a:p>
          <a:p>
            <a:endParaRPr lang="en-US" altLang="zh-TW" dirty="0"/>
          </a:p>
          <a:p>
            <a:r>
              <a:rPr lang="en-US" altLang="zh-TW" dirty="0"/>
              <a:t>Some of the largest telecom companies around the globe are also becoming “Clean </a:t>
            </a:r>
            <a:r>
              <a:rPr lang="en-US" altLang="zh-TW" dirty="0" err="1"/>
              <a:t>Telcos</a:t>
            </a:r>
            <a:r>
              <a:rPr lang="en-US" altLang="zh-TW" dirty="0"/>
              <a:t>.” Orange in France, </a:t>
            </a:r>
            <a:r>
              <a:rPr lang="en-US" altLang="zh-TW" dirty="0" err="1"/>
              <a:t>Jio</a:t>
            </a:r>
            <a:r>
              <a:rPr lang="en-US" altLang="zh-TW" dirty="0"/>
              <a:t> in India, Telstra in Australia, SK and KT in South Korea, NTT in Japan, and O2 in the United Kingdom are rejecting doing business with tools of the Chinese Communist Party’s surveillance state, like Huawei. The big three telecommunications companies in Canada have decided to partner with Ericsson, Nokia, and Samsung, because public opinion was overwhelmingly against allowing Huawei to build Canada’s 5G networks.</a:t>
            </a:r>
            <a:endParaRPr lang="zh-TW" altLang="en-US" dirty="0"/>
          </a:p>
        </p:txBody>
      </p:sp>
      <p:sp>
        <p:nvSpPr>
          <p:cNvPr id="4" name="投影片編號版面配置區 3"/>
          <p:cNvSpPr>
            <a:spLocks noGrp="1"/>
          </p:cNvSpPr>
          <p:nvPr>
            <p:ph type="sldNum" sz="quarter" idx="10"/>
          </p:nvPr>
        </p:nvSpPr>
        <p:spPr/>
        <p:txBody>
          <a:bodyPr/>
          <a:lstStyle/>
          <a:p>
            <a:fld id="{57879EBE-7C9B-4992-8944-BA9F6A385C21}" type="slidenum">
              <a:rPr lang="zh-TW" altLang="en-US" smtClean="0"/>
              <a:t>11</a:t>
            </a:fld>
            <a:endParaRPr lang="zh-TW" altLang="en-US"/>
          </a:p>
        </p:txBody>
      </p:sp>
    </p:spTree>
    <p:extLst>
      <p:ext uri="{BB962C8B-B14F-4D97-AF65-F5344CB8AC3E}">
        <p14:creationId xmlns:p14="http://schemas.microsoft.com/office/powerpoint/2010/main" val="2487618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520947" y="4047247"/>
            <a:ext cx="9826503" cy="625642"/>
          </a:xfrm>
        </p:spPr>
        <p:txBody>
          <a:bodyPr anchor="ctr">
            <a:normAutofit/>
          </a:bodyPr>
          <a:lstStyle>
            <a:lvl1pPr algn="l">
              <a:defRPr sz="3600">
                <a:latin typeface="Segoe UI Symbol" panose="020B0502040204020203" pitchFamily="34" charset="0"/>
              </a:defRPr>
            </a:lvl1pPr>
          </a:lstStyle>
          <a:p>
            <a:r>
              <a:rPr lang="zh-TW" altLang="en-US" dirty="0"/>
              <a:t>按一下以編輯母片標題樣式</a:t>
            </a:r>
            <a:endParaRPr lang="en-US" dirty="0"/>
          </a:p>
        </p:txBody>
      </p:sp>
      <p:pic>
        <p:nvPicPr>
          <p:cNvPr id="8" name="圖片 7">
            <a:extLst>
              <a:ext uri="{FF2B5EF4-FFF2-40B4-BE49-F238E27FC236}">
                <a16:creationId xmlns:a16="http://schemas.microsoft.com/office/drawing/2014/main" id="{567EB419-3545-AF46-A0C6-878EAEB3BD0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96600" y="6346947"/>
            <a:ext cx="1085073" cy="339085"/>
          </a:xfrm>
          <a:prstGeom prst="rect">
            <a:avLst/>
          </a:prstGeom>
        </p:spPr>
      </p:pic>
      <p:sp>
        <p:nvSpPr>
          <p:cNvPr id="11" name="矩形 10">
            <a:extLst>
              <a:ext uri="{FF2B5EF4-FFF2-40B4-BE49-F238E27FC236}">
                <a16:creationId xmlns:a16="http://schemas.microsoft.com/office/drawing/2014/main" id="{697F4051-1BAD-0F42-93DF-AF91A245C3CB}"/>
              </a:ext>
            </a:extLst>
          </p:cNvPr>
          <p:cNvSpPr/>
          <p:nvPr userDrawn="1"/>
        </p:nvSpPr>
        <p:spPr>
          <a:xfrm>
            <a:off x="4532109" y="6408767"/>
            <a:ext cx="3127779" cy="215444"/>
          </a:xfrm>
          <a:prstGeom prst="rect">
            <a:avLst/>
          </a:prstGeom>
        </p:spPr>
        <p:txBody>
          <a:bodyPr wrap="none">
            <a:spAutoFit/>
          </a:bodyPr>
          <a:lstStyle/>
          <a:p>
            <a:pPr algn="r"/>
            <a:r>
              <a:rPr lang="en-US" altLang="zh-TW" sz="800" dirty="0">
                <a:solidFill>
                  <a:schemeClr val="bg2">
                    <a:lumMod val="10000"/>
                  </a:schemeClr>
                </a:solidFill>
                <a:latin typeface="Palatino" pitchFamily="2" charset="77"/>
                <a:ea typeface="Palatino" pitchFamily="2" charset="77"/>
              </a:rPr>
              <a:t>©2021 Gemtek Technology Co., Ltd – Confidential &amp; Proprietary</a:t>
            </a:r>
            <a:endParaRPr lang="en-TW" altLang="zh-TW" sz="800">
              <a:solidFill>
                <a:schemeClr val="bg2">
                  <a:lumMod val="10000"/>
                </a:schemeClr>
              </a:solidFill>
              <a:latin typeface="Palatino" pitchFamily="2" charset="77"/>
              <a:ea typeface="Palatino" pitchFamily="2" charset="77"/>
            </a:endParaRPr>
          </a:p>
        </p:txBody>
      </p:sp>
      <p:sp>
        <p:nvSpPr>
          <p:cNvPr id="13" name="剪去單一角落矩形 12">
            <a:extLst>
              <a:ext uri="{FF2B5EF4-FFF2-40B4-BE49-F238E27FC236}">
                <a16:creationId xmlns:a16="http://schemas.microsoft.com/office/drawing/2014/main" id="{CB2F5840-4710-E845-8E6C-70452F2E4F6C}"/>
              </a:ext>
            </a:extLst>
          </p:cNvPr>
          <p:cNvSpPr/>
          <p:nvPr userDrawn="1"/>
        </p:nvSpPr>
        <p:spPr>
          <a:xfrm>
            <a:off x="-3617" y="4047247"/>
            <a:ext cx="1524563" cy="625642"/>
          </a:xfrm>
          <a:prstGeom prst="snip1Rect">
            <a:avLst/>
          </a:prstGeom>
          <a:solidFill>
            <a:srgbClr val="898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4" name="Rectangle 46">
            <a:extLst>
              <a:ext uri="{FF2B5EF4-FFF2-40B4-BE49-F238E27FC236}">
                <a16:creationId xmlns:a16="http://schemas.microsoft.com/office/drawing/2014/main" id="{235C8D86-19DF-374C-A9C3-17B70362156F}"/>
              </a:ext>
            </a:extLst>
          </p:cNvPr>
          <p:cNvSpPr>
            <a:spLocks noChangeAspect="1"/>
          </p:cNvSpPr>
          <p:nvPr userDrawn="1"/>
        </p:nvSpPr>
        <p:spPr>
          <a:xfrm>
            <a:off x="-1" y="-1"/>
            <a:ext cx="463463" cy="463463"/>
          </a:xfrm>
          <a:prstGeom prst="rect">
            <a:avLst/>
          </a:prstGeom>
          <a:solidFill>
            <a:srgbClr val="0D58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群組 14">
            <a:extLst>
              <a:ext uri="{FF2B5EF4-FFF2-40B4-BE49-F238E27FC236}">
                <a16:creationId xmlns:a16="http://schemas.microsoft.com/office/drawing/2014/main" id="{56BD9DFA-FB43-3344-8907-55B7C3D71C34}"/>
              </a:ext>
            </a:extLst>
          </p:cNvPr>
          <p:cNvGrpSpPr/>
          <p:nvPr userDrawn="1"/>
        </p:nvGrpSpPr>
        <p:grpSpPr>
          <a:xfrm>
            <a:off x="27883" y="-78"/>
            <a:ext cx="58948" cy="463463"/>
            <a:chOff x="27883" y="-78"/>
            <a:chExt cx="58948" cy="463463"/>
          </a:xfrm>
        </p:grpSpPr>
        <p:cxnSp>
          <p:nvCxnSpPr>
            <p:cNvPr id="16" name="直線接點 15">
              <a:extLst>
                <a:ext uri="{FF2B5EF4-FFF2-40B4-BE49-F238E27FC236}">
                  <a16:creationId xmlns:a16="http://schemas.microsoft.com/office/drawing/2014/main" id="{DDD0CDC3-915F-FC43-9A6B-CB24AA00DA74}"/>
                </a:ext>
              </a:extLst>
            </p:cNvPr>
            <p:cNvCxnSpPr>
              <a:cxnSpLocks/>
            </p:cNvCxnSpPr>
            <p:nvPr userDrawn="1"/>
          </p:nvCxnSpPr>
          <p:spPr>
            <a:xfrm flipH="1">
              <a:off x="27883" y="-78"/>
              <a:ext cx="1" cy="46346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線接點 16">
              <a:extLst>
                <a:ext uri="{FF2B5EF4-FFF2-40B4-BE49-F238E27FC236}">
                  <a16:creationId xmlns:a16="http://schemas.microsoft.com/office/drawing/2014/main" id="{BE79AC8C-7C84-CB45-8A21-CD7F1C71CFA4}"/>
                </a:ext>
              </a:extLst>
            </p:cNvPr>
            <p:cNvCxnSpPr>
              <a:cxnSpLocks/>
            </p:cNvCxnSpPr>
            <p:nvPr userDrawn="1"/>
          </p:nvCxnSpPr>
          <p:spPr>
            <a:xfrm flipH="1">
              <a:off x="55768" y="-78"/>
              <a:ext cx="1" cy="4634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線接點 17">
              <a:extLst>
                <a:ext uri="{FF2B5EF4-FFF2-40B4-BE49-F238E27FC236}">
                  <a16:creationId xmlns:a16="http://schemas.microsoft.com/office/drawing/2014/main" id="{D11C90EA-0A19-684D-9910-B4A8FD32BF14}"/>
                </a:ext>
              </a:extLst>
            </p:cNvPr>
            <p:cNvCxnSpPr>
              <a:cxnSpLocks/>
            </p:cNvCxnSpPr>
            <p:nvPr userDrawn="1"/>
          </p:nvCxnSpPr>
          <p:spPr>
            <a:xfrm flipH="1">
              <a:off x="76200" y="-78"/>
              <a:ext cx="1" cy="46346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線接點 18">
              <a:extLst>
                <a:ext uri="{FF2B5EF4-FFF2-40B4-BE49-F238E27FC236}">
                  <a16:creationId xmlns:a16="http://schemas.microsoft.com/office/drawing/2014/main" id="{51681978-527E-E249-95D0-B5D96422EDD8}"/>
                </a:ext>
              </a:extLst>
            </p:cNvPr>
            <p:cNvCxnSpPr>
              <a:cxnSpLocks/>
            </p:cNvCxnSpPr>
            <p:nvPr userDrawn="1"/>
          </p:nvCxnSpPr>
          <p:spPr>
            <a:xfrm flipH="1">
              <a:off x="86830" y="-78"/>
              <a:ext cx="1" cy="46346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0" name="群組 19">
            <a:extLst>
              <a:ext uri="{FF2B5EF4-FFF2-40B4-BE49-F238E27FC236}">
                <a16:creationId xmlns:a16="http://schemas.microsoft.com/office/drawing/2014/main" id="{A8F61BC9-8C7A-B64E-ABC1-69918BFB2964}"/>
              </a:ext>
            </a:extLst>
          </p:cNvPr>
          <p:cNvGrpSpPr/>
          <p:nvPr userDrawn="1"/>
        </p:nvGrpSpPr>
        <p:grpSpPr>
          <a:xfrm rot="5400000">
            <a:off x="202258" y="-172315"/>
            <a:ext cx="58948" cy="463463"/>
            <a:chOff x="27883" y="-78"/>
            <a:chExt cx="58948" cy="463463"/>
          </a:xfrm>
        </p:grpSpPr>
        <p:cxnSp>
          <p:nvCxnSpPr>
            <p:cNvPr id="21" name="直線接點 20">
              <a:extLst>
                <a:ext uri="{FF2B5EF4-FFF2-40B4-BE49-F238E27FC236}">
                  <a16:creationId xmlns:a16="http://schemas.microsoft.com/office/drawing/2014/main" id="{FDC96214-A5B5-7749-BEB8-0ECC03ADB32D}"/>
                </a:ext>
              </a:extLst>
            </p:cNvPr>
            <p:cNvCxnSpPr>
              <a:cxnSpLocks/>
            </p:cNvCxnSpPr>
            <p:nvPr userDrawn="1"/>
          </p:nvCxnSpPr>
          <p:spPr>
            <a:xfrm flipH="1">
              <a:off x="27883" y="-78"/>
              <a:ext cx="1" cy="46346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線接點 21">
              <a:extLst>
                <a:ext uri="{FF2B5EF4-FFF2-40B4-BE49-F238E27FC236}">
                  <a16:creationId xmlns:a16="http://schemas.microsoft.com/office/drawing/2014/main" id="{D6C3E936-9FF3-4847-AC76-DA21EB80CDD9}"/>
                </a:ext>
              </a:extLst>
            </p:cNvPr>
            <p:cNvCxnSpPr>
              <a:cxnSpLocks/>
            </p:cNvCxnSpPr>
            <p:nvPr userDrawn="1"/>
          </p:nvCxnSpPr>
          <p:spPr>
            <a:xfrm flipH="1">
              <a:off x="55768" y="-78"/>
              <a:ext cx="1" cy="4634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線接點 22">
              <a:extLst>
                <a:ext uri="{FF2B5EF4-FFF2-40B4-BE49-F238E27FC236}">
                  <a16:creationId xmlns:a16="http://schemas.microsoft.com/office/drawing/2014/main" id="{8D6AAC43-E563-3B4F-9D55-6B4381A44E20}"/>
                </a:ext>
              </a:extLst>
            </p:cNvPr>
            <p:cNvCxnSpPr>
              <a:cxnSpLocks/>
            </p:cNvCxnSpPr>
            <p:nvPr userDrawn="1"/>
          </p:nvCxnSpPr>
          <p:spPr>
            <a:xfrm flipH="1">
              <a:off x="76200" y="-78"/>
              <a:ext cx="1" cy="46346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線接點 23">
              <a:extLst>
                <a:ext uri="{FF2B5EF4-FFF2-40B4-BE49-F238E27FC236}">
                  <a16:creationId xmlns:a16="http://schemas.microsoft.com/office/drawing/2014/main" id="{EC72B230-ADFD-684B-A4A4-3379D748B2FD}"/>
                </a:ext>
              </a:extLst>
            </p:cNvPr>
            <p:cNvCxnSpPr>
              <a:cxnSpLocks/>
            </p:cNvCxnSpPr>
            <p:nvPr userDrawn="1"/>
          </p:nvCxnSpPr>
          <p:spPr>
            <a:xfrm flipH="1">
              <a:off x="86830" y="-78"/>
              <a:ext cx="1" cy="46346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030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Tree>
    <p:extLst>
      <p:ext uri="{BB962C8B-B14F-4D97-AF65-F5344CB8AC3E}">
        <p14:creationId xmlns:p14="http://schemas.microsoft.com/office/powerpoint/2010/main" val="3836678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D027BA7B-A75F-1745-8D89-480139DA98F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96600" y="6346947"/>
            <a:ext cx="1085073" cy="339085"/>
          </a:xfrm>
          <a:prstGeom prst="rect">
            <a:avLst/>
          </a:prstGeom>
        </p:spPr>
      </p:pic>
      <p:sp>
        <p:nvSpPr>
          <p:cNvPr id="8" name="矩形 7">
            <a:extLst>
              <a:ext uri="{FF2B5EF4-FFF2-40B4-BE49-F238E27FC236}">
                <a16:creationId xmlns:a16="http://schemas.microsoft.com/office/drawing/2014/main" id="{59F596A5-0DF9-7F4C-9544-CF28F3760DF9}"/>
              </a:ext>
            </a:extLst>
          </p:cNvPr>
          <p:cNvSpPr/>
          <p:nvPr userDrawn="1"/>
        </p:nvSpPr>
        <p:spPr>
          <a:xfrm>
            <a:off x="4532109" y="6408767"/>
            <a:ext cx="3127779" cy="215444"/>
          </a:xfrm>
          <a:prstGeom prst="rect">
            <a:avLst/>
          </a:prstGeom>
        </p:spPr>
        <p:txBody>
          <a:bodyPr wrap="none">
            <a:spAutoFit/>
          </a:bodyPr>
          <a:lstStyle/>
          <a:p>
            <a:pPr algn="r"/>
            <a:r>
              <a:rPr lang="en-US" altLang="zh-TW" sz="800" dirty="0">
                <a:solidFill>
                  <a:schemeClr val="bg2">
                    <a:lumMod val="10000"/>
                  </a:schemeClr>
                </a:solidFill>
                <a:latin typeface="Palatino" pitchFamily="2" charset="77"/>
                <a:ea typeface="Palatino" pitchFamily="2" charset="77"/>
              </a:rPr>
              <a:t>©2021 Gemtek Technology Co., Ltd – Confidential &amp; Proprietary</a:t>
            </a:r>
            <a:endParaRPr lang="en-TW" altLang="zh-TW" sz="800">
              <a:solidFill>
                <a:schemeClr val="bg2">
                  <a:lumMod val="10000"/>
                </a:schemeClr>
              </a:solidFill>
              <a:latin typeface="Palatino" pitchFamily="2" charset="77"/>
              <a:ea typeface="Palatino" pitchFamily="2" charset="77"/>
            </a:endParaRPr>
          </a:p>
        </p:txBody>
      </p:sp>
      <p:sp>
        <p:nvSpPr>
          <p:cNvPr id="9" name="Rectangle 46">
            <a:extLst>
              <a:ext uri="{FF2B5EF4-FFF2-40B4-BE49-F238E27FC236}">
                <a16:creationId xmlns:a16="http://schemas.microsoft.com/office/drawing/2014/main" id="{B74DC2CD-71AC-6F41-A5A5-BBF0913A7567}"/>
              </a:ext>
            </a:extLst>
          </p:cNvPr>
          <p:cNvSpPr>
            <a:spLocks noChangeAspect="1"/>
          </p:cNvSpPr>
          <p:nvPr userDrawn="1"/>
        </p:nvSpPr>
        <p:spPr>
          <a:xfrm>
            <a:off x="-1" y="-1"/>
            <a:ext cx="463463" cy="463463"/>
          </a:xfrm>
          <a:prstGeom prst="rect">
            <a:avLst/>
          </a:prstGeom>
          <a:solidFill>
            <a:srgbClr val="0D58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群組 9">
            <a:extLst>
              <a:ext uri="{FF2B5EF4-FFF2-40B4-BE49-F238E27FC236}">
                <a16:creationId xmlns:a16="http://schemas.microsoft.com/office/drawing/2014/main" id="{4E9B1203-5037-B444-8BAD-87192B94AD5B}"/>
              </a:ext>
            </a:extLst>
          </p:cNvPr>
          <p:cNvGrpSpPr/>
          <p:nvPr userDrawn="1"/>
        </p:nvGrpSpPr>
        <p:grpSpPr>
          <a:xfrm>
            <a:off x="27883" y="-78"/>
            <a:ext cx="58948" cy="463463"/>
            <a:chOff x="27883" y="-78"/>
            <a:chExt cx="58948" cy="463463"/>
          </a:xfrm>
        </p:grpSpPr>
        <p:cxnSp>
          <p:nvCxnSpPr>
            <p:cNvPr id="11" name="直線接點 10">
              <a:extLst>
                <a:ext uri="{FF2B5EF4-FFF2-40B4-BE49-F238E27FC236}">
                  <a16:creationId xmlns:a16="http://schemas.microsoft.com/office/drawing/2014/main" id="{8C4E4BB1-EF21-A443-A692-470F4714808C}"/>
                </a:ext>
              </a:extLst>
            </p:cNvPr>
            <p:cNvCxnSpPr>
              <a:cxnSpLocks/>
            </p:cNvCxnSpPr>
            <p:nvPr userDrawn="1"/>
          </p:nvCxnSpPr>
          <p:spPr>
            <a:xfrm flipH="1">
              <a:off x="27883" y="-78"/>
              <a:ext cx="1" cy="46346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線接點 11">
              <a:extLst>
                <a:ext uri="{FF2B5EF4-FFF2-40B4-BE49-F238E27FC236}">
                  <a16:creationId xmlns:a16="http://schemas.microsoft.com/office/drawing/2014/main" id="{C17B5BA1-7032-CF42-8195-CF93E4C637F2}"/>
                </a:ext>
              </a:extLst>
            </p:cNvPr>
            <p:cNvCxnSpPr>
              <a:cxnSpLocks/>
            </p:cNvCxnSpPr>
            <p:nvPr userDrawn="1"/>
          </p:nvCxnSpPr>
          <p:spPr>
            <a:xfrm flipH="1">
              <a:off x="55768" y="-78"/>
              <a:ext cx="1" cy="4634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線接點 12">
              <a:extLst>
                <a:ext uri="{FF2B5EF4-FFF2-40B4-BE49-F238E27FC236}">
                  <a16:creationId xmlns:a16="http://schemas.microsoft.com/office/drawing/2014/main" id="{0A2DEDCF-A8F8-E140-9631-0A046AF76997}"/>
                </a:ext>
              </a:extLst>
            </p:cNvPr>
            <p:cNvCxnSpPr>
              <a:cxnSpLocks/>
            </p:cNvCxnSpPr>
            <p:nvPr userDrawn="1"/>
          </p:nvCxnSpPr>
          <p:spPr>
            <a:xfrm flipH="1">
              <a:off x="76200" y="-78"/>
              <a:ext cx="1" cy="46346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線接點 13">
              <a:extLst>
                <a:ext uri="{FF2B5EF4-FFF2-40B4-BE49-F238E27FC236}">
                  <a16:creationId xmlns:a16="http://schemas.microsoft.com/office/drawing/2014/main" id="{DB7DCA4F-4D19-0549-B3DF-3783026F8D07}"/>
                </a:ext>
              </a:extLst>
            </p:cNvPr>
            <p:cNvCxnSpPr>
              <a:cxnSpLocks/>
            </p:cNvCxnSpPr>
            <p:nvPr userDrawn="1"/>
          </p:nvCxnSpPr>
          <p:spPr>
            <a:xfrm flipH="1">
              <a:off x="86830" y="-78"/>
              <a:ext cx="1" cy="46346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群組 14">
            <a:extLst>
              <a:ext uri="{FF2B5EF4-FFF2-40B4-BE49-F238E27FC236}">
                <a16:creationId xmlns:a16="http://schemas.microsoft.com/office/drawing/2014/main" id="{C88C3245-6706-B247-9561-1BAA6197B3F3}"/>
              </a:ext>
            </a:extLst>
          </p:cNvPr>
          <p:cNvGrpSpPr/>
          <p:nvPr userDrawn="1"/>
        </p:nvGrpSpPr>
        <p:grpSpPr>
          <a:xfrm rot="5400000">
            <a:off x="202258" y="-172315"/>
            <a:ext cx="58948" cy="463463"/>
            <a:chOff x="27883" y="-78"/>
            <a:chExt cx="58948" cy="463463"/>
          </a:xfrm>
        </p:grpSpPr>
        <p:cxnSp>
          <p:nvCxnSpPr>
            <p:cNvPr id="16" name="直線接點 15">
              <a:extLst>
                <a:ext uri="{FF2B5EF4-FFF2-40B4-BE49-F238E27FC236}">
                  <a16:creationId xmlns:a16="http://schemas.microsoft.com/office/drawing/2014/main" id="{FF5A4B41-C453-2042-AAF3-63ABBD2EE506}"/>
                </a:ext>
              </a:extLst>
            </p:cNvPr>
            <p:cNvCxnSpPr>
              <a:cxnSpLocks/>
            </p:cNvCxnSpPr>
            <p:nvPr userDrawn="1"/>
          </p:nvCxnSpPr>
          <p:spPr>
            <a:xfrm flipH="1">
              <a:off x="27883" y="-78"/>
              <a:ext cx="1" cy="46346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線接點 16">
              <a:extLst>
                <a:ext uri="{FF2B5EF4-FFF2-40B4-BE49-F238E27FC236}">
                  <a16:creationId xmlns:a16="http://schemas.microsoft.com/office/drawing/2014/main" id="{BDFEB857-EF41-7241-8125-6BD5D83108A1}"/>
                </a:ext>
              </a:extLst>
            </p:cNvPr>
            <p:cNvCxnSpPr>
              <a:cxnSpLocks/>
            </p:cNvCxnSpPr>
            <p:nvPr userDrawn="1"/>
          </p:nvCxnSpPr>
          <p:spPr>
            <a:xfrm flipH="1">
              <a:off x="55768" y="-78"/>
              <a:ext cx="1" cy="4634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線接點 17">
              <a:extLst>
                <a:ext uri="{FF2B5EF4-FFF2-40B4-BE49-F238E27FC236}">
                  <a16:creationId xmlns:a16="http://schemas.microsoft.com/office/drawing/2014/main" id="{49D35D81-3E99-3A45-AB1A-24BB6A05DCAC}"/>
                </a:ext>
              </a:extLst>
            </p:cNvPr>
            <p:cNvCxnSpPr>
              <a:cxnSpLocks/>
            </p:cNvCxnSpPr>
            <p:nvPr userDrawn="1"/>
          </p:nvCxnSpPr>
          <p:spPr>
            <a:xfrm flipH="1">
              <a:off x="76200" y="-78"/>
              <a:ext cx="1" cy="46346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線接點 18">
              <a:extLst>
                <a:ext uri="{FF2B5EF4-FFF2-40B4-BE49-F238E27FC236}">
                  <a16:creationId xmlns:a16="http://schemas.microsoft.com/office/drawing/2014/main" id="{01FE57CD-D06B-8741-A47D-9F2275EA3D97}"/>
                </a:ext>
              </a:extLst>
            </p:cNvPr>
            <p:cNvCxnSpPr>
              <a:cxnSpLocks/>
            </p:cNvCxnSpPr>
            <p:nvPr userDrawn="1"/>
          </p:nvCxnSpPr>
          <p:spPr>
            <a:xfrm flipH="1">
              <a:off x="86830" y="-78"/>
              <a:ext cx="1" cy="46346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9297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1_空白">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59F596A5-0DF9-7F4C-9544-CF28F3760DF9}"/>
              </a:ext>
            </a:extLst>
          </p:cNvPr>
          <p:cNvSpPr/>
          <p:nvPr userDrawn="1"/>
        </p:nvSpPr>
        <p:spPr>
          <a:xfrm>
            <a:off x="4532109" y="6408767"/>
            <a:ext cx="3127779" cy="215444"/>
          </a:xfrm>
          <a:prstGeom prst="rect">
            <a:avLst/>
          </a:prstGeom>
        </p:spPr>
        <p:txBody>
          <a:bodyPr wrap="none">
            <a:spAutoFit/>
          </a:bodyPr>
          <a:lstStyle/>
          <a:p>
            <a:pPr algn="r"/>
            <a:r>
              <a:rPr lang="en-US" altLang="zh-TW" sz="800" dirty="0">
                <a:solidFill>
                  <a:schemeClr val="bg1"/>
                </a:solidFill>
                <a:latin typeface="Palatino" pitchFamily="2" charset="77"/>
                <a:ea typeface="Palatino" pitchFamily="2" charset="77"/>
              </a:rPr>
              <a:t>©2021 Gemtek Technology Co., Ltd – Confidential &amp; Proprietary</a:t>
            </a:r>
            <a:endParaRPr lang="en-TW" altLang="zh-TW" sz="800" dirty="0">
              <a:solidFill>
                <a:schemeClr val="bg1"/>
              </a:solidFill>
              <a:latin typeface="Palatino" pitchFamily="2" charset="77"/>
              <a:ea typeface="Palatino" pitchFamily="2" charset="77"/>
            </a:endParaRPr>
          </a:p>
        </p:txBody>
      </p:sp>
      <p:grpSp>
        <p:nvGrpSpPr>
          <p:cNvPr id="10" name="群組 9">
            <a:extLst>
              <a:ext uri="{FF2B5EF4-FFF2-40B4-BE49-F238E27FC236}">
                <a16:creationId xmlns:a16="http://schemas.microsoft.com/office/drawing/2014/main" id="{4E9B1203-5037-B444-8BAD-87192B94AD5B}"/>
              </a:ext>
            </a:extLst>
          </p:cNvPr>
          <p:cNvGrpSpPr/>
          <p:nvPr userDrawn="1"/>
        </p:nvGrpSpPr>
        <p:grpSpPr>
          <a:xfrm>
            <a:off x="27883" y="-78"/>
            <a:ext cx="58948" cy="463463"/>
            <a:chOff x="27883" y="-78"/>
            <a:chExt cx="58948" cy="463463"/>
          </a:xfrm>
        </p:grpSpPr>
        <p:cxnSp>
          <p:nvCxnSpPr>
            <p:cNvPr id="11" name="直線接點 10">
              <a:extLst>
                <a:ext uri="{FF2B5EF4-FFF2-40B4-BE49-F238E27FC236}">
                  <a16:creationId xmlns:a16="http://schemas.microsoft.com/office/drawing/2014/main" id="{8C4E4BB1-EF21-A443-A692-470F4714808C}"/>
                </a:ext>
              </a:extLst>
            </p:cNvPr>
            <p:cNvCxnSpPr>
              <a:cxnSpLocks/>
            </p:cNvCxnSpPr>
            <p:nvPr userDrawn="1"/>
          </p:nvCxnSpPr>
          <p:spPr>
            <a:xfrm flipH="1">
              <a:off x="27883" y="-78"/>
              <a:ext cx="1" cy="46346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線接點 11">
              <a:extLst>
                <a:ext uri="{FF2B5EF4-FFF2-40B4-BE49-F238E27FC236}">
                  <a16:creationId xmlns:a16="http://schemas.microsoft.com/office/drawing/2014/main" id="{C17B5BA1-7032-CF42-8195-CF93E4C637F2}"/>
                </a:ext>
              </a:extLst>
            </p:cNvPr>
            <p:cNvCxnSpPr>
              <a:cxnSpLocks/>
            </p:cNvCxnSpPr>
            <p:nvPr userDrawn="1"/>
          </p:nvCxnSpPr>
          <p:spPr>
            <a:xfrm flipH="1">
              <a:off x="55768" y="-78"/>
              <a:ext cx="1" cy="4634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線接點 12">
              <a:extLst>
                <a:ext uri="{FF2B5EF4-FFF2-40B4-BE49-F238E27FC236}">
                  <a16:creationId xmlns:a16="http://schemas.microsoft.com/office/drawing/2014/main" id="{0A2DEDCF-A8F8-E140-9631-0A046AF76997}"/>
                </a:ext>
              </a:extLst>
            </p:cNvPr>
            <p:cNvCxnSpPr>
              <a:cxnSpLocks/>
            </p:cNvCxnSpPr>
            <p:nvPr userDrawn="1"/>
          </p:nvCxnSpPr>
          <p:spPr>
            <a:xfrm flipH="1">
              <a:off x="76200" y="-78"/>
              <a:ext cx="1" cy="46346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線接點 13">
              <a:extLst>
                <a:ext uri="{FF2B5EF4-FFF2-40B4-BE49-F238E27FC236}">
                  <a16:creationId xmlns:a16="http://schemas.microsoft.com/office/drawing/2014/main" id="{DB7DCA4F-4D19-0549-B3DF-3783026F8D07}"/>
                </a:ext>
              </a:extLst>
            </p:cNvPr>
            <p:cNvCxnSpPr>
              <a:cxnSpLocks/>
            </p:cNvCxnSpPr>
            <p:nvPr userDrawn="1"/>
          </p:nvCxnSpPr>
          <p:spPr>
            <a:xfrm flipH="1">
              <a:off x="86830" y="-78"/>
              <a:ext cx="1" cy="46346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群組 14">
            <a:extLst>
              <a:ext uri="{FF2B5EF4-FFF2-40B4-BE49-F238E27FC236}">
                <a16:creationId xmlns:a16="http://schemas.microsoft.com/office/drawing/2014/main" id="{C88C3245-6706-B247-9561-1BAA6197B3F3}"/>
              </a:ext>
            </a:extLst>
          </p:cNvPr>
          <p:cNvGrpSpPr/>
          <p:nvPr userDrawn="1"/>
        </p:nvGrpSpPr>
        <p:grpSpPr>
          <a:xfrm rot="5400000">
            <a:off x="202258" y="-172315"/>
            <a:ext cx="58948" cy="463463"/>
            <a:chOff x="27883" y="-78"/>
            <a:chExt cx="58948" cy="463463"/>
          </a:xfrm>
        </p:grpSpPr>
        <p:cxnSp>
          <p:nvCxnSpPr>
            <p:cNvPr id="16" name="直線接點 15">
              <a:extLst>
                <a:ext uri="{FF2B5EF4-FFF2-40B4-BE49-F238E27FC236}">
                  <a16:creationId xmlns:a16="http://schemas.microsoft.com/office/drawing/2014/main" id="{FF5A4B41-C453-2042-AAF3-63ABBD2EE506}"/>
                </a:ext>
              </a:extLst>
            </p:cNvPr>
            <p:cNvCxnSpPr>
              <a:cxnSpLocks/>
            </p:cNvCxnSpPr>
            <p:nvPr userDrawn="1"/>
          </p:nvCxnSpPr>
          <p:spPr>
            <a:xfrm flipH="1">
              <a:off x="27883" y="-78"/>
              <a:ext cx="1" cy="46346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線接點 16">
              <a:extLst>
                <a:ext uri="{FF2B5EF4-FFF2-40B4-BE49-F238E27FC236}">
                  <a16:creationId xmlns:a16="http://schemas.microsoft.com/office/drawing/2014/main" id="{BDFEB857-EF41-7241-8125-6BD5D83108A1}"/>
                </a:ext>
              </a:extLst>
            </p:cNvPr>
            <p:cNvCxnSpPr>
              <a:cxnSpLocks/>
            </p:cNvCxnSpPr>
            <p:nvPr userDrawn="1"/>
          </p:nvCxnSpPr>
          <p:spPr>
            <a:xfrm flipH="1">
              <a:off x="55768" y="-78"/>
              <a:ext cx="1" cy="4634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線接點 17">
              <a:extLst>
                <a:ext uri="{FF2B5EF4-FFF2-40B4-BE49-F238E27FC236}">
                  <a16:creationId xmlns:a16="http://schemas.microsoft.com/office/drawing/2014/main" id="{49D35D81-3E99-3A45-AB1A-24BB6A05DCAC}"/>
                </a:ext>
              </a:extLst>
            </p:cNvPr>
            <p:cNvCxnSpPr>
              <a:cxnSpLocks/>
            </p:cNvCxnSpPr>
            <p:nvPr userDrawn="1"/>
          </p:nvCxnSpPr>
          <p:spPr>
            <a:xfrm flipH="1">
              <a:off x="76200" y="-78"/>
              <a:ext cx="1" cy="46346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線接點 18">
              <a:extLst>
                <a:ext uri="{FF2B5EF4-FFF2-40B4-BE49-F238E27FC236}">
                  <a16:creationId xmlns:a16="http://schemas.microsoft.com/office/drawing/2014/main" id="{01FE57CD-D06B-8741-A47D-9F2275EA3D97}"/>
                </a:ext>
              </a:extLst>
            </p:cNvPr>
            <p:cNvCxnSpPr>
              <a:cxnSpLocks/>
            </p:cNvCxnSpPr>
            <p:nvPr userDrawn="1"/>
          </p:nvCxnSpPr>
          <p:spPr>
            <a:xfrm flipH="1">
              <a:off x="86830" y="-78"/>
              <a:ext cx="1" cy="46346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1057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27381" y="1124744"/>
            <a:ext cx="11041227" cy="5040561"/>
          </a:xfr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2" name="標題 1"/>
          <p:cNvSpPr>
            <a:spLocks noGrp="1"/>
          </p:cNvSpPr>
          <p:nvPr>
            <p:ph type="title"/>
          </p:nvPr>
        </p:nvSpPr>
        <p:spPr/>
        <p:txBody>
          <a:bodyPr/>
          <a:lstStyle/>
          <a:p>
            <a:r>
              <a:rPr lang="zh-TW" altLang="en-US" dirty="0"/>
              <a:t>按一下以編輯母片標題樣式</a:t>
            </a:r>
          </a:p>
        </p:txBody>
      </p:sp>
      <p:sp>
        <p:nvSpPr>
          <p:cNvPr id="4" name="Rectangle 4"/>
          <p:cNvSpPr>
            <a:spLocks noGrp="1"/>
          </p:cNvSpPr>
          <p:nvPr>
            <p:ph type="sldNum" sz="quarter" idx="10"/>
          </p:nvPr>
        </p:nvSpPr>
        <p:spPr/>
        <p:txBody>
          <a:bodyPr/>
          <a:lstStyle>
            <a:lvl1pPr>
              <a:defRPr/>
            </a:lvl1pPr>
          </a:lstStyle>
          <a:p>
            <a:fld id="{E2060929-D5F9-4EC3-B018-D9C8B0A578F0}" type="slidenum">
              <a:rPr lang="zh-TW" altLang="zh-TW">
                <a:solidFill>
                  <a:srgbClr val="000000"/>
                </a:solidFill>
              </a:rPr>
              <a:pPr/>
              <a:t>‹#›</a:t>
            </a:fld>
            <a:endParaRPr lang="zh-TW" altLang="zh-TW">
              <a:solidFill>
                <a:srgbClr val="000000"/>
              </a:solidFill>
            </a:endParaRPr>
          </a:p>
        </p:txBody>
      </p:sp>
    </p:spTree>
    <p:extLst>
      <p:ext uri="{BB962C8B-B14F-4D97-AF65-F5344CB8AC3E}">
        <p14:creationId xmlns:p14="http://schemas.microsoft.com/office/powerpoint/2010/main" val="19980576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126" y="762000"/>
            <a:ext cx="11161747" cy="369332"/>
          </a:xfrm>
          <a:prstGeom prst="rect">
            <a:avLst/>
          </a:prstGeom>
        </p:spPr>
        <p:txBody>
          <a:bodyPr vert="horz" lIns="91440" tIns="45720" rIns="91440" bIns="45720" rtlCol="0" anchor="ctr">
            <a:normAutofit/>
          </a:bodyPr>
          <a:lstStyle/>
          <a:p>
            <a:r>
              <a:rPr lang="zh-TW" altLang="en-US" dirty="0"/>
              <a:t>按一下以編輯母片標題樣式</a:t>
            </a:r>
            <a:endParaRPr lang="en-US" dirty="0"/>
          </a:p>
        </p:txBody>
      </p:sp>
      <p:sp>
        <p:nvSpPr>
          <p:cNvPr id="3" name="Text Placeholder 2"/>
          <p:cNvSpPr>
            <a:spLocks noGrp="1"/>
          </p:cNvSpPr>
          <p:nvPr>
            <p:ph type="body" idx="1"/>
          </p:nvPr>
        </p:nvSpPr>
        <p:spPr>
          <a:xfrm>
            <a:off x="515127" y="1289459"/>
            <a:ext cx="11161746" cy="4881563"/>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7" name="Rectangle 46">
            <a:extLst>
              <a:ext uri="{FF2B5EF4-FFF2-40B4-BE49-F238E27FC236}">
                <a16:creationId xmlns:a16="http://schemas.microsoft.com/office/drawing/2014/main" id="{6A706CA6-DDFB-2946-AAA3-885EE08EA0BC}"/>
              </a:ext>
            </a:extLst>
          </p:cNvPr>
          <p:cNvSpPr>
            <a:spLocks noChangeAspect="1"/>
          </p:cNvSpPr>
          <p:nvPr userDrawn="1"/>
        </p:nvSpPr>
        <p:spPr>
          <a:xfrm>
            <a:off x="-1" y="-1"/>
            <a:ext cx="463463" cy="463463"/>
          </a:xfrm>
          <a:prstGeom prst="rect">
            <a:avLst/>
          </a:prstGeom>
          <a:solidFill>
            <a:srgbClr val="0D58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圖片 11">
            <a:extLst>
              <a:ext uri="{FF2B5EF4-FFF2-40B4-BE49-F238E27FC236}">
                <a16:creationId xmlns:a16="http://schemas.microsoft.com/office/drawing/2014/main" id="{35782F7B-177F-E64D-892E-3E96E8915FB9}"/>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0896600" y="6346947"/>
            <a:ext cx="1085073" cy="339085"/>
          </a:xfrm>
          <a:prstGeom prst="rect">
            <a:avLst/>
          </a:prstGeom>
        </p:spPr>
      </p:pic>
      <p:cxnSp>
        <p:nvCxnSpPr>
          <p:cNvPr id="13" name="Straight Connector 28">
            <a:extLst>
              <a:ext uri="{FF2B5EF4-FFF2-40B4-BE49-F238E27FC236}">
                <a16:creationId xmlns:a16="http://schemas.microsoft.com/office/drawing/2014/main" id="{5F72D09A-2217-5643-9759-A5E4B2F2EF06}"/>
              </a:ext>
            </a:extLst>
          </p:cNvPr>
          <p:cNvCxnSpPr>
            <a:cxnSpLocks/>
          </p:cNvCxnSpPr>
          <p:nvPr userDrawn="1"/>
        </p:nvCxnSpPr>
        <p:spPr>
          <a:xfrm flipV="1">
            <a:off x="457200" y="1142006"/>
            <a:ext cx="416379" cy="994"/>
          </a:xfrm>
          <a:prstGeom prst="line">
            <a:avLst/>
          </a:prstGeom>
          <a:noFill/>
          <a:ln w="76200">
            <a:solidFill>
              <a:srgbClr val="FF7822"/>
            </a:solidFill>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id="{96DCD323-9509-0E42-9F2A-A7002D4D626C}"/>
              </a:ext>
            </a:extLst>
          </p:cNvPr>
          <p:cNvSpPr/>
          <p:nvPr userDrawn="1"/>
        </p:nvSpPr>
        <p:spPr>
          <a:xfrm>
            <a:off x="4532109" y="6408767"/>
            <a:ext cx="3127779" cy="215444"/>
          </a:xfrm>
          <a:prstGeom prst="rect">
            <a:avLst/>
          </a:prstGeom>
        </p:spPr>
        <p:txBody>
          <a:bodyPr wrap="none">
            <a:spAutoFit/>
          </a:bodyPr>
          <a:lstStyle/>
          <a:p>
            <a:pPr algn="r"/>
            <a:r>
              <a:rPr lang="en-US" altLang="zh-TW" sz="800" dirty="0">
                <a:solidFill>
                  <a:schemeClr val="bg2">
                    <a:lumMod val="10000"/>
                  </a:schemeClr>
                </a:solidFill>
                <a:latin typeface="Palatino" pitchFamily="2" charset="77"/>
                <a:ea typeface="Palatino" pitchFamily="2" charset="77"/>
              </a:rPr>
              <a:t>©2021 Gemtek Technology Co., Ltd – Confidential &amp; Proprietary</a:t>
            </a:r>
            <a:endParaRPr lang="en-TW" altLang="zh-TW" sz="800">
              <a:solidFill>
                <a:schemeClr val="bg2">
                  <a:lumMod val="10000"/>
                </a:schemeClr>
              </a:solidFill>
              <a:latin typeface="Palatino" pitchFamily="2" charset="77"/>
              <a:ea typeface="Palatino" pitchFamily="2" charset="77"/>
            </a:endParaRPr>
          </a:p>
        </p:txBody>
      </p:sp>
      <p:grpSp>
        <p:nvGrpSpPr>
          <p:cNvPr id="21" name="群組 20">
            <a:extLst>
              <a:ext uri="{FF2B5EF4-FFF2-40B4-BE49-F238E27FC236}">
                <a16:creationId xmlns:a16="http://schemas.microsoft.com/office/drawing/2014/main" id="{0C49BCF6-109B-244B-8E24-5340E3B54841}"/>
              </a:ext>
            </a:extLst>
          </p:cNvPr>
          <p:cNvGrpSpPr/>
          <p:nvPr userDrawn="1"/>
        </p:nvGrpSpPr>
        <p:grpSpPr>
          <a:xfrm>
            <a:off x="27883" y="-78"/>
            <a:ext cx="58948" cy="463463"/>
            <a:chOff x="27883" y="-78"/>
            <a:chExt cx="58948" cy="463463"/>
          </a:xfrm>
        </p:grpSpPr>
        <p:cxnSp>
          <p:nvCxnSpPr>
            <p:cNvPr id="16" name="直線接點 15">
              <a:extLst>
                <a:ext uri="{FF2B5EF4-FFF2-40B4-BE49-F238E27FC236}">
                  <a16:creationId xmlns:a16="http://schemas.microsoft.com/office/drawing/2014/main" id="{F11A7420-CD04-4D4F-A017-1CB27114EDC0}"/>
                </a:ext>
              </a:extLst>
            </p:cNvPr>
            <p:cNvCxnSpPr>
              <a:cxnSpLocks/>
            </p:cNvCxnSpPr>
            <p:nvPr userDrawn="1"/>
          </p:nvCxnSpPr>
          <p:spPr>
            <a:xfrm flipH="1">
              <a:off x="27883" y="-78"/>
              <a:ext cx="1" cy="46346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線接點 17">
              <a:extLst>
                <a:ext uri="{FF2B5EF4-FFF2-40B4-BE49-F238E27FC236}">
                  <a16:creationId xmlns:a16="http://schemas.microsoft.com/office/drawing/2014/main" id="{98FF5265-DD07-E244-B3FE-79BE027A952C}"/>
                </a:ext>
              </a:extLst>
            </p:cNvPr>
            <p:cNvCxnSpPr>
              <a:cxnSpLocks/>
            </p:cNvCxnSpPr>
            <p:nvPr userDrawn="1"/>
          </p:nvCxnSpPr>
          <p:spPr>
            <a:xfrm flipH="1">
              <a:off x="55768" y="-78"/>
              <a:ext cx="1" cy="4634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線接點 18">
              <a:extLst>
                <a:ext uri="{FF2B5EF4-FFF2-40B4-BE49-F238E27FC236}">
                  <a16:creationId xmlns:a16="http://schemas.microsoft.com/office/drawing/2014/main" id="{265184B5-E042-2C49-AFBD-1279695492F2}"/>
                </a:ext>
              </a:extLst>
            </p:cNvPr>
            <p:cNvCxnSpPr>
              <a:cxnSpLocks/>
            </p:cNvCxnSpPr>
            <p:nvPr userDrawn="1"/>
          </p:nvCxnSpPr>
          <p:spPr>
            <a:xfrm flipH="1">
              <a:off x="76200" y="-78"/>
              <a:ext cx="1" cy="46346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線接點 19">
              <a:extLst>
                <a:ext uri="{FF2B5EF4-FFF2-40B4-BE49-F238E27FC236}">
                  <a16:creationId xmlns:a16="http://schemas.microsoft.com/office/drawing/2014/main" id="{659858A0-95EF-5F43-A6A0-593302104E46}"/>
                </a:ext>
              </a:extLst>
            </p:cNvPr>
            <p:cNvCxnSpPr>
              <a:cxnSpLocks/>
            </p:cNvCxnSpPr>
            <p:nvPr userDrawn="1"/>
          </p:nvCxnSpPr>
          <p:spPr>
            <a:xfrm flipH="1">
              <a:off x="86830" y="-78"/>
              <a:ext cx="1" cy="46346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2" name="群組 21">
            <a:extLst>
              <a:ext uri="{FF2B5EF4-FFF2-40B4-BE49-F238E27FC236}">
                <a16:creationId xmlns:a16="http://schemas.microsoft.com/office/drawing/2014/main" id="{29570C23-D3E5-7E48-9403-A2F31FEECA9B}"/>
              </a:ext>
            </a:extLst>
          </p:cNvPr>
          <p:cNvGrpSpPr/>
          <p:nvPr userDrawn="1"/>
        </p:nvGrpSpPr>
        <p:grpSpPr>
          <a:xfrm rot="5400000">
            <a:off x="202258" y="-172315"/>
            <a:ext cx="58948" cy="463463"/>
            <a:chOff x="27883" y="-78"/>
            <a:chExt cx="58948" cy="463463"/>
          </a:xfrm>
        </p:grpSpPr>
        <p:cxnSp>
          <p:nvCxnSpPr>
            <p:cNvPr id="23" name="直線接點 22">
              <a:extLst>
                <a:ext uri="{FF2B5EF4-FFF2-40B4-BE49-F238E27FC236}">
                  <a16:creationId xmlns:a16="http://schemas.microsoft.com/office/drawing/2014/main" id="{448B2011-8E3F-704B-ADB4-4A45FAAD7140}"/>
                </a:ext>
              </a:extLst>
            </p:cNvPr>
            <p:cNvCxnSpPr>
              <a:cxnSpLocks/>
            </p:cNvCxnSpPr>
            <p:nvPr userDrawn="1"/>
          </p:nvCxnSpPr>
          <p:spPr>
            <a:xfrm flipH="1">
              <a:off x="27883" y="-78"/>
              <a:ext cx="1" cy="46346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線接點 23">
              <a:extLst>
                <a:ext uri="{FF2B5EF4-FFF2-40B4-BE49-F238E27FC236}">
                  <a16:creationId xmlns:a16="http://schemas.microsoft.com/office/drawing/2014/main" id="{5CD9C896-FD1C-DD47-93F6-5C17EB976E33}"/>
                </a:ext>
              </a:extLst>
            </p:cNvPr>
            <p:cNvCxnSpPr>
              <a:cxnSpLocks/>
            </p:cNvCxnSpPr>
            <p:nvPr userDrawn="1"/>
          </p:nvCxnSpPr>
          <p:spPr>
            <a:xfrm flipH="1">
              <a:off x="55768" y="-78"/>
              <a:ext cx="1" cy="4634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線接點 24">
              <a:extLst>
                <a:ext uri="{FF2B5EF4-FFF2-40B4-BE49-F238E27FC236}">
                  <a16:creationId xmlns:a16="http://schemas.microsoft.com/office/drawing/2014/main" id="{7E29F425-CE44-234D-A931-36A8C8D350AD}"/>
                </a:ext>
              </a:extLst>
            </p:cNvPr>
            <p:cNvCxnSpPr>
              <a:cxnSpLocks/>
            </p:cNvCxnSpPr>
            <p:nvPr userDrawn="1"/>
          </p:nvCxnSpPr>
          <p:spPr>
            <a:xfrm flipH="1">
              <a:off x="76200" y="-78"/>
              <a:ext cx="1" cy="46346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線接點 25">
              <a:extLst>
                <a:ext uri="{FF2B5EF4-FFF2-40B4-BE49-F238E27FC236}">
                  <a16:creationId xmlns:a16="http://schemas.microsoft.com/office/drawing/2014/main" id="{B2F1571A-74E7-524E-B2FD-7E8403ACFEF2}"/>
                </a:ext>
              </a:extLst>
            </p:cNvPr>
            <p:cNvCxnSpPr>
              <a:cxnSpLocks/>
            </p:cNvCxnSpPr>
            <p:nvPr userDrawn="1"/>
          </p:nvCxnSpPr>
          <p:spPr>
            <a:xfrm flipH="1">
              <a:off x="86830" y="-78"/>
              <a:ext cx="1" cy="46346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0881147"/>
      </p:ext>
    </p:extLst>
  </p:cSld>
  <p:clrMap bg1="lt1" tx1="dk1" bg2="lt2" tx2="dk2" accent1="accent1" accent2="accent2" accent3="accent3" accent4="accent4" accent5="accent5" accent6="accent6" hlink="hlink" folHlink="folHlink"/>
  <p:sldLayoutIdLst>
    <p:sldLayoutId id="2147483721" r:id="rId1"/>
    <p:sldLayoutId id="2147483724" r:id="rId2"/>
    <p:sldLayoutId id="2147483725" r:id="rId3"/>
    <p:sldLayoutId id="2147483728" r:id="rId4"/>
    <p:sldLayoutId id="2147483727" r:id="rId5"/>
  </p:sldLayoutIdLst>
  <p:txStyles>
    <p:titleStyle>
      <a:lvl1pPr algn="l" defTabSz="914400" rtl="0" eaLnBrk="1" latinLnBrk="0" hangingPunct="1">
        <a:lnSpc>
          <a:spcPct val="90000"/>
        </a:lnSpc>
        <a:spcBef>
          <a:spcPct val="0"/>
        </a:spcBef>
        <a:buNone/>
        <a:defRPr sz="1800" b="1" kern="1200">
          <a:solidFill>
            <a:srgbClr val="0B58C4"/>
          </a:solidFill>
          <a:latin typeface="Segoe UI Symbol" panose="020B0502040204020203" pitchFamily="34" charset="0"/>
          <a:ea typeface="+mj-ea"/>
          <a:cs typeface="Segoe UI Historic"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Symbol"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Symbol"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Symbol"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ymbol"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ymbol"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emf"/><Relationship Id="rId7"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9.png"/><Relationship Id="rId7" Type="http://schemas.microsoft.com/office/2007/relationships/hdphoto" Target="../media/hdphoto1.wdp"/><Relationship Id="rId12"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5.png"/><Relationship Id="rId5" Type="http://schemas.openxmlformats.org/officeDocument/2006/relationships/image" Target="../media/image50.png"/><Relationship Id="rId10" Type="http://schemas.openxmlformats.org/officeDocument/2006/relationships/image" Target="../media/image54.png"/><Relationship Id="rId4" Type="http://schemas.openxmlformats.org/officeDocument/2006/relationships/chart" Target="../charts/chart2.xml"/><Relationship Id="rId9"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s>
</file>

<file path=ppt/slides/_rels/slide3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5.jfif"/></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003128-A6F8-464D-9D85-A624E4EB4830}"/>
              </a:ext>
            </a:extLst>
          </p:cNvPr>
          <p:cNvPicPr>
            <a:picLocks noChangeAspect="1"/>
          </p:cNvPicPr>
          <p:nvPr/>
        </p:nvPicPr>
        <p:blipFill>
          <a:blip r:embed="rId3">
            <a:alphaModFix amt="35000"/>
          </a:blip>
          <a:stretch>
            <a:fillRect/>
          </a:stretch>
        </p:blipFill>
        <p:spPr>
          <a:xfrm>
            <a:off x="1662176" y="576358"/>
            <a:ext cx="10539984" cy="6281642"/>
          </a:xfrm>
          <a:prstGeom prst="rect">
            <a:avLst/>
          </a:prstGeom>
        </p:spPr>
      </p:pic>
      <p:sp>
        <p:nvSpPr>
          <p:cNvPr id="2" name="標題 1">
            <a:extLst>
              <a:ext uri="{FF2B5EF4-FFF2-40B4-BE49-F238E27FC236}">
                <a16:creationId xmlns:a16="http://schemas.microsoft.com/office/drawing/2014/main" id="{F8915177-D854-B84F-93C5-8E4246F920AB}"/>
              </a:ext>
            </a:extLst>
          </p:cNvPr>
          <p:cNvSpPr>
            <a:spLocks noGrp="1"/>
          </p:cNvSpPr>
          <p:nvPr>
            <p:ph type="title"/>
          </p:nvPr>
        </p:nvSpPr>
        <p:spPr/>
        <p:txBody>
          <a:bodyPr/>
          <a:lstStyle/>
          <a:p>
            <a:r>
              <a:rPr lang="en-US" altLang="zh-TW" dirty="0" err="1"/>
              <a:t>Gemtek</a:t>
            </a:r>
            <a:r>
              <a:rPr lang="en-US" altLang="zh-TW" dirty="0"/>
              <a:t> Technology </a:t>
            </a:r>
            <a:endParaRPr lang="zh-TW" altLang="en-US" dirty="0"/>
          </a:p>
        </p:txBody>
      </p:sp>
      <p:sp>
        <p:nvSpPr>
          <p:cNvPr id="3" name="文字方塊 2">
            <a:extLst>
              <a:ext uri="{FF2B5EF4-FFF2-40B4-BE49-F238E27FC236}">
                <a16:creationId xmlns:a16="http://schemas.microsoft.com/office/drawing/2014/main" id="{637180D8-0E66-4351-A5EB-E688FDFCC77E}"/>
              </a:ext>
            </a:extLst>
          </p:cNvPr>
          <p:cNvSpPr txBox="1"/>
          <p:nvPr/>
        </p:nvSpPr>
        <p:spPr>
          <a:xfrm>
            <a:off x="1531833" y="4672889"/>
            <a:ext cx="5009577" cy="646331"/>
          </a:xfrm>
          <a:prstGeom prst="rect">
            <a:avLst/>
          </a:prstGeom>
        </p:spPr>
        <p:txBody>
          <a:bodyPr vert="horz" lIns="91440" tIns="45720" rIns="91440" bIns="45720" rtlCol="0" anchor="ctr">
            <a:normAutofit fontScale="92500"/>
          </a:bodyPr>
          <a:lstStyle>
            <a:lvl1pPr defTabSz="914400">
              <a:lnSpc>
                <a:spcPct val="90000"/>
              </a:lnSpc>
              <a:spcBef>
                <a:spcPct val="0"/>
              </a:spcBef>
              <a:buNone/>
              <a:defRPr sz="3600" b="1">
                <a:solidFill>
                  <a:srgbClr val="0B58C4"/>
                </a:solidFill>
                <a:latin typeface="Segoe UI Symbol" panose="020B0502040204020203" pitchFamily="34" charset="0"/>
                <a:ea typeface="+mj-ea"/>
                <a:cs typeface="Segoe UI Historic" panose="020B0502040204020203" pitchFamily="34" charset="0"/>
              </a:defRPr>
            </a:lvl1pPr>
          </a:lstStyle>
          <a:p>
            <a:r>
              <a:rPr lang="en-US" altLang="zh-TW" dirty="0"/>
              <a:t>Investor Conference 2021</a:t>
            </a:r>
            <a:endParaRPr lang="zh-TW" altLang="en-US" dirty="0"/>
          </a:p>
        </p:txBody>
      </p:sp>
    </p:spTree>
    <p:extLst>
      <p:ext uri="{BB962C8B-B14F-4D97-AF65-F5344CB8AC3E}">
        <p14:creationId xmlns:p14="http://schemas.microsoft.com/office/powerpoint/2010/main" val="45313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5D6171F-9C4A-FE43-A99C-7C84487EB09A}"/>
              </a:ext>
            </a:extLst>
          </p:cNvPr>
          <p:cNvSpPr>
            <a:spLocks noGrp="1"/>
          </p:cNvSpPr>
          <p:nvPr>
            <p:ph type="title"/>
          </p:nvPr>
        </p:nvSpPr>
        <p:spPr>
          <a:xfrm>
            <a:off x="462493" y="770826"/>
            <a:ext cx="11161747" cy="369332"/>
          </a:xfrm>
        </p:spPr>
        <p:txBody>
          <a:bodyPr>
            <a:noAutofit/>
          </a:bodyPr>
          <a:lstStyle/>
          <a:p>
            <a:r>
              <a:rPr lang="en-US" altLang="zh-TW" sz="2400" dirty="0"/>
              <a:t>Challenge</a:t>
            </a:r>
            <a:endParaRPr lang="zh-TW" altLang="en-US" sz="2400" dirty="0"/>
          </a:p>
        </p:txBody>
      </p:sp>
      <p:sp>
        <p:nvSpPr>
          <p:cNvPr id="38" name="文字方塊 37">
            <a:extLst>
              <a:ext uri="{FF2B5EF4-FFF2-40B4-BE49-F238E27FC236}">
                <a16:creationId xmlns:a16="http://schemas.microsoft.com/office/drawing/2014/main" id="{6C061D5B-45E5-4E6E-A593-86A5590C8A72}"/>
              </a:ext>
            </a:extLst>
          </p:cNvPr>
          <p:cNvSpPr txBox="1"/>
          <p:nvPr/>
        </p:nvSpPr>
        <p:spPr>
          <a:xfrm>
            <a:off x="2510226" y="4004370"/>
            <a:ext cx="1656184" cy="1077218"/>
          </a:xfrm>
          <a:prstGeom prst="rect">
            <a:avLst/>
          </a:prstGeom>
          <a:noFill/>
        </p:spPr>
        <p:txBody>
          <a:bodyPr wrap="square" rtlCol="0">
            <a:spAutoFit/>
          </a:bodyPr>
          <a:lstStyle/>
          <a:p>
            <a:pPr algn="ctr"/>
            <a:r>
              <a:rPr lang="en-US" altLang="zh-TW" sz="1600" b="1" i="0" dirty="0">
                <a:solidFill>
                  <a:schemeClr val="tx1"/>
                </a:solidFill>
                <a:latin typeface="Segoe UI Symbol" panose="020B0502040204020203" pitchFamily="34" charset="0"/>
                <a:ea typeface="Segoe UI Symbol" panose="020B0502040204020203" pitchFamily="34" charset="0"/>
              </a:rPr>
              <a:t>Worsen Condition of China Manufacturing</a:t>
            </a:r>
            <a:endParaRPr lang="zh-TW" altLang="en-US" sz="1600" b="1" i="0" dirty="0">
              <a:solidFill>
                <a:schemeClr val="tx1"/>
              </a:solidFill>
              <a:latin typeface="Segoe UI Symbol" panose="020B0502040204020203" pitchFamily="34" charset="0"/>
            </a:endParaRPr>
          </a:p>
        </p:txBody>
      </p:sp>
      <p:pic>
        <p:nvPicPr>
          <p:cNvPr id="40" name="圖片 39">
            <a:extLst>
              <a:ext uri="{FF2B5EF4-FFF2-40B4-BE49-F238E27FC236}">
                <a16:creationId xmlns:a16="http://schemas.microsoft.com/office/drawing/2014/main" id="{88E1EF2C-0DA0-4FEF-BF84-043106745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107" y="1998057"/>
            <a:ext cx="1312884" cy="1312884"/>
          </a:xfrm>
          <a:prstGeom prst="rect">
            <a:avLst/>
          </a:prstGeom>
        </p:spPr>
      </p:pic>
      <p:pic>
        <p:nvPicPr>
          <p:cNvPr id="41" name="圖片 40">
            <a:extLst>
              <a:ext uri="{FF2B5EF4-FFF2-40B4-BE49-F238E27FC236}">
                <a16:creationId xmlns:a16="http://schemas.microsoft.com/office/drawing/2014/main" id="{89835D6B-53F2-4B5B-8620-79DC311086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6377" y="2052807"/>
            <a:ext cx="1125492" cy="1125492"/>
          </a:xfrm>
          <a:prstGeom prst="rect">
            <a:avLst/>
          </a:prstGeom>
        </p:spPr>
      </p:pic>
      <p:pic>
        <p:nvPicPr>
          <p:cNvPr id="42" name="圖片 41">
            <a:extLst>
              <a:ext uri="{FF2B5EF4-FFF2-40B4-BE49-F238E27FC236}">
                <a16:creationId xmlns:a16="http://schemas.microsoft.com/office/drawing/2014/main" id="{100B628D-80AA-481C-81EA-E5475AFF68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1744" y="2041280"/>
            <a:ext cx="1164067" cy="1164067"/>
          </a:xfrm>
          <a:prstGeom prst="rect">
            <a:avLst/>
          </a:prstGeom>
        </p:spPr>
      </p:pic>
      <p:pic>
        <p:nvPicPr>
          <p:cNvPr id="43" name="圖片 42">
            <a:extLst>
              <a:ext uri="{FF2B5EF4-FFF2-40B4-BE49-F238E27FC236}">
                <a16:creationId xmlns:a16="http://schemas.microsoft.com/office/drawing/2014/main" id="{64516A66-D234-4676-925C-7AECC074D9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6307" y="2052807"/>
            <a:ext cx="1125491" cy="1125491"/>
          </a:xfrm>
          <a:prstGeom prst="rect">
            <a:avLst/>
          </a:prstGeom>
        </p:spPr>
      </p:pic>
      <p:sp>
        <p:nvSpPr>
          <p:cNvPr id="67" name="文字方塊 66">
            <a:extLst>
              <a:ext uri="{FF2B5EF4-FFF2-40B4-BE49-F238E27FC236}">
                <a16:creationId xmlns:a16="http://schemas.microsoft.com/office/drawing/2014/main" id="{E5C97771-D047-4C7B-A348-2C77A44917F1}"/>
              </a:ext>
            </a:extLst>
          </p:cNvPr>
          <p:cNvSpPr txBox="1"/>
          <p:nvPr/>
        </p:nvSpPr>
        <p:spPr>
          <a:xfrm>
            <a:off x="6084639" y="4743034"/>
            <a:ext cx="1500910" cy="338554"/>
          </a:xfrm>
          <a:prstGeom prst="rect">
            <a:avLst/>
          </a:prstGeom>
          <a:noFill/>
        </p:spPr>
        <p:txBody>
          <a:bodyPr wrap="square" rtlCol="0" anchor="ctr">
            <a:spAutoFit/>
          </a:bodyPr>
          <a:lstStyle/>
          <a:p>
            <a:pPr algn="ctr"/>
            <a:r>
              <a:rPr lang="en-US" altLang="zh-TW" sz="1600" b="1" i="0" dirty="0">
                <a:solidFill>
                  <a:schemeClr val="tx1"/>
                </a:solidFill>
                <a:latin typeface="Segoe UI Symbol" panose="020B0502040204020203" pitchFamily="34" charset="0"/>
                <a:ea typeface="Segoe UI Symbol" panose="020B0502040204020203" pitchFamily="34" charset="0"/>
              </a:rPr>
              <a:t>Currency Risk</a:t>
            </a:r>
            <a:endParaRPr lang="zh-TW" altLang="en-US" sz="1600" b="1" i="0" dirty="0">
              <a:solidFill>
                <a:schemeClr val="tx1"/>
              </a:solidFill>
              <a:latin typeface="Segoe UI Symbol" panose="020B0502040204020203" pitchFamily="34" charset="0"/>
            </a:endParaRPr>
          </a:p>
        </p:txBody>
      </p:sp>
      <p:sp>
        <p:nvSpPr>
          <p:cNvPr id="68" name="文字方塊 67">
            <a:extLst>
              <a:ext uri="{FF2B5EF4-FFF2-40B4-BE49-F238E27FC236}">
                <a16:creationId xmlns:a16="http://schemas.microsoft.com/office/drawing/2014/main" id="{96249958-106F-453F-A723-69B16C6BE869}"/>
              </a:ext>
            </a:extLst>
          </p:cNvPr>
          <p:cNvSpPr txBox="1"/>
          <p:nvPr/>
        </p:nvSpPr>
        <p:spPr>
          <a:xfrm>
            <a:off x="4345231" y="4743034"/>
            <a:ext cx="1621793" cy="338554"/>
          </a:xfrm>
          <a:prstGeom prst="rect">
            <a:avLst/>
          </a:prstGeom>
          <a:noFill/>
        </p:spPr>
        <p:txBody>
          <a:bodyPr wrap="square" rtlCol="0" anchor="ctr">
            <a:spAutoFit/>
          </a:bodyPr>
          <a:lstStyle/>
          <a:p>
            <a:pPr algn="ctr"/>
            <a:r>
              <a:rPr lang="en-US" altLang="zh-TW" sz="1600" b="1" i="0" dirty="0">
                <a:solidFill>
                  <a:schemeClr val="tx1"/>
                </a:solidFill>
                <a:latin typeface="Segoe UI Symbol" panose="020B0502040204020203" pitchFamily="34" charset="0"/>
                <a:ea typeface="Segoe UI Symbol" panose="020B0502040204020203" pitchFamily="34" charset="0"/>
              </a:rPr>
              <a:t>COVID 19</a:t>
            </a:r>
            <a:endParaRPr lang="zh-TW" altLang="en-US" sz="1600" b="1" i="0" dirty="0">
              <a:solidFill>
                <a:schemeClr val="tx1"/>
              </a:solidFill>
              <a:latin typeface="Segoe UI Symbol" panose="020B0502040204020203" pitchFamily="34" charset="0"/>
            </a:endParaRPr>
          </a:p>
        </p:txBody>
      </p:sp>
      <p:pic>
        <p:nvPicPr>
          <p:cNvPr id="70" name="圖片 69">
            <a:extLst>
              <a:ext uri="{FF2B5EF4-FFF2-40B4-BE49-F238E27FC236}">
                <a16:creationId xmlns:a16="http://schemas.microsoft.com/office/drawing/2014/main" id="{91CF2C77-DA8B-4F6E-8414-0931B01D01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10964" y="2066403"/>
            <a:ext cx="1125491" cy="1125491"/>
          </a:xfrm>
          <a:prstGeom prst="rect">
            <a:avLst/>
          </a:prstGeom>
        </p:spPr>
      </p:pic>
      <p:sp>
        <p:nvSpPr>
          <p:cNvPr id="71" name="文字方塊 70">
            <a:extLst>
              <a:ext uri="{FF2B5EF4-FFF2-40B4-BE49-F238E27FC236}">
                <a16:creationId xmlns:a16="http://schemas.microsoft.com/office/drawing/2014/main" id="{B07356E0-9737-40A8-9CD3-64EFB49ABC8D}"/>
              </a:ext>
            </a:extLst>
          </p:cNvPr>
          <p:cNvSpPr txBox="1"/>
          <p:nvPr/>
        </p:nvSpPr>
        <p:spPr>
          <a:xfrm>
            <a:off x="7878854" y="4496813"/>
            <a:ext cx="1621793" cy="584775"/>
          </a:xfrm>
          <a:prstGeom prst="rect">
            <a:avLst/>
          </a:prstGeom>
          <a:noFill/>
        </p:spPr>
        <p:txBody>
          <a:bodyPr wrap="square" rtlCol="0" anchor="ctr">
            <a:spAutoFit/>
          </a:bodyPr>
          <a:lstStyle/>
          <a:p>
            <a:pPr algn="ctr"/>
            <a:r>
              <a:rPr lang="en-US" altLang="zh-TW" sz="1600" b="1" i="0" dirty="0">
                <a:solidFill>
                  <a:schemeClr val="tx1"/>
                </a:solidFill>
                <a:latin typeface="Segoe UI Symbol" panose="020B0502040204020203" pitchFamily="34" charset="0"/>
                <a:ea typeface="Segoe UI Symbol" panose="020B0502040204020203" pitchFamily="34" charset="0"/>
              </a:rPr>
              <a:t>Material Shortage</a:t>
            </a:r>
            <a:endParaRPr lang="zh-TW" altLang="en-US" sz="1600" b="1" i="0" dirty="0">
              <a:solidFill>
                <a:schemeClr val="tx1"/>
              </a:solidFill>
              <a:latin typeface="Segoe UI Symbol" panose="020B0502040204020203" pitchFamily="34" charset="0"/>
            </a:endParaRPr>
          </a:p>
        </p:txBody>
      </p:sp>
      <p:sp>
        <p:nvSpPr>
          <p:cNvPr id="74" name="文字方塊 73">
            <a:extLst>
              <a:ext uri="{FF2B5EF4-FFF2-40B4-BE49-F238E27FC236}">
                <a16:creationId xmlns:a16="http://schemas.microsoft.com/office/drawing/2014/main" id="{22CC837B-A074-46F9-B11D-7D642F2DE81D}"/>
              </a:ext>
            </a:extLst>
          </p:cNvPr>
          <p:cNvSpPr txBox="1"/>
          <p:nvPr/>
        </p:nvSpPr>
        <p:spPr>
          <a:xfrm>
            <a:off x="9759475" y="4250591"/>
            <a:ext cx="1621793" cy="830997"/>
          </a:xfrm>
          <a:prstGeom prst="rect">
            <a:avLst/>
          </a:prstGeom>
          <a:noFill/>
        </p:spPr>
        <p:txBody>
          <a:bodyPr wrap="square" rtlCol="0" anchor="ctr">
            <a:spAutoFit/>
          </a:bodyPr>
          <a:lstStyle>
            <a:defPPr>
              <a:defRPr lang="zh-TW"/>
            </a:defPPr>
            <a:lvl1pPr algn="ctr">
              <a:defRPr sz="1600" b="1" i="0" u="sng">
                <a:solidFill>
                  <a:schemeClr val="tx1"/>
                </a:solidFill>
              </a:defRPr>
            </a:lvl1pPr>
          </a:lstStyle>
          <a:p>
            <a:r>
              <a:rPr lang="en-US" altLang="zh-TW" u="none" dirty="0">
                <a:latin typeface="Segoe UI Symbol" panose="020B0502040204020203" pitchFamily="34" charset="0"/>
                <a:ea typeface="Segoe UI Symbol" panose="020B0502040204020203" pitchFamily="34" charset="0"/>
              </a:rPr>
              <a:t>Electricity</a:t>
            </a:r>
          </a:p>
          <a:p>
            <a:r>
              <a:rPr lang="en-US" altLang="zh-TW" u="none" dirty="0">
                <a:latin typeface="Segoe UI Symbol" panose="020B0502040204020203" pitchFamily="34" charset="0"/>
                <a:ea typeface="Segoe UI Symbol" panose="020B0502040204020203" pitchFamily="34" charset="0"/>
              </a:rPr>
              <a:t>Restriction</a:t>
            </a:r>
          </a:p>
          <a:p>
            <a:r>
              <a:rPr lang="en-US" altLang="zh-TW" u="none" dirty="0">
                <a:latin typeface="Segoe UI Symbol" panose="020B0502040204020203" pitchFamily="34" charset="0"/>
                <a:ea typeface="Segoe UI Symbol" panose="020B0502040204020203" pitchFamily="34" charset="0"/>
              </a:rPr>
              <a:t>In China</a:t>
            </a:r>
            <a:endParaRPr lang="zh-TW" altLang="en-US" u="none" dirty="0">
              <a:latin typeface="Segoe UI Symbol" panose="020B0502040204020203" pitchFamily="34" charset="0"/>
            </a:endParaRPr>
          </a:p>
        </p:txBody>
      </p:sp>
      <p:sp>
        <p:nvSpPr>
          <p:cNvPr id="75" name="文字方塊 74">
            <a:extLst>
              <a:ext uri="{FF2B5EF4-FFF2-40B4-BE49-F238E27FC236}">
                <a16:creationId xmlns:a16="http://schemas.microsoft.com/office/drawing/2014/main" id="{73CA9402-2A74-4537-B38F-74A9EE18CBF4}"/>
              </a:ext>
            </a:extLst>
          </p:cNvPr>
          <p:cNvSpPr txBox="1"/>
          <p:nvPr/>
        </p:nvSpPr>
        <p:spPr>
          <a:xfrm>
            <a:off x="641240" y="4743034"/>
            <a:ext cx="1621793" cy="338554"/>
          </a:xfrm>
          <a:prstGeom prst="rect">
            <a:avLst/>
          </a:prstGeom>
          <a:noFill/>
        </p:spPr>
        <p:txBody>
          <a:bodyPr wrap="square" rtlCol="0" anchor="ctr">
            <a:spAutoFit/>
          </a:bodyPr>
          <a:lstStyle/>
          <a:p>
            <a:pPr algn="ctr"/>
            <a:r>
              <a:rPr lang="en-US" altLang="zh-TW" sz="1600" b="1" i="0" dirty="0">
                <a:solidFill>
                  <a:schemeClr val="tx1"/>
                </a:solidFill>
                <a:latin typeface="Segoe UI Symbol" panose="020B0502040204020203" pitchFamily="34" charset="0"/>
                <a:ea typeface="Segoe UI Symbol" panose="020B0502040204020203" pitchFamily="34" charset="0"/>
              </a:rPr>
              <a:t>Tariff</a:t>
            </a:r>
            <a:endParaRPr lang="zh-TW" altLang="en-US" sz="1600" b="1" i="0" dirty="0">
              <a:solidFill>
                <a:schemeClr val="tx1"/>
              </a:solidFill>
              <a:latin typeface="Segoe UI Symbol" panose="020B0502040204020203" pitchFamily="34" charset="0"/>
            </a:endParaRPr>
          </a:p>
        </p:txBody>
      </p:sp>
      <p:pic>
        <p:nvPicPr>
          <p:cNvPr id="4" name="圖片 3">
            <a:extLst>
              <a:ext uri="{FF2B5EF4-FFF2-40B4-BE49-F238E27FC236}">
                <a16:creationId xmlns:a16="http://schemas.microsoft.com/office/drawing/2014/main" id="{CDA03B95-8DF5-465E-A54B-78F53E8E0D09}"/>
              </a:ext>
            </a:extLst>
          </p:cNvPr>
          <p:cNvPicPr>
            <a:picLocks noChangeAspect="1"/>
          </p:cNvPicPr>
          <p:nvPr/>
        </p:nvPicPr>
        <p:blipFill>
          <a:blip r:embed="rId8"/>
          <a:stretch>
            <a:fillRect/>
          </a:stretch>
        </p:blipFill>
        <p:spPr>
          <a:xfrm>
            <a:off x="9697255" y="2066403"/>
            <a:ext cx="1534512" cy="999044"/>
          </a:xfrm>
          <a:prstGeom prst="rect">
            <a:avLst/>
          </a:prstGeom>
        </p:spPr>
      </p:pic>
    </p:spTree>
    <p:extLst>
      <p:ext uri="{BB962C8B-B14F-4D97-AF65-F5344CB8AC3E}">
        <p14:creationId xmlns:p14="http://schemas.microsoft.com/office/powerpoint/2010/main" val="7175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80561" y="705148"/>
            <a:ext cx="11161747" cy="369332"/>
          </a:xfrm>
        </p:spPr>
        <p:txBody>
          <a:bodyPr>
            <a:noAutofit/>
          </a:bodyPr>
          <a:lstStyle/>
          <a:p>
            <a:r>
              <a:rPr lang="en-US" altLang="zh-TW" sz="2400" dirty="0"/>
              <a:t>Opportunity – Clean Network Program</a:t>
            </a:r>
            <a:endParaRPr lang="zh-TW" altLang="en-US" sz="2400" dirty="0"/>
          </a:p>
        </p:txBody>
      </p:sp>
      <p:sp>
        <p:nvSpPr>
          <p:cNvPr id="2" name="文字方塊 1">
            <a:extLst>
              <a:ext uri="{FF2B5EF4-FFF2-40B4-BE49-F238E27FC236}">
                <a16:creationId xmlns:a16="http://schemas.microsoft.com/office/drawing/2014/main" id="{B5754695-8EDE-4EFF-B4BB-2400D63F77CF}"/>
              </a:ext>
            </a:extLst>
          </p:cNvPr>
          <p:cNvSpPr txBox="1"/>
          <p:nvPr/>
        </p:nvSpPr>
        <p:spPr>
          <a:xfrm>
            <a:off x="7162800" y="2590800"/>
            <a:ext cx="4648200" cy="2542363"/>
          </a:xfrm>
          <a:prstGeom prst="rect">
            <a:avLst/>
          </a:prstGeom>
          <a:noFill/>
        </p:spPr>
        <p:txBody>
          <a:bodyPr wrap="square" rtlCol="0">
            <a:spAutoFit/>
          </a:bodyPr>
          <a:lstStyle/>
          <a:p>
            <a:pPr marL="342900" indent="-342900">
              <a:lnSpc>
                <a:spcPct val="150000"/>
              </a:lnSpc>
              <a:buClr>
                <a:srgbClr val="FF7822"/>
              </a:buClr>
              <a:buFont typeface="Arial" panose="020B0604020202020204" pitchFamily="34" charset="0"/>
              <a:buChar char="•"/>
            </a:pPr>
            <a:r>
              <a:rPr lang="en-US" altLang="zh-TW" dirty="0">
                <a:solidFill>
                  <a:srgbClr val="000000"/>
                </a:solidFill>
              </a:rPr>
              <a:t>Clean Carriers</a:t>
            </a:r>
          </a:p>
          <a:p>
            <a:pPr marL="342900" indent="-342900">
              <a:lnSpc>
                <a:spcPct val="150000"/>
              </a:lnSpc>
              <a:buClr>
                <a:srgbClr val="FF7822"/>
              </a:buClr>
              <a:buFont typeface="Arial" panose="020B0604020202020204" pitchFamily="34" charset="0"/>
              <a:buChar char="•"/>
            </a:pPr>
            <a:r>
              <a:rPr lang="en-US" altLang="zh-TW" dirty="0">
                <a:solidFill>
                  <a:srgbClr val="000000"/>
                </a:solidFill>
              </a:rPr>
              <a:t>Clean App Stores</a:t>
            </a:r>
          </a:p>
          <a:p>
            <a:pPr marL="342900" indent="-342900">
              <a:lnSpc>
                <a:spcPct val="150000"/>
              </a:lnSpc>
              <a:buClr>
                <a:srgbClr val="FF7822"/>
              </a:buClr>
              <a:buFont typeface="Arial" panose="020B0604020202020204" pitchFamily="34" charset="0"/>
              <a:buChar char="•"/>
            </a:pPr>
            <a:r>
              <a:rPr lang="en-US" altLang="zh-TW" dirty="0">
                <a:solidFill>
                  <a:srgbClr val="000000"/>
                </a:solidFill>
              </a:rPr>
              <a:t>Clean Apps (Exclude </a:t>
            </a:r>
            <a:r>
              <a:rPr lang="en-US" altLang="zh-TW" dirty="0" err="1">
                <a:solidFill>
                  <a:srgbClr val="000000"/>
                </a:solidFill>
              </a:rPr>
              <a:t>TikTok</a:t>
            </a:r>
            <a:r>
              <a:rPr lang="en-US" altLang="zh-TW" dirty="0">
                <a:solidFill>
                  <a:srgbClr val="000000"/>
                </a:solidFill>
              </a:rPr>
              <a:t>, WeChat, etc.)</a:t>
            </a:r>
          </a:p>
          <a:p>
            <a:pPr marL="342900" indent="-342900">
              <a:lnSpc>
                <a:spcPct val="150000"/>
              </a:lnSpc>
              <a:buClr>
                <a:srgbClr val="FF7822"/>
              </a:buClr>
              <a:buFont typeface="Arial" panose="020B0604020202020204" pitchFamily="34" charset="0"/>
              <a:buChar char="•"/>
            </a:pPr>
            <a:r>
              <a:rPr lang="en-US" altLang="zh-TW" dirty="0">
                <a:solidFill>
                  <a:srgbClr val="000000"/>
                </a:solidFill>
              </a:rPr>
              <a:t>Clean Cloud</a:t>
            </a:r>
          </a:p>
          <a:p>
            <a:pPr marL="342900" indent="-342900">
              <a:lnSpc>
                <a:spcPct val="150000"/>
              </a:lnSpc>
              <a:buClr>
                <a:srgbClr val="FF7822"/>
              </a:buClr>
              <a:buFont typeface="Arial" panose="020B0604020202020204" pitchFamily="34" charset="0"/>
              <a:buChar char="•"/>
            </a:pPr>
            <a:r>
              <a:rPr lang="en-US" altLang="zh-TW" dirty="0">
                <a:solidFill>
                  <a:srgbClr val="000000"/>
                </a:solidFill>
              </a:rPr>
              <a:t>Clean Cable (Exclude Hong Kong. Connect Taiwan and the Philippines)</a:t>
            </a:r>
          </a:p>
        </p:txBody>
      </p:sp>
      <p:pic>
        <p:nvPicPr>
          <p:cNvPr id="6" name="圖片 5">
            <a:extLst>
              <a:ext uri="{FF2B5EF4-FFF2-40B4-BE49-F238E27FC236}">
                <a16:creationId xmlns:a16="http://schemas.microsoft.com/office/drawing/2014/main" id="{7FD79BE0-D6A7-4AE1-A80D-215E5E10EFB4}"/>
              </a:ext>
            </a:extLst>
          </p:cNvPr>
          <p:cNvPicPr>
            <a:picLocks noChangeAspect="1"/>
          </p:cNvPicPr>
          <p:nvPr/>
        </p:nvPicPr>
        <p:blipFill>
          <a:blip r:embed="rId3"/>
          <a:stretch>
            <a:fillRect/>
          </a:stretch>
        </p:blipFill>
        <p:spPr>
          <a:xfrm>
            <a:off x="381000" y="1614709"/>
            <a:ext cx="6400800" cy="4267200"/>
          </a:xfrm>
          <a:prstGeom prst="rect">
            <a:avLst/>
          </a:prstGeom>
        </p:spPr>
      </p:pic>
    </p:spTree>
    <p:extLst>
      <p:ext uri="{BB962C8B-B14F-4D97-AF65-F5344CB8AC3E}">
        <p14:creationId xmlns:p14="http://schemas.microsoft.com/office/powerpoint/2010/main" val="2168068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57200" y="730928"/>
            <a:ext cx="11161747" cy="369332"/>
          </a:xfrm>
        </p:spPr>
        <p:txBody>
          <a:bodyPr>
            <a:noAutofit/>
          </a:bodyPr>
          <a:lstStyle/>
          <a:p>
            <a:r>
              <a:rPr lang="en-US" altLang="zh-TW" sz="2400" dirty="0"/>
              <a:t>Opportunity</a:t>
            </a:r>
            <a:r>
              <a:rPr lang="zh-TW" altLang="en-US" sz="2400" dirty="0"/>
              <a:t> </a:t>
            </a:r>
            <a:r>
              <a:rPr lang="en-US" altLang="zh-TW" sz="2400" dirty="0"/>
              <a:t>– Biden government’s $1.2 trillion USD Infrastructure bill</a:t>
            </a:r>
            <a:r>
              <a:rPr lang="en-US" altLang="zh-TW" sz="2400" b="0" dirty="0"/>
              <a:t> </a:t>
            </a:r>
            <a:endParaRPr lang="zh-TW" altLang="en-US" sz="2400" dirty="0"/>
          </a:p>
        </p:txBody>
      </p:sp>
      <p:grpSp>
        <p:nvGrpSpPr>
          <p:cNvPr id="13" name="群組 12">
            <a:extLst>
              <a:ext uri="{FF2B5EF4-FFF2-40B4-BE49-F238E27FC236}">
                <a16:creationId xmlns:a16="http://schemas.microsoft.com/office/drawing/2014/main" id="{1815CD81-8AB8-4E11-9211-2428341E765F}"/>
              </a:ext>
            </a:extLst>
          </p:cNvPr>
          <p:cNvGrpSpPr/>
          <p:nvPr/>
        </p:nvGrpSpPr>
        <p:grpSpPr>
          <a:xfrm>
            <a:off x="1905000" y="1476377"/>
            <a:ext cx="8850282" cy="4648200"/>
            <a:chOff x="161331" y="1676400"/>
            <a:chExt cx="8850282" cy="4648200"/>
          </a:xfrm>
        </p:grpSpPr>
        <p:graphicFrame>
          <p:nvGraphicFramePr>
            <p:cNvPr id="5" name="圖表 4">
              <a:extLst>
                <a:ext uri="{FF2B5EF4-FFF2-40B4-BE49-F238E27FC236}">
                  <a16:creationId xmlns:a16="http://schemas.microsoft.com/office/drawing/2014/main" id="{42D0BF20-207C-4E77-A61F-175CD52A2B48}"/>
                </a:ext>
              </a:extLst>
            </p:cNvPr>
            <p:cNvGraphicFramePr>
              <a:graphicFrameLocks/>
            </p:cNvGraphicFramePr>
            <p:nvPr>
              <p:extLst>
                <p:ext uri="{D42A27DB-BD31-4B8C-83A1-F6EECF244321}">
                  <p14:modId xmlns:p14="http://schemas.microsoft.com/office/powerpoint/2010/main" val="226233035"/>
                </p:ext>
              </p:extLst>
            </p:nvPr>
          </p:nvGraphicFramePr>
          <p:xfrm>
            <a:off x="1164265" y="1676400"/>
            <a:ext cx="6553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6" name="文字方塊 5">
              <a:extLst>
                <a:ext uri="{FF2B5EF4-FFF2-40B4-BE49-F238E27FC236}">
                  <a16:creationId xmlns:a16="http://schemas.microsoft.com/office/drawing/2014/main" id="{8EFB7C74-E8DA-4BDF-AC13-44CCE1AB75E2}"/>
                </a:ext>
              </a:extLst>
            </p:cNvPr>
            <p:cNvSpPr txBox="1"/>
            <p:nvPr/>
          </p:nvSpPr>
          <p:spPr>
            <a:xfrm>
              <a:off x="161331" y="4534904"/>
              <a:ext cx="2449581" cy="369332"/>
            </a:xfrm>
            <a:prstGeom prst="rect">
              <a:avLst/>
            </a:prstGeom>
            <a:noFill/>
          </p:spPr>
          <p:txBody>
            <a:bodyPr wrap="none" rtlCol="0">
              <a:spAutoFit/>
            </a:bodyPr>
            <a:lstStyle/>
            <a:p>
              <a:r>
                <a:rPr lang="en-US" altLang="zh-TW" dirty="0"/>
                <a:t>Roads and Bridges 6.5%</a:t>
              </a:r>
              <a:endParaRPr lang="zh-TW" altLang="en-US" dirty="0"/>
            </a:p>
          </p:txBody>
        </p:sp>
        <p:sp>
          <p:nvSpPr>
            <p:cNvPr id="7" name="文字方塊 6">
              <a:extLst>
                <a:ext uri="{FF2B5EF4-FFF2-40B4-BE49-F238E27FC236}">
                  <a16:creationId xmlns:a16="http://schemas.microsoft.com/office/drawing/2014/main" id="{A0D33719-6E0A-4333-B7A9-3ECF5DE7D3B3}"/>
                </a:ext>
              </a:extLst>
            </p:cNvPr>
            <p:cNvSpPr txBox="1"/>
            <p:nvPr/>
          </p:nvSpPr>
          <p:spPr>
            <a:xfrm>
              <a:off x="535694" y="5801986"/>
              <a:ext cx="2105769" cy="369332"/>
            </a:xfrm>
            <a:prstGeom prst="rect">
              <a:avLst/>
            </a:prstGeom>
            <a:noFill/>
          </p:spPr>
          <p:txBody>
            <a:bodyPr wrap="none" rtlCol="0">
              <a:spAutoFit/>
            </a:bodyPr>
            <a:lstStyle/>
            <a:p>
              <a:r>
                <a:rPr lang="en-US" altLang="zh-TW" dirty="0"/>
                <a:t>Transit and Rail 25%</a:t>
              </a:r>
              <a:endParaRPr lang="zh-TW" altLang="en-US" dirty="0"/>
            </a:p>
          </p:txBody>
        </p:sp>
        <p:sp>
          <p:nvSpPr>
            <p:cNvPr id="8" name="文字方塊 7">
              <a:extLst>
                <a:ext uri="{FF2B5EF4-FFF2-40B4-BE49-F238E27FC236}">
                  <a16:creationId xmlns:a16="http://schemas.microsoft.com/office/drawing/2014/main" id="{C2CA3481-0556-4D73-AE8D-F66854F85A22}"/>
                </a:ext>
              </a:extLst>
            </p:cNvPr>
            <p:cNvSpPr txBox="1"/>
            <p:nvPr/>
          </p:nvSpPr>
          <p:spPr>
            <a:xfrm>
              <a:off x="6480023" y="3591147"/>
              <a:ext cx="2531590" cy="369332"/>
            </a:xfrm>
            <a:prstGeom prst="rect">
              <a:avLst/>
            </a:prstGeom>
            <a:noFill/>
          </p:spPr>
          <p:txBody>
            <a:bodyPr wrap="none" rtlCol="0">
              <a:spAutoFit/>
            </a:bodyPr>
            <a:lstStyle/>
            <a:p>
              <a:r>
                <a:rPr lang="en-US" altLang="zh-TW" b="1" dirty="0"/>
                <a:t>Broadband upgrade 45%</a:t>
              </a:r>
              <a:endParaRPr lang="zh-TW" altLang="en-US" b="1" dirty="0"/>
            </a:p>
          </p:txBody>
        </p:sp>
        <p:sp>
          <p:nvSpPr>
            <p:cNvPr id="11" name="文字方塊 10">
              <a:extLst>
                <a:ext uri="{FF2B5EF4-FFF2-40B4-BE49-F238E27FC236}">
                  <a16:creationId xmlns:a16="http://schemas.microsoft.com/office/drawing/2014/main" id="{4A68F13B-9C98-4476-A961-4D63DDFC84F9}"/>
                </a:ext>
              </a:extLst>
            </p:cNvPr>
            <p:cNvSpPr txBox="1"/>
            <p:nvPr/>
          </p:nvSpPr>
          <p:spPr>
            <a:xfrm>
              <a:off x="535694" y="2806157"/>
              <a:ext cx="2087623" cy="646331"/>
            </a:xfrm>
            <a:prstGeom prst="rect">
              <a:avLst/>
            </a:prstGeom>
            <a:noFill/>
          </p:spPr>
          <p:txBody>
            <a:bodyPr wrap="none" rtlCol="0">
              <a:spAutoFit/>
            </a:bodyPr>
            <a:lstStyle/>
            <a:p>
              <a:r>
                <a:rPr lang="en-US" altLang="zh-TW" dirty="0"/>
                <a:t>Airports ports </a:t>
              </a:r>
            </a:p>
            <a:p>
              <a:r>
                <a:rPr lang="en-US" altLang="zh-TW" dirty="0"/>
                <a:t>and waterways 27%</a:t>
              </a:r>
              <a:endParaRPr lang="zh-TW" altLang="en-US" dirty="0"/>
            </a:p>
          </p:txBody>
        </p:sp>
      </p:grpSp>
    </p:spTree>
    <p:extLst>
      <p:ext uri="{BB962C8B-B14F-4D97-AF65-F5344CB8AC3E}">
        <p14:creationId xmlns:p14="http://schemas.microsoft.com/office/powerpoint/2010/main" val="671009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0F504E90-4E62-4FDF-B45A-1A93985ED1CF}"/>
              </a:ext>
            </a:extLst>
          </p:cNvPr>
          <p:cNvPicPr>
            <a:picLocks noChangeAspect="1"/>
          </p:cNvPicPr>
          <p:nvPr/>
        </p:nvPicPr>
        <p:blipFill>
          <a:blip r:embed="rId3"/>
          <a:stretch>
            <a:fillRect/>
          </a:stretch>
        </p:blipFill>
        <p:spPr>
          <a:xfrm>
            <a:off x="4988684" y="2240014"/>
            <a:ext cx="3970301" cy="3251044"/>
          </a:xfrm>
          <a:prstGeom prst="rect">
            <a:avLst/>
          </a:prstGeom>
        </p:spPr>
      </p:pic>
      <p:sp>
        <p:nvSpPr>
          <p:cNvPr id="3" name="標題 2"/>
          <p:cNvSpPr>
            <a:spLocks noGrp="1"/>
          </p:cNvSpPr>
          <p:nvPr>
            <p:ph type="title"/>
          </p:nvPr>
        </p:nvSpPr>
        <p:spPr>
          <a:xfrm>
            <a:off x="476462" y="736428"/>
            <a:ext cx="11161747" cy="369332"/>
          </a:xfrm>
        </p:spPr>
        <p:txBody>
          <a:bodyPr vert="horz" lIns="91440" tIns="45720" rIns="91440" bIns="45720" rtlCol="0" anchor="ctr">
            <a:noAutofit/>
          </a:bodyPr>
          <a:lstStyle/>
          <a:p>
            <a:br>
              <a:rPr lang="en-US" altLang="zh-TW" sz="2000" dirty="0"/>
            </a:br>
            <a:r>
              <a:rPr lang="en-US" altLang="zh-TW" sz="2400" dirty="0"/>
              <a:t>Opportunity - Transfer Order Effect</a:t>
            </a:r>
            <a:br>
              <a:rPr lang="en-US" altLang="zh-TW" sz="2000" dirty="0"/>
            </a:br>
            <a:endParaRPr lang="zh-TW" altLang="en-US" sz="2000" dirty="0"/>
          </a:p>
        </p:txBody>
      </p:sp>
      <p:sp>
        <p:nvSpPr>
          <p:cNvPr id="2" name="文字方塊 1"/>
          <p:cNvSpPr txBox="1"/>
          <p:nvPr/>
        </p:nvSpPr>
        <p:spPr>
          <a:xfrm>
            <a:off x="3893678" y="3081223"/>
            <a:ext cx="980354" cy="369332"/>
          </a:xfrm>
          <a:prstGeom prst="rect">
            <a:avLst/>
          </a:prstGeom>
          <a:noFill/>
        </p:spPr>
        <p:txBody>
          <a:bodyPr wrap="square" rtlCol="0">
            <a:spAutoFit/>
          </a:bodyPr>
          <a:lstStyle/>
          <a:p>
            <a:r>
              <a:rPr lang="en-US" altLang="zh-TW" b="1" dirty="0">
                <a:solidFill>
                  <a:srgbClr val="04297C"/>
                </a:solidFill>
                <a:latin typeface="Segoe UI Symbol" panose="020B0502040204020203" pitchFamily="34" charset="0"/>
                <a:ea typeface="Segoe UI Symbol" panose="020B0502040204020203" pitchFamily="34" charset="0"/>
              </a:rPr>
              <a:t>Transfer</a:t>
            </a:r>
            <a:endParaRPr lang="zh-TW" altLang="en-US" b="1" dirty="0">
              <a:solidFill>
                <a:srgbClr val="04297C"/>
              </a:solidFill>
              <a:latin typeface="Segoe UI Symbol" panose="020B0502040204020203" pitchFamily="34" charset="0"/>
            </a:endParaRPr>
          </a:p>
        </p:txBody>
      </p:sp>
      <p:grpSp>
        <p:nvGrpSpPr>
          <p:cNvPr id="4" name="群組 3">
            <a:extLst>
              <a:ext uri="{FF2B5EF4-FFF2-40B4-BE49-F238E27FC236}">
                <a16:creationId xmlns:a16="http://schemas.microsoft.com/office/drawing/2014/main" id="{E33E745E-2534-4211-978C-352A32D75A6E}"/>
              </a:ext>
            </a:extLst>
          </p:cNvPr>
          <p:cNvGrpSpPr/>
          <p:nvPr/>
        </p:nvGrpSpPr>
        <p:grpSpPr>
          <a:xfrm>
            <a:off x="313832" y="899212"/>
            <a:ext cx="2953749" cy="2953749"/>
            <a:chOff x="461057" y="883369"/>
            <a:chExt cx="2953749" cy="2953749"/>
          </a:xfrm>
        </p:grpSpPr>
        <p:pic>
          <p:nvPicPr>
            <p:cNvPr id="13" name="圖片 12">
              <a:extLst>
                <a:ext uri="{FF2B5EF4-FFF2-40B4-BE49-F238E27FC236}">
                  <a16:creationId xmlns:a16="http://schemas.microsoft.com/office/drawing/2014/main" id="{BA1401EE-B9B3-4F53-8DF7-031DD0141BB8}"/>
                </a:ext>
              </a:extLst>
            </p:cNvPr>
            <p:cNvPicPr>
              <a:picLocks noChangeAspect="1"/>
            </p:cNvPicPr>
            <p:nvPr/>
          </p:nvPicPr>
          <p:blipFill>
            <a:blip r:embed="rId4"/>
            <a:stretch>
              <a:fillRect/>
            </a:stretch>
          </p:blipFill>
          <p:spPr>
            <a:xfrm>
              <a:off x="461057" y="883369"/>
              <a:ext cx="2953749" cy="2953749"/>
            </a:xfrm>
            <a:prstGeom prst="rect">
              <a:avLst/>
            </a:prstGeom>
          </p:spPr>
        </p:pic>
        <p:pic>
          <p:nvPicPr>
            <p:cNvPr id="9" name="圖片 8">
              <a:extLst>
                <a:ext uri="{FF2B5EF4-FFF2-40B4-BE49-F238E27FC236}">
                  <a16:creationId xmlns:a16="http://schemas.microsoft.com/office/drawing/2014/main" id="{3879A3C1-A682-4720-96B0-FA3D8145F1D0}"/>
                </a:ext>
              </a:extLst>
            </p:cNvPr>
            <p:cNvPicPr>
              <a:picLocks noChangeAspect="1"/>
            </p:cNvPicPr>
            <p:nvPr/>
          </p:nvPicPr>
          <p:blipFill>
            <a:blip r:embed="rId5"/>
            <a:stretch>
              <a:fillRect/>
            </a:stretch>
          </p:blipFill>
          <p:spPr>
            <a:xfrm>
              <a:off x="1734369" y="1839080"/>
              <a:ext cx="1457791" cy="1684377"/>
            </a:xfrm>
            <a:prstGeom prst="rect">
              <a:avLst/>
            </a:prstGeom>
          </p:spPr>
        </p:pic>
      </p:grpSp>
      <p:pic>
        <p:nvPicPr>
          <p:cNvPr id="21" name="圖片 20">
            <a:extLst>
              <a:ext uri="{FF2B5EF4-FFF2-40B4-BE49-F238E27FC236}">
                <a16:creationId xmlns:a16="http://schemas.microsoft.com/office/drawing/2014/main" id="{DD1FF791-7720-42F4-AC15-FE4719AD9664}"/>
              </a:ext>
            </a:extLst>
          </p:cNvPr>
          <p:cNvPicPr>
            <a:picLocks noChangeAspect="1"/>
          </p:cNvPicPr>
          <p:nvPr/>
        </p:nvPicPr>
        <p:blipFill>
          <a:blip r:embed="rId6"/>
          <a:stretch>
            <a:fillRect/>
          </a:stretch>
        </p:blipFill>
        <p:spPr>
          <a:xfrm>
            <a:off x="1328920" y="4125178"/>
            <a:ext cx="1312379" cy="1413708"/>
          </a:xfrm>
          <a:prstGeom prst="rect">
            <a:avLst/>
          </a:prstGeom>
        </p:spPr>
      </p:pic>
      <p:pic>
        <p:nvPicPr>
          <p:cNvPr id="23" name="圖片 22">
            <a:extLst>
              <a:ext uri="{FF2B5EF4-FFF2-40B4-BE49-F238E27FC236}">
                <a16:creationId xmlns:a16="http://schemas.microsoft.com/office/drawing/2014/main" id="{6DB1A6AA-032E-4ABA-8589-60E3A7B3F1E9}"/>
              </a:ext>
            </a:extLst>
          </p:cNvPr>
          <p:cNvPicPr>
            <a:picLocks noChangeAspect="1"/>
          </p:cNvPicPr>
          <p:nvPr/>
        </p:nvPicPr>
        <p:blipFill>
          <a:blip r:embed="rId7"/>
          <a:stretch>
            <a:fillRect/>
          </a:stretch>
        </p:blipFill>
        <p:spPr>
          <a:xfrm>
            <a:off x="5823993" y="2428524"/>
            <a:ext cx="844770" cy="976073"/>
          </a:xfrm>
          <a:prstGeom prst="rect">
            <a:avLst/>
          </a:prstGeom>
        </p:spPr>
      </p:pic>
      <p:sp>
        <p:nvSpPr>
          <p:cNvPr id="24" name="箭號: 向右 23">
            <a:extLst>
              <a:ext uri="{FF2B5EF4-FFF2-40B4-BE49-F238E27FC236}">
                <a16:creationId xmlns:a16="http://schemas.microsoft.com/office/drawing/2014/main" id="{4178306F-9AA7-4D47-8331-6735EFE4C3F1}"/>
              </a:ext>
            </a:extLst>
          </p:cNvPr>
          <p:cNvSpPr/>
          <p:nvPr/>
        </p:nvSpPr>
        <p:spPr>
          <a:xfrm>
            <a:off x="3973765" y="3525895"/>
            <a:ext cx="980354" cy="3693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文字方塊 25">
            <a:extLst>
              <a:ext uri="{FF2B5EF4-FFF2-40B4-BE49-F238E27FC236}">
                <a16:creationId xmlns:a16="http://schemas.microsoft.com/office/drawing/2014/main" id="{D3049AC3-620F-4F47-BC8A-C832BEE49825}"/>
              </a:ext>
            </a:extLst>
          </p:cNvPr>
          <p:cNvSpPr txBox="1"/>
          <p:nvPr/>
        </p:nvSpPr>
        <p:spPr>
          <a:xfrm>
            <a:off x="567262" y="5538886"/>
            <a:ext cx="2964017" cy="338554"/>
          </a:xfrm>
          <a:prstGeom prst="rect">
            <a:avLst/>
          </a:prstGeom>
          <a:noFill/>
        </p:spPr>
        <p:txBody>
          <a:bodyPr wrap="none" rtlCol="0">
            <a:spAutoFit/>
          </a:bodyPr>
          <a:lstStyle>
            <a:defPPr>
              <a:defRPr lang="en-US"/>
            </a:defPPr>
            <a:lvl1pPr>
              <a:defRPr sz="1600">
                <a:latin typeface="Segoe UI Symbol" panose="020B0502040204020203" pitchFamily="34" charset="0"/>
                <a:ea typeface="Segoe UI Symbol" panose="020B0502040204020203" pitchFamily="34" charset="0"/>
              </a:defRPr>
            </a:lvl1pPr>
          </a:lstStyle>
          <a:p>
            <a:r>
              <a:rPr lang="en-US" altLang="zh-TW" dirty="0"/>
              <a:t>Orders from Big EMS company</a:t>
            </a:r>
            <a:endParaRPr lang="zh-TW" altLang="en-US" dirty="0"/>
          </a:p>
        </p:txBody>
      </p:sp>
      <p:sp>
        <p:nvSpPr>
          <p:cNvPr id="27" name="文字方塊 26">
            <a:extLst>
              <a:ext uri="{FF2B5EF4-FFF2-40B4-BE49-F238E27FC236}">
                <a16:creationId xmlns:a16="http://schemas.microsoft.com/office/drawing/2014/main" id="{313ABA79-695A-421D-9E5B-5678570E42B1}"/>
              </a:ext>
            </a:extLst>
          </p:cNvPr>
          <p:cNvSpPr txBox="1"/>
          <p:nvPr/>
        </p:nvSpPr>
        <p:spPr>
          <a:xfrm>
            <a:off x="103548" y="3372007"/>
            <a:ext cx="3647986" cy="338554"/>
          </a:xfrm>
          <a:prstGeom prst="rect">
            <a:avLst/>
          </a:prstGeom>
          <a:noFill/>
        </p:spPr>
        <p:txBody>
          <a:bodyPr wrap="none" rtlCol="0">
            <a:spAutoFit/>
          </a:bodyPr>
          <a:lstStyle/>
          <a:p>
            <a:r>
              <a:rPr lang="en-US" altLang="zh-TW" sz="1600" dirty="0">
                <a:latin typeface="Segoe UI Symbol" panose="020B0502040204020203" pitchFamily="34" charset="0"/>
                <a:ea typeface="Segoe UI Symbol" panose="020B0502040204020203" pitchFamily="34" charset="0"/>
              </a:rPr>
              <a:t>The Orders place in China product line</a:t>
            </a:r>
            <a:endParaRPr lang="zh-TW" altLang="en-US" sz="1600" dirty="0">
              <a:latin typeface="Segoe UI Symbol" panose="020B0502040204020203" pitchFamily="34" charset="0"/>
            </a:endParaRPr>
          </a:p>
        </p:txBody>
      </p:sp>
      <p:sp>
        <p:nvSpPr>
          <p:cNvPr id="28" name="文字方塊 27">
            <a:extLst>
              <a:ext uri="{FF2B5EF4-FFF2-40B4-BE49-F238E27FC236}">
                <a16:creationId xmlns:a16="http://schemas.microsoft.com/office/drawing/2014/main" id="{DB92D7C9-4D49-49B1-9DEC-3198A663473D}"/>
              </a:ext>
            </a:extLst>
          </p:cNvPr>
          <p:cNvSpPr txBox="1"/>
          <p:nvPr/>
        </p:nvSpPr>
        <p:spPr>
          <a:xfrm>
            <a:off x="7844817" y="2710287"/>
            <a:ext cx="4347183" cy="1323439"/>
          </a:xfrm>
          <a:prstGeom prst="rect">
            <a:avLst/>
          </a:prstGeom>
          <a:noFill/>
        </p:spPr>
        <p:txBody>
          <a:bodyPr wrap="square" rtlCol="0">
            <a:spAutoFit/>
          </a:bodyPr>
          <a:lstStyle/>
          <a:p>
            <a:pPr>
              <a:buClr>
                <a:srgbClr val="FF7822"/>
              </a:buClr>
            </a:pPr>
            <a:r>
              <a:rPr lang="en-US" altLang="zh-TW" sz="1600" b="1" dirty="0">
                <a:solidFill>
                  <a:srgbClr val="0B58C4"/>
                </a:solidFill>
                <a:latin typeface="Segoe UI Symbol" panose="020B0502040204020203" pitchFamily="34" charset="0"/>
                <a:ea typeface="Segoe UI Symbol" panose="020B0502040204020203" pitchFamily="34" charset="0"/>
              </a:rPr>
              <a:t>                         </a:t>
            </a:r>
            <a:r>
              <a:rPr lang="en-US" altLang="zh-TW" sz="1600" b="1" dirty="0" err="1">
                <a:solidFill>
                  <a:srgbClr val="0B58C4"/>
                </a:solidFill>
                <a:latin typeface="Segoe UI Symbol" panose="020B0502040204020203" pitchFamily="34" charset="0"/>
                <a:ea typeface="Segoe UI Symbol" panose="020B0502040204020203" pitchFamily="34" charset="0"/>
              </a:rPr>
              <a:t>Gemtek</a:t>
            </a:r>
            <a:r>
              <a:rPr lang="en-US" altLang="zh-TW" sz="1600" b="1" dirty="0">
                <a:solidFill>
                  <a:srgbClr val="0B58C4"/>
                </a:solidFill>
                <a:latin typeface="Segoe UI Symbol" panose="020B0502040204020203" pitchFamily="34" charset="0"/>
                <a:ea typeface="Segoe UI Symbol" panose="020B0502040204020203" pitchFamily="34" charset="0"/>
              </a:rPr>
              <a:t> Can Do </a:t>
            </a:r>
          </a:p>
          <a:p>
            <a:pPr marL="285750" indent="-285750">
              <a:buClr>
                <a:srgbClr val="FF7822"/>
              </a:buClr>
              <a:buFont typeface="Arial" panose="020B0604020202020204" pitchFamily="34" charset="0"/>
              <a:buChar char="•"/>
            </a:pPr>
            <a:endParaRPr lang="en-US" altLang="zh-TW" sz="1600" dirty="0">
              <a:latin typeface="Segoe UI Symbol" panose="020B0502040204020203" pitchFamily="34" charset="0"/>
              <a:ea typeface="Segoe UI Symbol" panose="020B0502040204020203" pitchFamily="34" charset="0"/>
            </a:endParaRPr>
          </a:p>
          <a:p>
            <a:pPr marL="285750" indent="-285750">
              <a:buClr>
                <a:srgbClr val="FF7822"/>
              </a:buClr>
              <a:buFont typeface="Arial" panose="020B0604020202020204" pitchFamily="34" charset="0"/>
              <a:buChar char="•"/>
            </a:pPr>
            <a:r>
              <a:rPr lang="en-US" altLang="zh-TW" sz="1600" dirty="0">
                <a:latin typeface="Segoe UI Symbol" panose="020B0502040204020203" pitchFamily="34" charset="0"/>
                <a:ea typeface="Segoe UI Symbol" panose="020B0502040204020203" pitchFamily="34" charset="0"/>
              </a:rPr>
              <a:t>Shipment / Manufacture  outside of China.</a:t>
            </a:r>
          </a:p>
          <a:p>
            <a:pPr marL="285750" indent="-285750">
              <a:buClr>
                <a:srgbClr val="FF7822"/>
              </a:buClr>
              <a:buFont typeface="Arial" panose="020B0604020202020204" pitchFamily="34" charset="0"/>
              <a:buChar char="•"/>
            </a:pPr>
            <a:endParaRPr lang="en-US" altLang="zh-TW" sz="1600" dirty="0">
              <a:latin typeface="Segoe UI Symbol" panose="020B0502040204020203" pitchFamily="34" charset="0"/>
              <a:ea typeface="Segoe UI Symbol" panose="020B0502040204020203" pitchFamily="34" charset="0"/>
            </a:endParaRPr>
          </a:p>
          <a:p>
            <a:pPr marL="285750" indent="-285750">
              <a:buClr>
                <a:srgbClr val="FF7822"/>
              </a:buClr>
              <a:buFont typeface="Arial" panose="020B0604020202020204" pitchFamily="34" charset="0"/>
              <a:buChar char="•"/>
            </a:pPr>
            <a:r>
              <a:rPr lang="en-US" altLang="zh-TW" sz="1600" dirty="0">
                <a:latin typeface="Segoe UI Symbol" panose="020B0502040204020203" pitchFamily="34" charset="0"/>
                <a:ea typeface="Segoe UI Symbol" panose="020B0502040204020203" pitchFamily="34" charset="0"/>
              </a:rPr>
              <a:t>Highly customize production</a:t>
            </a:r>
            <a:endParaRPr lang="zh-TW" altLang="en-US" sz="1600" dirty="0">
              <a:latin typeface="Segoe UI Symbol" panose="020B0502040204020203" pitchFamily="34" charset="0"/>
            </a:endParaRPr>
          </a:p>
        </p:txBody>
      </p:sp>
    </p:spTree>
    <p:extLst>
      <p:ext uri="{BB962C8B-B14F-4D97-AF65-F5344CB8AC3E}">
        <p14:creationId xmlns:p14="http://schemas.microsoft.com/office/powerpoint/2010/main" val="4116639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528492" y="724654"/>
            <a:ext cx="11161747" cy="369332"/>
          </a:xfrm>
        </p:spPr>
        <p:txBody>
          <a:bodyPr>
            <a:noAutofit/>
          </a:bodyPr>
          <a:lstStyle/>
          <a:p>
            <a:br>
              <a:rPr lang="en-US" altLang="zh-TW" sz="2400" dirty="0"/>
            </a:br>
            <a:r>
              <a:rPr lang="en-US" altLang="zh-TW" sz="2400" dirty="0"/>
              <a:t>Opportunity - Declining competitiveness of China</a:t>
            </a:r>
            <a:br>
              <a:rPr lang="en-US" altLang="zh-TW" sz="2400" dirty="0"/>
            </a:br>
            <a:endParaRPr lang="zh-TW" altLang="en-US" sz="2400" dirty="0"/>
          </a:p>
        </p:txBody>
      </p:sp>
      <p:pic>
        <p:nvPicPr>
          <p:cNvPr id="12" name="圖片 11">
            <a:extLst>
              <a:ext uri="{FF2B5EF4-FFF2-40B4-BE49-F238E27FC236}">
                <a16:creationId xmlns:a16="http://schemas.microsoft.com/office/drawing/2014/main" id="{CE42357D-0B8C-47CF-B543-ACA4882FF75F}"/>
              </a:ext>
            </a:extLst>
          </p:cNvPr>
          <p:cNvPicPr>
            <a:picLocks noChangeAspect="1"/>
          </p:cNvPicPr>
          <p:nvPr/>
        </p:nvPicPr>
        <p:blipFill>
          <a:blip r:embed="rId2"/>
          <a:stretch>
            <a:fillRect/>
          </a:stretch>
        </p:blipFill>
        <p:spPr>
          <a:xfrm>
            <a:off x="6095999" y="1394068"/>
            <a:ext cx="1499066" cy="1499066"/>
          </a:xfrm>
          <a:prstGeom prst="rect">
            <a:avLst/>
          </a:prstGeom>
        </p:spPr>
      </p:pic>
      <p:grpSp>
        <p:nvGrpSpPr>
          <p:cNvPr id="2" name="群組 1">
            <a:extLst>
              <a:ext uri="{FF2B5EF4-FFF2-40B4-BE49-F238E27FC236}">
                <a16:creationId xmlns:a16="http://schemas.microsoft.com/office/drawing/2014/main" id="{D58AFA8D-14B3-40E8-A5EE-5455CFCB0F23}"/>
              </a:ext>
            </a:extLst>
          </p:cNvPr>
          <p:cNvGrpSpPr/>
          <p:nvPr/>
        </p:nvGrpSpPr>
        <p:grpSpPr>
          <a:xfrm>
            <a:off x="6553200" y="1843906"/>
            <a:ext cx="5191329" cy="4289440"/>
            <a:chOff x="6553200" y="1836713"/>
            <a:chExt cx="5191329" cy="4710616"/>
          </a:xfrm>
        </p:grpSpPr>
        <p:pic>
          <p:nvPicPr>
            <p:cNvPr id="13" name="圖片 12">
              <a:extLst>
                <a:ext uri="{FF2B5EF4-FFF2-40B4-BE49-F238E27FC236}">
                  <a16:creationId xmlns:a16="http://schemas.microsoft.com/office/drawing/2014/main" id="{50255D9E-9218-408C-9E3D-58F4BDDEB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2431" y="4692695"/>
              <a:ext cx="1854634" cy="1854634"/>
            </a:xfrm>
            <a:prstGeom prst="rect">
              <a:avLst/>
            </a:prstGeom>
          </p:spPr>
        </p:pic>
        <p:sp>
          <p:nvSpPr>
            <p:cNvPr id="16" name="文字方塊 15">
              <a:extLst>
                <a:ext uri="{FF2B5EF4-FFF2-40B4-BE49-F238E27FC236}">
                  <a16:creationId xmlns:a16="http://schemas.microsoft.com/office/drawing/2014/main" id="{6542472B-1EC6-4680-9FC3-6B2CD0CC438F}"/>
                </a:ext>
              </a:extLst>
            </p:cNvPr>
            <p:cNvSpPr txBox="1"/>
            <p:nvPr/>
          </p:nvSpPr>
          <p:spPr>
            <a:xfrm>
              <a:off x="7595065" y="1836713"/>
              <a:ext cx="4149464" cy="369332"/>
            </a:xfrm>
            <a:prstGeom prst="rect">
              <a:avLst/>
            </a:prstGeom>
            <a:noFill/>
          </p:spPr>
          <p:txBody>
            <a:bodyPr wrap="square" rtlCol="0">
              <a:spAutoFit/>
            </a:bodyPr>
            <a:lstStyle/>
            <a:p>
              <a:r>
                <a:rPr lang="en-US" altLang="zh-TW" b="1" dirty="0">
                  <a:solidFill>
                    <a:srgbClr val="002060"/>
                  </a:solidFill>
                  <a:latin typeface="Segoe UI Symbol" panose="020B0502040204020203" pitchFamily="34" charset="0"/>
                  <a:ea typeface="Segoe UI Symbol" panose="020B0502040204020203" pitchFamily="34" charset="0"/>
                </a:rPr>
                <a:t>Then</a:t>
              </a:r>
              <a:r>
                <a:rPr lang="zh-TW" altLang="en-US" b="1" dirty="0">
                  <a:solidFill>
                    <a:srgbClr val="002060"/>
                  </a:solidFill>
                  <a:latin typeface="Segoe UI Symbol" panose="020B0502040204020203" pitchFamily="34" charset="0"/>
                </a:rPr>
                <a:t> </a:t>
              </a:r>
              <a:r>
                <a:rPr lang="en-US" altLang="zh-TW" b="1" dirty="0">
                  <a:solidFill>
                    <a:srgbClr val="002060"/>
                  </a:solidFill>
                  <a:latin typeface="Segoe UI Symbol" panose="020B0502040204020203" pitchFamily="34" charset="0"/>
                  <a:ea typeface="Segoe UI Symbol" panose="020B0502040204020203" pitchFamily="34" charset="0"/>
                </a:rPr>
                <a:t>-</a:t>
              </a:r>
              <a:r>
                <a:rPr lang="zh-TW" altLang="en-US" b="1" dirty="0">
                  <a:solidFill>
                    <a:srgbClr val="002060"/>
                  </a:solidFill>
                  <a:latin typeface="Segoe UI Symbol" panose="020B0502040204020203" pitchFamily="34" charset="0"/>
                </a:rPr>
                <a:t> </a:t>
              </a:r>
              <a:r>
                <a:rPr lang="en-US" altLang="zh-TW" b="1" dirty="0">
                  <a:solidFill>
                    <a:srgbClr val="002060"/>
                  </a:solidFill>
                  <a:latin typeface="Segoe UI Symbol" panose="020B0502040204020203" pitchFamily="34" charset="0"/>
                  <a:ea typeface="Segoe UI Symbol" panose="020B0502040204020203" pitchFamily="34" charset="0"/>
                </a:rPr>
                <a:t>China is a International Factory </a:t>
              </a:r>
              <a:endParaRPr lang="zh-TW" altLang="en-US" b="1" dirty="0">
                <a:solidFill>
                  <a:srgbClr val="002060"/>
                </a:solidFill>
                <a:latin typeface="Segoe UI Symbol" panose="020B0502040204020203" pitchFamily="34" charset="0"/>
              </a:endParaRPr>
            </a:p>
          </p:txBody>
        </p:sp>
        <p:sp>
          <p:nvSpPr>
            <p:cNvPr id="17" name="文字方塊 16">
              <a:extLst>
                <a:ext uri="{FF2B5EF4-FFF2-40B4-BE49-F238E27FC236}">
                  <a16:creationId xmlns:a16="http://schemas.microsoft.com/office/drawing/2014/main" id="{7C435457-96FF-4304-B5E4-8B5487A7E60E}"/>
                </a:ext>
              </a:extLst>
            </p:cNvPr>
            <p:cNvSpPr txBox="1"/>
            <p:nvPr/>
          </p:nvSpPr>
          <p:spPr>
            <a:xfrm>
              <a:off x="6553200" y="5619324"/>
              <a:ext cx="3537831" cy="369332"/>
            </a:xfrm>
            <a:prstGeom prst="rect">
              <a:avLst/>
            </a:prstGeom>
            <a:noFill/>
          </p:spPr>
          <p:txBody>
            <a:bodyPr wrap="square" rtlCol="0">
              <a:spAutoFit/>
            </a:bodyPr>
            <a:lstStyle/>
            <a:p>
              <a:r>
                <a:rPr lang="en-US" altLang="zh-TW" b="1" dirty="0">
                  <a:solidFill>
                    <a:srgbClr val="002060"/>
                  </a:solidFill>
                  <a:latin typeface="Segoe UI Symbol" panose="020B0502040204020203" pitchFamily="34" charset="0"/>
                  <a:ea typeface="Segoe UI Symbol" panose="020B0502040204020203" pitchFamily="34" charset="0"/>
                </a:rPr>
                <a:t>Now – Factories located globally</a:t>
              </a:r>
              <a:endParaRPr lang="zh-TW" altLang="en-US" b="1" dirty="0">
                <a:solidFill>
                  <a:srgbClr val="002060"/>
                </a:solidFill>
                <a:latin typeface="Segoe UI Symbol" panose="020B0502040204020203" pitchFamily="34" charset="0"/>
              </a:endParaRPr>
            </a:p>
          </p:txBody>
        </p:sp>
        <p:cxnSp>
          <p:nvCxnSpPr>
            <p:cNvPr id="18" name="直線單箭頭接點 17">
              <a:extLst>
                <a:ext uri="{FF2B5EF4-FFF2-40B4-BE49-F238E27FC236}">
                  <a16:creationId xmlns:a16="http://schemas.microsoft.com/office/drawing/2014/main" id="{D804947F-38A2-4670-B1B7-94F22B50E630}"/>
                </a:ext>
              </a:extLst>
            </p:cNvPr>
            <p:cNvCxnSpPr>
              <a:cxnSpLocks/>
            </p:cNvCxnSpPr>
            <p:nvPr/>
          </p:nvCxnSpPr>
          <p:spPr bwMode="auto">
            <a:xfrm>
              <a:off x="8763000" y="3083445"/>
              <a:ext cx="0" cy="1632354"/>
            </a:xfrm>
            <a:prstGeom prst="straightConnector1">
              <a:avLst/>
            </a:prstGeom>
            <a:solidFill>
              <a:srgbClr val="707070"/>
            </a:solidFill>
            <a:ln w="76200" cap="flat" cmpd="sng" algn="ctr">
              <a:solidFill>
                <a:srgbClr val="002060"/>
              </a:solidFill>
              <a:prstDash val="solid"/>
              <a:round/>
              <a:headEnd type="none" w="med" len="med"/>
              <a:tailEnd type="triangle"/>
            </a:ln>
            <a:effectLst/>
          </p:spPr>
        </p:cxnSp>
      </p:grpSp>
      <p:sp>
        <p:nvSpPr>
          <p:cNvPr id="19" name="文字方塊 18">
            <a:extLst>
              <a:ext uri="{FF2B5EF4-FFF2-40B4-BE49-F238E27FC236}">
                <a16:creationId xmlns:a16="http://schemas.microsoft.com/office/drawing/2014/main" id="{F6A28757-2074-456B-AAB7-82F9A8D87696}"/>
              </a:ext>
            </a:extLst>
          </p:cNvPr>
          <p:cNvSpPr txBox="1"/>
          <p:nvPr/>
        </p:nvSpPr>
        <p:spPr>
          <a:xfrm>
            <a:off x="501988" y="2893134"/>
            <a:ext cx="5915036" cy="1993110"/>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1400" b="1">
                <a:solidFill>
                  <a:srgbClr val="000000"/>
                </a:solidFill>
              </a:defRPr>
            </a:lvl1pPr>
          </a:lstStyle>
          <a:p>
            <a:pPr>
              <a:lnSpc>
                <a:spcPct val="200000"/>
              </a:lnSpc>
              <a:buClr>
                <a:srgbClr val="FF7822"/>
              </a:buClr>
            </a:pPr>
            <a:r>
              <a:rPr lang="en-US" altLang="zh-TW" sz="1600" dirty="0">
                <a:latin typeface="Segoe UI Symbol" panose="020B0502040204020203" pitchFamily="34" charset="0"/>
                <a:ea typeface="Segoe UI Symbol" panose="020B0502040204020203" pitchFamily="34" charset="0"/>
              </a:rPr>
              <a:t>Producing cost in China has been rising</a:t>
            </a:r>
          </a:p>
          <a:p>
            <a:pPr>
              <a:lnSpc>
                <a:spcPct val="200000"/>
              </a:lnSpc>
              <a:buClr>
                <a:srgbClr val="FF7822"/>
              </a:buClr>
            </a:pPr>
            <a:r>
              <a:rPr lang="en-US" altLang="zh-TW" sz="1600" dirty="0">
                <a:latin typeface="Segoe UI Symbol" panose="020B0502040204020203" pitchFamily="34" charset="0"/>
                <a:ea typeface="Segoe UI Symbol" panose="020B0502040204020203" pitchFamily="34" charset="0"/>
              </a:rPr>
              <a:t>Automated production become mainstream</a:t>
            </a:r>
          </a:p>
          <a:p>
            <a:pPr>
              <a:lnSpc>
                <a:spcPct val="200000"/>
              </a:lnSpc>
              <a:buClr>
                <a:srgbClr val="FF7822"/>
              </a:buClr>
            </a:pPr>
            <a:r>
              <a:rPr lang="en-US" altLang="zh-TW" sz="1600" dirty="0">
                <a:latin typeface="Segoe UI Symbol" panose="020B0502040204020203" pitchFamily="34" charset="0"/>
                <a:ea typeface="Segoe UI Symbol" panose="020B0502040204020203" pitchFamily="34" charset="0"/>
              </a:rPr>
              <a:t>Pandemic</a:t>
            </a:r>
            <a:r>
              <a:rPr lang="en-US" altLang="zh-TW" sz="1600" dirty="0"/>
              <a:t> &amp; Political issue increase uncertainty </a:t>
            </a:r>
          </a:p>
          <a:p>
            <a:pPr>
              <a:lnSpc>
                <a:spcPct val="200000"/>
              </a:lnSpc>
              <a:buClr>
                <a:srgbClr val="FF7822"/>
              </a:buClr>
            </a:pPr>
            <a:r>
              <a:rPr lang="en-US" altLang="zh-TW" sz="1600" dirty="0"/>
              <a:t>Electricity restriction order</a:t>
            </a:r>
            <a:endParaRPr lang="zh-TW" altLang="en-US" sz="1600" dirty="0"/>
          </a:p>
        </p:txBody>
      </p:sp>
    </p:spTree>
    <p:extLst>
      <p:ext uri="{BB962C8B-B14F-4D97-AF65-F5344CB8AC3E}">
        <p14:creationId xmlns:p14="http://schemas.microsoft.com/office/powerpoint/2010/main" val="1613893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7F18C1-F06F-4DB3-89A3-9F33255CE0AC}"/>
              </a:ext>
            </a:extLst>
          </p:cNvPr>
          <p:cNvSpPr>
            <a:spLocks noGrp="1"/>
          </p:cNvSpPr>
          <p:nvPr>
            <p:ph type="title"/>
          </p:nvPr>
        </p:nvSpPr>
        <p:spPr>
          <a:xfrm>
            <a:off x="481996" y="699382"/>
            <a:ext cx="11161747" cy="369332"/>
          </a:xfrm>
        </p:spPr>
        <p:txBody>
          <a:bodyPr>
            <a:noAutofit/>
          </a:bodyPr>
          <a:lstStyle/>
          <a:p>
            <a:br>
              <a:rPr lang="en-US" altLang="zh-TW" sz="2400" dirty="0"/>
            </a:br>
            <a:r>
              <a:rPr lang="en-US" altLang="zh-TW" sz="2400" dirty="0"/>
              <a:t>Opportunity – New Technology</a:t>
            </a:r>
            <a:br>
              <a:rPr lang="zh-TW" altLang="en-US" sz="2400" dirty="0"/>
            </a:br>
            <a:endParaRPr lang="zh-TW" altLang="en-US" sz="2400" dirty="0"/>
          </a:p>
        </p:txBody>
      </p:sp>
      <p:pic>
        <p:nvPicPr>
          <p:cNvPr id="8" name="圖片 7">
            <a:extLst>
              <a:ext uri="{FF2B5EF4-FFF2-40B4-BE49-F238E27FC236}">
                <a16:creationId xmlns:a16="http://schemas.microsoft.com/office/drawing/2014/main" id="{69CEC48D-6DA6-4FF7-9075-0353057CC373}"/>
              </a:ext>
            </a:extLst>
          </p:cNvPr>
          <p:cNvPicPr>
            <a:picLocks noChangeAspect="1"/>
          </p:cNvPicPr>
          <p:nvPr/>
        </p:nvPicPr>
        <p:blipFill>
          <a:blip r:embed="rId2"/>
          <a:stretch>
            <a:fillRect/>
          </a:stretch>
        </p:blipFill>
        <p:spPr>
          <a:xfrm>
            <a:off x="6958940" y="2624954"/>
            <a:ext cx="1968985" cy="1968985"/>
          </a:xfrm>
          <a:prstGeom prst="rect">
            <a:avLst/>
          </a:prstGeom>
        </p:spPr>
      </p:pic>
      <p:grpSp>
        <p:nvGrpSpPr>
          <p:cNvPr id="12" name="群組 11">
            <a:extLst>
              <a:ext uri="{FF2B5EF4-FFF2-40B4-BE49-F238E27FC236}">
                <a16:creationId xmlns:a16="http://schemas.microsoft.com/office/drawing/2014/main" id="{ACA43AA6-CBA3-4756-9320-18CC77D3C5AE}"/>
              </a:ext>
            </a:extLst>
          </p:cNvPr>
          <p:cNvGrpSpPr/>
          <p:nvPr/>
        </p:nvGrpSpPr>
        <p:grpSpPr>
          <a:xfrm>
            <a:off x="377493" y="2456872"/>
            <a:ext cx="3401742" cy="2664294"/>
            <a:chOff x="-106326" y="2342256"/>
            <a:chExt cx="3992526" cy="3173348"/>
          </a:xfrm>
        </p:grpSpPr>
        <p:pic>
          <p:nvPicPr>
            <p:cNvPr id="4" name="圖片 3">
              <a:extLst>
                <a:ext uri="{FF2B5EF4-FFF2-40B4-BE49-F238E27FC236}">
                  <a16:creationId xmlns:a16="http://schemas.microsoft.com/office/drawing/2014/main" id="{3A484449-112A-4D90-AF5C-1A03BE7DD3F3}"/>
                </a:ext>
              </a:extLst>
            </p:cNvPr>
            <p:cNvPicPr>
              <a:picLocks noChangeAspect="1"/>
            </p:cNvPicPr>
            <p:nvPr/>
          </p:nvPicPr>
          <p:blipFill>
            <a:blip r:embed="rId3"/>
            <a:stretch>
              <a:fillRect/>
            </a:stretch>
          </p:blipFill>
          <p:spPr>
            <a:xfrm>
              <a:off x="294765" y="2342256"/>
              <a:ext cx="3210435" cy="1404565"/>
            </a:xfrm>
            <a:prstGeom prst="rect">
              <a:avLst/>
            </a:prstGeom>
          </p:spPr>
        </p:pic>
        <p:pic>
          <p:nvPicPr>
            <p:cNvPr id="9" name="圖片 8">
              <a:extLst>
                <a:ext uri="{FF2B5EF4-FFF2-40B4-BE49-F238E27FC236}">
                  <a16:creationId xmlns:a16="http://schemas.microsoft.com/office/drawing/2014/main" id="{1774875A-8928-45C9-824D-D32E4A05BEC6}"/>
                </a:ext>
              </a:extLst>
            </p:cNvPr>
            <p:cNvPicPr>
              <a:picLocks noChangeAspect="1"/>
            </p:cNvPicPr>
            <p:nvPr/>
          </p:nvPicPr>
          <p:blipFill>
            <a:blip r:embed="rId4"/>
            <a:stretch>
              <a:fillRect/>
            </a:stretch>
          </p:blipFill>
          <p:spPr>
            <a:xfrm>
              <a:off x="-106326" y="3362771"/>
              <a:ext cx="3992526" cy="2152833"/>
            </a:xfrm>
            <a:prstGeom prst="rect">
              <a:avLst/>
            </a:prstGeom>
          </p:spPr>
        </p:pic>
      </p:grpSp>
      <p:pic>
        <p:nvPicPr>
          <p:cNvPr id="11" name="圖片 10">
            <a:extLst>
              <a:ext uri="{FF2B5EF4-FFF2-40B4-BE49-F238E27FC236}">
                <a16:creationId xmlns:a16="http://schemas.microsoft.com/office/drawing/2014/main" id="{81B31045-4CD7-4189-B4E5-C268407834D0}"/>
              </a:ext>
            </a:extLst>
          </p:cNvPr>
          <p:cNvPicPr>
            <a:picLocks noChangeAspect="1"/>
          </p:cNvPicPr>
          <p:nvPr/>
        </p:nvPicPr>
        <p:blipFill>
          <a:blip r:embed="rId5"/>
          <a:stretch>
            <a:fillRect/>
          </a:stretch>
        </p:blipFill>
        <p:spPr>
          <a:xfrm>
            <a:off x="4296020" y="2413691"/>
            <a:ext cx="1799980" cy="1799980"/>
          </a:xfrm>
          <a:prstGeom prst="rect">
            <a:avLst/>
          </a:prstGeom>
        </p:spPr>
      </p:pic>
      <p:pic>
        <p:nvPicPr>
          <p:cNvPr id="5" name="圖片 4">
            <a:extLst>
              <a:ext uri="{FF2B5EF4-FFF2-40B4-BE49-F238E27FC236}">
                <a16:creationId xmlns:a16="http://schemas.microsoft.com/office/drawing/2014/main" id="{D288FBD6-84A6-44FC-956F-1E9AA735D36A}"/>
              </a:ext>
            </a:extLst>
          </p:cNvPr>
          <p:cNvPicPr>
            <a:picLocks noChangeAspect="1"/>
          </p:cNvPicPr>
          <p:nvPr/>
        </p:nvPicPr>
        <p:blipFill>
          <a:blip r:embed="rId6"/>
          <a:stretch>
            <a:fillRect/>
          </a:stretch>
        </p:blipFill>
        <p:spPr>
          <a:xfrm>
            <a:off x="8628863" y="1693452"/>
            <a:ext cx="3079176" cy="3079176"/>
          </a:xfrm>
          <a:prstGeom prst="rect">
            <a:avLst/>
          </a:prstGeom>
        </p:spPr>
      </p:pic>
      <p:sp>
        <p:nvSpPr>
          <p:cNvPr id="3" name="文字方塊 2">
            <a:extLst>
              <a:ext uri="{FF2B5EF4-FFF2-40B4-BE49-F238E27FC236}">
                <a16:creationId xmlns:a16="http://schemas.microsoft.com/office/drawing/2014/main" id="{667743A8-587F-4504-8A92-AC525AAD9F13}"/>
              </a:ext>
            </a:extLst>
          </p:cNvPr>
          <p:cNvSpPr txBox="1"/>
          <p:nvPr/>
        </p:nvSpPr>
        <p:spPr>
          <a:xfrm>
            <a:off x="4822221" y="4135883"/>
            <a:ext cx="747577" cy="523220"/>
          </a:xfrm>
          <a:prstGeom prst="rect">
            <a:avLst/>
          </a:prstGeom>
          <a:noFill/>
        </p:spPr>
        <p:txBody>
          <a:bodyPr wrap="none" rtlCol="0">
            <a:spAutoFit/>
          </a:bodyPr>
          <a:lstStyle/>
          <a:p>
            <a:r>
              <a:rPr lang="en-US" altLang="zh-TW" sz="2800" b="1" dirty="0"/>
              <a:t>LEO</a:t>
            </a:r>
            <a:endParaRPr lang="zh-TW" altLang="en-US" sz="2800" b="1" dirty="0"/>
          </a:p>
        </p:txBody>
      </p:sp>
      <p:sp>
        <p:nvSpPr>
          <p:cNvPr id="13" name="文字方塊 12">
            <a:extLst>
              <a:ext uri="{FF2B5EF4-FFF2-40B4-BE49-F238E27FC236}">
                <a16:creationId xmlns:a16="http://schemas.microsoft.com/office/drawing/2014/main" id="{15EE27F4-0326-4EB4-8C9C-D85BF6225FDD}"/>
              </a:ext>
            </a:extLst>
          </p:cNvPr>
          <p:cNvSpPr txBox="1"/>
          <p:nvPr/>
        </p:nvSpPr>
        <p:spPr>
          <a:xfrm>
            <a:off x="9790865" y="4135883"/>
            <a:ext cx="1021433" cy="523220"/>
          </a:xfrm>
          <a:prstGeom prst="rect">
            <a:avLst/>
          </a:prstGeom>
          <a:noFill/>
        </p:spPr>
        <p:txBody>
          <a:bodyPr wrap="none" rtlCol="0">
            <a:spAutoFit/>
          </a:bodyPr>
          <a:lstStyle/>
          <a:p>
            <a:r>
              <a:rPr lang="en-US" altLang="zh-TW" sz="2800" b="1" dirty="0"/>
              <a:t>Fiber </a:t>
            </a:r>
            <a:endParaRPr lang="zh-TW" altLang="en-US" sz="2800" b="1" dirty="0"/>
          </a:p>
        </p:txBody>
      </p:sp>
    </p:spTree>
    <p:extLst>
      <p:ext uri="{BB962C8B-B14F-4D97-AF65-F5344CB8AC3E}">
        <p14:creationId xmlns:p14="http://schemas.microsoft.com/office/powerpoint/2010/main" val="2575380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992FA2C-983C-4C9C-8F66-93719F18C19D}"/>
              </a:ext>
            </a:extLst>
          </p:cNvPr>
          <p:cNvSpPr>
            <a:spLocks noGrp="1"/>
          </p:cNvSpPr>
          <p:nvPr>
            <p:ph type="title"/>
          </p:nvPr>
        </p:nvSpPr>
        <p:spPr/>
        <p:txBody>
          <a:bodyPr/>
          <a:lstStyle/>
          <a:p>
            <a:r>
              <a:rPr lang="en-US" altLang="zh-TW" dirty="0"/>
              <a:t>Operating Report </a:t>
            </a:r>
            <a:endParaRPr lang="zh-TW" altLang="en-US" dirty="0"/>
          </a:p>
        </p:txBody>
      </p:sp>
      <p:sp>
        <p:nvSpPr>
          <p:cNvPr id="3" name="文字方塊 2">
            <a:extLst>
              <a:ext uri="{FF2B5EF4-FFF2-40B4-BE49-F238E27FC236}">
                <a16:creationId xmlns:a16="http://schemas.microsoft.com/office/drawing/2014/main" id="{A792D286-8FAA-42AF-97B3-E696B36701E1}"/>
              </a:ext>
            </a:extLst>
          </p:cNvPr>
          <p:cNvSpPr txBox="1"/>
          <p:nvPr/>
        </p:nvSpPr>
        <p:spPr>
          <a:xfrm>
            <a:off x="10439400" y="5915041"/>
            <a:ext cx="1577291" cy="369332"/>
          </a:xfrm>
          <a:prstGeom prst="rect">
            <a:avLst/>
          </a:prstGeom>
          <a:noFill/>
        </p:spPr>
        <p:txBody>
          <a:bodyPr wrap="none" rtlCol="0">
            <a:spAutoFit/>
          </a:bodyPr>
          <a:lstStyle/>
          <a:p>
            <a:r>
              <a:rPr lang="en-US" altLang="zh-TW" dirty="0"/>
              <a:t>CEO James Lee</a:t>
            </a:r>
            <a:endParaRPr lang="zh-TW" altLang="en-US" dirty="0"/>
          </a:p>
        </p:txBody>
      </p:sp>
    </p:spTree>
    <p:extLst>
      <p:ext uri="{BB962C8B-B14F-4D97-AF65-F5344CB8AC3E}">
        <p14:creationId xmlns:p14="http://schemas.microsoft.com/office/powerpoint/2010/main" val="1872820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a:extLst>
              <a:ext uri="{FF2B5EF4-FFF2-40B4-BE49-F238E27FC236}">
                <a16:creationId xmlns:a16="http://schemas.microsoft.com/office/drawing/2014/main" id="{36FCD4AE-4399-8B44-B493-DFE0CFEFD117}"/>
              </a:ext>
            </a:extLst>
          </p:cNvPr>
          <p:cNvSpPr txBox="1"/>
          <p:nvPr/>
        </p:nvSpPr>
        <p:spPr>
          <a:xfrm>
            <a:off x="2139043" y="702129"/>
            <a:ext cx="184731" cy="369332"/>
          </a:xfrm>
          <a:prstGeom prst="rect">
            <a:avLst/>
          </a:prstGeom>
          <a:noFill/>
        </p:spPr>
        <p:txBody>
          <a:bodyPr wrap="none" rtlCol="0">
            <a:spAutoFit/>
          </a:bodyPr>
          <a:lstStyle/>
          <a:p>
            <a:endParaRPr lang="en-US" dirty="0"/>
          </a:p>
        </p:txBody>
      </p:sp>
      <p:pic>
        <p:nvPicPr>
          <p:cNvPr id="42" name="圖片 76">
            <a:extLst>
              <a:ext uri="{FF2B5EF4-FFF2-40B4-BE49-F238E27FC236}">
                <a16:creationId xmlns:a16="http://schemas.microsoft.com/office/drawing/2014/main" id="{FAA00A27-66D9-5541-A4C5-E42C945FAE00}"/>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937684" y="1864331"/>
            <a:ext cx="6463673" cy="37215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cxnSp>
        <p:nvCxnSpPr>
          <p:cNvPr id="44" name="肘形接點 117">
            <a:extLst>
              <a:ext uri="{FF2B5EF4-FFF2-40B4-BE49-F238E27FC236}">
                <a16:creationId xmlns:a16="http://schemas.microsoft.com/office/drawing/2014/main" id="{99E5642C-C7CB-9646-BCF8-741691DA1778}"/>
              </a:ext>
            </a:extLst>
          </p:cNvPr>
          <p:cNvCxnSpPr>
            <a:cxnSpLocks noChangeShapeType="1"/>
            <a:endCxn id="52" idx="4"/>
          </p:cNvCxnSpPr>
          <p:nvPr/>
        </p:nvCxnSpPr>
        <p:spPr bwMode="auto">
          <a:xfrm rot="10800000">
            <a:off x="5239246" y="2038169"/>
            <a:ext cx="2327190" cy="262801"/>
          </a:xfrm>
          <a:prstGeom prst="bentConnector2">
            <a:avLst/>
          </a:prstGeom>
          <a:noFill/>
          <a:ln w="3175">
            <a:solidFill>
              <a:schemeClr val="tx1"/>
            </a:solidFill>
            <a:miter lim="800000"/>
            <a:headEnd type="oval" w="sm" len="sm"/>
            <a:tailEnd type="none" w="sm" len="sm"/>
          </a:ln>
          <a:extLst>
            <a:ext uri="{909E8E84-426E-40DD-AFC4-6F175D3DCCD1}">
              <a14:hiddenFill xmlns:a14="http://schemas.microsoft.com/office/drawing/2010/main">
                <a:noFill/>
              </a14:hiddenFill>
            </a:ext>
          </a:extLst>
        </p:spPr>
      </p:cxnSp>
      <p:grpSp>
        <p:nvGrpSpPr>
          <p:cNvPr id="45" name="Group 7">
            <a:extLst>
              <a:ext uri="{FF2B5EF4-FFF2-40B4-BE49-F238E27FC236}">
                <a16:creationId xmlns:a16="http://schemas.microsoft.com/office/drawing/2014/main" id="{7F852057-9E2A-0D40-90C3-5855BF2F5104}"/>
              </a:ext>
            </a:extLst>
          </p:cNvPr>
          <p:cNvGrpSpPr>
            <a:grpSpLocks/>
          </p:cNvGrpSpPr>
          <p:nvPr/>
        </p:nvGrpSpPr>
        <p:grpSpPr bwMode="auto">
          <a:xfrm>
            <a:off x="749879" y="5253224"/>
            <a:ext cx="3663543" cy="635850"/>
            <a:chOff x="-237554" y="-67562"/>
            <a:chExt cx="3047331" cy="571560"/>
          </a:xfrm>
        </p:grpSpPr>
        <p:sp>
          <p:nvSpPr>
            <p:cNvPr id="67" name="文字方塊 19">
              <a:extLst>
                <a:ext uri="{FF2B5EF4-FFF2-40B4-BE49-F238E27FC236}">
                  <a16:creationId xmlns:a16="http://schemas.microsoft.com/office/drawing/2014/main" id="{8B0BA633-92D6-3D41-B7D7-917FFE70E295}"/>
                </a:ext>
              </a:extLst>
            </p:cNvPr>
            <p:cNvSpPr>
              <a:spLocks noChangeArrowheads="1"/>
            </p:cNvSpPr>
            <p:nvPr/>
          </p:nvSpPr>
          <p:spPr bwMode="auto">
            <a:xfrm>
              <a:off x="484393" y="144342"/>
              <a:ext cx="2325384" cy="35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1pPr>
              <a:lvl2pPr marL="742950" indent="-285750">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2pPr>
              <a:lvl3pPr marL="1143000" indent="-228600">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3pPr>
              <a:lvl4pPr marL="1600200" indent="-228600">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4pPr>
              <a:lvl5pPr marL="2057400" indent="-228600">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9pPr>
            </a:lstStyle>
            <a:p>
              <a:r>
                <a:rPr lang="en-US" altLang="zh-TW" sz="1000" i="0" dirty="0">
                  <a:solidFill>
                    <a:schemeClr val="tx1">
                      <a:lumMod val="65000"/>
                      <a:lumOff val="35000"/>
                    </a:schemeClr>
                  </a:solidFill>
                  <a:latin typeface="Segoe UI Symbol" panose="020B0502040204020203" pitchFamily="34" charset="0"/>
                  <a:ea typeface="Segoe UI Symbol" panose="020B0502040204020203" pitchFamily="34" charset="0"/>
                  <a:cs typeface="Calibri" panose="020F0502020204030204" pitchFamily="34" charset="0"/>
                </a:rPr>
                <a:t>Plant Size: 19,975 m</a:t>
              </a:r>
              <a:r>
                <a:rPr lang="en-US" altLang="zh-TW" sz="1000" i="0" baseline="30000" dirty="0">
                  <a:solidFill>
                    <a:schemeClr val="tx1">
                      <a:lumMod val="65000"/>
                      <a:lumOff val="35000"/>
                    </a:schemeClr>
                  </a:solidFill>
                  <a:latin typeface="Segoe UI Symbol" panose="020B0502040204020203" pitchFamily="34" charset="0"/>
                  <a:ea typeface="Segoe UI Symbol" panose="020B0502040204020203" pitchFamily="34" charset="0"/>
                  <a:cs typeface="Calibri" panose="020F0502020204030204" pitchFamily="34" charset="0"/>
                </a:rPr>
                <a:t>2</a:t>
              </a:r>
              <a:r>
                <a:rPr lang="en-US" altLang="zh-TW" sz="1000" i="0" dirty="0">
                  <a:solidFill>
                    <a:schemeClr val="tx1">
                      <a:lumMod val="65000"/>
                      <a:lumOff val="35000"/>
                    </a:schemeClr>
                  </a:solidFill>
                  <a:latin typeface="Segoe UI Symbol" panose="020B0502040204020203" pitchFamily="34" charset="0"/>
                  <a:ea typeface="Segoe UI Symbol" panose="020B0502040204020203" pitchFamily="34" charset="0"/>
                  <a:cs typeface="Calibri" panose="020F0502020204030204" pitchFamily="34" charset="0"/>
                </a:rPr>
                <a:t> </a:t>
              </a:r>
            </a:p>
            <a:p>
              <a:r>
                <a:rPr lang="en-US" altLang="zh-TW" sz="1000" i="0" dirty="0">
                  <a:solidFill>
                    <a:schemeClr val="tx1">
                      <a:lumMod val="65000"/>
                      <a:lumOff val="35000"/>
                    </a:schemeClr>
                  </a:solidFill>
                  <a:latin typeface="Segoe UI Symbol" panose="020B0502040204020203" pitchFamily="34" charset="0"/>
                  <a:ea typeface="Segoe UI Symbol" panose="020B0502040204020203" pitchFamily="34" charset="0"/>
                  <a:cs typeface="Calibri" panose="020F0502020204030204" pitchFamily="34" charset="0"/>
                </a:rPr>
                <a:t>Land Size: 29,915 m</a:t>
              </a:r>
              <a:r>
                <a:rPr lang="en-US" altLang="zh-TW" sz="1000" i="0" baseline="30000" dirty="0">
                  <a:solidFill>
                    <a:schemeClr val="tx1">
                      <a:lumMod val="65000"/>
                      <a:lumOff val="35000"/>
                    </a:schemeClr>
                  </a:solidFill>
                  <a:latin typeface="Segoe UI Symbol" panose="020B0502040204020203" pitchFamily="34" charset="0"/>
                  <a:ea typeface="Segoe UI Symbol" panose="020B0502040204020203" pitchFamily="34" charset="0"/>
                  <a:cs typeface="Calibri" panose="020F0502020204030204" pitchFamily="34" charset="0"/>
                </a:rPr>
                <a:t>2</a:t>
              </a:r>
              <a:r>
                <a:rPr lang="en-US" altLang="zh-TW" sz="1000" i="0" dirty="0">
                  <a:solidFill>
                    <a:schemeClr val="tx1">
                      <a:lumMod val="65000"/>
                      <a:lumOff val="35000"/>
                    </a:schemeClr>
                  </a:solidFill>
                  <a:latin typeface="Segoe UI Symbol" panose="020B0502040204020203" pitchFamily="34" charset="0"/>
                  <a:ea typeface="Segoe UI Symbol" panose="020B0502040204020203" pitchFamily="34" charset="0"/>
                  <a:cs typeface="Calibri" panose="020F0502020204030204" pitchFamily="34" charset="0"/>
                </a:rPr>
                <a:t> </a:t>
              </a:r>
            </a:p>
          </p:txBody>
        </p:sp>
        <p:sp>
          <p:nvSpPr>
            <p:cNvPr id="68" name="圓角矩形 20">
              <a:extLst>
                <a:ext uri="{FF2B5EF4-FFF2-40B4-BE49-F238E27FC236}">
                  <a16:creationId xmlns:a16="http://schemas.microsoft.com/office/drawing/2014/main" id="{992C1484-B5EB-1B4B-9381-884DFA7C2E39}"/>
                </a:ext>
              </a:extLst>
            </p:cNvPr>
            <p:cNvSpPr>
              <a:spLocks noChangeArrowheads="1"/>
            </p:cNvSpPr>
            <p:nvPr/>
          </p:nvSpPr>
          <p:spPr bwMode="auto">
            <a:xfrm>
              <a:off x="-237554" y="-67562"/>
              <a:ext cx="2232260" cy="288040"/>
            </a:xfrm>
            <a:prstGeom prst="roundRect">
              <a:avLst>
                <a:gd name="adj" fmla="val 16667"/>
              </a:avLst>
            </a:prstGeom>
            <a:noFill/>
            <a:ln w="9525">
              <a:noFill/>
              <a:round/>
              <a:headEnd/>
              <a:tailEnd/>
            </a:ln>
          </p:spPr>
          <p:txBody>
            <a:bodyPr wrap="none" tIns="0" bIns="46800" anchor="ctr"/>
            <a:lstStyle>
              <a:lvl1pPr>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1pPr>
              <a:lvl2pPr marL="742950" indent="-285750">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2pPr>
              <a:lvl3pPr marL="1143000" indent="-228600">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3pPr>
              <a:lvl4pPr marL="1600200" indent="-228600">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4pPr>
              <a:lvl5pPr marL="2057400" indent="-228600">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9pPr>
            </a:lstStyle>
            <a:p>
              <a:pPr algn="ctr"/>
              <a:r>
                <a:rPr lang="en-US" altLang="zh-TW" sz="1600" i="0" dirty="0">
                  <a:solidFill>
                    <a:schemeClr val="bg2">
                      <a:lumMod val="25000"/>
                    </a:schemeClr>
                  </a:solidFill>
                  <a:latin typeface="Segoe UI Symbol" panose="020B0502040204020203" pitchFamily="34" charset="0"/>
                  <a:ea typeface="Segoe UI Symbol" panose="020B0502040204020203" pitchFamily="34" charset="0"/>
                  <a:cs typeface="Calibri" panose="020F0502020204030204" pitchFamily="34" charset="0"/>
                  <a:sym typeface="Arial" panose="020B0604020202020204" pitchFamily="34" charset="0"/>
                </a:rPr>
                <a:t>Taiwan HQ</a:t>
              </a:r>
            </a:p>
          </p:txBody>
        </p:sp>
      </p:grpSp>
      <p:pic>
        <p:nvPicPr>
          <p:cNvPr id="46" name="Picture 33" descr="gemtek_small">
            <a:extLst>
              <a:ext uri="{FF2B5EF4-FFF2-40B4-BE49-F238E27FC236}">
                <a16:creationId xmlns:a16="http://schemas.microsoft.com/office/drawing/2014/main" id="{64DFF108-DE16-F64F-945E-0590920D8EF8}"/>
              </a:ext>
            </a:extLst>
          </p:cNvPr>
          <p:cNvPicPr>
            <a:picLocks noChangeAspect="1" noChangeArrowheads="1"/>
          </p:cNvPicPr>
          <p:nvPr/>
        </p:nvPicPr>
        <p:blipFill>
          <a:blip r:embed="rId4" cstate="screen">
            <a:alphaModFix amt="70000"/>
            <a:extLst>
              <a:ext uri="{28A0092B-C50C-407E-A947-70E740481C1C}">
                <a14:useLocalDpi xmlns:a14="http://schemas.microsoft.com/office/drawing/2010/main"/>
              </a:ext>
            </a:extLst>
          </a:blip>
          <a:srcRect/>
          <a:stretch>
            <a:fillRect/>
          </a:stretch>
        </p:blipFill>
        <p:spPr bwMode="auto">
          <a:xfrm>
            <a:off x="823364" y="2408922"/>
            <a:ext cx="2700000" cy="270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47" name="Group 46">
            <a:extLst>
              <a:ext uri="{FF2B5EF4-FFF2-40B4-BE49-F238E27FC236}">
                <a16:creationId xmlns:a16="http://schemas.microsoft.com/office/drawing/2014/main" id="{6CC7B453-973C-7549-8C49-4CC79E83943F}"/>
              </a:ext>
            </a:extLst>
          </p:cNvPr>
          <p:cNvGrpSpPr>
            <a:grpSpLocks/>
          </p:cNvGrpSpPr>
          <p:nvPr/>
        </p:nvGrpSpPr>
        <p:grpSpPr bwMode="auto">
          <a:xfrm>
            <a:off x="9533970" y="1267606"/>
            <a:ext cx="1968806" cy="598111"/>
            <a:chOff x="326636" y="35331"/>
            <a:chExt cx="1986869" cy="522301"/>
          </a:xfrm>
        </p:grpSpPr>
        <p:sp>
          <p:nvSpPr>
            <p:cNvPr id="65" name="文字方塊 94">
              <a:extLst>
                <a:ext uri="{FF2B5EF4-FFF2-40B4-BE49-F238E27FC236}">
                  <a16:creationId xmlns:a16="http://schemas.microsoft.com/office/drawing/2014/main" id="{5DFFD413-CC87-0048-922E-0948ABB4443D}"/>
                </a:ext>
              </a:extLst>
            </p:cNvPr>
            <p:cNvSpPr>
              <a:spLocks noChangeArrowheads="1"/>
            </p:cNvSpPr>
            <p:nvPr/>
          </p:nvSpPr>
          <p:spPr bwMode="auto">
            <a:xfrm>
              <a:off x="886360" y="208235"/>
              <a:ext cx="1427145" cy="349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1pPr>
              <a:lvl2pPr marL="742950" indent="-285750">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2pPr>
              <a:lvl3pPr marL="1143000" indent="-228600">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3pPr>
              <a:lvl4pPr marL="1600200" indent="-228600">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4pPr>
              <a:lvl5pPr marL="2057400" indent="-228600">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9pPr>
            </a:lstStyle>
            <a:p>
              <a:pPr defTabSz="482186"/>
              <a:r>
                <a:rPr lang="en-US" altLang="zh-TW" sz="1000" i="0" dirty="0">
                  <a:solidFill>
                    <a:schemeClr val="tx1">
                      <a:lumMod val="65000"/>
                      <a:lumOff val="35000"/>
                    </a:schemeClr>
                  </a:solidFill>
                  <a:latin typeface="Segoe UI Symbol" panose="020B0502040204020203" pitchFamily="34" charset="0"/>
                  <a:ea typeface="Segoe UI Symbol" panose="020B0502040204020203" pitchFamily="34" charset="0"/>
                  <a:cs typeface="Calibri" panose="020F0502020204030204" pitchFamily="34" charset="0"/>
                  <a:sym typeface="Calibri" charset="0"/>
                </a:rPr>
                <a:t>Plant Size: 41,000 </a:t>
              </a:r>
              <a:r>
                <a:rPr lang="en-US" altLang="zh-TW" sz="1000" i="0" dirty="0">
                  <a:solidFill>
                    <a:schemeClr val="tx1">
                      <a:lumMod val="65000"/>
                      <a:lumOff val="35000"/>
                    </a:schemeClr>
                  </a:solidFill>
                  <a:latin typeface="Segoe UI Symbol" panose="020B0502040204020203" pitchFamily="34" charset="0"/>
                  <a:ea typeface="Segoe UI Symbol" panose="020B0502040204020203" pitchFamily="34" charset="0"/>
                  <a:cs typeface="Calibri" panose="020F0502020204030204" pitchFamily="34" charset="0"/>
                </a:rPr>
                <a:t>m</a:t>
              </a:r>
              <a:r>
                <a:rPr lang="en-US" altLang="zh-TW" sz="1000" i="0" baseline="30000" dirty="0">
                  <a:solidFill>
                    <a:schemeClr val="tx1">
                      <a:lumMod val="65000"/>
                      <a:lumOff val="35000"/>
                    </a:schemeClr>
                  </a:solidFill>
                  <a:latin typeface="Segoe UI Symbol" panose="020B0502040204020203" pitchFamily="34" charset="0"/>
                  <a:ea typeface="Segoe UI Symbol" panose="020B0502040204020203" pitchFamily="34" charset="0"/>
                  <a:cs typeface="Calibri" panose="020F0502020204030204" pitchFamily="34" charset="0"/>
                </a:rPr>
                <a:t>2</a:t>
              </a:r>
              <a:endParaRPr lang="en-US" altLang="zh-TW" sz="1000" i="0" dirty="0">
                <a:solidFill>
                  <a:schemeClr val="tx1">
                    <a:lumMod val="65000"/>
                    <a:lumOff val="35000"/>
                  </a:schemeClr>
                </a:solidFill>
                <a:latin typeface="Segoe UI Symbol" panose="020B0502040204020203" pitchFamily="34" charset="0"/>
                <a:ea typeface="Segoe UI Symbol" panose="020B0502040204020203" pitchFamily="34" charset="0"/>
                <a:cs typeface="Calibri" panose="020F0502020204030204" pitchFamily="34" charset="0"/>
                <a:sym typeface="Calibri" charset="0"/>
              </a:endParaRPr>
            </a:p>
            <a:p>
              <a:pPr defTabSz="482186"/>
              <a:r>
                <a:rPr lang="en-US" altLang="zh-TW" sz="1000" i="0" dirty="0">
                  <a:solidFill>
                    <a:schemeClr val="tx1">
                      <a:lumMod val="65000"/>
                      <a:lumOff val="35000"/>
                    </a:schemeClr>
                  </a:solidFill>
                  <a:latin typeface="Segoe UI Symbol" panose="020B0502040204020203" pitchFamily="34" charset="0"/>
                  <a:ea typeface="Segoe UI Symbol" panose="020B0502040204020203" pitchFamily="34" charset="0"/>
                  <a:cs typeface="Calibri" panose="020F0502020204030204" pitchFamily="34" charset="0"/>
                  <a:sym typeface="Calibri" charset="0"/>
                </a:rPr>
                <a:t>Land Size: 152,000 </a:t>
              </a:r>
              <a:r>
                <a:rPr lang="en-US" altLang="zh-TW" sz="1000" i="0" dirty="0">
                  <a:solidFill>
                    <a:schemeClr val="tx1">
                      <a:lumMod val="65000"/>
                      <a:lumOff val="35000"/>
                    </a:schemeClr>
                  </a:solidFill>
                  <a:latin typeface="Segoe UI Symbol" panose="020B0502040204020203" pitchFamily="34" charset="0"/>
                  <a:ea typeface="Segoe UI Symbol" panose="020B0502040204020203" pitchFamily="34" charset="0"/>
                  <a:cs typeface="Calibri" panose="020F0502020204030204" pitchFamily="34" charset="0"/>
                </a:rPr>
                <a:t>m</a:t>
              </a:r>
              <a:r>
                <a:rPr lang="en-US" altLang="zh-TW" sz="1000" i="0" baseline="30000" dirty="0">
                  <a:solidFill>
                    <a:schemeClr val="tx1">
                      <a:lumMod val="65000"/>
                      <a:lumOff val="35000"/>
                    </a:schemeClr>
                  </a:solidFill>
                  <a:latin typeface="Segoe UI Symbol" panose="020B0502040204020203" pitchFamily="34" charset="0"/>
                  <a:ea typeface="Segoe UI Symbol" panose="020B0502040204020203" pitchFamily="34" charset="0"/>
                  <a:cs typeface="Calibri" panose="020F0502020204030204" pitchFamily="34" charset="0"/>
                </a:rPr>
                <a:t>2</a:t>
              </a:r>
              <a:endParaRPr lang="en-US" altLang="zh-TW" sz="1000" i="0" dirty="0">
                <a:solidFill>
                  <a:schemeClr val="tx1">
                    <a:lumMod val="65000"/>
                    <a:lumOff val="35000"/>
                  </a:schemeClr>
                </a:solidFill>
                <a:latin typeface="Segoe UI Symbol" panose="020B0502040204020203" pitchFamily="34" charset="0"/>
                <a:ea typeface="Segoe UI Symbol" panose="020B0502040204020203" pitchFamily="34" charset="0"/>
                <a:cs typeface="Calibri" panose="020F0502020204030204" pitchFamily="34" charset="0"/>
                <a:sym typeface="Calibri" charset="0"/>
              </a:endParaRPr>
            </a:p>
          </p:txBody>
        </p:sp>
        <p:sp>
          <p:nvSpPr>
            <p:cNvPr id="66" name="圓角矩形 95">
              <a:extLst>
                <a:ext uri="{FF2B5EF4-FFF2-40B4-BE49-F238E27FC236}">
                  <a16:creationId xmlns:a16="http://schemas.microsoft.com/office/drawing/2014/main" id="{6ADD60C5-4370-B946-9B70-C54EDDA5C548}"/>
                </a:ext>
              </a:extLst>
            </p:cNvPr>
            <p:cNvSpPr>
              <a:spLocks noChangeArrowheads="1"/>
            </p:cNvSpPr>
            <p:nvPr/>
          </p:nvSpPr>
          <p:spPr bwMode="auto">
            <a:xfrm>
              <a:off x="326636" y="35331"/>
              <a:ext cx="1577763" cy="288039"/>
            </a:xfrm>
            <a:prstGeom prst="roundRect">
              <a:avLst>
                <a:gd name="adj" fmla="val 16667"/>
              </a:avLst>
            </a:prstGeom>
            <a:noFill/>
            <a:ln w="9525">
              <a:noFill/>
              <a:round/>
              <a:headEnd/>
              <a:tailEnd/>
            </a:ln>
          </p:spPr>
          <p:txBody>
            <a:bodyPr wrap="none" tIns="0" bIns="46800" anchor="ctr"/>
            <a:lstStyle>
              <a:lvl1pPr>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1pPr>
              <a:lvl2pPr marL="742950" indent="-285750">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2pPr>
              <a:lvl3pPr marL="1143000" indent="-228600">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3pPr>
              <a:lvl4pPr marL="1600200" indent="-228600">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4pPr>
              <a:lvl5pPr marL="2057400" indent="-228600">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9pPr>
            </a:lstStyle>
            <a:p>
              <a:pPr algn="ctr"/>
              <a:r>
                <a:rPr lang="en-US" altLang="zh-TW" sz="1600" i="0" dirty="0">
                  <a:solidFill>
                    <a:schemeClr val="bg2">
                      <a:lumMod val="25000"/>
                    </a:schemeClr>
                  </a:solidFill>
                  <a:latin typeface="Segoe UI Symbol" panose="020B0502040204020203" pitchFamily="34" charset="0"/>
                  <a:ea typeface="Segoe UI Symbol" panose="020B0502040204020203" pitchFamily="34" charset="0"/>
                  <a:cs typeface="Calibri" panose="020F0502020204030204" pitchFamily="34" charset="0"/>
                  <a:sym typeface="Arial" panose="020B0604020202020204" pitchFamily="34" charset="0"/>
                </a:rPr>
                <a:t>China CS</a:t>
              </a:r>
              <a:endParaRPr lang="zh-TW" altLang="en-US" sz="1600" i="0" dirty="0">
                <a:solidFill>
                  <a:schemeClr val="bg2">
                    <a:lumMod val="25000"/>
                  </a:schemeClr>
                </a:solidFill>
                <a:latin typeface="Segoe UI Symbol" panose="020B0502040204020203" pitchFamily="34" charset="0"/>
                <a:ea typeface="MS UI Gothic" panose="020B0600070205080204" pitchFamily="34" charset="-128"/>
                <a:cs typeface="Calibri" panose="020F0502020204030204" pitchFamily="34" charset="0"/>
              </a:endParaRPr>
            </a:p>
          </p:txBody>
        </p:sp>
      </p:grpSp>
      <p:pic>
        <p:nvPicPr>
          <p:cNvPr id="48" name="Picture 1">
            <a:extLst>
              <a:ext uri="{FF2B5EF4-FFF2-40B4-BE49-F238E27FC236}">
                <a16:creationId xmlns:a16="http://schemas.microsoft.com/office/drawing/2014/main" id="{74C485A0-0338-FC48-8825-450D96EA6433}"/>
              </a:ext>
            </a:extLst>
          </p:cNvPr>
          <p:cNvPicPr>
            <a:picLocks noChangeAspect="1" noChangeArrowheads="1"/>
          </p:cNvPicPr>
          <p:nvPr/>
        </p:nvPicPr>
        <p:blipFill>
          <a:blip r:embed="rId5" cstate="screen">
            <a:alphaModFix amt="70000"/>
            <a:extLst>
              <a:ext uri="{28A0092B-C50C-407E-A947-70E740481C1C}">
                <a14:useLocalDpi xmlns:a14="http://schemas.microsoft.com/office/drawing/2010/main"/>
              </a:ext>
            </a:extLst>
          </a:blip>
          <a:srcRect/>
          <a:stretch>
            <a:fillRect/>
          </a:stretch>
        </p:blipFill>
        <p:spPr bwMode="auto">
          <a:xfrm>
            <a:off x="8662646" y="972662"/>
            <a:ext cx="1188000" cy="1188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49" name="Group 15">
            <a:extLst>
              <a:ext uri="{FF2B5EF4-FFF2-40B4-BE49-F238E27FC236}">
                <a16:creationId xmlns:a16="http://schemas.microsoft.com/office/drawing/2014/main" id="{73CC1391-7392-3542-B423-4A348BAE0E34}"/>
              </a:ext>
            </a:extLst>
          </p:cNvPr>
          <p:cNvGrpSpPr>
            <a:grpSpLocks/>
          </p:cNvGrpSpPr>
          <p:nvPr/>
        </p:nvGrpSpPr>
        <p:grpSpPr bwMode="auto">
          <a:xfrm>
            <a:off x="9607772" y="3896005"/>
            <a:ext cx="1907904" cy="599795"/>
            <a:chOff x="270031" y="-259804"/>
            <a:chExt cx="1890314" cy="510301"/>
          </a:xfrm>
        </p:grpSpPr>
        <p:sp>
          <p:nvSpPr>
            <p:cNvPr id="63" name="文字方塊 112">
              <a:extLst>
                <a:ext uri="{FF2B5EF4-FFF2-40B4-BE49-F238E27FC236}">
                  <a16:creationId xmlns:a16="http://schemas.microsoft.com/office/drawing/2014/main" id="{B24A81D1-0642-5847-8DC1-F17694A3905A}"/>
                </a:ext>
              </a:extLst>
            </p:cNvPr>
            <p:cNvSpPr>
              <a:spLocks noChangeArrowheads="1"/>
            </p:cNvSpPr>
            <p:nvPr/>
          </p:nvSpPr>
          <p:spPr bwMode="auto">
            <a:xfrm>
              <a:off x="790978" y="-89914"/>
              <a:ext cx="1369367" cy="34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1pPr>
              <a:lvl2pPr marL="742950" indent="-285750">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2pPr>
              <a:lvl3pPr marL="1143000" indent="-228600">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3pPr>
              <a:lvl4pPr marL="1600200" indent="-228600">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4pPr>
              <a:lvl5pPr marL="2057400" indent="-228600">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9pPr>
            </a:lstStyle>
            <a:p>
              <a:pPr defTabSz="482186"/>
              <a:r>
                <a:rPr lang="en-US" altLang="zh-TW" sz="1000" i="0" dirty="0">
                  <a:solidFill>
                    <a:schemeClr val="tx1">
                      <a:lumMod val="65000"/>
                      <a:lumOff val="35000"/>
                    </a:schemeClr>
                  </a:solidFill>
                  <a:latin typeface="Segoe UI Symbol" panose="020B0502040204020203" pitchFamily="34" charset="0"/>
                  <a:ea typeface="Segoe UI Symbol" panose="020B0502040204020203" pitchFamily="34" charset="0"/>
                  <a:cs typeface="Calibri" panose="020F0502020204030204" pitchFamily="34" charset="0"/>
                  <a:sym typeface="Calibri" charset="0"/>
                </a:rPr>
                <a:t>Plant Size: 30,660 </a:t>
              </a:r>
              <a:r>
                <a:rPr lang="en-US" altLang="zh-TW" sz="1000" i="0" dirty="0">
                  <a:solidFill>
                    <a:schemeClr val="tx1">
                      <a:lumMod val="65000"/>
                      <a:lumOff val="35000"/>
                    </a:schemeClr>
                  </a:solidFill>
                  <a:latin typeface="Segoe UI Symbol" panose="020B0502040204020203" pitchFamily="34" charset="0"/>
                  <a:ea typeface="Segoe UI Symbol" panose="020B0502040204020203" pitchFamily="34" charset="0"/>
                  <a:cs typeface="Calibri" panose="020F0502020204030204" pitchFamily="34" charset="0"/>
                </a:rPr>
                <a:t>m</a:t>
              </a:r>
              <a:r>
                <a:rPr lang="en-US" altLang="zh-TW" sz="1000" i="0" baseline="30000" dirty="0">
                  <a:solidFill>
                    <a:schemeClr val="tx1">
                      <a:lumMod val="65000"/>
                      <a:lumOff val="35000"/>
                    </a:schemeClr>
                  </a:solidFill>
                  <a:latin typeface="Segoe UI Symbol" panose="020B0502040204020203" pitchFamily="34" charset="0"/>
                  <a:ea typeface="Segoe UI Symbol" panose="020B0502040204020203" pitchFamily="34" charset="0"/>
                  <a:cs typeface="Calibri" panose="020F0502020204030204" pitchFamily="34" charset="0"/>
                </a:rPr>
                <a:t>2</a:t>
              </a:r>
              <a:endParaRPr lang="en-US" altLang="zh-TW" sz="1000" i="0" dirty="0">
                <a:solidFill>
                  <a:schemeClr val="tx1">
                    <a:lumMod val="65000"/>
                    <a:lumOff val="35000"/>
                  </a:schemeClr>
                </a:solidFill>
                <a:latin typeface="Segoe UI Symbol" panose="020B0502040204020203" pitchFamily="34" charset="0"/>
                <a:ea typeface="Segoe UI Symbol" panose="020B0502040204020203" pitchFamily="34" charset="0"/>
                <a:cs typeface="Calibri" panose="020F0502020204030204" pitchFamily="34" charset="0"/>
                <a:sym typeface="Calibri" charset="0"/>
              </a:endParaRPr>
            </a:p>
            <a:p>
              <a:pPr defTabSz="482186"/>
              <a:r>
                <a:rPr lang="en-US" altLang="zh-TW" sz="1000" i="0" dirty="0">
                  <a:solidFill>
                    <a:schemeClr val="tx1">
                      <a:lumMod val="65000"/>
                      <a:lumOff val="35000"/>
                    </a:schemeClr>
                  </a:solidFill>
                  <a:latin typeface="Segoe UI Symbol" panose="020B0502040204020203" pitchFamily="34" charset="0"/>
                  <a:ea typeface="Segoe UI Symbol" panose="020B0502040204020203" pitchFamily="34" charset="0"/>
                  <a:cs typeface="Calibri" panose="020F0502020204030204" pitchFamily="34" charset="0"/>
                  <a:sym typeface="Calibri" charset="0"/>
                </a:rPr>
                <a:t>Land Area: 14,000 </a:t>
              </a:r>
              <a:r>
                <a:rPr lang="en-US" altLang="zh-TW" sz="1000" i="0" dirty="0">
                  <a:solidFill>
                    <a:schemeClr val="tx1">
                      <a:lumMod val="65000"/>
                      <a:lumOff val="35000"/>
                    </a:schemeClr>
                  </a:solidFill>
                  <a:latin typeface="Segoe UI Symbol" panose="020B0502040204020203" pitchFamily="34" charset="0"/>
                  <a:ea typeface="Segoe UI Symbol" panose="020B0502040204020203" pitchFamily="34" charset="0"/>
                  <a:cs typeface="Calibri" panose="020F0502020204030204" pitchFamily="34" charset="0"/>
                </a:rPr>
                <a:t>m</a:t>
              </a:r>
              <a:r>
                <a:rPr lang="en-US" altLang="zh-TW" sz="1000" i="0" baseline="30000" dirty="0">
                  <a:solidFill>
                    <a:schemeClr val="tx1">
                      <a:lumMod val="65000"/>
                      <a:lumOff val="35000"/>
                    </a:schemeClr>
                  </a:solidFill>
                  <a:latin typeface="Segoe UI Symbol" panose="020B0502040204020203" pitchFamily="34" charset="0"/>
                  <a:ea typeface="Segoe UI Symbol" panose="020B0502040204020203" pitchFamily="34" charset="0"/>
                  <a:cs typeface="Calibri" panose="020F0502020204030204" pitchFamily="34" charset="0"/>
                </a:rPr>
                <a:t>2</a:t>
              </a:r>
              <a:endParaRPr lang="en-US" altLang="zh-TW" sz="1000" i="0" dirty="0">
                <a:solidFill>
                  <a:schemeClr val="tx1">
                    <a:lumMod val="65000"/>
                    <a:lumOff val="35000"/>
                  </a:schemeClr>
                </a:solidFill>
                <a:latin typeface="Segoe UI Symbol" panose="020B0502040204020203" pitchFamily="34" charset="0"/>
                <a:ea typeface="Segoe UI Symbol" panose="020B0502040204020203" pitchFamily="34" charset="0"/>
                <a:cs typeface="Calibri" panose="020F0502020204030204" pitchFamily="34" charset="0"/>
                <a:sym typeface="Calibri" charset="0"/>
              </a:endParaRPr>
            </a:p>
          </p:txBody>
        </p:sp>
        <p:sp>
          <p:nvSpPr>
            <p:cNvPr id="64" name="圓角矩形 113">
              <a:extLst>
                <a:ext uri="{FF2B5EF4-FFF2-40B4-BE49-F238E27FC236}">
                  <a16:creationId xmlns:a16="http://schemas.microsoft.com/office/drawing/2014/main" id="{1FCA76DF-E87D-424C-BFD3-4A11866098B3}"/>
                </a:ext>
              </a:extLst>
            </p:cNvPr>
            <p:cNvSpPr>
              <a:spLocks noChangeArrowheads="1"/>
            </p:cNvSpPr>
            <p:nvPr/>
          </p:nvSpPr>
          <p:spPr bwMode="auto">
            <a:xfrm>
              <a:off x="270031" y="-259804"/>
              <a:ext cx="1525171" cy="246934"/>
            </a:xfrm>
            <a:prstGeom prst="roundRect">
              <a:avLst>
                <a:gd name="adj" fmla="val 16667"/>
              </a:avLst>
            </a:prstGeom>
            <a:noFill/>
            <a:ln w="9525">
              <a:noFill/>
              <a:round/>
              <a:headEnd/>
              <a:tailEnd/>
            </a:ln>
          </p:spPr>
          <p:txBody>
            <a:bodyPr wrap="none" tIns="0" bIns="46800" anchor="ctr"/>
            <a:lstStyle>
              <a:lvl1pPr>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1pPr>
              <a:lvl2pPr marL="742950" indent="-285750">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2pPr>
              <a:lvl3pPr marL="1143000" indent="-228600">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3pPr>
              <a:lvl4pPr marL="1600200" indent="-228600">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4pPr>
              <a:lvl5pPr marL="2057400" indent="-228600">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9pPr>
            </a:lstStyle>
            <a:p>
              <a:pPr algn="ctr"/>
              <a:r>
                <a:rPr lang="en-US" altLang="zh-TW" sz="1600" i="0" dirty="0">
                  <a:solidFill>
                    <a:schemeClr val="bg2">
                      <a:lumMod val="25000"/>
                    </a:schemeClr>
                  </a:solidFill>
                  <a:latin typeface="Segoe UI Symbol" panose="020B0502040204020203" pitchFamily="34" charset="0"/>
                  <a:ea typeface="Segoe UI Symbol" panose="020B0502040204020203" pitchFamily="34" charset="0"/>
                  <a:cs typeface="Calibri" panose="020F0502020204030204" pitchFamily="34" charset="0"/>
                  <a:sym typeface="Arial" panose="020B0604020202020204" pitchFamily="34" charset="0"/>
                </a:rPr>
                <a:t>China KS</a:t>
              </a:r>
              <a:endParaRPr lang="zh-TW" altLang="en-US" sz="1600" dirty="0">
                <a:solidFill>
                  <a:schemeClr val="bg2">
                    <a:lumMod val="25000"/>
                  </a:schemeClr>
                </a:solidFill>
                <a:latin typeface="Segoe UI Symbol" panose="020B0502040204020203" pitchFamily="34" charset="0"/>
                <a:ea typeface="MS UI Gothic" panose="020B0600070205080204" pitchFamily="34" charset="-128"/>
                <a:cs typeface="Calibri" panose="020F0502020204030204" pitchFamily="34" charset="0"/>
              </a:endParaRPr>
            </a:p>
          </p:txBody>
        </p:sp>
      </p:grpSp>
      <p:pic>
        <p:nvPicPr>
          <p:cNvPr id="50" name="Picture 49" descr="P1000617">
            <a:extLst>
              <a:ext uri="{FF2B5EF4-FFF2-40B4-BE49-F238E27FC236}">
                <a16:creationId xmlns:a16="http://schemas.microsoft.com/office/drawing/2014/main" id="{D719142D-55EA-1343-9AAC-90E99F2B3CAE}"/>
              </a:ext>
            </a:extLst>
          </p:cNvPr>
          <p:cNvPicPr>
            <a:picLocks noChangeAspect="1" noChangeArrowheads="1"/>
          </p:cNvPicPr>
          <p:nvPr/>
        </p:nvPicPr>
        <p:blipFill>
          <a:blip r:embed="rId6" cstate="screen">
            <a:alphaModFix amt="70000"/>
            <a:extLst>
              <a:ext uri="{28A0092B-C50C-407E-A947-70E740481C1C}">
                <a14:useLocalDpi xmlns:a14="http://schemas.microsoft.com/office/drawing/2010/main"/>
              </a:ext>
            </a:extLst>
          </a:blip>
          <a:srcRect/>
          <a:stretch>
            <a:fillRect/>
          </a:stretch>
        </p:blipFill>
        <p:spPr bwMode="auto">
          <a:xfrm>
            <a:off x="9930726" y="2622000"/>
            <a:ext cx="1188000" cy="1188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51" name="Group 19">
            <a:extLst>
              <a:ext uri="{FF2B5EF4-FFF2-40B4-BE49-F238E27FC236}">
                <a16:creationId xmlns:a16="http://schemas.microsoft.com/office/drawing/2014/main" id="{6D20CE91-CE10-874E-BD37-5EB7CB99FE8D}"/>
              </a:ext>
            </a:extLst>
          </p:cNvPr>
          <p:cNvGrpSpPr>
            <a:grpSpLocks/>
          </p:cNvGrpSpPr>
          <p:nvPr/>
        </p:nvGrpSpPr>
        <p:grpSpPr bwMode="auto">
          <a:xfrm>
            <a:off x="5708965" y="1267606"/>
            <a:ext cx="1855078" cy="630452"/>
            <a:chOff x="763834" y="-159279"/>
            <a:chExt cx="1999658" cy="566813"/>
          </a:xfrm>
        </p:grpSpPr>
        <p:sp>
          <p:nvSpPr>
            <p:cNvPr id="61" name="文字方塊 125">
              <a:extLst>
                <a:ext uri="{FF2B5EF4-FFF2-40B4-BE49-F238E27FC236}">
                  <a16:creationId xmlns:a16="http://schemas.microsoft.com/office/drawing/2014/main" id="{FD4FB4E6-6BC7-2F40-B15B-027F4E3D053E}"/>
                </a:ext>
              </a:extLst>
            </p:cNvPr>
            <p:cNvSpPr>
              <a:spLocks noChangeArrowheads="1"/>
            </p:cNvSpPr>
            <p:nvPr/>
          </p:nvSpPr>
          <p:spPr bwMode="auto">
            <a:xfrm>
              <a:off x="1377341" y="47812"/>
              <a:ext cx="1386151" cy="35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1pPr>
              <a:lvl2pPr marL="742950" indent="-285750">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2pPr>
              <a:lvl3pPr marL="1143000" indent="-228600">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3pPr>
              <a:lvl4pPr marL="1600200" indent="-228600">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4pPr>
              <a:lvl5pPr marL="2057400" indent="-228600">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9pPr>
            </a:lstStyle>
            <a:p>
              <a:pPr defTabSz="482186"/>
              <a:r>
                <a:rPr lang="en-US" altLang="zh-TW" sz="1000" i="0" dirty="0">
                  <a:solidFill>
                    <a:schemeClr val="tx1">
                      <a:lumMod val="65000"/>
                      <a:lumOff val="35000"/>
                    </a:schemeClr>
                  </a:solidFill>
                  <a:latin typeface="Segoe UI Symbol" panose="020B0502040204020203" pitchFamily="34" charset="0"/>
                  <a:ea typeface="Segoe UI Symbol" panose="020B0502040204020203" pitchFamily="34" charset="0"/>
                  <a:cs typeface="Calibri" panose="020F0502020204030204" pitchFamily="34" charset="0"/>
                  <a:sym typeface="Calibri" charset="0"/>
                </a:rPr>
                <a:t>Land Size: 9,500 </a:t>
              </a:r>
              <a:r>
                <a:rPr lang="en-US" altLang="zh-TW" sz="1000" i="0" dirty="0">
                  <a:solidFill>
                    <a:schemeClr val="tx1">
                      <a:lumMod val="65000"/>
                      <a:lumOff val="35000"/>
                    </a:schemeClr>
                  </a:solidFill>
                  <a:latin typeface="Segoe UI Symbol" panose="020B0502040204020203" pitchFamily="34" charset="0"/>
                  <a:ea typeface="Segoe UI Symbol" panose="020B0502040204020203" pitchFamily="34" charset="0"/>
                  <a:cs typeface="Calibri" panose="020F0502020204030204" pitchFamily="34" charset="0"/>
                </a:rPr>
                <a:t>m</a:t>
              </a:r>
              <a:r>
                <a:rPr lang="en-US" altLang="zh-TW" sz="1000" i="0" baseline="30000" dirty="0">
                  <a:solidFill>
                    <a:schemeClr val="tx1">
                      <a:lumMod val="65000"/>
                      <a:lumOff val="35000"/>
                    </a:schemeClr>
                  </a:solidFill>
                  <a:latin typeface="Segoe UI Symbol" panose="020B0502040204020203" pitchFamily="34" charset="0"/>
                  <a:ea typeface="Segoe UI Symbol" panose="020B0502040204020203" pitchFamily="34" charset="0"/>
                  <a:cs typeface="Calibri" panose="020F0502020204030204" pitchFamily="34" charset="0"/>
                </a:rPr>
                <a:t>2</a:t>
              </a:r>
            </a:p>
            <a:p>
              <a:pPr defTabSz="482186"/>
              <a:r>
                <a:rPr lang="en-US" altLang="zh-TW" sz="1000" i="0" dirty="0">
                  <a:solidFill>
                    <a:schemeClr val="tx1">
                      <a:lumMod val="65000"/>
                      <a:lumOff val="35000"/>
                    </a:schemeClr>
                  </a:solidFill>
                  <a:latin typeface="Segoe UI Symbol" panose="020B0502040204020203" pitchFamily="34" charset="0"/>
                  <a:ea typeface="Segoe UI Symbol" panose="020B0502040204020203" pitchFamily="34" charset="0"/>
                  <a:cs typeface="Calibri" panose="020F0502020204030204" pitchFamily="34" charset="0"/>
                  <a:sym typeface="Calibri" charset="0"/>
                </a:rPr>
                <a:t>Plant Size: 5,200 </a:t>
              </a:r>
              <a:r>
                <a:rPr lang="en-US" altLang="zh-TW" sz="1000" i="0" dirty="0">
                  <a:solidFill>
                    <a:schemeClr val="tx1">
                      <a:lumMod val="65000"/>
                      <a:lumOff val="35000"/>
                    </a:schemeClr>
                  </a:solidFill>
                  <a:latin typeface="Segoe UI Symbol" panose="020B0502040204020203" pitchFamily="34" charset="0"/>
                  <a:ea typeface="Segoe UI Symbol" panose="020B0502040204020203" pitchFamily="34" charset="0"/>
                  <a:cs typeface="Calibri" panose="020F0502020204030204" pitchFamily="34" charset="0"/>
                </a:rPr>
                <a:t>m</a:t>
              </a:r>
              <a:r>
                <a:rPr lang="en-US" altLang="zh-TW" sz="1000" i="0" baseline="30000" dirty="0">
                  <a:solidFill>
                    <a:schemeClr val="tx1">
                      <a:lumMod val="65000"/>
                      <a:lumOff val="35000"/>
                    </a:schemeClr>
                  </a:solidFill>
                  <a:latin typeface="Segoe UI Symbol" panose="020B0502040204020203" pitchFamily="34" charset="0"/>
                  <a:ea typeface="Segoe UI Symbol" panose="020B0502040204020203" pitchFamily="34" charset="0"/>
                  <a:cs typeface="Calibri" panose="020F0502020204030204" pitchFamily="34" charset="0"/>
                </a:rPr>
                <a:t>2</a:t>
              </a:r>
              <a:endParaRPr lang="en-US" altLang="zh-TW" sz="1000" i="0" dirty="0">
                <a:solidFill>
                  <a:schemeClr val="tx1">
                    <a:lumMod val="65000"/>
                    <a:lumOff val="35000"/>
                  </a:schemeClr>
                </a:solidFill>
                <a:latin typeface="Segoe UI Symbol" panose="020B0502040204020203" pitchFamily="34" charset="0"/>
                <a:ea typeface="Segoe UI Symbol" panose="020B0502040204020203" pitchFamily="34" charset="0"/>
                <a:cs typeface="Calibri" panose="020F0502020204030204" pitchFamily="34" charset="0"/>
                <a:sym typeface="Calibri" charset="0"/>
              </a:endParaRPr>
            </a:p>
          </p:txBody>
        </p:sp>
        <p:sp>
          <p:nvSpPr>
            <p:cNvPr id="62" name="圓角矩形 126">
              <a:extLst>
                <a:ext uri="{FF2B5EF4-FFF2-40B4-BE49-F238E27FC236}">
                  <a16:creationId xmlns:a16="http://schemas.microsoft.com/office/drawing/2014/main" id="{26A0C880-EA0F-0F46-B404-F7CA8CDC5656}"/>
                </a:ext>
              </a:extLst>
            </p:cNvPr>
            <p:cNvSpPr>
              <a:spLocks noChangeArrowheads="1"/>
            </p:cNvSpPr>
            <p:nvPr/>
          </p:nvSpPr>
          <p:spPr bwMode="auto">
            <a:xfrm>
              <a:off x="763834" y="-159279"/>
              <a:ext cx="1555002" cy="270408"/>
            </a:xfrm>
            <a:prstGeom prst="roundRect">
              <a:avLst>
                <a:gd name="adj" fmla="val 16667"/>
              </a:avLst>
            </a:prstGeom>
            <a:noFill/>
            <a:ln w="9525">
              <a:noFill/>
              <a:round/>
              <a:headEnd/>
              <a:tailEnd/>
            </a:ln>
          </p:spPr>
          <p:txBody>
            <a:bodyPr wrap="none" tIns="0" bIns="46800" anchor="ctr"/>
            <a:lstStyle>
              <a:lvl1pPr>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1pPr>
              <a:lvl2pPr marL="742950" indent="-285750">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2pPr>
              <a:lvl3pPr marL="1143000" indent="-228600">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3pPr>
              <a:lvl4pPr marL="1600200" indent="-228600">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4pPr>
              <a:lvl5pPr marL="2057400" indent="-228600">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9pPr>
            </a:lstStyle>
            <a:p>
              <a:pPr algn="ctr"/>
              <a:r>
                <a:rPr lang="en-US" altLang="zh-TW" sz="1600" i="0" dirty="0">
                  <a:solidFill>
                    <a:schemeClr val="bg2">
                      <a:lumMod val="25000"/>
                    </a:schemeClr>
                  </a:solidFill>
                  <a:latin typeface="Segoe UI Symbol" panose="020B0502040204020203" pitchFamily="34" charset="0"/>
                  <a:ea typeface="Segoe UI Symbol" panose="020B0502040204020203" pitchFamily="34" charset="0"/>
                  <a:cs typeface="Calibri" panose="020F0502020204030204" pitchFamily="34" charset="0"/>
                  <a:sym typeface="Arial" panose="020B0604020202020204" pitchFamily="34" charset="0"/>
                </a:rPr>
                <a:t>Czech Republic</a:t>
              </a:r>
              <a:endParaRPr lang="zh-TW" altLang="en-US" sz="1600" i="0" dirty="0">
                <a:solidFill>
                  <a:schemeClr val="bg2">
                    <a:lumMod val="25000"/>
                  </a:schemeClr>
                </a:solidFill>
                <a:latin typeface="Segoe UI Symbol" panose="020B0502040204020203" pitchFamily="34" charset="0"/>
                <a:ea typeface="MS UI Gothic" panose="020B0600070205080204" pitchFamily="34" charset="-128"/>
                <a:cs typeface="Calibri" panose="020F0502020204030204" pitchFamily="34" charset="0"/>
              </a:endParaRPr>
            </a:p>
          </p:txBody>
        </p:sp>
      </p:grpSp>
      <p:pic>
        <p:nvPicPr>
          <p:cNvPr id="52" name="Picture 25" descr="PICT0084">
            <a:extLst>
              <a:ext uri="{FF2B5EF4-FFF2-40B4-BE49-F238E27FC236}">
                <a16:creationId xmlns:a16="http://schemas.microsoft.com/office/drawing/2014/main" id="{21ECA00B-485F-324F-8E29-886476BC9C12}"/>
              </a:ext>
            </a:extLst>
          </p:cNvPr>
          <p:cNvPicPr>
            <a:picLocks noChangeAspect="1" noChangeArrowheads="1"/>
          </p:cNvPicPr>
          <p:nvPr/>
        </p:nvPicPr>
        <p:blipFill>
          <a:blip r:embed="rId7" cstate="screen">
            <a:alphaModFix amt="70000"/>
            <a:extLst>
              <a:ext uri="{28A0092B-C50C-407E-A947-70E740481C1C}">
                <a14:useLocalDpi xmlns:a14="http://schemas.microsoft.com/office/drawing/2010/main"/>
              </a:ext>
            </a:extLst>
          </a:blip>
          <a:srcRect/>
          <a:stretch>
            <a:fillRect/>
          </a:stretch>
        </p:blipFill>
        <p:spPr bwMode="auto">
          <a:xfrm>
            <a:off x="4789246" y="1138168"/>
            <a:ext cx="900000" cy="90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3" name="Picture 1">
            <a:extLst>
              <a:ext uri="{FF2B5EF4-FFF2-40B4-BE49-F238E27FC236}">
                <a16:creationId xmlns:a16="http://schemas.microsoft.com/office/drawing/2014/main" id="{D079A974-78B0-D64B-9881-F4D423DB63F3}"/>
              </a:ext>
            </a:extLst>
          </p:cNvPr>
          <p:cNvPicPr>
            <a:picLocks noChangeArrowheads="1"/>
          </p:cNvPicPr>
          <p:nvPr/>
        </p:nvPicPr>
        <p:blipFill>
          <a:blip r:embed="rId8" cstate="screen">
            <a:alphaModFix amt="70000"/>
            <a:extLst>
              <a:ext uri="{28A0092B-C50C-407E-A947-70E740481C1C}">
                <a14:useLocalDpi xmlns:a14="http://schemas.microsoft.com/office/drawing/2010/main"/>
              </a:ext>
            </a:extLst>
          </a:blip>
          <a:stretch>
            <a:fillRect/>
          </a:stretch>
        </p:blipFill>
        <p:spPr bwMode="auto">
          <a:xfrm>
            <a:off x="5716424" y="4152032"/>
            <a:ext cx="2160000" cy="216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cxnSp>
        <p:nvCxnSpPr>
          <p:cNvPr id="54" name="肘形接點 26">
            <a:extLst>
              <a:ext uri="{FF2B5EF4-FFF2-40B4-BE49-F238E27FC236}">
                <a16:creationId xmlns:a16="http://schemas.microsoft.com/office/drawing/2014/main" id="{EA211A49-D0AF-A94B-922D-405A5BFA8754}"/>
              </a:ext>
            </a:extLst>
          </p:cNvPr>
          <p:cNvCxnSpPr>
            <a:cxnSpLocks/>
            <a:endCxn id="53" idx="6"/>
          </p:cNvCxnSpPr>
          <p:nvPr/>
        </p:nvCxnSpPr>
        <p:spPr>
          <a:xfrm rot="5400000">
            <a:off x="7274102" y="4610776"/>
            <a:ext cx="1223579" cy="18933"/>
          </a:xfrm>
          <a:prstGeom prst="bentConnector2">
            <a:avLst/>
          </a:prstGeom>
          <a:noFill/>
          <a:ln w="3175">
            <a:solidFill>
              <a:schemeClr val="tx1"/>
            </a:solidFill>
            <a:miter lim="800000"/>
            <a:headEnd type="oval" w="sm" len="sm"/>
            <a:tailEnd type="none" w="sm" len="sm"/>
          </a:ln>
          <a:extLst>
            <a:ext uri="{909E8E84-426E-40DD-AFC4-6F175D3DCCD1}">
              <a14:hiddenFill xmlns:a14="http://schemas.microsoft.com/office/drawing/2010/main">
                <a:noFill/>
              </a14:hiddenFill>
            </a:ext>
          </a:extLst>
        </p:spPr>
      </p:cxnSp>
      <p:grpSp>
        <p:nvGrpSpPr>
          <p:cNvPr id="55" name="群組 29">
            <a:extLst>
              <a:ext uri="{FF2B5EF4-FFF2-40B4-BE49-F238E27FC236}">
                <a16:creationId xmlns:a16="http://schemas.microsoft.com/office/drawing/2014/main" id="{C44FAB28-833F-B947-AE19-11DDCE7D338F}"/>
              </a:ext>
            </a:extLst>
          </p:cNvPr>
          <p:cNvGrpSpPr>
            <a:grpSpLocks/>
          </p:cNvGrpSpPr>
          <p:nvPr/>
        </p:nvGrpSpPr>
        <p:grpSpPr bwMode="auto">
          <a:xfrm>
            <a:off x="7945308" y="5108922"/>
            <a:ext cx="1819564" cy="604455"/>
            <a:chOff x="4308512" y="5529916"/>
            <a:chExt cx="1708363" cy="542836"/>
          </a:xfrm>
        </p:grpSpPr>
        <p:sp>
          <p:nvSpPr>
            <p:cNvPr id="59" name="文字方塊 30">
              <a:extLst>
                <a:ext uri="{FF2B5EF4-FFF2-40B4-BE49-F238E27FC236}">
                  <a16:creationId xmlns:a16="http://schemas.microsoft.com/office/drawing/2014/main" id="{D563743E-4D98-E247-9DD4-04C444D6728C}"/>
                </a:ext>
              </a:extLst>
            </p:cNvPr>
            <p:cNvSpPr txBox="1"/>
            <p:nvPr/>
          </p:nvSpPr>
          <p:spPr>
            <a:xfrm>
              <a:off x="4329428" y="5713429"/>
              <a:ext cx="1305167" cy="359323"/>
            </a:xfrm>
            <a:prstGeom prst="rect">
              <a:avLst/>
            </a:prstGeom>
            <a:noFill/>
          </p:spPr>
          <p:txBody>
            <a:bodyPr wrap="none">
              <a:spAutoFit/>
            </a:bodyPr>
            <a:lstStyle>
              <a:lvl1pPr>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1pPr>
              <a:lvl2pPr marL="742950" indent="-285750">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2pPr>
              <a:lvl3pPr marL="1143000" indent="-228600">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3pPr>
              <a:lvl4pPr marL="1600200" indent="-228600">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4pPr>
              <a:lvl5pPr marL="2057400" indent="-228600">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9pPr>
            </a:lstStyle>
            <a:p>
              <a:r>
                <a:rPr lang="en-US" altLang="zh-TW" sz="1000" i="0" dirty="0">
                  <a:solidFill>
                    <a:schemeClr val="tx1">
                      <a:lumMod val="65000"/>
                      <a:lumOff val="35000"/>
                    </a:schemeClr>
                  </a:solidFill>
                  <a:latin typeface="Segoe UI Symbol" panose="020B0502040204020203" pitchFamily="34" charset="0"/>
                  <a:ea typeface="Segoe UI Symbol" panose="020B0502040204020203" pitchFamily="34" charset="0"/>
                  <a:cs typeface="Calibri" panose="020F0502020204030204" pitchFamily="34" charset="0"/>
                </a:rPr>
                <a:t>Plant Size: 26,000 m</a:t>
              </a:r>
              <a:r>
                <a:rPr lang="en-US" altLang="zh-TW" sz="1000" i="0" baseline="30000" dirty="0">
                  <a:solidFill>
                    <a:schemeClr val="tx1">
                      <a:lumMod val="65000"/>
                      <a:lumOff val="35000"/>
                    </a:schemeClr>
                  </a:solidFill>
                  <a:latin typeface="Segoe UI Symbol" panose="020B0502040204020203" pitchFamily="34" charset="0"/>
                  <a:ea typeface="Segoe UI Symbol" panose="020B0502040204020203" pitchFamily="34" charset="0"/>
                  <a:cs typeface="Calibri" panose="020F0502020204030204" pitchFamily="34" charset="0"/>
                </a:rPr>
                <a:t>2</a:t>
              </a:r>
              <a:r>
                <a:rPr lang="en-US" altLang="zh-TW" sz="1000" i="0" dirty="0">
                  <a:solidFill>
                    <a:schemeClr val="tx1">
                      <a:lumMod val="65000"/>
                      <a:lumOff val="35000"/>
                    </a:schemeClr>
                  </a:solidFill>
                  <a:latin typeface="Segoe UI Symbol" panose="020B0502040204020203" pitchFamily="34" charset="0"/>
                  <a:ea typeface="Segoe UI Symbol" panose="020B0502040204020203" pitchFamily="34" charset="0"/>
                  <a:cs typeface="Calibri" panose="020F0502020204030204" pitchFamily="34" charset="0"/>
                </a:rPr>
                <a:t> </a:t>
              </a:r>
            </a:p>
            <a:p>
              <a:r>
                <a:rPr lang="en-US" altLang="zh-TW" sz="1000" i="0" dirty="0">
                  <a:solidFill>
                    <a:schemeClr val="tx1">
                      <a:lumMod val="65000"/>
                      <a:lumOff val="35000"/>
                    </a:schemeClr>
                  </a:solidFill>
                  <a:latin typeface="Segoe UI Symbol" panose="020B0502040204020203" pitchFamily="34" charset="0"/>
                  <a:ea typeface="Segoe UI Symbol" panose="020B0502040204020203" pitchFamily="34" charset="0"/>
                  <a:cs typeface="Calibri" panose="020F0502020204030204" pitchFamily="34" charset="0"/>
                </a:rPr>
                <a:t>Land Size: 36,000 m</a:t>
              </a:r>
              <a:r>
                <a:rPr lang="en-US" altLang="zh-TW" sz="1000" i="0" baseline="30000" dirty="0">
                  <a:solidFill>
                    <a:schemeClr val="tx1">
                      <a:lumMod val="65000"/>
                      <a:lumOff val="35000"/>
                    </a:schemeClr>
                  </a:solidFill>
                  <a:latin typeface="Segoe UI Symbol" panose="020B0502040204020203" pitchFamily="34" charset="0"/>
                  <a:ea typeface="Segoe UI Symbol" panose="020B0502040204020203" pitchFamily="34" charset="0"/>
                  <a:cs typeface="Calibri" panose="020F0502020204030204" pitchFamily="34" charset="0"/>
                </a:rPr>
                <a:t>2</a:t>
              </a:r>
              <a:r>
                <a:rPr lang="en-US" altLang="zh-TW" sz="1000" i="0" dirty="0">
                  <a:solidFill>
                    <a:schemeClr val="tx1">
                      <a:lumMod val="65000"/>
                      <a:lumOff val="35000"/>
                    </a:schemeClr>
                  </a:solidFill>
                  <a:latin typeface="Segoe UI Symbol" panose="020B0502040204020203" pitchFamily="34" charset="0"/>
                  <a:ea typeface="Segoe UI Symbol" panose="020B0502040204020203" pitchFamily="34" charset="0"/>
                  <a:cs typeface="Calibri" panose="020F0502020204030204" pitchFamily="34" charset="0"/>
                </a:rPr>
                <a:t> </a:t>
              </a:r>
            </a:p>
          </p:txBody>
        </p:sp>
        <p:sp>
          <p:nvSpPr>
            <p:cNvPr id="60" name="Rectangle 21">
              <a:extLst>
                <a:ext uri="{FF2B5EF4-FFF2-40B4-BE49-F238E27FC236}">
                  <a16:creationId xmlns:a16="http://schemas.microsoft.com/office/drawing/2014/main" id="{EE759CF7-F233-E746-81DD-463703A90DE7}"/>
                </a:ext>
              </a:extLst>
            </p:cNvPr>
            <p:cNvSpPr>
              <a:spLocks/>
            </p:cNvSpPr>
            <p:nvPr/>
          </p:nvSpPr>
          <p:spPr bwMode="auto">
            <a:xfrm>
              <a:off x="4308512" y="5529916"/>
              <a:ext cx="1708363" cy="221121"/>
            </a:xfrm>
            <a:prstGeom prst="rect">
              <a:avLst/>
            </a:prstGeom>
            <a:noFill/>
            <a:ln w="9525">
              <a:noFill/>
              <a:miter lim="800000"/>
              <a:headEnd/>
              <a:tailEnd/>
            </a:ln>
          </p:spPr>
          <p:txBody>
            <a:bodyPr wrap="square" lIns="0" tIns="0" rIns="0" bIns="0" anchor="ctr">
              <a:spAutoFit/>
            </a:bodyPr>
            <a:lstStyle>
              <a:lvl1pPr defTabSz="481013">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1pPr>
              <a:lvl2pPr marL="742950" indent="-285750" defTabSz="481013">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2pPr>
              <a:lvl3pPr marL="1143000" indent="-228600" defTabSz="481013">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3pPr>
              <a:lvl4pPr marL="1600200" indent="-228600" defTabSz="481013">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4pPr>
              <a:lvl5pPr marL="2057400" indent="-228600" defTabSz="481013">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5pPr>
              <a:lvl6pPr marL="2514600" indent="-228600" defTabSz="481013" eaLnBrk="0" fontAlgn="base" hangingPunct="0">
                <a:spcBef>
                  <a:spcPct val="0"/>
                </a:spcBef>
                <a:spcAft>
                  <a:spcPct val="0"/>
                </a:spcAft>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6pPr>
              <a:lvl7pPr marL="2971800" indent="-228600" defTabSz="481013" eaLnBrk="0" fontAlgn="base" hangingPunct="0">
                <a:spcBef>
                  <a:spcPct val="0"/>
                </a:spcBef>
                <a:spcAft>
                  <a:spcPct val="0"/>
                </a:spcAft>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7pPr>
              <a:lvl8pPr marL="3429000" indent="-228600" defTabSz="481013" eaLnBrk="0" fontAlgn="base" hangingPunct="0">
                <a:spcBef>
                  <a:spcPct val="0"/>
                </a:spcBef>
                <a:spcAft>
                  <a:spcPct val="0"/>
                </a:spcAft>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8pPr>
              <a:lvl9pPr marL="3886200" indent="-228600" defTabSz="481013" eaLnBrk="0" fontAlgn="base" hangingPunct="0">
                <a:spcBef>
                  <a:spcPct val="0"/>
                </a:spcBef>
                <a:spcAft>
                  <a:spcPct val="0"/>
                </a:spcAft>
                <a:buFont typeface="Arial" panose="020B0604020202020204" pitchFamily="34" charset="0"/>
                <a:defRPr sz="1200" i="1">
                  <a:solidFill>
                    <a:schemeClr val="tx1"/>
                  </a:solidFill>
                  <a:latin typeface="Verdana" panose="020B0604030504040204" pitchFamily="34" charset="0"/>
                  <a:ea typeface="SimSun" panose="02010600030101010101" pitchFamily="2" charset="-122"/>
                </a:defRPr>
              </a:lvl9pPr>
            </a:lstStyle>
            <a:p>
              <a:r>
                <a:rPr lang="en-US" altLang="zh-TW" sz="1600" i="0" dirty="0">
                  <a:solidFill>
                    <a:schemeClr val="bg2">
                      <a:lumMod val="25000"/>
                    </a:schemeClr>
                  </a:solidFill>
                  <a:latin typeface="Segoe UI Symbol" panose="020B0502040204020203" pitchFamily="34" charset="0"/>
                  <a:ea typeface="Segoe UI Symbol" panose="020B0502040204020203" pitchFamily="34" charset="0"/>
                  <a:cs typeface="Calibri" panose="020F0502020204030204" pitchFamily="34" charset="0"/>
                  <a:sym typeface="Calibri" panose="020F0502020204030204" pitchFamily="34" charset="0"/>
                </a:rPr>
                <a:t>Vietnam</a:t>
              </a:r>
            </a:p>
          </p:txBody>
        </p:sp>
      </p:grpSp>
      <p:cxnSp>
        <p:nvCxnSpPr>
          <p:cNvPr id="56" name="Straight Connector 55">
            <a:extLst>
              <a:ext uri="{FF2B5EF4-FFF2-40B4-BE49-F238E27FC236}">
                <a16:creationId xmlns:a16="http://schemas.microsoft.com/office/drawing/2014/main" id="{EC16E3C6-C235-5541-8CDD-4C8B96ED1999}"/>
              </a:ext>
            </a:extLst>
          </p:cNvPr>
          <p:cNvCxnSpPr>
            <a:cxnSpLocks/>
          </p:cNvCxnSpPr>
          <p:nvPr/>
        </p:nvCxnSpPr>
        <p:spPr>
          <a:xfrm>
            <a:off x="3519902" y="3788853"/>
            <a:ext cx="4613185" cy="0"/>
          </a:xfrm>
          <a:prstGeom prst="line">
            <a:avLst/>
          </a:prstGeom>
          <a:noFill/>
          <a:ln w="3175">
            <a:solidFill>
              <a:schemeClr val="tx1"/>
            </a:solidFill>
            <a:miter lim="800000"/>
            <a:headEnd type="none" w="sm" len="sm"/>
            <a:tailEnd type="oval" w="sm" len="sm"/>
          </a:ln>
          <a:extLst>
            <a:ext uri="{909E8E84-426E-40DD-AFC4-6F175D3DCCD1}">
              <a14:hiddenFill xmlns:a14="http://schemas.microsoft.com/office/drawing/2010/main">
                <a:noFill/>
              </a14:hiddenFill>
            </a:ext>
          </a:extLst>
        </p:spPr>
      </p:cxnSp>
      <p:cxnSp>
        <p:nvCxnSpPr>
          <p:cNvPr id="57" name="Straight Connector 56">
            <a:extLst>
              <a:ext uri="{FF2B5EF4-FFF2-40B4-BE49-F238E27FC236}">
                <a16:creationId xmlns:a16="http://schemas.microsoft.com/office/drawing/2014/main" id="{DC420720-D583-DC4F-8058-CD107948D8A9}"/>
              </a:ext>
            </a:extLst>
          </p:cNvPr>
          <p:cNvCxnSpPr>
            <a:cxnSpLocks/>
            <a:stCxn id="50" idx="2"/>
          </p:cNvCxnSpPr>
          <p:nvPr/>
        </p:nvCxnSpPr>
        <p:spPr>
          <a:xfrm flipH="1">
            <a:off x="8491880" y="3216000"/>
            <a:ext cx="1438846" cy="0"/>
          </a:xfrm>
          <a:prstGeom prst="line">
            <a:avLst/>
          </a:prstGeom>
          <a:noFill/>
          <a:ln w="3175">
            <a:solidFill>
              <a:schemeClr val="tx1"/>
            </a:solidFill>
            <a:miter lim="800000"/>
            <a:headEnd type="none" w="sm" len="sm"/>
            <a:tailEnd type="oval" w="sm" len="sm"/>
          </a:ln>
          <a:extLst>
            <a:ext uri="{909E8E84-426E-40DD-AFC4-6F175D3DCCD1}">
              <a14:hiddenFill xmlns:a14="http://schemas.microsoft.com/office/drawing/2010/main">
                <a:noFill/>
              </a14:hiddenFill>
            </a:ext>
          </a:extLst>
        </p:spPr>
      </p:cxnSp>
      <p:cxnSp>
        <p:nvCxnSpPr>
          <p:cNvPr id="35" name="肘形接點 117">
            <a:extLst>
              <a:ext uri="{FF2B5EF4-FFF2-40B4-BE49-F238E27FC236}">
                <a16:creationId xmlns:a16="http://schemas.microsoft.com/office/drawing/2014/main" id="{38AD8E50-4DFF-0848-BEE2-1225603AF1AE}"/>
              </a:ext>
            </a:extLst>
          </p:cNvPr>
          <p:cNvCxnSpPr>
            <a:cxnSpLocks noChangeShapeType="1"/>
            <a:endCxn id="48" idx="4"/>
          </p:cNvCxnSpPr>
          <p:nvPr/>
        </p:nvCxnSpPr>
        <p:spPr bwMode="auto">
          <a:xfrm flipV="1">
            <a:off x="8320517" y="2160662"/>
            <a:ext cx="936129" cy="907256"/>
          </a:xfrm>
          <a:prstGeom prst="bentConnector2">
            <a:avLst/>
          </a:prstGeom>
          <a:noFill/>
          <a:ln w="3175">
            <a:solidFill>
              <a:schemeClr val="tx1"/>
            </a:solidFill>
            <a:miter lim="800000"/>
            <a:headEnd type="oval" w="sm" len="sm"/>
            <a:tailEnd type="none" w="sm" len="sm"/>
          </a:ln>
          <a:extLst>
            <a:ext uri="{909E8E84-426E-40DD-AFC4-6F175D3DCCD1}">
              <a14:hiddenFill xmlns:a14="http://schemas.microsoft.com/office/drawing/2010/main">
                <a:noFill/>
              </a14:hiddenFill>
            </a:ext>
          </a:extLst>
        </p:spPr>
      </p:cxnSp>
      <p:sp>
        <p:nvSpPr>
          <p:cNvPr id="9" name="標題 8">
            <a:extLst>
              <a:ext uri="{FF2B5EF4-FFF2-40B4-BE49-F238E27FC236}">
                <a16:creationId xmlns:a16="http://schemas.microsoft.com/office/drawing/2014/main" id="{938F28E8-0086-4646-8FEE-500CD8469620}"/>
              </a:ext>
            </a:extLst>
          </p:cNvPr>
          <p:cNvSpPr>
            <a:spLocks noGrp="1"/>
          </p:cNvSpPr>
          <p:nvPr>
            <p:ph type="title"/>
          </p:nvPr>
        </p:nvSpPr>
        <p:spPr>
          <a:xfrm>
            <a:off x="457200" y="769966"/>
            <a:ext cx="11161747" cy="369332"/>
          </a:xfrm>
        </p:spPr>
        <p:txBody>
          <a:bodyPr>
            <a:noAutofit/>
          </a:bodyPr>
          <a:lstStyle/>
          <a:p>
            <a:r>
              <a:rPr lang="en-US" altLang="zh-TW" sz="2400" dirty="0"/>
              <a:t>Global Sites</a:t>
            </a:r>
            <a:endParaRPr lang="zh-TW" altLang="en-US" sz="2400" dirty="0"/>
          </a:p>
        </p:txBody>
      </p:sp>
    </p:spTree>
    <p:extLst>
      <p:ext uri="{BB962C8B-B14F-4D97-AF65-F5344CB8AC3E}">
        <p14:creationId xmlns:p14="http://schemas.microsoft.com/office/powerpoint/2010/main" val="222101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C63A8E1-0106-4D2A-8CDE-8774F6824E23}"/>
              </a:ext>
            </a:extLst>
          </p:cNvPr>
          <p:cNvSpPr>
            <a:spLocks noGrp="1"/>
          </p:cNvSpPr>
          <p:nvPr>
            <p:ph type="title"/>
          </p:nvPr>
        </p:nvSpPr>
        <p:spPr>
          <a:xfrm>
            <a:off x="487510" y="762000"/>
            <a:ext cx="11161747" cy="369332"/>
          </a:xfrm>
        </p:spPr>
        <p:txBody>
          <a:bodyPr>
            <a:noAutofit/>
          </a:bodyPr>
          <a:lstStyle/>
          <a:p>
            <a:r>
              <a:rPr lang="en-US" altLang="zh-TW" sz="2400" dirty="0"/>
              <a:t>Manufacturing Capacity</a:t>
            </a:r>
            <a:endParaRPr lang="zh-TW" altLang="en-US" sz="2400" dirty="0"/>
          </a:p>
        </p:txBody>
      </p:sp>
      <p:graphicFrame>
        <p:nvGraphicFramePr>
          <p:cNvPr id="4" name="表格 3">
            <a:extLst>
              <a:ext uri="{FF2B5EF4-FFF2-40B4-BE49-F238E27FC236}">
                <a16:creationId xmlns:a16="http://schemas.microsoft.com/office/drawing/2014/main" id="{E6185547-8F3E-442B-B248-BFDB64991A3D}"/>
              </a:ext>
            </a:extLst>
          </p:cNvPr>
          <p:cNvGraphicFramePr>
            <a:graphicFrameLocks noGrp="1"/>
          </p:cNvGraphicFramePr>
          <p:nvPr>
            <p:extLst>
              <p:ext uri="{D42A27DB-BD31-4B8C-83A1-F6EECF244321}">
                <p14:modId xmlns:p14="http://schemas.microsoft.com/office/powerpoint/2010/main" val="2926722689"/>
              </p:ext>
            </p:extLst>
          </p:nvPr>
        </p:nvGraphicFramePr>
        <p:xfrm>
          <a:off x="1355333" y="2911213"/>
          <a:ext cx="10243978" cy="3265795"/>
        </p:xfrm>
        <a:graphic>
          <a:graphicData uri="http://schemas.openxmlformats.org/drawingml/2006/table">
            <a:tbl>
              <a:tblPr/>
              <a:tblGrid>
                <a:gridCol w="1184333">
                  <a:extLst>
                    <a:ext uri="{9D8B030D-6E8A-4147-A177-3AD203B41FA5}">
                      <a16:colId xmlns:a16="http://schemas.microsoft.com/office/drawing/2014/main" val="4074860785"/>
                    </a:ext>
                  </a:extLst>
                </a:gridCol>
                <a:gridCol w="2901508">
                  <a:extLst>
                    <a:ext uri="{9D8B030D-6E8A-4147-A177-3AD203B41FA5}">
                      <a16:colId xmlns:a16="http://schemas.microsoft.com/office/drawing/2014/main" val="1458106156"/>
                    </a:ext>
                  </a:extLst>
                </a:gridCol>
                <a:gridCol w="2901508">
                  <a:extLst>
                    <a:ext uri="{9D8B030D-6E8A-4147-A177-3AD203B41FA5}">
                      <a16:colId xmlns:a16="http://schemas.microsoft.com/office/drawing/2014/main" val="4113822275"/>
                    </a:ext>
                  </a:extLst>
                </a:gridCol>
                <a:gridCol w="3256629">
                  <a:extLst>
                    <a:ext uri="{9D8B030D-6E8A-4147-A177-3AD203B41FA5}">
                      <a16:colId xmlns:a16="http://schemas.microsoft.com/office/drawing/2014/main" val="994907151"/>
                    </a:ext>
                  </a:extLst>
                </a:gridCol>
              </a:tblGrid>
              <a:tr h="660037">
                <a:tc>
                  <a:txBody>
                    <a:bodyPr/>
                    <a:lstStyle>
                      <a:lvl1pPr>
                        <a:lnSpc>
                          <a:spcPct val="90000"/>
                        </a:lnSpc>
                        <a:spcBef>
                          <a:spcPts val="1000"/>
                        </a:spcBef>
                        <a:buFont typeface="Arial" panose="020B0604020202020204" pitchFamily="34" charset="0"/>
                        <a:defRPr sz="2400">
                          <a:solidFill>
                            <a:schemeClr val="tx1"/>
                          </a:solidFill>
                          <a:latin typeface="Segoe UI Symbol" panose="020B0502040204020203" pitchFamily="34" charset="0"/>
                        </a:defRPr>
                      </a:lvl1pPr>
                      <a:lvl2pPr marL="742950" indent="-285750">
                        <a:lnSpc>
                          <a:spcPct val="90000"/>
                        </a:lnSpc>
                        <a:spcBef>
                          <a:spcPts val="500"/>
                        </a:spcBef>
                        <a:buFont typeface="Arial" panose="020B0604020202020204" pitchFamily="34" charset="0"/>
                        <a:defRPr sz="2000">
                          <a:solidFill>
                            <a:schemeClr val="tx1"/>
                          </a:solidFill>
                          <a:latin typeface="Segoe UI Symbol" panose="020B0502040204020203" pitchFamily="34" charset="0"/>
                        </a:defRPr>
                      </a:lvl2pPr>
                      <a:lvl3pPr marL="1143000" indent="-228600">
                        <a:lnSpc>
                          <a:spcPct val="90000"/>
                        </a:lnSpc>
                        <a:spcBef>
                          <a:spcPts val="500"/>
                        </a:spcBef>
                        <a:buFont typeface="Arial" panose="020B0604020202020204" pitchFamily="34" charset="0"/>
                        <a:defRPr>
                          <a:solidFill>
                            <a:schemeClr val="tx1"/>
                          </a:solidFill>
                          <a:latin typeface="Segoe UI Symbol" panose="020B0502040204020203" pitchFamily="34" charset="0"/>
                        </a:defRPr>
                      </a:lvl3pPr>
                      <a:lvl4pPr marL="1600200" indent="-228600">
                        <a:lnSpc>
                          <a:spcPct val="90000"/>
                        </a:lnSpc>
                        <a:spcBef>
                          <a:spcPts val="500"/>
                        </a:spcBef>
                        <a:buFont typeface="Arial" panose="020B0604020202020204" pitchFamily="34" charset="0"/>
                        <a:defRPr sz="1600">
                          <a:solidFill>
                            <a:schemeClr val="tx1"/>
                          </a:solidFill>
                          <a:latin typeface="Segoe UI Symbol" panose="020B0502040204020203" pitchFamily="34" charset="0"/>
                        </a:defRPr>
                      </a:lvl4pPr>
                      <a:lvl5pPr marL="2057400" indent="-228600">
                        <a:lnSpc>
                          <a:spcPct val="90000"/>
                        </a:lnSpc>
                        <a:spcBef>
                          <a:spcPts val="500"/>
                        </a:spcBef>
                        <a:buFont typeface="Arial" panose="020B0604020202020204" pitchFamily="34" charset="0"/>
                        <a:defRPr sz="1600">
                          <a:solidFill>
                            <a:schemeClr val="tx1"/>
                          </a:solidFill>
                          <a:latin typeface="Segoe UI Symbol" panose="020B0502040204020203"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TW" sz="1600" b="1" i="0" u="none" strike="noStrike" cap="none" normalizeH="0" baseline="0" dirty="0">
                        <a:ln>
                          <a:noFill/>
                        </a:ln>
                        <a:solidFill>
                          <a:srgbClr val="0D0D0D"/>
                        </a:solidFill>
                        <a:effectLst/>
                        <a:latin typeface="Segoe UI Symbol" panose="020B0502040204020203" pitchFamily="34" charset="0"/>
                        <a:ea typeface="Segoe UI Symbol" panose="020B0502040204020203" pitchFamily="34" charset="0"/>
                        <a:cs typeface="Segoe UI Semibold" panose="020B0502040204020203" pitchFamily="34" charset="0"/>
                      </a:endParaRPr>
                    </a:p>
                  </a:txBody>
                  <a:tcPr marL="9525" marR="9525" marT="9525" marB="0" anchor="ctr" horzOverflow="overflow">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Segoe UI Symbol" panose="020B0502040204020203" pitchFamily="34" charset="0"/>
                        </a:defRPr>
                      </a:lvl1pPr>
                      <a:lvl2pPr marL="742950" indent="-285750">
                        <a:lnSpc>
                          <a:spcPct val="90000"/>
                        </a:lnSpc>
                        <a:spcBef>
                          <a:spcPts val="500"/>
                        </a:spcBef>
                        <a:buFont typeface="Arial" panose="020B0604020202020204" pitchFamily="34" charset="0"/>
                        <a:defRPr sz="2000">
                          <a:solidFill>
                            <a:schemeClr val="tx1"/>
                          </a:solidFill>
                          <a:latin typeface="Segoe UI Symbol" panose="020B0502040204020203" pitchFamily="34" charset="0"/>
                        </a:defRPr>
                      </a:lvl2pPr>
                      <a:lvl3pPr marL="1143000" indent="-228600">
                        <a:lnSpc>
                          <a:spcPct val="90000"/>
                        </a:lnSpc>
                        <a:spcBef>
                          <a:spcPts val="500"/>
                        </a:spcBef>
                        <a:buFont typeface="Arial" panose="020B0604020202020204" pitchFamily="34" charset="0"/>
                        <a:defRPr>
                          <a:solidFill>
                            <a:schemeClr val="tx1"/>
                          </a:solidFill>
                          <a:latin typeface="Segoe UI Symbol" panose="020B0502040204020203" pitchFamily="34" charset="0"/>
                        </a:defRPr>
                      </a:lvl3pPr>
                      <a:lvl4pPr marL="1600200" indent="-228600">
                        <a:lnSpc>
                          <a:spcPct val="90000"/>
                        </a:lnSpc>
                        <a:spcBef>
                          <a:spcPts val="500"/>
                        </a:spcBef>
                        <a:buFont typeface="Arial" panose="020B0604020202020204" pitchFamily="34" charset="0"/>
                        <a:defRPr sz="1600">
                          <a:solidFill>
                            <a:schemeClr val="tx1"/>
                          </a:solidFill>
                          <a:latin typeface="Segoe UI Symbol" panose="020B0502040204020203" pitchFamily="34" charset="0"/>
                        </a:defRPr>
                      </a:lvl4pPr>
                      <a:lvl5pPr marL="2057400" indent="-228600">
                        <a:lnSpc>
                          <a:spcPct val="90000"/>
                        </a:lnSpc>
                        <a:spcBef>
                          <a:spcPts val="500"/>
                        </a:spcBef>
                        <a:buFont typeface="Arial" panose="020B0604020202020204" pitchFamily="34" charset="0"/>
                        <a:defRPr sz="1600">
                          <a:solidFill>
                            <a:schemeClr val="tx1"/>
                          </a:solidFill>
                          <a:latin typeface="Segoe UI Symbol" panose="020B0502040204020203"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TW" sz="1600" b="1" i="0" u="none" strike="noStrike" cap="none" normalizeH="0" baseline="0" dirty="0">
                        <a:ln>
                          <a:noFill/>
                        </a:ln>
                        <a:solidFill>
                          <a:srgbClr val="0D0D0D"/>
                        </a:solidFill>
                        <a:effectLst/>
                        <a:latin typeface="Segoe UI Symbol" panose="020B0502040204020203" pitchFamily="34" charset="0"/>
                        <a:ea typeface="Segoe UI Symbol" panose="020B0502040204020203" pitchFamily="34" charset="0"/>
                        <a:cs typeface="Segoe UI Semibold" panose="020B0502040204020203" pitchFamily="34"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0D0D0D"/>
                          </a:solidFill>
                          <a:effectLst/>
                          <a:latin typeface="Segoe UI Symbol" panose="020B0502040204020203" pitchFamily="34" charset="0"/>
                          <a:ea typeface="Segoe UI Symbol" panose="020B0502040204020203" pitchFamily="34" charset="0"/>
                          <a:cs typeface="Segoe UI Semibold" panose="020B0502040204020203" pitchFamily="34" charset="0"/>
                        </a:rPr>
                        <a:t>Hsinchu,</a:t>
                      </a:r>
                      <a:r>
                        <a:rPr kumimoji="0" lang="zh-TW" altLang="en-US" sz="1600" b="1" i="0" u="none" strike="noStrike" cap="none" normalizeH="0" baseline="0" dirty="0">
                          <a:ln>
                            <a:noFill/>
                          </a:ln>
                          <a:solidFill>
                            <a:srgbClr val="0D0D0D"/>
                          </a:solidFill>
                          <a:effectLst/>
                          <a:latin typeface="Segoe UI Symbol" panose="020B0502040204020203" pitchFamily="34" charset="0"/>
                          <a:ea typeface="Segoe UI Symbol" panose="020B0502040204020203" pitchFamily="34" charset="0"/>
                          <a:cs typeface="Segoe UI Semibold" panose="020B0502040204020203" pitchFamily="34" charset="0"/>
                        </a:rPr>
                        <a:t> </a:t>
                      </a:r>
                      <a:r>
                        <a:rPr kumimoji="0" lang="en-US" altLang="zh-TW" sz="1600" b="1" i="0" u="none" strike="noStrike" cap="none" normalizeH="0" baseline="0" dirty="0">
                          <a:ln>
                            <a:noFill/>
                          </a:ln>
                          <a:solidFill>
                            <a:srgbClr val="0D0D0D"/>
                          </a:solidFill>
                          <a:effectLst/>
                          <a:latin typeface="Segoe UI Symbol" panose="020B0502040204020203" pitchFamily="34" charset="0"/>
                          <a:ea typeface="Segoe UI Symbol" panose="020B0502040204020203" pitchFamily="34" charset="0"/>
                          <a:cs typeface="Segoe UI Semibold" panose="020B0502040204020203" pitchFamily="34" charset="0"/>
                        </a:rPr>
                        <a:t>Taiwan</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TW" sz="1600" b="1" i="0" u="none" strike="noStrike" cap="none" normalizeH="0" baseline="0" dirty="0">
                        <a:ln>
                          <a:noFill/>
                        </a:ln>
                        <a:solidFill>
                          <a:srgbClr val="0D0D0D"/>
                        </a:solidFill>
                        <a:effectLst/>
                        <a:latin typeface="Segoe UI Symbol" panose="020B0502040204020203" pitchFamily="34" charset="0"/>
                        <a:ea typeface="Segoe UI Symbol" panose="020B0502040204020203" pitchFamily="34" charset="0"/>
                        <a:cs typeface="Segoe UI Semibold" panose="020B0502040204020203" pitchFamily="34" charset="0"/>
                      </a:endParaRPr>
                    </a:p>
                  </a:txBody>
                  <a:tcPr marL="9525" marR="9525" marT="9525" marB="0" anchor="ctr" horzOverflow="overflow">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Segoe UI Symbol" panose="020B0502040204020203" pitchFamily="34" charset="0"/>
                        </a:defRPr>
                      </a:lvl1pPr>
                      <a:lvl2pPr marL="742950" indent="-285750">
                        <a:lnSpc>
                          <a:spcPct val="90000"/>
                        </a:lnSpc>
                        <a:spcBef>
                          <a:spcPts val="500"/>
                        </a:spcBef>
                        <a:buFont typeface="Arial" panose="020B0604020202020204" pitchFamily="34" charset="0"/>
                        <a:defRPr sz="2000">
                          <a:solidFill>
                            <a:schemeClr val="tx1"/>
                          </a:solidFill>
                          <a:latin typeface="Segoe UI Symbol" panose="020B0502040204020203" pitchFamily="34" charset="0"/>
                        </a:defRPr>
                      </a:lvl2pPr>
                      <a:lvl3pPr marL="1143000" indent="-228600">
                        <a:lnSpc>
                          <a:spcPct val="90000"/>
                        </a:lnSpc>
                        <a:spcBef>
                          <a:spcPts val="500"/>
                        </a:spcBef>
                        <a:buFont typeface="Arial" panose="020B0604020202020204" pitchFamily="34" charset="0"/>
                        <a:defRPr>
                          <a:solidFill>
                            <a:schemeClr val="tx1"/>
                          </a:solidFill>
                          <a:latin typeface="Segoe UI Symbol" panose="020B0502040204020203" pitchFamily="34" charset="0"/>
                        </a:defRPr>
                      </a:lvl3pPr>
                      <a:lvl4pPr marL="1600200" indent="-228600">
                        <a:lnSpc>
                          <a:spcPct val="90000"/>
                        </a:lnSpc>
                        <a:spcBef>
                          <a:spcPts val="500"/>
                        </a:spcBef>
                        <a:buFont typeface="Arial" panose="020B0604020202020204" pitchFamily="34" charset="0"/>
                        <a:defRPr sz="1600">
                          <a:solidFill>
                            <a:schemeClr val="tx1"/>
                          </a:solidFill>
                          <a:latin typeface="Segoe UI Symbol" panose="020B0502040204020203" pitchFamily="34" charset="0"/>
                        </a:defRPr>
                      </a:lvl4pPr>
                      <a:lvl5pPr marL="2057400" indent="-228600">
                        <a:lnSpc>
                          <a:spcPct val="90000"/>
                        </a:lnSpc>
                        <a:spcBef>
                          <a:spcPts val="500"/>
                        </a:spcBef>
                        <a:buFont typeface="Arial" panose="020B0604020202020204" pitchFamily="34" charset="0"/>
                        <a:defRPr sz="1600">
                          <a:solidFill>
                            <a:schemeClr val="tx1"/>
                          </a:solidFill>
                          <a:latin typeface="Segoe UI Symbol" panose="020B0502040204020203"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0D0D0D"/>
                          </a:solidFill>
                          <a:effectLst/>
                          <a:latin typeface="Segoe UI Symbol" panose="020B0502040204020203" pitchFamily="34" charset="0"/>
                          <a:ea typeface="Segoe UI Symbol" panose="020B0502040204020203" pitchFamily="34" charset="0"/>
                          <a:cs typeface="Segoe UI Semibold" panose="020B0502040204020203" pitchFamily="34" charset="0"/>
                        </a:rPr>
                        <a:t>Ha Nam,</a:t>
                      </a:r>
                      <a:r>
                        <a:rPr kumimoji="0" lang="zh-TW" altLang="en-US" sz="1600" b="1" i="0" u="none" strike="noStrike" cap="none" normalizeH="0" baseline="0" dirty="0">
                          <a:ln>
                            <a:noFill/>
                          </a:ln>
                          <a:solidFill>
                            <a:srgbClr val="0D0D0D"/>
                          </a:solidFill>
                          <a:effectLst/>
                          <a:latin typeface="Segoe UI Symbol" panose="020B0502040204020203" pitchFamily="34" charset="0"/>
                          <a:ea typeface="Segoe UI Symbol" panose="020B0502040204020203" pitchFamily="34" charset="0"/>
                          <a:cs typeface="Segoe UI Semibold" panose="020B0502040204020203" pitchFamily="34" charset="0"/>
                        </a:rPr>
                        <a:t> </a:t>
                      </a:r>
                      <a:r>
                        <a:rPr kumimoji="0" lang="en-US" altLang="zh-TW" sz="1600" b="1" i="0" u="none" strike="noStrike" cap="none" normalizeH="0" baseline="0" dirty="0">
                          <a:ln>
                            <a:noFill/>
                          </a:ln>
                          <a:solidFill>
                            <a:srgbClr val="0D0D0D"/>
                          </a:solidFill>
                          <a:effectLst/>
                          <a:latin typeface="Segoe UI Symbol" panose="020B0502040204020203" pitchFamily="34" charset="0"/>
                          <a:ea typeface="Segoe UI Symbol" panose="020B0502040204020203" pitchFamily="34" charset="0"/>
                          <a:cs typeface="Segoe UI Semibold" panose="020B0502040204020203" pitchFamily="34" charset="0"/>
                        </a:rPr>
                        <a:t>Vietnam</a:t>
                      </a:r>
                    </a:p>
                  </a:txBody>
                  <a:tcPr marL="9525" marR="9525" marT="9525" marB="0" anchor="ctr" horzOverflow="overflow">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Segoe UI Symbol" panose="020B0502040204020203" pitchFamily="34" charset="0"/>
                        </a:defRPr>
                      </a:lvl1pPr>
                      <a:lvl2pPr marL="742950" indent="-285750">
                        <a:lnSpc>
                          <a:spcPct val="90000"/>
                        </a:lnSpc>
                        <a:spcBef>
                          <a:spcPts val="500"/>
                        </a:spcBef>
                        <a:buFont typeface="Arial" panose="020B0604020202020204" pitchFamily="34" charset="0"/>
                        <a:defRPr sz="2000">
                          <a:solidFill>
                            <a:schemeClr val="tx1"/>
                          </a:solidFill>
                          <a:latin typeface="Segoe UI Symbol" panose="020B0502040204020203" pitchFamily="34" charset="0"/>
                        </a:defRPr>
                      </a:lvl2pPr>
                      <a:lvl3pPr marL="1143000" indent="-228600">
                        <a:lnSpc>
                          <a:spcPct val="90000"/>
                        </a:lnSpc>
                        <a:spcBef>
                          <a:spcPts val="500"/>
                        </a:spcBef>
                        <a:buFont typeface="Arial" panose="020B0604020202020204" pitchFamily="34" charset="0"/>
                        <a:defRPr>
                          <a:solidFill>
                            <a:schemeClr val="tx1"/>
                          </a:solidFill>
                          <a:latin typeface="Segoe UI Symbol" panose="020B0502040204020203" pitchFamily="34" charset="0"/>
                        </a:defRPr>
                      </a:lvl3pPr>
                      <a:lvl4pPr marL="1600200" indent="-228600">
                        <a:lnSpc>
                          <a:spcPct val="90000"/>
                        </a:lnSpc>
                        <a:spcBef>
                          <a:spcPts val="500"/>
                        </a:spcBef>
                        <a:buFont typeface="Arial" panose="020B0604020202020204" pitchFamily="34" charset="0"/>
                        <a:defRPr sz="1600">
                          <a:solidFill>
                            <a:schemeClr val="tx1"/>
                          </a:solidFill>
                          <a:latin typeface="Segoe UI Symbol" panose="020B0502040204020203" pitchFamily="34" charset="0"/>
                        </a:defRPr>
                      </a:lvl4pPr>
                      <a:lvl5pPr marL="2057400" indent="-228600">
                        <a:lnSpc>
                          <a:spcPct val="90000"/>
                        </a:lnSpc>
                        <a:spcBef>
                          <a:spcPts val="500"/>
                        </a:spcBef>
                        <a:buFont typeface="Arial" panose="020B0604020202020204" pitchFamily="34" charset="0"/>
                        <a:defRPr sz="1600">
                          <a:solidFill>
                            <a:schemeClr val="tx1"/>
                          </a:solidFill>
                          <a:latin typeface="Segoe UI Symbol" panose="020B0502040204020203"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0D0D0D"/>
                          </a:solidFill>
                          <a:effectLst/>
                          <a:latin typeface="Segoe UI Symbol" panose="020B0502040204020203" pitchFamily="34" charset="0"/>
                          <a:ea typeface="Segoe UI Symbol" panose="020B0502040204020203" pitchFamily="34" charset="0"/>
                          <a:cs typeface="Segoe UI Semibold" panose="020B0502040204020203" pitchFamily="34" charset="0"/>
                        </a:rPr>
                        <a:t>Kunshan &amp; Changshu,</a:t>
                      </a:r>
                      <a:r>
                        <a:rPr kumimoji="0" lang="zh-TW" altLang="en-US" sz="1600" b="1" i="0" u="none" strike="noStrike" cap="none" normalizeH="0" baseline="0" dirty="0">
                          <a:ln>
                            <a:noFill/>
                          </a:ln>
                          <a:solidFill>
                            <a:srgbClr val="0D0D0D"/>
                          </a:solidFill>
                          <a:effectLst/>
                          <a:latin typeface="Segoe UI Symbol" panose="020B0502040204020203" pitchFamily="34" charset="0"/>
                          <a:ea typeface="Segoe UI Symbol" panose="020B0502040204020203" pitchFamily="34" charset="0"/>
                          <a:cs typeface="Segoe UI Semibold" panose="020B0502040204020203" pitchFamily="34" charset="0"/>
                        </a:rPr>
                        <a:t> </a:t>
                      </a:r>
                      <a:r>
                        <a:rPr kumimoji="0" lang="en-US" altLang="zh-TW" sz="1600" b="1" i="0" u="none" strike="noStrike" cap="none" normalizeH="0" baseline="0" dirty="0">
                          <a:ln>
                            <a:noFill/>
                          </a:ln>
                          <a:solidFill>
                            <a:srgbClr val="0D0D0D"/>
                          </a:solidFill>
                          <a:effectLst/>
                          <a:latin typeface="Segoe UI Symbol" panose="020B0502040204020203" pitchFamily="34" charset="0"/>
                          <a:ea typeface="Segoe UI Symbol" panose="020B0502040204020203" pitchFamily="34" charset="0"/>
                          <a:cs typeface="Segoe UI Semibold" panose="020B0502040204020203" pitchFamily="34" charset="0"/>
                        </a:rPr>
                        <a:t>China</a:t>
                      </a:r>
                    </a:p>
                  </a:txBody>
                  <a:tcPr marL="9525" marR="9525" marT="9525" marB="0" anchor="ctr" horzOverflow="overflow">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2008590156"/>
                  </a:ext>
                </a:extLst>
              </a:tr>
              <a:tr h="850763">
                <a:tc>
                  <a:txBody>
                    <a:bodyPr/>
                    <a:lstStyle>
                      <a:lvl1pPr>
                        <a:lnSpc>
                          <a:spcPct val="90000"/>
                        </a:lnSpc>
                        <a:spcBef>
                          <a:spcPts val="1000"/>
                        </a:spcBef>
                        <a:buFont typeface="Arial" panose="020B0604020202020204" pitchFamily="34" charset="0"/>
                        <a:defRPr sz="2400">
                          <a:solidFill>
                            <a:schemeClr val="tx1"/>
                          </a:solidFill>
                          <a:latin typeface="Segoe UI Symbol" panose="020B0502040204020203" pitchFamily="34" charset="0"/>
                        </a:defRPr>
                      </a:lvl1pPr>
                      <a:lvl2pPr marL="742950" indent="-285750">
                        <a:lnSpc>
                          <a:spcPct val="90000"/>
                        </a:lnSpc>
                        <a:spcBef>
                          <a:spcPts val="500"/>
                        </a:spcBef>
                        <a:buFont typeface="Arial" panose="020B0604020202020204" pitchFamily="34" charset="0"/>
                        <a:defRPr sz="2000">
                          <a:solidFill>
                            <a:schemeClr val="tx1"/>
                          </a:solidFill>
                          <a:latin typeface="Segoe UI Symbol" panose="020B0502040204020203" pitchFamily="34" charset="0"/>
                        </a:defRPr>
                      </a:lvl2pPr>
                      <a:lvl3pPr marL="1143000" indent="-228600">
                        <a:lnSpc>
                          <a:spcPct val="90000"/>
                        </a:lnSpc>
                        <a:spcBef>
                          <a:spcPts val="500"/>
                        </a:spcBef>
                        <a:buFont typeface="Arial" panose="020B0604020202020204" pitchFamily="34" charset="0"/>
                        <a:defRPr>
                          <a:solidFill>
                            <a:schemeClr val="tx1"/>
                          </a:solidFill>
                          <a:latin typeface="Segoe UI Symbol" panose="020B0502040204020203" pitchFamily="34" charset="0"/>
                        </a:defRPr>
                      </a:lvl3pPr>
                      <a:lvl4pPr marL="1600200" indent="-228600">
                        <a:lnSpc>
                          <a:spcPct val="90000"/>
                        </a:lnSpc>
                        <a:spcBef>
                          <a:spcPts val="500"/>
                        </a:spcBef>
                        <a:buFont typeface="Arial" panose="020B0604020202020204" pitchFamily="34" charset="0"/>
                        <a:defRPr sz="1600">
                          <a:solidFill>
                            <a:schemeClr val="tx1"/>
                          </a:solidFill>
                          <a:latin typeface="Segoe UI Symbol" panose="020B0502040204020203" pitchFamily="34" charset="0"/>
                        </a:defRPr>
                      </a:lvl4pPr>
                      <a:lvl5pPr marL="2057400" indent="-228600">
                        <a:lnSpc>
                          <a:spcPct val="90000"/>
                        </a:lnSpc>
                        <a:spcBef>
                          <a:spcPts val="500"/>
                        </a:spcBef>
                        <a:buFont typeface="Arial" panose="020B0604020202020204" pitchFamily="34" charset="0"/>
                        <a:defRPr sz="1600">
                          <a:solidFill>
                            <a:schemeClr val="tx1"/>
                          </a:solidFill>
                          <a:latin typeface="Segoe UI Symbol" panose="020B0502040204020203"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0D0D0D"/>
                          </a:solidFill>
                          <a:effectLst/>
                          <a:latin typeface="Segoe UI Symbol" panose="020B0502040204020203" pitchFamily="34" charset="0"/>
                          <a:ea typeface="Segoe UI Symbol" panose="020B0502040204020203" pitchFamily="34" charset="0"/>
                          <a:cs typeface="Segoe UI Semibold" panose="020B0502040204020203" pitchFamily="34" charset="0"/>
                        </a:rPr>
                        <a:t>Capacity</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0D0D0D"/>
                          </a:solidFill>
                          <a:effectLst/>
                          <a:latin typeface="Segoe UI Symbol" panose="020B0502040204020203" pitchFamily="34" charset="0"/>
                          <a:ea typeface="Segoe UI Symbol" panose="020B0502040204020203" pitchFamily="34" charset="0"/>
                          <a:cs typeface="Segoe UI Semibold" panose="020B0502040204020203" pitchFamily="34" charset="0"/>
                        </a:rPr>
                        <a:t>(by product)</a:t>
                      </a:r>
                    </a:p>
                  </a:txBody>
                  <a:tcPr marL="9525" marR="9525" marT="9525" marB="0" anchor="ctr" horzOverflow="overflow">
                    <a:lnL>
                      <a:noFill/>
                    </a:lnL>
                    <a:lnR>
                      <a:noFill/>
                    </a:lnR>
                    <a:lnT w="6350" cap="flat" cmpd="sng" algn="ctr">
                      <a:solidFill>
                        <a:srgbClr val="A5A5A5"/>
                      </a:solidFill>
                      <a:prstDash val="solid"/>
                      <a:round/>
                      <a:headEnd type="none" w="med" len="med"/>
                      <a:tailEnd type="none" w="med" len="med"/>
                    </a:lnT>
                    <a:lnB>
                      <a:noFill/>
                    </a:lnB>
                    <a:lnTlToBr>
                      <a:noFill/>
                    </a:lnTlToBr>
                    <a:lnBlToTr>
                      <a:noFill/>
                    </a:lnBlToTr>
                    <a:solidFill>
                      <a:srgbClr val="EDEDED"/>
                    </a:solidFill>
                  </a:tcPr>
                </a:tc>
                <a:tc>
                  <a:txBody>
                    <a:bodyPr/>
                    <a:lstStyle>
                      <a:lvl1pPr>
                        <a:lnSpc>
                          <a:spcPct val="90000"/>
                        </a:lnSpc>
                        <a:spcBef>
                          <a:spcPts val="1000"/>
                        </a:spcBef>
                        <a:buFont typeface="Arial" panose="020B0604020202020204" pitchFamily="34" charset="0"/>
                        <a:defRPr sz="2400">
                          <a:solidFill>
                            <a:schemeClr val="tx1"/>
                          </a:solidFill>
                          <a:latin typeface="Segoe UI Symbol" panose="020B0502040204020203" pitchFamily="34" charset="0"/>
                        </a:defRPr>
                      </a:lvl1pPr>
                      <a:lvl2pPr marL="742950" indent="-285750">
                        <a:lnSpc>
                          <a:spcPct val="90000"/>
                        </a:lnSpc>
                        <a:spcBef>
                          <a:spcPts val="500"/>
                        </a:spcBef>
                        <a:buFont typeface="Arial" panose="020B0604020202020204" pitchFamily="34" charset="0"/>
                        <a:defRPr sz="2000">
                          <a:solidFill>
                            <a:schemeClr val="tx1"/>
                          </a:solidFill>
                          <a:latin typeface="Segoe UI Symbol" panose="020B0502040204020203" pitchFamily="34" charset="0"/>
                        </a:defRPr>
                      </a:lvl2pPr>
                      <a:lvl3pPr marL="1143000" indent="-228600">
                        <a:lnSpc>
                          <a:spcPct val="90000"/>
                        </a:lnSpc>
                        <a:spcBef>
                          <a:spcPts val="500"/>
                        </a:spcBef>
                        <a:buFont typeface="Arial" panose="020B0604020202020204" pitchFamily="34" charset="0"/>
                        <a:defRPr>
                          <a:solidFill>
                            <a:schemeClr val="tx1"/>
                          </a:solidFill>
                          <a:latin typeface="Segoe UI Symbol" panose="020B0502040204020203" pitchFamily="34" charset="0"/>
                        </a:defRPr>
                      </a:lvl3pPr>
                      <a:lvl4pPr marL="1600200" indent="-228600">
                        <a:lnSpc>
                          <a:spcPct val="90000"/>
                        </a:lnSpc>
                        <a:spcBef>
                          <a:spcPts val="500"/>
                        </a:spcBef>
                        <a:buFont typeface="Arial" panose="020B0604020202020204" pitchFamily="34" charset="0"/>
                        <a:defRPr sz="1600">
                          <a:solidFill>
                            <a:schemeClr val="tx1"/>
                          </a:solidFill>
                          <a:latin typeface="Segoe UI Symbol" panose="020B0502040204020203" pitchFamily="34" charset="0"/>
                        </a:defRPr>
                      </a:lvl4pPr>
                      <a:lvl5pPr marL="2057400" indent="-228600">
                        <a:lnSpc>
                          <a:spcPct val="90000"/>
                        </a:lnSpc>
                        <a:spcBef>
                          <a:spcPts val="500"/>
                        </a:spcBef>
                        <a:buFont typeface="Arial" panose="020B0604020202020204" pitchFamily="34" charset="0"/>
                        <a:defRPr sz="1600">
                          <a:solidFill>
                            <a:schemeClr val="tx1"/>
                          </a:solidFill>
                          <a:latin typeface="Segoe UI Symbol" panose="020B0502040204020203"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lang="zh-TW" altLang="en-US" sz="1600" dirty="0"/>
                        <a:t>≈</a:t>
                      </a:r>
                      <a:r>
                        <a:rPr lang="zh-TW" altLang="en-US" sz="1600" baseline="0" dirty="0"/>
                        <a:t> </a:t>
                      </a:r>
                      <a:r>
                        <a:rPr lang="en-US" altLang="zh-TW" sz="1600" dirty="0"/>
                        <a:t>12%</a:t>
                      </a:r>
                      <a:endParaRPr lang="zh-TW" altLang="en-US" sz="1600" dirty="0"/>
                    </a:p>
                  </a:txBody>
                  <a:tcPr marL="9525" marR="9525" marT="9525" marB="0" anchor="ctr" horzOverflow="overflow">
                    <a:lnL>
                      <a:noFill/>
                    </a:lnL>
                    <a:lnR>
                      <a:noFill/>
                    </a:lnR>
                    <a:lnT w="6350" cap="flat" cmpd="sng" algn="ctr">
                      <a:solidFill>
                        <a:srgbClr val="A5A5A5"/>
                      </a:solidFill>
                      <a:prstDash val="solid"/>
                      <a:round/>
                      <a:headEnd type="none" w="med" len="med"/>
                      <a:tailEnd type="none" w="med" len="med"/>
                    </a:lnT>
                    <a:lnB>
                      <a:noFill/>
                    </a:lnB>
                    <a:lnTlToBr>
                      <a:noFill/>
                    </a:lnTlToBr>
                    <a:lnBlToTr>
                      <a:noFill/>
                    </a:lnBlToTr>
                    <a:solidFill>
                      <a:srgbClr val="EDEDED"/>
                    </a:solidFill>
                  </a:tcPr>
                </a:tc>
                <a:tc>
                  <a:txBody>
                    <a:bodyPr/>
                    <a:lstStyle>
                      <a:lvl1pPr>
                        <a:lnSpc>
                          <a:spcPct val="90000"/>
                        </a:lnSpc>
                        <a:spcBef>
                          <a:spcPts val="1000"/>
                        </a:spcBef>
                        <a:buFont typeface="Arial" panose="020B0604020202020204" pitchFamily="34" charset="0"/>
                        <a:defRPr sz="2400">
                          <a:solidFill>
                            <a:schemeClr val="tx1"/>
                          </a:solidFill>
                          <a:latin typeface="Segoe UI Symbol" panose="020B0502040204020203" pitchFamily="34" charset="0"/>
                        </a:defRPr>
                      </a:lvl1pPr>
                      <a:lvl2pPr marL="742950" indent="-285750">
                        <a:lnSpc>
                          <a:spcPct val="90000"/>
                        </a:lnSpc>
                        <a:spcBef>
                          <a:spcPts val="500"/>
                        </a:spcBef>
                        <a:buFont typeface="Arial" panose="020B0604020202020204" pitchFamily="34" charset="0"/>
                        <a:defRPr sz="2000">
                          <a:solidFill>
                            <a:schemeClr val="tx1"/>
                          </a:solidFill>
                          <a:latin typeface="Segoe UI Symbol" panose="020B0502040204020203" pitchFamily="34" charset="0"/>
                        </a:defRPr>
                      </a:lvl2pPr>
                      <a:lvl3pPr marL="1143000" indent="-228600">
                        <a:lnSpc>
                          <a:spcPct val="90000"/>
                        </a:lnSpc>
                        <a:spcBef>
                          <a:spcPts val="500"/>
                        </a:spcBef>
                        <a:buFont typeface="Arial" panose="020B0604020202020204" pitchFamily="34" charset="0"/>
                        <a:defRPr>
                          <a:solidFill>
                            <a:schemeClr val="tx1"/>
                          </a:solidFill>
                          <a:latin typeface="Segoe UI Symbol" panose="020B0502040204020203" pitchFamily="34" charset="0"/>
                        </a:defRPr>
                      </a:lvl3pPr>
                      <a:lvl4pPr marL="1600200" indent="-228600">
                        <a:lnSpc>
                          <a:spcPct val="90000"/>
                        </a:lnSpc>
                        <a:spcBef>
                          <a:spcPts val="500"/>
                        </a:spcBef>
                        <a:buFont typeface="Arial" panose="020B0604020202020204" pitchFamily="34" charset="0"/>
                        <a:defRPr sz="1600">
                          <a:solidFill>
                            <a:schemeClr val="tx1"/>
                          </a:solidFill>
                          <a:latin typeface="Segoe UI Symbol" panose="020B0502040204020203" pitchFamily="34" charset="0"/>
                        </a:defRPr>
                      </a:lvl4pPr>
                      <a:lvl5pPr marL="2057400" indent="-228600">
                        <a:lnSpc>
                          <a:spcPct val="90000"/>
                        </a:lnSpc>
                        <a:spcBef>
                          <a:spcPts val="500"/>
                        </a:spcBef>
                        <a:buFont typeface="Arial" panose="020B0604020202020204" pitchFamily="34" charset="0"/>
                        <a:defRPr sz="1600">
                          <a:solidFill>
                            <a:schemeClr val="tx1"/>
                          </a:solidFill>
                          <a:latin typeface="Segoe UI Symbol" panose="020B0502040204020203"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9pPr>
                    </a:lstStyle>
                    <a:p>
                      <a:pPr algn="ctr"/>
                      <a:r>
                        <a:rPr lang="zh-TW" altLang="en-US" sz="1600" b="0" i="0" kern="1200" dirty="0">
                          <a:solidFill>
                            <a:schemeClr val="dk1"/>
                          </a:solidFill>
                          <a:effectLst/>
                          <a:latin typeface="Segoe UI Symbol" panose="020B0502040204020203" pitchFamily="34" charset="0"/>
                          <a:ea typeface="+mn-ea"/>
                          <a:cs typeface="+mn-cs"/>
                        </a:rPr>
                        <a:t>≈</a:t>
                      </a:r>
                      <a:r>
                        <a:rPr lang="zh-TW" altLang="en-US" sz="1600" b="1" i="0" kern="1200" dirty="0">
                          <a:solidFill>
                            <a:schemeClr val="dk1"/>
                          </a:solidFill>
                          <a:effectLst/>
                          <a:latin typeface="Segoe UI Symbol" panose="020B0502040204020203" pitchFamily="34" charset="0"/>
                          <a:ea typeface="+mn-ea"/>
                          <a:cs typeface="+mn-cs"/>
                        </a:rPr>
                        <a:t> </a:t>
                      </a:r>
                      <a:r>
                        <a:rPr lang="en-US" altLang="zh-TW" sz="1600" b="0" i="0" kern="1200" dirty="0">
                          <a:solidFill>
                            <a:schemeClr val="dk1"/>
                          </a:solidFill>
                          <a:effectLst/>
                          <a:latin typeface="Segoe UI Symbol" panose="020B0502040204020203" pitchFamily="34" charset="0"/>
                          <a:ea typeface="+mn-ea"/>
                          <a:cs typeface="+mn-cs"/>
                        </a:rPr>
                        <a:t>38%</a:t>
                      </a:r>
                      <a:endParaRPr lang="zh-TW" altLang="en-US" sz="1600" b="0" dirty="0"/>
                    </a:p>
                  </a:txBody>
                  <a:tcPr marL="9525" marR="9525" marT="9525" marB="0" anchor="ctr" horzOverflow="overflow">
                    <a:lnL>
                      <a:noFill/>
                    </a:lnL>
                    <a:lnR>
                      <a:noFill/>
                    </a:lnR>
                    <a:lnT w="6350" cap="flat" cmpd="sng" algn="ctr">
                      <a:solidFill>
                        <a:srgbClr val="A5A5A5"/>
                      </a:solidFill>
                      <a:prstDash val="solid"/>
                      <a:round/>
                      <a:headEnd type="none" w="med" len="med"/>
                      <a:tailEnd type="none" w="med" len="med"/>
                    </a:lnT>
                    <a:lnB>
                      <a:noFill/>
                    </a:lnB>
                    <a:lnTlToBr>
                      <a:noFill/>
                    </a:lnTlToBr>
                    <a:lnBlToTr>
                      <a:noFill/>
                    </a:lnBlToTr>
                    <a:solidFill>
                      <a:srgbClr val="EDEDED"/>
                    </a:solidFill>
                  </a:tcPr>
                </a:tc>
                <a:tc>
                  <a:txBody>
                    <a:bodyPr/>
                    <a:lstStyle>
                      <a:lvl1pPr>
                        <a:lnSpc>
                          <a:spcPct val="90000"/>
                        </a:lnSpc>
                        <a:spcBef>
                          <a:spcPts val="1000"/>
                        </a:spcBef>
                        <a:buFont typeface="Arial" panose="020B0604020202020204" pitchFamily="34" charset="0"/>
                        <a:defRPr sz="2400">
                          <a:solidFill>
                            <a:schemeClr val="tx1"/>
                          </a:solidFill>
                          <a:latin typeface="Segoe UI Symbol" panose="020B0502040204020203" pitchFamily="34" charset="0"/>
                        </a:defRPr>
                      </a:lvl1pPr>
                      <a:lvl2pPr marL="742950" indent="-285750">
                        <a:lnSpc>
                          <a:spcPct val="90000"/>
                        </a:lnSpc>
                        <a:spcBef>
                          <a:spcPts val="500"/>
                        </a:spcBef>
                        <a:buFont typeface="Arial" panose="020B0604020202020204" pitchFamily="34" charset="0"/>
                        <a:defRPr sz="2000">
                          <a:solidFill>
                            <a:schemeClr val="tx1"/>
                          </a:solidFill>
                          <a:latin typeface="Segoe UI Symbol" panose="020B0502040204020203" pitchFamily="34" charset="0"/>
                        </a:defRPr>
                      </a:lvl2pPr>
                      <a:lvl3pPr marL="1143000" indent="-228600">
                        <a:lnSpc>
                          <a:spcPct val="90000"/>
                        </a:lnSpc>
                        <a:spcBef>
                          <a:spcPts val="500"/>
                        </a:spcBef>
                        <a:buFont typeface="Arial" panose="020B0604020202020204" pitchFamily="34" charset="0"/>
                        <a:defRPr>
                          <a:solidFill>
                            <a:schemeClr val="tx1"/>
                          </a:solidFill>
                          <a:latin typeface="Segoe UI Symbol" panose="020B0502040204020203" pitchFamily="34" charset="0"/>
                        </a:defRPr>
                      </a:lvl3pPr>
                      <a:lvl4pPr marL="1600200" indent="-228600">
                        <a:lnSpc>
                          <a:spcPct val="90000"/>
                        </a:lnSpc>
                        <a:spcBef>
                          <a:spcPts val="500"/>
                        </a:spcBef>
                        <a:buFont typeface="Arial" panose="020B0604020202020204" pitchFamily="34" charset="0"/>
                        <a:defRPr sz="1600">
                          <a:solidFill>
                            <a:schemeClr val="tx1"/>
                          </a:solidFill>
                          <a:latin typeface="Segoe UI Symbol" panose="020B0502040204020203" pitchFamily="34" charset="0"/>
                        </a:defRPr>
                      </a:lvl4pPr>
                      <a:lvl5pPr marL="2057400" indent="-228600">
                        <a:lnSpc>
                          <a:spcPct val="90000"/>
                        </a:lnSpc>
                        <a:spcBef>
                          <a:spcPts val="500"/>
                        </a:spcBef>
                        <a:buFont typeface="Arial" panose="020B0604020202020204" pitchFamily="34" charset="0"/>
                        <a:defRPr sz="1600">
                          <a:solidFill>
                            <a:schemeClr val="tx1"/>
                          </a:solidFill>
                          <a:latin typeface="Segoe UI Symbol" panose="020B0502040204020203"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lang="zh-TW" altLang="en-US" sz="1600" b="0" i="0" kern="1200" dirty="0">
                          <a:solidFill>
                            <a:schemeClr val="dk1"/>
                          </a:solidFill>
                          <a:effectLst/>
                          <a:latin typeface="Segoe UI Symbol" panose="020B0502040204020203" pitchFamily="34" charset="0"/>
                          <a:ea typeface="+mn-ea"/>
                          <a:cs typeface="+mn-cs"/>
                        </a:rPr>
                        <a:t>≈ </a:t>
                      </a:r>
                      <a:r>
                        <a:rPr lang="en-US" altLang="zh-TW" sz="1600" b="0" i="0" kern="1200" dirty="0">
                          <a:solidFill>
                            <a:schemeClr val="dk1"/>
                          </a:solidFill>
                          <a:effectLst/>
                          <a:latin typeface="Segoe UI Symbol" panose="020B0502040204020203" pitchFamily="34" charset="0"/>
                          <a:ea typeface="+mn-ea"/>
                          <a:cs typeface="+mn-cs"/>
                        </a:rPr>
                        <a:t>50%</a:t>
                      </a:r>
                      <a:endParaRPr lang="zh-TW" altLang="en-US" sz="1600" dirty="0"/>
                    </a:p>
                  </a:txBody>
                  <a:tcPr marL="9525" marR="9525" marT="9525" marB="0" anchor="ctr" horzOverflow="overflow">
                    <a:lnL>
                      <a:noFill/>
                    </a:lnL>
                    <a:lnR>
                      <a:noFill/>
                    </a:lnR>
                    <a:lnT w="6350" cap="flat" cmpd="sng" algn="ctr">
                      <a:solidFill>
                        <a:srgbClr val="A5A5A5"/>
                      </a:solidFill>
                      <a:prstDash val="solid"/>
                      <a:round/>
                      <a:headEnd type="none" w="med" len="med"/>
                      <a:tailEnd type="none" w="med" len="med"/>
                    </a:lnT>
                    <a:lnB>
                      <a:noFill/>
                    </a:lnB>
                    <a:lnTlToBr>
                      <a:noFill/>
                    </a:lnTlToBr>
                    <a:lnBlToTr>
                      <a:noFill/>
                    </a:lnBlToTr>
                    <a:solidFill>
                      <a:srgbClr val="EDEDED"/>
                    </a:solidFill>
                  </a:tcPr>
                </a:tc>
                <a:extLst>
                  <a:ext uri="{0D108BD9-81ED-4DB2-BD59-A6C34878D82A}">
                    <a16:rowId xmlns:a16="http://schemas.microsoft.com/office/drawing/2014/main" val="3686050077"/>
                  </a:ext>
                </a:extLst>
              </a:tr>
              <a:tr h="885586">
                <a:tc>
                  <a:txBody>
                    <a:bodyPr/>
                    <a:lstStyle>
                      <a:lvl1pPr>
                        <a:lnSpc>
                          <a:spcPct val="90000"/>
                        </a:lnSpc>
                        <a:spcBef>
                          <a:spcPts val="1000"/>
                        </a:spcBef>
                        <a:buFont typeface="Arial" panose="020B0604020202020204" pitchFamily="34" charset="0"/>
                        <a:defRPr sz="2400">
                          <a:solidFill>
                            <a:schemeClr val="tx1"/>
                          </a:solidFill>
                          <a:latin typeface="Segoe UI Symbol" panose="020B0502040204020203" pitchFamily="34" charset="0"/>
                        </a:defRPr>
                      </a:lvl1pPr>
                      <a:lvl2pPr marL="742950" indent="-285750">
                        <a:lnSpc>
                          <a:spcPct val="90000"/>
                        </a:lnSpc>
                        <a:spcBef>
                          <a:spcPts val="500"/>
                        </a:spcBef>
                        <a:buFont typeface="Arial" panose="020B0604020202020204" pitchFamily="34" charset="0"/>
                        <a:defRPr sz="2000">
                          <a:solidFill>
                            <a:schemeClr val="tx1"/>
                          </a:solidFill>
                          <a:latin typeface="Segoe UI Symbol" panose="020B0502040204020203" pitchFamily="34" charset="0"/>
                        </a:defRPr>
                      </a:lvl2pPr>
                      <a:lvl3pPr marL="1143000" indent="-228600">
                        <a:lnSpc>
                          <a:spcPct val="90000"/>
                        </a:lnSpc>
                        <a:spcBef>
                          <a:spcPts val="500"/>
                        </a:spcBef>
                        <a:buFont typeface="Arial" panose="020B0604020202020204" pitchFamily="34" charset="0"/>
                        <a:defRPr>
                          <a:solidFill>
                            <a:schemeClr val="tx1"/>
                          </a:solidFill>
                          <a:latin typeface="Segoe UI Symbol" panose="020B0502040204020203" pitchFamily="34" charset="0"/>
                        </a:defRPr>
                      </a:lvl3pPr>
                      <a:lvl4pPr marL="1600200" indent="-228600">
                        <a:lnSpc>
                          <a:spcPct val="90000"/>
                        </a:lnSpc>
                        <a:spcBef>
                          <a:spcPts val="500"/>
                        </a:spcBef>
                        <a:buFont typeface="Arial" panose="020B0604020202020204" pitchFamily="34" charset="0"/>
                        <a:defRPr sz="1600">
                          <a:solidFill>
                            <a:schemeClr val="tx1"/>
                          </a:solidFill>
                          <a:latin typeface="Segoe UI Symbol" panose="020B0502040204020203" pitchFamily="34" charset="0"/>
                        </a:defRPr>
                      </a:lvl4pPr>
                      <a:lvl5pPr marL="2057400" indent="-228600">
                        <a:lnSpc>
                          <a:spcPct val="90000"/>
                        </a:lnSpc>
                        <a:spcBef>
                          <a:spcPts val="500"/>
                        </a:spcBef>
                        <a:buFont typeface="Arial" panose="020B0604020202020204" pitchFamily="34" charset="0"/>
                        <a:defRPr sz="1600">
                          <a:solidFill>
                            <a:schemeClr val="tx1"/>
                          </a:solidFill>
                          <a:latin typeface="Segoe UI Symbol" panose="020B0502040204020203"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0D0D0D"/>
                          </a:solidFill>
                          <a:effectLst/>
                          <a:latin typeface="Segoe UI Symbol" panose="020B0502040204020203" pitchFamily="34" charset="0"/>
                          <a:ea typeface="Segoe UI Symbol" panose="020B0502040204020203" pitchFamily="34" charset="0"/>
                          <a:cs typeface="Segoe UI Semibold" panose="020B0502040204020203" pitchFamily="34" charset="0"/>
                        </a:rPr>
                        <a:t>Capacity</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0D0D0D"/>
                          </a:solidFill>
                          <a:effectLst/>
                          <a:latin typeface="Segoe UI Symbol" panose="020B0502040204020203" pitchFamily="34" charset="0"/>
                          <a:ea typeface="Segoe UI Symbol" panose="020B0502040204020203" pitchFamily="34" charset="0"/>
                          <a:cs typeface="Segoe UI Semibold" panose="020B0502040204020203" pitchFamily="34" charset="0"/>
                        </a:rPr>
                        <a:t>(by revenue)</a:t>
                      </a:r>
                    </a:p>
                  </a:txBody>
                  <a:tcPr marL="9525" marR="9525" marT="9525" marB="0" anchor="ctr"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Segoe UI Symbol" panose="020B0502040204020203" pitchFamily="34" charset="0"/>
                        </a:defRPr>
                      </a:lvl1pPr>
                      <a:lvl2pPr marL="742950" indent="-285750">
                        <a:lnSpc>
                          <a:spcPct val="90000"/>
                        </a:lnSpc>
                        <a:spcBef>
                          <a:spcPts val="500"/>
                        </a:spcBef>
                        <a:buFont typeface="Arial" panose="020B0604020202020204" pitchFamily="34" charset="0"/>
                        <a:defRPr sz="2000">
                          <a:solidFill>
                            <a:schemeClr val="tx1"/>
                          </a:solidFill>
                          <a:latin typeface="Segoe UI Symbol" panose="020B0502040204020203" pitchFamily="34" charset="0"/>
                        </a:defRPr>
                      </a:lvl2pPr>
                      <a:lvl3pPr marL="1143000" indent="-228600">
                        <a:lnSpc>
                          <a:spcPct val="90000"/>
                        </a:lnSpc>
                        <a:spcBef>
                          <a:spcPts val="500"/>
                        </a:spcBef>
                        <a:buFont typeface="Arial" panose="020B0604020202020204" pitchFamily="34" charset="0"/>
                        <a:defRPr>
                          <a:solidFill>
                            <a:schemeClr val="tx1"/>
                          </a:solidFill>
                          <a:latin typeface="Segoe UI Symbol" panose="020B0502040204020203" pitchFamily="34" charset="0"/>
                        </a:defRPr>
                      </a:lvl3pPr>
                      <a:lvl4pPr marL="1600200" indent="-228600">
                        <a:lnSpc>
                          <a:spcPct val="90000"/>
                        </a:lnSpc>
                        <a:spcBef>
                          <a:spcPts val="500"/>
                        </a:spcBef>
                        <a:buFont typeface="Arial" panose="020B0604020202020204" pitchFamily="34" charset="0"/>
                        <a:defRPr sz="1600">
                          <a:solidFill>
                            <a:schemeClr val="tx1"/>
                          </a:solidFill>
                          <a:latin typeface="Segoe UI Symbol" panose="020B0502040204020203" pitchFamily="34" charset="0"/>
                        </a:defRPr>
                      </a:lvl4pPr>
                      <a:lvl5pPr marL="2057400" indent="-228600">
                        <a:lnSpc>
                          <a:spcPct val="90000"/>
                        </a:lnSpc>
                        <a:spcBef>
                          <a:spcPts val="500"/>
                        </a:spcBef>
                        <a:buFont typeface="Arial" panose="020B0604020202020204" pitchFamily="34" charset="0"/>
                        <a:defRPr sz="1600">
                          <a:solidFill>
                            <a:schemeClr val="tx1"/>
                          </a:solidFill>
                          <a:latin typeface="Segoe UI Symbol" panose="020B0502040204020203"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lang="zh-TW" altLang="en-US" sz="1600" dirty="0"/>
                        <a:t>≈ </a:t>
                      </a:r>
                      <a:r>
                        <a:rPr lang="en-US" altLang="zh-TW" sz="1600" dirty="0"/>
                        <a:t>5%</a:t>
                      </a:r>
                      <a:endParaRPr lang="zh-TW" altLang="en-US" sz="1600" dirty="0"/>
                    </a:p>
                  </a:txBody>
                  <a:tcPr marL="9525" marR="9525" marT="9525" marB="0" anchor="ctr"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Segoe UI Symbol" panose="020B0502040204020203" pitchFamily="34" charset="0"/>
                        </a:defRPr>
                      </a:lvl1pPr>
                      <a:lvl2pPr marL="742950" indent="-285750">
                        <a:lnSpc>
                          <a:spcPct val="90000"/>
                        </a:lnSpc>
                        <a:spcBef>
                          <a:spcPts val="500"/>
                        </a:spcBef>
                        <a:buFont typeface="Arial" panose="020B0604020202020204" pitchFamily="34" charset="0"/>
                        <a:defRPr sz="2000">
                          <a:solidFill>
                            <a:schemeClr val="tx1"/>
                          </a:solidFill>
                          <a:latin typeface="Segoe UI Symbol" panose="020B0502040204020203" pitchFamily="34" charset="0"/>
                        </a:defRPr>
                      </a:lvl2pPr>
                      <a:lvl3pPr marL="1143000" indent="-228600">
                        <a:lnSpc>
                          <a:spcPct val="90000"/>
                        </a:lnSpc>
                        <a:spcBef>
                          <a:spcPts val="500"/>
                        </a:spcBef>
                        <a:buFont typeface="Arial" panose="020B0604020202020204" pitchFamily="34" charset="0"/>
                        <a:defRPr>
                          <a:solidFill>
                            <a:schemeClr val="tx1"/>
                          </a:solidFill>
                          <a:latin typeface="Segoe UI Symbol" panose="020B0502040204020203" pitchFamily="34" charset="0"/>
                        </a:defRPr>
                      </a:lvl3pPr>
                      <a:lvl4pPr marL="1600200" indent="-228600">
                        <a:lnSpc>
                          <a:spcPct val="90000"/>
                        </a:lnSpc>
                        <a:spcBef>
                          <a:spcPts val="500"/>
                        </a:spcBef>
                        <a:buFont typeface="Arial" panose="020B0604020202020204" pitchFamily="34" charset="0"/>
                        <a:defRPr sz="1600">
                          <a:solidFill>
                            <a:schemeClr val="tx1"/>
                          </a:solidFill>
                          <a:latin typeface="Segoe UI Symbol" panose="020B0502040204020203" pitchFamily="34" charset="0"/>
                        </a:defRPr>
                      </a:lvl4pPr>
                      <a:lvl5pPr marL="2057400" indent="-228600">
                        <a:lnSpc>
                          <a:spcPct val="90000"/>
                        </a:lnSpc>
                        <a:spcBef>
                          <a:spcPts val="500"/>
                        </a:spcBef>
                        <a:buFont typeface="Arial" panose="020B0604020202020204" pitchFamily="34" charset="0"/>
                        <a:defRPr sz="1600">
                          <a:solidFill>
                            <a:schemeClr val="tx1"/>
                          </a:solidFill>
                          <a:latin typeface="Segoe UI Symbol" panose="020B0502040204020203"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9pPr>
                    </a:lstStyle>
                    <a:p>
                      <a:pPr algn="ctr"/>
                      <a:r>
                        <a:rPr lang="zh-TW" altLang="en-US" sz="1600" dirty="0"/>
                        <a:t>≈ </a:t>
                      </a:r>
                      <a:r>
                        <a:rPr lang="en-US" altLang="zh-TW" sz="1600" dirty="0"/>
                        <a:t>45%</a:t>
                      </a:r>
                    </a:p>
                  </a:txBody>
                  <a:tcPr marL="9525" marR="9525" marT="9525" marB="0" anchor="ctr"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Segoe UI Symbol" panose="020B0502040204020203" pitchFamily="34" charset="0"/>
                        </a:defRPr>
                      </a:lvl1pPr>
                      <a:lvl2pPr marL="742950" indent="-285750">
                        <a:lnSpc>
                          <a:spcPct val="90000"/>
                        </a:lnSpc>
                        <a:spcBef>
                          <a:spcPts val="500"/>
                        </a:spcBef>
                        <a:buFont typeface="Arial" panose="020B0604020202020204" pitchFamily="34" charset="0"/>
                        <a:defRPr sz="2000">
                          <a:solidFill>
                            <a:schemeClr val="tx1"/>
                          </a:solidFill>
                          <a:latin typeface="Segoe UI Symbol" panose="020B0502040204020203" pitchFamily="34" charset="0"/>
                        </a:defRPr>
                      </a:lvl2pPr>
                      <a:lvl3pPr marL="1143000" indent="-228600">
                        <a:lnSpc>
                          <a:spcPct val="90000"/>
                        </a:lnSpc>
                        <a:spcBef>
                          <a:spcPts val="500"/>
                        </a:spcBef>
                        <a:buFont typeface="Arial" panose="020B0604020202020204" pitchFamily="34" charset="0"/>
                        <a:defRPr>
                          <a:solidFill>
                            <a:schemeClr val="tx1"/>
                          </a:solidFill>
                          <a:latin typeface="Segoe UI Symbol" panose="020B0502040204020203" pitchFamily="34" charset="0"/>
                        </a:defRPr>
                      </a:lvl3pPr>
                      <a:lvl4pPr marL="1600200" indent="-228600">
                        <a:lnSpc>
                          <a:spcPct val="90000"/>
                        </a:lnSpc>
                        <a:spcBef>
                          <a:spcPts val="500"/>
                        </a:spcBef>
                        <a:buFont typeface="Arial" panose="020B0604020202020204" pitchFamily="34" charset="0"/>
                        <a:defRPr sz="1600">
                          <a:solidFill>
                            <a:schemeClr val="tx1"/>
                          </a:solidFill>
                          <a:latin typeface="Segoe UI Symbol" panose="020B0502040204020203" pitchFamily="34" charset="0"/>
                        </a:defRPr>
                      </a:lvl4pPr>
                      <a:lvl5pPr marL="2057400" indent="-228600">
                        <a:lnSpc>
                          <a:spcPct val="90000"/>
                        </a:lnSpc>
                        <a:spcBef>
                          <a:spcPts val="500"/>
                        </a:spcBef>
                        <a:buFont typeface="Arial" panose="020B0604020202020204" pitchFamily="34" charset="0"/>
                        <a:defRPr sz="1600">
                          <a:solidFill>
                            <a:schemeClr val="tx1"/>
                          </a:solidFill>
                          <a:latin typeface="Segoe UI Symbol" panose="020B0502040204020203"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9pPr>
                    </a:lstStyle>
                    <a:p>
                      <a:pPr algn="ctr"/>
                      <a:r>
                        <a:rPr lang="zh-TW" altLang="en-US" sz="1600" dirty="0"/>
                        <a:t>≈ </a:t>
                      </a:r>
                      <a:r>
                        <a:rPr lang="en-US" altLang="zh-TW" sz="1600" dirty="0"/>
                        <a:t>50%</a:t>
                      </a:r>
                      <a:endParaRPr lang="zh-TW" altLang="en-US" sz="1600" dirty="0"/>
                    </a:p>
                  </a:txBody>
                  <a:tcPr marL="9525" marR="9525" marT="9525"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206345412"/>
                  </a:ext>
                </a:extLst>
              </a:tr>
              <a:tr h="788401">
                <a:tc>
                  <a:txBody>
                    <a:bodyPr/>
                    <a:lstStyle>
                      <a:lvl1pPr>
                        <a:lnSpc>
                          <a:spcPct val="90000"/>
                        </a:lnSpc>
                        <a:spcBef>
                          <a:spcPts val="1000"/>
                        </a:spcBef>
                        <a:buFont typeface="Arial" panose="020B0604020202020204" pitchFamily="34" charset="0"/>
                        <a:defRPr sz="2400">
                          <a:solidFill>
                            <a:schemeClr val="tx1"/>
                          </a:solidFill>
                          <a:latin typeface="Segoe UI Symbol" panose="020B0502040204020203" pitchFamily="34" charset="0"/>
                        </a:defRPr>
                      </a:lvl1pPr>
                      <a:lvl2pPr marL="742950" indent="-285750">
                        <a:lnSpc>
                          <a:spcPct val="90000"/>
                        </a:lnSpc>
                        <a:spcBef>
                          <a:spcPts val="500"/>
                        </a:spcBef>
                        <a:buFont typeface="Arial" panose="020B0604020202020204" pitchFamily="34" charset="0"/>
                        <a:defRPr sz="2000">
                          <a:solidFill>
                            <a:schemeClr val="tx1"/>
                          </a:solidFill>
                          <a:latin typeface="Segoe UI Symbol" panose="020B0502040204020203" pitchFamily="34" charset="0"/>
                        </a:defRPr>
                      </a:lvl2pPr>
                      <a:lvl3pPr marL="1143000" indent="-228600">
                        <a:lnSpc>
                          <a:spcPct val="90000"/>
                        </a:lnSpc>
                        <a:spcBef>
                          <a:spcPts val="500"/>
                        </a:spcBef>
                        <a:buFont typeface="Arial" panose="020B0604020202020204" pitchFamily="34" charset="0"/>
                        <a:defRPr>
                          <a:solidFill>
                            <a:schemeClr val="tx1"/>
                          </a:solidFill>
                          <a:latin typeface="Segoe UI Symbol" panose="020B0502040204020203" pitchFamily="34" charset="0"/>
                        </a:defRPr>
                      </a:lvl3pPr>
                      <a:lvl4pPr marL="1600200" indent="-228600">
                        <a:lnSpc>
                          <a:spcPct val="90000"/>
                        </a:lnSpc>
                        <a:spcBef>
                          <a:spcPts val="500"/>
                        </a:spcBef>
                        <a:buFont typeface="Arial" panose="020B0604020202020204" pitchFamily="34" charset="0"/>
                        <a:defRPr sz="1600">
                          <a:solidFill>
                            <a:schemeClr val="tx1"/>
                          </a:solidFill>
                          <a:latin typeface="Segoe UI Symbol" panose="020B0502040204020203" pitchFamily="34" charset="0"/>
                        </a:defRPr>
                      </a:lvl4pPr>
                      <a:lvl5pPr marL="2057400" indent="-228600">
                        <a:lnSpc>
                          <a:spcPct val="90000"/>
                        </a:lnSpc>
                        <a:spcBef>
                          <a:spcPts val="500"/>
                        </a:spcBef>
                        <a:buFont typeface="Arial" panose="020B0604020202020204" pitchFamily="34" charset="0"/>
                        <a:defRPr sz="1600">
                          <a:solidFill>
                            <a:schemeClr val="tx1"/>
                          </a:solidFill>
                          <a:latin typeface="Segoe UI Symbol" panose="020B0502040204020203"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0D0D0D"/>
                          </a:solidFill>
                          <a:effectLst/>
                          <a:latin typeface="Segoe UI Symbol" panose="020B0502040204020203" pitchFamily="34" charset="0"/>
                          <a:ea typeface="Segoe UI Symbol" panose="020B0502040204020203" pitchFamily="34" charset="0"/>
                          <a:cs typeface="Segoe UI Semibold" panose="020B0502040204020203" pitchFamily="34" charset="0"/>
                        </a:rPr>
                        <a:t>Product </a:t>
                      </a:r>
                    </a:p>
                  </a:txBody>
                  <a:tcPr marL="9525" marR="9525" marT="9525" marB="0" anchor="ctr" horzOverflow="overflow">
                    <a:lnL>
                      <a:noFill/>
                    </a:lnL>
                    <a:lnR>
                      <a:noFill/>
                    </a:lnR>
                    <a:lnT>
                      <a:noFill/>
                    </a:lnT>
                    <a:lnB>
                      <a:noFill/>
                    </a:lnB>
                    <a:lnTlToBr>
                      <a:noFill/>
                    </a:lnTlToBr>
                    <a:lnBlToTr>
                      <a:noFill/>
                    </a:lnBlToTr>
                    <a:solidFill>
                      <a:srgbClr val="EDEDED"/>
                    </a:solidFill>
                  </a:tcPr>
                </a:tc>
                <a:tc>
                  <a:txBody>
                    <a:bodyPr/>
                    <a:lstStyle>
                      <a:lvl1pPr>
                        <a:lnSpc>
                          <a:spcPct val="90000"/>
                        </a:lnSpc>
                        <a:spcBef>
                          <a:spcPts val="1000"/>
                        </a:spcBef>
                        <a:buFont typeface="Arial" panose="020B0604020202020204" pitchFamily="34" charset="0"/>
                        <a:defRPr sz="2400">
                          <a:solidFill>
                            <a:schemeClr val="tx1"/>
                          </a:solidFill>
                          <a:latin typeface="Segoe UI Symbol" panose="020B0502040204020203" pitchFamily="34" charset="0"/>
                        </a:defRPr>
                      </a:lvl1pPr>
                      <a:lvl2pPr marL="742950" indent="-285750">
                        <a:lnSpc>
                          <a:spcPct val="90000"/>
                        </a:lnSpc>
                        <a:spcBef>
                          <a:spcPts val="500"/>
                        </a:spcBef>
                        <a:buFont typeface="Arial" panose="020B0604020202020204" pitchFamily="34" charset="0"/>
                        <a:defRPr sz="2000">
                          <a:solidFill>
                            <a:schemeClr val="tx1"/>
                          </a:solidFill>
                          <a:latin typeface="Segoe UI Symbol" panose="020B0502040204020203" pitchFamily="34" charset="0"/>
                        </a:defRPr>
                      </a:lvl2pPr>
                      <a:lvl3pPr marL="1143000" indent="-228600">
                        <a:lnSpc>
                          <a:spcPct val="90000"/>
                        </a:lnSpc>
                        <a:spcBef>
                          <a:spcPts val="500"/>
                        </a:spcBef>
                        <a:buFont typeface="Arial" panose="020B0604020202020204" pitchFamily="34" charset="0"/>
                        <a:defRPr>
                          <a:solidFill>
                            <a:schemeClr val="tx1"/>
                          </a:solidFill>
                          <a:latin typeface="Segoe UI Symbol" panose="020B0502040204020203" pitchFamily="34" charset="0"/>
                        </a:defRPr>
                      </a:lvl3pPr>
                      <a:lvl4pPr marL="1600200" indent="-228600">
                        <a:lnSpc>
                          <a:spcPct val="90000"/>
                        </a:lnSpc>
                        <a:spcBef>
                          <a:spcPts val="500"/>
                        </a:spcBef>
                        <a:buFont typeface="Arial" panose="020B0604020202020204" pitchFamily="34" charset="0"/>
                        <a:defRPr sz="1600">
                          <a:solidFill>
                            <a:schemeClr val="tx1"/>
                          </a:solidFill>
                          <a:latin typeface="Segoe UI Symbol" panose="020B0502040204020203" pitchFamily="34" charset="0"/>
                        </a:defRPr>
                      </a:lvl4pPr>
                      <a:lvl5pPr marL="2057400" indent="-228600">
                        <a:lnSpc>
                          <a:spcPct val="90000"/>
                        </a:lnSpc>
                        <a:spcBef>
                          <a:spcPts val="500"/>
                        </a:spcBef>
                        <a:buFont typeface="Arial" panose="020B0604020202020204" pitchFamily="34" charset="0"/>
                        <a:defRPr sz="1600">
                          <a:solidFill>
                            <a:schemeClr val="tx1"/>
                          </a:solidFill>
                          <a:latin typeface="Segoe UI Symbol" panose="020B0502040204020203"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9pPr>
                    </a:lstStyle>
                    <a:p>
                      <a:pPr algn="ctr"/>
                      <a:r>
                        <a:rPr lang="en-US" altLang="zh-TW" sz="1600" dirty="0"/>
                        <a:t>Pilot Run</a:t>
                      </a:r>
                      <a:endParaRPr lang="zh-TW" altLang="en-US" sz="1600" dirty="0"/>
                    </a:p>
                  </a:txBody>
                  <a:tcPr marL="9525" marR="9525" marT="9525" marB="0" anchor="ctr" horzOverflow="overflow">
                    <a:lnL>
                      <a:noFill/>
                    </a:lnL>
                    <a:lnR>
                      <a:noFill/>
                    </a:lnR>
                    <a:lnT>
                      <a:noFill/>
                    </a:lnT>
                    <a:lnB>
                      <a:noFill/>
                    </a:lnB>
                    <a:lnTlToBr>
                      <a:noFill/>
                    </a:lnTlToBr>
                    <a:lnBlToTr>
                      <a:noFill/>
                    </a:lnBlToTr>
                    <a:solidFill>
                      <a:srgbClr val="EDEDED"/>
                    </a:solidFill>
                  </a:tcPr>
                </a:tc>
                <a:tc>
                  <a:txBody>
                    <a:bodyPr/>
                    <a:lstStyle>
                      <a:lvl1pPr>
                        <a:lnSpc>
                          <a:spcPct val="90000"/>
                        </a:lnSpc>
                        <a:spcBef>
                          <a:spcPts val="1000"/>
                        </a:spcBef>
                        <a:buFont typeface="Arial" panose="020B0604020202020204" pitchFamily="34" charset="0"/>
                        <a:defRPr sz="2400">
                          <a:solidFill>
                            <a:schemeClr val="tx1"/>
                          </a:solidFill>
                          <a:latin typeface="Segoe UI Symbol" panose="020B0502040204020203" pitchFamily="34" charset="0"/>
                        </a:defRPr>
                      </a:lvl1pPr>
                      <a:lvl2pPr marL="742950" indent="-285750">
                        <a:lnSpc>
                          <a:spcPct val="90000"/>
                        </a:lnSpc>
                        <a:spcBef>
                          <a:spcPts val="500"/>
                        </a:spcBef>
                        <a:buFont typeface="Arial" panose="020B0604020202020204" pitchFamily="34" charset="0"/>
                        <a:defRPr sz="2000">
                          <a:solidFill>
                            <a:schemeClr val="tx1"/>
                          </a:solidFill>
                          <a:latin typeface="Segoe UI Symbol" panose="020B0502040204020203" pitchFamily="34" charset="0"/>
                        </a:defRPr>
                      </a:lvl2pPr>
                      <a:lvl3pPr marL="1143000" indent="-228600">
                        <a:lnSpc>
                          <a:spcPct val="90000"/>
                        </a:lnSpc>
                        <a:spcBef>
                          <a:spcPts val="500"/>
                        </a:spcBef>
                        <a:buFont typeface="Arial" panose="020B0604020202020204" pitchFamily="34" charset="0"/>
                        <a:defRPr>
                          <a:solidFill>
                            <a:schemeClr val="tx1"/>
                          </a:solidFill>
                          <a:latin typeface="Segoe UI Symbol" panose="020B0502040204020203" pitchFamily="34" charset="0"/>
                        </a:defRPr>
                      </a:lvl3pPr>
                      <a:lvl4pPr marL="1600200" indent="-228600">
                        <a:lnSpc>
                          <a:spcPct val="90000"/>
                        </a:lnSpc>
                        <a:spcBef>
                          <a:spcPts val="500"/>
                        </a:spcBef>
                        <a:buFont typeface="Arial" panose="020B0604020202020204" pitchFamily="34" charset="0"/>
                        <a:defRPr sz="1600">
                          <a:solidFill>
                            <a:schemeClr val="tx1"/>
                          </a:solidFill>
                          <a:latin typeface="Segoe UI Symbol" panose="020B0502040204020203" pitchFamily="34" charset="0"/>
                        </a:defRPr>
                      </a:lvl4pPr>
                      <a:lvl5pPr marL="2057400" indent="-228600">
                        <a:lnSpc>
                          <a:spcPct val="90000"/>
                        </a:lnSpc>
                        <a:spcBef>
                          <a:spcPts val="500"/>
                        </a:spcBef>
                        <a:buFont typeface="Arial" panose="020B0604020202020204" pitchFamily="34" charset="0"/>
                        <a:defRPr sz="1600">
                          <a:solidFill>
                            <a:schemeClr val="tx1"/>
                          </a:solidFill>
                          <a:latin typeface="Segoe UI Symbol" panose="020B0502040204020203"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9pPr>
                    </a:lstStyle>
                    <a:p>
                      <a:pPr algn="ctr"/>
                      <a:r>
                        <a:rPr lang="en-US" altLang="zh-TW" sz="1600" b="0" dirty="0"/>
                        <a:t>Wi-Fi Product, LTE, Gateway, </a:t>
                      </a:r>
                    </a:p>
                    <a:p>
                      <a:pPr algn="ctr"/>
                      <a:r>
                        <a:rPr lang="en-US" altLang="zh-TW" sz="1600" b="0" dirty="0"/>
                        <a:t>GPON, Module, Sip Module</a:t>
                      </a:r>
                    </a:p>
                  </a:txBody>
                  <a:tcPr marL="9525" marR="9525" marT="9525" marB="0" anchor="ctr" horzOverflow="overflow">
                    <a:lnL>
                      <a:noFill/>
                    </a:lnL>
                    <a:lnR>
                      <a:noFill/>
                    </a:lnR>
                    <a:lnT>
                      <a:noFill/>
                    </a:lnT>
                    <a:lnB>
                      <a:noFill/>
                    </a:lnB>
                    <a:lnTlToBr>
                      <a:noFill/>
                    </a:lnTlToBr>
                    <a:lnBlToTr>
                      <a:noFill/>
                    </a:lnBlToTr>
                    <a:solidFill>
                      <a:srgbClr val="EDEDED"/>
                    </a:solidFill>
                  </a:tcPr>
                </a:tc>
                <a:tc>
                  <a:txBody>
                    <a:bodyPr/>
                    <a:lstStyle>
                      <a:lvl1pPr>
                        <a:lnSpc>
                          <a:spcPct val="90000"/>
                        </a:lnSpc>
                        <a:spcBef>
                          <a:spcPts val="1000"/>
                        </a:spcBef>
                        <a:buFont typeface="Arial" panose="020B0604020202020204" pitchFamily="34" charset="0"/>
                        <a:defRPr sz="2400">
                          <a:solidFill>
                            <a:schemeClr val="tx1"/>
                          </a:solidFill>
                          <a:latin typeface="Segoe UI Symbol" panose="020B0502040204020203" pitchFamily="34" charset="0"/>
                        </a:defRPr>
                      </a:lvl1pPr>
                      <a:lvl2pPr marL="742950" indent="-285750">
                        <a:lnSpc>
                          <a:spcPct val="90000"/>
                        </a:lnSpc>
                        <a:spcBef>
                          <a:spcPts val="500"/>
                        </a:spcBef>
                        <a:buFont typeface="Arial" panose="020B0604020202020204" pitchFamily="34" charset="0"/>
                        <a:defRPr sz="2000">
                          <a:solidFill>
                            <a:schemeClr val="tx1"/>
                          </a:solidFill>
                          <a:latin typeface="Segoe UI Symbol" panose="020B0502040204020203" pitchFamily="34" charset="0"/>
                        </a:defRPr>
                      </a:lvl2pPr>
                      <a:lvl3pPr marL="1143000" indent="-228600">
                        <a:lnSpc>
                          <a:spcPct val="90000"/>
                        </a:lnSpc>
                        <a:spcBef>
                          <a:spcPts val="500"/>
                        </a:spcBef>
                        <a:buFont typeface="Arial" panose="020B0604020202020204" pitchFamily="34" charset="0"/>
                        <a:defRPr>
                          <a:solidFill>
                            <a:schemeClr val="tx1"/>
                          </a:solidFill>
                          <a:latin typeface="Segoe UI Symbol" panose="020B0502040204020203" pitchFamily="34" charset="0"/>
                        </a:defRPr>
                      </a:lvl3pPr>
                      <a:lvl4pPr marL="1600200" indent="-228600">
                        <a:lnSpc>
                          <a:spcPct val="90000"/>
                        </a:lnSpc>
                        <a:spcBef>
                          <a:spcPts val="500"/>
                        </a:spcBef>
                        <a:buFont typeface="Arial" panose="020B0604020202020204" pitchFamily="34" charset="0"/>
                        <a:defRPr sz="1600">
                          <a:solidFill>
                            <a:schemeClr val="tx1"/>
                          </a:solidFill>
                          <a:latin typeface="Segoe UI Symbol" panose="020B0502040204020203" pitchFamily="34" charset="0"/>
                        </a:defRPr>
                      </a:lvl4pPr>
                      <a:lvl5pPr marL="2057400" indent="-228600">
                        <a:lnSpc>
                          <a:spcPct val="90000"/>
                        </a:lnSpc>
                        <a:spcBef>
                          <a:spcPts val="500"/>
                        </a:spcBef>
                        <a:buFont typeface="Arial" panose="020B0604020202020204" pitchFamily="34" charset="0"/>
                        <a:defRPr sz="1600">
                          <a:solidFill>
                            <a:schemeClr val="tx1"/>
                          </a:solidFill>
                          <a:latin typeface="Segoe UI Symbol" panose="020B0502040204020203"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Segoe UI Symbol" panose="020B0502040204020203" pitchFamily="34" charset="0"/>
                        </a:defRPr>
                      </a:lvl9pPr>
                    </a:lstStyle>
                    <a:p>
                      <a:pPr algn="ctr"/>
                      <a:r>
                        <a:rPr lang="en-US" altLang="zh-TW" sz="1600" b="0" dirty="0"/>
                        <a:t>Wi-Fi Product, LTE, Gateway, </a:t>
                      </a:r>
                    </a:p>
                    <a:p>
                      <a:pPr algn="ctr"/>
                      <a:r>
                        <a:rPr lang="en-US" altLang="zh-TW" sz="1600" b="0" dirty="0"/>
                        <a:t>GPON, Module, Sip Module</a:t>
                      </a:r>
                    </a:p>
                  </a:txBody>
                  <a:tcPr marL="9525" marR="9525" marT="9525" marB="0" anchor="ctr" horzOverflow="overflow">
                    <a:lnL>
                      <a:noFill/>
                    </a:lnL>
                    <a:lnR>
                      <a:noFill/>
                    </a:lnR>
                    <a:lnT>
                      <a:noFill/>
                    </a:lnT>
                    <a:lnB>
                      <a:noFill/>
                    </a:lnB>
                    <a:lnTlToBr>
                      <a:noFill/>
                    </a:lnTlToBr>
                    <a:lnBlToTr>
                      <a:noFill/>
                    </a:lnBlToTr>
                    <a:solidFill>
                      <a:srgbClr val="EDEDED"/>
                    </a:solidFill>
                  </a:tcPr>
                </a:tc>
                <a:extLst>
                  <a:ext uri="{0D108BD9-81ED-4DB2-BD59-A6C34878D82A}">
                    <a16:rowId xmlns:a16="http://schemas.microsoft.com/office/drawing/2014/main" val="4218433807"/>
                  </a:ext>
                </a:extLst>
              </a:tr>
            </a:tbl>
          </a:graphicData>
        </a:graphic>
      </p:graphicFrame>
      <p:pic>
        <p:nvPicPr>
          <p:cNvPr id="5" name="圖片 4">
            <a:extLst>
              <a:ext uri="{FF2B5EF4-FFF2-40B4-BE49-F238E27FC236}">
                <a16:creationId xmlns:a16="http://schemas.microsoft.com/office/drawing/2014/main" id="{89463D19-E55E-42A8-BBA8-5A73A7CB231B}"/>
              </a:ext>
            </a:extLst>
          </p:cNvPr>
          <p:cNvPicPr>
            <a:picLocks noChangeAspect="1"/>
          </p:cNvPicPr>
          <p:nvPr/>
        </p:nvPicPr>
        <p:blipFill>
          <a:blip r:embed="rId3"/>
          <a:stretch>
            <a:fillRect/>
          </a:stretch>
        </p:blipFill>
        <p:spPr>
          <a:xfrm>
            <a:off x="1371600" y="1463802"/>
            <a:ext cx="3361170" cy="1410400"/>
          </a:xfrm>
          <a:prstGeom prst="rect">
            <a:avLst/>
          </a:prstGeom>
        </p:spPr>
      </p:pic>
      <p:pic>
        <p:nvPicPr>
          <p:cNvPr id="6" name="圖片 5">
            <a:extLst>
              <a:ext uri="{FF2B5EF4-FFF2-40B4-BE49-F238E27FC236}">
                <a16:creationId xmlns:a16="http://schemas.microsoft.com/office/drawing/2014/main" id="{D094EEC2-25E4-4B22-B891-4CE7FD356B9B}"/>
              </a:ext>
            </a:extLst>
          </p:cNvPr>
          <p:cNvPicPr>
            <a:picLocks noChangeAspect="1"/>
          </p:cNvPicPr>
          <p:nvPr/>
        </p:nvPicPr>
        <p:blipFill>
          <a:blip r:embed="rId4"/>
          <a:stretch>
            <a:fillRect/>
          </a:stretch>
        </p:blipFill>
        <p:spPr>
          <a:xfrm>
            <a:off x="4792859" y="1463802"/>
            <a:ext cx="3512941" cy="1410400"/>
          </a:xfrm>
          <a:prstGeom prst="rect">
            <a:avLst/>
          </a:prstGeom>
        </p:spPr>
      </p:pic>
      <p:pic>
        <p:nvPicPr>
          <p:cNvPr id="7" name="圖片 6">
            <a:extLst>
              <a:ext uri="{FF2B5EF4-FFF2-40B4-BE49-F238E27FC236}">
                <a16:creationId xmlns:a16="http://schemas.microsoft.com/office/drawing/2014/main" id="{DBFFF94C-EB38-4267-8EAE-77541DC79500}"/>
              </a:ext>
            </a:extLst>
          </p:cNvPr>
          <p:cNvPicPr>
            <a:picLocks noChangeAspect="1"/>
          </p:cNvPicPr>
          <p:nvPr/>
        </p:nvPicPr>
        <p:blipFill>
          <a:blip r:embed="rId5"/>
          <a:stretch>
            <a:fillRect/>
          </a:stretch>
        </p:blipFill>
        <p:spPr>
          <a:xfrm>
            <a:off x="8391289" y="1441710"/>
            <a:ext cx="3257968" cy="1432492"/>
          </a:xfrm>
          <a:prstGeom prst="rect">
            <a:avLst/>
          </a:prstGeom>
        </p:spPr>
      </p:pic>
    </p:spTree>
    <p:extLst>
      <p:ext uri="{BB962C8B-B14F-4D97-AF65-F5344CB8AC3E}">
        <p14:creationId xmlns:p14="http://schemas.microsoft.com/office/powerpoint/2010/main" val="4238729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625B018-BC6F-C44E-8E3F-15D795DBC3CF}"/>
              </a:ext>
            </a:extLst>
          </p:cNvPr>
          <p:cNvGrpSpPr/>
          <p:nvPr/>
        </p:nvGrpSpPr>
        <p:grpSpPr>
          <a:xfrm>
            <a:off x="2133600" y="1371600"/>
            <a:ext cx="5440574" cy="4205211"/>
            <a:chOff x="1321859" y="1204312"/>
            <a:chExt cx="6096000" cy="5024244"/>
          </a:xfrm>
        </p:grpSpPr>
        <p:grpSp>
          <p:nvGrpSpPr>
            <p:cNvPr id="7" name="Group 6">
              <a:extLst>
                <a:ext uri="{FF2B5EF4-FFF2-40B4-BE49-F238E27FC236}">
                  <a16:creationId xmlns:a16="http://schemas.microsoft.com/office/drawing/2014/main" id="{55B16B6A-054A-9A48-92A9-D6C3D9515285}"/>
                </a:ext>
              </a:extLst>
            </p:cNvPr>
            <p:cNvGrpSpPr/>
            <p:nvPr/>
          </p:nvGrpSpPr>
          <p:grpSpPr>
            <a:xfrm>
              <a:off x="1433930" y="1204312"/>
              <a:ext cx="2232025" cy="4125030"/>
              <a:chOff x="2076486" y="1528309"/>
              <a:chExt cx="2232025" cy="4125030"/>
            </a:xfrm>
          </p:grpSpPr>
          <p:pic>
            <p:nvPicPr>
              <p:cNvPr id="2" name="Picture 1">
                <a:extLst>
                  <a:ext uri="{FF2B5EF4-FFF2-40B4-BE49-F238E27FC236}">
                    <a16:creationId xmlns:a16="http://schemas.microsoft.com/office/drawing/2014/main" id="{B8D39D77-3A67-774C-8080-B6F02BE8DFC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2308115" y="4147934"/>
                <a:ext cx="1411792" cy="1505405"/>
              </a:xfrm>
              <a:prstGeom prst="ellipse">
                <a:avLst/>
              </a:prstGeom>
              <a:solidFill>
                <a:schemeClr val="bg2">
                  <a:lumMod val="10000"/>
                </a:schemeClr>
              </a:solidFill>
              <a:ln w="6350">
                <a:solidFill>
                  <a:schemeClr val="tx1"/>
                </a:solidFill>
                <a:miter lim="800000"/>
                <a:headEnd/>
                <a:tailEnd/>
              </a:ln>
            </p:spPr>
          </p:pic>
          <p:grpSp>
            <p:nvGrpSpPr>
              <p:cNvPr id="3" name="Group 2">
                <a:extLst>
                  <a:ext uri="{FF2B5EF4-FFF2-40B4-BE49-F238E27FC236}">
                    <a16:creationId xmlns:a16="http://schemas.microsoft.com/office/drawing/2014/main" id="{BBAAD8F2-680D-D24E-B15B-C6896C1624A3}"/>
                  </a:ext>
                </a:extLst>
              </p:cNvPr>
              <p:cNvGrpSpPr/>
              <p:nvPr/>
            </p:nvGrpSpPr>
            <p:grpSpPr>
              <a:xfrm>
                <a:off x="2076486" y="1528309"/>
                <a:ext cx="2232025" cy="2610915"/>
                <a:chOff x="1919289" y="1816890"/>
                <a:chExt cx="2232025" cy="2793401"/>
              </a:xfrm>
              <a:noFill/>
            </p:grpSpPr>
            <p:pic>
              <p:nvPicPr>
                <p:cNvPr id="4" name="圖片 12">
                  <a:extLst>
                    <a:ext uri="{FF2B5EF4-FFF2-40B4-BE49-F238E27FC236}">
                      <a16:creationId xmlns:a16="http://schemas.microsoft.com/office/drawing/2014/main" id="{5760B9C9-0AC8-094F-B6C8-7F5B6C0D854C}"/>
                    </a:ext>
                  </a:extLst>
                </p:cNvPr>
                <p:cNvPicPr>
                  <a:picLocks noChangeAspect="1"/>
                </p:cNvPicPr>
                <p:nvPr/>
              </p:nvPicPr>
              <p:blipFill>
                <a:blip r:embed="rId3" cstate="screen">
                  <a:alphaModFix/>
                  <a:lum contrast="-40000"/>
                  <a:extLst>
                    <a:ext uri="{28A0092B-C50C-407E-A947-70E740481C1C}">
                      <a14:useLocalDpi xmlns:a14="http://schemas.microsoft.com/office/drawing/2010/main"/>
                    </a:ext>
                  </a:extLst>
                </a:blip>
                <a:srcRect l="66537" t="7220" r="9052" b="29404"/>
                <a:stretch>
                  <a:fillRect/>
                </a:stretch>
              </p:blipFill>
              <p:spPr bwMode="auto">
                <a:xfrm>
                  <a:off x="1919289" y="1816890"/>
                  <a:ext cx="2232025" cy="2416432"/>
                </a:xfrm>
                <a:prstGeom prst="rect">
                  <a:avLst/>
                </a:prstGeom>
                <a:noFill/>
                <a:ln>
                  <a:noFill/>
                </a:ln>
              </p:spPr>
              <p:style>
                <a:lnRef idx="0">
                  <a:scrgbClr r="0" g="0" b="0"/>
                </a:lnRef>
                <a:fillRef idx="0">
                  <a:scrgbClr r="0" g="0" b="0"/>
                </a:fillRef>
                <a:effectRef idx="0">
                  <a:scrgbClr r="0" g="0" b="0"/>
                </a:effectRef>
                <a:fontRef idx="minor">
                  <a:schemeClr val="dk1"/>
                </a:fontRef>
              </p:style>
            </p:pic>
            <p:cxnSp>
              <p:nvCxnSpPr>
                <p:cNvPr id="5" name="肘形接點 13">
                  <a:extLst>
                    <a:ext uri="{FF2B5EF4-FFF2-40B4-BE49-F238E27FC236}">
                      <a16:creationId xmlns:a16="http://schemas.microsoft.com/office/drawing/2014/main" id="{5E2EA27D-BA18-5C4D-A565-8BE2936803D5}"/>
                    </a:ext>
                  </a:extLst>
                </p:cNvPr>
                <p:cNvCxnSpPr>
                  <a:cxnSpLocks/>
                </p:cNvCxnSpPr>
                <p:nvPr/>
              </p:nvCxnSpPr>
              <p:spPr>
                <a:xfrm rot="5400000">
                  <a:off x="2345664" y="4119558"/>
                  <a:ext cx="981465" cy="1"/>
                </a:xfrm>
                <a:prstGeom prst="bentConnector3">
                  <a:avLst>
                    <a:gd name="adj1" fmla="val 50000"/>
                  </a:avLst>
                </a:prstGeom>
                <a:ln>
                  <a:headEnd type="oval" w="sm" len="sm"/>
                </a:ln>
              </p:spPr>
              <p:style>
                <a:lnRef idx="1">
                  <a:schemeClr val="dk1"/>
                </a:lnRef>
                <a:fillRef idx="0">
                  <a:schemeClr val="dk1"/>
                </a:fillRef>
                <a:effectRef idx="0">
                  <a:schemeClr val="dk1"/>
                </a:effectRef>
                <a:fontRef idx="minor">
                  <a:schemeClr val="tx1"/>
                </a:fontRef>
              </p:style>
            </p:cxnSp>
          </p:grpSp>
        </p:grpSp>
        <p:sp>
          <p:nvSpPr>
            <p:cNvPr id="11" name="Rectangle 10">
              <a:extLst>
                <a:ext uri="{FF2B5EF4-FFF2-40B4-BE49-F238E27FC236}">
                  <a16:creationId xmlns:a16="http://schemas.microsoft.com/office/drawing/2014/main" id="{C9309800-8D3A-654E-A33C-5376FFEE36EF}"/>
                </a:ext>
              </a:extLst>
            </p:cNvPr>
            <p:cNvSpPr/>
            <p:nvPr/>
          </p:nvSpPr>
          <p:spPr>
            <a:xfrm>
              <a:off x="1321859" y="5346025"/>
              <a:ext cx="6096000" cy="882531"/>
            </a:xfrm>
            <a:prstGeom prst="rect">
              <a:avLst/>
            </a:prstGeom>
          </p:spPr>
          <p:txBody>
            <a:bodyPr>
              <a:spAutoFit/>
            </a:bodyPr>
            <a:lstStyle/>
            <a:p>
              <a:r>
                <a:rPr lang="en-US" altLang="zh-TW" sz="1400" dirty="0" err="1">
                  <a:latin typeface="Segoe UI Symbol" panose="020B0502040204020203" pitchFamily="34" charset="0"/>
                  <a:ea typeface="Segoe UI Symbol" panose="020B0502040204020203" pitchFamily="34" charset="0"/>
                  <a:sym typeface="Arial" panose="020B0604020202020204" pitchFamily="34" charset="0"/>
                </a:rPr>
                <a:t>Đồng</a:t>
              </a:r>
              <a:r>
                <a:rPr lang="en-US" altLang="zh-TW" sz="1400" dirty="0">
                  <a:latin typeface="Segoe UI Symbol" panose="020B0502040204020203" pitchFamily="34" charset="0"/>
                  <a:ea typeface="Segoe UI Symbol" panose="020B0502040204020203" pitchFamily="34" charset="0"/>
                  <a:sym typeface="Arial" panose="020B0604020202020204" pitchFamily="34" charset="0"/>
                </a:rPr>
                <a:t> </a:t>
              </a:r>
              <a:r>
                <a:rPr lang="en-US" altLang="zh-TW" sz="1400" dirty="0" err="1">
                  <a:latin typeface="Segoe UI Symbol" panose="020B0502040204020203" pitchFamily="34" charset="0"/>
                  <a:ea typeface="Segoe UI Symbol" panose="020B0502040204020203" pitchFamily="34" charset="0"/>
                  <a:sym typeface="Arial" panose="020B0604020202020204" pitchFamily="34" charset="0"/>
                </a:rPr>
                <a:t>Văn</a:t>
              </a:r>
              <a:r>
                <a:rPr lang="en-US" altLang="zh-TW" sz="1400" dirty="0">
                  <a:latin typeface="Segoe UI Symbol" panose="020B0502040204020203" pitchFamily="34" charset="0"/>
                  <a:ea typeface="Segoe UI Symbol" panose="020B0502040204020203" pitchFamily="34" charset="0"/>
                  <a:sym typeface="Arial" panose="020B0604020202020204" pitchFamily="34" charset="0"/>
                </a:rPr>
                <a:t> II Industrial Park </a:t>
              </a:r>
              <a:br>
                <a:rPr lang="en-US" altLang="zh-TW" sz="1400" dirty="0">
                  <a:latin typeface="Segoe UI Symbol" panose="020B0502040204020203" pitchFamily="34" charset="0"/>
                  <a:ea typeface="Segoe UI Symbol" panose="020B0502040204020203" pitchFamily="34" charset="0"/>
                  <a:sym typeface="Arial" panose="020B0604020202020204" pitchFamily="34" charset="0"/>
                </a:rPr>
              </a:br>
              <a:r>
                <a:rPr lang="en-US" altLang="zh-TW" sz="1400" dirty="0">
                  <a:solidFill>
                    <a:schemeClr val="bg1">
                      <a:lumMod val="50000"/>
                    </a:schemeClr>
                  </a:solidFill>
                  <a:latin typeface="Segoe UI Symbol" panose="020B0502040204020203" pitchFamily="34" charset="0"/>
                  <a:ea typeface="Segoe UI Symbol" panose="020B0502040204020203" pitchFamily="34" charset="0"/>
                  <a:sym typeface="Arial" panose="020B0604020202020204" pitchFamily="34" charset="0"/>
                </a:rPr>
                <a:t>Bach </a:t>
              </a:r>
              <a:r>
                <a:rPr lang="en-US" altLang="zh-TW" sz="1400" dirty="0" err="1">
                  <a:solidFill>
                    <a:schemeClr val="bg1">
                      <a:lumMod val="50000"/>
                    </a:schemeClr>
                  </a:solidFill>
                  <a:latin typeface="Segoe UI Symbol" panose="020B0502040204020203" pitchFamily="34" charset="0"/>
                  <a:ea typeface="Segoe UI Symbol" panose="020B0502040204020203" pitchFamily="34" charset="0"/>
                  <a:sym typeface="Arial" panose="020B0604020202020204" pitchFamily="34" charset="0"/>
                </a:rPr>
                <a:t>Thuong</a:t>
              </a:r>
              <a:r>
                <a:rPr lang="en-US" altLang="zh-TW" sz="1400" dirty="0">
                  <a:solidFill>
                    <a:schemeClr val="bg1">
                      <a:lumMod val="50000"/>
                    </a:schemeClr>
                  </a:solidFill>
                  <a:latin typeface="Segoe UI Symbol" panose="020B0502040204020203" pitchFamily="34" charset="0"/>
                  <a:ea typeface="Segoe UI Symbol" panose="020B0502040204020203" pitchFamily="34" charset="0"/>
                  <a:sym typeface="Arial" panose="020B0604020202020204" pitchFamily="34" charset="0"/>
                </a:rPr>
                <a:t> Commune, </a:t>
              </a:r>
              <a:r>
                <a:rPr lang="en-US" altLang="zh-TW" sz="1400" dirty="0" err="1">
                  <a:solidFill>
                    <a:schemeClr val="bg1">
                      <a:lumMod val="50000"/>
                    </a:schemeClr>
                  </a:solidFill>
                  <a:latin typeface="Segoe UI Symbol" panose="020B0502040204020203" pitchFamily="34" charset="0"/>
                  <a:ea typeface="Segoe UI Symbol" panose="020B0502040204020203" pitchFamily="34" charset="0"/>
                  <a:sym typeface="Arial" panose="020B0604020202020204" pitchFamily="34" charset="0"/>
                </a:rPr>
                <a:t>Duy</a:t>
              </a:r>
              <a:r>
                <a:rPr lang="en-US" altLang="zh-TW" sz="1400" dirty="0">
                  <a:solidFill>
                    <a:schemeClr val="bg1">
                      <a:lumMod val="50000"/>
                    </a:schemeClr>
                  </a:solidFill>
                  <a:latin typeface="Segoe UI Symbol" panose="020B0502040204020203" pitchFamily="34" charset="0"/>
                  <a:ea typeface="Segoe UI Symbol" panose="020B0502040204020203" pitchFamily="34" charset="0"/>
                  <a:sym typeface="Arial" panose="020B0604020202020204" pitchFamily="34" charset="0"/>
                </a:rPr>
                <a:t> Tien District, </a:t>
              </a:r>
              <a:br>
                <a:rPr lang="en-US" altLang="zh-TW" sz="1400" dirty="0">
                  <a:solidFill>
                    <a:schemeClr val="bg1">
                      <a:lumMod val="50000"/>
                    </a:schemeClr>
                  </a:solidFill>
                  <a:latin typeface="Segoe UI Symbol" panose="020B0502040204020203" pitchFamily="34" charset="0"/>
                  <a:ea typeface="Segoe UI Symbol" panose="020B0502040204020203" pitchFamily="34" charset="0"/>
                  <a:sym typeface="Arial" panose="020B0604020202020204" pitchFamily="34" charset="0"/>
                </a:rPr>
              </a:br>
              <a:r>
                <a:rPr lang="en-US" altLang="zh-TW" sz="1400" dirty="0">
                  <a:solidFill>
                    <a:schemeClr val="bg1">
                      <a:lumMod val="50000"/>
                    </a:schemeClr>
                  </a:solidFill>
                  <a:latin typeface="Segoe UI Symbol" panose="020B0502040204020203" pitchFamily="34" charset="0"/>
                  <a:ea typeface="Segoe UI Symbol" panose="020B0502040204020203" pitchFamily="34" charset="0"/>
                  <a:sym typeface="Arial" panose="020B0604020202020204" pitchFamily="34" charset="0"/>
                </a:rPr>
                <a:t>Ha Nam Province, Vietnam</a:t>
              </a:r>
              <a:endParaRPr lang="en-US" altLang="zh-TW" sz="1600" dirty="0">
                <a:solidFill>
                  <a:schemeClr val="bg1">
                    <a:lumMod val="50000"/>
                  </a:schemeClr>
                </a:solidFill>
                <a:latin typeface="Segoe UI Symbol" panose="020B0502040204020203" pitchFamily="34" charset="0"/>
                <a:ea typeface="Segoe UI Symbol" panose="020B0502040204020203" pitchFamily="34" charset="0"/>
                <a:sym typeface="Arial" panose="020B0604020202020204" pitchFamily="34" charset="0"/>
              </a:endParaRPr>
            </a:p>
          </p:txBody>
        </p:sp>
      </p:grpSp>
      <p:grpSp>
        <p:nvGrpSpPr>
          <p:cNvPr id="6" name="Group 5">
            <a:extLst>
              <a:ext uri="{FF2B5EF4-FFF2-40B4-BE49-F238E27FC236}">
                <a16:creationId xmlns:a16="http://schemas.microsoft.com/office/drawing/2014/main" id="{91F40B4B-5E03-8E44-9252-02A3EED83A9C}"/>
              </a:ext>
            </a:extLst>
          </p:cNvPr>
          <p:cNvGrpSpPr/>
          <p:nvPr/>
        </p:nvGrpSpPr>
        <p:grpSpPr>
          <a:xfrm>
            <a:off x="5631276" y="1356374"/>
            <a:ext cx="5130672" cy="4345735"/>
            <a:chOff x="6008635" y="1052788"/>
            <a:chExt cx="5096129" cy="5164488"/>
          </a:xfrm>
        </p:grpSpPr>
        <p:cxnSp>
          <p:nvCxnSpPr>
            <p:cNvPr id="38" name="Straight Connector 37">
              <a:extLst>
                <a:ext uri="{FF2B5EF4-FFF2-40B4-BE49-F238E27FC236}">
                  <a16:creationId xmlns:a16="http://schemas.microsoft.com/office/drawing/2014/main" id="{EB06736F-C211-4C4F-8614-2C011E875DE2}"/>
                </a:ext>
              </a:extLst>
            </p:cNvPr>
            <p:cNvCxnSpPr>
              <a:cxnSpLocks/>
            </p:cNvCxnSpPr>
            <p:nvPr/>
          </p:nvCxnSpPr>
          <p:spPr>
            <a:xfrm>
              <a:off x="7048899" y="1503849"/>
              <a:ext cx="1555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27095E6-3751-764F-B4C3-1A86750DE224}"/>
                </a:ext>
              </a:extLst>
            </p:cNvPr>
            <p:cNvCxnSpPr>
              <a:cxnSpLocks/>
            </p:cNvCxnSpPr>
            <p:nvPr/>
          </p:nvCxnSpPr>
          <p:spPr>
            <a:xfrm>
              <a:off x="7048899" y="1599688"/>
              <a:ext cx="1555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93E6438-7714-8540-8777-AB0AC2678180}"/>
                </a:ext>
              </a:extLst>
            </p:cNvPr>
            <p:cNvCxnSpPr/>
            <p:nvPr/>
          </p:nvCxnSpPr>
          <p:spPr>
            <a:xfrm>
              <a:off x="7030045" y="2171423"/>
              <a:ext cx="31108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8AC614A-089E-C447-83F3-6EBF65670F47}"/>
                </a:ext>
              </a:extLst>
            </p:cNvPr>
            <p:cNvCxnSpPr/>
            <p:nvPr/>
          </p:nvCxnSpPr>
          <p:spPr>
            <a:xfrm>
              <a:off x="7030044" y="1208476"/>
              <a:ext cx="31108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884640F-EE03-3B47-A496-F3BC557BC562}"/>
                </a:ext>
              </a:extLst>
            </p:cNvPr>
            <p:cNvCxnSpPr>
              <a:cxnSpLocks/>
            </p:cNvCxnSpPr>
            <p:nvPr/>
          </p:nvCxnSpPr>
          <p:spPr>
            <a:xfrm>
              <a:off x="7052063" y="1304315"/>
              <a:ext cx="1555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9B8BE23-9AF7-CF49-9540-995FCC2E24D7}"/>
                </a:ext>
              </a:extLst>
            </p:cNvPr>
            <p:cNvCxnSpPr>
              <a:cxnSpLocks/>
            </p:cNvCxnSpPr>
            <p:nvPr/>
          </p:nvCxnSpPr>
          <p:spPr>
            <a:xfrm>
              <a:off x="7051277" y="1400154"/>
              <a:ext cx="1555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C9DA418-4757-8C47-BE14-DF7E4A688F9E}"/>
                </a:ext>
              </a:extLst>
            </p:cNvPr>
            <p:cNvCxnSpPr>
              <a:cxnSpLocks/>
            </p:cNvCxnSpPr>
            <p:nvPr/>
          </p:nvCxnSpPr>
          <p:spPr>
            <a:xfrm>
              <a:off x="7048899" y="2455148"/>
              <a:ext cx="1555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2F4C4D8-5E56-154E-8CE7-84AE627721B3}"/>
                </a:ext>
              </a:extLst>
            </p:cNvPr>
            <p:cNvCxnSpPr>
              <a:cxnSpLocks/>
            </p:cNvCxnSpPr>
            <p:nvPr/>
          </p:nvCxnSpPr>
          <p:spPr>
            <a:xfrm>
              <a:off x="7048899" y="2550987"/>
              <a:ext cx="1555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C7AC71F-CF39-814C-89CA-A2DBD30C4360}"/>
                </a:ext>
              </a:extLst>
            </p:cNvPr>
            <p:cNvCxnSpPr/>
            <p:nvPr/>
          </p:nvCxnSpPr>
          <p:spPr>
            <a:xfrm>
              <a:off x="7030045" y="2644333"/>
              <a:ext cx="31108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119E6E5-D96D-2C4E-A47F-363F3483F03F}"/>
                </a:ext>
              </a:extLst>
            </p:cNvPr>
            <p:cNvCxnSpPr>
              <a:cxnSpLocks/>
            </p:cNvCxnSpPr>
            <p:nvPr/>
          </p:nvCxnSpPr>
          <p:spPr>
            <a:xfrm>
              <a:off x="7052063" y="2255614"/>
              <a:ext cx="1555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E941867-5A77-414C-A834-770058A6CBB4}"/>
                </a:ext>
              </a:extLst>
            </p:cNvPr>
            <p:cNvCxnSpPr>
              <a:cxnSpLocks/>
            </p:cNvCxnSpPr>
            <p:nvPr/>
          </p:nvCxnSpPr>
          <p:spPr>
            <a:xfrm>
              <a:off x="7051277" y="2351453"/>
              <a:ext cx="1555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6D0B04F-3A02-1A42-9B87-A58DA83FEA36}"/>
                </a:ext>
              </a:extLst>
            </p:cNvPr>
            <p:cNvCxnSpPr>
              <a:cxnSpLocks/>
            </p:cNvCxnSpPr>
            <p:nvPr/>
          </p:nvCxnSpPr>
          <p:spPr>
            <a:xfrm>
              <a:off x="7048897" y="3418216"/>
              <a:ext cx="1555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FA1502C-60D0-1643-9FCD-8433C8F48326}"/>
                </a:ext>
              </a:extLst>
            </p:cNvPr>
            <p:cNvCxnSpPr>
              <a:cxnSpLocks/>
            </p:cNvCxnSpPr>
            <p:nvPr/>
          </p:nvCxnSpPr>
          <p:spPr>
            <a:xfrm>
              <a:off x="7048897" y="3514055"/>
              <a:ext cx="1555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D25FD69-F755-A441-ADB0-9A623DBA7F4C}"/>
                </a:ext>
              </a:extLst>
            </p:cNvPr>
            <p:cNvCxnSpPr/>
            <p:nvPr/>
          </p:nvCxnSpPr>
          <p:spPr>
            <a:xfrm>
              <a:off x="7030043" y="3607401"/>
              <a:ext cx="31108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FBF19DA-1133-CD41-A597-3F01C6E53641}"/>
                </a:ext>
              </a:extLst>
            </p:cNvPr>
            <p:cNvCxnSpPr>
              <a:cxnSpLocks/>
            </p:cNvCxnSpPr>
            <p:nvPr/>
          </p:nvCxnSpPr>
          <p:spPr>
            <a:xfrm>
              <a:off x="7052061" y="3218682"/>
              <a:ext cx="1555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A1D7CA7-D027-334F-A326-0811CB2D9470}"/>
                </a:ext>
              </a:extLst>
            </p:cNvPr>
            <p:cNvCxnSpPr>
              <a:cxnSpLocks/>
            </p:cNvCxnSpPr>
            <p:nvPr/>
          </p:nvCxnSpPr>
          <p:spPr>
            <a:xfrm>
              <a:off x="7051275" y="3314521"/>
              <a:ext cx="1555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5D0484C-6A24-B145-9185-93BAE91DFCCB}"/>
                </a:ext>
              </a:extLst>
            </p:cNvPr>
            <p:cNvCxnSpPr>
              <a:cxnSpLocks/>
            </p:cNvCxnSpPr>
            <p:nvPr/>
          </p:nvCxnSpPr>
          <p:spPr>
            <a:xfrm>
              <a:off x="7048899" y="3888544"/>
              <a:ext cx="1555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EF37D02-FD63-DD44-883C-FC6305E0E31B}"/>
                </a:ext>
              </a:extLst>
            </p:cNvPr>
            <p:cNvCxnSpPr>
              <a:cxnSpLocks/>
            </p:cNvCxnSpPr>
            <p:nvPr/>
          </p:nvCxnSpPr>
          <p:spPr>
            <a:xfrm>
              <a:off x="7048899" y="3984383"/>
              <a:ext cx="1555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C3CFC17-EBD4-8241-837D-98549F0D9A41}"/>
                </a:ext>
              </a:extLst>
            </p:cNvPr>
            <p:cNvCxnSpPr/>
            <p:nvPr/>
          </p:nvCxnSpPr>
          <p:spPr>
            <a:xfrm>
              <a:off x="7030045" y="4077729"/>
              <a:ext cx="31108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699CA6-3FF2-EB4F-83B5-D1227C339270}"/>
                </a:ext>
              </a:extLst>
            </p:cNvPr>
            <p:cNvCxnSpPr>
              <a:cxnSpLocks/>
            </p:cNvCxnSpPr>
            <p:nvPr/>
          </p:nvCxnSpPr>
          <p:spPr>
            <a:xfrm>
              <a:off x="7052063" y="3689010"/>
              <a:ext cx="1555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8113E1C-47B5-1B4A-AAEF-1594E2F0F0A8}"/>
                </a:ext>
              </a:extLst>
            </p:cNvPr>
            <p:cNvCxnSpPr>
              <a:cxnSpLocks/>
            </p:cNvCxnSpPr>
            <p:nvPr/>
          </p:nvCxnSpPr>
          <p:spPr>
            <a:xfrm>
              <a:off x="7051277" y="3784849"/>
              <a:ext cx="1555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05EC5B8-32EC-184F-8F54-AC2927EFEECD}"/>
                </a:ext>
              </a:extLst>
            </p:cNvPr>
            <p:cNvCxnSpPr>
              <a:cxnSpLocks/>
            </p:cNvCxnSpPr>
            <p:nvPr/>
          </p:nvCxnSpPr>
          <p:spPr>
            <a:xfrm>
              <a:off x="7048899" y="4361454"/>
              <a:ext cx="1555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3C463B3-EEA0-884B-A61C-B992524125B7}"/>
                </a:ext>
              </a:extLst>
            </p:cNvPr>
            <p:cNvCxnSpPr>
              <a:cxnSpLocks/>
            </p:cNvCxnSpPr>
            <p:nvPr/>
          </p:nvCxnSpPr>
          <p:spPr>
            <a:xfrm>
              <a:off x="7058324" y="4947693"/>
              <a:ext cx="1555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AA579B9-BDBA-6949-8D7B-7516589E5FF2}"/>
                </a:ext>
              </a:extLst>
            </p:cNvPr>
            <p:cNvCxnSpPr/>
            <p:nvPr/>
          </p:nvCxnSpPr>
          <p:spPr>
            <a:xfrm>
              <a:off x="7039470" y="5041039"/>
              <a:ext cx="31108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A21C017-6800-684C-9419-4009A183F61B}"/>
                </a:ext>
              </a:extLst>
            </p:cNvPr>
            <p:cNvCxnSpPr>
              <a:cxnSpLocks/>
            </p:cNvCxnSpPr>
            <p:nvPr/>
          </p:nvCxnSpPr>
          <p:spPr>
            <a:xfrm>
              <a:off x="7052063" y="4161920"/>
              <a:ext cx="1555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FBF42B8-06DF-C748-8485-5EE1E8C81741}"/>
                </a:ext>
              </a:extLst>
            </p:cNvPr>
            <p:cNvCxnSpPr>
              <a:cxnSpLocks/>
            </p:cNvCxnSpPr>
            <p:nvPr/>
          </p:nvCxnSpPr>
          <p:spPr>
            <a:xfrm>
              <a:off x="7051277" y="4257759"/>
              <a:ext cx="1555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B1C870E-E607-034F-9D45-5FB2312DDAC6}"/>
                </a:ext>
              </a:extLst>
            </p:cNvPr>
            <p:cNvCxnSpPr>
              <a:cxnSpLocks/>
            </p:cNvCxnSpPr>
            <p:nvPr/>
          </p:nvCxnSpPr>
          <p:spPr>
            <a:xfrm>
              <a:off x="7058322" y="5324765"/>
              <a:ext cx="1555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D8FE9D5-8225-124F-9206-FE287C9A4205}"/>
                </a:ext>
              </a:extLst>
            </p:cNvPr>
            <p:cNvCxnSpPr>
              <a:cxnSpLocks/>
            </p:cNvCxnSpPr>
            <p:nvPr/>
          </p:nvCxnSpPr>
          <p:spPr>
            <a:xfrm>
              <a:off x="7058322" y="5420604"/>
              <a:ext cx="1555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0799F13-F638-3141-BDA9-406F3A6B29A5}"/>
                </a:ext>
              </a:extLst>
            </p:cNvPr>
            <p:cNvCxnSpPr/>
            <p:nvPr/>
          </p:nvCxnSpPr>
          <p:spPr>
            <a:xfrm>
              <a:off x="7039468" y="5513950"/>
              <a:ext cx="31108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EF46ACA-0EB8-1841-86BC-58483D5B65DF}"/>
                </a:ext>
              </a:extLst>
            </p:cNvPr>
            <p:cNvCxnSpPr>
              <a:cxnSpLocks/>
            </p:cNvCxnSpPr>
            <p:nvPr/>
          </p:nvCxnSpPr>
          <p:spPr>
            <a:xfrm>
              <a:off x="7061486" y="5125231"/>
              <a:ext cx="1555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9456D3D-6588-594A-B86D-C330A485A300}"/>
                </a:ext>
              </a:extLst>
            </p:cNvPr>
            <p:cNvCxnSpPr>
              <a:cxnSpLocks/>
            </p:cNvCxnSpPr>
            <p:nvPr/>
          </p:nvCxnSpPr>
          <p:spPr>
            <a:xfrm>
              <a:off x="7060700" y="5221070"/>
              <a:ext cx="1555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786A0953-A9E9-DE41-906E-FB1978B5634B}"/>
                </a:ext>
              </a:extLst>
            </p:cNvPr>
            <p:cNvSpPr txBox="1"/>
            <p:nvPr/>
          </p:nvSpPr>
          <p:spPr>
            <a:xfrm>
              <a:off x="6016799" y="1052789"/>
              <a:ext cx="1120220" cy="365763"/>
            </a:xfrm>
            <a:prstGeom prst="rect">
              <a:avLst/>
            </a:prstGeom>
            <a:noFill/>
          </p:spPr>
          <p:txBody>
            <a:bodyPr wrap="square" rtlCol="0">
              <a:spAutoFit/>
            </a:bodyPr>
            <a:lstStyle/>
            <a:p>
              <a:r>
                <a:rPr lang="en-US" sz="1400" dirty="0">
                  <a:solidFill>
                    <a:srgbClr val="FF7822"/>
                  </a:solidFill>
                  <a:latin typeface="Palatino" pitchFamily="2" charset="77"/>
                  <a:ea typeface="Palatino" pitchFamily="2" charset="77"/>
                </a:rPr>
                <a:t>Nov., 2018 </a:t>
              </a:r>
            </a:p>
          </p:txBody>
        </p:sp>
        <p:sp>
          <p:nvSpPr>
            <p:cNvPr id="76" name="TextBox 75">
              <a:extLst>
                <a:ext uri="{FF2B5EF4-FFF2-40B4-BE49-F238E27FC236}">
                  <a16:creationId xmlns:a16="http://schemas.microsoft.com/office/drawing/2014/main" id="{48C32F23-6D88-904D-ABF1-4907E5EFB009}"/>
                </a:ext>
              </a:extLst>
            </p:cNvPr>
            <p:cNvSpPr txBox="1"/>
            <p:nvPr/>
          </p:nvSpPr>
          <p:spPr>
            <a:xfrm>
              <a:off x="7417859" y="1052788"/>
              <a:ext cx="3149590" cy="365763"/>
            </a:xfrm>
            <a:prstGeom prst="rect">
              <a:avLst/>
            </a:prstGeom>
            <a:noFill/>
          </p:spPr>
          <p:txBody>
            <a:bodyPr wrap="square" rtlCol="0">
              <a:spAutoFit/>
            </a:bodyPr>
            <a:lstStyle/>
            <a:p>
              <a:r>
                <a:rPr lang="en-US" sz="1400" dirty="0">
                  <a:solidFill>
                    <a:schemeClr val="bg2">
                      <a:lumMod val="25000"/>
                    </a:schemeClr>
                  </a:solidFill>
                  <a:latin typeface="Palatino" pitchFamily="2" charset="77"/>
                  <a:ea typeface="Palatino" pitchFamily="2" charset="77"/>
                </a:rPr>
                <a:t>License granted to Gemtek VN</a:t>
              </a:r>
            </a:p>
          </p:txBody>
        </p:sp>
        <p:sp>
          <p:nvSpPr>
            <p:cNvPr id="77" name="TextBox 76">
              <a:extLst>
                <a:ext uri="{FF2B5EF4-FFF2-40B4-BE49-F238E27FC236}">
                  <a16:creationId xmlns:a16="http://schemas.microsoft.com/office/drawing/2014/main" id="{33752D70-C21E-3C49-9EC6-34C7A153298A}"/>
                </a:ext>
              </a:extLst>
            </p:cNvPr>
            <p:cNvSpPr txBox="1"/>
            <p:nvPr/>
          </p:nvSpPr>
          <p:spPr>
            <a:xfrm>
              <a:off x="6008635" y="2014350"/>
              <a:ext cx="1120220" cy="365763"/>
            </a:xfrm>
            <a:prstGeom prst="rect">
              <a:avLst/>
            </a:prstGeom>
            <a:noFill/>
          </p:spPr>
          <p:txBody>
            <a:bodyPr wrap="square" rtlCol="0">
              <a:spAutoFit/>
            </a:bodyPr>
            <a:lstStyle/>
            <a:p>
              <a:r>
                <a:rPr lang="en-US" sz="1400" dirty="0">
                  <a:solidFill>
                    <a:schemeClr val="bg2">
                      <a:lumMod val="25000"/>
                    </a:schemeClr>
                  </a:solidFill>
                  <a:latin typeface="Palatino" pitchFamily="2" charset="77"/>
                  <a:ea typeface="Palatino" pitchFamily="2" charset="77"/>
                </a:rPr>
                <a:t>May., 2019 </a:t>
              </a:r>
            </a:p>
          </p:txBody>
        </p:sp>
        <p:sp>
          <p:nvSpPr>
            <p:cNvPr id="81" name="TextBox 80">
              <a:extLst>
                <a:ext uri="{FF2B5EF4-FFF2-40B4-BE49-F238E27FC236}">
                  <a16:creationId xmlns:a16="http://schemas.microsoft.com/office/drawing/2014/main" id="{1D7270D6-A004-CB4F-9B5C-422A6AC3CB64}"/>
                </a:ext>
              </a:extLst>
            </p:cNvPr>
            <p:cNvSpPr txBox="1"/>
            <p:nvPr/>
          </p:nvSpPr>
          <p:spPr>
            <a:xfrm>
              <a:off x="7417859" y="2014350"/>
              <a:ext cx="3149590" cy="365763"/>
            </a:xfrm>
            <a:prstGeom prst="rect">
              <a:avLst/>
            </a:prstGeom>
            <a:noFill/>
          </p:spPr>
          <p:txBody>
            <a:bodyPr wrap="square" rtlCol="0">
              <a:spAutoFit/>
            </a:bodyPr>
            <a:lstStyle/>
            <a:p>
              <a:r>
                <a:rPr lang="en-US" sz="1400" dirty="0">
                  <a:solidFill>
                    <a:schemeClr val="bg2">
                      <a:lumMod val="25000"/>
                    </a:schemeClr>
                  </a:solidFill>
                  <a:latin typeface="Palatino" pitchFamily="2" charset="77"/>
                  <a:ea typeface="Palatino" pitchFamily="2" charset="77"/>
                </a:rPr>
                <a:t>ISO certified</a:t>
              </a:r>
            </a:p>
          </p:txBody>
        </p:sp>
        <p:sp>
          <p:nvSpPr>
            <p:cNvPr id="83" name="TextBox 82">
              <a:extLst>
                <a:ext uri="{FF2B5EF4-FFF2-40B4-BE49-F238E27FC236}">
                  <a16:creationId xmlns:a16="http://schemas.microsoft.com/office/drawing/2014/main" id="{66066643-027D-0040-9B3D-763E73A20FF1}"/>
                </a:ext>
              </a:extLst>
            </p:cNvPr>
            <p:cNvSpPr txBox="1"/>
            <p:nvPr/>
          </p:nvSpPr>
          <p:spPr>
            <a:xfrm>
              <a:off x="6025806" y="2993478"/>
              <a:ext cx="1120220" cy="365763"/>
            </a:xfrm>
            <a:prstGeom prst="rect">
              <a:avLst/>
            </a:prstGeom>
            <a:noFill/>
          </p:spPr>
          <p:txBody>
            <a:bodyPr wrap="square" rtlCol="0">
              <a:spAutoFit/>
            </a:bodyPr>
            <a:lstStyle/>
            <a:p>
              <a:r>
                <a:rPr lang="en-US" sz="1400" dirty="0">
                  <a:solidFill>
                    <a:schemeClr val="bg2">
                      <a:lumMod val="25000"/>
                    </a:schemeClr>
                  </a:solidFill>
                  <a:latin typeface="Palatino" pitchFamily="2" charset="77"/>
                  <a:ea typeface="Palatino" pitchFamily="2" charset="77"/>
                </a:rPr>
                <a:t>Nov. </a:t>
              </a:r>
            </a:p>
          </p:txBody>
        </p:sp>
        <p:sp>
          <p:nvSpPr>
            <p:cNvPr id="84" name="TextBox 83">
              <a:extLst>
                <a:ext uri="{FF2B5EF4-FFF2-40B4-BE49-F238E27FC236}">
                  <a16:creationId xmlns:a16="http://schemas.microsoft.com/office/drawing/2014/main" id="{CD61681D-0853-4F4D-AB54-97EE626E0BA7}"/>
                </a:ext>
              </a:extLst>
            </p:cNvPr>
            <p:cNvSpPr txBox="1"/>
            <p:nvPr/>
          </p:nvSpPr>
          <p:spPr>
            <a:xfrm>
              <a:off x="7429053" y="2967474"/>
              <a:ext cx="3149590" cy="365763"/>
            </a:xfrm>
            <a:prstGeom prst="rect">
              <a:avLst/>
            </a:prstGeom>
            <a:noFill/>
          </p:spPr>
          <p:txBody>
            <a:bodyPr wrap="square" rtlCol="0">
              <a:spAutoFit/>
            </a:bodyPr>
            <a:lstStyle/>
            <a:p>
              <a:r>
                <a:rPr lang="en-US" sz="1400" dirty="0">
                  <a:solidFill>
                    <a:schemeClr val="bg2">
                      <a:lumMod val="25000"/>
                    </a:schemeClr>
                  </a:solidFill>
                  <a:latin typeface="Palatino" pitchFamily="2" charset="77"/>
                  <a:ea typeface="Palatino" pitchFamily="2" charset="77"/>
                </a:rPr>
                <a:t>1.5M units Shipped</a:t>
              </a:r>
            </a:p>
          </p:txBody>
        </p:sp>
        <p:sp>
          <p:nvSpPr>
            <p:cNvPr id="87" name="TextBox 86">
              <a:extLst>
                <a:ext uri="{FF2B5EF4-FFF2-40B4-BE49-F238E27FC236}">
                  <a16:creationId xmlns:a16="http://schemas.microsoft.com/office/drawing/2014/main" id="{3D9A6C66-18A0-894C-B0AF-1971C4D1EBD6}"/>
                </a:ext>
              </a:extLst>
            </p:cNvPr>
            <p:cNvSpPr txBox="1"/>
            <p:nvPr/>
          </p:nvSpPr>
          <p:spPr>
            <a:xfrm>
              <a:off x="7427284" y="5846557"/>
              <a:ext cx="3677480" cy="365763"/>
            </a:xfrm>
            <a:prstGeom prst="rect">
              <a:avLst/>
            </a:prstGeom>
            <a:noFill/>
          </p:spPr>
          <p:txBody>
            <a:bodyPr wrap="square" rtlCol="0">
              <a:spAutoFit/>
            </a:bodyPr>
            <a:lstStyle/>
            <a:p>
              <a:r>
                <a:rPr lang="en-US" sz="1400" dirty="0">
                  <a:solidFill>
                    <a:schemeClr val="bg2">
                      <a:lumMod val="25000"/>
                    </a:schemeClr>
                  </a:solidFill>
                  <a:latin typeface="Palatino" pitchFamily="2" charset="77"/>
                  <a:ea typeface="Palatino" pitchFamily="2" charset="77"/>
                </a:rPr>
                <a:t>Gemtek VN 2</a:t>
              </a:r>
              <a:r>
                <a:rPr lang="en-US" sz="1400" baseline="30000" dirty="0">
                  <a:solidFill>
                    <a:schemeClr val="bg2">
                      <a:lumMod val="25000"/>
                    </a:schemeClr>
                  </a:solidFill>
                  <a:latin typeface="Palatino" pitchFamily="2" charset="77"/>
                  <a:ea typeface="Palatino" pitchFamily="2" charset="77"/>
                </a:rPr>
                <a:t>nd</a:t>
              </a:r>
              <a:r>
                <a:rPr lang="en-US" sz="1400" dirty="0">
                  <a:solidFill>
                    <a:schemeClr val="bg2">
                      <a:lumMod val="25000"/>
                    </a:schemeClr>
                  </a:solidFill>
                  <a:latin typeface="Palatino" pitchFamily="2" charset="77"/>
                  <a:ea typeface="Palatino" pitchFamily="2" charset="77"/>
                </a:rPr>
                <a:t> site expansion start</a:t>
              </a:r>
            </a:p>
          </p:txBody>
        </p:sp>
        <p:sp>
          <p:nvSpPr>
            <p:cNvPr id="88" name="TextBox 87">
              <a:extLst>
                <a:ext uri="{FF2B5EF4-FFF2-40B4-BE49-F238E27FC236}">
                  <a16:creationId xmlns:a16="http://schemas.microsoft.com/office/drawing/2014/main" id="{3EB9E6D6-5887-034A-9A5C-32ABBAA108F0}"/>
                </a:ext>
              </a:extLst>
            </p:cNvPr>
            <p:cNvSpPr txBox="1"/>
            <p:nvPr/>
          </p:nvSpPr>
          <p:spPr>
            <a:xfrm>
              <a:off x="7442332" y="4397410"/>
              <a:ext cx="3149590" cy="365763"/>
            </a:xfrm>
            <a:prstGeom prst="rect">
              <a:avLst/>
            </a:prstGeom>
            <a:noFill/>
          </p:spPr>
          <p:txBody>
            <a:bodyPr wrap="square" rtlCol="0">
              <a:spAutoFit/>
            </a:bodyPr>
            <a:lstStyle/>
            <a:p>
              <a:r>
                <a:rPr lang="en-US" sz="1400" dirty="0">
                  <a:solidFill>
                    <a:schemeClr val="bg2">
                      <a:lumMod val="25000"/>
                    </a:schemeClr>
                  </a:solidFill>
                  <a:latin typeface="Palatino" pitchFamily="2" charset="77"/>
                  <a:ea typeface="Palatino" pitchFamily="2" charset="77"/>
                </a:rPr>
                <a:t>600K units/ month output reached</a:t>
              </a:r>
            </a:p>
          </p:txBody>
        </p:sp>
        <p:cxnSp>
          <p:nvCxnSpPr>
            <p:cNvPr id="89" name="Straight Connector 88">
              <a:extLst>
                <a:ext uri="{FF2B5EF4-FFF2-40B4-BE49-F238E27FC236}">
                  <a16:creationId xmlns:a16="http://schemas.microsoft.com/office/drawing/2014/main" id="{0ADA14D3-755D-9249-9563-57B879DD48E5}"/>
                </a:ext>
              </a:extLst>
            </p:cNvPr>
            <p:cNvCxnSpPr>
              <a:cxnSpLocks/>
            </p:cNvCxnSpPr>
            <p:nvPr/>
          </p:nvCxnSpPr>
          <p:spPr>
            <a:xfrm>
              <a:off x="7077175" y="5811261"/>
              <a:ext cx="1555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176BF37-67AA-9E4B-937F-E3360096EF1F}"/>
                </a:ext>
              </a:extLst>
            </p:cNvPr>
            <p:cNvCxnSpPr>
              <a:cxnSpLocks/>
            </p:cNvCxnSpPr>
            <p:nvPr/>
          </p:nvCxnSpPr>
          <p:spPr>
            <a:xfrm>
              <a:off x="7077175" y="5907100"/>
              <a:ext cx="1555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E3AAE00-145D-EF4D-B3FE-89F7E89B60C7}"/>
                </a:ext>
              </a:extLst>
            </p:cNvPr>
            <p:cNvCxnSpPr>
              <a:cxnSpLocks/>
            </p:cNvCxnSpPr>
            <p:nvPr/>
          </p:nvCxnSpPr>
          <p:spPr>
            <a:xfrm>
              <a:off x="7058321" y="6000446"/>
              <a:ext cx="31108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8AB2F94-3098-044A-8CD9-83992D21957D}"/>
                </a:ext>
              </a:extLst>
            </p:cNvPr>
            <p:cNvCxnSpPr>
              <a:cxnSpLocks/>
            </p:cNvCxnSpPr>
            <p:nvPr/>
          </p:nvCxnSpPr>
          <p:spPr>
            <a:xfrm>
              <a:off x="7080339" y="5611727"/>
              <a:ext cx="1555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A5877F6-A9D7-1641-B7ED-786821D5BC32}"/>
                </a:ext>
              </a:extLst>
            </p:cNvPr>
            <p:cNvCxnSpPr>
              <a:cxnSpLocks/>
            </p:cNvCxnSpPr>
            <p:nvPr/>
          </p:nvCxnSpPr>
          <p:spPr>
            <a:xfrm>
              <a:off x="7079553" y="5707566"/>
              <a:ext cx="1555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EF21FBB5-3D11-4542-85D0-6E3210A3BCEE}"/>
                </a:ext>
              </a:extLst>
            </p:cNvPr>
            <p:cNvSpPr txBox="1"/>
            <p:nvPr/>
          </p:nvSpPr>
          <p:spPr>
            <a:xfrm>
              <a:off x="6020166" y="5851513"/>
              <a:ext cx="1120220" cy="365763"/>
            </a:xfrm>
            <a:prstGeom prst="rect">
              <a:avLst/>
            </a:prstGeom>
            <a:noFill/>
          </p:spPr>
          <p:txBody>
            <a:bodyPr wrap="square" rtlCol="0">
              <a:spAutoFit/>
            </a:bodyPr>
            <a:lstStyle/>
            <a:p>
              <a:r>
                <a:rPr lang="en-US" sz="1400" dirty="0">
                  <a:solidFill>
                    <a:srgbClr val="FF7822"/>
                  </a:solidFill>
                  <a:latin typeface="Palatino" pitchFamily="2" charset="77"/>
                  <a:ea typeface="Palatino" pitchFamily="2" charset="77"/>
                </a:rPr>
                <a:t>Jul. </a:t>
              </a:r>
            </a:p>
          </p:txBody>
        </p:sp>
        <p:cxnSp>
          <p:nvCxnSpPr>
            <p:cNvPr id="103" name="Straight Connector 102">
              <a:extLst>
                <a:ext uri="{FF2B5EF4-FFF2-40B4-BE49-F238E27FC236}">
                  <a16:creationId xmlns:a16="http://schemas.microsoft.com/office/drawing/2014/main" id="{68674444-49A4-7247-AFA7-359FD2CAFC11}"/>
                </a:ext>
              </a:extLst>
            </p:cNvPr>
            <p:cNvCxnSpPr/>
            <p:nvPr/>
          </p:nvCxnSpPr>
          <p:spPr>
            <a:xfrm>
              <a:off x="7045759" y="1692840"/>
              <a:ext cx="31108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49BF9FBA-8101-5144-98C5-7C8CCB39C7C2}"/>
                </a:ext>
              </a:extLst>
            </p:cNvPr>
            <p:cNvCxnSpPr>
              <a:cxnSpLocks/>
            </p:cNvCxnSpPr>
            <p:nvPr/>
          </p:nvCxnSpPr>
          <p:spPr>
            <a:xfrm>
              <a:off x="7048897" y="1985991"/>
              <a:ext cx="1555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AE0412A-1663-1440-895B-BF7F67A529C0}"/>
                </a:ext>
              </a:extLst>
            </p:cNvPr>
            <p:cNvCxnSpPr>
              <a:cxnSpLocks/>
            </p:cNvCxnSpPr>
            <p:nvPr/>
          </p:nvCxnSpPr>
          <p:spPr>
            <a:xfrm>
              <a:off x="7048897" y="2081830"/>
              <a:ext cx="1555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32AF019-A9FE-7B42-A398-B4A0B12BBCAC}"/>
                </a:ext>
              </a:extLst>
            </p:cNvPr>
            <p:cNvCxnSpPr>
              <a:cxnSpLocks/>
            </p:cNvCxnSpPr>
            <p:nvPr/>
          </p:nvCxnSpPr>
          <p:spPr>
            <a:xfrm>
              <a:off x="7052061" y="1786457"/>
              <a:ext cx="1555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9AF1929-D71C-C749-9E27-6CE7C77A0D58}"/>
                </a:ext>
              </a:extLst>
            </p:cNvPr>
            <p:cNvCxnSpPr>
              <a:cxnSpLocks/>
            </p:cNvCxnSpPr>
            <p:nvPr/>
          </p:nvCxnSpPr>
          <p:spPr>
            <a:xfrm>
              <a:off x="7051275" y="1882296"/>
              <a:ext cx="1555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F0CEBC37-E6C4-3842-B4F3-04534981EDAE}"/>
                </a:ext>
              </a:extLst>
            </p:cNvPr>
            <p:cNvCxnSpPr>
              <a:cxnSpLocks/>
            </p:cNvCxnSpPr>
            <p:nvPr/>
          </p:nvCxnSpPr>
          <p:spPr>
            <a:xfrm>
              <a:off x="7048897" y="2939670"/>
              <a:ext cx="1555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01E6EC86-3224-6947-BB4C-83D9707FF0FA}"/>
                </a:ext>
              </a:extLst>
            </p:cNvPr>
            <p:cNvCxnSpPr>
              <a:cxnSpLocks/>
            </p:cNvCxnSpPr>
            <p:nvPr/>
          </p:nvCxnSpPr>
          <p:spPr>
            <a:xfrm>
              <a:off x="7048897" y="3035509"/>
              <a:ext cx="1555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B9C1DC7-699B-2B4D-8DC5-0A6CA4ED53FA}"/>
                </a:ext>
              </a:extLst>
            </p:cNvPr>
            <p:cNvCxnSpPr/>
            <p:nvPr/>
          </p:nvCxnSpPr>
          <p:spPr>
            <a:xfrm>
              <a:off x="7030043" y="3128855"/>
              <a:ext cx="31108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0977ED6B-137A-7E4E-9B69-C18B23DC9323}"/>
                </a:ext>
              </a:extLst>
            </p:cNvPr>
            <p:cNvCxnSpPr>
              <a:cxnSpLocks/>
            </p:cNvCxnSpPr>
            <p:nvPr/>
          </p:nvCxnSpPr>
          <p:spPr>
            <a:xfrm>
              <a:off x="7052061" y="2740136"/>
              <a:ext cx="1555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A8F55B8-F9F5-4C4C-AABE-C233F6B35C53}"/>
                </a:ext>
              </a:extLst>
            </p:cNvPr>
            <p:cNvCxnSpPr>
              <a:cxnSpLocks/>
            </p:cNvCxnSpPr>
            <p:nvPr/>
          </p:nvCxnSpPr>
          <p:spPr>
            <a:xfrm>
              <a:off x="7051275" y="2835975"/>
              <a:ext cx="1555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622C6543-7686-E941-AE74-B43CD9C9FD59}"/>
                </a:ext>
              </a:extLst>
            </p:cNvPr>
            <p:cNvCxnSpPr>
              <a:cxnSpLocks/>
            </p:cNvCxnSpPr>
            <p:nvPr/>
          </p:nvCxnSpPr>
          <p:spPr>
            <a:xfrm>
              <a:off x="7055886" y="4463192"/>
              <a:ext cx="1555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AC152C26-C63D-6840-A594-17B7D18963E3}"/>
                </a:ext>
              </a:extLst>
            </p:cNvPr>
            <p:cNvCxnSpPr/>
            <p:nvPr/>
          </p:nvCxnSpPr>
          <p:spPr>
            <a:xfrm>
              <a:off x="7030043" y="4550640"/>
              <a:ext cx="31108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A89516A2-0D2A-7243-881F-33ED7080B95D}"/>
                </a:ext>
              </a:extLst>
            </p:cNvPr>
            <p:cNvCxnSpPr>
              <a:cxnSpLocks/>
            </p:cNvCxnSpPr>
            <p:nvPr/>
          </p:nvCxnSpPr>
          <p:spPr>
            <a:xfrm>
              <a:off x="7053508" y="4740097"/>
              <a:ext cx="1555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81986EC7-BC76-2440-AF0F-0A2C747EB693}"/>
                </a:ext>
              </a:extLst>
            </p:cNvPr>
            <p:cNvCxnSpPr>
              <a:cxnSpLocks/>
            </p:cNvCxnSpPr>
            <p:nvPr/>
          </p:nvCxnSpPr>
          <p:spPr>
            <a:xfrm>
              <a:off x="7055886" y="4636402"/>
              <a:ext cx="1555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D2844D9-0A96-C540-AB8E-81145CBF570F}"/>
                </a:ext>
              </a:extLst>
            </p:cNvPr>
            <p:cNvCxnSpPr>
              <a:cxnSpLocks/>
            </p:cNvCxnSpPr>
            <p:nvPr/>
          </p:nvCxnSpPr>
          <p:spPr>
            <a:xfrm>
              <a:off x="7060495" y="4851969"/>
              <a:ext cx="1555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5123B474-D111-F845-B31D-D7CA67B67C48}"/>
                </a:ext>
              </a:extLst>
            </p:cNvPr>
            <p:cNvSpPr txBox="1"/>
            <p:nvPr/>
          </p:nvSpPr>
          <p:spPr>
            <a:xfrm>
              <a:off x="6016799" y="4406440"/>
              <a:ext cx="1120220" cy="365763"/>
            </a:xfrm>
            <a:prstGeom prst="rect">
              <a:avLst/>
            </a:prstGeom>
            <a:noFill/>
          </p:spPr>
          <p:txBody>
            <a:bodyPr wrap="square" rtlCol="0">
              <a:spAutoFit/>
            </a:bodyPr>
            <a:lstStyle/>
            <a:p>
              <a:r>
                <a:rPr lang="en-US" sz="1400" dirty="0">
                  <a:solidFill>
                    <a:srgbClr val="FF7822"/>
                  </a:solidFill>
                  <a:latin typeface="Palatino" pitchFamily="2" charset="77"/>
                  <a:ea typeface="Palatino" pitchFamily="2" charset="77"/>
                </a:rPr>
                <a:t>Mar., 2021 </a:t>
              </a:r>
            </a:p>
          </p:txBody>
        </p:sp>
      </p:grpSp>
      <p:sp>
        <p:nvSpPr>
          <p:cNvPr id="97" name="TextBox 96">
            <a:extLst>
              <a:ext uri="{FF2B5EF4-FFF2-40B4-BE49-F238E27FC236}">
                <a16:creationId xmlns:a16="http://schemas.microsoft.com/office/drawing/2014/main" id="{FA8366EB-48B7-5A49-B528-D798A91DD093}"/>
              </a:ext>
            </a:extLst>
          </p:cNvPr>
          <p:cNvSpPr txBox="1"/>
          <p:nvPr/>
        </p:nvSpPr>
        <p:spPr>
          <a:xfrm>
            <a:off x="463462" y="93231"/>
            <a:ext cx="2517732" cy="276999"/>
          </a:xfrm>
          <a:prstGeom prst="rect">
            <a:avLst/>
          </a:prstGeom>
          <a:noFill/>
        </p:spPr>
        <p:txBody>
          <a:bodyPr wrap="square" rtlCol="0">
            <a:spAutoFit/>
          </a:bodyPr>
          <a:lstStyle/>
          <a:p>
            <a:r>
              <a:rPr lang="en-US" sz="1200" dirty="0">
                <a:solidFill>
                  <a:schemeClr val="bg2">
                    <a:lumMod val="25000"/>
                  </a:schemeClr>
                </a:solidFill>
                <a:latin typeface="Segoe UI Symbol" panose="020B0502040204020203" pitchFamily="34" charset="0"/>
                <a:ea typeface="Segoe UI Symbol" panose="020B0502040204020203" pitchFamily="34" charset="0"/>
              </a:rPr>
              <a:t>Vietnam</a:t>
            </a:r>
          </a:p>
        </p:txBody>
      </p:sp>
    </p:spTree>
    <p:extLst>
      <p:ext uri="{BB962C8B-B14F-4D97-AF65-F5344CB8AC3E}">
        <p14:creationId xmlns:p14="http://schemas.microsoft.com/office/powerpoint/2010/main" val="378183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8E9B78E-C6DB-45D0-BF6D-4B70596E82B9}"/>
              </a:ext>
            </a:extLst>
          </p:cNvPr>
          <p:cNvSpPr>
            <a:spLocks noGrp="1"/>
          </p:cNvSpPr>
          <p:nvPr>
            <p:ph type="title"/>
          </p:nvPr>
        </p:nvSpPr>
        <p:spPr>
          <a:xfrm>
            <a:off x="481347" y="757378"/>
            <a:ext cx="11161747" cy="369332"/>
          </a:xfrm>
        </p:spPr>
        <p:txBody>
          <a:bodyPr>
            <a:noAutofit/>
          </a:bodyPr>
          <a:lstStyle/>
          <a:p>
            <a:r>
              <a:rPr lang="en-US" altLang="zh-TW" sz="2400" dirty="0"/>
              <a:t>Agenda </a:t>
            </a:r>
            <a:endParaRPr lang="zh-TW" altLang="en-US" sz="2400" dirty="0"/>
          </a:p>
        </p:txBody>
      </p:sp>
      <p:sp>
        <p:nvSpPr>
          <p:cNvPr id="4" name="矩形 3">
            <a:extLst>
              <a:ext uri="{FF2B5EF4-FFF2-40B4-BE49-F238E27FC236}">
                <a16:creationId xmlns:a16="http://schemas.microsoft.com/office/drawing/2014/main" id="{709612E4-AF85-4961-986E-2688B10760FE}"/>
              </a:ext>
            </a:extLst>
          </p:cNvPr>
          <p:cNvSpPr/>
          <p:nvPr/>
        </p:nvSpPr>
        <p:spPr>
          <a:xfrm>
            <a:off x="2759610" y="1243741"/>
            <a:ext cx="767861" cy="704304"/>
          </a:xfrm>
          <a:prstGeom prst="rect">
            <a:avLst/>
          </a:prstGeom>
          <a:solidFill>
            <a:srgbClr val="0D58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Arial" panose="020B0604020202020204" pitchFamily="34" charset="0"/>
                <a:cs typeface="Arial" panose="020B0604020202020204" pitchFamily="34" charset="0"/>
              </a:rPr>
              <a:t>１</a:t>
            </a:r>
          </a:p>
        </p:txBody>
      </p:sp>
      <p:sp>
        <p:nvSpPr>
          <p:cNvPr id="9" name="文本框 13">
            <a:extLst>
              <a:ext uri="{FF2B5EF4-FFF2-40B4-BE49-F238E27FC236}">
                <a16:creationId xmlns:a16="http://schemas.microsoft.com/office/drawing/2014/main" id="{DB81FF7A-EDC5-4781-8D67-757766237AAB}"/>
              </a:ext>
            </a:extLst>
          </p:cNvPr>
          <p:cNvSpPr txBox="1"/>
          <p:nvPr/>
        </p:nvSpPr>
        <p:spPr>
          <a:xfrm>
            <a:off x="3696985" y="1546634"/>
            <a:ext cx="7513976" cy="418191"/>
          </a:xfrm>
          <a:prstGeom prst="rect">
            <a:avLst/>
          </a:prstGeom>
          <a:noFill/>
        </p:spPr>
        <p:txBody>
          <a:bodyPr wrap="square" rtlCol="0">
            <a:spAutoFit/>
          </a:bodyPr>
          <a:lstStyle/>
          <a:p>
            <a:pPr>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Speaker - Chairman Howard Chen</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文本框 14">
            <a:extLst>
              <a:ext uri="{FF2B5EF4-FFF2-40B4-BE49-F238E27FC236}">
                <a16:creationId xmlns:a16="http://schemas.microsoft.com/office/drawing/2014/main" id="{C9345270-4292-4029-8D1C-29617D4D5E65}"/>
              </a:ext>
            </a:extLst>
          </p:cNvPr>
          <p:cNvSpPr txBox="1"/>
          <p:nvPr/>
        </p:nvSpPr>
        <p:spPr>
          <a:xfrm>
            <a:off x="3703834" y="1233166"/>
            <a:ext cx="2951347" cy="458908"/>
          </a:xfrm>
          <a:prstGeom prst="rect">
            <a:avLst/>
          </a:prstGeom>
          <a:noFill/>
        </p:spPr>
        <p:txBody>
          <a:bodyPr wrap="square" rtlCol="0">
            <a:spAutoFit/>
          </a:bodyPr>
          <a:lstStyle/>
          <a:p>
            <a:pPr>
              <a:lnSpc>
                <a:spcPct val="150000"/>
              </a:lnSpc>
            </a:pP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Opening</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矩形 19">
            <a:extLst>
              <a:ext uri="{FF2B5EF4-FFF2-40B4-BE49-F238E27FC236}">
                <a16:creationId xmlns:a16="http://schemas.microsoft.com/office/drawing/2014/main" id="{43222349-B0CD-4370-8EC7-6BBD0D93B029}"/>
              </a:ext>
            </a:extLst>
          </p:cNvPr>
          <p:cNvSpPr/>
          <p:nvPr/>
        </p:nvSpPr>
        <p:spPr>
          <a:xfrm>
            <a:off x="2789576" y="3292077"/>
            <a:ext cx="767861" cy="704304"/>
          </a:xfrm>
          <a:prstGeom prst="rect">
            <a:avLst/>
          </a:prstGeom>
          <a:solidFill>
            <a:srgbClr val="0D58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Arial" panose="020B0604020202020204" pitchFamily="34" charset="0"/>
                <a:cs typeface="Arial" panose="020B0604020202020204" pitchFamily="34" charset="0"/>
              </a:rPr>
              <a:t>3</a:t>
            </a:r>
            <a:endParaRPr lang="zh-CN" altLang="en-US" b="1" dirty="0">
              <a:latin typeface="Arial" panose="020B0604020202020204" pitchFamily="34" charset="0"/>
              <a:cs typeface="Arial" panose="020B0604020202020204" pitchFamily="34" charset="0"/>
            </a:endParaRPr>
          </a:p>
        </p:txBody>
      </p:sp>
      <p:sp>
        <p:nvSpPr>
          <p:cNvPr id="21" name="文本框 13">
            <a:extLst>
              <a:ext uri="{FF2B5EF4-FFF2-40B4-BE49-F238E27FC236}">
                <a16:creationId xmlns:a16="http://schemas.microsoft.com/office/drawing/2014/main" id="{BA3BA963-9E13-4F5E-93E6-3E57F13A1B4E}"/>
              </a:ext>
            </a:extLst>
          </p:cNvPr>
          <p:cNvSpPr txBox="1"/>
          <p:nvPr/>
        </p:nvSpPr>
        <p:spPr>
          <a:xfrm>
            <a:off x="3726951" y="3594970"/>
            <a:ext cx="7513976" cy="418191"/>
          </a:xfrm>
          <a:prstGeom prst="rect">
            <a:avLst/>
          </a:prstGeom>
          <a:noFill/>
        </p:spPr>
        <p:txBody>
          <a:bodyPr wrap="square" rtlCol="0">
            <a:spAutoFit/>
          </a:bodyPr>
          <a:lstStyle/>
          <a:p>
            <a:pPr>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Speaker - Exec. Board of Director &amp; Spokesman</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文本框 14">
            <a:extLst>
              <a:ext uri="{FF2B5EF4-FFF2-40B4-BE49-F238E27FC236}">
                <a16:creationId xmlns:a16="http://schemas.microsoft.com/office/drawing/2014/main" id="{BAC8D7A8-15AE-4808-96BB-7BACD9EE5EFA}"/>
              </a:ext>
            </a:extLst>
          </p:cNvPr>
          <p:cNvSpPr txBox="1"/>
          <p:nvPr/>
        </p:nvSpPr>
        <p:spPr>
          <a:xfrm>
            <a:off x="3733800" y="3281502"/>
            <a:ext cx="2951347" cy="458908"/>
          </a:xfrm>
          <a:prstGeom prst="rect">
            <a:avLst/>
          </a:prstGeom>
          <a:noFill/>
        </p:spPr>
        <p:txBody>
          <a:bodyPr wrap="square" rtlCol="0">
            <a:spAutoFit/>
          </a:bodyPr>
          <a:lstStyle/>
          <a:p>
            <a:pPr>
              <a:lnSpc>
                <a:spcPct val="150000"/>
              </a:lnSpc>
            </a:pP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Market Trend </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矩形 22">
            <a:extLst>
              <a:ext uri="{FF2B5EF4-FFF2-40B4-BE49-F238E27FC236}">
                <a16:creationId xmlns:a16="http://schemas.microsoft.com/office/drawing/2014/main" id="{0CAC0CA5-A5B3-4E40-BF12-AA8311185F55}"/>
              </a:ext>
            </a:extLst>
          </p:cNvPr>
          <p:cNvSpPr/>
          <p:nvPr/>
        </p:nvSpPr>
        <p:spPr>
          <a:xfrm>
            <a:off x="2759610" y="2263730"/>
            <a:ext cx="767861" cy="704304"/>
          </a:xfrm>
          <a:prstGeom prst="rect">
            <a:avLst/>
          </a:prstGeom>
          <a:solidFill>
            <a:srgbClr val="0D58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Arial" panose="020B0604020202020204" pitchFamily="34" charset="0"/>
                <a:cs typeface="Arial" panose="020B0604020202020204" pitchFamily="34" charset="0"/>
              </a:rPr>
              <a:t>2</a:t>
            </a:r>
            <a:endParaRPr lang="zh-CN" altLang="en-US" b="1" dirty="0">
              <a:latin typeface="Arial" panose="020B0604020202020204" pitchFamily="34" charset="0"/>
              <a:cs typeface="Arial" panose="020B0604020202020204" pitchFamily="34" charset="0"/>
            </a:endParaRPr>
          </a:p>
        </p:txBody>
      </p:sp>
      <p:sp>
        <p:nvSpPr>
          <p:cNvPr id="24" name="文本框 13">
            <a:extLst>
              <a:ext uri="{FF2B5EF4-FFF2-40B4-BE49-F238E27FC236}">
                <a16:creationId xmlns:a16="http://schemas.microsoft.com/office/drawing/2014/main" id="{9D78F08C-DD14-4375-A635-23BE12B3EEEB}"/>
              </a:ext>
            </a:extLst>
          </p:cNvPr>
          <p:cNvSpPr txBox="1"/>
          <p:nvPr/>
        </p:nvSpPr>
        <p:spPr>
          <a:xfrm>
            <a:off x="3696985" y="2566623"/>
            <a:ext cx="7513976" cy="418191"/>
          </a:xfrm>
          <a:prstGeom prst="rect">
            <a:avLst/>
          </a:prstGeom>
          <a:noFill/>
        </p:spPr>
        <p:txBody>
          <a:bodyPr wrap="square" rtlCol="0">
            <a:spAutoFit/>
          </a:bodyPr>
          <a:lstStyle/>
          <a:p>
            <a:pPr>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Speaker – CEO James Lee</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14">
            <a:extLst>
              <a:ext uri="{FF2B5EF4-FFF2-40B4-BE49-F238E27FC236}">
                <a16:creationId xmlns:a16="http://schemas.microsoft.com/office/drawing/2014/main" id="{1F65E161-58E6-4D55-BF25-C5A7AF9E5172}"/>
              </a:ext>
            </a:extLst>
          </p:cNvPr>
          <p:cNvSpPr txBox="1"/>
          <p:nvPr/>
        </p:nvSpPr>
        <p:spPr>
          <a:xfrm>
            <a:off x="3703834" y="2253155"/>
            <a:ext cx="2951347" cy="458908"/>
          </a:xfrm>
          <a:prstGeom prst="rect">
            <a:avLst/>
          </a:prstGeom>
          <a:noFill/>
        </p:spPr>
        <p:txBody>
          <a:bodyPr wrap="square" rtlCol="0">
            <a:spAutoFit/>
          </a:bodyPr>
          <a:lstStyle/>
          <a:p>
            <a:pPr>
              <a:lnSpc>
                <a:spcPct val="150000"/>
              </a:lnSpc>
            </a:pP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Operating</a:t>
            </a:r>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rPr>
              <a:t> Report</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矩形 11">
            <a:extLst>
              <a:ext uri="{FF2B5EF4-FFF2-40B4-BE49-F238E27FC236}">
                <a16:creationId xmlns:a16="http://schemas.microsoft.com/office/drawing/2014/main" id="{6D8558E9-98E0-4E52-A0D9-A7F224CFB6DA}"/>
              </a:ext>
            </a:extLst>
          </p:cNvPr>
          <p:cNvSpPr/>
          <p:nvPr/>
        </p:nvSpPr>
        <p:spPr>
          <a:xfrm>
            <a:off x="2789576" y="4363358"/>
            <a:ext cx="767861" cy="704304"/>
          </a:xfrm>
          <a:prstGeom prst="rect">
            <a:avLst/>
          </a:prstGeom>
          <a:solidFill>
            <a:srgbClr val="0D58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Arial" panose="020B0604020202020204" pitchFamily="34" charset="0"/>
                <a:cs typeface="Arial" panose="020B0604020202020204" pitchFamily="34" charset="0"/>
              </a:rPr>
              <a:t>4</a:t>
            </a:r>
            <a:endParaRPr lang="zh-CN" altLang="en-US" b="1" dirty="0">
              <a:latin typeface="Arial" panose="020B0604020202020204" pitchFamily="34" charset="0"/>
              <a:cs typeface="Arial" panose="020B0604020202020204" pitchFamily="34" charset="0"/>
            </a:endParaRPr>
          </a:p>
        </p:txBody>
      </p:sp>
      <p:sp>
        <p:nvSpPr>
          <p:cNvPr id="14" name="文本框 14">
            <a:extLst>
              <a:ext uri="{FF2B5EF4-FFF2-40B4-BE49-F238E27FC236}">
                <a16:creationId xmlns:a16="http://schemas.microsoft.com/office/drawing/2014/main" id="{5A2517F8-16D9-44B5-BC41-94AB14A89824}"/>
              </a:ext>
            </a:extLst>
          </p:cNvPr>
          <p:cNvSpPr txBox="1"/>
          <p:nvPr/>
        </p:nvSpPr>
        <p:spPr>
          <a:xfrm>
            <a:off x="3696985" y="4433085"/>
            <a:ext cx="2951347" cy="458908"/>
          </a:xfrm>
          <a:prstGeom prst="rect">
            <a:avLst/>
          </a:prstGeom>
          <a:noFill/>
        </p:spPr>
        <p:txBody>
          <a:bodyPr wrap="square" rtlCol="0">
            <a:spAutoFit/>
          </a:bodyPr>
          <a:lstStyle/>
          <a:p>
            <a:pPr>
              <a:lnSpc>
                <a:spcPct val="150000"/>
              </a:lnSpc>
            </a:pP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Q &amp; A</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14">
            <a:extLst>
              <a:ext uri="{FF2B5EF4-FFF2-40B4-BE49-F238E27FC236}">
                <a16:creationId xmlns:a16="http://schemas.microsoft.com/office/drawing/2014/main" id="{BA7F66BE-2245-47BA-9C45-32800CBAFE7C}"/>
              </a:ext>
            </a:extLst>
          </p:cNvPr>
          <p:cNvSpPr/>
          <p:nvPr/>
        </p:nvSpPr>
        <p:spPr>
          <a:xfrm>
            <a:off x="2796425" y="5451229"/>
            <a:ext cx="767861" cy="704304"/>
          </a:xfrm>
          <a:prstGeom prst="rect">
            <a:avLst/>
          </a:prstGeom>
          <a:solidFill>
            <a:srgbClr val="0D58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Arial" panose="020B0604020202020204" pitchFamily="34" charset="0"/>
                <a:cs typeface="Arial" panose="020B0604020202020204" pitchFamily="34" charset="0"/>
              </a:rPr>
              <a:t>5</a:t>
            </a:r>
            <a:endParaRPr lang="zh-CN" altLang="en-US" b="1" dirty="0">
              <a:latin typeface="Arial" panose="020B0604020202020204" pitchFamily="34" charset="0"/>
              <a:cs typeface="Arial" panose="020B0604020202020204" pitchFamily="34" charset="0"/>
            </a:endParaRPr>
          </a:p>
        </p:txBody>
      </p:sp>
      <p:sp>
        <p:nvSpPr>
          <p:cNvPr id="17" name="文本框 14">
            <a:extLst>
              <a:ext uri="{FF2B5EF4-FFF2-40B4-BE49-F238E27FC236}">
                <a16:creationId xmlns:a16="http://schemas.microsoft.com/office/drawing/2014/main" id="{44918992-A2DD-48C2-87D2-25897D0DAFFE}"/>
              </a:ext>
            </a:extLst>
          </p:cNvPr>
          <p:cNvSpPr txBox="1"/>
          <p:nvPr/>
        </p:nvSpPr>
        <p:spPr>
          <a:xfrm>
            <a:off x="3764658" y="5573927"/>
            <a:ext cx="5479551" cy="458908"/>
          </a:xfrm>
          <a:prstGeom prst="rect">
            <a:avLst/>
          </a:prstGeom>
          <a:noFill/>
        </p:spPr>
        <p:txBody>
          <a:bodyPr wrap="square" rtlCol="0">
            <a:spAutoFit/>
          </a:bodyPr>
          <a:lstStyle/>
          <a:p>
            <a:pPr>
              <a:lnSpc>
                <a:spcPct val="150000"/>
              </a:lnSpc>
            </a:pP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Live Demo and Refreshment Time </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68922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圖形 22" descr="行動通信基地台 以實心填滿">
            <a:extLst>
              <a:ext uri="{FF2B5EF4-FFF2-40B4-BE49-F238E27FC236}">
                <a16:creationId xmlns:a16="http://schemas.microsoft.com/office/drawing/2014/main" id="{001AE5CE-4A41-3643-832D-F4F70F33CF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45709" y="2833280"/>
            <a:ext cx="720000" cy="720000"/>
          </a:xfrm>
          <a:prstGeom prst="rect">
            <a:avLst/>
          </a:prstGeom>
        </p:spPr>
      </p:pic>
      <p:pic>
        <p:nvPicPr>
          <p:cNvPr id="26" name="圖形 25" descr="網狀圖 以實心填滿">
            <a:extLst>
              <a:ext uri="{FF2B5EF4-FFF2-40B4-BE49-F238E27FC236}">
                <a16:creationId xmlns:a16="http://schemas.microsoft.com/office/drawing/2014/main" id="{27065F9E-4EE1-A74E-A306-7091FEF0490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735998" y="2833280"/>
            <a:ext cx="720000" cy="720000"/>
          </a:xfrm>
          <a:prstGeom prst="rect">
            <a:avLst/>
          </a:prstGeom>
        </p:spPr>
      </p:pic>
      <p:pic>
        <p:nvPicPr>
          <p:cNvPr id="29" name="圖形 28" descr="無線路由器 以實心填滿">
            <a:extLst>
              <a:ext uri="{FF2B5EF4-FFF2-40B4-BE49-F238E27FC236}">
                <a16:creationId xmlns:a16="http://schemas.microsoft.com/office/drawing/2014/main" id="{19857533-3F6A-5F43-9A88-BD42451889AD}"/>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226287" y="2833280"/>
            <a:ext cx="720000" cy="720000"/>
          </a:xfrm>
          <a:prstGeom prst="rect">
            <a:avLst/>
          </a:prstGeom>
        </p:spPr>
      </p:pic>
      <p:grpSp>
        <p:nvGrpSpPr>
          <p:cNvPr id="31" name="Group 27">
            <a:extLst>
              <a:ext uri="{FF2B5EF4-FFF2-40B4-BE49-F238E27FC236}">
                <a16:creationId xmlns:a16="http://schemas.microsoft.com/office/drawing/2014/main" id="{45A6EA55-CAF4-6849-BD19-7289E7CA8400}"/>
              </a:ext>
            </a:extLst>
          </p:cNvPr>
          <p:cNvGrpSpPr/>
          <p:nvPr/>
        </p:nvGrpSpPr>
        <p:grpSpPr>
          <a:xfrm rot="10800000">
            <a:off x="4341145" y="2099444"/>
            <a:ext cx="3509713" cy="3509713"/>
            <a:chOff x="716504" y="2096956"/>
            <a:chExt cx="2664089" cy="2664089"/>
          </a:xfrm>
        </p:grpSpPr>
        <p:sp>
          <p:nvSpPr>
            <p:cNvPr id="36" name="Arc 26">
              <a:extLst>
                <a:ext uri="{FF2B5EF4-FFF2-40B4-BE49-F238E27FC236}">
                  <a16:creationId xmlns:a16="http://schemas.microsoft.com/office/drawing/2014/main" id="{FC9B29C1-807E-4E40-A320-A6272CA5426F}"/>
                </a:ext>
              </a:extLst>
            </p:cNvPr>
            <p:cNvSpPr/>
            <p:nvPr/>
          </p:nvSpPr>
          <p:spPr>
            <a:xfrm>
              <a:off x="716504" y="2096956"/>
              <a:ext cx="2664089" cy="2664089"/>
            </a:xfrm>
            <a:prstGeom prst="arc">
              <a:avLst>
                <a:gd name="adj1" fmla="val 10796863"/>
                <a:gd name="adj2" fmla="val 0"/>
              </a:avLst>
            </a:prstGeom>
            <a:ln w="38100">
              <a:solidFill>
                <a:srgbClr val="FACB4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37" name="Arc 83">
              <a:extLst>
                <a:ext uri="{FF2B5EF4-FFF2-40B4-BE49-F238E27FC236}">
                  <a16:creationId xmlns:a16="http://schemas.microsoft.com/office/drawing/2014/main" id="{12076C37-9B83-3040-8C65-D4557B9A5E3B}"/>
                </a:ext>
              </a:extLst>
            </p:cNvPr>
            <p:cNvSpPr/>
            <p:nvPr/>
          </p:nvSpPr>
          <p:spPr>
            <a:xfrm rot="10800000">
              <a:off x="716504" y="2096956"/>
              <a:ext cx="2664089" cy="2664089"/>
            </a:xfrm>
            <a:prstGeom prst="arc">
              <a:avLst>
                <a:gd name="adj1" fmla="val 10796863"/>
                <a:gd name="adj2" fmla="val 0"/>
              </a:avLst>
            </a:prstGeom>
            <a:ln w="38100">
              <a:solidFill>
                <a:srgbClr val="FACB46"/>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grpSp>
        <p:nvGrpSpPr>
          <p:cNvPr id="44" name="Group 85">
            <a:extLst>
              <a:ext uri="{FF2B5EF4-FFF2-40B4-BE49-F238E27FC236}">
                <a16:creationId xmlns:a16="http://schemas.microsoft.com/office/drawing/2014/main" id="{F3D94045-E606-934B-8B39-1688E47F22F4}"/>
              </a:ext>
            </a:extLst>
          </p:cNvPr>
          <p:cNvGrpSpPr/>
          <p:nvPr/>
        </p:nvGrpSpPr>
        <p:grpSpPr>
          <a:xfrm>
            <a:off x="943918" y="3807224"/>
            <a:ext cx="3400781" cy="1065510"/>
            <a:chOff x="5665321" y="1359298"/>
            <a:chExt cx="3400781" cy="631082"/>
          </a:xfrm>
        </p:grpSpPr>
        <p:sp>
          <p:nvSpPr>
            <p:cNvPr id="45" name="TextBox 142">
              <a:extLst>
                <a:ext uri="{FF2B5EF4-FFF2-40B4-BE49-F238E27FC236}">
                  <a16:creationId xmlns:a16="http://schemas.microsoft.com/office/drawing/2014/main" id="{9C2425F7-4218-5A4F-B528-F1475BBC92C9}"/>
                </a:ext>
              </a:extLst>
            </p:cNvPr>
            <p:cNvSpPr txBox="1"/>
            <p:nvPr/>
          </p:nvSpPr>
          <p:spPr>
            <a:xfrm>
              <a:off x="5665321" y="1612773"/>
              <a:ext cx="3400781" cy="377607"/>
            </a:xfrm>
            <a:prstGeom prst="rect">
              <a:avLst/>
            </a:prstGeom>
            <a:noFill/>
          </p:spPr>
          <p:txBody>
            <a:bodyPr wrap="square" lIns="0" tIns="0" rIns="0" bIns="0" rtlCol="0" anchor="t">
              <a:spAutoFit/>
            </a:bodyPr>
            <a:lstStyle/>
            <a:p>
              <a:pPr algn="ctr">
                <a:lnSpc>
                  <a:spcPct val="130000"/>
                </a:lnSpc>
              </a:pPr>
              <a:r>
                <a:rPr lang="en-US" altLang="zh-TW" sz="1100" dirty="0"/>
                <a:t>Wi-Fi 5 IEEE802.11ac</a:t>
              </a:r>
            </a:p>
            <a:p>
              <a:pPr algn="ctr">
                <a:lnSpc>
                  <a:spcPct val="130000"/>
                </a:lnSpc>
              </a:pPr>
              <a:r>
                <a:rPr lang="en-US" altLang="ko-KR" sz="1100" dirty="0">
                  <a:solidFill>
                    <a:schemeClr val="tx1">
                      <a:alpha val="65000"/>
                    </a:schemeClr>
                  </a:solidFill>
                  <a:latin typeface="Trebuchet MS" panose="020B0603020202020204" pitchFamily="34" charset="0"/>
                  <a:ea typeface="맑은 고딕" panose="020B0503020000020004" pitchFamily="50" charset="-127"/>
                </a:rPr>
                <a:t>Wi-Fi 6/6E IEEE802.11ax</a:t>
              </a:r>
            </a:p>
            <a:p>
              <a:pPr algn="ctr">
                <a:lnSpc>
                  <a:spcPct val="130000"/>
                </a:lnSpc>
              </a:pPr>
              <a:r>
                <a:rPr lang="en-US" altLang="ko-KR" sz="1100" b="1" dirty="0">
                  <a:solidFill>
                    <a:srgbClr val="FF0000">
                      <a:alpha val="65000"/>
                    </a:srgbClr>
                  </a:solidFill>
                  <a:latin typeface="Trebuchet MS" panose="020B0603020202020204" pitchFamily="34" charset="0"/>
                  <a:ea typeface="맑은 고딕" panose="020B0503020000020004" pitchFamily="50" charset="-127"/>
                </a:rPr>
                <a:t>Wi-Fi 7 IEEE802.11be</a:t>
              </a:r>
              <a:endParaRPr lang="ko-KR" altLang="en-US" sz="1100" b="1" dirty="0">
                <a:solidFill>
                  <a:srgbClr val="FF0000">
                    <a:alpha val="65000"/>
                  </a:srgbClr>
                </a:solidFill>
                <a:latin typeface="Trebuchet MS" panose="020B0603020202020204" pitchFamily="34" charset="0"/>
                <a:ea typeface="맑은 고딕" panose="020B0503020000020004" pitchFamily="50" charset="-127"/>
              </a:endParaRPr>
            </a:p>
          </p:txBody>
        </p:sp>
        <p:sp>
          <p:nvSpPr>
            <p:cNvPr id="46" name="TextBox 143">
              <a:extLst>
                <a:ext uri="{FF2B5EF4-FFF2-40B4-BE49-F238E27FC236}">
                  <a16:creationId xmlns:a16="http://schemas.microsoft.com/office/drawing/2014/main" id="{5F78A2E4-26C9-D445-B0AE-F69E8DE85F34}"/>
                </a:ext>
              </a:extLst>
            </p:cNvPr>
            <p:cNvSpPr txBox="1"/>
            <p:nvPr/>
          </p:nvSpPr>
          <p:spPr>
            <a:xfrm>
              <a:off x="6155300" y="1359298"/>
              <a:ext cx="2197039" cy="182291"/>
            </a:xfrm>
            <a:prstGeom prst="rect">
              <a:avLst/>
            </a:prstGeom>
            <a:noFill/>
          </p:spPr>
          <p:txBody>
            <a:bodyPr wrap="square" lIns="0" tIns="0" rIns="0" bIns="0" rtlCol="0" anchor="ctr">
              <a:spAutoFit/>
            </a:bodyPr>
            <a:lstStyle>
              <a:defPPr>
                <a:defRPr lang="en-US"/>
              </a:defPPr>
              <a:lvl1pPr algn="ctr">
                <a:defRPr sz="3200">
                  <a:latin typeface="나눔스퀘어 ExtraBold" panose="020B0600000101010101" pitchFamily="50" charset="-127"/>
                  <a:ea typeface="나눔스퀘어 ExtraBold" panose="020B0600000101010101" pitchFamily="50" charset="-127"/>
                </a:defRPr>
              </a:lvl1pPr>
            </a:lstStyle>
            <a:p>
              <a:r>
                <a:rPr lang="en-US" altLang="ko-KR" sz="2000" b="1" dirty="0">
                  <a:latin typeface="Arial" panose="020B0604020202020204" pitchFamily="34" charset="0"/>
                  <a:ea typeface="맑은 고딕" panose="020B0503020000020004" pitchFamily="50" charset="-127"/>
                  <a:cs typeface="Arial" panose="020B0604020202020204" pitchFamily="34" charset="0"/>
                </a:rPr>
                <a:t>Wi-Fi </a:t>
              </a:r>
            </a:p>
          </p:txBody>
        </p:sp>
      </p:grpSp>
      <p:grpSp>
        <p:nvGrpSpPr>
          <p:cNvPr id="47" name="Group 144">
            <a:extLst>
              <a:ext uri="{FF2B5EF4-FFF2-40B4-BE49-F238E27FC236}">
                <a16:creationId xmlns:a16="http://schemas.microsoft.com/office/drawing/2014/main" id="{7B1CAB95-F9A0-F443-BF8F-9605FD03A531}"/>
              </a:ext>
            </a:extLst>
          </p:cNvPr>
          <p:cNvGrpSpPr/>
          <p:nvPr/>
        </p:nvGrpSpPr>
        <p:grpSpPr>
          <a:xfrm>
            <a:off x="831432" y="2099444"/>
            <a:ext cx="3509713" cy="3509713"/>
            <a:chOff x="716504" y="2096956"/>
            <a:chExt cx="2664089" cy="2664089"/>
          </a:xfrm>
        </p:grpSpPr>
        <p:sp>
          <p:nvSpPr>
            <p:cNvPr id="48" name="Arc 145">
              <a:extLst>
                <a:ext uri="{FF2B5EF4-FFF2-40B4-BE49-F238E27FC236}">
                  <a16:creationId xmlns:a16="http://schemas.microsoft.com/office/drawing/2014/main" id="{2D78B5C8-2BED-4B48-81E8-A93E1C77900B}"/>
                </a:ext>
              </a:extLst>
            </p:cNvPr>
            <p:cNvSpPr/>
            <p:nvPr/>
          </p:nvSpPr>
          <p:spPr>
            <a:xfrm>
              <a:off x="716504" y="2096956"/>
              <a:ext cx="2664089" cy="2664089"/>
            </a:xfrm>
            <a:prstGeom prst="arc">
              <a:avLst>
                <a:gd name="adj1" fmla="val 10796863"/>
                <a:gd name="adj2" fmla="val 0"/>
              </a:avLst>
            </a:prstGeom>
            <a:ln w="38100">
              <a:solidFill>
                <a:srgbClr val="FB6A5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49" name="Arc 146">
              <a:extLst>
                <a:ext uri="{FF2B5EF4-FFF2-40B4-BE49-F238E27FC236}">
                  <a16:creationId xmlns:a16="http://schemas.microsoft.com/office/drawing/2014/main" id="{F8CFACC8-701A-AE41-A489-0858BEF914D6}"/>
                </a:ext>
              </a:extLst>
            </p:cNvPr>
            <p:cNvSpPr/>
            <p:nvPr/>
          </p:nvSpPr>
          <p:spPr>
            <a:xfrm rot="10800000">
              <a:off x="716504" y="2096956"/>
              <a:ext cx="2664089" cy="2664089"/>
            </a:xfrm>
            <a:prstGeom prst="arc">
              <a:avLst>
                <a:gd name="adj1" fmla="val 10796863"/>
                <a:gd name="adj2" fmla="val 0"/>
              </a:avLst>
            </a:prstGeom>
            <a:ln w="38100">
              <a:solidFill>
                <a:srgbClr val="FB6A5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grpSp>
        <p:nvGrpSpPr>
          <p:cNvPr id="50" name="Group 147">
            <a:extLst>
              <a:ext uri="{FF2B5EF4-FFF2-40B4-BE49-F238E27FC236}">
                <a16:creationId xmlns:a16="http://schemas.microsoft.com/office/drawing/2014/main" id="{5DBACAA4-AA56-4847-A1E2-32490BEE6BA0}"/>
              </a:ext>
            </a:extLst>
          </p:cNvPr>
          <p:cNvGrpSpPr/>
          <p:nvPr/>
        </p:nvGrpSpPr>
        <p:grpSpPr>
          <a:xfrm>
            <a:off x="4821109" y="3598775"/>
            <a:ext cx="2660073" cy="1298595"/>
            <a:chOff x="5983310" y="1263907"/>
            <a:chExt cx="2660073" cy="769137"/>
          </a:xfrm>
        </p:grpSpPr>
        <p:sp>
          <p:nvSpPr>
            <p:cNvPr id="51" name="TextBox 148">
              <a:extLst>
                <a:ext uri="{FF2B5EF4-FFF2-40B4-BE49-F238E27FC236}">
                  <a16:creationId xmlns:a16="http://schemas.microsoft.com/office/drawing/2014/main" id="{2BEC99C3-1630-D842-8142-88AD5ECA6B3D}"/>
                </a:ext>
              </a:extLst>
            </p:cNvPr>
            <p:cNvSpPr txBox="1"/>
            <p:nvPr/>
          </p:nvSpPr>
          <p:spPr>
            <a:xfrm>
              <a:off x="5983310" y="1655435"/>
              <a:ext cx="2660073" cy="377609"/>
            </a:xfrm>
            <a:prstGeom prst="rect">
              <a:avLst/>
            </a:prstGeom>
            <a:noFill/>
          </p:spPr>
          <p:txBody>
            <a:bodyPr wrap="square" lIns="0" tIns="0" rIns="0" bIns="0" rtlCol="0" anchor="t">
              <a:spAutoFit/>
            </a:bodyPr>
            <a:lstStyle/>
            <a:p>
              <a:pPr algn="ctr">
                <a:lnSpc>
                  <a:spcPct val="130000"/>
                </a:lnSpc>
              </a:pPr>
              <a:r>
                <a:rPr lang="en-US" altLang="ko-KR" sz="1100" dirty="0">
                  <a:solidFill>
                    <a:schemeClr val="tx1">
                      <a:alpha val="65000"/>
                    </a:schemeClr>
                  </a:solidFill>
                  <a:latin typeface="Trebuchet MS" panose="020B0603020202020204" pitchFamily="34" charset="0"/>
                  <a:ea typeface="맑은 고딕" panose="020B0503020000020004" pitchFamily="50" charset="-127"/>
                </a:rPr>
                <a:t>GPON / EPON</a:t>
              </a:r>
            </a:p>
            <a:p>
              <a:pPr algn="ctr">
                <a:lnSpc>
                  <a:spcPct val="130000"/>
                </a:lnSpc>
              </a:pPr>
              <a:r>
                <a:rPr lang="en-US" altLang="ko-KR" sz="1100" dirty="0">
                  <a:solidFill>
                    <a:schemeClr val="tx1">
                      <a:alpha val="65000"/>
                    </a:schemeClr>
                  </a:solidFill>
                  <a:latin typeface="Trebuchet MS" panose="020B0603020202020204" pitchFamily="34" charset="0"/>
                  <a:ea typeface="맑은 고딕" panose="020B0503020000020004" pitchFamily="50" charset="-127"/>
                </a:rPr>
                <a:t>XGSPON / 10G EPON</a:t>
              </a:r>
              <a:r>
                <a:rPr lang="en-US" altLang="ko-KR" sz="1100" b="1" dirty="0">
                  <a:solidFill>
                    <a:srgbClr val="FF0000">
                      <a:alpha val="65000"/>
                    </a:srgbClr>
                  </a:solidFill>
                  <a:latin typeface="Trebuchet MS" panose="020B0603020202020204" pitchFamily="34" charset="0"/>
                  <a:ea typeface="맑은 고딕" panose="020B0503020000020004" pitchFamily="50" charset="-127"/>
                </a:rPr>
                <a:t>/ </a:t>
              </a:r>
              <a:r>
                <a:rPr lang="en-US" altLang="ko-KR" sz="1100" b="1" dirty="0" err="1">
                  <a:solidFill>
                    <a:srgbClr val="FF0000">
                      <a:alpha val="65000"/>
                    </a:srgbClr>
                  </a:solidFill>
                  <a:latin typeface="Trebuchet MS" panose="020B0603020202020204" pitchFamily="34" charset="0"/>
                  <a:ea typeface="맑은 고딕" panose="020B0503020000020004" pitchFamily="50" charset="-127"/>
                </a:rPr>
                <a:t>DPoE</a:t>
              </a:r>
              <a:r>
                <a:rPr lang="en-US" altLang="ko-KR" sz="1100" b="1" dirty="0">
                  <a:solidFill>
                    <a:srgbClr val="FF0000">
                      <a:alpha val="65000"/>
                    </a:srgbClr>
                  </a:solidFill>
                  <a:latin typeface="Trebuchet MS" panose="020B0603020202020204" pitchFamily="34" charset="0"/>
                  <a:ea typeface="맑은 고딕" panose="020B0503020000020004" pitchFamily="50" charset="-127"/>
                </a:rPr>
                <a:t> 2.0</a:t>
              </a:r>
            </a:p>
            <a:p>
              <a:pPr algn="ctr">
                <a:lnSpc>
                  <a:spcPct val="130000"/>
                </a:lnSpc>
              </a:pPr>
              <a:r>
                <a:rPr lang="en-US" altLang="ko-KR" sz="1100" b="1" dirty="0">
                  <a:solidFill>
                    <a:srgbClr val="FF0000"/>
                  </a:solidFill>
                  <a:latin typeface="Trebuchet MS" panose="020B0603020202020204" pitchFamily="34" charset="0"/>
                  <a:ea typeface="맑은 고딕" panose="020B0503020000020004" pitchFamily="50" charset="-127"/>
                </a:rPr>
                <a:t>NGPON2 / 25G PON / 50G PON</a:t>
              </a:r>
              <a:endParaRPr lang="en" altLang="ko-KR" sz="1100" b="1" dirty="0">
                <a:solidFill>
                  <a:srgbClr val="FF0000"/>
                </a:solidFill>
                <a:latin typeface="Trebuchet MS" panose="020B0603020202020204" pitchFamily="34" charset="0"/>
                <a:ea typeface="맑은 고딕" panose="020B0503020000020004" pitchFamily="50" charset="-127"/>
              </a:endParaRPr>
            </a:p>
          </p:txBody>
        </p:sp>
        <p:sp>
          <p:nvSpPr>
            <p:cNvPr id="52" name="TextBox 149">
              <a:extLst>
                <a:ext uri="{FF2B5EF4-FFF2-40B4-BE49-F238E27FC236}">
                  <a16:creationId xmlns:a16="http://schemas.microsoft.com/office/drawing/2014/main" id="{F6F18693-656D-274F-AD46-6F3A3E164AE4}"/>
                </a:ext>
              </a:extLst>
            </p:cNvPr>
            <p:cNvSpPr txBox="1"/>
            <p:nvPr/>
          </p:nvSpPr>
          <p:spPr>
            <a:xfrm>
              <a:off x="6095999" y="1263907"/>
              <a:ext cx="2362661" cy="364582"/>
            </a:xfrm>
            <a:prstGeom prst="rect">
              <a:avLst/>
            </a:prstGeom>
            <a:noFill/>
          </p:spPr>
          <p:txBody>
            <a:bodyPr wrap="square" lIns="0" tIns="0" rIns="0" bIns="0" rtlCol="0" anchor="ctr">
              <a:spAutoFit/>
            </a:bodyPr>
            <a:lstStyle>
              <a:defPPr>
                <a:defRPr lang="en-US"/>
              </a:defPPr>
              <a:lvl1pPr algn="ctr">
                <a:defRPr sz="3200">
                  <a:latin typeface="나눔스퀘어 ExtraBold" panose="020B0600000101010101" pitchFamily="50" charset="-127"/>
                  <a:ea typeface="나눔스퀘어 ExtraBold" panose="020B0600000101010101" pitchFamily="50" charset="-127"/>
                </a:defRPr>
              </a:lvl1pPr>
            </a:lstStyle>
            <a:p>
              <a:r>
                <a:rPr lang="en-US" altLang="ko-KR" sz="2000" b="1" dirty="0">
                  <a:latin typeface="Arial" panose="020B0604020202020204" pitchFamily="34" charset="0"/>
                  <a:ea typeface="맑은 고딕" panose="020B0503020000020004" pitchFamily="50" charset="-127"/>
                  <a:cs typeface="Arial" panose="020B0604020202020204" pitchFamily="34" charset="0"/>
                </a:rPr>
                <a:t>Fiber </a:t>
              </a:r>
            </a:p>
            <a:p>
              <a:r>
                <a:rPr lang="en-US" altLang="ko-KR" sz="2000" b="1" dirty="0">
                  <a:latin typeface="Arial" panose="020B0604020202020204" pitchFamily="34" charset="0"/>
                  <a:ea typeface="맑은 고딕" panose="020B0503020000020004" pitchFamily="50" charset="-127"/>
                  <a:cs typeface="Arial" panose="020B0604020202020204" pitchFamily="34" charset="0"/>
                </a:rPr>
                <a:t>Fixed Broadband </a:t>
              </a:r>
              <a:endParaRPr lang="ko-KR" altLang="en-US" sz="2000" b="1" dirty="0">
                <a:latin typeface="Arial" panose="020B0604020202020204" pitchFamily="34" charset="0"/>
                <a:ea typeface="맑은 고딕" panose="020B0503020000020004" pitchFamily="50" charset="-127"/>
                <a:cs typeface="Arial" panose="020B0604020202020204" pitchFamily="34" charset="0"/>
              </a:endParaRPr>
            </a:p>
          </p:txBody>
        </p:sp>
      </p:grpSp>
      <p:grpSp>
        <p:nvGrpSpPr>
          <p:cNvPr id="53" name="Group 150">
            <a:extLst>
              <a:ext uri="{FF2B5EF4-FFF2-40B4-BE49-F238E27FC236}">
                <a16:creationId xmlns:a16="http://schemas.microsoft.com/office/drawing/2014/main" id="{7A29D7B8-1263-E846-BC8A-6BBD8425D66A}"/>
              </a:ext>
            </a:extLst>
          </p:cNvPr>
          <p:cNvGrpSpPr/>
          <p:nvPr/>
        </p:nvGrpSpPr>
        <p:grpSpPr>
          <a:xfrm>
            <a:off x="7850856" y="2099444"/>
            <a:ext cx="3509713" cy="3509713"/>
            <a:chOff x="716504" y="2096956"/>
            <a:chExt cx="2664089" cy="2664089"/>
          </a:xfrm>
        </p:grpSpPr>
        <p:sp>
          <p:nvSpPr>
            <p:cNvPr id="54" name="Arc 151">
              <a:extLst>
                <a:ext uri="{FF2B5EF4-FFF2-40B4-BE49-F238E27FC236}">
                  <a16:creationId xmlns:a16="http://schemas.microsoft.com/office/drawing/2014/main" id="{1D11CA2A-3261-5041-B0E2-7A91F827B9F9}"/>
                </a:ext>
              </a:extLst>
            </p:cNvPr>
            <p:cNvSpPr/>
            <p:nvPr/>
          </p:nvSpPr>
          <p:spPr>
            <a:xfrm>
              <a:off x="716504" y="2096956"/>
              <a:ext cx="2664089" cy="2664089"/>
            </a:xfrm>
            <a:prstGeom prst="arc">
              <a:avLst>
                <a:gd name="adj1" fmla="val 10796863"/>
                <a:gd name="adj2" fmla="val 0"/>
              </a:avLst>
            </a:prstGeom>
            <a:ln w="38100">
              <a:solidFill>
                <a:srgbClr val="77C8A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55" name="Arc 152">
              <a:extLst>
                <a:ext uri="{FF2B5EF4-FFF2-40B4-BE49-F238E27FC236}">
                  <a16:creationId xmlns:a16="http://schemas.microsoft.com/office/drawing/2014/main" id="{5FC2662D-DBC3-C543-BF88-DC61CB8EDF08}"/>
                </a:ext>
              </a:extLst>
            </p:cNvPr>
            <p:cNvSpPr/>
            <p:nvPr/>
          </p:nvSpPr>
          <p:spPr>
            <a:xfrm rot="10800000">
              <a:off x="716504" y="2096956"/>
              <a:ext cx="2664089" cy="2664089"/>
            </a:xfrm>
            <a:prstGeom prst="arc">
              <a:avLst>
                <a:gd name="adj1" fmla="val 10796863"/>
                <a:gd name="adj2" fmla="val 0"/>
              </a:avLst>
            </a:prstGeom>
            <a:ln w="38100">
              <a:solidFill>
                <a:srgbClr val="77C8A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grpSp>
        <p:nvGrpSpPr>
          <p:cNvPr id="56" name="Group 153">
            <a:extLst>
              <a:ext uri="{FF2B5EF4-FFF2-40B4-BE49-F238E27FC236}">
                <a16:creationId xmlns:a16="http://schemas.microsoft.com/office/drawing/2014/main" id="{9614E5EF-6AEB-304E-B78C-D0FBD629B6D3}"/>
              </a:ext>
            </a:extLst>
          </p:cNvPr>
          <p:cNvGrpSpPr/>
          <p:nvPr/>
        </p:nvGrpSpPr>
        <p:grpSpPr>
          <a:xfrm>
            <a:off x="7968467" y="3728475"/>
            <a:ext cx="3274492" cy="1750384"/>
            <a:chOff x="6096003" y="1263904"/>
            <a:chExt cx="2466194" cy="1036723"/>
          </a:xfrm>
        </p:grpSpPr>
        <p:sp>
          <p:nvSpPr>
            <p:cNvPr id="57" name="TextBox 154">
              <a:extLst>
                <a:ext uri="{FF2B5EF4-FFF2-40B4-BE49-F238E27FC236}">
                  <a16:creationId xmlns:a16="http://schemas.microsoft.com/office/drawing/2014/main" id="{020D7064-22F2-A74E-B037-5A3502E575C1}"/>
                </a:ext>
              </a:extLst>
            </p:cNvPr>
            <p:cNvSpPr txBox="1"/>
            <p:nvPr/>
          </p:nvSpPr>
          <p:spPr>
            <a:xfrm>
              <a:off x="6252074" y="1532005"/>
              <a:ext cx="2197039" cy="768622"/>
            </a:xfrm>
            <a:prstGeom prst="rect">
              <a:avLst/>
            </a:prstGeom>
            <a:noFill/>
          </p:spPr>
          <p:txBody>
            <a:bodyPr wrap="square" lIns="0" tIns="0" rIns="0" bIns="0" rtlCol="0" anchor="t">
              <a:spAutoFit/>
            </a:bodyPr>
            <a:lstStyle/>
            <a:p>
              <a:pPr algn="ctr">
                <a:lnSpc>
                  <a:spcPct val="130000"/>
                </a:lnSpc>
              </a:pPr>
              <a:r>
                <a:rPr lang="en-US" altLang="ko-KR" sz="1100" dirty="0">
                  <a:solidFill>
                    <a:schemeClr val="tx1">
                      <a:alpha val="65000"/>
                    </a:schemeClr>
                  </a:solidFill>
                  <a:latin typeface="Trebuchet MS" panose="020B0603020202020204" pitchFamily="34" charset="0"/>
                  <a:ea typeface="맑은 고딕" panose="020B0503020000020004" pitchFamily="50" charset="-127"/>
                </a:rPr>
                <a:t>CBRS /LoRa </a:t>
              </a:r>
            </a:p>
            <a:p>
              <a:pPr algn="ctr">
                <a:lnSpc>
                  <a:spcPct val="130000"/>
                </a:lnSpc>
              </a:pPr>
              <a:r>
                <a:rPr lang="en-US" altLang="ko-KR" sz="1100" dirty="0">
                  <a:solidFill>
                    <a:schemeClr val="tx1">
                      <a:alpha val="65000"/>
                    </a:schemeClr>
                  </a:solidFill>
                  <a:latin typeface="Trebuchet MS" panose="020B0603020202020204" pitchFamily="34" charset="0"/>
                  <a:ea typeface="맑은 고딕" panose="020B0503020000020004" pitchFamily="50" charset="-127"/>
                </a:rPr>
                <a:t>LTE (Long Term Evolution)</a:t>
              </a:r>
            </a:p>
            <a:p>
              <a:pPr algn="ctr">
                <a:lnSpc>
                  <a:spcPct val="130000"/>
                </a:lnSpc>
              </a:pPr>
              <a:r>
                <a:rPr lang="en-US" altLang="ko-KR" sz="1100" dirty="0">
                  <a:solidFill>
                    <a:schemeClr val="tx1">
                      <a:alpha val="65000"/>
                    </a:schemeClr>
                  </a:solidFill>
                  <a:latin typeface="Trebuchet MS" panose="020B0603020202020204" pitchFamily="34" charset="0"/>
                  <a:ea typeface="맑은 고딕" panose="020B0503020000020004" pitchFamily="50" charset="-127"/>
                </a:rPr>
                <a:t>5G Sub-6 </a:t>
              </a:r>
            </a:p>
            <a:p>
              <a:pPr algn="ctr">
                <a:lnSpc>
                  <a:spcPct val="130000"/>
                </a:lnSpc>
              </a:pPr>
              <a:r>
                <a:rPr lang="en-US" altLang="zh-TW" sz="1100" b="1" dirty="0">
                  <a:solidFill>
                    <a:srgbClr val="FF0000">
                      <a:alpha val="65000"/>
                    </a:srgbClr>
                  </a:solidFill>
                  <a:latin typeface="Trebuchet MS" panose="020B0603020202020204" pitchFamily="34" charset="0"/>
                  <a:ea typeface="맑은 고딕" panose="020B0503020000020004" pitchFamily="50" charset="-127"/>
                </a:rPr>
                <a:t>5G</a:t>
              </a:r>
              <a:r>
                <a:rPr lang="zh-TW" altLang="en-US" sz="1100" b="1" dirty="0">
                  <a:solidFill>
                    <a:srgbClr val="FF0000">
                      <a:alpha val="65000"/>
                    </a:srgbClr>
                  </a:solidFill>
                  <a:latin typeface="Trebuchet MS" panose="020B0603020202020204" pitchFamily="34" charset="0"/>
                  <a:ea typeface="맑은 고딕" panose="020B0503020000020004" pitchFamily="50" charset="-127"/>
                </a:rPr>
                <a:t> </a:t>
              </a:r>
              <a:r>
                <a:rPr lang="en-US" altLang="ko-KR" sz="1100" b="1" dirty="0" err="1">
                  <a:solidFill>
                    <a:srgbClr val="FF0000">
                      <a:alpha val="65000"/>
                    </a:srgbClr>
                  </a:solidFill>
                  <a:latin typeface="Trebuchet MS" panose="020B0603020202020204" pitchFamily="34" charset="0"/>
                  <a:ea typeface="맑은 고딕" panose="020B0503020000020004" pitchFamily="50" charset="-127"/>
                </a:rPr>
                <a:t>mmWave</a:t>
              </a:r>
              <a:endParaRPr lang="en-US" altLang="ko-KR" sz="1100" b="1" dirty="0">
                <a:solidFill>
                  <a:srgbClr val="FF0000">
                    <a:alpha val="65000"/>
                  </a:srgbClr>
                </a:solidFill>
                <a:latin typeface="Trebuchet MS" panose="020B0603020202020204" pitchFamily="34" charset="0"/>
                <a:ea typeface="맑은 고딕" panose="020B0503020000020004" pitchFamily="50" charset="-127"/>
              </a:endParaRPr>
            </a:p>
            <a:p>
              <a:pPr algn="ctr">
                <a:lnSpc>
                  <a:spcPct val="130000"/>
                </a:lnSpc>
              </a:pPr>
              <a:r>
                <a:rPr lang="en-US" altLang="ko-KR" sz="1100" b="1" dirty="0">
                  <a:solidFill>
                    <a:srgbClr val="FF0000">
                      <a:alpha val="65000"/>
                    </a:srgbClr>
                  </a:solidFill>
                  <a:latin typeface="Trebuchet MS" panose="020B0603020202020204" pitchFamily="34" charset="0"/>
                  <a:ea typeface="맑은 고딕" panose="020B0503020000020004" pitchFamily="50" charset="-127"/>
                </a:rPr>
                <a:t>Low Earth Orbit </a:t>
              </a:r>
            </a:p>
            <a:p>
              <a:pPr algn="ctr">
                <a:lnSpc>
                  <a:spcPct val="130000"/>
                </a:lnSpc>
              </a:pPr>
              <a:endParaRPr lang="en-US" altLang="ko-KR" sz="1100" dirty="0">
                <a:solidFill>
                  <a:schemeClr val="tx1">
                    <a:alpha val="65000"/>
                  </a:schemeClr>
                </a:solidFill>
                <a:latin typeface="Trebuchet MS" panose="020B0603020202020204" pitchFamily="34" charset="0"/>
                <a:ea typeface="맑은 고딕" panose="020B0503020000020004" pitchFamily="50" charset="-127"/>
              </a:endParaRPr>
            </a:p>
          </p:txBody>
        </p:sp>
        <p:sp>
          <p:nvSpPr>
            <p:cNvPr id="58" name="TextBox 155">
              <a:extLst>
                <a:ext uri="{FF2B5EF4-FFF2-40B4-BE49-F238E27FC236}">
                  <a16:creationId xmlns:a16="http://schemas.microsoft.com/office/drawing/2014/main" id="{4EC936B4-A0D4-1844-BD2C-6F61E528966B}"/>
                </a:ext>
              </a:extLst>
            </p:cNvPr>
            <p:cNvSpPr txBox="1"/>
            <p:nvPr/>
          </p:nvSpPr>
          <p:spPr>
            <a:xfrm>
              <a:off x="6096003" y="1263904"/>
              <a:ext cx="2466194" cy="182291"/>
            </a:xfrm>
            <a:prstGeom prst="rect">
              <a:avLst/>
            </a:prstGeom>
            <a:noFill/>
          </p:spPr>
          <p:txBody>
            <a:bodyPr wrap="square" lIns="0" tIns="0" rIns="0" bIns="0" rtlCol="0" anchor="ctr">
              <a:spAutoFit/>
            </a:bodyPr>
            <a:lstStyle>
              <a:defPPr>
                <a:defRPr lang="en-US"/>
              </a:defPPr>
              <a:lvl1pPr algn="ctr">
                <a:defRPr sz="3200">
                  <a:latin typeface="나눔스퀘어 ExtraBold" panose="020B0600000101010101" pitchFamily="50" charset="-127"/>
                  <a:ea typeface="나눔스퀘어 ExtraBold" panose="020B0600000101010101" pitchFamily="50" charset="-127"/>
                </a:defRPr>
              </a:lvl1pPr>
            </a:lstStyle>
            <a:p>
              <a:r>
                <a:rPr lang="en-US" altLang="ko-KR" sz="2000" b="1" dirty="0">
                  <a:latin typeface="Arial" panose="020B0604020202020204" pitchFamily="34" charset="0"/>
                  <a:ea typeface="맑은 고딕" panose="020B0503020000020004" pitchFamily="50" charset="-127"/>
                  <a:cs typeface="Arial" panose="020B0604020202020204" pitchFamily="34" charset="0"/>
                </a:rPr>
                <a:t>Wireless Telecom </a:t>
              </a:r>
            </a:p>
          </p:txBody>
        </p:sp>
      </p:grpSp>
      <p:sp>
        <p:nvSpPr>
          <p:cNvPr id="59" name="Oval 28">
            <a:extLst>
              <a:ext uri="{FF2B5EF4-FFF2-40B4-BE49-F238E27FC236}">
                <a16:creationId xmlns:a16="http://schemas.microsoft.com/office/drawing/2014/main" id="{EE4AB106-9B2D-0043-BD0F-016390CA384B}"/>
              </a:ext>
            </a:extLst>
          </p:cNvPr>
          <p:cNvSpPr/>
          <p:nvPr/>
        </p:nvSpPr>
        <p:spPr>
          <a:xfrm>
            <a:off x="4067555" y="3583595"/>
            <a:ext cx="541411" cy="541411"/>
          </a:xfrm>
          <a:prstGeom prst="ellipse">
            <a:avLst/>
          </a:prstGeom>
          <a:solidFill>
            <a:srgbClr val="FB6A5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dirty="0">
              <a:solidFill>
                <a:schemeClr val="tx1"/>
              </a:solidFill>
            </a:endParaRPr>
          </a:p>
        </p:txBody>
      </p:sp>
      <p:grpSp>
        <p:nvGrpSpPr>
          <p:cNvPr id="60" name="Group 31">
            <a:extLst>
              <a:ext uri="{FF2B5EF4-FFF2-40B4-BE49-F238E27FC236}">
                <a16:creationId xmlns:a16="http://schemas.microsoft.com/office/drawing/2014/main" id="{4D9B8614-B331-0040-AA68-DB36D034D2E4}"/>
              </a:ext>
            </a:extLst>
          </p:cNvPr>
          <p:cNvGrpSpPr/>
          <p:nvPr/>
        </p:nvGrpSpPr>
        <p:grpSpPr>
          <a:xfrm rot="2700000">
            <a:off x="4227145" y="3785438"/>
            <a:ext cx="137724" cy="137726"/>
            <a:chOff x="4285496" y="1227600"/>
            <a:chExt cx="186243" cy="186243"/>
          </a:xfrm>
        </p:grpSpPr>
        <p:cxnSp>
          <p:nvCxnSpPr>
            <p:cNvPr id="61" name="Straight Connector 30">
              <a:extLst>
                <a:ext uri="{FF2B5EF4-FFF2-40B4-BE49-F238E27FC236}">
                  <a16:creationId xmlns:a16="http://schemas.microsoft.com/office/drawing/2014/main" id="{CFB6C71D-F300-6747-9A3A-06185A0C8A9B}"/>
                </a:ext>
              </a:extLst>
            </p:cNvPr>
            <p:cNvCxnSpPr>
              <a:cxnSpLocks/>
            </p:cNvCxnSpPr>
            <p:nvPr/>
          </p:nvCxnSpPr>
          <p:spPr>
            <a:xfrm>
              <a:off x="4285496" y="1227600"/>
              <a:ext cx="186243" cy="0"/>
            </a:xfrm>
            <a:prstGeom prst="line">
              <a:avLst/>
            </a:prstGeom>
            <a:ln w="635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62" name="Straight Connector 157">
              <a:extLst>
                <a:ext uri="{FF2B5EF4-FFF2-40B4-BE49-F238E27FC236}">
                  <a16:creationId xmlns:a16="http://schemas.microsoft.com/office/drawing/2014/main" id="{250A6F37-15AF-CE44-865E-B5C53AD771BD}"/>
                </a:ext>
              </a:extLst>
            </p:cNvPr>
            <p:cNvCxnSpPr>
              <a:cxnSpLocks/>
            </p:cNvCxnSpPr>
            <p:nvPr/>
          </p:nvCxnSpPr>
          <p:spPr>
            <a:xfrm rot="5400000">
              <a:off x="4378617" y="1320722"/>
              <a:ext cx="186243" cy="0"/>
            </a:xfrm>
            <a:prstGeom prst="line">
              <a:avLst/>
            </a:prstGeom>
            <a:ln w="63500" cap="rnd">
              <a:solidFill>
                <a:schemeClr val="bg1"/>
              </a:solidFill>
              <a:round/>
            </a:ln>
          </p:spPr>
          <p:style>
            <a:lnRef idx="1">
              <a:schemeClr val="accent1"/>
            </a:lnRef>
            <a:fillRef idx="0">
              <a:schemeClr val="accent1"/>
            </a:fillRef>
            <a:effectRef idx="0">
              <a:schemeClr val="accent1"/>
            </a:effectRef>
            <a:fontRef idx="minor">
              <a:schemeClr val="tx1"/>
            </a:fontRef>
          </p:style>
        </p:cxnSp>
      </p:grpSp>
      <p:sp>
        <p:nvSpPr>
          <p:cNvPr id="63" name="Oval 158">
            <a:extLst>
              <a:ext uri="{FF2B5EF4-FFF2-40B4-BE49-F238E27FC236}">
                <a16:creationId xmlns:a16="http://schemas.microsoft.com/office/drawing/2014/main" id="{AD32C778-05A3-9347-BAD9-1B1DBAC9B59C}"/>
              </a:ext>
            </a:extLst>
          </p:cNvPr>
          <p:cNvSpPr/>
          <p:nvPr/>
        </p:nvSpPr>
        <p:spPr>
          <a:xfrm>
            <a:off x="7581702" y="3583595"/>
            <a:ext cx="541411" cy="541411"/>
          </a:xfrm>
          <a:prstGeom prst="ellipse">
            <a:avLst/>
          </a:prstGeom>
          <a:solidFill>
            <a:srgbClr val="FACB4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dirty="0">
              <a:solidFill>
                <a:schemeClr val="tx1"/>
              </a:solidFill>
            </a:endParaRPr>
          </a:p>
        </p:txBody>
      </p:sp>
      <p:grpSp>
        <p:nvGrpSpPr>
          <p:cNvPr id="64" name="Group 159">
            <a:extLst>
              <a:ext uri="{FF2B5EF4-FFF2-40B4-BE49-F238E27FC236}">
                <a16:creationId xmlns:a16="http://schemas.microsoft.com/office/drawing/2014/main" id="{237B4841-1D8A-0344-9E88-90DF3ED4E83E}"/>
              </a:ext>
            </a:extLst>
          </p:cNvPr>
          <p:cNvGrpSpPr/>
          <p:nvPr/>
        </p:nvGrpSpPr>
        <p:grpSpPr>
          <a:xfrm rot="2700000">
            <a:off x="7741292" y="3785438"/>
            <a:ext cx="137724" cy="137726"/>
            <a:chOff x="4285496" y="1227600"/>
            <a:chExt cx="186243" cy="186243"/>
          </a:xfrm>
        </p:grpSpPr>
        <p:cxnSp>
          <p:nvCxnSpPr>
            <p:cNvPr id="65" name="Straight Connector 160">
              <a:extLst>
                <a:ext uri="{FF2B5EF4-FFF2-40B4-BE49-F238E27FC236}">
                  <a16:creationId xmlns:a16="http://schemas.microsoft.com/office/drawing/2014/main" id="{4CDE1E91-1CAE-D848-A26F-AE76EF9479D5}"/>
                </a:ext>
              </a:extLst>
            </p:cNvPr>
            <p:cNvCxnSpPr>
              <a:cxnSpLocks/>
            </p:cNvCxnSpPr>
            <p:nvPr/>
          </p:nvCxnSpPr>
          <p:spPr>
            <a:xfrm>
              <a:off x="4285496" y="1227600"/>
              <a:ext cx="186243" cy="0"/>
            </a:xfrm>
            <a:prstGeom prst="line">
              <a:avLst/>
            </a:prstGeom>
            <a:ln w="635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66" name="Straight Connector 161">
              <a:extLst>
                <a:ext uri="{FF2B5EF4-FFF2-40B4-BE49-F238E27FC236}">
                  <a16:creationId xmlns:a16="http://schemas.microsoft.com/office/drawing/2014/main" id="{3C2D05A0-361C-F542-8A77-11C232E4AAB3}"/>
                </a:ext>
              </a:extLst>
            </p:cNvPr>
            <p:cNvCxnSpPr>
              <a:cxnSpLocks/>
            </p:cNvCxnSpPr>
            <p:nvPr/>
          </p:nvCxnSpPr>
          <p:spPr>
            <a:xfrm rot="5400000">
              <a:off x="4378617" y="1320722"/>
              <a:ext cx="186243" cy="0"/>
            </a:xfrm>
            <a:prstGeom prst="line">
              <a:avLst/>
            </a:prstGeom>
            <a:ln w="63500" cap="rnd">
              <a:solidFill>
                <a:schemeClr val="bg1"/>
              </a:solidFill>
              <a:round/>
            </a:ln>
          </p:spPr>
          <p:style>
            <a:lnRef idx="1">
              <a:schemeClr val="accent1"/>
            </a:lnRef>
            <a:fillRef idx="0">
              <a:schemeClr val="accent1"/>
            </a:fillRef>
            <a:effectRef idx="0">
              <a:schemeClr val="accent1"/>
            </a:effectRef>
            <a:fontRef idx="minor">
              <a:schemeClr val="tx1"/>
            </a:fontRef>
          </p:style>
        </p:cxnSp>
      </p:grpSp>
      <p:sp>
        <p:nvSpPr>
          <p:cNvPr id="2" name="標題 1">
            <a:extLst>
              <a:ext uri="{FF2B5EF4-FFF2-40B4-BE49-F238E27FC236}">
                <a16:creationId xmlns:a16="http://schemas.microsoft.com/office/drawing/2014/main" id="{C5D6171F-9C4A-FE43-A99C-7C84487EB09A}"/>
              </a:ext>
            </a:extLst>
          </p:cNvPr>
          <p:cNvSpPr>
            <a:spLocks noGrp="1"/>
          </p:cNvSpPr>
          <p:nvPr>
            <p:ph type="title"/>
          </p:nvPr>
        </p:nvSpPr>
        <p:spPr>
          <a:xfrm>
            <a:off x="457200" y="754522"/>
            <a:ext cx="11161747" cy="369332"/>
          </a:xfrm>
        </p:spPr>
        <p:txBody>
          <a:bodyPr>
            <a:noAutofit/>
          </a:bodyPr>
          <a:lstStyle/>
          <a:p>
            <a:r>
              <a:rPr lang="en" altLang="zh-TW" sz="2400" dirty="0"/>
              <a:t>Key Technology Focus</a:t>
            </a:r>
            <a:endParaRPr lang="zh-TW" altLang="en-US" sz="2400" dirty="0"/>
          </a:p>
        </p:txBody>
      </p:sp>
    </p:spTree>
    <p:extLst>
      <p:ext uri="{BB962C8B-B14F-4D97-AF65-F5344CB8AC3E}">
        <p14:creationId xmlns:p14="http://schemas.microsoft.com/office/powerpoint/2010/main" val="88261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F700E827-6781-DE4C-8316-D912589E0E28}"/>
              </a:ext>
            </a:extLst>
          </p:cNvPr>
          <p:cNvGraphicFramePr>
            <a:graphicFrameLocks noGrp="1"/>
          </p:cNvGraphicFramePr>
          <p:nvPr>
            <p:extLst>
              <p:ext uri="{D42A27DB-BD31-4B8C-83A1-F6EECF244321}">
                <p14:modId xmlns:p14="http://schemas.microsoft.com/office/powerpoint/2010/main" val="1060351537"/>
              </p:ext>
            </p:extLst>
          </p:nvPr>
        </p:nvGraphicFramePr>
        <p:xfrm>
          <a:off x="560656" y="1585739"/>
          <a:ext cx="10820402" cy="3509124"/>
        </p:xfrm>
        <a:graphic>
          <a:graphicData uri="http://schemas.openxmlformats.org/drawingml/2006/table">
            <a:tbl>
              <a:tblPr firstRow="1" bandRow="1">
                <a:tableStyleId>{C083E6E3-FA7D-4D7B-A595-EF9225AFEA82}</a:tableStyleId>
              </a:tblPr>
              <a:tblGrid>
                <a:gridCol w="1366042">
                  <a:extLst>
                    <a:ext uri="{9D8B030D-6E8A-4147-A177-3AD203B41FA5}">
                      <a16:colId xmlns:a16="http://schemas.microsoft.com/office/drawing/2014/main" val="1970244213"/>
                    </a:ext>
                  </a:extLst>
                </a:gridCol>
                <a:gridCol w="1181795">
                  <a:extLst>
                    <a:ext uri="{9D8B030D-6E8A-4147-A177-3AD203B41FA5}">
                      <a16:colId xmlns:a16="http://schemas.microsoft.com/office/drawing/2014/main" val="904794976"/>
                    </a:ext>
                  </a:extLst>
                </a:gridCol>
                <a:gridCol w="1181795">
                  <a:extLst>
                    <a:ext uri="{9D8B030D-6E8A-4147-A177-3AD203B41FA5}">
                      <a16:colId xmlns:a16="http://schemas.microsoft.com/office/drawing/2014/main" val="3580078000"/>
                    </a:ext>
                  </a:extLst>
                </a:gridCol>
                <a:gridCol w="1181795">
                  <a:extLst>
                    <a:ext uri="{9D8B030D-6E8A-4147-A177-3AD203B41FA5}">
                      <a16:colId xmlns:a16="http://schemas.microsoft.com/office/drawing/2014/main" val="1610774618"/>
                    </a:ext>
                  </a:extLst>
                </a:gridCol>
                <a:gridCol w="1181795">
                  <a:extLst>
                    <a:ext uri="{9D8B030D-6E8A-4147-A177-3AD203B41FA5}">
                      <a16:colId xmlns:a16="http://schemas.microsoft.com/office/drawing/2014/main" val="503452187"/>
                    </a:ext>
                  </a:extLst>
                </a:gridCol>
                <a:gridCol w="1181795">
                  <a:extLst>
                    <a:ext uri="{9D8B030D-6E8A-4147-A177-3AD203B41FA5}">
                      <a16:colId xmlns:a16="http://schemas.microsoft.com/office/drawing/2014/main" val="3566057674"/>
                    </a:ext>
                  </a:extLst>
                </a:gridCol>
                <a:gridCol w="1181795">
                  <a:extLst>
                    <a:ext uri="{9D8B030D-6E8A-4147-A177-3AD203B41FA5}">
                      <a16:colId xmlns:a16="http://schemas.microsoft.com/office/drawing/2014/main" val="3262851260"/>
                    </a:ext>
                  </a:extLst>
                </a:gridCol>
                <a:gridCol w="1181795">
                  <a:extLst>
                    <a:ext uri="{9D8B030D-6E8A-4147-A177-3AD203B41FA5}">
                      <a16:colId xmlns:a16="http://schemas.microsoft.com/office/drawing/2014/main" val="1518021835"/>
                    </a:ext>
                  </a:extLst>
                </a:gridCol>
                <a:gridCol w="1181795">
                  <a:extLst>
                    <a:ext uri="{9D8B030D-6E8A-4147-A177-3AD203B41FA5}">
                      <a16:colId xmlns:a16="http://schemas.microsoft.com/office/drawing/2014/main" val="454142808"/>
                    </a:ext>
                  </a:extLst>
                </a:gridCol>
              </a:tblGrid>
              <a:tr h="105525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400" dirty="0">
                        <a:solidFill>
                          <a:schemeClr val="bg2">
                            <a:lumMod val="25000"/>
                          </a:schemeClr>
                        </a:solidFill>
                        <a:latin typeface="Segoe UI Symbol" panose="020B0502040204020203" pitchFamily="34" charset="0"/>
                        <a:ea typeface="Segoe UI Symbol" panose="020B0502040204020203"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chemeClr val="bg2">
                              <a:lumMod val="25000"/>
                            </a:schemeClr>
                          </a:solidFill>
                          <a:latin typeface="Segoe UI Symbol" panose="020B0502040204020203" pitchFamily="34" charset="0"/>
                          <a:ea typeface="Segoe UI Symbol" panose="020B0502040204020203" pitchFamily="34" charset="0"/>
                        </a:rPr>
                        <a:t>Band</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US" sz="1050" dirty="0">
                        <a:solidFill>
                          <a:schemeClr val="bg2">
                            <a:lumMod val="25000"/>
                          </a:schemeClr>
                        </a:solidFill>
                        <a:latin typeface="Segoe UI Symbol" panose="020B0502040204020203" pitchFamily="34" charset="0"/>
                        <a:ea typeface="Segoe UI Symbol" panose="020B0502040204020203" pitchFamily="34" charset="0"/>
                      </a:endParaRPr>
                    </a:p>
                    <a:p>
                      <a:endParaRPr lang="en-US" sz="1050" dirty="0">
                        <a:solidFill>
                          <a:schemeClr val="bg2">
                            <a:lumMod val="25000"/>
                          </a:schemeClr>
                        </a:solidFill>
                        <a:latin typeface="Segoe UI Symbol" panose="020B0502040204020203" pitchFamily="34" charset="0"/>
                        <a:ea typeface="Segoe UI Symbol" panose="020B0502040204020203" pitchFamily="34" charset="0"/>
                      </a:endParaRPr>
                    </a:p>
                    <a:p>
                      <a:endParaRPr lang="en-US" sz="1050" dirty="0">
                        <a:solidFill>
                          <a:schemeClr val="bg2">
                            <a:lumMod val="25000"/>
                          </a:schemeClr>
                        </a:solidFill>
                        <a:latin typeface="Segoe UI Symbol" panose="020B0502040204020203" pitchFamily="34" charset="0"/>
                        <a:ea typeface="Segoe UI Symbol" panose="020B0502040204020203" pitchFamily="34" charset="0"/>
                      </a:endParaRPr>
                    </a:p>
                    <a:p>
                      <a:r>
                        <a:rPr lang="en-US" sz="1400" dirty="0">
                          <a:solidFill>
                            <a:schemeClr val="bg2">
                              <a:lumMod val="25000"/>
                            </a:schemeClr>
                          </a:solidFill>
                          <a:latin typeface="Segoe UI Symbol" panose="020B0502040204020203" pitchFamily="34" charset="0"/>
                          <a:ea typeface="Segoe UI Symbol" panose="020B0502040204020203" pitchFamily="34" charset="0"/>
                        </a:rPr>
                        <a:t>Application</a:t>
                      </a:r>
                    </a:p>
                  </a:txBody>
                  <a:tcPr anchor="ctr">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ctr" defTabSz="685545" fontAlgn="base">
                        <a:spcBef>
                          <a:spcPct val="0"/>
                        </a:spcBef>
                        <a:spcAft>
                          <a:spcPct val="0"/>
                        </a:spcAft>
                      </a:pPr>
                      <a:r>
                        <a:rPr kumimoji="1" lang="en-US" altLang="zh-TW" sz="1200" b="1" u="none" strike="noStrike" cap="none" normalizeH="0" baseline="0" dirty="0">
                          <a:ln>
                            <a:noFill/>
                          </a:ln>
                          <a:solidFill>
                            <a:schemeClr val="bg2">
                              <a:lumMod val="25000"/>
                            </a:schemeClr>
                          </a:solidFill>
                          <a:effectLst/>
                          <a:latin typeface="Segoe UI Symbol" panose="020B0502040204020203" pitchFamily="34" charset="0"/>
                          <a:ea typeface="Segoe UI Symbol" panose="020B0502040204020203" pitchFamily="34" charset="0"/>
                        </a:rPr>
                        <a:t>Low</a:t>
                      </a:r>
                    </a:p>
                    <a:p>
                      <a:pPr algn="ctr" defTabSz="685545" fontAlgn="base">
                        <a:spcBef>
                          <a:spcPct val="0"/>
                        </a:spcBef>
                        <a:spcAft>
                          <a:spcPct val="0"/>
                        </a:spcAft>
                      </a:pPr>
                      <a:r>
                        <a:rPr lang="en-US" altLang="zh-TW" sz="1050" dirty="0">
                          <a:solidFill>
                            <a:schemeClr val="bg2">
                              <a:lumMod val="25000"/>
                            </a:schemeClr>
                          </a:solidFill>
                          <a:latin typeface="Segoe UI Symbol" panose="020B0502040204020203" pitchFamily="34" charset="0"/>
                          <a:ea typeface="Segoe UI Symbol" panose="020B0502040204020203" pitchFamily="34" charset="0"/>
                        </a:rPr>
                        <a:t>(450MHz</a:t>
                      </a:r>
                      <a:r>
                        <a:rPr lang="zh-TW" altLang="en-US" sz="1050" dirty="0">
                          <a:solidFill>
                            <a:schemeClr val="bg2">
                              <a:lumMod val="25000"/>
                            </a:schemeClr>
                          </a:solidFill>
                          <a:latin typeface="Segoe UI Symbol" panose="020B0502040204020203" pitchFamily="34" charset="0"/>
                          <a:ea typeface="Segoe UI Symbol" panose="020B0502040204020203" pitchFamily="34" charset="0"/>
                        </a:rPr>
                        <a:t> </a:t>
                      </a:r>
                      <a:r>
                        <a:rPr lang="en-US" altLang="zh-TW" sz="1050" dirty="0">
                          <a:solidFill>
                            <a:schemeClr val="bg2">
                              <a:lumMod val="25000"/>
                            </a:schemeClr>
                          </a:solidFill>
                          <a:latin typeface="Segoe UI Symbol" panose="020B0502040204020203" pitchFamily="34" charset="0"/>
                          <a:ea typeface="Segoe UI Symbol" panose="020B0502040204020203" pitchFamily="34" charset="0"/>
                        </a:rPr>
                        <a:t>-</a:t>
                      </a:r>
                      <a:r>
                        <a:rPr lang="zh-TW" altLang="en-US" sz="1050" dirty="0">
                          <a:solidFill>
                            <a:schemeClr val="bg2">
                              <a:lumMod val="25000"/>
                            </a:schemeClr>
                          </a:solidFill>
                          <a:latin typeface="Segoe UI Symbol" panose="020B0502040204020203" pitchFamily="34" charset="0"/>
                          <a:ea typeface="Segoe UI Symbol" panose="020B0502040204020203" pitchFamily="34" charset="0"/>
                        </a:rPr>
                        <a:t> </a:t>
                      </a:r>
                      <a:r>
                        <a:rPr lang="en-US" altLang="zh-TW" sz="1050" dirty="0">
                          <a:solidFill>
                            <a:schemeClr val="bg2">
                              <a:lumMod val="25000"/>
                            </a:schemeClr>
                          </a:solidFill>
                          <a:latin typeface="Segoe UI Symbol" panose="020B0502040204020203" pitchFamily="34" charset="0"/>
                          <a:ea typeface="Segoe UI Symbol" panose="020B0502040204020203" pitchFamily="34" charset="0"/>
                        </a:rPr>
                        <a:t>1GHz)</a:t>
                      </a:r>
                      <a:endParaRPr lang="en-US" sz="1050" dirty="0">
                        <a:solidFill>
                          <a:schemeClr val="bg2">
                            <a:lumMod val="25000"/>
                          </a:schemeClr>
                        </a:solidFill>
                        <a:latin typeface="Segoe UI Symbol" panose="020B0502040204020203" pitchFamily="34" charset="0"/>
                        <a:ea typeface="Segoe UI Symbol" panose="020B0502040204020203" pitchFamily="34" charset="0"/>
                      </a:endParaRPr>
                    </a:p>
                  </a:txBody>
                  <a:tcPr anchor="ctr">
                    <a:lnL w="12700" cap="flat" cmpd="sng" algn="ctr">
                      <a:solidFill>
                        <a:schemeClr val="tx1"/>
                      </a:solidFill>
                      <a:prstDash val="solid"/>
                      <a:round/>
                      <a:headEnd type="none" w="med" len="med"/>
                      <a:tailEnd type="none" w="med" len="med"/>
                    </a:lnL>
                    <a:lnT w="12700" cmpd="sng">
                      <a:noFill/>
                    </a:lnT>
                    <a:lnB w="12700" cap="flat" cmpd="sng" algn="ctr">
                      <a:solidFill>
                        <a:schemeClr val="tx1"/>
                      </a:solidFill>
                      <a:prstDash val="solid"/>
                      <a:round/>
                      <a:headEnd type="none" w="med" len="med"/>
                      <a:tailEnd type="none" w="med" len="med"/>
                    </a:lnB>
                  </a:tcPr>
                </a:tc>
                <a:tc>
                  <a:txBody>
                    <a:bodyPr/>
                    <a:lstStyle/>
                    <a:p>
                      <a:pPr algn="ctr" defTabSz="685545" fontAlgn="base">
                        <a:spcBef>
                          <a:spcPct val="0"/>
                        </a:spcBef>
                        <a:spcAft>
                          <a:spcPct val="0"/>
                        </a:spcAft>
                      </a:pPr>
                      <a:r>
                        <a:rPr lang="en-US" altLang="zh-TW" sz="1200" b="1" dirty="0">
                          <a:solidFill>
                            <a:schemeClr val="bg2">
                              <a:lumMod val="25000"/>
                            </a:schemeClr>
                          </a:solidFill>
                          <a:latin typeface="Segoe UI Symbol" panose="020B0502040204020203" pitchFamily="34" charset="0"/>
                          <a:ea typeface="Segoe UI Symbol" panose="020B0502040204020203" pitchFamily="34" charset="0"/>
                        </a:rPr>
                        <a:t>Mid</a:t>
                      </a:r>
                      <a:endParaRPr kumimoji="1" lang="en-US" altLang="zh-TW" sz="1200" b="1" u="none" strike="noStrike" cap="none" normalizeH="0" baseline="0" dirty="0">
                        <a:ln>
                          <a:noFill/>
                        </a:ln>
                        <a:solidFill>
                          <a:schemeClr val="bg2">
                            <a:lumMod val="25000"/>
                          </a:schemeClr>
                        </a:solidFill>
                        <a:effectLst/>
                        <a:latin typeface="Segoe UI Symbol" panose="020B0502040204020203" pitchFamily="34" charset="0"/>
                        <a:ea typeface="Segoe UI Symbol" panose="020B0502040204020203" pitchFamily="34" charset="0"/>
                      </a:endParaRPr>
                    </a:p>
                    <a:p>
                      <a:pPr algn="ctr" defTabSz="685545" fontAlgn="base">
                        <a:spcBef>
                          <a:spcPct val="0"/>
                        </a:spcBef>
                        <a:spcAft>
                          <a:spcPct val="0"/>
                        </a:spcAft>
                      </a:pPr>
                      <a:r>
                        <a:rPr lang="en-US" altLang="zh-TW" sz="1200" dirty="0">
                          <a:solidFill>
                            <a:schemeClr val="bg2">
                              <a:lumMod val="25000"/>
                            </a:schemeClr>
                          </a:solidFill>
                          <a:latin typeface="Segoe UI Symbol" panose="020B0502040204020203" pitchFamily="34" charset="0"/>
                          <a:ea typeface="Segoe UI Symbol" panose="020B0502040204020203" pitchFamily="34" charset="0"/>
                        </a:rPr>
                        <a:t>(1</a:t>
                      </a:r>
                      <a:r>
                        <a:rPr lang="zh-TW" altLang="en-US" sz="1200" dirty="0">
                          <a:solidFill>
                            <a:schemeClr val="bg2">
                              <a:lumMod val="25000"/>
                            </a:schemeClr>
                          </a:solidFill>
                          <a:latin typeface="Segoe UI Symbol" panose="020B0502040204020203" pitchFamily="34" charset="0"/>
                          <a:ea typeface="Segoe UI Symbol" panose="020B0502040204020203" pitchFamily="34" charset="0"/>
                        </a:rPr>
                        <a:t> </a:t>
                      </a:r>
                      <a:r>
                        <a:rPr lang="en-US" altLang="zh-TW" sz="1200" dirty="0">
                          <a:solidFill>
                            <a:schemeClr val="bg2">
                              <a:lumMod val="25000"/>
                            </a:schemeClr>
                          </a:solidFill>
                          <a:latin typeface="Segoe UI Symbol" panose="020B0502040204020203" pitchFamily="34" charset="0"/>
                          <a:ea typeface="Segoe UI Symbol" panose="020B0502040204020203" pitchFamily="34" charset="0"/>
                        </a:rPr>
                        <a:t>-</a:t>
                      </a:r>
                      <a:r>
                        <a:rPr lang="zh-TW" altLang="en-US" sz="1200" dirty="0">
                          <a:solidFill>
                            <a:schemeClr val="bg2">
                              <a:lumMod val="25000"/>
                            </a:schemeClr>
                          </a:solidFill>
                          <a:latin typeface="Segoe UI Symbol" panose="020B0502040204020203" pitchFamily="34" charset="0"/>
                          <a:ea typeface="Segoe UI Symbol" panose="020B0502040204020203" pitchFamily="34" charset="0"/>
                        </a:rPr>
                        <a:t> </a:t>
                      </a:r>
                      <a:r>
                        <a:rPr lang="en-US" altLang="zh-TW" sz="1200" dirty="0">
                          <a:solidFill>
                            <a:schemeClr val="bg2">
                              <a:lumMod val="25000"/>
                            </a:schemeClr>
                          </a:solidFill>
                          <a:latin typeface="Segoe UI Symbol" panose="020B0502040204020203" pitchFamily="34" charset="0"/>
                          <a:ea typeface="Segoe UI Symbol" panose="020B0502040204020203" pitchFamily="34" charset="0"/>
                        </a:rPr>
                        <a:t>2.1GHz)</a:t>
                      </a:r>
                      <a:endParaRPr kumimoji="1" lang="zh-TW" altLang="en-US" sz="1200" i="0" u="none" strike="noStrike" cap="none" normalizeH="0" baseline="0" dirty="0">
                        <a:ln>
                          <a:noFill/>
                        </a:ln>
                        <a:solidFill>
                          <a:schemeClr val="bg2">
                            <a:lumMod val="25000"/>
                          </a:schemeClr>
                        </a:solidFill>
                        <a:effectLst/>
                        <a:latin typeface="Segoe UI Symbol" panose="020B0502040204020203" pitchFamily="34" charset="0"/>
                        <a:ea typeface="Gulim" panose="020B0600000101010101" pitchFamily="34" charset="-127"/>
                      </a:endParaRPr>
                    </a:p>
                  </a:txBody>
                  <a:tcPr anchor="ctr">
                    <a:lnT w="12700" cmpd="sng">
                      <a:noFill/>
                    </a:lnT>
                    <a:lnB w="12700" cap="flat" cmpd="sng" algn="ctr">
                      <a:solidFill>
                        <a:schemeClr val="tx1"/>
                      </a:solidFill>
                      <a:prstDash val="solid"/>
                      <a:round/>
                      <a:headEnd type="none" w="med" len="med"/>
                      <a:tailEnd type="none" w="med" len="med"/>
                    </a:lnB>
                  </a:tcPr>
                </a:tc>
                <a:tc>
                  <a:txBody>
                    <a:bodyPr/>
                    <a:lstStyle/>
                    <a:p>
                      <a:pPr algn="ctr" defTabSz="685545" fontAlgn="base">
                        <a:spcBef>
                          <a:spcPct val="0"/>
                        </a:spcBef>
                        <a:spcAft>
                          <a:spcPct val="0"/>
                        </a:spcAft>
                      </a:pPr>
                      <a:r>
                        <a:rPr kumimoji="1" lang="en-US" altLang="zh-TW" sz="1200" b="1" u="none" strike="noStrike" cap="none" normalizeH="0" baseline="0" dirty="0">
                          <a:ln>
                            <a:noFill/>
                          </a:ln>
                          <a:solidFill>
                            <a:schemeClr val="bg2">
                              <a:lumMod val="25000"/>
                            </a:schemeClr>
                          </a:solidFill>
                          <a:effectLst/>
                          <a:latin typeface="Segoe UI Symbol" panose="020B0502040204020203" pitchFamily="34" charset="0"/>
                          <a:ea typeface="Segoe UI Symbol" panose="020B0502040204020203" pitchFamily="34" charset="0"/>
                        </a:rPr>
                        <a:t>High</a:t>
                      </a:r>
                    </a:p>
                    <a:p>
                      <a:pPr algn="ctr" defTabSz="685545" fontAlgn="base">
                        <a:spcBef>
                          <a:spcPct val="0"/>
                        </a:spcBef>
                        <a:spcAft>
                          <a:spcPct val="0"/>
                        </a:spcAft>
                      </a:pPr>
                      <a:r>
                        <a:rPr lang="en-US" altLang="zh-TW" sz="1200" dirty="0">
                          <a:solidFill>
                            <a:schemeClr val="bg2">
                              <a:lumMod val="25000"/>
                            </a:schemeClr>
                          </a:solidFill>
                          <a:latin typeface="Segoe UI Symbol" panose="020B0502040204020203" pitchFamily="34" charset="0"/>
                          <a:ea typeface="Segoe UI Symbol" panose="020B0502040204020203" pitchFamily="34" charset="0"/>
                        </a:rPr>
                        <a:t>(2.3</a:t>
                      </a:r>
                      <a:r>
                        <a:rPr lang="zh-TW" altLang="en-US" sz="1200" dirty="0">
                          <a:solidFill>
                            <a:schemeClr val="bg2">
                              <a:lumMod val="25000"/>
                            </a:schemeClr>
                          </a:solidFill>
                          <a:latin typeface="Segoe UI Symbol" panose="020B0502040204020203" pitchFamily="34" charset="0"/>
                          <a:ea typeface="Segoe UI Symbol" panose="020B0502040204020203" pitchFamily="34" charset="0"/>
                        </a:rPr>
                        <a:t> </a:t>
                      </a:r>
                      <a:r>
                        <a:rPr lang="en-US" altLang="zh-TW" sz="1200" dirty="0">
                          <a:solidFill>
                            <a:schemeClr val="bg2">
                              <a:lumMod val="25000"/>
                            </a:schemeClr>
                          </a:solidFill>
                          <a:latin typeface="Segoe UI Symbol" panose="020B0502040204020203" pitchFamily="34" charset="0"/>
                          <a:ea typeface="Segoe UI Symbol" panose="020B0502040204020203" pitchFamily="34" charset="0"/>
                        </a:rPr>
                        <a:t>-</a:t>
                      </a:r>
                      <a:r>
                        <a:rPr lang="zh-TW" altLang="en-US" sz="1200" dirty="0">
                          <a:solidFill>
                            <a:schemeClr val="bg2">
                              <a:lumMod val="25000"/>
                            </a:schemeClr>
                          </a:solidFill>
                          <a:latin typeface="Segoe UI Symbol" panose="020B0502040204020203" pitchFamily="34" charset="0"/>
                          <a:ea typeface="Segoe UI Symbol" panose="020B0502040204020203" pitchFamily="34" charset="0"/>
                        </a:rPr>
                        <a:t> </a:t>
                      </a:r>
                      <a:r>
                        <a:rPr lang="en-US" altLang="zh-TW" sz="1200" dirty="0">
                          <a:solidFill>
                            <a:schemeClr val="bg2">
                              <a:lumMod val="25000"/>
                            </a:schemeClr>
                          </a:solidFill>
                          <a:latin typeface="Segoe UI Symbol" panose="020B0502040204020203" pitchFamily="34" charset="0"/>
                          <a:ea typeface="Segoe UI Symbol" panose="020B0502040204020203" pitchFamily="34" charset="0"/>
                        </a:rPr>
                        <a:t>2.7GHz)</a:t>
                      </a:r>
                      <a:endParaRPr kumimoji="1" lang="zh-TW" altLang="en-US" sz="1200" i="0" u="none" strike="noStrike" cap="none" normalizeH="0" baseline="0" dirty="0">
                        <a:ln>
                          <a:noFill/>
                        </a:ln>
                        <a:solidFill>
                          <a:schemeClr val="bg2">
                            <a:lumMod val="25000"/>
                          </a:schemeClr>
                        </a:solidFill>
                        <a:effectLst/>
                        <a:latin typeface="Segoe UI Symbol" panose="020B0502040204020203" pitchFamily="34" charset="0"/>
                        <a:ea typeface="Gulim" panose="020B0600000101010101" pitchFamily="34" charset="-127"/>
                      </a:endParaRPr>
                    </a:p>
                  </a:txBody>
                  <a:tcPr anchor="ctr">
                    <a:lnT w="12700" cmpd="sng">
                      <a:noFill/>
                    </a:lnT>
                    <a:lnB w="12700" cap="flat" cmpd="sng" algn="ctr">
                      <a:solidFill>
                        <a:schemeClr val="tx1"/>
                      </a:solidFill>
                      <a:prstDash val="solid"/>
                      <a:round/>
                      <a:headEnd type="none" w="med" len="med"/>
                      <a:tailEnd type="none" w="med" len="med"/>
                    </a:lnB>
                  </a:tcPr>
                </a:tc>
                <a:tc>
                  <a:txBody>
                    <a:bodyPr/>
                    <a:lstStyle/>
                    <a:p>
                      <a:pPr algn="ctr" defTabSz="685545" fontAlgn="base">
                        <a:spcBef>
                          <a:spcPct val="0"/>
                        </a:spcBef>
                        <a:spcAft>
                          <a:spcPct val="0"/>
                        </a:spcAft>
                      </a:pPr>
                      <a:r>
                        <a:rPr kumimoji="1" lang="en-US" altLang="zh-TW" sz="1200" b="1" u="none" strike="noStrike" cap="none" normalizeH="0" baseline="0" dirty="0">
                          <a:ln>
                            <a:noFill/>
                          </a:ln>
                          <a:solidFill>
                            <a:schemeClr val="bg2">
                              <a:lumMod val="25000"/>
                            </a:schemeClr>
                          </a:solidFill>
                          <a:effectLst/>
                          <a:latin typeface="Segoe UI Symbol" panose="020B0502040204020203" pitchFamily="34" charset="0"/>
                          <a:ea typeface="Segoe UI Symbol" panose="020B0502040204020203" pitchFamily="34" charset="0"/>
                        </a:rPr>
                        <a:t>Very High</a:t>
                      </a:r>
                    </a:p>
                    <a:p>
                      <a:pPr algn="ctr" defTabSz="685545" fontAlgn="base">
                        <a:spcBef>
                          <a:spcPct val="0"/>
                        </a:spcBef>
                        <a:spcAft>
                          <a:spcPct val="0"/>
                        </a:spcAft>
                      </a:pPr>
                      <a:r>
                        <a:rPr lang="en-US" altLang="zh-TW" sz="1200" dirty="0">
                          <a:solidFill>
                            <a:schemeClr val="bg2">
                              <a:lumMod val="25000"/>
                            </a:schemeClr>
                          </a:solidFill>
                          <a:latin typeface="Segoe UI Symbol" panose="020B0502040204020203" pitchFamily="34" charset="0"/>
                          <a:ea typeface="Segoe UI Symbol" panose="020B0502040204020203" pitchFamily="34" charset="0"/>
                        </a:rPr>
                        <a:t>(3.3</a:t>
                      </a:r>
                      <a:r>
                        <a:rPr lang="zh-TW" altLang="en-US" sz="1200" dirty="0">
                          <a:solidFill>
                            <a:schemeClr val="bg2">
                              <a:lumMod val="25000"/>
                            </a:schemeClr>
                          </a:solidFill>
                          <a:latin typeface="Segoe UI Symbol" panose="020B0502040204020203" pitchFamily="34" charset="0"/>
                          <a:ea typeface="Segoe UI Symbol" panose="020B0502040204020203" pitchFamily="34" charset="0"/>
                        </a:rPr>
                        <a:t> </a:t>
                      </a:r>
                      <a:r>
                        <a:rPr lang="en-US" altLang="zh-TW" sz="1200" dirty="0">
                          <a:solidFill>
                            <a:schemeClr val="bg2">
                              <a:lumMod val="25000"/>
                            </a:schemeClr>
                          </a:solidFill>
                          <a:latin typeface="Segoe UI Symbol" panose="020B0502040204020203" pitchFamily="34" charset="0"/>
                          <a:ea typeface="Segoe UI Symbol" panose="020B0502040204020203" pitchFamily="34" charset="0"/>
                        </a:rPr>
                        <a:t>–</a:t>
                      </a:r>
                      <a:r>
                        <a:rPr lang="zh-TW" altLang="en-US" sz="1200" dirty="0">
                          <a:solidFill>
                            <a:schemeClr val="bg2">
                              <a:lumMod val="25000"/>
                            </a:schemeClr>
                          </a:solidFill>
                          <a:latin typeface="Segoe UI Symbol" panose="020B0502040204020203" pitchFamily="34" charset="0"/>
                          <a:ea typeface="Segoe UI Symbol" panose="020B0502040204020203" pitchFamily="34" charset="0"/>
                        </a:rPr>
                        <a:t> </a:t>
                      </a:r>
                      <a:r>
                        <a:rPr lang="en-US" altLang="zh-TW" sz="1200" dirty="0">
                          <a:solidFill>
                            <a:schemeClr val="bg2">
                              <a:lumMod val="25000"/>
                            </a:schemeClr>
                          </a:solidFill>
                          <a:latin typeface="Segoe UI Symbol" panose="020B0502040204020203" pitchFamily="34" charset="0"/>
                          <a:ea typeface="Segoe UI Symbol" panose="020B0502040204020203" pitchFamily="34" charset="0"/>
                        </a:rPr>
                        <a:t>7GHz)</a:t>
                      </a:r>
                      <a:endParaRPr kumimoji="1" lang="zh-TW" altLang="en-US" sz="1200" i="0" u="none" strike="noStrike" cap="none" normalizeH="0" baseline="0" dirty="0">
                        <a:ln>
                          <a:noFill/>
                        </a:ln>
                        <a:solidFill>
                          <a:schemeClr val="bg2">
                            <a:lumMod val="25000"/>
                          </a:schemeClr>
                        </a:solidFill>
                        <a:effectLst/>
                        <a:latin typeface="Segoe UI Symbol" panose="020B0502040204020203" pitchFamily="34" charset="0"/>
                        <a:ea typeface="Gulim" panose="020B0600000101010101" pitchFamily="34" charset="-127"/>
                      </a:endParaRPr>
                    </a:p>
                  </a:txBody>
                  <a:tcPr anchor="ctr">
                    <a:lnT w="12700" cmpd="sng">
                      <a:noFill/>
                    </a:lnT>
                    <a:lnB w="12700" cap="flat" cmpd="sng" algn="ctr">
                      <a:solidFill>
                        <a:schemeClr val="tx1"/>
                      </a:solidFill>
                      <a:prstDash val="solid"/>
                      <a:round/>
                      <a:headEnd type="none" w="med" len="med"/>
                      <a:tailEnd type="none" w="med" len="med"/>
                    </a:lnB>
                  </a:tcPr>
                </a:tc>
                <a:tc>
                  <a:txBody>
                    <a:bodyPr/>
                    <a:lstStyle/>
                    <a:p>
                      <a:pPr algn="ctr" defTabSz="685545" fontAlgn="base">
                        <a:spcBef>
                          <a:spcPct val="0"/>
                        </a:spcBef>
                        <a:spcAft>
                          <a:spcPct val="0"/>
                        </a:spcAft>
                      </a:pPr>
                      <a:r>
                        <a:rPr kumimoji="1" lang="en-US" altLang="zh-TW" sz="1200" b="1" u="none" strike="noStrike" cap="none" normalizeH="0" baseline="0" dirty="0">
                          <a:ln>
                            <a:noFill/>
                          </a:ln>
                          <a:solidFill>
                            <a:schemeClr val="bg2">
                              <a:lumMod val="25000"/>
                            </a:schemeClr>
                          </a:solidFill>
                          <a:effectLst/>
                          <a:latin typeface="Segoe UI Symbol" panose="020B0502040204020203" pitchFamily="34" charset="0"/>
                          <a:ea typeface="Segoe UI Symbol" panose="020B0502040204020203" pitchFamily="34" charset="0"/>
                        </a:rPr>
                        <a:t>n258</a:t>
                      </a:r>
                    </a:p>
                    <a:p>
                      <a:pPr algn="ctr" defTabSz="685545" fontAlgn="base">
                        <a:spcBef>
                          <a:spcPct val="0"/>
                        </a:spcBef>
                        <a:spcAft>
                          <a:spcPct val="0"/>
                        </a:spcAft>
                      </a:pPr>
                      <a:r>
                        <a:rPr lang="en-US" altLang="zh-TW" sz="1200" dirty="0">
                          <a:solidFill>
                            <a:schemeClr val="bg2">
                              <a:lumMod val="25000"/>
                            </a:schemeClr>
                          </a:solidFill>
                          <a:latin typeface="Segoe UI Symbol" panose="020B0502040204020203" pitchFamily="34" charset="0"/>
                          <a:ea typeface="Segoe UI Symbol" panose="020B0502040204020203" pitchFamily="34" charset="0"/>
                        </a:rPr>
                        <a:t>(26GHz)</a:t>
                      </a:r>
                      <a:endParaRPr kumimoji="1" lang="zh-TW" altLang="en-US" sz="1200" u="none" strike="noStrike" cap="none" normalizeH="0" baseline="0" dirty="0">
                        <a:ln>
                          <a:noFill/>
                        </a:ln>
                        <a:solidFill>
                          <a:schemeClr val="bg2">
                            <a:lumMod val="25000"/>
                          </a:schemeClr>
                        </a:solidFill>
                        <a:effectLst/>
                        <a:latin typeface="Segoe UI Symbol" panose="020B0502040204020203" pitchFamily="34" charset="0"/>
                      </a:endParaRPr>
                    </a:p>
                  </a:txBody>
                  <a:tcPr anchor="ctr">
                    <a:lnT w="12700" cmpd="sng">
                      <a:noFill/>
                    </a:lnT>
                    <a:lnB w="12700" cap="flat" cmpd="sng" algn="ctr">
                      <a:solidFill>
                        <a:schemeClr val="tx1"/>
                      </a:solidFill>
                      <a:prstDash val="solid"/>
                      <a:round/>
                      <a:headEnd type="none" w="med" len="med"/>
                      <a:tailEnd type="none" w="med" len="med"/>
                    </a:lnB>
                  </a:tcPr>
                </a:tc>
                <a:tc>
                  <a:txBody>
                    <a:bodyPr/>
                    <a:lstStyle/>
                    <a:p>
                      <a:pPr algn="ctr" defTabSz="685545" fontAlgn="base">
                        <a:spcBef>
                          <a:spcPct val="0"/>
                        </a:spcBef>
                        <a:spcAft>
                          <a:spcPct val="0"/>
                        </a:spcAft>
                      </a:pPr>
                      <a:r>
                        <a:rPr lang="en-US" altLang="zh-TW" sz="1200" b="1" dirty="0">
                          <a:solidFill>
                            <a:schemeClr val="bg2">
                              <a:lumMod val="25000"/>
                            </a:schemeClr>
                          </a:solidFill>
                          <a:latin typeface="Segoe UI Symbol" panose="020B0502040204020203" pitchFamily="34" charset="0"/>
                          <a:ea typeface="Segoe UI Symbol" panose="020B0502040204020203" pitchFamily="34" charset="0"/>
                        </a:rPr>
                        <a:t>n257&amp;</a:t>
                      </a:r>
                      <a:r>
                        <a:rPr lang="zh-TW" altLang="en-US" sz="1200" b="1" dirty="0">
                          <a:solidFill>
                            <a:schemeClr val="bg2">
                              <a:lumMod val="25000"/>
                            </a:schemeClr>
                          </a:solidFill>
                          <a:latin typeface="Segoe UI Symbol" panose="020B0502040204020203" pitchFamily="34" charset="0"/>
                          <a:ea typeface="Segoe UI Symbol" panose="020B0502040204020203" pitchFamily="34" charset="0"/>
                        </a:rPr>
                        <a:t> </a:t>
                      </a:r>
                      <a:r>
                        <a:rPr lang="en-US" altLang="zh-TW" sz="1200" b="1" dirty="0">
                          <a:solidFill>
                            <a:schemeClr val="bg2">
                              <a:lumMod val="25000"/>
                            </a:schemeClr>
                          </a:solidFill>
                          <a:latin typeface="Segoe UI Symbol" panose="020B0502040204020203" pitchFamily="34" charset="0"/>
                          <a:ea typeface="Segoe UI Symbol" panose="020B0502040204020203" pitchFamily="34" charset="0"/>
                        </a:rPr>
                        <a:t>261</a:t>
                      </a:r>
                      <a:endParaRPr kumimoji="1" lang="en-US" altLang="zh-TW" sz="1200" b="1" u="none" strike="noStrike" cap="none" normalizeH="0" baseline="0" dirty="0">
                        <a:ln>
                          <a:noFill/>
                        </a:ln>
                        <a:solidFill>
                          <a:schemeClr val="bg2">
                            <a:lumMod val="25000"/>
                          </a:schemeClr>
                        </a:solidFill>
                        <a:effectLst/>
                        <a:latin typeface="Segoe UI Symbol" panose="020B0502040204020203" pitchFamily="34" charset="0"/>
                        <a:ea typeface="Segoe UI Symbol" panose="020B0502040204020203" pitchFamily="34" charset="0"/>
                      </a:endParaRPr>
                    </a:p>
                    <a:p>
                      <a:pPr algn="ctr" defTabSz="685545" fontAlgn="base">
                        <a:spcBef>
                          <a:spcPct val="0"/>
                        </a:spcBef>
                        <a:spcAft>
                          <a:spcPct val="0"/>
                        </a:spcAft>
                      </a:pPr>
                      <a:r>
                        <a:rPr lang="en-US" altLang="zh-TW" sz="1200" dirty="0">
                          <a:solidFill>
                            <a:schemeClr val="bg2">
                              <a:lumMod val="25000"/>
                            </a:schemeClr>
                          </a:solidFill>
                          <a:latin typeface="Segoe UI Symbol" panose="020B0502040204020203" pitchFamily="34" charset="0"/>
                          <a:ea typeface="Segoe UI Symbol" panose="020B0502040204020203" pitchFamily="34" charset="0"/>
                        </a:rPr>
                        <a:t>(28GHz)</a:t>
                      </a:r>
                      <a:endParaRPr kumimoji="1" lang="zh-TW" altLang="en-US" sz="1200" u="none" strike="noStrike" cap="none" normalizeH="0" baseline="0" dirty="0">
                        <a:ln>
                          <a:noFill/>
                        </a:ln>
                        <a:solidFill>
                          <a:schemeClr val="bg2">
                            <a:lumMod val="25000"/>
                          </a:schemeClr>
                        </a:solidFill>
                        <a:effectLst/>
                        <a:latin typeface="Segoe UI Symbol" panose="020B0502040204020203" pitchFamily="34" charset="0"/>
                      </a:endParaRPr>
                    </a:p>
                  </a:txBody>
                  <a:tcPr anchor="ctr">
                    <a:lnT w="12700" cmpd="sng">
                      <a:noFill/>
                    </a:lnT>
                    <a:lnB w="12700" cap="flat" cmpd="sng" algn="ctr">
                      <a:solidFill>
                        <a:schemeClr val="tx1"/>
                      </a:solidFill>
                      <a:prstDash val="solid"/>
                      <a:round/>
                      <a:headEnd type="none" w="med" len="med"/>
                      <a:tailEnd type="none" w="med" len="med"/>
                    </a:lnB>
                  </a:tcPr>
                </a:tc>
                <a:tc>
                  <a:txBody>
                    <a:bodyPr/>
                    <a:lstStyle/>
                    <a:p>
                      <a:pPr algn="ctr" defTabSz="685545" fontAlgn="base">
                        <a:spcBef>
                          <a:spcPct val="0"/>
                        </a:spcBef>
                        <a:spcAft>
                          <a:spcPct val="0"/>
                        </a:spcAft>
                      </a:pPr>
                      <a:r>
                        <a:rPr kumimoji="1" lang="en-US" altLang="zh-TW" sz="1200" b="1" u="none" strike="noStrike" cap="none" normalizeH="0" baseline="0" dirty="0">
                          <a:ln>
                            <a:noFill/>
                          </a:ln>
                          <a:solidFill>
                            <a:schemeClr val="bg2">
                              <a:lumMod val="25000"/>
                            </a:schemeClr>
                          </a:solidFill>
                          <a:effectLst/>
                          <a:latin typeface="Segoe UI Symbol" panose="020B0502040204020203" pitchFamily="34" charset="0"/>
                          <a:ea typeface="Segoe UI Symbol" panose="020B0502040204020203" pitchFamily="34" charset="0"/>
                        </a:rPr>
                        <a:t>n260</a:t>
                      </a:r>
                    </a:p>
                    <a:p>
                      <a:pPr algn="ctr" defTabSz="685545" fontAlgn="base">
                        <a:spcBef>
                          <a:spcPct val="0"/>
                        </a:spcBef>
                        <a:spcAft>
                          <a:spcPct val="0"/>
                        </a:spcAft>
                      </a:pPr>
                      <a:r>
                        <a:rPr lang="en-US" altLang="zh-TW" sz="1200" dirty="0">
                          <a:solidFill>
                            <a:schemeClr val="bg2">
                              <a:lumMod val="25000"/>
                            </a:schemeClr>
                          </a:solidFill>
                          <a:latin typeface="Segoe UI Symbol" panose="020B0502040204020203" pitchFamily="34" charset="0"/>
                          <a:ea typeface="Segoe UI Symbol" panose="020B0502040204020203" pitchFamily="34" charset="0"/>
                        </a:rPr>
                        <a:t>(39GHz)</a:t>
                      </a:r>
                      <a:endParaRPr kumimoji="1" lang="zh-TW" altLang="en-US" sz="1200" u="none" strike="noStrike" cap="none" normalizeH="0" baseline="0" dirty="0">
                        <a:ln>
                          <a:noFill/>
                        </a:ln>
                        <a:solidFill>
                          <a:schemeClr val="bg2">
                            <a:lumMod val="25000"/>
                          </a:schemeClr>
                        </a:solidFill>
                        <a:effectLst/>
                        <a:latin typeface="Segoe UI Symbol" panose="020B0502040204020203" pitchFamily="34" charset="0"/>
                      </a:endParaRPr>
                    </a:p>
                  </a:txBody>
                  <a:tcPr anchor="ctr">
                    <a:lnT w="12700" cmpd="sng">
                      <a:noFill/>
                    </a:lnT>
                    <a:lnB w="12700" cap="flat" cmpd="sng" algn="ctr">
                      <a:solidFill>
                        <a:schemeClr val="tx1"/>
                      </a:solidFill>
                      <a:prstDash val="solid"/>
                      <a:round/>
                      <a:headEnd type="none" w="med" len="med"/>
                      <a:tailEnd type="none" w="med" len="med"/>
                    </a:lnB>
                  </a:tcPr>
                </a:tc>
                <a:tc>
                  <a:txBody>
                    <a:bodyPr/>
                    <a:lstStyle/>
                    <a:p>
                      <a:pPr algn="ctr" defTabSz="685545" fontAlgn="base">
                        <a:spcBef>
                          <a:spcPct val="0"/>
                        </a:spcBef>
                        <a:spcAft>
                          <a:spcPct val="0"/>
                        </a:spcAft>
                      </a:pPr>
                      <a:r>
                        <a:rPr kumimoji="1" lang="en-US" altLang="zh-TW" sz="1200" b="1" dirty="0">
                          <a:solidFill>
                            <a:schemeClr val="bg2">
                              <a:lumMod val="25000"/>
                            </a:schemeClr>
                          </a:solidFill>
                          <a:latin typeface="Segoe UI Symbol" panose="020B0502040204020203" pitchFamily="34" charset="0"/>
                          <a:ea typeface="Segoe UI Symbol" panose="020B0502040204020203" pitchFamily="34" charset="0"/>
                        </a:rPr>
                        <a:t>ADAS</a:t>
                      </a:r>
                    </a:p>
                    <a:p>
                      <a:pPr algn="ctr" defTabSz="685545" fontAlgn="base">
                        <a:spcBef>
                          <a:spcPct val="0"/>
                        </a:spcBef>
                        <a:spcAft>
                          <a:spcPct val="0"/>
                        </a:spcAft>
                      </a:pPr>
                      <a:r>
                        <a:rPr lang="en-US" altLang="zh-TW" sz="1200" dirty="0">
                          <a:solidFill>
                            <a:schemeClr val="bg2">
                              <a:lumMod val="25000"/>
                            </a:schemeClr>
                          </a:solidFill>
                          <a:latin typeface="Segoe UI Symbol" panose="020B0502040204020203" pitchFamily="34" charset="0"/>
                          <a:ea typeface="Segoe UI Symbol" panose="020B0502040204020203" pitchFamily="34" charset="0"/>
                        </a:rPr>
                        <a:t>(77</a:t>
                      </a:r>
                      <a:r>
                        <a:rPr lang="zh-TW" altLang="en-US" sz="1200" dirty="0">
                          <a:solidFill>
                            <a:schemeClr val="bg2">
                              <a:lumMod val="25000"/>
                            </a:schemeClr>
                          </a:solidFill>
                          <a:latin typeface="Segoe UI Symbol" panose="020B0502040204020203" pitchFamily="34" charset="0"/>
                          <a:ea typeface="Segoe UI Symbol" panose="020B0502040204020203" pitchFamily="34" charset="0"/>
                        </a:rPr>
                        <a:t> </a:t>
                      </a:r>
                      <a:r>
                        <a:rPr lang="en-US" altLang="zh-TW" sz="1200" dirty="0">
                          <a:solidFill>
                            <a:schemeClr val="bg2">
                              <a:lumMod val="25000"/>
                            </a:schemeClr>
                          </a:solidFill>
                          <a:latin typeface="Segoe UI Symbol" panose="020B0502040204020203" pitchFamily="34" charset="0"/>
                          <a:ea typeface="Segoe UI Symbol" panose="020B0502040204020203" pitchFamily="34" charset="0"/>
                        </a:rPr>
                        <a:t>–</a:t>
                      </a:r>
                      <a:r>
                        <a:rPr lang="zh-TW" altLang="en-US" sz="1200" dirty="0">
                          <a:solidFill>
                            <a:schemeClr val="bg2">
                              <a:lumMod val="25000"/>
                            </a:schemeClr>
                          </a:solidFill>
                          <a:latin typeface="Segoe UI Symbol" panose="020B0502040204020203" pitchFamily="34" charset="0"/>
                          <a:ea typeface="Segoe UI Symbol" panose="020B0502040204020203" pitchFamily="34" charset="0"/>
                        </a:rPr>
                        <a:t> </a:t>
                      </a:r>
                      <a:r>
                        <a:rPr lang="en-US" altLang="zh-TW" sz="1200" dirty="0">
                          <a:solidFill>
                            <a:schemeClr val="bg2">
                              <a:lumMod val="25000"/>
                            </a:schemeClr>
                          </a:solidFill>
                          <a:latin typeface="Segoe UI Symbol" panose="020B0502040204020203" pitchFamily="34" charset="0"/>
                          <a:ea typeface="Segoe UI Symbol" panose="020B0502040204020203" pitchFamily="34" charset="0"/>
                        </a:rPr>
                        <a:t>81GHz)</a:t>
                      </a:r>
                      <a:endParaRPr kumimoji="1" lang="zh-TW" altLang="en-US" sz="1200" u="none" strike="noStrike" cap="none" normalizeH="0" baseline="0" dirty="0">
                        <a:ln>
                          <a:noFill/>
                        </a:ln>
                        <a:solidFill>
                          <a:schemeClr val="bg2">
                            <a:lumMod val="25000"/>
                          </a:schemeClr>
                        </a:solidFill>
                        <a:effectLst/>
                        <a:latin typeface="Segoe UI Symbol" panose="020B0502040204020203" pitchFamily="34" charset="0"/>
                      </a:endParaRPr>
                    </a:p>
                  </a:txBody>
                  <a:tcPr anchor="ctr">
                    <a:lnT w="12700" cmpd="sng">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3883100"/>
                  </a:ext>
                </a:extLst>
              </a:tr>
              <a:tr h="765848">
                <a:tc>
                  <a:txBody>
                    <a:bodyPr/>
                    <a:lstStyle/>
                    <a:p>
                      <a:pPr algn="ctr"/>
                      <a:r>
                        <a:rPr lang="en-US" sz="1600" b="1" dirty="0">
                          <a:solidFill>
                            <a:schemeClr val="bg2">
                              <a:lumMod val="25000"/>
                            </a:schemeClr>
                          </a:solidFill>
                          <a:latin typeface="Segoe UI Symbol" panose="020B0502040204020203" pitchFamily="34" charset="0"/>
                          <a:ea typeface="Segoe UI Symbol" panose="020B0502040204020203" pitchFamily="34" charset="0"/>
                        </a:rPr>
                        <a:t>Portable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zh-TW" altLang="en-US" sz="2000" dirty="0">
                          <a:solidFill>
                            <a:srgbClr val="FF7822"/>
                          </a:solidFill>
                          <a:latin typeface="Segoe UI Symbol" panose="020B0502040204020203" pitchFamily="34" charset="0"/>
                          <a:ea typeface="Segoe UI Symbol" panose="020B0502040204020203" pitchFamily="34" charset="0"/>
                        </a:rPr>
                        <a:t>✓</a:t>
                      </a:r>
                      <a:endParaRPr lang="en-US" sz="2000" dirty="0">
                        <a:solidFill>
                          <a:srgbClr val="FF7822"/>
                        </a:solidFill>
                        <a:latin typeface="Segoe UI Symbol" panose="020B0502040204020203" pitchFamily="34" charset="0"/>
                        <a:ea typeface="Segoe UI Symbol" panose="020B0502040204020203"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rgbClr val="FF7822"/>
                          </a:solidFill>
                          <a:latin typeface="Segoe UI Symbol" panose="020B0502040204020203" pitchFamily="34" charset="0"/>
                          <a:ea typeface="Segoe UI Symbol" panose="020B0502040204020203" pitchFamily="34" charset="0"/>
                        </a:rPr>
                        <a:t>✓</a:t>
                      </a:r>
                      <a:endParaRPr lang="en-US" sz="2000" dirty="0">
                        <a:solidFill>
                          <a:srgbClr val="FF7822"/>
                        </a:solidFill>
                        <a:latin typeface="Segoe UI Symbol" panose="020B0502040204020203" pitchFamily="34" charset="0"/>
                        <a:ea typeface="Segoe UI Symbol" panose="020B0502040204020203"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rgbClr val="FF7822"/>
                          </a:solidFill>
                          <a:latin typeface="Segoe UI Symbol" panose="020B0502040204020203" pitchFamily="34" charset="0"/>
                          <a:ea typeface="Segoe UI Symbol" panose="020B0502040204020203" pitchFamily="34" charset="0"/>
                        </a:rPr>
                        <a:t>✓</a:t>
                      </a:r>
                      <a:endParaRPr lang="en-US" sz="2000" dirty="0">
                        <a:solidFill>
                          <a:srgbClr val="FF7822"/>
                        </a:solidFill>
                        <a:latin typeface="Segoe UI Symbol" panose="020B0502040204020203" pitchFamily="34" charset="0"/>
                        <a:ea typeface="Segoe UI Symbol" panose="020B0502040204020203"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endParaRPr lang="en-US" sz="2000" dirty="0">
                        <a:solidFill>
                          <a:schemeClr val="bg2">
                            <a:lumMod val="25000"/>
                          </a:schemeClr>
                        </a:solidFill>
                        <a:latin typeface="Segoe UI Symbol" panose="020B0502040204020203" pitchFamily="34" charset="0"/>
                        <a:ea typeface="Segoe UI Symbol" panose="020B0502040204020203"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endParaRPr lang="en-US" sz="2000" dirty="0">
                        <a:solidFill>
                          <a:schemeClr val="bg2">
                            <a:lumMod val="25000"/>
                          </a:schemeClr>
                        </a:solidFill>
                        <a:latin typeface="Segoe UI Symbol" panose="020B0502040204020203" pitchFamily="34" charset="0"/>
                        <a:ea typeface="Segoe UI Symbol" panose="020B0502040204020203"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endParaRPr lang="en-US" sz="2000" dirty="0">
                        <a:solidFill>
                          <a:schemeClr val="bg2">
                            <a:lumMod val="25000"/>
                          </a:schemeClr>
                        </a:solidFill>
                        <a:latin typeface="Segoe UI Symbol" panose="020B0502040204020203" pitchFamily="34" charset="0"/>
                        <a:ea typeface="Segoe UI Symbol" panose="020B0502040204020203"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endParaRPr lang="en-US" sz="2000" dirty="0">
                        <a:solidFill>
                          <a:schemeClr val="bg2">
                            <a:lumMod val="25000"/>
                          </a:schemeClr>
                        </a:solidFill>
                        <a:latin typeface="Segoe UI Symbol" panose="020B0502040204020203" pitchFamily="34" charset="0"/>
                        <a:ea typeface="Segoe UI Symbol" panose="020B0502040204020203"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endParaRPr lang="en-US" sz="2000" dirty="0">
                        <a:solidFill>
                          <a:schemeClr val="bg2">
                            <a:lumMod val="25000"/>
                          </a:schemeClr>
                        </a:solidFill>
                        <a:latin typeface="Segoe UI Symbol" panose="020B0502040204020203" pitchFamily="34" charset="0"/>
                        <a:ea typeface="Segoe UI Symbol" panose="020B0502040204020203"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8792671"/>
                  </a:ext>
                </a:extLst>
              </a:tr>
              <a:tr h="765848">
                <a:tc>
                  <a:txBody>
                    <a:bodyPr/>
                    <a:lstStyle/>
                    <a:p>
                      <a:pPr algn="ctr"/>
                      <a:r>
                        <a:rPr lang="en-US" sz="1600" b="1" dirty="0">
                          <a:solidFill>
                            <a:schemeClr val="bg2">
                              <a:lumMod val="25000"/>
                            </a:schemeClr>
                          </a:solidFill>
                          <a:latin typeface="Segoe UI Symbol" panose="020B0502040204020203" pitchFamily="34" charset="0"/>
                          <a:ea typeface="Segoe UI Symbol" panose="020B0502040204020203" pitchFamily="34" charset="0"/>
                        </a:rPr>
                        <a:t>Indoor</a:t>
                      </a:r>
                    </a:p>
                  </a:txBody>
                  <a:tcPr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rgbClr val="FF7822"/>
                          </a:solidFill>
                          <a:latin typeface="Segoe UI Symbol" panose="020B0502040204020203" pitchFamily="34" charset="0"/>
                          <a:ea typeface="Segoe UI Symbol" panose="020B0502040204020203" pitchFamily="34" charset="0"/>
                        </a:rPr>
                        <a:t>✓</a:t>
                      </a:r>
                      <a:endParaRPr lang="en-US" sz="2000" dirty="0">
                        <a:solidFill>
                          <a:srgbClr val="FF7822"/>
                        </a:solidFill>
                        <a:latin typeface="Segoe UI Symbol" panose="020B0502040204020203" pitchFamily="34" charset="0"/>
                        <a:ea typeface="Segoe UI Symbol" panose="020B0502040204020203" pitchFamily="34" charset="0"/>
                      </a:endParaRPr>
                    </a:p>
                  </a:txBody>
                  <a:tcPr anchor="ct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rgbClr val="FF7822"/>
                          </a:solidFill>
                          <a:latin typeface="Segoe UI Symbol" panose="020B0502040204020203" pitchFamily="34" charset="0"/>
                          <a:ea typeface="Segoe UI Symbol" panose="020B0502040204020203" pitchFamily="34" charset="0"/>
                        </a:rPr>
                        <a:t>✓</a:t>
                      </a:r>
                      <a:endParaRPr lang="en-US" sz="2000" dirty="0">
                        <a:solidFill>
                          <a:srgbClr val="FF7822"/>
                        </a:solidFill>
                        <a:latin typeface="Segoe UI Symbol" panose="020B0502040204020203" pitchFamily="34" charset="0"/>
                        <a:ea typeface="Segoe UI Symbol" panose="020B0502040204020203"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rgbClr val="FF7822"/>
                          </a:solidFill>
                          <a:latin typeface="Segoe UI Symbol" panose="020B0502040204020203" pitchFamily="34" charset="0"/>
                          <a:ea typeface="Segoe UI Symbol" panose="020B0502040204020203" pitchFamily="34" charset="0"/>
                        </a:rPr>
                        <a:t>✓</a:t>
                      </a:r>
                      <a:endParaRPr lang="en-US" sz="2000" dirty="0">
                        <a:solidFill>
                          <a:srgbClr val="FF7822"/>
                        </a:solidFill>
                        <a:latin typeface="Segoe UI Symbol" panose="020B0502040204020203" pitchFamily="34" charset="0"/>
                        <a:ea typeface="Segoe UI Symbol" panose="020B0502040204020203"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rgbClr val="FF7822"/>
                          </a:solidFill>
                          <a:latin typeface="Segoe UI Symbol" panose="020B0502040204020203" pitchFamily="34" charset="0"/>
                          <a:ea typeface="Segoe UI Symbol" panose="020B0502040204020203" pitchFamily="34" charset="0"/>
                        </a:rPr>
                        <a:t>✓</a:t>
                      </a:r>
                      <a:endParaRPr lang="en-US" sz="2000" dirty="0">
                        <a:solidFill>
                          <a:srgbClr val="FF7822"/>
                        </a:solidFill>
                        <a:latin typeface="Segoe UI Symbol" panose="020B0502040204020203" pitchFamily="34" charset="0"/>
                        <a:ea typeface="Segoe UI Symbol" panose="020B0502040204020203" pitchFamily="34" charset="0"/>
                      </a:endParaRPr>
                    </a:p>
                  </a:txBody>
                  <a:tcPr anchor="ctr"/>
                </a:tc>
                <a:tc>
                  <a:txBody>
                    <a:bodyPr/>
                    <a:lstStyle/>
                    <a:p>
                      <a:pPr algn="ctr"/>
                      <a:endParaRPr lang="en-US" sz="2000" dirty="0">
                        <a:solidFill>
                          <a:schemeClr val="bg2">
                            <a:lumMod val="25000"/>
                          </a:schemeClr>
                        </a:solidFill>
                        <a:latin typeface="Segoe UI Symbol" panose="020B0502040204020203" pitchFamily="34" charset="0"/>
                        <a:ea typeface="Segoe UI Symbol" panose="020B0502040204020203" pitchFamily="34" charset="0"/>
                      </a:endParaRPr>
                    </a:p>
                  </a:txBody>
                  <a:tcPr anchor="ctr"/>
                </a:tc>
                <a:tc>
                  <a:txBody>
                    <a:bodyPr/>
                    <a:lstStyle/>
                    <a:p>
                      <a:pPr algn="ctr"/>
                      <a:endParaRPr lang="en-US" sz="2000" dirty="0">
                        <a:solidFill>
                          <a:schemeClr val="bg2">
                            <a:lumMod val="25000"/>
                          </a:schemeClr>
                        </a:solidFill>
                        <a:latin typeface="Segoe UI Symbol" panose="020B0502040204020203" pitchFamily="34" charset="0"/>
                        <a:ea typeface="Segoe UI Symbol" panose="020B0502040204020203" pitchFamily="34" charset="0"/>
                      </a:endParaRPr>
                    </a:p>
                  </a:txBody>
                  <a:tcPr anchor="ctr"/>
                </a:tc>
                <a:tc>
                  <a:txBody>
                    <a:bodyPr/>
                    <a:lstStyle/>
                    <a:p>
                      <a:pPr algn="ctr"/>
                      <a:endParaRPr lang="en-US" sz="2000" dirty="0">
                        <a:solidFill>
                          <a:schemeClr val="bg2">
                            <a:lumMod val="25000"/>
                          </a:schemeClr>
                        </a:solidFill>
                        <a:latin typeface="Segoe UI Symbol" panose="020B0502040204020203" pitchFamily="34" charset="0"/>
                        <a:ea typeface="Segoe UI Symbol" panose="020B0502040204020203" pitchFamily="34" charset="0"/>
                      </a:endParaRPr>
                    </a:p>
                  </a:txBody>
                  <a:tcPr anchor="ctr"/>
                </a:tc>
                <a:tc>
                  <a:txBody>
                    <a:bodyPr/>
                    <a:lstStyle/>
                    <a:p>
                      <a:pPr algn="ctr"/>
                      <a:endParaRPr lang="en-US" sz="2000">
                        <a:solidFill>
                          <a:schemeClr val="bg2">
                            <a:lumMod val="25000"/>
                          </a:schemeClr>
                        </a:solidFill>
                        <a:latin typeface="Segoe UI Symbol" panose="020B0502040204020203" pitchFamily="34" charset="0"/>
                        <a:ea typeface="Segoe UI Symbol" panose="020B0502040204020203" pitchFamily="34" charset="0"/>
                      </a:endParaRPr>
                    </a:p>
                  </a:txBody>
                  <a:tcPr anchor="ctr"/>
                </a:tc>
                <a:extLst>
                  <a:ext uri="{0D108BD9-81ED-4DB2-BD59-A6C34878D82A}">
                    <a16:rowId xmlns:a16="http://schemas.microsoft.com/office/drawing/2014/main" val="2769139022"/>
                  </a:ext>
                </a:extLst>
              </a:tr>
              <a:tr h="765848">
                <a:tc>
                  <a:txBody>
                    <a:bodyPr/>
                    <a:lstStyle/>
                    <a:p>
                      <a:pPr algn="ctr"/>
                      <a:r>
                        <a:rPr lang="en-US" sz="1600" b="1" dirty="0">
                          <a:solidFill>
                            <a:schemeClr val="bg2">
                              <a:lumMod val="25000"/>
                            </a:schemeClr>
                          </a:solidFill>
                          <a:latin typeface="Segoe UI Symbol" panose="020B0502040204020203" pitchFamily="34" charset="0"/>
                          <a:ea typeface="Segoe UI Symbol" panose="020B0502040204020203" pitchFamily="34" charset="0"/>
                        </a:rPr>
                        <a:t>Outdoor</a:t>
                      </a:r>
                    </a:p>
                  </a:txBody>
                  <a:tcPr anchor="ctr">
                    <a:lnR w="12700" cap="flat" cmpd="sng" algn="ctr">
                      <a:solidFill>
                        <a:schemeClr val="tx1"/>
                      </a:solidFill>
                      <a:prstDash val="solid"/>
                      <a:round/>
                      <a:headEnd type="none" w="med" len="med"/>
                      <a:tailEnd type="none" w="med" len="med"/>
                    </a:lnR>
                    <a:lnB>
                      <a:no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rgbClr val="FF7822"/>
                          </a:solidFill>
                          <a:latin typeface="Segoe UI Symbol" panose="020B0502040204020203" pitchFamily="34" charset="0"/>
                          <a:ea typeface="Segoe UI Symbol" panose="020B0502040204020203" pitchFamily="34" charset="0"/>
                        </a:rPr>
                        <a:t>✓</a:t>
                      </a:r>
                      <a:endParaRPr lang="en-US" sz="2000" dirty="0">
                        <a:solidFill>
                          <a:srgbClr val="FF7822"/>
                        </a:solidFill>
                        <a:latin typeface="Segoe UI Symbol" panose="020B0502040204020203" pitchFamily="34" charset="0"/>
                        <a:ea typeface="Segoe UI Symbol" panose="020B0502040204020203" pitchFamily="34" charset="0"/>
                      </a:endParaRPr>
                    </a:p>
                  </a:txBody>
                  <a:tcPr anchor="ctr">
                    <a:lnL w="12700" cap="flat" cmpd="sng" algn="ctr">
                      <a:solidFill>
                        <a:schemeClr val="tx1"/>
                      </a:solidFill>
                      <a:prstDash val="solid"/>
                      <a:round/>
                      <a:headEnd type="none" w="med" len="med"/>
                      <a:tailEnd type="none" w="med" len="med"/>
                    </a:lnL>
                    <a:lnB>
                      <a:no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rgbClr val="FF7822"/>
                          </a:solidFill>
                          <a:latin typeface="Segoe UI Symbol" panose="020B0502040204020203" pitchFamily="34" charset="0"/>
                          <a:ea typeface="Segoe UI Symbol" panose="020B0502040204020203" pitchFamily="34" charset="0"/>
                        </a:rPr>
                        <a:t>✓</a:t>
                      </a:r>
                      <a:endParaRPr lang="en-US" sz="2000" dirty="0">
                        <a:solidFill>
                          <a:srgbClr val="FF7822"/>
                        </a:solidFill>
                        <a:latin typeface="Segoe UI Symbol" panose="020B0502040204020203" pitchFamily="34" charset="0"/>
                        <a:ea typeface="Segoe UI Symbol" panose="020B0502040204020203" pitchFamily="34" charset="0"/>
                      </a:endParaRPr>
                    </a:p>
                  </a:txBody>
                  <a:tcPr anchor="ctr">
                    <a:lnB>
                      <a:no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rgbClr val="FF7822"/>
                          </a:solidFill>
                          <a:latin typeface="Segoe UI Symbol" panose="020B0502040204020203" pitchFamily="34" charset="0"/>
                          <a:ea typeface="Segoe UI Symbol" panose="020B0502040204020203" pitchFamily="34" charset="0"/>
                        </a:rPr>
                        <a:t>✓</a:t>
                      </a:r>
                      <a:endParaRPr lang="en-US" sz="2000" dirty="0">
                        <a:solidFill>
                          <a:srgbClr val="FF7822"/>
                        </a:solidFill>
                        <a:latin typeface="Segoe UI Symbol" panose="020B0502040204020203" pitchFamily="34" charset="0"/>
                        <a:ea typeface="Segoe UI Symbol" panose="020B0502040204020203" pitchFamily="34" charset="0"/>
                      </a:endParaRPr>
                    </a:p>
                  </a:txBody>
                  <a:tcPr anchor="ctr">
                    <a:lnB>
                      <a:no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rgbClr val="FF7822"/>
                          </a:solidFill>
                          <a:latin typeface="Segoe UI Symbol" panose="020B0502040204020203" pitchFamily="34" charset="0"/>
                          <a:ea typeface="Segoe UI Symbol" panose="020B0502040204020203" pitchFamily="34" charset="0"/>
                        </a:rPr>
                        <a:t>✓</a:t>
                      </a:r>
                      <a:endParaRPr lang="en-US" sz="2000" dirty="0">
                        <a:solidFill>
                          <a:srgbClr val="FF7822"/>
                        </a:solidFill>
                        <a:latin typeface="Segoe UI Symbol" panose="020B0502040204020203" pitchFamily="34" charset="0"/>
                        <a:ea typeface="Segoe UI Symbol" panose="020B0502040204020203" pitchFamily="34" charset="0"/>
                      </a:endParaRPr>
                    </a:p>
                  </a:txBody>
                  <a:tcPr anchor="ctr">
                    <a:lnB>
                      <a:no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rgbClr val="FF7822"/>
                          </a:solidFill>
                          <a:latin typeface="Segoe UI Symbol" panose="020B0502040204020203" pitchFamily="34" charset="0"/>
                          <a:ea typeface="Segoe UI Symbol" panose="020B0502040204020203" pitchFamily="34" charset="0"/>
                        </a:rPr>
                        <a:t>✓</a:t>
                      </a:r>
                      <a:endParaRPr lang="en-US" sz="2000" dirty="0">
                        <a:solidFill>
                          <a:srgbClr val="FF7822"/>
                        </a:solidFill>
                        <a:latin typeface="Segoe UI Symbol" panose="020B0502040204020203" pitchFamily="34" charset="0"/>
                        <a:ea typeface="Segoe UI Symbol" panose="020B0502040204020203" pitchFamily="34" charset="0"/>
                      </a:endParaRPr>
                    </a:p>
                  </a:txBody>
                  <a:tcPr anchor="ctr">
                    <a:lnB>
                      <a:no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rgbClr val="FF7822"/>
                          </a:solidFill>
                          <a:latin typeface="Segoe UI Symbol" panose="020B0502040204020203" pitchFamily="34" charset="0"/>
                          <a:ea typeface="Segoe UI Symbol" panose="020B0502040204020203" pitchFamily="34" charset="0"/>
                        </a:rPr>
                        <a:t>✓</a:t>
                      </a:r>
                      <a:endParaRPr lang="en-US" sz="2000" dirty="0">
                        <a:solidFill>
                          <a:srgbClr val="FF7822"/>
                        </a:solidFill>
                        <a:latin typeface="Segoe UI Symbol" panose="020B0502040204020203" pitchFamily="34" charset="0"/>
                        <a:ea typeface="Segoe UI Symbol" panose="020B0502040204020203" pitchFamily="34" charset="0"/>
                      </a:endParaRPr>
                    </a:p>
                  </a:txBody>
                  <a:tcPr anchor="ctr">
                    <a:lnB>
                      <a:no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rgbClr val="FF7822"/>
                          </a:solidFill>
                          <a:latin typeface="Segoe UI Symbol" panose="020B0502040204020203" pitchFamily="34" charset="0"/>
                          <a:ea typeface="Segoe UI Symbol" panose="020B0502040204020203" pitchFamily="34" charset="0"/>
                        </a:rPr>
                        <a:t>✓</a:t>
                      </a:r>
                      <a:endParaRPr lang="en-US" sz="2000" dirty="0">
                        <a:solidFill>
                          <a:srgbClr val="FF7822"/>
                        </a:solidFill>
                        <a:latin typeface="Segoe UI Symbol" panose="020B0502040204020203" pitchFamily="34" charset="0"/>
                        <a:ea typeface="Segoe UI Symbol" panose="020B0502040204020203" pitchFamily="34" charset="0"/>
                      </a:endParaRPr>
                    </a:p>
                  </a:txBody>
                  <a:tcPr anchor="ctr">
                    <a:lnB>
                      <a:no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rgbClr val="FF7822"/>
                          </a:solidFill>
                          <a:latin typeface="Segoe UI Symbol" panose="020B0502040204020203" pitchFamily="34" charset="0"/>
                          <a:ea typeface="Segoe UI Symbol" panose="020B0502040204020203" pitchFamily="34" charset="0"/>
                        </a:rPr>
                        <a:t>✓</a:t>
                      </a:r>
                      <a:endParaRPr lang="en-US" sz="2000" dirty="0">
                        <a:solidFill>
                          <a:srgbClr val="FF7822"/>
                        </a:solidFill>
                        <a:latin typeface="Segoe UI Symbol" panose="020B0502040204020203" pitchFamily="34" charset="0"/>
                        <a:ea typeface="Segoe UI Symbol" panose="020B0502040204020203" pitchFamily="34" charset="0"/>
                      </a:endParaRPr>
                    </a:p>
                  </a:txBody>
                  <a:tcPr anchor="ctr">
                    <a:lnB>
                      <a:noFill/>
                    </a:lnB>
                  </a:tcPr>
                </a:tc>
                <a:extLst>
                  <a:ext uri="{0D108BD9-81ED-4DB2-BD59-A6C34878D82A}">
                    <a16:rowId xmlns:a16="http://schemas.microsoft.com/office/drawing/2014/main" val="763145117"/>
                  </a:ext>
                </a:extLst>
              </a:tr>
            </a:tbl>
          </a:graphicData>
        </a:graphic>
      </p:graphicFrame>
      <p:sp>
        <p:nvSpPr>
          <p:cNvPr id="3" name="標題 2">
            <a:extLst>
              <a:ext uri="{FF2B5EF4-FFF2-40B4-BE49-F238E27FC236}">
                <a16:creationId xmlns:a16="http://schemas.microsoft.com/office/drawing/2014/main" id="{D3E2DC0D-E2B3-9A47-9310-3CE695E4B609}"/>
              </a:ext>
            </a:extLst>
          </p:cNvPr>
          <p:cNvSpPr>
            <a:spLocks noGrp="1"/>
          </p:cNvSpPr>
          <p:nvPr>
            <p:ph type="title"/>
          </p:nvPr>
        </p:nvSpPr>
        <p:spPr>
          <a:xfrm>
            <a:off x="515126" y="762000"/>
            <a:ext cx="11161747" cy="369332"/>
          </a:xfrm>
        </p:spPr>
        <p:txBody>
          <a:bodyPr>
            <a:noAutofit/>
          </a:bodyPr>
          <a:lstStyle/>
          <a:p>
            <a:r>
              <a:rPr lang="en" altLang="zh-TW" sz="2400" dirty="0"/>
              <a:t>RF Band Experience</a:t>
            </a:r>
            <a:endParaRPr lang="zh-TW" altLang="en-US" sz="2400" dirty="0"/>
          </a:p>
        </p:txBody>
      </p:sp>
      <p:sp>
        <p:nvSpPr>
          <p:cNvPr id="7" name="矩形 6">
            <a:extLst>
              <a:ext uri="{FF2B5EF4-FFF2-40B4-BE49-F238E27FC236}">
                <a16:creationId xmlns:a16="http://schemas.microsoft.com/office/drawing/2014/main" id="{E5733378-29C4-D844-AC77-B6CAE46538F3}"/>
              </a:ext>
            </a:extLst>
          </p:cNvPr>
          <p:cNvSpPr/>
          <p:nvPr/>
        </p:nvSpPr>
        <p:spPr>
          <a:xfrm>
            <a:off x="2519466" y="3155450"/>
            <a:ext cx="395730" cy="246221"/>
          </a:xfrm>
          <a:prstGeom prst="rect">
            <a:avLst/>
          </a:prstGeom>
        </p:spPr>
        <p:txBody>
          <a:bodyPr wrap="square">
            <a:spAutoFit/>
          </a:bodyPr>
          <a:lstStyle/>
          <a:p>
            <a:r>
              <a:rPr lang="en-US" altLang="zh-TW" sz="1000" dirty="0">
                <a:latin typeface="Trebuchet MS" panose="020B0703020202090204" pitchFamily="34" charset="0"/>
              </a:rPr>
              <a:t>LTE</a:t>
            </a:r>
            <a:endParaRPr lang="zh-TW" altLang="en-US" sz="1000" dirty="0">
              <a:latin typeface="Trebuchet MS" panose="020B0703020202090204" pitchFamily="34" charset="0"/>
            </a:endParaRPr>
          </a:p>
        </p:txBody>
      </p:sp>
      <p:sp>
        <p:nvSpPr>
          <p:cNvPr id="10" name="矩形 9">
            <a:extLst>
              <a:ext uri="{FF2B5EF4-FFF2-40B4-BE49-F238E27FC236}">
                <a16:creationId xmlns:a16="http://schemas.microsoft.com/office/drawing/2014/main" id="{07AF5385-6B45-AA47-A9D9-6B7A994FD67C}"/>
              </a:ext>
            </a:extLst>
          </p:cNvPr>
          <p:cNvSpPr/>
          <p:nvPr/>
        </p:nvSpPr>
        <p:spPr>
          <a:xfrm>
            <a:off x="3733801" y="3155449"/>
            <a:ext cx="395730" cy="246221"/>
          </a:xfrm>
          <a:prstGeom prst="rect">
            <a:avLst/>
          </a:prstGeom>
        </p:spPr>
        <p:txBody>
          <a:bodyPr wrap="square">
            <a:spAutoFit/>
          </a:bodyPr>
          <a:lstStyle/>
          <a:p>
            <a:r>
              <a:rPr lang="en-US" altLang="zh-TW" sz="1000" dirty="0">
                <a:latin typeface="Trebuchet MS" panose="020B0703020202090204" pitchFamily="34" charset="0"/>
              </a:rPr>
              <a:t>LTE</a:t>
            </a:r>
            <a:endParaRPr lang="zh-TW" altLang="en-US" sz="1000" dirty="0">
              <a:latin typeface="Trebuchet MS" panose="020B0703020202090204" pitchFamily="34" charset="0"/>
            </a:endParaRPr>
          </a:p>
        </p:txBody>
      </p:sp>
      <p:sp>
        <p:nvSpPr>
          <p:cNvPr id="11" name="矩形 10">
            <a:extLst>
              <a:ext uri="{FF2B5EF4-FFF2-40B4-BE49-F238E27FC236}">
                <a16:creationId xmlns:a16="http://schemas.microsoft.com/office/drawing/2014/main" id="{0484835E-8EA4-274A-8206-DB681C739F34}"/>
              </a:ext>
            </a:extLst>
          </p:cNvPr>
          <p:cNvSpPr/>
          <p:nvPr/>
        </p:nvSpPr>
        <p:spPr>
          <a:xfrm>
            <a:off x="4906288" y="3155448"/>
            <a:ext cx="395730" cy="246221"/>
          </a:xfrm>
          <a:prstGeom prst="rect">
            <a:avLst/>
          </a:prstGeom>
        </p:spPr>
        <p:txBody>
          <a:bodyPr wrap="square">
            <a:spAutoFit/>
          </a:bodyPr>
          <a:lstStyle/>
          <a:p>
            <a:r>
              <a:rPr lang="en-US" altLang="zh-TW" sz="1000" dirty="0">
                <a:latin typeface="Trebuchet MS" panose="020B0703020202090204" pitchFamily="34" charset="0"/>
              </a:rPr>
              <a:t>LTE</a:t>
            </a:r>
            <a:endParaRPr lang="zh-TW" altLang="en-US" sz="1000" dirty="0">
              <a:latin typeface="Trebuchet MS" panose="020B0703020202090204" pitchFamily="34" charset="0"/>
            </a:endParaRPr>
          </a:p>
        </p:txBody>
      </p:sp>
      <p:sp>
        <p:nvSpPr>
          <p:cNvPr id="16" name="矩形 15">
            <a:extLst>
              <a:ext uri="{FF2B5EF4-FFF2-40B4-BE49-F238E27FC236}">
                <a16:creationId xmlns:a16="http://schemas.microsoft.com/office/drawing/2014/main" id="{44CFC4E9-4640-C84A-B487-7675AA2D4F2E}"/>
              </a:ext>
            </a:extLst>
          </p:cNvPr>
          <p:cNvSpPr/>
          <p:nvPr/>
        </p:nvSpPr>
        <p:spPr>
          <a:xfrm>
            <a:off x="4904057" y="4444475"/>
            <a:ext cx="533400" cy="246221"/>
          </a:xfrm>
          <a:prstGeom prst="rect">
            <a:avLst/>
          </a:prstGeom>
        </p:spPr>
        <p:txBody>
          <a:bodyPr wrap="square">
            <a:spAutoFit/>
          </a:bodyPr>
          <a:lstStyle/>
          <a:p>
            <a:r>
              <a:rPr lang="en-US" altLang="zh-TW" sz="1000" dirty="0">
                <a:latin typeface="Trebuchet MS" panose="020B0703020202090204" pitchFamily="34" charset="0"/>
              </a:rPr>
              <a:t>Wi-Fi</a:t>
            </a:r>
            <a:endParaRPr lang="zh-TW" altLang="en-US" sz="1000" dirty="0">
              <a:latin typeface="Trebuchet MS" panose="020B0703020202090204" pitchFamily="34" charset="0"/>
            </a:endParaRPr>
          </a:p>
        </p:txBody>
      </p:sp>
      <p:sp>
        <p:nvSpPr>
          <p:cNvPr id="17" name="矩形 16">
            <a:extLst>
              <a:ext uri="{FF2B5EF4-FFF2-40B4-BE49-F238E27FC236}">
                <a16:creationId xmlns:a16="http://schemas.microsoft.com/office/drawing/2014/main" id="{AD6F0769-62C7-8E40-99CD-9238336C450F}"/>
              </a:ext>
            </a:extLst>
          </p:cNvPr>
          <p:cNvSpPr/>
          <p:nvPr/>
        </p:nvSpPr>
        <p:spPr>
          <a:xfrm>
            <a:off x="2519466" y="4442570"/>
            <a:ext cx="533400" cy="246221"/>
          </a:xfrm>
          <a:prstGeom prst="rect">
            <a:avLst/>
          </a:prstGeom>
        </p:spPr>
        <p:txBody>
          <a:bodyPr wrap="square">
            <a:spAutoFit/>
          </a:bodyPr>
          <a:lstStyle/>
          <a:p>
            <a:r>
              <a:rPr lang="en-US" altLang="zh-TW" sz="1000" dirty="0">
                <a:latin typeface="Trebuchet MS" panose="020B0703020202090204" pitchFamily="34" charset="0"/>
              </a:rPr>
              <a:t>LoRa</a:t>
            </a:r>
            <a:endParaRPr lang="zh-TW" altLang="en-US" sz="1000" dirty="0">
              <a:latin typeface="Trebuchet MS" panose="020B0703020202090204" pitchFamily="34" charset="0"/>
            </a:endParaRPr>
          </a:p>
        </p:txBody>
      </p:sp>
      <p:sp>
        <p:nvSpPr>
          <p:cNvPr id="18" name="矩形 17">
            <a:extLst>
              <a:ext uri="{FF2B5EF4-FFF2-40B4-BE49-F238E27FC236}">
                <a16:creationId xmlns:a16="http://schemas.microsoft.com/office/drawing/2014/main" id="{85C2DCF7-8775-0246-80CA-F757EA0AD2EA}"/>
              </a:ext>
            </a:extLst>
          </p:cNvPr>
          <p:cNvSpPr/>
          <p:nvPr/>
        </p:nvSpPr>
        <p:spPr>
          <a:xfrm>
            <a:off x="2519466" y="2959114"/>
            <a:ext cx="533400" cy="246221"/>
          </a:xfrm>
          <a:prstGeom prst="rect">
            <a:avLst/>
          </a:prstGeom>
        </p:spPr>
        <p:txBody>
          <a:bodyPr wrap="square">
            <a:spAutoFit/>
          </a:bodyPr>
          <a:lstStyle/>
          <a:p>
            <a:r>
              <a:rPr lang="en-US" altLang="zh-TW" sz="1000" dirty="0">
                <a:latin typeface="Trebuchet MS" panose="020B0703020202090204" pitchFamily="34" charset="0"/>
              </a:rPr>
              <a:t>LoRa</a:t>
            </a:r>
            <a:endParaRPr lang="zh-TW" altLang="en-US" sz="1000" dirty="0">
              <a:latin typeface="Trebuchet MS" panose="020B0703020202090204" pitchFamily="34" charset="0"/>
            </a:endParaRPr>
          </a:p>
        </p:txBody>
      </p:sp>
      <p:sp>
        <p:nvSpPr>
          <p:cNvPr id="19" name="矩形 18">
            <a:extLst>
              <a:ext uri="{FF2B5EF4-FFF2-40B4-BE49-F238E27FC236}">
                <a16:creationId xmlns:a16="http://schemas.microsoft.com/office/drawing/2014/main" id="{101D405B-7051-8E4B-9770-B63FCE0980C3}"/>
              </a:ext>
            </a:extLst>
          </p:cNvPr>
          <p:cNvSpPr/>
          <p:nvPr/>
        </p:nvSpPr>
        <p:spPr>
          <a:xfrm>
            <a:off x="2519466" y="3772265"/>
            <a:ext cx="533400" cy="246221"/>
          </a:xfrm>
          <a:prstGeom prst="rect">
            <a:avLst/>
          </a:prstGeom>
        </p:spPr>
        <p:txBody>
          <a:bodyPr wrap="square">
            <a:spAutoFit/>
          </a:bodyPr>
          <a:lstStyle/>
          <a:p>
            <a:r>
              <a:rPr lang="en-US" altLang="zh-TW" sz="1000" dirty="0">
                <a:latin typeface="Trebuchet MS" panose="020B0703020202090204" pitchFamily="34" charset="0"/>
              </a:rPr>
              <a:t>LoRa</a:t>
            </a:r>
            <a:endParaRPr lang="zh-TW" altLang="en-US" sz="1000" dirty="0">
              <a:latin typeface="Trebuchet MS" panose="020B0703020202090204" pitchFamily="34" charset="0"/>
            </a:endParaRPr>
          </a:p>
        </p:txBody>
      </p:sp>
      <p:sp>
        <p:nvSpPr>
          <p:cNvPr id="20" name="矩形 19">
            <a:extLst>
              <a:ext uri="{FF2B5EF4-FFF2-40B4-BE49-F238E27FC236}">
                <a16:creationId xmlns:a16="http://schemas.microsoft.com/office/drawing/2014/main" id="{E586A573-4334-BA48-B3A2-2CAE1F390015}"/>
              </a:ext>
            </a:extLst>
          </p:cNvPr>
          <p:cNvSpPr/>
          <p:nvPr/>
        </p:nvSpPr>
        <p:spPr>
          <a:xfrm>
            <a:off x="4904057" y="3772265"/>
            <a:ext cx="533400" cy="246221"/>
          </a:xfrm>
          <a:prstGeom prst="rect">
            <a:avLst/>
          </a:prstGeom>
        </p:spPr>
        <p:txBody>
          <a:bodyPr wrap="square">
            <a:spAutoFit/>
          </a:bodyPr>
          <a:lstStyle/>
          <a:p>
            <a:r>
              <a:rPr lang="en-US" altLang="zh-TW" sz="1000" dirty="0">
                <a:latin typeface="Trebuchet MS" panose="020B0703020202090204" pitchFamily="34" charset="0"/>
              </a:rPr>
              <a:t>Wi-Fi</a:t>
            </a:r>
            <a:endParaRPr lang="zh-TW" altLang="en-US" sz="1000" dirty="0">
              <a:latin typeface="Trebuchet MS" panose="020B0703020202090204" pitchFamily="34" charset="0"/>
            </a:endParaRPr>
          </a:p>
        </p:txBody>
      </p:sp>
      <p:sp>
        <p:nvSpPr>
          <p:cNvPr id="21" name="矩形 20">
            <a:extLst>
              <a:ext uri="{FF2B5EF4-FFF2-40B4-BE49-F238E27FC236}">
                <a16:creationId xmlns:a16="http://schemas.microsoft.com/office/drawing/2014/main" id="{50C38E7E-3D8F-674D-9DF6-E22571FC11F2}"/>
              </a:ext>
            </a:extLst>
          </p:cNvPr>
          <p:cNvSpPr/>
          <p:nvPr/>
        </p:nvSpPr>
        <p:spPr>
          <a:xfrm>
            <a:off x="10741988" y="4667744"/>
            <a:ext cx="889356" cy="246221"/>
          </a:xfrm>
          <a:prstGeom prst="rect">
            <a:avLst/>
          </a:prstGeom>
        </p:spPr>
        <p:txBody>
          <a:bodyPr wrap="square">
            <a:spAutoFit/>
          </a:bodyPr>
          <a:lstStyle/>
          <a:p>
            <a:r>
              <a:rPr lang="en-US" altLang="zh-TW" sz="1000" b="1" dirty="0">
                <a:solidFill>
                  <a:srgbClr val="FF0000"/>
                </a:solidFill>
                <a:latin typeface="Trebuchet MS" panose="020B0703020202090204" pitchFamily="34" charset="0"/>
              </a:rPr>
              <a:t>Automotive</a:t>
            </a:r>
            <a:endParaRPr lang="zh-TW" altLang="en-US" sz="1000" b="1" dirty="0">
              <a:solidFill>
                <a:srgbClr val="FF0000"/>
              </a:solidFill>
              <a:latin typeface="Trebuchet MS" panose="020B0703020202090204" pitchFamily="34" charset="0"/>
            </a:endParaRPr>
          </a:p>
        </p:txBody>
      </p:sp>
      <p:sp>
        <p:nvSpPr>
          <p:cNvPr id="22" name="矩形 21">
            <a:extLst>
              <a:ext uri="{FF2B5EF4-FFF2-40B4-BE49-F238E27FC236}">
                <a16:creationId xmlns:a16="http://schemas.microsoft.com/office/drawing/2014/main" id="{305A9650-10E3-D94B-855F-F558D8490602}"/>
              </a:ext>
            </a:extLst>
          </p:cNvPr>
          <p:cNvSpPr/>
          <p:nvPr/>
        </p:nvSpPr>
        <p:spPr>
          <a:xfrm>
            <a:off x="2514599" y="3971174"/>
            <a:ext cx="1066803" cy="246221"/>
          </a:xfrm>
          <a:prstGeom prst="rect">
            <a:avLst/>
          </a:prstGeom>
        </p:spPr>
        <p:txBody>
          <a:bodyPr wrap="square">
            <a:spAutoFit/>
          </a:bodyPr>
          <a:lstStyle/>
          <a:p>
            <a:r>
              <a:rPr lang="en-US" altLang="zh-TW" sz="1000" dirty="0">
                <a:latin typeface="Trebuchet MS" panose="020B0703020202090204" pitchFamily="34" charset="0"/>
              </a:rPr>
              <a:t>LTE / 5G Sub-6</a:t>
            </a:r>
            <a:endParaRPr lang="zh-TW" altLang="en-US" sz="1000" dirty="0">
              <a:latin typeface="Trebuchet MS" panose="020B0703020202090204" pitchFamily="34" charset="0"/>
            </a:endParaRPr>
          </a:p>
        </p:txBody>
      </p:sp>
      <p:sp>
        <p:nvSpPr>
          <p:cNvPr id="29" name="矩形 28">
            <a:extLst>
              <a:ext uri="{FF2B5EF4-FFF2-40B4-BE49-F238E27FC236}">
                <a16:creationId xmlns:a16="http://schemas.microsoft.com/office/drawing/2014/main" id="{C792280E-FFB8-B84D-AB45-AB82C09BDE84}"/>
              </a:ext>
            </a:extLst>
          </p:cNvPr>
          <p:cNvSpPr/>
          <p:nvPr/>
        </p:nvSpPr>
        <p:spPr>
          <a:xfrm>
            <a:off x="7244363" y="4633569"/>
            <a:ext cx="987649" cy="246221"/>
          </a:xfrm>
          <a:prstGeom prst="rect">
            <a:avLst/>
          </a:prstGeom>
        </p:spPr>
        <p:txBody>
          <a:bodyPr wrap="square">
            <a:spAutoFit/>
          </a:bodyPr>
          <a:lstStyle/>
          <a:p>
            <a:r>
              <a:rPr lang="en-US" altLang="zh-TW" sz="1000" b="1" dirty="0">
                <a:solidFill>
                  <a:srgbClr val="FF0000"/>
                </a:solidFill>
                <a:latin typeface="Trebuchet MS" panose="020B0703020202090204" pitchFamily="34" charset="0"/>
              </a:rPr>
              <a:t>5G </a:t>
            </a:r>
            <a:r>
              <a:rPr lang="en-US" altLang="zh-TW" sz="1000" b="1" dirty="0" err="1">
                <a:solidFill>
                  <a:srgbClr val="FF0000"/>
                </a:solidFill>
                <a:latin typeface="Trebuchet MS" panose="020B0703020202090204" pitchFamily="34" charset="0"/>
              </a:rPr>
              <a:t>mmWave</a:t>
            </a:r>
            <a:endParaRPr lang="zh-TW" altLang="en-US" sz="1000" b="1" dirty="0">
              <a:solidFill>
                <a:srgbClr val="FF0000"/>
              </a:solidFill>
              <a:latin typeface="Trebuchet MS" panose="020B0703020202090204" pitchFamily="34" charset="0"/>
            </a:endParaRPr>
          </a:p>
        </p:txBody>
      </p:sp>
      <p:sp>
        <p:nvSpPr>
          <p:cNvPr id="30" name="矩形 29">
            <a:extLst>
              <a:ext uri="{FF2B5EF4-FFF2-40B4-BE49-F238E27FC236}">
                <a16:creationId xmlns:a16="http://schemas.microsoft.com/office/drawing/2014/main" id="{77B40956-C9A2-8C44-A8EB-8B1C2BD08E4A}"/>
              </a:ext>
            </a:extLst>
          </p:cNvPr>
          <p:cNvSpPr/>
          <p:nvPr/>
        </p:nvSpPr>
        <p:spPr>
          <a:xfrm>
            <a:off x="8427745" y="4664719"/>
            <a:ext cx="987649" cy="246221"/>
          </a:xfrm>
          <a:prstGeom prst="rect">
            <a:avLst/>
          </a:prstGeom>
        </p:spPr>
        <p:txBody>
          <a:bodyPr wrap="square">
            <a:spAutoFit/>
          </a:bodyPr>
          <a:lstStyle/>
          <a:p>
            <a:r>
              <a:rPr lang="en-US" altLang="zh-TW" sz="1000" b="1" dirty="0">
                <a:solidFill>
                  <a:srgbClr val="FF0000"/>
                </a:solidFill>
                <a:latin typeface="Trebuchet MS" panose="020B0703020202090204" pitchFamily="34" charset="0"/>
              </a:rPr>
              <a:t>5G </a:t>
            </a:r>
            <a:r>
              <a:rPr lang="en-US" altLang="zh-TW" sz="1000" b="1" dirty="0" err="1">
                <a:solidFill>
                  <a:srgbClr val="FF0000"/>
                </a:solidFill>
                <a:latin typeface="Trebuchet MS" panose="020B0703020202090204" pitchFamily="34" charset="0"/>
              </a:rPr>
              <a:t>mmWave</a:t>
            </a:r>
            <a:endParaRPr lang="zh-TW" altLang="en-US" sz="1000" b="1" dirty="0">
              <a:solidFill>
                <a:srgbClr val="FF0000"/>
              </a:solidFill>
              <a:latin typeface="Trebuchet MS" panose="020B0703020202090204" pitchFamily="34" charset="0"/>
            </a:endParaRPr>
          </a:p>
        </p:txBody>
      </p:sp>
      <p:sp>
        <p:nvSpPr>
          <p:cNvPr id="31" name="矩形 30">
            <a:extLst>
              <a:ext uri="{FF2B5EF4-FFF2-40B4-BE49-F238E27FC236}">
                <a16:creationId xmlns:a16="http://schemas.microsoft.com/office/drawing/2014/main" id="{3385B0A1-FAB7-AE42-AC8A-771ECC951B4F}"/>
              </a:ext>
            </a:extLst>
          </p:cNvPr>
          <p:cNvSpPr/>
          <p:nvPr/>
        </p:nvSpPr>
        <p:spPr>
          <a:xfrm>
            <a:off x="9616218" y="4664718"/>
            <a:ext cx="987649" cy="246221"/>
          </a:xfrm>
          <a:prstGeom prst="rect">
            <a:avLst/>
          </a:prstGeom>
        </p:spPr>
        <p:txBody>
          <a:bodyPr wrap="square">
            <a:spAutoFit/>
          </a:bodyPr>
          <a:lstStyle/>
          <a:p>
            <a:r>
              <a:rPr lang="en-US" altLang="zh-TW" sz="1000" b="1" dirty="0">
                <a:solidFill>
                  <a:srgbClr val="FF0000"/>
                </a:solidFill>
                <a:latin typeface="Trebuchet MS" panose="020B0703020202090204" pitchFamily="34" charset="0"/>
              </a:rPr>
              <a:t>5G </a:t>
            </a:r>
            <a:r>
              <a:rPr lang="en-US" altLang="zh-TW" sz="1000" b="1" dirty="0" err="1">
                <a:solidFill>
                  <a:srgbClr val="FF0000"/>
                </a:solidFill>
                <a:latin typeface="Trebuchet MS" panose="020B0703020202090204" pitchFamily="34" charset="0"/>
              </a:rPr>
              <a:t>mmWave</a:t>
            </a:r>
            <a:endParaRPr lang="zh-TW" altLang="en-US" sz="1000" b="1" dirty="0">
              <a:solidFill>
                <a:srgbClr val="FF0000"/>
              </a:solidFill>
              <a:latin typeface="Trebuchet MS" panose="020B0703020202090204" pitchFamily="34" charset="0"/>
            </a:endParaRPr>
          </a:p>
        </p:txBody>
      </p:sp>
      <p:sp>
        <p:nvSpPr>
          <p:cNvPr id="32" name="矩形 31">
            <a:extLst>
              <a:ext uri="{FF2B5EF4-FFF2-40B4-BE49-F238E27FC236}">
                <a16:creationId xmlns:a16="http://schemas.microsoft.com/office/drawing/2014/main" id="{BC54C3FF-FC31-0749-9991-835AA7867292}"/>
              </a:ext>
            </a:extLst>
          </p:cNvPr>
          <p:cNvSpPr/>
          <p:nvPr/>
        </p:nvSpPr>
        <p:spPr>
          <a:xfrm>
            <a:off x="6172200" y="3776683"/>
            <a:ext cx="533400" cy="246221"/>
          </a:xfrm>
          <a:prstGeom prst="rect">
            <a:avLst/>
          </a:prstGeom>
        </p:spPr>
        <p:txBody>
          <a:bodyPr wrap="square">
            <a:spAutoFit/>
          </a:bodyPr>
          <a:lstStyle/>
          <a:p>
            <a:r>
              <a:rPr lang="en-US" altLang="zh-TW" sz="1000" b="1" dirty="0">
                <a:solidFill>
                  <a:srgbClr val="FF0000"/>
                </a:solidFill>
                <a:latin typeface="Trebuchet MS" panose="020B0703020202090204" pitchFamily="34" charset="0"/>
              </a:rPr>
              <a:t>Wi-Fi</a:t>
            </a:r>
            <a:endParaRPr lang="zh-TW" altLang="en-US" sz="1000" b="1" dirty="0">
              <a:solidFill>
                <a:srgbClr val="FF0000"/>
              </a:solidFill>
              <a:latin typeface="Trebuchet MS" panose="020B0703020202090204" pitchFamily="34" charset="0"/>
            </a:endParaRPr>
          </a:p>
        </p:txBody>
      </p:sp>
      <p:sp>
        <p:nvSpPr>
          <p:cNvPr id="33" name="矩形 32">
            <a:extLst>
              <a:ext uri="{FF2B5EF4-FFF2-40B4-BE49-F238E27FC236}">
                <a16:creationId xmlns:a16="http://schemas.microsoft.com/office/drawing/2014/main" id="{33FCA580-AFE1-4D4D-ADD3-7A6511336311}"/>
              </a:ext>
            </a:extLst>
          </p:cNvPr>
          <p:cNvSpPr/>
          <p:nvPr/>
        </p:nvSpPr>
        <p:spPr>
          <a:xfrm>
            <a:off x="6172200" y="4442568"/>
            <a:ext cx="533400" cy="246221"/>
          </a:xfrm>
          <a:prstGeom prst="rect">
            <a:avLst/>
          </a:prstGeom>
        </p:spPr>
        <p:txBody>
          <a:bodyPr wrap="square">
            <a:spAutoFit/>
          </a:bodyPr>
          <a:lstStyle/>
          <a:p>
            <a:r>
              <a:rPr lang="en-US" altLang="zh-TW" sz="1000" b="1" dirty="0">
                <a:solidFill>
                  <a:srgbClr val="FF0000"/>
                </a:solidFill>
                <a:latin typeface="Trebuchet MS" panose="020B0703020202090204" pitchFamily="34" charset="0"/>
              </a:rPr>
              <a:t>Wi-Fi</a:t>
            </a:r>
            <a:endParaRPr lang="zh-TW" altLang="en-US" sz="1000" b="1" dirty="0">
              <a:solidFill>
                <a:srgbClr val="FF0000"/>
              </a:solidFill>
              <a:latin typeface="Trebuchet MS" panose="020B0703020202090204" pitchFamily="34" charset="0"/>
            </a:endParaRPr>
          </a:p>
        </p:txBody>
      </p:sp>
      <p:sp>
        <p:nvSpPr>
          <p:cNvPr id="34" name="矩形 33">
            <a:extLst>
              <a:ext uri="{FF2B5EF4-FFF2-40B4-BE49-F238E27FC236}">
                <a16:creationId xmlns:a16="http://schemas.microsoft.com/office/drawing/2014/main" id="{31FEBEE2-9EB2-F34E-A79E-544C270424BA}"/>
              </a:ext>
            </a:extLst>
          </p:cNvPr>
          <p:cNvSpPr/>
          <p:nvPr/>
        </p:nvSpPr>
        <p:spPr>
          <a:xfrm>
            <a:off x="6172200" y="3563779"/>
            <a:ext cx="533400" cy="246221"/>
          </a:xfrm>
          <a:prstGeom prst="rect">
            <a:avLst/>
          </a:prstGeom>
        </p:spPr>
        <p:txBody>
          <a:bodyPr wrap="square">
            <a:spAutoFit/>
          </a:bodyPr>
          <a:lstStyle/>
          <a:p>
            <a:r>
              <a:rPr lang="en-US" altLang="zh-TW" sz="1000" b="1" dirty="0">
                <a:solidFill>
                  <a:srgbClr val="FF0000"/>
                </a:solidFill>
                <a:latin typeface="Trebuchet MS" panose="020B0703020202090204" pitchFamily="34" charset="0"/>
              </a:rPr>
              <a:t>CBRS</a:t>
            </a:r>
            <a:endParaRPr lang="zh-TW" altLang="en-US" sz="1000" b="1" dirty="0">
              <a:solidFill>
                <a:srgbClr val="FF0000"/>
              </a:solidFill>
              <a:latin typeface="Trebuchet MS" panose="020B0703020202090204" pitchFamily="34" charset="0"/>
            </a:endParaRPr>
          </a:p>
        </p:txBody>
      </p:sp>
      <p:sp>
        <p:nvSpPr>
          <p:cNvPr id="35" name="矩形 34">
            <a:extLst>
              <a:ext uri="{FF2B5EF4-FFF2-40B4-BE49-F238E27FC236}">
                <a16:creationId xmlns:a16="http://schemas.microsoft.com/office/drawing/2014/main" id="{A3D697EB-8823-034E-8D2A-2BAEBAF91468}"/>
              </a:ext>
            </a:extLst>
          </p:cNvPr>
          <p:cNvSpPr/>
          <p:nvPr/>
        </p:nvSpPr>
        <p:spPr>
          <a:xfrm>
            <a:off x="8432351" y="4428526"/>
            <a:ext cx="533400" cy="246221"/>
          </a:xfrm>
          <a:prstGeom prst="rect">
            <a:avLst/>
          </a:prstGeom>
        </p:spPr>
        <p:txBody>
          <a:bodyPr wrap="square">
            <a:spAutoFit/>
          </a:bodyPr>
          <a:lstStyle/>
          <a:p>
            <a:r>
              <a:rPr lang="en-US" altLang="zh-TW" sz="1000" b="1" dirty="0">
                <a:solidFill>
                  <a:srgbClr val="FF0000"/>
                </a:solidFill>
                <a:latin typeface="Trebuchet MS" panose="020B0703020202090204" pitchFamily="34" charset="0"/>
              </a:rPr>
              <a:t>LEO</a:t>
            </a:r>
            <a:endParaRPr lang="zh-TW" altLang="en-US" sz="1000" b="1" dirty="0">
              <a:solidFill>
                <a:srgbClr val="FF0000"/>
              </a:solidFill>
              <a:latin typeface="Trebuchet MS" panose="020B0703020202090204" pitchFamily="34" charset="0"/>
            </a:endParaRPr>
          </a:p>
        </p:txBody>
      </p:sp>
      <p:sp>
        <p:nvSpPr>
          <p:cNvPr id="36" name="矩形 35">
            <a:extLst>
              <a:ext uri="{FF2B5EF4-FFF2-40B4-BE49-F238E27FC236}">
                <a16:creationId xmlns:a16="http://schemas.microsoft.com/office/drawing/2014/main" id="{71521940-E5DB-834A-BD8E-85E4D940DF8A}"/>
              </a:ext>
            </a:extLst>
          </p:cNvPr>
          <p:cNvSpPr/>
          <p:nvPr/>
        </p:nvSpPr>
        <p:spPr>
          <a:xfrm>
            <a:off x="3733800" y="3971173"/>
            <a:ext cx="1066803" cy="246221"/>
          </a:xfrm>
          <a:prstGeom prst="rect">
            <a:avLst/>
          </a:prstGeom>
        </p:spPr>
        <p:txBody>
          <a:bodyPr wrap="square">
            <a:spAutoFit/>
          </a:bodyPr>
          <a:lstStyle/>
          <a:p>
            <a:r>
              <a:rPr lang="en-US" altLang="zh-TW" sz="1000" dirty="0">
                <a:latin typeface="Trebuchet MS" panose="020B0703020202090204" pitchFamily="34" charset="0"/>
              </a:rPr>
              <a:t>LTE / 5G Sub-6</a:t>
            </a:r>
            <a:endParaRPr lang="zh-TW" altLang="en-US" sz="1000" dirty="0">
              <a:latin typeface="Trebuchet MS" panose="020B0703020202090204" pitchFamily="34" charset="0"/>
            </a:endParaRPr>
          </a:p>
        </p:txBody>
      </p:sp>
      <p:sp>
        <p:nvSpPr>
          <p:cNvPr id="37" name="矩形 36">
            <a:extLst>
              <a:ext uri="{FF2B5EF4-FFF2-40B4-BE49-F238E27FC236}">
                <a16:creationId xmlns:a16="http://schemas.microsoft.com/office/drawing/2014/main" id="{88D09C9D-B5C4-8D4D-A61A-8747E708FE1E}"/>
              </a:ext>
            </a:extLst>
          </p:cNvPr>
          <p:cNvSpPr/>
          <p:nvPr/>
        </p:nvSpPr>
        <p:spPr>
          <a:xfrm>
            <a:off x="4904055" y="3971173"/>
            <a:ext cx="1066803" cy="246221"/>
          </a:xfrm>
          <a:prstGeom prst="rect">
            <a:avLst/>
          </a:prstGeom>
        </p:spPr>
        <p:txBody>
          <a:bodyPr wrap="square">
            <a:spAutoFit/>
          </a:bodyPr>
          <a:lstStyle/>
          <a:p>
            <a:r>
              <a:rPr lang="en-US" altLang="zh-TW" sz="1000" dirty="0">
                <a:latin typeface="Trebuchet MS" panose="020B0703020202090204" pitchFamily="34" charset="0"/>
              </a:rPr>
              <a:t>LTE / 5G Sub-6</a:t>
            </a:r>
            <a:endParaRPr lang="zh-TW" altLang="en-US" sz="1000" dirty="0">
              <a:latin typeface="Trebuchet MS" panose="020B0703020202090204" pitchFamily="34" charset="0"/>
            </a:endParaRPr>
          </a:p>
        </p:txBody>
      </p:sp>
      <p:sp>
        <p:nvSpPr>
          <p:cNvPr id="38" name="矩形 37">
            <a:extLst>
              <a:ext uri="{FF2B5EF4-FFF2-40B4-BE49-F238E27FC236}">
                <a16:creationId xmlns:a16="http://schemas.microsoft.com/office/drawing/2014/main" id="{0CE5549D-56BF-034D-9C4C-3EF58F692D94}"/>
              </a:ext>
            </a:extLst>
          </p:cNvPr>
          <p:cNvSpPr/>
          <p:nvPr/>
        </p:nvSpPr>
        <p:spPr>
          <a:xfrm>
            <a:off x="6172469" y="3971172"/>
            <a:ext cx="1066803" cy="246221"/>
          </a:xfrm>
          <a:prstGeom prst="rect">
            <a:avLst/>
          </a:prstGeom>
        </p:spPr>
        <p:txBody>
          <a:bodyPr wrap="square">
            <a:spAutoFit/>
          </a:bodyPr>
          <a:lstStyle/>
          <a:p>
            <a:r>
              <a:rPr lang="en-US" altLang="zh-TW" sz="1000" b="1" dirty="0">
                <a:solidFill>
                  <a:srgbClr val="FF0000"/>
                </a:solidFill>
                <a:latin typeface="Trebuchet MS" panose="020B0703020202090204" pitchFamily="34" charset="0"/>
              </a:rPr>
              <a:t>LTE / 5G Sub-6</a:t>
            </a:r>
            <a:endParaRPr lang="zh-TW" altLang="en-US" sz="1000" b="1" dirty="0">
              <a:solidFill>
                <a:srgbClr val="FF0000"/>
              </a:solidFill>
              <a:latin typeface="Trebuchet MS" panose="020B0703020202090204" pitchFamily="34" charset="0"/>
            </a:endParaRPr>
          </a:p>
        </p:txBody>
      </p:sp>
      <p:sp>
        <p:nvSpPr>
          <p:cNvPr id="39" name="矩形 38">
            <a:extLst>
              <a:ext uri="{FF2B5EF4-FFF2-40B4-BE49-F238E27FC236}">
                <a16:creationId xmlns:a16="http://schemas.microsoft.com/office/drawing/2014/main" id="{B5EB93C2-8C69-5140-861B-BC5AE81A95E4}"/>
              </a:ext>
            </a:extLst>
          </p:cNvPr>
          <p:cNvSpPr/>
          <p:nvPr/>
        </p:nvSpPr>
        <p:spPr>
          <a:xfrm>
            <a:off x="6172200" y="4664717"/>
            <a:ext cx="1066803" cy="246221"/>
          </a:xfrm>
          <a:prstGeom prst="rect">
            <a:avLst/>
          </a:prstGeom>
        </p:spPr>
        <p:txBody>
          <a:bodyPr wrap="square">
            <a:spAutoFit/>
          </a:bodyPr>
          <a:lstStyle/>
          <a:p>
            <a:r>
              <a:rPr lang="en-US" altLang="zh-TW" sz="1000" b="1" dirty="0">
                <a:solidFill>
                  <a:srgbClr val="FF0000"/>
                </a:solidFill>
                <a:latin typeface="Trebuchet MS" panose="020B0703020202090204" pitchFamily="34" charset="0"/>
              </a:rPr>
              <a:t>LTE / 5G Sub-6</a:t>
            </a:r>
            <a:endParaRPr lang="zh-TW" altLang="en-US" sz="1000" b="1" dirty="0">
              <a:solidFill>
                <a:srgbClr val="FF0000"/>
              </a:solidFill>
              <a:latin typeface="Trebuchet MS" panose="020B0703020202090204" pitchFamily="34" charset="0"/>
            </a:endParaRPr>
          </a:p>
        </p:txBody>
      </p:sp>
      <p:sp>
        <p:nvSpPr>
          <p:cNvPr id="40" name="矩形 39">
            <a:extLst>
              <a:ext uri="{FF2B5EF4-FFF2-40B4-BE49-F238E27FC236}">
                <a16:creationId xmlns:a16="http://schemas.microsoft.com/office/drawing/2014/main" id="{D15A1910-C36D-B148-B991-E4639EF3767D}"/>
              </a:ext>
            </a:extLst>
          </p:cNvPr>
          <p:cNvSpPr/>
          <p:nvPr/>
        </p:nvSpPr>
        <p:spPr>
          <a:xfrm>
            <a:off x="4904054" y="4671556"/>
            <a:ext cx="1066803" cy="246221"/>
          </a:xfrm>
          <a:prstGeom prst="rect">
            <a:avLst/>
          </a:prstGeom>
        </p:spPr>
        <p:txBody>
          <a:bodyPr wrap="square">
            <a:spAutoFit/>
          </a:bodyPr>
          <a:lstStyle/>
          <a:p>
            <a:r>
              <a:rPr lang="en-US" altLang="zh-TW" sz="1000" dirty="0">
                <a:latin typeface="Trebuchet MS" panose="020B0703020202090204" pitchFamily="34" charset="0"/>
              </a:rPr>
              <a:t>LTE / 5G Sub-6</a:t>
            </a:r>
            <a:endParaRPr lang="zh-TW" altLang="en-US" sz="1000" dirty="0">
              <a:latin typeface="Trebuchet MS" panose="020B0703020202090204" pitchFamily="34" charset="0"/>
            </a:endParaRPr>
          </a:p>
        </p:txBody>
      </p:sp>
      <p:sp>
        <p:nvSpPr>
          <p:cNvPr id="41" name="矩形 40">
            <a:extLst>
              <a:ext uri="{FF2B5EF4-FFF2-40B4-BE49-F238E27FC236}">
                <a16:creationId xmlns:a16="http://schemas.microsoft.com/office/drawing/2014/main" id="{DE0C8C48-3A94-734A-9F64-1C458551AF01}"/>
              </a:ext>
            </a:extLst>
          </p:cNvPr>
          <p:cNvSpPr/>
          <p:nvPr/>
        </p:nvSpPr>
        <p:spPr>
          <a:xfrm>
            <a:off x="3733800" y="4661782"/>
            <a:ext cx="1066803" cy="246221"/>
          </a:xfrm>
          <a:prstGeom prst="rect">
            <a:avLst/>
          </a:prstGeom>
        </p:spPr>
        <p:txBody>
          <a:bodyPr wrap="square">
            <a:spAutoFit/>
          </a:bodyPr>
          <a:lstStyle/>
          <a:p>
            <a:r>
              <a:rPr lang="en-US" altLang="zh-TW" sz="1000" dirty="0">
                <a:latin typeface="Trebuchet MS" panose="020B0703020202090204" pitchFamily="34" charset="0"/>
              </a:rPr>
              <a:t>LTE / 5G Sub-6</a:t>
            </a:r>
            <a:endParaRPr lang="zh-TW" altLang="en-US" sz="1000" dirty="0">
              <a:latin typeface="Trebuchet MS" panose="020B0703020202090204" pitchFamily="34" charset="0"/>
            </a:endParaRPr>
          </a:p>
        </p:txBody>
      </p:sp>
      <p:sp>
        <p:nvSpPr>
          <p:cNvPr id="42" name="矩形 41">
            <a:extLst>
              <a:ext uri="{FF2B5EF4-FFF2-40B4-BE49-F238E27FC236}">
                <a16:creationId xmlns:a16="http://schemas.microsoft.com/office/drawing/2014/main" id="{AB0068DD-CA3E-0243-92C7-763010CF9545}"/>
              </a:ext>
            </a:extLst>
          </p:cNvPr>
          <p:cNvSpPr/>
          <p:nvPr/>
        </p:nvSpPr>
        <p:spPr>
          <a:xfrm>
            <a:off x="2514599" y="4671556"/>
            <a:ext cx="1066803" cy="246221"/>
          </a:xfrm>
          <a:prstGeom prst="rect">
            <a:avLst/>
          </a:prstGeom>
        </p:spPr>
        <p:txBody>
          <a:bodyPr wrap="square">
            <a:spAutoFit/>
          </a:bodyPr>
          <a:lstStyle/>
          <a:p>
            <a:r>
              <a:rPr lang="en-US" altLang="zh-TW" sz="1000" dirty="0">
                <a:latin typeface="Trebuchet MS" panose="020B0703020202090204" pitchFamily="34" charset="0"/>
              </a:rPr>
              <a:t>LTE / 5G Sub-6</a:t>
            </a:r>
            <a:endParaRPr lang="zh-TW" altLang="en-US" sz="1000" dirty="0">
              <a:latin typeface="Trebuchet MS" panose="020B0703020202090204" pitchFamily="34" charset="0"/>
            </a:endParaRPr>
          </a:p>
        </p:txBody>
      </p:sp>
      <p:sp>
        <p:nvSpPr>
          <p:cNvPr id="4" name="橢圓 3">
            <a:extLst>
              <a:ext uri="{FF2B5EF4-FFF2-40B4-BE49-F238E27FC236}">
                <a16:creationId xmlns:a16="http://schemas.microsoft.com/office/drawing/2014/main" id="{ABDCDB26-0948-40B6-A4C0-88BB2933738D}"/>
              </a:ext>
            </a:extLst>
          </p:cNvPr>
          <p:cNvSpPr/>
          <p:nvPr/>
        </p:nvSpPr>
        <p:spPr>
          <a:xfrm>
            <a:off x="6172200" y="5186560"/>
            <a:ext cx="5363308"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Gemtek expertise</a:t>
            </a:r>
            <a:endParaRPr lang="zh-TW" altLang="en-US" dirty="0"/>
          </a:p>
        </p:txBody>
      </p:sp>
    </p:spTree>
    <p:extLst>
      <p:ext uri="{BB962C8B-B14F-4D97-AF65-F5344CB8AC3E}">
        <p14:creationId xmlns:p14="http://schemas.microsoft.com/office/powerpoint/2010/main" val="186453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C4CA805-07D6-564A-BE66-A00CEEAE4CAD}"/>
              </a:ext>
            </a:extLst>
          </p:cNvPr>
          <p:cNvSpPr>
            <a:spLocks noGrp="1"/>
          </p:cNvSpPr>
          <p:nvPr>
            <p:ph type="title"/>
          </p:nvPr>
        </p:nvSpPr>
        <p:spPr>
          <a:xfrm>
            <a:off x="463462" y="762000"/>
            <a:ext cx="11161747" cy="369332"/>
          </a:xfrm>
        </p:spPr>
        <p:txBody>
          <a:bodyPr>
            <a:noAutofit/>
          </a:bodyPr>
          <a:lstStyle/>
          <a:p>
            <a:r>
              <a:rPr kumimoji="1" lang="en" altLang="zh-TW" sz="2400" dirty="0"/>
              <a:t>Top US </a:t>
            </a:r>
            <a:r>
              <a:rPr kumimoji="1" lang="en-US" altLang="zh-TW" sz="2400" dirty="0"/>
              <a:t>b</a:t>
            </a:r>
            <a:r>
              <a:rPr kumimoji="1" lang="en" altLang="zh-TW" sz="2400" dirty="0"/>
              <a:t>roadband </a:t>
            </a:r>
            <a:r>
              <a:rPr kumimoji="1" lang="en-US" altLang="zh-TW" sz="2400" dirty="0"/>
              <a:t>p</a:t>
            </a:r>
            <a:r>
              <a:rPr kumimoji="1" lang="en" altLang="zh-TW" sz="2400" dirty="0"/>
              <a:t>roviders surpass 100 Million </a:t>
            </a:r>
            <a:r>
              <a:rPr kumimoji="1" lang="en-US" altLang="zh-TW" sz="2400" dirty="0"/>
              <a:t>s</a:t>
            </a:r>
            <a:r>
              <a:rPr kumimoji="1" lang="en" altLang="zh-TW" sz="2400" dirty="0"/>
              <a:t>ubscribers</a:t>
            </a:r>
            <a:endParaRPr kumimoji="1" lang="zh-TW" altLang="en-US" sz="2400" dirty="0"/>
          </a:p>
        </p:txBody>
      </p:sp>
      <p:graphicFrame>
        <p:nvGraphicFramePr>
          <p:cNvPr id="4" name="表格 2">
            <a:extLst>
              <a:ext uri="{FF2B5EF4-FFF2-40B4-BE49-F238E27FC236}">
                <a16:creationId xmlns:a16="http://schemas.microsoft.com/office/drawing/2014/main" id="{F6A8DCB2-08C8-B74C-9705-557A1388DCCF}"/>
              </a:ext>
            </a:extLst>
          </p:cNvPr>
          <p:cNvGraphicFramePr>
            <a:graphicFrameLocks/>
          </p:cNvGraphicFramePr>
          <p:nvPr>
            <p:extLst>
              <p:ext uri="{D42A27DB-BD31-4B8C-83A1-F6EECF244321}">
                <p14:modId xmlns:p14="http://schemas.microsoft.com/office/powerpoint/2010/main" val="4160512001"/>
              </p:ext>
            </p:extLst>
          </p:nvPr>
        </p:nvGraphicFramePr>
        <p:xfrm>
          <a:off x="838200" y="1420508"/>
          <a:ext cx="5117043" cy="4426738"/>
        </p:xfrm>
        <a:graphic>
          <a:graphicData uri="http://schemas.openxmlformats.org/drawingml/2006/table">
            <a:tbl>
              <a:tblPr firstRow="1" firstCol="1" bandRow="1">
                <a:tableStyleId>{C083E6E3-FA7D-4D7B-A595-EF9225AFEA82}</a:tableStyleId>
              </a:tblPr>
              <a:tblGrid>
                <a:gridCol w="1705681">
                  <a:extLst>
                    <a:ext uri="{9D8B030D-6E8A-4147-A177-3AD203B41FA5}">
                      <a16:colId xmlns:a16="http://schemas.microsoft.com/office/drawing/2014/main" val="20000"/>
                    </a:ext>
                  </a:extLst>
                </a:gridCol>
                <a:gridCol w="1705681">
                  <a:extLst>
                    <a:ext uri="{9D8B030D-6E8A-4147-A177-3AD203B41FA5}">
                      <a16:colId xmlns:a16="http://schemas.microsoft.com/office/drawing/2014/main" val="20001"/>
                    </a:ext>
                  </a:extLst>
                </a:gridCol>
                <a:gridCol w="1705681">
                  <a:extLst>
                    <a:ext uri="{9D8B030D-6E8A-4147-A177-3AD203B41FA5}">
                      <a16:colId xmlns:a16="http://schemas.microsoft.com/office/drawing/2014/main" val="20002"/>
                    </a:ext>
                  </a:extLst>
                </a:gridCol>
              </a:tblGrid>
              <a:tr h="446263">
                <a:tc>
                  <a:txBody>
                    <a:bodyPr/>
                    <a:lstStyle/>
                    <a:p>
                      <a:pPr algn="ctr"/>
                      <a:r>
                        <a:rPr lang="en" altLang="zh-TW" sz="1000" b="1" dirty="0">
                          <a:solidFill>
                            <a:schemeClr val="bg2">
                              <a:lumMod val="10000"/>
                            </a:schemeClr>
                          </a:solidFill>
                          <a:latin typeface="Segoe UI Symbol" panose="020B0502040204020203" pitchFamily="34" charset="0"/>
                          <a:cs typeface="Calibri" panose="020F0502020204030204" pitchFamily="34" charset="0"/>
                        </a:rPr>
                        <a:t>Wireline Phone Companies</a:t>
                      </a:r>
                      <a:endParaRPr lang="zh-TW" altLang="en-US" sz="1000" b="1" dirty="0">
                        <a:solidFill>
                          <a:schemeClr val="bg2">
                            <a:lumMod val="10000"/>
                          </a:schemeClr>
                        </a:solidFill>
                        <a:latin typeface="Segoe UI Symbol" panose="020B0502040204020203" pitchFamily="34" charset="0"/>
                        <a:cs typeface="Calibri" panose="020F0502020204030204" pitchFamily="34" charset="0"/>
                      </a:endParaRPr>
                    </a:p>
                  </a:txBody>
                  <a:tcPr marL="0" marR="0" marT="0" marB="0" anchor="ctr">
                    <a:lnT w="12700" cmpd="sng">
                      <a:noFill/>
                    </a:lnT>
                  </a:tcPr>
                </a:tc>
                <a:tc>
                  <a:txBody>
                    <a:bodyPr/>
                    <a:lstStyle/>
                    <a:p>
                      <a:pPr algn="ctr"/>
                      <a:r>
                        <a:rPr lang="en-US" altLang="zh-TW" sz="1000" b="1" dirty="0">
                          <a:solidFill>
                            <a:schemeClr val="bg2">
                              <a:lumMod val="10000"/>
                            </a:schemeClr>
                          </a:solidFill>
                          <a:latin typeface="Segoe UI Symbol" panose="020B0502040204020203" pitchFamily="34" charset="0"/>
                          <a:ea typeface="Segoe UI Symbol" panose="020B0502040204020203" pitchFamily="34" charset="0"/>
                        </a:rPr>
                        <a:t>Subscribers at end of 2Q 2021</a:t>
                      </a:r>
                      <a:endParaRPr lang="zh-TW" altLang="en-US" sz="1000" b="1" dirty="0">
                        <a:solidFill>
                          <a:schemeClr val="bg2">
                            <a:lumMod val="10000"/>
                          </a:schemeClr>
                        </a:solidFill>
                        <a:latin typeface="Segoe UI Symbol" panose="020B0502040204020203" pitchFamily="34" charset="0"/>
                        <a:cs typeface="Calibri" panose="020F0502020204030204" pitchFamily="34" charset="0"/>
                      </a:endParaRPr>
                    </a:p>
                  </a:txBody>
                  <a:tcPr marL="0" marR="0" marT="0" marB="0" anchor="ctr">
                    <a:lnT w="12700" cmpd="sng">
                      <a:noFill/>
                    </a:lnT>
                  </a:tcPr>
                </a:tc>
                <a:tc>
                  <a:txBody>
                    <a:bodyPr/>
                    <a:lstStyle/>
                    <a:p>
                      <a:pPr algn="ctr"/>
                      <a:r>
                        <a:rPr lang="en-US" altLang="zh-TW" sz="1000" b="1" dirty="0">
                          <a:solidFill>
                            <a:schemeClr val="bg2">
                              <a:lumMod val="10000"/>
                            </a:schemeClr>
                          </a:solidFill>
                          <a:latin typeface="Segoe UI Symbol" panose="020B0502040204020203" pitchFamily="34" charset="0"/>
                          <a:ea typeface="Segoe UI Symbol" panose="020B0502040204020203" pitchFamily="34" charset="0"/>
                        </a:rPr>
                        <a:t>Net Adds in 2Q 2021</a:t>
                      </a:r>
                      <a:endParaRPr lang="zh-TW" altLang="en-US" sz="1000" b="1" dirty="0">
                        <a:solidFill>
                          <a:schemeClr val="bg2">
                            <a:lumMod val="10000"/>
                          </a:schemeClr>
                        </a:solidFill>
                        <a:latin typeface="Segoe UI Symbol" panose="020B0502040204020203" pitchFamily="34" charset="0"/>
                        <a:cs typeface="Calibri" panose="020F0502020204030204" pitchFamily="34" charset="0"/>
                      </a:endParaRPr>
                    </a:p>
                  </a:txBody>
                  <a:tcPr marL="0" marR="0" marT="0" marB="0" anchor="ctr">
                    <a:lnT w="12700" cmpd="sng">
                      <a:noFill/>
                    </a:lnT>
                  </a:tcPr>
                </a:tc>
                <a:extLst>
                  <a:ext uri="{0D108BD9-81ED-4DB2-BD59-A6C34878D82A}">
                    <a16:rowId xmlns:a16="http://schemas.microsoft.com/office/drawing/2014/main" val="10000"/>
                  </a:ext>
                </a:extLst>
              </a:tr>
              <a:tr h="442275">
                <a:tc>
                  <a:txBody>
                    <a:bodyPr/>
                    <a:lstStyle/>
                    <a:p>
                      <a:pPr algn="l" fontAlgn="t"/>
                      <a:r>
                        <a:rPr lang="en" sz="1200" b="0" dirty="0">
                          <a:solidFill>
                            <a:schemeClr val="tx1"/>
                          </a:solidFill>
                          <a:effectLst/>
                        </a:rPr>
                        <a:t>AT&amp;T</a:t>
                      </a:r>
                    </a:p>
                  </a:txBody>
                  <a:tcPr marR="95250" marT="57150" marB="57150" anchor="ctr"/>
                </a:tc>
                <a:tc>
                  <a:txBody>
                    <a:bodyPr/>
                    <a:lstStyle/>
                    <a:p>
                      <a:pPr algn="r" fontAlgn="t"/>
                      <a:r>
                        <a:rPr lang="en-US" altLang="zh-TW" sz="1200" b="0" dirty="0">
                          <a:effectLst/>
                        </a:rPr>
                        <a:t>15,481,000</a:t>
                      </a:r>
                    </a:p>
                  </a:txBody>
                  <a:tcPr marR="95250" marT="57150" marB="57150" anchor="ctr"/>
                </a:tc>
                <a:tc>
                  <a:txBody>
                    <a:bodyPr/>
                    <a:lstStyle/>
                    <a:p>
                      <a:pPr algn="r" fontAlgn="t"/>
                      <a:r>
                        <a:rPr lang="en-US" altLang="zh-TW" sz="1200" b="0" dirty="0">
                          <a:effectLst/>
                        </a:rPr>
                        <a:t>46,000</a:t>
                      </a:r>
                    </a:p>
                  </a:txBody>
                  <a:tcPr marR="95250" marT="57150" marB="57150" anchor="ctr"/>
                </a:tc>
                <a:extLst>
                  <a:ext uri="{0D108BD9-81ED-4DB2-BD59-A6C34878D82A}">
                    <a16:rowId xmlns:a16="http://schemas.microsoft.com/office/drawing/2014/main" val="3409871400"/>
                  </a:ext>
                </a:extLst>
              </a:tr>
              <a:tr h="442275">
                <a:tc>
                  <a:txBody>
                    <a:bodyPr/>
                    <a:lstStyle/>
                    <a:p>
                      <a:pPr algn="l" fontAlgn="t"/>
                      <a:r>
                        <a:rPr lang="en" sz="1200" b="0" dirty="0">
                          <a:solidFill>
                            <a:schemeClr val="tx1"/>
                          </a:solidFill>
                          <a:effectLst/>
                        </a:rPr>
                        <a:t>Verizon</a:t>
                      </a:r>
                    </a:p>
                  </a:txBody>
                  <a:tcPr marR="95250" marT="57150" marB="57150" anchor="ctr"/>
                </a:tc>
                <a:tc>
                  <a:txBody>
                    <a:bodyPr/>
                    <a:lstStyle/>
                    <a:p>
                      <a:pPr algn="r" fontAlgn="t"/>
                      <a:r>
                        <a:rPr lang="en-US" altLang="zh-TW" sz="1200" b="0" dirty="0">
                          <a:effectLst/>
                        </a:rPr>
                        <a:t>7,263,000</a:t>
                      </a:r>
                    </a:p>
                  </a:txBody>
                  <a:tcPr marR="95250" marT="57150" marB="57150" anchor="ctr"/>
                </a:tc>
                <a:tc>
                  <a:txBody>
                    <a:bodyPr/>
                    <a:lstStyle/>
                    <a:p>
                      <a:pPr algn="r" fontAlgn="t"/>
                      <a:r>
                        <a:rPr lang="en-US" altLang="zh-TW" sz="1200" b="0" dirty="0">
                          <a:effectLst/>
                        </a:rPr>
                        <a:t>70,000</a:t>
                      </a:r>
                    </a:p>
                  </a:txBody>
                  <a:tcPr marR="95250" marT="57150" marB="57150" anchor="ctr"/>
                </a:tc>
                <a:extLst>
                  <a:ext uri="{0D108BD9-81ED-4DB2-BD59-A6C34878D82A}">
                    <a16:rowId xmlns:a16="http://schemas.microsoft.com/office/drawing/2014/main" val="3349921012"/>
                  </a:ext>
                </a:extLst>
              </a:tr>
              <a:tr h="442275">
                <a:tc>
                  <a:txBody>
                    <a:bodyPr/>
                    <a:lstStyle/>
                    <a:p>
                      <a:pPr algn="l" fontAlgn="t"/>
                      <a:r>
                        <a:rPr lang="en" sz="1200" b="0" dirty="0">
                          <a:solidFill>
                            <a:schemeClr val="tx1"/>
                          </a:solidFill>
                          <a:effectLst/>
                        </a:rPr>
                        <a:t>CenturyLink/Lumen</a:t>
                      </a:r>
                    </a:p>
                  </a:txBody>
                  <a:tcPr marR="95250" marT="57150" marB="57150" anchor="ctr"/>
                </a:tc>
                <a:tc>
                  <a:txBody>
                    <a:bodyPr/>
                    <a:lstStyle/>
                    <a:p>
                      <a:pPr algn="r" fontAlgn="t"/>
                      <a:r>
                        <a:rPr lang="en-US" altLang="zh-TW" sz="1200" b="0" dirty="0">
                          <a:effectLst/>
                        </a:rPr>
                        <a:t>4,666,000</a:t>
                      </a:r>
                    </a:p>
                  </a:txBody>
                  <a:tcPr marR="95250" marT="57150" marB="57150" anchor="ctr"/>
                </a:tc>
                <a:tc>
                  <a:txBody>
                    <a:bodyPr/>
                    <a:lstStyle/>
                    <a:p>
                      <a:pPr algn="r" fontAlgn="t"/>
                      <a:r>
                        <a:rPr lang="en-US" altLang="zh-TW" sz="1200" b="0" dirty="0">
                          <a:effectLst/>
                        </a:rPr>
                        <a:t>-62,000</a:t>
                      </a:r>
                    </a:p>
                  </a:txBody>
                  <a:tcPr marR="95250" marT="57150" marB="57150" anchor="ctr"/>
                </a:tc>
                <a:extLst>
                  <a:ext uri="{0D108BD9-81ED-4DB2-BD59-A6C34878D82A}">
                    <a16:rowId xmlns:a16="http://schemas.microsoft.com/office/drawing/2014/main" val="10001"/>
                  </a:ext>
                </a:extLst>
              </a:tr>
              <a:tr h="442275">
                <a:tc>
                  <a:txBody>
                    <a:bodyPr/>
                    <a:lstStyle/>
                    <a:p>
                      <a:pPr algn="l" fontAlgn="t"/>
                      <a:r>
                        <a:rPr lang="en" sz="1200" b="0" dirty="0">
                          <a:solidFill>
                            <a:schemeClr val="tx1"/>
                          </a:solidFill>
                          <a:effectLst/>
                        </a:rPr>
                        <a:t>Frontier^</a:t>
                      </a:r>
                    </a:p>
                  </a:txBody>
                  <a:tcPr marR="95250" marT="57150" marB="57150" anchor="ctr"/>
                </a:tc>
                <a:tc>
                  <a:txBody>
                    <a:bodyPr/>
                    <a:lstStyle/>
                    <a:p>
                      <a:pPr algn="r" fontAlgn="t"/>
                      <a:r>
                        <a:rPr lang="en-US" altLang="zh-TW" sz="1200" b="0" dirty="0">
                          <a:effectLst/>
                        </a:rPr>
                        <a:t>2,798,000</a:t>
                      </a:r>
                    </a:p>
                  </a:txBody>
                  <a:tcPr marR="95250" marT="57150" marB="57150" anchor="ctr"/>
                </a:tc>
                <a:tc>
                  <a:txBody>
                    <a:bodyPr/>
                    <a:lstStyle/>
                    <a:p>
                      <a:pPr algn="r" fontAlgn="t"/>
                      <a:r>
                        <a:rPr lang="en-US" altLang="zh-TW" sz="1200" b="0" dirty="0">
                          <a:effectLst/>
                        </a:rPr>
                        <a:t>-22,000</a:t>
                      </a:r>
                    </a:p>
                  </a:txBody>
                  <a:tcPr marR="95250" marT="57150" marB="57150" anchor="ctr"/>
                </a:tc>
                <a:extLst>
                  <a:ext uri="{0D108BD9-81ED-4DB2-BD59-A6C34878D82A}">
                    <a16:rowId xmlns:a16="http://schemas.microsoft.com/office/drawing/2014/main" val="10002"/>
                  </a:ext>
                </a:extLst>
              </a:tr>
              <a:tr h="442275">
                <a:tc>
                  <a:txBody>
                    <a:bodyPr/>
                    <a:lstStyle/>
                    <a:p>
                      <a:pPr algn="l" fontAlgn="t"/>
                      <a:r>
                        <a:rPr lang="en" sz="1200" b="0">
                          <a:effectLst/>
                        </a:rPr>
                        <a:t>Windstream</a:t>
                      </a:r>
                    </a:p>
                  </a:txBody>
                  <a:tcPr marR="95250" marT="57150" marB="57150" anchor="ctr"/>
                </a:tc>
                <a:tc>
                  <a:txBody>
                    <a:bodyPr/>
                    <a:lstStyle/>
                    <a:p>
                      <a:pPr algn="r" fontAlgn="t"/>
                      <a:r>
                        <a:rPr lang="en-US" altLang="zh-TW" sz="1200" b="0" dirty="0">
                          <a:effectLst/>
                        </a:rPr>
                        <a:t>1,131,800</a:t>
                      </a:r>
                    </a:p>
                  </a:txBody>
                  <a:tcPr marR="95250" marT="57150" marB="57150" anchor="ctr"/>
                </a:tc>
                <a:tc>
                  <a:txBody>
                    <a:bodyPr/>
                    <a:lstStyle/>
                    <a:p>
                      <a:pPr algn="r" fontAlgn="t"/>
                      <a:r>
                        <a:rPr lang="en-US" altLang="zh-TW" sz="1200" b="0" dirty="0">
                          <a:effectLst/>
                        </a:rPr>
                        <a:t>9,500</a:t>
                      </a:r>
                    </a:p>
                  </a:txBody>
                  <a:tcPr marR="95250" marT="57150" marB="57150" anchor="ctr"/>
                </a:tc>
                <a:extLst>
                  <a:ext uri="{0D108BD9-81ED-4DB2-BD59-A6C34878D82A}">
                    <a16:rowId xmlns:a16="http://schemas.microsoft.com/office/drawing/2014/main" val="10003"/>
                  </a:ext>
                </a:extLst>
              </a:tr>
              <a:tr h="442275">
                <a:tc>
                  <a:txBody>
                    <a:bodyPr/>
                    <a:lstStyle/>
                    <a:p>
                      <a:pPr algn="l" fontAlgn="t"/>
                      <a:r>
                        <a:rPr lang="en" sz="1200" b="0">
                          <a:effectLst/>
                        </a:rPr>
                        <a:t>TDS</a:t>
                      </a:r>
                    </a:p>
                  </a:txBody>
                  <a:tcPr marR="95250" marT="57150" marB="57150" anchor="ctr"/>
                </a:tc>
                <a:tc>
                  <a:txBody>
                    <a:bodyPr/>
                    <a:lstStyle/>
                    <a:p>
                      <a:pPr algn="r" fontAlgn="t"/>
                      <a:r>
                        <a:rPr lang="en-US" altLang="zh-TW" sz="1200" b="0" dirty="0">
                          <a:effectLst/>
                        </a:rPr>
                        <a:t>513,600</a:t>
                      </a:r>
                    </a:p>
                  </a:txBody>
                  <a:tcPr marR="95250" marT="57150" marB="57150" anchor="ctr"/>
                </a:tc>
                <a:tc>
                  <a:txBody>
                    <a:bodyPr/>
                    <a:lstStyle/>
                    <a:p>
                      <a:pPr algn="r" fontAlgn="t"/>
                      <a:r>
                        <a:rPr lang="en-US" altLang="zh-TW" sz="1200" b="0" dirty="0">
                          <a:effectLst/>
                        </a:rPr>
                        <a:t>11,900</a:t>
                      </a:r>
                    </a:p>
                  </a:txBody>
                  <a:tcPr marR="95250" marT="57150" marB="57150" anchor="ctr"/>
                </a:tc>
                <a:extLst>
                  <a:ext uri="{0D108BD9-81ED-4DB2-BD59-A6C34878D82A}">
                    <a16:rowId xmlns:a16="http://schemas.microsoft.com/office/drawing/2014/main" val="10004"/>
                  </a:ext>
                </a:extLst>
              </a:tr>
              <a:tr h="442275">
                <a:tc>
                  <a:txBody>
                    <a:bodyPr/>
                    <a:lstStyle/>
                    <a:p>
                      <a:pPr algn="l" fontAlgn="t"/>
                      <a:r>
                        <a:rPr lang="en" sz="1200" b="0" dirty="0">
                          <a:effectLst/>
                        </a:rPr>
                        <a:t>Cincinnati Bell </a:t>
                      </a:r>
                    </a:p>
                  </a:txBody>
                  <a:tcPr marR="95250" marT="57150" marB="57150" anchor="ctr"/>
                </a:tc>
                <a:tc>
                  <a:txBody>
                    <a:bodyPr/>
                    <a:lstStyle/>
                    <a:p>
                      <a:pPr algn="r" fontAlgn="t"/>
                      <a:r>
                        <a:rPr lang="en-US" altLang="zh-TW" sz="1200" b="0" dirty="0">
                          <a:effectLst/>
                        </a:rPr>
                        <a:t>437,800</a:t>
                      </a:r>
                    </a:p>
                  </a:txBody>
                  <a:tcPr marR="95250" marT="57150" marB="57150" anchor="ctr"/>
                </a:tc>
                <a:tc>
                  <a:txBody>
                    <a:bodyPr/>
                    <a:lstStyle/>
                    <a:p>
                      <a:pPr algn="r" fontAlgn="t"/>
                      <a:r>
                        <a:rPr lang="en-US" altLang="zh-TW" sz="1200" b="0" dirty="0">
                          <a:effectLst/>
                        </a:rPr>
                        <a:t>200</a:t>
                      </a:r>
                    </a:p>
                  </a:txBody>
                  <a:tcPr marR="95250" marT="57150" marB="57150" anchor="ctr"/>
                </a:tc>
                <a:extLst>
                  <a:ext uri="{0D108BD9-81ED-4DB2-BD59-A6C34878D82A}">
                    <a16:rowId xmlns:a16="http://schemas.microsoft.com/office/drawing/2014/main" val="3842312699"/>
                  </a:ext>
                </a:extLst>
              </a:tr>
              <a:tr h="442275">
                <a:tc>
                  <a:txBody>
                    <a:bodyPr/>
                    <a:lstStyle/>
                    <a:p>
                      <a:pPr algn="l" fontAlgn="t"/>
                      <a:r>
                        <a:rPr lang="en" sz="1200" b="0">
                          <a:effectLst/>
                        </a:rPr>
                        <a:t>Consolidated^^</a:t>
                      </a:r>
                    </a:p>
                  </a:txBody>
                  <a:tcPr marR="95250" marT="57150" marB="57150" anchor="ctr"/>
                </a:tc>
                <a:tc>
                  <a:txBody>
                    <a:bodyPr/>
                    <a:lstStyle/>
                    <a:p>
                      <a:pPr algn="r" fontAlgn="t"/>
                      <a:r>
                        <a:rPr lang="en-US" altLang="zh-TW" sz="1200" b="0">
                          <a:effectLst/>
                        </a:rPr>
                        <a:t>393,480</a:t>
                      </a:r>
                    </a:p>
                  </a:txBody>
                  <a:tcPr marR="95250" marT="57150" marB="57150" anchor="ctr"/>
                </a:tc>
                <a:tc>
                  <a:txBody>
                    <a:bodyPr/>
                    <a:lstStyle/>
                    <a:p>
                      <a:pPr algn="r" fontAlgn="t"/>
                      <a:r>
                        <a:rPr lang="en-US" altLang="zh-TW" sz="1200" b="0" dirty="0">
                          <a:effectLst/>
                        </a:rPr>
                        <a:t>-4,522</a:t>
                      </a:r>
                    </a:p>
                  </a:txBody>
                  <a:tcPr marR="95250" marT="57150" marB="57150" anchor="ctr"/>
                </a:tc>
                <a:extLst>
                  <a:ext uri="{0D108BD9-81ED-4DB2-BD59-A6C34878D82A}">
                    <a16:rowId xmlns:a16="http://schemas.microsoft.com/office/drawing/2014/main" val="1952986291"/>
                  </a:ext>
                </a:extLst>
              </a:tr>
              <a:tr h="442275">
                <a:tc>
                  <a:txBody>
                    <a:bodyPr/>
                    <a:lstStyle/>
                    <a:p>
                      <a:pPr algn="l" fontAlgn="t"/>
                      <a:r>
                        <a:rPr lang="en" sz="1200" b="1" dirty="0">
                          <a:effectLst/>
                        </a:rPr>
                        <a:t>Total Top Telco</a:t>
                      </a:r>
                    </a:p>
                  </a:txBody>
                  <a:tcPr marR="95250" marT="57150" marB="57150" anchor="ctr"/>
                </a:tc>
                <a:tc>
                  <a:txBody>
                    <a:bodyPr/>
                    <a:lstStyle/>
                    <a:p>
                      <a:pPr algn="r" fontAlgn="t"/>
                      <a:r>
                        <a:rPr lang="en-US" altLang="zh-TW" sz="1200" b="1" dirty="0">
                          <a:effectLst/>
                        </a:rPr>
                        <a:t>32,684,680</a:t>
                      </a:r>
                      <a:endParaRPr lang="zh-TW" altLang="en-US" sz="1200" b="1" dirty="0">
                        <a:effectLst/>
                      </a:endParaRPr>
                    </a:p>
                  </a:txBody>
                  <a:tcPr marR="95250" marT="57150" marB="57150" anchor="ctr"/>
                </a:tc>
                <a:tc>
                  <a:txBody>
                    <a:bodyPr/>
                    <a:lstStyle/>
                    <a:p>
                      <a:pPr algn="r" fontAlgn="t"/>
                      <a:r>
                        <a:rPr lang="en-US" altLang="zh-TW" sz="1200" b="1" dirty="0">
                          <a:effectLst/>
                        </a:rPr>
                        <a:t>49,078</a:t>
                      </a:r>
                      <a:endParaRPr lang="zh-TW" altLang="en-US" sz="1200" b="1" dirty="0">
                        <a:effectLst/>
                      </a:endParaRPr>
                    </a:p>
                  </a:txBody>
                  <a:tcPr marR="95250" marT="57150" marB="57150" anchor="ctr"/>
                </a:tc>
                <a:extLst>
                  <a:ext uri="{0D108BD9-81ED-4DB2-BD59-A6C34878D82A}">
                    <a16:rowId xmlns:a16="http://schemas.microsoft.com/office/drawing/2014/main" val="2111714756"/>
                  </a:ext>
                </a:extLst>
              </a:tr>
            </a:tbl>
          </a:graphicData>
        </a:graphic>
      </p:graphicFrame>
      <p:sp>
        <p:nvSpPr>
          <p:cNvPr id="5" name="矩形 4">
            <a:extLst>
              <a:ext uri="{FF2B5EF4-FFF2-40B4-BE49-F238E27FC236}">
                <a16:creationId xmlns:a16="http://schemas.microsoft.com/office/drawing/2014/main" id="{2266840E-D908-084A-9E4E-FBCB048EC5A9}"/>
              </a:ext>
            </a:extLst>
          </p:cNvPr>
          <p:cNvSpPr/>
          <p:nvPr/>
        </p:nvSpPr>
        <p:spPr>
          <a:xfrm>
            <a:off x="838200" y="5848290"/>
            <a:ext cx="5117043" cy="400110"/>
          </a:xfrm>
          <a:prstGeom prst="rect">
            <a:avLst/>
          </a:prstGeom>
        </p:spPr>
        <p:txBody>
          <a:bodyPr wrap="square">
            <a:spAutoFit/>
          </a:bodyPr>
          <a:lstStyle/>
          <a:p>
            <a:pPr fontAlgn="base"/>
            <a:r>
              <a:rPr lang="en" altLang="zh-TW" sz="1000" i="1" dirty="0">
                <a:solidFill>
                  <a:srgbClr val="444444"/>
                </a:solidFill>
                <a:latin typeface="Arial" panose="020B0604020202020204" pitchFamily="34" charset="0"/>
              </a:rPr>
              <a:t>^    In 2Q 2021, Frontier no longer included wholesale subscribers</a:t>
            </a:r>
          </a:p>
          <a:p>
            <a:pPr fontAlgn="base"/>
            <a:r>
              <a:rPr lang="en" altLang="zh-TW" sz="1000" i="1" dirty="0">
                <a:solidFill>
                  <a:srgbClr val="444444"/>
                </a:solidFill>
                <a:latin typeface="Arial" panose="020B0604020202020204" pitchFamily="34" charset="0"/>
              </a:rPr>
              <a:t>^^  In 2Q 2021, Consolidated began reporting only residential subscribers</a:t>
            </a:r>
            <a:endParaRPr lang="en" altLang="zh-TW" sz="1000" b="0" i="1" u="none" strike="noStrike" dirty="0">
              <a:solidFill>
                <a:srgbClr val="444444"/>
              </a:solidFill>
              <a:effectLst/>
              <a:latin typeface="Arial" panose="020B0604020202020204" pitchFamily="34" charset="0"/>
            </a:endParaRPr>
          </a:p>
        </p:txBody>
      </p:sp>
      <p:graphicFrame>
        <p:nvGraphicFramePr>
          <p:cNvPr id="6" name="表格 2">
            <a:extLst>
              <a:ext uri="{FF2B5EF4-FFF2-40B4-BE49-F238E27FC236}">
                <a16:creationId xmlns:a16="http://schemas.microsoft.com/office/drawing/2014/main" id="{F72525DD-A336-6449-AF8B-18F7412428E6}"/>
              </a:ext>
            </a:extLst>
          </p:cNvPr>
          <p:cNvGraphicFramePr>
            <a:graphicFrameLocks/>
          </p:cNvGraphicFramePr>
          <p:nvPr>
            <p:extLst>
              <p:ext uri="{D42A27DB-BD31-4B8C-83A1-F6EECF244321}">
                <p14:modId xmlns:p14="http://schemas.microsoft.com/office/powerpoint/2010/main" val="4222183048"/>
              </p:ext>
            </p:extLst>
          </p:nvPr>
        </p:nvGraphicFramePr>
        <p:xfrm>
          <a:off x="6248400" y="1420508"/>
          <a:ext cx="5117043" cy="4426738"/>
        </p:xfrm>
        <a:graphic>
          <a:graphicData uri="http://schemas.openxmlformats.org/drawingml/2006/table">
            <a:tbl>
              <a:tblPr firstRow="1" firstCol="1" bandRow="1">
                <a:tableStyleId>{C083E6E3-FA7D-4D7B-A595-EF9225AFEA82}</a:tableStyleId>
              </a:tblPr>
              <a:tblGrid>
                <a:gridCol w="1705681">
                  <a:extLst>
                    <a:ext uri="{9D8B030D-6E8A-4147-A177-3AD203B41FA5}">
                      <a16:colId xmlns:a16="http://schemas.microsoft.com/office/drawing/2014/main" val="20000"/>
                    </a:ext>
                  </a:extLst>
                </a:gridCol>
                <a:gridCol w="1705681">
                  <a:extLst>
                    <a:ext uri="{9D8B030D-6E8A-4147-A177-3AD203B41FA5}">
                      <a16:colId xmlns:a16="http://schemas.microsoft.com/office/drawing/2014/main" val="20001"/>
                    </a:ext>
                  </a:extLst>
                </a:gridCol>
                <a:gridCol w="1705681">
                  <a:extLst>
                    <a:ext uri="{9D8B030D-6E8A-4147-A177-3AD203B41FA5}">
                      <a16:colId xmlns:a16="http://schemas.microsoft.com/office/drawing/2014/main" val="20002"/>
                    </a:ext>
                  </a:extLst>
                </a:gridCol>
              </a:tblGrid>
              <a:tr h="446263">
                <a:tc>
                  <a:txBody>
                    <a:bodyPr/>
                    <a:lstStyle/>
                    <a:p>
                      <a:pPr algn="ctr"/>
                      <a:r>
                        <a:rPr lang="en" altLang="zh-TW" sz="1000" b="1" dirty="0">
                          <a:solidFill>
                            <a:schemeClr val="bg2">
                              <a:lumMod val="10000"/>
                            </a:schemeClr>
                          </a:solidFill>
                          <a:latin typeface="Segoe UI Symbol" panose="020B0502040204020203" pitchFamily="34" charset="0"/>
                          <a:cs typeface="Calibri" panose="020F0502020204030204" pitchFamily="34" charset="0"/>
                        </a:rPr>
                        <a:t>Cable Companies</a:t>
                      </a:r>
                      <a:endParaRPr lang="zh-TW" altLang="en-US" sz="1000" b="1" dirty="0">
                        <a:solidFill>
                          <a:schemeClr val="bg2">
                            <a:lumMod val="10000"/>
                          </a:schemeClr>
                        </a:solidFill>
                        <a:latin typeface="Segoe UI Symbol" panose="020B0502040204020203" pitchFamily="34" charset="0"/>
                        <a:cs typeface="Calibri" panose="020F0502020204030204" pitchFamily="34" charset="0"/>
                      </a:endParaRPr>
                    </a:p>
                  </a:txBody>
                  <a:tcPr marL="0" marR="0" marT="0" marB="0" anchor="ctr">
                    <a:lnT w="12700" cmpd="sng">
                      <a:noFill/>
                    </a:lnT>
                  </a:tcPr>
                </a:tc>
                <a:tc>
                  <a:txBody>
                    <a:bodyPr/>
                    <a:lstStyle/>
                    <a:p>
                      <a:pPr algn="ctr"/>
                      <a:r>
                        <a:rPr lang="en-US" altLang="zh-TW" sz="1000" b="1" dirty="0">
                          <a:solidFill>
                            <a:schemeClr val="bg2">
                              <a:lumMod val="10000"/>
                            </a:schemeClr>
                          </a:solidFill>
                          <a:latin typeface="Segoe UI Symbol" panose="020B0502040204020203" pitchFamily="34" charset="0"/>
                          <a:ea typeface="Segoe UI Symbol" panose="020B0502040204020203" pitchFamily="34" charset="0"/>
                        </a:rPr>
                        <a:t>Subscribers at end of 2Q 2021</a:t>
                      </a:r>
                      <a:endParaRPr lang="zh-TW" altLang="en-US" sz="1000" b="1" dirty="0">
                        <a:solidFill>
                          <a:schemeClr val="bg2">
                            <a:lumMod val="10000"/>
                          </a:schemeClr>
                        </a:solidFill>
                        <a:latin typeface="Segoe UI Symbol" panose="020B0502040204020203" pitchFamily="34" charset="0"/>
                        <a:cs typeface="Calibri" panose="020F0502020204030204" pitchFamily="34" charset="0"/>
                      </a:endParaRPr>
                    </a:p>
                  </a:txBody>
                  <a:tcPr marL="0" marR="0" marT="0" marB="0" anchor="ctr">
                    <a:lnT w="12700" cmpd="sng">
                      <a:noFill/>
                    </a:lnT>
                  </a:tcPr>
                </a:tc>
                <a:tc>
                  <a:txBody>
                    <a:bodyPr/>
                    <a:lstStyle/>
                    <a:p>
                      <a:pPr algn="ctr"/>
                      <a:r>
                        <a:rPr lang="en-US" altLang="zh-TW" sz="1000" b="1" dirty="0">
                          <a:solidFill>
                            <a:schemeClr val="bg2">
                              <a:lumMod val="10000"/>
                            </a:schemeClr>
                          </a:solidFill>
                          <a:latin typeface="Segoe UI Symbol" panose="020B0502040204020203" pitchFamily="34" charset="0"/>
                          <a:ea typeface="Segoe UI Symbol" panose="020B0502040204020203" pitchFamily="34" charset="0"/>
                        </a:rPr>
                        <a:t>Net Adds in 2Q 2021</a:t>
                      </a:r>
                      <a:endParaRPr lang="zh-TW" altLang="en-US" sz="1000" b="1" dirty="0">
                        <a:solidFill>
                          <a:schemeClr val="bg2">
                            <a:lumMod val="10000"/>
                          </a:schemeClr>
                        </a:solidFill>
                        <a:latin typeface="Segoe UI Symbol" panose="020B0502040204020203" pitchFamily="34" charset="0"/>
                        <a:cs typeface="Calibri" panose="020F0502020204030204" pitchFamily="34" charset="0"/>
                      </a:endParaRPr>
                    </a:p>
                  </a:txBody>
                  <a:tcPr marL="0" marR="0" marT="0" marB="0" anchor="ctr">
                    <a:lnT w="12700" cmpd="sng">
                      <a:noFill/>
                    </a:lnT>
                  </a:tcPr>
                </a:tc>
                <a:extLst>
                  <a:ext uri="{0D108BD9-81ED-4DB2-BD59-A6C34878D82A}">
                    <a16:rowId xmlns:a16="http://schemas.microsoft.com/office/drawing/2014/main" val="10000"/>
                  </a:ext>
                </a:extLst>
              </a:tr>
              <a:tr h="442275">
                <a:tc>
                  <a:txBody>
                    <a:bodyPr/>
                    <a:lstStyle/>
                    <a:p>
                      <a:pPr algn="l" fontAlgn="t"/>
                      <a:r>
                        <a:rPr lang="en" sz="1200" b="0" dirty="0">
                          <a:solidFill>
                            <a:schemeClr val="tx1"/>
                          </a:solidFill>
                          <a:effectLst/>
                        </a:rPr>
                        <a:t>Comcast</a:t>
                      </a:r>
                    </a:p>
                  </a:txBody>
                  <a:tcPr marR="95250" marT="57150" marB="57150" anchor="ctr"/>
                </a:tc>
                <a:tc>
                  <a:txBody>
                    <a:bodyPr/>
                    <a:lstStyle/>
                    <a:p>
                      <a:pPr algn="r" fontAlgn="t"/>
                      <a:r>
                        <a:rPr lang="en-US" altLang="zh-TW" sz="1200" b="0" dirty="0">
                          <a:effectLst/>
                        </a:rPr>
                        <a:t>31,388,000 </a:t>
                      </a:r>
                    </a:p>
                  </a:txBody>
                  <a:tcPr marR="95250" marT="57150" marB="57150" anchor="ctr"/>
                </a:tc>
                <a:tc>
                  <a:txBody>
                    <a:bodyPr/>
                    <a:lstStyle/>
                    <a:p>
                      <a:pPr algn="r" fontAlgn="t"/>
                      <a:r>
                        <a:rPr lang="en-US" altLang="zh-TW" sz="1200" b="0">
                          <a:effectLst/>
                        </a:rPr>
                        <a:t>354,000</a:t>
                      </a:r>
                    </a:p>
                  </a:txBody>
                  <a:tcPr marR="95250" marT="57150" marB="57150" anchor="ctr"/>
                </a:tc>
                <a:extLst>
                  <a:ext uri="{0D108BD9-81ED-4DB2-BD59-A6C34878D82A}">
                    <a16:rowId xmlns:a16="http://schemas.microsoft.com/office/drawing/2014/main" val="3409871400"/>
                  </a:ext>
                </a:extLst>
              </a:tr>
              <a:tr h="442275">
                <a:tc>
                  <a:txBody>
                    <a:bodyPr/>
                    <a:lstStyle/>
                    <a:p>
                      <a:pPr algn="l" fontAlgn="t"/>
                      <a:r>
                        <a:rPr lang="en" sz="1200" b="0" dirty="0">
                          <a:solidFill>
                            <a:schemeClr val="tx1"/>
                          </a:solidFill>
                          <a:effectLst/>
                        </a:rPr>
                        <a:t>Charter</a:t>
                      </a:r>
                    </a:p>
                  </a:txBody>
                  <a:tcPr marR="95250" marT="57150" marB="57150" anchor="ctr"/>
                </a:tc>
                <a:tc>
                  <a:txBody>
                    <a:bodyPr/>
                    <a:lstStyle/>
                    <a:p>
                      <a:pPr algn="r" fontAlgn="t"/>
                      <a:r>
                        <a:rPr lang="en-US" altLang="zh-TW" sz="1200" b="0" dirty="0">
                          <a:effectLst/>
                        </a:rPr>
                        <a:t>29,634,000</a:t>
                      </a:r>
                    </a:p>
                  </a:txBody>
                  <a:tcPr marR="95250" marT="57150" marB="57150" anchor="ctr"/>
                </a:tc>
                <a:tc>
                  <a:txBody>
                    <a:bodyPr/>
                    <a:lstStyle/>
                    <a:p>
                      <a:pPr algn="r" fontAlgn="t"/>
                      <a:r>
                        <a:rPr lang="en-US" altLang="zh-TW" sz="1200" b="0">
                          <a:effectLst/>
                        </a:rPr>
                        <a:t>400,000</a:t>
                      </a:r>
                    </a:p>
                  </a:txBody>
                  <a:tcPr marR="95250" marT="57150" marB="57150" anchor="ctr"/>
                </a:tc>
                <a:extLst>
                  <a:ext uri="{0D108BD9-81ED-4DB2-BD59-A6C34878D82A}">
                    <a16:rowId xmlns:a16="http://schemas.microsoft.com/office/drawing/2014/main" val="3349921012"/>
                  </a:ext>
                </a:extLst>
              </a:tr>
              <a:tr h="442275">
                <a:tc>
                  <a:txBody>
                    <a:bodyPr/>
                    <a:lstStyle/>
                    <a:p>
                      <a:pPr algn="l" fontAlgn="t"/>
                      <a:r>
                        <a:rPr lang="en" sz="1200" b="0" dirty="0">
                          <a:solidFill>
                            <a:schemeClr val="tx1"/>
                          </a:solidFill>
                          <a:effectLst/>
                        </a:rPr>
                        <a:t>Cox*</a:t>
                      </a:r>
                    </a:p>
                  </a:txBody>
                  <a:tcPr marR="95250" marT="57150" marB="57150" anchor="ctr"/>
                </a:tc>
                <a:tc>
                  <a:txBody>
                    <a:bodyPr/>
                    <a:lstStyle/>
                    <a:p>
                      <a:pPr algn="r" fontAlgn="t"/>
                      <a:r>
                        <a:rPr lang="en-US" altLang="zh-TW" sz="1200" b="0" dirty="0">
                          <a:effectLst/>
                        </a:rPr>
                        <a:t>5,485,000</a:t>
                      </a:r>
                    </a:p>
                  </a:txBody>
                  <a:tcPr marR="95250" marT="57150" marB="57150" anchor="ctr"/>
                </a:tc>
                <a:tc>
                  <a:txBody>
                    <a:bodyPr/>
                    <a:lstStyle/>
                    <a:p>
                      <a:pPr algn="r" fontAlgn="t"/>
                      <a:r>
                        <a:rPr lang="en-US" altLang="zh-TW" sz="1200" b="0" dirty="0">
                          <a:effectLst/>
                        </a:rPr>
                        <a:t>50,000</a:t>
                      </a:r>
                    </a:p>
                  </a:txBody>
                  <a:tcPr marR="95250" marT="57150" marB="57150" anchor="ctr"/>
                </a:tc>
                <a:extLst>
                  <a:ext uri="{0D108BD9-81ED-4DB2-BD59-A6C34878D82A}">
                    <a16:rowId xmlns:a16="http://schemas.microsoft.com/office/drawing/2014/main" val="10001"/>
                  </a:ext>
                </a:extLst>
              </a:tr>
              <a:tr h="442275">
                <a:tc>
                  <a:txBody>
                    <a:bodyPr/>
                    <a:lstStyle/>
                    <a:p>
                      <a:pPr algn="l" fontAlgn="t"/>
                      <a:r>
                        <a:rPr lang="en" sz="1200" b="0" dirty="0">
                          <a:solidFill>
                            <a:schemeClr val="tx1"/>
                          </a:solidFill>
                          <a:effectLst/>
                        </a:rPr>
                        <a:t>Altice</a:t>
                      </a:r>
                      <a:r>
                        <a:rPr lang="en" sz="1200" b="0" dirty="0">
                          <a:effectLst/>
                        </a:rPr>
                        <a:t>**</a:t>
                      </a:r>
                    </a:p>
                  </a:txBody>
                  <a:tcPr marR="95250" marT="57150" marB="57150" anchor="ctr"/>
                </a:tc>
                <a:tc>
                  <a:txBody>
                    <a:bodyPr/>
                    <a:lstStyle/>
                    <a:p>
                      <a:pPr algn="r" fontAlgn="t"/>
                      <a:r>
                        <a:rPr lang="en-US" altLang="zh-TW" sz="1200" b="0" dirty="0">
                          <a:effectLst/>
                        </a:rPr>
                        <a:t>4,401,300</a:t>
                      </a:r>
                    </a:p>
                  </a:txBody>
                  <a:tcPr marR="95250" marT="57150" marB="57150" anchor="ctr"/>
                </a:tc>
                <a:tc>
                  <a:txBody>
                    <a:bodyPr/>
                    <a:lstStyle/>
                    <a:p>
                      <a:pPr algn="r" fontAlgn="t"/>
                      <a:r>
                        <a:rPr lang="en-US" altLang="zh-TW" sz="1200" b="0" dirty="0">
                          <a:effectLst/>
                        </a:rPr>
                        <a:t>200</a:t>
                      </a:r>
                    </a:p>
                  </a:txBody>
                  <a:tcPr marR="95250" marT="57150" marB="57150" anchor="ctr"/>
                </a:tc>
                <a:extLst>
                  <a:ext uri="{0D108BD9-81ED-4DB2-BD59-A6C34878D82A}">
                    <a16:rowId xmlns:a16="http://schemas.microsoft.com/office/drawing/2014/main" val="10002"/>
                  </a:ext>
                </a:extLst>
              </a:tr>
              <a:tr h="442275">
                <a:tc>
                  <a:txBody>
                    <a:bodyPr/>
                    <a:lstStyle/>
                    <a:p>
                      <a:pPr algn="l" fontAlgn="t"/>
                      <a:r>
                        <a:rPr lang="en" sz="1200" b="0" dirty="0">
                          <a:solidFill>
                            <a:schemeClr val="tx1"/>
                          </a:solidFill>
                          <a:effectLst/>
                        </a:rPr>
                        <a:t>Mediacom</a:t>
                      </a:r>
                    </a:p>
                  </a:txBody>
                  <a:tcPr marR="95250" marT="57150" marB="57150" anchor="ctr"/>
                </a:tc>
                <a:tc>
                  <a:txBody>
                    <a:bodyPr/>
                    <a:lstStyle/>
                    <a:p>
                      <a:pPr algn="r" fontAlgn="t"/>
                      <a:r>
                        <a:rPr lang="en-US" altLang="zh-TW" sz="1200" b="0" dirty="0">
                          <a:effectLst/>
                        </a:rPr>
                        <a:t>1,468,000</a:t>
                      </a:r>
                    </a:p>
                  </a:txBody>
                  <a:tcPr marR="95250" marT="57150" marB="57150" anchor="ctr"/>
                </a:tc>
                <a:tc>
                  <a:txBody>
                    <a:bodyPr/>
                    <a:lstStyle/>
                    <a:p>
                      <a:pPr algn="r" fontAlgn="t"/>
                      <a:r>
                        <a:rPr lang="en-US" altLang="zh-TW" sz="1200" b="0" dirty="0">
                          <a:effectLst/>
                        </a:rPr>
                        <a:t>14,000</a:t>
                      </a:r>
                    </a:p>
                  </a:txBody>
                  <a:tcPr marR="95250" marT="57150" marB="57150" anchor="ctr"/>
                </a:tc>
                <a:extLst>
                  <a:ext uri="{0D108BD9-81ED-4DB2-BD59-A6C34878D82A}">
                    <a16:rowId xmlns:a16="http://schemas.microsoft.com/office/drawing/2014/main" val="10003"/>
                  </a:ext>
                </a:extLst>
              </a:tr>
              <a:tr h="442275">
                <a:tc>
                  <a:txBody>
                    <a:bodyPr/>
                    <a:lstStyle/>
                    <a:p>
                      <a:pPr algn="l" fontAlgn="t"/>
                      <a:r>
                        <a:rPr lang="en" sz="1200" b="0">
                          <a:effectLst/>
                        </a:rPr>
                        <a:t>Cable One**</a:t>
                      </a:r>
                    </a:p>
                  </a:txBody>
                  <a:tcPr marR="95250" marT="57150" marB="57150" anchor="ctr"/>
                </a:tc>
                <a:tc>
                  <a:txBody>
                    <a:bodyPr/>
                    <a:lstStyle/>
                    <a:p>
                      <a:pPr algn="r" fontAlgn="t"/>
                      <a:r>
                        <a:rPr lang="en-US" altLang="zh-TW" sz="1200" b="0">
                          <a:effectLst/>
                        </a:rPr>
                        <a:t>1,017,000</a:t>
                      </a:r>
                    </a:p>
                  </a:txBody>
                  <a:tcPr marR="95250" marT="57150" marB="57150" anchor="ctr"/>
                </a:tc>
                <a:tc>
                  <a:txBody>
                    <a:bodyPr/>
                    <a:lstStyle/>
                    <a:p>
                      <a:pPr algn="r" fontAlgn="t"/>
                      <a:r>
                        <a:rPr lang="en-US" altLang="zh-TW" sz="1200" b="0" dirty="0">
                          <a:effectLst/>
                        </a:rPr>
                        <a:t>14,000</a:t>
                      </a:r>
                    </a:p>
                  </a:txBody>
                  <a:tcPr marR="95250" marT="57150" marB="57150" anchor="ctr"/>
                </a:tc>
                <a:extLst>
                  <a:ext uri="{0D108BD9-81ED-4DB2-BD59-A6C34878D82A}">
                    <a16:rowId xmlns:a16="http://schemas.microsoft.com/office/drawing/2014/main" val="10004"/>
                  </a:ext>
                </a:extLst>
              </a:tr>
              <a:tr h="442275">
                <a:tc>
                  <a:txBody>
                    <a:bodyPr/>
                    <a:lstStyle/>
                    <a:p>
                      <a:pPr algn="l" fontAlgn="t"/>
                      <a:r>
                        <a:rPr lang="en" sz="1200" b="0">
                          <a:effectLst/>
                        </a:rPr>
                        <a:t>WOW (WideOpenWest)</a:t>
                      </a:r>
                    </a:p>
                  </a:txBody>
                  <a:tcPr marR="95250" marT="57150" marB="57150" anchor="ctr"/>
                </a:tc>
                <a:tc>
                  <a:txBody>
                    <a:bodyPr/>
                    <a:lstStyle/>
                    <a:p>
                      <a:pPr algn="r" fontAlgn="t"/>
                      <a:r>
                        <a:rPr lang="en-US" altLang="zh-TW" sz="1200" b="0">
                          <a:effectLst/>
                        </a:rPr>
                        <a:t>826,300</a:t>
                      </a:r>
                    </a:p>
                  </a:txBody>
                  <a:tcPr marR="95250" marT="57150" marB="57150" anchor="ctr"/>
                </a:tc>
                <a:tc>
                  <a:txBody>
                    <a:bodyPr/>
                    <a:lstStyle/>
                    <a:p>
                      <a:pPr algn="r" fontAlgn="t"/>
                      <a:r>
                        <a:rPr lang="en-US" altLang="zh-TW" sz="1200" b="0" dirty="0">
                          <a:effectLst/>
                        </a:rPr>
                        <a:t>3,400</a:t>
                      </a:r>
                    </a:p>
                  </a:txBody>
                  <a:tcPr marR="95250" marT="57150" marB="57150" anchor="ctr"/>
                </a:tc>
                <a:extLst>
                  <a:ext uri="{0D108BD9-81ED-4DB2-BD59-A6C34878D82A}">
                    <a16:rowId xmlns:a16="http://schemas.microsoft.com/office/drawing/2014/main" val="3842312699"/>
                  </a:ext>
                </a:extLst>
              </a:tr>
              <a:tr h="442275">
                <a:tc>
                  <a:txBody>
                    <a:bodyPr/>
                    <a:lstStyle/>
                    <a:p>
                      <a:pPr algn="l" fontAlgn="t"/>
                      <a:r>
                        <a:rPr lang="en" sz="1200" b="0">
                          <a:effectLst/>
                        </a:rPr>
                        <a:t>Atlantic Broadband</a:t>
                      </a:r>
                    </a:p>
                  </a:txBody>
                  <a:tcPr marR="95250" marT="57150" marB="57150" anchor="ctr"/>
                </a:tc>
                <a:tc>
                  <a:txBody>
                    <a:bodyPr/>
                    <a:lstStyle/>
                    <a:p>
                      <a:pPr algn="r" fontAlgn="t"/>
                      <a:r>
                        <a:rPr lang="en-US" altLang="zh-TW" sz="1200" b="0">
                          <a:effectLst/>
                        </a:rPr>
                        <a:t>517,851</a:t>
                      </a:r>
                    </a:p>
                  </a:txBody>
                  <a:tcPr marR="95250" marT="57150" marB="57150" anchor="ctr"/>
                </a:tc>
                <a:tc>
                  <a:txBody>
                    <a:bodyPr/>
                    <a:lstStyle/>
                    <a:p>
                      <a:pPr algn="r" fontAlgn="t"/>
                      <a:r>
                        <a:rPr lang="en-US" altLang="zh-TW" sz="1200" b="0" dirty="0">
                          <a:effectLst/>
                        </a:rPr>
                        <a:t>6,847</a:t>
                      </a:r>
                    </a:p>
                  </a:txBody>
                  <a:tcPr marR="95250" marT="57150" marB="57150" anchor="ctr"/>
                </a:tc>
                <a:extLst>
                  <a:ext uri="{0D108BD9-81ED-4DB2-BD59-A6C34878D82A}">
                    <a16:rowId xmlns:a16="http://schemas.microsoft.com/office/drawing/2014/main" val="1952986291"/>
                  </a:ext>
                </a:extLst>
              </a:tr>
              <a:tr h="442275">
                <a:tc>
                  <a:txBody>
                    <a:bodyPr/>
                    <a:lstStyle/>
                    <a:p>
                      <a:pPr algn="l" fontAlgn="t"/>
                      <a:r>
                        <a:rPr lang="en" sz="1200" b="1" dirty="0">
                          <a:effectLst/>
                        </a:rPr>
                        <a:t>Total Top Cable</a:t>
                      </a:r>
                    </a:p>
                  </a:txBody>
                  <a:tcPr marR="95250" marT="57150" marB="57150" anchor="ctr"/>
                </a:tc>
                <a:tc>
                  <a:txBody>
                    <a:bodyPr/>
                    <a:lstStyle/>
                    <a:p>
                      <a:pPr algn="r" fontAlgn="t"/>
                      <a:r>
                        <a:rPr lang="en-US" altLang="zh-TW" sz="1200" b="1" dirty="0">
                          <a:effectLst/>
                        </a:rPr>
                        <a:t>74,737,451</a:t>
                      </a:r>
                      <a:endParaRPr lang="zh-TW" altLang="en-US" sz="1200" b="1" dirty="0">
                        <a:effectLst/>
                      </a:endParaRPr>
                    </a:p>
                  </a:txBody>
                  <a:tcPr marR="95250" marT="57150" marB="57150" anchor="ctr"/>
                </a:tc>
                <a:tc>
                  <a:txBody>
                    <a:bodyPr/>
                    <a:lstStyle/>
                    <a:p>
                      <a:pPr algn="r" fontAlgn="t"/>
                      <a:r>
                        <a:rPr lang="en-US" altLang="zh-TW" sz="1200" b="1" dirty="0">
                          <a:effectLst/>
                        </a:rPr>
                        <a:t>842,447</a:t>
                      </a:r>
                      <a:endParaRPr lang="zh-TW" altLang="en-US" sz="1200" b="1" dirty="0">
                        <a:effectLst/>
                      </a:endParaRPr>
                    </a:p>
                  </a:txBody>
                  <a:tcPr marR="95250" marT="57150" marB="57150" anchor="ctr"/>
                </a:tc>
                <a:extLst>
                  <a:ext uri="{0D108BD9-81ED-4DB2-BD59-A6C34878D82A}">
                    <a16:rowId xmlns:a16="http://schemas.microsoft.com/office/drawing/2014/main" val="2111714756"/>
                  </a:ext>
                </a:extLst>
              </a:tr>
            </a:tbl>
          </a:graphicData>
        </a:graphic>
      </p:graphicFrame>
      <p:sp>
        <p:nvSpPr>
          <p:cNvPr id="7" name="矩形 6">
            <a:extLst>
              <a:ext uri="{FF2B5EF4-FFF2-40B4-BE49-F238E27FC236}">
                <a16:creationId xmlns:a16="http://schemas.microsoft.com/office/drawing/2014/main" id="{34EE9C7B-0F63-8644-AE00-B65B044A06A8}"/>
              </a:ext>
            </a:extLst>
          </p:cNvPr>
          <p:cNvSpPr/>
          <p:nvPr/>
        </p:nvSpPr>
        <p:spPr>
          <a:xfrm>
            <a:off x="6236759" y="5853509"/>
            <a:ext cx="6096000" cy="400110"/>
          </a:xfrm>
          <a:prstGeom prst="rect">
            <a:avLst/>
          </a:prstGeom>
        </p:spPr>
        <p:txBody>
          <a:bodyPr>
            <a:spAutoFit/>
          </a:bodyPr>
          <a:lstStyle/>
          <a:p>
            <a:pPr fontAlgn="base"/>
            <a:r>
              <a:rPr lang="en" altLang="zh-TW" sz="1000" i="1" dirty="0">
                <a:solidFill>
                  <a:srgbClr val="444444"/>
                </a:solidFill>
                <a:latin typeface="Arial" panose="020B0604020202020204" pitchFamily="34" charset="0"/>
              </a:rPr>
              <a:t>*    LRG (</a:t>
            </a:r>
            <a:r>
              <a:rPr lang="en" altLang="zh-TW" sz="1000" i="1" dirty="0" err="1">
                <a:solidFill>
                  <a:srgbClr val="444444"/>
                </a:solidFill>
                <a:latin typeface="Arial" panose="020B0604020202020204" pitchFamily="34" charset="0"/>
              </a:rPr>
              <a:t>Leichtman</a:t>
            </a:r>
            <a:r>
              <a:rPr lang="en" altLang="zh-TW" sz="1000" i="1" dirty="0">
                <a:solidFill>
                  <a:srgbClr val="444444"/>
                </a:solidFill>
                <a:latin typeface="Arial" panose="020B0604020202020204" pitchFamily="34" charset="0"/>
              </a:rPr>
              <a:t> Research Group) estimate</a:t>
            </a:r>
          </a:p>
          <a:p>
            <a:pPr fontAlgn="base"/>
            <a:r>
              <a:rPr lang="en" altLang="zh-TW" sz="1000" i="1" dirty="0">
                <a:solidFill>
                  <a:srgbClr val="444444"/>
                </a:solidFill>
                <a:latin typeface="Arial" panose="020B0604020202020204" pitchFamily="34" charset="0"/>
              </a:rPr>
              <a:t>**   Includes recent acquisitions and LRG pro forma estimates of net adds</a:t>
            </a:r>
            <a:endParaRPr lang="en" altLang="zh-TW" sz="1000" b="0" i="1" u="none" strike="noStrike" dirty="0">
              <a:solidFill>
                <a:srgbClr val="444444"/>
              </a:solidFill>
              <a:effectLst/>
              <a:latin typeface="Arial" panose="020B0604020202020204" pitchFamily="34" charset="0"/>
            </a:endParaRPr>
          </a:p>
        </p:txBody>
      </p:sp>
    </p:spTree>
    <p:extLst>
      <p:ext uri="{BB962C8B-B14F-4D97-AF65-F5344CB8AC3E}">
        <p14:creationId xmlns:p14="http://schemas.microsoft.com/office/powerpoint/2010/main" val="215121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6224086-C7F7-6C40-B013-612245635055}"/>
              </a:ext>
            </a:extLst>
          </p:cNvPr>
          <p:cNvSpPr txBox="1"/>
          <p:nvPr/>
        </p:nvSpPr>
        <p:spPr>
          <a:xfrm>
            <a:off x="914400" y="4343400"/>
            <a:ext cx="3094808" cy="430887"/>
          </a:xfrm>
          <a:prstGeom prst="rect">
            <a:avLst/>
          </a:prstGeom>
          <a:noFill/>
        </p:spPr>
        <p:txBody>
          <a:bodyPr wrap="square" rtlCol="0">
            <a:spAutoFit/>
          </a:bodyPr>
          <a:lstStyle/>
          <a:p>
            <a:pPr algn="r"/>
            <a:r>
              <a:rPr lang="en-US" sz="1100" b="1" dirty="0">
                <a:solidFill>
                  <a:schemeClr val="bg2">
                    <a:lumMod val="25000"/>
                  </a:schemeClr>
                </a:solidFill>
                <a:latin typeface="Segoe UI Symbol" panose="020B0502040204020203" pitchFamily="34" charset="0"/>
                <a:ea typeface="Segoe UI Symbol" panose="020B0502040204020203" pitchFamily="34" charset="0"/>
              </a:rPr>
              <a:t>Wi-Fi</a:t>
            </a:r>
          </a:p>
          <a:p>
            <a:pPr algn="r"/>
            <a:r>
              <a:rPr lang="en-US" sz="1100" dirty="0">
                <a:solidFill>
                  <a:schemeClr val="bg2">
                    <a:lumMod val="25000"/>
                  </a:schemeClr>
                </a:solidFill>
                <a:latin typeface="Segoe UI Symbol" panose="020B0502040204020203" pitchFamily="34" charset="0"/>
                <a:ea typeface="Segoe UI Symbol" panose="020B0502040204020203" pitchFamily="34" charset="0"/>
              </a:rPr>
              <a:t>AP, Router, IoT</a:t>
            </a:r>
            <a:endParaRPr lang="en-TW" sz="1100" dirty="0">
              <a:solidFill>
                <a:schemeClr val="bg2">
                  <a:lumMod val="25000"/>
                </a:schemeClr>
              </a:solidFill>
              <a:latin typeface="Segoe UI Symbol" panose="020B0502040204020203" pitchFamily="34" charset="0"/>
              <a:ea typeface="Segoe UI Symbol" panose="020B0502040204020203" pitchFamily="34" charset="0"/>
            </a:endParaRPr>
          </a:p>
        </p:txBody>
      </p:sp>
      <p:sp>
        <p:nvSpPr>
          <p:cNvPr id="16" name="TextBox 15">
            <a:extLst>
              <a:ext uri="{FF2B5EF4-FFF2-40B4-BE49-F238E27FC236}">
                <a16:creationId xmlns:a16="http://schemas.microsoft.com/office/drawing/2014/main" id="{50D46C03-46FA-724D-8722-1E28BA73CDC4}"/>
              </a:ext>
            </a:extLst>
          </p:cNvPr>
          <p:cNvSpPr txBox="1"/>
          <p:nvPr/>
        </p:nvSpPr>
        <p:spPr>
          <a:xfrm>
            <a:off x="991234" y="1794274"/>
            <a:ext cx="3412107" cy="461665"/>
          </a:xfrm>
          <a:prstGeom prst="rect">
            <a:avLst/>
          </a:prstGeom>
          <a:noFill/>
        </p:spPr>
        <p:txBody>
          <a:bodyPr wrap="square" rtlCol="0">
            <a:spAutoFit/>
          </a:bodyPr>
          <a:lstStyle/>
          <a:p>
            <a:pPr algn="r"/>
            <a:r>
              <a:rPr lang="en-US" sz="1200" b="1" dirty="0">
                <a:solidFill>
                  <a:schemeClr val="bg2">
                    <a:lumMod val="25000"/>
                  </a:schemeClr>
                </a:solidFill>
                <a:latin typeface="Segoe UI Symbol" panose="020B0502040204020203" pitchFamily="34" charset="0"/>
                <a:ea typeface="Segoe UI Symbol" panose="020B0502040204020203" pitchFamily="34" charset="0"/>
              </a:rPr>
              <a:t>STB</a:t>
            </a:r>
            <a:br>
              <a:rPr lang="en-US" sz="1200" b="1" dirty="0">
                <a:solidFill>
                  <a:schemeClr val="bg2">
                    <a:lumMod val="25000"/>
                  </a:schemeClr>
                </a:solidFill>
                <a:latin typeface="Segoe UI Symbol" panose="020B0502040204020203" pitchFamily="34" charset="0"/>
                <a:ea typeface="Segoe UI Symbol" panose="020B0502040204020203" pitchFamily="34" charset="0"/>
              </a:rPr>
            </a:br>
            <a:r>
              <a:rPr lang="en-US" sz="1200" dirty="0">
                <a:solidFill>
                  <a:schemeClr val="bg2">
                    <a:lumMod val="25000"/>
                  </a:schemeClr>
                </a:solidFill>
                <a:latin typeface="Segoe UI Symbol" panose="020B0502040204020203" pitchFamily="34" charset="0"/>
                <a:ea typeface="Segoe UI Symbol" panose="020B0502040204020203" pitchFamily="34" charset="0"/>
              </a:rPr>
              <a:t>IP-STB, Cable-STB, OTT Box</a:t>
            </a:r>
            <a:endParaRPr lang="en-TW" sz="1200" dirty="0">
              <a:solidFill>
                <a:schemeClr val="bg2">
                  <a:lumMod val="25000"/>
                </a:schemeClr>
              </a:solidFill>
              <a:latin typeface="Segoe UI Symbol" panose="020B0502040204020203" pitchFamily="34" charset="0"/>
              <a:ea typeface="Segoe UI Symbol" panose="020B0502040204020203" pitchFamily="34" charset="0"/>
            </a:endParaRPr>
          </a:p>
        </p:txBody>
      </p:sp>
      <p:sp>
        <p:nvSpPr>
          <p:cNvPr id="2" name="標題 1">
            <a:extLst>
              <a:ext uri="{FF2B5EF4-FFF2-40B4-BE49-F238E27FC236}">
                <a16:creationId xmlns:a16="http://schemas.microsoft.com/office/drawing/2014/main" id="{23BD2EC6-89A0-4144-8FBC-4BCE0A1B4C01}"/>
              </a:ext>
            </a:extLst>
          </p:cNvPr>
          <p:cNvSpPr>
            <a:spLocks noGrp="1"/>
          </p:cNvSpPr>
          <p:nvPr>
            <p:ph type="title"/>
          </p:nvPr>
        </p:nvSpPr>
        <p:spPr>
          <a:xfrm>
            <a:off x="427062" y="731990"/>
            <a:ext cx="11161747" cy="369332"/>
          </a:xfrm>
        </p:spPr>
        <p:txBody>
          <a:bodyPr>
            <a:noAutofit/>
          </a:bodyPr>
          <a:lstStyle/>
          <a:p>
            <a:r>
              <a:rPr lang="en-US" altLang="zh-TW" sz="2400" dirty="0"/>
              <a:t>Product Line</a:t>
            </a:r>
            <a:endParaRPr lang="zh-TW" altLang="en-US" sz="2400" dirty="0"/>
          </a:p>
        </p:txBody>
      </p:sp>
      <p:cxnSp>
        <p:nvCxnSpPr>
          <p:cNvPr id="39" name="Straight Connector 38">
            <a:extLst>
              <a:ext uri="{FF2B5EF4-FFF2-40B4-BE49-F238E27FC236}">
                <a16:creationId xmlns:a16="http://schemas.microsoft.com/office/drawing/2014/main" id="{9A4FC82E-D5B6-0C42-99D0-8D2FD5667EB6}"/>
              </a:ext>
            </a:extLst>
          </p:cNvPr>
          <p:cNvCxnSpPr>
            <a:cxnSpLocks/>
          </p:cNvCxnSpPr>
          <p:nvPr/>
        </p:nvCxnSpPr>
        <p:spPr>
          <a:xfrm flipH="1">
            <a:off x="-2438400" y="6288866"/>
            <a:ext cx="696471" cy="2875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7" name="圖片 49">
            <a:extLst>
              <a:ext uri="{FF2B5EF4-FFF2-40B4-BE49-F238E27FC236}">
                <a16:creationId xmlns:a16="http://schemas.microsoft.com/office/drawing/2014/main" id="{B0B4ECF9-D723-B54C-A32A-F96F5CEB1B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4478" y="430954"/>
            <a:ext cx="1386527" cy="816390"/>
          </a:xfrm>
          <a:prstGeom prst="rect">
            <a:avLst/>
          </a:prstGeom>
        </p:spPr>
      </p:pic>
      <p:sp>
        <p:nvSpPr>
          <p:cNvPr id="21" name="TextBox 56">
            <a:extLst>
              <a:ext uri="{FF2B5EF4-FFF2-40B4-BE49-F238E27FC236}">
                <a16:creationId xmlns:a16="http://schemas.microsoft.com/office/drawing/2014/main" id="{CFBF4E08-5077-1047-ABC8-0130F44ED67C}"/>
              </a:ext>
            </a:extLst>
          </p:cNvPr>
          <p:cNvSpPr txBox="1"/>
          <p:nvPr/>
        </p:nvSpPr>
        <p:spPr>
          <a:xfrm>
            <a:off x="2095499" y="1488768"/>
            <a:ext cx="2674394" cy="461665"/>
          </a:xfrm>
          <a:prstGeom prst="rect">
            <a:avLst/>
          </a:prstGeom>
          <a:noFill/>
        </p:spPr>
        <p:txBody>
          <a:bodyPr wrap="square" rtlCol="0">
            <a:spAutoFit/>
          </a:bodyPr>
          <a:lstStyle/>
          <a:p>
            <a:pPr algn="r"/>
            <a:r>
              <a:rPr lang="en-US" sz="1200" b="1" dirty="0">
                <a:solidFill>
                  <a:schemeClr val="bg1"/>
                </a:solidFill>
                <a:latin typeface="Segoe UI Symbol" panose="020B0502040204020203" pitchFamily="34" charset="0"/>
                <a:ea typeface="Segoe UI Symbol" panose="020B0502040204020203" pitchFamily="34" charset="0"/>
              </a:rPr>
              <a:t>DSL</a:t>
            </a:r>
            <a:br>
              <a:rPr lang="en-US" sz="1200" b="1" dirty="0">
                <a:solidFill>
                  <a:schemeClr val="bg1"/>
                </a:solidFill>
                <a:latin typeface="Segoe UI Symbol" panose="020B0502040204020203" pitchFamily="34" charset="0"/>
                <a:ea typeface="Segoe UI Symbol" panose="020B0502040204020203" pitchFamily="34" charset="0"/>
              </a:rPr>
            </a:br>
            <a:r>
              <a:rPr lang="en-US" sz="1200" dirty="0" err="1">
                <a:solidFill>
                  <a:schemeClr val="bg1"/>
                </a:solidFill>
                <a:latin typeface="Segoe UI Symbol" panose="020B0502040204020203" pitchFamily="34" charset="0"/>
                <a:ea typeface="Segoe UI Symbol" panose="020B0502040204020203" pitchFamily="34" charset="0"/>
              </a:rPr>
              <a:t>xDSL</a:t>
            </a:r>
            <a:r>
              <a:rPr lang="en-US" sz="1200" dirty="0">
                <a:solidFill>
                  <a:schemeClr val="bg1"/>
                </a:solidFill>
                <a:latin typeface="Segoe UI Symbol" panose="020B0502040204020203" pitchFamily="34" charset="0"/>
                <a:ea typeface="Segoe UI Symbol" panose="020B0502040204020203" pitchFamily="34" charset="0"/>
              </a:rPr>
              <a:t>, </a:t>
            </a:r>
            <a:r>
              <a:rPr lang="en-US" sz="1200" dirty="0" err="1">
                <a:solidFill>
                  <a:schemeClr val="bg1"/>
                </a:solidFill>
                <a:latin typeface="Segoe UI Symbol" panose="020B0502040204020203" pitchFamily="34" charset="0"/>
                <a:ea typeface="Segoe UI Symbol" panose="020B0502040204020203" pitchFamily="34" charset="0"/>
              </a:rPr>
              <a:t>G.Fast</a:t>
            </a:r>
            <a:r>
              <a:rPr lang="en-US" sz="1200" dirty="0">
                <a:solidFill>
                  <a:schemeClr val="bg1"/>
                </a:solidFill>
                <a:latin typeface="Segoe UI Symbol" panose="020B0502040204020203" pitchFamily="34" charset="0"/>
                <a:ea typeface="Segoe UI Symbol" panose="020B0502040204020203" pitchFamily="34" charset="0"/>
              </a:rPr>
              <a:t> </a:t>
            </a:r>
            <a:endParaRPr lang="en-TW" sz="1200" dirty="0">
              <a:solidFill>
                <a:schemeClr val="bg1"/>
              </a:solidFill>
              <a:latin typeface="Segoe UI Symbol" panose="020B0502040204020203" pitchFamily="34" charset="0"/>
              <a:ea typeface="Segoe UI Symbol" panose="020B0502040204020203" pitchFamily="34" charset="0"/>
            </a:endParaRPr>
          </a:p>
        </p:txBody>
      </p:sp>
      <p:graphicFrame>
        <p:nvGraphicFramePr>
          <p:cNvPr id="3" name="Chart 2">
            <a:extLst>
              <a:ext uri="{FF2B5EF4-FFF2-40B4-BE49-F238E27FC236}">
                <a16:creationId xmlns:a16="http://schemas.microsoft.com/office/drawing/2014/main" id="{D00F91A0-1699-F24B-A8B5-582F927513DB}"/>
              </a:ext>
            </a:extLst>
          </p:cNvPr>
          <p:cNvGraphicFramePr/>
          <p:nvPr>
            <p:extLst>
              <p:ext uri="{D42A27DB-BD31-4B8C-83A1-F6EECF244321}">
                <p14:modId xmlns:p14="http://schemas.microsoft.com/office/powerpoint/2010/main" val="502013522"/>
              </p:ext>
            </p:extLst>
          </p:nvPr>
        </p:nvGraphicFramePr>
        <p:xfrm>
          <a:off x="2714097" y="816466"/>
          <a:ext cx="7047693" cy="5451874"/>
        </p:xfrm>
        <a:graphic>
          <a:graphicData uri="http://schemas.openxmlformats.org/drawingml/2006/chart">
            <c:chart xmlns:c="http://schemas.openxmlformats.org/drawingml/2006/chart" xmlns:r="http://schemas.openxmlformats.org/officeDocument/2006/relationships" r:id="rId4"/>
          </a:graphicData>
        </a:graphic>
      </p:graphicFrame>
      <p:sp>
        <p:nvSpPr>
          <p:cNvPr id="4" name="Oval 3">
            <a:extLst>
              <a:ext uri="{FF2B5EF4-FFF2-40B4-BE49-F238E27FC236}">
                <a16:creationId xmlns:a16="http://schemas.microsoft.com/office/drawing/2014/main" id="{DBF5210E-EA2E-DE42-953A-52513BD1C933}"/>
              </a:ext>
            </a:extLst>
          </p:cNvPr>
          <p:cNvSpPr/>
          <p:nvPr/>
        </p:nvSpPr>
        <p:spPr>
          <a:xfrm>
            <a:off x="5549439" y="2762064"/>
            <a:ext cx="1630227" cy="15968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5" name="圖片 3">
            <a:extLst>
              <a:ext uri="{FF2B5EF4-FFF2-40B4-BE49-F238E27FC236}">
                <a16:creationId xmlns:a16="http://schemas.microsoft.com/office/drawing/2014/main" id="{3E69A5EB-0BC9-F54F-9D27-9BEFA5B8EE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809725" y="3444300"/>
            <a:ext cx="1194665" cy="251384"/>
          </a:xfrm>
          <a:prstGeom prst="rect">
            <a:avLst/>
          </a:prstGeom>
        </p:spPr>
      </p:pic>
      <p:sp>
        <p:nvSpPr>
          <p:cNvPr id="10" name="TextBox 9">
            <a:extLst>
              <a:ext uri="{FF2B5EF4-FFF2-40B4-BE49-F238E27FC236}">
                <a16:creationId xmlns:a16="http://schemas.microsoft.com/office/drawing/2014/main" id="{33E1E1FE-BE24-C047-9800-D3E734513332}"/>
              </a:ext>
            </a:extLst>
          </p:cNvPr>
          <p:cNvSpPr txBox="1"/>
          <p:nvPr/>
        </p:nvSpPr>
        <p:spPr>
          <a:xfrm>
            <a:off x="3476666" y="841462"/>
            <a:ext cx="2428833" cy="461665"/>
          </a:xfrm>
          <a:prstGeom prst="rect">
            <a:avLst/>
          </a:prstGeom>
          <a:noFill/>
        </p:spPr>
        <p:txBody>
          <a:bodyPr wrap="square" rtlCol="0">
            <a:spAutoFit/>
          </a:bodyPr>
          <a:lstStyle/>
          <a:p>
            <a:pPr algn="r"/>
            <a:r>
              <a:rPr lang="en-US" sz="1200" b="1" dirty="0">
                <a:latin typeface="Segoe UI Symbol" panose="020B0502040204020203" pitchFamily="34" charset="0"/>
                <a:ea typeface="Segoe UI Symbol" panose="020B0502040204020203" pitchFamily="34" charset="0"/>
              </a:rPr>
              <a:t>xPON</a:t>
            </a:r>
          </a:p>
          <a:p>
            <a:pPr algn="r"/>
            <a:r>
              <a:rPr lang="en-US" sz="1200" dirty="0">
                <a:latin typeface="Segoe UI Symbol" panose="020B0502040204020203" pitchFamily="34" charset="0"/>
                <a:ea typeface="Segoe UI Symbol" panose="020B0502040204020203" pitchFamily="34" charset="0"/>
              </a:rPr>
              <a:t>SFP/SFP+, SFU, HGU</a:t>
            </a:r>
            <a:endParaRPr lang="en-TW" sz="1200" dirty="0">
              <a:latin typeface="Segoe UI Symbol" panose="020B0502040204020203" pitchFamily="34" charset="0"/>
              <a:ea typeface="Segoe UI Symbol" panose="020B0502040204020203" pitchFamily="34" charset="0"/>
            </a:endParaRPr>
          </a:p>
        </p:txBody>
      </p:sp>
      <p:pic>
        <p:nvPicPr>
          <p:cNvPr id="12" name="Picture 2">
            <a:extLst>
              <a:ext uri="{FF2B5EF4-FFF2-40B4-BE49-F238E27FC236}">
                <a16:creationId xmlns:a16="http://schemas.microsoft.com/office/drawing/2014/main" id="{A814C135-F1B5-204E-8675-271559AB9968}"/>
              </a:ext>
            </a:extLst>
          </p:cNvPr>
          <p:cNvPicPr>
            <a:picLocks noChangeArrowheads="1"/>
          </p:cNvPicPr>
          <p:nvPr/>
        </p:nvPicPr>
        <p:blipFill rotWithShape="1">
          <a:blip r:embed="rId6" cstate="screen">
            <a:extLst>
              <a:ext uri="{BEBA8EAE-BF5A-486C-A8C5-ECC9F3942E4B}">
                <a14:imgProps xmlns:a14="http://schemas.microsoft.com/office/drawing/2010/main">
                  <a14:imgLayer r:embed="rId7">
                    <a14:imgEffect>
                      <a14:backgroundRemoval t="5904" b="96310" l="13754" r="100000">
                        <a14:foregroundMark x1="20917" y1="8856" x2="24642" y2="39852"/>
                        <a14:foregroundMark x1="24642" y1="39852" x2="21777" y2="73432"/>
                        <a14:foregroundMark x1="21777" y1="73432" x2="33238" y2="80812"/>
                        <a14:foregroundMark x1="33238" y1="80812" x2="51862" y2="84871"/>
                        <a14:foregroundMark x1="51862" y1="84871" x2="63897" y2="79336"/>
                        <a14:foregroundMark x1="63897" y1="79336" x2="67335" y2="16236"/>
                        <a14:foregroundMark x1="67335" y1="16236" x2="65330" y2="8856"/>
                        <a14:foregroundMark x1="65330" y1="8856" x2="20917" y2="9225"/>
                        <a14:foregroundMark x1="81375" y1="76015" x2="70201" y2="72694"/>
                        <a14:foregroundMark x1="70201" y1="72694" x2="81089" y2="76015"/>
                        <a14:foregroundMark x1="78797" y1="74539" x2="73066" y2="73432"/>
                        <a14:foregroundMark x1="73066" y1="73432" x2="79370" y2="74908"/>
                        <a14:foregroundMark x1="79370" y1="74908" x2="78797" y2="74908"/>
                        <a14:foregroundMark x1="69341" y1="70849" x2="79083" y2="74908"/>
                        <a14:foregroundMark x1="82808" y1="75277" x2="69341" y2="70849"/>
                        <a14:foregroundMark x1="68768" y1="7749" x2="70201" y2="81919"/>
                        <a14:foregroundMark x1="70201" y1="81919" x2="70201" y2="81919"/>
                        <a14:foregroundMark x1="47564" y1="7380" x2="53009" y2="8487"/>
                        <a14:foregroundMark x1="53009" y1="8487" x2="58739" y2="7380"/>
                        <a14:foregroundMark x1="58739" y1="7380" x2="68768" y2="7380"/>
                        <a14:foregroundMark x1="48138" y1="7011" x2="56447" y2="7749"/>
                        <a14:foregroundMark x1="56447" y1="7749" x2="51003" y2="7749"/>
                        <a14:foregroundMark x1="51003" y1="7749" x2="56447" y2="7011"/>
                        <a14:foregroundMark x1="56447" y1="7011" x2="50716" y2="7380"/>
                        <a14:foregroundMark x1="48138" y1="7380" x2="61605" y2="7380"/>
                        <a14:foregroundMark x1="27794" y1="7011" x2="37536" y2="6273"/>
                        <a14:foregroundMark x1="36103" y1="7011" x2="44413" y2="7380"/>
                        <a14:foregroundMark x1="44413" y1="7380" x2="36390" y2="7011"/>
                        <a14:foregroundMark x1="20917" y1="7380" x2="34384" y2="6642"/>
                        <a14:foregroundMark x1="34384" y1="6642" x2="49284" y2="7011"/>
                        <a14:foregroundMark x1="49284" y1="7011" x2="49284" y2="7380"/>
                        <a14:foregroundMark x1="37249" y1="6642" x2="50143" y2="7380"/>
                        <a14:foregroundMark x1="50143" y1="7380" x2="57593" y2="7011"/>
                        <a14:foregroundMark x1="57593" y1="7011" x2="57593" y2="7011"/>
                        <a14:foregroundMark x1="55301" y1="7011" x2="67622" y2="7380"/>
                        <a14:foregroundMark x1="67622" y1="7380" x2="67908" y2="7380"/>
                        <a14:foregroundMark x1="36676" y1="6273" x2="58453" y2="7380"/>
                        <a14:foregroundMark x1="38395" y1="7011" x2="44126" y2="7011"/>
                        <a14:foregroundMark x1="44126" y1="7011" x2="49284" y2="6273"/>
                        <a14:foregroundMark x1="49284" y1="6273" x2="66476" y2="7749"/>
                        <a14:foregroundMark x1="37822" y1="6642" x2="44126" y2="6273"/>
                        <a14:foregroundMark x1="44126" y1="6273" x2="67049" y2="8118"/>
                        <a14:foregroundMark x1="95989" y1="86347" x2="98281" y2="88561"/>
                        <a14:foregroundMark x1="88252" y1="79336" x2="88825" y2="80074"/>
                        <a14:foregroundMark x1="20057" y1="8487" x2="19771" y2="8118"/>
                        <a14:backgroundMark x1="88252" y1="80812" x2="93410" y2="84502"/>
                        <a14:backgroundMark x1="93410" y1="84502" x2="95129" y2="87454"/>
                        <a14:backgroundMark x1="98567" y1="88561" x2="99713" y2="89668"/>
                        <a14:backgroundMark x1="19198" y1="8118" x2="19484" y2="8118"/>
                        <a14:backgroundMark x1="19198" y1="11808" x2="19771" y2="7380"/>
                        <a14:backgroundMark x1="19484" y1="7749" x2="19771" y2="11439"/>
                      </a14:backgroundRemoval>
                    </a14:imgEffect>
                  </a14:imgLayer>
                </a14:imgProps>
              </a:ext>
              <a:ext uri="{28A0092B-C50C-407E-A947-70E740481C1C}">
                <a14:useLocalDpi xmlns:a14="http://schemas.microsoft.com/office/drawing/2010/main"/>
              </a:ext>
            </a:extLst>
          </a:blip>
          <a:srcRect/>
          <a:stretch/>
        </p:blipFill>
        <p:spPr bwMode="auto">
          <a:xfrm>
            <a:off x="4648525" y="445645"/>
            <a:ext cx="777027" cy="621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a:extLst>
              <a:ext uri="{FF2B5EF4-FFF2-40B4-BE49-F238E27FC236}">
                <a16:creationId xmlns:a16="http://schemas.microsoft.com/office/drawing/2014/main" id="{5944BAE7-CA0E-8641-AFA8-E11C918DC9C6}"/>
              </a:ext>
            </a:extLst>
          </p:cNvPr>
          <p:cNvPicPr>
            <a:picLocks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848009" y="1740019"/>
            <a:ext cx="1125380" cy="56542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8">
            <a:extLst>
              <a:ext uri="{FF2B5EF4-FFF2-40B4-BE49-F238E27FC236}">
                <a16:creationId xmlns:a16="http://schemas.microsoft.com/office/drawing/2014/main" id="{A70248E8-CA7F-264B-93F8-83E0BE14FBFC}"/>
              </a:ext>
            </a:extLst>
          </p:cNvPr>
          <p:cNvPicPr>
            <a:picLocks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714097" y="3841020"/>
            <a:ext cx="1348065" cy="82655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4B3390B0-92BC-BA4D-BE3B-08AB9438D43F}"/>
              </a:ext>
            </a:extLst>
          </p:cNvPr>
          <p:cNvSpPr txBox="1"/>
          <p:nvPr/>
        </p:nvSpPr>
        <p:spPr>
          <a:xfrm>
            <a:off x="8302514" y="2022730"/>
            <a:ext cx="1727142" cy="461665"/>
          </a:xfrm>
          <a:prstGeom prst="rect">
            <a:avLst/>
          </a:prstGeom>
          <a:noFill/>
        </p:spPr>
        <p:txBody>
          <a:bodyPr wrap="square" rtlCol="0">
            <a:spAutoFit/>
          </a:bodyPr>
          <a:lstStyle/>
          <a:p>
            <a:r>
              <a:rPr lang="en-US" sz="1200" b="1" dirty="0">
                <a:latin typeface="Segoe UI Symbol" panose="020B0502040204020203" pitchFamily="34" charset="0"/>
                <a:ea typeface="Segoe UI Symbol" panose="020B0502040204020203" pitchFamily="34" charset="0"/>
              </a:rPr>
              <a:t>Small Cell</a:t>
            </a:r>
            <a:br>
              <a:rPr lang="en-US" sz="1200" b="1" dirty="0">
                <a:latin typeface="Segoe UI Symbol" panose="020B0502040204020203" pitchFamily="34" charset="0"/>
                <a:ea typeface="Segoe UI Symbol" panose="020B0502040204020203" pitchFamily="34" charset="0"/>
              </a:rPr>
            </a:br>
            <a:r>
              <a:rPr lang="en-US" sz="1200" dirty="0">
                <a:latin typeface="Segoe UI Symbol" panose="020B0502040204020203" pitchFamily="34" charset="0"/>
                <a:ea typeface="Segoe UI Symbol" panose="020B0502040204020203" pitchFamily="34" charset="0"/>
              </a:rPr>
              <a:t>Outdoor, 5G O-Ran</a:t>
            </a:r>
            <a:endParaRPr lang="en-TW" sz="1200" dirty="0">
              <a:latin typeface="Segoe UI Symbol" panose="020B0502040204020203" pitchFamily="34" charset="0"/>
              <a:ea typeface="Segoe UI Symbol" panose="020B0502040204020203" pitchFamily="34" charset="0"/>
            </a:endParaRPr>
          </a:p>
        </p:txBody>
      </p:sp>
      <p:sp>
        <p:nvSpPr>
          <p:cNvPr id="23" name="TextBox 67">
            <a:extLst>
              <a:ext uri="{FF2B5EF4-FFF2-40B4-BE49-F238E27FC236}">
                <a16:creationId xmlns:a16="http://schemas.microsoft.com/office/drawing/2014/main" id="{C0FD3B17-1587-634A-AECD-AC4CA8E6120C}"/>
              </a:ext>
            </a:extLst>
          </p:cNvPr>
          <p:cNvSpPr txBox="1"/>
          <p:nvPr/>
        </p:nvSpPr>
        <p:spPr>
          <a:xfrm>
            <a:off x="7607269" y="5734544"/>
            <a:ext cx="3330274" cy="461665"/>
          </a:xfrm>
          <a:prstGeom prst="rect">
            <a:avLst/>
          </a:prstGeom>
          <a:noFill/>
        </p:spPr>
        <p:txBody>
          <a:bodyPr wrap="square" rtlCol="0">
            <a:spAutoFit/>
          </a:bodyPr>
          <a:lstStyle/>
          <a:p>
            <a:r>
              <a:rPr lang="en-US" sz="1200" b="1" dirty="0">
                <a:latin typeface="Segoe UI Symbol" panose="020B0502040204020203" pitchFamily="34" charset="0"/>
                <a:ea typeface="Segoe UI Symbol" panose="020B0502040204020203" pitchFamily="34" charset="0"/>
              </a:rPr>
              <a:t>Car Electronics</a:t>
            </a:r>
            <a:br>
              <a:rPr lang="en-US" sz="1200" b="1" dirty="0">
                <a:latin typeface="Segoe UI Symbol" panose="020B0502040204020203" pitchFamily="34" charset="0"/>
                <a:ea typeface="Segoe UI Symbol" panose="020B0502040204020203" pitchFamily="34" charset="0"/>
              </a:rPr>
            </a:br>
            <a:r>
              <a:rPr lang="en-US" sz="1200" dirty="0">
                <a:latin typeface="Segoe UI Symbol" panose="020B0502040204020203" pitchFamily="34" charset="0"/>
                <a:ea typeface="Segoe UI Symbol" panose="020B0502040204020203" pitchFamily="34" charset="0"/>
              </a:rPr>
              <a:t>DVR, mm Wave Radar, Car Tracker</a:t>
            </a:r>
            <a:endParaRPr lang="en-TW" sz="1200" dirty="0">
              <a:latin typeface="Segoe UI Symbol" panose="020B0502040204020203" pitchFamily="34" charset="0"/>
              <a:ea typeface="Segoe UI Symbol" panose="020B0502040204020203" pitchFamily="34" charset="0"/>
            </a:endParaRPr>
          </a:p>
        </p:txBody>
      </p:sp>
      <p:pic>
        <p:nvPicPr>
          <p:cNvPr id="24" name="Picture 2" descr="顯示卡- 全系列｜ASUS 台灣">
            <a:extLst>
              <a:ext uri="{FF2B5EF4-FFF2-40B4-BE49-F238E27FC236}">
                <a16:creationId xmlns:a16="http://schemas.microsoft.com/office/drawing/2014/main" id="{9F5C3B3E-9518-5640-B861-8EC5E4CD18B4}"/>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895523" y="5561769"/>
            <a:ext cx="694431" cy="723983"/>
          </a:xfrm>
          <a:prstGeom prst="rect">
            <a:avLst/>
          </a:prstGeom>
          <a:noFill/>
          <a:extLst>
            <a:ext uri="{909E8E84-426E-40DD-AFC4-6F175D3DCCD1}">
              <a14:hiddenFill xmlns:a14="http://schemas.microsoft.com/office/drawing/2010/main">
                <a:solidFill>
                  <a:srgbClr val="FFFFFF"/>
                </a:solidFill>
              </a14:hiddenFill>
            </a:ext>
          </a:extLst>
        </p:spPr>
      </p:pic>
      <p:sp>
        <p:nvSpPr>
          <p:cNvPr id="30" name="Oval 29">
            <a:extLst>
              <a:ext uri="{FF2B5EF4-FFF2-40B4-BE49-F238E27FC236}">
                <a16:creationId xmlns:a16="http://schemas.microsoft.com/office/drawing/2014/main" id="{98D0A9F1-3F42-044F-A413-19A2CD6CE14C}"/>
              </a:ext>
            </a:extLst>
          </p:cNvPr>
          <p:cNvSpPr/>
          <p:nvPr/>
        </p:nvSpPr>
        <p:spPr>
          <a:xfrm>
            <a:off x="5016777" y="2262310"/>
            <a:ext cx="2683274" cy="259631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49" name="Straight Connector 48">
            <a:extLst>
              <a:ext uri="{FF2B5EF4-FFF2-40B4-BE49-F238E27FC236}">
                <a16:creationId xmlns:a16="http://schemas.microsoft.com/office/drawing/2014/main" id="{C197D0DA-1A91-DB44-BF8B-9397F808E616}"/>
              </a:ext>
            </a:extLst>
          </p:cNvPr>
          <p:cNvCxnSpPr>
            <a:cxnSpLocks/>
          </p:cNvCxnSpPr>
          <p:nvPr/>
        </p:nvCxnSpPr>
        <p:spPr>
          <a:xfrm flipV="1">
            <a:off x="7091765" y="1673367"/>
            <a:ext cx="589336" cy="80490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33C77A2-03C7-FE46-BDB5-F5F5BE8161E6}"/>
              </a:ext>
            </a:extLst>
          </p:cNvPr>
          <p:cNvCxnSpPr>
            <a:cxnSpLocks/>
          </p:cNvCxnSpPr>
          <p:nvPr/>
        </p:nvCxnSpPr>
        <p:spPr>
          <a:xfrm>
            <a:off x="6266544" y="4858624"/>
            <a:ext cx="21235" cy="10309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C9C4AF1-EFFA-F14C-846B-9F35E7782338}"/>
              </a:ext>
            </a:extLst>
          </p:cNvPr>
          <p:cNvCxnSpPr>
            <a:cxnSpLocks/>
          </p:cNvCxnSpPr>
          <p:nvPr/>
        </p:nvCxnSpPr>
        <p:spPr>
          <a:xfrm>
            <a:off x="4942141" y="1646283"/>
            <a:ext cx="623453" cy="8871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87E74820-36CA-A445-A1A1-F71AF494AC9D}"/>
              </a:ext>
            </a:extLst>
          </p:cNvPr>
          <p:cNvSpPr txBox="1"/>
          <p:nvPr/>
        </p:nvSpPr>
        <p:spPr>
          <a:xfrm rot="3763497">
            <a:off x="5327448" y="1577021"/>
            <a:ext cx="748169" cy="1435259"/>
          </a:xfrm>
          <a:prstGeom prst="rect">
            <a:avLst/>
          </a:prstGeom>
          <a:noFill/>
        </p:spPr>
        <p:txBody>
          <a:bodyPr wrap="square" rtlCol="0">
            <a:prstTxWarp prst="textArchUp">
              <a:avLst/>
            </a:prstTxWarp>
            <a:spAutoFit/>
          </a:bodyPr>
          <a:lstStyle/>
          <a:p>
            <a:r>
              <a:rPr lang="en-US" sz="1400" dirty="0">
                <a:solidFill>
                  <a:schemeClr val="bg1"/>
                </a:solidFill>
                <a:latin typeface="Segoe UI Symbol" panose="020B0502040204020203" pitchFamily="34" charset="0"/>
                <a:ea typeface="Segoe UI Symbol" panose="020B0502040204020203" pitchFamily="34" charset="0"/>
              </a:rPr>
              <a:t>xPON</a:t>
            </a:r>
          </a:p>
        </p:txBody>
      </p:sp>
      <p:sp>
        <p:nvSpPr>
          <p:cNvPr id="60" name="TextBox 59">
            <a:extLst>
              <a:ext uri="{FF2B5EF4-FFF2-40B4-BE49-F238E27FC236}">
                <a16:creationId xmlns:a16="http://schemas.microsoft.com/office/drawing/2014/main" id="{6D821826-5C54-BE4A-8F87-B8D40EA17569}"/>
              </a:ext>
            </a:extLst>
          </p:cNvPr>
          <p:cNvSpPr txBox="1"/>
          <p:nvPr/>
        </p:nvSpPr>
        <p:spPr>
          <a:xfrm rot="5858354">
            <a:off x="6196923" y="1453949"/>
            <a:ext cx="748169" cy="1435259"/>
          </a:xfrm>
          <a:prstGeom prst="rect">
            <a:avLst/>
          </a:prstGeom>
          <a:noFill/>
        </p:spPr>
        <p:txBody>
          <a:bodyPr wrap="square" rtlCol="0">
            <a:prstTxWarp prst="textArchUp">
              <a:avLst/>
            </a:prstTxWarp>
            <a:spAutoFit/>
          </a:bodyPr>
          <a:lstStyle/>
          <a:p>
            <a:r>
              <a:rPr lang="en-US" sz="1400" dirty="0">
                <a:solidFill>
                  <a:schemeClr val="bg1"/>
                </a:solidFill>
                <a:latin typeface="Segoe UI Symbol" panose="020B0502040204020203" pitchFamily="34" charset="0"/>
                <a:ea typeface="Segoe UI Symbol" panose="020B0502040204020203" pitchFamily="34" charset="0"/>
              </a:rPr>
              <a:t>LTE/ 5G</a:t>
            </a:r>
          </a:p>
        </p:txBody>
      </p:sp>
      <p:sp>
        <p:nvSpPr>
          <p:cNvPr id="61" name="TextBox 60">
            <a:extLst>
              <a:ext uri="{FF2B5EF4-FFF2-40B4-BE49-F238E27FC236}">
                <a16:creationId xmlns:a16="http://schemas.microsoft.com/office/drawing/2014/main" id="{0D69149A-A611-AA4B-88B0-537DCBD41DA5}"/>
              </a:ext>
            </a:extLst>
          </p:cNvPr>
          <p:cNvSpPr txBox="1"/>
          <p:nvPr/>
        </p:nvSpPr>
        <p:spPr>
          <a:xfrm rot="7887679">
            <a:off x="4964326" y="1913754"/>
            <a:ext cx="2992674" cy="2870517"/>
          </a:xfrm>
          <a:prstGeom prst="rect">
            <a:avLst/>
          </a:prstGeom>
          <a:noFill/>
        </p:spPr>
        <p:txBody>
          <a:bodyPr wrap="square" rtlCol="0">
            <a:prstTxWarp prst="textArchUp">
              <a:avLst/>
            </a:prstTxWarp>
            <a:spAutoFit/>
          </a:bodyPr>
          <a:lstStyle/>
          <a:p>
            <a:r>
              <a:rPr lang="en-US" sz="1400" dirty="0">
                <a:solidFill>
                  <a:schemeClr val="bg1"/>
                </a:solidFill>
                <a:latin typeface="Segoe UI Symbol" panose="020B0502040204020203" pitchFamily="34" charset="0"/>
                <a:ea typeface="Segoe UI Symbol" panose="020B0502040204020203" pitchFamily="34" charset="0"/>
              </a:rPr>
              <a:t>Small Cell</a:t>
            </a:r>
          </a:p>
        </p:txBody>
      </p:sp>
      <p:sp>
        <p:nvSpPr>
          <p:cNvPr id="62" name="TextBox 61">
            <a:extLst>
              <a:ext uri="{FF2B5EF4-FFF2-40B4-BE49-F238E27FC236}">
                <a16:creationId xmlns:a16="http://schemas.microsoft.com/office/drawing/2014/main" id="{22125AEB-952B-9648-98D8-9B8CD349485F}"/>
              </a:ext>
            </a:extLst>
          </p:cNvPr>
          <p:cNvSpPr txBox="1"/>
          <p:nvPr/>
        </p:nvSpPr>
        <p:spPr>
          <a:xfrm rot="17948560">
            <a:off x="4672685" y="2440393"/>
            <a:ext cx="2992674" cy="2870517"/>
          </a:xfrm>
          <a:prstGeom prst="rect">
            <a:avLst/>
          </a:prstGeom>
          <a:noFill/>
        </p:spPr>
        <p:txBody>
          <a:bodyPr wrap="square" rtlCol="0">
            <a:prstTxWarp prst="textArchDown">
              <a:avLst/>
            </a:prstTxWarp>
            <a:spAutoFit/>
          </a:bodyPr>
          <a:lstStyle/>
          <a:p>
            <a:r>
              <a:rPr lang="en-US" sz="1400" dirty="0">
                <a:solidFill>
                  <a:schemeClr val="bg1"/>
                </a:solidFill>
                <a:latin typeface="Segoe UI Symbol" panose="020B0502040204020203" pitchFamily="34" charset="0"/>
                <a:ea typeface="Segoe UI Symbol" panose="020B0502040204020203" pitchFamily="34" charset="0"/>
              </a:rPr>
              <a:t>Module</a:t>
            </a:r>
          </a:p>
        </p:txBody>
      </p:sp>
      <p:sp>
        <p:nvSpPr>
          <p:cNvPr id="63" name="TextBox 62">
            <a:extLst>
              <a:ext uri="{FF2B5EF4-FFF2-40B4-BE49-F238E27FC236}">
                <a16:creationId xmlns:a16="http://schemas.microsoft.com/office/drawing/2014/main" id="{54545347-E83C-074C-AF24-2141529650AA}"/>
              </a:ext>
            </a:extLst>
          </p:cNvPr>
          <p:cNvSpPr txBox="1"/>
          <p:nvPr/>
        </p:nvSpPr>
        <p:spPr>
          <a:xfrm rot="16200000">
            <a:off x="5052456" y="2441665"/>
            <a:ext cx="2992674" cy="2870517"/>
          </a:xfrm>
          <a:prstGeom prst="rect">
            <a:avLst/>
          </a:prstGeom>
          <a:noFill/>
        </p:spPr>
        <p:txBody>
          <a:bodyPr wrap="square" rtlCol="0">
            <a:prstTxWarp prst="textArchDown">
              <a:avLst/>
            </a:prstTxWarp>
            <a:spAutoFit/>
          </a:bodyPr>
          <a:lstStyle/>
          <a:p>
            <a:r>
              <a:rPr lang="en-US" sz="1400" dirty="0">
                <a:solidFill>
                  <a:schemeClr val="bg1"/>
                </a:solidFill>
                <a:latin typeface="Segoe UI Symbol" panose="020B0502040204020203" pitchFamily="34" charset="0"/>
                <a:ea typeface="Segoe UI Symbol" panose="020B0502040204020203" pitchFamily="34" charset="0"/>
              </a:rPr>
              <a:t>System</a:t>
            </a:r>
          </a:p>
        </p:txBody>
      </p:sp>
      <p:sp>
        <p:nvSpPr>
          <p:cNvPr id="65" name="TextBox 64">
            <a:extLst>
              <a:ext uri="{FF2B5EF4-FFF2-40B4-BE49-F238E27FC236}">
                <a16:creationId xmlns:a16="http://schemas.microsoft.com/office/drawing/2014/main" id="{8235A5B1-DFCF-9945-800B-E7666EF01DF7}"/>
              </a:ext>
            </a:extLst>
          </p:cNvPr>
          <p:cNvSpPr txBox="1"/>
          <p:nvPr/>
        </p:nvSpPr>
        <p:spPr>
          <a:xfrm rot="12226623">
            <a:off x="5246855" y="2144853"/>
            <a:ext cx="2870517" cy="2992674"/>
          </a:xfrm>
          <a:prstGeom prst="rect">
            <a:avLst/>
          </a:prstGeom>
          <a:noFill/>
        </p:spPr>
        <p:txBody>
          <a:bodyPr wrap="square" rtlCol="0">
            <a:prstTxWarp prst="textArchDown">
              <a:avLst/>
            </a:prstTxWarp>
            <a:spAutoFit/>
          </a:bodyPr>
          <a:lstStyle/>
          <a:p>
            <a:r>
              <a:rPr lang="en-US" sz="1400" dirty="0">
                <a:solidFill>
                  <a:schemeClr val="bg1"/>
                </a:solidFill>
                <a:latin typeface="Segoe UI Symbol" panose="020B0502040204020203" pitchFamily="34" charset="0"/>
                <a:ea typeface="Segoe UI Symbol" panose="020B0502040204020203" pitchFamily="34" charset="0"/>
              </a:rPr>
              <a:t>LEO</a:t>
            </a:r>
          </a:p>
        </p:txBody>
      </p:sp>
      <p:pic>
        <p:nvPicPr>
          <p:cNvPr id="66" name="圖片 10">
            <a:extLst>
              <a:ext uri="{FF2B5EF4-FFF2-40B4-BE49-F238E27FC236}">
                <a16:creationId xmlns:a16="http://schemas.microsoft.com/office/drawing/2014/main" id="{FD72BB5C-DA05-0348-B998-210496D9E906}"/>
              </a:ext>
            </a:extLst>
          </p:cNvPr>
          <p:cNvPicPr>
            <a:picLocks/>
          </p:cNvPicPr>
          <p:nvPr/>
        </p:nvPicPr>
        <p:blipFill>
          <a:blip r:embed="rId11" cstate="screen">
            <a:extLst>
              <a:ext uri="{28A0092B-C50C-407E-A947-70E740481C1C}">
                <a14:useLocalDpi xmlns:a14="http://schemas.microsoft.com/office/drawing/2010/main"/>
              </a:ext>
            </a:extLst>
          </a:blip>
          <a:stretch>
            <a:fillRect/>
          </a:stretch>
        </p:blipFill>
        <p:spPr>
          <a:xfrm>
            <a:off x="5525064" y="5790496"/>
            <a:ext cx="635730" cy="501876"/>
          </a:xfrm>
          <a:prstGeom prst="rect">
            <a:avLst/>
          </a:prstGeom>
        </p:spPr>
      </p:pic>
      <p:sp>
        <p:nvSpPr>
          <p:cNvPr id="64" name="TextBox 63">
            <a:extLst>
              <a:ext uri="{FF2B5EF4-FFF2-40B4-BE49-F238E27FC236}">
                <a16:creationId xmlns:a16="http://schemas.microsoft.com/office/drawing/2014/main" id="{363541D7-A782-1846-8099-89917D6EE965}"/>
              </a:ext>
            </a:extLst>
          </p:cNvPr>
          <p:cNvSpPr txBox="1"/>
          <p:nvPr/>
        </p:nvSpPr>
        <p:spPr>
          <a:xfrm rot="849233">
            <a:off x="4492040" y="3056013"/>
            <a:ext cx="1435259" cy="1496336"/>
          </a:xfrm>
          <a:prstGeom prst="rect">
            <a:avLst/>
          </a:prstGeom>
          <a:noFill/>
        </p:spPr>
        <p:txBody>
          <a:bodyPr wrap="square" rtlCol="0">
            <a:prstTxWarp prst="textArchDown">
              <a:avLst/>
            </a:prstTxWarp>
            <a:spAutoFit/>
          </a:bodyPr>
          <a:lstStyle/>
          <a:p>
            <a:r>
              <a:rPr lang="en-US" sz="1400" dirty="0">
                <a:solidFill>
                  <a:schemeClr val="bg1"/>
                </a:solidFill>
                <a:latin typeface="Segoe UI Symbol" panose="020B0502040204020203" pitchFamily="34" charset="0"/>
                <a:ea typeface="Segoe UI Symbol" panose="020B0502040204020203" pitchFamily="34" charset="0"/>
              </a:rPr>
              <a:t>Wi-Fi / IoT</a:t>
            </a:r>
          </a:p>
        </p:txBody>
      </p:sp>
      <p:sp>
        <p:nvSpPr>
          <p:cNvPr id="9" name="TextBox 8">
            <a:extLst>
              <a:ext uri="{FF2B5EF4-FFF2-40B4-BE49-F238E27FC236}">
                <a16:creationId xmlns:a16="http://schemas.microsoft.com/office/drawing/2014/main" id="{60D65947-DD31-334C-9D27-9EAA1CEAC6A2}"/>
              </a:ext>
            </a:extLst>
          </p:cNvPr>
          <p:cNvSpPr txBox="1"/>
          <p:nvPr/>
        </p:nvSpPr>
        <p:spPr>
          <a:xfrm rot="1095157">
            <a:off x="5290307" y="2839815"/>
            <a:ext cx="1435259" cy="1496336"/>
          </a:xfrm>
          <a:prstGeom prst="rect">
            <a:avLst/>
          </a:prstGeom>
          <a:noFill/>
        </p:spPr>
        <p:txBody>
          <a:bodyPr wrap="square" rtlCol="0">
            <a:prstTxWarp prst="textArchDown">
              <a:avLst/>
            </a:prstTxWarp>
            <a:spAutoFit/>
          </a:bodyPr>
          <a:lstStyle/>
          <a:p>
            <a:r>
              <a:rPr lang="en-US" sz="1000" b="1" dirty="0">
                <a:solidFill>
                  <a:schemeClr val="bg1"/>
                </a:solidFill>
                <a:latin typeface="Segoe UI Symbol" panose="020B0502040204020203" pitchFamily="34" charset="0"/>
                <a:ea typeface="Segoe UI Symbol" panose="020B0502040204020203" pitchFamily="34" charset="0"/>
              </a:rPr>
              <a:t>Connected</a:t>
            </a:r>
            <a:r>
              <a:rPr lang="en-US" sz="1200" b="1" dirty="0">
                <a:solidFill>
                  <a:schemeClr val="bg1"/>
                </a:solidFill>
                <a:latin typeface="Segoe UI Symbol" panose="020B0502040204020203" pitchFamily="34" charset="0"/>
                <a:ea typeface="Segoe UI Symbol" panose="020B0502040204020203" pitchFamily="34" charset="0"/>
              </a:rPr>
              <a:t> </a:t>
            </a:r>
            <a:r>
              <a:rPr lang="en-US" sz="1000" b="1" dirty="0">
                <a:solidFill>
                  <a:schemeClr val="bg1"/>
                </a:solidFill>
                <a:latin typeface="Segoe UI Symbol" panose="020B0502040204020203" pitchFamily="34" charset="0"/>
                <a:ea typeface="Segoe UI Symbol" panose="020B0502040204020203" pitchFamily="34" charset="0"/>
              </a:rPr>
              <a:t>Home</a:t>
            </a:r>
          </a:p>
        </p:txBody>
      </p:sp>
      <p:sp>
        <p:nvSpPr>
          <p:cNvPr id="6" name="TextBox 5">
            <a:extLst>
              <a:ext uri="{FF2B5EF4-FFF2-40B4-BE49-F238E27FC236}">
                <a16:creationId xmlns:a16="http://schemas.microsoft.com/office/drawing/2014/main" id="{DCB32F7F-C92E-BA4F-A16F-C05F715D5ED5}"/>
              </a:ext>
            </a:extLst>
          </p:cNvPr>
          <p:cNvSpPr txBox="1"/>
          <p:nvPr/>
        </p:nvSpPr>
        <p:spPr>
          <a:xfrm rot="749811">
            <a:off x="5421433" y="2580141"/>
            <a:ext cx="1442334" cy="1520913"/>
          </a:xfrm>
          <a:prstGeom prst="rect">
            <a:avLst/>
          </a:prstGeom>
          <a:noFill/>
        </p:spPr>
        <p:txBody>
          <a:bodyPr wrap="square" rtlCol="0">
            <a:prstTxWarp prst="textArchUp">
              <a:avLst/>
            </a:prstTxWarp>
            <a:spAutoFit/>
          </a:bodyPr>
          <a:lstStyle/>
          <a:p>
            <a:r>
              <a:rPr lang="en-US" sz="1100" b="1" dirty="0">
                <a:solidFill>
                  <a:schemeClr val="bg1"/>
                </a:solidFill>
                <a:latin typeface="Segoe UI Symbol" panose="020B0502040204020203" pitchFamily="34" charset="0"/>
                <a:ea typeface="Segoe UI Symbol" panose="020B0502040204020203" pitchFamily="34" charset="0"/>
              </a:rPr>
              <a:t>Fixed Broadband</a:t>
            </a:r>
          </a:p>
        </p:txBody>
      </p:sp>
      <p:sp>
        <p:nvSpPr>
          <p:cNvPr id="8" name="TextBox 7">
            <a:extLst>
              <a:ext uri="{FF2B5EF4-FFF2-40B4-BE49-F238E27FC236}">
                <a16:creationId xmlns:a16="http://schemas.microsoft.com/office/drawing/2014/main" id="{C05511BE-7CB8-4247-9B13-87FCF08DA2ED}"/>
              </a:ext>
            </a:extLst>
          </p:cNvPr>
          <p:cNvSpPr txBox="1"/>
          <p:nvPr/>
        </p:nvSpPr>
        <p:spPr>
          <a:xfrm rot="16886192">
            <a:off x="5583736" y="3158107"/>
            <a:ext cx="1496336" cy="1435259"/>
          </a:xfrm>
          <a:prstGeom prst="rect">
            <a:avLst/>
          </a:prstGeom>
          <a:noFill/>
        </p:spPr>
        <p:txBody>
          <a:bodyPr wrap="square" rtlCol="0">
            <a:prstTxWarp prst="textArchDown">
              <a:avLst/>
            </a:prstTxWarp>
            <a:spAutoFit/>
          </a:bodyPr>
          <a:lstStyle/>
          <a:p>
            <a:r>
              <a:rPr lang="en-US" sz="1000" b="1" dirty="0">
                <a:solidFill>
                  <a:schemeClr val="bg1"/>
                </a:solidFill>
                <a:latin typeface="Segoe UI Symbol" panose="020B0502040204020203" pitchFamily="34" charset="0"/>
                <a:ea typeface="Segoe UI Symbol" panose="020B0502040204020203" pitchFamily="34" charset="0"/>
              </a:rPr>
              <a:t>EMS</a:t>
            </a:r>
          </a:p>
        </p:txBody>
      </p:sp>
      <p:pic>
        <p:nvPicPr>
          <p:cNvPr id="69" name="Picture 12" descr="Vodafone TV | Harvey Norman New Zealand">
            <a:extLst>
              <a:ext uri="{FF2B5EF4-FFF2-40B4-BE49-F238E27FC236}">
                <a16:creationId xmlns:a16="http://schemas.microsoft.com/office/drawing/2014/main" id="{B3908F67-52D3-2341-BCEF-83C5D19793E7}"/>
              </a:ext>
            </a:extLst>
          </p:cNvPr>
          <p:cNvPicPr>
            <a:picLocks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159019" y="1518298"/>
            <a:ext cx="1030122" cy="653280"/>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6">
            <a:extLst>
              <a:ext uri="{FF2B5EF4-FFF2-40B4-BE49-F238E27FC236}">
                <a16:creationId xmlns:a16="http://schemas.microsoft.com/office/drawing/2014/main" id="{DC9219BD-15CC-4AE2-B4B0-0D4E279076A0}"/>
              </a:ext>
            </a:extLst>
          </p:cNvPr>
          <p:cNvSpPr txBox="1"/>
          <p:nvPr/>
        </p:nvSpPr>
        <p:spPr>
          <a:xfrm rot="4612654">
            <a:off x="5798707" y="2569192"/>
            <a:ext cx="1496336" cy="1435259"/>
          </a:xfrm>
          <a:prstGeom prst="rect">
            <a:avLst/>
          </a:prstGeom>
          <a:noFill/>
        </p:spPr>
        <p:txBody>
          <a:bodyPr wrap="square" rtlCol="0">
            <a:prstTxWarp prst="textArchUp">
              <a:avLst/>
            </a:prstTxWarp>
            <a:spAutoFit/>
          </a:bodyPr>
          <a:lstStyle/>
          <a:p>
            <a:r>
              <a:rPr lang="en-US" sz="1000" b="1" dirty="0">
                <a:solidFill>
                  <a:schemeClr val="bg1"/>
                </a:solidFill>
                <a:latin typeface="Segoe UI Symbol" panose="020B0502040204020203" pitchFamily="34" charset="0"/>
                <a:ea typeface="Segoe UI Symbol" panose="020B0502040204020203" pitchFamily="34" charset="0"/>
              </a:rPr>
              <a:t>Fixed Wireless Access</a:t>
            </a:r>
          </a:p>
        </p:txBody>
      </p:sp>
      <p:sp>
        <p:nvSpPr>
          <p:cNvPr id="50" name="TextBox 6">
            <a:extLst>
              <a:ext uri="{FF2B5EF4-FFF2-40B4-BE49-F238E27FC236}">
                <a16:creationId xmlns:a16="http://schemas.microsoft.com/office/drawing/2014/main" id="{6EB784F4-0BAA-4595-8F63-F306182775A6}"/>
              </a:ext>
            </a:extLst>
          </p:cNvPr>
          <p:cNvSpPr txBox="1"/>
          <p:nvPr/>
        </p:nvSpPr>
        <p:spPr>
          <a:xfrm rot="10800000">
            <a:off x="5925584" y="2893022"/>
            <a:ext cx="1435259" cy="1496336"/>
          </a:xfrm>
          <a:prstGeom prst="rect">
            <a:avLst/>
          </a:prstGeom>
          <a:noFill/>
        </p:spPr>
        <p:txBody>
          <a:bodyPr wrap="square" rtlCol="0">
            <a:prstTxWarp prst="textArchUp">
              <a:avLst/>
            </a:prstTxWarp>
            <a:spAutoFit/>
          </a:bodyPr>
          <a:lstStyle/>
          <a:p>
            <a:r>
              <a:rPr lang="en-US" sz="1000" b="1" dirty="0">
                <a:solidFill>
                  <a:schemeClr val="bg1"/>
                </a:solidFill>
                <a:latin typeface="Segoe UI Symbol" panose="020B0502040204020203" pitchFamily="34" charset="0"/>
                <a:ea typeface="Segoe UI Symbol" panose="020B0502040204020203" pitchFamily="34" charset="0"/>
              </a:rPr>
              <a:t>Satellite</a:t>
            </a:r>
          </a:p>
        </p:txBody>
      </p:sp>
      <p:pic>
        <p:nvPicPr>
          <p:cNvPr id="1026" name="Picture 2" descr="Earth, orbit, orbital, satellite, space icon - Download on Iconfinder">
            <a:extLst>
              <a:ext uri="{FF2B5EF4-FFF2-40B4-BE49-F238E27FC236}">
                <a16:creationId xmlns:a16="http://schemas.microsoft.com/office/drawing/2014/main" id="{89C09A66-2612-4C72-9AEE-B7B66A7689E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01133" y="3992228"/>
            <a:ext cx="741010" cy="772544"/>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8">
            <a:extLst>
              <a:ext uri="{FF2B5EF4-FFF2-40B4-BE49-F238E27FC236}">
                <a16:creationId xmlns:a16="http://schemas.microsoft.com/office/drawing/2014/main" id="{8CAD687E-DE8D-4F9E-9F55-017A6F4455C2}"/>
              </a:ext>
            </a:extLst>
          </p:cNvPr>
          <p:cNvSpPr txBox="1"/>
          <p:nvPr/>
        </p:nvSpPr>
        <p:spPr>
          <a:xfrm rot="814903">
            <a:off x="4681855" y="2198409"/>
            <a:ext cx="717629" cy="1496336"/>
          </a:xfrm>
          <a:prstGeom prst="rect">
            <a:avLst/>
          </a:prstGeom>
          <a:noFill/>
        </p:spPr>
        <p:txBody>
          <a:bodyPr wrap="square" rtlCol="0">
            <a:prstTxWarp prst="textArchUp">
              <a:avLst/>
            </a:prstTxWarp>
            <a:spAutoFit/>
          </a:bodyPr>
          <a:lstStyle/>
          <a:p>
            <a:r>
              <a:rPr lang="en-US" sz="1400" dirty="0">
                <a:solidFill>
                  <a:schemeClr val="bg1"/>
                </a:solidFill>
                <a:latin typeface="Segoe UI Symbol" panose="020B0502040204020203" pitchFamily="34" charset="0"/>
                <a:ea typeface="Segoe UI Symbol" panose="020B0502040204020203" pitchFamily="34" charset="0"/>
              </a:rPr>
              <a:t>Set Top Box</a:t>
            </a:r>
          </a:p>
        </p:txBody>
      </p:sp>
      <p:sp>
        <p:nvSpPr>
          <p:cNvPr id="18" name="TextBox 17">
            <a:extLst>
              <a:ext uri="{FF2B5EF4-FFF2-40B4-BE49-F238E27FC236}">
                <a16:creationId xmlns:a16="http://schemas.microsoft.com/office/drawing/2014/main" id="{471F4FE1-D238-1347-8333-6598040CFF09}"/>
              </a:ext>
            </a:extLst>
          </p:cNvPr>
          <p:cNvSpPr txBox="1"/>
          <p:nvPr/>
        </p:nvSpPr>
        <p:spPr>
          <a:xfrm>
            <a:off x="6981866" y="917662"/>
            <a:ext cx="2428833" cy="461665"/>
          </a:xfrm>
          <a:prstGeom prst="rect">
            <a:avLst/>
          </a:prstGeom>
          <a:noFill/>
        </p:spPr>
        <p:txBody>
          <a:bodyPr wrap="square" rtlCol="0">
            <a:spAutoFit/>
          </a:bodyPr>
          <a:lstStyle/>
          <a:p>
            <a:r>
              <a:rPr lang="en-US" sz="1200" b="1" dirty="0">
                <a:latin typeface="Segoe UI Symbol" panose="020B0502040204020203" pitchFamily="34" charset="0"/>
                <a:ea typeface="Segoe UI Symbol" panose="020B0502040204020203" pitchFamily="34" charset="0"/>
              </a:rPr>
              <a:t>5G / LTE</a:t>
            </a:r>
          </a:p>
          <a:p>
            <a:r>
              <a:rPr lang="en-US" sz="1200" dirty="0" err="1">
                <a:latin typeface="Segoe UI Symbol" panose="020B0502040204020203" pitchFamily="34" charset="0"/>
                <a:ea typeface="Segoe UI Symbol" panose="020B0502040204020203" pitchFamily="34" charset="0"/>
              </a:rPr>
              <a:t>mmWave</a:t>
            </a:r>
            <a:r>
              <a:rPr lang="en-US" sz="1200" dirty="0">
                <a:latin typeface="Segoe UI Symbol" panose="020B0502040204020203" pitchFamily="34" charset="0"/>
                <a:ea typeface="Segoe UI Symbol" panose="020B0502040204020203" pitchFamily="34" charset="0"/>
              </a:rPr>
              <a:t>, Sub-6 CPE</a:t>
            </a:r>
            <a:endParaRPr lang="en-TW" sz="1200" dirty="0">
              <a:latin typeface="Segoe UI Symbol" panose="020B0502040204020203" pitchFamily="34" charset="0"/>
              <a:ea typeface="Segoe UI Symbol" panose="020B0502040204020203" pitchFamily="34" charset="0"/>
            </a:endParaRPr>
          </a:p>
        </p:txBody>
      </p:sp>
      <p:sp>
        <p:nvSpPr>
          <p:cNvPr id="57" name="TextBox 19">
            <a:extLst>
              <a:ext uri="{FF2B5EF4-FFF2-40B4-BE49-F238E27FC236}">
                <a16:creationId xmlns:a16="http://schemas.microsoft.com/office/drawing/2014/main" id="{1A9CFF80-65DD-479A-97FD-4D1637AAF106}"/>
              </a:ext>
            </a:extLst>
          </p:cNvPr>
          <p:cNvSpPr txBox="1"/>
          <p:nvPr/>
        </p:nvSpPr>
        <p:spPr>
          <a:xfrm>
            <a:off x="2714550" y="5712836"/>
            <a:ext cx="3428050" cy="461665"/>
          </a:xfrm>
          <a:prstGeom prst="rect">
            <a:avLst/>
          </a:prstGeom>
          <a:noFill/>
        </p:spPr>
        <p:txBody>
          <a:bodyPr wrap="square" rtlCol="0">
            <a:spAutoFit/>
          </a:bodyPr>
          <a:lstStyle/>
          <a:p>
            <a:r>
              <a:rPr lang="en-US" sz="1200" b="1" dirty="0">
                <a:latin typeface="Segoe UI Symbol" panose="020B0502040204020203" pitchFamily="34" charset="0"/>
                <a:ea typeface="Segoe UI Symbol" panose="020B0502040204020203" pitchFamily="34" charset="0"/>
              </a:rPr>
              <a:t>Module</a:t>
            </a:r>
            <a:br>
              <a:rPr lang="en-US" sz="1200" b="1" dirty="0">
                <a:latin typeface="Segoe UI Symbol" panose="020B0502040204020203" pitchFamily="34" charset="0"/>
                <a:ea typeface="Segoe UI Symbol" panose="020B0502040204020203" pitchFamily="34" charset="0"/>
              </a:rPr>
            </a:br>
            <a:r>
              <a:rPr lang="en-US" sz="1200" dirty="0">
                <a:latin typeface="Segoe UI Symbol" panose="020B0502040204020203" pitchFamily="34" charset="0"/>
                <a:ea typeface="Segoe UI Symbol" panose="020B0502040204020203" pitchFamily="34" charset="0"/>
              </a:rPr>
              <a:t>Wi-Fi, Motherboards, Graphics Card, SIP</a:t>
            </a:r>
            <a:endParaRPr lang="en-TW" sz="1200" dirty="0">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284813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3" name="圖表 12">
            <a:extLst>
              <a:ext uri="{FF2B5EF4-FFF2-40B4-BE49-F238E27FC236}">
                <a16:creationId xmlns:a16="http://schemas.microsoft.com/office/drawing/2014/main" id="{71C14009-DCB8-46EB-A540-D97C27102228}"/>
              </a:ext>
            </a:extLst>
          </p:cNvPr>
          <p:cNvGraphicFramePr>
            <a:graphicFrameLocks/>
          </p:cNvGraphicFramePr>
          <p:nvPr>
            <p:extLst>
              <p:ext uri="{D42A27DB-BD31-4B8C-83A1-F6EECF244321}">
                <p14:modId xmlns:p14="http://schemas.microsoft.com/office/powerpoint/2010/main" val="1146139477"/>
              </p:ext>
            </p:extLst>
          </p:nvPr>
        </p:nvGraphicFramePr>
        <p:xfrm>
          <a:off x="-361811" y="1328586"/>
          <a:ext cx="7711593" cy="5327250"/>
        </p:xfrm>
        <a:graphic>
          <a:graphicData uri="http://schemas.openxmlformats.org/drawingml/2006/chart">
            <c:chart xmlns:c="http://schemas.openxmlformats.org/drawingml/2006/chart" xmlns:r="http://schemas.openxmlformats.org/officeDocument/2006/relationships" r:id="rId3"/>
          </a:graphicData>
        </a:graphic>
      </p:graphicFrame>
      <p:sp>
        <p:nvSpPr>
          <p:cNvPr id="2" name="標題 1">
            <a:extLst>
              <a:ext uri="{FF2B5EF4-FFF2-40B4-BE49-F238E27FC236}">
                <a16:creationId xmlns:a16="http://schemas.microsoft.com/office/drawing/2014/main" id="{85B26C0D-4B6F-4285-AB7F-7DAAB29C3F84}"/>
              </a:ext>
            </a:extLst>
          </p:cNvPr>
          <p:cNvSpPr>
            <a:spLocks noGrp="1"/>
          </p:cNvSpPr>
          <p:nvPr>
            <p:ph type="title"/>
          </p:nvPr>
        </p:nvSpPr>
        <p:spPr>
          <a:xfrm>
            <a:off x="453789" y="780687"/>
            <a:ext cx="11161747" cy="369332"/>
          </a:xfrm>
        </p:spPr>
        <p:txBody>
          <a:bodyPr>
            <a:noAutofit/>
          </a:bodyPr>
          <a:lstStyle/>
          <a:p>
            <a:r>
              <a:rPr lang="en-US" altLang="zh-TW" sz="2400" dirty="0"/>
              <a:t>Product Breakdown By Revenue</a:t>
            </a:r>
            <a:endParaRPr lang="zh-TW" altLang="en-US" sz="2400" dirty="0"/>
          </a:p>
        </p:txBody>
      </p:sp>
      <p:graphicFrame>
        <p:nvGraphicFramePr>
          <p:cNvPr id="16" name="圖表 15">
            <a:extLst>
              <a:ext uri="{FF2B5EF4-FFF2-40B4-BE49-F238E27FC236}">
                <a16:creationId xmlns:a16="http://schemas.microsoft.com/office/drawing/2014/main" id="{4765A481-C43A-496D-A032-2EC960514FB7}"/>
              </a:ext>
            </a:extLst>
          </p:cNvPr>
          <p:cNvGraphicFramePr/>
          <p:nvPr>
            <p:extLst>
              <p:ext uri="{D42A27DB-BD31-4B8C-83A1-F6EECF244321}">
                <p14:modId xmlns:p14="http://schemas.microsoft.com/office/powerpoint/2010/main" val="4010037694"/>
              </p:ext>
            </p:extLst>
          </p:nvPr>
        </p:nvGraphicFramePr>
        <p:xfrm>
          <a:off x="6520064" y="901169"/>
          <a:ext cx="5671936" cy="5943599"/>
        </p:xfrm>
        <a:graphic>
          <a:graphicData uri="http://schemas.openxmlformats.org/drawingml/2006/chart">
            <c:chart xmlns:c="http://schemas.openxmlformats.org/drawingml/2006/chart" xmlns:r="http://schemas.openxmlformats.org/officeDocument/2006/relationships" r:id="rId4"/>
          </a:graphicData>
        </a:graphic>
      </p:graphicFrame>
      <p:sp>
        <p:nvSpPr>
          <p:cNvPr id="3" name="文字方塊 2">
            <a:extLst>
              <a:ext uri="{FF2B5EF4-FFF2-40B4-BE49-F238E27FC236}">
                <a16:creationId xmlns:a16="http://schemas.microsoft.com/office/drawing/2014/main" id="{864288B1-227E-424C-8D0A-AC19E584060F}"/>
              </a:ext>
            </a:extLst>
          </p:cNvPr>
          <p:cNvSpPr txBox="1"/>
          <p:nvPr/>
        </p:nvSpPr>
        <p:spPr>
          <a:xfrm>
            <a:off x="883477" y="3882726"/>
            <a:ext cx="1525049" cy="830997"/>
          </a:xfrm>
          <a:prstGeom prst="rect">
            <a:avLst/>
          </a:prstGeom>
          <a:noFill/>
        </p:spPr>
        <p:txBody>
          <a:bodyPr wrap="square" rtlCol="0">
            <a:spAutoFit/>
          </a:bodyPr>
          <a:lstStyle/>
          <a:p>
            <a:pPr algn="ctr"/>
            <a:r>
              <a:rPr lang="en-US" altLang="zh-TW" sz="1600" b="1" dirty="0"/>
              <a:t>Integrated </a:t>
            </a:r>
          </a:p>
          <a:p>
            <a:pPr algn="ctr"/>
            <a:r>
              <a:rPr lang="en-US" altLang="zh-TW" sz="1600" b="1" dirty="0"/>
              <a:t>product</a:t>
            </a:r>
          </a:p>
          <a:p>
            <a:pPr algn="ctr"/>
            <a:r>
              <a:rPr lang="en-US" altLang="zh-TW" sz="1600" b="1" dirty="0"/>
              <a:t>45-55% </a:t>
            </a:r>
            <a:endParaRPr lang="zh-TW" altLang="en-US" sz="1600" b="1" dirty="0"/>
          </a:p>
        </p:txBody>
      </p:sp>
      <p:sp>
        <p:nvSpPr>
          <p:cNvPr id="4" name="文字方塊 3">
            <a:extLst>
              <a:ext uri="{FF2B5EF4-FFF2-40B4-BE49-F238E27FC236}">
                <a16:creationId xmlns:a16="http://schemas.microsoft.com/office/drawing/2014/main" id="{0ED4EC05-283A-4C1B-A2F2-BCCE06739748}"/>
              </a:ext>
            </a:extLst>
          </p:cNvPr>
          <p:cNvSpPr txBox="1"/>
          <p:nvPr/>
        </p:nvSpPr>
        <p:spPr>
          <a:xfrm>
            <a:off x="3744335" y="2149879"/>
            <a:ext cx="1342034" cy="584775"/>
          </a:xfrm>
          <a:prstGeom prst="rect">
            <a:avLst/>
          </a:prstGeom>
          <a:noFill/>
        </p:spPr>
        <p:txBody>
          <a:bodyPr wrap="none" rtlCol="0">
            <a:spAutoFit/>
          </a:bodyPr>
          <a:lstStyle/>
          <a:p>
            <a:r>
              <a:rPr lang="en-US" altLang="zh-TW" sz="1600" b="1" dirty="0"/>
              <a:t>Wi-fi module </a:t>
            </a:r>
          </a:p>
          <a:p>
            <a:pPr algn="ctr"/>
            <a:r>
              <a:rPr lang="en-US" altLang="zh-TW" sz="1600" b="1" dirty="0"/>
              <a:t>15-20%</a:t>
            </a:r>
            <a:endParaRPr lang="zh-TW" altLang="en-US" sz="1600" b="1" dirty="0"/>
          </a:p>
        </p:txBody>
      </p:sp>
      <p:sp>
        <p:nvSpPr>
          <p:cNvPr id="10" name="文字方塊 9">
            <a:extLst>
              <a:ext uri="{FF2B5EF4-FFF2-40B4-BE49-F238E27FC236}">
                <a16:creationId xmlns:a16="http://schemas.microsoft.com/office/drawing/2014/main" id="{88FE4C6A-57FA-4703-8EA3-AEC45428565F}"/>
              </a:ext>
            </a:extLst>
          </p:cNvPr>
          <p:cNvSpPr txBox="1"/>
          <p:nvPr/>
        </p:nvSpPr>
        <p:spPr>
          <a:xfrm>
            <a:off x="4747691" y="3830959"/>
            <a:ext cx="1142364" cy="830997"/>
          </a:xfrm>
          <a:prstGeom prst="rect">
            <a:avLst/>
          </a:prstGeom>
          <a:noFill/>
        </p:spPr>
        <p:txBody>
          <a:bodyPr wrap="none" rtlCol="0">
            <a:spAutoFit/>
          </a:bodyPr>
          <a:lstStyle/>
          <a:p>
            <a:r>
              <a:rPr lang="en-US" altLang="zh-TW" sz="1600" b="1" dirty="0"/>
              <a:t>Connected </a:t>
            </a:r>
          </a:p>
          <a:p>
            <a:pPr algn="ctr"/>
            <a:r>
              <a:rPr lang="en-US" altLang="zh-TW" sz="1600" b="1" dirty="0"/>
              <a:t>home</a:t>
            </a:r>
          </a:p>
          <a:p>
            <a:pPr algn="ctr"/>
            <a:r>
              <a:rPr lang="en-US" altLang="zh-TW" sz="1600" b="1" dirty="0"/>
              <a:t>15-20%</a:t>
            </a:r>
            <a:endParaRPr lang="zh-TW" altLang="en-US" sz="1600" b="1" dirty="0"/>
          </a:p>
        </p:txBody>
      </p:sp>
      <p:sp>
        <p:nvSpPr>
          <p:cNvPr id="5" name="文字方塊 4">
            <a:extLst>
              <a:ext uri="{FF2B5EF4-FFF2-40B4-BE49-F238E27FC236}">
                <a16:creationId xmlns:a16="http://schemas.microsoft.com/office/drawing/2014/main" id="{08F92C01-475B-43C1-A126-CCE299119DB3}"/>
              </a:ext>
            </a:extLst>
          </p:cNvPr>
          <p:cNvSpPr txBox="1"/>
          <p:nvPr/>
        </p:nvSpPr>
        <p:spPr>
          <a:xfrm>
            <a:off x="3879651" y="5066379"/>
            <a:ext cx="1404808" cy="1077218"/>
          </a:xfrm>
          <a:prstGeom prst="rect">
            <a:avLst/>
          </a:prstGeom>
          <a:noFill/>
        </p:spPr>
        <p:txBody>
          <a:bodyPr wrap="none" rtlCol="0">
            <a:spAutoFit/>
          </a:bodyPr>
          <a:lstStyle/>
          <a:p>
            <a:pPr algn="ctr"/>
            <a:r>
              <a:rPr lang="en-US" altLang="zh-TW" sz="1600" b="1" dirty="0">
                <a:latin typeface="Segoe UI Symbol" panose="020B0502040204020203" pitchFamily="34" charset="0"/>
                <a:ea typeface="Segoe UI Symbol" panose="020B0502040204020203" pitchFamily="34" charset="0"/>
              </a:rPr>
              <a:t>Telecom</a:t>
            </a:r>
          </a:p>
          <a:p>
            <a:pPr algn="ctr"/>
            <a:r>
              <a:rPr lang="en-US" altLang="zh-TW" sz="1600" b="1" dirty="0">
                <a:latin typeface="Segoe UI Symbol" panose="020B0502040204020203" pitchFamily="34" charset="0"/>
                <a:ea typeface="Segoe UI Symbol" panose="020B0502040204020203" pitchFamily="34" charset="0"/>
              </a:rPr>
              <a:t>Infrastructure</a:t>
            </a:r>
          </a:p>
          <a:p>
            <a:pPr algn="ctr"/>
            <a:r>
              <a:rPr lang="en-US" altLang="zh-TW" sz="1600" b="1" dirty="0">
                <a:latin typeface="Segoe UI Symbol" panose="020B0502040204020203" pitchFamily="34" charset="0"/>
                <a:ea typeface="Segoe UI Symbol" panose="020B0502040204020203" pitchFamily="34" charset="0"/>
              </a:rPr>
              <a:t>8-12%</a:t>
            </a:r>
          </a:p>
          <a:p>
            <a:endParaRPr lang="zh-TW" altLang="en-US" sz="1600" b="1" dirty="0"/>
          </a:p>
        </p:txBody>
      </p:sp>
      <p:sp>
        <p:nvSpPr>
          <p:cNvPr id="6" name="文字方塊 5">
            <a:extLst>
              <a:ext uri="{FF2B5EF4-FFF2-40B4-BE49-F238E27FC236}">
                <a16:creationId xmlns:a16="http://schemas.microsoft.com/office/drawing/2014/main" id="{1C053E06-7019-4007-8B2C-DEA353BE8FEA}"/>
              </a:ext>
            </a:extLst>
          </p:cNvPr>
          <p:cNvSpPr txBox="1"/>
          <p:nvPr/>
        </p:nvSpPr>
        <p:spPr>
          <a:xfrm>
            <a:off x="2330782" y="1201951"/>
            <a:ext cx="1163204" cy="338554"/>
          </a:xfrm>
          <a:prstGeom prst="rect">
            <a:avLst/>
          </a:prstGeom>
          <a:noFill/>
        </p:spPr>
        <p:txBody>
          <a:bodyPr wrap="none" rtlCol="0">
            <a:spAutoFit/>
          </a:bodyPr>
          <a:lstStyle/>
          <a:p>
            <a:r>
              <a:rPr lang="en-US" altLang="zh-TW" sz="1600" b="1" dirty="0"/>
              <a:t>Others &lt;5%</a:t>
            </a:r>
            <a:endParaRPr lang="zh-TW" altLang="en-US" sz="1600" b="1" dirty="0"/>
          </a:p>
        </p:txBody>
      </p:sp>
      <p:sp>
        <p:nvSpPr>
          <p:cNvPr id="7" name="文字方塊 6">
            <a:extLst>
              <a:ext uri="{FF2B5EF4-FFF2-40B4-BE49-F238E27FC236}">
                <a16:creationId xmlns:a16="http://schemas.microsoft.com/office/drawing/2014/main" id="{C21352D1-B7D8-4867-9989-FEDA1F5B502B}"/>
              </a:ext>
            </a:extLst>
          </p:cNvPr>
          <p:cNvSpPr txBox="1"/>
          <p:nvPr/>
        </p:nvSpPr>
        <p:spPr>
          <a:xfrm>
            <a:off x="3026329" y="3898115"/>
            <a:ext cx="990977" cy="400110"/>
          </a:xfrm>
          <a:prstGeom prst="rect">
            <a:avLst/>
          </a:prstGeom>
          <a:noFill/>
        </p:spPr>
        <p:txBody>
          <a:bodyPr wrap="none" rtlCol="0">
            <a:spAutoFit/>
          </a:bodyPr>
          <a:lstStyle/>
          <a:p>
            <a:r>
              <a:rPr lang="en-US" altLang="zh-TW" sz="2000" b="1" dirty="0"/>
              <a:t>1Q</a:t>
            </a:r>
            <a:r>
              <a:rPr lang="zh-TW" altLang="en-US" sz="2000" b="1" dirty="0"/>
              <a:t> </a:t>
            </a:r>
            <a:r>
              <a:rPr lang="en-US" altLang="zh-TW" sz="2000" b="1" dirty="0"/>
              <a:t>-</a:t>
            </a:r>
            <a:r>
              <a:rPr lang="zh-TW" altLang="en-US" sz="2000" b="1" dirty="0"/>
              <a:t> </a:t>
            </a:r>
            <a:r>
              <a:rPr lang="en-US" altLang="zh-TW" sz="2000" b="1" dirty="0"/>
              <a:t>3Q</a:t>
            </a:r>
            <a:endParaRPr lang="zh-TW" altLang="en-US" sz="2000" b="1" dirty="0"/>
          </a:p>
        </p:txBody>
      </p:sp>
      <p:sp>
        <p:nvSpPr>
          <p:cNvPr id="8" name="文字方塊 7">
            <a:extLst>
              <a:ext uri="{FF2B5EF4-FFF2-40B4-BE49-F238E27FC236}">
                <a16:creationId xmlns:a16="http://schemas.microsoft.com/office/drawing/2014/main" id="{8FD36207-FA12-4DC2-B468-1994E6DED08C}"/>
              </a:ext>
            </a:extLst>
          </p:cNvPr>
          <p:cNvSpPr txBox="1"/>
          <p:nvPr/>
        </p:nvSpPr>
        <p:spPr>
          <a:xfrm>
            <a:off x="8990969" y="3830959"/>
            <a:ext cx="959815" cy="400110"/>
          </a:xfrm>
          <a:prstGeom prst="rect">
            <a:avLst/>
          </a:prstGeom>
          <a:noFill/>
        </p:spPr>
        <p:txBody>
          <a:bodyPr wrap="none" rtlCol="0">
            <a:spAutoFit/>
          </a:bodyPr>
          <a:lstStyle/>
          <a:p>
            <a:r>
              <a:rPr lang="en-US" altLang="zh-TW" sz="2000" b="1" dirty="0"/>
              <a:t>Market</a:t>
            </a:r>
            <a:endParaRPr lang="zh-TW" altLang="en-US" sz="2000" b="1" dirty="0"/>
          </a:p>
        </p:txBody>
      </p:sp>
    </p:spTree>
    <p:extLst>
      <p:ext uri="{BB962C8B-B14F-4D97-AF65-F5344CB8AC3E}">
        <p14:creationId xmlns:p14="http://schemas.microsoft.com/office/powerpoint/2010/main" val="4016405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2C13A23-A57C-FA47-B341-804288385FAD}"/>
              </a:ext>
            </a:extLst>
          </p:cNvPr>
          <p:cNvSpPr txBox="1"/>
          <p:nvPr/>
        </p:nvSpPr>
        <p:spPr>
          <a:xfrm>
            <a:off x="2956560" y="5794176"/>
            <a:ext cx="5989320" cy="523220"/>
          </a:xfrm>
          <a:prstGeom prst="rect">
            <a:avLst/>
          </a:prstGeom>
          <a:solidFill>
            <a:schemeClr val="bg1"/>
          </a:solidFill>
        </p:spPr>
        <p:txBody>
          <a:bodyPr wrap="square" rtlCol="0">
            <a:spAutoFit/>
          </a:bodyPr>
          <a:lstStyle/>
          <a:p>
            <a:pPr marL="742950" lvl="1" indent="-285750">
              <a:buFont typeface="Arial" panose="020B0604020202020204" pitchFamily="34" charset="0"/>
              <a:buChar char="•"/>
            </a:pPr>
            <a:r>
              <a:rPr lang="en-US" sz="1400" dirty="0">
                <a:solidFill>
                  <a:schemeClr val="bg2">
                    <a:lumMod val="25000"/>
                  </a:schemeClr>
                </a:solidFill>
                <a:latin typeface="Segoe UI Symbol" panose="020B0502040204020203" pitchFamily="34" charset="0"/>
                <a:ea typeface="Segoe UI Symbol" panose="020B0502040204020203" pitchFamily="34" charset="0"/>
              </a:rPr>
              <a:t>Revenues grew 10.37% in 2020 as compared to </a:t>
            </a:r>
            <a:r>
              <a:rPr lang="en-US" altLang="zh-TW" sz="1400" dirty="0">
                <a:solidFill>
                  <a:schemeClr val="bg2">
                    <a:lumMod val="25000"/>
                  </a:schemeClr>
                </a:solidFill>
                <a:latin typeface="Segoe UI Symbol" panose="020B0502040204020203" pitchFamily="34" charset="0"/>
                <a:ea typeface="Segoe UI Symbol" panose="020B0502040204020203" pitchFamily="34" charset="0"/>
              </a:rPr>
              <a:t>(</a:t>
            </a:r>
            <a:r>
              <a:rPr lang="zh-TW" altLang="en-US" sz="1400" dirty="0">
                <a:solidFill>
                  <a:schemeClr val="bg2">
                    <a:lumMod val="25000"/>
                  </a:schemeClr>
                </a:solidFill>
                <a:latin typeface="Segoe UI Symbol" panose="020B0502040204020203" pitchFamily="34" charset="0"/>
                <a:ea typeface="Segoe UI Symbol" panose="020B0502040204020203" pitchFamily="34" charset="0"/>
              </a:rPr>
              <a:t> </a:t>
            </a:r>
            <a:r>
              <a:rPr lang="en-US" sz="1400" dirty="0">
                <a:solidFill>
                  <a:schemeClr val="bg2">
                    <a:lumMod val="25000"/>
                  </a:schemeClr>
                </a:solidFill>
                <a:latin typeface="Segoe UI Symbol" panose="020B0502040204020203" pitchFamily="34" charset="0"/>
                <a:ea typeface="Segoe UI Symbol" panose="020B0502040204020203" pitchFamily="34" charset="0"/>
              </a:rPr>
              <a:t>NTD $19.93B</a:t>
            </a:r>
            <a:r>
              <a:rPr lang="zh-TW" altLang="en-US" sz="1400" dirty="0">
                <a:solidFill>
                  <a:schemeClr val="bg2">
                    <a:lumMod val="25000"/>
                  </a:schemeClr>
                </a:solidFill>
                <a:latin typeface="Segoe UI Symbol" panose="020B0502040204020203" pitchFamily="34" charset="0"/>
                <a:ea typeface="Segoe UI Symbol" panose="020B0502040204020203" pitchFamily="34" charset="0"/>
              </a:rPr>
              <a:t> </a:t>
            </a:r>
            <a:r>
              <a:rPr lang="en-US" sz="1400" dirty="0">
                <a:solidFill>
                  <a:schemeClr val="bg2">
                    <a:lumMod val="25000"/>
                  </a:schemeClr>
                </a:solidFill>
                <a:latin typeface="Segoe UI Symbol" panose="020B0502040204020203" pitchFamily="34" charset="0"/>
                <a:ea typeface="Segoe UI Symbol" panose="020B0502040204020203" pitchFamily="34" charset="0"/>
              </a:rPr>
              <a:t>)</a:t>
            </a:r>
          </a:p>
          <a:p>
            <a:pPr marL="742950" lvl="1" indent="-285750">
              <a:buFont typeface="Arial" panose="020B0604020202020204" pitchFamily="34" charset="0"/>
              <a:buChar char="•"/>
            </a:pPr>
            <a:r>
              <a:rPr lang="en-US" sz="1400" dirty="0">
                <a:solidFill>
                  <a:schemeClr val="bg2">
                    <a:lumMod val="25000"/>
                  </a:schemeClr>
                </a:solidFill>
                <a:latin typeface="Segoe UI Symbol" panose="020B0502040204020203" pitchFamily="34" charset="0"/>
                <a:ea typeface="Segoe UI Symbol" panose="020B0502040204020203" pitchFamily="34" charset="0"/>
              </a:rPr>
              <a:t>2021</a:t>
            </a:r>
            <a:r>
              <a:rPr lang="zh-TW" altLang="en-US" sz="1400" dirty="0">
                <a:solidFill>
                  <a:schemeClr val="bg2">
                    <a:lumMod val="25000"/>
                  </a:schemeClr>
                </a:solidFill>
                <a:latin typeface="Segoe UI Symbol" panose="020B0502040204020203" pitchFamily="34" charset="0"/>
                <a:ea typeface="Segoe UI Symbol" panose="020B0502040204020203" pitchFamily="34" charset="0"/>
              </a:rPr>
              <a:t> </a:t>
            </a:r>
            <a:r>
              <a:rPr lang="en-US" altLang="zh-TW" sz="1400" dirty="0">
                <a:solidFill>
                  <a:schemeClr val="bg2">
                    <a:lumMod val="25000"/>
                  </a:schemeClr>
                </a:solidFill>
                <a:latin typeface="Segoe UI Symbol" panose="020B0502040204020203" pitchFamily="34" charset="0"/>
                <a:ea typeface="Segoe UI Symbol" panose="020B0502040204020203" pitchFamily="34" charset="0"/>
              </a:rPr>
              <a:t>Revenue T</a:t>
            </a:r>
            <a:r>
              <a:rPr lang="en-US" sz="1400" dirty="0">
                <a:solidFill>
                  <a:schemeClr val="bg2">
                    <a:lumMod val="25000"/>
                  </a:schemeClr>
                </a:solidFill>
                <a:latin typeface="Segoe UI Symbol" panose="020B0502040204020203" pitchFamily="34" charset="0"/>
                <a:ea typeface="Segoe UI Symbol" panose="020B0502040204020203" pitchFamily="34" charset="0"/>
              </a:rPr>
              <a:t>arget : YoY+13% </a:t>
            </a:r>
          </a:p>
        </p:txBody>
      </p:sp>
      <p:cxnSp>
        <p:nvCxnSpPr>
          <p:cNvPr id="10" name="Straight Connector 9">
            <a:extLst>
              <a:ext uri="{FF2B5EF4-FFF2-40B4-BE49-F238E27FC236}">
                <a16:creationId xmlns:a16="http://schemas.microsoft.com/office/drawing/2014/main" id="{BA3EBCDA-A324-A949-A028-6F076C774370}"/>
              </a:ext>
            </a:extLst>
          </p:cNvPr>
          <p:cNvCxnSpPr>
            <a:cxnSpLocks/>
          </p:cNvCxnSpPr>
          <p:nvPr/>
        </p:nvCxnSpPr>
        <p:spPr>
          <a:xfrm>
            <a:off x="5373227" y="2936770"/>
            <a:ext cx="0" cy="304800"/>
          </a:xfrm>
          <a:prstGeom prst="line">
            <a:avLst/>
          </a:prstGeom>
          <a:ln w="28575">
            <a:prstDash val="solid"/>
            <a:tailEnd type="arrow"/>
          </a:ln>
        </p:spPr>
        <p:style>
          <a:lnRef idx="1">
            <a:schemeClr val="accent2"/>
          </a:lnRef>
          <a:fillRef idx="0">
            <a:schemeClr val="accent2"/>
          </a:fillRef>
          <a:effectRef idx="0">
            <a:schemeClr val="accent2"/>
          </a:effectRef>
          <a:fontRef idx="minor">
            <a:schemeClr val="tx1"/>
          </a:fontRef>
        </p:style>
      </p:cxnSp>
      <p:sp>
        <p:nvSpPr>
          <p:cNvPr id="2" name="標題 1">
            <a:extLst>
              <a:ext uri="{FF2B5EF4-FFF2-40B4-BE49-F238E27FC236}">
                <a16:creationId xmlns:a16="http://schemas.microsoft.com/office/drawing/2014/main" id="{F08BE7BA-6A4E-1A4D-B48F-99BEE2E89EB4}"/>
              </a:ext>
            </a:extLst>
          </p:cNvPr>
          <p:cNvSpPr>
            <a:spLocks noGrp="1"/>
          </p:cNvSpPr>
          <p:nvPr>
            <p:ph type="title"/>
          </p:nvPr>
        </p:nvSpPr>
        <p:spPr>
          <a:xfrm>
            <a:off x="491559" y="743857"/>
            <a:ext cx="11161747" cy="369332"/>
          </a:xfrm>
        </p:spPr>
        <p:txBody>
          <a:bodyPr>
            <a:noAutofit/>
          </a:bodyPr>
          <a:lstStyle/>
          <a:p>
            <a:r>
              <a:rPr lang="en" altLang="zh-TW" sz="2400" dirty="0"/>
              <a:t>Continue Trending Up</a:t>
            </a:r>
            <a:endParaRPr lang="zh-TW" altLang="en-US" sz="2400" dirty="0"/>
          </a:p>
        </p:txBody>
      </p:sp>
      <p:graphicFrame>
        <p:nvGraphicFramePr>
          <p:cNvPr id="6" name="圖表 5">
            <a:extLst>
              <a:ext uri="{FF2B5EF4-FFF2-40B4-BE49-F238E27FC236}">
                <a16:creationId xmlns:a16="http://schemas.microsoft.com/office/drawing/2014/main" id="{B9B9A8A3-3B38-4AFB-AF06-EDCC6530EA4A}"/>
              </a:ext>
            </a:extLst>
          </p:cNvPr>
          <p:cNvGraphicFramePr>
            <a:graphicFrameLocks/>
          </p:cNvGraphicFramePr>
          <p:nvPr>
            <p:extLst>
              <p:ext uri="{D42A27DB-BD31-4B8C-83A1-F6EECF244321}">
                <p14:modId xmlns:p14="http://schemas.microsoft.com/office/powerpoint/2010/main" val="304907164"/>
              </p:ext>
            </p:extLst>
          </p:nvPr>
        </p:nvGraphicFramePr>
        <p:xfrm>
          <a:off x="3246120" y="1288312"/>
          <a:ext cx="5410200" cy="4127912"/>
        </p:xfrm>
        <a:graphic>
          <a:graphicData uri="http://schemas.openxmlformats.org/drawingml/2006/chart">
            <c:chart xmlns:c="http://schemas.openxmlformats.org/drawingml/2006/chart" xmlns:r="http://schemas.openxmlformats.org/officeDocument/2006/relationships" r:id="rId3"/>
          </a:graphicData>
        </a:graphic>
      </p:graphicFrame>
      <p:sp>
        <p:nvSpPr>
          <p:cNvPr id="5" name="文字方塊 4">
            <a:extLst>
              <a:ext uri="{FF2B5EF4-FFF2-40B4-BE49-F238E27FC236}">
                <a16:creationId xmlns:a16="http://schemas.microsoft.com/office/drawing/2014/main" id="{43584CEA-B06B-47D9-B306-1E18F6B61E8E}"/>
              </a:ext>
            </a:extLst>
          </p:cNvPr>
          <p:cNvSpPr txBox="1"/>
          <p:nvPr/>
        </p:nvSpPr>
        <p:spPr>
          <a:xfrm>
            <a:off x="4191000" y="3213769"/>
            <a:ext cx="627095" cy="276999"/>
          </a:xfrm>
          <a:prstGeom prst="rect">
            <a:avLst/>
          </a:prstGeom>
          <a:noFill/>
        </p:spPr>
        <p:txBody>
          <a:bodyPr wrap="none" rtlCol="0">
            <a:spAutoFit/>
          </a:bodyPr>
          <a:lstStyle/>
          <a:p>
            <a:r>
              <a:rPr lang="en-US" altLang="zh-TW" sz="1200" b="1" dirty="0"/>
              <a:t>14.51B</a:t>
            </a:r>
            <a:endParaRPr lang="zh-TW" altLang="en-US" sz="1200" b="1" dirty="0"/>
          </a:p>
        </p:txBody>
      </p:sp>
      <p:sp>
        <p:nvSpPr>
          <p:cNvPr id="8" name="文字方塊 7">
            <a:extLst>
              <a:ext uri="{FF2B5EF4-FFF2-40B4-BE49-F238E27FC236}">
                <a16:creationId xmlns:a16="http://schemas.microsoft.com/office/drawing/2014/main" id="{AB775B5A-CF6E-4C7C-BD7A-0B9203D309B7}"/>
              </a:ext>
            </a:extLst>
          </p:cNvPr>
          <p:cNvSpPr txBox="1"/>
          <p:nvPr/>
        </p:nvSpPr>
        <p:spPr>
          <a:xfrm>
            <a:off x="5125720" y="3372056"/>
            <a:ext cx="627095" cy="276999"/>
          </a:xfrm>
          <a:prstGeom prst="rect">
            <a:avLst/>
          </a:prstGeom>
          <a:noFill/>
        </p:spPr>
        <p:txBody>
          <a:bodyPr wrap="none" rtlCol="0">
            <a:spAutoFit/>
          </a:bodyPr>
          <a:lstStyle/>
          <a:p>
            <a:r>
              <a:rPr lang="en-US" altLang="zh-TW" sz="1200" b="1" dirty="0"/>
              <a:t>13.58B</a:t>
            </a:r>
            <a:endParaRPr lang="zh-TW" altLang="en-US" sz="1200" b="1" dirty="0"/>
          </a:p>
        </p:txBody>
      </p:sp>
      <p:sp>
        <p:nvSpPr>
          <p:cNvPr id="9" name="文字方塊 8">
            <a:extLst>
              <a:ext uri="{FF2B5EF4-FFF2-40B4-BE49-F238E27FC236}">
                <a16:creationId xmlns:a16="http://schemas.microsoft.com/office/drawing/2014/main" id="{17511BD7-07C6-404C-A7D7-01D29650F74C}"/>
              </a:ext>
            </a:extLst>
          </p:cNvPr>
          <p:cNvSpPr txBox="1"/>
          <p:nvPr/>
        </p:nvSpPr>
        <p:spPr>
          <a:xfrm>
            <a:off x="5951220" y="2936770"/>
            <a:ext cx="627095" cy="276999"/>
          </a:xfrm>
          <a:prstGeom prst="rect">
            <a:avLst/>
          </a:prstGeom>
          <a:noFill/>
        </p:spPr>
        <p:txBody>
          <a:bodyPr wrap="none" rtlCol="0">
            <a:spAutoFit/>
          </a:bodyPr>
          <a:lstStyle/>
          <a:p>
            <a:r>
              <a:rPr lang="en-US" altLang="zh-TW" sz="1200" b="1" dirty="0"/>
              <a:t>17.33B</a:t>
            </a:r>
            <a:endParaRPr lang="zh-TW" altLang="en-US" sz="1200" b="1" dirty="0"/>
          </a:p>
        </p:txBody>
      </p:sp>
      <p:sp>
        <p:nvSpPr>
          <p:cNvPr id="11" name="文字方塊 10">
            <a:extLst>
              <a:ext uri="{FF2B5EF4-FFF2-40B4-BE49-F238E27FC236}">
                <a16:creationId xmlns:a16="http://schemas.microsoft.com/office/drawing/2014/main" id="{AE65B552-8DDF-462E-9FDF-0444F1F8B08B}"/>
              </a:ext>
            </a:extLst>
          </p:cNvPr>
          <p:cNvSpPr txBox="1"/>
          <p:nvPr/>
        </p:nvSpPr>
        <p:spPr>
          <a:xfrm>
            <a:off x="2209800" y="5197224"/>
            <a:ext cx="1165704" cy="246221"/>
          </a:xfrm>
          <a:prstGeom prst="rect">
            <a:avLst/>
          </a:prstGeom>
          <a:noFill/>
        </p:spPr>
        <p:txBody>
          <a:bodyPr wrap="none" rtlCol="0">
            <a:spAutoFit/>
          </a:bodyPr>
          <a:lstStyle/>
          <a:p>
            <a:r>
              <a:rPr lang="en-US" altLang="zh-TW" sz="1000" dirty="0"/>
              <a:t>Unit: thousand </a:t>
            </a:r>
            <a:r>
              <a:rPr lang="en-US" altLang="zh-TW" sz="1000" dirty="0" err="1"/>
              <a:t>ntd</a:t>
            </a:r>
            <a:endParaRPr lang="zh-TW" altLang="en-US" sz="1000" dirty="0"/>
          </a:p>
        </p:txBody>
      </p:sp>
    </p:spTree>
    <p:extLst>
      <p:ext uri="{BB962C8B-B14F-4D97-AF65-F5344CB8AC3E}">
        <p14:creationId xmlns:p14="http://schemas.microsoft.com/office/powerpoint/2010/main" val="137990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7899AC-9A31-4532-87F9-D3B97024C637}"/>
              </a:ext>
            </a:extLst>
          </p:cNvPr>
          <p:cNvSpPr>
            <a:spLocks noGrp="1"/>
          </p:cNvSpPr>
          <p:nvPr>
            <p:ph type="title"/>
          </p:nvPr>
        </p:nvSpPr>
        <p:spPr>
          <a:xfrm>
            <a:off x="457200" y="759236"/>
            <a:ext cx="11161747" cy="369332"/>
          </a:xfrm>
        </p:spPr>
        <p:txBody>
          <a:bodyPr vert="horz" lIns="91440" tIns="45720" rIns="91440" bIns="45720" rtlCol="0" anchor="ctr">
            <a:noAutofit/>
          </a:bodyPr>
          <a:lstStyle/>
          <a:p>
            <a:r>
              <a:rPr lang="en-US" altLang="zh-TW" sz="2400" dirty="0"/>
              <a:t>Consolidated Comprehensive Income (IFRS)</a:t>
            </a:r>
            <a:endParaRPr lang="zh-TW" altLang="en-US" sz="2400" dirty="0"/>
          </a:p>
        </p:txBody>
      </p:sp>
      <p:graphicFrame>
        <p:nvGraphicFramePr>
          <p:cNvPr id="9" name="表格 2">
            <a:extLst>
              <a:ext uri="{FF2B5EF4-FFF2-40B4-BE49-F238E27FC236}">
                <a16:creationId xmlns:a16="http://schemas.microsoft.com/office/drawing/2014/main" id="{5237DFCA-E4BF-4711-920B-8FD5D8D4EC04}"/>
              </a:ext>
            </a:extLst>
          </p:cNvPr>
          <p:cNvGraphicFramePr>
            <a:graphicFrameLocks/>
          </p:cNvGraphicFramePr>
          <p:nvPr>
            <p:extLst>
              <p:ext uri="{D42A27DB-BD31-4B8C-83A1-F6EECF244321}">
                <p14:modId xmlns:p14="http://schemas.microsoft.com/office/powerpoint/2010/main" val="1620682969"/>
              </p:ext>
            </p:extLst>
          </p:nvPr>
        </p:nvGraphicFramePr>
        <p:xfrm>
          <a:off x="1104899" y="1156733"/>
          <a:ext cx="9982200" cy="4916460"/>
        </p:xfrm>
        <a:graphic>
          <a:graphicData uri="http://schemas.openxmlformats.org/drawingml/2006/table">
            <a:tbl>
              <a:tblPr firstRow="1" firstCol="1" bandRow="1">
                <a:tableStyleId>{C083E6E3-FA7D-4D7B-A595-EF9225AFEA82}</a:tableStyleId>
              </a:tblPr>
              <a:tblGrid>
                <a:gridCol w="3327400">
                  <a:extLst>
                    <a:ext uri="{9D8B030D-6E8A-4147-A177-3AD203B41FA5}">
                      <a16:colId xmlns:a16="http://schemas.microsoft.com/office/drawing/2014/main" val="20000"/>
                    </a:ext>
                  </a:extLst>
                </a:gridCol>
                <a:gridCol w="3327400">
                  <a:extLst>
                    <a:ext uri="{9D8B030D-6E8A-4147-A177-3AD203B41FA5}">
                      <a16:colId xmlns:a16="http://schemas.microsoft.com/office/drawing/2014/main" val="20004"/>
                    </a:ext>
                  </a:extLst>
                </a:gridCol>
                <a:gridCol w="3327400">
                  <a:extLst>
                    <a:ext uri="{9D8B030D-6E8A-4147-A177-3AD203B41FA5}">
                      <a16:colId xmlns:a16="http://schemas.microsoft.com/office/drawing/2014/main" val="20005"/>
                    </a:ext>
                  </a:extLst>
                </a:gridCol>
              </a:tblGrid>
              <a:tr h="7001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dirty="0">
                          <a:solidFill>
                            <a:schemeClr val="tx1"/>
                          </a:solidFill>
                          <a:latin typeface="Segoe UI Symbol" panose="020B0502040204020203" pitchFamily="34" charset="0"/>
                          <a:ea typeface="Segoe UI Symbol" panose="020B0502040204020203" pitchFamily="34" charset="0"/>
                        </a:rPr>
                        <a:t>In NTD (thousand)</a:t>
                      </a:r>
                      <a:endParaRPr lang="zh-TW" altLang="en-US" sz="1600" dirty="0">
                        <a:solidFill>
                          <a:schemeClr val="tx1"/>
                        </a:solidFill>
                        <a:latin typeface="Segoe UI Symbol" panose="020B0502040204020203" pitchFamily="34" charset="0"/>
                      </a:endParaRPr>
                    </a:p>
                  </a:txBody>
                  <a:tcPr marL="0" marR="0" marT="0" marB="0" anchor="ctr">
                    <a:lnT w="12700" cmpd="sng">
                      <a:noFill/>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TW" sz="1600" dirty="0">
                        <a:latin typeface="Segoe UI Symbol" panose="020B0502040204020203" pitchFamily="34" charset="0"/>
                        <a:ea typeface="Segoe UI Symbol"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dirty="0">
                          <a:latin typeface="Segoe UI Symbol" panose="020B0502040204020203" pitchFamily="34" charset="0"/>
                          <a:ea typeface="Segoe UI Symbol" panose="020B0502040204020203" pitchFamily="34" charset="0"/>
                        </a:rPr>
                        <a:t>1Q-3Q 2021</a:t>
                      </a:r>
                      <a:endParaRPr lang="zh-TW" altLang="en-US" sz="1600" dirty="0">
                        <a:latin typeface="Segoe UI Symbol" panose="020B0502040204020203" pitchFamily="34" charset="0"/>
                      </a:endParaRPr>
                    </a:p>
                    <a:p>
                      <a:pPr algn="ctr"/>
                      <a:endParaRPr lang="en-US" altLang="zh-TW" sz="1600" b="0" dirty="0">
                        <a:solidFill>
                          <a:schemeClr val="tx1"/>
                        </a:solidFill>
                        <a:latin typeface="Segoe UI Symbol" panose="020B0502040204020203" pitchFamily="34" charset="0"/>
                        <a:ea typeface="Segoe UI Symbol" panose="020B0502040204020203" pitchFamily="34" charset="0"/>
                        <a:cs typeface="Calibri" panose="020F0502020204030204" pitchFamily="34" charset="0"/>
                      </a:endParaRPr>
                    </a:p>
                  </a:txBody>
                  <a:tcPr marL="0" marR="0" marT="0" marB="0" anchor="ctr">
                    <a:lnT w="12700" cmpd="sng">
                      <a:noFill/>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TW" sz="1600" dirty="0">
                        <a:latin typeface="Segoe UI Symbol" panose="020B0502040204020203" pitchFamily="34" charset="0"/>
                        <a:ea typeface="Segoe UI Symbol"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dirty="0">
                          <a:latin typeface="Segoe UI Symbol" panose="020B0502040204020203" pitchFamily="34" charset="0"/>
                          <a:ea typeface="Segoe UI Symbol" panose="020B0502040204020203" pitchFamily="34" charset="0"/>
                        </a:rPr>
                        <a:t>1Q-3Q 2020</a:t>
                      </a:r>
                      <a:endParaRPr lang="zh-TW" altLang="en-US" sz="1600" dirty="0">
                        <a:latin typeface="Segoe UI Symbol" panose="020B0502040204020203" pitchFamily="34" charset="0"/>
                      </a:endParaRPr>
                    </a:p>
                    <a:p>
                      <a:pPr algn="ctr"/>
                      <a:endParaRPr lang="zh-TW" altLang="en-US" sz="1600" b="0" dirty="0">
                        <a:solidFill>
                          <a:schemeClr val="tx1"/>
                        </a:solidFill>
                        <a:latin typeface="Segoe UI Symbol" panose="020B0502040204020203" pitchFamily="34" charset="0"/>
                        <a:cs typeface="Calibri" panose="020F0502020204030204" pitchFamily="34" charset="0"/>
                      </a:endParaRPr>
                    </a:p>
                  </a:txBody>
                  <a:tcPr marL="0" marR="0" marT="0" marB="0" anchor="ctr">
                    <a:lnT w="12700" cmpd="sng">
                      <a:noFill/>
                    </a:lnT>
                  </a:tcPr>
                </a:tc>
                <a:extLst>
                  <a:ext uri="{0D108BD9-81ED-4DB2-BD59-A6C34878D82A}">
                    <a16:rowId xmlns:a16="http://schemas.microsoft.com/office/drawing/2014/main" val="10000"/>
                  </a:ext>
                </a:extLst>
              </a:tr>
              <a:tr h="4978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dirty="0">
                          <a:solidFill>
                            <a:schemeClr val="tx1"/>
                          </a:solidFill>
                          <a:latin typeface="Segoe UI Symbol" panose="020B0502040204020203" pitchFamily="34" charset="0"/>
                          <a:ea typeface="Segoe UI Symbol" panose="020B0502040204020203" pitchFamily="34" charset="0"/>
                        </a:rPr>
                        <a:t>Operating</a:t>
                      </a:r>
                      <a:r>
                        <a:rPr lang="en-US" altLang="zh-TW" sz="1400" baseline="0" dirty="0">
                          <a:solidFill>
                            <a:schemeClr val="tx1"/>
                          </a:solidFill>
                          <a:latin typeface="Segoe UI Symbol" panose="020B0502040204020203" pitchFamily="34" charset="0"/>
                          <a:ea typeface="Segoe UI Symbol" panose="020B0502040204020203" pitchFamily="34" charset="0"/>
                        </a:rPr>
                        <a:t> Revenue</a:t>
                      </a:r>
                    </a:p>
                  </a:txBody>
                  <a:tcPr marL="0" marR="0" marT="0" marB="0" anchor="ctr"/>
                </a:tc>
                <a:tc>
                  <a:txBody>
                    <a:bodyPr/>
                    <a:lstStyle/>
                    <a:p>
                      <a:pPr algn="ctr">
                        <a:spcAft>
                          <a:spcPts val="0"/>
                        </a:spcAft>
                        <a:tabLst>
                          <a:tab pos="17780" algn="l"/>
                          <a:tab pos="71755" algn="l"/>
                          <a:tab pos="593725" algn="r"/>
                          <a:tab pos="647700" algn="r"/>
                        </a:tabLst>
                      </a:pPr>
                      <a:r>
                        <a:rPr lang="en-US" sz="1400" b="0" kern="1200" baseline="0" dirty="0">
                          <a:solidFill>
                            <a:srgbClr val="0D58C4"/>
                          </a:solidFill>
                          <a:latin typeface="Segoe UI Symbol" panose="020B0502040204020203" pitchFamily="34" charset="0"/>
                          <a:ea typeface="Segoe UI Symbol" panose="020B0502040204020203" pitchFamily="34" charset="0"/>
                          <a:cs typeface="+mn-cs"/>
                        </a:rPr>
                        <a:t>	17,302,318</a:t>
                      </a:r>
                      <a:endParaRPr lang="zh-TW" altLang="en-US" sz="1400" b="0" kern="1200" baseline="0" dirty="0">
                        <a:solidFill>
                          <a:srgbClr val="0D58C4"/>
                        </a:solidFill>
                        <a:latin typeface="Segoe UI Symbol" panose="020B0502040204020203" pitchFamily="34" charset="0"/>
                        <a:ea typeface="標楷體" panose="03000509000000000000" pitchFamily="65" charset="-120"/>
                        <a:cs typeface="+mn-cs"/>
                      </a:endParaRPr>
                    </a:p>
                  </a:txBody>
                  <a:tcPr marL="17780" marR="17780" marT="0" marB="0" anchor="ctr"/>
                </a:tc>
                <a:tc>
                  <a:txBody>
                    <a:bodyPr/>
                    <a:lstStyle/>
                    <a:p>
                      <a:pPr algn="ctr">
                        <a:spcAft>
                          <a:spcPts val="0"/>
                        </a:spcAft>
                      </a:pPr>
                      <a:r>
                        <a:rPr lang="en-US" altLang="zh-TW" sz="1400" b="0" kern="1200" baseline="0" dirty="0">
                          <a:solidFill>
                            <a:schemeClr val="tx1"/>
                          </a:solidFill>
                          <a:latin typeface="Segoe UI Symbol" panose="020B0502040204020203" pitchFamily="34" charset="0"/>
                          <a:ea typeface="Segoe UI Symbol" panose="020B0502040204020203" pitchFamily="34" charset="0"/>
                          <a:cs typeface="+mn-cs"/>
                        </a:rPr>
                        <a:t>15,040,706</a:t>
                      </a:r>
                      <a:r>
                        <a:rPr lang="en-US" sz="1400" b="0" kern="1200" baseline="0" dirty="0">
                          <a:solidFill>
                            <a:schemeClr val="tx1"/>
                          </a:solidFill>
                          <a:latin typeface="Segoe UI Symbol" panose="020B0502040204020203" pitchFamily="34" charset="0"/>
                          <a:ea typeface="Segoe UI Symbol" panose="020B0502040204020203" pitchFamily="34" charset="0"/>
                          <a:cs typeface="+mn-cs"/>
                        </a:rPr>
                        <a:t> </a:t>
                      </a:r>
                      <a:endParaRPr lang="zh-TW" altLang="en-US" sz="1400" b="0" kern="1200" baseline="0" dirty="0">
                        <a:solidFill>
                          <a:schemeClr val="tx1"/>
                        </a:solidFill>
                        <a:latin typeface="Segoe UI Symbol" panose="020B0502040204020203" pitchFamily="34" charset="0"/>
                        <a:ea typeface="標楷體" panose="03000509000000000000" pitchFamily="65" charset="-120"/>
                        <a:cs typeface="+mn-cs"/>
                      </a:endParaRPr>
                    </a:p>
                  </a:txBody>
                  <a:tcPr marL="17780" marR="17780" marT="0" marB="0" anchor="ctr"/>
                </a:tc>
                <a:extLst>
                  <a:ext uri="{0D108BD9-81ED-4DB2-BD59-A6C34878D82A}">
                    <a16:rowId xmlns:a16="http://schemas.microsoft.com/office/drawing/2014/main" val="3409871400"/>
                  </a:ext>
                </a:extLst>
              </a:tr>
              <a:tr h="4978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dirty="0">
                          <a:solidFill>
                            <a:schemeClr val="tx1"/>
                          </a:solidFill>
                          <a:latin typeface="Segoe UI Symbol" panose="020B0502040204020203" pitchFamily="34" charset="0"/>
                          <a:ea typeface="Segoe UI Symbol" panose="020B0502040204020203" pitchFamily="34" charset="0"/>
                        </a:rPr>
                        <a:t>Gross Profit</a:t>
                      </a:r>
                      <a:endParaRPr lang="en-US" altLang="zh-TW" sz="1400" dirty="0">
                        <a:solidFill>
                          <a:schemeClr val="tx1"/>
                        </a:solidFill>
                        <a:latin typeface="Segoe UI Symbol" panose="020B05020402040202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0" kern="1200" baseline="0" dirty="0">
                          <a:solidFill>
                            <a:srgbClr val="0D58C4"/>
                          </a:solidFill>
                          <a:latin typeface="Segoe UI Symbol" panose="020B0502040204020203" pitchFamily="34" charset="0"/>
                          <a:cs typeface="+mn-cs"/>
                        </a:rPr>
                        <a:t>1,586,274</a:t>
                      </a:r>
                      <a:endParaRPr lang="zh-TW" altLang="en-US" sz="1400" b="0" kern="1200" baseline="0" dirty="0">
                        <a:solidFill>
                          <a:srgbClr val="0D58C4"/>
                        </a:solidFill>
                        <a:latin typeface="Segoe UI Symbol" panose="020B0502040204020203" pitchFamily="34" charset="0"/>
                        <a:cs typeface="+mn-cs"/>
                      </a:endParaRPr>
                    </a:p>
                  </a:txBody>
                  <a:tcPr anchor="ctr"/>
                </a:tc>
                <a:tc>
                  <a:txBody>
                    <a:bodyPr/>
                    <a:lstStyle/>
                    <a:p>
                      <a:pPr algn="ctr"/>
                      <a:r>
                        <a:rPr lang="en-US" altLang="zh-TW" sz="1400" b="0" kern="1200" baseline="0" dirty="0">
                          <a:solidFill>
                            <a:schemeClr val="tx1"/>
                          </a:solidFill>
                          <a:latin typeface="Segoe UI Symbol" panose="020B0502040204020203" pitchFamily="34" charset="0"/>
                          <a:cs typeface="+mn-cs"/>
                        </a:rPr>
                        <a:t>1,729,702</a:t>
                      </a:r>
                      <a:endParaRPr lang="zh-TW" altLang="en-US" sz="1400" b="0" kern="1200" baseline="0" dirty="0">
                        <a:solidFill>
                          <a:schemeClr val="tx1"/>
                        </a:solidFill>
                        <a:latin typeface="Segoe UI Symbol" panose="020B0502040204020203" pitchFamily="34" charset="0"/>
                        <a:cs typeface="+mn-cs"/>
                      </a:endParaRPr>
                    </a:p>
                  </a:txBody>
                  <a:tcPr anchor="ctr"/>
                </a:tc>
                <a:extLst>
                  <a:ext uri="{0D108BD9-81ED-4DB2-BD59-A6C34878D82A}">
                    <a16:rowId xmlns:a16="http://schemas.microsoft.com/office/drawing/2014/main" val="3349921012"/>
                  </a:ext>
                </a:extLst>
              </a:tr>
              <a:tr h="4978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dirty="0">
                          <a:solidFill>
                            <a:schemeClr val="tx1"/>
                          </a:solidFill>
                          <a:latin typeface="Segoe UI Symbol" panose="020B0502040204020203" pitchFamily="34" charset="0"/>
                          <a:ea typeface="Segoe UI Symbol" panose="020B0502040204020203" pitchFamily="34" charset="0"/>
                        </a:rPr>
                        <a:t>Operating Expenses</a:t>
                      </a:r>
                    </a:p>
                  </a:txBody>
                  <a:tcPr marL="0" marR="0" marT="0" marB="0" anchor="ctr"/>
                </a:tc>
                <a:tc>
                  <a:txBody>
                    <a:bodyPr/>
                    <a:lstStyle/>
                    <a:p>
                      <a:pPr marL="0" algn="ctr" defTabSz="914400" rtl="0" eaLnBrk="1" latinLnBrk="0" hangingPunct="1">
                        <a:spcAft>
                          <a:spcPts val="0"/>
                        </a:spcAft>
                        <a:tabLst>
                          <a:tab pos="17780" algn="l"/>
                          <a:tab pos="71755" algn="l"/>
                          <a:tab pos="593725" algn="r"/>
                          <a:tab pos="647700" algn="r"/>
                        </a:tabLst>
                      </a:pPr>
                      <a:r>
                        <a:rPr lang="en-US" altLang="zh-TW" sz="1400" b="0" kern="1200" baseline="0" dirty="0">
                          <a:solidFill>
                            <a:srgbClr val="0D58C4"/>
                          </a:solidFill>
                          <a:latin typeface="Segoe UI Symbol" panose="020B0502040204020203" pitchFamily="34" charset="0"/>
                          <a:ea typeface="Segoe UI Symbol" panose="020B0502040204020203" pitchFamily="34" charset="0"/>
                          <a:cs typeface="+mn-cs"/>
                        </a:rPr>
                        <a:t>            1,224,544	</a:t>
                      </a:r>
                      <a:endParaRPr lang="zh-TW" altLang="en-US" sz="1400" b="0" kern="1200" baseline="0" dirty="0">
                        <a:solidFill>
                          <a:srgbClr val="0D58C4"/>
                        </a:solidFill>
                        <a:latin typeface="Segoe UI Symbol" panose="020B0502040204020203" pitchFamily="34" charset="0"/>
                        <a:cs typeface="+mn-cs"/>
                      </a:endParaRPr>
                    </a:p>
                  </a:txBody>
                  <a:tcPr marB="0" anchor="ctr"/>
                </a:tc>
                <a:tc>
                  <a:txBody>
                    <a:bodyPr/>
                    <a:lstStyle/>
                    <a:p>
                      <a:pPr algn="ctr"/>
                      <a:r>
                        <a:rPr lang="en-US" altLang="zh-TW" sz="1400" b="0" kern="1200" baseline="0" dirty="0">
                          <a:solidFill>
                            <a:schemeClr val="tx1"/>
                          </a:solidFill>
                          <a:latin typeface="Segoe UI Symbol" panose="020B0502040204020203" pitchFamily="34" charset="0"/>
                          <a:ea typeface="Segoe UI Symbol" panose="020B0502040204020203" pitchFamily="34" charset="0"/>
                          <a:cs typeface="+mn-cs"/>
                        </a:rPr>
                        <a:t>1,349,577</a:t>
                      </a:r>
                      <a:endParaRPr lang="zh-TW" altLang="en-US" sz="1400" b="0" kern="1200" baseline="0" dirty="0">
                        <a:solidFill>
                          <a:schemeClr val="tx1"/>
                        </a:solidFill>
                        <a:latin typeface="Segoe UI Symbol" panose="020B0502040204020203" pitchFamily="34" charset="0"/>
                        <a:cs typeface="+mn-cs"/>
                      </a:endParaRPr>
                    </a:p>
                  </a:txBody>
                  <a:tcPr marB="0" anchor="ctr"/>
                </a:tc>
                <a:extLst>
                  <a:ext uri="{0D108BD9-81ED-4DB2-BD59-A6C34878D82A}">
                    <a16:rowId xmlns:a16="http://schemas.microsoft.com/office/drawing/2014/main" val="10001"/>
                  </a:ext>
                </a:extLst>
              </a:tr>
              <a:tr h="4978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dirty="0">
                          <a:solidFill>
                            <a:schemeClr val="tx1"/>
                          </a:solidFill>
                          <a:latin typeface="Segoe UI Symbol" panose="020B0502040204020203" pitchFamily="34" charset="0"/>
                          <a:ea typeface="Segoe UI Symbol" panose="020B0502040204020203" pitchFamily="34" charset="0"/>
                        </a:rPr>
                        <a:t>Operating</a:t>
                      </a:r>
                      <a:r>
                        <a:rPr lang="en-US" altLang="zh-TW" sz="1400" baseline="0" dirty="0">
                          <a:solidFill>
                            <a:schemeClr val="tx1"/>
                          </a:solidFill>
                          <a:latin typeface="Segoe UI Symbol" panose="020B0502040204020203" pitchFamily="34" charset="0"/>
                          <a:ea typeface="Segoe UI Symbol" panose="020B0502040204020203" pitchFamily="34" charset="0"/>
                        </a:rPr>
                        <a:t> Income</a:t>
                      </a:r>
                    </a:p>
                  </a:txBody>
                  <a:tcPr marL="0" marR="0" marT="0" marB="0" anchor="ctr"/>
                </a:tc>
                <a:tc>
                  <a:txBody>
                    <a:bodyPr/>
                    <a:lstStyle/>
                    <a:p>
                      <a:pPr algn="ctr"/>
                      <a:r>
                        <a:rPr lang="en-US" altLang="zh-TW" sz="1400" b="0" kern="1200" baseline="0" dirty="0">
                          <a:solidFill>
                            <a:srgbClr val="0D58C4"/>
                          </a:solidFill>
                          <a:latin typeface="Segoe UI Symbol" panose="020B0502040204020203" pitchFamily="34" charset="0"/>
                          <a:cs typeface="+mn-cs"/>
                        </a:rPr>
                        <a:t>361,730</a:t>
                      </a:r>
                      <a:endParaRPr lang="zh-TW" altLang="en-US" sz="1400" b="0" kern="1200" baseline="0" dirty="0">
                        <a:solidFill>
                          <a:srgbClr val="0D58C4"/>
                        </a:solidFill>
                        <a:latin typeface="Segoe UI Symbol" panose="020B0502040204020203" pitchFamily="34" charset="0"/>
                        <a:cs typeface="+mn-cs"/>
                      </a:endParaRPr>
                    </a:p>
                  </a:txBody>
                  <a:tcPr marB="0" anchor="ctr"/>
                </a:tc>
                <a:tc>
                  <a:txBody>
                    <a:bodyPr/>
                    <a:lstStyle/>
                    <a:p>
                      <a:pPr algn="ctr"/>
                      <a:r>
                        <a:rPr lang="en-US" altLang="zh-TW" sz="1400" b="0" kern="1200" baseline="0" dirty="0">
                          <a:solidFill>
                            <a:schemeClr val="tx1"/>
                          </a:solidFill>
                          <a:latin typeface="Segoe UI Symbol" panose="020B0502040204020203" pitchFamily="34" charset="0"/>
                          <a:cs typeface="+mn-cs"/>
                        </a:rPr>
                        <a:t>380,125</a:t>
                      </a:r>
                      <a:endParaRPr lang="zh-TW" altLang="en-US" sz="1400" b="0" kern="1200" baseline="0" dirty="0">
                        <a:solidFill>
                          <a:schemeClr val="tx1"/>
                        </a:solidFill>
                        <a:latin typeface="Segoe UI Symbol" panose="020B0502040204020203" pitchFamily="34" charset="0"/>
                        <a:cs typeface="+mn-cs"/>
                      </a:endParaRPr>
                    </a:p>
                  </a:txBody>
                  <a:tcPr marB="0" anchor="ctr"/>
                </a:tc>
                <a:extLst>
                  <a:ext uri="{0D108BD9-81ED-4DB2-BD59-A6C34878D82A}">
                    <a16:rowId xmlns:a16="http://schemas.microsoft.com/office/drawing/2014/main" val="10002"/>
                  </a:ext>
                </a:extLst>
              </a:tr>
              <a:tr h="7001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dirty="0">
                          <a:solidFill>
                            <a:schemeClr val="tx1"/>
                          </a:solidFill>
                          <a:latin typeface="Segoe UI Symbol" panose="020B0502040204020203" pitchFamily="34" charset="0"/>
                          <a:ea typeface="Segoe UI Symbol" panose="020B0502040204020203" pitchFamily="34" charset="0"/>
                        </a:rPr>
                        <a:t>Non-Operating Income and Expenses</a:t>
                      </a:r>
                    </a:p>
                  </a:txBody>
                  <a:tcPr marL="0" marR="0" marT="0" marB="0" anchor="ctr"/>
                </a:tc>
                <a:tc>
                  <a:txBody>
                    <a:bodyPr/>
                    <a:lstStyle/>
                    <a:p>
                      <a:pPr algn="ctr"/>
                      <a:r>
                        <a:rPr lang="en-US" altLang="zh-TW" sz="1400" b="0" kern="1200" baseline="0" dirty="0">
                          <a:solidFill>
                            <a:srgbClr val="0D58C4"/>
                          </a:solidFill>
                          <a:latin typeface="Segoe UI Symbol" panose="020B0502040204020203" pitchFamily="34" charset="0"/>
                          <a:ea typeface="Segoe UI Symbol" panose="020B0502040204020203" pitchFamily="34" charset="0"/>
                          <a:cs typeface="+mn-cs"/>
                        </a:rPr>
                        <a:t>123,646</a:t>
                      </a:r>
                      <a:endParaRPr lang="zh-TW" altLang="en-US" sz="1400" b="0" kern="1200" baseline="0" dirty="0">
                        <a:solidFill>
                          <a:srgbClr val="0D58C4"/>
                        </a:solidFill>
                        <a:latin typeface="Segoe UI Symbol" panose="020B0502040204020203" pitchFamily="34" charset="0"/>
                        <a:cs typeface="+mn-cs"/>
                      </a:endParaRPr>
                    </a:p>
                  </a:txBody>
                  <a:tcPr marB="0" anchor="ctr"/>
                </a:tc>
                <a:tc>
                  <a:txBody>
                    <a:bodyPr/>
                    <a:lstStyle/>
                    <a:p>
                      <a:pPr marL="0" algn="ctr" defTabSz="914400" rtl="0" eaLnBrk="1" latinLnBrk="0" hangingPunct="1"/>
                      <a:r>
                        <a:rPr lang="en-US" altLang="zh-TW" sz="1400" b="0" kern="1200" baseline="0" dirty="0">
                          <a:solidFill>
                            <a:schemeClr val="tx1"/>
                          </a:solidFill>
                          <a:latin typeface="Segoe UI Symbol" panose="020B0502040204020203" pitchFamily="34" charset="0"/>
                          <a:ea typeface="Segoe UI Symbol" panose="020B0502040204020203" pitchFamily="34" charset="0"/>
                          <a:cs typeface="+mn-cs"/>
                        </a:rPr>
                        <a:t>1,075,967</a:t>
                      </a:r>
                      <a:endParaRPr lang="zh-TW" altLang="en-US" sz="1400" b="0" kern="1200" baseline="0" dirty="0">
                        <a:solidFill>
                          <a:schemeClr val="tx1"/>
                        </a:solidFill>
                        <a:latin typeface="Segoe UI Symbol" panose="020B0502040204020203" pitchFamily="34" charset="0"/>
                        <a:cs typeface="+mn-cs"/>
                      </a:endParaRPr>
                    </a:p>
                  </a:txBody>
                  <a:tcPr marB="0" anchor="ctr"/>
                </a:tc>
                <a:extLst>
                  <a:ext uri="{0D108BD9-81ED-4DB2-BD59-A6C34878D82A}">
                    <a16:rowId xmlns:a16="http://schemas.microsoft.com/office/drawing/2014/main" val="10003"/>
                  </a:ext>
                </a:extLst>
              </a:tr>
              <a:tr h="4978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aseline="0" dirty="0">
                          <a:solidFill>
                            <a:schemeClr val="tx1"/>
                          </a:solidFill>
                          <a:latin typeface="Segoe UI Symbol" panose="020B0502040204020203" pitchFamily="34" charset="0"/>
                          <a:ea typeface="Segoe UI Symbol" panose="020B0502040204020203" pitchFamily="34" charset="0"/>
                        </a:rPr>
                        <a:t>Net Income</a:t>
                      </a:r>
                      <a:r>
                        <a:rPr lang="zh-TW" altLang="en-US" sz="1400" baseline="0" dirty="0">
                          <a:solidFill>
                            <a:schemeClr val="tx1"/>
                          </a:solidFill>
                          <a:latin typeface="Segoe UI Symbol" panose="020B0502040204020203" pitchFamily="34" charset="0"/>
                        </a:rPr>
                        <a:t> </a:t>
                      </a:r>
                      <a:endParaRPr lang="en-US" altLang="zh-TW" sz="1400" baseline="0" dirty="0">
                        <a:solidFill>
                          <a:schemeClr val="tx1"/>
                        </a:solidFill>
                        <a:latin typeface="Segoe UI Symbol" panose="020B0502040204020203" pitchFamily="34" charset="0"/>
                      </a:endParaRPr>
                    </a:p>
                  </a:txBody>
                  <a:tcPr marL="0" marR="0" marT="0" marB="0" anchor="ctr"/>
                </a:tc>
                <a:tc>
                  <a:txBody>
                    <a:bodyPr/>
                    <a:lstStyle/>
                    <a:p>
                      <a:pPr marL="0" algn="ctr" defTabSz="914400" rtl="0" eaLnBrk="1" latinLnBrk="0" hangingPunct="1"/>
                      <a:r>
                        <a:rPr lang="en-US" altLang="zh-TW" sz="1400" b="0" kern="1200" baseline="0" dirty="0">
                          <a:solidFill>
                            <a:srgbClr val="0D58C4"/>
                          </a:solidFill>
                          <a:latin typeface="Segoe UI Symbol" panose="020B0502040204020203" pitchFamily="34" charset="0"/>
                          <a:ea typeface="Segoe UI Symbol" panose="020B0502040204020203" pitchFamily="34" charset="0"/>
                          <a:cs typeface="+mn-cs"/>
                        </a:rPr>
                        <a:t>410,512</a:t>
                      </a:r>
                      <a:endParaRPr lang="zh-TW" altLang="en-US" sz="1400" b="0" kern="1200" baseline="0" dirty="0">
                        <a:solidFill>
                          <a:srgbClr val="0D58C4"/>
                        </a:solidFill>
                        <a:latin typeface="Segoe UI Symbol" panose="020B0502040204020203" pitchFamily="34" charset="0"/>
                        <a:cs typeface="+mn-cs"/>
                      </a:endParaRPr>
                    </a:p>
                  </a:txBody>
                  <a:tcPr marB="0" anchor="ctr"/>
                </a:tc>
                <a:tc>
                  <a:txBody>
                    <a:bodyPr/>
                    <a:lstStyle/>
                    <a:p>
                      <a:pPr marL="0" algn="ctr" defTabSz="914400" rtl="0" eaLnBrk="1" latinLnBrk="0" hangingPunct="1"/>
                      <a:r>
                        <a:rPr lang="en-US" altLang="zh-TW" sz="1400" b="0" kern="1200" baseline="0" dirty="0">
                          <a:solidFill>
                            <a:schemeClr val="tx1"/>
                          </a:solidFill>
                          <a:latin typeface="Segoe UI Symbol" panose="020B0502040204020203" pitchFamily="34" charset="0"/>
                          <a:ea typeface="Segoe UI Symbol" panose="020B0502040204020203" pitchFamily="34" charset="0"/>
                          <a:cs typeface="+mn-cs"/>
                        </a:rPr>
                        <a:t>1,298,764</a:t>
                      </a:r>
                      <a:endParaRPr lang="zh-TW" altLang="en-US" sz="1400" b="0" kern="1200" baseline="0" dirty="0">
                        <a:solidFill>
                          <a:schemeClr val="tx1"/>
                        </a:solidFill>
                        <a:latin typeface="Segoe UI Symbol" panose="020B0502040204020203" pitchFamily="34" charset="0"/>
                        <a:cs typeface="+mn-cs"/>
                      </a:endParaRPr>
                    </a:p>
                  </a:txBody>
                  <a:tcPr marB="0" anchor="ctr"/>
                </a:tc>
                <a:extLst>
                  <a:ext uri="{0D108BD9-81ED-4DB2-BD59-A6C34878D82A}">
                    <a16:rowId xmlns:a16="http://schemas.microsoft.com/office/drawing/2014/main" val="10004"/>
                  </a:ext>
                </a:extLst>
              </a:tr>
              <a:tr h="4978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dirty="0">
                          <a:solidFill>
                            <a:schemeClr val="tx1"/>
                          </a:solidFill>
                          <a:latin typeface="Segoe UI Symbol" panose="020B0502040204020203" pitchFamily="34" charset="0"/>
                          <a:ea typeface="Segoe UI Symbol" panose="020B0502040204020203" pitchFamily="34" charset="0"/>
                        </a:rPr>
                        <a:t>Net Income</a:t>
                      </a:r>
                      <a:r>
                        <a:rPr lang="en-US" altLang="zh-TW" sz="1400" baseline="0" dirty="0">
                          <a:solidFill>
                            <a:schemeClr val="tx1"/>
                          </a:solidFill>
                          <a:latin typeface="Segoe UI Symbol" panose="020B0502040204020203" pitchFamily="34" charset="0"/>
                          <a:ea typeface="Segoe UI Symbol" panose="020B0502040204020203" pitchFamily="34" charset="0"/>
                        </a:rPr>
                        <a:t> Rate</a:t>
                      </a:r>
                    </a:p>
                  </a:txBody>
                  <a:tcPr marL="0" marR="0" marT="0" marB="0" anchor="ctr"/>
                </a:tc>
                <a:tc>
                  <a:txBody>
                    <a:bodyPr/>
                    <a:lstStyle/>
                    <a:p>
                      <a:pPr algn="ctr"/>
                      <a:r>
                        <a:rPr lang="en-US" altLang="zh-TW" sz="1400" b="0" kern="1200" baseline="0" dirty="0">
                          <a:solidFill>
                            <a:srgbClr val="0D58C4"/>
                          </a:solidFill>
                          <a:latin typeface="Segoe UI Symbol" panose="020B0502040204020203" pitchFamily="34" charset="0"/>
                          <a:cs typeface="+mn-cs"/>
                        </a:rPr>
                        <a:t>2.37%</a:t>
                      </a:r>
                      <a:endParaRPr lang="zh-TW" altLang="en-US" sz="1400" b="0" kern="1200" baseline="0" dirty="0">
                        <a:solidFill>
                          <a:srgbClr val="0D58C4"/>
                        </a:solidFill>
                        <a:latin typeface="Segoe UI Symbol" panose="020B0502040204020203" pitchFamily="34" charset="0"/>
                        <a:cs typeface="+mn-cs"/>
                      </a:endParaRPr>
                    </a:p>
                  </a:txBody>
                  <a:tcPr anchor="ctr"/>
                </a:tc>
                <a:tc>
                  <a:txBody>
                    <a:bodyPr/>
                    <a:lstStyle/>
                    <a:p>
                      <a:pPr algn="ctr"/>
                      <a:r>
                        <a:rPr lang="en-US" altLang="zh-TW" sz="1400" b="0" kern="1200" baseline="0" dirty="0">
                          <a:solidFill>
                            <a:schemeClr val="tx1"/>
                          </a:solidFill>
                          <a:latin typeface="Segoe UI Symbol" panose="020B0502040204020203" pitchFamily="34" charset="0"/>
                          <a:cs typeface="+mn-cs"/>
                        </a:rPr>
                        <a:t>8.63%</a:t>
                      </a:r>
                      <a:endParaRPr lang="zh-TW" altLang="en-US" sz="1400" b="0" kern="1200" baseline="0" dirty="0">
                        <a:solidFill>
                          <a:schemeClr val="tx1"/>
                        </a:solidFill>
                        <a:latin typeface="Segoe UI Symbol" panose="020B0502040204020203" pitchFamily="34" charset="0"/>
                        <a:cs typeface="+mn-cs"/>
                      </a:endParaRPr>
                    </a:p>
                  </a:txBody>
                  <a:tcPr anchor="ctr"/>
                </a:tc>
                <a:extLst>
                  <a:ext uri="{0D108BD9-81ED-4DB2-BD59-A6C34878D82A}">
                    <a16:rowId xmlns:a16="http://schemas.microsoft.com/office/drawing/2014/main" val="2902962394"/>
                  </a:ext>
                </a:extLst>
              </a:tr>
              <a:tr h="4978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dirty="0">
                          <a:solidFill>
                            <a:schemeClr val="tx1"/>
                          </a:solidFill>
                          <a:latin typeface="Segoe UI Symbol" panose="020B0502040204020203" pitchFamily="34" charset="0"/>
                          <a:ea typeface="Segoe UI Symbol" panose="020B0502040204020203" pitchFamily="34" charset="0"/>
                        </a:rPr>
                        <a:t>Basic EPS</a:t>
                      </a:r>
                      <a:r>
                        <a:rPr lang="zh-TW" altLang="en-US" sz="1400" dirty="0">
                          <a:solidFill>
                            <a:schemeClr val="tx1"/>
                          </a:solidFill>
                          <a:latin typeface="Segoe UI Symbol" panose="020B0502040204020203" pitchFamily="34" charset="0"/>
                        </a:rPr>
                        <a:t>（</a:t>
                      </a:r>
                      <a:r>
                        <a:rPr lang="en-US" altLang="zh-TW" sz="1400" dirty="0">
                          <a:solidFill>
                            <a:schemeClr val="tx1"/>
                          </a:solidFill>
                          <a:latin typeface="Segoe UI Symbol" panose="020B0502040204020203" pitchFamily="34" charset="0"/>
                          <a:ea typeface="Segoe UI Symbol" panose="020B0502040204020203" pitchFamily="34" charset="0"/>
                        </a:rPr>
                        <a:t>NTD</a:t>
                      </a:r>
                      <a:r>
                        <a:rPr lang="zh-TW" altLang="en-US" sz="1400" dirty="0">
                          <a:solidFill>
                            <a:schemeClr val="tx1"/>
                          </a:solidFill>
                          <a:latin typeface="Segoe UI Symbol" panose="020B0502040204020203" pitchFamily="34" charset="0"/>
                        </a:rPr>
                        <a:t>）</a:t>
                      </a:r>
                    </a:p>
                  </a:txBody>
                  <a:tcPr marL="0" marR="0" marT="0" marB="0" anchor="ctr"/>
                </a:tc>
                <a:tc>
                  <a:txBody>
                    <a:bodyPr/>
                    <a:lstStyle/>
                    <a:p>
                      <a:pPr algn="ctr"/>
                      <a:r>
                        <a:rPr lang="en-US" altLang="zh-TW" sz="1400" b="0" kern="1200" baseline="0" dirty="0">
                          <a:solidFill>
                            <a:srgbClr val="0D58C4"/>
                          </a:solidFill>
                          <a:latin typeface="Segoe UI Symbol" panose="020B0502040204020203" pitchFamily="34" charset="0"/>
                          <a:cs typeface="+mn-cs"/>
                        </a:rPr>
                        <a:t>1.14</a:t>
                      </a:r>
                      <a:endParaRPr lang="zh-TW" altLang="en-US" sz="1400" b="0" kern="1200" baseline="0" dirty="0">
                        <a:solidFill>
                          <a:srgbClr val="0D58C4"/>
                        </a:solidFill>
                        <a:latin typeface="Segoe UI Symbol" panose="020B0502040204020203" pitchFamily="34" charset="0"/>
                        <a:cs typeface="+mn-cs"/>
                      </a:endParaRPr>
                    </a:p>
                  </a:txBody>
                  <a:tcPr anchor="ctr"/>
                </a:tc>
                <a:tc>
                  <a:txBody>
                    <a:bodyPr/>
                    <a:lstStyle/>
                    <a:p>
                      <a:pPr algn="ctr"/>
                      <a:r>
                        <a:rPr lang="en-US" altLang="zh-TW" sz="1400" b="0" kern="1200" baseline="0" dirty="0">
                          <a:solidFill>
                            <a:schemeClr val="tx1"/>
                          </a:solidFill>
                          <a:latin typeface="Segoe UI Symbol" panose="020B0502040204020203" pitchFamily="34" charset="0"/>
                          <a:cs typeface="+mn-cs"/>
                        </a:rPr>
                        <a:t>3.55</a:t>
                      </a:r>
                      <a:endParaRPr lang="zh-TW" altLang="en-US" sz="1400" b="0" kern="1200" baseline="0" dirty="0">
                        <a:solidFill>
                          <a:schemeClr val="tx1"/>
                        </a:solidFill>
                        <a:latin typeface="Segoe UI Symbol" panose="020B0502040204020203" pitchFamily="34" charset="0"/>
                        <a:cs typeface="+mn-cs"/>
                      </a:endParaRPr>
                    </a:p>
                  </a:txBody>
                  <a:tcPr anchor="ctr"/>
                </a:tc>
                <a:extLst>
                  <a:ext uri="{0D108BD9-81ED-4DB2-BD59-A6C34878D82A}">
                    <a16:rowId xmlns:a16="http://schemas.microsoft.com/office/drawing/2014/main" val="2111662613"/>
                  </a:ext>
                </a:extLst>
              </a:tr>
            </a:tbl>
          </a:graphicData>
        </a:graphic>
      </p:graphicFrame>
    </p:spTree>
    <p:extLst>
      <p:ext uri="{BB962C8B-B14F-4D97-AF65-F5344CB8AC3E}">
        <p14:creationId xmlns:p14="http://schemas.microsoft.com/office/powerpoint/2010/main" val="3127548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F83E5E3-9AD0-4452-9883-9D290700D7B0}"/>
              </a:ext>
            </a:extLst>
          </p:cNvPr>
          <p:cNvSpPr>
            <a:spLocks noGrp="1"/>
          </p:cNvSpPr>
          <p:nvPr>
            <p:ph type="title"/>
          </p:nvPr>
        </p:nvSpPr>
        <p:spPr>
          <a:xfrm>
            <a:off x="469519" y="762000"/>
            <a:ext cx="11161747" cy="369332"/>
          </a:xfrm>
        </p:spPr>
        <p:txBody>
          <a:bodyPr>
            <a:noAutofit/>
          </a:bodyPr>
          <a:lstStyle/>
          <a:p>
            <a:r>
              <a:rPr lang="en-US" altLang="zh-TW" sz="2400" dirty="0"/>
              <a:t>2022 Outlook</a:t>
            </a:r>
            <a:endParaRPr lang="zh-TW" altLang="en-US" sz="2400" dirty="0"/>
          </a:p>
        </p:txBody>
      </p:sp>
      <p:pic>
        <p:nvPicPr>
          <p:cNvPr id="3" name="圖片 2">
            <a:extLst>
              <a:ext uri="{FF2B5EF4-FFF2-40B4-BE49-F238E27FC236}">
                <a16:creationId xmlns:a16="http://schemas.microsoft.com/office/drawing/2014/main" id="{9564EF9D-E871-4108-A4F3-E901E387B9A4}"/>
              </a:ext>
            </a:extLst>
          </p:cNvPr>
          <p:cNvPicPr>
            <a:picLocks noChangeAspect="1"/>
          </p:cNvPicPr>
          <p:nvPr/>
        </p:nvPicPr>
        <p:blipFill>
          <a:blip r:embed="rId3"/>
          <a:stretch>
            <a:fillRect/>
          </a:stretch>
        </p:blipFill>
        <p:spPr>
          <a:xfrm>
            <a:off x="602709" y="2416633"/>
            <a:ext cx="2372888" cy="1333084"/>
          </a:xfrm>
          <a:prstGeom prst="rect">
            <a:avLst/>
          </a:prstGeom>
        </p:spPr>
      </p:pic>
      <p:pic>
        <p:nvPicPr>
          <p:cNvPr id="4" name="圖片 3">
            <a:extLst>
              <a:ext uri="{FF2B5EF4-FFF2-40B4-BE49-F238E27FC236}">
                <a16:creationId xmlns:a16="http://schemas.microsoft.com/office/drawing/2014/main" id="{2C80D486-24FB-4CDE-9301-4257ECB07018}"/>
              </a:ext>
            </a:extLst>
          </p:cNvPr>
          <p:cNvPicPr>
            <a:picLocks noChangeAspect="1"/>
          </p:cNvPicPr>
          <p:nvPr/>
        </p:nvPicPr>
        <p:blipFill>
          <a:blip r:embed="rId4"/>
          <a:stretch>
            <a:fillRect/>
          </a:stretch>
        </p:blipFill>
        <p:spPr>
          <a:xfrm>
            <a:off x="3572480" y="2296761"/>
            <a:ext cx="2484554" cy="1452956"/>
          </a:xfrm>
          <a:prstGeom prst="rect">
            <a:avLst/>
          </a:prstGeom>
        </p:spPr>
      </p:pic>
      <p:pic>
        <p:nvPicPr>
          <p:cNvPr id="5" name="Picture 2" descr="AO Assesses IoT Vulnerabilities - BankInfoSecurity">
            <a:extLst>
              <a:ext uri="{FF2B5EF4-FFF2-40B4-BE49-F238E27FC236}">
                <a16:creationId xmlns:a16="http://schemas.microsoft.com/office/drawing/2014/main" id="{5C6BF878-BA6E-420F-B8A8-FA85CA84445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2194094"/>
            <a:ext cx="2503913" cy="1513994"/>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5">
            <a:extLst>
              <a:ext uri="{FF2B5EF4-FFF2-40B4-BE49-F238E27FC236}">
                <a16:creationId xmlns:a16="http://schemas.microsoft.com/office/drawing/2014/main" id="{3D7AD5F5-B498-4A01-AD0F-7F3869095423}"/>
              </a:ext>
            </a:extLst>
          </p:cNvPr>
          <p:cNvSpPr txBox="1"/>
          <p:nvPr/>
        </p:nvSpPr>
        <p:spPr>
          <a:xfrm>
            <a:off x="1044396" y="4241106"/>
            <a:ext cx="1683153" cy="338554"/>
          </a:xfrm>
          <a:prstGeom prst="rect">
            <a:avLst/>
          </a:prstGeom>
          <a:noFill/>
        </p:spPr>
        <p:txBody>
          <a:bodyPr wrap="none" rtlCol="0" anchor="b">
            <a:spAutoFit/>
          </a:bodyPr>
          <a:lstStyle/>
          <a:p>
            <a:r>
              <a:rPr lang="en-US" altLang="zh-TW" sz="1600" b="1" dirty="0">
                <a:latin typeface="Segoe UI Symbol" panose="020B0502040204020203" pitchFamily="34" charset="0"/>
                <a:ea typeface="Segoe UI Symbol" panose="020B0502040204020203" pitchFamily="34" charset="0"/>
              </a:rPr>
              <a:t>New Technology</a:t>
            </a:r>
            <a:endParaRPr lang="zh-TW" altLang="en-US" sz="1600" b="1" dirty="0">
              <a:latin typeface="Segoe UI Symbol" panose="020B0502040204020203" pitchFamily="34" charset="0"/>
            </a:endParaRPr>
          </a:p>
        </p:txBody>
      </p:sp>
      <p:sp>
        <p:nvSpPr>
          <p:cNvPr id="13" name="文字方塊 12">
            <a:extLst>
              <a:ext uri="{FF2B5EF4-FFF2-40B4-BE49-F238E27FC236}">
                <a16:creationId xmlns:a16="http://schemas.microsoft.com/office/drawing/2014/main" id="{5BDCBDEB-C8FD-48C2-9966-7070B562B8FA}"/>
              </a:ext>
            </a:extLst>
          </p:cNvPr>
          <p:cNvSpPr txBox="1"/>
          <p:nvPr/>
        </p:nvSpPr>
        <p:spPr>
          <a:xfrm>
            <a:off x="4075905" y="3995953"/>
            <a:ext cx="1731051" cy="584775"/>
          </a:xfrm>
          <a:prstGeom prst="rect">
            <a:avLst/>
          </a:prstGeom>
          <a:noFill/>
        </p:spPr>
        <p:txBody>
          <a:bodyPr wrap="none" rtlCol="0" anchor="b">
            <a:spAutoFit/>
          </a:bodyPr>
          <a:lstStyle/>
          <a:p>
            <a:r>
              <a:rPr lang="en-US" altLang="zh-TW" sz="1600" b="1" dirty="0">
                <a:latin typeface="Segoe UI Symbol" panose="020B0502040204020203" pitchFamily="34" charset="0"/>
                <a:ea typeface="Segoe UI Symbol" panose="020B0502040204020203" pitchFamily="34" charset="0"/>
              </a:rPr>
              <a:t>New Customer</a:t>
            </a:r>
          </a:p>
          <a:p>
            <a:r>
              <a:rPr lang="en-US" altLang="zh-TW" sz="1600" b="1" dirty="0">
                <a:latin typeface="Segoe UI Symbol" panose="020B0502040204020203" pitchFamily="34" charset="0"/>
                <a:ea typeface="Segoe UI Symbol" panose="020B0502040204020203" pitchFamily="34" charset="0"/>
              </a:rPr>
              <a:t>New opportunity</a:t>
            </a:r>
            <a:endParaRPr lang="zh-TW" altLang="en-US" sz="1600" b="1" dirty="0">
              <a:latin typeface="Segoe UI Symbol" panose="020B0502040204020203" pitchFamily="34" charset="0"/>
            </a:endParaRPr>
          </a:p>
        </p:txBody>
      </p:sp>
      <p:sp>
        <p:nvSpPr>
          <p:cNvPr id="14" name="文字方塊 13">
            <a:extLst>
              <a:ext uri="{FF2B5EF4-FFF2-40B4-BE49-F238E27FC236}">
                <a16:creationId xmlns:a16="http://schemas.microsoft.com/office/drawing/2014/main" id="{358A54EC-3442-4E5B-935A-2FA2FDC99051}"/>
              </a:ext>
            </a:extLst>
          </p:cNvPr>
          <p:cNvSpPr txBox="1"/>
          <p:nvPr/>
        </p:nvSpPr>
        <p:spPr>
          <a:xfrm>
            <a:off x="7397944" y="4178490"/>
            <a:ext cx="2120453" cy="338554"/>
          </a:xfrm>
          <a:prstGeom prst="rect">
            <a:avLst/>
          </a:prstGeom>
          <a:noFill/>
        </p:spPr>
        <p:txBody>
          <a:bodyPr wrap="square" rtlCol="0" anchor="b">
            <a:spAutoFit/>
          </a:bodyPr>
          <a:lstStyle/>
          <a:p>
            <a:r>
              <a:rPr lang="en-US" altLang="zh-TW" sz="1600" b="1" dirty="0">
                <a:latin typeface="Segoe UI Symbol" panose="020B0502040204020203" pitchFamily="34" charset="0"/>
                <a:ea typeface="Segoe UI Symbol" panose="020B0502040204020203" pitchFamily="34" charset="0"/>
              </a:rPr>
              <a:t>New </a:t>
            </a:r>
            <a:r>
              <a:rPr lang="en-US" altLang="zh-TW" sz="1600" b="1" dirty="0"/>
              <a:t>Applications</a:t>
            </a:r>
            <a:endParaRPr lang="zh-TW" altLang="en-US" sz="1600" b="1" dirty="0">
              <a:latin typeface="Segoe UI Symbol" panose="020B0502040204020203" pitchFamily="34" charset="0"/>
            </a:endParaRPr>
          </a:p>
        </p:txBody>
      </p:sp>
      <p:sp>
        <p:nvSpPr>
          <p:cNvPr id="7" name="文字方塊 6">
            <a:extLst>
              <a:ext uri="{FF2B5EF4-FFF2-40B4-BE49-F238E27FC236}">
                <a16:creationId xmlns:a16="http://schemas.microsoft.com/office/drawing/2014/main" id="{0A902F6F-FDBE-4114-9D34-CA2C92212963}"/>
              </a:ext>
            </a:extLst>
          </p:cNvPr>
          <p:cNvSpPr txBox="1"/>
          <p:nvPr/>
        </p:nvSpPr>
        <p:spPr>
          <a:xfrm>
            <a:off x="1208158" y="2561305"/>
            <a:ext cx="357790" cy="276999"/>
          </a:xfrm>
          <a:prstGeom prst="rect">
            <a:avLst/>
          </a:prstGeom>
          <a:noFill/>
        </p:spPr>
        <p:txBody>
          <a:bodyPr wrap="none" rtlCol="0">
            <a:spAutoFit/>
          </a:bodyPr>
          <a:lstStyle/>
          <a:p>
            <a:r>
              <a:rPr lang="en-US" altLang="zh-TW" sz="1200" dirty="0">
                <a:solidFill>
                  <a:srgbClr val="336699"/>
                </a:solidFill>
              </a:rPr>
              <a:t>/ 7</a:t>
            </a:r>
            <a:endParaRPr lang="zh-TW" altLang="en-US" sz="1200" dirty="0">
              <a:solidFill>
                <a:srgbClr val="336699"/>
              </a:solidFill>
            </a:endParaRPr>
          </a:p>
        </p:txBody>
      </p:sp>
      <p:pic>
        <p:nvPicPr>
          <p:cNvPr id="1026" name="Picture 2" descr="uncertainty Free Photos, Icons, Vectors &amp;amp; Videos | Freestock">
            <a:extLst>
              <a:ext uri="{FF2B5EF4-FFF2-40B4-BE49-F238E27FC236}">
                <a16:creationId xmlns:a16="http://schemas.microsoft.com/office/drawing/2014/main" id="{ACD17B2D-1E5A-4CE3-B3A3-2A351446BE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82150" y="1760466"/>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11" name="文字方塊 10">
            <a:extLst>
              <a:ext uri="{FF2B5EF4-FFF2-40B4-BE49-F238E27FC236}">
                <a16:creationId xmlns:a16="http://schemas.microsoft.com/office/drawing/2014/main" id="{FD10887E-3A56-451E-A976-8823F8F7E634}"/>
              </a:ext>
            </a:extLst>
          </p:cNvPr>
          <p:cNvSpPr txBox="1"/>
          <p:nvPr/>
        </p:nvSpPr>
        <p:spPr>
          <a:xfrm>
            <a:off x="10313341" y="4178490"/>
            <a:ext cx="1878659" cy="338554"/>
          </a:xfrm>
          <a:prstGeom prst="rect">
            <a:avLst/>
          </a:prstGeom>
          <a:noFill/>
        </p:spPr>
        <p:txBody>
          <a:bodyPr wrap="square" rtlCol="0" anchor="b">
            <a:spAutoFit/>
          </a:bodyPr>
          <a:lstStyle/>
          <a:p>
            <a:r>
              <a:rPr lang="en-US" altLang="zh-TW" sz="1600" b="1" dirty="0">
                <a:latin typeface="Segoe UI Symbol" panose="020B0502040204020203" pitchFamily="34" charset="0"/>
                <a:ea typeface="Segoe UI Symbol" panose="020B0502040204020203" pitchFamily="34" charset="0"/>
              </a:rPr>
              <a:t>Uncertainties</a:t>
            </a:r>
          </a:p>
        </p:txBody>
      </p:sp>
      <p:sp>
        <p:nvSpPr>
          <p:cNvPr id="8" name="文字方塊 7">
            <a:extLst>
              <a:ext uri="{FF2B5EF4-FFF2-40B4-BE49-F238E27FC236}">
                <a16:creationId xmlns:a16="http://schemas.microsoft.com/office/drawing/2014/main" id="{815A0CB1-9DEF-47FA-B58B-7E1CC84983F1}"/>
              </a:ext>
            </a:extLst>
          </p:cNvPr>
          <p:cNvSpPr txBox="1"/>
          <p:nvPr/>
        </p:nvSpPr>
        <p:spPr>
          <a:xfrm>
            <a:off x="10055549" y="4750869"/>
            <a:ext cx="1822743" cy="738664"/>
          </a:xfrm>
          <a:prstGeom prst="rect">
            <a:avLst/>
          </a:prstGeom>
          <a:noFill/>
        </p:spPr>
        <p:txBody>
          <a:bodyPr wrap="none" rtlCol="0">
            <a:spAutoFit/>
          </a:bodyPr>
          <a:lstStyle/>
          <a:p>
            <a:pPr algn="ctr"/>
            <a:r>
              <a:rPr lang="en-US" altLang="zh-TW" sz="1400" dirty="0">
                <a:latin typeface="Segoe UI Symbol" panose="020B0502040204020203" pitchFamily="34" charset="0"/>
                <a:ea typeface="Segoe UI Symbol" panose="020B0502040204020203" pitchFamily="34" charset="0"/>
              </a:rPr>
              <a:t>COVID-19</a:t>
            </a:r>
          </a:p>
          <a:p>
            <a:pPr algn="ctr"/>
            <a:r>
              <a:rPr lang="en-US" altLang="zh-TW" sz="1400" dirty="0">
                <a:latin typeface="Segoe UI Symbol" panose="020B0502040204020203" pitchFamily="34" charset="0"/>
                <a:ea typeface="Segoe UI Symbol" panose="020B0502040204020203" pitchFamily="34" charset="0"/>
              </a:rPr>
              <a:t>Electricity Restriction</a:t>
            </a:r>
          </a:p>
          <a:p>
            <a:pPr algn="ctr"/>
            <a:r>
              <a:rPr lang="en-US" altLang="zh-TW" sz="1400" dirty="0">
                <a:latin typeface="Segoe UI Symbol" panose="020B0502040204020203" pitchFamily="34" charset="0"/>
                <a:ea typeface="Segoe UI Symbol" panose="020B0502040204020203" pitchFamily="34" charset="0"/>
              </a:rPr>
              <a:t>Material shortage</a:t>
            </a:r>
            <a:endParaRPr lang="zh-TW" altLang="en-US" sz="1400" dirty="0">
              <a:latin typeface="Segoe UI Symbol" panose="020B0502040204020203" pitchFamily="34" charset="0"/>
            </a:endParaRPr>
          </a:p>
        </p:txBody>
      </p:sp>
    </p:spTree>
    <p:extLst>
      <p:ext uri="{BB962C8B-B14F-4D97-AF65-F5344CB8AC3E}">
        <p14:creationId xmlns:p14="http://schemas.microsoft.com/office/powerpoint/2010/main" val="2464670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5D6171F-9C4A-FE43-A99C-7C84487EB09A}"/>
              </a:ext>
            </a:extLst>
          </p:cNvPr>
          <p:cNvSpPr>
            <a:spLocks noGrp="1"/>
          </p:cNvSpPr>
          <p:nvPr>
            <p:ph type="title"/>
          </p:nvPr>
        </p:nvSpPr>
        <p:spPr>
          <a:xfrm>
            <a:off x="480561" y="762000"/>
            <a:ext cx="11161747" cy="369332"/>
          </a:xfrm>
        </p:spPr>
        <p:txBody>
          <a:bodyPr>
            <a:noAutofit/>
          </a:bodyPr>
          <a:lstStyle/>
          <a:p>
            <a:r>
              <a:rPr lang="en" altLang="zh-TW" sz="2400" dirty="0"/>
              <a:t>Summary</a:t>
            </a:r>
            <a:endParaRPr lang="zh-TW" altLang="en-US" sz="2400" dirty="0"/>
          </a:p>
        </p:txBody>
      </p:sp>
      <p:graphicFrame>
        <p:nvGraphicFramePr>
          <p:cNvPr id="5" name="資料庫圖表 4">
            <a:extLst>
              <a:ext uri="{FF2B5EF4-FFF2-40B4-BE49-F238E27FC236}">
                <a16:creationId xmlns:a16="http://schemas.microsoft.com/office/drawing/2014/main" id="{1E0B5167-3F38-40E3-A26D-47C1C37EA841}"/>
              </a:ext>
            </a:extLst>
          </p:cNvPr>
          <p:cNvGraphicFramePr/>
          <p:nvPr>
            <p:extLst>
              <p:ext uri="{D42A27DB-BD31-4B8C-83A1-F6EECF244321}">
                <p14:modId xmlns:p14="http://schemas.microsoft.com/office/powerpoint/2010/main" val="2367387383"/>
              </p:ext>
            </p:extLst>
          </p:nvPr>
        </p:nvGraphicFramePr>
        <p:xfrm>
          <a:off x="515126" y="1532036"/>
          <a:ext cx="11600674" cy="41156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164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992FA2C-983C-4C9C-8F66-93719F18C19D}"/>
              </a:ext>
            </a:extLst>
          </p:cNvPr>
          <p:cNvSpPr>
            <a:spLocks noGrp="1"/>
          </p:cNvSpPr>
          <p:nvPr>
            <p:ph type="title"/>
          </p:nvPr>
        </p:nvSpPr>
        <p:spPr/>
        <p:txBody>
          <a:bodyPr/>
          <a:lstStyle/>
          <a:p>
            <a:r>
              <a:rPr lang="en-US" altLang="zh-TW" dirty="0"/>
              <a:t>Market Trend</a:t>
            </a:r>
            <a:endParaRPr lang="zh-TW" altLang="en-US" dirty="0"/>
          </a:p>
        </p:txBody>
      </p:sp>
      <p:sp>
        <p:nvSpPr>
          <p:cNvPr id="3" name="文字方塊 2">
            <a:extLst>
              <a:ext uri="{FF2B5EF4-FFF2-40B4-BE49-F238E27FC236}">
                <a16:creationId xmlns:a16="http://schemas.microsoft.com/office/drawing/2014/main" id="{A792D286-8FAA-42AF-97B3-E696B36701E1}"/>
              </a:ext>
            </a:extLst>
          </p:cNvPr>
          <p:cNvSpPr txBox="1"/>
          <p:nvPr/>
        </p:nvSpPr>
        <p:spPr>
          <a:xfrm>
            <a:off x="8229600" y="5931677"/>
            <a:ext cx="3854132" cy="369332"/>
          </a:xfrm>
          <a:prstGeom prst="rect">
            <a:avLst/>
          </a:prstGeom>
          <a:noFill/>
        </p:spPr>
        <p:txBody>
          <a:bodyPr wrap="none" rtlCol="0">
            <a:spAutoFit/>
          </a:bodyPr>
          <a:lstStyle/>
          <a:p>
            <a:r>
              <a:rPr lang="en-US" altLang="zh-TW" dirty="0"/>
              <a:t>Founder &amp; executive broader Dr. Young</a:t>
            </a:r>
            <a:endParaRPr lang="zh-TW" altLang="en-US" dirty="0"/>
          </a:p>
        </p:txBody>
      </p:sp>
    </p:spTree>
    <p:extLst>
      <p:ext uri="{BB962C8B-B14F-4D97-AF65-F5344CB8AC3E}">
        <p14:creationId xmlns:p14="http://schemas.microsoft.com/office/powerpoint/2010/main" val="2478298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圖片 3">
            <a:extLst>
              <a:ext uri="{FF2B5EF4-FFF2-40B4-BE49-F238E27FC236}">
                <a16:creationId xmlns:a16="http://schemas.microsoft.com/office/drawing/2014/main" id="{9FC8E04C-44F9-45A1-941C-ED59ADB2655B}"/>
              </a:ext>
            </a:extLst>
          </p:cNvPr>
          <p:cNvPicPr>
            <a:picLocks noChangeAspect="1"/>
          </p:cNvPicPr>
          <p:nvPr/>
        </p:nvPicPr>
        <p:blipFill rotWithShape="1">
          <a:blip r:embed="rId3">
            <a:alphaModFix amt="50000"/>
            <a:extLst/>
          </a:blip>
          <a:srcRect/>
          <a:stretch/>
        </p:blipFill>
        <p:spPr>
          <a:xfrm>
            <a:off x="0" y="15765"/>
            <a:ext cx="12192000" cy="6858000"/>
          </a:xfrm>
          <a:prstGeom prst="rect">
            <a:avLst/>
          </a:prstGeom>
        </p:spPr>
      </p:pic>
      <p:sp>
        <p:nvSpPr>
          <p:cNvPr id="2" name="標題 1">
            <a:extLst>
              <a:ext uri="{FF2B5EF4-FFF2-40B4-BE49-F238E27FC236}">
                <a16:creationId xmlns:a16="http://schemas.microsoft.com/office/drawing/2014/main" id="{B3E7562A-A2AD-4B7E-A913-6CB64B1023AB}"/>
              </a:ext>
            </a:extLst>
          </p:cNvPr>
          <p:cNvSpPr>
            <a:spLocks noGrp="1"/>
          </p:cNvSpPr>
          <p:nvPr>
            <p:ph type="title"/>
          </p:nvPr>
        </p:nvSpPr>
        <p:spPr>
          <a:xfrm>
            <a:off x="155684" y="2652525"/>
            <a:ext cx="11880631" cy="1584480"/>
          </a:xfrm>
        </p:spPr>
        <p:txBody>
          <a:bodyPr vert="horz" lIns="91440" tIns="45720" rIns="91440" bIns="45720" rtlCol="0" anchor="b">
            <a:noAutofit/>
          </a:bodyPr>
          <a:lstStyle/>
          <a:p>
            <a:pPr algn="ctr"/>
            <a:r>
              <a:rPr lang="en-US" altLang="zh-TW" sz="6000" dirty="0">
                <a:solidFill>
                  <a:srgbClr val="FFFFFF"/>
                </a:solidFill>
                <a:latin typeface="+mj-lt"/>
                <a:cs typeface="+mj-cs"/>
              </a:rPr>
              <a:t>A New Era of </a:t>
            </a:r>
            <a:r>
              <a:rPr lang="en-US" altLang="zh-TW" sz="7200" dirty="0">
                <a:solidFill>
                  <a:srgbClr val="FFFFFF"/>
                </a:solidFill>
                <a:latin typeface="+mj-lt"/>
                <a:cs typeface="+mj-cs"/>
              </a:rPr>
              <a:t>Telecommunication</a:t>
            </a:r>
            <a:r>
              <a:rPr lang="en-US" altLang="zh-TW" sz="6000" dirty="0">
                <a:solidFill>
                  <a:srgbClr val="FFFFFF"/>
                </a:solidFill>
                <a:latin typeface="+mj-lt"/>
                <a:cs typeface="+mj-cs"/>
              </a:rPr>
              <a:t> </a:t>
            </a:r>
          </a:p>
        </p:txBody>
      </p:sp>
    </p:spTree>
    <p:extLst>
      <p:ext uri="{BB962C8B-B14F-4D97-AF65-F5344CB8AC3E}">
        <p14:creationId xmlns:p14="http://schemas.microsoft.com/office/powerpoint/2010/main" val="3824975690"/>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C77C65A-B097-4014-B1E0-E2F5CFB4FD41}"/>
              </a:ext>
            </a:extLst>
          </p:cNvPr>
          <p:cNvSpPr>
            <a:spLocks noGrp="1"/>
          </p:cNvSpPr>
          <p:nvPr>
            <p:ph type="title"/>
          </p:nvPr>
        </p:nvSpPr>
        <p:spPr>
          <a:xfrm>
            <a:off x="457200" y="762000"/>
            <a:ext cx="11161747" cy="369332"/>
          </a:xfrm>
        </p:spPr>
        <p:txBody>
          <a:bodyPr>
            <a:noAutofit/>
          </a:bodyPr>
          <a:lstStyle/>
          <a:p>
            <a:r>
              <a:rPr lang="en-US" altLang="zh-TW" sz="2400" dirty="0"/>
              <a:t>5G Telecom Infrastructure</a:t>
            </a:r>
            <a:endParaRPr lang="zh-TW" altLang="en-US" sz="2400" dirty="0"/>
          </a:p>
        </p:txBody>
      </p:sp>
      <p:pic>
        <p:nvPicPr>
          <p:cNvPr id="8" name="圖片 7">
            <a:extLst>
              <a:ext uri="{FF2B5EF4-FFF2-40B4-BE49-F238E27FC236}">
                <a16:creationId xmlns:a16="http://schemas.microsoft.com/office/drawing/2014/main" id="{C0AC3316-85A5-4B1A-B8CA-A36065076A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656580"/>
            <a:ext cx="6026286" cy="4314375"/>
          </a:xfrm>
          <a:prstGeom prst="rect">
            <a:avLst/>
          </a:prstGeom>
          <a:ln>
            <a:solidFill>
              <a:schemeClr val="tx1"/>
            </a:solidFill>
          </a:ln>
        </p:spPr>
      </p:pic>
      <p:sp>
        <p:nvSpPr>
          <p:cNvPr id="3" name="文字方塊 2">
            <a:extLst>
              <a:ext uri="{FF2B5EF4-FFF2-40B4-BE49-F238E27FC236}">
                <a16:creationId xmlns:a16="http://schemas.microsoft.com/office/drawing/2014/main" id="{1294B472-CE3A-4923-8E05-EF5124B197B4}"/>
              </a:ext>
            </a:extLst>
          </p:cNvPr>
          <p:cNvSpPr txBox="1"/>
          <p:nvPr/>
        </p:nvSpPr>
        <p:spPr>
          <a:xfrm>
            <a:off x="8413041" y="1656580"/>
            <a:ext cx="2590800" cy="369332"/>
          </a:xfrm>
          <a:prstGeom prst="rect">
            <a:avLst/>
          </a:prstGeom>
          <a:noFill/>
          <a:ln w="28575">
            <a:solidFill>
              <a:schemeClr val="tx1"/>
            </a:solidFill>
          </a:ln>
        </p:spPr>
        <p:txBody>
          <a:bodyPr wrap="square" rtlCol="0">
            <a:spAutoFit/>
          </a:bodyPr>
          <a:lstStyle/>
          <a:p>
            <a:pPr algn="ctr"/>
            <a:r>
              <a:rPr lang="en-US" altLang="zh-TW" dirty="0">
                <a:latin typeface="Segoe UI Symbol" panose="020B0502040204020203" pitchFamily="34" charset="0"/>
                <a:ea typeface="Segoe UI Symbol" panose="020B0502040204020203" pitchFamily="34" charset="0"/>
              </a:rPr>
              <a:t>Base station</a:t>
            </a:r>
            <a:endParaRPr lang="zh-TW" altLang="en-US" dirty="0">
              <a:latin typeface="Segoe UI Symbol" panose="020B0502040204020203" pitchFamily="34" charset="0"/>
            </a:endParaRPr>
          </a:p>
        </p:txBody>
      </p:sp>
      <p:sp>
        <p:nvSpPr>
          <p:cNvPr id="5" name="文字方塊 4">
            <a:extLst>
              <a:ext uri="{FF2B5EF4-FFF2-40B4-BE49-F238E27FC236}">
                <a16:creationId xmlns:a16="http://schemas.microsoft.com/office/drawing/2014/main" id="{236EE2A9-69E8-44A8-9116-DF26DFB8B482}"/>
              </a:ext>
            </a:extLst>
          </p:cNvPr>
          <p:cNvSpPr txBox="1"/>
          <p:nvPr/>
        </p:nvSpPr>
        <p:spPr>
          <a:xfrm>
            <a:off x="8413041" y="2455480"/>
            <a:ext cx="2590800" cy="369332"/>
          </a:xfrm>
          <a:prstGeom prst="rect">
            <a:avLst/>
          </a:prstGeom>
          <a:noFill/>
          <a:ln w="28575">
            <a:solidFill>
              <a:schemeClr val="tx1"/>
            </a:solidFill>
          </a:ln>
        </p:spPr>
        <p:txBody>
          <a:bodyPr wrap="square" rtlCol="0">
            <a:spAutoFit/>
          </a:bodyPr>
          <a:lstStyle/>
          <a:p>
            <a:pPr algn="ctr"/>
            <a:r>
              <a:rPr lang="en-US" altLang="zh-TW" dirty="0">
                <a:latin typeface="Segoe UI Symbol" panose="020B0502040204020203" pitchFamily="34" charset="0"/>
                <a:ea typeface="Segoe UI Symbol" panose="020B0502040204020203" pitchFamily="34" charset="0"/>
              </a:rPr>
              <a:t>Small Cell</a:t>
            </a:r>
          </a:p>
        </p:txBody>
      </p:sp>
      <p:sp>
        <p:nvSpPr>
          <p:cNvPr id="6" name="文字方塊 5">
            <a:extLst>
              <a:ext uri="{FF2B5EF4-FFF2-40B4-BE49-F238E27FC236}">
                <a16:creationId xmlns:a16="http://schemas.microsoft.com/office/drawing/2014/main" id="{04295B9F-BA2E-4BA6-940B-7150FF986015}"/>
              </a:ext>
            </a:extLst>
          </p:cNvPr>
          <p:cNvSpPr txBox="1"/>
          <p:nvPr/>
        </p:nvSpPr>
        <p:spPr>
          <a:xfrm>
            <a:off x="8413041" y="3193470"/>
            <a:ext cx="2590800" cy="646331"/>
          </a:xfrm>
          <a:prstGeom prst="rect">
            <a:avLst/>
          </a:prstGeom>
          <a:noFill/>
          <a:ln w="28575">
            <a:solidFill>
              <a:schemeClr val="tx1"/>
            </a:solidFill>
          </a:ln>
        </p:spPr>
        <p:txBody>
          <a:bodyPr wrap="square" rtlCol="0">
            <a:spAutoFit/>
          </a:bodyPr>
          <a:lstStyle/>
          <a:p>
            <a:pPr algn="ctr"/>
            <a:r>
              <a:rPr lang="en-US" altLang="zh-TW" dirty="0">
                <a:latin typeface="Segoe UI Symbol" panose="020B0502040204020203" pitchFamily="34" charset="0"/>
                <a:ea typeface="Segoe UI Symbol" panose="020B0502040204020203" pitchFamily="34" charset="0"/>
              </a:rPr>
              <a:t>Mobile Terminal </a:t>
            </a:r>
          </a:p>
          <a:p>
            <a:pPr algn="ctr"/>
            <a:r>
              <a:rPr lang="en-US" altLang="zh-TW" dirty="0">
                <a:latin typeface="Segoe UI Symbol" panose="020B0502040204020203" pitchFamily="34" charset="0"/>
                <a:ea typeface="Segoe UI Symbol" panose="020B0502040204020203" pitchFamily="34" charset="0"/>
              </a:rPr>
              <a:t>Equipment</a:t>
            </a:r>
          </a:p>
        </p:txBody>
      </p:sp>
      <p:sp>
        <p:nvSpPr>
          <p:cNvPr id="7" name="文字方塊 6">
            <a:extLst>
              <a:ext uri="{FF2B5EF4-FFF2-40B4-BE49-F238E27FC236}">
                <a16:creationId xmlns:a16="http://schemas.microsoft.com/office/drawing/2014/main" id="{933F2067-DE6A-49DD-A172-EE2DBA49F0C2}"/>
              </a:ext>
            </a:extLst>
          </p:cNvPr>
          <p:cNvSpPr txBox="1"/>
          <p:nvPr/>
        </p:nvSpPr>
        <p:spPr>
          <a:xfrm>
            <a:off x="8420986" y="4144673"/>
            <a:ext cx="2588172" cy="646331"/>
          </a:xfrm>
          <a:prstGeom prst="rect">
            <a:avLst/>
          </a:prstGeom>
          <a:noFill/>
          <a:ln w="28575">
            <a:solidFill>
              <a:schemeClr val="tx1"/>
            </a:solidFill>
          </a:ln>
        </p:spPr>
        <p:txBody>
          <a:bodyPr wrap="square" rtlCol="0">
            <a:spAutoFit/>
          </a:bodyPr>
          <a:lstStyle/>
          <a:p>
            <a:pPr algn="ctr"/>
            <a:r>
              <a:rPr lang="en-US" altLang="zh-TW" dirty="0">
                <a:latin typeface="Segoe UI Symbol" panose="020B0502040204020203" pitchFamily="34" charset="0"/>
                <a:ea typeface="Segoe UI Symbol" panose="020B0502040204020203" pitchFamily="34" charset="0"/>
              </a:rPr>
              <a:t>Fixed Terminal </a:t>
            </a:r>
          </a:p>
          <a:p>
            <a:pPr algn="ctr"/>
            <a:r>
              <a:rPr lang="en-US" altLang="zh-TW" dirty="0">
                <a:latin typeface="Segoe UI Symbol" panose="020B0502040204020203" pitchFamily="34" charset="0"/>
                <a:ea typeface="Segoe UI Symbol" panose="020B0502040204020203" pitchFamily="34" charset="0"/>
              </a:rPr>
              <a:t>Equipment</a:t>
            </a:r>
            <a:endParaRPr lang="zh-TW" altLang="en-US" dirty="0">
              <a:latin typeface="Segoe UI Symbol" panose="020B0502040204020203" pitchFamily="34" charset="0"/>
            </a:endParaRPr>
          </a:p>
        </p:txBody>
      </p:sp>
      <p:sp>
        <p:nvSpPr>
          <p:cNvPr id="9" name="文字方塊 8">
            <a:extLst>
              <a:ext uri="{FF2B5EF4-FFF2-40B4-BE49-F238E27FC236}">
                <a16:creationId xmlns:a16="http://schemas.microsoft.com/office/drawing/2014/main" id="{FF0A22AD-0A24-4C07-AB0B-5B433425CD7B}"/>
              </a:ext>
            </a:extLst>
          </p:cNvPr>
          <p:cNvSpPr txBox="1"/>
          <p:nvPr/>
        </p:nvSpPr>
        <p:spPr>
          <a:xfrm>
            <a:off x="8420986" y="5043541"/>
            <a:ext cx="2588172" cy="369332"/>
          </a:xfrm>
          <a:prstGeom prst="rect">
            <a:avLst/>
          </a:prstGeom>
          <a:noFill/>
          <a:ln w="28575">
            <a:solidFill>
              <a:schemeClr val="tx1"/>
            </a:solidFill>
          </a:ln>
        </p:spPr>
        <p:txBody>
          <a:bodyPr wrap="square" rtlCol="0">
            <a:spAutoFit/>
          </a:bodyPr>
          <a:lstStyle/>
          <a:p>
            <a:pPr algn="ctr"/>
            <a:r>
              <a:rPr lang="en-US" altLang="zh-TW" dirty="0">
                <a:latin typeface="Segoe UI Symbol" panose="020B0502040204020203" pitchFamily="34" charset="0"/>
                <a:ea typeface="Segoe UI Symbol" panose="020B0502040204020203" pitchFamily="34" charset="0"/>
              </a:rPr>
              <a:t>MERC</a:t>
            </a:r>
          </a:p>
        </p:txBody>
      </p:sp>
      <p:sp>
        <p:nvSpPr>
          <p:cNvPr id="10" name="文字方塊 9">
            <a:extLst>
              <a:ext uri="{FF2B5EF4-FFF2-40B4-BE49-F238E27FC236}">
                <a16:creationId xmlns:a16="http://schemas.microsoft.com/office/drawing/2014/main" id="{F3C86CA8-1CCF-4AD0-9DCB-0FA25129D232}"/>
              </a:ext>
            </a:extLst>
          </p:cNvPr>
          <p:cNvSpPr txBox="1"/>
          <p:nvPr/>
        </p:nvSpPr>
        <p:spPr>
          <a:xfrm>
            <a:off x="8420986" y="5601623"/>
            <a:ext cx="2588172" cy="369332"/>
          </a:xfrm>
          <a:prstGeom prst="rect">
            <a:avLst/>
          </a:prstGeom>
          <a:noFill/>
          <a:ln w="28575">
            <a:solidFill>
              <a:schemeClr val="tx1"/>
            </a:solidFill>
          </a:ln>
        </p:spPr>
        <p:txBody>
          <a:bodyPr wrap="square" rtlCol="0">
            <a:spAutoFit/>
          </a:bodyPr>
          <a:lstStyle/>
          <a:p>
            <a:pPr algn="ctr"/>
            <a:r>
              <a:rPr lang="en-US" altLang="zh-TW" dirty="0">
                <a:latin typeface="Segoe UI Symbol" panose="020B0502040204020203" pitchFamily="34" charset="0"/>
                <a:ea typeface="Segoe UI Symbol" panose="020B0502040204020203" pitchFamily="34" charset="0"/>
              </a:rPr>
              <a:t>Switch</a:t>
            </a:r>
            <a:endParaRPr lang="zh-TW" altLang="en-US" dirty="0">
              <a:latin typeface="Segoe UI Symbol" panose="020B0502040204020203" pitchFamily="34" charset="0"/>
            </a:endParaRPr>
          </a:p>
        </p:txBody>
      </p:sp>
    </p:spTree>
    <p:extLst>
      <p:ext uri="{BB962C8B-B14F-4D97-AF65-F5344CB8AC3E}">
        <p14:creationId xmlns:p14="http://schemas.microsoft.com/office/powerpoint/2010/main" val="3779915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F07F831-906A-4C6C-912A-4C0D716CED55}"/>
              </a:ext>
            </a:extLst>
          </p:cNvPr>
          <p:cNvSpPr>
            <a:spLocks noGrp="1"/>
          </p:cNvSpPr>
          <p:nvPr>
            <p:ph type="title"/>
          </p:nvPr>
        </p:nvSpPr>
        <p:spPr>
          <a:xfrm>
            <a:off x="457200" y="757193"/>
            <a:ext cx="11161747" cy="369332"/>
          </a:xfrm>
        </p:spPr>
        <p:txBody>
          <a:bodyPr>
            <a:noAutofit/>
          </a:bodyPr>
          <a:lstStyle/>
          <a:p>
            <a:r>
              <a:rPr lang="en-US" altLang="zh-TW" sz="2400" dirty="0"/>
              <a:t>5G Forecast</a:t>
            </a:r>
            <a:endParaRPr lang="zh-TW" altLang="en-US" sz="2400" dirty="0"/>
          </a:p>
        </p:txBody>
      </p:sp>
      <p:sp>
        <p:nvSpPr>
          <p:cNvPr id="8" name="文字方塊 7">
            <a:extLst>
              <a:ext uri="{FF2B5EF4-FFF2-40B4-BE49-F238E27FC236}">
                <a16:creationId xmlns:a16="http://schemas.microsoft.com/office/drawing/2014/main" id="{496249A6-780D-4D33-B92F-350928B11A8A}"/>
              </a:ext>
            </a:extLst>
          </p:cNvPr>
          <p:cNvSpPr txBox="1"/>
          <p:nvPr/>
        </p:nvSpPr>
        <p:spPr>
          <a:xfrm>
            <a:off x="7162800" y="1492552"/>
            <a:ext cx="3739550" cy="307777"/>
          </a:xfrm>
          <a:prstGeom prst="rect">
            <a:avLst/>
          </a:prstGeom>
          <a:noFill/>
          <a:ln>
            <a:noFill/>
          </a:ln>
        </p:spPr>
        <p:txBody>
          <a:bodyPr wrap="none" rtlCol="0" anchor="b">
            <a:spAutoFit/>
          </a:bodyPr>
          <a:lstStyle/>
          <a:p>
            <a:r>
              <a:rPr lang="en-US" altLang="zh-TW" sz="1400" b="1" u="sng" dirty="0">
                <a:solidFill>
                  <a:srgbClr val="0E68AF"/>
                </a:solidFill>
                <a:latin typeface="Segoe UI Symbol" panose="020B0502040204020203" pitchFamily="34" charset="0"/>
                <a:ea typeface="Segoe UI Symbol" panose="020B0502040204020203" pitchFamily="34" charset="0"/>
              </a:rPr>
              <a:t>5G FWA: Game Changer for Fixed Broadband</a:t>
            </a:r>
            <a:endParaRPr lang="zh-TW" altLang="en-US" sz="1400" b="1" u="sng" dirty="0">
              <a:solidFill>
                <a:srgbClr val="0E68AF"/>
              </a:solidFill>
              <a:latin typeface="Segoe UI Symbol" panose="020B0502040204020203" pitchFamily="34" charset="0"/>
            </a:endParaRPr>
          </a:p>
        </p:txBody>
      </p:sp>
      <p:pic>
        <p:nvPicPr>
          <p:cNvPr id="3" name="圖片 2">
            <a:extLst>
              <a:ext uri="{FF2B5EF4-FFF2-40B4-BE49-F238E27FC236}">
                <a16:creationId xmlns:a16="http://schemas.microsoft.com/office/drawing/2014/main" id="{41826BC3-51B9-4D8A-B368-6475D9F4384E}"/>
              </a:ext>
            </a:extLst>
          </p:cNvPr>
          <p:cNvPicPr>
            <a:picLocks noChangeAspect="1"/>
          </p:cNvPicPr>
          <p:nvPr/>
        </p:nvPicPr>
        <p:blipFill>
          <a:blip r:embed="rId3"/>
          <a:stretch>
            <a:fillRect/>
          </a:stretch>
        </p:blipFill>
        <p:spPr>
          <a:xfrm>
            <a:off x="6887849" y="2125576"/>
            <a:ext cx="4193981" cy="3162928"/>
          </a:xfrm>
          <a:prstGeom prst="rect">
            <a:avLst/>
          </a:prstGeom>
        </p:spPr>
      </p:pic>
      <p:sp>
        <p:nvSpPr>
          <p:cNvPr id="10" name="文字方塊 9">
            <a:extLst>
              <a:ext uri="{FF2B5EF4-FFF2-40B4-BE49-F238E27FC236}">
                <a16:creationId xmlns:a16="http://schemas.microsoft.com/office/drawing/2014/main" id="{54CEADCA-CD0E-434A-B187-EB3C28966D7A}"/>
              </a:ext>
            </a:extLst>
          </p:cNvPr>
          <p:cNvSpPr txBox="1"/>
          <p:nvPr/>
        </p:nvSpPr>
        <p:spPr>
          <a:xfrm>
            <a:off x="6863002" y="5296540"/>
            <a:ext cx="1119217" cy="246221"/>
          </a:xfrm>
          <a:prstGeom prst="rect">
            <a:avLst/>
          </a:prstGeom>
          <a:noFill/>
        </p:spPr>
        <p:txBody>
          <a:bodyPr wrap="none" rtlCol="0">
            <a:spAutoFit/>
          </a:bodyPr>
          <a:lstStyle/>
          <a:p>
            <a:r>
              <a:rPr lang="en-US" altLang="zh-TW" sz="1000" dirty="0"/>
              <a:t>Source: </a:t>
            </a:r>
            <a:r>
              <a:rPr lang="en-US" altLang="zh-TW" sz="1000" dirty="0" err="1"/>
              <a:t>Digitimes</a:t>
            </a:r>
            <a:r>
              <a:rPr lang="en-US" altLang="zh-TW" sz="1000" dirty="0"/>
              <a:t> </a:t>
            </a:r>
            <a:endParaRPr lang="zh-TW" altLang="en-US" sz="1000" dirty="0"/>
          </a:p>
        </p:txBody>
      </p:sp>
      <p:sp>
        <p:nvSpPr>
          <p:cNvPr id="5" name="文字方塊 4">
            <a:extLst>
              <a:ext uri="{FF2B5EF4-FFF2-40B4-BE49-F238E27FC236}">
                <a16:creationId xmlns:a16="http://schemas.microsoft.com/office/drawing/2014/main" id="{26E02D02-7A99-4A04-852B-9350ED923B88}"/>
              </a:ext>
            </a:extLst>
          </p:cNvPr>
          <p:cNvSpPr txBox="1"/>
          <p:nvPr/>
        </p:nvSpPr>
        <p:spPr>
          <a:xfrm>
            <a:off x="6863002" y="5011505"/>
            <a:ext cx="854721" cy="230832"/>
          </a:xfrm>
          <a:prstGeom prst="rect">
            <a:avLst/>
          </a:prstGeom>
          <a:noFill/>
        </p:spPr>
        <p:txBody>
          <a:bodyPr wrap="none" rtlCol="0">
            <a:spAutoFit/>
          </a:bodyPr>
          <a:lstStyle/>
          <a:p>
            <a:r>
              <a:rPr lang="en-US" altLang="zh-TW" sz="900" dirty="0"/>
              <a:t>(1 Billion USD)</a:t>
            </a:r>
            <a:endParaRPr lang="zh-TW" altLang="en-US" sz="900" dirty="0"/>
          </a:p>
        </p:txBody>
      </p:sp>
      <p:sp>
        <p:nvSpPr>
          <p:cNvPr id="9" name="矩形 8">
            <a:extLst>
              <a:ext uri="{FF2B5EF4-FFF2-40B4-BE49-F238E27FC236}">
                <a16:creationId xmlns:a16="http://schemas.microsoft.com/office/drawing/2014/main" id="{2AB2D1E7-03DF-4AE4-B315-173297199124}"/>
              </a:ext>
            </a:extLst>
          </p:cNvPr>
          <p:cNvSpPr/>
          <p:nvPr/>
        </p:nvSpPr>
        <p:spPr>
          <a:xfrm>
            <a:off x="1219200" y="2477208"/>
            <a:ext cx="3200400"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a:extLst>
              <a:ext uri="{FF2B5EF4-FFF2-40B4-BE49-F238E27FC236}">
                <a16:creationId xmlns:a16="http://schemas.microsoft.com/office/drawing/2014/main" id="{E21AEC9E-BF49-47ED-B3FD-73B7265C1620}"/>
              </a:ext>
            </a:extLst>
          </p:cNvPr>
          <p:cNvSpPr txBox="1"/>
          <p:nvPr/>
        </p:nvSpPr>
        <p:spPr>
          <a:xfrm>
            <a:off x="1534759" y="1492552"/>
            <a:ext cx="3318922" cy="307777"/>
          </a:xfrm>
          <a:prstGeom prst="rect">
            <a:avLst/>
          </a:prstGeom>
          <a:noFill/>
          <a:ln>
            <a:noFill/>
          </a:ln>
        </p:spPr>
        <p:txBody>
          <a:bodyPr wrap="none" rtlCol="0" anchor="b">
            <a:spAutoFit/>
          </a:bodyPr>
          <a:lstStyle>
            <a:defPPr>
              <a:defRPr lang="en-US"/>
            </a:defPPr>
            <a:lvl1pPr>
              <a:defRPr sz="1400" b="1" u="sng">
                <a:solidFill>
                  <a:srgbClr val="0E68AF"/>
                </a:solidFill>
                <a:latin typeface="Segoe UI Symbol" panose="020B0502040204020203" pitchFamily="34" charset="0"/>
                <a:ea typeface="Segoe UI Symbol" panose="020B0502040204020203" pitchFamily="34" charset="0"/>
              </a:defRPr>
            </a:lvl1pPr>
          </a:lstStyle>
          <a:p>
            <a:r>
              <a:rPr lang="en-US" altLang="zh-TW" dirty="0"/>
              <a:t>5G FWA Market by region (USD million)</a:t>
            </a:r>
            <a:endParaRPr lang="zh-TW" altLang="en-US" dirty="0"/>
          </a:p>
        </p:txBody>
      </p:sp>
      <p:pic>
        <p:nvPicPr>
          <p:cNvPr id="6" name="圖片 5">
            <a:extLst>
              <a:ext uri="{FF2B5EF4-FFF2-40B4-BE49-F238E27FC236}">
                <a16:creationId xmlns:a16="http://schemas.microsoft.com/office/drawing/2014/main" id="{39CFEE4E-8D7B-4A3C-8443-4A19734E3C51}"/>
              </a:ext>
            </a:extLst>
          </p:cNvPr>
          <p:cNvPicPr>
            <a:picLocks noChangeAspect="1"/>
          </p:cNvPicPr>
          <p:nvPr/>
        </p:nvPicPr>
        <p:blipFill>
          <a:blip r:embed="rId4"/>
          <a:stretch>
            <a:fillRect/>
          </a:stretch>
        </p:blipFill>
        <p:spPr>
          <a:xfrm>
            <a:off x="655320" y="2596285"/>
            <a:ext cx="5867400" cy="2697299"/>
          </a:xfrm>
          <a:prstGeom prst="rect">
            <a:avLst/>
          </a:prstGeom>
        </p:spPr>
      </p:pic>
      <p:sp>
        <p:nvSpPr>
          <p:cNvPr id="12" name="文字方塊 11">
            <a:extLst>
              <a:ext uri="{FF2B5EF4-FFF2-40B4-BE49-F238E27FC236}">
                <a16:creationId xmlns:a16="http://schemas.microsoft.com/office/drawing/2014/main" id="{D6D31874-947A-4B39-8BC1-007070D138D4}"/>
              </a:ext>
            </a:extLst>
          </p:cNvPr>
          <p:cNvSpPr txBox="1"/>
          <p:nvPr/>
        </p:nvSpPr>
        <p:spPr>
          <a:xfrm>
            <a:off x="729089" y="5283775"/>
            <a:ext cx="1611339" cy="246221"/>
          </a:xfrm>
          <a:prstGeom prst="rect">
            <a:avLst/>
          </a:prstGeom>
          <a:noFill/>
        </p:spPr>
        <p:txBody>
          <a:bodyPr wrap="none" rtlCol="0">
            <a:spAutoFit/>
          </a:bodyPr>
          <a:lstStyle/>
          <a:p>
            <a:r>
              <a:rPr lang="en-US" altLang="zh-TW" sz="1000" dirty="0"/>
              <a:t>Source: Market and market</a:t>
            </a:r>
            <a:endParaRPr lang="zh-TW" altLang="en-US" sz="1000" dirty="0"/>
          </a:p>
        </p:txBody>
      </p:sp>
    </p:spTree>
    <p:extLst>
      <p:ext uri="{BB962C8B-B14F-4D97-AF65-F5344CB8AC3E}">
        <p14:creationId xmlns:p14="http://schemas.microsoft.com/office/powerpoint/2010/main" val="1027634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0935BBA-3791-4362-9984-4AC384627E3A}"/>
              </a:ext>
            </a:extLst>
          </p:cNvPr>
          <p:cNvSpPr>
            <a:spLocks noGrp="1"/>
          </p:cNvSpPr>
          <p:nvPr>
            <p:ph type="title"/>
          </p:nvPr>
        </p:nvSpPr>
        <p:spPr>
          <a:xfrm>
            <a:off x="457200" y="771542"/>
            <a:ext cx="11161747" cy="369332"/>
          </a:xfrm>
        </p:spPr>
        <p:txBody>
          <a:bodyPr>
            <a:noAutofit/>
          </a:bodyPr>
          <a:lstStyle/>
          <a:p>
            <a:r>
              <a:rPr lang="en-US" altLang="zh-TW" sz="2400" dirty="0"/>
              <a:t>5G Forecast</a:t>
            </a:r>
            <a:endParaRPr lang="zh-TW" altLang="en-US" sz="2400" dirty="0"/>
          </a:p>
        </p:txBody>
      </p:sp>
      <p:pic>
        <p:nvPicPr>
          <p:cNvPr id="3" name="圖片 2">
            <a:extLst>
              <a:ext uri="{FF2B5EF4-FFF2-40B4-BE49-F238E27FC236}">
                <a16:creationId xmlns:a16="http://schemas.microsoft.com/office/drawing/2014/main" id="{3AF98F14-C19B-4656-A747-C7F8099E96CE}"/>
              </a:ext>
            </a:extLst>
          </p:cNvPr>
          <p:cNvPicPr>
            <a:picLocks noChangeAspect="1"/>
          </p:cNvPicPr>
          <p:nvPr/>
        </p:nvPicPr>
        <p:blipFill>
          <a:blip r:embed="rId3"/>
          <a:stretch>
            <a:fillRect/>
          </a:stretch>
        </p:blipFill>
        <p:spPr>
          <a:xfrm>
            <a:off x="3048000" y="2370079"/>
            <a:ext cx="6952063" cy="3200400"/>
          </a:xfrm>
          <a:prstGeom prst="rect">
            <a:avLst/>
          </a:prstGeom>
        </p:spPr>
      </p:pic>
      <p:sp>
        <p:nvSpPr>
          <p:cNvPr id="4" name="文字方塊 3">
            <a:extLst>
              <a:ext uri="{FF2B5EF4-FFF2-40B4-BE49-F238E27FC236}">
                <a16:creationId xmlns:a16="http://schemas.microsoft.com/office/drawing/2014/main" id="{AE06328A-56CB-43A2-A1B4-8E3163626DFD}"/>
              </a:ext>
            </a:extLst>
          </p:cNvPr>
          <p:cNvSpPr txBox="1"/>
          <p:nvPr/>
        </p:nvSpPr>
        <p:spPr>
          <a:xfrm>
            <a:off x="4419600" y="1601588"/>
            <a:ext cx="3960440" cy="307777"/>
          </a:xfrm>
          <a:prstGeom prst="rect">
            <a:avLst/>
          </a:prstGeom>
          <a:noFill/>
        </p:spPr>
        <p:txBody>
          <a:bodyPr wrap="square" rtlCol="0">
            <a:spAutoFit/>
          </a:bodyPr>
          <a:lstStyle/>
          <a:p>
            <a:pPr algn="ctr"/>
            <a:r>
              <a:rPr lang="en-US" altLang="zh-TW" sz="1400" b="1" i="0" u="sng" dirty="0">
                <a:solidFill>
                  <a:srgbClr val="0E68AF"/>
                </a:solidFill>
                <a:latin typeface="Segoe UI Symbol" panose="020B0502040204020203" pitchFamily="34" charset="0"/>
                <a:ea typeface="Segoe UI Symbol" panose="020B0502040204020203" pitchFamily="34" charset="0"/>
              </a:rPr>
              <a:t>Global small base station market forecast</a:t>
            </a:r>
            <a:endParaRPr lang="zh-TW" altLang="en-US" sz="1400" b="1" i="0" u="sng" dirty="0">
              <a:solidFill>
                <a:srgbClr val="0E68AF"/>
              </a:solidFill>
              <a:latin typeface="Segoe UI Symbol" panose="020B0502040204020203" pitchFamily="34" charset="0"/>
            </a:endParaRPr>
          </a:p>
        </p:txBody>
      </p:sp>
      <p:sp>
        <p:nvSpPr>
          <p:cNvPr id="5" name="矩形 4">
            <a:extLst>
              <a:ext uri="{FF2B5EF4-FFF2-40B4-BE49-F238E27FC236}">
                <a16:creationId xmlns:a16="http://schemas.microsoft.com/office/drawing/2014/main" id="{406BEC25-D760-4BFD-94BF-1CC95ADDCE8F}"/>
              </a:ext>
            </a:extLst>
          </p:cNvPr>
          <p:cNvSpPr/>
          <p:nvPr/>
        </p:nvSpPr>
        <p:spPr>
          <a:xfrm>
            <a:off x="8315960" y="2371229"/>
            <a:ext cx="1694263"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t>5</a:t>
            </a:r>
            <a:r>
              <a:rPr lang="en-US" altLang="zh-TW" b="1" dirty="0">
                <a:solidFill>
                  <a:srgbClr val="FF0000"/>
                </a:solidFill>
              </a:rPr>
              <a:t>5G&gt;90%</a:t>
            </a:r>
            <a:endParaRPr lang="zh-TW" altLang="en-US" b="1" dirty="0"/>
          </a:p>
        </p:txBody>
      </p:sp>
      <p:sp>
        <p:nvSpPr>
          <p:cNvPr id="6" name="文字方塊 5">
            <a:extLst>
              <a:ext uri="{FF2B5EF4-FFF2-40B4-BE49-F238E27FC236}">
                <a16:creationId xmlns:a16="http://schemas.microsoft.com/office/drawing/2014/main" id="{FDA2E4A4-05AF-45E9-B35F-49F1D80B40D9}"/>
              </a:ext>
            </a:extLst>
          </p:cNvPr>
          <p:cNvSpPr txBox="1"/>
          <p:nvPr/>
        </p:nvSpPr>
        <p:spPr>
          <a:xfrm>
            <a:off x="3048000" y="5572637"/>
            <a:ext cx="843501" cy="246221"/>
          </a:xfrm>
          <a:prstGeom prst="rect">
            <a:avLst/>
          </a:prstGeom>
          <a:noFill/>
        </p:spPr>
        <p:txBody>
          <a:bodyPr wrap="none" rtlCol="0">
            <a:spAutoFit/>
          </a:bodyPr>
          <a:lstStyle/>
          <a:p>
            <a:r>
              <a:rPr lang="en-US" altLang="zh-TW" sz="1000" dirty="0"/>
              <a:t>Source: MIC </a:t>
            </a:r>
            <a:endParaRPr lang="zh-TW" altLang="en-US" sz="1000" dirty="0"/>
          </a:p>
        </p:txBody>
      </p:sp>
    </p:spTree>
    <p:extLst>
      <p:ext uri="{BB962C8B-B14F-4D97-AF65-F5344CB8AC3E}">
        <p14:creationId xmlns:p14="http://schemas.microsoft.com/office/powerpoint/2010/main" val="4071664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標題 1">
            <a:extLst>
              <a:ext uri="{FF2B5EF4-FFF2-40B4-BE49-F238E27FC236}">
                <a16:creationId xmlns:a16="http://schemas.microsoft.com/office/drawing/2014/main" id="{4F07F831-906A-4C6C-912A-4C0D716CED55}"/>
              </a:ext>
            </a:extLst>
          </p:cNvPr>
          <p:cNvSpPr>
            <a:spLocks noGrp="1"/>
          </p:cNvSpPr>
          <p:nvPr>
            <p:ph type="title"/>
          </p:nvPr>
        </p:nvSpPr>
        <p:spPr>
          <a:xfrm>
            <a:off x="1028700" y="1967266"/>
            <a:ext cx="3009900" cy="2547257"/>
          </a:xfrm>
          <a:noFill/>
        </p:spPr>
        <p:txBody>
          <a:bodyPr anchor="ctr">
            <a:normAutofit/>
          </a:bodyPr>
          <a:lstStyle/>
          <a:p>
            <a:pPr marL="205264">
              <a:spcBef>
                <a:spcPts val="199"/>
              </a:spcBef>
            </a:pPr>
            <a:br>
              <a:rPr lang="en-US" altLang="zh-TW" sz="1400" dirty="0">
                <a:solidFill>
                  <a:srgbClr val="FFFFFF"/>
                </a:solidFill>
                <a:latin typeface="PMingLiU"/>
                <a:cs typeface="PMingLiU"/>
              </a:rPr>
            </a:br>
            <a:r>
              <a:rPr lang="en-US" altLang="zh-TW" sz="2000" dirty="0">
                <a:solidFill>
                  <a:srgbClr val="FFFFFF"/>
                </a:solidFill>
                <a:latin typeface="PMingLiU"/>
                <a:cs typeface="PMingLiU"/>
              </a:rPr>
              <a:t>One base station supplier become multiple.</a:t>
            </a:r>
            <a:endParaRPr lang="zh-TW" altLang="en-US" sz="2000" dirty="0">
              <a:latin typeface="PMingLiU"/>
              <a:cs typeface="PMingLiU"/>
            </a:endParaRPr>
          </a:p>
        </p:txBody>
      </p:sp>
      <p:sp>
        <p:nvSpPr>
          <p:cNvPr id="5" name="標題 1">
            <a:extLst>
              <a:ext uri="{FF2B5EF4-FFF2-40B4-BE49-F238E27FC236}">
                <a16:creationId xmlns:a16="http://schemas.microsoft.com/office/drawing/2014/main" id="{399D8B94-42C6-4251-850A-E572134A2EF1}"/>
              </a:ext>
            </a:extLst>
          </p:cNvPr>
          <p:cNvSpPr txBox="1">
            <a:spLocks/>
          </p:cNvSpPr>
          <p:nvPr/>
        </p:nvSpPr>
        <p:spPr>
          <a:xfrm>
            <a:off x="457200" y="750880"/>
            <a:ext cx="11161747" cy="3693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b="1" kern="1200">
                <a:solidFill>
                  <a:srgbClr val="0B58C4"/>
                </a:solidFill>
                <a:latin typeface="Segoe UI Symbol" panose="020B0502040204020203" pitchFamily="34" charset="0"/>
                <a:ea typeface="+mj-ea"/>
                <a:cs typeface="Segoe UI Historic" panose="020B050204020402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TW" sz="2400" b="1" i="0" u="none" strike="noStrike" kern="1200" cap="none" spc="0" normalizeH="0" baseline="0" noProof="0" dirty="0">
                <a:ln>
                  <a:noFill/>
                </a:ln>
                <a:solidFill>
                  <a:srgbClr val="0B58C4"/>
                </a:solidFill>
                <a:effectLst/>
                <a:uLnTx/>
                <a:uFillTx/>
                <a:latin typeface="Segoe UI Symbol" panose="020B0502040204020203" pitchFamily="34" charset="0"/>
                <a:ea typeface="新細明體" panose="02020500000000000000" pitchFamily="18" charset="-120"/>
                <a:cs typeface="Segoe UI Historic" panose="020B0502040204020203" pitchFamily="34" charset="0"/>
              </a:rPr>
              <a:t>Open-RAN</a:t>
            </a:r>
            <a:endParaRPr kumimoji="0" lang="zh-TW" altLang="en-US" sz="2400" b="1" i="0" u="none" strike="noStrike" kern="1200" cap="none" spc="0" normalizeH="0" baseline="0" noProof="0" dirty="0">
              <a:ln>
                <a:noFill/>
              </a:ln>
              <a:solidFill>
                <a:srgbClr val="0B58C4"/>
              </a:solidFill>
              <a:effectLst/>
              <a:uLnTx/>
              <a:uFillTx/>
              <a:latin typeface="Segoe UI Symbol" panose="020B0502040204020203" pitchFamily="34" charset="0"/>
              <a:ea typeface="新細明體" panose="02020500000000000000" pitchFamily="18" charset="-120"/>
              <a:cs typeface="Segoe UI Historic" panose="020B0502040204020203" pitchFamily="34" charset="0"/>
            </a:endParaRPr>
          </a:p>
        </p:txBody>
      </p:sp>
      <p:sp>
        <p:nvSpPr>
          <p:cNvPr id="6" name="object 74">
            <a:extLst>
              <a:ext uri="{FF2B5EF4-FFF2-40B4-BE49-F238E27FC236}">
                <a16:creationId xmlns:a16="http://schemas.microsoft.com/office/drawing/2014/main" id="{6A0B9ECC-6886-4999-80A1-24F1D424952E}"/>
              </a:ext>
            </a:extLst>
          </p:cNvPr>
          <p:cNvSpPr txBox="1">
            <a:spLocks/>
          </p:cNvSpPr>
          <p:nvPr/>
        </p:nvSpPr>
        <p:spPr>
          <a:xfrm>
            <a:off x="149427" y="6477000"/>
            <a:ext cx="2833933" cy="177452"/>
          </a:xfrm>
          <a:prstGeom prst="rect">
            <a:avLst/>
          </a:prstGeom>
        </p:spPr>
        <p:txBody>
          <a:bodyPr vert="horz" wrap="square" lIns="0" tIns="15716"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9525" marR="0" lvl="0" indent="0" algn="l" defTabSz="457200" rtl="0" eaLnBrk="1" fontAlgn="auto" latinLnBrk="0" hangingPunct="1">
              <a:lnSpc>
                <a:spcPct val="100000"/>
              </a:lnSpc>
              <a:spcBef>
                <a:spcPts val="124"/>
              </a:spcBef>
              <a:spcAft>
                <a:spcPts val="0"/>
              </a:spcAft>
              <a:buClrTx/>
              <a:buSzTx/>
              <a:buFontTx/>
              <a:buNone/>
              <a:tabLst>
                <a:tab pos="357663" algn="l"/>
              </a:tabLst>
              <a:defRPr/>
            </a:pP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Source:ITRI</a:t>
            </a:r>
            <a:r>
              <a:rPr kumimoji="0" lang="en-US" sz="1050" b="0" i="0" u="none" strike="noStrike" kern="1200" cap="none" spc="-19" normalizeH="0" baseline="0" noProof="0" dirty="0">
                <a:ln>
                  <a:noFill/>
                </a:ln>
                <a:solidFill>
                  <a:prstClr val="black"/>
                </a:solidFill>
                <a:effectLst/>
                <a:uLnTx/>
                <a:uFillTx/>
                <a:latin typeface="Calibri" panose="020F0502020204030204"/>
                <a:ea typeface="+mn-ea"/>
                <a:cs typeface="+mn-cs"/>
              </a:rPr>
              <a:t> </a:t>
            </a:r>
            <a:r>
              <a:rPr kumimoji="0" lang="zh-TW" altLang="en-US" sz="1050" b="0" i="0" u="none" strike="noStrike" kern="1200" cap="none" spc="0" normalizeH="0" baseline="0" noProof="0" dirty="0">
                <a:ln>
                  <a:noFill/>
                </a:ln>
                <a:solidFill>
                  <a:prstClr val="black"/>
                </a:solidFill>
                <a:effectLst/>
                <a:uLnTx/>
                <a:uFillTx/>
                <a:latin typeface="Microsoft JhengHei"/>
                <a:ea typeface="新細明體" panose="02020500000000000000" pitchFamily="18" charset="-120"/>
                <a:cs typeface="Microsoft JhengHei"/>
              </a:rPr>
              <a:t>工業技術研究院</a:t>
            </a:r>
          </a:p>
        </p:txBody>
      </p:sp>
      <p:sp>
        <p:nvSpPr>
          <p:cNvPr id="7" name="矩形 6">
            <a:extLst>
              <a:ext uri="{FF2B5EF4-FFF2-40B4-BE49-F238E27FC236}">
                <a16:creationId xmlns:a16="http://schemas.microsoft.com/office/drawing/2014/main" id="{A578E51C-BE0C-4776-B16F-B6A03E3E58CE}"/>
              </a:ext>
            </a:extLst>
          </p:cNvPr>
          <p:cNvSpPr/>
          <p:nvPr/>
        </p:nvSpPr>
        <p:spPr>
          <a:xfrm>
            <a:off x="8381686" y="2419350"/>
            <a:ext cx="838200"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grpSp>
        <p:nvGrpSpPr>
          <p:cNvPr id="9" name="群組 8">
            <a:extLst>
              <a:ext uri="{FF2B5EF4-FFF2-40B4-BE49-F238E27FC236}">
                <a16:creationId xmlns:a16="http://schemas.microsoft.com/office/drawing/2014/main" id="{27325363-1FDB-4019-8B36-D04AFAA44B13}"/>
              </a:ext>
            </a:extLst>
          </p:cNvPr>
          <p:cNvGrpSpPr/>
          <p:nvPr/>
        </p:nvGrpSpPr>
        <p:grpSpPr>
          <a:xfrm>
            <a:off x="4953000" y="1574019"/>
            <a:ext cx="6383304" cy="3298249"/>
            <a:chOff x="1498187" y="857699"/>
            <a:chExt cx="6383304" cy="3298249"/>
          </a:xfrm>
        </p:grpSpPr>
        <p:sp>
          <p:nvSpPr>
            <p:cNvPr id="10" name="object 2">
              <a:extLst>
                <a:ext uri="{FF2B5EF4-FFF2-40B4-BE49-F238E27FC236}">
                  <a16:creationId xmlns:a16="http://schemas.microsoft.com/office/drawing/2014/main" id="{7A67093F-ECF1-4726-8227-7AC6935E7A1D}"/>
                </a:ext>
              </a:extLst>
            </p:cNvPr>
            <p:cNvSpPr/>
            <p:nvPr/>
          </p:nvSpPr>
          <p:spPr>
            <a:xfrm>
              <a:off x="1501902" y="2205990"/>
              <a:ext cx="4085273" cy="1524000"/>
            </a:xfrm>
            <a:custGeom>
              <a:avLst/>
              <a:gdLst/>
              <a:ahLst/>
              <a:cxnLst/>
              <a:rect l="l" t="t" r="r" b="b"/>
              <a:pathLst>
                <a:path w="5447030" h="2032000">
                  <a:moveTo>
                    <a:pt x="0" y="0"/>
                  </a:moveTo>
                  <a:lnTo>
                    <a:pt x="5446776" y="0"/>
                  </a:lnTo>
                  <a:lnTo>
                    <a:pt x="5446776" y="2031492"/>
                  </a:lnTo>
                  <a:lnTo>
                    <a:pt x="0" y="2031492"/>
                  </a:lnTo>
                  <a:lnTo>
                    <a:pt x="0" y="0"/>
                  </a:lnTo>
                  <a:close/>
                </a:path>
              </a:pathLst>
            </a:custGeom>
            <a:solidFill>
              <a:srgbClr val="CECEEE"/>
            </a:solidFill>
          </p:spPr>
          <p:txBody>
            <a:bodyPr wrap="square" lIns="0" tIns="0" rIns="0" bIns="0" rtlCol="0"/>
            <a:lstStyle/>
            <a:p>
              <a:endParaRPr sz="900"/>
            </a:p>
          </p:txBody>
        </p:sp>
        <p:sp>
          <p:nvSpPr>
            <p:cNvPr id="12" name="object 3">
              <a:extLst>
                <a:ext uri="{FF2B5EF4-FFF2-40B4-BE49-F238E27FC236}">
                  <a16:creationId xmlns:a16="http://schemas.microsoft.com/office/drawing/2014/main" id="{15C79B3B-AF22-4FB1-B22D-089EDCE6A0BB}"/>
                </a:ext>
              </a:extLst>
            </p:cNvPr>
            <p:cNvSpPr/>
            <p:nvPr/>
          </p:nvSpPr>
          <p:spPr>
            <a:xfrm>
              <a:off x="1501902" y="2205990"/>
              <a:ext cx="4085273" cy="1524000"/>
            </a:xfrm>
            <a:custGeom>
              <a:avLst/>
              <a:gdLst/>
              <a:ahLst/>
              <a:cxnLst/>
              <a:rect l="l" t="t" r="r" b="b"/>
              <a:pathLst>
                <a:path w="5447030" h="2032000">
                  <a:moveTo>
                    <a:pt x="0" y="0"/>
                  </a:moveTo>
                  <a:lnTo>
                    <a:pt x="5446776" y="0"/>
                  </a:lnTo>
                  <a:lnTo>
                    <a:pt x="5446776" y="2031492"/>
                  </a:lnTo>
                  <a:lnTo>
                    <a:pt x="0" y="2031492"/>
                  </a:lnTo>
                  <a:lnTo>
                    <a:pt x="0" y="0"/>
                  </a:lnTo>
                  <a:close/>
                </a:path>
              </a:pathLst>
            </a:custGeom>
            <a:ln w="9144">
              <a:solidFill>
                <a:srgbClr val="000000"/>
              </a:solidFill>
            </a:ln>
          </p:spPr>
          <p:txBody>
            <a:bodyPr wrap="square" lIns="0" tIns="0" rIns="0" bIns="0" rtlCol="0"/>
            <a:lstStyle/>
            <a:p>
              <a:endParaRPr sz="900"/>
            </a:p>
          </p:txBody>
        </p:sp>
        <p:sp>
          <p:nvSpPr>
            <p:cNvPr id="13" name="object 7">
              <a:extLst>
                <a:ext uri="{FF2B5EF4-FFF2-40B4-BE49-F238E27FC236}">
                  <a16:creationId xmlns:a16="http://schemas.microsoft.com/office/drawing/2014/main" id="{657C5019-F526-4AC4-B28F-777D4962C111}"/>
                </a:ext>
              </a:extLst>
            </p:cNvPr>
            <p:cNvSpPr/>
            <p:nvPr/>
          </p:nvSpPr>
          <p:spPr>
            <a:xfrm>
              <a:off x="1990533" y="899728"/>
              <a:ext cx="376047" cy="683513"/>
            </a:xfrm>
            <a:prstGeom prst="rect">
              <a:avLst/>
            </a:prstGeom>
            <a:blipFill>
              <a:blip r:embed="rId3" cstate="print"/>
              <a:stretch>
                <a:fillRect/>
              </a:stretch>
            </a:blipFill>
          </p:spPr>
          <p:txBody>
            <a:bodyPr wrap="square" lIns="0" tIns="0" rIns="0" bIns="0" rtlCol="0"/>
            <a:lstStyle/>
            <a:p>
              <a:endParaRPr sz="900"/>
            </a:p>
          </p:txBody>
        </p:sp>
        <p:sp>
          <p:nvSpPr>
            <p:cNvPr id="14" name="object 9">
              <a:extLst>
                <a:ext uri="{FF2B5EF4-FFF2-40B4-BE49-F238E27FC236}">
                  <a16:creationId xmlns:a16="http://schemas.microsoft.com/office/drawing/2014/main" id="{AE38512E-B053-4EA3-841A-42E8AD631AB2}"/>
                </a:ext>
              </a:extLst>
            </p:cNvPr>
            <p:cNvSpPr/>
            <p:nvPr/>
          </p:nvSpPr>
          <p:spPr>
            <a:xfrm>
              <a:off x="5878293" y="954405"/>
              <a:ext cx="1263015" cy="726947"/>
            </a:xfrm>
            <a:prstGeom prst="rect">
              <a:avLst/>
            </a:prstGeom>
            <a:blipFill>
              <a:blip r:embed="rId4" cstate="print"/>
              <a:stretch>
                <a:fillRect/>
              </a:stretch>
            </a:blipFill>
            <a:ln>
              <a:noFill/>
            </a:ln>
          </p:spPr>
          <p:txBody>
            <a:bodyPr wrap="square" lIns="0" tIns="0" rIns="0" bIns="0" rtlCol="0"/>
            <a:lstStyle/>
            <a:p>
              <a:endParaRPr sz="900"/>
            </a:p>
          </p:txBody>
        </p:sp>
        <p:sp>
          <p:nvSpPr>
            <p:cNvPr id="15" name="object 11">
              <a:extLst>
                <a:ext uri="{FF2B5EF4-FFF2-40B4-BE49-F238E27FC236}">
                  <a16:creationId xmlns:a16="http://schemas.microsoft.com/office/drawing/2014/main" id="{31536BF9-27E6-4FB2-BD2B-712F0F686949}"/>
                </a:ext>
              </a:extLst>
            </p:cNvPr>
            <p:cNvSpPr txBox="1"/>
            <p:nvPr/>
          </p:nvSpPr>
          <p:spPr>
            <a:xfrm>
              <a:off x="6106322" y="1155750"/>
              <a:ext cx="806956" cy="255359"/>
            </a:xfrm>
            <a:prstGeom prst="rect">
              <a:avLst/>
            </a:prstGeom>
          </p:spPr>
          <p:txBody>
            <a:bodyPr vert="horz" wrap="square" lIns="0" tIns="9049" rIns="0" bIns="0" rtlCol="0">
              <a:spAutoFit/>
            </a:bodyPr>
            <a:lstStyle/>
            <a:p>
              <a:pPr marL="9525">
                <a:spcBef>
                  <a:spcPts val="71"/>
                </a:spcBef>
              </a:pPr>
              <a:r>
                <a:rPr sz="1600" spc="-4" dirty="0">
                  <a:latin typeface="Arial"/>
                  <a:cs typeface="Arial"/>
                </a:rPr>
                <a:t>Inte</a:t>
              </a:r>
              <a:r>
                <a:rPr sz="1600" spc="-8" dirty="0">
                  <a:latin typeface="Arial"/>
                  <a:cs typeface="Arial"/>
                </a:rPr>
                <a:t>rnet</a:t>
              </a:r>
              <a:endParaRPr sz="1600" dirty="0">
                <a:latin typeface="Arial"/>
                <a:cs typeface="Arial"/>
              </a:endParaRPr>
            </a:p>
          </p:txBody>
        </p:sp>
        <p:sp>
          <p:nvSpPr>
            <p:cNvPr id="16" name="object 12">
              <a:extLst>
                <a:ext uri="{FF2B5EF4-FFF2-40B4-BE49-F238E27FC236}">
                  <a16:creationId xmlns:a16="http://schemas.microsoft.com/office/drawing/2014/main" id="{B41D1374-4790-4005-8F20-334F1C6F27C0}"/>
                </a:ext>
              </a:extLst>
            </p:cNvPr>
            <p:cNvSpPr txBox="1"/>
            <p:nvPr/>
          </p:nvSpPr>
          <p:spPr>
            <a:xfrm>
              <a:off x="4595542" y="1623142"/>
              <a:ext cx="974488" cy="194284"/>
            </a:xfrm>
            <a:prstGeom prst="rect">
              <a:avLst/>
            </a:prstGeom>
          </p:spPr>
          <p:txBody>
            <a:bodyPr vert="horz" wrap="square" lIns="0" tIns="9525" rIns="0" bIns="0" rtlCol="0">
              <a:spAutoFit/>
            </a:bodyPr>
            <a:lstStyle/>
            <a:p>
              <a:pPr marL="9525">
                <a:spcBef>
                  <a:spcPts val="75"/>
                </a:spcBef>
              </a:pPr>
              <a:r>
                <a:rPr lang="en-US" sz="1200" i="0" dirty="0">
                  <a:latin typeface="PMingLiU"/>
                  <a:cs typeface="PMingLiU"/>
                </a:rPr>
                <a:t>Core Internet</a:t>
              </a:r>
              <a:endParaRPr sz="1200" i="0" dirty="0">
                <a:latin typeface="PMingLiU"/>
                <a:cs typeface="PMingLiU"/>
              </a:endParaRPr>
            </a:p>
          </p:txBody>
        </p:sp>
        <p:sp>
          <p:nvSpPr>
            <p:cNvPr id="17" name="object 14">
              <a:extLst>
                <a:ext uri="{FF2B5EF4-FFF2-40B4-BE49-F238E27FC236}">
                  <a16:creationId xmlns:a16="http://schemas.microsoft.com/office/drawing/2014/main" id="{69049E03-56CC-471E-8C83-197900EE4782}"/>
                </a:ext>
              </a:extLst>
            </p:cNvPr>
            <p:cNvSpPr txBox="1"/>
            <p:nvPr/>
          </p:nvSpPr>
          <p:spPr>
            <a:xfrm>
              <a:off x="1716341" y="1623142"/>
              <a:ext cx="1003548" cy="194284"/>
            </a:xfrm>
            <a:prstGeom prst="rect">
              <a:avLst/>
            </a:prstGeom>
          </p:spPr>
          <p:txBody>
            <a:bodyPr vert="horz" wrap="square" lIns="0" tIns="9525" rIns="0" bIns="0" rtlCol="0">
              <a:spAutoFit/>
            </a:bodyPr>
            <a:lstStyle/>
            <a:p>
              <a:pPr marL="9525">
                <a:spcBef>
                  <a:spcPts val="75"/>
                </a:spcBef>
              </a:pPr>
              <a:r>
                <a:rPr lang="en-US" sz="1200" i="0" dirty="0">
                  <a:latin typeface="PMingLiU"/>
                  <a:cs typeface="PMingLiU"/>
                </a:rPr>
                <a:t>User Terminal</a:t>
              </a:r>
              <a:endParaRPr sz="1200" i="0" dirty="0">
                <a:latin typeface="PMingLiU"/>
                <a:cs typeface="PMingLiU"/>
              </a:endParaRPr>
            </a:p>
          </p:txBody>
        </p:sp>
        <p:sp>
          <p:nvSpPr>
            <p:cNvPr id="18" name="object 15">
              <a:extLst>
                <a:ext uri="{FF2B5EF4-FFF2-40B4-BE49-F238E27FC236}">
                  <a16:creationId xmlns:a16="http://schemas.microsoft.com/office/drawing/2014/main" id="{4E5EF10D-86DB-49A5-9BCA-D4A20499B214}"/>
                </a:ext>
              </a:extLst>
            </p:cNvPr>
            <p:cNvSpPr/>
            <p:nvPr/>
          </p:nvSpPr>
          <p:spPr>
            <a:xfrm>
              <a:off x="5660137" y="1441886"/>
              <a:ext cx="248126" cy="0"/>
            </a:xfrm>
            <a:custGeom>
              <a:avLst/>
              <a:gdLst/>
              <a:ahLst/>
              <a:cxnLst/>
              <a:rect l="l" t="t" r="r" b="b"/>
              <a:pathLst>
                <a:path w="330834">
                  <a:moveTo>
                    <a:pt x="0" y="0"/>
                  </a:moveTo>
                  <a:lnTo>
                    <a:pt x="330695" y="0"/>
                  </a:lnTo>
                </a:path>
              </a:pathLst>
            </a:custGeom>
            <a:ln w="68554">
              <a:solidFill>
                <a:srgbClr val="C00000"/>
              </a:solidFill>
            </a:ln>
          </p:spPr>
          <p:txBody>
            <a:bodyPr wrap="square" lIns="0" tIns="0" rIns="0" bIns="0" rtlCol="0"/>
            <a:lstStyle/>
            <a:p>
              <a:endParaRPr sz="900"/>
            </a:p>
          </p:txBody>
        </p:sp>
        <p:sp>
          <p:nvSpPr>
            <p:cNvPr id="19" name="object 16">
              <a:extLst>
                <a:ext uri="{FF2B5EF4-FFF2-40B4-BE49-F238E27FC236}">
                  <a16:creationId xmlns:a16="http://schemas.microsoft.com/office/drawing/2014/main" id="{ECAF3015-3615-4E81-8EC7-99BBB805D052}"/>
                </a:ext>
              </a:extLst>
            </p:cNvPr>
            <p:cNvSpPr/>
            <p:nvPr/>
          </p:nvSpPr>
          <p:spPr>
            <a:xfrm>
              <a:off x="3761613" y="1441886"/>
              <a:ext cx="508635" cy="0"/>
            </a:xfrm>
            <a:custGeom>
              <a:avLst/>
              <a:gdLst/>
              <a:ahLst/>
              <a:cxnLst/>
              <a:rect l="l" t="t" r="r" b="b"/>
              <a:pathLst>
                <a:path w="678179">
                  <a:moveTo>
                    <a:pt x="0" y="0"/>
                  </a:moveTo>
                  <a:lnTo>
                    <a:pt x="678179" y="0"/>
                  </a:lnTo>
                </a:path>
              </a:pathLst>
            </a:custGeom>
            <a:ln w="68554">
              <a:solidFill>
                <a:srgbClr val="C00000"/>
              </a:solidFill>
            </a:ln>
          </p:spPr>
          <p:txBody>
            <a:bodyPr wrap="square" lIns="0" tIns="0" rIns="0" bIns="0" rtlCol="0"/>
            <a:lstStyle/>
            <a:p>
              <a:endParaRPr sz="900"/>
            </a:p>
          </p:txBody>
        </p:sp>
        <p:sp>
          <p:nvSpPr>
            <p:cNvPr id="20" name="object 17">
              <a:extLst>
                <a:ext uri="{FF2B5EF4-FFF2-40B4-BE49-F238E27FC236}">
                  <a16:creationId xmlns:a16="http://schemas.microsoft.com/office/drawing/2014/main" id="{E3BA3017-0704-45D6-BE44-C07ED958E2E6}"/>
                </a:ext>
              </a:extLst>
            </p:cNvPr>
            <p:cNvSpPr/>
            <p:nvPr/>
          </p:nvSpPr>
          <p:spPr>
            <a:xfrm>
              <a:off x="4310346" y="946242"/>
              <a:ext cx="1263015" cy="640504"/>
            </a:xfrm>
            <a:prstGeom prst="rect">
              <a:avLst/>
            </a:prstGeom>
            <a:blipFill>
              <a:blip r:embed="rId5" cstate="print"/>
              <a:stretch>
                <a:fillRect/>
              </a:stretch>
            </a:blipFill>
          </p:spPr>
          <p:txBody>
            <a:bodyPr wrap="square" lIns="0" tIns="0" rIns="0" bIns="0" rtlCol="0"/>
            <a:lstStyle/>
            <a:p>
              <a:endParaRPr sz="900"/>
            </a:p>
          </p:txBody>
        </p:sp>
        <p:sp>
          <p:nvSpPr>
            <p:cNvPr id="21" name="object 19">
              <a:extLst>
                <a:ext uri="{FF2B5EF4-FFF2-40B4-BE49-F238E27FC236}">
                  <a16:creationId xmlns:a16="http://schemas.microsoft.com/office/drawing/2014/main" id="{F8BC3A6B-39BC-49BF-8BD1-C2730F76DD99}"/>
                </a:ext>
              </a:extLst>
            </p:cNvPr>
            <p:cNvSpPr/>
            <p:nvPr/>
          </p:nvSpPr>
          <p:spPr>
            <a:xfrm>
              <a:off x="1498187" y="1771259"/>
              <a:ext cx="1477423" cy="434731"/>
            </a:xfrm>
            <a:custGeom>
              <a:avLst/>
              <a:gdLst/>
              <a:ahLst/>
              <a:cxnLst/>
              <a:rect l="l" t="t" r="r" b="b"/>
              <a:pathLst>
                <a:path w="2338070" h="1031239">
                  <a:moveTo>
                    <a:pt x="2337536" y="0"/>
                  </a:moveTo>
                  <a:lnTo>
                    <a:pt x="0" y="1031189"/>
                  </a:lnTo>
                </a:path>
              </a:pathLst>
            </a:custGeom>
            <a:ln w="28956">
              <a:solidFill>
                <a:srgbClr val="0000FF"/>
              </a:solidFill>
              <a:prstDash val="sysDash"/>
            </a:ln>
          </p:spPr>
          <p:txBody>
            <a:bodyPr wrap="square" lIns="0" tIns="0" rIns="0" bIns="0" rtlCol="0"/>
            <a:lstStyle/>
            <a:p>
              <a:endParaRPr sz="900"/>
            </a:p>
          </p:txBody>
        </p:sp>
        <p:sp>
          <p:nvSpPr>
            <p:cNvPr id="22" name="object 20">
              <a:extLst>
                <a:ext uri="{FF2B5EF4-FFF2-40B4-BE49-F238E27FC236}">
                  <a16:creationId xmlns:a16="http://schemas.microsoft.com/office/drawing/2014/main" id="{E44A13B3-FC7F-456F-9946-EE110550AE7F}"/>
                </a:ext>
              </a:extLst>
            </p:cNvPr>
            <p:cNvSpPr/>
            <p:nvPr/>
          </p:nvSpPr>
          <p:spPr>
            <a:xfrm>
              <a:off x="4008787" y="1758697"/>
              <a:ext cx="1544097" cy="467832"/>
            </a:xfrm>
            <a:custGeom>
              <a:avLst/>
              <a:gdLst/>
              <a:ahLst/>
              <a:cxnLst/>
              <a:rect l="l" t="t" r="r" b="b"/>
              <a:pathLst>
                <a:path w="2270125" h="976630">
                  <a:moveTo>
                    <a:pt x="0" y="0"/>
                  </a:moveTo>
                  <a:lnTo>
                    <a:pt x="2269693" y="976452"/>
                  </a:lnTo>
                </a:path>
              </a:pathLst>
            </a:custGeom>
            <a:ln w="28956">
              <a:solidFill>
                <a:srgbClr val="0000FF"/>
              </a:solidFill>
              <a:prstDash val="sysDash"/>
            </a:ln>
          </p:spPr>
          <p:txBody>
            <a:bodyPr wrap="square" lIns="0" tIns="0" rIns="0" bIns="0" rtlCol="0"/>
            <a:lstStyle/>
            <a:p>
              <a:endParaRPr sz="900"/>
            </a:p>
          </p:txBody>
        </p:sp>
        <p:sp>
          <p:nvSpPr>
            <p:cNvPr id="23" name="object 21">
              <a:extLst>
                <a:ext uri="{FF2B5EF4-FFF2-40B4-BE49-F238E27FC236}">
                  <a16:creationId xmlns:a16="http://schemas.microsoft.com/office/drawing/2014/main" id="{659BF948-2D6D-44F0-9E64-90C4F8AA12DF}"/>
                </a:ext>
              </a:extLst>
            </p:cNvPr>
            <p:cNvSpPr txBox="1"/>
            <p:nvPr/>
          </p:nvSpPr>
          <p:spPr>
            <a:xfrm>
              <a:off x="1625346" y="2305430"/>
              <a:ext cx="995839" cy="335669"/>
            </a:xfrm>
            <a:prstGeom prst="rect">
              <a:avLst/>
            </a:prstGeom>
            <a:solidFill>
              <a:srgbClr val="006FC0"/>
            </a:solidFill>
            <a:ln w="9144">
              <a:solidFill>
                <a:srgbClr val="000000"/>
              </a:solidFill>
            </a:ln>
          </p:spPr>
          <p:txBody>
            <a:bodyPr vert="horz" wrap="square" lIns="0" tIns="12383" rIns="0" bIns="0" rtlCol="0">
              <a:spAutoFit/>
            </a:bodyPr>
            <a:lstStyle/>
            <a:p>
              <a:pPr marL="356235" marR="160020" indent="-192405">
                <a:spcBef>
                  <a:spcPts val="98"/>
                </a:spcBef>
              </a:pPr>
              <a:r>
                <a:rPr sz="1050" b="1" spc="-4" dirty="0">
                  <a:solidFill>
                    <a:srgbClr val="FFFFFF"/>
                  </a:solidFill>
                  <a:latin typeface="Arial"/>
                  <a:cs typeface="Arial"/>
                </a:rPr>
                <a:t>Radio</a:t>
              </a:r>
              <a:r>
                <a:rPr sz="1050" b="1" spc="-68" dirty="0">
                  <a:solidFill>
                    <a:srgbClr val="FFFFFF"/>
                  </a:solidFill>
                  <a:latin typeface="Arial"/>
                  <a:cs typeface="Arial"/>
                </a:rPr>
                <a:t> </a:t>
              </a:r>
              <a:r>
                <a:rPr sz="1050" b="1" spc="-4" dirty="0">
                  <a:solidFill>
                    <a:srgbClr val="FFFFFF"/>
                  </a:solidFill>
                  <a:latin typeface="Arial"/>
                  <a:cs typeface="Arial"/>
                </a:rPr>
                <a:t>Unit  </a:t>
              </a:r>
              <a:r>
                <a:rPr sz="1050" b="1" spc="-8" dirty="0">
                  <a:solidFill>
                    <a:srgbClr val="FFFFFF"/>
                  </a:solidFill>
                  <a:latin typeface="Arial"/>
                  <a:cs typeface="Arial"/>
                </a:rPr>
                <a:t>(RU)</a:t>
              </a:r>
              <a:endParaRPr sz="1050">
                <a:latin typeface="Arial"/>
                <a:cs typeface="Arial"/>
              </a:endParaRPr>
            </a:p>
          </p:txBody>
        </p:sp>
        <p:sp>
          <p:nvSpPr>
            <p:cNvPr id="24" name="object 22">
              <a:extLst>
                <a:ext uri="{FF2B5EF4-FFF2-40B4-BE49-F238E27FC236}">
                  <a16:creationId xmlns:a16="http://schemas.microsoft.com/office/drawing/2014/main" id="{ABF5CF32-E824-4DA7-9F3F-EF92524C25C5}"/>
                </a:ext>
              </a:extLst>
            </p:cNvPr>
            <p:cNvSpPr txBox="1"/>
            <p:nvPr/>
          </p:nvSpPr>
          <p:spPr>
            <a:xfrm>
              <a:off x="3012949" y="2305431"/>
              <a:ext cx="995839" cy="335669"/>
            </a:xfrm>
            <a:prstGeom prst="rect">
              <a:avLst/>
            </a:prstGeom>
            <a:solidFill>
              <a:srgbClr val="92D050"/>
            </a:solidFill>
          </p:spPr>
          <p:txBody>
            <a:bodyPr vert="horz" wrap="square" lIns="0" tIns="12383" rIns="0" bIns="0" rtlCol="0">
              <a:spAutoFit/>
            </a:bodyPr>
            <a:lstStyle/>
            <a:p>
              <a:pPr marL="219075" marR="171450" indent="-41433">
                <a:spcBef>
                  <a:spcPts val="98"/>
                </a:spcBef>
              </a:pPr>
              <a:r>
                <a:rPr sz="1050" spc="-8" dirty="0">
                  <a:latin typeface="Arial"/>
                  <a:cs typeface="Arial"/>
                </a:rPr>
                <a:t>D</a:t>
              </a:r>
              <a:r>
                <a:rPr sz="1050" dirty="0">
                  <a:latin typeface="Arial"/>
                  <a:cs typeface="Arial"/>
                </a:rPr>
                <a:t>i</a:t>
              </a:r>
              <a:r>
                <a:rPr sz="1050" spc="4" dirty="0">
                  <a:latin typeface="Arial"/>
                  <a:cs typeface="Arial"/>
                </a:rPr>
                <a:t>st</a:t>
              </a:r>
              <a:r>
                <a:rPr sz="1050" dirty="0">
                  <a:latin typeface="Arial"/>
                  <a:cs typeface="Arial"/>
                </a:rPr>
                <a:t>ri</a:t>
              </a:r>
              <a:r>
                <a:rPr sz="1050" spc="-4" dirty="0">
                  <a:latin typeface="Arial"/>
                  <a:cs typeface="Arial"/>
                </a:rPr>
                <a:t>bu</a:t>
              </a:r>
              <a:r>
                <a:rPr sz="1050" spc="4" dirty="0">
                  <a:latin typeface="Arial"/>
                  <a:cs typeface="Arial"/>
                </a:rPr>
                <a:t>t</a:t>
              </a:r>
              <a:r>
                <a:rPr sz="1050" spc="-4" dirty="0">
                  <a:latin typeface="Arial"/>
                  <a:cs typeface="Arial"/>
                </a:rPr>
                <a:t>ed  Unit</a:t>
              </a:r>
              <a:r>
                <a:rPr sz="1050" spc="-26" dirty="0">
                  <a:latin typeface="Arial"/>
                  <a:cs typeface="Arial"/>
                </a:rPr>
                <a:t> </a:t>
              </a:r>
              <a:r>
                <a:rPr sz="1050" spc="-8" dirty="0">
                  <a:latin typeface="Arial"/>
                  <a:cs typeface="Arial"/>
                </a:rPr>
                <a:t>(DU)</a:t>
              </a:r>
              <a:endParaRPr sz="1050" dirty="0">
                <a:latin typeface="Arial"/>
                <a:cs typeface="Arial"/>
              </a:endParaRPr>
            </a:p>
          </p:txBody>
        </p:sp>
        <p:sp>
          <p:nvSpPr>
            <p:cNvPr id="25" name="object 23">
              <a:extLst>
                <a:ext uri="{FF2B5EF4-FFF2-40B4-BE49-F238E27FC236}">
                  <a16:creationId xmlns:a16="http://schemas.microsoft.com/office/drawing/2014/main" id="{487F3EEE-576C-4016-9E18-CA21BD9CA0B3}"/>
                </a:ext>
              </a:extLst>
            </p:cNvPr>
            <p:cNvSpPr/>
            <p:nvPr/>
          </p:nvSpPr>
          <p:spPr>
            <a:xfrm>
              <a:off x="4400551" y="2305430"/>
              <a:ext cx="995839" cy="352425"/>
            </a:xfrm>
            <a:custGeom>
              <a:avLst/>
              <a:gdLst/>
              <a:ahLst/>
              <a:cxnLst/>
              <a:rect l="l" t="t" r="r" b="b"/>
              <a:pathLst>
                <a:path w="1327785" h="469900">
                  <a:moveTo>
                    <a:pt x="0" y="0"/>
                  </a:moveTo>
                  <a:lnTo>
                    <a:pt x="1327403" y="0"/>
                  </a:lnTo>
                  <a:lnTo>
                    <a:pt x="1327403" y="469391"/>
                  </a:lnTo>
                  <a:lnTo>
                    <a:pt x="0" y="469391"/>
                  </a:lnTo>
                  <a:lnTo>
                    <a:pt x="0" y="0"/>
                  </a:lnTo>
                  <a:close/>
                </a:path>
              </a:pathLst>
            </a:custGeom>
            <a:solidFill>
              <a:srgbClr val="FFC000"/>
            </a:solidFill>
          </p:spPr>
          <p:txBody>
            <a:bodyPr wrap="square" lIns="0" tIns="0" rIns="0" bIns="0" rtlCol="0"/>
            <a:lstStyle/>
            <a:p>
              <a:endParaRPr sz="900"/>
            </a:p>
          </p:txBody>
        </p:sp>
        <p:sp>
          <p:nvSpPr>
            <p:cNvPr id="26" name="object 24">
              <a:extLst>
                <a:ext uri="{FF2B5EF4-FFF2-40B4-BE49-F238E27FC236}">
                  <a16:creationId xmlns:a16="http://schemas.microsoft.com/office/drawing/2014/main" id="{2E16D070-E6B6-4FD3-B4FE-C1273593BA47}"/>
                </a:ext>
              </a:extLst>
            </p:cNvPr>
            <p:cNvSpPr txBox="1"/>
            <p:nvPr/>
          </p:nvSpPr>
          <p:spPr>
            <a:xfrm>
              <a:off x="4549574" y="2307825"/>
              <a:ext cx="695801" cy="333264"/>
            </a:xfrm>
            <a:prstGeom prst="rect">
              <a:avLst/>
            </a:prstGeom>
          </p:spPr>
          <p:txBody>
            <a:bodyPr vert="horz" wrap="square" lIns="0" tIns="10001" rIns="0" bIns="0" rtlCol="0">
              <a:spAutoFit/>
            </a:bodyPr>
            <a:lstStyle/>
            <a:p>
              <a:pPr marL="70009" marR="3810" indent="-60960">
                <a:spcBef>
                  <a:spcPts val="79"/>
                </a:spcBef>
              </a:pPr>
              <a:r>
                <a:rPr sz="1050" spc="-8" dirty="0">
                  <a:latin typeface="Arial"/>
                  <a:cs typeface="Arial"/>
                </a:rPr>
                <a:t>C</a:t>
              </a:r>
              <a:r>
                <a:rPr sz="1050" spc="-4" dirty="0">
                  <a:latin typeface="Arial"/>
                  <a:cs typeface="Arial"/>
                </a:rPr>
                <a:t>en</a:t>
              </a:r>
              <a:r>
                <a:rPr sz="1050" spc="4" dirty="0">
                  <a:latin typeface="Arial"/>
                  <a:cs typeface="Arial"/>
                </a:rPr>
                <a:t>t</a:t>
              </a:r>
              <a:r>
                <a:rPr sz="1050" dirty="0">
                  <a:latin typeface="Arial"/>
                  <a:cs typeface="Arial"/>
                </a:rPr>
                <a:t>r</a:t>
              </a:r>
              <a:r>
                <a:rPr sz="1050" spc="-4" dirty="0">
                  <a:latin typeface="Arial"/>
                  <a:cs typeface="Arial"/>
                </a:rPr>
                <a:t>a</a:t>
              </a:r>
              <a:r>
                <a:rPr sz="1050" dirty="0">
                  <a:latin typeface="Arial"/>
                  <a:cs typeface="Arial"/>
                </a:rPr>
                <a:t>li</a:t>
              </a:r>
              <a:r>
                <a:rPr sz="1050" spc="4" dirty="0">
                  <a:latin typeface="Arial"/>
                  <a:cs typeface="Arial"/>
                </a:rPr>
                <a:t>z</a:t>
              </a:r>
              <a:r>
                <a:rPr sz="1050" spc="-4" dirty="0">
                  <a:latin typeface="Arial"/>
                  <a:cs typeface="Arial"/>
                </a:rPr>
                <a:t>ed  Unit</a:t>
              </a:r>
              <a:r>
                <a:rPr sz="1050" spc="-23" dirty="0">
                  <a:latin typeface="Arial"/>
                  <a:cs typeface="Arial"/>
                </a:rPr>
                <a:t> </a:t>
              </a:r>
              <a:r>
                <a:rPr sz="1050" spc="-8" dirty="0">
                  <a:latin typeface="Arial"/>
                  <a:cs typeface="Arial"/>
                </a:rPr>
                <a:t>(CU)</a:t>
              </a:r>
              <a:endParaRPr sz="1050">
                <a:latin typeface="Arial"/>
                <a:cs typeface="Arial"/>
              </a:endParaRPr>
            </a:p>
          </p:txBody>
        </p:sp>
        <p:sp>
          <p:nvSpPr>
            <p:cNvPr id="27" name="object 25">
              <a:extLst>
                <a:ext uri="{FF2B5EF4-FFF2-40B4-BE49-F238E27FC236}">
                  <a16:creationId xmlns:a16="http://schemas.microsoft.com/office/drawing/2014/main" id="{F29F16E6-3E73-49A6-AD92-DE2CC8B4F008}"/>
                </a:ext>
              </a:extLst>
            </p:cNvPr>
            <p:cNvSpPr/>
            <p:nvPr/>
          </p:nvSpPr>
          <p:spPr>
            <a:xfrm>
              <a:off x="4365116" y="3326703"/>
              <a:ext cx="916305" cy="238601"/>
            </a:xfrm>
            <a:custGeom>
              <a:avLst/>
              <a:gdLst/>
              <a:ahLst/>
              <a:cxnLst/>
              <a:rect l="l" t="t" r="r" b="b"/>
              <a:pathLst>
                <a:path w="1221739" h="318135">
                  <a:moveTo>
                    <a:pt x="0" y="0"/>
                  </a:moveTo>
                  <a:lnTo>
                    <a:pt x="1221486" y="0"/>
                  </a:lnTo>
                  <a:lnTo>
                    <a:pt x="1221486" y="317754"/>
                  </a:lnTo>
                  <a:lnTo>
                    <a:pt x="0" y="317754"/>
                  </a:lnTo>
                  <a:lnTo>
                    <a:pt x="0" y="0"/>
                  </a:lnTo>
                  <a:close/>
                </a:path>
              </a:pathLst>
            </a:custGeom>
            <a:solidFill>
              <a:srgbClr val="D1D1EF"/>
            </a:solidFill>
          </p:spPr>
          <p:txBody>
            <a:bodyPr wrap="square" lIns="0" tIns="0" rIns="0" bIns="0" rtlCol="0"/>
            <a:lstStyle/>
            <a:p>
              <a:endParaRPr sz="900"/>
            </a:p>
          </p:txBody>
        </p:sp>
        <p:sp>
          <p:nvSpPr>
            <p:cNvPr id="28" name="object 26">
              <a:extLst>
                <a:ext uri="{FF2B5EF4-FFF2-40B4-BE49-F238E27FC236}">
                  <a16:creationId xmlns:a16="http://schemas.microsoft.com/office/drawing/2014/main" id="{85DEE788-22CE-445D-AB68-C23557F0F9C3}"/>
                </a:ext>
              </a:extLst>
            </p:cNvPr>
            <p:cNvSpPr/>
            <p:nvPr/>
          </p:nvSpPr>
          <p:spPr>
            <a:xfrm>
              <a:off x="5281232" y="3247263"/>
              <a:ext cx="79534" cy="318135"/>
            </a:xfrm>
            <a:custGeom>
              <a:avLst/>
              <a:gdLst/>
              <a:ahLst/>
              <a:cxnLst/>
              <a:rect l="l" t="t" r="r" b="b"/>
              <a:pathLst>
                <a:path w="106045" h="424179">
                  <a:moveTo>
                    <a:pt x="105918" y="0"/>
                  </a:moveTo>
                  <a:lnTo>
                    <a:pt x="0" y="105918"/>
                  </a:lnTo>
                  <a:lnTo>
                    <a:pt x="0" y="423672"/>
                  </a:lnTo>
                  <a:lnTo>
                    <a:pt x="105918" y="317754"/>
                  </a:lnTo>
                  <a:lnTo>
                    <a:pt x="105918" y="0"/>
                  </a:lnTo>
                  <a:close/>
                </a:path>
              </a:pathLst>
            </a:custGeom>
            <a:solidFill>
              <a:srgbClr val="A8A8C1"/>
            </a:solidFill>
          </p:spPr>
          <p:txBody>
            <a:bodyPr wrap="square" lIns="0" tIns="0" rIns="0" bIns="0" rtlCol="0"/>
            <a:lstStyle/>
            <a:p>
              <a:endParaRPr sz="900"/>
            </a:p>
          </p:txBody>
        </p:sp>
        <p:sp>
          <p:nvSpPr>
            <p:cNvPr id="29" name="object 27">
              <a:extLst>
                <a:ext uri="{FF2B5EF4-FFF2-40B4-BE49-F238E27FC236}">
                  <a16:creationId xmlns:a16="http://schemas.microsoft.com/office/drawing/2014/main" id="{939BBADC-8027-458F-B823-CFBB2D8B0E41}"/>
                </a:ext>
              </a:extLst>
            </p:cNvPr>
            <p:cNvSpPr/>
            <p:nvPr/>
          </p:nvSpPr>
          <p:spPr>
            <a:xfrm>
              <a:off x="4365117" y="3247264"/>
              <a:ext cx="995839" cy="79534"/>
            </a:xfrm>
            <a:custGeom>
              <a:avLst/>
              <a:gdLst/>
              <a:ahLst/>
              <a:cxnLst/>
              <a:rect l="l" t="t" r="r" b="b"/>
              <a:pathLst>
                <a:path w="1327785" h="106045">
                  <a:moveTo>
                    <a:pt x="1327404" y="0"/>
                  </a:moveTo>
                  <a:lnTo>
                    <a:pt x="105918" y="0"/>
                  </a:lnTo>
                  <a:lnTo>
                    <a:pt x="0" y="105918"/>
                  </a:lnTo>
                  <a:lnTo>
                    <a:pt x="1221486" y="105918"/>
                  </a:lnTo>
                  <a:lnTo>
                    <a:pt x="1327404" y="0"/>
                  </a:lnTo>
                  <a:close/>
                </a:path>
              </a:pathLst>
            </a:custGeom>
            <a:solidFill>
              <a:srgbClr val="DADAF3"/>
            </a:solidFill>
          </p:spPr>
          <p:txBody>
            <a:bodyPr wrap="square" lIns="0" tIns="0" rIns="0" bIns="0" rtlCol="0"/>
            <a:lstStyle/>
            <a:p>
              <a:endParaRPr sz="900"/>
            </a:p>
          </p:txBody>
        </p:sp>
        <p:sp>
          <p:nvSpPr>
            <p:cNvPr id="30" name="object 28">
              <a:extLst>
                <a:ext uri="{FF2B5EF4-FFF2-40B4-BE49-F238E27FC236}">
                  <a16:creationId xmlns:a16="http://schemas.microsoft.com/office/drawing/2014/main" id="{773F76B1-0784-44F3-A862-C00349CBBFB5}"/>
                </a:ext>
              </a:extLst>
            </p:cNvPr>
            <p:cNvSpPr/>
            <p:nvPr/>
          </p:nvSpPr>
          <p:spPr>
            <a:xfrm>
              <a:off x="4365117" y="3247263"/>
              <a:ext cx="995839" cy="318135"/>
            </a:xfrm>
            <a:custGeom>
              <a:avLst/>
              <a:gdLst/>
              <a:ahLst/>
              <a:cxnLst/>
              <a:rect l="l" t="t" r="r" b="b"/>
              <a:pathLst>
                <a:path w="1327785" h="424179">
                  <a:moveTo>
                    <a:pt x="0" y="105918"/>
                  </a:moveTo>
                  <a:lnTo>
                    <a:pt x="105918" y="0"/>
                  </a:lnTo>
                  <a:lnTo>
                    <a:pt x="1327404" y="0"/>
                  </a:lnTo>
                  <a:lnTo>
                    <a:pt x="1327404" y="317754"/>
                  </a:lnTo>
                  <a:lnTo>
                    <a:pt x="1221486" y="423672"/>
                  </a:lnTo>
                  <a:lnTo>
                    <a:pt x="0" y="423672"/>
                  </a:lnTo>
                  <a:lnTo>
                    <a:pt x="0" y="105918"/>
                  </a:lnTo>
                  <a:close/>
                </a:path>
              </a:pathLst>
            </a:custGeom>
            <a:ln w="9144">
              <a:solidFill>
                <a:srgbClr val="5F5F5F"/>
              </a:solidFill>
            </a:ln>
          </p:spPr>
          <p:txBody>
            <a:bodyPr wrap="square" lIns="0" tIns="0" rIns="0" bIns="0" rtlCol="0"/>
            <a:lstStyle/>
            <a:p>
              <a:endParaRPr sz="900"/>
            </a:p>
          </p:txBody>
        </p:sp>
        <p:sp>
          <p:nvSpPr>
            <p:cNvPr id="31" name="object 29">
              <a:extLst>
                <a:ext uri="{FF2B5EF4-FFF2-40B4-BE49-F238E27FC236}">
                  <a16:creationId xmlns:a16="http://schemas.microsoft.com/office/drawing/2014/main" id="{7E8A2687-6F58-4D02-B9FB-F0F19AFA8B5A}"/>
                </a:ext>
              </a:extLst>
            </p:cNvPr>
            <p:cNvSpPr/>
            <p:nvPr/>
          </p:nvSpPr>
          <p:spPr>
            <a:xfrm>
              <a:off x="4365117" y="3247264"/>
              <a:ext cx="995839" cy="79534"/>
            </a:xfrm>
            <a:custGeom>
              <a:avLst/>
              <a:gdLst/>
              <a:ahLst/>
              <a:cxnLst/>
              <a:rect l="l" t="t" r="r" b="b"/>
              <a:pathLst>
                <a:path w="1327785" h="106045">
                  <a:moveTo>
                    <a:pt x="0" y="105918"/>
                  </a:moveTo>
                  <a:lnTo>
                    <a:pt x="1221486" y="105918"/>
                  </a:lnTo>
                  <a:lnTo>
                    <a:pt x="1327404" y="0"/>
                  </a:lnTo>
                </a:path>
              </a:pathLst>
            </a:custGeom>
            <a:ln w="9144">
              <a:solidFill>
                <a:srgbClr val="5F5F5F"/>
              </a:solidFill>
            </a:ln>
          </p:spPr>
          <p:txBody>
            <a:bodyPr wrap="square" lIns="0" tIns="0" rIns="0" bIns="0" rtlCol="0"/>
            <a:lstStyle/>
            <a:p>
              <a:endParaRPr sz="900"/>
            </a:p>
          </p:txBody>
        </p:sp>
        <p:sp>
          <p:nvSpPr>
            <p:cNvPr id="32" name="object 30">
              <a:extLst>
                <a:ext uri="{FF2B5EF4-FFF2-40B4-BE49-F238E27FC236}">
                  <a16:creationId xmlns:a16="http://schemas.microsoft.com/office/drawing/2014/main" id="{2216A64E-BC13-4B56-8308-B5EA065D8B2D}"/>
                </a:ext>
              </a:extLst>
            </p:cNvPr>
            <p:cNvSpPr/>
            <p:nvPr/>
          </p:nvSpPr>
          <p:spPr>
            <a:xfrm>
              <a:off x="5281231" y="3326703"/>
              <a:ext cx="0" cy="238601"/>
            </a:xfrm>
            <a:custGeom>
              <a:avLst/>
              <a:gdLst/>
              <a:ahLst/>
              <a:cxnLst/>
              <a:rect l="l" t="t" r="r" b="b"/>
              <a:pathLst>
                <a:path h="318135">
                  <a:moveTo>
                    <a:pt x="0" y="0"/>
                  </a:moveTo>
                  <a:lnTo>
                    <a:pt x="0" y="317754"/>
                  </a:lnTo>
                </a:path>
              </a:pathLst>
            </a:custGeom>
            <a:ln w="9144">
              <a:solidFill>
                <a:srgbClr val="5F5F5F"/>
              </a:solidFill>
            </a:ln>
          </p:spPr>
          <p:txBody>
            <a:bodyPr wrap="square" lIns="0" tIns="0" rIns="0" bIns="0" rtlCol="0"/>
            <a:lstStyle/>
            <a:p>
              <a:endParaRPr sz="900"/>
            </a:p>
          </p:txBody>
        </p:sp>
        <p:sp>
          <p:nvSpPr>
            <p:cNvPr id="33" name="object 31">
              <a:extLst>
                <a:ext uri="{FF2B5EF4-FFF2-40B4-BE49-F238E27FC236}">
                  <a16:creationId xmlns:a16="http://schemas.microsoft.com/office/drawing/2014/main" id="{FD0B7CFD-1638-43C8-B15E-38C3B50037A5}"/>
                </a:ext>
              </a:extLst>
            </p:cNvPr>
            <p:cNvSpPr txBox="1"/>
            <p:nvPr/>
          </p:nvSpPr>
          <p:spPr>
            <a:xfrm>
              <a:off x="4452894" y="3364062"/>
              <a:ext cx="739616" cy="148117"/>
            </a:xfrm>
            <a:prstGeom prst="rect">
              <a:avLst/>
            </a:prstGeom>
          </p:spPr>
          <p:txBody>
            <a:bodyPr vert="horz" wrap="square" lIns="0" tIns="9525" rIns="0" bIns="0" rtlCol="0">
              <a:spAutoFit/>
            </a:bodyPr>
            <a:lstStyle/>
            <a:p>
              <a:pPr marL="9525">
                <a:spcBef>
                  <a:spcPts val="75"/>
                </a:spcBef>
              </a:pPr>
              <a:r>
                <a:rPr sz="900" spc="-4" dirty="0">
                  <a:latin typeface="Arial"/>
                  <a:cs typeface="Arial"/>
                </a:rPr>
                <a:t>NFVI</a:t>
              </a:r>
              <a:r>
                <a:rPr sz="900" spc="-45" dirty="0">
                  <a:latin typeface="Arial"/>
                  <a:cs typeface="Arial"/>
                </a:rPr>
                <a:t> </a:t>
              </a:r>
              <a:r>
                <a:rPr sz="900" dirty="0">
                  <a:latin typeface="Arial"/>
                  <a:cs typeface="Arial"/>
                </a:rPr>
                <a:t>Platform</a:t>
              </a:r>
            </a:p>
          </p:txBody>
        </p:sp>
        <p:sp>
          <p:nvSpPr>
            <p:cNvPr id="34" name="object 32">
              <a:extLst>
                <a:ext uri="{FF2B5EF4-FFF2-40B4-BE49-F238E27FC236}">
                  <a16:creationId xmlns:a16="http://schemas.microsoft.com/office/drawing/2014/main" id="{1E45A316-9C7C-4B87-9F37-19ECAD1066AC}"/>
                </a:ext>
              </a:extLst>
            </p:cNvPr>
            <p:cNvSpPr/>
            <p:nvPr/>
          </p:nvSpPr>
          <p:spPr>
            <a:xfrm>
              <a:off x="4365118" y="3060667"/>
              <a:ext cx="903446" cy="277178"/>
            </a:xfrm>
            <a:custGeom>
              <a:avLst/>
              <a:gdLst/>
              <a:ahLst/>
              <a:cxnLst/>
              <a:rect l="l" t="t" r="r" b="b"/>
              <a:pathLst>
                <a:path w="1204595" h="369570">
                  <a:moveTo>
                    <a:pt x="0" y="0"/>
                  </a:moveTo>
                  <a:lnTo>
                    <a:pt x="1204340" y="0"/>
                  </a:lnTo>
                  <a:lnTo>
                    <a:pt x="1204340" y="369188"/>
                  </a:lnTo>
                  <a:lnTo>
                    <a:pt x="0" y="369188"/>
                  </a:lnTo>
                  <a:lnTo>
                    <a:pt x="0" y="0"/>
                  </a:lnTo>
                  <a:close/>
                </a:path>
              </a:pathLst>
            </a:custGeom>
            <a:solidFill>
              <a:srgbClr val="FFC000"/>
            </a:solidFill>
          </p:spPr>
          <p:txBody>
            <a:bodyPr wrap="square" lIns="0" tIns="0" rIns="0" bIns="0" rtlCol="0"/>
            <a:lstStyle/>
            <a:p>
              <a:endParaRPr sz="900"/>
            </a:p>
          </p:txBody>
        </p:sp>
        <p:sp>
          <p:nvSpPr>
            <p:cNvPr id="35" name="object 33">
              <a:extLst>
                <a:ext uri="{FF2B5EF4-FFF2-40B4-BE49-F238E27FC236}">
                  <a16:creationId xmlns:a16="http://schemas.microsoft.com/office/drawing/2014/main" id="{29E23328-6CC6-4276-989D-37FE1FF7F72B}"/>
                </a:ext>
              </a:extLst>
            </p:cNvPr>
            <p:cNvSpPr/>
            <p:nvPr/>
          </p:nvSpPr>
          <p:spPr>
            <a:xfrm>
              <a:off x="5268375" y="2968372"/>
              <a:ext cx="92392" cy="369569"/>
            </a:xfrm>
            <a:custGeom>
              <a:avLst/>
              <a:gdLst/>
              <a:ahLst/>
              <a:cxnLst/>
              <a:rect l="l" t="t" r="r" b="b"/>
              <a:pathLst>
                <a:path w="123189" h="492760">
                  <a:moveTo>
                    <a:pt x="123063" y="0"/>
                  </a:moveTo>
                  <a:lnTo>
                    <a:pt x="0" y="123063"/>
                  </a:lnTo>
                  <a:lnTo>
                    <a:pt x="0" y="492252"/>
                  </a:lnTo>
                  <a:lnTo>
                    <a:pt x="123063" y="369189"/>
                  </a:lnTo>
                  <a:lnTo>
                    <a:pt x="123063" y="0"/>
                  </a:lnTo>
                  <a:close/>
                </a:path>
              </a:pathLst>
            </a:custGeom>
            <a:solidFill>
              <a:srgbClr val="CD9A00"/>
            </a:solidFill>
          </p:spPr>
          <p:txBody>
            <a:bodyPr wrap="square" lIns="0" tIns="0" rIns="0" bIns="0" rtlCol="0"/>
            <a:lstStyle/>
            <a:p>
              <a:endParaRPr sz="900"/>
            </a:p>
          </p:txBody>
        </p:sp>
        <p:sp>
          <p:nvSpPr>
            <p:cNvPr id="36" name="object 34">
              <a:extLst>
                <a:ext uri="{FF2B5EF4-FFF2-40B4-BE49-F238E27FC236}">
                  <a16:creationId xmlns:a16="http://schemas.microsoft.com/office/drawing/2014/main" id="{D2EEE57C-621C-4624-8F93-DDC21AE50E4E}"/>
                </a:ext>
              </a:extLst>
            </p:cNvPr>
            <p:cNvSpPr/>
            <p:nvPr/>
          </p:nvSpPr>
          <p:spPr>
            <a:xfrm>
              <a:off x="4365117" y="2968372"/>
              <a:ext cx="995839" cy="92392"/>
            </a:xfrm>
            <a:custGeom>
              <a:avLst/>
              <a:gdLst/>
              <a:ahLst/>
              <a:cxnLst/>
              <a:rect l="l" t="t" r="r" b="b"/>
              <a:pathLst>
                <a:path w="1327785" h="123189">
                  <a:moveTo>
                    <a:pt x="1327404" y="0"/>
                  </a:moveTo>
                  <a:lnTo>
                    <a:pt x="123063" y="0"/>
                  </a:lnTo>
                  <a:lnTo>
                    <a:pt x="0" y="123063"/>
                  </a:lnTo>
                  <a:lnTo>
                    <a:pt x="1204341" y="123063"/>
                  </a:lnTo>
                  <a:lnTo>
                    <a:pt x="1327404" y="0"/>
                  </a:lnTo>
                  <a:close/>
                </a:path>
              </a:pathLst>
            </a:custGeom>
            <a:solidFill>
              <a:srgbClr val="FFCC31"/>
            </a:solidFill>
          </p:spPr>
          <p:txBody>
            <a:bodyPr wrap="square" lIns="0" tIns="0" rIns="0" bIns="0" rtlCol="0"/>
            <a:lstStyle/>
            <a:p>
              <a:endParaRPr sz="900"/>
            </a:p>
          </p:txBody>
        </p:sp>
        <p:sp>
          <p:nvSpPr>
            <p:cNvPr id="37" name="object 35">
              <a:extLst>
                <a:ext uri="{FF2B5EF4-FFF2-40B4-BE49-F238E27FC236}">
                  <a16:creationId xmlns:a16="http://schemas.microsoft.com/office/drawing/2014/main" id="{87745C8E-DD61-4311-BFCB-E23B12288A4E}"/>
                </a:ext>
              </a:extLst>
            </p:cNvPr>
            <p:cNvSpPr/>
            <p:nvPr/>
          </p:nvSpPr>
          <p:spPr>
            <a:xfrm>
              <a:off x="4365117" y="2968372"/>
              <a:ext cx="995839" cy="369569"/>
            </a:xfrm>
            <a:custGeom>
              <a:avLst/>
              <a:gdLst/>
              <a:ahLst/>
              <a:cxnLst/>
              <a:rect l="l" t="t" r="r" b="b"/>
              <a:pathLst>
                <a:path w="1327785" h="492760">
                  <a:moveTo>
                    <a:pt x="0" y="123063"/>
                  </a:moveTo>
                  <a:lnTo>
                    <a:pt x="123063" y="0"/>
                  </a:lnTo>
                  <a:lnTo>
                    <a:pt x="1327404" y="0"/>
                  </a:lnTo>
                  <a:lnTo>
                    <a:pt x="1327404" y="369189"/>
                  </a:lnTo>
                  <a:lnTo>
                    <a:pt x="1204341" y="492252"/>
                  </a:lnTo>
                  <a:lnTo>
                    <a:pt x="0" y="492252"/>
                  </a:lnTo>
                  <a:lnTo>
                    <a:pt x="0" y="123063"/>
                  </a:lnTo>
                  <a:close/>
                </a:path>
              </a:pathLst>
            </a:custGeom>
            <a:ln w="9144">
              <a:solidFill>
                <a:srgbClr val="FFC000"/>
              </a:solidFill>
            </a:ln>
          </p:spPr>
          <p:txBody>
            <a:bodyPr wrap="square" lIns="0" tIns="0" rIns="0" bIns="0" rtlCol="0"/>
            <a:lstStyle/>
            <a:p>
              <a:endParaRPr sz="900"/>
            </a:p>
          </p:txBody>
        </p:sp>
        <p:sp>
          <p:nvSpPr>
            <p:cNvPr id="38" name="object 36">
              <a:extLst>
                <a:ext uri="{FF2B5EF4-FFF2-40B4-BE49-F238E27FC236}">
                  <a16:creationId xmlns:a16="http://schemas.microsoft.com/office/drawing/2014/main" id="{B92D5A38-9F05-4302-9FA0-EDF158E7B90E}"/>
                </a:ext>
              </a:extLst>
            </p:cNvPr>
            <p:cNvSpPr/>
            <p:nvPr/>
          </p:nvSpPr>
          <p:spPr>
            <a:xfrm>
              <a:off x="4365117" y="2968372"/>
              <a:ext cx="995839" cy="92392"/>
            </a:xfrm>
            <a:custGeom>
              <a:avLst/>
              <a:gdLst/>
              <a:ahLst/>
              <a:cxnLst/>
              <a:rect l="l" t="t" r="r" b="b"/>
              <a:pathLst>
                <a:path w="1327785" h="123189">
                  <a:moveTo>
                    <a:pt x="0" y="123063"/>
                  </a:moveTo>
                  <a:lnTo>
                    <a:pt x="1204341" y="123063"/>
                  </a:lnTo>
                  <a:lnTo>
                    <a:pt x="1327404" y="0"/>
                  </a:lnTo>
                </a:path>
              </a:pathLst>
            </a:custGeom>
            <a:ln w="9144">
              <a:solidFill>
                <a:srgbClr val="FFC000"/>
              </a:solidFill>
            </a:ln>
          </p:spPr>
          <p:txBody>
            <a:bodyPr wrap="square" lIns="0" tIns="0" rIns="0" bIns="0" rtlCol="0"/>
            <a:lstStyle/>
            <a:p>
              <a:endParaRPr sz="900"/>
            </a:p>
          </p:txBody>
        </p:sp>
        <p:sp>
          <p:nvSpPr>
            <p:cNvPr id="39" name="object 37">
              <a:extLst>
                <a:ext uri="{FF2B5EF4-FFF2-40B4-BE49-F238E27FC236}">
                  <a16:creationId xmlns:a16="http://schemas.microsoft.com/office/drawing/2014/main" id="{5D39160C-9A69-426E-89E4-B91E5D52958A}"/>
                </a:ext>
              </a:extLst>
            </p:cNvPr>
            <p:cNvSpPr/>
            <p:nvPr/>
          </p:nvSpPr>
          <p:spPr>
            <a:xfrm>
              <a:off x="5268372" y="3060667"/>
              <a:ext cx="0" cy="277178"/>
            </a:xfrm>
            <a:custGeom>
              <a:avLst/>
              <a:gdLst/>
              <a:ahLst/>
              <a:cxnLst/>
              <a:rect l="l" t="t" r="r" b="b"/>
              <a:pathLst>
                <a:path h="369570">
                  <a:moveTo>
                    <a:pt x="0" y="0"/>
                  </a:moveTo>
                  <a:lnTo>
                    <a:pt x="0" y="369188"/>
                  </a:lnTo>
                </a:path>
              </a:pathLst>
            </a:custGeom>
            <a:ln w="9144">
              <a:solidFill>
                <a:srgbClr val="FFC000"/>
              </a:solidFill>
            </a:ln>
          </p:spPr>
          <p:txBody>
            <a:bodyPr wrap="square" lIns="0" tIns="0" rIns="0" bIns="0" rtlCol="0"/>
            <a:lstStyle/>
            <a:p>
              <a:endParaRPr sz="900"/>
            </a:p>
          </p:txBody>
        </p:sp>
        <p:sp>
          <p:nvSpPr>
            <p:cNvPr id="40" name="object 38">
              <a:extLst>
                <a:ext uri="{FF2B5EF4-FFF2-40B4-BE49-F238E27FC236}">
                  <a16:creationId xmlns:a16="http://schemas.microsoft.com/office/drawing/2014/main" id="{9C597660-C65A-44CB-A15D-A8452E8D8B0E}"/>
                </a:ext>
              </a:extLst>
            </p:cNvPr>
            <p:cNvSpPr txBox="1"/>
            <p:nvPr/>
          </p:nvSpPr>
          <p:spPr>
            <a:xfrm>
              <a:off x="4365116" y="3025347"/>
              <a:ext cx="916305" cy="332783"/>
            </a:xfrm>
            <a:prstGeom prst="rect">
              <a:avLst/>
            </a:prstGeom>
          </p:spPr>
          <p:txBody>
            <a:bodyPr vert="horz" wrap="square" lIns="0" tIns="9525" rIns="0" bIns="0" rtlCol="0">
              <a:spAutoFit/>
            </a:bodyPr>
            <a:lstStyle/>
            <a:p>
              <a:pPr marR="6668" algn="ctr">
                <a:spcBef>
                  <a:spcPts val="75"/>
                </a:spcBef>
              </a:pPr>
              <a:r>
                <a:rPr sz="1050" spc="-8" dirty="0">
                  <a:latin typeface="Arial"/>
                  <a:cs typeface="Arial"/>
                </a:rPr>
                <a:t>CU</a:t>
              </a:r>
              <a:endParaRPr sz="1050">
                <a:latin typeface="Arial"/>
                <a:cs typeface="Arial"/>
              </a:endParaRPr>
            </a:p>
            <a:p>
              <a:pPr marR="7620" algn="ctr">
                <a:spcBef>
                  <a:spcPts val="4"/>
                </a:spcBef>
              </a:pPr>
              <a:r>
                <a:rPr sz="1050" spc="-4" dirty="0">
                  <a:latin typeface="Arial"/>
                  <a:cs typeface="Arial"/>
                </a:rPr>
                <a:t>Software</a:t>
              </a:r>
              <a:endParaRPr sz="1050">
                <a:latin typeface="Arial"/>
                <a:cs typeface="Arial"/>
              </a:endParaRPr>
            </a:p>
          </p:txBody>
        </p:sp>
        <p:sp>
          <p:nvSpPr>
            <p:cNvPr id="41" name="object 39">
              <a:extLst>
                <a:ext uri="{FF2B5EF4-FFF2-40B4-BE49-F238E27FC236}">
                  <a16:creationId xmlns:a16="http://schemas.microsoft.com/office/drawing/2014/main" id="{3B4D8592-9F9A-44B7-88DC-B574ADCD9212}"/>
                </a:ext>
              </a:extLst>
            </p:cNvPr>
            <p:cNvSpPr/>
            <p:nvPr/>
          </p:nvSpPr>
          <p:spPr>
            <a:xfrm>
              <a:off x="2978659" y="3342990"/>
              <a:ext cx="915829" cy="239554"/>
            </a:xfrm>
            <a:custGeom>
              <a:avLst/>
              <a:gdLst/>
              <a:ahLst/>
              <a:cxnLst/>
              <a:rect l="l" t="t" r="r" b="b"/>
              <a:pathLst>
                <a:path w="1221104" h="319404">
                  <a:moveTo>
                    <a:pt x="0" y="0"/>
                  </a:moveTo>
                  <a:lnTo>
                    <a:pt x="1221105" y="0"/>
                  </a:lnTo>
                  <a:lnTo>
                    <a:pt x="1221105" y="318896"/>
                  </a:lnTo>
                  <a:lnTo>
                    <a:pt x="0" y="318896"/>
                  </a:lnTo>
                  <a:lnTo>
                    <a:pt x="0" y="0"/>
                  </a:lnTo>
                  <a:close/>
                </a:path>
              </a:pathLst>
            </a:custGeom>
            <a:solidFill>
              <a:srgbClr val="D1D1EF"/>
            </a:solidFill>
          </p:spPr>
          <p:txBody>
            <a:bodyPr wrap="square" lIns="0" tIns="0" rIns="0" bIns="0" rtlCol="0"/>
            <a:lstStyle/>
            <a:p>
              <a:endParaRPr sz="900"/>
            </a:p>
          </p:txBody>
        </p:sp>
        <p:sp>
          <p:nvSpPr>
            <p:cNvPr id="42" name="object 40">
              <a:extLst>
                <a:ext uri="{FF2B5EF4-FFF2-40B4-BE49-F238E27FC236}">
                  <a16:creationId xmlns:a16="http://schemas.microsoft.com/office/drawing/2014/main" id="{41FF23FC-0883-4902-9C36-1D5ACAF4FBF9}"/>
                </a:ext>
              </a:extLst>
            </p:cNvPr>
            <p:cNvSpPr/>
            <p:nvPr/>
          </p:nvSpPr>
          <p:spPr>
            <a:xfrm>
              <a:off x="3894488" y="3263265"/>
              <a:ext cx="80010" cy="319088"/>
            </a:xfrm>
            <a:custGeom>
              <a:avLst/>
              <a:gdLst/>
              <a:ahLst/>
              <a:cxnLst/>
              <a:rect l="l" t="t" r="r" b="b"/>
              <a:pathLst>
                <a:path w="106679" h="425450">
                  <a:moveTo>
                    <a:pt x="106298" y="0"/>
                  </a:moveTo>
                  <a:lnTo>
                    <a:pt x="0" y="106298"/>
                  </a:lnTo>
                  <a:lnTo>
                    <a:pt x="0" y="425195"/>
                  </a:lnTo>
                  <a:lnTo>
                    <a:pt x="106298" y="318896"/>
                  </a:lnTo>
                  <a:lnTo>
                    <a:pt x="106298" y="0"/>
                  </a:lnTo>
                  <a:close/>
                </a:path>
              </a:pathLst>
            </a:custGeom>
            <a:solidFill>
              <a:srgbClr val="A8A8C1"/>
            </a:solidFill>
          </p:spPr>
          <p:txBody>
            <a:bodyPr wrap="square" lIns="0" tIns="0" rIns="0" bIns="0" rtlCol="0"/>
            <a:lstStyle/>
            <a:p>
              <a:endParaRPr sz="900"/>
            </a:p>
          </p:txBody>
        </p:sp>
        <p:sp>
          <p:nvSpPr>
            <p:cNvPr id="43" name="object 41">
              <a:extLst>
                <a:ext uri="{FF2B5EF4-FFF2-40B4-BE49-F238E27FC236}">
                  <a16:creationId xmlns:a16="http://schemas.microsoft.com/office/drawing/2014/main" id="{1059C657-D604-4C3A-BA41-C0B748A407AF}"/>
                </a:ext>
              </a:extLst>
            </p:cNvPr>
            <p:cNvSpPr/>
            <p:nvPr/>
          </p:nvSpPr>
          <p:spPr>
            <a:xfrm>
              <a:off x="2978659" y="3263265"/>
              <a:ext cx="995839" cy="80010"/>
            </a:xfrm>
            <a:custGeom>
              <a:avLst/>
              <a:gdLst/>
              <a:ahLst/>
              <a:cxnLst/>
              <a:rect l="l" t="t" r="r" b="b"/>
              <a:pathLst>
                <a:path w="1327785" h="106679">
                  <a:moveTo>
                    <a:pt x="1327404" y="0"/>
                  </a:moveTo>
                  <a:lnTo>
                    <a:pt x="106298" y="0"/>
                  </a:lnTo>
                  <a:lnTo>
                    <a:pt x="0" y="106298"/>
                  </a:lnTo>
                  <a:lnTo>
                    <a:pt x="1221105" y="106298"/>
                  </a:lnTo>
                  <a:lnTo>
                    <a:pt x="1327404" y="0"/>
                  </a:lnTo>
                  <a:close/>
                </a:path>
              </a:pathLst>
            </a:custGeom>
            <a:solidFill>
              <a:srgbClr val="DADAF3"/>
            </a:solidFill>
          </p:spPr>
          <p:txBody>
            <a:bodyPr wrap="square" lIns="0" tIns="0" rIns="0" bIns="0" rtlCol="0"/>
            <a:lstStyle/>
            <a:p>
              <a:endParaRPr sz="900"/>
            </a:p>
          </p:txBody>
        </p:sp>
        <p:sp>
          <p:nvSpPr>
            <p:cNvPr id="44" name="object 42">
              <a:extLst>
                <a:ext uri="{FF2B5EF4-FFF2-40B4-BE49-F238E27FC236}">
                  <a16:creationId xmlns:a16="http://schemas.microsoft.com/office/drawing/2014/main" id="{D3FB5107-8915-4AE0-BB62-607C5F135FEB}"/>
                </a:ext>
              </a:extLst>
            </p:cNvPr>
            <p:cNvSpPr/>
            <p:nvPr/>
          </p:nvSpPr>
          <p:spPr>
            <a:xfrm>
              <a:off x="2978659" y="3263265"/>
              <a:ext cx="995839" cy="319088"/>
            </a:xfrm>
            <a:custGeom>
              <a:avLst/>
              <a:gdLst/>
              <a:ahLst/>
              <a:cxnLst/>
              <a:rect l="l" t="t" r="r" b="b"/>
              <a:pathLst>
                <a:path w="1327785" h="425450">
                  <a:moveTo>
                    <a:pt x="0" y="106298"/>
                  </a:moveTo>
                  <a:lnTo>
                    <a:pt x="106298" y="0"/>
                  </a:lnTo>
                  <a:lnTo>
                    <a:pt x="1327404" y="0"/>
                  </a:lnTo>
                  <a:lnTo>
                    <a:pt x="1327404" y="318896"/>
                  </a:lnTo>
                  <a:lnTo>
                    <a:pt x="1221105" y="425195"/>
                  </a:lnTo>
                  <a:lnTo>
                    <a:pt x="0" y="425195"/>
                  </a:lnTo>
                  <a:lnTo>
                    <a:pt x="0" y="106298"/>
                  </a:lnTo>
                  <a:close/>
                </a:path>
              </a:pathLst>
            </a:custGeom>
            <a:ln w="9144">
              <a:solidFill>
                <a:srgbClr val="5F5F5F"/>
              </a:solidFill>
            </a:ln>
          </p:spPr>
          <p:txBody>
            <a:bodyPr wrap="square" lIns="0" tIns="0" rIns="0" bIns="0" rtlCol="0"/>
            <a:lstStyle/>
            <a:p>
              <a:endParaRPr sz="900"/>
            </a:p>
          </p:txBody>
        </p:sp>
        <p:sp>
          <p:nvSpPr>
            <p:cNvPr id="45" name="object 43">
              <a:extLst>
                <a:ext uri="{FF2B5EF4-FFF2-40B4-BE49-F238E27FC236}">
                  <a16:creationId xmlns:a16="http://schemas.microsoft.com/office/drawing/2014/main" id="{E5EB4121-12C9-4719-BC54-5AFC54896F79}"/>
                </a:ext>
              </a:extLst>
            </p:cNvPr>
            <p:cNvSpPr/>
            <p:nvPr/>
          </p:nvSpPr>
          <p:spPr>
            <a:xfrm>
              <a:off x="2978659" y="3263265"/>
              <a:ext cx="995839" cy="80010"/>
            </a:xfrm>
            <a:custGeom>
              <a:avLst/>
              <a:gdLst/>
              <a:ahLst/>
              <a:cxnLst/>
              <a:rect l="l" t="t" r="r" b="b"/>
              <a:pathLst>
                <a:path w="1327785" h="106679">
                  <a:moveTo>
                    <a:pt x="0" y="106298"/>
                  </a:moveTo>
                  <a:lnTo>
                    <a:pt x="1221105" y="106298"/>
                  </a:lnTo>
                  <a:lnTo>
                    <a:pt x="1327404" y="0"/>
                  </a:lnTo>
                </a:path>
              </a:pathLst>
            </a:custGeom>
            <a:ln w="9144">
              <a:solidFill>
                <a:srgbClr val="5F5F5F"/>
              </a:solidFill>
            </a:ln>
          </p:spPr>
          <p:txBody>
            <a:bodyPr wrap="square" lIns="0" tIns="0" rIns="0" bIns="0" rtlCol="0"/>
            <a:lstStyle/>
            <a:p>
              <a:endParaRPr sz="900"/>
            </a:p>
          </p:txBody>
        </p:sp>
        <p:sp>
          <p:nvSpPr>
            <p:cNvPr id="46" name="object 44">
              <a:extLst>
                <a:ext uri="{FF2B5EF4-FFF2-40B4-BE49-F238E27FC236}">
                  <a16:creationId xmlns:a16="http://schemas.microsoft.com/office/drawing/2014/main" id="{ED20AF5E-3FF7-4225-A48D-E5D5D7E490F3}"/>
                </a:ext>
              </a:extLst>
            </p:cNvPr>
            <p:cNvSpPr/>
            <p:nvPr/>
          </p:nvSpPr>
          <p:spPr>
            <a:xfrm>
              <a:off x="3894486" y="3342990"/>
              <a:ext cx="0" cy="239554"/>
            </a:xfrm>
            <a:custGeom>
              <a:avLst/>
              <a:gdLst/>
              <a:ahLst/>
              <a:cxnLst/>
              <a:rect l="l" t="t" r="r" b="b"/>
              <a:pathLst>
                <a:path h="319404">
                  <a:moveTo>
                    <a:pt x="0" y="0"/>
                  </a:moveTo>
                  <a:lnTo>
                    <a:pt x="0" y="318896"/>
                  </a:lnTo>
                </a:path>
              </a:pathLst>
            </a:custGeom>
            <a:ln w="9144">
              <a:solidFill>
                <a:srgbClr val="5F5F5F"/>
              </a:solidFill>
            </a:ln>
          </p:spPr>
          <p:txBody>
            <a:bodyPr wrap="square" lIns="0" tIns="0" rIns="0" bIns="0" rtlCol="0"/>
            <a:lstStyle/>
            <a:p>
              <a:endParaRPr sz="900"/>
            </a:p>
          </p:txBody>
        </p:sp>
        <p:sp>
          <p:nvSpPr>
            <p:cNvPr id="47" name="object 45">
              <a:extLst>
                <a:ext uri="{FF2B5EF4-FFF2-40B4-BE49-F238E27FC236}">
                  <a16:creationId xmlns:a16="http://schemas.microsoft.com/office/drawing/2014/main" id="{8F0DA91E-B4E7-416D-AC74-6E41E84BF5DF}"/>
                </a:ext>
              </a:extLst>
            </p:cNvPr>
            <p:cNvSpPr txBox="1"/>
            <p:nvPr/>
          </p:nvSpPr>
          <p:spPr>
            <a:xfrm>
              <a:off x="3066675" y="3380950"/>
              <a:ext cx="739616" cy="148117"/>
            </a:xfrm>
            <a:prstGeom prst="rect">
              <a:avLst/>
            </a:prstGeom>
          </p:spPr>
          <p:txBody>
            <a:bodyPr vert="horz" wrap="square" lIns="0" tIns="9525" rIns="0" bIns="0" rtlCol="0">
              <a:spAutoFit/>
            </a:bodyPr>
            <a:lstStyle/>
            <a:p>
              <a:pPr marL="9525">
                <a:spcBef>
                  <a:spcPts val="75"/>
                </a:spcBef>
              </a:pPr>
              <a:r>
                <a:rPr sz="900" spc="-4" dirty="0">
                  <a:latin typeface="Arial"/>
                  <a:cs typeface="Arial"/>
                </a:rPr>
                <a:t>NFVI</a:t>
              </a:r>
              <a:r>
                <a:rPr sz="900" spc="-45" dirty="0">
                  <a:latin typeface="Arial"/>
                  <a:cs typeface="Arial"/>
                </a:rPr>
                <a:t> </a:t>
              </a:r>
              <a:r>
                <a:rPr sz="900" dirty="0">
                  <a:latin typeface="Arial"/>
                  <a:cs typeface="Arial"/>
                </a:rPr>
                <a:t>Platform</a:t>
              </a:r>
              <a:endParaRPr sz="900">
                <a:latin typeface="Arial"/>
                <a:cs typeface="Arial"/>
              </a:endParaRPr>
            </a:p>
          </p:txBody>
        </p:sp>
        <p:sp>
          <p:nvSpPr>
            <p:cNvPr id="48" name="object 46">
              <a:extLst>
                <a:ext uri="{FF2B5EF4-FFF2-40B4-BE49-F238E27FC236}">
                  <a16:creationId xmlns:a16="http://schemas.microsoft.com/office/drawing/2014/main" id="{4D0A8139-65BD-4161-87C5-3430EE22FE64}"/>
                </a:ext>
              </a:extLst>
            </p:cNvPr>
            <p:cNvSpPr/>
            <p:nvPr/>
          </p:nvSpPr>
          <p:spPr>
            <a:xfrm>
              <a:off x="2978659" y="3077813"/>
              <a:ext cx="903446" cy="277178"/>
            </a:xfrm>
            <a:custGeom>
              <a:avLst/>
              <a:gdLst/>
              <a:ahLst/>
              <a:cxnLst/>
              <a:rect l="l" t="t" r="r" b="b"/>
              <a:pathLst>
                <a:path w="1204595" h="369570">
                  <a:moveTo>
                    <a:pt x="0" y="0"/>
                  </a:moveTo>
                  <a:lnTo>
                    <a:pt x="1204341" y="0"/>
                  </a:lnTo>
                  <a:lnTo>
                    <a:pt x="1204341" y="369188"/>
                  </a:lnTo>
                  <a:lnTo>
                    <a:pt x="0" y="369188"/>
                  </a:lnTo>
                  <a:lnTo>
                    <a:pt x="0" y="0"/>
                  </a:lnTo>
                  <a:close/>
                </a:path>
              </a:pathLst>
            </a:custGeom>
            <a:solidFill>
              <a:srgbClr val="92D050"/>
            </a:solidFill>
          </p:spPr>
          <p:txBody>
            <a:bodyPr wrap="square" lIns="0" tIns="0" rIns="0" bIns="0" rtlCol="0"/>
            <a:lstStyle/>
            <a:p>
              <a:endParaRPr sz="900"/>
            </a:p>
          </p:txBody>
        </p:sp>
        <p:sp>
          <p:nvSpPr>
            <p:cNvPr id="49" name="object 47">
              <a:extLst>
                <a:ext uri="{FF2B5EF4-FFF2-40B4-BE49-F238E27FC236}">
                  <a16:creationId xmlns:a16="http://schemas.microsoft.com/office/drawing/2014/main" id="{35A4917B-7163-4C3D-8074-E18AB7220766}"/>
                </a:ext>
              </a:extLst>
            </p:cNvPr>
            <p:cNvSpPr/>
            <p:nvPr/>
          </p:nvSpPr>
          <p:spPr>
            <a:xfrm>
              <a:off x="3881916" y="2985518"/>
              <a:ext cx="92392" cy="369569"/>
            </a:xfrm>
            <a:custGeom>
              <a:avLst/>
              <a:gdLst/>
              <a:ahLst/>
              <a:cxnLst/>
              <a:rect l="l" t="t" r="r" b="b"/>
              <a:pathLst>
                <a:path w="123189" h="492760">
                  <a:moveTo>
                    <a:pt x="123063" y="0"/>
                  </a:moveTo>
                  <a:lnTo>
                    <a:pt x="0" y="123062"/>
                  </a:lnTo>
                  <a:lnTo>
                    <a:pt x="0" y="492251"/>
                  </a:lnTo>
                  <a:lnTo>
                    <a:pt x="123063" y="369188"/>
                  </a:lnTo>
                  <a:lnTo>
                    <a:pt x="123063" y="0"/>
                  </a:lnTo>
                  <a:close/>
                </a:path>
              </a:pathLst>
            </a:custGeom>
            <a:solidFill>
              <a:srgbClr val="75A740"/>
            </a:solidFill>
          </p:spPr>
          <p:txBody>
            <a:bodyPr wrap="square" lIns="0" tIns="0" rIns="0" bIns="0" rtlCol="0"/>
            <a:lstStyle/>
            <a:p>
              <a:endParaRPr sz="900"/>
            </a:p>
          </p:txBody>
        </p:sp>
        <p:sp>
          <p:nvSpPr>
            <p:cNvPr id="50" name="object 48">
              <a:extLst>
                <a:ext uri="{FF2B5EF4-FFF2-40B4-BE49-F238E27FC236}">
                  <a16:creationId xmlns:a16="http://schemas.microsoft.com/office/drawing/2014/main" id="{4AF4D312-92E2-4913-810D-12834E6EB70F}"/>
                </a:ext>
              </a:extLst>
            </p:cNvPr>
            <p:cNvSpPr/>
            <p:nvPr/>
          </p:nvSpPr>
          <p:spPr>
            <a:xfrm>
              <a:off x="2978659" y="2985518"/>
              <a:ext cx="995839" cy="92392"/>
            </a:xfrm>
            <a:custGeom>
              <a:avLst/>
              <a:gdLst/>
              <a:ahLst/>
              <a:cxnLst/>
              <a:rect l="l" t="t" r="r" b="b"/>
              <a:pathLst>
                <a:path w="1327785" h="123189">
                  <a:moveTo>
                    <a:pt x="1327404" y="0"/>
                  </a:moveTo>
                  <a:lnTo>
                    <a:pt x="123063" y="0"/>
                  </a:lnTo>
                  <a:lnTo>
                    <a:pt x="0" y="123062"/>
                  </a:lnTo>
                  <a:lnTo>
                    <a:pt x="1204341" y="123062"/>
                  </a:lnTo>
                  <a:lnTo>
                    <a:pt x="1327404" y="0"/>
                  </a:lnTo>
                  <a:close/>
                </a:path>
              </a:pathLst>
            </a:custGeom>
            <a:solidFill>
              <a:srgbClr val="A7D971"/>
            </a:solidFill>
          </p:spPr>
          <p:txBody>
            <a:bodyPr wrap="square" lIns="0" tIns="0" rIns="0" bIns="0" rtlCol="0"/>
            <a:lstStyle/>
            <a:p>
              <a:endParaRPr sz="900"/>
            </a:p>
          </p:txBody>
        </p:sp>
        <p:sp>
          <p:nvSpPr>
            <p:cNvPr id="51" name="object 49">
              <a:extLst>
                <a:ext uri="{FF2B5EF4-FFF2-40B4-BE49-F238E27FC236}">
                  <a16:creationId xmlns:a16="http://schemas.microsoft.com/office/drawing/2014/main" id="{D4A8D23E-10DB-4FAE-B716-EC72A88B5FA3}"/>
                </a:ext>
              </a:extLst>
            </p:cNvPr>
            <p:cNvSpPr txBox="1"/>
            <p:nvPr/>
          </p:nvSpPr>
          <p:spPr>
            <a:xfrm>
              <a:off x="2978659" y="3042237"/>
              <a:ext cx="915829" cy="332783"/>
            </a:xfrm>
            <a:prstGeom prst="rect">
              <a:avLst/>
            </a:prstGeom>
          </p:spPr>
          <p:txBody>
            <a:bodyPr vert="horz" wrap="square" lIns="0" tIns="9525" rIns="0" bIns="0" rtlCol="0">
              <a:spAutoFit/>
            </a:bodyPr>
            <a:lstStyle/>
            <a:p>
              <a:pPr marR="5715" algn="ctr">
                <a:spcBef>
                  <a:spcPts val="75"/>
                </a:spcBef>
              </a:pPr>
              <a:r>
                <a:rPr sz="1050" spc="-8" dirty="0">
                  <a:latin typeface="Arial"/>
                  <a:cs typeface="Arial"/>
                </a:rPr>
                <a:t>DU</a:t>
              </a:r>
              <a:endParaRPr sz="1050" dirty="0">
                <a:latin typeface="Arial"/>
                <a:cs typeface="Arial"/>
              </a:endParaRPr>
            </a:p>
            <a:p>
              <a:pPr marR="7144" algn="ctr">
                <a:spcBef>
                  <a:spcPts val="4"/>
                </a:spcBef>
              </a:pPr>
              <a:r>
                <a:rPr sz="1050" spc="-4" dirty="0">
                  <a:latin typeface="Arial"/>
                  <a:cs typeface="Arial"/>
                </a:rPr>
                <a:t>Software</a:t>
              </a:r>
              <a:endParaRPr sz="1050" dirty="0">
                <a:latin typeface="Arial"/>
                <a:cs typeface="Arial"/>
              </a:endParaRPr>
            </a:p>
          </p:txBody>
        </p:sp>
        <p:sp>
          <p:nvSpPr>
            <p:cNvPr id="52" name="object 50">
              <a:extLst>
                <a:ext uri="{FF2B5EF4-FFF2-40B4-BE49-F238E27FC236}">
                  <a16:creationId xmlns:a16="http://schemas.microsoft.com/office/drawing/2014/main" id="{B7F5698F-8C69-4821-A949-342D9326A255}"/>
                </a:ext>
              </a:extLst>
            </p:cNvPr>
            <p:cNvSpPr/>
            <p:nvPr/>
          </p:nvSpPr>
          <p:spPr>
            <a:xfrm>
              <a:off x="2979235" y="2658047"/>
              <a:ext cx="57626" cy="413861"/>
            </a:xfrm>
            <a:custGeom>
              <a:avLst/>
              <a:gdLst/>
              <a:ahLst/>
              <a:cxnLst/>
              <a:rect l="l" t="t" r="r" b="b"/>
              <a:pathLst>
                <a:path w="76835" h="551814">
                  <a:moveTo>
                    <a:pt x="76644" y="0"/>
                  </a:moveTo>
                  <a:lnTo>
                    <a:pt x="0" y="551256"/>
                  </a:lnTo>
                </a:path>
              </a:pathLst>
            </a:custGeom>
            <a:ln w="19811">
              <a:solidFill>
                <a:srgbClr val="0000FF"/>
              </a:solidFill>
              <a:prstDash val="sysDash"/>
            </a:ln>
          </p:spPr>
          <p:txBody>
            <a:bodyPr wrap="square" lIns="0" tIns="0" rIns="0" bIns="0" rtlCol="0"/>
            <a:lstStyle/>
            <a:p>
              <a:endParaRPr sz="900"/>
            </a:p>
          </p:txBody>
        </p:sp>
        <p:sp>
          <p:nvSpPr>
            <p:cNvPr id="53" name="object 51">
              <a:extLst>
                <a:ext uri="{FF2B5EF4-FFF2-40B4-BE49-F238E27FC236}">
                  <a16:creationId xmlns:a16="http://schemas.microsoft.com/office/drawing/2014/main" id="{D7AC6851-FBC3-4B9E-B90E-D5247D5D2062}"/>
                </a:ext>
              </a:extLst>
            </p:cNvPr>
            <p:cNvSpPr/>
            <p:nvPr/>
          </p:nvSpPr>
          <p:spPr>
            <a:xfrm>
              <a:off x="3974782" y="2647760"/>
              <a:ext cx="34290" cy="339090"/>
            </a:xfrm>
            <a:custGeom>
              <a:avLst/>
              <a:gdLst/>
              <a:ahLst/>
              <a:cxnLst/>
              <a:rect l="l" t="t" r="r" b="b"/>
              <a:pathLst>
                <a:path w="45720" h="452120">
                  <a:moveTo>
                    <a:pt x="45186" y="0"/>
                  </a:moveTo>
                  <a:lnTo>
                    <a:pt x="0" y="451700"/>
                  </a:lnTo>
                </a:path>
              </a:pathLst>
            </a:custGeom>
            <a:ln w="19811">
              <a:solidFill>
                <a:srgbClr val="0000FF"/>
              </a:solidFill>
              <a:prstDash val="sysDash"/>
            </a:ln>
          </p:spPr>
          <p:txBody>
            <a:bodyPr wrap="square" lIns="0" tIns="0" rIns="0" bIns="0" rtlCol="0"/>
            <a:lstStyle/>
            <a:p>
              <a:endParaRPr sz="900"/>
            </a:p>
          </p:txBody>
        </p:sp>
        <p:sp>
          <p:nvSpPr>
            <p:cNvPr id="54" name="object 52">
              <a:extLst>
                <a:ext uri="{FF2B5EF4-FFF2-40B4-BE49-F238E27FC236}">
                  <a16:creationId xmlns:a16="http://schemas.microsoft.com/office/drawing/2014/main" id="{ABCA4417-E697-46ED-8A14-0609D4930CF9}"/>
                </a:ext>
              </a:extLst>
            </p:cNvPr>
            <p:cNvSpPr/>
            <p:nvPr/>
          </p:nvSpPr>
          <p:spPr>
            <a:xfrm>
              <a:off x="3032950" y="2679763"/>
              <a:ext cx="69533" cy="291465"/>
            </a:xfrm>
            <a:custGeom>
              <a:avLst/>
              <a:gdLst/>
              <a:ahLst/>
              <a:cxnLst/>
              <a:rect l="l" t="t" r="r" b="b"/>
              <a:pathLst>
                <a:path w="92710" h="388620">
                  <a:moveTo>
                    <a:pt x="0" y="0"/>
                  </a:moveTo>
                  <a:lnTo>
                    <a:pt x="92443" y="388518"/>
                  </a:lnTo>
                </a:path>
              </a:pathLst>
            </a:custGeom>
            <a:ln w="19812">
              <a:solidFill>
                <a:srgbClr val="0000FF"/>
              </a:solidFill>
              <a:prstDash val="sysDash"/>
            </a:ln>
          </p:spPr>
          <p:txBody>
            <a:bodyPr wrap="square" lIns="0" tIns="0" rIns="0" bIns="0" rtlCol="0"/>
            <a:lstStyle/>
            <a:p>
              <a:endParaRPr sz="900"/>
            </a:p>
          </p:txBody>
        </p:sp>
        <p:sp>
          <p:nvSpPr>
            <p:cNvPr id="55" name="object 53">
              <a:extLst>
                <a:ext uri="{FF2B5EF4-FFF2-40B4-BE49-F238E27FC236}">
                  <a16:creationId xmlns:a16="http://schemas.microsoft.com/office/drawing/2014/main" id="{2B7E022D-84A5-4243-84C0-417E91878C75}"/>
                </a:ext>
              </a:extLst>
            </p:cNvPr>
            <p:cNvSpPr/>
            <p:nvPr/>
          </p:nvSpPr>
          <p:spPr>
            <a:xfrm>
              <a:off x="3850199" y="2647760"/>
              <a:ext cx="159068" cy="424815"/>
            </a:xfrm>
            <a:custGeom>
              <a:avLst/>
              <a:gdLst/>
              <a:ahLst/>
              <a:cxnLst/>
              <a:rect l="l" t="t" r="r" b="b"/>
              <a:pathLst>
                <a:path w="212089" h="566420">
                  <a:moveTo>
                    <a:pt x="211467" y="0"/>
                  </a:moveTo>
                  <a:lnTo>
                    <a:pt x="0" y="565975"/>
                  </a:lnTo>
                </a:path>
              </a:pathLst>
            </a:custGeom>
            <a:ln w="19812">
              <a:solidFill>
                <a:srgbClr val="0000FF"/>
              </a:solidFill>
              <a:prstDash val="sysDash"/>
            </a:ln>
          </p:spPr>
          <p:txBody>
            <a:bodyPr wrap="square" lIns="0" tIns="0" rIns="0" bIns="0" rtlCol="0"/>
            <a:lstStyle/>
            <a:p>
              <a:endParaRPr sz="900"/>
            </a:p>
          </p:txBody>
        </p:sp>
        <p:sp>
          <p:nvSpPr>
            <p:cNvPr id="56" name="object 54">
              <a:extLst>
                <a:ext uri="{FF2B5EF4-FFF2-40B4-BE49-F238E27FC236}">
                  <a16:creationId xmlns:a16="http://schemas.microsoft.com/office/drawing/2014/main" id="{A6D939E0-19F5-41C2-98C4-BE717E4F6B1B}"/>
                </a:ext>
              </a:extLst>
            </p:cNvPr>
            <p:cNvSpPr/>
            <p:nvPr/>
          </p:nvSpPr>
          <p:spPr>
            <a:xfrm>
              <a:off x="4366836" y="2647761"/>
              <a:ext cx="57626" cy="413861"/>
            </a:xfrm>
            <a:custGeom>
              <a:avLst/>
              <a:gdLst/>
              <a:ahLst/>
              <a:cxnLst/>
              <a:rect l="l" t="t" r="r" b="b"/>
              <a:pathLst>
                <a:path w="76835" h="551814">
                  <a:moveTo>
                    <a:pt x="76644" y="0"/>
                  </a:moveTo>
                  <a:lnTo>
                    <a:pt x="0" y="551256"/>
                  </a:lnTo>
                </a:path>
              </a:pathLst>
            </a:custGeom>
            <a:ln w="19811">
              <a:solidFill>
                <a:srgbClr val="0000FF"/>
              </a:solidFill>
              <a:prstDash val="sysDash"/>
            </a:ln>
          </p:spPr>
          <p:txBody>
            <a:bodyPr wrap="square" lIns="0" tIns="0" rIns="0" bIns="0" rtlCol="0"/>
            <a:lstStyle/>
            <a:p>
              <a:endParaRPr sz="900"/>
            </a:p>
          </p:txBody>
        </p:sp>
        <p:sp>
          <p:nvSpPr>
            <p:cNvPr id="57" name="object 55">
              <a:extLst>
                <a:ext uri="{FF2B5EF4-FFF2-40B4-BE49-F238E27FC236}">
                  <a16:creationId xmlns:a16="http://schemas.microsoft.com/office/drawing/2014/main" id="{ACB192A8-DDE9-4BC7-B9D0-E4E99D6373C8}"/>
                </a:ext>
              </a:extLst>
            </p:cNvPr>
            <p:cNvSpPr/>
            <p:nvPr/>
          </p:nvSpPr>
          <p:spPr>
            <a:xfrm>
              <a:off x="5362383" y="2637472"/>
              <a:ext cx="34290" cy="339090"/>
            </a:xfrm>
            <a:custGeom>
              <a:avLst/>
              <a:gdLst/>
              <a:ahLst/>
              <a:cxnLst/>
              <a:rect l="l" t="t" r="r" b="b"/>
              <a:pathLst>
                <a:path w="45720" h="452120">
                  <a:moveTo>
                    <a:pt x="45186" y="0"/>
                  </a:moveTo>
                  <a:lnTo>
                    <a:pt x="0" y="451700"/>
                  </a:lnTo>
                </a:path>
              </a:pathLst>
            </a:custGeom>
            <a:ln w="19811">
              <a:solidFill>
                <a:srgbClr val="0000FF"/>
              </a:solidFill>
              <a:prstDash val="sysDash"/>
            </a:ln>
          </p:spPr>
          <p:txBody>
            <a:bodyPr wrap="square" lIns="0" tIns="0" rIns="0" bIns="0" rtlCol="0"/>
            <a:lstStyle/>
            <a:p>
              <a:endParaRPr sz="900"/>
            </a:p>
          </p:txBody>
        </p:sp>
        <p:sp>
          <p:nvSpPr>
            <p:cNvPr id="58" name="object 56">
              <a:extLst>
                <a:ext uri="{FF2B5EF4-FFF2-40B4-BE49-F238E27FC236}">
                  <a16:creationId xmlns:a16="http://schemas.microsoft.com/office/drawing/2014/main" id="{D741BA6A-353D-4F61-9AE8-2CACF5EF7B45}"/>
                </a:ext>
              </a:extLst>
            </p:cNvPr>
            <p:cNvSpPr/>
            <p:nvPr/>
          </p:nvSpPr>
          <p:spPr>
            <a:xfrm>
              <a:off x="4419409" y="2669477"/>
              <a:ext cx="69533" cy="291465"/>
            </a:xfrm>
            <a:custGeom>
              <a:avLst/>
              <a:gdLst/>
              <a:ahLst/>
              <a:cxnLst/>
              <a:rect l="l" t="t" r="r" b="b"/>
              <a:pathLst>
                <a:path w="92710" h="388620">
                  <a:moveTo>
                    <a:pt x="0" y="0"/>
                  </a:moveTo>
                  <a:lnTo>
                    <a:pt x="92443" y="388518"/>
                  </a:lnTo>
                </a:path>
              </a:pathLst>
            </a:custGeom>
            <a:ln w="19812">
              <a:solidFill>
                <a:srgbClr val="0000FF"/>
              </a:solidFill>
              <a:prstDash val="sysDash"/>
            </a:ln>
          </p:spPr>
          <p:txBody>
            <a:bodyPr wrap="square" lIns="0" tIns="0" rIns="0" bIns="0" rtlCol="0"/>
            <a:lstStyle/>
            <a:p>
              <a:endParaRPr sz="900"/>
            </a:p>
          </p:txBody>
        </p:sp>
        <p:sp>
          <p:nvSpPr>
            <p:cNvPr id="59" name="object 57">
              <a:extLst>
                <a:ext uri="{FF2B5EF4-FFF2-40B4-BE49-F238E27FC236}">
                  <a16:creationId xmlns:a16="http://schemas.microsoft.com/office/drawing/2014/main" id="{B791ECD1-E191-4356-BBD8-8774E374F60B}"/>
                </a:ext>
              </a:extLst>
            </p:cNvPr>
            <p:cNvSpPr/>
            <p:nvPr/>
          </p:nvSpPr>
          <p:spPr>
            <a:xfrm>
              <a:off x="5237802" y="2637472"/>
              <a:ext cx="159068" cy="424815"/>
            </a:xfrm>
            <a:custGeom>
              <a:avLst/>
              <a:gdLst/>
              <a:ahLst/>
              <a:cxnLst/>
              <a:rect l="l" t="t" r="r" b="b"/>
              <a:pathLst>
                <a:path w="212089" h="566420">
                  <a:moveTo>
                    <a:pt x="211467" y="0"/>
                  </a:moveTo>
                  <a:lnTo>
                    <a:pt x="0" y="565975"/>
                  </a:lnTo>
                </a:path>
              </a:pathLst>
            </a:custGeom>
            <a:ln w="19812">
              <a:solidFill>
                <a:srgbClr val="0000FF"/>
              </a:solidFill>
              <a:prstDash val="sysDash"/>
            </a:ln>
          </p:spPr>
          <p:txBody>
            <a:bodyPr wrap="square" lIns="0" tIns="0" rIns="0" bIns="0" rtlCol="0"/>
            <a:lstStyle/>
            <a:p>
              <a:endParaRPr sz="900"/>
            </a:p>
          </p:txBody>
        </p:sp>
        <p:sp>
          <p:nvSpPr>
            <p:cNvPr id="60" name="object 58">
              <a:extLst>
                <a:ext uri="{FF2B5EF4-FFF2-40B4-BE49-F238E27FC236}">
                  <a16:creationId xmlns:a16="http://schemas.microsoft.com/office/drawing/2014/main" id="{68B26F9E-2A22-47F2-B976-B5E8A3D135BE}"/>
                </a:ext>
              </a:extLst>
            </p:cNvPr>
            <p:cNvSpPr/>
            <p:nvPr/>
          </p:nvSpPr>
          <p:spPr>
            <a:xfrm>
              <a:off x="2675763" y="2482024"/>
              <a:ext cx="283369" cy="0"/>
            </a:xfrm>
            <a:custGeom>
              <a:avLst/>
              <a:gdLst/>
              <a:ahLst/>
              <a:cxnLst/>
              <a:rect l="l" t="t" r="r" b="b"/>
              <a:pathLst>
                <a:path w="377825">
                  <a:moveTo>
                    <a:pt x="0" y="0"/>
                  </a:moveTo>
                  <a:lnTo>
                    <a:pt x="377228" y="0"/>
                  </a:lnTo>
                </a:path>
              </a:pathLst>
            </a:custGeom>
            <a:ln w="28956">
              <a:solidFill>
                <a:srgbClr val="000000"/>
              </a:solidFill>
            </a:ln>
          </p:spPr>
          <p:txBody>
            <a:bodyPr wrap="square" lIns="0" tIns="0" rIns="0" bIns="0" rtlCol="0"/>
            <a:lstStyle/>
            <a:p>
              <a:endParaRPr sz="900"/>
            </a:p>
          </p:txBody>
        </p:sp>
        <p:sp>
          <p:nvSpPr>
            <p:cNvPr id="61" name="object 59">
              <a:extLst>
                <a:ext uri="{FF2B5EF4-FFF2-40B4-BE49-F238E27FC236}">
                  <a16:creationId xmlns:a16="http://schemas.microsoft.com/office/drawing/2014/main" id="{3329D36D-FADA-4F3B-8BA3-AEE8FF937C7B}"/>
                </a:ext>
              </a:extLst>
            </p:cNvPr>
            <p:cNvSpPr/>
            <p:nvPr/>
          </p:nvSpPr>
          <p:spPr>
            <a:xfrm>
              <a:off x="2947824" y="2449447"/>
              <a:ext cx="65246" cy="65246"/>
            </a:xfrm>
            <a:custGeom>
              <a:avLst/>
              <a:gdLst/>
              <a:ahLst/>
              <a:cxnLst/>
              <a:rect l="l" t="t" r="r" b="b"/>
              <a:pathLst>
                <a:path w="86994" h="86995">
                  <a:moveTo>
                    <a:pt x="0" y="0"/>
                  </a:moveTo>
                  <a:lnTo>
                    <a:pt x="0" y="86868"/>
                  </a:lnTo>
                  <a:lnTo>
                    <a:pt x="86868" y="43434"/>
                  </a:lnTo>
                  <a:lnTo>
                    <a:pt x="0" y="0"/>
                  </a:lnTo>
                  <a:close/>
                </a:path>
              </a:pathLst>
            </a:custGeom>
            <a:solidFill>
              <a:srgbClr val="000000"/>
            </a:solidFill>
          </p:spPr>
          <p:txBody>
            <a:bodyPr wrap="square" lIns="0" tIns="0" rIns="0" bIns="0" rtlCol="0"/>
            <a:lstStyle/>
            <a:p>
              <a:endParaRPr sz="900"/>
            </a:p>
          </p:txBody>
        </p:sp>
        <p:sp>
          <p:nvSpPr>
            <p:cNvPr id="62" name="object 60">
              <a:extLst>
                <a:ext uri="{FF2B5EF4-FFF2-40B4-BE49-F238E27FC236}">
                  <a16:creationId xmlns:a16="http://schemas.microsoft.com/office/drawing/2014/main" id="{77B56C2A-CC90-42C1-9D88-09853D682615}"/>
                </a:ext>
              </a:extLst>
            </p:cNvPr>
            <p:cNvSpPr/>
            <p:nvPr/>
          </p:nvSpPr>
          <p:spPr>
            <a:xfrm>
              <a:off x="2621473" y="2449447"/>
              <a:ext cx="65246" cy="65246"/>
            </a:xfrm>
            <a:custGeom>
              <a:avLst/>
              <a:gdLst/>
              <a:ahLst/>
              <a:cxnLst/>
              <a:rect l="l" t="t" r="r" b="b"/>
              <a:pathLst>
                <a:path w="86994" h="86995">
                  <a:moveTo>
                    <a:pt x="86868" y="0"/>
                  </a:moveTo>
                  <a:lnTo>
                    <a:pt x="0" y="43433"/>
                  </a:lnTo>
                  <a:lnTo>
                    <a:pt x="86868" y="86867"/>
                  </a:lnTo>
                  <a:lnTo>
                    <a:pt x="86868" y="0"/>
                  </a:lnTo>
                  <a:close/>
                </a:path>
              </a:pathLst>
            </a:custGeom>
            <a:solidFill>
              <a:srgbClr val="000000"/>
            </a:solidFill>
          </p:spPr>
          <p:txBody>
            <a:bodyPr wrap="square" lIns="0" tIns="0" rIns="0" bIns="0" rtlCol="0"/>
            <a:lstStyle/>
            <a:p>
              <a:endParaRPr sz="900"/>
            </a:p>
          </p:txBody>
        </p:sp>
        <p:sp>
          <p:nvSpPr>
            <p:cNvPr id="63" name="object 61">
              <a:extLst>
                <a:ext uri="{FF2B5EF4-FFF2-40B4-BE49-F238E27FC236}">
                  <a16:creationId xmlns:a16="http://schemas.microsoft.com/office/drawing/2014/main" id="{8783A733-77C8-45FE-ABA0-173FF048C95A}"/>
                </a:ext>
              </a:extLst>
            </p:cNvPr>
            <p:cNvSpPr/>
            <p:nvPr/>
          </p:nvSpPr>
          <p:spPr>
            <a:xfrm>
              <a:off x="4063366" y="2482024"/>
              <a:ext cx="283369" cy="0"/>
            </a:xfrm>
            <a:custGeom>
              <a:avLst/>
              <a:gdLst/>
              <a:ahLst/>
              <a:cxnLst/>
              <a:rect l="l" t="t" r="r" b="b"/>
              <a:pathLst>
                <a:path w="377825">
                  <a:moveTo>
                    <a:pt x="0" y="0"/>
                  </a:moveTo>
                  <a:lnTo>
                    <a:pt x="377228" y="0"/>
                  </a:lnTo>
                </a:path>
              </a:pathLst>
            </a:custGeom>
            <a:ln w="28956">
              <a:solidFill>
                <a:srgbClr val="000000"/>
              </a:solidFill>
            </a:ln>
          </p:spPr>
          <p:txBody>
            <a:bodyPr wrap="square" lIns="0" tIns="0" rIns="0" bIns="0" rtlCol="0"/>
            <a:lstStyle/>
            <a:p>
              <a:endParaRPr sz="900"/>
            </a:p>
          </p:txBody>
        </p:sp>
        <p:sp>
          <p:nvSpPr>
            <p:cNvPr id="64" name="object 62">
              <a:extLst>
                <a:ext uri="{FF2B5EF4-FFF2-40B4-BE49-F238E27FC236}">
                  <a16:creationId xmlns:a16="http://schemas.microsoft.com/office/drawing/2014/main" id="{A0818225-7720-485D-A996-E3482D5F084F}"/>
                </a:ext>
              </a:extLst>
            </p:cNvPr>
            <p:cNvSpPr/>
            <p:nvPr/>
          </p:nvSpPr>
          <p:spPr>
            <a:xfrm>
              <a:off x="4335426" y="2449447"/>
              <a:ext cx="65246" cy="65246"/>
            </a:xfrm>
            <a:custGeom>
              <a:avLst/>
              <a:gdLst/>
              <a:ahLst/>
              <a:cxnLst/>
              <a:rect l="l" t="t" r="r" b="b"/>
              <a:pathLst>
                <a:path w="86995" h="86995">
                  <a:moveTo>
                    <a:pt x="0" y="0"/>
                  </a:moveTo>
                  <a:lnTo>
                    <a:pt x="0" y="86868"/>
                  </a:lnTo>
                  <a:lnTo>
                    <a:pt x="86868" y="43434"/>
                  </a:lnTo>
                  <a:lnTo>
                    <a:pt x="0" y="0"/>
                  </a:lnTo>
                  <a:close/>
                </a:path>
              </a:pathLst>
            </a:custGeom>
            <a:solidFill>
              <a:srgbClr val="000000"/>
            </a:solidFill>
          </p:spPr>
          <p:txBody>
            <a:bodyPr wrap="square" lIns="0" tIns="0" rIns="0" bIns="0" rtlCol="0"/>
            <a:lstStyle/>
            <a:p>
              <a:endParaRPr sz="900"/>
            </a:p>
          </p:txBody>
        </p:sp>
        <p:sp>
          <p:nvSpPr>
            <p:cNvPr id="65" name="object 63">
              <a:extLst>
                <a:ext uri="{FF2B5EF4-FFF2-40B4-BE49-F238E27FC236}">
                  <a16:creationId xmlns:a16="http://schemas.microsoft.com/office/drawing/2014/main" id="{36FF2276-CF09-4878-8313-49124F3BCFD4}"/>
                </a:ext>
              </a:extLst>
            </p:cNvPr>
            <p:cNvSpPr/>
            <p:nvPr/>
          </p:nvSpPr>
          <p:spPr>
            <a:xfrm>
              <a:off x="4009075" y="2449447"/>
              <a:ext cx="65246" cy="65246"/>
            </a:xfrm>
            <a:custGeom>
              <a:avLst/>
              <a:gdLst/>
              <a:ahLst/>
              <a:cxnLst/>
              <a:rect l="l" t="t" r="r" b="b"/>
              <a:pathLst>
                <a:path w="86995" h="86995">
                  <a:moveTo>
                    <a:pt x="86867" y="0"/>
                  </a:moveTo>
                  <a:lnTo>
                    <a:pt x="0" y="43433"/>
                  </a:lnTo>
                  <a:lnTo>
                    <a:pt x="86867" y="86867"/>
                  </a:lnTo>
                  <a:lnTo>
                    <a:pt x="86867" y="0"/>
                  </a:lnTo>
                  <a:close/>
                </a:path>
              </a:pathLst>
            </a:custGeom>
            <a:solidFill>
              <a:srgbClr val="000000"/>
            </a:solidFill>
          </p:spPr>
          <p:txBody>
            <a:bodyPr wrap="square" lIns="0" tIns="0" rIns="0" bIns="0" rtlCol="0"/>
            <a:lstStyle/>
            <a:p>
              <a:endParaRPr sz="900"/>
            </a:p>
          </p:txBody>
        </p:sp>
        <p:sp>
          <p:nvSpPr>
            <p:cNvPr id="66" name="object 64">
              <a:extLst>
                <a:ext uri="{FF2B5EF4-FFF2-40B4-BE49-F238E27FC236}">
                  <a16:creationId xmlns:a16="http://schemas.microsoft.com/office/drawing/2014/main" id="{123E1E8E-ACC1-4A54-81B3-12E77E404FBA}"/>
                </a:ext>
              </a:extLst>
            </p:cNvPr>
            <p:cNvSpPr/>
            <p:nvPr/>
          </p:nvSpPr>
          <p:spPr>
            <a:xfrm>
              <a:off x="2471166" y="1165860"/>
              <a:ext cx="541782" cy="304038"/>
            </a:xfrm>
            <a:prstGeom prst="rect">
              <a:avLst/>
            </a:prstGeom>
            <a:blipFill>
              <a:blip r:embed="rId6" cstate="print"/>
              <a:stretch>
                <a:fillRect/>
              </a:stretch>
            </a:blipFill>
          </p:spPr>
          <p:txBody>
            <a:bodyPr wrap="square" lIns="0" tIns="0" rIns="0" bIns="0" rtlCol="0"/>
            <a:lstStyle/>
            <a:p>
              <a:endParaRPr sz="900"/>
            </a:p>
          </p:txBody>
        </p:sp>
        <p:sp>
          <p:nvSpPr>
            <p:cNvPr id="67" name="object 66">
              <a:extLst>
                <a:ext uri="{FF2B5EF4-FFF2-40B4-BE49-F238E27FC236}">
                  <a16:creationId xmlns:a16="http://schemas.microsoft.com/office/drawing/2014/main" id="{94D02AD9-028C-4556-9219-FA373E6B9140}"/>
                </a:ext>
              </a:extLst>
            </p:cNvPr>
            <p:cNvSpPr txBox="1"/>
            <p:nvPr/>
          </p:nvSpPr>
          <p:spPr>
            <a:xfrm>
              <a:off x="5932676" y="2697419"/>
              <a:ext cx="1948815" cy="534570"/>
            </a:xfrm>
            <a:prstGeom prst="rect">
              <a:avLst/>
            </a:prstGeom>
          </p:spPr>
          <p:txBody>
            <a:bodyPr vert="horz" wrap="square" lIns="0" tIns="9525" rIns="0" bIns="0" rtlCol="0">
              <a:spAutoFit/>
            </a:bodyPr>
            <a:lstStyle/>
            <a:p>
              <a:pPr marL="224314" indent="-215265">
                <a:spcBef>
                  <a:spcPts val="75"/>
                </a:spcBef>
                <a:buFont typeface="Wingdings"/>
                <a:buChar char=""/>
                <a:tabLst>
                  <a:tab pos="224790" algn="l"/>
                </a:tabLst>
              </a:pPr>
              <a:r>
                <a:rPr lang="en-US" sz="900" i="0" dirty="0">
                  <a:solidFill>
                    <a:srgbClr val="0000FF"/>
                  </a:solidFill>
                  <a:latin typeface="PMingLiU"/>
                  <a:cs typeface="PMingLiU"/>
                </a:rPr>
                <a:t>One equipment become multiple</a:t>
              </a:r>
              <a:endParaRPr sz="900" i="0" dirty="0">
                <a:latin typeface="PMingLiU"/>
                <a:cs typeface="PMingLiU"/>
              </a:endParaRPr>
            </a:p>
            <a:p>
              <a:pPr marL="224314" indent="-215265">
                <a:lnSpc>
                  <a:spcPts val="1616"/>
                </a:lnSpc>
                <a:spcBef>
                  <a:spcPts val="8"/>
                </a:spcBef>
                <a:buFont typeface="Wingdings"/>
                <a:buChar char=""/>
                <a:tabLst>
                  <a:tab pos="224790" algn="l"/>
                </a:tabLst>
              </a:pPr>
              <a:r>
                <a:rPr sz="900" i="0" spc="-4" dirty="0">
                  <a:solidFill>
                    <a:srgbClr val="0000FF"/>
                  </a:solidFill>
                  <a:latin typeface="Times New Roman"/>
                  <a:cs typeface="Times New Roman"/>
                </a:rPr>
                <a:t>BS </a:t>
              </a:r>
              <a:r>
                <a:rPr sz="900" i="0" dirty="0">
                  <a:solidFill>
                    <a:srgbClr val="0000FF"/>
                  </a:solidFill>
                  <a:latin typeface="Times New Roman"/>
                  <a:cs typeface="Times New Roman"/>
                </a:rPr>
                <a:t>= </a:t>
              </a:r>
              <a:r>
                <a:rPr sz="900" i="0" spc="-4" dirty="0">
                  <a:solidFill>
                    <a:srgbClr val="0000FF"/>
                  </a:solidFill>
                  <a:latin typeface="Times New Roman"/>
                  <a:cs typeface="Times New Roman"/>
                </a:rPr>
                <a:t>RU </a:t>
              </a:r>
              <a:r>
                <a:rPr sz="900" i="0" dirty="0">
                  <a:solidFill>
                    <a:srgbClr val="0000FF"/>
                  </a:solidFill>
                  <a:latin typeface="Times New Roman"/>
                  <a:cs typeface="Times New Roman"/>
                </a:rPr>
                <a:t>+ </a:t>
              </a:r>
              <a:r>
                <a:rPr sz="900" i="0" spc="-4" dirty="0">
                  <a:solidFill>
                    <a:srgbClr val="0000FF"/>
                  </a:solidFill>
                  <a:latin typeface="Times New Roman"/>
                  <a:cs typeface="Times New Roman"/>
                </a:rPr>
                <a:t>DU </a:t>
              </a:r>
              <a:r>
                <a:rPr sz="900" i="0" dirty="0">
                  <a:solidFill>
                    <a:srgbClr val="0000FF"/>
                  </a:solidFill>
                  <a:latin typeface="Times New Roman"/>
                  <a:cs typeface="Times New Roman"/>
                </a:rPr>
                <a:t>+</a:t>
              </a:r>
              <a:r>
                <a:rPr sz="900" i="0" spc="-41" dirty="0">
                  <a:solidFill>
                    <a:srgbClr val="0000FF"/>
                  </a:solidFill>
                  <a:latin typeface="Times New Roman"/>
                  <a:cs typeface="Times New Roman"/>
                </a:rPr>
                <a:t> </a:t>
              </a:r>
              <a:r>
                <a:rPr sz="900" i="0" spc="-4" dirty="0">
                  <a:solidFill>
                    <a:srgbClr val="0000FF"/>
                  </a:solidFill>
                  <a:latin typeface="Times New Roman"/>
                  <a:cs typeface="Times New Roman"/>
                </a:rPr>
                <a:t>CU</a:t>
              </a:r>
              <a:endParaRPr sz="900" i="0" dirty="0">
                <a:latin typeface="Times New Roman"/>
                <a:cs typeface="Times New Roman"/>
              </a:endParaRPr>
            </a:p>
            <a:p>
              <a:pPr marL="224314" indent="-215265">
                <a:lnSpc>
                  <a:spcPts val="1616"/>
                </a:lnSpc>
                <a:buFont typeface="Wingdings"/>
                <a:buChar char=""/>
                <a:tabLst>
                  <a:tab pos="224790" algn="l"/>
                </a:tabLst>
              </a:pPr>
              <a:r>
                <a:rPr sz="900" i="0" spc="-4" dirty="0">
                  <a:solidFill>
                    <a:srgbClr val="0000FF"/>
                  </a:solidFill>
                  <a:latin typeface="Times New Roman"/>
                  <a:cs typeface="Times New Roman"/>
                </a:rPr>
                <a:t>O</a:t>
              </a:r>
              <a:r>
                <a:rPr lang="en-US" altLang="zh-TW" sz="900" i="0" spc="-4" dirty="0">
                  <a:solidFill>
                    <a:srgbClr val="0000FF"/>
                  </a:solidFill>
                  <a:latin typeface="Times New Roman"/>
                  <a:cs typeface="Times New Roman"/>
                </a:rPr>
                <a:t>-RAN standard interface</a:t>
              </a:r>
              <a:endParaRPr sz="900" i="0" dirty="0">
                <a:latin typeface="PMingLiU"/>
                <a:cs typeface="PMingLiU"/>
              </a:endParaRPr>
            </a:p>
          </p:txBody>
        </p:sp>
        <p:sp>
          <p:nvSpPr>
            <p:cNvPr id="68" name="object 67">
              <a:extLst>
                <a:ext uri="{FF2B5EF4-FFF2-40B4-BE49-F238E27FC236}">
                  <a16:creationId xmlns:a16="http://schemas.microsoft.com/office/drawing/2014/main" id="{B9463AE5-45E3-4B2D-BCCB-9A867B3682C2}"/>
                </a:ext>
              </a:extLst>
            </p:cNvPr>
            <p:cNvSpPr/>
            <p:nvPr/>
          </p:nvSpPr>
          <p:spPr>
            <a:xfrm>
              <a:off x="5423128" y="1977652"/>
              <a:ext cx="2199378" cy="640503"/>
            </a:xfrm>
            <a:custGeom>
              <a:avLst/>
              <a:gdLst/>
              <a:ahLst/>
              <a:cxnLst/>
              <a:rect l="l" t="t" r="r" b="b"/>
              <a:pathLst>
                <a:path w="2168525" h="509270">
                  <a:moveTo>
                    <a:pt x="2168321" y="424180"/>
                  </a:moveTo>
                  <a:lnTo>
                    <a:pt x="603173" y="424180"/>
                  </a:lnTo>
                  <a:lnTo>
                    <a:pt x="603173" y="509016"/>
                  </a:lnTo>
                  <a:lnTo>
                    <a:pt x="2168321" y="509016"/>
                  </a:lnTo>
                  <a:lnTo>
                    <a:pt x="2168321" y="424180"/>
                  </a:lnTo>
                  <a:close/>
                </a:path>
                <a:path w="2168525" h="509270">
                  <a:moveTo>
                    <a:pt x="2168321" y="0"/>
                  </a:moveTo>
                  <a:lnTo>
                    <a:pt x="603173" y="0"/>
                  </a:lnTo>
                  <a:lnTo>
                    <a:pt x="603173" y="296926"/>
                  </a:lnTo>
                  <a:lnTo>
                    <a:pt x="0" y="445389"/>
                  </a:lnTo>
                  <a:lnTo>
                    <a:pt x="603173" y="424180"/>
                  </a:lnTo>
                  <a:lnTo>
                    <a:pt x="2168321" y="424180"/>
                  </a:lnTo>
                  <a:lnTo>
                    <a:pt x="2168321" y="0"/>
                  </a:lnTo>
                  <a:close/>
                </a:path>
              </a:pathLst>
            </a:custGeom>
            <a:solidFill>
              <a:srgbClr val="C00000"/>
            </a:solidFill>
          </p:spPr>
          <p:txBody>
            <a:bodyPr wrap="square" lIns="0" tIns="0" rIns="0" bIns="0" rtlCol="0"/>
            <a:lstStyle/>
            <a:p>
              <a:endParaRPr sz="900"/>
            </a:p>
          </p:txBody>
        </p:sp>
        <p:sp>
          <p:nvSpPr>
            <p:cNvPr id="69" name="object 68">
              <a:extLst>
                <a:ext uri="{FF2B5EF4-FFF2-40B4-BE49-F238E27FC236}">
                  <a16:creationId xmlns:a16="http://schemas.microsoft.com/office/drawing/2014/main" id="{90B39C12-EE82-45A3-AEC5-82F8A125B1F2}"/>
                </a:ext>
              </a:extLst>
            </p:cNvPr>
            <p:cNvSpPr txBox="1"/>
            <p:nvPr/>
          </p:nvSpPr>
          <p:spPr>
            <a:xfrm>
              <a:off x="6101431" y="2141616"/>
              <a:ext cx="1399215" cy="299441"/>
            </a:xfrm>
            <a:prstGeom prst="rect">
              <a:avLst/>
            </a:prstGeom>
          </p:spPr>
          <p:txBody>
            <a:bodyPr vert="horz" wrap="square" lIns="0" tIns="9525" rIns="0" bIns="0" rtlCol="0">
              <a:spAutoFit/>
            </a:bodyPr>
            <a:lstStyle/>
            <a:p>
              <a:pPr marL="9525" algn="ctr">
                <a:spcBef>
                  <a:spcPts val="75"/>
                </a:spcBef>
              </a:pPr>
              <a:r>
                <a:rPr lang="en-US" sz="900" b="1" i="0" dirty="0">
                  <a:solidFill>
                    <a:srgbClr val="FFFFFF"/>
                  </a:solidFill>
                  <a:latin typeface="Microsoft JhengHei"/>
                  <a:cs typeface="Microsoft JhengHei"/>
                </a:rPr>
                <a:t>Software &amp; Hardware</a:t>
              </a:r>
            </a:p>
            <a:p>
              <a:pPr marL="9525" algn="ctr">
                <a:spcBef>
                  <a:spcPts val="75"/>
                </a:spcBef>
              </a:pPr>
              <a:r>
                <a:rPr lang="en-US" sz="900" b="1" i="0" dirty="0">
                  <a:solidFill>
                    <a:srgbClr val="FFFFFF"/>
                  </a:solidFill>
                  <a:latin typeface="Microsoft JhengHei"/>
                  <a:cs typeface="Microsoft JhengHei"/>
                </a:rPr>
                <a:t>deconstructed</a:t>
              </a:r>
              <a:endParaRPr sz="900" i="0" dirty="0">
                <a:latin typeface="Microsoft JhengHei"/>
                <a:cs typeface="Microsoft JhengHei"/>
              </a:endParaRPr>
            </a:p>
          </p:txBody>
        </p:sp>
        <p:sp>
          <p:nvSpPr>
            <p:cNvPr id="70" name="object 69">
              <a:extLst>
                <a:ext uri="{FF2B5EF4-FFF2-40B4-BE49-F238E27FC236}">
                  <a16:creationId xmlns:a16="http://schemas.microsoft.com/office/drawing/2014/main" id="{9FB05B5A-BCE6-4CE1-842C-0E834BC0BA14}"/>
                </a:ext>
              </a:extLst>
            </p:cNvPr>
            <p:cNvSpPr/>
            <p:nvPr/>
          </p:nvSpPr>
          <p:spPr>
            <a:xfrm>
              <a:off x="1800225" y="3432048"/>
              <a:ext cx="1175385" cy="723900"/>
            </a:xfrm>
            <a:custGeom>
              <a:avLst/>
              <a:gdLst/>
              <a:ahLst/>
              <a:cxnLst/>
              <a:rect l="l" t="t" r="r" b="b"/>
              <a:pathLst>
                <a:path w="1567180" h="965200">
                  <a:moveTo>
                    <a:pt x="1566672" y="456184"/>
                  </a:moveTo>
                  <a:lnTo>
                    <a:pt x="0" y="456184"/>
                  </a:lnTo>
                  <a:lnTo>
                    <a:pt x="0" y="965200"/>
                  </a:lnTo>
                  <a:lnTo>
                    <a:pt x="1566672" y="965200"/>
                  </a:lnTo>
                  <a:lnTo>
                    <a:pt x="1566672" y="456184"/>
                  </a:lnTo>
                  <a:close/>
                </a:path>
                <a:path w="1567180" h="965200">
                  <a:moveTo>
                    <a:pt x="1473784" y="0"/>
                  </a:moveTo>
                  <a:lnTo>
                    <a:pt x="913891" y="456184"/>
                  </a:lnTo>
                  <a:lnTo>
                    <a:pt x="1305560" y="456184"/>
                  </a:lnTo>
                  <a:lnTo>
                    <a:pt x="1473784" y="0"/>
                  </a:lnTo>
                  <a:close/>
                </a:path>
              </a:pathLst>
            </a:custGeom>
            <a:solidFill>
              <a:srgbClr val="C00000"/>
            </a:solidFill>
          </p:spPr>
          <p:txBody>
            <a:bodyPr wrap="square" lIns="0" tIns="0" rIns="0" bIns="0" rtlCol="0"/>
            <a:lstStyle/>
            <a:p>
              <a:endParaRPr sz="900"/>
            </a:p>
          </p:txBody>
        </p:sp>
        <p:sp>
          <p:nvSpPr>
            <p:cNvPr id="71" name="object 70">
              <a:extLst>
                <a:ext uri="{FF2B5EF4-FFF2-40B4-BE49-F238E27FC236}">
                  <a16:creationId xmlns:a16="http://schemas.microsoft.com/office/drawing/2014/main" id="{7CF52434-6CA5-46AF-90BD-CF7039678C6E}"/>
                </a:ext>
              </a:extLst>
            </p:cNvPr>
            <p:cNvSpPr txBox="1"/>
            <p:nvPr/>
          </p:nvSpPr>
          <p:spPr>
            <a:xfrm>
              <a:off x="1828502" y="3829430"/>
              <a:ext cx="988945" cy="286617"/>
            </a:xfrm>
            <a:prstGeom prst="rect">
              <a:avLst/>
            </a:prstGeom>
          </p:spPr>
          <p:txBody>
            <a:bodyPr vert="horz" wrap="square" lIns="0" tIns="9525" rIns="0" bIns="0" rtlCol="0">
              <a:spAutoFit/>
            </a:bodyPr>
            <a:lstStyle/>
            <a:p>
              <a:pPr marL="95250" marR="3810" indent="-85725" algn="ctr">
                <a:spcBef>
                  <a:spcPts val="75"/>
                </a:spcBef>
              </a:pPr>
              <a:r>
                <a:rPr lang="en-US" sz="900" b="1" i="0" dirty="0">
                  <a:solidFill>
                    <a:srgbClr val="FFFFFF"/>
                  </a:solidFill>
                  <a:latin typeface="Microsoft JhengHei"/>
                  <a:cs typeface="Microsoft JhengHei"/>
                </a:rPr>
                <a:t>Software virtualized</a:t>
              </a:r>
              <a:endParaRPr sz="900" i="0" dirty="0">
                <a:latin typeface="Microsoft JhengHei"/>
                <a:cs typeface="Microsoft JhengHei"/>
              </a:endParaRPr>
            </a:p>
          </p:txBody>
        </p:sp>
        <p:sp>
          <p:nvSpPr>
            <p:cNvPr id="72" name="object 71">
              <a:extLst>
                <a:ext uri="{FF2B5EF4-FFF2-40B4-BE49-F238E27FC236}">
                  <a16:creationId xmlns:a16="http://schemas.microsoft.com/office/drawing/2014/main" id="{9C2300B1-FA6B-4587-9EE9-B9F2E235DCDE}"/>
                </a:ext>
              </a:extLst>
            </p:cNvPr>
            <p:cNvSpPr txBox="1"/>
            <p:nvPr/>
          </p:nvSpPr>
          <p:spPr>
            <a:xfrm>
              <a:off x="3130084" y="3863597"/>
              <a:ext cx="3072765" cy="286617"/>
            </a:xfrm>
            <a:prstGeom prst="rect">
              <a:avLst/>
            </a:prstGeom>
          </p:spPr>
          <p:txBody>
            <a:bodyPr vert="horz" wrap="square" lIns="0" tIns="9525" rIns="0" bIns="0" rtlCol="0">
              <a:spAutoFit/>
            </a:bodyPr>
            <a:lstStyle/>
            <a:p>
              <a:pPr marL="224314" indent="-215265">
                <a:spcBef>
                  <a:spcPts val="75"/>
                </a:spcBef>
                <a:buFont typeface="Wingdings"/>
                <a:buChar char=""/>
                <a:tabLst>
                  <a:tab pos="224790" algn="l"/>
                </a:tabLst>
              </a:pPr>
              <a:r>
                <a:rPr sz="900" i="0" spc="-4" dirty="0">
                  <a:solidFill>
                    <a:srgbClr val="0000FF"/>
                  </a:solidFill>
                  <a:latin typeface="Times New Roman"/>
                  <a:cs typeface="Times New Roman"/>
                </a:rPr>
                <a:t>DU/CU</a:t>
              </a:r>
              <a:r>
                <a:rPr sz="900" i="0" spc="-8" dirty="0">
                  <a:solidFill>
                    <a:srgbClr val="0000FF"/>
                  </a:solidFill>
                  <a:latin typeface="Times New Roman"/>
                  <a:cs typeface="Times New Roman"/>
                </a:rPr>
                <a:t> </a:t>
              </a:r>
              <a:r>
                <a:rPr lang="en-US" sz="900" i="0" spc="-8" dirty="0">
                  <a:solidFill>
                    <a:srgbClr val="0000FF"/>
                  </a:solidFill>
                  <a:latin typeface="PMingLiU"/>
                  <a:cs typeface="Times New Roman"/>
                </a:rPr>
                <a:t>device</a:t>
              </a:r>
              <a:r>
                <a:rPr sz="900" i="0" dirty="0">
                  <a:solidFill>
                    <a:srgbClr val="0000FF"/>
                  </a:solidFill>
                  <a:latin typeface="Times New Roman"/>
                  <a:cs typeface="Times New Roman"/>
                </a:rPr>
                <a:t>:</a:t>
              </a:r>
              <a:r>
                <a:rPr sz="900" i="0" spc="-8" dirty="0">
                  <a:solidFill>
                    <a:srgbClr val="0000FF"/>
                  </a:solidFill>
                  <a:latin typeface="Times New Roman"/>
                  <a:cs typeface="Times New Roman"/>
                </a:rPr>
                <a:t> </a:t>
              </a:r>
              <a:r>
                <a:rPr lang="en-US" sz="900" i="0" dirty="0">
                  <a:solidFill>
                    <a:srgbClr val="0000FF"/>
                  </a:solidFill>
                  <a:latin typeface="PMingLiU"/>
                  <a:cs typeface="PMingLiU"/>
                </a:rPr>
                <a:t>independent software supplier</a:t>
              </a:r>
              <a:endParaRPr sz="900" i="0" dirty="0">
                <a:latin typeface="PMingLiU"/>
                <a:cs typeface="PMingLiU"/>
              </a:endParaRPr>
            </a:p>
            <a:p>
              <a:pPr marL="224314" indent="-215265">
                <a:spcBef>
                  <a:spcPts val="8"/>
                </a:spcBef>
                <a:buFont typeface="Wingdings"/>
                <a:buChar char=""/>
                <a:tabLst>
                  <a:tab pos="224790" algn="l"/>
                </a:tabLst>
              </a:pPr>
              <a:r>
                <a:rPr sz="900" i="0" spc="-4" dirty="0">
                  <a:solidFill>
                    <a:srgbClr val="0000FF"/>
                  </a:solidFill>
                  <a:latin typeface="Times New Roman"/>
                  <a:cs typeface="Times New Roman"/>
                </a:rPr>
                <a:t>DU/CU </a:t>
              </a:r>
              <a:r>
                <a:rPr sz="900" i="0" dirty="0">
                  <a:solidFill>
                    <a:srgbClr val="0000FF"/>
                  </a:solidFill>
                  <a:latin typeface="Times New Roman"/>
                  <a:cs typeface="Times New Roman"/>
                </a:rPr>
                <a:t>= </a:t>
              </a:r>
              <a:r>
                <a:rPr sz="900" i="0" spc="-4" dirty="0">
                  <a:solidFill>
                    <a:srgbClr val="0000FF"/>
                  </a:solidFill>
                  <a:latin typeface="Times New Roman"/>
                  <a:cs typeface="Times New Roman"/>
                </a:rPr>
                <a:t>VNF S/W </a:t>
              </a:r>
              <a:r>
                <a:rPr sz="900" i="0" dirty="0">
                  <a:solidFill>
                    <a:srgbClr val="0000FF"/>
                  </a:solidFill>
                  <a:latin typeface="Times New Roman"/>
                  <a:cs typeface="Times New Roman"/>
                </a:rPr>
                <a:t>+ </a:t>
              </a:r>
              <a:r>
                <a:rPr sz="900" i="0" spc="-4" dirty="0">
                  <a:solidFill>
                    <a:srgbClr val="0000FF"/>
                  </a:solidFill>
                  <a:latin typeface="Times New Roman"/>
                  <a:cs typeface="Times New Roman"/>
                </a:rPr>
                <a:t>NFI </a:t>
              </a:r>
              <a:r>
                <a:rPr sz="900" i="0" dirty="0">
                  <a:solidFill>
                    <a:srgbClr val="0000FF"/>
                  </a:solidFill>
                  <a:latin typeface="Times New Roman"/>
                  <a:cs typeface="Times New Roman"/>
                </a:rPr>
                <a:t>Server</a:t>
              </a:r>
              <a:r>
                <a:rPr sz="900" i="0" spc="-83" dirty="0">
                  <a:solidFill>
                    <a:srgbClr val="0000FF"/>
                  </a:solidFill>
                  <a:latin typeface="Times New Roman"/>
                  <a:cs typeface="Times New Roman"/>
                </a:rPr>
                <a:t> </a:t>
              </a:r>
              <a:r>
                <a:rPr sz="900" i="0" spc="-4" dirty="0">
                  <a:solidFill>
                    <a:srgbClr val="0000FF"/>
                  </a:solidFill>
                  <a:latin typeface="Times New Roman"/>
                  <a:cs typeface="Times New Roman"/>
                </a:rPr>
                <a:t>(H/W)</a:t>
              </a:r>
              <a:endParaRPr sz="900" i="0" dirty="0">
                <a:latin typeface="Times New Roman"/>
                <a:cs typeface="Times New Roman"/>
              </a:endParaRPr>
            </a:p>
          </p:txBody>
        </p:sp>
        <p:sp>
          <p:nvSpPr>
            <p:cNvPr id="73" name="object 14">
              <a:extLst>
                <a:ext uri="{FF2B5EF4-FFF2-40B4-BE49-F238E27FC236}">
                  <a16:creationId xmlns:a16="http://schemas.microsoft.com/office/drawing/2014/main" id="{6A5DCAE6-EEDB-4B64-A947-B6C54CBA1B90}"/>
                </a:ext>
              </a:extLst>
            </p:cNvPr>
            <p:cNvSpPr txBox="1"/>
            <p:nvPr/>
          </p:nvSpPr>
          <p:spPr>
            <a:xfrm>
              <a:off x="3141344" y="1610698"/>
              <a:ext cx="894557" cy="194284"/>
            </a:xfrm>
            <a:prstGeom prst="rect">
              <a:avLst/>
            </a:prstGeom>
          </p:spPr>
          <p:txBody>
            <a:bodyPr vert="horz" wrap="square" lIns="0" tIns="9525" rIns="0" bIns="0" rtlCol="0">
              <a:spAutoFit/>
            </a:bodyPr>
            <a:lstStyle/>
            <a:p>
              <a:pPr marL="9525">
                <a:spcBef>
                  <a:spcPts val="75"/>
                </a:spcBef>
              </a:pPr>
              <a:r>
                <a:rPr lang="en-US" sz="1200" i="0" dirty="0">
                  <a:latin typeface="PMingLiU"/>
                  <a:cs typeface="PMingLiU"/>
                </a:rPr>
                <a:t>Base Station</a:t>
              </a:r>
              <a:endParaRPr sz="1200" i="0" dirty="0">
                <a:latin typeface="PMingLiU"/>
                <a:cs typeface="PMingLiU"/>
              </a:endParaRPr>
            </a:p>
          </p:txBody>
        </p:sp>
        <p:pic>
          <p:nvPicPr>
            <p:cNvPr id="74" name="圖片 73">
              <a:extLst>
                <a:ext uri="{FF2B5EF4-FFF2-40B4-BE49-F238E27FC236}">
                  <a16:creationId xmlns:a16="http://schemas.microsoft.com/office/drawing/2014/main" id="{6CF3B59F-5AF8-4F60-AA6A-CE9991C27C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03469" y="857699"/>
              <a:ext cx="783199" cy="783199"/>
            </a:xfrm>
            <a:prstGeom prst="rect">
              <a:avLst/>
            </a:prstGeom>
          </p:spPr>
        </p:pic>
      </p:grpSp>
    </p:spTree>
    <p:extLst>
      <p:ext uri="{BB962C8B-B14F-4D97-AF65-F5344CB8AC3E}">
        <p14:creationId xmlns:p14="http://schemas.microsoft.com/office/powerpoint/2010/main" val="3135600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6B734CE-95E3-48E1-A39F-E9CDBE51323A}"/>
              </a:ext>
            </a:extLst>
          </p:cNvPr>
          <p:cNvSpPr>
            <a:spLocks noGrp="1"/>
          </p:cNvSpPr>
          <p:nvPr>
            <p:ph type="title"/>
          </p:nvPr>
        </p:nvSpPr>
        <p:spPr/>
        <p:txBody>
          <a:bodyPr>
            <a:noAutofit/>
          </a:bodyPr>
          <a:lstStyle/>
          <a:p>
            <a:r>
              <a:rPr lang="en-US" altLang="zh-TW" sz="2400" dirty="0"/>
              <a:t>Open-RAN Forecast</a:t>
            </a:r>
            <a:endParaRPr lang="zh-TW" altLang="en-US" sz="2400" dirty="0"/>
          </a:p>
        </p:txBody>
      </p:sp>
      <p:grpSp>
        <p:nvGrpSpPr>
          <p:cNvPr id="7" name="群組 6">
            <a:extLst>
              <a:ext uri="{FF2B5EF4-FFF2-40B4-BE49-F238E27FC236}">
                <a16:creationId xmlns:a16="http://schemas.microsoft.com/office/drawing/2014/main" id="{7BACF28A-B1B8-4A54-B1AF-EC89658F40E7}"/>
              </a:ext>
            </a:extLst>
          </p:cNvPr>
          <p:cNvGrpSpPr/>
          <p:nvPr/>
        </p:nvGrpSpPr>
        <p:grpSpPr>
          <a:xfrm>
            <a:off x="515126" y="2438400"/>
            <a:ext cx="11119982" cy="3093697"/>
            <a:chOff x="685800" y="2164103"/>
            <a:chExt cx="11119982" cy="3093697"/>
          </a:xfrm>
        </p:grpSpPr>
        <p:pic>
          <p:nvPicPr>
            <p:cNvPr id="4" name="圖片 3">
              <a:extLst>
                <a:ext uri="{FF2B5EF4-FFF2-40B4-BE49-F238E27FC236}">
                  <a16:creationId xmlns:a16="http://schemas.microsoft.com/office/drawing/2014/main" id="{CFE81F4E-3C8F-40F9-91B2-A08B2E8B56B0}"/>
                </a:ext>
              </a:extLst>
            </p:cNvPr>
            <p:cNvPicPr>
              <a:picLocks noChangeAspect="1"/>
            </p:cNvPicPr>
            <p:nvPr/>
          </p:nvPicPr>
          <p:blipFill>
            <a:blip r:embed="rId2"/>
            <a:stretch>
              <a:fillRect/>
            </a:stretch>
          </p:blipFill>
          <p:spPr>
            <a:xfrm>
              <a:off x="685800" y="2164103"/>
              <a:ext cx="5176381" cy="2895600"/>
            </a:xfrm>
            <a:prstGeom prst="rect">
              <a:avLst/>
            </a:prstGeom>
          </p:spPr>
        </p:pic>
        <p:pic>
          <p:nvPicPr>
            <p:cNvPr id="6" name="圖片 5">
              <a:extLst>
                <a:ext uri="{FF2B5EF4-FFF2-40B4-BE49-F238E27FC236}">
                  <a16:creationId xmlns:a16="http://schemas.microsoft.com/office/drawing/2014/main" id="{CF2B8253-0E19-4160-821F-84477ACBB1EC}"/>
                </a:ext>
              </a:extLst>
            </p:cNvPr>
            <p:cNvPicPr>
              <a:picLocks noChangeAspect="1"/>
            </p:cNvPicPr>
            <p:nvPr/>
          </p:nvPicPr>
          <p:blipFill>
            <a:blip r:embed="rId3"/>
            <a:stretch>
              <a:fillRect/>
            </a:stretch>
          </p:blipFill>
          <p:spPr>
            <a:xfrm>
              <a:off x="6629400" y="2164103"/>
              <a:ext cx="5176382" cy="3093697"/>
            </a:xfrm>
            <a:prstGeom prst="rect">
              <a:avLst/>
            </a:prstGeom>
          </p:spPr>
        </p:pic>
      </p:grpSp>
      <p:sp>
        <p:nvSpPr>
          <p:cNvPr id="8" name="文字方塊 7">
            <a:extLst>
              <a:ext uri="{FF2B5EF4-FFF2-40B4-BE49-F238E27FC236}">
                <a16:creationId xmlns:a16="http://schemas.microsoft.com/office/drawing/2014/main" id="{9367858E-EA4A-4005-BA8C-68BA5A242927}"/>
              </a:ext>
            </a:extLst>
          </p:cNvPr>
          <p:cNvSpPr txBox="1"/>
          <p:nvPr/>
        </p:nvSpPr>
        <p:spPr>
          <a:xfrm>
            <a:off x="6808131" y="1690299"/>
            <a:ext cx="4580165" cy="307777"/>
          </a:xfrm>
          <a:prstGeom prst="rect">
            <a:avLst/>
          </a:prstGeom>
          <a:noFill/>
        </p:spPr>
        <p:txBody>
          <a:bodyPr wrap="none" rtlCol="0">
            <a:spAutoFit/>
          </a:bodyPr>
          <a:lstStyle/>
          <a:p>
            <a:r>
              <a:rPr lang="en-US" altLang="zh-TW" sz="1400" b="1" dirty="0">
                <a:latin typeface="Segoe UI Symbol" panose="020B0502040204020203" pitchFamily="34" charset="0"/>
                <a:ea typeface="Segoe UI Symbol" panose="020B0502040204020203" pitchFamily="34" charset="0"/>
              </a:rPr>
              <a:t>Open-RAN small cell infrastructure in different situation</a:t>
            </a:r>
            <a:endParaRPr lang="zh-TW" altLang="en-US" sz="1400" dirty="0">
              <a:latin typeface="Segoe UI Symbol" panose="020B0502040204020203" pitchFamily="34" charset="0"/>
            </a:endParaRPr>
          </a:p>
        </p:txBody>
      </p:sp>
      <p:sp>
        <p:nvSpPr>
          <p:cNvPr id="9" name="文字方塊 8">
            <a:extLst>
              <a:ext uri="{FF2B5EF4-FFF2-40B4-BE49-F238E27FC236}">
                <a16:creationId xmlns:a16="http://schemas.microsoft.com/office/drawing/2014/main" id="{B8AB6FD0-4F2E-4303-8B2D-992FE4F45A65}"/>
              </a:ext>
            </a:extLst>
          </p:cNvPr>
          <p:cNvSpPr txBox="1"/>
          <p:nvPr/>
        </p:nvSpPr>
        <p:spPr>
          <a:xfrm>
            <a:off x="964525" y="1690299"/>
            <a:ext cx="4277581" cy="307777"/>
          </a:xfrm>
          <a:prstGeom prst="rect">
            <a:avLst/>
          </a:prstGeom>
          <a:noFill/>
        </p:spPr>
        <p:txBody>
          <a:bodyPr wrap="none" rtlCol="0">
            <a:spAutoFit/>
          </a:bodyPr>
          <a:lstStyle/>
          <a:p>
            <a:r>
              <a:rPr lang="en-US" altLang="zh-TW" sz="1400" b="1" dirty="0">
                <a:latin typeface="Segoe UI Symbol" panose="020B0502040204020203" pitchFamily="34" charset="0"/>
                <a:ea typeface="Segoe UI Symbol" panose="020B0502040204020203" pitchFamily="34" charset="0"/>
              </a:rPr>
              <a:t>Open-RAN</a:t>
            </a:r>
            <a:r>
              <a:rPr lang="zh-TW" altLang="en-US" sz="1400" b="1" dirty="0">
                <a:latin typeface="Segoe UI Symbol" panose="020B0502040204020203" pitchFamily="34" charset="0"/>
                <a:ea typeface="Segoe UI Symbol" panose="020B0502040204020203" pitchFamily="34" charset="0"/>
              </a:rPr>
              <a:t> </a:t>
            </a:r>
            <a:r>
              <a:rPr lang="en-US" altLang="zh-TW" sz="1400" b="1" dirty="0">
                <a:latin typeface="Segoe UI Symbol" panose="020B0502040204020203" pitchFamily="34" charset="0"/>
                <a:ea typeface="Segoe UI Symbol" panose="020B0502040204020203" pitchFamily="34" charset="0"/>
              </a:rPr>
              <a:t>market will reach 3.2 Billion USD in</a:t>
            </a:r>
            <a:r>
              <a:rPr lang="zh-TW" altLang="en-US" sz="1400" b="1" dirty="0">
                <a:latin typeface="Segoe UI Symbol" panose="020B0502040204020203" pitchFamily="34" charset="0"/>
                <a:ea typeface="Segoe UI Symbol" panose="020B0502040204020203" pitchFamily="34" charset="0"/>
              </a:rPr>
              <a:t> </a:t>
            </a:r>
            <a:r>
              <a:rPr lang="en-US" altLang="zh-TW" sz="1400" b="1" dirty="0">
                <a:latin typeface="Segoe UI Symbol" panose="020B0502040204020203" pitchFamily="34" charset="0"/>
                <a:ea typeface="Segoe UI Symbol" panose="020B0502040204020203" pitchFamily="34" charset="0"/>
              </a:rPr>
              <a:t>2024</a:t>
            </a:r>
            <a:endParaRPr lang="zh-TW" altLang="en-US" sz="1400" b="1" dirty="0">
              <a:latin typeface="Segoe UI Symbol" panose="020B0502040204020203" pitchFamily="34" charset="0"/>
            </a:endParaRPr>
          </a:p>
        </p:txBody>
      </p:sp>
      <p:sp>
        <p:nvSpPr>
          <p:cNvPr id="10" name="文字方塊 9">
            <a:extLst>
              <a:ext uri="{FF2B5EF4-FFF2-40B4-BE49-F238E27FC236}">
                <a16:creationId xmlns:a16="http://schemas.microsoft.com/office/drawing/2014/main" id="{40F36B02-6F42-4142-B0F5-574FE104ECAC}"/>
              </a:ext>
            </a:extLst>
          </p:cNvPr>
          <p:cNvSpPr txBox="1"/>
          <p:nvPr/>
        </p:nvSpPr>
        <p:spPr>
          <a:xfrm>
            <a:off x="592452" y="5528103"/>
            <a:ext cx="978153" cy="246221"/>
          </a:xfrm>
          <a:prstGeom prst="rect">
            <a:avLst/>
          </a:prstGeom>
          <a:noFill/>
        </p:spPr>
        <p:txBody>
          <a:bodyPr wrap="none" rtlCol="0">
            <a:spAutoFit/>
          </a:bodyPr>
          <a:lstStyle/>
          <a:p>
            <a:r>
              <a:rPr lang="en-US" altLang="zh-TW" sz="1000" dirty="0"/>
              <a:t>Source: </a:t>
            </a:r>
            <a:r>
              <a:rPr lang="en-US" altLang="zh-TW" sz="1000" dirty="0" err="1"/>
              <a:t>Omdia</a:t>
            </a:r>
            <a:r>
              <a:rPr lang="en-US" altLang="zh-TW" sz="1000" dirty="0"/>
              <a:t> </a:t>
            </a:r>
            <a:endParaRPr lang="zh-TW" altLang="en-US" sz="1000" dirty="0"/>
          </a:p>
        </p:txBody>
      </p:sp>
    </p:spTree>
    <p:extLst>
      <p:ext uri="{BB962C8B-B14F-4D97-AF65-F5344CB8AC3E}">
        <p14:creationId xmlns:p14="http://schemas.microsoft.com/office/powerpoint/2010/main" val="352007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310E50F2-A407-41C5-8336-F46C61C399D2}"/>
              </a:ext>
            </a:extLst>
          </p:cNvPr>
          <p:cNvSpPr>
            <a:spLocks noGrp="1"/>
          </p:cNvSpPr>
          <p:nvPr>
            <p:ph type="title"/>
          </p:nvPr>
        </p:nvSpPr>
        <p:spPr>
          <a:xfrm>
            <a:off x="515126" y="762000"/>
            <a:ext cx="11161747" cy="369332"/>
          </a:xfrm>
        </p:spPr>
        <p:txBody>
          <a:bodyPr>
            <a:noAutofit/>
          </a:bodyPr>
          <a:lstStyle/>
          <a:p>
            <a:r>
              <a:rPr lang="en-US" altLang="zh-TW" sz="2400" dirty="0"/>
              <a:t>Wi-Fi Technology – Easy Mesh (Wi-Fi 6 / 7)    </a:t>
            </a:r>
            <a:endParaRPr lang="zh-TW" altLang="en-US" sz="2400" dirty="0"/>
          </a:p>
        </p:txBody>
      </p:sp>
      <p:pic>
        <p:nvPicPr>
          <p:cNvPr id="5" name="圖片 4">
            <a:extLst>
              <a:ext uri="{FF2B5EF4-FFF2-40B4-BE49-F238E27FC236}">
                <a16:creationId xmlns:a16="http://schemas.microsoft.com/office/drawing/2014/main" id="{ED841D28-2A24-4E33-BF15-A5CE122E8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1390503"/>
            <a:ext cx="8763000" cy="4545514"/>
          </a:xfrm>
          <a:prstGeom prst="rect">
            <a:avLst/>
          </a:prstGeom>
        </p:spPr>
      </p:pic>
    </p:spTree>
    <p:extLst>
      <p:ext uri="{BB962C8B-B14F-4D97-AF65-F5344CB8AC3E}">
        <p14:creationId xmlns:p14="http://schemas.microsoft.com/office/powerpoint/2010/main" val="2024578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458F332-B369-430C-AE2A-67E9026D8D1B}"/>
              </a:ext>
            </a:extLst>
          </p:cNvPr>
          <p:cNvSpPr>
            <a:spLocks noGrp="1"/>
          </p:cNvSpPr>
          <p:nvPr>
            <p:ph type="title"/>
          </p:nvPr>
        </p:nvSpPr>
        <p:spPr/>
        <p:txBody>
          <a:bodyPr>
            <a:noAutofit/>
          </a:bodyPr>
          <a:lstStyle/>
          <a:p>
            <a:r>
              <a:rPr lang="en-US" altLang="zh-TW" sz="2400" dirty="0"/>
              <a:t>Wi-Fi Technology – Wi-Fi 6</a:t>
            </a:r>
            <a:endParaRPr lang="zh-TW" altLang="en-US" sz="2400" dirty="0"/>
          </a:p>
        </p:txBody>
      </p:sp>
      <p:sp>
        <p:nvSpPr>
          <p:cNvPr id="3" name="圓角矩形 9">
            <a:extLst>
              <a:ext uri="{FF2B5EF4-FFF2-40B4-BE49-F238E27FC236}">
                <a16:creationId xmlns:a16="http://schemas.microsoft.com/office/drawing/2014/main" id="{F9DB15BD-2EE4-46EF-9834-32F80D3F10DC}"/>
              </a:ext>
            </a:extLst>
          </p:cNvPr>
          <p:cNvSpPr/>
          <p:nvPr/>
        </p:nvSpPr>
        <p:spPr>
          <a:xfrm>
            <a:off x="1124003" y="1759199"/>
            <a:ext cx="2485845" cy="3482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rgbClr val="0B58C4"/>
                </a:solidFill>
                <a:latin typeface="Segoe UI Symbol" panose="020B0502040204020203" pitchFamily="34" charset="0"/>
                <a:ea typeface="Segoe UI Symbol" panose="020B0502040204020203" pitchFamily="34" charset="0"/>
              </a:rPr>
              <a:t>Strength</a:t>
            </a:r>
            <a:r>
              <a:rPr lang="en-US" altLang="zh-TW" sz="1600" b="1" dirty="0">
                <a:solidFill>
                  <a:srgbClr val="0B58C4"/>
                </a:solidFill>
                <a:latin typeface="Segoe UI Symbol" panose="020B0502040204020203" pitchFamily="34" charset="0"/>
                <a:ea typeface="Segoe UI Symbol" panose="020B0502040204020203" pitchFamily="34" charset="0"/>
              </a:rPr>
              <a:t> of Wi-Fi </a:t>
            </a:r>
            <a:r>
              <a:rPr lang="en-US" altLang="zh-TW" sz="2100" b="1" i="0" dirty="0">
                <a:solidFill>
                  <a:srgbClr val="0B58C4"/>
                </a:solidFill>
                <a:latin typeface="Segoe UI Symbol" panose="020B0502040204020203" pitchFamily="34" charset="0"/>
                <a:ea typeface="Segoe UI Symbol" panose="020B0502040204020203" pitchFamily="34" charset="0"/>
              </a:rPr>
              <a:t>6</a:t>
            </a:r>
            <a:r>
              <a:rPr lang="zh-TW" altLang="en-US" sz="2100" b="1" dirty="0">
                <a:solidFill>
                  <a:srgbClr val="0071C5"/>
                </a:solidFill>
                <a:latin typeface="Segoe UI Symbol" panose="020B0502040204020203" pitchFamily="34" charset="0"/>
                <a:ea typeface="+mj-ea"/>
              </a:rPr>
              <a:t> </a:t>
            </a:r>
            <a:endParaRPr lang="zh-TW" altLang="en-US" sz="2100" b="1" i="0" dirty="0">
              <a:solidFill>
                <a:srgbClr val="0071C5"/>
              </a:solidFill>
              <a:latin typeface="Segoe UI Symbol" panose="020B0502040204020203" pitchFamily="34" charset="0"/>
              <a:ea typeface="+mj-ea"/>
            </a:endParaRPr>
          </a:p>
        </p:txBody>
      </p:sp>
      <p:sp>
        <p:nvSpPr>
          <p:cNvPr id="4" name="圓角矩形 11">
            <a:extLst>
              <a:ext uri="{FF2B5EF4-FFF2-40B4-BE49-F238E27FC236}">
                <a16:creationId xmlns:a16="http://schemas.microsoft.com/office/drawing/2014/main" id="{209DFB5C-18DB-4C13-B4D7-767B1F47AB4C}"/>
              </a:ext>
            </a:extLst>
          </p:cNvPr>
          <p:cNvSpPr/>
          <p:nvPr/>
        </p:nvSpPr>
        <p:spPr>
          <a:xfrm>
            <a:off x="381000" y="2375127"/>
            <a:ext cx="3962400" cy="3340293"/>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altLang="zh-TW" sz="1600" b="1" dirty="0">
                <a:solidFill>
                  <a:srgbClr val="0B58C4"/>
                </a:solidFill>
                <a:latin typeface="Segoe UI Symbol" panose="020B0502040204020203" pitchFamily="34" charset="0"/>
                <a:ea typeface="Segoe UI Symbol" panose="020B0502040204020203" pitchFamily="34" charset="0"/>
              </a:rPr>
              <a:t>Efficiency upgrade</a:t>
            </a:r>
          </a:p>
          <a:p>
            <a:r>
              <a:rPr lang="en-US" altLang="zh-TW" sz="1600" i="0" dirty="0">
                <a:solidFill>
                  <a:schemeClr val="tx1"/>
                </a:solidFill>
                <a:latin typeface="Segoe UI Symbol" panose="020B0502040204020203" pitchFamily="34" charset="0"/>
                <a:ea typeface="Segoe UI Symbol" panose="020B0502040204020203" pitchFamily="34" charset="0"/>
              </a:rPr>
              <a:t>    </a:t>
            </a:r>
            <a:r>
              <a:rPr lang="en-US" altLang="zh-TW" sz="1600" dirty="0">
                <a:solidFill>
                  <a:schemeClr val="tx1"/>
                </a:solidFill>
                <a:latin typeface="Segoe UI Symbol" panose="020B0502040204020203" pitchFamily="34" charset="0"/>
                <a:ea typeface="Segoe UI Symbol" panose="020B0502040204020203" pitchFamily="34" charset="0"/>
              </a:rPr>
              <a:t>Wi-Fi ap/rt can communicate </a:t>
            </a:r>
          </a:p>
          <a:p>
            <a:r>
              <a:rPr lang="en-US" altLang="zh-TW" sz="1600" dirty="0">
                <a:solidFill>
                  <a:schemeClr val="tx1"/>
                </a:solidFill>
                <a:latin typeface="Segoe UI Symbol" panose="020B0502040204020203" pitchFamily="34" charset="0"/>
                <a:ea typeface="Segoe UI Symbol" panose="020B0502040204020203" pitchFamily="34" charset="0"/>
              </a:rPr>
              <a:t>    with multiple terminal </a:t>
            </a:r>
          </a:p>
          <a:p>
            <a:r>
              <a:rPr lang="en-US" altLang="zh-TW" sz="1600" dirty="0">
                <a:solidFill>
                  <a:schemeClr val="tx1"/>
                </a:solidFill>
                <a:latin typeface="Segoe UI Symbol" panose="020B0502040204020203" pitchFamily="34" charset="0"/>
                <a:ea typeface="Segoe UI Symbol" panose="020B0502040204020203" pitchFamily="34" charset="0"/>
              </a:rPr>
              <a:t>    equipment in the same time</a:t>
            </a:r>
            <a:endParaRPr lang="en-US" altLang="zh-TW" sz="1600" i="0" dirty="0">
              <a:solidFill>
                <a:schemeClr val="tx1"/>
              </a:solidFill>
              <a:latin typeface="Segoe UI Symbol" panose="020B0502040204020203" pitchFamily="34" charset="0"/>
              <a:ea typeface="Segoe UI Symbol" panose="020B0502040204020203" pitchFamily="34" charset="0"/>
            </a:endParaRPr>
          </a:p>
          <a:p>
            <a:pPr marL="457200" lvl="1" indent="-285750">
              <a:spcBef>
                <a:spcPts val="600"/>
              </a:spcBef>
              <a:buFont typeface="微軟正黑體" panose="020B0604030504040204" pitchFamily="34" charset="-120"/>
              <a:buChar char="－"/>
            </a:pPr>
            <a:endParaRPr lang="en-US" altLang="zh-TW" sz="1600" b="1" i="0" dirty="0">
              <a:solidFill>
                <a:schemeClr val="tx1"/>
              </a:solidFill>
              <a:latin typeface="Segoe UI Symbol" panose="020B0502040204020203" pitchFamily="34" charset="0"/>
              <a:ea typeface="Segoe UI Symbol" panose="020B0502040204020203" pitchFamily="34" charset="0"/>
            </a:endParaRPr>
          </a:p>
          <a:p>
            <a:pPr marL="171450" indent="-171450">
              <a:spcBef>
                <a:spcPts val="1200"/>
              </a:spcBef>
              <a:buFont typeface="Arial" panose="020B0604020202020204" pitchFamily="34" charset="0"/>
              <a:buChar char="•"/>
            </a:pPr>
            <a:r>
              <a:rPr lang="en-US" altLang="zh-TW" sz="1600" b="1" dirty="0">
                <a:solidFill>
                  <a:srgbClr val="0B58C4"/>
                </a:solidFill>
                <a:latin typeface="Segoe UI Symbol" panose="020B0502040204020203" pitchFamily="34" charset="0"/>
                <a:ea typeface="Segoe UI Symbol" panose="020B0502040204020203" pitchFamily="34" charset="0"/>
              </a:rPr>
              <a:t>Better performance</a:t>
            </a:r>
          </a:p>
          <a:p>
            <a:pPr marL="171450" lvl="1">
              <a:spcBef>
                <a:spcPts val="600"/>
              </a:spcBef>
            </a:pPr>
            <a:r>
              <a:rPr lang="en-US" altLang="zh-TW" sz="1600" dirty="0">
                <a:solidFill>
                  <a:schemeClr val="tx1"/>
                </a:solidFill>
                <a:latin typeface="Segoe UI Symbol" panose="020B0502040204020203" pitchFamily="34" charset="0"/>
                <a:ea typeface="Segoe UI Symbol" panose="020B0502040204020203" pitchFamily="34" charset="0"/>
              </a:rPr>
              <a:t>Transmission more data</a:t>
            </a:r>
            <a:endParaRPr lang="en-US" altLang="zh-TW" sz="1600" i="0" dirty="0">
              <a:solidFill>
                <a:schemeClr val="tx1"/>
              </a:solidFill>
              <a:latin typeface="Segoe UI Symbol" panose="020B0502040204020203" pitchFamily="34" charset="0"/>
              <a:ea typeface="Segoe UI Symbol" panose="020B0502040204020203" pitchFamily="34" charset="0"/>
            </a:endParaRPr>
          </a:p>
          <a:p>
            <a:pPr marL="171450" lvl="1"/>
            <a:r>
              <a:rPr lang="en-US" altLang="zh-TW" sz="1600" dirty="0">
                <a:solidFill>
                  <a:schemeClr val="tx1"/>
                </a:solidFill>
                <a:latin typeface="Segoe UI Symbol" panose="020B0502040204020203" pitchFamily="34" charset="0"/>
                <a:ea typeface="Segoe UI Symbol" panose="020B0502040204020203" pitchFamily="34" charset="0"/>
              </a:rPr>
              <a:t>Internet speed get faster</a:t>
            </a:r>
            <a:endParaRPr lang="en-US" altLang="zh-TW" sz="1600" i="0" dirty="0">
              <a:solidFill>
                <a:schemeClr val="tx1"/>
              </a:solidFill>
              <a:latin typeface="Segoe UI Symbol" panose="020B0502040204020203" pitchFamily="34" charset="0"/>
              <a:ea typeface="Segoe UI Symbol" panose="020B0502040204020203" pitchFamily="34" charset="0"/>
            </a:endParaRPr>
          </a:p>
          <a:p>
            <a:pPr marL="171450" lvl="1"/>
            <a:r>
              <a:rPr lang="en-US" altLang="zh-TW" sz="1600" dirty="0">
                <a:solidFill>
                  <a:schemeClr val="tx1"/>
                </a:solidFill>
                <a:latin typeface="Segoe UI Symbol" panose="020B0502040204020203" pitchFamily="34" charset="0"/>
                <a:ea typeface="Segoe UI Symbol" panose="020B0502040204020203" pitchFamily="34" charset="0"/>
              </a:rPr>
              <a:t>Lower power consumption </a:t>
            </a:r>
            <a:endParaRPr lang="en-US" altLang="zh-TW" sz="1600" i="0" dirty="0">
              <a:solidFill>
                <a:schemeClr val="tx1"/>
              </a:solidFill>
              <a:latin typeface="Segoe UI Symbol" panose="020B0502040204020203" pitchFamily="34" charset="0"/>
              <a:ea typeface="Segoe UI Symbol" panose="020B0502040204020203" pitchFamily="34" charset="0"/>
            </a:endParaRPr>
          </a:p>
        </p:txBody>
      </p:sp>
      <p:pic>
        <p:nvPicPr>
          <p:cNvPr id="6" name="圖片 5">
            <a:extLst>
              <a:ext uri="{FF2B5EF4-FFF2-40B4-BE49-F238E27FC236}">
                <a16:creationId xmlns:a16="http://schemas.microsoft.com/office/drawing/2014/main" id="{4613B7AC-E4E4-405B-B8B2-B5222975A294}"/>
              </a:ext>
            </a:extLst>
          </p:cNvPr>
          <p:cNvPicPr>
            <a:picLocks noChangeAspect="1"/>
          </p:cNvPicPr>
          <p:nvPr/>
        </p:nvPicPr>
        <p:blipFill>
          <a:blip r:embed="rId3"/>
          <a:stretch>
            <a:fillRect/>
          </a:stretch>
        </p:blipFill>
        <p:spPr>
          <a:xfrm>
            <a:off x="4809707" y="2272219"/>
            <a:ext cx="6836686" cy="3786567"/>
          </a:xfrm>
          <a:prstGeom prst="rect">
            <a:avLst/>
          </a:prstGeom>
        </p:spPr>
      </p:pic>
    </p:spTree>
    <p:extLst>
      <p:ext uri="{BB962C8B-B14F-4D97-AF65-F5344CB8AC3E}">
        <p14:creationId xmlns:p14="http://schemas.microsoft.com/office/powerpoint/2010/main" val="37471980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310E50F2-A407-41C5-8336-F46C61C399D2}"/>
              </a:ext>
            </a:extLst>
          </p:cNvPr>
          <p:cNvSpPr>
            <a:spLocks noGrp="1"/>
          </p:cNvSpPr>
          <p:nvPr>
            <p:ph type="title"/>
          </p:nvPr>
        </p:nvSpPr>
        <p:spPr>
          <a:xfrm>
            <a:off x="515126" y="762000"/>
            <a:ext cx="11161747" cy="369332"/>
          </a:xfrm>
        </p:spPr>
        <p:txBody>
          <a:bodyPr>
            <a:noAutofit/>
          </a:bodyPr>
          <a:lstStyle/>
          <a:p>
            <a:r>
              <a:rPr lang="en-US" altLang="zh-TW" sz="2400" dirty="0"/>
              <a:t>Wi-Fi Technology – Wi-Fi 7</a:t>
            </a:r>
            <a:endParaRPr lang="zh-TW" altLang="en-US" sz="2400" dirty="0"/>
          </a:p>
        </p:txBody>
      </p:sp>
      <p:grpSp>
        <p:nvGrpSpPr>
          <p:cNvPr id="45" name="群組 44">
            <a:extLst>
              <a:ext uri="{FF2B5EF4-FFF2-40B4-BE49-F238E27FC236}">
                <a16:creationId xmlns:a16="http://schemas.microsoft.com/office/drawing/2014/main" id="{BB99B827-97F7-40CC-BFDC-8112BCE9B80D}"/>
              </a:ext>
            </a:extLst>
          </p:cNvPr>
          <p:cNvGrpSpPr/>
          <p:nvPr/>
        </p:nvGrpSpPr>
        <p:grpSpPr>
          <a:xfrm>
            <a:off x="1279209" y="1232106"/>
            <a:ext cx="9127402" cy="5376510"/>
            <a:chOff x="1279209" y="1232106"/>
            <a:chExt cx="9127402" cy="5376510"/>
          </a:xfrm>
        </p:grpSpPr>
        <p:sp>
          <p:nvSpPr>
            <p:cNvPr id="44" name="矩形 43">
              <a:extLst>
                <a:ext uri="{FF2B5EF4-FFF2-40B4-BE49-F238E27FC236}">
                  <a16:creationId xmlns:a16="http://schemas.microsoft.com/office/drawing/2014/main" id="{A4CD2C0C-6016-4D5A-9A56-C5A07A60FE91}"/>
                </a:ext>
              </a:extLst>
            </p:cNvPr>
            <p:cNvSpPr/>
            <p:nvPr/>
          </p:nvSpPr>
          <p:spPr>
            <a:xfrm>
              <a:off x="1524000" y="3151836"/>
              <a:ext cx="8845826" cy="161405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文字方塊 1">
              <a:extLst>
                <a:ext uri="{FF2B5EF4-FFF2-40B4-BE49-F238E27FC236}">
                  <a16:creationId xmlns:a16="http://schemas.microsoft.com/office/drawing/2014/main" id="{BB185B89-CED5-42FF-9D20-C82FB9B41707}"/>
                </a:ext>
              </a:extLst>
            </p:cNvPr>
            <p:cNvSpPr txBox="1"/>
            <p:nvPr/>
          </p:nvSpPr>
          <p:spPr>
            <a:xfrm>
              <a:off x="1279209" y="6362395"/>
              <a:ext cx="837089" cy="246221"/>
            </a:xfrm>
            <a:prstGeom prst="rect">
              <a:avLst/>
            </a:prstGeom>
            <a:noFill/>
          </p:spPr>
          <p:txBody>
            <a:bodyPr wrap="none" rtlCol="0">
              <a:spAutoFit/>
            </a:bodyPr>
            <a:lstStyle/>
            <a:p>
              <a:r>
                <a:rPr lang="en-US" altLang="zh-TW" sz="1000" dirty="0"/>
                <a:t>Source: intel</a:t>
              </a:r>
              <a:endParaRPr lang="zh-TW" altLang="en-US" sz="1000" dirty="0"/>
            </a:p>
          </p:txBody>
        </p:sp>
        <p:grpSp>
          <p:nvGrpSpPr>
            <p:cNvPr id="39" name="群組 38">
              <a:extLst>
                <a:ext uri="{FF2B5EF4-FFF2-40B4-BE49-F238E27FC236}">
                  <a16:creationId xmlns:a16="http://schemas.microsoft.com/office/drawing/2014/main" id="{6B66D200-204B-4EE5-B1AD-651570CD9EFF}"/>
                </a:ext>
              </a:extLst>
            </p:cNvPr>
            <p:cNvGrpSpPr/>
            <p:nvPr/>
          </p:nvGrpSpPr>
          <p:grpSpPr>
            <a:xfrm>
              <a:off x="1473522" y="1232106"/>
              <a:ext cx="8933089" cy="1862196"/>
              <a:chOff x="1466896" y="1391901"/>
              <a:chExt cx="8933089" cy="1862196"/>
            </a:xfrm>
          </p:grpSpPr>
          <p:pic>
            <p:nvPicPr>
              <p:cNvPr id="8" name="圖片 7">
                <a:extLst>
                  <a:ext uri="{FF2B5EF4-FFF2-40B4-BE49-F238E27FC236}">
                    <a16:creationId xmlns:a16="http://schemas.microsoft.com/office/drawing/2014/main" id="{EB8367CF-8949-4133-BEBD-72E68AE3F6D5}"/>
                  </a:ext>
                </a:extLst>
              </p:cNvPr>
              <p:cNvPicPr>
                <a:picLocks noChangeAspect="1"/>
              </p:cNvPicPr>
              <p:nvPr/>
            </p:nvPicPr>
            <p:blipFill>
              <a:blip r:embed="rId3"/>
              <a:stretch>
                <a:fillRect/>
              </a:stretch>
            </p:blipFill>
            <p:spPr>
              <a:xfrm>
                <a:off x="2112093" y="1922422"/>
                <a:ext cx="783507" cy="801154"/>
              </a:xfrm>
              <a:prstGeom prst="rect">
                <a:avLst/>
              </a:prstGeom>
            </p:spPr>
          </p:pic>
          <p:sp>
            <p:nvSpPr>
              <p:cNvPr id="15" name="文字方塊 14">
                <a:extLst>
                  <a:ext uri="{FF2B5EF4-FFF2-40B4-BE49-F238E27FC236}">
                    <a16:creationId xmlns:a16="http://schemas.microsoft.com/office/drawing/2014/main" id="{FC530C79-4B5E-4935-A41C-A70CDD9D0098}"/>
                  </a:ext>
                </a:extLst>
              </p:cNvPr>
              <p:cNvSpPr txBox="1"/>
              <p:nvPr/>
            </p:nvSpPr>
            <p:spPr>
              <a:xfrm>
                <a:off x="1466896" y="2798741"/>
                <a:ext cx="2120068" cy="307777"/>
              </a:xfrm>
              <a:prstGeom prst="rect">
                <a:avLst/>
              </a:prstGeom>
              <a:noFill/>
            </p:spPr>
            <p:txBody>
              <a:bodyPr wrap="none" rtlCol="0">
                <a:spAutoFit/>
              </a:bodyPr>
              <a:lstStyle/>
              <a:p>
                <a:r>
                  <a:rPr lang="en-US" altLang="zh-TW" sz="1400" dirty="0"/>
                  <a:t>User Experience Data Rate</a:t>
                </a:r>
                <a:endParaRPr lang="zh-TW" altLang="en-US" sz="1400" dirty="0"/>
              </a:p>
            </p:txBody>
          </p:sp>
          <p:pic>
            <p:nvPicPr>
              <p:cNvPr id="17" name="圖片 16">
                <a:extLst>
                  <a:ext uri="{FF2B5EF4-FFF2-40B4-BE49-F238E27FC236}">
                    <a16:creationId xmlns:a16="http://schemas.microsoft.com/office/drawing/2014/main" id="{6778B1C3-5258-4C6E-885B-492E2F10634C}"/>
                  </a:ext>
                </a:extLst>
              </p:cNvPr>
              <p:cNvPicPr>
                <a:picLocks noChangeAspect="1"/>
              </p:cNvPicPr>
              <p:nvPr/>
            </p:nvPicPr>
            <p:blipFill>
              <a:blip r:embed="rId4"/>
              <a:stretch>
                <a:fillRect/>
              </a:stretch>
            </p:blipFill>
            <p:spPr>
              <a:xfrm>
                <a:off x="4296870" y="1671030"/>
                <a:ext cx="1140963" cy="1140963"/>
              </a:xfrm>
              <a:prstGeom prst="rect">
                <a:avLst/>
              </a:prstGeom>
            </p:spPr>
          </p:pic>
          <p:sp>
            <p:nvSpPr>
              <p:cNvPr id="19" name="文字方塊 18">
                <a:extLst>
                  <a:ext uri="{FF2B5EF4-FFF2-40B4-BE49-F238E27FC236}">
                    <a16:creationId xmlns:a16="http://schemas.microsoft.com/office/drawing/2014/main" id="{770428B3-D025-45B2-A1C9-3FA112B87C2B}"/>
                  </a:ext>
                </a:extLst>
              </p:cNvPr>
              <p:cNvSpPr txBox="1"/>
              <p:nvPr/>
            </p:nvSpPr>
            <p:spPr>
              <a:xfrm>
                <a:off x="4132570" y="2798741"/>
                <a:ext cx="1616789" cy="307777"/>
              </a:xfrm>
              <a:prstGeom prst="rect">
                <a:avLst/>
              </a:prstGeom>
              <a:noFill/>
            </p:spPr>
            <p:txBody>
              <a:bodyPr wrap="none" rtlCol="0">
                <a:spAutoFit/>
              </a:bodyPr>
              <a:lstStyle/>
              <a:p>
                <a:r>
                  <a:rPr lang="en-US" altLang="zh-TW" sz="1400" dirty="0"/>
                  <a:t>Spectrum Efficiency</a:t>
                </a:r>
                <a:endParaRPr lang="zh-TW" altLang="en-US" sz="1400" dirty="0"/>
              </a:p>
            </p:txBody>
          </p:sp>
          <p:pic>
            <p:nvPicPr>
              <p:cNvPr id="21" name="圖片 20">
                <a:extLst>
                  <a:ext uri="{FF2B5EF4-FFF2-40B4-BE49-F238E27FC236}">
                    <a16:creationId xmlns:a16="http://schemas.microsoft.com/office/drawing/2014/main" id="{738B8A54-8E5A-4BB0-80F5-DD8131406C3D}"/>
                  </a:ext>
                </a:extLst>
              </p:cNvPr>
              <p:cNvPicPr>
                <a:picLocks noChangeAspect="1"/>
              </p:cNvPicPr>
              <p:nvPr/>
            </p:nvPicPr>
            <p:blipFill>
              <a:blip r:embed="rId5"/>
              <a:stretch>
                <a:fillRect/>
              </a:stretch>
            </p:blipFill>
            <p:spPr>
              <a:xfrm>
                <a:off x="6618395" y="1790765"/>
                <a:ext cx="1064468" cy="1064468"/>
              </a:xfrm>
              <a:prstGeom prst="rect">
                <a:avLst/>
              </a:prstGeom>
            </p:spPr>
          </p:pic>
          <p:sp>
            <p:nvSpPr>
              <p:cNvPr id="22" name="文字方塊 21">
                <a:extLst>
                  <a:ext uri="{FF2B5EF4-FFF2-40B4-BE49-F238E27FC236}">
                    <a16:creationId xmlns:a16="http://schemas.microsoft.com/office/drawing/2014/main" id="{8637385A-A6D0-4F0C-86AB-BE429EEC6DBC}"/>
                  </a:ext>
                </a:extLst>
              </p:cNvPr>
              <p:cNvSpPr txBox="1"/>
              <p:nvPr/>
            </p:nvSpPr>
            <p:spPr>
              <a:xfrm>
                <a:off x="6147739" y="2798740"/>
                <a:ext cx="2124684" cy="307777"/>
              </a:xfrm>
              <a:prstGeom prst="rect">
                <a:avLst/>
              </a:prstGeom>
              <a:noFill/>
            </p:spPr>
            <p:txBody>
              <a:bodyPr wrap="none" rtlCol="0">
                <a:spAutoFit/>
              </a:bodyPr>
              <a:lstStyle/>
              <a:p>
                <a:r>
                  <a:rPr lang="en-US" altLang="zh-TW" sz="1400" dirty="0"/>
                  <a:t>Network Energy Efficiency </a:t>
                </a:r>
                <a:endParaRPr lang="zh-TW" altLang="en-US" sz="1400" dirty="0"/>
              </a:p>
            </p:txBody>
          </p:sp>
          <p:pic>
            <p:nvPicPr>
              <p:cNvPr id="24" name="圖片 23">
                <a:extLst>
                  <a:ext uri="{FF2B5EF4-FFF2-40B4-BE49-F238E27FC236}">
                    <a16:creationId xmlns:a16="http://schemas.microsoft.com/office/drawing/2014/main" id="{5F8D20B3-173B-4E9C-AF27-0CFC82310BAB}"/>
                  </a:ext>
                </a:extLst>
              </p:cNvPr>
              <p:cNvPicPr>
                <a:picLocks noChangeAspect="1"/>
              </p:cNvPicPr>
              <p:nvPr/>
            </p:nvPicPr>
            <p:blipFill>
              <a:blip r:embed="rId6"/>
              <a:stretch>
                <a:fillRect/>
              </a:stretch>
            </p:blipFill>
            <p:spPr>
              <a:xfrm>
                <a:off x="8670803" y="1391901"/>
                <a:ext cx="1729182" cy="1862196"/>
              </a:xfrm>
              <a:prstGeom prst="rect">
                <a:avLst/>
              </a:prstGeom>
            </p:spPr>
          </p:pic>
          <p:sp>
            <p:nvSpPr>
              <p:cNvPr id="25" name="文字方塊 24">
                <a:extLst>
                  <a:ext uri="{FF2B5EF4-FFF2-40B4-BE49-F238E27FC236}">
                    <a16:creationId xmlns:a16="http://schemas.microsoft.com/office/drawing/2014/main" id="{B236DABB-65CB-42E9-B68F-3BF4E97D6124}"/>
                  </a:ext>
                </a:extLst>
              </p:cNvPr>
              <p:cNvSpPr txBox="1"/>
              <p:nvPr/>
            </p:nvSpPr>
            <p:spPr>
              <a:xfrm>
                <a:off x="8751861" y="2786525"/>
                <a:ext cx="1611339" cy="307777"/>
              </a:xfrm>
              <a:prstGeom prst="rect">
                <a:avLst/>
              </a:prstGeom>
              <a:noFill/>
            </p:spPr>
            <p:txBody>
              <a:bodyPr wrap="none" rtlCol="0">
                <a:spAutoFit/>
              </a:bodyPr>
              <a:lstStyle/>
              <a:p>
                <a:r>
                  <a:rPr lang="en-US" altLang="zh-TW" sz="1400" dirty="0"/>
                  <a:t>Connection Density</a:t>
                </a:r>
                <a:endParaRPr lang="zh-TW" altLang="en-US" sz="1400" dirty="0"/>
              </a:p>
            </p:txBody>
          </p:sp>
        </p:grpSp>
        <p:grpSp>
          <p:nvGrpSpPr>
            <p:cNvPr id="40" name="群組 39">
              <a:extLst>
                <a:ext uri="{FF2B5EF4-FFF2-40B4-BE49-F238E27FC236}">
                  <a16:creationId xmlns:a16="http://schemas.microsoft.com/office/drawing/2014/main" id="{42343B0D-227C-4F8B-835B-4CE00B6D78E1}"/>
                </a:ext>
              </a:extLst>
            </p:cNvPr>
            <p:cNvGrpSpPr/>
            <p:nvPr/>
          </p:nvGrpSpPr>
          <p:grpSpPr>
            <a:xfrm>
              <a:off x="1884670" y="4823428"/>
              <a:ext cx="8224122" cy="1482608"/>
              <a:chOff x="1884670" y="4462686"/>
              <a:chExt cx="8224122" cy="1482608"/>
            </a:xfrm>
          </p:grpSpPr>
          <p:pic>
            <p:nvPicPr>
              <p:cNvPr id="10" name="圖片 9">
                <a:extLst>
                  <a:ext uri="{FF2B5EF4-FFF2-40B4-BE49-F238E27FC236}">
                    <a16:creationId xmlns:a16="http://schemas.microsoft.com/office/drawing/2014/main" id="{9250CAF7-3C3B-4C55-89F6-217594480BF0}"/>
                  </a:ext>
                </a:extLst>
              </p:cNvPr>
              <p:cNvPicPr>
                <a:picLocks noChangeAspect="1"/>
              </p:cNvPicPr>
              <p:nvPr/>
            </p:nvPicPr>
            <p:blipFill>
              <a:blip r:embed="rId7"/>
              <a:stretch>
                <a:fillRect/>
              </a:stretch>
            </p:blipFill>
            <p:spPr>
              <a:xfrm>
                <a:off x="9024247" y="4600221"/>
                <a:ext cx="1023977" cy="1023977"/>
              </a:xfrm>
              <a:prstGeom prst="rect">
                <a:avLst/>
              </a:prstGeom>
            </p:spPr>
          </p:pic>
          <p:pic>
            <p:nvPicPr>
              <p:cNvPr id="12" name="圖片 11">
                <a:extLst>
                  <a:ext uri="{FF2B5EF4-FFF2-40B4-BE49-F238E27FC236}">
                    <a16:creationId xmlns:a16="http://schemas.microsoft.com/office/drawing/2014/main" id="{2C8C80AE-126A-4F44-BC15-EAE83404D004}"/>
                  </a:ext>
                </a:extLst>
              </p:cNvPr>
              <p:cNvPicPr>
                <a:picLocks noChangeAspect="1"/>
              </p:cNvPicPr>
              <p:nvPr/>
            </p:nvPicPr>
            <p:blipFill>
              <a:blip r:embed="rId8"/>
              <a:stretch>
                <a:fillRect/>
              </a:stretch>
            </p:blipFill>
            <p:spPr>
              <a:xfrm>
                <a:off x="6568097" y="4462686"/>
                <a:ext cx="1203299" cy="1203299"/>
              </a:xfrm>
              <a:prstGeom prst="rect">
                <a:avLst/>
              </a:prstGeom>
            </p:spPr>
          </p:pic>
          <p:pic>
            <p:nvPicPr>
              <p:cNvPr id="14" name="圖片 13">
                <a:extLst>
                  <a:ext uri="{FF2B5EF4-FFF2-40B4-BE49-F238E27FC236}">
                    <a16:creationId xmlns:a16="http://schemas.microsoft.com/office/drawing/2014/main" id="{E42AA75A-BEFF-4EF7-9C06-E72B0B459C8F}"/>
                  </a:ext>
                </a:extLst>
              </p:cNvPr>
              <p:cNvPicPr>
                <a:picLocks noChangeAspect="1"/>
              </p:cNvPicPr>
              <p:nvPr/>
            </p:nvPicPr>
            <p:blipFill>
              <a:blip r:embed="rId9"/>
              <a:stretch>
                <a:fillRect/>
              </a:stretch>
            </p:blipFill>
            <p:spPr>
              <a:xfrm>
                <a:off x="2006073" y="4572698"/>
                <a:ext cx="957565" cy="957565"/>
              </a:xfrm>
              <a:prstGeom prst="rect">
                <a:avLst/>
              </a:prstGeom>
            </p:spPr>
          </p:pic>
          <p:sp>
            <p:nvSpPr>
              <p:cNvPr id="26" name="文字方塊 25">
                <a:extLst>
                  <a:ext uri="{FF2B5EF4-FFF2-40B4-BE49-F238E27FC236}">
                    <a16:creationId xmlns:a16="http://schemas.microsoft.com/office/drawing/2014/main" id="{7845F25F-D050-4D7F-923D-57667133BDC4}"/>
                  </a:ext>
                </a:extLst>
              </p:cNvPr>
              <p:cNvSpPr txBox="1"/>
              <p:nvPr/>
            </p:nvSpPr>
            <p:spPr>
              <a:xfrm>
                <a:off x="1884670" y="5637515"/>
                <a:ext cx="1284519" cy="307777"/>
              </a:xfrm>
              <a:prstGeom prst="rect">
                <a:avLst/>
              </a:prstGeom>
              <a:noFill/>
            </p:spPr>
            <p:txBody>
              <a:bodyPr wrap="none" rtlCol="0">
                <a:spAutoFit/>
              </a:bodyPr>
              <a:lstStyle/>
              <a:p>
                <a:r>
                  <a:rPr lang="en-US" altLang="zh-TW" sz="1400" dirty="0"/>
                  <a:t>Peak Data Rate</a:t>
                </a:r>
                <a:endParaRPr lang="zh-TW" altLang="en-US" sz="1400" dirty="0"/>
              </a:p>
            </p:txBody>
          </p:sp>
          <p:pic>
            <p:nvPicPr>
              <p:cNvPr id="28" name="圖片 27">
                <a:extLst>
                  <a:ext uri="{FF2B5EF4-FFF2-40B4-BE49-F238E27FC236}">
                    <a16:creationId xmlns:a16="http://schemas.microsoft.com/office/drawing/2014/main" id="{9F3D7AF0-FB27-4040-BD4A-843C99A361FD}"/>
                  </a:ext>
                </a:extLst>
              </p:cNvPr>
              <p:cNvPicPr>
                <a:picLocks noChangeAspect="1"/>
              </p:cNvPicPr>
              <p:nvPr/>
            </p:nvPicPr>
            <p:blipFill>
              <a:blip r:embed="rId10"/>
              <a:stretch>
                <a:fillRect/>
              </a:stretch>
            </p:blipFill>
            <p:spPr>
              <a:xfrm>
                <a:off x="4017856" y="4572698"/>
                <a:ext cx="1698989" cy="942628"/>
              </a:xfrm>
              <a:prstGeom prst="rect">
                <a:avLst/>
              </a:prstGeom>
            </p:spPr>
          </p:pic>
          <p:sp>
            <p:nvSpPr>
              <p:cNvPr id="31" name="文字方塊 30">
                <a:extLst>
                  <a:ext uri="{FF2B5EF4-FFF2-40B4-BE49-F238E27FC236}">
                    <a16:creationId xmlns:a16="http://schemas.microsoft.com/office/drawing/2014/main" id="{810B004B-5AC5-4FF8-84AC-0F68A0EE8AEA}"/>
                  </a:ext>
                </a:extLst>
              </p:cNvPr>
              <p:cNvSpPr txBox="1"/>
              <p:nvPr/>
            </p:nvSpPr>
            <p:spPr>
              <a:xfrm>
                <a:off x="4303496" y="5624198"/>
                <a:ext cx="1167756" cy="307777"/>
              </a:xfrm>
              <a:prstGeom prst="rect">
                <a:avLst/>
              </a:prstGeom>
              <a:noFill/>
            </p:spPr>
            <p:txBody>
              <a:bodyPr wrap="none" rtlCol="0">
                <a:spAutoFit/>
              </a:bodyPr>
              <a:lstStyle/>
              <a:p>
                <a:r>
                  <a:rPr lang="en-US" altLang="zh-TW" sz="1400" dirty="0"/>
                  <a:t>Cost Effective</a:t>
                </a:r>
                <a:endParaRPr lang="zh-TW" altLang="en-US" sz="1400" dirty="0"/>
              </a:p>
            </p:txBody>
          </p:sp>
          <p:sp>
            <p:nvSpPr>
              <p:cNvPr id="33" name="文字方塊 32">
                <a:extLst>
                  <a:ext uri="{FF2B5EF4-FFF2-40B4-BE49-F238E27FC236}">
                    <a16:creationId xmlns:a16="http://schemas.microsoft.com/office/drawing/2014/main" id="{7CC184B0-73D3-4370-ADD9-CD20CC131404}"/>
                  </a:ext>
                </a:extLst>
              </p:cNvPr>
              <p:cNvSpPr txBox="1"/>
              <p:nvPr/>
            </p:nvSpPr>
            <p:spPr>
              <a:xfrm>
                <a:off x="6605143" y="5637516"/>
                <a:ext cx="1188980" cy="307777"/>
              </a:xfrm>
              <a:prstGeom prst="rect">
                <a:avLst/>
              </a:prstGeom>
              <a:noFill/>
            </p:spPr>
            <p:txBody>
              <a:bodyPr wrap="none" rtlCol="0">
                <a:spAutoFit/>
              </a:bodyPr>
              <a:lstStyle/>
              <a:p>
                <a:r>
                  <a:rPr lang="en-US" altLang="zh-TW" sz="1400" dirty="0"/>
                  <a:t>Area Capacity</a:t>
                </a:r>
                <a:endParaRPr lang="zh-TW" altLang="en-US" sz="1400" dirty="0"/>
              </a:p>
            </p:txBody>
          </p:sp>
          <p:sp>
            <p:nvSpPr>
              <p:cNvPr id="35" name="文字方塊 34">
                <a:extLst>
                  <a:ext uri="{FF2B5EF4-FFF2-40B4-BE49-F238E27FC236}">
                    <a16:creationId xmlns:a16="http://schemas.microsoft.com/office/drawing/2014/main" id="{1A8D906B-2925-4A95-AB95-4D768481ECD6}"/>
                  </a:ext>
                </a:extLst>
              </p:cNvPr>
              <p:cNvSpPr txBox="1"/>
              <p:nvPr/>
            </p:nvSpPr>
            <p:spPr>
              <a:xfrm>
                <a:off x="9019519" y="5637517"/>
                <a:ext cx="1089273" cy="307777"/>
              </a:xfrm>
              <a:prstGeom prst="rect">
                <a:avLst/>
              </a:prstGeom>
              <a:noFill/>
            </p:spPr>
            <p:txBody>
              <a:bodyPr wrap="none" rtlCol="0">
                <a:spAutoFit/>
              </a:bodyPr>
              <a:lstStyle/>
              <a:p>
                <a:r>
                  <a:rPr lang="en-US" altLang="zh-TW" sz="1400" dirty="0"/>
                  <a:t>Low latency </a:t>
                </a:r>
                <a:endParaRPr lang="zh-TW" altLang="en-US" sz="1400" dirty="0"/>
              </a:p>
            </p:txBody>
          </p:sp>
        </p:grpSp>
        <p:sp>
          <p:nvSpPr>
            <p:cNvPr id="38" name="文字方塊 37">
              <a:extLst>
                <a:ext uri="{FF2B5EF4-FFF2-40B4-BE49-F238E27FC236}">
                  <a16:creationId xmlns:a16="http://schemas.microsoft.com/office/drawing/2014/main" id="{A503FA58-8B6B-405C-AE46-5ADFB688D676}"/>
                </a:ext>
              </a:extLst>
            </p:cNvPr>
            <p:cNvSpPr txBox="1"/>
            <p:nvPr/>
          </p:nvSpPr>
          <p:spPr>
            <a:xfrm>
              <a:off x="5093859" y="3214735"/>
              <a:ext cx="1947584" cy="369332"/>
            </a:xfrm>
            <a:prstGeom prst="rect">
              <a:avLst/>
            </a:prstGeom>
            <a:noFill/>
          </p:spPr>
          <p:txBody>
            <a:bodyPr wrap="none" rtlCol="0">
              <a:spAutoFit/>
            </a:bodyPr>
            <a:lstStyle/>
            <a:p>
              <a:r>
                <a:rPr lang="en-US" altLang="zh-TW" b="1" dirty="0">
                  <a:solidFill>
                    <a:srgbClr val="0D58C4"/>
                  </a:solidFill>
                </a:rPr>
                <a:t>Key Enhancement </a:t>
              </a:r>
            </a:p>
          </p:txBody>
        </p:sp>
        <p:sp>
          <p:nvSpPr>
            <p:cNvPr id="41" name="文字方塊 40">
              <a:extLst>
                <a:ext uri="{FF2B5EF4-FFF2-40B4-BE49-F238E27FC236}">
                  <a16:creationId xmlns:a16="http://schemas.microsoft.com/office/drawing/2014/main" id="{8BAF4234-564E-4A72-A3A3-329D2D2D86AF}"/>
                </a:ext>
              </a:extLst>
            </p:cNvPr>
            <p:cNvSpPr txBox="1"/>
            <p:nvPr/>
          </p:nvSpPr>
          <p:spPr>
            <a:xfrm>
              <a:off x="3964643" y="3663414"/>
              <a:ext cx="1523174" cy="738664"/>
            </a:xfrm>
            <a:prstGeom prst="rect">
              <a:avLst/>
            </a:prstGeom>
            <a:noFill/>
          </p:spPr>
          <p:txBody>
            <a:bodyPr wrap="none" rtlCol="0">
              <a:spAutoFit/>
            </a:bodyPr>
            <a:lstStyle/>
            <a:p>
              <a:pPr algn="ctr"/>
              <a:r>
                <a:rPr lang="en-US" altLang="zh-TW" sz="1400" dirty="0"/>
                <a:t>320 MHz channels</a:t>
              </a:r>
            </a:p>
            <a:p>
              <a:pPr algn="ctr"/>
              <a:r>
                <a:rPr lang="en-US" altLang="zh-TW" sz="1400" dirty="0"/>
                <a:t>4096-QAM</a:t>
              </a:r>
            </a:p>
            <a:p>
              <a:pPr algn="ctr"/>
              <a:r>
                <a:rPr lang="en-US" altLang="zh-TW" sz="1400" dirty="0"/>
                <a:t>16 spatial streams</a:t>
              </a:r>
              <a:endParaRPr lang="zh-TW" altLang="en-US" sz="1400" dirty="0"/>
            </a:p>
          </p:txBody>
        </p:sp>
        <p:sp>
          <p:nvSpPr>
            <p:cNvPr id="42" name="文字方塊 41">
              <a:extLst>
                <a:ext uri="{FF2B5EF4-FFF2-40B4-BE49-F238E27FC236}">
                  <a16:creationId xmlns:a16="http://schemas.microsoft.com/office/drawing/2014/main" id="{E8BB752B-0D2D-4F58-AE39-1AA3D6B22500}"/>
                </a:ext>
              </a:extLst>
            </p:cNvPr>
            <p:cNvSpPr txBox="1"/>
            <p:nvPr/>
          </p:nvSpPr>
          <p:spPr>
            <a:xfrm>
              <a:off x="6672800" y="3570119"/>
              <a:ext cx="2033377" cy="954107"/>
            </a:xfrm>
            <a:prstGeom prst="rect">
              <a:avLst/>
            </a:prstGeom>
            <a:noFill/>
          </p:spPr>
          <p:txBody>
            <a:bodyPr wrap="none" rtlCol="0">
              <a:spAutoFit/>
            </a:bodyPr>
            <a:lstStyle/>
            <a:p>
              <a:r>
                <a:rPr lang="en-US" altLang="zh-TW" sz="1400" dirty="0"/>
                <a:t>Multi-link operation</a:t>
              </a:r>
            </a:p>
            <a:p>
              <a:r>
                <a:rPr lang="en-US" altLang="zh-TW" sz="1400" dirty="0"/>
                <a:t>Multi-AP operation</a:t>
              </a:r>
            </a:p>
            <a:p>
              <a:r>
                <a:rPr lang="en-US" altLang="zh-TW" sz="1400" dirty="0"/>
                <a:t>Deterministic low latency</a:t>
              </a:r>
            </a:p>
            <a:p>
              <a:endParaRPr lang="zh-TW" altLang="en-US" sz="1400" dirty="0"/>
            </a:p>
          </p:txBody>
        </p:sp>
        <p:sp>
          <p:nvSpPr>
            <p:cNvPr id="43" name="文字方塊 42">
              <a:extLst>
                <a:ext uri="{FF2B5EF4-FFF2-40B4-BE49-F238E27FC236}">
                  <a16:creationId xmlns:a16="http://schemas.microsoft.com/office/drawing/2014/main" id="{06BBC96D-819A-40A3-AF53-D121358CBF44}"/>
                </a:ext>
              </a:extLst>
            </p:cNvPr>
            <p:cNvSpPr txBox="1"/>
            <p:nvPr/>
          </p:nvSpPr>
          <p:spPr>
            <a:xfrm>
              <a:off x="5218109" y="4340522"/>
              <a:ext cx="1771639" cy="307777"/>
            </a:xfrm>
            <a:prstGeom prst="rect">
              <a:avLst/>
            </a:prstGeom>
            <a:noFill/>
          </p:spPr>
          <p:txBody>
            <a:bodyPr wrap="none" rtlCol="0">
              <a:spAutoFit/>
            </a:bodyPr>
            <a:lstStyle/>
            <a:p>
              <a:r>
                <a:rPr lang="en-US" altLang="zh-TW" sz="1400" dirty="0"/>
                <a:t>Multi-Ru (puncturing)</a:t>
              </a:r>
              <a:endParaRPr lang="zh-TW" altLang="en-US" sz="1400" dirty="0"/>
            </a:p>
          </p:txBody>
        </p:sp>
      </p:grpSp>
    </p:spTree>
    <p:extLst>
      <p:ext uri="{BB962C8B-B14F-4D97-AF65-F5344CB8AC3E}">
        <p14:creationId xmlns:p14="http://schemas.microsoft.com/office/powerpoint/2010/main" val="356287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F07F831-906A-4C6C-912A-4C0D716CED55}"/>
              </a:ext>
            </a:extLst>
          </p:cNvPr>
          <p:cNvSpPr>
            <a:spLocks noGrp="1"/>
          </p:cNvSpPr>
          <p:nvPr>
            <p:ph type="title"/>
          </p:nvPr>
        </p:nvSpPr>
        <p:spPr>
          <a:xfrm>
            <a:off x="515126" y="762000"/>
            <a:ext cx="11161747" cy="369332"/>
          </a:xfrm>
        </p:spPr>
        <p:txBody>
          <a:bodyPr>
            <a:noAutofit/>
          </a:bodyPr>
          <a:lstStyle/>
          <a:p>
            <a:r>
              <a:rPr lang="en-US" altLang="zh-TW" sz="2400" dirty="0"/>
              <a:t>Wi-Fi Market Trend</a:t>
            </a:r>
            <a:endParaRPr lang="zh-TW" altLang="en-US" sz="2400" dirty="0"/>
          </a:p>
        </p:txBody>
      </p:sp>
      <p:pic>
        <p:nvPicPr>
          <p:cNvPr id="3" name="圖片 2">
            <a:extLst>
              <a:ext uri="{FF2B5EF4-FFF2-40B4-BE49-F238E27FC236}">
                <a16:creationId xmlns:a16="http://schemas.microsoft.com/office/drawing/2014/main" id="{ACA272CC-D36E-48C0-8DE1-EAFE35CF0971}"/>
              </a:ext>
            </a:extLst>
          </p:cNvPr>
          <p:cNvPicPr>
            <a:picLocks noChangeAspect="1"/>
          </p:cNvPicPr>
          <p:nvPr/>
        </p:nvPicPr>
        <p:blipFill>
          <a:blip r:embed="rId3"/>
          <a:stretch>
            <a:fillRect/>
          </a:stretch>
        </p:blipFill>
        <p:spPr>
          <a:xfrm>
            <a:off x="2895600" y="1186093"/>
            <a:ext cx="6705600" cy="5153271"/>
          </a:xfrm>
          <a:prstGeom prst="rect">
            <a:avLst/>
          </a:prstGeom>
          <a:ln>
            <a:noFill/>
          </a:ln>
        </p:spPr>
      </p:pic>
      <p:cxnSp>
        <p:nvCxnSpPr>
          <p:cNvPr id="9" name="直線單箭頭接點 8">
            <a:extLst>
              <a:ext uri="{FF2B5EF4-FFF2-40B4-BE49-F238E27FC236}">
                <a16:creationId xmlns:a16="http://schemas.microsoft.com/office/drawing/2014/main" id="{5AB5E459-ADFD-45B4-A61A-180DB4CFD874}"/>
              </a:ext>
            </a:extLst>
          </p:cNvPr>
          <p:cNvCxnSpPr>
            <a:cxnSpLocks/>
          </p:cNvCxnSpPr>
          <p:nvPr/>
        </p:nvCxnSpPr>
        <p:spPr>
          <a:xfrm>
            <a:off x="9296400" y="2286000"/>
            <a:ext cx="762000" cy="0"/>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1">
            <a:extLst>
              <a:ext uri="{FF2B5EF4-FFF2-40B4-BE49-F238E27FC236}">
                <a16:creationId xmlns:a16="http://schemas.microsoft.com/office/drawing/2014/main" id="{64E95427-7AE3-4A64-AC61-47C46547A8CB}"/>
              </a:ext>
            </a:extLst>
          </p:cNvPr>
          <p:cNvCxnSpPr/>
          <p:nvPr/>
        </p:nvCxnSpPr>
        <p:spPr>
          <a:xfrm>
            <a:off x="9220200" y="4226560"/>
            <a:ext cx="1676400"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3" name="文字方塊 12">
            <a:extLst>
              <a:ext uri="{FF2B5EF4-FFF2-40B4-BE49-F238E27FC236}">
                <a16:creationId xmlns:a16="http://schemas.microsoft.com/office/drawing/2014/main" id="{89B0096C-80E4-4DE1-8088-ED4803A885E2}"/>
              </a:ext>
            </a:extLst>
          </p:cNvPr>
          <p:cNvSpPr txBox="1"/>
          <p:nvPr/>
        </p:nvSpPr>
        <p:spPr>
          <a:xfrm>
            <a:off x="10109200" y="2074903"/>
            <a:ext cx="745717" cy="307777"/>
          </a:xfrm>
          <a:prstGeom prst="rect">
            <a:avLst/>
          </a:prstGeom>
          <a:noFill/>
          <a:ln>
            <a:noFill/>
          </a:ln>
        </p:spPr>
        <p:txBody>
          <a:bodyPr wrap="none" rtlCol="0">
            <a:spAutoFit/>
          </a:bodyPr>
          <a:lstStyle/>
          <a:p>
            <a:r>
              <a:rPr lang="en-US" altLang="zh-TW" sz="1400" dirty="0">
                <a:solidFill>
                  <a:schemeClr val="accent2">
                    <a:lumMod val="50000"/>
                  </a:schemeClr>
                </a:solidFill>
                <a:latin typeface="Segoe UI Symbol" panose="020B0502040204020203" pitchFamily="34" charset="0"/>
                <a:ea typeface="Segoe UI Symbol" panose="020B0502040204020203" pitchFamily="34" charset="0"/>
              </a:rPr>
              <a:t>Wi-Fi 7</a:t>
            </a:r>
            <a:endParaRPr lang="zh-TW" altLang="en-US" sz="1400" dirty="0">
              <a:solidFill>
                <a:schemeClr val="accent2">
                  <a:lumMod val="50000"/>
                </a:schemeClr>
              </a:solidFill>
              <a:latin typeface="Segoe UI Symbol" panose="020B0502040204020203" pitchFamily="34" charset="0"/>
            </a:endParaRPr>
          </a:p>
        </p:txBody>
      </p:sp>
      <p:sp>
        <p:nvSpPr>
          <p:cNvPr id="14" name="文字方塊 13">
            <a:extLst>
              <a:ext uri="{FF2B5EF4-FFF2-40B4-BE49-F238E27FC236}">
                <a16:creationId xmlns:a16="http://schemas.microsoft.com/office/drawing/2014/main" id="{D2CBA605-6407-4A9D-B3B8-9FC3B9B4AD24}"/>
              </a:ext>
            </a:extLst>
          </p:cNvPr>
          <p:cNvSpPr txBox="1"/>
          <p:nvPr/>
        </p:nvSpPr>
        <p:spPr>
          <a:xfrm>
            <a:off x="10915537" y="4044434"/>
            <a:ext cx="745717" cy="307777"/>
          </a:xfrm>
          <a:prstGeom prst="rect">
            <a:avLst/>
          </a:prstGeom>
          <a:noFill/>
          <a:ln>
            <a:noFill/>
          </a:ln>
        </p:spPr>
        <p:txBody>
          <a:bodyPr wrap="none" rtlCol="0">
            <a:spAutoFit/>
          </a:bodyPr>
          <a:lstStyle/>
          <a:p>
            <a:r>
              <a:rPr lang="en-US" altLang="zh-TW" sz="1400" dirty="0">
                <a:solidFill>
                  <a:srgbClr val="0070C0"/>
                </a:solidFill>
                <a:latin typeface="Segoe UI Symbol" panose="020B0502040204020203" pitchFamily="34" charset="0"/>
                <a:ea typeface="Segoe UI Symbol" panose="020B0502040204020203" pitchFamily="34" charset="0"/>
              </a:rPr>
              <a:t>Wi-Fi 6</a:t>
            </a:r>
            <a:endParaRPr lang="zh-TW" altLang="en-US" sz="1400" dirty="0">
              <a:solidFill>
                <a:srgbClr val="0070C0"/>
              </a:solidFill>
              <a:latin typeface="Segoe UI Symbol" panose="020B0502040204020203" pitchFamily="34" charset="0"/>
            </a:endParaRPr>
          </a:p>
        </p:txBody>
      </p:sp>
      <p:cxnSp>
        <p:nvCxnSpPr>
          <p:cNvPr id="6" name="直線單箭頭接點 5">
            <a:extLst>
              <a:ext uri="{FF2B5EF4-FFF2-40B4-BE49-F238E27FC236}">
                <a16:creationId xmlns:a16="http://schemas.microsoft.com/office/drawing/2014/main" id="{9D94228D-7CE9-4C8C-8F4D-7CBE902B6A83}"/>
              </a:ext>
            </a:extLst>
          </p:cNvPr>
          <p:cNvCxnSpPr/>
          <p:nvPr/>
        </p:nvCxnSpPr>
        <p:spPr>
          <a:xfrm>
            <a:off x="9220200" y="2971800"/>
            <a:ext cx="1219200"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 name="文字方塊 7">
            <a:extLst>
              <a:ext uri="{FF2B5EF4-FFF2-40B4-BE49-F238E27FC236}">
                <a16:creationId xmlns:a16="http://schemas.microsoft.com/office/drawing/2014/main" id="{8982BEE7-5239-4677-A25B-430D8994A4AF}"/>
              </a:ext>
            </a:extLst>
          </p:cNvPr>
          <p:cNvSpPr txBox="1"/>
          <p:nvPr/>
        </p:nvSpPr>
        <p:spPr>
          <a:xfrm>
            <a:off x="10474043" y="2807216"/>
            <a:ext cx="837089" cy="307777"/>
          </a:xfrm>
          <a:prstGeom prst="rect">
            <a:avLst/>
          </a:prstGeom>
          <a:noFill/>
        </p:spPr>
        <p:txBody>
          <a:bodyPr wrap="none" rtlCol="0">
            <a:spAutoFit/>
          </a:bodyPr>
          <a:lstStyle/>
          <a:p>
            <a:r>
              <a:rPr lang="en-US" altLang="zh-TW" sz="1400" dirty="0">
                <a:solidFill>
                  <a:srgbClr val="00B050"/>
                </a:solidFill>
                <a:latin typeface="Segoe UI Symbol" panose="020B0502040204020203" pitchFamily="34" charset="0"/>
                <a:ea typeface="Segoe UI Symbol" panose="020B0502040204020203" pitchFamily="34" charset="0"/>
              </a:rPr>
              <a:t>Wi-Fi 6E</a:t>
            </a:r>
            <a:endParaRPr lang="zh-TW" altLang="en-US" sz="1400" dirty="0">
              <a:solidFill>
                <a:srgbClr val="00B050"/>
              </a:solidFill>
              <a:latin typeface="Segoe UI Symbol" panose="020B0502040204020203" pitchFamily="34" charset="0"/>
            </a:endParaRPr>
          </a:p>
        </p:txBody>
      </p:sp>
      <p:sp>
        <p:nvSpPr>
          <p:cNvPr id="10" name="文字方塊 9">
            <a:extLst>
              <a:ext uri="{FF2B5EF4-FFF2-40B4-BE49-F238E27FC236}">
                <a16:creationId xmlns:a16="http://schemas.microsoft.com/office/drawing/2014/main" id="{306B6E4E-20F9-4B00-A5CB-6F4B7E7DDC1E}"/>
              </a:ext>
            </a:extLst>
          </p:cNvPr>
          <p:cNvSpPr txBox="1"/>
          <p:nvPr/>
        </p:nvSpPr>
        <p:spPr>
          <a:xfrm>
            <a:off x="2819400" y="6394125"/>
            <a:ext cx="907171" cy="276999"/>
          </a:xfrm>
          <a:prstGeom prst="rect">
            <a:avLst/>
          </a:prstGeom>
          <a:noFill/>
        </p:spPr>
        <p:txBody>
          <a:bodyPr wrap="none" rtlCol="0">
            <a:spAutoFit/>
          </a:bodyPr>
          <a:lstStyle/>
          <a:p>
            <a:r>
              <a:rPr lang="en-US" altLang="zh-TW" sz="1200" dirty="0">
                <a:latin typeface="Segoe UI Symbol" panose="020B0502040204020203" pitchFamily="34" charset="0"/>
                <a:ea typeface="Segoe UI Symbol" panose="020B0502040204020203" pitchFamily="34" charset="0"/>
              </a:rPr>
              <a:t>Source</a:t>
            </a:r>
            <a:r>
              <a:rPr lang="en-US" altLang="zh-TW" sz="1050" dirty="0"/>
              <a:t>: </a:t>
            </a:r>
            <a:r>
              <a:rPr lang="en-US" altLang="zh-TW" sz="1100" dirty="0"/>
              <a:t>IDC</a:t>
            </a:r>
            <a:endParaRPr lang="zh-TW" altLang="en-US" sz="1100" dirty="0"/>
          </a:p>
        </p:txBody>
      </p:sp>
    </p:spTree>
    <p:extLst>
      <p:ext uri="{BB962C8B-B14F-4D97-AF65-F5344CB8AC3E}">
        <p14:creationId xmlns:p14="http://schemas.microsoft.com/office/powerpoint/2010/main" val="21850542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55E297B-74C2-4B61-8017-101C2FCE73F6}"/>
              </a:ext>
            </a:extLst>
          </p:cNvPr>
          <p:cNvSpPr>
            <a:spLocks noGrp="1"/>
          </p:cNvSpPr>
          <p:nvPr>
            <p:ph type="title"/>
          </p:nvPr>
        </p:nvSpPr>
        <p:spPr/>
        <p:txBody>
          <a:bodyPr>
            <a:noAutofit/>
          </a:bodyPr>
          <a:lstStyle/>
          <a:p>
            <a:r>
              <a:rPr lang="en-US" altLang="zh-TW" sz="2400" dirty="0" err="1"/>
              <a:t>Gemtek</a:t>
            </a:r>
            <a:r>
              <a:rPr lang="en-US" altLang="zh-TW" sz="2400" dirty="0"/>
              <a:t> Wi-Fi Product Portfolio</a:t>
            </a:r>
            <a:endParaRPr lang="zh-TW" altLang="en-US" sz="2400" dirty="0"/>
          </a:p>
        </p:txBody>
      </p:sp>
      <p:cxnSp>
        <p:nvCxnSpPr>
          <p:cNvPr id="204" name="Straight Connector 153" title="callout lines">
            <a:extLst>
              <a:ext uri="{FF2B5EF4-FFF2-40B4-BE49-F238E27FC236}">
                <a16:creationId xmlns:a16="http://schemas.microsoft.com/office/drawing/2014/main" id="{018C7AA8-97DF-40B6-87AC-3C02DC5F5720}"/>
              </a:ext>
            </a:extLst>
          </p:cNvPr>
          <p:cNvCxnSpPr>
            <a:cxnSpLocks/>
          </p:cNvCxnSpPr>
          <p:nvPr/>
        </p:nvCxnSpPr>
        <p:spPr>
          <a:xfrm>
            <a:off x="122844" y="5270470"/>
            <a:ext cx="0" cy="978418"/>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grpSp>
        <p:nvGrpSpPr>
          <p:cNvPr id="3" name="群組 2">
            <a:extLst>
              <a:ext uri="{FF2B5EF4-FFF2-40B4-BE49-F238E27FC236}">
                <a16:creationId xmlns:a16="http://schemas.microsoft.com/office/drawing/2014/main" id="{60B91F51-2FB2-4424-A7A0-E52AC318DBFC}"/>
              </a:ext>
            </a:extLst>
          </p:cNvPr>
          <p:cNvGrpSpPr/>
          <p:nvPr/>
        </p:nvGrpSpPr>
        <p:grpSpPr>
          <a:xfrm>
            <a:off x="1680702" y="1659703"/>
            <a:ext cx="9017904" cy="3543111"/>
            <a:chOff x="1680702" y="1659703"/>
            <a:chExt cx="9017904" cy="3543111"/>
          </a:xfrm>
        </p:grpSpPr>
        <p:grpSp>
          <p:nvGrpSpPr>
            <p:cNvPr id="13" name="群組 12">
              <a:extLst>
                <a:ext uri="{FF2B5EF4-FFF2-40B4-BE49-F238E27FC236}">
                  <a16:creationId xmlns:a16="http://schemas.microsoft.com/office/drawing/2014/main" id="{FD38A829-7844-4006-A50C-A498294E0CE4}"/>
                </a:ext>
              </a:extLst>
            </p:cNvPr>
            <p:cNvGrpSpPr/>
            <p:nvPr/>
          </p:nvGrpSpPr>
          <p:grpSpPr>
            <a:xfrm>
              <a:off x="5614953" y="2253545"/>
              <a:ext cx="1847450" cy="867023"/>
              <a:chOff x="5676445" y="2104231"/>
              <a:chExt cx="1847450" cy="867023"/>
            </a:xfrm>
          </p:grpSpPr>
          <p:pic>
            <p:nvPicPr>
              <p:cNvPr id="59" name="圖片 58">
                <a:extLst>
                  <a:ext uri="{FF2B5EF4-FFF2-40B4-BE49-F238E27FC236}">
                    <a16:creationId xmlns:a16="http://schemas.microsoft.com/office/drawing/2014/main" id="{BB81FB8A-DED1-4A2F-B91F-B5BA645A175E}"/>
                  </a:ext>
                </a:extLst>
              </p:cNvPr>
              <p:cNvPicPr>
                <a:picLocks noChangeAspect="1"/>
              </p:cNvPicPr>
              <p:nvPr/>
            </p:nvPicPr>
            <p:blipFill>
              <a:blip r:embed="rId3"/>
              <a:stretch>
                <a:fillRect/>
              </a:stretch>
            </p:blipFill>
            <p:spPr>
              <a:xfrm>
                <a:off x="5676445" y="2439095"/>
                <a:ext cx="609230" cy="532159"/>
              </a:xfrm>
              <a:prstGeom prst="rect">
                <a:avLst/>
              </a:prstGeom>
            </p:spPr>
          </p:pic>
          <p:sp>
            <p:nvSpPr>
              <p:cNvPr id="8" name="文字方塊 7">
                <a:extLst>
                  <a:ext uri="{FF2B5EF4-FFF2-40B4-BE49-F238E27FC236}">
                    <a16:creationId xmlns:a16="http://schemas.microsoft.com/office/drawing/2014/main" id="{F6AA8D5A-BC38-4153-8CED-B29C1FED1B1A}"/>
                  </a:ext>
                </a:extLst>
              </p:cNvPr>
              <p:cNvSpPr txBox="1"/>
              <p:nvPr/>
            </p:nvSpPr>
            <p:spPr>
              <a:xfrm>
                <a:off x="7033055" y="2104231"/>
                <a:ext cx="490840" cy="461665"/>
              </a:xfrm>
              <a:prstGeom prst="rect">
                <a:avLst/>
              </a:prstGeom>
              <a:noFill/>
            </p:spPr>
            <p:txBody>
              <a:bodyPr wrap="none" rtlCol="0">
                <a:spAutoFit/>
              </a:bodyPr>
              <a:lstStyle/>
              <a:p>
                <a:r>
                  <a:rPr lang="en-US" altLang="zh-TW" sz="2400" b="1" dirty="0">
                    <a:solidFill>
                      <a:schemeClr val="bg1"/>
                    </a:solidFill>
                  </a:rPr>
                  <a:t>6E</a:t>
                </a:r>
                <a:endParaRPr lang="zh-TW" altLang="en-US" sz="2400" b="1" dirty="0">
                  <a:solidFill>
                    <a:schemeClr val="bg1"/>
                  </a:solidFill>
                </a:endParaRPr>
              </a:p>
            </p:txBody>
          </p:sp>
        </p:grpSp>
        <p:sp>
          <p:nvSpPr>
            <p:cNvPr id="142" name="Rectangle 202">
              <a:extLst>
                <a:ext uri="{FF2B5EF4-FFF2-40B4-BE49-F238E27FC236}">
                  <a16:creationId xmlns:a16="http://schemas.microsoft.com/office/drawing/2014/main" id="{78C85336-4F6E-4D6F-8862-75E5E2877492}"/>
                </a:ext>
              </a:extLst>
            </p:cNvPr>
            <p:cNvSpPr/>
            <p:nvPr/>
          </p:nvSpPr>
          <p:spPr>
            <a:xfrm>
              <a:off x="2938457" y="2253545"/>
              <a:ext cx="184730" cy="27700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Trebuchet MS"/>
                <a:ea typeface="+mn-ea"/>
                <a:cs typeface="+mn-cs"/>
              </a:endParaRPr>
            </a:p>
          </p:txBody>
        </p:sp>
        <p:sp>
          <p:nvSpPr>
            <p:cNvPr id="147" name="Rectangle 202">
              <a:extLst>
                <a:ext uri="{FF2B5EF4-FFF2-40B4-BE49-F238E27FC236}">
                  <a16:creationId xmlns:a16="http://schemas.microsoft.com/office/drawing/2014/main" id="{1285F7A7-3C51-403A-9CF1-EEB77E37F059}"/>
                </a:ext>
              </a:extLst>
            </p:cNvPr>
            <p:cNvSpPr/>
            <p:nvPr/>
          </p:nvSpPr>
          <p:spPr>
            <a:xfrm>
              <a:off x="2950072" y="2832754"/>
              <a:ext cx="184730" cy="27700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Trebuchet MS"/>
                <a:ea typeface="+mn-ea"/>
                <a:cs typeface="+mn-cs"/>
              </a:endParaRPr>
            </a:p>
          </p:txBody>
        </p:sp>
        <p:sp>
          <p:nvSpPr>
            <p:cNvPr id="157" name="Rectangle 202">
              <a:extLst>
                <a:ext uri="{FF2B5EF4-FFF2-40B4-BE49-F238E27FC236}">
                  <a16:creationId xmlns:a16="http://schemas.microsoft.com/office/drawing/2014/main" id="{8660F218-2092-4C8C-8B22-AC3D49D51C89}"/>
                </a:ext>
              </a:extLst>
            </p:cNvPr>
            <p:cNvSpPr/>
            <p:nvPr/>
          </p:nvSpPr>
          <p:spPr>
            <a:xfrm>
              <a:off x="5401400" y="2222802"/>
              <a:ext cx="184730" cy="27700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Trebuchet MS"/>
                <a:ea typeface="+mn-ea"/>
                <a:cs typeface="+mn-cs"/>
              </a:endParaRPr>
            </a:p>
          </p:txBody>
        </p:sp>
        <p:sp>
          <p:nvSpPr>
            <p:cNvPr id="161" name="Rectangle 202">
              <a:extLst>
                <a:ext uri="{FF2B5EF4-FFF2-40B4-BE49-F238E27FC236}">
                  <a16:creationId xmlns:a16="http://schemas.microsoft.com/office/drawing/2014/main" id="{A03EDD1B-0C39-4C2E-BAD5-CA17149F66B6}"/>
                </a:ext>
              </a:extLst>
            </p:cNvPr>
            <p:cNvSpPr/>
            <p:nvPr/>
          </p:nvSpPr>
          <p:spPr>
            <a:xfrm>
              <a:off x="7162075" y="2341364"/>
              <a:ext cx="184730" cy="27700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effectLst/>
                <a:uLnTx/>
                <a:uFillTx/>
                <a:latin typeface="Trebuchet MS"/>
                <a:ea typeface="+mn-ea"/>
                <a:cs typeface="+mn-cs"/>
              </a:endParaRPr>
            </a:p>
          </p:txBody>
        </p:sp>
        <p:sp>
          <p:nvSpPr>
            <p:cNvPr id="171" name="Rectangle 202">
              <a:extLst>
                <a:ext uri="{FF2B5EF4-FFF2-40B4-BE49-F238E27FC236}">
                  <a16:creationId xmlns:a16="http://schemas.microsoft.com/office/drawing/2014/main" id="{6EC718A0-5A28-41C7-A21C-E35B6876EE92}"/>
                </a:ext>
              </a:extLst>
            </p:cNvPr>
            <p:cNvSpPr/>
            <p:nvPr/>
          </p:nvSpPr>
          <p:spPr>
            <a:xfrm>
              <a:off x="6514867" y="1762327"/>
              <a:ext cx="184730"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Trebuchet MS"/>
                <a:ea typeface="+mn-ea"/>
                <a:cs typeface="+mn-cs"/>
              </a:endParaRPr>
            </a:p>
          </p:txBody>
        </p:sp>
        <p:sp>
          <p:nvSpPr>
            <p:cNvPr id="175" name="Rectangle 202">
              <a:extLst>
                <a:ext uri="{FF2B5EF4-FFF2-40B4-BE49-F238E27FC236}">
                  <a16:creationId xmlns:a16="http://schemas.microsoft.com/office/drawing/2014/main" id="{4471CF7A-8897-4E3F-AA9E-6A82E42321DB}"/>
                </a:ext>
              </a:extLst>
            </p:cNvPr>
            <p:cNvSpPr/>
            <p:nvPr/>
          </p:nvSpPr>
          <p:spPr>
            <a:xfrm>
              <a:off x="6520064" y="2202865"/>
              <a:ext cx="184730"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Trebuchet MS"/>
                <a:ea typeface="+mn-ea"/>
                <a:cs typeface="+mn-cs"/>
              </a:endParaRPr>
            </a:p>
          </p:txBody>
        </p:sp>
        <p:sp>
          <p:nvSpPr>
            <p:cNvPr id="179" name="Rectangle 202">
              <a:extLst>
                <a:ext uri="{FF2B5EF4-FFF2-40B4-BE49-F238E27FC236}">
                  <a16:creationId xmlns:a16="http://schemas.microsoft.com/office/drawing/2014/main" id="{F8DD04D0-8238-4219-B23B-071E31FAC8D7}"/>
                </a:ext>
              </a:extLst>
            </p:cNvPr>
            <p:cNvSpPr/>
            <p:nvPr/>
          </p:nvSpPr>
          <p:spPr>
            <a:xfrm>
              <a:off x="8406517" y="2770963"/>
              <a:ext cx="184730"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Trebuchet MS"/>
                <a:ea typeface="+mn-ea"/>
                <a:cs typeface="+mn-cs"/>
              </a:endParaRPr>
            </a:p>
          </p:txBody>
        </p:sp>
        <p:pic>
          <p:nvPicPr>
            <p:cNvPr id="88" name="圖片 87">
              <a:extLst>
                <a:ext uri="{FF2B5EF4-FFF2-40B4-BE49-F238E27FC236}">
                  <a16:creationId xmlns:a16="http://schemas.microsoft.com/office/drawing/2014/main" id="{C8009309-626C-493F-BD87-96D9B5CADD37}"/>
                </a:ext>
              </a:extLst>
            </p:cNvPr>
            <p:cNvPicPr>
              <a:picLocks noChangeAspect="1"/>
            </p:cNvPicPr>
            <p:nvPr/>
          </p:nvPicPr>
          <p:blipFill>
            <a:blip r:embed="rId4"/>
            <a:stretch>
              <a:fillRect/>
            </a:stretch>
          </p:blipFill>
          <p:spPr>
            <a:xfrm>
              <a:off x="8322495" y="1659703"/>
              <a:ext cx="537504" cy="539905"/>
            </a:xfrm>
            <a:prstGeom prst="rect">
              <a:avLst/>
            </a:prstGeom>
          </p:spPr>
        </p:pic>
        <p:pic>
          <p:nvPicPr>
            <p:cNvPr id="97" name="圖片 96">
              <a:extLst>
                <a:ext uri="{FF2B5EF4-FFF2-40B4-BE49-F238E27FC236}">
                  <a16:creationId xmlns:a16="http://schemas.microsoft.com/office/drawing/2014/main" id="{6CABD2DD-6592-480B-84CE-1B247D8E1394}"/>
                </a:ext>
              </a:extLst>
            </p:cNvPr>
            <p:cNvPicPr>
              <a:picLocks noChangeAspect="1"/>
            </p:cNvPicPr>
            <p:nvPr/>
          </p:nvPicPr>
          <p:blipFill>
            <a:blip r:embed="rId3"/>
            <a:stretch>
              <a:fillRect/>
            </a:stretch>
          </p:blipFill>
          <p:spPr>
            <a:xfrm>
              <a:off x="2909856" y="3336906"/>
              <a:ext cx="609230" cy="532159"/>
            </a:xfrm>
            <a:prstGeom prst="rect">
              <a:avLst/>
            </a:prstGeom>
          </p:spPr>
        </p:pic>
        <p:sp>
          <p:nvSpPr>
            <p:cNvPr id="6" name="橢圓 5">
              <a:extLst>
                <a:ext uri="{FF2B5EF4-FFF2-40B4-BE49-F238E27FC236}">
                  <a16:creationId xmlns:a16="http://schemas.microsoft.com/office/drawing/2014/main" id="{98214868-63F5-4F2A-9D01-05AB7F3DBBCC}"/>
                </a:ext>
              </a:extLst>
            </p:cNvPr>
            <p:cNvSpPr/>
            <p:nvPr/>
          </p:nvSpPr>
          <p:spPr>
            <a:xfrm>
              <a:off x="5788861" y="2618364"/>
              <a:ext cx="347445" cy="3375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nvGrpSpPr>
            <p:cNvPr id="12" name="群組 11">
              <a:extLst>
                <a:ext uri="{FF2B5EF4-FFF2-40B4-BE49-F238E27FC236}">
                  <a16:creationId xmlns:a16="http://schemas.microsoft.com/office/drawing/2014/main" id="{DA480BA8-01B8-418A-B8DC-562DBE68B9A9}"/>
                </a:ext>
              </a:extLst>
            </p:cNvPr>
            <p:cNvGrpSpPr/>
            <p:nvPr/>
          </p:nvGrpSpPr>
          <p:grpSpPr>
            <a:xfrm>
              <a:off x="1680702" y="4021500"/>
              <a:ext cx="9017904" cy="1181314"/>
              <a:chOff x="1680702" y="3404987"/>
              <a:chExt cx="9017904" cy="1181314"/>
            </a:xfrm>
          </p:grpSpPr>
          <p:cxnSp>
            <p:nvCxnSpPr>
              <p:cNvPr id="116" name="Straight Connector 123" descr="Time line">
                <a:extLst>
                  <a:ext uri="{FF2B5EF4-FFF2-40B4-BE49-F238E27FC236}">
                    <a16:creationId xmlns:a16="http://schemas.microsoft.com/office/drawing/2014/main" id="{D328288A-3B25-476E-B687-0F43C1310260}"/>
                  </a:ext>
                </a:extLst>
              </p:cNvPr>
              <p:cNvCxnSpPr>
                <a:cxnSpLocks/>
              </p:cNvCxnSpPr>
              <p:nvPr/>
            </p:nvCxnSpPr>
            <p:spPr>
              <a:xfrm flipH="1">
                <a:off x="1680702" y="3499725"/>
                <a:ext cx="9017904" cy="36973"/>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35" name="TextBox 195">
                <a:extLst>
                  <a:ext uri="{FF2B5EF4-FFF2-40B4-BE49-F238E27FC236}">
                    <a16:creationId xmlns:a16="http://schemas.microsoft.com/office/drawing/2014/main" id="{678FE51D-A656-407F-88AD-492B863E829A}"/>
                  </a:ext>
                </a:extLst>
              </p:cNvPr>
              <p:cNvSpPr txBox="1"/>
              <p:nvPr/>
            </p:nvSpPr>
            <p:spPr>
              <a:xfrm>
                <a:off x="5676445" y="3772088"/>
                <a:ext cx="690679" cy="198983"/>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B58C4"/>
                    </a:solidFill>
                    <a:effectLst/>
                    <a:uLnTx/>
                    <a:uFillTx/>
                    <a:latin typeface="Trebuchet MS"/>
                    <a:ea typeface="+mn-ea"/>
                    <a:cs typeface="+mn-cs"/>
                  </a:rPr>
                  <a:t>2022</a:t>
                </a:r>
              </a:p>
            </p:txBody>
          </p:sp>
          <p:sp>
            <p:nvSpPr>
              <p:cNvPr id="136" name="TextBox 195">
                <a:extLst>
                  <a:ext uri="{FF2B5EF4-FFF2-40B4-BE49-F238E27FC236}">
                    <a16:creationId xmlns:a16="http://schemas.microsoft.com/office/drawing/2014/main" id="{3809C4B0-75B9-4889-A928-1CFB7DD8B3E9}"/>
                  </a:ext>
                </a:extLst>
              </p:cNvPr>
              <p:cNvSpPr txBox="1"/>
              <p:nvPr/>
            </p:nvSpPr>
            <p:spPr>
              <a:xfrm>
                <a:off x="8308588" y="3772088"/>
                <a:ext cx="690679" cy="198983"/>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B58C4"/>
                    </a:solidFill>
                    <a:effectLst/>
                    <a:uLnTx/>
                    <a:uFillTx/>
                    <a:latin typeface="Trebuchet MS"/>
                    <a:ea typeface="+mn-ea"/>
                    <a:cs typeface="+mn-cs"/>
                  </a:rPr>
                  <a:t>2023</a:t>
                </a:r>
              </a:p>
            </p:txBody>
          </p:sp>
          <p:sp>
            <p:nvSpPr>
              <p:cNvPr id="44" name="TextBox 195">
                <a:extLst>
                  <a:ext uri="{FF2B5EF4-FFF2-40B4-BE49-F238E27FC236}">
                    <a16:creationId xmlns:a16="http://schemas.microsoft.com/office/drawing/2014/main" id="{E9B12533-4CD8-4729-B92F-85478668EABD}"/>
                  </a:ext>
                </a:extLst>
              </p:cNvPr>
              <p:cNvSpPr txBox="1"/>
              <p:nvPr/>
            </p:nvSpPr>
            <p:spPr>
              <a:xfrm>
                <a:off x="2883932" y="3761406"/>
                <a:ext cx="690679" cy="198983"/>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B58C4"/>
                    </a:solidFill>
                    <a:effectLst/>
                    <a:uLnTx/>
                    <a:uFillTx/>
                    <a:latin typeface="Trebuchet MS"/>
                    <a:ea typeface="+mn-ea"/>
                    <a:cs typeface="+mn-cs"/>
                  </a:rPr>
                  <a:t>2021</a:t>
                </a:r>
              </a:p>
            </p:txBody>
          </p:sp>
          <p:sp>
            <p:nvSpPr>
              <p:cNvPr id="124" name="橢圓 123">
                <a:extLst>
                  <a:ext uri="{FF2B5EF4-FFF2-40B4-BE49-F238E27FC236}">
                    <a16:creationId xmlns:a16="http://schemas.microsoft.com/office/drawing/2014/main" id="{25D96537-0D7D-4C2C-8F2D-B532962D78FD}"/>
                  </a:ext>
                </a:extLst>
              </p:cNvPr>
              <p:cNvSpPr/>
              <p:nvPr/>
            </p:nvSpPr>
            <p:spPr>
              <a:xfrm>
                <a:off x="3134802" y="3417255"/>
                <a:ext cx="188940" cy="18139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橢圓 56">
                <a:extLst>
                  <a:ext uri="{FF2B5EF4-FFF2-40B4-BE49-F238E27FC236}">
                    <a16:creationId xmlns:a16="http://schemas.microsoft.com/office/drawing/2014/main" id="{EEA92BCD-D4ED-43EF-8ECD-CBFF9F6FCB63}"/>
                  </a:ext>
                </a:extLst>
              </p:cNvPr>
              <p:cNvSpPr/>
              <p:nvPr/>
            </p:nvSpPr>
            <p:spPr>
              <a:xfrm>
                <a:off x="5942921" y="3409029"/>
                <a:ext cx="188940" cy="18139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橢圓 57">
                <a:extLst>
                  <a:ext uri="{FF2B5EF4-FFF2-40B4-BE49-F238E27FC236}">
                    <a16:creationId xmlns:a16="http://schemas.microsoft.com/office/drawing/2014/main" id="{FBE1DA74-2AD1-4379-ACC8-E6BEFD45A129}"/>
                  </a:ext>
                </a:extLst>
              </p:cNvPr>
              <p:cNvSpPr/>
              <p:nvPr/>
            </p:nvSpPr>
            <p:spPr>
              <a:xfrm>
                <a:off x="8567392" y="3404987"/>
                <a:ext cx="188940" cy="18139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a:extLst>
                  <a:ext uri="{FF2B5EF4-FFF2-40B4-BE49-F238E27FC236}">
                    <a16:creationId xmlns:a16="http://schemas.microsoft.com/office/drawing/2014/main" id="{FFFC8DF3-1109-4224-A56A-8A825809B7EA}"/>
                  </a:ext>
                </a:extLst>
              </p:cNvPr>
              <p:cNvSpPr txBox="1"/>
              <p:nvPr/>
            </p:nvSpPr>
            <p:spPr>
              <a:xfrm>
                <a:off x="2727370" y="4216969"/>
                <a:ext cx="1003801" cy="369332"/>
              </a:xfrm>
              <a:prstGeom prst="rect">
                <a:avLst/>
              </a:prstGeom>
              <a:noFill/>
            </p:spPr>
            <p:txBody>
              <a:bodyPr wrap="none" rtlCol="0">
                <a:spAutoFit/>
              </a:bodyPr>
              <a:lstStyle/>
              <a:p>
                <a:r>
                  <a:rPr lang="en-US" altLang="zh-TW" dirty="0"/>
                  <a:t>Since 4Q</a:t>
                </a:r>
                <a:endParaRPr lang="zh-TW" altLang="en-US" dirty="0"/>
              </a:p>
            </p:txBody>
          </p:sp>
          <p:sp>
            <p:nvSpPr>
              <p:cNvPr id="10" name="文字方塊 9">
                <a:extLst>
                  <a:ext uri="{FF2B5EF4-FFF2-40B4-BE49-F238E27FC236}">
                    <a16:creationId xmlns:a16="http://schemas.microsoft.com/office/drawing/2014/main" id="{16ED8BDA-8549-4BD9-B9BD-D4EF0DE77EC9}"/>
                  </a:ext>
                </a:extLst>
              </p:cNvPr>
              <p:cNvSpPr txBox="1"/>
              <p:nvPr/>
            </p:nvSpPr>
            <p:spPr>
              <a:xfrm>
                <a:off x="5493765" y="4216969"/>
                <a:ext cx="1003801" cy="369332"/>
              </a:xfrm>
              <a:prstGeom prst="rect">
                <a:avLst/>
              </a:prstGeom>
              <a:noFill/>
            </p:spPr>
            <p:txBody>
              <a:bodyPr wrap="none" rtlCol="0">
                <a:spAutoFit/>
              </a:bodyPr>
              <a:lstStyle/>
              <a:p>
                <a:r>
                  <a:rPr lang="en-US" altLang="zh-TW" dirty="0"/>
                  <a:t>Since 1Q</a:t>
                </a:r>
                <a:endParaRPr lang="zh-TW" altLang="en-US" dirty="0"/>
              </a:p>
            </p:txBody>
          </p:sp>
          <p:sp>
            <p:nvSpPr>
              <p:cNvPr id="11" name="文字方塊 10">
                <a:extLst>
                  <a:ext uri="{FF2B5EF4-FFF2-40B4-BE49-F238E27FC236}">
                    <a16:creationId xmlns:a16="http://schemas.microsoft.com/office/drawing/2014/main" id="{1D2DCD9B-5132-479E-AAD3-7A37D7385841}"/>
                  </a:ext>
                </a:extLst>
              </p:cNvPr>
              <p:cNvSpPr txBox="1"/>
              <p:nvPr/>
            </p:nvSpPr>
            <p:spPr>
              <a:xfrm>
                <a:off x="8152026" y="4216969"/>
                <a:ext cx="1003801" cy="369332"/>
              </a:xfrm>
              <a:prstGeom prst="rect">
                <a:avLst/>
              </a:prstGeom>
              <a:noFill/>
            </p:spPr>
            <p:txBody>
              <a:bodyPr wrap="none" rtlCol="0">
                <a:spAutoFit/>
              </a:bodyPr>
              <a:lstStyle/>
              <a:p>
                <a:r>
                  <a:rPr lang="en-US" altLang="zh-TW" dirty="0"/>
                  <a:t>Since 1Q</a:t>
                </a:r>
                <a:endParaRPr lang="zh-TW" altLang="en-US" dirty="0"/>
              </a:p>
            </p:txBody>
          </p:sp>
        </p:grpSp>
        <p:sp>
          <p:nvSpPr>
            <p:cNvPr id="14" name="文字方塊 13">
              <a:extLst>
                <a:ext uri="{FF2B5EF4-FFF2-40B4-BE49-F238E27FC236}">
                  <a16:creationId xmlns:a16="http://schemas.microsoft.com/office/drawing/2014/main" id="{FCAE8F86-4901-4FB4-BB03-9D4528782FAC}"/>
                </a:ext>
              </a:extLst>
            </p:cNvPr>
            <p:cNvSpPr txBox="1"/>
            <p:nvPr/>
          </p:nvSpPr>
          <p:spPr>
            <a:xfrm>
              <a:off x="5754561" y="2588409"/>
              <a:ext cx="439544" cy="400110"/>
            </a:xfrm>
            <a:prstGeom prst="rect">
              <a:avLst/>
            </a:prstGeom>
            <a:noFill/>
          </p:spPr>
          <p:txBody>
            <a:bodyPr wrap="none" rtlCol="0">
              <a:spAutoFit/>
            </a:bodyPr>
            <a:lstStyle/>
            <a:p>
              <a:r>
                <a:rPr lang="en-US" altLang="zh-TW" sz="2000" b="1" dirty="0">
                  <a:solidFill>
                    <a:schemeClr val="bg1"/>
                  </a:solidFill>
                </a:rPr>
                <a:t>6E</a:t>
              </a:r>
              <a:endParaRPr lang="zh-TW" altLang="en-US" sz="2000" b="1" dirty="0">
                <a:solidFill>
                  <a:schemeClr val="bg1"/>
                </a:solidFill>
              </a:endParaRPr>
            </a:p>
          </p:txBody>
        </p:sp>
        <p:cxnSp>
          <p:nvCxnSpPr>
            <p:cNvPr id="16" name="直線單箭頭接點 15">
              <a:extLst>
                <a:ext uri="{FF2B5EF4-FFF2-40B4-BE49-F238E27FC236}">
                  <a16:creationId xmlns:a16="http://schemas.microsoft.com/office/drawing/2014/main" id="{6910DFEE-072A-4538-80AD-970902137413}"/>
                </a:ext>
              </a:extLst>
            </p:cNvPr>
            <p:cNvCxnSpPr>
              <a:cxnSpLocks/>
            </p:cNvCxnSpPr>
            <p:nvPr/>
          </p:nvCxnSpPr>
          <p:spPr>
            <a:xfrm>
              <a:off x="3134802" y="3853011"/>
              <a:ext cx="67172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單箭頭接點 69">
              <a:extLst>
                <a:ext uri="{FF2B5EF4-FFF2-40B4-BE49-F238E27FC236}">
                  <a16:creationId xmlns:a16="http://schemas.microsoft.com/office/drawing/2014/main" id="{43B1458B-47DD-4857-880E-8C520C8CD64B}"/>
                </a:ext>
              </a:extLst>
            </p:cNvPr>
            <p:cNvCxnSpPr>
              <a:cxnSpLocks/>
            </p:cNvCxnSpPr>
            <p:nvPr/>
          </p:nvCxnSpPr>
          <p:spPr>
            <a:xfrm>
              <a:off x="5853789" y="3109754"/>
              <a:ext cx="67172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單箭頭接點 70">
              <a:extLst>
                <a:ext uri="{FF2B5EF4-FFF2-40B4-BE49-F238E27FC236}">
                  <a16:creationId xmlns:a16="http://schemas.microsoft.com/office/drawing/2014/main" id="{4D77326B-9CD1-4262-8D48-78C53610C306}"/>
                </a:ext>
              </a:extLst>
            </p:cNvPr>
            <p:cNvCxnSpPr>
              <a:cxnSpLocks/>
            </p:cNvCxnSpPr>
            <p:nvPr/>
          </p:nvCxnSpPr>
          <p:spPr>
            <a:xfrm>
              <a:off x="8498882" y="2185575"/>
              <a:ext cx="67172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397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21E69D1-4A2B-42D6-879E-6BC633E0B2AA}"/>
              </a:ext>
            </a:extLst>
          </p:cNvPr>
          <p:cNvSpPr>
            <a:spLocks noGrp="1"/>
          </p:cNvSpPr>
          <p:nvPr>
            <p:ph type="title"/>
          </p:nvPr>
        </p:nvSpPr>
        <p:spPr>
          <a:xfrm>
            <a:off x="457200" y="762000"/>
            <a:ext cx="11161747" cy="369332"/>
          </a:xfrm>
        </p:spPr>
        <p:txBody>
          <a:bodyPr vert="horz" lIns="91440" tIns="45720" rIns="91440" bIns="45720" rtlCol="0" anchor="ctr">
            <a:noAutofit/>
          </a:bodyPr>
          <a:lstStyle/>
          <a:p>
            <a:r>
              <a:rPr lang="en-US" altLang="zh-TW" sz="2400" dirty="0"/>
              <a:t>A New Era of Telecommunication</a:t>
            </a:r>
            <a:endParaRPr lang="zh-TW" altLang="en-US" sz="2400" dirty="0"/>
          </a:p>
        </p:txBody>
      </p:sp>
      <p:pic>
        <p:nvPicPr>
          <p:cNvPr id="3" name="圖片 2">
            <a:extLst>
              <a:ext uri="{FF2B5EF4-FFF2-40B4-BE49-F238E27FC236}">
                <a16:creationId xmlns:a16="http://schemas.microsoft.com/office/drawing/2014/main" id="{3AE3474B-B719-46D4-AE41-EAE05F9CD1B6}"/>
              </a:ext>
            </a:extLst>
          </p:cNvPr>
          <p:cNvPicPr>
            <a:picLocks noChangeAspect="1"/>
          </p:cNvPicPr>
          <p:nvPr/>
        </p:nvPicPr>
        <p:blipFill>
          <a:blip r:embed="rId3"/>
          <a:stretch>
            <a:fillRect/>
          </a:stretch>
        </p:blipFill>
        <p:spPr>
          <a:xfrm>
            <a:off x="1701362" y="1415265"/>
            <a:ext cx="8789275" cy="4932334"/>
          </a:xfrm>
          <a:prstGeom prst="rect">
            <a:avLst/>
          </a:prstGeom>
        </p:spPr>
      </p:pic>
    </p:spTree>
    <p:extLst>
      <p:ext uri="{BB962C8B-B14F-4D97-AF65-F5344CB8AC3E}">
        <p14:creationId xmlns:p14="http://schemas.microsoft.com/office/powerpoint/2010/main" val="3323164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90F1A75-A4EF-4E0E-A581-2A69EC08E6B0}"/>
              </a:ext>
            </a:extLst>
          </p:cNvPr>
          <p:cNvSpPr>
            <a:spLocks noGrp="1"/>
          </p:cNvSpPr>
          <p:nvPr>
            <p:ph type="title"/>
          </p:nvPr>
        </p:nvSpPr>
        <p:spPr/>
        <p:txBody>
          <a:bodyPr>
            <a:noAutofit/>
          </a:bodyPr>
          <a:lstStyle/>
          <a:p>
            <a:r>
              <a:rPr lang="en-US" altLang="zh-TW" sz="2400" dirty="0"/>
              <a:t>G-PON Market Trend</a:t>
            </a:r>
            <a:endParaRPr lang="zh-TW" altLang="en-US" sz="2400" dirty="0"/>
          </a:p>
        </p:txBody>
      </p:sp>
      <p:graphicFrame>
        <p:nvGraphicFramePr>
          <p:cNvPr id="7" name="圖表 6">
            <a:extLst>
              <a:ext uri="{FF2B5EF4-FFF2-40B4-BE49-F238E27FC236}">
                <a16:creationId xmlns:a16="http://schemas.microsoft.com/office/drawing/2014/main" id="{55C372D2-77B1-415A-803F-CBC988DDF62D}"/>
              </a:ext>
            </a:extLst>
          </p:cNvPr>
          <p:cNvGraphicFramePr>
            <a:graphicFrameLocks/>
          </p:cNvGraphicFramePr>
          <p:nvPr>
            <p:extLst>
              <p:ext uri="{D42A27DB-BD31-4B8C-83A1-F6EECF244321}">
                <p14:modId xmlns:p14="http://schemas.microsoft.com/office/powerpoint/2010/main" val="4099314783"/>
              </p:ext>
            </p:extLst>
          </p:nvPr>
        </p:nvGraphicFramePr>
        <p:xfrm>
          <a:off x="2476499" y="1392982"/>
          <a:ext cx="72390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8" name="文字方塊 7">
            <a:extLst>
              <a:ext uri="{FF2B5EF4-FFF2-40B4-BE49-F238E27FC236}">
                <a16:creationId xmlns:a16="http://schemas.microsoft.com/office/drawing/2014/main" id="{204547E4-D902-4294-BA1B-6E0DD5EED3E3}"/>
              </a:ext>
            </a:extLst>
          </p:cNvPr>
          <p:cNvSpPr txBox="1"/>
          <p:nvPr/>
        </p:nvSpPr>
        <p:spPr>
          <a:xfrm>
            <a:off x="2771774" y="5561510"/>
            <a:ext cx="6648450" cy="338554"/>
          </a:xfrm>
          <a:prstGeom prst="rect">
            <a:avLst/>
          </a:prstGeom>
          <a:noFill/>
        </p:spPr>
        <p:txBody>
          <a:bodyPr wrap="square" rtlCol="0">
            <a:spAutoFit/>
          </a:bodyPr>
          <a:lstStyle/>
          <a:p>
            <a:r>
              <a:rPr lang="en-US" altLang="zh-TW" sz="1600" dirty="0"/>
              <a:t>North America and EMEA represent Top2 world’s fast growing PON markets</a:t>
            </a:r>
            <a:endParaRPr lang="zh-TW" altLang="en-US" sz="1600" dirty="0"/>
          </a:p>
        </p:txBody>
      </p:sp>
      <p:sp>
        <p:nvSpPr>
          <p:cNvPr id="5" name="文字方塊 4">
            <a:extLst>
              <a:ext uri="{FF2B5EF4-FFF2-40B4-BE49-F238E27FC236}">
                <a16:creationId xmlns:a16="http://schemas.microsoft.com/office/drawing/2014/main" id="{6E529CF9-D6DF-4D27-A43C-6BD57977BB55}"/>
              </a:ext>
            </a:extLst>
          </p:cNvPr>
          <p:cNvSpPr txBox="1"/>
          <p:nvPr/>
        </p:nvSpPr>
        <p:spPr>
          <a:xfrm>
            <a:off x="2350023" y="5218797"/>
            <a:ext cx="843501" cy="246221"/>
          </a:xfrm>
          <a:prstGeom prst="rect">
            <a:avLst/>
          </a:prstGeom>
          <a:noFill/>
        </p:spPr>
        <p:txBody>
          <a:bodyPr wrap="none" rtlCol="0">
            <a:spAutoFit/>
          </a:bodyPr>
          <a:lstStyle/>
          <a:p>
            <a:r>
              <a:rPr lang="en-US" altLang="zh-TW" sz="1000" dirty="0"/>
              <a:t>Source: MIC </a:t>
            </a:r>
            <a:endParaRPr lang="zh-TW" altLang="en-US" sz="1000" dirty="0"/>
          </a:p>
        </p:txBody>
      </p:sp>
    </p:spTree>
    <p:extLst>
      <p:ext uri="{BB962C8B-B14F-4D97-AF65-F5344CB8AC3E}">
        <p14:creationId xmlns:p14="http://schemas.microsoft.com/office/powerpoint/2010/main" val="10912736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E8EDFFD-C4A0-B74A-9FD6-567018545B99}"/>
              </a:ext>
            </a:extLst>
          </p:cNvPr>
          <p:cNvSpPr>
            <a:spLocks noGrp="1"/>
          </p:cNvSpPr>
          <p:nvPr>
            <p:ph type="title"/>
          </p:nvPr>
        </p:nvSpPr>
        <p:spPr/>
        <p:txBody>
          <a:bodyPr>
            <a:noAutofit/>
          </a:bodyPr>
          <a:lstStyle/>
          <a:p>
            <a:r>
              <a:rPr kumimoji="1" lang="en-US" altLang="zh-TW" sz="2400" dirty="0"/>
              <a:t>LEO New Business Model</a:t>
            </a:r>
            <a:endParaRPr kumimoji="1" lang="zh-TW" altLang="en-US" sz="2400" dirty="0"/>
          </a:p>
        </p:txBody>
      </p:sp>
      <p:pic>
        <p:nvPicPr>
          <p:cNvPr id="1026" name="Picture 2">
            <a:extLst>
              <a:ext uri="{FF2B5EF4-FFF2-40B4-BE49-F238E27FC236}">
                <a16:creationId xmlns:a16="http://schemas.microsoft.com/office/drawing/2014/main" id="{9A7E272E-C372-764B-B39F-A34FB5049426}"/>
              </a:ext>
            </a:extLst>
          </p:cNvPr>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35025" y="1534592"/>
            <a:ext cx="10170404" cy="4409008"/>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a:extLst>
              <a:ext uri="{FF2B5EF4-FFF2-40B4-BE49-F238E27FC236}">
                <a16:creationId xmlns:a16="http://schemas.microsoft.com/office/drawing/2014/main" id="{DB3572A4-3072-6849-BAFA-B8C2FDF59C5E}"/>
              </a:ext>
            </a:extLst>
          </p:cNvPr>
          <p:cNvSpPr txBox="1"/>
          <p:nvPr/>
        </p:nvSpPr>
        <p:spPr>
          <a:xfrm>
            <a:off x="4495800" y="3305889"/>
            <a:ext cx="1093125" cy="246221"/>
          </a:xfrm>
          <a:prstGeom prst="rect">
            <a:avLst/>
          </a:prstGeom>
          <a:noFill/>
        </p:spPr>
        <p:txBody>
          <a:bodyPr wrap="square" lIns="0" tIns="0" rIns="0" bIns="0" rtlCol="0" anchor="ctr" anchorCtr="1">
            <a:spAutoFit/>
          </a:bodyPr>
          <a:lstStyle/>
          <a:p>
            <a:r>
              <a:rPr lang="en-US" altLang="zh-TW" sz="1600" b="1" dirty="0">
                <a:solidFill>
                  <a:srgbClr val="FF7822">
                    <a:alpha val="65000"/>
                  </a:srgbClr>
                </a:solidFill>
                <a:latin typeface="Trebuchet MS" panose="020B0603020202020204" pitchFamily="34" charset="0"/>
                <a:ea typeface="맑은 고딕" panose="020B0503020000020004" pitchFamily="50" charset="-127"/>
              </a:rPr>
              <a:t>LEO</a:t>
            </a:r>
            <a:endParaRPr lang="zh-TW" altLang="en-US" sz="1600" b="1" dirty="0">
              <a:solidFill>
                <a:srgbClr val="FF7822">
                  <a:alpha val="65000"/>
                </a:srgbClr>
              </a:solidFill>
              <a:latin typeface="Trebuchet MS" panose="020B0603020202020204" pitchFamily="34" charset="0"/>
              <a:ea typeface="맑은 고딕" panose="020B0503020000020004" pitchFamily="50" charset="-127"/>
            </a:endParaRPr>
          </a:p>
        </p:txBody>
      </p:sp>
      <p:sp>
        <p:nvSpPr>
          <p:cNvPr id="6" name="文字方塊 5">
            <a:extLst>
              <a:ext uri="{FF2B5EF4-FFF2-40B4-BE49-F238E27FC236}">
                <a16:creationId xmlns:a16="http://schemas.microsoft.com/office/drawing/2014/main" id="{55919C2D-8950-EF41-91E1-632C197F369B}"/>
              </a:ext>
            </a:extLst>
          </p:cNvPr>
          <p:cNvSpPr txBox="1"/>
          <p:nvPr/>
        </p:nvSpPr>
        <p:spPr>
          <a:xfrm>
            <a:off x="10058400" y="3962400"/>
            <a:ext cx="1093125" cy="246221"/>
          </a:xfrm>
          <a:prstGeom prst="rect">
            <a:avLst/>
          </a:prstGeom>
          <a:noFill/>
        </p:spPr>
        <p:txBody>
          <a:bodyPr wrap="square" lIns="0" tIns="0" rIns="0" bIns="0" rtlCol="0" anchor="ctr" anchorCtr="1">
            <a:spAutoFit/>
          </a:bodyPr>
          <a:lstStyle/>
          <a:p>
            <a:r>
              <a:rPr lang="en-US" altLang="zh-TW" sz="1600" b="1" dirty="0">
                <a:solidFill>
                  <a:srgbClr val="FF7822">
                    <a:alpha val="65000"/>
                  </a:srgbClr>
                </a:solidFill>
                <a:latin typeface="Trebuchet MS" panose="020B0603020202020204" pitchFamily="34" charset="0"/>
                <a:ea typeface="맑은 고딕" panose="020B0503020000020004" pitchFamily="50" charset="-127"/>
              </a:rPr>
              <a:t>Wi-Fi 7</a:t>
            </a:r>
            <a:endParaRPr lang="zh-TW" altLang="en-US" sz="1600" b="1" dirty="0">
              <a:solidFill>
                <a:srgbClr val="FF7822">
                  <a:alpha val="65000"/>
                </a:srgbClr>
              </a:solidFill>
              <a:latin typeface="Trebuchet MS" panose="020B0603020202020204" pitchFamily="34" charset="0"/>
              <a:ea typeface="맑은 고딕" panose="020B0503020000020004" pitchFamily="50" charset="-127"/>
            </a:endParaRPr>
          </a:p>
        </p:txBody>
      </p:sp>
    </p:spTree>
    <p:extLst>
      <p:ext uri="{BB962C8B-B14F-4D97-AF65-F5344CB8AC3E}">
        <p14:creationId xmlns:p14="http://schemas.microsoft.com/office/powerpoint/2010/main" val="2454711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D22E490-4A31-47B4-8610-AB0D0CBD729E}"/>
              </a:ext>
            </a:extLst>
          </p:cNvPr>
          <p:cNvSpPr>
            <a:spLocks noGrp="1"/>
          </p:cNvSpPr>
          <p:nvPr>
            <p:ph type="title"/>
          </p:nvPr>
        </p:nvSpPr>
        <p:spPr>
          <a:xfrm>
            <a:off x="515126" y="762000"/>
            <a:ext cx="11161747" cy="369332"/>
          </a:xfrm>
        </p:spPr>
        <p:txBody>
          <a:bodyPr>
            <a:noAutofit/>
          </a:bodyPr>
          <a:lstStyle/>
          <a:p>
            <a:r>
              <a:rPr lang="en-US" altLang="zh-TW" sz="2400" dirty="0"/>
              <a:t>LEO </a:t>
            </a:r>
            <a:endParaRPr lang="zh-TW" altLang="en-US" sz="2400" dirty="0"/>
          </a:p>
        </p:txBody>
      </p:sp>
      <p:sp>
        <p:nvSpPr>
          <p:cNvPr id="5" name="矩形 4">
            <a:extLst>
              <a:ext uri="{FF2B5EF4-FFF2-40B4-BE49-F238E27FC236}">
                <a16:creationId xmlns:a16="http://schemas.microsoft.com/office/drawing/2014/main" id="{5679E3E4-8F64-4151-B4E9-16FEC9C3D6D9}"/>
              </a:ext>
            </a:extLst>
          </p:cNvPr>
          <p:cNvSpPr/>
          <p:nvPr/>
        </p:nvSpPr>
        <p:spPr>
          <a:xfrm>
            <a:off x="7475621" y="2897494"/>
            <a:ext cx="4563979" cy="1748812"/>
          </a:xfrm>
          <a:prstGeom prst="rect">
            <a:avLst/>
          </a:prstGeom>
        </p:spPr>
        <p:txBody>
          <a:bodyPr wrap="square">
            <a:spAutoFit/>
          </a:bodyPr>
          <a:lstStyle/>
          <a:p>
            <a:pPr marL="285750" indent="-285750">
              <a:lnSpc>
                <a:spcPct val="200000"/>
              </a:lnSpc>
              <a:buClr>
                <a:srgbClr val="FF7822"/>
              </a:buClr>
              <a:buFont typeface="Arial" panose="020B0604020202020204" pitchFamily="34" charset="0"/>
              <a:buChar char="•"/>
            </a:pPr>
            <a:r>
              <a:rPr lang="en-US" altLang="zh-TW" sz="1400" dirty="0">
                <a:latin typeface="Segoe UI Symbol" panose="020B0502040204020203" pitchFamily="34" charset="0"/>
                <a:ea typeface="Segoe UI Symbol" panose="020B0502040204020203" pitchFamily="34" charset="0"/>
              </a:rPr>
              <a:t>Until 2019 there are 49% population can't access to internet.</a:t>
            </a:r>
          </a:p>
          <a:p>
            <a:pPr marL="285750" indent="-285750">
              <a:lnSpc>
                <a:spcPct val="200000"/>
              </a:lnSpc>
              <a:buClr>
                <a:srgbClr val="FF7822"/>
              </a:buClr>
              <a:buFont typeface="Arial" panose="020B0604020202020204" pitchFamily="34" charset="0"/>
              <a:buChar char="•"/>
            </a:pPr>
            <a:r>
              <a:rPr lang="en-US" altLang="zh-TW" sz="1400" dirty="0">
                <a:latin typeface="Segoe UI Symbol" panose="020B0502040204020203" pitchFamily="34" charset="0"/>
                <a:ea typeface="Segoe UI Symbol" panose="020B0502040204020203" pitchFamily="34" charset="0"/>
              </a:rPr>
              <a:t>Even in the developed country still 13%  population can’t access to internet.</a:t>
            </a:r>
            <a:endParaRPr lang="zh-TW" altLang="en-US" sz="1400" dirty="0">
              <a:latin typeface="Segoe UI Symbol" panose="020B0502040204020203" pitchFamily="34" charset="0"/>
            </a:endParaRPr>
          </a:p>
        </p:txBody>
      </p:sp>
      <p:graphicFrame>
        <p:nvGraphicFramePr>
          <p:cNvPr id="7" name="圖表 6">
            <a:extLst>
              <a:ext uri="{FF2B5EF4-FFF2-40B4-BE49-F238E27FC236}">
                <a16:creationId xmlns:a16="http://schemas.microsoft.com/office/drawing/2014/main" id="{A7423008-DD1B-4EDA-B38E-AE94A1EEC6A2}"/>
              </a:ext>
            </a:extLst>
          </p:cNvPr>
          <p:cNvGraphicFramePr>
            <a:graphicFrameLocks/>
          </p:cNvGraphicFramePr>
          <p:nvPr>
            <p:extLst>
              <p:ext uri="{D42A27DB-BD31-4B8C-83A1-F6EECF244321}">
                <p14:modId xmlns:p14="http://schemas.microsoft.com/office/powerpoint/2010/main" val="3930335077"/>
              </p:ext>
            </p:extLst>
          </p:nvPr>
        </p:nvGraphicFramePr>
        <p:xfrm>
          <a:off x="515125" y="1600200"/>
          <a:ext cx="6960495"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6" name="文字方塊 5">
            <a:extLst>
              <a:ext uri="{FF2B5EF4-FFF2-40B4-BE49-F238E27FC236}">
                <a16:creationId xmlns:a16="http://schemas.microsoft.com/office/drawing/2014/main" id="{2A0329A5-DCEA-4EF1-8270-B630D6EAE299}"/>
              </a:ext>
            </a:extLst>
          </p:cNvPr>
          <p:cNvSpPr txBox="1"/>
          <p:nvPr/>
        </p:nvSpPr>
        <p:spPr>
          <a:xfrm>
            <a:off x="28074" y="6553200"/>
            <a:ext cx="2505558" cy="276999"/>
          </a:xfrm>
          <a:prstGeom prst="rect">
            <a:avLst/>
          </a:prstGeom>
          <a:noFill/>
        </p:spPr>
        <p:txBody>
          <a:bodyPr wrap="none" rtlCol="0">
            <a:spAutoFit/>
          </a:bodyPr>
          <a:lstStyle/>
          <a:p>
            <a:r>
              <a:rPr lang="en-US" altLang="zh-TW" sz="900" dirty="0"/>
              <a:t>Source: </a:t>
            </a:r>
            <a:r>
              <a:rPr lang="en-US" altLang="zh-TW" sz="1200" i="1" dirty="0"/>
              <a:t>Taiwan</a:t>
            </a:r>
            <a:r>
              <a:rPr lang="en-US" altLang="zh-TW" sz="900" dirty="0"/>
              <a:t> institute of Economic Research </a:t>
            </a:r>
            <a:endParaRPr lang="zh-TW" altLang="en-US" sz="900" dirty="0"/>
          </a:p>
        </p:txBody>
      </p:sp>
      <p:sp>
        <p:nvSpPr>
          <p:cNvPr id="8" name="文字方塊 7">
            <a:extLst>
              <a:ext uri="{FF2B5EF4-FFF2-40B4-BE49-F238E27FC236}">
                <a16:creationId xmlns:a16="http://schemas.microsoft.com/office/drawing/2014/main" id="{1F30A711-0856-4494-9EC9-D3D1AC8B2820}"/>
              </a:ext>
            </a:extLst>
          </p:cNvPr>
          <p:cNvSpPr txBox="1"/>
          <p:nvPr/>
        </p:nvSpPr>
        <p:spPr>
          <a:xfrm>
            <a:off x="609600" y="5826637"/>
            <a:ext cx="843501" cy="246221"/>
          </a:xfrm>
          <a:prstGeom prst="rect">
            <a:avLst/>
          </a:prstGeom>
          <a:noFill/>
        </p:spPr>
        <p:txBody>
          <a:bodyPr wrap="none" rtlCol="0">
            <a:spAutoFit/>
          </a:bodyPr>
          <a:lstStyle/>
          <a:p>
            <a:r>
              <a:rPr lang="en-US" altLang="zh-TW" sz="1000" dirty="0"/>
              <a:t>Source: MIC </a:t>
            </a:r>
            <a:endParaRPr lang="zh-TW" altLang="en-US" sz="1000" dirty="0"/>
          </a:p>
        </p:txBody>
      </p:sp>
    </p:spTree>
    <p:extLst>
      <p:ext uri="{BB962C8B-B14F-4D97-AF65-F5344CB8AC3E}">
        <p14:creationId xmlns:p14="http://schemas.microsoft.com/office/powerpoint/2010/main" val="1209801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2047D09-68C4-43A0-B768-4D05F4ED7138}"/>
              </a:ext>
            </a:extLst>
          </p:cNvPr>
          <p:cNvSpPr>
            <a:spLocks noGrp="1"/>
          </p:cNvSpPr>
          <p:nvPr>
            <p:ph type="title"/>
          </p:nvPr>
        </p:nvSpPr>
        <p:spPr/>
        <p:txBody>
          <a:bodyPr>
            <a:noAutofit/>
          </a:bodyPr>
          <a:lstStyle/>
          <a:p>
            <a:r>
              <a:rPr lang="en-US" altLang="zh-TW" sz="2400" dirty="0"/>
              <a:t>LEO – </a:t>
            </a:r>
            <a:r>
              <a:rPr lang="en-US" altLang="zh-TW" sz="2400"/>
              <a:t>Opportunity For </a:t>
            </a:r>
            <a:r>
              <a:rPr lang="en-US" altLang="zh-TW" sz="2400" dirty="0"/>
              <a:t>Taiwan </a:t>
            </a:r>
            <a:endParaRPr lang="zh-TW" altLang="en-US" sz="2400" dirty="0"/>
          </a:p>
        </p:txBody>
      </p:sp>
      <p:graphicFrame>
        <p:nvGraphicFramePr>
          <p:cNvPr id="3" name="圖表 2">
            <a:extLst>
              <a:ext uri="{FF2B5EF4-FFF2-40B4-BE49-F238E27FC236}">
                <a16:creationId xmlns:a16="http://schemas.microsoft.com/office/drawing/2014/main" id="{1B7F90E1-807F-42A1-8397-18492A4F347C}"/>
              </a:ext>
            </a:extLst>
          </p:cNvPr>
          <p:cNvGraphicFramePr>
            <a:graphicFrameLocks/>
          </p:cNvGraphicFramePr>
          <p:nvPr>
            <p:extLst>
              <p:ext uri="{D42A27DB-BD31-4B8C-83A1-F6EECF244321}">
                <p14:modId xmlns:p14="http://schemas.microsoft.com/office/powerpoint/2010/main" val="3940152314"/>
              </p:ext>
            </p:extLst>
          </p:nvPr>
        </p:nvGraphicFramePr>
        <p:xfrm>
          <a:off x="-8022" y="1828800"/>
          <a:ext cx="7010400"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4" name="文字方塊 3">
            <a:extLst>
              <a:ext uri="{FF2B5EF4-FFF2-40B4-BE49-F238E27FC236}">
                <a16:creationId xmlns:a16="http://schemas.microsoft.com/office/drawing/2014/main" id="{286F649E-0831-4D14-A5F3-48ECBBFC349E}"/>
              </a:ext>
            </a:extLst>
          </p:cNvPr>
          <p:cNvSpPr txBox="1"/>
          <p:nvPr/>
        </p:nvSpPr>
        <p:spPr>
          <a:xfrm>
            <a:off x="6561222" y="2910840"/>
            <a:ext cx="5630778" cy="1893147"/>
          </a:xfrm>
          <a:prstGeom prst="rect">
            <a:avLst/>
          </a:prstGeom>
          <a:noFill/>
        </p:spPr>
        <p:txBody>
          <a:bodyPr wrap="square" rtlCol="0">
            <a:spAutoFit/>
          </a:bodyPr>
          <a:lstStyle/>
          <a:p>
            <a:pPr>
              <a:lnSpc>
                <a:spcPct val="150000"/>
              </a:lnSpc>
            </a:pPr>
            <a:endParaRPr lang="en-US" altLang="zh-TW" sz="1600" dirty="0">
              <a:latin typeface="Segoe UI Symbol" panose="020B0502040204020203" pitchFamily="34" charset="0"/>
              <a:ea typeface="Segoe UI Symbol" panose="020B0502040204020203" pitchFamily="34" charset="0"/>
            </a:endParaRPr>
          </a:p>
          <a:p>
            <a:pPr algn="ctr">
              <a:lnSpc>
                <a:spcPct val="150000"/>
              </a:lnSpc>
            </a:pPr>
            <a:r>
              <a:rPr lang="en-US" altLang="zh-TW" sz="1600" b="1" dirty="0" err="1">
                <a:latin typeface="Segoe UI Symbol" panose="020B0502040204020203" pitchFamily="34" charset="0"/>
                <a:ea typeface="Segoe UI Symbol" panose="020B0502040204020203" pitchFamily="34" charset="0"/>
              </a:rPr>
              <a:t>Gemtek</a:t>
            </a:r>
            <a:r>
              <a:rPr lang="en-US" altLang="zh-TW" sz="1600" b="1" dirty="0">
                <a:latin typeface="Segoe UI Symbol" panose="020B0502040204020203" pitchFamily="34" charset="0"/>
                <a:ea typeface="Segoe UI Symbol" panose="020B0502040204020203" pitchFamily="34" charset="0"/>
              </a:rPr>
              <a:t> can do</a:t>
            </a:r>
          </a:p>
          <a:p>
            <a:pPr marL="285750" indent="-285750">
              <a:lnSpc>
                <a:spcPct val="150000"/>
              </a:lnSpc>
              <a:buClr>
                <a:srgbClr val="FF7822"/>
              </a:buClr>
              <a:buFont typeface="Wingdings" panose="05000000000000000000" pitchFamily="2" charset="2"/>
              <a:buChar char="ü"/>
            </a:pPr>
            <a:r>
              <a:rPr lang="en-US" altLang="zh-TW" sz="1600" dirty="0">
                <a:latin typeface="Segoe UI Symbol" panose="020B0502040204020203" pitchFamily="34" charset="0"/>
                <a:ea typeface="Segoe UI Symbol" panose="020B0502040204020203" pitchFamily="34" charset="0"/>
              </a:rPr>
              <a:t>Ground Equipment. </a:t>
            </a:r>
          </a:p>
          <a:p>
            <a:pPr marL="285750" indent="-285750">
              <a:lnSpc>
                <a:spcPct val="150000"/>
              </a:lnSpc>
              <a:buClr>
                <a:srgbClr val="FF7822"/>
              </a:buClr>
              <a:buFont typeface="Wingdings" panose="05000000000000000000" pitchFamily="2" charset="2"/>
              <a:buChar char="ü"/>
            </a:pPr>
            <a:r>
              <a:rPr lang="en-US" altLang="zh-TW" sz="1600" dirty="0">
                <a:latin typeface="Segoe UI Symbol" panose="020B0502040204020203" pitchFamily="34" charset="0"/>
                <a:ea typeface="Segoe UI Symbol" panose="020B0502040204020203" pitchFamily="34" charset="0"/>
              </a:rPr>
              <a:t>User Terminal, including phased array antenna module, system design,  verification as well as manufacture. .</a:t>
            </a:r>
            <a:endParaRPr lang="zh-TW" altLang="en-US" sz="1600" dirty="0">
              <a:latin typeface="Segoe UI Symbol" panose="020B0502040204020203" pitchFamily="34" charset="0"/>
            </a:endParaRPr>
          </a:p>
        </p:txBody>
      </p:sp>
      <p:sp>
        <p:nvSpPr>
          <p:cNvPr id="5" name="文字方塊 4">
            <a:extLst>
              <a:ext uri="{FF2B5EF4-FFF2-40B4-BE49-F238E27FC236}">
                <a16:creationId xmlns:a16="http://schemas.microsoft.com/office/drawing/2014/main" id="{ED30732E-2F9D-4488-A8EA-7B0623963106}"/>
              </a:ext>
            </a:extLst>
          </p:cNvPr>
          <p:cNvSpPr txBox="1"/>
          <p:nvPr/>
        </p:nvSpPr>
        <p:spPr>
          <a:xfrm>
            <a:off x="0" y="6621379"/>
            <a:ext cx="3323539" cy="276999"/>
          </a:xfrm>
          <a:prstGeom prst="rect">
            <a:avLst/>
          </a:prstGeom>
          <a:noFill/>
        </p:spPr>
        <p:txBody>
          <a:bodyPr wrap="none" rtlCol="0">
            <a:spAutoFit/>
          </a:bodyPr>
          <a:lstStyle/>
          <a:p>
            <a:r>
              <a:rPr lang="en-US" altLang="zh-TW" sz="1200" i="1" dirty="0">
                <a:latin typeface="Segoe UI Symbol" panose="020B0502040204020203" pitchFamily="34" charset="0"/>
                <a:ea typeface="Segoe UI Symbol" panose="020B0502040204020203" pitchFamily="34" charset="0"/>
              </a:rPr>
              <a:t>Source: Taiwan institute of Economic Research </a:t>
            </a:r>
            <a:endParaRPr lang="zh-TW" altLang="en-US" sz="1200" i="1" dirty="0">
              <a:latin typeface="Segoe UI Symbol" panose="020B0502040204020203" pitchFamily="34" charset="0"/>
            </a:endParaRPr>
          </a:p>
        </p:txBody>
      </p:sp>
      <p:sp>
        <p:nvSpPr>
          <p:cNvPr id="6" name="文字方塊 5">
            <a:extLst>
              <a:ext uri="{FF2B5EF4-FFF2-40B4-BE49-F238E27FC236}">
                <a16:creationId xmlns:a16="http://schemas.microsoft.com/office/drawing/2014/main" id="{F1C86245-DA50-445A-B89E-096A71179EB2}"/>
              </a:ext>
            </a:extLst>
          </p:cNvPr>
          <p:cNvSpPr txBox="1"/>
          <p:nvPr/>
        </p:nvSpPr>
        <p:spPr>
          <a:xfrm>
            <a:off x="609600" y="5826637"/>
            <a:ext cx="859531" cy="246221"/>
          </a:xfrm>
          <a:prstGeom prst="rect">
            <a:avLst/>
          </a:prstGeom>
          <a:noFill/>
        </p:spPr>
        <p:txBody>
          <a:bodyPr wrap="none" rtlCol="0">
            <a:spAutoFit/>
          </a:bodyPr>
          <a:lstStyle/>
          <a:p>
            <a:r>
              <a:rPr lang="en-US" altLang="zh-TW" sz="1000" dirty="0"/>
              <a:t>Source: TIER </a:t>
            </a:r>
            <a:endParaRPr lang="zh-TW" altLang="en-US" sz="1000" dirty="0"/>
          </a:p>
        </p:txBody>
      </p:sp>
    </p:spTree>
    <p:extLst>
      <p:ext uri="{BB962C8B-B14F-4D97-AF65-F5344CB8AC3E}">
        <p14:creationId xmlns:p14="http://schemas.microsoft.com/office/powerpoint/2010/main" val="190443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9FC8E04C-44F9-45A1-941C-ED59ADB2655B}"/>
              </a:ext>
            </a:extLst>
          </p:cNvPr>
          <p:cNvPicPr>
            <a:picLocks noChangeAspect="1"/>
          </p:cNvPicPr>
          <p:nvPr/>
        </p:nvPicPr>
        <p:blipFill rotWithShape="1">
          <a:blip r:embed="rId3">
            <a:alphaModFix amt="50000"/>
            <a:extLst/>
          </a:blip>
          <a:srcRect/>
          <a:stretch/>
        </p:blipFill>
        <p:spPr>
          <a:xfrm>
            <a:off x="0" y="-1666"/>
            <a:ext cx="12192000" cy="6858000"/>
          </a:xfrm>
          <a:prstGeom prst="rect">
            <a:avLst/>
          </a:prstGeom>
        </p:spPr>
      </p:pic>
      <p:sp>
        <p:nvSpPr>
          <p:cNvPr id="5" name="標題 4">
            <a:extLst>
              <a:ext uri="{FF2B5EF4-FFF2-40B4-BE49-F238E27FC236}">
                <a16:creationId xmlns:a16="http://schemas.microsoft.com/office/drawing/2014/main" id="{53E12C5F-2EB0-4C0E-9DFC-FD98D26187F7}"/>
              </a:ext>
            </a:extLst>
          </p:cNvPr>
          <p:cNvSpPr>
            <a:spLocks noGrp="1"/>
          </p:cNvSpPr>
          <p:nvPr>
            <p:ph type="title" idx="4294967295"/>
          </p:nvPr>
        </p:nvSpPr>
        <p:spPr>
          <a:xfrm>
            <a:off x="420687" y="688975"/>
            <a:ext cx="11161713" cy="368300"/>
          </a:xfrm>
        </p:spPr>
        <p:txBody>
          <a:bodyPr>
            <a:noAutofit/>
          </a:bodyPr>
          <a:lstStyle/>
          <a:p>
            <a:r>
              <a:rPr lang="en-US" altLang="zh-TW" sz="2400" dirty="0">
                <a:solidFill>
                  <a:schemeClr val="tx1"/>
                </a:solidFill>
              </a:rPr>
              <a:t>Business Opportunity for </a:t>
            </a:r>
            <a:r>
              <a:rPr lang="en-US" altLang="zh-TW" sz="2400" dirty="0" err="1">
                <a:solidFill>
                  <a:schemeClr val="tx1"/>
                </a:solidFill>
              </a:rPr>
              <a:t>Gemtek</a:t>
            </a:r>
            <a:endParaRPr lang="zh-TW" altLang="en-US" sz="2400" dirty="0">
              <a:solidFill>
                <a:schemeClr val="tx1"/>
              </a:solidFill>
            </a:endParaRPr>
          </a:p>
        </p:txBody>
      </p:sp>
      <p:grpSp>
        <p:nvGrpSpPr>
          <p:cNvPr id="7" name="群組 6">
            <a:extLst>
              <a:ext uri="{FF2B5EF4-FFF2-40B4-BE49-F238E27FC236}">
                <a16:creationId xmlns:a16="http://schemas.microsoft.com/office/drawing/2014/main" id="{B0E40C8C-56CF-4C07-835D-753C3F2D6840}"/>
              </a:ext>
            </a:extLst>
          </p:cNvPr>
          <p:cNvGrpSpPr/>
          <p:nvPr/>
        </p:nvGrpSpPr>
        <p:grpSpPr>
          <a:xfrm>
            <a:off x="1062938" y="1605269"/>
            <a:ext cx="10066121" cy="4854537"/>
            <a:chOff x="478306" y="1371600"/>
            <a:chExt cx="10080394" cy="4693581"/>
          </a:xfrm>
        </p:grpSpPr>
        <p:sp>
          <p:nvSpPr>
            <p:cNvPr id="8" name="文字方塊 7">
              <a:extLst>
                <a:ext uri="{FF2B5EF4-FFF2-40B4-BE49-F238E27FC236}">
                  <a16:creationId xmlns:a16="http://schemas.microsoft.com/office/drawing/2014/main" id="{917B6593-2B9A-4A57-BD7F-5894C2BAF906}"/>
                </a:ext>
              </a:extLst>
            </p:cNvPr>
            <p:cNvSpPr txBox="1"/>
            <p:nvPr/>
          </p:nvSpPr>
          <p:spPr>
            <a:xfrm>
              <a:off x="508919" y="3271087"/>
              <a:ext cx="1587602" cy="238057"/>
            </a:xfrm>
            <a:prstGeom prst="rect">
              <a:avLst/>
            </a:prstGeom>
            <a:noFill/>
          </p:spPr>
          <p:txBody>
            <a:bodyPr wrap="square" lIns="0" tIns="0" rIns="0" bIns="0" rtlCol="0" anchor="ctr" anchorCtr="1">
              <a:spAutoFit/>
            </a:bodyPr>
            <a:lstStyle/>
            <a:p>
              <a:r>
                <a:rPr lang="en-US" altLang="zh-TW" sz="1600" b="1" dirty="0">
                  <a:latin typeface="Segoe UI Symbol" panose="020B0502040204020203" pitchFamily="34" charset="0"/>
                  <a:ea typeface="Segoe UI Symbol" panose="020B0502040204020203" pitchFamily="34" charset="0"/>
                </a:rPr>
                <a:t>Cloud Server</a:t>
              </a:r>
              <a:endParaRPr lang="zh-TW" altLang="en-US" sz="1600" b="1" dirty="0">
                <a:latin typeface="Segoe UI Symbol" panose="020B0502040204020203" pitchFamily="34" charset="0"/>
                <a:ea typeface="맑은 고딕" panose="020B0503020000020004" pitchFamily="50" charset="-127"/>
              </a:endParaRPr>
            </a:p>
          </p:txBody>
        </p:sp>
        <p:sp>
          <p:nvSpPr>
            <p:cNvPr id="10" name="文字方塊 9">
              <a:extLst>
                <a:ext uri="{FF2B5EF4-FFF2-40B4-BE49-F238E27FC236}">
                  <a16:creationId xmlns:a16="http://schemas.microsoft.com/office/drawing/2014/main" id="{5FA0DC30-C000-456B-873C-E36667479F7F}"/>
                </a:ext>
              </a:extLst>
            </p:cNvPr>
            <p:cNvSpPr txBox="1"/>
            <p:nvPr/>
          </p:nvSpPr>
          <p:spPr>
            <a:xfrm>
              <a:off x="2905707" y="3950297"/>
              <a:ext cx="1845523" cy="476116"/>
            </a:xfrm>
            <a:prstGeom prst="rect">
              <a:avLst/>
            </a:prstGeom>
            <a:noFill/>
          </p:spPr>
          <p:txBody>
            <a:bodyPr wrap="square" lIns="0" tIns="0" rIns="0" bIns="0" rtlCol="0" anchor="ctr" anchorCtr="1">
              <a:spAutoFit/>
            </a:bodyPr>
            <a:lstStyle>
              <a:defPPr>
                <a:defRPr lang="en-US"/>
              </a:defPPr>
              <a:lvl1pPr algn="ctr">
                <a:defRPr sz="1400" b="1">
                  <a:latin typeface="Trebuchet MS" panose="020B0603020202020204" pitchFamily="34" charset="0"/>
                  <a:ea typeface="맑은 고딕" panose="020B0503020000020004" pitchFamily="50" charset="-127"/>
                </a:defRPr>
              </a:lvl1pPr>
            </a:lstStyle>
            <a:p>
              <a:r>
                <a:rPr lang="en-US" altLang="zh-TW" sz="1600" dirty="0">
                  <a:latin typeface="Segoe UI Symbol" panose="020B0502040204020203" pitchFamily="34" charset="0"/>
                  <a:ea typeface="Segoe UI Symbol" panose="020B0502040204020203" pitchFamily="34" charset="0"/>
                </a:rPr>
                <a:t>CO</a:t>
              </a:r>
            </a:p>
            <a:p>
              <a:r>
                <a:rPr lang="en-US" altLang="zh-TW" sz="1600" dirty="0">
                  <a:latin typeface="Segoe UI Symbol" panose="020B0502040204020203" pitchFamily="34" charset="0"/>
                  <a:ea typeface="Segoe UI Symbol" panose="020B0502040204020203" pitchFamily="34" charset="0"/>
                </a:rPr>
                <a:t>(Central Office)</a:t>
              </a:r>
            </a:p>
          </p:txBody>
        </p:sp>
        <p:sp>
          <p:nvSpPr>
            <p:cNvPr id="11" name="文字方塊 10">
              <a:extLst>
                <a:ext uri="{FF2B5EF4-FFF2-40B4-BE49-F238E27FC236}">
                  <a16:creationId xmlns:a16="http://schemas.microsoft.com/office/drawing/2014/main" id="{FD403FDA-3B35-4FBB-B8E9-E58BF04EF318}"/>
                </a:ext>
              </a:extLst>
            </p:cNvPr>
            <p:cNvSpPr txBox="1"/>
            <p:nvPr/>
          </p:nvSpPr>
          <p:spPr>
            <a:xfrm>
              <a:off x="5241922" y="4860015"/>
              <a:ext cx="2554976" cy="862959"/>
            </a:xfrm>
            <a:prstGeom prst="rect">
              <a:avLst/>
            </a:prstGeom>
            <a:noFill/>
          </p:spPr>
          <p:txBody>
            <a:bodyPr wrap="square" lIns="0" tIns="0" rIns="0" bIns="0" rtlCol="0" anchor="ctr" anchorCtr="1">
              <a:spAutoFit/>
            </a:bodyPr>
            <a:lstStyle/>
            <a:p>
              <a:pPr algn="ctr"/>
              <a:r>
                <a:rPr lang="en-US" altLang="zh-TW" sz="1600" b="1" dirty="0">
                  <a:latin typeface="Segoe UI Symbol" panose="020B0502040204020203" pitchFamily="34" charset="0"/>
                  <a:ea typeface="Segoe UI Symbol" panose="020B0502040204020203" pitchFamily="34" charset="0"/>
                </a:rPr>
                <a:t>CPE</a:t>
              </a:r>
            </a:p>
            <a:p>
              <a:pPr algn="ctr"/>
              <a:r>
                <a:rPr lang="en-US" altLang="zh-TW" sz="1400" b="1" dirty="0">
                  <a:latin typeface="Segoe UI Symbol" panose="020B0502040204020203" pitchFamily="34" charset="0"/>
                  <a:ea typeface="Segoe UI Symbol" panose="020B0502040204020203" pitchFamily="34" charset="0"/>
                </a:rPr>
                <a:t>Fiber Gateway</a:t>
              </a:r>
            </a:p>
            <a:p>
              <a:pPr algn="ctr"/>
              <a:r>
                <a:rPr lang="en-US" altLang="zh-TW" sz="1400" b="1" dirty="0">
                  <a:latin typeface="Segoe UI Symbol" panose="020B0502040204020203" pitchFamily="34" charset="0"/>
                  <a:ea typeface="Segoe UI Symbol" panose="020B0502040204020203" pitchFamily="34" charset="0"/>
                </a:rPr>
                <a:t>5G Gateway</a:t>
              </a:r>
            </a:p>
            <a:p>
              <a:pPr algn="ctr"/>
              <a:r>
                <a:rPr lang="en-US" altLang="zh-TW" sz="1400" b="1" dirty="0">
                  <a:latin typeface="Segoe UI Symbol" panose="020B0502040204020203" pitchFamily="34" charset="0"/>
                  <a:ea typeface="Segoe UI Symbol" panose="020B0502040204020203" pitchFamily="34" charset="0"/>
                </a:rPr>
                <a:t>LEO</a:t>
              </a:r>
            </a:p>
          </p:txBody>
        </p:sp>
        <p:sp>
          <p:nvSpPr>
            <p:cNvPr id="12" name="文字方塊 11">
              <a:extLst>
                <a:ext uri="{FF2B5EF4-FFF2-40B4-BE49-F238E27FC236}">
                  <a16:creationId xmlns:a16="http://schemas.microsoft.com/office/drawing/2014/main" id="{96364B6C-1EB4-406B-B1CE-74CAD4077258}"/>
                </a:ext>
              </a:extLst>
            </p:cNvPr>
            <p:cNvSpPr txBox="1"/>
            <p:nvPr/>
          </p:nvSpPr>
          <p:spPr>
            <a:xfrm>
              <a:off x="8694326" y="5648580"/>
              <a:ext cx="1420398" cy="416601"/>
            </a:xfrm>
            <a:prstGeom prst="rect">
              <a:avLst/>
            </a:prstGeom>
            <a:noFill/>
          </p:spPr>
          <p:txBody>
            <a:bodyPr wrap="square" lIns="0" tIns="0" rIns="0" bIns="0" rtlCol="0" anchor="ctr" anchorCtr="1">
              <a:spAutoFit/>
            </a:bodyPr>
            <a:lstStyle/>
            <a:p>
              <a:pPr algn="ctr"/>
              <a:r>
                <a:rPr lang="en-US" altLang="zh-TW" sz="1400" b="1" dirty="0">
                  <a:latin typeface="Trebuchet MS" panose="020B0603020202020204" pitchFamily="34" charset="0"/>
                  <a:ea typeface="맑은 고딕" panose="020B0503020000020004" pitchFamily="50" charset="-127"/>
                </a:rPr>
                <a:t>Wi-Fi 6,7Mesh</a:t>
              </a:r>
            </a:p>
            <a:p>
              <a:pPr algn="ctr"/>
              <a:r>
                <a:rPr lang="en-US" altLang="zh-TW" sz="1400" b="1" dirty="0">
                  <a:latin typeface="Trebuchet MS" panose="020B0603020202020204" pitchFamily="34" charset="0"/>
                  <a:ea typeface="맑은 고딕" panose="020B0503020000020004" pitchFamily="50" charset="-127"/>
                </a:rPr>
                <a:t>IoT LoRa</a:t>
              </a:r>
            </a:p>
          </p:txBody>
        </p:sp>
        <p:sp>
          <p:nvSpPr>
            <p:cNvPr id="13" name="剪去單一角落矩形 93">
              <a:extLst>
                <a:ext uri="{FF2B5EF4-FFF2-40B4-BE49-F238E27FC236}">
                  <a16:creationId xmlns:a16="http://schemas.microsoft.com/office/drawing/2014/main" id="{A47542D7-15EB-4790-BBB4-E0356BB45ED4}"/>
                </a:ext>
              </a:extLst>
            </p:cNvPr>
            <p:cNvSpPr/>
            <p:nvPr/>
          </p:nvSpPr>
          <p:spPr>
            <a:xfrm rot="10800000" flipH="1" flipV="1">
              <a:off x="2592328" y="1373613"/>
              <a:ext cx="2564846" cy="468971"/>
            </a:xfrm>
            <a:prstGeom prst="snip1Rect">
              <a:avLst/>
            </a:prstGeom>
            <a:noFill/>
            <a:ln w="28575">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zh-TW" dirty="0">
                  <a:latin typeface="Segoe UI Symbol" panose="020B0502040204020203" pitchFamily="34" charset="0"/>
                  <a:ea typeface="Segoe UI Symbol" panose="020B0502040204020203" pitchFamily="34" charset="0"/>
                </a:rPr>
                <a:t>Central Office</a:t>
              </a:r>
              <a:endParaRPr kumimoji="1" lang="zh-TW" altLang="en-US" dirty="0">
                <a:latin typeface="Segoe UI Symbol" panose="020B0502040204020203" pitchFamily="34" charset="0"/>
              </a:endParaRPr>
            </a:p>
          </p:txBody>
        </p:sp>
        <p:sp>
          <p:nvSpPr>
            <p:cNvPr id="14" name="剪去單一角落矩形 94">
              <a:extLst>
                <a:ext uri="{FF2B5EF4-FFF2-40B4-BE49-F238E27FC236}">
                  <a16:creationId xmlns:a16="http://schemas.microsoft.com/office/drawing/2014/main" id="{6B9F7B88-1415-4A16-A94C-910198DC15DB}"/>
                </a:ext>
              </a:extLst>
            </p:cNvPr>
            <p:cNvSpPr/>
            <p:nvPr/>
          </p:nvSpPr>
          <p:spPr>
            <a:xfrm rot="10800000" flipH="1" flipV="1">
              <a:off x="5293091" y="1371600"/>
              <a:ext cx="2564846" cy="468971"/>
            </a:xfrm>
            <a:prstGeom prst="snip1Rect">
              <a:avLst/>
            </a:prstGeom>
            <a:noFill/>
            <a:ln w="28575"/>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TW" dirty="0">
                  <a:latin typeface="Segoe UI Symbol" panose="020B0502040204020203" pitchFamily="34" charset="0"/>
                  <a:ea typeface="Segoe UI Symbol" panose="020B0502040204020203" pitchFamily="34" charset="0"/>
                </a:rPr>
                <a:t>Broadband</a:t>
              </a:r>
              <a:endParaRPr kumimoji="1" lang="zh-TW" altLang="en-US" dirty="0">
                <a:latin typeface="Segoe UI Symbol" panose="020B0502040204020203" pitchFamily="34" charset="0"/>
              </a:endParaRPr>
            </a:p>
          </p:txBody>
        </p:sp>
        <p:sp>
          <p:nvSpPr>
            <p:cNvPr id="15" name="剪去單一角落矩形 95">
              <a:extLst>
                <a:ext uri="{FF2B5EF4-FFF2-40B4-BE49-F238E27FC236}">
                  <a16:creationId xmlns:a16="http://schemas.microsoft.com/office/drawing/2014/main" id="{DCDC13F8-A7D8-4606-9040-12B979FB8460}"/>
                </a:ext>
              </a:extLst>
            </p:cNvPr>
            <p:cNvSpPr/>
            <p:nvPr/>
          </p:nvSpPr>
          <p:spPr>
            <a:xfrm rot="10800000" flipH="1" flipV="1">
              <a:off x="7993854" y="1373745"/>
              <a:ext cx="2564846" cy="468971"/>
            </a:xfrm>
            <a:prstGeom prst="snip1Rect">
              <a:avLst/>
            </a:prstGeom>
            <a:noFill/>
            <a:ln w="28575"/>
          </p:spPr>
          <p:style>
            <a:lnRef idx="3">
              <a:schemeClr val="lt1"/>
            </a:lnRef>
            <a:fillRef idx="1">
              <a:schemeClr val="accent4"/>
            </a:fillRef>
            <a:effectRef idx="1">
              <a:schemeClr val="accent4"/>
            </a:effectRef>
            <a:fontRef idx="minor">
              <a:schemeClr val="lt1"/>
            </a:fontRef>
          </p:style>
          <p:txBody>
            <a:bodyPr rtlCol="0" anchor="ctr"/>
            <a:lstStyle/>
            <a:p>
              <a:pPr algn="ctr"/>
              <a:r>
                <a:rPr kumimoji="1" lang="en-US" altLang="zh-TW" dirty="0">
                  <a:latin typeface="Segoe UI Symbol" panose="020B0502040204020203" pitchFamily="34" charset="0"/>
                  <a:ea typeface="Segoe UI Symbol" panose="020B0502040204020203" pitchFamily="34" charset="0"/>
                </a:rPr>
                <a:t>Connected Home</a:t>
              </a:r>
              <a:endParaRPr kumimoji="1" lang="zh-TW" altLang="en-US" dirty="0">
                <a:latin typeface="Segoe UI Symbol" panose="020B0502040204020203" pitchFamily="34" charset="0"/>
              </a:endParaRPr>
            </a:p>
          </p:txBody>
        </p:sp>
        <p:grpSp>
          <p:nvGrpSpPr>
            <p:cNvPr id="16" name="群組 15">
              <a:extLst>
                <a:ext uri="{FF2B5EF4-FFF2-40B4-BE49-F238E27FC236}">
                  <a16:creationId xmlns:a16="http://schemas.microsoft.com/office/drawing/2014/main" id="{ADE318B9-5C84-4970-9569-394F64EDC7D0}"/>
                </a:ext>
              </a:extLst>
            </p:cNvPr>
            <p:cNvGrpSpPr/>
            <p:nvPr/>
          </p:nvGrpSpPr>
          <p:grpSpPr>
            <a:xfrm>
              <a:off x="8580111" y="3864255"/>
              <a:ext cx="1648829" cy="1620000"/>
              <a:chOff x="8808992" y="3096524"/>
              <a:chExt cx="1620000" cy="1620000"/>
            </a:xfrm>
          </p:grpSpPr>
          <p:sp>
            <p:nvSpPr>
              <p:cNvPr id="30" name="甜甜圈 2">
                <a:extLst>
                  <a:ext uri="{FF2B5EF4-FFF2-40B4-BE49-F238E27FC236}">
                    <a16:creationId xmlns:a16="http://schemas.microsoft.com/office/drawing/2014/main" id="{BC0598CE-F052-4E8B-93AA-99D8A790F199}"/>
                  </a:ext>
                </a:extLst>
              </p:cNvPr>
              <p:cNvSpPr>
                <a:spLocks noChangeAspect="1"/>
              </p:cNvSpPr>
              <p:nvPr/>
            </p:nvSpPr>
            <p:spPr>
              <a:xfrm>
                <a:off x="8808992" y="3096524"/>
                <a:ext cx="1620000" cy="1620000"/>
              </a:xfrm>
              <a:prstGeom prst="donut">
                <a:avLst>
                  <a:gd name="adj" fmla="val 474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pic>
            <p:nvPicPr>
              <p:cNvPr id="31" name="Picture 4" descr="House free icon - wifi, house, electronics, electronic device, technology,  internet of things, smart home | Home icon, Free icons, Icon">
                <a:extLst>
                  <a:ext uri="{FF2B5EF4-FFF2-40B4-BE49-F238E27FC236}">
                    <a16:creationId xmlns:a16="http://schemas.microsoft.com/office/drawing/2014/main" id="{B5D89844-9588-4D12-AE0F-8B7138EE9C57}"/>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22992" y="3510524"/>
                <a:ext cx="792000" cy="792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群組 16">
              <a:extLst>
                <a:ext uri="{FF2B5EF4-FFF2-40B4-BE49-F238E27FC236}">
                  <a16:creationId xmlns:a16="http://schemas.microsoft.com/office/drawing/2014/main" id="{2A824B02-A041-4219-9090-252D988D6153}"/>
                </a:ext>
              </a:extLst>
            </p:cNvPr>
            <p:cNvGrpSpPr/>
            <p:nvPr/>
          </p:nvGrpSpPr>
          <p:grpSpPr>
            <a:xfrm>
              <a:off x="5738335" y="3111312"/>
              <a:ext cx="1648829" cy="1620000"/>
              <a:chOff x="6138925" y="3126176"/>
              <a:chExt cx="1620000" cy="1620000"/>
            </a:xfrm>
          </p:grpSpPr>
          <p:sp>
            <p:nvSpPr>
              <p:cNvPr id="28" name="甜甜圈 45">
                <a:extLst>
                  <a:ext uri="{FF2B5EF4-FFF2-40B4-BE49-F238E27FC236}">
                    <a16:creationId xmlns:a16="http://schemas.microsoft.com/office/drawing/2014/main" id="{2C35014D-B3F6-4059-83DA-AA1A2AC01410}"/>
                  </a:ext>
                </a:extLst>
              </p:cNvPr>
              <p:cNvSpPr>
                <a:spLocks noChangeAspect="1"/>
              </p:cNvSpPr>
              <p:nvPr/>
            </p:nvSpPr>
            <p:spPr>
              <a:xfrm>
                <a:off x="6138925" y="3126176"/>
                <a:ext cx="1620000" cy="1620000"/>
              </a:xfrm>
              <a:prstGeom prst="donut">
                <a:avLst>
                  <a:gd name="adj" fmla="val 474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pic>
            <p:nvPicPr>
              <p:cNvPr id="29" name="Picture 6" descr="Browsing, connect to internet, internet, internet access, internet  connection, online access icon - Download on Iconfinder">
                <a:extLst>
                  <a:ext uri="{FF2B5EF4-FFF2-40B4-BE49-F238E27FC236}">
                    <a16:creationId xmlns:a16="http://schemas.microsoft.com/office/drawing/2014/main" id="{CE96B7F3-22D9-46CD-8925-04A02518B1AC}"/>
                  </a:ext>
                </a:extLst>
              </p:cNvPr>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52925" y="3540176"/>
                <a:ext cx="792000" cy="792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群組 17">
              <a:extLst>
                <a:ext uri="{FF2B5EF4-FFF2-40B4-BE49-F238E27FC236}">
                  <a16:creationId xmlns:a16="http://schemas.microsoft.com/office/drawing/2014/main" id="{3D6E5FF8-0759-4AAA-AFBB-897B00CB917C}"/>
                </a:ext>
              </a:extLst>
            </p:cNvPr>
            <p:cNvGrpSpPr/>
            <p:nvPr/>
          </p:nvGrpSpPr>
          <p:grpSpPr>
            <a:xfrm>
              <a:off x="2998270" y="2250419"/>
              <a:ext cx="1752960" cy="1620000"/>
              <a:chOff x="3421620" y="3128750"/>
              <a:chExt cx="1620000" cy="1620000"/>
            </a:xfrm>
          </p:grpSpPr>
          <p:sp>
            <p:nvSpPr>
              <p:cNvPr id="26" name="甜甜圈 49">
                <a:extLst>
                  <a:ext uri="{FF2B5EF4-FFF2-40B4-BE49-F238E27FC236}">
                    <a16:creationId xmlns:a16="http://schemas.microsoft.com/office/drawing/2014/main" id="{70100DE1-4555-439C-B6DA-34CD5CFFD3FE}"/>
                  </a:ext>
                </a:extLst>
              </p:cNvPr>
              <p:cNvSpPr>
                <a:spLocks noChangeAspect="1"/>
              </p:cNvSpPr>
              <p:nvPr/>
            </p:nvSpPr>
            <p:spPr>
              <a:xfrm>
                <a:off x="3421620" y="3128750"/>
                <a:ext cx="1620000" cy="1620000"/>
              </a:xfrm>
              <a:prstGeom prst="donut">
                <a:avLst>
                  <a:gd name="adj" fmla="val 474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pic>
            <p:nvPicPr>
              <p:cNvPr id="27" name="Picture 10" descr="On premises – IBM Developer – IBM Developer">
                <a:extLst>
                  <a:ext uri="{FF2B5EF4-FFF2-40B4-BE49-F238E27FC236}">
                    <a16:creationId xmlns:a16="http://schemas.microsoft.com/office/drawing/2014/main" id="{C5E84A75-31B8-4491-BAFC-0604AD3F8437}"/>
                  </a:ext>
                </a:extLst>
              </p:cNvPr>
              <p:cNvPicPr>
                <a:picLocks noChangeAspect="1" noChangeArrowheads="1"/>
              </p:cNvPicPr>
              <p:nvPr/>
            </p:nvPicPr>
            <p:blipFill>
              <a:blip r:embed="rId6">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3911799" y="3573779"/>
                <a:ext cx="720000" cy="7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群組 18">
              <a:extLst>
                <a:ext uri="{FF2B5EF4-FFF2-40B4-BE49-F238E27FC236}">
                  <a16:creationId xmlns:a16="http://schemas.microsoft.com/office/drawing/2014/main" id="{B1741D01-ABF5-42C5-BD19-CE607C45DFD5}"/>
                </a:ext>
              </a:extLst>
            </p:cNvPr>
            <p:cNvGrpSpPr/>
            <p:nvPr/>
          </p:nvGrpSpPr>
          <p:grpSpPr>
            <a:xfrm>
              <a:off x="478306" y="1513253"/>
              <a:ext cx="1648829" cy="1620000"/>
              <a:chOff x="711429" y="3059223"/>
              <a:chExt cx="1620000" cy="1620000"/>
            </a:xfrm>
          </p:grpSpPr>
          <p:sp>
            <p:nvSpPr>
              <p:cNvPr id="24" name="甜甜圈 55">
                <a:extLst>
                  <a:ext uri="{FF2B5EF4-FFF2-40B4-BE49-F238E27FC236}">
                    <a16:creationId xmlns:a16="http://schemas.microsoft.com/office/drawing/2014/main" id="{69003FCF-A2C5-44B2-94D3-AE6B38F147E8}"/>
                  </a:ext>
                </a:extLst>
              </p:cNvPr>
              <p:cNvSpPr>
                <a:spLocks noChangeAspect="1"/>
              </p:cNvSpPr>
              <p:nvPr/>
            </p:nvSpPr>
            <p:spPr>
              <a:xfrm>
                <a:off x="711429" y="3059223"/>
                <a:ext cx="1620000" cy="1620000"/>
              </a:xfrm>
              <a:prstGeom prst="donut">
                <a:avLst>
                  <a:gd name="adj" fmla="val 474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pic>
            <p:nvPicPr>
              <p:cNvPr id="25" name="Picture 12" descr="Cloud storage - Free computer icons">
                <a:extLst>
                  <a:ext uri="{FF2B5EF4-FFF2-40B4-BE49-F238E27FC236}">
                    <a16:creationId xmlns:a16="http://schemas.microsoft.com/office/drawing/2014/main" id="{B0998D98-8AF1-4209-B3EC-36C246DF28C9}"/>
                  </a:ext>
                </a:extLst>
              </p:cNvPr>
              <p:cNvPicPr>
                <a:picLocks noChangeAspect="1" noChangeArrowheads="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53543" y="3484505"/>
                <a:ext cx="720000" cy="72000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0" name="直線箭頭接點 9">
              <a:extLst>
                <a:ext uri="{FF2B5EF4-FFF2-40B4-BE49-F238E27FC236}">
                  <a16:creationId xmlns:a16="http://schemas.microsoft.com/office/drawing/2014/main" id="{BB8465F4-2D84-4F7F-8674-09EC5DC0DB03}"/>
                </a:ext>
              </a:extLst>
            </p:cNvPr>
            <p:cNvCxnSpPr>
              <a:stCxn id="24" idx="6"/>
              <a:endCxn id="26" idx="2"/>
            </p:cNvCxnSpPr>
            <p:nvPr/>
          </p:nvCxnSpPr>
          <p:spPr>
            <a:xfrm>
              <a:off x="2127135" y="2323254"/>
              <a:ext cx="871135" cy="737166"/>
            </a:xfrm>
            <a:prstGeom prst="straightConnector1">
              <a:avLst/>
            </a:prstGeom>
            <a:ln w="38100">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直線箭頭接點 11">
              <a:extLst>
                <a:ext uri="{FF2B5EF4-FFF2-40B4-BE49-F238E27FC236}">
                  <a16:creationId xmlns:a16="http://schemas.microsoft.com/office/drawing/2014/main" id="{DCD5E2E0-444B-45B4-9A0E-C736FD31A2C5}"/>
                </a:ext>
              </a:extLst>
            </p:cNvPr>
            <p:cNvCxnSpPr>
              <a:cxnSpLocks/>
              <a:stCxn id="26" idx="6"/>
              <a:endCxn id="28" idx="2"/>
            </p:cNvCxnSpPr>
            <p:nvPr/>
          </p:nvCxnSpPr>
          <p:spPr>
            <a:xfrm>
              <a:off x="4751231" y="3060420"/>
              <a:ext cx="987104" cy="860892"/>
            </a:xfrm>
            <a:prstGeom prst="straightConnector1">
              <a:avLst/>
            </a:prstGeom>
            <a:ln w="38100">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直線箭頭接點 13">
              <a:extLst>
                <a:ext uri="{FF2B5EF4-FFF2-40B4-BE49-F238E27FC236}">
                  <a16:creationId xmlns:a16="http://schemas.microsoft.com/office/drawing/2014/main" id="{59AA8C79-D32A-4752-9ED9-FDCD39EC7525}"/>
                </a:ext>
              </a:extLst>
            </p:cNvPr>
            <p:cNvCxnSpPr>
              <a:stCxn id="28" idx="6"/>
              <a:endCxn id="30" idx="2"/>
            </p:cNvCxnSpPr>
            <p:nvPr/>
          </p:nvCxnSpPr>
          <p:spPr>
            <a:xfrm>
              <a:off x="7387164" y="3921312"/>
              <a:ext cx="1192947" cy="752943"/>
            </a:xfrm>
            <a:prstGeom prst="straightConnector1">
              <a:avLst/>
            </a:prstGeom>
            <a:ln w="38100">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文字方塊 22">
              <a:extLst>
                <a:ext uri="{FF2B5EF4-FFF2-40B4-BE49-F238E27FC236}">
                  <a16:creationId xmlns:a16="http://schemas.microsoft.com/office/drawing/2014/main" id="{88B3BF69-A218-4DAA-852B-436B637C30DE}"/>
                </a:ext>
              </a:extLst>
            </p:cNvPr>
            <p:cNvSpPr txBox="1"/>
            <p:nvPr/>
          </p:nvSpPr>
          <p:spPr>
            <a:xfrm>
              <a:off x="2775089" y="4445286"/>
              <a:ext cx="2157469" cy="833201"/>
            </a:xfrm>
            <a:prstGeom prst="rect">
              <a:avLst/>
            </a:prstGeom>
            <a:noFill/>
          </p:spPr>
          <p:txBody>
            <a:bodyPr wrap="square" lIns="0" tIns="0" rIns="0" bIns="0" rtlCol="0" anchor="ctr" anchorCtr="1">
              <a:spAutoFit/>
            </a:bodyPr>
            <a:lstStyle/>
            <a:p>
              <a:pPr algn="ctr"/>
              <a:r>
                <a:rPr lang="en-US" altLang="zh-TW" sz="1400" b="1" dirty="0">
                  <a:latin typeface="Segoe UI Symbol" panose="020B0502040204020203" pitchFamily="34" charset="0"/>
                  <a:ea typeface="Segoe UI Symbol" panose="020B0502040204020203" pitchFamily="34" charset="0"/>
                </a:rPr>
                <a:t>Small Cell</a:t>
              </a:r>
            </a:p>
            <a:p>
              <a:pPr algn="ctr"/>
              <a:r>
                <a:rPr lang="en-US" altLang="zh-TW" sz="1400" b="1" dirty="0">
                  <a:latin typeface="Segoe UI Symbol" panose="020B0502040204020203" pitchFamily="34" charset="0"/>
                  <a:ea typeface="Segoe UI Symbol" panose="020B0502040204020203" pitchFamily="34" charset="0"/>
                </a:rPr>
                <a:t>OLT</a:t>
              </a:r>
            </a:p>
            <a:p>
              <a:pPr algn="ctr"/>
              <a:r>
                <a:rPr lang="en-US" altLang="zh-TW" sz="1400" b="1" dirty="0">
                  <a:latin typeface="Segoe UI Symbol" panose="020B0502040204020203" pitchFamily="34" charset="0"/>
                  <a:ea typeface="Segoe UI Symbol" panose="020B0502040204020203" pitchFamily="34" charset="0"/>
                </a:rPr>
                <a:t>Edge Computing</a:t>
              </a:r>
            </a:p>
            <a:p>
              <a:pPr algn="ctr"/>
              <a:r>
                <a:rPr lang="en-US" altLang="zh-TW" sz="1400" b="1" dirty="0">
                  <a:latin typeface="Segoe UI Symbol" panose="020B0502040204020203" pitchFamily="34" charset="0"/>
                  <a:ea typeface="Segoe UI Symbol" panose="020B0502040204020203" pitchFamily="34" charset="0"/>
                </a:rPr>
                <a:t>ORAN</a:t>
              </a:r>
            </a:p>
          </p:txBody>
        </p:sp>
      </p:grpSp>
    </p:spTree>
    <p:extLst>
      <p:ext uri="{BB962C8B-B14F-4D97-AF65-F5344CB8AC3E}">
        <p14:creationId xmlns:p14="http://schemas.microsoft.com/office/powerpoint/2010/main" val="332577048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7000"/>
            <a:lum/>
          </a:blip>
          <a:srcRect/>
          <a:stretch>
            <a:fillRect t="-17000" b="-17000"/>
          </a:stretch>
        </a:blipFill>
        <a:effectLst/>
      </p:bgPr>
    </p:bg>
    <p:spTree>
      <p:nvGrpSpPr>
        <p:cNvPr id="1" name=""/>
        <p:cNvGrpSpPr/>
        <p:nvPr/>
      </p:nvGrpSpPr>
      <p:grpSpPr>
        <a:xfrm>
          <a:off x="0" y="0"/>
          <a:ext cx="0" cy="0"/>
          <a:chOff x="0" y="0"/>
          <a:chExt cx="0" cy="0"/>
        </a:xfrm>
      </p:grpSpPr>
      <p:sp>
        <p:nvSpPr>
          <p:cNvPr id="3" name="標題 2"/>
          <p:cNvSpPr>
            <a:spLocks noGrp="1"/>
          </p:cNvSpPr>
          <p:nvPr>
            <p:ph type="title" idx="4294967295"/>
          </p:nvPr>
        </p:nvSpPr>
        <p:spPr>
          <a:xfrm>
            <a:off x="1981200" y="2338388"/>
            <a:ext cx="10210800" cy="358775"/>
          </a:xfrm>
        </p:spPr>
        <p:txBody>
          <a:bodyPr>
            <a:noAutofit/>
          </a:bodyPr>
          <a:lstStyle/>
          <a:p>
            <a:r>
              <a:rPr kumimoji="1" lang="en-US" altLang="zh-TW" sz="6000" dirty="0">
                <a:solidFill>
                  <a:schemeClr val="bg1"/>
                </a:solidFill>
              </a:rPr>
              <a:t>US – China Confrontation</a:t>
            </a:r>
            <a:endParaRPr kumimoji="1" lang="zh-TW" altLang="en-US" sz="6000" dirty="0">
              <a:solidFill>
                <a:schemeClr val="bg1"/>
              </a:solidFill>
            </a:endParaRPr>
          </a:p>
        </p:txBody>
      </p:sp>
      <p:sp>
        <p:nvSpPr>
          <p:cNvPr id="2" name="文字方塊 1">
            <a:extLst>
              <a:ext uri="{FF2B5EF4-FFF2-40B4-BE49-F238E27FC236}">
                <a16:creationId xmlns:a16="http://schemas.microsoft.com/office/drawing/2014/main" id="{0D9B798D-38F0-458F-965A-02E12459CDE4}"/>
              </a:ext>
            </a:extLst>
          </p:cNvPr>
          <p:cNvSpPr txBox="1"/>
          <p:nvPr/>
        </p:nvSpPr>
        <p:spPr>
          <a:xfrm>
            <a:off x="5165395" y="3082907"/>
            <a:ext cx="1942583" cy="1964512"/>
          </a:xfrm>
          <a:prstGeom prst="rect">
            <a:avLst/>
          </a:prstGeom>
          <a:noFill/>
        </p:spPr>
        <p:txBody>
          <a:bodyPr wrap="none" rtlCol="0">
            <a:spAutoFit/>
          </a:bodyPr>
          <a:lstStyle/>
          <a:p>
            <a:pPr algn="ctr">
              <a:lnSpc>
                <a:spcPct val="150000"/>
              </a:lnSpc>
            </a:pPr>
            <a:r>
              <a:rPr lang="en-US" altLang="zh-TW" sz="2800" b="1" dirty="0">
                <a:solidFill>
                  <a:schemeClr val="bg1"/>
                </a:solidFill>
              </a:rPr>
              <a:t>Trade</a:t>
            </a:r>
          </a:p>
          <a:p>
            <a:pPr algn="ctr">
              <a:lnSpc>
                <a:spcPct val="150000"/>
              </a:lnSpc>
            </a:pPr>
            <a:r>
              <a:rPr lang="en-US" altLang="zh-TW" sz="2800" b="1" dirty="0">
                <a:solidFill>
                  <a:schemeClr val="bg1"/>
                </a:solidFill>
              </a:rPr>
              <a:t>Technology </a:t>
            </a:r>
          </a:p>
          <a:p>
            <a:pPr algn="ctr">
              <a:lnSpc>
                <a:spcPct val="150000"/>
              </a:lnSpc>
            </a:pPr>
            <a:r>
              <a:rPr lang="en-US" altLang="zh-TW" sz="2800" b="1" dirty="0">
                <a:solidFill>
                  <a:schemeClr val="bg1"/>
                </a:solidFill>
              </a:rPr>
              <a:t> Financial</a:t>
            </a:r>
          </a:p>
        </p:txBody>
      </p:sp>
    </p:spTree>
    <p:extLst>
      <p:ext uri="{BB962C8B-B14F-4D97-AF65-F5344CB8AC3E}">
        <p14:creationId xmlns:p14="http://schemas.microsoft.com/office/powerpoint/2010/main" val="536689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70F0BC-4BDD-453E-AF62-F1D33FBECF2B}"/>
              </a:ext>
            </a:extLst>
          </p:cNvPr>
          <p:cNvSpPr>
            <a:spLocks noGrp="1"/>
          </p:cNvSpPr>
          <p:nvPr>
            <p:ph type="title"/>
          </p:nvPr>
        </p:nvSpPr>
        <p:spPr>
          <a:xfrm>
            <a:off x="434357" y="774926"/>
            <a:ext cx="11161747" cy="369332"/>
          </a:xfrm>
        </p:spPr>
        <p:txBody>
          <a:bodyPr>
            <a:noAutofit/>
          </a:bodyPr>
          <a:lstStyle/>
          <a:p>
            <a:r>
              <a:rPr lang="en-US" altLang="zh-TW" sz="2400" dirty="0"/>
              <a:t>US-China confrontation accelerate shift in global supply chains</a:t>
            </a:r>
          </a:p>
        </p:txBody>
      </p:sp>
      <p:pic>
        <p:nvPicPr>
          <p:cNvPr id="8" name="圖片 7">
            <a:extLst>
              <a:ext uri="{FF2B5EF4-FFF2-40B4-BE49-F238E27FC236}">
                <a16:creationId xmlns:a16="http://schemas.microsoft.com/office/drawing/2014/main" id="{69CFC226-60AC-49A2-B5A1-1528CD1F20F9}"/>
              </a:ext>
            </a:extLst>
          </p:cNvPr>
          <p:cNvPicPr>
            <a:picLocks noChangeAspect="1"/>
          </p:cNvPicPr>
          <p:nvPr/>
        </p:nvPicPr>
        <p:blipFill>
          <a:blip r:embed="rId3"/>
          <a:stretch>
            <a:fillRect/>
          </a:stretch>
        </p:blipFill>
        <p:spPr>
          <a:xfrm>
            <a:off x="981462" y="1427128"/>
            <a:ext cx="10067538" cy="4595142"/>
          </a:xfrm>
          <a:prstGeom prst="rect">
            <a:avLst/>
          </a:prstGeom>
          <a:ln>
            <a:solidFill>
              <a:schemeClr val="tx1">
                <a:lumMod val="85000"/>
                <a:lumOff val="15000"/>
              </a:schemeClr>
            </a:solidFill>
          </a:ln>
        </p:spPr>
      </p:pic>
      <p:sp>
        <p:nvSpPr>
          <p:cNvPr id="10" name="文字方塊 9">
            <a:extLst>
              <a:ext uri="{FF2B5EF4-FFF2-40B4-BE49-F238E27FC236}">
                <a16:creationId xmlns:a16="http://schemas.microsoft.com/office/drawing/2014/main" id="{095F1556-B88E-47AE-B83D-1008F36C4EE2}"/>
              </a:ext>
            </a:extLst>
          </p:cNvPr>
          <p:cNvSpPr txBox="1"/>
          <p:nvPr/>
        </p:nvSpPr>
        <p:spPr>
          <a:xfrm>
            <a:off x="8686800" y="2362200"/>
            <a:ext cx="184731" cy="369332"/>
          </a:xfrm>
          <a:prstGeom prst="rect">
            <a:avLst/>
          </a:prstGeom>
          <a:noFill/>
        </p:spPr>
        <p:txBody>
          <a:bodyPr wrap="none" rtlCol="0">
            <a:spAutoFit/>
          </a:bodyPr>
          <a:lstStyle/>
          <a:p>
            <a:endParaRPr lang="zh-TW" altLang="en-US" dirty="0"/>
          </a:p>
        </p:txBody>
      </p:sp>
    </p:spTree>
    <p:extLst>
      <p:ext uri="{BB962C8B-B14F-4D97-AF65-F5344CB8AC3E}">
        <p14:creationId xmlns:p14="http://schemas.microsoft.com/office/powerpoint/2010/main" val="3679339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613369-2C70-4517-8BFF-7732DB3EF24D}"/>
              </a:ext>
            </a:extLst>
          </p:cNvPr>
          <p:cNvSpPr>
            <a:spLocks noGrp="1"/>
          </p:cNvSpPr>
          <p:nvPr>
            <p:ph type="title"/>
          </p:nvPr>
        </p:nvSpPr>
        <p:spPr>
          <a:xfrm>
            <a:off x="457200" y="747762"/>
            <a:ext cx="11161747" cy="369332"/>
          </a:xfrm>
        </p:spPr>
        <p:txBody>
          <a:bodyPr vert="horz" lIns="91440" tIns="45720" rIns="91440" bIns="45720" rtlCol="0" anchor="ctr">
            <a:noAutofit/>
          </a:bodyPr>
          <a:lstStyle/>
          <a:p>
            <a:r>
              <a:rPr lang="en-US" altLang="zh-TW" sz="2400" dirty="0"/>
              <a:t>US</a:t>
            </a:r>
            <a:r>
              <a:rPr lang="zh-TW" altLang="en-US" sz="2400" dirty="0"/>
              <a:t> </a:t>
            </a:r>
            <a:r>
              <a:rPr lang="en-US" altLang="zh-TW" sz="2400" dirty="0"/>
              <a:t>government is cracking down on Chinese telecom and tech companies</a:t>
            </a:r>
            <a:endParaRPr lang="zh-TW" altLang="en-US" sz="2400" dirty="0"/>
          </a:p>
        </p:txBody>
      </p:sp>
      <p:sp>
        <p:nvSpPr>
          <p:cNvPr id="10" name="文字方塊 9">
            <a:extLst>
              <a:ext uri="{FF2B5EF4-FFF2-40B4-BE49-F238E27FC236}">
                <a16:creationId xmlns:a16="http://schemas.microsoft.com/office/drawing/2014/main" id="{C86A611F-8F52-4324-A408-502EC48CCAD6}"/>
              </a:ext>
            </a:extLst>
          </p:cNvPr>
          <p:cNvSpPr txBox="1"/>
          <p:nvPr/>
        </p:nvSpPr>
        <p:spPr>
          <a:xfrm>
            <a:off x="0" y="2667000"/>
            <a:ext cx="7866874" cy="2400657"/>
          </a:xfrm>
          <a:prstGeom prst="rect">
            <a:avLst/>
          </a:prstGeom>
          <a:noFill/>
        </p:spPr>
        <p:txBody>
          <a:bodyPr wrap="square" rtlCol="0">
            <a:spAutoFit/>
          </a:bodyPr>
          <a:lstStyle/>
          <a:p>
            <a:pPr marL="285750" indent="-285750">
              <a:buClr>
                <a:srgbClr val="FF7822"/>
              </a:buClr>
              <a:buFont typeface="Arial" panose="020B0604020202020204" pitchFamily="34" charset="0"/>
              <a:buChar char="•"/>
            </a:pPr>
            <a:r>
              <a:rPr lang="en-US" altLang="zh-TW" b="1" dirty="0">
                <a:solidFill>
                  <a:srgbClr val="0D58C4"/>
                </a:solidFill>
              </a:rPr>
              <a:t>Trump’s Executive order </a:t>
            </a:r>
          </a:p>
          <a:p>
            <a:pPr>
              <a:buClr>
                <a:srgbClr val="FF7822"/>
              </a:buClr>
            </a:pPr>
            <a:r>
              <a:rPr lang="en-US" altLang="zh-TW" sz="1600" dirty="0"/>
              <a:t>       Cut the supply chain of Huawei.</a:t>
            </a:r>
          </a:p>
          <a:p>
            <a:pPr>
              <a:buClr>
                <a:srgbClr val="FF7822"/>
              </a:buClr>
            </a:pPr>
            <a:r>
              <a:rPr lang="en-US" altLang="zh-TW" sz="1600" dirty="0"/>
              <a:t>       (ex TSMC</a:t>
            </a:r>
            <a:r>
              <a:rPr lang="zh-TW" altLang="en-US" sz="1600" dirty="0"/>
              <a:t>、</a:t>
            </a:r>
            <a:r>
              <a:rPr lang="en-US" altLang="zh-TW" sz="1600" dirty="0"/>
              <a:t>Samsung</a:t>
            </a:r>
            <a:r>
              <a:rPr lang="zh-TW" altLang="en-US" sz="1600" dirty="0"/>
              <a:t>、</a:t>
            </a:r>
            <a:r>
              <a:rPr lang="en-US" altLang="zh-TW" sz="1600" dirty="0"/>
              <a:t>Qualcomm, etc.)</a:t>
            </a:r>
          </a:p>
          <a:p>
            <a:pPr marL="285750" indent="-285750">
              <a:buClr>
                <a:srgbClr val="FF7822"/>
              </a:buClr>
              <a:buFont typeface="Arial" panose="020B0604020202020204" pitchFamily="34" charset="0"/>
              <a:buChar char="•"/>
            </a:pPr>
            <a:endParaRPr lang="en-US" altLang="zh-TW" sz="1600" dirty="0"/>
          </a:p>
          <a:p>
            <a:pPr marL="285750" indent="-285750">
              <a:buClr>
                <a:srgbClr val="FF7822"/>
              </a:buClr>
              <a:buFont typeface="Arial" panose="020B0604020202020204" pitchFamily="34" charset="0"/>
              <a:buChar char="•"/>
            </a:pPr>
            <a:r>
              <a:rPr lang="en-US" altLang="zh-TW" b="1" dirty="0">
                <a:solidFill>
                  <a:srgbClr val="0D58C4"/>
                </a:solidFill>
              </a:rPr>
              <a:t>Clean network program</a:t>
            </a:r>
          </a:p>
          <a:p>
            <a:pPr>
              <a:buClr>
                <a:srgbClr val="FF7822"/>
              </a:buClr>
            </a:pPr>
            <a:r>
              <a:rPr lang="en-US" altLang="zh-TW" sz="1600" dirty="0">
                <a:solidFill>
                  <a:srgbClr val="0D58C4"/>
                </a:solidFill>
              </a:rPr>
              <a:t>       </a:t>
            </a:r>
            <a:r>
              <a:rPr lang="en-US" altLang="zh-TW" sz="1600" dirty="0"/>
              <a:t>Aligned with other countries to boycott HW and SW from China.</a:t>
            </a:r>
            <a:endParaRPr lang="en-US" altLang="zh-TW" sz="1600" dirty="0">
              <a:solidFill>
                <a:srgbClr val="0D58C4"/>
              </a:solidFill>
            </a:endParaRPr>
          </a:p>
          <a:p>
            <a:pPr marL="285750" indent="-285750">
              <a:buClr>
                <a:srgbClr val="FF7822"/>
              </a:buClr>
              <a:buFont typeface="Arial" panose="020B0604020202020204" pitchFamily="34" charset="0"/>
              <a:buChar char="•"/>
            </a:pPr>
            <a:endParaRPr lang="en-US" altLang="zh-TW" sz="1600" dirty="0"/>
          </a:p>
          <a:p>
            <a:pPr marL="285750" indent="-285750">
              <a:buClr>
                <a:srgbClr val="FF7822"/>
              </a:buClr>
              <a:buFont typeface="Arial" panose="020B0604020202020204" pitchFamily="34" charset="0"/>
              <a:buChar char="•"/>
            </a:pPr>
            <a:r>
              <a:rPr lang="en-US" altLang="zh-TW" b="1" dirty="0">
                <a:solidFill>
                  <a:srgbClr val="0D58C4"/>
                </a:solidFill>
              </a:rPr>
              <a:t>The Secure Equipment Act</a:t>
            </a:r>
          </a:p>
          <a:p>
            <a:pPr>
              <a:buClr>
                <a:srgbClr val="FF7822"/>
              </a:buClr>
            </a:pPr>
            <a:r>
              <a:rPr lang="en-US" altLang="zh-TW" sz="1600" dirty="0"/>
              <a:t>     </a:t>
            </a:r>
            <a:r>
              <a:rPr lang="zh-TW" altLang="en-US" sz="1600" dirty="0"/>
              <a:t>  </a:t>
            </a:r>
            <a:r>
              <a:rPr lang="en-US" altLang="zh-TW" sz="1600" dirty="0"/>
              <a:t>Reduce the presence of Huawei and ZTE equipment in U.S communications networks.</a:t>
            </a:r>
          </a:p>
        </p:txBody>
      </p:sp>
      <p:grpSp>
        <p:nvGrpSpPr>
          <p:cNvPr id="19" name="群組 18">
            <a:extLst>
              <a:ext uri="{FF2B5EF4-FFF2-40B4-BE49-F238E27FC236}">
                <a16:creationId xmlns:a16="http://schemas.microsoft.com/office/drawing/2014/main" id="{BE67B682-375E-4E6D-9707-706650F98C21}"/>
              </a:ext>
            </a:extLst>
          </p:cNvPr>
          <p:cNvGrpSpPr/>
          <p:nvPr/>
        </p:nvGrpSpPr>
        <p:grpSpPr>
          <a:xfrm>
            <a:off x="6260981" y="1399552"/>
            <a:ext cx="6105294" cy="4394298"/>
            <a:chOff x="4826266" y="1293863"/>
            <a:chExt cx="7145122" cy="5088603"/>
          </a:xfrm>
        </p:grpSpPr>
        <p:pic>
          <p:nvPicPr>
            <p:cNvPr id="17" name="圖片 16">
              <a:extLst>
                <a:ext uri="{FF2B5EF4-FFF2-40B4-BE49-F238E27FC236}">
                  <a16:creationId xmlns:a16="http://schemas.microsoft.com/office/drawing/2014/main" id="{C202EF9A-DCBC-481F-A8AC-6ECA40FD3278}"/>
                </a:ext>
              </a:extLst>
            </p:cNvPr>
            <p:cNvPicPr>
              <a:picLocks noChangeAspect="1"/>
            </p:cNvPicPr>
            <p:nvPr/>
          </p:nvPicPr>
          <p:blipFill>
            <a:blip r:embed="rId2"/>
            <a:stretch>
              <a:fillRect/>
            </a:stretch>
          </p:blipFill>
          <p:spPr>
            <a:xfrm>
              <a:off x="4826266" y="1293863"/>
              <a:ext cx="3836835" cy="4041674"/>
            </a:xfrm>
            <a:prstGeom prst="rect">
              <a:avLst/>
            </a:prstGeom>
          </p:spPr>
        </p:pic>
        <p:pic>
          <p:nvPicPr>
            <p:cNvPr id="13" name="圖片 12">
              <a:extLst>
                <a:ext uri="{FF2B5EF4-FFF2-40B4-BE49-F238E27FC236}">
                  <a16:creationId xmlns:a16="http://schemas.microsoft.com/office/drawing/2014/main" id="{1327B517-0CC9-458E-8E50-C5F3A188F6FB}"/>
                </a:ext>
              </a:extLst>
            </p:cNvPr>
            <p:cNvPicPr>
              <a:picLocks noChangeAspect="1"/>
            </p:cNvPicPr>
            <p:nvPr/>
          </p:nvPicPr>
          <p:blipFill>
            <a:blip r:embed="rId3"/>
            <a:stretch>
              <a:fillRect/>
            </a:stretch>
          </p:blipFill>
          <p:spPr>
            <a:xfrm rot="20128403">
              <a:off x="8477099" y="1569443"/>
              <a:ext cx="3076575" cy="1485900"/>
            </a:xfrm>
            <a:prstGeom prst="rect">
              <a:avLst/>
            </a:prstGeom>
          </p:spPr>
        </p:pic>
        <p:pic>
          <p:nvPicPr>
            <p:cNvPr id="15" name="圖片 14">
              <a:extLst>
                <a:ext uri="{FF2B5EF4-FFF2-40B4-BE49-F238E27FC236}">
                  <a16:creationId xmlns:a16="http://schemas.microsoft.com/office/drawing/2014/main" id="{62554AED-2731-4230-B1F9-393716A8CBD2}"/>
                </a:ext>
              </a:extLst>
            </p:cNvPr>
            <p:cNvPicPr>
              <a:picLocks noChangeAspect="1"/>
            </p:cNvPicPr>
            <p:nvPr/>
          </p:nvPicPr>
          <p:blipFill>
            <a:blip r:embed="rId4"/>
            <a:stretch>
              <a:fillRect/>
            </a:stretch>
          </p:blipFill>
          <p:spPr>
            <a:xfrm rot="323863">
              <a:off x="6346496" y="2629183"/>
              <a:ext cx="5624892" cy="3753283"/>
            </a:xfrm>
            <a:prstGeom prst="rect">
              <a:avLst/>
            </a:prstGeom>
          </p:spPr>
        </p:pic>
      </p:grpSp>
    </p:spTree>
    <p:extLst>
      <p:ext uri="{BB962C8B-B14F-4D97-AF65-F5344CB8AC3E}">
        <p14:creationId xmlns:p14="http://schemas.microsoft.com/office/powerpoint/2010/main" val="3799574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87998150-B969-426C-AA09-3515EF788606}"/>
              </a:ext>
            </a:extLst>
          </p:cNvPr>
          <p:cNvSpPr txBox="1"/>
          <p:nvPr/>
        </p:nvSpPr>
        <p:spPr>
          <a:xfrm>
            <a:off x="3352800" y="3075057"/>
            <a:ext cx="5906104" cy="707886"/>
          </a:xfrm>
          <a:prstGeom prst="rect">
            <a:avLst/>
          </a:prstGeom>
          <a:noFill/>
        </p:spPr>
        <p:txBody>
          <a:bodyPr wrap="none" rtlCol="0">
            <a:spAutoFit/>
          </a:bodyPr>
          <a:lstStyle/>
          <a:p>
            <a:r>
              <a:rPr lang="en-US" altLang="zh-TW" sz="4000" dirty="0">
                <a:solidFill>
                  <a:srgbClr val="0D58C4"/>
                </a:solidFill>
                <a:latin typeface="Segoe UI Symbol" panose="020B0502040204020203" pitchFamily="34" charset="0"/>
                <a:ea typeface="Segoe UI Symbol" panose="020B0502040204020203" pitchFamily="34" charset="0"/>
              </a:rPr>
              <a:t>Challenge &amp; Opportunity</a:t>
            </a:r>
            <a:endParaRPr lang="zh-TW" altLang="en-US" sz="4000" dirty="0">
              <a:solidFill>
                <a:srgbClr val="0D58C4"/>
              </a:solidFill>
              <a:latin typeface="Segoe UI Symbol" panose="020B0502040204020203" pitchFamily="34" charset="0"/>
            </a:endParaRPr>
          </a:p>
        </p:txBody>
      </p:sp>
    </p:spTree>
    <p:extLst>
      <p:ext uri="{BB962C8B-B14F-4D97-AF65-F5344CB8AC3E}">
        <p14:creationId xmlns:p14="http://schemas.microsoft.com/office/powerpoint/2010/main" val="3729127154"/>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2440</TotalTime>
  <Words>3472</Words>
  <Application>Microsoft Office PowerPoint</Application>
  <PresentationFormat>寬螢幕</PresentationFormat>
  <Paragraphs>783</Paragraphs>
  <Slides>43</Slides>
  <Notes>31</Notes>
  <HiddenSlides>0</HiddenSlides>
  <MMClips>0</MMClips>
  <ScaleCrop>false</ScaleCrop>
  <HeadingPairs>
    <vt:vector size="6" baseType="variant">
      <vt:variant>
        <vt:lpstr>使用字型</vt:lpstr>
      </vt:variant>
      <vt:variant>
        <vt:i4>21</vt:i4>
      </vt:variant>
      <vt:variant>
        <vt:lpstr>佈景主題</vt:lpstr>
      </vt:variant>
      <vt:variant>
        <vt:i4>1</vt:i4>
      </vt:variant>
      <vt:variant>
        <vt:lpstr>投影片標題</vt:lpstr>
      </vt:variant>
      <vt:variant>
        <vt:i4>43</vt:i4>
      </vt:variant>
    </vt:vector>
  </HeadingPairs>
  <TitlesOfParts>
    <vt:vector size="65" baseType="lpstr">
      <vt:lpstr>Arial Unicode MS</vt:lpstr>
      <vt:lpstr>等线</vt:lpstr>
      <vt:lpstr>Gulim</vt:lpstr>
      <vt:lpstr>맑은 고딕</vt:lpstr>
      <vt:lpstr>微软雅黑</vt:lpstr>
      <vt:lpstr>MS UI Gothic</vt:lpstr>
      <vt:lpstr>Palatino</vt:lpstr>
      <vt:lpstr>微軟正黑體</vt:lpstr>
      <vt:lpstr>微軟正黑體</vt:lpstr>
      <vt:lpstr>PMingLiU</vt:lpstr>
      <vt:lpstr>PMingLiU</vt:lpstr>
      <vt:lpstr>標楷體</vt:lpstr>
      <vt:lpstr>Arial</vt:lpstr>
      <vt:lpstr>Calibri</vt:lpstr>
      <vt:lpstr>Calibri Light</vt:lpstr>
      <vt:lpstr>Segoe UI Historic</vt:lpstr>
      <vt:lpstr>Segoe UI Semibold</vt:lpstr>
      <vt:lpstr>Segoe UI Symbol</vt:lpstr>
      <vt:lpstr>Times New Roman</vt:lpstr>
      <vt:lpstr>Trebuchet MS</vt:lpstr>
      <vt:lpstr>Wingdings</vt:lpstr>
      <vt:lpstr>Office 佈景主題</vt:lpstr>
      <vt:lpstr>Gemtek Technology </vt:lpstr>
      <vt:lpstr>Agenda </vt:lpstr>
      <vt:lpstr>A New Era of Telecommunication </vt:lpstr>
      <vt:lpstr>A New Era of Telecommunication</vt:lpstr>
      <vt:lpstr>Business Opportunity for Gemtek</vt:lpstr>
      <vt:lpstr>US – China Confrontation</vt:lpstr>
      <vt:lpstr>US-China confrontation accelerate shift in global supply chains</vt:lpstr>
      <vt:lpstr>US government is cracking down on Chinese telecom and tech companies</vt:lpstr>
      <vt:lpstr>PowerPoint 簡報</vt:lpstr>
      <vt:lpstr>Challenge</vt:lpstr>
      <vt:lpstr>Opportunity – Clean Network Program</vt:lpstr>
      <vt:lpstr>Opportunity – Biden government’s $1.2 trillion USD Infrastructure bill </vt:lpstr>
      <vt:lpstr> Opportunity - Transfer Order Effect </vt:lpstr>
      <vt:lpstr> Opportunity - Declining competitiveness of China </vt:lpstr>
      <vt:lpstr> Opportunity – New Technology </vt:lpstr>
      <vt:lpstr>Operating Report </vt:lpstr>
      <vt:lpstr>Global Sites</vt:lpstr>
      <vt:lpstr>Manufacturing Capacity</vt:lpstr>
      <vt:lpstr>PowerPoint 簡報</vt:lpstr>
      <vt:lpstr>Key Technology Focus</vt:lpstr>
      <vt:lpstr>RF Band Experience</vt:lpstr>
      <vt:lpstr>Top US broadband providers surpass 100 Million subscribers</vt:lpstr>
      <vt:lpstr>Product Line</vt:lpstr>
      <vt:lpstr>Product Breakdown By Revenue</vt:lpstr>
      <vt:lpstr>Continue Trending Up</vt:lpstr>
      <vt:lpstr>Consolidated Comprehensive Income (IFRS)</vt:lpstr>
      <vt:lpstr>2022 Outlook</vt:lpstr>
      <vt:lpstr>Summary</vt:lpstr>
      <vt:lpstr>Market Trend</vt:lpstr>
      <vt:lpstr>5G Telecom Infrastructure</vt:lpstr>
      <vt:lpstr>5G Forecast</vt:lpstr>
      <vt:lpstr>5G Forecast</vt:lpstr>
      <vt:lpstr> One base station supplier become multiple.</vt:lpstr>
      <vt:lpstr>Open-RAN Forecast</vt:lpstr>
      <vt:lpstr>Wi-Fi Technology – Easy Mesh (Wi-Fi 6 / 7)    </vt:lpstr>
      <vt:lpstr>Wi-Fi Technology – Wi-Fi 6</vt:lpstr>
      <vt:lpstr>Wi-Fi Technology – Wi-Fi 7</vt:lpstr>
      <vt:lpstr>Wi-Fi Market Trend</vt:lpstr>
      <vt:lpstr>Gemtek Wi-Fi Product Portfolio</vt:lpstr>
      <vt:lpstr>G-PON Market Trend</vt:lpstr>
      <vt:lpstr>LEO New Business Model</vt:lpstr>
      <vt:lpstr>LEO </vt:lpstr>
      <vt:lpstr>LEO – Opportunity For Taiwan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Gemtek Technology</dc:title>
  <dc:creator>黃婕恩</dc:creator>
  <cp:lastModifiedBy>黃婕恩</cp:lastModifiedBy>
  <cp:revision>135</cp:revision>
  <cp:lastPrinted>2021-12-01T07:17:01Z</cp:lastPrinted>
  <dcterms:created xsi:type="dcterms:W3CDTF">2021-11-21T00:48:19Z</dcterms:created>
  <dcterms:modified xsi:type="dcterms:W3CDTF">2021-12-02T07:50:03Z</dcterms:modified>
</cp:coreProperties>
</file>