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5" r:id="rId2"/>
    <p:sldId id="267" r:id="rId3"/>
    <p:sldId id="282" r:id="rId4"/>
    <p:sldId id="273" r:id="rId5"/>
    <p:sldId id="268" r:id="rId6"/>
    <p:sldId id="269" r:id="rId7"/>
    <p:sldId id="280" r:id="rId8"/>
    <p:sldId id="283" r:id="rId9"/>
    <p:sldId id="284" r:id="rId10"/>
    <p:sldId id="270" r:id="rId11"/>
    <p:sldId id="279" r:id="rId12"/>
  </p:sldIdLst>
  <p:sldSz cx="9144000" cy="6858000" type="screen4x3"/>
  <p:notesSz cx="6805613" cy="99393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813E"/>
    <a:srgbClr val="FF0000"/>
    <a:srgbClr val="C0DDDE"/>
    <a:srgbClr val="C7D5D7"/>
    <a:srgbClr val="E3A1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佈景主題樣式 2 - 輔色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56" autoAdjust="0"/>
    <p:restoredTop sz="99305" autoAdjust="0"/>
  </p:normalViewPr>
  <p:slideViewPr>
    <p:cSldViewPr>
      <p:cViewPr varScale="1">
        <p:scale>
          <a:sx n="92" d="100"/>
          <a:sy n="92" d="100"/>
        </p:scale>
        <p:origin x="190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46"/>
    </p:cViewPr>
  </p:sorterViewPr>
  <p:notesViewPr>
    <p:cSldViewPr>
      <p:cViewPr varScale="1">
        <p:scale>
          <a:sx n="51" d="100"/>
          <a:sy n="51" d="100"/>
        </p:scale>
        <p:origin x="-2946" y="-102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 bwMode="auto">
          <a:xfrm>
            <a:off x="0" y="1"/>
            <a:ext cx="2949302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2" tIns="45771" rIns="91542" bIns="45771" numCol="1" anchor="t" anchorCtr="0" compatLnSpc="1">
            <a:prstTxWarp prst="textNoShape">
              <a:avLst/>
            </a:prstTxWarp>
          </a:bodyPr>
          <a:lstStyle>
            <a:lvl1pPr defTabSz="913981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 bwMode="auto">
          <a:xfrm>
            <a:off x="3854790" y="1"/>
            <a:ext cx="2949302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2" tIns="45771" rIns="91542" bIns="45771" numCol="1" anchor="t" anchorCtr="0" compatLnSpc="1">
            <a:prstTxWarp prst="textNoShape">
              <a:avLst/>
            </a:prstTxWarp>
          </a:bodyPr>
          <a:lstStyle>
            <a:lvl1pPr algn="r" defTabSz="913981">
              <a:defRPr sz="1200"/>
            </a:lvl1pPr>
          </a:lstStyle>
          <a:p>
            <a:pPr>
              <a:defRPr/>
            </a:pPr>
            <a:fld id="{4F05E1B1-F97A-404B-87ED-57466B229F10}" type="datetimeFigureOut">
              <a:rPr lang="zh-TW" altLang="en-US"/>
              <a:pPr>
                <a:defRPr/>
              </a:pPr>
              <a:t>2020/11/20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 bwMode="auto">
          <a:xfrm>
            <a:off x="0" y="9441369"/>
            <a:ext cx="2949302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2" tIns="45771" rIns="91542" bIns="45771" numCol="1" anchor="b" anchorCtr="0" compatLnSpc="1">
            <a:prstTxWarp prst="textNoShape">
              <a:avLst/>
            </a:prstTxWarp>
          </a:bodyPr>
          <a:lstStyle>
            <a:lvl1pPr defTabSz="913981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 bwMode="auto">
          <a:xfrm>
            <a:off x="3854790" y="9441369"/>
            <a:ext cx="2949302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2" tIns="45771" rIns="91542" bIns="45771" numCol="1" anchor="b" anchorCtr="0" compatLnSpc="1">
            <a:prstTxWarp prst="textNoShape">
              <a:avLst/>
            </a:prstTxWarp>
          </a:bodyPr>
          <a:lstStyle>
            <a:lvl1pPr algn="r" defTabSz="913981">
              <a:defRPr sz="1200"/>
            </a:lvl1pPr>
          </a:lstStyle>
          <a:p>
            <a:pPr>
              <a:defRPr/>
            </a:pPr>
            <a:fld id="{91103CB5-1B66-4F64-B404-80CE459B43E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540295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9302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6" tIns="45700" rIns="91406" bIns="45700" numCol="1" anchor="t" anchorCtr="0" compatLnSpc="1">
            <a:prstTxWarp prst="textNoShape">
              <a:avLst/>
            </a:prstTxWarp>
          </a:bodyPr>
          <a:lstStyle>
            <a:lvl1pPr defTabSz="912448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790" y="1"/>
            <a:ext cx="2949302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6" tIns="45700" rIns="91406" bIns="45700" numCol="1" anchor="t" anchorCtr="0" compatLnSpc="1">
            <a:prstTxWarp prst="textNoShape">
              <a:avLst/>
            </a:prstTxWarp>
          </a:bodyPr>
          <a:lstStyle>
            <a:lvl1pPr algn="r" defTabSz="912448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6125"/>
            <a:ext cx="496570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779" y="4720684"/>
            <a:ext cx="5445099" cy="4472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6" tIns="45700" rIns="91406" bIns="457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1369"/>
            <a:ext cx="2949302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6" tIns="45700" rIns="91406" bIns="45700" numCol="1" anchor="b" anchorCtr="0" compatLnSpc="1">
            <a:prstTxWarp prst="textNoShape">
              <a:avLst/>
            </a:prstTxWarp>
          </a:bodyPr>
          <a:lstStyle>
            <a:lvl1pPr defTabSz="912448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790" y="9441369"/>
            <a:ext cx="2949302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6" tIns="45700" rIns="91406" bIns="45700" numCol="1" anchor="b" anchorCtr="0" compatLnSpc="1">
            <a:prstTxWarp prst="textNoShape">
              <a:avLst/>
            </a:prstTxWarp>
          </a:bodyPr>
          <a:lstStyle>
            <a:lvl1pPr algn="r" defTabSz="912448">
              <a:defRPr sz="1200"/>
            </a:lvl1pPr>
          </a:lstStyle>
          <a:p>
            <a:pPr>
              <a:defRPr/>
            </a:pPr>
            <a:fld id="{CC7B3089-E9A2-4A4E-B10F-F82AA15D31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9392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7B3089-E9A2-4A4E-B10F-F82AA15D31B4}" type="slidenum">
              <a:rPr lang="en-US" altLang="zh-TW" smtClean="0"/>
              <a:pPr>
                <a:defRPr/>
              </a:pPr>
              <a:t>11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4699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zh-TW" altLang="en-US" noProof="0" smtClean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/>
        </p:nvSpPr>
        <p:spPr>
          <a:xfrm>
            <a:off x="214313" y="981075"/>
            <a:ext cx="8715375" cy="71438"/>
          </a:xfrm>
          <a:prstGeom prst="rect">
            <a:avLst/>
          </a:prstGeom>
          <a:solidFill>
            <a:srgbClr val="00B0F0"/>
          </a:solidFill>
          <a:ln w="3175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pic>
        <p:nvPicPr>
          <p:cNvPr id="1027" name="Picture 7" descr="4C69798C-02EC-42BF-A1E9-C55078A5F3D9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34925" y="44450"/>
            <a:ext cx="17145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jpeg"/><Relationship Id="rId7" Type="http://schemas.openxmlformats.org/officeDocument/2006/relationships/image" Target="../media/image9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jpe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P25960\Desktop\董事會月報封面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45" y="4437112"/>
            <a:ext cx="2552700" cy="224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6516216" y="5686707"/>
            <a:ext cx="244782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zh-TW" sz="320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2020/11/24</a:t>
            </a:r>
            <a:endParaRPr lang="en-US" altLang="zh-TW" sz="3200" dirty="0">
              <a:solidFill>
                <a:srgbClr val="DA81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0" name="Rectangle 3"/>
          <p:cNvSpPr txBox="1">
            <a:spLocks noChangeArrowheads="1"/>
          </p:cNvSpPr>
          <p:nvPr/>
        </p:nvSpPr>
        <p:spPr bwMode="auto">
          <a:xfrm>
            <a:off x="145468" y="1628800"/>
            <a:ext cx="8915400" cy="2952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zh-TW" alt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</a:p>
          <a:p>
            <a:pPr marL="342900" indent="-342900" algn="ctr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altLang="zh-TW" sz="4000" b="1" dirty="0" smtClean="0">
                <a:solidFill>
                  <a:srgbClr val="DA813E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Investor Conference</a:t>
            </a:r>
            <a:r>
              <a:rPr lang="zh-TW" altLang="en-US" sz="1600" dirty="0" smtClean="0">
                <a:solidFill>
                  <a:srgbClr val="DA813E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endParaRPr lang="en-US" altLang="zh-TW" sz="1600" dirty="0" smtClean="0">
              <a:solidFill>
                <a:srgbClr val="DA813E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342900" indent="-342900" algn="ctr">
              <a:lnSpc>
                <a:spcPct val="15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altLang="zh-TW" sz="2800" b="1" dirty="0">
                <a:solidFill>
                  <a:srgbClr val="DA813E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2020Q3</a:t>
            </a:r>
          </a:p>
          <a:p>
            <a:pPr marL="342900" indent="-342900" algn="ctr">
              <a:lnSpc>
                <a:spcPct val="15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altLang="zh-TW" sz="2800" b="1" dirty="0" smtClean="0">
                <a:solidFill>
                  <a:srgbClr val="DA813E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(Stock Code</a:t>
            </a:r>
            <a:r>
              <a:rPr lang="zh-TW" altLang="en-US" sz="2800" b="1" dirty="0" smtClean="0">
                <a:solidFill>
                  <a:srgbClr val="DA813E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  <a:r>
              <a:rPr lang="en-US" altLang="zh-TW" sz="2800" b="1" dirty="0" smtClean="0">
                <a:solidFill>
                  <a:srgbClr val="DA813E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4930)</a:t>
            </a:r>
            <a:endParaRPr lang="zh-TW" altLang="en-US" sz="2800" b="1" dirty="0" smtClean="0">
              <a:solidFill>
                <a:srgbClr val="DA813E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zh-TW" altLang="en-US" sz="1600" dirty="0" smtClean="0">
                <a:solidFill>
                  <a:srgbClr val="DA813E"/>
                </a:solidFill>
                <a:latin typeface="Book Antiqua" pitchFamily="18" charset="0"/>
                <a:ea typeface="標楷體" pitchFamily="65" charset="-120"/>
              </a:rPr>
              <a:t> </a:t>
            </a:r>
            <a:endParaRPr lang="zh-TW" altLang="en-US" sz="1600" dirty="0">
              <a:solidFill>
                <a:srgbClr val="DA813E"/>
              </a:solidFill>
              <a:latin typeface="Book Antiqua" pitchFamily="18" charset="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7504" y="6550223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/>
              <a:t>9</a:t>
            </a:r>
            <a:endParaRPr lang="zh-TW" altLang="en-US" sz="140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331640" y="260648"/>
            <a:ext cx="6911975" cy="42862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32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Business Outlook</a:t>
            </a:r>
            <a:endParaRPr lang="zh-TW" altLang="en-US" sz="32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/>
          </p:nvPr>
        </p:nvSpPr>
        <p:spPr>
          <a:xfrm>
            <a:off x="457200" y="1144489"/>
            <a:ext cx="8229600" cy="5308847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2400" b="1" u="sng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Household </a:t>
            </a:r>
            <a:r>
              <a:rPr lang="en-US" altLang="zh-TW" sz="2400" b="1" u="sng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appliances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40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US-China </a:t>
            </a:r>
            <a:r>
              <a:rPr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trade war </a:t>
            </a:r>
            <a:endParaRPr lang="en-US" altLang="zh-TW" sz="2400" dirty="0" smtClean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40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Move some production lines to Indonesian factory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40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Strengthen Supplier Management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2400" b="1" u="sng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Other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40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Crown Develop B2B</a:t>
            </a:r>
            <a:endParaRPr lang="zh-TW" altLang="en-US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64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6"/>
          <p:cNvSpPr txBox="1">
            <a:spLocks noChangeArrowheads="1"/>
          </p:cNvSpPr>
          <p:nvPr/>
        </p:nvSpPr>
        <p:spPr bwMode="auto">
          <a:xfrm>
            <a:off x="2493885" y="2190750"/>
            <a:ext cx="399019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TW" sz="6000" dirty="0" smtClean="0">
                <a:solidFill>
                  <a:srgbClr val="DA813E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97493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7504" y="6577607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 smtClean="0"/>
              <a:t>1</a:t>
            </a:r>
            <a:endParaRPr lang="zh-TW" altLang="en-US" sz="140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143650" y="260648"/>
            <a:ext cx="6911975" cy="563763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32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Disclaimer</a:t>
            </a:r>
            <a:endParaRPr lang="zh-TW" altLang="en-US" sz="32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sp>
        <p:nvSpPr>
          <p:cNvPr id="5" name="內容版面配置區 2"/>
          <p:cNvSpPr>
            <a:spLocks noGrp="1"/>
          </p:cNvSpPr>
          <p:nvPr>
            <p:ph/>
          </p:nvPr>
        </p:nvSpPr>
        <p:spPr>
          <a:xfrm>
            <a:off x="505091" y="1772816"/>
            <a:ext cx="8229600" cy="2952328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2400" dirty="0" smtClean="0">
                <a:latin typeface="+mj-lt"/>
                <a:ea typeface="標楷體" panose="03000509000000000000" pitchFamily="65" charset="-120"/>
              </a:rPr>
              <a:t>Star  </a:t>
            </a:r>
            <a:r>
              <a:rPr lang="en-US" altLang="zh-TW" sz="2400" dirty="0" err="1" smtClean="0">
                <a:latin typeface="+mj-lt"/>
                <a:ea typeface="標楷體" panose="03000509000000000000" pitchFamily="65" charset="-120"/>
              </a:rPr>
              <a:t>Comgistic</a:t>
            </a:r>
            <a:r>
              <a:rPr lang="en-US" altLang="zh-TW" sz="2400" dirty="0" smtClean="0">
                <a:latin typeface="+mj-lt"/>
                <a:ea typeface="標楷體" panose="03000509000000000000" pitchFamily="65" charset="-120"/>
              </a:rPr>
              <a:t> statements of its current expectations are forward-looking statements subject to significant risks and uncertainties and actual results may differ materially from those contained in the forward-looking statements.</a:t>
            </a:r>
          </a:p>
          <a:p>
            <a:pPr marL="0" indent="0">
              <a:buNone/>
            </a:pPr>
            <a:r>
              <a:rPr lang="en-US" altLang="zh-TW" sz="2400" dirty="0" smtClean="0">
                <a:latin typeface="+mj-lt"/>
                <a:ea typeface="標楷體" panose="03000509000000000000" pitchFamily="65" charset="-120"/>
              </a:rPr>
              <a:t>We undertake no obligation to update any forward-looking statement whether as a result of new information, future events or otherwise.</a:t>
            </a:r>
            <a:endParaRPr lang="zh-TW" altLang="en-US" sz="2400" dirty="0">
              <a:latin typeface="+mj-lt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6819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7504" y="6577607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/>
              <a:t>2</a:t>
            </a:r>
            <a:endParaRPr lang="zh-TW" altLang="en-US" sz="140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971600" y="260648"/>
            <a:ext cx="6911975" cy="648072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32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Agenda</a:t>
            </a:r>
            <a:endParaRPr lang="zh-TW" altLang="en-US" sz="32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/>
          </p:nvPr>
        </p:nvSpPr>
        <p:spPr>
          <a:xfrm>
            <a:off x="457200" y="1196752"/>
            <a:ext cx="8229600" cy="4857403"/>
          </a:xfrm>
        </p:spPr>
        <p:txBody>
          <a:bodyPr/>
          <a:lstStyle/>
          <a:p>
            <a:r>
              <a:rPr lang="en-US" altLang="zh-TW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Company Milestone and Business Sectors</a:t>
            </a:r>
          </a:p>
          <a:p>
            <a:r>
              <a:rPr lang="en-US" altLang="zh-TW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2020Q3 Financial Results</a:t>
            </a:r>
          </a:p>
          <a:p>
            <a:r>
              <a:rPr lang="en-US" altLang="zh-TW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Business Outlook</a:t>
            </a:r>
          </a:p>
          <a:p>
            <a:r>
              <a:rPr lang="en-US" altLang="zh-TW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Q&amp;A</a:t>
            </a:r>
            <a:endParaRPr lang="zh-TW" altLang="en-US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86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7504" y="6577607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/>
              <a:t>3</a:t>
            </a:r>
            <a:endParaRPr lang="zh-TW" altLang="en-US" sz="140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475656" y="332654"/>
            <a:ext cx="6911975" cy="42862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32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Company   Milestone</a:t>
            </a:r>
            <a:endParaRPr lang="zh-TW" altLang="en-US" sz="32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12776"/>
            <a:ext cx="8208912" cy="4414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364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7504" y="6577607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/>
              <a:t>4</a:t>
            </a:r>
            <a:endParaRPr lang="zh-TW" altLang="en-US" sz="140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313583" y="280227"/>
            <a:ext cx="6911975" cy="42862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32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Business Sectors</a:t>
            </a:r>
            <a:endParaRPr lang="zh-TW" altLang="en-US" sz="32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pic>
        <p:nvPicPr>
          <p:cNvPr id="9" name="Picture 9" descr="F:\SCC簡報\channe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576" y="5410935"/>
            <a:ext cx="1260902" cy="1278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向下箭號 10"/>
          <p:cNvSpPr/>
          <p:nvPr/>
        </p:nvSpPr>
        <p:spPr>
          <a:xfrm>
            <a:off x="2289520" y="1583511"/>
            <a:ext cx="231775" cy="285750"/>
          </a:xfrm>
          <a:prstGeom prst="downArrow">
            <a:avLst/>
          </a:prstGeom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pic>
        <p:nvPicPr>
          <p:cNvPr id="13" name="Picture 8" descr="F:\SCC簡報\manufacturin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38911" y="4730323"/>
            <a:ext cx="1380211" cy="1013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圓角矩形 14"/>
          <p:cNvSpPr/>
          <p:nvPr/>
        </p:nvSpPr>
        <p:spPr>
          <a:xfrm>
            <a:off x="179512" y="1124744"/>
            <a:ext cx="8712968" cy="432048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Star </a:t>
            </a:r>
            <a:r>
              <a:rPr lang="en-US" altLang="zh-TW" sz="1600" b="1" dirty="0" err="1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Comgistic</a:t>
            </a:r>
            <a:r>
              <a:rPr lang="en-US" altLang="zh-TW" sz="1600" b="1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Capital Co., Ltd</a:t>
            </a:r>
            <a:r>
              <a:rPr lang="en-US" altLang="zh-TW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.</a:t>
            </a:r>
            <a:endParaRPr lang="zh-TW" altLang="en-US" sz="16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圓角矩形 15"/>
          <p:cNvSpPr/>
          <p:nvPr/>
        </p:nvSpPr>
        <p:spPr>
          <a:xfrm>
            <a:off x="2521295" y="2585246"/>
            <a:ext cx="1369680" cy="627946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4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Manufacture</a:t>
            </a:r>
            <a:endParaRPr lang="zh-TW" altLang="en-US" sz="14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7" name="圓角矩形 16"/>
          <p:cNvSpPr/>
          <p:nvPr/>
        </p:nvSpPr>
        <p:spPr>
          <a:xfrm>
            <a:off x="755575" y="3293441"/>
            <a:ext cx="1369681" cy="627946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TW Sales and Marketing Dep.</a:t>
            </a:r>
            <a:endParaRPr lang="zh-TW" altLang="en-US" sz="12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圓角矩形 17"/>
          <p:cNvSpPr/>
          <p:nvPr/>
        </p:nvSpPr>
        <p:spPr>
          <a:xfrm>
            <a:off x="755576" y="4036857"/>
            <a:ext cx="1369681" cy="627946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China Sales Dep.</a:t>
            </a:r>
            <a:endParaRPr lang="zh-TW" altLang="en-US" sz="12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" name="圓角矩形 18"/>
          <p:cNvSpPr/>
          <p:nvPr/>
        </p:nvSpPr>
        <p:spPr>
          <a:xfrm>
            <a:off x="4393204" y="1869261"/>
            <a:ext cx="1396519" cy="627948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4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Catering</a:t>
            </a:r>
          </a:p>
          <a:p>
            <a:pPr algn="ctr">
              <a:defRPr/>
            </a:pPr>
            <a:r>
              <a:rPr lang="en-US" altLang="zh-TW" sz="14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business</a:t>
            </a:r>
            <a:endParaRPr lang="zh-TW" altLang="en-US" sz="14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1" name="圓角矩形 20"/>
          <p:cNvSpPr/>
          <p:nvPr/>
        </p:nvSpPr>
        <p:spPr>
          <a:xfrm>
            <a:off x="1702944" y="1901816"/>
            <a:ext cx="1440160" cy="627947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4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Household appliances</a:t>
            </a:r>
            <a:endParaRPr lang="zh-TW" altLang="en-US" sz="14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2" name="圓角矩形 21"/>
          <p:cNvSpPr/>
          <p:nvPr/>
        </p:nvSpPr>
        <p:spPr>
          <a:xfrm>
            <a:off x="2521295" y="3293585"/>
            <a:ext cx="1380211" cy="627946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TK-</a:t>
            </a:r>
            <a:r>
              <a:rPr lang="en-US" altLang="zh-TW" sz="1200" b="1" dirty="0" err="1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Zhanghou</a:t>
            </a:r>
            <a:endParaRPr lang="en-US" altLang="zh-TW" sz="1200" b="1" dirty="0" smtClean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3" name="圓角矩形 22"/>
          <p:cNvSpPr/>
          <p:nvPr/>
        </p:nvSpPr>
        <p:spPr>
          <a:xfrm>
            <a:off x="2561258" y="4036857"/>
            <a:ext cx="1380211" cy="627946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Indonesia</a:t>
            </a:r>
          </a:p>
        </p:txBody>
      </p:sp>
      <p:sp>
        <p:nvSpPr>
          <p:cNvPr id="25" name="圓角矩形 24"/>
          <p:cNvSpPr/>
          <p:nvPr/>
        </p:nvSpPr>
        <p:spPr>
          <a:xfrm>
            <a:off x="4407489" y="2625282"/>
            <a:ext cx="1367950" cy="627946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Crown and Fancy Coffee</a:t>
            </a:r>
            <a:endParaRPr lang="en-US" altLang="zh-TW" sz="12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6" name="向下箭號 25"/>
          <p:cNvSpPr/>
          <p:nvPr/>
        </p:nvSpPr>
        <p:spPr>
          <a:xfrm>
            <a:off x="4975575" y="1575842"/>
            <a:ext cx="231775" cy="285750"/>
          </a:xfrm>
          <a:prstGeom prst="downArrow">
            <a:avLst/>
          </a:prstGeom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30" name="圓角矩形 29"/>
          <p:cNvSpPr/>
          <p:nvPr/>
        </p:nvSpPr>
        <p:spPr>
          <a:xfrm>
            <a:off x="6054760" y="2585246"/>
            <a:ext cx="1354960" cy="627946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Real Estate Investment</a:t>
            </a:r>
            <a:endParaRPr lang="zh-TW" altLang="en-US" sz="12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1" name="向下箭號 30"/>
          <p:cNvSpPr/>
          <p:nvPr/>
        </p:nvSpPr>
        <p:spPr>
          <a:xfrm>
            <a:off x="7308304" y="1572667"/>
            <a:ext cx="231775" cy="285750"/>
          </a:xfrm>
          <a:prstGeom prst="downArrow">
            <a:avLst/>
          </a:prstGeom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cxnSp>
        <p:nvCxnSpPr>
          <p:cNvPr id="32" name="直線接點 31"/>
          <p:cNvCxnSpPr/>
          <p:nvPr/>
        </p:nvCxnSpPr>
        <p:spPr>
          <a:xfrm rot="5400000" flipH="1" flipV="1">
            <a:off x="1664023" y="4141707"/>
            <a:ext cx="5095875" cy="0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/>
          <p:cNvCxnSpPr/>
          <p:nvPr/>
        </p:nvCxnSpPr>
        <p:spPr>
          <a:xfrm flipV="1">
            <a:off x="5940152" y="1619945"/>
            <a:ext cx="0" cy="4932114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圓角矩形 34"/>
          <p:cNvSpPr/>
          <p:nvPr/>
        </p:nvSpPr>
        <p:spPr>
          <a:xfrm>
            <a:off x="6732240" y="1858417"/>
            <a:ext cx="1396519" cy="627948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4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Others</a:t>
            </a:r>
            <a:endParaRPr lang="zh-TW" altLang="en-US" sz="14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6" name="圓角矩形 35"/>
          <p:cNvSpPr/>
          <p:nvPr/>
        </p:nvSpPr>
        <p:spPr>
          <a:xfrm>
            <a:off x="7524530" y="2585246"/>
            <a:ext cx="1367950" cy="627946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SCC-AU</a:t>
            </a:r>
            <a:endParaRPr lang="zh-TW" altLang="en-US" sz="12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39" name="Picture 3" descr="C:\Users\TP25960\Desktop\1442A204_1_l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0960" y="4725144"/>
            <a:ext cx="1132534" cy="854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292" y="5732750"/>
            <a:ext cx="1114202" cy="861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7" descr="C:\Users\TP25960\Desktop\photo_27_139744401149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094" y="4730323"/>
            <a:ext cx="1120822" cy="861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圖片 4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346" y="5443099"/>
            <a:ext cx="1010236" cy="1010236"/>
          </a:xfrm>
          <a:prstGeom prst="rect">
            <a:avLst/>
          </a:prstGeom>
        </p:spPr>
      </p:pic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422" y="5810276"/>
            <a:ext cx="1237637" cy="879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圓角矩形 48"/>
          <p:cNvSpPr/>
          <p:nvPr/>
        </p:nvSpPr>
        <p:spPr>
          <a:xfrm>
            <a:off x="755576" y="2585246"/>
            <a:ext cx="1369680" cy="627946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4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Channel</a:t>
            </a:r>
            <a:endParaRPr lang="zh-TW" altLang="en-US" sz="14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242" y="3386444"/>
            <a:ext cx="854075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364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7504" y="6577607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/>
              <a:t>5</a:t>
            </a:r>
            <a:endParaRPr lang="zh-TW" altLang="en-US" sz="140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790700" y="407988"/>
            <a:ext cx="6911975" cy="42862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2020Q3 Financial Result</a:t>
            </a:r>
            <a:r>
              <a:rPr lang="zh-TW" altLang="en-US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Balance Sheet</a:t>
            </a:r>
            <a:endParaRPr lang="zh-TW" altLang="en-US" sz="24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13" y="1124744"/>
            <a:ext cx="8358187" cy="431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364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7504" y="6577607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/>
              <a:t>6</a:t>
            </a:r>
            <a:endParaRPr lang="zh-TW" altLang="en-US" sz="140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790700" y="407988"/>
            <a:ext cx="6911975" cy="42862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2020Q3 </a:t>
            </a:r>
            <a:r>
              <a:rPr lang="en-US" altLang="zh-TW" sz="2400" b="1" kern="0" dirty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Financial </a:t>
            </a: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Result</a:t>
            </a:r>
            <a:r>
              <a:rPr lang="zh-TW" altLang="en-US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－</a:t>
            </a:r>
            <a:endParaRPr lang="en-US" altLang="zh-TW" sz="2400" b="1" kern="0" dirty="0" smtClean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Consolidated statements </a:t>
            </a:r>
            <a:r>
              <a:rPr lang="en-US" altLang="zh-TW" sz="2400" b="1" kern="0" dirty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of </a:t>
            </a: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Income</a:t>
            </a:r>
            <a:endParaRPr lang="zh-TW" altLang="en-US" sz="24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878" y="1134755"/>
            <a:ext cx="8029575" cy="428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222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40768"/>
            <a:ext cx="6912768" cy="4825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799839" y="116632"/>
            <a:ext cx="8229600" cy="77787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2020Q3 </a:t>
            </a:r>
            <a:r>
              <a:rPr lang="en-US" altLang="zh-TW" sz="2400" b="1" kern="0" dirty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Financial </a:t>
            </a: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Result</a:t>
            </a:r>
            <a:r>
              <a:rPr lang="zh-TW" altLang="en-US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Main Sectors</a:t>
            </a:r>
            <a:endParaRPr lang="zh-TW" altLang="en-US" sz="24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sp>
        <p:nvSpPr>
          <p:cNvPr id="4" name="文字方塊 43"/>
          <p:cNvSpPr txBox="1"/>
          <p:nvPr/>
        </p:nvSpPr>
        <p:spPr>
          <a:xfrm>
            <a:off x="-180528" y="6550223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9pPr>
          </a:lstStyle>
          <a:p>
            <a:pPr algn="ctr"/>
            <a:r>
              <a:rPr lang="en-US" altLang="zh-TW" sz="1400" dirty="0">
                <a:solidFill>
                  <a:srgbClr val="000000"/>
                </a:solidFill>
              </a:rPr>
              <a:t>7</a:t>
            </a:r>
            <a:endParaRPr lang="zh-TW" altLang="en-US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38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96752"/>
            <a:ext cx="7906860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83568" y="116632"/>
            <a:ext cx="8229600" cy="864096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2020Q3 </a:t>
            </a:r>
            <a:r>
              <a:rPr lang="en-US" altLang="zh-TW" sz="2400" b="1" kern="0" dirty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Financial </a:t>
            </a: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Result</a:t>
            </a:r>
            <a:r>
              <a:rPr lang="zh-TW" altLang="en-US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Main Sectors</a:t>
            </a:r>
            <a:endParaRPr lang="zh-TW" altLang="en-US" sz="24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sp>
        <p:nvSpPr>
          <p:cNvPr id="4" name="文字方塊 43"/>
          <p:cNvSpPr txBox="1"/>
          <p:nvPr/>
        </p:nvSpPr>
        <p:spPr>
          <a:xfrm>
            <a:off x="172502" y="6550223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9pPr>
          </a:lstStyle>
          <a:p>
            <a:pPr algn="ctr"/>
            <a:r>
              <a:rPr lang="en-US" altLang="zh-TW" sz="1400" dirty="0">
                <a:solidFill>
                  <a:srgbClr val="000000"/>
                </a:solidFill>
              </a:rPr>
              <a:t>8</a:t>
            </a:r>
            <a:endParaRPr lang="zh-TW" altLang="en-US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27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8552</TotalTime>
  <Words>175</Words>
  <Application>Microsoft Office PowerPoint</Application>
  <PresentationFormat>如螢幕大小 (4:3)</PresentationFormat>
  <Paragraphs>53</Paragraphs>
  <Slides>11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7" baseType="lpstr">
      <vt:lpstr>新細明體</vt:lpstr>
      <vt:lpstr>標楷體</vt:lpstr>
      <vt:lpstr>Arial</vt:lpstr>
      <vt:lpstr>Book Antiqua</vt:lpstr>
      <vt:lpstr>Wingdings</vt:lpstr>
      <vt:lpstr>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2020Q3 Financial Result－Main Sectors</vt:lpstr>
      <vt:lpstr>2020Q3 Financial Result－Main Sectors</vt:lpstr>
      <vt:lpstr>PowerPoint 簡報</vt:lpstr>
      <vt:lpstr>PowerPoint 簡報</vt:lpstr>
    </vt:vector>
  </TitlesOfParts>
  <Company>tk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shuching_chen</dc:creator>
  <cp:lastModifiedBy>洪薇婷</cp:lastModifiedBy>
  <cp:revision>732</cp:revision>
  <cp:lastPrinted>2018-10-19T04:41:26Z</cp:lastPrinted>
  <dcterms:created xsi:type="dcterms:W3CDTF">2010-05-04T04:06:38Z</dcterms:created>
  <dcterms:modified xsi:type="dcterms:W3CDTF">2020-11-20T01:16:28Z</dcterms:modified>
</cp:coreProperties>
</file>