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5" r:id="rId2"/>
    <p:sldId id="267" r:id="rId3"/>
    <p:sldId id="282" r:id="rId4"/>
    <p:sldId id="268" r:id="rId5"/>
    <p:sldId id="280" r:id="rId6"/>
    <p:sldId id="269" r:id="rId7"/>
    <p:sldId id="270" r:id="rId8"/>
    <p:sldId id="279" r:id="rId9"/>
  </p:sldIdLst>
  <p:sldSz cx="9144000" cy="6858000" type="screen4x3"/>
  <p:notesSz cx="6805613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813E"/>
    <a:srgbClr val="FF0000"/>
    <a:srgbClr val="C0DDDE"/>
    <a:srgbClr val="C7D5D7"/>
    <a:srgbClr val="E3A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佈景主題樣式 2 - 輔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9305" autoAdjust="0"/>
  </p:normalViewPr>
  <p:slideViewPr>
    <p:cSldViewPr>
      <p:cViewPr varScale="1">
        <p:scale>
          <a:sx n="115" d="100"/>
          <a:sy n="115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6"/>
    </p:cViewPr>
  </p:sorterViewPr>
  <p:notesViewPr>
    <p:cSldViewPr>
      <p:cViewPr varScale="1">
        <p:scale>
          <a:sx n="51" d="100"/>
          <a:sy n="51" d="100"/>
        </p:scale>
        <p:origin x="-2946" y="-102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3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t" anchorCtr="0" compatLnSpc="1">
            <a:prstTxWarp prst="textNoShape">
              <a:avLst/>
            </a:prstTxWarp>
          </a:bodyPr>
          <a:lstStyle>
            <a:lvl1pPr defTabSz="91398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 bwMode="auto">
          <a:xfrm>
            <a:off x="3854790" y="3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t" anchorCtr="0" compatLnSpc="1">
            <a:prstTxWarp prst="textNoShape">
              <a:avLst/>
            </a:prstTxWarp>
          </a:bodyPr>
          <a:lstStyle>
            <a:lvl1pPr algn="r" defTabSz="913981">
              <a:defRPr sz="1200"/>
            </a:lvl1pPr>
          </a:lstStyle>
          <a:p>
            <a:pPr>
              <a:defRPr/>
            </a:pPr>
            <a:fld id="{4F05E1B1-F97A-404B-87ED-57466B229F10}" type="datetimeFigureOut">
              <a:rPr lang="zh-TW" altLang="en-US"/>
              <a:pPr>
                <a:defRPr/>
              </a:pPr>
              <a:t>2026/3/19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7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b" anchorCtr="0" compatLnSpc="1">
            <a:prstTxWarp prst="textNoShape">
              <a:avLst/>
            </a:prstTxWarp>
          </a:bodyPr>
          <a:lstStyle>
            <a:lvl1pPr defTabSz="913981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 bwMode="auto">
          <a:xfrm>
            <a:off x="3854790" y="944137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42" tIns="45771" rIns="91542" bIns="45771" numCol="1" anchor="b" anchorCtr="0" compatLnSpc="1">
            <a:prstTxWarp prst="textNoShape">
              <a:avLst/>
            </a:prstTxWarp>
          </a:bodyPr>
          <a:lstStyle>
            <a:lvl1pPr algn="r" defTabSz="913981">
              <a:defRPr sz="1200"/>
            </a:lvl1pPr>
          </a:lstStyle>
          <a:p>
            <a:pPr>
              <a:defRPr/>
            </a:pPr>
            <a:fld id="{91103CB5-1B66-4F64-B404-80CE459B43E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40295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>
            <a:lvl1pPr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790" y="3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>
            <a:lvl1pPr algn="r"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780" y="4720686"/>
            <a:ext cx="5445099" cy="4472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137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b" anchorCtr="0" compatLnSpc="1">
            <a:prstTxWarp prst="textNoShape">
              <a:avLst/>
            </a:prstTxWarp>
          </a:bodyPr>
          <a:lstStyle>
            <a:lvl1pPr defTabSz="912448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790" y="9441371"/>
            <a:ext cx="2949302" cy="496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06" tIns="45700" rIns="91406" bIns="45700" numCol="1" anchor="b" anchorCtr="0" compatLnSpc="1">
            <a:prstTxWarp prst="textNoShape">
              <a:avLst/>
            </a:prstTxWarp>
          </a:bodyPr>
          <a:lstStyle>
            <a:lvl1pPr algn="r" defTabSz="912448">
              <a:defRPr sz="1200"/>
            </a:lvl1pPr>
          </a:lstStyle>
          <a:p>
            <a:pPr>
              <a:defRPr/>
            </a:pPr>
            <a:fld id="{CC7B3089-E9A2-4A4E-B10F-F82AA15D31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9392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7B3089-E9A2-4A4E-B10F-F82AA15D31B4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4699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214313" y="981075"/>
            <a:ext cx="8715375" cy="71438"/>
          </a:xfrm>
          <a:prstGeom prst="rect">
            <a:avLst/>
          </a:prstGeom>
          <a:solidFill>
            <a:srgbClr val="00B0F0"/>
          </a:solidFill>
          <a:ln w="31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pic>
        <p:nvPicPr>
          <p:cNvPr id="1027" name="Picture 7" descr="4C69798C-02EC-42BF-A1E9-C55078A5F3D9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4925" y="44450"/>
            <a:ext cx="1714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P25960\Desktop\董事會月報封面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45" y="4437112"/>
            <a:ext cx="25527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6516216" y="5686707"/>
            <a:ext cx="2447825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TW" sz="22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Date:2026/03/19</a:t>
            </a:r>
            <a:endParaRPr lang="en-US" altLang="zh-TW" sz="2200" dirty="0">
              <a:solidFill>
                <a:srgbClr val="DA81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0" name="Rectangle 3"/>
          <p:cNvSpPr txBox="1">
            <a:spLocks noChangeArrowheads="1"/>
          </p:cNvSpPr>
          <p:nvPr/>
        </p:nvSpPr>
        <p:spPr bwMode="auto">
          <a:xfrm>
            <a:off x="145468" y="1628800"/>
            <a:ext cx="8915400" cy="2952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40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Investor Conference</a:t>
            </a:r>
            <a:r>
              <a:rPr lang="zh-TW" altLang="en-US" sz="16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1600" dirty="0" smtClean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2025Q4</a:t>
            </a:r>
            <a:endParaRPr lang="en-US" altLang="zh-TW" sz="2800" b="1" dirty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(Stock Code</a:t>
            </a:r>
            <a:r>
              <a:rPr lang="zh-TW" altLang="en-US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en-US" altLang="zh-TW" sz="2800" b="1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4930)</a:t>
            </a:r>
            <a:endParaRPr lang="zh-TW" altLang="en-US" sz="2800" b="1" dirty="0" smtClean="0">
              <a:solidFill>
                <a:srgbClr val="DA813E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zh-TW" altLang="en-US" sz="1600" dirty="0" smtClean="0">
                <a:solidFill>
                  <a:srgbClr val="DA813E"/>
                </a:solidFill>
                <a:latin typeface="Book Antiqua" pitchFamily="18" charset="0"/>
                <a:ea typeface="標楷體" pitchFamily="65" charset="-120"/>
              </a:rPr>
              <a:t> </a:t>
            </a:r>
            <a:endParaRPr lang="zh-TW" altLang="en-US" sz="1600" dirty="0">
              <a:solidFill>
                <a:srgbClr val="DA813E"/>
              </a:solidFill>
              <a:latin typeface="Book Antiqua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143650" y="260648"/>
            <a:ext cx="6911975" cy="56376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Disclaimer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/>
          </p:nvPr>
        </p:nvSpPr>
        <p:spPr>
          <a:xfrm>
            <a:off x="207149" y="1556792"/>
            <a:ext cx="8784975" cy="2952328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zh-TW" sz="2400" dirty="0">
                <a:latin typeface="+mj-lt"/>
                <a:ea typeface="標楷體" panose="03000509000000000000" pitchFamily="65" charset="-120"/>
              </a:rPr>
              <a:t>This presentation contains forward looking statements and is subject to significant risks and uncertainties. </a:t>
            </a: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Actual</a:t>
            </a:r>
            <a:r>
              <a:rPr lang="zh-TW" altLang="en-US" sz="2400" dirty="0" smtClean="0">
                <a:latin typeface="+mj-lt"/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results </a:t>
            </a:r>
            <a:r>
              <a:rPr lang="en-US" altLang="zh-TW" sz="2400" dirty="0">
                <a:latin typeface="+mj-lt"/>
                <a:ea typeface="標楷體" panose="03000509000000000000" pitchFamily="65" charset="-120"/>
              </a:rPr>
              <a:t>may differ materially from those in the forward looking statements</a:t>
            </a: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.</a:t>
            </a:r>
          </a:p>
          <a:p>
            <a:pPr marL="0" indent="0" algn="just">
              <a:buNone/>
            </a:pPr>
            <a:r>
              <a:rPr lang="en-US" altLang="zh-TW" sz="2400" dirty="0" smtClean="0">
                <a:latin typeface="+mj-lt"/>
                <a:ea typeface="標楷體" panose="03000509000000000000" pitchFamily="65" charset="-120"/>
              </a:rPr>
              <a:t>We undertake no obligation to update any forward-looking statement whether as a result of new information, future events or otherwise.</a:t>
            </a:r>
            <a:endParaRPr lang="zh-TW" altLang="en-US" sz="2400" dirty="0"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819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71600" y="260648"/>
            <a:ext cx="6911975" cy="64807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Agenda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/>
          </p:nvPr>
        </p:nvSpPr>
        <p:spPr>
          <a:xfrm>
            <a:off x="467544" y="1412776"/>
            <a:ext cx="8229600" cy="4857403"/>
          </a:xfrm>
        </p:spPr>
        <p:txBody>
          <a:bodyPr/>
          <a:lstStyle/>
          <a:p>
            <a:r>
              <a:rPr lang="en-US" altLang="zh-TW" sz="28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Business Sectors</a:t>
            </a:r>
          </a:p>
          <a:p>
            <a:r>
              <a:rPr lang="en-US" altLang="zh-TW" sz="28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2025Q4 Financial Results</a:t>
            </a:r>
          </a:p>
          <a:p>
            <a:r>
              <a:rPr lang="en-US" altLang="zh-TW" sz="28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Business Outlook</a:t>
            </a:r>
          </a:p>
          <a:p>
            <a:r>
              <a:rPr lang="en-US" altLang="zh-TW" sz="28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Q&amp;A</a:t>
            </a:r>
            <a:endParaRPr lang="zh-TW" altLang="en-US" sz="28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8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13583" y="280227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Business Sectors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9" name="Picture 9" descr="F:\SCC簡報\channe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5410935"/>
            <a:ext cx="1260902" cy="1278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向下箭號 10"/>
          <p:cNvSpPr/>
          <p:nvPr/>
        </p:nvSpPr>
        <p:spPr>
          <a:xfrm>
            <a:off x="2289520" y="1583511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pic>
        <p:nvPicPr>
          <p:cNvPr id="13" name="Picture 8" descr="F:\SCC簡報\manufactur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38911" y="4730323"/>
            <a:ext cx="1380211" cy="101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圓角矩形 14"/>
          <p:cNvSpPr/>
          <p:nvPr/>
        </p:nvSpPr>
        <p:spPr>
          <a:xfrm>
            <a:off x="179512" y="1124744"/>
            <a:ext cx="8712968" cy="4320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Star </a:t>
            </a:r>
            <a:r>
              <a:rPr lang="en-US" altLang="zh-TW" sz="1600" b="1" dirty="0" err="1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Comgistic</a:t>
            </a:r>
            <a:r>
              <a:rPr lang="en-US" altLang="zh-TW" sz="1600" b="1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Capital Co., Ltd</a:t>
            </a:r>
            <a:r>
              <a:rPr lang="en-US" altLang="zh-TW" sz="16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.</a:t>
            </a:r>
            <a:endParaRPr lang="zh-TW" altLang="en-US" sz="16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2521295" y="2585246"/>
            <a:ext cx="1369680" cy="627946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Manufacture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圓角矩形 16"/>
          <p:cNvSpPr/>
          <p:nvPr/>
        </p:nvSpPr>
        <p:spPr>
          <a:xfrm>
            <a:off x="755575" y="3293441"/>
            <a:ext cx="136968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/>
              <a:t>Star </a:t>
            </a:r>
            <a:r>
              <a:rPr lang="en-US" altLang="zh-TW" sz="1200" b="1" dirty="0" err="1"/>
              <a:t>Comgistic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745539" y="4036857"/>
            <a:ext cx="136968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err="1"/>
              <a:t>Tsann</a:t>
            </a:r>
            <a:r>
              <a:rPr lang="en-US" altLang="zh-TW" sz="1200" b="1" dirty="0"/>
              <a:t> </a:t>
            </a:r>
            <a:r>
              <a:rPr lang="en-US" altLang="zh-TW" sz="1200" b="1" dirty="0" err="1"/>
              <a:t>Kuen</a:t>
            </a:r>
            <a:r>
              <a:rPr lang="en-US" altLang="zh-TW" sz="1200" b="1" dirty="0"/>
              <a:t> (Xiamen) 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圓角矩形 18"/>
          <p:cNvSpPr/>
          <p:nvPr/>
        </p:nvSpPr>
        <p:spPr>
          <a:xfrm>
            <a:off x="4726271" y="1869261"/>
            <a:ext cx="1396519" cy="6279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Catering</a:t>
            </a:r>
          </a:p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business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1" name="圓角矩形 20"/>
          <p:cNvSpPr/>
          <p:nvPr/>
        </p:nvSpPr>
        <p:spPr>
          <a:xfrm>
            <a:off x="1702944" y="1901816"/>
            <a:ext cx="1440160" cy="627947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Household appliances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圓角矩形 21"/>
          <p:cNvSpPr/>
          <p:nvPr/>
        </p:nvSpPr>
        <p:spPr>
          <a:xfrm>
            <a:off x="2521295" y="3293585"/>
            <a:ext cx="138021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err="1"/>
              <a:t>Tsann</a:t>
            </a:r>
            <a:r>
              <a:rPr lang="en-US" altLang="zh-TW" sz="1200" b="1" dirty="0"/>
              <a:t> </a:t>
            </a:r>
            <a:r>
              <a:rPr lang="en-US" altLang="zh-TW" sz="1200" b="1" dirty="0" err="1"/>
              <a:t>Kuen</a:t>
            </a:r>
            <a:r>
              <a:rPr lang="en-US" altLang="zh-TW" sz="1200" b="1" dirty="0"/>
              <a:t> (Zhang Zhou)</a:t>
            </a:r>
            <a:endParaRPr lang="en-US" altLang="zh-TW" sz="1200" b="1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圓角矩形 22"/>
          <p:cNvSpPr/>
          <p:nvPr/>
        </p:nvSpPr>
        <p:spPr>
          <a:xfrm>
            <a:off x="2538910" y="4036857"/>
            <a:ext cx="1380211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/>
              <a:t>PTSCI</a:t>
            </a:r>
            <a:endParaRPr lang="en-US" altLang="zh-TW" sz="1200" b="1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圓角矩形 24"/>
          <p:cNvSpPr/>
          <p:nvPr/>
        </p:nvSpPr>
        <p:spPr>
          <a:xfrm>
            <a:off x="4721193" y="2619668"/>
            <a:ext cx="136795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err="1"/>
              <a:t>Jin</a:t>
            </a:r>
            <a:r>
              <a:rPr lang="en-US" altLang="zh-TW" sz="1200" b="1" dirty="0"/>
              <a:t> </a:t>
            </a:r>
            <a:r>
              <a:rPr lang="en-US" altLang="zh-TW" sz="1200" b="1" dirty="0" err="1" smtClean="0"/>
              <a:t>Kuanq</a:t>
            </a:r>
            <a:endParaRPr lang="en-US" altLang="zh-TW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向下箭號 25"/>
          <p:cNvSpPr/>
          <p:nvPr/>
        </p:nvSpPr>
        <p:spPr>
          <a:xfrm>
            <a:off x="5269632" y="1577412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30" name="圓角矩形 29"/>
          <p:cNvSpPr/>
          <p:nvPr/>
        </p:nvSpPr>
        <p:spPr>
          <a:xfrm>
            <a:off x="7114101" y="2649158"/>
            <a:ext cx="135496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 err="1"/>
              <a:t>Tsann</a:t>
            </a:r>
            <a:r>
              <a:rPr lang="en-US" altLang="zh-TW" sz="1200" b="1" dirty="0"/>
              <a:t> </a:t>
            </a:r>
            <a:r>
              <a:rPr lang="en-US" altLang="zh-TW" sz="1200" b="1" dirty="0" err="1"/>
              <a:t>Kuen</a:t>
            </a:r>
            <a:r>
              <a:rPr lang="en-US" altLang="zh-TW" sz="1200" b="1" dirty="0"/>
              <a:t> Japan</a:t>
            </a:r>
            <a:endParaRPr lang="zh-TW" altLang="en-US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1" name="向下箭號 30"/>
          <p:cNvSpPr/>
          <p:nvPr/>
        </p:nvSpPr>
        <p:spPr>
          <a:xfrm>
            <a:off x="7650255" y="1572667"/>
            <a:ext cx="231775" cy="285750"/>
          </a:xfrm>
          <a:prstGeom prst="downArrow">
            <a:avLst/>
          </a:prstGeom>
          <a:ln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cxnSp>
        <p:nvCxnSpPr>
          <p:cNvPr id="32" name="直線接點 31"/>
          <p:cNvCxnSpPr/>
          <p:nvPr/>
        </p:nvCxnSpPr>
        <p:spPr>
          <a:xfrm rot="5400000" flipH="1" flipV="1">
            <a:off x="1664023" y="4141707"/>
            <a:ext cx="5095875" cy="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 flipV="1">
            <a:off x="6588224" y="1593769"/>
            <a:ext cx="0" cy="5095876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圓角矩形 34"/>
          <p:cNvSpPr/>
          <p:nvPr/>
        </p:nvSpPr>
        <p:spPr>
          <a:xfrm>
            <a:off x="7114101" y="1857374"/>
            <a:ext cx="1351305" cy="627948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Others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43" name="圖片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050" y="4277577"/>
            <a:ext cx="1010236" cy="1010236"/>
          </a:xfrm>
          <a:prstGeom prst="rect">
            <a:avLst/>
          </a:prstGeom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422" y="5810276"/>
            <a:ext cx="1237637" cy="879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圓角矩形 48"/>
          <p:cNvSpPr/>
          <p:nvPr/>
        </p:nvSpPr>
        <p:spPr>
          <a:xfrm>
            <a:off x="755576" y="2585246"/>
            <a:ext cx="1369680" cy="627946"/>
          </a:xfrm>
          <a:prstGeom prst="roundRect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400" b="1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Channel</a:t>
            </a:r>
            <a:endParaRPr lang="zh-TW" altLang="en-US" sz="14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530" y="5063564"/>
            <a:ext cx="1125296" cy="1493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圓角矩形 33"/>
          <p:cNvSpPr/>
          <p:nvPr/>
        </p:nvSpPr>
        <p:spPr>
          <a:xfrm>
            <a:off x="4729038" y="3370073"/>
            <a:ext cx="1367950" cy="62794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1200" b="1" dirty="0"/>
              <a:t> Wu </a:t>
            </a:r>
            <a:r>
              <a:rPr lang="en-US" altLang="zh-TW" sz="1200" b="1" dirty="0" err="1"/>
              <a:t>Wha</a:t>
            </a:r>
            <a:r>
              <a:rPr lang="en-US" altLang="zh-TW" sz="1200" b="1" dirty="0"/>
              <a:t> Ma</a:t>
            </a:r>
            <a:endParaRPr lang="en-US" altLang="zh-TW" sz="1200" b="1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7" name="Picture 2" descr="C:\Users\TP25960\Desktop\untitled.bmp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456" y="5350699"/>
            <a:ext cx="1152128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790700" y="40798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2025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Financial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Result</a:t>
            </a:r>
            <a:r>
              <a:rPr lang="zh-TW" altLang="en-US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-</a:t>
            </a:r>
          </a:p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Consolidated statements </a:t>
            </a:r>
            <a:r>
              <a:rPr lang="en-US" altLang="zh-TW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of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Income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340768"/>
            <a:ext cx="8648523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2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790700" y="40798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2025 Financial Result</a:t>
            </a:r>
            <a:r>
              <a:rPr lang="zh-TW" altLang="en-US" sz="2400" b="1" kern="0" dirty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- Balance Sheet</a:t>
            </a:r>
            <a:endParaRPr lang="zh-TW" altLang="en-US" sz="24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pic>
        <p:nvPicPr>
          <p:cNvPr id="4" name="圖片 3"/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Q$1:$AB$23" spid="_x0000_s3298"/>
              </a:ext>
            </a:extLst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1340768"/>
            <a:ext cx="8844550" cy="447709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9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31640" y="260648"/>
            <a:ext cx="6911975" cy="42862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3200" b="1" kern="0" dirty="0" smtClean="0">
                <a:solidFill>
                  <a:srgbClr val="DA813E"/>
                </a:solidFill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</a:rPr>
              <a:t>Business Outlook</a:t>
            </a:r>
            <a:endParaRPr lang="zh-TW" altLang="en-US" sz="3200" b="1" kern="0" dirty="0">
              <a:solidFill>
                <a:srgbClr val="DA813E"/>
              </a:solidFill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/>
          </p:nvPr>
        </p:nvSpPr>
        <p:spPr>
          <a:xfrm>
            <a:off x="323528" y="1484784"/>
            <a:ext cx="8229600" cy="53088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Expand </a:t>
            </a:r>
            <a:r>
              <a:rPr lang="en-US" altLang="zh-TW" sz="2400" dirty="0" smtClean="0"/>
              <a:t>marketing channel.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2400" dirty="0" smtClean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/>
              <a:t>Offer customized </a:t>
            </a:r>
            <a:r>
              <a:rPr lang="en-US" altLang="zh-TW" sz="2400" dirty="0"/>
              <a:t>production </a:t>
            </a:r>
            <a:r>
              <a:rPr lang="en-US" altLang="zh-TW" sz="2400" dirty="0" smtClean="0"/>
              <a:t>through R&amp;D.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/>
              <a:t>Negotiate purchase and selling price with strategic </a:t>
            </a:r>
            <a:r>
              <a:rPr lang="en-US" altLang="zh-TW" sz="2400" dirty="0" smtClean="0"/>
              <a:t>partners.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400" dirty="0" smtClean="0"/>
              <a:t>Optimal of </a:t>
            </a:r>
            <a:r>
              <a:rPr lang="en-US" altLang="zh-TW" sz="2400" dirty="0"/>
              <a:t>manufacturing process </a:t>
            </a:r>
            <a:r>
              <a:rPr lang="en-US" altLang="zh-TW" sz="2400" dirty="0" smtClean="0"/>
              <a:t>and expenses management.</a:t>
            </a:r>
          </a:p>
        </p:txBody>
      </p:sp>
    </p:spTree>
    <p:extLst>
      <p:ext uri="{BB962C8B-B14F-4D97-AF65-F5344CB8AC3E}">
        <p14:creationId xmlns:p14="http://schemas.microsoft.com/office/powerpoint/2010/main" val="303364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635896" y="3140968"/>
            <a:ext cx="180850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TW" sz="6000" dirty="0" smtClean="0">
                <a:solidFill>
                  <a:srgbClr val="DA813E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197493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9869</TotalTime>
  <Words>152</Words>
  <Application>Microsoft Office PowerPoint</Application>
  <PresentationFormat>如螢幕大小 (4:3)</PresentationFormat>
  <Paragraphs>42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標楷體</vt:lpstr>
      <vt:lpstr>Arial</vt:lpstr>
      <vt:lpstr>Book Antiqua</vt:lpstr>
      <vt:lpstr>Wingdings</vt:lpstr>
      <vt:lpstr>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shuching_chen</dc:creator>
  <cp:lastModifiedBy>曾景盟</cp:lastModifiedBy>
  <cp:revision>786</cp:revision>
  <cp:lastPrinted>2023-08-24T06:20:17Z</cp:lastPrinted>
  <dcterms:created xsi:type="dcterms:W3CDTF">2010-05-04T04:06:38Z</dcterms:created>
  <dcterms:modified xsi:type="dcterms:W3CDTF">2026-03-19T05:23:52Z</dcterms:modified>
</cp:coreProperties>
</file>