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6ED4C3F" w14:textId="156FE0D7" w:rsidR="00AA5419" w:rsidRPr="00287DFB" w:rsidRDefault="00AA5419" w:rsidP="005711AC">
      <w:pPr>
        <w:pStyle w:val="Textoindependiente"/>
        <w:widowControl w:val="0"/>
        <w:tabs>
          <w:tab w:val="clear" w:pos="380"/>
        </w:tabs>
        <w:jc w:val="right"/>
        <w:rPr>
          <w:rFonts w:ascii="Times New Roman" w:hAnsi="Times New Roman"/>
          <w:smallCaps/>
        </w:rPr>
      </w:pPr>
      <w:r w:rsidRPr="00287DFB">
        <w:rPr>
          <w:rFonts w:ascii="Times New Roman" w:hAnsi="Times New Roman"/>
          <w:smallCaps/>
        </w:rPr>
        <w:t>Prospecto</w:t>
      </w:r>
    </w:p>
    <w:p w14:paraId="5892D45E" w14:textId="77777777" w:rsidR="00227A01" w:rsidRPr="00287DFB" w:rsidRDefault="00227A01" w:rsidP="00227A01">
      <w:pPr>
        <w:pStyle w:val="Textoindependiente"/>
        <w:widowControl w:val="0"/>
        <w:tabs>
          <w:tab w:val="clear" w:pos="380"/>
        </w:tabs>
        <w:jc w:val="center"/>
        <w:rPr>
          <w:rFonts w:ascii="Times New Roman" w:hAnsi="Times New Roman"/>
          <w:smallCaps/>
        </w:rPr>
      </w:pPr>
    </w:p>
    <w:p w14:paraId="13E9FEEE" w14:textId="1AB8A6BE" w:rsidR="00AA5419" w:rsidRPr="00287DFB" w:rsidRDefault="00747890" w:rsidP="00C11BED">
      <w:pPr>
        <w:pStyle w:val="Textoindependiente"/>
        <w:widowControl w:val="0"/>
        <w:tabs>
          <w:tab w:val="clear" w:pos="380"/>
        </w:tabs>
        <w:jc w:val="center"/>
        <w:rPr>
          <w:rFonts w:ascii="Times New Roman" w:hAnsi="Times New Roman"/>
          <w:b w:val="0"/>
        </w:rPr>
      </w:pPr>
      <w:r>
        <w:rPr>
          <w:rFonts w:ascii="Times New Roman" w:hAnsi="Times New Roman"/>
          <w:b w:val="0"/>
          <w:noProof/>
          <w:lang w:eastAsia="es-AR"/>
        </w:rPr>
        <w:drawing>
          <wp:inline distT="0" distB="0" distL="0" distR="0" wp14:anchorId="5E9A7A26" wp14:editId="63785744">
            <wp:extent cx="1247775" cy="400050"/>
            <wp:effectExtent l="0" t="0" r="0" b="0"/>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1247775" cy="400050"/>
                    </a:xfrm>
                    <a:prstGeom prst="rect">
                      <a:avLst/>
                    </a:prstGeom>
                    <a:noFill/>
                    <a:ln>
                      <a:noFill/>
                    </a:ln>
                  </pic:spPr>
                </pic:pic>
              </a:graphicData>
            </a:graphic>
          </wp:inline>
        </w:drawing>
      </w:r>
    </w:p>
    <w:p w14:paraId="12E5AFB4" w14:textId="77777777" w:rsidR="00AA5419" w:rsidRPr="00287DFB" w:rsidRDefault="00AA5419" w:rsidP="00C11BED">
      <w:pPr>
        <w:pStyle w:val="Textoindependiente"/>
        <w:widowControl w:val="0"/>
        <w:tabs>
          <w:tab w:val="clear" w:pos="380"/>
        </w:tabs>
        <w:jc w:val="center"/>
        <w:rPr>
          <w:rFonts w:ascii="Times New Roman" w:hAnsi="Times New Roman"/>
          <w:b w:val="0"/>
        </w:rPr>
      </w:pPr>
    </w:p>
    <w:p w14:paraId="10924B8F" w14:textId="77777777" w:rsidR="00AA5419" w:rsidRPr="00287DFB" w:rsidRDefault="00AA5419" w:rsidP="00C11BED">
      <w:pPr>
        <w:pStyle w:val="Textoindependiente"/>
        <w:widowControl w:val="0"/>
        <w:tabs>
          <w:tab w:val="clear" w:pos="380"/>
        </w:tabs>
        <w:jc w:val="center"/>
        <w:rPr>
          <w:rFonts w:ascii="Times New Roman" w:hAnsi="Times New Roman"/>
          <w:smallCaps/>
        </w:rPr>
      </w:pPr>
      <w:bookmarkStart w:id="0" w:name="_Hlk2861581"/>
      <w:r w:rsidRPr="00287DFB">
        <w:rPr>
          <w:rFonts w:ascii="Times New Roman" w:hAnsi="Times New Roman"/>
          <w:smallCaps/>
        </w:rPr>
        <w:t>Compañía Financiera Argentina S.A.</w:t>
      </w:r>
    </w:p>
    <w:bookmarkEnd w:id="0"/>
    <w:p w14:paraId="57696525" w14:textId="77777777" w:rsidR="00C32E41" w:rsidRPr="00287DFB" w:rsidRDefault="00C32E41" w:rsidP="00C32E41">
      <w:pPr>
        <w:pStyle w:val="Textoindependiente"/>
        <w:widowControl w:val="0"/>
        <w:tabs>
          <w:tab w:val="clear" w:pos="380"/>
        </w:tabs>
        <w:jc w:val="center"/>
        <w:rPr>
          <w:rFonts w:ascii="Times New Roman" w:hAnsi="Times New Roman"/>
          <w:smallCaps/>
        </w:rPr>
      </w:pPr>
    </w:p>
    <w:p w14:paraId="015A1F20" w14:textId="77777777" w:rsidR="00C32E41" w:rsidRPr="00287DFB" w:rsidRDefault="00C32E41" w:rsidP="00C32E41">
      <w:pPr>
        <w:pStyle w:val="Textoindependiente"/>
        <w:widowControl w:val="0"/>
        <w:tabs>
          <w:tab w:val="clear" w:pos="380"/>
        </w:tabs>
        <w:jc w:val="center"/>
        <w:rPr>
          <w:rFonts w:ascii="Times New Roman" w:hAnsi="Times New Roman"/>
          <w:smallCaps/>
        </w:rPr>
      </w:pPr>
      <w:r w:rsidRPr="00287DFB">
        <w:rPr>
          <w:rFonts w:ascii="Times New Roman" w:hAnsi="Times New Roman"/>
          <w:smallCaps/>
        </w:rPr>
        <w:t>Programa Global de Emisión de Obligaciones Negociables Simples</w:t>
      </w:r>
    </w:p>
    <w:p w14:paraId="7968CA91" w14:textId="77777777" w:rsidR="00AA5419" w:rsidRPr="00287DFB" w:rsidRDefault="00C32E41" w:rsidP="00C32E41">
      <w:pPr>
        <w:pStyle w:val="Textoindependiente"/>
        <w:widowControl w:val="0"/>
        <w:tabs>
          <w:tab w:val="clear" w:pos="380"/>
        </w:tabs>
        <w:jc w:val="center"/>
        <w:rPr>
          <w:rFonts w:ascii="Times New Roman" w:hAnsi="Times New Roman"/>
          <w:smallCaps/>
        </w:rPr>
      </w:pPr>
      <w:r w:rsidRPr="00287DFB">
        <w:rPr>
          <w:rFonts w:ascii="Times New Roman" w:hAnsi="Times New Roman"/>
          <w:smallCaps/>
        </w:rPr>
        <w:t xml:space="preserve">a Corto, Mediano y/o Largo Plazo por un Valor Nominal de </w:t>
      </w:r>
      <w:r w:rsidR="00AA5419" w:rsidRPr="00287DFB">
        <w:rPr>
          <w:rFonts w:ascii="Times New Roman" w:hAnsi="Times New Roman"/>
          <w:smallCaps/>
        </w:rPr>
        <w:t>U$S250.000.000</w:t>
      </w:r>
      <w:r w:rsidRPr="00287DFB">
        <w:rPr>
          <w:rFonts w:ascii="Times New Roman" w:hAnsi="Times New Roman"/>
          <w:smallCaps/>
        </w:rPr>
        <w:t xml:space="preserve"> (o su equivalente en otras monedas</w:t>
      </w:r>
      <w:r w:rsidR="006A2B39" w:rsidRPr="00287DFB">
        <w:rPr>
          <w:rFonts w:ascii="Times New Roman" w:hAnsi="Times New Roman"/>
          <w:smallCaps/>
          <w:lang w:val="es-AR"/>
        </w:rPr>
        <w:t xml:space="preserve"> y/o Unidades de Valor</w:t>
      </w:r>
      <w:r w:rsidRPr="00287DFB">
        <w:rPr>
          <w:rFonts w:ascii="Times New Roman" w:hAnsi="Times New Roman"/>
          <w:smallCaps/>
        </w:rPr>
        <w:t>)</w:t>
      </w:r>
    </w:p>
    <w:p w14:paraId="44300281" w14:textId="77777777" w:rsidR="00AA5419" w:rsidRPr="00287DFB" w:rsidRDefault="00AA5419" w:rsidP="00C11BED">
      <w:pPr>
        <w:pStyle w:val="Textoindependiente"/>
        <w:widowControl w:val="0"/>
        <w:tabs>
          <w:tab w:val="clear" w:pos="380"/>
        </w:tabs>
        <w:jc w:val="center"/>
        <w:rPr>
          <w:rFonts w:ascii="Times New Roman" w:hAnsi="Times New Roman"/>
          <w:b w:val="0"/>
        </w:rPr>
      </w:pPr>
    </w:p>
    <w:p w14:paraId="00DCEE8D"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Compañía Financiera Argentina S.A. (el “</w:t>
      </w:r>
      <w:r w:rsidRPr="00287DFB">
        <w:rPr>
          <w:rFonts w:ascii="Times New Roman" w:hAnsi="Times New Roman"/>
          <w:b w:val="0"/>
          <w:u w:val="single"/>
        </w:rPr>
        <w:t>Emisor</w:t>
      </w:r>
      <w:r w:rsidRPr="00287DFB">
        <w:rPr>
          <w:rFonts w:ascii="Times New Roman" w:hAnsi="Times New Roman"/>
          <w:b w:val="0"/>
        </w:rPr>
        <w:t>”,</w:t>
      </w:r>
      <w:r w:rsidR="00B679B0" w:rsidRPr="00287DFB">
        <w:rPr>
          <w:rFonts w:ascii="Times New Roman" w:hAnsi="Times New Roman"/>
          <w:b w:val="0"/>
        </w:rPr>
        <w:t xml:space="preserve"> la “</w:t>
      </w:r>
      <w:r w:rsidR="00B679B0" w:rsidRPr="00287DFB">
        <w:rPr>
          <w:rFonts w:ascii="Times New Roman" w:hAnsi="Times New Roman"/>
          <w:b w:val="0"/>
          <w:u w:val="single"/>
        </w:rPr>
        <w:t>Emisora</w:t>
      </w:r>
      <w:r w:rsidR="00B679B0" w:rsidRPr="00287DFB">
        <w:rPr>
          <w:rFonts w:ascii="Times New Roman" w:hAnsi="Times New Roman"/>
          <w:b w:val="0"/>
        </w:rPr>
        <w:t>”,</w:t>
      </w:r>
      <w:r w:rsidRPr="00287DFB">
        <w:rPr>
          <w:rFonts w:ascii="Times New Roman" w:hAnsi="Times New Roman"/>
          <w:b w:val="0"/>
        </w:rPr>
        <w:t xml:space="preserve"> la “</w:t>
      </w:r>
      <w:r w:rsidRPr="00287DFB">
        <w:rPr>
          <w:rFonts w:ascii="Times New Roman" w:hAnsi="Times New Roman"/>
          <w:b w:val="0"/>
          <w:u w:val="single"/>
        </w:rPr>
        <w:t>Compañía</w:t>
      </w:r>
      <w:r w:rsidRPr="00287DFB">
        <w:rPr>
          <w:rFonts w:ascii="Times New Roman" w:hAnsi="Times New Roman"/>
          <w:b w:val="0"/>
        </w:rPr>
        <w:t>”, la “</w:t>
      </w:r>
      <w:r w:rsidRPr="00287DFB">
        <w:rPr>
          <w:rFonts w:ascii="Times New Roman" w:hAnsi="Times New Roman"/>
          <w:b w:val="0"/>
          <w:u w:val="single"/>
        </w:rPr>
        <w:t>Sociedad</w:t>
      </w:r>
      <w:r w:rsidRPr="00287DFB">
        <w:rPr>
          <w:rFonts w:ascii="Times New Roman" w:hAnsi="Times New Roman"/>
          <w:b w:val="0"/>
        </w:rPr>
        <w:t>”, o “</w:t>
      </w:r>
      <w:r w:rsidRPr="00287DFB">
        <w:rPr>
          <w:rFonts w:ascii="Times New Roman" w:hAnsi="Times New Roman"/>
          <w:b w:val="0"/>
          <w:u w:val="single"/>
        </w:rPr>
        <w:t>CFA</w:t>
      </w:r>
      <w:r w:rsidRPr="00287DFB">
        <w:rPr>
          <w:rFonts w:ascii="Times New Roman" w:hAnsi="Times New Roman"/>
          <w:b w:val="0"/>
        </w:rPr>
        <w:t xml:space="preserve">”) podrá emitir periódicamente </w:t>
      </w:r>
      <w:r w:rsidR="00C32E41" w:rsidRPr="00287DFB">
        <w:rPr>
          <w:rFonts w:ascii="Times New Roman" w:hAnsi="Times New Roman"/>
          <w:b w:val="0"/>
        </w:rPr>
        <w:t>o</w:t>
      </w:r>
      <w:r w:rsidRPr="00287DFB">
        <w:rPr>
          <w:rFonts w:ascii="Times New Roman" w:hAnsi="Times New Roman"/>
          <w:b w:val="0"/>
        </w:rPr>
        <w:t xml:space="preserve">bligaciones </w:t>
      </w:r>
      <w:r w:rsidR="00C32E41" w:rsidRPr="00287DFB">
        <w:rPr>
          <w:rFonts w:ascii="Times New Roman" w:hAnsi="Times New Roman"/>
          <w:b w:val="0"/>
        </w:rPr>
        <w:t>n</w:t>
      </w:r>
      <w:r w:rsidRPr="00287DFB">
        <w:rPr>
          <w:rFonts w:ascii="Times New Roman" w:hAnsi="Times New Roman"/>
          <w:b w:val="0"/>
        </w:rPr>
        <w:t xml:space="preserve">egociables a </w:t>
      </w:r>
      <w:r w:rsidR="00C32E41" w:rsidRPr="00287DFB">
        <w:rPr>
          <w:rFonts w:ascii="Times New Roman" w:hAnsi="Times New Roman"/>
          <w:b w:val="0"/>
        </w:rPr>
        <w:t>c</w:t>
      </w:r>
      <w:r w:rsidRPr="00287DFB">
        <w:rPr>
          <w:rFonts w:ascii="Times New Roman" w:hAnsi="Times New Roman"/>
          <w:b w:val="0"/>
        </w:rPr>
        <w:t xml:space="preserve">orto, </w:t>
      </w:r>
      <w:r w:rsidR="00C32E41" w:rsidRPr="00287DFB">
        <w:rPr>
          <w:rFonts w:ascii="Times New Roman" w:hAnsi="Times New Roman"/>
          <w:b w:val="0"/>
        </w:rPr>
        <w:t>m</w:t>
      </w:r>
      <w:r w:rsidRPr="00287DFB">
        <w:rPr>
          <w:rFonts w:ascii="Times New Roman" w:hAnsi="Times New Roman"/>
          <w:b w:val="0"/>
        </w:rPr>
        <w:t xml:space="preserve">ediano y/o </w:t>
      </w:r>
      <w:r w:rsidR="00C32E41" w:rsidRPr="00287DFB">
        <w:rPr>
          <w:rFonts w:ascii="Times New Roman" w:hAnsi="Times New Roman"/>
          <w:b w:val="0"/>
        </w:rPr>
        <w:t>l</w:t>
      </w:r>
      <w:r w:rsidRPr="00287DFB">
        <w:rPr>
          <w:rFonts w:ascii="Times New Roman" w:hAnsi="Times New Roman"/>
          <w:b w:val="0"/>
        </w:rPr>
        <w:t xml:space="preserve">argo </w:t>
      </w:r>
      <w:r w:rsidR="00C32E41" w:rsidRPr="00287DFB">
        <w:rPr>
          <w:rFonts w:ascii="Times New Roman" w:hAnsi="Times New Roman"/>
          <w:b w:val="0"/>
        </w:rPr>
        <w:t>p</w:t>
      </w:r>
      <w:r w:rsidRPr="00287DFB">
        <w:rPr>
          <w:rFonts w:ascii="Times New Roman" w:hAnsi="Times New Roman"/>
          <w:b w:val="0"/>
        </w:rPr>
        <w:t xml:space="preserve">lazo, simples (no convertibles en acciones), </w:t>
      </w:r>
      <w:r w:rsidR="00691303" w:rsidRPr="00287DFB">
        <w:rPr>
          <w:rFonts w:ascii="Times New Roman" w:hAnsi="Times New Roman"/>
          <w:b w:val="0"/>
        </w:rPr>
        <w:t>con</w:t>
      </w:r>
      <w:r w:rsidR="00C32E41" w:rsidRPr="00287DFB">
        <w:rPr>
          <w:rFonts w:ascii="Times New Roman" w:hAnsi="Times New Roman"/>
          <w:b w:val="0"/>
        </w:rPr>
        <w:t xml:space="preserve"> </w:t>
      </w:r>
      <w:r w:rsidR="00691303" w:rsidRPr="00287DFB">
        <w:rPr>
          <w:rFonts w:ascii="Times New Roman" w:hAnsi="Times New Roman"/>
          <w:b w:val="0"/>
        </w:rPr>
        <w:t>garantía común sobre el patrimonio del Emisor</w:t>
      </w:r>
      <w:r w:rsidR="002A3A42" w:rsidRPr="00287DFB">
        <w:rPr>
          <w:rFonts w:ascii="Times New Roman" w:hAnsi="Times New Roman"/>
          <w:b w:val="0"/>
        </w:rPr>
        <w:t xml:space="preserve"> o con </w:t>
      </w:r>
      <w:r w:rsidR="002A3A42" w:rsidRPr="00287DFB">
        <w:rPr>
          <w:rFonts w:ascii="Times New Roman" w:hAnsi="Times New Roman"/>
          <w:b w:val="0"/>
          <w:bCs w:val="0"/>
        </w:rPr>
        <w:t>recurso limitado y exclusivo a determinados activos</w:t>
      </w:r>
      <w:r w:rsidRPr="00287DFB">
        <w:rPr>
          <w:rFonts w:ascii="Times New Roman" w:hAnsi="Times New Roman"/>
          <w:b w:val="0"/>
          <w:bCs w:val="0"/>
        </w:rPr>
        <w:t xml:space="preserve">, </w:t>
      </w:r>
      <w:r w:rsidR="002A3A42" w:rsidRPr="00287DFB">
        <w:rPr>
          <w:rFonts w:ascii="Times New Roman" w:hAnsi="Times New Roman"/>
          <w:b w:val="0"/>
          <w:bCs w:val="0"/>
        </w:rPr>
        <w:t>y/</w:t>
      </w:r>
      <w:r w:rsidRPr="00287DFB">
        <w:rPr>
          <w:rFonts w:ascii="Times New Roman" w:hAnsi="Times New Roman"/>
          <w:b w:val="0"/>
          <w:bCs w:val="0"/>
        </w:rPr>
        <w:t>o con</w:t>
      </w:r>
      <w:r w:rsidR="003A7967" w:rsidRPr="00287DFB">
        <w:rPr>
          <w:rFonts w:ascii="Times New Roman" w:hAnsi="Times New Roman"/>
          <w:b w:val="0"/>
          <w:bCs w:val="0"/>
        </w:rPr>
        <w:t xml:space="preserve"> </w:t>
      </w:r>
      <w:r w:rsidR="003A7967" w:rsidRPr="00287DFB">
        <w:rPr>
          <w:rFonts w:ascii="Times New Roman" w:hAnsi="Times New Roman"/>
          <w:b w:val="0"/>
        </w:rPr>
        <w:t>o sin</w:t>
      </w:r>
      <w:r w:rsidRPr="00287DFB">
        <w:rPr>
          <w:rFonts w:ascii="Times New Roman" w:hAnsi="Times New Roman"/>
          <w:b w:val="0"/>
        </w:rPr>
        <w:t xml:space="preserve"> garantía </w:t>
      </w:r>
      <w:r w:rsidR="008D6BA3" w:rsidRPr="00287DFB">
        <w:rPr>
          <w:rFonts w:ascii="Times New Roman" w:hAnsi="Times New Roman"/>
          <w:b w:val="0"/>
        </w:rPr>
        <w:t>especial</w:t>
      </w:r>
      <w:r w:rsidR="00C32E41" w:rsidRPr="00287DFB">
        <w:rPr>
          <w:rFonts w:ascii="Times New Roman" w:hAnsi="Times New Roman"/>
          <w:b w:val="0"/>
        </w:rPr>
        <w:t xml:space="preserve"> </w:t>
      </w:r>
      <w:r w:rsidR="003A7967" w:rsidRPr="00287DFB">
        <w:rPr>
          <w:rFonts w:ascii="Times New Roman" w:hAnsi="Times New Roman"/>
          <w:b w:val="0"/>
        </w:rPr>
        <w:t>(</w:t>
      </w:r>
      <w:r w:rsidRPr="00287DFB">
        <w:rPr>
          <w:rFonts w:ascii="Times New Roman" w:hAnsi="Times New Roman"/>
          <w:b w:val="0"/>
        </w:rPr>
        <w:t>las “</w:t>
      </w:r>
      <w:r w:rsidRPr="00287DFB">
        <w:rPr>
          <w:rFonts w:ascii="Times New Roman" w:hAnsi="Times New Roman"/>
          <w:b w:val="0"/>
          <w:u w:val="single"/>
        </w:rPr>
        <w:t>Obligaciones Negociables</w:t>
      </w:r>
      <w:r w:rsidRPr="00287DFB">
        <w:rPr>
          <w:rFonts w:ascii="Times New Roman" w:hAnsi="Times New Roman"/>
          <w:b w:val="0"/>
          <w:bCs w:val="0"/>
        </w:rPr>
        <w:t>”)</w:t>
      </w:r>
      <w:r w:rsidR="002A3A42" w:rsidRPr="00287DFB">
        <w:rPr>
          <w:rFonts w:ascii="Times New Roman" w:hAnsi="Times New Roman"/>
          <w:b w:val="0"/>
          <w:bCs w:val="0"/>
        </w:rPr>
        <w:t>,</w:t>
      </w:r>
      <w:r w:rsidRPr="00287DFB">
        <w:rPr>
          <w:rFonts w:ascii="Times New Roman" w:hAnsi="Times New Roman"/>
          <w:b w:val="0"/>
        </w:rPr>
        <w:t xml:space="preserve"> bajo el </w:t>
      </w:r>
      <w:r w:rsidR="003A7967" w:rsidRPr="00287DFB">
        <w:rPr>
          <w:rFonts w:ascii="Times New Roman" w:hAnsi="Times New Roman"/>
          <w:b w:val="0"/>
        </w:rPr>
        <w:t>p</w:t>
      </w:r>
      <w:r w:rsidRPr="00287DFB">
        <w:rPr>
          <w:rFonts w:ascii="Times New Roman" w:hAnsi="Times New Roman"/>
          <w:b w:val="0"/>
        </w:rPr>
        <w:t xml:space="preserve">rograma </w:t>
      </w:r>
      <w:r w:rsidR="003A7967" w:rsidRPr="00287DFB">
        <w:rPr>
          <w:rFonts w:ascii="Times New Roman" w:hAnsi="Times New Roman"/>
          <w:b w:val="0"/>
        </w:rPr>
        <w:t>g</w:t>
      </w:r>
      <w:r w:rsidRPr="00287DFB">
        <w:rPr>
          <w:rFonts w:ascii="Times New Roman" w:hAnsi="Times New Roman"/>
          <w:b w:val="0"/>
        </w:rPr>
        <w:t xml:space="preserve">lobal de </w:t>
      </w:r>
      <w:r w:rsidR="003A7967" w:rsidRPr="00287DFB">
        <w:rPr>
          <w:rFonts w:ascii="Times New Roman" w:hAnsi="Times New Roman"/>
          <w:b w:val="0"/>
        </w:rPr>
        <w:t>e</w:t>
      </w:r>
      <w:r w:rsidRPr="00287DFB">
        <w:rPr>
          <w:rFonts w:ascii="Times New Roman" w:hAnsi="Times New Roman"/>
          <w:b w:val="0"/>
        </w:rPr>
        <w:t xml:space="preserve">misión de </w:t>
      </w:r>
      <w:r w:rsidR="003A7967" w:rsidRPr="00287DFB">
        <w:rPr>
          <w:rFonts w:ascii="Times New Roman" w:hAnsi="Times New Roman"/>
          <w:b w:val="0"/>
        </w:rPr>
        <w:t>o</w:t>
      </w:r>
      <w:r w:rsidRPr="00287DFB">
        <w:rPr>
          <w:rFonts w:ascii="Times New Roman" w:hAnsi="Times New Roman"/>
          <w:b w:val="0"/>
        </w:rPr>
        <w:t xml:space="preserve">bligaciones </w:t>
      </w:r>
      <w:r w:rsidR="003A7967" w:rsidRPr="00287DFB">
        <w:rPr>
          <w:rFonts w:ascii="Times New Roman" w:hAnsi="Times New Roman"/>
          <w:b w:val="0"/>
        </w:rPr>
        <w:t>n</w:t>
      </w:r>
      <w:r w:rsidRPr="00287DFB">
        <w:rPr>
          <w:rFonts w:ascii="Times New Roman" w:hAnsi="Times New Roman"/>
          <w:b w:val="0"/>
        </w:rPr>
        <w:t xml:space="preserve">egociables </w:t>
      </w:r>
      <w:r w:rsidR="003A7967" w:rsidRPr="00287DFB">
        <w:rPr>
          <w:rFonts w:ascii="Times New Roman" w:hAnsi="Times New Roman"/>
          <w:b w:val="0"/>
        </w:rPr>
        <w:t>s</w:t>
      </w:r>
      <w:r w:rsidRPr="00287DFB">
        <w:rPr>
          <w:rFonts w:ascii="Times New Roman" w:hAnsi="Times New Roman"/>
          <w:b w:val="0"/>
        </w:rPr>
        <w:t xml:space="preserve">imples a </w:t>
      </w:r>
      <w:r w:rsidR="003A7967" w:rsidRPr="00287DFB">
        <w:rPr>
          <w:rFonts w:ascii="Times New Roman" w:hAnsi="Times New Roman"/>
          <w:b w:val="0"/>
        </w:rPr>
        <w:t>c</w:t>
      </w:r>
      <w:r w:rsidRPr="00287DFB">
        <w:rPr>
          <w:rFonts w:ascii="Times New Roman" w:hAnsi="Times New Roman"/>
          <w:b w:val="0"/>
        </w:rPr>
        <w:t xml:space="preserve">orto, </w:t>
      </w:r>
      <w:r w:rsidR="003A7967" w:rsidRPr="00287DFB">
        <w:rPr>
          <w:rFonts w:ascii="Times New Roman" w:hAnsi="Times New Roman"/>
          <w:b w:val="0"/>
        </w:rPr>
        <w:t>m</w:t>
      </w:r>
      <w:r w:rsidRPr="00287DFB">
        <w:rPr>
          <w:rFonts w:ascii="Times New Roman" w:hAnsi="Times New Roman"/>
          <w:b w:val="0"/>
        </w:rPr>
        <w:t xml:space="preserve">ediano y/o </w:t>
      </w:r>
      <w:r w:rsidR="003A7967" w:rsidRPr="00287DFB">
        <w:rPr>
          <w:rFonts w:ascii="Times New Roman" w:hAnsi="Times New Roman"/>
          <w:b w:val="0"/>
        </w:rPr>
        <w:t>l</w:t>
      </w:r>
      <w:r w:rsidRPr="00287DFB">
        <w:rPr>
          <w:rFonts w:ascii="Times New Roman" w:hAnsi="Times New Roman"/>
          <w:b w:val="0"/>
        </w:rPr>
        <w:t xml:space="preserve">argo </w:t>
      </w:r>
      <w:r w:rsidR="003A7967" w:rsidRPr="00287DFB">
        <w:rPr>
          <w:rFonts w:ascii="Times New Roman" w:hAnsi="Times New Roman"/>
          <w:b w:val="0"/>
        </w:rPr>
        <w:t>p</w:t>
      </w:r>
      <w:r w:rsidRPr="00287DFB">
        <w:rPr>
          <w:rFonts w:ascii="Times New Roman" w:hAnsi="Times New Roman"/>
          <w:b w:val="0"/>
        </w:rPr>
        <w:t xml:space="preserve">lazo </w:t>
      </w:r>
      <w:r w:rsidR="003A7967" w:rsidRPr="00287DFB">
        <w:rPr>
          <w:rFonts w:ascii="Times New Roman" w:hAnsi="Times New Roman"/>
          <w:b w:val="0"/>
        </w:rPr>
        <w:t>por un valor nominal de U$S 250.000.000 (Dólares Estadounidenses doscientos cincuenta millones) (o su equivalente en otras monedas</w:t>
      </w:r>
      <w:r w:rsidR="007C3CCD" w:rsidRPr="00287DFB">
        <w:rPr>
          <w:rFonts w:ascii="Times New Roman" w:hAnsi="Times New Roman"/>
          <w:b w:val="0"/>
          <w:lang w:val="es-ES"/>
        </w:rPr>
        <w:t xml:space="preserve"> y/o unidades de valor</w:t>
      </w:r>
      <w:r w:rsidR="003A7967" w:rsidRPr="00287DFB">
        <w:rPr>
          <w:rFonts w:ascii="Times New Roman" w:hAnsi="Times New Roman"/>
          <w:b w:val="0"/>
        </w:rPr>
        <w:t xml:space="preserve">) </w:t>
      </w:r>
      <w:r w:rsidRPr="00287DFB">
        <w:rPr>
          <w:rFonts w:ascii="Times New Roman" w:hAnsi="Times New Roman"/>
          <w:b w:val="0"/>
        </w:rPr>
        <w:t>(el “</w:t>
      </w:r>
      <w:r w:rsidRPr="00287DFB">
        <w:rPr>
          <w:rFonts w:ascii="Times New Roman" w:hAnsi="Times New Roman"/>
          <w:b w:val="0"/>
          <w:u w:val="single"/>
        </w:rPr>
        <w:t>Programa</w:t>
      </w:r>
      <w:r w:rsidRPr="00287DFB">
        <w:rPr>
          <w:rFonts w:ascii="Times New Roman" w:hAnsi="Times New Roman"/>
          <w:b w:val="0"/>
        </w:rPr>
        <w:t>”)</w:t>
      </w:r>
      <w:r w:rsidR="003A7967" w:rsidRPr="00287DFB">
        <w:rPr>
          <w:rFonts w:ascii="Times New Roman" w:hAnsi="Times New Roman"/>
          <w:b w:val="0"/>
        </w:rPr>
        <w:t xml:space="preserve"> </w:t>
      </w:r>
      <w:r w:rsidRPr="00287DFB">
        <w:rPr>
          <w:rFonts w:ascii="Times New Roman" w:hAnsi="Times New Roman"/>
          <w:b w:val="0"/>
        </w:rPr>
        <w:t>que se describe</w:t>
      </w:r>
      <w:r w:rsidR="003A7967" w:rsidRPr="00287DFB">
        <w:rPr>
          <w:rFonts w:ascii="Times New Roman" w:hAnsi="Times New Roman"/>
          <w:b w:val="0"/>
        </w:rPr>
        <w:t>n</w:t>
      </w:r>
      <w:r w:rsidRPr="00287DFB">
        <w:rPr>
          <w:rFonts w:ascii="Times New Roman" w:hAnsi="Times New Roman"/>
          <w:b w:val="0"/>
        </w:rPr>
        <w:t xml:space="preserve"> en el presente </w:t>
      </w:r>
      <w:r w:rsidR="003A7967" w:rsidRPr="00287DFB">
        <w:rPr>
          <w:rFonts w:ascii="Times New Roman" w:hAnsi="Times New Roman"/>
          <w:b w:val="0"/>
        </w:rPr>
        <w:t>p</w:t>
      </w:r>
      <w:r w:rsidRPr="00287DFB">
        <w:rPr>
          <w:rFonts w:ascii="Times New Roman" w:hAnsi="Times New Roman"/>
          <w:b w:val="0"/>
        </w:rPr>
        <w:t>rospecto</w:t>
      </w:r>
      <w:r w:rsidR="003A7967" w:rsidRPr="00287DFB">
        <w:rPr>
          <w:rFonts w:ascii="Times New Roman" w:hAnsi="Times New Roman"/>
          <w:b w:val="0"/>
        </w:rPr>
        <w:t xml:space="preserve"> de Programa (el “</w:t>
      </w:r>
      <w:r w:rsidR="003A7967" w:rsidRPr="00287DFB">
        <w:rPr>
          <w:rFonts w:ascii="Times New Roman" w:hAnsi="Times New Roman"/>
          <w:b w:val="0"/>
          <w:u w:val="single"/>
        </w:rPr>
        <w:t>Prospecto</w:t>
      </w:r>
      <w:r w:rsidR="003A7967" w:rsidRPr="00287DFB">
        <w:rPr>
          <w:rFonts w:ascii="Times New Roman" w:hAnsi="Times New Roman"/>
          <w:b w:val="0"/>
        </w:rPr>
        <w:t>”)</w:t>
      </w:r>
      <w:r w:rsidRPr="00287DFB">
        <w:rPr>
          <w:rFonts w:ascii="Times New Roman" w:hAnsi="Times New Roman"/>
          <w:b w:val="0"/>
        </w:rPr>
        <w:t xml:space="preserve">, denominadas en </w:t>
      </w:r>
      <w:r w:rsidR="003A7967" w:rsidRPr="00287DFB">
        <w:rPr>
          <w:rFonts w:ascii="Times New Roman" w:hAnsi="Times New Roman"/>
          <w:b w:val="0"/>
        </w:rPr>
        <w:t xml:space="preserve">Pesos </w:t>
      </w:r>
      <w:r w:rsidRPr="00287DFB">
        <w:rPr>
          <w:rFonts w:ascii="Times New Roman" w:hAnsi="Times New Roman"/>
          <w:b w:val="0"/>
        </w:rPr>
        <w:t xml:space="preserve">o </w:t>
      </w:r>
      <w:r w:rsidR="003A7967" w:rsidRPr="00287DFB">
        <w:rPr>
          <w:rFonts w:ascii="Times New Roman" w:hAnsi="Times New Roman"/>
          <w:b w:val="0"/>
        </w:rPr>
        <w:t xml:space="preserve">Dólares Estadounidenses </w:t>
      </w:r>
      <w:r w:rsidRPr="00287DFB">
        <w:rPr>
          <w:rFonts w:ascii="Times New Roman" w:hAnsi="Times New Roman"/>
          <w:b w:val="0"/>
        </w:rPr>
        <w:t xml:space="preserve">o, a opción del Emisor, en las otras monedas </w:t>
      </w:r>
      <w:r w:rsidR="004E25C9" w:rsidRPr="00287DFB">
        <w:rPr>
          <w:rFonts w:ascii="Times New Roman" w:hAnsi="Times New Roman"/>
          <w:b w:val="0"/>
          <w:lang w:val="es-AR"/>
        </w:rPr>
        <w:t xml:space="preserve">o unidades de valor </w:t>
      </w:r>
      <w:r w:rsidR="00F44983" w:rsidRPr="00287DFB">
        <w:rPr>
          <w:rFonts w:ascii="Times New Roman" w:hAnsi="Times New Roman"/>
          <w:b w:val="0"/>
          <w:lang w:val="es-AR"/>
        </w:rPr>
        <w:t>(incluyendo Unidades de Vivienda actualizables por el Índice del Costo de la Construcción en el Gran Buenos Aires, en virtud de la Ley N° 27.271 (“</w:t>
      </w:r>
      <w:r w:rsidR="00F44983" w:rsidRPr="00287DFB">
        <w:rPr>
          <w:rFonts w:ascii="Times New Roman" w:hAnsi="Times New Roman"/>
          <w:b w:val="0"/>
          <w:u w:val="single"/>
          <w:lang w:val="es-AR"/>
        </w:rPr>
        <w:t>UVIs</w:t>
      </w:r>
      <w:r w:rsidR="00F44983" w:rsidRPr="00287DFB">
        <w:rPr>
          <w:rFonts w:ascii="Times New Roman" w:hAnsi="Times New Roman"/>
          <w:b w:val="0"/>
          <w:lang w:val="es-AR"/>
        </w:rPr>
        <w:t>”), en Unidades de Valor Adquisitivo, actualizables por el Coeficiente de Estabilización de Referencia, en virtud de la Ley N° 25.827 y de conformidad con lo dispuesto por el Decreto de Necesidad y Urgencia N° 146/2017 y sus modificatorias y complementarias (el “</w:t>
      </w:r>
      <w:r w:rsidR="00F44983" w:rsidRPr="00287DFB">
        <w:rPr>
          <w:rFonts w:ascii="Times New Roman" w:hAnsi="Times New Roman"/>
          <w:b w:val="0"/>
          <w:u w:val="single"/>
          <w:lang w:val="es-AR"/>
        </w:rPr>
        <w:t>DNU 146/2017</w:t>
      </w:r>
      <w:r w:rsidR="00F44983" w:rsidRPr="00287DFB">
        <w:rPr>
          <w:rFonts w:ascii="Times New Roman" w:hAnsi="Times New Roman"/>
          <w:b w:val="0"/>
          <w:lang w:val="es-AR"/>
        </w:rPr>
        <w:t>”) del Poder Ejecutivo Nacional (“</w:t>
      </w:r>
      <w:r w:rsidR="00F44983" w:rsidRPr="00287DFB">
        <w:rPr>
          <w:rFonts w:ascii="Times New Roman" w:hAnsi="Times New Roman"/>
          <w:b w:val="0"/>
          <w:u w:val="single"/>
          <w:lang w:val="es-AR"/>
        </w:rPr>
        <w:t>UVAs</w:t>
      </w:r>
      <w:r w:rsidR="00F44983" w:rsidRPr="00287DFB">
        <w:rPr>
          <w:rFonts w:ascii="Times New Roman" w:hAnsi="Times New Roman"/>
          <w:b w:val="0"/>
          <w:lang w:val="es-AR"/>
        </w:rPr>
        <w:t xml:space="preserve">”)) </w:t>
      </w:r>
      <w:r w:rsidRPr="00287DFB">
        <w:rPr>
          <w:rFonts w:ascii="Times New Roman" w:hAnsi="Times New Roman"/>
          <w:b w:val="0"/>
        </w:rPr>
        <w:t xml:space="preserve">que pudieran especificarse en el suplemento </w:t>
      </w:r>
      <w:r w:rsidRPr="00287DFB">
        <w:rPr>
          <w:rFonts w:ascii="Times New Roman" w:hAnsi="Times New Roman"/>
          <w:b w:val="0"/>
          <w:bCs w:val="0"/>
        </w:rPr>
        <w:t xml:space="preserve">de precio aplicable </w:t>
      </w:r>
      <w:r w:rsidRPr="00287DFB">
        <w:rPr>
          <w:rFonts w:ascii="Times New Roman" w:hAnsi="Times New Roman"/>
          <w:b w:val="0"/>
        </w:rPr>
        <w:t>(cada uno de ellos, un “</w:t>
      </w:r>
      <w:r w:rsidRPr="00287DFB">
        <w:rPr>
          <w:rFonts w:ascii="Times New Roman" w:hAnsi="Times New Roman"/>
          <w:b w:val="0"/>
          <w:u w:val="single"/>
        </w:rPr>
        <w:t xml:space="preserve">Suplemento de </w:t>
      </w:r>
      <w:r w:rsidRPr="00287DFB">
        <w:rPr>
          <w:rFonts w:ascii="Times New Roman" w:hAnsi="Times New Roman"/>
          <w:b w:val="0"/>
          <w:bCs w:val="0"/>
          <w:u w:val="single"/>
        </w:rPr>
        <w:t>Precio</w:t>
      </w:r>
      <w:r w:rsidRPr="00287DFB">
        <w:rPr>
          <w:rFonts w:ascii="Times New Roman" w:hAnsi="Times New Roman"/>
          <w:b w:val="0"/>
        </w:rPr>
        <w:t xml:space="preserve">”) de este Prospecto. Las Obligaciones Negociables constituirán obligaciones directas, generales, incondicionales del Emisor. Las Obligaciones Negociables podrán ofrecerse en clases y/o series separadas, pudiendo </w:t>
      </w:r>
      <w:r w:rsidR="0056369D" w:rsidRPr="00287DFB">
        <w:rPr>
          <w:rFonts w:ascii="Times New Roman" w:hAnsi="Times New Roman"/>
          <w:b w:val="0"/>
        </w:rPr>
        <w:t>decidirse la reapertura</w:t>
      </w:r>
      <w:r w:rsidRPr="00287DFB">
        <w:rPr>
          <w:rFonts w:ascii="Times New Roman" w:hAnsi="Times New Roman"/>
          <w:b w:val="0"/>
        </w:rPr>
        <w:t xml:space="preserve"> </w:t>
      </w:r>
      <w:r w:rsidR="0056369D" w:rsidRPr="00287DFB">
        <w:rPr>
          <w:rFonts w:ascii="Times New Roman" w:hAnsi="Times New Roman"/>
          <w:b w:val="0"/>
        </w:rPr>
        <w:t xml:space="preserve">de emisión </w:t>
      </w:r>
      <w:r w:rsidRPr="00287DFB">
        <w:rPr>
          <w:rFonts w:ascii="Times New Roman" w:hAnsi="Times New Roman"/>
          <w:b w:val="0"/>
        </w:rPr>
        <w:t>cualesquiera de ellas (cada una de ellas, una “</w:t>
      </w:r>
      <w:r w:rsidRPr="00287DFB">
        <w:rPr>
          <w:rFonts w:ascii="Times New Roman" w:hAnsi="Times New Roman"/>
          <w:b w:val="0"/>
          <w:u w:val="single"/>
        </w:rPr>
        <w:t>Clase</w:t>
      </w:r>
      <w:r w:rsidRPr="00287DFB">
        <w:rPr>
          <w:rFonts w:ascii="Times New Roman" w:hAnsi="Times New Roman"/>
          <w:b w:val="0"/>
        </w:rPr>
        <w:t>” y/o “</w:t>
      </w:r>
      <w:r w:rsidRPr="00287DFB">
        <w:rPr>
          <w:rFonts w:ascii="Times New Roman" w:hAnsi="Times New Roman"/>
          <w:b w:val="0"/>
          <w:u w:val="single"/>
        </w:rPr>
        <w:t>Serie</w:t>
      </w:r>
      <w:r w:rsidRPr="00287DFB">
        <w:rPr>
          <w:rFonts w:ascii="Times New Roman" w:hAnsi="Times New Roman"/>
          <w:b w:val="0"/>
        </w:rPr>
        <w:t xml:space="preserve">”), en los montos, a los </w:t>
      </w:r>
      <w:r w:rsidRPr="00287DFB">
        <w:rPr>
          <w:rFonts w:ascii="Times New Roman" w:hAnsi="Times New Roman"/>
          <w:b w:val="0"/>
          <w:bCs w:val="0"/>
        </w:rPr>
        <w:t>precios</w:t>
      </w:r>
      <w:r w:rsidRPr="00287DFB">
        <w:rPr>
          <w:rFonts w:ascii="Times New Roman" w:hAnsi="Times New Roman"/>
          <w:b w:val="0"/>
        </w:rPr>
        <w:t xml:space="preserve"> y bajo las condiciones determinadas en oportunidad de la emisión conforme se especifique en el Suplemento de </w:t>
      </w:r>
      <w:r w:rsidRPr="00287DFB">
        <w:rPr>
          <w:rFonts w:ascii="Times New Roman" w:hAnsi="Times New Roman"/>
          <w:b w:val="0"/>
          <w:bCs w:val="0"/>
        </w:rPr>
        <w:t>Precio</w:t>
      </w:r>
      <w:r w:rsidRPr="00287DFB">
        <w:rPr>
          <w:rFonts w:ascii="Times New Roman" w:hAnsi="Times New Roman"/>
          <w:b w:val="0"/>
        </w:rPr>
        <w:t>.</w:t>
      </w:r>
    </w:p>
    <w:p w14:paraId="36B848FA" w14:textId="77777777" w:rsidR="00845C11" w:rsidRPr="00287DFB" w:rsidRDefault="00845C11" w:rsidP="00C11BED">
      <w:pPr>
        <w:pStyle w:val="Textoindependiente"/>
        <w:widowControl w:val="0"/>
        <w:tabs>
          <w:tab w:val="clear" w:pos="380"/>
        </w:tabs>
        <w:rPr>
          <w:rFonts w:ascii="Times New Roman" w:hAnsi="Times New Roman"/>
          <w:b w:val="0"/>
        </w:rPr>
      </w:pPr>
    </w:p>
    <w:p w14:paraId="56D469AC" w14:textId="77777777" w:rsidR="00060730" w:rsidRPr="005D7257" w:rsidRDefault="00060730" w:rsidP="00060730">
      <w:pPr>
        <w:pStyle w:val="Textoindependiente"/>
        <w:widowControl w:val="0"/>
        <w:tabs>
          <w:tab w:val="clear" w:pos="380"/>
        </w:tabs>
        <w:rPr>
          <w:rFonts w:ascii="Times New Roman" w:hAnsi="Times New Roman"/>
          <w:b w:val="0"/>
          <w:lang w:val="es-AR"/>
        </w:rPr>
      </w:pPr>
      <w:r w:rsidRPr="00287DFB">
        <w:rPr>
          <w:rFonts w:ascii="Times New Roman" w:hAnsi="Times New Roman"/>
          <w:b w:val="0"/>
        </w:rPr>
        <w:t>El presente Prospecto contiene información financiera y económica actualizada</w:t>
      </w:r>
      <w:r w:rsidRPr="00287DFB">
        <w:rPr>
          <w:rFonts w:ascii="Times New Roman" w:hAnsi="Times New Roman"/>
          <w:b w:val="0"/>
          <w:lang w:val="es-ES"/>
        </w:rPr>
        <w:t xml:space="preserve"> correspondiente</w:t>
      </w:r>
      <w:r w:rsidRPr="00287DFB">
        <w:rPr>
          <w:rFonts w:ascii="Times New Roman" w:hAnsi="Times New Roman"/>
          <w:b w:val="0"/>
        </w:rPr>
        <w:t xml:space="preserve"> al </w:t>
      </w:r>
      <w:r w:rsidRPr="00287DFB">
        <w:rPr>
          <w:rFonts w:ascii="Times New Roman" w:hAnsi="Times New Roman"/>
          <w:b w:val="0"/>
          <w:lang w:val="es-ES"/>
        </w:rPr>
        <w:t xml:space="preserve">período intermedio finalizado al 30 de junio de 2020 junto con la información financiera y económica expuesta en forma comparativa por los ejercicios finalizados </w:t>
      </w:r>
      <w:r w:rsidRPr="00287DFB">
        <w:rPr>
          <w:rFonts w:ascii="Times New Roman" w:hAnsi="Times New Roman"/>
          <w:b w:val="0"/>
        </w:rPr>
        <w:t xml:space="preserve">al 31 de diciembre de </w:t>
      </w:r>
      <w:r w:rsidRPr="00287DFB">
        <w:rPr>
          <w:rFonts w:ascii="Times New Roman" w:hAnsi="Times New Roman"/>
          <w:b w:val="0"/>
          <w:lang w:val="es-ES"/>
        </w:rPr>
        <w:t xml:space="preserve">2019, </w:t>
      </w:r>
      <w:r w:rsidRPr="00287DFB">
        <w:rPr>
          <w:rFonts w:ascii="Times New Roman" w:hAnsi="Times New Roman"/>
          <w:b w:val="0"/>
        </w:rPr>
        <w:t>2018 y 2017, conforme se detalla en la sección “</w:t>
      </w:r>
      <w:r w:rsidRPr="00287DFB">
        <w:rPr>
          <w:rFonts w:ascii="Times New Roman" w:hAnsi="Times New Roman"/>
          <w:b w:val="0"/>
          <w:i/>
        </w:rPr>
        <w:t>Antecedentes Financieros</w:t>
      </w:r>
      <w:r w:rsidRPr="00287DFB">
        <w:rPr>
          <w:rFonts w:ascii="Times New Roman" w:hAnsi="Times New Roman"/>
          <w:b w:val="0"/>
        </w:rPr>
        <w:t>” del presente Prospecto</w:t>
      </w:r>
      <w:r w:rsidRPr="00287DFB">
        <w:rPr>
          <w:rFonts w:ascii="Times New Roman" w:hAnsi="Times New Roman"/>
          <w:b w:val="0"/>
          <w:bCs w:val="0"/>
        </w:rPr>
        <w:t>.</w:t>
      </w:r>
      <w:r w:rsidR="00381358">
        <w:rPr>
          <w:rFonts w:ascii="Times New Roman" w:hAnsi="Times New Roman"/>
          <w:b w:val="0"/>
          <w:bCs w:val="0"/>
          <w:lang w:val="es-AR"/>
        </w:rPr>
        <w:t xml:space="preserve"> Asimismo, como Anexo I, incorpora información financiera correspondiente al período intermedio finalizado el 30 de septiembre de 2020. </w:t>
      </w:r>
    </w:p>
    <w:p w14:paraId="2DE6E266" w14:textId="77777777" w:rsidR="00845C11" w:rsidRPr="00287DFB" w:rsidRDefault="00845C11" w:rsidP="00C11BED">
      <w:pPr>
        <w:pStyle w:val="Textoindependiente"/>
        <w:widowControl w:val="0"/>
        <w:tabs>
          <w:tab w:val="clear" w:pos="380"/>
        </w:tabs>
        <w:rPr>
          <w:rFonts w:ascii="Times New Roman" w:hAnsi="Times New Roman"/>
          <w:b w:val="0"/>
        </w:rPr>
      </w:pPr>
    </w:p>
    <w:p w14:paraId="0D8820A6" w14:textId="274B656A" w:rsidR="000379A7" w:rsidRPr="00287DFB" w:rsidRDefault="000379A7" w:rsidP="000379A7">
      <w:pPr>
        <w:pStyle w:val="Textoindependiente"/>
        <w:widowControl w:val="0"/>
        <w:tabs>
          <w:tab w:val="clear" w:pos="380"/>
        </w:tabs>
        <w:rPr>
          <w:rFonts w:ascii="Times New Roman" w:hAnsi="Times New Roman"/>
        </w:rPr>
      </w:pPr>
      <w:r w:rsidRPr="00287DFB">
        <w:rPr>
          <w:rFonts w:ascii="Times New Roman" w:hAnsi="Times New Roman"/>
        </w:rPr>
        <w:t xml:space="preserve">La Oferta Pública de las Obligaciones Negociables emitidas bajo el Programa ha sido autorizada mediante </w:t>
      </w:r>
      <w:r w:rsidR="007707A0" w:rsidRPr="00287DFB">
        <w:rPr>
          <w:rFonts w:ascii="Times New Roman" w:hAnsi="Times New Roman"/>
        </w:rPr>
        <w:t>Resolución</w:t>
      </w:r>
      <w:r w:rsidRPr="00287DFB">
        <w:rPr>
          <w:rFonts w:ascii="Times New Roman" w:hAnsi="Times New Roman"/>
        </w:rPr>
        <w:t xml:space="preserve"> de</w:t>
      </w:r>
      <w:r w:rsidR="00392AE3" w:rsidRPr="00287DFB">
        <w:rPr>
          <w:rFonts w:ascii="Times New Roman" w:hAnsi="Times New Roman"/>
        </w:rPr>
        <w:t>l directorio de</w:t>
      </w:r>
      <w:r w:rsidRPr="00287DFB">
        <w:rPr>
          <w:rFonts w:ascii="Times New Roman" w:hAnsi="Times New Roman"/>
        </w:rPr>
        <w:t xml:space="preserve"> la Comisión Nacional de Valores (la “</w:t>
      </w:r>
      <w:r w:rsidRPr="00287DFB">
        <w:rPr>
          <w:rFonts w:ascii="Times New Roman" w:hAnsi="Times New Roman"/>
          <w:u w:val="single"/>
        </w:rPr>
        <w:t>CNV</w:t>
      </w:r>
      <w:r w:rsidRPr="00287DFB">
        <w:rPr>
          <w:rFonts w:ascii="Times New Roman" w:hAnsi="Times New Roman"/>
        </w:rPr>
        <w:t xml:space="preserve">”) Nº 15.440 de fecha 3 de agosto de 2006, </w:t>
      </w:r>
      <w:r w:rsidR="00A86623" w:rsidRPr="00287DFB">
        <w:rPr>
          <w:rFonts w:ascii="Times New Roman" w:hAnsi="Times New Roman"/>
        </w:rPr>
        <w:t xml:space="preserve">la ampliación del monto </w:t>
      </w:r>
      <w:r w:rsidR="00A8716E" w:rsidRPr="00287DFB">
        <w:rPr>
          <w:rFonts w:ascii="Times New Roman" w:hAnsi="Times New Roman"/>
        </w:rPr>
        <w:t xml:space="preserve">ha sido autorizada </w:t>
      </w:r>
      <w:r w:rsidR="00A86623" w:rsidRPr="00287DFB">
        <w:rPr>
          <w:rFonts w:ascii="Times New Roman" w:hAnsi="Times New Roman"/>
        </w:rPr>
        <w:t>por</w:t>
      </w:r>
      <w:r w:rsidR="00A8716E" w:rsidRPr="00287DFB">
        <w:rPr>
          <w:rFonts w:ascii="Times New Roman" w:hAnsi="Times New Roman"/>
        </w:rPr>
        <w:t xml:space="preserve"> Resolución de la CNV </w:t>
      </w:r>
      <w:r w:rsidRPr="00287DFB">
        <w:rPr>
          <w:rFonts w:ascii="Times New Roman" w:hAnsi="Times New Roman"/>
        </w:rPr>
        <w:t>Nº 15.848 de fecha 19 de marzo de 2008</w:t>
      </w:r>
      <w:r w:rsidR="00A8716E" w:rsidRPr="00287DFB">
        <w:rPr>
          <w:rFonts w:ascii="Times New Roman" w:hAnsi="Times New Roman"/>
        </w:rPr>
        <w:t>,</w:t>
      </w:r>
      <w:r w:rsidRPr="00287DFB">
        <w:rPr>
          <w:rFonts w:ascii="Times New Roman" w:hAnsi="Times New Roman"/>
        </w:rPr>
        <w:t xml:space="preserve"> y </w:t>
      </w:r>
      <w:r w:rsidR="00A8716E" w:rsidRPr="00287DFB">
        <w:rPr>
          <w:rFonts w:ascii="Times New Roman" w:hAnsi="Times New Roman"/>
        </w:rPr>
        <w:t xml:space="preserve">la prórroga del plazo de vigencia y el aumento del monto del Programa </w:t>
      </w:r>
      <w:r w:rsidR="00A86623" w:rsidRPr="00287DFB">
        <w:rPr>
          <w:rFonts w:ascii="Times New Roman" w:hAnsi="Times New Roman"/>
        </w:rPr>
        <w:t xml:space="preserve">se han autorizados por </w:t>
      </w:r>
      <w:r w:rsidR="00A8716E" w:rsidRPr="00287DFB">
        <w:rPr>
          <w:rFonts w:ascii="Times New Roman" w:hAnsi="Times New Roman"/>
        </w:rPr>
        <w:t xml:space="preserve">la Resolución de la CNV </w:t>
      </w:r>
      <w:r w:rsidRPr="00287DFB">
        <w:rPr>
          <w:rFonts w:ascii="Times New Roman" w:hAnsi="Times New Roman"/>
        </w:rPr>
        <w:t xml:space="preserve">Nº 16.505 de fecha 27 enero de 2011. </w:t>
      </w:r>
      <w:r w:rsidR="00F64D90" w:rsidRPr="00287DFB">
        <w:rPr>
          <w:rFonts w:ascii="Times New Roman" w:hAnsi="Times New Roman"/>
        </w:rPr>
        <w:t xml:space="preserve">La </w:t>
      </w:r>
      <w:r w:rsidR="00A86623" w:rsidRPr="00287DFB">
        <w:rPr>
          <w:rFonts w:ascii="Times New Roman" w:hAnsi="Times New Roman"/>
        </w:rPr>
        <w:t xml:space="preserve">segunda </w:t>
      </w:r>
      <w:r w:rsidR="00F64D90" w:rsidRPr="00287DFB">
        <w:rPr>
          <w:rFonts w:ascii="Times New Roman" w:hAnsi="Times New Roman"/>
        </w:rPr>
        <w:t xml:space="preserve">prórroga de la vigencia del Programa ha sido autorizada por la Resolución Nº </w:t>
      </w:r>
      <w:r w:rsidR="00386292" w:rsidRPr="00287DFB">
        <w:rPr>
          <w:rFonts w:ascii="Times New Roman" w:hAnsi="Times New Roman"/>
        </w:rPr>
        <w:t xml:space="preserve">17.958 </w:t>
      </w:r>
      <w:r w:rsidR="00F64D90" w:rsidRPr="00287DFB">
        <w:rPr>
          <w:rFonts w:ascii="Times New Roman" w:hAnsi="Times New Roman"/>
        </w:rPr>
        <w:t xml:space="preserve">de fecha </w:t>
      </w:r>
      <w:r w:rsidR="00386292" w:rsidRPr="00287DFB">
        <w:rPr>
          <w:rFonts w:ascii="Times New Roman" w:hAnsi="Times New Roman"/>
        </w:rPr>
        <w:t xml:space="preserve">8 de enero de 2016 </w:t>
      </w:r>
      <w:r w:rsidR="00F64D90" w:rsidRPr="00287DFB">
        <w:rPr>
          <w:rFonts w:ascii="Times New Roman" w:hAnsi="Times New Roman"/>
        </w:rPr>
        <w:t xml:space="preserve">de la CNV. </w:t>
      </w:r>
      <w:r w:rsidR="00874B8F" w:rsidRPr="00287DFB">
        <w:rPr>
          <w:rFonts w:ascii="Times New Roman" w:hAnsi="Times New Roman"/>
          <w:lang w:val="es-ES_tradnl"/>
        </w:rPr>
        <w:t xml:space="preserve">La última prórroga fue autorizada por la </w:t>
      </w:r>
      <w:r w:rsidR="006A2B39" w:rsidRPr="00287DFB">
        <w:rPr>
          <w:rFonts w:ascii="Times New Roman" w:hAnsi="Times New Roman"/>
          <w:lang w:val="es-ES_tradnl"/>
        </w:rPr>
        <w:t>Dispos</w:t>
      </w:r>
      <w:r w:rsidR="007C3CCD" w:rsidRPr="00287DFB">
        <w:rPr>
          <w:rFonts w:ascii="Times New Roman" w:hAnsi="Times New Roman"/>
          <w:lang w:val="es-ES_tradnl"/>
        </w:rPr>
        <w:t>i</w:t>
      </w:r>
      <w:r w:rsidR="006A2B39" w:rsidRPr="00287DFB">
        <w:rPr>
          <w:rFonts w:ascii="Times New Roman" w:hAnsi="Times New Roman"/>
          <w:lang w:val="es-ES_tradnl"/>
        </w:rPr>
        <w:t xml:space="preserve">ción de la Gerencia de Emisoras de la CNV N° </w:t>
      </w:r>
      <w:r w:rsidR="00056DAD" w:rsidRPr="00056DAD">
        <w:rPr>
          <w:rFonts w:ascii="Times New Roman" w:hAnsi="Times New Roman"/>
          <w:lang w:val="es-ES_tradnl"/>
        </w:rPr>
        <w:t>DI-2020-55-APN-GE#CNV</w:t>
      </w:r>
      <w:r w:rsidR="00874B8F" w:rsidRPr="00287DFB">
        <w:rPr>
          <w:rFonts w:ascii="Times New Roman" w:hAnsi="Times New Roman"/>
          <w:lang w:val="es-ES_tradnl"/>
        </w:rPr>
        <w:t xml:space="preserve"> de fecha </w:t>
      </w:r>
      <w:r w:rsidR="00056DAD">
        <w:rPr>
          <w:rFonts w:ascii="Times New Roman" w:hAnsi="Times New Roman"/>
          <w:lang w:val="es-ES_tradnl"/>
        </w:rPr>
        <w:t>21 de diciembre de 2020</w:t>
      </w:r>
      <w:r w:rsidR="00874B8F" w:rsidRPr="00287DFB">
        <w:rPr>
          <w:rFonts w:ascii="Times New Roman" w:hAnsi="Times New Roman"/>
          <w:lang w:val="es-ES_tradnl"/>
        </w:rPr>
        <w:t xml:space="preserve">. </w:t>
      </w:r>
      <w:r w:rsidRPr="00287DFB">
        <w:rPr>
          <w:rFonts w:ascii="Times New Roman" w:hAnsi="Times New Roman"/>
        </w:rPr>
        <w:t>Esta</w:t>
      </w:r>
      <w:r w:rsidR="009F6527" w:rsidRPr="00287DFB">
        <w:rPr>
          <w:rFonts w:ascii="Times New Roman" w:hAnsi="Times New Roman"/>
        </w:rPr>
        <w:t>s</w:t>
      </w:r>
      <w:r w:rsidRPr="00287DFB">
        <w:rPr>
          <w:rFonts w:ascii="Times New Roman" w:hAnsi="Times New Roman"/>
        </w:rPr>
        <w:t xml:space="preserve"> </w:t>
      </w:r>
      <w:r w:rsidR="007707A0" w:rsidRPr="00287DFB">
        <w:rPr>
          <w:rFonts w:ascii="Times New Roman" w:hAnsi="Times New Roman"/>
        </w:rPr>
        <w:t>autorizaciones</w:t>
      </w:r>
      <w:r w:rsidRPr="00287DFB">
        <w:rPr>
          <w:rFonts w:ascii="Times New Roman" w:hAnsi="Times New Roman"/>
        </w:rPr>
        <w:t xml:space="preserve"> sólo significa</w:t>
      </w:r>
      <w:r w:rsidR="009F6527" w:rsidRPr="00287DFB">
        <w:rPr>
          <w:rFonts w:ascii="Times New Roman" w:hAnsi="Times New Roman"/>
        </w:rPr>
        <w:t>n</w:t>
      </w:r>
      <w:r w:rsidRPr="00287DFB">
        <w:rPr>
          <w:rFonts w:ascii="Times New Roman" w:hAnsi="Times New Roman"/>
        </w:rPr>
        <w:t xml:space="preserve"> que se ha cumplido con los requisitos establecidos por la CNV en materia de información. La CNV no ha emitido juicio sobre los datos contenidos en el Prospecto. La veracidad de la información contable, financiera y económica, así como de toda otra información suministrada en el presente Prospecto es exclusiva responsabilidad del Directorio del Emisor (el “</w:t>
      </w:r>
      <w:r w:rsidRPr="00287DFB">
        <w:rPr>
          <w:rFonts w:ascii="Times New Roman" w:hAnsi="Times New Roman"/>
          <w:u w:val="single"/>
        </w:rPr>
        <w:t>Directorio</w:t>
      </w:r>
      <w:r w:rsidRPr="00287DFB">
        <w:rPr>
          <w:rFonts w:ascii="Times New Roman" w:hAnsi="Times New Roman"/>
        </w:rPr>
        <w:t xml:space="preserve">”) y, en lo que les atañe, del órgano de fiscalización de la Sociedad y de los auditores en cuanto a sus respectivos informes sobre los </w:t>
      </w:r>
      <w:r w:rsidR="00096D0C" w:rsidRPr="00287DFB">
        <w:rPr>
          <w:rFonts w:ascii="Times New Roman" w:hAnsi="Times New Roman"/>
        </w:rPr>
        <w:t>estados financieros</w:t>
      </w:r>
      <w:r w:rsidRPr="00287DFB">
        <w:rPr>
          <w:rFonts w:ascii="Times New Roman" w:hAnsi="Times New Roman"/>
        </w:rPr>
        <w:t xml:space="preserve"> que se acompañan y demás responsables contemplados en los artículos 119 y 120 de la Ley Nº 26.831</w:t>
      </w:r>
      <w:r w:rsidR="00320AAF" w:rsidRPr="00287DFB">
        <w:rPr>
          <w:rFonts w:ascii="Times New Roman" w:hAnsi="Times New Roman"/>
        </w:rPr>
        <w:t xml:space="preserve"> y modificatorias</w:t>
      </w:r>
      <w:r w:rsidR="001D3614" w:rsidRPr="00287DFB">
        <w:rPr>
          <w:rFonts w:ascii="Times New Roman" w:hAnsi="Times New Roman"/>
        </w:rPr>
        <w:t xml:space="preserve"> (incluyendo sin limitación a la Ley N° 27.440 de Financiamiento Productivo y al Decreto 4781/18, la “</w:t>
      </w:r>
      <w:r w:rsidR="001D3614" w:rsidRPr="00287DFB">
        <w:rPr>
          <w:rFonts w:ascii="Times New Roman" w:hAnsi="Times New Roman"/>
          <w:u w:val="single"/>
        </w:rPr>
        <w:t>Ley de Mercado de Capitales</w:t>
      </w:r>
      <w:r w:rsidR="001D3614" w:rsidRPr="00287DFB">
        <w:rPr>
          <w:rFonts w:ascii="Times New Roman" w:hAnsi="Times New Roman"/>
        </w:rPr>
        <w:t>”)</w:t>
      </w:r>
      <w:r w:rsidRPr="00287DFB">
        <w:rPr>
          <w:rFonts w:ascii="Times New Roman" w:hAnsi="Times New Roman"/>
        </w:rPr>
        <w:t xml:space="preserve">. El Directorio de la Compañía manifiesta, con carácter de declaración jurada que el presente Prospecto contiene, a la fecha de su publicación, información veraz y suficiente sobre todo hecho relevante que pueda afectar la situación patrimonial, económica y financiera del Emisor y de toda aquella que deba ser de conocimiento del público inversor </w:t>
      </w:r>
      <w:r w:rsidR="001D3614" w:rsidRPr="00287DFB">
        <w:rPr>
          <w:rFonts w:ascii="Times New Roman" w:hAnsi="Times New Roman"/>
        </w:rPr>
        <w:t>en</w:t>
      </w:r>
      <w:r w:rsidRPr="00287DFB">
        <w:rPr>
          <w:rFonts w:ascii="Times New Roman" w:hAnsi="Times New Roman"/>
        </w:rPr>
        <w:t xml:space="preserve"> relación </w:t>
      </w:r>
      <w:r w:rsidR="001D3614" w:rsidRPr="00287DFB">
        <w:rPr>
          <w:rFonts w:ascii="Times New Roman" w:hAnsi="Times New Roman"/>
        </w:rPr>
        <w:t>con</w:t>
      </w:r>
      <w:r w:rsidRPr="00287DFB">
        <w:rPr>
          <w:rFonts w:ascii="Times New Roman" w:hAnsi="Times New Roman"/>
        </w:rPr>
        <w:t xml:space="preserve"> </w:t>
      </w:r>
      <w:r w:rsidR="00CE3D2E" w:rsidRPr="00287DFB">
        <w:rPr>
          <w:rFonts w:ascii="Times New Roman" w:hAnsi="Times New Roman"/>
        </w:rPr>
        <w:t>e</w:t>
      </w:r>
      <w:r w:rsidRPr="00287DFB">
        <w:rPr>
          <w:rFonts w:ascii="Times New Roman" w:hAnsi="Times New Roman"/>
        </w:rPr>
        <w:t>l presente, conforme las normas vigentes.</w:t>
      </w:r>
    </w:p>
    <w:p w14:paraId="3A593F9F" w14:textId="77777777" w:rsidR="00845C11" w:rsidRDefault="00845C11" w:rsidP="00C11BED">
      <w:pPr>
        <w:pStyle w:val="Textoindependiente"/>
        <w:widowControl w:val="0"/>
        <w:tabs>
          <w:tab w:val="clear" w:pos="380"/>
        </w:tabs>
        <w:rPr>
          <w:rFonts w:ascii="Times New Roman" w:hAnsi="Times New Roman"/>
          <w:b w:val="0"/>
        </w:rPr>
      </w:pPr>
    </w:p>
    <w:p w14:paraId="0CEA7CE6" w14:textId="77777777" w:rsidR="00287DFB" w:rsidRPr="00597B50" w:rsidRDefault="00287DFB" w:rsidP="00597B50">
      <w:pPr>
        <w:pStyle w:val="Textoindependiente"/>
        <w:widowControl w:val="0"/>
        <w:tabs>
          <w:tab w:val="clear" w:pos="380"/>
        </w:tabs>
        <w:rPr>
          <w:rFonts w:ascii="Times New Roman" w:hAnsi="Times New Roman"/>
        </w:rPr>
      </w:pPr>
      <w:r w:rsidRPr="00597B50">
        <w:rPr>
          <w:rFonts w:ascii="Times New Roman" w:hAnsi="Times New Roman"/>
        </w:rPr>
        <w:t>La Comisión Nacional de Valores no emitirá juicio sobre el carácter Social, Verde y/o Sustentable que pueda tener la emisión de tales características bajo el presente Programa. A tal fin, el Directorio se orientará por los “</w:t>
      </w:r>
      <w:r w:rsidRPr="00597B50">
        <w:rPr>
          <w:rFonts w:ascii="Times New Roman" w:hAnsi="Times New Roman"/>
          <w:i/>
          <w:iCs/>
        </w:rPr>
        <w:t>Lineamientos para la Emisión de Valores Negociables Sociales, Verdes y Sustentables en Argentina</w:t>
      </w:r>
      <w:r w:rsidRPr="00597B50">
        <w:rPr>
          <w:rFonts w:ascii="Times New Roman" w:hAnsi="Times New Roman"/>
        </w:rPr>
        <w:t>” contenidos en el Anexo III del Capítulo I del Título VI de las Normas de la CNV.</w:t>
      </w:r>
    </w:p>
    <w:p w14:paraId="1AC637A2" w14:textId="77777777" w:rsidR="00287DFB" w:rsidRPr="009D68BF" w:rsidRDefault="00287DFB" w:rsidP="00287DFB">
      <w:pPr>
        <w:spacing w:line="0" w:lineRule="atLeast"/>
        <w:jc w:val="both"/>
        <w:rPr>
          <w:b/>
        </w:rPr>
      </w:pPr>
    </w:p>
    <w:p w14:paraId="4150FE8B" w14:textId="77777777" w:rsidR="00287DFB" w:rsidRPr="005D7257" w:rsidRDefault="00287DFB" w:rsidP="00C11BED">
      <w:pPr>
        <w:pStyle w:val="Textoindependiente"/>
        <w:widowControl w:val="0"/>
        <w:tabs>
          <w:tab w:val="clear" w:pos="380"/>
        </w:tabs>
        <w:rPr>
          <w:rFonts w:ascii="Times New Roman" w:hAnsi="Times New Roman"/>
          <w:b w:val="0"/>
        </w:rPr>
      </w:pPr>
    </w:p>
    <w:p w14:paraId="5B41F947"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lastRenderedPageBreak/>
        <w:t>El monto de capital máximo de todas las Obligaciones Negociables periódicamente en circulación no superará U$S250.000.000 (o su equivalente en otras monedas</w:t>
      </w:r>
      <w:r w:rsidR="007C3CCD" w:rsidRPr="00287DFB">
        <w:rPr>
          <w:rFonts w:ascii="Times New Roman" w:hAnsi="Times New Roman"/>
          <w:b w:val="0"/>
          <w:lang w:val="es-ES"/>
        </w:rPr>
        <w:t xml:space="preserve"> y/o unidades de valor</w:t>
      </w:r>
      <w:r w:rsidRPr="00287DFB">
        <w:rPr>
          <w:rFonts w:ascii="Times New Roman" w:hAnsi="Times New Roman"/>
          <w:b w:val="0"/>
        </w:rPr>
        <w:t>, calculado como se describe en el presente), sujeto a cualquier aumento debidamente autorizado. A los fines del cómputo del monto total del Programa, el tipo de cambio a aplicar a la fecha de cada emisión, será el precio del dólar</w:t>
      </w:r>
      <w:r w:rsidR="00805AD8" w:rsidRPr="00287DFB">
        <w:rPr>
          <w:rFonts w:ascii="Times New Roman" w:hAnsi="Times New Roman"/>
          <w:b w:val="0"/>
        </w:rPr>
        <w:t xml:space="preserve"> divisa </w:t>
      </w:r>
      <w:r w:rsidRPr="00287DFB">
        <w:rPr>
          <w:rFonts w:ascii="Times New Roman" w:hAnsi="Times New Roman"/>
          <w:b w:val="0"/>
        </w:rPr>
        <w:t>“vendedor” informado por el Banco de la Nación Argentina (el “</w:t>
      </w:r>
      <w:r w:rsidRPr="00287DFB">
        <w:rPr>
          <w:rFonts w:ascii="Times New Roman" w:hAnsi="Times New Roman"/>
          <w:b w:val="0"/>
          <w:u w:val="single"/>
        </w:rPr>
        <w:t>Banco Nación</w:t>
      </w:r>
      <w:r w:rsidRPr="00287DFB">
        <w:rPr>
          <w:rFonts w:ascii="Times New Roman" w:hAnsi="Times New Roman"/>
          <w:b w:val="0"/>
        </w:rPr>
        <w:t>”). Las Obligaciones Negociables tendrán los plazos de vencimiento y los plazos y formas de amortización que se fijen en el correspondiente Suplemento de Precio, respetando los plazos mínimos y máximos que resulten aplicables de acuerdo con las normas vigentes contados a partir de su fecha de emisión original.</w:t>
      </w:r>
    </w:p>
    <w:p w14:paraId="0D051062" w14:textId="77777777" w:rsidR="00AA5419" w:rsidRPr="00287DFB" w:rsidRDefault="00AA5419" w:rsidP="00C11BED">
      <w:pPr>
        <w:pStyle w:val="Textoindependiente"/>
        <w:widowControl w:val="0"/>
        <w:tabs>
          <w:tab w:val="clear" w:pos="380"/>
        </w:tabs>
        <w:rPr>
          <w:rFonts w:ascii="Times New Roman" w:hAnsi="Times New Roman"/>
          <w:b w:val="0"/>
        </w:rPr>
      </w:pPr>
    </w:p>
    <w:p w14:paraId="16522F2F" w14:textId="77777777" w:rsidR="00AA5419" w:rsidRPr="00287DFB" w:rsidRDefault="00AA5419" w:rsidP="00F44983">
      <w:pPr>
        <w:pStyle w:val="Textoindependiente"/>
        <w:widowControl w:val="0"/>
        <w:tabs>
          <w:tab w:val="clear" w:pos="380"/>
        </w:tabs>
        <w:rPr>
          <w:rFonts w:ascii="Times New Roman" w:hAnsi="Times New Roman"/>
          <w:b w:val="0"/>
        </w:rPr>
      </w:pPr>
      <w:r w:rsidRPr="00287DFB">
        <w:rPr>
          <w:rFonts w:ascii="Times New Roman" w:hAnsi="Times New Roman"/>
          <w:b w:val="0"/>
        </w:rPr>
        <w:t>Las Obligaciones Negociables podrán devengar intereses a tasa fija, devengar intereses a tasa variable, no devengar intereses y ser emitidas con descuento sobre su valor nominal, y/o devengar intereses sobre la base de cualquier otro método que se indique en el Suplemento de Precio aplicable. Las Obligaciones Negociables podrán estar representadas en forma escritural, mediante títulos o certificados globales (para su depósito con depositarios autorizados por las normas vigentes de la jurisdicción que corresponda), o bajo cualquier otra forma permitida por la ley, según se especifique en el Suplemento de Precio aplicable. Las Obligaciones Negociables podrán ser subordinadas o no, emitirse con garantía común o, siempre y cuando ello sea posible en virtud de la normativa aplicable a la Compañía, emitirse con garantía especial o flotante, o estar avaladas, afianzadas o garantizadas por cualquier medio</w:t>
      </w:r>
      <w:r w:rsidRPr="00287DFB">
        <w:rPr>
          <w:rFonts w:ascii="Times New Roman" w:hAnsi="Times New Roman"/>
          <w:b w:val="0"/>
          <w:lang w:val="es-ES_tradnl"/>
        </w:rPr>
        <w:t xml:space="preserve">. </w:t>
      </w:r>
      <w:r w:rsidR="00F44983" w:rsidRPr="00287DFB">
        <w:rPr>
          <w:rFonts w:ascii="Times New Roman" w:hAnsi="Times New Roman"/>
          <w:b w:val="0"/>
          <w:lang w:val="es-ES_tradnl"/>
        </w:rPr>
        <w:t xml:space="preserve">Las Obligaciones Negociables podrán ser emitidas con recurso limitado y exclusivo a determinados activos de la Emisora, pudiendo constituir garantías sobre dichos activos, y sobre los cuales los acreedores tendrán únicamente recurso, todo ello de conformidad con lo dispuesto por el artículo 3° de la Ley de Obligaciones Negociables. </w:t>
      </w:r>
      <w:r w:rsidRPr="00287DFB">
        <w:rPr>
          <w:rFonts w:ascii="Times New Roman" w:hAnsi="Times New Roman"/>
          <w:b w:val="0"/>
          <w:lang w:val="es-ES_tradnl"/>
        </w:rPr>
        <w:t xml:space="preserve">A menos que se especifique lo contrario en el Suplemento de Precio aplicable, las Obligaciones Negociables serán obligaciones directas, incondicionales y con garantía común </w:t>
      </w:r>
      <w:r w:rsidR="001D3614" w:rsidRPr="00287DFB">
        <w:rPr>
          <w:rFonts w:ascii="Times New Roman" w:hAnsi="Times New Roman"/>
          <w:b w:val="0"/>
          <w:lang w:val="es-ES_tradnl"/>
        </w:rPr>
        <w:t xml:space="preserve">sobre </w:t>
      </w:r>
      <w:r w:rsidRPr="00287DFB">
        <w:rPr>
          <w:rFonts w:ascii="Times New Roman" w:hAnsi="Times New Roman"/>
          <w:b w:val="0"/>
          <w:lang w:val="es-ES_tradnl"/>
        </w:rPr>
        <w:t>el</w:t>
      </w:r>
      <w:r w:rsidR="001D3614" w:rsidRPr="00287DFB">
        <w:rPr>
          <w:rFonts w:ascii="Times New Roman" w:hAnsi="Times New Roman"/>
          <w:b w:val="0"/>
          <w:lang w:val="es-ES_tradnl"/>
        </w:rPr>
        <w:t xml:space="preserve"> patrimonio del</w:t>
      </w:r>
      <w:r w:rsidRPr="00287DFB">
        <w:rPr>
          <w:rFonts w:ascii="Times New Roman" w:hAnsi="Times New Roman"/>
          <w:b w:val="0"/>
          <w:lang w:val="es-ES_tradnl"/>
        </w:rPr>
        <w:t xml:space="preserve"> Emisor y, a excepción de las Obligaciones Negociables subordinadas y/o de Obligaciones Negociables </w:t>
      </w:r>
      <w:r w:rsidR="008D6BA3" w:rsidRPr="00287DFB">
        <w:rPr>
          <w:rFonts w:ascii="Times New Roman" w:hAnsi="Times New Roman"/>
          <w:b w:val="0"/>
          <w:lang w:val="es-ES_tradnl"/>
        </w:rPr>
        <w:t xml:space="preserve">con </w:t>
      </w:r>
      <w:r w:rsidR="00CE3D2E" w:rsidRPr="00287DFB">
        <w:rPr>
          <w:rFonts w:ascii="Times New Roman" w:hAnsi="Times New Roman"/>
          <w:b w:val="0"/>
          <w:lang w:val="es-ES_tradnl"/>
        </w:rPr>
        <w:t xml:space="preserve">recurso limitado o </w:t>
      </w:r>
      <w:r w:rsidR="001D3614" w:rsidRPr="00287DFB">
        <w:rPr>
          <w:rFonts w:ascii="Times New Roman" w:hAnsi="Times New Roman"/>
          <w:b w:val="0"/>
          <w:lang w:val="es-ES_tradnl"/>
        </w:rPr>
        <w:t>g</w:t>
      </w:r>
      <w:r w:rsidR="008D6BA3" w:rsidRPr="00287DFB">
        <w:rPr>
          <w:rFonts w:ascii="Times New Roman" w:hAnsi="Times New Roman"/>
          <w:b w:val="0"/>
          <w:lang w:val="es-ES_tradnl"/>
        </w:rPr>
        <w:t xml:space="preserve">arantía </w:t>
      </w:r>
      <w:r w:rsidR="001D3614" w:rsidRPr="00287DFB">
        <w:rPr>
          <w:rFonts w:ascii="Times New Roman" w:hAnsi="Times New Roman"/>
          <w:b w:val="0"/>
          <w:lang w:val="es-ES_tradnl"/>
        </w:rPr>
        <w:t>e</w:t>
      </w:r>
      <w:r w:rsidR="008D6BA3" w:rsidRPr="00287DFB">
        <w:rPr>
          <w:rFonts w:ascii="Times New Roman" w:hAnsi="Times New Roman"/>
          <w:b w:val="0"/>
          <w:lang w:val="es-ES_tradnl"/>
        </w:rPr>
        <w:t>special</w:t>
      </w:r>
      <w:r w:rsidRPr="00287DFB">
        <w:rPr>
          <w:rFonts w:ascii="Times New Roman" w:hAnsi="Times New Roman"/>
          <w:b w:val="0"/>
          <w:lang w:val="es-ES_tradnl"/>
        </w:rPr>
        <w:t>, serán tratadas en todo momento en igualdad de condiciones entre sí y con todas las demás obligaciones comunes presentes y futuras del Emisor que no se encuentren garantizadas ni subordinadas, ni que cuenten con privilegios y/o preferencias por disposiciones legales. En caso de emitirse Obligaciones Negociables subordinadas, el Suplemento de Precio aplicable a las mismas especificará si estarán subordinadas a todos los demás pasivos del Emisor o a los pasivos que especialmente se determinen.</w:t>
      </w:r>
    </w:p>
    <w:p w14:paraId="69E8DEA9" w14:textId="77777777" w:rsidR="00084361" w:rsidRPr="00287DFB" w:rsidRDefault="00084361" w:rsidP="00C11BED">
      <w:pPr>
        <w:pStyle w:val="Textoindependiente"/>
        <w:widowControl w:val="0"/>
        <w:tabs>
          <w:tab w:val="clear" w:pos="380"/>
        </w:tabs>
        <w:rPr>
          <w:rFonts w:ascii="Times New Roman" w:hAnsi="Times New Roman"/>
          <w:b w:val="0"/>
        </w:rPr>
      </w:pPr>
    </w:p>
    <w:p w14:paraId="25B2E944"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Las condiciones específicas de cada Clase y/o Serie de las Obligaciones Negociables ofrecida</w:t>
      </w:r>
      <w:r w:rsidR="00F27FF2" w:rsidRPr="00287DFB">
        <w:rPr>
          <w:rFonts w:ascii="Times New Roman" w:hAnsi="Times New Roman"/>
          <w:b w:val="0"/>
        </w:rPr>
        <w:t>s</w:t>
      </w:r>
      <w:r w:rsidRPr="00287DFB">
        <w:rPr>
          <w:rFonts w:ascii="Times New Roman" w:hAnsi="Times New Roman"/>
          <w:b w:val="0"/>
        </w:rPr>
        <w:t xml:space="preserve"> bajo el Programa se establecerán en el Suplemento de Precio aplicable, el cual identificará, entre otras </w:t>
      </w:r>
      <w:r w:rsidR="00CE3D2E" w:rsidRPr="00287DFB">
        <w:rPr>
          <w:rFonts w:ascii="Times New Roman" w:hAnsi="Times New Roman"/>
          <w:b w:val="0"/>
        </w:rPr>
        <w:t>cuestiones</w:t>
      </w:r>
      <w:r w:rsidRPr="00287DFB">
        <w:rPr>
          <w:rFonts w:ascii="Times New Roman" w:hAnsi="Times New Roman"/>
          <w:b w:val="0"/>
        </w:rPr>
        <w:t>, en cada caso, el monto de capital total ofrecido, la tasa de interés y la oportunidad de pago de los intereses, si los hubiere, las denominaciones mínimas de negociación autorizadas, la moneda de denominación, el vencimiento, preferencia, prima, si la hubiere, cualesquier condiciones para su rescate, la garantía aplicable, en su caso, la forma de las Obligaciones Negociables, el precio de oferta inicial y cualesquier otras condiciones que pudieren resultar de aplicación respecto de la oferta y venta de dicha Clase y/o Serie de Obligaciones Negociables.</w:t>
      </w:r>
    </w:p>
    <w:p w14:paraId="5BAB9072" w14:textId="77777777" w:rsidR="00AA5419" w:rsidRPr="00287DFB" w:rsidRDefault="00AA5419" w:rsidP="00C11BED">
      <w:pPr>
        <w:pStyle w:val="Textoindependiente"/>
        <w:widowControl w:val="0"/>
        <w:tabs>
          <w:tab w:val="clear" w:pos="380"/>
        </w:tabs>
        <w:rPr>
          <w:rFonts w:ascii="Times New Roman" w:hAnsi="Times New Roman"/>
          <w:b w:val="0"/>
        </w:rPr>
      </w:pPr>
    </w:p>
    <w:p w14:paraId="5FD14ED6"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Las Obligaciones Negociables constituyen “</w:t>
      </w:r>
      <w:r w:rsidRPr="00287DFB">
        <w:rPr>
          <w:rFonts w:ascii="Times New Roman" w:hAnsi="Times New Roman"/>
          <w:b w:val="0"/>
          <w:i/>
        </w:rPr>
        <w:t>Obligaciones Negociables</w:t>
      </w:r>
      <w:r w:rsidRPr="00287DFB">
        <w:rPr>
          <w:rFonts w:ascii="Times New Roman" w:hAnsi="Times New Roman"/>
          <w:b w:val="0"/>
        </w:rPr>
        <w:t xml:space="preserve">” bajo la Ley Nº 23.576 </w:t>
      </w:r>
      <w:r w:rsidR="001D3614" w:rsidRPr="00287DFB">
        <w:rPr>
          <w:rFonts w:ascii="Times New Roman" w:hAnsi="Times New Roman"/>
          <w:b w:val="0"/>
        </w:rPr>
        <w:t xml:space="preserve">(con sus complementarias </w:t>
      </w:r>
      <w:r w:rsidRPr="00287DFB">
        <w:rPr>
          <w:rFonts w:ascii="Times New Roman" w:hAnsi="Times New Roman"/>
          <w:b w:val="0"/>
        </w:rPr>
        <w:t xml:space="preserve">y </w:t>
      </w:r>
      <w:r w:rsidR="001D3614" w:rsidRPr="00287DFB">
        <w:rPr>
          <w:rFonts w:ascii="Times New Roman" w:hAnsi="Times New Roman"/>
          <w:b w:val="0"/>
        </w:rPr>
        <w:t>modificatorias,</w:t>
      </w:r>
      <w:r w:rsidRPr="00287DFB">
        <w:rPr>
          <w:rFonts w:ascii="Times New Roman" w:hAnsi="Times New Roman"/>
          <w:b w:val="0"/>
        </w:rPr>
        <w:t xml:space="preserve"> la “</w:t>
      </w:r>
      <w:r w:rsidRPr="00287DFB">
        <w:rPr>
          <w:rFonts w:ascii="Times New Roman" w:hAnsi="Times New Roman"/>
          <w:b w:val="0"/>
          <w:u w:val="single"/>
        </w:rPr>
        <w:t>Ley de Obligaciones Negociables</w:t>
      </w:r>
      <w:r w:rsidRPr="00287DFB">
        <w:rPr>
          <w:rFonts w:ascii="Times New Roman" w:hAnsi="Times New Roman"/>
          <w:b w:val="0"/>
        </w:rPr>
        <w:t>”), y dan derecho a los beneficios, y estarán sujetas a los requisitos de procedimiento establecidos en la misma</w:t>
      </w:r>
      <w:r w:rsidR="00755178" w:rsidRPr="00287DFB">
        <w:rPr>
          <w:rFonts w:ascii="Times New Roman" w:hAnsi="Times New Roman"/>
          <w:b w:val="0"/>
        </w:rPr>
        <w:t xml:space="preserve"> y en la </w:t>
      </w:r>
      <w:r w:rsidR="009F440D" w:rsidRPr="00287DFB">
        <w:rPr>
          <w:rFonts w:ascii="Times New Roman" w:hAnsi="Times New Roman"/>
          <w:b w:val="0"/>
        </w:rPr>
        <w:t xml:space="preserve">Ley </w:t>
      </w:r>
      <w:r w:rsidR="001D3614" w:rsidRPr="00287DFB">
        <w:rPr>
          <w:rFonts w:ascii="Times New Roman" w:hAnsi="Times New Roman"/>
          <w:b w:val="0"/>
        </w:rPr>
        <w:t>de Mercado de Capitales</w:t>
      </w:r>
      <w:r w:rsidR="003315BB" w:rsidRPr="00287DFB">
        <w:rPr>
          <w:rFonts w:ascii="Times New Roman" w:hAnsi="Times New Roman"/>
          <w:b w:val="0"/>
        </w:rPr>
        <w:t xml:space="preserve"> y en las normas aplicables de la CNV </w:t>
      </w:r>
      <w:r w:rsidR="001D3614" w:rsidRPr="00287DFB">
        <w:rPr>
          <w:rFonts w:ascii="Times New Roman" w:hAnsi="Times New Roman"/>
          <w:b w:val="0"/>
        </w:rPr>
        <w:t>(</w:t>
      </w:r>
      <w:r w:rsidR="003315BB" w:rsidRPr="00287DFB">
        <w:rPr>
          <w:rFonts w:ascii="Times New Roman" w:hAnsi="Times New Roman"/>
          <w:b w:val="0"/>
        </w:rPr>
        <w:t>conforme</w:t>
      </w:r>
      <w:r w:rsidR="001D3614" w:rsidRPr="00287DFB">
        <w:rPr>
          <w:rFonts w:ascii="Times New Roman" w:hAnsi="Times New Roman"/>
          <w:b w:val="0"/>
        </w:rPr>
        <w:t xml:space="preserve"> Resolución General 622/2013, complementarias </w:t>
      </w:r>
      <w:r w:rsidR="00C61B1E" w:rsidRPr="00287DFB">
        <w:rPr>
          <w:rFonts w:ascii="Times New Roman" w:hAnsi="Times New Roman"/>
          <w:b w:val="0"/>
        </w:rPr>
        <w:t>y modificatorias</w:t>
      </w:r>
      <w:r w:rsidR="001D3614" w:rsidRPr="00287DFB">
        <w:rPr>
          <w:rFonts w:ascii="Times New Roman" w:hAnsi="Times New Roman"/>
          <w:b w:val="0"/>
        </w:rPr>
        <w:t xml:space="preserve">, </w:t>
      </w:r>
      <w:r w:rsidR="00F27FF2" w:rsidRPr="00287DFB">
        <w:rPr>
          <w:rFonts w:ascii="Times New Roman" w:hAnsi="Times New Roman"/>
          <w:b w:val="0"/>
        </w:rPr>
        <w:t>las “</w:t>
      </w:r>
      <w:r w:rsidR="00F27FF2" w:rsidRPr="00287DFB">
        <w:rPr>
          <w:rFonts w:ascii="Times New Roman" w:hAnsi="Times New Roman"/>
          <w:b w:val="0"/>
          <w:u w:val="single"/>
        </w:rPr>
        <w:t>Normas de la CNV</w:t>
      </w:r>
      <w:r w:rsidR="00F27FF2" w:rsidRPr="00287DFB">
        <w:rPr>
          <w:rFonts w:ascii="Times New Roman" w:hAnsi="Times New Roman"/>
          <w:b w:val="0"/>
        </w:rPr>
        <w:t>”)</w:t>
      </w:r>
      <w:r w:rsidR="003315BB" w:rsidRPr="00287DFB">
        <w:rPr>
          <w:rFonts w:ascii="Times New Roman" w:hAnsi="Times New Roman"/>
          <w:b w:val="0"/>
        </w:rPr>
        <w:t>.</w:t>
      </w:r>
    </w:p>
    <w:p w14:paraId="7BCA5762" w14:textId="77777777" w:rsidR="00F81F87" w:rsidRPr="00287DFB" w:rsidRDefault="00F81F87" w:rsidP="00C11BED">
      <w:pPr>
        <w:pStyle w:val="Textoindependiente"/>
        <w:widowControl w:val="0"/>
        <w:tabs>
          <w:tab w:val="clear" w:pos="380"/>
        </w:tabs>
        <w:rPr>
          <w:rFonts w:ascii="Times New Roman" w:hAnsi="Times New Roman"/>
          <w:b w:val="0"/>
        </w:rPr>
      </w:pPr>
    </w:p>
    <w:p w14:paraId="1C873D2B"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 xml:space="preserve">El presente Programa no cuenta con calificación de riesgo. </w:t>
      </w:r>
      <w:r w:rsidR="00830471" w:rsidRPr="00287DFB">
        <w:rPr>
          <w:rFonts w:ascii="Times New Roman" w:hAnsi="Times New Roman"/>
          <w:b w:val="0"/>
          <w:bCs w:val="0"/>
          <w:lang w:val="es-ES"/>
        </w:rPr>
        <w:t xml:space="preserve">El Emisor podrá optar por calificar cada una de las Clases o Series de Obligaciones Negociables a emitirse bajo el Programa, conforme lo determine en cada oportunidad en el respectivo Suplemento </w:t>
      </w:r>
      <w:r w:rsidRPr="00287DFB">
        <w:rPr>
          <w:rFonts w:ascii="Times New Roman" w:hAnsi="Times New Roman"/>
          <w:b w:val="0"/>
          <w:bCs w:val="0"/>
          <w:lang w:val="es-ES"/>
        </w:rPr>
        <w:t>de Precio</w:t>
      </w:r>
      <w:r w:rsidRPr="00287DFB">
        <w:rPr>
          <w:rFonts w:ascii="Times New Roman" w:hAnsi="Times New Roman"/>
          <w:b w:val="0"/>
        </w:rPr>
        <w:t>. En ning</w:t>
      </w:r>
      <w:r w:rsidR="00421613" w:rsidRPr="00287DFB">
        <w:rPr>
          <w:rFonts w:ascii="Times New Roman" w:hAnsi="Times New Roman"/>
          <w:b w:val="0"/>
        </w:rPr>
        <w:t>ú</w:t>
      </w:r>
      <w:r w:rsidRPr="00287DFB">
        <w:rPr>
          <w:rFonts w:ascii="Times New Roman" w:hAnsi="Times New Roman"/>
          <w:b w:val="0"/>
        </w:rPr>
        <w:t>n caso se deberá considerar que las calificaciones que se otorguen a una Clase y/o Serie son una recomendación del Emisor, del Organizador o del Colocador (conforme se definen más adelante) para que se adquieran las Obligaciones Negociables.</w:t>
      </w:r>
      <w:r w:rsidR="00C14F25" w:rsidRPr="00287DFB">
        <w:rPr>
          <w:rFonts w:ascii="Times New Roman" w:hAnsi="Times New Roman"/>
          <w:b w:val="0"/>
        </w:rPr>
        <w:t xml:space="preserve"> </w:t>
      </w:r>
    </w:p>
    <w:p w14:paraId="0B426A20" w14:textId="77777777" w:rsidR="00AA5419" w:rsidRPr="00287DFB" w:rsidRDefault="00AA5419" w:rsidP="00C11BED">
      <w:pPr>
        <w:pStyle w:val="Textoindependiente"/>
        <w:widowControl w:val="0"/>
        <w:tabs>
          <w:tab w:val="clear" w:pos="380"/>
        </w:tabs>
        <w:rPr>
          <w:rFonts w:ascii="Times New Roman" w:hAnsi="Times New Roman"/>
          <w:b w:val="0"/>
        </w:rPr>
      </w:pPr>
    </w:p>
    <w:tbl>
      <w:tblPr>
        <w:tblW w:w="9413" w:type="dxa"/>
        <w:tblInd w:w="5" w:type="dxa"/>
        <w:tblBorders>
          <w:top w:val="single" w:sz="4" w:space="0" w:color="auto"/>
          <w:left w:val="single" w:sz="4" w:space="0" w:color="auto"/>
          <w:bottom w:val="single" w:sz="4" w:space="0" w:color="auto"/>
          <w:right w:val="single" w:sz="4" w:space="0" w:color="auto"/>
        </w:tblBorders>
        <w:tblLayout w:type="fixed"/>
        <w:tblCellMar>
          <w:top w:w="28" w:type="dxa"/>
          <w:left w:w="0" w:type="dxa"/>
          <w:bottom w:w="28" w:type="dxa"/>
          <w:right w:w="0" w:type="dxa"/>
        </w:tblCellMar>
        <w:tblLook w:val="0000" w:firstRow="0" w:lastRow="0" w:firstColumn="0" w:lastColumn="0" w:noHBand="0" w:noVBand="0"/>
      </w:tblPr>
      <w:tblGrid>
        <w:gridCol w:w="9413"/>
      </w:tblGrid>
      <w:tr w:rsidR="00AA5419" w:rsidRPr="00287DFB" w14:paraId="7D12069B" w14:textId="77777777" w:rsidTr="00B4799F">
        <w:trPr>
          <w:trHeight w:val="205"/>
        </w:trPr>
        <w:tc>
          <w:tcPr>
            <w:tcW w:w="9413" w:type="dxa"/>
            <w:tcBorders>
              <w:top w:val="single" w:sz="4" w:space="0" w:color="auto"/>
              <w:left w:val="single" w:sz="4" w:space="0" w:color="auto"/>
              <w:bottom w:val="single" w:sz="4" w:space="0" w:color="auto"/>
              <w:right w:val="single" w:sz="4" w:space="0" w:color="auto"/>
            </w:tcBorders>
          </w:tcPr>
          <w:p w14:paraId="0DEDF664" w14:textId="77777777" w:rsidR="00AA5419" w:rsidRPr="00287DFB" w:rsidRDefault="00AA5419" w:rsidP="00C11BED">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EL PRESENTE PROGRAMA NO CUENTA CON CALIFICACIÓN DE RIESGO</w:t>
            </w:r>
          </w:p>
        </w:tc>
      </w:tr>
    </w:tbl>
    <w:p w14:paraId="379475ED" w14:textId="77777777" w:rsidR="00AA5419" w:rsidRPr="00287DFB" w:rsidRDefault="00AA5419" w:rsidP="00C11BED">
      <w:pPr>
        <w:widowControl w:val="0"/>
        <w:jc w:val="both"/>
        <w:rPr>
          <w:sz w:val="20"/>
        </w:rPr>
      </w:pPr>
    </w:p>
    <w:p w14:paraId="557CC443"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Para obtener un análisis de ciertos factores que deben tomarse en cuenta respecto de una inversión en las Obligaciones Negociables, véase el Capítulo II</w:t>
      </w:r>
      <w:r w:rsidR="00060730" w:rsidRPr="00287DFB">
        <w:rPr>
          <w:rFonts w:ascii="Times New Roman" w:hAnsi="Times New Roman"/>
          <w:b w:val="0"/>
          <w:lang w:val="es-ES"/>
        </w:rPr>
        <w:t>I</w:t>
      </w:r>
      <w:r w:rsidRPr="00287DFB">
        <w:rPr>
          <w:rFonts w:ascii="Times New Roman" w:hAnsi="Times New Roman"/>
          <w:b w:val="0"/>
        </w:rPr>
        <w:t>, “</w:t>
      </w:r>
      <w:r w:rsidR="00D754E0" w:rsidRPr="00287DFB">
        <w:rPr>
          <w:rFonts w:ascii="Times New Roman" w:hAnsi="Times New Roman"/>
          <w:b w:val="0"/>
          <w:i/>
        </w:rPr>
        <w:t>Factores de Riesgo</w:t>
      </w:r>
      <w:r w:rsidRPr="00287DFB">
        <w:rPr>
          <w:rFonts w:ascii="Times New Roman" w:hAnsi="Times New Roman"/>
          <w:b w:val="0"/>
        </w:rPr>
        <w:t>”</w:t>
      </w:r>
      <w:r w:rsidR="007A0565" w:rsidRPr="00287DFB">
        <w:rPr>
          <w:rFonts w:ascii="Times New Roman" w:hAnsi="Times New Roman"/>
          <w:b w:val="0"/>
        </w:rPr>
        <w:t xml:space="preserve"> del presente Prospecto</w:t>
      </w:r>
      <w:r w:rsidRPr="00287DFB">
        <w:rPr>
          <w:rFonts w:ascii="Times New Roman" w:hAnsi="Times New Roman"/>
          <w:b w:val="0"/>
        </w:rPr>
        <w:t>.</w:t>
      </w:r>
    </w:p>
    <w:p w14:paraId="2E821CE7" w14:textId="77777777" w:rsidR="00AA5419" w:rsidRPr="00287DFB" w:rsidRDefault="00AA5419" w:rsidP="00C11BED">
      <w:pPr>
        <w:pStyle w:val="Textoindependiente"/>
        <w:widowControl w:val="0"/>
        <w:tabs>
          <w:tab w:val="clear" w:pos="380"/>
        </w:tabs>
        <w:rPr>
          <w:rFonts w:ascii="Times New Roman" w:hAnsi="Times New Roman"/>
          <w:b w:val="0"/>
        </w:rPr>
      </w:pPr>
    </w:p>
    <w:p w14:paraId="509B863C" w14:textId="77777777" w:rsidR="00060730" w:rsidRPr="00287DFB" w:rsidRDefault="00060730" w:rsidP="00060730">
      <w:pPr>
        <w:pStyle w:val="Textoindependiente"/>
        <w:widowControl w:val="0"/>
        <w:tabs>
          <w:tab w:val="clear" w:pos="380"/>
        </w:tabs>
        <w:rPr>
          <w:rFonts w:ascii="Times New Roman" w:hAnsi="Times New Roman"/>
          <w:b w:val="0"/>
        </w:rPr>
      </w:pPr>
      <w:r w:rsidRPr="00287DFB">
        <w:rPr>
          <w:rFonts w:ascii="Times New Roman" w:hAnsi="Times New Roman"/>
          <w:b w:val="0"/>
        </w:rPr>
        <w:t xml:space="preserve">La creación del Programa ha sido tratada en la Asamblea de accionistas del Emisor que se celebró el 21 de noviembre de 2005 y la ampliación del monto del Programa (a la suma de $500.000.000) ha sido aprobada en la Asamblea de accionistas del Emisor que se celebró el 8 de octubre de 2007. La prórroga del plazo de vigencia y el aumento del monto del Programa (a la suma de U$S250.000.000) ha sido tratada en la Asamblea de accionistas del Emisor que se celebró el 25 de noviembre de 2010. </w:t>
      </w:r>
      <w:r w:rsidRPr="00287DFB">
        <w:rPr>
          <w:rFonts w:ascii="Times New Roman" w:hAnsi="Times New Roman"/>
          <w:b w:val="0"/>
          <w:lang w:val="es-ES"/>
        </w:rPr>
        <w:t xml:space="preserve">A su vez, </w:t>
      </w:r>
      <w:r w:rsidRPr="00287DFB">
        <w:rPr>
          <w:rFonts w:ascii="Times New Roman" w:hAnsi="Times New Roman"/>
          <w:b w:val="0"/>
          <w:bCs w:val="0"/>
          <w:lang w:val="es-ES"/>
        </w:rPr>
        <w:t xml:space="preserve">la segunda prórroga de la vigencia del Programa ha sido resuelta mediante Asamblea Ordinaria de accionistas de la Sociedad de fecha 17 de abril de 2015. El Directorio de la Sociedad en su reunión de fecha 30 de abril de 2020 resolvió actualizar toda la información necesaria para la emisión del presente Prospecto. Asimismo, </w:t>
      </w:r>
      <w:r w:rsidRPr="00287DFB">
        <w:rPr>
          <w:rFonts w:ascii="Times New Roman" w:hAnsi="Times New Roman"/>
          <w:b w:val="0"/>
          <w:bCs w:val="0"/>
          <w:lang w:val="es-AR"/>
        </w:rPr>
        <w:t xml:space="preserve">la última prórroga de vigencia del Programa ha sido tratada en la Asamblea General Ordinaria </w:t>
      </w:r>
      <w:r w:rsidRPr="00287DFB">
        <w:rPr>
          <w:rFonts w:ascii="Times New Roman" w:hAnsi="Times New Roman"/>
          <w:b w:val="0"/>
          <w:bCs w:val="0"/>
          <w:lang w:val="es-AR"/>
        </w:rPr>
        <w:lastRenderedPageBreak/>
        <w:t xml:space="preserve">y Extraordinaria de accionistas de fecha </w:t>
      </w:r>
      <w:r w:rsidR="004F147D" w:rsidRPr="00287DFB">
        <w:rPr>
          <w:rFonts w:ascii="Times New Roman" w:hAnsi="Times New Roman"/>
          <w:b w:val="0"/>
          <w:bCs w:val="0"/>
          <w:lang w:val="es-AR"/>
        </w:rPr>
        <w:t>16</w:t>
      </w:r>
      <w:r w:rsidR="00F33432" w:rsidRPr="00287DFB">
        <w:rPr>
          <w:rFonts w:ascii="Times New Roman" w:hAnsi="Times New Roman"/>
          <w:b w:val="0"/>
          <w:bCs w:val="0"/>
          <w:lang w:val="es-AR"/>
        </w:rPr>
        <w:t xml:space="preserve"> </w:t>
      </w:r>
      <w:r w:rsidRPr="00287DFB">
        <w:rPr>
          <w:rFonts w:ascii="Times New Roman" w:hAnsi="Times New Roman"/>
          <w:b w:val="0"/>
          <w:bCs w:val="0"/>
          <w:lang w:val="es-AR"/>
        </w:rPr>
        <w:t xml:space="preserve">de </w:t>
      </w:r>
      <w:r w:rsidR="004F147D" w:rsidRPr="00287DFB">
        <w:rPr>
          <w:rFonts w:ascii="Times New Roman" w:hAnsi="Times New Roman"/>
          <w:b w:val="0"/>
          <w:bCs w:val="0"/>
          <w:lang w:val="es-AR"/>
        </w:rPr>
        <w:t>noviembre</w:t>
      </w:r>
      <w:r w:rsidR="00F33432" w:rsidRPr="00287DFB">
        <w:rPr>
          <w:rFonts w:ascii="Times New Roman" w:hAnsi="Times New Roman"/>
          <w:b w:val="0"/>
          <w:bCs w:val="0"/>
          <w:lang w:val="es-AR"/>
        </w:rPr>
        <w:t xml:space="preserve"> </w:t>
      </w:r>
      <w:r w:rsidRPr="00287DFB">
        <w:rPr>
          <w:rFonts w:ascii="Times New Roman" w:hAnsi="Times New Roman"/>
          <w:b w:val="0"/>
          <w:bCs w:val="0"/>
          <w:lang w:val="es-AR"/>
        </w:rPr>
        <w:t xml:space="preserve">de 2020. Finalmente, la actualización del Prospecto de Programa ha sido tratada en la reunión de Directorio de fecha </w:t>
      </w:r>
      <w:r w:rsidR="004F147D" w:rsidRPr="00287DFB">
        <w:rPr>
          <w:rFonts w:ascii="Times New Roman" w:hAnsi="Times New Roman"/>
          <w:b w:val="0"/>
          <w:bCs w:val="0"/>
          <w:lang w:val="es-AR"/>
        </w:rPr>
        <w:t xml:space="preserve">16 </w:t>
      </w:r>
      <w:r w:rsidRPr="00287DFB">
        <w:rPr>
          <w:rFonts w:ascii="Times New Roman" w:hAnsi="Times New Roman"/>
          <w:b w:val="0"/>
          <w:bCs w:val="0"/>
          <w:lang w:val="es-AR"/>
        </w:rPr>
        <w:t xml:space="preserve">de </w:t>
      </w:r>
      <w:r w:rsidR="004F147D" w:rsidRPr="00287DFB">
        <w:rPr>
          <w:rFonts w:ascii="Times New Roman" w:hAnsi="Times New Roman"/>
          <w:b w:val="0"/>
          <w:bCs w:val="0"/>
          <w:lang w:val="es-AR"/>
        </w:rPr>
        <w:t>noviembre</w:t>
      </w:r>
      <w:r w:rsidRPr="00287DFB">
        <w:rPr>
          <w:rFonts w:ascii="Times New Roman" w:hAnsi="Times New Roman"/>
          <w:b w:val="0"/>
          <w:bCs w:val="0"/>
          <w:lang w:val="es-AR"/>
        </w:rPr>
        <w:t xml:space="preserve"> de 2020.</w:t>
      </w:r>
    </w:p>
    <w:p w14:paraId="79798E1A" w14:textId="77777777" w:rsidR="00856286" w:rsidRPr="00287DFB" w:rsidRDefault="00856286" w:rsidP="00C11BED">
      <w:pPr>
        <w:pStyle w:val="Textoindependiente"/>
        <w:widowControl w:val="0"/>
        <w:tabs>
          <w:tab w:val="clear" w:pos="380"/>
        </w:tabs>
        <w:rPr>
          <w:rFonts w:ascii="Times New Roman" w:hAnsi="Times New Roman"/>
          <w:b w:val="0"/>
        </w:rPr>
      </w:pPr>
    </w:p>
    <w:p w14:paraId="474D6146" w14:textId="77777777" w:rsidR="00AA5419" w:rsidRDefault="00906E5E" w:rsidP="00C11BED">
      <w:pPr>
        <w:pStyle w:val="Textoindependiente"/>
        <w:widowControl w:val="0"/>
        <w:tabs>
          <w:tab w:val="clear" w:pos="380"/>
        </w:tabs>
        <w:rPr>
          <w:rFonts w:ascii="Times New Roman" w:hAnsi="Times New Roman"/>
          <w:b w:val="0"/>
        </w:rPr>
      </w:pPr>
      <w:r w:rsidRPr="00287DFB">
        <w:rPr>
          <w:rFonts w:ascii="Times New Roman" w:hAnsi="Times New Roman"/>
          <w:b w:val="0"/>
        </w:rPr>
        <w:t>L</w:t>
      </w:r>
      <w:r w:rsidR="00AA5419" w:rsidRPr="00287DFB">
        <w:rPr>
          <w:rFonts w:ascii="Times New Roman" w:hAnsi="Times New Roman"/>
          <w:b w:val="0"/>
        </w:rPr>
        <w:t xml:space="preserve">as Obligaciones Negociables a emitirse bajo el Programa </w:t>
      </w:r>
      <w:r w:rsidR="003B26A2" w:rsidRPr="00287DFB">
        <w:rPr>
          <w:rFonts w:ascii="Times New Roman" w:hAnsi="Times New Roman"/>
          <w:b w:val="0"/>
        </w:rPr>
        <w:t xml:space="preserve">serán listadas </w:t>
      </w:r>
      <w:r w:rsidR="00AA5419" w:rsidRPr="00287DFB">
        <w:rPr>
          <w:rFonts w:ascii="Times New Roman" w:hAnsi="Times New Roman"/>
          <w:b w:val="0"/>
        </w:rPr>
        <w:t xml:space="preserve">en </w:t>
      </w:r>
      <w:r w:rsidR="002D64AA" w:rsidRPr="00287DFB">
        <w:rPr>
          <w:rFonts w:ascii="Times New Roman" w:hAnsi="Times New Roman"/>
          <w:b w:val="0"/>
        </w:rPr>
        <w:t>Bolsas y Mercados Argentinos</w:t>
      </w:r>
      <w:r w:rsidR="00040C76" w:rsidRPr="00287DFB">
        <w:rPr>
          <w:rFonts w:ascii="Times New Roman" w:hAnsi="Times New Roman"/>
          <w:b w:val="0"/>
        </w:rPr>
        <w:t xml:space="preserve"> S.A. </w:t>
      </w:r>
      <w:r w:rsidR="00AA5419" w:rsidRPr="00287DFB">
        <w:rPr>
          <w:rFonts w:ascii="Times New Roman" w:hAnsi="Times New Roman"/>
          <w:b w:val="0"/>
        </w:rPr>
        <w:t>(“</w:t>
      </w:r>
      <w:r w:rsidR="002D64AA" w:rsidRPr="00287DFB">
        <w:rPr>
          <w:rFonts w:ascii="Times New Roman" w:hAnsi="Times New Roman"/>
          <w:b w:val="0"/>
          <w:u w:val="single"/>
        </w:rPr>
        <w:t>ByMA</w:t>
      </w:r>
      <w:r w:rsidR="00AA5419" w:rsidRPr="00287DFB">
        <w:rPr>
          <w:rFonts w:ascii="Times New Roman" w:hAnsi="Times New Roman"/>
          <w:b w:val="0"/>
        </w:rPr>
        <w:t>”),</w:t>
      </w:r>
      <w:r w:rsidR="005D1FAD" w:rsidRPr="00287DFB">
        <w:rPr>
          <w:rFonts w:ascii="Times New Roman" w:hAnsi="Times New Roman"/>
          <w:b w:val="0"/>
        </w:rPr>
        <w:t xml:space="preserve"> y</w:t>
      </w:r>
      <w:r w:rsidRPr="00287DFB">
        <w:rPr>
          <w:rFonts w:ascii="Times New Roman" w:hAnsi="Times New Roman"/>
          <w:b w:val="0"/>
        </w:rPr>
        <w:t>/o</w:t>
      </w:r>
      <w:r w:rsidR="00577D3F" w:rsidRPr="00287DFB">
        <w:rPr>
          <w:rFonts w:ascii="Times New Roman" w:hAnsi="Times New Roman"/>
          <w:b w:val="0"/>
        </w:rPr>
        <w:t xml:space="preserve"> en </w:t>
      </w:r>
      <w:r w:rsidRPr="00287DFB">
        <w:rPr>
          <w:rFonts w:ascii="Times New Roman" w:hAnsi="Times New Roman"/>
          <w:b w:val="0"/>
        </w:rPr>
        <w:t xml:space="preserve">aquellos otros mercados autorizados donde se solicitare </w:t>
      </w:r>
      <w:r w:rsidR="00C61B1E" w:rsidRPr="00287DFB">
        <w:rPr>
          <w:rFonts w:ascii="Times New Roman" w:hAnsi="Times New Roman"/>
          <w:b w:val="0"/>
        </w:rPr>
        <w:t>tal autorización</w:t>
      </w:r>
      <w:r w:rsidRPr="00287DFB">
        <w:rPr>
          <w:rFonts w:ascii="Times New Roman" w:hAnsi="Times New Roman"/>
          <w:b w:val="0"/>
        </w:rPr>
        <w:t>, tal como</w:t>
      </w:r>
      <w:r w:rsidR="00AA5419" w:rsidRPr="00287DFB">
        <w:rPr>
          <w:rFonts w:ascii="Times New Roman" w:hAnsi="Times New Roman"/>
          <w:b w:val="0"/>
        </w:rPr>
        <w:t xml:space="preserve"> el Mercado Abierto Electrónico S.A. (el “</w:t>
      </w:r>
      <w:r w:rsidR="00AA5419" w:rsidRPr="00287DFB">
        <w:rPr>
          <w:rFonts w:ascii="Times New Roman" w:hAnsi="Times New Roman"/>
          <w:b w:val="0"/>
          <w:u w:val="single"/>
        </w:rPr>
        <w:t>MAE</w:t>
      </w:r>
      <w:r w:rsidR="00AA5419" w:rsidRPr="00287DFB">
        <w:rPr>
          <w:rFonts w:ascii="Times New Roman" w:hAnsi="Times New Roman"/>
          <w:b w:val="0"/>
        </w:rPr>
        <w:t>”)</w:t>
      </w:r>
      <w:r w:rsidRPr="00287DFB">
        <w:rPr>
          <w:rFonts w:ascii="Times New Roman" w:hAnsi="Times New Roman"/>
          <w:b w:val="0"/>
        </w:rPr>
        <w:t>,</w:t>
      </w:r>
      <w:r w:rsidR="00AA5419" w:rsidRPr="00287DFB">
        <w:rPr>
          <w:rFonts w:ascii="Times New Roman" w:hAnsi="Times New Roman"/>
          <w:b w:val="0"/>
        </w:rPr>
        <w:t xml:space="preserve"> o en cualquier </w:t>
      </w:r>
      <w:r w:rsidRPr="00287DFB">
        <w:rPr>
          <w:rFonts w:ascii="Times New Roman" w:hAnsi="Times New Roman"/>
          <w:b w:val="0"/>
        </w:rPr>
        <w:t>otr</w:t>
      </w:r>
      <w:r w:rsidR="00AA5419" w:rsidRPr="00287DFB">
        <w:rPr>
          <w:rFonts w:ascii="Times New Roman" w:hAnsi="Times New Roman"/>
          <w:b w:val="0"/>
        </w:rPr>
        <w:t xml:space="preserve">o mercado </w:t>
      </w:r>
      <w:r w:rsidR="00604708" w:rsidRPr="00287DFB">
        <w:rPr>
          <w:rFonts w:ascii="Times New Roman" w:hAnsi="Times New Roman"/>
          <w:b w:val="0"/>
        </w:rPr>
        <w:t xml:space="preserve">autorizado del país y/o del exterior </w:t>
      </w:r>
      <w:r w:rsidR="00E969C4" w:rsidRPr="00287DFB">
        <w:rPr>
          <w:rFonts w:ascii="Times New Roman" w:hAnsi="Times New Roman"/>
          <w:b w:val="0"/>
        </w:rPr>
        <w:t>conforme se determine en el Suplemento de Precio aplicable</w:t>
      </w:r>
      <w:r w:rsidR="00604708" w:rsidRPr="00287DFB">
        <w:rPr>
          <w:rFonts w:ascii="Times New Roman" w:hAnsi="Times New Roman"/>
          <w:b w:val="0"/>
        </w:rPr>
        <w:t xml:space="preserve">. </w:t>
      </w:r>
      <w:r w:rsidR="00AA5419" w:rsidRPr="00287DFB">
        <w:rPr>
          <w:rFonts w:ascii="Times New Roman" w:hAnsi="Times New Roman"/>
          <w:b w:val="0"/>
        </w:rPr>
        <w:t>Las Obligaciones Negociables, si así se especificara en el Suplemento de Precio aplicable, se depositarán en Caja de Valores S.A. (“</w:t>
      </w:r>
      <w:r w:rsidR="00AA5419" w:rsidRPr="00287DFB">
        <w:rPr>
          <w:rFonts w:ascii="Times New Roman" w:hAnsi="Times New Roman"/>
          <w:b w:val="0"/>
          <w:u w:val="single"/>
        </w:rPr>
        <w:t>Caja de Valores</w:t>
      </w:r>
      <w:r w:rsidR="00AA5419" w:rsidRPr="00287DFB">
        <w:rPr>
          <w:rFonts w:ascii="Times New Roman" w:hAnsi="Times New Roman"/>
          <w:b w:val="0"/>
        </w:rPr>
        <w:t xml:space="preserve">”) o en cualquier otro sistema de depósito colectivo. El Emisor </w:t>
      </w:r>
      <w:r w:rsidR="00C61B1E" w:rsidRPr="00287DFB">
        <w:rPr>
          <w:rFonts w:ascii="Times New Roman" w:hAnsi="Times New Roman"/>
          <w:b w:val="0"/>
        </w:rPr>
        <w:t>ofrecerá</w:t>
      </w:r>
      <w:r w:rsidR="00AA5419" w:rsidRPr="00287DFB">
        <w:rPr>
          <w:rFonts w:ascii="Times New Roman" w:hAnsi="Times New Roman"/>
          <w:b w:val="0"/>
        </w:rPr>
        <w:t xml:space="preserve"> las Obligaciones Negociables emitidas en virtud del Programa a través de colocadores, o agentes (</w:t>
      </w:r>
      <w:r w:rsidR="00B67789" w:rsidRPr="00287DFB">
        <w:rPr>
          <w:rFonts w:ascii="Times New Roman" w:hAnsi="Times New Roman"/>
          <w:b w:val="0"/>
        </w:rPr>
        <w:t xml:space="preserve">el </w:t>
      </w:r>
      <w:r w:rsidR="00AA5419" w:rsidRPr="00287DFB">
        <w:rPr>
          <w:rFonts w:ascii="Times New Roman" w:hAnsi="Times New Roman"/>
          <w:b w:val="0"/>
        </w:rPr>
        <w:t>“</w:t>
      </w:r>
      <w:r w:rsidR="00AA5419" w:rsidRPr="00287DFB">
        <w:rPr>
          <w:rFonts w:ascii="Times New Roman" w:hAnsi="Times New Roman"/>
          <w:b w:val="0"/>
          <w:u w:val="single"/>
        </w:rPr>
        <w:t>Agente Colocador</w:t>
      </w:r>
      <w:r w:rsidR="00AA5419" w:rsidRPr="00287DFB">
        <w:rPr>
          <w:rFonts w:ascii="Times New Roman" w:hAnsi="Times New Roman"/>
          <w:b w:val="0"/>
        </w:rPr>
        <w:t xml:space="preserve">” o </w:t>
      </w:r>
      <w:r w:rsidR="00B67789" w:rsidRPr="00287DFB">
        <w:rPr>
          <w:rFonts w:ascii="Times New Roman" w:hAnsi="Times New Roman"/>
          <w:b w:val="0"/>
        </w:rPr>
        <w:t xml:space="preserve">el </w:t>
      </w:r>
      <w:r w:rsidR="00AA5419" w:rsidRPr="00287DFB">
        <w:rPr>
          <w:rFonts w:ascii="Times New Roman" w:hAnsi="Times New Roman"/>
          <w:b w:val="0"/>
        </w:rPr>
        <w:t>“</w:t>
      </w:r>
      <w:r w:rsidR="00AA5419" w:rsidRPr="00287DFB">
        <w:rPr>
          <w:rFonts w:ascii="Times New Roman" w:hAnsi="Times New Roman"/>
          <w:b w:val="0"/>
          <w:u w:val="single"/>
        </w:rPr>
        <w:t>Colocador</w:t>
      </w:r>
      <w:r w:rsidR="00AA5419" w:rsidRPr="00287DFB">
        <w:rPr>
          <w:rFonts w:ascii="Times New Roman" w:hAnsi="Times New Roman"/>
          <w:b w:val="0"/>
        </w:rPr>
        <w:t>”</w:t>
      </w:r>
      <w:r w:rsidR="00640F8F" w:rsidRPr="00287DFB">
        <w:rPr>
          <w:rFonts w:ascii="Times New Roman" w:hAnsi="Times New Roman"/>
          <w:b w:val="0"/>
        </w:rPr>
        <w:t>, indistintamente</w:t>
      </w:r>
      <w:r w:rsidR="00AA5419" w:rsidRPr="00287DFB">
        <w:rPr>
          <w:rFonts w:ascii="Times New Roman" w:hAnsi="Times New Roman"/>
          <w:b w:val="0"/>
        </w:rPr>
        <w:t xml:space="preserve">) </w:t>
      </w:r>
      <w:r w:rsidR="00F44983" w:rsidRPr="00287DFB">
        <w:rPr>
          <w:rFonts w:ascii="Times New Roman" w:hAnsi="Times New Roman"/>
          <w:b w:val="0"/>
        </w:rPr>
        <w:t>y</w:t>
      </w:r>
      <w:r w:rsidR="00F44983" w:rsidRPr="00287DFB">
        <w:rPr>
          <w:rFonts w:ascii="Times New Roman" w:hAnsi="Times New Roman"/>
          <w:b w:val="0"/>
          <w:lang w:val="es-AR"/>
        </w:rPr>
        <w:t xml:space="preserve">/o </w:t>
      </w:r>
      <w:r w:rsidR="00F44983" w:rsidRPr="00287DFB">
        <w:rPr>
          <w:rFonts w:ascii="Times New Roman" w:hAnsi="Times New Roman"/>
          <w:b w:val="0"/>
        </w:rPr>
        <w:t>agentes organizadores de tales emisiones (un “Agente Organizador” o un “Organizador”)</w:t>
      </w:r>
      <w:r w:rsidR="00F44983" w:rsidRPr="00287DFB">
        <w:rPr>
          <w:rFonts w:ascii="Times New Roman" w:hAnsi="Times New Roman"/>
          <w:b w:val="0"/>
          <w:lang w:val="es-AR"/>
        </w:rPr>
        <w:t xml:space="preserve"> </w:t>
      </w:r>
      <w:r w:rsidR="00AA5419" w:rsidRPr="00287DFB">
        <w:rPr>
          <w:rFonts w:ascii="Times New Roman" w:hAnsi="Times New Roman"/>
          <w:b w:val="0"/>
        </w:rPr>
        <w:t xml:space="preserve">que el Emisor designe oportunamente, conforme se especifique en el Suplemento de Precio aplicable. </w:t>
      </w:r>
      <w:r w:rsidR="00C61B1E" w:rsidRPr="00287DFB">
        <w:rPr>
          <w:rFonts w:ascii="Times New Roman" w:hAnsi="Times New Roman"/>
          <w:b w:val="0"/>
        </w:rPr>
        <w:t>L</w:t>
      </w:r>
      <w:r w:rsidR="00AA5419" w:rsidRPr="00287DFB">
        <w:rPr>
          <w:rFonts w:ascii="Times New Roman" w:hAnsi="Times New Roman"/>
          <w:b w:val="0"/>
        </w:rPr>
        <w:t xml:space="preserve">os Colocadores </w:t>
      </w:r>
      <w:r w:rsidR="00F44983" w:rsidRPr="00287DFB">
        <w:rPr>
          <w:rFonts w:ascii="Times New Roman" w:hAnsi="Times New Roman"/>
          <w:b w:val="0"/>
          <w:lang w:val="es-AR"/>
        </w:rPr>
        <w:t xml:space="preserve">y/u Organizadores </w:t>
      </w:r>
      <w:r w:rsidR="00AA5419" w:rsidRPr="00287DFB">
        <w:rPr>
          <w:rFonts w:ascii="Times New Roman" w:hAnsi="Times New Roman"/>
          <w:b w:val="0"/>
        </w:rPr>
        <w:t>se</w:t>
      </w:r>
      <w:r w:rsidR="00C61B1E" w:rsidRPr="00287DFB">
        <w:rPr>
          <w:rFonts w:ascii="Times New Roman" w:hAnsi="Times New Roman"/>
          <w:b w:val="0"/>
        </w:rPr>
        <w:t>rán</w:t>
      </w:r>
      <w:r w:rsidR="00AA5419" w:rsidRPr="00287DFB">
        <w:rPr>
          <w:rFonts w:ascii="Times New Roman" w:hAnsi="Times New Roman"/>
          <w:b w:val="0"/>
        </w:rPr>
        <w:t xml:space="preserve"> </w:t>
      </w:r>
      <w:r w:rsidR="00C61B1E" w:rsidRPr="00287DFB">
        <w:rPr>
          <w:rFonts w:ascii="Times New Roman" w:hAnsi="Times New Roman"/>
          <w:b w:val="0"/>
        </w:rPr>
        <w:t xml:space="preserve">indicados </w:t>
      </w:r>
      <w:r w:rsidR="00AA5419" w:rsidRPr="00287DFB">
        <w:rPr>
          <w:rFonts w:ascii="Times New Roman" w:hAnsi="Times New Roman"/>
          <w:b w:val="0"/>
        </w:rPr>
        <w:t>en el Suplemento de Precio correspondiente.</w:t>
      </w:r>
    </w:p>
    <w:p w14:paraId="7E998E92" w14:textId="77777777" w:rsidR="00287DFB" w:rsidRDefault="00287DFB" w:rsidP="00C11BED">
      <w:pPr>
        <w:pStyle w:val="Textoindependiente"/>
        <w:widowControl w:val="0"/>
        <w:tabs>
          <w:tab w:val="clear" w:pos="380"/>
        </w:tabs>
        <w:rPr>
          <w:rFonts w:ascii="Times New Roman" w:hAnsi="Times New Roman"/>
          <w:b w:val="0"/>
        </w:rPr>
      </w:pPr>
    </w:p>
    <w:p w14:paraId="63FF7691" w14:textId="77777777" w:rsidR="00287DFB" w:rsidRPr="00597B50" w:rsidRDefault="00287DFB" w:rsidP="00287DFB">
      <w:pPr>
        <w:spacing w:line="240" w:lineRule="atLeast"/>
        <w:jc w:val="both"/>
        <w:rPr>
          <w:i/>
          <w:sz w:val="20"/>
          <w:szCs w:val="20"/>
        </w:rPr>
      </w:pPr>
      <w:r w:rsidRPr="00597B50">
        <w:rPr>
          <w:sz w:val="20"/>
          <w:szCs w:val="20"/>
        </w:rPr>
        <w:t xml:space="preserve">A la fecha del presente Prospecto, </w:t>
      </w:r>
      <w:r>
        <w:rPr>
          <w:sz w:val="20"/>
          <w:szCs w:val="20"/>
        </w:rPr>
        <w:t>el Emisor no</w:t>
      </w:r>
      <w:r w:rsidRPr="00597B50">
        <w:rPr>
          <w:sz w:val="20"/>
          <w:szCs w:val="20"/>
        </w:rPr>
        <w:t xml:space="preserve"> es beneficiari</w:t>
      </w:r>
      <w:r>
        <w:rPr>
          <w:sz w:val="20"/>
          <w:szCs w:val="20"/>
        </w:rPr>
        <w:t>o</w:t>
      </w:r>
      <w:r w:rsidRPr="00597B50">
        <w:rPr>
          <w:sz w:val="20"/>
          <w:szCs w:val="20"/>
        </w:rPr>
        <w:t xml:space="preserve"> de ningún progama creado por el Gobierno Nacional en el marco de la pandemia del nuevo coronavirus COVID – 19, incluyendo, sin limitación al Programa de Asistencia de Emergencia al Trabajo y a la Producción para empleadores y trabajadores (“</w:t>
      </w:r>
      <w:r w:rsidRPr="009C6A06">
        <w:rPr>
          <w:bCs/>
          <w:sz w:val="20"/>
          <w:u w:val="single"/>
        </w:rPr>
        <w:t>ATP</w:t>
      </w:r>
      <w:r w:rsidRPr="00597B50">
        <w:rPr>
          <w:sz w:val="20"/>
          <w:szCs w:val="20"/>
        </w:rPr>
        <w:t>”), en el marco de la pandemia COVID-19, creado por el Decreto de Necesidad y Urgencia N° 332/2020 (conforme fuera ampliado por el Decreto de Necesidad y Urgencia N° 376/2020) y que prevé, entre otras cuestiones, la habilitación de ciertas financiaciones, la creación de un salario complementario abonado por el Estado Nacional a todos los trabajadores en relación de dependencia del sector privado, la habilitación al Fondo de Garantías Argentina (FoGAR) a avalar las financiaciones antes referidas y la creación un Seguro de Desempleo. Asimismo, el acogimiento al ATP conlleva ciertas restricciones y obligaciones. Para ver información sobre las mismas y más detalle sobre el ATP, ver el Capítulo “</w:t>
      </w:r>
      <w:r w:rsidRPr="00597B50">
        <w:rPr>
          <w:i/>
          <w:sz w:val="20"/>
          <w:szCs w:val="20"/>
        </w:rPr>
        <w:t xml:space="preserve">Información Adicional – g) </w:t>
      </w:r>
      <w:r>
        <w:rPr>
          <w:i/>
          <w:sz w:val="20"/>
          <w:szCs w:val="20"/>
        </w:rPr>
        <w:t>Hechos recientes</w:t>
      </w:r>
      <w:r w:rsidRPr="00597B50">
        <w:rPr>
          <w:i/>
          <w:sz w:val="20"/>
          <w:szCs w:val="20"/>
        </w:rPr>
        <w:t xml:space="preserve"> </w:t>
      </w:r>
      <w:r>
        <w:rPr>
          <w:i/>
          <w:sz w:val="20"/>
          <w:szCs w:val="20"/>
        </w:rPr>
        <w:t>–</w:t>
      </w:r>
      <w:r w:rsidRPr="00597B50">
        <w:rPr>
          <w:i/>
          <w:sz w:val="20"/>
          <w:szCs w:val="20"/>
        </w:rPr>
        <w:t xml:space="preserve"> </w:t>
      </w:r>
      <w:r>
        <w:rPr>
          <w:i/>
          <w:sz w:val="20"/>
          <w:szCs w:val="20"/>
        </w:rPr>
        <w:t>(iii) Normativa Covid</w:t>
      </w:r>
      <w:r w:rsidRPr="00597B50">
        <w:rPr>
          <w:i/>
          <w:sz w:val="20"/>
          <w:szCs w:val="20"/>
        </w:rPr>
        <w:t xml:space="preserve"> – (1</w:t>
      </w:r>
      <w:r>
        <w:rPr>
          <w:i/>
          <w:sz w:val="20"/>
          <w:szCs w:val="20"/>
        </w:rPr>
        <w:t>1</w:t>
      </w:r>
      <w:r w:rsidRPr="00597B50">
        <w:rPr>
          <w:i/>
          <w:sz w:val="20"/>
          <w:szCs w:val="20"/>
        </w:rPr>
        <w:t>) Decreto de Necesidad y Urgencia N°332/2020.”</w:t>
      </w:r>
    </w:p>
    <w:p w14:paraId="5A747882" w14:textId="77777777" w:rsidR="00287DFB" w:rsidRPr="00597B50" w:rsidRDefault="00287DFB" w:rsidP="00287DFB">
      <w:pPr>
        <w:spacing w:line="240" w:lineRule="atLeast"/>
        <w:jc w:val="both"/>
        <w:rPr>
          <w:i/>
          <w:sz w:val="20"/>
          <w:szCs w:val="20"/>
        </w:rPr>
      </w:pPr>
    </w:p>
    <w:p w14:paraId="413FF947" w14:textId="77777777" w:rsidR="00287DFB" w:rsidRPr="00597B50" w:rsidRDefault="00287DFB" w:rsidP="00287DFB">
      <w:pPr>
        <w:spacing w:line="0" w:lineRule="atLeast"/>
        <w:jc w:val="both"/>
        <w:rPr>
          <w:sz w:val="20"/>
          <w:szCs w:val="20"/>
        </w:rPr>
      </w:pPr>
      <w:r w:rsidRPr="00597B50">
        <w:rPr>
          <w:sz w:val="20"/>
          <w:szCs w:val="20"/>
        </w:rPr>
        <w:t xml:space="preserve">En virtud de que a la fecha del presente </w:t>
      </w:r>
      <w:r>
        <w:rPr>
          <w:sz w:val="20"/>
          <w:szCs w:val="20"/>
        </w:rPr>
        <w:t>el Emisor</w:t>
      </w:r>
      <w:r w:rsidRPr="00597B50">
        <w:rPr>
          <w:sz w:val="20"/>
          <w:szCs w:val="20"/>
        </w:rPr>
        <w:t xml:space="preserve"> no resulta beneficiario del programa ATP, no se ha producido limitación e implicancia alguna en el giro ordinario de la Sociedad ni en ninguna de sus compañías vinculadas. Asimismo, la Sociedad no se encuentra inhibida, en concurso, procedimiento preventivo de crisis ni ninguna otra situación que afecte el normal giro de sus negocios.</w:t>
      </w:r>
    </w:p>
    <w:p w14:paraId="4E4B01C4" w14:textId="77777777" w:rsidR="00287DFB" w:rsidRPr="00597B50" w:rsidRDefault="00287DFB" w:rsidP="00C11BED">
      <w:pPr>
        <w:pStyle w:val="Textoindependiente"/>
        <w:widowControl w:val="0"/>
        <w:tabs>
          <w:tab w:val="clear" w:pos="380"/>
        </w:tabs>
        <w:rPr>
          <w:rFonts w:ascii="Times New Roman" w:hAnsi="Times New Roman"/>
          <w:b w:val="0"/>
          <w:lang w:val="es-AR"/>
        </w:rPr>
      </w:pPr>
    </w:p>
    <w:p w14:paraId="2E8FA867" w14:textId="77777777" w:rsidR="00D77936" w:rsidRPr="00287DFB" w:rsidRDefault="00D77936" w:rsidP="00C11BED">
      <w:pPr>
        <w:pStyle w:val="Textoindependiente"/>
        <w:widowControl w:val="0"/>
        <w:tabs>
          <w:tab w:val="clear" w:pos="380"/>
        </w:tabs>
        <w:rPr>
          <w:rFonts w:ascii="Times New Roman" w:hAnsi="Times New Roman"/>
          <w:b w:val="0"/>
        </w:rPr>
      </w:pPr>
    </w:p>
    <w:p w14:paraId="583C35FB" w14:textId="77777777" w:rsidR="00D77936" w:rsidRPr="00287DFB" w:rsidRDefault="00D77936" w:rsidP="00D77936">
      <w:pPr>
        <w:pStyle w:val="Textoindependiente"/>
        <w:widowControl w:val="0"/>
        <w:rPr>
          <w:rFonts w:ascii="Times New Roman" w:hAnsi="Times New Roman"/>
          <w:color w:val="000000"/>
        </w:rPr>
      </w:pPr>
      <w:r w:rsidRPr="00287DFB">
        <w:rPr>
          <w:rFonts w:ascii="Times New Roman" w:hAnsi="Times New Roman"/>
          <w:color w:val="000000"/>
          <w:lang w:eastAsia="es-ES"/>
        </w:rPr>
        <w:t>Los Colocadores</w:t>
      </w:r>
      <w:r w:rsidR="00F44983" w:rsidRPr="00287DFB">
        <w:rPr>
          <w:rFonts w:ascii="Times New Roman" w:hAnsi="Times New Roman"/>
          <w:color w:val="000000"/>
          <w:lang w:val="es-AR" w:eastAsia="es-ES"/>
        </w:rPr>
        <w:t>,</w:t>
      </w:r>
      <w:r w:rsidRPr="00287DFB">
        <w:rPr>
          <w:rFonts w:ascii="Times New Roman" w:hAnsi="Times New Roman"/>
          <w:color w:val="000000"/>
          <w:lang w:eastAsia="es-ES"/>
        </w:rPr>
        <w:t xml:space="preserve"> </w:t>
      </w:r>
      <w:r w:rsidR="00F44983" w:rsidRPr="00287DFB">
        <w:rPr>
          <w:rFonts w:ascii="Times New Roman" w:hAnsi="Times New Roman"/>
          <w:bCs w:val="0"/>
          <w:color w:val="000000"/>
          <w:lang w:eastAsia="es-ES"/>
        </w:rPr>
        <w:t>si así lo requiere la normativa vigente,</w:t>
      </w:r>
      <w:r w:rsidR="00F44983" w:rsidRPr="00287DFB">
        <w:rPr>
          <w:rFonts w:ascii="Times New Roman" w:hAnsi="Times New Roman"/>
          <w:bCs w:val="0"/>
          <w:color w:val="000000"/>
          <w:lang w:val="es-AR" w:eastAsia="es-ES"/>
        </w:rPr>
        <w:t xml:space="preserve"> </w:t>
      </w:r>
      <w:r w:rsidRPr="00287DFB">
        <w:rPr>
          <w:rFonts w:ascii="Times New Roman" w:hAnsi="Times New Roman"/>
          <w:color w:val="000000"/>
          <w:lang w:eastAsia="es-ES"/>
        </w:rPr>
        <w:t xml:space="preserve">deberán solicitar a los inversores, previo cumplimiento de la instrucción de adquisición de títulos valores en pesos para su posterior e inmediata venta en moneda extranjera o transferencias de los mismos a entidades depositarias del exterior, la presentación de una declaración jurada manifestando que no se encuentra alcanzado por ninguna restricción legal o reglamentaria para efectuar las operaciones y/o transferencias mencionadas y que no resulta beneficiario como empleador del salario complementario establecido en el Programa de Asistencia de Emergencia al Trabajo y a la Producción (ATP), creado por el Decreto N° 332/2020, conforme a los plazos y requisitos dispuestos por la DECAD-2020-817-APN-JGM de fecha 17/05/2020 y mod. </w:t>
      </w:r>
    </w:p>
    <w:p w14:paraId="18EFD1BA" w14:textId="77777777" w:rsidR="00E34427" w:rsidRPr="00287DFB" w:rsidRDefault="00E34427" w:rsidP="004E339D">
      <w:pPr>
        <w:pStyle w:val="Textoindependiente"/>
        <w:widowControl w:val="0"/>
        <w:rPr>
          <w:rFonts w:ascii="Times New Roman" w:hAnsi="Times New Roman"/>
          <w:color w:val="000000"/>
        </w:rPr>
      </w:pPr>
    </w:p>
    <w:p w14:paraId="434D837E"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 xml:space="preserve">El presente Prospecto no podrá utilizarse para ofrecer las Obligaciones Negociables emitidas en virtud del Programa, a menos que estuviera acompañado por el correspondiente Suplemento de Precio. El Emisor </w:t>
      </w:r>
      <w:r w:rsidR="00B67789" w:rsidRPr="00287DFB">
        <w:rPr>
          <w:rFonts w:ascii="Times New Roman" w:hAnsi="Times New Roman"/>
          <w:b w:val="0"/>
        </w:rPr>
        <w:t>contratará</w:t>
      </w:r>
      <w:r w:rsidRPr="00287DFB">
        <w:rPr>
          <w:rFonts w:ascii="Times New Roman" w:hAnsi="Times New Roman"/>
          <w:b w:val="0"/>
        </w:rPr>
        <w:t xml:space="preserve"> a uno o más Colocadores o </w:t>
      </w:r>
      <w:r w:rsidR="00845C11" w:rsidRPr="00287DFB">
        <w:rPr>
          <w:rFonts w:ascii="Times New Roman" w:hAnsi="Times New Roman"/>
          <w:b w:val="0"/>
        </w:rPr>
        <w:t>agentes habilitados</w:t>
      </w:r>
      <w:r w:rsidRPr="00287DFB">
        <w:rPr>
          <w:rFonts w:ascii="Times New Roman" w:hAnsi="Times New Roman"/>
          <w:b w:val="0"/>
        </w:rPr>
        <w:t xml:space="preserve"> para efectuar la distribución de las Obligaciones Negociables. El Emisor se reserva el derecho de retirar, cancelar o modificar cualquier oferta de Obligaciones Negociables prevista en el presente Prospecto o en los Suplementos de Precio, con previo aviso por escrito.</w:t>
      </w:r>
    </w:p>
    <w:p w14:paraId="0FBA5816" w14:textId="77777777" w:rsidR="00845C11" w:rsidRPr="00287DFB" w:rsidRDefault="00845C11" w:rsidP="00C11BED">
      <w:pPr>
        <w:pStyle w:val="Textoindependiente"/>
        <w:widowControl w:val="0"/>
        <w:tabs>
          <w:tab w:val="clear" w:pos="380"/>
        </w:tabs>
        <w:rPr>
          <w:rFonts w:ascii="Times New Roman" w:hAnsi="Times New Roman"/>
          <w:b w:val="0"/>
        </w:rPr>
      </w:pPr>
    </w:p>
    <w:p w14:paraId="7AD1F943" w14:textId="77777777" w:rsidR="00AA5419" w:rsidRPr="00287DFB" w:rsidRDefault="00AA5419" w:rsidP="00C11BED">
      <w:pPr>
        <w:widowControl w:val="0"/>
        <w:jc w:val="both"/>
        <w:rPr>
          <w:sz w:val="20"/>
        </w:rPr>
      </w:pPr>
      <w:r w:rsidRPr="00287DFB">
        <w:rPr>
          <w:sz w:val="20"/>
        </w:rPr>
        <w:t xml:space="preserve">El Prospecto y los </w:t>
      </w:r>
      <w:r w:rsidR="00096D0C" w:rsidRPr="00287DFB">
        <w:rPr>
          <w:sz w:val="20"/>
        </w:rPr>
        <w:t>estados financieros</w:t>
      </w:r>
      <w:r w:rsidRPr="00287DFB">
        <w:rPr>
          <w:sz w:val="20"/>
        </w:rPr>
        <w:t xml:space="preserve"> de la Compañía se encuentran a disposición del público inversor en su sede social sita en </w:t>
      </w:r>
      <w:r w:rsidR="001C6A1D" w:rsidRPr="00287DFB">
        <w:rPr>
          <w:sz w:val="20"/>
        </w:rPr>
        <w:t>Av. Paseo Colón 746, Piso 4</w:t>
      </w:r>
      <w:r w:rsidRPr="00287DFB">
        <w:rPr>
          <w:sz w:val="20"/>
        </w:rPr>
        <w:t>, (</w:t>
      </w:r>
      <w:r w:rsidR="001C6A1D" w:rsidRPr="00287DFB">
        <w:rPr>
          <w:sz w:val="20"/>
          <w:szCs w:val="20"/>
          <w:lang w:val="es-ES"/>
        </w:rPr>
        <w:t>C1063ACU</w:t>
      </w:r>
      <w:r w:rsidRPr="00287DFB">
        <w:rPr>
          <w:sz w:val="20"/>
        </w:rPr>
        <w:t>), de la Ciudad Autónoma de Buenos Aires</w:t>
      </w:r>
      <w:r w:rsidR="00577D3F" w:rsidRPr="00287DFB">
        <w:rPr>
          <w:sz w:val="20"/>
        </w:rPr>
        <w:t>,</w:t>
      </w:r>
      <w:r w:rsidRPr="00287DFB">
        <w:rPr>
          <w:sz w:val="20"/>
        </w:rPr>
        <w:t xml:space="preserve"> en la página </w:t>
      </w:r>
      <w:r w:rsidR="00AE04C4" w:rsidRPr="00287DFB">
        <w:rPr>
          <w:i/>
          <w:sz w:val="20"/>
        </w:rPr>
        <w:t>w</w:t>
      </w:r>
      <w:r w:rsidRPr="00287DFB">
        <w:rPr>
          <w:i/>
          <w:sz w:val="20"/>
        </w:rPr>
        <w:t>eb</w:t>
      </w:r>
      <w:r w:rsidRPr="00287DFB">
        <w:rPr>
          <w:sz w:val="20"/>
        </w:rPr>
        <w:t xml:space="preserve"> de la CNV </w:t>
      </w:r>
      <w:r w:rsidR="009C673A" w:rsidRPr="009E5404">
        <w:rPr>
          <w:rStyle w:val="Hipervnculo"/>
          <w:sz w:val="20"/>
        </w:rPr>
        <w:t>www.argentina.gob.ar/cnv</w:t>
      </w:r>
      <w:r w:rsidR="00AE04C4" w:rsidRPr="00287DFB">
        <w:rPr>
          <w:sz w:val="20"/>
        </w:rPr>
        <w:t xml:space="preserve"> (la “</w:t>
      </w:r>
      <w:r w:rsidR="00AE04C4" w:rsidRPr="00287DFB">
        <w:rPr>
          <w:sz w:val="20"/>
          <w:u w:val="single"/>
        </w:rPr>
        <w:t>Página Web de la CNV</w:t>
      </w:r>
      <w:r w:rsidR="00AE04C4" w:rsidRPr="00287DFB">
        <w:rPr>
          <w:sz w:val="20"/>
        </w:rPr>
        <w:t>”)</w:t>
      </w:r>
      <w:r w:rsidRPr="00287DFB">
        <w:rPr>
          <w:sz w:val="20"/>
        </w:rPr>
        <w:t>, bajo el ítem “</w:t>
      </w:r>
      <w:r w:rsidR="00AE04C4" w:rsidRPr="00287DFB">
        <w:rPr>
          <w:i/>
          <w:sz w:val="20"/>
        </w:rPr>
        <w:t>Empresas – Compañía Financiera Argentina S.A.</w:t>
      </w:r>
      <w:r w:rsidRPr="00287DFB">
        <w:rPr>
          <w:sz w:val="20"/>
        </w:rPr>
        <w:t>”</w:t>
      </w:r>
      <w:r w:rsidR="00C61B1E" w:rsidRPr="00287DFB">
        <w:rPr>
          <w:sz w:val="20"/>
        </w:rPr>
        <w:t xml:space="preserve"> </w:t>
      </w:r>
      <w:r w:rsidR="00577D3F" w:rsidRPr="00287DFB">
        <w:rPr>
          <w:sz w:val="20"/>
        </w:rPr>
        <w:t xml:space="preserve">y en la página </w:t>
      </w:r>
      <w:r w:rsidR="00577D3F" w:rsidRPr="00287DFB">
        <w:rPr>
          <w:i/>
          <w:sz w:val="20"/>
        </w:rPr>
        <w:t>web</w:t>
      </w:r>
      <w:r w:rsidR="00577D3F" w:rsidRPr="00287DFB">
        <w:rPr>
          <w:sz w:val="20"/>
        </w:rPr>
        <w:t xml:space="preserve"> del Emisor </w:t>
      </w:r>
      <w:hyperlink r:id="rId32" w:history="1">
        <w:r w:rsidR="005E5597" w:rsidRPr="00287DFB">
          <w:rPr>
            <w:rStyle w:val="Hipervnculo"/>
            <w:sz w:val="20"/>
          </w:rPr>
          <w:t>www.efectivosi.com.ar</w:t>
        </w:r>
      </w:hyperlink>
      <w:r w:rsidR="005E5597" w:rsidRPr="00287DFB">
        <w:rPr>
          <w:sz w:val="20"/>
        </w:rPr>
        <w:t xml:space="preserve"> (la “</w:t>
      </w:r>
      <w:r w:rsidR="005E5597" w:rsidRPr="00287DFB">
        <w:rPr>
          <w:sz w:val="20"/>
          <w:u w:val="single"/>
        </w:rPr>
        <w:t>Página Web del Emisor</w:t>
      </w:r>
      <w:r w:rsidR="005E5597" w:rsidRPr="00287DFB">
        <w:rPr>
          <w:sz w:val="20"/>
        </w:rPr>
        <w:t>”)</w:t>
      </w:r>
      <w:r w:rsidRPr="00287DFB">
        <w:rPr>
          <w:sz w:val="20"/>
        </w:rPr>
        <w:t>.</w:t>
      </w:r>
      <w:r w:rsidR="00347F76" w:rsidRPr="00287DFB">
        <w:rPr>
          <w:sz w:val="20"/>
        </w:rPr>
        <w:t xml:space="preserve"> </w:t>
      </w:r>
    </w:p>
    <w:p w14:paraId="64548529" w14:textId="77777777" w:rsidR="001C6A1D" w:rsidRPr="00287DFB" w:rsidRDefault="001C6A1D" w:rsidP="00C11BED">
      <w:pPr>
        <w:pStyle w:val="Textoindependiente"/>
        <w:widowControl w:val="0"/>
        <w:tabs>
          <w:tab w:val="clear" w:pos="380"/>
        </w:tabs>
        <w:rPr>
          <w:rFonts w:ascii="Times New Roman" w:hAnsi="Times New Roman"/>
          <w:b w:val="0"/>
        </w:rPr>
      </w:pPr>
    </w:p>
    <w:p w14:paraId="19855F9F" w14:textId="77777777" w:rsidR="00AA5419" w:rsidRPr="00287DFB" w:rsidRDefault="00C61B1E" w:rsidP="00AE04C4">
      <w:pPr>
        <w:pStyle w:val="Textoindependiente"/>
        <w:widowControl w:val="0"/>
        <w:tabs>
          <w:tab w:val="clear" w:pos="380"/>
        </w:tabs>
        <w:rPr>
          <w:rFonts w:ascii="Times New Roman" w:hAnsi="Times New Roman"/>
          <w:b w:val="0"/>
        </w:rPr>
      </w:pPr>
      <w:r w:rsidRPr="00287DFB">
        <w:rPr>
          <w:rFonts w:ascii="Times New Roman" w:hAnsi="Times New Roman"/>
          <w:b w:val="0"/>
        </w:rPr>
        <w:t>Los Colocadores</w:t>
      </w:r>
      <w:r w:rsidR="00AA5419" w:rsidRPr="00287DFB">
        <w:rPr>
          <w:rFonts w:ascii="Times New Roman" w:hAnsi="Times New Roman"/>
          <w:b w:val="0"/>
        </w:rPr>
        <w:t xml:space="preserve"> </w:t>
      </w:r>
      <w:r w:rsidRPr="00287DFB">
        <w:rPr>
          <w:rFonts w:ascii="Times New Roman" w:hAnsi="Times New Roman"/>
          <w:b w:val="0"/>
        </w:rPr>
        <w:t>realizarán</w:t>
      </w:r>
      <w:r w:rsidR="00AA5419" w:rsidRPr="00287DFB">
        <w:rPr>
          <w:rFonts w:ascii="Times New Roman" w:hAnsi="Times New Roman"/>
          <w:b w:val="0"/>
        </w:rPr>
        <w:t xml:space="preserve"> las actividades de colocación de las Obligaciones Negociables en Argentina en el marco de la Ley de </w:t>
      </w:r>
      <w:r w:rsidR="009F440D" w:rsidRPr="00287DFB">
        <w:rPr>
          <w:rFonts w:ascii="Times New Roman" w:hAnsi="Times New Roman"/>
          <w:b w:val="0"/>
        </w:rPr>
        <w:t>Mercado de Capitales</w:t>
      </w:r>
      <w:r w:rsidR="00E12F35" w:rsidRPr="00287DFB">
        <w:rPr>
          <w:rFonts w:ascii="Times New Roman" w:hAnsi="Times New Roman"/>
          <w:b w:val="0"/>
        </w:rPr>
        <w:t xml:space="preserve"> y</w:t>
      </w:r>
      <w:r w:rsidR="00AA5419" w:rsidRPr="00287DFB">
        <w:rPr>
          <w:rFonts w:ascii="Times New Roman" w:hAnsi="Times New Roman"/>
          <w:b w:val="0"/>
        </w:rPr>
        <w:t xml:space="preserve"> </w:t>
      </w:r>
      <w:r w:rsidR="00D20948" w:rsidRPr="00287DFB">
        <w:rPr>
          <w:rFonts w:ascii="Times New Roman" w:hAnsi="Times New Roman"/>
          <w:b w:val="0"/>
        </w:rPr>
        <w:t xml:space="preserve">en particular, de acuerdo </w:t>
      </w:r>
      <w:r w:rsidR="00AE04C4" w:rsidRPr="00287DFB">
        <w:rPr>
          <w:rFonts w:ascii="Times New Roman" w:hAnsi="Times New Roman"/>
          <w:b w:val="0"/>
        </w:rPr>
        <w:t xml:space="preserve">con </w:t>
      </w:r>
      <w:r w:rsidR="00021588" w:rsidRPr="00287DFB">
        <w:rPr>
          <w:rFonts w:ascii="Times New Roman" w:hAnsi="Times New Roman"/>
          <w:b w:val="0"/>
        </w:rPr>
        <w:t xml:space="preserve">las </w:t>
      </w:r>
      <w:r w:rsidR="00577766" w:rsidRPr="00287DFB">
        <w:rPr>
          <w:rFonts w:ascii="Times New Roman" w:hAnsi="Times New Roman"/>
          <w:b w:val="0"/>
        </w:rPr>
        <w:t>Normas de la CNV</w:t>
      </w:r>
      <w:r w:rsidR="00E12F35" w:rsidRPr="00287DFB">
        <w:rPr>
          <w:rFonts w:ascii="Times New Roman" w:hAnsi="Times New Roman"/>
          <w:b w:val="0"/>
        </w:rPr>
        <w:t xml:space="preserve"> </w:t>
      </w:r>
      <w:r w:rsidR="00FA2F54" w:rsidRPr="00287DFB">
        <w:rPr>
          <w:rFonts w:ascii="Times New Roman" w:hAnsi="Times New Roman"/>
          <w:b w:val="0"/>
        </w:rPr>
        <w:t>y cualquier otra ley y/o reglamentación aplicable</w:t>
      </w:r>
      <w:r w:rsidR="00D20948" w:rsidRPr="00287DFB">
        <w:rPr>
          <w:rFonts w:ascii="Times New Roman" w:hAnsi="Times New Roman"/>
          <w:b w:val="0"/>
        </w:rPr>
        <w:t xml:space="preserve">, realizando sus mejores </w:t>
      </w:r>
      <w:r w:rsidR="00AA5419" w:rsidRPr="00287DFB">
        <w:rPr>
          <w:rFonts w:ascii="Times New Roman" w:hAnsi="Times New Roman"/>
          <w:b w:val="0"/>
        </w:rPr>
        <w:t xml:space="preserve">esfuerzos para lograr una efectiva colocación por oferta pública de las Obligaciones Negociables </w:t>
      </w:r>
      <w:r w:rsidR="00D20948" w:rsidRPr="00287DFB">
        <w:rPr>
          <w:rFonts w:ascii="Times New Roman" w:hAnsi="Times New Roman"/>
          <w:b w:val="0"/>
        </w:rPr>
        <w:t>llevando</w:t>
      </w:r>
      <w:r w:rsidR="00AA5419" w:rsidRPr="00287DFB">
        <w:rPr>
          <w:rFonts w:ascii="Times New Roman" w:hAnsi="Times New Roman"/>
          <w:b w:val="0"/>
        </w:rPr>
        <w:t xml:space="preserve"> a cabo, entre otros: (i) contactos personales con potenciales inversores; (ii) envío de correos electrónicos a potenciales inversores con material de difusión, de ser el caso; (iii) publicaciones y avisos en medios de difusión de reconocido prestigio; (iv) conferencias telefónicas con potenciales inversores; (v) distribución física y/o electrónica de material de difusión, incluyendo el prospecto, suplementos de precio (a aquellos inversores que lo soliciten) e información contenida en dichos documentos; y</w:t>
      </w:r>
      <w:r w:rsidR="00454EE3" w:rsidRPr="00287DFB">
        <w:rPr>
          <w:rFonts w:ascii="Times New Roman" w:hAnsi="Times New Roman"/>
          <w:b w:val="0"/>
        </w:rPr>
        <w:t>/o</w:t>
      </w:r>
      <w:r w:rsidR="00AA5419" w:rsidRPr="00287DFB">
        <w:rPr>
          <w:rFonts w:ascii="Times New Roman" w:hAnsi="Times New Roman"/>
          <w:b w:val="0"/>
        </w:rPr>
        <w:t xml:space="preserve"> (vi) reuniones informativas colectivas (“</w:t>
      </w:r>
      <w:r w:rsidR="00AA5419" w:rsidRPr="00287DFB">
        <w:rPr>
          <w:rFonts w:ascii="Times New Roman" w:hAnsi="Times New Roman"/>
          <w:b w:val="0"/>
          <w:i/>
        </w:rPr>
        <w:t>road shows</w:t>
      </w:r>
      <w:r w:rsidR="00AA5419" w:rsidRPr="00287DFB">
        <w:rPr>
          <w:rFonts w:ascii="Times New Roman" w:hAnsi="Times New Roman"/>
          <w:b w:val="0"/>
        </w:rPr>
        <w:t>”) y/o individuales (“</w:t>
      </w:r>
      <w:r w:rsidR="00AA5419" w:rsidRPr="00287DFB">
        <w:rPr>
          <w:rFonts w:ascii="Times New Roman" w:hAnsi="Times New Roman"/>
          <w:b w:val="0"/>
          <w:i/>
        </w:rPr>
        <w:t>one on one</w:t>
      </w:r>
      <w:r w:rsidR="00AA5419" w:rsidRPr="00287DFB">
        <w:rPr>
          <w:rFonts w:ascii="Times New Roman" w:hAnsi="Times New Roman"/>
          <w:b w:val="0"/>
        </w:rPr>
        <w:t>”) con potenciales inversores, todo lo cual se realizará de conformidad con la normativa vigente y conforme con lo que se disponga en el Suplemento de Precio.</w:t>
      </w:r>
    </w:p>
    <w:p w14:paraId="2CB2158E" w14:textId="77777777" w:rsidR="00AD1442" w:rsidRPr="00287DFB" w:rsidRDefault="00AD1442" w:rsidP="00C11BED">
      <w:pPr>
        <w:pStyle w:val="Textoindependiente"/>
        <w:widowControl w:val="0"/>
        <w:tabs>
          <w:tab w:val="clear" w:pos="380"/>
        </w:tabs>
        <w:rPr>
          <w:rFonts w:ascii="Times New Roman" w:hAnsi="Times New Roman"/>
          <w:b w:val="0"/>
        </w:rPr>
      </w:pPr>
    </w:p>
    <w:p w14:paraId="46F1A44E" w14:textId="77777777" w:rsidR="00AA5419" w:rsidRPr="00287DFB" w:rsidRDefault="00AA5419" w:rsidP="005F5C77">
      <w:pPr>
        <w:pStyle w:val="Textoindependiente"/>
        <w:widowControl w:val="0"/>
        <w:tabs>
          <w:tab w:val="clear" w:pos="380"/>
        </w:tabs>
        <w:rPr>
          <w:rFonts w:ascii="Times New Roman" w:hAnsi="Times New Roman"/>
          <w:b w:val="0"/>
        </w:rPr>
      </w:pPr>
      <w:r w:rsidRPr="00287DFB">
        <w:rPr>
          <w:rFonts w:ascii="Times New Roman" w:hAnsi="Times New Roman"/>
          <w:b w:val="0"/>
        </w:rPr>
        <w:t>Las Obligaciones Negociables se encuentran excluidas del Sistema de Seguro de Garantía de los Depósitos establecido bajo la Ley N° 24.485. Tampoco cuentan con el privilegio especial acordado para los depositantes por el inciso e) del artículo 49 de la Ley N° 21.526 de Entidades Financieras (la “</w:t>
      </w:r>
      <w:r w:rsidRPr="00287DFB">
        <w:rPr>
          <w:rFonts w:ascii="Times New Roman" w:hAnsi="Times New Roman"/>
          <w:b w:val="0"/>
          <w:u w:val="single"/>
        </w:rPr>
        <w:t>Ley de Entidades Financieras</w:t>
      </w:r>
      <w:r w:rsidRPr="00287DFB">
        <w:rPr>
          <w:rFonts w:ascii="Times New Roman" w:hAnsi="Times New Roman"/>
          <w:b w:val="0"/>
        </w:rPr>
        <w:t>”).</w:t>
      </w:r>
    </w:p>
    <w:p w14:paraId="3F391542" w14:textId="77777777" w:rsidR="00AE04C4" w:rsidRPr="00287DFB" w:rsidRDefault="00AE04C4" w:rsidP="005F5C77">
      <w:pPr>
        <w:pStyle w:val="Textoindependiente"/>
        <w:widowControl w:val="0"/>
        <w:tabs>
          <w:tab w:val="clear" w:pos="380"/>
        </w:tabs>
        <w:rPr>
          <w:rFonts w:ascii="Times New Roman" w:hAnsi="Times New Roman"/>
          <w:b w:val="0"/>
          <w:smallCaps/>
        </w:rPr>
      </w:pPr>
    </w:p>
    <w:p w14:paraId="0BF1656A"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CFA es una sociedad anónima constituida de acuerdo con la</w:t>
      </w:r>
      <w:r w:rsidR="00AE04C4" w:rsidRPr="00287DFB">
        <w:rPr>
          <w:rFonts w:ascii="Times New Roman" w:hAnsi="Times New Roman"/>
          <w:b w:val="0"/>
        </w:rPr>
        <w:t>s</w:t>
      </w:r>
      <w:r w:rsidRPr="00287DFB">
        <w:rPr>
          <w:rFonts w:ascii="Times New Roman" w:hAnsi="Times New Roman"/>
          <w:b w:val="0"/>
        </w:rPr>
        <w:t xml:space="preserve"> ley</w:t>
      </w:r>
      <w:r w:rsidR="00AE04C4" w:rsidRPr="00287DFB">
        <w:rPr>
          <w:rFonts w:ascii="Times New Roman" w:hAnsi="Times New Roman"/>
          <w:b w:val="0"/>
        </w:rPr>
        <w:t>es</w:t>
      </w:r>
      <w:r w:rsidRPr="00287DFB">
        <w:rPr>
          <w:rFonts w:ascii="Times New Roman" w:hAnsi="Times New Roman"/>
          <w:b w:val="0"/>
        </w:rPr>
        <w:t xml:space="preserve"> </w:t>
      </w:r>
      <w:r w:rsidR="00AE04C4" w:rsidRPr="00287DFB">
        <w:rPr>
          <w:rFonts w:ascii="Times New Roman" w:hAnsi="Times New Roman"/>
          <w:b w:val="0"/>
        </w:rPr>
        <w:t>de la República A</w:t>
      </w:r>
      <w:r w:rsidRPr="00287DFB">
        <w:rPr>
          <w:rFonts w:ascii="Times New Roman" w:hAnsi="Times New Roman"/>
          <w:b w:val="0"/>
        </w:rPr>
        <w:t>rgentina</w:t>
      </w:r>
      <w:r w:rsidR="00AE04C4" w:rsidRPr="00287DFB">
        <w:rPr>
          <w:rFonts w:ascii="Times New Roman" w:hAnsi="Times New Roman"/>
          <w:b w:val="0"/>
        </w:rPr>
        <w:t xml:space="preserve"> (“</w:t>
      </w:r>
      <w:r w:rsidR="00AE04C4" w:rsidRPr="00287DFB">
        <w:rPr>
          <w:rFonts w:ascii="Times New Roman" w:hAnsi="Times New Roman"/>
          <w:b w:val="0"/>
          <w:u w:val="single"/>
        </w:rPr>
        <w:t>Argentina</w:t>
      </w:r>
      <w:r w:rsidR="00AE04C4" w:rsidRPr="00287DFB">
        <w:rPr>
          <w:rFonts w:ascii="Times New Roman" w:hAnsi="Times New Roman"/>
          <w:b w:val="0"/>
        </w:rPr>
        <w:t>”)</w:t>
      </w:r>
      <w:r w:rsidR="00F342AD" w:rsidRPr="00287DFB">
        <w:rPr>
          <w:rFonts w:ascii="Times New Roman" w:hAnsi="Times New Roman"/>
          <w:b w:val="0"/>
        </w:rPr>
        <w:t xml:space="preserve">, su número de CUIT es 30-53800640-4. De acuerdo con la ley </w:t>
      </w:r>
      <w:r w:rsidR="00B67789" w:rsidRPr="00287DFB">
        <w:rPr>
          <w:rFonts w:ascii="Times New Roman" w:hAnsi="Times New Roman"/>
          <w:b w:val="0"/>
        </w:rPr>
        <w:t>a</w:t>
      </w:r>
      <w:r w:rsidR="00F342AD" w:rsidRPr="00287DFB">
        <w:rPr>
          <w:rFonts w:ascii="Times New Roman" w:hAnsi="Times New Roman"/>
          <w:b w:val="0"/>
        </w:rPr>
        <w:t xml:space="preserve">rgentina </w:t>
      </w:r>
      <w:r w:rsidRPr="00287DFB">
        <w:rPr>
          <w:rFonts w:ascii="Times New Roman" w:hAnsi="Times New Roman"/>
          <w:b w:val="0"/>
        </w:rPr>
        <w:t xml:space="preserve">los accionistas limitan su responsabilidad a la integración de las acciones suscriptas de acuerdo con la Ley </w:t>
      </w:r>
      <w:r w:rsidR="001855D1" w:rsidRPr="00287DFB">
        <w:rPr>
          <w:rFonts w:ascii="Times New Roman" w:hAnsi="Times New Roman"/>
          <w:b w:val="0"/>
        </w:rPr>
        <w:t xml:space="preserve">General </w:t>
      </w:r>
      <w:r w:rsidRPr="00287DFB">
        <w:rPr>
          <w:rFonts w:ascii="Times New Roman" w:hAnsi="Times New Roman"/>
          <w:b w:val="0"/>
        </w:rPr>
        <w:t>de Sociedades</w:t>
      </w:r>
      <w:r w:rsidR="001855D1" w:rsidRPr="00287DFB">
        <w:rPr>
          <w:rFonts w:ascii="Times New Roman" w:hAnsi="Times New Roman"/>
          <w:b w:val="0"/>
        </w:rPr>
        <w:t xml:space="preserve"> N° 19.550</w:t>
      </w:r>
      <w:r w:rsidR="00AE04C4" w:rsidRPr="00287DFB">
        <w:rPr>
          <w:rFonts w:ascii="Times New Roman" w:hAnsi="Times New Roman"/>
          <w:b w:val="0"/>
        </w:rPr>
        <w:t xml:space="preserve"> (con sus modificatorias</w:t>
      </w:r>
      <w:r w:rsidRPr="00287DFB">
        <w:rPr>
          <w:rFonts w:ascii="Times New Roman" w:hAnsi="Times New Roman"/>
          <w:b w:val="0"/>
        </w:rPr>
        <w:t xml:space="preserve"> y </w:t>
      </w:r>
      <w:r w:rsidR="00AE04C4" w:rsidRPr="00287DFB">
        <w:rPr>
          <w:rFonts w:ascii="Times New Roman" w:hAnsi="Times New Roman"/>
          <w:b w:val="0"/>
        </w:rPr>
        <w:t xml:space="preserve">complementarias, </w:t>
      </w:r>
      <w:r w:rsidRPr="00287DFB">
        <w:rPr>
          <w:rFonts w:ascii="Times New Roman" w:hAnsi="Times New Roman"/>
          <w:b w:val="0"/>
        </w:rPr>
        <w:t>la “</w:t>
      </w:r>
      <w:r w:rsidRPr="00287DFB">
        <w:rPr>
          <w:rFonts w:ascii="Times New Roman" w:hAnsi="Times New Roman"/>
          <w:b w:val="0"/>
          <w:u w:val="single"/>
        </w:rPr>
        <w:t xml:space="preserve">Ley </w:t>
      </w:r>
      <w:r w:rsidR="00025543" w:rsidRPr="00287DFB">
        <w:rPr>
          <w:rFonts w:ascii="Times New Roman" w:hAnsi="Times New Roman"/>
          <w:b w:val="0"/>
          <w:u w:val="single"/>
        </w:rPr>
        <w:t xml:space="preserve">General </w:t>
      </w:r>
      <w:r w:rsidRPr="00287DFB">
        <w:rPr>
          <w:rFonts w:ascii="Times New Roman" w:hAnsi="Times New Roman"/>
          <w:b w:val="0"/>
          <w:u w:val="single"/>
        </w:rPr>
        <w:t>de Sociedades</w:t>
      </w:r>
      <w:r w:rsidRPr="00287DFB">
        <w:rPr>
          <w:rFonts w:ascii="Times New Roman" w:hAnsi="Times New Roman"/>
          <w:b w:val="0"/>
        </w:rPr>
        <w:t xml:space="preserve">”). </w:t>
      </w:r>
      <w:r w:rsidR="00EA6BFA" w:rsidRPr="00287DFB">
        <w:rPr>
          <w:rFonts w:ascii="Times New Roman" w:hAnsi="Times New Roman"/>
          <w:b w:val="0"/>
        </w:rPr>
        <w:t>En cumplimiento de la Ley N° 25.738, ningún accionista de la Compañía, ya sea extranjero o nacional, responde en exceso de la citada integración accionaria, por obligaciones emergentes de las operaciones concertadas por la Sociedad</w:t>
      </w:r>
      <w:r w:rsidRPr="00287DFB">
        <w:rPr>
          <w:rFonts w:ascii="Times New Roman" w:hAnsi="Times New Roman"/>
          <w:b w:val="0"/>
        </w:rPr>
        <w:t>. Véase el Capítulo V</w:t>
      </w:r>
      <w:r w:rsidR="00060730" w:rsidRPr="00287DFB">
        <w:rPr>
          <w:rFonts w:ascii="Times New Roman" w:hAnsi="Times New Roman"/>
          <w:b w:val="0"/>
          <w:lang w:val="es-ES"/>
        </w:rPr>
        <w:t>I</w:t>
      </w:r>
      <w:r w:rsidRPr="00287DFB">
        <w:rPr>
          <w:rFonts w:ascii="Times New Roman" w:hAnsi="Times New Roman"/>
          <w:b w:val="0"/>
        </w:rPr>
        <w:t xml:space="preserve"> “</w:t>
      </w:r>
      <w:r w:rsidR="00986D9F" w:rsidRPr="00287DFB">
        <w:rPr>
          <w:rFonts w:ascii="Times New Roman" w:hAnsi="Times New Roman"/>
          <w:b w:val="0"/>
          <w:i/>
        </w:rPr>
        <w:t>Estructura de la Compañía, Accionistas y Partes Relacionadas</w:t>
      </w:r>
      <w:r w:rsidRPr="00287DFB">
        <w:rPr>
          <w:rFonts w:ascii="Times New Roman" w:hAnsi="Times New Roman"/>
          <w:b w:val="0"/>
        </w:rPr>
        <w:t>”, punto e)</w:t>
      </w:r>
      <w:r w:rsidRPr="00287DFB">
        <w:rPr>
          <w:rFonts w:ascii="Times New Roman" w:hAnsi="Times New Roman"/>
          <w:b w:val="0"/>
          <w:i/>
        </w:rPr>
        <w:t xml:space="preserve"> “Marco Regulatorio</w:t>
      </w:r>
      <w:r w:rsidRPr="00287DFB">
        <w:rPr>
          <w:rFonts w:ascii="Times New Roman" w:hAnsi="Times New Roman"/>
          <w:b w:val="0"/>
        </w:rPr>
        <w:t>” del presente Prospecto.</w:t>
      </w:r>
    </w:p>
    <w:p w14:paraId="46CC3E38" w14:textId="77777777" w:rsidR="00D754E0" w:rsidRPr="00287DFB" w:rsidRDefault="00D754E0" w:rsidP="00D754E0">
      <w:pPr>
        <w:pStyle w:val="Textoindependiente"/>
        <w:widowControl w:val="0"/>
        <w:rPr>
          <w:rFonts w:ascii="Times New Roman" w:hAnsi="Times New Roman"/>
          <w:b w:val="0"/>
        </w:rPr>
      </w:pPr>
    </w:p>
    <w:p w14:paraId="247BB25A" w14:textId="77777777" w:rsidR="00060730" w:rsidRPr="00287DFB" w:rsidRDefault="00060730" w:rsidP="00060730">
      <w:pPr>
        <w:pStyle w:val="Textoindependiente"/>
        <w:widowControl w:val="0"/>
        <w:rPr>
          <w:rFonts w:ascii="Times New Roman" w:hAnsi="Times New Roman"/>
          <w:b w:val="0"/>
        </w:rPr>
      </w:pPr>
      <w:r w:rsidRPr="00287DFB">
        <w:rPr>
          <w:rFonts w:ascii="Times New Roman" w:hAnsi="Times New Roman"/>
          <w:b w:val="0"/>
        </w:rPr>
        <w:t>Para obtener un análisis de ciertos factores que deben tomarse en cuenta respecto de una inversión en las Obligaciones Negociables, véase el Capítulo II</w:t>
      </w:r>
      <w:r w:rsidRPr="00287DFB">
        <w:rPr>
          <w:rFonts w:ascii="Times New Roman" w:hAnsi="Times New Roman"/>
          <w:b w:val="0"/>
          <w:lang w:val="es-ES"/>
        </w:rPr>
        <w:t>I</w:t>
      </w:r>
      <w:r w:rsidRPr="00287DFB">
        <w:rPr>
          <w:rFonts w:ascii="Times New Roman" w:hAnsi="Times New Roman"/>
          <w:b w:val="0"/>
        </w:rPr>
        <w:t>, “</w:t>
      </w:r>
      <w:r w:rsidRPr="00287DFB">
        <w:rPr>
          <w:rFonts w:ascii="Times New Roman" w:hAnsi="Times New Roman"/>
          <w:b w:val="0"/>
          <w:i/>
        </w:rPr>
        <w:t>Factores de Riesgo</w:t>
      </w:r>
      <w:r w:rsidRPr="00287DFB">
        <w:rPr>
          <w:rFonts w:ascii="Times New Roman" w:hAnsi="Times New Roman"/>
          <w:b w:val="0"/>
        </w:rPr>
        <w:t>” en el presente Prospecto.</w:t>
      </w:r>
    </w:p>
    <w:p w14:paraId="3875EF87" w14:textId="77777777" w:rsidR="00D754E0" w:rsidRPr="00287DFB" w:rsidRDefault="00D754E0" w:rsidP="00D754E0">
      <w:pPr>
        <w:pStyle w:val="Textoindependiente"/>
        <w:widowControl w:val="0"/>
        <w:rPr>
          <w:rFonts w:ascii="Times New Roman" w:hAnsi="Times New Roman"/>
          <w:b w:val="0"/>
        </w:rPr>
      </w:pPr>
    </w:p>
    <w:p w14:paraId="1F72D6CD" w14:textId="77777777" w:rsidR="001A5392" w:rsidRPr="00287DFB" w:rsidRDefault="00B67789" w:rsidP="005B08BF">
      <w:pPr>
        <w:widowControl w:val="0"/>
        <w:jc w:val="both"/>
        <w:rPr>
          <w:b/>
          <w:sz w:val="20"/>
        </w:rPr>
      </w:pPr>
      <w:bookmarkStart w:id="1" w:name="_Hlk515284689"/>
      <w:r w:rsidRPr="00287DFB">
        <w:rPr>
          <w:b/>
          <w:sz w:val="20"/>
        </w:rPr>
        <w:t>EL EMISOR DECLARA BAJO JURAMENTO QUE SUS BENEFICIARIOS FINALES, Y LAS PERSONAS FÍSICAS O JURÍDICAS QUE TENGAN COMO MÍNIMO EL 20</w:t>
      </w:r>
      <w:r w:rsidR="00060730" w:rsidRPr="00287DFB">
        <w:rPr>
          <w:b/>
          <w:sz w:val="20"/>
        </w:rPr>
        <w:t>%</w:t>
      </w:r>
      <w:r w:rsidRPr="00287DFB">
        <w:rPr>
          <w:b/>
          <w:sz w:val="20"/>
        </w:rPr>
        <w:t xml:space="preserve"> (VEINTE) POR CIENTO DE SU CAPITAL O DE LOS DERECHOS A VOTO, O QUE POR OTROS MEDIOS EJERZAN EL CONTROL FINAL, DIRECTO O INDIRECTO SOBRE EL MISMO, NO REGISTRAN CONDENAS POR DELITOS DE LAVADO DE ACTIVOS Y/O FINANCIAMIENTO DEL TERRORISMO NI FIGURAN EN LAS LISTAS DE TERRORISTAS Y ORGANIZACIONES TERRORISTAS EMITIDAS POR EL CONSEJO DE SEGURIDAD DE LAS NACIONES UNIDAS</w:t>
      </w:r>
      <w:r w:rsidR="00534053" w:rsidRPr="00287DFB">
        <w:rPr>
          <w:b/>
          <w:sz w:val="20"/>
          <w:szCs w:val="20"/>
        </w:rPr>
        <w:t>.</w:t>
      </w:r>
    </w:p>
    <w:bookmarkEnd w:id="1"/>
    <w:p w14:paraId="13A73843" w14:textId="77777777" w:rsidR="00697D72" w:rsidRPr="00287DFB" w:rsidRDefault="00697D72">
      <w:pPr>
        <w:jc w:val="left"/>
        <w:rPr>
          <w:sz w:val="20"/>
        </w:rPr>
      </w:pPr>
    </w:p>
    <w:p w14:paraId="11262840" w14:textId="77777777" w:rsidR="00664685" w:rsidRPr="00287DFB" w:rsidRDefault="00664685" w:rsidP="00C11BED">
      <w:pPr>
        <w:pStyle w:val="Textoindependiente"/>
        <w:widowControl w:val="0"/>
        <w:tabs>
          <w:tab w:val="clear" w:pos="380"/>
        </w:tabs>
        <w:jc w:val="center"/>
        <w:rPr>
          <w:rFonts w:ascii="Times New Roman" w:hAnsi="Times New Roman"/>
          <w:b w:val="0"/>
          <w:i/>
        </w:rPr>
      </w:pPr>
    </w:p>
    <w:p w14:paraId="7FE2E4C8" w14:textId="02D16104" w:rsidR="00060730" w:rsidRPr="00287DFB" w:rsidRDefault="00060730" w:rsidP="00060730">
      <w:pPr>
        <w:pStyle w:val="Textoindependiente"/>
        <w:widowControl w:val="0"/>
        <w:tabs>
          <w:tab w:val="clear" w:pos="380"/>
        </w:tabs>
        <w:jc w:val="center"/>
        <w:rPr>
          <w:rFonts w:ascii="Times New Roman" w:hAnsi="Times New Roman"/>
          <w:b w:val="0"/>
          <w:lang w:val="es-ES"/>
        </w:rPr>
      </w:pPr>
      <w:r w:rsidRPr="00287DFB">
        <w:rPr>
          <w:rFonts w:ascii="Times New Roman" w:hAnsi="Times New Roman"/>
          <w:b w:val="0"/>
        </w:rPr>
        <w:t>El presente Prospecto está fechado el</w:t>
      </w:r>
      <w:r w:rsidR="009C6A06">
        <w:rPr>
          <w:rFonts w:ascii="Times New Roman" w:hAnsi="Times New Roman"/>
          <w:b w:val="0"/>
          <w:lang w:val="es-AR"/>
        </w:rPr>
        <w:t xml:space="preserve"> 5 </w:t>
      </w:r>
      <w:r w:rsidRPr="00287DFB">
        <w:rPr>
          <w:rFonts w:ascii="Times New Roman" w:hAnsi="Times New Roman"/>
          <w:b w:val="0"/>
          <w:bCs w:val="0"/>
          <w:lang w:val="es-ES"/>
        </w:rPr>
        <w:t xml:space="preserve">de </w:t>
      </w:r>
      <w:r w:rsidR="00CB1D39">
        <w:rPr>
          <w:rFonts w:ascii="Times New Roman" w:hAnsi="Times New Roman"/>
          <w:b w:val="0"/>
          <w:bCs w:val="0"/>
          <w:lang w:val="es-ES"/>
        </w:rPr>
        <w:t>enero</w:t>
      </w:r>
      <w:r w:rsidR="00CB1D39" w:rsidRPr="00287DFB">
        <w:rPr>
          <w:rFonts w:ascii="Times New Roman" w:hAnsi="Times New Roman"/>
          <w:b w:val="0"/>
          <w:bCs w:val="0"/>
          <w:lang w:val="es-ES"/>
        </w:rPr>
        <w:t xml:space="preserve"> </w:t>
      </w:r>
      <w:r w:rsidRPr="00287DFB">
        <w:rPr>
          <w:rFonts w:ascii="Times New Roman" w:hAnsi="Times New Roman"/>
          <w:b w:val="0"/>
        </w:rPr>
        <w:t>de 202</w:t>
      </w:r>
      <w:r w:rsidR="00CB1D39">
        <w:rPr>
          <w:rFonts w:ascii="Times New Roman" w:hAnsi="Times New Roman"/>
          <w:b w:val="0"/>
          <w:lang w:val="es-AR"/>
        </w:rPr>
        <w:t>1</w:t>
      </w:r>
      <w:r w:rsidRPr="00287DFB">
        <w:rPr>
          <w:rFonts w:ascii="Times New Roman" w:hAnsi="Times New Roman"/>
          <w:b w:val="0"/>
          <w:lang w:val="es-ES"/>
        </w:rPr>
        <w:t>.</w:t>
      </w:r>
    </w:p>
    <w:p w14:paraId="3E6FBC13" w14:textId="77777777" w:rsidR="00AA5419" w:rsidRPr="00287DFB" w:rsidRDefault="00AA5419" w:rsidP="00C11BED">
      <w:pPr>
        <w:pStyle w:val="Textoindependiente"/>
        <w:widowControl w:val="0"/>
        <w:tabs>
          <w:tab w:val="clear" w:pos="380"/>
        </w:tabs>
        <w:jc w:val="center"/>
        <w:rPr>
          <w:rFonts w:ascii="Times New Roman" w:hAnsi="Times New Roman"/>
          <w:smallCaps/>
        </w:rPr>
      </w:pPr>
      <w:r w:rsidRPr="00287DFB">
        <w:rPr>
          <w:rFonts w:ascii="Times New Roman" w:hAnsi="Times New Roman"/>
        </w:rPr>
        <w:br w:type="page"/>
      </w:r>
      <w:r w:rsidRPr="00287DFB">
        <w:rPr>
          <w:rFonts w:ascii="Times New Roman" w:hAnsi="Times New Roman"/>
          <w:smallCaps/>
        </w:rPr>
        <w:t>Consideraciones Previas</w:t>
      </w:r>
    </w:p>
    <w:p w14:paraId="5F8F02A3" w14:textId="77777777" w:rsidR="007D1DA2" w:rsidRPr="00287DFB" w:rsidRDefault="007D1DA2" w:rsidP="00C11BED">
      <w:pPr>
        <w:pStyle w:val="Textoindependiente"/>
        <w:widowControl w:val="0"/>
        <w:tabs>
          <w:tab w:val="clear" w:pos="380"/>
        </w:tabs>
        <w:rPr>
          <w:rFonts w:ascii="Times New Roman" w:hAnsi="Times New Roman"/>
          <w:b w:val="0"/>
        </w:rPr>
      </w:pPr>
    </w:p>
    <w:p w14:paraId="0C6509F9" w14:textId="77777777" w:rsidR="00D754E0" w:rsidRPr="00287DFB" w:rsidRDefault="00D754E0" w:rsidP="00D754E0">
      <w:pPr>
        <w:pStyle w:val="Textoindependiente"/>
        <w:widowControl w:val="0"/>
        <w:tabs>
          <w:tab w:val="clear" w:pos="380"/>
        </w:tabs>
        <w:rPr>
          <w:rFonts w:ascii="Times New Roman" w:hAnsi="Times New Roman"/>
          <w:b w:val="0"/>
          <w:i/>
          <w:lang w:val="es-ES"/>
        </w:rPr>
      </w:pPr>
      <w:r w:rsidRPr="00287DFB">
        <w:rPr>
          <w:rFonts w:ascii="Times New Roman" w:hAnsi="Times New Roman"/>
          <w:b w:val="0"/>
          <w:i/>
        </w:rPr>
        <w:t xml:space="preserve">De acuerdo con </w:t>
      </w:r>
      <w:r w:rsidR="00932B07" w:rsidRPr="00287DFB">
        <w:rPr>
          <w:rFonts w:ascii="Times New Roman" w:hAnsi="Times New Roman"/>
          <w:b w:val="0"/>
          <w:i/>
        </w:rPr>
        <w:t xml:space="preserve">la Sección II del Capítulo VI de la Ley </w:t>
      </w:r>
      <w:r w:rsidR="007D1DA2" w:rsidRPr="00287DFB">
        <w:rPr>
          <w:rFonts w:ascii="Times New Roman" w:hAnsi="Times New Roman"/>
          <w:b w:val="0"/>
          <w:i/>
        </w:rPr>
        <w:t>de Mercado de Capitales</w:t>
      </w:r>
      <w:r w:rsidR="00AA5419" w:rsidRPr="00287DFB">
        <w:rPr>
          <w:rFonts w:ascii="Times New Roman" w:hAnsi="Times New Roman"/>
          <w:b w:val="0"/>
          <w:i/>
        </w:rPr>
        <w:t xml:space="preserve"> </w:t>
      </w:r>
      <w:r w:rsidRPr="00287DFB">
        <w:rPr>
          <w:rFonts w:ascii="Times New Roman" w:hAnsi="Times New Roman"/>
          <w:b w:val="0"/>
          <w:i/>
          <w:lang w:val="es-ES"/>
        </w:rPr>
        <w:t>los emisores de valores, junto con los integrantes de los órganos de administración y de fiscalización (éstos últimos en materia de su competencia), y en su caso los oferentes de los valores con relación a la información vinculada a los mismos, y las personas que firmen el prospecto de una emisión de valores negociables, serán responsables de toda la información incluida en los prospectos por ellos registrados ante la CNV. Las entidades y agentes intermediarios en el mercado que participen como organizadores, o colocadores en una oferta pública de venta o compra de valores negociables deberán revisar diligentemente la información contenida en los prospectos de la oferta. Los expertos o terceros que opinen sobre ciertas partes del prospecto sólo serán responsables por la parte de dicha información sobre la que han emitido opinión.</w:t>
      </w:r>
    </w:p>
    <w:p w14:paraId="1B3C585F" w14:textId="77777777" w:rsidR="00D754E0" w:rsidRPr="00287DFB" w:rsidRDefault="00D754E0" w:rsidP="00D754E0">
      <w:pPr>
        <w:pStyle w:val="Textoindependiente"/>
        <w:widowControl w:val="0"/>
        <w:tabs>
          <w:tab w:val="clear" w:pos="380"/>
        </w:tabs>
        <w:rPr>
          <w:rFonts w:ascii="Times New Roman" w:hAnsi="Times New Roman"/>
          <w:b w:val="0"/>
        </w:rPr>
      </w:pPr>
    </w:p>
    <w:p w14:paraId="7516EFDA" w14:textId="77777777" w:rsidR="00AA5419" w:rsidRPr="00287DFB" w:rsidRDefault="00EA22C6" w:rsidP="00C11BED">
      <w:pPr>
        <w:pStyle w:val="Textoindependiente"/>
        <w:widowControl w:val="0"/>
        <w:tabs>
          <w:tab w:val="clear" w:pos="380"/>
        </w:tabs>
        <w:rPr>
          <w:rFonts w:ascii="Times New Roman" w:hAnsi="Times New Roman"/>
          <w:b w:val="0"/>
        </w:rPr>
      </w:pPr>
      <w:r w:rsidRPr="00287DFB">
        <w:rPr>
          <w:rFonts w:ascii="Times New Roman" w:hAnsi="Times New Roman"/>
          <w:b w:val="0"/>
        </w:rPr>
        <w:t>De conformidad con lo dispuest</w:t>
      </w:r>
      <w:r w:rsidR="008953D1" w:rsidRPr="00287DFB">
        <w:rPr>
          <w:rFonts w:ascii="Times New Roman" w:hAnsi="Times New Roman"/>
          <w:b w:val="0"/>
        </w:rPr>
        <w:t>o</w:t>
      </w:r>
      <w:r w:rsidRPr="00287DFB">
        <w:rPr>
          <w:rFonts w:ascii="Times New Roman" w:hAnsi="Times New Roman"/>
          <w:b w:val="0"/>
        </w:rPr>
        <w:t xml:space="preserve"> en el Artículo 34 de la Ley de Obligaciones Negociables, l</w:t>
      </w:r>
      <w:r w:rsidR="00AA5419" w:rsidRPr="00287DFB">
        <w:rPr>
          <w:rFonts w:ascii="Times New Roman" w:hAnsi="Times New Roman"/>
          <w:b w:val="0"/>
        </w:rPr>
        <w:t>os Directores y Síndicos de la Sociedad son ilimitada y solidariamente responsables por los perjuicios que la violación de las disposiciones de la Ley de Obligaciones Negociables produzca a los obligacionistas.</w:t>
      </w:r>
    </w:p>
    <w:p w14:paraId="0BFC7902" w14:textId="77777777" w:rsidR="007D1DA2" w:rsidRPr="00287DFB" w:rsidRDefault="007D1DA2" w:rsidP="00C11BED">
      <w:pPr>
        <w:pStyle w:val="Textoindependiente"/>
        <w:widowControl w:val="0"/>
        <w:tabs>
          <w:tab w:val="clear" w:pos="380"/>
        </w:tabs>
        <w:rPr>
          <w:rFonts w:ascii="Times New Roman" w:hAnsi="Times New Roman"/>
          <w:b w:val="0"/>
        </w:rPr>
      </w:pPr>
    </w:p>
    <w:p w14:paraId="6FBAEA1C" w14:textId="77777777" w:rsidR="00F66815"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La información contenida en este Prospecto ha sido suministrada por el Emisor y por otras fuentes identificadas a lo largo del mismo</w:t>
      </w:r>
      <w:r w:rsidR="00F66815" w:rsidRPr="00287DFB">
        <w:rPr>
          <w:rFonts w:ascii="Times New Roman" w:hAnsi="Times New Roman"/>
          <w:b w:val="0"/>
        </w:rPr>
        <w:t>, y, se presenta en miles de pesos, salvo se indique expresamente lo contrario</w:t>
      </w:r>
      <w:r w:rsidRPr="00287DFB">
        <w:rPr>
          <w:rFonts w:ascii="Times New Roman" w:hAnsi="Times New Roman"/>
          <w:b w:val="0"/>
        </w:rPr>
        <w:t xml:space="preserve">. </w:t>
      </w:r>
    </w:p>
    <w:p w14:paraId="70B430B3" w14:textId="77777777" w:rsidR="00F66815" w:rsidRPr="00287DFB" w:rsidRDefault="00F66815" w:rsidP="00C11BED">
      <w:pPr>
        <w:pStyle w:val="Textoindependiente"/>
        <w:widowControl w:val="0"/>
        <w:tabs>
          <w:tab w:val="clear" w:pos="380"/>
        </w:tabs>
        <w:rPr>
          <w:rFonts w:ascii="Times New Roman" w:hAnsi="Times New Roman"/>
          <w:b w:val="0"/>
        </w:rPr>
      </w:pPr>
    </w:p>
    <w:p w14:paraId="4BBD3F09"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No se ha autorizado a persona alguna para dar información o realizar declaraciones no contenidas en el presente o que no sean compatibles con el mismo o con la demás información que el Emisor pudiera haber suministrado en relación con las Obligaciones Negociables, por lo que de recibirse tal información o declaración, no podrá considerarse que ha sido autorizada por el Emisor o el Agente Organizador y/o el Agente Colocador y/o los intermediarios autorizados.</w:t>
      </w:r>
    </w:p>
    <w:p w14:paraId="3628076C" w14:textId="77777777" w:rsidR="00AA5419" w:rsidRPr="00287DFB" w:rsidRDefault="00AA5419" w:rsidP="00C11BED">
      <w:pPr>
        <w:pStyle w:val="Textoindependiente"/>
        <w:widowControl w:val="0"/>
        <w:tabs>
          <w:tab w:val="clear" w:pos="380"/>
        </w:tabs>
        <w:rPr>
          <w:rFonts w:ascii="Times New Roman" w:hAnsi="Times New Roman"/>
          <w:b w:val="0"/>
        </w:rPr>
      </w:pPr>
    </w:p>
    <w:p w14:paraId="38B19B31" w14:textId="77777777" w:rsidR="00DD4F8B" w:rsidRPr="00287DFB" w:rsidRDefault="00AA5419" w:rsidP="00DD4F8B">
      <w:pPr>
        <w:pStyle w:val="Textoindependiente"/>
        <w:widowControl w:val="0"/>
        <w:tabs>
          <w:tab w:val="clear" w:pos="380"/>
        </w:tabs>
        <w:rPr>
          <w:rFonts w:ascii="Times New Roman" w:hAnsi="Times New Roman"/>
          <w:smallCaps/>
          <w:lang w:val="es-ES"/>
        </w:rPr>
      </w:pPr>
      <w:r w:rsidRPr="00287DFB">
        <w:rPr>
          <w:rFonts w:ascii="Times New Roman" w:hAnsi="Times New Roman"/>
          <w:smallCaps/>
        </w:rPr>
        <w:t>Al tomar una decisión de inversión</w:t>
      </w:r>
      <w:r w:rsidR="007D1DA2" w:rsidRPr="00287DFB">
        <w:rPr>
          <w:rFonts w:ascii="Times New Roman" w:hAnsi="Times New Roman"/>
          <w:smallCaps/>
        </w:rPr>
        <w:t xml:space="preserve"> respecto de las Obligaciones Negociables</w:t>
      </w:r>
      <w:r w:rsidRPr="00287DFB">
        <w:rPr>
          <w:rFonts w:ascii="Times New Roman" w:hAnsi="Times New Roman"/>
          <w:smallCaps/>
        </w:rPr>
        <w:t xml:space="preserve">, los eventuales inversores </w:t>
      </w:r>
      <w:r w:rsidR="007D1DA2" w:rsidRPr="00287DFB">
        <w:rPr>
          <w:rFonts w:ascii="Times New Roman" w:hAnsi="Times New Roman"/>
          <w:smallCaps/>
        </w:rPr>
        <w:t>deberán basarse</w:t>
      </w:r>
      <w:r w:rsidRPr="00287DFB">
        <w:rPr>
          <w:rFonts w:ascii="Times New Roman" w:hAnsi="Times New Roman"/>
          <w:smallCaps/>
        </w:rPr>
        <w:t xml:space="preserve"> en su propio </w:t>
      </w:r>
      <w:r w:rsidR="007D1DA2" w:rsidRPr="00287DFB">
        <w:rPr>
          <w:rFonts w:ascii="Times New Roman" w:hAnsi="Times New Roman"/>
          <w:smallCaps/>
        </w:rPr>
        <w:t xml:space="preserve">análisis </w:t>
      </w:r>
      <w:r w:rsidRPr="00287DFB">
        <w:rPr>
          <w:rFonts w:ascii="Times New Roman" w:hAnsi="Times New Roman"/>
          <w:smallCaps/>
        </w:rPr>
        <w:t xml:space="preserve">de la Compañía y de los términos de la presente oferta pública, incluyendo los méritos y riesgos involucrados. Al recibir este Prospecto, usted reconoce que (a) no ha empleado al Agente Colocador u otras personas vinculadas al mismo </w:t>
      </w:r>
      <w:r w:rsidR="00DD4F8B" w:rsidRPr="00287DFB">
        <w:rPr>
          <w:rFonts w:ascii="Times New Roman" w:hAnsi="Times New Roman"/>
          <w:smallCaps/>
          <w:lang w:val="es-ES"/>
        </w:rPr>
        <w:t xml:space="preserve">en relación con su investigación de la veracidad de la información contenida en este Prospecto </w:t>
      </w:r>
      <w:r w:rsidRPr="00287DFB">
        <w:rPr>
          <w:rFonts w:ascii="Times New Roman" w:hAnsi="Times New Roman"/>
          <w:smallCaps/>
        </w:rPr>
        <w:t>para tomar su decisión de inversión y que (b) nadie ha sido autorizado a dar información o para hacer declaración alguna referida a la Compañía o a las Obligaciones Negociables distintas de las contenidas en el presente Prospecto y que, si se hicieran, la información o declaración emitida no sería considerada como autorizada por la Compañía, el Agente Organizador o el Agente Colocador.</w:t>
      </w:r>
      <w:r w:rsidR="00DD4F8B" w:rsidRPr="00287DFB">
        <w:rPr>
          <w:rFonts w:ascii="Times New Roman" w:hAnsi="Times New Roman"/>
          <w:smallCaps/>
        </w:rPr>
        <w:t xml:space="preserve"> </w:t>
      </w:r>
      <w:r w:rsidR="00DD4F8B" w:rsidRPr="00287DFB">
        <w:rPr>
          <w:rFonts w:ascii="Times New Roman" w:hAnsi="Times New Roman"/>
          <w:smallCaps/>
          <w:lang w:val="es-ES"/>
        </w:rPr>
        <w:t>Conforme se establezca en el Suplemento de Precio, el Agente Colocador se reserva el derecho de rechazar ofertas de compra que oportunamente se realicen, así como el derecho de adjudicar un número menor de Obligaciones Negociables que el número de Obligaciones Negociables ofrecido en el Suplemento de Precio.</w:t>
      </w:r>
    </w:p>
    <w:p w14:paraId="109B824B" w14:textId="77777777" w:rsidR="007D1DA2" w:rsidRPr="00287DFB" w:rsidRDefault="007D1DA2" w:rsidP="00C11BED">
      <w:pPr>
        <w:pStyle w:val="Textoindependiente"/>
        <w:widowControl w:val="0"/>
        <w:tabs>
          <w:tab w:val="clear" w:pos="380"/>
        </w:tabs>
        <w:rPr>
          <w:rFonts w:ascii="Times New Roman" w:hAnsi="Times New Roman"/>
          <w:b w:val="0"/>
          <w:smallCaps/>
        </w:rPr>
      </w:pPr>
    </w:p>
    <w:p w14:paraId="38E22268" w14:textId="77777777" w:rsidR="00AA5419" w:rsidRPr="00287DFB" w:rsidRDefault="00BC6FDB" w:rsidP="00C11BED">
      <w:pPr>
        <w:pStyle w:val="Textoindependiente"/>
        <w:widowControl w:val="0"/>
        <w:tabs>
          <w:tab w:val="clear" w:pos="380"/>
        </w:tabs>
        <w:rPr>
          <w:rFonts w:ascii="Times New Roman" w:hAnsi="Times New Roman"/>
          <w:b w:val="0"/>
        </w:rPr>
      </w:pPr>
      <w:r w:rsidRPr="00287DFB">
        <w:rPr>
          <w:rFonts w:ascii="Times New Roman" w:hAnsi="Times New Roman"/>
          <w:b w:val="0"/>
        </w:rPr>
        <w:t xml:space="preserve">El Emisor no emitirá Obligaciones Negociables al portador en tanto subsista la prohibición establecida por </w:t>
      </w:r>
      <w:r w:rsidR="00AA5419" w:rsidRPr="00287DFB">
        <w:rPr>
          <w:rFonts w:ascii="Times New Roman" w:hAnsi="Times New Roman"/>
          <w:b w:val="0"/>
        </w:rPr>
        <w:t xml:space="preserve">la Ley Nº 24.587 </w:t>
      </w:r>
      <w:r w:rsidR="008953D1" w:rsidRPr="00287DFB">
        <w:rPr>
          <w:rFonts w:ascii="Times New Roman" w:hAnsi="Times New Roman"/>
          <w:b w:val="0"/>
        </w:rPr>
        <w:t xml:space="preserve">y sus modificatorias </w:t>
      </w:r>
      <w:r w:rsidR="00AA5419" w:rsidRPr="00287DFB">
        <w:rPr>
          <w:rFonts w:ascii="Times New Roman" w:hAnsi="Times New Roman"/>
          <w:b w:val="0"/>
        </w:rPr>
        <w:t>(la “</w:t>
      </w:r>
      <w:r w:rsidR="00AA5419" w:rsidRPr="00287DFB">
        <w:rPr>
          <w:rFonts w:ascii="Times New Roman" w:hAnsi="Times New Roman"/>
          <w:b w:val="0"/>
          <w:u w:val="single"/>
        </w:rPr>
        <w:t>Ley de Nominatividad</w:t>
      </w:r>
      <w:r w:rsidRPr="00287DFB">
        <w:rPr>
          <w:rFonts w:ascii="Times New Roman" w:hAnsi="Times New Roman"/>
          <w:b w:val="0"/>
        </w:rPr>
        <w:t xml:space="preserve">”) hacia </w:t>
      </w:r>
      <w:r w:rsidR="00AA5419" w:rsidRPr="00287DFB">
        <w:rPr>
          <w:rFonts w:ascii="Times New Roman" w:hAnsi="Times New Roman"/>
          <w:b w:val="0"/>
        </w:rPr>
        <w:t>las empresas privadas argentinas</w:t>
      </w:r>
      <w:r w:rsidRPr="00287DFB">
        <w:rPr>
          <w:rFonts w:ascii="Times New Roman" w:hAnsi="Times New Roman"/>
          <w:b w:val="0"/>
        </w:rPr>
        <w:t>.</w:t>
      </w:r>
    </w:p>
    <w:p w14:paraId="564EBB3C" w14:textId="77777777" w:rsidR="00BD206F" w:rsidRPr="00287DFB" w:rsidRDefault="00BD206F" w:rsidP="00C11BED">
      <w:pPr>
        <w:pStyle w:val="Textoindependiente"/>
        <w:widowControl w:val="0"/>
        <w:tabs>
          <w:tab w:val="clear" w:pos="380"/>
        </w:tabs>
        <w:rPr>
          <w:rFonts w:ascii="Times New Roman" w:hAnsi="Times New Roman"/>
          <w:b w:val="0"/>
        </w:rPr>
      </w:pPr>
    </w:p>
    <w:p w14:paraId="2571C344" w14:textId="77777777" w:rsidR="00CB4E25" w:rsidRPr="00287DFB" w:rsidRDefault="00CB4E25" w:rsidP="00CB4E25">
      <w:pPr>
        <w:pStyle w:val="Textoindependiente"/>
        <w:rPr>
          <w:rFonts w:ascii="Times New Roman" w:hAnsi="Times New Roman"/>
          <w:b w:val="0"/>
        </w:rPr>
      </w:pPr>
      <w:r w:rsidRPr="00287DFB">
        <w:rPr>
          <w:rFonts w:ascii="Times New Roman" w:hAnsi="Times New Roman"/>
          <w:b w:val="0"/>
        </w:rPr>
        <w:t>En relación con la emisión de las Obligaciones Negociables, los Agentes Colocadores y los Agentes Organizadores que participen en la colocación y distribución de cada clase y/o serie de Obligaciones Negociables a ser emitidas bajo el Programa podrán realizar operaciones destinadas a estabilizar el precio de mercado de dichas obligaciones negociables conforme con el Artículo 12 de la Sección IV del Capítulo IV del Título VI de las Normas de la CNV y demás normas vigentes (las cuales podrán ser suspendidas y/o interrumpidas en cualquier momento). Las operaciones de estabilización deberán ajustarse a las siguientes condiciones:</w:t>
      </w:r>
    </w:p>
    <w:p w14:paraId="185CD2B6" w14:textId="77777777" w:rsidR="00CB4E25" w:rsidRPr="00287DFB" w:rsidRDefault="00CB4E25" w:rsidP="00CB4E25">
      <w:pPr>
        <w:pStyle w:val="Textoindependiente"/>
        <w:tabs>
          <w:tab w:val="clear" w:pos="380"/>
        </w:tabs>
        <w:rPr>
          <w:rFonts w:ascii="Times New Roman" w:hAnsi="Times New Roman"/>
          <w:b w:val="0"/>
          <w:smallCaps/>
        </w:rPr>
      </w:pPr>
    </w:p>
    <w:p w14:paraId="3C0C3CC6" w14:textId="77777777" w:rsidR="00CB4E25" w:rsidRPr="00287DFB" w:rsidRDefault="00CB4E25" w:rsidP="00060730">
      <w:pPr>
        <w:pStyle w:val="Textoindependiente"/>
        <w:numPr>
          <w:ilvl w:val="0"/>
          <w:numId w:val="13"/>
        </w:numPr>
        <w:tabs>
          <w:tab w:val="clear" w:pos="380"/>
          <w:tab w:val="clear" w:pos="720"/>
          <w:tab w:val="left" w:pos="426"/>
        </w:tabs>
        <w:ind w:hanging="153"/>
        <w:rPr>
          <w:rFonts w:ascii="Times New Roman" w:hAnsi="Times New Roman"/>
          <w:b w:val="0"/>
        </w:rPr>
      </w:pPr>
      <w:r w:rsidRPr="00287DFB">
        <w:rPr>
          <w:rFonts w:ascii="Times New Roman" w:hAnsi="Times New Roman"/>
          <w:b w:val="0"/>
        </w:rPr>
        <w:t>no podrán extenderse más allá de los primeros 30 días corridos desde el primer día en el cual se haya iniciado la negociación secundaria de las correspondientes obligaciones negociables en el mercado;</w:t>
      </w:r>
    </w:p>
    <w:p w14:paraId="3C845BA9" w14:textId="77777777" w:rsidR="00CB4E25" w:rsidRPr="00287DFB" w:rsidRDefault="00CB4E25" w:rsidP="00CB4E25">
      <w:pPr>
        <w:pStyle w:val="Textoindependiente"/>
        <w:ind w:left="567"/>
        <w:rPr>
          <w:rFonts w:ascii="Times New Roman" w:hAnsi="Times New Roman"/>
          <w:b w:val="0"/>
        </w:rPr>
      </w:pPr>
    </w:p>
    <w:p w14:paraId="3CBD332B" w14:textId="77777777" w:rsidR="00CB4E25" w:rsidRPr="00287DFB" w:rsidRDefault="00CB4E25" w:rsidP="00060730">
      <w:pPr>
        <w:pStyle w:val="Textoindependiente"/>
        <w:numPr>
          <w:ilvl w:val="0"/>
          <w:numId w:val="13"/>
        </w:numPr>
        <w:tabs>
          <w:tab w:val="clear" w:pos="380"/>
          <w:tab w:val="clear" w:pos="720"/>
          <w:tab w:val="left" w:pos="426"/>
        </w:tabs>
        <w:ind w:hanging="153"/>
        <w:rPr>
          <w:rFonts w:ascii="Times New Roman" w:hAnsi="Times New Roman"/>
          <w:b w:val="0"/>
        </w:rPr>
      </w:pPr>
      <w:r w:rsidRPr="00287DFB">
        <w:rPr>
          <w:rFonts w:ascii="Times New Roman" w:hAnsi="Times New Roman"/>
          <w:b w:val="0"/>
        </w:rPr>
        <w:t>sólo podrán realizarse operaciones de estabilización destinadas a evitar o moderar las alteraciones bruscas en el precio al cual se negocien las obligaciones negociables que han sido objeto de colocación primaria por medio del sistema de formación de libro o por subasta o licitación pública;</w:t>
      </w:r>
    </w:p>
    <w:p w14:paraId="4160CB1E" w14:textId="77777777" w:rsidR="00CB4E25" w:rsidRPr="00287DFB" w:rsidRDefault="00CB4E25" w:rsidP="00060730">
      <w:pPr>
        <w:pStyle w:val="Textoindependiente"/>
        <w:ind w:left="567" w:hanging="153"/>
        <w:rPr>
          <w:rFonts w:ascii="Times New Roman" w:hAnsi="Times New Roman"/>
          <w:b w:val="0"/>
        </w:rPr>
      </w:pPr>
    </w:p>
    <w:p w14:paraId="395D1737" w14:textId="77777777" w:rsidR="00CB4E25" w:rsidRPr="00287DFB" w:rsidRDefault="00CB4E25" w:rsidP="00060730">
      <w:pPr>
        <w:pStyle w:val="Textoindependiente"/>
        <w:numPr>
          <w:ilvl w:val="0"/>
          <w:numId w:val="13"/>
        </w:numPr>
        <w:tabs>
          <w:tab w:val="clear" w:pos="380"/>
          <w:tab w:val="clear" w:pos="720"/>
          <w:tab w:val="left" w:pos="426"/>
        </w:tabs>
        <w:ind w:hanging="153"/>
        <w:rPr>
          <w:rFonts w:ascii="Times New Roman" w:hAnsi="Times New Roman"/>
          <w:b w:val="0"/>
        </w:rPr>
      </w:pPr>
      <w:r w:rsidRPr="00287DFB">
        <w:rPr>
          <w:rFonts w:ascii="Times New Roman" w:hAnsi="Times New Roman"/>
          <w:b w:val="0"/>
        </w:rPr>
        <w:t>ninguna operación de estabilización que se realice en el período autorizado podrá efectuarse a precios superiores a aquellos a los que se hayan negociado las obligaciones negociables en cuestión en los mercados autorizados, en operaciones entre partes no vinculadas con la organización, distribución y colocación;</w:t>
      </w:r>
    </w:p>
    <w:p w14:paraId="4350603D" w14:textId="77777777" w:rsidR="00CB4E25" w:rsidRPr="00287DFB" w:rsidRDefault="00CB4E25" w:rsidP="00060730">
      <w:pPr>
        <w:pStyle w:val="Textoindependiente"/>
        <w:ind w:left="567" w:hanging="153"/>
        <w:rPr>
          <w:rFonts w:ascii="Times New Roman" w:hAnsi="Times New Roman"/>
          <w:b w:val="0"/>
        </w:rPr>
      </w:pPr>
    </w:p>
    <w:p w14:paraId="7D88D408" w14:textId="77777777" w:rsidR="00CB4E25" w:rsidRPr="00287DFB" w:rsidRDefault="00CB4E25" w:rsidP="00060730">
      <w:pPr>
        <w:pStyle w:val="Textoindependiente"/>
        <w:numPr>
          <w:ilvl w:val="0"/>
          <w:numId w:val="13"/>
        </w:numPr>
        <w:tabs>
          <w:tab w:val="clear" w:pos="380"/>
          <w:tab w:val="clear" w:pos="720"/>
        </w:tabs>
        <w:ind w:hanging="153"/>
        <w:rPr>
          <w:rFonts w:ascii="Times New Roman" w:hAnsi="Times New Roman"/>
          <w:b w:val="0"/>
        </w:rPr>
      </w:pPr>
      <w:r w:rsidRPr="00287DFB">
        <w:rPr>
          <w:rFonts w:ascii="Times New Roman" w:hAnsi="Times New Roman"/>
          <w:b w:val="0"/>
        </w:rPr>
        <w:t>los agentes que realicen operaciones en los términos antes indicados deberán informar a los mercados la individualización de las mismas. Los mercados deberán hacer públicas las operaciones de estabilización, ya fuere en cada operación individual o al cierre diario de las operaciones.</w:t>
      </w:r>
    </w:p>
    <w:p w14:paraId="053B28E0" w14:textId="77777777" w:rsidR="008A3C47" w:rsidRPr="00287DFB" w:rsidRDefault="008A3C47" w:rsidP="00C11BED">
      <w:pPr>
        <w:pStyle w:val="Textoindependiente"/>
        <w:widowControl w:val="0"/>
        <w:tabs>
          <w:tab w:val="clear" w:pos="380"/>
        </w:tabs>
        <w:rPr>
          <w:rFonts w:ascii="Times New Roman" w:hAnsi="Times New Roman"/>
          <w:b w:val="0"/>
        </w:rPr>
      </w:pPr>
    </w:p>
    <w:p w14:paraId="499BD77E" w14:textId="77777777" w:rsidR="00AA5419" w:rsidRPr="00287DFB" w:rsidRDefault="00AA5419" w:rsidP="00C11BED">
      <w:pPr>
        <w:pStyle w:val="Textoindependiente"/>
        <w:widowControl w:val="0"/>
        <w:tabs>
          <w:tab w:val="clear" w:pos="380"/>
        </w:tabs>
        <w:jc w:val="center"/>
        <w:rPr>
          <w:rFonts w:ascii="Times New Roman" w:hAnsi="Times New Roman"/>
          <w:caps/>
          <w:smallCaps/>
        </w:rPr>
      </w:pPr>
      <w:r w:rsidRPr="00287DFB">
        <w:rPr>
          <w:rFonts w:ascii="Times New Roman" w:hAnsi="Times New Roman"/>
          <w:smallCaps/>
        </w:rPr>
        <w:t>Restricciones a la Venta</w:t>
      </w:r>
    </w:p>
    <w:p w14:paraId="7AA6C680" w14:textId="77777777" w:rsidR="00AA5419" w:rsidRPr="00287DFB" w:rsidRDefault="00AA5419" w:rsidP="00C11BED">
      <w:pPr>
        <w:pStyle w:val="Textoindependiente"/>
        <w:widowControl w:val="0"/>
        <w:tabs>
          <w:tab w:val="clear" w:pos="380"/>
        </w:tabs>
        <w:rPr>
          <w:rFonts w:ascii="Times New Roman" w:hAnsi="Times New Roman"/>
          <w:b w:val="0"/>
          <w:i/>
        </w:rPr>
      </w:pPr>
    </w:p>
    <w:p w14:paraId="6B1A1282" w14:textId="77777777" w:rsidR="00AA5419" w:rsidRPr="00287DFB" w:rsidRDefault="00BF21FE" w:rsidP="00C11BED">
      <w:pPr>
        <w:pStyle w:val="Textoindependiente"/>
        <w:widowControl w:val="0"/>
        <w:tabs>
          <w:tab w:val="clear" w:pos="380"/>
        </w:tabs>
        <w:rPr>
          <w:rFonts w:ascii="Times New Roman" w:hAnsi="Times New Roman"/>
          <w:b w:val="0"/>
          <w:i/>
        </w:rPr>
      </w:pPr>
      <w:r w:rsidRPr="00287DFB">
        <w:rPr>
          <w:rFonts w:ascii="Times New Roman" w:hAnsi="Times New Roman"/>
          <w:b w:val="0"/>
          <w:i/>
        </w:rPr>
        <w:t>Ni e</w:t>
      </w:r>
      <w:r w:rsidR="00AA5419" w:rsidRPr="00287DFB">
        <w:rPr>
          <w:rFonts w:ascii="Times New Roman" w:hAnsi="Times New Roman"/>
          <w:b w:val="0"/>
          <w:i/>
        </w:rPr>
        <w:t xml:space="preserve">ste </w:t>
      </w:r>
      <w:r w:rsidR="0086778E" w:rsidRPr="00287DFB">
        <w:rPr>
          <w:rFonts w:ascii="Times New Roman" w:hAnsi="Times New Roman"/>
          <w:b w:val="0"/>
          <w:i/>
        </w:rPr>
        <w:t>P</w:t>
      </w:r>
      <w:r w:rsidR="00AA5419" w:rsidRPr="00287DFB">
        <w:rPr>
          <w:rFonts w:ascii="Times New Roman" w:hAnsi="Times New Roman"/>
          <w:b w:val="0"/>
          <w:i/>
        </w:rPr>
        <w:t xml:space="preserve">rospecto </w:t>
      </w:r>
      <w:r w:rsidR="008A3C47" w:rsidRPr="00287DFB">
        <w:rPr>
          <w:rFonts w:ascii="Times New Roman" w:hAnsi="Times New Roman"/>
          <w:b w:val="0"/>
          <w:i/>
        </w:rPr>
        <w:t xml:space="preserve">ni cualquier Suplemento de Precio </w:t>
      </w:r>
      <w:r w:rsidR="00AA5419" w:rsidRPr="00287DFB">
        <w:rPr>
          <w:rFonts w:ascii="Times New Roman" w:hAnsi="Times New Roman"/>
          <w:b w:val="0"/>
          <w:i/>
        </w:rPr>
        <w:t>constituye una oferta de</w:t>
      </w:r>
      <w:r w:rsidR="00E47997" w:rsidRPr="00287DFB">
        <w:rPr>
          <w:rFonts w:ascii="Times New Roman" w:hAnsi="Times New Roman"/>
          <w:b w:val="0"/>
          <w:i/>
        </w:rPr>
        <w:t>,</w:t>
      </w:r>
      <w:r w:rsidR="00AA5419" w:rsidRPr="00287DFB">
        <w:rPr>
          <w:rFonts w:ascii="Times New Roman" w:hAnsi="Times New Roman"/>
          <w:b w:val="0"/>
          <w:i/>
        </w:rPr>
        <w:t xml:space="preserve"> ni una invitación a comprar cualquiera de las Obligaciones Negociables en cualquier jurisdicción en que dicha oferta o invitación pudiera ser ilegal o estar restringida por ley.</w:t>
      </w:r>
    </w:p>
    <w:p w14:paraId="624508B9" w14:textId="77777777" w:rsidR="00AA5419" w:rsidRPr="00287DFB" w:rsidRDefault="00AA5419" w:rsidP="00C11BED">
      <w:pPr>
        <w:pStyle w:val="Textoindependiente"/>
        <w:widowControl w:val="0"/>
        <w:tabs>
          <w:tab w:val="clear" w:pos="380"/>
        </w:tabs>
        <w:rPr>
          <w:rFonts w:ascii="Times New Roman" w:hAnsi="Times New Roman"/>
          <w:b w:val="0"/>
          <w:smallCaps/>
        </w:rPr>
      </w:pPr>
    </w:p>
    <w:p w14:paraId="0D6C9905" w14:textId="77777777" w:rsidR="00AA5419" w:rsidRPr="00287DFB" w:rsidRDefault="00AA5419" w:rsidP="00C11BED">
      <w:pPr>
        <w:pStyle w:val="Textoindependiente"/>
        <w:widowControl w:val="0"/>
        <w:tabs>
          <w:tab w:val="clear" w:pos="380"/>
        </w:tabs>
        <w:rPr>
          <w:rFonts w:ascii="Times New Roman" w:hAnsi="Times New Roman"/>
          <w:b w:val="0"/>
        </w:rPr>
      </w:pPr>
      <w:r w:rsidRPr="00287DFB">
        <w:rPr>
          <w:rFonts w:ascii="Times New Roman" w:hAnsi="Times New Roman"/>
          <w:b w:val="0"/>
        </w:rPr>
        <w:t>La distribución de este Prospecto y de cualquier Suplemento de Precio</w:t>
      </w:r>
      <w:r w:rsidR="00FF43CA" w:rsidRPr="00287DFB">
        <w:rPr>
          <w:rFonts w:ascii="Times New Roman" w:hAnsi="Times New Roman"/>
          <w:b w:val="0"/>
        </w:rPr>
        <w:t>,</w:t>
      </w:r>
      <w:r w:rsidRPr="00287DFB">
        <w:rPr>
          <w:rFonts w:ascii="Times New Roman" w:hAnsi="Times New Roman"/>
          <w:b w:val="0"/>
        </w:rPr>
        <w:t xml:space="preserve"> así como la oferta y venta de las Obligaciones Negociables en ciertas jurisdicciones pueden estar restringidas por ley. La Compañía insta a las personas que tengan acceso a este Prospecto a informarse sobre tales restricciones y respetarlas. En particular, existen restricciones a la oferta y venta de las Obligaciones Negociables en el Reino Unido y en los Estados Unidos de América.</w:t>
      </w:r>
    </w:p>
    <w:p w14:paraId="1A37194E" w14:textId="77777777" w:rsidR="00AA5419" w:rsidRPr="00287DFB" w:rsidRDefault="00AA5419" w:rsidP="00C11BED">
      <w:pPr>
        <w:pStyle w:val="Textoindependiente"/>
        <w:widowControl w:val="0"/>
        <w:tabs>
          <w:tab w:val="clear" w:pos="380"/>
        </w:tabs>
        <w:rPr>
          <w:rFonts w:ascii="Times New Roman" w:hAnsi="Times New Roman"/>
          <w:b w:val="0"/>
        </w:rPr>
      </w:pPr>
    </w:p>
    <w:p w14:paraId="4ED2798F" w14:textId="77777777" w:rsidR="00AA5419" w:rsidRPr="00287DFB" w:rsidRDefault="00BC6FDB" w:rsidP="00C11BED">
      <w:pPr>
        <w:pStyle w:val="Textoindependiente"/>
        <w:widowControl w:val="0"/>
        <w:tabs>
          <w:tab w:val="clear" w:pos="380"/>
        </w:tabs>
        <w:rPr>
          <w:rFonts w:ascii="Times New Roman" w:hAnsi="Times New Roman"/>
          <w:b w:val="0"/>
        </w:rPr>
      </w:pPr>
      <w:r w:rsidRPr="00287DFB">
        <w:rPr>
          <w:rFonts w:ascii="Times New Roman" w:hAnsi="Times New Roman"/>
          <w:b w:val="0"/>
        </w:rPr>
        <w:t>N</w:t>
      </w:r>
      <w:r w:rsidR="00AA5419" w:rsidRPr="00287DFB">
        <w:rPr>
          <w:rFonts w:ascii="Times New Roman" w:hAnsi="Times New Roman"/>
          <w:b w:val="0"/>
        </w:rPr>
        <w:t xml:space="preserve">o se ha iniciado ni se iniciará tramitación alguna en </w:t>
      </w:r>
      <w:r w:rsidRPr="00287DFB">
        <w:rPr>
          <w:rFonts w:ascii="Times New Roman" w:hAnsi="Times New Roman"/>
          <w:b w:val="0"/>
        </w:rPr>
        <w:t xml:space="preserve">otra </w:t>
      </w:r>
      <w:r w:rsidR="00AA5419" w:rsidRPr="00287DFB">
        <w:rPr>
          <w:rFonts w:ascii="Times New Roman" w:hAnsi="Times New Roman"/>
          <w:b w:val="0"/>
        </w:rPr>
        <w:t>jurisdicción que</w:t>
      </w:r>
      <w:r w:rsidRPr="00287DFB">
        <w:rPr>
          <w:rFonts w:ascii="Times New Roman" w:hAnsi="Times New Roman"/>
          <w:b w:val="0"/>
        </w:rPr>
        <w:t xml:space="preserve"> no sea Argentina a fin de obtener</w:t>
      </w:r>
      <w:r w:rsidR="00AA5419" w:rsidRPr="00287DFB">
        <w:rPr>
          <w:rFonts w:ascii="Times New Roman" w:hAnsi="Times New Roman"/>
          <w:b w:val="0"/>
        </w:rPr>
        <w:t xml:space="preserve"> </w:t>
      </w:r>
      <w:r w:rsidRPr="00287DFB">
        <w:rPr>
          <w:rFonts w:ascii="Times New Roman" w:hAnsi="Times New Roman"/>
          <w:b w:val="0"/>
        </w:rPr>
        <w:t xml:space="preserve">autorización de </w:t>
      </w:r>
      <w:r w:rsidR="00AA5419" w:rsidRPr="00287DFB">
        <w:rPr>
          <w:rFonts w:ascii="Times New Roman" w:hAnsi="Times New Roman"/>
          <w:b w:val="0"/>
        </w:rPr>
        <w:t xml:space="preserve">oferta pública de las Obligaciones Negociables o la posesión o distribución de este Prospecto, o cualquier otro material de venta relacionado con las Obligaciones Negociables en país </w:t>
      </w:r>
      <w:r w:rsidRPr="00287DFB">
        <w:rPr>
          <w:rFonts w:ascii="Times New Roman" w:hAnsi="Times New Roman"/>
          <w:b w:val="0"/>
        </w:rPr>
        <w:t xml:space="preserve">o </w:t>
      </w:r>
      <w:r w:rsidR="00AA5419" w:rsidRPr="00287DFB">
        <w:rPr>
          <w:rFonts w:ascii="Times New Roman" w:hAnsi="Times New Roman"/>
          <w:b w:val="0"/>
        </w:rPr>
        <w:t xml:space="preserve">jurisdicción </w:t>
      </w:r>
      <w:r w:rsidRPr="00287DFB">
        <w:rPr>
          <w:rFonts w:ascii="Times New Roman" w:hAnsi="Times New Roman"/>
          <w:b w:val="0"/>
        </w:rPr>
        <w:t xml:space="preserve">alguna </w:t>
      </w:r>
      <w:r w:rsidR="00AA5419" w:rsidRPr="00287DFB">
        <w:rPr>
          <w:rFonts w:ascii="Times New Roman" w:hAnsi="Times New Roman"/>
          <w:b w:val="0"/>
        </w:rPr>
        <w:t>donde sea necesaria una tramitación a tal efecto. El Emisor y cualquier Agente Colocador de las Obligaciones Negociables deberán cumplir con todas las leyes y regulaciones aplicables en todas aquellas jurisdicciones en las cuales adquieran, ofrezcan, vendan o entreguen Obligaciones Negociables, o aquéllas en las que tengan en posesión o distribuyan cualquier prospecto preliminar o prospecto o cualquier modificación o suplemento del mismo.</w:t>
      </w:r>
    </w:p>
    <w:p w14:paraId="7B8E53F0" w14:textId="77777777" w:rsidR="001B3FF7" w:rsidRPr="00287DFB" w:rsidRDefault="001B3FF7" w:rsidP="001B3FF7">
      <w:pPr>
        <w:spacing w:line="240" w:lineRule="atLeast"/>
        <w:jc w:val="both"/>
        <w:rPr>
          <w:sz w:val="20"/>
          <w:szCs w:val="20"/>
        </w:rPr>
      </w:pPr>
    </w:p>
    <w:p w14:paraId="1E371B18" w14:textId="77777777" w:rsidR="001B3FF7" w:rsidRPr="00287DFB" w:rsidRDefault="001B3FF7" w:rsidP="001B3FF7">
      <w:pPr>
        <w:pStyle w:val="Textoindependiente"/>
        <w:widowControl w:val="0"/>
        <w:tabs>
          <w:tab w:val="clear" w:pos="380"/>
        </w:tabs>
        <w:spacing w:line="240" w:lineRule="atLeast"/>
        <w:jc w:val="center"/>
        <w:rPr>
          <w:rFonts w:ascii="Times New Roman" w:hAnsi="Times New Roman"/>
          <w:smallCaps/>
        </w:rPr>
      </w:pPr>
      <w:r w:rsidRPr="00287DFB">
        <w:rPr>
          <w:rFonts w:ascii="Times New Roman" w:hAnsi="Times New Roman"/>
          <w:smallCaps/>
        </w:rPr>
        <w:t>Definiciones</w:t>
      </w:r>
    </w:p>
    <w:p w14:paraId="431739C4" w14:textId="77777777" w:rsidR="001B3FF7" w:rsidRPr="00287DFB" w:rsidRDefault="001B3FF7" w:rsidP="001B3FF7">
      <w:pPr>
        <w:spacing w:line="240" w:lineRule="atLeast"/>
        <w:jc w:val="both"/>
        <w:rPr>
          <w:sz w:val="20"/>
          <w:szCs w:val="20"/>
        </w:rPr>
      </w:pPr>
    </w:p>
    <w:p w14:paraId="6D0FEA12" w14:textId="77777777" w:rsidR="001B3FF7" w:rsidRPr="00287DFB" w:rsidRDefault="001B3FF7" w:rsidP="001B3FF7">
      <w:pPr>
        <w:spacing w:line="240" w:lineRule="atLeast"/>
        <w:jc w:val="both"/>
        <w:rPr>
          <w:sz w:val="20"/>
          <w:szCs w:val="20"/>
        </w:rPr>
      </w:pPr>
      <w:r w:rsidRPr="00287DFB">
        <w:rPr>
          <w:sz w:val="20"/>
          <w:szCs w:val="20"/>
        </w:rPr>
        <w:t>Los términos definidos se utilizan indistintamente en plural y en singular. A su vez, a los fines de este Prospecto, “Argentina” significa la República Argentina, “Gobierno Nacional” o “Gobierno Argentino” o “Gobierno” se refiere al Gobierno de la Nación Argentina, “Pesos”, “Ps.” o el símbolo “$” significa la moneda de curso legal en la Argentina, “Estados Unidos” significa los Estados Unidos de América, “Dólares” o “US$” o “Dólares Estadounidenses” significa la moneda de curso legal en los Estados Unidos, y “Banco Central” o “BCRA” significa Banco Central de la República Argentina. “Obligaciones Negociables” significan las obligaciones negociables emitidas en el marco del presente Prospecto. Las referencias a cualquier norma contenida en el presente Prospecto son referencias a las normas en cuestión incluyendo sus modificatorias y reglamentarias.</w:t>
      </w:r>
    </w:p>
    <w:p w14:paraId="16939486" w14:textId="77777777" w:rsidR="001B3FF7" w:rsidRPr="00287DFB" w:rsidRDefault="001B3FF7" w:rsidP="00C11BED">
      <w:pPr>
        <w:pStyle w:val="Textoindependiente"/>
        <w:widowControl w:val="0"/>
        <w:tabs>
          <w:tab w:val="clear" w:pos="380"/>
        </w:tabs>
        <w:rPr>
          <w:rFonts w:ascii="Times New Roman" w:hAnsi="Times New Roman"/>
          <w:b w:val="0"/>
        </w:rPr>
      </w:pPr>
    </w:p>
    <w:p w14:paraId="36B5A662" w14:textId="77777777" w:rsidR="006A2A07" w:rsidRPr="00287DFB" w:rsidRDefault="006A2A07" w:rsidP="006A2A07">
      <w:pPr>
        <w:pStyle w:val="Textoindependiente"/>
        <w:widowControl w:val="0"/>
        <w:tabs>
          <w:tab w:val="clear" w:pos="380"/>
        </w:tabs>
        <w:jc w:val="center"/>
        <w:rPr>
          <w:rFonts w:ascii="Times New Roman" w:hAnsi="Times New Roman"/>
          <w:smallCaps/>
        </w:rPr>
      </w:pPr>
      <w:r w:rsidRPr="00287DFB">
        <w:rPr>
          <w:rFonts w:ascii="Times New Roman" w:hAnsi="Times New Roman"/>
          <w:smallCaps/>
        </w:rPr>
        <w:t>Aviso a los inversores sobre normativa referente a prevención de lavado de activos y financiación del terrorismo</w:t>
      </w:r>
    </w:p>
    <w:p w14:paraId="71BCBEF0" w14:textId="77777777" w:rsidR="001B3FF7" w:rsidRPr="00287DFB" w:rsidRDefault="001B3FF7" w:rsidP="006A2A07">
      <w:pPr>
        <w:pStyle w:val="Textoindependiente"/>
        <w:widowControl w:val="0"/>
        <w:tabs>
          <w:tab w:val="clear" w:pos="380"/>
        </w:tabs>
        <w:jc w:val="center"/>
        <w:rPr>
          <w:rFonts w:ascii="Times New Roman" w:hAnsi="Times New Roman"/>
          <w:smallCaps/>
        </w:rPr>
      </w:pPr>
    </w:p>
    <w:p w14:paraId="70F5E602"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El sistema argentino de prevención del lavado de activos y contra el financiamiento del terrorismo (“</w:t>
      </w:r>
      <w:r w:rsidRPr="00287DFB">
        <w:rPr>
          <w:rFonts w:ascii="Times New Roman" w:hAnsi="Times New Roman"/>
          <w:b w:val="0"/>
          <w:u w:val="single"/>
        </w:rPr>
        <w:t>PLAFT</w:t>
      </w:r>
      <w:r w:rsidRPr="00287DFB">
        <w:rPr>
          <w:rFonts w:ascii="Times New Roman" w:hAnsi="Times New Roman"/>
          <w:b w:val="0"/>
        </w:rPr>
        <w:t>”) se encuentra vinculado con el proceso de adopción de los estándares normativos internacionales y las Recomendaciones del Grupo de Acción Financiera (“</w:t>
      </w:r>
      <w:r w:rsidRPr="00287DFB">
        <w:rPr>
          <w:rFonts w:ascii="Times New Roman" w:hAnsi="Times New Roman"/>
          <w:b w:val="0"/>
          <w:u w:val="single"/>
        </w:rPr>
        <w:t>GAFI</w:t>
      </w:r>
      <w:r w:rsidRPr="00287DFB">
        <w:rPr>
          <w:rFonts w:ascii="Times New Roman" w:hAnsi="Times New Roman"/>
          <w:b w:val="0"/>
        </w:rPr>
        <w:t>”). El 13 de abril de 2000, el Congreso sancionó la Ley Nº 25.246, modificada por las Leyes Nº 26.087, 26.119, 26.268, 26.683, 26.831, 26.860, 27.260, 27.304, 27.440, 27.446, 27.508 y el Decreto DNU 27/2018 (la “Ley de Prevención del Lavado de Activos”) que, entre otras cuestiones, reformó el Código Penal Argentino tipificando el delito de lavado de activos y la Ley N° 26.734 tipificó el delito de financiación del terrorismo. La Ley de Prevención del Lavado de Activos se encuentra actualmente reglamentada por el Decreto N° 290/2007 (modificado por el Decreto N° 1936/2010, modificado a su vez por los Decretos N° 146/2016 y N° 360/2016, entre otros). La República Argentina también ha aprobado y ratificado, entre otras, a la Convención de las Naciones Unidas contra el tráfico ilícito de estupefacientes y sustancias sicotrópicas o Convención de Viena de 1988 (Ley N° 24.072), la Convención de las Naciones Unidas contra la delincuencia organizada transnacional o Convención de Palermo de 2001 (Ley N° 25.632), la Convención Interamericana contra la corrupción (Ley N° 24.759), la Convención de las Naciones Unidas contra la corrupción o Convención de Mérida de 2003 (Ley N° 26.097) y la Convención Internacional de las Naciones Unidas para la Supresión de la Financiación del Terrorismo (Ley N° 26.024); aprobación de las Resolución 1267 (1999) y 1373 (2001) del Consejo de Seguridad de las Naciones Unidas (“</w:t>
      </w:r>
      <w:r w:rsidRPr="00287DFB">
        <w:rPr>
          <w:rFonts w:ascii="Times New Roman" w:hAnsi="Times New Roman"/>
          <w:b w:val="0"/>
          <w:u w:val="single"/>
        </w:rPr>
        <w:t>CSNU</w:t>
      </w:r>
      <w:r w:rsidRPr="00287DFB">
        <w:rPr>
          <w:rFonts w:ascii="Times New Roman" w:hAnsi="Times New Roman"/>
          <w:b w:val="0"/>
        </w:rPr>
        <w:t>”) por los Decretos N° 253/2000 y N° 1235/2001 respectivamente, como así también la publicidad de las Resoluciones del CSNU dispuesta por el Decreto N° 1521/2004 y sus normas modificatorias y/o complementarias.</w:t>
      </w:r>
    </w:p>
    <w:p w14:paraId="2485DF6D" w14:textId="77777777" w:rsidR="001B3FF7" w:rsidRPr="00287DFB" w:rsidRDefault="001B3FF7" w:rsidP="001B3FF7">
      <w:pPr>
        <w:pStyle w:val="Textoindependiente"/>
        <w:widowControl w:val="0"/>
        <w:rPr>
          <w:rFonts w:ascii="Times New Roman" w:hAnsi="Times New Roman"/>
          <w:b w:val="0"/>
        </w:rPr>
      </w:pPr>
    </w:p>
    <w:p w14:paraId="3ED92673"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La Ley de Prevención de Lavado de Activos crea la Unidad de Información Financiera (“</w:t>
      </w:r>
      <w:r w:rsidRPr="00287DFB">
        <w:rPr>
          <w:rFonts w:ascii="Times New Roman" w:hAnsi="Times New Roman"/>
          <w:b w:val="0"/>
          <w:u w:val="single"/>
        </w:rPr>
        <w:t>UIF</w:t>
      </w:r>
      <w:r w:rsidRPr="00287DFB">
        <w:rPr>
          <w:rFonts w:ascii="Times New Roman" w:hAnsi="Times New Roman"/>
          <w:b w:val="0"/>
        </w:rPr>
        <w:t>”), organismo que funciona con autonomía y autarquía financiera dentro de la órbita del Ministerio de Economía de la Nación, luego de la modificación operada el Decreto N° 7/2019 que modificó la Ley de Ministerios.</w:t>
      </w:r>
    </w:p>
    <w:p w14:paraId="2BA4D90E" w14:textId="77777777" w:rsidR="001B3FF7" w:rsidRPr="00287DFB" w:rsidRDefault="001B3FF7" w:rsidP="001B3FF7">
      <w:pPr>
        <w:pStyle w:val="Textoindependiente"/>
        <w:widowControl w:val="0"/>
        <w:rPr>
          <w:rFonts w:ascii="Times New Roman" w:hAnsi="Times New Roman"/>
          <w:b w:val="0"/>
        </w:rPr>
      </w:pPr>
    </w:p>
    <w:p w14:paraId="6E27A84D"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La Ley N° 26.683 creó un nuevo título en el libro segundo del Código Penal denominado “Delitos contra el orden económico y financiero”, incorporando, entre otros los artículos 303 y 304. El Artículo 303 establece:</w:t>
      </w:r>
    </w:p>
    <w:p w14:paraId="02709759" w14:textId="77777777" w:rsidR="001B3FF7" w:rsidRPr="00287DFB" w:rsidRDefault="001B3FF7" w:rsidP="001B3FF7">
      <w:pPr>
        <w:pStyle w:val="Textoindependiente"/>
        <w:widowControl w:val="0"/>
        <w:rPr>
          <w:rFonts w:ascii="Times New Roman" w:hAnsi="Times New Roman"/>
          <w:b w:val="0"/>
        </w:rPr>
      </w:pPr>
    </w:p>
    <w:p w14:paraId="346AF119"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rPr>
        <w:t>“</w:t>
      </w:r>
      <w:r w:rsidRPr="00287DFB">
        <w:rPr>
          <w:rFonts w:ascii="Times New Roman" w:hAnsi="Times New Roman"/>
          <w:b w:val="0"/>
          <w:i/>
        </w:rPr>
        <w:t>1) Será reprimido con prisión de tres (3) a diez (10) años y multa de dos (2) a diez (10) veces del monto de la operación, el que convirtiere, transfiriere, administrare, vendiere, gravare, disimulare o de cualquier otro modo pusiere en circulación en el mercado, bienes provenientes de un ilícito penal, con la consecuencia posible de que el origen de los bienes originarios o los subrogantes adquieran la apariencia de un origen lícito, y siempre que su valor supere la suma de Pesos trescientos mil ($300.000), sea en un solo acto o por la reiteración de hechos diversos vinculados entre sí.</w:t>
      </w:r>
    </w:p>
    <w:p w14:paraId="05B015AB"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2) La pena prevista en el inciso 1 será aumentada en un tercio del máximo y en la mitad del mínimo, en los siguientes casos:</w:t>
      </w:r>
    </w:p>
    <w:p w14:paraId="4F3BF379"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a) Cuando el autor realizare el hecho con habitualidad o como miembro de una asociación o banda formada para la comisión continuada de hechos de esta naturaleza;</w:t>
      </w:r>
    </w:p>
    <w:p w14:paraId="49F84532"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b) Cuando el autor fuera funcionario público que hubiera cometido el hecho en ejercicio u ocasión de sus funciones. En este caso, sufrirá además pena de inhabilitación especial de tres (3) a diez (10) años. La misma pena sufrirá el que hubiere actuado en ejercicio de una profesión u oficio que requirieran habilitación especial.</w:t>
      </w:r>
    </w:p>
    <w:p w14:paraId="548359A4"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3) El que recibiere dinero u otros bienes provenientes de un ilícito penal, con el fin de hacerlos aplicar en una operación de las previstas en el inciso 1, que les dé la apariencia posible de un origen lícito, será reprimido con la pena de prisión de seis (6) meses a tres (3) años.</w:t>
      </w:r>
    </w:p>
    <w:p w14:paraId="4E12D78C"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4) Si el valor de los bienes no superare la suma indicada en el inciso 1, el autor será reprimido con la pena de prisión de seis (6) meses a tres (3) años.</w:t>
      </w:r>
    </w:p>
    <w:p w14:paraId="43E3F013"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i/>
        </w:rPr>
        <w:t>5) Las disposiciones de este artículo regirán aun cuando el ilícito penal precedente hubiera sido cometido fuera del ámbito de aplicación espacial de este Código, en tanto el hecho que lo tipificara también hubiera estado sancionado con pena en el lugar de su comisión</w:t>
      </w:r>
      <w:r w:rsidRPr="00287DFB">
        <w:rPr>
          <w:rFonts w:ascii="Times New Roman" w:hAnsi="Times New Roman"/>
          <w:b w:val="0"/>
        </w:rPr>
        <w:t>”.</w:t>
      </w:r>
    </w:p>
    <w:p w14:paraId="1A7DD70E" w14:textId="77777777" w:rsidR="001B3FF7" w:rsidRPr="00287DFB" w:rsidRDefault="001B3FF7" w:rsidP="001B3FF7">
      <w:pPr>
        <w:pStyle w:val="Textoindependiente"/>
        <w:widowControl w:val="0"/>
        <w:rPr>
          <w:rFonts w:ascii="Times New Roman" w:hAnsi="Times New Roman"/>
          <w:b w:val="0"/>
        </w:rPr>
      </w:pPr>
    </w:p>
    <w:p w14:paraId="68AFF8DE"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Por su parte, el Artículo 304 establece que: “Cuando los hechos delictivos previstos en el artículo precedente hubieren sido realizados en nombre, o con la intervención, o en beneficio de una persona de existencia ideal, se impondrán a la entidad las siguientes sanciones conjunta o alternativamente: </w:t>
      </w:r>
    </w:p>
    <w:p w14:paraId="41EB531C" w14:textId="77777777" w:rsidR="001B3FF7" w:rsidRPr="00287DFB" w:rsidRDefault="001B3FF7" w:rsidP="001B3FF7">
      <w:pPr>
        <w:pStyle w:val="Textoindependiente"/>
        <w:widowControl w:val="0"/>
        <w:rPr>
          <w:rFonts w:ascii="Times New Roman" w:hAnsi="Times New Roman"/>
          <w:b w:val="0"/>
        </w:rPr>
      </w:pPr>
    </w:p>
    <w:p w14:paraId="7BE039AD"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1. Multa de dos (2) a diez (10) veces el valor de los bienes objeto del delito. </w:t>
      </w:r>
    </w:p>
    <w:p w14:paraId="6411A040"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2. Suspensión total o parcial de actividades, que en ningún caso podrá exceder de diez (10) años. </w:t>
      </w:r>
    </w:p>
    <w:p w14:paraId="133DA194"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3. Suspensión para participar en concursos o licitaciones estatales de obras o servicios públicos o en cualquier otra actividad vinculada con el Estado, que en ningún caso podrá exceder de diez (10) años </w:t>
      </w:r>
    </w:p>
    <w:p w14:paraId="3E6C5493"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4. Cancelación de la personería cuando hubiese sido creada al solo efecto de la comisión del delito, o esos actos constituyan la principal actividad de la entidad.</w:t>
      </w:r>
    </w:p>
    <w:p w14:paraId="5CF572E0"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5. Pérdida o suspensión de los beneficios estatales que tuviere.</w:t>
      </w:r>
    </w:p>
    <w:p w14:paraId="4F44F5A8"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6. Publicación de un extracto de la sentencia condenatoria a costa de la persona jurídica. </w:t>
      </w:r>
    </w:p>
    <w:p w14:paraId="239118A8" w14:textId="77777777" w:rsidR="001B3FF7" w:rsidRPr="00287DFB" w:rsidRDefault="001B3FF7" w:rsidP="001B3FF7">
      <w:pPr>
        <w:pStyle w:val="Textoindependiente"/>
        <w:widowControl w:val="0"/>
        <w:rPr>
          <w:rFonts w:ascii="Times New Roman" w:hAnsi="Times New Roman"/>
          <w:b w:val="0"/>
        </w:rPr>
      </w:pPr>
    </w:p>
    <w:p w14:paraId="106BAAB8"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Para graduar estas sanciones, los jueces tendrán en cuenta el incumplimiento de reglas y procedimientos internos, la omisión de vigilancia sobre la actividad de los autores y partícipes, la extensión del daño causado, el monto de dinero involucrado en la comisión del delito, el tamaño, la naturaleza y la capacidad económica de la persona jurídica.</w:t>
      </w:r>
    </w:p>
    <w:p w14:paraId="0D81057A" w14:textId="77777777" w:rsidR="001B3FF7" w:rsidRPr="00287DFB" w:rsidRDefault="001B3FF7" w:rsidP="001B3FF7">
      <w:pPr>
        <w:pStyle w:val="Textoindependiente"/>
        <w:widowControl w:val="0"/>
        <w:rPr>
          <w:rFonts w:ascii="Times New Roman" w:hAnsi="Times New Roman"/>
          <w:b w:val="0"/>
        </w:rPr>
      </w:pPr>
    </w:p>
    <w:p w14:paraId="29BBC861"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Cuando fuere indispensable mantener la continuidad operativa de la entidad, o de una obra, o de un servicio en particular, no serán aplicables las sanciones previstas por el inciso 2 y el inciso 4”.</w:t>
      </w:r>
    </w:p>
    <w:p w14:paraId="2402E76A" w14:textId="77777777" w:rsidR="001B3FF7" w:rsidRPr="00287DFB" w:rsidRDefault="001B3FF7" w:rsidP="001B3FF7">
      <w:pPr>
        <w:pStyle w:val="Textoindependiente"/>
        <w:widowControl w:val="0"/>
        <w:rPr>
          <w:rFonts w:ascii="Times New Roman" w:hAnsi="Times New Roman"/>
          <w:b w:val="0"/>
        </w:rPr>
      </w:pPr>
    </w:p>
    <w:p w14:paraId="1E748D80"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Asimismo, la Ley N° 26.734 incorporó el artículo 41 quinquies y el artículo 306. El primero establece: “</w:t>
      </w:r>
      <w:r w:rsidRPr="00287DFB">
        <w:rPr>
          <w:rFonts w:ascii="Times New Roman" w:hAnsi="Times New Roman"/>
          <w:b w:val="0"/>
          <w:i/>
        </w:rPr>
        <w:t>Cuando alguno de los delitos previstos en este Código hubiere sido cometido con la finalidad de aterrorizar a la población u obligar a las autoridades públicas nacionales o gobiernos extranjeros o agentes de una organización internacional a realizar un acto o abstenerse de hacerlo, la escala se incrementará en el doble del mínimo y el máximo.</w:t>
      </w:r>
      <w:r w:rsidRPr="00287DFB">
        <w:rPr>
          <w:rFonts w:ascii="Times New Roman" w:hAnsi="Times New Roman"/>
          <w:b w:val="0"/>
          <w:i/>
          <w:lang w:val="es-AR"/>
        </w:rPr>
        <w:t xml:space="preserve"> </w:t>
      </w:r>
      <w:r w:rsidRPr="00287DFB">
        <w:rPr>
          <w:rFonts w:ascii="Times New Roman" w:hAnsi="Times New Roman"/>
          <w:b w:val="0"/>
          <w:i/>
        </w:rPr>
        <w:t>Las agravantes previstas en este artículo no se aplicarán cuando el o los hechos de que se traten tuvieren lugar en ocasión del ejercicio de derechos humanos y/o sociales o de cualquier otro derecho constitucional</w:t>
      </w:r>
      <w:r w:rsidRPr="00287DFB">
        <w:rPr>
          <w:rFonts w:ascii="Times New Roman" w:hAnsi="Times New Roman"/>
          <w:b w:val="0"/>
        </w:rPr>
        <w:t>”.</w:t>
      </w:r>
    </w:p>
    <w:p w14:paraId="78651F9E" w14:textId="77777777" w:rsidR="001B3FF7" w:rsidRPr="00287DFB" w:rsidRDefault="001B3FF7" w:rsidP="001B3FF7">
      <w:pPr>
        <w:pStyle w:val="Textoindependiente"/>
        <w:widowControl w:val="0"/>
        <w:rPr>
          <w:rFonts w:ascii="Times New Roman" w:hAnsi="Times New Roman"/>
          <w:b w:val="0"/>
        </w:rPr>
      </w:pPr>
    </w:p>
    <w:p w14:paraId="5A7AF279"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rPr>
        <w:t>El artículo 306, por su parte, dispone: “</w:t>
      </w:r>
      <w:r w:rsidRPr="00287DFB">
        <w:rPr>
          <w:rFonts w:ascii="Times New Roman" w:hAnsi="Times New Roman"/>
          <w:b w:val="0"/>
          <w:i/>
        </w:rPr>
        <w:t>1. Será reprimido con prisión de cinco (5) a quince (15) años y multa de dos (2) a diez (10) veces del monto de la operación, el que directa o indirectamente recolectare o proveyere bienes o dinero, con la intención de que se utilicen, o a sabiendas de que serán utilizados, en todo o en parte:</w:t>
      </w:r>
    </w:p>
    <w:p w14:paraId="39B4F262"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a) Para financiar la comisión de un delito con la finalidad establecida en el artículo 41 quinquies;</w:t>
      </w:r>
    </w:p>
    <w:p w14:paraId="6DC37F0D"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b) Por una organización que cometa o intente cometer delitos con la finalidad establecida en el artículo 41 quinquies;</w:t>
      </w:r>
    </w:p>
    <w:p w14:paraId="7FEE13AC"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c) Por un individuo que cometa, intente cometer o participe de cualquier modo en la comisión de delitos con la finalidad establecida en el artículo 41 quinquies.</w:t>
      </w:r>
    </w:p>
    <w:p w14:paraId="6B75BAB9"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2. Las penas establecidas se aplicarán independientemente del acaecimiento del delito al que se destinara el financiamiento y, si éste se cometiere, aún si los bienes o el dinero no fueran utilizados para su comisión.</w:t>
      </w:r>
    </w:p>
    <w:p w14:paraId="1E89342F"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3. Si la escala penal prevista para el delito que se financia o pretende financiar fuera menor que la establecida en este artículo, se aplicará al caso la escala penal del delito que se trate.</w:t>
      </w:r>
    </w:p>
    <w:p w14:paraId="10A3B4FC"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i/>
        </w:rPr>
        <w:t>4. Las disposiciones de este artículo regirán aun cuando el ilícito penal que se pretende financiar tuviere lugar fuera del ámbito de aplicación espacial de este Código, o cuando en el caso del inciso b) y c) la organización o el individuo se encontraren fuera del territorio nacional, en tanto el hecho también hubiera estado sancionado con pena en la jurisdicción competente para su juzgamiento</w:t>
      </w:r>
      <w:r w:rsidRPr="00287DFB">
        <w:rPr>
          <w:rFonts w:ascii="Times New Roman" w:hAnsi="Times New Roman"/>
          <w:b w:val="0"/>
        </w:rPr>
        <w:t>”.</w:t>
      </w:r>
    </w:p>
    <w:p w14:paraId="7362ED14" w14:textId="77777777" w:rsidR="001B3FF7" w:rsidRPr="00287DFB" w:rsidRDefault="001B3FF7" w:rsidP="001B3FF7">
      <w:pPr>
        <w:pStyle w:val="Textoindependiente"/>
        <w:widowControl w:val="0"/>
        <w:rPr>
          <w:rFonts w:ascii="Times New Roman" w:hAnsi="Times New Roman"/>
          <w:b w:val="0"/>
        </w:rPr>
      </w:pPr>
    </w:p>
    <w:p w14:paraId="352E07AF"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La Ley de Prevención del Lavado de Activos establece que: (a) la obligación de guardar el secreto bancario, fiscal, bursátil o profesional, o los compromisos legales o contractuales de confidencialidad no excusan el cumplimiento de la obligación de proveer información a la UIF, en relación con la investigación de transacciones sospechosas; (b) cuando la UIF haya agotado el análisis de la operación reportada y surgieren elementos de convicción suficientes para confirmar su carácter de sospechosa de lavado de activos, ello será comunicado al Ministerio Público a fines de establecer si corresponde ejercer la acción penal. Cuando la operación reportada se encuentre vinculada con hechos bajo investigación en una causa penal, la UIF podrá comunicar su sospecha directamente al Juez interviniente.</w:t>
      </w:r>
    </w:p>
    <w:p w14:paraId="41E9A24F" w14:textId="77777777" w:rsidR="001B3FF7" w:rsidRPr="00287DFB" w:rsidRDefault="001B3FF7" w:rsidP="001B3FF7">
      <w:pPr>
        <w:pStyle w:val="Textoindependiente"/>
        <w:widowControl w:val="0"/>
        <w:rPr>
          <w:rFonts w:ascii="Times New Roman" w:hAnsi="Times New Roman"/>
          <w:b w:val="0"/>
        </w:rPr>
      </w:pPr>
    </w:p>
    <w:p w14:paraId="3B049375"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Mediante el Decreto N° 360/2016, se creó el “</w:t>
      </w:r>
      <w:r w:rsidRPr="00287DFB">
        <w:rPr>
          <w:rFonts w:ascii="Times New Roman" w:hAnsi="Times New Roman"/>
          <w:b w:val="0"/>
          <w:i/>
        </w:rPr>
        <w:t>Programa de Coordinación Nacional para el Combate del Lavado de Activos y la Financiación del Terrorismo</w:t>
      </w:r>
      <w:r w:rsidRPr="00287DFB">
        <w:rPr>
          <w:rFonts w:ascii="Times New Roman" w:hAnsi="Times New Roman"/>
          <w:b w:val="0"/>
        </w:rPr>
        <w:t>”, en el ámbito del Ministerio de Justicia y Derechos Humanos de la Nación otorgándosele la función de reorganizar, coordinar y fortalecer el sistema nacional anti lavado de activos y contra la financiación del terrorismo, en atención a los riesgos concretos que puedan tener impacto en el territorio nacional y a las exigencias globales de mayor efectividad en el cumplimiento de las obligaciones y recomendaciones internacionales establecidas por las Convenciones de las Naciones Unidas y los estándares del GAFI las cuales serán llevadas a cabo a través de un Coordinador Nacional designado al efecto; y se modificó la normativa vigente estableciendo que sea el Ministerio de Justicia y Derechos Humanos de la Nación la autoridad central del Estado Nacional para realizar las funciones de coordinación interinstitucional de todos los organismos y entidades del sector público y privado con competencia en esta materia, reservando a la UIF la capacidad de realizar actividades de coordinación operativa en el orden nacional, provincial y municipal en lo estrictamente atinente a su competencia de organismo de información financiera.</w:t>
      </w:r>
    </w:p>
    <w:p w14:paraId="3999B26A" w14:textId="77777777" w:rsidR="001B3FF7" w:rsidRPr="00287DFB" w:rsidRDefault="001B3FF7" w:rsidP="001B3FF7">
      <w:pPr>
        <w:pStyle w:val="Textoindependiente"/>
        <w:widowControl w:val="0"/>
        <w:rPr>
          <w:rFonts w:ascii="Times New Roman" w:hAnsi="Times New Roman"/>
          <w:b w:val="0"/>
        </w:rPr>
      </w:pPr>
    </w:p>
    <w:p w14:paraId="585E6E37"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La UIF está facultada para, entre otras cosas, solicitar informes, documentos, antecedentes y todo otro elemento que estime útil para el cumplimiento de sus funciones, a cualquier organismo público, nacional, provincial o municipal, y a personas físicas o jurídicas, públicas o privadas, todos los cuales estarán obligados a proporcionarlos dentro del término que se les fije, aplicar las sanciones previstas en el Capítulo IV de la Ley de Prevención de Lavado de Activos y solicitar al Ministerio Público que éste requiera al juez competente el allanamiento de lugares públicos o privados, la requisa personal y el secuestro de documentación o elementos útiles para la investigación. </w:t>
      </w:r>
    </w:p>
    <w:p w14:paraId="39B7086D" w14:textId="77777777" w:rsidR="001B3FF7" w:rsidRPr="00287DFB" w:rsidRDefault="001B3FF7" w:rsidP="001B3FF7">
      <w:pPr>
        <w:pStyle w:val="Textoindependiente"/>
        <w:widowControl w:val="0"/>
        <w:rPr>
          <w:rFonts w:ascii="Times New Roman" w:hAnsi="Times New Roman"/>
          <w:b w:val="0"/>
        </w:rPr>
      </w:pPr>
    </w:p>
    <w:p w14:paraId="3DCB0C46"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El marco legal de la legislación contra el lavado de activos también asigna deberes de información y control a ciertas entidades del sector privado, tales como bancos, intermediarios, compañías comerciales y aseguradoras, en su calidad de sujetos obligados. De acuerdo con las Resoluciones vigentes de la UIF y del Banco Central, dichas entidades tienen las obligaciones de, entre otras, registrarse ante la UIF, obtener documentación que pruebe irrefutablemente la identidad del cliente, su estado civil, su domicilio y cualquier otra información vinculada con las operaciones; conocer a los clientes aplicando un enfoque basado en riesgos, reportar cualquier actividad u operación sospechosa; mantener la confidencialidad respecto de clientes y terceros en cualquier actividad de monitoreo, relacionada con un procedimiento de conformidad con la Ley de Prevención del Lavado de Activos; producir reportes de operaciones sospechosas periódicamente. La Resolución Nº 30-E/2017 en su art. 2, define a los clientes de manera amplia, como todas aquellas personas humanas, jurídicas, patrimonios de afectación, u otras estructuras jurídicas, y quienes actúen por cuenta y orden de éstas; con los cuales se establezca, de manera ocasional o permanente, una relación contractual de carácter financiero, económico o comercial.</w:t>
      </w:r>
    </w:p>
    <w:p w14:paraId="31A2A8A1" w14:textId="77777777" w:rsidR="001B3FF7" w:rsidRPr="00287DFB" w:rsidRDefault="001B3FF7" w:rsidP="001B3FF7">
      <w:pPr>
        <w:pStyle w:val="Textoindependiente"/>
        <w:widowControl w:val="0"/>
        <w:rPr>
          <w:rFonts w:ascii="Times New Roman" w:hAnsi="Times New Roman"/>
          <w:b w:val="0"/>
        </w:rPr>
      </w:pPr>
    </w:p>
    <w:p w14:paraId="482C021A"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Mediante esta Resolución, se obliga a las entidades financieras sujetas a la Ley Nº 21.526, a las entidades sujetas al régimen de la Ley Nº 18.924 y a las personas físicas o jurídicas autorizadas por el Banco Central para operar en la compraventa de divisas bajo forma de dinero o de cheques extendidos en divisas, o en la transmisión de fondos dentro y fuera del territorio nacional a adoptar medidas adicionales racionales a fin de identificar a los beneficiarios y/o clientes, asegurarse que la información que reciben es completa y exacta y hacer un seguimiento reforzado sobre las operaciones en que participan, entre otras medidas. Se pone énfasis en la aplicación de políticas “Conozca a su cliente” por las cuales antes de iniciar la relación comercial o contractual con los clientes deben identificarlos; deben cumplir con lo dispuesto en las Resoluciones Nº 11/2011, 52/2012 y 134/2018 de la UIF sobre personas expuestas políticamente, y deben cumplir con lo dispuesto en la Resolución 29/2013 en lo que hace a verificar que no se encuentren incluidos en los listados de terroristas y/u organizaciones terroristas y solicitarles información sobre los productos a utilizar y los motivos de su elección. Respecto de la detección de operaciones inusuales o sospechosas cuando un sujeto obligado detecta una operación que considera inusual, deberá profundizar el análisis de dicha operación con el fin de obtener información adicional, dejando constancia y conservando documental de respaldo y haciendo el reporte correspondiente en un plazo máximo de 150 (ciento cincuenta) días corridos y de acuerdo con el Decreto DNU 27/2018, dentro de los 15 días corridos contados desde que el sujeto obligado hubiere calificado el hecho o la operación como sospechosa y en 48 (cuarenta y ocho) horas en caso de que dicha operación esté relacionada con el financiamiento al terrorismo.</w:t>
      </w:r>
    </w:p>
    <w:p w14:paraId="5B598293" w14:textId="77777777" w:rsidR="001B3FF7" w:rsidRPr="00287DFB" w:rsidRDefault="001B3FF7" w:rsidP="001B3FF7">
      <w:pPr>
        <w:pStyle w:val="Textoindependiente"/>
        <w:widowControl w:val="0"/>
        <w:rPr>
          <w:rFonts w:ascii="Times New Roman" w:hAnsi="Times New Roman"/>
          <w:b w:val="0"/>
        </w:rPr>
      </w:pPr>
    </w:p>
    <w:p w14:paraId="13F32728"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Con respecto a las PEP extranjeras, la Resolución 128/2019 de la UIF incorpora al artículo 6 de la Resolución UIF 134/2018: “</w:t>
      </w:r>
      <w:r w:rsidRPr="00287DFB">
        <w:rPr>
          <w:rFonts w:ascii="Times New Roman" w:hAnsi="Times New Roman"/>
          <w:b w:val="0"/>
          <w:i/>
        </w:rPr>
        <w:t>Las PEP extranjeras son consideradas de alto riesgo, en consecuencia deberán ser objeto de medidas de debida diligencia reforzada, salvo en los casos de PEP de Organizaciones Internacionales en los que se deberá determinar el nivel de riesgo y, en su caso, se deberán aplicar medidas de debida diligencia adecuadas y proporcionales al riesgo asociado y la operación u operaciones involucradas</w:t>
      </w:r>
      <w:r w:rsidRPr="00287DFB">
        <w:rPr>
          <w:rFonts w:ascii="Times New Roman" w:hAnsi="Times New Roman"/>
          <w:b w:val="0"/>
        </w:rPr>
        <w:t>.”</w:t>
      </w:r>
    </w:p>
    <w:p w14:paraId="7231F6A1" w14:textId="77777777" w:rsidR="001B3FF7" w:rsidRPr="00287DFB" w:rsidRDefault="001B3FF7" w:rsidP="001B3FF7">
      <w:pPr>
        <w:pStyle w:val="Textoindependiente"/>
        <w:widowControl w:val="0"/>
        <w:rPr>
          <w:rFonts w:ascii="Times New Roman" w:hAnsi="Times New Roman"/>
          <w:b w:val="0"/>
        </w:rPr>
      </w:pPr>
    </w:p>
    <w:p w14:paraId="01CF7B2C"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A través de la Resolución Nº 21-E/2018 de la UIF que deroga la Resolución N° 229/2011 y modificatorias se establecen medidas y procedimientos a observar en el mercado de capitales con relación con la comisión de los delitos de lavado de activos y financiación del terrorismo, introduciendo aclaraciones y modificaciones a la normativa aplicable, incluyendo a los las personas jurídicas, contempladas en el inciso 22 del artículo 20 de la Ley de Prevención del Lavado de Activos, que actúen como fiduciarios financieros cuyos valores fiduciarios cuenten con autorización de oferta pública de la CNV. La norma vigente replica a la Resolución N° 30-E/2017 en lo referente a la información a requerir y las medidas de identificación de clientes a ser llevadas a cabo por parte de los sujetos obligados a informar, la conservación de la documentación, recaudos que deben tomarse y plazos para reportar operaciones sospechosas, políticas y procedimientos para prevenir el lavado de activos y la financiación del terrorismo. También se describen operaciones o conductas que, si bien por sí mismas o por su sola realización o tentativa no son operaciones sospechosas, constituyen un ejemplo de transacciones que podrían ser utilizadas para el lavado de activos de origen delictivo y la financiación del terrorismo, por lo que, la existencia de uno o más de los factores descriptos deben ser considerados como una pauta para incrementar el análisis de la transacción.</w:t>
      </w:r>
    </w:p>
    <w:p w14:paraId="0FB5040E" w14:textId="77777777" w:rsidR="001B3FF7" w:rsidRPr="00287DFB" w:rsidRDefault="001B3FF7" w:rsidP="001B3FF7">
      <w:pPr>
        <w:pStyle w:val="Textoindependiente"/>
        <w:widowControl w:val="0"/>
        <w:rPr>
          <w:rFonts w:ascii="Times New Roman" w:hAnsi="Times New Roman"/>
          <w:b w:val="0"/>
        </w:rPr>
      </w:pPr>
    </w:p>
    <w:p w14:paraId="2E6941FD"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Asimismo, todos los Sujetos Obligados –o su mayoría, según el caso- se encuentran alcanzados por las Resoluciones 29/2013 (sobre prevención de la financiación del terrorismo), 11/2011 (modificada por la Resoluciones UIF 52/2012 y 134/2018, sobre Personas Expuestas Políticamente), 50/2011 y 51/2011 y modificatorias (sobre registración de Sujetos Obligados, oficiales de cumplimiento y reporte on-line de operaciones sospechosas) y 70/2011 (sobre reporte sistemático de operaciones), 3/2014 (sobre reporte de registración), 300/2014 (sobre reporte de monedas virtuales) y 92/2016 (vinculado al régimen de sinceramiento fiscal). </w:t>
      </w:r>
    </w:p>
    <w:p w14:paraId="17155A88" w14:textId="77777777" w:rsidR="001B3FF7" w:rsidRPr="00287DFB" w:rsidRDefault="001B3FF7" w:rsidP="001B3FF7">
      <w:pPr>
        <w:pStyle w:val="Textoindependiente"/>
        <w:widowControl w:val="0"/>
        <w:rPr>
          <w:rFonts w:ascii="Times New Roman" w:hAnsi="Times New Roman"/>
          <w:b w:val="0"/>
        </w:rPr>
      </w:pPr>
    </w:p>
    <w:p w14:paraId="293EE228"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Mediante Resolución UIF Nº 229/2014 se dispuso el deber de colaborar del Banco Central, la CNV, la Superintendencia de Seguros de la Nación y el Instituto Nacional de Asociativismo y Economía Social con la UIF a efectos de evaluar el cumplimiento, por parte de los sujetos obligados que se encuentren sujetos a su contralor, de las obligaciones establecidas por la Ley N° 25.246 (y sus modificatorias), la normativa dictada por la UIF y por las disposiciones complementarias que se dicten en su consecuencia por los propios organismos. Asimismo, la Resolución UIF N° 229/2014 otorga facultades a los organismos de contralor con el objeto de supervisar el cumplimiento de la totalidad de las obligaciones en materia de prevención del lavado de activos y financiación del terrorismo, como así también autoriza a dichos organismo a disponer las medidas y acciones correctivas que estimen necesarias a los fines de corregir y mejorar los procedimientos de cumplimiento en materia de prevención del lavado de activos y de financiación del terrorismo de los sujetos obligados.</w:t>
      </w:r>
    </w:p>
    <w:p w14:paraId="6C76EEB2" w14:textId="77777777" w:rsidR="001B3FF7" w:rsidRPr="00287DFB" w:rsidRDefault="001B3FF7" w:rsidP="001B3FF7">
      <w:pPr>
        <w:pStyle w:val="Textoindependiente"/>
        <w:widowControl w:val="0"/>
        <w:rPr>
          <w:rFonts w:ascii="Times New Roman" w:hAnsi="Times New Roman"/>
          <w:b w:val="0"/>
        </w:rPr>
      </w:pPr>
    </w:p>
    <w:p w14:paraId="29B01E86"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El 11 de enero de 2017, la UIF emitió la Resolución N° 4/17 (la “</w:t>
      </w:r>
      <w:r w:rsidRPr="00287DFB">
        <w:rPr>
          <w:rFonts w:ascii="Times New Roman" w:hAnsi="Times New Roman"/>
          <w:b w:val="0"/>
          <w:u w:val="single"/>
        </w:rPr>
        <w:t>Resolución 4/17</w:t>
      </w:r>
      <w:r w:rsidRPr="00287DFB">
        <w:rPr>
          <w:rFonts w:ascii="Times New Roman" w:hAnsi="Times New Roman"/>
          <w:b w:val="0"/>
        </w:rPr>
        <w:t>”) que dispone que los sujetos obligados comprendidos en lo incisos 1, 4 y 5 del artículo 20 de la Ley N° 25.246 y sus modificatorias, podrán aplicar medidas de debida diligencia especial de identificación a inversores extranjeros y nacionales en la República Argentina al momento de solicitar la apertura a distancia de las cuentas especiales de inversión para lo cual deberán cumplir con los requisitos dispuestos en la mencionada resolución. La debida diligencia especial establecida en la Resolución 4/17 al inicio de la relación comercial no exime a los sujetos obligados mencionados de realizar el monitoreo y seguimiento de las operaciones durante el transcurso de dicha relación con un enfoque basado en riesgo. A su vez, para la apertura de cuentas corrientes especiales de inversión solicitadas por agentes de liquidación y compensación (los “</w:t>
      </w:r>
      <w:r w:rsidRPr="00287DFB">
        <w:rPr>
          <w:rFonts w:ascii="Times New Roman" w:hAnsi="Times New Roman"/>
          <w:b w:val="0"/>
          <w:u w:val="single"/>
        </w:rPr>
        <w:t>ALyC</w:t>
      </w:r>
      <w:r w:rsidRPr="00287DFB">
        <w:rPr>
          <w:rFonts w:ascii="Times New Roman" w:hAnsi="Times New Roman"/>
          <w:b w:val="0"/>
        </w:rPr>
        <w:t>”), sujetos obligados en los términos del artículo 20 incisos 4 y 5 de la Ley N° 25.246 y sus modificatorias, la entidad financiera local deberá cumplir con la normativa vigente en materia de prevención de lavado de activos y financiamiento del terrorismo, cuando haya realizado la debida diligencia sobre el respectivo ALyC, siendo responsables por la debida diligencia de sus clientes. La Resolución N° 4/17 dispone que el supuesto referido no exime a las entidades financieras de realizar un monitoreo y seguimiento de las operaciones durante el transcurso de la relación con su cliente (el ALyC) con un enfoque basado en riesgo.</w:t>
      </w:r>
    </w:p>
    <w:p w14:paraId="648FB7E5" w14:textId="77777777" w:rsidR="001B3FF7" w:rsidRPr="00287DFB" w:rsidRDefault="001B3FF7" w:rsidP="001B3FF7">
      <w:pPr>
        <w:pStyle w:val="Textoindependiente"/>
        <w:widowControl w:val="0"/>
        <w:rPr>
          <w:rFonts w:ascii="Times New Roman" w:hAnsi="Times New Roman"/>
          <w:b w:val="0"/>
        </w:rPr>
      </w:pPr>
    </w:p>
    <w:p w14:paraId="788EB563"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Asimismo, los Sujetos Obligados mencionados deben cumplir lo dispuesto en el Decreto No. 918/2012 y Resolución UIF 29/2013. El artículo 1° de esa Resolución establece que los Sujetos Obligados enumerados en el artículo 20 de la Ley Nº 25.246 y sus modificatorias deberán reportar, sin demora alguna, como operación sospechosa de financiación del terrorismo a las operaciones realizadas o tentadas en las que se constate alguna de las siguientes circunstancias: inciso 1.a) Que los bienes o dinero involucrados en la operación fuesen de propiedad directa o indirecta de una persona física o jurídica o entidad designada por el CSNU de conformidad con la Resolución 1267 (1999) y sus sucesivas, o sean controlados por ella; b) Que las personas físicas o jurídicas o entidades que lleven a cabo la operación sean personas designadas por el CSNU de conformidad con la Resolución 1267 (1999) y sus sucesivas; c) Que el destinatario o beneficiario de la operación sea una persona física o jurídica o entidad designada por el CSNU de conformidad con la Resolución 1267 (1999) y sus sucesivas; e inciso 2) Que los bienes o dinero involucrados en la operación pudiesen estar vinculados con la financiación del terrorismo o con actos ilícitos cometidos con finalidad terrorista, en los términos de los artículos 41 quinquies y 306 del Código Penal. Asimismo, en los casos que la resolución que disponga el congelamiento administrativo de bienes o dinero se hubiera motivado en alguna de las circunstancias expuestas en el artículo 1° inciso 1) de la Resolución UIF 29/2013, la misma regirá mientras las personas físicas o jurídicas o entidades designadas por el CSNU de conformidad con la Resolución 1267 (1999) y sus sucesivas, permanezca en el citado listado, o hasta tanto sea revocada judicialmente. Si la resolución que dispone el congelamiento administrativo de bienes o dinero se hubiera motivado en alguna de las circunstancias expuestas en el artículo 1° inciso 2) de la Resolución UIF 29/2013, la medida se ordenará por un plazo no mayor a seis (6) meses prorrogables por igual término, por única vez. Cumplido el plazo, y de no mediar resolución judicial en contrario, el congelamiento cesará.</w:t>
      </w:r>
    </w:p>
    <w:p w14:paraId="15D19812" w14:textId="77777777" w:rsidR="001B3FF7" w:rsidRPr="00287DFB" w:rsidRDefault="001B3FF7" w:rsidP="001B3FF7">
      <w:pPr>
        <w:pStyle w:val="Textoindependiente"/>
        <w:widowControl w:val="0"/>
        <w:rPr>
          <w:rFonts w:ascii="Times New Roman" w:hAnsi="Times New Roman"/>
          <w:b w:val="0"/>
        </w:rPr>
      </w:pPr>
    </w:p>
    <w:p w14:paraId="24C39CD1"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rPr>
        <w:t>Por otro lado, el artículo 24 de la Ley de Prevención de Lavado de Activos dispone bajo el acápite “</w:t>
      </w:r>
      <w:r w:rsidRPr="00287DFB">
        <w:rPr>
          <w:rFonts w:ascii="Times New Roman" w:hAnsi="Times New Roman"/>
          <w:b w:val="0"/>
          <w:i/>
        </w:rPr>
        <w:t>Régimen penal administrativo</w:t>
      </w:r>
      <w:r w:rsidRPr="00287DFB">
        <w:rPr>
          <w:rFonts w:ascii="Times New Roman" w:hAnsi="Times New Roman"/>
          <w:b w:val="0"/>
        </w:rPr>
        <w:t>” que “</w:t>
      </w:r>
      <w:r w:rsidRPr="00287DFB">
        <w:rPr>
          <w:rFonts w:ascii="Times New Roman" w:hAnsi="Times New Roman"/>
          <w:b w:val="0"/>
          <w:i/>
        </w:rPr>
        <w:t>1. La persona que actuando como órgano o ejecutor de una persona jurídica o la persona de existencia visible que incumpla alguna de las obligaciones ante la Unidad de Información Financiera (UIF) creada por esta ley, será sancionada con pena de multa de una (1) a diez (10) veces del valor total de los bienes u operación a los que se refiera la infracción, siempre y cuando el hecho no constituya un delito más grave.</w:t>
      </w:r>
    </w:p>
    <w:p w14:paraId="7F63D331"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2. La misma sanción será aplicable a la persona jurídica en cuyo organismo se desempeñare el sujeto infractor.</w:t>
      </w:r>
    </w:p>
    <w:p w14:paraId="33A9F3C4"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3. Cuando no se pueda establecer el valor real de los bienes, la multa será de diez mil Pesos ($10.000) a cien mil Pesos ($100.000).</w:t>
      </w:r>
    </w:p>
    <w:p w14:paraId="19F96E83" w14:textId="77777777" w:rsidR="001B3FF7" w:rsidRPr="00287DFB" w:rsidRDefault="001B3FF7" w:rsidP="001B3FF7">
      <w:pPr>
        <w:pStyle w:val="Textoindependiente"/>
        <w:widowControl w:val="0"/>
        <w:rPr>
          <w:rFonts w:ascii="Times New Roman" w:hAnsi="Times New Roman"/>
          <w:b w:val="0"/>
          <w:i/>
        </w:rPr>
      </w:pPr>
      <w:r w:rsidRPr="00287DFB">
        <w:rPr>
          <w:rFonts w:ascii="Times New Roman" w:hAnsi="Times New Roman"/>
          <w:b w:val="0"/>
          <w:i/>
        </w:rPr>
        <w:t>4. La acción para aplicar la sanción establecida en este artículo prescribirá a los cinco (5) años, del incumplimiento. Igual plazo regirá para la ejecución de la multa, computados a partir de que quede firme el acto que así la disponga.</w:t>
      </w:r>
    </w:p>
    <w:p w14:paraId="111155EF"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i/>
        </w:rPr>
        <w:t>5. El cómputo de la prescripción de la acción para aplicar la sanción prevista en este artículo se interrumpirá: por la notificación del acto que disponga la apertura de la instrucción sumarial o por la notificación del acto administrativo que disponga su aplicación</w:t>
      </w:r>
      <w:r w:rsidRPr="00287DFB">
        <w:rPr>
          <w:rFonts w:ascii="Times New Roman" w:hAnsi="Times New Roman"/>
          <w:b w:val="0"/>
        </w:rPr>
        <w:t>”.</w:t>
      </w:r>
    </w:p>
    <w:p w14:paraId="611A6A18" w14:textId="77777777" w:rsidR="001B3FF7" w:rsidRPr="00287DFB" w:rsidRDefault="001B3FF7" w:rsidP="001B3FF7">
      <w:pPr>
        <w:pStyle w:val="Textoindependiente"/>
        <w:widowControl w:val="0"/>
        <w:rPr>
          <w:rFonts w:ascii="Times New Roman" w:hAnsi="Times New Roman"/>
          <w:b w:val="0"/>
        </w:rPr>
      </w:pPr>
    </w:p>
    <w:p w14:paraId="4D65045E"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Asimismo, el Banco Central ha emitido su propia normativa relativa a la “Prevención del Lavado de Activos, del Financiamiento del Terrorismo y otras Actividades Ilícitas”, siendo la última modificación efectuada al Texto Ordenado de dicha normativa dispuesta por la Comunicación “A” 6709.</w:t>
      </w:r>
    </w:p>
    <w:p w14:paraId="37656856" w14:textId="77777777" w:rsidR="001B3FF7" w:rsidRPr="00287DFB" w:rsidRDefault="001B3FF7" w:rsidP="001B3FF7">
      <w:pPr>
        <w:pStyle w:val="Textoindependiente"/>
        <w:widowControl w:val="0"/>
        <w:rPr>
          <w:rFonts w:ascii="Times New Roman" w:hAnsi="Times New Roman"/>
          <w:b w:val="0"/>
        </w:rPr>
      </w:pPr>
    </w:p>
    <w:p w14:paraId="48606B15"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Con el dictado de la Resolución General 622/2013 y modificatorias (nuevo texto ordenado de las Normas de la CNV), en especial el Título XI “Prevención del Lavado de Activos y Financiación del Terrorismo” de dicha resolución, se adecuaron las Normas de la CNV a las disposiciones legales vigentes, aprobando la inclusión de la “Guía de transacciones inusuales o sospechosas en la órbita del Mercado de Capitales (lavado de activos y financiación del terrorismo)” a las Normas. </w:t>
      </w:r>
    </w:p>
    <w:p w14:paraId="35F8D52E" w14:textId="77777777" w:rsidR="001B3FF7" w:rsidRPr="00287DFB" w:rsidRDefault="001B3FF7" w:rsidP="001B3FF7">
      <w:pPr>
        <w:pStyle w:val="Textoindependiente"/>
        <w:widowControl w:val="0"/>
        <w:rPr>
          <w:rFonts w:ascii="Times New Roman" w:hAnsi="Times New Roman"/>
          <w:b w:val="0"/>
        </w:rPr>
      </w:pPr>
    </w:p>
    <w:p w14:paraId="2617034E" w14:textId="77777777" w:rsidR="001B3FF7" w:rsidRPr="00287DFB" w:rsidRDefault="001B3FF7" w:rsidP="001B3FF7">
      <w:pPr>
        <w:pStyle w:val="Textoindependiente"/>
        <w:widowControl w:val="0"/>
        <w:rPr>
          <w:rFonts w:ascii="Times New Roman" w:hAnsi="Times New Roman"/>
          <w:b w:val="0"/>
          <w:lang w:val="es-AR"/>
        </w:rPr>
      </w:pPr>
      <w:r w:rsidRPr="00287DFB">
        <w:rPr>
          <w:rFonts w:ascii="Times New Roman" w:hAnsi="Times New Roman"/>
          <w:b w:val="0"/>
        </w:rPr>
        <w:t>El citado Título XI de las Normas de la CNV establece que los sujetos obligados deberán observar lo establecido en la Ley de Prevención del Lavado de Activos, en las normas reglamentarias emitidas por la UIF y en ese capítulo de las normas. Según esta normativa, modificados por las Resoluciones Generales N° 692/2017, 767/2018 y 816/2019, a partir de la entrada en vigencia de la Ley N° 26.831, se entenderá que dentro de la categoría de sujetos obligados que actúan en el ámbito del mercado de capitales, mencionados en los incisos 4) y 5) del artículo 20 de la Ley N° 25.246 y modificatorias, se encuentran comprendidos los siguientes: (a) Agentes de Negociación, (b) Agentes de Liquidación y Compensación, (c) las personas humanas y/o jurídicas registradas ante la Comisión que actúen en la colocación de Fondos Comunes de Inversión o de otros productos de inversión colectiva autorizados por dicho Organismo, (d) Plataformas de Financiamiento Colectivo, (e) Agentes Asesores Globales de Inversión, (f) las personas jurídicas contempladas en el inciso 22) del artículo 20 de la Ley N° 25.246 que actúen como fiduciarios financieros en fideicomisos financieros cuyos valores fiduciarios cuenten con autorización de oferta pública de la Comisión, y los agentes registrados por el mencionado organismo de contralor que intervengan en la colocación de valores negociables emitidos en el marco de los fideicomisos financieros antes mencionados</w:t>
      </w:r>
      <w:r w:rsidRPr="00287DFB">
        <w:rPr>
          <w:rFonts w:ascii="Times New Roman" w:hAnsi="Times New Roman"/>
          <w:b w:val="0"/>
          <w:lang w:val="es-AR"/>
        </w:rPr>
        <w:t>.</w:t>
      </w:r>
    </w:p>
    <w:p w14:paraId="5BE686A6"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 </w:t>
      </w:r>
    </w:p>
    <w:p w14:paraId="35C87ACD"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 xml:space="preserve">Los sujetos obligados deberán observar lo establecido en la Ley N° 25.246 y modificatorias, en las normas reglamentarias emitidas por la UIF y en las presentes Normas de la CNV. Ello incluye los decretos del Poder Ejecutivo Nacional referidos a las decisiones adoptadas por el Consejo de Seguridad de las Naciones Unidas, en la lucha contra el terrorismo, y el cumplimiento de las Resoluciones (con sus Anexos) del Ministerio de Relaciones Exteriores y Culto, y aquellos en los cuales se remarca el compromiso asumido por la República Argentina en la lucha contra el terrorismo y su financiamiento, teniendo en cuenta para ello la creación del Registro Público de Personas y Entidades vinculadas a actos de Terrorismo y su Financiamiento (RePET). </w:t>
      </w:r>
    </w:p>
    <w:p w14:paraId="671BE4E9" w14:textId="77777777" w:rsidR="001B3FF7" w:rsidRPr="00287DFB" w:rsidRDefault="001B3FF7" w:rsidP="001B3FF7">
      <w:pPr>
        <w:pStyle w:val="Textoindependiente"/>
        <w:widowControl w:val="0"/>
        <w:rPr>
          <w:rFonts w:ascii="Times New Roman" w:hAnsi="Times New Roman"/>
          <w:b w:val="0"/>
        </w:rPr>
      </w:pPr>
    </w:p>
    <w:p w14:paraId="3429A1B3"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Por otra parte, en virtud de la condición de “sujeto obligado” de la CNV conforme lo dispuesto en el artículo 20 inciso 15 de la Ley N° 25.246 y modificatorias, de acuerdo con lo exigido en el artículo 21 inciso a) de la citada ley y en el marco de las reglamentaciones dictadas por la UIF aplicables a la CNV, las sociedades emisoras deberán verificar el origen lícito de los fondos involucrados en aportes de capital, aportes irrevocables a cuenta de futuras emisiones de acciones o préstamos significativos que reciban, como así también la identidad de los sujetos involucrados en dichas operaciones.</w:t>
      </w:r>
    </w:p>
    <w:p w14:paraId="3C2D2ED0" w14:textId="77777777" w:rsidR="001B3FF7" w:rsidRPr="00287DFB" w:rsidRDefault="001B3FF7" w:rsidP="001B3FF7">
      <w:pPr>
        <w:pStyle w:val="Textoindependiente"/>
        <w:widowControl w:val="0"/>
        <w:rPr>
          <w:rFonts w:ascii="Times New Roman" w:hAnsi="Times New Roman"/>
          <w:b w:val="0"/>
        </w:rPr>
      </w:pPr>
    </w:p>
    <w:p w14:paraId="2C69B2C9"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De conformidad con los términos del Título XI de las Normas de la CNV, los sujetos obligados tienen reguladas específicas modalidades de pago y procedimientos de control para la recepción y entrega de fondos de y hacia clientes. Asimismo, Los sujetos obligados sólo podrán dar curso a operaciones en el ámbito de la oferta pública de valores negociables, contratos a término, futuros u opciones de cualquier naturaleza y otros instrumentos y productos financieros, cuando sean efectuadas u ordenadas por sujetos constituidos, domiciliados o que residan en dominios, jurisdicciones, territorios o estados asociados, que no sean considerados como No Cooperantes o de Alto Riesgo por el Grupo de Acción Financiera (GAFI).</w:t>
      </w:r>
    </w:p>
    <w:p w14:paraId="6DFC9EF6"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Por estas razones, podría ocurrir que uno o más participantes en el proceso de colocación y emisión de las Obligaciones Negociables, tales como los Colocadores se encuentren obligados a recolectar información vinculada con los suscriptores de Obligaciones Negociables e informar a las autoridades operaciones que parezcan sospechosas o inusuales, o a las que les falten justificación económica o jurídica, o que sean innecesariamente complejas, ya sea que fueren realizadas en oportunidades aisladas o en forma reiterada.</w:t>
      </w:r>
    </w:p>
    <w:p w14:paraId="0F6B2A52"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En el marco del régimen de sinceramiento fiscal establecido en la Ley N° 27.260, la UIF emitió la Resolución N° 92/2016, en virtud de la cual se estableció que los sujetos obligados debían implementar, a tales efectos un sistema de gestión de riesgos. Asimismo, en caso de detectarse operaciones sospechosas hasta el 31 de marzo de 2017, en el contexto del mencionado régimen legal, deberán reportarlas en un apartado denominado "ROS SF", en referencia al reporte de operación sospechosa a darse en el marco del régimen de sinceramiento fiscal. Dicho reporte deberá ser debidamente fundado y contener una descripción de las circunstancias por las cuales se considera que la operación tiene carácter de sospechosa, en el marco del régimen de sinceramiento fiscal, y revelar un adecuado análisis de la operatoria y el perfil del cliente (en este caso, no resultan necesarios los requerimientos referidos a información y documentación tributaria).</w:t>
      </w:r>
    </w:p>
    <w:p w14:paraId="1D435572" w14:textId="77777777" w:rsidR="001B3FF7" w:rsidRPr="00287DFB" w:rsidRDefault="001B3FF7" w:rsidP="001B3FF7">
      <w:pPr>
        <w:pStyle w:val="Textoindependiente"/>
        <w:widowControl w:val="0"/>
        <w:rPr>
          <w:rFonts w:ascii="Times New Roman" w:hAnsi="Times New Roman"/>
          <w:b w:val="0"/>
        </w:rPr>
      </w:pPr>
    </w:p>
    <w:p w14:paraId="3B31BF18" w14:textId="77777777" w:rsidR="001B3FF7" w:rsidRPr="00287DFB" w:rsidRDefault="001B3FF7" w:rsidP="001B3FF7">
      <w:pPr>
        <w:pStyle w:val="Textoindependiente"/>
        <w:widowControl w:val="0"/>
        <w:rPr>
          <w:rFonts w:ascii="Times New Roman" w:hAnsi="Times New Roman"/>
          <w:b w:val="0"/>
        </w:rPr>
      </w:pPr>
      <w:r w:rsidRPr="00287DFB">
        <w:rPr>
          <w:rFonts w:ascii="Times New Roman" w:hAnsi="Times New Roman"/>
          <w:b w:val="0"/>
        </w:rPr>
        <w:t>Asimismo, y en línea con lo expuesto, los agentes colocadores podrán solicitar, y los inversores deberán presentar a su simple requerimiento, toda la información y documentación que se les solicite, o que pudiera ser solicitada por los agentes colocadores para el cumplimiento de la normativa aplicable, en particular las normas penales sobre lavado de activos y aquellas emitidas por la UIF, la CNV y/o el Banco Central. El Banco y los agentes colocadores podrán rechazar ofertas de suscripción de no cumplirse con tales normas o requisitos.</w:t>
      </w:r>
    </w:p>
    <w:p w14:paraId="7E7CDCE6" w14:textId="77777777" w:rsidR="001B3FF7" w:rsidRPr="00287DFB" w:rsidRDefault="001B3FF7" w:rsidP="001B3FF7">
      <w:pPr>
        <w:pStyle w:val="Textoindependiente"/>
        <w:widowControl w:val="0"/>
        <w:rPr>
          <w:rFonts w:ascii="Times New Roman" w:hAnsi="Times New Roman"/>
          <w:b w:val="0"/>
        </w:rPr>
      </w:pPr>
    </w:p>
    <w:p w14:paraId="173353F3" w14:textId="77777777" w:rsidR="001B3FF7" w:rsidRPr="00287DFB" w:rsidRDefault="001B3FF7" w:rsidP="001B3FF7">
      <w:pPr>
        <w:pStyle w:val="Textoindependiente"/>
        <w:widowControl w:val="0"/>
        <w:rPr>
          <w:rFonts w:ascii="Times New Roman" w:hAnsi="Times New Roman"/>
        </w:rPr>
      </w:pPr>
      <w:r w:rsidRPr="00287DFB">
        <w:rPr>
          <w:rFonts w:ascii="Times New Roman" w:hAnsi="Times New Roman"/>
        </w:rPr>
        <w:t xml:space="preserve">En tal sentido, a los efectos de suscribir las Obligaciones Negociables, los inversores deberán suministrar toda aquella información y documentación que deban presentar o ser requerida por el o los </w:t>
      </w:r>
      <w:r w:rsidR="00AD5BEB" w:rsidRPr="00287DFB">
        <w:rPr>
          <w:rFonts w:ascii="Times New Roman" w:hAnsi="Times New Roman"/>
        </w:rPr>
        <w:t xml:space="preserve">Colocadores </w:t>
      </w:r>
      <w:r w:rsidRPr="00287DFB">
        <w:rPr>
          <w:rFonts w:ascii="Times New Roman" w:hAnsi="Times New Roman"/>
        </w:rPr>
        <w:t xml:space="preserve">y/o el </w:t>
      </w:r>
      <w:r w:rsidR="00AD5BEB" w:rsidRPr="00287DFB">
        <w:rPr>
          <w:rFonts w:ascii="Times New Roman" w:hAnsi="Times New Roman"/>
        </w:rPr>
        <w:t xml:space="preserve">Emisor </w:t>
      </w:r>
      <w:r w:rsidRPr="00287DFB">
        <w:rPr>
          <w:rFonts w:ascii="Times New Roman" w:hAnsi="Times New Roman"/>
        </w:rPr>
        <w:t xml:space="preserve">para el cumplimiento de, entre otras, las normas sobre prevención del lavado de activos y contra la financiación del terrorismo emanadas de la </w:t>
      </w:r>
      <w:r w:rsidR="00B4799F" w:rsidRPr="00287DFB">
        <w:rPr>
          <w:rFonts w:ascii="Times New Roman" w:hAnsi="Times New Roman"/>
        </w:rPr>
        <w:t>UIF</w:t>
      </w:r>
      <w:r w:rsidRPr="00287DFB">
        <w:rPr>
          <w:rFonts w:ascii="Times New Roman" w:hAnsi="Times New Roman"/>
        </w:rPr>
        <w:t xml:space="preserve"> u otra autoridad competente o establecidas por la </w:t>
      </w:r>
      <w:r w:rsidR="00AD5BEB" w:rsidRPr="00287DFB">
        <w:rPr>
          <w:rFonts w:ascii="Times New Roman" w:hAnsi="Times New Roman"/>
        </w:rPr>
        <w:t xml:space="preserve">CNV </w:t>
      </w:r>
      <w:r w:rsidRPr="00287DFB">
        <w:rPr>
          <w:rFonts w:ascii="Times New Roman" w:hAnsi="Times New Roman"/>
        </w:rPr>
        <w:t xml:space="preserve">o el </w:t>
      </w:r>
      <w:r w:rsidR="00AD5BEB" w:rsidRPr="00287DFB">
        <w:rPr>
          <w:rFonts w:ascii="Times New Roman" w:hAnsi="Times New Roman"/>
        </w:rPr>
        <w:t>Banco Central</w:t>
      </w:r>
      <w:r w:rsidRPr="00287DFB">
        <w:rPr>
          <w:rFonts w:ascii="Times New Roman" w:hAnsi="Times New Roman"/>
        </w:rPr>
        <w:t>.</w:t>
      </w:r>
    </w:p>
    <w:p w14:paraId="27285670" w14:textId="77777777" w:rsidR="001B3FF7" w:rsidRPr="00287DFB" w:rsidRDefault="001B3FF7" w:rsidP="001B3FF7">
      <w:pPr>
        <w:pStyle w:val="Textoindependiente"/>
        <w:widowControl w:val="0"/>
        <w:rPr>
          <w:rFonts w:ascii="Times New Roman" w:hAnsi="Times New Roman"/>
        </w:rPr>
      </w:pPr>
    </w:p>
    <w:p w14:paraId="5188D343" w14:textId="77777777" w:rsidR="00F33432" w:rsidRPr="00287DFB" w:rsidRDefault="00AD5BEB" w:rsidP="00B4799F">
      <w:pPr>
        <w:pStyle w:val="Textoindependiente"/>
        <w:widowControl w:val="0"/>
        <w:rPr>
          <w:rFonts w:ascii="Times New Roman" w:hAnsi="Times New Roman"/>
        </w:rPr>
      </w:pPr>
      <w:r w:rsidRPr="00287DFB">
        <w:rPr>
          <w:rFonts w:ascii="Times New Roman" w:hAnsi="Times New Roman"/>
        </w:rPr>
        <w:t xml:space="preserve">Para </w:t>
      </w:r>
      <w:r w:rsidR="001B3FF7" w:rsidRPr="00287DFB">
        <w:rPr>
          <w:rFonts w:ascii="Times New Roman" w:hAnsi="Times New Roman"/>
        </w:rPr>
        <w:t xml:space="preserve">un análisis más exhaustivo del régimen de prevención del lavado de activos y contra la financiación del terrorismo vigente, se sugiere a los inversores consultar con sus asesores legales y dar una lectura completa a la normativa citada, en especial al </w:t>
      </w:r>
      <w:r w:rsidRPr="00287DFB">
        <w:rPr>
          <w:rFonts w:ascii="Times New Roman" w:hAnsi="Times New Roman"/>
        </w:rPr>
        <w:t xml:space="preserve">Título XIII libro </w:t>
      </w:r>
      <w:r w:rsidR="001B3FF7" w:rsidRPr="00287DFB">
        <w:rPr>
          <w:rFonts w:ascii="Times New Roman" w:hAnsi="Times New Roman"/>
        </w:rPr>
        <w:t xml:space="preserve">segundo del </w:t>
      </w:r>
      <w:r w:rsidRPr="00287DFB">
        <w:rPr>
          <w:rFonts w:ascii="Times New Roman" w:hAnsi="Times New Roman"/>
        </w:rPr>
        <w:t xml:space="preserve">Código Penal </w:t>
      </w:r>
      <w:r w:rsidR="001B3FF7" w:rsidRPr="00287DFB">
        <w:rPr>
          <w:rFonts w:ascii="Times New Roman" w:hAnsi="Times New Roman"/>
        </w:rPr>
        <w:t xml:space="preserve">argentino y a la normativa emitida por la </w:t>
      </w:r>
      <w:r w:rsidRPr="00287DFB">
        <w:rPr>
          <w:rFonts w:ascii="Times New Roman" w:hAnsi="Times New Roman"/>
        </w:rPr>
        <w:t>UIF</w:t>
      </w:r>
      <w:r w:rsidR="001B3FF7" w:rsidRPr="00287DFB">
        <w:rPr>
          <w:rFonts w:ascii="Times New Roman" w:hAnsi="Times New Roman"/>
        </w:rPr>
        <w:t xml:space="preserve">, a cuyo efecto los interesados podrán consultar el sitio web del </w:t>
      </w:r>
      <w:r w:rsidR="00B4799F" w:rsidRPr="00287DFB">
        <w:rPr>
          <w:rFonts w:ascii="Times New Roman" w:hAnsi="Times New Roman"/>
        </w:rPr>
        <w:t xml:space="preserve">Ministerio </w:t>
      </w:r>
      <w:r w:rsidR="00B4799F" w:rsidRPr="00287DFB">
        <w:rPr>
          <w:rFonts w:ascii="Times New Roman" w:hAnsi="Times New Roman"/>
          <w:lang w:val="es-AR"/>
        </w:rPr>
        <w:t>d</w:t>
      </w:r>
      <w:r w:rsidR="00B4799F" w:rsidRPr="00287DFB">
        <w:rPr>
          <w:rFonts w:ascii="Times New Roman" w:hAnsi="Times New Roman"/>
        </w:rPr>
        <w:t xml:space="preserve">e Economía </w:t>
      </w:r>
      <w:r w:rsidR="00B4799F" w:rsidRPr="00287DFB">
        <w:rPr>
          <w:rFonts w:ascii="Times New Roman" w:hAnsi="Times New Roman"/>
          <w:lang w:val="es-AR"/>
        </w:rPr>
        <w:t>d</w:t>
      </w:r>
      <w:r w:rsidR="00B4799F" w:rsidRPr="00287DFB">
        <w:rPr>
          <w:rFonts w:ascii="Times New Roman" w:hAnsi="Times New Roman"/>
        </w:rPr>
        <w:t xml:space="preserve">e </w:t>
      </w:r>
      <w:r w:rsidR="00B4799F" w:rsidRPr="00287DFB">
        <w:rPr>
          <w:rFonts w:ascii="Times New Roman" w:hAnsi="Times New Roman"/>
          <w:lang w:val="es-AR"/>
        </w:rPr>
        <w:t>l</w:t>
      </w:r>
      <w:r w:rsidR="00B4799F" w:rsidRPr="00287DFB">
        <w:rPr>
          <w:rFonts w:ascii="Times New Roman" w:hAnsi="Times New Roman"/>
        </w:rPr>
        <w:t xml:space="preserve">a Nación </w:t>
      </w:r>
      <w:r w:rsidR="001B3FF7" w:rsidRPr="00287DFB">
        <w:rPr>
          <w:rFonts w:ascii="Times New Roman" w:hAnsi="Times New Roman"/>
        </w:rPr>
        <w:t xml:space="preserve">www.economia.gob.ar y/o el sitio web de la </w:t>
      </w:r>
      <w:r w:rsidRPr="00287DFB">
        <w:rPr>
          <w:rFonts w:ascii="Times New Roman" w:hAnsi="Times New Roman"/>
        </w:rPr>
        <w:t xml:space="preserve">UIF </w:t>
      </w:r>
      <w:r w:rsidR="001B3FF7" w:rsidRPr="00287DFB">
        <w:rPr>
          <w:rFonts w:ascii="Times New Roman" w:hAnsi="Times New Roman"/>
        </w:rPr>
        <w:t xml:space="preserve">www.argentina.gob.ar/uif; como así </w:t>
      </w:r>
      <w:r w:rsidR="00B4799F" w:rsidRPr="00287DFB">
        <w:rPr>
          <w:rFonts w:ascii="Times New Roman" w:hAnsi="Times New Roman"/>
        </w:rPr>
        <w:t>también</w:t>
      </w:r>
      <w:r w:rsidR="001B3FF7" w:rsidRPr="00287DFB">
        <w:rPr>
          <w:rFonts w:ascii="Times New Roman" w:hAnsi="Times New Roman"/>
        </w:rPr>
        <w:t xml:space="preserve"> las normas complementarias dictadas por la </w:t>
      </w:r>
      <w:r w:rsidRPr="00287DFB">
        <w:rPr>
          <w:rFonts w:ascii="Times New Roman" w:hAnsi="Times New Roman"/>
        </w:rPr>
        <w:t xml:space="preserve">CNV </w:t>
      </w:r>
      <w:r w:rsidR="001B3FF7" w:rsidRPr="00287DFB">
        <w:rPr>
          <w:rFonts w:ascii="Times New Roman" w:hAnsi="Times New Roman"/>
        </w:rPr>
        <w:t xml:space="preserve">en </w:t>
      </w:r>
      <w:r w:rsidR="009C673A" w:rsidRPr="009E5404">
        <w:rPr>
          <w:rFonts w:ascii="Times New Roman" w:hAnsi="Times New Roman"/>
        </w:rPr>
        <w:t>www.argentina.gob.ar/cnv</w:t>
      </w:r>
      <w:r w:rsidR="009C673A">
        <w:rPr>
          <w:rFonts w:ascii="Times New Roman" w:hAnsi="Times New Roman"/>
          <w:lang w:val="es-AR"/>
        </w:rPr>
        <w:t>.</w:t>
      </w:r>
      <w:hyperlink w:history="1"/>
    </w:p>
    <w:p w14:paraId="091DA39C" w14:textId="77777777" w:rsidR="006A2A07" w:rsidRPr="00287DFB" w:rsidRDefault="006A2A07" w:rsidP="006A2A07">
      <w:pPr>
        <w:widowControl w:val="0"/>
        <w:jc w:val="both"/>
        <w:rPr>
          <w:b/>
          <w:smallCaps/>
          <w:sz w:val="20"/>
          <w:szCs w:val="20"/>
          <w:lang w:val="es-ES"/>
        </w:rPr>
      </w:pPr>
    </w:p>
    <w:p w14:paraId="511A4B39" w14:textId="77777777" w:rsidR="00AA5419" w:rsidRPr="00287DFB" w:rsidRDefault="00202B74" w:rsidP="007932E5">
      <w:pPr>
        <w:pStyle w:val="Textoindependiente"/>
        <w:widowControl w:val="0"/>
        <w:tabs>
          <w:tab w:val="clear" w:pos="380"/>
        </w:tabs>
        <w:jc w:val="center"/>
        <w:rPr>
          <w:rFonts w:ascii="Times New Roman" w:hAnsi="Times New Roman"/>
          <w:smallCaps/>
          <w:u w:val="single"/>
        </w:rPr>
      </w:pPr>
      <w:r w:rsidRPr="00287DFB">
        <w:rPr>
          <w:rFonts w:ascii="Times New Roman" w:hAnsi="Times New Roman"/>
          <w:b w:val="0"/>
        </w:rPr>
        <w:br w:type="page"/>
      </w:r>
      <w:r w:rsidR="00AA5419" w:rsidRPr="00287DFB">
        <w:rPr>
          <w:rFonts w:ascii="Times New Roman" w:hAnsi="Times New Roman"/>
          <w:smallCaps/>
          <w:u w:val="single"/>
        </w:rPr>
        <w:t>Índice</w:t>
      </w:r>
      <w:r w:rsidR="001B4AA5" w:rsidRPr="00287DFB">
        <w:rPr>
          <w:rFonts w:ascii="Times New Roman" w:hAnsi="Times New Roman"/>
          <w:smallCaps/>
          <w:u w:val="single"/>
        </w:rPr>
        <w:t xml:space="preserve"> </w:t>
      </w:r>
    </w:p>
    <w:p w14:paraId="78C4A258" w14:textId="77777777" w:rsidR="00753DE7" w:rsidRPr="00287DFB" w:rsidRDefault="00753DE7" w:rsidP="00C44941">
      <w:pPr>
        <w:pStyle w:val="Textoindependiente"/>
        <w:widowControl w:val="0"/>
        <w:tabs>
          <w:tab w:val="clear" w:pos="380"/>
        </w:tabs>
        <w:ind w:right="397"/>
        <w:rPr>
          <w:rFonts w:ascii="Times New Roman" w:hAnsi="Times New Roman"/>
          <w:smallCaps/>
        </w:rPr>
      </w:pPr>
    </w:p>
    <w:tbl>
      <w:tblPr>
        <w:tblW w:w="0" w:type="auto"/>
        <w:tblLook w:val="04A0" w:firstRow="1" w:lastRow="0" w:firstColumn="1" w:lastColumn="0" w:noHBand="0" w:noVBand="1"/>
      </w:tblPr>
      <w:tblGrid>
        <w:gridCol w:w="8476"/>
        <w:gridCol w:w="914"/>
      </w:tblGrid>
      <w:tr w:rsidR="00D26288" w:rsidRPr="00AB4C80" w14:paraId="796E89D4" w14:textId="77777777" w:rsidTr="005D7257">
        <w:tc>
          <w:tcPr>
            <w:tcW w:w="8693" w:type="dxa"/>
            <w:shd w:val="clear" w:color="auto" w:fill="auto"/>
          </w:tcPr>
          <w:p w14:paraId="2A95059A"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lang w:val="es-MX"/>
              </w:rPr>
              <w:t>Información sobre el Emisor</w:t>
            </w:r>
          </w:p>
        </w:tc>
        <w:tc>
          <w:tcPr>
            <w:tcW w:w="913" w:type="dxa"/>
            <w:shd w:val="clear" w:color="auto" w:fill="auto"/>
          </w:tcPr>
          <w:p w14:paraId="3204B3B2" w14:textId="42379483" w:rsidR="00D26288" w:rsidRPr="00AB4C80" w:rsidRDefault="00D26288" w:rsidP="00AB4C80">
            <w:pPr>
              <w:pStyle w:val="Textoindependiente"/>
              <w:widowControl w:val="0"/>
              <w:tabs>
                <w:tab w:val="clear" w:pos="380"/>
              </w:tabs>
              <w:ind w:right="397"/>
              <w:rPr>
                <w:rFonts w:ascii="Times New Roman" w:hAnsi="Times New Roman"/>
                <w:smallCaps/>
                <w:lang w:val="es-MX"/>
              </w:rPr>
            </w:pPr>
            <w:r w:rsidRPr="00AB4C80">
              <w:rPr>
                <w:rFonts w:ascii="Times New Roman" w:hAnsi="Times New Roman"/>
                <w:smallCaps/>
                <w:lang w:val="es-MX"/>
              </w:rPr>
              <w:t>1</w:t>
            </w:r>
            <w:r w:rsidR="005D7257">
              <w:rPr>
                <w:rFonts w:ascii="Times New Roman" w:hAnsi="Times New Roman"/>
                <w:smallCaps/>
                <w:lang w:val="es-MX"/>
              </w:rPr>
              <w:t>3</w:t>
            </w:r>
          </w:p>
        </w:tc>
      </w:tr>
      <w:tr w:rsidR="00D26288" w:rsidRPr="00AB4C80" w14:paraId="1F9D4D0F" w14:textId="77777777" w:rsidTr="005D7257">
        <w:tc>
          <w:tcPr>
            <w:tcW w:w="8693" w:type="dxa"/>
            <w:shd w:val="clear" w:color="auto" w:fill="auto"/>
          </w:tcPr>
          <w:p w14:paraId="20AA85E0"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48DE9F97" w14:textId="77777777" w:rsidR="00D26288" w:rsidRPr="00AB4C80" w:rsidRDefault="00D26288" w:rsidP="00AB4C80">
            <w:pPr>
              <w:pStyle w:val="Textoindependiente"/>
              <w:widowControl w:val="0"/>
              <w:tabs>
                <w:tab w:val="clear" w:pos="380"/>
              </w:tabs>
              <w:ind w:right="397"/>
              <w:rPr>
                <w:rFonts w:ascii="Times New Roman" w:hAnsi="Times New Roman"/>
                <w:smallCaps/>
              </w:rPr>
            </w:pPr>
          </w:p>
        </w:tc>
      </w:tr>
      <w:tr w:rsidR="00D26288" w:rsidRPr="00AB4C80" w14:paraId="2244B9CC" w14:textId="77777777" w:rsidTr="005D7257">
        <w:tc>
          <w:tcPr>
            <w:tcW w:w="8693" w:type="dxa"/>
            <w:shd w:val="clear" w:color="auto" w:fill="auto"/>
          </w:tcPr>
          <w:p w14:paraId="70A1ECD2"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Datos estadísticos y Programa Previsto para la Oferta</w:t>
            </w:r>
          </w:p>
        </w:tc>
        <w:tc>
          <w:tcPr>
            <w:tcW w:w="913" w:type="dxa"/>
            <w:shd w:val="clear" w:color="auto" w:fill="auto"/>
          </w:tcPr>
          <w:p w14:paraId="0F073339" w14:textId="3938BA76" w:rsidR="00D26288" w:rsidRPr="00AB4C80" w:rsidRDefault="00D26288" w:rsidP="00AB4C80">
            <w:pPr>
              <w:pStyle w:val="Textoindependiente"/>
              <w:widowControl w:val="0"/>
              <w:tabs>
                <w:tab w:val="clear" w:pos="380"/>
              </w:tabs>
              <w:ind w:right="397"/>
              <w:rPr>
                <w:rFonts w:ascii="Times New Roman" w:hAnsi="Times New Roman"/>
                <w:smallCaps/>
                <w:lang w:val="es-MX"/>
              </w:rPr>
            </w:pPr>
            <w:r w:rsidRPr="00AB4C80">
              <w:rPr>
                <w:rFonts w:ascii="Times New Roman" w:hAnsi="Times New Roman"/>
                <w:smallCaps/>
                <w:lang w:val="es-MX"/>
              </w:rPr>
              <w:t>2</w:t>
            </w:r>
            <w:r w:rsidR="005D7257">
              <w:rPr>
                <w:rFonts w:ascii="Times New Roman" w:hAnsi="Times New Roman"/>
                <w:smallCaps/>
                <w:lang w:val="es-MX"/>
              </w:rPr>
              <w:t>1</w:t>
            </w:r>
          </w:p>
        </w:tc>
      </w:tr>
      <w:tr w:rsidR="00D26288" w:rsidRPr="00AB4C80" w14:paraId="7FFF2EB2" w14:textId="77777777" w:rsidTr="005D7257">
        <w:tc>
          <w:tcPr>
            <w:tcW w:w="8693" w:type="dxa"/>
            <w:shd w:val="clear" w:color="auto" w:fill="auto"/>
          </w:tcPr>
          <w:p w14:paraId="41988167"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12A93266" w14:textId="77777777" w:rsidR="00D26288" w:rsidRPr="00AB4C80" w:rsidRDefault="00D26288" w:rsidP="00AB4C80">
            <w:pPr>
              <w:pStyle w:val="Textoindependiente"/>
              <w:widowControl w:val="0"/>
              <w:tabs>
                <w:tab w:val="clear" w:pos="380"/>
              </w:tabs>
              <w:ind w:right="397"/>
              <w:rPr>
                <w:rFonts w:ascii="Times New Roman" w:hAnsi="Times New Roman"/>
                <w:smallCaps/>
              </w:rPr>
            </w:pPr>
          </w:p>
        </w:tc>
      </w:tr>
      <w:tr w:rsidR="00D26288" w:rsidRPr="00AB4C80" w14:paraId="35DC424E" w14:textId="77777777" w:rsidTr="005D7257">
        <w:tc>
          <w:tcPr>
            <w:tcW w:w="8693" w:type="dxa"/>
            <w:shd w:val="clear" w:color="auto" w:fill="auto"/>
          </w:tcPr>
          <w:p w14:paraId="7BAF52FA"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Factores de Riesgo</w:t>
            </w:r>
          </w:p>
        </w:tc>
        <w:tc>
          <w:tcPr>
            <w:tcW w:w="913" w:type="dxa"/>
            <w:shd w:val="clear" w:color="auto" w:fill="auto"/>
          </w:tcPr>
          <w:p w14:paraId="100F4BD1" w14:textId="132B995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r w:rsidRPr="00AB4C80">
              <w:rPr>
                <w:rFonts w:ascii="Times New Roman" w:hAnsi="Times New Roman"/>
                <w:smallCaps/>
                <w:lang w:val="es-MX"/>
              </w:rPr>
              <w:t>2</w:t>
            </w:r>
            <w:r w:rsidR="005D7257">
              <w:rPr>
                <w:rFonts w:ascii="Times New Roman" w:hAnsi="Times New Roman"/>
                <w:smallCaps/>
                <w:lang w:val="es-MX"/>
              </w:rPr>
              <w:t>6</w:t>
            </w:r>
          </w:p>
        </w:tc>
      </w:tr>
      <w:tr w:rsidR="00D26288" w:rsidRPr="00AB4C80" w14:paraId="517743EF" w14:textId="77777777" w:rsidTr="005D7257">
        <w:tc>
          <w:tcPr>
            <w:tcW w:w="8693" w:type="dxa"/>
            <w:shd w:val="clear" w:color="auto" w:fill="auto"/>
          </w:tcPr>
          <w:p w14:paraId="5DE878B6"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3A6BB7CF"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rPr>
            </w:pPr>
          </w:p>
        </w:tc>
      </w:tr>
      <w:tr w:rsidR="00D26288" w:rsidRPr="00AB4C80" w14:paraId="0D2761FC" w14:textId="77777777" w:rsidTr="005D7257">
        <w:tc>
          <w:tcPr>
            <w:tcW w:w="8693" w:type="dxa"/>
            <w:shd w:val="clear" w:color="auto" w:fill="auto"/>
          </w:tcPr>
          <w:p w14:paraId="67760974"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lang w:val="es-MX"/>
              </w:rPr>
              <w:t>Políticas de la Emisora</w:t>
            </w:r>
          </w:p>
        </w:tc>
        <w:tc>
          <w:tcPr>
            <w:tcW w:w="913" w:type="dxa"/>
            <w:shd w:val="clear" w:color="auto" w:fill="auto"/>
          </w:tcPr>
          <w:p w14:paraId="36559AFB" w14:textId="2D2898F4" w:rsidR="00D26288" w:rsidRPr="00AB4C80" w:rsidRDefault="00D26288" w:rsidP="00AB4C80">
            <w:pPr>
              <w:pStyle w:val="Textoindependiente"/>
              <w:widowControl w:val="0"/>
              <w:tabs>
                <w:tab w:val="clear" w:pos="380"/>
              </w:tabs>
              <w:ind w:right="397"/>
              <w:rPr>
                <w:rFonts w:ascii="Times New Roman" w:hAnsi="Times New Roman"/>
                <w:smallCaps/>
                <w:lang w:val="es-MX"/>
              </w:rPr>
            </w:pPr>
            <w:r w:rsidRPr="00AB4C80">
              <w:rPr>
                <w:rFonts w:ascii="Times New Roman" w:hAnsi="Times New Roman"/>
                <w:smallCaps/>
                <w:lang w:val="es-MX"/>
              </w:rPr>
              <w:t>4</w:t>
            </w:r>
            <w:r w:rsidR="005D7257">
              <w:rPr>
                <w:rFonts w:ascii="Times New Roman" w:hAnsi="Times New Roman"/>
                <w:smallCaps/>
                <w:lang w:val="es-MX"/>
              </w:rPr>
              <w:t>4</w:t>
            </w:r>
          </w:p>
        </w:tc>
      </w:tr>
      <w:tr w:rsidR="00D26288" w:rsidRPr="00AB4C80" w14:paraId="03EB85A9" w14:textId="77777777" w:rsidTr="005D7257">
        <w:tc>
          <w:tcPr>
            <w:tcW w:w="8693" w:type="dxa"/>
            <w:shd w:val="clear" w:color="auto" w:fill="auto"/>
          </w:tcPr>
          <w:p w14:paraId="3AE6A902"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lang w:val="es-MX"/>
              </w:rPr>
            </w:pPr>
          </w:p>
        </w:tc>
        <w:tc>
          <w:tcPr>
            <w:tcW w:w="913" w:type="dxa"/>
            <w:shd w:val="clear" w:color="auto" w:fill="auto"/>
          </w:tcPr>
          <w:p w14:paraId="3DEE8EDD"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p>
        </w:tc>
      </w:tr>
      <w:tr w:rsidR="00D26288" w:rsidRPr="00AB4C80" w14:paraId="20809B51" w14:textId="77777777" w:rsidTr="005D7257">
        <w:tc>
          <w:tcPr>
            <w:tcW w:w="8693" w:type="dxa"/>
            <w:shd w:val="clear" w:color="auto" w:fill="auto"/>
          </w:tcPr>
          <w:p w14:paraId="7D7361E8"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lang w:val="es-MX"/>
              </w:rPr>
              <w:t>Información sobre Directores o Administradores, Gerentes y Miembros del Órgano de Fiscalización</w:t>
            </w:r>
          </w:p>
        </w:tc>
        <w:tc>
          <w:tcPr>
            <w:tcW w:w="913" w:type="dxa"/>
            <w:shd w:val="clear" w:color="auto" w:fill="auto"/>
          </w:tcPr>
          <w:p w14:paraId="4E80065A" w14:textId="23DDFD4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r w:rsidRPr="00AB4C80">
              <w:rPr>
                <w:rFonts w:ascii="Times New Roman" w:hAnsi="Times New Roman"/>
                <w:smallCaps/>
                <w:lang w:val="es-MX"/>
              </w:rPr>
              <w:t>4</w:t>
            </w:r>
            <w:r w:rsidR="005D7257">
              <w:rPr>
                <w:rFonts w:ascii="Times New Roman" w:hAnsi="Times New Roman"/>
                <w:smallCaps/>
                <w:lang w:val="es-MX"/>
              </w:rPr>
              <w:t>5</w:t>
            </w:r>
          </w:p>
        </w:tc>
      </w:tr>
      <w:tr w:rsidR="00D26288" w:rsidRPr="00AB4C80" w14:paraId="73C517EA" w14:textId="77777777" w:rsidTr="005D7257">
        <w:tc>
          <w:tcPr>
            <w:tcW w:w="8693" w:type="dxa"/>
            <w:shd w:val="clear" w:color="auto" w:fill="auto"/>
          </w:tcPr>
          <w:p w14:paraId="00D32621"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lang w:val="es-MX"/>
              </w:rPr>
            </w:pPr>
          </w:p>
        </w:tc>
        <w:tc>
          <w:tcPr>
            <w:tcW w:w="913" w:type="dxa"/>
            <w:shd w:val="clear" w:color="auto" w:fill="auto"/>
          </w:tcPr>
          <w:p w14:paraId="3F6A8034"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p>
        </w:tc>
      </w:tr>
      <w:tr w:rsidR="00D26288" w:rsidRPr="00AB4C80" w14:paraId="5BF5C1ED" w14:textId="77777777" w:rsidTr="005D7257">
        <w:tc>
          <w:tcPr>
            <w:tcW w:w="8693" w:type="dxa"/>
            <w:shd w:val="clear" w:color="auto" w:fill="auto"/>
          </w:tcPr>
          <w:p w14:paraId="6B336D2F"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Estructura de la compañía, accionistas y partes relacionadas</w:t>
            </w:r>
          </w:p>
        </w:tc>
        <w:tc>
          <w:tcPr>
            <w:tcW w:w="913" w:type="dxa"/>
            <w:shd w:val="clear" w:color="auto" w:fill="auto"/>
          </w:tcPr>
          <w:p w14:paraId="2EF0839C" w14:textId="3984E942" w:rsidR="00D26288" w:rsidRPr="00AB4C80" w:rsidRDefault="00FE2D41" w:rsidP="00AB4C80">
            <w:pPr>
              <w:pStyle w:val="Textoindependiente"/>
              <w:widowControl w:val="0"/>
              <w:tabs>
                <w:tab w:val="clear" w:pos="380"/>
              </w:tabs>
              <w:ind w:right="397"/>
              <w:rPr>
                <w:rFonts w:ascii="Times New Roman" w:hAnsi="Times New Roman"/>
                <w:smallCaps/>
                <w:highlight w:val="yellow"/>
                <w:lang w:val="es-MX"/>
              </w:rPr>
            </w:pPr>
            <w:r w:rsidRPr="00AB4C80">
              <w:rPr>
                <w:rFonts w:ascii="Times New Roman" w:hAnsi="Times New Roman"/>
                <w:smallCaps/>
                <w:lang w:val="es-MX"/>
              </w:rPr>
              <w:t>5</w:t>
            </w:r>
            <w:r w:rsidR="005D7257">
              <w:rPr>
                <w:rFonts w:ascii="Times New Roman" w:hAnsi="Times New Roman"/>
                <w:smallCaps/>
                <w:lang w:val="es-MX"/>
              </w:rPr>
              <w:t>1</w:t>
            </w:r>
          </w:p>
        </w:tc>
      </w:tr>
      <w:tr w:rsidR="00D26288" w:rsidRPr="00AB4C80" w14:paraId="52A0810F" w14:textId="77777777" w:rsidTr="005D7257">
        <w:tc>
          <w:tcPr>
            <w:tcW w:w="8693" w:type="dxa"/>
            <w:shd w:val="clear" w:color="auto" w:fill="auto"/>
          </w:tcPr>
          <w:p w14:paraId="7E1D7B28"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4C0ABA79"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p>
        </w:tc>
      </w:tr>
      <w:tr w:rsidR="00D26288" w:rsidRPr="00AB4C80" w14:paraId="208E1E31" w14:textId="77777777" w:rsidTr="005D7257">
        <w:tc>
          <w:tcPr>
            <w:tcW w:w="8693" w:type="dxa"/>
            <w:shd w:val="clear" w:color="auto" w:fill="auto"/>
          </w:tcPr>
          <w:p w14:paraId="7283F2C4"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 xml:space="preserve">Activos fijos y sucursales de la </w:t>
            </w:r>
            <w:r w:rsidRPr="00AB4C80">
              <w:rPr>
                <w:rFonts w:ascii="Times New Roman" w:hAnsi="Times New Roman"/>
                <w:smallCaps/>
                <w:lang w:val="es-MX"/>
              </w:rPr>
              <w:t>E</w:t>
            </w:r>
            <w:r w:rsidRPr="00AB4C80">
              <w:rPr>
                <w:rFonts w:ascii="Times New Roman" w:hAnsi="Times New Roman"/>
                <w:smallCaps/>
              </w:rPr>
              <w:t>misora</w:t>
            </w:r>
          </w:p>
        </w:tc>
        <w:tc>
          <w:tcPr>
            <w:tcW w:w="913" w:type="dxa"/>
            <w:shd w:val="clear" w:color="auto" w:fill="auto"/>
          </w:tcPr>
          <w:p w14:paraId="4B052CA2" w14:textId="6F842422"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r w:rsidRPr="00AB4C80">
              <w:rPr>
                <w:rFonts w:ascii="Times New Roman" w:hAnsi="Times New Roman"/>
                <w:smallCaps/>
                <w:lang w:val="es-MX"/>
              </w:rPr>
              <w:t>6</w:t>
            </w:r>
            <w:r w:rsidR="005D7257">
              <w:rPr>
                <w:rFonts w:ascii="Times New Roman" w:hAnsi="Times New Roman"/>
                <w:smallCaps/>
                <w:lang w:val="es-MX"/>
              </w:rPr>
              <w:t>2</w:t>
            </w:r>
          </w:p>
        </w:tc>
      </w:tr>
      <w:tr w:rsidR="00D26288" w:rsidRPr="00AB4C80" w14:paraId="3337571D" w14:textId="77777777" w:rsidTr="005D7257">
        <w:tc>
          <w:tcPr>
            <w:tcW w:w="8693" w:type="dxa"/>
            <w:shd w:val="clear" w:color="auto" w:fill="auto"/>
          </w:tcPr>
          <w:p w14:paraId="07290164"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4B2706A9"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p>
        </w:tc>
      </w:tr>
      <w:tr w:rsidR="00D26288" w:rsidRPr="00AB4C80" w14:paraId="6297A8C5" w14:textId="77777777" w:rsidTr="005D7257">
        <w:tc>
          <w:tcPr>
            <w:tcW w:w="8693" w:type="dxa"/>
            <w:shd w:val="clear" w:color="auto" w:fill="auto"/>
          </w:tcPr>
          <w:p w14:paraId="6D15C594" w14:textId="77777777" w:rsidR="00D26288" w:rsidRPr="00AB4C80" w:rsidRDefault="00D26288" w:rsidP="00AB4C80">
            <w:pPr>
              <w:pStyle w:val="Textoindependiente"/>
              <w:widowControl w:val="0"/>
              <w:numPr>
                <w:ilvl w:val="0"/>
                <w:numId w:val="97"/>
              </w:numPr>
              <w:tabs>
                <w:tab w:val="clear" w:pos="380"/>
              </w:tabs>
              <w:ind w:left="426" w:right="397" w:hanging="425"/>
              <w:rPr>
                <w:rFonts w:ascii="Times New Roman" w:hAnsi="Times New Roman"/>
                <w:smallCaps/>
                <w:lang w:val="es-MX"/>
              </w:rPr>
            </w:pPr>
            <w:r w:rsidRPr="00AB4C80">
              <w:rPr>
                <w:rFonts w:ascii="Times New Roman" w:hAnsi="Times New Roman"/>
                <w:smallCaps/>
              </w:rPr>
              <w:t>Antecedentes financieros</w:t>
            </w:r>
          </w:p>
        </w:tc>
        <w:tc>
          <w:tcPr>
            <w:tcW w:w="913" w:type="dxa"/>
            <w:shd w:val="clear" w:color="auto" w:fill="auto"/>
          </w:tcPr>
          <w:p w14:paraId="7749BAFE" w14:textId="19991556"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r w:rsidRPr="00AB4C80">
              <w:rPr>
                <w:rFonts w:ascii="Times New Roman" w:hAnsi="Times New Roman"/>
                <w:smallCaps/>
                <w:lang w:val="es-MX"/>
              </w:rPr>
              <w:t>6</w:t>
            </w:r>
            <w:r w:rsidR="005D7257">
              <w:rPr>
                <w:rFonts w:ascii="Times New Roman" w:hAnsi="Times New Roman"/>
                <w:smallCaps/>
                <w:lang w:val="es-MX"/>
              </w:rPr>
              <w:t>3</w:t>
            </w:r>
          </w:p>
        </w:tc>
      </w:tr>
      <w:tr w:rsidR="00D26288" w:rsidRPr="00AB4C80" w14:paraId="5FF1730E" w14:textId="77777777" w:rsidTr="005D7257">
        <w:tc>
          <w:tcPr>
            <w:tcW w:w="8693" w:type="dxa"/>
            <w:shd w:val="clear" w:color="auto" w:fill="auto"/>
          </w:tcPr>
          <w:p w14:paraId="6F326933"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7BFACF59" w14:textId="77777777" w:rsidR="00D26288" w:rsidRPr="00AB4C80" w:rsidRDefault="00D26288" w:rsidP="00AB4C80">
            <w:pPr>
              <w:pStyle w:val="Textoindependiente"/>
              <w:widowControl w:val="0"/>
              <w:tabs>
                <w:tab w:val="clear" w:pos="380"/>
              </w:tabs>
              <w:ind w:right="397"/>
              <w:rPr>
                <w:rFonts w:ascii="Times New Roman" w:hAnsi="Times New Roman"/>
                <w:smallCaps/>
                <w:highlight w:val="yellow"/>
                <w:lang w:val="es-MX"/>
              </w:rPr>
            </w:pPr>
          </w:p>
        </w:tc>
      </w:tr>
      <w:tr w:rsidR="00D26288" w:rsidRPr="00AB4C80" w14:paraId="421B6056" w14:textId="77777777" w:rsidTr="005D7257">
        <w:tc>
          <w:tcPr>
            <w:tcW w:w="8693" w:type="dxa"/>
            <w:shd w:val="clear" w:color="auto" w:fill="auto"/>
          </w:tcPr>
          <w:p w14:paraId="4CD7C550"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De la oferta, el listado y la negociación de las Obligaciones Negociables</w:t>
            </w:r>
          </w:p>
        </w:tc>
        <w:tc>
          <w:tcPr>
            <w:tcW w:w="913" w:type="dxa"/>
            <w:shd w:val="clear" w:color="auto" w:fill="auto"/>
          </w:tcPr>
          <w:p w14:paraId="0CB9771E" w14:textId="09647445" w:rsidR="00D26288" w:rsidRPr="00AB4C80" w:rsidRDefault="0092236E" w:rsidP="00AB4C80">
            <w:pPr>
              <w:pStyle w:val="Textoindependiente"/>
              <w:widowControl w:val="0"/>
              <w:tabs>
                <w:tab w:val="clear" w:pos="380"/>
              </w:tabs>
              <w:ind w:right="397"/>
              <w:rPr>
                <w:rFonts w:ascii="Times New Roman" w:hAnsi="Times New Roman"/>
                <w:smallCaps/>
                <w:lang w:val="es-MX"/>
              </w:rPr>
            </w:pPr>
            <w:r w:rsidRPr="00AB4C80">
              <w:rPr>
                <w:rFonts w:ascii="Times New Roman" w:hAnsi="Times New Roman"/>
                <w:smallCaps/>
                <w:lang w:val="es-MX"/>
              </w:rPr>
              <w:t>9</w:t>
            </w:r>
            <w:r w:rsidR="005D7257">
              <w:rPr>
                <w:rFonts w:ascii="Times New Roman" w:hAnsi="Times New Roman"/>
                <w:smallCaps/>
                <w:lang w:val="es-MX"/>
              </w:rPr>
              <w:t>2</w:t>
            </w:r>
          </w:p>
        </w:tc>
      </w:tr>
      <w:tr w:rsidR="00D26288" w:rsidRPr="00AB4C80" w14:paraId="766ADB31" w14:textId="77777777" w:rsidTr="005D7257">
        <w:tc>
          <w:tcPr>
            <w:tcW w:w="8693" w:type="dxa"/>
            <w:shd w:val="clear" w:color="auto" w:fill="auto"/>
          </w:tcPr>
          <w:p w14:paraId="2F4BA40D" w14:textId="77777777" w:rsidR="00D26288" w:rsidRPr="00AB4C80" w:rsidRDefault="00D26288" w:rsidP="00AB4C80">
            <w:pPr>
              <w:pStyle w:val="Textoindependiente"/>
              <w:widowControl w:val="0"/>
              <w:tabs>
                <w:tab w:val="clear" w:pos="380"/>
              </w:tabs>
              <w:ind w:left="567" w:right="397" w:hanging="425"/>
              <w:rPr>
                <w:rFonts w:ascii="Times New Roman" w:hAnsi="Times New Roman"/>
                <w:smallCaps/>
              </w:rPr>
            </w:pPr>
          </w:p>
        </w:tc>
        <w:tc>
          <w:tcPr>
            <w:tcW w:w="913" w:type="dxa"/>
            <w:shd w:val="clear" w:color="auto" w:fill="auto"/>
          </w:tcPr>
          <w:p w14:paraId="03E15447" w14:textId="77777777" w:rsidR="00D26288" w:rsidRPr="00AB4C80" w:rsidRDefault="00D26288" w:rsidP="00AB4C80">
            <w:pPr>
              <w:pStyle w:val="Textoindependiente"/>
              <w:widowControl w:val="0"/>
              <w:tabs>
                <w:tab w:val="clear" w:pos="380"/>
              </w:tabs>
              <w:ind w:right="397"/>
              <w:rPr>
                <w:rFonts w:ascii="Times New Roman" w:hAnsi="Times New Roman"/>
                <w:smallCaps/>
                <w:lang w:val="es-MX"/>
              </w:rPr>
            </w:pPr>
          </w:p>
        </w:tc>
      </w:tr>
      <w:tr w:rsidR="00D26288" w:rsidRPr="00AB4C80" w14:paraId="1426FBB2" w14:textId="77777777" w:rsidTr="005D7257">
        <w:tc>
          <w:tcPr>
            <w:tcW w:w="8693" w:type="dxa"/>
            <w:shd w:val="clear" w:color="auto" w:fill="auto"/>
          </w:tcPr>
          <w:p w14:paraId="7C67D7DD" w14:textId="77777777" w:rsidR="00D26288" w:rsidRPr="00AB4C80" w:rsidRDefault="00D26288" w:rsidP="00AB4C80">
            <w:pPr>
              <w:pStyle w:val="Textoindependiente"/>
              <w:widowControl w:val="0"/>
              <w:numPr>
                <w:ilvl w:val="0"/>
                <w:numId w:val="97"/>
              </w:numPr>
              <w:tabs>
                <w:tab w:val="clear" w:pos="380"/>
              </w:tabs>
              <w:ind w:left="567" w:right="397" w:hanging="567"/>
              <w:rPr>
                <w:rFonts w:ascii="Times New Roman" w:hAnsi="Times New Roman"/>
                <w:smallCaps/>
                <w:lang w:val="es-MX"/>
              </w:rPr>
            </w:pPr>
            <w:r w:rsidRPr="00AB4C80">
              <w:rPr>
                <w:rFonts w:ascii="Times New Roman" w:hAnsi="Times New Roman"/>
                <w:smallCaps/>
              </w:rPr>
              <w:t>Información adicional</w:t>
            </w:r>
          </w:p>
        </w:tc>
        <w:tc>
          <w:tcPr>
            <w:tcW w:w="913" w:type="dxa"/>
            <w:shd w:val="clear" w:color="auto" w:fill="auto"/>
          </w:tcPr>
          <w:p w14:paraId="36D13D3C" w14:textId="717153D5" w:rsidR="00D26288" w:rsidRPr="00AB4C80" w:rsidRDefault="0092236E" w:rsidP="00AB4C80">
            <w:pPr>
              <w:pStyle w:val="Textoindependiente"/>
              <w:widowControl w:val="0"/>
              <w:tabs>
                <w:tab w:val="clear" w:pos="380"/>
              </w:tabs>
              <w:ind w:right="397"/>
              <w:rPr>
                <w:rFonts w:ascii="Times New Roman" w:hAnsi="Times New Roman"/>
                <w:smallCaps/>
                <w:lang w:val="es-MX"/>
              </w:rPr>
            </w:pPr>
            <w:r w:rsidRPr="00AB4C80">
              <w:rPr>
                <w:rFonts w:ascii="Times New Roman" w:hAnsi="Times New Roman"/>
                <w:smallCaps/>
                <w:lang w:val="es-MX"/>
              </w:rPr>
              <w:t>11</w:t>
            </w:r>
            <w:r w:rsidR="005D7257">
              <w:rPr>
                <w:rFonts w:ascii="Times New Roman" w:hAnsi="Times New Roman"/>
                <w:smallCaps/>
                <w:lang w:val="es-MX"/>
              </w:rPr>
              <w:t>0</w:t>
            </w:r>
          </w:p>
        </w:tc>
      </w:tr>
      <w:tr w:rsidR="00DC3B84" w:rsidRPr="00AB4C80" w14:paraId="041BE968" w14:textId="77777777" w:rsidTr="00DC3B84">
        <w:tc>
          <w:tcPr>
            <w:tcW w:w="8693" w:type="dxa"/>
            <w:shd w:val="clear" w:color="auto" w:fill="auto"/>
          </w:tcPr>
          <w:p w14:paraId="3692876C" w14:textId="77777777" w:rsidR="00DC3B84" w:rsidRPr="00AB4C80" w:rsidRDefault="00DC3B84" w:rsidP="0073716F">
            <w:pPr>
              <w:pStyle w:val="Textoindependiente"/>
              <w:widowControl w:val="0"/>
              <w:tabs>
                <w:tab w:val="clear" w:pos="380"/>
              </w:tabs>
              <w:ind w:left="567" w:right="397"/>
              <w:rPr>
                <w:rFonts w:ascii="Times New Roman" w:hAnsi="Times New Roman"/>
                <w:smallCaps/>
              </w:rPr>
            </w:pPr>
          </w:p>
        </w:tc>
        <w:tc>
          <w:tcPr>
            <w:tcW w:w="913" w:type="dxa"/>
            <w:shd w:val="clear" w:color="auto" w:fill="auto"/>
          </w:tcPr>
          <w:p w14:paraId="2E621712" w14:textId="77777777" w:rsidR="00DC3B84" w:rsidRPr="00AB4C80" w:rsidRDefault="00DC3B84" w:rsidP="0073716F">
            <w:pPr>
              <w:pStyle w:val="Textoindependiente"/>
              <w:widowControl w:val="0"/>
              <w:tabs>
                <w:tab w:val="clear" w:pos="380"/>
              </w:tabs>
              <w:ind w:right="397"/>
              <w:rPr>
                <w:rFonts w:ascii="Times New Roman" w:hAnsi="Times New Roman"/>
                <w:smallCaps/>
                <w:lang w:val="es-MX"/>
              </w:rPr>
            </w:pPr>
          </w:p>
        </w:tc>
      </w:tr>
      <w:tr w:rsidR="00DC3B84" w:rsidRPr="00AB4C80" w14:paraId="517BFDF8" w14:textId="77777777" w:rsidTr="00DC3B84">
        <w:tc>
          <w:tcPr>
            <w:tcW w:w="8693" w:type="dxa"/>
            <w:shd w:val="clear" w:color="auto" w:fill="auto"/>
          </w:tcPr>
          <w:p w14:paraId="3DD5E26B" w14:textId="77777777" w:rsidR="00DC3B84" w:rsidRPr="00AB4C80" w:rsidRDefault="00DC3B84" w:rsidP="0073716F">
            <w:pPr>
              <w:pStyle w:val="Textoindependiente"/>
              <w:widowControl w:val="0"/>
              <w:numPr>
                <w:ilvl w:val="0"/>
                <w:numId w:val="97"/>
              </w:numPr>
              <w:tabs>
                <w:tab w:val="clear" w:pos="380"/>
              </w:tabs>
              <w:ind w:left="567" w:right="397" w:hanging="567"/>
              <w:rPr>
                <w:rFonts w:ascii="Times New Roman" w:hAnsi="Times New Roman"/>
                <w:smallCaps/>
              </w:rPr>
            </w:pPr>
            <w:r>
              <w:rPr>
                <w:rFonts w:ascii="Times New Roman" w:hAnsi="Times New Roman"/>
                <w:smallCaps/>
                <w:lang w:val="es-AR"/>
              </w:rPr>
              <w:t>Anexo I</w:t>
            </w:r>
          </w:p>
        </w:tc>
        <w:tc>
          <w:tcPr>
            <w:tcW w:w="913" w:type="dxa"/>
            <w:shd w:val="clear" w:color="auto" w:fill="auto"/>
          </w:tcPr>
          <w:p w14:paraId="515C0015" w14:textId="1AFC4F21" w:rsidR="00DC3B84" w:rsidRPr="00AB4C80" w:rsidRDefault="005D7257" w:rsidP="0073716F">
            <w:pPr>
              <w:pStyle w:val="Textoindependiente"/>
              <w:widowControl w:val="0"/>
              <w:tabs>
                <w:tab w:val="clear" w:pos="380"/>
              </w:tabs>
              <w:ind w:right="397"/>
              <w:rPr>
                <w:rFonts w:ascii="Times New Roman" w:hAnsi="Times New Roman"/>
                <w:smallCaps/>
                <w:lang w:val="es-MX"/>
              </w:rPr>
            </w:pPr>
            <w:r>
              <w:rPr>
                <w:rFonts w:ascii="Times New Roman" w:hAnsi="Times New Roman"/>
                <w:smallCaps/>
                <w:lang w:val="es-MX"/>
              </w:rPr>
              <w:t>145</w:t>
            </w:r>
          </w:p>
        </w:tc>
      </w:tr>
      <w:tr w:rsidR="00DC3B84" w:rsidRPr="00AB4C80" w14:paraId="3B20B4E4" w14:textId="77777777" w:rsidTr="00DC3B84">
        <w:tc>
          <w:tcPr>
            <w:tcW w:w="8693" w:type="dxa"/>
            <w:shd w:val="clear" w:color="auto" w:fill="auto"/>
          </w:tcPr>
          <w:p w14:paraId="1CCAF2DB" w14:textId="77777777" w:rsidR="00DC3B84" w:rsidRPr="00AB4C80" w:rsidRDefault="00DC3B84" w:rsidP="00DC3B84">
            <w:pPr>
              <w:pStyle w:val="Textoindependiente"/>
              <w:widowControl w:val="0"/>
              <w:tabs>
                <w:tab w:val="clear" w:pos="380"/>
              </w:tabs>
              <w:ind w:left="567" w:right="397"/>
              <w:rPr>
                <w:rFonts w:ascii="Times New Roman" w:hAnsi="Times New Roman"/>
                <w:smallCaps/>
              </w:rPr>
            </w:pPr>
          </w:p>
        </w:tc>
        <w:tc>
          <w:tcPr>
            <w:tcW w:w="913" w:type="dxa"/>
            <w:shd w:val="clear" w:color="auto" w:fill="auto"/>
          </w:tcPr>
          <w:p w14:paraId="30D37448" w14:textId="77777777" w:rsidR="00DC3B84" w:rsidRPr="00AB4C80" w:rsidRDefault="00DC3B84" w:rsidP="00AB4C80">
            <w:pPr>
              <w:pStyle w:val="Textoindependiente"/>
              <w:widowControl w:val="0"/>
              <w:tabs>
                <w:tab w:val="clear" w:pos="380"/>
              </w:tabs>
              <w:ind w:right="397"/>
              <w:rPr>
                <w:rFonts w:ascii="Times New Roman" w:hAnsi="Times New Roman"/>
                <w:smallCaps/>
                <w:lang w:val="es-MX"/>
              </w:rPr>
            </w:pPr>
          </w:p>
        </w:tc>
      </w:tr>
      <w:tr w:rsidR="00DC3B84" w:rsidRPr="00AB4C80" w14:paraId="1C397807" w14:textId="77777777" w:rsidTr="00DC3B84">
        <w:tc>
          <w:tcPr>
            <w:tcW w:w="8693" w:type="dxa"/>
            <w:shd w:val="clear" w:color="auto" w:fill="auto"/>
          </w:tcPr>
          <w:p w14:paraId="70C85449" w14:textId="77777777" w:rsidR="00DC3B84" w:rsidRPr="00AB4C80" w:rsidRDefault="00DC3B84" w:rsidP="00DC3B84">
            <w:pPr>
              <w:pStyle w:val="Textoindependiente"/>
              <w:widowControl w:val="0"/>
              <w:tabs>
                <w:tab w:val="clear" w:pos="380"/>
              </w:tabs>
              <w:ind w:right="397"/>
              <w:rPr>
                <w:rFonts w:ascii="Times New Roman" w:hAnsi="Times New Roman"/>
                <w:smallCaps/>
              </w:rPr>
            </w:pPr>
          </w:p>
        </w:tc>
        <w:tc>
          <w:tcPr>
            <w:tcW w:w="913" w:type="dxa"/>
            <w:shd w:val="clear" w:color="auto" w:fill="auto"/>
          </w:tcPr>
          <w:p w14:paraId="50565CF8" w14:textId="77777777" w:rsidR="00DC3B84" w:rsidRPr="00AB4C80" w:rsidRDefault="00DC3B84" w:rsidP="00AB4C80">
            <w:pPr>
              <w:pStyle w:val="Textoindependiente"/>
              <w:widowControl w:val="0"/>
              <w:tabs>
                <w:tab w:val="clear" w:pos="380"/>
              </w:tabs>
              <w:ind w:right="397"/>
              <w:rPr>
                <w:rFonts w:ascii="Times New Roman" w:hAnsi="Times New Roman"/>
                <w:smallCaps/>
                <w:lang w:val="es-MX"/>
              </w:rPr>
            </w:pPr>
          </w:p>
        </w:tc>
      </w:tr>
    </w:tbl>
    <w:p w14:paraId="63BE6787" w14:textId="77777777" w:rsidR="00137A38" w:rsidRDefault="00137A38" w:rsidP="009E5404">
      <w:pPr>
        <w:pStyle w:val="Textoindependiente"/>
        <w:widowControl w:val="0"/>
        <w:tabs>
          <w:tab w:val="clear" w:pos="380"/>
        </w:tabs>
        <w:ind w:right="397"/>
        <w:rPr>
          <w:rFonts w:ascii="Times New Roman" w:hAnsi="Times New Roman"/>
          <w:smallCaps/>
        </w:rPr>
      </w:pPr>
    </w:p>
    <w:p w14:paraId="1A968EB8" w14:textId="77777777" w:rsidR="00BB37A7" w:rsidRPr="005711AC" w:rsidRDefault="00BB37A7" w:rsidP="005711AC">
      <w:pPr>
        <w:pStyle w:val="Textoindependiente"/>
        <w:widowControl w:val="0"/>
        <w:tabs>
          <w:tab w:val="clear" w:pos="380"/>
        </w:tabs>
        <w:outlineLvl w:val="0"/>
        <w:rPr>
          <w:rFonts w:ascii="Times New Roman" w:hAnsi="Times New Roman"/>
          <w:b w:val="0"/>
          <w:smallCaps/>
        </w:rPr>
      </w:pPr>
    </w:p>
    <w:p w14:paraId="1CEDF92B" w14:textId="77777777" w:rsidR="00B36769" w:rsidRPr="00287DFB" w:rsidRDefault="00BB37A7" w:rsidP="00B4799F">
      <w:pPr>
        <w:pStyle w:val="Textoindependiente"/>
        <w:widowControl w:val="0"/>
        <w:tabs>
          <w:tab w:val="clear" w:pos="380"/>
        </w:tabs>
        <w:jc w:val="center"/>
        <w:rPr>
          <w:rFonts w:ascii="Times New Roman" w:hAnsi="Times New Roman"/>
        </w:rPr>
      </w:pPr>
      <w:r w:rsidRPr="00287DFB">
        <w:rPr>
          <w:rFonts w:ascii="Times New Roman" w:hAnsi="Times New Roman"/>
          <w:b w:val="0"/>
          <w:smallCaps/>
        </w:rPr>
        <w:br w:type="page"/>
      </w:r>
      <w:r w:rsidR="00E57090" w:rsidRPr="00287DFB">
        <w:rPr>
          <w:rFonts w:ascii="Times New Roman" w:hAnsi="Times New Roman"/>
          <w:smallCaps/>
          <w:lang w:val="es-AR"/>
        </w:rPr>
        <w:t xml:space="preserve">I. </w:t>
      </w:r>
      <w:r w:rsidR="00E57090" w:rsidRPr="00287DFB">
        <w:rPr>
          <w:rFonts w:ascii="Times New Roman" w:hAnsi="Times New Roman"/>
          <w:smallCaps/>
        </w:rPr>
        <w:t>Información Sobre El Emisor</w:t>
      </w:r>
    </w:p>
    <w:p w14:paraId="707CB5AB" w14:textId="77777777" w:rsidR="00B36769" w:rsidRPr="00287DFB" w:rsidRDefault="00B36769" w:rsidP="00B36769">
      <w:pPr>
        <w:pStyle w:val="Textoindependiente"/>
        <w:widowControl w:val="0"/>
        <w:tabs>
          <w:tab w:val="clear" w:pos="380"/>
        </w:tabs>
        <w:ind w:left="360"/>
        <w:outlineLvl w:val="0"/>
        <w:rPr>
          <w:rFonts w:ascii="Times New Roman" w:hAnsi="Times New Roman"/>
        </w:rPr>
      </w:pPr>
    </w:p>
    <w:p w14:paraId="7B525329" w14:textId="77777777" w:rsidR="00836B73" w:rsidRPr="00287DFB" w:rsidRDefault="005A642D" w:rsidP="00EB21F2">
      <w:pPr>
        <w:pStyle w:val="Textoindependiente"/>
        <w:widowControl w:val="0"/>
        <w:tabs>
          <w:tab w:val="clear" w:pos="380"/>
        </w:tabs>
        <w:outlineLvl w:val="1"/>
        <w:rPr>
          <w:rFonts w:ascii="Times New Roman" w:hAnsi="Times New Roman"/>
        </w:rPr>
      </w:pPr>
      <w:bookmarkStart w:id="2" w:name="_Toc450145986"/>
      <w:r w:rsidRPr="00287DFB">
        <w:rPr>
          <w:rFonts w:ascii="Times New Roman" w:hAnsi="Times New Roman"/>
        </w:rPr>
        <w:t>a) Historia y desarrollo del Emisor</w:t>
      </w:r>
      <w:bookmarkEnd w:id="2"/>
      <w:r w:rsidRPr="00287DFB">
        <w:rPr>
          <w:rFonts w:ascii="Times New Roman" w:hAnsi="Times New Roman"/>
        </w:rPr>
        <w:t xml:space="preserve"> </w:t>
      </w:r>
    </w:p>
    <w:p w14:paraId="204D376B" w14:textId="77777777" w:rsidR="005A642D" w:rsidRPr="00287DFB" w:rsidRDefault="005A642D" w:rsidP="005A642D">
      <w:pPr>
        <w:widowControl w:val="0"/>
        <w:jc w:val="both"/>
        <w:rPr>
          <w:sz w:val="20"/>
          <w:szCs w:val="20"/>
          <w:lang w:val="es-ES"/>
        </w:rPr>
      </w:pPr>
    </w:p>
    <w:p w14:paraId="4D53D086" w14:textId="77777777" w:rsidR="005A642D" w:rsidRPr="00287DFB" w:rsidRDefault="005A642D" w:rsidP="005A642D">
      <w:pPr>
        <w:widowControl w:val="0"/>
        <w:jc w:val="both"/>
        <w:rPr>
          <w:sz w:val="20"/>
        </w:rPr>
      </w:pPr>
      <w:r w:rsidRPr="00287DFB">
        <w:rPr>
          <w:sz w:val="20"/>
        </w:rPr>
        <w:t xml:space="preserve">CFA es una sociedad anónima </w:t>
      </w:r>
      <w:r w:rsidR="00B4799F" w:rsidRPr="00287DFB">
        <w:rPr>
          <w:sz w:val="20"/>
        </w:rPr>
        <w:t>constituida</w:t>
      </w:r>
      <w:r w:rsidR="00AD5BEB" w:rsidRPr="00287DFB">
        <w:rPr>
          <w:sz w:val="20"/>
        </w:rPr>
        <w:t xml:space="preserve"> </w:t>
      </w:r>
      <w:r w:rsidRPr="00287DFB">
        <w:rPr>
          <w:sz w:val="20"/>
        </w:rPr>
        <w:t xml:space="preserve">de acuerdo </w:t>
      </w:r>
      <w:r w:rsidR="00AD5BEB" w:rsidRPr="00287DFB">
        <w:rPr>
          <w:sz w:val="20"/>
        </w:rPr>
        <w:t>con</w:t>
      </w:r>
      <w:r w:rsidRPr="00287DFB">
        <w:rPr>
          <w:sz w:val="20"/>
        </w:rPr>
        <w:t xml:space="preserve"> las disposiciones de la Ley General de Sociedades que tiene por objeto actuar como compañía financiera en los términos de la Ley de Entidades Financieras, sus modificatorias, y demás disposiciones que al respecto dicte el BCRA u otras autoridades u organismos competentes.</w:t>
      </w:r>
    </w:p>
    <w:p w14:paraId="2373778D" w14:textId="77777777" w:rsidR="005A642D" w:rsidRPr="00287DFB" w:rsidRDefault="005A642D" w:rsidP="005A642D">
      <w:pPr>
        <w:widowControl w:val="0"/>
        <w:jc w:val="both"/>
        <w:rPr>
          <w:sz w:val="20"/>
        </w:rPr>
      </w:pPr>
    </w:p>
    <w:p w14:paraId="1FBE3205" w14:textId="77777777" w:rsidR="005A642D" w:rsidRPr="00287DFB" w:rsidRDefault="005A642D" w:rsidP="005A642D">
      <w:pPr>
        <w:widowControl w:val="0"/>
        <w:jc w:val="both"/>
        <w:rPr>
          <w:sz w:val="20"/>
        </w:rPr>
      </w:pPr>
      <w:r w:rsidRPr="00287DFB">
        <w:rPr>
          <w:sz w:val="20"/>
        </w:rPr>
        <w:t>Es una compañía líder argentina en el otorgamiento de préstamos a nivel minorista, focalizándose en el área de préstamos personales de consumo bajo distintas modalidades. En ese marco, CFA otorga préstamos personales sin garantías y tarjetas de crédito dentro del territorio argentino, principalmente a través de sus oficinas de “Efectivo Sí”, entidades intermedias (mutuales, sindicatos, cooperativas, etc.) y mediante la financiación de compras a través de comercios adheridos.</w:t>
      </w:r>
    </w:p>
    <w:p w14:paraId="5E919C77" w14:textId="77777777" w:rsidR="005A642D" w:rsidRPr="00287DFB" w:rsidRDefault="005A642D" w:rsidP="005A642D">
      <w:pPr>
        <w:pStyle w:val="Textoindependiente"/>
        <w:widowControl w:val="0"/>
        <w:tabs>
          <w:tab w:val="clear" w:pos="380"/>
        </w:tabs>
        <w:rPr>
          <w:rFonts w:ascii="Times New Roman" w:hAnsi="Times New Roman"/>
          <w:b w:val="0"/>
        </w:rPr>
      </w:pPr>
    </w:p>
    <w:p w14:paraId="132C7958" w14:textId="77777777" w:rsidR="005A642D" w:rsidRPr="00287DFB" w:rsidRDefault="005A642D" w:rsidP="005A642D">
      <w:pPr>
        <w:widowControl w:val="0"/>
        <w:jc w:val="both"/>
        <w:rPr>
          <w:sz w:val="20"/>
        </w:rPr>
      </w:pPr>
      <w:r w:rsidRPr="00287DFB">
        <w:rPr>
          <w:sz w:val="20"/>
        </w:rPr>
        <w:t xml:space="preserve">La Sociedad, antes de adoptar su actual denominación en el año 1995, tuvo diferentes denominaciones sociales. Fue constituida originariamente bajo la denominación “Río de la Plata Sociedad Anónima Comercial y de Financiaciones” el 16 de agosto de 1960 y giró en plaza bajo las siguientes denominaciones sociales, a saber: “Río de la Plata Sociedad Anónima, Comercial, Industrial, Agropecuaria, Financiera e Inmobiliaria”, “Río de la Plata Sociedad Anónima Sociedad de Crédito para Consumo” y “Burofinanz S.A. Compañía Financiera” (esta última autorizada </w:t>
      </w:r>
      <w:r w:rsidRPr="00287DFB">
        <w:rPr>
          <w:rStyle w:val="msoins0"/>
          <w:sz w:val="20"/>
        </w:rPr>
        <w:t>mediante la Resolución Nº 424 del Directorio del BCRA de fecha 29 de diciembre de 1977)</w:t>
      </w:r>
      <w:r w:rsidRPr="00287DFB">
        <w:rPr>
          <w:sz w:val="20"/>
        </w:rPr>
        <w:t>.</w:t>
      </w:r>
    </w:p>
    <w:p w14:paraId="2C37DEF7" w14:textId="77777777" w:rsidR="005A642D" w:rsidRPr="00287DFB" w:rsidRDefault="005A642D" w:rsidP="005A642D">
      <w:pPr>
        <w:widowControl w:val="0"/>
        <w:jc w:val="both"/>
        <w:rPr>
          <w:sz w:val="20"/>
        </w:rPr>
      </w:pPr>
    </w:p>
    <w:p w14:paraId="767173D5" w14:textId="77777777" w:rsidR="005A642D" w:rsidRPr="00287DFB" w:rsidRDefault="005A642D" w:rsidP="005A642D">
      <w:pPr>
        <w:widowControl w:val="0"/>
        <w:jc w:val="both"/>
        <w:rPr>
          <w:sz w:val="20"/>
        </w:rPr>
      </w:pPr>
      <w:r w:rsidRPr="00287DFB">
        <w:rPr>
          <w:sz w:val="20"/>
        </w:rPr>
        <w:t xml:space="preserve">La Compañía realizaba sus actividades comerciales en el año 1992 bajo la denominación Interbonos Compañía Financiera S.A. (autorizada </w:t>
      </w:r>
      <w:r w:rsidRPr="00287DFB">
        <w:rPr>
          <w:rStyle w:val="msoins0"/>
          <w:sz w:val="20"/>
        </w:rPr>
        <w:t xml:space="preserve">mediante la Resolución Nº 284 del Directorio del BCRA de fecha 17 de junio de 1992), </w:t>
      </w:r>
      <w:r w:rsidRPr="00287DFB">
        <w:rPr>
          <w:sz w:val="20"/>
        </w:rPr>
        <w:t>como Agente de Mercado Abierto, y posteriormente se convirtió en una empresa dedicada a la financiación a personas, con préstamos de bajo monto a través de comercios minoristas para la adquisición de diversos bienes de consumo masivo. En 1994, se diseñó Efectivo Sí, un producto orientado a satisfacer las necesidades financieras del sector no bancarizado de la población.</w:t>
      </w:r>
    </w:p>
    <w:p w14:paraId="7975A4DE" w14:textId="77777777" w:rsidR="005A642D" w:rsidRPr="00287DFB" w:rsidRDefault="005A642D" w:rsidP="005A642D">
      <w:pPr>
        <w:widowControl w:val="0"/>
        <w:jc w:val="both"/>
        <w:rPr>
          <w:sz w:val="20"/>
        </w:rPr>
      </w:pPr>
    </w:p>
    <w:p w14:paraId="3142C778" w14:textId="77777777" w:rsidR="005A642D" w:rsidRPr="00287DFB" w:rsidRDefault="005A642D" w:rsidP="005A642D">
      <w:pPr>
        <w:widowControl w:val="0"/>
        <w:jc w:val="both"/>
        <w:rPr>
          <w:sz w:val="20"/>
        </w:rPr>
      </w:pPr>
      <w:r w:rsidRPr="00287DFB">
        <w:rPr>
          <w:sz w:val="20"/>
        </w:rPr>
        <w:t>En el año 1995 el Banco de Crédito Argentino adquirió una participación accionaria en la Compañía y posteriormente dicho banco fue adquirido por BBVA Banco Francés S.A., convirtiéndose este último en el accionista mayoritario de la Sociedad. Luego se creó la ‘división convenios’ lo cual le permitió a la Compañía ingresar al mercado de convenios con mutuales, gremios, cooperativas y demás organizaciones intermedias, para otorgar préstamos personales a sus afiliados.</w:t>
      </w:r>
    </w:p>
    <w:p w14:paraId="69EB12F2" w14:textId="77777777" w:rsidR="005A642D" w:rsidRPr="00287DFB" w:rsidRDefault="005A642D" w:rsidP="005A642D">
      <w:pPr>
        <w:widowControl w:val="0"/>
        <w:jc w:val="both"/>
        <w:rPr>
          <w:sz w:val="20"/>
        </w:rPr>
      </w:pPr>
    </w:p>
    <w:p w14:paraId="7A42AB45" w14:textId="77777777" w:rsidR="005A642D" w:rsidRPr="00287DFB" w:rsidRDefault="005A642D" w:rsidP="005A642D">
      <w:pPr>
        <w:widowControl w:val="0"/>
        <w:jc w:val="both"/>
        <w:rPr>
          <w:sz w:val="20"/>
        </w:rPr>
      </w:pPr>
      <w:r w:rsidRPr="00287DFB">
        <w:rPr>
          <w:rStyle w:val="msoins0"/>
          <w:sz w:val="20"/>
        </w:rPr>
        <w:t>Habida cuenta del carácter de compañía financiera autorizada a operar como tal por el BCRA, dicho organismo, mediante la Resolución Nº 85 de su Directorio de fecha 7 de febrero de 1996, tomó nota del cambio de denominación del Emisor a “Compañía Financiera Argentina S.A.” y autorizó a la misma a funcionar como compañía financiera en el marco de la Ley de Entidades Financieras, habiendo iniciado sus actividades a partir del 27 de febrero de 1996.</w:t>
      </w:r>
    </w:p>
    <w:p w14:paraId="6AB182B4" w14:textId="77777777" w:rsidR="005A642D" w:rsidRPr="00287DFB" w:rsidRDefault="005A642D" w:rsidP="005A642D">
      <w:pPr>
        <w:widowControl w:val="0"/>
        <w:jc w:val="both"/>
        <w:rPr>
          <w:sz w:val="20"/>
        </w:rPr>
      </w:pPr>
    </w:p>
    <w:p w14:paraId="36F03159" w14:textId="77777777" w:rsidR="005A642D" w:rsidRPr="00287DFB" w:rsidRDefault="005A642D" w:rsidP="005A642D">
      <w:pPr>
        <w:widowControl w:val="0"/>
        <w:jc w:val="both"/>
        <w:rPr>
          <w:sz w:val="20"/>
        </w:rPr>
      </w:pPr>
      <w:r w:rsidRPr="00287DFB">
        <w:rPr>
          <w:sz w:val="20"/>
        </w:rPr>
        <w:t>En 1998, la mayoría del capital accionario de CFA fue adquirido por AIG Consumer Finance Group Inc., sociedad controlada por AIG American International Group Inc. Luego, en 2004 se diseñó el producto Cuota Sí, orientado a la financiación de compras a través de comercios adheridos.</w:t>
      </w:r>
    </w:p>
    <w:p w14:paraId="37A1E3C5" w14:textId="77777777" w:rsidR="005A642D" w:rsidRPr="00287DFB" w:rsidRDefault="005A642D" w:rsidP="005A642D">
      <w:pPr>
        <w:widowControl w:val="0"/>
        <w:jc w:val="both"/>
        <w:rPr>
          <w:sz w:val="20"/>
        </w:rPr>
      </w:pPr>
    </w:p>
    <w:p w14:paraId="58ABDE7F" w14:textId="77777777" w:rsidR="005A642D" w:rsidRPr="00287DFB" w:rsidRDefault="005A642D" w:rsidP="005A642D">
      <w:pPr>
        <w:widowControl w:val="0"/>
        <w:jc w:val="both"/>
        <w:rPr>
          <w:sz w:val="20"/>
        </w:rPr>
      </w:pPr>
      <w:r w:rsidRPr="00287DFB">
        <w:rPr>
          <w:sz w:val="20"/>
        </w:rPr>
        <w:t>En junio de 2010, Compañía Financiera Argentina S.A. fue adquirida por Banco de Galicia de Buenos Aires S.A. (“</w:t>
      </w:r>
      <w:r w:rsidRPr="00287DFB">
        <w:rPr>
          <w:sz w:val="20"/>
          <w:u w:val="single"/>
        </w:rPr>
        <w:t>Banco Galicia</w:t>
      </w:r>
      <w:r w:rsidRPr="00287DFB">
        <w:rPr>
          <w:sz w:val="20"/>
        </w:rPr>
        <w:t>”) y Tarjetas Regionales S.A., con una participación accionaria del 95% y 5% del capital social de la Sociedad respectivamente.</w:t>
      </w:r>
    </w:p>
    <w:p w14:paraId="5483977C" w14:textId="77777777" w:rsidR="005A642D" w:rsidRPr="00287DFB" w:rsidRDefault="005A642D" w:rsidP="005A642D">
      <w:pPr>
        <w:widowControl w:val="0"/>
        <w:jc w:val="both"/>
        <w:rPr>
          <w:sz w:val="20"/>
        </w:rPr>
      </w:pPr>
    </w:p>
    <w:p w14:paraId="575758B8" w14:textId="77777777" w:rsidR="005A642D" w:rsidRPr="00287DFB" w:rsidRDefault="005A642D" w:rsidP="005A642D">
      <w:pPr>
        <w:widowControl w:val="0"/>
        <w:jc w:val="both"/>
        <w:rPr>
          <w:sz w:val="20"/>
        </w:rPr>
      </w:pPr>
      <w:r w:rsidRPr="00287DFB">
        <w:rPr>
          <w:sz w:val="20"/>
        </w:rPr>
        <w:t>Finalmente, el 7 de septiembre de 2011 se produjo una modificación en el paquete accionario, siendo el mismo a partir de esa fecha en un 97% de Banco Galicia y un 3% de Grupo Financiero Galicia S.A. Al respecto véase el Capítulo VII, punto a) “</w:t>
      </w:r>
      <w:r w:rsidRPr="00287DFB">
        <w:rPr>
          <w:i/>
          <w:sz w:val="20"/>
        </w:rPr>
        <w:t>Accionistas principales</w:t>
      </w:r>
      <w:r w:rsidRPr="00287DFB">
        <w:rPr>
          <w:sz w:val="20"/>
        </w:rPr>
        <w:t>” y punto b) “</w:t>
      </w:r>
      <w:r w:rsidRPr="00287DFB">
        <w:rPr>
          <w:i/>
          <w:sz w:val="20"/>
        </w:rPr>
        <w:t>Transacciones con partes relacionadas</w:t>
      </w:r>
      <w:r w:rsidRPr="00287DFB">
        <w:rPr>
          <w:sz w:val="20"/>
        </w:rPr>
        <w:t>”.</w:t>
      </w:r>
    </w:p>
    <w:p w14:paraId="4CF38188" w14:textId="77777777" w:rsidR="005A642D" w:rsidRPr="00287DFB" w:rsidRDefault="005A642D" w:rsidP="005A642D">
      <w:pPr>
        <w:widowControl w:val="0"/>
        <w:jc w:val="both"/>
        <w:rPr>
          <w:sz w:val="20"/>
        </w:rPr>
      </w:pPr>
    </w:p>
    <w:p w14:paraId="34BD0D75" w14:textId="77777777" w:rsidR="005A642D" w:rsidRPr="00287DFB" w:rsidRDefault="005A642D" w:rsidP="005A642D">
      <w:pPr>
        <w:widowControl w:val="0"/>
        <w:jc w:val="both"/>
        <w:rPr>
          <w:sz w:val="20"/>
        </w:rPr>
      </w:pPr>
      <w:r w:rsidRPr="00287DFB">
        <w:rPr>
          <w:sz w:val="20"/>
        </w:rPr>
        <w:t>Con fecha 18 de agosto de 2011, CFA adquirió de Tarjetas Regionales S.A. 23.786 acciones de Cobranzas y Servicios S.A. representativas del 5% del capital social y de los votos de dicha sociedad. Cobranzas y Servicios S.A. tiene como actividad la prestación de servicios comerciales, administrativos y técnicos a empresas, servicios de verificación domiciliaria, de informes ambientales, comercialización telefónica, gestión de cobranzas de todo tipo y eventuales saldos en cuenta corriente originados por compras, préstamos, garantías y/o cualquier tipo de relación comercial.</w:t>
      </w:r>
    </w:p>
    <w:p w14:paraId="53BA0D2E" w14:textId="77777777" w:rsidR="005A642D" w:rsidRPr="00287DFB" w:rsidRDefault="005A642D" w:rsidP="005A642D">
      <w:pPr>
        <w:widowControl w:val="0"/>
        <w:jc w:val="both"/>
        <w:rPr>
          <w:sz w:val="20"/>
        </w:rPr>
      </w:pPr>
    </w:p>
    <w:p w14:paraId="23988916" w14:textId="77777777" w:rsidR="005A642D" w:rsidRPr="00287DFB" w:rsidRDefault="005A642D" w:rsidP="005A642D">
      <w:pPr>
        <w:widowControl w:val="0"/>
        <w:jc w:val="both"/>
        <w:rPr>
          <w:sz w:val="20"/>
        </w:rPr>
      </w:pPr>
      <w:r w:rsidRPr="00287DFB">
        <w:rPr>
          <w:sz w:val="20"/>
        </w:rPr>
        <w:t>Asimismo con fecha 6 de septiembre de 2011, CFA adquirió la cantidad de 75.659 acciones de Tarjetas del Mar S.A. que al 31 de diciembre de 2015 representan el 1.2% del capital social y votos de dicha sociedad.</w:t>
      </w:r>
    </w:p>
    <w:p w14:paraId="2DCFCFA2" w14:textId="77777777" w:rsidR="005A642D" w:rsidRPr="00287DFB" w:rsidRDefault="005A642D" w:rsidP="005A642D">
      <w:pPr>
        <w:widowControl w:val="0"/>
        <w:jc w:val="both"/>
        <w:rPr>
          <w:sz w:val="20"/>
        </w:rPr>
      </w:pPr>
    </w:p>
    <w:p w14:paraId="185D4E00" w14:textId="77777777" w:rsidR="005A642D" w:rsidRPr="00287DFB" w:rsidRDefault="005A642D" w:rsidP="005A642D">
      <w:pPr>
        <w:pStyle w:val="Textoindependiente"/>
        <w:widowControl w:val="0"/>
        <w:tabs>
          <w:tab w:val="clear" w:pos="380"/>
        </w:tabs>
        <w:rPr>
          <w:rFonts w:ascii="Times New Roman" w:hAnsi="Times New Roman"/>
        </w:rPr>
      </w:pPr>
      <w:r w:rsidRPr="00287DFB">
        <w:rPr>
          <w:rFonts w:ascii="Times New Roman" w:hAnsi="Times New Roman"/>
          <w:b w:val="0"/>
        </w:rPr>
        <w:t>Con fecha 12 de enero de 2017, la Sociedad tomó conocimiento que Grupo Financiero Galicia S.A. y Banco de Galicia de Buenos Aires S.A. habían aceptado una oferta de compra de la totalidad de las acciones de CFA de su titularidad, realizadas por Julio Alfredo Fraomeni y por Galeno Capital S.A.U., una sociedad controlada por Julio Alfredo Fraomeni. Con fecha 4 de diciembre de 2017, el BCRA le notificó a la Sociedad la autorización de la operación de venta descripta. Con fecha 2 de febrero de 2018, se celebró la Asamblea General Ordinaria y Extraordinaria por la que se perfeccionó la cesión de la totalidad de las acciones de CFA de las cuales eran titulares Banco Galicia y Buenos Aires S.A. y Grupo Financiero Galicia S.A. conforme al siguiente detalle:</w:t>
      </w:r>
    </w:p>
    <w:p w14:paraId="4E8608CD" w14:textId="77777777" w:rsidR="005A642D" w:rsidRPr="00287DFB" w:rsidRDefault="005A642D" w:rsidP="005A642D">
      <w:pPr>
        <w:pStyle w:val="Textoindependiente"/>
        <w:widowControl w:val="0"/>
        <w:tabs>
          <w:tab w:val="clear" w:pos="380"/>
        </w:tabs>
        <w:rPr>
          <w:rFonts w:ascii="Times New Roman" w:hAnsi="Times New Roman"/>
        </w:rPr>
      </w:pPr>
    </w:p>
    <w:p w14:paraId="070C8029" w14:textId="77777777" w:rsidR="005A642D" w:rsidRPr="00287DFB" w:rsidRDefault="005A642D" w:rsidP="005A642D">
      <w:pPr>
        <w:pStyle w:val="Textoindependiente"/>
        <w:widowControl w:val="0"/>
        <w:numPr>
          <w:ilvl w:val="0"/>
          <w:numId w:val="42"/>
        </w:numPr>
        <w:tabs>
          <w:tab w:val="clear" w:pos="380"/>
        </w:tabs>
        <w:rPr>
          <w:rFonts w:ascii="Times New Roman" w:hAnsi="Times New Roman"/>
        </w:rPr>
      </w:pPr>
      <w:r w:rsidRPr="00287DFB">
        <w:rPr>
          <w:rFonts w:ascii="Times New Roman" w:hAnsi="Times New Roman"/>
          <w:b w:val="0"/>
        </w:rPr>
        <w:t>Julio Fraomeni: 446.050.000 acciones ordinarias de V/</w:t>
      </w:r>
      <w:r w:rsidR="002D2E9E" w:rsidRPr="00287DFB">
        <w:rPr>
          <w:rFonts w:ascii="Times New Roman" w:hAnsi="Times New Roman"/>
          <w:b w:val="0"/>
        </w:rPr>
        <w:t>N</w:t>
      </w:r>
      <w:r w:rsidRPr="00287DFB">
        <w:rPr>
          <w:rFonts w:ascii="Times New Roman" w:hAnsi="Times New Roman"/>
          <w:b w:val="0"/>
        </w:rPr>
        <w:t xml:space="preserve"> $1 y un voto de CFA representativas del 80% del capital social.</w:t>
      </w:r>
    </w:p>
    <w:p w14:paraId="059D56A7" w14:textId="77777777" w:rsidR="005A642D" w:rsidRPr="00287DFB" w:rsidRDefault="005A642D" w:rsidP="005A642D">
      <w:pPr>
        <w:pStyle w:val="Textoindependiente"/>
        <w:widowControl w:val="0"/>
        <w:numPr>
          <w:ilvl w:val="0"/>
          <w:numId w:val="42"/>
        </w:numPr>
        <w:tabs>
          <w:tab w:val="clear" w:pos="380"/>
        </w:tabs>
        <w:rPr>
          <w:rFonts w:ascii="Times New Roman" w:hAnsi="Times New Roman"/>
        </w:rPr>
      </w:pPr>
      <w:r w:rsidRPr="00287DFB">
        <w:rPr>
          <w:rFonts w:ascii="Times New Roman" w:hAnsi="Times New Roman"/>
          <w:b w:val="0"/>
        </w:rPr>
        <w:t>Galeno Capital S.A.U: 111.512.500 acciones ordinarias de V/</w:t>
      </w:r>
      <w:r w:rsidR="002D2E9E" w:rsidRPr="00287DFB">
        <w:rPr>
          <w:rFonts w:ascii="Times New Roman" w:hAnsi="Times New Roman"/>
          <w:b w:val="0"/>
        </w:rPr>
        <w:t>N</w:t>
      </w:r>
      <w:r w:rsidRPr="00287DFB">
        <w:rPr>
          <w:rFonts w:ascii="Times New Roman" w:hAnsi="Times New Roman"/>
          <w:b w:val="0"/>
        </w:rPr>
        <w:t xml:space="preserve"> $1 y un voto de CFA representativas del 20% del capital social.</w:t>
      </w:r>
    </w:p>
    <w:p w14:paraId="0011E92A" w14:textId="77777777" w:rsidR="00B36769" w:rsidRPr="00287DFB" w:rsidRDefault="00B36769" w:rsidP="00B36769">
      <w:pPr>
        <w:pStyle w:val="Textoindependiente"/>
        <w:widowControl w:val="0"/>
        <w:tabs>
          <w:tab w:val="clear" w:pos="380"/>
        </w:tabs>
        <w:ind w:left="360"/>
        <w:outlineLvl w:val="0"/>
        <w:rPr>
          <w:rFonts w:ascii="Times New Roman" w:hAnsi="Times New Roman"/>
        </w:rPr>
      </w:pPr>
    </w:p>
    <w:p w14:paraId="4A2A8EFA" w14:textId="77777777" w:rsidR="000D4FA8" w:rsidRPr="00287DFB" w:rsidRDefault="004F147D" w:rsidP="00B40E00">
      <w:pPr>
        <w:pStyle w:val="Textoindependiente"/>
        <w:widowControl w:val="0"/>
        <w:tabs>
          <w:tab w:val="clear" w:pos="380"/>
        </w:tabs>
        <w:rPr>
          <w:rFonts w:ascii="Times New Roman" w:hAnsi="Times New Roman"/>
          <w:b w:val="0"/>
        </w:rPr>
      </w:pPr>
      <w:r w:rsidRPr="00287DFB">
        <w:rPr>
          <w:rFonts w:ascii="Times New Roman" w:hAnsi="Times New Roman"/>
          <w:b w:val="0"/>
          <w:lang w:val="es-AR"/>
        </w:rPr>
        <w:t>E</w:t>
      </w:r>
      <w:r w:rsidR="00EA6BFA" w:rsidRPr="00287DFB">
        <w:rPr>
          <w:rFonts w:ascii="Times New Roman" w:hAnsi="Times New Roman"/>
          <w:b w:val="0"/>
        </w:rPr>
        <w:t xml:space="preserve">n virtud del aumento de capital </w:t>
      </w:r>
      <w:r w:rsidR="002D2E9E" w:rsidRPr="00287DFB">
        <w:rPr>
          <w:rFonts w:ascii="Times New Roman" w:hAnsi="Times New Roman"/>
          <w:b w:val="0"/>
        </w:rPr>
        <w:t xml:space="preserve">decidido por Asamblea de fecha 22 de marzo de 2019, </w:t>
      </w:r>
      <w:r w:rsidR="00EA6BFA" w:rsidRPr="00287DFB">
        <w:rPr>
          <w:rFonts w:ascii="Times New Roman" w:hAnsi="Times New Roman"/>
          <w:b w:val="0"/>
        </w:rPr>
        <w:t xml:space="preserve">descripto en el Capítulo V </w:t>
      </w:r>
      <w:r w:rsidR="00EA6BFA" w:rsidRPr="00287DFB">
        <w:rPr>
          <w:rFonts w:ascii="Times New Roman" w:hAnsi="Times New Roman"/>
          <w:b w:val="0"/>
          <w:i/>
        </w:rPr>
        <w:t>“Estructura de la Compañía, Accionistas y Partes Relacionadas”</w:t>
      </w:r>
      <w:r w:rsidR="00EA6BFA" w:rsidRPr="00287DFB">
        <w:rPr>
          <w:rFonts w:ascii="Times New Roman" w:hAnsi="Times New Roman"/>
          <w:b w:val="0"/>
        </w:rPr>
        <w:t xml:space="preserve">, las tenencias accionarias </w:t>
      </w:r>
      <w:r w:rsidRPr="00287DFB">
        <w:rPr>
          <w:rFonts w:ascii="Times New Roman" w:hAnsi="Times New Roman"/>
          <w:b w:val="0"/>
          <w:lang w:val="es-AR"/>
        </w:rPr>
        <w:t>son las siguientes</w:t>
      </w:r>
      <w:r w:rsidR="00EA6BFA" w:rsidRPr="00287DFB">
        <w:rPr>
          <w:rFonts w:ascii="Times New Roman" w:hAnsi="Times New Roman"/>
          <w:b w:val="0"/>
        </w:rPr>
        <w:t xml:space="preserve">: </w:t>
      </w:r>
    </w:p>
    <w:p w14:paraId="5DBBF8CB" w14:textId="77777777" w:rsidR="000D4FA8" w:rsidRPr="00287DFB" w:rsidRDefault="000D4FA8" w:rsidP="00B40E00">
      <w:pPr>
        <w:pStyle w:val="Textoindependiente"/>
        <w:widowControl w:val="0"/>
        <w:tabs>
          <w:tab w:val="clear" w:pos="380"/>
        </w:tabs>
        <w:rPr>
          <w:rFonts w:ascii="Times New Roman" w:hAnsi="Times New Roman"/>
          <w:b w:val="0"/>
        </w:rPr>
      </w:pPr>
    </w:p>
    <w:p w14:paraId="0F446169" w14:textId="77777777" w:rsidR="00AB153C" w:rsidRPr="00287DFB" w:rsidRDefault="000D4FA8" w:rsidP="000D4FA8">
      <w:pPr>
        <w:pStyle w:val="Textoindependiente"/>
        <w:widowControl w:val="0"/>
        <w:numPr>
          <w:ilvl w:val="0"/>
          <w:numId w:val="42"/>
        </w:numPr>
        <w:tabs>
          <w:tab w:val="clear" w:pos="380"/>
        </w:tabs>
        <w:rPr>
          <w:rFonts w:ascii="Times New Roman" w:hAnsi="Times New Roman"/>
          <w:b w:val="0"/>
        </w:rPr>
      </w:pPr>
      <w:r w:rsidRPr="00287DFB">
        <w:rPr>
          <w:rFonts w:ascii="Times New Roman" w:hAnsi="Times New Roman"/>
          <w:b w:val="0"/>
        </w:rPr>
        <w:t xml:space="preserve">Julio </w:t>
      </w:r>
      <w:r w:rsidR="005A642D" w:rsidRPr="00287DFB">
        <w:rPr>
          <w:rFonts w:ascii="Times New Roman" w:hAnsi="Times New Roman"/>
          <w:b w:val="0"/>
        </w:rPr>
        <w:t>Fraomeni: 726.050.000 acciones ordinarias de V/</w:t>
      </w:r>
      <w:r w:rsidR="002D2E9E" w:rsidRPr="00287DFB">
        <w:rPr>
          <w:rFonts w:ascii="Times New Roman" w:hAnsi="Times New Roman"/>
          <w:b w:val="0"/>
        </w:rPr>
        <w:t>N</w:t>
      </w:r>
      <w:r w:rsidR="005A642D" w:rsidRPr="00287DFB">
        <w:rPr>
          <w:rFonts w:ascii="Times New Roman" w:hAnsi="Times New Roman"/>
          <w:b w:val="0"/>
        </w:rPr>
        <w:t xml:space="preserve"> $1 y un voto de CFA representativas del 80% del capital social.</w:t>
      </w:r>
    </w:p>
    <w:p w14:paraId="4D59AE91" w14:textId="77777777" w:rsidR="00836B73" w:rsidRDefault="005A642D" w:rsidP="00EB21F2">
      <w:pPr>
        <w:pStyle w:val="Textoindependiente"/>
        <w:widowControl w:val="0"/>
        <w:numPr>
          <w:ilvl w:val="0"/>
          <w:numId w:val="42"/>
        </w:numPr>
        <w:tabs>
          <w:tab w:val="clear" w:pos="380"/>
        </w:tabs>
        <w:rPr>
          <w:rFonts w:ascii="Times New Roman" w:hAnsi="Times New Roman"/>
          <w:b w:val="0"/>
        </w:rPr>
      </w:pPr>
      <w:r w:rsidRPr="00287DFB">
        <w:rPr>
          <w:rFonts w:ascii="Times New Roman" w:hAnsi="Times New Roman"/>
          <w:b w:val="0"/>
        </w:rPr>
        <w:t>Galeno Capital S.A.U: 181.512.500 acciones ordinarias de V/</w:t>
      </w:r>
      <w:r w:rsidR="002D2E9E" w:rsidRPr="00287DFB">
        <w:rPr>
          <w:rFonts w:ascii="Times New Roman" w:hAnsi="Times New Roman"/>
          <w:b w:val="0"/>
        </w:rPr>
        <w:t>N</w:t>
      </w:r>
      <w:r w:rsidRPr="00287DFB">
        <w:rPr>
          <w:rFonts w:ascii="Times New Roman" w:hAnsi="Times New Roman"/>
          <w:b w:val="0"/>
        </w:rPr>
        <w:t xml:space="preserve"> $1 y un voto de CFA representativas del 20% del capital social.</w:t>
      </w:r>
    </w:p>
    <w:p w14:paraId="048ADE13" w14:textId="0B25016C" w:rsidR="00381717" w:rsidRPr="00684446" w:rsidRDefault="00381717" w:rsidP="00684446">
      <w:pPr>
        <w:pStyle w:val="Textoindependiente"/>
        <w:widowControl w:val="0"/>
        <w:tabs>
          <w:tab w:val="clear" w:pos="380"/>
        </w:tabs>
        <w:ind w:left="720"/>
        <w:rPr>
          <w:rFonts w:ascii="Times New Roman" w:hAnsi="Times New Roman"/>
          <w:b w:val="0"/>
          <w:lang w:val="es-AR"/>
        </w:rPr>
      </w:pPr>
    </w:p>
    <w:p w14:paraId="5E7639DF" w14:textId="77777777" w:rsidR="00836B73" w:rsidRPr="00287DFB" w:rsidRDefault="00836B73" w:rsidP="00EB21F2">
      <w:pPr>
        <w:pStyle w:val="Textoindependiente"/>
        <w:widowControl w:val="0"/>
        <w:tabs>
          <w:tab w:val="clear" w:pos="380"/>
        </w:tabs>
        <w:outlineLvl w:val="0"/>
        <w:rPr>
          <w:rFonts w:ascii="Times New Roman" w:hAnsi="Times New Roman"/>
        </w:rPr>
      </w:pPr>
    </w:p>
    <w:p w14:paraId="7896F7F9" w14:textId="77777777" w:rsidR="005A642D" w:rsidRPr="00287DFB" w:rsidRDefault="00EA6BFA" w:rsidP="005A642D">
      <w:pPr>
        <w:pStyle w:val="Textoindependiente"/>
        <w:widowControl w:val="0"/>
        <w:tabs>
          <w:tab w:val="clear" w:pos="380"/>
        </w:tabs>
        <w:outlineLvl w:val="1"/>
        <w:rPr>
          <w:rFonts w:ascii="Times New Roman" w:hAnsi="Times New Roman"/>
        </w:rPr>
      </w:pPr>
      <w:bookmarkStart w:id="3" w:name="_Toc450145987"/>
      <w:r w:rsidRPr="00287DFB">
        <w:rPr>
          <w:rFonts w:ascii="Times New Roman" w:hAnsi="Times New Roman"/>
        </w:rPr>
        <w:t>b) Descripción del negocio</w:t>
      </w:r>
      <w:bookmarkEnd w:id="3"/>
      <w:r w:rsidR="005A642D" w:rsidRPr="00287DFB">
        <w:rPr>
          <w:rFonts w:ascii="Times New Roman" w:hAnsi="Times New Roman"/>
        </w:rPr>
        <w:t xml:space="preserve"> </w:t>
      </w:r>
    </w:p>
    <w:p w14:paraId="52B41519" w14:textId="77777777" w:rsidR="005A642D" w:rsidRPr="00287DFB" w:rsidRDefault="005A642D" w:rsidP="005A642D">
      <w:pPr>
        <w:pStyle w:val="Textoindependiente"/>
        <w:widowControl w:val="0"/>
        <w:tabs>
          <w:tab w:val="clear" w:pos="380"/>
        </w:tabs>
        <w:outlineLvl w:val="1"/>
        <w:rPr>
          <w:rFonts w:ascii="Times New Roman" w:hAnsi="Times New Roman"/>
          <w:b w:val="0"/>
        </w:rPr>
      </w:pPr>
    </w:p>
    <w:p w14:paraId="619A53D8" w14:textId="77777777" w:rsidR="005A642D" w:rsidRDefault="00022FC5" w:rsidP="005A642D">
      <w:pPr>
        <w:pStyle w:val="Textoindependiente"/>
        <w:widowControl w:val="0"/>
        <w:tabs>
          <w:tab w:val="clear" w:pos="380"/>
        </w:tabs>
        <w:outlineLvl w:val="1"/>
        <w:rPr>
          <w:rFonts w:ascii="Times New Roman" w:hAnsi="Times New Roman"/>
          <w:b w:val="0"/>
          <w:bCs w:val="0"/>
          <w:szCs w:val="24"/>
        </w:rPr>
      </w:pPr>
      <w:r w:rsidRPr="00287DFB">
        <w:rPr>
          <w:rFonts w:ascii="Times New Roman" w:hAnsi="Times New Roman"/>
          <w:b w:val="0"/>
          <w:bCs w:val="0"/>
          <w:szCs w:val="24"/>
        </w:rPr>
        <w:t>Compañía Financiera Argentina S.A. incorporó líneas de financiamiento para personas físicas con actividad comercial y personas jurídicas orientadas a financiar capital de trabajo. Del mismo modo se suma a la oferta una serie de servicios financieros tales como: pago de haberes, pago de servicio a proveedores, Plazo Fijo, Tarjeta Recargable, sistemas de cobranza PEI para comercios. El alcance de la oferta es a nivel nacional y apunta a diversificar la cartera de activos y segmento de clientes.</w:t>
      </w:r>
    </w:p>
    <w:p w14:paraId="788F77A8" w14:textId="77777777" w:rsidR="00926710" w:rsidRDefault="00926710" w:rsidP="005A642D">
      <w:pPr>
        <w:pStyle w:val="Textoindependiente"/>
        <w:widowControl w:val="0"/>
        <w:tabs>
          <w:tab w:val="clear" w:pos="380"/>
        </w:tabs>
        <w:outlineLvl w:val="1"/>
        <w:rPr>
          <w:rFonts w:ascii="Times New Roman" w:hAnsi="Times New Roman"/>
          <w:b w:val="0"/>
          <w:bCs w:val="0"/>
          <w:szCs w:val="24"/>
        </w:rPr>
      </w:pPr>
    </w:p>
    <w:p w14:paraId="32EE6157" w14:textId="77777777" w:rsidR="00F3159C" w:rsidRPr="00287DFB" w:rsidRDefault="00F3159C" w:rsidP="005A642D">
      <w:pPr>
        <w:pStyle w:val="Textoindependiente"/>
        <w:widowControl w:val="0"/>
        <w:tabs>
          <w:tab w:val="clear" w:pos="380"/>
        </w:tabs>
        <w:outlineLvl w:val="1"/>
        <w:rPr>
          <w:rFonts w:ascii="Times New Roman" w:hAnsi="Times New Roman"/>
          <w:b w:val="0"/>
          <w:bCs w:val="0"/>
          <w:szCs w:val="24"/>
        </w:rPr>
      </w:pPr>
    </w:p>
    <w:p w14:paraId="7E192370" w14:textId="77777777" w:rsidR="005A642D" w:rsidRPr="00287DFB" w:rsidRDefault="005A642D" w:rsidP="005A642D">
      <w:pPr>
        <w:jc w:val="both"/>
        <w:rPr>
          <w:sz w:val="20"/>
          <w:u w:val="single"/>
        </w:rPr>
      </w:pPr>
      <w:r w:rsidRPr="00287DFB">
        <w:rPr>
          <w:sz w:val="20"/>
          <w:u w:val="single"/>
        </w:rPr>
        <w:t>Productos y Servicios</w:t>
      </w:r>
    </w:p>
    <w:p w14:paraId="257181EA" w14:textId="77777777" w:rsidR="005A642D" w:rsidRPr="00287DFB" w:rsidRDefault="005A642D" w:rsidP="005A642D">
      <w:pPr>
        <w:widowControl w:val="0"/>
        <w:jc w:val="both"/>
        <w:rPr>
          <w:sz w:val="20"/>
        </w:rPr>
      </w:pPr>
    </w:p>
    <w:p w14:paraId="0E91BC29" w14:textId="77777777" w:rsidR="005A642D" w:rsidRPr="00287DFB" w:rsidRDefault="005A642D" w:rsidP="005A642D">
      <w:pPr>
        <w:widowControl w:val="0"/>
        <w:jc w:val="both"/>
        <w:rPr>
          <w:sz w:val="20"/>
        </w:rPr>
      </w:pPr>
      <w:r w:rsidRPr="00287DFB">
        <w:rPr>
          <w:sz w:val="20"/>
        </w:rPr>
        <w:t>Los productos financieros ofrecidos por la Compañía observan un claro equilibrio entre rentabilidad (tasa y comisiones) y riesgo (plazo máximo de financiación, porcentaje máximo de financiación, relación cuota e ingreso. Sus principales líneas de negocios son los siguientes:</w:t>
      </w:r>
    </w:p>
    <w:p w14:paraId="07EC35AF" w14:textId="77777777" w:rsidR="005A642D" w:rsidRPr="00287DFB" w:rsidRDefault="005A642D" w:rsidP="005A642D">
      <w:pPr>
        <w:widowControl w:val="0"/>
        <w:jc w:val="both"/>
        <w:rPr>
          <w:sz w:val="20"/>
        </w:rPr>
      </w:pPr>
    </w:p>
    <w:p w14:paraId="0BD42450" w14:textId="77777777" w:rsidR="007334BA" w:rsidRPr="00287DFB" w:rsidRDefault="007334BA" w:rsidP="007334BA">
      <w:pPr>
        <w:widowControl w:val="0"/>
        <w:jc w:val="both"/>
        <w:rPr>
          <w:sz w:val="20"/>
          <w:szCs w:val="20"/>
        </w:rPr>
      </w:pPr>
      <w:r w:rsidRPr="00287DFB">
        <w:rPr>
          <w:b/>
          <w:sz w:val="20"/>
          <w:szCs w:val="20"/>
          <w:u w:val="single"/>
        </w:rPr>
        <w:t>PRÉSTAMOS EN EFECTIVO</w:t>
      </w:r>
      <w:r w:rsidRPr="00287DFB">
        <w:rPr>
          <w:sz w:val="20"/>
          <w:szCs w:val="20"/>
        </w:rPr>
        <w:t>: Es un producto de crédito sin garantía ofrecido a individuos y pagadero en cuotas. Este negocio comenzó a operar en 1994 y se comercializa principalmente a través de las 81 sucursales de EFECTIVO SÍ, pero también vía telemarketing, comercializadoras y comercios minoristas.</w:t>
      </w:r>
    </w:p>
    <w:p w14:paraId="6481CB34" w14:textId="77777777" w:rsidR="007334BA" w:rsidRPr="00287DFB" w:rsidRDefault="007334BA" w:rsidP="007334BA">
      <w:pPr>
        <w:widowControl w:val="0"/>
        <w:jc w:val="both"/>
        <w:rPr>
          <w:sz w:val="20"/>
          <w:szCs w:val="20"/>
        </w:rPr>
      </w:pPr>
      <w:r w:rsidRPr="00287DFB">
        <w:rPr>
          <w:sz w:val="20"/>
          <w:szCs w:val="20"/>
        </w:rPr>
        <w:t xml:space="preserve"> </w:t>
      </w:r>
    </w:p>
    <w:p w14:paraId="625D884B" w14:textId="77777777" w:rsidR="007334BA" w:rsidRDefault="007334BA" w:rsidP="007334BA">
      <w:pPr>
        <w:widowControl w:val="0"/>
        <w:jc w:val="both"/>
        <w:rPr>
          <w:sz w:val="20"/>
          <w:szCs w:val="20"/>
        </w:rPr>
      </w:pPr>
      <w:r w:rsidRPr="00287DFB">
        <w:rPr>
          <w:sz w:val="20"/>
          <w:szCs w:val="20"/>
        </w:rPr>
        <w:t>Los préstamos en EFECTIVO están orientados a los segmentos de consumidores que revisten el carácter de empleados, jubilados, pensionados y trabajadores por cuenta propia (sólo bajo el régimen de monotributo), sin acceso a, o con limitada relación con los bancos comerciales y las entidades financieras. Los préstamos comercializados en esta línea de negocios pueden ser por cualquier monto desde $1.000 hasta la suma de $240.000 y pueden ser renovables. El plazo de pago se extiende desde 6 hasta las 60 cuotas fijas y en Pesos. Se comercializan las siguientes clases de préstamos personales: (i) EFECTIVO C; (ii) EFECTIVO B; (iii) EFECTIVO A; (iv) EFECTIVO PLUS; (v) EFECTIVO PREMIUM; (vi) EFECTIVO EXCLUSIVO y (vii) EFECTIVO ANSES. Cada producto es diseñado para diferentes perfiles de clientes y tienen la posibilidad de su renovación, de acuerdo al comportamiento de pago, en mejores condiciones comerciales.</w:t>
      </w:r>
    </w:p>
    <w:p w14:paraId="39428F7F" w14:textId="77777777" w:rsidR="00EC3E94" w:rsidRDefault="00EC3E94" w:rsidP="007334BA">
      <w:pPr>
        <w:widowControl w:val="0"/>
        <w:jc w:val="both"/>
        <w:rPr>
          <w:sz w:val="20"/>
          <w:szCs w:val="20"/>
        </w:rPr>
      </w:pPr>
    </w:p>
    <w:tbl>
      <w:tblPr>
        <w:tblW w:w="5000" w:type="pct"/>
        <w:jc w:val="center"/>
        <w:tblCellMar>
          <w:left w:w="0" w:type="dxa"/>
          <w:right w:w="0" w:type="dxa"/>
        </w:tblCellMar>
        <w:tblLook w:val="04A0" w:firstRow="1" w:lastRow="0" w:firstColumn="1" w:lastColumn="0" w:noHBand="0" w:noVBand="1"/>
      </w:tblPr>
      <w:tblGrid>
        <w:gridCol w:w="2178"/>
        <w:gridCol w:w="3504"/>
        <w:gridCol w:w="1728"/>
        <w:gridCol w:w="940"/>
        <w:gridCol w:w="1040"/>
      </w:tblGrid>
      <w:tr w:rsidR="005711AC" w14:paraId="1BB1E0C2" w14:textId="77777777" w:rsidTr="005711AC">
        <w:trPr>
          <w:trHeight w:val="297"/>
          <w:jc w:val="center"/>
        </w:trPr>
        <w:tc>
          <w:tcPr>
            <w:tcW w:w="1196" w:type="pct"/>
            <w:tcBorders>
              <w:top w:val="nil"/>
              <w:left w:val="nil"/>
              <w:bottom w:val="single" w:sz="8" w:space="0" w:color="auto"/>
              <w:right w:val="nil"/>
            </w:tcBorders>
            <w:noWrap/>
            <w:tcMar>
              <w:top w:w="0" w:type="dxa"/>
              <w:left w:w="70" w:type="dxa"/>
              <w:bottom w:w="0" w:type="dxa"/>
              <w:right w:w="70" w:type="dxa"/>
            </w:tcMar>
            <w:vAlign w:val="center"/>
            <w:hideMark/>
          </w:tcPr>
          <w:p w14:paraId="4987C457" w14:textId="77777777" w:rsidR="00EC3E94" w:rsidRPr="009E5404" w:rsidRDefault="00EC3E94" w:rsidP="009E5404">
            <w:pPr>
              <w:pStyle w:val="Notaalpie"/>
              <w:jc w:val="center"/>
              <w:rPr>
                <w:lang w:val="es-MX"/>
              </w:rPr>
            </w:pPr>
            <w:r>
              <w:rPr>
                <w:rFonts w:ascii="Times New Roman" w:hAnsi="Times New Roman"/>
                <w:b/>
                <w:bCs/>
                <w:color w:val="000000"/>
                <w:sz w:val="20"/>
              </w:rPr>
              <w:t> </w:t>
            </w:r>
          </w:p>
        </w:tc>
        <w:tc>
          <w:tcPr>
            <w:tcW w:w="1902" w:type="pct"/>
            <w:tcBorders>
              <w:top w:val="nil"/>
              <w:left w:val="nil"/>
              <w:bottom w:val="single" w:sz="8" w:space="0" w:color="auto"/>
              <w:right w:val="nil"/>
            </w:tcBorders>
            <w:hideMark/>
          </w:tcPr>
          <w:p w14:paraId="78842933" w14:textId="77777777" w:rsidR="00EC3E94" w:rsidRDefault="00EC3E94">
            <w:pPr>
              <w:pStyle w:val="Notaalpie"/>
              <w:jc w:val="center"/>
            </w:pPr>
            <w:r>
              <w:rPr>
                <w:rFonts w:ascii="Times New Roman" w:hAnsi="Times New Roman"/>
                <w:b/>
                <w:bCs/>
                <w:color w:val="000000"/>
                <w:sz w:val="20"/>
              </w:rPr>
              <w:t>Período intermedio finalizado el </w:t>
            </w:r>
            <w:r w:rsidR="003E6B4B">
              <w:rPr>
                <w:rFonts w:ascii="Times New Roman" w:hAnsi="Times New Roman"/>
                <w:b/>
                <w:bCs/>
                <w:color w:val="000000"/>
                <w:sz w:val="20"/>
              </w:rPr>
              <w:t>30 de junio de</w:t>
            </w:r>
          </w:p>
        </w:tc>
        <w:tc>
          <w:tcPr>
            <w:tcW w:w="1902" w:type="pct"/>
            <w:gridSpan w:val="3"/>
            <w:tcBorders>
              <w:top w:val="nil"/>
              <w:left w:val="nil"/>
              <w:bottom w:val="single" w:sz="8" w:space="0" w:color="auto"/>
              <w:right w:val="nil"/>
            </w:tcBorders>
            <w:tcMar>
              <w:top w:w="0" w:type="dxa"/>
              <w:left w:w="70" w:type="dxa"/>
              <w:bottom w:w="0" w:type="dxa"/>
              <w:right w:w="70" w:type="dxa"/>
            </w:tcMar>
            <w:vAlign w:val="center"/>
            <w:hideMark/>
          </w:tcPr>
          <w:p w14:paraId="012D8371" w14:textId="77777777" w:rsidR="003E6B4B" w:rsidRDefault="00EC3E94">
            <w:pPr>
              <w:pStyle w:val="Notaalpie"/>
              <w:jc w:val="center"/>
              <w:rPr>
                <w:rFonts w:ascii="Times New Roman" w:hAnsi="Times New Roman"/>
                <w:b/>
                <w:bCs/>
                <w:color w:val="000000"/>
                <w:sz w:val="20"/>
              </w:rPr>
            </w:pPr>
            <w:r>
              <w:rPr>
                <w:rFonts w:ascii="Times New Roman" w:hAnsi="Times New Roman"/>
                <w:b/>
                <w:bCs/>
                <w:color w:val="000000"/>
                <w:sz w:val="20"/>
              </w:rPr>
              <w:t xml:space="preserve">Ejercicio económico finalizado el </w:t>
            </w:r>
          </w:p>
          <w:p w14:paraId="4A18278B" w14:textId="77777777" w:rsidR="00EC3E94" w:rsidRPr="009E5404" w:rsidRDefault="00EC3E94" w:rsidP="009E5404">
            <w:pPr>
              <w:pStyle w:val="Notaalpie"/>
              <w:jc w:val="center"/>
            </w:pPr>
            <w:r>
              <w:rPr>
                <w:rFonts w:ascii="Times New Roman" w:hAnsi="Times New Roman"/>
                <w:b/>
                <w:bCs/>
                <w:color w:val="000000"/>
                <w:sz w:val="20"/>
              </w:rPr>
              <w:t>31 de diciembre de*</w:t>
            </w:r>
          </w:p>
        </w:tc>
      </w:tr>
      <w:tr w:rsidR="005711AC" w14:paraId="30996D9F" w14:textId="77777777" w:rsidTr="00EC3E94">
        <w:trPr>
          <w:trHeight w:val="297"/>
          <w:jc w:val="center"/>
        </w:trPr>
        <w:tc>
          <w:tcPr>
            <w:tcW w:w="1196" w:type="pct"/>
            <w:tcBorders>
              <w:top w:val="nil"/>
              <w:left w:val="nil"/>
              <w:bottom w:val="single" w:sz="8" w:space="0" w:color="auto"/>
              <w:right w:val="nil"/>
            </w:tcBorders>
            <w:noWrap/>
            <w:tcMar>
              <w:top w:w="0" w:type="dxa"/>
              <w:left w:w="70" w:type="dxa"/>
              <w:bottom w:w="0" w:type="dxa"/>
              <w:right w:w="70" w:type="dxa"/>
            </w:tcMar>
            <w:vAlign w:val="center"/>
            <w:hideMark/>
          </w:tcPr>
          <w:p w14:paraId="12082894" w14:textId="77777777" w:rsidR="00EC3E94" w:rsidRPr="009E5404" w:rsidRDefault="00EC3E94" w:rsidP="009E5404">
            <w:pPr>
              <w:pStyle w:val="Notaalpie"/>
              <w:jc w:val="center"/>
            </w:pPr>
            <w:r>
              <w:rPr>
                <w:rFonts w:ascii="Times New Roman" w:hAnsi="Times New Roman"/>
                <w:b/>
                <w:bCs/>
                <w:color w:val="000000"/>
                <w:sz w:val="20"/>
              </w:rPr>
              <w:t>Concepto</w:t>
            </w:r>
          </w:p>
        </w:tc>
        <w:tc>
          <w:tcPr>
            <w:tcW w:w="1902" w:type="pct"/>
            <w:tcBorders>
              <w:top w:val="nil"/>
              <w:left w:val="nil"/>
              <w:bottom w:val="single" w:sz="8" w:space="0" w:color="auto"/>
              <w:right w:val="nil"/>
            </w:tcBorders>
            <w:hideMark/>
          </w:tcPr>
          <w:p w14:paraId="5E096EC9" w14:textId="77777777" w:rsidR="00EC3E94" w:rsidRDefault="00EC3E94">
            <w:pPr>
              <w:pStyle w:val="Notaalpie"/>
              <w:jc w:val="center"/>
            </w:pPr>
            <w:r>
              <w:rPr>
                <w:rFonts w:ascii="Times New Roman" w:hAnsi="Times New Roman"/>
                <w:b/>
                <w:bCs/>
                <w:color w:val="000000"/>
                <w:sz w:val="20"/>
              </w:rPr>
              <w:t>2020</w:t>
            </w:r>
          </w:p>
        </w:tc>
        <w:tc>
          <w:tcPr>
            <w:tcW w:w="956" w:type="pct"/>
            <w:tcBorders>
              <w:top w:val="nil"/>
              <w:left w:val="nil"/>
              <w:bottom w:val="single" w:sz="8" w:space="0" w:color="auto"/>
              <w:right w:val="nil"/>
            </w:tcBorders>
            <w:tcMar>
              <w:top w:w="0" w:type="dxa"/>
              <w:left w:w="70" w:type="dxa"/>
              <w:bottom w:w="0" w:type="dxa"/>
              <w:right w:w="70" w:type="dxa"/>
            </w:tcMar>
            <w:vAlign w:val="center"/>
            <w:hideMark/>
          </w:tcPr>
          <w:p w14:paraId="2AEBF7A0" w14:textId="77777777" w:rsidR="00EC3E94" w:rsidRPr="009E5404" w:rsidRDefault="00EC3E94" w:rsidP="009E5404">
            <w:pPr>
              <w:pStyle w:val="Notaalpie"/>
              <w:jc w:val="center"/>
            </w:pPr>
            <w:r>
              <w:rPr>
                <w:rFonts w:ascii="Times New Roman" w:hAnsi="Times New Roman"/>
                <w:b/>
                <w:bCs/>
                <w:color w:val="000000"/>
                <w:sz w:val="20"/>
              </w:rPr>
              <w:t>2019</w:t>
            </w:r>
          </w:p>
        </w:tc>
        <w:tc>
          <w:tcPr>
            <w:tcW w:w="429" w:type="pct"/>
            <w:tcBorders>
              <w:top w:val="nil"/>
              <w:left w:val="nil"/>
              <w:bottom w:val="single" w:sz="8" w:space="0" w:color="auto"/>
              <w:right w:val="nil"/>
            </w:tcBorders>
            <w:tcMar>
              <w:top w:w="0" w:type="dxa"/>
              <w:left w:w="70" w:type="dxa"/>
              <w:bottom w:w="0" w:type="dxa"/>
              <w:right w:w="70" w:type="dxa"/>
            </w:tcMar>
            <w:vAlign w:val="center"/>
            <w:hideMark/>
          </w:tcPr>
          <w:p w14:paraId="39879077" w14:textId="77777777" w:rsidR="00EC3E94" w:rsidRPr="009E5404" w:rsidRDefault="00EC3E94" w:rsidP="009E5404">
            <w:pPr>
              <w:pStyle w:val="Notaalpie"/>
              <w:jc w:val="center"/>
            </w:pPr>
            <w:r>
              <w:rPr>
                <w:rFonts w:ascii="Times New Roman" w:hAnsi="Times New Roman"/>
                <w:b/>
                <w:bCs/>
                <w:color w:val="000000"/>
                <w:sz w:val="20"/>
              </w:rPr>
              <w:t>2018</w:t>
            </w:r>
          </w:p>
        </w:tc>
        <w:tc>
          <w:tcPr>
            <w:tcW w:w="517" w:type="pct"/>
            <w:tcBorders>
              <w:top w:val="nil"/>
              <w:left w:val="nil"/>
              <w:bottom w:val="single" w:sz="8" w:space="0" w:color="auto"/>
              <w:right w:val="nil"/>
            </w:tcBorders>
            <w:tcMar>
              <w:top w:w="0" w:type="dxa"/>
              <w:left w:w="70" w:type="dxa"/>
              <w:bottom w:w="0" w:type="dxa"/>
              <w:right w:w="70" w:type="dxa"/>
            </w:tcMar>
            <w:vAlign w:val="center"/>
            <w:hideMark/>
          </w:tcPr>
          <w:p w14:paraId="20BDE8D1" w14:textId="77777777" w:rsidR="00EC3E94" w:rsidRPr="009E5404" w:rsidRDefault="00EC3E94" w:rsidP="009E5404">
            <w:pPr>
              <w:pStyle w:val="Notaalpie"/>
              <w:jc w:val="center"/>
            </w:pPr>
            <w:r>
              <w:rPr>
                <w:rFonts w:ascii="Times New Roman" w:hAnsi="Times New Roman"/>
                <w:b/>
                <w:bCs/>
                <w:color w:val="000000"/>
                <w:sz w:val="20"/>
              </w:rPr>
              <w:t>2017</w:t>
            </w:r>
          </w:p>
        </w:tc>
      </w:tr>
      <w:tr w:rsidR="005711AC" w14:paraId="010D09BA" w14:textId="77777777" w:rsidTr="00EC3E94">
        <w:trPr>
          <w:trHeight w:val="297"/>
          <w:jc w:val="center"/>
        </w:trPr>
        <w:tc>
          <w:tcPr>
            <w:tcW w:w="1196" w:type="pct"/>
            <w:tcBorders>
              <w:top w:val="nil"/>
              <w:left w:val="nil"/>
              <w:bottom w:val="single" w:sz="8" w:space="0" w:color="auto"/>
              <w:right w:val="nil"/>
            </w:tcBorders>
            <w:noWrap/>
            <w:tcMar>
              <w:top w:w="0" w:type="dxa"/>
              <w:left w:w="70" w:type="dxa"/>
              <w:bottom w:w="0" w:type="dxa"/>
              <w:right w:w="70" w:type="dxa"/>
            </w:tcMar>
            <w:vAlign w:val="center"/>
            <w:hideMark/>
          </w:tcPr>
          <w:p w14:paraId="090F427C" w14:textId="77777777" w:rsidR="00EC3E94" w:rsidRPr="009E5404" w:rsidRDefault="00EC3E94" w:rsidP="009E5404">
            <w:pPr>
              <w:pStyle w:val="Notaalpie"/>
              <w:jc w:val="left"/>
            </w:pPr>
            <w:r>
              <w:rPr>
                <w:rFonts w:ascii="Times New Roman" w:hAnsi="Times New Roman"/>
                <w:color w:val="000000"/>
                <w:sz w:val="20"/>
              </w:rPr>
              <w:t>Préstamos en Efectivo</w:t>
            </w:r>
          </w:p>
        </w:tc>
        <w:tc>
          <w:tcPr>
            <w:tcW w:w="1902" w:type="pct"/>
            <w:tcBorders>
              <w:top w:val="nil"/>
              <w:left w:val="nil"/>
              <w:bottom w:val="single" w:sz="8" w:space="0" w:color="auto"/>
              <w:right w:val="nil"/>
            </w:tcBorders>
            <w:hideMark/>
          </w:tcPr>
          <w:p w14:paraId="29763ABB" w14:textId="77777777" w:rsidR="00EC3E94" w:rsidRDefault="00EC3E94" w:rsidP="005711AC">
            <w:pPr>
              <w:ind w:right="233"/>
            </w:pPr>
            <w:r>
              <w:rPr>
                <w:color w:val="000000"/>
                <w:sz w:val="20"/>
                <w:szCs w:val="20"/>
              </w:rPr>
              <w:t>5.042.615</w:t>
            </w:r>
          </w:p>
        </w:tc>
        <w:tc>
          <w:tcPr>
            <w:tcW w:w="956" w:type="pct"/>
            <w:tcBorders>
              <w:top w:val="nil"/>
              <w:left w:val="nil"/>
              <w:bottom w:val="single" w:sz="8" w:space="0" w:color="auto"/>
              <w:right w:val="nil"/>
            </w:tcBorders>
            <w:tcMar>
              <w:top w:w="0" w:type="dxa"/>
              <w:left w:w="70" w:type="dxa"/>
              <w:bottom w:w="0" w:type="dxa"/>
              <w:right w:w="70" w:type="dxa"/>
            </w:tcMar>
            <w:vAlign w:val="center"/>
            <w:hideMark/>
          </w:tcPr>
          <w:p w14:paraId="37B7EDCD" w14:textId="77777777" w:rsidR="00EC3E94" w:rsidRPr="009E5404" w:rsidRDefault="00EC3E94" w:rsidP="005711AC">
            <w:pPr>
              <w:ind w:right="233"/>
            </w:pPr>
            <w:r>
              <w:rPr>
                <w:color w:val="000000"/>
                <w:sz w:val="20"/>
                <w:szCs w:val="20"/>
              </w:rPr>
              <w:t>4.396.968</w:t>
            </w:r>
          </w:p>
        </w:tc>
        <w:tc>
          <w:tcPr>
            <w:tcW w:w="429" w:type="pct"/>
            <w:tcBorders>
              <w:top w:val="nil"/>
              <w:left w:val="nil"/>
              <w:bottom w:val="single" w:sz="8" w:space="0" w:color="auto"/>
              <w:right w:val="nil"/>
            </w:tcBorders>
            <w:tcMar>
              <w:top w:w="0" w:type="dxa"/>
              <w:left w:w="70" w:type="dxa"/>
              <w:bottom w:w="0" w:type="dxa"/>
              <w:right w:w="70" w:type="dxa"/>
            </w:tcMar>
            <w:vAlign w:val="center"/>
            <w:hideMark/>
          </w:tcPr>
          <w:p w14:paraId="262AB175" w14:textId="77777777" w:rsidR="00EC3E94" w:rsidRPr="009E5404" w:rsidRDefault="00EC3E94" w:rsidP="009E5404">
            <w:r>
              <w:rPr>
                <w:color w:val="000000"/>
                <w:sz w:val="20"/>
                <w:szCs w:val="20"/>
              </w:rPr>
              <w:t>3.643.591</w:t>
            </w:r>
          </w:p>
        </w:tc>
        <w:tc>
          <w:tcPr>
            <w:tcW w:w="517" w:type="pct"/>
            <w:tcBorders>
              <w:top w:val="nil"/>
              <w:left w:val="nil"/>
              <w:bottom w:val="single" w:sz="8" w:space="0" w:color="auto"/>
              <w:right w:val="nil"/>
            </w:tcBorders>
            <w:tcMar>
              <w:top w:w="0" w:type="dxa"/>
              <w:left w:w="70" w:type="dxa"/>
              <w:bottom w:w="0" w:type="dxa"/>
              <w:right w:w="70" w:type="dxa"/>
            </w:tcMar>
            <w:vAlign w:val="center"/>
            <w:hideMark/>
          </w:tcPr>
          <w:p w14:paraId="4EE6A321" w14:textId="77777777" w:rsidR="00EC3E94" w:rsidRPr="009E5404" w:rsidRDefault="00EC3E94" w:rsidP="009E5404">
            <w:r>
              <w:rPr>
                <w:color w:val="000000"/>
                <w:sz w:val="20"/>
                <w:szCs w:val="20"/>
              </w:rPr>
              <w:t>2.916.957</w:t>
            </w:r>
          </w:p>
        </w:tc>
      </w:tr>
      <w:tr w:rsidR="005711AC" w14:paraId="7B37EC53" w14:textId="77777777" w:rsidTr="00EC3E94">
        <w:trPr>
          <w:trHeight w:val="297"/>
          <w:jc w:val="center"/>
        </w:trPr>
        <w:tc>
          <w:tcPr>
            <w:tcW w:w="1196" w:type="pct"/>
            <w:tcBorders>
              <w:top w:val="nil"/>
              <w:left w:val="nil"/>
              <w:bottom w:val="single" w:sz="8" w:space="0" w:color="auto"/>
              <w:right w:val="nil"/>
            </w:tcBorders>
            <w:noWrap/>
            <w:tcMar>
              <w:top w:w="0" w:type="dxa"/>
              <w:left w:w="70" w:type="dxa"/>
              <w:bottom w:w="0" w:type="dxa"/>
              <w:right w:w="70" w:type="dxa"/>
            </w:tcMar>
            <w:vAlign w:val="center"/>
            <w:hideMark/>
          </w:tcPr>
          <w:p w14:paraId="6C3AC4CA" w14:textId="77777777" w:rsidR="00EC3E94" w:rsidRPr="009E5404" w:rsidRDefault="00EC3E94" w:rsidP="009E5404">
            <w:pPr>
              <w:pStyle w:val="Notaalpie"/>
              <w:jc w:val="left"/>
            </w:pPr>
            <w:r>
              <w:rPr>
                <w:rFonts w:ascii="Times New Roman" w:hAnsi="Times New Roman"/>
                <w:b/>
                <w:bCs/>
                <w:color w:val="000000"/>
                <w:sz w:val="20"/>
              </w:rPr>
              <w:t>Total de Préstamos</w:t>
            </w:r>
          </w:p>
        </w:tc>
        <w:tc>
          <w:tcPr>
            <w:tcW w:w="1902" w:type="pct"/>
            <w:tcBorders>
              <w:top w:val="nil"/>
              <w:left w:val="nil"/>
              <w:bottom w:val="single" w:sz="8" w:space="0" w:color="auto"/>
              <w:right w:val="nil"/>
            </w:tcBorders>
            <w:hideMark/>
          </w:tcPr>
          <w:p w14:paraId="259C5745" w14:textId="77777777" w:rsidR="00EC3E94" w:rsidRDefault="00EC3E94" w:rsidP="005711AC">
            <w:pPr>
              <w:ind w:right="233"/>
            </w:pPr>
            <w:r>
              <w:rPr>
                <w:b/>
                <w:bCs/>
                <w:color w:val="000000"/>
                <w:sz w:val="20"/>
                <w:szCs w:val="20"/>
              </w:rPr>
              <w:t>7.101.686</w:t>
            </w:r>
          </w:p>
        </w:tc>
        <w:tc>
          <w:tcPr>
            <w:tcW w:w="956" w:type="pct"/>
            <w:tcBorders>
              <w:top w:val="nil"/>
              <w:left w:val="nil"/>
              <w:bottom w:val="single" w:sz="8" w:space="0" w:color="auto"/>
              <w:right w:val="nil"/>
            </w:tcBorders>
            <w:tcMar>
              <w:top w:w="0" w:type="dxa"/>
              <w:left w:w="70" w:type="dxa"/>
              <w:bottom w:w="0" w:type="dxa"/>
              <w:right w:w="70" w:type="dxa"/>
            </w:tcMar>
            <w:vAlign w:val="center"/>
            <w:hideMark/>
          </w:tcPr>
          <w:p w14:paraId="79CCC802" w14:textId="77777777" w:rsidR="00EC3E94" w:rsidRPr="009E5404" w:rsidRDefault="00EC3E94" w:rsidP="005711AC">
            <w:pPr>
              <w:ind w:right="233"/>
            </w:pPr>
            <w:r>
              <w:rPr>
                <w:b/>
                <w:bCs/>
                <w:color w:val="000000"/>
                <w:sz w:val="20"/>
                <w:szCs w:val="20"/>
              </w:rPr>
              <w:t>7.137.521</w:t>
            </w:r>
          </w:p>
        </w:tc>
        <w:tc>
          <w:tcPr>
            <w:tcW w:w="429" w:type="pct"/>
            <w:tcBorders>
              <w:top w:val="nil"/>
              <w:left w:val="nil"/>
              <w:bottom w:val="single" w:sz="8" w:space="0" w:color="auto"/>
              <w:right w:val="nil"/>
            </w:tcBorders>
            <w:tcMar>
              <w:top w:w="0" w:type="dxa"/>
              <w:left w:w="70" w:type="dxa"/>
              <w:bottom w:w="0" w:type="dxa"/>
              <w:right w:w="70" w:type="dxa"/>
            </w:tcMar>
            <w:vAlign w:val="center"/>
            <w:hideMark/>
          </w:tcPr>
          <w:p w14:paraId="4021DBAE" w14:textId="77777777" w:rsidR="00EC3E94" w:rsidRPr="009E5404" w:rsidRDefault="00EC3E94" w:rsidP="009E5404">
            <w:r>
              <w:rPr>
                <w:b/>
                <w:bCs/>
                <w:color w:val="000000"/>
                <w:sz w:val="20"/>
                <w:szCs w:val="20"/>
              </w:rPr>
              <w:t>8.281.282</w:t>
            </w:r>
          </w:p>
        </w:tc>
        <w:tc>
          <w:tcPr>
            <w:tcW w:w="517" w:type="pct"/>
            <w:tcBorders>
              <w:top w:val="nil"/>
              <w:left w:val="nil"/>
              <w:bottom w:val="single" w:sz="8" w:space="0" w:color="auto"/>
              <w:right w:val="nil"/>
            </w:tcBorders>
            <w:tcMar>
              <w:top w:w="0" w:type="dxa"/>
              <w:left w:w="70" w:type="dxa"/>
              <w:bottom w:w="0" w:type="dxa"/>
              <w:right w:w="70" w:type="dxa"/>
            </w:tcMar>
            <w:vAlign w:val="center"/>
            <w:hideMark/>
          </w:tcPr>
          <w:p w14:paraId="6DF56BDD" w14:textId="77777777" w:rsidR="00EC3E94" w:rsidRPr="009E5404" w:rsidRDefault="00EC3E94" w:rsidP="009E5404">
            <w:r>
              <w:rPr>
                <w:b/>
                <w:bCs/>
                <w:color w:val="000000"/>
                <w:sz w:val="20"/>
                <w:szCs w:val="20"/>
              </w:rPr>
              <w:t>7.403.339</w:t>
            </w:r>
            <w:r>
              <w:rPr>
                <w:rStyle w:val="Refdecomentario"/>
                <w:sz w:val="20"/>
                <w:szCs w:val="20"/>
                <w:lang w:eastAsia="es-AR"/>
              </w:rPr>
              <w:t> </w:t>
            </w:r>
            <w:r>
              <w:rPr>
                <w:rStyle w:val="Refdecomentario"/>
                <w:sz w:val="20"/>
                <w:szCs w:val="20"/>
                <w:lang w:eastAsia="es-ES"/>
              </w:rPr>
              <w:t> </w:t>
            </w:r>
          </w:p>
        </w:tc>
      </w:tr>
    </w:tbl>
    <w:p w14:paraId="2B7233D9" w14:textId="77777777" w:rsidR="00EC3E94" w:rsidRPr="00EC3E94" w:rsidRDefault="00EC3E94" w:rsidP="00EC3E94">
      <w:pPr>
        <w:rPr>
          <w:rFonts w:ascii="Calibri" w:eastAsia="Calibri" w:hAnsi="Calibri" w:cs="Calibri"/>
          <w:sz w:val="22"/>
          <w:szCs w:val="22"/>
        </w:rPr>
      </w:pPr>
      <w:r>
        <w:rPr>
          <w:color w:val="1F497D"/>
          <w:lang w:val="es-ES"/>
        </w:rPr>
        <w:t> </w:t>
      </w:r>
    </w:p>
    <w:p w14:paraId="573BE3DF" w14:textId="77777777" w:rsidR="00454A47" w:rsidRDefault="00454A47" w:rsidP="005A642D">
      <w:pPr>
        <w:widowControl w:val="0"/>
        <w:jc w:val="both"/>
        <w:rPr>
          <w:sz w:val="20"/>
        </w:rPr>
      </w:pPr>
    </w:p>
    <w:p w14:paraId="2FA1CC43" w14:textId="77777777" w:rsidR="00926710" w:rsidRPr="00684446" w:rsidRDefault="00926710" w:rsidP="00926710">
      <w:pPr>
        <w:widowControl w:val="0"/>
        <w:jc w:val="both"/>
        <w:rPr>
          <w:i/>
          <w:iCs/>
          <w:sz w:val="20"/>
        </w:rPr>
      </w:pPr>
      <w:r w:rsidRPr="00684446">
        <w:rPr>
          <w:i/>
          <w:iCs/>
          <w:sz w:val="20"/>
        </w:rPr>
        <w:t>* La información en este apartado se encuentra expresada en valores históricos. Ver Capítulo VIII - Presentación de la Información Financiera del presente Prospecto.</w:t>
      </w:r>
    </w:p>
    <w:p w14:paraId="6D25EF8B" w14:textId="77777777" w:rsidR="00926710" w:rsidRPr="00BC2C62" w:rsidRDefault="00926710" w:rsidP="005711AC">
      <w:pPr>
        <w:widowControl w:val="0"/>
        <w:jc w:val="both"/>
        <w:rPr>
          <w:sz w:val="20"/>
        </w:rPr>
      </w:pPr>
    </w:p>
    <w:p w14:paraId="63639317" w14:textId="77777777" w:rsidR="00836B73" w:rsidRPr="00287DFB" w:rsidRDefault="00836B73" w:rsidP="00EB21F2">
      <w:pPr>
        <w:pStyle w:val="Notaalpie"/>
        <w:widowControl w:val="0"/>
        <w:jc w:val="center"/>
        <w:rPr>
          <w:rFonts w:ascii="Times New Roman" w:hAnsi="Times New Roman"/>
          <w:sz w:val="20"/>
        </w:rPr>
      </w:pPr>
    </w:p>
    <w:p w14:paraId="7E0ED343" w14:textId="77777777" w:rsidR="007334BA" w:rsidRDefault="007334BA" w:rsidP="007334BA">
      <w:pPr>
        <w:widowControl w:val="0"/>
        <w:jc w:val="both"/>
        <w:rPr>
          <w:sz w:val="20"/>
          <w:szCs w:val="20"/>
        </w:rPr>
      </w:pPr>
      <w:r w:rsidRPr="00287DFB">
        <w:rPr>
          <w:b/>
          <w:sz w:val="20"/>
          <w:szCs w:val="20"/>
          <w:u w:val="single"/>
        </w:rPr>
        <w:t>PRÉSTAMOS PARA CONSUMO</w:t>
      </w:r>
      <w:r w:rsidRPr="00287DFB">
        <w:rPr>
          <w:sz w:val="20"/>
          <w:szCs w:val="20"/>
        </w:rPr>
        <w:t>: Es un producto de crédito para consumo orientado a la financiación de compras en una red de comercios adheridos. Esta línea de negocios permite que los consumidores puedan comprar bienes (motos, electrodomésticos, artículos del hogar, muebles, material para la construcción, autopartes y artículos deportivos), sin utilizar dinero en efectivo ni tarjetas de crédito. EFECTIVO SÍ otorga el crédito basado en su propio análisis crediticio del tomador. Los PRÉSTAMOS PARA CONSUMO están dirigidos específicamente a los mismos segmentos que los que enumeramos en los de EFECTIVO. Los créditos son otorgados rápidamente, en Pesos, con cuotas fijas, iguales y consecutivas, a sola firma, sin garantes, y su importe asciende hasta los $120.000. El plazo de pago se extiende desde los 3 hasta las 48 cuotas fijas y en Pesos.</w:t>
      </w:r>
    </w:p>
    <w:p w14:paraId="19CB9F7D" w14:textId="77777777" w:rsidR="00EC3E94" w:rsidRDefault="00EC3E94" w:rsidP="007334BA">
      <w:pPr>
        <w:widowControl w:val="0"/>
        <w:jc w:val="both"/>
        <w:rPr>
          <w:sz w:val="20"/>
          <w:szCs w:val="20"/>
        </w:rPr>
      </w:pPr>
    </w:p>
    <w:tbl>
      <w:tblPr>
        <w:tblW w:w="5000" w:type="pct"/>
        <w:jc w:val="center"/>
        <w:tblCellMar>
          <w:left w:w="0" w:type="dxa"/>
          <w:right w:w="0" w:type="dxa"/>
        </w:tblCellMar>
        <w:tblLook w:val="04A0" w:firstRow="1" w:lastRow="0" w:firstColumn="1" w:lastColumn="0" w:noHBand="0" w:noVBand="1"/>
      </w:tblPr>
      <w:tblGrid>
        <w:gridCol w:w="2212"/>
        <w:gridCol w:w="3536"/>
        <w:gridCol w:w="1733"/>
        <w:gridCol w:w="940"/>
        <w:gridCol w:w="969"/>
      </w:tblGrid>
      <w:tr w:rsidR="005711AC" w14:paraId="31C818FA" w14:textId="77777777" w:rsidTr="005711AC">
        <w:trPr>
          <w:trHeight w:val="297"/>
          <w:jc w:val="center"/>
        </w:trPr>
        <w:tc>
          <w:tcPr>
            <w:tcW w:w="1197" w:type="pct"/>
            <w:tcBorders>
              <w:top w:val="nil"/>
              <w:left w:val="nil"/>
              <w:bottom w:val="single" w:sz="8" w:space="0" w:color="auto"/>
              <w:right w:val="nil"/>
            </w:tcBorders>
            <w:noWrap/>
            <w:tcMar>
              <w:top w:w="0" w:type="dxa"/>
              <w:left w:w="70" w:type="dxa"/>
              <w:bottom w:w="0" w:type="dxa"/>
              <w:right w:w="70" w:type="dxa"/>
            </w:tcMar>
            <w:vAlign w:val="center"/>
            <w:hideMark/>
          </w:tcPr>
          <w:p w14:paraId="33B2327D" w14:textId="77777777" w:rsidR="00EC3E94" w:rsidRPr="00684446" w:rsidRDefault="00EC3E94" w:rsidP="009E5404">
            <w:pPr>
              <w:pStyle w:val="Notaalpie"/>
              <w:rPr>
                <w:rFonts w:ascii="Times New Roman" w:hAnsi="Times New Roman"/>
                <w:b/>
                <w:bCs/>
                <w:color w:val="000000"/>
                <w:sz w:val="20"/>
              </w:rPr>
            </w:pPr>
          </w:p>
        </w:tc>
        <w:tc>
          <w:tcPr>
            <w:tcW w:w="1902" w:type="pct"/>
            <w:tcBorders>
              <w:top w:val="nil"/>
              <w:left w:val="nil"/>
              <w:bottom w:val="single" w:sz="8" w:space="0" w:color="auto"/>
              <w:right w:val="nil"/>
            </w:tcBorders>
            <w:hideMark/>
          </w:tcPr>
          <w:p w14:paraId="5647A21A" w14:textId="77777777" w:rsidR="00EC3E94" w:rsidRPr="00684446" w:rsidRDefault="00EC3E94" w:rsidP="00684446">
            <w:pPr>
              <w:pStyle w:val="Notaalpie"/>
              <w:jc w:val="center"/>
              <w:rPr>
                <w:rFonts w:ascii="Times New Roman" w:hAnsi="Times New Roman"/>
                <w:b/>
                <w:bCs/>
                <w:color w:val="000000"/>
                <w:sz w:val="20"/>
              </w:rPr>
            </w:pPr>
            <w:r w:rsidRPr="00684446">
              <w:rPr>
                <w:rFonts w:ascii="Times New Roman" w:hAnsi="Times New Roman"/>
                <w:b/>
                <w:bCs/>
                <w:color w:val="000000"/>
                <w:sz w:val="20"/>
              </w:rPr>
              <w:t>Período intermedio finalizado el</w:t>
            </w:r>
            <w:r w:rsidR="003E6B4B">
              <w:rPr>
                <w:rFonts w:ascii="Times New Roman" w:hAnsi="Times New Roman"/>
                <w:b/>
                <w:bCs/>
                <w:color w:val="000000"/>
                <w:sz w:val="20"/>
              </w:rPr>
              <w:t> 30 de junio de</w:t>
            </w:r>
          </w:p>
        </w:tc>
        <w:tc>
          <w:tcPr>
            <w:tcW w:w="1901" w:type="pct"/>
            <w:gridSpan w:val="3"/>
            <w:tcBorders>
              <w:top w:val="nil"/>
              <w:left w:val="nil"/>
              <w:bottom w:val="single" w:sz="8" w:space="0" w:color="auto"/>
              <w:right w:val="nil"/>
            </w:tcBorders>
            <w:tcMar>
              <w:top w:w="0" w:type="dxa"/>
              <w:left w:w="70" w:type="dxa"/>
              <w:bottom w:w="0" w:type="dxa"/>
              <w:right w:w="70" w:type="dxa"/>
            </w:tcMar>
            <w:vAlign w:val="center"/>
            <w:hideMark/>
          </w:tcPr>
          <w:p w14:paraId="15229E3C" w14:textId="77777777" w:rsidR="003E6B4B" w:rsidRDefault="00EC3E94" w:rsidP="003E6B4B">
            <w:pPr>
              <w:pStyle w:val="Notaalpie"/>
              <w:jc w:val="center"/>
              <w:rPr>
                <w:rFonts w:ascii="Times New Roman" w:hAnsi="Times New Roman"/>
                <w:b/>
                <w:bCs/>
                <w:color w:val="000000"/>
                <w:sz w:val="20"/>
              </w:rPr>
            </w:pPr>
            <w:r>
              <w:rPr>
                <w:rFonts w:ascii="Times New Roman" w:hAnsi="Times New Roman"/>
                <w:b/>
                <w:bCs/>
                <w:color w:val="000000"/>
                <w:sz w:val="20"/>
              </w:rPr>
              <w:t>Ejercicio económico finalizado el</w:t>
            </w:r>
          </w:p>
          <w:p w14:paraId="6C1D0EA7" w14:textId="77777777" w:rsidR="00EC3E94" w:rsidRPr="009E5404" w:rsidRDefault="00EC3E94" w:rsidP="009E5404">
            <w:pPr>
              <w:pStyle w:val="Notaalpie"/>
            </w:pPr>
            <w:r>
              <w:rPr>
                <w:rFonts w:ascii="Times New Roman" w:hAnsi="Times New Roman"/>
                <w:b/>
                <w:bCs/>
                <w:color w:val="000000"/>
                <w:sz w:val="20"/>
              </w:rPr>
              <w:t>31 de diciembre de*</w:t>
            </w:r>
          </w:p>
        </w:tc>
      </w:tr>
      <w:tr w:rsidR="005711AC" w14:paraId="1BDD44E6" w14:textId="77777777" w:rsidTr="00EC3E94">
        <w:trPr>
          <w:trHeight w:val="297"/>
          <w:jc w:val="center"/>
        </w:trPr>
        <w:tc>
          <w:tcPr>
            <w:tcW w:w="1197" w:type="pct"/>
            <w:tcBorders>
              <w:top w:val="nil"/>
              <w:left w:val="nil"/>
              <w:bottom w:val="single" w:sz="8" w:space="0" w:color="auto"/>
              <w:right w:val="nil"/>
            </w:tcBorders>
            <w:noWrap/>
            <w:tcMar>
              <w:top w:w="0" w:type="dxa"/>
              <w:left w:w="70" w:type="dxa"/>
              <w:bottom w:w="0" w:type="dxa"/>
              <w:right w:w="70" w:type="dxa"/>
            </w:tcMar>
            <w:vAlign w:val="center"/>
            <w:hideMark/>
          </w:tcPr>
          <w:p w14:paraId="6472EF7B" w14:textId="77777777" w:rsidR="00EC3E94" w:rsidRPr="009E5404" w:rsidRDefault="00EC3E94" w:rsidP="009E5404">
            <w:pPr>
              <w:pStyle w:val="Notaalpie"/>
              <w:jc w:val="center"/>
            </w:pPr>
            <w:r>
              <w:rPr>
                <w:rFonts w:ascii="Times New Roman" w:hAnsi="Times New Roman"/>
                <w:b/>
                <w:bCs/>
                <w:color w:val="000000"/>
                <w:sz w:val="20"/>
              </w:rPr>
              <w:t>Concepto</w:t>
            </w:r>
          </w:p>
        </w:tc>
        <w:tc>
          <w:tcPr>
            <w:tcW w:w="1902" w:type="pct"/>
            <w:tcBorders>
              <w:top w:val="nil"/>
              <w:left w:val="nil"/>
              <w:bottom w:val="single" w:sz="8" w:space="0" w:color="auto"/>
              <w:right w:val="nil"/>
            </w:tcBorders>
            <w:hideMark/>
          </w:tcPr>
          <w:p w14:paraId="285A3886" w14:textId="77777777" w:rsidR="00EC3E94" w:rsidRDefault="00EC3E94">
            <w:pPr>
              <w:pStyle w:val="Notaalpie"/>
              <w:jc w:val="center"/>
            </w:pPr>
            <w:r>
              <w:rPr>
                <w:rFonts w:ascii="Times New Roman" w:hAnsi="Times New Roman"/>
                <w:b/>
                <w:bCs/>
                <w:color w:val="000000"/>
                <w:sz w:val="20"/>
              </w:rPr>
              <w:t>2020</w:t>
            </w:r>
          </w:p>
        </w:tc>
        <w:tc>
          <w:tcPr>
            <w:tcW w:w="942" w:type="pct"/>
            <w:tcBorders>
              <w:top w:val="nil"/>
              <w:left w:val="nil"/>
              <w:bottom w:val="single" w:sz="8" w:space="0" w:color="auto"/>
              <w:right w:val="nil"/>
            </w:tcBorders>
            <w:tcMar>
              <w:top w:w="0" w:type="dxa"/>
              <w:left w:w="70" w:type="dxa"/>
              <w:bottom w:w="0" w:type="dxa"/>
              <w:right w:w="70" w:type="dxa"/>
            </w:tcMar>
            <w:vAlign w:val="center"/>
            <w:hideMark/>
          </w:tcPr>
          <w:p w14:paraId="2837234E" w14:textId="77777777" w:rsidR="00EC3E94" w:rsidRPr="009E5404" w:rsidRDefault="00EC3E94" w:rsidP="009E5404">
            <w:pPr>
              <w:pStyle w:val="Notaalpie"/>
              <w:jc w:val="center"/>
            </w:pPr>
            <w:r>
              <w:rPr>
                <w:rFonts w:ascii="Times New Roman" w:hAnsi="Times New Roman"/>
                <w:b/>
                <w:bCs/>
                <w:color w:val="000000"/>
                <w:sz w:val="20"/>
              </w:rPr>
              <w:t>2019</w:t>
            </w:r>
          </w:p>
        </w:tc>
        <w:tc>
          <w:tcPr>
            <w:tcW w:w="424" w:type="pct"/>
            <w:tcBorders>
              <w:top w:val="nil"/>
              <w:left w:val="nil"/>
              <w:bottom w:val="single" w:sz="8" w:space="0" w:color="auto"/>
              <w:right w:val="nil"/>
            </w:tcBorders>
            <w:tcMar>
              <w:top w:w="0" w:type="dxa"/>
              <w:left w:w="70" w:type="dxa"/>
              <w:bottom w:w="0" w:type="dxa"/>
              <w:right w:w="70" w:type="dxa"/>
            </w:tcMar>
            <w:vAlign w:val="center"/>
            <w:hideMark/>
          </w:tcPr>
          <w:p w14:paraId="66522AC5" w14:textId="77777777" w:rsidR="00EC3E94" w:rsidRPr="009E5404" w:rsidRDefault="00EC3E94" w:rsidP="009E5404">
            <w:pPr>
              <w:pStyle w:val="Notaalpie"/>
              <w:jc w:val="center"/>
            </w:pPr>
            <w:r>
              <w:rPr>
                <w:rFonts w:ascii="Times New Roman" w:hAnsi="Times New Roman"/>
                <w:b/>
                <w:bCs/>
                <w:color w:val="000000"/>
                <w:sz w:val="20"/>
              </w:rPr>
              <w:t>2018</w:t>
            </w:r>
          </w:p>
        </w:tc>
        <w:tc>
          <w:tcPr>
            <w:tcW w:w="535" w:type="pct"/>
            <w:tcBorders>
              <w:top w:val="nil"/>
              <w:left w:val="nil"/>
              <w:bottom w:val="single" w:sz="8" w:space="0" w:color="auto"/>
              <w:right w:val="nil"/>
            </w:tcBorders>
            <w:tcMar>
              <w:top w:w="0" w:type="dxa"/>
              <w:left w:w="70" w:type="dxa"/>
              <w:bottom w:w="0" w:type="dxa"/>
              <w:right w:w="70" w:type="dxa"/>
            </w:tcMar>
            <w:vAlign w:val="center"/>
            <w:hideMark/>
          </w:tcPr>
          <w:p w14:paraId="793FB3AF" w14:textId="77777777" w:rsidR="00EC3E94" w:rsidRPr="009E5404" w:rsidRDefault="00EC3E94" w:rsidP="009E5404">
            <w:pPr>
              <w:pStyle w:val="Notaalpie"/>
              <w:jc w:val="center"/>
            </w:pPr>
            <w:r>
              <w:rPr>
                <w:rFonts w:ascii="Times New Roman" w:hAnsi="Times New Roman"/>
                <w:b/>
                <w:bCs/>
                <w:color w:val="000000"/>
                <w:sz w:val="20"/>
              </w:rPr>
              <w:t>2017</w:t>
            </w:r>
          </w:p>
        </w:tc>
      </w:tr>
      <w:tr w:rsidR="005711AC" w14:paraId="54FB43E0" w14:textId="77777777" w:rsidTr="00EC3E94">
        <w:trPr>
          <w:trHeight w:val="297"/>
          <w:jc w:val="center"/>
        </w:trPr>
        <w:tc>
          <w:tcPr>
            <w:tcW w:w="1197" w:type="pct"/>
            <w:tcBorders>
              <w:top w:val="nil"/>
              <w:left w:val="nil"/>
              <w:bottom w:val="single" w:sz="8" w:space="0" w:color="auto"/>
              <w:right w:val="nil"/>
            </w:tcBorders>
            <w:noWrap/>
            <w:tcMar>
              <w:top w:w="0" w:type="dxa"/>
              <w:left w:w="70" w:type="dxa"/>
              <w:bottom w:w="0" w:type="dxa"/>
              <w:right w:w="70" w:type="dxa"/>
            </w:tcMar>
            <w:vAlign w:val="center"/>
            <w:hideMark/>
          </w:tcPr>
          <w:p w14:paraId="12A8FD01" w14:textId="77777777" w:rsidR="00EC3E94" w:rsidRPr="009E5404" w:rsidRDefault="00EC3E94" w:rsidP="009E5404">
            <w:pPr>
              <w:pStyle w:val="Notaalpie"/>
              <w:jc w:val="left"/>
            </w:pPr>
            <w:r>
              <w:rPr>
                <w:rFonts w:ascii="Times New Roman" w:hAnsi="Times New Roman"/>
                <w:color w:val="000000"/>
                <w:sz w:val="20"/>
              </w:rPr>
              <w:t>Préstamos para Consumo</w:t>
            </w:r>
          </w:p>
        </w:tc>
        <w:tc>
          <w:tcPr>
            <w:tcW w:w="1902" w:type="pct"/>
            <w:tcBorders>
              <w:top w:val="nil"/>
              <w:left w:val="nil"/>
              <w:bottom w:val="single" w:sz="8" w:space="0" w:color="auto"/>
              <w:right w:val="nil"/>
            </w:tcBorders>
            <w:hideMark/>
          </w:tcPr>
          <w:p w14:paraId="77FED3D8" w14:textId="77777777" w:rsidR="00EC3E94" w:rsidRDefault="00EC3E94" w:rsidP="005711AC">
            <w:pPr>
              <w:ind w:right="248"/>
            </w:pPr>
            <w:r>
              <w:rPr>
                <w:color w:val="000000"/>
                <w:sz w:val="20"/>
                <w:szCs w:val="20"/>
              </w:rPr>
              <w:t>56.955</w:t>
            </w:r>
          </w:p>
        </w:tc>
        <w:tc>
          <w:tcPr>
            <w:tcW w:w="942" w:type="pct"/>
            <w:tcBorders>
              <w:top w:val="nil"/>
              <w:left w:val="nil"/>
              <w:bottom w:val="single" w:sz="8" w:space="0" w:color="auto"/>
              <w:right w:val="nil"/>
            </w:tcBorders>
            <w:tcMar>
              <w:top w:w="0" w:type="dxa"/>
              <w:left w:w="70" w:type="dxa"/>
              <w:bottom w:w="0" w:type="dxa"/>
              <w:right w:w="70" w:type="dxa"/>
            </w:tcMar>
            <w:vAlign w:val="center"/>
            <w:hideMark/>
          </w:tcPr>
          <w:p w14:paraId="0612066D" w14:textId="77777777" w:rsidR="00EC3E94" w:rsidRPr="009E5404" w:rsidRDefault="00EC3E94" w:rsidP="005711AC">
            <w:pPr>
              <w:ind w:right="248"/>
            </w:pPr>
            <w:r>
              <w:rPr>
                <w:color w:val="000000"/>
                <w:sz w:val="20"/>
                <w:szCs w:val="20"/>
              </w:rPr>
              <w:t>  81.160</w:t>
            </w:r>
          </w:p>
        </w:tc>
        <w:tc>
          <w:tcPr>
            <w:tcW w:w="424" w:type="pct"/>
            <w:tcBorders>
              <w:top w:val="nil"/>
              <w:left w:val="nil"/>
              <w:bottom w:val="single" w:sz="8" w:space="0" w:color="auto"/>
              <w:right w:val="nil"/>
            </w:tcBorders>
            <w:tcMar>
              <w:top w:w="0" w:type="dxa"/>
              <w:left w:w="70" w:type="dxa"/>
              <w:bottom w:w="0" w:type="dxa"/>
              <w:right w:w="70" w:type="dxa"/>
            </w:tcMar>
            <w:vAlign w:val="center"/>
            <w:hideMark/>
          </w:tcPr>
          <w:p w14:paraId="7C8D27EF" w14:textId="77777777" w:rsidR="00EC3E94" w:rsidRPr="009E5404" w:rsidRDefault="00EC3E94">
            <w:pPr>
              <w:jc w:val="right"/>
            </w:pPr>
            <w:r>
              <w:rPr>
                <w:color w:val="000000"/>
                <w:sz w:val="20"/>
                <w:szCs w:val="20"/>
              </w:rPr>
              <w:t>140.440</w:t>
            </w:r>
          </w:p>
        </w:tc>
        <w:tc>
          <w:tcPr>
            <w:tcW w:w="535" w:type="pct"/>
            <w:tcBorders>
              <w:top w:val="nil"/>
              <w:left w:val="nil"/>
              <w:bottom w:val="single" w:sz="8" w:space="0" w:color="auto"/>
              <w:right w:val="nil"/>
            </w:tcBorders>
            <w:tcMar>
              <w:top w:w="0" w:type="dxa"/>
              <w:left w:w="70" w:type="dxa"/>
              <w:bottom w:w="0" w:type="dxa"/>
              <w:right w:w="70" w:type="dxa"/>
            </w:tcMar>
            <w:vAlign w:val="center"/>
            <w:hideMark/>
          </w:tcPr>
          <w:p w14:paraId="4E41FFB3" w14:textId="77777777" w:rsidR="00EC3E94" w:rsidRPr="009E5404" w:rsidRDefault="00EC3E94">
            <w:pPr>
              <w:jc w:val="right"/>
            </w:pPr>
            <w:r>
              <w:rPr>
                <w:color w:val="000000"/>
                <w:sz w:val="20"/>
                <w:szCs w:val="20"/>
              </w:rPr>
              <w:t>263.521</w:t>
            </w:r>
          </w:p>
        </w:tc>
      </w:tr>
      <w:tr w:rsidR="005711AC" w14:paraId="22A03338" w14:textId="77777777" w:rsidTr="00EC3E94">
        <w:trPr>
          <w:trHeight w:val="297"/>
          <w:jc w:val="center"/>
        </w:trPr>
        <w:tc>
          <w:tcPr>
            <w:tcW w:w="1197" w:type="pct"/>
            <w:tcBorders>
              <w:top w:val="nil"/>
              <w:left w:val="nil"/>
              <w:bottom w:val="single" w:sz="8" w:space="0" w:color="auto"/>
              <w:right w:val="nil"/>
            </w:tcBorders>
            <w:noWrap/>
            <w:tcMar>
              <w:top w:w="0" w:type="dxa"/>
              <w:left w:w="70" w:type="dxa"/>
              <w:bottom w:w="0" w:type="dxa"/>
              <w:right w:w="70" w:type="dxa"/>
            </w:tcMar>
            <w:vAlign w:val="center"/>
            <w:hideMark/>
          </w:tcPr>
          <w:p w14:paraId="4667DE03" w14:textId="77777777" w:rsidR="00EC3E94" w:rsidRPr="009E5404" w:rsidRDefault="00EC3E94" w:rsidP="009E5404">
            <w:pPr>
              <w:pStyle w:val="Notaalpie"/>
              <w:jc w:val="left"/>
            </w:pPr>
            <w:r>
              <w:rPr>
                <w:rFonts w:ascii="Times New Roman" w:hAnsi="Times New Roman"/>
                <w:b/>
                <w:bCs/>
                <w:color w:val="000000"/>
                <w:sz w:val="20"/>
              </w:rPr>
              <w:t>Total de Préstamos</w:t>
            </w:r>
          </w:p>
        </w:tc>
        <w:tc>
          <w:tcPr>
            <w:tcW w:w="1902" w:type="pct"/>
            <w:tcBorders>
              <w:top w:val="nil"/>
              <w:left w:val="nil"/>
              <w:bottom w:val="single" w:sz="8" w:space="0" w:color="auto"/>
              <w:right w:val="nil"/>
            </w:tcBorders>
            <w:hideMark/>
          </w:tcPr>
          <w:p w14:paraId="19BCF9AD" w14:textId="77777777" w:rsidR="00EC3E94" w:rsidRDefault="00EC3E94" w:rsidP="005711AC">
            <w:pPr>
              <w:ind w:right="248"/>
            </w:pPr>
            <w:r>
              <w:rPr>
                <w:b/>
                <w:bCs/>
                <w:color w:val="000000"/>
                <w:sz w:val="20"/>
                <w:szCs w:val="20"/>
              </w:rPr>
              <w:t>7.101.686</w:t>
            </w:r>
          </w:p>
        </w:tc>
        <w:tc>
          <w:tcPr>
            <w:tcW w:w="942" w:type="pct"/>
            <w:tcBorders>
              <w:top w:val="nil"/>
              <w:left w:val="nil"/>
              <w:bottom w:val="single" w:sz="8" w:space="0" w:color="auto"/>
              <w:right w:val="nil"/>
            </w:tcBorders>
            <w:tcMar>
              <w:top w:w="0" w:type="dxa"/>
              <w:left w:w="70" w:type="dxa"/>
              <w:bottom w:w="0" w:type="dxa"/>
              <w:right w:w="70" w:type="dxa"/>
            </w:tcMar>
            <w:vAlign w:val="center"/>
            <w:hideMark/>
          </w:tcPr>
          <w:p w14:paraId="01C31A7F" w14:textId="77777777" w:rsidR="00EC3E94" w:rsidRPr="009E5404" w:rsidRDefault="00EC3E94" w:rsidP="005711AC">
            <w:pPr>
              <w:ind w:right="248"/>
            </w:pPr>
            <w:r>
              <w:rPr>
                <w:b/>
                <w:bCs/>
                <w:color w:val="000000"/>
                <w:sz w:val="20"/>
                <w:szCs w:val="20"/>
              </w:rPr>
              <w:t>      7.137.521</w:t>
            </w:r>
          </w:p>
        </w:tc>
        <w:tc>
          <w:tcPr>
            <w:tcW w:w="424" w:type="pct"/>
            <w:tcBorders>
              <w:top w:val="nil"/>
              <w:left w:val="nil"/>
              <w:bottom w:val="single" w:sz="8" w:space="0" w:color="auto"/>
              <w:right w:val="nil"/>
            </w:tcBorders>
            <w:tcMar>
              <w:top w:w="0" w:type="dxa"/>
              <w:left w:w="70" w:type="dxa"/>
              <w:bottom w:w="0" w:type="dxa"/>
              <w:right w:w="70" w:type="dxa"/>
            </w:tcMar>
            <w:vAlign w:val="center"/>
            <w:hideMark/>
          </w:tcPr>
          <w:p w14:paraId="34DC39E7" w14:textId="77777777" w:rsidR="00EC3E94" w:rsidRPr="009E5404" w:rsidRDefault="00EC3E94">
            <w:pPr>
              <w:jc w:val="right"/>
            </w:pPr>
            <w:r>
              <w:rPr>
                <w:b/>
                <w:bCs/>
                <w:color w:val="000000"/>
                <w:sz w:val="20"/>
                <w:szCs w:val="20"/>
              </w:rPr>
              <w:t>8.281.282</w:t>
            </w:r>
          </w:p>
        </w:tc>
        <w:tc>
          <w:tcPr>
            <w:tcW w:w="535" w:type="pct"/>
            <w:tcBorders>
              <w:top w:val="nil"/>
              <w:left w:val="nil"/>
              <w:bottom w:val="single" w:sz="8" w:space="0" w:color="auto"/>
              <w:right w:val="nil"/>
            </w:tcBorders>
            <w:tcMar>
              <w:top w:w="0" w:type="dxa"/>
              <w:left w:w="70" w:type="dxa"/>
              <w:bottom w:w="0" w:type="dxa"/>
              <w:right w:w="70" w:type="dxa"/>
            </w:tcMar>
            <w:vAlign w:val="center"/>
            <w:hideMark/>
          </w:tcPr>
          <w:p w14:paraId="7FA61C7F" w14:textId="77777777" w:rsidR="00EC3E94" w:rsidRPr="009E5404" w:rsidRDefault="00EC3E94">
            <w:pPr>
              <w:jc w:val="right"/>
            </w:pPr>
            <w:r>
              <w:rPr>
                <w:b/>
                <w:bCs/>
                <w:color w:val="000000"/>
                <w:sz w:val="20"/>
                <w:szCs w:val="20"/>
              </w:rPr>
              <w:t>7.403.339</w:t>
            </w:r>
          </w:p>
        </w:tc>
      </w:tr>
    </w:tbl>
    <w:p w14:paraId="76D9A137" w14:textId="77777777" w:rsidR="00B31D24" w:rsidRPr="00287DFB" w:rsidRDefault="00B31D24" w:rsidP="005A642D">
      <w:pPr>
        <w:widowControl w:val="0"/>
        <w:jc w:val="both"/>
        <w:rPr>
          <w:sz w:val="20"/>
        </w:rPr>
      </w:pPr>
    </w:p>
    <w:p w14:paraId="160AABD3" w14:textId="77777777" w:rsidR="00926710" w:rsidRPr="00CB7131" w:rsidRDefault="00926710" w:rsidP="00926710">
      <w:pPr>
        <w:widowControl w:val="0"/>
        <w:jc w:val="both"/>
        <w:rPr>
          <w:i/>
          <w:iCs/>
          <w:sz w:val="20"/>
        </w:rPr>
      </w:pPr>
      <w:r w:rsidRPr="00CB7131">
        <w:rPr>
          <w:i/>
          <w:iCs/>
          <w:sz w:val="20"/>
        </w:rPr>
        <w:t>* La información en este apartado se encuentra expresada en valores históricos. Ver Capítulo VIII - Presentación de la Información Financiera del presente Prospecto.</w:t>
      </w:r>
    </w:p>
    <w:p w14:paraId="326E8669" w14:textId="77777777" w:rsidR="007334BA" w:rsidRPr="00287DFB" w:rsidRDefault="007334BA" w:rsidP="007334BA">
      <w:pPr>
        <w:widowControl w:val="0"/>
        <w:jc w:val="both"/>
        <w:rPr>
          <w:b/>
          <w:sz w:val="20"/>
          <w:szCs w:val="20"/>
          <w:u w:val="single"/>
        </w:rPr>
      </w:pPr>
    </w:p>
    <w:p w14:paraId="55272BEE" w14:textId="77777777" w:rsidR="00926710" w:rsidRDefault="00926710" w:rsidP="007334BA">
      <w:pPr>
        <w:widowControl w:val="0"/>
        <w:jc w:val="both"/>
        <w:rPr>
          <w:b/>
          <w:sz w:val="20"/>
          <w:szCs w:val="20"/>
          <w:u w:val="single"/>
        </w:rPr>
      </w:pPr>
    </w:p>
    <w:p w14:paraId="5ACD35BB" w14:textId="77777777" w:rsidR="007334BA" w:rsidRDefault="007334BA" w:rsidP="007334BA">
      <w:pPr>
        <w:widowControl w:val="0"/>
        <w:jc w:val="both"/>
        <w:rPr>
          <w:sz w:val="20"/>
          <w:szCs w:val="20"/>
        </w:rPr>
      </w:pPr>
      <w:r w:rsidRPr="00287DFB">
        <w:rPr>
          <w:b/>
          <w:sz w:val="20"/>
          <w:szCs w:val="20"/>
          <w:u w:val="single"/>
        </w:rPr>
        <w:t>PRÉSTAMOS PARA AFILIADOS DE ENTIDADES INTERMEDIAS</w:t>
      </w:r>
      <w:r w:rsidRPr="00287DFB">
        <w:rPr>
          <w:b/>
          <w:sz w:val="20"/>
          <w:szCs w:val="20"/>
        </w:rPr>
        <w:t>:</w:t>
      </w:r>
      <w:r w:rsidRPr="00287DFB">
        <w:rPr>
          <w:sz w:val="20"/>
          <w:szCs w:val="20"/>
        </w:rPr>
        <w:t xml:space="preserve"> Es una línea de préstamos a afiliados o asociados a entidades intermedias (mutuales, cooperativas, etc.) y a empleados de empresas. Esta modalidad de préstamos tiene la ventaja que el riesgo de cobranza se reduce ya que la misma se efectúa mediante código de descuento. Los préstamos se otorgan teniendo como base los convenios exclusivos con cada entidad en particular. Los préstamos bajo esta línea de negocios son en Pesos, a sola firma, sin garantes por descuento de haberes por hasta la suma de $320.000 y pagaderos en hasta 60 cuotas.</w:t>
      </w:r>
    </w:p>
    <w:p w14:paraId="0D9332D5" w14:textId="77777777" w:rsidR="00EC3E94" w:rsidRDefault="00EC3E94" w:rsidP="007334BA">
      <w:pPr>
        <w:widowControl w:val="0"/>
        <w:jc w:val="both"/>
        <w:rPr>
          <w:sz w:val="20"/>
          <w:szCs w:val="20"/>
        </w:rPr>
      </w:pPr>
    </w:p>
    <w:p w14:paraId="6311DE6F" w14:textId="77777777" w:rsidR="00EC3E94" w:rsidRDefault="00EC3E94" w:rsidP="007334BA">
      <w:pPr>
        <w:widowControl w:val="0"/>
        <w:jc w:val="both"/>
        <w:rPr>
          <w:sz w:val="20"/>
          <w:szCs w:val="20"/>
        </w:rPr>
      </w:pPr>
    </w:p>
    <w:tbl>
      <w:tblPr>
        <w:tblW w:w="5000" w:type="pct"/>
        <w:jc w:val="center"/>
        <w:tblLayout w:type="fixed"/>
        <w:tblCellMar>
          <w:left w:w="0" w:type="dxa"/>
          <w:right w:w="0" w:type="dxa"/>
        </w:tblCellMar>
        <w:tblLook w:val="04A0" w:firstRow="1" w:lastRow="0" w:firstColumn="1" w:lastColumn="0" w:noHBand="0" w:noVBand="1"/>
      </w:tblPr>
      <w:tblGrid>
        <w:gridCol w:w="2940"/>
        <w:gridCol w:w="3225"/>
        <w:gridCol w:w="1243"/>
        <w:gridCol w:w="992"/>
        <w:gridCol w:w="990"/>
      </w:tblGrid>
      <w:tr w:rsidR="005711AC" w14:paraId="373900CE" w14:textId="77777777" w:rsidTr="005711AC">
        <w:trPr>
          <w:trHeight w:val="297"/>
          <w:jc w:val="center"/>
        </w:trPr>
        <w:tc>
          <w:tcPr>
            <w:tcW w:w="1566" w:type="pct"/>
            <w:tcBorders>
              <w:top w:val="nil"/>
              <w:left w:val="nil"/>
              <w:bottom w:val="single" w:sz="8" w:space="0" w:color="auto"/>
              <w:right w:val="nil"/>
            </w:tcBorders>
            <w:noWrap/>
            <w:tcMar>
              <w:top w:w="0" w:type="dxa"/>
              <w:left w:w="70" w:type="dxa"/>
              <w:bottom w:w="0" w:type="dxa"/>
              <w:right w:w="70" w:type="dxa"/>
            </w:tcMar>
            <w:vAlign w:val="center"/>
            <w:hideMark/>
          </w:tcPr>
          <w:p w14:paraId="3F8F25FC" w14:textId="77777777" w:rsidR="00EC3E94" w:rsidRPr="009E5404" w:rsidRDefault="00EC3E94" w:rsidP="009E5404">
            <w:pPr>
              <w:pStyle w:val="Notaalpie"/>
              <w:jc w:val="center"/>
              <w:rPr>
                <w:lang w:val="es-MX"/>
              </w:rPr>
            </w:pPr>
          </w:p>
        </w:tc>
        <w:tc>
          <w:tcPr>
            <w:tcW w:w="1717" w:type="pct"/>
            <w:tcBorders>
              <w:top w:val="nil"/>
              <w:left w:val="nil"/>
              <w:bottom w:val="single" w:sz="8" w:space="0" w:color="auto"/>
              <w:right w:val="nil"/>
            </w:tcBorders>
            <w:hideMark/>
          </w:tcPr>
          <w:p w14:paraId="71B11055" w14:textId="77777777" w:rsidR="00EC3E94" w:rsidRPr="005711AC" w:rsidRDefault="00EC3E94">
            <w:pPr>
              <w:pStyle w:val="Notaalpie"/>
              <w:jc w:val="center"/>
            </w:pPr>
            <w:r w:rsidRPr="00EC18D4">
              <w:rPr>
                <w:rFonts w:ascii="Times New Roman" w:hAnsi="Times New Roman"/>
                <w:b/>
                <w:bCs/>
                <w:color w:val="000000"/>
                <w:sz w:val="20"/>
              </w:rPr>
              <w:t>Período intermedio finalizado el</w:t>
            </w:r>
            <w:r>
              <w:rPr>
                <w:rFonts w:ascii="Times New Roman" w:hAnsi="Times New Roman"/>
                <w:b/>
                <w:bCs/>
                <w:color w:val="000000"/>
                <w:sz w:val="20"/>
              </w:rPr>
              <w:t> </w:t>
            </w:r>
            <w:r w:rsidR="008F3307">
              <w:rPr>
                <w:rFonts w:ascii="Times New Roman" w:hAnsi="Times New Roman"/>
                <w:b/>
                <w:bCs/>
                <w:color w:val="000000"/>
                <w:sz w:val="20"/>
              </w:rPr>
              <w:t>30 de junio de</w:t>
            </w:r>
          </w:p>
        </w:tc>
        <w:tc>
          <w:tcPr>
            <w:tcW w:w="1717" w:type="pct"/>
            <w:gridSpan w:val="3"/>
            <w:tcBorders>
              <w:top w:val="nil"/>
              <w:left w:val="nil"/>
              <w:bottom w:val="single" w:sz="8" w:space="0" w:color="auto"/>
              <w:right w:val="nil"/>
            </w:tcBorders>
            <w:tcMar>
              <w:top w:w="0" w:type="dxa"/>
              <w:left w:w="70" w:type="dxa"/>
              <w:bottom w:w="0" w:type="dxa"/>
              <w:right w:w="70" w:type="dxa"/>
            </w:tcMar>
            <w:vAlign w:val="center"/>
            <w:hideMark/>
          </w:tcPr>
          <w:p w14:paraId="30CC7A47" w14:textId="77777777" w:rsidR="008F3307" w:rsidRDefault="00EC3E94" w:rsidP="008F3307">
            <w:pPr>
              <w:pStyle w:val="Notaalpie"/>
              <w:jc w:val="center"/>
              <w:rPr>
                <w:rFonts w:ascii="Times New Roman" w:hAnsi="Times New Roman"/>
                <w:b/>
                <w:bCs/>
                <w:color w:val="000000"/>
                <w:sz w:val="20"/>
              </w:rPr>
            </w:pPr>
            <w:r>
              <w:rPr>
                <w:rFonts w:ascii="Times New Roman" w:hAnsi="Times New Roman"/>
                <w:b/>
                <w:bCs/>
                <w:color w:val="000000"/>
                <w:sz w:val="20"/>
              </w:rPr>
              <w:t>Ejercicio económico finalizado el</w:t>
            </w:r>
          </w:p>
          <w:p w14:paraId="2F7BB0C3" w14:textId="77777777" w:rsidR="00EC3E94" w:rsidRPr="009E5404" w:rsidRDefault="00EC3E94" w:rsidP="009E5404">
            <w:pPr>
              <w:pStyle w:val="Notaalpie"/>
              <w:jc w:val="center"/>
            </w:pPr>
            <w:r>
              <w:rPr>
                <w:rFonts w:ascii="Times New Roman" w:hAnsi="Times New Roman"/>
                <w:b/>
                <w:bCs/>
                <w:color w:val="000000"/>
                <w:sz w:val="20"/>
              </w:rPr>
              <w:t>31 de diciembre de*</w:t>
            </w:r>
          </w:p>
        </w:tc>
      </w:tr>
      <w:tr w:rsidR="005711AC" w14:paraId="69F6A731" w14:textId="77777777" w:rsidTr="00EC3E94">
        <w:trPr>
          <w:trHeight w:val="297"/>
          <w:jc w:val="center"/>
        </w:trPr>
        <w:tc>
          <w:tcPr>
            <w:tcW w:w="1566" w:type="pct"/>
            <w:tcBorders>
              <w:top w:val="nil"/>
              <w:left w:val="nil"/>
              <w:bottom w:val="single" w:sz="8" w:space="0" w:color="auto"/>
              <w:right w:val="nil"/>
            </w:tcBorders>
            <w:noWrap/>
            <w:tcMar>
              <w:top w:w="0" w:type="dxa"/>
              <w:left w:w="70" w:type="dxa"/>
              <w:bottom w:w="0" w:type="dxa"/>
              <w:right w:w="70" w:type="dxa"/>
            </w:tcMar>
            <w:vAlign w:val="center"/>
            <w:hideMark/>
          </w:tcPr>
          <w:p w14:paraId="20E0C21E" w14:textId="77777777" w:rsidR="00EC3E94" w:rsidRPr="009E5404" w:rsidRDefault="00EC3E94" w:rsidP="009E5404">
            <w:r>
              <w:rPr>
                <w:b/>
                <w:bCs/>
                <w:color w:val="000000"/>
                <w:sz w:val="20"/>
                <w:szCs w:val="20"/>
              </w:rPr>
              <w:t xml:space="preserve">Concepto </w:t>
            </w:r>
          </w:p>
        </w:tc>
        <w:tc>
          <w:tcPr>
            <w:tcW w:w="1717" w:type="pct"/>
            <w:tcBorders>
              <w:top w:val="nil"/>
              <w:left w:val="nil"/>
              <w:bottom w:val="single" w:sz="8" w:space="0" w:color="auto"/>
              <w:right w:val="nil"/>
            </w:tcBorders>
            <w:hideMark/>
          </w:tcPr>
          <w:p w14:paraId="6983C639" w14:textId="77777777" w:rsidR="00EC3E94" w:rsidRDefault="00EC3E94">
            <w:pPr>
              <w:pStyle w:val="Notaalpie"/>
              <w:jc w:val="center"/>
            </w:pPr>
            <w:r>
              <w:rPr>
                <w:rFonts w:ascii="Times New Roman" w:hAnsi="Times New Roman"/>
                <w:b/>
                <w:bCs/>
                <w:color w:val="000000"/>
                <w:sz w:val="20"/>
              </w:rPr>
              <w:t>2020</w:t>
            </w:r>
          </w:p>
        </w:tc>
        <w:tc>
          <w:tcPr>
            <w:tcW w:w="662" w:type="pct"/>
            <w:tcBorders>
              <w:top w:val="nil"/>
              <w:left w:val="nil"/>
              <w:bottom w:val="single" w:sz="8" w:space="0" w:color="auto"/>
              <w:right w:val="nil"/>
            </w:tcBorders>
            <w:tcMar>
              <w:top w:w="0" w:type="dxa"/>
              <w:left w:w="70" w:type="dxa"/>
              <w:bottom w:w="0" w:type="dxa"/>
              <w:right w:w="70" w:type="dxa"/>
            </w:tcMar>
            <w:vAlign w:val="center"/>
            <w:hideMark/>
          </w:tcPr>
          <w:p w14:paraId="7F5863ED" w14:textId="77777777" w:rsidR="00EC3E94" w:rsidRPr="009E5404" w:rsidRDefault="00EC3E94" w:rsidP="009E5404">
            <w:pPr>
              <w:pStyle w:val="Notaalpie"/>
            </w:pPr>
            <w:r>
              <w:rPr>
                <w:rFonts w:ascii="Times New Roman" w:hAnsi="Times New Roman"/>
                <w:b/>
                <w:bCs/>
                <w:color w:val="000000"/>
                <w:sz w:val="20"/>
              </w:rPr>
              <w:t>2019</w:t>
            </w:r>
          </w:p>
        </w:tc>
        <w:tc>
          <w:tcPr>
            <w:tcW w:w="528" w:type="pct"/>
            <w:tcBorders>
              <w:top w:val="nil"/>
              <w:left w:val="nil"/>
              <w:bottom w:val="single" w:sz="8" w:space="0" w:color="auto"/>
              <w:right w:val="nil"/>
            </w:tcBorders>
            <w:noWrap/>
            <w:tcMar>
              <w:top w:w="0" w:type="dxa"/>
              <w:left w:w="70" w:type="dxa"/>
              <w:bottom w:w="0" w:type="dxa"/>
              <w:right w:w="70" w:type="dxa"/>
            </w:tcMar>
            <w:vAlign w:val="center"/>
            <w:hideMark/>
          </w:tcPr>
          <w:p w14:paraId="7CFE7886" w14:textId="77777777" w:rsidR="00EC3E94" w:rsidRPr="009E5404" w:rsidRDefault="00EC3E94" w:rsidP="009E5404">
            <w:pPr>
              <w:pStyle w:val="Notaalpie"/>
              <w:jc w:val="center"/>
            </w:pPr>
            <w:r>
              <w:rPr>
                <w:rFonts w:ascii="Times New Roman" w:hAnsi="Times New Roman"/>
                <w:b/>
                <w:bCs/>
                <w:color w:val="000000"/>
                <w:sz w:val="20"/>
              </w:rPr>
              <w:t>2018</w:t>
            </w:r>
          </w:p>
        </w:tc>
        <w:tc>
          <w:tcPr>
            <w:tcW w:w="527" w:type="pct"/>
            <w:tcBorders>
              <w:top w:val="nil"/>
              <w:left w:val="nil"/>
              <w:bottom w:val="single" w:sz="8" w:space="0" w:color="auto"/>
              <w:right w:val="nil"/>
            </w:tcBorders>
            <w:noWrap/>
            <w:tcMar>
              <w:top w:w="0" w:type="dxa"/>
              <w:left w:w="70" w:type="dxa"/>
              <w:bottom w:w="0" w:type="dxa"/>
              <w:right w:w="70" w:type="dxa"/>
            </w:tcMar>
            <w:vAlign w:val="center"/>
            <w:hideMark/>
          </w:tcPr>
          <w:p w14:paraId="4962AF94" w14:textId="77777777" w:rsidR="00EC3E94" w:rsidRPr="009E5404" w:rsidRDefault="00EC3E94" w:rsidP="009E5404">
            <w:pPr>
              <w:pStyle w:val="Notaalpie"/>
              <w:jc w:val="center"/>
            </w:pPr>
            <w:r>
              <w:rPr>
                <w:rFonts w:ascii="Times New Roman" w:hAnsi="Times New Roman"/>
                <w:b/>
                <w:bCs/>
                <w:color w:val="000000"/>
                <w:sz w:val="20"/>
              </w:rPr>
              <w:t>2017</w:t>
            </w:r>
          </w:p>
        </w:tc>
      </w:tr>
      <w:tr w:rsidR="005711AC" w14:paraId="7EAE0B33" w14:textId="77777777" w:rsidTr="00EC3E94">
        <w:trPr>
          <w:trHeight w:val="297"/>
          <w:jc w:val="center"/>
        </w:trPr>
        <w:tc>
          <w:tcPr>
            <w:tcW w:w="1566" w:type="pct"/>
            <w:tcBorders>
              <w:top w:val="nil"/>
              <w:left w:val="nil"/>
              <w:bottom w:val="single" w:sz="8" w:space="0" w:color="auto"/>
              <w:right w:val="nil"/>
            </w:tcBorders>
            <w:noWrap/>
            <w:tcMar>
              <w:top w:w="0" w:type="dxa"/>
              <w:left w:w="70" w:type="dxa"/>
              <w:bottom w:w="0" w:type="dxa"/>
              <w:right w:w="70" w:type="dxa"/>
            </w:tcMar>
            <w:vAlign w:val="center"/>
            <w:hideMark/>
          </w:tcPr>
          <w:p w14:paraId="3678E841" w14:textId="77777777" w:rsidR="00EC3E94" w:rsidRPr="009E5404" w:rsidRDefault="00EC3E94" w:rsidP="009E5404">
            <w:r w:rsidRPr="009E5404">
              <w:rPr>
                <w:color w:val="000000"/>
                <w:sz w:val="20"/>
              </w:rPr>
              <w:t>Préstamos para afiliados de entidades intermedias</w:t>
            </w:r>
          </w:p>
        </w:tc>
        <w:tc>
          <w:tcPr>
            <w:tcW w:w="1717" w:type="pct"/>
            <w:tcBorders>
              <w:top w:val="nil"/>
              <w:left w:val="nil"/>
              <w:bottom w:val="single" w:sz="8" w:space="0" w:color="auto"/>
              <w:right w:val="nil"/>
            </w:tcBorders>
            <w:hideMark/>
          </w:tcPr>
          <w:p w14:paraId="5772DD34" w14:textId="77777777" w:rsidR="00EC3E94" w:rsidRDefault="00EC3E94" w:rsidP="005711AC">
            <w:pPr>
              <w:ind w:right="248"/>
            </w:pPr>
            <w:r>
              <w:rPr>
                <w:color w:val="000000"/>
                <w:sz w:val="20"/>
                <w:szCs w:val="20"/>
              </w:rPr>
              <w:t>763.403</w:t>
            </w:r>
          </w:p>
        </w:tc>
        <w:tc>
          <w:tcPr>
            <w:tcW w:w="662" w:type="pct"/>
            <w:tcBorders>
              <w:top w:val="nil"/>
              <w:left w:val="nil"/>
              <w:bottom w:val="single" w:sz="8" w:space="0" w:color="auto"/>
              <w:right w:val="nil"/>
            </w:tcBorders>
            <w:tcMar>
              <w:top w:w="0" w:type="dxa"/>
              <w:left w:w="70" w:type="dxa"/>
              <w:bottom w:w="0" w:type="dxa"/>
              <w:right w:w="70" w:type="dxa"/>
            </w:tcMar>
            <w:vAlign w:val="center"/>
            <w:hideMark/>
          </w:tcPr>
          <w:p w14:paraId="6C9CFAB1" w14:textId="77777777" w:rsidR="00EC3E94" w:rsidRPr="009E5404" w:rsidRDefault="00EC3E94" w:rsidP="005711AC">
            <w:pPr>
              <w:ind w:right="221"/>
              <w:jc w:val="both"/>
            </w:pPr>
            <w:r w:rsidRPr="009E5404">
              <w:rPr>
                <w:color w:val="000000"/>
                <w:sz w:val="20"/>
              </w:rPr>
              <w:t>847.911</w:t>
            </w:r>
          </w:p>
        </w:tc>
        <w:tc>
          <w:tcPr>
            <w:tcW w:w="528" w:type="pct"/>
            <w:tcBorders>
              <w:top w:val="nil"/>
              <w:left w:val="nil"/>
              <w:bottom w:val="single" w:sz="8" w:space="0" w:color="auto"/>
              <w:right w:val="nil"/>
            </w:tcBorders>
            <w:noWrap/>
            <w:tcMar>
              <w:top w:w="0" w:type="dxa"/>
              <w:left w:w="70" w:type="dxa"/>
              <w:bottom w:w="0" w:type="dxa"/>
              <w:right w:w="70" w:type="dxa"/>
            </w:tcMar>
            <w:vAlign w:val="center"/>
            <w:hideMark/>
          </w:tcPr>
          <w:p w14:paraId="5D4A3A3B" w14:textId="77777777" w:rsidR="00EC3E94" w:rsidRPr="009E5404" w:rsidRDefault="00EC3E94">
            <w:pPr>
              <w:jc w:val="right"/>
            </w:pPr>
            <w:r w:rsidRPr="009E5404">
              <w:rPr>
                <w:color w:val="000000"/>
                <w:sz w:val="20"/>
              </w:rPr>
              <w:t>912.429</w:t>
            </w:r>
          </w:p>
        </w:tc>
        <w:tc>
          <w:tcPr>
            <w:tcW w:w="527" w:type="pct"/>
            <w:tcBorders>
              <w:top w:val="nil"/>
              <w:left w:val="nil"/>
              <w:bottom w:val="single" w:sz="8" w:space="0" w:color="auto"/>
              <w:right w:val="nil"/>
            </w:tcBorders>
            <w:noWrap/>
            <w:tcMar>
              <w:top w:w="0" w:type="dxa"/>
              <w:left w:w="70" w:type="dxa"/>
              <w:bottom w:w="0" w:type="dxa"/>
              <w:right w:w="70" w:type="dxa"/>
            </w:tcMar>
            <w:vAlign w:val="center"/>
            <w:hideMark/>
          </w:tcPr>
          <w:p w14:paraId="03A8D2DD" w14:textId="77777777" w:rsidR="00EC3E94" w:rsidRPr="009E5404" w:rsidRDefault="00EC3E94">
            <w:pPr>
              <w:jc w:val="right"/>
            </w:pPr>
            <w:r>
              <w:rPr>
                <w:color w:val="000000"/>
                <w:sz w:val="20"/>
                <w:szCs w:val="20"/>
              </w:rPr>
              <w:t>811.659</w:t>
            </w:r>
          </w:p>
        </w:tc>
      </w:tr>
      <w:tr w:rsidR="005711AC" w14:paraId="1AB48ABB" w14:textId="77777777" w:rsidTr="00EC3E94">
        <w:trPr>
          <w:trHeight w:val="297"/>
          <w:jc w:val="center"/>
        </w:trPr>
        <w:tc>
          <w:tcPr>
            <w:tcW w:w="1566" w:type="pct"/>
            <w:tcBorders>
              <w:top w:val="nil"/>
              <w:left w:val="nil"/>
              <w:bottom w:val="single" w:sz="8" w:space="0" w:color="auto"/>
              <w:right w:val="nil"/>
            </w:tcBorders>
            <w:noWrap/>
            <w:tcMar>
              <w:top w:w="0" w:type="dxa"/>
              <w:left w:w="70" w:type="dxa"/>
              <w:bottom w:w="0" w:type="dxa"/>
              <w:right w:w="70" w:type="dxa"/>
            </w:tcMar>
            <w:vAlign w:val="center"/>
            <w:hideMark/>
          </w:tcPr>
          <w:p w14:paraId="75F09617" w14:textId="77777777" w:rsidR="00EC3E94" w:rsidRPr="009E5404" w:rsidRDefault="00EC3E94" w:rsidP="009E5404">
            <w:r>
              <w:rPr>
                <w:b/>
                <w:bCs/>
                <w:color w:val="000000"/>
                <w:sz w:val="20"/>
                <w:szCs w:val="20"/>
              </w:rPr>
              <w:t>Total de Préstamos</w:t>
            </w:r>
          </w:p>
        </w:tc>
        <w:tc>
          <w:tcPr>
            <w:tcW w:w="1717" w:type="pct"/>
            <w:tcBorders>
              <w:top w:val="nil"/>
              <w:left w:val="nil"/>
              <w:bottom w:val="single" w:sz="8" w:space="0" w:color="auto"/>
              <w:right w:val="nil"/>
            </w:tcBorders>
            <w:hideMark/>
          </w:tcPr>
          <w:p w14:paraId="29BAE638" w14:textId="77777777" w:rsidR="00EC3E94" w:rsidRDefault="00EC3E94" w:rsidP="005711AC">
            <w:pPr>
              <w:ind w:right="248"/>
            </w:pPr>
            <w:r>
              <w:rPr>
                <w:b/>
                <w:bCs/>
                <w:color w:val="000000"/>
                <w:sz w:val="20"/>
                <w:szCs w:val="20"/>
              </w:rPr>
              <w:t>7.101.686</w:t>
            </w:r>
          </w:p>
        </w:tc>
        <w:tc>
          <w:tcPr>
            <w:tcW w:w="662" w:type="pct"/>
            <w:tcBorders>
              <w:top w:val="nil"/>
              <w:left w:val="nil"/>
              <w:bottom w:val="single" w:sz="8" w:space="0" w:color="auto"/>
              <w:right w:val="nil"/>
            </w:tcBorders>
            <w:tcMar>
              <w:top w:w="0" w:type="dxa"/>
              <w:left w:w="70" w:type="dxa"/>
              <w:bottom w:w="0" w:type="dxa"/>
              <w:right w:w="70" w:type="dxa"/>
            </w:tcMar>
            <w:vAlign w:val="center"/>
            <w:hideMark/>
          </w:tcPr>
          <w:p w14:paraId="021EC18C" w14:textId="77777777" w:rsidR="00EC3E94" w:rsidRPr="009E5404" w:rsidRDefault="00EC3E94" w:rsidP="005711AC">
            <w:pPr>
              <w:ind w:right="221"/>
              <w:jc w:val="both"/>
            </w:pPr>
            <w:r>
              <w:rPr>
                <w:b/>
                <w:bCs/>
                <w:color w:val="000000"/>
                <w:sz w:val="20"/>
                <w:szCs w:val="20"/>
              </w:rPr>
              <w:t>7.137.521</w:t>
            </w:r>
            <w:r w:rsidR="008F3307">
              <w:rPr>
                <w:rFonts w:ascii="Verdana" w:hAnsi="Verdana"/>
                <w:b/>
                <w:color w:val="FF0000"/>
                <w:sz w:val="17"/>
                <w:szCs w:val="17"/>
              </w:rPr>
              <w:t xml:space="preserve"> </w:t>
            </w:r>
          </w:p>
        </w:tc>
        <w:tc>
          <w:tcPr>
            <w:tcW w:w="528" w:type="pct"/>
            <w:tcBorders>
              <w:top w:val="nil"/>
              <w:left w:val="nil"/>
              <w:bottom w:val="single" w:sz="8" w:space="0" w:color="auto"/>
              <w:right w:val="nil"/>
            </w:tcBorders>
            <w:noWrap/>
            <w:tcMar>
              <w:top w:w="0" w:type="dxa"/>
              <w:left w:w="70" w:type="dxa"/>
              <w:bottom w:w="0" w:type="dxa"/>
              <w:right w:w="70" w:type="dxa"/>
            </w:tcMar>
            <w:vAlign w:val="center"/>
            <w:hideMark/>
          </w:tcPr>
          <w:p w14:paraId="70F3CB1C" w14:textId="77777777" w:rsidR="00EC3E94" w:rsidRPr="009E5404" w:rsidRDefault="00EC3E94">
            <w:pPr>
              <w:jc w:val="right"/>
            </w:pPr>
            <w:r>
              <w:rPr>
                <w:b/>
                <w:bCs/>
                <w:color w:val="000000"/>
                <w:sz w:val="20"/>
                <w:szCs w:val="20"/>
              </w:rPr>
              <w:t>8.281.282</w:t>
            </w:r>
          </w:p>
        </w:tc>
        <w:tc>
          <w:tcPr>
            <w:tcW w:w="527" w:type="pct"/>
            <w:tcBorders>
              <w:top w:val="nil"/>
              <w:left w:val="nil"/>
              <w:bottom w:val="single" w:sz="8" w:space="0" w:color="auto"/>
              <w:right w:val="nil"/>
            </w:tcBorders>
            <w:noWrap/>
            <w:tcMar>
              <w:top w:w="0" w:type="dxa"/>
              <w:left w:w="70" w:type="dxa"/>
              <w:bottom w:w="0" w:type="dxa"/>
              <w:right w:w="70" w:type="dxa"/>
            </w:tcMar>
            <w:vAlign w:val="center"/>
            <w:hideMark/>
          </w:tcPr>
          <w:p w14:paraId="53C3D44E" w14:textId="77777777" w:rsidR="00EC3E94" w:rsidRPr="009E5404" w:rsidRDefault="00EC3E94">
            <w:pPr>
              <w:jc w:val="right"/>
            </w:pPr>
            <w:r>
              <w:rPr>
                <w:b/>
                <w:bCs/>
                <w:color w:val="000000"/>
                <w:sz w:val="20"/>
                <w:szCs w:val="20"/>
              </w:rPr>
              <w:t>7.403.339</w:t>
            </w:r>
          </w:p>
        </w:tc>
      </w:tr>
    </w:tbl>
    <w:p w14:paraId="1B3AEBF9" w14:textId="77777777" w:rsidR="00EC3E94" w:rsidRPr="00287DFB" w:rsidRDefault="00EC3E94" w:rsidP="007334BA">
      <w:pPr>
        <w:widowControl w:val="0"/>
        <w:jc w:val="both"/>
        <w:rPr>
          <w:sz w:val="20"/>
          <w:szCs w:val="20"/>
        </w:rPr>
      </w:pPr>
    </w:p>
    <w:p w14:paraId="3E7B603C" w14:textId="77777777" w:rsidR="00926710" w:rsidRPr="00CB7131" w:rsidRDefault="00926710" w:rsidP="00926710">
      <w:pPr>
        <w:widowControl w:val="0"/>
        <w:jc w:val="both"/>
        <w:rPr>
          <w:i/>
          <w:iCs/>
          <w:sz w:val="20"/>
        </w:rPr>
      </w:pPr>
      <w:r w:rsidRPr="00CB7131">
        <w:rPr>
          <w:i/>
          <w:iCs/>
          <w:sz w:val="20"/>
        </w:rPr>
        <w:t>* La información en este apartado se encuentra expresada en valores históricos. Ver Capítulo VIII - Presentación de la Información Financiera del presente Prospecto.</w:t>
      </w:r>
    </w:p>
    <w:p w14:paraId="1E27C127" w14:textId="77777777" w:rsidR="00B31D24" w:rsidRPr="00287DFB" w:rsidRDefault="00B31D24" w:rsidP="005A642D">
      <w:pPr>
        <w:widowControl w:val="0"/>
        <w:jc w:val="both"/>
        <w:rPr>
          <w:sz w:val="20"/>
        </w:rPr>
      </w:pPr>
    </w:p>
    <w:p w14:paraId="7629C976" w14:textId="77777777" w:rsidR="007334BA" w:rsidRDefault="007334BA" w:rsidP="007334BA">
      <w:pPr>
        <w:widowControl w:val="0"/>
        <w:jc w:val="both"/>
        <w:rPr>
          <w:sz w:val="20"/>
          <w:szCs w:val="20"/>
        </w:rPr>
      </w:pPr>
      <w:r w:rsidRPr="00287DFB">
        <w:rPr>
          <w:b/>
          <w:sz w:val="20"/>
          <w:szCs w:val="20"/>
          <w:u w:val="single"/>
        </w:rPr>
        <w:t>TARJETAS DE CRÉDITO</w:t>
      </w:r>
      <w:r w:rsidRPr="00287DFB">
        <w:rPr>
          <w:b/>
          <w:sz w:val="20"/>
          <w:szCs w:val="20"/>
        </w:rPr>
        <w:t>:</w:t>
      </w:r>
      <w:r w:rsidRPr="00287DFB">
        <w:rPr>
          <w:sz w:val="20"/>
          <w:szCs w:val="20"/>
        </w:rPr>
        <w:t xml:space="preserve"> El producto se ofrece a los actuales clientes de préstamos, jubilados, como así también a potenciales clientes del mercado abierto. EFECTIVO SÍ es emisor de las tarjetas Visa Consumer, Visa Classic Nacional, Visa Classic Internacional, Visa Gold, Mastercard, Mastercard Internacional y Mastercard Oro. Las tarjetas de crédito están orientadas a personas entre 18 y 84 años de edad (o menores emancipados), sean argentinos o extranjeros radicados en el país o naturalizados.</w:t>
      </w:r>
    </w:p>
    <w:p w14:paraId="3C229AF8" w14:textId="77777777" w:rsidR="00EC3E94" w:rsidRDefault="00EC3E94" w:rsidP="007334BA">
      <w:pPr>
        <w:widowControl w:val="0"/>
        <w:jc w:val="both"/>
        <w:rPr>
          <w:sz w:val="20"/>
          <w:szCs w:val="20"/>
        </w:rPr>
      </w:pPr>
    </w:p>
    <w:p w14:paraId="169FF38A" w14:textId="77777777" w:rsidR="00EC3E94" w:rsidRDefault="00EC3E94" w:rsidP="007334BA">
      <w:pPr>
        <w:widowControl w:val="0"/>
        <w:jc w:val="both"/>
        <w:rPr>
          <w:sz w:val="20"/>
          <w:szCs w:val="20"/>
        </w:rPr>
      </w:pPr>
    </w:p>
    <w:tbl>
      <w:tblPr>
        <w:tblW w:w="5000" w:type="pct"/>
        <w:jc w:val="center"/>
        <w:tblCellMar>
          <w:left w:w="0" w:type="dxa"/>
          <w:right w:w="0" w:type="dxa"/>
        </w:tblCellMar>
        <w:tblLook w:val="04A0" w:firstRow="1" w:lastRow="0" w:firstColumn="1" w:lastColumn="0" w:noHBand="0" w:noVBand="1"/>
      </w:tblPr>
      <w:tblGrid>
        <w:gridCol w:w="3237"/>
        <w:gridCol w:w="2367"/>
        <w:gridCol w:w="1506"/>
        <w:gridCol w:w="1340"/>
        <w:gridCol w:w="940"/>
      </w:tblGrid>
      <w:tr w:rsidR="005711AC" w14:paraId="12B7CA43" w14:textId="77777777" w:rsidTr="005711AC">
        <w:trPr>
          <w:trHeight w:val="297"/>
          <w:jc w:val="center"/>
        </w:trPr>
        <w:tc>
          <w:tcPr>
            <w:tcW w:w="1730" w:type="pct"/>
            <w:tcBorders>
              <w:top w:val="nil"/>
              <w:left w:val="nil"/>
              <w:bottom w:val="single" w:sz="8" w:space="0" w:color="auto"/>
              <w:right w:val="nil"/>
            </w:tcBorders>
            <w:noWrap/>
            <w:tcMar>
              <w:top w:w="0" w:type="dxa"/>
              <w:left w:w="70" w:type="dxa"/>
              <w:bottom w:w="0" w:type="dxa"/>
              <w:right w:w="70" w:type="dxa"/>
            </w:tcMar>
            <w:vAlign w:val="center"/>
            <w:hideMark/>
          </w:tcPr>
          <w:p w14:paraId="114EA7A3" w14:textId="77777777" w:rsidR="00EC3E94" w:rsidRPr="009E5404" w:rsidRDefault="00EC3E94" w:rsidP="009E5404">
            <w:pPr>
              <w:pStyle w:val="Notaalpie"/>
              <w:jc w:val="center"/>
              <w:rPr>
                <w:lang w:val="es-MX"/>
              </w:rPr>
            </w:pPr>
          </w:p>
        </w:tc>
        <w:tc>
          <w:tcPr>
            <w:tcW w:w="1266" w:type="pct"/>
            <w:tcBorders>
              <w:top w:val="nil"/>
              <w:left w:val="nil"/>
              <w:bottom w:val="single" w:sz="8" w:space="0" w:color="auto"/>
              <w:right w:val="nil"/>
            </w:tcBorders>
            <w:hideMark/>
          </w:tcPr>
          <w:p w14:paraId="1181DC07" w14:textId="77777777" w:rsidR="00EC3E94" w:rsidRPr="005711AC" w:rsidRDefault="00EC3E94" w:rsidP="00EC3E94">
            <w:pPr>
              <w:pStyle w:val="Notaalpie"/>
              <w:jc w:val="center"/>
            </w:pPr>
            <w:r w:rsidRPr="00EC18D4">
              <w:rPr>
                <w:rFonts w:ascii="Times New Roman" w:hAnsi="Times New Roman"/>
                <w:b/>
                <w:bCs/>
                <w:color w:val="000000"/>
                <w:sz w:val="20"/>
              </w:rPr>
              <w:t>Período intermedio finalizado el</w:t>
            </w:r>
            <w:r>
              <w:rPr>
                <w:rFonts w:ascii="Times New Roman" w:hAnsi="Times New Roman"/>
                <w:b/>
                <w:bCs/>
                <w:color w:val="000000"/>
                <w:sz w:val="20"/>
              </w:rPr>
              <w:t> </w:t>
            </w:r>
            <w:r w:rsidR="008F3307">
              <w:rPr>
                <w:rFonts w:ascii="Times New Roman" w:hAnsi="Times New Roman"/>
                <w:b/>
                <w:bCs/>
                <w:color w:val="000000"/>
                <w:sz w:val="20"/>
              </w:rPr>
              <w:t>30 de junio de</w:t>
            </w:r>
          </w:p>
        </w:tc>
        <w:tc>
          <w:tcPr>
            <w:tcW w:w="2004" w:type="pct"/>
            <w:gridSpan w:val="3"/>
            <w:tcBorders>
              <w:top w:val="nil"/>
              <w:left w:val="nil"/>
              <w:bottom w:val="single" w:sz="8" w:space="0" w:color="auto"/>
              <w:right w:val="nil"/>
            </w:tcBorders>
            <w:tcMar>
              <w:top w:w="0" w:type="dxa"/>
              <w:left w:w="70" w:type="dxa"/>
              <w:bottom w:w="0" w:type="dxa"/>
              <w:right w:w="70" w:type="dxa"/>
            </w:tcMar>
            <w:vAlign w:val="center"/>
            <w:hideMark/>
          </w:tcPr>
          <w:p w14:paraId="3DE2BAC8" w14:textId="77777777" w:rsidR="008F3307" w:rsidRDefault="00EC3E94" w:rsidP="008F3307">
            <w:pPr>
              <w:pStyle w:val="Notaalpie"/>
              <w:jc w:val="center"/>
              <w:rPr>
                <w:rFonts w:ascii="Times New Roman" w:hAnsi="Times New Roman"/>
                <w:b/>
                <w:bCs/>
                <w:color w:val="000000"/>
                <w:sz w:val="20"/>
              </w:rPr>
            </w:pPr>
            <w:r>
              <w:rPr>
                <w:rFonts w:ascii="Times New Roman" w:hAnsi="Times New Roman"/>
                <w:b/>
                <w:bCs/>
                <w:color w:val="000000"/>
                <w:sz w:val="20"/>
              </w:rPr>
              <w:t>Ejercicio económico finalizado el</w:t>
            </w:r>
          </w:p>
          <w:p w14:paraId="3E245403" w14:textId="77777777" w:rsidR="00EC3E94" w:rsidRPr="009E5404" w:rsidRDefault="00EC3E94" w:rsidP="009E5404">
            <w:pPr>
              <w:pStyle w:val="Notaalpie"/>
              <w:jc w:val="center"/>
            </w:pPr>
            <w:r>
              <w:rPr>
                <w:rFonts w:ascii="Times New Roman" w:hAnsi="Times New Roman"/>
                <w:b/>
                <w:bCs/>
                <w:color w:val="000000"/>
                <w:sz w:val="20"/>
              </w:rPr>
              <w:t xml:space="preserve"> 31 de diciembre de*</w:t>
            </w:r>
          </w:p>
        </w:tc>
      </w:tr>
      <w:tr w:rsidR="005711AC" w:rsidRPr="00684446" w14:paraId="313D6BC8" w14:textId="77777777" w:rsidTr="00EC3E94">
        <w:trPr>
          <w:trHeight w:val="297"/>
          <w:jc w:val="center"/>
        </w:trPr>
        <w:tc>
          <w:tcPr>
            <w:tcW w:w="1730" w:type="pct"/>
            <w:tcBorders>
              <w:top w:val="nil"/>
              <w:left w:val="nil"/>
              <w:bottom w:val="single" w:sz="8" w:space="0" w:color="auto"/>
              <w:right w:val="nil"/>
            </w:tcBorders>
            <w:noWrap/>
            <w:tcMar>
              <w:top w:w="0" w:type="dxa"/>
              <w:left w:w="70" w:type="dxa"/>
              <w:bottom w:w="0" w:type="dxa"/>
              <w:right w:w="70" w:type="dxa"/>
            </w:tcMar>
            <w:vAlign w:val="center"/>
            <w:hideMark/>
          </w:tcPr>
          <w:p w14:paraId="2FD737A5" w14:textId="77777777" w:rsidR="00EC3E94" w:rsidRPr="009E5404" w:rsidRDefault="00EC3E94" w:rsidP="009E5404">
            <w:r>
              <w:rPr>
                <w:b/>
                <w:bCs/>
                <w:color w:val="000000"/>
                <w:sz w:val="20"/>
                <w:szCs w:val="20"/>
              </w:rPr>
              <w:t xml:space="preserve">Concepto </w:t>
            </w:r>
          </w:p>
        </w:tc>
        <w:tc>
          <w:tcPr>
            <w:tcW w:w="1266" w:type="pct"/>
            <w:tcBorders>
              <w:top w:val="nil"/>
              <w:left w:val="nil"/>
              <w:bottom w:val="single" w:sz="8" w:space="0" w:color="auto"/>
              <w:right w:val="nil"/>
            </w:tcBorders>
            <w:hideMark/>
          </w:tcPr>
          <w:p w14:paraId="6E7E7D78" w14:textId="77777777" w:rsidR="00EC3E94" w:rsidRDefault="00EC3E94" w:rsidP="00EC3E94">
            <w:pPr>
              <w:pStyle w:val="Notaalpie"/>
              <w:jc w:val="center"/>
            </w:pPr>
            <w:r>
              <w:rPr>
                <w:rFonts w:ascii="Times New Roman" w:hAnsi="Times New Roman"/>
                <w:b/>
                <w:bCs/>
                <w:color w:val="000000"/>
                <w:sz w:val="20"/>
              </w:rPr>
              <w:t>2020</w:t>
            </w:r>
          </w:p>
        </w:tc>
        <w:tc>
          <w:tcPr>
            <w:tcW w:w="808" w:type="pct"/>
            <w:tcBorders>
              <w:top w:val="nil"/>
              <w:left w:val="nil"/>
              <w:bottom w:val="single" w:sz="8" w:space="0" w:color="auto"/>
              <w:right w:val="nil"/>
            </w:tcBorders>
            <w:tcMar>
              <w:top w:w="0" w:type="dxa"/>
              <w:left w:w="70" w:type="dxa"/>
              <w:bottom w:w="0" w:type="dxa"/>
              <w:right w:w="70" w:type="dxa"/>
            </w:tcMar>
            <w:vAlign w:val="center"/>
            <w:hideMark/>
          </w:tcPr>
          <w:p w14:paraId="05A05E35" w14:textId="77777777" w:rsidR="00EC3E94" w:rsidRPr="009E5404" w:rsidRDefault="00EC3E94" w:rsidP="009E5404">
            <w:pPr>
              <w:pStyle w:val="Notaalpie"/>
            </w:pPr>
            <w:r w:rsidRPr="00BC2C62">
              <w:rPr>
                <w:rFonts w:ascii="Times New Roman" w:hAnsi="Times New Roman"/>
                <w:b/>
                <w:bCs/>
                <w:color w:val="000000"/>
                <w:sz w:val="20"/>
              </w:rPr>
              <w:t>2019</w:t>
            </w:r>
          </w:p>
        </w:tc>
        <w:tc>
          <w:tcPr>
            <w:tcW w:w="703" w:type="pct"/>
            <w:tcBorders>
              <w:top w:val="nil"/>
              <w:left w:val="nil"/>
              <w:bottom w:val="single" w:sz="8" w:space="0" w:color="auto"/>
              <w:right w:val="nil"/>
            </w:tcBorders>
            <w:noWrap/>
            <w:tcMar>
              <w:top w:w="0" w:type="dxa"/>
              <w:left w:w="70" w:type="dxa"/>
              <w:bottom w:w="0" w:type="dxa"/>
              <w:right w:w="70" w:type="dxa"/>
            </w:tcMar>
            <w:vAlign w:val="center"/>
            <w:hideMark/>
          </w:tcPr>
          <w:p w14:paraId="744AC33C" w14:textId="77777777" w:rsidR="00EC3E94" w:rsidRPr="009E5404" w:rsidRDefault="007334BA" w:rsidP="009E5404">
            <w:pPr>
              <w:pStyle w:val="Notaalpie"/>
              <w:jc w:val="center"/>
            </w:pPr>
            <w:r w:rsidRPr="00287DFB">
              <w:rPr>
                <w:rFonts w:ascii="Times New Roman" w:hAnsi="Times New Roman"/>
                <w:b/>
                <w:color w:val="000000"/>
                <w:sz w:val="20"/>
              </w:rPr>
              <w:t>2018</w:t>
            </w:r>
          </w:p>
        </w:tc>
        <w:tc>
          <w:tcPr>
            <w:tcW w:w="493" w:type="pct"/>
            <w:tcBorders>
              <w:top w:val="nil"/>
              <w:left w:val="nil"/>
              <w:bottom w:val="single" w:sz="8" w:space="0" w:color="auto"/>
              <w:right w:val="nil"/>
            </w:tcBorders>
            <w:noWrap/>
            <w:tcMar>
              <w:top w:w="0" w:type="dxa"/>
              <w:left w:w="70" w:type="dxa"/>
              <w:bottom w:w="0" w:type="dxa"/>
              <w:right w:w="70" w:type="dxa"/>
            </w:tcMar>
            <w:vAlign w:val="center"/>
            <w:hideMark/>
          </w:tcPr>
          <w:p w14:paraId="7330C689" w14:textId="77777777" w:rsidR="00EC3E94" w:rsidRPr="009E5404" w:rsidRDefault="007334BA" w:rsidP="009E5404">
            <w:pPr>
              <w:pStyle w:val="Notaalpie"/>
              <w:jc w:val="center"/>
            </w:pPr>
            <w:r w:rsidRPr="00287DFB">
              <w:rPr>
                <w:rFonts w:ascii="Times New Roman" w:hAnsi="Times New Roman"/>
                <w:b/>
                <w:color w:val="000000"/>
                <w:sz w:val="20"/>
              </w:rPr>
              <w:t>2017</w:t>
            </w:r>
          </w:p>
        </w:tc>
      </w:tr>
      <w:tr w:rsidR="005711AC" w14:paraId="066B0B77" w14:textId="77777777" w:rsidTr="00EC3E94">
        <w:trPr>
          <w:trHeight w:val="297"/>
          <w:jc w:val="center"/>
        </w:trPr>
        <w:tc>
          <w:tcPr>
            <w:tcW w:w="1730" w:type="pct"/>
            <w:tcBorders>
              <w:top w:val="nil"/>
              <w:left w:val="nil"/>
              <w:bottom w:val="single" w:sz="8" w:space="0" w:color="auto"/>
              <w:right w:val="nil"/>
            </w:tcBorders>
            <w:noWrap/>
            <w:tcMar>
              <w:top w:w="0" w:type="dxa"/>
              <w:left w:w="70" w:type="dxa"/>
              <w:bottom w:w="0" w:type="dxa"/>
              <w:right w:w="70" w:type="dxa"/>
            </w:tcMar>
            <w:vAlign w:val="center"/>
            <w:hideMark/>
          </w:tcPr>
          <w:p w14:paraId="1C5CB4CB" w14:textId="77777777" w:rsidR="00EC3E94" w:rsidRPr="009E5404" w:rsidRDefault="00EC3E94" w:rsidP="009E5404">
            <w:r>
              <w:rPr>
                <w:color w:val="000000"/>
                <w:sz w:val="20"/>
                <w:szCs w:val="20"/>
              </w:rPr>
              <w:t>Tarjetas de Crédito</w:t>
            </w:r>
          </w:p>
        </w:tc>
        <w:tc>
          <w:tcPr>
            <w:tcW w:w="1266" w:type="pct"/>
            <w:tcBorders>
              <w:top w:val="nil"/>
              <w:left w:val="nil"/>
              <w:bottom w:val="single" w:sz="8" w:space="0" w:color="auto"/>
              <w:right w:val="nil"/>
            </w:tcBorders>
            <w:hideMark/>
          </w:tcPr>
          <w:p w14:paraId="2B90A11F" w14:textId="77777777" w:rsidR="00EC3E94" w:rsidRDefault="00EC3E94" w:rsidP="005711AC">
            <w:pPr>
              <w:ind w:right="248"/>
            </w:pPr>
            <w:r>
              <w:rPr>
                <w:color w:val="000000"/>
                <w:sz w:val="20"/>
                <w:szCs w:val="20"/>
              </w:rPr>
              <w:t>1.238.713</w:t>
            </w:r>
          </w:p>
        </w:tc>
        <w:tc>
          <w:tcPr>
            <w:tcW w:w="808" w:type="pct"/>
            <w:tcBorders>
              <w:top w:val="nil"/>
              <w:left w:val="nil"/>
              <w:bottom w:val="single" w:sz="8" w:space="0" w:color="auto"/>
              <w:right w:val="nil"/>
            </w:tcBorders>
            <w:tcMar>
              <w:top w:w="0" w:type="dxa"/>
              <w:left w:w="70" w:type="dxa"/>
              <w:bottom w:w="0" w:type="dxa"/>
              <w:right w:w="70" w:type="dxa"/>
            </w:tcMar>
            <w:vAlign w:val="center"/>
            <w:hideMark/>
          </w:tcPr>
          <w:p w14:paraId="6681DFC7" w14:textId="77777777" w:rsidR="00EC3E94" w:rsidRPr="009E5404" w:rsidRDefault="00EC3E94" w:rsidP="005711AC">
            <w:pPr>
              <w:ind w:right="86"/>
              <w:jc w:val="both"/>
            </w:pPr>
            <w:r>
              <w:rPr>
                <w:color w:val="000000"/>
                <w:sz w:val="20"/>
                <w:szCs w:val="20"/>
              </w:rPr>
              <w:t>1.811.482</w:t>
            </w:r>
          </w:p>
        </w:tc>
        <w:tc>
          <w:tcPr>
            <w:tcW w:w="703" w:type="pct"/>
            <w:tcBorders>
              <w:top w:val="nil"/>
              <w:left w:val="nil"/>
              <w:bottom w:val="single" w:sz="8" w:space="0" w:color="auto"/>
              <w:right w:val="nil"/>
            </w:tcBorders>
            <w:noWrap/>
            <w:tcMar>
              <w:top w:w="0" w:type="dxa"/>
              <w:left w:w="70" w:type="dxa"/>
              <w:bottom w:w="0" w:type="dxa"/>
              <w:right w:w="70" w:type="dxa"/>
            </w:tcMar>
            <w:vAlign w:val="center"/>
            <w:hideMark/>
          </w:tcPr>
          <w:p w14:paraId="1F72B401" w14:textId="77777777" w:rsidR="00EC3E94" w:rsidRPr="009E5404" w:rsidRDefault="00EC3E94" w:rsidP="00EC3E94">
            <w:pPr>
              <w:jc w:val="right"/>
            </w:pPr>
            <w:r>
              <w:rPr>
                <w:color w:val="000000"/>
                <w:sz w:val="20"/>
                <w:szCs w:val="20"/>
              </w:rPr>
              <w:t>        3.584.822</w:t>
            </w:r>
          </w:p>
        </w:tc>
        <w:tc>
          <w:tcPr>
            <w:tcW w:w="493" w:type="pct"/>
            <w:tcBorders>
              <w:top w:val="nil"/>
              <w:left w:val="nil"/>
              <w:bottom w:val="single" w:sz="8" w:space="0" w:color="auto"/>
              <w:right w:val="nil"/>
            </w:tcBorders>
            <w:noWrap/>
            <w:tcMar>
              <w:top w:w="0" w:type="dxa"/>
              <w:left w:w="70" w:type="dxa"/>
              <w:bottom w:w="0" w:type="dxa"/>
              <w:right w:w="70" w:type="dxa"/>
            </w:tcMar>
            <w:vAlign w:val="center"/>
            <w:hideMark/>
          </w:tcPr>
          <w:p w14:paraId="0E70549F" w14:textId="77777777" w:rsidR="00EC3E94" w:rsidRPr="009E5404" w:rsidRDefault="00EC3E94" w:rsidP="00EC3E94">
            <w:pPr>
              <w:jc w:val="right"/>
            </w:pPr>
            <w:r>
              <w:rPr>
                <w:color w:val="000000"/>
                <w:sz w:val="20"/>
                <w:szCs w:val="20"/>
              </w:rPr>
              <w:t>3.411.202</w:t>
            </w:r>
          </w:p>
        </w:tc>
      </w:tr>
      <w:tr w:rsidR="005711AC" w14:paraId="2957F1AB" w14:textId="77777777" w:rsidTr="00EC3E94">
        <w:trPr>
          <w:trHeight w:val="297"/>
          <w:jc w:val="center"/>
        </w:trPr>
        <w:tc>
          <w:tcPr>
            <w:tcW w:w="1730" w:type="pct"/>
            <w:tcBorders>
              <w:top w:val="nil"/>
              <w:left w:val="nil"/>
              <w:bottom w:val="single" w:sz="8" w:space="0" w:color="auto"/>
              <w:right w:val="nil"/>
            </w:tcBorders>
            <w:noWrap/>
            <w:tcMar>
              <w:top w:w="0" w:type="dxa"/>
              <w:left w:w="70" w:type="dxa"/>
              <w:bottom w:w="0" w:type="dxa"/>
              <w:right w:w="70" w:type="dxa"/>
            </w:tcMar>
            <w:vAlign w:val="center"/>
            <w:hideMark/>
          </w:tcPr>
          <w:p w14:paraId="53A39471" w14:textId="77777777" w:rsidR="00EC3E94" w:rsidRPr="009E5404" w:rsidRDefault="00EC3E94" w:rsidP="009E5404">
            <w:r>
              <w:rPr>
                <w:b/>
                <w:bCs/>
                <w:color w:val="000000"/>
                <w:sz w:val="20"/>
                <w:szCs w:val="20"/>
              </w:rPr>
              <w:t>Total</w:t>
            </w:r>
          </w:p>
        </w:tc>
        <w:tc>
          <w:tcPr>
            <w:tcW w:w="1266" w:type="pct"/>
            <w:tcBorders>
              <w:top w:val="nil"/>
              <w:left w:val="nil"/>
              <w:bottom w:val="single" w:sz="8" w:space="0" w:color="auto"/>
              <w:right w:val="nil"/>
            </w:tcBorders>
            <w:hideMark/>
          </w:tcPr>
          <w:p w14:paraId="4582A671" w14:textId="77777777" w:rsidR="00EC3E94" w:rsidRDefault="00EC3E94" w:rsidP="005711AC">
            <w:pPr>
              <w:ind w:right="248"/>
            </w:pPr>
            <w:r>
              <w:rPr>
                <w:b/>
                <w:bCs/>
                <w:color w:val="000000"/>
                <w:sz w:val="20"/>
                <w:szCs w:val="20"/>
              </w:rPr>
              <w:t>7.101.686</w:t>
            </w:r>
          </w:p>
        </w:tc>
        <w:tc>
          <w:tcPr>
            <w:tcW w:w="808" w:type="pct"/>
            <w:tcBorders>
              <w:top w:val="nil"/>
              <w:left w:val="nil"/>
              <w:bottom w:val="single" w:sz="8" w:space="0" w:color="auto"/>
              <w:right w:val="nil"/>
            </w:tcBorders>
            <w:tcMar>
              <w:top w:w="0" w:type="dxa"/>
              <w:left w:w="70" w:type="dxa"/>
              <w:bottom w:w="0" w:type="dxa"/>
              <w:right w:w="70" w:type="dxa"/>
            </w:tcMar>
            <w:vAlign w:val="center"/>
            <w:hideMark/>
          </w:tcPr>
          <w:p w14:paraId="40380C66" w14:textId="77777777" w:rsidR="00EC3E94" w:rsidRPr="009E5404" w:rsidRDefault="00EC3E94" w:rsidP="005711AC">
            <w:pPr>
              <w:ind w:right="86"/>
              <w:jc w:val="both"/>
            </w:pPr>
            <w:r>
              <w:rPr>
                <w:b/>
                <w:bCs/>
                <w:color w:val="000000"/>
                <w:sz w:val="20"/>
                <w:szCs w:val="20"/>
              </w:rPr>
              <w:t> 7.137.521</w:t>
            </w:r>
          </w:p>
        </w:tc>
        <w:tc>
          <w:tcPr>
            <w:tcW w:w="703" w:type="pct"/>
            <w:tcBorders>
              <w:top w:val="nil"/>
              <w:left w:val="nil"/>
              <w:bottom w:val="single" w:sz="8" w:space="0" w:color="auto"/>
              <w:right w:val="nil"/>
            </w:tcBorders>
            <w:noWrap/>
            <w:tcMar>
              <w:top w:w="0" w:type="dxa"/>
              <w:left w:w="70" w:type="dxa"/>
              <w:bottom w:w="0" w:type="dxa"/>
              <w:right w:w="70" w:type="dxa"/>
            </w:tcMar>
            <w:vAlign w:val="center"/>
            <w:hideMark/>
          </w:tcPr>
          <w:p w14:paraId="41408C9B" w14:textId="77777777" w:rsidR="00EC3E94" w:rsidRPr="009E5404" w:rsidRDefault="00EC3E94" w:rsidP="00EC3E94">
            <w:pPr>
              <w:jc w:val="right"/>
            </w:pPr>
            <w:r>
              <w:rPr>
                <w:b/>
                <w:bCs/>
                <w:color w:val="000000"/>
                <w:sz w:val="20"/>
                <w:szCs w:val="20"/>
              </w:rPr>
              <w:t>8.281.282</w:t>
            </w:r>
          </w:p>
        </w:tc>
        <w:tc>
          <w:tcPr>
            <w:tcW w:w="493" w:type="pct"/>
            <w:tcBorders>
              <w:top w:val="nil"/>
              <w:left w:val="nil"/>
              <w:bottom w:val="single" w:sz="8" w:space="0" w:color="auto"/>
              <w:right w:val="nil"/>
            </w:tcBorders>
            <w:noWrap/>
            <w:tcMar>
              <w:top w:w="0" w:type="dxa"/>
              <w:left w:w="70" w:type="dxa"/>
              <w:bottom w:w="0" w:type="dxa"/>
              <w:right w:w="70" w:type="dxa"/>
            </w:tcMar>
            <w:vAlign w:val="center"/>
            <w:hideMark/>
          </w:tcPr>
          <w:p w14:paraId="645EF132" w14:textId="77777777" w:rsidR="00EC3E94" w:rsidRPr="009E5404" w:rsidRDefault="00EC3E94" w:rsidP="00EC3E94">
            <w:pPr>
              <w:jc w:val="right"/>
            </w:pPr>
            <w:r>
              <w:rPr>
                <w:b/>
                <w:bCs/>
                <w:color w:val="000000"/>
                <w:sz w:val="20"/>
                <w:szCs w:val="20"/>
              </w:rPr>
              <w:t>7.403.339</w:t>
            </w:r>
          </w:p>
        </w:tc>
      </w:tr>
    </w:tbl>
    <w:p w14:paraId="2DDEF32E" w14:textId="77777777" w:rsidR="00926710" w:rsidRPr="00CB7131" w:rsidRDefault="00926710" w:rsidP="00926710">
      <w:pPr>
        <w:widowControl w:val="0"/>
        <w:jc w:val="both"/>
        <w:rPr>
          <w:i/>
          <w:iCs/>
          <w:sz w:val="20"/>
        </w:rPr>
      </w:pPr>
      <w:r w:rsidRPr="00CB7131">
        <w:rPr>
          <w:i/>
          <w:iCs/>
          <w:sz w:val="20"/>
        </w:rPr>
        <w:t>* La información en este apartado se encuentra expresada en valores históricos. Ver Capítulo VIII - Presentación de la Información Financiera del presente Prospecto.</w:t>
      </w:r>
    </w:p>
    <w:p w14:paraId="5D23FF2E" w14:textId="77777777" w:rsidR="005A642D" w:rsidRPr="00287DFB" w:rsidRDefault="005A642D" w:rsidP="005A642D">
      <w:pPr>
        <w:widowControl w:val="0"/>
        <w:jc w:val="both"/>
        <w:rPr>
          <w:sz w:val="20"/>
        </w:rPr>
      </w:pPr>
    </w:p>
    <w:p w14:paraId="49016EE3" w14:textId="77777777" w:rsidR="007334BA" w:rsidRDefault="007334BA" w:rsidP="007334BA">
      <w:pPr>
        <w:widowControl w:val="0"/>
        <w:jc w:val="both"/>
        <w:rPr>
          <w:sz w:val="20"/>
          <w:szCs w:val="20"/>
        </w:rPr>
      </w:pPr>
      <w:r w:rsidRPr="00287DFB">
        <w:rPr>
          <w:b/>
          <w:sz w:val="20"/>
          <w:szCs w:val="20"/>
          <w:u w:val="single"/>
        </w:rPr>
        <w:t>CAJA DE AHORRO</w:t>
      </w:r>
      <w:r w:rsidRPr="00287DFB">
        <w:rPr>
          <w:b/>
          <w:sz w:val="20"/>
          <w:szCs w:val="20"/>
        </w:rPr>
        <w:t xml:space="preserve">: </w:t>
      </w:r>
      <w:r w:rsidRPr="00287DFB">
        <w:rPr>
          <w:sz w:val="20"/>
          <w:szCs w:val="20"/>
        </w:rPr>
        <w:t>En esta primera etapa el producto caja de ahorro es otorgado a los jubilados que acreditan sus beneficios en EFECTIVO SÍ, la misma es gratuita de acuerdo a las normativas vigentes y contarían con una tarjeta de débito. Este servicio permite afianzar la relación con los clientes y es un excelente vehículo para el ofrecimiento de otros productos tanto crediticio como comisionables. A la fecha del presente Prospecto existen aproximadamente 180.000 cajas de ahorro abiertas.</w:t>
      </w:r>
    </w:p>
    <w:p w14:paraId="5707D8E0" w14:textId="77777777" w:rsidR="00EC3E94" w:rsidRDefault="00EC3E94" w:rsidP="007334BA">
      <w:pPr>
        <w:widowControl w:val="0"/>
        <w:jc w:val="both"/>
        <w:rPr>
          <w:sz w:val="20"/>
          <w:szCs w:val="20"/>
        </w:rPr>
      </w:pPr>
    </w:p>
    <w:p w14:paraId="6317DE1E" w14:textId="77777777" w:rsidR="00EC3E94" w:rsidRDefault="00EC3E94" w:rsidP="007334BA">
      <w:pPr>
        <w:widowControl w:val="0"/>
        <w:jc w:val="both"/>
        <w:rPr>
          <w:sz w:val="20"/>
          <w:szCs w:val="20"/>
        </w:rPr>
      </w:pPr>
    </w:p>
    <w:tbl>
      <w:tblPr>
        <w:tblW w:w="5000" w:type="pct"/>
        <w:jc w:val="center"/>
        <w:tblCellMar>
          <w:left w:w="0" w:type="dxa"/>
          <w:right w:w="0" w:type="dxa"/>
        </w:tblCellMar>
        <w:tblLook w:val="04A0" w:firstRow="1" w:lastRow="0" w:firstColumn="1" w:lastColumn="0" w:noHBand="0" w:noVBand="1"/>
      </w:tblPr>
      <w:tblGrid>
        <w:gridCol w:w="2340"/>
        <w:gridCol w:w="3410"/>
        <w:gridCol w:w="1493"/>
        <w:gridCol w:w="857"/>
        <w:gridCol w:w="1290"/>
      </w:tblGrid>
      <w:tr w:rsidR="005711AC" w14:paraId="508DED49" w14:textId="77777777" w:rsidTr="005711AC">
        <w:trPr>
          <w:trHeight w:val="297"/>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25B10F73" w14:textId="77777777" w:rsidR="00EC3E94" w:rsidRPr="009E5404" w:rsidRDefault="00EC3E94">
            <w:pPr>
              <w:rPr>
                <w:sz w:val="22"/>
                <w:lang w:val="es-MX"/>
              </w:rPr>
            </w:pPr>
          </w:p>
        </w:tc>
        <w:tc>
          <w:tcPr>
            <w:tcW w:w="1857" w:type="pct"/>
            <w:tcBorders>
              <w:top w:val="nil"/>
              <w:left w:val="nil"/>
              <w:bottom w:val="single" w:sz="8" w:space="0" w:color="auto"/>
              <w:right w:val="nil"/>
            </w:tcBorders>
            <w:hideMark/>
          </w:tcPr>
          <w:p w14:paraId="14AA6D7F" w14:textId="77777777" w:rsidR="00EC3E94" w:rsidRPr="005711AC" w:rsidRDefault="00EC3E94" w:rsidP="005711AC">
            <w:pPr>
              <w:pStyle w:val="Notaalpie"/>
            </w:pPr>
            <w:r w:rsidRPr="00EC18D4">
              <w:rPr>
                <w:rFonts w:ascii="Times New Roman" w:hAnsi="Times New Roman"/>
                <w:b/>
                <w:bCs/>
                <w:color w:val="000000"/>
                <w:sz w:val="20"/>
              </w:rPr>
              <w:t>Período intermedio finalizado el</w:t>
            </w:r>
            <w:r>
              <w:rPr>
                <w:rFonts w:ascii="Times New Roman" w:hAnsi="Times New Roman"/>
                <w:b/>
                <w:bCs/>
                <w:color w:val="000000"/>
                <w:sz w:val="20"/>
              </w:rPr>
              <w:t> </w:t>
            </w:r>
            <w:r w:rsidR="008F3307">
              <w:rPr>
                <w:rFonts w:ascii="Times New Roman" w:hAnsi="Times New Roman"/>
                <w:b/>
                <w:bCs/>
                <w:color w:val="000000"/>
                <w:sz w:val="20"/>
              </w:rPr>
              <w:t>30 de junio de</w:t>
            </w:r>
          </w:p>
        </w:tc>
        <w:tc>
          <w:tcPr>
            <w:tcW w:w="1856" w:type="pct"/>
            <w:gridSpan w:val="3"/>
            <w:tcBorders>
              <w:top w:val="nil"/>
              <w:left w:val="nil"/>
              <w:bottom w:val="single" w:sz="8" w:space="0" w:color="auto"/>
              <w:right w:val="nil"/>
            </w:tcBorders>
            <w:tcMar>
              <w:top w:w="0" w:type="dxa"/>
              <w:left w:w="70" w:type="dxa"/>
              <w:bottom w:w="0" w:type="dxa"/>
              <w:right w:w="70" w:type="dxa"/>
            </w:tcMar>
            <w:vAlign w:val="center"/>
            <w:hideMark/>
          </w:tcPr>
          <w:p w14:paraId="693755E2" w14:textId="77777777" w:rsidR="008F3307" w:rsidRPr="00684446" w:rsidRDefault="00EC3E94" w:rsidP="008F3307">
            <w:pPr>
              <w:pStyle w:val="Notaalpie"/>
              <w:jc w:val="center"/>
              <w:rPr>
                <w:rFonts w:ascii="Times New Roman" w:hAnsi="Times New Roman"/>
                <w:b/>
                <w:bCs/>
                <w:color w:val="000000"/>
                <w:sz w:val="20"/>
              </w:rPr>
            </w:pPr>
            <w:r w:rsidRPr="009E5404">
              <w:rPr>
                <w:rFonts w:ascii="Times New Roman" w:hAnsi="Times New Roman"/>
                <w:b/>
                <w:color w:val="000000"/>
                <w:sz w:val="20"/>
              </w:rPr>
              <w:t>Ejercicio económico finalizado el</w:t>
            </w:r>
          </w:p>
          <w:p w14:paraId="0AE6BA83" w14:textId="77777777" w:rsidR="00EC3E94" w:rsidRPr="009E5404" w:rsidRDefault="00EC3E94" w:rsidP="009E5404">
            <w:r w:rsidRPr="00BC2C62">
              <w:rPr>
                <w:b/>
                <w:color w:val="000000"/>
                <w:sz w:val="20"/>
              </w:rPr>
              <w:t>31 de diciembre de*</w:t>
            </w:r>
          </w:p>
        </w:tc>
      </w:tr>
      <w:tr w:rsidR="005711AC" w14:paraId="54FBB5BA" w14:textId="77777777" w:rsidTr="00EC3E94">
        <w:trPr>
          <w:trHeight w:val="300"/>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6FD4DE1C" w14:textId="77777777" w:rsidR="00EC3E94" w:rsidRPr="009E5404" w:rsidRDefault="00EC3E94">
            <w:r>
              <w:rPr>
                <w:b/>
                <w:bCs/>
                <w:color w:val="000000"/>
                <w:sz w:val="20"/>
                <w:szCs w:val="20"/>
              </w:rPr>
              <w:t xml:space="preserve">Concepto </w:t>
            </w:r>
          </w:p>
        </w:tc>
        <w:tc>
          <w:tcPr>
            <w:tcW w:w="1857" w:type="pct"/>
            <w:tcBorders>
              <w:top w:val="nil"/>
              <w:left w:val="nil"/>
              <w:bottom w:val="single" w:sz="8" w:space="0" w:color="auto"/>
              <w:right w:val="nil"/>
            </w:tcBorders>
            <w:hideMark/>
          </w:tcPr>
          <w:p w14:paraId="5459DB25" w14:textId="77777777" w:rsidR="00EC3E94" w:rsidRDefault="00EC3E94">
            <w:pPr>
              <w:pStyle w:val="Notaalpie"/>
              <w:jc w:val="center"/>
            </w:pPr>
            <w:r>
              <w:rPr>
                <w:rFonts w:ascii="Times New Roman" w:hAnsi="Times New Roman"/>
                <w:b/>
                <w:bCs/>
                <w:color w:val="000000"/>
                <w:sz w:val="20"/>
              </w:rPr>
              <w:t>2020</w:t>
            </w:r>
          </w:p>
        </w:tc>
        <w:tc>
          <w:tcPr>
            <w:tcW w:w="836" w:type="pct"/>
            <w:tcBorders>
              <w:top w:val="nil"/>
              <w:left w:val="nil"/>
              <w:bottom w:val="single" w:sz="8" w:space="0" w:color="auto"/>
              <w:right w:val="nil"/>
            </w:tcBorders>
            <w:tcMar>
              <w:top w:w="0" w:type="dxa"/>
              <w:left w:w="70" w:type="dxa"/>
              <w:bottom w:w="0" w:type="dxa"/>
              <w:right w:w="70" w:type="dxa"/>
            </w:tcMar>
            <w:vAlign w:val="center"/>
            <w:hideMark/>
          </w:tcPr>
          <w:p w14:paraId="163907C4" w14:textId="77777777" w:rsidR="00EC3E94" w:rsidRPr="009E5404" w:rsidRDefault="00EC3E94" w:rsidP="009E5404">
            <w:pPr>
              <w:pStyle w:val="Notaalpie"/>
              <w:jc w:val="center"/>
            </w:pPr>
            <w:r w:rsidRPr="00BC2C62">
              <w:rPr>
                <w:rFonts w:ascii="Times New Roman" w:hAnsi="Times New Roman"/>
                <w:b/>
                <w:bCs/>
                <w:color w:val="000000"/>
                <w:sz w:val="20"/>
              </w:rPr>
              <w:t>2019</w:t>
            </w:r>
          </w:p>
        </w:tc>
        <w:tc>
          <w:tcPr>
            <w:tcW w:w="497" w:type="pct"/>
            <w:tcBorders>
              <w:top w:val="nil"/>
              <w:left w:val="nil"/>
              <w:bottom w:val="single" w:sz="8" w:space="0" w:color="auto"/>
              <w:right w:val="nil"/>
            </w:tcBorders>
            <w:noWrap/>
            <w:tcMar>
              <w:top w:w="0" w:type="dxa"/>
              <w:left w:w="70" w:type="dxa"/>
              <w:bottom w:w="0" w:type="dxa"/>
              <w:right w:w="70" w:type="dxa"/>
            </w:tcMar>
            <w:vAlign w:val="center"/>
            <w:hideMark/>
          </w:tcPr>
          <w:p w14:paraId="24EB9E35" w14:textId="77777777" w:rsidR="00EC3E94" w:rsidRPr="009E5404" w:rsidRDefault="007334BA" w:rsidP="009E5404">
            <w:pPr>
              <w:pStyle w:val="Notaalpie"/>
              <w:jc w:val="center"/>
            </w:pPr>
            <w:r w:rsidRPr="00287DFB">
              <w:rPr>
                <w:rFonts w:ascii="Times New Roman" w:hAnsi="Times New Roman"/>
                <w:b/>
                <w:color w:val="000000"/>
                <w:sz w:val="20"/>
              </w:rPr>
              <w:t>2018</w:t>
            </w:r>
          </w:p>
        </w:tc>
        <w:tc>
          <w:tcPr>
            <w:tcW w:w="523" w:type="pct"/>
            <w:tcBorders>
              <w:top w:val="nil"/>
              <w:left w:val="nil"/>
              <w:bottom w:val="single" w:sz="8" w:space="0" w:color="auto"/>
              <w:right w:val="nil"/>
            </w:tcBorders>
            <w:noWrap/>
            <w:tcMar>
              <w:top w:w="0" w:type="dxa"/>
              <w:left w:w="70" w:type="dxa"/>
              <w:bottom w:w="0" w:type="dxa"/>
              <w:right w:w="70" w:type="dxa"/>
            </w:tcMar>
            <w:vAlign w:val="center"/>
            <w:hideMark/>
          </w:tcPr>
          <w:p w14:paraId="7E210CF9" w14:textId="77777777" w:rsidR="00EC3E94" w:rsidRPr="009E5404" w:rsidRDefault="007334BA" w:rsidP="009E5404">
            <w:pPr>
              <w:pStyle w:val="Notaalpie"/>
              <w:jc w:val="center"/>
            </w:pPr>
            <w:r w:rsidRPr="00287DFB">
              <w:rPr>
                <w:rFonts w:ascii="Times New Roman" w:hAnsi="Times New Roman"/>
                <w:b/>
                <w:color w:val="000000"/>
                <w:sz w:val="20"/>
              </w:rPr>
              <w:t>2017</w:t>
            </w:r>
          </w:p>
        </w:tc>
      </w:tr>
      <w:tr w:rsidR="005711AC" w14:paraId="014C0771" w14:textId="77777777" w:rsidTr="00EC3E94">
        <w:trPr>
          <w:trHeight w:val="300"/>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5777716B" w14:textId="77777777" w:rsidR="00EC3E94" w:rsidRPr="009E5404" w:rsidRDefault="00EC3E94" w:rsidP="009E5404">
            <w:r>
              <w:rPr>
                <w:color w:val="000000"/>
                <w:sz w:val="20"/>
                <w:szCs w:val="20"/>
              </w:rPr>
              <w:t>Cajas de Ahorro</w:t>
            </w:r>
          </w:p>
        </w:tc>
        <w:tc>
          <w:tcPr>
            <w:tcW w:w="1857" w:type="pct"/>
            <w:tcBorders>
              <w:top w:val="nil"/>
              <w:left w:val="nil"/>
              <w:bottom w:val="single" w:sz="8" w:space="0" w:color="auto"/>
              <w:right w:val="nil"/>
            </w:tcBorders>
            <w:hideMark/>
          </w:tcPr>
          <w:p w14:paraId="1C46EF57" w14:textId="77777777" w:rsidR="00EC3E94" w:rsidRPr="009E5404" w:rsidRDefault="00EC3E94" w:rsidP="009E5404">
            <w:pPr>
              <w:ind w:right="248"/>
            </w:pPr>
            <w:r>
              <w:rPr>
                <w:color w:val="000000"/>
                <w:sz w:val="20"/>
                <w:szCs w:val="20"/>
              </w:rPr>
              <w:t>2.384.590</w:t>
            </w:r>
          </w:p>
        </w:tc>
        <w:tc>
          <w:tcPr>
            <w:tcW w:w="836" w:type="pct"/>
            <w:tcBorders>
              <w:top w:val="nil"/>
              <w:left w:val="nil"/>
              <w:bottom w:val="single" w:sz="8" w:space="0" w:color="auto"/>
              <w:right w:val="nil"/>
            </w:tcBorders>
            <w:tcMar>
              <w:top w:w="0" w:type="dxa"/>
              <w:left w:w="70" w:type="dxa"/>
              <w:bottom w:w="0" w:type="dxa"/>
              <w:right w:w="70" w:type="dxa"/>
            </w:tcMar>
            <w:vAlign w:val="center"/>
            <w:hideMark/>
          </w:tcPr>
          <w:p w14:paraId="68588B6F" w14:textId="77777777" w:rsidR="00EC3E94" w:rsidRDefault="00EC3E94" w:rsidP="005711AC">
            <w:pPr>
              <w:ind w:right="248"/>
              <w:jc w:val="right"/>
            </w:pPr>
            <w:r>
              <w:rPr>
                <w:color w:val="000000"/>
                <w:sz w:val="20"/>
                <w:szCs w:val="20"/>
              </w:rPr>
              <w:t>1.346.518</w:t>
            </w:r>
          </w:p>
        </w:tc>
        <w:tc>
          <w:tcPr>
            <w:tcW w:w="497" w:type="pct"/>
            <w:tcBorders>
              <w:top w:val="nil"/>
              <w:left w:val="nil"/>
              <w:bottom w:val="single" w:sz="8" w:space="0" w:color="auto"/>
              <w:right w:val="nil"/>
            </w:tcBorders>
            <w:noWrap/>
            <w:tcMar>
              <w:top w:w="0" w:type="dxa"/>
              <w:left w:w="70" w:type="dxa"/>
              <w:bottom w:w="0" w:type="dxa"/>
              <w:right w:w="70" w:type="dxa"/>
            </w:tcMar>
            <w:vAlign w:val="center"/>
            <w:hideMark/>
          </w:tcPr>
          <w:p w14:paraId="27EA0F52" w14:textId="77777777" w:rsidR="00EC3E94" w:rsidRPr="009E5404" w:rsidRDefault="00EC3E94">
            <w:pPr>
              <w:jc w:val="right"/>
            </w:pPr>
            <w:r>
              <w:rPr>
                <w:color w:val="000000"/>
                <w:sz w:val="20"/>
                <w:szCs w:val="20"/>
              </w:rPr>
              <w:t>918.079</w:t>
            </w:r>
          </w:p>
        </w:tc>
        <w:tc>
          <w:tcPr>
            <w:tcW w:w="523" w:type="pct"/>
            <w:tcBorders>
              <w:top w:val="nil"/>
              <w:left w:val="nil"/>
              <w:bottom w:val="single" w:sz="8" w:space="0" w:color="auto"/>
              <w:right w:val="nil"/>
            </w:tcBorders>
            <w:noWrap/>
            <w:tcMar>
              <w:top w:w="0" w:type="dxa"/>
              <w:left w:w="70" w:type="dxa"/>
              <w:bottom w:w="0" w:type="dxa"/>
              <w:right w:w="70" w:type="dxa"/>
            </w:tcMar>
            <w:vAlign w:val="center"/>
            <w:hideMark/>
          </w:tcPr>
          <w:p w14:paraId="595A8924" w14:textId="77777777" w:rsidR="00EC3E94" w:rsidRPr="009E5404" w:rsidRDefault="00EC3E94">
            <w:pPr>
              <w:jc w:val="right"/>
            </w:pPr>
            <w:r>
              <w:rPr>
                <w:color w:val="000000"/>
                <w:sz w:val="20"/>
                <w:szCs w:val="20"/>
              </w:rPr>
              <w:t xml:space="preserve">          810.393 </w:t>
            </w:r>
          </w:p>
        </w:tc>
      </w:tr>
      <w:tr w:rsidR="005711AC" w14:paraId="6DF090A0" w14:textId="77777777" w:rsidTr="00EC3E94">
        <w:trPr>
          <w:trHeight w:val="315"/>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5CC639F7" w14:textId="77777777" w:rsidR="00EC3E94" w:rsidRPr="009E5404" w:rsidRDefault="00EC3E94" w:rsidP="009E5404">
            <w:r>
              <w:rPr>
                <w:b/>
                <w:bCs/>
                <w:color w:val="000000"/>
                <w:sz w:val="20"/>
                <w:szCs w:val="20"/>
              </w:rPr>
              <w:t>Total</w:t>
            </w:r>
          </w:p>
        </w:tc>
        <w:tc>
          <w:tcPr>
            <w:tcW w:w="1857" w:type="pct"/>
            <w:tcBorders>
              <w:top w:val="nil"/>
              <w:left w:val="nil"/>
              <w:bottom w:val="single" w:sz="8" w:space="0" w:color="auto"/>
              <w:right w:val="nil"/>
            </w:tcBorders>
            <w:hideMark/>
          </w:tcPr>
          <w:p w14:paraId="3BAA9040" w14:textId="77777777" w:rsidR="00EC3E94" w:rsidRPr="009E5404" w:rsidRDefault="00EC3E94" w:rsidP="009E5404">
            <w:pPr>
              <w:ind w:right="248"/>
            </w:pPr>
            <w:r>
              <w:rPr>
                <w:b/>
                <w:bCs/>
                <w:color w:val="000000"/>
                <w:sz w:val="20"/>
                <w:szCs w:val="20"/>
              </w:rPr>
              <w:t>2.388.823</w:t>
            </w:r>
          </w:p>
        </w:tc>
        <w:tc>
          <w:tcPr>
            <w:tcW w:w="836" w:type="pct"/>
            <w:tcBorders>
              <w:top w:val="nil"/>
              <w:left w:val="nil"/>
              <w:bottom w:val="single" w:sz="8" w:space="0" w:color="auto"/>
              <w:right w:val="nil"/>
            </w:tcBorders>
            <w:tcMar>
              <w:top w:w="0" w:type="dxa"/>
              <w:left w:w="70" w:type="dxa"/>
              <w:bottom w:w="0" w:type="dxa"/>
              <w:right w:w="70" w:type="dxa"/>
            </w:tcMar>
            <w:vAlign w:val="center"/>
            <w:hideMark/>
          </w:tcPr>
          <w:p w14:paraId="196CAC30" w14:textId="77777777" w:rsidR="00EC3E94" w:rsidRDefault="00EC3E94" w:rsidP="005711AC">
            <w:pPr>
              <w:ind w:right="248"/>
              <w:jc w:val="right"/>
            </w:pPr>
            <w:r>
              <w:rPr>
                <w:b/>
                <w:bCs/>
                <w:color w:val="000000"/>
                <w:sz w:val="20"/>
                <w:szCs w:val="20"/>
              </w:rPr>
              <w:t>1.350.632</w:t>
            </w:r>
          </w:p>
        </w:tc>
        <w:tc>
          <w:tcPr>
            <w:tcW w:w="497" w:type="pct"/>
            <w:tcBorders>
              <w:top w:val="nil"/>
              <w:left w:val="nil"/>
              <w:bottom w:val="single" w:sz="8" w:space="0" w:color="auto"/>
              <w:right w:val="nil"/>
            </w:tcBorders>
            <w:tcMar>
              <w:top w:w="0" w:type="dxa"/>
              <w:left w:w="70" w:type="dxa"/>
              <w:bottom w:w="0" w:type="dxa"/>
              <w:right w:w="70" w:type="dxa"/>
            </w:tcMar>
            <w:vAlign w:val="center"/>
            <w:hideMark/>
          </w:tcPr>
          <w:p w14:paraId="7916651B" w14:textId="77777777" w:rsidR="00EC3E94" w:rsidRPr="009E5404" w:rsidRDefault="00EC3E94">
            <w:pPr>
              <w:jc w:val="right"/>
            </w:pPr>
            <w:r>
              <w:rPr>
                <w:b/>
                <w:bCs/>
                <w:color w:val="000000"/>
                <w:sz w:val="20"/>
                <w:szCs w:val="20"/>
              </w:rPr>
              <w:t>926.068</w:t>
            </w:r>
          </w:p>
        </w:tc>
        <w:tc>
          <w:tcPr>
            <w:tcW w:w="523" w:type="pct"/>
            <w:tcBorders>
              <w:top w:val="nil"/>
              <w:left w:val="nil"/>
              <w:bottom w:val="single" w:sz="8" w:space="0" w:color="auto"/>
              <w:right w:val="nil"/>
            </w:tcBorders>
            <w:tcMar>
              <w:top w:w="0" w:type="dxa"/>
              <w:left w:w="70" w:type="dxa"/>
              <w:bottom w:w="0" w:type="dxa"/>
              <w:right w:w="70" w:type="dxa"/>
            </w:tcMar>
            <w:vAlign w:val="center"/>
            <w:hideMark/>
          </w:tcPr>
          <w:p w14:paraId="6B31BB6F" w14:textId="77777777" w:rsidR="00EC3E94" w:rsidRPr="009E5404" w:rsidRDefault="00EC3E94">
            <w:pPr>
              <w:jc w:val="right"/>
            </w:pPr>
            <w:r>
              <w:rPr>
                <w:b/>
                <w:bCs/>
                <w:color w:val="000000"/>
                <w:sz w:val="20"/>
                <w:szCs w:val="20"/>
              </w:rPr>
              <w:t>          817.761</w:t>
            </w:r>
          </w:p>
        </w:tc>
      </w:tr>
    </w:tbl>
    <w:p w14:paraId="40E93B58" w14:textId="77777777" w:rsidR="00EC3E94" w:rsidRPr="00287DFB" w:rsidRDefault="00EC3E94" w:rsidP="007334BA">
      <w:pPr>
        <w:widowControl w:val="0"/>
        <w:jc w:val="both"/>
        <w:rPr>
          <w:sz w:val="20"/>
          <w:szCs w:val="20"/>
        </w:rPr>
      </w:pPr>
    </w:p>
    <w:p w14:paraId="4E966421" w14:textId="77777777" w:rsidR="00926710" w:rsidRPr="00CB7131" w:rsidRDefault="00926710" w:rsidP="00926710">
      <w:pPr>
        <w:widowControl w:val="0"/>
        <w:jc w:val="both"/>
        <w:rPr>
          <w:i/>
          <w:iCs/>
          <w:sz w:val="20"/>
        </w:rPr>
      </w:pPr>
      <w:r w:rsidRPr="00CB7131">
        <w:rPr>
          <w:i/>
          <w:iCs/>
          <w:sz w:val="20"/>
        </w:rPr>
        <w:t>* La información en este apartado se encuentra expresada en valores históricos. Ver Capítulo VIII - Presentación de la Información Financiera del presente Prospecto.</w:t>
      </w:r>
    </w:p>
    <w:p w14:paraId="7A8C1290" w14:textId="77777777" w:rsidR="007334BA" w:rsidRPr="00287DFB" w:rsidRDefault="007334BA" w:rsidP="007334BA">
      <w:pPr>
        <w:widowControl w:val="0"/>
        <w:jc w:val="both"/>
        <w:rPr>
          <w:b/>
          <w:sz w:val="20"/>
          <w:szCs w:val="20"/>
          <w:u w:val="single"/>
        </w:rPr>
      </w:pPr>
    </w:p>
    <w:p w14:paraId="6AB11093" w14:textId="77777777" w:rsidR="007334BA" w:rsidRPr="00287DFB" w:rsidRDefault="007334BA" w:rsidP="007334BA">
      <w:pPr>
        <w:widowControl w:val="0"/>
        <w:jc w:val="both"/>
        <w:rPr>
          <w:sz w:val="20"/>
          <w:szCs w:val="20"/>
        </w:rPr>
      </w:pPr>
      <w:r w:rsidRPr="00287DFB">
        <w:rPr>
          <w:b/>
          <w:sz w:val="20"/>
          <w:szCs w:val="20"/>
          <w:u w:val="single"/>
        </w:rPr>
        <w:t>PLAZO FIJO</w:t>
      </w:r>
      <w:r w:rsidRPr="00287DFB">
        <w:rPr>
          <w:b/>
          <w:sz w:val="20"/>
          <w:szCs w:val="20"/>
        </w:rPr>
        <w:t>:</w:t>
      </w:r>
      <w:r w:rsidRPr="00287DFB">
        <w:rPr>
          <w:sz w:val="20"/>
          <w:szCs w:val="20"/>
        </w:rPr>
        <w:t xml:space="preserve"> La salida al mercado masivo con el objetivo de captar depósitos no está fundamentada solamente en generar una fuente alternativa de financiamiento, sino en llevar a los segmentos en los que actúa EFECTIVO SÍ una oferta completa de servicios financieros incluyendo productos de ahorro. Si bien su lanzamiento es reciente se ve un interés por parte del público.</w:t>
      </w:r>
    </w:p>
    <w:p w14:paraId="25D5D7C2" w14:textId="77777777" w:rsidR="00C454F9" w:rsidRDefault="00C454F9" w:rsidP="005A642D">
      <w:pPr>
        <w:widowControl w:val="0"/>
        <w:jc w:val="both"/>
        <w:rPr>
          <w:sz w:val="20"/>
        </w:rPr>
      </w:pPr>
    </w:p>
    <w:tbl>
      <w:tblPr>
        <w:tblW w:w="5000" w:type="pct"/>
        <w:jc w:val="center"/>
        <w:tblCellMar>
          <w:left w:w="0" w:type="dxa"/>
          <w:right w:w="0" w:type="dxa"/>
        </w:tblCellMar>
        <w:tblLook w:val="04A0" w:firstRow="1" w:lastRow="0" w:firstColumn="1" w:lastColumn="0" w:noHBand="0" w:noVBand="1"/>
      </w:tblPr>
      <w:tblGrid>
        <w:gridCol w:w="2417"/>
        <w:gridCol w:w="3486"/>
        <w:gridCol w:w="1594"/>
        <w:gridCol w:w="913"/>
        <w:gridCol w:w="980"/>
      </w:tblGrid>
      <w:tr w:rsidR="005711AC" w14:paraId="65D0E950" w14:textId="77777777" w:rsidTr="005711AC">
        <w:trPr>
          <w:trHeight w:val="297"/>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17C2E6B9" w14:textId="77777777" w:rsidR="00EC3E94" w:rsidRPr="009E5404" w:rsidRDefault="00EC3E94" w:rsidP="009E5404">
            <w:pPr>
              <w:pStyle w:val="Notaalpie"/>
              <w:jc w:val="center"/>
              <w:rPr>
                <w:lang w:val="es-MX"/>
              </w:rPr>
            </w:pPr>
          </w:p>
        </w:tc>
        <w:tc>
          <w:tcPr>
            <w:tcW w:w="1856" w:type="pct"/>
            <w:tcBorders>
              <w:top w:val="nil"/>
              <w:left w:val="nil"/>
              <w:bottom w:val="single" w:sz="8" w:space="0" w:color="auto"/>
              <w:right w:val="nil"/>
            </w:tcBorders>
            <w:hideMark/>
          </w:tcPr>
          <w:p w14:paraId="2B1A185B" w14:textId="77777777" w:rsidR="00EC3E94" w:rsidRPr="005711AC" w:rsidRDefault="00EC3E94">
            <w:pPr>
              <w:pStyle w:val="Notaalpie"/>
              <w:jc w:val="center"/>
            </w:pPr>
            <w:r w:rsidRPr="00EC18D4">
              <w:rPr>
                <w:rFonts w:ascii="Times New Roman" w:hAnsi="Times New Roman"/>
                <w:b/>
                <w:bCs/>
                <w:color w:val="000000"/>
                <w:sz w:val="20"/>
              </w:rPr>
              <w:t>Período intermedio finalizado el</w:t>
            </w:r>
            <w:r>
              <w:rPr>
                <w:rFonts w:ascii="Times New Roman" w:hAnsi="Times New Roman"/>
                <w:b/>
                <w:bCs/>
                <w:color w:val="000000"/>
                <w:sz w:val="20"/>
              </w:rPr>
              <w:t> </w:t>
            </w:r>
            <w:r w:rsidR="008F3307">
              <w:rPr>
                <w:rFonts w:ascii="Times New Roman" w:hAnsi="Times New Roman"/>
                <w:b/>
                <w:bCs/>
                <w:color w:val="000000"/>
                <w:sz w:val="20"/>
              </w:rPr>
              <w:t>30 de junio de</w:t>
            </w:r>
          </w:p>
        </w:tc>
        <w:tc>
          <w:tcPr>
            <w:tcW w:w="1857" w:type="pct"/>
            <w:gridSpan w:val="3"/>
            <w:tcBorders>
              <w:top w:val="nil"/>
              <w:left w:val="nil"/>
              <w:bottom w:val="single" w:sz="8" w:space="0" w:color="auto"/>
              <w:right w:val="nil"/>
            </w:tcBorders>
            <w:tcMar>
              <w:top w:w="0" w:type="dxa"/>
              <w:left w:w="70" w:type="dxa"/>
              <w:bottom w:w="0" w:type="dxa"/>
              <w:right w:w="70" w:type="dxa"/>
            </w:tcMar>
            <w:vAlign w:val="center"/>
            <w:hideMark/>
          </w:tcPr>
          <w:p w14:paraId="23252A09" w14:textId="77777777" w:rsidR="008F3307" w:rsidRDefault="00EC3E94" w:rsidP="008F3307">
            <w:pPr>
              <w:pStyle w:val="Notaalpie"/>
              <w:jc w:val="center"/>
              <w:rPr>
                <w:rFonts w:ascii="Times New Roman" w:hAnsi="Times New Roman"/>
                <w:b/>
                <w:bCs/>
                <w:color w:val="000000"/>
                <w:sz w:val="20"/>
              </w:rPr>
            </w:pPr>
            <w:r>
              <w:rPr>
                <w:rFonts w:ascii="Times New Roman" w:hAnsi="Times New Roman"/>
                <w:b/>
                <w:bCs/>
                <w:color w:val="000000"/>
                <w:sz w:val="20"/>
              </w:rPr>
              <w:t>Ejercicio económico finalizado el</w:t>
            </w:r>
          </w:p>
          <w:p w14:paraId="63CA5FFA" w14:textId="77777777" w:rsidR="00EC3E94" w:rsidRPr="009E5404" w:rsidRDefault="00EC3E94" w:rsidP="009E5404">
            <w:pPr>
              <w:pStyle w:val="Notaalpie"/>
              <w:jc w:val="center"/>
            </w:pPr>
            <w:r>
              <w:rPr>
                <w:rFonts w:ascii="Times New Roman" w:hAnsi="Times New Roman"/>
                <w:b/>
                <w:bCs/>
                <w:color w:val="000000"/>
                <w:sz w:val="20"/>
              </w:rPr>
              <w:t>31 de diciembre de*</w:t>
            </w:r>
          </w:p>
        </w:tc>
      </w:tr>
      <w:tr w:rsidR="005711AC" w14:paraId="5E6AF063" w14:textId="77777777" w:rsidTr="00EC3E94">
        <w:trPr>
          <w:trHeight w:val="287"/>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1A9386B2" w14:textId="77777777" w:rsidR="00EC3E94" w:rsidRPr="009E5404" w:rsidRDefault="00EC3E94">
            <w:r>
              <w:rPr>
                <w:b/>
                <w:bCs/>
                <w:color w:val="000000"/>
                <w:sz w:val="20"/>
                <w:szCs w:val="20"/>
              </w:rPr>
              <w:t>Concepto</w:t>
            </w:r>
          </w:p>
        </w:tc>
        <w:tc>
          <w:tcPr>
            <w:tcW w:w="1856" w:type="pct"/>
            <w:tcBorders>
              <w:top w:val="nil"/>
              <w:left w:val="nil"/>
              <w:bottom w:val="single" w:sz="8" w:space="0" w:color="auto"/>
              <w:right w:val="nil"/>
            </w:tcBorders>
            <w:hideMark/>
          </w:tcPr>
          <w:p w14:paraId="28A30BF8" w14:textId="77777777" w:rsidR="00EC3E94" w:rsidRDefault="00EC3E94">
            <w:pPr>
              <w:pStyle w:val="Notaalpie"/>
              <w:jc w:val="center"/>
            </w:pPr>
            <w:r>
              <w:rPr>
                <w:rFonts w:ascii="Times New Roman" w:hAnsi="Times New Roman"/>
                <w:b/>
                <w:bCs/>
                <w:color w:val="000000"/>
                <w:sz w:val="20"/>
              </w:rPr>
              <w:t>2020</w:t>
            </w:r>
          </w:p>
        </w:tc>
        <w:tc>
          <w:tcPr>
            <w:tcW w:w="849" w:type="pct"/>
            <w:tcBorders>
              <w:top w:val="nil"/>
              <w:left w:val="nil"/>
              <w:bottom w:val="single" w:sz="8" w:space="0" w:color="auto"/>
              <w:right w:val="nil"/>
            </w:tcBorders>
            <w:tcMar>
              <w:top w:w="0" w:type="dxa"/>
              <w:left w:w="70" w:type="dxa"/>
              <w:bottom w:w="0" w:type="dxa"/>
              <w:right w:w="70" w:type="dxa"/>
            </w:tcMar>
            <w:vAlign w:val="center"/>
            <w:hideMark/>
          </w:tcPr>
          <w:p w14:paraId="120EF081" w14:textId="77777777" w:rsidR="00EC3E94" w:rsidRPr="009E5404" w:rsidRDefault="00EC3E94" w:rsidP="009E5404">
            <w:pPr>
              <w:pStyle w:val="Notaalpie"/>
              <w:jc w:val="center"/>
            </w:pPr>
            <w:r w:rsidRPr="00BC2C62">
              <w:rPr>
                <w:rFonts w:ascii="Times New Roman" w:hAnsi="Times New Roman"/>
                <w:b/>
                <w:bCs/>
                <w:color w:val="000000"/>
                <w:sz w:val="20"/>
              </w:rPr>
              <w:t>2019</w:t>
            </w:r>
          </w:p>
        </w:tc>
        <w:tc>
          <w:tcPr>
            <w:tcW w:w="486" w:type="pct"/>
            <w:tcBorders>
              <w:top w:val="nil"/>
              <w:left w:val="nil"/>
              <w:bottom w:val="single" w:sz="8" w:space="0" w:color="auto"/>
              <w:right w:val="nil"/>
            </w:tcBorders>
            <w:noWrap/>
            <w:tcMar>
              <w:top w:w="0" w:type="dxa"/>
              <w:left w:w="70" w:type="dxa"/>
              <w:bottom w:w="0" w:type="dxa"/>
              <w:right w:w="70" w:type="dxa"/>
            </w:tcMar>
            <w:vAlign w:val="center"/>
            <w:hideMark/>
          </w:tcPr>
          <w:p w14:paraId="622D3C4F" w14:textId="77777777" w:rsidR="00EC3E94" w:rsidRPr="009E5404" w:rsidRDefault="00C454F9" w:rsidP="009E5404">
            <w:pPr>
              <w:pStyle w:val="Notaalpie"/>
              <w:jc w:val="center"/>
            </w:pPr>
            <w:r w:rsidRPr="00287DFB">
              <w:rPr>
                <w:rFonts w:ascii="Times New Roman" w:hAnsi="Times New Roman"/>
                <w:b/>
                <w:color w:val="000000"/>
                <w:sz w:val="20"/>
              </w:rPr>
              <w:t>2018</w:t>
            </w:r>
          </w:p>
        </w:tc>
        <w:tc>
          <w:tcPr>
            <w:tcW w:w="522" w:type="pct"/>
            <w:tcBorders>
              <w:top w:val="nil"/>
              <w:left w:val="nil"/>
              <w:bottom w:val="single" w:sz="8" w:space="0" w:color="auto"/>
              <w:right w:val="nil"/>
            </w:tcBorders>
            <w:noWrap/>
            <w:tcMar>
              <w:top w:w="0" w:type="dxa"/>
              <w:left w:w="70" w:type="dxa"/>
              <w:bottom w:w="0" w:type="dxa"/>
              <w:right w:w="70" w:type="dxa"/>
            </w:tcMar>
            <w:vAlign w:val="center"/>
            <w:hideMark/>
          </w:tcPr>
          <w:p w14:paraId="7C6F8C6B" w14:textId="77777777" w:rsidR="00EC3E94" w:rsidRPr="009E5404" w:rsidRDefault="00C454F9" w:rsidP="009E5404">
            <w:pPr>
              <w:pStyle w:val="Notaalpie"/>
              <w:jc w:val="center"/>
            </w:pPr>
            <w:r w:rsidRPr="00287DFB">
              <w:rPr>
                <w:rFonts w:ascii="Times New Roman" w:hAnsi="Times New Roman"/>
                <w:b/>
                <w:color w:val="000000"/>
                <w:sz w:val="20"/>
              </w:rPr>
              <w:t>2017</w:t>
            </w:r>
          </w:p>
        </w:tc>
      </w:tr>
      <w:tr w:rsidR="005711AC" w14:paraId="0F4BB43D" w14:textId="77777777" w:rsidTr="00EC3E94">
        <w:trPr>
          <w:trHeight w:val="287"/>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4794E832" w14:textId="77777777" w:rsidR="00EC3E94" w:rsidRPr="009E5404" w:rsidRDefault="00EC3E94" w:rsidP="009E5404">
            <w:r>
              <w:rPr>
                <w:color w:val="000000"/>
                <w:sz w:val="20"/>
                <w:szCs w:val="20"/>
              </w:rPr>
              <w:t>Plazo Fijo</w:t>
            </w:r>
          </w:p>
        </w:tc>
        <w:tc>
          <w:tcPr>
            <w:tcW w:w="1856" w:type="pct"/>
            <w:tcBorders>
              <w:top w:val="nil"/>
              <w:left w:val="nil"/>
              <w:bottom w:val="single" w:sz="8" w:space="0" w:color="auto"/>
              <w:right w:val="nil"/>
            </w:tcBorders>
            <w:hideMark/>
          </w:tcPr>
          <w:p w14:paraId="369CA506" w14:textId="77777777" w:rsidR="00EC3E94" w:rsidRDefault="00EC3E94" w:rsidP="005711AC">
            <w:pPr>
              <w:ind w:right="248"/>
            </w:pPr>
            <w:r>
              <w:rPr>
                <w:color w:val="000000"/>
                <w:sz w:val="20"/>
                <w:szCs w:val="20"/>
              </w:rPr>
              <w:t>616.395</w:t>
            </w:r>
          </w:p>
        </w:tc>
        <w:tc>
          <w:tcPr>
            <w:tcW w:w="849" w:type="pct"/>
            <w:tcBorders>
              <w:top w:val="nil"/>
              <w:left w:val="nil"/>
              <w:bottom w:val="single" w:sz="8" w:space="0" w:color="auto"/>
              <w:right w:val="nil"/>
            </w:tcBorders>
            <w:tcMar>
              <w:top w:w="0" w:type="dxa"/>
              <w:left w:w="70" w:type="dxa"/>
              <w:bottom w:w="0" w:type="dxa"/>
              <w:right w:w="70" w:type="dxa"/>
            </w:tcMar>
            <w:vAlign w:val="center"/>
            <w:hideMark/>
          </w:tcPr>
          <w:p w14:paraId="3273AF5F" w14:textId="77777777" w:rsidR="00EC3E94" w:rsidRPr="009E5404" w:rsidRDefault="00EC3E94" w:rsidP="005711AC">
            <w:pPr>
              <w:ind w:right="248"/>
              <w:jc w:val="right"/>
            </w:pPr>
            <w:r>
              <w:rPr>
                <w:color w:val="000000"/>
                <w:sz w:val="20"/>
                <w:szCs w:val="20"/>
              </w:rPr>
              <w:t>546.574</w:t>
            </w:r>
          </w:p>
        </w:tc>
        <w:tc>
          <w:tcPr>
            <w:tcW w:w="486" w:type="pct"/>
            <w:tcBorders>
              <w:top w:val="nil"/>
              <w:left w:val="nil"/>
              <w:bottom w:val="single" w:sz="8" w:space="0" w:color="auto"/>
              <w:right w:val="nil"/>
            </w:tcBorders>
            <w:noWrap/>
            <w:tcMar>
              <w:top w:w="0" w:type="dxa"/>
              <w:left w:w="70" w:type="dxa"/>
              <w:bottom w:w="0" w:type="dxa"/>
              <w:right w:w="70" w:type="dxa"/>
            </w:tcMar>
            <w:vAlign w:val="center"/>
            <w:hideMark/>
          </w:tcPr>
          <w:p w14:paraId="1B1BA156" w14:textId="77777777" w:rsidR="00EC3E94" w:rsidRPr="009E5404" w:rsidRDefault="00EC3E94">
            <w:pPr>
              <w:jc w:val="right"/>
            </w:pPr>
            <w:r>
              <w:rPr>
                <w:color w:val="000000"/>
                <w:sz w:val="20"/>
                <w:szCs w:val="20"/>
              </w:rPr>
              <w:t>554.654</w:t>
            </w:r>
          </w:p>
        </w:tc>
        <w:tc>
          <w:tcPr>
            <w:tcW w:w="522" w:type="pct"/>
            <w:tcBorders>
              <w:top w:val="nil"/>
              <w:left w:val="nil"/>
              <w:bottom w:val="single" w:sz="8" w:space="0" w:color="auto"/>
              <w:right w:val="nil"/>
            </w:tcBorders>
            <w:noWrap/>
            <w:tcMar>
              <w:top w:w="0" w:type="dxa"/>
              <w:left w:w="70" w:type="dxa"/>
              <w:bottom w:w="0" w:type="dxa"/>
              <w:right w:w="70" w:type="dxa"/>
            </w:tcMar>
            <w:vAlign w:val="center"/>
            <w:hideMark/>
          </w:tcPr>
          <w:p w14:paraId="0E092135" w14:textId="77777777" w:rsidR="00EC3E94" w:rsidRPr="009E5404" w:rsidRDefault="00EC3E94">
            <w:pPr>
              <w:jc w:val="right"/>
            </w:pPr>
            <w:r>
              <w:rPr>
                <w:color w:val="000000"/>
                <w:sz w:val="20"/>
                <w:szCs w:val="20"/>
              </w:rPr>
              <w:t xml:space="preserve">517.740 </w:t>
            </w:r>
          </w:p>
        </w:tc>
      </w:tr>
      <w:tr w:rsidR="005711AC" w14:paraId="68CFE966" w14:textId="77777777" w:rsidTr="00EC3E94">
        <w:trPr>
          <w:trHeight w:val="301"/>
          <w:jc w:val="center"/>
        </w:trPr>
        <w:tc>
          <w:tcPr>
            <w:tcW w:w="1287" w:type="pct"/>
            <w:tcBorders>
              <w:top w:val="nil"/>
              <w:left w:val="nil"/>
              <w:bottom w:val="single" w:sz="8" w:space="0" w:color="auto"/>
              <w:right w:val="nil"/>
            </w:tcBorders>
            <w:noWrap/>
            <w:tcMar>
              <w:top w:w="0" w:type="dxa"/>
              <w:left w:w="70" w:type="dxa"/>
              <w:bottom w:w="0" w:type="dxa"/>
              <w:right w:w="70" w:type="dxa"/>
            </w:tcMar>
            <w:vAlign w:val="center"/>
            <w:hideMark/>
          </w:tcPr>
          <w:p w14:paraId="664E54A9" w14:textId="77777777" w:rsidR="00EC3E94" w:rsidRPr="009E5404" w:rsidRDefault="00EC3E94" w:rsidP="009E5404">
            <w:r>
              <w:rPr>
                <w:b/>
                <w:bCs/>
                <w:color w:val="000000"/>
                <w:sz w:val="20"/>
                <w:szCs w:val="20"/>
              </w:rPr>
              <w:t>Total</w:t>
            </w:r>
          </w:p>
        </w:tc>
        <w:tc>
          <w:tcPr>
            <w:tcW w:w="1856" w:type="pct"/>
            <w:tcBorders>
              <w:top w:val="nil"/>
              <w:left w:val="nil"/>
              <w:bottom w:val="single" w:sz="8" w:space="0" w:color="auto"/>
              <w:right w:val="nil"/>
            </w:tcBorders>
            <w:hideMark/>
          </w:tcPr>
          <w:p w14:paraId="6612C2B1" w14:textId="77777777" w:rsidR="00EC3E94" w:rsidRDefault="00EC3E94" w:rsidP="005711AC">
            <w:pPr>
              <w:ind w:right="248"/>
            </w:pPr>
            <w:r>
              <w:rPr>
                <w:b/>
                <w:bCs/>
                <w:color w:val="000000"/>
                <w:sz w:val="20"/>
                <w:szCs w:val="20"/>
              </w:rPr>
              <w:t>616.395</w:t>
            </w:r>
          </w:p>
        </w:tc>
        <w:tc>
          <w:tcPr>
            <w:tcW w:w="849" w:type="pct"/>
            <w:tcBorders>
              <w:top w:val="nil"/>
              <w:left w:val="nil"/>
              <w:bottom w:val="single" w:sz="8" w:space="0" w:color="auto"/>
              <w:right w:val="nil"/>
            </w:tcBorders>
            <w:tcMar>
              <w:top w:w="0" w:type="dxa"/>
              <w:left w:w="70" w:type="dxa"/>
              <w:bottom w:w="0" w:type="dxa"/>
              <w:right w:w="70" w:type="dxa"/>
            </w:tcMar>
            <w:vAlign w:val="center"/>
            <w:hideMark/>
          </w:tcPr>
          <w:p w14:paraId="78C3DE55" w14:textId="77777777" w:rsidR="00EC3E94" w:rsidRPr="009E5404" w:rsidRDefault="00EC3E94" w:rsidP="005711AC">
            <w:pPr>
              <w:ind w:right="248"/>
              <w:jc w:val="right"/>
            </w:pPr>
            <w:r>
              <w:rPr>
                <w:b/>
                <w:bCs/>
                <w:color w:val="000000"/>
                <w:sz w:val="20"/>
                <w:szCs w:val="20"/>
              </w:rPr>
              <w:t>546.574</w:t>
            </w:r>
          </w:p>
        </w:tc>
        <w:tc>
          <w:tcPr>
            <w:tcW w:w="486" w:type="pct"/>
            <w:tcBorders>
              <w:top w:val="nil"/>
              <w:left w:val="nil"/>
              <w:bottom w:val="single" w:sz="8" w:space="0" w:color="auto"/>
              <w:right w:val="nil"/>
            </w:tcBorders>
            <w:tcMar>
              <w:top w:w="0" w:type="dxa"/>
              <w:left w:w="70" w:type="dxa"/>
              <w:bottom w:w="0" w:type="dxa"/>
              <w:right w:w="70" w:type="dxa"/>
            </w:tcMar>
            <w:vAlign w:val="center"/>
            <w:hideMark/>
          </w:tcPr>
          <w:p w14:paraId="0D356183" w14:textId="77777777" w:rsidR="00EC3E94" w:rsidRPr="009E5404" w:rsidRDefault="00EC3E94">
            <w:pPr>
              <w:jc w:val="right"/>
            </w:pPr>
            <w:r>
              <w:rPr>
                <w:b/>
                <w:bCs/>
                <w:color w:val="000000"/>
                <w:sz w:val="20"/>
                <w:szCs w:val="20"/>
              </w:rPr>
              <w:t>554.654</w:t>
            </w:r>
          </w:p>
        </w:tc>
        <w:tc>
          <w:tcPr>
            <w:tcW w:w="522" w:type="pct"/>
            <w:tcBorders>
              <w:top w:val="nil"/>
              <w:left w:val="nil"/>
              <w:bottom w:val="single" w:sz="8" w:space="0" w:color="auto"/>
              <w:right w:val="nil"/>
            </w:tcBorders>
            <w:tcMar>
              <w:top w:w="0" w:type="dxa"/>
              <w:left w:w="70" w:type="dxa"/>
              <w:bottom w:w="0" w:type="dxa"/>
              <w:right w:w="70" w:type="dxa"/>
            </w:tcMar>
            <w:vAlign w:val="center"/>
            <w:hideMark/>
          </w:tcPr>
          <w:p w14:paraId="53EA912A" w14:textId="77777777" w:rsidR="00EC3E94" w:rsidRPr="009E5404" w:rsidRDefault="00EC3E94">
            <w:pPr>
              <w:jc w:val="right"/>
            </w:pPr>
            <w:r>
              <w:rPr>
                <w:b/>
                <w:bCs/>
                <w:color w:val="000000"/>
                <w:sz w:val="20"/>
                <w:szCs w:val="20"/>
              </w:rPr>
              <w:t>517.740</w:t>
            </w:r>
          </w:p>
        </w:tc>
      </w:tr>
    </w:tbl>
    <w:p w14:paraId="0B39D289" w14:textId="77777777" w:rsidR="00926710" w:rsidRPr="00CB7131" w:rsidRDefault="00926710" w:rsidP="00926710">
      <w:pPr>
        <w:widowControl w:val="0"/>
        <w:jc w:val="both"/>
        <w:rPr>
          <w:i/>
          <w:iCs/>
          <w:sz w:val="20"/>
        </w:rPr>
      </w:pPr>
      <w:r w:rsidRPr="00CB7131">
        <w:rPr>
          <w:i/>
          <w:iCs/>
          <w:sz w:val="20"/>
        </w:rPr>
        <w:t>* La información en este apartado se encuentra expresada en valores históricos. Ver Capítulo VIII - Presentación de la Información Financiera del presente Prospecto.</w:t>
      </w:r>
    </w:p>
    <w:p w14:paraId="444E9B80" w14:textId="77777777" w:rsidR="00C454F9" w:rsidRPr="00287DFB" w:rsidRDefault="00C454F9" w:rsidP="005A642D">
      <w:pPr>
        <w:widowControl w:val="0"/>
        <w:jc w:val="both"/>
        <w:rPr>
          <w:sz w:val="20"/>
        </w:rPr>
      </w:pPr>
    </w:p>
    <w:p w14:paraId="16B04D27" w14:textId="77777777" w:rsidR="00E1056C" w:rsidRPr="00287DFB" w:rsidRDefault="00E1056C" w:rsidP="00E1056C">
      <w:pPr>
        <w:jc w:val="both"/>
        <w:rPr>
          <w:sz w:val="20"/>
          <w:szCs w:val="20"/>
        </w:rPr>
      </w:pPr>
      <w:r w:rsidRPr="00287DFB">
        <w:rPr>
          <w:sz w:val="20"/>
          <w:szCs w:val="20"/>
          <w:u w:val="single"/>
          <w:lang w:val="es-ES"/>
        </w:rPr>
        <w:t xml:space="preserve">Principales productos comercializados durante los últimos tres ejercicios </w:t>
      </w:r>
    </w:p>
    <w:p w14:paraId="048C87DF" w14:textId="77777777" w:rsidR="00E1056C" w:rsidRPr="00287DFB" w:rsidRDefault="00E1056C" w:rsidP="00E1056C">
      <w:pPr>
        <w:jc w:val="both"/>
        <w:rPr>
          <w:sz w:val="16"/>
          <w:szCs w:val="20"/>
          <w:u w:val="single"/>
        </w:rPr>
      </w:pPr>
    </w:p>
    <w:p w14:paraId="1E451A0E" w14:textId="77777777" w:rsidR="00E1056C" w:rsidRPr="00287DFB" w:rsidRDefault="00E1056C" w:rsidP="00E1056C">
      <w:pPr>
        <w:pStyle w:val="Prrafodelista"/>
        <w:numPr>
          <w:ilvl w:val="0"/>
          <w:numId w:val="18"/>
        </w:numPr>
        <w:ind w:left="426"/>
        <w:contextualSpacing w:val="0"/>
        <w:jc w:val="both"/>
        <w:rPr>
          <w:b/>
          <w:i/>
          <w:sz w:val="20"/>
          <w:szCs w:val="20"/>
        </w:rPr>
      </w:pPr>
      <w:r w:rsidRPr="00287DFB">
        <w:rPr>
          <w:b/>
          <w:i/>
          <w:sz w:val="20"/>
          <w:szCs w:val="20"/>
        </w:rPr>
        <w:t>Efectivo Sí Préstamos</w:t>
      </w:r>
    </w:p>
    <w:p w14:paraId="5C054CB9" w14:textId="77777777" w:rsidR="00E1056C" w:rsidRPr="00287DFB" w:rsidRDefault="00E1056C" w:rsidP="00E1056C">
      <w:pPr>
        <w:ind w:left="426"/>
        <w:jc w:val="both"/>
        <w:rPr>
          <w:sz w:val="20"/>
          <w:szCs w:val="20"/>
        </w:rPr>
      </w:pPr>
    </w:p>
    <w:p w14:paraId="525D338A"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Préstamos Personales</w:t>
      </w:r>
      <w:r w:rsidRPr="00287DFB">
        <w:rPr>
          <w:sz w:val="20"/>
          <w:szCs w:val="20"/>
          <w:lang w:val="es-ES"/>
        </w:rPr>
        <w:t>: es un producto de préstamo, sin garantía, a sola firma y pagadero en cuotas. Este producto es comercializado principalmente a través de la red de 81 sucursales, telemarketing, comercializadoras, entre otras.</w:t>
      </w:r>
    </w:p>
    <w:p w14:paraId="5C8F2945" w14:textId="77777777" w:rsidR="00E1056C" w:rsidRPr="00287DFB" w:rsidRDefault="00E1056C" w:rsidP="00E1056C">
      <w:pPr>
        <w:ind w:left="426"/>
        <w:jc w:val="both"/>
        <w:rPr>
          <w:sz w:val="16"/>
          <w:szCs w:val="20"/>
          <w:lang w:val="es-ES"/>
        </w:rPr>
      </w:pPr>
    </w:p>
    <w:p w14:paraId="7B2F2ABB"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Préstamos de Consumo</w:t>
      </w:r>
      <w:r w:rsidRPr="00287DFB">
        <w:rPr>
          <w:sz w:val="20"/>
          <w:szCs w:val="20"/>
          <w:lang w:val="es-ES"/>
        </w:rPr>
        <w:t>: es un producto de crédito, orientado a la financiación de compras a través de comercios adheridos. Esta línea de negocios permite que los consumidores puedan comprar bienes (electrodomésticos, artículos del hogar, material para la construcción y autopartes) sin utilizar dinero en efectivo ni tarjeta de crédito. Esta línea se comercializa a través una red de comercios adheridos.</w:t>
      </w:r>
    </w:p>
    <w:p w14:paraId="5B875300" w14:textId="77777777" w:rsidR="00E1056C" w:rsidRPr="00287DFB" w:rsidRDefault="00E1056C" w:rsidP="00E1056C">
      <w:pPr>
        <w:pStyle w:val="Prrafodelista"/>
        <w:ind w:left="426"/>
        <w:jc w:val="both"/>
        <w:rPr>
          <w:sz w:val="20"/>
          <w:szCs w:val="20"/>
        </w:rPr>
      </w:pPr>
    </w:p>
    <w:p w14:paraId="718805A2"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Préstamos por Descuentos de Haberes para Entidades Intermedias:</w:t>
      </w:r>
      <w:r w:rsidRPr="00287DFB">
        <w:rPr>
          <w:sz w:val="20"/>
          <w:szCs w:val="20"/>
          <w:lang w:val="es-ES"/>
        </w:rPr>
        <w:t xml:space="preserve"> Es una línea de préstamos a afiliados o asociados a entidades intermedias (mutuales, cooperativas, sindicatos, etc.) y a empleados de empresas.</w:t>
      </w:r>
    </w:p>
    <w:p w14:paraId="0A4D0181" w14:textId="77777777" w:rsidR="00E1056C" w:rsidRPr="00287DFB" w:rsidRDefault="00E1056C" w:rsidP="00E1056C">
      <w:pPr>
        <w:ind w:left="426"/>
        <w:jc w:val="both"/>
        <w:rPr>
          <w:b/>
          <w:sz w:val="20"/>
          <w:szCs w:val="20"/>
          <w:lang w:val="es-ES"/>
        </w:rPr>
      </w:pPr>
    </w:p>
    <w:p w14:paraId="473F69D6" w14:textId="77777777" w:rsidR="00E1056C" w:rsidRPr="00287DFB" w:rsidRDefault="00E1056C" w:rsidP="00E1056C">
      <w:pPr>
        <w:pStyle w:val="Prrafodelista"/>
        <w:numPr>
          <w:ilvl w:val="0"/>
          <w:numId w:val="18"/>
        </w:numPr>
        <w:ind w:left="426"/>
        <w:contextualSpacing w:val="0"/>
        <w:jc w:val="both"/>
        <w:rPr>
          <w:b/>
          <w:sz w:val="20"/>
          <w:szCs w:val="20"/>
        </w:rPr>
      </w:pPr>
      <w:r w:rsidRPr="00287DFB">
        <w:rPr>
          <w:b/>
          <w:i/>
          <w:sz w:val="20"/>
          <w:szCs w:val="20"/>
        </w:rPr>
        <w:t>Efectivo Sí Ahorros</w:t>
      </w:r>
    </w:p>
    <w:p w14:paraId="66CC0484" w14:textId="77777777" w:rsidR="00E1056C" w:rsidRPr="00287DFB" w:rsidRDefault="00E1056C" w:rsidP="00E1056C">
      <w:pPr>
        <w:ind w:left="426"/>
        <w:jc w:val="both"/>
        <w:rPr>
          <w:sz w:val="20"/>
          <w:szCs w:val="20"/>
        </w:rPr>
      </w:pPr>
    </w:p>
    <w:p w14:paraId="3BD62A9F"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Plazo Fijo</w:t>
      </w:r>
      <w:r w:rsidRPr="00287DFB">
        <w:rPr>
          <w:sz w:val="20"/>
          <w:szCs w:val="20"/>
          <w:lang w:val="es-ES"/>
        </w:rPr>
        <w:t>: Alternativa de inversión que permite al cliente obtener un rendimiento del dinero invertido, de manera fácil y rápida.</w:t>
      </w:r>
    </w:p>
    <w:p w14:paraId="222DFA78" w14:textId="77777777" w:rsidR="00E1056C" w:rsidRPr="00287DFB" w:rsidRDefault="00E1056C" w:rsidP="00E1056C">
      <w:pPr>
        <w:ind w:left="426"/>
        <w:jc w:val="both"/>
        <w:rPr>
          <w:sz w:val="20"/>
          <w:szCs w:val="20"/>
          <w:lang w:val="es-ES"/>
        </w:rPr>
      </w:pPr>
    </w:p>
    <w:p w14:paraId="58EE85DD"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Caja de Ahorro y Tarjeta de débito</w:t>
      </w:r>
      <w:r w:rsidRPr="00287DFB">
        <w:rPr>
          <w:sz w:val="20"/>
          <w:szCs w:val="20"/>
          <w:lang w:val="es-ES"/>
        </w:rPr>
        <w:t>: Principalmente destinado a los jubilados que cobran sus haberes a través de Efectivo Sí</w:t>
      </w:r>
    </w:p>
    <w:p w14:paraId="519258EF" w14:textId="77777777" w:rsidR="00E1056C" w:rsidRPr="00287DFB" w:rsidRDefault="00E1056C" w:rsidP="00E1056C">
      <w:pPr>
        <w:pStyle w:val="Prrafodelista"/>
        <w:ind w:left="426"/>
        <w:rPr>
          <w:sz w:val="20"/>
          <w:szCs w:val="20"/>
        </w:rPr>
      </w:pPr>
    </w:p>
    <w:p w14:paraId="766AA702" w14:textId="77777777" w:rsidR="00E1056C" w:rsidRPr="00287DFB" w:rsidRDefault="00E1056C" w:rsidP="00E1056C">
      <w:pPr>
        <w:pStyle w:val="Prrafodelista"/>
        <w:numPr>
          <w:ilvl w:val="0"/>
          <w:numId w:val="18"/>
        </w:numPr>
        <w:ind w:left="426"/>
        <w:contextualSpacing w:val="0"/>
        <w:jc w:val="both"/>
        <w:rPr>
          <w:b/>
          <w:sz w:val="20"/>
          <w:szCs w:val="20"/>
        </w:rPr>
      </w:pPr>
      <w:r w:rsidRPr="00287DFB">
        <w:rPr>
          <w:b/>
          <w:i/>
          <w:sz w:val="20"/>
          <w:szCs w:val="20"/>
        </w:rPr>
        <w:t>Efectivo Sí Tarjetas</w:t>
      </w:r>
    </w:p>
    <w:p w14:paraId="7495DDED" w14:textId="77777777" w:rsidR="00E1056C" w:rsidRPr="00287DFB" w:rsidRDefault="00E1056C" w:rsidP="00E1056C">
      <w:pPr>
        <w:ind w:left="426"/>
        <w:jc w:val="both"/>
        <w:rPr>
          <w:sz w:val="20"/>
          <w:szCs w:val="20"/>
        </w:rPr>
      </w:pPr>
    </w:p>
    <w:p w14:paraId="346FC403"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Tarjetas de crédito:</w:t>
      </w:r>
      <w:r w:rsidRPr="00287DFB">
        <w:rPr>
          <w:sz w:val="20"/>
          <w:szCs w:val="20"/>
          <w:lang w:val="es-ES"/>
        </w:rPr>
        <w:t xml:space="preserve"> la Entidad es emisora de las tarjetas Visa y Mastercard nacional, internacional y Gold.</w:t>
      </w:r>
    </w:p>
    <w:p w14:paraId="3EBF64C2" w14:textId="77777777" w:rsidR="00E1056C" w:rsidRPr="00287DFB" w:rsidRDefault="00E1056C" w:rsidP="00E1056C">
      <w:pPr>
        <w:ind w:left="426"/>
        <w:jc w:val="both"/>
        <w:rPr>
          <w:sz w:val="20"/>
          <w:szCs w:val="20"/>
          <w:lang w:val="es-ES"/>
        </w:rPr>
      </w:pPr>
    </w:p>
    <w:p w14:paraId="4F892CC2" w14:textId="77777777" w:rsidR="00E1056C" w:rsidRPr="00287DFB" w:rsidRDefault="00E1056C" w:rsidP="00E1056C">
      <w:pPr>
        <w:pStyle w:val="Prrafodelista"/>
        <w:numPr>
          <w:ilvl w:val="0"/>
          <w:numId w:val="18"/>
        </w:numPr>
        <w:ind w:left="426"/>
        <w:contextualSpacing w:val="0"/>
        <w:jc w:val="both"/>
        <w:rPr>
          <w:b/>
          <w:sz w:val="20"/>
          <w:szCs w:val="20"/>
        </w:rPr>
      </w:pPr>
      <w:r w:rsidRPr="00287DFB">
        <w:rPr>
          <w:b/>
          <w:i/>
          <w:sz w:val="20"/>
          <w:szCs w:val="20"/>
        </w:rPr>
        <w:t>Efectivo Sí Seguros</w:t>
      </w:r>
    </w:p>
    <w:p w14:paraId="5C86F6DA" w14:textId="77777777" w:rsidR="00E1056C" w:rsidRPr="00287DFB" w:rsidRDefault="00E1056C" w:rsidP="00E1056C">
      <w:pPr>
        <w:pStyle w:val="Prrafodelista"/>
        <w:ind w:left="426"/>
        <w:jc w:val="both"/>
        <w:rPr>
          <w:sz w:val="20"/>
          <w:szCs w:val="20"/>
        </w:rPr>
      </w:pPr>
    </w:p>
    <w:p w14:paraId="40B8E402" w14:textId="77777777" w:rsidR="00E1056C" w:rsidRPr="00287DFB" w:rsidRDefault="00E1056C" w:rsidP="00E1056C">
      <w:pPr>
        <w:numPr>
          <w:ilvl w:val="0"/>
          <w:numId w:val="17"/>
        </w:numPr>
        <w:tabs>
          <w:tab w:val="clear" w:pos="824"/>
          <w:tab w:val="num" w:pos="360"/>
        </w:tabs>
        <w:ind w:left="426"/>
        <w:jc w:val="both"/>
        <w:rPr>
          <w:sz w:val="20"/>
          <w:szCs w:val="20"/>
          <w:lang w:val="es-ES"/>
        </w:rPr>
      </w:pPr>
      <w:r w:rsidRPr="00287DFB">
        <w:rPr>
          <w:b/>
          <w:sz w:val="20"/>
          <w:szCs w:val="20"/>
          <w:lang w:val="es-ES"/>
        </w:rPr>
        <w:t>Seguros:</w:t>
      </w:r>
      <w:r w:rsidRPr="00287DFB">
        <w:rPr>
          <w:sz w:val="20"/>
          <w:szCs w:val="20"/>
          <w:lang w:val="es-ES"/>
        </w:rPr>
        <w:t xml:space="preserve"> En su calidad de agente institorio, Efectivo Sí comercializa distintos tipos de seguros de prestigiosas Compañías de Plaza, para cubrir las necesidades de los clientes.</w:t>
      </w:r>
    </w:p>
    <w:p w14:paraId="10100043" w14:textId="77777777" w:rsidR="00E1056C" w:rsidRPr="00287DFB" w:rsidRDefault="00E1056C" w:rsidP="00E1056C">
      <w:pPr>
        <w:ind w:left="426"/>
        <w:jc w:val="both"/>
        <w:rPr>
          <w:sz w:val="20"/>
          <w:szCs w:val="20"/>
          <w:lang w:val="es-ES"/>
        </w:rPr>
      </w:pPr>
    </w:p>
    <w:p w14:paraId="50E6D485" w14:textId="77777777" w:rsidR="00E1056C" w:rsidRPr="00287DFB" w:rsidRDefault="00E1056C" w:rsidP="00E1056C">
      <w:pPr>
        <w:pStyle w:val="Prrafodelista"/>
        <w:numPr>
          <w:ilvl w:val="0"/>
          <w:numId w:val="18"/>
        </w:numPr>
        <w:ind w:left="426"/>
        <w:contextualSpacing w:val="0"/>
        <w:jc w:val="both"/>
        <w:rPr>
          <w:sz w:val="20"/>
          <w:szCs w:val="20"/>
        </w:rPr>
      </w:pPr>
      <w:r w:rsidRPr="00287DFB">
        <w:rPr>
          <w:b/>
          <w:sz w:val="20"/>
          <w:szCs w:val="20"/>
        </w:rPr>
        <w:t>Pago Jubilatorios del ANSES:</w:t>
      </w:r>
      <w:r w:rsidRPr="00287DFB">
        <w:rPr>
          <w:sz w:val="20"/>
          <w:szCs w:val="20"/>
        </w:rPr>
        <w:t xml:space="preserve"> esta línea de negocio está orientada a los jubilados y pensionados permitiéndoles contar con la comodidad de cobrar sus haberes en las dependencias de la Entidad. </w:t>
      </w:r>
    </w:p>
    <w:p w14:paraId="4273C569" w14:textId="77777777" w:rsidR="005A642D" w:rsidRPr="00287DFB" w:rsidRDefault="005A642D" w:rsidP="005A642D">
      <w:pPr>
        <w:widowControl w:val="0"/>
        <w:jc w:val="both"/>
        <w:rPr>
          <w:sz w:val="20"/>
        </w:rPr>
      </w:pPr>
    </w:p>
    <w:p w14:paraId="6E6937D7" w14:textId="77777777" w:rsidR="005A642D" w:rsidRPr="00287DFB" w:rsidRDefault="005A642D" w:rsidP="005A642D">
      <w:pPr>
        <w:jc w:val="both"/>
        <w:rPr>
          <w:sz w:val="20"/>
        </w:rPr>
      </w:pPr>
      <w:r w:rsidRPr="00287DFB">
        <w:rPr>
          <w:sz w:val="20"/>
          <w:u w:val="single"/>
        </w:rPr>
        <w:t>Parámetros Generales de la Política de Gestión de Cobranzas</w:t>
      </w:r>
      <w:r w:rsidRPr="00287DFB">
        <w:rPr>
          <w:sz w:val="20"/>
        </w:rPr>
        <w:t xml:space="preserve"> </w:t>
      </w:r>
    </w:p>
    <w:p w14:paraId="5590261F" w14:textId="77777777" w:rsidR="005A642D" w:rsidRPr="00287DFB" w:rsidRDefault="005A642D" w:rsidP="005A642D">
      <w:pPr>
        <w:widowControl w:val="0"/>
        <w:jc w:val="both"/>
        <w:rPr>
          <w:sz w:val="20"/>
        </w:rPr>
      </w:pPr>
    </w:p>
    <w:p w14:paraId="16134636" w14:textId="77777777" w:rsidR="005A642D" w:rsidRPr="00287DFB" w:rsidRDefault="005A642D" w:rsidP="005A642D">
      <w:pPr>
        <w:pStyle w:val="Ttulo5"/>
        <w:keepNext w:val="0"/>
        <w:jc w:val="both"/>
        <w:rPr>
          <w:b w:val="0"/>
          <w:i/>
          <w:sz w:val="20"/>
        </w:rPr>
      </w:pPr>
      <w:r w:rsidRPr="00287DFB">
        <w:rPr>
          <w:b w:val="0"/>
          <w:i/>
          <w:sz w:val="20"/>
        </w:rPr>
        <w:t>Organización y Estructura</w:t>
      </w:r>
    </w:p>
    <w:p w14:paraId="7C793C03" w14:textId="77777777" w:rsidR="005A642D" w:rsidRPr="00287DFB" w:rsidRDefault="005A642D" w:rsidP="005A642D">
      <w:pPr>
        <w:widowControl w:val="0"/>
        <w:jc w:val="both"/>
        <w:rPr>
          <w:i/>
          <w:sz w:val="20"/>
        </w:rPr>
      </w:pPr>
    </w:p>
    <w:p w14:paraId="52003A59" w14:textId="77777777" w:rsidR="005A642D" w:rsidRPr="00287DFB" w:rsidRDefault="005A642D" w:rsidP="005A642D">
      <w:pPr>
        <w:pStyle w:val="Textoindependiente"/>
        <w:widowControl w:val="0"/>
        <w:tabs>
          <w:tab w:val="clear" w:pos="380"/>
        </w:tabs>
        <w:rPr>
          <w:rFonts w:ascii="Times New Roman" w:hAnsi="Times New Roman"/>
          <w:b w:val="0"/>
        </w:rPr>
      </w:pPr>
      <w:r w:rsidRPr="00287DFB">
        <w:rPr>
          <w:rFonts w:ascii="Times New Roman" w:hAnsi="Times New Roman"/>
          <w:b w:val="0"/>
        </w:rPr>
        <w:t>La Gerencia de Riesgo Crediticio es la encargada de establecer la política de cobranzas. Las funciones operativas y de gestión de las obligaciones en mora se encuentran a cargo de Cobranzas y Servicios S.A.</w:t>
      </w:r>
    </w:p>
    <w:p w14:paraId="6DCB3A87" w14:textId="77777777" w:rsidR="005A642D" w:rsidRPr="00287DFB" w:rsidRDefault="005A642D" w:rsidP="005A642D">
      <w:pPr>
        <w:pStyle w:val="Textoindependiente"/>
        <w:widowControl w:val="0"/>
        <w:tabs>
          <w:tab w:val="clear" w:pos="380"/>
        </w:tabs>
        <w:rPr>
          <w:rFonts w:ascii="Times New Roman" w:hAnsi="Times New Roman"/>
          <w:b w:val="0"/>
        </w:rPr>
      </w:pPr>
    </w:p>
    <w:p w14:paraId="289130D9" w14:textId="77777777" w:rsidR="005A642D" w:rsidRPr="00287DFB" w:rsidRDefault="005A642D" w:rsidP="005A642D">
      <w:pPr>
        <w:widowControl w:val="0"/>
        <w:jc w:val="both"/>
        <w:rPr>
          <w:sz w:val="20"/>
        </w:rPr>
      </w:pPr>
      <w:r w:rsidRPr="00287DFB">
        <w:rPr>
          <w:i/>
          <w:sz w:val="20"/>
        </w:rPr>
        <w:t>Estrategias de Reducción de Pérdidas</w:t>
      </w:r>
    </w:p>
    <w:p w14:paraId="650BCC92" w14:textId="77777777" w:rsidR="005A642D" w:rsidRPr="00287DFB" w:rsidRDefault="005A642D" w:rsidP="005A642D">
      <w:pPr>
        <w:widowControl w:val="0"/>
        <w:jc w:val="both"/>
        <w:rPr>
          <w:sz w:val="20"/>
        </w:rPr>
      </w:pPr>
    </w:p>
    <w:p w14:paraId="10B3F1C8" w14:textId="77777777" w:rsidR="005A642D" w:rsidRPr="00287DFB" w:rsidRDefault="005A642D" w:rsidP="005A642D">
      <w:pPr>
        <w:widowControl w:val="0"/>
        <w:jc w:val="both"/>
        <w:rPr>
          <w:sz w:val="20"/>
        </w:rPr>
      </w:pPr>
      <w:r w:rsidRPr="00287DFB">
        <w:rPr>
          <w:sz w:val="20"/>
        </w:rPr>
        <w:t>La reducción de las pérdidas se centra en la cobranza; esto es, contactando inmediatamente al deudor en mora, estableciendo el motivo de la mora y obteniendo del deudor una promesa de pago.</w:t>
      </w:r>
    </w:p>
    <w:p w14:paraId="624F38FB" w14:textId="77777777" w:rsidR="005A642D" w:rsidRPr="00287DFB" w:rsidRDefault="005A642D" w:rsidP="005A642D">
      <w:pPr>
        <w:widowControl w:val="0"/>
        <w:autoSpaceDE w:val="0"/>
        <w:autoSpaceDN w:val="0"/>
        <w:adjustRightInd w:val="0"/>
        <w:jc w:val="both"/>
        <w:rPr>
          <w:sz w:val="20"/>
        </w:rPr>
      </w:pPr>
    </w:p>
    <w:p w14:paraId="1449DF49" w14:textId="77777777" w:rsidR="005A642D" w:rsidRPr="00287DFB" w:rsidRDefault="005A642D" w:rsidP="005A642D">
      <w:pPr>
        <w:pStyle w:val="BodyText22"/>
        <w:rPr>
          <w:i/>
        </w:rPr>
      </w:pPr>
      <w:r w:rsidRPr="00287DFB">
        <w:rPr>
          <w:i/>
        </w:rPr>
        <w:t>Reestructuración del préstamo</w:t>
      </w:r>
    </w:p>
    <w:p w14:paraId="7107AEC9" w14:textId="77777777" w:rsidR="005A642D" w:rsidRPr="00287DFB" w:rsidRDefault="005A642D" w:rsidP="005A642D">
      <w:pPr>
        <w:pStyle w:val="BodyText22"/>
      </w:pPr>
    </w:p>
    <w:p w14:paraId="4EC948DC" w14:textId="77777777" w:rsidR="005A642D" w:rsidRPr="00287DFB" w:rsidRDefault="005A642D" w:rsidP="005A642D">
      <w:pPr>
        <w:pStyle w:val="BodyText22"/>
      </w:pPr>
      <w:r w:rsidRPr="00287DFB">
        <w:t>Si la razón del incumplimiento es permanente (por ejemplo, problemas médicos, la muerte de un familiar que impacta en los ingresos del deudor, pérdida del empleo que resulta en una disminución de los ingresos), las cláusulas del préstamo pueden ser modificadas por medio de una refinanciación de la deuda y el pago de penalidades. Dicha modificación generalmente incluye una combinación de la extensión de los términos y una reducción de las tasas de interés.</w:t>
      </w:r>
    </w:p>
    <w:p w14:paraId="1AFCF2DF" w14:textId="77777777" w:rsidR="005A642D" w:rsidRPr="00287DFB" w:rsidRDefault="005A642D" w:rsidP="005A642D">
      <w:pPr>
        <w:widowControl w:val="0"/>
        <w:autoSpaceDE w:val="0"/>
        <w:autoSpaceDN w:val="0"/>
        <w:adjustRightInd w:val="0"/>
        <w:jc w:val="both"/>
        <w:rPr>
          <w:sz w:val="20"/>
        </w:rPr>
      </w:pPr>
    </w:p>
    <w:p w14:paraId="74FE0B68" w14:textId="77777777" w:rsidR="005A642D" w:rsidRPr="00287DFB" w:rsidRDefault="005A642D" w:rsidP="005A642D">
      <w:pPr>
        <w:pStyle w:val="BodyText22"/>
      </w:pPr>
      <w:r w:rsidRPr="00287DFB">
        <w:rPr>
          <w:i/>
        </w:rPr>
        <w:t>Gestión Primer Tramo en Mora</w:t>
      </w:r>
    </w:p>
    <w:p w14:paraId="5108900A" w14:textId="77777777" w:rsidR="005A642D" w:rsidRPr="00287DFB" w:rsidRDefault="005A642D" w:rsidP="005A642D">
      <w:pPr>
        <w:pStyle w:val="BodyText22"/>
      </w:pPr>
    </w:p>
    <w:p w14:paraId="508AA1D4" w14:textId="77777777" w:rsidR="005A642D" w:rsidRPr="00287DFB" w:rsidRDefault="005A642D" w:rsidP="005A642D">
      <w:pPr>
        <w:widowControl w:val="0"/>
        <w:autoSpaceDE w:val="0"/>
        <w:autoSpaceDN w:val="0"/>
        <w:adjustRightInd w:val="0"/>
        <w:jc w:val="both"/>
        <w:rPr>
          <w:sz w:val="20"/>
        </w:rPr>
      </w:pPr>
      <w:r w:rsidRPr="00287DFB">
        <w:rPr>
          <w:sz w:val="20"/>
        </w:rPr>
        <w:t>Por medio de reclamos telefónicos se intenta lograr que los clientes paguen la cuota o la diferencia restante impaga antes del próximo vencimiento, y antes de la finalización del mes en curso. Estas gestiones se apoyarán con gestión de terreno y con distintos tipos de cartas a aquellos créditos que aún permanezcan en mora.</w:t>
      </w:r>
    </w:p>
    <w:p w14:paraId="716F25D1" w14:textId="77777777" w:rsidR="005A642D" w:rsidRPr="00287DFB" w:rsidRDefault="005A642D" w:rsidP="005A642D">
      <w:pPr>
        <w:widowControl w:val="0"/>
        <w:autoSpaceDE w:val="0"/>
        <w:autoSpaceDN w:val="0"/>
        <w:adjustRightInd w:val="0"/>
        <w:jc w:val="both"/>
        <w:rPr>
          <w:sz w:val="20"/>
        </w:rPr>
      </w:pPr>
    </w:p>
    <w:p w14:paraId="500AC108" w14:textId="77777777" w:rsidR="005A642D" w:rsidRPr="00287DFB" w:rsidRDefault="005A642D" w:rsidP="005A642D">
      <w:pPr>
        <w:pStyle w:val="BodyText22"/>
      </w:pPr>
      <w:r w:rsidRPr="00287DFB">
        <w:rPr>
          <w:i/>
        </w:rPr>
        <w:t>Gestión Segundo y Tercer Tramo en Mora</w:t>
      </w:r>
      <w:r w:rsidRPr="00287DFB">
        <w:t xml:space="preserve"> </w:t>
      </w:r>
    </w:p>
    <w:p w14:paraId="479C1E5B" w14:textId="77777777" w:rsidR="005A642D" w:rsidRPr="00287DFB" w:rsidRDefault="005A642D" w:rsidP="005A642D">
      <w:pPr>
        <w:widowControl w:val="0"/>
        <w:autoSpaceDE w:val="0"/>
        <w:autoSpaceDN w:val="0"/>
        <w:adjustRightInd w:val="0"/>
        <w:jc w:val="both"/>
        <w:rPr>
          <w:sz w:val="20"/>
        </w:rPr>
      </w:pPr>
    </w:p>
    <w:p w14:paraId="4B4569B7" w14:textId="77777777" w:rsidR="005A642D" w:rsidRPr="00287DFB" w:rsidRDefault="005A642D" w:rsidP="005A642D">
      <w:pPr>
        <w:widowControl w:val="0"/>
        <w:autoSpaceDE w:val="0"/>
        <w:autoSpaceDN w:val="0"/>
        <w:adjustRightInd w:val="0"/>
        <w:jc w:val="both"/>
        <w:rPr>
          <w:sz w:val="20"/>
        </w:rPr>
      </w:pPr>
      <w:r w:rsidRPr="00287DFB">
        <w:rPr>
          <w:sz w:val="20"/>
        </w:rPr>
        <w:t>En primera instancia se intenta lograr que el cliente abone la totalidad de las cuotas vencidas, y en segunda, se negocia el pago completo de alguna cuota para evitar el pase a juicio.</w:t>
      </w:r>
    </w:p>
    <w:p w14:paraId="40F57775" w14:textId="77777777" w:rsidR="005A642D" w:rsidRPr="00287DFB" w:rsidRDefault="005A642D" w:rsidP="005A642D">
      <w:pPr>
        <w:widowControl w:val="0"/>
        <w:autoSpaceDE w:val="0"/>
        <w:autoSpaceDN w:val="0"/>
        <w:adjustRightInd w:val="0"/>
        <w:jc w:val="both"/>
        <w:rPr>
          <w:sz w:val="20"/>
        </w:rPr>
      </w:pPr>
    </w:p>
    <w:p w14:paraId="23F4A583" w14:textId="77777777" w:rsidR="005A642D" w:rsidRPr="00287DFB" w:rsidRDefault="005A642D" w:rsidP="005A642D">
      <w:pPr>
        <w:pStyle w:val="BodyText22"/>
      </w:pPr>
      <w:r w:rsidRPr="00287DFB">
        <w:rPr>
          <w:i/>
        </w:rPr>
        <w:t>Gestión Judicial</w:t>
      </w:r>
      <w:r w:rsidRPr="00287DFB">
        <w:t xml:space="preserve"> </w:t>
      </w:r>
    </w:p>
    <w:p w14:paraId="7B7E5C8A" w14:textId="77777777" w:rsidR="005A642D" w:rsidRPr="00287DFB" w:rsidRDefault="005A642D" w:rsidP="005A642D">
      <w:pPr>
        <w:pStyle w:val="notaalpie0"/>
        <w:widowControl w:val="0"/>
        <w:autoSpaceDE w:val="0"/>
        <w:autoSpaceDN w:val="0"/>
        <w:adjustRightInd w:val="0"/>
        <w:rPr>
          <w:rFonts w:ascii="Times New Roman" w:hAnsi="Times New Roman"/>
          <w:lang w:val="es-AR"/>
        </w:rPr>
      </w:pPr>
    </w:p>
    <w:p w14:paraId="39B1250D" w14:textId="77777777" w:rsidR="005A642D" w:rsidRPr="00287DFB" w:rsidRDefault="005A642D" w:rsidP="005A642D">
      <w:pPr>
        <w:pStyle w:val="notaalpie0"/>
        <w:widowControl w:val="0"/>
        <w:autoSpaceDE w:val="0"/>
        <w:autoSpaceDN w:val="0"/>
        <w:adjustRightInd w:val="0"/>
        <w:rPr>
          <w:rFonts w:ascii="Times New Roman" w:hAnsi="Times New Roman"/>
          <w:lang w:val="es-AR"/>
        </w:rPr>
      </w:pPr>
      <w:r w:rsidRPr="00287DFB">
        <w:rPr>
          <w:rFonts w:ascii="Times New Roman" w:hAnsi="Times New Roman"/>
          <w:lang w:val="es-AR"/>
        </w:rPr>
        <w:t>Actualmente, se considera en gestión judicial al cliente deudor de un crédito con tres cuotas vencidas, excluyendo jubilados, retirados y dados de baja de la fuerza (Policía Federal o IOSE). El cliente puede revertir la situación abonando el total adeudado o refinanciando el mismo.</w:t>
      </w:r>
    </w:p>
    <w:p w14:paraId="5BE73492" w14:textId="77777777" w:rsidR="005A642D" w:rsidRPr="00287DFB" w:rsidRDefault="005A642D" w:rsidP="005A642D">
      <w:pPr>
        <w:pStyle w:val="BodyText22"/>
        <w:rPr>
          <w:i/>
        </w:rPr>
      </w:pPr>
    </w:p>
    <w:p w14:paraId="4FD89E81" w14:textId="77777777" w:rsidR="005A642D" w:rsidRPr="00287DFB" w:rsidRDefault="005A642D" w:rsidP="005A642D">
      <w:pPr>
        <w:pStyle w:val="BodyText22"/>
      </w:pPr>
      <w:r w:rsidRPr="00287DFB">
        <w:rPr>
          <w:i/>
        </w:rPr>
        <w:t>Gestión Externa. Fuera de Gestión.</w:t>
      </w:r>
    </w:p>
    <w:p w14:paraId="4445900F" w14:textId="77777777" w:rsidR="005A642D" w:rsidRPr="00287DFB" w:rsidRDefault="005A642D" w:rsidP="005A642D">
      <w:pPr>
        <w:widowControl w:val="0"/>
        <w:autoSpaceDE w:val="0"/>
        <w:autoSpaceDN w:val="0"/>
        <w:adjustRightInd w:val="0"/>
        <w:jc w:val="both"/>
        <w:rPr>
          <w:sz w:val="20"/>
        </w:rPr>
      </w:pPr>
    </w:p>
    <w:p w14:paraId="3BB45715" w14:textId="77777777" w:rsidR="005A642D" w:rsidRPr="00287DFB" w:rsidRDefault="005A642D" w:rsidP="005A642D">
      <w:pPr>
        <w:widowControl w:val="0"/>
        <w:autoSpaceDE w:val="0"/>
        <w:autoSpaceDN w:val="0"/>
        <w:adjustRightInd w:val="0"/>
        <w:jc w:val="both"/>
        <w:rPr>
          <w:i/>
          <w:sz w:val="20"/>
          <w:szCs w:val="20"/>
          <w:lang w:val="es-ES"/>
        </w:rPr>
      </w:pPr>
      <w:r w:rsidRPr="00287DFB">
        <w:rPr>
          <w:sz w:val="20"/>
        </w:rPr>
        <w:t>Se asignan a esta instancia aquellos clientes titulares de créditos morosos que no reúnan las condiciones suficientes para pasar a gestión judicial, en especial por sus situaciones laborales (desempleados, jubilados y pensionados considerando la inembargabilidad de sus beneficios por jubilación y retiro).</w:t>
      </w:r>
    </w:p>
    <w:p w14:paraId="107D8CFC" w14:textId="77777777" w:rsidR="005A642D" w:rsidRPr="00287DFB" w:rsidRDefault="005A642D" w:rsidP="005A642D">
      <w:pPr>
        <w:pStyle w:val="BodyText22"/>
      </w:pPr>
    </w:p>
    <w:p w14:paraId="3B96568B" w14:textId="77777777" w:rsidR="005A642D" w:rsidRPr="00287DFB" w:rsidRDefault="005A642D" w:rsidP="005A642D">
      <w:pPr>
        <w:pStyle w:val="BodyText22"/>
        <w:rPr>
          <w:i/>
        </w:rPr>
      </w:pPr>
      <w:r w:rsidRPr="00287DFB">
        <w:rPr>
          <w:i/>
        </w:rPr>
        <w:t>Refinanciaciones de Préstamos de Convenios</w:t>
      </w:r>
    </w:p>
    <w:p w14:paraId="1182F8C7" w14:textId="77777777" w:rsidR="005A642D" w:rsidRPr="00287DFB" w:rsidRDefault="005A642D" w:rsidP="005A642D">
      <w:pPr>
        <w:pStyle w:val="BodyText22"/>
      </w:pPr>
    </w:p>
    <w:p w14:paraId="688E9B72" w14:textId="77777777" w:rsidR="005A642D" w:rsidRPr="00287DFB" w:rsidRDefault="005A642D" w:rsidP="005A642D">
      <w:pPr>
        <w:widowControl w:val="0"/>
        <w:autoSpaceDE w:val="0"/>
        <w:autoSpaceDN w:val="0"/>
        <w:adjustRightInd w:val="0"/>
        <w:jc w:val="both"/>
        <w:rPr>
          <w:sz w:val="20"/>
        </w:rPr>
      </w:pPr>
      <w:r w:rsidRPr="00287DFB">
        <w:rPr>
          <w:sz w:val="20"/>
        </w:rPr>
        <w:t>Esto se realiza por intermedio de mutuales activas para que continúe el descuento por haberes. En caso de que no se pueda mantener el privilegio del cobro mediante descuento en haberes se optará por un préstamo de EFECTIVO SÍ.</w:t>
      </w:r>
    </w:p>
    <w:p w14:paraId="41EE443F" w14:textId="77777777" w:rsidR="005A642D" w:rsidRPr="00287DFB" w:rsidRDefault="005A642D" w:rsidP="005A642D">
      <w:pPr>
        <w:pStyle w:val="Textoindependiente"/>
        <w:widowControl w:val="0"/>
        <w:tabs>
          <w:tab w:val="clear" w:pos="380"/>
        </w:tabs>
        <w:rPr>
          <w:rFonts w:ascii="Times New Roman" w:hAnsi="Times New Roman"/>
          <w:b w:val="0"/>
        </w:rPr>
      </w:pPr>
    </w:p>
    <w:p w14:paraId="6CBD0AF0" w14:textId="77777777" w:rsidR="005A642D" w:rsidRPr="00287DFB" w:rsidRDefault="005A642D" w:rsidP="005A642D">
      <w:pPr>
        <w:pStyle w:val="BodyText22"/>
        <w:rPr>
          <w:b/>
        </w:rPr>
      </w:pPr>
      <w:r w:rsidRPr="00287DFB">
        <w:rPr>
          <w:i/>
        </w:rPr>
        <w:t xml:space="preserve">Acciones que CFA lleva a cabo sobre la cartera morosa </w:t>
      </w:r>
    </w:p>
    <w:p w14:paraId="2B59822A" w14:textId="77777777" w:rsidR="005A642D" w:rsidRPr="00287DFB" w:rsidRDefault="005A642D" w:rsidP="005A642D">
      <w:pPr>
        <w:pStyle w:val="Textoindependiente"/>
        <w:widowControl w:val="0"/>
        <w:tabs>
          <w:tab w:val="clear" w:pos="380"/>
        </w:tabs>
        <w:rPr>
          <w:rFonts w:ascii="Times New Roman" w:hAnsi="Times New Roman"/>
          <w:b w:val="0"/>
        </w:rPr>
      </w:pPr>
    </w:p>
    <w:tbl>
      <w:tblPr>
        <w:tblW w:w="5000" w:type="pct"/>
        <w:tblCellMar>
          <w:left w:w="0" w:type="dxa"/>
          <w:right w:w="0" w:type="dxa"/>
        </w:tblCellMar>
        <w:tblLook w:val="0000" w:firstRow="0" w:lastRow="0" w:firstColumn="0" w:lastColumn="0" w:noHBand="0" w:noVBand="0"/>
      </w:tblPr>
      <w:tblGrid>
        <w:gridCol w:w="1609"/>
        <w:gridCol w:w="7781"/>
      </w:tblGrid>
      <w:tr w:rsidR="005A642D" w:rsidRPr="00287DFB" w14:paraId="4C394927" w14:textId="77777777" w:rsidTr="00454A47">
        <w:tc>
          <w:tcPr>
            <w:tcW w:w="857" w:type="pct"/>
            <w:tcBorders>
              <w:bottom w:val="single" w:sz="4" w:space="0" w:color="auto"/>
            </w:tcBorders>
            <w:vAlign w:val="bottom"/>
          </w:tcPr>
          <w:p w14:paraId="23E34B2B" w14:textId="77777777" w:rsidR="005A642D" w:rsidRPr="00287DFB" w:rsidRDefault="005A642D" w:rsidP="000C71BE">
            <w:pPr>
              <w:widowControl w:val="0"/>
              <w:rPr>
                <w:b/>
                <w:sz w:val="20"/>
              </w:rPr>
            </w:pPr>
            <w:r w:rsidRPr="00287DFB">
              <w:rPr>
                <w:b/>
                <w:sz w:val="20"/>
              </w:rPr>
              <w:t>Días posteriores</w:t>
            </w:r>
          </w:p>
          <w:p w14:paraId="61C77627" w14:textId="77777777" w:rsidR="005A642D" w:rsidRPr="00287DFB" w:rsidRDefault="005A642D" w:rsidP="000C71BE">
            <w:pPr>
              <w:widowControl w:val="0"/>
              <w:rPr>
                <w:b/>
                <w:sz w:val="20"/>
              </w:rPr>
            </w:pPr>
            <w:r w:rsidRPr="00287DFB">
              <w:rPr>
                <w:b/>
                <w:sz w:val="20"/>
              </w:rPr>
              <w:t>al Vencimiento</w:t>
            </w:r>
          </w:p>
        </w:tc>
        <w:tc>
          <w:tcPr>
            <w:tcW w:w="4143" w:type="pct"/>
            <w:tcBorders>
              <w:bottom w:val="single" w:sz="4" w:space="0" w:color="auto"/>
            </w:tcBorders>
            <w:vAlign w:val="bottom"/>
          </w:tcPr>
          <w:p w14:paraId="3C0CA596" w14:textId="77777777" w:rsidR="005A642D" w:rsidRPr="00287DFB" w:rsidRDefault="005A642D" w:rsidP="000C71BE">
            <w:pPr>
              <w:widowControl w:val="0"/>
              <w:rPr>
                <w:b/>
                <w:sz w:val="20"/>
              </w:rPr>
            </w:pPr>
            <w:r w:rsidRPr="00287DFB">
              <w:rPr>
                <w:b/>
                <w:sz w:val="20"/>
              </w:rPr>
              <w:t>Acción</w:t>
            </w:r>
          </w:p>
        </w:tc>
      </w:tr>
      <w:tr w:rsidR="005A642D" w:rsidRPr="00287DFB" w14:paraId="5AB8F89A" w14:textId="77777777" w:rsidTr="00454A47">
        <w:tc>
          <w:tcPr>
            <w:tcW w:w="857" w:type="pct"/>
            <w:tcBorders>
              <w:top w:val="single" w:sz="4" w:space="0" w:color="auto"/>
            </w:tcBorders>
          </w:tcPr>
          <w:p w14:paraId="4CB838F4" w14:textId="77777777" w:rsidR="005A642D" w:rsidRPr="00287DFB" w:rsidRDefault="005A642D" w:rsidP="000C71BE">
            <w:pPr>
              <w:widowControl w:val="0"/>
              <w:rPr>
                <w:sz w:val="20"/>
              </w:rPr>
            </w:pPr>
            <w:r w:rsidRPr="00287DFB">
              <w:rPr>
                <w:sz w:val="20"/>
              </w:rPr>
              <w:t>1</w:t>
            </w:r>
          </w:p>
        </w:tc>
        <w:tc>
          <w:tcPr>
            <w:tcW w:w="4143" w:type="pct"/>
            <w:tcBorders>
              <w:top w:val="single" w:sz="4" w:space="0" w:color="auto"/>
            </w:tcBorders>
          </w:tcPr>
          <w:p w14:paraId="526DD609" w14:textId="77777777" w:rsidR="005A642D" w:rsidRPr="00287DFB" w:rsidRDefault="005A642D" w:rsidP="00454A47">
            <w:pPr>
              <w:pStyle w:val="Textonotapie"/>
              <w:widowControl w:val="0"/>
              <w:ind w:left="36" w:right="111"/>
              <w:jc w:val="both"/>
              <w:rPr>
                <w:lang w:val="es-AR"/>
              </w:rPr>
            </w:pPr>
            <w:r w:rsidRPr="00287DFB">
              <w:rPr>
                <w:lang w:val="es-AR"/>
              </w:rPr>
              <w:t>Los préstamos morosos son automáticamente enviados desde el sistema de procesamiento al sistema de cobro.</w:t>
            </w:r>
          </w:p>
        </w:tc>
      </w:tr>
      <w:tr w:rsidR="005A642D" w:rsidRPr="00287DFB" w14:paraId="6C0B256C" w14:textId="77777777" w:rsidTr="00454A47">
        <w:tc>
          <w:tcPr>
            <w:tcW w:w="857" w:type="pct"/>
          </w:tcPr>
          <w:p w14:paraId="052603EA" w14:textId="77777777" w:rsidR="005A642D" w:rsidRPr="00287DFB" w:rsidRDefault="005A642D" w:rsidP="000C71BE">
            <w:pPr>
              <w:widowControl w:val="0"/>
              <w:rPr>
                <w:sz w:val="20"/>
              </w:rPr>
            </w:pPr>
            <w:r w:rsidRPr="00287DFB">
              <w:rPr>
                <w:sz w:val="20"/>
              </w:rPr>
              <w:t>1 – 30</w:t>
            </w:r>
          </w:p>
        </w:tc>
        <w:tc>
          <w:tcPr>
            <w:tcW w:w="4143" w:type="pct"/>
          </w:tcPr>
          <w:p w14:paraId="1E70E4ED" w14:textId="77777777" w:rsidR="005A642D" w:rsidRPr="00287DFB" w:rsidRDefault="005A642D" w:rsidP="00454A47">
            <w:pPr>
              <w:widowControl w:val="0"/>
              <w:ind w:left="36" w:right="111"/>
              <w:jc w:val="both"/>
              <w:rPr>
                <w:sz w:val="20"/>
              </w:rPr>
            </w:pPr>
            <w:r w:rsidRPr="00287DFB">
              <w:rPr>
                <w:sz w:val="20"/>
              </w:rPr>
              <w:t>Se efectúan llamados telefónicos y visitas del Gestor de Terreno a la casa y al trabajo, como así también envío de cartas.</w:t>
            </w:r>
          </w:p>
        </w:tc>
      </w:tr>
      <w:tr w:rsidR="005A642D" w:rsidRPr="00287DFB" w14:paraId="7373434C" w14:textId="77777777" w:rsidTr="00454A47">
        <w:tc>
          <w:tcPr>
            <w:tcW w:w="857" w:type="pct"/>
          </w:tcPr>
          <w:p w14:paraId="02A78B76" w14:textId="77777777" w:rsidR="005A642D" w:rsidRPr="00287DFB" w:rsidRDefault="005A642D" w:rsidP="000C71BE">
            <w:pPr>
              <w:widowControl w:val="0"/>
              <w:rPr>
                <w:sz w:val="20"/>
              </w:rPr>
            </w:pPr>
            <w:r w:rsidRPr="00287DFB">
              <w:rPr>
                <w:sz w:val="20"/>
              </w:rPr>
              <w:t>31 – 89</w:t>
            </w:r>
          </w:p>
        </w:tc>
        <w:tc>
          <w:tcPr>
            <w:tcW w:w="4143" w:type="pct"/>
          </w:tcPr>
          <w:p w14:paraId="709DDEA5" w14:textId="77777777" w:rsidR="005A642D" w:rsidRPr="00287DFB" w:rsidRDefault="005A642D" w:rsidP="00454A47">
            <w:pPr>
              <w:widowControl w:val="0"/>
              <w:ind w:left="36" w:right="111"/>
              <w:jc w:val="both"/>
              <w:rPr>
                <w:sz w:val="20"/>
              </w:rPr>
            </w:pPr>
            <w:r w:rsidRPr="00287DFB">
              <w:rPr>
                <w:sz w:val="20"/>
              </w:rPr>
              <w:t>El Gestor de Terreno continúa con su gestión, también continúan los llamados telefónicos, y los envíos de cartas.</w:t>
            </w:r>
          </w:p>
        </w:tc>
      </w:tr>
      <w:tr w:rsidR="005A642D" w:rsidRPr="00287DFB" w14:paraId="6BFFAC73" w14:textId="77777777" w:rsidTr="00454A47">
        <w:tc>
          <w:tcPr>
            <w:tcW w:w="857" w:type="pct"/>
          </w:tcPr>
          <w:p w14:paraId="27E9A5FC" w14:textId="77777777" w:rsidR="005A642D" w:rsidRPr="00287DFB" w:rsidRDefault="005A642D" w:rsidP="000C71BE">
            <w:pPr>
              <w:widowControl w:val="0"/>
              <w:rPr>
                <w:sz w:val="20"/>
              </w:rPr>
            </w:pPr>
            <w:r w:rsidRPr="00287DFB">
              <w:rPr>
                <w:sz w:val="20"/>
              </w:rPr>
              <w:t xml:space="preserve">90 </w:t>
            </w:r>
            <w:r w:rsidR="00884168" w:rsidRPr="00287DFB">
              <w:rPr>
                <w:sz w:val="20"/>
                <w:szCs w:val="20"/>
              </w:rPr>
              <w:t>o</w:t>
            </w:r>
            <w:r w:rsidRPr="00287DFB">
              <w:rPr>
                <w:sz w:val="20"/>
              </w:rPr>
              <w:t xml:space="preserve"> más</w:t>
            </w:r>
          </w:p>
        </w:tc>
        <w:tc>
          <w:tcPr>
            <w:tcW w:w="4143" w:type="pct"/>
          </w:tcPr>
          <w:p w14:paraId="49917343" w14:textId="77777777" w:rsidR="005A642D" w:rsidRPr="00287DFB" w:rsidRDefault="005A642D" w:rsidP="00454A47">
            <w:pPr>
              <w:widowControl w:val="0"/>
              <w:ind w:left="36" w:right="111"/>
              <w:jc w:val="both"/>
              <w:rPr>
                <w:sz w:val="20"/>
              </w:rPr>
            </w:pPr>
            <w:r w:rsidRPr="00287DFB">
              <w:rPr>
                <w:sz w:val="20"/>
              </w:rPr>
              <w:t>Comienza el Proceso Judicial. Se remite el préstamo moroso a la agencia de cobranza externa o a un abogado.</w:t>
            </w:r>
          </w:p>
        </w:tc>
      </w:tr>
    </w:tbl>
    <w:p w14:paraId="4A87B32F" w14:textId="77777777" w:rsidR="005A642D" w:rsidRPr="00287DFB" w:rsidRDefault="005A642D" w:rsidP="005A642D">
      <w:pPr>
        <w:widowControl w:val="0"/>
        <w:jc w:val="both"/>
        <w:rPr>
          <w:sz w:val="20"/>
        </w:rPr>
      </w:pPr>
    </w:p>
    <w:p w14:paraId="52F1F235" w14:textId="77777777" w:rsidR="005A642D" w:rsidRPr="00287DFB" w:rsidRDefault="005A642D" w:rsidP="005A642D">
      <w:pPr>
        <w:jc w:val="both"/>
        <w:rPr>
          <w:sz w:val="20"/>
          <w:u w:val="single"/>
        </w:rPr>
      </w:pPr>
      <w:r w:rsidRPr="00287DFB">
        <w:rPr>
          <w:sz w:val="20"/>
          <w:u w:val="single"/>
        </w:rPr>
        <w:t>Órganos facultados para la aprobación crediticia</w:t>
      </w:r>
    </w:p>
    <w:p w14:paraId="26E5B6D1" w14:textId="77777777" w:rsidR="005A642D" w:rsidRPr="00287DFB" w:rsidRDefault="005A642D" w:rsidP="005A642D">
      <w:pPr>
        <w:widowControl w:val="0"/>
        <w:jc w:val="both"/>
        <w:rPr>
          <w:sz w:val="20"/>
        </w:rPr>
      </w:pPr>
    </w:p>
    <w:p w14:paraId="55A3486A" w14:textId="77777777" w:rsidR="005A642D" w:rsidRPr="00287DFB" w:rsidRDefault="005A642D" w:rsidP="005A642D">
      <w:pPr>
        <w:widowControl w:val="0"/>
        <w:jc w:val="both"/>
        <w:rPr>
          <w:sz w:val="20"/>
        </w:rPr>
      </w:pPr>
      <w:r w:rsidRPr="00287DFB">
        <w:rPr>
          <w:sz w:val="20"/>
        </w:rPr>
        <w:t xml:space="preserve">La documentación es analizada por personal idóneo de CFA, quienes a su vez verifican que la información se encuentre ingresada correctamente en el sistema. El solicitante es sistémicamente analizado a través de los criterios de la política crediticia y el </w:t>
      </w:r>
      <w:r w:rsidRPr="00287DFB">
        <w:rPr>
          <w:i/>
          <w:sz w:val="20"/>
        </w:rPr>
        <w:t>scoring (examen)</w:t>
      </w:r>
      <w:r w:rsidRPr="00287DFB">
        <w:rPr>
          <w:sz w:val="20"/>
        </w:rPr>
        <w:t xml:space="preserve"> crediticio.</w:t>
      </w:r>
    </w:p>
    <w:p w14:paraId="741DF833" w14:textId="77777777" w:rsidR="005A642D" w:rsidRPr="00287DFB" w:rsidRDefault="005A642D" w:rsidP="005A642D">
      <w:pPr>
        <w:pStyle w:val="BodyText22"/>
      </w:pPr>
    </w:p>
    <w:p w14:paraId="3CC7B9BC" w14:textId="77777777" w:rsidR="005A642D" w:rsidRPr="00287DFB" w:rsidRDefault="005A642D" w:rsidP="005A642D">
      <w:pPr>
        <w:widowControl w:val="0"/>
        <w:jc w:val="both"/>
        <w:rPr>
          <w:sz w:val="20"/>
        </w:rPr>
      </w:pPr>
      <w:r w:rsidRPr="00287DFB">
        <w:rPr>
          <w:sz w:val="20"/>
        </w:rPr>
        <w:t>Sin perjuicio de lo antedicho, todas las solicitudes que impliquen una excepción a la política crediticia deben ser enviadas a la Central de Aprobaciones para su resolución. El objetivo final de la política de créditos es garantizar el rendimiento de la asistencia crediticia y su apropiado control.</w:t>
      </w:r>
    </w:p>
    <w:p w14:paraId="552D28DA" w14:textId="77777777" w:rsidR="005A642D" w:rsidRPr="00287DFB" w:rsidRDefault="005A642D" w:rsidP="005A642D">
      <w:pPr>
        <w:pStyle w:val="Textoindependiente"/>
        <w:widowControl w:val="0"/>
        <w:tabs>
          <w:tab w:val="clear" w:pos="380"/>
        </w:tabs>
        <w:outlineLvl w:val="1"/>
        <w:rPr>
          <w:rFonts w:ascii="Times New Roman" w:hAnsi="Times New Roman"/>
        </w:rPr>
      </w:pPr>
    </w:p>
    <w:p w14:paraId="40851EF1" w14:textId="77777777" w:rsidR="005A642D" w:rsidRPr="00287DFB" w:rsidRDefault="005A642D" w:rsidP="005A642D">
      <w:pPr>
        <w:jc w:val="both"/>
        <w:rPr>
          <w:sz w:val="20"/>
          <w:u w:val="single"/>
        </w:rPr>
      </w:pPr>
      <w:r w:rsidRPr="00287DFB">
        <w:rPr>
          <w:sz w:val="20"/>
          <w:u w:val="single"/>
        </w:rPr>
        <w:t>Estrategia Comercial</w:t>
      </w:r>
    </w:p>
    <w:p w14:paraId="4E00E508" w14:textId="77777777" w:rsidR="005A642D" w:rsidRPr="00287DFB" w:rsidRDefault="005A642D" w:rsidP="005A642D">
      <w:pPr>
        <w:pStyle w:val="Ttulo9"/>
        <w:widowControl w:val="0"/>
        <w:spacing w:before="0" w:after="0"/>
        <w:jc w:val="both"/>
        <w:rPr>
          <w:rFonts w:ascii="Times New Roman" w:hAnsi="Times New Roman"/>
          <w:sz w:val="20"/>
          <w:szCs w:val="20"/>
          <w:lang w:val="es-ES"/>
        </w:rPr>
      </w:pPr>
    </w:p>
    <w:p w14:paraId="135F49D0" w14:textId="77777777" w:rsidR="005A642D" w:rsidRPr="00287DFB" w:rsidRDefault="005A642D" w:rsidP="005A642D">
      <w:pPr>
        <w:pStyle w:val="Textoindependiente2"/>
        <w:widowControl w:val="0"/>
        <w:spacing w:after="0"/>
        <w:jc w:val="left"/>
        <w:rPr>
          <w:sz w:val="20"/>
          <w:szCs w:val="20"/>
          <w:lang w:val="es-MX"/>
        </w:rPr>
      </w:pPr>
      <w:r w:rsidRPr="00287DFB">
        <w:rPr>
          <w:sz w:val="20"/>
          <w:szCs w:val="20"/>
          <w:lang w:val="es-MX"/>
        </w:rPr>
        <w:t>La estrategia comercial del Emisor puede resumirse de la siguiente manera:</w:t>
      </w:r>
    </w:p>
    <w:p w14:paraId="499F653D" w14:textId="77777777" w:rsidR="001B4AA5" w:rsidRPr="00287DFB" w:rsidRDefault="001B4AA5" w:rsidP="005A642D">
      <w:pPr>
        <w:pStyle w:val="Textoindependiente2"/>
        <w:widowControl w:val="0"/>
        <w:spacing w:after="0"/>
        <w:jc w:val="left"/>
        <w:rPr>
          <w:sz w:val="20"/>
          <w:szCs w:val="20"/>
          <w:lang w:val="es-MX"/>
        </w:rPr>
      </w:pPr>
    </w:p>
    <w:p w14:paraId="02FBA33D" w14:textId="77777777" w:rsidR="005A642D" w:rsidRPr="00287DFB" w:rsidRDefault="005A642D" w:rsidP="005A642D">
      <w:pPr>
        <w:widowControl w:val="0"/>
        <w:numPr>
          <w:ilvl w:val="0"/>
          <w:numId w:val="16"/>
        </w:numPr>
        <w:tabs>
          <w:tab w:val="clear" w:pos="363"/>
        </w:tabs>
        <w:jc w:val="both"/>
        <w:rPr>
          <w:sz w:val="20"/>
        </w:rPr>
      </w:pPr>
      <w:r w:rsidRPr="00287DFB">
        <w:rPr>
          <w:sz w:val="20"/>
        </w:rPr>
        <w:t>Trabajar para ser la compañía más innovadora en soluciones financieras, con foco en los clientes como motor de transformación;</w:t>
      </w:r>
    </w:p>
    <w:p w14:paraId="0AB218FB" w14:textId="77777777" w:rsidR="005A642D" w:rsidRPr="00287DFB" w:rsidRDefault="005A642D" w:rsidP="005A642D">
      <w:pPr>
        <w:widowControl w:val="0"/>
        <w:numPr>
          <w:ilvl w:val="0"/>
          <w:numId w:val="16"/>
        </w:numPr>
        <w:tabs>
          <w:tab w:val="clear" w:pos="363"/>
        </w:tabs>
        <w:jc w:val="both"/>
        <w:rPr>
          <w:sz w:val="20"/>
        </w:rPr>
      </w:pPr>
      <w:r w:rsidRPr="00287DFB">
        <w:rPr>
          <w:sz w:val="20"/>
        </w:rPr>
        <w:t>Desarrollar y brindar productos y servicios financieros para satisfacer los deseos de la gente, escuchando a los clientes y colaboradores, en un entorno que estimule el desarrollo personal y profesional, asegurando también un apropiado retorno a sus accionistas;</w:t>
      </w:r>
    </w:p>
    <w:p w14:paraId="6D75030A" w14:textId="77777777" w:rsidR="005A642D" w:rsidRPr="00287DFB" w:rsidRDefault="005A642D" w:rsidP="005A642D">
      <w:pPr>
        <w:widowControl w:val="0"/>
        <w:numPr>
          <w:ilvl w:val="0"/>
          <w:numId w:val="16"/>
        </w:numPr>
        <w:tabs>
          <w:tab w:val="clear" w:pos="363"/>
        </w:tabs>
        <w:jc w:val="both"/>
        <w:rPr>
          <w:sz w:val="20"/>
        </w:rPr>
      </w:pPr>
      <w:r w:rsidRPr="00287DFB">
        <w:rPr>
          <w:sz w:val="20"/>
        </w:rPr>
        <w:t>Sostener la posición de liderazgo adquirida en el mercado de préstamos personales, a través de la expansión de los principales productos de su negocio y la puesta en marcha de nuevas estrategias de financiación en el marco de la recuperación que presenta la economía argentina;</w:t>
      </w:r>
    </w:p>
    <w:p w14:paraId="3D028DC3" w14:textId="77777777" w:rsidR="005A642D" w:rsidRPr="00287DFB" w:rsidRDefault="005A642D" w:rsidP="005A642D">
      <w:pPr>
        <w:widowControl w:val="0"/>
        <w:numPr>
          <w:ilvl w:val="0"/>
          <w:numId w:val="16"/>
        </w:numPr>
        <w:tabs>
          <w:tab w:val="clear" w:pos="363"/>
        </w:tabs>
        <w:jc w:val="both"/>
        <w:rPr>
          <w:sz w:val="20"/>
        </w:rPr>
      </w:pPr>
      <w:r w:rsidRPr="00287DFB">
        <w:rPr>
          <w:sz w:val="20"/>
        </w:rPr>
        <w:t>Cumplir con las necesidades de sus clientes de manera efectiva y eficaz ofreciendo una cartera de productos amplia y adaptada a los deseos de cada uno de los clientes;</w:t>
      </w:r>
    </w:p>
    <w:p w14:paraId="26053534" w14:textId="77777777" w:rsidR="005A642D" w:rsidRPr="00287DFB" w:rsidRDefault="005A642D" w:rsidP="005A642D">
      <w:pPr>
        <w:widowControl w:val="0"/>
        <w:numPr>
          <w:ilvl w:val="0"/>
          <w:numId w:val="16"/>
        </w:numPr>
        <w:tabs>
          <w:tab w:val="clear" w:pos="363"/>
        </w:tabs>
        <w:jc w:val="both"/>
        <w:rPr>
          <w:sz w:val="20"/>
        </w:rPr>
      </w:pPr>
      <w:r w:rsidRPr="00287DFB">
        <w:rPr>
          <w:sz w:val="20"/>
        </w:rPr>
        <w:t>Lograr un crecimiento enérgico, aunque controlado;</w:t>
      </w:r>
    </w:p>
    <w:p w14:paraId="30D6CAAF" w14:textId="77777777" w:rsidR="005A642D" w:rsidRPr="00287DFB" w:rsidRDefault="005A642D" w:rsidP="005A642D">
      <w:pPr>
        <w:widowControl w:val="0"/>
        <w:numPr>
          <w:ilvl w:val="0"/>
          <w:numId w:val="16"/>
        </w:numPr>
        <w:tabs>
          <w:tab w:val="clear" w:pos="363"/>
        </w:tabs>
        <w:jc w:val="both"/>
        <w:rPr>
          <w:sz w:val="20"/>
        </w:rPr>
      </w:pPr>
      <w:r w:rsidRPr="00287DFB">
        <w:rPr>
          <w:sz w:val="20"/>
        </w:rPr>
        <w:t>Utilizar diferentes sistemas de distribución para aumentar la cartera de clientes; y</w:t>
      </w:r>
    </w:p>
    <w:p w14:paraId="3B2A574B" w14:textId="77777777" w:rsidR="005A642D" w:rsidRPr="00287DFB" w:rsidRDefault="005A642D" w:rsidP="005A642D">
      <w:pPr>
        <w:widowControl w:val="0"/>
        <w:numPr>
          <w:ilvl w:val="0"/>
          <w:numId w:val="16"/>
        </w:numPr>
        <w:tabs>
          <w:tab w:val="clear" w:pos="363"/>
        </w:tabs>
        <w:jc w:val="both"/>
        <w:rPr>
          <w:sz w:val="20"/>
        </w:rPr>
      </w:pPr>
      <w:r w:rsidRPr="00287DFB">
        <w:rPr>
          <w:sz w:val="20"/>
        </w:rPr>
        <w:t>Ofrecer diferentes opciones de productos a los clientes adaptándonos a las distintas etapas de su ciclo de vida como cliente.</w:t>
      </w:r>
    </w:p>
    <w:p w14:paraId="6263A92B" w14:textId="77777777" w:rsidR="005A642D" w:rsidRPr="00287DFB" w:rsidRDefault="005A642D" w:rsidP="005A642D">
      <w:pPr>
        <w:widowControl w:val="0"/>
        <w:jc w:val="both"/>
        <w:rPr>
          <w:sz w:val="20"/>
        </w:rPr>
      </w:pPr>
    </w:p>
    <w:p w14:paraId="245DB70E" w14:textId="77777777" w:rsidR="005A642D" w:rsidRPr="00287DFB" w:rsidRDefault="005A642D" w:rsidP="005A642D">
      <w:pPr>
        <w:widowControl w:val="0"/>
        <w:jc w:val="both"/>
        <w:rPr>
          <w:sz w:val="20"/>
        </w:rPr>
      </w:pPr>
      <w:r w:rsidRPr="00287DFB">
        <w:rPr>
          <w:sz w:val="20"/>
        </w:rPr>
        <w:t>Dicha estrategia permitió al Emisor registrar un crecimiento en los niveles de rentabilidad desde el inicio de sus actividades, el cual se basó en la sucesión de factores claves tales como:</w:t>
      </w:r>
    </w:p>
    <w:p w14:paraId="3A446529" w14:textId="77777777" w:rsidR="005A642D" w:rsidRPr="00287DFB" w:rsidRDefault="005A642D" w:rsidP="005A642D">
      <w:pPr>
        <w:widowControl w:val="0"/>
        <w:jc w:val="both"/>
        <w:rPr>
          <w:sz w:val="20"/>
        </w:rPr>
      </w:pPr>
    </w:p>
    <w:p w14:paraId="6CE99DE6" w14:textId="77777777" w:rsidR="005A642D" w:rsidRPr="00287DFB" w:rsidRDefault="005A642D" w:rsidP="005A642D">
      <w:pPr>
        <w:widowControl w:val="0"/>
        <w:numPr>
          <w:ilvl w:val="0"/>
          <w:numId w:val="16"/>
        </w:numPr>
        <w:tabs>
          <w:tab w:val="clear" w:pos="363"/>
        </w:tabs>
        <w:jc w:val="both"/>
        <w:rPr>
          <w:sz w:val="20"/>
        </w:rPr>
      </w:pPr>
      <w:r w:rsidRPr="00287DFB">
        <w:rPr>
          <w:sz w:val="20"/>
        </w:rPr>
        <w:t>Un rápido crecimiento de la cartera de alta calidad crediticia, si bien la misma se concentra en una parte específica del mercado;</w:t>
      </w:r>
    </w:p>
    <w:p w14:paraId="595B6FBF" w14:textId="77777777" w:rsidR="005A642D" w:rsidRPr="00287DFB" w:rsidRDefault="005A642D" w:rsidP="005A642D">
      <w:pPr>
        <w:widowControl w:val="0"/>
        <w:numPr>
          <w:ilvl w:val="0"/>
          <w:numId w:val="16"/>
        </w:numPr>
        <w:tabs>
          <w:tab w:val="clear" w:pos="363"/>
        </w:tabs>
        <w:jc w:val="both"/>
        <w:rPr>
          <w:sz w:val="20"/>
        </w:rPr>
      </w:pPr>
      <w:r w:rsidRPr="00287DFB">
        <w:rPr>
          <w:sz w:val="20"/>
        </w:rPr>
        <w:t>Atractivas tasas de interés para el segmento donde opera;</w:t>
      </w:r>
    </w:p>
    <w:p w14:paraId="23DAE182" w14:textId="77777777" w:rsidR="005A642D" w:rsidRPr="00287DFB" w:rsidRDefault="005A642D" w:rsidP="005A642D">
      <w:pPr>
        <w:widowControl w:val="0"/>
        <w:numPr>
          <w:ilvl w:val="0"/>
          <w:numId w:val="16"/>
        </w:numPr>
        <w:tabs>
          <w:tab w:val="clear" w:pos="363"/>
        </w:tabs>
        <w:jc w:val="both"/>
        <w:rPr>
          <w:sz w:val="20"/>
        </w:rPr>
      </w:pPr>
      <w:r w:rsidRPr="00287DFB">
        <w:rPr>
          <w:sz w:val="20"/>
        </w:rPr>
        <w:t>Mantenimiento de las pérdidas por incobrabilidad a niveles aceptables y en línea con el comportamiento histórico de la cartera; y</w:t>
      </w:r>
    </w:p>
    <w:p w14:paraId="1F09FA04" w14:textId="77777777" w:rsidR="005A642D" w:rsidRPr="00287DFB" w:rsidRDefault="005A642D" w:rsidP="005A642D">
      <w:pPr>
        <w:widowControl w:val="0"/>
        <w:numPr>
          <w:ilvl w:val="0"/>
          <w:numId w:val="16"/>
        </w:numPr>
        <w:tabs>
          <w:tab w:val="clear" w:pos="363"/>
        </w:tabs>
        <w:jc w:val="both"/>
        <w:rPr>
          <w:sz w:val="20"/>
        </w:rPr>
      </w:pPr>
      <w:r w:rsidRPr="00287DFB">
        <w:rPr>
          <w:sz w:val="20"/>
        </w:rPr>
        <w:t xml:space="preserve">Una estructura de </w:t>
      </w:r>
      <w:r w:rsidR="001D0FFB" w:rsidRPr="00287DFB">
        <w:rPr>
          <w:sz w:val="20"/>
        </w:rPr>
        <w:t>Programa</w:t>
      </w:r>
      <w:r w:rsidRPr="00287DFB">
        <w:rPr>
          <w:sz w:val="20"/>
        </w:rPr>
        <w:t>s eficaz.</w:t>
      </w:r>
    </w:p>
    <w:p w14:paraId="5CC9315C" w14:textId="77777777" w:rsidR="005A642D" w:rsidRPr="00287DFB" w:rsidRDefault="005A642D" w:rsidP="005A642D">
      <w:pPr>
        <w:widowControl w:val="0"/>
        <w:jc w:val="both"/>
        <w:rPr>
          <w:sz w:val="20"/>
        </w:rPr>
      </w:pPr>
    </w:p>
    <w:p w14:paraId="2D778252" w14:textId="77777777" w:rsidR="005A642D" w:rsidRPr="00287DFB" w:rsidRDefault="005A642D" w:rsidP="005A642D">
      <w:pPr>
        <w:pStyle w:val="Encabezado"/>
        <w:widowControl w:val="0"/>
        <w:tabs>
          <w:tab w:val="clear" w:pos="4419"/>
          <w:tab w:val="clear" w:pos="8838"/>
        </w:tabs>
        <w:jc w:val="both"/>
        <w:rPr>
          <w:sz w:val="20"/>
          <w:szCs w:val="20"/>
        </w:rPr>
      </w:pPr>
      <w:r w:rsidRPr="00287DFB">
        <w:rPr>
          <w:sz w:val="20"/>
          <w:szCs w:val="20"/>
        </w:rPr>
        <w:t xml:space="preserve">Los pasos que CFA planea llevar a cabo para conseguir los objetivos mencionados anteriormente son: </w:t>
      </w:r>
    </w:p>
    <w:p w14:paraId="5CCF4CD8" w14:textId="77777777" w:rsidR="005A642D" w:rsidRPr="00287DFB" w:rsidRDefault="005A642D" w:rsidP="005A642D">
      <w:pPr>
        <w:pStyle w:val="Encabezado"/>
        <w:widowControl w:val="0"/>
        <w:tabs>
          <w:tab w:val="clear" w:pos="4419"/>
          <w:tab w:val="clear" w:pos="8838"/>
        </w:tabs>
        <w:jc w:val="both"/>
        <w:rPr>
          <w:sz w:val="20"/>
          <w:szCs w:val="20"/>
        </w:rPr>
      </w:pPr>
    </w:p>
    <w:p w14:paraId="17C3D822" w14:textId="77777777" w:rsidR="005A642D" w:rsidRPr="00287DFB" w:rsidRDefault="005A642D" w:rsidP="005A642D">
      <w:pPr>
        <w:pStyle w:val="Encabezado"/>
        <w:widowControl w:val="0"/>
        <w:tabs>
          <w:tab w:val="clear" w:pos="4419"/>
          <w:tab w:val="clear" w:pos="8838"/>
        </w:tabs>
        <w:jc w:val="both"/>
        <w:rPr>
          <w:i/>
          <w:sz w:val="20"/>
          <w:szCs w:val="20"/>
        </w:rPr>
      </w:pPr>
      <w:r w:rsidRPr="00287DFB">
        <w:rPr>
          <w:i/>
          <w:sz w:val="20"/>
          <w:szCs w:val="20"/>
        </w:rPr>
        <w:t>Préstamos de Consumo:</w:t>
      </w:r>
    </w:p>
    <w:p w14:paraId="4F4745C6" w14:textId="77777777" w:rsidR="005A642D" w:rsidRPr="00287DFB" w:rsidRDefault="005A642D" w:rsidP="005A642D">
      <w:pPr>
        <w:pStyle w:val="Encabezado"/>
        <w:widowControl w:val="0"/>
        <w:tabs>
          <w:tab w:val="clear" w:pos="4419"/>
          <w:tab w:val="clear" w:pos="8838"/>
        </w:tabs>
        <w:jc w:val="both"/>
        <w:rPr>
          <w:sz w:val="20"/>
          <w:szCs w:val="20"/>
        </w:rPr>
      </w:pPr>
    </w:p>
    <w:p w14:paraId="7C4CAA52" w14:textId="77777777" w:rsidR="005A642D" w:rsidRPr="00287DFB" w:rsidRDefault="005A642D" w:rsidP="005A642D">
      <w:pPr>
        <w:widowControl w:val="0"/>
        <w:numPr>
          <w:ilvl w:val="0"/>
          <w:numId w:val="16"/>
        </w:numPr>
        <w:tabs>
          <w:tab w:val="clear" w:pos="363"/>
        </w:tabs>
        <w:jc w:val="both"/>
        <w:rPr>
          <w:sz w:val="20"/>
        </w:rPr>
      </w:pPr>
      <w:r w:rsidRPr="00287DFB">
        <w:rPr>
          <w:sz w:val="20"/>
        </w:rPr>
        <w:t>Aumentar la eficiencia en las sucursales existentes;</w:t>
      </w:r>
    </w:p>
    <w:p w14:paraId="242F137C" w14:textId="77777777" w:rsidR="005A642D" w:rsidRPr="00287DFB" w:rsidRDefault="005A642D" w:rsidP="005A642D">
      <w:pPr>
        <w:widowControl w:val="0"/>
        <w:numPr>
          <w:ilvl w:val="0"/>
          <w:numId w:val="16"/>
        </w:numPr>
        <w:tabs>
          <w:tab w:val="clear" w:pos="363"/>
        </w:tabs>
        <w:jc w:val="both"/>
        <w:rPr>
          <w:sz w:val="20"/>
        </w:rPr>
      </w:pPr>
      <w:r w:rsidRPr="00287DFB">
        <w:rPr>
          <w:sz w:val="20"/>
        </w:rPr>
        <w:t>Fuerte desarrollo de ventas, con la finalidad de incrementar la cartera de préstamos de consumo; y</w:t>
      </w:r>
    </w:p>
    <w:p w14:paraId="3D0B5417" w14:textId="77777777" w:rsidR="005A642D" w:rsidRPr="00287DFB" w:rsidRDefault="005A642D" w:rsidP="005A642D">
      <w:pPr>
        <w:widowControl w:val="0"/>
        <w:numPr>
          <w:ilvl w:val="0"/>
          <w:numId w:val="16"/>
        </w:numPr>
        <w:tabs>
          <w:tab w:val="clear" w:pos="363"/>
        </w:tabs>
        <w:jc w:val="both"/>
        <w:rPr>
          <w:sz w:val="20"/>
        </w:rPr>
      </w:pPr>
      <w:r w:rsidRPr="00287DFB">
        <w:rPr>
          <w:sz w:val="20"/>
        </w:rPr>
        <w:t>Generación de nuevas alternativas de préstamos adaptables a los diferentes segmentos de clientes.</w:t>
      </w:r>
    </w:p>
    <w:p w14:paraId="76A5BA3D" w14:textId="77777777" w:rsidR="005A642D" w:rsidRPr="00287DFB" w:rsidRDefault="005A642D" w:rsidP="005A642D">
      <w:pPr>
        <w:pStyle w:val="Encabezado"/>
        <w:widowControl w:val="0"/>
        <w:tabs>
          <w:tab w:val="clear" w:pos="4419"/>
          <w:tab w:val="clear" w:pos="8838"/>
        </w:tabs>
        <w:jc w:val="both"/>
        <w:rPr>
          <w:sz w:val="20"/>
          <w:szCs w:val="20"/>
        </w:rPr>
      </w:pPr>
    </w:p>
    <w:p w14:paraId="4EE6A5BA" w14:textId="77777777" w:rsidR="005A642D" w:rsidRPr="00287DFB" w:rsidRDefault="005A642D" w:rsidP="005A642D">
      <w:pPr>
        <w:pStyle w:val="Encabezado"/>
        <w:widowControl w:val="0"/>
        <w:tabs>
          <w:tab w:val="clear" w:pos="4419"/>
          <w:tab w:val="clear" w:pos="8838"/>
        </w:tabs>
        <w:jc w:val="both"/>
        <w:rPr>
          <w:i/>
          <w:sz w:val="20"/>
          <w:szCs w:val="20"/>
        </w:rPr>
      </w:pPr>
      <w:r w:rsidRPr="00287DFB">
        <w:rPr>
          <w:i/>
          <w:sz w:val="20"/>
          <w:szCs w:val="20"/>
        </w:rPr>
        <w:t>Tarjetas de Crédito:</w:t>
      </w:r>
    </w:p>
    <w:p w14:paraId="0170BC3F" w14:textId="77777777" w:rsidR="005A642D" w:rsidRPr="00287DFB" w:rsidRDefault="005A642D" w:rsidP="005A642D">
      <w:pPr>
        <w:pStyle w:val="Encabezado"/>
        <w:widowControl w:val="0"/>
        <w:tabs>
          <w:tab w:val="clear" w:pos="4419"/>
          <w:tab w:val="clear" w:pos="8838"/>
        </w:tabs>
        <w:jc w:val="both"/>
        <w:rPr>
          <w:sz w:val="20"/>
          <w:szCs w:val="20"/>
        </w:rPr>
      </w:pPr>
    </w:p>
    <w:p w14:paraId="5CF27109" w14:textId="77777777" w:rsidR="005A642D" w:rsidRPr="00287DFB" w:rsidRDefault="005A642D" w:rsidP="005A642D">
      <w:pPr>
        <w:widowControl w:val="0"/>
        <w:numPr>
          <w:ilvl w:val="0"/>
          <w:numId w:val="16"/>
        </w:numPr>
        <w:tabs>
          <w:tab w:val="clear" w:pos="363"/>
        </w:tabs>
        <w:jc w:val="both"/>
        <w:rPr>
          <w:sz w:val="20"/>
        </w:rPr>
      </w:pPr>
      <w:r w:rsidRPr="00287DFB">
        <w:rPr>
          <w:sz w:val="20"/>
        </w:rPr>
        <w:t>Optimizar los procedimientos actuales (otorgamiento, procesamiento, control de riesgo y cobranza); e</w:t>
      </w:r>
    </w:p>
    <w:p w14:paraId="5BE7504B" w14:textId="77777777" w:rsidR="005A642D" w:rsidRPr="00287DFB" w:rsidRDefault="005A642D" w:rsidP="005A642D">
      <w:pPr>
        <w:widowControl w:val="0"/>
        <w:numPr>
          <w:ilvl w:val="0"/>
          <w:numId w:val="16"/>
        </w:numPr>
        <w:tabs>
          <w:tab w:val="clear" w:pos="363"/>
        </w:tabs>
        <w:jc w:val="both"/>
        <w:rPr>
          <w:sz w:val="20"/>
        </w:rPr>
      </w:pPr>
      <w:r w:rsidRPr="00287DFB">
        <w:rPr>
          <w:sz w:val="20"/>
        </w:rPr>
        <w:t xml:space="preserve">Incrementar el volumen de tarjetas de crédito a través de estrategias de </w:t>
      </w:r>
      <w:r w:rsidRPr="00287DFB">
        <w:rPr>
          <w:sz w:val="20"/>
          <w:szCs w:val="20"/>
        </w:rPr>
        <w:t>cross</w:t>
      </w:r>
      <w:r w:rsidR="00884168" w:rsidRPr="00287DFB">
        <w:rPr>
          <w:sz w:val="20"/>
          <w:szCs w:val="20"/>
        </w:rPr>
        <w:t>-s</w:t>
      </w:r>
      <w:r w:rsidRPr="00287DFB">
        <w:rPr>
          <w:sz w:val="20"/>
          <w:szCs w:val="20"/>
        </w:rPr>
        <w:t>elling</w:t>
      </w:r>
      <w:r w:rsidRPr="00287DFB">
        <w:rPr>
          <w:sz w:val="20"/>
        </w:rPr>
        <w:t xml:space="preserve"> (venta cruzada), y continuar penetrando el mercado masivo.</w:t>
      </w:r>
    </w:p>
    <w:p w14:paraId="5400335F" w14:textId="77777777" w:rsidR="005A642D" w:rsidRPr="00287DFB" w:rsidRDefault="005A642D" w:rsidP="005A642D">
      <w:pPr>
        <w:pStyle w:val="Encabezado"/>
        <w:widowControl w:val="0"/>
        <w:tabs>
          <w:tab w:val="clear" w:pos="4419"/>
          <w:tab w:val="clear" w:pos="8838"/>
        </w:tabs>
        <w:jc w:val="both"/>
        <w:rPr>
          <w:sz w:val="20"/>
          <w:szCs w:val="20"/>
        </w:rPr>
      </w:pPr>
    </w:p>
    <w:p w14:paraId="26BFB375" w14:textId="77777777" w:rsidR="005A642D" w:rsidRPr="00287DFB" w:rsidRDefault="005A642D" w:rsidP="005A642D">
      <w:pPr>
        <w:pStyle w:val="Encabezado"/>
        <w:widowControl w:val="0"/>
        <w:tabs>
          <w:tab w:val="clear" w:pos="4419"/>
          <w:tab w:val="clear" w:pos="8838"/>
        </w:tabs>
        <w:jc w:val="both"/>
        <w:rPr>
          <w:i/>
          <w:sz w:val="20"/>
          <w:szCs w:val="20"/>
        </w:rPr>
      </w:pPr>
      <w:r w:rsidRPr="00287DFB">
        <w:rPr>
          <w:i/>
          <w:sz w:val="20"/>
          <w:szCs w:val="20"/>
        </w:rPr>
        <w:t>Otras Iniciativas:</w:t>
      </w:r>
    </w:p>
    <w:p w14:paraId="23545138" w14:textId="77777777" w:rsidR="005A642D" w:rsidRPr="00287DFB" w:rsidRDefault="005A642D" w:rsidP="005A642D">
      <w:pPr>
        <w:pStyle w:val="Encabezado"/>
        <w:widowControl w:val="0"/>
        <w:tabs>
          <w:tab w:val="clear" w:pos="4419"/>
          <w:tab w:val="clear" w:pos="8838"/>
        </w:tabs>
        <w:jc w:val="both"/>
        <w:rPr>
          <w:sz w:val="20"/>
          <w:szCs w:val="20"/>
        </w:rPr>
      </w:pPr>
    </w:p>
    <w:p w14:paraId="74BC9048" w14:textId="77777777" w:rsidR="00CA1E20" w:rsidRPr="00287DFB" w:rsidRDefault="00CA1E20" w:rsidP="001757EE">
      <w:pPr>
        <w:pStyle w:val="Encabezado"/>
        <w:widowControl w:val="0"/>
        <w:numPr>
          <w:ilvl w:val="0"/>
          <w:numId w:val="16"/>
        </w:numPr>
        <w:tabs>
          <w:tab w:val="clear" w:pos="4419"/>
          <w:tab w:val="clear" w:pos="8838"/>
        </w:tabs>
        <w:jc w:val="both"/>
        <w:rPr>
          <w:sz w:val="20"/>
          <w:szCs w:val="20"/>
        </w:rPr>
      </w:pPr>
      <w:r w:rsidRPr="00287DFB">
        <w:rPr>
          <w:sz w:val="20"/>
          <w:szCs w:val="20"/>
        </w:rPr>
        <w:t>Incrementar la sinergia dentro del ecosistema del Grupo Galeno, como pago de nóminas, pago a proveedores, etc.</w:t>
      </w:r>
    </w:p>
    <w:p w14:paraId="00F80A2E" w14:textId="77777777" w:rsidR="00CA1E20" w:rsidRPr="00287DFB" w:rsidRDefault="00CA1E20" w:rsidP="001757EE">
      <w:pPr>
        <w:pStyle w:val="Encabezado"/>
        <w:widowControl w:val="0"/>
        <w:numPr>
          <w:ilvl w:val="0"/>
          <w:numId w:val="16"/>
        </w:numPr>
        <w:tabs>
          <w:tab w:val="clear" w:pos="4419"/>
          <w:tab w:val="clear" w:pos="8838"/>
        </w:tabs>
        <w:jc w:val="both"/>
        <w:rPr>
          <w:sz w:val="20"/>
          <w:szCs w:val="20"/>
        </w:rPr>
      </w:pPr>
      <w:r w:rsidRPr="00287DFB">
        <w:rPr>
          <w:sz w:val="20"/>
          <w:szCs w:val="20"/>
        </w:rPr>
        <w:t xml:space="preserve">Desarrollar el segmento Pyme, apalancado con las empresas relacionadas al Grupo Galeno, clientes y proveedores </w:t>
      </w:r>
    </w:p>
    <w:p w14:paraId="46AB291A" w14:textId="77777777" w:rsidR="005A642D" w:rsidRPr="00287DFB" w:rsidRDefault="005A642D" w:rsidP="005A642D">
      <w:pPr>
        <w:widowControl w:val="0"/>
        <w:numPr>
          <w:ilvl w:val="0"/>
          <w:numId w:val="16"/>
        </w:numPr>
        <w:tabs>
          <w:tab w:val="clear" w:pos="363"/>
        </w:tabs>
        <w:jc w:val="both"/>
        <w:rPr>
          <w:sz w:val="20"/>
        </w:rPr>
      </w:pPr>
      <w:r w:rsidRPr="00287DFB">
        <w:rPr>
          <w:sz w:val="20"/>
        </w:rPr>
        <w:t>Incrementar la cartera de clientes del segmento de Jubilados/Pensionados a los cuales el Emisor presta sus servicios para el pago de sus haberes jubilatorios;</w:t>
      </w:r>
    </w:p>
    <w:p w14:paraId="2F54B299" w14:textId="77777777" w:rsidR="005A642D" w:rsidRPr="00287DFB" w:rsidRDefault="005A642D" w:rsidP="005A642D">
      <w:pPr>
        <w:widowControl w:val="0"/>
        <w:numPr>
          <w:ilvl w:val="0"/>
          <w:numId w:val="16"/>
        </w:numPr>
        <w:tabs>
          <w:tab w:val="clear" w:pos="363"/>
        </w:tabs>
        <w:jc w:val="both"/>
        <w:rPr>
          <w:sz w:val="20"/>
        </w:rPr>
      </w:pPr>
      <w:r w:rsidRPr="00287DFB">
        <w:rPr>
          <w:sz w:val="20"/>
        </w:rPr>
        <w:t xml:space="preserve">Realizar el </w:t>
      </w:r>
      <w:r w:rsidRPr="00287DFB">
        <w:rPr>
          <w:sz w:val="20"/>
          <w:szCs w:val="20"/>
        </w:rPr>
        <w:t>cross</w:t>
      </w:r>
      <w:r w:rsidR="00884168" w:rsidRPr="00287DFB">
        <w:rPr>
          <w:sz w:val="20"/>
          <w:szCs w:val="20"/>
        </w:rPr>
        <w:t>-s</w:t>
      </w:r>
      <w:r w:rsidRPr="00287DFB">
        <w:rPr>
          <w:sz w:val="20"/>
          <w:szCs w:val="20"/>
        </w:rPr>
        <w:t>elling</w:t>
      </w:r>
      <w:r w:rsidRPr="00287DFB">
        <w:rPr>
          <w:sz w:val="20"/>
        </w:rPr>
        <w:t xml:space="preserve"> (venta cruzada) con dicho segmento del mercado a los cuales CFA brinda el servicio de pago de haberes, con el objetivo de ofrecerles la obtención de préstamos personales, seguros y otros servicios;</w:t>
      </w:r>
    </w:p>
    <w:p w14:paraId="5F5468F4" w14:textId="77777777" w:rsidR="005A642D" w:rsidRPr="00287DFB" w:rsidRDefault="005A642D" w:rsidP="005A642D">
      <w:pPr>
        <w:widowControl w:val="0"/>
        <w:numPr>
          <w:ilvl w:val="0"/>
          <w:numId w:val="16"/>
        </w:numPr>
        <w:tabs>
          <w:tab w:val="clear" w:pos="363"/>
        </w:tabs>
        <w:jc w:val="both"/>
        <w:rPr>
          <w:sz w:val="20"/>
        </w:rPr>
      </w:pPr>
      <w:r w:rsidRPr="00287DFB">
        <w:rPr>
          <w:sz w:val="20"/>
        </w:rPr>
        <w:t>Bancarizar el segmento a través de cajas de ahorro y tarjetas de débito;</w:t>
      </w:r>
    </w:p>
    <w:p w14:paraId="444B3C85" w14:textId="77777777" w:rsidR="005A642D" w:rsidRPr="00287DFB" w:rsidRDefault="005A642D" w:rsidP="005A642D">
      <w:pPr>
        <w:widowControl w:val="0"/>
        <w:numPr>
          <w:ilvl w:val="0"/>
          <w:numId w:val="16"/>
        </w:numPr>
        <w:tabs>
          <w:tab w:val="clear" w:pos="363"/>
        </w:tabs>
        <w:jc w:val="both"/>
        <w:rPr>
          <w:sz w:val="20"/>
        </w:rPr>
      </w:pPr>
      <w:r w:rsidRPr="00287DFB">
        <w:rPr>
          <w:sz w:val="20"/>
        </w:rPr>
        <w:t>Fortalecer la comercialización de los productos del Emisor en nuevos puntos de venta;</w:t>
      </w:r>
    </w:p>
    <w:p w14:paraId="155D9907" w14:textId="77777777" w:rsidR="005A642D" w:rsidRPr="00287DFB" w:rsidRDefault="005A642D" w:rsidP="005A642D">
      <w:pPr>
        <w:widowControl w:val="0"/>
        <w:numPr>
          <w:ilvl w:val="0"/>
          <w:numId w:val="16"/>
        </w:numPr>
        <w:tabs>
          <w:tab w:val="clear" w:pos="363"/>
        </w:tabs>
        <w:jc w:val="both"/>
        <w:rPr>
          <w:sz w:val="20"/>
        </w:rPr>
      </w:pPr>
      <w:r w:rsidRPr="00287DFB">
        <w:rPr>
          <w:sz w:val="20"/>
        </w:rPr>
        <w:t>Desarrollar una estrategia de fondeo estable;</w:t>
      </w:r>
    </w:p>
    <w:p w14:paraId="42C46BCC" w14:textId="77777777" w:rsidR="005A642D" w:rsidRPr="00287DFB" w:rsidRDefault="005A642D" w:rsidP="005A642D">
      <w:pPr>
        <w:widowControl w:val="0"/>
        <w:numPr>
          <w:ilvl w:val="0"/>
          <w:numId w:val="16"/>
        </w:numPr>
        <w:tabs>
          <w:tab w:val="clear" w:pos="363"/>
        </w:tabs>
        <w:jc w:val="both"/>
        <w:rPr>
          <w:sz w:val="20"/>
        </w:rPr>
      </w:pPr>
      <w:r w:rsidRPr="00287DFB">
        <w:rPr>
          <w:sz w:val="20"/>
        </w:rPr>
        <w:t>Lanzar y desarrollar productos pasivos al mercado minorista, tales como plazo fijo y cajas de ahorro; y</w:t>
      </w:r>
    </w:p>
    <w:p w14:paraId="04684B2D" w14:textId="77777777" w:rsidR="005A642D" w:rsidRPr="00287DFB" w:rsidRDefault="005A642D" w:rsidP="005A642D">
      <w:pPr>
        <w:widowControl w:val="0"/>
        <w:numPr>
          <w:ilvl w:val="0"/>
          <w:numId w:val="16"/>
        </w:numPr>
        <w:tabs>
          <w:tab w:val="clear" w:pos="363"/>
        </w:tabs>
        <w:jc w:val="both"/>
        <w:rPr>
          <w:sz w:val="20"/>
        </w:rPr>
      </w:pPr>
      <w:r w:rsidRPr="00287DFB">
        <w:rPr>
          <w:sz w:val="20"/>
        </w:rPr>
        <w:t>Continuar con el firme crecimiento registrado en los últimos años en el negocio de venta de seguros y micro seguros.</w:t>
      </w:r>
    </w:p>
    <w:p w14:paraId="3018BD90" w14:textId="77777777" w:rsidR="005E1463" w:rsidRPr="00287DFB" w:rsidRDefault="005E1463" w:rsidP="005A642D">
      <w:pPr>
        <w:widowControl w:val="0"/>
        <w:numPr>
          <w:ilvl w:val="0"/>
          <w:numId w:val="16"/>
        </w:numPr>
        <w:tabs>
          <w:tab w:val="clear" w:pos="363"/>
        </w:tabs>
        <w:jc w:val="both"/>
        <w:rPr>
          <w:sz w:val="20"/>
        </w:rPr>
      </w:pPr>
      <w:r w:rsidRPr="009E5404">
        <w:rPr>
          <w:sz w:val="20"/>
        </w:rPr>
        <w:t>Finalizar con la implementación de la banca digital para el otorgamiento de productos, y migrar a los clientes existentes para que se autogestionan a canales de más fácil acceso y menores costos</w:t>
      </w:r>
      <w:r w:rsidRPr="00287DFB">
        <w:rPr>
          <w:color w:val="FF0000"/>
          <w:sz w:val="20"/>
          <w:szCs w:val="20"/>
        </w:rPr>
        <w:t>.</w:t>
      </w:r>
    </w:p>
    <w:p w14:paraId="402D0A57" w14:textId="77777777" w:rsidR="005A642D" w:rsidRPr="00287DFB" w:rsidRDefault="005A642D" w:rsidP="005A642D">
      <w:pPr>
        <w:pStyle w:val="Encabezado"/>
        <w:widowControl w:val="0"/>
        <w:tabs>
          <w:tab w:val="clear" w:pos="4419"/>
          <w:tab w:val="clear" w:pos="8838"/>
        </w:tabs>
        <w:jc w:val="both"/>
        <w:rPr>
          <w:sz w:val="20"/>
          <w:szCs w:val="20"/>
        </w:rPr>
      </w:pPr>
    </w:p>
    <w:p w14:paraId="1AF27AF5" w14:textId="77777777" w:rsidR="005A642D" w:rsidRPr="00287DFB" w:rsidRDefault="005A642D" w:rsidP="005A642D">
      <w:pPr>
        <w:pStyle w:val="Encabezado"/>
        <w:widowControl w:val="0"/>
        <w:tabs>
          <w:tab w:val="clear" w:pos="4419"/>
          <w:tab w:val="clear" w:pos="8838"/>
        </w:tabs>
        <w:jc w:val="both"/>
        <w:rPr>
          <w:sz w:val="20"/>
          <w:szCs w:val="20"/>
        </w:rPr>
      </w:pPr>
      <w:r w:rsidRPr="00287DFB">
        <w:rPr>
          <w:sz w:val="20"/>
          <w:szCs w:val="20"/>
        </w:rPr>
        <w:t>Los objetivos mencionados se cuantifican y su cumplimiento es revisado mensualmente, contra los presupuestos de ventas y gastos, la situación del mercado y las políticas crediticias. Asimismo, por medio de las variables anteriormente mencionadas, se permite detectar rápidamente los desvíos que se producen, lo que le permite a la Compañía tomar las medidas correctivas correspondientes.</w:t>
      </w:r>
    </w:p>
    <w:p w14:paraId="6363CA31" w14:textId="77777777" w:rsidR="005A642D" w:rsidRPr="00287DFB" w:rsidRDefault="005A642D" w:rsidP="005A642D">
      <w:pPr>
        <w:widowControl w:val="0"/>
        <w:jc w:val="both"/>
        <w:rPr>
          <w:sz w:val="20"/>
        </w:rPr>
      </w:pPr>
    </w:p>
    <w:p w14:paraId="065094B1" w14:textId="77777777" w:rsidR="005A642D" w:rsidRPr="00287DFB" w:rsidRDefault="005A642D" w:rsidP="005A642D">
      <w:pPr>
        <w:jc w:val="both"/>
        <w:rPr>
          <w:sz w:val="20"/>
          <w:u w:val="single"/>
        </w:rPr>
      </w:pPr>
      <w:r w:rsidRPr="00287DFB">
        <w:rPr>
          <w:sz w:val="20"/>
          <w:u w:val="single"/>
        </w:rPr>
        <w:t>Fortalezas Competitivas</w:t>
      </w:r>
    </w:p>
    <w:p w14:paraId="5C650A70" w14:textId="77777777" w:rsidR="005A642D" w:rsidRPr="00287DFB" w:rsidRDefault="005A642D" w:rsidP="005A642D">
      <w:pPr>
        <w:widowControl w:val="0"/>
        <w:jc w:val="both"/>
        <w:rPr>
          <w:sz w:val="20"/>
        </w:rPr>
      </w:pPr>
    </w:p>
    <w:p w14:paraId="2B4E571C" w14:textId="77777777" w:rsidR="005A642D" w:rsidRPr="00287DFB" w:rsidRDefault="005A642D" w:rsidP="005A642D">
      <w:pPr>
        <w:widowControl w:val="0"/>
        <w:jc w:val="both"/>
        <w:rPr>
          <w:sz w:val="20"/>
        </w:rPr>
      </w:pPr>
      <w:r w:rsidRPr="00287DFB">
        <w:rPr>
          <w:sz w:val="20"/>
        </w:rPr>
        <w:t>Las principales fortalezas de la Compañía son, entre otras, las siguientes:</w:t>
      </w:r>
    </w:p>
    <w:p w14:paraId="7770A0A4" w14:textId="77777777" w:rsidR="005A642D" w:rsidRPr="00287DFB" w:rsidRDefault="005A642D" w:rsidP="005A642D">
      <w:pPr>
        <w:widowControl w:val="0"/>
        <w:jc w:val="both"/>
        <w:rPr>
          <w:sz w:val="20"/>
        </w:rPr>
      </w:pPr>
    </w:p>
    <w:p w14:paraId="36CF9AC1" w14:textId="77777777" w:rsidR="005A642D" w:rsidRPr="00287DFB" w:rsidRDefault="005A642D" w:rsidP="005A642D">
      <w:pPr>
        <w:widowControl w:val="0"/>
        <w:numPr>
          <w:ilvl w:val="0"/>
          <w:numId w:val="16"/>
        </w:numPr>
        <w:tabs>
          <w:tab w:val="clear" w:pos="363"/>
        </w:tabs>
        <w:jc w:val="both"/>
        <w:rPr>
          <w:sz w:val="20"/>
        </w:rPr>
      </w:pPr>
      <w:r w:rsidRPr="00287DFB">
        <w:rPr>
          <w:sz w:val="20"/>
        </w:rPr>
        <w:t>Ser una Compañía que trabaja para ser innovadora en productos financieros haciendo foco en sus Clientes;</w:t>
      </w:r>
    </w:p>
    <w:p w14:paraId="5570BC99" w14:textId="77777777" w:rsidR="005A642D" w:rsidRPr="00287DFB" w:rsidRDefault="005A642D" w:rsidP="005A642D">
      <w:pPr>
        <w:widowControl w:val="0"/>
        <w:numPr>
          <w:ilvl w:val="0"/>
          <w:numId w:val="16"/>
        </w:numPr>
        <w:tabs>
          <w:tab w:val="clear" w:pos="363"/>
        </w:tabs>
        <w:jc w:val="both"/>
        <w:rPr>
          <w:sz w:val="20"/>
        </w:rPr>
      </w:pPr>
      <w:r w:rsidRPr="00287DFB">
        <w:rPr>
          <w:sz w:val="20"/>
        </w:rPr>
        <w:t>Ser una marca líder en el mercado de servicios financieros masivos, hoy todos los productos de la Compañía son comercializados con la marca EFECTIVO SÍ, líder en el segmento de financiamiento de consumo masivo;</w:t>
      </w:r>
    </w:p>
    <w:p w14:paraId="6100154B" w14:textId="77777777" w:rsidR="005A642D" w:rsidRPr="00287DFB" w:rsidRDefault="005A642D" w:rsidP="005A642D">
      <w:pPr>
        <w:widowControl w:val="0"/>
        <w:numPr>
          <w:ilvl w:val="0"/>
          <w:numId w:val="16"/>
        </w:numPr>
        <w:tabs>
          <w:tab w:val="clear" w:pos="363"/>
        </w:tabs>
        <w:jc w:val="both"/>
        <w:rPr>
          <w:sz w:val="20"/>
        </w:rPr>
      </w:pPr>
      <w:r w:rsidRPr="00287DFB">
        <w:rPr>
          <w:sz w:val="20"/>
        </w:rPr>
        <w:t>Disponer de un proceso de crédito rápido y efectivo; y</w:t>
      </w:r>
    </w:p>
    <w:p w14:paraId="5B3DC4AC" w14:textId="77777777" w:rsidR="00CA1E20" w:rsidRPr="00287DFB" w:rsidRDefault="005A642D" w:rsidP="006A5532">
      <w:pPr>
        <w:widowControl w:val="0"/>
        <w:numPr>
          <w:ilvl w:val="0"/>
          <w:numId w:val="16"/>
        </w:numPr>
        <w:tabs>
          <w:tab w:val="clear" w:pos="363"/>
        </w:tabs>
        <w:jc w:val="both"/>
        <w:rPr>
          <w:sz w:val="20"/>
        </w:rPr>
      </w:pPr>
      <w:r w:rsidRPr="00287DFB">
        <w:rPr>
          <w:sz w:val="20"/>
        </w:rPr>
        <w:t>Disponer de una amplia red de distribución en todo el país.</w:t>
      </w:r>
    </w:p>
    <w:p w14:paraId="6BAEDFEF" w14:textId="77777777" w:rsidR="00CA1E20" w:rsidRPr="00287DFB" w:rsidRDefault="00CA1E20" w:rsidP="005C2DB9">
      <w:pPr>
        <w:widowControl w:val="0"/>
        <w:numPr>
          <w:ilvl w:val="0"/>
          <w:numId w:val="16"/>
        </w:numPr>
        <w:tabs>
          <w:tab w:val="clear" w:pos="363"/>
        </w:tabs>
        <w:jc w:val="both"/>
        <w:rPr>
          <w:sz w:val="20"/>
        </w:rPr>
      </w:pPr>
      <w:r w:rsidRPr="00287DFB">
        <w:rPr>
          <w:sz w:val="20"/>
          <w:szCs w:val="20"/>
        </w:rPr>
        <w:t>Pertenecer a un grupo con 12.000 empleados y 5000 proveedores</w:t>
      </w:r>
    </w:p>
    <w:p w14:paraId="2ED1D1C8" w14:textId="77777777" w:rsidR="005A642D" w:rsidRPr="00287DFB" w:rsidRDefault="005A642D" w:rsidP="005A642D">
      <w:pPr>
        <w:widowControl w:val="0"/>
        <w:jc w:val="both"/>
        <w:rPr>
          <w:sz w:val="20"/>
        </w:rPr>
      </w:pPr>
    </w:p>
    <w:p w14:paraId="4269A62B" w14:textId="77777777" w:rsidR="005A642D" w:rsidRPr="00287DFB" w:rsidRDefault="005A642D" w:rsidP="005A642D">
      <w:pPr>
        <w:jc w:val="both"/>
        <w:rPr>
          <w:sz w:val="20"/>
          <w:u w:val="single"/>
        </w:rPr>
      </w:pPr>
      <w:r w:rsidRPr="00287DFB">
        <w:rPr>
          <w:sz w:val="20"/>
          <w:u w:val="single"/>
        </w:rPr>
        <w:t>Inversiones y Desinversiones</w:t>
      </w:r>
    </w:p>
    <w:p w14:paraId="6A18A885" w14:textId="77777777" w:rsidR="005A642D" w:rsidRPr="00287DFB" w:rsidRDefault="005A642D" w:rsidP="005A642D">
      <w:pPr>
        <w:widowControl w:val="0"/>
        <w:jc w:val="both"/>
        <w:rPr>
          <w:sz w:val="20"/>
        </w:rPr>
      </w:pPr>
    </w:p>
    <w:p w14:paraId="4F05DB8B" w14:textId="77777777" w:rsidR="005A642D" w:rsidRPr="00287DFB" w:rsidRDefault="005A642D" w:rsidP="005A642D">
      <w:pPr>
        <w:widowControl w:val="0"/>
        <w:jc w:val="both"/>
        <w:rPr>
          <w:sz w:val="20"/>
        </w:rPr>
      </w:pPr>
      <w:r w:rsidRPr="00287DFB">
        <w:rPr>
          <w:sz w:val="20"/>
        </w:rPr>
        <w:t>La Compañía se encuentra adecuada en sus aspectos tecnológicos. No prevé ni requiere inversiones significativas en dicha materia y no son necesarios para la actividad financiera que desarrolla la inversión en otros tipos de activos fijos.</w:t>
      </w:r>
    </w:p>
    <w:p w14:paraId="2EC44C8C" w14:textId="77777777" w:rsidR="005A642D" w:rsidRPr="00287DFB" w:rsidRDefault="005A642D" w:rsidP="005A642D">
      <w:pPr>
        <w:widowControl w:val="0"/>
        <w:jc w:val="both"/>
        <w:rPr>
          <w:sz w:val="20"/>
        </w:rPr>
      </w:pPr>
    </w:p>
    <w:p w14:paraId="3BB963A9" w14:textId="77777777" w:rsidR="005A642D" w:rsidRPr="00287DFB" w:rsidRDefault="005A642D" w:rsidP="005A642D">
      <w:pPr>
        <w:widowControl w:val="0"/>
        <w:jc w:val="both"/>
        <w:rPr>
          <w:sz w:val="20"/>
        </w:rPr>
      </w:pPr>
      <w:r w:rsidRPr="00287DFB">
        <w:rPr>
          <w:sz w:val="20"/>
        </w:rPr>
        <w:t>Asimismo, la inversión de capital por parte de los accionistas ya se ha cumplido de manera suficiente. La Compañía se encuentra fuertemente capitalizada para el negocio que afronta y que tiene previsto afrontar.</w:t>
      </w:r>
    </w:p>
    <w:p w14:paraId="52312B33" w14:textId="77777777" w:rsidR="005A642D" w:rsidRPr="00287DFB" w:rsidRDefault="005A642D" w:rsidP="005A642D">
      <w:pPr>
        <w:widowControl w:val="0"/>
        <w:jc w:val="both"/>
        <w:rPr>
          <w:sz w:val="20"/>
        </w:rPr>
      </w:pPr>
    </w:p>
    <w:p w14:paraId="43533771" w14:textId="77777777" w:rsidR="005A642D" w:rsidRPr="00287DFB" w:rsidRDefault="005A642D" w:rsidP="005A642D">
      <w:pPr>
        <w:jc w:val="both"/>
        <w:rPr>
          <w:b/>
          <w:sz w:val="20"/>
        </w:rPr>
      </w:pPr>
      <w:r w:rsidRPr="00287DFB">
        <w:rPr>
          <w:sz w:val="20"/>
          <w:u w:val="single"/>
        </w:rPr>
        <w:t>Competencia y Participación de Mercado</w:t>
      </w:r>
      <w:r w:rsidRPr="00287DFB">
        <w:rPr>
          <w:b/>
          <w:sz w:val="20"/>
        </w:rPr>
        <w:t xml:space="preserve"> </w:t>
      </w:r>
    </w:p>
    <w:p w14:paraId="6A82C3D0" w14:textId="77777777" w:rsidR="005A642D" w:rsidRPr="00287DFB" w:rsidRDefault="005A642D" w:rsidP="005A642D">
      <w:pPr>
        <w:widowControl w:val="0"/>
        <w:jc w:val="both"/>
        <w:rPr>
          <w:sz w:val="20"/>
        </w:rPr>
      </w:pPr>
    </w:p>
    <w:p w14:paraId="359EF3A1" w14:textId="77777777" w:rsidR="005A642D" w:rsidRPr="00287DFB" w:rsidRDefault="005A642D" w:rsidP="005A642D">
      <w:pPr>
        <w:widowControl w:val="0"/>
        <w:jc w:val="both"/>
        <w:rPr>
          <w:rFonts w:eastAsia="Arial Unicode MS"/>
          <w:sz w:val="20"/>
        </w:rPr>
      </w:pPr>
      <w:r w:rsidRPr="00287DFB">
        <w:rPr>
          <w:rFonts w:eastAsia="Arial Unicode MS"/>
          <w:sz w:val="20"/>
        </w:rPr>
        <w:t>A la fecha del presente Prospecto, el Emisor comercializa mayoritariamente sus productos en los segmentos socioeconómicos C1, C2, C3 y D1 (de acuerdo a estudios realizados de investigación de mercado).</w:t>
      </w:r>
    </w:p>
    <w:p w14:paraId="2DF54500" w14:textId="77777777" w:rsidR="005A642D" w:rsidRPr="00287DFB" w:rsidRDefault="005A642D" w:rsidP="005A642D">
      <w:pPr>
        <w:widowControl w:val="0"/>
        <w:jc w:val="both"/>
        <w:rPr>
          <w:rFonts w:eastAsia="Arial Unicode MS"/>
          <w:sz w:val="20"/>
        </w:rPr>
      </w:pPr>
    </w:p>
    <w:p w14:paraId="3564DEDA" w14:textId="77777777" w:rsidR="00CA1E20" w:rsidRPr="00287DFB" w:rsidRDefault="005A642D" w:rsidP="00CA1E20">
      <w:pPr>
        <w:widowControl w:val="0"/>
        <w:jc w:val="both"/>
        <w:rPr>
          <w:sz w:val="20"/>
          <w:szCs w:val="20"/>
        </w:rPr>
      </w:pPr>
      <w:r w:rsidRPr="00287DFB">
        <w:rPr>
          <w:sz w:val="20"/>
        </w:rPr>
        <w:t>Sus principales competidores pueden clasificarse en dos grupos</w:t>
      </w:r>
      <w:r w:rsidR="001B4AA5" w:rsidRPr="00287DFB">
        <w:rPr>
          <w:sz w:val="20"/>
        </w:rPr>
        <w:t>:</w:t>
      </w:r>
      <w:r w:rsidRPr="00287DFB">
        <w:rPr>
          <w:sz w:val="20"/>
        </w:rPr>
        <w:t xml:space="preserve"> </w:t>
      </w:r>
      <w:r w:rsidR="001B4AA5" w:rsidRPr="00287DFB">
        <w:rPr>
          <w:sz w:val="20"/>
        </w:rPr>
        <w:t>a</w:t>
      </w:r>
      <w:r w:rsidRPr="00287DFB">
        <w:rPr>
          <w:sz w:val="20"/>
        </w:rPr>
        <w:t xml:space="preserve">quellas entidades que no están sujetas a la supervisión del BCRA: </w:t>
      </w:r>
      <w:r w:rsidR="00CA1E20" w:rsidRPr="00287DFB">
        <w:rPr>
          <w:sz w:val="20"/>
          <w:szCs w:val="20"/>
        </w:rPr>
        <w:t xml:space="preserve">Tarjeta Naranja, Credial, Tarjeta Shopping e Italcred y aquellas otras cuya actividad es objeto de contralor por parte del BCRA: Cordial Compañía Financiera, BST CrediLogros y Banco Columbia </w:t>
      </w:r>
    </w:p>
    <w:p w14:paraId="79C62077" w14:textId="77777777" w:rsidR="005A642D" w:rsidRPr="00287DFB" w:rsidRDefault="005A642D" w:rsidP="005A642D">
      <w:pPr>
        <w:widowControl w:val="0"/>
        <w:jc w:val="both"/>
        <w:rPr>
          <w:sz w:val="20"/>
        </w:rPr>
      </w:pPr>
    </w:p>
    <w:p w14:paraId="40D87C2D" w14:textId="77777777" w:rsidR="005A642D" w:rsidRPr="00287DFB" w:rsidRDefault="005A642D" w:rsidP="005A642D">
      <w:pPr>
        <w:widowControl w:val="0"/>
        <w:suppressLineNumbers/>
        <w:tabs>
          <w:tab w:val="left" w:pos="993"/>
        </w:tabs>
        <w:suppressAutoHyphens/>
        <w:jc w:val="both"/>
        <w:rPr>
          <w:sz w:val="20"/>
          <w:szCs w:val="20"/>
          <w:u w:val="single"/>
          <w:lang w:val="es-ES"/>
        </w:rPr>
      </w:pPr>
      <w:r w:rsidRPr="00287DFB">
        <w:rPr>
          <w:sz w:val="20"/>
          <w:szCs w:val="20"/>
          <w:u w:val="single"/>
          <w:lang w:val="es-ES"/>
        </w:rPr>
        <w:t>Descripción de la estacionalidad de la Sociedad</w:t>
      </w:r>
    </w:p>
    <w:p w14:paraId="4C20A96E" w14:textId="77777777" w:rsidR="005A642D" w:rsidRPr="00287DFB" w:rsidRDefault="005A642D" w:rsidP="005A642D">
      <w:pPr>
        <w:widowControl w:val="0"/>
        <w:jc w:val="both"/>
        <w:rPr>
          <w:sz w:val="20"/>
        </w:rPr>
      </w:pPr>
    </w:p>
    <w:p w14:paraId="1C10CE0F" w14:textId="77777777" w:rsidR="005A642D" w:rsidRPr="00287DFB" w:rsidRDefault="005A642D" w:rsidP="005A642D">
      <w:pPr>
        <w:jc w:val="both"/>
        <w:rPr>
          <w:sz w:val="20"/>
          <w:u w:val="single"/>
        </w:rPr>
      </w:pPr>
      <w:r w:rsidRPr="00287DFB">
        <w:rPr>
          <w:sz w:val="20"/>
          <w:u w:val="single"/>
        </w:rPr>
        <w:t>Canales de distribución</w:t>
      </w:r>
    </w:p>
    <w:p w14:paraId="4BBDDAE8" w14:textId="77777777" w:rsidR="005A642D" w:rsidRPr="00287DFB" w:rsidRDefault="005A642D" w:rsidP="005A642D">
      <w:pPr>
        <w:widowControl w:val="0"/>
        <w:jc w:val="both"/>
        <w:rPr>
          <w:rFonts w:eastAsia="Arial Unicode MS"/>
          <w:sz w:val="20"/>
        </w:rPr>
      </w:pPr>
    </w:p>
    <w:p w14:paraId="4D83DEBB" w14:textId="77777777" w:rsidR="005A642D" w:rsidRPr="00287DFB" w:rsidRDefault="005A642D" w:rsidP="005A642D">
      <w:pPr>
        <w:widowControl w:val="0"/>
        <w:jc w:val="both"/>
        <w:rPr>
          <w:rFonts w:eastAsia="Arial Unicode MS"/>
          <w:sz w:val="20"/>
        </w:rPr>
      </w:pPr>
      <w:r w:rsidRPr="00287DFB">
        <w:rPr>
          <w:rFonts w:eastAsia="Arial Unicode MS"/>
          <w:sz w:val="20"/>
        </w:rPr>
        <w:t xml:space="preserve">La Compañía ofrece a los clientes los productos financieros, a través de una red de alrededor de </w:t>
      </w:r>
      <w:r w:rsidR="00926710">
        <w:rPr>
          <w:rFonts w:eastAsia="Arial Unicode MS"/>
          <w:sz w:val="20"/>
          <w:lang w:val="es-ES"/>
        </w:rPr>
        <w:t>8</w:t>
      </w:r>
      <w:r w:rsidR="00EC3E94">
        <w:rPr>
          <w:rFonts w:eastAsia="Arial Unicode MS"/>
          <w:sz w:val="20"/>
          <w:lang w:val="es-ES"/>
        </w:rPr>
        <w:t>1</w:t>
      </w:r>
      <w:r w:rsidR="00EC3E94" w:rsidRPr="009E5404">
        <w:rPr>
          <w:rFonts w:eastAsia="Arial Unicode MS"/>
          <w:sz w:val="20"/>
          <w:lang w:val="es-ES"/>
        </w:rPr>
        <w:t xml:space="preserve"> </w:t>
      </w:r>
      <w:r w:rsidRPr="00287DFB">
        <w:rPr>
          <w:rFonts w:eastAsia="Arial Unicode MS"/>
          <w:sz w:val="20"/>
        </w:rPr>
        <w:t xml:space="preserve">sucursales y puntos de venta distribuidas por toda </w:t>
      </w:r>
      <w:r w:rsidR="001B4AA5" w:rsidRPr="00287DFB">
        <w:rPr>
          <w:rFonts w:eastAsia="Arial Unicode MS"/>
          <w:sz w:val="20"/>
        </w:rPr>
        <w:t xml:space="preserve">la </w:t>
      </w:r>
      <w:r w:rsidRPr="00287DFB">
        <w:rPr>
          <w:rFonts w:eastAsia="Arial Unicode MS"/>
          <w:sz w:val="20"/>
        </w:rPr>
        <w:t>Argentina.</w:t>
      </w:r>
    </w:p>
    <w:p w14:paraId="57048DB7" w14:textId="77777777" w:rsidR="005A642D" w:rsidRPr="00287DFB" w:rsidRDefault="005A642D" w:rsidP="005A642D">
      <w:pPr>
        <w:widowControl w:val="0"/>
        <w:jc w:val="both"/>
        <w:rPr>
          <w:rFonts w:eastAsia="Arial Unicode MS"/>
          <w:sz w:val="20"/>
        </w:rPr>
      </w:pPr>
    </w:p>
    <w:p w14:paraId="64BD80E4" w14:textId="77777777" w:rsidR="005A642D" w:rsidRPr="00287DFB" w:rsidRDefault="005A642D" w:rsidP="005A642D">
      <w:pPr>
        <w:widowControl w:val="0"/>
        <w:jc w:val="both"/>
        <w:rPr>
          <w:sz w:val="20"/>
        </w:rPr>
      </w:pPr>
      <w:r w:rsidRPr="00287DFB">
        <w:rPr>
          <w:rFonts w:eastAsia="Arial Unicode MS"/>
          <w:sz w:val="20"/>
        </w:rPr>
        <w:t>La comunicación y comercialización de los productos financieros de la Compañía a la red de ventas se encuentra a cargo de la Gerencia de Distribución Comercial. Dicha gerencia, también realiza visitas periódicas a las sucursales para mantener reuniones con gerentes y vendedores de los mismos con el fin de explicar los objetivos y formas de comercializar los productos financieros, sus ventajas comparativas con otros productos anteriores y de la competencia, los circuitos operativos que debe seguir cada solicitud de crédito y los requisitos generales de información y documentación que los clientes finales deben presentar para solicitar y obtener los productos de la Compañía.</w:t>
      </w:r>
    </w:p>
    <w:p w14:paraId="55069BBE" w14:textId="77777777" w:rsidR="005A642D" w:rsidRPr="00287DFB" w:rsidRDefault="005A642D" w:rsidP="005A642D">
      <w:pPr>
        <w:pStyle w:val="Textoindependiente"/>
        <w:widowControl w:val="0"/>
        <w:tabs>
          <w:tab w:val="clear" w:pos="380"/>
        </w:tabs>
        <w:rPr>
          <w:rFonts w:ascii="Times New Roman" w:hAnsi="Times New Roman"/>
          <w:b w:val="0"/>
        </w:rPr>
      </w:pPr>
    </w:p>
    <w:p w14:paraId="7991BDF5" w14:textId="77777777" w:rsidR="005A642D" w:rsidRPr="00287DFB" w:rsidRDefault="005A642D" w:rsidP="005A642D">
      <w:pPr>
        <w:pStyle w:val="Textoindependiente"/>
        <w:widowControl w:val="0"/>
        <w:rPr>
          <w:rFonts w:ascii="Times New Roman" w:hAnsi="Times New Roman"/>
          <w:b w:val="0"/>
          <w:u w:val="single"/>
        </w:rPr>
      </w:pPr>
      <w:r w:rsidRPr="00287DFB">
        <w:rPr>
          <w:rFonts w:ascii="Times New Roman" w:hAnsi="Times New Roman"/>
          <w:b w:val="0"/>
          <w:u w:val="single"/>
        </w:rPr>
        <w:t xml:space="preserve">Política Ambiental </w:t>
      </w:r>
    </w:p>
    <w:p w14:paraId="67315C75" w14:textId="77777777" w:rsidR="005A642D" w:rsidRPr="00287DFB" w:rsidRDefault="005A642D" w:rsidP="005A642D">
      <w:pPr>
        <w:pStyle w:val="Textoindependiente"/>
        <w:widowControl w:val="0"/>
        <w:rPr>
          <w:rFonts w:ascii="Times New Roman" w:hAnsi="Times New Roman"/>
        </w:rPr>
      </w:pPr>
    </w:p>
    <w:p w14:paraId="6BB4E977" w14:textId="77777777" w:rsidR="005A642D" w:rsidRPr="00287DFB" w:rsidRDefault="005A642D" w:rsidP="005A642D">
      <w:pPr>
        <w:widowControl w:val="0"/>
        <w:jc w:val="both"/>
        <w:rPr>
          <w:b/>
          <w:i/>
          <w:sz w:val="20"/>
        </w:rPr>
      </w:pPr>
      <w:r w:rsidRPr="00287DFB">
        <w:rPr>
          <w:sz w:val="20"/>
        </w:rPr>
        <w:t>La política ambiental de CFA promueve: (i) cumplir con la legislación y reglamentaciones ambientales vigentes; (ii) trabajar de manera sustentable considerando el impacto ambiental como variable clave para la planificación de los proyectos, procesos y productos; (iii) contribuir a la conservación de los recursos naturales, promoviendo el concepto de “reducir, reutilizar y reciclar”; (iv) la adopción de tecnologías que minimicen el impacto en el medio ambiente; y (v) principios de educación ambiental y la difusión de buenas prácticas entre los colaboradores para mejorar la calidad de vida y generar conductas de cambio orientadas hacia el desarrollo sustentable de nuestra sociedad y la comunidad en general.</w:t>
      </w:r>
    </w:p>
    <w:p w14:paraId="166D68D4" w14:textId="77777777" w:rsidR="1315BE91" w:rsidRPr="00287DFB" w:rsidRDefault="00E57090" w:rsidP="00B4799F">
      <w:pPr>
        <w:pStyle w:val="Textoindependiente"/>
        <w:widowControl w:val="0"/>
        <w:tabs>
          <w:tab w:val="clear" w:pos="380"/>
        </w:tabs>
        <w:jc w:val="center"/>
        <w:rPr>
          <w:rFonts w:ascii="Times New Roman" w:hAnsi="Times New Roman"/>
          <w:b w:val="0"/>
          <w:bCs w:val="0"/>
        </w:rPr>
      </w:pPr>
      <w:r w:rsidRPr="00287DFB">
        <w:rPr>
          <w:rFonts w:ascii="Times New Roman" w:hAnsi="Times New Roman"/>
          <w:b w:val="0"/>
          <w:bCs w:val="0"/>
          <w:i/>
          <w:iCs/>
        </w:rPr>
        <w:br w:type="page"/>
      </w:r>
      <w:r w:rsidRPr="00287DFB">
        <w:rPr>
          <w:rFonts w:ascii="Times New Roman" w:hAnsi="Times New Roman"/>
          <w:smallCaps/>
          <w:lang w:val="es-AR"/>
        </w:rPr>
        <w:t>II. Datos estadísticos y Programa previsto para la Oferta</w:t>
      </w:r>
    </w:p>
    <w:p w14:paraId="7E5B4462" w14:textId="77777777" w:rsidR="10515AF5" w:rsidRPr="00287DFB" w:rsidRDefault="10515AF5" w:rsidP="10515AF5">
      <w:pPr>
        <w:pStyle w:val="Prrafodelista"/>
        <w:jc w:val="center"/>
        <w:rPr>
          <w:rFonts w:eastAsia="Times New Roman"/>
          <w:b/>
          <w:bCs/>
          <w:sz w:val="20"/>
          <w:szCs w:val="20"/>
        </w:rPr>
      </w:pPr>
    </w:p>
    <w:p w14:paraId="0E5B6CB9" w14:textId="77777777" w:rsidR="1315BE91" w:rsidRPr="00287DFB" w:rsidRDefault="1315BE91" w:rsidP="00084BF8">
      <w:pPr>
        <w:jc w:val="both"/>
        <w:rPr>
          <w:sz w:val="20"/>
          <w:szCs w:val="20"/>
        </w:rPr>
      </w:pPr>
      <w:r w:rsidRPr="00287DFB">
        <w:rPr>
          <w:sz w:val="20"/>
        </w:rPr>
        <w:t xml:space="preserve">El </w:t>
      </w:r>
      <w:r w:rsidRPr="00287DFB">
        <w:rPr>
          <w:sz w:val="20"/>
          <w:szCs w:val="20"/>
        </w:rPr>
        <w:t xml:space="preserve">siguiente es un resumen de cierta información del </w:t>
      </w:r>
      <w:r w:rsidRPr="00287DFB">
        <w:rPr>
          <w:sz w:val="20"/>
        </w:rPr>
        <w:t>Programa</w:t>
      </w:r>
      <w:r w:rsidRPr="00287DFB">
        <w:rPr>
          <w:sz w:val="20"/>
          <w:szCs w:val="20"/>
        </w:rPr>
        <w:t>. A continuación, se hace referencia a, y este resumen debe ser complementado con, la información más detallada que se incluye en otras secciones o se incorpora por referencia en el presente Prospecto. Para un detalle completo de los términos y condiciones de las Obligaciones Negociables, véase la Sección “</w:t>
      </w:r>
      <w:r w:rsidRPr="00287DFB">
        <w:rPr>
          <w:i/>
          <w:iCs/>
          <w:sz w:val="20"/>
          <w:szCs w:val="20"/>
        </w:rPr>
        <w:t>De la Oferta, Listado y Negociación de las Obligaciones Negociables</w:t>
      </w:r>
      <w:r w:rsidRPr="00287DFB">
        <w:rPr>
          <w:sz w:val="20"/>
          <w:szCs w:val="20"/>
        </w:rPr>
        <w:t xml:space="preserve">” de este Prospecto. Adicionalmente, para más información sobre la </w:t>
      </w:r>
      <w:r w:rsidRPr="00287DFB">
        <w:rPr>
          <w:sz w:val="20"/>
        </w:rPr>
        <w:t>Clase y/o Serie en particular de las Obligaciones Negociables que se propone comprar, el inversor también debe revisar el Suplemento</w:t>
      </w:r>
      <w:r w:rsidR="71848D08" w:rsidRPr="00287DFB">
        <w:rPr>
          <w:sz w:val="20"/>
        </w:rPr>
        <w:t>.</w:t>
      </w:r>
      <w:r w:rsidRPr="00287DFB">
        <w:rPr>
          <w:sz w:val="20"/>
        </w:rPr>
        <w:t xml:space="preserve"> Los términos del respectivo Suplemento para una Clase y/o Serie de Obligaciones Negociables podrán reemplazar la descripción de las Obligaciones Negociables contenida en el presente. </w:t>
      </w:r>
      <w:r w:rsidRPr="00287DFB">
        <w:rPr>
          <w:sz w:val="20"/>
          <w:szCs w:val="20"/>
        </w:rPr>
        <w:t>Asimismo, para un mejor análisis de los riesgos inherentes a las Obligaciones Negociables, véase la Sección III, “</w:t>
      </w:r>
      <w:r w:rsidRPr="00287DFB">
        <w:rPr>
          <w:i/>
          <w:iCs/>
          <w:sz w:val="20"/>
          <w:szCs w:val="20"/>
        </w:rPr>
        <w:t>Factores de Riesgo</w:t>
      </w:r>
      <w:r w:rsidRPr="00287DFB">
        <w:rPr>
          <w:sz w:val="20"/>
          <w:szCs w:val="20"/>
        </w:rPr>
        <w:t>” del presente Prospecto.</w:t>
      </w:r>
    </w:p>
    <w:p w14:paraId="6466B844" w14:textId="77777777" w:rsidR="1315BE91" w:rsidRPr="005711AC" w:rsidRDefault="1315BE91" w:rsidP="00084BF8">
      <w:pPr>
        <w:jc w:val="both"/>
        <w:rPr>
          <w:i/>
          <w:sz w:val="20"/>
        </w:rPr>
      </w:pPr>
      <w:r w:rsidRPr="00287DFB">
        <w:rPr>
          <w:i/>
          <w:sz w:val="20"/>
        </w:rPr>
        <w:t xml:space="preserve"> </w:t>
      </w:r>
    </w:p>
    <w:p w14:paraId="53B7F858" w14:textId="77777777" w:rsidR="1315BE91" w:rsidRPr="00287DFB" w:rsidRDefault="1315BE91" w:rsidP="00084BF8">
      <w:pPr>
        <w:jc w:val="both"/>
        <w:rPr>
          <w:sz w:val="20"/>
        </w:rPr>
      </w:pPr>
      <w:r w:rsidRPr="00287DFB">
        <w:rPr>
          <w:sz w:val="20"/>
        </w:rPr>
        <w:t>Las referencias en el presente Prospecto a “Obligaciones Negociables” equivalen a Obligaciones Negociables que la Emisora podrá emitir en el marco de este Programa, salvo que el contexto indique lo contrario.</w:t>
      </w:r>
    </w:p>
    <w:p w14:paraId="53BF3A89" w14:textId="77777777" w:rsidR="1315BE91" w:rsidRPr="005711AC" w:rsidRDefault="1315BE91">
      <w:pPr>
        <w:rPr>
          <w:sz w:val="20"/>
        </w:rPr>
      </w:pPr>
    </w:p>
    <w:tbl>
      <w:tblPr>
        <w:tblW w:w="9606" w:type="dxa"/>
        <w:tblLayout w:type="fixed"/>
        <w:tblLook w:val="06A0" w:firstRow="1" w:lastRow="0" w:firstColumn="1" w:lastColumn="0" w:noHBand="1" w:noVBand="1"/>
      </w:tblPr>
      <w:tblGrid>
        <w:gridCol w:w="2802"/>
        <w:gridCol w:w="5953"/>
        <w:gridCol w:w="851"/>
      </w:tblGrid>
      <w:tr w:rsidR="10515AF5" w:rsidRPr="00287DFB" w14:paraId="7AAED176" w14:textId="77777777" w:rsidTr="005711AC">
        <w:tc>
          <w:tcPr>
            <w:tcW w:w="2802" w:type="dxa"/>
          </w:tcPr>
          <w:p w14:paraId="6A356931" w14:textId="77777777" w:rsidR="10515AF5" w:rsidRPr="00287DFB" w:rsidRDefault="10515AF5" w:rsidP="002B5A89">
            <w:pPr>
              <w:jc w:val="left"/>
              <w:rPr>
                <w:b/>
                <w:bCs/>
                <w:sz w:val="20"/>
                <w:szCs w:val="20"/>
              </w:rPr>
            </w:pPr>
            <w:r w:rsidRPr="00287DFB">
              <w:rPr>
                <w:b/>
                <w:bCs/>
                <w:sz w:val="20"/>
                <w:szCs w:val="20"/>
              </w:rPr>
              <w:t>Emisora</w:t>
            </w:r>
          </w:p>
          <w:p w14:paraId="1E116B53" w14:textId="77777777" w:rsidR="10515AF5" w:rsidRPr="00287DFB" w:rsidRDefault="10515AF5" w:rsidP="002B5A89">
            <w:pPr>
              <w:jc w:val="left"/>
              <w:rPr>
                <w:b/>
                <w:bCs/>
                <w:sz w:val="20"/>
                <w:szCs w:val="20"/>
              </w:rPr>
            </w:pPr>
          </w:p>
        </w:tc>
        <w:tc>
          <w:tcPr>
            <w:tcW w:w="6804" w:type="dxa"/>
            <w:gridSpan w:val="2"/>
          </w:tcPr>
          <w:p w14:paraId="1D4EFF8F" w14:textId="77777777" w:rsidR="4183D26A" w:rsidRPr="00287DFB" w:rsidRDefault="4183D26A" w:rsidP="00084BF8">
            <w:pPr>
              <w:jc w:val="both"/>
              <w:rPr>
                <w:sz w:val="20"/>
                <w:szCs w:val="20"/>
              </w:rPr>
            </w:pPr>
            <w:r w:rsidRPr="00287DFB">
              <w:rPr>
                <w:sz w:val="20"/>
                <w:szCs w:val="20"/>
              </w:rPr>
              <w:t>Compañía Financiera</w:t>
            </w:r>
            <w:r w:rsidR="10515AF5" w:rsidRPr="00287DFB">
              <w:rPr>
                <w:sz w:val="20"/>
                <w:szCs w:val="20"/>
              </w:rPr>
              <w:t xml:space="preserve"> </w:t>
            </w:r>
            <w:r w:rsidR="00295F31" w:rsidRPr="00287DFB">
              <w:rPr>
                <w:sz w:val="20"/>
                <w:szCs w:val="20"/>
              </w:rPr>
              <w:t xml:space="preserve">Argentina </w:t>
            </w:r>
            <w:r w:rsidR="10515AF5" w:rsidRPr="00287DFB">
              <w:rPr>
                <w:sz w:val="20"/>
                <w:szCs w:val="20"/>
              </w:rPr>
              <w:t>S.A.</w:t>
            </w:r>
          </w:p>
        </w:tc>
      </w:tr>
      <w:tr w:rsidR="10515AF5" w:rsidRPr="00287DFB" w14:paraId="177CE8E5" w14:textId="77777777" w:rsidTr="005711AC">
        <w:tc>
          <w:tcPr>
            <w:tcW w:w="2802" w:type="dxa"/>
          </w:tcPr>
          <w:p w14:paraId="1FA684C5" w14:textId="77777777" w:rsidR="10515AF5" w:rsidRPr="00287DFB" w:rsidRDefault="10515AF5" w:rsidP="002B5A89">
            <w:pPr>
              <w:jc w:val="left"/>
              <w:rPr>
                <w:b/>
                <w:bCs/>
                <w:sz w:val="20"/>
                <w:szCs w:val="20"/>
              </w:rPr>
            </w:pPr>
            <w:r w:rsidRPr="00287DFB">
              <w:rPr>
                <w:b/>
                <w:bCs/>
                <w:sz w:val="20"/>
                <w:szCs w:val="20"/>
              </w:rPr>
              <w:t>Organizador</w:t>
            </w:r>
          </w:p>
        </w:tc>
        <w:tc>
          <w:tcPr>
            <w:tcW w:w="6804" w:type="dxa"/>
            <w:gridSpan w:val="2"/>
          </w:tcPr>
          <w:p w14:paraId="5240386E" w14:textId="77777777" w:rsidR="10515AF5" w:rsidRPr="00287DFB" w:rsidRDefault="10515AF5" w:rsidP="00084BF8">
            <w:pPr>
              <w:jc w:val="both"/>
              <w:rPr>
                <w:sz w:val="20"/>
                <w:szCs w:val="20"/>
              </w:rPr>
            </w:pPr>
            <w:r w:rsidRPr="00287DFB">
              <w:rPr>
                <w:sz w:val="20"/>
                <w:szCs w:val="20"/>
              </w:rPr>
              <w:t>Será quien se designe en el Suplemento de Precio.</w:t>
            </w:r>
          </w:p>
          <w:p w14:paraId="04C1BD04" w14:textId="77777777" w:rsidR="10515AF5" w:rsidRPr="00287DFB" w:rsidRDefault="10515AF5" w:rsidP="00084BF8">
            <w:pPr>
              <w:jc w:val="both"/>
              <w:rPr>
                <w:sz w:val="20"/>
                <w:szCs w:val="20"/>
              </w:rPr>
            </w:pPr>
          </w:p>
        </w:tc>
      </w:tr>
      <w:tr w:rsidR="10515AF5" w:rsidRPr="00287DFB" w14:paraId="17B975CD" w14:textId="77777777" w:rsidTr="005711AC">
        <w:tc>
          <w:tcPr>
            <w:tcW w:w="2802" w:type="dxa"/>
          </w:tcPr>
          <w:p w14:paraId="2DFF53A3" w14:textId="77777777" w:rsidR="10515AF5" w:rsidRPr="00287DFB" w:rsidRDefault="10515AF5" w:rsidP="002B5A89">
            <w:pPr>
              <w:jc w:val="left"/>
              <w:rPr>
                <w:b/>
                <w:bCs/>
                <w:sz w:val="20"/>
                <w:szCs w:val="20"/>
              </w:rPr>
            </w:pPr>
            <w:r w:rsidRPr="00287DFB">
              <w:rPr>
                <w:b/>
                <w:bCs/>
                <w:sz w:val="20"/>
                <w:szCs w:val="20"/>
              </w:rPr>
              <w:t>Colocador</w:t>
            </w:r>
          </w:p>
        </w:tc>
        <w:tc>
          <w:tcPr>
            <w:tcW w:w="6804" w:type="dxa"/>
            <w:gridSpan w:val="2"/>
          </w:tcPr>
          <w:p w14:paraId="373861C4" w14:textId="77777777" w:rsidR="10515AF5" w:rsidRPr="00287DFB" w:rsidRDefault="10515AF5" w:rsidP="00084BF8">
            <w:pPr>
              <w:jc w:val="both"/>
              <w:rPr>
                <w:sz w:val="20"/>
                <w:szCs w:val="20"/>
              </w:rPr>
            </w:pPr>
            <w:r w:rsidRPr="00287DFB">
              <w:rPr>
                <w:sz w:val="20"/>
                <w:szCs w:val="20"/>
              </w:rPr>
              <w:t>Será quien se designe en el Suplemento de Precio.</w:t>
            </w:r>
          </w:p>
          <w:p w14:paraId="090B75F9" w14:textId="77777777" w:rsidR="10515AF5" w:rsidRPr="00287DFB" w:rsidRDefault="10515AF5" w:rsidP="00084BF8">
            <w:pPr>
              <w:jc w:val="both"/>
              <w:rPr>
                <w:sz w:val="20"/>
                <w:szCs w:val="20"/>
              </w:rPr>
            </w:pPr>
          </w:p>
        </w:tc>
      </w:tr>
      <w:tr w:rsidR="10515AF5" w:rsidRPr="00287DFB" w14:paraId="65BC0E48" w14:textId="77777777" w:rsidTr="005711AC">
        <w:tc>
          <w:tcPr>
            <w:tcW w:w="2802" w:type="dxa"/>
          </w:tcPr>
          <w:p w14:paraId="40E8F09F" w14:textId="77777777" w:rsidR="10515AF5" w:rsidRPr="00287DFB" w:rsidRDefault="10515AF5" w:rsidP="002B5A89">
            <w:pPr>
              <w:jc w:val="left"/>
              <w:rPr>
                <w:b/>
                <w:bCs/>
                <w:sz w:val="20"/>
                <w:szCs w:val="20"/>
              </w:rPr>
            </w:pPr>
            <w:r w:rsidRPr="00287DFB">
              <w:rPr>
                <w:b/>
                <w:bCs/>
                <w:sz w:val="20"/>
                <w:szCs w:val="20"/>
              </w:rPr>
              <w:t>Monto del Programa</w:t>
            </w:r>
          </w:p>
        </w:tc>
        <w:tc>
          <w:tcPr>
            <w:tcW w:w="6804" w:type="dxa"/>
            <w:gridSpan w:val="2"/>
          </w:tcPr>
          <w:p w14:paraId="4363D19D" w14:textId="77777777" w:rsidR="10515AF5" w:rsidRPr="00287DFB" w:rsidRDefault="10515AF5" w:rsidP="10515AF5">
            <w:pPr>
              <w:jc w:val="both"/>
              <w:rPr>
                <w:sz w:val="20"/>
                <w:szCs w:val="20"/>
              </w:rPr>
            </w:pPr>
            <w:r w:rsidRPr="00287DFB">
              <w:rPr>
                <w:sz w:val="20"/>
                <w:szCs w:val="20"/>
              </w:rPr>
              <w:t>El monto máximo del capital total de las Obligaciones Negociables en circulación en cualquier momento no podrá supera los U$S</w:t>
            </w:r>
            <w:r w:rsidR="1CF82D8B" w:rsidRPr="00287DFB">
              <w:rPr>
                <w:sz w:val="20"/>
                <w:szCs w:val="20"/>
              </w:rPr>
              <w:t xml:space="preserve"> 250.000.000</w:t>
            </w:r>
            <w:r w:rsidRPr="00287DFB">
              <w:rPr>
                <w:sz w:val="20"/>
                <w:szCs w:val="20"/>
              </w:rPr>
              <w:t xml:space="preserve"> (o su equivalente en otra monedas</w:t>
            </w:r>
            <w:r w:rsidR="007C3CCD" w:rsidRPr="00287DFB">
              <w:rPr>
                <w:sz w:val="20"/>
                <w:szCs w:val="20"/>
              </w:rPr>
              <w:t xml:space="preserve"> y/o unidades de valor</w:t>
            </w:r>
            <w:r w:rsidR="00AD5BEB" w:rsidRPr="00287DFB">
              <w:rPr>
                <w:sz w:val="20"/>
                <w:szCs w:val="20"/>
              </w:rPr>
              <w:t xml:space="preserve"> (incluyendo UVAs y/o UVIs)</w:t>
            </w:r>
            <w:r w:rsidRPr="00287DFB">
              <w:rPr>
                <w:sz w:val="20"/>
                <w:szCs w:val="20"/>
              </w:rPr>
              <w:t>)</w:t>
            </w:r>
            <w:r w:rsidRPr="00287DFB">
              <w:rPr>
                <w:sz w:val="20"/>
              </w:rPr>
              <w:t xml:space="preserve">, sujeto a cualquier aumento debidamente autorizado. </w:t>
            </w:r>
            <w:r w:rsidR="00D93A74" w:rsidRPr="00287DFB">
              <w:rPr>
                <w:sz w:val="20"/>
                <w:szCs w:val="20"/>
              </w:rPr>
              <w:t xml:space="preserve">Podrán re-emitirse las sucesivas Clases y/o Series que se amorticen, siempre que el capital de las Obligaciones Negociables en circulación no exceda el Monto del Programa. </w:t>
            </w:r>
            <w:r w:rsidRPr="00287DFB">
              <w:rPr>
                <w:sz w:val="20"/>
                <w:szCs w:val="20"/>
              </w:rPr>
              <w:t>Una vez cubierto en forma total el monto máximo del Programa sólo se podrán emitir nuevas Series y/o Clases por el valor nominal de Obligaciones Negociables que se cancelen en forma total o parcial.</w:t>
            </w:r>
          </w:p>
          <w:p w14:paraId="676D434F" w14:textId="77777777" w:rsidR="10515AF5" w:rsidRPr="00287DFB" w:rsidRDefault="10515AF5" w:rsidP="00084BF8">
            <w:pPr>
              <w:jc w:val="both"/>
              <w:rPr>
                <w:sz w:val="20"/>
              </w:rPr>
            </w:pPr>
          </w:p>
        </w:tc>
      </w:tr>
      <w:tr w:rsidR="10515AF5" w:rsidRPr="00287DFB" w14:paraId="50AD9371" w14:textId="77777777" w:rsidTr="005711AC">
        <w:tc>
          <w:tcPr>
            <w:tcW w:w="2802" w:type="dxa"/>
          </w:tcPr>
          <w:p w14:paraId="7A7CBF29" w14:textId="77777777" w:rsidR="10515AF5" w:rsidRPr="00287DFB" w:rsidRDefault="10515AF5" w:rsidP="002B5A89">
            <w:pPr>
              <w:jc w:val="left"/>
              <w:rPr>
                <w:b/>
                <w:bCs/>
                <w:sz w:val="20"/>
                <w:szCs w:val="20"/>
              </w:rPr>
            </w:pPr>
            <w:r w:rsidRPr="00287DFB">
              <w:rPr>
                <w:b/>
                <w:bCs/>
                <w:sz w:val="20"/>
                <w:szCs w:val="20"/>
              </w:rPr>
              <w:t>Duración del Programa</w:t>
            </w:r>
          </w:p>
        </w:tc>
        <w:tc>
          <w:tcPr>
            <w:tcW w:w="6804" w:type="dxa"/>
            <w:gridSpan w:val="2"/>
          </w:tcPr>
          <w:p w14:paraId="1EBE9463" w14:textId="18737201" w:rsidR="10515AF5" w:rsidRPr="00287DFB" w:rsidRDefault="00060730" w:rsidP="00084BF8">
            <w:pPr>
              <w:jc w:val="both"/>
              <w:rPr>
                <w:sz w:val="20"/>
              </w:rPr>
            </w:pPr>
            <w:r w:rsidRPr="00287DFB">
              <w:rPr>
                <w:sz w:val="20"/>
              </w:rPr>
              <w:t>La duración del Programa de Obligaciones Negociables será de cinco años</w:t>
            </w:r>
            <w:r w:rsidRPr="00287DFB">
              <w:rPr>
                <w:sz w:val="20"/>
                <w:szCs w:val="20"/>
              </w:rPr>
              <w:t>, prorrogables</w:t>
            </w:r>
            <w:r w:rsidRPr="00287DFB">
              <w:rPr>
                <w:sz w:val="20"/>
              </w:rPr>
              <w:t xml:space="preserve">, o cualquier plazo mayor que se autorice de conformidad con las normas aplicables, contados a partir de la fecha de autorización inicial de este Programa por parte del Directorio de la CNV, lo que significa que el vencimiento del </w:t>
            </w:r>
            <w:r w:rsidRPr="00056DAD">
              <w:rPr>
                <w:sz w:val="20"/>
              </w:rPr>
              <w:t xml:space="preserve">Programa operará el </w:t>
            </w:r>
            <w:r w:rsidR="00056DAD" w:rsidRPr="00056DAD">
              <w:rPr>
                <w:sz w:val="20"/>
              </w:rPr>
              <w:t>8</w:t>
            </w:r>
            <w:r w:rsidRPr="00056DAD">
              <w:rPr>
                <w:sz w:val="20"/>
              </w:rPr>
              <w:t xml:space="preserve"> de </w:t>
            </w:r>
            <w:r w:rsidR="00056DAD" w:rsidRPr="00056DAD">
              <w:rPr>
                <w:sz w:val="20"/>
              </w:rPr>
              <w:t>enero</w:t>
            </w:r>
            <w:r w:rsidRPr="00056DAD">
              <w:rPr>
                <w:sz w:val="20"/>
              </w:rPr>
              <w:t xml:space="preserve"> de 2026</w:t>
            </w:r>
            <w:r w:rsidRPr="00056DAD">
              <w:rPr>
                <w:sz w:val="20"/>
                <w:szCs w:val="20"/>
              </w:rPr>
              <w:t>. No obstante ello,</w:t>
            </w:r>
            <w:r w:rsidRPr="00056DAD">
              <w:rPr>
                <w:sz w:val="20"/>
              </w:rPr>
              <w:t xml:space="preserve"> el vencimiento de las diversas Clases y/o Series podrá operar con posterioridad al vencimiento del Programa</w:t>
            </w:r>
            <w:r w:rsidR="10515AF5" w:rsidRPr="00056DAD">
              <w:rPr>
                <w:sz w:val="20"/>
              </w:rPr>
              <w:t>.</w:t>
            </w:r>
          </w:p>
          <w:p w14:paraId="104F639F" w14:textId="77777777" w:rsidR="10515AF5" w:rsidRPr="00287DFB" w:rsidRDefault="10515AF5" w:rsidP="00084BF8">
            <w:pPr>
              <w:jc w:val="both"/>
              <w:rPr>
                <w:sz w:val="20"/>
              </w:rPr>
            </w:pPr>
          </w:p>
        </w:tc>
      </w:tr>
      <w:tr w:rsidR="10515AF5" w:rsidRPr="00287DFB" w14:paraId="44F76EEB" w14:textId="77777777" w:rsidTr="005711AC">
        <w:tc>
          <w:tcPr>
            <w:tcW w:w="2802" w:type="dxa"/>
          </w:tcPr>
          <w:p w14:paraId="2DFE373C" w14:textId="77777777" w:rsidR="10515AF5" w:rsidRPr="00875A02" w:rsidRDefault="10515AF5" w:rsidP="002B5A89">
            <w:pPr>
              <w:jc w:val="left"/>
              <w:rPr>
                <w:b/>
                <w:bCs/>
                <w:sz w:val="20"/>
                <w:szCs w:val="20"/>
              </w:rPr>
            </w:pPr>
            <w:r w:rsidRPr="00875A02">
              <w:rPr>
                <w:b/>
                <w:bCs/>
                <w:sz w:val="20"/>
                <w:szCs w:val="20"/>
              </w:rPr>
              <w:t>Moneda</w:t>
            </w:r>
          </w:p>
        </w:tc>
        <w:tc>
          <w:tcPr>
            <w:tcW w:w="6804" w:type="dxa"/>
            <w:gridSpan w:val="2"/>
          </w:tcPr>
          <w:p w14:paraId="0C99C2D4" w14:textId="77777777" w:rsidR="10515AF5" w:rsidRPr="00597B50" w:rsidRDefault="10515AF5" w:rsidP="00084BF8">
            <w:pPr>
              <w:jc w:val="both"/>
              <w:rPr>
                <w:sz w:val="20"/>
                <w:szCs w:val="20"/>
              </w:rPr>
            </w:pPr>
            <w:r w:rsidRPr="00875A02">
              <w:rPr>
                <w:sz w:val="20"/>
                <w:szCs w:val="20"/>
              </w:rPr>
              <w:t>Las Obligaciones Negociables podrán estar denominadas en Pesos, Dólares</w:t>
            </w:r>
            <w:r w:rsidR="00D93A74" w:rsidRPr="00875A02">
              <w:rPr>
                <w:sz w:val="20"/>
                <w:szCs w:val="20"/>
              </w:rPr>
              <w:t>,</w:t>
            </w:r>
            <w:r w:rsidRPr="007C2413">
              <w:rPr>
                <w:sz w:val="20"/>
                <w:szCs w:val="20"/>
              </w:rPr>
              <w:t xml:space="preserve"> </w:t>
            </w:r>
            <w:r w:rsidR="00D93A74" w:rsidRPr="007C2413">
              <w:rPr>
                <w:sz w:val="20"/>
                <w:szCs w:val="20"/>
              </w:rPr>
              <w:t>y/</w:t>
            </w:r>
            <w:r w:rsidRPr="00597B50">
              <w:rPr>
                <w:sz w:val="20"/>
                <w:szCs w:val="20"/>
              </w:rPr>
              <w:t xml:space="preserve">o </w:t>
            </w:r>
            <w:r w:rsidR="00D93A74" w:rsidRPr="00597B50">
              <w:rPr>
                <w:sz w:val="20"/>
                <w:szCs w:val="20"/>
              </w:rPr>
              <w:t xml:space="preserve">en </w:t>
            </w:r>
            <w:r w:rsidRPr="00597B50">
              <w:rPr>
                <w:sz w:val="20"/>
                <w:szCs w:val="20"/>
              </w:rPr>
              <w:t>cualquier otra moneda</w:t>
            </w:r>
            <w:r w:rsidR="004E25C9" w:rsidRPr="00597B50">
              <w:rPr>
                <w:sz w:val="20"/>
                <w:szCs w:val="20"/>
              </w:rPr>
              <w:t xml:space="preserve"> y/o unidad de valor</w:t>
            </w:r>
            <w:r w:rsidR="00AD5BEB" w:rsidRPr="00597B50">
              <w:rPr>
                <w:sz w:val="20"/>
                <w:szCs w:val="20"/>
              </w:rPr>
              <w:t xml:space="preserve"> (incluyendo UVAs y/o UVIs)</w:t>
            </w:r>
            <w:r w:rsidRPr="00597B50">
              <w:rPr>
                <w:sz w:val="20"/>
                <w:szCs w:val="20"/>
              </w:rPr>
              <w:t>, conforme se especifique en el Suplemento de Precio, sujeto al cumplimiento de todos los requisitos legales o reglamentarios aplicables a la emisión de dicha moneda. Asimismo, podrán estar denominadas en más de una moneda</w:t>
            </w:r>
            <w:r w:rsidR="004E25C9" w:rsidRPr="00597B50">
              <w:rPr>
                <w:sz w:val="20"/>
                <w:szCs w:val="20"/>
              </w:rPr>
              <w:t xml:space="preserve"> y/o unidad de valor</w:t>
            </w:r>
            <w:r w:rsidRPr="00597B50">
              <w:rPr>
                <w:sz w:val="20"/>
                <w:szCs w:val="20"/>
              </w:rPr>
              <w:t>, según se especifique en el Suplemento de Precio. En la medida que ello esté prohibido, en ningún caso se admitirá actualización monetaria, indexación por precio, variación de costos o repotenciación de deudas, cualquiera fuere su causa, haya o no mora de la Emisora, con excepción de las salvedades previstas en la Ley N° 23.928 de Convertibilidad y/o aquellas que pueda establecer la normativa que aplique en un futuro.</w:t>
            </w:r>
          </w:p>
          <w:p w14:paraId="01D4042E" w14:textId="77777777" w:rsidR="00875A02" w:rsidRPr="00597B50" w:rsidRDefault="00875A02" w:rsidP="00084BF8">
            <w:pPr>
              <w:jc w:val="both"/>
              <w:rPr>
                <w:sz w:val="20"/>
                <w:szCs w:val="20"/>
              </w:rPr>
            </w:pPr>
          </w:p>
          <w:p w14:paraId="3DB0FEED" w14:textId="77777777" w:rsidR="00875A02" w:rsidRPr="00875A02" w:rsidRDefault="00875A02" w:rsidP="00084BF8">
            <w:pPr>
              <w:jc w:val="both"/>
              <w:rPr>
                <w:sz w:val="20"/>
                <w:szCs w:val="20"/>
              </w:rPr>
            </w:pPr>
            <w:r w:rsidRPr="00597B50">
              <w:rPr>
                <w:sz w:val="20"/>
                <w:szCs w:val="20"/>
              </w:rPr>
              <w:t>Asimismo, las Obligaciones Negociables denominadas en UVAs y/o UVIs, se emitirán con un plazo de amortización no inferir a dos (2) años contados desde la fecha de emisión (en cumplimiento de lo establecido por el BCRA en las Comunicaciones “A” 5945 y “A” 6069) o a aquel otro plazo mayor o menor que, en el futuro disponga la normativa vigente.</w:t>
            </w:r>
          </w:p>
          <w:p w14:paraId="4A309601" w14:textId="77777777" w:rsidR="10515AF5" w:rsidRPr="00875A02" w:rsidRDefault="10515AF5" w:rsidP="00084BF8">
            <w:pPr>
              <w:jc w:val="both"/>
              <w:rPr>
                <w:sz w:val="20"/>
                <w:szCs w:val="20"/>
              </w:rPr>
            </w:pPr>
            <w:r w:rsidRPr="00875A02">
              <w:rPr>
                <w:sz w:val="20"/>
                <w:szCs w:val="20"/>
              </w:rPr>
              <w:t xml:space="preserve"> </w:t>
            </w:r>
          </w:p>
        </w:tc>
      </w:tr>
      <w:tr w:rsidR="10515AF5" w:rsidRPr="00287DFB" w14:paraId="4104B5B2" w14:textId="77777777" w:rsidTr="005711AC">
        <w:tc>
          <w:tcPr>
            <w:tcW w:w="2802" w:type="dxa"/>
          </w:tcPr>
          <w:p w14:paraId="6366FCF1" w14:textId="77777777" w:rsidR="10515AF5" w:rsidRPr="00287DFB" w:rsidRDefault="10515AF5" w:rsidP="002B5A89">
            <w:pPr>
              <w:jc w:val="left"/>
              <w:rPr>
                <w:b/>
                <w:bCs/>
                <w:sz w:val="20"/>
                <w:szCs w:val="20"/>
              </w:rPr>
            </w:pPr>
            <w:r w:rsidRPr="00287DFB">
              <w:rPr>
                <w:b/>
                <w:bCs/>
                <w:sz w:val="20"/>
                <w:szCs w:val="20"/>
              </w:rPr>
              <w:t>Clases y/o Series</w:t>
            </w:r>
          </w:p>
          <w:p w14:paraId="0102A603" w14:textId="77777777" w:rsidR="10515AF5" w:rsidRPr="00287DFB" w:rsidRDefault="10515AF5" w:rsidP="002B5A89">
            <w:pPr>
              <w:jc w:val="left"/>
              <w:rPr>
                <w:b/>
                <w:bCs/>
                <w:sz w:val="20"/>
                <w:szCs w:val="20"/>
              </w:rPr>
            </w:pPr>
            <w:r w:rsidRPr="00287DFB">
              <w:rPr>
                <w:b/>
                <w:bCs/>
                <w:sz w:val="20"/>
                <w:szCs w:val="20"/>
              </w:rPr>
              <w:t xml:space="preserve"> </w:t>
            </w:r>
          </w:p>
        </w:tc>
        <w:tc>
          <w:tcPr>
            <w:tcW w:w="6804" w:type="dxa"/>
            <w:gridSpan w:val="2"/>
          </w:tcPr>
          <w:p w14:paraId="5DA76940" w14:textId="77777777" w:rsidR="10515AF5" w:rsidRPr="00287DFB" w:rsidRDefault="10515AF5" w:rsidP="00084BF8">
            <w:pPr>
              <w:jc w:val="both"/>
              <w:rPr>
                <w:sz w:val="20"/>
                <w:szCs w:val="20"/>
              </w:rPr>
            </w:pPr>
            <w:r w:rsidRPr="00287DFB">
              <w:rPr>
                <w:sz w:val="20"/>
              </w:rPr>
              <w:t>L</w:t>
            </w:r>
            <w:r w:rsidRPr="00287DFB">
              <w:rPr>
                <w:sz w:val="20"/>
                <w:szCs w:val="20"/>
              </w:rPr>
              <w:t xml:space="preserve">as Obligaciones Negociables podrán ser emitidas en diversas Clases y/o Series. Asimismo, las Obligaciones Negociables de una misma Clase podrán ser emitidas en diversas Series. Las Obligaciones Negociables emitidas en diferentes Clases podrán otorgar derechos diferentes, según se especifique en el correspondiente Suplemento de Precio. Las Obligaciones Negociables que se emitan en una misma Serie otorgarán los mismos derechos. Podrá resolverse la reapertura de aquellas Clases y/o Series en caso de que así lo decida la Emisora. </w:t>
            </w:r>
          </w:p>
          <w:p w14:paraId="7A7DA3E0" w14:textId="77777777" w:rsidR="10515AF5" w:rsidRPr="00287DFB" w:rsidRDefault="10515AF5" w:rsidP="00084BF8">
            <w:pPr>
              <w:jc w:val="both"/>
              <w:rPr>
                <w:sz w:val="20"/>
                <w:szCs w:val="20"/>
              </w:rPr>
            </w:pPr>
            <w:r w:rsidRPr="00287DFB">
              <w:rPr>
                <w:sz w:val="20"/>
                <w:szCs w:val="20"/>
              </w:rPr>
              <w:t xml:space="preserve"> </w:t>
            </w:r>
          </w:p>
        </w:tc>
      </w:tr>
      <w:tr w:rsidR="10515AF5" w:rsidRPr="00287DFB" w14:paraId="5B6DAA7B" w14:textId="77777777" w:rsidTr="005711AC">
        <w:tc>
          <w:tcPr>
            <w:tcW w:w="2802" w:type="dxa"/>
          </w:tcPr>
          <w:p w14:paraId="6CBB481A" w14:textId="77777777" w:rsidR="10515AF5" w:rsidRPr="00287DFB" w:rsidRDefault="10515AF5" w:rsidP="002B5A89">
            <w:pPr>
              <w:jc w:val="left"/>
              <w:rPr>
                <w:b/>
                <w:bCs/>
                <w:sz w:val="20"/>
                <w:szCs w:val="20"/>
              </w:rPr>
            </w:pPr>
            <w:r w:rsidRPr="00287DFB">
              <w:rPr>
                <w:b/>
                <w:bCs/>
                <w:sz w:val="20"/>
                <w:szCs w:val="20"/>
              </w:rPr>
              <w:t>Intereses</w:t>
            </w:r>
          </w:p>
        </w:tc>
        <w:tc>
          <w:tcPr>
            <w:tcW w:w="6804" w:type="dxa"/>
            <w:gridSpan w:val="2"/>
          </w:tcPr>
          <w:p w14:paraId="67C9F080" w14:textId="77777777" w:rsidR="10515AF5" w:rsidRPr="00287DFB" w:rsidRDefault="10515AF5" w:rsidP="00084BF8">
            <w:pPr>
              <w:jc w:val="both"/>
              <w:rPr>
                <w:sz w:val="20"/>
              </w:rPr>
            </w:pPr>
            <w:r w:rsidRPr="00287DFB">
              <w:rPr>
                <w:sz w:val="20"/>
              </w:rPr>
              <w:t xml:space="preserve">Las Obligaciones Negociables podrán (i) devengar intereses a una tasa fija o a una tasa flotante o variable determinada mediante referencia a una o más tasas básicas, índices o fórmulas que se especifiquen en el Suplemento de </w:t>
            </w:r>
            <w:r w:rsidRPr="00287DFB">
              <w:rPr>
                <w:sz w:val="20"/>
                <w:szCs w:val="20"/>
              </w:rPr>
              <w:t>Precio</w:t>
            </w:r>
            <w:r w:rsidRPr="00287DFB">
              <w:rPr>
                <w:sz w:val="20"/>
              </w:rPr>
              <w:t xml:space="preserve">, (ii) emitirse sobre una base totalmente descontada y no devengar intereses, y/o (iii) cualquier combinación de las alternativas anteriores. Los pagos (respecto del capital al vencimiento o de otro modo) en relación con las Obligaciones Negociables relacionadas con un índice se calcularán mediante referencia al índice y/o fórmula que la Emisora y/o el Colocador pudieren convenir, conforme se especifique en el Suplemento de </w:t>
            </w:r>
            <w:r w:rsidRPr="00287DFB">
              <w:rPr>
                <w:sz w:val="20"/>
                <w:szCs w:val="20"/>
              </w:rPr>
              <w:t>Precio</w:t>
            </w:r>
            <w:r w:rsidRPr="00287DFB">
              <w:rPr>
                <w:sz w:val="20"/>
              </w:rPr>
              <w:t>. En cualquier Clase y/o Serie se podrá establecer un rendimiento creciente, decreciente, así como rendimientos máximos y/o mínimos.</w:t>
            </w:r>
          </w:p>
          <w:p w14:paraId="491C3D6F" w14:textId="77777777" w:rsidR="10515AF5" w:rsidRPr="00287DFB" w:rsidRDefault="10515AF5" w:rsidP="00084BF8">
            <w:pPr>
              <w:jc w:val="both"/>
              <w:rPr>
                <w:sz w:val="20"/>
              </w:rPr>
            </w:pPr>
          </w:p>
        </w:tc>
      </w:tr>
      <w:tr w:rsidR="10515AF5" w:rsidRPr="00287DFB" w14:paraId="6327C72F" w14:textId="77777777" w:rsidTr="005711AC">
        <w:tc>
          <w:tcPr>
            <w:tcW w:w="2802" w:type="dxa"/>
          </w:tcPr>
          <w:p w14:paraId="193224C0" w14:textId="77777777" w:rsidR="10515AF5" w:rsidRPr="00287DFB" w:rsidRDefault="10515AF5" w:rsidP="002B5A89">
            <w:pPr>
              <w:jc w:val="left"/>
              <w:rPr>
                <w:b/>
                <w:sz w:val="20"/>
              </w:rPr>
            </w:pPr>
            <w:r w:rsidRPr="00287DFB">
              <w:rPr>
                <w:b/>
                <w:sz w:val="20"/>
              </w:rPr>
              <w:t>Pago de Servicios. Plazo de amortización</w:t>
            </w:r>
          </w:p>
        </w:tc>
        <w:tc>
          <w:tcPr>
            <w:tcW w:w="6804" w:type="dxa"/>
            <w:gridSpan w:val="2"/>
          </w:tcPr>
          <w:p w14:paraId="33B89B17" w14:textId="77777777" w:rsidR="10515AF5" w:rsidRPr="00287DFB" w:rsidRDefault="10515AF5" w:rsidP="00084BF8">
            <w:pPr>
              <w:jc w:val="both"/>
              <w:rPr>
                <w:sz w:val="20"/>
              </w:rPr>
            </w:pPr>
            <w:r w:rsidRPr="00287DFB">
              <w:rPr>
                <w:sz w:val="20"/>
              </w:rPr>
              <w:t>Los intereses y/o amortizaciones de capital (los “</w:t>
            </w:r>
            <w:r w:rsidRPr="00287DFB">
              <w:rPr>
                <w:sz w:val="20"/>
                <w:u w:val="single"/>
              </w:rPr>
              <w:t>Servicios</w:t>
            </w:r>
            <w:r w:rsidRPr="00287DFB">
              <w:rPr>
                <w:sz w:val="20"/>
              </w:rPr>
              <w:t xml:space="preserve">”) respecto de las Obligaciones Negociables serán pagaderos en las fechas que se estipulen en las condiciones de emisión de cada Clase y/o Serie y en el Suplemento de </w:t>
            </w:r>
            <w:r w:rsidRPr="00287DFB">
              <w:rPr>
                <w:sz w:val="20"/>
                <w:szCs w:val="20"/>
              </w:rPr>
              <w:t>Precio</w:t>
            </w:r>
            <w:r w:rsidRPr="00287DFB">
              <w:rPr>
                <w:sz w:val="20"/>
              </w:rPr>
              <w:t>. Cuando existan Servicios adeudados que no hayan sido cancelados en su respectiva fecha de vencimiento, se devengarán, en forma adicional a los intereses compensatorios en su caso, intereses moratorios a una tasa equivalente a una vez y media la última tasa de interés fijada, o la tasa que se determine para cada Serie.</w:t>
            </w:r>
          </w:p>
          <w:p w14:paraId="4C2283D1" w14:textId="77777777" w:rsidR="10515AF5" w:rsidRPr="00287DFB" w:rsidRDefault="10515AF5" w:rsidP="00084BF8">
            <w:pPr>
              <w:jc w:val="both"/>
              <w:rPr>
                <w:sz w:val="20"/>
              </w:rPr>
            </w:pPr>
          </w:p>
        </w:tc>
      </w:tr>
      <w:tr w:rsidR="10515AF5" w:rsidRPr="00287DFB" w14:paraId="0186F208" w14:textId="77777777" w:rsidTr="005711AC">
        <w:tc>
          <w:tcPr>
            <w:tcW w:w="2802" w:type="dxa"/>
          </w:tcPr>
          <w:p w14:paraId="08114340" w14:textId="77777777" w:rsidR="10515AF5" w:rsidRPr="00287DFB" w:rsidRDefault="10515AF5" w:rsidP="002B5A89">
            <w:pPr>
              <w:jc w:val="left"/>
              <w:rPr>
                <w:b/>
                <w:bCs/>
                <w:sz w:val="20"/>
                <w:szCs w:val="20"/>
              </w:rPr>
            </w:pPr>
            <w:r w:rsidRPr="00287DFB">
              <w:rPr>
                <w:b/>
                <w:bCs/>
                <w:sz w:val="20"/>
                <w:szCs w:val="20"/>
              </w:rPr>
              <w:t>Rango y Clasificación</w:t>
            </w:r>
          </w:p>
        </w:tc>
        <w:tc>
          <w:tcPr>
            <w:tcW w:w="6804" w:type="dxa"/>
            <w:gridSpan w:val="2"/>
          </w:tcPr>
          <w:p w14:paraId="194D9451" w14:textId="77777777" w:rsidR="10515AF5" w:rsidRPr="00287DFB" w:rsidRDefault="10515AF5" w:rsidP="00084BF8">
            <w:pPr>
              <w:jc w:val="both"/>
              <w:rPr>
                <w:sz w:val="20"/>
              </w:rPr>
            </w:pPr>
            <w:r w:rsidRPr="00287DFB">
              <w:rPr>
                <w:sz w:val="20"/>
              </w:rPr>
              <w:t>Las Obligaciones Negociables constituyen obligaciones negociables simples, no convertibles en acciones bajo la Ley de Obligaciones Negociables, y dan derecho a los beneficios establecidos en la misma y están sujetas a los requisitos de procedimiento de la misma.</w:t>
            </w:r>
          </w:p>
          <w:p w14:paraId="503FA564" w14:textId="77777777" w:rsidR="10515AF5" w:rsidRPr="00287DFB" w:rsidRDefault="10515AF5" w:rsidP="00084BF8">
            <w:pPr>
              <w:jc w:val="both"/>
              <w:rPr>
                <w:sz w:val="20"/>
              </w:rPr>
            </w:pPr>
          </w:p>
          <w:p w14:paraId="34B8CF7C" w14:textId="77777777" w:rsidR="10515AF5" w:rsidRPr="00287DFB" w:rsidRDefault="00295F31" w:rsidP="00084BF8">
            <w:pPr>
              <w:jc w:val="both"/>
              <w:rPr>
                <w:sz w:val="20"/>
              </w:rPr>
            </w:pPr>
            <w:r w:rsidRPr="00287DFB">
              <w:rPr>
                <w:sz w:val="20"/>
              </w:rPr>
              <w:t xml:space="preserve">Las </w:t>
            </w:r>
            <w:r w:rsidR="10515AF5" w:rsidRPr="00287DFB">
              <w:rPr>
                <w:sz w:val="20"/>
              </w:rPr>
              <w:t>Obligaciones Negociables podrán constituir Obligaciones Negociables con garantía común sobre el patrimonio de la Emisora (“</w:t>
            </w:r>
            <w:r w:rsidR="10515AF5" w:rsidRPr="00287DFB">
              <w:rPr>
                <w:sz w:val="20"/>
                <w:u w:val="single"/>
              </w:rPr>
              <w:t>Obligaciones Negociables con Garantía Común</w:t>
            </w:r>
            <w:r w:rsidR="10515AF5" w:rsidRPr="00287DFB">
              <w:rPr>
                <w:sz w:val="20"/>
              </w:rPr>
              <w:t>”)</w:t>
            </w:r>
            <w:r w:rsidR="00092E48" w:rsidRPr="00287DFB">
              <w:rPr>
                <w:sz w:val="20"/>
              </w:rPr>
              <w:t xml:space="preserve"> con </w:t>
            </w:r>
            <w:r w:rsidR="00092E48" w:rsidRPr="00287DFB">
              <w:rPr>
                <w:sz w:val="20"/>
                <w:szCs w:val="20"/>
              </w:rPr>
              <w:t xml:space="preserve">recurso limitado y exclusivo a determinados activos </w:t>
            </w:r>
            <w:r w:rsidR="00884168" w:rsidRPr="00287DFB">
              <w:rPr>
                <w:sz w:val="20"/>
                <w:szCs w:val="20"/>
              </w:rPr>
              <w:t>conforme</w:t>
            </w:r>
            <w:r w:rsidR="00092E48" w:rsidRPr="00287DFB">
              <w:rPr>
                <w:sz w:val="20"/>
                <w:szCs w:val="20"/>
              </w:rPr>
              <w:t xml:space="preserve"> se determine en el Suplemento de Precio aplicable, en los términos del artículo 3 de la Ley de Obligaciones Negociables. Asimismo, se podrán constituir </w:t>
            </w:r>
            <w:r w:rsidR="10515AF5" w:rsidRPr="00287DFB">
              <w:rPr>
                <w:sz w:val="20"/>
                <w:szCs w:val="20"/>
              </w:rPr>
              <w:t>garantía</w:t>
            </w:r>
            <w:r w:rsidR="00092E48" w:rsidRPr="00287DFB">
              <w:rPr>
                <w:sz w:val="20"/>
                <w:szCs w:val="20"/>
              </w:rPr>
              <w:t>s</w:t>
            </w:r>
            <w:r w:rsidR="10515AF5" w:rsidRPr="00287DFB">
              <w:rPr>
                <w:sz w:val="20"/>
                <w:szCs w:val="20"/>
              </w:rPr>
              <w:t xml:space="preserve"> especial</w:t>
            </w:r>
            <w:r w:rsidR="00092E48" w:rsidRPr="00287DFB">
              <w:rPr>
                <w:sz w:val="20"/>
                <w:szCs w:val="20"/>
              </w:rPr>
              <w:t>es</w:t>
            </w:r>
            <w:r w:rsidR="10515AF5" w:rsidRPr="00287DFB">
              <w:rPr>
                <w:sz w:val="20"/>
              </w:rPr>
              <w:t xml:space="preserve"> (“</w:t>
            </w:r>
            <w:r w:rsidR="10515AF5" w:rsidRPr="00287DFB">
              <w:rPr>
                <w:sz w:val="20"/>
                <w:u w:val="single"/>
              </w:rPr>
              <w:t>Obligaciones Negociables con Garantía Especial</w:t>
            </w:r>
            <w:r w:rsidR="10515AF5" w:rsidRPr="00287DFB">
              <w:rPr>
                <w:sz w:val="20"/>
                <w:szCs w:val="20"/>
              </w:rPr>
              <w:t>”)</w:t>
            </w:r>
            <w:r w:rsidR="00092E48" w:rsidRPr="00287DFB">
              <w:rPr>
                <w:sz w:val="20"/>
                <w:szCs w:val="20"/>
              </w:rPr>
              <w:t>. Las Obligaciones Negociables</w:t>
            </w:r>
            <w:r w:rsidR="00092E48" w:rsidRPr="00287DFB">
              <w:rPr>
                <w:sz w:val="20"/>
              </w:rPr>
              <w:t xml:space="preserve"> </w:t>
            </w:r>
            <w:r w:rsidR="10515AF5" w:rsidRPr="00287DFB">
              <w:rPr>
                <w:sz w:val="20"/>
              </w:rPr>
              <w:t xml:space="preserve">constituirán obligaciones no subordinadas de la Emisora y, excepto en la medida que estén subordinadas de acuerdo con lo especificado en el Suplemento de </w:t>
            </w:r>
            <w:r w:rsidR="10515AF5" w:rsidRPr="00287DFB">
              <w:rPr>
                <w:sz w:val="20"/>
                <w:szCs w:val="20"/>
              </w:rPr>
              <w:t>Precio</w:t>
            </w:r>
            <w:r w:rsidR="10515AF5" w:rsidRPr="00287DFB">
              <w:rPr>
                <w:sz w:val="20"/>
              </w:rPr>
              <w:t xml:space="preserve"> (las “</w:t>
            </w:r>
            <w:r w:rsidR="10515AF5" w:rsidRPr="00287DFB">
              <w:rPr>
                <w:sz w:val="20"/>
                <w:u w:val="single"/>
              </w:rPr>
              <w:t>Obligaciones Negociables Subordinadas</w:t>
            </w:r>
            <w:r w:rsidR="10515AF5" w:rsidRPr="00287DFB">
              <w:rPr>
                <w:sz w:val="20"/>
              </w:rPr>
              <w:t xml:space="preserve">”), calificarán </w:t>
            </w:r>
            <w:r w:rsidR="10515AF5" w:rsidRPr="00287DFB">
              <w:rPr>
                <w:i/>
                <w:sz w:val="20"/>
              </w:rPr>
              <w:t>pari passu</w:t>
            </w:r>
            <w:r w:rsidR="10515AF5" w:rsidRPr="00287DFB">
              <w:rPr>
                <w:sz w:val="20"/>
              </w:rPr>
              <w:t xml:space="preserve"> y sin prioridad de pago alguna. </w:t>
            </w:r>
          </w:p>
          <w:p w14:paraId="30FC9FF0" w14:textId="77777777" w:rsidR="10515AF5" w:rsidRPr="00287DFB" w:rsidRDefault="00295F31" w:rsidP="00084BF8">
            <w:pPr>
              <w:jc w:val="both"/>
              <w:rPr>
                <w:sz w:val="20"/>
              </w:rPr>
            </w:pPr>
            <w:r w:rsidRPr="00287DFB">
              <w:rPr>
                <w:sz w:val="20"/>
              </w:rPr>
              <w:t xml:space="preserve"> </w:t>
            </w:r>
          </w:p>
          <w:p w14:paraId="6690967F" w14:textId="77777777" w:rsidR="10515AF5" w:rsidRPr="00287DFB" w:rsidRDefault="00295F31" w:rsidP="00084BF8">
            <w:pPr>
              <w:jc w:val="both"/>
              <w:rPr>
                <w:sz w:val="20"/>
              </w:rPr>
            </w:pPr>
            <w:r w:rsidRPr="00287DFB">
              <w:rPr>
                <w:sz w:val="20"/>
              </w:rPr>
              <w:t xml:space="preserve">Las </w:t>
            </w:r>
            <w:r w:rsidR="10515AF5" w:rsidRPr="00287DFB">
              <w:rPr>
                <w:sz w:val="20"/>
              </w:rPr>
              <w:t>Obligaciones Negociables con Garantía Común y no subordinadas constituirán obligaciones directas, incondicionales y no garantizadas de la Emisora y serán tratadas en todo momento en igualdad de condiciones entre sí y con todas las demás obligaciones comunes presentes y futuras de la Emisora que no se encuentren garantizadas ni subordinadas</w:t>
            </w:r>
            <w:r w:rsidR="00092E48" w:rsidRPr="00287DFB">
              <w:rPr>
                <w:sz w:val="20"/>
                <w:szCs w:val="20"/>
              </w:rPr>
              <w:t xml:space="preserve"> ni limitadas a determinados activos</w:t>
            </w:r>
            <w:r w:rsidR="10515AF5" w:rsidRPr="00287DFB">
              <w:rPr>
                <w:sz w:val="20"/>
              </w:rPr>
              <w:t>, ni que cuenten con privilegios y/o preferencias por disposiciones legales.</w:t>
            </w:r>
          </w:p>
          <w:p w14:paraId="53EA7DF2" w14:textId="77777777" w:rsidR="10515AF5" w:rsidRPr="00287DFB" w:rsidRDefault="00295F31" w:rsidP="00084BF8">
            <w:pPr>
              <w:jc w:val="both"/>
              <w:rPr>
                <w:sz w:val="20"/>
              </w:rPr>
            </w:pPr>
            <w:r w:rsidRPr="00287DFB">
              <w:rPr>
                <w:sz w:val="20"/>
              </w:rPr>
              <w:t xml:space="preserve"> </w:t>
            </w:r>
          </w:p>
          <w:p w14:paraId="65EE97C3" w14:textId="77777777" w:rsidR="10515AF5" w:rsidRPr="00287DFB" w:rsidRDefault="00295F31" w:rsidP="00084BF8">
            <w:pPr>
              <w:jc w:val="both"/>
              <w:rPr>
                <w:sz w:val="20"/>
              </w:rPr>
            </w:pPr>
            <w:r w:rsidRPr="00287DFB">
              <w:rPr>
                <w:sz w:val="20"/>
              </w:rPr>
              <w:t xml:space="preserve">Las </w:t>
            </w:r>
            <w:r w:rsidR="10515AF5" w:rsidRPr="00287DFB">
              <w:rPr>
                <w:sz w:val="20"/>
              </w:rPr>
              <w:t xml:space="preserve">Obligaciones Negociables con Garantía Especial, podrán emitirse con garantía común, garantía especial o flotante, o estar avaladas, afianzadas o garantizadas por cualquier medio que se especifique en el Suplemento de </w:t>
            </w:r>
            <w:r w:rsidR="10515AF5" w:rsidRPr="00287DFB">
              <w:rPr>
                <w:sz w:val="20"/>
                <w:szCs w:val="20"/>
              </w:rPr>
              <w:t>Precio</w:t>
            </w:r>
            <w:r w:rsidR="10515AF5" w:rsidRPr="00287DFB">
              <w:rPr>
                <w:sz w:val="20"/>
              </w:rPr>
              <w:t xml:space="preserve"> aplicable (incluyendo, sin limitación, avales, fianzas o garantías otorgadas por entidades financieras y/o bancos del exterior, cesiones de créditos de garantía, prendas y fideicomisos de garantía).</w:t>
            </w:r>
          </w:p>
          <w:p w14:paraId="0D40EE6E" w14:textId="77777777" w:rsidR="004F147D" w:rsidRPr="00287DFB" w:rsidRDefault="004F147D" w:rsidP="00084BF8">
            <w:pPr>
              <w:jc w:val="both"/>
              <w:rPr>
                <w:sz w:val="20"/>
              </w:rPr>
            </w:pPr>
          </w:p>
          <w:p w14:paraId="0F07BC98" w14:textId="77777777" w:rsidR="00F81F87" w:rsidRPr="00287DFB" w:rsidRDefault="00F81F87" w:rsidP="00084BF8">
            <w:pPr>
              <w:jc w:val="both"/>
              <w:rPr>
                <w:sz w:val="20"/>
              </w:rPr>
            </w:pPr>
            <w:r w:rsidRPr="00287DFB">
              <w:rPr>
                <w:sz w:val="20"/>
              </w:rPr>
              <w:t>A su vez, las Obligaciones Negociables podrán ser emitidas con recurso limitado y exclusivo a determinados activos de la Emisora, pudiendo constituir garantías sobre dichos activos, y sobre los cuales los acreedores tendrán únicamente recurso, todo ello de conformidad con lo dispuesto por el artículo 3° de la Ley de Obligaciones Negociables.</w:t>
            </w:r>
          </w:p>
          <w:p w14:paraId="36DAC366" w14:textId="77777777" w:rsidR="10515AF5" w:rsidRPr="00287DFB" w:rsidRDefault="10515AF5" w:rsidP="00084BF8">
            <w:pPr>
              <w:jc w:val="both"/>
              <w:rPr>
                <w:sz w:val="20"/>
              </w:rPr>
            </w:pPr>
          </w:p>
        </w:tc>
      </w:tr>
      <w:tr w:rsidR="10515AF5" w:rsidRPr="00287DFB" w14:paraId="52C3F6FC" w14:textId="77777777" w:rsidTr="005711AC">
        <w:tc>
          <w:tcPr>
            <w:tcW w:w="2802" w:type="dxa"/>
          </w:tcPr>
          <w:p w14:paraId="30FFC572" w14:textId="77777777" w:rsidR="10515AF5" w:rsidRPr="00287DFB" w:rsidRDefault="10515AF5" w:rsidP="002B5A89">
            <w:pPr>
              <w:jc w:val="left"/>
              <w:rPr>
                <w:b/>
                <w:bCs/>
                <w:sz w:val="20"/>
                <w:szCs w:val="20"/>
              </w:rPr>
            </w:pPr>
            <w:r w:rsidRPr="00287DFB">
              <w:rPr>
                <w:b/>
                <w:bCs/>
                <w:sz w:val="20"/>
                <w:szCs w:val="20"/>
              </w:rPr>
              <w:t>Forma de las Obligaciones Negociables</w:t>
            </w:r>
          </w:p>
          <w:p w14:paraId="5F466428" w14:textId="77777777" w:rsidR="10515AF5" w:rsidRPr="00287DFB" w:rsidRDefault="10515AF5" w:rsidP="002B5A89">
            <w:pPr>
              <w:jc w:val="left"/>
              <w:rPr>
                <w:b/>
                <w:bCs/>
                <w:sz w:val="20"/>
                <w:szCs w:val="20"/>
              </w:rPr>
            </w:pPr>
            <w:r w:rsidRPr="00287DFB">
              <w:rPr>
                <w:b/>
                <w:bCs/>
                <w:sz w:val="20"/>
                <w:szCs w:val="20"/>
              </w:rPr>
              <w:t xml:space="preserve"> </w:t>
            </w:r>
          </w:p>
        </w:tc>
        <w:tc>
          <w:tcPr>
            <w:tcW w:w="6804" w:type="dxa"/>
            <w:gridSpan w:val="2"/>
          </w:tcPr>
          <w:p w14:paraId="2A7D2B49" w14:textId="77777777" w:rsidR="10515AF5" w:rsidRPr="00287DFB" w:rsidRDefault="10515AF5" w:rsidP="00084BF8">
            <w:pPr>
              <w:jc w:val="both"/>
              <w:rPr>
                <w:sz w:val="20"/>
              </w:rPr>
            </w:pPr>
            <w:r w:rsidRPr="00287DFB">
              <w:rPr>
                <w:sz w:val="20"/>
              </w:rPr>
              <w:t xml:space="preserve">Según lo permitan las normas aplicables, las Obligaciones Negociables podrán ser escriturales, estar representadas en títulos cartulares definitivos al portador o nominativos (y en este último caso, ser endosables o no), o estar representadas en certificados o títulos globales (para su depósito con depositarios autorizados por las normas vigentes de la jurisdicción que corresponda), según se especifique en el Suplemento de </w:t>
            </w:r>
            <w:r w:rsidR="001D0FFB" w:rsidRPr="00287DFB">
              <w:rPr>
                <w:sz w:val="20"/>
                <w:szCs w:val="20"/>
              </w:rPr>
              <w:t>Pr</w:t>
            </w:r>
            <w:r w:rsidR="00884168" w:rsidRPr="00287DFB">
              <w:rPr>
                <w:sz w:val="20"/>
                <w:szCs w:val="20"/>
              </w:rPr>
              <w:t>ecio</w:t>
            </w:r>
            <w:r w:rsidRPr="00287DFB">
              <w:rPr>
                <w:sz w:val="20"/>
              </w:rPr>
              <w:t>. De conformidad con lo dispuesto por la Ley de Nominatividad, actualmente los valores negociables privados emitidos en la República Argentina deben ser nominativos no endosables o escriturales.</w:t>
            </w:r>
          </w:p>
          <w:p w14:paraId="1EF25C19" w14:textId="77777777" w:rsidR="10515AF5" w:rsidRPr="00287DFB" w:rsidRDefault="10515AF5" w:rsidP="00084BF8">
            <w:pPr>
              <w:jc w:val="both"/>
              <w:rPr>
                <w:sz w:val="20"/>
              </w:rPr>
            </w:pPr>
          </w:p>
        </w:tc>
      </w:tr>
      <w:tr w:rsidR="10515AF5" w:rsidRPr="00287DFB" w14:paraId="72FACCBC" w14:textId="77777777" w:rsidTr="005711AC">
        <w:tc>
          <w:tcPr>
            <w:tcW w:w="2802" w:type="dxa"/>
          </w:tcPr>
          <w:p w14:paraId="42E6FB76" w14:textId="77777777" w:rsidR="10515AF5" w:rsidRPr="00287DFB" w:rsidRDefault="10515AF5" w:rsidP="002B5A89">
            <w:pPr>
              <w:jc w:val="left"/>
              <w:rPr>
                <w:b/>
                <w:bCs/>
                <w:sz w:val="20"/>
                <w:szCs w:val="20"/>
              </w:rPr>
            </w:pPr>
            <w:r w:rsidRPr="00287DFB">
              <w:rPr>
                <w:b/>
                <w:bCs/>
                <w:sz w:val="20"/>
                <w:szCs w:val="20"/>
              </w:rPr>
              <w:t>Precio</w:t>
            </w:r>
            <w:r w:rsidR="00884168" w:rsidRPr="00287DFB">
              <w:rPr>
                <w:b/>
                <w:bCs/>
                <w:sz w:val="20"/>
                <w:szCs w:val="20"/>
              </w:rPr>
              <w:t xml:space="preserve"> </w:t>
            </w:r>
            <w:r w:rsidRPr="00287DFB">
              <w:rPr>
                <w:b/>
                <w:bCs/>
                <w:sz w:val="20"/>
                <w:szCs w:val="20"/>
              </w:rPr>
              <w:t>de Emisión</w:t>
            </w:r>
          </w:p>
        </w:tc>
        <w:tc>
          <w:tcPr>
            <w:tcW w:w="6804" w:type="dxa"/>
            <w:gridSpan w:val="2"/>
          </w:tcPr>
          <w:p w14:paraId="3249B682" w14:textId="77777777" w:rsidR="10515AF5" w:rsidRPr="00287DFB" w:rsidRDefault="10515AF5" w:rsidP="00084BF8">
            <w:pPr>
              <w:jc w:val="both"/>
              <w:rPr>
                <w:sz w:val="20"/>
              </w:rPr>
            </w:pPr>
            <w:r w:rsidRPr="00287DFB">
              <w:rPr>
                <w:sz w:val="20"/>
              </w:rPr>
              <w:t xml:space="preserve">Las Obligaciones Negociables podrán emitirse a la par o con descuento, o con prima respecto del valor par. El </w:t>
            </w:r>
            <w:r w:rsidRPr="00287DFB">
              <w:rPr>
                <w:sz w:val="20"/>
                <w:szCs w:val="20"/>
              </w:rPr>
              <w:t>precio</w:t>
            </w:r>
            <w:r w:rsidRPr="00287DFB">
              <w:rPr>
                <w:sz w:val="20"/>
              </w:rPr>
              <w:t xml:space="preserve"> de emisión para cada Clase y/o Serie de Obligaciones Negociables será el que se especifique en el Suplemento de </w:t>
            </w:r>
            <w:r w:rsidRPr="00287DFB">
              <w:rPr>
                <w:sz w:val="20"/>
                <w:szCs w:val="20"/>
              </w:rPr>
              <w:t>Precio</w:t>
            </w:r>
            <w:r w:rsidRPr="00287DFB">
              <w:rPr>
                <w:sz w:val="20"/>
              </w:rPr>
              <w:t xml:space="preserve"> aplicable.</w:t>
            </w:r>
          </w:p>
          <w:p w14:paraId="50EB6E7F" w14:textId="77777777" w:rsidR="10515AF5" w:rsidRPr="00287DFB" w:rsidRDefault="10515AF5" w:rsidP="00084BF8">
            <w:pPr>
              <w:jc w:val="both"/>
              <w:rPr>
                <w:sz w:val="20"/>
              </w:rPr>
            </w:pPr>
          </w:p>
        </w:tc>
      </w:tr>
      <w:tr w:rsidR="10515AF5" w:rsidRPr="00287DFB" w14:paraId="76060672" w14:textId="77777777" w:rsidTr="005711AC">
        <w:tc>
          <w:tcPr>
            <w:tcW w:w="2802" w:type="dxa"/>
          </w:tcPr>
          <w:p w14:paraId="1A8D36E5" w14:textId="77777777" w:rsidR="10515AF5" w:rsidRPr="00287DFB" w:rsidRDefault="10515AF5" w:rsidP="002B5A89">
            <w:pPr>
              <w:jc w:val="left"/>
              <w:rPr>
                <w:b/>
                <w:bCs/>
                <w:sz w:val="20"/>
                <w:szCs w:val="20"/>
              </w:rPr>
            </w:pPr>
            <w:r w:rsidRPr="00287DFB">
              <w:rPr>
                <w:b/>
                <w:bCs/>
                <w:sz w:val="20"/>
                <w:szCs w:val="20"/>
              </w:rPr>
              <w:t>Aspectos Impositivos</w:t>
            </w:r>
          </w:p>
        </w:tc>
        <w:tc>
          <w:tcPr>
            <w:tcW w:w="6804" w:type="dxa"/>
            <w:gridSpan w:val="2"/>
          </w:tcPr>
          <w:p w14:paraId="367FA690" w14:textId="77777777" w:rsidR="10515AF5" w:rsidRPr="00287DFB" w:rsidRDefault="10515AF5" w:rsidP="00084BF8">
            <w:pPr>
              <w:jc w:val="both"/>
              <w:rPr>
                <w:sz w:val="20"/>
              </w:rPr>
            </w:pPr>
            <w:r w:rsidRPr="00287DFB">
              <w:rPr>
                <w:sz w:val="20"/>
              </w:rPr>
              <w:t xml:space="preserve">Los pagos respecto de las Obligaciones Negociables se efectuarán sin retención o deducción respecto de cualesquier impuesto, derecho, gravamen o cargo gubernamental, presentes o futuros, si fuera necesario retener o deducir tales impuestos, la Emisora pagará los importes necesarios para que los obligacionistas reciban los montos que hubieran recibido si no se hubiese requerido tal retención o deducción, conforme se especifica bajo la Sección IX </w:t>
            </w:r>
            <w:r w:rsidRPr="00287DFB">
              <w:rPr>
                <w:i/>
                <w:sz w:val="20"/>
              </w:rPr>
              <w:t>“De la Oferta, Listado y Negociación de las Obligaciones Negociables”</w:t>
            </w:r>
            <w:r w:rsidRPr="00287DFB">
              <w:rPr>
                <w:sz w:val="20"/>
              </w:rPr>
              <w:t xml:space="preserve"> - </w:t>
            </w:r>
            <w:r w:rsidRPr="00287DFB">
              <w:rPr>
                <w:i/>
                <w:sz w:val="20"/>
              </w:rPr>
              <w:t>“Montos Adicionales”</w:t>
            </w:r>
            <w:r w:rsidRPr="00287DFB">
              <w:rPr>
                <w:sz w:val="20"/>
              </w:rPr>
              <w:t xml:space="preserve">, o conforme se especifique en el Suplemento de </w:t>
            </w:r>
            <w:r w:rsidRPr="00287DFB">
              <w:rPr>
                <w:sz w:val="20"/>
                <w:szCs w:val="20"/>
              </w:rPr>
              <w:t>Precio</w:t>
            </w:r>
            <w:r w:rsidRPr="00287DFB">
              <w:rPr>
                <w:sz w:val="20"/>
              </w:rPr>
              <w:t>.</w:t>
            </w:r>
          </w:p>
          <w:p w14:paraId="5A25C511" w14:textId="77777777" w:rsidR="10515AF5" w:rsidRPr="00287DFB" w:rsidRDefault="10515AF5" w:rsidP="00084BF8">
            <w:pPr>
              <w:jc w:val="both"/>
              <w:rPr>
                <w:sz w:val="20"/>
              </w:rPr>
            </w:pPr>
            <w:r w:rsidRPr="00287DFB">
              <w:rPr>
                <w:sz w:val="20"/>
              </w:rPr>
              <w:t xml:space="preserve"> </w:t>
            </w:r>
          </w:p>
        </w:tc>
      </w:tr>
      <w:tr w:rsidR="10515AF5" w:rsidRPr="00287DFB" w14:paraId="7982E2F9" w14:textId="77777777" w:rsidTr="005711AC">
        <w:tc>
          <w:tcPr>
            <w:tcW w:w="2802" w:type="dxa"/>
          </w:tcPr>
          <w:p w14:paraId="60324B7B" w14:textId="77777777" w:rsidR="10515AF5" w:rsidRPr="00287DFB" w:rsidRDefault="10515AF5" w:rsidP="002B5A89">
            <w:pPr>
              <w:jc w:val="left"/>
              <w:rPr>
                <w:b/>
                <w:bCs/>
                <w:sz w:val="20"/>
                <w:szCs w:val="20"/>
              </w:rPr>
            </w:pPr>
            <w:r w:rsidRPr="00287DFB">
              <w:rPr>
                <w:b/>
                <w:bCs/>
                <w:sz w:val="20"/>
                <w:szCs w:val="20"/>
              </w:rPr>
              <w:t>Colocación</w:t>
            </w:r>
          </w:p>
        </w:tc>
        <w:tc>
          <w:tcPr>
            <w:tcW w:w="6804" w:type="dxa"/>
            <w:gridSpan w:val="2"/>
          </w:tcPr>
          <w:p w14:paraId="0486A87F" w14:textId="77777777" w:rsidR="10515AF5" w:rsidRPr="00287DFB" w:rsidRDefault="10515AF5" w:rsidP="00084BF8">
            <w:pPr>
              <w:jc w:val="both"/>
              <w:rPr>
                <w:sz w:val="20"/>
              </w:rPr>
            </w:pPr>
            <w:r w:rsidRPr="00287DFB">
              <w:rPr>
                <w:sz w:val="20"/>
              </w:rPr>
              <w:t xml:space="preserve">La colocación primaria de las Obligaciones Negociables se realizará mediante el sistema de formación de libro, o por subasta y/o licitación pública, según se determine en el Suplemento de </w:t>
            </w:r>
            <w:r w:rsidRPr="00287DFB">
              <w:rPr>
                <w:sz w:val="20"/>
                <w:szCs w:val="20"/>
              </w:rPr>
              <w:t>Precio</w:t>
            </w:r>
            <w:r w:rsidRPr="00287DFB">
              <w:rPr>
                <w:sz w:val="20"/>
              </w:rPr>
              <w:t>.</w:t>
            </w:r>
          </w:p>
          <w:p w14:paraId="3CFAB873" w14:textId="77777777" w:rsidR="10515AF5" w:rsidRPr="00287DFB" w:rsidRDefault="10515AF5" w:rsidP="00084BF8">
            <w:pPr>
              <w:jc w:val="both"/>
              <w:rPr>
                <w:sz w:val="20"/>
              </w:rPr>
            </w:pPr>
          </w:p>
        </w:tc>
      </w:tr>
      <w:tr w:rsidR="10515AF5" w:rsidRPr="00287DFB" w14:paraId="275B684B" w14:textId="77777777" w:rsidTr="005711AC">
        <w:tc>
          <w:tcPr>
            <w:tcW w:w="2802" w:type="dxa"/>
          </w:tcPr>
          <w:p w14:paraId="2D4A6A70" w14:textId="77777777" w:rsidR="10515AF5" w:rsidRPr="00287DFB" w:rsidRDefault="10515AF5" w:rsidP="002B5A89">
            <w:pPr>
              <w:jc w:val="left"/>
              <w:rPr>
                <w:b/>
                <w:bCs/>
                <w:sz w:val="20"/>
                <w:szCs w:val="20"/>
              </w:rPr>
            </w:pPr>
            <w:r w:rsidRPr="00287DFB">
              <w:rPr>
                <w:b/>
                <w:bCs/>
                <w:sz w:val="20"/>
                <w:szCs w:val="20"/>
              </w:rPr>
              <w:t>Calificación de Riesgo</w:t>
            </w:r>
          </w:p>
        </w:tc>
        <w:tc>
          <w:tcPr>
            <w:tcW w:w="6804" w:type="dxa"/>
            <w:gridSpan w:val="2"/>
          </w:tcPr>
          <w:p w14:paraId="1AE20775" w14:textId="77777777" w:rsidR="10515AF5" w:rsidRPr="00287DFB" w:rsidRDefault="00295F31" w:rsidP="00084BF8">
            <w:pPr>
              <w:jc w:val="both"/>
              <w:rPr>
                <w:sz w:val="20"/>
              </w:rPr>
            </w:pPr>
            <w:r w:rsidRPr="00287DFB">
              <w:rPr>
                <w:sz w:val="20"/>
              </w:rPr>
              <w:t>EL PRESENTE PROGRAMA NO CUENTA CON CALIFICACIÓN DE RIESGO</w:t>
            </w:r>
            <w:r w:rsidR="10515AF5" w:rsidRPr="00287DFB">
              <w:rPr>
                <w:sz w:val="16"/>
              </w:rPr>
              <w:t xml:space="preserve">. </w:t>
            </w:r>
            <w:r w:rsidR="10515AF5" w:rsidRPr="00287DFB">
              <w:rPr>
                <w:sz w:val="20"/>
              </w:rPr>
              <w:t xml:space="preserve">Se determinará en cada Clase y/o Serie de Obligaciones Negociables a emitirse bajo el Programa si se procederá a calificar las obligaciones negociables o no, lo cual será indicado en el Suplemento de </w:t>
            </w:r>
            <w:r w:rsidR="10515AF5" w:rsidRPr="00287DFB">
              <w:rPr>
                <w:sz w:val="20"/>
                <w:szCs w:val="20"/>
              </w:rPr>
              <w:t>Pr</w:t>
            </w:r>
            <w:r w:rsidR="00001EAA" w:rsidRPr="00287DFB">
              <w:rPr>
                <w:sz w:val="20"/>
                <w:szCs w:val="20"/>
              </w:rPr>
              <w:t>ecio</w:t>
            </w:r>
            <w:r w:rsidR="10515AF5" w:rsidRPr="00287DFB">
              <w:rPr>
                <w:sz w:val="20"/>
              </w:rPr>
              <w:t xml:space="preserve"> aplicable.</w:t>
            </w:r>
          </w:p>
          <w:p w14:paraId="6C44D2E4" w14:textId="77777777" w:rsidR="10515AF5" w:rsidRPr="00287DFB" w:rsidRDefault="10515AF5">
            <w:pPr>
              <w:rPr>
                <w:sz w:val="20"/>
              </w:rPr>
            </w:pPr>
          </w:p>
        </w:tc>
      </w:tr>
      <w:tr w:rsidR="00047F95" w:rsidRPr="00287DFB" w14:paraId="0EC685D9" w14:textId="77777777" w:rsidTr="005711AC">
        <w:tc>
          <w:tcPr>
            <w:tcW w:w="2802" w:type="dxa"/>
          </w:tcPr>
          <w:p w14:paraId="78BCDBA3" w14:textId="77777777" w:rsidR="00047F95" w:rsidRPr="00287DFB" w:rsidRDefault="00047F95" w:rsidP="00047F95">
            <w:pPr>
              <w:jc w:val="left"/>
              <w:rPr>
                <w:b/>
                <w:bCs/>
                <w:sz w:val="20"/>
                <w:szCs w:val="20"/>
              </w:rPr>
            </w:pPr>
            <w:r w:rsidRPr="00287DFB">
              <w:rPr>
                <w:b/>
                <w:bCs/>
                <w:sz w:val="20"/>
                <w:szCs w:val="20"/>
              </w:rPr>
              <w:t>Destino de los Fondos</w:t>
            </w:r>
          </w:p>
        </w:tc>
        <w:tc>
          <w:tcPr>
            <w:tcW w:w="6804" w:type="dxa"/>
            <w:gridSpan w:val="2"/>
          </w:tcPr>
          <w:p w14:paraId="0042E69E" w14:textId="77777777" w:rsidR="00047F95" w:rsidRPr="00597B50" w:rsidRDefault="00047F95" w:rsidP="00047F95">
            <w:pPr>
              <w:widowControl w:val="0"/>
              <w:spacing w:line="0" w:lineRule="atLeast"/>
              <w:jc w:val="both"/>
              <w:rPr>
                <w:sz w:val="20"/>
                <w:szCs w:val="20"/>
              </w:rPr>
            </w:pPr>
            <w:r w:rsidRPr="00597B50">
              <w:rPr>
                <w:noProof/>
                <w:sz w:val="20"/>
                <w:szCs w:val="20"/>
              </w:rPr>
              <w:t xml:space="preserve">En cumplimiento con lo establecido por el artículo 36 inciso 2 de la Ley de Obligaciones Negociables, </w:t>
            </w:r>
            <w:r w:rsidRPr="00597B50">
              <w:rPr>
                <w:sz w:val="20"/>
                <w:szCs w:val="20"/>
              </w:rPr>
              <w:t>la Comunicación 5390 y el Texto Ordenado de Colocación de Títulos Valores de Deuda y Obtención de Líneas de Crédito del Exterior (conforme Comunicación “A” 6301)</w:t>
            </w:r>
            <w:r w:rsidRPr="00597B50">
              <w:rPr>
                <w:noProof/>
                <w:sz w:val="20"/>
                <w:szCs w:val="20"/>
              </w:rPr>
              <w:t xml:space="preserve"> y demás normativa aplicable,</w:t>
            </w:r>
            <w:r w:rsidRPr="00597B50">
              <w:rPr>
                <w:sz w:val="20"/>
                <w:szCs w:val="20"/>
              </w:rPr>
              <w:t xml:space="preserve"> los fondos netos provenientes de la colocación de las Obligaciones Negociables a emitirse bajo el Programa serán destinados por el </w:t>
            </w:r>
            <w:r>
              <w:rPr>
                <w:sz w:val="20"/>
                <w:szCs w:val="20"/>
              </w:rPr>
              <w:t>Emisor</w:t>
            </w:r>
            <w:r w:rsidRPr="00597B50">
              <w:rPr>
                <w:sz w:val="20"/>
                <w:szCs w:val="20"/>
              </w:rPr>
              <w:t xml:space="preserve">, según lo determine en oportunidad de la emisión de cada Clase y/o Serie, a uno o más de los siguientes fines previstos en el Artículo 36 de la Ley de Obligaciones Negociables, de acuerdo con y en la normativa del Banco Central y : (i) inversiones en activos físicos y bienes de capital situados en la Argentina; (ii) adquisición de fondos de comercio situados en el país; (iii) integración de capital de trabajo en la Argentina; (iv) refinanciación de pasivos; (v) integración de aportes de capital en sociedades controladas o vinculadas, siempre que estas últimas apliquen los fondos provenientes de dichos aportes del modo estipulado en (i), (ii), (iii) y/o (iv) precedentes; y/o (v) otorgamiento de préstamos a los que los prestatarios den los destinos estipulados en (i), (ii), (iii) (iv), y/o (v) precedentes, pudiendo dichos fondos aplicarse transitoriamente, conforme se determine eventualmente en el Suplemento de Precio correspondiente. </w:t>
            </w:r>
          </w:p>
          <w:p w14:paraId="2195EC2E" w14:textId="77777777" w:rsidR="00047F95" w:rsidRPr="00597B50" w:rsidRDefault="00047F95" w:rsidP="00047F95">
            <w:pPr>
              <w:widowControl w:val="0"/>
              <w:spacing w:line="0" w:lineRule="atLeast"/>
              <w:jc w:val="both"/>
              <w:rPr>
                <w:sz w:val="20"/>
                <w:szCs w:val="20"/>
              </w:rPr>
            </w:pPr>
          </w:p>
          <w:p w14:paraId="0F925DB5" w14:textId="77777777" w:rsidR="00047F95" w:rsidRPr="00875A02" w:rsidRDefault="00047F95" w:rsidP="00047F95">
            <w:pPr>
              <w:pStyle w:val="TextoIndependiente0"/>
              <w:widowControl w:val="0"/>
              <w:rPr>
                <w:lang w:val="es-AR"/>
              </w:rPr>
            </w:pPr>
            <w:r w:rsidRPr="00047F95">
              <w:t xml:space="preserve">Asimismo, el producido neto proveniente de la emisión de cada Serie o Clase de Obligaciones Negociables, en cumplimiento del artículo 36 de la Ley de Obligaciones Negociables y en virtud de los lineamientos establecidos en el art. 4.5 del Anexo III - Capítulo I - Título VI de </w:t>
            </w:r>
            <w:r w:rsidRPr="00597B50">
              <w:t>las Normas de la CNV</w:t>
            </w:r>
            <w:r w:rsidRPr="00047F95">
              <w:rPr>
                <w:lang w:val="es-AR"/>
              </w:rPr>
              <w:t>. Para más información, véase el Capítulo IX</w:t>
            </w:r>
            <w:r w:rsidRPr="00047F95">
              <w:t xml:space="preserve"> “</w:t>
            </w:r>
            <w:r w:rsidRPr="00047F95">
              <w:rPr>
                <w:i/>
              </w:rPr>
              <w:t>De la Oferta y del Listado</w:t>
            </w:r>
            <w:r w:rsidRPr="00047F95">
              <w:t>, podrán ser destinadas a proyectos sociales verdes, y/o sustentables de acuerdo con los “</w:t>
            </w:r>
            <w:r w:rsidRPr="00047F95">
              <w:rPr>
                <w:i/>
                <w:iCs/>
              </w:rPr>
              <w:t xml:space="preserve">Lineamientos para la </w:t>
            </w:r>
            <w:r w:rsidRPr="00047F95">
              <w:rPr>
                <w:i/>
              </w:rPr>
              <w:t xml:space="preserve">Negociación– Destino de los </w:t>
            </w:r>
            <w:r w:rsidR="00597B50" w:rsidRPr="00047F95">
              <w:rPr>
                <w:i/>
              </w:rPr>
              <w:t>Fondos</w:t>
            </w:r>
            <w:r w:rsidR="00597B50" w:rsidRPr="00047F95">
              <w:t>”.</w:t>
            </w:r>
            <w:r w:rsidR="00597B50" w:rsidRPr="00047F95">
              <w:rPr>
                <w:i/>
                <w:iCs/>
              </w:rPr>
              <w:t xml:space="preserve"> Emisión</w:t>
            </w:r>
            <w:r w:rsidRPr="00047F95">
              <w:rPr>
                <w:i/>
                <w:iCs/>
              </w:rPr>
              <w:t xml:space="preserve"> de Valores Negociables Sociales, Verdes y Sustentables en Argentina</w:t>
            </w:r>
            <w:r w:rsidRPr="00875A02">
              <w:t>” contenidos en el Anexo III del Capítulo I del Título VI de</w:t>
            </w:r>
            <w:r w:rsidRPr="007C2413">
              <w:t xml:space="preserve"> las Normas de CNV, conforme se especifique en el Suplemento de Precio aplicable. </w:t>
            </w:r>
            <w:r w:rsidRPr="00597B50">
              <w:t xml:space="preserve">En estos casos </w:t>
            </w:r>
            <w:r>
              <w:t>el Emisor</w:t>
            </w:r>
            <w:r w:rsidRPr="00047F95">
              <w:t xml:space="preserve"> definirá los proyectos que serán financiados en el Suplemento de Precio aplicable, describiendo los impactos estimados en base a su posibilidad de medición de acuerdo a lo establecido en el marco de la emisión respectiva. Asimismo, y a fin de determinar la elegibilidad de los proyectos, se incluirá una declaración sobre los objetivos ambientales y/o sociales, los procesos para determinar la elegibilidad del proyecto, y los criterios de elegibilidad y de exclusión, o cualquier otro proceso utilizado para identificar y gestionar los riesgos ambientales y/o sociales asociados con los proyectos. Adicionalmente, a fin de asegurar que los recursos provenientes de este tipo de emisiones sean utilizados de acuerdo con los principios convenidos, en el Suplemento de Precio se establecerán los mecanismos que garanticen la trazabilidad y la transparencia en el uso de los fondos. Por último, el Suplemento de Precio contendrá la leyenda exigida por las Normas de la CNV en cuanto a que el organismo no se pronuncia sobre </w:t>
            </w:r>
            <w:r w:rsidRPr="00047F95">
              <w:rPr>
                <w:lang w:val="es-AR"/>
              </w:rPr>
              <w:t xml:space="preserve">el carácter Social, Verde y/o Sustentable que pueda tener la emisión, siendo responsabilidad del Emisor seguir los lineamientos antes mencionados. </w:t>
            </w:r>
          </w:p>
          <w:p w14:paraId="7D21A511" w14:textId="77777777" w:rsidR="00047F95" w:rsidRPr="00597B50" w:rsidRDefault="00047F95" w:rsidP="00047F95">
            <w:pPr>
              <w:jc w:val="both"/>
              <w:rPr>
                <w:sz w:val="20"/>
                <w:szCs w:val="20"/>
              </w:rPr>
            </w:pPr>
          </w:p>
        </w:tc>
      </w:tr>
      <w:tr w:rsidR="00047F95" w:rsidRPr="00287DFB" w14:paraId="6E778253" w14:textId="77777777" w:rsidTr="005711AC">
        <w:tc>
          <w:tcPr>
            <w:tcW w:w="2802" w:type="dxa"/>
          </w:tcPr>
          <w:p w14:paraId="7109954B" w14:textId="77777777" w:rsidR="00047F95" w:rsidRPr="00287DFB" w:rsidRDefault="00047F95" w:rsidP="00047F95">
            <w:pPr>
              <w:jc w:val="left"/>
              <w:rPr>
                <w:b/>
                <w:bCs/>
                <w:sz w:val="20"/>
                <w:szCs w:val="20"/>
              </w:rPr>
            </w:pPr>
            <w:r w:rsidRPr="00287DFB">
              <w:rPr>
                <w:b/>
                <w:bCs/>
                <w:sz w:val="20"/>
                <w:szCs w:val="20"/>
              </w:rPr>
              <w:t>Recompra</w:t>
            </w:r>
          </w:p>
        </w:tc>
        <w:tc>
          <w:tcPr>
            <w:tcW w:w="6804" w:type="dxa"/>
            <w:gridSpan w:val="2"/>
          </w:tcPr>
          <w:p w14:paraId="17B158AF" w14:textId="77777777" w:rsidR="00047F95" w:rsidRPr="00287DFB" w:rsidRDefault="00047F95" w:rsidP="00047F95">
            <w:pPr>
              <w:jc w:val="both"/>
              <w:rPr>
                <w:sz w:val="20"/>
              </w:rPr>
            </w:pPr>
            <w:r w:rsidRPr="00287DFB">
              <w:rPr>
                <w:sz w:val="20"/>
              </w:rPr>
              <w:t>La Emisora podrá en cualquier momento y periódicamente adquirir Obligaciones Negociables en los términos indicados en la Sección IX “</w:t>
            </w:r>
            <w:r w:rsidRPr="00287DFB">
              <w:rPr>
                <w:i/>
                <w:sz w:val="20"/>
              </w:rPr>
              <w:t>De la Oferta, Listado y Negociación de las Obligaciones Negociables”</w:t>
            </w:r>
            <w:r w:rsidRPr="00287DFB">
              <w:rPr>
                <w:sz w:val="20"/>
              </w:rPr>
              <w:t xml:space="preserve"> – “</w:t>
            </w:r>
            <w:r w:rsidRPr="00287DFB">
              <w:rPr>
                <w:i/>
                <w:sz w:val="20"/>
              </w:rPr>
              <w:t>Recompra</w:t>
            </w:r>
            <w:r w:rsidRPr="00287DFB">
              <w:rPr>
                <w:sz w:val="20"/>
              </w:rPr>
              <w:t>” del presente.</w:t>
            </w:r>
          </w:p>
          <w:p w14:paraId="09A3DD90" w14:textId="77777777" w:rsidR="00047F95" w:rsidRPr="00287DFB" w:rsidRDefault="00047F95" w:rsidP="00047F95">
            <w:pPr>
              <w:jc w:val="both"/>
              <w:rPr>
                <w:sz w:val="20"/>
              </w:rPr>
            </w:pPr>
          </w:p>
        </w:tc>
      </w:tr>
      <w:tr w:rsidR="00047F95" w:rsidRPr="00287DFB" w14:paraId="4879B528" w14:textId="77777777" w:rsidTr="005711AC">
        <w:tc>
          <w:tcPr>
            <w:tcW w:w="2802" w:type="dxa"/>
          </w:tcPr>
          <w:p w14:paraId="79CFA003" w14:textId="77777777" w:rsidR="00047F95" w:rsidRPr="00287DFB" w:rsidRDefault="00047F95" w:rsidP="00047F95">
            <w:pPr>
              <w:jc w:val="left"/>
              <w:rPr>
                <w:b/>
                <w:bCs/>
                <w:sz w:val="20"/>
                <w:szCs w:val="20"/>
              </w:rPr>
            </w:pPr>
            <w:r w:rsidRPr="00287DFB">
              <w:rPr>
                <w:b/>
                <w:bCs/>
                <w:sz w:val="20"/>
                <w:szCs w:val="20"/>
              </w:rPr>
              <w:t>Rescate anticipado</w:t>
            </w:r>
          </w:p>
        </w:tc>
        <w:tc>
          <w:tcPr>
            <w:tcW w:w="6804" w:type="dxa"/>
            <w:gridSpan w:val="2"/>
          </w:tcPr>
          <w:p w14:paraId="2D3A88A7" w14:textId="77777777" w:rsidR="00047F95" w:rsidRPr="00287DFB" w:rsidRDefault="00047F95" w:rsidP="00047F95">
            <w:pPr>
              <w:jc w:val="both"/>
              <w:rPr>
                <w:sz w:val="20"/>
              </w:rPr>
            </w:pPr>
            <w:r w:rsidRPr="00287DFB">
              <w:rPr>
                <w:sz w:val="20"/>
              </w:rPr>
              <w:t>Sólo se permitirá el rescate anticipado por razones fiscales conforme se menciona en la Sección IX “</w:t>
            </w:r>
            <w:r w:rsidRPr="00287DFB">
              <w:rPr>
                <w:i/>
                <w:sz w:val="20"/>
              </w:rPr>
              <w:t>De la Oferta, Listado y Negociación de las Obligaciones Negociables</w:t>
            </w:r>
            <w:r w:rsidRPr="00287DFB">
              <w:rPr>
                <w:sz w:val="20"/>
              </w:rPr>
              <w:t>” - “</w:t>
            </w:r>
            <w:r w:rsidRPr="00287DFB">
              <w:rPr>
                <w:i/>
                <w:sz w:val="20"/>
              </w:rPr>
              <w:t>Rescate Opcional por Razones Impositivas</w:t>
            </w:r>
            <w:r w:rsidRPr="00287DFB">
              <w:rPr>
                <w:sz w:val="20"/>
              </w:rPr>
              <w:t xml:space="preserve">”. Adicionalmente, se permitirá el rescate por otras cuestiones, únicamente en la medida especificada en el Suplemento de </w:t>
            </w:r>
            <w:r w:rsidRPr="00287DFB">
              <w:rPr>
                <w:sz w:val="20"/>
                <w:szCs w:val="20"/>
              </w:rPr>
              <w:t>Precio</w:t>
            </w:r>
            <w:r w:rsidRPr="00287DFB">
              <w:rPr>
                <w:sz w:val="20"/>
              </w:rPr>
              <w:t>.</w:t>
            </w:r>
          </w:p>
          <w:p w14:paraId="3999485C" w14:textId="77777777" w:rsidR="00047F95" w:rsidRPr="00287DFB" w:rsidRDefault="00047F95" w:rsidP="00047F95">
            <w:pPr>
              <w:jc w:val="both"/>
              <w:rPr>
                <w:sz w:val="20"/>
              </w:rPr>
            </w:pPr>
          </w:p>
        </w:tc>
      </w:tr>
      <w:tr w:rsidR="00047F95" w:rsidRPr="00287DFB" w14:paraId="7B1315EB" w14:textId="77777777" w:rsidTr="005711AC">
        <w:tc>
          <w:tcPr>
            <w:tcW w:w="2802" w:type="dxa"/>
          </w:tcPr>
          <w:p w14:paraId="0027A12B" w14:textId="77777777" w:rsidR="00047F95" w:rsidRPr="00287DFB" w:rsidRDefault="00047F95" w:rsidP="00047F95">
            <w:pPr>
              <w:jc w:val="left"/>
              <w:rPr>
                <w:b/>
                <w:bCs/>
                <w:sz w:val="20"/>
                <w:szCs w:val="20"/>
              </w:rPr>
            </w:pPr>
            <w:r w:rsidRPr="00287DFB">
              <w:rPr>
                <w:b/>
                <w:bCs/>
                <w:sz w:val="20"/>
                <w:szCs w:val="20"/>
              </w:rPr>
              <w:t>Supuestos de Incumplimiento</w:t>
            </w:r>
          </w:p>
        </w:tc>
        <w:tc>
          <w:tcPr>
            <w:tcW w:w="6804" w:type="dxa"/>
            <w:gridSpan w:val="2"/>
          </w:tcPr>
          <w:p w14:paraId="0B5E95BD" w14:textId="77777777" w:rsidR="00047F95" w:rsidRPr="00287DFB" w:rsidRDefault="00047F95" w:rsidP="00047F95">
            <w:pPr>
              <w:jc w:val="both"/>
              <w:rPr>
                <w:sz w:val="20"/>
              </w:rPr>
            </w:pPr>
            <w:r w:rsidRPr="00287DFB">
              <w:rPr>
                <w:sz w:val="20"/>
              </w:rPr>
              <w:t>Será cualquiera de los hechos que se describen en la Sección “</w:t>
            </w:r>
            <w:r w:rsidRPr="00287DFB">
              <w:rPr>
                <w:i/>
                <w:sz w:val="20"/>
              </w:rPr>
              <w:t>De la Oferta, Listado y Negociación de las Obligaciones Negociables</w:t>
            </w:r>
            <w:r w:rsidRPr="00287DFB">
              <w:rPr>
                <w:sz w:val="20"/>
              </w:rPr>
              <w:t xml:space="preserve">” – </w:t>
            </w:r>
            <w:r w:rsidRPr="00287DFB">
              <w:rPr>
                <w:i/>
                <w:sz w:val="20"/>
              </w:rPr>
              <w:t>“Supuestos de Incumplimiento”</w:t>
            </w:r>
            <w:r w:rsidRPr="00287DFB">
              <w:rPr>
                <w:iCs/>
                <w:sz w:val="20"/>
              </w:rPr>
              <w:t xml:space="preserve"> del presente Prospecto</w:t>
            </w:r>
            <w:r w:rsidRPr="00287DFB">
              <w:rPr>
                <w:sz w:val="20"/>
              </w:rPr>
              <w:t xml:space="preserve">. </w:t>
            </w:r>
          </w:p>
          <w:p w14:paraId="46A32018" w14:textId="77777777" w:rsidR="00047F95" w:rsidRPr="00287DFB" w:rsidRDefault="00047F95" w:rsidP="00047F95">
            <w:pPr>
              <w:jc w:val="both"/>
              <w:rPr>
                <w:sz w:val="20"/>
              </w:rPr>
            </w:pPr>
          </w:p>
        </w:tc>
      </w:tr>
      <w:tr w:rsidR="00047F95" w:rsidRPr="00287DFB" w14:paraId="0F398AF2" w14:textId="77777777" w:rsidTr="005711AC">
        <w:tc>
          <w:tcPr>
            <w:tcW w:w="2802" w:type="dxa"/>
          </w:tcPr>
          <w:p w14:paraId="263CC7CB" w14:textId="77777777" w:rsidR="00047F95" w:rsidRPr="00287DFB" w:rsidRDefault="00047F95" w:rsidP="00047F95">
            <w:pPr>
              <w:jc w:val="left"/>
              <w:rPr>
                <w:b/>
                <w:sz w:val="20"/>
              </w:rPr>
            </w:pPr>
            <w:r w:rsidRPr="00287DFB">
              <w:rPr>
                <w:b/>
                <w:sz w:val="20"/>
              </w:rPr>
              <w:t>Compromisos Generales de la Emisora</w:t>
            </w:r>
          </w:p>
        </w:tc>
        <w:tc>
          <w:tcPr>
            <w:tcW w:w="6804" w:type="dxa"/>
            <w:gridSpan w:val="2"/>
          </w:tcPr>
          <w:p w14:paraId="04C96E1F" w14:textId="77777777" w:rsidR="00047F95" w:rsidRPr="00287DFB" w:rsidRDefault="00047F95" w:rsidP="00047F95">
            <w:pPr>
              <w:jc w:val="both"/>
              <w:rPr>
                <w:sz w:val="20"/>
              </w:rPr>
            </w:pPr>
            <w:r w:rsidRPr="00287DFB">
              <w:rPr>
                <w:sz w:val="20"/>
              </w:rPr>
              <w:t xml:space="preserve">En la medida en que permanezca pendiente el pago de cualquier servicio con relación a las Obligaciones Negociables bajo el Programa, la Sociedad se compromete a cumplir los compromisos en la Sección IX </w:t>
            </w:r>
            <w:r w:rsidRPr="00287DFB">
              <w:rPr>
                <w:i/>
                <w:sz w:val="20"/>
              </w:rPr>
              <w:t>“De la Oferta, Listado y Negociación de las Obligaciones Negociables</w:t>
            </w:r>
            <w:r w:rsidRPr="00287DFB">
              <w:rPr>
                <w:sz w:val="20"/>
              </w:rPr>
              <w:t xml:space="preserve">” – </w:t>
            </w:r>
            <w:r w:rsidRPr="00287DFB">
              <w:rPr>
                <w:i/>
                <w:sz w:val="20"/>
              </w:rPr>
              <w:t>“Compromisos Generales de la Emisora”</w:t>
            </w:r>
            <w:r w:rsidRPr="00287DFB">
              <w:rPr>
                <w:sz w:val="20"/>
              </w:rPr>
              <w:t xml:space="preserve">, sin perjuicio de los que se omitan o establezcan específicamente </w:t>
            </w:r>
            <w:r w:rsidRPr="00287DFB">
              <w:rPr>
                <w:sz w:val="20"/>
                <w:szCs w:val="20"/>
              </w:rPr>
              <w:t xml:space="preserve">en el respectivo Suplemento de Precio </w:t>
            </w:r>
            <w:r w:rsidRPr="00287DFB">
              <w:rPr>
                <w:sz w:val="20"/>
              </w:rPr>
              <w:t>con relación a cada Clase y/o Serie.</w:t>
            </w:r>
          </w:p>
          <w:p w14:paraId="3E9257A8" w14:textId="77777777" w:rsidR="00047F95" w:rsidRPr="00287DFB" w:rsidRDefault="00047F95" w:rsidP="00047F95">
            <w:pPr>
              <w:jc w:val="both"/>
              <w:rPr>
                <w:sz w:val="20"/>
              </w:rPr>
            </w:pPr>
          </w:p>
        </w:tc>
      </w:tr>
      <w:tr w:rsidR="00047F95" w:rsidRPr="00287DFB" w14:paraId="65A0BFD7" w14:textId="77777777" w:rsidTr="005711AC">
        <w:tc>
          <w:tcPr>
            <w:tcW w:w="2802" w:type="dxa"/>
          </w:tcPr>
          <w:p w14:paraId="2D942142" w14:textId="77777777" w:rsidR="00047F95" w:rsidRPr="00287DFB" w:rsidRDefault="00047F95" w:rsidP="00047F95">
            <w:pPr>
              <w:jc w:val="left"/>
              <w:rPr>
                <w:b/>
                <w:bCs/>
                <w:sz w:val="20"/>
                <w:szCs w:val="20"/>
              </w:rPr>
            </w:pPr>
            <w:r w:rsidRPr="00287DFB">
              <w:rPr>
                <w:b/>
                <w:bCs/>
                <w:sz w:val="20"/>
                <w:szCs w:val="20"/>
              </w:rPr>
              <w:t>Unidad Mínima de Negociación</w:t>
            </w:r>
          </w:p>
        </w:tc>
        <w:tc>
          <w:tcPr>
            <w:tcW w:w="6804" w:type="dxa"/>
            <w:gridSpan w:val="2"/>
          </w:tcPr>
          <w:p w14:paraId="26CCB56C" w14:textId="77777777" w:rsidR="00047F95" w:rsidRPr="00287DFB" w:rsidRDefault="00047F95" w:rsidP="00047F95">
            <w:pPr>
              <w:jc w:val="both"/>
              <w:rPr>
                <w:sz w:val="20"/>
              </w:rPr>
            </w:pPr>
            <w:r w:rsidRPr="00287DFB">
              <w:rPr>
                <w:sz w:val="20"/>
              </w:rPr>
              <w:t xml:space="preserve">Las unidades mínimas de negociación de las Obligaciones Negociables serán determinadas oportunamente en cada Suplemento de </w:t>
            </w:r>
            <w:r w:rsidRPr="00287DFB">
              <w:rPr>
                <w:sz w:val="20"/>
                <w:szCs w:val="20"/>
              </w:rPr>
              <w:t>Precio</w:t>
            </w:r>
            <w:r w:rsidRPr="00287DFB">
              <w:rPr>
                <w:sz w:val="20"/>
              </w:rPr>
              <w:t xml:space="preserve"> respetando las normas aplicables vigentes.</w:t>
            </w:r>
          </w:p>
          <w:p w14:paraId="1658BEE9" w14:textId="77777777" w:rsidR="00047F95" w:rsidRPr="00287DFB" w:rsidRDefault="00047F95" w:rsidP="00047F95">
            <w:pPr>
              <w:jc w:val="both"/>
              <w:rPr>
                <w:sz w:val="20"/>
              </w:rPr>
            </w:pPr>
          </w:p>
        </w:tc>
      </w:tr>
      <w:tr w:rsidR="00047F95" w:rsidRPr="00287DFB" w14:paraId="4A5A0B89" w14:textId="77777777" w:rsidTr="005711AC">
        <w:tc>
          <w:tcPr>
            <w:tcW w:w="2802" w:type="dxa"/>
          </w:tcPr>
          <w:p w14:paraId="62EC9B15" w14:textId="77777777" w:rsidR="00047F95" w:rsidRPr="00287DFB" w:rsidRDefault="00047F95" w:rsidP="00047F95">
            <w:pPr>
              <w:jc w:val="left"/>
              <w:rPr>
                <w:b/>
                <w:bCs/>
                <w:sz w:val="20"/>
                <w:szCs w:val="20"/>
              </w:rPr>
            </w:pPr>
            <w:r w:rsidRPr="00287DFB">
              <w:rPr>
                <w:b/>
                <w:bCs/>
                <w:sz w:val="20"/>
                <w:szCs w:val="20"/>
              </w:rPr>
              <w:t>Monto Mínimo de Suscripción</w:t>
            </w:r>
          </w:p>
        </w:tc>
        <w:tc>
          <w:tcPr>
            <w:tcW w:w="6804" w:type="dxa"/>
            <w:gridSpan w:val="2"/>
          </w:tcPr>
          <w:p w14:paraId="2A0657C3" w14:textId="77777777" w:rsidR="00047F95" w:rsidRPr="00287DFB" w:rsidRDefault="00047F95" w:rsidP="00047F95">
            <w:pPr>
              <w:jc w:val="both"/>
              <w:rPr>
                <w:sz w:val="20"/>
              </w:rPr>
            </w:pPr>
            <w:r w:rsidRPr="00287DFB">
              <w:rPr>
                <w:sz w:val="20"/>
              </w:rPr>
              <w:t xml:space="preserve">El monto mínimo de suscripción de las Obligaciones Negociables y sus múltiplos correspondientes serán determinados oportunamente en cada Suplemento de </w:t>
            </w:r>
            <w:r w:rsidRPr="00287DFB">
              <w:rPr>
                <w:sz w:val="20"/>
                <w:szCs w:val="20"/>
              </w:rPr>
              <w:t>Precio</w:t>
            </w:r>
            <w:r w:rsidRPr="00287DFB">
              <w:rPr>
                <w:sz w:val="20"/>
              </w:rPr>
              <w:t xml:space="preserve"> respetando las normas aplicables vigentes.</w:t>
            </w:r>
          </w:p>
          <w:p w14:paraId="5061933A" w14:textId="77777777" w:rsidR="00047F95" w:rsidRPr="00287DFB" w:rsidRDefault="00047F95" w:rsidP="00047F95">
            <w:pPr>
              <w:jc w:val="both"/>
              <w:rPr>
                <w:sz w:val="20"/>
              </w:rPr>
            </w:pPr>
            <w:r w:rsidRPr="00287DFB">
              <w:rPr>
                <w:sz w:val="20"/>
              </w:rPr>
              <w:t xml:space="preserve"> </w:t>
            </w:r>
          </w:p>
        </w:tc>
      </w:tr>
      <w:tr w:rsidR="00047F95" w:rsidRPr="00287DFB" w14:paraId="689A250F" w14:textId="77777777" w:rsidTr="005711AC">
        <w:trPr>
          <w:gridAfter w:val="1"/>
          <w:wAfter w:w="851" w:type="dxa"/>
        </w:trPr>
        <w:tc>
          <w:tcPr>
            <w:tcW w:w="2802" w:type="dxa"/>
          </w:tcPr>
          <w:p w14:paraId="7B795D15" w14:textId="77777777" w:rsidR="00047F95" w:rsidRPr="00287DFB" w:rsidRDefault="00047F95" w:rsidP="00047F95">
            <w:pPr>
              <w:jc w:val="left"/>
              <w:rPr>
                <w:b/>
                <w:bCs/>
                <w:sz w:val="20"/>
                <w:szCs w:val="20"/>
              </w:rPr>
            </w:pPr>
            <w:r w:rsidRPr="00287DFB">
              <w:rPr>
                <w:b/>
                <w:bCs/>
                <w:sz w:val="20"/>
                <w:szCs w:val="20"/>
              </w:rPr>
              <w:t>Listado y Negociación</w:t>
            </w:r>
          </w:p>
        </w:tc>
        <w:tc>
          <w:tcPr>
            <w:tcW w:w="5953" w:type="dxa"/>
          </w:tcPr>
          <w:p w14:paraId="79F4F86B" w14:textId="77777777" w:rsidR="00047F95" w:rsidRPr="00287DFB" w:rsidRDefault="00047F95" w:rsidP="00047F95">
            <w:pPr>
              <w:jc w:val="both"/>
              <w:rPr>
                <w:sz w:val="20"/>
              </w:rPr>
            </w:pPr>
            <w:r w:rsidRPr="00287DFB">
              <w:rPr>
                <w:sz w:val="20"/>
                <w:szCs w:val="20"/>
              </w:rPr>
              <w:t>Las</w:t>
            </w:r>
            <w:r w:rsidRPr="00287DFB">
              <w:rPr>
                <w:sz w:val="20"/>
              </w:rPr>
              <w:t xml:space="preserve"> Obligaciones Negociables </w:t>
            </w:r>
            <w:r w:rsidRPr="00287DFB">
              <w:rPr>
                <w:sz w:val="20"/>
                <w:szCs w:val="20"/>
              </w:rPr>
              <w:t>serán listadas</w:t>
            </w:r>
            <w:r w:rsidRPr="00287DFB">
              <w:rPr>
                <w:sz w:val="20"/>
              </w:rPr>
              <w:t xml:space="preserve"> en </w:t>
            </w:r>
            <w:r w:rsidRPr="00287DFB">
              <w:rPr>
                <w:sz w:val="20"/>
                <w:szCs w:val="20"/>
              </w:rPr>
              <w:t>ByMA, y/o en aquellos otros</w:t>
            </w:r>
            <w:r w:rsidRPr="00287DFB">
              <w:rPr>
                <w:sz w:val="20"/>
              </w:rPr>
              <w:t xml:space="preserve"> mercados autorizados </w:t>
            </w:r>
            <w:r w:rsidRPr="00287DFB">
              <w:rPr>
                <w:sz w:val="20"/>
                <w:szCs w:val="20"/>
              </w:rPr>
              <w:t xml:space="preserve">donde se solicitare tal autorización, tal como el MAE, o en cualquier otro mercado autorizado del </w:t>
            </w:r>
            <w:r w:rsidRPr="00287DFB">
              <w:rPr>
                <w:sz w:val="20"/>
              </w:rPr>
              <w:t xml:space="preserve">país y/o </w:t>
            </w:r>
            <w:r w:rsidRPr="00287DFB">
              <w:rPr>
                <w:sz w:val="20"/>
                <w:szCs w:val="20"/>
              </w:rPr>
              <w:t>del</w:t>
            </w:r>
            <w:r w:rsidRPr="00287DFB">
              <w:rPr>
                <w:sz w:val="20"/>
              </w:rPr>
              <w:t xml:space="preserve"> exterior</w:t>
            </w:r>
            <w:r w:rsidRPr="00287DFB">
              <w:rPr>
                <w:sz w:val="20"/>
                <w:szCs w:val="20"/>
              </w:rPr>
              <w:t xml:space="preserve"> conforme</w:t>
            </w:r>
            <w:r w:rsidRPr="00287DFB">
              <w:rPr>
                <w:sz w:val="20"/>
              </w:rPr>
              <w:t xml:space="preserve"> se </w:t>
            </w:r>
            <w:r w:rsidRPr="00287DFB">
              <w:rPr>
                <w:sz w:val="20"/>
                <w:szCs w:val="20"/>
              </w:rPr>
              <w:t>determine</w:t>
            </w:r>
            <w:r w:rsidRPr="00287DFB">
              <w:rPr>
                <w:sz w:val="20"/>
              </w:rPr>
              <w:t xml:space="preserve"> en </w:t>
            </w:r>
            <w:r w:rsidRPr="00287DFB">
              <w:rPr>
                <w:sz w:val="20"/>
                <w:szCs w:val="20"/>
              </w:rPr>
              <w:t>el</w:t>
            </w:r>
            <w:r w:rsidRPr="00287DFB">
              <w:rPr>
                <w:sz w:val="20"/>
              </w:rPr>
              <w:t xml:space="preserve"> Suplemento de </w:t>
            </w:r>
            <w:r w:rsidRPr="00287DFB">
              <w:rPr>
                <w:sz w:val="20"/>
                <w:szCs w:val="20"/>
              </w:rPr>
              <w:t xml:space="preserve">Precio aplicable. </w:t>
            </w:r>
          </w:p>
          <w:p w14:paraId="45EB2292" w14:textId="77777777" w:rsidR="00047F95" w:rsidRPr="00287DFB" w:rsidRDefault="00047F95" w:rsidP="00047F95">
            <w:pPr>
              <w:jc w:val="both"/>
              <w:rPr>
                <w:sz w:val="20"/>
              </w:rPr>
            </w:pPr>
            <w:r w:rsidRPr="00287DFB">
              <w:rPr>
                <w:sz w:val="20"/>
              </w:rPr>
              <w:t xml:space="preserve"> </w:t>
            </w:r>
          </w:p>
        </w:tc>
      </w:tr>
      <w:tr w:rsidR="00047F95" w:rsidRPr="00287DFB" w14:paraId="40DE78F7" w14:textId="77777777" w:rsidTr="005711AC">
        <w:tc>
          <w:tcPr>
            <w:tcW w:w="2802" w:type="dxa"/>
          </w:tcPr>
          <w:p w14:paraId="7C8CB179" w14:textId="77777777" w:rsidR="00047F95" w:rsidRPr="00287DFB" w:rsidRDefault="00047F95" w:rsidP="00047F95">
            <w:pPr>
              <w:jc w:val="left"/>
              <w:rPr>
                <w:b/>
                <w:bCs/>
                <w:sz w:val="20"/>
                <w:szCs w:val="20"/>
              </w:rPr>
            </w:pPr>
            <w:r w:rsidRPr="00287DFB">
              <w:rPr>
                <w:b/>
                <w:bCs/>
                <w:sz w:val="20"/>
                <w:szCs w:val="20"/>
              </w:rPr>
              <w:t>Agente de Pago</w:t>
            </w:r>
          </w:p>
        </w:tc>
        <w:tc>
          <w:tcPr>
            <w:tcW w:w="6804" w:type="dxa"/>
            <w:gridSpan w:val="2"/>
          </w:tcPr>
          <w:p w14:paraId="3C8166EB" w14:textId="77777777" w:rsidR="00047F95" w:rsidRPr="00287DFB" w:rsidRDefault="00047F95" w:rsidP="00047F95">
            <w:pPr>
              <w:jc w:val="both"/>
              <w:rPr>
                <w:sz w:val="20"/>
              </w:rPr>
            </w:pPr>
            <w:r w:rsidRPr="00287DFB">
              <w:rPr>
                <w:sz w:val="20"/>
              </w:rPr>
              <w:t xml:space="preserve">El Agente de Pago podrá ser la Emisora, o en nombre de esta la Caja de Valores, o aquella otra entidad que se designe en el Suplemento de </w:t>
            </w:r>
            <w:r w:rsidRPr="00287DFB">
              <w:rPr>
                <w:sz w:val="20"/>
                <w:szCs w:val="20"/>
              </w:rPr>
              <w:t>Precio</w:t>
            </w:r>
            <w:r w:rsidRPr="00287DFB">
              <w:rPr>
                <w:sz w:val="20"/>
              </w:rPr>
              <w:t xml:space="preserve"> aplicable. </w:t>
            </w:r>
          </w:p>
          <w:p w14:paraId="4B5617DE" w14:textId="77777777" w:rsidR="00047F95" w:rsidRPr="00287DFB" w:rsidRDefault="00047F95" w:rsidP="00047F95">
            <w:pPr>
              <w:jc w:val="both"/>
              <w:rPr>
                <w:sz w:val="20"/>
              </w:rPr>
            </w:pPr>
            <w:r w:rsidRPr="00287DFB">
              <w:rPr>
                <w:sz w:val="20"/>
              </w:rPr>
              <w:t xml:space="preserve"> </w:t>
            </w:r>
          </w:p>
        </w:tc>
      </w:tr>
      <w:tr w:rsidR="00047F95" w:rsidRPr="00287DFB" w14:paraId="1090E52B" w14:textId="77777777" w:rsidTr="005711AC">
        <w:tc>
          <w:tcPr>
            <w:tcW w:w="2802" w:type="dxa"/>
          </w:tcPr>
          <w:p w14:paraId="31D362FD" w14:textId="77777777" w:rsidR="00047F95" w:rsidRPr="00287DFB" w:rsidRDefault="00047F95" w:rsidP="00047F95">
            <w:pPr>
              <w:jc w:val="left"/>
              <w:rPr>
                <w:b/>
                <w:bCs/>
                <w:sz w:val="20"/>
                <w:szCs w:val="20"/>
              </w:rPr>
            </w:pPr>
            <w:r w:rsidRPr="00287DFB">
              <w:rPr>
                <w:b/>
                <w:bCs/>
                <w:sz w:val="20"/>
                <w:szCs w:val="20"/>
              </w:rPr>
              <w:t>Registro y Depósito Colectivo</w:t>
            </w:r>
          </w:p>
        </w:tc>
        <w:tc>
          <w:tcPr>
            <w:tcW w:w="6804" w:type="dxa"/>
            <w:gridSpan w:val="2"/>
          </w:tcPr>
          <w:p w14:paraId="158953C9" w14:textId="77777777" w:rsidR="00047F95" w:rsidRPr="00287DFB" w:rsidRDefault="00047F95" w:rsidP="00047F95">
            <w:pPr>
              <w:jc w:val="both"/>
              <w:rPr>
                <w:sz w:val="20"/>
              </w:rPr>
            </w:pPr>
            <w:r w:rsidRPr="00287DFB">
              <w:rPr>
                <w:sz w:val="20"/>
              </w:rPr>
              <w:t xml:space="preserve">En el caso de Obligaciones Negociables escriturales o de Obligaciones Negociables nominativas, el agente de registro podrá ser la Emisora, o en nombre de esta Caja de Valores o quien se designe en el Suplemento de </w:t>
            </w:r>
            <w:r w:rsidRPr="00287DFB">
              <w:rPr>
                <w:sz w:val="20"/>
                <w:szCs w:val="20"/>
              </w:rPr>
              <w:t>Precio</w:t>
            </w:r>
            <w:r w:rsidRPr="00287DFB">
              <w:rPr>
                <w:sz w:val="20"/>
              </w:rPr>
              <w:t xml:space="preserve"> correspondiente, de acuerdo a la normativa aplicable. Podrá disponerse el depósito colectivo en Caja de Valores de las Obligaciones Negociables representadas en títulos cartulares definitivos o en certificados o títulos globales o en otra entidad de Argentina y/o del exterior que se especifique en el Suplemento de </w:t>
            </w:r>
            <w:r w:rsidRPr="00287DFB">
              <w:rPr>
                <w:sz w:val="20"/>
                <w:szCs w:val="20"/>
              </w:rPr>
              <w:t>Precio</w:t>
            </w:r>
            <w:r w:rsidRPr="00287DFB">
              <w:rPr>
                <w:sz w:val="20"/>
              </w:rPr>
              <w:t xml:space="preserve"> aplicable y que sea un depositario autorizado por las normas vigentes de la jurisdicción que corresponda.</w:t>
            </w:r>
          </w:p>
          <w:p w14:paraId="5060119F" w14:textId="77777777" w:rsidR="00047F95" w:rsidRPr="00287DFB" w:rsidRDefault="00047F95" w:rsidP="00047F95">
            <w:pPr>
              <w:jc w:val="both"/>
              <w:rPr>
                <w:sz w:val="20"/>
              </w:rPr>
            </w:pPr>
          </w:p>
        </w:tc>
      </w:tr>
      <w:tr w:rsidR="00047F95" w:rsidRPr="00287DFB" w14:paraId="25615B74" w14:textId="77777777" w:rsidTr="005711AC">
        <w:tc>
          <w:tcPr>
            <w:tcW w:w="2802" w:type="dxa"/>
          </w:tcPr>
          <w:p w14:paraId="21B46562" w14:textId="77777777" w:rsidR="00047F95" w:rsidRPr="00287DFB" w:rsidRDefault="00047F95" w:rsidP="00047F95">
            <w:pPr>
              <w:jc w:val="left"/>
              <w:rPr>
                <w:b/>
                <w:bCs/>
                <w:sz w:val="20"/>
                <w:szCs w:val="20"/>
              </w:rPr>
            </w:pPr>
            <w:r w:rsidRPr="00287DFB">
              <w:rPr>
                <w:b/>
                <w:bCs/>
                <w:sz w:val="20"/>
                <w:szCs w:val="20"/>
              </w:rPr>
              <w:t>Ley Aplicable</w:t>
            </w:r>
          </w:p>
        </w:tc>
        <w:tc>
          <w:tcPr>
            <w:tcW w:w="6804" w:type="dxa"/>
            <w:gridSpan w:val="2"/>
          </w:tcPr>
          <w:p w14:paraId="20A23460" w14:textId="77777777" w:rsidR="00047F95" w:rsidRPr="00287DFB" w:rsidRDefault="00047F95" w:rsidP="00047F95">
            <w:pPr>
              <w:jc w:val="both"/>
              <w:rPr>
                <w:sz w:val="20"/>
              </w:rPr>
            </w:pPr>
            <w:r w:rsidRPr="00287DFB">
              <w:rPr>
                <w:sz w:val="20"/>
              </w:rPr>
              <w:t xml:space="preserve">Las cuestiones relativas a requisitos inherentes de fondo y forma de las Obligaciones Negociables se regirán por lo dispuesto en la Ley de Obligaciones Negociables y las leyes y reglamentaciones argentinas aplicables, así como la capacidad y autoridad societaria de la Emisora para crear este Programa y para emitir, ofrecer y entregar las Obligaciones Negociables en Argentina. Todas las demás cuestiones respecto de las Obligaciones Negociables se regirán y serán interpretadas de acuerdo con las leyes aplicables de la jurisdicción que se indique en el Suplemento de </w:t>
            </w:r>
            <w:r w:rsidRPr="00287DFB">
              <w:rPr>
                <w:sz w:val="20"/>
                <w:szCs w:val="20"/>
              </w:rPr>
              <w:t>Precio</w:t>
            </w:r>
            <w:r w:rsidRPr="00287DFB">
              <w:rPr>
                <w:sz w:val="20"/>
              </w:rPr>
              <w:t xml:space="preserve"> correspondiente.</w:t>
            </w:r>
          </w:p>
          <w:p w14:paraId="09BFFD34" w14:textId="77777777" w:rsidR="00047F95" w:rsidRPr="00287DFB" w:rsidRDefault="00047F95" w:rsidP="00047F95">
            <w:pPr>
              <w:jc w:val="both"/>
              <w:rPr>
                <w:sz w:val="20"/>
              </w:rPr>
            </w:pPr>
            <w:r w:rsidRPr="00287DFB">
              <w:rPr>
                <w:sz w:val="20"/>
              </w:rPr>
              <w:t xml:space="preserve"> </w:t>
            </w:r>
          </w:p>
        </w:tc>
      </w:tr>
      <w:tr w:rsidR="00047F95" w:rsidRPr="00287DFB" w14:paraId="224AC0C6" w14:textId="77777777" w:rsidTr="005711AC">
        <w:tc>
          <w:tcPr>
            <w:tcW w:w="2802" w:type="dxa"/>
          </w:tcPr>
          <w:p w14:paraId="22FE4763" w14:textId="77777777" w:rsidR="00047F95" w:rsidRPr="00287DFB" w:rsidRDefault="00047F95" w:rsidP="00047F95">
            <w:pPr>
              <w:jc w:val="left"/>
              <w:rPr>
                <w:b/>
                <w:bCs/>
                <w:sz w:val="20"/>
                <w:szCs w:val="20"/>
              </w:rPr>
            </w:pPr>
            <w:r w:rsidRPr="00287DFB">
              <w:rPr>
                <w:b/>
                <w:bCs/>
                <w:sz w:val="20"/>
                <w:szCs w:val="20"/>
              </w:rPr>
              <w:t>Jurisdicción</w:t>
            </w:r>
          </w:p>
        </w:tc>
        <w:tc>
          <w:tcPr>
            <w:tcW w:w="6804" w:type="dxa"/>
            <w:gridSpan w:val="2"/>
          </w:tcPr>
          <w:p w14:paraId="10055711" w14:textId="77777777" w:rsidR="00047F95" w:rsidRPr="00287DFB" w:rsidRDefault="00047F95" w:rsidP="00047F95">
            <w:pPr>
              <w:jc w:val="both"/>
              <w:rPr>
                <w:sz w:val="20"/>
              </w:rPr>
            </w:pPr>
            <w:r w:rsidRPr="00287DFB">
              <w:rPr>
                <w:sz w:val="20"/>
              </w:rPr>
              <w:t xml:space="preserve">Siempre que no se determine de otro modo en el Suplemento de </w:t>
            </w:r>
            <w:r w:rsidRPr="00287DFB">
              <w:rPr>
                <w:sz w:val="20"/>
                <w:szCs w:val="20"/>
              </w:rPr>
              <w:t>Precio</w:t>
            </w:r>
            <w:r w:rsidRPr="00287DFB">
              <w:rPr>
                <w:sz w:val="20"/>
              </w:rPr>
              <w:t xml:space="preserve"> aplicable, toda controversia que se suscite entre: la Emisora y</w:t>
            </w:r>
            <w:r w:rsidRPr="00287DFB">
              <w:rPr>
                <w:sz w:val="20"/>
                <w:szCs w:val="20"/>
              </w:rPr>
              <w:t xml:space="preserve"> los Tenedores</w:t>
            </w:r>
            <w:r w:rsidRPr="00287DFB">
              <w:rPr>
                <w:sz w:val="20"/>
              </w:rPr>
              <w:t xml:space="preserve"> de Obligaciones Negociables en relación con las Obligaciones Negociables (incluyendo, sin limitación, las controversias sobre la existencia, validez, clasificación, interpretación, alcance o cumplimiento de las Obligaciones Negociables), será resuelta por el Tribunal de Arbitraje de la Bolsa de Comercio de Buenos Aires, en virtud de la delegación de facultades otorgadas por el BYMA a la Bolsa de Comercio de Buenos Aires (“</w:t>
            </w:r>
            <w:r w:rsidRPr="00287DFB">
              <w:rPr>
                <w:sz w:val="20"/>
                <w:u w:val="single"/>
              </w:rPr>
              <w:t>BCBA</w:t>
            </w:r>
            <w:r w:rsidRPr="00287DFB">
              <w:rPr>
                <w:sz w:val="20"/>
              </w:rPr>
              <w:t>”), de conformidad con lo dispuesto en la Resolución N° 18.629 de la CNV –o el que se cree en el futuro en dicho organismo de conformidad con el artículo 32 inciso f) y 46 de la Ley de Mercado de Capitales–, quedando a salvo el derecho de los tenedores de Obligaciones Negociables contemplado en el artículo 46 de la Ley de Mercado de Capitales, de optar por acudir a los tribunales judiciales competentes.</w:t>
            </w:r>
          </w:p>
          <w:p w14:paraId="37E9E032" w14:textId="77777777" w:rsidR="00047F95" w:rsidRPr="00287DFB" w:rsidRDefault="00047F95" w:rsidP="00047F95">
            <w:pPr>
              <w:jc w:val="both"/>
              <w:rPr>
                <w:sz w:val="20"/>
              </w:rPr>
            </w:pPr>
          </w:p>
        </w:tc>
      </w:tr>
    </w:tbl>
    <w:p w14:paraId="28D220E8" w14:textId="77777777" w:rsidR="00495030" w:rsidRPr="00287DFB" w:rsidRDefault="00E57090" w:rsidP="00B4799F">
      <w:pPr>
        <w:pStyle w:val="Textoindependiente"/>
        <w:widowControl w:val="0"/>
        <w:tabs>
          <w:tab w:val="clear" w:pos="380"/>
        </w:tabs>
        <w:jc w:val="center"/>
        <w:rPr>
          <w:rFonts w:ascii="Times New Roman" w:hAnsi="Times New Roman"/>
          <w:smallCaps/>
          <w:lang w:val="es-AR"/>
        </w:rPr>
      </w:pPr>
      <w:r w:rsidRPr="00287DFB">
        <w:rPr>
          <w:rFonts w:ascii="Times New Roman" w:hAnsi="Times New Roman"/>
        </w:rPr>
        <w:br w:type="page"/>
      </w:r>
      <w:r w:rsidRPr="00287DFB">
        <w:rPr>
          <w:rFonts w:ascii="Times New Roman" w:hAnsi="Times New Roman"/>
          <w:smallCaps/>
          <w:lang w:val="es-AR"/>
        </w:rPr>
        <w:t>III. Factores de Riesgo</w:t>
      </w:r>
    </w:p>
    <w:p w14:paraId="204527DE" w14:textId="77777777" w:rsidR="00320F64" w:rsidRPr="00287DFB" w:rsidRDefault="00320F64" w:rsidP="00320F64">
      <w:pPr>
        <w:pStyle w:val="Textoindependiente"/>
        <w:widowControl w:val="0"/>
        <w:tabs>
          <w:tab w:val="clear" w:pos="380"/>
        </w:tabs>
        <w:outlineLvl w:val="0"/>
        <w:rPr>
          <w:rFonts w:ascii="Times New Roman" w:eastAsia="Arial Unicode MS" w:hAnsi="Times New Roman"/>
        </w:rPr>
      </w:pPr>
    </w:p>
    <w:p w14:paraId="18174359" w14:textId="77777777" w:rsidR="00320F64" w:rsidRPr="00287DFB" w:rsidRDefault="00320F64" w:rsidP="247F6663">
      <w:pPr>
        <w:widowControl w:val="0"/>
        <w:jc w:val="both"/>
        <w:rPr>
          <w:i/>
          <w:sz w:val="20"/>
        </w:rPr>
      </w:pPr>
      <w:r w:rsidRPr="00287DFB">
        <w:rPr>
          <w:i/>
          <w:sz w:val="20"/>
        </w:rPr>
        <w:t xml:space="preserve">El inversor deberá considerar cuidadosamente los factores de riesgo mencionados a continuación, además del resto de la información contenida en el presente Prospecto y en </w:t>
      </w:r>
      <w:r w:rsidR="00B74C9A" w:rsidRPr="00287DFB">
        <w:rPr>
          <w:i/>
          <w:sz w:val="20"/>
        </w:rPr>
        <w:t>los correspondientes</w:t>
      </w:r>
      <w:r w:rsidRPr="00287DFB">
        <w:rPr>
          <w:i/>
          <w:sz w:val="20"/>
        </w:rPr>
        <w:t xml:space="preserve"> Suplemento</w:t>
      </w:r>
      <w:r w:rsidR="00B74C9A" w:rsidRPr="00287DFB">
        <w:rPr>
          <w:i/>
          <w:sz w:val="20"/>
        </w:rPr>
        <w:t>s</w:t>
      </w:r>
      <w:r w:rsidRPr="00287DFB">
        <w:rPr>
          <w:i/>
          <w:sz w:val="20"/>
        </w:rPr>
        <w:t xml:space="preserve"> </w:t>
      </w:r>
      <w:r w:rsidRPr="00287DFB">
        <w:rPr>
          <w:i/>
          <w:iCs/>
          <w:sz w:val="20"/>
          <w:szCs w:val="20"/>
        </w:rPr>
        <w:t>de Precio</w:t>
      </w:r>
      <w:r w:rsidRPr="00287DFB">
        <w:rPr>
          <w:i/>
          <w:sz w:val="20"/>
        </w:rPr>
        <w:t>. Cabe señalar que CFA podría enfrentar otros riesgos e incertidumbres además de los que se mencionan a continuación, que actualmente no conoce o considera como no significativos, los que podrían afectar su negocio y sus operaciones en el futuro. Todo inversor que considere la posibilidad de adquirir Obligaciones Negociables deberá efectuar su propia evaluación independiente de los riesgos asociados a la adquisición de las Obligaciones Negociables.</w:t>
      </w:r>
    </w:p>
    <w:p w14:paraId="4F7F5CB0" w14:textId="77777777" w:rsidR="00320F64" w:rsidRPr="00287DFB" w:rsidRDefault="00320F64" w:rsidP="002B5A89">
      <w:pPr>
        <w:jc w:val="both"/>
        <w:rPr>
          <w:color w:val="000000"/>
        </w:rPr>
      </w:pPr>
    </w:p>
    <w:p w14:paraId="64139DFB" w14:textId="77777777" w:rsidR="00320F64" w:rsidRPr="00287DFB" w:rsidRDefault="00320F64" w:rsidP="002B5A89">
      <w:pPr>
        <w:widowControl w:val="0"/>
        <w:jc w:val="both"/>
        <w:rPr>
          <w:color w:val="000000"/>
          <w:sz w:val="20"/>
        </w:rPr>
      </w:pPr>
      <w:r w:rsidRPr="00287DFB">
        <w:rPr>
          <w:color w:val="000000"/>
          <w:sz w:val="20"/>
        </w:rPr>
        <w:t>CFA es una sociedad anónima constituida bajo las leyes de la República Argentina y sus activos, ingresos, operaciones y clientes están ubicados en la República Argentina. En consecuencia, los negocios, la situación patrimonial y los resultados de las operaciones de CFA dependen en gran medida de la situación macroeconómica y política imperante en la República Argentina. La volatilidad de la economía de la República Argentina y las medidas adoptadas por el gobierno argentino nacional (el “</w:t>
      </w:r>
      <w:r w:rsidRPr="00287DFB">
        <w:rPr>
          <w:color w:val="000000"/>
          <w:sz w:val="20"/>
          <w:u w:val="single"/>
        </w:rPr>
        <w:t>Gobierno</w:t>
      </w:r>
      <w:r w:rsidRPr="00287DFB">
        <w:rPr>
          <w:color w:val="000000"/>
          <w:sz w:val="20"/>
        </w:rPr>
        <w:t xml:space="preserve">”) han tenido y se prevé que continuarán teniendo importantes consecuencias para la Sociedad. </w:t>
      </w:r>
      <w:r w:rsidR="00C972F6" w:rsidRPr="00287DFB">
        <w:rPr>
          <w:sz w:val="20"/>
          <w:szCs w:val="20"/>
        </w:rPr>
        <w:t xml:space="preserve">En general es mayor el riesgo al invertir en valores negociables de emisores de países de mercados emergentes, tales como Argentina, que cuando se invierte en títulos de emisores de mercados de países desarrollados. </w:t>
      </w:r>
      <w:r w:rsidRPr="00287DFB">
        <w:rPr>
          <w:color w:val="000000"/>
          <w:sz w:val="20"/>
        </w:rPr>
        <w:t>CFA no puede brindar garantías de que los futuros acontecimientos económicos, sociales y políticos de la República Argentina, sobre los que no tiene control, no afectarán sus negocios, su situación patrimonial o los resultados de sus operaciones.</w:t>
      </w:r>
    </w:p>
    <w:p w14:paraId="5FA0A26A" w14:textId="77777777" w:rsidR="00C972F6" w:rsidRPr="00287DFB" w:rsidRDefault="00C972F6" w:rsidP="002B5A89">
      <w:pPr>
        <w:pStyle w:val="Textonotapie"/>
        <w:jc w:val="both"/>
        <w:rPr>
          <w:b/>
          <w:color w:val="000000"/>
        </w:rPr>
      </w:pPr>
    </w:p>
    <w:p w14:paraId="30839C7E" w14:textId="77777777" w:rsidR="00C972F6" w:rsidRPr="00287DFB" w:rsidRDefault="00C972F6" w:rsidP="00C972F6">
      <w:pPr>
        <w:pStyle w:val="Textonotapie"/>
        <w:jc w:val="both"/>
        <w:rPr>
          <w:b/>
          <w:bCs/>
          <w:color w:val="000000"/>
          <w:lang w:val="es-AR"/>
        </w:rPr>
      </w:pPr>
      <w:r w:rsidRPr="00287DFB">
        <w:rPr>
          <w:b/>
          <w:bCs/>
          <w:color w:val="000000"/>
          <w:lang w:val="es-AR"/>
        </w:rPr>
        <w:t>Riesgos relacionados con la Argentina</w:t>
      </w:r>
    </w:p>
    <w:p w14:paraId="44175B66" w14:textId="77777777" w:rsidR="00320F64" w:rsidRPr="00287DFB" w:rsidRDefault="00320F64" w:rsidP="00320F64">
      <w:pPr>
        <w:jc w:val="both"/>
        <w:rPr>
          <w:i/>
          <w:color w:val="000000"/>
          <w:sz w:val="20"/>
        </w:rPr>
      </w:pPr>
    </w:p>
    <w:p w14:paraId="4F1A38C9" w14:textId="77777777" w:rsidR="00581336" w:rsidRPr="00287DFB" w:rsidRDefault="00581336" w:rsidP="00581336">
      <w:pPr>
        <w:widowControl w:val="0"/>
        <w:jc w:val="both"/>
        <w:rPr>
          <w:i/>
          <w:sz w:val="20"/>
        </w:rPr>
      </w:pPr>
      <w:r w:rsidRPr="00287DFB">
        <w:rPr>
          <w:i/>
          <w:sz w:val="20"/>
        </w:rPr>
        <w:t>La magnitud de ciertos desequilibrios acumulados en la economía argentina durante los últimos años hace que cualquier plan de estabilización que implemente el gobierno no esté libre de riesgos que podrían impactar en el desenvolvimiento de la actividad de CFA.</w:t>
      </w:r>
    </w:p>
    <w:p w14:paraId="3C0163F7" w14:textId="77777777" w:rsidR="00320F64" w:rsidRPr="00287DFB" w:rsidRDefault="00320F64" w:rsidP="00320F64">
      <w:pPr>
        <w:widowControl w:val="0"/>
        <w:jc w:val="both"/>
        <w:rPr>
          <w:sz w:val="20"/>
        </w:rPr>
      </w:pPr>
    </w:p>
    <w:p w14:paraId="1C64D89E" w14:textId="77777777" w:rsidR="00320F64" w:rsidRPr="00287DFB" w:rsidRDefault="00320F64" w:rsidP="00320F64">
      <w:pPr>
        <w:widowControl w:val="0"/>
        <w:jc w:val="both"/>
        <w:rPr>
          <w:sz w:val="20"/>
        </w:rPr>
      </w:pPr>
      <w:r w:rsidRPr="00287DFB">
        <w:rPr>
          <w:sz w:val="20"/>
        </w:rPr>
        <w:t xml:space="preserve">La economía argentina se ha caracterizado </w:t>
      </w:r>
      <w:r w:rsidR="00CA1E20" w:rsidRPr="00287DFB">
        <w:rPr>
          <w:snapToGrid w:val="0"/>
          <w:sz w:val="20"/>
          <w:szCs w:val="20"/>
        </w:rPr>
        <w:t xml:space="preserve">en los últimos años </w:t>
      </w:r>
      <w:r w:rsidRPr="00287DFB">
        <w:rPr>
          <w:sz w:val="20"/>
        </w:rPr>
        <w:t xml:space="preserve">por un alto grado de inestabilidad y volatilidad, períodos de crecimiento bajo o negativo y niveles de inflación y devaluación altos y variables. Los resultados de las operaciones de CFA y las expectativas de cobro de los tenedores de las Obligaciones Negociables y el valor de la habilidad del Emisor de hacer pagos con respecto a las mismas, pueden verse afectados por un número de factores posibles, entre los cuales se encuentran la eventual dificultad de Argentina para generar un sendero de crecimiento sostenido, los efectos de la inflación, la capacidad de Argentina de obtener financiación, una baja en los </w:t>
      </w:r>
      <w:r w:rsidR="001D0FFB" w:rsidRPr="00287DFB">
        <w:rPr>
          <w:sz w:val="20"/>
        </w:rPr>
        <w:t>Programa</w:t>
      </w:r>
      <w:r w:rsidRPr="00287DFB">
        <w:rPr>
          <w:sz w:val="20"/>
        </w:rPr>
        <w:t>s internacionales de las principales exportaciones de productos primarios argentinos (“</w:t>
      </w:r>
      <w:r w:rsidRPr="00287DFB">
        <w:rPr>
          <w:i/>
          <w:sz w:val="20"/>
        </w:rPr>
        <w:t>commodities</w:t>
      </w:r>
      <w:r w:rsidRPr="00287DFB">
        <w:rPr>
          <w:sz w:val="20"/>
        </w:rPr>
        <w:t xml:space="preserve">”), las fluctuaciones en el tipo de cambio de los competidores de Argentina, y la vulnerabilidad de la economía argentina a shocks externos. </w:t>
      </w:r>
    </w:p>
    <w:p w14:paraId="63D6EFBA" w14:textId="77777777" w:rsidR="247F6663" w:rsidRPr="00287DFB" w:rsidRDefault="247F6663" w:rsidP="247F6663">
      <w:pPr>
        <w:jc w:val="both"/>
        <w:rPr>
          <w:sz w:val="20"/>
        </w:rPr>
      </w:pPr>
    </w:p>
    <w:p w14:paraId="47B7939A" w14:textId="77777777" w:rsidR="563FAE7C" w:rsidRPr="00287DFB" w:rsidRDefault="563FAE7C" w:rsidP="00084BF8">
      <w:pPr>
        <w:jc w:val="both"/>
        <w:rPr>
          <w:sz w:val="20"/>
        </w:rPr>
      </w:pPr>
      <w:r w:rsidRPr="00287DFB">
        <w:rPr>
          <w:sz w:val="20"/>
        </w:rPr>
        <w:t xml:space="preserve">Desde 2012, Argentina transita un periodo de estanflación. Las cifras de la actividad económica reflejan una caída en la producción local, junto con altos niveles de inflación que crece a mayor ritmo que en años anteriores. Hasta 2015, la falta de estabilidad institucional y de políticas de largo plazo, junto con una política fiscal expansiva, desincentivaron las inversiones, a la vez que llevaron a una política monetaria flexible que, como consecuencia, generaron inflación y bajo crecimiento económico. En 2016, la administración de Macri mantuvo cierta flexibilidad en la política fiscal, a la vez que restringió su política monetaria. En virtud de ello, aumentaron las tasas de interés, la toma de deuda pública y se devaluó el Peso. En 2018, como consecuencia del cambio en el contexto internacional, sumado a la falta de acceso a los mercados internacionales, la depreciación del Peso y la consecuente inestabilidad económica, se generó una aceleración de la inflación y una nueva contracción de la actividad económica. </w:t>
      </w:r>
      <w:r w:rsidR="00B74C9A" w:rsidRPr="00287DFB">
        <w:rPr>
          <w:sz w:val="20"/>
        </w:rPr>
        <w:t xml:space="preserve">Todas estas situaciones se agravaron desde agosto de 2019 con las elecciones primarias, profundizándose la devaluación del peso, el incremento de la inflación y la disminución de la actividad económica. Adicionalmente, desde marzo de este año, la actividad económica ha tenido una significativa disminución a causa del Covid-19. </w:t>
      </w:r>
      <w:r w:rsidRPr="00287DFB">
        <w:rPr>
          <w:sz w:val="20"/>
        </w:rPr>
        <w:t xml:space="preserve">La depreciación del Peso, </w:t>
      </w:r>
      <w:r w:rsidR="00766388" w:rsidRPr="00287DFB">
        <w:rPr>
          <w:sz w:val="20"/>
        </w:rPr>
        <w:t>el impacto</w:t>
      </w:r>
      <w:r w:rsidR="004846E0" w:rsidRPr="00287DFB">
        <w:rPr>
          <w:sz w:val="20"/>
        </w:rPr>
        <w:t xml:space="preserve"> que podría </w:t>
      </w:r>
      <w:r w:rsidR="00766388" w:rsidRPr="00287DFB">
        <w:rPr>
          <w:sz w:val="20"/>
        </w:rPr>
        <w:t>tene</w:t>
      </w:r>
      <w:r w:rsidR="004846E0" w:rsidRPr="00287DFB">
        <w:rPr>
          <w:sz w:val="20"/>
        </w:rPr>
        <w:t xml:space="preserve">r esta pandemia en la capacidad </w:t>
      </w:r>
      <w:r w:rsidR="00766388" w:rsidRPr="00287DFB">
        <w:rPr>
          <w:sz w:val="20"/>
        </w:rPr>
        <w:t xml:space="preserve">en la economía en general y en cuanto a la capacidad </w:t>
      </w:r>
      <w:r w:rsidR="004846E0" w:rsidRPr="00287DFB">
        <w:rPr>
          <w:sz w:val="20"/>
        </w:rPr>
        <w:t>de pago de los deudores</w:t>
      </w:r>
      <w:r w:rsidR="00766388" w:rsidRPr="00287DFB">
        <w:rPr>
          <w:sz w:val="20"/>
        </w:rPr>
        <w:t xml:space="preserve"> en particular</w:t>
      </w:r>
      <w:r w:rsidR="004846E0" w:rsidRPr="00287DFB">
        <w:rPr>
          <w:sz w:val="20"/>
        </w:rPr>
        <w:t xml:space="preserve">, y </w:t>
      </w:r>
      <w:r w:rsidRPr="00287DFB">
        <w:rPr>
          <w:sz w:val="20"/>
        </w:rPr>
        <w:t>el impacto de cualquier otra medida que el Gobierno pudiera tomar en el futuro, es desconocido y podría afectar las operaciones de la Sociedad</w:t>
      </w:r>
      <w:r w:rsidR="010AFB96" w:rsidRPr="00287DFB">
        <w:rPr>
          <w:sz w:val="20"/>
        </w:rPr>
        <w:t>.</w:t>
      </w:r>
    </w:p>
    <w:p w14:paraId="68A65D66" w14:textId="77777777" w:rsidR="247F6663" w:rsidRPr="00287DFB" w:rsidRDefault="247F6663" w:rsidP="247F6663">
      <w:pPr>
        <w:jc w:val="both"/>
        <w:rPr>
          <w:sz w:val="20"/>
        </w:rPr>
      </w:pPr>
    </w:p>
    <w:p w14:paraId="515A05D1" w14:textId="77777777" w:rsidR="010AFB96" w:rsidRPr="00287DFB" w:rsidRDefault="010AFB96" w:rsidP="00084BF8">
      <w:pPr>
        <w:jc w:val="both"/>
        <w:rPr>
          <w:sz w:val="20"/>
        </w:rPr>
      </w:pPr>
      <w:r w:rsidRPr="00287DFB">
        <w:rPr>
          <w:sz w:val="20"/>
        </w:rPr>
        <w:t>El Emisor</w:t>
      </w:r>
      <w:r w:rsidR="563FAE7C" w:rsidRPr="00287DFB">
        <w:rPr>
          <w:sz w:val="20"/>
        </w:rPr>
        <w:t xml:space="preserve"> no puede asegurar que futuros acontecimientos, tales como la sanción de nuevas regulaciones por parte del Gobierno, no afectarán el negocio del Emisor. Como resultado de ello, el desempeño de las empresas privadas en Argentina podría verse afectado. En consecuencia, el valor de las Obligaciones Negociables y la capacidad de</w:t>
      </w:r>
      <w:r w:rsidR="3269ED36" w:rsidRPr="00287DFB">
        <w:rPr>
          <w:sz w:val="20"/>
        </w:rPr>
        <w:t xml:space="preserve"> CFA</w:t>
      </w:r>
      <w:r w:rsidR="563FAE7C" w:rsidRPr="00287DFB">
        <w:rPr>
          <w:sz w:val="20"/>
        </w:rPr>
        <w:t xml:space="preserve"> de realizar pagos bajo las mismas </w:t>
      </w:r>
      <w:r w:rsidR="009A619F" w:rsidRPr="00287DFB">
        <w:rPr>
          <w:sz w:val="20"/>
        </w:rPr>
        <w:t>podrían</w:t>
      </w:r>
      <w:r w:rsidR="563FAE7C" w:rsidRPr="00287DFB">
        <w:rPr>
          <w:sz w:val="20"/>
        </w:rPr>
        <w:t xml:space="preserve"> verse impactada.</w:t>
      </w:r>
    </w:p>
    <w:p w14:paraId="059E151F" w14:textId="77777777" w:rsidR="247F6663" w:rsidRPr="00287DFB" w:rsidRDefault="247F6663" w:rsidP="247F6663">
      <w:pPr>
        <w:jc w:val="both"/>
        <w:rPr>
          <w:sz w:val="20"/>
        </w:rPr>
      </w:pPr>
    </w:p>
    <w:p w14:paraId="1C9CF2D9" w14:textId="77777777" w:rsidR="00836B73" w:rsidRPr="00287DFB" w:rsidRDefault="00320F64" w:rsidP="00EB21F2">
      <w:pPr>
        <w:jc w:val="both"/>
        <w:rPr>
          <w:i/>
          <w:sz w:val="20"/>
        </w:rPr>
      </w:pPr>
      <w:r w:rsidRPr="00287DFB">
        <w:rPr>
          <w:i/>
          <w:color w:val="000000"/>
          <w:sz w:val="20"/>
        </w:rPr>
        <w:t xml:space="preserve">La economía doméstica podría experimentar un deterioro en su desempeño a la luz de las condiciones económicas corrientes y cualquier declive significativo podría impactar en forma negativa sobre la condición financiera de CFA. </w:t>
      </w:r>
    </w:p>
    <w:p w14:paraId="4C1D253B" w14:textId="77777777" w:rsidR="00A50B60" w:rsidRPr="00287DFB" w:rsidRDefault="00A50B60" w:rsidP="00A50B60">
      <w:pPr>
        <w:widowControl w:val="0"/>
        <w:jc w:val="both"/>
        <w:rPr>
          <w:rFonts w:eastAsia="Calibri"/>
          <w:color w:val="000000"/>
          <w:sz w:val="20"/>
        </w:rPr>
      </w:pPr>
    </w:p>
    <w:p w14:paraId="152A1D55" w14:textId="77777777" w:rsidR="00CA1E20" w:rsidRPr="00287DFB" w:rsidRDefault="00CA1E20" w:rsidP="00CA1E20">
      <w:pPr>
        <w:widowControl w:val="0"/>
        <w:jc w:val="both"/>
        <w:rPr>
          <w:sz w:val="20"/>
          <w:szCs w:val="20"/>
          <w:lang w:val="es-ES"/>
        </w:rPr>
      </w:pPr>
      <w:r w:rsidRPr="00287DFB">
        <w:rPr>
          <w:sz w:val="20"/>
          <w:szCs w:val="20"/>
          <w:lang w:val="es-MX"/>
        </w:rPr>
        <w:t>Un contexto internacional desfavorable, la baja confianza entre los consumidores e inversores locales y extranjeros, una mayor tasa de inflación y la falta de inversiones, pueden afectar el desarrollo de la economía argentina y causar volatilidad en el mercado de capitales local. En consecuencia, podría producirse un efecto adverso sobre los resultados de las operaciones del Emisor.</w:t>
      </w:r>
    </w:p>
    <w:p w14:paraId="0BB3F1A4" w14:textId="77777777" w:rsidR="00CA1E20" w:rsidRPr="00287DFB" w:rsidRDefault="00CA1E20" w:rsidP="00BB4AC9">
      <w:pPr>
        <w:widowControl w:val="0"/>
        <w:jc w:val="both"/>
        <w:rPr>
          <w:sz w:val="20"/>
          <w:szCs w:val="20"/>
          <w:lang w:val="es-ES"/>
        </w:rPr>
      </w:pPr>
    </w:p>
    <w:p w14:paraId="1149D70E" w14:textId="77777777" w:rsidR="00103E27" w:rsidRPr="00287DFB" w:rsidRDefault="00103E27" w:rsidP="00BB4AC9">
      <w:pPr>
        <w:widowControl w:val="0"/>
        <w:jc w:val="both"/>
        <w:rPr>
          <w:sz w:val="20"/>
          <w:lang w:val="es-MX"/>
        </w:rPr>
      </w:pPr>
      <w:r w:rsidRPr="00287DFB">
        <w:rPr>
          <w:sz w:val="20"/>
          <w:szCs w:val="20"/>
          <w:lang w:val="es-MX"/>
        </w:rPr>
        <w:t>La economía argentina ha experimentado una considerable volatilidad en las últimas décadas, con períodos de crecimiento bajo o nulo, altos niveles de inflación y devaluación de la moneda. El crecimiento económico sostenido en Argentina depende de varios factores, incluida la demanda internacional de exportaciones argentinas, la estabilidad y la competitividad del Peso frente a las monedas extranjeras, la confianza de los consumidores e inversores locales y extranjeros, un índice de inflación estable, el nivel de empleo y las circunstancias políticas de los socios comerciales regionales de Argentina</w:t>
      </w:r>
      <w:r w:rsidRPr="00287DFB">
        <w:rPr>
          <w:sz w:val="20"/>
          <w:lang w:val="es-MX"/>
        </w:rPr>
        <w:t>.</w:t>
      </w:r>
    </w:p>
    <w:p w14:paraId="58CBE995" w14:textId="77777777" w:rsidR="00103E27" w:rsidRPr="00287DFB" w:rsidRDefault="00103E27" w:rsidP="00BB4AC9">
      <w:pPr>
        <w:widowControl w:val="0"/>
        <w:jc w:val="both"/>
        <w:rPr>
          <w:sz w:val="20"/>
          <w:lang w:val="es-MX"/>
        </w:rPr>
      </w:pPr>
    </w:p>
    <w:p w14:paraId="21CCED7F" w14:textId="77777777" w:rsidR="00103E27" w:rsidRPr="00287DFB" w:rsidRDefault="00103E27" w:rsidP="00103E27">
      <w:pPr>
        <w:widowControl w:val="0"/>
        <w:jc w:val="both"/>
        <w:rPr>
          <w:sz w:val="20"/>
          <w:szCs w:val="20"/>
          <w:lang w:val="es-MX"/>
        </w:rPr>
      </w:pPr>
      <w:r w:rsidRPr="00287DFB">
        <w:rPr>
          <w:sz w:val="20"/>
          <w:lang w:val="es-MX"/>
        </w:rPr>
        <w:t xml:space="preserve">La </w:t>
      </w:r>
      <w:r w:rsidRPr="00287DFB">
        <w:rPr>
          <w:sz w:val="20"/>
          <w:szCs w:val="20"/>
          <w:lang w:val="es-MX"/>
        </w:rPr>
        <w:t xml:space="preserve">economía argentina se contrajo durante 2018, y continúa siendo vulnerable e inestable a pesar de los esfuerzos del Gobierno Argentino por combatir la inflación y la inestabilidad cambiaria, tal como lo reflejan las condiciones económicas que se expondrán seguidamente. </w:t>
      </w:r>
    </w:p>
    <w:p w14:paraId="4DBFD7FC" w14:textId="77777777" w:rsidR="00103E27" w:rsidRPr="00287DFB" w:rsidRDefault="00103E27" w:rsidP="00103E27">
      <w:pPr>
        <w:widowControl w:val="0"/>
        <w:jc w:val="both"/>
        <w:rPr>
          <w:sz w:val="20"/>
          <w:szCs w:val="20"/>
          <w:lang w:val="es-MX"/>
        </w:rPr>
      </w:pPr>
    </w:p>
    <w:p w14:paraId="53CDB6E3" w14:textId="64023077" w:rsidR="00103E27" w:rsidRPr="00287DFB" w:rsidRDefault="00103E27" w:rsidP="00103E27">
      <w:pPr>
        <w:widowControl w:val="0"/>
        <w:jc w:val="both"/>
        <w:rPr>
          <w:sz w:val="20"/>
          <w:szCs w:val="20"/>
          <w:lang w:val="es-MX"/>
        </w:rPr>
      </w:pPr>
      <w:bookmarkStart w:id="4" w:name="_Hlk42858202"/>
      <w:r w:rsidRPr="00287DFB">
        <w:rPr>
          <w:sz w:val="20"/>
          <w:szCs w:val="20"/>
          <w:lang w:val="es-MX"/>
        </w:rPr>
        <w:t xml:space="preserve">La inflación continúa siendo alta y puede continuar en niveles similares en el futuro; de acuerdo con un informe publicado por el Instituto Nacional de Estadísticas y Censos (el “INDEC”), la inflación acumulada medida según el índice de precios al consumidor desde diciembre de 2017 hasta diciembre de 2018 fue del 47,64%, </w:t>
      </w:r>
      <w:r w:rsidR="0079641E" w:rsidRPr="00287DFB">
        <w:rPr>
          <w:sz w:val="20"/>
          <w:szCs w:val="20"/>
          <w:lang w:val="es-MX"/>
        </w:rPr>
        <w:t xml:space="preserve">y </w:t>
      </w:r>
      <w:r w:rsidRPr="00287DFB">
        <w:rPr>
          <w:sz w:val="20"/>
          <w:szCs w:val="20"/>
          <w:lang w:val="es-MX"/>
        </w:rPr>
        <w:t>desde diciembre de 2018 hasta diciembre de 2019 fue del 53,8%.</w:t>
      </w:r>
      <w:r w:rsidR="0079641E" w:rsidRPr="00287DFB">
        <w:rPr>
          <w:sz w:val="20"/>
          <w:szCs w:val="20"/>
          <w:lang w:val="es-MX"/>
        </w:rPr>
        <w:t xml:space="preserve"> </w:t>
      </w:r>
      <w:r w:rsidR="00DD6FF3" w:rsidRPr="00287DFB">
        <w:rPr>
          <w:sz w:val="20"/>
          <w:szCs w:val="20"/>
          <w:lang w:val="es-ES_tradnl"/>
        </w:rPr>
        <w:t>En lo que respecta al año 2020, el IPC ha registrado una variación mensual del 2,3% en enero, del 2% en febrero, del 3,3% en marzo, del 1,5% en abril, del 1,5% en mayo, del 2,2% en junio, del 1,9% en julio</w:t>
      </w:r>
      <w:r w:rsidR="00771405" w:rsidRPr="00287DFB">
        <w:rPr>
          <w:sz w:val="20"/>
          <w:szCs w:val="20"/>
          <w:lang w:val="es-ES_tradnl"/>
        </w:rPr>
        <w:t xml:space="preserve">, </w:t>
      </w:r>
      <w:r w:rsidR="00DD6FF3" w:rsidRPr="00287DFB">
        <w:rPr>
          <w:sz w:val="20"/>
          <w:szCs w:val="20"/>
          <w:lang w:val="es-ES_tradnl"/>
        </w:rPr>
        <w:t>del 2,7% en agosto</w:t>
      </w:r>
      <w:r w:rsidR="008A2361">
        <w:rPr>
          <w:sz w:val="20"/>
          <w:szCs w:val="20"/>
          <w:lang w:val="es-ES_tradnl"/>
        </w:rPr>
        <w:t xml:space="preserve">, </w:t>
      </w:r>
      <w:r w:rsidR="00771405" w:rsidRPr="00287DFB">
        <w:rPr>
          <w:sz w:val="20"/>
          <w:szCs w:val="20"/>
          <w:lang w:val="es-ES_tradnl"/>
        </w:rPr>
        <w:t>del 2,8% en septiembre</w:t>
      </w:r>
      <w:r w:rsidR="008A2361">
        <w:rPr>
          <w:sz w:val="20"/>
          <w:szCs w:val="20"/>
          <w:lang w:val="es-ES_tradnl"/>
        </w:rPr>
        <w:t>, del 3,8% en octubre</w:t>
      </w:r>
      <w:r w:rsidR="00CC299A">
        <w:rPr>
          <w:sz w:val="20"/>
          <w:szCs w:val="20"/>
          <w:lang w:val="es-ES_tradnl"/>
        </w:rPr>
        <w:t xml:space="preserve"> y del 3,2% en noviembre,</w:t>
      </w:r>
      <w:r w:rsidR="00CC299A" w:rsidRPr="00287DFB">
        <w:rPr>
          <w:sz w:val="20"/>
          <w:szCs w:val="20"/>
          <w:lang w:val="es-ES_tradnl"/>
        </w:rPr>
        <w:t xml:space="preserve"> </w:t>
      </w:r>
      <w:r w:rsidR="00DD6FF3" w:rsidRPr="00287DFB">
        <w:rPr>
          <w:sz w:val="20"/>
          <w:szCs w:val="20"/>
          <w:lang w:val="es-ES_tradnl"/>
        </w:rPr>
        <w:t xml:space="preserve">acumulando una variación total de </w:t>
      </w:r>
      <w:r w:rsidR="00CC299A">
        <w:rPr>
          <w:sz w:val="20"/>
          <w:szCs w:val="20"/>
          <w:lang w:val="es-ES_tradnl"/>
        </w:rPr>
        <w:t>30</w:t>
      </w:r>
      <w:r w:rsidR="008A2361">
        <w:rPr>
          <w:sz w:val="20"/>
          <w:szCs w:val="20"/>
          <w:lang w:val="es-ES_tradnl"/>
        </w:rPr>
        <w:t>,9</w:t>
      </w:r>
      <w:r w:rsidR="00DD6FF3" w:rsidRPr="00287DFB">
        <w:rPr>
          <w:sz w:val="20"/>
          <w:szCs w:val="20"/>
          <w:lang w:val="es-ES_tradnl"/>
        </w:rPr>
        <w:t>%.</w:t>
      </w:r>
    </w:p>
    <w:bookmarkEnd w:id="4"/>
    <w:p w14:paraId="15EE023A" w14:textId="77777777" w:rsidR="00103E27" w:rsidRPr="00287DFB" w:rsidRDefault="00103E27" w:rsidP="00103E27">
      <w:pPr>
        <w:widowControl w:val="0"/>
        <w:jc w:val="both"/>
        <w:rPr>
          <w:sz w:val="20"/>
          <w:szCs w:val="20"/>
          <w:lang w:val="es-MX"/>
        </w:rPr>
      </w:pPr>
    </w:p>
    <w:p w14:paraId="66D823CA" w14:textId="69154C59" w:rsidR="00103E27" w:rsidRPr="005D7257" w:rsidRDefault="00DD6FF3" w:rsidP="00103E27">
      <w:pPr>
        <w:widowControl w:val="0"/>
        <w:jc w:val="both"/>
        <w:rPr>
          <w:sz w:val="20"/>
          <w:lang w:val="es-ES_tradnl"/>
        </w:rPr>
      </w:pPr>
      <w:r w:rsidRPr="00287DFB">
        <w:rPr>
          <w:sz w:val="20"/>
          <w:szCs w:val="20"/>
          <w:lang w:val="es-ES_tradnl"/>
        </w:rPr>
        <w:t xml:space="preserve">De acuerdo con la información publicada por el INDEC, en el primer trimestre de 2020 la estimación preliminar del PBI muestra una caída de 5,4% en relación con el mismo período del año anterior. Asimismo, el PBI desestacionalizado del primer trimestre de 2020, con respecto al cuarto trimestre de 2019, arroja una variación de -4,8%, mientras que la tendencia ciclo muestra una variación de -1,6%. La estimación preliminar del PBI para el segundo </w:t>
      </w:r>
      <w:r w:rsidR="00CC299A">
        <w:rPr>
          <w:sz w:val="20"/>
          <w:szCs w:val="20"/>
          <w:lang w:val="es-ES_tradnl"/>
        </w:rPr>
        <w:t>trimestre</w:t>
      </w:r>
      <w:r w:rsidR="00CC299A" w:rsidRPr="00287DFB">
        <w:rPr>
          <w:sz w:val="20"/>
          <w:szCs w:val="20"/>
          <w:lang w:val="es-ES_tradnl"/>
        </w:rPr>
        <w:t xml:space="preserve"> </w:t>
      </w:r>
      <w:r w:rsidRPr="00287DFB">
        <w:rPr>
          <w:sz w:val="20"/>
          <w:szCs w:val="20"/>
          <w:lang w:val="es-ES_tradnl"/>
        </w:rPr>
        <w:t xml:space="preserve">del año 2020 muestra una caída del 19,1% respecto al mismo período del año anterior, mientras que el PBI desestacionalizado comparado con el primer trimestre del 2020, arroja una variación del -16,2%. Finalmente, la tendencia de ciclo muestra una variación de -2%. </w:t>
      </w:r>
      <w:r w:rsidR="00CC299A">
        <w:rPr>
          <w:sz w:val="20"/>
          <w:szCs w:val="20"/>
          <w:lang w:val="es-ES_tradnl"/>
        </w:rPr>
        <w:t>Por su parte, l</w:t>
      </w:r>
      <w:r w:rsidR="00CC299A" w:rsidRPr="00287DFB">
        <w:rPr>
          <w:sz w:val="20"/>
          <w:szCs w:val="20"/>
          <w:lang w:val="es-ES_tradnl"/>
        </w:rPr>
        <w:t xml:space="preserve">a estimación preliminar del PBI para el </w:t>
      </w:r>
      <w:r w:rsidR="00CC299A">
        <w:rPr>
          <w:sz w:val="20"/>
          <w:szCs w:val="20"/>
          <w:lang w:val="es-ES_tradnl"/>
        </w:rPr>
        <w:t>tercer</w:t>
      </w:r>
      <w:r w:rsidR="00CC299A" w:rsidRPr="00287DFB">
        <w:rPr>
          <w:sz w:val="20"/>
          <w:szCs w:val="20"/>
          <w:lang w:val="es-ES_tradnl"/>
        </w:rPr>
        <w:t xml:space="preserve"> </w:t>
      </w:r>
      <w:r w:rsidR="00CC299A">
        <w:rPr>
          <w:sz w:val="20"/>
          <w:szCs w:val="20"/>
          <w:lang w:val="es-ES_tradnl"/>
        </w:rPr>
        <w:t>trimestre</w:t>
      </w:r>
      <w:r w:rsidR="00CC299A" w:rsidRPr="00287DFB">
        <w:rPr>
          <w:sz w:val="20"/>
          <w:szCs w:val="20"/>
          <w:lang w:val="es-ES_tradnl"/>
        </w:rPr>
        <w:t xml:space="preserve"> del año 2020 muestra una caída del </w:t>
      </w:r>
      <w:r w:rsidR="00CC299A">
        <w:rPr>
          <w:sz w:val="20"/>
          <w:szCs w:val="20"/>
          <w:lang w:val="es-ES_tradnl"/>
        </w:rPr>
        <w:t>10,2</w:t>
      </w:r>
      <w:r w:rsidR="00CC299A" w:rsidRPr="00287DFB">
        <w:rPr>
          <w:sz w:val="20"/>
          <w:szCs w:val="20"/>
          <w:lang w:val="es-ES_tradnl"/>
        </w:rPr>
        <w:t xml:space="preserve">% respecto al mismo período del año anterior, mientras que el PBI desestacionalizado comparado con el </w:t>
      </w:r>
      <w:r w:rsidR="00CC299A">
        <w:rPr>
          <w:sz w:val="20"/>
          <w:szCs w:val="20"/>
          <w:lang w:val="es-ES_tradnl"/>
        </w:rPr>
        <w:t>segundo</w:t>
      </w:r>
      <w:r w:rsidR="00CC299A" w:rsidRPr="00287DFB">
        <w:rPr>
          <w:sz w:val="20"/>
          <w:szCs w:val="20"/>
          <w:lang w:val="es-ES_tradnl"/>
        </w:rPr>
        <w:t xml:space="preserve"> trimestre del 2020, arroja una variación del </w:t>
      </w:r>
      <w:r w:rsidR="00CC299A">
        <w:rPr>
          <w:sz w:val="20"/>
          <w:szCs w:val="20"/>
          <w:lang w:val="es-ES_tradnl"/>
        </w:rPr>
        <w:t>12,8</w:t>
      </w:r>
      <w:r w:rsidR="00CC299A" w:rsidRPr="00287DFB">
        <w:rPr>
          <w:sz w:val="20"/>
          <w:szCs w:val="20"/>
          <w:lang w:val="es-ES_tradnl"/>
        </w:rPr>
        <w:t>%. Finalmente, la tendencia de ciclo muestra una variación de -2</w:t>
      </w:r>
      <w:r w:rsidR="00CC299A">
        <w:rPr>
          <w:sz w:val="20"/>
          <w:szCs w:val="20"/>
          <w:lang w:val="es-ES_tradnl"/>
        </w:rPr>
        <w:t>,7</w:t>
      </w:r>
      <w:r w:rsidR="00CC299A" w:rsidRPr="00287DFB">
        <w:rPr>
          <w:sz w:val="20"/>
          <w:szCs w:val="20"/>
          <w:lang w:val="es-ES_tradnl"/>
        </w:rPr>
        <w:t>%.</w:t>
      </w:r>
      <w:r w:rsidR="00D60E4A">
        <w:rPr>
          <w:sz w:val="20"/>
          <w:szCs w:val="20"/>
          <w:lang w:val="es-ES_tradnl"/>
        </w:rPr>
        <w:t xml:space="preserve"> </w:t>
      </w:r>
      <w:r w:rsidRPr="00287DFB">
        <w:rPr>
          <w:sz w:val="20"/>
          <w:szCs w:val="20"/>
          <w:lang w:val="es-ES_tradnl"/>
        </w:rPr>
        <w:t>En 2019 el PBI cayó un 2,2% respecto el 2018.</w:t>
      </w:r>
      <w:r w:rsidR="00103E27" w:rsidRPr="00287DFB">
        <w:rPr>
          <w:sz w:val="20"/>
          <w:szCs w:val="20"/>
          <w:lang w:val="es-MX"/>
        </w:rPr>
        <w:t xml:space="preserve"> Adicionalmente, el PBI en 2018 cayó un 2,5% respecto del año anterior. El rendimiento del PBI de la Argentina ha dependido en gran medida de los altos precios de los productos básicos que, a pesar de tener una tendencia a largo plazo favorable, son volátiles a corto plazo y exceden el control del gobierno argentino y del sector privado. </w:t>
      </w:r>
    </w:p>
    <w:p w14:paraId="0CE1E97B" w14:textId="77777777" w:rsidR="00103E27" w:rsidRPr="00287DFB" w:rsidRDefault="00103E27" w:rsidP="00103E27">
      <w:pPr>
        <w:widowControl w:val="0"/>
        <w:jc w:val="both"/>
        <w:rPr>
          <w:sz w:val="20"/>
          <w:szCs w:val="20"/>
          <w:lang w:val="es-MX"/>
        </w:rPr>
      </w:pPr>
    </w:p>
    <w:p w14:paraId="51C6D924" w14:textId="4B6DC1E4" w:rsidR="00DD6FF3" w:rsidRPr="00287DFB" w:rsidRDefault="00DD6FF3" w:rsidP="00DD6FF3">
      <w:pPr>
        <w:jc w:val="both"/>
        <w:rPr>
          <w:sz w:val="20"/>
          <w:lang w:val="es-ES_tradnl"/>
        </w:rPr>
      </w:pPr>
      <w:r w:rsidRPr="00287DFB">
        <w:rPr>
          <w:sz w:val="20"/>
          <w:lang w:val="es-ES_tradnl"/>
        </w:rPr>
        <w:t>El desempleo y el empleo informal continúan siendo elevados; según el informe sobre tasas e indicadores socioeconómicos publicado por el INDEC, la tasa de desempleo durante el primer trimestre de 2020 fue de 10,4%,</w:t>
      </w:r>
      <w:r w:rsidR="00D60E4A">
        <w:rPr>
          <w:sz w:val="20"/>
          <w:lang w:val="es-ES_tradnl"/>
        </w:rPr>
        <w:t xml:space="preserve"> en el </w:t>
      </w:r>
      <w:r w:rsidRPr="00287DFB">
        <w:rPr>
          <w:sz w:val="20"/>
          <w:lang w:val="es-ES_tradnl"/>
        </w:rPr>
        <w:t>segundo trimestre alcanzó el 13,1%</w:t>
      </w:r>
      <w:r w:rsidR="00D60E4A">
        <w:rPr>
          <w:sz w:val="20"/>
          <w:lang w:val="es-ES_tradnl"/>
        </w:rPr>
        <w:t xml:space="preserve"> y en el tercer trimestre alcanzó el </w:t>
      </w:r>
      <w:r w:rsidR="00D60E4A" w:rsidRPr="00D60E4A">
        <w:rPr>
          <w:sz w:val="20"/>
          <w:lang w:val="es-ES_tradnl"/>
        </w:rPr>
        <w:t>11,7</w:t>
      </w:r>
      <w:r w:rsidR="00D60E4A">
        <w:rPr>
          <w:sz w:val="20"/>
          <w:lang w:val="es-ES_tradnl"/>
        </w:rPr>
        <w:t>%.</w:t>
      </w:r>
    </w:p>
    <w:p w14:paraId="54852287" w14:textId="77777777" w:rsidR="00103E27" w:rsidRPr="005D7257" w:rsidRDefault="00103E27" w:rsidP="00103E27">
      <w:pPr>
        <w:widowControl w:val="0"/>
        <w:jc w:val="both"/>
        <w:rPr>
          <w:sz w:val="20"/>
          <w:lang w:val="es-ES_tradnl"/>
        </w:rPr>
      </w:pPr>
    </w:p>
    <w:p w14:paraId="3782584A" w14:textId="07E45BC2" w:rsidR="00747890" w:rsidRDefault="00747890" w:rsidP="005D7257">
      <w:pPr>
        <w:jc w:val="both"/>
        <w:rPr>
          <w:color w:val="000000"/>
          <w:lang w:eastAsia="es-MX"/>
        </w:rPr>
      </w:pPr>
      <w:r>
        <w:rPr>
          <w:color w:val="000000"/>
          <w:sz w:val="20"/>
          <w:szCs w:val="20"/>
        </w:rPr>
        <w:t xml:space="preserve">El clima creado por las condiciones mencionadas anteriormente, hizo aumentar la demanda de divisas, por lo que el gobierno </w:t>
      </w:r>
      <w:r w:rsidR="00CB1D39">
        <w:rPr>
          <w:color w:val="000000"/>
          <w:sz w:val="20"/>
          <w:szCs w:val="20"/>
        </w:rPr>
        <w:t xml:space="preserve">ha ido introduciendo </w:t>
      </w:r>
      <w:r>
        <w:rPr>
          <w:color w:val="000000"/>
          <w:sz w:val="20"/>
          <w:szCs w:val="20"/>
        </w:rPr>
        <w:t xml:space="preserve">controles de capitales a los efectos de frenar la fuga de capitales. </w:t>
      </w:r>
      <w:r>
        <w:rPr>
          <w:color w:val="000000"/>
          <w:sz w:val="20"/>
          <w:szCs w:val="20"/>
          <w:lang w:val="es-ES_tradnl"/>
        </w:rPr>
        <w:t>De acuerdo con el tipo de cambio Banco Nación vendedor billete la cotización del Dólar con respecto al Peso al 31 de diciembre de 2017 era de $19,20, al 31 de diciembre de 2018 era de $38,30y al 29 de diciembre de 2020 de $89,00</w:t>
      </w:r>
    </w:p>
    <w:p w14:paraId="64FD5810" w14:textId="77777777" w:rsidR="00103E27" w:rsidRPr="00287DFB" w:rsidRDefault="00103E27" w:rsidP="00103E27">
      <w:pPr>
        <w:widowControl w:val="0"/>
        <w:jc w:val="both"/>
        <w:rPr>
          <w:sz w:val="20"/>
          <w:szCs w:val="20"/>
          <w:lang w:val="es-MX"/>
        </w:rPr>
      </w:pPr>
    </w:p>
    <w:p w14:paraId="66284EBA" w14:textId="77777777" w:rsidR="00103E27" w:rsidRPr="00287DFB" w:rsidRDefault="00103E27" w:rsidP="00BB4AC9">
      <w:pPr>
        <w:widowControl w:val="0"/>
        <w:jc w:val="both"/>
        <w:rPr>
          <w:b/>
          <w:lang w:val="es-MX"/>
        </w:rPr>
      </w:pPr>
      <w:r w:rsidRPr="00287DFB">
        <w:rPr>
          <w:sz w:val="20"/>
          <w:szCs w:val="20"/>
          <w:lang w:val="es-MX"/>
        </w:rPr>
        <w:t>Los desequilibrios fiscales de Argentina, su dependencia del ingreso de divisas extranjeras para cubrir su déficit fiscal y las rigideces que históricamente han limitado la capacidad de la economía de absorber y adaptarse a factores externos han contribuido a la severidad de la crisis actual</w:t>
      </w:r>
      <w:r w:rsidRPr="00287DFB">
        <w:rPr>
          <w:sz w:val="20"/>
          <w:lang w:val="es-MX"/>
        </w:rPr>
        <w:t>.</w:t>
      </w:r>
    </w:p>
    <w:p w14:paraId="33612B82" w14:textId="77777777" w:rsidR="00103E27" w:rsidRPr="00287DFB" w:rsidRDefault="00103E27" w:rsidP="00BB4AC9">
      <w:pPr>
        <w:widowControl w:val="0"/>
        <w:jc w:val="both"/>
        <w:rPr>
          <w:b/>
          <w:lang w:val="es-MX"/>
        </w:rPr>
      </w:pPr>
    </w:p>
    <w:p w14:paraId="31CEF052" w14:textId="77777777" w:rsidR="00103E27" w:rsidRPr="00287DFB" w:rsidRDefault="00103E27" w:rsidP="00BB4AC9">
      <w:pPr>
        <w:widowControl w:val="0"/>
        <w:jc w:val="both"/>
        <w:rPr>
          <w:sz w:val="20"/>
          <w:szCs w:val="20"/>
          <w:lang w:val="es-MX"/>
        </w:rPr>
      </w:pPr>
      <w:r w:rsidRPr="00287DFB">
        <w:rPr>
          <w:sz w:val="20"/>
          <w:lang w:val="es-MX"/>
        </w:rPr>
        <w:t xml:space="preserve">En </w:t>
      </w:r>
      <w:r w:rsidRPr="00287DFB">
        <w:rPr>
          <w:sz w:val="20"/>
          <w:szCs w:val="20"/>
          <w:lang w:val="es-MX"/>
        </w:rPr>
        <w:t>el futuro, la profundidad de los desequilibrios acumulados hace que los costos de la estabilización no sean menores y los riesgos de fracaso del proceso de normalización no puedan descartarse. En consecuencia, podría producirse un efecto adverso sobre los resultados de las operaciones de la Emisora y sus afiliadas; lo que podría afectar eventualmente su capacidad de repago de sus obligaciones incluyendo, pero no limitado a, las Obligaciones Negociables.</w:t>
      </w:r>
    </w:p>
    <w:p w14:paraId="6AE64850" w14:textId="77777777" w:rsidR="00103E27" w:rsidRPr="00287DFB" w:rsidRDefault="00103E27" w:rsidP="00BB4AC9">
      <w:pPr>
        <w:widowControl w:val="0"/>
        <w:jc w:val="both"/>
        <w:rPr>
          <w:sz w:val="20"/>
          <w:szCs w:val="20"/>
          <w:lang w:val="es-MX"/>
        </w:rPr>
      </w:pPr>
    </w:p>
    <w:p w14:paraId="1F710CB1" w14:textId="77777777" w:rsidR="00103E27" w:rsidRPr="00287DFB" w:rsidRDefault="00103E27" w:rsidP="00BB4AC9">
      <w:pPr>
        <w:widowControl w:val="0"/>
        <w:jc w:val="both"/>
        <w:rPr>
          <w:sz w:val="20"/>
          <w:lang w:val="es-MX"/>
        </w:rPr>
      </w:pPr>
      <w:r w:rsidRPr="00287DFB">
        <w:rPr>
          <w:sz w:val="20"/>
          <w:lang w:val="es-MX"/>
        </w:rPr>
        <w:t>La economía argentina está sujeta a ciertos riesgos, como una delicada situación fiscal, altas tasas de inflación, interés y de crecimiento del gasto público, volatilidad y caída en los precios de los commodities, entre otros.</w:t>
      </w:r>
    </w:p>
    <w:p w14:paraId="4F009DDE" w14:textId="77777777" w:rsidR="00103E27" w:rsidRPr="00287DFB" w:rsidRDefault="00103E27" w:rsidP="00BB4AC9">
      <w:pPr>
        <w:widowControl w:val="0"/>
        <w:jc w:val="both"/>
        <w:rPr>
          <w:sz w:val="20"/>
          <w:szCs w:val="20"/>
          <w:lang w:val="es-MX"/>
        </w:rPr>
      </w:pPr>
    </w:p>
    <w:p w14:paraId="65B536FF" w14:textId="77777777" w:rsidR="00103E27" w:rsidRPr="00287DFB" w:rsidRDefault="00103E27" w:rsidP="00BB4AC9">
      <w:pPr>
        <w:jc w:val="both"/>
        <w:rPr>
          <w:sz w:val="20"/>
          <w:lang w:val="es-MX"/>
        </w:rPr>
      </w:pPr>
      <w:r w:rsidRPr="00287DFB">
        <w:rPr>
          <w:sz w:val="20"/>
          <w:lang w:val="es-MX"/>
        </w:rPr>
        <w:t xml:space="preserve">La </w:t>
      </w:r>
      <w:r w:rsidRPr="00287DFB">
        <w:rPr>
          <w:sz w:val="20"/>
          <w:szCs w:val="20"/>
          <w:lang w:val="es-MX"/>
        </w:rPr>
        <w:t>Emisora</w:t>
      </w:r>
      <w:r w:rsidRPr="00287DFB">
        <w:rPr>
          <w:sz w:val="20"/>
          <w:lang w:val="es-MX"/>
        </w:rPr>
        <w:t xml:space="preserve"> no puede asegurar que </w:t>
      </w:r>
      <w:r w:rsidRPr="00287DFB">
        <w:rPr>
          <w:sz w:val="20"/>
          <w:szCs w:val="20"/>
          <w:lang w:val="es-MX"/>
        </w:rPr>
        <w:t>la</w:t>
      </w:r>
      <w:r w:rsidRPr="00287DFB">
        <w:rPr>
          <w:sz w:val="20"/>
          <w:lang w:val="es-MX"/>
        </w:rPr>
        <w:t xml:space="preserve"> desaceleración del crecimiento económico </w:t>
      </w:r>
      <w:r w:rsidRPr="00287DFB">
        <w:rPr>
          <w:sz w:val="20"/>
          <w:szCs w:val="20"/>
          <w:lang w:val="es-MX"/>
        </w:rPr>
        <w:t>y la</w:t>
      </w:r>
      <w:r w:rsidRPr="00287DFB">
        <w:rPr>
          <w:sz w:val="20"/>
          <w:lang w:val="es-MX"/>
        </w:rPr>
        <w:t xml:space="preserve"> inestabilidad económica </w:t>
      </w:r>
      <w:r w:rsidRPr="00287DFB">
        <w:rPr>
          <w:sz w:val="20"/>
          <w:szCs w:val="20"/>
          <w:lang w:val="es-MX"/>
        </w:rPr>
        <w:t>actuales</w:t>
      </w:r>
      <w:r w:rsidRPr="00287DFB">
        <w:rPr>
          <w:sz w:val="20"/>
          <w:lang w:val="es-MX"/>
        </w:rPr>
        <w:t xml:space="preserve"> no produzcan un efecto adverso sobre los negocios, situación patrimonial o resultados de sus operaciones, como también sobre su capacidad de repago de las Obligaciones Negociables.</w:t>
      </w:r>
      <w:r w:rsidRPr="00287DFB">
        <w:rPr>
          <w:sz w:val="20"/>
          <w:szCs w:val="20"/>
          <w:lang w:val="es-MX"/>
        </w:rPr>
        <w:t xml:space="preserve"> </w:t>
      </w:r>
    </w:p>
    <w:p w14:paraId="740BBD4F" w14:textId="77777777" w:rsidR="00320F64" w:rsidRPr="00287DFB" w:rsidRDefault="00320F64" w:rsidP="00320F64">
      <w:pPr>
        <w:autoSpaceDE w:val="0"/>
        <w:autoSpaceDN w:val="0"/>
        <w:adjustRightInd w:val="0"/>
        <w:jc w:val="both"/>
        <w:rPr>
          <w:color w:val="000000"/>
          <w:sz w:val="20"/>
        </w:rPr>
      </w:pPr>
    </w:p>
    <w:p w14:paraId="016A7664" w14:textId="77777777" w:rsidR="00320F64" w:rsidRPr="00287DFB" w:rsidRDefault="00320F64" w:rsidP="00320F64">
      <w:pPr>
        <w:jc w:val="both"/>
        <w:rPr>
          <w:i/>
          <w:color w:val="000000"/>
          <w:sz w:val="20"/>
        </w:rPr>
      </w:pPr>
      <w:r w:rsidRPr="00287DFB">
        <w:rPr>
          <w:i/>
          <w:color w:val="000000"/>
          <w:sz w:val="20"/>
        </w:rPr>
        <w:t xml:space="preserve">De mantenerse los elevados niveles de inflación podría verse afectada en forma adversa la evolución de la economía argentina y la posición financiera y negocios de la Sociedad. </w:t>
      </w:r>
    </w:p>
    <w:p w14:paraId="6C4C8303" w14:textId="77777777" w:rsidR="00D37EBB" w:rsidRPr="00287DFB" w:rsidRDefault="00D37EBB" w:rsidP="00320F64">
      <w:pPr>
        <w:jc w:val="both"/>
        <w:rPr>
          <w:i/>
          <w:color w:val="000000"/>
          <w:sz w:val="20"/>
        </w:rPr>
      </w:pPr>
    </w:p>
    <w:p w14:paraId="4E4AFC22" w14:textId="638FBBB2" w:rsidR="00942C7C" w:rsidRPr="00287DFB" w:rsidRDefault="00942C7C" w:rsidP="00942C7C">
      <w:pPr>
        <w:autoSpaceDE w:val="0"/>
        <w:autoSpaceDN w:val="0"/>
        <w:adjustRightInd w:val="0"/>
        <w:jc w:val="both"/>
        <w:rPr>
          <w:color w:val="000000"/>
          <w:sz w:val="20"/>
        </w:rPr>
      </w:pPr>
      <w:r w:rsidRPr="00287DFB">
        <w:rPr>
          <w:sz w:val="20"/>
          <w:szCs w:val="20"/>
          <w:lang w:val="es-ES"/>
        </w:rPr>
        <w:t xml:space="preserve">Durante el año 2016 se estableció un nuevo índice oficial de inflación. Durante el 2017 se dio a conocer el IPC Nacional, el cual arrojó una inflación de 24,8%, </w:t>
      </w:r>
      <w:r w:rsidRPr="00287DFB">
        <w:rPr>
          <w:color w:val="000000"/>
          <w:sz w:val="20"/>
        </w:rPr>
        <w:t xml:space="preserve">mientras que el aumento del índice de </w:t>
      </w:r>
      <w:r w:rsidR="004B6F7F" w:rsidRPr="00287DFB">
        <w:rPr>
          <w:color w:val="000000"/>
          <w:sz w:val="20"/>
        </w:rPr>
        <w:t xml:space="preserve">precios </w:t>
      </w:r>
      <w:r w:rsidRPr="00287DFB">
        <w:rPr>
          <w:color w:val="000000"/>
          <w:sz w:val="20"/>
        </w:rPr>
        <w:t>internos al por mayor (“</w:t>
      </w:r>
      <w:r w:rsidRPr="00287DFB">
        <w:rPr>
          <w:color w:val="000000"/>
          <w:sz w:val="20"/>
          <w:u w:val="single"/>
        </w:rPr>
        <w:t>IPM</w:t>
      </w:r>
      <w:r w:rsidRPr="00287DFB">
        <w:rPr>
          <w:color w:val="000000"/>
          <w:sz w:val="20"/>
        </w:rPr>
        <w:t>”) fue del 18,8%. Asimismo, el IPC</w:t>
      </w:r>
      <w:r w:rsidRPr="00287DFB">
        <w:rPr>
          <w:color w:val="000000"/>
          <w:sz w:val="20"/>
          <w:szCs w:val="20"/>
          <w:lang w:val="es-ES"/>
        </w:rPr>
        <w:t xml:space="preserve"> representativo del total de hogares del país registró en diciembre de 2018 una acumulación</w:t>
      </w:r>
      <w:r w:rsidRPr="00287DFB">
        <w:rPr>
          <w:color w:val="000000"/>
          <w:sz w:val="20"/>
        </w:rPr>
        <w:t xml:space="preserve"> del 47,6%, de acuerdo con lo informado por el INDEC. Finalmente, de acuerdo con los últimos datos publicados por el INDEC, el IPC ascendió en diciembre de 2019 un 53,8% en relación con diciembre de 2018</w:t>
      </w:r>
      <w:r w:rsidRPr="00287DFB">
        <w:rPr>
          <w:color w:val="000000"/>
          <w:sz w:val="20"/>
          <w:szCs w:val="20"/>
          <w:lang w:val="es-ES"/>
        </w:rPr>
        <w:t>.</w:t>
      </w:r>
      <w:r w:rsidRPr="00287DFB">
        <w:rPr>
          <w:color w:val="000000"/>
          <w:sz w:val="20"/>
        </w:rPr>
        <w:t xml:space="preserve"> </w:t>
      </w:r>
      <w:r w:rsidR="00D60E4A" w:rsidRPr="005D7257">
        <w:rPr>
          <w:sz w:val="20"/>
          <w:lang w:val="es-ES_tradnl"/>
        </w:rPr>
        <w:t>En lo que respecta al año 2020, el IPC ha registrado una variación mensual del 2,3% en enero, del 2% en febrero, del 3,3% en marzo, del 1,5% en abril, del 1,5% en mayo, del 2,2% en junio, del 1,9% en julio, del 2,7% en agosto, del 2</w:t>
      </w:r>
      <w:r w:rsidR="00D60E4A" w:rsidRPr="00287DFB">
        <w:rPr>
          <w:sz w:val="20"/>
          <w:szCs w:val="20"/>
          <w:lang w:val="es-ES_tradnl"/>
        </w:rPr>
        <w:t>,</w:t>
      </w:r>
      <w:r w:rsidR="00D60E4A" w:rsidRPr="005D7257">
        <w:rPr>
          <w:sz w:val="20"/>
          <w:lang w:val="es-ES_tradnl"/>
        </w:rPr>
        <w:t>8% en septiembre</w:t>
      </w:r>
      <w:r w:rsidR="00D60E4A">
        <w:rPr>
          <w:sz w:val="20"/>
          <w:szCs w:val="20"/>
          <w:lang w:val="es-ES_tradnl"/>
        </w:rPr>
        <w:t>, del 3,8% en octubre y del 3,2% en noviembre,</w:t>
      </w:r>
      <w:r w:rsidR="00D60E4A" w:rsidRPr="005D7257">
        <w:rPr>
          <w:sz w:val="20"/>
          <w:lang w:val="es-ES_tradnl"/>
        </w:rPr>
        <w:t xml:space="preserve"> acumulando una variación </w:t>
      </w:r>
      <w:r w:rsidR="00D60E4A" w:rsidRPr="00287DFB">
        <w:rPr>
          <w:sz w:val="20"/>
          <w:szCs w:val="20"/>
          <w:lang w:val="es-ES_tradnl"/>
        </w:rPr>
        <w:t>total</w:t>
      </w:r>
      <w:r w:rsidR="00D60E4A" w:rsidRPr="005D7257">
        <w:rPr>
          <w:sz w:val="20"/>
          <w:lang w:val="es-ES_tradnl"/>
        </w:rPr>
        <w:t xml:space="preserve"> de </w:t>
      </w:r>
      <w:r w:rsidR="00D60E4A">
        <w:rPr>
          <w:sz w:val="20"/>
          <w:szCs w:val="20"/>
          <w:lang w:val="es-ES_tradnl"/>
        </w:rPr>
        <w:t>30,9</w:t>
      </w:r>
      <w:r w:rsidR="00D60E4A" w:rsidRPr="00287DFB">
        <w:rPr>
          <w:sz w:val="20"/>
          <w:szCs w:val="20"/>
          <w:lang w:val="es-ES_tradnl"/>
        </w:rPr>
        <w:t>%</w:t>
      </w:r>
      <w:r w:rsidR="0042249E" w:rsidRPr="00287DFB">
        <w:rPr>
          <w:color w:val="000000"/>
          <w:sz w:val="20"/>
          <w:lang w:val="es-ES_tradnl"/>
        </w:rPr>
        <w:t>%</w:t>
      </w:r>
    </w:p>
    <w:p w14:paraId="2DB774E7" w14:textId="77777777" w:rsidR="00942C7C" w:rsidRPr="00287DFB" w:rsidRDefault="00942C7C" w:rsidP="00942C7C">
      <w:pPr>
        <w:autoSpaceDE w:val="0"/>
        <w:autoSpaceDN w:val="0"/>
        <w:adjustRightInd w:val="0"/>
        <w:jc w:val="both"/>
        <w:rPr>
          <w:sz w:val="20"/>
        </w:rPr>
      </w:pPr>
    </w:p>
    <w:p w14:paraId="720C7F82" w14:textId="77777777" w:rsidR="00942C7C" w:rsidRPr="00287DFB" w:rsidRDefault="00942C7C" w:rsidP="00942C7C">
      <w:pPr>
        <w:autoSpaceDE w:val="0"/>
        <w:autoSpaceDN w:val="0"/>
        <w:adjustRightInd w:val="0"/>
        <w:jc w:val="both"/>
        <w:rPr>
          <w:sz w:val="20"/>
        </w:rPr>
      </w:pPr>
      <w:r w:rsidRPr="00287DFB">
        <w:rPr>
          <w:sz w:val="20"/>
        </w:rPr>
        <w:t xml:space="preserve">De continuar registrándose altas tasas de inflación, las exportaciones argentinas podrían perder competitividad en los mercados internacionales y el consumo privado podría caer, causando un efecto negativo en </w:t>
      </w:r>
      <w:bookmarkStart w:id="5" w:name="_Hlk8911622"/>
      <w:r w:rsidRPr="00287DFB">
        <w:rPr>
          <w:sz w:val="20"/>
        </w:rPr>
        <w:t xml:space="preserve">la actividad económica y el empleo, afectando el sistema financiero argentino en general, y por lo tanto la situación económica </w:t>
      </w:r>
      <w:bookmarkEnd w:id="5"/>
      <w:r w:rsidRPr="00287DFB">
        <w:rPr>
          <w:sz w:val="20"/>
        </w:rPr>
        <w:t>y capacidad de repago del Emisor.</w:t>
      </w:r>
    </w:p>
    <w:p w14:paraId="648483E7" w14:textId="77777777" w:rsidR="0043070A" w:rsidRPr="00287DFB" w:rsidRDefault="0043070A" w:rsidP="00942C7C">
      <w:pPr>
        <w:autoSpaceDE w:val="0"/>
        <w:autoSpaceDN w:val="0"/>
        <w:adjustRightInd w:val="0"/>
        <w:jc w:val="both"/>
        <w:rPr>
          <w:sz w:val="20"/>
        </w:rPr>
      </w:pPr>
    </w:p>
    <w:p w14:paraId="4AC5217D" w14:textId="77777777" w:rsidR="0043070A" w:rsidRPr="00287DFB" w:rsidRDefault="0043070A" w:rsidP="0043070A">
      <w:pPr>
        <w:autoSpaceDE w:val="0"/>
        <w:autoSpaceDN w:val="0"/>
        <w:adjustRightInd w:val="0"/>
        <w:jc w:val="both"/>
        <w:rPr>
          <w:i/>
          <w:iCs/>
          <w:sz w:val="20"/>
        </w:rPr>
      </w:pPr>
      <w:r w:rsidRPr="00287DFB">
        <w:rPr>
          <w:i/>
          <w:iCs/>
          <w:sz w:val="20"/>
        </w:rPr>
        <w:t>La capacidad del Gobierno actual para implementar reformas económicas, y el impacto de estas medidas y de cualesquiera otras tomadas por una nueva administración sobre la economía argentina, es incierto</w:t>
      </w:r>
    </w:p>
    <w:p w14:paraId="07A299D2" w14:textId="77777777" w:rsidR="0043070A" w:rsidRPr="00287DFB" w:rsidRDefault="0043070A" w:rsidP="0043070A">
      <w:pPr>
        <w:autoSpaceDE w:val="0"/>
        <w:autoSpaceDN w:val="0"/>
        <w:adjustRightInd w:val="0"/>
        <w:jc w:val="both"/>
        <w:rPr>
          <w:sz w:val="20"/>
        </w:rPr>
      </w:pPr>
    </w:p>
    <w:p w14:paraId="03F3C5DD" w14:textId="19AC3EB1" w:rsidR="0043070A" w:rsidRPr="00287DFB" w:rsidRDefault="0043070A" w:rsidP="0043070A">
      <w:pPr>
        <w:autoSpaceDE w:val="0"/>
        <w:autoSpaceDN w:val="0"/>
        <w:adjustRightInd w:val="0"/>
        <w:jc w:val="both"/>
        <w:rPr>
          <w:sz w:val="20"/>
        </w:rPr>
      </w:pPr>
      <w:r w:rsidRPr="00287DFB">
        <w:rPr>
          <w:sz w:val="20"/>
        </w:rPr>
        <w:t xml:space="preserve">Desde el inicio de su gestión, la administración de Alberto Fernández ha anunciado e implementado una serie de medidas económicas significativas. En particular, el 20 de diciembre de 2019, el Congreso Nacional sancionó la Ley N°27.541 de Solidaridad Social y Reactivación Productiva declarando la emergencia pública en materia económica, financiera, fiscal, administrativa, previsional, tarifaria, energética, sanitaria y social, delegando en el Poder Ejecutivo Nacional amplias facultades para asegurar la sostenibilidad de la deuda pública, reglar la reestructuración tarifaria del sistema energético mediante una renegociación de la revisión tarifaria integral vigente y reordenar los entes reguladores del sistema energético, entre otras. Para más información ver </w:t>
      </w:r>
      <w:r w:rsidR="004E3548" w:rsidRPr="00287DFB">
        <w:rPr>
          <w:sz w:val="20"/>
        </w:rPr>
        <w:t xml:space="preserve">el Capítulo X </w:t>
      </w:r>
      <w:r w:rsidRPr="00287DFB">
        <w:rPr>
          <w:sz w:val="20"/>
        </w:rPr>
        <w:t>“</w:t>
      </w:r>
      <w:r w:rsidRPr="005D7257">
        <w:rPr>
          <w:i/>
          <w:iCs/>
          <w:sz w:val="20"/>
        </w:rPr>
        <w:t xml:space="preserve">Información Adicional – c) Controles de Cambio” </w:t>
      </w:r>
      <w:r w:rsidR="004E3548" w:rsidRPr="004E0D66">
        <w:rPr>
          <w:sz w:val="20"/>
        </w:rPr>
        <w:t>y</w:t>
      </w:r>
      <w:r w:rsidRPr="005D7257">
        <w:rPr>
          <w:i/>
          <w:iCs/>
          <w:sz w:val="20"/>
        </w:rPr>
        <w:t xml:space="preserve"> </w:t>
      </w:r>
      <w:r w:rsidR="004E0D66">
        <w:rPr>
          <w:i/>
          <w:iCs/>
          <w:sz w:val="20"/>
        </w:rPr>
        <w:t>“</w:t>
      </w:r>
      <w:r w:rsidRPr="005D7257">
        <w:rPr>
          <w:i/>
          <w:iCs/>
          <w:sz w:val="20"/>
        </w:rPr>
        <w:t>g) Hechos Recientes</w:t>
      </w:r>
      <w:r w:rsidRPr="00287DFB">
        <w:rPr>
          <w:sz w:val="20"/>
        </w:rPr>
        <w:t>”, más a</w:t>
      </w:r>
      <w:r w:rsidR="004E3548" w:rsidRPr="00287DFB">
        <w:rPr>
          <w:sz w:val="20"/>
        </w:rPr>
        <w:t>delante</w:t>
      </w:r>
      <w:r w:rsidRPr="00287DFB">
        <w:rPr>
          <w:sz w:val="20"/>
        </w:rPr>
        <w:t xml:space="preserve"> en este Prospecto. </w:t>
      </w:r>
    </w:p>
    <w:p w14:paraId="39FA6815" w14:textId="77777777" w:rsidR="0043070A" w:rsidRPr="00287DFB" w:rsidRDefault="0043070A" w:rsidP="0043070A">
      <w:pPr>
        <w:autoSpaceDE w:val="0"/>
        <w:autoSpaceDN w:val="0"/>
        <w:adjustRightInd w:val="0"/>
        <w:jc w:val="both"/>
        <w:rPr>
          <w:sz w:val="20"/>
        </w:rPr>
      </w:pPr>
    </w:p>
    <w:p w14:paraId="5677BB54" w14:textId="77777777" w:rsidR="0043070A" w:rsidRPr="00287DFB" w:rsidRDefault="0043070A" w:rsidP="0043070A">
      <w:pPr>
        <w:autoSpaceDE w:val="0"/>
        <w:autoSpaceDN w:val="0"/>
        <w:adjustRightInd w:val="0"/>
        <w:jc w:val="both"/>
        <w:rPr>
          <w:sz w:val="20"/>
        </w:rPr>
      </w:pPr>
      <w:r w:rsidRPr="00287DFB">
        <w:rPr>
          <w:sz w:val="20"/>
        </w:rPr>
        <w:t>Algunas de las políticas de gobierno que han tenido gran impacto en la economía de Argentina en el pasado han sido, entre otras: (i) la política monetaria, incluyendo los controles cambiarios, controles sobre los capitales, altas tasas de interés y una variedad de medidas para contener la inflación; (ii) restricciones a las exportaciones e importaciones; (iii) controles de precios; (iv) incrementos salariales obligatorios; (v) impuestos, y (vi) la intervención del gobierno en el sector privado.</w:t>
      </w:r>
    </w:p>
    <w:p w14:paraId="4A5A6D37" w14:textId="77777777" w:rsidR="0043070A" w:rsidRPr="00287DFB" w:rsidRDefault="0043070A" w:rsidP="0043070A">
      <w:pPr>
        <w:autoSpaceDE w:val="0"/>
        <w:autoSpaceDN w:val="0"/>
        <w:adjustRightInd w:val="0"/>
        <w:jc w:val="both"/>
        <w:rPr>
          <w:sz w:val="20"/>
        </w:rPr>
      </w:pPr>
    </w:p>
    <w:p w14:paraId="0A1CBFCF" w14:textId="77777777" w:rsidR="0043070A" w:rsidRPr="00287DFB" w:rsidRDefault="0043070A" w:rsidP="0043070A">
      <w:pPr>
        <w:autoSpaceDE w:val="0"/>
        <w:autoSpaceDN w:val="0"/>
        <w:adjustRightInd w:val="0"/>
        <w:jc w:val="both"/>
        <w:rPr>
          <w:sz w:val="20"/>
        </w:rPr>
      </w:pPr>
      <w:r w:rsidRPr="00287DFB">
        <w:rPr>
          <w:sz w:val="20"/>
        </w:rPr>
        <w:t>A la fecha del presente Prospecto, el impacto de las reformas macroeconómicas, adoptadas por la administración de Alberto Fernández, permanece incierto. Asimismo, la Emisora no puede predecir qué tipo de medidas podría adoptar el actual Gobierno en el futuro, como así tampoco sus efectos.</w:t>
      </w:r>
    </w:p>
    <w:p w14:paraId="0BF72019" w14:textId="77777777" w:rsidR="007B752E" w:rsidRPr="00287DFB" w:rsidRDefault="007B752E" w:rsidP="007B752E">
      <w:pPr>
        <w:widowControl w:val="0"/>
        <w:jc w:val="both"/>
        <w:rPr>
          <w:rFonts w:eastAsia="Calibri"/>
          <w:color w:val="000000"/>
          <w:sz w:val="20"/>
        </w:rPr>
      </w:pPr>
    </w:p>
    <w:p w14:paraId="229725E4" w14:textId="77777777" w:rsidR="00320F64" w:rsidRPr="00287DFB" w:rsidRDefault="00320F64" w:rsidP="007B752E">
      <w:pPr>
        <w:widowControl w:val="0"/>
        <w:jc w:val="both"/>
        <w:rPr>
          <w:rFonts w:eastAsia="Calibri"/>
          <w:i/>
          <w:color w:val="000000"/>
          <w:sz w:val="20"/>
        </w:rPr>
      </w:pPr>
      <w:r w:rsidRPr="00287DFB">
        <w:rPr>
          <w:rFonts w:eastAsia="Calibri"/>
          <w:i/>
          <w:color w:val="000000"/>
          <w:sz w:val="20"/>
        </w:rPr>
        <w:t>La capacidad de Argentina de obtener financiamiento y de atraer inversiones extranjeras directas es limitada, y podría tener un efecto adverso sobre la economía y el desarrollo financiero de la Sociedad.</w:t>
      </w:r>
    </w:p>
    <w:p w14:paraId="1B956842" w14:textId="77777777" w:rsidR="00320F64" w:rsidRPr="00287DFB" w:rsidRDefault="00320F64" w:rsidP="002B5A89">
      <w:pPr>
        <w:widowControl w:val="0"/>
        <w:jc w:val="both"/>
        <w:rPr>
          <w:rFonts w:eastAsia="Calibri"/>
          <w:i/>
          <w:color w:val="000000"/>
          <w:sz w:val="20"/>
        </w:rPr>
      </w:pPr>
    </w:p>
    <w:p w14:paraId="4DCD69F1" w14:textId="77777777" w:rsidR="0042249E" w:rsidRPr="00287DFB" w:rsidRDefault="0042249E" w:rsidP="00B4799F">
      <w:pPr>
        <w:tabs>
          <w:tab w:val="left" w:pos="380"/>
        </w:tabs>
        <w:jc w:val="both"/>
        <w:rPr>
          <w:sz w:val="20"/>
          <w:lang w:val="es-ES_tradnl"/>
        </w:rPr>
      </w:pPr>
      <w:r w:rsidRPr="00287DFB">
        <w:rPr>
          <w:sz w:val="20"/>
          <w:lang w:val="es-ES_tradnl"/>
        </w:rPr>
        <w:t>En el pasado la Argentina ha tenido un acceso limitado al financiamiento externo, fundamentalmente por haber entrado en default en diciembre de 2001 con tenedores de bonos del exterior, con instituciones financieras multilaterales, entre otras.</w:t>
      </w:r>
    </w:p>
    <w:p w14:paraId="5C6624B5" w14:textId="77777777" w:rsidR="0042249E" w:rsidRPr="00287DFB" w:rsidRDefault="0042249E" w:rsidP="00B4799F">
      <w:pPr>
        <w:tabs>
          <w:tab w:val="left" w:pos="380"/>
        </w:tabs>
        <w:ind w:left="142"/>
        <w:jc w:val="both"/>
        <w:rPr>
          <w:b/>
          <w:sz w:val="20"/>
          <w:lang w:val="es-ES_tradnl"/>
        </w:rPr>
      </w:pPr>
    </w:p>
    <w:p w14:paraId="559B0BA5" w14:textId="77777777" w:rsidR="0042249E" w:rsidRPr="00287DFB" w:rsidRDefault="0042249E" w:rsidP="00B4799F">
      <w:pPr>
        <w:jc w:val="both"/>
        <w:rPr>
          <w:rFonts w:eastAsia="Calibri"/>
          <w:sz w:val="20"/>
          <w:lang w:val="es-ES_tradnl"/>
        </w:rPr>
      </w:pPr>
      <w:r w:rsidRPr="00287DFB">
        <w:rPr>
          <w:sz w:val="20"/>
          <w:lang w:val="es-ES_tradnl"/>
        </w:rPr>
        <w:t xml:space="preserve">En mayo de 2018, se retomaron las negociaciones con el FMI con la intención de solicitar a ese Fondo un “Acuerdo Stand-By” por un monto de US$50.000 millones a lo largo de 36 meses estableciéndose objetivos específicos que en ese entonces </w:t>
      </w:r>
      <w:r w:rsidRPr="00287DFB">
        <w:rPr>
          <w:sz w:val="20"/>
          <w:szCs w:val="20"/>
          <w:lang w:val="es-ES_tradnl"/>
        </w:rPr>
        <w:t>la administración</w:t>
      </w:r>
      <w:r w:rsidRPr="00287DFB">
        <w:rPr>
          <w:sz w:val="20"/>
          <w:lang w:val="es-ES_tradnl"/>
        </w:rPr>
        <w:t xml:space="preserve"> de Macri se comprometía a alcanzar </w:t>
      </w:r>
      <w:r w:rsidRPr="00287DFB">
        <w:rPr>
          <w:rFonts w:eastAsia="Calibri"/>
          <w:sz w:val="20"/>
          <w:lang w:val="es-ES_tradnl"/>
        </w:rPr>
        <w:t xml:space="preserve">en el marco de lo acordado con el FMI, tratando cuestiones tales como política fiscal, monetaria, financiera, controles de tipo de cambio, obra pública, empleo, etc. En septiembre de 2018, </w:t>
      </w:r>
      <w:r w:rsidRPr="00287DFB">
        <w:rPr>
          <w:rFonts w:eastAsia="Calibri"/>
          <w:sz w:val="20"/>
          <w:szCs w:val="20"/>
          <w:lang w:val="es-ES_tradnl"/>
        </w:rPr>
        <w:t>se anunció</w:t>
      </w:r>
      <w:r w:rsidRPr="00287DFB">
        <w:rPr>
          <w:rFonts w:eastAsia="Calibri"/>
          <w:sz w:val="20"/>
          <w:lang w:val="es-ES_tradnl"/>
        </w:rPr>
        <w:t xml:space="preserve"> un nuevo acuerdo, elevando el préstamo original en US$7,1 mil millones y un adelantamiento en el cronograma de desembolso de las cuotas, bajo ciertas condiciones adicionales. Tras las elecciones primarias abiertas, simultáneas y obligatorias (las “PASO”), uno de los desembolsos bajo el Acuerdo Stand-By, fue puesto en suspenso a causa de la inestabilidad política y económica tras las PASO. </w:t>
      </w:r>
    </w:p>
    <w:p w14:paraId="381A9541" w14:textId="77777777" w:rsidR="0042249E" w:rsidRPr="00287DFB" w:rsidRDefault="0042249E" w:rsidP="00B4799F">
      <w:pPr>
        <w:ind w:left="142"/>
        <w:jc w:val="both"/>
        <w:rPr>
          <w:rFonts w:eastAsia="Calibri"/>
          <w:sz w:val="20"/>
          <w:lang w:val="es-ES_tradnl"/>
        </w:rPr>
      </w:pPr>
    </w:p>
    <w:p w14:paraId="6EDCB00F" w14:textId="77777777" w:rsidR="0042249E" w:rsidRPr="00287DFB" w:rsidRDefault="0042249E" w:rsidP="00B4799F">
      <w:pPr>
        <w:jc w:val="both"/>
        <w:rPr>
          <w:rFonts w:eastAsia="Calibri"/>
          <w:iCs/>
          <w:sz w:val="20"/>
          <w:szCs w:val="20"/>
          <w:lang w:val="es-ES_tradnl"/>
        </w:rPr>
      </w:pPr>
      <w:r w:rsidRPr="00287DFB">
        <w:rPr>
          <w:rFonts w:eastAsia="Calibri"/>
          <w:iCs/>
          <w:sz w:val="20"/>
          <w:szCs w:val="20"/>
          <w:lang w:val="es-ES_tradnl"/>
        </w:rPr>
        <w:t>El gobierno de Alberto Fernández ha entablado un proceso de reestructuración de la deuda soberana. Con fecha 22 de abril de 2020 se publicó en el Boletín Oficial el Decreto N° 391/2020 sobre reestructuración de títulos públicos emitidos bajo ley extranjera, a través del cual el Gobierno Nacional aprobó la reestructuración de los títulos públicos nacionales emitidos bajo ley de Nueva York – EEUU y Londres - Reino Unido de Gran Bretaña e Irlanda del Norte, por medio de una operación de canje y solicitudes de consentimiento (el “</w:t>
      </w:r>
      <w:r w:rsidRPr="00287DFB">
        <w:rPr>
          <w:rFonts w:eastAsia="Calibri"/>
          <w:iCs/>
          <w:sz w:val="20"/>
          <w:szCs w:val="20"/>
          <w:u w:val="single"/>
          <w:lang w:val="es-ES_tradnl"/>
        </w:rPr>
        <w:t>Canje</w:t>
      </w:r>
      <w:r w:rsidRPr="00287DFB">
        <w:rPr>
          <w:rFonts w:eastAsia="Calibri"/>
          <w:iCs/>
          <w:sz w:val="20"/>
          <w:szCs w:val="20"/>
          <w:lang w:val="es-ES_tradnl"/>
        </w:rPr>
        <w:t>”).</w:t>
      </w:r>
    </w:p>
    <w:p w14:paraId="235B1A4D" w14:textId="77777777" w:rsidR="0042249E" w:rsidRPr="00287DFB" w:rsidRDefault="0042249E" w:rsidP="00B4799F">
      <w:pPr>
        <w:jc w:val="both"/>
        <w:rPr>
          <w:rFonts w:eastAsia="Calibri"/>
          <w:iCs/>
          <w:sz w:val="20"/>
          <w:szCs w:val="20"/>
          <w:lang w:val="es-ES_tradnl"/>
        </w:rPr>
      </w:pPr>
    </w:p>
    <w:p w14:paraId="790CB058" w14:textId="77777777" w:rsidR="0042249E" w:rsidRPr="00287DFB" w:rsidRDefault="0042249E" w:rsidP="00B4799F">
      <w:pPr>
        <w:jc w:val="both"/>
        <w:rPr>
          <w:rFonts w:eastAsia="Calibri"/>
          <w:iCs/>
          <w:sz w:val="20"/>
          <w:szCs w:val="20"/>
          <w:lang w:val="es-ES_tradnl"/>
        </w:rPr>
      </w:pPr>
      <w:r w:rsidRPr="00287DFB">
        <w:rPr>
          <w:rFonts w:eastAsia="Calibri"/>
          <w:iCs/>
          <w:sz w:val="20"/>
          <w:szCs w:val="20"/>
          <w:lang w:val="es-ES_tradnl"/>
        </w:rPr>
        <w:t>A tal fin, el Gobierno Argentino propuso efectuar un canje de diferentes series de bonos denominados en moneda extranjera (Dólares, Euros y Francos Suizos) y regidos bajo la legislación inglesa o del Estado de Nueva York, según el caso, que fueran emitidos oportunamente bajo los acuerdos de fideicomiso (</w:t>
      </w:r>
      <w:r w:rsidRPr="00287DFB">
        <w:rPr>
          <w:rFonts w:eastAsia="Calibri"/>
          <w:i/>
          <w:iCs/>
          <w:sz w:val="20"/>
          <w:szCs w:val="20"/>
          <w:lang w:val="es-ES_tradnl"/>
        </w:rPr>
        <w:t>Indentures</w:t>
      </w:r>
      <w:r w:rsidRPr="00287DFB">
        <w:rPr>
          <w:rFonts w:eastAsia="Calibri"/>
          <w:iCs/>
          <w:sz w:val="20"/>
          <w:szCs w:val="20"/>
          <w:lang w:val="es-ES_tradnl"/>
        </w:rPr>
        <w:t>) 2005 o 2016 (los “</w:t>
      </w:r>
      <w:r w:rsidRPr="00287DFB">
        <w:rPr>
          <w:rFonts w:eastAsia="Calibri"/>
          <w:iCs/>
          <w:sz w:val="20"/>
          <w:szCs w:val="20"/>
          <w:u w:val="single"/>
          <w:lang w:val="es-ES_tradnl"/>
        </w:rPr>
        <w:t>Bonos Elegibles</w:t>
      </w:r>
      <w:r w:rsidRPr="00287DFB">
        <w:rPr>
          <w:rFonts w:eastAsia="Calibri"/>
          <w:iCs/>
          <w:sz w:val="20"/>
          <w:szCs w:val="20"/>
          <w:lang w:val="es-ES_tradnl"/>
        </w:rPr>
        <w:t>”) por nuevas series de bonos denominados en Dólares o en Euros que prevén un esquema de amortizaciones periódicas (</w:t>
      </w:r>
      <w:r w:rsidRPr="00287DFB">
        <w:rPr>
          <w:rFonts w:eastAsia="Calibri"/>
          <w:i/>
          <w:iCs/>
          <w:sz w:val="20"/>
          <w:szCs w:val="20"/>
          <w:lang w:val="es-ES_tradnl"/>
        </w:rPr>
        <w:t>amortizing</w:t>
      </w:r>
      <w:r w:rsidRPr="00287DFB">
        <w:rPr>
          <w:rFonts w:eastAsia="Calibri"/>
          <w:iCs/>
          <w:sz w:val="20"/>
          <w:szCs w:val="20"/>
          <w:lang w:val="es-ES_tradnl"/>
        </w:rPr>
        <w:t>) y con vencimientos que varían entre el 2030 y el 2047 (los “</w:t>
      </w:r>
      <w:r w:rsidRPr="00287DFB">
        <w:rPr>
          <w:rFonts w:eastAsia="Calibri"/>
          <w:iCs/>
          <w:sz w:val="20"/>
          <w:szCs w:val="20"/>
          <w:u w:val="single"/>
          <w:lang w:val="es-ES_tradnl"/>
        </w:rPr>
        <w:t>Nuevos Bonos</w:t>
      </w:r>
      <w:r w:rsidRPr="00287DFB">
        <w:rPr>
          <w:rFonts w:eastAsia="Calibri"/>
          <w:iCs/>
          <w:sz w:val="20"/>
          <w:szCs w:val="20"/>
          <w:lang w:val="es-ES_tradnl"/>
        </w:rPr>
        <w:t xml:space="preserve">”) que serán emitidos por el Gobierno Argentino bajo el acuerdo de fideicomiso celebrado en 2016. Según fuera informado por el Ministerio de Economía y conforme se desprende de la documentación publicada por el Gobierno Argentino en la SEC (acrónimo de </w:t>
      </w:r>
      <w:r w:rsidRPr="00287DFB">
        <w:rPr>
          <w:rFonts w:eastAsia="Calibri"/>
          <w:i/>
          <w:iCs/>
          <w:sz w:val="20"/>
          <w:szCs w:val="20"/>
          <w:lang w:val="es-ES_tradnl"/>
        </w:rPr>
        <w:t>Securities and Exchange Commission</w:t>
      </w:r>
      <w:r w:rsidRPr="00287DFB">
        <w:rPr>
          <w:rFonts w:eastAsia="Calibri"/>
          <w:iCs/>
          <w:sz w:val="20"/>
          <w:szCs w:val="20"/>
          <w:lang w:val="es-ES_tradnl"/>
        </w:rPr>
        <w:t>, el organismo regulador de los mercados de capitales en los Estados Unidos de América), en términos globales, el Canje por los Nuevos Bonos implicará una reducción en la carga de intereses de la República del 62% (U$S37.900 millones), un alivio en el stock de capital del 5,4% (U$S3.600 millones) y un período de gracia de aproximadamente tres años.</w:t>
      </w:r>
    </w:p>
    <w:p w14:paraId="76D61EE5" w14:textId="77777777" w:rsidR="0042249E" w:rsidRPr="00287DFB" w:rsidRDefault="0042249E" w:rsidP="00B4799F">
      <w:pPr>
        <w:jc w:val="both"/>
        <w:rPr>
          <w:rFonts w:eastAsia="Calibri"/>
          <w:sz w:val="20"/>
          <w:lang w:val="es-ES_tradnl"/>
        </w:rPr>
      </w:pPr>
    </w:p>
    <w:p w14:paraId="0F6C2C02" w14:textId="77777777" w:rsidR="0042249E" w:rsidRPr="00287DFB" w:rsidRDefault="0042249E" w:rsidP="00B4799F">
      <w:pPr>
        <w:jc w:val="both"/>
        <w:rPr>
          <w:rFonts w:eastAsia="Calibri"/>
          <w:iCs/>
          <w:sz w:val="20"/>
          <w:szCs w:val="20"/>
          <w:lang w:val="es-ES_tradnl"/>
        </w:rPr>
      </w:pPr>
      <w:r w:rsidRPr="00287DFB">
        <w:rPr>
          <w:rFonts w:eastAsia="Calibri"/>
          <w:sz w:val="20"/>
          <w:lang w:val="es-ES_tradnl"/>
        </w:rPr>
        <w:t xml:space="preserve">El </w:t>
      </w:r>
      <w:r w:rsidRPr="00287DFB">
        <w:rPr>
          <w:rFonts w:eastAsia="Calibri"/>
          <w:iCs/>
          <w:sz w:val="20"/>
          <w:szCs w:val="20"/>
          <w:lang w:val="es-ES_tradnl"/>
        </w:rPr>
        <w:t>Canje estaba originalmente abierto en el período comprendido entre el 21 de abril de 2020 y el 8 de mayo de 2020 a las 5:00 p.m. (hora de Nueva York), durante el cual los acreedores podrían manifestar su consentimiento o rechazo a la propuesta del Gobierno Argentino de sustituir los Bonos Elegibles por los Nuevos Bonos, y, en caso de aceptación, elegir por cuál de los Nuevos Bonos canjear los Bonos Elegibles de su titularidad mediante el envío de órdenes (</w:t>
      </w:r>
      <w:r w:rsidRPr="00287DFB">
        <w:rPr>
          <w:rFonts w:eastAsia="Calibri"/>
          <w:i/>
          <w:iCs/>
          <w:sz w:val="20"/>
          <w:szCs w:val="20"/>
          <w:lang w:val="es-ES_tradnl"/>
        </w:rPr>
        <w:t>Tender Orders</w:t>
      </w:r>
      <w:r w:rsidRPr="00287DFB">
        <w:rPr>
          <w:rFonts w:eastAsia="Calibri"/>
          <w:iCs/>
          <w:sz w:val="20"/>
          <w:szCs w:val="20"/>
          <w:lang w:val="es-ES_tradnl"/>
        </w:rPr>
        <w:t>). Sin embargo, en el marco de las negociaciones entre el Gobierno Argentino y los acreedores, el período de canje ha sido prorrogado sucesivamente.</w:t>
      </w:r>
    </w:p>
    <w:p w14:paraId="43E10319" w14:textId="77777777" w:rsidR="0042249E" w:rsidRPr="00287DFB" w:rsidRDefault="0042249E" w:rsidP="00B4799F">
      <w:pPr>
        <w:widowControl w:val="0"/>
        <w:jc w:val="both"/>
        <w:rPr>
          <w:color w:val="000000"/>
          <w:sz w:val="20"/>
          <w:szCs w:val="20"/>
          <w:lang w:val="es-ES_tradnl"/>
        </w:rPr>
      </w:pPr>
    </w:p>
    <w:p w14:paraId="2A409CAB" w14:textId="77777777" w:rsidR="0042249E" w:rsidRPr="00287DFB" w:rsidRDefault="0042249E" w:rsidP="00B4799F">
      <w:pPr>
        <w:widowControl w:val="0"/>
        <w:jc w:val="both"/>
        <w:rPr>
          <w:color w:val="000000"/>
          <w:sz w:val="20"/>
          <w:szCs w:val="20"/>
          <w:lang w:val="es-ES_tradnl"/>
        </w:rPr>
      </w:pPr>
      <w:r w:rsidRPr="00287DFB">
        <w:rPr>
          <w:color w:val="000000"/>
          <w:sz w:val="20"/>
          <w:szCs w:val="20"/>
          <w:lang w:val="es-ES_tradnl"/>
        </w:rPr>
        <w:t xml:space="preserve">Por otra parte, el Canje se desarrolló en forma simultánea con vencimientos de deuda como el de US$503 millones correspondiente a intereses de los bonos Global 2021, 2024 y 2026 (bonos elegibles dentro de la Oferta de Canje), ocurrido el 23 de abril de 2020, el cual no fue abonado por el Gobierno Argentino a la espera de un acuerdo en el marco de la reestructuración planteada. El plazo final para el pago de este vencimiento ocurrió el 22 de mayo de 2020. Sin perjuicio de ello, Argentina unilateralmente decidió extender el plazo hasta el 2 de junio para continuar las negociaciones con los acreedores, a riesgo de que se decrete el default. </w:t>
      </w:r>
    </w:p>
    <w:p w14:paraId="0BC703A5" w14:textId="77777777" w:rsidR="0042249E" w:rsidRPr="00287DFB" w:rsidRDefault="0042249E" w:rsidP="00B4799F">
      <w:pPr>
        <w:widowControl w:val="0"/>
        <w:jc w:val="both"/>
        <w:rPr>
          <w:color w:val="000000"/>
          <w:sz w:val="20"/>
          <w:szCs w:val="20"/>
          <w:lang w:val="es-ES_tradnl"/>
        </w:rPr>
      </w:pPr>
    </w:p>
    <w:p w14:paraId="6CE39B45" w14:textId="77777777" w:rsidR="0042249E" w:rsidRPr="00287DFB" w:rsidRDefault="0042249E" w:rsidP="00B4799F">
      <w:pPr>
        <w:widowControl w:val="0"/>
        <w:jc w:val="both"/>
        <w:rPr>
          <w:color w:val="000000"/>
          <w:sz w:val="20"/>
          <w:lang w:val="es-ES_tradnl"/>
        </w:rPr>
      </w:pPr>
      <w:r w:rsidRPr="00287DFB">
        <w:rPr>
          <w:color w:val="000000"/>
          <w:sz w:val="20"/>
          <w:lang w:val="es-ES_tradnl"/>
        </w:rPr>
        <w:t xml:space="preserve">El 26 de mayo de 2020, como consecuencia de la falta de pago de los bonos Global 2021, 2024 y 2026, la calificadora de riesgo Fitch Ratings </w:t>
      </w:r>
      <w:r w:rsidRPr="00287DFB">
        <w:rPr>
          <w:color w:val="000000"/>
          <w:sz w:val="20"/>
          <w:szCs w:val="20"/>
          <w:lang w:val="es-ES_tradnl"/>
        </w:rPr>
        <w:t>rebajo</w:t>
      </w:r>
      <w:r w:rsidRPr="00287DFB">
        <w:rPr>
          <w:color w:val="000000"/>
          <w:sz w:val="20"/>
          <w:lang w:val="es-ES_tradnl"/>
        </w:rPr>
        <w:t xml:space="preserve"> la calificación de emisor de moneda extranjera a largo plazo de Argentina de ‘C’ a default restringido (“</w:t>
      </w:r>
      <w:r w:rsidRPr="00287DFB">
        <w:rPr>
          <w:color w:val="000000"/>
          <w:sz w:val="20"/>
          <w:u w:val="single"/>
          <w:lang w:val="es-ES_tradnl"/>
        </w:rPr>
        <w:t>RD</w:t>
      </w:r>
      <w:r w:rsidRPr="00287DFB">
        <w:rPr>
          <w:color w:val="000000"/>
          <w:sz w:val="20"/>
          <w:lang w:val="es-ES_tradnl"/>
        </w:rPr>
        <w:t>”). Asimismo, la calificadora de riesgo Standard &amp; Poor’s, bajó la nota a “D” (</w:t>
      </w:r>
      <w:r w:rsidRPr="00287DFB">
        <w:rPr>
          <w:i/>
          <w:color w:val="000000"/>
          <w:sz w:val="20"/>
          <w:lang w:val="es-ES_tradnl"/>
        </w:rPr>
        <w:t>default</w:t>
      </w:r>
      <w:r w:rsidRPr="00287DFB">
        <w:rPr>
          <w:color w:val="000000"/>
          <w:sz w:val="20"/>
          <w:lang w:val="es-ES_tradnl"/>
        </w:rPr>
        <w:t xml:space="preserve">) desde “CCC” a los bonos Global (BIRAD) con amortizaciones en 2022 y 2027, por un total de US$220 millones. </w:t>
      </w:r>
    </w:p>
    <w:p w14:paraId="72C88719" w14:textId="77777777" w:rsidR="0042249E" w:rsidRPr="00287DFB" w:rsidRDefault="0042249E" w:rsidP="00B4799F">
      <w:pPr>
        <w:jc w:val="both"/>
        <w:rPr>
          <w:rFonts w:eastAsia="Calibri"/>
          <w:sz w:val="20"/>
          <w:lang w:val="es-ES_tradnl"/>
        </w:rPr>
      </w:pPr>
    </w:p>
    <w:p w14:paraId="11F3AC9E" w14:textId="77777777" w:rsidR="0042249E" w:rsidRPr="00287DFB" w:rsidRDefault="0042249E" w:rsidP="00B4799F">
      <w:pPr>
        <w:jc w:val="both"/>
        <w:rPr>
          <w:rFonts w:eastAsia="Calibri"/>
          <w:sz w:val="20"/>
          <w:lang w:val="es-ES_tradnl"/>
        </w:rPr>
      </w:pPr>
      <w:r w:rsidRPr="00287DFB">
        <w:rPr>
          <w:rFonts w:eastAsia="Calibri"/>
          <w:iCs/>
          <w:sz w:val="20"/>
          <w:szCs w:val="20"/>
          <w:lang w:val="es-ES_tradnl"/>
        </w:rPr>
        <w:t>Con</w:t>
      </w:r>
      <w:r w:rsidRPr="00287DFB">
        <w:rPr>
          <w:rFonts w:eastAsia="Calibri"/>
          <w:sz w:val="20"/>
          <w:lang w:val="es-ES_tradnl"/>
        </w:rPr>
        <w:t xml:space="preserve"> fecha 4 de agosto de 2020 a través de un comunicado emitido por el Ministerio de Economía, se dio a conocer que el Gobierno Argentino, junto con los representantes del “</w:t>
      </w:r>
      <w:r w:rsidRPr="00287DFB">
        <w:rPr>
          <w:rFonts w:eastAsia="Calibri"/>
          <w:i/>
          <w:sz w:val="20"/>
          <w:lang w:val="es-ES_tradnl"/>
        </w:rPr>
        <w:t>Grupo Ad Hoc de Bonistas Argentinos</w:t>
      </w:r>
      <w:r w:rsidRPr="00287DFB">
        <w:rPr>
          <w:rFonts w:eastAsia="Calibri"/>
          <w:sz w:val="20"/>
          <w:lang w:val="es-ES_tradnl"/>
        </w:rPr>
        <w:t xml:space="preserve">”, el Comité de Acreedores de Argentina y el Grupo de Bonistas del Canje y otros tenedores llegaron a un acuerdo </w:t>
      </w:r>
      <w:r w:rsidRPr="00287DFB">
        <w:rPr>
          <w:rFonts w:eastAsia="Calibri"/>
          <w:iCs/>
          <w:sz w:val="20"/>
          <w:szCs w:val="20"/>
          <w:lang w:val="es-ES_tradnl"/>
        </w:rPr>
        <w:t>(el “</w:t>
      </w:r>
      <w:r w:rsidRPr="00287DFB">
        <w:rPr>
          <w:rFonts w:eastAsia="Calibri"/>
          <w:iCs/>
          <w:sz w:val="20"/>
          <w:szCs w:val="20"/>
          <w:u w:val="single"/>
          <w:lang w:val="es-ES_tradnl"/>
        </w:rPr>
        <w:t>Acuerdo</w:t>
      </w:r>
      <w:r w:rsidRPr="00287DFB">
        <w:rPr>
          <w:rFonts w:eastAsia="Calibri"/>
          <w:iCs/>
          <w:sz w:val="20"/>
          <w:szCs w:val="20"/>
          <w:lang w:val="es-ES_tradnl"/>
        </w:rPr>
        <w:t>”).</w:t>
      </w:r>
      <w:r w:rsidRPr="00287DFB">
        <w:rPr>
          <w:rFonts w:eastAsia="Calibri"/>
          <w:sz w:val="20"/>
          <w:lang w:val="es-ES_tradnl"/>
        </w:rPr>
        <w:t xml:space="preserve"> </w:t>
      </w:r>
    </w:p>
    <w:p w14:paraId="4C31D77B" w14:textId="77777777" w:rsidR="0042249E" w:rsidRPr="00287DFB" w:rsidRDefault="0042249E" w:rsidP="00B4799F">
      <w:pPr>
        <w:jc w:val="both"/>
        <w:rPr>
          <w:rFonts w:eastAsia="Calibri"/>
          <w:sz w:val="20"/>
          <w:lang w:val="es-ES_tradnl"/>
        </w:rPr>
      </w:pPr>
    </w:p>
    <w:p w14:paraId="2F24585C" w14:textId="77777777" w:rsidR="0042249E" w:rsidRPr="00287DFB" w:rsidRDefault="0042249E" w:rsidP="00B4799F">
      <w:pPr>
        <w:jc w:val="both"/>
        <w:rPr>
          <w:rFonts w:eastAsia="Calibri"/>
          <w:iCs/>
          <w:sz w:val="20"/>
          <w:szCs w:val="20"/>
          <w:lang w:val="es-ES_tradnl"/>
        </w:rPr>
      </w:pPr>
      <w:r w:rsidRPr="00287DFB">
        <w:rPr>
          <w:rFonts w:eastAsia="Calibri"/>
          <w:iCs/>
          <w:sz w:val="20"/>
          <w:szCs w:val="20"/>
          <w:lang w:val="es-ES_tradnl"/>
        </w:rPr>
        <w:t xml:space="preserve">Finalmente, con fecha 31 de agosto de 2020, el Ministerio de Economía anunció que ha obtenido los consentimientos requeridos para canjear y/o modificar el 99,01% del monto total de capital pendiente de todas las series de los Bonos Elegibles conforme a los términos de su Invitación descripta en el Suplemento del Prospecto de fecha 21 de abril de 2020, tal como fuere enmendado y reformulado el 17 de agosto de 2020. Adhirieron a este Canje los tenedores del 93,55% del monto total de capital pendiente de todos los Bonos Elegibles. </w:t>
      </w:r>
    </w:p>
    <w:p w14:paraId="205E90A0" w14:textId="77777777" w:rsidR="0042249E" w:rsidRPr="00287DFB" w:rsidRDefault="0042249E" w:rsidP="00B4799F">
      <w:pPr>
        <w:jc w:val="both"/>
        <w:rPr>
          <w:rFonts w:eastAsia="Calibri"/>
          <w:iCs/>
          <w:sz w:val="20"/>
          <w:szCs w:val="20"/>
          <w:lang w:val="es-ES_tradnl"/>
        </w:rPr>
      </w:pPr>
    </w:p>
    <w:p w14:paraId="66DEFD60" w14:textId="77777777" w:rsidR="0042249E" w:rsidRPr="00287DFB" w:rsidRDefault="0042249E" w:rsidP="00B4799F">
      <w:pPr>
        <w:jc w:val="both"/>
        <w:rPr>
          <w:rFonts w:eastAsia="Calibri"/>
          <w:iCs/>
          <w:sz w:val="20"/>
          <w:szCs w:val="20"/>
          <w:lang w:val="es-ES_tradnl"/>
        </w:rPr>
      </w:pPr>
      <w:r w:rsidRPr="00287DFB">
        <w:rPr>
          <w:rFonts w:eastAsia="Calibri"/>
          <w:iCs/>
          <w:sz w:val="20"/>
          <w:szCs w:val="20"/>
          <w:lang w:val="es-ES_tradnl"/>
        </w:rPr>
        <w:t xml:space="preserve">En cuanto a la reestructuración de la deuda emitida en moneda extranjera y bajo ley local, el 8 de agosto de 2020 se promulgó la Ley N°27.556 que habilita a su canje. Luego, el 18 de agosto de 2020 y a través de la Resolución N°381/2020, el Ministerio de Economía dio inicio al período de aceptación de la oferta de la reestructuración, que estuvo vigente hasta el 15 de septiembre de 2020. El 18 de septiembre de 2020, el Ministerio de Economía comunicó que, al finalizar el período de adhesión tardía al canje, el pasado 15 de septiembre de 2020, ha recibido órdenes por un </w:t>
      </w:r>
      <w:r w:rsidRPr="00287DFB">
        <w:rPr>
          <w:rFonts w:eastAsia="Calibri"/>
          <w:bCs/>
          <w:iCs/>
          <w:sz w:val="20"/>
          <w:szCs w:val="20"/>
          <w:lang w:val="es-ES_tradnl"/>
        </w:rPr>
        <w:t>99,41</w:t>
      </w:r>
      <w:r w:rsidRPr="00287DFB">
        <w:rPr>
          <w:rFonts w:eastAsia="Calibri"/>
          <w:iCs/>
          <w:sz w:val="20"/>
          <w:szCs w:val="20"/>
          <w:lang w:val="es-ES_tradnl"/>
        </w:rPr>
        <w:t xml:space="preserve">% del monto total de capital pendiente de todos los títulos elegibles. </w:t>
      </w:r>
    </w:p>
    <w:p w14:paraId="13AB2F02" w14:textId="77777777" w:rsidR="0042249E" w:rsidRPr="00287DFB" w:rsidRDefault="0042249E" w:rsidP="00B4799F">
      <w:pPr>
        <w:jc w:val="both"/>
        <w:rPr>
          <w:rFonts w:eastAsia="Calibri"/>
          <w:iCs/>
          <w:sz w:val="20"/>
          <w:szCs w:val="20"/>
          <w:lang w:val="es-ES_tradnl"/>
        </w:rPr>
      </w:pPr>
    </w:p>
    <w:p w14:paraId="29371F1E" w14:textId="77777777" w:rsidR="0042249E" w:rsidRPr="00287DFB" w:rsidRDefault="0042249E" w:rsidP="00B4799F">
      <w:pPr>
        <w:jc w:val="both"/>
        <w:rPr>
          <w:rFonts w:eastAsia="Calibri"/>
          <w:sz w:val="20"/>
          <w:szCs w:val="20"/>
          <w:lang w:val="es-ES_tradnl"/>
        </w:rPr>
      </w:pPr>
      <w:r w:rsidRPr="00287DFB">
        <w:rPr>
          <w:rFonts w:eastAsia="Calibri"/>
          <w:iCs/>
          <w:sz w:val="20"/>
          <w:szCs w:val="20"/>
          <w:lang w:val="es-ES_tradnl"/>
        </w:rPr>
        <w:t>Como consecuencia de los procesos de reestructuración mencionados, el 7 de septiembre de 2020, la calificadora de riesgo S&amp;P Global Ratings subió la calificación crediticia soberana de largo plazo en moneda local y extranjera de Argentina para la deuda de ley local e internacional en moneda extranjera. Así, la calificación pasó de “SD” (</w:t>
      </w:r>
      <w:r w:rsidRPr="00287DFB">
        <w:rPr>
          <w:rFonts w:eastAsia="Calibri"/>
          <w:i/>
          <w:iCs/>
          <w:sz w:val="20"/>
          <w:szCs w:val="20"/>
          <w:lang w:val="es-ES_tradnl"/>
        </w:rPr>
        <w:t>default selectivo</w:t>
      </w:r>
      <w:r w:rsidRPr="00287DFB">
        <w:rPr>
          <w:rFonts w:eastAsia="Calibri"/>
          <w:iCs/>
          <w:sz w:val="20"/>
          <w:szCs w:val="20"/>
          <w:lang w:val="es-ES_tradnl"/>
        </w:rPr>
        <w:t>) a “CCC+”.</w:t>
      </w:r>
    </w:p>
    <w:p w14:paraId="42B18F00" w14:textId="77777777" w:rsidR="0042249E" w:rsidRPr="00287DFB" w:rsidRDefault="0042249E" w:rsidP="00B4799F">
      <w:pPr>
        <w:jc w:val="both"/>
        <w:rPr>
          <w:rFonts w:eastAsia="Calibri"/>
          <w:iCs/>
          <w:sz w:val="20"/>
          <w:szCs w:val="20"/>
          <w:lang w:val="es-ES_tradnl"/>
        </w:rPr>
      </w:pPr>
    </w:p>
    <w:p w14:paraId="30C7C952" w14:textId="77777777" w:rsidR="0042249E" w:rsidRPr="00287DFB" w:rsidRDefault="0042249E" w:rsidP="00B4799F">
      <w:pPr>
        <w:jc w:val="both"/>
        <w:rPr>
          <w:rFonts w:eastAsia="Calibri"/>
          <w:iCs/>
          <w:sz w:val="20"/>
          <w:szCs w:val="20"/>
          <w:lang w:val="es-ES_tradnl"/>
        </w:rPr>
      </w:pPr>
      <w:r w:rsidRPr="00287DFB">
        <w:rPr>
          <w:rFonts w:eastAsia="Calibri"/>
          <w:iCs/>
          <w:sz w:val="20"/>
          <w:szCs w:val="20"/>
          <w:lang w:val="es-ES_tradnl"/>
        </w:rPr>
        <w:t>A la fecha del presente, si bien se ha logrado un considerable avance en el proceso de reestructuración de la deuda soberana, es incierta la capacidad del Gobierno Nacional de renegociar el programa de deuda con el FMI. En consecuencia, también permanece incierta la capacidad del Gobierno Argentino de estabilizar el mercado de cambios, restablecer el crecimiento económico y cumplir con los términos del acuerdo con el FMI para el futuro inmediato.</w:t>
      </w:r>
    </w:p>
    <w:p w14:paraId="7B830BDA" w14:textId="77777777" w:rsidR="0042249E" w:rsidRPr="00287DFB" w:rsidRDefault="0042249E" w:rsidP="00B4799F">
      <w:pPr>
        <w:jc w:val="both"/>
        <w:rPr>
          <w:rFonts w:eastAsia="Calibri"/>
          <w:iCs/>
          <w:sz w:val="20"/>
          <w:szCs w:val="20"/>
          <w:lang w:val="es-ES_tradnl"/>
        </w:rPr>
      </w:pPr>
    </w:p>
    <w:p w14:paraId="6D6AABD2" w14:textId="77777777" w:rsidR="0042249E" w:rsidRPr="00287DFB" w:rsidRDefault="0042249E" w:rsidP="00FF0259">
      <w:pPr>
        <w:jc w:val="both"/>
        <w:rPr>
          <w:rFonts w:eastAsia="Calibri"/>
          <w:sz w:val="20"/>
          <w:lang w:val="es-ES_tradnl"/>
        </w:rPr>
      </w:pPr>
      <w:r w:rsidRPr="00287DFB">
        <w:rPr>
          <w:rFonts w:eastAsia="Calibri"/>
          <w:iCs/>
          <w:sz w:val="20"/>
          <w:szCs w:val="20"/>
          <w:lang w:val="es-ES_tradnl"/>
        </w:rPr>
        <w:t>Por otra parte</w:t>
      </w:r>
      <w:r w:rsidRPr="00287DFB">
        <w:rPr>
          <w:rFonts w:eastAsia="Calibri"/>
          <w:sz w:val="20"/>
          <w:lang w:val="es-ES_tradnl"/>
        </w:rPr>
        <w:t>, la futura recaudación impositiva y resultados fiscales de la República Argentina podrían ser insuficientes para cumplir con sus obligaciones de servicio de deuda, y el país podría verse obligado a depender en parte de financiación adicional de los mercados de capitales locales e internacionales, el FMI y otros acreedores potenciales, para cumplir sus obligaciones de servicio de deuda futuras.</w:t>
      </w:r>
    </w:p>
    <w:p w14:paraId="304E7A6C" w14:textId="77777777" w:rsidR="0042249E" w:rsidRPr="00287DFB" w:rsidRDefault="0042249E" w:rsidP="00390259">
      <w:pPr>
        <w:jc w:val="both"/>
        <w:rPr>
          <w:rFonts w:eastAsia="Calibri"/>
          <w:sz w:val="20"/>
          <w:lang w:val="es-ES_tradnl"/>
        </w:rPr>
      </w:pPr>
    </w:p>
    <w:p w14:paraId="4DBB40B3" w14:textId="77777777" w:rsidR="403579CE" w:rsidRPr="00287DFB" w:rsidRDefault="0042249E" w:rsidP="00390259">
      <w:pPr>
        <w:jc w:val="both"/>
        <w:rPr>
          <w:color w:val="000000"/>
          <w:sz w:val="20"/>
        </w:rPr>
      </w:pPr>
      <w:r w:rsidRPr="00287DFB">
        <w:rPr>
          <w:color w:val="000000"/>
          <w:sz w:val="20"/>
          <w:lang w:val="es-ES_tradnl"/>
        </w:rPr>
        <w:t>Si la Argentina no pudiese mejorar significativamente su capacidad para acceder en forma fluida al mercado de capitales internacional, atraer inversiones extranjeras directas u obtener financiamiento externo, existe el riesgo de que el país no pueda reiniciar el ciclo de inversión y lograr tasas de crecimiento económico. La condición fiscal del país podría sufrir un mayor impacto, generando aún más inflación, y socavando aún más la capacidad del Gobierno Nacional de implementar políticas económicas diseñadas para promover el crecimiento.</w:t>
      </w:r>
    </w:p>
    <w:p w14:paraId="23ADE719" w14:textId="77777777" w:rsidR="00320F64" w:rsidRPr="00287DFB" w:rsidRDefault="00320F64" w:rsidP="007B752E">
      <w:pPr>
        <w:widowControl w:val="0"/>
        <w:jc w:val="both"/>
        <w:rPr>
          <w:rFonts w:eastAsia="Calibri"/>
          <w:color w:val="000000"/>
          <w:sz w:val="20"/>
        </w:rPr>
      </w:pPr>
    </w:p>
    <w:p w14:paraId="61877C47" w14:textId="77777777" w:rsidR="00320F64" w:rsidRPr="00287DFB" w:rsidRDefault="00320F64" w:rsidP="007B752E">
      <w:pPr>
        <w:widowControl w:val="0"/>
        <w:jc w:val="both"/>
        <w:rPr>
          <w:rFonts w:eastAsia="Calibri"/>
          <w:color w:val="000000"/>
          <w:sz w:val="20"/>
        </w:rPr>
      </w:pPr>
      <w:r w:rsidRPr="00287DFB">
        <w:rPr>
          <w:rFonts w:eastAsia="Calibri"/>
          <w:i/>
          <w:color w:val="000000"/>
          <w:sz w:val="20"/>
        </w:rPr>
        <w:t>Un descenso en los</w:t>
      </w:r>
      <w:r w:rsidR="004B6F7F" w:rsidRPr="00287DFB">
        <w:rPr>
          <w:rFonts w:eastAsia="Calibri"/>
          <w:i/>
          <w:color w:val="000000"/>
          <w:sz w:val="20"/>
        </w:rPr>
        <w:t xml:space="preserve"> </w:t>
      </w:r>
      <w:r w:rsidR="00884168" w:rsidRPr="00287DFB">
        <w:rPr>
          <w:rFonts w:eastAsia="Calibri"/>
          <w:i/>
          <w:iCs/>
          <w:color w:val="000000"/>
          <w:sz w:val="20"/>
          <w:szCs w:val="20"/>
        </w:rPr>
        <w:t>precios</w:t>
      </w:r>
      <w:r w:rsidRPr="00287DFB">
        <w:rPr>
          <w:rFonts w:eastAsia="Calibri"/>
          <w:i/>
          <w:color w:val="000000"/>
          <w:sz w:val="20"/>
        </w:rPr>
        <w:t xml:space="preserve"> internacionales de los commodities exportados por Argentina y una apreciación real del Peso respecto del Dólar podría perjudicar la situación económica y crear nuevas presiones sobre el mercado cambiario y tener un efecto sustancialmente adverso sobre las perspectivas de CFA.</w:t>
      </w:r>
      <w:r w:rsidRPr="00287DFB">
        <w:rPr>
          <w:rFonts w:eastAsia="Calibri"/>
          <w:color w:val="000000"/>
          <w:sz w:val="20"/>
        </w:rPr>
        <w:t xml:space="preserve"> </w:t>
      </w:r>
    </w:p>
    <w:p w14:paraId="25B79399" w14:textId="77777777" w:rsidR="00320F64" w:rsidRPr="00287DFB" w:rsidRDefault="00320F64" w:rsidP="00320F64">
      <w:pPr>
        <w:widowControl w:val="0"/>
        <w:jc w:val="both"/>
        <w:rPr>
          <w:rFonts w:eastAsia="Calibri"/>
          <w:color w:val="000000"/>
          <w:sz w:val="20"/>
        </w:rPr>
      </w:pPr>
    </w:p>
    <w:p w14:paraId="0EA62C54" w14:textId="77777777" w:rsidR="001A728C" w:rsidRPr="00287DFB" w:rsidRDefault="001A728C" w:rsidP="001A728C">
      <w:pPr>
        <w:autoSpaceDE w:val="0"/>
        <w:autoSpaceDN w:val="0"/>
        <w:adjustRightInd w:val="0"/>
        <w:jc w:val="both"/>
        <w:rPr>
          <w:sz w:val="20"/>
        </w:rPr>
      </w:pPr>
      <w:r w:rsidRPr="00287DFB">
        <w:rPr>
          <w:sz w:val="20"/>
        </w:rPr>
        <w:t xml:space="preserve">La dependencia generada por la Argentina con respecto a la exportación de determinados </w:t>
      </w:r>
      <w:r w:rsidRPr="00287DFB">
        <w:rPr>
          <w:i/>
          <w:sz w:val="20"/>
        </w:rPr>
        <w:t>commodities</w:t>
      </w:r>
      <w:r w:rsidRPr="00287DFB">
        <w:rPr>
          <w:sz w:val="20"/>
        </w:rPr>
        <w:t xml:space="preserve"> tales como la soja, hacen al país más vulnerable a las variaciones de los mismos. </w:t>
      </w:r>
      <w:r w:rsidRPr="00287DFB">
        <w:rPr>
          <w:sz w:val="20"/>
          <w:szCs w:val="20"/>
        </w:rPr>
        <w:t>Si los</w:t>
      </w:r>
      <w:r w:rsidR="00884168" w:rsidRPr="00287DFB">
        <w:rPr>
          <w:sz w:val="20"/>
          <w:szCs w:val="20"/>
        </w:rPr>
        <w:t xml:space="preserve"> precios descendiesen</w:t>
      </w:r>
      <w:r w:rsidRPr="00287DFB">
        <w:rPr>
          <w:sz w:val="20"/>
          <w:szCs w:val="20"/>
        </w:rPr>
        <w:t xml:space="preserve"> </w:t>
      </w:r>
      <w:r w:rsidR="00884168" w:rsidRPr="00287DFB">
        <w:rPr>
          <w:sz w:val="20"/>
          <w:szCs w:val="20"/>
        </w:rPr>
        <w:t>significativamente, ello podría tener un efecto</w:t>
      </w:r>
      <w:r w:rsidRPr="00287DFB">
        <w:rPr>
          <w:sz w:val="20"/>
        </w:rPr>
        <w:t xml:space="preserve"> adverso en la economía argentina, aumentando el déficit por cuenta corriente de Argentina. Además, la producción de </w:t>
      </w:r>
      <w:r w:rsidRPr="00287DFB">
        <w:rPr>
          <w:i/>
          <w:sz w:val="20"/>
        </w:rPr>
        <w:t xml:space="preserve">commodities </w:t>
      </w:r>
      <w:r w:rsidRPr="00287DFB">
        <w:rPr>
          <w:sz w:val="20"/>
        </w:rPr>
        <w:t>de sectores tales como el agrícola, que representan una porción significativa de los ingresos por exportaciones de Argentina, se encuentran condicionados a factores externos inmanejables tales como las condiciones climáticas adversas.</w:t>
      </w:r>
    </w:p>
    <w:p w14:paraId="17FF3A88" w14:textId="77777777" w:rsidR="001A728C" w:rsidRPr="00287DFB" w:rsidRDefault="001A728C" w:rsidP="001A728C">
      <w:pPr>
        <w:autoSpaceDE w:val="0"/>
        <w:autoSpaceDN w:val="0"/>
        <w:adjustRightInd w:val="0"/>
        <w:jc w:val="both"/>
        <w:rPr>
          <w:sz w:val="20"/>
        </w:rPr>
      </w:pPr>
    </w:p>
    <w:p w14:paraId="357526BC" w14:textId="77777777" w:rsidR="001A728C" w:rsidRPr="00287DFB" w:rsidRDefault="001A728C" w:rsidP="001A728C">
      <w:pPr>
        <w:autoSpaceDE w:val="0"/>
        <w:autoSpaceDN w:val="0"/>
        <w:adjustRightInd w:val="0"/>
        <w:jc w:val="both"/>
        <w:rPr>
          <w:sz w:val="20"/>
        </w:rPr>
      </w:pPr>
      <w:r w:rsidRPr="00287DFB">
        <w:rPr>
          <w:sz w:val="20"/>
        </w:rPr>
        <w:t>Una significativa apreciación real del Peso podría reducir la competitividad de Argentina, afectando de forma significativa las exportaciones del país lo que a su vez podría crear nuevas presiones recesivas en su economía y por consiguiente una nueva situación de desequilibrio en el mercado cambiario que podría derivar en una elevada volatilidad del tipo de cambio. Más importante, en el corto plazo, una significativa apreciación del tipo de cambio real podría reducir significativamente los ingresos tributarios del sector público argentino en términos reales, dada la fuerte dependencia de los ingresos tributarios de los impuestos a las exportaciones (retenciones).</w:t>
      </w:r>
    </w:p>
    <w:p w14:paraId="6A5BBE08" w14:textId="77777777" w:rsidR="001A728C" w:rsidRPr="00287DFB" w:rsidRDefault="001A728C" w:rsidP="001A728C">
      <w:pPr>
        <w:autoSpaceDE w:val="0"/>
        <w:autoSpaceDN w:val="0"/>
        <w:adjustRightInd w:val="0"/>
        <w:jc w:val="both"/>
        <w:rPr>
          <w:sz w:val="20"/>
        </w:rPr>
      </w:pPr>
    </w:p>
    <w:p w14:paraId="5C961A89" w14:textId="77777777" w:rsidR="001A728C" w:rsidRPr="00287DFB" w:rsidRDefault="001A728C" w:rsidP="001A728C">
      <w:pPr>
        <w:autoSpaceDE w:val="0"/>
        <w:autoSpaceDN w:val="0"/>
        <w:adjustRightInd w:val="0"/>
        <w:jc w:val="both"/>
        <w:rPr>
          <w:sz w:val="20"/>
          <w:szCs w:val="20"/>
          <w:lang w:val="es-ES"/>
        </w:rPr>
      </w:pPr>
      <w:r w:rsidRPr="00287DFB">
        <w:rPr>
          <w:sz w:val="20"/>
        </w:rPr>
        <w:t xml:space="preserve">La ocurrencia de cualesquiera de los eventos citados precedentemente podría tener un efecto material adverso en la situación económico y financiera del país </w:t>
      </w:r>
      <w:r w:rsidRPr="00287DFB">
        <w:rPr>
          <w:sz w:val="20"/>
          <w:szCs w:val="20"/>
          <w:lang w:val="es-ES"/>
        </w:rPr>
        <w:t>y, por ende, la situación patrimonial y los resultados de las operaciones del Emisor y su capacidad de pago de las Obligaciones Negociables.</w:t>
      </w:r>
    </w:p>
    <w:p w14:paraId="0584ED9D" w14:textId="77777777" w:rsidR="00320F64" w:rsidRPr="00287DFB" w:rsidRDefault="00320F64" w:rsidP="00320F64">
      <w:pPr>
        <w:pStyle w:val="Textoindependiente"/>
        <w:widowControl w:val="0"/>
        <w:tabs>
          <w:tab w:val="clear" w:pos="380"/>
        </w:tabs>
        <w:rPr>
          <w:rFonts w:ascii="Times New Roman" w:hAnsi="Times New Roman"/>
          <w:b w:val="0"/>
        </w:rPr>
      </w:pPr>
    </w:p>
    <w:p w14:paraId="579C4C77" w14:textId="77777777" w:rsidR="00320F64" w:rsidRPr="00287DFB" w:rsidRDefault="3FFABE6E" w:rsidP="247F6663">
      <w:pPr>
        <w:jc w:val="both"/>
        <w:rPr>
          <w:i/>
          <w:color w:val="000000"/>
          <w:sz w:val="20"/>
        </w:rPr>
      </w:pPr>
      <w:r w:rsidRPr="00287DFB">
        <w:rPr>
          <w:i/>
          <w:color w:val="000000"/>
          <w:sz w:val="20"/>
        </w:rPr>
        <w:t>Medidas de control sobre el mercado de cambios con el fin de atenuar la volatibilidad cambiaria y disminuir su efecto adverso en la actividad económica de Argentina</w:t>
      </w:r>
    </w:p>
    <w:p w14:paraId="222E666C" w14:textId="77777777" w:rsidR="247F6663" w:rsidRPr="00287DFB" w:rsidRDefault="247F6663" w:rsidP="247F6663">
      <w:pPr>
        <w:jc w:val="both"/>
        <w:rPr>
          <w:i/>
          <w:color w:val="000000"/>
          <w:sz w:val="20"/>
        </w:rPr>
      </w:pPr>
    </w:p>
    <w:p w14:paraId="691BF401" w14:textId="77777777" w:rsidR="6D6F19CF" w:rsidRPr="00287DFB" w:rsidRDefault="6D6F19CF" w:rsidP="247F6663">
      <w:pPr>
        <w:jc w:val="both"/>
        <w:rPr>
          <w:color w:val="000000"/>
          <w:sz w:val="20"/>
        </w:rPr>
      </w:pPr>
      <w:r w:rsidRPr="00287DFB">
        <w:rPr>
          <w:color w:val="000000"/>
          <w:sz w:val="20"/>
        </w:rPr>
        <w:t xml:space="preserve">El Gobierno Argentino, en conjunto con el Banco Central, podría adoptar nuevas medidas adicionales a las vigentes a la fecha del presente Prospecto. Es incierto el impacto que las nuevas medidas podrían tener en la economía argentina y en la situación de </w:t>
      </w:r>
      <w:r w:rsidR="001D0FFB" w:rsidRPr="00287DFB">
        <w:rPr>
          <w:color w:val="000000"/>
          <w:sz w:val="20"/>
        </w:rPr>
        <w:t>la Emisora</w:t>
      </w:r>
      <w:r w:rsidRPr="00287DFB">
        <w:rPr>
          <w:color w:val="000000"/>
          <w:sz w:val="20"/>
        </w:rPr>
        <w:t>. No puede asegurarse que las normas no serán modificadas, o que nuevas normas sean dictadas en el futuro que profundicen las limitaciones al ingreso y egreso de fondos al mercado local de cambios. Cualquiera de dichas medidas, como asimismo cualquier control y/o restricción adicional, podría afectar en forma adversa la capacidad de la Emisora para acceder a los mercados de capitales internacionales y podrían menoscabar su capacidad de efectuar los pagos de capital y/o intereses de sus obligaciones denominadas en moneda extranjera o transferir al exterior (total o parcialmente) fondos para realizar pagos de las Obligaciones Negociables (lo cual podría afectar la condición financiera y los resultados de las operaciones de</w:t>
      </w:r>
      <w:r w:rsidR="00D707F6" w:rsidRPr="00287DFB">
        <w:rPr>
          <w:color w:val="000000"/>
          <w:sz w:val="20"/>
        </w:rPr>
        <w:t xml:space="preserve"> </w:t>
      </w:r>
      <w:r w:rsidR="001D0FFB" w:rsidRPr="00287DFB">
        <w:rPr>
          <w:color w:val="000000"/>
          <w:sz w:val="20"/>
        </w:rPr>
        <w:t xml:space="preserve">la </w:t>
      </w:r>
      <w:r w:rsidR="00D707F6" w:rsidRPr="00287DFB">
        <w:rPr>
          <w:color w:val="000000"/>
          <w:sz w:val="20"/>
        </w:rPr>
        <w:t>Emisor</w:t>
      </w:r>
      <w:r w:rsidR="001D0FFB" w:rsidRPr="00287DFB">
        <w:rPr>
          <w:color w:val="000000"/>
          <w:sz w:val="20"/>
        </w:rPr>
        <w:t>a</w:t>
      </w:r>
      <w:r w:rsidRPr="00287DFB">
        <w:rPr>
          <w:color w:val="000000"/>
          <w:sz w:val="20"/>
        </w:rPr>
        <w:t>). Por lo tanto, los inversores no residentes o residentes argentinos con activos en el exterior que inviertan en las Obligaciones Negociables deberán tener particularmente en cuenta esta situación. Para mayores detalles sobre las presentes y otras medidas de control sobre el mercado de cambios, véase también la sección “Controles de Cambios”</w:t>
      </w:r>
      <w:r w:rsidR="00D46691" w:rsidRPr="00287DFB">
        <w:rPr>
          <w:color w:val="000000"/>
          <w:sz w:val="20"/>
        </w:rPr>
        <w:t>, del Capítul</w:t>
      </w:r>
      <w:r w:rsidR="00B41D93" w:rsidRPr="00287DFB">
        <w:rPr>
          <w:color w:val="000000"/>
          <w:sz w:val="20"/>
        </w:rPr>
        <w:t>o</w:t>
      </w:r>
      <w:r w:rsidR="0023307E" w:rsidRPr="00287DFB">
        <w:rPr>
          <w:color w:val="000000"/>
          <w:sz w:val="20"/>
        </w:rPr>
        <w:t xml:space="preserve"> IX </w:t>
      </w:r>
      <w:r w:rsidRPr="00287DFB">
        <w:rPr>
          <w:color w:val="000000"/>
          <w:sz w:val="20"/>
        </w:rPr>
        <w:t>“Información Adicional” del Prospecto.</w:t>
      </w:r>
    </w:p>
    <w:p w14:paraId="706CC219" w14:textId="77777777" w:rsidR="00483807" w:rsidRPr="00287DFB" w:rsidRDefault="00483807" w:rsidP="00BB4AC9">
      <w:pPr>
        <w:pStyle w:val="Textoindependiente"/>
        <w:widowControl w:val="0"/>
        <w:tabs>
          <w:tab w:val="clear" w:pos="380"/>
        </w:tabs>
        <w:rPr>
          <w:rFonts w:ascii="Times New Roman" w:hAnsi="Times New Roman"/>
          <w:color w:val="000000"/>
          <w:lang w:val="es-ES"/>
        </w:rPr>
      </w:pPr>
    </w:p>
    <w:p w14:paraId="175F1CF7" w14:textId="77777777" w:rsidR="00320F64" w:rsidRPr="00287DFB" w:rsidRDefault="00320F64" w:rsidP="00320F64">
      <w:pPr>
        <w:jc w:val="both"/>
        <w:rPr>
          <w:i/>
          <w:color w:val="000000"/>
          <w:sz w:val="20"/>
        </w:rPr>
      </w:pPr>
      <w:r w:rsidRPr="00287DFB">
        <w:rPr>
          <w:i/>
          <w:color w:val="000000"/>
          <w:sz w:val="20"/>
        </w:rPr>
        <w:t xml:space="preserve">La economía </w:t>
      </w:r>
      <w:r w:rsidR="00253AB0" w:rsidRPr="00287DFB">
        <w:rPr>
          <w:i/>
          <w:color w:val="000000"/>
          <w:sz w:val="20"/>
        </w:rPr>
        <w:t>a</w:t>
      </w:r>
      <w:r w:rsidRPr="00287DFB">
        <w:rPr>
          <w:i/>
          <w:color w:val="000000"/>
          <w:sz w:val="20"/>
        </w:rPr>
        <w:t xml:space="preserve">rgentina y su mercado de bienes, servicios financieros y valores siguen siendo vulnerables a factores externos, lo que podría afectar al crecimiento económico del país y las perspectivas de la Sociedad. </w:t>
      </w:r>
    </w:p>
    <w:p w14:paraId="36E6E827" w14:textId="77777777" w:rsidR="00320F64" w:rsidRPr="00287DFB" w:rsidRDefault="00320F64" w:rsidP="00320F64">
      <w:pPr>
        <w:autoSpaceDE w:val="0"/>
        <w:autoSpaceDN w:val="0"/>
        <w:adjustRightInd w:val="0"/>
        <w:jc w:val="both"/>
        <w:rPr>
          <w:i/>
          <w:sz w:val="20"/>
        </w:rPr>
      </w:pPr>
    </w:p>
    <w:p w14:paraId="5364F164" w14:textId="77777777" w:rsidR="00320F64" w:rsidRPr="00287DFB" w:rsidRDefault="00320F64" w:rsidP="00320F64">
      <w:pPr>
        <w:autoSpaceDE w:val="0"/>
        <w:autoSpaceDN w:val="0"/>
        <w:adjustRightInd w:val="0"/>
        <w:jc w:val="both"/>
        <w:rPr>
          <w:sz w:val="20"/>
        </w:rPr>
      </w:pPr>
      <w:r w:rsidRPr="00287DFB">
        <w:rPr>
          <w:sz w:val="20"/>
        </w:rPr>
        <w:t xml:space="preserve">El mercado financiero y de valores en Argentina está influenciado, en diferentes grados, por condiciones económicas y de mercado de otros países. Aunque dichas condiciones podrían variar entre los distintos países, las reacciones de inversores a eventos que ocurran en un país podrían afectar el flujo de capitales a emisores en otros países, y como consecuencia, afectar los </w:t>
      </w:r>
      <w:r w:rsidR="001D0FFB" w:rsidRPr="00287DFB">
        <w:rPr>
          <w:sz w:val="20"/>
        </w:rPr>
        <w:t>Programa</w:t>
      </w:r>
      <w:r w:rsidRPr="00287DFB">
        <w:rPr>
          <w:sz w:val="20"/>
        </w:rPr>
        <w:t xml:space="preserve">s de negociación de sus valores. Menores ingresos de capital y bajos </w:t>
      </w:r>
      <w:r w:rsidR="001D0FFB" w:rsidRPr="00287DFB">
        <w:rPr>
          <w:sz w:val="20"/>
        </w:rPr>
        <w:t>Programa</w:t>
      </w:r>
      <w:r w:rsidRPr="00287DFB">
        <w:rPr>
          <w:sz w:val="20"/>
        </w:rPr>
        <w:t xml:space="preserve">s en el mercado de valores de un país podrían tener un efecto sustancialmente adverso en la economía real de dichos países en forma de tasas de interés más altas y volatilidad del tipo de cambio. </w:t>
      </w:r>
    </w:p>
    <w:p w14:paraId="628D5F45" w14:textId="77777777" w:rsidR="00320F64" w:rsidRPr="00287DFB" w:rsidRDefault="00320F64" w:rsidP="00320F64">
      <w:pPr>
        <w:autoSpaceDE w:val="0"/>
        <w:autoSpaceDN w:val="0"/>
        <w:adjustRightInd w:val="0"/>
        <w:jc w:val="both"/>
        <w:rPr>
          <w:sz w:val="20"/>
        </w:rPr>
      </w:pPr>
    </w:p>
    <w:p w14:paraId="648CC104" w14:textId="77777777" w:rsidR="00320F64" w:rsidRPr="00287DFB" w:rsidRDefault="00320F64" w:rsidP="00320F64">
      <w:pPr>
        <w:autoSpaceDE w:val="0"/>
        <w:autoSpaceDN w:val="0"/>
        <w:adjustRightInd w:val="0"/>
        <w:jc w:val="both"/>
        <w:rPr>
          <w:sz w:val="20"/>
        </w:rPr>
      </w:pPr>
      <w:r w:rsidRPr="00287DFB">
        <w:rPr>
          <w:sz w:val="20"/>
        </w:rPr>
        <w:t>Durante los períodos de incertidumbre en los mercados internacionales, los inversores eligen generalmente invertir en activos de alta calidad (“</w:t>
      </w:r>
      <w:r w:rsidRPr="00287DFB">
        <w:rPr>
          <w:i/>
          <w:sz w:val="20"/>
        </w:rPr>
        <w:t>flight to quality</w:t>
      </w:r>
      <w:r w:rsidRPr="00287DFB">
        <w:rPr>
          <w:sz w:val="20"/>
        </w:rPr>
        <w:t>”) en detrimento de los activos de los mercados emergentes. Esto ha producido, y podría producir en un futuro un impacto negativo en la economía Argentina y podría continuar afectando de manera negativa la economía del país en un futuro cercano.</w:t>
      </w:r>
    </w:p>
    <w:p w14:paraId="06D5A653" w14:textId="77777777" w:rsidR="009E262F" w:rsidRPr="00287DFB" w:rsidRDefault="000B2E19" w:rsidP="000B2E19">
      <w:pPr>
        <w:shd w:val="clear" w:color="auto" w:fill="FFFFFF"/>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100" w:beforeAutospacing="1" w:after="100" w:afterAutospacing="1"/>
        <w:jc w:val="both"/>
        <w:rPr>
          <w:sz w:val="20"/>
        </w:rPr>
      </w:pPr>
      <w:r w:rsidRPr="00287DFB">
        <w:rPr>
          <w:sz w:val="20"/>
        </w:rPr>
        <w:t xml:space="preserve">Ciertos países de la Unión Europea enfrentan problemas significativamente graves, consecuencia de una combinación de factores, tales como el bajo crecimiento, problemas fiscales y presiones financieras. El restablecimiento de la estabilidad financiera y fiscal para compensar los períodos de bajo o nulo crecimiento continúa planteando desafíos para estos países. Como resultado de ella, las principales economías de la Unión Europea establecieron planes económicos de emergencia los que, a la fecha del presente Prospecto, se encuentran en vigencia. Durante el 2018, la Reserva Federal de los EE. UU. incrementó la Tasa de Interés Base. Tales cambios continuaron fortaleciendo al Dólar a nivel mundial, afectando los </w:t>
      </w:r>
      <w:r w:rsidR="004B6F7F" w:rsidRPr="00287DFB">
        <w:rPr>
          <w:sz w:val="20"/>
        </w:rPr>
        <w:t xml:space="preserve">precios </w:t>
      </w:r>
      <w:r w:rsidRPr="00287DFB">
        <w:rPr>
          <w:sz w:val="20"/>
        </w:rPr>
        <w:t xml:space="preserve">de los productos básicos y reduciendo la entrada de capital a los países de mercados emergentes, incluida Argentina. </w:t>
      </w:r>
      <w:r w:rsidR="00253AB0" w:rsidRPr="00287DFB">
        <w:rPr>
          <w:sz w:val="20"/>
        </w:rPr>
        <w:t>No obstante ello, durante 2020, y con el objetivo de proteger a la economía del daño infringido por la pandemia del COVID-19, la Reserva Federal de los EE.UU. recortó su tasa de interés de referencia un punto hasta el rango del 0-0,25%.</w:t>
      </w:r>
      <w:r w:rsidR="009E262F" w:rsidRPr="00287DFB">
        <w:rPr>
          <w:sz w:val="20"/>
        </w:rPr>
        <w:t xml:space="preserve"> </w:t>
      </w:r>
    </w:p>
    <w:p w14:paraId="4D5A78E5" w14:textId="1B4B239B" w:rsidR="000B2E19" w:rsidRPr="00287DFB" w:rsidRDefault="0023722D" w:rsidP="000B2E19">
      <w:pPr>
        <w:shd w:val="clear" w:color="auto" w:fill="FFFFFF"/>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100" w:beforeAutospacing="1" w:after="100" w:afterAutospacing="1"/>
        <w:jc w:val="both"/>
        <w:rPr>
          <w:sz w:val="20"/>
        </w:rPr>
      </w:pPr>
      <w:r w:rsidRPr="00287DFB">
        <w:rPr>
          <w:sz w:val="20"/>
        </w:rPr>
        <w:t>Recientemente</w:t>
      </w:r>
      <w:r w:rsidR="009E262F" w:rsidRPr="00287DFB">
        <w:rPr>
          <w:sz w:val="20"/>
        </w:rPr>
        <w:t>, con fecha 7 de noviembre de 2020</w:t>
      </w:r>
      <w:r w:rsidR="009903AF">
        <w:rPr>
          <w:sz w:val="20"/>
        </w:rPr>
        <w:t xml:space="preserve">, Joe Biden fue electo como el nuevo Presidente de los Estados Unidos. A la fecha del presente, </w:t>
      </w:r>
      <w:r w:rsidR="00CB1D39">
        <w:rPr>
          <w:sz w:val="20"/>
        </w:rPr>
        <w:t xml:space="preserve">se desconoce el impacto que </w:t>
      </w:r>
      <w:r w:rsidR="009903AF">
        <w:rPr>
          <w:sz w:val="20"/>
        </w:rPr>
        <w:t xml:space="preserve">las medidas que pudiera adoptar la administración entrante podría tener en la economía mundial y, consecuentemente, en la economía argentina. </w:t>
      </w:r>
    </w:p>
    <w:p w14:paraId="22DCD29E" w14:textId="77777777" w:rsidR="000B2E19" w:rsidRPr="00287DFB" w:rsidRDefault="000B2E19" w:rsidP="000B2E19">
      <w:pPr>
        <w:spacing w:before="100" w:beforeAutospacing="1" w:after="100" w:afterAutospacing="1"/>
        <w:jc w:val="both"/>
        <w:rPr>
          <w:color w:val="000000"/>
          <w:sz w:val="20"/>
          <w:shd w:val="clear" w:color="auto" w:fill="FFFFFF"/>
        </w:rPr>
      </w:pPr>
      <w:r w:rsidRPr="00287DFB">
        <w:rPr>
          <w:sz w:val="20"/>
        </w:rPr>
        <w:t>Por su parte, la economía de Brasil, el principal mercado exportador de Argentina y la principal fuente de importaciones, experimentó, en los últimos años, un aumento en su PBI, en 2017 aumentó un 1,1% respecto a 2016 y en 2018 un 1,1% respecto a 2017. Si bien las perspectivas económicas de Brasil continúan mejorando, un deterioro de la actividad, un atraso mayor al esperado en la recuperación económica o una desaceleración del ritmo de crecimiento económico de Brasil podría tener un impacto negativo en la economía argentina, particularmente en la industria automotriz. Asimismo, la asunción de Jair Bolsonaro como presidente de Brasil ha contribuido a generar volatilidad geopolítica en la región como resultado de ideologías contrapuestas.</w:t>
      </w:r>
    </w:p>
    <w:p w14:paraId="0C88C0AF" w14:textId="77777777" w:rsidR="000B2E19" w:rsidRPr="00287DFB" w:rsidRDefault="000B2E19" w:rsidP="000B2E19">
      <w:pPr>
        <w:autoSpaceDE w:val="0"/>
        <w:autoSpaceDN w:val="0"/>
        <w:adjustRightInd w:val="0"/>
        <w:spacing w:before="100" w:beforeAutospacing="1" w:after="100" w:afterAutospacing="1"/>
        <w:jc w:val="both"/>
        <w:rPr>
          <w:sz w:val="20"/>
        </w:rPr>
      </w:pPr>
      <w:r w:rsidRPr="00287DFB">
        <w:rPr>
          <w:sz w:val="20"/>
        </w:rPr>
        <w:t>Asimismo, la desaceleración de la economía de China ha traído preocupación a la región, ya que se trata del principal demandante de materias primas. Los</w:t>
      </w:r>
      <w:r w:rsidR="004B6F7F" w:rsidRPr="00287DFB">
        <w:rPr>
          <w:sz w:val="20"/>
        </w:rPr>
        <w:t xml:space="preserve"> precios</w:t>
      </w:r>
      <w:r w:rsidRPr="00287DFB">
        <w:rPr>
          <w:sz w:val="20"/>
        </w:rPr>
        <w:t xml:space="preserve"> de los </w:t>
      </w:r>
      <w:r w:rsidRPr="00287DFB">
        <w:rPr>
          <w:i/>
          <w:sz w:val="20"/>
        </w:rPr>
        <w:t>commodities</w:t>
      </w:r>
      <w:r w:rsidRPr="00287DFB">
        <w:rPr>
          <w:sz w:val="20"/>
        </w:rPr>
        <w:t xml:space="preserve">, en particular las oleaginosas que produce Argentina se recuperaron en la primera parte de 2018. La desaceleración del crecimiento de la economía china, así como la mayor volatilidad de sus mercados </w:t>
      </w:r>
      <w:r w:rsidR="009A619F" w:rsidRPr="00287DFB">
        <w:rPr>
          <w:sz w:val="20"/>
        </w:rPr>
        <w:t>podría</w:t>
      </w:r>
      <w:r w:rsidRPr="00287DFB">
        <w:rPr>
          <w:sz w:val="20"/>
        </w:rPr>
        <w:t xml:space="preserve"> afectar significativamente a los mercados en todo el mundo, lo que, a su vez, podría aumentar el costo y la disponibilidad de financiamiento nacional e internacional para las empresas argentinas. </w:t>
      </w:r>
    </w:p>
    <w:p w14:paraId="75549F69" w14:textId="77777777" w:rsidR="00253AB0" w:rsidRPr="00287DFB" w:rsidRDefault="00253AB0" w:rsidP="000B2E19">
      <w:pPr>
        <w:autoSpaceDE w:val="0"/>
        <w:autoSpaceDN w:val="0"/>
        <w:adjustRightInd w:val="0"/>
        <w:spacing w:before="100" w:beforeAutospacing="1" w:after="100" w:afterAutospacing="1"/>
        <w:jc w:val="both"/>
        <w:rPr>
          <w:sz w:val="20"/>
        </w:rPr>
      </w:pPr>
      <w:r w:rsidRPr="00287DFB">
        <w:rPr>
          <w:sz w:val="20"/>
        </w:rPr>
        <w:t>Adicionalmente, el avance de la pandemia desatada por la propagación de COVID-19 podría implicar un menor crecimiento económico de cualquiera de los principales socios comerciales de Argentina (entre ellos Brasil, la Unión Europea, China y los Estados Unidos) como consecuencia de la adopción de medidas para lidiar con la pandemia. Para más información véase “</w:t>
      </w:r>
      <w:r w:rsidRPr="00287DFB">
        <w:rPr>
          <w:i/>
          <w:iCs/>
          <w:sz w:val="20"/>
        </w:rPr>
        <w:t>La economía argentina podría verse afectada negativamente por factores externos que afecten al mundo, como el avance global del COVID-19 y consecuente implementación de medidas destinadas a lidiar con la pandemia, con impacto económico a nivel local y mundial</w:t>
      </w:r>
      <w:r w:rsidRPr="00287DFB">
        <w:rPr>
          <w:sz w:val="20"/>
        </w:rPr>
        <w:t>” más abajo en este Prospecto.</w:t>
      </w:r>
    </w:p>
    <w:p w14:paraId="4A7474EE" w14:textId="77777777" w:rsidR="009E262F" w:rsidRPr="00287DFB" w:rsidRDefault="000B2E19" w:rsidP="000B2E19">
      <w:pPr>
        <w:autoSpaceDE w:val="0"/>
        <w:autoSpaceDN w:val="0"/>
        <w:adjustRightInd w:val="0"/>
        <w:spacing w:before="100" w:beforeAutospacing="1" w:after="100" w:afterAutospacing="1"/>
        <w:jc w:val="both"/>
        <w:rPr>
          <w:sz w:val="20"/>
        </w:rPr>
      </w:pPr>
      <w:r w:rsidRPr="00287DFB">
        <w:rPr>
          <w:sz w:val="20"/>
        </w:rPr>
        <w:t xml:space="preserve">Una nueva crisis global económica y/o financiera, o los efectos de un deterioro en el contexto internacional actual, podrían afectar la economía argentina y, consecuentemente, los resultados y operaciones de la Compañía, lo que podría afectar en forma sustancialmente adversa la capacidad de </w:t>
      </w:r>
      <w:r w:rsidR="002044CE" w:rsidRPr="00287DFB">
        <w:rPr>
          <w:sz w:val="20"/>
        </w:rPr>
        <w:t>CFA</w:t>
      </w:r>
      <w:r w:rsidRPr="00287DFB">
        <w:rPr>
          <w:sz w:val="20"/>
        </w:rPr>
        <w:t xml:space="preserve"> de cumplir con los pagos de sus obligaciones incluyendo, sin limitación, a las Obligaciones Negociables. </w:t>
      </w:r>
    </w:p>
    <w:p w14:paraId="70B6BCFA" w14:textId="77777777" w:rsidR="00320F64" w:rsidRPr="00287DFB" w:rsidRDefault="00E8085F" w:rsidP="00320F64">
      <w:pPr>
        <w:jc w:val="both"/>
        <w:rPr>
          <w:i/>
          <w:color w:val="000000"/>
          <w:sz w:val="20"/>
        </w:rPr>
      </w:pPr>
      <w:r w:rsidRPr="00287DFB">
        <w:rPr>
          <w:i/>
          <w:color w:val="000000"/>
          <w:sz w:val="20"/>
        </w:rPr>
        <w:t>En caso de que</w:t>
      </w:r>
      <w:r w:rsidR="00320F64" w:rsidRPr="00287DFB">
        <w:rPr>
          <w:i/>
          <w:color w:val="000000"/>
          <w:sz w:val="20"/>
        </w:rPr>
        <w:t xml:space="preserve"> se contraigan obligaciones denominadas en moneda extranjera o vinculadas a la misma, una eventual devaluación adicional del peso podría dificultar o eventualmente llegar a impedir honrar tales obligaciones de la Sociedad.</w:t>
      </w:r>
    </w:p>
    <w:p w14:paraId="2D7CBFF4" w14:textId="77777777" w:rsidR="00320F64" w:rsidRPr="00287DFB" w:rsidRDefault="00320F64" w:rsidP="00320F64">
      <w:pPr>
        <w:jc w:val="both"/>
        <w:rPr>
          <w:i/>
          <w:sz w:val="20"/>
        </w:rPr>
      </w:pPr>
    </w:p>
    <w:p w14:paraId="25DCB44E" w14:textId="77777777" w:rsidR="00320F64" w:rsidRPr="00287DFB" w:rsidRDefault="00320F64" w:rsidP="00320F64">
      <w:pPr>
        <w:jc w:val="both"/>
        <w:rPr>
          <w:sz w:val="20"/>
        </w:rPr>
      </w:pPr>
      <w:r w:rsidRPr="00287DFB">
        <w:rPr>
          <w:sz w:val="20"/>
        </w:rPr>
        <w:t xml:space="preserve">Si el </w:t>
      </w:r>
      <w:r w:rsidR="00253AB0" w:rsidRPr="00287DFB">
        <w:rPr>
          <w:sz w:val="20"/>
        </w:rPr>
        <w:t>P</w:t>
      </w:r>
      <w:r w:rsidRPr="00287DFB">
        <w:rPr>
          <w:sz w:val="20"/>
        </w:rPr>
        <w:t>eso perdiera su valor frente al dólar en forma significativa, como ha ocurrido recientemente, podría producir un impacto negativo sobre la capacidad de las empresas argentinas para honrar sus deudas denominadas en o vinculadas a la moneda extranjera, generar una inflación muy alta, reducir los salarios reales en forma significativa y tener un impacto negativo sobre empresas orientadas al mercado interno, tales como las empresas de servicios públicos y la industria financiera. Tal devaluación podría también afectar adversamente la capacidad del Gobierno para honrar su deuda externa que podrían afectar la capacidad del Emisor para cumplir con futuras obligaciones en moneda extranjera.</w:t>
      </w:r>
    </w:p>
    <w:p w14:paraId="1EFDE4D0" w14:textId="77777777" w:rsidR="00320F64" w:rsidRPr="00287DFB" w:rsidRDefault="00320F64" w:rsidP="00320F64">
      <w:pPr>
        <w:jc w:val="both"/>
        <w:rPr>
          <w:sz w:val="20"/>
        </w:rPr>
      </w:pPr>
    </w:p>
    <w:p w14:paraId="0D3FB630" w14:textId="77777777" w:rsidR="007B11EC" w:rsidRPr="00287DFB" w:rsidRDefault="00253AB0" w:rsidP="00320F64">
      <w:pPr>
        <w:jc w:val="both"/>
        <w:rPr>
          <w:sz w:val="20"/>
        </w:rPr>
      </w:pPr>
      <w:r w:rsidRPr="00287DFB">
        <w:rPr>
          <w:sz w:val="20"/>
        </w:rPr>
        <w:t>Excepcionalmente, el BCRA puede intervenir en el mercado de divisas para influir en el tipo de cambio. Las compras de Pesos por parte del BCRA podrían resultar en una disminución de sus reservas, lo que podría generar un impacto adverso en la capacidad de Argentina para resistir los choques externos en la economía, por lo tanto, cualquier efecto adverso a la economía del país podría, a su vez, afectar la situación financiera y los negocios de la Compañía.</w:t>
      </w:r>
    </w:p>
    <w:p w14:paraId="603D12DF" w14:textId="77777777" w:rsidR="007B11EC" w:rsidRPr="00287DFB" w:rsidRDefault="007B11EC" w:rsidP="00320F64">
      <w:pPr>
        <w:jc w:val="both"/>
        <w:rPr>
          <w:sz w:val="20"/>
        </w:rPr>
      </w:pPr>
    </w:p>
    <w:p w14:paraId="2209E123" w14:textId="77777777" w:rsidR="00320F64" w:rsidRPr="00287DFB" w:rsidRDefault="00320F64" w:rsidP="00320F64">
      <w:pPr>
        <w:jc w:val="both"/>
        <w:rPr>
          <w:i/>
          <w:color w:val="000000"/>
          <w:sz w:val="20"/>
        </w:rPr>
      </w:pPr>
      <w:r w:rsidRPr="00287DFB">
        <w:rPr>
          <w:i/>
          <w:color w:val="000000"/>
          <w:sz w:val="20"/>
        </w:rPr>
        <w:t xml:space="preserve">En caso que se emitan Obligaciones Negociables sometidas a jurisdicción de tribunales extranjeros, puede suceder que no se puedan ejecutar con normalidad en Argentina los reclamos iniciados en el extranjero. </w:t>
      </w:r>
    </w:p>
    <w:p w14:paraId="700EB34F" w14:textId="77777777" w:rsidR="00320F64" w:rsidRPr="00287DFB" w:rsidRDefault="00320F64" w:rsidP="00320F64">
      <w:pPr>
        <w:widowControl w:val="0"/>
        <w:jc w:val="both"/>
        <w:rPr>
          <w:sz w:val="20"/>
        </w:rPr>
      </w:pPr>
    </w:p>
    <w:p w14:paraId="7F01D55B" w14:textId="77777777" w:rsidR="00320F64" w:rsidRPr="00287DFB" w:rsidRDefault="00320F64" w:rsidP="00320F64">
      <w:pPr>
        <w:widowControl w:val="0"/>
        <w:jc w:val="both"/>
        <w:rPr>
          <w:sz w:val="20"/>
        </w:rPr>
      </w:pPr>
      <w:r w:rsidRPr="00287DFB">
        <w:rPr>
          <w:sz w:val="20"/>
        </w:rPr>
        <w:t xml:space="preserve">Bajo la legislación argentina, se admitirá la ejecución de sentencias extranjeras siempre que se satisfagan los recaudos de los artículos 517 a 519 inclusive del Código Procesal Civil y Comercial de la Nación o, por ser unos de los poderes reservados a las Provincias, de los códigos de procedimientos locales, incluyendo que la sentencia no viole principios de orden público del derecho argentino, según lo determinen los tribunales competentes de Argentina. El Emisor no puede garantizar que un tribunal argentino pueda considerar que la ejecución de sentencias extranjeras por las que se lo condene a hacer pagos en virtud de títulos, incluyendo las Obligaciones Negociables, en moneda extranjera fuera de Argentina resulta contraria a las normas de orden público del derecho argentino, por ejemplo, si en ese momento existieran restricciones legales que prohíban a deudores argentinos transferir al exterior moneda extranjera para cancelar deudas. </w:t>
      </w:r>
    </w:p>
    <w:p w14:paraId="04630769" w14:textId="77777777" w:rsidR="00320F64" w:rsidRPr="00287DFB" w:rsidRDefault="00320F64" w:rsidP="00320F64">
      <w:pPr>
        <w:widowControl w:val="0"/>
        <w:autoSpaceDE w:val="0"/>
        <w:autoSpaceDN w:val="0"/>
        <w:adjustRightInd w:val="0"/>
        <w:jc w:val="both"/>
        <w:rPr>
          <w:sz w:val="20"/>
        </w:rPr>
      </w:pPr>
    </w:p>
    <w:p w14:paraId="66200AA7" w14:textId="77777777" w:rsidR="00320F64" w:rsidRPr="00287DFB" w:rsidRDefault="00320F64" w:rsidP="00320F64">
      <w:pPr>
        <w:jc w:val="both"/>
        <w:rPr>
          <w:i/>
          <w:color w:val="000000"/>
          <w:sz w:val="20"/>
        </w:rPr>
      </w:pPr>
      <w:r w:rsidRPr="00287DFB">
        <w:rPr>
          <w:i/>
          <w:color w:val="000000"/>
          <w:sz w:val="20"/>
        </w:rPr>
        <w:t>Podría suceder que</w:t>
      </w:r>
      <w:r w:rsidR="001B4AA5" w:rsidRPr="00287DFB">
        <w:rPr>
          <w:i/>
          <w:color w:val="000000"/>
          <w:sz w:val="20"/>
        </w:rPr>
        <w:t>,</w:t>
      </w:r>
      <w:r w:rsidRPr="00287DFB">
        <w:rPr>
          <w:i/>
          <w:color w:val="000000"/>
          <w:sz w:val="20"/>
        </w:rPr>
        <w:t xml:space="preserve"> como consecuencia de medidas adoptadas por el Gobierno, reclamos instaurados por trabajadores individuales o de carácter sindical, surjan presiones por aumentos salariales o beneficios adicionales, todo lo cual podría incrementar los costos operativos de las empresas.</w:t>
      </w:r>
    </w:p>
    <w:p w14:paraId="76459BC1" w14:textId="77777777" w:rsidR="00320F64" w:rsidRPr="00287DFB" w:rsidRDefault="00320F64" w:rsidP="00320F64">
      <w:pPr>
        <w:autoSpaceDE w:val="0"/>
        <w:autoSpaceDN w:val="0"/>
        <w:adjustRightInd w:val="0"/>
        <w:jc w:val="both"/>
        <w:rPr>
          <w:i/>
          <w:color w:val="000000"/>
          <w:sz w:val="20"/>
        </w:rPr>
      </w:pPr>
    </w:p>
    <w:p w14:paraId="67753B50" w14:textId="77777777" w:rsidR="00320F64" w:rsidRPr="00287DFB" w:rsidRDefault="00320F64" w:rsidP="00320F64">
      <w:pPr>
        <w:autoSpaceDE w:val="0"/>
        <w:autoSpaceDN w:val="0"/>
        <w:adjustRightInd w:val="0"/>
        <w:jc w:val="both"/>
        <w:rPr>
          <w:color w:val="000000"/>
          <w:sz w:val="20"/>
        </w:rPr>
      </w:pPr>
      <w:r w:rsidRPr="00287DFB">
        <w:rPr>
          <w:color w:val="000000"/>
          <w:sz w:val="20"/>
        </w:rPr>
        <w:t>En el pasado, el Gobierno ha sancionado leyes y normas reglamentarias obligando a empresas del sector privado a mantener ciertos niveles salariales y a brindar beneficios adicionales a sus empleados. Además, los empleadores tanto del sector público como del sector privado se han visto expuestos a intensas presiones por parte de su personal, o de los sindicatos que los representan, en demanda de subas salariales y ciertos beneficios para los trabajadores en virtud de los altos índices de inflación.</w:t>
      </w:r>
    </w:p>
    <w:p w14:paraId="1771642D" w14:textId="77777777" w:rsidR="00320F64" w:rsidRPr="00287DFB" w:rsidRDefault="00320F64" w:rsidP="00320F64">
      <w:pPr>
        <w:autoSpaceDE w:val="0"/>
        <w:autoSpaceDN w:val="0"/>
        <w:adjustRightInd w:val="0"/>
        <w:jc w:val="both"/>
        <w:rPr>
          <w:color w:val="000000"/>
          <w:sz w:val="20"/>
        </w:rPr>
      </w:pPr>
    </w:p>
    <w:p w14:paraId="741CCC57" w14:textId="77777777" w:rsidR="007979CE" w:rsidRPr="00287DFB" w:rsidRDefault="00753AE9" w:rsidP="00320F64">
      <w:pPr>
        <w:autoSpaceDE w:val="0"/>
        <w:autoSpaceDN w:val="0"/>
        <w:adjustRightInd w:val="0"/>
        <w:jc w:val="both"/>
        <w:rPr>
          <w:color w:val="000000"/>
          <w:sz w:val="20"/>
        </w:rPr>
      </w:pPr>
      <w:r w:rsidRPr="00287DFB">
        <w:rPr>
          <w:color w:val="000000"/>
          <w:sz w:val="20"/>
        </w:rPr>
        <w:t>CFA no puede asegurar</w:t>
      </w:r>
      <w:r w:rsidR="00320F64" w:rsidRPr="00287DFB">
        <w:rPr>
          <w:color w:val="000000"/>
          <w:sz w:val="20"/>
        </w:rPr>
        <w:t xml:space="preserve"> que en el futuro el Gobierno no adoptará medidas estableciendo el pago de subas salariales o beneficios adicionales para los trabajadores ni que los empleados o sus sindicatos no ejercerán presión en demanda de dichas medidas. Toda suba salarial, así como todo beneficio adicional podría derivar en un aumento de los costos y una disminución de los resultados de las operaciones de las empresas argentinas, incluido CFA.</w:t>
      </w:r>
    </w:p>
    <w:p w14:paraId="0FD81613" w14:textId="77777777" w:rsidR="00697C31" w:rsidRPr="00287DFB" w:rsidRDefault="00697C31" w:rsidP="00320F64">
      <w:pPr>
        <w:autoSpaceDE w:val="0"/>
        <w:autoSpaceDN w:val="0"/>
        <w:adjustRightInd w:val="0"/>
        <w:jc w:val="both"/>
        <w:rPr>
          <w:color w:val="000000"/>
          <w:sz w:val="20"/>
        </w:rPr>
      </w:pPr>
    </w:p>
    <w:p w14:paraId="6FD3A31A" w14:textId="77777777" w:rsidR="00697C31" w:rsidRPr="00287DFB" w:rsidRDefault="00697C31" w:rsidP="00697C31">
      <w:pPr>
        <w:autoSpaceDE w:val="0"/>
        <w:autoSpaceDN w:val="0"/>
        <w:adjustRightInd w:val="0"/>
        <w:jc w:val="both"/>
        <w:rPr>
          <w:i/>
          <w:iCs/>
          <w:color w:val="000000"/>
          <w:sz w:val="20"/>
        </w:rPr>
      </w:pPr>
      <w:r w:rsidRPr="00287DFB">
        <w:rPr>
          <w:i/>
          <w:iCs/>
          <w:color w:val="000000"/>
          <w:sz w:val="20"/>
        </w:rPr>
        <w:t>El gasto público elevado podría dar lugar a consecuencias adversas de larga duración para la economía argentina.</w:t>
      </w:r>
    </w:p>
    <w:p w14:paraId="2525123C" w14:textId="77777777" w:rsidR="00697C31" w:rsidRPr="00287DFB" w:rsidRDefault="00697C31" w:rsidP="00BB4AC9">
      <w:pPr>
        <w:autoSpaceDE w:val="0"/>
        <w:autoSpaceDN w:val="0"/>
        <w:adjustRightInd w:val="0"/>
        <w:jc w:val="both"/>
        <w:rPr>
          <w:i/>
          <w:color w:val="000000"/>
          <w:sz w:val="20"/>
        </w:rPr>
      </w:pPr>
    </w:p>
    <w:p w14:paraId="1A394FF5" w14:textId="77777777" w:rsidR="00697C31" w:rsidRPr="00287DFB" w:rsidRDefault="00697C31" w:rsidP="00697C31">
      <w:pPr>
        <w:autoSpaceDE w:val="0"/>
        <w:autoSpaceDN w:val="0"/>
        <w:adjustRightInd w:val="0"/>
        <w:jc w:val="both"/>
        <w:rPr>
          <w:color w:val="000000"/>
          <w:sz w:val="20"/>
        </w:rPr>
      </w:pPr>
      <w:r w:rsidRPr="00287DFB">
        <w:rPr>
          <w:color w:val="000000"/>
          <w:sz w:val="20"/>
        </w:rPr>
        <w:t>Desde 2007, Argentina ha incrementado sostenidamente el gasto público, hasta alcanzar en 2015 un máximo del 24%, muy por encima de los niveles del resto de los países de la región. Desde ese momento, se pudo observar una tendencia decreciente hasta el año 2019.</w:t>
      </w:r>
    </w:p>
    <w:p w14:paraId="23BD1A69" w14:textId="77777777" w:rsidR="00697C31" w:rsidRPr="00287DFB" w:rsidRDefault="00697C31" w:rsidP="00697C31">
      <w:pPr>
        <w:autoSpaceDE w:val="0"/>
        <w:autoSpaceDN w:val="0"/>
        <w:adjustRightInd w:val="0"/>
        <w:jc w:val="both"/>
        <w:rPr>
          <w:color w:val="000000"/>
          <w:sz w:val="20"/>
        </w:rPr>
      </w:pPr>
    </w:p>
    <w:p w14:paraId="28AAEEA9" w14:textId="77777777" w:rsidR="00697C31" w:rsidRPr="00287DFB" w:rsidRDefault="00697C31" w:rsidP="00697C31">
      <w:pPr>
        <w:autoSpaceDE w:val="0"/>
        <w:autoSpaceDN w:val="0"/>
        <w:adjustRightInd w:val="0"/>
        <w:jc w:val="both"/>
        <w:rPr>
          <w:color w:val="000000"/>
          <w:sz w:val="20"/>
        </w:rPr>
      </w:pPr>
      <w:r w:rsidRPr="00287DFB">
        <w:rPr>
          <w:color w:val="000000"/>
          <w:sz w:val="20"/>
        </w:rPr>
        <w:t>A pesar de la tendencia de los últimos años, si por cualquier circunstancia, el gasto del sector público continuase superando los ingresos, el déficit fiscal probablemente aumentará y podrán utilizarse las fuentes de financiación empleadas en el pasado para tratar dicho déficit, tales como el Banco Central y la Administración Nacional de la Seguridad Social (“ANSES”).</w:t>
      </w:r>
    </w:p>
    <w:p w14:paraId="40928BEE" w14:textId="77777777" w:rsidR="00697C31" w:rsidRPr="00287DFB" w:rsidRDefault="00697C31" w:rsidP="00697C31">
      <w:pPr>
        <w:autoSpaceDE w:val="0"/>
        <w:autoSpaceDN w:val="0"/>
        <w:adjustRightInd w:val="0"/>
        <w:jc w:val="both"/>
        <w:rPr>
          <w:color w:val="000000"/>
          <w:sz w:val="20"/>
        </w:rPr>
      </w:pPr>
    </w:p>
    <w:p w14:paraId="510F0EB0" w14:textId="77777777" w:rsidR="00697C31" w:rsidRPr="00287DFB" w:rsidRDefault="00697C31" w:rsidP="00320F64">
      <w:pPr>
        <w:autoSpaceDE w:val="0"/>
        <w:autoSpaceDN w:val="0"/>
        <w:adjustRightInd w:val="0"/>
        <w:jc w:val="both"/>
        <w:rPr>
          <w:color w:val="000000"/>
          <w:sz w:val="20"/>
        </w:rPr>
      </w:pPr>
      <w:r w:rsidRPr="00287DFB">
        <w:rPr>
          <w:color w:val="000000"/>
          <w:sz w:val="20"/>
        </w:rPr>
        <w:t>Un deterioro adicional de las cuentas fiscales podría afectar adversamente la capacidad del gobierno de acceder a los mercados financieros a largo plazo y, a su vez, limitar más el acceso de las compañías argentinas, como CFA, a dichos mercados.</w:t>
      </w:r>
    </w:p>
    <w:p w14:paraId="49B35EFD" w14:textId="77777777" w:rsidR="00DF4DCB" w:rsidRPr="00287DFB" w:rsidRDefault="00DF4DCB" w:rsidP="00320F64">
      <w:pPr>
        <w:autoSpaceDE w:val="0"/>
        <w:autoSpaceDN w:val="0"/>
        <w:adjustRightInd w:val="0"/>
        <w:jc w:val="both"/>
        <w:rPr>
          <w:color w:val="000000"/>
          <w:sz w:val="20"/>
        </w:rPr>
      </w:pPr>
    </w:p>
    <w:p w14:paraId="014FDCB7" w14:textId="77777777" w:rsidR="00DF4DCB" w:rsidRPr="00287DFB" w:rsidRDefault="00DF4DCB" w:rsidP="00DF4DCB">
      <w:pPr>
        <w:jc w:val="both"/>
        <w:rPr>
          <w:rFonts w:eastAsia="Calibri"/>
          <w:i/>
          <w:sz w:val="20"/>
        </w:rPr>
      </w:pPr>
      <w:r w:rsidRPr="00287DFB">
        <w:rPr>
          <w:rFonts w:eastAsia="Calibri"/>
          <w:i/>
          <w:sz w:val="20"/>
        </w:rPr>
        <w:t>Ley de Solidaridad Social y Reactivación Económica.</w:t>
      </w:r>
    </w:p>
    <w:p w14:paraId="6FD312EC" w14:textId="77777777" w:rsidR="00DF4DCB" w:rsidRPr="00287DFB" w:rsidRDefault="00DF4DCB" w:rsidP="00DF4DCB">
      <w:pPr>
        <w:jc w:val="both"/>
        <w:rPr>
          <w:rFonts w:eastAsia="Calibri"/>
          <w:i/>
          <w:sz w:val="20"/>
        </w:rPr>
      </w:pPr>
    </w:p>
    <w:p w14:paraId="0F89DBA7" w14:textId="77777777" w:rsidR="00DF4DCB" w:rsidRPr="00287DFB" w:rsidRDefault="00DF4DCB" w:rsidP="00DF4DCB">
      <w:pPr>
        <w:jc w:val="both"/>
        <w:rPr>
          <w:rFonts w:eastAsia="Calibri"/>
          <w:sz w:val="20"/>
        </w:rPr>
      </w:pPr>
      <w:r w:rsidRPr="00287DFB">
        <w:rPr>
          <w:rFonts w:eastAsia="Calibri"/>
          <w:sz w:val="20"/>
        </w:rPr>
        <w:t>El día 23 de diciembre de 2019, fue publicada en el Boletín Oficial de la República Argentina la Ley N°27.541 de Solidaridad Social y Reactivación Productiva. La misma tiene como objetivo, entre otros, crear condiciones para asegurar la sostenibilidad de la deuda pública argentina, reglar la reestructuración tarifaria del sistema energético, promover la reactivación productiva, alcanzar la sostenibilidad fiscal y fortalecer el carácter redistributivo y solidario de los haberes previsionales.</w:t>
      </w:r>
    </w:p>
    <w:p w14:paraId="36BC54AF" w14:textId="77777777" w:rsidR="00DF4DCB" w:rsidRPr="00287DFB" w:rsidRDefault="00DF4DCB" w:rsidP="00DF4DCB">
      <w:pPr>
        <w:jc w:val="both"/>
        <w:rPr>
          <w:rFonts w:eastAsia="Calibri"/>
          <w:sz w:val="20"/>
        </w:rPr>
      </w:pPr>
    </w:p>
    <w:p w14:paraId="72098E32" w14:textId="77777777" w:rsidR="00DF4DCB" w:rsidRPr="00287DFB" w:rsidRDefault="00DF4DCB" w:rsidP="00DF4DCB">
      <w:pPr>
        <w:jc w:val="both"/>
        <w:rPr>
          <w:rFonts w:eastAsia="Calibri"/>
          <w:sz w:val="20"/>
        </w:rPr>
      </w:pPr>
      <w:r w:rsidRPr="00287DFB">
        <w:rPr>
          <w:rFonts w:eastAsia="Calibri"/>
          <w:sz w:val="20"/>
        </w:rPr>
        <w:t>Dentro de los aspectos más destacables de dicha ley se encuentran, entre otros: (i) la declaración de la emergencia pública en materia económica, financiera, fiscal, administrativa, previsional, tarifaria, energética, sanitaria y social hasta el 31/12/20; (ii) modificaciones a Impuestos sobre Bienes Personales, a Impuesto a Créditos y Débitos, Impuesto a las Ganancias y a Impuestos Internos; (iii) la implementación del Impuesto para una Argentina Inclusiva y Solidaria (PAIS) por un término de 5 períodos fiscales, mediante el cual se grava con una alícuota del 30% a la compra de billetes y divisas en moneda extranjera para atesoramiento o sin finalidad específica; a la adquisición de servicios en el exterior; y al cambio de divisas efectuado por las entidades financieras destinadas al pago, por cuenta y orden del contratante residente en el país de servicios prestado por sujetos no residentes, que se cancelen mediante la utilización de tarjetas de crédito, de compra y de débito, entre otros; (iv) la modificación en las alícuotas que gravan los derechos de exportación de bienes agrícolas, agroindustriales, industriales y servicios, entre otros; y (v) la autorización al Gobierno Nacional para emitir letras denominadas en dólares estadounidenses por hasta un monto de US$ 4.571.000.000 para que con las mismas pueda adquirir divisas al BCRA, debiendo destinarse las mismas al pago de deuda pública denominada en moneda extranjera, entre otras.</w:t>
      </w:r>
    </w:p>
    <w:p w14:paraId="73A0FF15" w14:textId="77777777" w:rsidR="00DF4DCB" w:rsidRPr="00287DFB" w:rsidRDefault="00DF4DCB" w:rsidP="00DF4DCB">
      <w:pPr>
        <w:jc w:val="both"/>
        <w:rPr>
          <w:rFonts w:eastAsia="Calibri"/>
          <w:sz w:val="20"/>
        </w:rPr>
      </w:pPr>
    </w:p>
    <w:p w14:paraId="0266D0A1" w14:textId="77777777" w:rsidR="00DF4DCB" w:rsidRPr="00287DFB" w:rsidRDefault="00DF4DCB" w:rsidP="00DF4DCB">
      <w:pPr>
        <w:jc w:val="both"/>
        <w:rPr>
          <w:rFonts w:eastAsia="Calibri"/>
          <w:sz w:val="20"/>
        </w:rPr>
      </w:pPr>
      <w:r w:rsidRPr="00287DFB">
        <w:rPr>
          <w:rFonts w:eastAsia="Calibri"/>
          <w:sz w:val="20"/>
        </w:rPr>
        <w:t>A la fecha no es posible prever el impacto que dichas medidas tendrán en la situación económica y financiera del país como en la situación patrimonial y en los resultados de las operaciones del Emisor.</w:t>
      </w:r>
    </w:p>
    <w:p w14:paraId="3D5E57AD" w14:textId="77777777" w:rsidR="00DF4DCB" w:rsidRPr="00287DFB" w:rsidRDefault="00DF4DCB" w:rsidP="00320F64">
      <w:pPr>
        <w:autoSpaceDE w:val="0"/>
        <w:autoSpaceDN w:val="0"/>
        <w:adjustRightInd w:val="0"/>
        <w:jc w:val="both"/>
        <w:rPr>
          <w:color w:val="000000"/>
          <w:sz w:val="20"/>
        </w:rPr>
      </w:pPr>
    </w:p>
    <w:p w14:paraId="6756619D" w14:textId="77777777" w:rsidR="00B11CF6" w:rsidRPr="00287DFB" w:rsidRDefault="00B11CF6" w:rsidP="00E34427">
      <w:pPr>
        <w:jc w:val="both"/>
        <w:rPr>
          <w:sz w:val="20"/>
        </w:rPr>
      </w:pPr>
      <w:r w:rsidRPr="00287DFB">
        <w:rPr>
          <w:i/>
          <w:sz w:val="20"/>
        </w:rPr>
        <w:t>La economía argentina podría verse afectada negativamente por factores externos que afecten al mundo, como el avance global del COVID-19 y consecuente implementación de medidas destinadas a lidiar con la pandemia, con impacto económico a nivel local y mundial.</w:t>
      </w:r>
    </w:p>
    <w:p w14:paraId="77EBA5BD" w14:textId="77777777" w:rsidR="00483807" w:rsidRPr="00287DFB" w:rsidRDefault="00483807" w:rsidP="006A5532">
      <w:pPr>
        <w:jc w:val="both"/>
        <w:rPr>
          <w:sz w:val="20"/>
        </w:rPr>
      </w:pPr>
    </w:p>
    <w:p w14:paraId="26423E78" w14:textId="77777777" w:rsidR="00B11CF6" w:rsidRPr="00287DFB" w:rsidRDefault="00B11CF6" w:rsidP="00E34427">
      <w:pPr>
        <w:jc w:val="both"/>
        <w:rPr>
          <w:sz w:val="20"/>
        </w:rPr>
      </w:pPr>
      <w:r w:rsidRPr="00287DFB">
        <w:rPr>
          <w:sz w:val="20"/>
        </w:rPr>
        <w:t xml:space="preserve">La economía argentina es vulnerable a los factores externos que podrían ser causados por eventos adversos que afecten al mundo. En este sentido, la mayoría de las economías se están viendo seriamente afectadas por la propagación del COVID-19, incluyendo tanto a Argentina como a sus principales socios comerciales. La propagación del virus, el cual ha sido declarado como “pandemia” por la Organización Mundial de la Salud, ha llevado a la adopción de medidas con severo impacto económico. </w:t>
      </w:r>
    </w:p>
    <w:p w14:paraId="56635058" w14:textId="77777777" w:rsidR="007C23FD" w:rsidRPr="00287DFB" w:rsidRDefault="007C23FD" w:rsidP="00E34427">
      <w:pPr>
        <w:jc w:val="both"/>
        <w:rPr>
          <w:sz w:val="20"/>
        </w:rPr>
      </w:pPr>
    </w:p>
    <w:p w14:paraId="3B0E1623" w14:textId="77777777" w:rsidR="00B11CF6" w:rsidRPr="00287DFB" w:rsidRDefault="00B11CF6" w:rsidP="00084BF8">
      <w:pPr>
        <w:spacing w:after="120"/>
        <w:jc w:val="both"/>
        <w:rPr>
          <w:sz w:val="20"/>
        </w:rPr>
      </w:pPr>
      <w:r w:rsidRPr="00287DFB">
        <w:rPr>
          <w:sz w:val="20"/>
        </w:rPr>
        <w:t xml:space="preserve">A su vez, el avance del virus podría implicar un menor crecimiento económico de cualquiera de los principales socios comerciales de Argentina (entre ellos Brasil, la Unión Europea, China y los Estados Unidos) como consecuencia de la adopción de medidas para lidiar con la pandemia similares a las implementadas en nuestro país. De manera indirecta, la contracción en las economías de nuestros socios comerciales podría tener un impacto adverso significativo en la balanza comercial de Argentina vía menor demanda de nuestras exportaciones o a través de una caída de los </w:t>
      </w:r>
      <w:r w:rsidR="004B6F7F" w:rsidRPr="00287DFB">
        <w:rPr>
          <w:sz w:val="20"/>
        </w:rPr>
        <w:t xml:space="preserve">precios </w:t>
      </w:r>
      <w:r w:rsidRPr="00287DFB">
        <w:rPr>
          <w:sz w:val="20"/>
        </w:rPr>
        <w:t xml:space="preserve">de los commodities agrícolas, afectando negativamente a la economía de Argentina. </w:t>
      </w:r>
    </w:p>
    <w:p w14:paraId="26741236" w14:textId="77777777" w:rsidR="00B11CF6" w:rsidRPr="00287DFB" w:rsidRDefault="00B11CF6" w:rsidP="00084BF8">
      <w:pPr>
        <w:spacing w:after="120"/>
        <w:jc w:val="both"/>
        <w:rPr>
          <w:sz w:val="20"/>
        </w:rPr>
      </w:pPr>
      <w:r w:rsidRPr="00287DFB">
        <w:rPr>
          <w:sz w:val="20"/>
        </w:rPr>
        <w:t>Por otro lado, el incremento en la incertidumbre asociado al avance de una pandemia global implica un fortalecimiento del dólar y la devaluación de las monedas de países emergentes, incluidos los socios comerciales de Argentina. Esto podría incrementar la presión sobre el peso argentino y dar lugar a una devaluación del tipo de cambio local, o podría generar la pérdida de competitividad contra nuestros principales socios comerciales.</w:t>
      </w:r>
    </w:p>
    <w:p w14:paraId="4DEB5EC2" w14:textId="77777777" w:rsidR="00B11CF6" w:rsidRPr="00287DFB" w:rsidRDefault="00B11CF6" w:rsidP="00084BF8">
      <w:pPr>
        <w:spacing w:after="120"/>
        <w:jc w:val="both"/>
        <w:rPr>
          <w:sz w:val="20"/>
        </w:rPr>
      </w:pPr>
      <w:r w:rsidRPr="00287DFB">
        <w:rPr>
          <w:sz w:val="20"/>
        </w:rPr>
        <w:t>Cualquiera de estos potenciales riesgos de la economía argentina podría tener un efecto adverso sustancial sobre los negocios, la situación financiera y los resultados de las operaciones de la Compañía.</w:t>
      </w:r>
    </w:p>
    <w:p w14:paraId="599F1AB5" w14:textId="77777777" w:rsidR="00B11CF6" w:rsidRPr="00287DFB" w:rsidRDefault="00B11CF6" w:rsidP="00084BF8">
      <w:pPr>
        <w:spacing w:after="120"/>
        <w:jc w:val="both"/>
        <w:rPr>
          <w:sz w:val="20"/>
        </w:rPr>
      </w:pPr>
      <w:r w:rsidRPr="00287DFB">
        <w:rPr>
          <w:sz w:val="20"/>
        </w:rPr>
        <w:t>En Argentina, con la intención de prevenir el avance del virus y evitar que colapse el sistema de salud, se han tomado</w:t>
      </w:r>
      <w:r w:rsidR="00B74C9A" w:rsidRPr="00287DFB">
        <w:rPr>
          <w:sz w:val="20"/>
        </w:rPr>
        <w:t xml:space="preserve"> medidas concretas que se encuentran especificadas en la sección </w:t>
      </w:r>
      <w:r w:rsidR="00F82A02" w:rsidRPr="005D7257">
        <w:rPr>
          <w:i/>
          <w:iCs/>
          <w:sz w:val="20"/>
        </w:rPr>
        <w:t>g</w:t>
      </w:r>
      <w:r w:rsidR="00B74C9A" w:rsidRPr="005D7257">
        <w:rPr>
          <w:i/>
          <w:iCs/>
          <w:sz w:val="20"/>
        </w:rPr>
        <w:t>)“</w:t>
      </w:r>
      <w:r w:rsidR="00553336" w:rsidRPr="005D7257">
        <w:rPr>
          <w:i/>
          <w:iCs/>
          <w:sz w:val="20"/>
        </w:rPr>
        <w:t xml:space="preserve">Hechos </w:t>
      </w:r>
      <w:r w:rsidR="00650A2C" w:rsidRPr="005D7257">
        <w:rPr>
          <w:i/>
          <w:iCs/>
          <w:sz w:val="20"/>
        </w:rPr>
        <w:t>Recientes</w:t>
      </w:r>
      <w:r w:rsidR="00B74C9A" w:rsidRPr="005D7257">
        <w:rPr>
          <w:i/>
          <w:iCs/>
          <w:sz w:val="20"/>
        </w:rPr>
        <w:t>”</w:t>
      </w:r>
      <w:r w:rsidR="00B74C9A" w:rsidRPr="00287DFB">
        <w:rPr>
          <w:sz w:val="20"/>
        </w:rPr>
        <w:t xml:space="preserve">, del </w:t>
      </w:r>
      <w:r w:rsidR="00B74C9A" w:rsidRPr="005D7257">
        <w:rPr>
          <w:i/>
          <w:iCs/>
          <w:sz w:val="20"/>
        </w:rPr>
        <w:t xml:space="preserve">Capítulo </w:t>
      </w:r>
      <w:r w:rsidR="00553336" w:rsidRPr="005D7257">
        <w:rPr>
          <w:i/>
          <w:iCs/>
          <w:sz w:val="20"/>
        </w:rPr>
        <w:t>X</w:t>
      </w:r>
      <w:r w:rsidR="00B74C9A" w:rsidRPr="005D7257">
        <w:rPr>
          <w:i/>
          <w:iCs/>
          <w:sz w:val="20"/>
        </w:rPr>
        <w:t xml:space="preserve"> “</w:t>
      </w:r>
      <w:r w:rsidR="00553336" w:rsidRPr="005D7257">
        <w:rPr>
          <w:i/>
          <w:iCs/>
          <w:sz w:val="20"/>
        </w:rPr>
        <w:t>Información Adicional</w:t>
      </w:r>
      <w:r w:rsidR="00B74C9A" w:rsidRPr="005D7257">
        <w:rPr>
          <w:i/>
          <w:iCs/>
          <w:sz w:val="20"/>
        </w:rPr>
        <w:t>”</w:t>
      </w:r>
      <w:r w:rsidR="00B74C9A" w:rsidRPr="00287DFB">
        <w:rPr>
          <w:sz w:val="20"/>
        </w:rPr>
        <w:t xml:space="preserve"> de este Prospecto.</w:t>
      </w:r>
      <w:r w:rsidRPr="00287DFB">
        <w:rPr>
          <w:sz w:val="20"/>
        </w:rPr>
        <w:t xml:space="preserve"> </w:t>
      </w:r>
    </w:p>
    <w:p w14:paraId="47D0709D" w14:textId="77777777" w:rsidR="00B11CF6" w:rsidRPr="00287DFB" w:rsidRDefault="00B11CF6" w:rsidP="00AB42D9">
      <w:pPr>
        <w:spacing w:after="120"/>
        <w:jc w:val="both"/>
        <w:rPr>
          <w:sz w:val="20"/>
        </w:rPr>
      </w:pPr>
      <w:r w:rsidRPr="00287DFB">
        <w:rPr>
          <w:sz w:val="20"/>
        </w:rPr>
        <w:t xml:space="preserve">El Gobierno Argentino podría implementar medidas complementarias, modificatorias y/o adicionales para controlar y evitar la propagación del coronavirus en territorio argentino, como así también atenuar las consecuencias económicas que el aislamiento preventivo y obligatorio podría tener en la situación económica del país. No obstante, las medidas detalladas, en su gran mayoría, podrían tener un impacto negativo directo sobre la economía del país al reducir tanto la oferta como la demanda agregadas, todo lo cual podría tener un afecto adverso en los negocios de </w:t>
      </w:r>
      <w:r w:rsidR="00BC49CC" w:rsidRPr="00287DFB">
        <w:rPr>
          <w:sz w:val="20"/>
        </w:rPr>
        <w:t>CFA</w:t>
      </w:r>
      <w:r w:rsidRPr="00287DFB">
        <w:rPr>
          <w:sz w:val="20"/>
        </w:rPr>
        <w:t>.</w:t>
      </w:r>
    </w:p>
    <w:p w14:paraId="227D0F3A" w14:textId="77777777" w:rsidR="00AB42D9" w:rsidRPr="00287DFB" w:rsidRDefault="00AB42D9" w:rsidP="00B4799F">
      <w:pPr>
        <w:widowControl w:val="0"/>
        <w:autoSpaceDE w:val="0"/>
        <w:autoSpaceDN w:val="0"/>
        <w:jc w:val="both"/>
        <w:rPr>
          <w:i/>
          <w:color w:val="000000"/>
          <w:sz w:val="20"/>
          <w:szCs w:val="20"/>
          <w:lang w:val="es-ES_tradnl"/>
        </w:rPr>
      </w:pPr>
      <w:r w:rsidRPr="00287DFB">
        <w:rPr>
          <w:i/>
          <w:color w:val="000000"/>
          <w:sz w:val="20"/>
          <w:szCs w:val="20"/>
          <w:lang w:val="es-ES_tradnl"/>
        </w:rPr>
        <w:t>El crecimiento y la estabilidad de la economía argentina se ven desafiados por la pandemia del Coronavirus.</w:t>
      </w:r>
    </w:p>
    <w:p w14:paraId="32BDF5E5" w14:textId="77777777" w:rsidR="00AB42D9" w:rsidRPr="00287DFB" w:rsidRDefault="00AB42D9" w:rsidP="00B4799F">
      <w:pPr>
        <w:widowControl w:val="0"/>
        <w:autoSpaceDE w:val="0"/>
        <w:autoSpaceDN w:val="0"/>
        <w:ind w:left="142"/>
        <w:jc w:val="both"/>
        <w:rPr>
          <w:color w:val="000000"/>
          <w:sz w:val="20"/>
          <w:szCs w:val="20"/>
          <w:lang w:val="es-ES_tradnl"/>
        </w:rPr>
      </w:pPr>
    </w:p>
    <w:p w14:paraId="633653A3" w14:textId="77777777" w:rsidR="00747890" w:rsidRDefault="00747890" w:rsidP="00747890">
      <w:pPr>
        <w:widowControl w:val="0"/>
        <w:autoSpaceDE w:val="0"/>
        <w:autoSpaceDN w:val="0"/>
        <w:jc w:val="both"/>
        <w:rPr>
          <w:color w:val="000000"/>
          <w:lang w:eastAsia="es-MX"/>
        </w:rPr>
      </w:pPr>
      <w:r>
        <w:rPr>
          <w:color w:val="000000"/>
          <w:sz w:val="20"/>
          <w:szCs w:val="20"/>
          <w:lang w:val="es-ES_tradnl"/>
        </w:rPr>
        <w:t>De acuerdo con el informe del Estimador Mensual de Actividad Económica (“</w:t>
      </w:r>
      <w:r>
        <w:rPr>
          <w:color w:val="000000"/>
          <w:sz w:val="20"/>
          <w:u w:val="single"/>
          <w:lang w:val="es-ES_tradnl"/>
        </w:rPr>
        <w:t>EMAE</w:t>
      </w:r>
      <w:r>
        <w:rPr>
          <w:color w:val="000000"/>
          <w:sz w:val="20"/>
          <w:szCs w:val="20"/>
          <w:lang w:val="es-ES_tradnl"/>
        </w:rPr>
        <w:t>”) publicado por el INDEC el 23 de diciembre de 2020, el nivel de actividad económica de Argentina retrocedió 7,4% a nivel interanual durante octubre de 2020, mes en el que se encontraban vigentes las medidas de aislamiento en virtud de la pandemia del COVID-19. Así, en los diez meses del año el EMAE acumuló una caída de 11,3% en relación con el mismo período de 2019. </w:t>
      </w:r>
    </w:p>
    <w:p w14:paraId="57DEAB83" w14:textId="77777777" w:rsidR="00AB42D9" w:rsidRPr="00287DFB" w:rsidRDefault="00AB42D9" w:rsidP="00B4799F">
      <w:pPr>
        <w:widowControl w:val="0"/>
        <w:autoSpaceDE w:val="0"/>
        <w:autoSpaceDN w:val="0"/>
        <w:ind w:left="142"/>
        <w:jc w:val="both"/>
        <w:rPr>
          <w:color w:val="000000"/>
          <w:sz w:val="20"/>
          <w:szCs w:val="20"/>
          <w:lang w:val="es-ES_tradnl"/>
        </w:rPr>
      </w:pPr>
    </w:p>
    <w:p w14:paraId="1466B375" w14:textId="64898A5E" w:rsidR="00AB42D9" w:rsidRPr="00287DFB" w:rsidRDefault="00AB42D9" w:rsidP="009E394A">
      <w:pPr>
        <w:widowControl w:val="0"/>
        <w:autoSpaceDE w:val="0"/>
        <w:autoSpaceDN w:val="0"/>
        <w:jc w:val="both"/>
        <w:rPr>
          <w:color w:val="000000"/>
          <w:sz w:val="20"/>
          <w:szCs w:val="20"/>
          <w:lang w:val="es-ES_tradnl"/>
        </w:rPr>
      </w:pPr>
      <w:r w:rsidRPr="00287DFB">
        <w:rPr>
          <w:color w:val="000000"/>
          <w:sz w:val="20"/>
          <w:szCs w:val="20"/>
          <w:lang w:val="es-ES_tradnl"/>
        </w:rPr>
        <w:t xml:space="preserve">Al estancamiento de la economía argentina se suma un contexto de crisis internacional como consecuencia de la pandemia del COVID-19. En este escenario se espera una fuerte caída de exportaciones y menos ingreso de divisas, lo que complejiza aún más la posibilidad de que el Gobierno Nacional logre reactivar la economía durante el año en curso. En este sentido, en el marco de la actual pandemia del COVID-19, el relevamiento sobre expectativas de mercado elaborado por el Banco Central en </w:t>
      </w:r>
      <w:r w:rsidR="00535588">
        <w:rPr>
          <w:color w:val="000000"/>
          <w:sz w:val="20"/>
          <w:szCs w:val="20"/>
          <w:lang w:val="es-ES_tradnl"/>
        </w:rPr>
        <w:t>noviembre</w:t>
      </w:r>
      <w:r w:rsidR="00535588" w:rsidRPr="00287DFB">
        <w:rPr>
          <w:color w:val="000000"/>
          <w:sz w:val="20"/>
          <w:szCs w:val="20"/>
          <w:lang w:val="es-ES_tradnl"/>
        </w:rPr>
        <w:t xml:space="preserve"> </w:t>
      </w:r>
      <w:r w:rsidRPr="00287DFB">
        <w:rPr>
          <w:color w:val="000000"/>
          <w:sz w:val="20"/>
          <w:szCs w:val="20"/>
          <w:lang w:val="es-ES_tradnl"/>
        </w:rPr>
        <w:t xml:space="preserve">de 2020, denominado REM, estima que la inflación minorista para diciembre de 2020 se ubicará en </w:t>
      </w:r>
      <w:r w:rsidR="00535588" w:rsidRPr="00535588">
        <w:rPr>
          <w:color w:val="000000"/>
          <w:sz w:val="20"/>
          <w:szCs w:val="20"/>
          <w:lang w:val="es-ES_tradnl"/>
        </w:rPr>
        <w:t>36,7</w:t>
      </w:r>
      <w:r w:rsidRPr="00287DFB">
        <w:rPr>
          <w:color w:val="000000"/>
          <w:sz w:val="20"/>
          <w:lang w:val="es-ES_tradnl"/>
        </w:rPr>
        <w:t>%</w:t>
      </w:r>
      <w:r w:rsidRPr="00287DFB">
        <w:rPr>
          <w:color w:val="000000"/>
          <w:sz w:val="20"/>
          <w:szCs w:val="20"/>
          <w:lang w:val="es-ES_tradnl"/>
        </w:rPr>
        <w:t xml:space="preserve"> y una contracción del PBI real para 2020 de </w:t>
      </w:r>
      <w:r w:rsidR="00535588" w:rsidRPr="00535588">
        <w:rPr>
          <w:color w:val="000000"/>
          <w:sz w:val="20"/>
          <w:szCs w:val="20"/>
          <w:lang w:val="es-ES_tradnl"/>
        </w:rPr>
        <w:t>10,9%</w:t>
      </w:r>
      <w:r w:rsidRPr="00287DFB">
        <w:rPr>
          <w:color w:val="000000"/>
          <w:sz w:val="20"/>
          <w:szCs w:val="20"/>
          <w:lang w:val="es-ES_tradnl"/>
        </w:rPr>
        <w:t xml:space="preserve">%. A su vez, prevé para el tercer trimestre una expansión de </w:t>
      </w:r>
      <w:r w:rsidR="00535588" w:rsidRPr="00535588">
        <w:rPr>
          <w:color w:val="000000"/>
          <w:sz w:val="20"/>
          <w:szCs w:val="20"/>
          <w:lang w:val="es-ES_tradnl"/>
        </w:rPr>
        <w:t>13,2</w:t>
      </w:r>
      <w:r w:rsidRPr="00287DFB">
        <w:rPr>
          <w:color w:val="000000"/>
          <w:sz w:val="20"/>
          <w:szCs w:val="20"/>
          <w:lang w:val="es-ES_tradnl"/>
        </w:rPr>
        <w:t>%.</w:t>
      </w:r>
      <w:r w:rsidR="00AA60DE" w:rsidRPr="00287DFB">
        <w:rPr>
          <w:color w:val="000000"/>
          <w:sz w:val="20"/>
          <w:szCs w:val="20"/>
          <w:lang w:val="es-ES_tradnl"/>
        </w:rPr>
        <w:t xml:space="preserve"> Además, pronostica una desaceleración del crecimiento de la actividad para el cuarto trimestre de 2020 del 2,</w:t>
      </w:r>
      <w:r w:rsidR="00535588">
        <w:rPr>
          <w:color w:val="000000"/>
          <w:sz w:val="20"/>
          <w:szCs w:val="20"/>
          <w:lang w:val="es-ES_tradnl"/>
        </w:rPr>
        <w:t>8</w:t>
      </w:r>
      <w:r w:rsidR="009E394A" w:rsidRPr="00287DFB">
        <w:rPr>
          <w:color w:val="000000"/>
          <w:sz w:val="20"/>
          <w:szCs w:val="20"/>
          <w:lang w:val="es-ES_tradnl"/>
        </w:rPr>
        <w:t>%</w:t>
      </w:r>
      <w:r w:rsidR="00AA60DE" w:rsidRPr="00287DFB">
        <w:rPr>
          <w:color w:val="000000"/>
          <w:sz w:val="20"/>
          <w:szCs w:val="20"/>
          <w:lang w:val="es-ES_tradnl"/>
        </w:rPr>
        <w:t xml:space="preserve"> y para el primer trimestre del 2021</w:t>
      </w:r>
      <w:r w:rsidR="009E394A" w:rsidRPr="00287DFB">
        <w:rPr>
          <w:color w:val="000000"/>
          <w:sz w:val="20"/>
          <w:szCs w:val="20"/>
          <w:lang w:val="es-ES_tradnl"/>
        </w:rPr>
        <w:t xml:space="preserve"> del</w:t>
      </w:r>
      <w:r w:rsidR="00AA60DE" w:rsidRPr="00287DFB">
        <w:rPr>
          <w:color w:val="000000"/>
          <w:sz w:val="20"/>
          <w:szCs w:val="20"/>
          <w:lang w:val="es-ES_tradnl"/>
        </w:rPr>
        <w:t xml:space="preserve"> </w:t>
      </w:r>
      <w:r w:rsidR="00535588">
        <w:rPr>
          <w:color w:val="000000"/>
          <w:sz w:val="20"/>
          <w:szCs w:val="20"/>
          <w:lang w:val="es-ES_tradnl"/>
        </w:rPr>
        <w:t>0</w:t>
      </w:r>
      <w:r w:rsidR="00AA60DE" w:rsidRPr="00287DFB">
        <w:rPr>
          <w:color w:val="000000"/>
          <w:sz w:val="20"/>
          <w:szCs w:val="20"/>
          <w:lang w:val="es-ES_tradnl"/>
        </w:rPr>
        <w:t>,</w:t>
      </w:r>
      <w:r w:rsidR="00535588">
        <w:rPr>
          <w:color w:val="000000"/>
          <w:sz w:val="20"/>
          <w:szCs w:val="20"/>
          <w:lang w:val="es-ES_tradnl"/>
        </w:rPr>
        <w:t>9</w:t>
      </w:r>
      <w:r w:rsidR="009E394A" w:rsidRPr="00287DFB">
        <w:rPr>
          <w:color w:val="000000"/>
          <w:sz w:val="20"/>
          <w:szCs w:val="20"/>
          <w:lang w:val="es-ES_tradnl"/>
        </w:rPr>
        <w:t>%.</w:t>
      </w:r>
    </w:p>
    <w:p w14:paraId="42FF5470" w14:textId="77777777" w:rsidR="00AB42D9" w:rsidRPr="00287DFB" w:rsidRDefault="00AB42D9" w:rsidP="00B4799F">
      <w:pPr>
        <w:widowControl w:val="0"/>
        <w:autoSpaceDE w:val="0"/>
        <w:autoSpaceDN w:val="0"/>
        <w:jc w:val="both"/>
        <w:rPr>
          <w:color w:val="000000"/>
          <w:sz w:val="20"/>
          <w:szCs w:val="20"/>
          <w:lang w:val="es-ES_tradnl"/>
        </w:rPr>
      </w:pPr>
    </w:p>
    <w:p w14:paraId="58572AB9" w14:textId="77777777" w:rsidR="00AB42D9" w:rsidRPr="00287DFB" w:rsidRDefault="00AB42D9" w:rsidP="00B4799F">
      <w:pPr>
        <w:widowControl w:val="0"/>
        <w:autoSpaceDE w:val="0"/>
        <w:autoSpaceDN w:val="0"/>
        <w:jc w:val="both"/>
        <w:rPr>
          <w:color w:val="000000"/>
          <w:sz w:val="20"/>
          <w:szCs w:val="20"/>
          <w:lang w:val="es-ES_tradnl"/>
        </w:rPr>
      </w:pPr>
      <w:r w:rsidRPr="00287DFB">
        <w:rPr>
          <w:color w:val="000000"/>
          <w:sz w:val="20"/>
          <w:szCs w:val="20"/>
          <w:lang w:val="es-ES_tradnl"/>
        </w:rPr>
        <w:t xml:space="preserve">Por su parte, el FMI, en su informe sobre las Perspectivas Económicas Mundiales de </w:t>
      </w:r>
      <w:r w:rsidR="00AA60DE" w:rsidRPr="00287DFB">
        <w:rPr>
          <w:color w:val="000000"/>
          <w:sz w:val="20"/>
          <w:szCs w:val="20"/>
          <w:lang w:val="es-ES_tradnl"/>
        </w:rPr>
        <w:t xml:space="preserve">octubre </w:t>
      </w:r>
      <w:r w:rsidRPr="00287DFB">
        <w:rPr>
          <w:color w:val="000000"/>
          <w:sz w:val="20"/>
          <w:szCs w:val="20"/>
          <w:lang w:val="es-ES_tradnl"/>
        </w:rPr>
        <w:t xml:space="preserve">de 2020, proyectó una contracción de la economía argentina de </w:t>
      </w:r>
      <w:r w:rsidR="00AA60DE" w:rsidRPr="00287DFB">
        <w:rPr>
          <w:color w:val="000000"/>
          <w:sz w:val="20"/>
          <w:szCs w:val="20"/>
          <w:lang w:val="es-ES_tradnl"/>
        </w:rPr>
        <w:t>11</w:t>
      </w:r>
      <w:r w:rsidRPr="00287DFB">
        <w:rPr>
          <w:color w:val="000000"/>
          <w:sz w:val="20"/>
          <w:szCs w:val="20"/>
          <w:lang w:val="es-ES_tradnl"/>
        </w:rPr>
        <w:t>,</w:t>
      </w:r>
      <w:r w:rsidR="00AA60DE" w:rsidRPr="00287DFB">
        <w:rPr>
          <w:color w:val="000000"/>
          <w:sz w:val="20"/>
          <w:szCs w:val="20"/>
          <w:lang w:val="es-ES_tradnl"/>
        </w:rPr>
        <w:t>8</w:t>
      </w:r>
      <w:r w:rsidRPr="00287DFB">
        <w:rPr>
          <w:color w:val="000000"/>
          <w:sz w:val="20"/>
          <w:szCs w:val="20"/>
          <w:lang w:val="es-ES_tradnl"/>
        </w:rPr>
        <w:t xml:space="preserve">% en 2020 y un crecimiento de </w:t>
      </w:r>
      <w:r w:rsidR="00AA60DE" w:rsidRPr="00287DFB">
        <w:rPr>
          <w:color w:val="000000"/>
          <w:sz w:val="20"/>
          <w:szCs w:val="20"/>
          <w:lang w:val="es-ES_tradnl"/>
        </w:rPr>
        <w:t>4</w:t>
      </w:r>
      <w:r w:rsidRPr="00287DFB">
        <w:rPr>
          <w:color w:val="000000"/>
          <w:sz w:val="20"/>
          <w:szCs w:val="20"/>
          <w:lang w:val="es-ES_tradnl"/>
        </w:rPr>
        <w:t xml:space="preserve">,9% en 2021. </w:t>
      </w:r>
    </w:p>
    <w:p w14:paraId="230ED37A" w14:textId="77777777" w:rsidR="00B11CF6" w:rsidRPr="00287DFB" w:rsidRDefault="00B11CF6" w:rsidP="00320F64">
      <w:pPr>
        <w:autoSpaceDE w:val="0"/>
        <w:autoSpaceDN w:val="0"/>
        <w:adjustRightInd w:val="0"/>
        <w:jc w:val="both"/>
        <w:rPr>
          <w:color w:val="000000"/>
          <w:sz w:val="20"/>
        </w:rPr>
      </w:pPr>
    </w:p>
    <w:p w14:paraId="0AD3A1C0" w14:textId="77777777" w:rsidR="00320F64" w:rsidRPr="00287DFB" w:rsidRDefault="00320F64" w:rsidP="00320F64">
      <w:pPr>
        <w:pStyle w:val="BLOCKBOLDSGL"/>
        <w:spacing w:after="0"/>
        <w:jc w:val="both"/>
      </w:pPr>
      <w:r w:rsidRPr="00287DFB">
        <w:t>Riesgos relacionados con el sistema financiero argentino</w:t>
      </w:r>
    </w:p>
    <w:p w14:paraId="73F0FF97" w14:textId="77777777" w:rsidR="00320F64" w:rsidRPr="00287DFB" w:rsidRDefault="00320F64" w:rsidP="00320F64">
      <w:pPr>
        <w:pStyle w:val="BLOCKBOLDSGL"/>
        <w:spacing w:after="0"/>
        <w:jc w:val="both"/>
        <w:rPr>
          <w:u w:val="single"/>
        </w:rPr>
      </w:pPr>
    </w:p>
    <w:p w14:paraId="7F8A3093"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 xml:space="preserve">La estabilidad del sistema financiero depende de la capacidad de las entidades financieras de mantener e incrementar la confianza de los depositantes. </w:t>
      </w:r>
    </w:p>
    <w:p w14:paraId="737666D1" w14:textId="77777777" w:rsidR="00320F64" w:rsidRPr="00287DFB" w:rsidRDefault="00320F64" w:rsidP="00320F64">
      <w:pPr>
        <w:pStyle w:val="Default"/>
        <w:jc w:val="both"/>
        <w:rPr>
          <w:rFonts w:ascii="Times New Roman" w:hAnsi="Times New Roman" w:cs="Times New Roman"/>
          <w:i/>
          <w:sz w:val="20"/>
          <w:szCs w:val="20"/>
        </w:rPr>
      </w:pPr>
    </w:p>
    <w:p w14:paraId="20536407"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Las medidas adoptadas por el Gobierno a fines de 2001 y a principios de 2002, en particular la limitación del derecho de los depositantes a retirar libremente su dinero de los bancos y la pesificación y reestructuración de sus depósitos generaron fuerte oposición de los depositantes, por las pérdidas generadas a sus ahorros y socavaron la confianza en el sistema financiero y en todas las entidades que operan en Argentina. </w:t>
      </w:r>
    </w:p>
    <w:p w14:paraId="3A311D03" w14:textId="77777777" w:rsidR="00320F64" w:rsidRPr="00287DFB" w:rsidRDefault="00320F64" w:rsidP="00320F64">
      <w:pPr>
        <w:pStyle w:val="Default"/>
        <w:jc w:val="both"/>
        <w:rPr>
          <w:rFonts w:ascii="Times New Roman" w:hAnsi="Times New Roman" w:cs="Times New Roman"/>
          <w:sz w:val="20"/>
          <w:szCs w:val="20"/>
        </w:rPr>
      </w:pPr>
    </w:p>
    <w:p w14:paraId="0932C5F9"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Si los depositantes nuevamente retiraran en un futuro su dinero de los bancos, ello podría impactar de manera adversa en la forma en que las entidades financieras conducen sus negocios, y en su habilidad para operar como intermediarios financieros. La pérdida de confianza en los mercados financieros internacionales también podría afectar negativamente la confianza de los depositantes con respecto a bancos argentinos. </w:t>
      </w:r>
    </w:p>
    <w:p w14:paraId="7BE198AD" w14:textId="77777777" w:rsidR="00320F64" w:rsidRPr="00287DFB" w:rsidRDefault="00320F64" w:rsidP="00320F64">
      <w:pPr>
        <w:pStyle w:val="Default"/>
        <w:jc w:val="both"/>
        <w:rPr>
          <w:rFonts w:ascii="Times New Roman" w:hAnsi="Times New Roman" w:cs="Times New Roman"/>
          <w:sz w:val="20"/>
          <w:szCs w:val="20"/>
        </w:rPr>
      </w:pPr>
    </w:p>
    <w:p w14:paraId="18AB2008" w14:textId="77777777" w:rsidR="00320F64" w:rsidRPr="00287DFB" w:rsidRDefault="0022720A"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U</w:t>
      </w:r>
      <w:r w:rsidR="00320F64" w:rsidRPr="00287DFB">
        <w:rPr>
          <w:rFonts w:ascii="Times New Roman" w:hAnsi="Times New Roman" w:cs="Times New Roman"/>
          <w:sz w:val="20"/>
          <w:szCs w:val="20"/>
        </w:rPr>
        <w:t xml:space="preserve">na situación económica adversa, aun si no se encontrara relacionada con el sistema financiero, podría resultar en el retiro masivo de capitales de los bancos locales por parte de los depositantes, como una alternativa para proteger sus bienes de eventuales crisis. Cualquier retiro masivo de depósitos podría causar una falta de liquidez en el sector financiero, y como resultado, una contracción del acceso a la financiación. </w:t>
      </w:r>
    </w:p>
    <w:p w14:paraId="77F89E0E" w14:textId="77777777" w:rsidR="00320F64" w:rsidRPr="00287DFB" w:rsidRDefault="00320F64" w:rsidP="00320F64">
      <w:pPr>
        <w:pStyle w:val="Default"/>
        <w:jc w:val="both"/>
        <w:rPr>
          <w:rFonts w:ascii="Times New Roman" w:hAnsi="Times New Roman" w:cs="Times New Roman"/>
          <w:sz w:val="20"/>
          <w:szCs w:val="20"/>
        </w:rPr>
      </w:pPr>
    </w:p>
    <w:p w14:paraId="17D48669"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Lo antedicho podría impactar de manera negativa en los resultados de </w:t>
      </w:r>
      <w:r w:rsidR="007C23FD" w:rsidRPr="00287DFB">
        <w:rPr>
          <w:rFonts w:ascii="Times New Roman" w:hAnsi="Times New Roman" w:cs="Times New Roman"/>
          <w:sz w:val="20"/>
          <w:szCs w:val="20"/>
        </w:rPr>
        <w:t xml:space="preserve">las </w:t>
      </w:r>
      <w:r w:rsidRPr="00287DFB">
        <w:rPr>
          <w:rFonts w:ascii="Times New Roman" w:hAnsi="Times New Roman" w:cs="Times New Roman"/>
          <w:sz w:val="20"/>
          <w:szCs w:val="20"/>
        </w:rPr>
        <w:t>operaciones de CFA.</w:t>
      </w:r>
    </w:p>
    <w:p w14:paraId="4F351F6B" w14:textId="77777777" w:rsidR="00320F64" w:rsidRPr="00287DFB" w:rsidRDefault="00320F64" w:rsidP="00320F64">
      <w:pPr>
        <w:pStyle w:val="Default"/>
        <w:jc w:val="both"/>
        <w:rPr>
          <w:rFonts w:ascii="Times New Roman" w:hAnsi="Times New Roman" w:cs="Times New Roman"/>
          <w:sz w:val="20"/>
          <w:szCs w:val="20"/>
        </w:rPr>
      </w:pPr>
    </w:p>
    <w:p w14:paraId="44032B54"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 xml:space="preserve">Si el volumen de la actividad de intermediación financiera como porcentaje del PBI no se recupera en niveles significativos, la capacidad de las entidades financieras para generar ganancias podría verse limitada. </w:t>
      </w:r>
    </w:p>
    <w:p w14:paraId="48A21F17" w14:textId="77777777" w:rsidR="00320F64" w:rsidRPr="00287DFB" w:rsidRDefault="00320F64" w:rsidP="00320F64">
      <w:pPr>
        <w:pStyle w:val="Default"/>
        <w:jc w:val="both"/>
        <w:rPr>
          <w:rFonts w:ascii="Times New Roman" w:hAnsi="Times New Roman" w:cs="Times New Roman"/>
          <w:i/>
          <w:sz w:val="20"/>
          <w:szCs w:val="20"/>
        </w:rPr>
      </w:pPr>
    </w:p>
    <w:p w14:paraId="0E8F8C93" w14:textId="77777777" w:rsidR="00697C31" w:rsidRPr="00287DFB" w:rsidRDefault="00320F64" w:rsidP="00697C31">
      <w:pPr>
        <w:widowControl w:val="0"/>
        <w:jc w:val="both"/>
        <w:rPr>
          <w:sz w:val="20"/>
          <w:szCs w:val="20"/>
          <w:lang w:val="es-ES"/>
        </w:rPr>
      </w:pPr>
      <w:r w:rsidRPr="00287DFB">
        <w:rPr>
          <w:sz w:val="20"/>
          <w:szCs w:val="20"/>
          <w:lang w:val="es-ES"/>
        </w:rPr>
        <w:t>Como resultado de la crisis económica del 2001 – 2002, el volumen de la actividad de intermediación financiera se vio disminuida drásticamente: el crédito del sector privado disminuyó del 24% del PBI en diciembre de 2000 a 7,7% en junio de 2004, y el total de depósitos como porcentaje del PBI cayó de un 31% a un 23,2% durante el mismo período. La profundidad de la crisis y su efecto sobre la confianza de los depositantes en el sistema financiero creó incertidumbre respecto de su capacidad para actuar como intermediario entre el ahorro y el crédito.</w:t>
      </w:r>
      <w:r w:rsidR="00697C31" w:rsidRPr="00287DFB">
        <w:rPr>
          <w:sz w:val="20"/>
          <w:szCs w:val="20"/>
          <w:lang w:val="es-ES"/>
        </w:rPr>
        <w:t xml:space="preserve"> Adicionalmente, de acuerdo con lo informado por el BCRA, </w:t>
      </w:r>
      <w:r w:rsidR="00EE21BC" w:rsidRPr="00287DFB">
        <w:rPr>
          <w:sz w:val="20"/>
          <w:szCs w:val="20"/>
          <w:lang w:val="es-ES"/>
        </w:rPr>
        <w:t xml:space="preserve">a </w:t>
      </w:r>
      <w:r w:rsidR="00D607F4" w:rsidRPr="00287DFB">
        <w:rPr>
          <w:sz w:val="20"/>
          <w:szCs w:val="20"/>
          <w:lang w:val="es-ES"/>
        </w:rPr>
        <w:t>octubre de 2020</w:t>
      </w:r>
      <w:r w:rsidR="00EE21BC" w:rsidRPr="00287DFB">
        <w:rPr>
          <w:sz w:val="20"/>
          <w:szCs w:val="20"/>
          <w:lang w:val="es-ES"/>
        </w:rPr>
        <w:t>,</w:t>
      </w:r>
      <w:r w:rsidR="00D607F4" w:rsidRPr="00287DFB">
        <w:rPr>
          <w:sz w:val="20"/>
          <w:szCs w:val="20"/>
          <w:lang w:val="es-ES"/>
        </w:rPr>
        <w:t xml:space="preserve"> </w:t>
      </w:r>
      <w:r w:rsidR="00697C31" w:rsidRPr="00287DFB">
        <w:rPr>
          <w:sz w:val="20"/>
          <w:szCs w:val="20"/>
          <w:lang w:val="es-ES"/>
        </w:rPr>
        <w:t xml:space="preserve">los depósitos en Pesos </w:t>
      </w:r>
      <w:r w:rsidR="00D607F4" w:rsidRPr="00287DFB">
        <w:rPr>
          <w:sz w:val="20"/>
          <w:szCs w:val="20"/>
          <w:lang w:val="es-ES"/>
        </w:rPr>
        <w:t xml:space="preserve">y Dólares </w:t>
      </w:r>
      <w:r w:rsidR="00697C31" w:rsidRPr="00287DFB">
        <w:rPr>
          <w:sz w:val="20"/>
          <w:szCs w:val="20"/>
          <w:lang w:val="es-ES"/>
        </w:rPr>
        <w:t xml:space="preserve">del sector privado </w:t>
      </w:r>
      <w:r w:rsidR="00EE21BC" w:rsidRPr="00287DFB">
        <w:rPr>
          <w:sz w:val="20"/>
          <w:szCs w:val="20"/>
          <w:lang w:val="es-ES"/>
        </w:rPr>
        <w:t xml:space="preserve">mostraron un aumento </w:t>
      </w:r>
      <w:r w:rsidR="00D607F4" w:rsidRPr="00287DFB">
        <w:rPr>
          <w:sz w:val="20"/>
          <w:szCs w:val="20"/>
          <w:lang w:val="es-ES"/>
        </w:rPr>
        <w:t xml:space="preserve">interanual </w:t>
      </w:r>
      <w:r w:rsidR="00EE21BC" w:rsidRPr="00287DFB">
        <w:rPr>
          <w:sz w:val="20"/>
          <w:szCs w:val="20"/>
          <w:lang w:val="es-ES"/>
        </w:rPr>
        <w:t xml:space="preserve">del </w:t>
      </w:r>
      <w:r w:rsidR="00697C31" w:rsidRPr="00287DFB">
        <w:rPr>
          <w:sz w:val="20"/>
          <w:szCs w:val="20"/>
          <w:lang w:val="es-ES"/>
        </w:rPr>
        <w:t>6</w:t>
      </w:r>
      <w:r w:rsidR="00D607F4" w:rsidRPr="00287DFB">
        <w:rPr>
          <w:sz w:val="20"/>
          <w:szCs w:val="20"/>
          <w:lang w:val="es-ES"/>
        </w:rPr>
        <w:t>6</w:t>
      </w:r>
      <w:r w:rsidR="00697C31" w:rsidRPr="00287DFB">
        <w:rPr>
          <w:sz w:val="20"/>
          <w:szCs w:val="20"/>
          <w:lang w:val="es-ES"/>
        </w:rPr>
        <w:t>,</w:t>
      </w:r>
      <w:r w:rsidR="00D607F4" w:rsidRPr="00287DFB">
        <w:rPr>
          <w:sz w:val="20"/>
          <w:szCs w:val="20"/>
          <w:lang w:val="es-ES"/>
        </w:rPr>
        <w:t>2</w:t>
      </w:r>
      <w:r w:rsidR="00697C31" w:rsidRPr="00287DFB">
        <w:rPr>
          <w:sz w:val="20"/>
          <w:szCs w:val="20"/>
          <w:lang w:val="es-ES"/>
        </w:rPr>
        <w:t>%</w:t>
      </w:r>
      <w:r w:rsidR="00EE21BC" w:rsidRPr="00287DFB">
        <w:rPr>
          <w:sz w:val="20"/>
          <w:szCs w:val="20"/>
          <w:lang w:val="es-ES"/>
        </w:rPr>
        <w:t>, acumulando, en lo que va de 2020, un aumento del 46.3%.</w:t>
      </w:r>
      <w:r w:rsidR="00697C31" w:rsidRPr="00287DFB">
        <w:rPr>
          <w:sz w:val="20"/>
          <w:szCs w:val="20"/>
          <w:lang w:val="es-ES"/>
        </w:rPr>
        <w:t xml:space="preserve">, por crecimientos tanto de las colocaciones a plazo como de las cuentas a la vista. </w:t>
      </w:r>
      <w:r w:rsidR="00EE21BC" w:rsidRPr="00287DFB">
        <w:rPr>
          <w:sz w:val="20"/>
          <w:szCs w:val="20"/>
          <w:lang w:val="es-ES"/>
        </w:rPr>
        <w:t xml:space="preserve">Por su parte, el </w:t>
      </w:r>
      <w:r w:rsidR="00697C31" w:rsidRPr="00287DFB">
        <w:rPr>
          <w:sz w:val="20"/>
          <w:szCs w:val="20"/>
          <w:lang w:val="es-ES"/>
        </w:rPr>
        <w:t>saldo de</w:t>
      </w:r>
      <w:r w:rsidR="00697C31" w:rsidRPr="00287DFB">
        <w:rPr>
          <w:sz w:val="20"/>
          <w:lang w:val="es-ES"/>
        </w:rPr>
        <w:t xml:space="preserve"> depósitos del sector privado </w:t>
      </w:r>
      <w:r w:rsidR="00697C31" w:rsidRPr="00287DFB">
        <w:rPr>
          <w:sz w:val="20"/>
          <w:szCs w:val="20"/>
          <w:lang w:val="es-ES"/>
        </w:rPr>
        <w:t xml:space="preserve">en moneda extranjera disminuyó </w:t>
      </w:r>
      <w:r w:rsidR="00EE21BC" w:rsidRPr="00287DFB">
        <w:rPr>
          <w:sz w:val="20"/>
          <w:szCs w:val="20"/>
          <w:lang w:val="es-ES"/>
        </w:rPr>
        <w:t>7,1</w:t>
      </w:r>
      <w:r w:rsidR="00697C31" w:rsidRPr="00287DFB">
        <w:rPr>
          <w:sz w:val="20"/>
          <w:szCs w:val="20"/>
          <w:lang w:val="es-ES"/>
        </w:rPr>
        <w:t>% en</w:t>
      </w:r>
      <w:r w:rsidR="00697C31" w:rsidRPr="00287DFB">
        <w:rPr>
          <w:sz w:val="20"/>
          <w:lang w:val="es-ES"/>
        </w:rPr>
        <w:t xml:space="preserve"> el </w:t>
      </w:r>
      <w:r w:rsidR="00697C31" w:rsidRPr="00287DFB">
        <w:rPr>
          <w:sz w:val="20"/>
          <w:szCs w:val="20"/>
          <w:lang w:val="es-ES"/>
        </w:rPr>
        <w:t>mes —en moneda de origen—.</w:t>
      </w:r>
    </w:p>
    <w:p w14:paraId="3410A75D" w14:textId="77777777" w:rsidR="00320F64" w:rsidRPr="00287DFB" w:rsidRDefault="00320F64" w:rsidP="00320F64">
      <w:pPr>
        <w:widowControl w:val="0"/>
        <w:jc w:val="both"/>
        <w:rPr>
          <w:sz w:val="20"/>
        </w:rPr>
      </w:pPr>
    </w:p>
    <w:p w14:paraId="7DF16AF4"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No puede asegurarse que la actividad de intermediación financiera se desarrollará lo suficiente para alcanzar los volúmenes necesarios para permitir una adecuada capacidad de las entidades financieras de generar resultados, o que dichas acciones serán suficientemente adecuadas para evitar que las entidades financieras argentinas asuman riesgos excesivos por descalce de plazos. Bajo estas circunstancias, por un período de tiempo indeterminado, la escala de las operaciones de las entidades financieras que operan en Argentina, el volumen de sus negocios, el tamaño de sus activos y pasivos o su capacidad de generar resultados, podrían verse limitadas. </w:t>
      </w:r>
    </w:p>
    <w:p w14:paraId="31A1207B" w14:textId="77777777" w:rsidR="00320F64" w:rsidRPr="00287DFB" w:rsidRDefault="00320F64" w:rsidP="00320F64">
      <w:pPr>
        <w:pStyle w:val="Default"/>
        <w:jc w:val="both"/>
        <w:rPr>
          <w:rFonts w:ascii="Times New Roman" w:hAnsi="Times New Roman" w:cs="Times New Roman"/>
          <w:sz w:val="20"/>
          <w:szCs w:val="20"/>
        </w:rPr>
      </w:pPr>
    </w:p>
    <w:p w14:paraId="0D67E2AE"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 xml:space="preserve">El crecimiento y las ganancias del sistema financiero argentino dependen parcialmente de la evolución del fondeo a mediano y largo plazo. </w:t>
      </w:r>
    </w:p>
    <w:p w14:paraId="656FF870" w14:textId="77777777" w:rsidR="00320F64" w:rsidRPr="00287DFB" w:rsidRDefault="00320F64" w:rsidP="00320F64">
      <w:pPr>
        <w:pStyle w:val="Default"/>
        <w:jc w:val="both"/>
        <w:rPr>
          <w:rFonts w:ascii="Times New Roman" w:hAnsi="Times New Roman" w:cs="Times New Roman"/>
          <w:i/>
          <w:sz w:val="20"/>
          <w:szCs w:val="20"/>
        </w:rPr>
      </w:pPr>
    </w:p>
    <w:p w14:paraId="139AC89E"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A pesar de que los depósitos del sistema financiero continúan creciendo, son mayormente a la vista o a corto plazo y las fuentes de fondos de mediano y largo plazo de las entidades financieras son actualmente limitadas. En el caso que las instituciones financieras argentinas tuvieran dificultades en generar resultados y/o mantener el volumen y/o escala de sus negocios, podría afectar adversamente la capacidad de CFA de honrar sus deudas, incluidas las Obligaciones Negociables. </w:t>
      </w:r>
    </w:p>
    <w:p w14:paraId="340F0667" w14:textId="77777777" w:rsidR="00320F64" w:rsidRPr="00287DFB" w:rsidRDefault="00320F64" w:rsidP="00320F64">
      <w:pPr>
        <w:pStyle w:val="Default"/>
        <w:jc w:val="both"/>
        <w:rPr>
          <w:rFonts w:ascii="Times New Roman" w:hAnsi="Times New Roman" w:cs="Times New Roman"/>
          <w:sz w:val="20"/>
          <w:szCs w:val="20"/>
        </w:rPr>
      </w:pPr>
    </w:p>
    <w:p w14:paraId="3F756F51"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La calidad de los activos de las instituciones financieras está expuesta a la deuda del sector público (incluidos los títulos emitidos por el BCRA) y su capacidad de repago, que</w:t>
      </w:r>
      <w:r w:rsidR="00FF43CA" w:rsidRPr="00287DFB">
        <w:rPr>
          <w:rFonts w:ascii="Times New Roman" w:hAnsi="Times New Roman" w:cs="Times New Roman"/>
          <w:i/>
          <w:sz w:val="20"/>
          <w:szCs w:val="20"/>
        </w:rPr>
        <w:t>,</w:t>
      </w:r>
      <w:r w:rsidRPr="00287DFB">
        <w:rPr>
          <w:rFonts w:ascii="Times New Roman" w:hAnsi="Times New Roman" w:cs="Times New Roman"/>
          <w:i/>
          <w:sz w:val="20"/>
          <w:szCs w:val="20"/>
        </w:rPr>
        <w:t xml:space="preserve"> en períodos de recesión económica, podría afectar negativamente los resultados de las operaciones. </w:t>
      </w:r>
    </w:p>
    <w:p w14:paraId="173C3E5C" w14:textId="77777777" w:rsidR="00320F64" w:rsidRPr="00287DFB" w:rsidRDefault="00320F64" w:rsidP="00320F64">
      <w:pPr>
        <w:pStyle w:val="Default"/>
        <w:jc w:val="both"/>
        <w:rPr>
          <w:rFonts w:ascii="Times New Roman" w:hAnsi="Times New Roman" w:cs="Times New Roman"/>
          <w:i/>
          <w:sz w:val="20"/>
          <w:szCs w:val="20"/>
        </w:rPr>
      </w:pPr>
    </w:p>
    <w:p w14:paraId="7D311148"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Las entidades financieras argentinas continúan teniendo cierta exposición a la deuda del sector público y a su capacidad de repago. La capacidad del Gobierno argentino para honrar sus obligaciones financieras depende, entre otras cosas, de su habilidad para establecer políticas económicas exitosas que fomenten el crecimiento y el desarrollo en el largo plazo, generen ingresos fiscales y controlen el gasto público, que podría parcial o totalmente no producirse. </w:t>
      </w:r>
    </w:p>
    <w:p w14:paraId="5E70EA65" w14:textId="77777777" w:rsidR="00320F64" w:rsidRPr="00287DFB" w:rsidRDefault="00320F64" w:rsidP="00320F64">
      <w:pPr>
        <w:pStyle w:val="Default"/>
        <w:jc w:val="both"/>
        <w:rPr>
          <w:rFonts w:ascii="Times New Roman" w:hAnsi="Times New Roman" w:cs="Times New Roman"/>
          <w:i/>
          <w:sz w:val="20"/>
          <w:szCs w:val="20"/>
        </w:rPr>
      </w:pPr>
    </w:p>
    <w:p w14:paraId="2CDD0C9E"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 xml:space="preserve">Nuevas limitaciones a los derechos de los acreedores en Argentina y a la posibilidad de ejecutar ciertas garantías podrían afectar negativamente a las entidades financieras. </w:t>
      </w:r>
    </w:p>
    <w:p w14:paraId="3739E0C4" w14:textId="77777777" w:rsidR="00320F64" w:rsidRPr="00287DFB" w:rsidRDefault="00320F64" w:rsidP="00320F64">
      <w:pPr>
        <w:pStyle w:val="Default"/>
        <w:jc w:val="both"/>
        <w:rPr>
          <w:rFonts w:ascii="Times New Roman" w:hAnsi="Times New Roman" w:cs="Times New Roman"/>
          <w:i/>
          <w:sz w:val="20"/>
          <w:szCs w:val="20"/>
        </w:rPr>
      </w:pPr>
    </w:p>
    <w:p w14:paraId="4270911A"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 xml:space="preserve">Para proteger a los deudores afectados por la crisis económica, a partir de 2002, el Gobierno dictó varias leyes y normas que suspendieron temporariamente la capacidad de los acreedores de ejecutar sus garantías y de ejercer sus derechos en virtud de instrumentos similares establecidos en los acuerdos de financiación en caso de incumplimiento por parte del deudor. Dichas normas han impedido en algunos casos a los acreedores en Argentina iniciar acciones de cobranza y/o juicios para el recupero de sus préstamos en situación de incumplimiento. Si bien estas normas fueron dejadas sin efecto, frente a un contexto económico adverso o en otras circunstancias, el Gobierno podría dictar nuevas leyes y normas que afecten la capacidad de los acreedores de ejercer sus derechos establecidos en los contratos de préstamo y ejecutar garantías e instrumentos similares, con un efecto adverso para el sistema financiero y el negocio de CFA. </w:t>
      </w:r>
    </w:p>
    <w:p w14:paraId="737B5A60" w14:textId="77777777" w:rsidR="00320F64" w:rsidRPr="00287DFB" w:rsidRDefault="00320F64" w:rsidP="00320F64">
      <w:pPr>
        <w:pStyle w:val="TitleL"/>
        <w:spacing w:after="0"/>
        <w:ind w:firstLine="720"/>
        <w:jc w:val="both"/>
        <w:rPr>
          <w:lang w:val="es-ES"/>
        </w:rPr>
      </w:pPr>
    </w:p>
    <w:p w14:paraId="5E46FD19" w14:textId="77777777" w:rsidR="00320F64" w:rsidRPr="00287DFB" w:rsidRDefault="00320F64" w:rsidP="00320F64">
      <w:pPr>
        <w:jc w:val="both"/>
        <w:rPr>
          <w:b/>
          <w:i/>
          <w:sz w:val="20"/>
        </w:rPr>
      </w:pPr>
      <w:r w:rsidRPr="00287DFB">
        <w:rPr>
          <w:i/>
          <w:sz w:val="20"/>
          <w:szCs w:val="20"/>
          <w:lang w:val="es-ES"/>
        </w:rPr>
        <w:t xml:space="preserve">Las leyes de defensa del consumidor pueden limitar algunos de los derechos del Emisor </w:t>
      </w:r>
    </w:p>
    <w:p w14:paraId="64689B65" w14:textId="77777777" w:rsidR="00320F64" w:rsidRPr="00287DFB" w:rsidRDefault="00320F64" w:rsidP="00320F64">
      <w:pPr>
        <w:pStyle w:val="TitleL"/>
        <w:spacing w:after="0"/>
        <w:ind w:firstLine="720"/>
        <w:jc w:val="both"/>
        <w:rPr>
          <w:lang w:val="es-AR"/>
        </w:rPr>
      </w:pPr>
    </w:p>
    <w:p w14:paraId="1C1E6070" w14:textId="77777777" w:rsidR="00320F64" w:rsidRPr="00287DFB" w:rsidRDefault="00320F64" w:rsidP="00320F64">
      <w:pPr>
        <w:jc w:val="both"/>
        <w:rPr>
          <w:b/>
          <w:sz w:val="20"/>
          <w:szCs w:val="20"/>
          <w:lang w:val="es-ES"/>
        </w:rPr>
      </w:pPr>
      <w:r w:rsidRPr="00287DFB">
        <w:rPr>
          <w:sz w:val="20"/>
          <w:szCs w:val="20"/>
          <w:lang w:val="es-ES"/>
        </w:rPr>
        <w:t>La ley de defensa del consumidor N° 24.240, según sus normas modificatorias y complementarias (la “</w:t>
      </w:r>
      <w:r w:rsidR="00230892" w:rsidRPr="00287DFB">
        <w:rPr>
          <w:sz w:val="20"/>
          <w:szCs w:val="20"/>
          <w:u w:val="single"/>
          <w:lang w:val="es-ES"/>
        </w:rPr>
        <w:t>LDC</w:t>
      </w:r>
      <w:r w:rsidRPr="00287DFB">
        <w:rPr>
          <w:sz w:val="20"/>
          <w:szCs w:val="20"/>
          <w:lang w:val="es-ES"/>
        </w:rPr>
        <w:t xml:space="preserve">”) establece una serie de normas y principios para la defensa de los consumidores. Dicha ley fue modificada el 12 de marzo de 2008 por la Ley N° 26.361 en diversos aspectos, a saber: (i) se amplió el universo de personas consideradas como consumidores amparados por la </w:t>
      </w:r>
      <w:r w:rsidR="00230892" w:rsidRPr="00287DFB">
        <w:rPr>
          <w:sz w:val="20"/>
          <w:szCs w:val="20"/>
          <w:lang w:val="es-ES"/>
        </w:rPr>
        <w:t>LDC</w:t>
      </w:r>
      <w:r w:rsidRPr="00287DFB">
        <w:rPr>
          <w:sz w:val="20"/>
          <w:szCs w:val="20"/>
          <w:lang w:val="es-ES"/>
        </w:rPr>
        <w:t>, (ii) se incrementaron los topes máximos de las multas a proveedores que violen esta ley y se facultó a la autoridad administrativa de aplicación a condenar a cualquier proveedor al pago del daño directo hasta un valor máximo, (iii) se estableció la posibilidad de que los jueces impongan a los proveedores una condena a pagar en concepto de “daños punitivos” a los consumidores (los cuales no pueden superar los $5 millones, dependiendo de la gravedad del hecho y demás circunstancias del caso) y (iv) se reguló sobre la posibilidad de las asociaciones de consumidores de iniciar acciones colectivas en representación de los derechos de universos indeterminados de consumidores. A su vez dispuso que la Secretaría de Comercio Interior dependiente del Ministerio de Economía y Producción sea la autoridad nacional de aplicación (la “Secretaría de Comercio”) y la Ciudad Autónoma de Buenos Aires y las provincias actúen como autoridades locales de aplicación.</w:t>
      </w:r>
    </w:p>
    <w:p w14:paraId="54666DFF" w14:textId="77777777" w:rsidR="00320F64" w:rsidRPr="00287DFB" w:rsidRDefault="00320F64" w:rsidP="00320F64">
      <w:pPr>
        <w:jc w:val="both"/>
        <w:rPr>
          <w:b/>
          <w:sz w:val="20"/>
          <w:szCs w:val="20"/>
          <w:lang w:val="es-ES"/>
        </w:rPr>
      </w:pPr>
    </w:p>
    <w:p w14:paraId="7896AA26" w14:textId="77777777" w:rsidR="00320F64" w:rsidRPr="00287DFB" w:rsidRDefault="00320F64" w:rsidP="00320F64">
      <w:pPr>
        <w:jc w:val="both"/>
        <w:rPr>
          <w:sz w:val="20"/>
          <w:szCs w:val="20"/>
          <w:lang w:val="es-ES"/>
        </w:rPr>
      </w:pPr>
      <w:r w:rsidRPr="00287DFB">
        <w:rPr>
          <w:sz w:val="20"/>
          <w:szCs w:val="20"/>
          <w:lang w:val="es-ES"/>
        </w:rPr>
        <w:t>También con fecha 18 de septiembre de 2014, se promulgó la Ley 26.993 a través de la cual se crea el servicio de Conciliación Previa en las Relaciones de Consumo (el “</w:t>
      </w:r>
      <w:r w:rsidRPr="00287DFB">
        <w:rPr>
          <w:sz w:val="20"/>
          <w:u w:val="single"/>
          <w:lang w:val="es-ES"/>
        </w:rPr>
        <w:t>COPREC</w:t>
      </w:r>
      <w:r w:rsidRPr="00287DFB">
        <w:rPr>
          <w:sz w:val="20"/>
          <w:szCs w:val="20"/>
          <w:lang w:val="es-ES"/>
        </w:rPr>
        <w:t>”), cuya apertura fue resuelta por el Ministerio de Economía y Finanzas Públicas, a través de la Resolución 127/2015, publicada en el Boletín Oficial el 18 de Marzo de 2015, donde los usuarios y consumidores podrán presentar sus reclamos de forma gratuita, y éstos deberían ser solucionados en un plazo de 30 días. Los usuarios y consumidores podrán presentar reclamos cuyo monto no exceda un valor equivalente a 55 Salarios Mínimos, Vitales y Móviles, a través de un formulario que será determinado en la reglamentación. Aquellos reclamos que superen el valor referido, serán formulados ante los Juzgados Nacionales en las Relaciones de Consumo. Además, las empresas que no se presenten a esa conciliación queda</w:t>
      </w:r>
      <w:r w:rsidR="00FF43CA" w:rsidRPr="00287DFB">
        <w:rPr>
          <w:sz w:val="20"/>
          <w:szCs w:val="20"/>
          <w:lang w:val="es-ES"/>
        </w:rPr>
        <w:t xml:space="preserve">rán sujetas a multas. Asimismo </w:t>
      </w:r>
      <w:r w:rsidRPr="00287DFB">
        <w:rPr>
          <w:sz w:val="20"/>
          <w:szCs w:val="20"/>
          <w:lang w:val="es-ES"/>
        </w:rPr>
        <w:t>señalamos que</w:t>
      </w:r>
      <w:r w:rsidR="00FF43CA" w:rsidRPr="00287DFB">
        <w:rPr>
          <w:sz w:val="20"/>
          <w:szCs w:val="20"/>
          <w:lang w:val="es-ES"/>
        </w:rPr>
        <w:t>,</w:t>
      </w:r>
      <w:r w:rsidRPr="00287DFB">
        <w:rPr>
          <w:sz w:val="20"/>
          <w:szCs w:val="20"/>
          <w:lang w:val="es-ES"/>
        </w:rPr>
        <w:t xml:space="preserve"> como condición de admisibilidad de los recursos interpuestos contra sanciones de multas, el recurrente deberá depositar el monto de la multa a la orden de la autoridad que la dispuso, y presentar el comprobante del depósito con el escrito del recurso.</w:t>
      </w:r>
    </w:p>
    <w:p w14:paraId="470A5DD4" w14:textId="77777777" w:rsidR="00320F64" w:rsidRPr="00287DFB" w:rsidRDefault="00320F64" w:rsidP="00320F64">
      <w:pPr>
        <w:jc w:val="both"/>
        <w:rPr>
          <w:sz w:val="20"/>
          <w:szCs w:val="20"/>
          <w:lang w:val="es-ES"/>
        </w:rPr>
      </w:pPr>
    </w:p>
    <w:p w14:paraId="73BE68C0" w14:textId="77777777" w:rsidR="00320F64" w:rsidRPr="00287DFB" w:rsidRDefault="00320F64" w:rsidP="00320F64">
      <w:pPr>
        <w:jc w:val="both"/>
        <w:rPr>
          <w:sz w:val="20"/>
          <w:szCs w:val="20"/>
          <w:lang w:val="es-ES"/>
        </w:rPr>
      </w:pPr>
      <w:r w:rsidRPr="00287DFB">
        <w:rPr>
          <w:sz w:val="20"/>
          <w:szCs w:val="20"/>
          <w:lang w:val="es-ES"/>
        </w:rPr>
        <w:t>Si no se llega a un acuerdo, los consumidores podrían accionar primero ante la Auditoría de Relaciones de Consumo, y luego ante los Juzgados Nacionales en las Relaciones de Consumo o ante la Cámara Federal de Apelaciones correspondiente. Dada la reciente apertura del COPREC, son inciertas las consecuencias de la implementación de esta ley, que podría generar un aumento en la cantidad de reclamos de defensa del consumidor. Asimismo, cabe destacar que tanto la Auditoría como los Juzgados Nacionales y las Cámaras en las Relaciones de Consumo, todavía no fueron constituidos.</w:t>
      </w:r>
    </w:p>
    <w:p w14:paraId="6AC58CAD" w14:textId="77777777" w:rsidR="00320F64" w:rsidRPr="00287DFB" w:rsidRDefault="00320F64" w:rsidP="00320F64">
      <w:pPr>
        <w:jc w:val="both"/>
        <w:rPr>
          <w:sz w:val="20"/>
          <w:szCs w:val="20"/>
          <w:lang w:val="es-ES"/>
        </w:rPr>
      </w:pPr>
    </w:p>
    <w:p w14:paraId="37B2BDA9" w14:textId="77777777" w:rsidR="00320F64" w:rsidRPr="00287DFB" w:rsidRDefault="00320F64" w:rsidP="00320F64">
      <w:pPr>
        <w:jc w:val="both"/>
        <w:rPr>
          <w:b/>
          <w:i/>
          <w:sz w:val="20"/>
          <w:szCs w:val="20"/>
          <w:lang w:val="es-ES"/>
        </w:rPr>
      </w:pPr>
      <w:r w:rsidRPr="00287DFB">
        <w:rPr>
          <w:i/>
          <w:sz w:val="20"/>
          <w:szCs w:val="20"/>
          <w:lang w:val="es-ES"/>
        </w:rPr>
        <w:t>Actualmente, los consumidores también pueden hacer reclamos o denuncias, gratuitamente a través de las Oficinas Municipales de Defensa del Consumidor –OMIC- (en el ámbito provincial), en los Centros de Gestión y Participación Comunal (CGPC) que funcionan en la Ciudad Autónoma de Buenos Aires, o en los tribunales arbitrales de consumo, en los términos de la Ley Nº 24.240 y sus reglamentaciones.</w:t>
      </w:r>
    </w:p>
    <w:p w14:paraId="5F22DD20" w14:textId="77777777" w:rsidR="00320F64" w:rsidRPr="00287DFB" w:rsidRDefault="00320F64" w:rsidP="00320F64">
      <w:pPr>
        <w:pStyle w:val="Textoindependiente"/>
        <w:widowControl w:val="0"/>
        <w:tabs>
          <w:tab w:val="clear" w:pos="380"/>
        </w:tabs>
        <w:rPr>
          <w:rFonts w:ascii="Times New Roman" w:hAnsi="Times New Roman"/>
          <w:b w:val="0"/>
        </w:rPr>
      </w:pPr>
    </w:p>
    <w:p w14:paraId="578A0192" w14:textId="77777777" w:rsidR="00320F64" w:rsidRPr="00287DFB" w:rsidRDefault="00320F64" w:rsidP="00320F64">
      <w:pPr>
        <w:jc w:val="both"/>
        <w:rPr>
          <w:sz w:val="20"/>
        </w:rPr>
      </w:pPr>
      <w:r w:rsidRPr="00287DFB">
        <w:rPr>
          <w:sz w:val="20"/>
        </w:rPr>
        <w:t xml:space="preserve">Tanto la jurisprudencia como disposiciones reglamentarias posteriores han ratificado que las disposiciones de la </w:t>
      </w:r>
      <w:r w:rsidR="00230892" w:rsidRPr="00287DFB">
        <w:rPr>
          <w:sz w:val="20"/>
        </w:rPr>
        <w:t>LDC</w:t>
      </w:r>
      <w:r w:rsidRPr="00287DFB">
        <w:rPr>
          <w:sz w:val="20"/>
        </w:rPr>
        <w:t xml:space="preserve"> son de aplicación general a la actividad financiera. Adicionalmente, la Ley N° 25.065 (modificada por la Ley N° 26.010 y Ley N° 26.361, la “</w:t>
      </w:r>
      <w:r w:rsidRPr="00287DFB">
        <w:rPr>
          <w:sz w:val="20"/>
          <w:u w:val="single"/>
        </w:rPr>
        <w:t>Ley de Tarjetas</w:t>
      </w:r>
      <w:r w:rsidRPr="00287DFB">
        <w:rPr>
          <w:sz w:val="20"/>
        </w:rPr>
        <w:t>”) también contiene un conjunto de disposiciones de orden público de tutela de los titulares y adicionales de tarjetas de crédito.</w:t>
      </w:r>
    </w:p>
    <w:p w14:paraId="646B1BEC" w14:textId="77777777" w:rsidR="00320F64" w:rsidRPr="00287DFB" w:rsidRDefault="00320F64" w:rsidP="00320F64">
      <w:pPr>
        <w:widowControl w:val="0"/>
        <w:autoSpaceDE w:val="0"/>
        <w:autoSpaceDN w:val="0"/>
        <w:adjustRightInd w:val="0"/>
        <w:jc w:val="both"/>
        <w:rPr>
          <w:sz w:val="20"/>
        </w:rPr>
      </w:pPr>
    </w:p>
    <w:p w14:paraId="7C1B1D6C" w14:textId="77777777" w:rsidR="00320F64" w:rsidRPr="00287DFB" w:rsidRDefault="00320F64" w:rsidP="00320F64">
      <w:pPr>
        <w:widowControl w:val="0"/>
        <w:autoSpaceDE w:val="0"/>
        <w:autoSpaceDN w:val="0"/>
        <w:adjustRightInd w:val="0"/>
        <w:jc w:val="both"/>
        <w:rPr>
          <w:sz w:val="20"/>
        </w:rPr>
      </w:pPr>
      <w:r w:rsidRPr="00287DFB">
        <w:rPr>
          <w:sz w:val="20"/>
        </w:rPr>
        <w:t xml:space="preserve">La actividad de las autoridades administrativas competentes en la materia, tanto a nivel nacional, provincial y local, y la aplicación de la </w:t>
      </w:r>
      <w:r w:rsidR="00230892" w:rsidRPr="00287DFB">
        <w:rPr>
          <w:sz w:val="20"/>
        </w:rPr>
        <w:t>LDC</w:t>
      </w:r>
      <w:r w:rsidRPr="00287DFB">
        <w:rPr>
          <w:sz w:val="20"/>
        </w:rPr>
        <w:t xml:space="preserve"> y de la Ley de Tarjetas por parte de los tribunales es cada vez más intensa. Ello ha incrementado, en general, el nivel de protección de los deudores, lo cual, en ciertos supuestos, podría afectar la cobranza de los créditos de la Sociedad con respecto a los titulares de tarjetas de crédito. CFA no puede asegurar que fallos judiciales y administrativos en base a la nueva normativa sancionada, o de medidas que adopten las autoridades de aplicación, no aumentarán en el futuro el grado de protección asignado a sus deudores y otros clientes, o que no favorecerán los reclamos iniciados por grupos o asociaciones de consumidores. Esto podría impedir o dificultar el cobro de pagos derivados de los servicios prestados y del financiamiento extendido por la Sociedad, y por lo tanto afectar de manera negativa los resultados de la Sociedad y su capacidad de cumplir con sus obligaciones de pago, incluyendo las Obligaciones Negociables.</w:t>
      </w:r>
    </w:p>
    <w:p w14:paraId="3744BFA1" w14:textId="77777777" w:rsidR="00320F64" w:rsidRPr="00287DFB" w:rsidRDefault="00320F64" w:rsidP="00320F64">
      <w:pPr>
        <w:jc w:val="both"/>
        <w:rPr>
          <w:sz w:val="20"/>
          <w:szCs w:val="20"/>
          <w:lang w:val="es-ES"/>
        </w:rPr>
      </w:pPr>
    </w:p>
    <w:p w14:paraId="63786604" w14:textId="77777777" w:rsidR="00320F64" w:rsidRPr="00287DFB" w:rsidRDefault="00320F64" w:rsidP="00320F64">
      <w:pPr>
        <w:pStyle w:val="Default"/>
        <w:jc w:val="both"/>
        <w:rPr>
          <w:rFonts w:ascii="Times New Roman" w:hAnsi="Times New Roman" w:cs="Times New Roman"/>
          <w:i/>
          <w:sz w:val="20"/>
          <w:szCs w:val="20"/>
        </w:rPr>
      </w:pPr>
      <w:r w:rsidRPr="00287DFB">
        <w:rPr>
          <w:rFonts w:ascii="Times New Roman" w:hAnsi="Times New Roman" w:cs="Times New Roman"/>
          <w:i/>
          <w:sz w:val="20"/>
          <w:szCs w:val="20"/>
        </w:rPr>
        <w:t>Las acciones de clase contra entidades financieras por monto indeterminado pueden afectar la rentabilidad del sistema financiero</w:t>
      </w:r>
      <w:r w:rsidRPr="00287DFB">
        <w:rPr>
          <w:rFonts w:ascii="Times New Roman" w:hAnsi="Times New Roman" w:cs="Times New Roman"/>
          <w:i/>
          <w:sz w:val="20"/>
          <w:szCs w:val="20"/>
          <w:lang w:val="es-AR"/>
        </w:rPr>
        <w:t xml:space="preserve"> y del Emisor en particular.</w:t>
      </w:r>
    </w:p>
    <w:p w14:paraId="1CEEA230" w14:textId="77777777" w:rsidR="00320F64" w:rsidRPr="00287DFB" w:rsidRDefault="00320F64" w:rsidP="00320F64">
      <w:pPr>
        <w:pStyle w:val="Default"/>
        <w:jc w:val="both"/>
        <w:rPr>
          <w:rFonts w:ascii="Times New Roman" w:hAnsi="Times New Roman" w:cs="Times New Roman"/>
          <w:i/>
          <w:sz w:val="20"/>
          <w:szCs w:val="20"/>
        </w:rPr>
      </w:pPr>
    </w:p>
    <w:p w14:paraId="09D0D326" w14:textId="77777777" w:rsidR="00320F64" w:rsidRPr="00287DFB" w:rsidRDefault="00320F64" w:rsidP="00320F64">
      <w:pPr>
        <w:pStyle w:val="Default"/>
        <w:jc w:val="both"/>
        <w:rPr>
          <w:rFonts w:ascii="Times New Roman" w:hAnsi="Times New Roman" w:cs="Times New Roman"/>
          <w:sz w:val="20"/>
          <w:szCs w:val="20"/>
        </w:rPr>
      </w:pPr>
      <w:r w:rsidRPr="00287DFB">
        <w:rPr>
          <w:rFonts w:ascii="Times New Roman" w:hAnsi="Times New Roman" w:cs="Times New Roman"/>
          <w:sz w:val="20"/>
          <w:szCs w:val="20"/>
        </w:rPr>
        <w:t>Ciertas organizaciones públicas y privadas han intentado acciones colectivas contra entidades financieras en la Argentina. Las acciones de clase se encuentran establecidas en la Constitución Nacional (“</w:t>
      </w:r>
      <w:r w:rsidR="00EA6BFA" w:rsidRPr="00287DFB">
        <w:rPr>
          <w:rFonts w:ascii="Times New Roman" w:hAnsi="Times New Roman" w:cs="Times New Roman"/>
          <w:sz w:val="20"/>
          <w:szCs w:val="20"/>
          <w:u w:val="single"/>
        </w:rPr>
        <w:t>CN</w:t>
      </w:r>
      <w:r w:rsidRPr="00287DFB">
        <w:rPr>
          <w:rFonts w:ascii="Times New Roman" w:hAnsi="Times New Roman" w:cs="Times New Roman"/>
          <w:sz w:val="20"/>
          <w:szCs w:val="20"/>
        </w:rPr>
        <w:t>”) y en la</w:t>
      </w:r>
      <w:r w:rsidR="007030D1" w:rsidRPr="00287DFB">
        <w:rPr>
          <w:rFonts w:ascii="Times New Roman" w:hAnsi="Times New Roman" w:cs="Times New Roman"/>
          <w:sz w:val="20"/>
          <w:szCs w:val="20"/>
        </w:rPr>
        <w:t xml:space="preserve"> </w:t>
      </w:r>
      <w:r w:rsidR="00230892" w:rsidRPr="00287DFB">
        <w:rPr>
          <w:rFonts w:ascii="Times New Roman" w:hAnsi="Times New Roman" w:cs="Times New Roman"/>
          <w:sz w:val="20"/>
          <w:szCs w:val="20"/>
        </w:rPr>
        <w:t>LDC</w:t>
      </w:r>
      <w:r w:rsidRPr="00287DFB">
        <w:rPr>
          <w:rFonts w:ascii="Times New Roman" w:hAnsi="Times New Roman" w:cs="Times New Roman"/>
          <w:sz w:val="20"/>
          <w:szCs w:val="20"/>
        </w:rPr>
        <w:t xml:space="preserve"> pero su uso no está reglamentado. Sin embargo, los tribunales han admitido acciones de clase en ausencia de regulaciones específicas, cubriendo el vacío legal. Estos tribunales han admitido diversas demandas contra entidades financieras iniciadas en defensa de intereses colectivos, sobre la base de argumentos que objetan los cargos excesivos sobre productos, las tasas de interés aplicadas, el asesoramiento en la venta de títulos públicos, etc. </w:t>
      </w:r>
    </w:p>
    <w:p w14:paraId="2B4105C3" w14:textId="77777777" w:rsidR="00320F64" w:rsidRPr="00287DFB" w:rsidRDefault="00320F64" w:rsidP="00320F64">
      <w:pPr>
        <w:pStyle w:val="Default"/>
        <w:jc w:val="both"/>
        <w:rPr>
          <w:rFonts w:ascii="Times New Roman" w:hAnsi="Times New Roman" w:cs="Times New Roman"/>
          <w:sz w:val="20"/>
          <w:szCs w:val="20"/>
        </w:rPr>
      </w:pPr>
    </w:p>
    <w:p w14:paraId="7886E314" w14:textId="77777777" w:rsidR="00320F64" w:rsidRPr="00287DFB" w:rsidRDefault="00320F64" w:rsidP="00320F64">
      <w:pPr>
        <w:widowControl w:val="0"/>
        <w:jc w:val="both"/>
        <w:rPr>
          <w:sz w:val="20"/>
          <w:szCs w:val="20"/>
          <w:lang w:val="es-ES"/>
        </w:rPr>
      </w:pPr>
      <w:r w:rsidRPr="00287DFB">
        <w:rPr>
          <w:sz w:val="20"/>
          <w:szCs w:val="20"/>
          <w:lang w:val="es-ES"/>
        </w:rPr>
        <w:t xml:space="preserve">Las sentencias definitivas condenando a entidades financieras bajo estas acciones colectivas podrían afectar la rentabilidad de las entidades financieras en general. La legitimación invocada por dichas asociaciones de consumidores para iniciar este tipo de reclamos, ha sido reconocida en algunas resoluciones judiciales. </w:t>
      </w:r>
      <w:r w:rsidRPr="00287DFB">
        <w:rPr>
          <w:sz w:val="20"/>
        </w:rPr>
        <w:t>Véase al respecto lo informado bajo el Capítulo VII “</w:t>
      </w:r>
      <w:r w:rsidR="0022720A" w:rsidRPr="00287DFB">
        <w:rPr>
          <w:i/>
          <w:sz w:val="20"/>
        </w:rPr>
        <w:t xml:space="preserve">Antecedentes </w:t>
      </w:r>
      <w:r w:rsidR="00FF43CA" w:rsidRPr="00287DFB">
        <w:rPr>
          <w:i/>
          <w:sz w:val="20"/>
        </w:rPr>
        <w:t>F</w:t>
      </w:r>
      <w:r w:rsidR="0022720A" w:rsidRPr="00287DFB">
        <w:rPr>
          <w:i/>
          <w:sz w:val="20"/>
        </w:rPr>
        <w:t>inancieros</w:t>
      </w:r>
      <w:r w:rsidRPr="00287DFB">
        <w:rPr>
          <w:sz w:val="20"/>
        </w:rPr>
        <w:t>”, sección “</w:t>
      </w:r>
      <w:r w:rsidRPr="00287DFB">
        <w:rPr>
          <w:i/>
          <w:sz w:val="20"/>
        </w:rPr>
        <w:t>Procesos legales</w:t>
      </w:r>
      <w:r w:rsidRPr="00287DFB">
        <w:rPr>
          <w:sz w:val="20"/>
        </w:rPr>
        <w:t>”.</w:t>
      </w:r>
    </w:p>
    <w:p w14:paraId="69C25CEA" w14:textId="77777777" w:rsidR="00320F64" w:rsidRPr="00287DFB" w:rsidRDefault="00320F64" w:rsidP="00320F64">
      <w:pPr>
        <w:pStyle w:val="Default"/>
        <w:jc w:val="both"/>
        <w:rPr>
          <w:rFonts w:ascii="Times New Roman" w:hAnsi="Times New Roman" w:cs="Times New Roman"/>
          <w:sz w:val="20"/>
          <w:szCs w:val="20"/>
        </w:rPr>
      </w:pPr>
    </w:p>
    <w:p w14:paraId="60737784" w14:textId="77777777" w:rsidR="00320F64" w:rsidRPr="00287DFB" w:rsidRDefault="00320F64" w:rsidP="00320F64">
      <w:pPr>
        <w:autoSpaceDE w:val="0"/>
        <w:autoSpaceDN w:val="0"/>
        <w:adjustRightInd w:val="0"/>
        <w:jc w:val="both"/>
        <w:rPr>
          <w:i/>
          <w:sz w:val="20"/>
          <w:szCs w:val="20"/>
          <w:lang w:val="es-ES"/>
        </w:rPr>
      </w:pPr>
      <w:r w:rsidRPr="00287DFB">
        <w:rPr>
          <w:i/>
          <w:sz w:val="20"/>
          <w:szCs w:val="20"/>
          <w:lang w:val="es-ES"/>
        </w:rPr>
        <w:t xml:space="preserve">Ciertos procedimientos administrativos iniciados por autoridades fiscales de algunas provincias contra entidades financieras y modificaciones en las leyes tributarias aplicables podrían generar pérdidas para CFA. </w:t>
      </w:r>
    </w:p>
    <w:p w14:paraId="48BCDC1E" w14:textId="77777777" w:rsidR="00320F64" w:rsidRPr="00287DFB" w:rsidRDefault="00320F64" w:rsidP="00320F64">
      <w:pPr>
        <w:autoSpaceDE w:val="0"/>
        <w:autoSpaceDN w:val="0"/>
        <w:adjustRightInd w:val="0"/>
        <w:jc w:val="both"/>
        <w:rPr>
          <w:i/>
          <w:sz w:val="20"/>
          <w:szCs w:val="20"/>
          <w:lang w:val="es-ES"/>
        </w:rPr>
      </w:pPr>
    </w:p>
    <w:p w14:paraId="10554A96" w14:textId="77777777" w:rsidR="00320F64" w:rsidRPr="00287DFB" w:rsidRDefault="00320F64" w:rsidP="00320F64">
      <w:pPr>
        <w:autoSpaceDE w:val="0"/>
        <w:autoSpaceDN w:val="0"/>
        <w:adjustRightInd w:val="0"/>
        <w:jc w:val="both"/>
        <w:rPr>
          <w:sz w:val="20"/>
          <w:szCs w:val="20"/>
          <w:lang w:val="es-ES"/>
        </w:rPr>
      </w:pPr>
      <w:r w:rsidRPr="00287DFB">
        <w:rPr>
          <w:sz w:val="20"/>
          <w:szCs w:val="20"/>
          <w:lang w:val="es-ES"/>
        </w:rPr>
        <w:t xml:space="preserve">Algunas autoridades fiscales provinciales y de la Ciudad de Buenos Aires han iniciado procedimientos administrativos contra ciertas entidades financieras a fin de recaudar un mayor impuesto a los ingresos brutos de dichas entidades en los períodos de 2002 en adelante, las cuales pretenden, principalmente, la gravabilidad del Bono Compensador (tal como dicho término se define más adelante), cuyo objeto fue, justamente, compensar a las entidades financieras por las pérdidas que de otro modo hubieran incurrido como consecuencia de las medidas implementadas para enfrentar la crisis de 2001-2002, particularmente la pesificación asimétrica. Aunque el resultado final de estos procedimientos es aún incierto, y si bien se han producido precedentes a favor de la entidad vinculados al Bono Compensador, se podrían generar pérdidas sustanciales a las entidades financieras. </w:t>
      </w:r>
    </w:p>
    <w:p w14:paraId="331B0E3F" w14:textId="77777777" w:rsidR="00320F64" w:rsidRPr="00287DFB" w:rsidRDefault="00320F64" w:rsidP="00320F64">
      <w:pPr>
        <w:autoSpaceDE w:val="0"/>
        <w:autoSpaceDN w:val="0"/>
        <w:adjustRightInd w:val="0"/>
        <w:jc w:val="both"/>
        <w:rPr>
          <w:sz w:val="20"/>
          <w:szCs w:val="20"/>
          <w:lang w:val="es-ES"/>
        </w:rPr>
      </w:pPr>
    </w:p>
    <w:p w14:paraId="2FFE51BE" w14:textId="77777777" w:rsidR="00320F64" w:rsidRPr="00287DFB" w:rsidRDefault="00320F64" w:rsidP="00320F64">
      <w:pPr>
        <w:autoSpaceDE w:val="0"/>
        <w:autoSpaceDN w:val="0"/>
        <w:adjustRightInd w:val="0"/>
        <w:jc w:val="both"/>
        <w:rPr>
          <w:sz w:val="20"/>
          <w:szCs w:val="20"/>
          <w:lang w:val="es-ES"/>
        </w:rPr>
      </w:pPr>
      <w:r w:rsidRPr="00287DFB">
        <w:rPr>
          <w:sz w:val="20"/>
          <w:szCs w:val="20"/>
          <w:lang w:val="es-ES"/>
        </w:rPr>
        <w:t xml:space="preserve">Si bien CFA considera haber cumplido con las obligaciones fiscales de acuerdo a la normativa vigente y que ha previsionado tales riesgos adecuadamente en base a los dictámenes y asesoramiento de sus asesores legales externos y de acuerdo con las normas contables aplicables, ciertos factores de riesgo podrían tornarlos insuficientes. Las autoridades fiscales podrían no coincidir con el tratamiento impositivo de CFA, posiblemente produciendo un aumento en las responsabilidades impositivas del Emisor. </w:t>
      </w:r>
    </w:p>
    <w:p w14:paraId="4A92AB1B" w14:textId="77777777" w:rsidR="00320F64" w:rsidRPr="00287DFB" w:rsidRDefault="00320F64" w:rsidP="00320F64">
      <w:pPr>
        <w:autoSpaceDE w:val="0"/>
        <w:autoSpaceDN w:val="0"/>
        <w:adjustRightInd w:val="0"/>
        <w:jc w:val="both"/>
        <w:rPr>
          <w:sz w:val="20"/>
          <w:szCs w:val="20"/>
          <w:lang w:val="es-ES"/>
        </w:rPr>
      </w:pPr>
    </w:p>
    <w:p w14:paraId="77BB16C7" w14:textId="77777777" w:rsidR="00320F64" w:rsidRPr="00287DFB" w:rsidRDefault="00320F64" w:rsidP="00320F64">
      <w:pPr>
        <w:autoSpaceDE w:val="0"/>
        <w:autoSpaceDN w:val="0"/>
        <w:adjustRightInd w:val="0"/>
        <w:jc w:val="both"/>
        <w:rPr>
          <w:sz w:val="20"/>
          <w:szCs w:val="20"/>
          <w:lang w:val="es-ES"/>
        </w:rPr>
      </w:pPr>
      <w:r w:rsidRPr="00287DFB">
        <w:rPr>
          <w:sz w:val="20"/>
          <w:szCs w:val="20"/>
          <w:lang w:val="es-ES"/>
        </w:rPr>
        <w:t xml:space="preserve">Asimismo, modificaciones de las normas existentes podrían aumentar la tasa impositiva de CFA y un aumento sustancial en la carga fiscal podría afectar de manera adversa sus resultados financieros. </w:t>
      </w:r>
    </w:p>
    <w:p w14:paraId="5F65C6AE" w14:textId="77777777" w:rsidR="00320F64" w:rsidRPr="00287DFB" w:rsidRDefault="00320F64" w:rsidP="00320F64">
      <w:pPr>
        <w:widowControl w:val="0"/>
        <w:jc w:val="both"/>
        <w:rPr>
          <w:sz w:val="20"/>
          <w:szCs w:val="20"/>
          <w:u w:val="single"/>
          <w:lang w:val="es-ES"/>
        </w:rPr>
      </w:pPr>
    </w:p>
    <w:p w14:paraId="5E83DAC0" w14:textId="77777777" w:rsidR="00320F64" w:rsidRPr="00287DFB" w:rsidRDefault="00320F64" w:rsidP="00320F64">
      <w:pPr>
        <w:widowControl w:val="0"/>
        <w:jc w:val="both"/>
        <w:rPr>
          <w:b/>
          <w:sz w:val="20"/>
        </w:rPr>
      </w:pPr>
      <w:r w:rsidRPr="00287DFB">
        <w:rPr>
          <w:b/>
          <w:sz w:val="20"/>
        </w:rPr>
        <w:t>Factores de riesgo relacionados con el Emisor</w:t>
      </w:r>
    </w:p>
    <w:p w14:paraId="036BD3EA" w14:textId="77777777" w:rsidR="00320F64" w:rsidRPr="00287DFB" w:rsidRDefault="00320F64" w:rsidP="00320F64">
      <w:pPr>
        <w:widowControl w:val="0"/>
        <w:jc w:val="both"/>
        <w:rPr>
          <w:sz w:val="20"/>
          <w:szCs w:val="20"/>
          <w:u w:val="single"/>
          <w:lang w:val="es-ES"/>
        </w:rPr>
      </w:pPr>
    </w:p>
    <w:p w14:paraId="5AAD7B84" w14:textId="77777777" w:rsidR="00320F64" w:rsidRPr="00287DFB" w:rsidRDefault="00320F64" w:rsidP="00320F64">
      <w:pPr>
        <w:widowControl w:val="0"/>
        <w:jc w:val="both"/>
        <w:rPr>
          <w:i/>
          <w:sz w:val="20"/>
          <w:szCs w:val="20"/>
          <w:lang w:val="es-ES"/>
        </w:rPr>
      </w:pPr>
      <w:r w:rsidRPr="00287DFB">
        <w:rPr>
          <w:i/>
          <w:sz w:val="20"/>
          <w:szCs w:val="20"/>
          <w:lang w:val="es-ES"/>
        </w:rPr>
        <w:t>Reclamos de asociaciones de consumidores y legislación en materia de derechos del consumidor.</w:t>
      </w:r>
    </w:p>
    <w:p w14:paraId="4C686A0B" w14:textId="77777777" w:rsidR="00320F64" w:rsidRPr="00287DFB" w:rsidRDefault="00320F64" w:rsidP="00320F64">
      <w:pPr>
        <w:widowControl w:val="0"/>
        <w:jc w:val="both"/>
        <w:rPr>
          <w:sz w:val="20"/>
          <w:szCs w:val="20"/>
          <w:lang w:val="es-ES"/>
        </w:rPr>
      </w:pPr>
    </w:p>
    <w:p w14:paraId="5CB901D5" w14:textId="77777777" w:rsidR="00320F64" w:rsidRPr="00287DFB" w:rsidRDefault="00320F64" w:rsidP="00320F64">
      <w:pPr>
        <w:widowControl w:val="0"/>
        <w:jc w:val="both"/>
        <w:rPr>
          <w:sz w:val="20"/>
          <w:szCs w:val="20"/>
          <w:lang w:val="es-ES"/>
        </w:rPr>
      </w:pPr>
      <w:r w:rsidRPr="00287DFB">
        <w:rPr>
          <w:sz w:val="20"/>
          <w:szCs w:val="20"/>
          <w:lang w:val="es-ES"/>
        </w:rPr>
        <w:t xml:space="preserve">En los últimos tiempos han tomado nuevo auge las demandas que interponen las asociaciones de consumidores contempladas en el Título II, Capítulo XIV (artículos 55 a 58), de la LDC, con fundamento tanto en la LDC como en el artículo 43 de la CN. Varias de estas acciones judiciales se entablan contra las entidades financieras. En las mismas, las asociaciones de consumidores invocan la representación de los clientes consumidores de las entidades bancarias y alegan procurar la defensa de un interés difuso o de un interés individual homogéneo. En líneas generales, las pretensiones de estas asociaciones de consumidores tienen por finalidad procurar la modificación o corrección de ciertas cuestiones contractuales entre las entidades financieras y sus clientes e incluyen la mayoría de las veces también reclamos o pretensiones de índole económica (por ejemplo, restitución de cargos no pactados o cobrados en exceso). La legitimación invocada por dichas asociaciones de consumidores para iniciar este tipo de reclamos, ha sido reconocida en algunas resoluciones judiciales. </w:t>
      </w:r>
      <w:r w:rsidRPr="00287DFB">
        <w:rPr>
          <w:sz w:val="20"/>
        </w:rPr>
        <w:t>Véase al respecto lo informado bajo el Capítulo VII “</w:t>
      </w:r>
      <w:r w:rsidR="003B3CBF" w:rsidRPr="00287DFB">
        <w:rPr>
          <w:i/>
          <w:sz w:val="20"/>
        </w:rPr>
        <w:t>Antecedentes Financieros</w:t>
      </w:r>
      <w:r w:rsidRPr="00287DFB">
        <w:rPr>
          <w:sz w:val="20"/>
        </w:rPr>
        <w:t>”, sección “</w:t>
      </w:r>
      <w:r w:rsidRPr="00287DFB">
        <w:rPr>
          <w:i/>
          <w:sz w:val="20"/>
        </w:rPr>
        <w:t>Procesos legales</w:t>
      </w:r>
      <w:r w:rsidRPr="00287DFB">
        <w:rPr>
          <w:sz w:val="20"/>
        </w:rPr>
        <w:t>”.</w:t>
      </w:r>
    </w:p>
    <w:p w14:paraId="4088406A" w14:textId="77777777" w:rsidR="00320F64" w:rsidRPr="00287DFB" w:rsidRDefault="00320F64" w:rsidP="00320F64">
      <w:pPr>
        <w:widowControl w:val="0"/>
        <w:jc w:val="both"/>
        <w:rPr>
          <w:sz w:val="20"/>
          <w:szCs w:val="20"/>
          <w:lang w:val="es-ES"/>
        </w:rPr>
      </w:pPr>
    </w:p>
    <w:p w14:paraId="461BFBE6" w14:textId="77777777" w:rsidR="00320F64" w:rsidRPr="00287DFB" w:rsidRDefault="00320F64" w:rsidP="00320F64">
      <w:pPr>
        <w:widowControl w:val="0"/>
        <w:jc w:val="both"/>
        <w:rPr>
          <w:sz w:val="20"/>
          <w:szCs w:val="20"/>
          <w:lang w:val="es-ES"/>
        </w:rPr>
      </w:pPr>
      <w:r w:rsidRPr="00287DFB">
        <w:rPr>
          <w:sz w:val="20"/>
          <w:szCs w:val="20"/>
          <w:lang w:val="es-ES"/>
        </w:rPr>
        <w:t>En el sentido recién descripto, la Ley Nº 26.361 (publicada en el Boletín Oficial el 07/04/2008) acogió la tendencia legislativa (nacional y/o provincial) a facilitar y dar marco normativo a las acciones que contemplen o involucren el reclamo de un gran número de consumidores bajo una misma demanda judicial o reclamo. Al momento de su promulgación, el 3 de abril de 2008, se modificaron y/o incorporaron ciertos artículos a la LDC. La Ley N° 26.361, entre otros aspectos, extiende el ámbito de aplicación de la LDC a áreas que antes estaban fuera de su competencia (ej.: servicios públicos domiciliarios), facilitando los modos de rescisión de los servicios, sean públicos o no, e incorporando mayores cargas administrativas para las empresas alcanzadas por la ley, especialmente en lo que hace a la atención de reclamos de clientes. Asimismo, la Ley Nº 26.361 prevé mayores sanciones para los infractores de la ley, adicionando la posibilidad de fijación de daños directos en sede administrativa y daños punitivos a favor del consumidor damnificado en sede judicial. Por su lado, extiende el plazo de reincidencia de tres (3) a (5) años y unifica el plazo de prescripción de las acciones judiciales y administrativas y las sanciones emergentes de la ley en el plazo de tres (3) años, pudiendo ser mayor cuando por leyes generales o especiales se fijen plazos distintos de prescripción. También facilita el acceso de las asociaciones de consumidores a la promoción de acciones judiciales al regular las acciones de incidencia colectiva y establecer que las acciones judiciales que se inicien en defensa de intereses de incidencia colectiva gozarán del beneficio de justicia gratuita.</w:t>
      </w:r>
    </w:p>
    <w:p w14:paraId="3A9B74C8" w14:textId="77777777" w:rsidR="00320F64" w:rsidRPr="00287DFB" w:rsidRDefault="00320F64" w:rsidP="00320F64">
      <w:pPr>
        <w:widowControl w:val="0"/>
        <w:jc w:val="both"/>
        <w:rPr>
          <w:sz w:val="20"/>
          <w:szCs w:val="20"/>
          <w:lang w:val="es-ES"/>
        </w:rPr>
      </w:pPr>
    </w:p>
    <w:p w14:paraId="78DBE868" w14:textId="77777777" w:rsidR="00320F64" w:rsidRPr="00287DFB" w:rsidRDefault="00320F64" w:rsidP="00320F64">
      <w:pPr>
        <w:widowControl w:val="0"/>
        <w:jc w:val="both"/>
        <w:rPr>
          <w:sz w:val="20"/>
        </w:rPr>
      </w:pPr>
      <w:r w:rsidRPr="00287DFB">
        <w:rPr>
          <w:sz w:val="20"/>
        </w:rPr>
        <w:t>El Emisor no puede asegurar que fallos judiciales y administrativos en base a la nueva normativa sancionada, o de medidas que adopten las autoridades de aplicación no aumentarán en el futuro el grado de protección asignado a sus deudores y otros clientes, o que no favorecerán los reclamos iniciados por grupos o asociaciones de consumidores y/o se tornará necesario modificar cláusulas de los contratos tipo que utiliza CFA. Esto podría impedir o dificultar el cobro de pagos derivados de los servicios prestados y del financiamiento extendido por CFA como también obligarlo a afrontar eventuales pagos y devoluciones, lo que podría tener un efecto adverso sobre sus resultados y operaciones, lo cual podría afectar su capacidad de repago de sus obligaciones, incluidas las Obligaciones Negociables.</w:t>
      </w:r>
    </w:p>
    <w:p w14:paraId="276FD020" w14:textId="77777777" w:rsidR="00320F64" w:rsidRPr="00287DFB" w:rsidRDefault="00320F64" w:rsidP="00320F64">
      <w:pPr>
        <w:widowControl w:val="0"/>
        <w:jc w:val="both"/>
        <w:rPr>
          <w:sz w:val="20"/>
        </w:rPr>
      </w:pPr>
    </w:p>
    <w:p w14:paraId="0790164C" w14:textId="77777777" w:rsidR="007E3883" w:rsidRPr="00287DFB" w:rsidRDefault="007E3883" w:rsidP="004E339D">
      <w:pPr>
        <w:jc w:val="both"/>
        <w:rPr>
          <w:rFonts w:eastAsia="Calibri"/>
          <w:i/>
          <w:iCs/>
          <w:sz w:val="20"/>
          <w:szCs w:val="20"/>
        </w:rPr>
      </w:pPr>
      <w:r w:rsidRPr="00287DFB">
        <w:rPr>
          <w:rFonts w:eastAsia="Calibri"/>
          <w:i/>
          <w:sz w:val="20"/>
        </w:rPr>
        <w:t>CFA opera en un entorno altamente regulado, y sus operaciones, incluyendo las tasas de interés y comisiones a percibir por sus servicios, están sujetas a las reglamentaciones sancionadas y las medidas adoptadas por el BCRA y otras entidades regulatorias.</w:t>
      </w:r>
      <w:r w:rsidRPr="00287DFB">
        <w:rPr>
          <w:rFonts w:eastAsia="Calibri"/>
          <w:i/>
          <w:iCs/>
          <w:sz w:val="20"/>
          <w:szCs w:val="20"/>
        </w:rPr>
        <w:t xml:space="preserve"> </w:t>
      </w:r>
    </w:p>
    <w:p w14:paraId="3DB41DB4" w14:textId="77777777" w:rsidR="007E3883" w:rsidRPr="00287DFB" w:rsidRDefault="007E3883" w:rsidP="004E339D">
      <w:pPr>
        <w:jc w:val="both"/>
        <w:rPr>
          <w:rFonts w:eastAsia="Calibri"/>
          <w:sz w:val="20"/>
          <w:szCs w:val="20"/>
        </w:rPr>
      </w:pPr>
    </w:p>
    <w:p w14:paraId="41E44FCB" w14:textId="0B8E15E4" w:rsidR="007E3883" w:rsidRPr="00287DFB" w:rsidRDefault="007E3883" w:rsidP="004E339D">
      <w:pPr>
        <w:jc w:val="both"/>
        <w:rPr>
          <w:rFonts w:eastAsia="Calibri"/>
          <w:sz w:val="20"/>
          <w:szCs w:val="20"/>
        </w:rPr>
      </w:pPr>
      <w:r w:rsidRPr="00287DFB">
        <w:rPr>
          <w:rFonts w:eastAsia="Calibri"/>
          <w:sz w:val="20"/>
          <w:szCs w:val="20"/>
        </w:rPr>
        <w:t>Las entidades financieras están sujetas a importantes reglamentaciones relativas a todos los tipos de funciones que históricamente han sido objeto de regulación por parte del BCRA y otras autoridades regulatorias. Dichas regulaciones incluyen (entre otras) las normas emitidas por el BCRA</w:t>
      </w:r>
      <w:r w:rsidR="00C0116B">
        <w:rPr>
          <w:rFonts w:eastAsia="Calibri"/>
          <w:sz w:val="20"/>
          <w:szCs w:val="20"/>
        </w:rPr>
        <w:t xml:space="preserve">, agrupadas en el “Texto Ordenado de Tasas de Intereses en las Operaciones de Crédito”, </w:t>
      </w:r>
      <w:r w:rsidRPr="00287DFB">
        <w:rPr>
          <w:rFonts w:eastAsia="Calibri"/>
          <w:sz w:val="20"/>
          <w:szCs w:val="20"/>
        </w:rPr>
        <w:t xml:space="preserve">relativas a las limitaciones a las tasas de interés aplicables en las financiaciones vinculadas al uso de tarjetas de crédito, mediante las cuales se establece que en el caso de entidades financieras que financien saldos de tarjetas de crédito, la tasa aplicable no podrá superar: </w:t>
      </w:r>
      <w:r w:rsidRPr="00287DFB">
        <w:rPr>
          <w:rFonts w:eastAsia="Calibri"/>
          <w:sz w:val="20"/>
        </w:rPr>
        <w:t>(i)</w:t>
      </w:r>
      <w:r w:rsidRPr="00287DFB">
        <w:rPr>
          <w:rFonts w:eastAsia="Calibri"/>
          <w:sz w:val="20"/>
          <w:szCs w:val="20"/>
        </w:rPr>
        <w:t xml:space="preserve"> interés compensatorio: la tasa nominal anual no podrá superar el 4</w:t>
      </w:r>
      <w:r w:rsidR="00C75ABE" w:rsidRPr="00287DFB">
        <w:rPr>
          <w:rFonts w:eastAsia="Calibri"/>
          <w:sz w:val="20"/>
          <w:szCs w:val="20"/>
        </w:rPr>
        <w:t>3</w:t>
      </w:r>
      <w:r w:rsidRPr="00287DFB">
        <w:rPr>
          <w:rFonts w:eastAsia="Calibri"/>
          <w:sz w:val="20"/>
          <w:szCs w:val="20"/>
        </w:rPr>
        <w:t xml:space="preserve">%, ni más del 25% a las tasas de interés que la entidad haya aplicado, durante el mes inmediato anterior en las operaciones de préstamos personales sin garantías reales otorgados por el Emisor, e </w:t>
      </w:r>
      <w:r w:rsidRPr="00287DFB">
        <w:rPr>
          <w:rFonts w:eastAsia="Calibri"/>
          <w:sz w:val="20"/>
        </w:rPr>
        <w:t>(ii)</w:t>
      </w:r>
      <w:r w:rsidRPr="00287DFB">
        <w:rPr>
          <w:rFonts w:eastAsia="Calibri"/>
          <w:sz w:val="20"/>
          <w:szCs w:val="20"/>
        </w:rPr>
        <w:t xml:space="preserve"> interés punitorio: en más del 50% a la tasa de interés compensatorio que el emisor aplique por la financiación de saldos de tarjetas de crédito.</w:t>
      </w:r>
      <w:r w:rsidR="00CA1E20" w:rsidRPr="00287DFB">
        <w:rPr>
          <w:rFonts w:eastAsia="Calibri"/>
          <w:sz w:val="20"/>
          <w:szCs w:val="20"/>
        </w:rPr>
        <w:t xml:space="preserve"> </w:t>
      </w:r>
      <w:r w:rsidRPr="00287DFB">
        <w:rPr>
          <w:rFonts w:eastAsia="Calibri"/>
          <w:sz w:val="20"/>
          <w:szCs w:val="20"/>
        </w:rPr>
        <w:t xml:space="preserve">Este tipo de medidas adoptadas por el BCRA han tenido, y las futuras reglamentaciones podrían tener, un efecto adverso significativo sobre la situación patrimonial y los resultados de las operaciones del Emisor. </w:t>
      </w:r>
    </w:p>
    <w:p w14:paraId="6ED5EA92" w14:textId="77777777" w:rsidR="007E3883" w:rsidRPr="00287DFB" w:rsidRDefault="007E3883" w:rsidP="004E339D">
      <w:pPr>
        <w:jc w:val="both"/>
        <w:rPr>
          <w:rFonts w:eastAsia="Calibri"/>
          <w:sz w:val="20"/>
          <w:szCs w:val="20"/>
        </w:rPr>
      </w:pPr>
    </w:p>
    <w:p w14:paraId="1F94DC5A" w14:textId="122B7022" w:rsidR="007E3883" w:rsidRPr="00287DFB" w:rsidRDefault="00551FE1" w:rsidP="004E339D">
      <w:pPr>
        <w:jc w:val="both"/>
        <w:rPr>
          <w:rFonts w:eastAsia="Calibri"/>
          <w:sz w:val="20"/>
          <w:szCs w:val="20"/>
        </w:rPr>
      </w:pPr>
      <w:r w:rsidRPr="00287DFB">
        <w:rPr>
          <w:rFonts w:eastAsia="Calibri"/>
          <w:sz w:val="20"/>
          <w:szCs w:val="20"/>
        </w:rPr>
        <w:t>Por su parte, el Texto Ordenado de “</w:t>
      </w:r>
      <w:r w:rsidRPr="00287DFB">
        <w:rPr>
          <w:rFonts w:eastAsia="Calibri"/>
          <w:i/>
          <w:iCs/>
          <w:sz w:val="20"/>
          <w:szCs w:val="20"/>
        </w:rPr>
        <w:t>Protección de los Usuarios de Servicios Financieros</w:t>
      </w:r>
      <w:r w:rsidRPr="00287DFB">
        <w:rPr>
          <w:rFonts w:eastAsia="Calibri"/>
          <w:sz w:val="20"/>
          <w:szCs w:val="20"/>
        </w:rPr>
        <w:t>” (última comunicación agregada “A” 71</w:t>
      </w:r>
      <w:r w:rsidR="00C0116B">
        <w:rPr>
          <w:rFonts w:eastAsia="Calibri"/>
          <w:sz w:val="20"/>
          <w:szCs w:val="20"/>
        </w:rPr>
        <w:t>65</w:t>
      </w:r>
      <w:r w:rsidRPr="00287DFB">
        <w:rPr>
          <w:rFonts w:eastAsia="Calibri"/>
          <w:sz w:val="20"/>
          <w:szCs w:val="20"/>
        </w:rPr>
        <w:t xml:space="preserve">) establece que las entidades </w:t>
      </w:r>
      <w:r w:rsidR="00E90C16" w:rsidRPr="00287DFB">
        <w:rPr>
          <w:rFonts w:eastAsia="Calibri"/>
          <w:sz w:val="20"/>
          <w:szCs w:val="20"/>
        </w:rPr>
        <w:t>financieras, las</w:t>
      </w:r>
      <w:r w:rsidRPr="00287DFB">
        <w:rPr>
          <w:rFonts w:eastAsia="Calibri"/>
          <w:sz w:val="20"/>
          <w:szCs w:val="20"/>
        </w:rPr>
        <w:t xml:space="preserve"> empresas no financieras emisoras de tarjetas de crédito y/o compra y los otros proveedores no financieros de crédito que ofrezcan y comercialicen productos y/o servicios que se perfeccionan con la firma o aceptación de contratos con cláusulas preestablecidas (contratos de adhesión), deberán informar las comisiones y cargos que cobren. Las altas, las comisiones de nuevos productos y/o servicios que deseen comercializar y los aumentos en las comisiones que deseen implementar deberán ser previamente informadas al BCRA y sólo podrán ser notificadas a aquellos usuarios de servicios financieros luego de transcurridos treinta (30) días corridos desde la fecha de información al BCRA. Las reducciones en las comisiones y/o cargos podrán aplicarse sin demora, sin perjuicio de que deberán ser informadas al BCRA dentro de los treinta (30) días corridos siguientes de su aplicación. </w:t>
      </w:r>
      <w:r w:rsidR="007E3883" w:rsidRPr="00287DFB">
        <w:rPr>
          <w:rFonts w:eastAsia="Calibri"/>
          <w:sz w:val="20"/>
          <w:szCs w:val="20"/>
        </w:rPr>
        <w:t xml:space="preserve"> </w:t>
      </w:r>
    </w:p>
    <w:p w14:paraId="2CD61F2B" w14:textId="77777777" w:rsidR="007E3883" w:rsidRPr="00287DFB" w:rsidRDefault="007E3883" w:rsidP="004E339D">
      <w:pPr>
        <w:jc w:val="both"/>
        <w:rPr>
          <w:rFonts w:eastAsia="Calibri"/>
          <w:sz w:val="20"/>
        </w:rPr>
      </w:pPr>
    </w:p>
    <w:p w14:paraId="2D76907C" w14:textId="77777777" w:rsidR="007E3883" w:rsidRPr="00287DFB" w:rsidRDefault="007E3883" w:rsidP="004E339D">
      <w:pPr>
        <w:jc w:val="both"/>
        <w:rPr>
          <w:rFonts w:eastAsia="Calibri"/>
          <w:sz w:val="20"/>
          <w:szCs w:val="20"/>
          <w:lang w:val="es-MX"/>
        </w:rPr>
      </w:pPr>
      <w:r w:rsidRPr="00287DFB">
        <w:rPr>
          <w:rFonts w:eastAsia="Calibri"/>
          <w:sz w:val="20"/>
          <w:szCs w:val="20"/>
        </w:rPr>
        <w:t>Adicionalmente, no puede asegurarse que el poder público a través de cualquiera de sus divisiones políticas no interfiera en el reconocimiento o ejecutabilidad de los derechos contractuales del Emisor con respecto a los préstamos otorgados, ya sea mediante decisiones administrativas, desconociéndolos judicialmente y/o afectándolos mediante leyes de emergencia, como ya ocurrió anteriormente (e.g. Decreto N° 168/2011 del Gobierno de la Ciudad de Buenos Aires, Decreto N° 14/2012 del Gobierno Nacional, o las medidas tomadas en el marco de la pandemia global por el Covid-19, entre otras medidas). En tal sentido, no puede asegurarse que en el futuro las autoridades gubernamentales no impongan restricciones mayores sobre las tasas de interés y comisiones a percibir por CFA, así como sobre los porcentajes de los haberes que pueden ser afectados mediante códigos de descuento al pago</w:t>
      </w:r>
      <w:r w:rsidRPr="00287DFB">
        <w:rPr>
          <w:rFonts w:eastAsia="Calibri"/>
          <w:sz w:val="20"/>
          <w:lang w:val="es-MX"/>
        </w:rPr>
        <w:t xml:space="preserve"> de cuotas por servicios prestados por el Emisor tanto en el ámbito </w:t>
      </w:r>
      <w:r w:rsidRPr="00287DFB">
        <w:rPr>
          <w:rFonts w:eastAsia="Calibri"/>
          <w:sz w:val="20"/>
          <w:szCs w:val="20"/>
          <w:lang w:val="es-MX"/>
        </w:rPr>
        <w:t>de la Ciudad de Buenos Aires</w:t>
      </w:r>
      <w:r w:rsidRPr="00287DFB">
        <w:rPr>
          <w:rFonts w:eastAsia="Calibri"/>
          <w:sz w:val="20"/>
          <w:lang w:val="es-MX"/>
        </w:rPr>
        <w:t xml:space="preserve"> como en otras jurisdicciones del país, o incluso a nivel nacional.</w:t>
      </w:r>
    </w:p>
    <w:p w14:paraId="3891B30C" w14:textId="77777777" w:rsidR="00320F64" w:rsidRPr="00287DFB" w:rsidRDefault="00320F64" w:rsidP="00BB4AC9">
      <w:pPr>
        <w:pStyle w:val="Sangra3detindependiente"/>
        <w:widowControl w:val="0"/>
        <w:spacing w:after="0"/>
        <w:ind w:left="0"/>
        <w:jc w:val="both"/>
        <w:rPr>
          <w:sz w:val="20"/>
          <w:szCs w:val="20"/>
        </w:rPr>
      </w:pPr>
    </w:p>
    <w:p w14:paraId="488EB092" w14:textId="77777777" w:rsidR="00320F64" w:rsidRPr="00287DFB" w:rsidRDefault="00320F64" w:rsidP="00320F64">
      <w:pPr>
        <w:autoSpaceDE w:val="0"/>
        <w:autoSpaceDN w:val="0"/>
        <w:adjustRightInd w:val="0"/>
        <w:jc w:val="both"/>
        <w:rPr>
          <w:i/>
          <w:sz w:val="20"/>
        </w:rPr>
      </w:pPr>
      <w:r w:rsidRPr="00287DFB">
        <w:rPr>
          <w:i/>
          <w:sz w:val="20"/>
        </w:rPr>
        <w:t xml:space="preserve">En caso que el Emisor no detectase actividades de lavado de activos, financiamiento del terrorismo y otras actividades ilegales o impropias en forma total u oportuna, podría verse perjudicados en sus intereses y reputación. </w:t>
      </w:r>
    </w:p>
    <w:p w14:paraId="2518A962" w14:textId="77777777" w:rsidR="00320F64" w:rsidRPr="00287DFB" w:rsidRDefault="00320F64" w:rsidP="00320F64">
      <w:pPr>
        <w:autoSpaceDE w:val="0"/>
        <w:autoSpaceDN w:val="0"/>
        <w:adjustRightInd w:val="0"/>
        <w:jc w:val="both"/>
        <w:rPr>
          <w:i/>
          <w:sz w:val="20"/>
        </w:rPr>
      </w:pPr>
    </w:p>
    <w:p w14:paraId="3E26CDFF" w14:textId="77777777" w:rsidR="00320F64" w:rsidRPr="00287DFB" w:rsidRDefault="00320F64" w:rsidP="00320F64">
      <w:pPr>
        <w:widowControl w:val="0"/>
        <w:jc w:val="both"/>
        <w:rPr>
          <w:i/>
          <w:sz w:val="20"/>
        </w:rPr>
      </w:pPr>
      <w:r w:rsidRPr="00287DFB">
        <w:rPr>
          <w:sz w:val="20"/>
        </w:rPr>
        <w:t>El Emisor debe actuar en concordancia con la normativa aplicable referida a la prevención del lavado de activos, financiación del terrorismo, entre otras regulaciones. Dicha normativa exige, entre otras cosas, que el Emisor adopte e implemente políticas y procedimientos de control que respeten el principio “conozca a su cliente”, sustentado por la normativa, y comunicar a las autoridades de contralor aquellas operaciones que resulten sospechosas, como así también otros reportes sistemáticos. A pesar de que el Emisor ha adoptado políticas y procedimientos destinados a detectar y prevenir el uso de sus redes para actividades de lavado de activos, y por terroristas, organizaciones terroristas, por quienes los financien u otros tipos de organizaciones, dichas políticas y procedimientos podrían no eliminar completamente el riesgo de que el Emisor haya sido utilizado o sea utilizado por terceras partes sin su conocimiento, para la comisión de actividades relacionadas con el lavado de activos, financiamiento del terrorismo u otras actividades ilícitas. En el caso en que el Emisor no haya detectado o no detecte dichas actividades ilícitas, la autoridad de aplicación tiene la autoridad y facultad de imponer multas y otras sanciones al Emisor. Asimismo, su negocio y reputación podrían verse adversamente afectados si sus clientes realizaran a través suyo, actividades de lavado de activos, financiamiento de terrorismo u otras actividades ilegales.</w:t>
      </w:r>
    </w:p>
    <w:p w14:paraId="71B98EB8" w14:textId="77777777" w:rsidR="00320F64" w:rsidRPr="00287DFB" w:rsidRDefault="00320F64" w:rsidP="00320F64">
      <w:pPr>
        <w:widowControl w:val="0"/>
        <w:jc w:val="both"/>
        <w:rPr>
          <w:i/>
          <w:sz w:val="20"/>
        </w:rPr>
      </w:pPr>
    </w:p>
    <w:p w14:paraId="76A515F0" w14:textId="77777777" w:rsidR="00320F64" w:rsidRPr="00287DFB" w:rsidRDefault="00320F64" w:rsidP="00320F64">
      <w:pPr>
        <w:widowControl w:val="0"/>
        <w:jc w:val="both"/>
        <w:rPr>
          <w:sz w:val="20"/>
        </w:rPr>
      </w:pPr>
      <w:r w:rsidRPr="00287DFB">
        <w:rPr>
          <w:i/>
          <w:sz w:val="20"/>
        </w:rPr>
        <w:t>Riesgo de fraude por parte de los deudores de CFA.</w:t>
      </w:r>
    </w:p>
    <w:p w14:paraId="36478403" w14:textId="77777777" w:rsidR="00320F64" w:rsidRPr="00287DFB" w:rsidRDefault="00320F64" w:rsidP="00320F64">
      <w:pPr>
        <w:widowControl w:val="0"/>
        <w:jc w:val="both"/>
        <w:rPr>
          <w:sz w:val="20"/>
        </w:rPr>
      </w:pPr>
    </w:p>
    <w:p w14:paraId="70A02940" w14:textId="77777777" w:rsidR="00320F64" w:rsidRPr="00287DFB" w:rsidRDefault="00320F64" w:rsidP="00320F64">
      <w:pPr>
        <w:pStyle w:val="Textoindependiente2"/>
        <w:widowControl w:val="0"/>
        <w:spacing w:after="0"/>
        <w:rPr>
          <w:sz w:val="20"/>
          <w:szCs w:val="20"/>
        </w:rPr>
      </w:pPr>
      <w:r w:rsidRPr="00287DFB">
        <w:rPr>
          <w:sz w:val="20"/>
          <w:szCs w:val="20"/>
        </w:rPr>
        <w:t>El Emisor se encuentra expuesto a ciertas operaciones fraudulentas llevadas a cabo por sus deudores. A fin de reducir el riesgo de exposición a tales prácticas, CFA implementó, a partir del año 2000, diversas medidas y políticas crediticias. Estas medidas incluyen la personalización en el otorgamiento de productos de CFA, en virtud de la cual un empleado del Emisor se reúne personalmente con cada solicitante durante el proceso de aplicación del préstamo. La información declarada por cada solicitante se verifica por diversos medios, que incluyen documentación por escrito, llamadas telefónicas, utilización de bases de datos públicas, el control de las bases de datos internas del Emisor que contienen información sobre los pagos de préstamos anteriormente otorgados y sobre préstamos múltiples. En algunos casos, dependiendo del producto a través del cual el crédito es otorgado, cada solicitante recibe en persona el desembolso del préstamo en una de las sucursales del Emisor o por medio de la entrega de un bien. Por último, antes del cierre de la operación, existe un proceso de control de calidad que incluye la re-verificación de la información.</w:t>
      </w:r>
    </w:p>
    <w:p w14:paraId="4B5B6500" w14:textId="77777777" w:rsidR="00320F64" w:rsidRPr="00287DFB" w:rsidRDefault="00320F64" w:rsidP="00320F64">
      <w:pPr>
        <w:widowControl w:val="0"/>
        <w:jc w:val="both"/>
        <w:rPr>
          <w:sz w:val="20"/>
        </w:rPr>
      </w:pPr>
    </w:p>
    <w:p w14:paraId="0C3E8872" w14:textId="77777777" w:rsidR="00320F64" w:rsidRPr="00287DFB" w:rsidRDefault="00320F64" w:rsidP="00320F64">
      <w:pPr>
        <w:widowControl w:val="0"/>
        <w:jc w:val="both"/>
        <w:rPr>
          <w:sz w:val="20"/>
        </w:rPr>
      </w:pPr>
      <w:r w:rsidRPr="00287DFB">
        <w:rPr>
          <w:sz w:val="20"/>
        </w:rPr>
        <w:t>A su vez cuando intervienen entidades intermedias, el riesgo de fraude por parte del intermediario es mitigado manteniendo una relación comercial cercana y controlando el funcionamiento de la cartera de préstamos originados a través de cada intermediario.</w:t>
      </w:r>
      <w:r w:rsidR="00CA1E20" w:rsidRPr="00287DFB">
        <w:rPr>
          <w:sz w:val="20"/>
        </w:rPr>
        <w:t xml:space="preserve"> </w:t>
      </w:r>
      <w:r w:rsidR="00CA1E20" w:rsidRPr="00287DFB">
        <w:rPr>
          <w:sz w:val="20"/>
          <w:szCs w:val="20"/>
        </w:rPr>
        <w:t>En estos casos se realizan llamados previos al desembolso, con el fin de corroborar el real interés de la persona con respecto a la financiación, verificando identidad mediante procesos de controles de fraudes.</w:t>
      </w:r>
    </w:p>
    <w:p w14:paraId="56052FEA" w14:textId="77777777" w:rsidR="00320F64" w:rsidRPr="00287DFB" w:rsidRDefault="00320F64" w:rsidP="00320F64">
      <w:pPr>
        <w:widowControl w:val="0"/>
        <w:jc w:val="both"/>
        <w:rPr>
          <w:sz w:val="20"/>
        </w:rPr>
      </w:pPr>
    </w:p>
    <w:p w14:paraId="200C0E2F" w14:textId="77777777" w:rsidR="00320F64" w:rsidRPr="00287DFB" w:rsidRDefault="00320F64" w:rsidP="00320F64">
      <w:pPr>
        <w:widowControl w:val="0"/>
        <w:jc w:val="both"/>
        <w:rPr>
          <w:sz w:val="20"/>
        </w:rPr>
      </w:pPr>
      <w:r w:rsidRPr="00287DFB">
        <w:rPr>
          <w:sz w:val="20"/>
        </w:rPr>
        <w:t>El Emisor no puede asegurar que la aplicación de las medidas y políticas crediticias anteriormente mencionadas sean totalmente efectivas, o que no existan fallas en dichos sistemas de control. La existencia de altos índices de operaciones fraudulentas podría afectar significativamente los resultados operativos del Emisor y, por lo tanto, afectar la capacidad para hacer frente a sus obligaciones incluyendo, sin limitación, las Obligaciones Negociables.</w:t>
      </w:r>
    </w:p>
    <w:p w14:paraId="0988E351" w14:textId="77777777" w:rsidR="00320F64" w:rsidRPr="00287DFB" w:rsidRDefault="00320F64" w:rsidP="00320F64">
      <w:pPr>
        <w:widowControl w:val="0"/>
        <w:jc w:val="both"/>
        <w:rPr>
          <w:sz w:val="20"/>
        </w:rPr>
      </w:pPr>
    </w:p>
    <w:p w14:paraId="63853D6A" w14:textId="77777777" w:rsidR="00320F64" w:rsidRPr="00287DFB" w:rsidRDefault="00320F64" w:rsidP="00320F64">
      <w:pPr>
        <w:widowControl w:val="0"/>
        <w:jc w:val="both"/>
        <w:rPr>
          <w:i/>
          <w:sz w:val="20"/>
          <w:szCs w:val="20"/>
          <w:lang w:val="es-ES"/>
        </w:rPr>
      </w:pPr>
      <w:r w:rsidRPr="00287DFB">
        <w:rPr>
          <w:i/>
          <w:sz w:val="20"/>
          <w:szCs w:val="20"/>
          <w:lang w:val="es-ES"/>
        </w:rPr>
        <w:t>El incumplimiento en las obligaciones por parte de los clientes podría afectar en forma sustancialmente adversa los resultados financieros y operativos del Emisor.</w:t>
      </w:r>
    </w:p>
    <w:p w14:paraId="0992050C" w14:textId="77777777" w:rsidR="00320F64" w:rsidRPr="00287DFB" w:rsidRDefault="00320F64" w:rsidP="00320F64">
      <w:pPr>
        <w:widowControl w:val="0"/>
        <w:jc w:val="both"/>
        <w:rPr>
          <w:sz w:val="20"/>
          <w:szCs w:val="20"/>
          <w:lang w:val="es-ES"/>
        </w:rPr>
      </w:pPr>
    </w:p>
    <w:p w14:paraId="41D8424D" w14:textId="77777777" w:rsidR="00320F64" w:rsidRPr="00287DFB" w:rsidRDefault="00320F64" w:rsidP="00320F64">
      <w:pPr>
        <w:widowControl w:val="0"/>
        <w:jc w:val="both"/>
        <w:rPr>
          <w:sz w:val="20"/>
          <w:szCs w:val="20"/>
          <w:lang w:val="es-ES"/>
        </w:rPr>
      </w:pPr>
      <w:r w:rsidRPr="00287DFB">
        <w:rPr>
          <w:sz w:val="20"/>
          <w:szCs w:val="20"/>
          <w:lang w:val="es-ES"/>
        </w:rPr>
        <w:t xml:space="preserve">El Emisor es una compañía financiera que otorga préstamos a nivel minorista y tarjetas de crédito, focalizándose en el área de préstamos personales de consumo bajo distintas modalidades. Tradicionalmente CFA se ha desempeñado como activa otorgadora de préstamos a personas físicas de sectores de la economía de ingresos medios y bajos. </w:t>
      </w:r>
      <w:r w:rsidRPr="00287DFB">
        <w:rPr>
          <w:sz w:val="20"/>
        </w:rPr>
        <w:t>En el caso de algunos productos ofrecidos por el Emisor como los créditos que se otorgan en efectivo y para consumo, la cancelación de las sumas adeudadas bajo dichos créditos requiere el pago efectivo del deudor por lo que la cancelación de lo adeudado depende de una actitud activa del deudor del crédito por no existir un mecanismo automático de descuento. El Emisor utiliza un sistema de predicción de puntaje crediticio y de conducta, junto con políticas crediticias de control, a fin de mitigar el riesgo del incumplimiento de pago por parte del deudor. El Emisor también evalúa los antecedentes de cada solicitante al utilizar la información que puede obtener del BCRA (Central de Deudores del Sistema Financiero) y de las instituciones que otorgan créditos. Dado que varios minoristas no brindan información adecuada existe el riesgo de que un deudor del Emisor contraiga una deuda adicional con un tercero sin que CFA tenga la posibilidad de conocer dicha circunstancia. A fin de mitigar estos riesgos, se monitorea de cerca a determinados grupos de créditos a fin de detectar cambios en el comportamiento crediticio de los deudores lo antes posible. El Emisor tiene como política iniciar acciones extrajudiciales de cobro ante el incumplimiento de pago por parte de los deudores. Si las acciones mencionadas anteriormente no resultan fructíferas, el Emisor intima fehacientemente al deudor a cumplir con el pago respectivo. Si bien las acciones de cobro por medio de acciones judiciales han demostrado a través del tiempo ser un método efectivo de cobro, no puede asegurarse su éxito en el futuro o que, inclusive en aquellos casos en que sean exitosas dichas acciones, resulten en el íntegro recupero de las sumas adeudadas por los deudores de los créditos.</w:t>
      </w:r>
      <w:r w:rsidR="004846E0" w:rsidRPr="00287DFB">
        <w:rPr>
          <w:sz w:val="20"/>
        </w:rPr>
        <w:t xml:space="preserve"> </w:t>
      </w:r>
      <w:r w:rsidRPr="00287DFB">
        <w:rPr>
          <w:sz w:val="20"/>
          <w:szCs w:val="20"/>
          <w:lang w:val="es-ES"/>
        </w:rPr>
        <w:t>Los niveles actuales de incumplimiento, las gestiones de cobranza y créditos incobrables pueden variar y ser afectados por un número de factores fuera del control del Emisor, incluyendo, sin limitación: (i) cambios adversos en la economía argentina en general y/o economías regionales</w:t>
      </w:r>
      <w:r w:rsidR="00766388" w:rsidRPr="00287DFB">
        <w:rPr>
          <w:sz w:val="20"/>
          <w:szCs w:val="20"/>
          <w:lang w:val="es-ES"/>
        </w:rPr>
        <w:t>, y en particular los efectos económicos de la pandemia del COVID-19</w:t>
      </w:r>
      <w:r w:rsidRPr="00287DFB">
        <w:rPr>
          <w:sz w:val="20"/>
          <w:szCs w:val="20"/>
          <w:lang w:val="es-ES"/>
        </w:rPr>
        <w:t>, (ii) inestabilidad política, (iii) incremento en las tasas de desempleo y (iv) la depreciación de salarios reales y/o nominales. Estos y otros factores pueden tener un efecto sustancialmente adverso en los índices de morosidad actuales, procedimientos de ejecución y pérdidas. Cualquiera o más de estas consecuencias podrían tener un efecto sustancialmente adverso en el resultado de los negocios del Emisor y su capacidad para realizar pagos respecto de las Obligaciones Negociables.</w:t>
      </w:r>
      <w:r w:rsidR="004846E0" w:rsidRPr="00287DFB">
        <w:rPr>
          <w:sz w:val="20"/>
          <w:szCs w:val="20"/>
          <w:lang w:val="es-ES"/>
        </w:rPr>
        <w:t xml:space="preserve"> </w:t>
      </w:r>
    </w:p>
    <w:p w14:paraId="20744C81" w14:textId="77777777" w:rsidR="00320F64" w:rsidRPr="00287DFB" w:rsidRDefault="00320F64" w:rsidP="00320F64">
      <w:pPr>
        <w:widowControl w:val="0"/>
        <w:jc w:val="both"/>
        <w:rPr>
          <w:i/>
          <w:sz w:val="20"/>
        </w:rPr>
      </w:pPr>
    </w:p>
    <w:p w14:paraId="28A7C41C" w14:textId="77777777" w:rsidR="00320F64" w:rsidRPr="00287DFB" w:rsidRDefault="00320F64" w:rsidP="00320F64">
      <w:pPr>
        <w:widowControl w:val="0"/>
        <w:jc w:val="both"/>
        <w:rPr>
          <w:i/>
          <w:sz w:val="20"/>
        </w:rPr>
      </w:pPr>
      <w:r w:rsidRPr="00287DFB">
        <w:rPr>
          <w:i/>
          <w:sz w:val="20"/>
        </w:rPr>
        <w:t>Riesgo vinculado a una posible suspensión y/o revocación de los códigos de descuento</w:t>
      </w:r>
    </w:p>
    <w:p w14:paraId="471B3871" w14:textId="77777777" w:rsidR="00320F64" w:rsidRPr="00287DFB" w:rsidRDefault="00320F64" w:rsidP="00320F64">
      <w:pPr>
        <w:widowControl w:val="0"/>
        <w:jc w:val="both"/>
        <w:rPr>
          <w:i/>
          <w:sz w:val="20"/>
        </w:rPr>
      </w:pPr>
    </w:p>
    <w:p w14:paraId="7A5131D2" w14:textId="77777777" w:rsidR="00320F64" w:rsidRPr="00287DFB" w:rsidRDefault="00320F64" w:rsidP="00320F64">
      <w:pPr>
        <w:widowControl w:val="0"/>
        <w:jc w:val="both"/>
        <w:rPr>
          <w:sz w:val="20"/>
          <w:lang w:val="es-ES"/>
        </w:rPr>
      </w:pPr>
      <w:r w:rsidRPr="00287DFB">
        <w:rPr>
          <w:sz w:val="20"/>
        </w:rPr>
        <w:t xml:space="preserve">La percepción por parte del Emisor de las cuotas debidas por sus clientes en relación con ciertos productos vinculados a códigos de descuento, se encuentra ampliamente ligada a la vigencia de dichos códigos de descuento del que son titulares el Emisor y las entidades intermedias con las cuales CFA celebra acuerdos para actuar como agentes de cobro. Tal es el caso de </w:t>
      </w:r>
      <w:r w:rsidRPr="00287DFB">
        <w:rPr>
          <w:sz w:val="20"/>
          <w:lang w:val="es-ES"/>
        </w:rPr>
        <w:t>los créditos otorgados bajo las líneas de negocios denominadas DIVISIÓN CONVENIOS por descuento de haberes (Decreto N° 14/2012) y DIVISIÓN CONVENIOS con entidades intermedias, en los cuales el riesgo de incumplimiento se ve reducido por el débito automático de las sumas adeudadas a través del código de descuento. Sin embargo, e inclusive en el caso de deudores de créditos otorgados bajo la DIVISIÓN CONVENIOS con entidades intermedias, cuya calidad de empleados públicos asegura cierta estabilidad laboral, puede ocurrir que el empleador limite a un porcentaje determinado la deducción automática de haberes y, en otros casos, que el trabajador pierda su puesto de trabajo. Éste último caso puede afectar el recupero de las sumas prestadas por el Emisor ya que, si bien cuando el deudor cambia de trabajo es normalmente posible reiniciar el sistema de deducción de haberes vía débito automático, el proceso puede extenderse en el tiempo. Para el caso en que no sea posible reiniciar el sistema de deducción de haberes vía débito automático, el Emisor realiza todas las gestiones de cobranza necesarias para que el cliente proceda a repagar totalmente el préstamo anterior. En caso</w:t>
      </w:r>
      <w:r w:rsidR="00FF43CA" w:rsidRPr="00287DFB">
        <w:rPr>
          <w:sz w:val="20"/>
          <w:lang w:val="es-ES"/>
        </w:rPr>
        <w:t xml:space="preserve"> de</w:t>
      </w:r>
      <w:r w:rsidRPr="00287DFB">
        <w:rPr>
          <w:sz w:val="20"/>
          <w:lang w:val="es-ES"/>
        </w:rPr>
        <w:t xml:space="preserve"> que los deudores cambien de trabajo, el Emisor en su carácter de administrador realizará las gestiones antes descriptas; sin embargo no puede garantizarse que las mismas sean exitosas.</w:t>
      </w:r>
    </w:p>
    <w:p w14:paraId="17F13F46" w14:textId="77777777" w:rsidR="00320F64" w:rsidRPr="00287DFB" w:rsidRDefault="00320F64" w:rsidP="00320F64">
      <w:pPr>
        <w:widowControl w:val="0"/>
        <w:jc w:val="both"/>
        <w:rPr>
          <w:sz w:val="20"/>
        </w:rPr>
      </w:pPr>
    </w:p>
    <w:p w14:paraId="1D152F2F" w14:textId="77777777" w:rsidR="00320F64" w:rsidRPr="00287DFB" w:rsidRDefault="00320F64" w:rsidP="00320F64">
      <w:pPr>
        <w:widowControl w:val="0"/>
        <w:jc w:val="both"/>
        <w:rPr>
          <w:sz w:val="20"/>
        </w:rPr>
      </w:pPr>
      <w:r w:rsidRPr="00287DFB">
        <w:rPr>
          <w:sz w:val="20"/>
        </w:rPr>
        <w:t>Estos códigos de descuento podrían ser revocados, suspendidos y/o su vigencia podría no ser prorrogada, lo que podría tener un efecto sustancialmente adverso sobre los niveles de incumplimiento y la capacidad del Emisor de percibir el pago de los créditos, que son de difícil estimación. No obstante</w:t>
      </w:r>
      <w:r w:rsidR="00FF43CA" w:rsidRPr="00287DFB">
        <w:rPr>
          <w:sz w:val="20"/>
        </w:rPr>
        <w:t>,</w:t>
      </w:r>
      <w:r w:rsidRPr="00287DFB">
        <w:rPr>
          <w:sz w:val="20"/>
        </w:rPr>
        <w:t xml:space="preserve"> lo anteriormente dicho, en el supuesto de suspensión o pérdida del código de descuento, existen ciertos mecanismos alternativos a los cuales el Emisor podría recurrir, incluyendo sin limitación: (i) disponer el débito automático a través de una cuenta bancaria del deudor; (ii) convertir el crédito en un préstamo voluntario; o (iii) disponer si es posible la deducción de haberes a través de otro intermediario.</w:t>
      </w:r>
    </w:p>
    <w:p w14:paraId="50BFCDE1" w14:textId="77777777" w:rsidR="00320F64" w:rsidRPr="00287DFB" w:rsidRDefault="00320F64" w:rsidP="00320F64">
      <w:pPr>
        <w:widowControl w:val="0"/>
        <w:jc w:val="both"/>
        <w:rPr>
          <w:sz w:val="20"/>
        </w:rPr>
      </w:pPr>
    </w:p>
    <w:p w14:paraId="694A063B" w14:textId="77777777" w:rsidR="00320F64" w:rsidRPr="00287DFB" w:rsidRDefault="00320F64" w:rsidP="00320F64">
      <w:pPr>
        <w:widowControl w:val="0"/>
        <w:jc w:val="both"/>
        <w:rPr>
          <w:sz w:val="20"/>
        </w:rPr>
      </w:pPr>
      <w:r w:rsidRPr="00287DFB">
        <w:rPr>
          <w:i/>
          <w:sz w:val="20"/>
        </w:rPr>
        <w:t>Riesgo vinculado a los créditos otorgados bajo la línea de negocio denominada División Convenios por descuento de haberes (Decreto N° 14/2012) (“</w:t>
      </w:r>
      <w:r w:rsidR="00EA6BFA" w:rsidRPr="00287DFB">
        <w:rPr>
          <w:i/>
          <w:sz w:val="20"/>
        </w:rPr>
        <w:t>División Convenios - Decreto N° 14/2012</w:t>
      </w:r>
      <w:r w:rsidRPr="00287DFB">
        <w:rPr>
          <w:i/>
          <w:sz w:val="20"/>
        </w:rPr>
        <w:t>”).</w:t>
      </w:r>
    </w:p>
    <w:p w14:paraId="57DDE8F0" w14:textId="77777777" w:rsidR="00320F64" w:rsidRPr="00287DFB" w:rsidRDefault="00320F64" w:rsidP="00320F64">
      <w:pPr>
        <w:widowControl w:val="0"/>
        <w:jc w:val="both"/>
        <w:rPr>
          <w:sz w:val="20"/>
        </w:rPr>
      </w:pPr>
    </w:p>
    <w:p w14:paraId="773E216A" w14:textId="77777777" w:rsidR="00FF43CA" w:rsidRPr="00287DFB" w:rsidRDefault="00320F64" w:rsidP="00320F64">
      <w:pPr>
        <w:widowControl w:val="0"/>
        <w:jc w:val="both"/>
        <w:rPr>
          <w:sz w:val="20"/>
        </w:rPr>
      </w:pPr>
      <w:r w:rsidRPr="00287DFB">
        <w:rPr>
          <w:sz w:val="20"/>
        </w:rPr>
        <w:t>Aunque en el pasado se han producido ciertos atrasos en el pago de las sumas retenidas por parte de empleadores, no se han registrado casos en los que dichos empleadores hayan dejado de transferir al Emisor los importes retenidos.</w:t>
      </w:r>
    </w:p>
    <w:p w14:paraId="2594E4BB" w14:textId="77777777" w:rsidR="00320F64" w:rsidRPr="00287DFB" w:rsidRDefault="00320F64" w:rsidP="00320F64">
      <w:pPr>
        <w:widowControl w:val="0"/>
        <w:jc w:val="both"/>
        <w:rPr>
          <w:sz w:val="20"/>
        </w:rPr>
      </w:pPr>
      <w:r w:rsidRPr="00287DFB">
        <w:rPr>
          <w:sz w:val="20"/>
        </w:rPr>
        <w:t xml:space="preserve"> </w:t>
      </w:r>
    </w:p>
    <w:p w14:paraId="5C17B246" w14:textId="77777777" w:rsidR="00320F64" w:rsidRPr="00287DFB" w:rsidRDefault="00320F64" w:rsidP="00320F64">
      <w:pPr>
        <w:widowControl w:val="0"/>
        <w:jc w:val="both"/>
        <w:rPr>
          <w:sz w:val="20"/>
        </w:rPr>
      </w:pPr>
      <w:r w:rsidRPr="00287DFB">
        <w:rPr>
          <w:sz w:val="20"/>
        </w:rPr>
        <w:t>Sin embargo, no puede asegurarse que no vuelvan a producirse atrasos en los pagos, o que, en caso que aquello ocurra, los mismos sean por un período corto de tiempo. Tampoco puede garantizarse que en el futuro no vayan a ocurrir retenciones por parte del empleador. En caso de ser necesario, el Emisor podría verse obligado a iniciar acciones judiciales contra dichas retenciones, las cuales son, generalmente, complejas y prolongadas. El Emisor no puede asegurar que el resultado de dichas acciones judiciales sea positivo, pudiendo verse afectados sus resultados operativos, los ingresos de CFA y, por consiguiente, la capacidad del Emisor de hacer frente a sus obligaciones incluyendo, sin limitación, a las Obligaciones Negociables.</w:t>
      </w:r>
    </w:p>
    <w:p w14:paraId="141F0731" w14:textId="77777777" w:rsidR="00320F64" w:rsidRPr="00287DFB" w:rsidRDefault="00320F64" w:rsidP="00320F64">
      <w:pPr>
        <w:widowControl w:val="0"/>
        <w:jc w:val="both"/>
        <w:rPr>
          <w:sz w:val="20"/>
        </w:rPr>
      </w:pPr>
    </w:p>
    <w:p w14:paraId="05639B87" w14:textId="77777777" w:rsidR="00320F64" w:rsidRPr="00287DFB" w:rsidRDefault="00320F64" w:rsidP="00320F64">
      <w:pPr>
        <w:widowControl w:val="0"/>
        <w:jc w:val="both"/>
        <w:rPr>
          <w:i/>
          <w:sz w:val="20"/>
        </w:rPr>
      </w:pPr>
      <w:r w:rsidRPr="00287DFB">
        <w:rPr>
          <w:i/>
          <w:sz w:val="20"/>
        </w:rPr>
        <w:t>Riesgo vinculado a los créditos otorgados bajo la línea de negocio denominada División Convenios con entidades intermedias (“</w:t>
      </w:r>
      <w:r w:rsidR="00EA6BFA" w:rsidRPr="00287DFB">
        <w:rPr>
          <w:i/>
          <w:sz w:val="20"/>
        </w:rPr>
        <w:t>División Convenios - Entidades Intermedias</w:t>
      </w:r>
      <w:r w:rsidRPr="00287DFB">
        <w:rPr>
          <w:i/>
          <w:sz w:val="20"/>
        </w:rPr>
        <w:t>”), respecto de la modificación del marco legal.</w:t>
      </w:r>
    </w:p>
    <w:p w14:paraId="59522A69" w14:textId="77777777" w:rsidR="00320F64" w:rsidRPr="00287DFB" w:rsidRDefault="00320F64" w:rsidP="00320F64">
      <w:pPr>
        <w:widowControl w:val="0"/>
        <w:jc w:val="both"/>
        <w:rPr>
          <w:sz w:val="20"/>
        </w:rPr>
      </w:pPr>
    </w:p>
    <w:p w14:paraId="4031E9F7" w14:textId="77777777" w:rsidR="00320F64" w:rsidRPr="00287DFB" w:rsidRDefault="00320F64" w:rsidP="00320F64">
      <w:pPr>
        <w:widowControl w:val="0"/>
        <w:jc w:val="both"/>
        <w:rPr>
          <w:sz w:val="20"/>
        </w:rPr>
      </w:pPr>
      <w:r w:rsidRPr="00287DFB">
        <w:rPr>
          <w:sz w:val="20"/>
        </w:rPr>
        <w:t xml:space="preserve">La Resolución N° 905/08 de la ANSES (y sus normas complementarias y modificatorias) introdujo modificaciones a la operatoria de descuentos sobre los haberes de jubilados y pensionados, por prestaciones y créditos que estos últimos hayan contratado con terceros. En virtud de dichas modificaciones, las entidades intermedias autorizadas para operar un código de descuento y cobrar a los jubilados y pensionados las cuotas de los créditos otorgados, deben cumplir con una serie de requisitos formales para poder operar los códigos de descuento, entre otras regulaciones introducidas (como por ejemplo, limitaciones máximas en el número de cuotas, topes de afectaciones del haber mensual previsional neto, el costo de los créditos, entre otras). </w:t>
      </w:r>
    </w:p>
    <w:p w14:paraId="55E9912E" w14:textId="77777777" w:rsidR="00320F64" w:rsidRPr="00287DFB" w:rsidRDefault="00320F64" w:rsidP="00320F64">
      <w:pPr>
        <w:widowControl w:val="0"/>
        <w:jc w:val="both"/>
        <w:rPr>
          <w:sz w:val="20"/>
        </w:rPr>
      </w:pPr>
    </w:p>
    <w:p w14:paraId="7C73737D" w14:textId="77777777" w:rsidR="00320F64" w:rsidRPr="00287DFB" w:rsidRDefault="00320F64" w:rsidP="00320F64">
      <w:pPr>
        <w:widowControl w:val="0"/>
        <w:jc w:val="both"/>
        <w:rPr>
          <w:sz w:val="20"/>
        </w:rPr>
      </w:pPr>
      <w:r w:rsidRPr="00287DFB">
        <w:rPr>
          <w:sz w:val="20"/>
        </w:rPr>
        <w:t>El Emisor no puede asegurar que en el futuro existan nuevas modificaciones al marco legal de la operatoria de descuentos que pudieran afectar significativamente esta línea de negocios del mismo, los resultados operativos y, consecuentemente, la capacidad para hacer frente a sus obligaciones incluyendo, sin limitación, a las Obligaciones Negociables.</w:t>
      </w:r>
    </w:p>
    <w:p w14:paraId="7422842F" w14:textId="77777777" w:rsidR="00320F64" w:rsidRPr="00287DFB" w:rsidRDefault="00320F64" w:rsidP="00320F64">
      <w:pPr>
        <w:widowControl w:val="0"/>
        <w:jc w:val="both"/>
        <w:rPr>
          <w:sz w:val="20"/>
        </w:rPr>
      </w:pPr>
    </w:p>
    <w:p w14:paraId="6B35EFFD" w14:textId="77777777" w:rsidR="00320F64" w:rsidRPr="00287DFB" w:rsidRDefault="00320F64" w:rsidP="00320F64">
      <w:pPr>
        <w:widowControl w:val="0"/>
        <w:jc w:val="both"/>
        <w:rPr>
          <w:i/>
          <w:sz w:val="20"/>
        </w:rPr>
      </w:pPr>
      <w:r w:rsidRPr="00287DFB">
        <w:rPr>
          <w:i/>
          <w:sz w:val="20"/>
        </w:rPr>
        <w:t>Riesgo vinculado a los créditos otorgados bajo la línea de negocio División Convenios - Entidades Intermedias, respecto de los pagos de las cuotas de los préstamos otorgados a sus empleados o afiliados.</w:t>
      </w:r>
    </w:p>
    <w:p w14:paraId="0F44B2ED" w14:textId="77777777" w:rsidR="00320F64" w:rsidRPr="00287DFB" w:rsidRDefault="00320F64" w:rsidP="00320F64">
      <w:pPr>
        <w:widowControl w:val="0"/>
        <w:jc w:val="both"/>
        <w:rPr>
          <w:i/>
          <w:sz w:val="20"/>
        </w:rPr>
      </w:pPr>
    </w:p>
    <w:p w14:paraId="5990E4DE" w14:textId="77777777" w:rsidR="00320F64" w:rsidRPr="00287DFB" w:rsidRDefault="00320F64" w:rsidP="00320F64">
      <w:pPr>
        <w:widowControl w:val="0"/>
        <w:jc w:val="both"/>
        <w:rPr>
          <w:sz w:val="20"/>
        </w:rPr>
      </w:pPr>
      <w:r w:rsidRPr="00287DFB">
        <w:rPr>
          <w:sz w:val="20"/>
        </w:rPr>
        <w:t>En el caso de los códigos de descuento en cabeza de las entidades intermedias, son éstas las encargadas de descontar las cuotas de los haberes y posteriormente realizar el giro al Emisor. Este flujo de fondos podría verse interrumpido como consecuencia de problemas financieros surgidos de la falta de giros por parte del gobierno a las entidades intermedias, por inversiones fallidas, o por incumplimiento de los convenios por parte de dichas entidades.</w:t>
      </w:r>
    </w:p>
    <w:p w14:paraId="26A91063" w14:textId="77777777" w:rsidR="00320F64" w:rsidRPr="00287DFB" w:rsidRDefault="00320F64" w:rsidP="00320F64">
      <w:pPr>
        <w:widowControl w:val="0"/>
        <w:jc w:val="both"/>
        <w:rPr>
          <w:sz w:val="20"/>
        </w:rPr>
      </w:pPr>
    </w:p>
    <w:p w14:paraId="3EE6637B" w14:textId="77777777" w:rsidR="00320F64" w:rsidRPr="00287DFB" w:rsidRDefault="00320F64" w:rsidP="00320F64">
      <w:pPr>
        <w:widowControl w:val="0"/>
        <w:jc w:val="both"/>
        <w:rPr>
          <w:sz w:val="20"/>
        </w:rPr>
      </w:pPr>
      <w:r w:rsidRPr="00287DFB">
        <w:rPr>
          <w:sz w:val="20"/>
        </w:rPr>
        <w:t>Ante dicha circunstancia, y a fin de perseguir el cobro de lo adeudado por entidades financieras, el Emisor podría verse obligado a iniciar acciones judiciales, generalmente complejas y prolongadas. El Emisor no puede asegurar que el resultado de dichas acciones judiciales sea positivo, pudiendo verse afectados sus resultados operativos, los ingresos de CFA y, por consiguiente, la capacidad del Emisor de hacer frente a sus obligaciones incluyendo, sin limitación, a las Obligaciones Negociables.</w:t>
      </w:r>
    </w:p>
    <w:p w14:paraId="27834465" w14:textId="77777777" w:rsidR="00320F64" w:rsidRPr="00287DFB" w:rsidRDefault="00320F64" w:rsidP="00320F64">
      <w:pPr>
        <w:widowControl w:val="0"/>
        <w:jc w:val="both"/>
        <w:rPr>
          <w:sz w:val="20"/>
        </w:rPr>
      </w:pPr>
    </w:p>
    <w:p w14:paraId="71E3A0F1" w14:textId="77777777" w:rsidR="00320F64" w:rsidRPr="00287DFB" w:rsidRDefault="00320F64" w:rsidP="00320F64">
      <w:pPr>
        <w:widowControl w:val="0"/>
        <w:jc w:val="both"/>
        <w:rPr>
          <w:i/>
          <w:sz w:val="20"/>
        </w:rPr>
      </w:pPr>
      <w:r w:rsidRPr="00287DFB">
        <w:rPr>
          <w:i/>
          <w:sz w:val="20"/>
        </w:rPr>
        <w:t>Riesgo vinculado a los créditos otorgados bajo la línea de negocio División Convenios - Entidades Intermedias,</w:t>
      </w:r>
      <w:r w:rsidRPr="00287DFB">
        <w:rPr>
          <w:sz w:val="20"/>
          <w:lang w:val="es-ES"/>
        </w:rPr>
        <w:t xml:space="preserve"> </w:t>
      </w:r>
      <w:r w:rsidRPr="00287DFB">
        <w:rPr>
          <w:i/>
          <w:sz w:val="20"/>
        </w:rPr>
        <w:t>respecto de la insolvencia de las mismas.</w:t>
      </w:r>
    </w:p>
    <w:p w14:paraId="44A23DFA" w14:textId="77777777" w:rsidR="00320F64" w:rsidRPr="00287DFB" w:rsidRDefault="00320F64" w:rsidP="00320F64">
      <w:pPr>
        <w:widowControl w:val="0"/>
        <w:jc w:val="both"/>
        <w:rPr>
          <w:sz w:val="20"/>
        </w:rPr>
      </w:pPr>
    </w:p>
    <w:p w14:paraId="1F30868D" w14:textId="77777777" w:rsidR="00320F64" w:rsidRPr="00287DFB" w:rsidRDefault="00320F64" w:rsidP="00320F64">
      <w:pPr>
        <w:widowControl w:val="0"/>
        <w:jc w:val="both"/>
        <w:rPr>
          <w:sz w:val="20"/>
        </w:rPr>
      </w:pPr>
      <w:r w:rsidRPr="00287DFB">
        <w:rPr>
          <w:sz w:val="20"/>
        </w:rPr>
        <w:t>En oportunidades anteriores, ciertas entidades intermedias con las cuales el Emisor celebró convenios fueron objeto de procesos concursales. Pese a dicha circunstancia, las entidades intermedias no vieron afectada su facultad de administración, ni se vio imposibilitada la transferencia de fondos vinculados a los créditos que habían sido objeto de cesión en favor del Emisor, todo ello con conocimiento y sin objeción del síndico ni del juez intervinientes en dichos procesos concursales. Sin perjuicio de ello, no puede asegurarse que en el futuro los síndicos y/o los jueces intervinientes en eventuales procesos concursales de entidades intermedias permitan la recaudación y la consecuente remisión de fondos al Emisor en virtud de los convenios existentes.</w:t>
      </w:r>
    </w:p>
    <w:p w14:paraId="23A683D3" w14:textId="77777777" w:rsidR="00697F00" w:rsidRPr="00287DFB" w:rsidRDefault="00697F00" w:rsidP="00320F64">
      <w:pPr>
        <w:widowControl w:val="0"/>
        <w:jc w:val="both"/>
        <w:rPr>
          <w:sz w:val="20"/>
        </w:rPr>
      </w:pPr>
    </w:p>
    <w:p w14:paraId="461BFCC2" w14:textId="77777777" w:rsidR="00697F00" w:rsidRPr="00287DFB" w:rsidRDefault="00697F00" w:rsidP="00697F00">
      <w:pPr>
        <w:widowControl w:val="0"/>
        <w:autoSpaceDE w:val="0"/>
        <w:autoSpaceDN w:val="0"/>
        <w:adjustRightInd w:val="0"/>
        <w:spacing w:line="0" w:lineRule="atLeast"/>
        <w:jc w:val="both"/>
        <w:rPr>
          <w:bCs/>
          <w:i/>
          <w:sz w:val="20"/>
          <w:lang w:val="es-ES_tradnl"/>
        </w:rPr>
      </w:pPr>
      <w:r w:rsidRPr="00287DFB">
        <w:rPr>
          <w:bCs/>
          <w:i/>
          <w:sz w:val="20"/>
          <w:lang w:val="es-ES_tradnl"/>
        </w:rPr>
        <w:t xml:space="preserve">Un incremento en actividades fraudulentas u otro tipo de actividades ilegales respecto de </w:t>
      </w:r>
      <w:r w:rsidR="00F4285B" w:rsidRPr="00287DFB">
        <w:rPr>
          <w:bCs/>
          <w:i/>
          <w:sz w:val="20"/>
          <w:lang w:val="es-ES_tradnl"/>
        </w:rPr>
        <w:t>las actividades</w:t>
      </w:r>
      <w:r w:rsidRPr="00287DFB">
        <w:rPr>
          <w:bCs/>
          <w:i/>
          <w:sz w:val="20"/>
          <w:lang w:val="es-ES_tradnl"/>
        </w:rPr>
        <w:t xml:space="preserve"> del Emisor podrían llevar a un daño reputacional a las marcas </w:t>
      </w:r>
      <w:r w:rsidR="00DE6B62" w:rsidRPr="00287DFB">
        <w:rPr>
          <w:bCs/>
          <w:i/>
          <w:sz w:val="20"/>
          <w:lang w:val="es-ES_tradnl"/>
        </w:rPr>
        <w:t>de CFA</w:t>
      </w:r>
      <w:r w:rsidRPr="00287DFB">
        <w:rPr>
          <w:bCs/>
          <w:i/>
          <w:sz w:val="20"/>
          <w:lang w:val="es-ES_tradnl"/>
        </w:rPr>
        <w:t xml:space="preserve"> y podría </w:t>
      </w:r>
      <w:r w:rsidR="00650B3A" w:rsidRPr="00287DFB">
        <w:rPr>
          <w:bCs/>
          <w:i/>
          <w:sz w:val="20"/>
          <w:lang w:val="es-ES_tradnl"/>
        </w:rPr>
        <w:t>afectar la demanda de los servicios financieros brindados por el</w:t>
      </w:r>
      <w:r w:rsidRPr="00287DFB">
        <w:rPr>
          <w:bCs/>
          <w:i/>
          <w:sz w:val="20"/>
          <w:lang w:val="es-ES_tradnl"/>
        </w:rPr>
        <w:t xml:space="preserve"> Emisor.</w:t>
      </w:r>
    </w:p>
    <w:p w14:paraId="3ABC86C7" w14:textId="77777777" w:rsidR="00697F00" w:rsidRPr="00287DFB" w:rsidRDefault="00697F00" w:rsidP="00697F00">
      <w:pPr>
        <w:widowControl w:val="0"/>
        <w:autoSpaceDE w:val="0"/>
        <w:autoSpaceDN w:val="0"/>
        <w:adjustRightInd w:val="0"/>
        <w:spacing w:line="0" w:lineRule="atLeast"/>
        <w:jc w:val="both"/>
        <w:rPr>
          <w:sz w:val="20"/>
          <w:lang w:val="es-ES_tradnl"/>
        </w:rPr>
      </w:pPr>
    </w:p>
    <w:p w14:paraId="6D8B5423" w14:textId="77777777" w:rsidR="00697F00" w:rsidRPr="00287DFB" w:rsidRDefault="00697F00" w:rsidP="00697F00">
      <w:pPr>
        <w:spacing w:line="0" w:lineRule="atLeast"/>
        <w:jc w:val="both"/>
        <w:rPr>
          <w:sz w:val="20"/>
          <w:lang w:val="es-ES_tradnl"/>
        </w:rPr>
      </w:pPr>
      <w:r w:rsidRPr="00287DFB">
        <w:rPr>
          <w:sz w:val="20"/>
          <w:lang w:val="es-ES_tradnl"/>
        </w:rPr>
        <w:t xml:space="preserve">El Emisor depende de la operación eficiente e ininterrumpida de procesamiento de datos, plataformas de </w:t>
      </w:r>
      <w:r w:rsidR="00650B3A" w:rsidRPr="00287DFB">
        <w:rPr>
          <w:sz w:val="20"/>
          <w:lang w:val="es-ES_tradnl"/>
        </w:rPr>
        <w:t>servicios financieros</w:t>
      </w:r>
      <w:r w:rsidR="00DE6B62" w:rsidRPr="00287DFB">
        <w:rPr>
          <w:sz w:val="20"/>
          <w:lang w:val="es-ES_tradnl"/>
        </w:rPr>
        <w:t>,</w:t>
      </w:r>
      <w:r w:rsidR="00650B3A" w:rsidRPr="00287DFB">
        <w:rPr>
          <w:sz w:val="20"/>
          <w:lang w:val="es-ES_tradnl"/>
        </w:rPr>
        <w:t xml:space="preserve"> </w:t>
      </w:r>
      <w:r w:rsidRPr="00287DFB">
        <w:rPr>
          <w:sz w:val="20"/>
          <w:lang w:val="es-ES_tradnl"/>
        </w:rPr>
        <w:t>y redes basad</w:t>
      </w:r>
      <w:r w:rsidR="00DE6B62" w:rsidRPr="00287DFB">
        <w:rPr>
          <w:sz w:val="20"/>
          <w:lang w:val="es-ES_tradnl"/>
        </w:rPr>
        <w:t>a</w:t>
      </w:r>
      <w:r w:rsidRPr="00287DFB">
        <w:rPr>
          <w:sz w:val="20"/>
          <w:lang w:val="es-ES_tradnl"/>
        </w:rPr>
        <w:t xml:space="preserve">s en internet. Asimismo, el Emisor tiene acceso a una enorme cantidad de información financiera confidencial de sus clientes. En consecuencia, la ciberseguridad es un riesgo importante para el Emisor. Incidentes de seguridad cibernética como, por ejemplo, robos informáticos, </w:t>
      </w:r>
      <w:r w:rsidRPr="00287DFB">
        <w:rPr>
          <w:i/>
          <w:sz w:val="20"/>
          <w:lang w:val="es-ES_tradnl"/>
        </w:rPr>
        <w:t>phishing</w:t>
      </w:r>
      <w:r w:rsidRPr="00287DFB">
        <w:rPr>
          <w:sz w:val="20"/>
          <w:lang w:val="es-ES_tradnl"/>
        </w:rPr>
        <w:t>, y de información personal y confidencial</w:t>
      </w:r>
      <w:r w:rsidR="00650B3A" w:rsidRPr="00287DFB">
        <w:rPr>
          <w:sz w:val="20"/>
          <w:lang w:val="es-ES_tradnl"/>
        </w:rPr>
        <w:t>,</w:t>
      </w:r>
      <w:r w:rsidRPr="00287DFB">
        <w:rPr>
          <w:sz w:val="20"/>
          <w:lang w:val="es-ES_tradnl"/>
        </w:rPr>
        <w:t xml:space="preserve"> podrían afectar negativamente a la seguridad de la información almacenada y transmitida a través de los sistemas informáticos y la infraestructura de red del Emisor y podrían causar que los clientes existentes y potenciales se abstengan de realizar negocios con el Emisor.</w:t>
      </w:r>
    </w:p>
    <w:p w14:paraId="1527A65F" w14:textId="77777777" w:rsidR="00697F00" w:rsidRPr="00287DFB" w:rsidRDefault="00697F00" w:rsidP="00697F00">
      <w:pPr>
        <w:spacing w:line="0" w:lineRule="atLeast"/>
        <w:jc w:val="both"/>
        <w:rPr>
          <w:sz w:val="20"/>
          <w:lang w:val="es-ES_tradnl"/>
        </w:rPr>
      </w:pPr>
    </w:p>
    <w:p w14:paraId="2D265478" w14:textId="77777777" w:rsidR="00697F00" w:rsidRPr="00287DFB" w:rsidRDefault="00697F00" w:rsidP="00697F00">
      <w:pPr>
        <w:spacing w:line="0" w:lineRule="atLeast"/>
        <w:jc w:val="both"/>
        <w:rPr>
          <w:sz w:val="20"/>
          <w:lang w:val="es-ES_tradnl"/>
        </w:rPr>
      </w:pPr>
      <w:r w:rsidRPr="00287DFB">
        <w:rPr>
          <w:sz w:val="20"/>
          <w:lang w:val="es-ES_tradnl"/>
        </w:rPr>
        <w:t>El Emisor no puede asegurar que sus sistemas no pued</w:t>
      </w:r>
      <w:r w:rsidR="00DE6B62" w:rsidRPr="00287DFB">
        <w:rPr>
          <w:sz w:val="20"/>
          <w:lang w:val="es-ES_tradnl"/>
        </w:rPr>
        <w:t>a</w:t>
      </w:r>
      <w:r w:rsidRPr="00287DFB">
        <w:rPr>
          <w:sz w:val="20"/>
          <w:lang w:val="es-ES_tradnl"/>
        </w:rPr>
        <w:t xml:space="preserve">n ser vulnerados por ataques de ciberseguridad o que las medidas existentes sean exitosas para protegerlo de cualquiera de esos ataques. Si cualquiera de los eventos descriptos ocurriera, podría provocar un daño reputacional a las marcas del Emisor, lo que podría reducir el uso y aceptación de </w:t>
      </w:r>
      <w:r w:rsidR="00650B3A" w:rsidRPr="00287DFB">
        <w:rPr>
          <w:sz w:val="20"/>
          <w:lang w:val="es-ES_tradnl"/>
        </w:rPr>
        <w:t>sus servicios financieros</w:t>
      </w:r>
      <w:r w:rsidRPr="00287DFB">
        <w:rPr>
          <w:sz w:val="20"/>
          <w:lang w:val="es-ES_tradnl"/>
        </w:rPr>
        <w:t>, o exigir mayores regulaciones, lo que podría incrementar los costos del Emisor, todo lo cual podría afectar en forma sustancialmente adversa su capacidad de efectuar pagos en relación con las Obligaciones Negociables.</w:t>
      </w:r>
    </w:p>
    <w:p w14:paraId="32833DC9" w14:textId="77777777" w:rsidR="00697F00" w:rsidRPr="00287DFB" w:rsidRDefault="00697F00" w:rsidP="00320F64">
      <w:pPr>
        <w:widowControl w:val="0"/>
        <w:jc w:val="both"/>
        <w:rPr>
          <w:sz w:val="20"/>
        </w:rPr>
      </w:pPr>
    </w:p>
    <w:p w14:paraId="6FE618B7" w14:textId="77777777" w:rsidR="00320F64" w:rsidRPr="00287DFB" w:rsidRDefault="00320F64" w:rsidP="00320F64">
      <w:pPr>
        <w:widowControl w:val="0"/>
        <w:jc w:val="both"/>
        <w:rPr>
          <w:sz w:val="20"/>
        </w:rPr>
      </w:pPr>
    </w:p>
    <w:p w14:paraId="694F165F" w14:textId="77777777" w:rsidR="00320F64" w:rsidRPr="00287DFB" w:rsidRDefault="00320F64" w:rsidP="00320F64">
      <w:pPr>
        <w:jc w:val="both"/>
        <w:rPr>
          <w:i/>
          <w:sz w:val="20"/>
        </w:rPr>
      </w:pPr>
      <w:r w:rsidRPr="00287DFB">
        <w:rPr>
          <w:i/>
          <w:sz w:val="20"/>
        </w:rPr>
        <w:t>Reducción judicial de las tasas de interés de los Créditos.</w:t>
      </w:r>
    </w:p>
    <w:p w14:paraId="1A1A17F3" w14:textId="77777777" w:rsidR="00320F64" w:rsidRPr="00287DFB" w:rsidRDefault="00320F64" w:rsidP="00320F64">
      <w:pPr>
        <w:jc w:val="both"/>
        <w:rPr>
          <w:sz w:val="20"/>
        </w:rPr>
      </w:pPr>
    </w:p>
    <w:p w14:paraId="76158C28" w14:textId="77777777" w:rsidR="00320F64" w:rsidRPr="00287DFB" w:rsidRDefault="00320F64" w:rsidP="00320F64">
      <w:pPr>
        <w:pStyle w:val="Textoindependiente2"/>
        <w:widowControl w:val="0"/>
        <w:spacing w:after="0"/>
        <w:rPr>
          <w:sz w:val="20"/>
          <w:szCs w:val="20"/>
        </w:rPr>
      </w:pPr>
      <w:r w:rsidRPr="00287DFB">
        <w:rPr>
          <w:sz w:val="20"/>
          <w:szCs w:val="20"/>
        </w:rPr>
        <w:t>Los créditos otorgados por el Emisor, conforme a las prácticas del mercado, establecen la acumulación de una tasa de interés moratoria por sobre los compensatorios pactados. El Emisor ha determinado la tasa de interés de los créditos otorgados en base a la evaluación del riesgo crediticio, y demás prácticas habituales del mercado, no obstante lo cual, podrían imponerse por vía legal o judicial límites a la tasa de interés aplicable.</w:t>
      </w:r>
    </w:p>
    <w:p w14:paraId="33AED44A" w14:textId="77777777" w:rsidR="00320F64" w:rsidRPr="00287DFB" w:rsidRDefault="00320F64" w:rsidP="00320F64">
      <w:pPr>
        <w:widowControl w:val="0"/>
        <w:jc w:val="both"/>
        <w:rPr>
          <w:sz w:val="20"/>
          <w:szCs w:val="20"/>
          <w:lang w:val="es-ES"/>
        </w:rPr>
      </w:pPr>
    </w:p>
    <w:p w14:paraId="5512FB2A" w14:textId="77777777" w:rsidR="00320F64" w:rsidRPr="00287DFB" w:rsidRDefault="00320F64" w:rsidP="00320F64">
      <w:pPr>
        <w:widowControl w:val="0"/>
        <w:jc w:val="both"/>
        <w:rPr>
          <w:sz w:val="20"/>
          <w:szCs w:val="20"/>
          <w:lang w:val="es-ES"/>
        </w:rPr>
      </w:pPr>
      <w:r w:rsidRPr="00287DFB">
        <w:rPr>
          <w:sz w:val="20"/>
          <w:szCs w:val="20"/>
          <w:lang w:val="es-ES"/>
        </w:rPr>
        <w:t xml:space="preserve">Al respecto, </w:t>
      </w:r>
      <w:r w:rsidRPr="00287DFB">
        <w:rPr>
          <w:sz w:val="20"/>
        </w:rPr>
        <w:t>la Cámara Nacional de Apelaciones en lo Comercial, en los autos “Calle Guevara, Raúl (Fiscal de Cámara) s/ Revisión de Plenario” de fecha 25 de agosto de 2003 modificó la doctrina plenaria sentada en los autos “Uzal S.A. c/ Moreno s/ Ejecutivo” (2 de agosto de 1991). Entre sus disposiciones, éste plenario establece que “además de los supuestos establecidos explícitamente en el texto positivo de la ley (ellos serían las excepciones previstas en los artículos 569, 570, 788 y 795 del Código de Comercio y del artículo 623 del Código Civil), no corresponde en otros casos la capitalización de intereses devengados por un crédito cuyo obligado se encuentre en mora”.</w:t>
      </w:r>
    </w:p>
    <w:p w14:paraId="543A63C2" w14:textId="77777777" w:rsidR="00320F64" w:rsidRPr="00287DFB" w:rsidRDefault="00320F64" w:rsidP="00320F64">
      <w:pPr>
        <w:widowControl w:val="0"/>
        <w:jc w:val="both"/>
        <w:rPr>
          <w:sz w:val="20"/>
          <w:szCs w:val="20"/>
          <w:lang w:val="es-ES"/>
        </w:rPr>
      </w:pPr>
    </w:p>
    <w:p w14:paraId="5F11D9B9" w14:textId="77777777" w:rsidR="00320F64" w:rsidRPr="00287DFB" w:rsidRDefault="00320F64" w:rsidP="00320F64">
      <w:pPr>
        <w:widowControl w:val="0"/>
        <w:jc w:val="both"/>
        <w:rPr>
          <w:sz w:val="20"/>
          <w:szCs w:val="20"/>
          <w:lang w:val="es-ES"/>
        </w:rPr>
      </w:pPr>
      <w:r w:rsidRPr="00287DFB">
        <w:rPr>
          <w:sz w:val="20"/>
          <w:szCs w:val="20"/>
          <w:lang w:val="es-ES"/>
        </w:rPr>
        <w:t>No puede asegurarse que en el futuro no se impondrán por vía legal o judicial límites a la tasa de interés aplicable a los créditos otorgados por el Emisor. La disminución de dicha tasa de interés podría afectar en forma sustancialmente adversa la situación patrimonial, los resultados operativos de CFA y, en consecuencia, la capacidad del Emisor de hacer frente a sus obligaciones incluyendo, sin limitación, las Obligaciones Negociables.</w:t>
      </w:r>
    </w:p>
    <w:p w14:paraId="4ADA7CA7" w14:textId="77777777" w:rsidR="00320F64" w:rsidRDefault="00320F64" w:rsidP="00320F64">
      <w:pPr>
        <w:widowControl w:val="0"/>
        <w:jc w:val="both"/>
        <w:rPr>
          <w:sz w:val="20"/>
          <w:szCs w:val="20"/>
          <w:lang w:val="es-ES"/>
        </w:rPr>
      </w:pPr>
    </w:p>
    <w:p w14:paraId="3AECE278" w14:textId="77777777" w:rsidR="00207499" w:rsidRPr="00287DFB" w:rsidRDefault="00207499" w:rsidP="00207499">
      <w:pPr>
        <w:widowControl w:val="0"/>
        <w:jc w:val="both"/>
        <w:rPr>
          <w:sz w:val="20"/>
          <w:szCs w:val="20"/>
          <w:lang w:val="es-ES"/>
        </w:rPr>
      </w:pPr>
      <w:r>
        <w:rPr>
          <w:sz w:val="20"/>
          <w:szCs w:val="20"/>
          <w:lang w:val="es-ES"/>
        </w:rPr>
        <w:t xml:space="preserve">Recientemente, y conforme se encuentra desarrollado con mayor profundidad en el </w:t>
      </w:r>
      <w:r w:rsidR="00F94E72">
        <w:rPr>
          <w:sz w:val="20"/>
          <w:szCs w:val="20"/>
          <w:lang w:val="es-ES"/>
        </w:rPr>
        <w:t>C</w:t>
      </w:r>
      <w:r>
        <w:rPr>
          <w:sz w:val="20"/>
          <w:szCs w:val="20"/>
          <w:lang w:val="es-ES"/>
        </w:rPr>
        <w:t xml:space="preserve">apítulo </w:t>
      </w:r>
      <w:r w:rsidR="00F94E72">
        <w:rPr>
          <w:sz w:val="20"/>
          <w:szCs w:val="20"/>
          <w:lang w:val="es-ES"/>
        </w:rPr>
        <w:t xml:space="preserve">X </w:t>
      </w:r>
      <w:r w:rsidR="00F94E72" w:rsidRPr="00684446">
        <w:rPr>
          <w:i/>
          <w:iCs/>
          <w:sz w:val="20"/>
          <w:szCs w:val="20"/>
          <w:lang w:val="es-ES"/>
        </w:rPr>
        <w:t>“Información Adicional”</w:t>
      </w:r>
      <w:r w:rsidR="00F94E72">
        <w:rPr>
          <w:sz w:val="20"/>
          <w:szCs w:val="20"/>
          <w:lang w:val="es-ES"/>
        </w:rPr>
        <w:t xml:space="preserve">, sección </w:t>
      </w:r>
      <w:r w:rsidR="00F94E72">
        <w:rPr>
          <w:i/>
          <w:iCs/>
          <w:sz w:val="20"/>
          <w:szCs w:val="20"/>
          <w:lang w:val="es-ES"/>
        </w:rPr>
        <w:t>g)</w:t>
      </w:r>
      <w:r w:rsidRPr="00055FCB">
        <w:rPr>
          <w:i/>
          <w:iCs/>
          <w:sz w:val="20"/>
          <w:szCs w:val="20"/>
          <w:lang w:val="es-ES"/>
        </w:rPr>
        <w:t>.</w:t>
      </w:r>
      <w:r>
        <w:rPr>
          <w:sz w:val="20"/>
          <w:szCs w:val="20"/>
          <w:lang w:val="es-ES"/>
        </w:rPr>
        <w:t xml:space="preserve"> </w:t>
      </w:r>
      <w:r w:rsidR="00F94E72">
        <w:rPr>
          <w:sz w:val="20"/>
          <w:szCs w:val="20"/>
          <w:lang w:val="es-ES"/>
        </w:rPr>
        <w:t>“</w:t>
      </w:r>
      <w:r w:rsidRPr="00055FCB">
        <w:rPr>
          <w:i/>
          <w:iCs/>
          <w:sz w:val="20"/>
          <w:szCs w:val="20"/>
          <w:lang w:val="es-ES"/>
        </w:rPr>
        <w:t>Hechos Recientes</w:t>
      </w:r>
      <w:r>
        <w:rPr>
          <w:sz w:val="20"/>
          <w:szCs w:val="20"/>
          <w:lang w:val="es-ES"/>
        </w:rPr>
        <w:t>”, punto iii</w:t>
      </w:r>
      <w:r w:rsidR="00F94E72">
        <w:rPr>
          <w:sz w:val="20"/>
          <w:szCs w:val="20"/>
          <w:lang w:val="es-ES"/>
        </w:rPr>
        <w:t>)</w:t>
      </w:r>
      <w:r>
        <w:rPr>
          <w:sz w:val="20"/>
          <w:szCs w:val="20"/>
          <w:lang w:val="es-ES"/>
        </w:rPr>
        <w:t xml:space="preserve"> “</w:t>
      </w:r>
      <w:r w:rsidRPr="00055FCB">
        <w:rPr>
          <w:i/>
          <w:iCs/>
          <w:sz w:val="20"/>
          <w:szCs w:val="20"/>
          <w:lang w:val="es-ES"/>
        </w:rPr>
        <w:t>Normativa COVID-19</w:t>
      </w:r>
      <w:r>
        <w:rPr>
          <w:sz w:val="20"/>
          <w:szCs w:val="20"/>
          <w:lang w:val="es-ES"/>
        </w:rPr>
        <w:t>”, el B</w:t>
      </w:r>
      <w:r w:rsidR="00F94E72">
        <w:rPr>
          <w:sz w:val="20"/>
          <w:szCs w:val="20"/>
          <w:lang w:val="es-ES"/>
        </w:rPr>
        <w:t>CRA</w:t>
      </w:r>
      <w:r>
        <w:rPr>
          <w:sz w:val="20"/>
          <w:szCs w:val="20"/>
          <w:lang w:val="es-ES"/>
        </w:rPr>
        <w:t xml:space="preserve"> dispuso m</w:t>
      </w:r>
      <w:r w:rsidRPr="00055FCB">
        <w:rPr>
          <w:sz w:val="20"/>
          <w:szCs w:val="20"/>
          <w:lang w:val="es-ES"/>
        </w:rPr>
        <w:t xml:space="preserve">ediante la Comunicación “A” 6964: (a) la modificación de la tasa de interés para operaciones de crédito que pasa a ser del 43% desde el 13.04.2020; (b) que los saldos impagos correspondientes a vencimientos de financiaciones de entidades financieras bajo el régimen de tarjeta de crédito que operen </w:t>
      </w:r>
      <w:r>
        <w:rPr>
          <w:sz w:val="20"/>
          <w:szCs w:val="20"/>
          <w:lang w:val="es-ES"/>
        </w:rPr>
        <w:t xml:space="preserve">durante el mes de abril de 2020 debieron haber sido </w:t>
      </w:r>
      <w:r w:rsidRPr="00055FCB">
        <w:rPr>
          <w:sz w:val="20"/>
          <w:szCs w:val="20"/>
          <w:lang w:val="es-ES"/>
        </w:rPr>
        <w:t xml:space="preserve">automáticamente refinanciados como mínimo a un año de plazo con 3 meses de gracia en 9 cuotas mensuales, iguales y consecutivas, pudiendo solamente devengar interés compensatorio, y ningún otro recargo; </w:t>
      </w:r>
      <w:r>
        <w:rPr>
          <w:sz w:val="20"/>
          <w:szCs w:val="20"/>
          <w:lang w:val="es-ES"/>
        </w:rPr>
        <w:t xml:space="preserve">y que </w:t>
      </w:r>
      <w:r w:rsidRPr="00055FCB">
        <w:rPr>
          <w:sz w:val="20"/>
          <w:szCs w:val="20"/>
          <w:lang w:val="es-ES"/>
        </w:rPr>
        <w:t xml:space="preserve">(c) esos saldos refinanciados podrán ser precancelados, total o parcialmente, en cualquier momento y sin costo –excepto el interés compensatorio devengado hasta la precancelación– cuando el cliente lo requiera. Asimismo, la Comunicación “A” 7095 dispuso idénticas condiciones que las mencionadas en el acápite (b) anterior, para los saldos impagos de los resúmenes de las tarjetas de crédito que venzan </w:t>
      </w:r>
      <w:r>
        <w:rPr>
          <w:sz w:val="20"/>
          <w:szCs w:val="20"/>
          <w:lang w:val="es-ES"/>
        </w:rPr>
        <w:t xml:space="preserve">durante el mes </w:t>
      </w:r>
      <w:r w:rsidRPr="00055FCB">
        <w:rPr>
          <w:sz w:val="20"/>
          <w:szCs w:val="20"/>
          <w:lang w:val="es-ES"/>
        </w:rPr>
        <w:t>de septiembre de 2020. Tales casos, sólo podrán devengar un interés compensatorio que no podrá superar el 40 % nominal anual.</w:t>
      </w:r>
    </w:p>
    <w:p w14:paraId="2CB8DA3B" w14:textId="77777777" w:rsidR="00055FCB" w:rsidRDefault="00055FCB" w:rsidP="00055FCB">
      <w:pPr>
        <w:widowControl w:val="0"/>
        <w:jc w:val="both"/>
        <w:rPr>
          <w:i/>
          <w:sz w:val="20"/>
        </w:rPr>
      </w:pPr>
    </w:p>
    <w:p w14:paraId="4A98CB98" w14:textId="77777777" w:rsidR="00320F64" w:rsidRPr="00287DFB" w:rsidRDefault="00320F64" w:rsidP="00055FCB">
      <w:pPr>
        <w:widowControl w:val="0"/>
        <w:jc w:val="both"/>
        <w:rPr>
          <w:i/>
          <w:sz w:val="20"/>
        </w:rPr>
      </w:pPr>
      <w:r w:rsidRPr="00287DFB">
        <w:rPr>
          <w:i/>
          <w:sz w:val="20"/>
        </w:rPr>
        <w:t xml:space="preserve">Condiciones adversas en los mercados de crédito, de capitales y de cambios podrían generar un efecto negativo en la situación financiera y en los resultados de las operaciones de CFA e impactar de manera adversa limitando su capacidad para acceder a sus fuentes de financiamiento. </w:t>
      </w:r>
    </w:p>
    <w:p w14:paraId="62C76EF7" w14:textId="77777777" w:rsidR="00320F64" w:rsidRPr="00287DFB" w:rsidRDefault="00320F64" w:rsidP="00320F64">
      <w:pPr>
        <w:widowControl w:val="0"/>
        <w:jc w:val="both"/>
        <w:rPr>
          <w:i/>
          <w:sz w:val="20"/>
        </w:rPr>
      </w:pPr>
    </w:p>
    <w:p w14:paraId="17F8F763" w14:textId="77777777" w:rsidR="00320F64" w:rsidRPr="00287DFB" w:rsidRDefault="00320F64" w:rsidP="00320F64">
      <w:pPr>
        <w:widowControl w:val="0"/>
        <w:jc w:val="both"/>
        <w:rPr>
          <w:sz w:val="20"/>
        </w:rPr>
      </w:pPr>
      <w:r w:rsidRPr="00287DFB">
        <w:rPr>
          <w:sz w:val="20"/>
        </w:rPr>
        <w:t xml:space="preserve">CFA podría experimentar pérdidas relacionadas con sus inversiones en valores negociables de renta fija o variable en el mercado de cambios y su posición monetaria, debido a, entre otros factores, modificaciones en los </w:t>
      </w:r>
      <w:r w:rsidR="001D0FFB" w:rsidRPr="00287DFB">
        <w:rPr>
          <w:sz w:val="20"/>
        </w:rPr>
        <w:t>Programa</w:t>
      </w:r>
      <w:r w:rsidRPr="00287DFB">
        <w:rPr>
          <w:sz w:val="20"/>
        </w:rPr>
        <w:t xml:space="preserve">s de mercado, situaciones de incumplimiento y fluctuaciones de las tasas de interés y de cambio. Un deterioro en el mercado de capitales podría provocar pérdidas netas en virtud de una disminución del valor de las inversiones de cartera de CFA, como también pérdidas generadas por la volatilidad de los </w:t>
      </w:r>
      <w:r w:rsidR="001D0FFB" w:rsidRPr="00287DFB">
        <w:rPr>
          <w:sz w:val="20"/>
        </w:rPr>
        <w:t>Programa</w:t>
      </w:r>
      <w:r w:rsidRPr="00287DFB">
        <w:rPr>
          <w:sz w:val="20"/>
        </w:rPr>
        <w:t xml:space="preserve">s en el mercado financiero, aun cuando la economía no se vea afectada. Cualquiera de estas pérdidas podría tener un efecto adverso en el resultado de las operaciones de CFA. </w:t>
      </w:r>
    </w:p>
    <w:p w14:paraId="45375BE5" w14:textId="77777777" w:rsidR="00320F64" w:rsidRPr="00287DFB" w:rsidRDefault="00320F64" w:rsidP="00320F64">
      <w:pPr>
        <w:widowControl w:val="0"/>
        <w:jc w:val="both"/>
        <w:rPr>
          <w:sz w:val="20"/>
        </w:rPr>
      </w:pPr>
    </w:p>
    <w:p w14:paraId="77CD2C3E" w14:textId="77777777" w:rsidR="00320F64" w:rsidRPr="00287DFB" w:rsidRDefault="00320F64" w:rsidP="00320F64">
      <w:pPr>
        <w:widowControl w:val="0"/>
        <w:jc w:val="both"/>
        <w:rPr>
          <w:sz w:val="20"/>
        </w:rPr>
      </w:pPr>
      <w:r w:rsidRPr="00287DFB">
        <w:rPr>
          <w:sz w:val="20"/>
        </w:rPr>
        <w:t xml:space="preserve">Cualquier interrupción en el mercado de capitales local o en el mercado financiero local, como ha experimentado la Argentina en el pasado, podría resultar en una reducción de la disponibilidad y/o aumentar el costo de financiamiento para obtener liquidez. Estas condiciones podrían afectar la capacidad de CFA para reemplazar deudas con vencimiento próximo de modo efectivo y a tiempo y/o acceder a financiamiento para ejecutar su estrategia de crecimiento. Cualquiera de estos eventos, podría afectar adversamente la situación financiera de CFA y/o los resultados de sus operaciones. </w:t>
      </w:r>
    </w:p>
    <w:p w14:paraId="15272E61" w14:textId="77777777" w:rsidR="000829E0" w:rsidRPr="00287DFB" w:rsidRDefault="000829E0" w:rsidP="00320F64">
      <w:pPr>
        <w:widowControl w:val="0"/>
        <w:jc w:val="both"/>
        <w:rPr>
          <w:sz w:val="20"/>
        </w:rPr>
      </w:pPr>
    </w:p>
    <w:p w14:paraId="1B2AE96D" w14:textId="77777777" w:rsidR="000829E0" w:rsidRPr="00287DFB" w:rsidRDefault="000829E0" w:rsidP="000829E0">
      <w:pPr>
        <w:autoSpaceDE w:val="0"/>
        <w:autoSpaceDN w:val="0"/>
        <w:adjustRightInd w:val="0"/>
        <w:jc w:val="left"/>
        <w:rPr>
          <w:i/>
          <w:iCs/>
          <w:color w:val="000000"/>
          <w:sz w:val="20"/>
          <w:szCs w:val="20"/>
          <w:lang w:eastAsia="es-AR"/>
        </w:rPr>
      </w:pPr>
      <w:r w:rsidRPr="00287DFB">
        <w:rPr>
          <w:i/>
          <w:iCs/>
          <w:color w:val="000000"/>
          <w:sz w:val="20"/>
          <w:szCs w:val="20"/>
          <w:lang w:eastAsia="es-AR"/>
        </w:rPr>
        <w:t>La aplicación de la NIC 29 afecta la comparabilidad de la información financiera de la Emisora</w:t>
      </w:r>
    </w:p>
    <w:p w14:paraId="5849B830" w14:textId="77777777" w:rsidR="000829E0" w:rsidRPr="00287DFB" w:rsidRDefault="000829E0" w:rsidP="000829E0">
      <w:pPr>
        <w:autoSpaceDE w:val="0"/>
        <w:autoSpaceDN w:val="0"/>
        <w:adjustRightInd w:val="0"/>
        <w:jc w:val="left"/>
        <w:rPr>
          <w:color w:val="000000"/>
          <w:sz w:val="20"/>
          <w:szCs w:val="20"/>
          <w:lang w:eastAsia="es-AR"/>
        </w:rPr>
      </w:pPr>
    </w:p>
    <w:p w14:paraId="1F2BEF1E" w14:textId="77777777" w:rsidR="000829E0" w:rsidRPr="00287DFB" w:rsidRDefault="000829E0" w:rsidP="005711AC">
      <w:pPr>
        <w:autoSpaceDE w:val="0"/>
        <w:autoSpaceDN w:val="0"/>
        <w:adjustRightInd w:val="0"/>
        <w:jc w:val="both"/>
        <w:rPr>
          <w:color w:val="000000"/>
          <w:sz w:val="20"/>
          <w:szCs w:val="20"/>
          <w:lang w:eastAsia="es-AR"/>
        </w:rPr>
      </w:pPr>
      <w:r w:rsidRPr="00287DFB">
        <w:rPr>
          <w:color w:val="000000"/>
          <w:sz w:val="20"/>
          <w:szCs w:val="20"/>
          <w:lang w:eastAsia="es-AR"/>
        </w:rPr>
        <w:t xml:space="preserve">La falta de comparabilidad de los datos financieros recientes e históricos de CFA podría dificultar la comprensión completa y precisa de sus operaciones y su situación patrimonial. </w:t>
      </w:r>
    </w:p>
    <w:p w14:paraId="73811807" w14:textId="77777777" w:rsidR="000829E0" w:rsidRPr="00287DFB" w:rsidRDefault="000829E0" w:rsidP="00287DFB">
      <w:pPr>
        <w:autoSpaceDE w:val="0"/>
        <w:autoSpaceDN w:val="0"/>
        <w:adjustRightInd w:val="0"/>
        <w:jc w:val="both"/>
        <w:rPr>
          <w:color w:val="000000"/>
          <w:sz w:val="20"/>
          <w:szCs w:val="20"/>
          <w:lang w:eastAsia="es-AR"/>
        </w:rPr>
      </w:pPr>
    </w:p>
    <w:p w14:paraId="3A83C558" w14:textId="77777777" w:rsidR="000829E0" w:rsidRPr="00287DFB" w:rsidRDefault="000829E0" w:rsidP="00287DFB">
      <w:pPr>
        <w:pStyle w:val="Textocomentario"/>
        <w:jc w:val="both"/>
      </w:pPr>
      <w:r w:rsidRPr="00287DFB">
        <w:rPr>
          <w:color w:val="000000"/>
          <w:lang w:val="es-AR" w:eastAsia="es-AR"/>
        </w:rPr>
        <w:t xml:space="preserve">La dificultad en la comparabilidad de la información financiera de CFA podría resultar de la aplicación de criterios diferentes para los ejercicios anuales en comparación con los periodos de </w:t>
      </w:r>
      <w:r w:rsidR="00287DFB" w:rsidRPr="00287DFB">
        <w:rPr>
          <w:color w:val="000000"/>
          <w:lang w:val="es-AR" w:eastAsia="es-AR"/>
        </w:rPr>
        <w:t>seis</w:t>
      </w:r>
      <w:r w:rsidRPr="00287DFB">
        <w:rPr>
          <w:color w:val="000000"/>
          <w:lang w:val="es-AR" w:eastAsia="es-AR"/>
        </w:rPr>
        <w:t xml:space="preserve"> meses. Los datos financieros presentados en el presente Prospecto por los ejercicios económicos terminados al 31 de diciembre de 2017, 31 de diciembre de 2018 y 31 de diciembre de 2019 no resultan de la aplicación de la NIC 29. Sin embargo, la NIC 29 ha sido aplicada a la información financiera de los períodos de seis meses terminado </w:t>
      </w:r>
      <w:r w:rsidR="00926710">
        <w:rPr>
          <w:color w:val="000000"/>
          <w:lang w:val="es-AR" w:eastAsia="es-AR"/>
        </w:rPr>
        <w:t>e</w:t>
      </w:r>
      <w:r w:rsidRPr="00287DFB">
        <w:rPr>
          <w:color w:val="000000"/>
          <w:lang w:val="es-AR" w:eastAsia="es-AR"/>
        </w:rPr>
        <w:t>l 30 de junio de 2020.</w:t>
      </w:r>
      <w:r w:rsidR="00926710">
        <w:rPr>
          <w:color w:val="000000"/>
          <w:lang w:val="es-AR" w:eastAsia="es-AR"/>
        </w:rPr>
        <w:t xml:space="preserve"> Para más información véase la Nota 2.4 de los Estados Financieros al 30 de junio de 2020. </w:t>
      </w:r>
    </w:p>
    <w:p w14:paraId="6C36A419" w14:textId="77777777" w:rsidR="00320F64" w:rsidRPr="009E5404" w:rsidRDefault="00320F64" w:rsidP="00320F64">
      <w:pPr>
        <w:widowControl w:val="0"/>
        <w:jc w:val="both"/>
        <w:rPr>
          <w:sz w:val="20"/>
        </w:rPr>
      </w:pPr>
      <w:bookmarkStart w:id="6" w:name="_DV_M3"/>
      <w:bookmarkStart w:id="7" w:name="_DV_M11"/>
      <w:bookmarkStart w:id="8" w:name="_DV_M20"/>
      <w:bookmarkStart w:id="9" w:name="_DV_M27"/>
      <w:bookmarkEnd w:id="6"/>
      <w:bookmarkEnd w:id="7"/>
      <w:bookmarkEnd w:id="8"/>
      <w:bookmarkEnd w:id="9"/>
    </w:p>
    <w:p w14:paraId="074238D7" w14:textId="77777777" w:rsidR="00C972F6" w:rsidRPr="00287DFB" w:rsidRDefault="00320F64" w:rsidP="002B5A89">
      <w:pPr>
        <w:jc w:val="both"/>
        <w:rPr>
          <w:i/>
          <w:sz w:val="20"/>
        </w:rPr>
      </w:pPr>
      <w:r w:rsidRPr="00287DFB">
        <w:rPr>
          <w:b/>
          <w:sz w:val="20"/>
        </w:rPr>
        <w:t>Factores de Riesgo Relacionados con las Obligaciones Negociables</w:t>
      </w:r>
      <w:r w:rsidR="00C972F6" w:rsidRPr="00287DFB">
        <w:rPr>
          <w:sz w:val="20"/>
          <w:szCs w:val="20"/>
        </w:rPr>
        <w:t xml:space="preserve"> </w:t>
      </w:r>
    </w:p>
    <w:p w14:paraId="128B36FF" w14:textId="77777777" w:rsidR="00320F64" w:rsidRPr="00287DFB" w:rsidRDefault="00320F64" w:rsidP="00320F64">
      <w:pPr>
        <w:widowControl w:val="0"/>
        <w:jc w:val="both"/>
        <w:rPr>
          <w:sz w:val="20"/>
        </w:rPr>
      </w:pPr>
    </w:p>
    <w:p w14:paraId="01C99288" w14:textId="77777777" w:rsidR="00320F64" w:rsidRPr="00287DFB" w:rsidRDefault="00320F64" w:rsidP="00320F64">
      <w:pPr>
        <w:widowControl w:val="0"/>
        <w:jc w:val="both"/>
        <w:rPr>
          <w:i/>
          <w:sz w:val="20"/>
        </w:rPr>
      </w:pPr>
      <w:r w:rsidRPr="00287DFB">
        <w:rPr>
          <w:i/>
          <w:sz w:val="20"/>
        </w:rPr>
        <w:t>Posible inexistencia de un mercado secundario para las Obligaciones Negociables.</w:t>
      </w:r>
    </w:p>
    <w:p w14:paraId="2D07203B" w14:textId="77777777" w:rsidR="00320F64" w:rsidRPr="00287DFB" w:rsidRDefault="00320F64" w:rsidP="00320F64">
      <w:pPr>
        <w:widowControl w:val="0"/>
        <w:jc w:val="both"/>
        <w:rPr>
          <w:sz w:val="20"/>
        </w:rPr>
      </w:pPr>
    </w:p>
    <w:p w14:paraId="056C5374" w14:textId="77777777" w:rsidR="00320F64" w:rsidRPr="00287DFB" w:rsidRDefault="00320F64" w:rsidP="00320F64">
      <w:pPr>
        <w:widowControl w:val="0"/>
        <w:jc w:val="both"/>
        <w:rPr>
          <w:sz w:val="20"/>
          <w:szCs w:val="20"/>
          <w:lang w:val="es-ES"/>
        </w:rPr>
      </w:pPr>
      <w:r w:rsidRPr="00287DFB">
        <w:rPr>
          <w:sz w:val="20"/>
        </w:rPr>
        <w:t xml:space="preserve">Las Obligaciones Negociables que se emitan en el marco del Programa constituirán una emisión de valores negociables, no pudiendo asegurarse la existencia futura de un mercado secundario para las Obligaciones Negociables, así como tampoco puede asegurarse que los tenedores de las Obligaciones Negociables podrán negociarlos ni asegurar, en su caso, el </w:t>
      </w:r>
      <w:r w:rsidR="00D8520D" w:rsidRPr="00287DFB">
        <w:rPr>
          <w:sz w:val="20"/>
          <w:szCs w:val="20"/>
        </w:rPr>
        <w:t>precio al</w:t>
      </w:r>
      <w:r w:rsidRPr="00287DFB">
        <w:rPr>
          <w:sz w:val="20"/>
        </w:rPr>
        <w:t xml:space="preserve"> cual podrían negociarlas. Si el mercado se desarrollara, las Obligaciones Negociables se negociarían a </w:t>
      </w:r>
      <w:r w:rsidR="00D8520D" w:rsidRPr="00287DFB">
        <w:rPr>
          <w:sz w:val="20"/>
          <w:szCs w:val="20"/>
        </w:rPr>
        <w:t>precio que</w:t>
      </w:r>
      <w:r w:rsidRPr="00287DFB">
        <w:rPr>
          <w:sz w:val="20"/>
        </w:rPr>
        <w:t xml:space="preserve"> podrían resultar mayores o menores al </w:t>
      </w:r>
      <w:r w:rsidR="00D8520D" w:rsidRPr="00287DFB">
        <w:rPr>
          <w:sz w:val="20"/>
          <w:szCs w:val="20"/>
        </w:rPr>
        <w:t>precio de</w:t>
      </w:r>
      <w:r w:rsidRPr="00287DFB">
        <w:rPr>
          <w:sz w:val="20"/>
        </w:rPr>
        <w:t xml:space="preserve"> suscripción inicial, dependiendo de diversos factores que exceden el control </w:t>
      </w:r>
      <w:r w:rsidRPr="00287DFB">
        <w:rPr>
          <w:sz w:val="20"/>
          <w:szCs w:val="20"/>
          <w:lang w:val="es-ES"/>
        </w:rPr>
        <w:t>del Emisor.</w:t>
      </w:r>
    </w:p>
    <w:p w14:paraId="27CA2F5B" w14:textId="77777777" w:rsidR="00320F64" w:rsidRPr="00287DFB" w:rsidRDefault="00320F64" w:rsidP="00320F64">
      <w:pPr>
        <w:widowControl w:val="0"/>
        <w:jc w:val="both"/>
        <w:rPr>
          <w:sz w:val="20"/>
          <w:szCs w:val="20"/>
          <w:lang w:val="es-ES"/>
        </w:rPr>
      </w:pPr>
    </w:p>
    <w:p w14:paraId="128781F7" w14:textId="77777777" w:rsidR="00320F64" w:rsidRPr="00287DFB" w:rsidRDefault="00320F64" w:rsidP="00320F64">
      <w:pPr>
        <w:widowControl w:val="0"/>
        <w:jc w:val="both"/>
        <w:rPr>
          <w:sz w:val="20"/>
        </w:rPr>
      </w:pPr>
      <w:r w:rsidRPr="00287DFB">
        <w:rPr>
          <w:sz w:val="20"/>
        </w:rPr>
        <w:t xml:space="preserve">Asimismo, la liquidez y el mercado de las Obligaciones Negociables pueden verse afectados por las variaciones en la tasa de interés, por las regulaciones que el Gobierno pudiera dictar, y por la volatilidad de los mercados, sean nacionales o internacionales, para valores negociables similares, así como por cualquier modificación en la liquidez, la posición patrimonial, la solvencia, los resultados y la rentabilidad </w:t>
      </w:r>
      <w:r w:rsidRPr="00287DFB">
        <w:rPr>
          <w:sz w:val="20"/>
          <w:szCs w:val="20"/>
          <w:lang w:val="es-ES"/>
        </w:rPr>
        <w:t>de CFA</w:t>
      </w:r>
      <w:r w:rsidRPr="00287DFB">
        <w:rPr>
          <w:sz w:val="20"/>
        </w:rPr>
        <w:t>.</w:t>
      </w:r>
    </w:p>
    <w:p w14:paraId="73919447" w14:textId="77777777" w:rsidR="00320F64" w:rsidRPr="00287DFB" w:rsidRDefault="00320F64" w:rsidP="00320F64">
      <w:pPr>
        <w:widowControl w:val="0"/>
        <w:jc w:val="both"/>
        <w:rPr>
          <w:sz w:val="20"/>
        </w:rPr>
      </w:pPr>
    </w:p>
    <w:p w14:paraId="32F266CC" w14:textId="77777777" w:rsidR="00320F64" w:rsidRPr="00287DFB" w:rsidRDefault="00320F64" w:rsidP="00320F64">
      <w:pPr>
        <w:widowControl w:val="0"/>
        <w:jc w:val="both"/>
        <w:rPr>
          <w:i/>
          <w:sz w:val="20"/>
          <w:szCs w:val="20"/>
          <w:lang w:val="es-ES"/>
        </w:rPr>
      </w:pPr>
      <w:r w:rsidRPr="00287DFB">
        <w:rPr>
          <w:i/>
          <w:sz w:val="20"/>
          <w:szCs w:val="20"/>
          <w:lang w:val="es-ES"/>
        </w:rPr>
        <w:t>Hay ciertas restricciones en la capacidad de los inversores para negociar las Obligaciones Negociables en relación con la legislación de los Estados Unidos de América</w:t>
      </w:r>
    </w:p>
    <w:p w14:paraId="185E7575" w14:textId="77777777" w:rsidR="00320F64" w:rsidRPr="00287DFB" w:rsidRDefault="00320F64" w:rsidP="00320F64">
      <w:pPr>
        <w:widowControl w:val="0"/>
        <w:jc w:val="both"/>
        <w:rPr>
          <w:i/>
          <w:sz w:val="20"/>
          <w:szCs w:val="20"/>
          <w:lang w:val="es-ES"/>
        </w:rPr>
      </w:pPr>
    </w:p>
    <w:p w14:paraId="7ACCB8B5" w14:textId="77777777" w:rsidR="00320F64" w:rsidRPr="00287DFB" w:rsidRDefault="00320F64" w:rsidP="00320F64">
      <w:pPr>
        <w:widowControl w:val="0"/>
        <w:jc w:val="both"/>
        <w:rPr>
          <w:sz w:val="20"/>
        </w:rPr>
      </w:pPr>
      <w:r w:rsidRPr="00287DFB">
        <w:rPr>
          <w:sz w:val="20"/>
          <w:szCs w:val="20"/>
          <w:lang w:val="es-ES"/>
        </w:rPr>
        <w:t xml:space="preserve">En caso que se ofrezcan </w:t>
      </w:r>
      <w:r w:rsidRPr="00287DFB">
        <w:rPr>
          <w:sz w:val="20"/>
        </w:rPr>
        <w:t>Obligaciones Negociables en los Estados Unidos de América, las mismas podrían no ser registradas bajo la Ley de Títulos Valores o bajo ninguna ley estadual de títulos valores de los Estados Unidos de América. Las Obligaciones Negociables podrían ser ofrecidas y vendidas de acuerdo a una excepción de registración establecida bajo la legislación federal y estadual de Estados Unidos de América. Asimismo, podría no requerirse a la Sociedad que registre las ventas de las Obligaciones Negociables bajo la Ley de Títulos Valores de los Estados Unidos de América. En consecuencia</w:t>
      </w:r>
      <w:r w:rsidR="00FF43CA" w:rsidRPr="00287DFB">
        <w:rPr>
          <w:sz w:val="20"/>
        </w:rPr>
        <w:t>,</w:t>
      </w:r>
      <w:r w:rsidRPr="00287DFB">
        <w:rPr>
          <w:sz w:val="20"/>
        </w:rPr>
        <w:t xml:space="preserve"> las Obligaciones Negociables sólo podrían ser transferidas o revendidas mediante operaciones registradas, o bajo una excepción de registro bajo la Ley de Títulos Valores de los Estados Unidos de América. En consecuencia, dadas las restricciones de transferencias bajo la Ley de Títulos Valores de Estados Unidos de América, el tenedor de las Obligaciones Negociables podría verse impedido de negociar libremente dichas Obligaciones Negociables y tener que soportar el riesgo de la inversión por un tiempo indefinido o soportar la desvalorización del título que genere la imposibilidad de negociarlas.</w:t>
      </w:r>
    </w:p>
    <w:p w14:paraId="1AD6E23B" w14:textId="77777777" w:rsidR="00320F64" w:rsidRPr="00287DFB" w:rsidRDefault="00320F64" w:rsidP="00320F64">
      <w:pPr>
        <w:widowControl w:val="0"/>
        <w:jc w:val="both"/>
        <w:rPr>
          <w:sz w:val="20"/>
        </w:rPr>
      </w:pPr>
    </w:p>
    <w:p w14:paraId="40B1A941" w14:textId="77777777" w:rsidR="00320F64" w:rsidRPr="00287DFB" w:rsidRDefault="00320F64" w:rsidP="00320F64">
      <w:pPr>
        <w:widowControl w:val="0"/>
        <w:jc w:val="both"/>
        <w:rPr>
          <w:i/>
          <w:sz w:val="20"/>
          <w:szCs w:val="20"/>
          <w:lang w:val="es-ES"/>
        </w:rPr>
      </w:pPr>
      <w:r w:rsidRPr="00287DFB">
        <w:rPr>
          <w:i/>
          <w:sz w:val="20"/>
          <w:szCs w:val="20"/>
          <w:lang w:val="es-ES"/>
        </w:rPr>
        <w:t>Las Obligaciones Negociables estarán subordinadas efectivamente al pago a los acreedores garantizados.</w:t>
      </w:r>
    </w:p>
    <w:p w14:paraId="7AB708D0" w14:textId="77777777" w:rsidR="00320F64" w:rsidRPr="00287DFB" w:rsidRDefault="00320F64" w:rsidP="00320F64">
      <w:pPr>
        <w:widowControl w:val="0"/>
        <w:jc w:val="both"/>
        <w:rPr>
          <w:sz w:val="20"/>
        </w:rPr>
      </w:pPr>
    </w:p>
    <w:p w14:paraId="5ADA0A79" w14:textId="77777777" w:rsidR="00320F64" w:rsidRPr="00287DFB" w:rsidRDefault="00320F64" w:rsidP="00320F64">
      <w:pPr>
        <w:widowControl w:val="0"/>
        <w:jc w:val="both"/>
        <w:rPr>
          <w:sz w:val="20"/>
          <w:szCs w:val="20"/>
          <w:lang w:val="es-ES"/>
        </w:rPr>
      </w:pPr>
      <w:r w:rsidRPr="00287DFB">
        <w:rPr>
          <w:sz w:val="20"/>
        </w:rPr>
        <w:t xml:space="preserve">Salvo que el respectivo Suplemento de </w:t>
      </w:r>
      <w:r w:rsidR="00884168" w:rsidRPr="00287DFB">
        <w:rPr>
          <w:sz w:val="20"/>
          <w:szCs w:val="20"/>
        </w:rPr>
        <w:t>Precio</w:t>
      </w:r>
      <w:r w:rsidRPr="00287DFB">
        <w:rPr>
          <w:sz w:val="20"/>
        </w:rPr>
        <w:t xml:space="preserve"> especifique lo contrario, las Obligaciones Negociables tendrán igual prioridad de pago que toda la demás deuda no garantizada y no subordinada de CFA, existente y futura, salvo las obligaciones que gozan de preferencia por ley o de puro derecho, incluidos, entre otros, los reclamos fiscales y laborales.</w:t>
      </w:r>
    </w:p>
    <w:p w14:paraId="79D0A7FC" w14:textId="77777777" w:rsidR="00320F64" w:rsidRPr="00287DFB" w:rsidRDefault="00320F64" w:rsidP="00320F64">
      <w:pPr>
        <w:widowControl w:val="0"/>
        <w:jc w:val="both"/>
        <w:rPr>
          <w:sz w:val="20"/>
        </w:rPr>
      </w:pPr>
    </w:p>
    <w:p w14:paraId="54C95B31" w14:textId="77777777" w:rsidR="00320F64" w:rsidRPr="00287DFB" w:rsidRDefault="00320F64" w:rsidP="00320F64">
      <w:pPr>
        <w:widowControl w:val="0"/>
        <w:jc w:val="both"/>
        <w:rPr>
          <w:sz w:val="20"/>
        </w:rPr>
      </w:pPr>
      <w:r w:rsidRPr="00287DFB">
        <w:rPr>
          <w:sz w:val="20"/>
        </w:rPr>
        <w:t xml:space="preserve">Si así se especificara en el respectivo Suplemento de </w:t>
      </w:r>
      <w:r w:rsidR="00884168" w:rsidRPr="00287DFB">
        <w:rPr>
          <w:sz w:val="20"/>
          <w:szCs w:val="20"/>
        </w:rPr>
        <w:t>Precio</w:t>
      </w:r>
      <w:r w:rsidRPr="00287DFB">
        <w:rPr>
          <w:sz w:val="20"/>
        </w:rPr>
        <w:t xml:space="preserve">, la Sociedad también podrá emitir Obligaciones Negociables subordinadas. En ese caso, además de la prioridad otorgada a ciertas obligaciones según se explicara en el párrafo precedente, las Obligaciones Negociables, subordinadas también estarán sujetas en todo momento al pago de cierta deuda no garantizada y no subordinada de CFA, según se detalle en el Suplemento de </w:t>
      </w:r>
      <w:r w:rsidR="00884168" w:rsidRPr="00287DFB">
        <w:rPr>
          <w:sz w:val="20"/>
          <w:szCs w:val="20"/>
        </w:rPr>
        <w:t>Precio</w:t>
      </w:r>
      <w:r w:rsidRPr="00287DFB">
        <w:rPr>
          <w:sz w:val="20"/>
        </w:rPr>
        <w:t xml:space="preserve"> aplicable.</w:t>
      </w:r>
    </w:p>
    <w:p w14:paraId="4BBC4F53" w14:textId="77777777" w:rsidR="007E3883" w:rsidRPr="00287DFB" w:rsidRDefault="007E3883" w:rsidP="00320F64">
      <w:pPr>
        <w:widowControl w:val="0"/>
        <w:jc w:val="both"/>
        <w:rPr>
          <w:i/>
          <w:sz w:val="20"/>
          <w:szCs w:val="20"/>
          <w:lang w:val="es-ES"/>
        </w:rPr>
      </w:pPr>
    </w:p>
    <w:p w14:paraId="123C0BE8" w14:textId="77777777" w:rsidR="00320F64" w:rsidRPr="00287DFB" w:rsidRDefault="00320F64" w:rsidP="00320F64">
      <w:pPr>
        <w:widowControl w:val="0"/>
        <w:jc w:val="both"/>
        <w:rPr>
          <w:i/>
          <w:sz w:val="20"/>
          <w:szCs w:val="20"/>
          <w:lang w:val="es-ES"/>
        </w:rPr>
      </w:pPr>
      <w:r w:rsidRPr="00287DFB">
        <w:rPr>
          <w:i/>
          <w:sz w:val="20"/>
          <w:szCs w:val="20"/>
          <w:lang w:val="es-ES"/>
        </w:rPr>
        <w:t>La Compañía podría rescatar las Obligaciones Negociables antes del vencimiento</w:t>
      </w:r>
    </w:p>
    <w:p w14:paraId="24A17436" w14:textId="77777777" w:rsidR="00320F64" w:rsidRPr="00287DFB" w:rsidRDefault="00320F64" w:rsidP="00320F64">
      <w:pPr>
        <w:widowControl w:val="0"/>
        <w:jc w:val="both"/>
        <w:rPr>
          <w:sz w:val="20"/>
        </w:rPr>
      </w:pPr>
    </w:p>
    <w:p w14:paraId="60F4068B" w14:textId="77777777" w:rsidR="00320F64" w:rsidRPr="00287DFB" w:rsidRDefault="00320F64" w:rsidP="00320F64">
      <w:pPr>
        <w:widowControl w:val="0"/>
        <w:jc w:val="both"/>
        <w:rPr>
          <w:sz w:val="20"/>
        </w:rPr>
      </w:pPr>
      <w:r w:rsidRPr="00287DFB">
        <w:rPr>
          <w:sz w:val="20"/>
        </w:rPr>
        <w:t xml:space="preserve">Las Obligaciones Negociables podrán ser rescatadas a opción de la Compañía en caso de producirse ciertos cambios en el régimen fiscal argentino o por cualquier otra causa establecida en el Suplemento de </w:t>
      </w:r>
      <w:r w:rsidR="00884168" w:rsidRPr="00287DFB">
        <w:rPr>
          <w:sz w:val="20"/>
          <w:szCs w:val="20"/>
        </w:rPr>
        <w:t>Precio</w:t>
      </w:r>
      <w:r w:rsidRPr="00287DFB">
        <w:rPr>
          <w:sz w:val="20"/>
        </w:rPr>
        <w:t xml:space="preserve"> aplicable si así lo especificara. En consecuencia, un inversor podrá no estar en posición de reinvertir los fondos provenientes del rescate en un título similar a una tasa de interés efectiva como la de las Obligaciones Negociables.</w:t>
      </w:r>
    </w:p>
    <w:p w14:paraId="0CABF4EA" w14:textId="77777777" w:rsidR="00320F64" w:rsidRPr="00287DFB" w:rsidRDefault="00320F64" w:rsidP="00320F64">
      <w:pPr>
        <w:widowControl w:val="0"/>
        <w:jc w:val="both"/>
        <w:rPr>
          <w:sz w:val="20"/>
        </w:rPr>
      </w:pPr>
    </w:p>
    <w:p w14:paraId="3BDF767F" w14:textId="77777777" w:rsidR="00320F64" w:rsidRPr="00287DFB" w:rsidRDefault="00320F64" w:rsidP="00320F64">
      <w:pPr>
        <w:widowControl w:val="0"/>
        <w:jc w:val="both"/>
        <w:rPr>
          <w:i/>
          <w:sz w:val="20"/>
          <w:szCs w:val="20"/>
          <w:lang w:val="es-ES"/>
        </w:rPr>
      </w:pPr>
      <w:r w:rsidRPr="00287DFB">
        <w:rPr>
          <w:i/>
          <w:sz w:val="20"/>
          <w:szCs w:val="20"/>
          <w:lang w:val="es-ES"/>
        </w:rPr>
        <w:t>Bajo ciertas circunstancias en las cuales la Compañía pueda cumplir con sus obligaciones de pago en relación con las Obligaciones Negociables mediante la transferencia de Pesos a cuentas bancarias situadas en Argentina, los tenedores podrían verse impedidos de obtener moneda extranjera o de transferir fondos fuera de Argentina</w:t>
      </w:r>
    </w:p>
    <w:p w14:paraId="06D1B68A" w14:textId="77777777" w:rsidR="00320F64" w:rsidRPr="00287DFB" w:rsidRDefault="00320F64" w:rsidP="00320F64">
      <w:pPr>
        <w:widowControl w:val="0"/>
        <w:jc w:val="both"/>
        <w:rPr>
          <w:sz w:val="20"/>
        </w:rPr>
      </w:pPr>
    </w:p>
    <w:p w14:paraId="36547BCA" w14:textId="77777777" w:rsidR="00320F64" w:rsidRPr="00287DFB" w:rsidRDefault="00320F64" w:rsidP="00320F64">
      <w:pPr>
        <w:widowControl w:val="0"/>
        <w:jc w:val="both"/>
        <w:rPr>
          <w:sz w:val="20"/>
        </w:rPr>
      </w:pPr>
      <w:r w:rsidRPr="00287DFB">
        <w:rPr>
          <w:sz w:val="20"/>
        </w:rPr>
        <w:t xml:space="preserve">En caso que se emitan Obligaciones Negociables en moneda extranjera o vinculadas a ésta, y sujeto a lo establecido en el respectivo Suplemento de </w:t>
      </w:r>
      <w:r w:rsidR="00884168" w:rsidRPr="00287DFB">
        <w:rPr>
          <w:sz w:val="20"/>
          <w:szCs w:val="20"/>
        </w:rPr>
        <w:t>Precio</w:t>
      </w:r>
      <w:r w:rsidRPr="00287DFB">
        <w:rPr>
          <w:sz w:val="20"/>
        </w:rPr>
        <w:t>, si la Compañía no pudiera adquirir moneda extranjera o transferir la misma fuera de Argentina a los fines de realizar cualquier pago relacionado con las Obligaciones Negociables en razón de cualquier restricción legal o regulatoria o por cualquier otra causa fuera de su control, entonces la Compañía estará habilitada para cumplir con dicha obligación de pago en Pesos y mediante transferencias a cuentas bancarias situadas en Argentina. En ese caso, debido a la aplicación de la normativa aplicable al mercado de cambios, los tenedores que reciban sus pagos en Argentina podrían quedar sujetos a las mismas restricciones y en consecuencia verse impedidos de obtener moneda extranjera al tipo de cambio aplicable a las Obligaciones Negociables, y/o los tenedores podrían verse impedidos de transferir libremente fondos fuera de Argentina.</w:t>
      </w:r>
    </w:p>
    <w:p w14:paraId="621DBBF0" w14:textId="77777777" w:rsidR="007E3883" w:rsidRPr="00287DFB" w:rsidRDefault="007E3883" w:rsidP="007E3883">
      <w:pPr>
        <w:pStyle w:val="Default"/>
        <w:spacing w:before="100" w:beforeAutospacing="1" w:after="100" w:afterAutospacing="1"/>
        <w:jc w:val="both"/>
        <w:rPr>
          <w:rFonts w:ascii="Times New Roman" w:hAnsi="Times New Roman" w:cs="Times New Roman"/>
          <w:bCs/>
          <w:i/>
          <w:color w:val="auto"/>
          <w:sz w:val="20"/>
          <w:lang w:val="es-AR"/>
        </w:rPr>
      </w:pPr>
      <w:r w:rsidRPr="00287DFB">
        <w:rPr>
          <w:rFonts w:ascii="Times New Roman" w:hAnsi="Times New Roman" w:cs="Times New Roman"/>
          <w:bCs/>
          <w:i/>
          <w:color w:val="auto"/>
          <w:sz w:val="20"/>
          <w:lang w:val="es-AR"/>
        </w:rPr>
        <w:t>La calificación de las Obligaciones Negociables que sea publicada podría ser afectada negativamente en el futuro.</w:t>
      </w:r>
    </w:p>
    <w:p w14:paraId="29BFD1F0" w14:textId="77777777" w:rsidR="007E3883" w:rsidRPr="00047F95" w:rsidRDefault="007E3883" w:rsidP="007E3883">
      <w:pPr>
        <w:pStyle w:val="Default"/>
        <w:spacing w:before="100" w:beforeAutospacing="1" w:after="100" w:afterAutospacing="1"/>
        <w:jc w:val="both"/>
        <w:rPr>
          <w:rFonts w:ascii="Times New Roman" w:hAnsi="Times New Roman" w:cs="Times New Roman"/>
          <w:color w:val="auto"/>
          <w:sz w:val="20"/>
          <w:szCs w:val="20"/>
          <w:lang w:val="es-AR"/>
        </w:rPr>
      </w:pPr>
      <w:r w:rsidRPr="00287DFB">
        <w:rPr>
          <w:rFonts w:ascii="Times New Roman" w:hAnsi="Times New Roman" w:cs="Times New Roman"/>
          <w:color w:val="auto"/>
          <w:sz w:val="20"/>
          <w:lang w:val="es-AR"/>
        </w:rPr>
        <w:t xml:space="preserve">CFA podrá optar entre solicitar una, dos o ninguna calificación de riesgo. Las calificaciones que oportunamente sean otorgadas podrían verse reducidas en el caso que se modifique la calificación de riesgo soberano o por variaciones en </w:t>
      </w:r>
      <w:r w:rsidRPr="00047F95">
        <w:rPr>
          <w:rFonts w:ascii="Times New Roman" w:hAnsi="Times New Roman" w:cs="Times New Roman"/>
          <w:color w:val="auto"/>
          <w:sz w:val="20"/>
          <w:szCs w:val="20"/>
          <w:lang w:val="es-AR"/>
        </w:rPr>
        <w:t>las circunstancias y/o condiciones sobre las cuales se establecieron las calificaciones CFA.</w:t>
      </w:r>
    </w:p>
    <w:p w14:paraId="3EE59F4E" w14:textId="77777777" w:rsidR="00047F95" w:rsidRPr="00597B50" w:rsidRDefault="00047F95" w:rsidP="00047F95">
      <w:pPr>
        <w:spacing w:line="0" w:lineRule="atLeast"/>
        <w:jc w:val="both"/>
        <w:rPr>
          <w:sz w:val="20"/>
          <w:szCs w:val="20"/>
        </w:rPr>
      </w:pPr>
    </w:p>
    <w:p w14:paraId="0A1D593E" w14:textId="77777777" w:rsidR="00047F95" w:rsidRPr="00597B50" w:rsidRDefault="00047F95" w:rsidP="00047F95">
      <w:pPr>
        <w:widowControl w:val="0"/>
        <w:spacing w:line="240" w:lineRule="atLeast"/>
        <w:jc w:val="both"/>
        <w:rPr>
          <w:b/>
          <w:i/>
          <w:color w:val="000000"/>
          <w:sz w:val="20"/>
          <w:szCs w:val="20"/>
        </w:rPr>
      </w:pPr>
      <w:r w:rsidRPr="00597B50">
        <w:rPr>
          <w:b/>
          <w:i/>
          <w:color w:val="000000"/>
          <w:sz w:val="20"/>
          <w:szCs w:val="20"/>
        </w:rPr>
        <w:t>Ciertas cuestiones relativas a las Obligaciones Negociables denominadas en UVAs</w:t>
      </w:r>
    </w:p>
    <w:p w14:paraId="22F55433" w14:textId="77777777" w:rsidR="00047F95" w:rsidRPr="00597B50" w:rsidRDefault="00047F95" w:rsidP="00047F95">
      <w:pPr>
        <w:widowControl w:val="0"/>
        <w:spacing w:line="240" w:lineRule="atLeast"/>
        <w:jc w:val="both"/>
        <w:rPr>
          <w:color w:val="000000"/>
          <w:sz w:val="20"/>
          <w:szCs w:val="20"/>
        </w:rPr>
      </w:pPr>
    </w:p>
    <w:p w14:paraId="38ABF69A" w14:textId="77777777" w:rsidR="00047F95" w:rsidRPr="00597B50" w:rsidRDefault="00047F95" w:rsidP="00047F95">
      <w:pPr>
        <w:widowControl w:val="0"/>
        <w:spacing w:line="240" w:lineRule="atLeast"/>
        <w:jc w:val="both"/>
        <w:rPr>
          <w:color w:val="000000"/>
          <w:sz w:val="20"/>
          <w:szCs w:val="20"/>
        </w:rPr>
      </w:pPr>
      <w:r w:rsidRPr="00597B50">
        <w:rPr>
          <w:color w:val="000000"/>
          <w:sz w:val="20"/>
          <w:szCs w:val="20"/>
        </w:rPr>
        <w:t>Las Obligaciones Negociables denominadas en UVA son emitidas en el marco del Decreto N° 146/17, que estableció que los valores negociables con o sin oferta pública por plazos no inferiores a dos años, están exceptuados de lo dispuesto en los artículos 7 y 10 de la ley 23.928 que prohíbe la actualización monetaria o indexación. El Poder Ejecutivo Nacional emite Decretos de Necesidad y Urgencia (“</w:t>
      </w:r>
      <w:r w:rsidRPr="00597B50">
        <w:rPr>
          <w:b/>
          <w:color w:val="000000"/>
          <w:sz w:val="20"/>
          <w:szCs w:val="20"/>
        </w:rPr>
        <w:t>DNUs</w:t>
      </w:r>
      <w:r w:rsidRPr="00597B50">
        <w:rPr>
          <w:color w:val="000000"/>
          <w:sz w:val="20"/>
          <w:szCs w:val="20"/>
        </w:rPr>
        <w:t>”) de acuerdo con, y sujeto a, las limitaciones previstas en el artículo 99, inciso 3 de la Constitución Nacional. Conforme lo dispuesto por la Ley Nº 26.122, la Comisión Bicameral Permanente debe expedirse acerca de la validez o invalidez de los DNUs, pronunciándose sobre la adecuación de los mismos a los requisitos formales y sustanciales establecidos constitucionalmente para su dictado, y elevar el dictamen al plenario de cada Cámara Legislativa para su expreso tratamiento. En consecuencia, los DNUs son plenamente válidos en tanto no se produzca su rechazo expreso por ambas Cámaras Legislativas. En caso de que el Decreto N° 146/17 fuese rechazado por ambas Cámaras Legislativas, o por cualquier motivo se deje sin efecto o no se reconozca como válido, dicha circunstancia podría afectar la validez de la actualización de las Obligaciones Negociables denominadas en UVAs sobre la base de actualizar el valor de las mismas por el CER.</w:t>
      </w:r>
    </w:p>
    <w:p w14:paraId="38205620" w14:textId="77777777" w:rsidR="00047F95" w:rsidRPr="00597B50" w:rsidRDefault="00047F95" w:rsidP="00047F95">
      <w:pPr>
        <w:widowControl w:val="0"/>
        <w:spacing w:line="240" w:lineRule="atLeast"/>
        <w:jc w:val="both"/>
        <w:rPr>
          <w:color w:val="000000"/>
          <w:sz w:val="20"/>
          <w:szCs w:val="20"/>
        </w:rPr>
      </w:pPr>
    </w:p>
    <w:p w14:paraId="4B94DDD8" w14:textId="77777777" w:rsidR="00047F95" w:rsidRPr="00597B50" w:rsidRDefault="00047F95" w:rsidP="00047F95">
      <w:pPr>
        <w:widowControl w:val="0"/>
        <w:spacing w:line="240" w:lineRule="atLeast"/>
        <w:jc w:val="both"/>
        <w:rPr>
          <w:color w:val="000000"/>
          <w:sz w:val="20"/>
          <w:szCs w:val="20"/>
        </w:rPr>
      </w:pPr>
      <w:r w:rsidRPr="00597B50">
        <w:rPr>
          <w:color w:val="000000"/>
          <w:sz w:val="20"/>
          <w:szCs w:val="20"/>
        </w:rPr>
        <w:t>Por otro lado, en caso de que conforme con los términos y condiciones de las Obligaciones Negociables resultare aplicable un índice sustituto en reemplazo de las UVA, dicho índice sustituto podrá ser aplicado en la medida que ello esté permitido por la normativa vigente, y, de aplicarse, podría resultar en un valor distinto del que hubiera resultado en caso de la aplicación de las UVA.</w:t>
      </w:r>
    </w:p>
    <w:p w14:paraId="290F879A" w14:textId="77777777" w:rsidR="00047F95" w:rsidRPr="00597B50" w:rsidRDefault="00047F95" w:rsidP="00047F95">
      <w:pPr>
        <w:widowControl w:val="0"/>
        <w:spacing w:line="240" w:lineRule="atLeast"/>
        <w:jc w:val="both"/>
        <w:rPr>
          <w:color w:val="000000"/>
          <w:sz w:val="20"/>
          <w:szCs w:val="20"/>
        </w:rPr>
      </w:pPr>
    </w:p>
    <w:p w14:paraId="53D1FA82" w14:textId="77777777" w:rsidR="00047F95" w:rsidRPr="00597B50" w:rsidRDefault="00047F95" w:rsidP="00047F95">
      <w:pPr>
        <w:widowControl w:val="0"/>
        <w:spacing w:line="240" w:lineRule="atLeast"/>
        <w:jc w:val="both"/>
        <w:rPr>
          <w:color w:val="000000"/>
          <w:sz w:val="20"/>
          <w:szCs w:val="20"/>
        </w:rPr>
      </w:pPr>
      <w:r w:rsidRPr="00597B50">
        <w:rPr>
          <w:color w:val="000000"/>
          <w:sz w:val="20"/>
          <w:szCs w:val="20"/>
        </w:rPr>
        <w:t xml:space="preserve">Asimismo, se informa que una emisión de Obligaciones Negociables denominada en UVAs se trata de una operación ajustable por un índice que refleja la evolución de los precios, el cual actualmente se calcula a través el CER y se expresa en UVAs, cuyo valor diario se publica actualmente en el sitio www.bcra.gov.ar, y que los efectos de la inflación o evolución de los precios tendrán correlación en las sumas eventualmente adeudadas por el Emisor. En el futuro estos índices pueden variar tanto en su contenido como en su forma de cálculo, lo que podrá incidir en la forma de ajustar las sumas eventualmente adeudadas por el Emisor, y también el monto de intereses a pagar ya que se calcularán sobre un importe que se ajusta en su valor. </w:t>
      </w:r>
    </w:p>
    <w:p w14:paraId="398425B8" w14:textId="77777777" w:rsidR="00047F95" w:rsidRPr="00287DFB" w:rsidRDefault="00047F95" w:rsidP="007E3883">
      <w:pPr>
        <w:pStyle w:val="Default"/>
        <w:spacing w:before="100" w:beforeAutospacing="1" w:after="100" w:afterAutospacing="1"/>
        <w:jc w:val="both"/>
        <w:rPr>
          <w:rFonts w:ascii="Times New Roman" w:hAnsi="Times New Roman" w:cs="Times New Roman"/>
          <w:color w:val="auto"/>
          <w:sz w:val="20"/>
          <w:lang w:val="es-AR"/>
        </w:rPr>
      </w:pPr>
    </w:p>
    <w:p w14:paraId="1DA7CB2E" w14:textId="77777777" w:rsidR="00320F64" w:rsidRPr="00287DFB" w:rsidRDefault="00320F64" w:rsidP="00B4799F">
      <w:pPr>
        <w:pStyle w:val="Textoindependiente"/>
        <w:widowControl w:val="0"/>
        <w:tabs>
          <w:tab w:val="clear" w:pos="380"/>
        </w:tabs>
        <w:jc w:val="center"/>
        <w:rPr>
          <w:rFonts w:ascii="Times New Roman" w:hAnsi="Times New Roman"/>
          <w:smallCaps/>
          <w:lang w:val="es-AR"/>
        </w:rPr>
      </w:pPr>
      <w:r w:rsidRPr="00287DFB">
        <w:rPr>
          <w:rFonts w:ascii="Times New Roman" w:eastAsia="Arial Unicode MS" w:hAnsi="Times New Roman"/>
          <w:b w:val="0"/>
        </w:rPr>
        <w:br w:type="page"/>
      </w:r>
      <w:r w:rsidR="00E57090" w:rsidRPr="00287DFB">
        <w:rPr>
          <w:rFonts w:ascii="Times New Roman" w:hAnsi="Times New Roman"/>
          <w:smallCaps/>
          <w:lang w:val="es-AR"/>
        </w:rPr>
        <w:t>IV. Pol</w:t>
      </w:r>
      <w:r w:rsidR="00F44840" w:rsidRPr="00287DFB">
        <w:rPr>
          <w:rFonts w:ascii="Times New Roman" w:hAnsi="Times New Roman"/>
          <w:smallCaps/>
          <w:lang w:val="es-AR"/>
        </w:rPr>
        <w:t>í</w:t>
      </w:r>
      <w:r w:rsidR="00E57090" w:rsidRPr="00287DFB">
        <w:rPr>
          <w:rFonts w:ascii="Times New Roman" w:hAnsi="Times New Roman"/>
          <w:smallCaps/>
          <w:lang w:val="es-AR"/>
        </w:rPr>
        <w:t xml:space="preserve">ticas de </w:t>
      </w:r>
      <w:r w:rsidR="00077BA0" w:rsidRPr="00287DFB">
        <w:rPr>
          <w:rFonts w:ascii="Times New Roman" w:hAnsi="Times New Roman"/>
          <w:smallCaps/>
          <w:lang w:val="es-AR"/>
        </w:rPr>
        <w:t xml:space="preserve">LA </w:t>
      </w:r>
      <w:r w:rsidR="00E57090" w:rsidRPr="00287DFB">
        <w:rPr>
          <w:rFonts w:ascii="Times New Roman" w:hAnsi="Times New Roman"/>
          <w:smallCaps/>
          <w:lang w:val="es-AR"/>
        </w:rPr>
        <w:t>Emisora</w:t>
      </w:r>
    </w:p>
    <w:p w14:paraId="492A5430" w14:textId="77777777" w:rsidR="00320F64" w:rsidRPr="00287DFB" w:rsidRDefault="00320F64" w:rsidP="00320F64">
      <w:pPr>
        <w:pStyle w:val="Textoindependiente"/>
        <w:widowControl w:val="0"/>
        <w:tabs>
          <w:tab w:val="clear" w:pos="380"/>
        </w:tabs>
        <w:outlineLvl w:val="0"/>
        <w:rPr>
          <w:rFonts w:ascii="Times New Roman" w:eastAsia="Arial Unicode MS" w:hAnsi="Times New Roman"/>
        </w:rPr>
      </w:pPr>
    </w:p>
    <w:p w14:paraId="77ECA347" w14:textId="77777777" w:rsidR="00320F64" w:rsidRPr="00287DFB" w:rsidRDefault="00077BA0" w:rsidP="00817CD6">
      <w:pPr>
        <w:pStyle w:val="Textoindependiente"/>
        <w:widowControl w:val="0"/>
        <w:numPr>
          <w:ilvl w:val="0"/>
          <w:numId w:val="52"/>
        </w:numPr>
        <w:tabs>
          <w:tab w:val="clear" w:pos="380"/>
        </w:tabs>
        <w:outlineLvl w:val="0"/>
        <w:rPr>
          <w:rFonts w:ascii="Times New Roman" w:eastAsia="Arial Unicode MS" w:hAnsi="Times New Roman"/>
        </w:rPr>
      </w:pPr>
      <w:r w:rsidRPr="00287DFB">
        <w:rPr>
          <w:rFonts w:ascii="Times New Roman" w:eastAsia="Arial Unicode MS" w:hAnsi="Times New Roman"/>
        </w:rPr>
        <w:t>Políticas de Inversiones, de Financiamiento y Ambientales</w:t>
      </w:r>
    </w:p>
    <w:p w14:paraId="4C40E5EF" w14:textId="77777777" w:rsidR="00724717" w:rsidRPr="00287DFB" w:rsidRDefault="00724717" w:rsidP="00724717">
      <w:pPr>
        <w:pStyle w:val="Textoindependiente"/>
        <w:widowControl w:val="0"/>
        <w:tabs>
          <w:tab w:val="clear" w:pos="380"/>
        </w:tabs>
        <w:outlineLvl w:val="0"/>
        <w:rPr>
          <w:rFonts w:ascii="Times New Roman" w:eastAsia="Arial Unicode MS" w:hAnsi="Times New Roman"/>
        </w:rPr>
      </w:pPr>
    </w:p>
    <w:p w14:paraId="70C1E780" w14:textId="77777777" w:rsidR="00724717" w:rsidRPr="00287DFB" w:rsidRDefault="00724717" w:rsidP="00724717">
      <w:pPr>
        <w:pStyle w:val="Textoindependiente"/>
        <w:rPr>
          <w:rFonts w:ascii="Times New Roman" w:hAnsi="Times New Roman"/>
        </w:rPr>
      </w:pPr>
      <w:r w:rsidRPr="00287DFB">
        <w:rPr>
          <w:rFonts w:ascii="Times New Roman" w:hAnsi="Times New Roman"/>
          <w:b w:val="0"/>
          <w:i/>
        </w:rPr>
        <w:t>Política de Inversiones y Desinve</w:t>
      </w:r>
      <w:r w:rsidR="00FF43CA" w:rsidRPr="00287DFB">
        <w:rPr>
          <w:rFonts w:ascii="Times New Roman" w:hAnsi="Times New Roman"/>
          <w:b w:val="0"/>
          <w:i/>
        </w:rPr>
        <w:t>r</w:t>
      </w:r>
      <w:r w:rsidRPr="00287DFB">
        <w:rPr>
          <w:rFonts w:ascii="Times New Roman" w:hAnsi="Times New Roman"/>
          <w:b w:val="0"/>
          <w:i/>
        </w:rPr>
        <w:t>siones</w:t>
      </w:r>
    </w:p>
    <w:p w14:paraId="59DB05FF" w14:textId="77777777" w:rsidR="00724717" w:rsidRPr="00287DFB" w:rsidRDefault="00724717" w:rsidP="00724717">
      <w:pPr>
        <w:pStyle w:val="Textoindependiente"/>
        <w:rPr>
          <w:rFonts w:ascii="Times New Roman" w:hAnsi="Times New Roman"/>
        </w:rPr>
      </w:pPr>
      <w:r w:rsidRPr="00287DFB">
        <w:rPr>
          <w:rFonts w:ascii="Times New Roman" w:hAnsi="Times New Roman"/>
          <w:b w:val="0"/>
          <w:i/>
        </w:rPr>
        <w:t> </w:t>
      </w:r>
    </w:p>
    <w:p w14:paraId="4281E213" w14:textId="77777777" w:rsidR="00724717" w:rsidRPr="00287DFB" w:rsidRDefault="00724717" w:rsidP="00724717">
      <w:pPr>
        <w:jc w:val="both"/>
      </w:pPr>
      <w:r w:rsidRPr="00287DFB">
        <w:rPr>
          <w:sz w:val="20"/>
        </w:rPr>
        <w:t>La Compañía se encuentra adecuada en sus aspectos tecnológicos. No prevé ni requiere inversiones significativas en dicha materia y no son necesarios para la actividad financiera que desarrolla la inversión en otros tipos de activos fijos.</w:t>
      </w:r>
    </w:p>
    <w:p w14:paraId="0BCAD5F6" w14:textId="77777777" w:rsidR="00724717" w:rsidRPr="00287DFB" w:rsidRDefault="00724717" w:rsidP="00724717">
      <w:pPr>
        <w:jc w:val="both"/>
      </w:pPr>
      <w:r w:rsidRPr="00287DFB">
        <w:rPr>
          <w:sz w:val="20"/>
        </w:rPr>
        <w:t> </w:t>
      </w:r>
    </w:p>
    <w:p w14:paraId="7F7EF6C9" w14:textId="77777777" w:rsidR="00724717" w:rsidRPr="00287DFB" w:rsidRDefault="00724717" w:rsidP="00724717">
      <w:pPr>
        <w:jc w:val="both"/>
      </w:pPr>
      <w:bookmarkStart w:id="10" w:name="_Hlk7706805"/>
      <w:r w:rsidRPr="00287DFB">
        <w:rPr>
          <w:i/>
          <w:sz w:val="20"/>
        </w:rPr>
        <w:t>Pol</w:t>
      </w:r>
      <w:r w:rsidR="00FF43CA" w:rsidRPr="00287DFB">
        <w:rPr>
          <w:i/>
          <w:sz w:val="20"/>
        </w:rPr>
        <w:t>íticas</w:t>
      </w:r>
      <w:r w:rsidRPr="00287DFB">
        <w:rPr>
          <w:i/>
          <w:sz w:val="20"/>
        </w:rPr>
        <w:t xml:space="preserve"> de Financiamiento</w:t>
      </w:r>
    </w:p>
    <w:p w14:paraId="44CE749B" w14:textId="77777777" w:rsidR="00724717" w:rsidRPr="00287DFB" w:rsidRDefault="00724717" w:rsidP="00724717">
      <w:pPr>
        <w:jc w:val="both"/>
      </w:pPr>
      <w:r w:rsidRPr="00287DFB">
        <w:rPr>
          <w:sz w:val="20"/>
        </w:rPr>
        <w:t> </w:t>
      </w:r>
    </w:p>
    <w:p w14:paraId="3F5C3440" w14:textId="77777777" w:rsidR="00AB153C" w:rsidRPr="00287DFB" w:rsidRDefault="00077BA0" w:rsidP="00B40E00">
      <w:pPr>
        <w:jc w:val="both"/>
        <w:rPr>
          <w:sz w:val="20"/>
        </w:rPr>
      </w:pPr>
      <w:r w:rsidRPr="00287DFB">
        <w:rPr>
          <w:sz w:val="20"/>
        </w:rPr>
        <w:t>La compañía se financia con capital propio y a través de los depósitos de sus clientes, depósito de terceros y del mercado</w:t>
      </w:r>
      <w:r w:rsidR="00EF64F2" w:rsidRPr="00287DFB">
        <w:rPr>
          <w:sz w:val="20"/>
        </w:rPr>
        <w:t xml:space="preserve"> </w:t>
      </w:r>
      <w:r w:rsidRPr="00287DFB">
        <w:rPr>
          <w:sz w:val="20"/>
        </w:rPr>
        <w:t>de capitales. Es emisor frecuente de obligaciones negociables y tomador de depósitos institucionales</w:t>
      </w:r>
      <w:r w:rsidR="0026152D" w:rsidRPr="00287DFB">
        <w:rPr>
          <w:sz w:val="20"/>
        </w:rPr>
        <w:t>.</w:t>
      </w:r>
    </w:p>
    <w:bookmarkEnd w:id="10"/>
    <w:p w14:paraId="4F4D6233" w14:textId="77777777" w:rsidR="008507CD" w:rsidRPr="00287DFB" w:rsidRDefault="00077BA0" w:rsidP="00320F64">
      <w:pPr>
        <w:pStyle w:val="Textoindependiente"/>
        <w:widowControl w:val="0"/>
        <w:tabs>
          <w:tab w:val="clear" w:pos="380"/>
        </w:tabs>
        <w:outlineLvl w:val="0"/>
        <w:rPr>
          <w:rFonts w:ascii="Times New Roman" w:eastAsia="Arial Unicode MS" w:hAnsi="Times New Roman"/>
          <w:b w:val="0"/>
        </w:rPr>
      </w:pPr>
      <w:r w:rsidRPr="00287DFB">
        <w:rPr>
          <w:rFonts w:ascii="Times New Roman" w:hAnsi="Times New Roman"/>
          <w:b w:val="0"/>
          <w:bCs w:val="0"/>
          <w:lang w:val="es-MX"/>
        </w:rPr>
        <w:t> </w:t>
      </w:r>
    </w:p>
    <w:p w14:paraId="66BD2E65" w14:textId="77777777" w:rsidR="008D7452" w:rsidRPr="00287DFB" w:rsidRDefault="00077BA0" w:rsidP="008D7452">
      <w:pPr>
        <w:pStyle w:val="Textoindependiente"/>
        <w:widowControl w:val="0"/>
        <w:rPr>
          <w:rFonts w:ascii="Times New Roman" w:eastAsia="Arial Unicode MS" w:hAnsi="Times New Roman"/>
          <w:b w:val="0"/>
          <w:i/>
        </w:rPr>
      </w:pPr>
      <w:r w:rsidRPr="00287DFB">
        <w:rPr>
          <w:rFonts w:ascii="Times New Roman" w:hAnsi="Times New Roman"/>
          <w:b w:val="0"/>
          <w:i/>
        </w:rPr>
        <w:t>Política Ambiental</w:t>
      </w:r>
    </w:p>
    <w:p w14:paraId="02A9B9CD" w14:textId="77777777" w:rsidR="008D7452" w:rsidRPr="00287DFB" w:rsidRDefault="008D7452" w:rsidP="008D7452">
      <w:pPr>
        <w:pStyle w:val="Textoindependiente"/>
        <w:widowControl w:val="0"/>
        <w:rPr>
          <w:rFonts w:ascii="Times New Roman" w:eastAsia="Arial Unicode MS" w:hAnsi="Times New Roman"/>
          <w:b w:val="0"/>
        </w:rPr>
      </w:pPr>
    </w:p>
    <w:p w14:paraId="4449B089" w14:textId="77777777" w:rsidR="008D7452" w:rsidRPr="00287DFB" w:rsidRDefault="00077BA0" w:rsidP="008D7452">
      <w:pPr>
        <w:pStyle w:val="Textoindependiente"/>
        <w:widowControl w:val="0"/>
        <w:tabs>
          <w:tab w:val="clear" w:pos="380"/>
        </w:tabs>
        <w:outlineLvl w:val="0"/>
        <w:rPr>
          <w:rFonts w:ascii="Times New Roman" w:eastAsia="Arial Unicode MS" w:hAnsi="Times New Roman"/>
          <w:b w:val="0"/>
        </w:rPr>
      </w:pPr>
      <w:r w:rsidRPr="00287DFB">
        <w:rPr>
          <w:rFonts w:ascii="Times New Roman" w:eastAsia="Arial Unicode MS" w:hAnsi="Times New Roman"/>
          <w:b w:val="0"/>
        </w:rPr>
        <w:t>La política ambiental de CFA promueve: (i) cumplir con la legislación y reglamentaciones ambientales vigentes; (ii) trabajar de manera sustentable considerando el impacto ambiental como variable clave para la planificación de los proyectos, procesos y productos; (iii) contribuir a la conservación de los recursos naturales, promoviendo el concepto de “reducir, reutilizar y reciclar”; (iv) la adopción de tecnologías que minimicen el impacto en el medio ambiente; y (v) principios de educación ambiental y la difusión de buenas prácticas entre los colaboradores para mejorar la calidad de vida y generar conductas de cambio orientadas hacia el desarrollo sustentable de nuestra sociedad y la comunidad en general.</w:t>
      </w:r>
    </w:p>
    <w:p w14:paraId="5A06410D" w14:textId="77777777" w:rsidR="008D7452" w:rsidRPr="00287DFB" w:rsidRDefault="008D7452" w:rsidP="00320F64">
      <w:pPr>
        <w:pStyle w:val="Textoindependiente"/>
        <w:widowControl w:val="0"/>
        <w:tabs>
          <w:tab w:val="clear" w:pos="380"/>
        </w:tabs>
        <w:outlineLvl w:val="0"/>
        <w:rPr>
          <w:rFonts w:ascii="Times New Roman" w:eastAsia="Arial Unicode MS" w:hAnsi="Times New Roman"/>
          <w:b w:val="0"/>
        </w:rPr>
      </w:pPr>
    </w:p>
    <w:p w14:paraId="3CFA72EE" w14:textId="77777777" w:rsidR="00AB153C" w:rsidRPr="00287DFB" w:rsidRDefault="00347F76" w:rsidP="00454A47">
      <w:pPr>
        <w:pStyle w:val="Textoindependiente"/>
        <w:widowControl w:val="0"/>
        <w:tabs>
          <w:tab w:val="clear" w:pos="380"/>
        </w:tabs>
        <w:outlineLvl w:val="0"/>
        <w:rPr>
          <w:rFonts w:ascii="Times New Roman" w:hAnsi="Times New Roman"/>
        </w:rPr>
      </w:pPr>
      <w:r w:rsidRPr="00287DFB">
        <w:rPr>
          <w:rFonts w:ascii="Times New Roman" w:hAnsi="Times New Roman"/>
        </w:rPr>
        <w:t xml:space="preserve">Política de Dividendos y Agentes Pagadores </w:t>
      </w:r>
    </w:p>
    <w:p w14:paraId="6F17DAD1" w14:textId="77777777" w:rsidR="00347F76" w:rsidRPr="00287DFB" w:rsidRDefault="00347F76" w:rsidP="00347F76">
      <w:pPr>
        <w:pStyle w:val="Textoindependiente"/>
        <w:rPr>
          <w:rFonts w:ascii="Times New Roman" w:hAnsi="Times New Roman"/>
        </w:rPr>
      </w:pPr>
      <w:r w:rsidRPr="00287DFB">
        <w:rPr>
          <w:rFonts w:ascii="Times New Roman" w:hAnsi="Times New Roman"/>
          <w:b w:val="0"/>
        </w:rPr>
        <w:t> </w:t>
      </w:r>
    </w:p>
    <w:p w14:paraId="01327346" w14:textId="77777777" w:rsidR="00347F76" w:rsidRPr="00287DFB" w:rsidRDefault="00347F76" w:rsidP="00347F76">
      <w:pPr>
        <w:pStyle w:val="Textoindependiente"/>
        <w:rPr>
          <w:rFonts w:ascii="Times New Roman" w:hAnsi="Times New Roman"/>
        </w:rPr>
      </w:pPr>
      <w:r w:rsidRPr="00287DFB">
        <w:rPr>
          <w:rFonts w:ascii="Times New Roman" w:hAnsi="Times New Roman"/>
          <w:b w:val="0"/>
        </w:rPr>
        <w:t>La gestión de CFA se desarrolla dentro del cumplimiento del marco regulatorio que le es aplicable como una entidad financiera establecida como sociedad anónima, es decir, según las disposiciones de Ley General de Sociedades, del BCRA, y de su estatuto. En consecuencia, la política de distribución de utilidades de CFA está basada en una adecuada remuneración del capital invertido por sus accionistas y estará enmarcada en el cumplimiento de los principios y normas citadas junto con un análisis de la situación de liquidez y solvencia de la entidad luego de efectivizada la distribución.</w:t>
      </w:r>
    </w:p>
    <w:p w14:paraId="077CF4E9" w14:textId="77777777" w:rsidR="00347F76" w:rsidRPr="00287DFB" w:rsidRDefault="00347F76" w:rsidP="005926C9">
      <w:pPr>
        <w:pStyle w:val="Textoindependiente"/>
        <w:widowControl w:val="0"/>
        <w:rPr>
          <w:rFonts w:ascii="Times New Roman" w:eastAsia="Arial Unicode MS" w:hAnsi="Times New Roman"/>
          <w:b w:val="0"/>
        </w:rPr>
      </w:pPr>
    </w:p>
    <w:p w14:paraId="5FCC5620" w14:textId="77777777" w:rsidR="00060730" w:rsidRPr="00287DFB" w:rsidRDefault="00060730" w:rsidP="00060730">
      <w:pPr>
        <w:pStyle w:val="Textoindependiente"/>
        <w:widowControl w:val="0"/>
        <w:tabs>
          <w:tab w:val="clear" w:pos="380"/>
        </w:tabs>
        <w:rPr>
          <w:rFonts w:ascii="Times New Roman" w:hAnsi="Times New Roman"/>
          <w:b w:val="0"/>
        </w:rPr>
      </w:pPr>
      <w:r w:rsidRPr="00287DFB">
        <w:rPr>
          <w:rFonts w:ascii="Times New Roman" w:hAnsi="Times New Roman"/>
          <w:b w:val="0"/>
        </w:rPr>
        <w:t>Véase en el Capítulo V</w:t>
      </w:r>
      <w:r w:rsidRPr="00287DFB">
        <w:rPr>
          <w:rFonts w:ascii="Times New Roman" w:hAnsi="Times New Roman"/>
          <w:b w:val="0"/>
          <w:lang w:val="es-ES"/>
        </w:rPr>
        <w:t>I</w:t>
      </w:r>
      <w:r w:rsidRPr="00287DFB">
        <w:rPr>
          <w:rFonts w:ascii="Times New Roman" w:hAnsi="Times New Roman"/>
          <w:b w:val="0"/>
        </w:rPr>
        <w:t xml:space="preserve"> “</w:t>
      </w:r>
      <w:r w:rsidRPr="00287DFB">
        <w:rPr>
          <w:rFonts w:ascii="Times New Roman" w:hAnsi="Times New Roman"/>
          <w:b w:val="0"/>
          <w:i/>
        </w:rPr>
        <w:t>Estructura de la Compañía, Accionistas y Partes Relacionadas</w:t>
      </w:r>
      <w:r w:rsidRPr="00287DFB">
        <w:rPr>
          <w:rFonts w:ascii="Times New Roman" w:hAnsi="Times New Roman"/>
          <w:b w:val="0"/>
        </w:rPr>
        <w:t>”, punto e) “</w:t>
      </w:r>
      <w:r w:rsidRPr="00287DFB">
        <w:rPr>
          <w:rFonts w:ascii="Times New Roman" w:hAnsi="Times New Roman"/>
          <w:b w:val="0"/>
          <w:i/>
        </w:rPr>
        <w:t>Marco Regulatorio</w:t>
      </w:r>
      <w:r w:rsidRPr="00287DFB">
        <w:rPr>
          <w:rFonts w:ascii="Times New Roman" w:hAnsi="Times New Roman"/>
          <w:b w:val="0"/>
        </w:rPr>
        <w:t>” – “</w:t>
      </w:r>
      <w:r w:rsidRPr="00287DFB">
        <w:rPr>
          <w:rFonts w:ascii="Times New Roman" w:hAnsi="Times New Roman"/>
          <w:b w:val="0"/>
          <w:i/>
        </w:rPr>
        <w:t>Distribución de Dividendos</w:t>
      </w:r>
      <w:r w:rsidRPr="00287DFB">
        <w:rPr>
          <w:rFonts w:ascii="Times New Roman" w:hAnsi="Times New Roman"/>
          <w:b w:val="0"/>
        </w:rPr>
        <w:t>”.</w:t>
      </w:r>
    </w:p>
    <w:p w14:paraId="3D10F9E8" w14:textId="77777777" w:rsidR="00836B73" w:rsidRPr="00287DFB" w:rsidRDefault="0086734A" w:rsidP="00B4799F">
      <w:pPr>
        <w:pStyle w:val="Textoindependiente"/>
        <w:widowControl w:val="0"/>
        <w:tabs>
          <w:tab w:val="clear" w:pos="380"/>
        </w:tabs>
        <w:jc w:val="center"/>
        <w:rPr>
          <w:rFonts w:ascii="Times New Roman" w:hAnsi="Times New Roman"/>
          <w:smallCaps/>
          <w:lang w:val="es-AR"/>
        </w:rPr>
      </w:pPr>
      <w:r w:rsidRPr="00287DFB">
        <w:rPr>
          <w:rFonts w:ascii="Times New Roman" w:hAnsi="Times New Roman"/>
          <w:b w:val="0"/>
        </w:rPr>
        <w:br w:type="page"/>
      </w:r>
      <w:r w:rsidR="00E57090" w:rsidRPr="00287DFB">
        <w:rPr>
          <w:rFonts w:ascii="Times New Roman" w:hAnsi="Times New Roman"/>
          <w:lang w:val="es-AR"/>
        </w:rPr>
        <w:t xml:space="preserve">V. </w:t>
      </w:r>
      <w:r w:rsidR="00E57090" w:rsidRPr="00287DFB">
        <w:rPr>
          <w:rFonts w:ascii="Times New Roman" w:hAnsi="Times New Roman"/>
          <w:smallCaps/>
          <w:lang w:val="es-AR"/>
        </w:rPr>
        <w:t>Información Sobre Directores O Administradores, Gerentes Y Miembros Del Órgano De Fiscalización</w:t>
      </w:r>
    </w:p>
    <w:p w14:paraId="4F500735" w14:textId="77777777" w:rsidR="005926C9" w:rsidRPr="00287DFB" w:rsidRDefault="005926C9" w:rsidP="005926C9">
      <w:pPr>
        <w:pStyle w:val="Textoindependiente"/>
        <w:widowControl w:val="0"/>
        <w:tabs>
          <w:tab w:val="clear" w:pos="380"/>
        </w:tabs>
        <w:outlineLvl w:val="0"/>
        <w:rPr>
          <w:rFonts w:ascii="Times New Roman" w:eastAsia="Arial Unicode MS" w:hAnsi="Times New Roman"/>
          <w:b w:val="0"/>
        </w:rPr>
      </w:pPr>
    </w:p>
    <w:p w14:paraId="4C31527F" w14:textId="77777777" w:rsidR="005926C9" w:rsidRPr="00287DFB" w:rsidRDefault="00EE4100" w:rsidP="005926C9">
      <w:pPr>
        <w:pStyle w:val="Textoindependiente"/>
        <w:widowControl w:val="0"/>
        <w:tabs>
          <w:tab w:val="clear" w:pos="380"/>
        </w:tabs>
        <w:outlineLvl w:val="0"/>
        <w:rPr>
          <w:rFonts w:ascii="Times New Roman" w:eastAsia="Arial Unicode MS" w:hAnsi="Times New Roman"/>
        </w:rPr>
      </w:pPr>
      <w:r w:rsidRPr="00287DFB">
        <w:rPr>
          <w:rFonts w:ascii="Times New Roman" w:eastAsia="Arial Unicode MS" w:hAnsi="Times New Roman"/>
        </w:rPr>
        <w:t>a) Directores Titulares y Suplentes, Gerentes y Comisión Fiscalizadora</w:t>
      </w:r>
    </w:p>
    <w:p w14:paraId="1B36AE9A" w14:textId="77777777" w:rsidR="005926C9" w:rsidRPr="00287DFB" w:rsidRDefault="005926C9" w:rsidP="005926C9">
      <w:pPr>
        <w:pStyle w:val="Textoindependiente"/>
        <w:widowControl w:val="0"/>
        <w:tabs>
          <w:tab w:val="clear" w:pos="380"/>
        </w:tabs>
        <w:outlineLvl w:val="0"/>
        <w:rPr>
          <w:rFonts w:ascii="Times New Roman" w:eastAsia="Arial Unicode MS" w:hAnsi="Times New Roman"/>
          <w:b w:val="0"/>
        </w:rPr>
      </w:pPr>
    </w:p>
    <w:p w14:paraId="1BD502F8" w14:textId="77777777" w:rsidR="00EE4100" w:rsidRPr="00287DFB" w:rsidRDefault="00EE4100" w:rsidP="005926C9">
      <w:pPr>
        <w:pStyle w:val="Textoindependiente"/>
        <w:widowControl w:val="0"/>
        <w:tabs>
          <w:tab w:val="clear" w:pos="380"/>
        </w:tabs>
        <w:outlineLvl w:val="0"/>
        <w:rPr>
          <w:rFonts w:ascii="Times New Roman" w:eastAsia="Arial Unicode MS" w:hAnsi="Times New Roman"/>
          <w:b w:val="0"/>
        </w:rPr>
      </w:pPr>
      <w:r w:rsidRPr="00287DFB">
        <w:rPr>
          <w:rFonts w:ascii="Times New Roman" w:eastAsia="Arial Unicode MS" w:hAnsi="Times New Roman"/>
        </w:rPr>
        <w:t>Directores</w:t>
      </w:r>
    </w:p>
    <w:p w14:paraId="55DFA056" w14:textId="77777777" w:rsidR="00EE4100" w:rsidRPr="00287DFB" w:rsidRDefault="00EE4100" w:rsidP="005926C9">
      <w:pPr>
        <w:pStyle w:val="Textoindependiente"/>
        <w:widowControl w:val="0"/>
        <w:tabs>
          <w:tab w:val="clear" w:pos="380"/>
        </w:tabs>
        <w:outlineLvl w:val="0"/>
        <w:rPr>
          <w:rFonts w:ascii="Times New Roman" w:eastAsia="Arial Unicode MS" w:hAnsi="Times New Roman"/>
          <w:b w:val="0"/>
        </w:rPr>
      </w:pPr>
    </w:p>
    <w:p w14:paraId="7F16DE94" w14:textId="77777777" w:rsidR="00EE4100" w:rsidRPr="00287DFB" w:rsidRDefault="00EE4100" w:rsidP="00EE4100">
      <w:pPr>
        <w:pStyle w:val="Textoindependiente"/>
        <w:outlineLvl w:val="0"/>
        <w:rPr>
          <w:rFonts w:ascii="Times New Roman" w:eastAsia="Arial Unicode MS" w:hAnsi="Times New Roman"/>
          <w:b w:val="0"/>
        </w:rPr>
      </w:pPr>
      <w:r w:rsidRPr="00287DFB">
        <w:rPr>
          <w:rFonts w:ascii="Times New Roman" w:eastAsia="Arial Unicode MS" w:hAnsi="Times New Roman"/>
          <w:b w:val="0"/>
        </w:rPr>
        <w:t>Los actuales miembros del Directorio de la Compañía fueron elegidos en la Asamblea General Ordinaria Nº 9</w:t>
      </w:r>
      <w:r w:rsidR="00CD7A1D" w:rsidRPr="00287DFB">
        <w:rPr>
          <w:rFonts w:ascii="Times New Roman" w:eastAsia="Arial Unicode MS" w:hAnsi="Times New Roman"/>
          <w:b w:val="0"/>
        </w:rPr>
        <w:t>1</w:t>
      </w:r>
      <w:r w:rsidR="000D7D85" w:rsidRPr="00287DFB">
        <w:rPr>
          <w:rFonts w:ascii="Times New Roman" w:eastAsia="Arial Unicode MS" w:hAnsi="Times New Roman"/>
          <w:b w:val="0"/>
        </w:rPr>
        <w:t xml:space="preserve"> </w:t>
      </w:r>
      <w:r w:rsidRPr="00287DFB">
        <w:rPr>
          <w:rFonts w:ascii="Times New Roman" w:eastAsia="Arial Unicode MS" w:hAnsi="Times New Roman"/>
          <w:b w:val="0"/>
        </w:rPr>
        <w:t xml:space="preserve">celebrada </w:t>
      </w:r>
      <w:r w:rsidR="00355A6D" w:rsidRPr="00287DFB">
        <w:rPr>
          <w:rFonts w:ascii="Times New Roman" w:eastAsia="Arial Unicode MS" w:hAnsi="Times New Roman"/>
          <w:b w:val="0"/>
        </w:rPr>
        <w:t>con fecha</w:t>
      </w:r>
      <w:r w:rsidRPr="00287DFB">
        <w:rPr>
          <w:rFonts w:ascii="Times New Roman" w:eastAsia="Arial Unicode MS" w:hAnsi="Times New Roman"/>
          <w:b w:val="0"/>
        </w:rPr>
        <w:t xml:space="preserve"> </w:t>
      </w:r>
      <w:r w:rsidR="00CD7A1D" w:rsidRPr="00287DFB">
        <w:rPr>
          <w:rFonts w:ascii="Times New Roman" w:eastAsia="Arial Unicode MS" w:hAnsi="Times New Roman"/>
          <w:b w:val="0"/>
        </w:rPr>
        <w:t xml:space="preserve">2 de febrero de 2018, Asamblea General Ordinaria N° 92 celebrada con fecha </w:t>
      </w:r>
      <w:r w:rsidRPr="00287DFB">
        <w:rPr>
          <w:rFonts w:ascii="Times New Roman" w:eastAsia="Arial Unicode MS" w:hAnsi="Times New Roman"/>
          <w:b w:val="0"/>
        </w:rPr>
        <w:t>29 de octubre de 2018</w:t>
      </w:r>
      <w:r w:rsidR="16829A2F" w:rsidRPr="00287DFB">
        <w:rPr>
          <w:rFonts w:ascii="Times New Roman" w:eastAsia="Arial Unicode MS" w:hAnsi="Times New Roman"/>
          <w:b w:val="0"/>
        </w:rPr>
        <w:t xml:space="preserve"> y a través de Asamblea</w:t>
      </w:r>
      <w:r w:rsidR="00CD7A1D" w:rsidRPr="00287DFB">
        <w:rPr>
          <w:rFonts w:ascii="Times New Roman" w:eastAsia="Arial Unicode MS" w:hAnsi="Times New Roman"/>
          <w:b w:val="0"/>
        </w:rPr>
        <w:t xml:space="preserve"> General Ordinaria</w:t>
      </w:r>
      <w:r w:rsidR="16829A2F" w:rsidRPr="00287DFB">
        <w:rPr>
          <w:rFonts w:ascii="Times New Roman" w:eastAsia="Arial Unicode MS" w:hAnsi="Times New Roman"/>
          <w:b w:val="0"/>
        </w:rPr>
        <w:t xml:space="preserve"> N° </w:t>
      </w:r>
      <w:r w:rsidR="00CD7A1D" w:rsidRPr="00287DFB">
        <w:rPr>
          <w:rFonts w:ascii="Times New Roman" w:eastAsia="Arial Unicode MS" w:hAnsi="Times New Roman"/>
          <w:b w:val="0"/>
        </w:rPr>
        <w:t>95 de fecha 7 de noviembre de 2019</w:t>
      </w:r>
      <w:r w:rsidR="000D7D85" w:rsidRPr="00287DFB">
        <w:rPr>
          <w:rFonts w:ascii="Times New Roman" w:eastAsia="Arial Unicode MS" w:hAnsi="Times New Roman"/>
          <w:b w:val="0"/>
        </w:rPr>
        <w:t xml:space="preserve">. </w:t>
      </w:r>
      <w:r w:rsidRPr="00287DFB">
        <w:rPr>
          <w:rFonts w:ascii="Times New Roman" w:eastAsia="Arial Unicode MS" w:hAnsi="Times New Roman"/>
          <w:b w:val="0"/>
        </w:rPr>
        <w:t>Conforme establece el artículo quinto del Estatuto de la Compañía, la dirección y administración de la Sociedad estará a cargo de un Directorio compuesto de 3 a 9 miembros titulares, conforme lo determine la asamblea de accionistas y de 1 a 4 suplentes que reemplazarán a los titulares en el orden en que fueron elegidos por la asamblea. Tanto los Directores titulares como los suplentes, durarán 3 años en sus funciones, pudiendo ser reelectos indefinidamente. Asimismo, conforme el artículo sexto del Estatuto la representación legal de la Sociedad corresponde al Presidente del Directorio o al Vicepresidente indistintamente.</w:t>
      </w:r>
    </w:p>
    <w:p w14:paraId="2B65BDB7" w14:textId="77777777" w:rsidR="00EE4100" w:rsidRPr="00287DFB" w:rsidRDefault="00EE4100" w:rsidP="005926C9">
      <w:pPr>
        <w:pStyle w:val="Textoindependiente"/>
        <w:widowControl w:val="0"/>
        <w:tabs>
          <w:tab w:val="clear" w:pos="380"/>
        </w:tabs>
        <w:outlineLvl w:val="0"/>
        <w:rPr>
          <w:rFonts w:ascii="Times New Roman" w:eastAsia="Arial Unicode MS" w:hAnsi="Times New Roman"/>
          <w:b w:val="0"/>
        </w:rPr>
      </w:pPr>
    </w:p>
    <w:p w14:paraId="792BE952" w14:textId="77777777" w:rsidR="00AB153C" w:rsidRPr="00287DFB" w:rsidRDefault="00EE4100" w:rsidP="00B40E00">
      <w:pPr>
        <w:widowControl w:val="0"/>
        <w:jc w:val="both"/>
        <w:rPr>
          <w:rFonts w:eastAsia="Arial Unicode MS"/>
        </w:rPr>
      </w:pPr>
      <w:r w:rsidRPr="00287DFB">
        <w:rPr>
          <w:rFonts w:eastAsia="Arial Unicode MS"/>
          <w:sz w:val="20"/>
        </w:rPr>
        <w:t>El siguiente cuadro presenta la composición actual del Directorio de la Compañía y con respecto a cada miembro, el cargo que ocupa en el Directorio</w:t>
      </w:r>
      <w:r w:rsidR="0011613C" w:rsidRPr="00287DFB">
        <w:rPr>
          <w:rFonts w:eastAsia="Arial Unicode MS"/>
          <w:sz w:val="20"/>
          <w:szCs w:val="20"/>
        </w:rPr>
        <w:t xml:space="preserve"> </w:t>
      </w:r>
    </w:p>
    <w:p w14:paraId="24A2F8CF" w14:textId="77777777" w:rsidR="00AB1BAD" w:rsidRPr="00287DFB" w:rsidRDefault="00AB1BAD" w:rsidP="005926C9">
      <w:pPr>
        <w:pStyle w:val="Textoindependiente"/>
        <w:widowControl w:val="0"/>
        <w:tabs>
          <w:tab w:val="clear" w:pos="380"/>
        </w:tabs>
        <w:outlineLvl w:val="0"/>
        <w:rPr>
          <w:rFonts w:ascii="Times New Roman" w:eastAsia="Arial Unicode MS" w:hAnsi="Times New Roman"/>
          <w:b w:val="0"/>
        </w:rPr>
      </w:pPr>
    </w:p>
    <w:tbl>
      <w:tblPr>
        <w:tblW w:w="0" w:type="auto"/>
        <w:jc w:val="center"/>
        <w:tblCellMar>
          <w:left w:w="0" w:type="dxa"/>
          <w:right w:w="0" w:type="dxa"/>
        </w:tblCellMar>
        <w:tblLook w:val="04A0" w:firstRow="1" w:lastRow="0" w:firstColumn="1" w:lastColumn="0" w:noHBand="0" w:noVBand="1"/>
      </w:tblPr>
      <w:tblGrid>
        <w:gridCol w:w="1776"/>
        <w:gridCol w:w="2304"/>
        <w:gridCol w:w="1463"/>
        <w:gridCol w:w="2236"/>
        <w:gridCol w:w="1611"/>
      </w:tblGrid>
      <w:tr w:rsidR="00120DFB" w:rsidRPr="00287DFB" w14:paraId="404B9919" w14:textId="77777777" w:rsidTr="005711AC">
        <w:trPr>
          <w:jc w:val="center"/>
        </w:trPr>
        <w:tc>
          <w:tcPr>
            <w:tcW w:w="1843" w:type="dxa"/>
            <w:tcBorders>
              <w:top w:val="nil"/>
              <w:left w:val="nil"/>
              <w:bottom w:val="single" w:sz="8" w:space="0" w:color="auto"/>
              <w:right w:val="nil"/>
            </w:tcBorders>
            <w:tcMar>
              <w:top w:w="0" w:type="dxa"/>
              <w:left w:w="108" w:type="dxa"/>
              <w:bottom w:w="0" w:type="dxa"/>
              <w:right w:w="108" w:type="dxa"/>
            </w:tcMar>
            <w:hideMark/>
          </w:tcPr>
          <w:p w14:paraId="1B2FE728" w14:textId="77777777" w:rsidR="00AB1BAD" w:rsidRPr="00287DFB" w:rsidRDefault="00AB1BAD">
            <w:pPr>
              <w:rPr>
                <w:sz w:val="18"/>
                <w:szCs w:val="18"/>
                <w:lang w:val="es-MX"/>
              </w:rPr>
            </w:pPr>
            <w:r w:rsidRPr="00287DFB">
              <w:rPr>
                <w:b/>
                <w:bCs/>
                <w:color w:val="000000"/>
                <w:sz w:val="18"/>
                <w:szCs w:val="18"/>
                <w:lang w:val="es-ES" w:eastAsia="es-ES"/>
              </w:rPr>
              <w:t>Cargo</w:t>
            </w:r>
          </w:p>
        </w:tc>
        <w:tc>
          <w:tcPr>
            <w:tcW w:w="2513" w:type="dxa"/>
            <w:tcBorders>
              <w:top w:val="nil"/>
              <w:left w:val="nil"/>
              <w:bottom w:val="single" w:sz="8" w:space="0" w:color="auto"/>
              <w:right w:val="nil"/>
            </w:tcBorders>
            <w:tcMar>
              <w:top w:w="0" w:type="dxa"/>
              <w:left w:w="108" w:type="dxa"/>
              <w:bottom w:w="0" w:type="dxa"/>
              <w:right w:w="108" w:type="dxa"/>
            </w:tcMar>
            <w:hideMark/>
          </w:tcPr>
          <w:p w14:paraId="17C3A7B9" w14:textId="77777777" w:rsidR="00AB1BAD" w:rsidRPr="00287DFB" w:rsidRDefault="00AB1BAD">
            <w:pPr>
              <w:rPr>
                <w:b/>
                <w:bCs/>
                <w:sz w:val="18"/>
                <w:szCs w:val="18"/>
              </w:rPr>
            </w:pPr>
            <w:r w:rsidRPr="00287DFB">
              <w:rPr>
                <w:b/>
                <w:bCs/>
                <w:sz w:val="18"/>
                <w:szCs w:val="18"/>
                <w:lang w:eastAsia="es-ES"/>
              </w:rPr>
              <w:t>Nombre</w:t>
            </w:r>
          </w:p>
        </w:tc>
        <w:tc>
          <w:tcPr>
            <w:tcW w:w="1537" w:type="dxa"/>
            <w:tcBorders>
              <w:top w:val="nil"/>
              <w:left w:val="nil"/>
              <w:bottom w:val="single" w:sz="8" w:space="0" w:color="auto"/>
              <w:right w:val="nil"/>
            </w:tcBorders>
            <w:tcMar>
              <w:top w:w="0" w:type="dxa"/>
              <w:left w:w="108" w:type="dxa"/>
              <w:bottom w:w="0" w:type="dxa"/>
              <w:right w:w="108" w:type="dxa"/>
            </w:tcMar>
            <w:hideMark/>
          </w:tcPr>
          <w:p w14:paraId="480634E8" w14:textId="77777777" w:rsidR="00AB1BAD" w:rsidRPr="00287DFB" w:rsidRDefault="00AB1BAD">
            <w:pPr>
              <w:rPr>
                <w:b/>
                <w:bCs/>
                <w:sz w:val="18"/>
                <w:szCs w:val="18"/>
              </w:rPr>
            </w:pPr>
            <w:r w:rsidRPr="00287DFB">
              <w:rPr>
                <w:b/>
                <w:bCs/>
                <w:sz w:val="18"/>
                <w:szCs w:val="18"/>
                <w:lang w:eastAsia="es-ES"/>
              </w:rPr>
              <w:t>CUIT / CUIL</w:t>
            </w:r>
          </w:p>
        </w:tc>
        <w:tc>
          <w:tcPr>
            <w:tcW w:w="2410" w:type="dxa"/>
            <w:tcBorders>
              <w:top w:val="nil"/>
              <w:left w:val="nil"/>
              <w:bottom w:val="single" w:sz="8" w:space="0" w:color="auto"/>
              <w:right w:val="nil"/>
            </w:tcBorders>
            <w:tcMar>
              <w:top w:w="0" w:type="dxa"/>
              <w:left w:w="108" w:type="dxa"/>
              <w:bottom w:w="0" w:type="dxa"/>
              <w:right w:w="108" w:type="dxa"/>
            </w:tcMar>
            <w:hideMark/>
          </w:tcPr>
          <w:p w14:paraId="312873CF" w14:textId="77777777" w:rsidR="00AB1BAD" w:rsidRPr="00287DFB" w:rsidRDefault="00AB1BAD">
            <w:pPr>
              <w:rPr>
                <w:b/>
                <w:bCs/>
                <w:sz w:val="18"/>
                <w:szCs w:val="18"/>
              </w:rPr>
            </w:pPr>
            <w:r w:rsidRPr="00287DFB">
              <w:rPr>
                <w:b/>
                <w:bCs/>
                <w:sz w:val="18"/>
                <w:szCs w:val="18"/>
                <w:lang w:eastAsia="es-ES"/>
              </w:rPr>
              <w:t>Fecha de designación / vencimiento</w:t>
            </w:r>
          </w:p>
        </w:tc>
        <w:tc>
          <w:tcPr>
            <w:tcW w:w="1656" w:type="dxa"/>
            <w:tcBorders>
              <w:top w:val="nil"/>
              <w:left w:val="nil"/>
              <w:bottom w:val="single" w:sz="8" w:space="0" w:color="auto"/>
              <w:right w:val="nil"/>
            </w:tcBorders>
            <w:tcMar>
              <w:top w:w="0" w:type="dxa"/>
              <w:left w:w="108" w:type="dxa"/>
              <w:bottom w:w="0" w:type="dxa"/>
              <w:right w:w="108" w:type="dxa"/>
            </w:tcMar>
            <w:hideMark/>
          </w:tcPr>
          <w:p w14:paraId="77EFA9A2" w14:textId="77777777" w:rsidR="00AB1BAD" w:rsidRPr="00287DFB" w:rsidRDefault="00AB1BAD">
            <w:pPr>
              <w:rPr>
                <w:b/>
                <w:bCs/>
                <w:sz w:val="18"/>
                <w:szCs w:val="18"/>
              </w:rPr>
            </w:pPr>
            <w:r w:rsidRPr="00287DFB">
              <w:rPr>
                <w:b/>
                <w:bCs/>
                <w:sz w:val="18"/>
                <w:szCs w:val="18"/>
                <w:lang w:eastAsia="es-ES"/>
              </w:rPr>
              <w:t>Carácter de independencia</w:t>
            </w:r>
          </w:p>
        </w:tc>
      </w:tr>
      <w:tr w:rsidR="00120DFB" w:rsidRPr="00287DFB" w14:paraId="6792D459" w14:textId="77777777" w:rsidTr="005711AC">
        <w:trPr>
          <w:jc w:val="center"/>
        </w:trPr>
        <w:tc>
          <w:tcPr>
            <w:tcW w:w="1843" w:type="dxa"/>
            <w:tcMar>
              <w:top w:w="0" w:type="dxa"/>
              <w:left w:w="108" w:type="dxa"/>
              <w:bottom w:w="0" w:type="dxa"/>
              <w:right w:w="108" w:type="dxa"/>
            </w:tcMar>
            <w:vAlign w:val="center"/>
            <w:hideMark/>
          </w:tcPr>
          <w:p w14:paraId="2F3D27A1" w14:textId="77777777" w:rsidR="00AB1BAD" w:rsidRPr="00287DFB" w:rsidRDefault="00AB1BAD">
            <w:pPr>
              <w:rPr>
                <w:b/>
                <w:bCs/>
                <w:color w:val="000000"/>
                <w:sz w:val="18"/>
                <w:szCs w:val="18"/>
              </w:rPr>
            </w:pPr>
            <w:r w:rsidRPr="00287DFB">
              <w:rPr>
                <w:b/>
                <w:bCs/>
                <w:color w:val="000000"/>
                <w:sz w:val="18"/>
                <w:szCs w:val="18"/>
                <w:lang w:val="es-ES" w:eastAsia="es-ES"/>
              </w:rPr>
              <w:t xml:space="preserve">Presidente </w:t>
            </w:r>
          </w:p>
        </w:tc>
        <w:tc>
          <w:tcPr>
            <w:tcW w:w="2513" w:type="dxa"/>
            <w:tcMar>
              <w:top w:w="0" w:type="dxa"/>
              <w:left w:w="108" w:type="dxa"/>
              <w:bottom w:w="0" w:type="dxa"/>
              <w:right w:w="108" w:type="dxa"/>
            </w:tcMar>
            <w:vAlign w:val="center"/>
            <w:hideMark/>
          </w:tcPr>
          <w:p w14:paraId="58261345" w14:textId="77777777" w:rsidR="00AB1BAD" w:rsidRPr="00287DFB" w:rsidRDefault="00125C2B">
            <w:pPr>
              <w:rPr>
                <w:color w:val="000000"/>
                <w:sz w:val="18"/>
                <w:szCs w:val="18"/>
              </w:rPr>
            </w:pPr>
            <w:r w:rsidRPr="00287DFB">
              <w:rPr>
                <w:color w:val="000000"/>
                <w:sz w:val="18"/>
                <w:szCs w:val="18"/>
                <w:lang w:eastAsia="es-ES"/>
              </w:rPr>
              <w:t>Santalices, Alberto Daniel</w:t>
            </w:r>
          </w:p>
        </w:tc>
        <w:tc>
          <w:tcPr>
            <w:tcW w:w="1537" w:type="dxa"/>
            <w:tcMar>
              <w:top w:w="0" w:type="dxa"/>
              <w:left w:w="108" w:type="dxa"/>
              <w:bottom w:w="0" w:type="dxa"/>
              <w:right w:w="108" w:type="dxa"/>
            </w:tcMar>
            <w:vAlign w:val="center"/>
            <w:hideMark/>
          </w:tcPr>
          <w:p w14:paraId="47BE185B" w14:textId="77777777" w:rsidR="00AB1BAD" w:rsidRPr="00287DFB" w:rsidRDefault="00125C2B">
            <w:pPr>
              <w:rPr>
                <w:sz w:val="18"/>
                <w:szCs w:val="18"/>
                <w:lang w:val="es-ES" w:eastAsia="es-ES"/>
              </w:rPr>
            </w:pPr>
            <w:r w:rsidRPr="00287DFB">
              <w:rPr>
                <w:sz w:val="18"/>
              </w:rPr>
              <w:t>20-</w:t>
            </w:r>
            <w:r w:rsidRPr="00287DFB">
              <w:rPr>
                <w:sz w:val="18"/>
                <w:szCs w:val="18"/>
                <w:lang w:eastAsia="es-ES"/>
              </w:rPr>
              <w:t>10921769-</w:t>
            </w:r>
            <w:r w:rsidRPr="00287DFB">
              <w:rPr>
                <w:sz w:val="18"/>
                <w:szCs w:val="18"/>
                <w:lang w:val="es-ES" w:eastAsia="es-ES"/>
              </w:rPr>
              <w:t>8</w:t>
            </w:r>
          </w:p>
        </w:tc>
        <w:tc>
          <w:tcPr>
            <w:tcW w:w="2410" w:type="dxa"/>
            <w:tcMar>
              <w:top w:w="0" w:type="dxa"/>
              <w:left w:w="108" w:type="dxa"/>
              <w:bottom w:w="0" w:type="dxa"/>
              <w:right w:w="108" w:type="dxa"/>
            </w:tcMar>
            <w:hideMark/>
          </w:tcPr>
          <w:p w14:paraId="62B9302D" w14:textId="77777777" w:rsidR="00AB1BAD" w:rsidRPr="00287DFB" w:rsidRDefault="00077BA0">
            <w:pPr>
              <w:rPr>
                <w:sz w:val="18"/>
                <w:szCs w:val="18"/>
                <w:lang w:val="es-MX"/>
              </w:rPr>
            </w:pPr>
            <w:r w:rsidRPr="00287DFB">
              <w:rPr>
                <w:sz w:val="18"/>
                <w:szCs w:val="18"/>
                <w:lang w:val="es-ES" w:eastAsia="es-ES"/>
              </w:rPr>
              <w:t xml:space="preserve">02/02/2018 </w:t>
            </w:r>
            <w:r w:rsidR="00AB1BAD" w:rsidRPr="00287DFB">
              <w:rPr>
                <w:sz w:val="18"/>
                <w:szCs w:val="18"/>
                <w:lang w:eastAsia="es-ES"/>
              </w:rPr>
              <w:t xml:space="preserve">hasta </w:t>
            </w:r>
            <w:r w:rsidR="00125C2B" w:rsidRPr="00287DFB">
              <w:rPr>
                <w:sz w:val="18"/>
                <w:szCs w:val="18"/>
                <w:lang w:val="es-ES" w:eastAsia="es-ES"/>
              </w:rPr>
              <w:t>31</w:t>
            </w:r>
            <w:r w:rsidRPr="00287DFB">
              <w:rPr>
                <w:sz w:val="18"/>
                <w:szCs w:val="18"/>
                <w:lang w:val="es-ES" w:eastAsia="es-ES"/>
              </w:rPr>
              <w:t>/</w:t>
            </w:r>
            <w:r w:rsidR="00125C2B" w:rsidRPr="00287DFB">
              <w:rPr>
                <w:sz w:val="18"/>
                <w:szCs w:val="18"/>
                <w:lang w:val="es-ES" w:eastAsia="es-ES"/>
              </w:rPr>
              <w:t>12</w:t>
            </w:r>
            <w:r w:rsidRPr="00287DFB">
              <w:rPr>
                <w:sz w:val="18"/>
                <w:szCs w:val="18"/>
                <w:lang w:val="es-ES" w:eastAsia="es-ES"/>
              </w:rPr>
              <w:t>/2</w:t>
            </w:r>
            <w:r w:rsidR="00125C2B" w:rsidRPr="00287DFB">
              <w:rPr>
                <w:sz w:val="18"/>
                <w:szCs w:val="18"/>
                <w:lang w:val="es-ES" w:eastAsia="es-ES"/>
              </w:rPr>
              <w:t>020</w:t>
            </w:r>
          </w:p>
        </w:tc>
        <w:tc>
          <w:tcPr>
            <w:tcW w:w="1656" w:type="dxa"/>
            <w:tcMar>
              <w:top w:w="0" w:type="dxa"/>
              <w:left w:w="108" w:type="dxa"/>
              <w:bottom w:w="0" w:type="dxa"/>
              <w:right w:w="108" w:type="dxa"/>
            </w:tcMar>
            <w:hideMark/>
          </w:tcPr>
          <w:p w14:paraId="757A155F" w14:textId="77777777" w:rsidR="00AB1BAD" w:rsidRPr="00287DFB" w:rsidRDefault="00AB1BAD">
            <w:pPr>
              <w:rPr>
                <w:sz w:val="18"/>
                <w:szCs w:val="18"/>
              </w:rPr>
            </w:pPr>
            <w:r w:rsidRPr="00287DFB">
              <w:rPr>
                <w:sz w:val="18"/>
                <w:szCs w:val="18"/>
                <w:lang w:eastAsia="es-ES"/>
              </w:rPr>
              <w:t>No independiente</w:t>
            </w:r>
          </w:p>
        </w:tc>
      </w:tr>
      <w:tr w:rsidR="00120DFB" w:rsidRPr="00287DFB" w14:paraId="190D11A0" w14:textId="77777777" w:rsidTr="005711AC">
        <w:trPr>
          <w:jc w:val="center"/>
        </w:trPr>
        <w:tc>
          <w:tcPr>
            <w:tcW w:w="1843" w:type="dxa"/>
            <w:tcMar>
              <w:top w:w="0" w:type="dxa"/>
              <w:left w:w="108" w:type="dxa"/>
              <w:bottom w:w="0" w:type="dxa"/>
              <w:right w:w="108" w:type="dxa"/>
            </w:tcMar>
            <w:vAlign w:val="center"/>
            <w:hideMark/>
          </w:tcPr>
          <w:p w14:paraId="06E93779" w14:textId="77777777" w:rsidR="00AB1BAD" w:rsidRPr="00287DFB" w:rsidRDefault="00AB1BAD">
            <w:pPr>
              <w:rPr>
                <w:b/>
                <w:bCs/>
                <w:color w:val="000000"/>
                <w:sz w:val="18"/>
                <w:szCs w:val="18"/>
              </w:rPr>
            </w:pPr>
            <w:r w:rsidRPr="00287DFB">
              <w:rPr>
                <w:b/>
                <w:bCs/>
                <w:color w:val="000000"/>
                <w:sz w:val="18"/>
                <w:szCs w:val="18"/>
                <w:lang w:val="es-ES" w:eastAsia="es-ES"/>
              </w:rPr>
              <w:t>Vicepresidente</w:t>
            </w:r>
          </w:p>
        </w:tc>
        <w:tc>
          <w:tcPr>
            <w:tcW w:w="2513" w:type="dxa"/>
            <w:tcMar>
              <w:top w:w="0" w:type="dxa"/>
              <w:left w:w="108" w:type="dxa"/>
              <w:bottom w:w="0" w:type="dxa"/>
              <w:right w:w="108" w:type="dxa"/>
            </w:tcMar>
            <w:vAlign w:val="center"/>
            <w:hideMark/>
          </w:tcPr>
          <w:p w14:paraId="3C01C7F7" w14:textId="77777777" w:rsidR="00AB1BAD" w:rsidRPr="00287DFB" w:rsidRDefault="00AB1BAD">
            <w:pPr>
              <w:rPr>
                <w:color w:val="000000"/>
                <w:sz w:val="18"/>
                <w:szCs w:val="18"/>
              </w:rPr>
            </w:pPr>
            <w:r w:rsidRPr="00287DFB">
              <w:rPr>
                <w:color w:val="000000"/>
                <w:sz w:val="18"/>
                <w:szCs w:val="18"/>
                <w:lang w:eastAsia="es-ES"/>
              </w:rPr>
              <w:t xml:space="preserve">Martínez, Manuel Rodolfo </w:t>
            </w:r>
          </w:p>
        </w:tc>
        <w:tc>
          <w:tcPr>
            <w:tcW w:w="1537" w:type="dxa"/>
            <w:tcMar>
              <w:top w:w="0" w:type="dxa"/>
              <w:left w:w="108" w:type="dxa"/>
              <w:bottom w:w="0" w:type="dxa"/>
              <w:right w:w="108" w:type="dxa"/>
            </w:tcMar>
            <w:vAlign w:val="center"/>
            <w:hideMark/>
          </w:tcPr>
          <w:p w14:paraId="2B61329D" w14:textId="77777777" w:rsidR="00AB1BAD" w:rsidRPr="00287DFB" w:rsidRDefault="00077BA0">
            <w:pPr>
              <w:rPr>
                <w:sz w:val="18"/>
                <w:szCs w:val="18"/>
              </w:rPr>
            </w:pPr>
            <w:r w:rsidRPr="00287DFB">
              <w:rPr>
                <w:sz w:val="18"/>
                <w:szCs w:val="18"/>
                <w:lang w:val="es-ES" w:eastAsia="es-ES"/>
              </w:rPr>
              <w:t>20-17392321-0</w:t>
            </w:r>
          </w:p>
        </w:tc>
        <w:tc>
          <w:tcPr>
            <w:tcW w:w="2410" w:type="dxa"/>
            <w:tcMar>
              <w:top w:w="0" w:type="dxa"/>
              <w:left w:w="108" w:type="dxa"/>
              <w:bottom w:w="0" w:type="dxa"/>
              <w:right w:w="108" w:type="dxa"/>
            </w:tcMar>
            <w:hideMark/>
          </w:tcPr>
          <w:p w14:paraId="4ADF6962" w14:textId="77777777" w:rsidR="00AB1BAD" w:rsidRPr="00287DFB" w:rsidRDefault="00077BA0">
            <w:pPr>
              <w:rPr>
                <w:sz w:val="18"/>
                <w:szCs w:val="18"/>
                <w:lang w:val="es-MX"/>
              </w:rPr>
            </w:pPr>
            <w:r w:rsidRPr="00287DFB">
              <w:rPr>
                <w:sz w:val="18"/>
                <w:szCs w:val="18"/>
                <w:lang w:val="es-ES" w:eastAsia="es-ES"/>
              </w:rPr>
              <w:t>02/02/2018</w:t>
            </w:r>
            <w:r w:rsidR="00AB1BAD" w:rsidRPr="00287DFB">
              <w:rPr>
                <w:sz w:val="18"/>
                <w:szCs w:val="18"/>
                <w:lang w:eastAsia="es-ES"/>
              </w:rPr>
              <w:t xml:space="preserve"> hasta </w:t>
            </w:r>
            <w:r w:rsidR="00125C2B" w:rsidRPr="00287DFB">
              <w:rPr>
                <w:sz w:val="18"/>
                <w:szCs w:val="18"/>
                <w:lang w:val="es-ES" w:eastAsia="es-ES"/>
              </w:rPr>
              <w:t>31</w:t>
            </w:r>
            <w:r w:rsidRPr="00287DFB">
              <w:rPr>
                <w:sz w:val="18"/>
                <w:szCs w:val="18"/>
                <w:lang w:val="es-ES" w:eastAsia="es-ES"/>
              </w:rPr>
              <w:t>/</w:t>
            </w:r>
            <w:r w:rsidR="00125C2B" w:rsidRPr="00287DFB">
              <w:rPr>
                <w:sz w:val="18"/>
                <w:szCs w:val="18"/>
                <w:lang w:val="es-ES" w:eastAsia="es-ES"/>
              </w:rPr>
              <w:t>12</w:t>
            </w:r>
            <w:r w:rsidRPr="00287DFB">
              <w:rPr>
                <w:sz w:val="18"/>
                <w:szCs w:val="18"/>
                <w:lang w:val="es-ES" w:eastAsia="es-ES"/>
              </w:rPr>
              <w:t>/</w:t>
            </w:r>
            <w:r w:rsidR="00125C2B" w:rsidRPr="00287DFB">
              <w:rPr>
                <w:sz w:val="18"/>
                <w:szCs w:val="18"/>
                <w:lang w:val="es-ES" w:eastAsia="es-ES"/>
              </w:rPr>
              <w:t>2020</w:t>
            </w:r>
          </w:p>
        </w:tc>
        <w:tc>
          <w:tcPr>
            <w:tcW w:w="1656" w:type="dxa"/>
            <w:tcMar>
              <w:top w:w="0" w:type="dxa"/>
              <w:left w:w="108" w:type="dxa"/>
              <w:bottom w:w="0" w:type="dxa"/>
              <w:right w:w="108" w:type="dxa"/>
            </w:tcMar>
            <w:hideMark/>
          </w:tcPr>
          <w:p w14:paraId="77DA9EDA" w14:textId="77777777" w:rsidR="00AB1BAD" w:rsidRPr="00287DFB" w:rsidRDefault="00AB1BAD">
            <w:r w:rsidRPr="00287DFB">
              <w:rPr>
                <w:sz w:val="18"/>
                <w:szCs w:val="18"/>
                <w:lang w:eastAsia="es-ES"/>
              </w:rPr>
              <w:t>No independiente</w:t>
            </w:r>
          </w:p>
        </w:tc>
      </w:tr>
      <w:tr w:rsidR="00120DFB" w:rsidRPr="00287DFB" w14:paraId="7E8BCB5F" w14:textId="77777777" w:rsidTr="005711AC">
        <w:trPr>
          <w:trHeight w:val="80"/>
          <w:jc w:val="center"/>
        </w:trPr>
        <w:tc>
          <w:tcPr>
            <w:tcW w:w="1843" w:type="dxa"/>
            <w:tcMar>
              <w:top w:w="0" w:type="dxa"/>
              <w:left w:w="108" w:type="dxa"/>
              <w:bottom w:w="0" w:type="dxa"/>
              <w:right w:w="108" w:type="dxa"/>
            </w:tcMar>
            <w:vAlign w:val="center"/>
            <w:hideMark/>
          </w:tcPr>
          <w:p w14:paraId="2569E77E" w14:textId="77777777" w:rsidR="00AB1BAD" w:rsidRPr="00287DFB" w:rsidRDefault="00AB1BAD">
            <w:pPr>
              <w:rPr>
                <w:b/>
                <w:bCs/>
                <w:color w:val="000000"/>
                <w:sz w:val="18"/>
                <w:szCs w:val="18"/>
              </w:rPr>
            </w:pPr>
            <w:r w:rsidRPr="00287DFB">
              <w:rPr>
                <w:b/>
                <w:bCs/>
                <w:color w:val="000000"/>
                <w:sz w:val="18"/>
                <w:szCs w:val="18"/>
                <w:lang w:val="es-ES" w:eastAsia="es-ES"/>
              </w:rPr>
              <w:t>Director Titular</w:t>
            </w:r>
          </w:p>
        </w:tc>
        <w:tc>
          <w:tcPr>
            <w:tcW w:w="2513" w:type="dxa"/>
            <w:tcMar>
              <w:top w:w="0" w:type="dxa"/>
              <w:left w:w="108" w:type="dxa"/>
              <w:bottom w:w="0" w:type="dxa"/>
              <w:right w:w="108" w:type="dxa"/>
            </w:tcMar>
            <w:vAlign w:val="center"/>
            <w:hideMark/>
          </w:tcPr>
          <w:p w14:paraId="6AE2815F" w14:textId="77777777" w:rsidR="00AB1BAD" w:rsidRPr="00287DFB" w:rsidRDefault="00022429">
            <w:pPr>
              <w:rPr>
                <w:color w:val="000000"/>
                <w:sz w:val="18"/>
                <w:szCs w:val="18"/>
              </w:rPr>
            </w:pPr>
            <w:r w:rsidRPr="00287DFB">
              <w:rPr>
                <w:color w:val="000000"/>
                <w:sz w:val="18"/>
                <w:szCs w:val="18"/>
                <w:lang w:eastAsia="es-ES"/>
              </w:rPr>
              <w:t>Mosteiro, Héctor Omar</w:t>
            </w:r>
          </w:p>
        </w:tc>
        <w:tc>
          <w:tcPr>
            <w:tcW w:w="1537" w:type="dxa"/>
            <w:tcMar>
              <w:top w:w="0" w:type="dxa"/>
              <w:left w:w="108" w:type="dxa"/>
              <w:bottom w:w="0" w:type="dxa"/>
              <w:right w:w="108" w:type="dxa"/>
            </w:tcMar>
            <w:vAlign w:val="center"/>
            <w:hideMark/>
          </w:tcPr>
          <w:p w14:paraId="0E8A06FC" w14:textId="77777777" w:rsidR="00AB1BAD" w:rsidRPr="00287DFB" w:rsidRDefault="00077BA0">
            <w:pPr>
              <w:rPr>
                <w:sz w:val="18"/>
                <w:szCs w:val="18"/>
              </w:rPr>
            </w:pPr>
            <w:r w:rsidRPr="00287DFB">
              <w:rPr>
                <w:sz w:val="18"/>
                <w:szCs w:val="18"/>
                <w:lang w:val="es-ES" w:eastAsia="es-ES"/>
              </w:rPr>
              <w:t>20-</w:t>
            </w:r>
            <w:r w:rsidR="00022429" w:rsidRPr="00287DFB">
              <w:rPr>
                <w:sz w:val="18"/>
                <w:szCs w:val="18"/>
                <w:lang w:val="es-ES" w:eastAsia="es-ES"/>
              </w:rPr>
              <w:t>12767449</w:t>
            </w:r>
            <w:r w:rsidRPr="00287DFB">
              <w:rPr>
                <w:sz w:val="18"/>
                <w:szCs w:val="18"/>
                <w:lang w:val="es-ES" w:eastAsia="es-ES"/>
              </w:rPr>
              <w:t>-</w:t>
            </w:r>
            <w:r w:rsidR="00022429" w:rsidRPr="00287DFB">
              <w:rPr>
                <w:sz w:val="18"/>
                <w:szCs w:val="18"/>
                <w:lang w:val="es-ES" w:eastAsia="es-ES"/>
              </w:rPr>
              <w:t>4</w:t>
            </w:r>
          </w:p>
        </w:tc>
        <w:tc>
          <w:tcPr>
            <w:tcW w:w="2410" w:type="dxa"/>
            <w:tcMar>
              <w:top w:w="0" w:type="dxa"/>
              <w:left w:w="108" w:type="dxa"/>
              <w:bottom w:w="0" w:type="dxa"/>
              <w:right w:w="108" w:type="dxa"/>
            </w:tcMar>
            <w:hideMark/>
          </w:tcPr>
          <w:p w14:paraId="603AB38F" w14:textId="77777777" w:rsidR="00AB1BAD" w:rsidRPr="00287DFB" w:rsidRDefault="00022429">
            <w:pPr>
              <w:rPr>
                <w:sz w:val="18"/>
                <w:szCs w:val="18"/>
                <w:lang w:val="es-MX"/>
              </w:rPr>
            </w:pPr>
            <w:r w:rsidRPr="00287DFB">
              <w:rPr>
                <w:sz w:val="18"/>
                <w:szCs w:val="18"/>
                <w:lang w:val="es-ES" w:eastAsia="es-ES"/>
              </w:rPr>
              <w:t>07</w:t>
            </w:r>
            <w:r w:rsidR="00AB1BAD" w:rsidRPr="00287DFB">
              <w:rPr>
                <w:sz w:val="18"/>
                <w:szCs w:val="18"/>
                <w:lang w:val="es-ES" w:eastAsia="es-ES"/>
              </w:rPr>
              <w:t>/1</w:t>
            </w:r>
            <w:r w:rsidRPr="00287DFB">
              <w:rPr>
                <w:sz w:val="18"/>
                <w:szCs w:val="18"/>
                <w:lang w:val="es-ES" w:eastAsia="es-ES"/>
              </w:rPr>
              <w:t>1</w:t>
            </w:r>
            <w:r w:rsidR="00AB1BAD" w:rsidRPr="00287DFB">
              <w:rPr>
                <w:sz w:val="18"/>
                <w:szCs w:val="18"/>
                <w:lang w:val="es-ES" w:eastAsia="es-ES"/>
              </w:rPr>
              <w:t>/201</w:t>
            </w:r>
            <w:r w:rsidRPr="00287DFB">
              <w:rPr>
                <w:sz w:val="18"/>
                <w:szCs w:val="18"/>
                <w:lang w:val="es-ES" w:eastAsia="es-ES"/>
              </w:rPr>
              <w:t>9</w:t>
            </w:r>
            <w:r w:rsidR="00AB1BAD" w:rsidRPr="00287DFB">
              <w:rPr>
                <w:sz w:val="18"/>
                <w:szCs w:val="18"/>
                <w:lang w:val="es-ES" w:eastAsia="es-ES"/>
              </w:rPr>
              <w:t xml:space="preserve"> </w:t>
            </w:r>
            <w:r w:rsidR="00AB1BAD" w:rsidRPr="00287DFB">
              <w:rPr>
                <w:sz w:val="18"/>
                <w:szCs w:val="18"/>
                <w:lang w:eastAsia="es-ES"/>
              </w:rPr>
              <w:t xml:space="preserve">hasta </w:t>
            </w:r>
            <w:r w:rsidRPr="00287DFB">
              <w:rPr>
                <w:sz w:val="18"/>
                <w:szCs w:val="18"/>
                <w:lang w:val="es-ES" w:eastAsia="es-ES"/>
              </w:rPr>
              <w:t>31</w:t>
            </w:r>
            <w:r w:rsidR="00077BA0" w:rsidRPr="00287DFB">
              <w:rPr>
                <w:sz w:val="18"/>
                <w:szCs w:val="18"/>
                <w:lang w:val="es-ES" w:eastAsia="es-ES"/>
              </w:rPr>
              <w:t>/1</w:t>
            </w:r>
            <w:r w:rsidRPr="00287DFB">
              <w:rPr>
                <w:sz w:val="18"/>
                <w:szCs w:val="18"/>
                <w:lang w:val="es-ES" w:eastAsia="es-ES"/>
              </w:rPr>
              <w:t>2</w:t>
            </w:r>
            <w:r w:rsidR="00077BA0" w:rsidRPr="00287DFB">
              <w:rPr>
                <w:sz w:val="18"/>
                <w:szCs w:val="18"/>
                <w:lang w:val="es-ES" w:eastAsia="es-ES"/>
              </w:rPr>
              <w:t>/2</w:t>
            </w:r>
            <w:r w:rsidRPr="00287DFB">
              <w:rPr>
                <w:sz w:val="18"/>
                <w:szCs w:val="18"/>
                <w:lang w:val="es-ES" w:eastAsia="es-ES"/>
              </w:rPr>
              <w:t>020</w:t>
            </w:r>
          </w:p>
        </w:tc>
        <w:tc>
          <w:tcPr>
            <w:tcW w:w="1656" w:type="dxa"/>
            <w:tcMar>
              <w:top w:w="0" w:type="dxa"/>
              <w:left w:w="108" w:type="dxa"/>
              <w:bottom w:w="0" w:type="dxa"/>
              <w:right w:w="108" w:type="dxa"/>
            </w:tcMar>
            <w:hideMark/>
          </w:tcPr>
          <w:p w14:paraId="47074FC3" w14:textId="77777777" w:rsidR="00AB1BAD" w:rsidRPr="00287DFB" w:rsidRDefault="00077BA0">
            <w:r w:rsidRPr="00287DFB">
              <w:rPr>
                <w:sz w:val="18"/>
                <w:szCs w:val="18"/>
                <w:lang w:val="es-ES" w:eastAsia="es-ES"/>
              </w:rPr>
              <w:t xml:space="preserve">No independiente </w:t>
            </w:r>
          </w:p>
        </w:tc>
      </w:tr>
      <w:tr w:rsidR="00120DFB" w:rsidRPr="00287DFB" w14:paraId="0E59E904" w14:textId="77777777" w:rsidTr="005711AC">
        <w:trPr>
          <w:jc w:val="center"/>
        </w:trPr>
        <w:tc>
          <w:tcPr>
            <w:tcW w:w="1843" w:type="dxa"/>
            <w:tcMar>
              <w:top w:w="0" w:type="dxa"/>
              <w:left w:w="108" w:type="dxa"/>
              <w:bottom w:w="0" w:type="dxa"/>
              <w:right w:w="108" w:type="dxa"/>
            </w:tcMar>
            <w:vAlign w:val="center"/>
            <w:hideMark/>
          </w:tcPr>
          <w:p w14:paraId="5405EC0E" w14:textId="77777777" w:rsidR="00AB1BAD" w:rsidRPr="00287DFB" w:rsidRDefault="00AB1BAD">
            <w:pPr>
              <w:rPr>
                <w:b/>
                <w:bCs/>
                <w:color w:val="000000"/>
                <w:sz w:val="18"/>
                <w:szCs w:val="18"/>
              </w:rPr>
            </w:pPr>
            <w:r w:rsidRPr="00287DFB">
              <w:rPr>
                <w:b/>
                <w:bCs/>
                <w:color w:val="000000"/>
                <w:sz w:val="18"/>
                <w:szCs w:val="18"/>
                <w:lang w:val="es-ES" w:eastAsia="es-ES"/>
              </w:rPr>
              <w:t>Director Titular</w:t>
            </w:r>
          </w:p>
        </w:tc>
        <w:tc>
          <w:tcPr>
            <w:tcW w:w="2513" w:type="dxa"/>
            <w:tcMar>
              <w:top w:w="0" w:type="dxa"/>
              <w:left w:w="108" w:type="dxa"/>
              <w:bottom w:w="0" w:type="dxa"/>
              <w:right w:w="108" w:type="dxa"/>
            </w:tcMar>
            <w:vAlign w:val="center"/>
            <w:hideMark/>
          </w:tcPr>
          <w:p w14:paraId="023DA856" w14:textId="77777777" w:rsidR="00AB1BAD" w:rsidRPr="00287DFB" w:rsidRDefault="00AB1BAD">
            <w:pPr>
              <w:rPr>
                <w:color w:val="000000"/>
                <w:sz w:val="18"/>
                <w:szCs w:val="18"/>
              </w:rPr>
            </w:pPr>
            <w:r w:rsidRPr="00287DFB">
              <w:rPr>
                <w:color w:val="000000"/>
                <w:sz w:val="18"/>
                <w:szCs w:val="18"/>
                <w:lang w:eastAsia="es-ES"/>
              </w:rPr>
              <w:t>Sobrini, Diego Sergio</w:t>
            </w:r>
          </w:p>
        </w:tc>
        <w:tc>
          <w:tcPr>
            <w:tcW w:w="1537" w:type="dxa"/>
            <w:tcMar>
              <w:top w:w="0" w:type="dxa"/>
              <w:left w:w="108" w:type="dxa"/>
              <w:bottom w:w="0" w:type="dxa"/>
              <w:right w:w="108" w:type="dxa"/>
            </w:tcMar>
            <w:vAlign w:val="center"/>
            <w:hideMark/>
          </w:tcPr>
          <w:p w14:paraId="126F9727" w14:textId="77777777" w:rsidR="00AB1BAD" w:rsidRPr="00287DFB" w:rsidRDefault="00077BA0">
            <w:pPr>
              <w:rPr>
                <w:sz w:val="18"/>
                <w:szCs w:val="18"/>
              </w:rPr>
            </w:pPr>
            <w:r w:rsidRPr="00287DFB">
              <w:rPr>
                <w:sz w:val="18"/>
                <w:szCs w:val="18"/>
                <w:lang w:val="es-ES" w:eastAsia="es-ES"/>
              </w:rPr>
              <w:t>20-14923799-3</w:t>
            </w:r>
          </w:p>
        </w:tc>
        <w:tc>
          <w:tcPr>
            <w:tcW w:w="2410" w:type="dxa"/>
            <w:tcMar>
              <w:top w:w="0" w:type="dxa"/>
              <w:left w:w="108" w:type="dxa"/>
              <w:bottom w:w="0" w:type="dxa"/>
              <w:right w:w="108" w:type="dxa"/>
            </w:tcMar>
            <w:hideMark/>
          </w:tcPr>
          <w:p w14:paraId="5E067794" w14:textId="77777777" w:rsidR="00AB1BAD" w:rsidRPr="00287DFB" w:rsidRDefault="00AB1BAD">
            <w:pPr>
              <w:rPr>
                <w:sz w:val="18"/>
                <w:szCs w:val="18"/>
                <w:lang w:val="es-MX"/>
              </w:rPr>
            </w:pPr>
            <w:r w:rsidRPr="00287DFB">
              <w:rPr>
                <w:sz w:val="18"/>
                <w:szCs w:val="18"/>
                <w:lang w:val="es-ES" w:eastAsia="es-ES"/>
              </w:rPr>
              <w:t xml:space="preserve">29/10/2018 </w:t>
            </w:r>
            <w:r w:rsidRPr="00287DFB">
              <w:rPr>
                <w:sz w:val="18"/>
                <w:szCs w:val="18"/>
                <w:lang w:eastAsia="es-ES"/>
              </w:rPr>
              <w:t xml:space="preserve">hasta </w:t>
            </w:r>
            <w:r w:rsidR="00022429" w:rsidRPr="00287DFB">
              <w:rPr>
                <w:sz w:val="18"/>
                <w:szCs w:val="18"/>
                <w:lang w:val="es-ES" w:eastAsia="es-ES"/>
              </w:rPr>
              <w:t>31</w:t>
            </w:r>
            <w:r w:rsidR="00077BA0" w:rsidRPr="00287DFB">
              <w:rPr>
                <w:sz w:val="18"/>
                <w:szCs w:val="18"/>
                <w:lang w:val="es-ES" w:eastAsia="es-ES"/>
              </w:rPr>
              <w:t>/</w:t>
            </w:r>
            <w:r w:rsidR="00022429" w:rsidRPr="00287DFB">
              <w:rPr>
                <w:sz w:val="18"/>
                <w:szCs w:val="18"/>
                <w:lang w:val="es-ES" w:eastAsia="es-ES"/>
              </w:rPr>
              <w:t>12</w:t>
            </w:r>
            <w:r w:rsidR="00077BA0" w:rsidRPr="00287DFB">
              <w:rPr>
                <w:sz w:val="18"/>
                <w:szCs w:val="18"/>
                <w:lang w:val="es-ES" w:eastAsia="es-ES"/>
              </w:rPr>
              <w:t>/2</w:t>
            </w:r>
            <w:r w:rsidR="00022429" w:rsidRPr="00287DFB">
              <w:rPr>
                <w:sz w:val="18"/>
                <w:szCs w:val="18"/>
                <w:lang w:val="es-ES" w:eastAsia="es-ES"/>
              </w:rPr>
              <w:t>020</w:t>
            </w:r>
          </w:p>
        </w:tc>
        <w:tc>
          <w:tcPr>
            <w:tcW w:w="1656" w:type="dxa"/>
            <w:tcMar>
              <w:top w:w="0" w:type="dxa"/>
              <w:left w:w="108" w:type="dxa"/>
              <w:bottom w:w="0" w:type="dxa"/>
              <w:right w:w="108" w:type="dxa"/>
            </w:tcMar>
            <w:hideMark/>
          </w:tcPr>
          <w:p w14:paraId="39265364" w14:textId="77777777" w:rsidR="00AB1BAD" w:rsidRPr="00287DFB" w:rsidRDefault="00077BA0">
            <w:r w:rsidRPr="00287DFB">
              <w:rPr>
                <w:sz w:val="18"/>
                <w:szCs w:val="18"/>
                <w:lang w:val="es-ES" w:eastAsia="es-ES"/>
              </w:rPr>
              <w:t>No independiente</w:t>
            </w:r>
          </w:p>
        </w:tc>
      </w:tr>
      <w:tr w:rsidR="00120DFB" w:rsidRPr="00287DFB" w14:paraId="26D8C7E6" w14:textId="77777777" w:rsidTr="005711AC">
        <w:trPr>
          <w:jc w:val="center"/>
        </w:trPr>
        <w:tc>
          <w:tcPr>
            <w:tcW w:w="1843" w:type="dxa"/>
            <w:tcMar>
              <w:top w:w="0" w:type="dxa"/>
              <w:left w:w="108" w:type="dxa"/>
              <w:bottom w:w="0" w:type="dxa"/>
              <w:right w:w="108" w:type="dxa"/>
            </w:tcMar>
            <w:vAlign w:val="center"/>
            <w:hideMark/>
          </w:tcPr>
          <w:p w14:paraId="2A4CEF15" w14:textId="77777777" w:rsidR="00AB1BAD" w:rsidRPr="00287DFB" w:rsidRDefault="00AB1BAD">
            <w:pPr>
              <w:rPr>
                <w:b/>
                <w:bCs/>
                <w:color w:val="000000"/>
                <w:sz w:val="18"/>
                <w:szCs w:val="18"/>
              </w:rPr>
            </w:pPr>
            <w:r w:rsidRPr="00287DFB">
              <w:rPr>
                <w:b/>
                <w:bCs/>
                <w:color w:val="000000"/>
                <w:sz w:val="18"/>
                <w:szCs w:val="18"/>
                <w:lang w:val="es-ES" w:eastAsia="es-ES"/>
              </w:rPr>
              <w:t>Director Suplente</w:t>
            </w:r>
          </w:p>
        </w:tc>
        <w:tc>
          <w:tcPr>
            <w:tcW w:w="2513" w:type="dxa"/>
            <w:tcMar>
              <w:top w:w="0" w:type="dxa"/>
              <w:left w:w="108" w:type="dxa"/>
              <w:bottom w:w="0" w:type="dxa"/>
              <w:right w:w="108" w:type="dxa"/>
            </w:tcMar>
            <w:vAlign w:val="center"/>
            <w:hideMark/>
          </w:tcPr>
          <w:p w14:paraId="647CCE0C" w14:textId="77777777" w:rsidR="00AB1BAD" w:rsidRPr="00287DFB" w:rsidRDefault="00AB1BAD">
            <w:pPr>
              <w:rPr>
                <w:color w:val="000000"/>
                <w:sz w:val="18"/>
                <w:szCs w:val="18"/>
              </w:rPr>
            </w:pPr>
            <w:r w:rsidRPr="00287DFB">
              <w:rPr>
                <w:color w:val="000000"/>
                <w:sz w:val="18"/>
                <w:szCs w:val="18"/>
                <w:lang w:eastAsia="es-ES"/>
              </w:rPr>
              <w:t>Kaploean Arguello, Mirna Isabel</w:t>
            </w:r>
          </w:p>
        </w:tc>
        <w:tc>
          <w:tcPr>
            <w:tcW w:w="1537" w:type="dxa"/>
            <w:tcMar>
              <w:top w:w="0" w:type="dxa"/>
              <w:left w:w="108" w:type="dxa"/>
              <w:bottom w:w="0" w:type="dxa"/>
              <w:right w:w="108" w:type="dxa"/>
            </w:tcMar>
            <w:vAlign w:val="center"/>
            <w:hideMark/>
          </w:tcPr>
          <w:p w14:paraId="22F97EE6" w14:textId="77777777" w:rsidR="00AB1BAD" w:rsidRPr="00287DFB" w:rsidRDefault="00077BA0">
            <w:pPr>
              <w:rPr>
                <w:sz w:val="18"/>
                <w:szCs w:val="18"/>
              </w:rPr>
            </w:pPr>
            <w:r w:rsidRPr="00287DFB">
              <w:rPr>
                <w:sz w:val="18"/>
                <w:szCs w:val="18"/>
                <w:lang w:val="es-ES" w:eastAsia="es-ES"/>
              </w:rPr>
              <w:t>27-92190197-1</w:t>
            </w:r>
          </w:p>
        </w:tc>
        <w:tc>
          <w:tcPr>
            <w:tcW w:w="2410" w:type="dxa"/>
            <w:tcMar>
              <w:top w:w="0" w:type="dxa"/>
              <w:left w:w="108" w:type="dxa"/>
              <w:bottom w:w="0" w:type="dxa"/>
              <w:right w:w="108" w:type="dxa"/>
            </w:tcMar>
            <w:hideMark/>
          </w:tcPr>
          <w:p w14:paraId="5885FD8B" w14:textId="77777777" w:rsidR="00AB1BAD" w:rsidRPr="00287DFB" w:rsidRDefault="00AB1BAD">
            <w:pPr>
              <w:rPr>
                <w:sz w:val="18"/>
                <w:szCs w:val="18"/>
                <w:lang w:val="es-MX"/>
              </w:rPr>
            </w:pPr>
            <w:r w:rsidRPr="00287DFB">
              <w:rPr>
                <w:sz w:val="18"/>
                <w:szCs w:val="18"/>
                <w:lang w:val="es-ES" w:eastAsia="es-ES"/>
              </w:rPr>
              <w:t xml:space="preserve">29/10/2018 </w:t>
            </w:r>
            <w:r w:rsidRPr="00287DFB">
              <w:rPr>
                <w:sz w:val="18"/>
                <w:szCs w:val="18"/>
                <w:lang w:eastAsia="es-ES"/>
              </w:rPr>
              <w:t xml:space="preserve">hasta </w:t>
            </w:r>
            <w:r w:rsidR="00022429" w:rsidRPr="00287DFB">
              <w:rPr>
                <w:sz w:val="18"/>
                <w:szCs w:val="18"/>
                <w:lang w:val="es-ES" w:eastAsia="es-ES"/>
              </w:rPr>
              <w:t>31</w:t>
            </w:r>
            <w:r w:rsidR="00077BA0" w:rsidRPr="00287DFB">
              <w:rPr>
                <w:sz w:val="18"/>
                <w:szCs w:val="18"/>
                <w:lang w:val="es-ES" w:eastAsia="es-ES"/>
              </w:rPr>
              <w:t>/1</w:t>
            </w:r>
            <w:r w:rsidR="00022429" w:rsidRPr="00287DFB">
              <w:rPr>
                <w:sz w:val="18"/>
                <w:szCs w:val="18"/>
                <w:lang w:val="es-ES" w:eastAsia="es-ES"/>
              </w:rPr>
              <w:t>2</w:t>
            </w:r>
            <w:r w:rsidR="00077BA0" w:rsidRPr="00287DFB">
              <w:rPr>
                <w:sz w:val="18"/>
                <w:szCs w:val="18"/>
                <w:lang w:val="es-ES" w:eastAsia="es-ES"/>
              </w:rPr>
              <w:t>/2</w:t>
            </w:r>
            <w:r w:rsidR="00022429" w:rsidRPr="00287DFB">
              <w:rPr>
                <w:sz w:val="18"/>
                <w:szCs w:val="18"/>
                <w:lang w:val="es-ES" w:eastAsia="es-ES"/>
              </w:rPr>
              <w:t>020</w:t>
            </w:r>
          </w:p>
        </w:tc>
        <w:tc>
          <w:tcPr>
            <w:tcW w:w="1656" w:type="dxa"/>
            <w:tcMar>
              <w:top w:w="0" w:type="dxa"/>
              <w:left w:w="108" w:type="dxa"/>
              <w:bottom w:w="0" w:type="dxa"/>
              <w:right w:w="108" w:type="dxa"/>
            </w:tcMar>
            <w:hideMark/>
          </w:tcPr>
          <w:p w14:paraId="275C9BFC" w14:textId="77777777" w:rsidR="00AB1BAD" w:rsidRPr="00287DFB" w:rsidRDefault="00077BA0">
            <w:r w:rsidRPr="00287DFB">
              <w:rPr>
                <w:sz w:val="18"/>
                <w:szCs w:val="18"/>
                <w:lang w:val="es-ES" w:eastAsia="es-ES"/>
              </w:rPr>
              <w:t>No independiente</w:t>
            </w:r>
          </w:p>
        </w:tc>
      </w:tr>
    </w:tbl>
    <w:p w14:paraId="6579829E" w14:textId="77777777" w:rsidR="00AB1BAD" w:rsidRPr="00287DFB" w:rsidRDefault="00AB1BAD" w:rsidP="005926C9">
      <w:pPr>
        <w:pStyle w:val="Textoindependiente"/>
        <w:widowControl w:val="0"/>
        <w:tabs>
          <w:tab w:val="clear" w:pos="380"/>
        </w:tabs>
        <w:outlineLvl w:val="0"/>
        <w:rPr>
          <w:rFonts w:ascii="Times New Roman" w:eastAsia="Arial Unicode MS" w:hAnsi="Times New Roman"/>
          <w:b w:val="0"/>
        </w:rPr>
      </w:pPr>
    </w:p>
    <w:p w14:paraId="0194CCDB" w14:textId="77777777" w:rsidR="00AB1BAD" w:rsidRPr="00287DFB" w:rsidRDefault="00AB1BAD" w:rsidP="005926C9">
      <w:pPr>
        <w:pStyle w:val="Textoindependiente"/>
        <w:widowControl w:val="0"/>
        <w:tabs>
          <w:tab w:val="clear" w:pos="380"/>
        </w:tabs>
        <w:outlineLvl w:val="0"/>
        <w:rPr>
          <w:rFonts w:ascii="Times New Roman" w:eastAsia="Arial Unicode MS" w:hAnsi="Times New Roman"/>
          <w:b w:val="0"/>
        </w:rPr>
      </w:pPr>
    </w:p>
    <w:p w14:paraId="44839EC9" w14:textId="77777777" w:rsidR="000B40A9" w:rsidRPr="00287DFB" w:rsidRDefault="000B40A9" w:rsidP="000B40A9">
      <w:pPr>
        <w:pStyle w:val="Textoindependiente"/>
        <w:widowControl w:val="0"/>
        <w:tabs>
          <w:tab w:val="clear" w:pos="380"/>
        </w:tabs>
        <w:rPr>
          <w:rFonts w:ascii="Times New Roman" w:hAnsi="Times New Roman"/>
          <w:b w:val="0"/>
        </w:rPr>
      </w:pPr>
      <w:r w:rsidRPr="00287DFB">
        <w:rPr>
          <w:rFonts w:ascii="Times New Roman" w:eastAsia="Arial Unicode MS" w:hAnsi="Times New Roman"/>
          <w:b w:val="0"/>
        </w:rPr>
        <w:t xml:space="preserve">A continuación, </w:t>
      </w:r>
      <w:r w:rsidRPr="00287DFB">
        <w:rPr>
          <w:rFonts w:ascii="Times New Roman" w:hAnsi="Times New Roman"/>
          <w:b w:val="0"/>
        </w:rPr>
        <w:t xml:space="preserve">se transcribe una descripción biográfica sintética de los miembros del Directorio de la Compañía: </w:t>
      </w:r>
    </w:p>
    <w:p w14:paraId="086F6BD3" w14:textId="77777777" w:rsidR="000B40A9" w:rsidRPr="00287DFB" w:rsidRDefault="000B40A9" w:rsidP="005926C9">
      <w:pPr>
        <w:pStyle w:val="Textoindependiente"/>
        <w:widowControl w:val="0"/>
        <w:tabs>
          <w:tab w:val="clear" w:pos="380"/>
        </w:tabs>
        <w:outlineLvl w:val="0"/>
        <w:rPr>
          <w:rFonts w:ascii="Times New Roman" w:eastAsia="Arial Unicode MS" w:hAnsi="Times New Roman"/>
          <w:b w:val="0"/>
        </w:rPr>
      </w:pPr>
    </w:p>
    <w:p w14:paraId="358844AF" w14:textId="77777777" w:rsidR="000B40A9" w:rsidRPr="00287DFB" w:rsidRDefault="000B40A9" w:rsidP="000B40A9">
      <w:pPr>
        <w:pStyle w:val="Textoindependiente"/>
        <w:tabs>
          <w:tab w:val="clear" w:pos="380"/>
        </w:tabs>
        <w:outlineLvl w:val="0"/>
        <w:rPr>
          <w:rFonts w:ascii="Times New Roman" w:eastAsia="Arial Unicode MS" w:hAnsi="Times New Roman"/>
          <w:b w:val="0"/>
        </w:rPr>
      </w:pPr>
      <w:r w:rsidRPr="00287DFB">
        <w:rPr>
          <w:rFonts w:ascii="Times New Roman" w:eastAsia="Arial Unicode MS" w:hAnsi="Times New Roman"/>
          <w:bCs w:val="0"/>
          <w:i/>
          <w:lang w:val="es-ES"/>
        </w:rPr>
        <w:t>Alberto Daniel Santalices</w:t>
      </w:r>
      <w:r w:rsidRPr="00287DFB">
        <w:rPr>
          <w:rFonts w:ascii="Times New Roman" w:eastAsia="Arial Unicode MS" w:hAnsi="Times New Roman"/>
          <w:b w:val="0"/>
          <w:i/>
          <w:lang w:val="es-ES"/>
        </w:rPr>
        <w:t>:</w:t>
      </w:r>
      <w:r w:rsidRPr="00287DFB">
        <w:rPr>
          <w:rFonts w:ascii="Times New Roman" w:eastAsia="Arial Unicode MS" w:hAnsi="Times New Roman"/>
          <w:b w:val="0"/>
          <w:lang w:val="es-ES"/>
        </w:rPr>
        <w:t xml:space="preserve"> </w:t>
      </w:r>
      <w:r w:rsidRPr="00287DFB">
        <w:rPr>
          <w:rFonts w:ascii="Times New Roman" w:eastAsia="Arial Unicode MS" w:hAnsi="Times New Roman"/>
          <w:b w:val="0"/>
        </w:rPr>
        <w:t xml:space="preserve">Alberto Daniel Santalices es Contador Público recibido en la Universidad de Buenos Aires. </w:t>
      </w:r>
      <w:r w:rsidR="00DF305B" w:rsidRPr="00287DFB">
        <w:rPr>
          <w:rFonts w:ascii="Times New Roman" w:eastAsia="Arial Unicode MS" w:hAnsi="Times New Roman"/>
          <w:b w:val="0"/>
        </w:rPr>
        <w:t>T</w:t>
      </w:r>
      <w:r w:rsidRPr="00287DFB">
        <w:rPr>
          <w:rFonts w:ascii="Times New Roman" w:eastAsia="Arial Unicode MS" w:hAnsi="Times New Roman"/>
          <w:b w:val="0"/>
        </w:rPr>
        <w:t>iene experiencia en la práctica profesional y ha ejercido como contador independiente (2002) y en cargos como jefe de contaduría de Cooper Argentina S.A. (1976), Jefe de contaduría de Durlock S.A. (1982) y Gerente de Contaduría de Compañía General de Combustibles S.A. (1991). Desde el año 2003, se viene desempeñando en cargos jerárquicos dentro de sociedades del Grupo Galeno, incluyendo Galeno Argentina S.A., Galeno ART S.A., Galeno Capital S.A.U., Galeno Life S.A., Ambulatorio Dupuytren S.A., Sociedad de Inversores Inmobiliarios del Puerto S.A. y Agrosal S.A.</w:t>
      </w:r>
    </w:p>
    <w:p w14:paraId="47BFCEE8" w14:textId="77777777" w:rsidR="00120DFB" w:rsidRPr="00287DFB" w:rsidRDefault="00120DFB" w:rsidP="000B40A9">
      <w:pPr>
        <w:pStyle w:val="Textoindependiente"/>
        <w:tabs>
          <w:tab w:val="clear" w:pos="380"/>
        </w:tabs>
        <w:outlineLvl w:val="0"/>
        <w:rPr>
          <w:rFonts w:ascii="Times New Roman" w:eastAsia="Arial Unicode MS" w:hAnsi="Times New Roman"/>
          <w:b w:val="0"/>
        </w:rPr>
      </w:pPr>
    </w:p>
    <w:p w14:paraId="24717240" w14:textId="77777777" w:rsidR="00120DFB" w:rsidRPr="00287DFB" w:rsidRDefault="00120DFB" w:rsidP="00120DFB">
      <w:pPr>
        <w:pStyle w:val="Textoindependiente"/>
        <w:outlineLvl w:val="0"/>
        <w:rPr>
          <w:rFonts w:ascii="Times New Roman" w:eastAsia="Arial Unicode MS" w:hAnsi="Times New Roman"/>
          <w:b w:val="0"/>
        </w:rPr>
      </w:pPr>
      <w:r w:rsidRPr="00287DFB">
        <w:rPr>
          <w:rFonts w:ascii="Times New Roman" w:eastAsia="Arial Unicode MS" w:hAnsi="Times New Roman"/>
          <w:bCs w:val="0"/>
          <w:i/>
          <w:lang w:val="es-ES"/>
        </w:rPr>
        <w:t>Manuel Rodolfo Martínez</w:t>
      </w:r>
      <w:r w:rsidRPr="00287DFB">
        <w:rPr>
          <w:rFonts w:ascii="Times New Roman" w:eastAsia="Arial Unicode MS" w:hAnsi="Times New Roman"/>
          <w:b w:val="0"/>
          <w:i/>
          <w:lang w:val="es-ES"/>
        </w:rPr>
        <w:t>:</w:t>
      </w:r>
      <w:r w:rsidRPr="00287DFB">
        <w:rPr>
          <w:rFonts w:ascii="Times New Roman" w:eastAsia="Arial Unicode MS" w:hAnsi="Times New Roman"/>
          <w:b w:val="0"/>
        </w:rPr>
        <w:t xml:space="preserve"> Manuel Rodolfo Martinez es Contador recibido en la Universidad de Buenos Aires. Tiene amplios conocimientos en materia de financiación y seguros. En su larga trayectoria, se desempeñó en el área de finanzas como analista de inversiones en el Banco de Boston (hasta 1994) y como Gerente de Inversiones en BBVA Consolidar Seguros (de 2004 a 2012). Posee también experiencia en otros rubros, destacando su actuación como Analista de Inversiones en la AFJP (ello desde 1994 hasta el año 2004). A partir del año 2014, comenzó a desempeñarse como Gerente de Inversiones en el Grupo Galeno, ocupando dicho cargo en Galeno ART (de 2012 a 2014) y en Galeno Capital (de 2014 a 2017).</w:t>
      </w:r>
      <w:r w:rsidRPr="00287DFB" w:rsidDel="00157473">
        <w:rPr>
          <w:rFonts w:ascii="Times New Roman" w:eastAsia="Arial Unicode MS" w:hAnsi="Times New Roman"/>
          <w:b w:val="0"/>
        </w:rPr>
        <w:t xml:space="preserve"> </w:t>
      </w:r>
    </w:p>
    <w:p w14:paraId="2F38BE2B" w14:textId="77777777" w:rsidR="00120DFB" w:rsidRPr="00287DFB" w:rsidRDefault="00120DFB" w:rsidP="00120DFB">
      <w:pPr>
        <w:pStyle w:val="Textoindependiente"/>
        <w:outlineLvl w:val="0"/>
        <w:rPr>
          <w:rFonts w:ascii="Times New Roman" w:eastAsia="Arial Unicode MS" w:hAnsi="Times New Roman"/>
          <w:b w:val="0"/>
        </w:rPr>
      </w:pPr>
    </w:p>
    <w:p w14:paraId="2EE444F3" w14:textId="77777777" w:rsidR="00120DFB" w:rsidRPr="00287DFB" w:rsidRDefault="00120DFB" w:rsidP="00120DFB">
      <w:pPr>
        <w:pStyle w:val="Textoindependiente"/>
        <w:outlineLvl w:val="0"/>
        <w:rPr>
          <w:rFonts w:ascii="Times New Roman" w:eastAsia="Arial Unicode MS" w:hAnsi="Times New Roman"/>
          <w:b w:val="0"/>
        </w:rPr>
      </w:pPr>
      <w:r w:rsidRPr="00287DFB">
        <w:rPr>
          <w:rFonts w:ascii="Times New Roman" w:eastAsia="Arial Unicode MS" w:hAnsi="Times New Roman"/>
          <w:bCs w:val="0"/>
          <w:i/>
        </w:rPr>
        <w:t>Héctor Omar Mosteiro</w:t>
      </w:r>
      <w:r w:rsidRPr="00287DFB">
        <w:rPr>
          <w:rFonts w:ascii="Times New Roman" w:eastAsia="Arial Unicode MS" w:hAnsi="Times New Roman"/>
          <w:b w:val="0"/>
        </w:rPr>
        <w:t>:</w:t>
      </w:r>
      <w:r w:rsidR="00022FC5" w:rsidRPr="00287DFB">
        <w:rPr>
          <w:rFonts w:ascii="Times New Roman" w:hAnsi="Times New Roman"/>
        </w:rPr>
        <w:t xml:space="preserve"> </w:t>
      </w:r>
      <w:r w:rsidR="00F47F34" w:rsidRPr="00287DFB">
        <w:rPr>
          <w:rFonts w:ascii="Times New Roman" w:eastAsia="Arial Unicode MS" w:hAnsi="Times New Roman"/>
          <w:b w:val="0"/>
        </w:rPr>
        <w:t>Héctor</w:t>
      </w:r>
      <w:r w:rsidR="00022FC5" w:rsidRPr="00287DFB">
        <w:rPr>
          <w:rFonts w:ascii="Times New Roman" w:eastAsia="Arial Unicode MS" w:hAnsi="Times New Roman"/>
          <w:b w:val="0"/>
        </w:rPr>
        <w:t xml:space="preserve"> Omar Mosteiro es Contador Público Nacional recibido en la Universidad de Buenos Aires. Asimismo, llevó adelante una Maestría en Administración de Empresas en la Universidad de Belgrano, con especialización en administración estratégica. </w:t>
      </w:r>
      <w:r w:rsidR="00F47F34" w:rsidRPr="00287DFB">
        <w:rPr>
          <w:rFonts w:ascii="Times New Roman" w:eastAsia="Arial Unicode MS" w:hAnsi="Times New Roman"/>
          <w:b w:val="0"/>
        </w:rPr>
        <w:t>Héctor</w:t>
      </w:r>
      <w:r w:rsidR="00022FC5" w:rsidRPr="00287DFB">
        <w:rPr>
          <w:rFonts w:ascii="Times New Roman" w:eastAsia="Arial Unicode MS" w:hAnsi="Times New Roman"/>
          <w:b w:val="0"/>
        </w:rPr>
        <w:t xml:space="preserve"> se ha desempeñado en la práctica profesional, habiendo ejercido su profesión de Contador en distintas empresas en Argentina, como ser: Inhouds-Klein Construcciones, Compañía Inmobiliaria del Rio Tartagal (grupo Bunge y Born), se ha desempeñado como consultor externo en Exxel Group SA. En relación a la actividad académica, </w:t>
      </w:r>
      <w:r w:rsidR="00F47F34" w:rsidRPr="00287DFB">
        <w:rPr>
          <w:rFonts w:ascii="Times New Roman" w:eastAsia="Arial Unicode MS" w:hAnsi="Times New Roman"/>
          <w:b w:val="0"/>
        </w:rPr>
        <w:t>Héctor</w:t>
      </w:r>
      <w:r w:rsidR="00022FC5" w:rsidRPr="00287DFB">
        <w:rPr>
          <w:rFonts w:ascii="Times New Roman" w:eastAsia="Arial Unicode MS" w:hAnsi="Times New Roman"/>
          <w:b w:val="0"/>
        </w:rPr>
        <w:t xml:space="preserve"> ejerció el cargo de auxiliar docente en la Universidad de Buenos Aires así como también en el Consejo Profesional de Ciencias Económicas de Capital Federal. Desde el año 2001 hasta la actualidad se desempeña como Gerente Corporativo de Finanzas en Galeno Argentina S.A.</w:t>
      </w:r>
      <w:r w:rsidRPr="00287DFB">
        <w:rPr>
          <w:rFonts w:ascii="Times New Roman" w:eastAsia="Arial Unicode MS" w:hAnsi="Times New Roman"/>
          <w:b w:val="0"/>
        </w:rPr>
        <w:t xml:space="preserve"> </w:t>
      </w:r>
    </w:p>
    <w:p w14:paraId="0635E324" w14:textId="77777777" w:rsidR="001E19B7" w:rsidRPr="00287DFB" w:rsidRDefault="001E19B7" w:rsidP="00120DFB">
      <w:pPr>
        <w:pStyle w:val="Textoindependiente"/>
        <w:outlineLvl w:val="0"/>
        <w:rPr>
          <w:rFonts w:ascii="Times New Roman" w:eastAsia="Arial Unicode MS" w:hAnsi="Times New Roman"/>
          <w:b w:val="0"/>
        </w:rPr>
      </w:pPr>
    </w:p>
    <w:p w14:paraId="5C578CC8" w14:textId="77777777" w:rsidR="001E19B7" w:rsidRPr="00287DFB" w:rsidRDefault="001E19B7" w:rsidP="002B5A89">
      <w:pPr>
        <w:pStyle w:val="Textoindependiente"/>
        <w:tabs>
          <w:tab w:val="clear" w:pos="380"/>
        </w:tabs>
        <w:outlineLvl w:val="0"/>
        <w:rPr>
          <w:rFonts w:ascii="Times New Roman" w:hAnsi="Times New Roman"/>
          <w:b w:val="0"/>
          <w:i/>
        </w:rPr>
      </w:pPr>
      <w:r w:rsidRPr="00287DFB">
        <w:rPr>
          <w:rFonts w:ascii="Times New Roman" w:hAnsi="Times New Roman"/>
          <w:bCs w:val="0"/>
          <w:i/>
        </w:rPr>
        <w:t>Diego Sergio Sobrini</w:t>
      </w:r>
      <w:r w:rsidRPr="00287DFB">
        <w:rPr>
          <w:rFonts w:ascii="Times New Roman" w:hAnsi="Times New Roman"/>
          <w:b w:val="0"/>
          <w:i/>
        </w:rPr>
        <w:t xml:space="preserve">: </w:t>
      </w:r>
      <w:r w:rsidRPr="00287DFB">
        <w:rPr>
          <w:rFonts w:ascii="Times New Roman" w:eastAsia="Arial Unicode MS" w:hAnsi="Times New Roman"/>
          <w:b w:val="0"/>
          <w:lang w:val="es-MX"/>
        </w:rPr>
        <w:t xml:space="preserve">Diego </w:t>
      </w:r>
      <w:r w:rsidRPr="00287DFB">
        <w:rPr>
          <w:rFonts w:ascii="Times New Roman" w:hAnsi="Times New Roman"/>
          <w:b w:val="0"/>
        </w:rPr>
        <w:t>Sergio Sobrini</w:t>
      </w:r>
      <w:r w:rsidRPr="00287DFB">
        <w:rPr>
          <w:rFonts w:ascii="Times New Roman" w:eastAsia="Arial Unicode MS" w:hAnsi="Times New Roman"/>
          <w:b w:val="0"/>
          <w:lang w:val="es-MX"/>
        </w:rPr>
        <w:t xml:space="preserve"> es Ingeniero Industrial recibido en</w:t>
      </w:r>
      <w:r w:rsidRPr="00287DFB">
        <w:rPr>
          <w:rFonts w:ascii="Times New Roman" w:eastAsia="Arial Unicode MS" w:hAnsi="Times New Roman"/>
          <w:b w:val="0"/>
          <w:bCs w:val="0"/>
          <w:lang w:val="es-MX"/>
        </w:rPr>
        <w:t xml:space="preserve"> la</w:t>
      </w:r>
      <w:r w:rsidRPr="00287DFB">
        <w:rPr>
          <w:rFonts w:ascii="Times New Roman" w:eastAsia="Arial Unicode MS" w:hAnsi="Times New Roman"/>
          <w:b w:val="0"/>
          <w:lang w:val="es-MX"/>
        </w:rPr>
        <w:t xml:space="preserve"> U</w:t>
      </w:r>
      <w:r w:rsidRPr="00287DFB">
        <w:rPr>
          <w:rFonts w:ascii="Times New Roman" w:eastAsia="Arial Unicode MS" w:hAnsi="Times New Roman"/>
          <w:b w:val="0"/>
          <w:bCs w:val="0"/>
          <w:lang w:val="es-MX"/>
        </w:rPr>
        <w:t xml:space="preserve">niversidad </w:t>
      </w:r>
      <w:r w:rsidRPr="00287DFB">
        <w:rPr>
          <w:rFonts w:ascii="Times New Roman" w:eastAsia="Arial Unicode MS" w:hAnsi="Times New Roman"/>
          <w:b w:val="0"/>
          <w:lang w:val="es-MX"/>
        </w:rPr>
        <w:t>C</w:t>
      </w:r>
      <w:r w:rsidRPr="00287DFB">
        <w:rPr>
          <w:rFonts w:ascii="Times New Roman" w:eastAsia="Arial Unicode MS" w:hAnsi="Times New Roman"/>
          <w:b w:val="0"/>
          <w:bCs w:val="0"/>
          <w:lang w:val="es-MX"/>
        </w:rPr>
        <w:t xml:space="preserve">atólica </w:t>
      </w:r>
      <w:r w:rsidRPr="00287DFB">
        <w:rPr>
          <w:rFonts w:ascii="Times New Roman" w:eastAsia="Arial Unicode MS" w:hAnsi="Times New Roman"/>
          <w:b w:val="0"/>
          <w:lang w:val="es-MX"/>
        </w:rPr>
        <w:t>A</w:t>
      </w:r>
      <w:r w:rsidRPr="00287DFB">
        <w:rPr>
          <w:rFonts w:ascii="Times New Roman" w:eastAsia="Arial Unicode MS" w:hAnsi="Times New Roman"/>
          <w:b w:val="0"/>
          <w:bCs w:val="0"/>
          <w:lang w:val="es-MX"/>
        </w:rPr>
        <w:t>rgentina</w:t>
      </w:r>
      <w:r w:rsidRPr="00287DFB">
        <w:rPr>
          <w:rFonts w:ascii="Times New Roman" w:eastAsia="Arial Unicode MS" w:hAnsi="Times New Roman"/>
          <w:b w:val="0"/>
          <w:lang w:val="es-MX"/>
        </w:rPr>
        <w:t>. Se desempeña como Gerente General en Galeno Seguros desde abril de 2017.</w:t>
      </w:r>
    </w:p>
    <w:p w14:paraId="25C0B10B" w14:textId="77777777" w:rsidR="008330A4" w:rsidRPr="00287DFB" w:rsidRDefault="008330A4" w:rsidP="000B40A9">
      <w:pPr>
        <w:pStyle w:val="Textoindependiente"/>
        <w:tabs>
          <w:tab w:val="clear" w:pos="380"/>
        </w:tabs>
        <w:outlineLvl w:val="0"/>
        <w:rPr>
          <w:rFonts w:ascii="Times New Roman" w:eastAsia="Arial Unicode MS" w:hAnsi="Times New Roman"/>
          <w:b w:val="0"/>
        </w:rPr>
      </w:pPr>
    </w:p>
    <w:p w14:paraId="6C54CB69" w14:textId="77777777" w:rsidR="008330A4" w:rsidRPr="00287DFB" w:rsidRDefault="00EA6BFA" w:rsidP="008330A4">
      <w:pPr>
        <w:jc w:val="both"/>
        <w:rPr>
          <w:color w:val="000000"/>
          <w:sz w:val="20"/>
        </w:rPr>
      </w:pPr>
      <w:r w:rsidRPr="00287DFB">
        <w:rPr>
          <w:b/>
          <w:bCs/>
          <w:i/>
          <w:sz w:val="20"/>
        </w:rPr>
        <w:t>Mirna Isabel Kaploean Arguello</w:t>
      </w:r>
      <w:r w:rsidR="008330A4" w:rsidRPr="00287DFB">
        <w:rPr>
          <w:i/>
          <w:sz w:val="20"/>
        </w:rPr>
        <w:t>:</w:t>
      </w:r>
      <w:r w:rsidR="008330A4" w:rsidRPr="00287DFB">
        <w:rPr>
          <w:sz w:val="20"/>
        </w:rPr>
        <w:t xml:space="preserve"> </w:t>
      </w:r>
      <w:r w:rsidR="008330A4" w:rsidRPr="00287DFB">
        <w:rPr>
          <w:color w:val="000000"/>
          <w:sz w:val="20"/>
        </w:rPr>
        <w:t xml:space="preserve">Mirna </w:t>
      </w:r>
      <w:r w:rsidR="00DF305B" w:rsidRPr="00287DFB">
        <w:rPr>
          <w:i/>
          <w:sz w:val="20"/>
        </w:rPr>
        <w:t>Isabel Kaploean Arguello</w:t>
      </w:r>
      <w:r w:rsidR="00DF305B" w:rsidRPr="00287DFB">
        <w:rPr>
          <w:color w:val="000000"/>
          <w:sz w:val="20"/>
        </w:rPr>
        <w:t xml:space="preserve"> se </w:t>
      </w:r>
      <w:r w:rsidR="008330A4" w:rsidRPr="00287DFB">
        <w:rPr>
          <w:color w:val="000000"/>
          <w:sz w:val="20"/>
        </w:rPr>
        <w:t>ha desempeñ</w:t>
      </w:r>
      <w:r w:rsidR="00DF305B" w:rsidRPr="00287DFB">
        <w:rPr>
          <w:color w:val="000000"/>
          <w:sz w:val="20"/>
        </w:rPr>
        <w:t>ado</w:t>
      </w:r>
      <w:r w:rsidR="008330A4" w:rsidRPr="00287DFB">
        <w:rPr>
          <w:color w:val="000000"/>
          <w:sz w:val="20"/>
        </w:rPr>
        <w:t xml:space="preserve"> en la práctica profesional, como abogada titular en el Estudio Kaploean desde 1985 hasta el año 2017. En el año 2003, ingresó al Grupo Galeno, donde comenzó a ejercer cargos jerárquicos. Desde entonces, se desempeñó como Directora y Síndica de distintas sociedades, entre las cuales se encuentran Galeno Argentina S.A., Galeno ART S.A., Galeno Capital S.A.U., Galeno Life S.A., Ambulatorio Dupuytren S.A., Sociedad de Inversores Inmobiliarios del Puerto S.A. y Agrosal S.A.</w:t>
      </w:r>
    </w:p>
    <w:p w14:paraId="0C0C61E0" w14:textId="77777777" w:rsidR="000B40A9" w:rsidRPr="00287DFB" w:rsidRDefault="000B40A9" w:rsidP="005926C9">
      <w:pPr>
        <w:pStyle w:val="Textoindependiente"/>
        <w:widowControl w:val="0"/>
        <w:tabs>
          <w:tab w:val="clear" w:pos="380"/>
        </w:tabs>
        <w:outlineLvl w:val="0"/>
        <w:rPr>
          <w:rFonts w:ascii="Times New Roman" w:eastAsia="Arial Unicode MS" w:hAnsi="Times New Roman"/>
        </w:rPr>
      </w:pPr>
    </w:p>
    <w:p w14:paraId="5213830C" w14:textId="77777777" w:rsidR="002B39CD" w:rsidRPr="00287DFB" w:rsidRDefault="002B39CD" w:rsidP="005926C9">
      <w:pPr>
        <w:pStyle w:val="Textoindependiente"/>
        <w:widowControl w:val="0"/>
        <w:tabs>
          <w:tab w:val="clear" w:pos="380"/>
        </w:tabs>
        <w:outlineLvl w:val="0"/>
        <w:rPr>
          <w:rFonts w:ascii="Times New Roman" w:eastAsia="Arial Unicode MS" w:hAnsi="Times New Roman"/>
        </w:rPr>
      </w:pPr>
      <w:r w:rsidRPr="00287DFB">
        <w:rPr>
          <w:rFonts w:ascii="Times New Roman" w:eastAsia="Arial Unicode MS" w:hAnsi="Times New Roman"/>
        </w:rPr>
        <w:t>Gerentes</w:t>
      </w:r>
    </w:p>
    <w:p w14:paraId="519757CC" w14:textId="77777777" w:rsidR="00FC277E" w:rsidRPr="00287DFB" w:rsidRDefault="00FC277E" w:rsidP="00FC277E">
      <w:pPr>
        <w:pStyle w:val="Textoindependiente"/>
        <w:tabs>
          <w:tab w:val="clear" w:pos="380"/>
        </w:tabs>
        <w:outlineLvl w:val="0"/>
        <w:rPr>
          <w:rFonts w:ascii="Times New Roman" w:eastAsia="Arial Unicode MS" w:hAnsi="Times New Roman"/>
          <w:b w:val="0"/>
        </w:rPr>
      </w:pPr>
    </w:p>
    <w:p w14:paraId="3610114A" w14:textId="77777777" w:rsidR="00613386" w:rsidRPr="00287DFB" w:rsidRDefault="00FC277E" w:rsidP="00FC277E">
      <w:pPr>
        <w:pStyle w:val="Textoindependiente"/>
        <w:tabs>
          <w:tab w:val="clear" w:pos="380"/>
        </w:tabs>
        <w:outlineLvl w:val="0"/>
        <w:rPr>
          <w:rFonts w:ascii="Times New Roman" w:eastAsia="Arial Unicode MS" w:hAnsi="Times New Roman"/>
          <w:b w:val="0"/>
        </w:rPr>
      </w:pPr>
      <w:r w:rsidRPr="00287DFB">
        <w:rPr>
          <w:rFonts w:ascii="Times New Roman" w:eastAsia="Arial Unicode MS" w:hAnsi="Times New Roman"/>
          <w:b w:val="0"/>
        </w:rPr>
        <w:t xml:space="preserve">Los gerentes de la Compañía y sus respectivos cargos dentro de la misma son: </w:t>
      </w:r>
    </w:p>
    <w:p w14:paraId="2174181B" w14:textId="77777777" w:rsidR="00613386" w:rsidRPr="00287DFB" w:rsidRDefault="00613386" w:rsidP="00FC277E">
      <w:pPr>
        <w:pStyle w:val="Textoindependiente"/>
        <w:tabs>
          <w:tab w:val="clear" w:pos="380"/>
        </w:tabs>
        <w:outlineLvl w:val="0"/>
        <w:rPr>
          <w:rFonts w:ascii="Times New Roman" w:eastAsia="Arial Unicode MS" w:hAnsi="Times New Roman"/>
          <w:b w:val="0"/>
        </w:rPr>
      </w:pPr>
    </w:p>
    <w:tbl>
      <w:tblPr>
        <w:tblW w:w="0" w:type="auto"/>
        <w:jc w:val="center"/>
        <w:tblCellMar>
          <w:left w:w="0" w:type="dxa"/>
          <w:right w:w="0" w:type="dxa"/>
        </w:tblCellMar>
        <w:tblLook w:val="04A0" w:firstRow="1" w:lastRow="0" w:firstColumn="1" w:lastColumn="0" w:noHBand="0" w:noVBand="1"/>
      </w:tblPr>
      <w:tblGrid>
        <w:gridCol w:w="4375"/>
        <w:gridCol w:w="4081"/>
      </w:tblGrid>
      <w:tr w:rsidR="00613386" w:rsidRPr="00287DFB" w14:paraId="68C9D927" w14:textId="77777777" w:rsidTr="009E5404">
        <w:trPr>
          <w:trHeight w:val="17"/>
          <w:jc w:val="center"/>
        </w:trPr>
        <w:tc>
          <w:tcPr>
            <w:tcW w:w="4375" w:type="dxa"/>
            <w:tcBorders>
              <w:top w:val="nil"/>
              <w:left w:val="nil"/>
              <w:bottom w:val="single" w:sz="8" w:space="0" w:color="auto"/>
              <w:right w:val="nil"/>
            </w:tcBorders>
            <w:tcMar>
              <w:top w:w="0" w:type="dxa"/>
              <w:left w:w="108" w:type="dxa"/>
              <w:bottom w:w="0" w:type="dxa"/>
              <w:right w:w="108" w:type="dxa"/>
            </w:tcMar>
            <w:hideMark/>
          </w:tcPr>
          <w:p w14:paraId="7DCD7D93" w14:textId="77777777" w:rsidR="00613386" w:rsidRPr="00287DFB" w:rsidRDefault="00077BA0">
            <w:pPr>
              <w:pStyle w:val="Textoindependiente"/>
              <w:jc w:val="center"/>
              <w:rPr>
                <w:rFonts w:ascii="Times New Roman" w:hAnsi="Times New Roman"/>
                <w:b w:val="0"/>
                <w:bCs w:val="0"/>
                <w:u w:val="single"/>
                <w:lang w:val="es-MX"/>
              </w:rPr>
            </w:pPr>
            <w:r w:rsidRPr="00287DFB">
              <w:rPr>
                <w:rFonts w:ascii="Times New Roman" w:hAnsi="Times New Roman"/>
                <w:lang w:val="es-AR"/>
              </w:rPr>
              <w:t>Cargo</w:t>
            </w:r>
          </w:p>
        </w:tc>
        <w:tc>
          <w:tcPr>
            <w:tcW w:w="4081" w:type="dxa"/>
            <w:tcBorders>
              <w:top w:val="nil"/>
              <w:left w:val="nil"/>
              <w:bottom w:val="single" w:sz="8" w:space="0" w:color="auto"/>
              <w:right w:val="nil"/>
            </w:tcBorders>
            <w:tcMar>
              <w:top w:w="0" w:type="dxa"/>
              <w:left w:w="108" w:type="dxa"/>
              <w:bottom w:w="0" w:type="dxa"/>
              <w:right w:w="108" w:type="dxa"/>
            </w:tcMar>
            <w:hideMark/>
          </w:tcPr>
          <w:p w14:paraId="4F577254" w14:textId="77777777" w:rsidR="00613386" w:rsidRPr="00287DFB" w:rsidRDefault="00077BA0">
            <w:pPr>
              <w:pStyle w:val="Textoindependiente"/>
              <w:jc w:val="center"/>
              <w:rPr>
                <w:rFonts w:ascii="Times New Roman" w:hAnsi="Times New Roman"/>
                <w:b w:val="0"/>
                <w:lang w:val="es-AR"/>
              </w:rPr>
            </w:pPr>
            <w:r w:rsidRPr="00287DFB">
              <w:rPr>
                <w:rFonts w:ascii="Times New Roman" w:hAnsi="Times New Roman"/>
                <w:lang w:val="es-AR"/>
              </w:rPr>
              <w:t>Nombre</w:t>
            </w:r>
          </w:p>
        </w:tc>
      </w:tr>
      <w:tr w:rsidR="00613386" w:rsidRPr="00287DFB" w14:paraId="7DFED8F4" w14:textId="77777777" w:rsidTr="009E5404">
        <w:trPr>
          <w:trHeight w:val="1589"/>
          <w:jc w:val="center"/>
        </w:trPr>
        <w:tc>
          <w:tcPr>
            <w:tcW w:w="4375" w:type="dxa"/>
            <w:tcMar>
              <w:top w:w="0" w:type="dxa"/>
              <w:left w:w="108" w:type="dxa"/>
              <w:bottom w:w="0" w:type="dxa"/>
              <w:right w:w="108" w:type="dxa"/>
            </w:tcMar>
            <w:hideMark/>
          </w:tcPr>
          <w:p w14:paraId="229CA8CD" w14:textId="77777777" w:rsidR="00613386" w:rsidRPr="00287DFB" w:rsidRDefault="00077BA0">
            <w:pPr>
              <w:pStyle w:val="Textoindependiente"/>
              <w:rPr>
                <w:rFonts w:ascii="Times New Roman" w:hAnsi="Times New Roman"/>
                <w:lang w:val="es-MX"/>
              </w:rPr>
            </w:pPr>
            <w:r w:rsidRPr="00287DFB">
              <w:rPr>
                <w:rFonts w:ascii="Times New Roman" w:hAnsi="Times New Roman"/>
                <w:lang w:val="es-MX"/>
              </w:rPr>
              <w:t>Gerente General</w:t>
            </w:r>
          </w:p>
          <w:p w14:paraId="6F048F12" w14:textId="77777777" w:rsidR="00613386" w:rsidRPr="00287DFB" w:rsidRDefault="00077BA0">
            <w:pPr>
              <w:pStyle w:val="Textoindependiente"/>
              <w:rPr>
                <w:rFonts w:ascii="Times New Roman" w:hAnsi="Times New Roman"/>
                <w:sz w:val="22"/>
                <w:szCs w:val="22"/>
                <w:lang w:val="es-MX" w:eastAsia="es-MX"/>
              </w:rPr>
            </w:pPr>
            <w:r w:rsidRPr="00287DFB">
              <w:rPr>
                <w:rFonts w:ascii="Times New Roman" w:hAnsi="Times New Roman"/>
                <w:lang w:val="es-MX"/>
              </w:rPr>
              <w:t>Gerente Financiero y Riesgos</w:t>
            </w:r>
          </w:p>
          <w:p w14:paraId="1CF19423" w14:textId="77777777" w:rsidR="00613386" w:rsidRPr="00287DFB" w:rsidRDefault="00077BA0">
            <w:pPr>
              <w:pStyle w:val="Textoindependiente"/>
              <w:rPr>
                <w:rFonts w:ascii="Times New Roman" w:hAnsi="Times New Roman"/>
                <w:lang w:val="es-MX"/>
              </w:rPr>
            </w:pPr>
            <w:r w:rsidRPr="00287DFB">
              <w:rPr>
                <w:rFonts w:ascii="Times New Roman" w:hAnsi="Times New Roman"/>
                <w:lang w:val="es-MX"/>
              </w:rPr>
              <w:t xml:space="preserve">Gerente de Marketing </w:t>
            </w:r>
          </w:p>
          <w:p w14:paraId="7ACCBA15" w14:textId="77777777" w:rsidR="00613386" w:rsidRPr="00287DFB" w:rsidRDefault="00077BA0">
            <w:pPr>
              <w:pStyle w:val="Textoindependiente"/>
              <w:rPr>
                <w:rFonts w:ascii="Times New Roman" w:hAnsi="Times New Roman"/>
                <w:lang w:val="es-MX"/>
              </w:rPr>
            </w:pPr>
            <w:r w:rsidRPr="00287DFB">
              <w:rPr>
                <w:rFonts w:ascii="Times New Roman" w:hAnsi="Times New Roman"/>
                <w:lang w:val="es-MX"/>
              </w:rPr>
              <w:t>Gerente de Capital Humano</w:t>
            </w:r>
          </w:p>
          <w:p w14:paraId="1B0BC0C0" w14:textId="77777777" w:rsidR="00613386" w:rsidRPr="00287DFB" w:rsidRDefault="00077BA0">
            <w:pPr>
              <w:pStyle w:val="Textoindependiente"/>
              <w:rPr>
                <w:rFonts w:ascii="Times New Roman" w:hAnsi="Times New Roman"/>
                <w:lang w:val="es-MX"/>
              </w:rPr>
            </w:pPr>
            <w:r w:rsidRPr="00287DFB">
              <w:rPr>
                <w:rFonts w:ascii="Times New Roman" w:hAnsi="Times New Roman"/>
                <w:lang w:val="es-MX"/>
              </w:rPr>
              <w:t xml:space="preserve">Gerente de Canales </w:t>
            </w:r>
          </w:p>
          <w:p w14:paraId="2CEE48D0" w14:textId="77777777" w:rsidR="00613386" w:rsidRPr="00287DFB" w:rsidRDefault="00077BA0">
            <w:pPr>
              <w:pStyle w:val="Textoindependiente"/>
              <w:rPr>
                <w:rFonts w:ascii="Times New Roman" w:hAnsi="Times New Roman"/>
                <w:lang w:val="es-MX"/>
              </w:rPr>
            </w:pPr>
            <w:r w:rsidRPr="00287DFB">
              <w:rPr>
                <w:rFonts w:ascii="Times New Roman" w:hAnsi="Times New Roman"/>
                <w:lang w:val="es-MX"/>
              </w:rPr>
              <w:t xml:space="preserve">Gerente de Operaciones            </w:t>
            </w:r>
          </w:p>
          <w:p w14:paraId="4C6C1CD8" w14:textId="77777777" w:rsidR="00613386" w:rsidRPr="00287DFB" w:rsidRDefault="00077BA0">
            <w:pPr>
              <w:pStyle w:val="Textoindependiente"/>
              <w:rPr>
                <w:rFonts w:ascii="Times New Roman" w:hAnsi="Times New Roman"/>
                <w:b w:val="0"/>
                <w:lang w:val="es-AR"/>
              </w:rPr>
            </w:pPr>
            <w:r w:rsidRPr="00287DFB">
              <w:rPr>
                <w:rFonts w:ascii="Times New Roman" w:hAnsi="Times New Roman"/>
                <w:lang w:val="es-AR"/>
              </w:rPr>
              <w:t>Gerente de Sistemas</w:t>
            </w:r>
          </w:p>
        </w:tc>
        <w:tc>
          <w:tcPr>
            <w:tcW w:w="4081" w:type="dxa"/>
            <w:tcMar>
              <w:top w:w="0" w:type="dxa"/>
              <w:left w:w="108" w:type="dxa"/>
              <w:bottom w:w="0" w:type="dxa"/>
              <w:right w:w="108" w:type="dxa"/>
            </w:tcMar>
            <w:hideMark/>
          </w:tcPr>
          <w:p w14:paraId="6A9B56AB" w14:textId="77777777" w:rsidR="00613386" w:rsidRPr="00287DFB" w:rsidRDefault="00077BA0">
            <w:pPr>
              <w:pStyle w:val="Textoindependiente"/>
              <w:rPr>
                <w:rFonts w:ascii="Times New Roman" w:hAnsi="Times New Roman"/>
                <w:b w:val="0"/>
                <w:bCs w:val="0"/>
                <w:lang w:val="es-MX"/>
              </w:rPr>
            </w:pPr>
            <w:r w:rsidRPr="00287DFB">
              <w:rPr>
                <w:rFonts w:ascii="Times New Roman" w:hAnsi="Times New Roman"/>
                <w:b w:val="0"/>
                <w:bCs w:val="0"/>
                <w:lang w:val="es-MX"/>
              </w:rPr>
              <w:t>López Gaffney, Mariano</w:t>
            </w:r>
          </w:p>
          <w:p w14:paraId="6458D3E8" w14:textId="77777777" w:rsidR="00613386" w:rsidRPr="00287DFB" w:rsidRDefault="00077BA0">
            <w:pPr>
              <w:pStyle w:val="Textoindependiente"/>
              <w:rPr>
                <w:rFonts w:ascii="Times New Roman" w:hAnsi="Times New Roman"/>
                <w:b w:val="0"/>
                <w:bCs w:val="0"/>
                <w:sz w:val="22"/>
                <w:szCs w:val="22"/>
                <w:lang w:val="es-MX" w:eastAsia="es-MX"/>
              </w:rPr>
            </w:pPr>
            <w:r w:rsidRPr="00287DFB">
              <w:rPr>
                <w:rFonts w:ascii="Times New Roman" w:hAnsi="Times New Roman"/>
                <w:b w:val="0"/>
                <w:bCs w:val="0"/>
                <w:lang w:val="es-MX"/>
              </w:rPr>
              <w:t>Andriossi, Gabriel</w:t>
            </w:r>
          </w:p>
          <w:p w14:paraId="3EC659CD" w14:textId="77777777" w:rsidR="00613386" w:rsidRPr="00287DFB" w:rsidRDefault="00077BA0">
            <w:pPr>
              <w:pStyle w:val="Textoindependiente"/>
              <w:rPr>
                <w:rFonts w:ascii="Times New Roman" w:hAnsi="Times New Roman"/>
                <w:b w:val="0"/>
                <w:bCs w:val="0"/>
                <w:lang w:val="es-MX"/>
              </w:rPr>
            </w:pPr>
            <w:r w:rsidRPr="00287DFB">
              <w:rPr>
                <w:rFonts w:ascii="Times New Roman" w:hAnsi="Times New Roman"/>
                <w:b w:val="0"/>
                <w:bCs w:val="0"/>
                <w:lang w:val="es-MX"/>
              </w:rPr>
              <w:t>Ciril</w:t>
            </w:r>
            <w:r w:rsidR="00337BC3" w:rsidRPr="00287DFB">
              <w:rPr>
                <w:rFonts w:ascii="Times New Roman" w:hAnsi="Times New Roman"/>
                <w:b w:val="0"/>
                <w:bCs w:val="0"/>
                <w:lang w:val="es-MX"/>
              </w:rPr>
              <w:t>l</w:t>
            </w:r>
            <w:r w:rsidRPr="00287DFB">
              <w:rPr>
                <w:rFonts w:ascii="Times New Roman" w:hAnsi="Times New Roman"/>
                <w:b w:val="0"/>
                <w:bCs w:val="0"/>
                <w:lang w:val="es-MX"/>
              </w:rPr>
              <w:t xml:space="preserve">i </w:t>
            </w:r>
            <w:r w:rsidR="00B4799F" w:rsidRPr="00287DFB">
              <w:rPr>
                <w:rFonts w:ascii="Times New Roman" w:hAnsi="Times New Roman"/>
                <w:b w:val="0"/>
                <w:bCs w:val="0"/>
                <w:lang w:val="es-MX"/>
              </w:rPr>
              <w:t>Iriarte</w:t>
            </w:r>
            <w:r w:rsidRPr="00287DFB">
              <w:rPr>
                <w:rFonts w:ascii="Times New Roman" w:hAnsi="Times New Roman"/>
                <w:b w:val="0"/>
                <w:bCs w:val="0"/>
                <w:lang w:val="es-MX"/>
              </w:rPr>
              <w:t>, Eduardo Pablo</w:t>
            </w:r>
          </w:p>
          <w:p w14:paraId="5A6FE43D" w14:textId="77777777" w:rsidR="00613386" w:rsidRPr="00287DFB" w:rsidRDefault="00077BA0">
            <w:pPr>
              <w:pStyle w:val="Textoindependiente"/>
              <w:rPr>
                <w:rFonts w:ascii="Times New Roman" w:hAnsi="Times New Roman"/>
                <w:b w:val="0"/>
                <w:bCs w:val="0"/>
                <w:lang w:val="es-MX"/>
              </w:rPr>
            </w:pPr>
            <w:r w:rsidRPr="00287DFB">
              <w:rPr>
                <w:rFonts w:ascii="Times New Roman" w:hAnsi="Times New Roman"/>
                <w:b w:val="0"/>
                <w:bCs w:val="0"/>
                <w:lang w:val="es-MX"/>
              </w:rPr>
              <w:t>Serrovalle, Marcela</w:t>
            </w:r>
          </w:p>
          <w:p w14:paraId="1193DF0A" w14:textId="77777777" w:rsidR="00613386" w:rsidRPr="00287DFB" w:rsidRDefault="00077BA0">
            <w:pPr>
              <w:pStyle w:val="Textoindependiente"/>
              <w:rPr>
                <w:rFonts w:ascii="Times New Roman" w:hAnsi="Times New Roman"/>
                <w:b w:val="0"/>
                <w:bCs w:val="0"/>
                <w:lang w:val="es-MX"/>
              </w:rPr>
            </w:pPr>
            <w:r w:rsidRPr="00287DFB">
              <w:rPr>
                <w:rFonts w:ascii="Times New Roman" w:hAnsi="Times New Roman"/>
                <w:b w:val="0"/>
                <w:bCs w:val="0"/>
                <w:lang w:val="es-MX"/>
              </w:rPr>
              <w:t>Otero, Leonel</w:t>
            </w:r>
          </w:p>
          <w:p w14:paraId="70E0452B" w14:textId="77777777" w:rsidR="00613386" w:rsidRPr="00287DFB" w:rsidRDefault="00077BA0">
            <w:pPr>
              <w:pStyle w:val="Textoindependiente"/>
              <w:rPr>
                <w:rFonts w:ascii="Times New Roman" w:hAnsi="Times New Roman"/>
                <w:b w:val="0"/>
                <w:bCs w:val="0"/>
                <w:lang w:val="es-MX"/>
              </w:rPr>
            </w:pPr>
            <w:r w:rsidRPr="00287DFB">
              <w:rPr>
                <w:rFonts w:ascii="Times New Roman" w:hAnsi="Times New Roman"/>
                <w:b w:val="0"/>
                <w:bCs w:val="0"/>
                <w:lang w:val="es-MX"/>
              </w:rPr>
              <w:t>Mac Donald, Ricardo</w:t>
            </w:r>
          </w:p>
          <w:p w14:paraId="66CA67D9" w14:textId="77777777" w:rsidR="00613386" w:rsidRPr="00287DFB" w:rsidRDefault="00077BA0">
            <w:pPr>
              <w:pStyle w:val="Textoindependiente"/>
              <w:rPr>
                <w:rFonts w:ascii="Times New Roman" w:hAnsi="Times New Roman"/>
                <w:b w:val="0"/>
                <w:lang w:val="es-AR"/>
              </w:rPr>
            </w:pPr>
            <w:r w:rsidRPr="00287DFB">
              <w:rPr>
                <w:rFonts w:ascii="Times New Roman" w:hAnsi="Times New Roman"/>
                <w:b w:val="0"/>
                <w:lang w:val="es-AR"/>
              </w:rPr>
              <w:t>Hernán Lirusso</w:t>
            </w:r>
          </w:p>
        </w:tc>
      </w:tr>
    </w:tbl>
    <w:p w14:paraId="34D602C6" w14:textId="77777777" w:rsidR="00FC277E" w:rsidRPr="00287DFB" w:rsidRDefault="00FC277E" w:rsidP="005926C9">
      <w:pPr>
        <w:pStyle w:val="Textoindependiente"/>
        <w:widowControl w:val="0"/>
        <w:tabs>
          <w:tab w:val="clear" w:pos="380"/>
        </w:tabs>
        <w:outlineLvl w:val="0"/>
        <w:rPr>
          <w:rFonts w:ascii="Times New Roman" w:eastAsia="Arial Unicode MS" w:hAnsi="Times New Roman"/>
        </w:rPr>
      </w:pPr>
    </w:p>
    <w:p w14:paraId="113542C5" w14:textId="77777777" w:rsidR="00FC277E" w:rsidRPr="00287DFB" w:rsidRDefault="00FC277E" w:rsidP="00FC277E">
      <w:pPr>
        <w:widowControl w:val="0"/>
        <w:jc w:val="both"/>
        <w:rPr>
          <w:sz w:val="20"/>
        </w:rPr>
      </w:pPr>
      <w:r w:rsidRPr="00287DFB">
        <w:rPr>
          <w:sz w:val="20"/>
        </w:rPr>
        <w:t>A continuación</w:t>
      </w:r>
      <w:r w:rsidR="00FE0C52" w:rsidRPr="00287DFB">
        <w:rPr>
          <w:sz w:val="20"/>
        </w:rPr>
        <w:t>,</w:t>
      </w:r>
      <w:r w:rsidRPr="00287DFB">
        <w:rPr>
          <w:sz w:val="20"/>
        </w:rPr>
        <w:t xml:space="preserve"> se transcribe una descripción biográfica sintética de los principales funcionarios ejecutivos de la Compañía: </w:t>
      </w:r>
    </w:p>
    <w:p w14:paraId="434F3511" w14:textId="77777777" w:rsidR="00FC277E" w:rsidRPr="00287DFB" w:rsidRDefault="00FC277E" w:rsidP="00FC277E">
      <w:pPr>
        <w:pStyle w:val="Textoindependiente"/>
        <w:widowControl w:val="0"/>
        <w:tabs>
          <w:tab w:val="clear" w:pos="380"/>
        </w:tabs>
        <w:rPr>
          <w:rFonts w:ascii="Times New Roman" w:hAnsi="Times New Roman"/>
          <w:b w:val="0"/>
        </w:rPr>
      </w:pPr>
    </w:p>
    <w:p w14:paraId="50B39B2D" w14:textId="77777777" w:rsidR="00FC277E" w:rsidRPr="00287DFB" w:rsidRDefault="00FC277E" w:rsidP="00FC277E">
      <w:pPr>
        <w:widowControl w:val="0"/>
        <w:jc w:val="both"/>
        <w:rPr>
          <w:sz w:val="20"/>
        </w:rPr>
      </w:pPr>
      <w:r w:rsidRPr="00287DFB">
        <w:rPr>
          <w:b/>
          <w:bCs/>
          <w:i/>
          <w:sz w:val="20"/>
        </w:rPr>
        <w:t>López Gaffney, Mariano</w:t>
      </w:r>
      <w:r w:rsidRPr="00287DFB">
        <w:rPr>
          <w:sz w:val="20"/>
        </w:rPr>
        <w:t xml:space="preserve">: El Sr. López Gaffney con domicilio especial </w:t>
      </w:r>
      <w:r w:rsidRPr="00287DFB">
        <w:rPr>
          <w:sz w:val="20"/>
          <w:szCs w:val="20"/>
          <w:lang w:val="es-ES"/>
        </w:rPr>
        <w:t xml:space="preserve">en </w:t>
      </w:r>
      <w:r w:rsidRPr="00287DFB">
        <w:rPr>
          <w:sz w:val="20"/>
        </w:rPr>
        <w:t>Av. Paseo Colón 746, Piso 4</w:t>
      </w:r>
      <w:r w:rsidRPr="00287DFB">
        <w:rPr>
          <w:sz w:val="20"/>
          <w:szCs w:val="20"/>
          <w:lang w:val="es-ES"/>
        </w:rPr>
        <w:t xml:space="preserve">, de la Ciudad Autónoma de Buenos Aires, titular del Documento Nacional de Identidad N° 17.742.965, CUIT N° </w:t>
      </w:r>
      <w:r w:rsidRPr="00287DFB">
        <w:rPr>
          <w:color w:val="000000"/>
          <w:sz w:val="20"/>
          <w:szCs w:val="20"/>
          <w:lang w:val="es-ES"/>
        </w:rPr>
        <w:t>20-17742965-2</w:t>
      </w:r>
      <w:r w:rsidRPr="00287DFB">
        <w:rPr>
          <w:sz w:val="20"/>
          <w:szCs w:val="20"/>
          <w:lang w:val="es-ES"/>
        </w:rPr>
        <w:t xml:space="preserve">, </w:t>
      </w:r>
      <w:r w:rsidRPr="00287DFB">
        <w:rPr>
          <w:sz w:val="20"/>
        </w:rPr>
        <w:t>egresó de la Universidad de Buenos Aires con el título de Ingeniero Agrónomo, posteriormente obtuvo un Master in Business Administration especializado en Finanzas Corporativas y Estrategia en Carnegie Mellon University (Pittsburgh, EE.UU). Desde enero 1998 se desarrolló en Galicia Capital Markets S.A. asesorando a compañías de diversos rubros en la estructuración y sindicación de financiamiento de proyectos de inversión, de concesiones de obras públicas, y para la adquisición de empresas. Desde enero de 2003 y hasta abril de 2011 se desempeñ</w:t>
      </w:r>
      <w:r w:rsidR="00FE0C52" w:rsidRPr="00287DFB">
        <w:rPr>
          <w:sz w:val="20"/>
        </w:rPr>
        <w:t>ó</w:t>
      </w:r>
      <w:r w:rsidRPr="00287DFB">
        <w:rPr>
          <w:sz w:val="20"/>
        </w:rPr>
        <w:t xml:space="preserve"> como Gerente de Negocios en el área de Mercado de Capitales de Banco Galicia a cargo de la organización de fideicomisos financieros, de emisiones de obligaciones negociables y bonos. El Sr. López Gaffney fue Director Titular de Procesadora Regional S.A. Anteriormente el Sr. López Gaffney trabajó en Union Camp Corp. y Fabi S.A. Ingresó en la Sociedad en 1998, de mayo 2011 a enero 2018 se desempeñó como Gerente Financiero en la Compañía, y desde febrero de 2018 se desempeña como Gerente General de la misma.</w:t>
      </w:r>
    </w:p>
    <w:p w14:paraId="1554EA90" w14:textId="77777777" w:rsidR="00FC277E" w:rsidRPr="00287DFB" w:rsidRDefault="00FC277E" w:rsidP="00FC277E">
      <w:pPr>
        <w:widowControl w:val="0"/>
        <w:jc w:val="both"/>
        <w:rPr>
          <w:sz w:val="20"/>
        </w:rPr>
      </w:pPr>
    </w:p>
    <w:p w14:paraId="75B74849" w14:textId="77777777" w:rsidR="00FC277E" w:rsidRPr="00287DFB" w:rsidRDefault="00FC277E" w:rsidP="00FE0C52">
      <w:pPr>
        <w:widowControl w:val="0"/>
        <w:jc w:val="both"/>
        <w:rPr>
          <w:sz w:val="20"/>
        </w:rPr>
      </w:pPr>
      <w:r w:rsidRPr="00287DFB">
        <w:rPr>
          <w:b/>
          <w:bCs/>
          <w:i/>
          <w:sz w:val="20"/>
        </w:rPr>
        <w:t>Andriossi, Gabriel</w:t>
      </w:r>
      <w:r w:rsidRPr="00287DFB">
        <w:rPr>
          <w:i/>
          <w:sz w:val="20"/>
        </w:rPr>
        <w:t>:</w:t>
      </w:r>
      <w:r w:rsidRPr="00287DFB">
        <w:rPr>
          <w:sz w:val="20"/>
        </w:rPr>
        <w:t xml:space="preserve"> El Sr. Andriossi con domicilio especial en Av. Paseo Colón 746, Piso 4, de la Ciudad Autónoma de Buenos Aires, titular del Documento Nacional de Identidad N° 21.532.744, CUIT N° 20-21532744-3. Egres</w:t>
      </w:r>
      <w:r w:rsidR="00DF305B" w:rsidRPr="00287DFB">
        <w:rPr>
          <w:sz w:val="20"/>
        </w:rPr>
        <w:t>ó</w:t>
      </w:r>
      <w:r w:rsidRPr="00287DFB">
        <w:rPr>
          <w:sz w:val="20"/>
        </w:rPr>
        <w:t xml:space="preserve"> de la </w:t>
      </w:r>
      <w:hyperlink r:id="rId33" w:history="1">
        <w:r w:rsidRPr="00287DFB">
          <w:rPr>
            <w:sz w:val="20"/>
          </w:rPr>
          <w:t>Universidad Centro de Altos Estudios en Ciencias Exactas</w:t>
        </w:r>
      </w:hyperlink>
      <w:r w:rsidRPr="00287DFB">
        <w:rPr>
          <w:sz w:val="20"/>
        </w:rPr>
        <w:t xml:space="preserve"> y posee una </w:t>
      </w:r>
      <w:hyperlink r:id="rId34" w:history="1">
        <w:r w:rsidRPr="00287DFB">
          <w:rPr>
            <w:sz w:val="20"/>
          </w:rPr>
          <w:t>Maestría en Finanzas.</w:t>
        </w:r>
      </w:hyperlink>
      <w:r w:rsidRPr="00287DFB">
        <w:rPr>
          <w:sz w:val="20"/>
        </w:rPr>
        <w:t xml:space="preserve"> Entre los periodos 1994 y 1999 se desarroll</w:t>
      </w:r>
      <w:r w:rsidR="00FE0C52" w:rsidRPr="00287DFB">
        <w:rPr>
          <w:sz w:val="20"/>
        </w:rPr>
        <w:t>ó</w:t>
      </w:r>
      <w:r w:rsidRPr="00287DFB">
        <w:rPr>
          <w:sz w:val="20"/>
        </w:rPr>
        <w:t xml:space="preserve"> como Collection Manager en Citibank S.A. Desde el año 2009 hasta el 2015 fue Gerente de Riesgo de Créditos Individuos y Pymes para el Banco Galicia. Desde mayo de 2015 forma parte de la Compañía desempeñándose como Gerente de Riesgos y a partir de febrero de 2018 ocupa el cargo de Gerente Financiero y Riesgos.</w:t>
      </w:r>
    </w:p>
    <w:p w14:paraId="135D1EA5" w14:textId="77777777" w:rsidR="008A2F1C" w:rsidRPr="00287DFB" w:rsidRDefault="008A2F1C" w:rsidP="008A2F1C">
      <w:pPr>
        <w:jc w:val="both"/>
        <w:rPr>
          <w:b/>
          <w:sz w:val="22"/>
        </w:rPr>
      </w:pPr>
    </w:p>
    <w:p w14:paraId="766D58CF" w14:textId="77777777" w:rsidR="008A2F1C" w:rsidRPr="00287DFB" w:rsidRDefault="008A2F1C" w:rsidP="008A2F1C">
      <w:pPr>
        <w:jc w:val="both"/>
        <w:rPr>
          <w:b/>
        </w:rPr>
      </w:pPr>
      <w:r w:rsidRPr="00287DFB">
        <w:rPr>
          <w:b/>
          <w:bCs/>
          <w:i/>
          <w:sz w:val="20"/>
        </w:rPr>
        <w:t>Eduardo Pablo Cirilli</w:t>
      </w:r>
      <w:r w:rsidR="009A619F" w:rsidRPr="00287DFB">
        <w:rPr>
          <w:i/>
          <w:sz w:val="20"/>
        </w:rPr>
        <w:t>:</w:t>
      </w:r>
      <w:r w:rsidRPr="00287DFB">
        <w:rPr>
          <w:rStyle w:val="Textoennegrita"/>
          <w:b w:val="0"/>
        </w:rPr>
        <w:t xml:space="preserve"> </w:t>
      </w:r>
      <w:r w:rsidRPr="00287DFB">
        <w:rPr>
          <w:sz w:val="20"/>
          <w:szCs w:val="20"/>
          <w:lang w:val="es-MX"/>
        </w:rPr>
        <w:t>E</w:t>
      </w:r>
      <w:r w:rsidR="0022720A" w:rsidRPr="00287DFB">
        <w:rPr>
          <w:sz w:val="20"/>
          <w:szCs w:val="20"/>
          <w:lang w:val="es-MX"/>
        </w:rPr>
        <w:t xml:space="preserve">l Sr. Cirilli </w:t>
      </w:r>
      <w:r w:rsidR="0022720A" w:rsidRPr="00287DFB">
        <w:rPr>
          <w:sz w:val="20"/>
        </w:rPr>
        <w:t xml:space="preserve">con domicilio especial </w:t>
      </w:r>
      <w:r w:rsidR="0022720A" w:rsidRPr="00287DFB">
        <w:rPr>
          <w:sz w:val="20"/>
          <w:szCs w:val="20"/>
          <w:lang w:val="es-ES"/>
        </w:rPr>
        <w:t xml:space="preserve">en </w:t>
      </w:r>
      <w:r w:rsidR="0022720A" w:rsidRPr="00287DFB">
        <w:rPr>
          <w:sz w:val="20"/>
        </w:rPr>
        <w:t>Av. Paseo Colón 746, Piso 4</w:t>
      </w:r>
      <w:r w:rsidR="0022720A" w:rsidRPr="00287DFB">
        <w:rPr>
          <w:sz w:val="20"/>
          <w:szCs w:val="20"/>
          <w:lang w:val="es-ES"/>
        </w:rPr>
        <w:t xml:space="preserve">, de la Ciudad Autónoma de Buenos Aires, titular del Documento Nacional de Identidad N° 17.969.336, CUIT 20-17969336-5, obtuvo su título de </w:t>
      </w:r>
      <w:r w:rsidRPr="00287DFB">
        <w:rPr>
          <w:sz w:val="20"/>
          <w:szCs w:val="20"/>
          <w:lang w:val="es-MX"/>
        </w:rPr>
        <w:t>Licenciado en Administración</w:t>
      </w:r>
      <w:r w:rsidR="0022720A" w:rsidRPr="00287DFB">
        <w:rPr>
          <w:sz w:val="20"/>
          <w:szCs w:val="20"/>
          <w:lang w:val="es-MX"/>
        </w:rPr>
        <w:t xml:space="preserve"> de Empresas</w:t>
      </w:r>
      <w:r w:rsidRPr="00287DFB">
        <w:rPr>
          <w:sz w:val="20"/>
          <w:szCs w:val="20"/>
          <w:lang w:val="es-MX"/>
        </w:rPr>
        <w:t xml:space="preserve"> en la Universidad de Buenos Aires. Eduardo se desempeña en Compañía Financiera Argentina desde el año 2018. Anteriormente se desarrollaba como gerente comercial de empresas para el Banco de inversión y Comercio Exterior.</w:t>
      </w:r>
    </w:p>
    <w:p w14:paraId="5BF4F83B" w14:textId="77777777" w:rsidR="00FC277E" w:rsidRPr="00287DFB" w:rsidRDefault="00FC277E" w:rsidP="00FC277E">
      <w:pPr>
        <w:widowControl w:val="0"/>
        <w:jc w:val="both"/>
        <w:rPr>
          <w:sz w:val="20"/>
        </w:rPr>
      </w:pPr>
    </w:p>
    <w:p w14:paraId="5FE3D329" w14:textId="77777777" w:rsidR="00FC277E" w:rsidRPr="00287DFB" w:rsidRDefault="00FC277E" w:rsidP="00FC277E">
      <w:pPr>
        <w:widowControl w:val="0"/>
        <w:jc w:val="both"/>
        <w:rPr>
          <w:sz w:val="20"/>
        </w:rPr>
      </w:pPr>
      <w:r w:rsidRPr="00287DFB">
        <w:rPr>
          <w:b/>
          <w:bCs/>
          <w:i/>
          <w:sz w:val="20"/>
        </w:rPr>
        <w:t>Serrovalle, Marcela</w:t>
      </w:r>
      <w:r w:rsidRPr="00287DFB">
        <w:rPr>
          <w:i/>
          <w:sz w:val="20"/>
        </w:rPr>
        <w:t>:</w:t>
      </w:r>
      <w:r w:rsidRPr="00287DFB">
        <w:rPr>
          <w:sz w:val="20"/>
        </w:rPr>
        <w:t xml:space="preserve"> La Sra. Serrovalle con domicilio especial </w:t>
      </w:r>
      <w:r w:rsidRPr="00287DFB">
        <w:rPr>
          <w:sz w:val="20"/>
          <w:szCs w:val="20"/>
          <w:lang w:val="es-ES"/>
        </w:rPr>
        <w:t xml:space="preserve">en </w:t>
      </w:r>
      <w:r w:rsidRPr="00287DFB">
        <w:rPr>
          <w:sz w:val="20"/>
        </w:rPr>
        <w:t>Av. Paseo Colón 746, Piso 4</w:t>
      </w:r>
      <w:r w:rsidRPr="00287DFB">
        <w:rPr>
          <w:sz w:val="20"/>
          <w:szCs w:val="20"/>
          <w:lang w:val="es-ES"/>
        </w:rPr>
        <w:t xml:space="preserve">, de la Ciudad Autónoma de Buenos Aires, titular del Documento Nacional de Identidad N° </w:t>
      </w:r>
      <w:r w:rsidRPr="00287DFB">
        <w:rPr>
          <w:color w:val="000000"/>
          <w:sz w:val="20"/>
          <w:szCs w:val="20"/>
          <w:lang w:val="es-ES"/>
        </w:rPr>
        <w:t>17.032.046</w:t>
      </w:r>
      <w:r w:rsidRPr="00287DFB">
        <w:rPr>
          <w:sz w:val="20"/>
          <w:szCs w:val="20"/>
          <w:lang w:val="es-ES"/>
        </w:rPr>
        <w:t xml:space="preserve">, CUIT N° </w:t>
      </w:r>
      <w:r w:rsidRPr="00287DFB">
        <w:rPr>
          <w:color w:val="000000"/>
          <w:sz w:val="20"/>
          <w:szCs w:val="20"/>
          <w:lang w:val="es-ES"/>
        </w:rPr>
        <w:t xml:space="preserve">27-17032046-3, </w:t>
      </w:r>
      <w:r w:rsidRPr="00287DFB">
        <w:rPr>
          <w:sz w:val="20"/>
        </w:rPr>
        <w:t>obtuvo el título Universitario de Licenciada en Administración de Empresas en la Universidad de Buenos Aires (UBA). Su trayectoria laboral la ha desarrollado principalmente en el Banco Galicia, como Gerent</w:t>
      </w:r>
      <w:r w:rsidR="00FE0C52" w:rsidRPr="00287DFB">
        <w:rPr>
          <w:sz w:val="20"/>
        </w:rPr>
        <w:t>e de Gestión del Talento desde septiembre 2005 hasta j</w:t>
      </w:r>
      <w:r w:rsidRPr="00287DFB">
        <w:rPr>
          <w:sz w:val="20"/>
        </w:rPr>
        <w:t xml:space="preserve">unio de 2015. Anteriormente trabajo como Gerente de Sistemas Institucionales en Telecom. Se desempeñó como Gerente de RRHH en </w:t>
      </w:r>
      <w:r w:rsidR="00DF305B" w:rsidRPr="00287DFB">
        <w:rPr>
          <w:sz w:val="20"/>
        </w:rPr>
        <w:t>la Sociedad</w:t>
      </w:r>
      <w:r w:rsidRPr="00287DFB">
        <w:rPr>
          <w:sz w:val="20"/>
        </w:rPr>
        <w:t xml:space="preserve"> desde Julio 2015 y actualmente ocupa el cargo de Gerente de Capital Humano.</w:t>
      </w:r>
    </w:p>
    <w:p w14:paraId="4228C308" w14:textId="77777777" w:rsidR="00FC277E" w:rsidRPr="00287DFB" w:rsidRDefault="00FC277E" w:rsidP="00FC277E">
      <w:pPr>
        <w:widowControl w:val="0"/>
        <w:jc w:val="both"/>
        <w:rPr>
          <w:rStyle w:val="Textoennegrita"/>
          <w:i/>
          <w:sz w:val="20"/>
        </w:rPr>
      </w:pPr>
    </w:p>
    <w:p w14:paraId="30CEDC67" w14:textId="77777777" w:rsidR="00AB153C" w:rsidRPr="00287DFB" w:rsidRDefault="00FC277E" w:rsidP="00B40E00">
      <w:pPr>
        <w:jc w:val="both"/>
        <w:rPr>
          <w:color w:val="1F497D"/>
          <w:sz w:val="20"/>
        </w:rPr>
      </w:pPr>
      <w:r w:rsidRPr="00287DFB">
        <w:rPr>
          <w:b/>
          <w:bCs/>
          <w:i/>
          <w:sz w:val="20"/>
          <w:szCs w:val="20"/>
          <w:lang w:val="es-ES"/>
        </w:rPr>
        <w:t>Otero, Leone</w:t>
      </w:r>
      <w:r w:rsidRPr="00287DFB">
        <w:rPr>
          <w:i/>
          <w:sz w:val="20"/>
          <w:szCs w:val="20"/>
          <w:lang w:val="es-ES"/>
        </w:rPr>
        <w:t>:</w:t>
      </w:r>
      <w:r w:rsidRPr="00287DFB">
        <w:rPr>
          <w:bCs/>
          <w:sz w:val="20"/>
          <w:szCs w:val="20"/>
          <w:lang w:val="es-ES"/>
        </w:rPr>
        <w:t xml:space="preserve"> El Sr. Otero </w:t>
      </w:r>
      <w:r w:rsidRPr="00287DFB">
        <w:rPr>
          <w:sz w:val="20"/>
        </w:rPr>
        <w:t xml:space="preserve">con domicilio especial </w:t>
      </w:r>
      <w:r w:rsidRPr="00287DFB">
        <w:rPr>
          <w:sz w:val="20"/>
          <w:szCs w:val="20"/>
          <w:lang w:val="es-ES"/>
        </w:rPr>
        <w:t xml:space="preserve">en </w:t>
      </w:r>
      <w:r w:rsidRPr="00287DFB">
        <w:rPr>
          <w:sz w:val="20"/>
        </w:rPr>
        <w:t>Av. Paseo Colón 746, Piso 4</w:t>
      </w:r>
      <w:r w:rsidRPr="00287DFB">
        <w:rPr>
          <w:sz w:val="20"/>
          <w:szCs w:val="20"/>
          <w:lang w:val="es-ES"/>
        </w:rPr>
        <w:t xml:space="preserve">, de la Ciudad Autónoma de Buenos Aires, </w:t>
      </w:r>
      <w:r w:rsidRPr="00287DFB">
        <w:rPr>
          <w:bCs/>
          <w:sz w:val="20"/>
          <w:szCs w:val="20"/>
          <w:lang w:val="es-ES"/>
        </w:rPr>
        <w:t>DNI 25.695.775. CUIT: 20-25695775-3</w:t>
      </w:r>
      <w:r w:rsidR="00DF305B" w:rsidRPr="00287DFB">
        <w:rPr>
          <w:sz w:val="20"/>
          <w:szCs w:val="20"/>
          <w:lang w:val="es-ES"/>
        </w:rPr>
        <w:t>,</w:t>
      </w:r>
      <w:r w:rsidRPr="00287DFB">
        <w:rPr>
          <w:sz w:val="20"/>
          <w:szCs w:val="20"/>
          <w:lang w:val="es-ES"/>
        </w:rPr>
        <w:t xml:space="preserve"> es Licenciado en Economía egresado Universidad de Buenos Aires y realizó un curso de posgrado en administración de entidades financieras dictado por la Universidad AIG. </w:t>
      </w:r>
      <w:r w:rsidRPr="00287DFB">
        <w:rPr>
          <w:color w:val="000000"/>
          <w:sz w:val="20"/>
          <w:szCs w:val="20"/>
          <w:lang w:val="es-ES"/>
        </w:rPr>
        <w:t>Asimismo</w:t>
      </w:r>
      <w:r w:rsidR="00DF305B" w:rsidRPr="00287DFB">
        <w:rPr>
          <w:color w:val="000000"/>
          <w:sz w:val="20"/>
          <w:szCs w:val="20"/>
          <w:lang w:val="es-ES"/>
        </w:rPr>
        <w:t>,</w:t>
      </w:r>
      <w:r w:rsidRPr="00287DFB">
        <w:rPr>
          <w:sz w:val="20"/>
          <w:szCs w:val="20"/>
          <w:lang w:val="es-ES"/>
        </w:rPr>
        <w:t xml:space="preserve"> cumple funciones de profesor ayudante en la misma casa de estudios de donde egresó desde Julio de 2008. </w:t>
      </w:r>
      <w:r w:rsidRPr="00287DFB">
        <w:rPr>
          <w:color w:val="000000"/>
          <w:sz w:val="20"/>
          <w:szCs w:val="20"/>
          <w:lang w:val="es-ES"/>
        </w:rPr>
        <w:t xml:space="preserve">En la actualidad se desempeña como Gerente de Canales de </w:t>
      </w:r>
      <w:r w:rsidR="00DF305B" w:rsidRPr="00287DFB">
        <w:rPr>
          <w:color w:val="000000"/>
          <w:sz w:val="20"/>
          <w:szCs w:val="20"/>
          <w:lang w:val="es-ES"/>
        </w:rPr>
        <w:t>la Sociedad</w:t>
      </w:r>
      <w:r w:rsidRPr="00287DFB">
        <w:rPr>
          <w:color w:val="000000"/>
          <w:sz w:val="20"/>
          <w:szCs w:val="20"/>
          <w:lang w:val="es-ES"/>
        </w:rPr>
        <w:t xml:space="preserve">. Anteriormente ocupó el cargo de Gerente de Red Comercial. </w:t>
      </w:r>
      <w:r w:rsidRPr="00287DFB">
        <w:rPr>
          <w:sz w:val="20"/>
          <w:szCs w:val="20"/>
          <w:lang w:val="es-ES"/>
        </w:rPr>
        <w:t>Previamente ocupó la posición de Gerente Zonal, teniendo a cargo las sucursales de Ciudad Autónoma de Buenos Aires y Avellaneda, durante el período de 7 meses. Anteriormente se desempeñó en el área de Marketing como Gerente de Proyectos desde octubre 2010.</w:t>
      </w:r>
    </w:p>
    <w:p w14:paraId="0AEA34BC" w14:textId="77777777" w:rsidR="000D4FA8" w:rsidRPr="00287DFB" w:rsidRDefault="000D4FA8" w:rsidP="00B40E00">
      <w:pPr>
        <w:jc w:val="both"/>
        <w:rPr>
          <w:sz w:val="20"/>
        </w:rPr>
      </w:pPr>
    </w:p>
    <w:p w14:paraId="55F5D78D" w14:textId="77777777" w:rsidR="00FC277E" w:rsidRPr="00287DFB" w:rsidRDefault="00FC277E" w:rsidP="00FC277E">
      <w:pPr>
        <w:jc w:val="both"/>
        <w:rPr>
          <w:rStyle w:val="Textoennegrita"/>
          <w:sz w:val="20"/>
        </w:rPr>
      </w:pPr>
      <w:r w:rsidRPr="00287DFB">
        <w:rPr>
          <w:rStyle w:val="Textoennegrita"/>
          <w:bCs w:val="0"/>
          <w:i/>
          <w:iCs/>
          <w:sz w:val="20"/>
          <w:szCs w:val="20"/>
          <w:lang w:val="es-ES"/>
        </w:rPr>
        <w:t>Mac Donald, Ricardo</w:t>
      </w:r>
      <w:r w:rsidRPr="00287DFB">
        <w:rPr>
          <w:rStyle w:val="Textoennegrita"/>
          <w:b w:val="0"/>
          <w:iCs/>
          <w:sz w:val="20"/>
          <w:szCs w:val="20"/>
          <w:lang w:val="es-ES"/>
        </w:rPr>
        <w:t>:</w:t>
      </w:r>
      <w:r w:rsidRPr="00287DFB">
        <w:rPr>
          <w:rStyle w:val="Textoennegrita"/>
          <w:b w:val="0"/>
          <w:i/>
          <w:iCs/>
          <w:sz w:val="20"/>
          <w:szCs w:val="20"/>
          <w:lang w:val="es-ES"/>
        </w:rPr>
        <w:t xml:space="preserve"> </w:t>
      </w:r>
      <w:r w:rsidRPr="00287DFB">
        <w:rPr>
          <w:rStyle w:val="Textoennegrita"/>
          <w:b w:val="0"/>
          <w:iCs/>
          <w:sz w:val="20"/>
          <w:szCs w:val="20"/>
          <w:lang w:val="es-ES"/>
        </w:rPr>
        <w:t>El Sr. Mac</w:t>
      </w:r>
      <w:r w:rsidRPr="00287DFB">
        <w:rPr>
          <w:rStyle w:val="Textoennegrita"/>
          <w:sz w:val="20"/>
        </w:rPr>
        <w:t xml:space="preserve"> </w:t>
      </w:r>
      <w:r w:rsidRPr="00287DFB">
        <w:rPr>
          <w:rStyle w:val="Textoennegrita"/>
          <w:b w:val="0"/>
          <w:sz w:val="20"/>
        </w:rPr>
        <w:t xml:space="preserve">Donald, </w:t>
      </w:r>
      <w:r w:rsidRPr="00287DFB">
        <w:rPr>
          <w:sz w:val="20"/>
          <w:szCs w:val="20"/>
          <w:lang w:val="es-ES"/>
        </w:rPr>
        <w:t xml:space="preserve">con domicilio especial en </w:t>
      </w:r>
      <w:r w:rsidRPr="00287DFB">
        <w:rPr>
          <w:sz w:val="20"/>
        </w:rPr>
        <w:t>Av. Paseo Colón 746, Piso 4</w:t>
      </w:r>
      <w:r w:rsidRPr="00287DFB">
        <w:rPr>
          <w:sz w:val="20"/>
          <w:szCs w:val="20"/>
          <w:lang w:val="es-ES"/>
        </w:rPr>
        <w:t>, de la Ciudad Autónoma de Buenos Aires, Documento Nacional de Identidad Nº 21731619, CUIT Nº 20-21731619-8,</w:t>
      </w:r>
      <w:r w:rsidRPr="00287DFB">
        <w:rPr>
          <w:rStyle w:val="nfasis"/>
          <w:sz w:val="20"/>
        </w:rPr>
        <w:t xml:space="preserve"> </w:t>
      </w:r>
      <w:r w:rsidRPr="00287DFB">
        <w:rPr>
          <w:rStyle w:val="nfasis"/>
          <w:i w:val="0"/>
          <w:sz w:val="20"/>
        </w:rPr>
        <w:t>es Contador Público de la Universidad de Belgrano, realizó un Master en Dirección de Empresas (MBA) en el C.E.M.A. y un postgrado de Gerenciamiento de Redes Bancarias en el E.S.A.D.E.</w:t>
      </w:r>
      <w:r w:rsidRPr="00287DFB">
        <w:rPr>
          <w:rStyle w:val="nfasis"/>
          <w:sz w:val="20"/>
        </w:rPr>
        <w:t xml:space="preserve"> </w:t>
      </w:r>
      <w:r w:rsidRPr="00287DFB">
        <w:rPr>
          <w:rStyle w:val="nfasis"/>
          <w:i w:val="0"/>
          <w:sz w:val="20"/>
        </w:rPr>
        <w:t>Con anterioridad</w:t>
      </w:r>
      <w:r w:rsidR="00DF305B" w:rsidRPr="00287DFB">
        <w:rPr>
          <w:rStyle w:val="nfasis"/>
          <w:i w:val="0"/>
          <w:sz w:val="20"/>
        </w:rPr>
        <w:t>,</w:t>
      </w:r>
      <w:r w:rsidRPr="00287DFB">
        <w:rPr>
          <w:rStyle w:val="nfasis"/>
          <w:i w:val="0"/>
          <w:sz w:val="20"/>
        </w:rPr>
        <w:t xml:space="preserve"> tuvo a su cargo la Gerencia Zona Sucursales de ABN-AMBRO Bank desde 2000 a 2001, la Gerencia de Sucursal del Lloyds Bank desde el 2001 a 2004, la Gerencia Zonal de Sucursales (2004-2012), Gerencia de Área de Coordinación Operativa de Sucursales (2012-2014) y Gerencia Ejecutiva de Soporte de Operaciones Comerciales (2014-2017), estos últimos en Banco Patagonia.</w:t>
      </w:r>
    </w:p>
    <w:p w14:paraId="535B3275" w14:textId="77777777" w:rsidR="00FC277E" w:rsidRPr="00287DFB" w:rsidRDefault="00FC277E" w:rsidP="00FC277E">
      <w:pPr>
        <w:jc w:val="both"/>
        <w:rPr>
          <w:rStyle w:val="Textoennegrita"/>
          <w:i/>
          <w:sz w:val="20"/>
        </w:rPr>
      </w:pPr>
    </w:p>
    <w:p w14:paraId="6CABA478" w14:textId="77777777" w:rsidR="00FC277E" w:rsidRPr="00287DFB" w:rsidRDefault="00FC277E" w:rsidP="00FC277E">
      <w:pPr>
        <w:jc w:val="both"/>
        <w:rPr>
          <w:rStyle w:val="Textoennegrita"/>
          <w:i/>
          <w:sz w:val="20"/>
        </w:rPr>
      </w:pPr>
      <w:r w:rsidRPr="00287DFB">
        <w:rPr>
          <w:rStyle w:val="Textoennegrita"/>
          <w:bCs w:val="0"/>
          <w:i/>
          <w:iCs/>
          <w:sz w:val="20"/>
          <w:szCs w:val="20"/>
          <w:lang w:val="es-ES"/>
        </w:rPr>
        <w:t>Hernan Lirusso</w:t>
      </w:r>
      <w:r w:rsidRPr="00287DFB">
        <w:rPr>
          <w:rStyle w:val="Textoennegrita"/>
          <w:b w:val="0"/>
          <w:i/>
          <w:iCs/>
          <w:sz w:val="20"/>
          <w:szCs w:val="20"/>
          <w:lang w:val="es-ES"/>
        </w:rPr>
        <w:t>:</w:t>
      </w:r>
      <w:r w:rsidRPr="00287DFB">
        <w:rPr>
          <w:color w:val="1F497D"/>
          <w:sz w:val="20"/>
        </w:rPr>
        <w:t xml:space="preserve"> </w:t>
      </w:r>
      <w:r w:rsidRPr="00287DFB">
        <w:rPr>
          <w:sz w:val="20"/>
          <w:szCs w:val="20"/>
          <w:lang w:val="es-ES"/>
        </w:rPr>
        <w:t xml:space="preserve">El Sr. Lirusso, con domicilio especial en Av. Paseo Colón 746, Piso 4, de la Ciudad Autónoma de Buenos Aires, Documento Nacional de Identidad Nº 20181300370, CUIT Nº 20181300370, </w:t>
      </w:r>
      <w:r w:rsidRPr="00287DFB">
        <w:rPr>
          <w:color w:val="000000"/>
          <w:sz w:val="20"/>
        </w:rPr>
        <w:t xml:space="preserve">ingresó en Vivarsa SA en el año 1989, desempeñando distintas funciones de IT hasta ocupar el puesto de IT Manager durante un período de 2 años. Posteriormente, fue transferido dentro del mismo grupo a Triumph International Argentina SA, como Operation Manager, teniendo a cargo las áreas de Sistemas, Administración de Ventas y Logística y Expedición. En el año 2002 se desempeñó contratado externamente por BDO Becher como Project Manager externo, desarrollando sus funciones en San Pablo – Brasil. Entre los años 2000 y 2011 desarrolló funciones de IT Manager para Ases Consulting y posteriormente también para Latin Lists Latam dentro del grupo Standerton. Desde mayo de 2011 a la actualidad, se desempeña inicialmente como Gerente de Servicios de IT para Procesadora Regional y luego como Gerente de Sistemas para </w:t>
      </w:r>
      <w:r w:rsidR="00DF305B" w:rsidRPr="00287DFB">
        <w:rPr>
          <w:color w:val="000000"/>
          <w:sz w:val="20"/>
        </w:rPr>
        <w:t>la Sociedad</w:t>
      </w:r>
      <w:r w:rsidRPr="00287DFB">
        <w:rPr>
          <w:color w:val="000000"/>
          <w:sz w:val="20"/>
        </w:rPr>
        <w:t>.</w:t>
      </w:r>
    </w:p>
    <w:p w14:paraId="0FD17400" w14:textId="77777777" w:rsidR="00FC277E" w:rsidRPr="00287DFB" w:rsidRDefault="00FC277E" w:rsidP="005926C9">
      <w:pPr>
        <w:pStyle w:val="Textoindependiente"/>
        <w:widowControl w:val="0"/>
        <w:tabs>
          <w:tab w:val="clear" w:pos="380"/>
        </w:tabs>
        <w:outlineLvl w:val="0"/>
        <w:rPr>
          <w:rFonts w:ascii="Times New Roman" w:eastAsia="Arial Unicode MS" w:hAnsi="Times New Roman"/>
        </w:rPr>
      </w:pPr>
    </w:p>
    <w:p w14:paraId="715BE6C2" w14:textId="77777777" w:rsidR="00FC277E" w:rsidRPr="00287DFB" w:rsidRDefault="00FC277E" w:rsidP="005926C9">
      <w:pPr>
        <w:pStyle w:val="Textoindependiente"/>
        <w:widowControl w:val="0"/>
        <w:tabs>
          <w:tab w:val="clear" w:pos="380"/>
        </w:tabs>
        <w:outlineLvl w:val="0"/>
        <w:rPr>
          <w:rFonts w:ascii="Times New Roman" w:eastAsia="Arial Unicode MS" w:hAnsi="Times New Roman"/>
          <w:b w:val="0"/>
        </w:rPr>
      </w:pPr>
      <w:r w:rsidRPr="00287DFB">
        <w:rPr>
          <w:rFonts w:ascii="Times New Roman" w:eastAsia="Arial Unicode MS" w:hAnsi="Times New Roman"/>
        </w:rPr>
        <w:t>Comisión Fiscalizadora</w:t>
      </w:r>
    </w:p>
    <w:p w14:paraId="6DB09A9B" w14:textId="77777777" w:rsidR="00FC277E" w:rsidRPr="00287DFB" w:rsidRDefault="00FC277E" w:rsidP="005926C9">
      <w:pPr>
        <w:pStyle w:val="Textoindependiente"/>
        <w:widowControl w:val="0"/>
        <w:tabs>
          <w:tab w:val="clear" w:pos="380"/>
        </w:tabs>
        <w:outlineLvl w:val="0"/>
        <w:rPr>
          <w:rFonts w:ascii="Times New Roman" w:eastAsia="Arial Unicode MS" w:hAnsi="Times New Roman"/>
          <w:b w:val="0"/>
        </w:rPr>
      </w:pPr>
    </w:p>
    <w:p w14:paraId="2B282F82" w14:textId="77777777" w:rsidR="00FC277E" w:rsidRPr="00287DFB" w:rsidRDefault="00FC277E" w:rsidP="00FC277E">
      <w:pPr>
        <w:widowControl w:val="0"/>
        <w:jc w:val="both"/>
        <w:rPr>
          <w:sz w:val="20"/>
        </w:rPr>
      </w:pPr>
      <w:r w:rsidRPr="00287DFB">
        <w:rPr>
          <w:sz w:val="20"/>
        </w:rPr>
        <w:t>Conforme lo establecido por el artículo octavo del Estatuto, la fiscalización de la Compañía está a cargo de una Comisión Fiscalizadora integrada por 3 síndicos designados por la asamblea, con mandato por un año, reelegibles y libremente revocables. La asamblea fijará su remuneración y nombrará igual número de suplentes que cubrirán las vacantes en el orden de su elección.</w:t>
      </w:r>
    </w:p>
    <w:p w14:paraId="3FB36A2A" w14:textId="77777777" w:rsidR="00FC277E" w:rsidRPr="00287DFB" w:rsidRDefault="00FC277E" w:rsidP="00FC277E">
      <w:pPr>
        <w:widowControl w:val="0"/>
        <w:jc w:val="both"/>
        <w:rPr>
          <w:sz w:val="20"/>
        </w:rPr>
      </w:pPr>
    </w:p>
    <w:p w14:paraId="60FCA23A" w14:textId="77777777" w:rsidR="00FC277E" w:rsidRPr="00287DFB" w:rsidRDefault="00FC277E" w:rsidP="00FC277E">
      <w:pPr>
        <w:widowControl w:val="0"/>
        <w:jc w:val="both"/>
        <w:rPr>
          <w:sz w:val="20"/>
        </w:rPr>
      </w:pPr>
      <w:r w:rsidRPr="00287DFB">
        <w:rPr>
          <w:sz w:val="20"/>
        </w:rPr>
        <w:t xml:space="preserve">La actual Comisión Fiscalizadora fue elegida en la Asamblea General Ordinaria, celebrada el </w:t>
      </w:r>
      <w:r w:rsidR="00A3784C" w:rsidRPr="00287DFB">
        <w:rPr>
          <w:sz w:val="20"/>
        </w:rPr>
        <w:t>30</w:t>
      </w:r>
      <w:r w:rsidRPr="00287DFB">
        <w:rPr>
          <w:sz w:val="20"/>
        </w:rPr>
        <w:t xml:space="preserve"> de </w:t>
      </w:r>
      <w:r w:rsidR="00A3784C" w:rsidRPr="00287DFB">
        <w:rPr>
          <w:sz w:val="20"/>
        </w:rPr>
        <w:t>abril</w:t>
      </w:r>
      <w:r w:rsidRPr="00287DFB">
        <w:rPr>
          <w:sz w:val="20"/>
        </w:rPr>
        <w:t xml:space="preserve"> de </w:t>
      </w:r>
      <w:r w:rsidR="00C31A00" w:rsidRPr="00287DFB">
        <w:rPr>
          <w:sz w:val="20"/>
        </w:rPr>
        <w:t>2020</w:t>
      </w:r>
      <w:r w:rsidRPr="00287DFB">
        <w:rPr>
          <w:sz w:val="20"/>
        </w:rPr>
        <w:t xml:space="preserve">, venciendo su mandato en la próxima asamblea que considere los </w:t>
      </w:r>
      <w:r w:rsidR="00096D0C" w:rsidRPr="00287DFB">
        <w:rPr>
          <w:sz w:val="20"/>
        </w:rPr>
        <w:t>estados financieros</w:t>
      </w:r>
      <w:r w:rsidRPr="00287DFB">
        <w:rPr>
          <w:sz w:val="20"/>
        </w:rPr>
        <w:t xml:space="preserve"> al 31 de diciembre de </w:t>
      </w:r>
      <w:r w:rsidR="00C31A00" w:rsidRPr="00287DFB">
        <w:rPr>
          <w:sz w:val="20"/>
        </w:rPr>
        <w:t>2020</w:t>
      </w:r>
      <w:r w:rsidRPr="00287DFB">
        <w:rPr>
          <w:sz w:val="20"/>
        </w:rPr>
        <w:t>.</w:t>
      </w:r>
    </w:p>
    <w:p w14:paraId="56E86429" w14:textId="77777777" w:rsidR="00FC277E" w:rsidRPr="00287DFB" w:rsidRDefault="00FC277E" w:rsidP="00FC277E">
      <w:pPr>
        <w:widowControl w:val="0"/>
        <w:jc w:val="both"/>
        <w:rPr>
          <w:sz w:val="20"/>
        </w:rPr>
      </w:pPr>
    </w:p>
    <w:p w14:paraId="2C57519C" w14:textId="77777777" w:rsidR="00FC277E" w:rsidRPr="00287DFB" w:rsidRDefault="00FC277E" w:rsidP="00FC277E">
      <w:pPr>
        <w:widowControl w:val="0"/>
        <w:jc w:val="both"/>
        <w:rPr>
          <w:sz w:val="20"/>
        </w:rPr>
      </w:pPr>
      <w:r w:rsidRPr="00287DFB">
        <w:rPr>
          <w:sz w:val="20"/>
        </w:rPr>
        <w:t>El siguiente cuadro presenta la composición actual de la Comisión Fiscalizadora de la Compañía y el cargo que ocupa en la misma cada miembro:</w:t>
      </w:r>
    </w:p>
    <w:p w14:paraId="2CE2A9E9" w14:textId="77777777" w:rsidR="00FC277E" w:rsidRPr="00287DFB" w:rsidRDefault="00FC277E" w:rsidP="00FC277E">
      <w:pPr>
        <w:pStyle w:val="Textoindependiente"/>
        <w:widowControl w:val="0"/>
        <w:tabs>
          <w:tab w:val="clear" w:pos="380"/>
        </w:tabs>
        <w:rPr>
          <w:rFonts w:ascii="Times New Roman" w:hAnsi="Times New Roman"/>
          <w:b w:val="0"/>
          <w:sz w:val="12"/>
        </w:rPr>
      </w:pPr>
    </w:p>
    <w:tbl>
      <w:tblPr>
        <w:tblW w:w="0" w:type="auto"/>
        <w:jc w:val="center"/>
        <w:tblLayout w:type="fixed"/>
        <w:tblCellMar>
          <w:left w:w="0" w:type="dxa"/>
          <w:right w:w="0" w:type="dxa"/>
        </w:tblCellMar>
        <w:tblLook w:val="0000" w:firstRow="0" w:lastRow="0" w:firstColumn="0" w:lastColumn="0" w:noHBand="0" w:noVBand="0"/>
      </w:tblPr>
      <w:tblGrid>
        <w:gridCol w:w="3402"/>
        <w:gridCol w:w="5103"/>
      </w:tblGrid>
      <w:tr w:rsidR="00FC277E" w:rsidRPr="00287DFB" w14:paraId="67FBDFA5" w14:textId="77777777" w:rsidTr="009E5404">
        <w:trPr>
          <w:jc w:val="center"/>
        </w:trPr>
        <w:tc>
          <w:tcPr>
            <w:tcW w:w="3402" w:type="dxa"/>
            <w:tcBorders>
              <w:bottom w:val="single" w:sz="4" w:space="0" w:color="auto"/>
            </w:tcBorders>
          </w:tcPr>
          <w:p w14:paraId="0E9D1A20" w14:textId="77777777" w:rsidR="00FC277E" w:rsidRPr="00287DFB" w:rsidRDefault="00FC277E" w:rsidP="00FC277E">
            <w:pPr>
              <w:pStyle w:val="Textoindependiente"/>
              <w:keepNext/>
              <w:widowControl w:val="0"/>
              <w:tabs>
                <w:tab w:val="clear" w:pos="380"/>
              </w:tabs>
              <w:ind w:right="2"/>
              <w:jc w:val="center"/>
              <w:outlineLvl w:val="0"/>
              <w:rPr>
                <w:rFonts w:ascii="Times New Roman" w:hAnsi="Times New Roman"/>
                <w:u w:val="single"/>
                <w:lang w:val="es-AR"/>
              </w:rPr>
            </w:pPr>
            <w:r w:rsidRPr="00287DFB">
              <w:rPr>
                <w:rFonts w:ascii="Times New Roman" w:hAnsi="Times New Roman"/>
                <w:lang w:val="es-AR"/>
              </w:rPr>
              <w:t>Cargo</w:t>
            </w:r>
          </w:p>
        </w:tc>
        <w:tc>
          <w:tcPr>
            <w:tcW w:w="5103" w:type="dxa"/>
            <w:tcBorders>
              <w:bottom w:val="single" w:sz="4" w:space="0" w:color="auto"/>
            </w:tcBorders>
          </w:tcPr>
          <w:p w14:paraId="3C00063B" w14:textId="77777777" w:rsidR="00FC277E" w:rsidRPr="00287DFB" w:rsidRDefault="00FC277E" w:rsidP="00FC277E">
            <w:pPr>
              <w:pStyle w:val="Textoindependiente"/>
              <w:keepNext/>
              <w:widowControl w:val="0"/>
              <w:tabs>
                <w:tab w:val="clear" w:pos="380"/>
              </w:tabs>
              <w:ind w:right="2"/>
              <w:jc w:val="center"/>
              <w:outlineLvl w:val="0"/>
              <w:rPr>
                <w:rFonts w:ascii="Times New Roman" w:hAnsi="Times New Roman"/>
                <w:u w:val="single"/>
                <w:lang w:val="es-AR"/>
              </w:rPr>
            </w:pPr>
            <w:r w:rsidRPr="00287DFB">
              <w:rPr>
                <w:rFonts w:ascii="Times New Roman" w:hAnsi="Times New Roman"/>
                <w:lang w:val="es-AR"/>
              </w:rPr>
              <w:t>Nombre</w:t>
            </w:r>
          </w:p>
        </w:tc>
      </w:tr>
      <w:tr w:rsidR="00FC277E" w:rsidRPr="00287DFB" w14:paraId="0B145F58" w14:textId="77777777" w:rsidTr="009E5404">
        <w:trPr>
          <w:jc w:val="center"/>
        </w:trPr>
        <w:tc>
          <w:tcPr>
            <w:tcW w:w="3402" w:type="dxa"/>
            <w:tcBorders>
              <w:top w:val="single" w:sz="4" w:space="0" w:color="auto"/>
            </w:tcBorders>
          </w:tcPr>
          <w:p w14:paraId="44BFB174" w14:textId="77777777" w:rsidR="00FC277E" w:rsidRPr="00287DFB" w:rsidRDefault="00077BA0" w:rsidP="001B6186">
            <w:pPr>
              <w:pStyle w:val="Textoindependiente"/>
              <w:keepNext/>
              <w:widowControl w:val="0"/>
              <w:tabs>
                <w:tab w:val="clear" w:pos="380"/>
              </w:tabs>
              <w:ind w:right="2"/>
              <w:outlineLvl w:val="0"/>
              <w:rPr>
                <w:rFonts w:ascii="Times New Roman" w:hAnsi="Times New Roman"/>
                <w:lang w:val="es-AR"/>
              </w:rPr>
            </w:pPr>
            <w:r w:rsidRPr="00287DFB">
              <w:rPr>
                <w:rFonts w:ascii="Times New Roman" w:hAnsi="Times New Roman"/>
                <w:lang w:val="es-AR"/>
              </w:rPr>
              <w:t>Síndicos Titulares</w:t>
            </w:r>
          </w:p>
        </w:tc>
        <w:tc>
          <w:tcPr>
            <w:tcW w:w="5103" w:type="dxa"/>
            <w:tcBorders>
              <w:top w:val="single" w:sz="4" w:space="0" w:color="auto"/>
            </w:tcBorders>
          </w:tcPr>
          <w:p w14:paraId="09079A4B" w14:textId="77777777" w:rsidR="00AF22C7" w:rsidRPr="00287DFB" w:rsidRDefault="00C31A00" w:rsidP="001B6186">
            <w:pPr>
              <w:pStyle w:val="Textoindependiente"/>
              <w:keepNext/>
              <w:widowControl w:val="0"/>
              <w:tabs>
                <w:tab w:val="clear" w:pos="380"/>
              </w:tabs>
              <w:ind w:right="2"/>
              <w:outlineLvl w:val="2"/>
              <w:rPr>
                <w:rFonts w:ascii="Times New Roman" w:hAnsi="Times New Roman"/>
                <w:b w:val="0"/>
                <w:lang w:val="es-AR"/>
              </w:rPr>
            </w:pPr>
            <w:r w:rsidRPr="00287DFB">
              <w:rPr>
                <w:rFonts w:ascii="Times New Roman" w:hAnsi="Times New Roman"/>
                <w:b w:val="0"/>
                <w:lang w:val="es-AR"/>
              </w:rPr>
              <w:t>Catoggio, Mariano Javier</w:t>
            </w:r>
            <w:r w:rsidR="007B6CE4" w:rsidRPr="00287DFB">
              <w:rPr>
                <w:rFonts w:ascii="Times New Roman" w:hAnsi="Times New Roman"/>
                <w:b w:val="0"/>
                <w:lang w:val="es-AR"/>
              </w:rPr>
              <w:t>*</w:t>
            </w:r>
          </w:p>
          <w:p w14:paraId="03B6D8FC" w14:textId="77777777" w:rsidR="00FC277E" w:rsidRPr="00287DFB" w:rsidRDefault="00C31A00" w:rsidP="001B6186">
            <w:pPr>
              <w:pStyle w:val="Textoindependiente"/>
              <w:keepNext/>
              <w:widowControl w:val="0"/>
              <w:tabs>
                <w:tab w:val="clear" w:pos="380"/>
              </w:tabs>
              <w:ind w:right="2"/>
              <w:outlineLvl w:val="2"/>
              <w:rPr>
                <w:rFonts w:ascii="Times New Roman" w:hAnsi="Times New Roman"/>
                <w:b w:val="0"/>
                <w:lang w:val="es-AR"/>
              </w:rPr>
            </w:pPr>
            <w:r w:rsidRPr="00287DFB">
              <w:rPr>
                <w:rFonts w:ascii="Times New Roman" w:hAnsi="Times New Roman"/>
                <w:b w:val="0"/>
                <w:lang w:val="es-AR"/>
              </w:rPr>
              <w:t>Catoggio, Roberto Jorge</w:t>
            </w:r>
            <w:r w:rsidR="009D3099" w:rsidRPr="00287DFB">
              <w:rPr>
                <w:rFonts w:ascii="Times New Roman" w:hAnsi="Times New Roman"/>
                <w:b w:val="0"/>
                <w:lang w:val="es-AR"/>
              </w:rPr>
              <w:t>*</w:t>
            </w:r>
          </w:p>
          <w:p w14:paraId="18AEF5B2" w14:textId="77777777" w:rsidR="00FC277E" w:rsidRPr="00287DFB" w:rsidRDefault="00077BA0" w:rsidP="001B6186">
            <w:pPr>
              <w:pStyle w:val="Textoindependiente"/>
              <w:keepNext/>
              <w:widowControl w:val="0"/>
              <w:tabs>
                <w:tab w:val="clear" w:pos="380"/>
              </w:tabs>
              <w:ind w:right="2"/>
              <w:outlineLvl w:val="2"/>
              <w:rPr>
                <w:rFonts w:ascii="Times New Roman" w:hAnsi="Times New Roman"/>
                <w:b w:val="0"/>
                <w:lang w:val="es-AR"/>
              </w:rPr>
            </w:pPr>
            <w:r w:rsidRPr="00287DFB">
              <w:rPr>
                <w:rFonts w:ascii="Times New Roman" w:hAnsi="Times New Roman"/>
                <w:b w:val="0"/>
                <w:lang w:val="es-AR"/>
              </w:rPr>
              <w:t>Gorban, Daniel Alberto</w:t>
            </w:r>
          </w:p>
        </w:tc>
      </w:tr>
      <w:tr w:rsidR="00FC277E" w:rsidRPr="00287DFB" w14:paraId="77720DA6" w14:textId="77777777" w:rsidTr="009E5404">
        <w:trPr>
          <w:jc w:val="center"/>
        </w:trPr>
        <w:tc>
          <w:tcPr>
            <w:tcW w:w="3402" w:type="dxa"/>
          </w:tcPr>
          <w:p w14:paraId="279A76DB" w14:textId="77777777" w:rsidR="00FC277E" w:rsidRPr="00287DFB" w:rsidRDefault="00077BA0" w:rsidP="001B6186">
            <w:pPr>
              <w:pStyle w:val="Textoindependiente"/>
              <w:keepNext/>
              <w:widowControl w:val="0"/>
              <w:tabs>
                <w:tab w:val="clear" w:pos="380"/>
              </w:tabs>
              <w:ind w:right="2"/>
              <w:outlineLvl w:val="0"/>
              <w:rPr>
                <w:rFonts w:ascii="Times New Roman" w:hAnsi="Times New Roman"/>
                <w:lang w:val="es-AR"/>
              </w:rPr>
            </w:pPr>
            <w:r w:rsidRPr="00287DFB">
              <w:rPr>
                <w:rFonts w:ascii="Times New Roman" w:hAnsi="Times New Roman"/>
                <w:lang w:val="es-AR"/>
              </w:rPr>
              <w:t>Suplentes</w:t>
            </w:r>
          </w:p>
        </w:tc>
        <w:tc>
          <w:tcPr>
            <w:tcW w:w="5103" w:type="dxa"/>
          </w:tcPr>
          <w:p w14:paraId="6BCE78C3" w14:textId="77777777" w:rsidR="00AB153C" w:rsidRPr="00287DFB" w:rsidRDefault="00C31A00" w:rsidP="00B40E00">
            <w:pPr>
              <w:pStyle w:val="Textoindependiente"/>
              <w:keepNext/>
              <w:widowControl w:val="0"/>
              <w:tabs>
                <w:tab w:val="clear" w:pos="380"/>
              </w:tabs>
              <w:ind w:right="2"/>
              <w:outlineLvl w:val="2"/>
              <w:rPr>
                <w:rFonts w:ascii="Times New Roman" w:hAnsi="Times New Roman"/>
                <w:b w:val="0"/>
                <w:lang w:val="es-AR"/>
              </w:rPr>
            </w:pPr>
            <w:r w:rsidRPr="00287DFB">
              <w:rPr>
                <w:rFonts w:ascii="Times New Roman" w:hAnsi="Times New Roman"/>
                <w:b w:val="0"/>
                <w:lang w:val="es-AR"/>
              </w:rPr>
              <w:t>Quiroz, Laura Florencia</w:t>
            </w:r>
            <w:r w:rsidR="009D3099" w:rsidRPr="00287DFB">
              <w:rPr>
                <w:rFonts w:ascii="Times New Roman" w:hAnsi="Times New Roman"/>
                <w:b w:val="0"/>
                <w:lang w:val="es-AR"/>
              </w:rPr>
              <w:t>*</w:t>
            </w:r>
          </w:p>
          <w:p w14:paraId="6AFBBC6F" w14:textId="77777777" w:rsidR="000D7D85" w:rsidRPr="00287DFB" w:rsidRDefault="00C31A00" w:rsidP="001B6186">
            <w:pPr>
              <w:pStyle w:val="Textoindependiente"/>
              <w:keepNext/>
              <w:widowControl w:val="0"/>
              <w:tabs>
                <w:tab w:val="clear" w:pos="380"/>
              </w:tabs>
              <w:ind w:right="2"/>
              <w:outlineLvl w:val="0"/>
              <w:rPr>
                <w:rFonts w:ascii="Times New Roman" w:hAnsi="Times New Roman"/>
                <w:b w:val="0"/>
                <w:lang w:val="es-AR"/>
              </w:rPr>
            </w:pPr>
            <w:r w:rsidRPr="00287DFB">
              <w:rPr>
                <w:rFonts w:ascii="Times New Roman" w:hAnsi="Times New Roman"/>
                <w:b w:val="0"/>
                <w:lang w:val="es-AR"/>
              </w:rPr>
              <w:t>Latagliata, Martín Ezequiel</w:t>
            </w:r>
            <w:r w:rsidR="007B6CE4" w:rsidRPr="00287DFB">
              <w:rPr>
                <w:rFonts w:ascii="Times New Roman" w:hAnsi="Times New Roman"/>
                <w:b w:val="0"/>
                <w:lang w:val="es-AR"/>
              </w:rPr>
              <w:t>*</w:t>
            </w:r>
          </w:p>
          <w:p w14:paraId="5678E83B" w14:textId="77777777" w:rsidR="00FC277E" w:rsidRPr="00287DFB" w:rsidRDefault="00077BA0" w:rsidP="005241C9">
            <w:pPr>
              <w:pStyle w:val="Textoindependiente"/>
              <w:keepNext/>
              <w:widowControl w:val="0"/>
              <w:tabs>
                <w:tab w:val="clear" w:pos="380"/>
              </w:tabs>
              <w:ind w:right="2"/>
              <w:outlineLvl w:val="0"/>
              <w:rPr>
                <w:rFonts w:ascii="Times New Roman" w:hAnsi="Times New Roman"/>
                <w:b w:val="0"/>
                <w:lang w:val="es-AR"/>
              </w:rPr>
            </w:pPr>
            <w:r w:rsidRPr="00287DFB">
              <w:rPr>
                <w:rFonts w:ascii="Times New Roman" w:hAnsi="Times New Roman"/>
                <w:b w:val="0"/>
                <w:lang w:val="es-AR"/>
              </w:rPr>
              <w:t xml:space="preserve">Catoggio, </w:t>
            </w:r>
            <w:r w:rsidR="00C31A00" w:rsidRPr="00287DFB">
              <w:rPr>
                <w:rFonts w:ascii="Times New Roman" w:hAnsi="Times New Roman"/>
                <w:b w:val="0"/>
                <w:lang w:val="es-AR"/>
              </w:rPr>
              <w:t>Diego Ignacio</w:t>
            </w:r>
            <w:r w:rsidR="007B6CE4" w:rsidRPr="00287DFB">
              <w:rPr>
                <w:rFonts w:ascii="Times New Roman" w:hAnsi="Times New Roman"/>
                <w:b w:val="0"/>
                <w:lang w:val="es-AR"/>
              </w:rPr>
              <w:t>*</w:t>
            </w:r>
            <w:r w:rsidR="000D7D85" w:rsidRPr="00287DFB">
              <w:rPr>
                <w:rFonts w:ascii="Times New Roman" w:hAnsi="Times New Roman"/>
                <w:color w:val="000000"/>
                <w:spacing w:val="-3"/>
                <w:sz w:val="24"/>
                <w:lang w:val="es-MX"/>
              </w:rPr>
              <w:t xml:space="preserve"> </w:t>
            </w:r>
          </w:p>
        </w:tc>
      </w:tr>
    </w:tbl>
    <w:p w14:paraId="6D82A0EC" w14:textId="77777777" w:rsidR="00FC277E" w:rsidRPr="00287DFB" w:rsidRDefault="007B6CE4" w:rsidP="00FC277E">
      <w:pPr>
        <w:pStyle w:val="Textoindependiente"/>
        <w:widowControl w:val="0"/>
        <w:tabs>
          <w:tab w:val="clear" w:pos="380"/>
        </w:tabs>
        <w:rPr>
          <w:rFonts w:ascii="Times New Roman" w:hAnsi="Times New Roman"/>
          <w:b w:val="0"/>
          <w:sz w:val="16"/>
          <w:lang w:val="es-ES"/>
        </w:rPr>
      </w:pPr>
      <w:r w:rsidRPr="00287DFB">
        <w:rPr>
          <w:rFonts w:ascii="Times New Roman" w:hAnsi="Times New Roman"/>
          <w:b w:val="0"/>
          <w:sz w:val="16"/>
          <w:lang w:val="es-ES"/>
        </w:rPr>
        <w:t xml:space="preserve">(*) Síndicos designados ad referéndum aprobación del BCRA. </w:t>
      </w:r>
    </w:p>
    <w:p w14:paraId="4764753F" w14:textId="77777777" w:rsidR="00F33432" w:rsidRPr="00287DFB" w:rsidRDefault="00F33432" w:rsidP="00FC277E">
      <w:pPr>
        <w:pStyle w:val="Textoindependiente"/>
        <w:widowControl w:val="0"/>
        <w:tabs>
          <w:tab w:val="clear" w:pos="380"/>
        </w:tabs>
        <w:rPr>
          <w:rFonts w:ascii="Times New Roman" w:hAnsi="Times New Roman"/>
          <w:b w:val="0"/>
        </w:rPr>
      </w:pPr>
    </w:p>
    <w:p w14:paraId="73F2C0EF" w14:textId="77777777" w:rsidR="00FC277E" w:rsidRPr="00287DFB" w:rsidRDefault="00FC277E" w:rsidP="00FC277E">
      <w:pPr>
        <w:pStyle w:val="Textoindependiente"/>
        <w:widowControl w:val="0"/>
        <w:tabs>
          <w:tab w:val="clear" w:pos="380"/>
        </w:tabs>
        <w:rPr>
          <w:rFonts w:ascii="Times New Roman" w:hAnsi="Times New Roman"/>
          <w:b w:val="0"/>
        </w:rPr>
      </w:pPr>
      <w:r w:rsidRPr="00287DFB">
        <w:rPr>
          <w:rFonts w:ascii="Times New Roman" w:hAnsi="Times New Roman"/>
          <w:b w:val="0"/>
        </w:rPr>
        <w:t>A continuación, se transcribe una descripción biográfica sintética de los miembros de la Comisión Fiscalizadora de la Compañía:</w:t>
      </w:r>
    </w:p>
    <w:p w14:paraId="42E082DE" w14:textId="77777777" w:rsidR="0013614C" w:rsidRPr="00287DFB" w:rsidRDefault="0013614C" w:rsidP="00FC277E">
      <w:pPr>
        <w:pStyle w:val="Textoindependiente"/>
        <w:widowControl w:val="0"/>
        <w:tabs>
          <w:tab w:val="clear" w:pos="380"/>
        </w:tabs>
        <w:rPr>
          <w:rFonts w:ascii="Times New Roman" w:hAnsi="Times New Roman"/>
          <w:b w:val="0"/>
        </w:rPr>
      </w:pPr>
    </w:p>
    <w:p w14:paraId="3A0943CF" w14:textId="77777777" w:rsidR="00C31A00" w:rsidRPr="00287DFB" w:rsidRDefault="00C31A00" w:rsidP="00C31A00">
      <w:pPr>
        <w:pStyle w:val="Textoindependiente"/>
        <w:keepNext/>
        <w:widowControl w:val="0"/>
        <w:tabs>
          <w:tab w:val="clear" w:pos="380"/>
        </w:tabs>
        <w:ind w:right="2"/>
        <w:outlineLvl w:val="0"/>
        <w:rPr>
          <w:rStyle w:val="Textoennegrita"/>
          <w:rFonts w:ascii="Times New Roman" w:hAnsi="Times New Roman"/>
        </w:rPr>
      </w:pPr>
      <w:r w:rsidRPr="00287DFB">
        <w:rPr>
          <w:rStyle w:val="Textoennegrita"/>
          <w:rFonts w:ascii="Times New Roman" w:hAnsi="Times New Roman"/>
          <w:b/>
          <w:bCs/>
          <w:i/>
          <w:iCs/>
        </w:rPr>
        <w:t>Mariano Javier Catoggio</w:t>
      </w:r>
      <w:r w:rsidR="00060730" w:rsidRPr="00287DFB">
        <w:rPr>
          <w:rStyle w:val="Textoennegrita"/>
          <w:rFonts w:ascii="Times New Roman" w:hAnsi="Times New Roman"/>
          <w:lang w:val="es-ES"/>
        </w:rPr>
        <w:t>:</w:t>
      </w:r>
      <w:r w:rsidRPr="00287DFB">
        <w:rPr>
          <w:rStyle w:val="Textoennegrita"/>
          <w:rFonts w:ascii="Times New Roman" w:hAnsi="Times New Roman"/>
        </w:rPr>
        <w:t xml:space="preserve"> </w:t>
      </w:r>
      <w:r w:rsidR="00EA5911" w:rsidRPr="00287DFB">
        <w:rPr>
          <w:rFonts w:ascii="Times New Roman" w:hAnsi="Times New Roman"/>
          <w:b w:val="0"/>
          <w:bCs w:val="0"/>
        </w:rPr>
        <w:t>Mariano Javier Catoggio es Abogado recibido en la Universidad Argentina de la Empresa</w:t>
      </w:r>
      <w:r w:rsidR="009D3099" w:rsidRPr="00287DFB">
        <w:rPr>
          <w:rFonts w:ascii="Times New Roman" w:hAnsi="Times New Roman"/>
          <w:b w:val="0"/>
          <w:bCs w:val="0"/>
        </w:rPr>
        <w:t xml:space="preserve"> (UADE)</w:t>
      </w:r>
      <w:r w:rsidR="00EA5911" w:rsidRPr="00287DFB">
        <w:rPr>
          <w:rFonts w:ascii="Times New Roman" w:hAnsi="Times New Roman"/>
          <w:b w:val="0"/>
          <w:bCs w:val="0"/>
        </w:rPr>
        <w:t xml:space="preserve">. En el ámbito laboral, </w:t>
      </w:r>
      <w:r w:rsidR="009D3099" w:rsidRPr="00287DFB">
        <w:rPr>
          <w:rFonts w:ascii="Times New Roman" w:hAnsi="Times New Roman"/>
          <w:b w:val="0"/>
          <w:bCs w:val="0"/>
        </w:rPr>
        <w:t>el Sr. Catoggio</w:t>
      </w:r>
      <w:r w:rsidR="00EA5911" w:rsidRPr="00287DFB">
        <w:rPr>
          <w:rFonts w:ascii="Times New Roman" w:hAnsi="Times New Roman"/>
          <w:b w:val="0"/>
          <w:bCs w:val="0"/>
        </w:rPr>
        <w:t xml:space="preserve"> se ha destacado en la práctica profesional, ejerciendo el cargo de abogado en el Estudio Jurídico Castro &amp; Catoggio hasta el mes junio del 2006. Posteriormente se </w:t>
      </w:r>
      <w:r w:rsidR="00F47F34" w:rsidRPr="00287DFB">
        <w:rPr>
          <w:rFonts w:ascii="Times New Roman" w:hAnsi="Times New Roman"/>
          <w:b w:val="0"/>
          <w:bCs w:val="0"/>
        </w:rPr>
        <w:t>desempeñó</w:t>
      </w:r>
      <w:r w:rsidR="009D3099" w:rsidRPr="00287DFB">
        <w:rPr>
          <w:rFonts w:ascii="Times New Roman" w:hAnsi="Times New Roman"/>
          <w:b w:val="0"/>
          <w:bCs w:val="0"/>
        </w:rPr>
        <w:t xml:space="preserve"> en</w:t>
      </w:r>
      <w:r w:rsidR="00EA5911" w:rsidRPr="00287DFB">
        <w:rPr>
          <w:rFonts w:ascii="Times New Roman" w:hAnsi="Times New Roman"/>
          <w:b w:val="0"/>
          <w:bCs w:val="0"/>
        </w:rPr>
        <w:t xml:space="preserve"> </w:t>
      </w:r>
      <w:r w:rsidR="009D3099" w:rsidRPr="00287DFB">
        <w:rPr>
          <w:rFonts w:ascii="Times New Roman" w:hAnsi="Times New Roman"/>
          <w:b w:val="0"/>
          <w:bCs w:val="0"/>
        </w:rPr>
        <w:t>e</w:t>
      </w:r>
      <w:r w:rsidR="00EA5911" w:rsidRPr="00287DFB">
        <w:rPr>
          <w:rFonts w:ascii="Times New Roman" w:hAnsi="Times New Roman"/>
          <w:b w:val="0"/>
          <w:bCs w:val="0"/>
        </w:rPr>
        <w:t>l Estudio Jurídico Catoggio &amp; Asociados, en donde se ha destacado en las áreas de derecho laboral, sindical y propiedad industrial e intelectual</w:t>
      </w:r>
      <w:r w:rsidR="00EA5911" w:rsidRPr="00287DFB" w:rsidDel="00EA5911">
        <w:rPr>
          <w:rFonts w:ascii="Times New Roman" w:hAnsi="Times New Roman"/>
        </w:rPr>
        <w:t xml:space="preserve"> </w:t>
      </w:r>
    </w:p>
    <w:p w14:paraId="107B28C7" w14:textId="77777777" w:rsidR="00EA5911" w:rsidRPr="00287DFB" w:rsidRDefault="00EA5911" w:rsidP="00C31A00">
      <w:pPr>
        <w:pStyle w:val="Textoindependiente"/>
        <w:keepNext/>
        <w:widowControl w:val="0"/>
        <w:tabs>
          <w:tab w:val="clear" w:pos="380"/>
        </w:tabs>
        <w:ind w:right="2"/>
        <w:outlineLvl w:val="0"/>
        <w:rPr>
          <w:rFonts w:ascii="Times New Roman" w:hAnsi="Times New Roman"/>
          <w:b w:val="0"/>
          <w:i/>
          <w:lang w:val="es-MX"/>
        </w:rPr>
      </w:pPr>
    </w:p>
    <w:p w14:paraId="5FD82632" w14:textId="77777777" w:rsidR="00EA5911" w:rsidRPr="00287DFB" w:rsidRDefault="00C31A00" w:rsidP="00C44941">
      <w:pPr>
        <w:pStyle w:val="Default"/>
        <w:jc w:val="both"/>
        <w:rPr>
          <w:rFonts w:ascii="Times New Roman" w:hAnsi="Times New Roman" w:cs="Times New Roman"/>
          <w:sz w:val="20"/>
          <w:szCs w:val="20"/>
        </w:rPr>
      </w:pPr>
      <w:r w:rsidRPr="00287DFB">
        <w:rPr>
          <w:rFonts w:ascii="Times New Roman" w:hAnsi="Times New Roman" w:cs="Times New Roman"/>
          <w:b/>
          <w:i/>
          <w:sz w:val="20"/>
          <w:szCs w:val="20"/>
          <w:lang w:val="es-MX"/>
        </w:rPr>
        <w:t>Roberto Jorge Catoggio</w:t>
      </w:r>
      <w:r w:rsidR="00060730" w:rsidRPr="00287DFB">
        <w:rPr>
          <w:rFonts w:ascii="Times New Roman" w:hAnsi="Times New Roman" w:cs="Times New Roman"/>
          <w:bCs/>
          <w:i/>
          <w:sz w:val="20"/>
          <w:szCs w:val="20"/>
          <w:lang w:val="es-MX"/>
        </w:rPr>
        <w:t>:</w:t>
      </w:r>
      <w:r w:rsidRPr="00287DFB">
        <w:rPr>
          <w:rFonts w:ascii="Times New Roman" w:hAnsi="Times New Roman" w:cs="Times New Roman"/>
          <w:i/>
          <w:sz w:val="20"/>
          <w:szCs w:val="20"/>
          <w:lang w:val="es-MX"/>
        </w:rPr>
        <w:t xml:space="preserve"> </w:t>
      </w:r>
      <w:r w:rsidR="00EA5911" w:rsidRPr="00287DFB">
        <w:rPr>
          <w:rFonts w:ascii="Times New Roman" w:hAnsi="Times New Roman" w:cs="Times New Roman"/>
          <w:sz w:val="20"/>
          <w:szCs w:val="20"/>
        </w:rPr>
        <w:t xml:space="preserve">Roberto Jorge Catoggio es Abogado recibido en la Universidad del Salvador. Ha llevado adelante un post grado en derecho bancario en la Universidad Nacional de Buenos Aires así como también en el Instituto de Altos Estudios Empresariales. En el ámbito laboral, </w:t>
      </w:r>
      <w:r w:rsidR="009D3099" w:rsidRPr="00287DFB">
        <w:rPr>
          <w:rFonts w:ascii="Times New Roman" w:hAnsi="Times New Roman" w:cs="Times New Roman"/>
          <w:sz w:val="20"/>
          <w:szCs w:val="20"/>
        </w:rPr>
        <w:t>el Sr. Catoggio</w:t>
      </w:r>
      <w:r w:rsidR="00EA5911" w:rsidRPr="00287DFB">
        <w:rPr>
          <w:rFonts w:ascii="Times New Roman" w:hAnsi="Times New Roman" w:cs="Times New Roman"/>
          <w:sz w:val="20"/>
          <w:szCs w:val="20"/>
        </w:rPr>
        <w:t xml:space="preserve"> integra en carácter de socio fundador el Estudio Jurídico Catoggio &amp; Asociados. Demostrando una marcada experiencia en derecho empresarial, bancario, civil comercial, laboral y derecho colectivo. En su dilatada experiencia profesional, Roberto se ha destacado en la práctica profesional desempeñándose como auditor jurídico del Banco Santander Rio, Auditor Interno de Calidad en</w:t>
      </w:r>
      <w:r w:rsidR="009D3099" w:rsidRPr="00287DFB">
        <w:rPr>
          <w:rFonts w:ascii="Times New Roman" w:hAnsi="Times New Roman" w:cs="Times New Roman"/>
          <w:sz w:val="20"/>
          <w:szCs w:val="20"/>
        </w:rPr>
        <w:t xml:space="preserve"> </w:t>
      </w:r>
      <w:r w:rsidR="00EA5911" w:rsidRPr="00287DFB">
        <w:rPr>
          <w:rFonts w:ascii="Times New Roman" w:hAnsi="Times New Roman" w:cs="Times New Roman"/>
          <w:sz w:val="20"/>
          <w:szCs w:val="20"/>
        </w:rPr>
        <w:t>el Banco Rio de la Plata SA, Gerente de Sucursal del Banco Bansud SA y Gerente de Sucursal del Banco de Rio Negro SA (actualmente Banco Patagonia)</w:t>
      </w:r>
    </w:p>
    <w:p w14:paraId="023E2615" w14:textId="77777777" w:rsidR="00FC277E" w:rsidRPr="00287DFB" w:rsidRDefault="00EA5911" w:rsidP="00C44941">
      <w:pPr>
        <w:pStyle w:val="Textoindependiente"/>
        <w:keepNext/>
        <w:widowControl w:val="0"/>
        <w:tabs>
          <w:tab w:val="clear" w:pos="380"/>
        </w:tabs>
        <w:ind w:right="2"/>
        <w:outlineLvl w:val="0"/>
        <w:rPr>
          <w:rFonts w:ascii="Times New Roman" w:hAnsi="Times New Roman"/>
        </w:rPr>
      </w:pPr>
      <w:r w:rsidRPr="00287DFB" w:rsidDel="00EA5911">
        <w:rPr>
          <w:rStyle w:val="Textoennegrita"/>
          <w:rFonts w:ascii="Times New Roman" w:hAnsi="Times New Roman"/>
        </w:rPr>
        <w:t xml:space="preserve"> </w:t>
      </w:r>
    </w:p>
    <w:p w14:paraId="2547A5E8" w14:textId="77777777" w:rsidR="00EA5911" w:rsidRPr="00287DFB" w:rsidRDefault="00077BA0" w:rsidP="00C44941">
      <w:pPr>
        <w:pStyle w:val="Default"/>
        <w:jc w:val="both"/>
        <w:rPr>
          <w:rFonts w:ascii="Times New Roman" w:hAnsi="Times New Roman" w:cs="Times New Roman"/>
        </w:rPr>
      </w:pPr>
      <w:r w:rsidRPr="00287DFB">
        <w:rPr>
          <w:rFonts w:ascii="Times New Roman" w:hAnsi="Times New Roman" w:cs="Times New Roman"/>
          <w:b/>
          <w:bCs/>
          <w:i/>
          <w:sz w:val="20"/>
        </w:rPr>
        <w:t>Daniel Alberto Gorban</w:t>
      </w:r>
      <w:r w:rsidR="00060730" w:rsidRPr="00287DFB">
        <w:rPr>
          <w:rStyle w:val="Textoennegrita"/>
          <w:rFonts w:ascii="Times New Roman" w:hAnsi="Times New Roman"/>
          <w:b w:val="0"/>
          <w:iCs/>
          <w:lang w:val="es-MX"/>
        </w:rPr>
        <w:t>:</w:t>
      </w:r>
      <w:r w:rsidRPr="00287DFB">
        <w:rPr>
          <w:rStyle w:val="Textoennegrita"/>
          <w:rFonts w:ascii="Times New Roman" w:hAnsi="Times New Roman"/>
        </w:rPr>
        <w:t xml:space="preserve"> </w:t>
      </w:r>
      <w:r w:rsidR="00EA5911" w:rsidRPr="00287DFB">
        <w:rPr>
          <w:rFonts w:ascii="Times New Roman" w:hAnsi="Times New Roman" w:cs="Times New Roman"/>
          <w:sz w:val="20"/>
          <w:szCs w:val="20"/>
        </w:rPr>
        <w:t xml:space="preserve">Daniel Alberto Gorban es Contador Público recibido de la Universidad de Buenos Aires. </w:t>
      </w:r>
      <w:r w:rsidR="009D3099" w:rsidRPr="00287DFB">
        <w:rPr>
          <w:rFonts w:ascii="Times New Roman" w:hAnsi="Times New Roman" w:cs="Times New Roman"/>
          <w:sz w:val="20"/>
          <w:szCs w:val="20"/>
        </w:rPr>
        <w:t>El Sr. Gorban</w:t>
      </w:r>
      <w:r w:rsidR="00EA5911" w:rsidRPr="00287DFB">
        <w:rPr>
          <w:rFonts w:ascii="Times New Roman" w:hAnsi="Times New Roman" w:cs="Times New Roman"/>
          <w:sz w:val="20"/>
          <w:szCs w:val="20"/>
        </w:rPr>
        <w:t xml:space="preserve"> tiene extenso conocimiento acerca de la profesión, </w:t>
      </w:r>
      <w:r w:rsidR="009D3099" w:rsidRPr="00287DFB">
        <w:rPr>
          <w:rFonts w:ascii="Times New Roman" w:hAnsi="Times New Roman" w:cs="Times New Roman"/>
          <w:sz w:val="20"/>
          <w:szCs w:val="20"/>
        </w:rPr>
        <w:t>habiéndose</w:t>
      </w:r>
      <w:r w:rsidR="00EA5911" w:rsidRPr="00287DFB">
        <w:rPr>
          <w:rFonts w:ascii="Times New Roman" w:hAnsi="Times New Roman" w:cs="Times New Roman"/>
          <w:sz w:val="20"/>
          <w:szCs w:val="20"/>
        </w:rPr>
        <w:t xml:space="preserve"> desempeñado como Contador Público independiente desde 1976. Desde entonces, no ha dejado de practicar su profesión con total diligencia y excelente desempeño. Desde el año 2001, actúa como Síndico para las Sociedades del Grupo Galeno, entre las cuales se incluyen Galeno ART S.A., Galeno Argentina S.A., Galeno Life S.A., Instituto Dupuytren S.A. y Galeno Capital S.A.U.</w:t>
      </w:r>
    </w:p>
    <w:p w14:paraId="48B48A8D" w14:textId="77777777" w:rsidR="00EA5911" w:rsidRPr="00287DFB" w:rsidRDefault="00EA5911" w:rsidP="00C44941">
      <w:pPr>
        <w:rPr>
          <w:rStyle w:val="Textoennegrita"/>
          <w:b w:val="0"/>
          <w:bCs w:val="0"/>
        </w:rPr>
      </w:pPr>
      <w:r w:rsidRPr="00287DFB">
        <w:rPr>
          <w:sz w:val="20"/>
          <w:szCs w:val="20"/>
        </w:rPr>
        <w:t> </w:t>
      </w:r>
    </w:p>
    <w:p w14:paraId="513428D3" w14:textId="77777777" w:rsidR="00EA5911" w:rsidRPr="00287DFB" w:rsidRDefault="00C31A00" w:rsidP="00C44941">
      <w:pPr>
        <w:jc w:val="both"/>
        <w:rPr>
          <w:iCs/>
          <w:sz w:val="20"/>
          <w:szCs w:val="20"/>
        </w:rPr>
      </w:pPr>
      <w:r w:rsidRPr="00287DFB">
        <w:rPr>
          <w:b/>
          <w:bCs/>
          <w:i/>
          <w:iCs/>
          <w:sz w:val="20"/>
          <w:szCs w:val="20"/>
        </w:rPr>
        <w:t>Laura Florencia Quiroz</w:t>
      </w:r>
      <w:r w:rsidRPr="00287DFB">
        <w:rPr>
          <w:i/>
          <w:iCs/>
          <w:sz w:val="20"/>
          <w:szCs w:val="20"/>
        </w:rPr>
        <w:t>:</w:t>
      </w:r>
      <w:r w:rsidR="00EA5911" w:rsidRPr="00287DFB">
        <w:rPr>
          <w:sz w:val="20"/>
          <w:szCs w:val="20"/>
        </w:rPr>
        <w:t xml:space="preserve"> Laura Florencia Quiroz es abogada recibida en la Universidad Argentina de la Empresa (UADE) y matriculada en el Colegio Público de Abogado de la Capital Federal (CPACF). </w:t>
      </w:r>
      <w:r w:rsidR="00EA5911" w:rsidRPr="00287DFB">
        <w:rPr>
          <w:bCs/>
          <w:iCs/>
          <w:sz w:val="20"/>
          <w:szCs w:val="20"/>
        </w:rPr>
        <w:t xml:space="preserve">En cuanto a su actividad académica ha participado de diversos congresos y seminarios como el “Seminario Internacional "Challeges in the International Democratic Paradigms - New Perspectives and New Actors" dictado por </w:t>
      </w:r>
      <w:r w:rsidR="00F47F34" w:rsidRPr="00287DFB">
        <w:rPr>
          <w:bCs/>
          <w:iCs/>
          <w:sz w:val="20"/>
          <w:szCs w:val="20"/>
        </w:rPr>
        <w:t>Harvard</w:t>
      </w:r>
      <w:r w:rsidR="00EA5911" w:rsidRPr="00287DFB">
        <w:rPr>
          <w:bCs/>
          <w:iCs/>
          <w:sz w:val="20"/>
          <w:szCs w:val="20"/>
        </w:rPr>
        <w:t xml:space="preserve"> University Extension School y por la Facultad de Ciencias Jurídicas y Sociales de UADE y el “Primer Congreso Nacional de Organismos de Control de Personas Jurídicas y Registros Públicos” dictado por el Ministerio de Justicia y Derechos Humanos. </w:t>
      </w:r>
      <w:r w:rsidR="009D3099" w:rsidRPr="00287DFB">
        <w:rPr>
          <w:bCs/>
          <w:iCs/>
          <w:sz w:val="20"/>
          <w:szCs w:val="20"/>
        </w:rPr>
        <w:t>La Sra. Quiroz</w:t>
      </w:r>
      <w:r w:rsidR="00EA5911" w:rsidRPr="00287DFB">
        <w:rPr>
          <w:bCs/>
          <w:iCs/>
          <w:sz w:val="20"/>
          <w:szCs w:val="20"/>
        </w:rPr>
        <w:t xml:space="preserve"> ha desempeñado su profesión en Estudio Contable CIDEM y desde el año 2018 hasta la actualidad se desempeña como abogada en el Estudio Jurídico Ponce.</w:t>
      </w:r>
    </w:p>
    <w:p w14:paraId="590F0C2E" w14:textId="77777777" w:rsidR="00D96A38" w:rsidRPr="00287DFB" w:rsidRDefault="00D96A38" w:rsidP="00AF22C7">
      <w:pPr>
        <w:pStyle w:val="Textoindependiente"/>
        <w:keepNext/>
        <w:widowControl w:val="0"/>
        <w:tabs>
          <w:tab w:val="clear" w:pos="380"/>
        </w:tabs>
        <w:ind w:right="2"/>
        <w:outlineLvl w:val="0"/>
        <w:rPr>
          <w:rFonts w:ascii="Times New Roman" w:hAnsi="Times New Roman"/>
          <w:b w:val="0"/>
          <w:i/>
          <w:lang w:val="es-MX"/>
        </w:rPr>
      </w:pPr>
    </w:p>
    <w:p w14:paraId="31531F46" w14:textId="77777777" w:rsidR="00F30672" w:rsidRPr="00287DFB" w:rsidRDefault="00C31A00" w:rsidP="00AF22C7">
      <w:pPr>
        <w:pStyle w:val="Textoindependiente"/>
        <w:keepNext/>
        <w:widowControl w:val="0"/>
        <w:tabs>
          <w:tab w:val="clear" w:pos="380"/>
        </w:tabs>
        <w:ind w:right="2"/>
        <w:outlineLvl w:val="0"/>
        <w:rPr>
          <w:rFonts w:ascii="Times New Roman" w:hAnsi="Times New Roman"/>
          <w:i/>
          <w:lang w:val="es-MX"/>
        </w:rPr>
      </w:pPr>
      <w:r w:rsidRPr="00287DFB">
        <w:rPr>
          <w:rFonts w:ascii="Times New Roman" w:hAnsi="Times New Roman"/>
          <w:bCs w:val="0"/>
          <w:i/>
          <w:lang w:val="es-MX"/>
        </w:rPr>
        <w:t>Martín Ezequiel Latagliata</w:t>
      </w:r>
      <w:r w:rsidRPr="00287DFB">
        <w:rPr>
          <w:rFonts w:ascii="Times New Roman" w:hAnsi="Times New Roman"/>
          <w:b w:val="0"/>
          <w:i/>
          <w:lang w:val="es-MX"/>
        </w:rPr>
        <w:t>:</w:t>
      </w:r>
      <w:r w:rsidR="00EA5911" w:rsidRPr="00287DFB">
        <w:rPr>
          <w:rFonts w:ascii="Times New Roman" w:eastAsia="Calibri" w:hAnsi="Times New Roman"/>
          <w:color w:val="000000"/>
          <w:lang w:eastAsia="es-AR"/>
        </w:rPr>
        <w:t xml:space="preserve"> </w:t>
      </w:r>
      <w:r w:rsidR="00EA5911" w:rsidRPr="00287DFB">
        <w:rPr>
          <w:rFonts w:ascii="Times New Roman" w:hAnsi="Times New Roman"/>
          <w:b w:val="0"/>
          <w:bCs w:val="0"/>
          <w:iCs/>
        </w:rPr>
        <w:t xml:space="preserve">Martín Ezequiel Latagliata es abogado recibido en la Universidad Argentina de la Empresa (UADE) con Diploma de Honor y cuenta con una distinción a la excelencia académica otorgada por el Colegio de Abogados de la Ciudad de Buenos Aires. </w:t>
      </w:r>
      <w:r w:rsidR="009D3099" w:rsidRPr="00287DFB">
        <w:rPr>
          <w:rFonts w:ascii="Times New Roman" w:hAnsi="Times New Roman"/>
          <w:b w:val="0"/>
          <w:bCs w:val="0"/>
          <w:iCs/>
        </w:rPr>
        <w:t>El Sr. Latagliata</w:t>
      </w:r>
      <w:r w:rsidR="00EA5911" w:rsidRPr="00287DFB">
        <w:rPr>
          <w:rFonts w:ascii="Times New Roman" w:hAnsi="Times New Roman"/>
          <w:b w:val="0"/>
          <w:bCs w:val="0"/>
          <w:iCs/>
        </w:rPr>
        <w:t xml:space="preserve"> desempeña su profesión como abogado en un estudio jurídico especializado en el área de Contencioso Administrativo y Seguridad Social.</w:t>
      </w:r>
      <w:r w:rsidR="00EA5911" w:rsidRPr="00287DFB" w:rsidDel="00EA5911">
        <w:rPr>
          <w:rFonts w:ascii="Times New Roman" w:hAnsi="Times New Roman"/>
          <w:b w:val="0"/>
          <w:bCs w:val="0"/>
          <w:iCs/>
          <w:lang w:val="es-MX"/>
        </w:rPr>
        <w:t xml:space="preserve"> </w:t>
      </w:r>
    </w:p>
    <w:p w14:paraId="5CE37CBF" w14:textId="77777777" w:rsidR="00D96A38" w:rsidRPr="00287DFB" w:rsidRDefault="00D96A38" w:rsidP="00B40E00">
      <w:pPr>
        <w:jc w:val="both"/>
        <w:rPr>
          <w:color w:val="1F497D"/>
          <w:sz w:val="22"/>
        </w:rPr>
      </w:pPr>
    </w:p>
    <w:p w14:paraId="1E358DB2" w14:textId="77777777" w:rsidR="00EA5911" w:rsidRPr="00287DFB" w:rsidRDefault="00C31A00" w:rsidP="00C44941">
      <w:pPr>
        <w:pStyle w:val="Default"/>
        <w:jc w:val="both"/>
        <w:rPr>
          <w:rFonts w:ascii="Times New Roman" w:hAnsi="Times New Roman" w:cs="Times New Roman"/>
          <w:sz w:val="20"/>
          <w:szCs w:val="20"/>
        </w:rPr>
      </w:pPr>
      <w:r w:rsidRPr="00287DFB">
        <w:rPr>
          <w:rFonts w:ascii="Times New Roman" w:hAnsi="Times New Roman" w:cs="Times New Roman"/>
          <w:b/>
          <w:i/>
          <w:sz w:val="20"/>
          <w:szCs w:val="20"/>
          <w:lang w:val="es-MX"/>
        </w:rPr>
        <w:t>Diego Ignacio Catoggio</w:t>
      </w:r>
      <w:r w:rsidR="00060730" w:rsidRPr="00287DFB">
        <w:rPr>
          <w:rFonts w:ascii="Times New Roman" w:hAnsi="Times New Roman" w:cs="Times New Roman"/>
          <w:bCs/>
          <w:i/>
          <w:sz w:val="20"/>
          <w:szCs w:val="20"/>
          <w:lang w:val="es-MX"/>
        </w:rPr>
        <w:t>:</w:t>
      </w:r>
      <w:r w:rsidR="00EA5911" w:rsidRPr="00287DFB">
        <w:rPr>
          <w:rFonts w:ascii="Times New Roman" w:hAnsi="Times New Roman" w:cs="Times New Roman"/>
          <w:bCs/>
          <w:i/>
          <w:sz w:val="20"/>
          <w:szCs w:val="20"/>
          <w:lang w:val="es-MX"/>
        </w:rPr>
        <w:t xml:space="preserve"> </w:t>
      </w:r>
      <w:r w:rsidR="00EA5911" w:rsidRPr="00287DFB">
        <w:rPr>
          <w:rFonts w:ascii="Times New Roman" w:hAnsi="Times New Roman" w:cs="Times New Roman"/>
          <w:sz w:val="20"/>
          <w:szCs w:val="20"/>
        </w:rPr>
        <w:t xml:space="preserve">Diego Ignacio Catoggio es Contador Público recibido en la Universidad de Buenos Aires y Licenciado en Administración recibido en la Universidad del Salvador (USAL). Asimismo, ha realizado una Maestría en Administración de Empresas (MBA- Master of Business Administration) en UCEMA. </w:t>
      </w:r>
      <w:r w:rsidR="009D3099" w:rsidRPr="00287DFB">
        <w:rPr>
          <w:rFonts w:ascii="Times New Roman" w:hAnsi="Times New Roman" w:cs="Times New Roman"/>
          <w:sz w:val="20"/>
          <w:szCs w:val="20"/>
        </w:rPr>
        <w:t>El Sr. Catoggio</w:t>
      </w:r>
      <w:r w:rsidR="00EA5911" w:rsidRPr="00287DFB">
        <w:rPr>
          <w:rFonts w:ascii="Times New Roman" w:hAnsi="Times New Roman" w:cs="Times New Roman"/>
          <w:sz w:val="20"/>
          <w:szCs w:val="20"/>
        </w:rPr>
        <w:t xml:space="preserve"> se ha desempeñado en la práctica profesional, habiendo ejercido su profesión como Oficial de Cuentas en la Gerencia Comercial de La Ley S.A.E. e I. y como Jefe de Finanzas en El Cronista Comercial S.A., entre otros</w:t>
      </w:r>
      <w:r w:rsidR="009D3099" w:rsidRPr="00287DFB">
        <w:rPr>
          <w:rFonts w:ascii="Times New Roman" w:hAnsi="Times New Roman" w:cs="Times New Roman"/>
          <w:sz w:val="20"/>
          <w:szCs w:val="20"/>
        </w:rPr>
        <w:t xml:space="preserve">. </w:t>
      </w:r>
      <w:r w:rsidR="00EA5911" w:rsidRPr="00287DFB">
        <w:rPr>
          <w:rFonts w:ascii="Times New Roman" w:hAnsi="Times New Roman" w:cs="Times New Roman"/>
          <w:sz w:val="20"/>
          <w:szCs w:val="20"/>
        </w:rPr>
        <w:t xml:space="preserve">En relación a la actividad </w:t>
      </w:r>
      <w:r w:rsidR="00F47F34" w:rsidRPr="00287DFB">
        <w:rPr>
          <w:rFonts w:ascii="Times New Roman" w:hAnsi="Times New Roman" w:cs="Times New Roman"/>
          <w:sz w:val="20"/>
          <w:szCs w:val="20"/>
        </w:rPr>
        <w:t>académica, fue</w:t>
      </w:r>
      <w:r w:rsidR="00EA5911" w:rsidRPr="00287DFB">
        <w:rPr>
          <w:rFonts w:ascii="Times New Roman" w:hAnsi="Times New Roman" w:cs="Times New Roman"/>
          <w:sz w:val="20"/>
          <w:szCs w:val="20"/>
        </w:rPr>
        <w:t xml:space="preserve"> ayudante de Primera del Departamento de Contabilidad e Impuestos en Universidad Argentina de la Empresa (UADE). Desde el año 2015 hasta la actualidad se desempeña como Gerente de Administración y Finanzas en la empresa de retail e indumentaria Mazalosa S.A.</w:t>
      </w:r>
    </w:p>
    <w:p w14:paraId="0789A522" w14:textId="77777777" w:rsidR="00EA5911" w:rsidRPr="00287DFB" w:rsidRDefault="00EA5911" w:rsidP="00580D11">
      <w:pPr>
        <w:jc w:val="both"/>
        <w:rPr>
          <w:bCs/>
          <w:i/>
          <w:sz w:val="20"/>
          <w:szCs w:val="20"/>
        </w:rPr>
      </w:pPr>
    </w:p>
    <w:p w14:paraId="4690B70F" w14:textId="77777777" w:rsidR="00807FE4" w:rsidRPr="00287DFB" w:rsidRDefault="00807FE4" w:rsidP="00807FE4">
      <w:pPr>
        <w:pStyle w:val="Textoindependiente"/>
        <w:widowControl w:val="0"/>
        <w:tabs>
          <w:tab w:val="clear" w:pos="380"/>
        </w:tabs>
        <w:outlineLvl w:val="1"/>
        <w:rPr>
          <w:rFonts w:ascii="Times New Roman" w:hAnsi="Times New Roman"/>
        </w:rPr>
      </w:pPr>
      <w:r w:rsidRPr="00287DFB">
        <w:rPr>
          <w:rFonts w:ascii="Times New Roman" w:hAnsi="Times New Roman"/>
        </w:rPr>
        <w:t>b) Remuneración</w:t>
      </w:r>
    </w:p>
    <w:p w14:paraId="38CB8CA5" w14:textId="77777777" w:rsidR="00807FE4" w:rsidRPr="00287DFB" w:rsidRDefault="00807FE4" w:rsidP="00807FE4">
      <w:pPr>
        <w:pStyle w:val="Textoindependiente"/>
        <w:widowControl w:val="0"/>
        <w:tabs>
          <w:tab w:val="clear" w:pos="380"/>
        </w:tabs>
        <w:rPr>
          <w:rFonts w:ascii="Times New Roman" w:hAnsi="Times New Roman"/>
          <w:b w:val="0"/>
        </w:rPr>
      </w:pPr>
    </w:p>
    <w:p w14:paraId="73DF79BE" w14:textId="77777777" w:rsidR="00807FE4" w:rsidRPr="00287DFB" w:rsidRDefault="00807FE4" w:rsidP="00807FE4">
      <w:pPr>
        <w:widowControl w:val="0"/>
        <w:jc w:val="both"/>
        <w:rPr>
          <w:sz w:val="20"/>
        </w:rPr>
      </w:pPr>
      <w:r w:rsidRPr="00287DFB">
        <w:rPr>
          <w:sz w:val="20"/>
        </w:rPr>
        <w:t xml:space="preserve">En la Asamblea General Ordinaria celebrada el </w:t>
      </w:r>
      <w:r w:rsidR="00A3784C" w:rsidRPr="00287DFB">
        <w:rPr>
          <w:sz w:val="20"/>
        </w:rPr>
        <w:t>30</w:t>
      </w:r>
      <w:r w:rsidRPr="00287DFB">
        <w:rPr>
          <w:sz w:val="20"/>
        </w:rPr>
        <w:t xml:space="preserve"> de </w:t>
      </w:r>
      <w:r w:rsidR="00A3784C" w:rsidRPr="00287DFB">
        <w:rPr>
          <w:sz w:val="20"/>
        </w:rPr>
        <w:t>abril</w:t>
      </w:r>
      <w:r w:rsidRPr="00287DFB">
        <w:rPr>
          <w:sz w:val="20"/>
        </w:rPr>
        <w:t xml:space="preserve"> de </w:t>
      </w:r>
      <w:r w:rsidR="00C31A00" w:rsidRPr="00287DFB">
        <w:rPr>
          <w:sz w:val="20"/>
        </w:rPr>
        <w:t>2020</w:t>
      </w:r>
      <w:r w:rsidRPr="00287DFB">
        <w:rPr>
          <w:sz w:val="20"/>
        </w:rPr>
        <w:t>, en relación con el ejercicio social finalizado el 31 de diciembre de</w:t>
      </w:r>
      <w:r w:rsidR="00431CB6" w:rsidRPr="00287DFB">
        <w:rPr>
          <w:sz w:val="20"/>
        </w:rPr>
        <w:t xml:space="preserve"> </w:t>
      </w:r>
      <w:r w:rsidR="000C2BBC" w:rsidRPr="00287DFB">
        <w:rPr>
          <w:sz w:val="20"/>
        </w:rPr>
        <w:t>201</w:t>
      </w:r>
      <w:r w:rsidR="00C31A00" w:rsidRPr="00287DFB">
        <w:rPr>
          <w:sz w:val="20"/>
        </w:rPr>
        <w:t>9</w:t>
      </w:r>
      <w:r w:rsidRPr="00287DFB">
        <w:rPr>
          <w:sz w:val="20"/>
        </w:rPr>
        <w:t>, los accionistas de la Compañía resolvieron fijar la remuneración de los Directores en</w:t>
      </w:r>
      <w:r w:rsidR="000C2BBC" w:rsidRPr="00287DFB">
        <w:rPr>
          <w:sz w:val="20"/>
        </w:rPr>
        <w:t xml:space="preserve"> </w:t>
      </w:r>
      <w:r w:rsidR="00CF470B" w:rsidRPr="00287DFB">
        <w:rPr>
          <w:sz w:val="20"/>
        </w:rPr>
        <w:t>$</w:t>
      </w:r>
      <w:r w:rsidR="00C31A00" w:rsidRPr="00287DFB">
        <w:rPr>
          <w:sz w:val="20"/>
        </w:rPr>
        <w:t>720.633,67</w:t>
      </w:r>
      <w:r w:rsidR="00BE697B" w:rsidRPr="00287DFB">
        <w:rPr>
          <w:sz w:val="20"/>
        </w:rPr>
        <w:t>. En dicha oportunidad se dejó constancia de que la suma de honorarios a ser asignados al Directorio por funciones técnicas administrativas se encuentra en exceso de lo dispuesto por el Artículo 261 de la Ley General de Sociedades y de lo dispuesto en los Artículos 4 y 5 Sección I, Capítulo III de las Normas de la CNV, atento a que el resultado del ejercicio arrojó quebranto.</w:t>
      </w:r>
      <w:r w:rsidR="00FE0C52" w:rsidRPr="00287DFB">
        <w:rPr>
          <w:sz w:val="20"/>
        </w:rPr>
        <w:t xml:space="preserve"> </w:t>
      </w:r>
      <w:r w:rsidRPr="00287DFB">
        <w:rPr>
          <w:sz w:val="20"/>
        </w:rPr>
        <w:t>Asimismo, en dicha asamblea los accionistas de la Compañía resolvieron fijar la remuneración de la Comisión Fiscalizadora en $</w:t>
      </w:r>
      <w:r w:rsidR="00C31A00" w:rsidRPr="00287DFB">
        <w:rPr>
          <w:sz w:val="20"/>
        </w:rPr>
        <w:t>326</w:t>
      </w:r>
      <w:r w:rsidR="00077BA0" w:rsidRPr="00287DFB">
        <w:rPr>
          <w:sz w:val="20"/>
        </w:rPr>
        <w:t>.</w:t>
      </w:r>
      <w:r w:rsidR="00C31A00" w:rsidRPr="00287DFB">
        <w:rPr>
          <w:sz w:val="20"/>
        </w:rPr>
        <w:t>522,27</w:t>
      </w:r>
      <w:r w:rsidRPr="00287DFB">
        <w:rPr>
          <w:sz w:val="20"/>
        </w:rPr>
        <w:t>.</w:t>
      </w:r>
    </w:p>
    <w:p w14:paraId="5F4E6C20" w14:textId="77777777" w:rsidR="00FC277E" w:rsidRPr="00287DFB" w:rsidRDefault="00FC277E" w:rsidP="005926C9">
      <w:pPr>
        <w:pStyle w:val="Textoindependiente"/>
        <w:widowControl w:val="0"/>
        <w:tabs>
          <w:tab w:val="clear" w:pos="380"/>
        </w:tabs>
        <w:outlineLvl w:val="0"/>
        <w:rPr>
          <w:rFonts w:ascii="Times New Roman" w:eastAsia="Arial Unicode MS" w:hAnsi="Times New Roman"/>
          <w:b w:val="0"/>
        </w:rPr>
      </w:pPr>
    </w:p>
    <w:p w14:paraId="5E96FC70" w14:textId="77777777" w:rsidR="00F50579" w:rsidRPr="00287DFB" w:rsidRDefault="00DA0DA6" w:rsidP="005926C9">
      <w:pPr>
        <w:pStyle w:val="Textoindependiente"/>
        <w:widowControl w:val="0"/>
        <w:tabs>
          <w:tab w:val="clear" w:pos="380"/>
        </w:tabs>
        <w:outlineLvl w:val="0"/>
        <w:rPr>
          <w:rFonts w:ascii="Times New Roman" w:eastAsia="Arial Unicode MS" w:hAnsi="Times New Roman"/>
          <w:b w:val="0"/>
        </w:rPr>
      </w:pPr>
      <w:r w:rsidRPr="00287DFB">
        <w:rPr>
          <w:rFonts w:ascii="Times New Roman" w:eastAsia="Arial Unicode MS" w:hAnsi="Times New Roman"/>
        </w:rPr>
        <w:t>c) Información sobre participaciones accionarias</w:t>
      </w:r>
      <w:r w:rsidR="009527C2" w:rsidRPr="00287DFB">
        <w:rPr>
          <w:rFonts w:ascii="Times New Roman" w:eastAsia="Arial Unicode MS" w:hAnsi="Times New Roman"/>
          <w:bCs w:val="0"/>
        </w:rPr>
        <w:t xml:space="preserve"> </w:t>
      </w:r>
    </w:p>
    <w:p w14:paraId="615F3558" w14:textId="77777777" w:rsidR="00DA0DA6" w:rsidRPr="00287DFB" w:rsidRDefault="00DA0DA6" w:rsidP="005926C9">
      <w:pPr>
        <w:pStyle w:val="Textoindependiente"/>
        <w:widowControl w:val="0"/>
        <w:tabs>
          <w:tab w:val="clear" w:pos="380"/>
        </w:tabs>
        <w:outlineLvl w:val="0"/>
        <w:rPr>
          <w:rFonts w:ascii="Times New Roman" w:eastAsia="Arial Unicode MS" w:hAnsi="Times New Roman"/>
          <w:b w:val="0"/>
        </w:rPr>
      </w:pPr>
    </w:p>
    <w:p w14:paraId="1C8E56F3" w14:textId="77777777" w:rsidR="00DA0DA6" w:rsidRPr="00287DFB" w:rsidRDefault="00DA0DA6" w:rsidP="00DA0DA6">
      <w:pPr>
        <w:widowControl w:val="0"/>
        <w:jc w:val="both"/>
        <w:rPr>
          <w:sz w:val="20"/>
        </w:rPr>
      </w:pPr>
      <w:r w:rsidRPr="00287DFB">
        <w:rPr>
          <w:sz w:val="20"/>
        </w:rPr>
        <w:t>Con fecha 12 de enero de 2017, la Sociedad tomó conocimiento que Grupo Financiero Galicia S.A. y Banco Galicia habían aceptado una oferta de compra de la totalidad de las acciones de CFA de su titularidad, realizadas por Julio Alfredo Fraomeni y por Galeno Capital S.A.U., una sociedad controlada por Julio Alfredo Fraomeni. Con fecha 4 de diciembre de 2017, el BCRA le notificó a la Sociedad la autorización de la operación de venta descripta. Con fecha 2 de febrero de 2018, se celebró la Asamblea General Ordinaria y Extraordinaria por la que se perfeccionó la cesión de la totalidad de las acciones de CFA de las cuales eran titulares Banco Galicia y Grupo Financiero Galicia S.A. conforme al siguiente detalle:</w:t>
      </w:r>
    </w:p>
    <w:p w14:paraId="1BAA63EC" w14:textId="77777777" w:rsidR="00DA0DA6" w:rsidRPr="00287DFB" w:rsidRDefault="00DA0DA6" w:rsidP="00DA0DA6">
      <w:pPr>
        <w:widowControl w:val="0"/>
        <w:jc w:val="both"/>
        <w:rPr>
          <w:sz w:val="20"/>
        </w:rPr>
      </w:pPr>
    </w:p>
    <w:p w14:paraId="72C81EB0" w14:textId="77777777" w:rsidR="000B0380" w:rsidRPr="00287DFB" w:rsidRDefault="00DA0DA6" w:rsidP="00DA0DA6">
      <w:pPr>
        <w:widowControl w:val="0"/>
        <w:jc w:val="both"/>
        <w:rPr>
          <w:rFonts w:eastAsia="Arial Unicode MS"/>
        </w:rPr>
      </w:pPr>
      <w:r w:rsidRPr="00287DFB">
        <w:rPr>
          <w:sz w:val="20"/>
        </w:rPr>
        <w:t>Julio Fraomeni: 446.050.000 acciones ordinarias de valor nominal $1 (Pesos uno) y un voto de CFA representativas del 80% del capital social. Galeno Capital S.A.U: 111.512.500 acciones ordinarias de valor nominal $1 (Pesos uno) y un voto de CFA representativas del 20% del capital social</w:t>
      </w:r>
      <w:r w:rsidRPr="00287DFB">
        <w:rPr>
          <w:rFonts w:eastAsia="Arial Unicode MS"/>
        </w:rPr>
        <w:t>.</w:t>
      </w:r>
    </w:p>
    <w:p w14:paraId="024E2A7F" w14:textId="77777777" w:rsidR="000B0380" w:rsidRPr="00287DFB" w:rsidRDefault="000B0380" w:rsidP="00DA0DA6">
      <w:pPr>
        <w:widowControl w:val="0"/>
        <w:jc w:val="both"/>
        <w:rPr>
          <w:rFonts w:eastAsia="Arial Unicode MS"/>
        </w:rPr>
      </w:pPr>
    </w:p>
    <w:p w14:paraId="0BC0F4A0" w14:textId="77777777" w:rsidR="007E5F5F" w:rsidRPr="00287DFB" w:rsidRDefault="00EA6BFA" w:rsidP="00DA0DA6">
      <w:pPr>
        <w:widowControl w:val="0"/>
        <w:jc w:val="both"/>
        <w:rPr>
          <w:sz w:val="20"/>
        </w:rPr>
      </w:pPr>
      <w:r w:rsidRPr="00287DFB">
        <w:rPr>
          <w:sz w:val="20"/>
        </w:rPr>
        <w:t xml:space="preserve">Adicionalmente, </w:t>
      </w:r>
      <w:r w:rsidR="00C24C04" w:rsidRPr="00287DFB">
        <w:rPr>
          <w:sz w:val="20"/>
        </w:rPr>
        <w:t>mediante Asamblea de</w:t>
      </w:r>
      <w:r w:rsidRPr="00287DFB">
        <w:rPr>
          <w:sz w:val="20"/>
        </w:rPr>
        <w:t xml:space="preserve"> fecha 22 de marzo de 2019 se resolvió un aumento de capital en CFA</w:t>
      </w:r>
      <w:r w:rsidR="00C24C04" w:rsidRPr="00287DFB">
        <w:rPr>
          <w:sz w:val="20"/>
        </w:rPr>
        <w:t>, de la cual se desprende que el accionista Julio Alfredo Fraomeni suscribió 280.000.000 acciones, manteniendo una participación accionaria del 80%, mientras que el accionista Galeno Capital S.A.U. suscribió 70.000.000 acciones, manteniendo una participación accionaria del 20% restante,</w:t>
      </w:r>
      <w:r w:rsidRPr="00287DFB">
        <w:rPr>
          <w:sz w:val="20"/>
        </w:rPr>
        <w:t xml:space="preserve"> conforme se detalla en el Capítulo V </w:t>
      </w:r>
      <w:r w:rsidRPr="00287DFB">
        <w:rPr>
          <w:i/>
          <w:sz w:val="20"/>
        </w:rPr>
        <w:t>“Estructura de la Compañía, Accionistas y Partes Relacionadas”</w:t>
      </w:r>
      <w:r w:rsidRPr="00287DFB">
        <w:rPr>
          <w:sz w:val="20"/>
        </w:rPr>
        <w:t xml:space="preserve"> del presente Prospecto.</w:t>
      </w:r>
    </w:p>
    <w:p w14:paraId="0475513B" w14:textId="77777777" w:rsidR="007E5F5F" w:rsidRPr="00287DFB" w:rsidRDefault="007E5F5F" w:rsidP="00DA0DA6">
      <w:pPr>
        <w:widowControl w:val="0"/>
        <w:jc w:val="both"/>
        <w:rPr>
          <w:sz w:val="20"/>
        </w:rPr>
      </w:pPr>
    </w:p>
    <w:p w14:paraId="23BA0A42" w14:textId="77777777" w:rsidR="00327076" w:rsidRPr="00287DFB" w:rsidRDefault="001B6186" w:rsidP="00DA0DA6">
      <w:pPr>
        <w:widowControl w:val="0"/>
        <w:jc w:val="both"/>
        <w:rPr>
          <w:b/>
          <w:sz w:val="20"/>
        </w:rPr>
      </w:pPr>
      <w:r w:rsidRPr="00287DFB">
        <w:rPr>
          <w:b/>
          <w:sz w:val="20"/>
        </w:rPr>
        <w:t>d) Otra información</w:t>
      </w:r>
    </w:p>
    <w:p w14:paraId="33285BA6" w14:textId="77777777" w:rsidR="001B6186" w:rsidRPr="00287DFB" w:rsidRDefault="001B6186" w:rsidP="00DA0DA6">
      <w:pPr>
        <w:widowControl w:val="0"/>
        <w:jc w:val="both"/>
        <w:rPr>
          <w:b/>
          <w:sz w:val="20"/>
        </w:rPr>
      </w:pPr>
    </w:p>
    <w:p w14:paraId="2E50C1CD" w14:textId="77777777" w:rsidR="001B6186" w:rsidRPr="00287DFB" w:rsidRDefault="001B6186" w:rsidP="00DA0DA6">
      <w:pPr>
        <w:widowControl w:val="0"/>
        <w:jc w:val="both"/>
        <w:rPr>
          <w:b/>
          <w:i/>
          <w:sz w:val="20"/>
        </w:rPr>
      </w:pPr>
      <w:r w:rsidRPr="00287DFB">
        <w:rPr>
          <w:b/>
          <w:i/>
          <w:sz w:val="20"/>
        </w:rPr>
        <w:t xml:space="preserve">Asesores </w:t>
      </w:r>
    </w:p>
    <w:p w14:paraId="6B27AEC9" w14:textId="77777777" w:rsidR="001B6186" w:rsidRPr="00287DFB" w:rsidRDefault="001B6186" w:rsidP="00DA0DA6">
      <w:pPr>
        <w:widowControl w:val="0"/>
        <w:jc w:val="both"/>
        <w:rPr>
          <w:b/>
          <w:sz w:val="20"/>
        </w:rPr>
      </w:pPr>
    </w:p>
    <w:p w14:paraId="6C6942A3" w14:textId="77777777" w:rsidR="001B6186" w:rsidRPr="00287DFB" w:rsidRDefault="001B6186" w:rsidP="001B6186">
      <w:pPr>
        <w:widowControl w:val="0"/>
        <w:jc w:val="both"/>
        <w:rPr>
          <w:sz w:val="20"/>
        </w:rPr>
      </w:pPr>
      <w:r w:rsidRPr="00287DFB">
        <w:rPr>
          <w:sz w:val="20"/>
          <w:u w:val="single"/>
        </w:rPr>
        <w:t>Asesores legales</w:t>
      </w:r>
      <w:r w:rsidRPr="00287DFB">
        <w:rPr>
          <w:sz w:val="20"/>
        </w:rPr>
        <w:t>: El asesor legal de la Compañía es el Dr. Martín Caldas, con domicilio especial en Av. Paseo Colón 746, Piso 4 (</w:t>
      </w:r>
      <w:r w:rsidRPr="00287DFB">
        <w:rPr>
          <w:sz w:val="20"/>
          <w:szCs w:val="20"/>
          <w:lang w:val="es-ES"/>
        </w:rPr>
        <w:t>C1063ACU</w:t>
      </w:r>
      <w:r w:rsidRPr="00287DFB">
        <w:rPr>
          <w:sz w:val="20"/>
        </w:rPr>
        <w:t xml:space="preserve">), Ciudad Autónoma de Buenos Aires. </w:t>
      </w:r>
    </w:p>
    <w:p w14:paraId="1D2E5D87" w14:textId="77777777" w:rsidR="001B6186" w:rsidRPr="00287DFB" w:rsidRDefault="001B6186" w:rsidP="001B6186">
      <w:pPr>
        <w:widowControl w:val="0"/>
        <w:jc w:val="both"/>
        <w:rPr>
          <w:sz w:val="20"/>
        </w:rPr>
      </w:pPr>
    </w:p>
    <w:p w14:paraId="16C6D6B1" w14:textId="77777777" w:rsidR="001B6186" w:rsidRPr="00287DFB" w:rsidRDefault="001B6186" w:rsidP="001B6186">
      <w:pPr>
        <w:widowControl w:val="0"/>
        <w:jc w:val="both"/>
        <w:rPr>
          <w:sz w:val="20"/>
        </w:rPr>
      </w:pPr>
      <w:r w:rsidRPr="00287DFB">
        <w:rPr>
          <w:sz w:val="20"/>
          <w:u w:val="single"/>
        </w:rPr>
        <w:t>Asesores impositivos</w:t>
      </w:r>
      <w:r w:rsidRPr="00287DFB">
        <w:rPr>
          <w:sz w:val="20"/>
        </w:rPr>
        <w:t>: Deloitte &amp; Co. S.A., con domicilio en Florida 234 Piso 5 (C1005AAF), Ciudad Autónoma de Buenos Aires.</w:t>
      </w:r>
      <w:r w:rsidRPr="00287DFB" w:rsidDel="00F370F3">
        <w:rPr>
          <w:sz w:val="20"/>
        </w:rPr>
        <w:t xml:space="preserve"> </w:t>
      </w:r>
    </w:p>
    <w:p w14:paraId="65270530" w14:textId="77777777" w:rsidR="001B6186" w:rsidRPr="00287DFB" w:rsidRDefault="001B6186" w:rsidP="001B6186">
      <w:pPr>
        <w:widowControl w:val="0"/>
        <w:jc w:val="both"/>
        <w:rPr>
          <w:sz w:val="20"/>
        </w:rPr>
      </w:pPr>
    </w:p>
    <w:p w14:paraId="24FEE7D1" w14:textId="77777777" w:rsidR="001B6186" w:rsidRPr="00287DFB" w:rsidRDefault="001B6186" w:rsidP="001B6186">
      <w:pPr>
        <w:widowControl w:val="0"/>
        <w:jc w:val="both"/>
        <w:rPr>
          <w:sz w:val="20"/>
        </w:rPr>
      </w:pPr>
      <w:r w:rsidRPr="00287DFB">
        <w:rPr>
          <w:sz w:val="20"/>
          <w:u w:val="single"/>
        </w:rPr>
        <w:t>Asesores legales del Programa</w:t>
      </w:r>
      <w:r w:rsidRPr="00287DFB">
        <w:rPr>
          <w:sz w:val="20"/>
        </w:rPr>
        <w:t xml:space="preserve">: Beccar Varela, con domicilio en Tucumán 1, Piso </w:t>
      </w:r>
      <w:r w:rsidRPr="00287DFB">
        <w:rPr>
          <w:sz w:val="20"/>
          <w:szCs w:val="20"/>
        </w:rPr>
        <w:t>3º</w:t>
      </w:r>
      <w:r w:rsidRPr="00287DFB">
        <w:rPr>
          <w:sz w:val="20"/>
        </w:rPr>
        <w:t xml:space="preserve"> (C1049AAA), Ciudad Autónoma de Buenos Aires.</w:t>
      </w:r>
    </w:p>
    <w:p w14:paraId="62100D8C" w14:textId="77777777" w:rsidR="001B6186" w:rsidRPr="00287DFB" w:rsidRDefault="001B6186" w:rsidP="00DA0DA6">
      <w:pPr>
        <w:widowControl w:val="0"/>
        <w:jc w:val="both"/>
        <w:rPr>
          <w:sz w:val="20"/>
        </w:rPr>
      </w:pPr>
    </w:p>
    <w:p w14:paraId="1CE49EC9" w14:textId="77777777" w:rsidR="001B6186" w:rsidRPr="00287DFB" w:rsidRDefault="001B6186" w:rsidP="00DA0DA6">
      <w:pPr>
        <w:widowControl w:val="0"/>
        <w:jc w:val="both"/>
        <w:rPr>
          <w:b/>
          <w:i/>
          <w:sz w:val="20"/>
        </w:rPr>
      </w:pPr>
      <w:r w:rsidRPr="00287DFB">
        <w:rPr>
          <w:b/>
          <w:i/>
          <w:sz w:val="20"/>
        </w:rPr>
        <w:t>Au</w:t>
      </w:r>
      <w:r w:rsidR="007509F5" w:rsidRPr="00287DFB">
        <w:rPr>
          <w:b/>
          <w:i/>
          <w:sz w:val="20"/>
        </w:rPr>
        <w:t>ditores</w:t>
      </w:r>
    </w:p>
    <w:p w14:paraId="09AC4037" w14:textId="77777777" w:rsidR="007509F5" w:rsidRPr="00287DFB" w:rsidRDefault="007509F5" w:rsidP="00DA0DA6">
      <w:pPr>
        <w:widowControl w:val="0"/>
        <w:jc w:val="both"/>
        <w:rPr>
          <w:sz w:val="20"/>
        </w:rPr>
      </w:pPr>
    </w:p>
    <w:p w14:paraId="3028447D" w14:textId="77777777" w:rsidR="007509F5" w:rsidRPr="00287DFB" w:rsidRDefault="007509F5" w:rsidP="007509F5">
      <w:pPr>
        <w:pStyle w:val="Textoindependiente"/>
        <w:tabs>
          <w:tab w:val="clear" w:pos="380"/>
        </w:tabs>
        <w:rPr>
          <w:rFonts w:ascii="Times New Roman" w:hAnsi="Times New Roman"/>
          <w:b w:val="0"/>
          <w:lang w:val="es-ES"/>
        </w:rPr>
      </w:pPr>
      <w:r w:rsidRPr="00287DFB">
        <w:rPr>
          <w:rFonts w:ascii="Times New Roman" w:hAnsi="Times New Roman"/>
          <w:b w:val="0"/>
          <w:lang w:val="es-ES"/>
        </w:rPr>
        <w:t xml:space="preserve">Durante </w:t>
      </w:r>
      <w:r w:rsidR="009527C2" w:rsidRPr="00287DFB">
        <w:rPr>
          <w:rFonts w:ascii="Times New Roman" w:hAnsi="Times New Roman"/>
          <w:b w:val="0"/>
          <w:lang w:val="es-ES"/>
        </w:rPr>
        <w:t xml:space="preserve">el </w:t>
      </w:r>
      <w:r w:rsidRPr="00287DFB">
        <w:rPr>
          <w:rFonts w:ascii="Times New Roman" w:hAnsi="Times New Roman"/>
          <w:b w:val="0"/>
          <w:lang w:val="es-ES"/>
        </w:rPr>
        <w:t>ejercicio</w:t>
      </w:r>
      <w:r w:rsidR="0055549C" w:rsidRPr="00287DFB">
        <w:rPr>
          <w:rFonts w:ascii="Times New Roman" w:hAnsi="Times New Roman"/>
          <w:b w:val="0"/>
          <w:lang w:val="es-ES"/>
        </w:rPr>
        <w:t xml:space="preserve"> económico finalizado</w:t>
      </w:r>
      <w:r w:rsidRPr="00287DFB">
        <w:rPr>
          <w:rFonts w:ascii="Times New Roman" w:hAnsi="Times New Roman"/>
          <w:b w:val="0"/>
          <w:lang w:val="es-ES"/>
        </w:rPr>
        <w:t xml:space="preserve"> </w:t>
      </w:r>
      <w:r w:rsidR="0055549C" w:rsidRPr="00287DFB">
        <w:rPr>
          <w:rFonts w:ascii="Times New Roman" w:hAnsi="Times New Roman"/>
          <w:b w:val="0"/>
          <w:lang w:val="es-ES"/>
        </w:rPr>
        <w:t xml:space="preserve">el </w:t>
      </w:r>
      <w:r w:rsidRPr="00287DFB">
        <w:rPr>
          <w:rFonts w:ascii="Times New Roman" w:hAnsi="Times New Roman"/>
          <w:b w:val="0"/>
          <w:lang w:val="es-ES"/>
        </w:rPr>
        <w:t>31 de diciembre de 2017</w:t>
      </w:r>
      <w:r w:rsidR="00B74C9A" w:rsidRPr="00287DFB">
        <w:rPr>
          <w:rFonts w:ascii="Times New Roman" w:hAnsi="Times New Roman"/>
          <w:b w:val="0"/>
          <w:lang w:val="es-ES"/>
        </w:rPr>
        <w:t xml:space="preserve"> la auditoría de los estados financieros</w:t>
      </w:r>
      <w:r w:rsidRPr="00287DFB">
        <w:rPr>
          <w:rFonts w:ascii="Times New Roman" w:hAnsi="Times New Roman"/>
          <w:b w:val="0"/>
          <w:lang w:val="es-ES"/>
        </w:rPr>
        <w:t xml:space="preserve"> de la Sociedad ha sido efectuada por la firma Price Waterhouse &amp; Co. S.R.L.</w:t>
      </w:r>
    </w:p>
    <w:p w14:paraId="13D84654" w14:textId="77777777" w:rsidR="007509F5" w:rsidRPr="00287DFB" w:rsidRDefault="007509F5" w:rsidP="007509F5">
      <w:pPr>
        <w:pStyle w:val="Textoindependiente"/>
        <w:tabs>
          <w:tab w:val="clear" w:pos="380"/>
        </w:tabs>
        <w:rPr>
          <w:rFonts w:ascii="Times New Roman" w:hAnsi="Times New Roman"/>
          <w:b w:val="0"/>
          <w:lang w:val="es-ES"/>
        </w:rPr>
      </w:pPr>
    </w:p>
    <w:p w14:paraId="6B0ED2F7" w14:textId="77777777" w:rsidR="007509F5" w:rsidRPr="00287DFB" w:rsidRDefault="000C71B4" w:rsidP="007509F5">
      <w:pPr>
        <w:pStyle w:val="Textoindependiente"/>
        <w:tabs>
          <w:tab w:val="clear" w:pos="380"/>
        </w:tabs>
        <w:rPr>
          <w:rFonts w:ascii="Times New Roman" w:hAnsi="Times New Roman"/>
          <w:b w:val="0"/>
          <w:lang w:val="es-MX"/>
        </w:rPr>
      </w:pPr>
      <w:r w:rsidRPr="00287DFB">
        <w:rPr>
          <w:rFonts w:ascii="Times New Roman" w:hAnsi="Times New Roman"/>
          <w:b w:val="0"/>
          <w:lang w:val="es-ES"/>
        </w:rPr>
        <w:t xml:space="preserve">Desde </w:t>
      </w:r>
      <w:r w:rsidR="0055549C" w:rsidRPr="00287DFB">
        <w:rPr>
          <w:rFonts w:ascii="Times New Roman" w:hAnsi="Times New Roman"/>
          <w:b w:val="0"/>
          <w:lang w:val="es-ES"/>
        </w:rPr>
        <w:t>l</w:t>
      </w:r>
      <w:r w:rsidR="009527C2" w:rsidRPr="00287DFB">
        <w:rPr>
          <w:rFonts w:ascii="Times New Roman" w:hAnsi="Times New Roman"/>
          <w:b w:val="0"/>
          <w:lang w:val="es-ES"/>
        </w:rPr>
        <w:t>os</w:t>
      </w:r>
      <w:r w:rsidR="00BC58DA" w:rsidRPr="00287DFB">
        <w:rPr>
          <w:rFonts w:ascii="Times New Roman" w:hAnsi="Times New Roman"/>
          <w:b w:val="0"/>
          <w:lang w:val="es-ES"/>
        </w:rPr>
        <w:t xml:space="preserve"> ejercicio</w:t>
      </w:r>
      <w:r w:rsidR="009527C2" w:rsidRPr="00287DFB">
        <w:rPr>
          <w:rFonts w:ascii="Times New Roman" w:hAnsi="Times New Roman"/>
          <w:b w:val="0"/>
          <w:lang w:val="es-ES"/>
        </w:rPr>
        <w:t>s</w:t>
      </w:r>
      <w:r w:rsidR="00BC58DA" w:rsidRPr="00287DFB">
        <w:rPr>
          <w:rFonts w:ascii="Times New Roman" w:hAnsi="Times New Roman"/>
          <w:b w:val="0"/>
          <w:lang w:val="es-ES"/>
        </w:rPr>
        <w:t xml:space="preserve"> económico</w:t>
      </w:r>
      <w:r w:rsidR="009527C2" w:rsidRPr="00287DFB">
        <w:rPr>
          <w:rFonts w:ascii="Times New Roman" w:hAnsi="Times New Roman"/>
          <w:b w:val="0"/>
          <w:lang w:val="es-ES"/>
        </w:rPr>
        <w:t>s</w:t>
      </w:r>
      <w:r w:rsidR="00BC58DA" w:rsidRPr="00287DFB">
        <w:rPr>
          <w:rFonts w:ascii="Times New Roman" w:hAnsi="Times New Roman"/>
          <w:b w:val="0"/>
          <w:lang w:val="es-ES"/>
        </w:rPr>
        <w:t xml:space="preserve"> </w:t>
      </w:r>
      <w:r w:rsidRPr="00287DFB">
        <w:rPr>
          <w:rFonts w:ascii="Times New Roman" w:hAnsi="Times New Roman"/>
          <w:b w:val="0"/>
          <w:lang w:val="es-ES"/>
        </w:rPr>
        <w:t>finalizado</w:t>
      </w:r>
      <w:r w:rsidR="009527C2" w:rsidRPr="00287DFB">
        <w:rPr>
          <w:rFonts w:ascii="Times New Roman" w:hAnsi="Times New Roman"/>
          <w:b w:val="0"/>
          <w:lang w:val="es-ES"/>
        </w:rPr>
        <w:t>s</w:t>
      </w:r>
      <w:r w:rsidR="00BC58DA" w:rsidRPr="00287DFB">
        <w:rPr>
          <w:rFonts w:ascii="Times New Roman" w:hAnsi="Times New Roman"/>
          <w:b w:val="0"/>
          <w:lang w:val="es-ES"/>
        </w:rPr>
        <w:t xml:space="preserve"> el 31 de diciembre de</w:t>
      </w:r>
      <w:r w:rsidR="0055549C" w:rsidRPr="00287DFB">
        <w:rPr>
          <w:rFonts w:ascii="Times New Roman" w:hAnsi="Times New Roman"/>
          <w:b w:val="0"/>
          <w:lang w:val="es-ES"/>
        </w:rPr>
        <w:t xml:space="preserve"> 2018 y </w:t>
      </w:r>
      <w:r w:rsidR="009527C2" w:rsidRPr="00287DFB">
        <w:rPr>
          <w:rFonts w:ascii="Times New Roman" w:hAnsi="Times New Roman"/>
          <w:b w:val="0"/>
          <w:lang w:val="es-ES"/>
        </w:rPr>
        <w:t>el 31 de diciembre de 2019</w:t>
      </w:r>
      <w:r w:rsidR="0055549C" w:rsidRPr="00287DFB">
        <w:rPr>
          <w:rFonts w:ascii="Times New Roman" w:hAnsi="Times New Roman"/>
          <w:b w:val="0"/>
          <w:lang w:val="es-ES"/>
        </w:rPr>
        <w:t xml:space="preserve">, </w:t>
      </w:r>
      <w:r w:rsidR="007509F5" w:rsidRPr="00287DFB">
        <w:rPr>
          <w:rFonts w:ascii="Times New Roman" w:hAnsi="Times New Roman"/>
          <w:b w:val="0"/>
          <w:lang w:val="es-ES"/>
        </w:rPr>
        <w:t xml:space="preserve">la auditoría </w:t>
      </w:r>
      <w:r w:rsidR="00B74C9A" w:rsidRPr="00287DFB">
        <w:rPr>
          <w:rFonts w:ascii="Times New Roman" w:hAnsi="Times New Roman"/>
          <w:b w:val="0"/>
          <w:lang w:val="es-ES"/>
        </w:rPr>
        <w:t xml:space="preserve">de los estados financieros </w:t>
      </w:r>
      <w:r w:rsidR="007509F5" w:rsidRPr="00287DFB">
        <w:rPr>
          <w:rFonts w:ascii="Times New Roman" w:hAnsi="Times New Roman"/>
          <w:b w:val="0"/>
          <w:lang w:val="es-ES"/>
        </w:rPr>
        <w:t xml:space="preserve">de la Sociedad es efectuada por la firma </w:t>
      </w:r>
      <w:r w:rsidR="007509F5" w:rsidRPr="00287DFB">
        <w:rPr>
          <w:rFonts w:ascii="Times New Roman" w:hAnsi="Times New Roman"/>
          <w:b w:val="0"/>
          <w:lang w:val="es-MX"/>
        </w:rPr>
        <w:t>Deloitte (que incluye Deloitte &amp; Co. S.A. – CUIT N° 30-52612491-6, antes Deloitte &amp; Co. S.R.L. – y Deloitte S.C. – CUIT N° 30-70812439-3), Contadores Públicos Independientes, matriculados en el Consejo Profesional de Ciencias Económicas de la Ciudad Autónoma de Buenos Aires - CPCECABA (Deloitte &amp; Co. S.A. - Registro de Soc. Com. Tº 1 - Fº 3; Deloitte S.C. - Registro de Asoc. Profesionales Universitarios T° 1 - F° 2). El domicilio de Deloitte es en Florida 234, Piso 5º, de la Ciudad Autónoma de Buenos Aires.</w:t>
      </w:r>
    </w:p>
    <w:p w14:paraId="32C02E64" w14:textId="77777777" w:rsidR="008B7CDD" w:rsidRPr="00287DFB" w:rsidRDefault="008B7CDD" w:rsidP="007509F5">
      <w:pPr>
        <w:pStyle w:val="Textoindependiente"/>
        <w:tabs>
          <w:tab w:val="clear" w:pos="380"/>
        </w:tabs>
        <w:rPr>
          <w:rFonts w:ascii="Times New Roman" w:hAnsi="Times New Roman"/>
          <w:b w:val="0"/>
          <w:lang w:val="es-ES"/>
        </w:rPr>
      </w:pPr>
    </w:p>
    <w:p w14:paraId="11C07218" w14:textId="77777777" w:rsidR="00C31A00" w:rsidRPr="00287DFB" w:rsidRDefault="00C31A00" w:rsidP="00C31A00">
      <w:pPr>
        <w:pStyle w:val="Textoindependiente"/>
        <w:rPr>
          <w:rFonts w:ascii="Times New Roman" w:hAnsi="Times New Roman"/>
          <w:b w:val="0"/>
          <w:bCs w:val="0"/>
          <w:lang w:val="es-ES"/>
        </w:rPr>
      </w:pPr>
      <w:r w:rsidRPr="00287DFB">
        <w:rPr>
          <w:rFonts w:ascii="Times New Roman" w:hAnsi="Times New Roman"/>
          <w:b w:val="0"/>
          <w:bCs w:val="0"/>
          <w:lang w:val="es-ES"/>
        </w:rPr>
        <w:t xml:space="preserve">Para el ejercicio económico que comenzó el 1 de enero de 2020 y que finalizará el 31 de diciembre de 2020 fueron designados </w:t>
      </w:r>
      <w:r w:rsidRPr="00287DFB">
        <w:rPr>
          <w:rFonts w:ascii="Times New Roman" w:hAnsi="Times New Roman"/>
          <w:b w:val="0"/>
          <w:color w:val="000000"/>
          <w:spacing w:val="-3"/>
        </w:rPr>
        <w:t xml:space="preserve">Daniel Caracciolo </w:t>
      </w:r>
      <w:r w:rsidRPr="00287DFB">
        <w:rPr>
          <w:rFonts w:ascii="Times New Roman" w:hAnsi="Times New Roman"/>
          <w:b w:val="0"/>
          <w:bCs w:val="0"/>
          <w:lang w:val="es-ES"/>
        </w:rPr>
        <w:t xml:space="preserve">como Contador Certificante Titular y </w:t>
      </w:r>
      <w:r w:rsidRPr="00287DFB">
        <w:rPr>
          <w:rFonts w:ascii="Times New Roman" w:hAnsi="Times New Roman"/>
          <w:b w:val="0"/>
          <w:color w:val="000000"/>
          <w:spacing w:val="-3"/>
        </w:rPr>
        <w:t xml:space="preserve">Pablo Javier Fernández </w:t>
      </w:r>
      <w:r w:rsidR="00F47F34" w:rsidRPr="00287DFB">
        <w:rPr>
          <w:rFonts w:ascii="Times New Roman" w:hAnsi="Times New Roman"/>
          <w:b w:val="0"/>
          <w:color w:val="000000"/>
          <w:spacing w:val="-3"/>
        </w:rPr>
        <w:t>Solís</w:t>
      </w:r>
      <w:r w:rsidRPr="00287DFB">
        <w:rPr>
          <w:rFonts w:ascii="Times New Roman" w:hAnsi="Times New Roman"/>
          <w:b w:val="0"/>
          <w:bCs w:val="0"/>
          <w:lang w:val="es-ES"/>
        </w:rPr>
        <w:t xml:space="preserve"> como Contador Certificante Suplente, ambos pertenecientes </w:t>
      </w:r>
      <w:r w:rsidR="00B74C9A" w:rsidRPr="00287DFB">
        <w:rPr>
          <w:rFonts w:ascii="Times New Roman" w:hAnsi="Times New Roman"/>
          <w:b w:val="0"/>
          <w:bCs w:val="0"/>
          <w:lang w:val="es-ES"/>
        </w:rPr>
        <w:t>a</w:t>
      </w:r>
      <w:r w:rsidRPr="00287DFB">
        <w:rPr>
          <w:rFonts w:ascii="Times New Roman" w:hAnsi="Times New Roman"/>
          <w:b w:val="0"/>
          <w:bCs w:val="0"/>
          <w:lang w:val="es-ES"/>
        </w:rPr>
        <w:t xml:space="preserve"> Deloitte &amp; Co. S.A.</w:t>
      </w:r>
    </w:p>
    <w:p w14:paraId="1EE5CC4D" w14:textId="77777777" w:rsidR="00C31A00" w:rsidRPr="00287DFB" w:rsidRDefault="00C31A00" w:rsidP="007509F5">
      <w:pPr>
        <w:pStyle w:val="Textoindependiente"/>
        <w:tabs>
          <w:tab w:val="clear" w:pos="380"/>
        </w:tabs>
        <w:rPr>
          <w:rFonts w:ascii="Times New Roman" w:hAnsi="Times New Roman"/>
          <w:b w:val="0"/>
          <w:lang w:val="es-ES"/>
        </w:rPr>
      </w:pPr>
    </w:p>
    <w:p w14:paraId="70DB67AF" w14:textId="77777777" w:rsidR="0055549C" w:rsidRPr="00287DFB" w:rsidRDefault="0055549C" w:rsidP="0055549C">
      <w:pPr>
        <w:pStyle w:val="Textoindependiente"/>
        <w:rPr>
          <w:rFonts w:ascii="Times New Roman" w:hAnsi="Times New Roman"/>
          <w:b w:val="0"/>
          <w:bCs w:val="0"/>
          <w:lang w:val="es-ES"/>
        </w:rPr>
      </w:pPr>
      <w:r w:rsidRPr="00287DFB">
        <w:rPr>
          <w:rFonts w:ascii="Times New Roman" w:hAnsi="Times New Roman"/>
          <w:b w:val="0"/>
          <w:bCs w:val="0"/>
          <w:lang w:val="es-ES"/>
        </w:rPr>
        <w:t>Para el ejercicio económico que comenzó el 1 de enero de 2019 y que finaliz</w:t>
      </w:r>
      <w:r w:rsidR="009527C2" w:rsidRPr="00287DFB">
        <w:rPr>
          <w:rFonts w:ascii="Times New Roman" w:hAnsi="Times New Roman"/>
          <w:b w:val="0"/>
          <w:bCs w:val="0"/>
          <w:lang w:val="es-ES"/>
        </w:rPr>
        <w:t>ó</w:t>
      </w:r>
      <w:r w:rsidRPr="00287DFB">
        <w:rPr>
          <w:rFonts w:ascii="Times New Roman" w:hAnsi="Times New Roman"/>
          <w:b w:val="0"/>
          <w:bCs w:val="0"/>
          <w:lang w:val="es-ES"/>
        </w:rPr>
        <w:t xml:space="preserve"> el 31 de diciembre de 2019 fueron designados </w:t>
      </w:r>
      <w:r w:rsidRPr="00287DFB">
        <w:rPr>
          <w:rFonts w:ascii="Times New Roman" w:hAnsi="Times New Roman"/>
          <w:b w:val="0"/>
          <w:color w:val="000000"/>
          <w:spacing w:val="-3"/>
        </w:rPr>
        <w:t xml:space="preserve">Marcelo Ernesto García </w:t>
      </w:r>
      <w:r w:rsidRPr="00287DFB">
        <w:rPr>
          <w:rFonts w:ascii="Times New Roman" w:hAnsi="Times New Roman"/>
          <w:b w:val="0"/>
          <w:bCs w:val="0"/>
          <w:lang w:val="es-ES"/>
        </w:rPr>
        <w:t xml:space="preserve">como Contador Certificante Titular y </w:t>
      </w:r>
      <w:r w:rsidRPr="00287DFB">
        <w:rPr>
          <w:rFonts w:ascii="Times New Roman" w:hAnsi="Times New Roman"/>
          <w:b w:val="0"/>
          <w:color w:val="000000"/>
          <w:spacing w:val="-3"/>
        </w:rPr>
        <w:t>Roxana Mabel Fiasche</w:t>
      </w:r>
      <w:r w:rsidRPr="00287DFB">
        <w:rPr>
          <w:rFonts w:ascii="Times New Roman" w:hAnsi="Times New Roman"/>
          <w:b w:val="0"/>
          <w:bCs w:val="0"/>
          <w:lang w:val="es-ES"/>
        </w:rPr>
        <w:t xml:space="preserve"> como Contadora Certificante Suplente, ambos pertenecientes </w:t>
      </w:r>
      <w:r w:rsidR="00B74C9A" w:rsidRPr="00287DFB">
        <w:rPr>
          <w:rFonts w:ascii="Times New Roman" w:hAnsi="Times New Roman"/>
          <w:b w:val="0"/>
          <w:bCs w:val="0"/>
          <w:lang w:val="es-ES"/>
        </w:rPr>
        <w:t>a</w:t>
      </w:r>
      <w:r w:rsidRPr="00287DFB">
        <w:rPr>
          <w:rFonts w:ascii="Times New Roman" w:hAnsi="Times New Roman"/>
          <w:b w:val="0"/>
          <w:bCs w:val="0"/>
          <w:lang w:val="es-ES"/>
        </w:rPr>
        <w:t xml:space="preserve"> Deloitte &amp; Co. S.A.</w:t>
      </w:r>
    </w:p>
    <w:p w14:paraId="2C2589E1" w14:textId="77777777" w:rsidR="0055549C" w:rsidRPr="00287DFB" w:rsidRDefault="0055549C" w:rsidP="0055549C">
      <w:pPr>
        <w:pStyle w:val="Textoindependiente"/>
        <w:rPr>
          <w:rFonts w:ascii="Times New Roman" w:hAnsi="Times New Roman"/>
          <w:b w:val="0"/>
          <w:bCs w:val="0"/>
          <w:lang w:val="es-ES"/>
        </w:rPr>
      </w:pPr>
    </w:p>
    <w:p w14:paraId="37274665" w14:textId="77777777" w:rsidR="007509F5" w:rsidRPr="00287DFB" w:rsidRDefault="007509F5" w:rsidP="007509F5">
      <w:pPr>
        <w:pStyle w:val="Textoindependiente"/>
        <w:rPr>
          <w:rFonts w:ascii="Times New Roman" w:hAnsi="Times New Roman"/>
          <w:b w:val="0"/>
          <w:bCs w:val="0"/>
          <w:lang w:val="es-ES"/>
        </w:rPr>
      </w:pPr>
      <w:r w:rsidRPr="00287DFB">
        <w:rPr>
          <w:rFonts w:ascii="Times New Roman" w:hAnsi="Times New Roman"/>
          <w:b w:val="0"/>
          <w:bCs w:val="0"/>
          <w:lang w:val="es-ES"/>
        </w:rPr>
        <w:t>Para el ejercicio económico que comenzó el 1 de enero de 201</w:t>
      </w:r>
      <w:r w:rsidRPr="00287DFB">
        <w:rPr>
          <w:rFonts w:ascii="Times New Roman" w:hAnsi="Times New Roman"/>
          <w:b w:val="0"/>
        </w:rPr>
        <w:t>8</w:t>
      </w:r>
      <w:r w:rsidRPr="00287DFB">
        <w:rPr>
          <w:rFonts w:ascii="Times New Roman" w:hAnsi="Times New Roman"/>
          <w:b w:val="0"/>
          <w:bCs w:val="0"/>
          <w:lang w:val="es-ES"/>
        </w:rPr>
        <w:t xml:space="preserve"> y que finalizó el 31 de diciembre de 201</w:t>
      </w:r>
      <w:r w:rsidRPr="00287DFB">
        <w:rPr>
          <w:rFonts w:ascii="Times New Roman" w:hAnsi="Times New Roman"/>
          <w:b w:val="0"/>
        </w:rPr>
        <w:t>8</w:t>
      </w:r>
      <w:r w:rsidRPr="00287DFB">
        <w:rPr>
          <w:rFonts w:ascii="Times New Roman" w:hAnsi="Times New Roman"/>
          <w:b w:val="0"/>
          <w:bCs w:val="0"/>
          <w:lang w:val="es-ES"/>
        </w:rPr>
        <w:t xml:space="preserve"> fueron designados </w:t>
      </w:r>
      <w:r w:rsidRPr="00287DFB">
        <w:rPr>
          <w:rFonts w:ascii="Times New Roman" w:hAnsi="Times New Roman"/>
          <w:b w:val="0"/>
          <w:color w:val="000000"/>
          <w:spacing w:val="-3"/>
        </w:rPr>
        <w:t xml:space="preserve">Marcelo Ernesto García </w:t>
      </w:r>
      <w:r w:rsidRPr="00287DFB">
        <w:rPr>
          <w:rFonts w:ascii="Times New Roman" w:hAnsi="Times New Roman"/>
          <w:b w:val="0"/>
          <w:bCs w:val="0"/>
          <w:lang w:val="es-ES"/>
        </w:rPr>
        <w:t xml:space="preserve">como Contador Certificante Titular y </w:t>
      </w:r>
      <w:r w:rsidRPr="00287DFB">
        <w:rPr>
          <w:rFonts w:ascii="Times New Roman" w:hAnsi="Times New Roman"/>
          <w:b w:val="0"/>
          <w:color w:val="000000"/>
          <w:spacing w:val="-3"/>
        </w:rPr>
        <w:t>Carlos Bernardo Srulevich</w:t>
      </w:r>
      <w:r w:rsidRPr="00287DFB">
        <w:rPr>
          <w:rFonts w:ascii="Times New Roman" w:hAnsi="Times New Roman"/>
          <w:b w:val="0"/>
          <w:bCs w:val="0"/>
          <w:lang w:val="es-ES"/>
        </w:rPr>
        <w:t xml:space="preserve"> como Contador Certificante Suplente, ambos pertenecientes </w:t>
      </w:r>
      <w:r w:rsidR="00B74C9A" w:rsidRPr="00287DFB">
        <w:rPr>
          <w:rFonts w:ascii="Times New Roman" w:hAnsi="Times New Roman"/>
          <w:b w:val="0"/>
          <w:bCs w:val="0"/>
          <w:lang w:val="es-ES"/>
        </w:rPr>
        <w:t>a</w:t>
      </w:r>
      <w:r w:rsidRPr="00287DFB">
        <w:rPr>
          <w:rFonts w:ascii="Times New Roman" w:hAnsi="Times New Roman"/>
          <w:b w:val="0"/>
          <w:bCs w:val="0"/>
          <w:lang w:val="es-ES"/>
        </w:rPr>
        <w:t xml:space="preserve"> Deloitte &amp; Co. S.A.</w:t>
      </w:r>
    </w:p>
    <w:p w14:paraId="78C4595E" w14:textId="77777777" w:rsidR="009527C2" w:rsidRPr="00287DFB" w:rsidRDefault="009527C2" w:rsidP="009527C2">
      <w:pPr>
        <w:pStyle w:val="Textoindependiente"/>
        <w:rPr>
          <w:rFonts w:ascii="Times New Roman" w:hAnsi="Times New Roman"/>
          <w:b w:val="0"/>
          <w:bCs w:val="0"/>
          <w:lang w:val="es-ES"/>
        </w:rPr>
      </w:pPr>
    </w:p>
    <w:p w14:paraId="1FA572B2" w14:textId="77777777" w:rsidR="009527C2" w:rsidRPr="00287DFB" w:rsidRDefault="009527C2" w:rsidP="009527C2">
      <w:pPr>
        <w:pStyle w:val="Textoindependiente"/>
        <w:rPr>
          <w:rFonts w:ascii="Times New Roman" w:hAnsi="Times New Roman"/>
          <w:b w:val="0"/>
          <w:bCs w:val="0"/>
          <w:lang w:val="es-ES"/>
        </w:rPr>
      </w:pPr>
      <w:r w:rsidRPr="00287DFB">
        <w:rPr>
          <w:rFonts w:ascii="Times New Roman" w:hAnsi="Times New Roman"/>
          <w:b w:val="0"/>
          <w:bCs w:val="0"/>
          <w:lang w:val="es-ES"/>
        </w:rPr>
        <w:t xml:space="preserve">Para el ejercicio económico que comenzó el 1 de enero de 2017 y que finalizó el 31 de diciembre de 2017 fueron designados </w:t>
      </w:r>
      <w:r w:rsidRPr="00287DFB">
        <w:rPr>
          <w:rFonts w:ascii="Times New Roman" w:hAnsi="Times New Roman"/>
          <w:b w:val="0"/>
          <w:spacing w:val="-3"/>
        </w:rPr>
        <w:t xml:space="preserve">Raúl Leonardo Viglione </w:t>
      </w:r>
      <w:r w:rsidRPr="00287DFB">
        <w:rPr>
          <w:rFonts w:ascii="Times New Roman" w:hAnsi="Times New Roman"/>
          <w:b w:val="0"/>
          <w:bCs w:val="0"/>
          <w:lang w:val="es-ES"/>
        </w:rPr>
        <w:t xml:space="preserve">como Contador Certificante Titular y el Sr. </w:t>
      </w:r>
      <w:r w:rsidRPr="00287DFB">
        <w:rPr>
          <w:rFonts w:ascii="Times New Roman" w:hAnsi="Times New Roman"/>
          <w:b w:val="0"/>
          <w:spacing w:val="-3"/>
        </w:rPr>
        <w:t>Alejandro Pablo Frechou</w:t>
      </w:r>
      <w:r w:rsidRPr="00287DFB">
        <w:rPr>
          <w:rFonts w:ascii="Times New Roman" w:hAnsi="Times New Roman"/>
          <w:b w:val="0"/>
          <w:bCs w:val="0"/>
          <w:lang w:val="es-ES"/>
        </w:rPr>
        <w:t xml:space="preserve"> como Contador Certificante Suplente, ambos pertenecientes </w:t>
      </w:r>
      <w:r w:rsidR="00B74C9A" w:rsidRPr="00287DFB">
        <w:rPr>
          <w:rFonts w:ascii="Times New Roman" w:hAnsi="Times New Roman"/>
          <w:b w:val="0"/>
          <w:bCs w:val="0"/>
          <w:lang w:val="es-ES"/>
        </w:rPr>
        <w:t>a</w:t>
      </w:r>
      <w:r w:rsidRPr="00287DFB">
        <w:rPr>
          <w:rFonts w:ascii="Times New Roman" w:hAnsi="Times New Roman"/>
          <w:b w:val="0"/>
          <w:bCs w:val="0"/>
          <w:lang w:val="es-ES"/>
        </w:rPr>
        <w:t xml:space="preserve"> Price Waterhouse &amp; Co. S.R.L.</w:t>
      </w:r>
    </w:p>
    <w:p w14:paraId="292DE0C5" w14:textId="77777777" w:rsidR="007509F5" w:rsidRPr="00287DFB" w:rsidRDefault="007509F5" w:rsidP="007509F5">
      <w:pPr>
        <w:pStyle w:val="Textoindependiente"/>
        <w:rPr>
          <w:rFonts w:ascii="Times New Roman" w:hAnsi="Times New Roman"/>
          <w:b w:val="0"/>
          <w:bCs w:val="0"/>
          <w:lang w:val="es-ES"/>
        </w:rPr>
      </w:pPr>
    </w:p>
    <w:p w14:paraId="6014B1B1" w14:textId="77777777" w:rsidR="00856286" w:rsidRPr="00287DFB" w:rsidRDefault="00856286" w:rsidP="00856286">
      <w:pPr>
        <w:pStyle w:val="Textoindependiente"/>
        <w:rPr>
          <w:rFonts w:ascii="Times New Roman" w:hAnsi="Times New Roman"/>
          <w:b w:val="0"/>
          <w:lang w:val="es-ES"/>
        </w:rPr>
      </w:pPr>
      <w:r w:rsidRPr="00287DFB">
        <w:rPr>
          <w:rFonts w:ascii="Times New Roman" w:hAnsi="Times New Roman"/>
          <w:b w:val="0"/>
          <w:lang w:val="es-ES"/>
        </w:rPr>
        <w:t xml:space="preserve">El Sr. Daniel Caracciolo con domicilio especial en Florida 234, Piso 5°, de la Ciudad Autónoma de Buenos Aires, titular del Documento Nacional de Identidad N° </w:t>
      </w:r>
      <w:r w:rsidR="00526E75" w:rsidRPr="00287DFB">
        <w:rPr>
          <w:rFonts w:ascii="Times New Roman" w:hAnsi="Times New Roman"/>
          <w:b w:val="0"/>
          <w:lang w:val="es-MX"/>
        </w:rPr>
        <w:t>20.203.262</w:t>
      </w:r>
      <w:r w:rsidRPr="00287DFB">
        <w:rPr>
          <w:rFonts w:ascii="Times New Roman" w:hAnsi="Times New Roman"/>
          <w:b w:val="0"/>
          <w:lang w:val="es-ES"/>
        </w:rPr>
        <w:t xml:space="preserve">, CUIT N° </w:t>
      </w:r>
      <w:r w:rsidR="00526E75" w:rsidRPr="00287DFB">
        <w:rPr>
          <w:rFonts w:ascii="Times New Roman" w:hAnsi="Times New Roman"/>
          <w:b w:val="0"/>
          <w:lang w:val="es-ES"/>
        </w:rPr>
        <w:t>20-</w:t>
      </w:r>
      <w:r w:rsidR="00526E75" w:rsidRPr="00287DFB">
        <w:rPr>
          <w:rFonts w:ascii="Times New Roman" w:hAnsi="Times New Roman"/>
          <w:b w:val="0"/>
          <w:lang w:val="es-MX"/>
        </w:rPr>
        <w:t>20203262-2</w:t>
      </w:r>
      <w:r w:rsidRPr="00287DFB">
        <w:rPr>
          <w:rFonts w:ascii="Times New Roman" w:hAnsi="Times New Roman"/>
          <w:b w:val="0"/>
          <w:lang w:val="es-ES"/>
        </w:rPr>
        <w:t xml:space="preserve">, es Contador Público Nacional, inscripto en el Consejo Profesional de Ciencias Económicas de la Ciudad Autónoma de Buenos Aires, bajo el To. </w:t>
      </w:r>
      <w:r w:rsidR="00526E75" w:rsidRPr="00287DFB">
        <w:rPr>
          <w:rFonts w:ascii="Times New Roman" w:hAnsi="Times New Roman"/>
          <w:b w:val="0"/>
          <w:lang w:val="es-ES"/>
        </w:rPr>
        <w:t>279</w:t>
      </w:r>
      <w:r w:rsidRPr="00287DFB">
        <w:rPr>
          <w:rFonts w:ascii="Times New Roman" w:hAnsi="Times New Roman"/>
          <w:b w:val="0"/>
          <w:lang w:val="es-ES"/>
        </w:rPr>
        <w:t xml:space="preserve">, Fo. </w:t>
      </w:r>
      <w:r w:rsidR="00526E75" w:rsidRPr="00287DFB">
        <w:rPr>
          <w:rFonts w:ascii="Times New Roman" w:hAnsi="Times New Roman"/>
          <w:b w:val="0"/>
          <w:lang w:val="es-ES"/>
        </w:rPr>
        <w:t>37</w:t>
      </w:r>
      <w:r w:rsidRPr="00287DFB">
        <w:rPr>
          <w:rFonts w:ascii="Times New Roman" w:hAnsi="Times New Roman"/>
          <w:b w:val="0"/>
          <w:lang w:val="es-ES"/>
        </w:rPr>
        <w:t>.</w:t>
      </w:r>
    </w:p>
    <w:p w14:paraId="14F1C21F" w14:textId="77777777" w:rsidR="00856286" w:rsidRPr="00287DFB" w:rsidRDefault="00856286" w:rsidP="00856286">
      <w:pPr>
        <w:pStyle w:val="Textoindependiente"/>
        <w:rPr>
          <w:rFonts w:ascii="Times New Roman" w:hAnsi="Times New Roman"/>
          <w:b w:val="0"/>
          <w:lang w:val="es-ES"/>
        </w:rPr>
      </w:pPr>
    </w:p>
    <w:p w14:paraId="19B0EB8B" w14:textId="77777777" w:rsidR="00856286" w:rsidRPr="00287DFB" w:rsidRDefault="00856286" w:rsidP="00856286">
      <w:pPr>
        <w:pStyle w:val="Textoindependiente"/>
        <w:rPr>
          <w:rFonts w:ascii="Times New Roman" w:hAnsi="Times New Roman"/>
          <w:b w:val="0"/>
          <w:lang w:val="es-ES"/>
        </w:rPr>
      </w:pPr>
      <w:r w:rsidRPr="00287DFB">
        <w:rPr>
          <w:rFonts w:ascii="Times New Roman" w:hAnsi="Times New Roman"/>
          <w:b w:val="0"/>
          <w:lang w:val="es-ES"/>
        </w:rPr>
        <w:t xml:space="preserve">El Sr. Pablo Javier Fernández Solís con domicilio especial en Florida 234, Piso 5°, de la Ciudad Autónoma de Buenos Aires, titular del Documento Nacional de Identidad N° </w:t>
      </w:r>
      <w:r w:rsidR="00526E75" w:rsidRPr="00287DFB">
        <w:rPr>
          <w:rFonts w:ascii="Times New Roman" w:hAnsi="Times New Roman"/>
          <w:b w:val="0"/>
          <w:lang w:val="es-MX"/>
        </w:rPr>
        <w:t>23.806.271</w:t>
      </w:r>
      <w:r w:rsidRPr="00287DFB">
        <w:rPr>
          <w:rFonts w:ascii="Times New Roman" w:hAnsi="Times New Roman"/>
          <w:b w:val="0"/>
          <w:lang w:val="es-ES"/>
        </w:rPr>
        <w:t xml:space="preserve">, CUIT N° </w:t>
      </w:r>
      <w:r w:rsidR="00526E75" w:rsidRPr="00287DFB">
        <w:rPr>
          <w:rFonts w:ascii="Times New Roman" w:hAnsi="Times New Roman"/>
          <w:b w:val="0"/>
          <w:lang w:val="es-ES"/>
        </w:rPr>
        <w:t>20-23806271-4</w:t>
      </w:r>
      <w:r w:rsidRPr="00287DFB">
        <w:rPr>
          <w:rFonts w:ascii="Times New Roman" w:hAnsi="Times New Roman"/>
          <w:b w:val="0"/>
          <w:lang w:val="es-ES"/>
        </w:rPr>
        <w:t xml:space="preserve">, es Contador Público Nacional, inscripto en el Consejo Profesional de Ciencias Económicas de la Ciudad Autónoma de Buenos Aires, bajo el To. </w:t>
      </w:r>
      <w:r w:rsidR="00526E75" w:rsidRPr="00287DFB">
        <w:rPr>
          <w:rFonts w:ascii="Times New Roman" w:hAnsi="Times New Roman"/>
          <w:b w:val="0"/>
          <w:lang w:val="es-ES"/>
        </w:rPr>
        <w:t>309</w:t>
      </w:r>
      <w:r w:rsidRPr="00287DFB">
        <w:rPr>
          <w:rFonts w:ascii="Times New Roman" w:hAnsi="Times New Roman"/>
          <w:b w:val="0"/>
          <w:lang w:val="es-ES"/>
        </w:rPr>
        <w:t xml:space="preserve">, Fo. </w:t>
      </w:r>
      <w:r w:rsidR="00526E75" w:rsidRPr="00287DFB">
        <w:rPr>
          <w:rFonts w:ascii="Times New Roman" w:hAnsi="Times New Roman"/>
          <w:b w:val="0"/>
          <w:lang w:val="es-ES"/>
        </w:rPr>
        <w:t>199</w:t>
      </w:r>
      <w:r w:rsidRPr="00287DFB">
        <w:rPr>
          <w:rFonts w:ascii="Times New Roman" w:hAnsi="Times New Roman"/>
          <w:b w:val="0"/>
          <w:lang w:val="es-ES"/>
        </w:rPr>
        <w:t>.</w:t>
      </w:r>
    </w:p>
    <w:p w14:paraId="3348E387" w14:textId="77777777" w:rsidR="00856286" w:rsidRPr="00287DFB" w:rsidRDefault="00856286" w:rsidP="007509F5">
      <w:pPr>
        <w:pStyle w:val="Textoindependiente"/>
        <w:rPr>
          <w:rFonts w:ascii="Times New Roman" w:hAnsi="Times New Roman"/>
          <w:b w:val="0"/>
          <w:bCs w:val="0"/>
          <w:lang w:val="es-ES"/>
        </w:rPr>
      </w:pPr>
    </w:p>
    <w:p w14:paraId="0E4D7615" w14:textId="77777777" w:rsidR="007509F5" w:rsidRPr="00287DFB" w:rsidRDefault="007509F5" w:rsidP="007509F5">
      <w:pPr>
        <w:pStyle w:val="Textoindependiente"/>
        <w:rPr>
          <w:rFonts w:ascii="Times New Roman" w:hAnsi="Times New Roman"/>
          <w:b w:val="0"/>
          <w:bCs w:val="0"/>
          <w:lang w:val="es-ES"/>
        </w:rPr>
      </w:pPr>
      <w:r w:rsidRPr="00287DFB">
        <w:rPr>
          <w:rFonts w:ascii="Times New Roman" w:hAnsi="Times New Roman"/>
          <w:b w:val="0"/>
          <w:lang w:val="es-ES"/>
        </w:rPr>
        <w:t xml:space="preserve">El Sr. </w:t>
      </w:r>
      <w:r w:rsidRPr="00287DFB">
        <w:rPr>
          <w:rFonts w:ascii="Times New Roman" w:hAnsi="Times New Roman"/>
          <w:b w:val="0"/>
          <w:bCs w:val="0"/>
          <w:lang w:val="es-ES"/>
        </w:rPr>
        <w:t>Marcelo Ernesto García con domicilio especial en Florida 234, Piso 5°, de la Ciudad Autónoma de Buenos Aires, titular del Documento Nacional de Identidad N° 12.276.431, CUIT N° 20-12276431-2, es Contador Público</w:t>
      </w:r>
      <w:r w:rsidR="009527C2" w:rsidRPr="00287DFB">
        <w:rPr>
          <w:rFonts w:ascii="Times New Roman" w:hAnsi="Times New Roman"/>
          <w:b w:val="0"/>
          <w:bCs w:val="0"/>
          <w:lang w:val="es-ES"/>
        </w:rPr>
        <w:t xml:space="preserve"> Nacional</w:t>
      </w:r>
      <w:r w:rsidRPr="00287DFB">
        <w:rPr>
          <w:rFonts w:ascii="Times New Roman" w:hAnsi="Times New Roman"/>
          <w:b w:val="0"/>
          <w:bCs w:val="0"/>
          <w:lang w:val="es-ES"/>
        </w:rPr>
        <w:t>, inscripto en el Consejo Profesional de Ciencias Económicas de la Ciudad Autónoma de Buenos Aires, bajo el To. CXI, Fo. 67.</w:t>
      </w:r>
    </w:p>
    <w:p w14:paraId="4CB7B468" w14:textId="77777777" w:rsidR="009527C2" w:rsidRPr="00287DFB" w:rsidRDefault="009527C2" w:rsidP="007509F5">
      <w:pPr>
        <w:pStyle w:val="Textoindependiente"/>
        <w:rPr>
          <w:rFonts w:ascii="Times New Roman" w:hAnsi="Times New Roman"/>
          <w:b w:val="0"/>
          <w:bCs w:val="0"/>
          <w:lang w:val="es-ES"/>
        </w:rPr>
      </w:pPr>
    </w:p>
    <w:p w14:paraId="3E90DD23" w14:textId="77777777" w:rsidR="009527C2" w:rsidRPr="00287DFB" w:rsidRDefault="009527C2" w:rsidP="007509F5">
      <w:pPr>
        <w:pStyle w:val="Textoindependiente"/>
        <w:rPr>
          <w:rFonts w:ascii="Times New Roman" w:hAnsi="Times New Roman"/>
          <w:b w:val="0"/>
          <w:bCs w:val="0"/>
          <w:lang w:val="es-ES"/>
        </w:rPr>
      </w:pPr>
      <w:r w:rsidRPr="00287DFB">
        <w:rPr>
          <w:rFonts w:ascii="Times New Roman" w:hAnsi="Times New Roman"/>
          <w:b w:val="0"/>
          <w:bCs w:val="0"/>
          <w:lang w:val="es-ES"/>
        </w:rPr>
        <w:t xml:space="preserve">La Sra. Roxana Mabel Fiasche con domicilio especial en Florida 234, Piso 5°, de la Ciudad Autónoma de Buenos Aires, titular del Documento Nacional de Identidad N° </w:t>
      </w:r>
      <w:r w:rsidR="00526E75" w:rsidRPr="00287DFB">
        <w:rPr>
          <w:rFonts w:ascii="Times New Roman" w:hAnsi="Times New Roman"/>
          <w:b w:val="0"/>
          <w:bCs w:val="0"/>
          <w:lang w:val="es-ES"/>
        </w:rPr>
        <w:t>17.605.162</w:t>
      </w:r>
      <w:r w:rsidRPr="00287DFB">
        <w:rPr>
          <w:rFonts w:ascii="Times New Roman" w:hAnsi="Times New Roman"/>
          <w:b w:val="0"/>
          <w:bCs w:val="0"/>
          <w:lang w:val="es-ES"/>
        </w:rPr>
        <w:t xml:space="preserve">, CUIT N° </w:t>
      </w:r>
      <w:r w:rsidR="00526E75" w:rsidRPr="00287DFB">
        <w:rPr>
          <w:rFonts w:ascii="Times New Roman" w:hAnsi="Times New Roman"/>
          <w:b w:val="0"/>
          <w:bCs w:val="0"/>
          <w:lang w:val="es-ES"/>
        </w:rPr>
        <w:t>27-17605162-6</w:t>
      </w:r>
      <w:r w:rsidRPr="00287DFB">
        <w:rPr>
          <w:rFonts w:ascii="Times New Roman" w:hAnsi="Times New Roman"/>
          <w:b w:val="0"/>
          <w:bCs w:val="0"/>
          <w:lang w:val="es-ES"/>
        </w:rPr>
        <w:t xml:space="preserve">, es Contadora Pública Nacional, inscripto en el Consejo Profesional de Ciencias Económicas de la Ciudad Autónoma de Buenos Aires, bajo el To. </w:t>
      </w:r>
      <w:r w:rsidR="00526E75" w:rsidRPr="00287DFB">
        <w:rPr>
          <w:rFonts w:ascii="Times New Roman" w:hAnsi="Times New Roman"/>
          <w:b w:val="0"/>
          <w:bCs w:val="0"/>
          <w:lang w:val="es-ES"/>
        </w:rPr>
        <w:t>274</w:t>
      </w:r>
      <w:r w:rsidRPr="00287DFB">
        <w:rPr>
          <w:rFonts w:ascii="Times New Roman" w:hAnsi="Times New Roman"/>
          <w:b w:val="0"/>
          <w:bCs w:val="0"/>
          <w:lang w:val="es-ES"/>
        </w:rPr>
        <w:t xml:space="preserve">, Fo. </w:t>
      </w:r>
      <w:r w:rsidR="00526E75" w:rsidRPr="00287DFB">
        <w:rPr>
          <w:rFonts w:ascii="Times New Roman" w:hAnsi="Times New Roman"/>
          <w:b w:val="0"/>
          <w:bCs w:val="0"/>
          <w:lang w:val="es-ES"/>
        </w:rPr>
        <w:t>40</w:t>
      </w:r>
      <w:r w:rsidRPr="00287DFB">
        <w:rPr>
          <w:rFonts w:ascii="Times New Roman" w:hAnsi="Times New Roman"/>
          <w:b w:val="0"/>
          <w:bCs w:val="0"/>
          <w:lang w:val="es-ES"/>
        </w:rPr>
        <w:t>.</w:t>
      </w:r>
    </w:p>
    <w:p w14:paraId="56805C02" w14:textId="77777777" w:rsidR="009527C2" w:rsidRPr="00287DFB" w:rsidRDefault="009527C2" w:rsidP="007509F5">
      <w:pPr>
        <w:pStyle w:val="Textoindependiente"/>
        <w:rPr>
          <w:rFonts w:ascii="Times New Roman" w:hAnsi="Times New Roman"/>
          <w:b w:val="0"/>
          <w:bCs w:val="0"/>
          <w:lang w:val="es-ES"/>
        </w:rPr>
      </w:pPr>
    </w:p>
    <w:p w14:paraId="15569FD5" w14:textId="77777777" w:rsidR="009527C2" w:rsidRPr="00287DFB" w:rsidRDefault="009527C2" w:rsidP="007509F5">
      <w:pPr>
        <w:pStyle w:val="Textoindependiente"/>
        <w:rPr>
          <w:rFonts w:ascii="Times New Roman" w:hAnsi="Times New Roman"/>
          <w:b w:val="0"/>
          <w:bCs w:val="0"/>
          <w:lang w:val="es-ES"/>
        </w:rPr>
      </w:pPr>
      <w:r w:rsidRPr="00287DFB">
        <w:rPr>
          <w:rFonts w:ascii="Times New Roman" w:hAnsi="Times New Roman"/>
          <w:b w:val="0"/>
          <w:bCs w:val="0"/>
          <w:lang w:val="es-ES"/>
        </w:rPr>
        <w:t xml:space="preserve">El Sr. Carlos Srulevich con domicilio especial en Florida 234, Piso 5°, de la Ciudad Autónoma de Buenos Aires, titular del Documento Nacional de Identidad N° </w:t>
      </w:r>
      <w:r w:rsidR="00526E75" w:rsidRPr="00287DFB">
        <w:rPr>
          <w:rFonts w:ascii="Times New Roman" w:hAnsi="Times New Roman"/>
          <w:b w:val="0"/>
          <w:bCs w:val="0"/>
          <w:lang w:val="es-MX"/>
        </w:rPr>
        <w:t>13.137.292</w:t>
      </w:r>
      <w:r w:rsidRPr="00287DFB">
        <w:rPr>
          <w:rFonts w:ascii="Times New Roman" w:hAnsi="Times New Roman"/>
          <w:b w:val="0"/>
          <w:bCs w:val="0"/>
          <w:lang w:val="es-ES"/>
        </w:rPr>
        <w:t xml:space="preserve">, CUIT N° </w:t>
      </w:r>
      <w:r w:rsidR="00526E75" w:rsidRPr="00287DFB">
        <w:rPr>
          <w:rFonts w:ascii="Times New Roman" w:hAnsi="Times New Roman"/>
          <w:b w:val="0"/>
          <w:bCs w:val="0"/>
          <w:lang w:val="es-ES"/>
        </w:rPr>
        <w:t>20-</w:t>
      </w:r>
      <w:r w:rsidR="00526E75" w:rsidRPr="00287DFB">
        <w:rPr>
          <w:rFonts w:ascii="Times New Roman" w:hAnsi="Times New Roman"/>
          <w:b w:val="0"/>
          <w:bCs w:val="0"/>
          <w:lang w:val="es-MX"/>
        </w:rPr>
        <w:t>13137292-3</w:t>
      </w:r>
      <w:r w:rsidRPr="00287DFB">
        <w:rPr>
          <w:rFonts w:ascii="Times New Roman" w:hAnsi="Times New Roman"/>
          <w:b w:val="0"/>
          <w:bCs w:val="0"/>
          <w:lang w:val="es-ES"/>
        </w:rPr>
        <w:t xml:space="preserve">, es Contador Público Nacional, inscripto en el Consejo Profesional de Ciencias Económicas de la Ciudad Autónoma de Buenos Aires, bajo el To. </w:t>
      </w:r>
      <w:r w:rsidR="00526E75" w:rsidRPr="00287DFB">
        <w:rPr>
          <w:rFonts w:ascii="Times New Roman" w:hAnsi="Times New Roman"/>
          <w:b w:val="0"/>
          <w:bCs w:val="0"/>
          <w:lang w:val="es-ES"/>
        </w:rPr>
        <w:t>139</w:t>
      </w:r>
      <w:r w:rsidRPr="00287DFB">
        <w:rPr>
          <w:rFonts w:ascii="Times New Roman" w:hAnsi="Times New Roman"/>
          <w:b w:val="0"/>
          <w:bCs w:val="0"/>
          <w:lang w:val="es-ES"/>
        </w:rPr>
        <w:t xml:space="preserve">, Fo. </w:t>
      </w:r>
      <w:r w:rsidR="00526E75" w:rsidRPr="00287DFB">
        <w:rPr>
          <w:rFonts w:ascii="Times New Roman" w:hAnsi="Times New Roman"/>
          <w:b w:val="0"/>
          <w:bCs w:val="0"/>
          <w:lang w:val="es-ES"/>
        </w:rPr>
        <w:t>192</w:t>
      </w:r>
      <w:r w:rsidRPr="00287DFB">
        <w:rPr>
          <w:rFonts w:ascii="Times New Roman" w:hAnsi="Times New Roman"/>
          <w:b w:val="0"/>
          <w:bCs w:val="0"/>
          <w:lang w:val="es-ES"/>
        </w:rPr>
        <w:t>.</w:t>
      </w:r>
    </w:p>
    <w:p w14:paraId="373E5F75" w14:textId="77777777" w:rsidR="007509F5" w:rsidRPr="00287DFB" w:rsidRDefault="007509F5" w:rsidP="002B5A89">
      <w:pPr>
        <w:pStyle w:val="Textoindependiente"/>
        <w:rPr>
          <w:rFonts w:ascii="Times New Roman" w:hAnsi="Times New Roman"/>
          <w:b w:val="0"/>
          <w:bCs w:val="0"/>
          <w:lang w:val="es-ES"/>
        </w:rPr>
      </w:pPr>
    </w:p>
    <w:p w14:paraId="6EE0E45E" w14:textId="77777777" w:rsidR="007509F5" w:rsidRPr="00287DFB" w:rsidRDefault="007509F5" w:rsidP="007509F5">
      <w:pPr>
        <w:pStyle w:val="Textoindependiente"/>
        <w:rPr>
          <w:rFonts w:ascii="Times New Roman" w:hAnsi="Times New Roman"/>
          <w:b w:val="0"/>
        </w:rPr>
      </w:pPr>
      <w:r w:rsidRPr="00287DFB">
        <w:rPr>
          <w:rFonts w:ascii="Times New Roman" w:hAnsi="Times New Roman"/>
          <w:b w:val="0"/>
        </w:rPr>
        <w:t xml:space="preserve">El </w:t>
      </w:r>
      <w:r w:rsidRPr="00287DFB">
        <w:rPr>
          <w:rFonts w:ascii="Times New Roman" w:hAnsi="Times New Roman"/>
          <w:b w:val="0"/>
          <w:bCs w:val="0"/>
        </w:rPr>
        <w:t xml:space="preserve">Sr. </w:t>
      </w:r>
      <w:r w:rsidRPr="00287DFB">
        <w:rPr>
          <w:rFonts w:ascii="Times New Roman" w:hAnsi="Times New Roman"/>
          <w:b w:val="0"/>
        </w:rPr>
        <w:t>Ra</w:t>
      </w:r>
      <w:r w:rsidR="00FE574C" w:rsidRPr="00287DFB">
        <w:rPr>
          <w:rFonts w:ascii="Times New Roman" w:hAnsi="Times New Roman"/>
          <w:b w:val="0"/>
        </w:rPr>
        <w:t>ú</w:t>
      </w:r>
      <w:r w:rsidRPr="00287DFB">
        <w:rPr>
          <w:rFonts w:ascii="Times New Roman" w:hAnsi="Times New Roman"/>
          <w:b w:val="0"/>
        </w:rPr>
        <w:t>l Leonardo Viglione con domicilio especial en Bouchard 557, Piso 7, de la Ciudad Autónoma de Buenos Aires, titular del Documento Nacional de Identidad N°</w:t>
      </w:r>
      <w:r w:rsidR="00FE574C" w:rsidRPr="00287DFB">
        <w:rPr>
          <w:rFonts w:ascii="Times New Roman" w:hAnsi="Times New Roman"/>
          <w:b w:val="0"/>
        </w:rPr>
        <w:t xml:space="preserve"> </w:t>
      </w:r>
      <w:r w:rsidRPr="00287DFB">
        <w:rPr>
          <w:rFonts w:ascii="Times New Roman" w:hAnsi="Times New Roman"/>
          <w:b w:val="0"/>
          <w:bCs w:val="0"/>
          <w:lang w:val="es-ES"/>
        </w:rPr>
        <w:t>17.254.854</w:t>
      </w:r>
      <w:r w:rsidRPr="00287DFB">
        <w:rPr>
          <w:rFonts w:ascii="Times New Roman" w:hAnsi="Times New Roman"/>
          <w:b w:val="0"/>
        </w:rPr>
        <w:t>, CUIT N° 20-17.254.854-8, es Contador Público, inscripto en el Consejo Profesional de Ciencias Económicas de la Ciudad Autónoma de Buenos Aires, bajo el To. 196, Fo. 169.</w:t>
      </w:r>
    </w:p>
    <w:p w14:paraId="44A5D452" w14:textId="77777777" w:rsidR="009527C2" w:rsidRPr="00287DFB" w:rsidRDefault="009527C2" w:rsidP="007509F5">
      <w:pPr>
        <w:pStyle w:val="Textoindependiente"/>
        <w:rPr>
          <w:rFonts w:ascii="Times New Roman" w:hAnsi="Times New Roman"/>
          <w:b w:val="0"/>
        </w:rPr>
      </w:pPr>
    </w:p>
    <w:p w14:paraId="28CF3677" w14:textId="77777777" w:rsidR="009527C2" w:rsidRPr="00287DFB" w:rsidRDefault="009527C2" w:rsidP="007509F5">
      <w:pPr>
        <w:pStyle w:val="Textoindependiente"/>
        <w:rPr>
          <w:rFonts w:ascii="Times New Roman" w:hAnsi="Times New Roman"/>
          <w:b w:val="0"/>
          <w:lang w:val="es-ES"/>
        </w:rPr>
      </w:pPr>
      <w:r w:rsidRPr="00287DFB">
        <w:rPr>
          <w:rFonts w:ascii="Times New Roman" w:hAnsi="Times New Roman"/>
          <w:b w:val="0"/>
          <w:lang w:val="es-ES"/>
        </w:rPr>
        <w:t xml:space="preserve">El Sr. </w:t>
      </w:r>
      <w:r w:rsidRPr="00287DFB">
        <w:rPr>
          <w:rFonts w:ascii="Times New Roman" w:hAnsi="Times New Roman"/>
          <w:b w:val="0"/>
          <w:bCs w:val="0"/>
          <w:color w:val="000000"/>
          <w:spacing w:val="-3"/>
        </w:rPr>
        <w:t xml:space="preserve">Alejandro Pablo </w:t>
      </w:r>
      <w:r w:rsidRPr="00287DFB">
        <w:rPr>
          <w:rFonts w:ascii="Times New Roman" w:hAnsi="Times New Roman"/>
          <w:b w:val="0"/>
          <w:lang w:val="es-ES"/>
        </w:rPr>
        <w:t xml:space="preserve">Frechou con domicilio especial en Bouchard 557, Piso 7, de la Ciudad Autónoma de Buenos Aires, titular del Documento Nacional de Identidad N° </w:t>
      </w:r>
      <w:r w:rsidR="009062C3" w:rsidRPr="00287DFB">
        <w:rPr>
          <w:rFonts w:ascii="Times New Roman" w:hAnsi="Times New Roman"/>
          <w:b w:val="0"/>
          <w:lang w:val="es-ES"/>
        </w:rPr>
        <w:t>13.565.011</w:t>
      </w:r>
      <w:r w:rsidRPr="00287DFB">
        <w:rPr>
          <w:rFonts w:ascii="Times New Roman" w:hAnsi="Times New Roman"/>
          <w:b w:val="0"/>
          <w:lang w:val="es-ES"/>
        </w:rPr>
        <w:t xml:space="preserve">, CUIT N° </w:t>
      </w:r>
      <w:r w:rsidR="009062C3" w:rsidRPr="00287DFB">
        <w:rPr>
          <w:rFonts w:ascii="Times New Roman" w:hAnsi="Times New Roman"/>
          <w:b w:val="0"/>
          <w:lang w:val="es-ES"/>
        </w:rPr>
        <w:t>20-13565011-1</w:t>
      </w:r>
      <w:r w:rsidRPr="00287DFB">
        <w:rPr>
          <w:rFonts w:ascii="Times New Roman" w:hAnsi="Times New Roman"/>
          <w:b w:val="0"/>
          <w:lang w:val="es-ES"/>
        </w:rPr>
        <w:t xml:space="preserve">, es Contador Público Nacional, inscripto en el Consejo Profesional de Ciencias Económicas de la Ciudad Autónoma de Buenos Aires, bajo el To. </w:t>
      </w:r>
      <w:r w:rsidR="00526E75" w:rsidRPr="00287DFB">
        <w:rPr>
          <w:rFonts w:ascii="Times New Roman" w:hAnsi="Times New Roman"/>
          <w:b w:val="0"/>
          <w:lang w:val="es-ES"/>
        </w:rPr>
        <w:t>150</w:t>
      </w:r>
      <w:r w:rsidRPr="00287DFB">
        <w:rPr>
          <w:rFonts w:ascii="Times New Roman" w:hAnsi="Times New Roman"/>
          <w:b w:val="0"/>
          <w:lang w:val="es-ES"/>
        </w:rPr>
        <w:t xml:space="preserve">, Fo. </w:t>
      </w:r>
      <w:r w:rsidR="00526E75" w:rsidRPr="00287DFB">
        <w:rPr>
          <w:rFonts w:ascii="Times New Roman" w:hAnsi="Times New Roman"/>
          <w:b w:val="0"/>
          <w:lang w:val="es-ES"/>
        </w:rPr>
        <w:t>85</w:t>
      </w:r>
      <w:r w:rsidRPr="00287DFB">
        <w:rPr>
          <w:rFonts w:ascii="Times New Roman" w:hAnsi="Times New Roman"/>
          <w:b w:val="0"/>
          <w:lang w:val="es-ES"/>
        </w:rPr>
        <w:t>.</w:t>
      </w:r>
    </w:p>
    <w:p w14:paraId="3069438E" w14:textId="77777777" w:rsidR="007509F5" w:rsidRPr="00287DFB" w:rsidRDefault="007509F5" w:rsidP="007509F5">
      <w:pPr>
        <w:pStyle w:val="Textoindependiente"/>
        <w:tabs>
          <w:tab w:val="clear" w:pos="380"/>
        </w:tabs>
        <w:rPr>
          <w:rFonts w:ascii="Times New Roman" w:hAnsi="Times New Roman"/>
          <w:b w:val="0"/>
        </w:rPr>
      </w:pPr>
    </w:p>
    <w:p w14:paraId="51516DA2" w14:textId="77777777" w:rsidR="008A2F1C" w:rsidRPr="00287DFB" w:rsidRDefault="00B45D1B" w:rsidP="00B45D1B">
      <w:pPr>
        <w:pStyle w:val="Textoindependiente"/>
        <w:widowControl w:val="0"/>
        <w:tabs>
          <w:tab w:val="clear" w:pos="380"/>
        </w:tabs>
        <w:rPr>
          <w:rFonts w:ascii="Times New Roman" w:hAnsi="Times New Roman"/>
          <w:i/>
        </w:rPr>
      </w:pPr>
      <w:bookmarkStart w:id="11" w:name="_Hlk7707066"/>
      <w:r w:rsidRPr="00287DFB">
        <w:rPr>
          <w:rFonts w:ascii="Times New Roman" w:hAnsi="Times New Roman"/>
          <w:i/>
        </w:rPr>
        <w:t>Información solicitada por el artículo 4 de la Sección IV del Capítulo I del Título XII de las Normas de la CNV</w:t>
      </w:r>
      <w:r w:rsidR="009527C2" w:rsidRPr="00287DFB">
        <w:rPr>
          <w:rFonts w:ascii="Times New Roman" w:hAnsi="Times New Roman"/>
          <w:i/>
        </w:rPr>
        <w:t xml:space="preserve"> </w:t>
      </w:r>
    </w:p>
    <w:p w14:paraId="3BE7D1E5" w14:textId="77777777" w:rsidR="008A2F1C" w:rsidRPr="00287DFB" w:rsidRDefault="008A2F1C" w:rsidP="008A2F1C">
      <w:pPr>
        <w:pStyle w:val="Textoindependiente"/>
        <w:rPr>
          <w:rFonts w:ascii="Times New Roman" w:hAnsi="Times New Roman"/>
          <w:b w:val="0"/>
          <w:color w:val="000000"/>
        </w:rPr>
      </w:pPr>
      <w:r w:rsidRPr="00287DFB">
        <w:rPr>
          <w:rFonts w:ascii="Times New Roman" w:hAnsi="Times New Roman"/>
          <w:b w:val="0"/>
          <w:color w:val="000000"/>
        </w:rPr>
        <w:t> </w:t>
      </w:r>
    </w:p>
    <w:p w14:paraId="476C0333" w14:textId="77777777" w:rsidR="008A2F1C" w:rsidRPr="00287DFB" w:rsidRDefault="008A2F1C" w:rsidP="008A2F1C">
      <w:pPr>
        <w:pStyle w:val="Textoindependiente"/>
        <w:rPr>
          <w:rFonts w:ascii="Times New Roman" w:hAnsi="Times New Roman"/>
          <w:b w:val="0"/>
        </w:rPr>
      </w:pPr>
      <w:r w:rsidRPr="00287DFB">
        <w:rPr>
          <w:rFonts w:ascii="Times New Roman" w:hAnsi="Times New Roman"/>
          <w:b w:val="0"/>
        </w:rPr>
        <w:t>En cumplimiento de lo dispuesto por el artículo 4, de la Sección IV del Capítulo I del Título XII de las Normas de la CNV, corresponde informar que:</w:t>
      </w:r>
    </w:p>
    <w:p w14:paraId="15C3A089" w14:textId="77777777" w:rsidR="008A2F1C" w:rsidRPr="00287DFB" w:rsidRDefault="008A2F1C" w:rsidP="008A2F1C">
      <w:pPr>
        <w:pStyle w:val="Textoindependiente"/>
        <w:rPr>
          <w:rFonts w:ascii="Times New Roman" w:hAnsi="Times New Roman"/>
          <w:b w:val="0"/>
        </w:rPr>
      </w:pPr>
      <w:r w:rsidRPr="00287DFB">
        <w:rPr>
          <w:rFonts w:ascii="Times New Roman" w:hAnsi="Times New Roman"/>
          <w:b w:val="0"/>
        </w:rPr>
        <w:t> </w:t>
      </w:r>
    </w:p>
    <w:p w14:paraId="0CF2558E" w14:textId="77777777" w:rsidR="008A2F1C" w:rsidRPr="00287DFB" w:rsidRDefault="008A2F1C" w:rsidP="00405BAD">
      <w:pPr>
        <w:pStyle w:val="Prrafodelista"/>
        <w:numPr>
          <w:ilvl w:val="0"/>
          <w:numId w:val="63"/>
        </w:numPr>
        <w:ind w:hanging="294"/>
        <w:jc w:val="both"/>
        <w:rPr>
          <w:sz w:val="20"/>
        </w:rPr>
      </w:pPr>
      <w:r w:rsidRPr="00287DFB">
        <w:rPr>
          <w:sz w:val="20"/>
        </w:rPr>
        <w:t xml:space="preserve">los </w:t>
      </w:r>
      <w:r w:rsidR="004608E8" w:rsidRPr="00287DFB">
        <w:rPr>
          <w:sz w:val="20"/>
        </w:rPr>
        <w:t>Sres. Alberto</w:t>
      </w:r>
      <w:r w:rsidR="00F54A40" w:rsidRPr="00287DFB">
        <w:rPr>
          <w:sz w:val="20"/>
        </w:rPr>
        <w:t xml:space="preserve"> Daniel Santalices</w:t>
      </w:r>
      <w:r w:rsidR="000C71B4" w:rsidRPr="00287DFB">
        <w:rPr>
          <w:sz w:val="20"/>
        </w:rPr>
        <w:t>, Manuel Rodolfo Martínez</w:t>
      </w:r>
      <w:r w:rsidRPr="00287DFB">
        <w:rPr>
          <w:sz w:val="20"/>
        </w:rPr>
        <w:t xml:space="preserve">, </w:t>
      </w:r>
      <w:r w:rsidR="000C71B4" w:rsidRPr="00287DFB">
        <w:rPr>
          <w:sz w:val="20"/>
        </w:rPr>
        <w:t>Diego Sergio Sobrini</w:t>
      </w:r>
      <w:r w:rsidR="00F54A40" w:rsidRPr="00287DFB">
        <w:rPr>
          <w:sz w:val="20"/>
        </w:rPr>
        <w:t>, Mosteiro Héctor Omar</w:t>
      </w:r>
      <w:r w:rsidRPr="00287DFB">
        <w:rPr>
          <w:sz w:val="20"/>
        </w:rPr>
        <w:t xml:space="preserve"> y la Sra. Mirna Isabel Kaploean Arguello se encuentran en la categoría "no independientes" atento a que los mismos ocupan cargos en el Directorio de sociedades pertenecientes al grupo al cual Julio Alfredo Fraomeni y Galeno Capital S.A.U. pertenecen.</w:t>
      </w:r>
    </w:p>
    <w:p w14:paraId="47C8DB63" w14:textId="77777777" w:rsidR="008A2F1C" w:rsidRPr="00287DFB" w:rsidRDefault="008A2F1C" w:rsidP="00F66815">
      <w:pPr>
        <w:ind w:left="567" w:hanging="522"/>
        <w:jc w:val="both"/>
        <w:rPr>
          <w:sz w:val="20"/>
        </w:rPr>
      </w:pPr>
    </w:p>
    <w:p w14:paraId="7F9544A5" w14:textId="77777777" w:rsidR="008A2F1C" w:rsidRPr="00287DFB" w:rsidRDefault="008A2F1C" w:rsidP="00F66815">
      <w:pPr>
        <w:pStyle w:val="Prrafodelista"/>
        <w:numPr>
          <w:ilvl w:val="0"/>
          <w:numId w:val="63"/>
        </w:numPr>
        <w:jc w:val="both"/>
        <w:rPr>
          <w:sz w:val="20"/>
        </w:rPr>
      </w:pPr>
      <w:r w:rsidRPr="00287DFB">
        <w:rPr>
          <w:sz w:val="20"/>
        </w:rPr>
        <w:t xml:space="preserve">los Síndicos Titulares y Suplentes de la Sociedad cumplen con las condiciones básicas de </w:t>
      </w:r>
      <w:r w:rsidR="00F66815" w:rsidRPr="00287DFB">
        <w:rPr>
          <w:sz w:val="20"/>
        </w:rPr>
        <w:t xml:space="preserve">independencia para el ejercicio </w:t>
      </w:r>
      <w:r w:rsidRPr="00287DFB">
        <w:rPr>
          <w:sz w:val="20"/>
        </w:rPr>
        <w:t>de la sindicatura de acuerdo con las disposiciones de la Resolución Técnica Nº 15 de la FACPCE.</w:t>
      </w:r>
    </w:p>
    <w:p w14:paraId="1C776C6C" w14:textId="77777777" w:rsidR="00B45D1B" w:rsidRPr="00287DFB" w:rsidRDefault="00B45D1B" w:rsidP="00B45D1B">
      <w:pPr>
        <w:pStyle w:val="Textoindependiente"/>
        <w:widowControl w:val="0"/>
        <w:tabs>
          <w:tab w:val="clear" w:pos="380"/>
        </w:tabs>
        <w:rPr>
          <w:rFonts w:ascii="Times New Roman" w:hAnsi="Times New Roman"/>
          <w:b w:val="0"/>
          <w:u w:val="single"/>
        </w:rPr>
      </w:pPr>
    </w:p>
    <w:bookmarkEnd w:id="11"/>
    <w:p w14:paraId="2C873617" w14:textId="77777777" w:rsidR="00B45D1B" w:rsidRPr="00287DFB" w:rsidRDefault="00B45D1B" w:rsidP="00DA0DA6">
      <w:pPr>
        <w:widowControl w:val="0"/>
        <w:jc w:val="both"/>
        <w:rPr>
          <w:sz w:val="20"/>
          <w:lang w:val="es-ES"/>
        </w:rPr>
      </w:pPr>
      <w:r w:rsidRPr="00287DFB">
        <w:rPr>
          <w:b/>
          <w:i/>
          <w:sz w:val="20"/>
          <w:lang w:val="es-ES"/>
        </w:rPr>
        <w:t>Contratos de trabajo celebrados con Directores y Gerentes</w:t>
      </w:r>
    </w:p>
    <w:p w14:paraId="5A32D570" w14:textId="77777777" w:rsidR="00B45D1B" w:rsidRPr="00287DFB" w:rsidRDefault="00B45D1B" w:rsidP="00DA0DA6">
      <w:pPr>
        <w:widowControl w:val="0"/>
        <w:jc w:val="both"/>
        <w:rPr>
          <w:sz w:val="20"/>
          <w:lang w:val="es-ES"/>
        </w:rPr>
      </w:pPr>
    </w:p>
    <w:p w14:paraId="6B3315A8" w14:textId="77777777" w:rsidR="00B45D1B" w:rsidRPr="00287DFB" w:rsidRDefault="00B679B0" w:rsidP="00DA0DA6">
      <w:pPr>
        <w:widowControl w:val="0"/>
        <w:jc w:val="both"/>
        <w:rPr>
          <w:sz w:val="20"/>
          <w:lang w:val="es-ES"/>
        </w:rPr>
      </w:pPr>
      <w:r w:rsidRPr="00287DFB">
        <w:rPr>
          <w:sz w:val="20"/>
          <w:lang w:val="es-ES"/>
        </w:rPr>
        <w:t>A la fecha no exi</w:t>
      </w:r>
      <w:r w:rsidR="00FE0C52" w:rsidRPr="00287DFB">
        <w:rPr>
          <w:sz w:val="20"/>
          <w:lang w:val="es-ES"/>
        </w:rPr>
        <w:t>s</w:t>
      </w:r>
      <w:r w:rsidRPr="00287DFB">
        <w:rPr>
          <w:sz w:val="20"/>
          <w:lang w:val="es-ES"/>
        </w:rPr>
        <w:t>ten contratos de trabajo celebrados entre Directores y Gerentes de la Emisora.</w:t>
      </w:r>
    </w:p>
    <w:p w14:paraId="21D2C46C" w14:textId="77777777" w:rsidR="00B45D1B" w:rsidRPr="00287DFB" w:rsidRDefault="00B45D1B" w:rsidP="00DA0DA6">
      <w:pPr>
        <w:widowControl w:val="0"/>
        <w:jc w:val="both"/>
        <w:rPr>
          <w:sz w:val="20"/>
          <w:lang w:val="es-ES"/>
        </w:rPr>
      </w:pPr>
    </w:p>
    <w:p w14:paraId="2DC61669" w14:textId="77777777" w:rsidR="00B45D1B" w:rsidRPr="00287DFB" w:rsidRDefault="00B45D1B" w:rsidP="00DA0DA6">
      <w:pPr>
        <w:widowControl w:val="0"/>
        <w:jc w:val="both"/>
        <w:rPr>
          <w:sz w:val="20"/>
          <w:lang w:val="es-ES"/>
        </w:rPr>
      </w:pPr>
      <w:r w:rsidRPr="00287DFB">
        <w:rPr>
          <w:b/>
          <w:sz w:val="20"/>
          <w:lang w:val="es-ES"/>
        </w:rPr>
        <w:t>e) Gobierno Corporativo</w:t>
      </w:r>
    </w:p>
    <w:p w14:paraId="2356964F" w14:textId="77777777" w:rsidR="00B45D1B" w:rsidRPr="00287DFB" w:rsidRDefault="00B45D1B" w:rsidP="00DA0DA6">
      <w:pPr>
        <w:widowControl w:val="0"/>
        <w:jc w:val="both"/>
        <w:rPr>
          <w:sz w:val="20"/>
          <w:lang w:val="es-ES"/>
        </w:rPr>
      </w:pPr>
    </w:p>
    <w:p w14:paraId="4BD11836" w14:textId="77777777" w:rsidR="002E646E" w:rsidRPr="00287DFB" w:rsidRDefault="00B45D1B" w:rsidP="00DA0DA6">
      <w:pPr>
        <w:widowControl w:val="0"/>
        <w:jc w:val="both"/>
        <w:rPr>
          <w:sz w:val="20"/>
        </w:rPr>
      </w:pPr>
      <w:r w:rsidRPr="00287DFB">
        <w:rPr>
          <w:sz w:val="20"/>
        </w:rPr>
        <w:t xml:space="preserve">En cumplimiento de las Normas de la CNV, la Sociedad ha adoptado un Código de Gobierno Societario el cual consta como Anexo a la Memoria del Directorio que forma parte de los </w:t>
      </w:r>
      <w:r w:rsidR="00096D0C" w:rsidRPr="00287DFB">
        <w:rPr>
          <w:sz w:val="20"/>
        </w:rPr>
        <w:t>Estados financieros</w:t>
      </w:r>
      <w:r w:rsidRPr="00287DFB">
        <w:rPr>
          <w:sz w:val="20"/>
        </w:rPr>
        <w:t xml:space="preserve"> anuales de la Sociedad.</w:t>
      </w:r>
    </w:p>
    <w:p w14:paraId="2F9A9C58" w14:textId="77777777" w:rsidR="00B45D1B" w:rsidRPr="00287DFB" w:rsidRDefault="00B45D1B" w:rsidP="00DA0DA6">
      <w:pPr>
        <w:widowControl w:val="0"/>
        <w:jc w:val="both"/>
        <w:rPr>
          <w:sz w:val="20"/>
          <w:szCs w:val="20"/>
          <w:lang w:val="es-ES"/>
        </w:rPr>
      </w:pPr>
    </w:p>
    <w:p w14:paraId="596CB5CE" w14:textId="77777777" w:rsidR="002E646E" w:rsidRPr="00287DFB" w:rsidRDefault="00B45D1B" w:rsidP="00DA0DA6">
      <w:pPr>
        <w:widowControl w:val="0"/>
        <w:jc w:val="both"/>
        <w:rPr>
          <w:b/>
          <w:sz w:val="20"/>
          <w:szCs w:val="20"/>
          <w:lang w:val="es-ES"/>
        </w:rPr>
      </w:pPr>
      <w:r w:rsidRPr="00287DFB">
        <w:rPr>
          <w:b/>
          <w:sz w:val="20"/>
          <w:szCs w:val="20"/>
          <w:lang w:val="es-ES"/>
        </w:rPr>
        <w:t>f) Empleados</w:t>
      </w:r>
    </w:p>
    <w:p w14:paraId="3A8797DF" w14:textId="77777777" w:rsidR="00E1056C" w:rsidRPr="00287DFB" w:rsidRDefault="00E1056C" w:rsidP="002E646E">
      <w:pPr>
        <w:pStyle w:val="Textoindependiente"/>
        <w:rPr>
          <w:rFonts w:ascii="Times New Roman" w:hAnsi="Times New Roman"/>
          <w:b w:val="0"/>
        </w:rPr>
      </w:pPr>
    </w:p>
    <w:p w14:paraId="7EDA1F66" w14:textId="77777777" w:rsidR="00E1056C" w:rsidRPr="00287DFB" w:rsidRDefault="00E1056C" w:rsidP="00E1056C">
      <w:pPr>
        <w:pStyle w:val="Textoindependiente"/>
        <w:rPr>
          <w:rFonts w:ascii="Times New Roman" w:hAnsi="Times New Roman"/>
          <w:b w:val="0"/>
          <w:bCs w:val="0"/>
        </w:rPr>
      </w:pPr>
      <w:r w:rsidRPr="00287DFB">
        <w:rPr>
          <w:rFonts w:ascii="Times New Roman" w:hAnsi="Times New Roman"/>
          <w:b w:val="0"/>
          <w:bCs w:val="0"/>
        </w:rPr>
        <w:t>Al 31 de Diciembre de 2019 la cantidad de empleados de la Compañía ascendía a 878, de los cuales aproximadamente el 80% se hallaban representados por el Convenio de Empleados de Comercio.</w:t>
      </w:r>
    </w:p>
    <w:p w14:paraId="10F380A5" w14:textId="77777777" w:rsidR="00E1056C" w:rsidRPr="00287DFB" w:rsidRDefault="00E1056C" w:rsidP="002E646E">
      <w:pPr>
        <w:pStyle w:val="Textoindependiente"/>
        <w:rPr>
          <w:rFonts w:ascii="Times New Roman" w:hAnsi="Times New Roman"/>
          <w:b w:val="0"/>
        </w:rPr>
      </w:pPr>
    </w:p>
    <w:p w14:paraId="689B05B1" w14:textId="77777777" w:rsidR="002E646E" w:rsidRPr="00287DFB" w:rsidRDefault="002E646E" w:rsidP="002E646E">
      <w:pPr>
        <w:pStyle w:val="Textoindependiente"/>
        <w:rPr>
          <w:rFonts w:ascii="Times New Roman" w:hAnsi="Times New Roman"/>
          <w:b w:val="0"/>
          <w:sz w:val="22"/>
        </w:rPr>
      </w:pPr>
      <w:r w:rsidRPr="00287DFB">
        <w:rPr>
          <w:rFonts w:ascii="Times New Roman" w:hAnsi="Times New Roman"/>
          <w:b w:val="0"/>
        </w:rPr>
        <w:t xml:space="preserve">Al 31 de diciembre de 2018 la cantidad de empleados de la Compañía ascendía a 912, de los cuales aproximadamente el 83% se hallaban representados por el Convenio de Empleados de Comercio. </w:t>
      </w:r>
    </w:p>
    <w:p w14:paraId="1E3649A5" w14:textId="77777777" w:rsidR="002E646E" w:rsidRPr="00287DFB" w:rsidRDefault="002E646E" w:rsidP="002E646E">
      <w:pPr>
        <w:pStyle w:val="Textoindependiente"/>
        <w:rPr>
          <w:rFonts w:ascii="Times New Roman" w:hAnsi="Times New Roman"/>
          <w:b w:val="0"/>
        </w:rPr>
      </w:pPr>
    </w:p>
    <w:p w14:paraId="23B3F976" w14:textId="77777777" w:rsidR="002E646E" w:rsidRPr="00287DFB" w:rsidRDefault="002E646E" w:rsidP="002E646E">
      <w:pPr>
        <w:pStyle w:val="Textoindependiente"/>
        <w:rPr>
          <w:rFonts w:ascii="Times New Roman" w:hAnsi="Times New Roman"/>
          <w:b w:val="0"/>
        </w:rPr>
      </w:pPr>
      <w:r w:rsidRPr="00287DFB">
        <w:rPr>
          <w:rFonts w:ascii="Times New Roman" w:hAnsi="Times New Roman"/>
          <w:b w:val="0"/>
        </w:rPr>
        <w:t xml:space="preserve">Al 31 de </w:t>
      </w:r>
      <w:r w:rsidR="00053219" w:rsidRPr="00287DFB">
        <w:rPr>
          <w:rFonts w:ascii="Times New Roman" w:hAnsi="Times New Roman"/>
          <w:b w:val="0"/>
        </w:rPr>
        <w:t>d</w:t>
      </w:r>
      <w:r w:rsidRPr="00287DFB">
        <w:rPr>
          <w:rFonts w:ascii="Times New Roman" w:hAnsi="Times New Roman"/>
          <w:b w:val="0"/>
        </w:rPr>
        <w:t xml:space="preserve">iciembre de 2017 la cantidad de empleados de la Compañía ascendía a 1.030, de los cuales aproximadamente el 83,98% se hallaban representados por el Convenio de Empleados de Comercio. </w:t>
      </w:r>
    </w:p>
    <w:p w14:paraId="4A75F863" w14:textId="77777777" w:rsidR="002E646E" w:rsidRPr="00287DFB" w:rsidRDefault="002E646E" w:rsidP="002E646E">
      <w:pPr>
        <w:pStyle w:val="Textoindependiente"/>
        <w:rPr>
          <w:rFonts w:ascii="Times New Roman" w:hAnsi="Times New Roman"/>
          <w:b w:val="0"/>
        </w:rPr>
      </w:pPr>
    </w:p>
    <w:p w14:paraId="2AC6C39C" w14:textId="77777777" w:rsidR="00BA5025" w:rsidRPr="00DC3B84" w:rsidRDefault="00077BA0" w:rsidP="009E5404">
      <w:pPr>
        <w:pStyle w:val="Textoindependiente"/>
        <w:widowControl w:val="0"/>
        <w:tabs>
          <w:tab w:val="clear" w:pos="380"/>
        </w:tabs>
        <w:rPr>
          <w:rFonts w:ascii="Times New Roman" w:hAnsi="Times New Roman"/>
        </w:rPr>
      </w:pPr>
      <w:r w:rsidRPr="00287DFB">
        <w:rPr>
          <w:rFonts w:ascii="Times New Roman" w:hAnsi="Times New Roman"/>
          <w:b w:val="0"/>
        </w:rPr>
        <w:t>La Compañía considera que sus relaciones laborales son buenas y no ha experimentado ni prevé experimentar ninguna huelga o hecho similar que haya tenido o podría tener un efecto adverso sustancial en la totalidad o cualquier parte de sus operaciones.</w:t>
      </w:r>
      <w:r w:rsidR="00BA5025">
        <w:rPr>
          <w:rFonts w:ascii="Times New Roman" w:hAnsi="Times New Roman"/>
          <w:b w:val="0"/>
          <w:lang w:val="es-AR"/>
        </w:rPr>
        <w:t xml:space="preserve"> </w:t>
      </w:r>
      <w:r w:rsidR="00BA5025" w:rsidRPr="009E5404">
        <w:rPr>
          <w:rFonts w:ascii="Times New Roman" w:hAnsi="Times New Roman"/>
          <w:b w:val="0"/>
        </w:rPr>
        <w:t>La Compañía se encuentra cumpliendo regularmente con los pagos de sueldos, no habiendo los mismos sufrido modificaciones. No ha habido suspensiones u otras medidas adoptadas respecto del vínculo laboral motivadas por la pandemia.</w:t>
      </w:r>
    </w:p>
    <w:p w14:paraId="264B02C0" w14:textId="77777777" w:rsidR="00FA3183" w:rsidRPr="00287DFB" w:rsidRDefault="00FA3183" w:rsidP="00B45D1B">
      <w:pPr>
        <w:pStyle w:val="Textoindependiente"/>
        <w:widowControl w:val="0"/>
        <w:tabs>
          <w:tab w:val="clear" w:pos="380"/>
        </w:tabs>
        <w:rPr>
          <w:rFonts w:ascii="Times New Roman" w:hAnsi="Times New Roman"/>
          <w:b w:val="0"/>
        </w:rPr>
      </w:pPr>
    </w:p>
    <w:p w14:paraId="26B559BE" w14:textId="77777777" w:rsidR="00836B73" w:rsidRPr="00287DFB" w:rsidRDefault="00860F2C" w:rsidP="00B4799F">
      <w:pPr>
        <w:pStyle w:val="Textoindependiente"/>
        <w:widowControl w:val="0"/>
        <w:tabs>
          <w:tab w:val="clear" w:pos="380"/>
        </w:tabs>
        <w:jc w:val="center"/>
        <w:rPr>
          <w:rFonts w:ascii="Times New Roman" w:hAnsi="Times New Roman"/>
          <w:smallCaps/>
          <w:lang w:val="es-AR"/>
        </w:rPr>
      </w:pPr>
      <w:r w:rsidRPr="00287DFB">
        <w:rPr>
          <w:rFonts w:ascii="Times New Roman" w:hAnsi="Times New Roman"/>
          <w:b w:val="0"/>
        </w:rPr>
        <w:br w:type="page"/>
      </w:r>
      <w:r w:rsidR="00E57090" w:rsidRPr="00287DFB">
        <w:rPr>
          <w:rFonts w:ascii="Times New Roman" w:hAnsi="Times New Roman"/>
          <w:lang w:val="es-AR"/>
        </w:rPr>
        <w:t xml:space="preserve">VI. </w:t>
      </w:r>
      <w:r w:rsidR="00E57090" w:rsidRPr="00287DFB">
        <w:rPr>
          <w:rFonts w:ascii="Times New Roman" w:hAnsi="Times New Roman"/>
          <w:smallCaps/>
          <w:lang w:val="es-AR"/>
        </w:rPr>
        <w:t>Estructura De La Compañía, Accionistas Y Partes Relacionadas</w:t>
      </w:r>
    </w:p>
    <w:p w14:paraId="16408746" w14:textId="77777777" w:rsidR="00EE16E6" w:rsidRPr="00287DFB" w:rsidRDefault="00EE16E6" w:rsidP="00B45D1B">
      <w:pPr>
        <w:pStyle w:val="Textoindependiente"/>
        <w:widowControl w:val="0"/>
        <w:tabs>
          <w:tab w:val="clear" w:pos="380"/>
        </w:tabs>
        <w:rPr>
          <w:rFonts w:ascii="Times New Roman" w:hAnsi="Times New Roman"/>
          <w:b w:val="0"/>
        </w:rPr>
      </w:pPr>
    </w:p>
    <w:p w14:paraId="44923337" w14:textId="77777777" w:rsidR="00EE16E6" w:rsidRPr="00287DFB" w:rsidRDefault="00077BA0" w:rsidP="00554AB8">
      <w:pPr>
        <w:pStyle w:val="Textoindependiente"/>
        <w:widowControl w:val="0"/>
        <w:tabs>
          <w:tab w:val="clear" w:pos="380"/>
        </w:tabs>
        <w:rPr>
          <w:rFonts w:ascii="Times New Roman" w:hAnsi="Times New Roman"/>
        </w:rPr>
      </w:pPr>
      <w:r w:rsidRPr="00287DFB">
        <w:rPr>
          <w:rFonts w:ascii="Times New Roman" w:hAnsi="Times New Roman"/>
        </w:rPr>
        <w:t>a) Estructura y organización de la Compañía y su grupo económico</w:t>
      </w:r>
    </w:p>
    <w:p w14:paraId="37C393F5" w14:textId="77777777" w:rsidR="00554AB8" w:rsidRPr="00287DFB" w:rsidRDefault="00554AB8" w:rsidP="00554AB8">
      <w:pPr>
        <w:pStyle w:val="Textoindependiente"/>
        <w:widowControl w:val="0"/>
        <w:tabs>
          <w:tab w:val="clear" w:pos="380"/>
        </w:tabs>
        <w:rPr>
          <w:rFonts w:ascii="Times New Roman" w:hAnsi="Times New Roman"/>
        </w:rPr>
      </w:pPr>
    </w:p>
    <w:p w14:paraId="650FE2B6" w14:textId="77777777" w:rsidR="00427583" w:rsidRPr="00287DFB" w:rsidRDefault="00077BA0" w:rsidP="00427583">
      <w:pPr>
        <w:pStyle w:val="Textoindependiente"/>
        <w:widowControl w:val="0"/>
        <w:tabs>
          <w:tab w:val="clear" w:pos="380"/>
        </w:tabs>
        <w:rPr>
          <w:rFonts w:ascii="Times New Roman" w:hAnsi="Times New Roman"/>
        </w:rPr>
      </w:pPr>
      <w:r w:rsidRPr="00287DFB">
        <w:rPr>
          <w:rFonts w:ascii="Times New Roman" w:hAnsi="Times New Roman"/>
          <w:b w:val="0"/>
        </w:rPr>
        <w:t>Con fecha 12 de enero de 2017, la Sociedad tomó conocimiento que Grupo Financiero Galicia S.A. y Banco de Galicia de Buenos Aires S.A. habían aceptado una oferta de compra de la totalidad de las acciones de CFA de su titularidad, realizadas por Julio Alfredo Fraomeni y por Galeno Capital S.A.U., una sociedad controlada por Julio Alfredo Fraomeni. Con fecha 4 de diciembre de 2017, el BCRA le notificó a la Sociedad la autorización de la operación de venta descripta. Con fecha 2 de febrero de 2018, se celebró la Asamblea General Ordinaria y Extraordinaria por la que se perfeccionó la cesión de la totalidad de las acciones de CFA de las cuales eran titulares Banco Galicia y Buenos Aires S.A. y Grupo Financiero Galicia S.A. conforme al siguiente detalle:</w:t>
      </w:r>
    </w:p>
    <w:p w14:paraId="2D794F9D" w14:textId="77777777" w:rsidR="00427583" w:rsidRPr="00287DFB" w:rsidRDefault="00427583" w:rsidP="00427583">
      <w:pPr>
        <w:pStyle w:val="Textoindependiente"/>
        <w:widowControl w:val="0"/>
        <w:tabs>
          <w:tab w:val="clear" w:pos="380"/>
        </w:tabs>
        <w:rPr>
          <w:rFonts w:ascii="Times New Roman" w:hAnsi="Times New Roman"/>
        </w:rPr>
      </w:pPr>
    </w:p>
    <w:p w14:paraId="21EFF84D" w14:textId="77777777" w:rsidR="00427583" w:rsidRPr="005711AC" w:rsidRDefault="00077BA0" w:rsidP="005711AC">
      <w:pPr>
        <w:pStyle w:val="Textoindependiente"/>
        <w:widowControl w:val="0"/>
        <w:numPr>
          <w:ilvl w:val="0"/>
          <w:numId w:val="18"/>
        </w:numPr>
        <w:tabs>
          <w:tab w:val="clear" w:pos="380"/>
        </w:tabs>
        <w:rPr>
          <w:rFonts w:ascii="Times New Roman" w:hAnsi="Times New Roman"/>
        </w:rPr>
      </w:pPr>
      <w:r w:rsidRPr="00287DFB">
        <w:rPr>
          <w:rFonts w:ascii="Times New Roman" w:hAnsi="Times New Roman"/>
          <w:b w:val="0"/>
        </w:rPr>
        <w:t>Julio Fraomeni: 446.050.000 acciones ordinarias de V/N $1 y un voto de CFA representativas del 80% del capital social.</w:t>
      </w:r>
    </w:p>
    <w:p w14:paraId="0E1579A4" w14:textId="77777777" w:rsidR="00D96A38" w:rsidRPr="00287DFB" w:rsidRDefault="00D96A38" w:rsidP="00427583">
      <w:pPr>
        <w:pStyle w:val="Textoindependiente"/>
        <w:widowControl w:val="0"/>
        <w:tabs>
          <w:tab w:val="clear" w:pos="380"/>
        </w:tabs>
        <w:rPr>
          <w:rFonts w:ascii="Times New Roman" w:hAnsi="Times New Roman"/>
          <w:b w:val="0"/>
        </w:rPr>
      </w:pPr>
    </w:p>
    <w:p w14:paraId="68E84FFC" w14:textId="77777777" w:rsidR="00427583" w:rsidRPr="005711AC" w:rsidRDefault="00077BA0" w:rsidP="005711AC">
      <w:pPr>
        <w:pStyle w:val="Textoindependiente"/>
        <w:widowControl w:val="0"/>
        <w:numPr>
          <w:ilvl w:val="0"/>
          <w:numId w:val="18"/>
        </w:numPr>
        <w:tabs>
          <w:tab w:val="clear" w:pos="380"/>
        </w:tabs>
        <w:rPr>
          <w:rFonts w:ascii="Times New Roman" w:hAnsi="Times New Roman"/>
        </w:rPr>
      </w:pPr>
      <w:r w:rsidRPr="00287DFB">
        <w:rPr>
          <w:rFonts w:ascii="Times New Roman" w:hAnsi="Times New Roman"/>
          <w:b w:val="0"/>
        </w:rPr>
        <w:t>Galeno Capital S.A.U: 111.512.500 acciones ordinarias de V/N $1 y un voto de CFA representativas del 20% del capital social.</w:t>
      </w:r>
    </w:p>
    <w:p w14:paraId="3351545C" w14:textId="77777777" w:rsidR="00427583" w:rsidRPr="00287DFB" w:rsidRDefault="00427583" w:rsidP="00427583">
      <w:pPr>
        <w:pStyle w:val="Textoindependiente"/>
        <w:widowControl w:val="0"/>
        <w:tabs>
          <w:tab w:val="clear" w:pos="380"/>
        </w:tabs>
        <w:rPr>
          <w:rFonts w:ascii="Times New Roman" w:hAnsi="Times New Roman"/>
          <w:b w:val="0"/>
          <w:lang w:val="es-ES"/>
        </w:rPr>
      </w:pPr>
    </w:p>
    <w:p w14:paraId="521E10C8" w14:textId="77777777" w:rsidR="00E763B9" w:rsidRPr="00287DFB" w:rsidRDefault="00E763B9" w:rsidP="00E763B9">
      <w:pPr>
        <w:pStyle w:val="Textoindependiente"/>
        <w:widowControl w:val="0"/>
        <w:tabs>
          <w:tab w:val="clear" w:pos="380"/>
        </w:tabs>
        <w:rPr>
          <w:rFonts w:ascii="Times New Roman" w:hAnsi="Times New Roman"/>
          <w:b w:val="0"/>
        </w:rPr>
      </w:pPr>
      <w:r w:rsidRPr="00287DFB">
        <w:rPr>
          <w:rFonts w:ascii="Times New Roman" w:hAnsi="Times New Roman"/>
          <w:b w:val="0"/>
        </w:rPr>
        <w:t xml:space="preserve">Actualmente, y en virtud del aumento de capital decidido por Asamblea de fecha 22 de marzo de 2019, las tenencias accionarias han cambiado al día de la fecha, de acuerdo al siguiente detalle: </w:t>
      </w:r>
    </w:p>
    <w:p w14:paraId="6676ADCF" w14:textId="77777777" w:rsidR="00E763B9" w:rsidRPr="00287DFB" w:rsidRDefault="00E763B9" w:rsidP="00E763B9">
      <w:pPr>
        <w:pStyle w:val="Textoindependiente"/>
        <w:widowControl w:val="0"/>
        <w:tabs>
          <w:tab w:val="clear" w:pos="380"/>
        </w:tabs>
        <w:rPr>
          <w:rFonts w:ascii="Times New Roman" w:hAnsi="Times New Roman"/>
          <w:b w:val="0"/>
        </w:rPr>
      </w:pPr>
    </w:p>
    <w:p w14:paraId="71F6C047" w14:textId="77777777" w:rsidR="00E763B9" w:rsidRPr="00287DFB" w:rsidRDefault="00E763B9" w:rsidP="00E763B9">
      <w:pPr>
        <w:pStyle w:val="Textoindependiente"/>
        <w:widowControl w:val="0"/>
        <w:numPr>
          <w:ilvl w:val="0"/>
          <w:numId w:val="42"/>
        </w:numPr>
        <w:tabs>
          <w:tab w:val="clear" w:pos="380"/>
        </w:tabs>
        <w:rPr>
          <w:rFonts w:ascii="Times New Roman" w:hAnsi="Times New Roman"/>
          <w:b w:val="0"/>
        </w:rPr>
      </w:pPr>
      <w:r w:rsidRPr="00287DFB">
        <w:rPr>
          <w:rFonts w:ascii="Times New Roman" w:hAnsi="Times New Roman"/>
          <w:b w:val="0"/>
        </w:rPr>
        <w:t>Julio Fraomeni: 726.050.000 acciones ordinarias de V/N $1 y un voto de CFA representativas del 80% del capital social.</w:t>
      </w:r>
    </w:p>
    <w:p w14:paraId="223B5B15" w14:textId="77777777" w:rsidR="00E763B9" w:rsidRPr="00287DFB" w:rsidRDefault="00E763B9" w:rsidP="00E763B9">
      <w:pPr>
        <w:pStyle w:val="Textoindependiente"/>
        <w:widowControl w:val="0"/>
        <w:numPr>
          <w:ilvl w:val="0"/>
          <w:numId w:val="42"/>
        </w:numPr>
        <w:tabs>
          <w:tab w:val="clear" w:pos="380"/>
        </w:tabs>
        <w:rPr>
          <w:rFonts w:ascii="Times New Roman" w:hAnsi="Times New Roman"/>
          <w:b w:val="0"/>
        </w:rPr>
      </w:pPr>
      <w:r w:rsidRPr="00287DFB">
        <w:rPr>
          <w:rFonts w:ascii="Times New Roman" w:hAnsi="Times New Roman"/>
          <w:b w:val="0"/>
        </w:rPr>
        <w:t>Galeno Capital S.A.U: 181.512.500 acciones ordinarias de V/N $1 y un voto de CFA representativas del 20% del capital social.</w:t>
      </w:r>
    </w:p>
    <w:p w14:paraId="5A21EEB2" w14:textId="77777777" w:rsidR="00E763B9" w:rsidRPr="00287DFB" w:rsidRDefault="00E763B9" w:rsidP="00427583">
      <w:pPr>
        <w:pStyle w:val="Textoindependiente"/>
        <w:widowControl w:val="0"/>
        <w:tabs>
          <w:tab w:val="clear" w:pos="380"/>
        </w:tabs>
        <w:rPr>
          <w:rFonts w:ascii="Times New Roman" w:hAnsi="Times New Roman"/>
          <w:b w:val="0"/>
          <w:lang w:val="es-ES_tradnl"/>
        </w:rPr>
      </w:pPr>
    </w:p>
    <w:p w14:paraId="62CF1A19" w14:textId="77777777" w:rsidR="00427583" w:rsidRPr="00287DFB" w:rsidRDefault="00077BA0" w:rsidP="00427583">
      <w:pPr>
        <w:pStyle w:val="Textoindependiente"/>
        <w:widowControl w:val="0"/>
        <w:tabs>
          <w:tab w:val="clear" w:pos="380"/>
        </w:tabs>
        <w:rPr>
          <w:rFonts w:ascii="Times New Roman" w:hAnsi="Times New Roman"/>
          <w:b w:val="0"/>
        </w:rPr>
      </w:pPr>
      <w:r w:rsidRPr="00287DFB">
        <w:rPr>
          <w:rFonts w:ascii="Times New Roman" w:hAnsi="Times New Roman"/>
          <w:b w:val="0"/>
        </w:rPr>
        <w:t xml:space="preserve">El siguiente cuadro refleja la estructura de la Compañía y su grupo y los porcentajes indican las tenencias accionarias directas al 31 de diciembre de </w:t>
      </w:r>
      <w:r w:rsidR="00E763B9" w:rsidRPr="00287DFB">
        <w:rPr>
          <w:rFonts w:ascii="Times New Roman" w:hAnsi="Times New Roman"/>
          <w:b w:val="0"/>
        </w:rPr>
        <w:t>201</w:t>
      </w:r>
      <w:r w:rsidR="00E763B9" w:rsidRPr="00287DFB">
        <w:rPr>
          <w:rFonts w:ascii="Times New Roman" w:hAnsi="Times New Roman"/>
          <w:b w:val="0"/>
          <w:lang w:val="es-ES_tradnl"/>
        </w:rPr>
        <w:t>9</w:t>
      </w:r>
      <w:r w:rsidRPr="00287DFB">
        <w:rPr>
          <w:rFonts w:ascii="Times New Roman" w:hAnsi="Times New Roman"/>
          <w:b w:val="0"/>
        </w:rPr>
        <w:t>:</w:t>
      </w:r>
    </w:p>
    <w:p w14:paraId="3E291F74" w14:textId="77777777" w:rsidR="00427583" w:rsidRPr="00287DFB" w:rsidRDefault="00427583" w:rsidP="00427583">
      <w:pPr>
        <w:pStyle w:val="Textoindependiente"/>
        <w:widowControl w:val="0"/>
        <w:tabs>
          <w:tab w:val="clear" w:pos="380"/>
        </w:tabs>
        <w:rPr>
          <w:rFonts w:ascii="Times New Roman" w:hAnsi="Times New Roman"/>
          <w:b w:val="0"/>
        </w:rPr>
      </w:pPr>
    </w:p>
    <w:p w14:paraId="4AA86DF8" w14:textId="1C345221" w:rsidR="00EF095E" w:rsidRPr="00287DFB" w:rsidRDefault="00747890" w:rsidP="00C44941">
      <w:pPr>
        <w:pStyle w:val="Textoindependiente"/>
        <w:widowControl w:val="0"/>
        <w:tabs>
          <w:tab w:val="clear" w:pos="380"/>
        </w:tabs>
        <w:jc w:val="center"/>
        <w:rPr>
          <w:rFonts w:ascii="Times New Roman" w:hAnsi="Times New Roman"/>
        </w:rPr>
      </w:pPr>
      <w:r>
        <w:rPr>
          <w:rFonts w:ascii="Times New Roman" w:hAnsi="Times New Roman"/>
          <w:noProof/>
          <w:lang w:eastAsia="es-AR"/>
        </w:rPr>
        <w:drawing>
          <wp:inline distT="0" distB="0" distL="0" distR="0" wp14:anchorId="0D5DF7E8" wp14:editId="5989F2CC">
            <wp:extent cx="3476625" cy="2162175"/>
            <wp:effectExtent l="0" t="0" r="0" b="0"/>
            <wp:docPr id="2" name="3 Imagen" descr="ORGANIGRAMA v2.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3 Imagen" descr="ORGANIGRAMA v2.jpg"/>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3476625" cy="2162175"/>
                    </a:xfrm>
                    <a:prstGeom prst="rect">
                      <a:avLst/>
                    </a:prstGeom>
                    <a:noFill/>
                    <a:ln>
                      <a:noFill/>
                    </a:ln>
                  </pic:spPr>
                </pic:pic>
              </a:graphicData>
            </a:graphic>
          </wp:inline>
        </w:drawing>
      </w:r>
    </w:p>
    <w:p w14:paraId="3A8FB237" w14:textId="77777777" w:rsidR="00554AB8" w:rsidRPr="00287DFB" w:rsidRDefault="00554AB8" w:rsidP="00EF095E">
      <w:pPr>
        <w:pStyle w:val="Textoindependiente"/>
        <w:widowControl w:val="0"/>
        <w:tabs>
          <w:tab w:val="clear" w:pos="380"/>
        </w:tabs>
        <w:rPr>
          <w:rFonts w:ascii="Times New Roman" w:hAnsi="Times New Roman"/>
          <w:b w:val="0"/>
        </w:rPr>
      </w:pPr>
      <w:r w:rsidRPr="00287DFB">
        <w:rPr>
          <w:rFonts w:ascii="Times New Roman" w:hAnsi="Times New Roman"/>
        </w:rPr>
        <w:t>b) Accionistas principales</w:t>
      </w:r>
    </w:p>
    <w:p w14:paraId="35B4A9C5" w14:textId="77777777" w:rsidR="00554AB8" w:rsidRPr="00287DFB" w:rsidRDefault="00554AB8" w:rsidP="00554AB8">
      <w:pPr>
        <w:pStyle w:val="Textoindependiente"/>
        <w:widowControl w:val="0"/>
        <w:tabs>
          <w:tab w:val="clear" w:pos="380"/>
        </w:tabs>
        <w:rPr>
          <w:rFonts w:ascii="Times New Roman" w:hAnsi="Times New Roman"/>
          <w:b w:val="0"/>
        </w:rPr>
      </w:pPr>
    </w:p>
    <w:p w14:paraId="6EE1B079" w14:textId="77777777" w:rsidR="00554AB8" w:rsidRPr="00287DFB" w:rsidRDefault="00554AB8" w:rsidP="00554AB8">
      <w:pPr>
        <w:pStyle w:val="Textoindependiente"/>
        <w:widowControl w:val="0"/>
        <w:tabs>
          <w:tab w:val="clear" w:pos="380"/>
        </w:tabs>
        <w:rPr>
          <w:rFonts w:ascii="Times New Roman" w:hAnsi="Times New Roman"/>
          <w:b w:val="0"/>
        </w:rPr>
      </w:pPr>
      <w:r w:rsidRPr="00287DFB">
        <w:rPr>
          <w:rFonts w:ascii="Times New Roman" w:hAnsi="Times New Roman"/>
          <w:b w:val="0"/>
        </w:rPr>
        <w:t>El siguiente cuadro identifica a los accionistas de la Compañía al 31 de diciembre de 201</w:t>
      </w:r>
      <w:r w:rsidR="009527C2" w:rsidRPr="00287DFB">
        <w:rPr>
          <w:rFonts w:ascii="Times New Roman" w:hAnsi="Times New Roman"/>
          <w:b w:val="0"/>
        </w:rPr>
        <w:t>9</w:t>
      </w:r>
      <w:r w:rsidRPr="00287DFB">
        <w:rPr>
          <w:rFonts w:ascii="Times New Roman" w:hAnsi="Times New Roman"/>
          <w:b w:val="0"/>
        </w:rPr>
        <w:t xml:space="preserve">: </w:t>
      </w:r>
    </w:p>
    <w:p w14:paraId="633BFDDA" w14:textId="77777777" w:rsidR="00554AB8" w:rsidRPr="00287DFB" w:rsidRDefault="00554AB8" w:rsidP="00554AB8">
      <w:pPr>
        <w:pStyle w:val="Textoindependiente"/>
        <w:widowControl w:val="0"/>
        <w:tabs>
          <w:tab w:val="clear" w:pos="380"/>
        </w:tabs>
        <w:rPr>
          <w:rFonts w:ascii="Times New Roman" w:hAnsi="Times New Roman"/>
          <w:b w:val="0"/>
        </w:rPr>
      </w:pPr>
    </w:p>
    <w:tbl>
      <w:tblPr>
        <w:tblW w:w="5000" w:type="pct"/>
        <w:tblCellMar>
          <w:left w:w="0" w:type="dxa"/>
          <w:right w:w="0" w:type="dxa"/>
        </w:tblCellMar>
        <w:tblLook w:val="0000" w:firstRow="0" w:lastRow="0" w:firstColumn="0" w:lastColumn="0" w:noHBand="0" w:noVBand="0"/>
      </w:tblPr>
      <w:tblGrid>
        <w:gridCol w:w="3032"/>
        <w:gridCol w:w="1521"/>
        <w:gridCol w:w="1316"/>
        <w:gridCol w:w="3521"/>
      </w:tblGrid>
      <w:tr w:rsidR="00554AB8" w:rsidRPr="00287DFB" w14:paraId="75EC0D50" w14:textId="77777777" w:rsidTr="005711AC">
        <w:trPr>
          <w:tblHeader/>
        </w:trPr>
        <w:tc>
          <w:tcPr>
            <w:tcW w:w="1614" w:type="pct"/>
            <w:tcBorders>
              <w:bottom w:val="single" w:sz="4" w:space="0" w:color="auto"/>
            </w:tcBorders>
          </w:tcPr>
          <w:p w14:paraId="0F86839E" w14:textId="77777777" w:rsidR="00554AB8" w:rsidRPr="00287DFB" w:rsidRDefault="00554AB8" w:rsidP="009D7822">
            <w:pPr>
              <w:pStyle w:val="Textoindependiente"/>
              <w:widowControl w:val="0"/>
              <w:tabs>
                <w:tab w:val="clear" w:pos="380"/>
              </w:tabs>
              <w:jc w:val="left"/>
              <w:rPr>
                <w:rFonts w:ascii="Times New Roman" w:hAnsi="Times New Roman"/>
                <w:lang w:val="es-AR"/>
              </w:rPr>
            </w:pPr>
          </w:p>
        </w:tc>
        <w:tc>
          <w:tcPr>
            <w:tcW w:w="810" w:type="pct"/>
            <w:tcBorders>
              <w:bottom w:val="single" w:sz="4" w:space="0" w:color="auto"/>
            </w:tcBorders>
          </w:tcPr>
          <w:p w14:paraId="3673FBB2" w14:textId="77777777" w:rsidR="00554AB8" w:rsidRPr="00287DFB" w:rsidRDefault="00554AB8"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Participación</w:t>
            </w:r>
          </w:p>
        </w:tc>
        <w:tc>
          <w:tcPr>
            <w:tcW w:w="701" w:type="pct"/>
            <w:tcBorders>
              <w:bottom w:val="single" w:sz="4" w:space="0" w:color="auto"/>
            </w:tcBorders>
          </w:tcPr>
          <w:p w14:paraId="1A8BB774" w14:textId="77777777" w:rsidR="00554AB8" w:rsidRPr="00287DFB" w:rsidRDefault="00554AB8"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Acciones</w:t>
            </w:r>
          </w:p>
        </w:tc>
        <w:tc>
          <w:tcPr>
            <w:tcW w:w="1875" w:type="pct"/>
            <w:tcBorders>
              <w:bottom w:val="single" w:sz="4" w:space="0" w:color="auto"/>
            </w:tcBorders>
          </w:tcPr>
          <w:p w14:paraId="7D09A42B" w14:textId="77777777" w:rsidR="00554AB8" w:rsidRPr="00287DFB" w:rsidRDefault="00554AB8"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Capital Social Suscripto e Integrado</w:t>
            </w:r>
          </w:p>
        </w:tc>
      </w:tr>
      <w:tr w:rsidR="00554AB8" w:rsidRPr="00287DFB" w14:paraId="25B4019A" w14:textId="77777777" w:rsidTr="005711AC">
        <w:tc>
          <w:tcPr>
            <w:tcW w:w="1614" w:type="pct"/>
            <w:tcBorders>
              <w:top w:val="single" w:sz="4" w:space="0" w:color="auto"/>
            </w:tcBorders>
          </w:tcPr>
          <w:p w14:paraId="7BC7B477" w14:textId="77777777" w:rsidR="00554AB8" w:rsidRPr="00287DFB" w:rsidRDefault="00554AB8" w:rsidP="009D7822">
            <w:pPr>
              <w:pStyle w:val="Textoindependiente"/>
              <w:widowControl w:val="0"/>
              <w:tabs>
                <w:tab w:val="clear" w:pos="380"/>
              </w:tabs>
              <w:jc w:val="left"/>
              <w:rPr>
                <w:rFonts w:ascii="Times New Roman" w:hAnsi="Times New Roman"/>
                <w:b w:val="0"/>
                <w:lang w:val="es-AR"/>
              </w:rPr>
            </w:pPr>
            <w:r w:rsidRPr="00287DFB">
              <w:rPr>
                <w:rFonts w:ascii="Times New Roman" w:hAnsi="Times New Roman"/>
                <w:b w:val="0"/>
                <w:lang w:val="es-AR"/>
              </w:rPr>
              <w:t>Julio Alfredo Fraomeni</w:t>
            </w:r>
          </w:p>
        </w:tc>
        <w:tc>
          <w:tcPr>
            <w:tcW w:w="810" w:type="pct"/>
            <w:tcBorders>
              <w:top w:val="single" w:sz="4" w:space="0" w:color="auto"/>
            </w:tcBorders>
          </w:tcPr>
          <w:p w14:paraId="3763238E" w14:textId="77777777" w:rsidR="00554AB8" w:rsidRPr="00287DFB" w:rsidRDefault="00554AB8"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80%</w:t>
            </w:r>
          </w:p>
        </w:tc>
        <w:tc>
          <w:tcPr>
            <w:tcW w:w="701" w:type="pct"/>
            <w:tcBorders>
              <w:top w:val="single" w:sz="4" w:space="0" w:color="auto"/>
            </w:tcBorders>
          </w:tcPr>
          <w:p w14:paraId="7157CED5" w14:textId="77777777" w:rsidR="00554AB8" w:rsidRPr="00287DFB" w:rsidRDefault="00F54A40"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726.050.000</w:t>
            </w:r>
          </w:p>
        </w:tc>
        <w:tc>
          <w:tcPr>
            <w:tcW w:w="1875" w:type="pct"/>
            <w:tcBorders>
              <w:top w:val="single" w:sz="4" w:space="0" w:color="auto"/>
            </w:tcBorders>
          </w:tcPr>
          <w:p w14:paraId="50A6AFD3" w14:textId="77777777" w:rsidR="00554AB8" w:rsidRPr="00287DFB" w:rsidRDefault="00F54A40"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726.050.000</w:t>
            </w:r>
          </w:p>
        </w:tc>
      </w:tr>
      <w:tr w:rsidR="00554AB8" w:rsidRPr="00287DFB" w14:paraId="7664A100" w14:textId="77777777" w:rsidTr="005711AC">
        <w:tc>
          <w:tcPr>
            <w:tcW w:w="1614" w:type="pct"/>
          </w:tcPr>
          <w:p w14:paraId="05AE4385" w14:textId="77777777" w:rsidR="00554AB8" w:rsidRPr="00287DFB" w:rsidRDefault="00554AB8" w:rsidP="009D7822">
            <w:pPr>
              <w:pStyle w:val="Textoindependiente"/>
              <w:widowControl w:val="0"/>
              <w:tabs>
                <w:tab w:val="clear" w:pos="380"/>
              </w:tabs>
              <w:jc w:val="left"/>
              <w:rPr>
                <w:rFonts w:ascii="Times New Roman" w:hAnsi="Times New Roman"/>
                <w:b w:val="0"/>
                <w:lang w:val="es-AR"/>
              </w:rPr>
            </w:pPr>
            <w:r w:rsidRPr="00287DFB">
              <w:rPr>
                <w:rFonts w:ascii="Times New Roman" w:hAnsi="Times New Roman"/>
                <w:b w:val="0"/>
                <w:lang w:val="es-AR"/>
              </w:rPr>
              <w:t>Galeno Capital S.A.U.</w:t>
            </w:r>
          </w:p>
        </w:tc>
        <w:tc>
          <w:tcPr>
            <w:tcW w:w="810" w:type="pct"/>
          </w:tcPr>
          <w:p w14:paraId="0960FF3D" w14:textId="77777777" w:rsidR="00554AB8" w:rsidRPr="00287DFB" w:rsidRDefault="00554AB8"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20%</w:t>
            </w:r>
          </w:p>
        </w:tc>
        <w:tc>
          <w:tcPr>
            <w:tcW w:w="701" w:type="pct"/>
          </w:tcPr>
          <w:p w14:paraId="692C8A4B" w14:textId="77777777" w:rsidR="00554AB8" w:rsidRPr="00287DFB" w:rsidRDefault="00F54A40"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181.521.500</w:t>
            </w:r>
          </w:p>
        </w:tc>
        <w:tc>
          <w:tcPr>
            <w:tcW w:w="1875" w:type="pct"/>
          </w:tcPr>
          <w:p w14:paraId="6CC255DB" w14:textId="77777777" w:rsidR="00554AB8" w:rsidRPr="00287DFB" w:rsidRDefault="00F54A40" w:rsidP="009D7822">
            <w:pPr>
              <w:pStyle w:val="Textoindependiente"/>
              <w:widowControl w:val="0"/>
              <w:tabs>
                <w:tab w:val="clear" w:pos="380"/>
              </w:tabs>
              <w:jc w:val="center"/>
              <w:rPr>
                <w:rFonts w:ascii="Times New Roman" w:hAnsi="Times New Roman"/>
                <w:b w:val="0"/>
                <w:lang w:val="es-AR"/>
              </w:rPr>
            </w:pPr>
            <w:r w:rsidRPr="00287DFB">
              <w:rPr>
                <w:rFonts w:ascii="Times New Roman" w:hAnsi="Times New Roman"/>
                <w:b w:val="0"/>
                <w:lang w:val="es-AR"/>
              </w:rPr>
              <w:t>111.512.500</w:t>
            </w:r>
          </w:p>
        </w:tc>
      </w:tr>
      <w:tr w:rsidR="00554AB8" w:rsidRPr="00287DFB" w14:paraId="7948B5A5" w14:textId="77777777" w:rsidTr="005711AC">
        <w:tc>
          <w:tcPr>
            <w:tcW w:w="1614" w:type="pct"/>
            <w:tcBorders>
              <w:bottom w:val="single" w:sz="4" w:space="0" w:color="auto"/>
            </w:tcBorders>
          </w:tcPr>
          <w:p w14:paraId="0D817351" w14:textId="77777777" w:rsidR="00554AB8" w:rsidRPr="00287DFB" w:rsidRDefault="00554AB8" w:rsidP="009D7822">
            <w:pPr>
              <w:pStyle w:val="Textoindependiente"/>
              <w:widowControl w:val="0"/>
              <w:tabs>
                <w:tab w:val="clear" w:pos="380"/>
              </w:tabs>
              <w:jc w:val="left"/>
              <w:rPr>
                <w:rFonts w:ascii="Times New Roman" w:hAnsi="Times New Roman"/>
                <w:lang w:val="es-AR"/>
              </w:rPr>
            </w:pPr>
            <w:r w:rsidRPr="00287DFB">
              <w:rPr>
                <w:rFonts w:ascii="Times New Roman" w:hAnsi="Times New Roman"/>
                <w:lang w:val="es-AR"/>
              </w:rPr>
              <w:t>Total</w:t>
            </w:r>
          </w:p>
        </w:tc>
        <w:tc>
          <w:tcPr>
            <w:tcW w:w="810" w:type="pct"/>
            <w:tcBorders>
              <w:bottom w:val="single" w:sz="4" w:space="0" w:color="auto"/>
            </w:tcBorders>
          </w:tcPr>
          <w:p w14:paraId="3A3196B6" w14:textId="77777777" w:rsidR="00554AB8" w:rsidRPr="00287DFB" w:rsidRDefault="00554AB8"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100%</w:t>
            </w:r>
          </w:p>
        </w:tc>
        <w:tc>
          <w:tcPr>
            <w:tcW w:w="701" w:type="pct"/>
            <w:tcBorders>
              <w:bottom w:val="single" w:sz="4" w:space="0" w:color="auto"/>
            </w:tcBorders>
          </w:tcPr>
          <w:p w14:paraId="1B6F8502" w14:textId="77777777" w:rsidR="00554AB8" w:rsidRPr="00287DFB" w:rsidRDefault="00F54A40"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907.562.500</w:t>
            </w:r>
          </w:p>
        </w:tc>
        <w:tc>
          <w:tcPr>
            <w:tcW w:w="1875" w:type="pct"/>
            <w:tcBorders>
              <w:bottom w:val="single" w:sz="4" w:space="0" w:color="auto"/>
            </w:tcBorders>
          </w:tcPr>
          <w:p w14:paraId="204E5CBE" w14:textId="77777777" w:rsidR="00554AB8" w:rsidRPr="00287DFB" w:rsidRDefault="00F54A40" w:rsidP="009D7822">
            <w:pPr>
              <w:pStyle w:val="Textoindependiente"/>
              <w:widowControl w:val="0"/>
              <w:tabs>
                <w:tab w:val="clear" w:pos="380"/>
              </w:tabs>
              <w:jc w:val="center"/>
              <w:rPr>
                <w:rFonts w:ascii="Times New Roman" w:hAnsi="Times New Roman"/>
                <w:lang w:val="es-AR"/>
              </w:rPr>
            </w:pPr>
            <w:r w:rsidRPr="00287DFB">
              <w:rPr>
                <w:rFonts w:ascii="Times New Roman" w:hAnsi="Times New Roman"/>
                <w:lang w:val="es-AR"/>
              </w:rPr>
              <w:t>907.562.500</w:t>
            </w:r>
          </w:p>
        </w:tc>
      </w:tr>
    </w:tbl>
    <w:p w14:paraId="756D65DC" w14:textId="77777777" w:rsidR="00554AB8" w:rsidRPr="00287DFB" w:rsidRDefault="00554AB8" w:rsidP="00554AB8">
      <w:pPr>
        <w:pStyle w:val="Textoindependiente"/>
        <w:widowControl w:val="0"/>
        <w:tabs>
          <w:tab w:val="clear" w:pos="380"/>
        </w:tabs>
        <w:rPr>
          <w:rFonts w:ascii="Times New Roman" w:hAnsi="Times New Roman"/>
          <w:b w:val="0"/>
        </w:rPr>
      </w:pPr>
    </w:p>
    <w:p w14:paraId="00E9B0EC" w14:textId="77777777" w:rsidR="00554AB8" w:rsidRPr="00287DFB" w:rsidRDefault="00554AB8" w:rsidP="00554AB8">
      <w:pPr>
        <w:pStyle w:val="Textoindependiente"/>
        <w:widowControl w:val="0"/>
        <w:tabs>
          <w:tab w:val="clear" w:pos="380"/>
        </w:tabs>
        <w:rPr>
          <w:rFonts w:ascii="Times New Roman" w:hAnsi="Times New Roman"/>
        </w:rPr>
      </w:pPr>
      <w:r w:rsidRPr="00287DFB">
        <w:rPr>
          <w:rFonts w:ascii="Times New Roman" w:hAnsi="Times New Roman"/>
        </w:rPr>
        <w:t>c) Transacciones con partes relacionadas</w:t>
      </w:r>
      <w:r w:rsidR="00F91AAE" w:rsidRPr="00287DFB">
        <w:rPr>
          <w:rFonts w:ascii="Times New Roman" w:hAnsi="Times New Roman"/>
        </w:rPr>
        <w:tab/>
      </w:r>
    </w:p>
    <w:p w14:paraId="2034F4ED" w14:textId="77777777" w:rsidR="00A35765" w:rsidRPr="00287DFB" w:rsidRDefault="00A35765" w:rsidP="00A35765">
      <w:pPr>
        <w:pStyle w:val="Textoindependiente"/>
        <w:widowControl w:val="0"/>
        <w:tabs>
          <w:tab w:val="clear" w:pos="380"/>
        </w:tabs>
        <w:rPr>
          <w:rFonts w:ascii="Times New Roman" w:hAnsi="Times New Roman"/>
          <w:b w:val="0"/>
        </w:rPr>
      </w:pPr>
    </w:p>
    <w:p w14:paraId="2AA4DB80" w14:textId="77777777" w:rsidR="00C454F9" w:rsidRPr="00287DFB" w:rsidRDefault="00C454F9" w:rsidP="00C454F9">
      <w:pPr>
        <w:jc w:val="both"/>
        <w:rPr>
          <w:sz w:val="20"/>
          <w:szCs w:val="20"/>
        </w:rPr>
      </w:pPr>
      <w:r w:rsidRPr="00287DFB">
        <w:rPr>
          <w:sz w:val="20"/>
          <w:szCs w:val="20"/>
        </w:rPr>
        <w:t>Parte relacionada es toda persona o entidad que está relacionada con la Entidad de la siguiente forma:</w:t>
      </w:r>
    </w:p>
    <w:p w14:paraId="118593B5" w14:textId="77777777" w:rsidR="00C454F9" w:rsidRPr="00287DFB" w:rsidRDefault="00C454F9" w:rsidP="00C454F9">
      <w:pPr>
        <w:jc w:val="both"/>
        <w:rPr>
          <w:sz w:val="20"/>
          <w:szCs w:val="20"/>
        </w:rPr>
      </w:pPr>
    </w:p>
    <w:p w14:paraId="4C804C8D" w14:textId="77777777" w:rsidR="00C454F9" w:rsidRPr="00287DFB" w:rsidRDefault="00C454F9" w:rsidP="00C454F9">
      <w:pPr>
        <w:pStyle w:val="Prrafodelista"/>
        <w:numPr>
          <w:ilvl w:val="0"/>
          <w:numId w:val="43"/>
        </w:numPr>
        <w:jc w:val="both"/>
        <w:rPr>
          <w:sz w:val="20"/>
          <w:szCs w:val="20"/>
        </w:rPr>
      </w:pPr>
      <w:r w:rsidRPr="00287DFB">
        <w:rPr>
          <w:sz w:val="20"/>
          <w:szCs w:val="20"/>
        </w:rPr>
        <w:t>ejerce control o control conjunto sobre la Entidad;</w:t>
      </w:r>
    </w:p>
    <w:p w14:paraId="71058B7C" w14:textId="77777777" w:rsidR="00C454F9" w:rsidRPr="00287DFB" w:rsidRDefault="00C454F9" w:rsidP="00C454F9">
      <w:pPr>
        <w:pStyle w:val="Prrafodelista"/>
        <w:numPr>
          <w:ilvl w:val="0"/>
          <w:numId w:val="43"/>
        </w:numPr>
        <w:jc w:val="both"/>
        <w:rPr>
          <w:sz w:val="20"/>
          <w:szCs w:val="20"/>
        </w:rPr>
      </w:pPr>
      <w:r w:rsidRPr="00287DFB">
        <w:rPr>
          <w:sz w:val="20"/>
          <w:szCs w:val="20"/>
        </w:rPr>
        <w:t>ejerce influencia significativa sobre la Entidad;</w:t>
      </w:r>
    </w:p>
    <w:p w14:paraId="7CC4F680" w14:textId="77777777" w:rsidR="00C454F9" w:rsidRPr="00287DFB" w:rsidRDefault="00C454F9" w:rsidP="00C454F9">
      <w:pPr>
        <w:pStyle w:val="Prrafodelista"/>
        <w:numPr>
          <w:ilvl w:val="0"/>
          <w:numId w:val="43"/>
        </w:numPr>
        <w:jc w:val="both"/>
        <w:rPr>
          <w:sz w:val="20"/>
          <w:szCs w:val="20"/>
        </w:rPr>
      </w:pPr>
      <w:r w:rsidRPr="00287DFB">
        <w:rPr>
          <w:sz w:val="20"/>
          <w:szCs w:val="20"/>
        </w:rPr>
        <w:t>es un miembro del personal clave de la gerencia de la Entidad o de la controladora de la Entidad;</w:t>
      </w:r>
    </w:p>
    <w:p w14:paraId="2B31806A" w14:textId="77777777" w:rsidR="00C454F9" w:rsidRPr="00287DFB" w:rsidRDefault="00C454F9" w:rsidP="00C454F9">
      <w:pPr>
        <w:pStyle w:val="Prrafodelista"/>
        <w:numPr>
          <w:ilvl w:val="0"/>
          <w:numId w:val="43"/>
        </w:numPr>
        <w:jc w:val="both"/>
        <w:rPr>
          <w:sz w:val="20"/>
          <w:szCs w:val="20"/>
        </w:rPr>
      </w:pPr>
      <w:r w:rsidRPr="00287DFB">
        <w:rPr>
          <w:sz w:val="20"/>
          <w:szCs w:val="20"/>
        </w:rPr>
        <w:t>es miembro del mismo grupo;</w:t>
      </w:r>
    </w:p>
    <w:p w14:paraId="25183C59" w14:textId="77777777" w:rsidR="00C454F9" w:rsidRPr="00287DFB" w:rsidRDefault="00C454F9" w:rsidP="005711AC">
      <w:pPr>
        <w:pStyle w:val="Prrafodelista"/>
        <w:numPr>
          <w:ilvl w:val="0"/>
          <w:numId w:val="43"/>
        </w:numPr>
        <w:ind w:left="567" w:hanging="207"/>
        <w:jc w:val="both"/>
        <w:rPr>
          <w:sz w:val="20"/>
          <w:szCs w:val="20"/>
        </w:rPr>
      </w:pPr>
      <w:r w:rsidRPr="00287DFB">
        <w:rPr>
          <w:sz w:val="20"/>
          <w:szCs w:val="20"/>
        </w:rPr>
        <w:t>es una entidad asociada (o una asociada de un miembro de un grupo del que la otra entidad es miembro).</w:t>
      </w:r>
    </w:p>
    <w:p w14:paraId="2DCFF401" w14:textId="77777777" w:rsidR="00060730" w:rsidRPr="00287DFB" w:rsidRDefault="00060730" w:rsidP="00405BAD">
      <w:pPr>
        <w:pStyle w:val="Prrafodelista"/>
        <w:ind w:left="567"/>
        <w:jc w:val="both"/>
        <w:rPr>
          <w:sz w:val="20"/>
          <w:szCs w:val="20"/>
        </w:rPr>
      </w:pPr>
    </w:p>
    <w:p w14:paraId="1DD0A3C1" w14:textId="77777777" w:rsidR="00C454F9" w:rsidRPr="00287DFB" w:rsidRDefault="00C454F9" w:rsidP="00C454F9">
      <w:pPr>
        <w:jc w:val="both"/>
        <w:rPr>
          <w:sz w:val="20"/>
          <w:szCs w:val="20"/>
        </w:rPr>
      </w:pPr>
      <w:r w:rsidRPr="00287DFB">
        <w:rPr>
          <w:sz w:val="20"/>
          <w:szCs w:val="20"/>
        </w:rPr>
        <w:t>Personal clave de la Gerencia son aquellas personas que tienen autoridad y responsabilidad para planificar, dirigir y controlar las actividades de la Entidad, directa o indirectamente. La Entidad considera como personal clave de la gerencia, a efectos de la NIC 24, a los miembros del Directorio, Gerencia General y Gerencia de staff.</w:t>
      </w:r>
    </w:p>
    <w:p w14:paraId="6826F156" w14:textId="77777777" w:rsidR="00C454F9" w:rsidRPr="00287DFB" w:rsidRDefault="00C454F9" w:rsidP="00C454F9">
      <w:pPr>
        <w:jc w:val="both"/>
        <w:rPr>
          <w:sz w:val="20"/>
          <w:szCs w:val="20"/>
        </w:rPr>
      </w:pPr>
    </w:p>
    <w:p w14:paraId="3905625C" w14:textId="77777777" w:rsidR="00C454F9" w:rsidRPr="00287DFB" w:rsidRDefault="00C454F9" w:rsidP="00C454F9">
      <w:pPr>
        <w:jc w:val="both"/>
        <w:rPr>
          <w:sz w:val="20"/>
          <w:szCs w:val="20"/>
        </w:rPr>
      </w:pPr>
      <w:r w:rsidRPr="00287DFB">
        <w:rPr>
          <w:sz w:val="20"/>
          <w:szCs w:val="20"/>
        </w:rPr>
        <w:t>Al 31 de diciembre de 2019</w:t>
      </w:r>
      <w:r w:rsidR="00926710">
        <w:rPr>
          <w:sz w:val="20"/>
          <w:szCs w:val="20"/>
        </w:rPr>
        <w:t xml:space="preserve">, </w:t>
      </w:r>
      <w:r w:rsidRPr="00287DFB">
        <w:rPr>
          <w:sz w:val="20"/>
          <w:szCs w:val="20"/>
        </w:rPr>
        <w:t>2018</w:t>
      </w:r>
      <w:r w:rsidR="00926710">
        <w:rPr>
          <w:sz w:val="20"/>
          <w:szCs w:val="20"/>
        </w:rPr>
        <w:t xml:space="preserve"> y 2017</w:t>
      </w:r>
      <w:r w:rsidRPr="00287DFB">
        <w:rPr>
          <w:sz w:val="20"/>
          <w:szCs w:val="20"/>
        </w:rPr>
        <w:t>, los saldos de activos y pasivos, y los resultados por transacciones con partes relacionadas se detallan en los siguientes cuadros respectivamente:</w:t>
      </w:r>
    </w:p>
    <w:p w14:paraId="1E9B2F67" w14:textId="77777777" w:rsidR="00C454F9" w:rsidRPr="00287DFB" w:rsidRDefault="00C454F9" w:rsidP="00C454F9">
      <w:pPr>
        <w:jc w:val="both"/>
        <w:rPr>
          <w:sz w:val="18"/>
          <w:szCs w:val="18"/>
        </w:rPr>
      </w:pPr>
    </w:p>
    <w:tbl>
      <w:tblPr>
        <w:tblW w:w="4775" w:type="pct"/>
        <w:tblInd w:w="392" w:type="dxa"/>
        <w:tblLook w:val="04A0" w:firstRow="1" w:lastRow="0" w:firstColumn="1" w:lastColumn="0" w:noHBand="0" w:noVBand="1"/>
      </w:tblPr>
      <w:tblGrid>
        <w:gridCol w:w="5248"/>
        <w:gridCol w:w="1241"/>
        <w:gridCol w:w="1239"/>
        <w:gridCol w:w="1239"/>
      </w:tblGrid>
      <w:tr w:rsidR="00B74C9A" w:rsidRPr="00287DFB" w14:paraId="08B4867E" w14:textId="77777777" w:rsidTr="005711AC">
        <w:trPr>
          <w:trHeight w:val="227"/>
        </w:trPr>
        <w:tc>
          <w:tcPr>
            <w:tcW w:w="2926" w:type="pct"/>
            <w:tcBorders>
              <w:bottom w:val="single" w:sz="4" w:space="0" w:color="auto"/>
            </w:tcBorders>
            <w:shd w:val="clear" w:color="auto" w:fill="auto"/>
            <w:vAlign w:val="center"/>
            <w:hideMark/>
          </w:tcPr>
          <w:p w14:paraId="42763CF0" w14:textId="77777777" w:rsidR="00B74C9A" w:rsidRPr="00287DFB" w:rsidRDefault="00B74C9A" w:rsidP="0014549B">
            <w:pPr>
              <w:spacing w:line="252" w:lineRule="auto"/>
              <w:rPr>
                <w:b/>
                <w:i/>
                <w:sz w:val="18"/>
                <w:szCs w:val="18"/>
              </w:rPr>
            </w:pPr>
            <w:r w:rsidRPr="00287DFB">
              <w:rPr>
                <w:b/>
                <w:i/>
                <w:sz w:val="18"/>
                <w:szCs w:val="18"/>
              </w:rPr>
              <w:t>Directores y Accionistas</w:t>
            </w:r>
          </w:p>
        </w:tc>
        <w:tc>
          <w:tcPr>
            <w:tcW w:w="692" w:type="pct"/>
            <w:tcBorders>
              <w:bottom w:val="single" w:sz="4" w:space="0" w:color="auto"/>
            </w:tcBorders>
            <w:shd w:val="clear" w:color="auto" w:fill="auto"/>
            <w:vAlign w:val="center"/>
            <w:hideMark/>
          </w:tcPr>
          <w:p w14:paraId="4D0C97B5" w14:textId="77777777" w:rsidR="00B74C9A" w:rsidRPr="00287DFB" w:rsidRDefault="00B74C9A" w:rsidP="0014549B">
            <w:pPr>
              <w:spacing w:line="252" w:lineRule="auto"/>
              <w:rPr>
                <w:b/>
                <w:bCs/>
                <w:sz w:val="16"/>
                <w:szCs w:val="18"/>
              </w:rPr>
            </w:pPr>
            <w:r w:rsidRPr="00287DFB">
              <w:rPr>
                <w:b/>
                <w:bCs/>
                <w:sz w:val="16"/>
                <w:szCs w:val="18"/>
              </w:rPr>
              <w:t>31/12/2019</w:t>
            </w:r>
          </w:p>
        </w:tc>
        <w:tc>
          <w:tcPr>
            <w:tcW w:w="691" w:type="pct"/>
            <w:tcBorders>
              <w:bottom w:val="single" w:sz="4" w:space="0" w:color="auto"/>
            </w:tcBorders>
            <w:shd w:val="clear" w:color="auto" w:fill="auto"/>
            <w:vAlign w:val="center"/>
            <w:hideMark/>
          </w:tcPr>
          <w:p w14:paraId="7724D065" w14:textId="77777777" w:rsidR="00B74C9A" w:rsidRPr="00287DFB" w:rsidRDefault="00B74C9A" w:rsidP="0014549B">
            <w:pPr>
              <w:spacing w:line="252" w:lineRule="auto"/>
              <w:rPr>
                <w:b/>
                <w:bCs/>
                <w:sz w:val="16"/>
                <w:szCs w:val="18"/>
              </w:rPr>
            </w:pPr>
            <w:r w:rsidRPr="00287DFB">
              <w:rPr>
                <w:b/>
                <w:bCs/>
                <w:sz w:val="16"/>
                <w:szCs w:val="18"/>
              </w:rPr>
              <w:t>31/12/2018</w:t>
            </w:r>
          </w:p>
        </w:tc>
        <w:tc>
          <w:tcPr>
            <w:tcW w:w="691" w:type="pct"/>
            <w:tcBorders>
              <w:bottom w:val="single" w:sz="4" w:space="0" w:color="auto"/>
            </w:tcBorders>
          </w:tcPr>
          <w:p w14:paraId="5A5BA422" w14:textId="77777777" w:rsidR="00B74C9A" w:rsidRPr="00287DFB" w:rsidRDefault="00B74C9A" w:rsidP="0014549B">
            <w:pPr>
              <w:spacing w:line="252" w:lineRule="auto"/>
              <w:rPr>
                <w:b/>
                <w:sz w:val="16"/>
              </w:rPr>
            </w:pPr>
            <w:r w:rsidRPr="00287DFB">
              <w:rPr>
                <w:b/>
                <w:bCs/>
                <w:sz w:val="16"/>
                <w:szCs w:val="18"/>
              </w:rPr>
              <w:t>31/12/</w:t>
            </w:r>
            <w:r w:rsidR="004135AA" w:rsidRPr="00287DFB">
              <w:rPr>
                <w:b/>
                <w:bCs/>
                <w:sz w:val="16"/>
                <w:szCs w:val="18"/>
              </w:rPr>
              <w:t>2017</w:t>
            </w:r>
          </w:p>
        </w:tc>
      </w:tr>
      <w:tr w:rsidR="00B74C9A" w:rsidRPr="00287DFB" w14:paraId="46EF3812" w14:textId="77777777" w:rsidTr="005711AC">
        <w:trPr>
          <w:trHeight w:val="20"/>
        </w:trPr>
        <w:tc>
          <w:tcPr>
            <w:tcW w:w="2926" w:type="pct"/>
            <w:tcBorders>
              <w:top w:val="single" w:sz="4" w:space="0" w:color="auto"/>
            </w:tcBorders>
            <w:shd w:val="clear" w:color="auto" w:fill="auto"/>
            <w:vAlign w:val="center"/>
          </w:tcPr>
          <w:p w14:paraId="109856F5" w14:textId="77777777" w:rsidR="00B74C9A" w:rsidRPr="00287DFB" w:rsidRDefault="00B74C9A" w:rsidP="0014549B">
            <w:pPr>
              <w:spacing w:line="252" w:lineRule="auto"/>
              <w:rPr>
                <w:sz w:val="18"/>
                <w:szCs w:val="18"/>
              </w:rPr>
            </w:pPr>
          </w:p>
        </w:tc>
        <w:tc>
          <w:tcPr>
            <w:tcW w:w="692" w:type="pct"/>
            <w:tcBorders>
              <w:top w:val="single" w:sz="4" w:space="0" w:color="auto"/>
            </w:tcBorders>
            <w:shd w:val="clear" w:color="auto" w:fill="auto"/>
            <w:vAlign w:val="center"/>
          </w:tcPr>
          <w:p w14:paraId="3F4CBDE9" w14:textId="77777777" w:rsidR="00B74C9A" w:rsidRPr="00287DFB" w:rsidRDefault="00B74C9A" w:rsidP="0014549B">
            <w:pPr>
              <w:spacing w:line="252" w:lineRule="auto"/>
              <w:rPr>
                <w:b/>
                <w:bCs/>
                <w:sz w:val="16"/>
                <w:szCs w:val="16"/>
              </w:rPr>
            </w:pPr>
          </w:p>
        </w:tc>
        <w:tc>
          <w:tcPr>
            <w:tcW w:w="691" w:type="pct"/>
            <w:tcBorders>
              <w:top w:val="single" w:sz="4" w:space="0" w:color="auto"/>
            </w:tcBorders>
            <w:shd w:val="clear" w:color="auto" w:fill="auto"/>
            <w:vAlign w:val="center"/>
          </w:tcPr>
          <w:p w14:paraId="7E1E635D" w14:textId="77777777" w:rsidR="00B74C9A" w:rsidRPr="00287DFB" w:rsidRDefault="00B74C9A" w:rsidP="0014549B">
            <w:pPr>
              <w:spacing w:line="252" w:lineRule="auto"/>
              <w:rPr>
                <w:b/>
                <w:bCs/>
                <w:sz w:val="16"/>
                <w:szCs w:val="16"/>
              </w:rPr>
            </w:pPr>
          </w:p>
        </w:tc>
        <w:tc>
          <w:tcPr>
            <w:tcW w:w="691" w:type="pct"/>
            <w:tcBorders>
              <w:top w:val="single" w:sz="4" w:space="0" w:color="auto"/>
            </w:tcBorders>
          </w:tcPr>
          <w:p w14:paraId="6ED6F12D" w14:textId="77777777" w:rsidR="00B74C9A" w:rsidRPr="00287DFB" w:rsidRDefault="00B74C9A" w:rsidP="0014549B">
            <w:pPr>
              <w:spacing w:line="252" w:lineRule="auto"/>
              <w:rPr>
                <w:b/>
                <w:sz w:val="16"/>
              </w:rPr>
            </w:pPr>
          </w:p>
        </w:tc>
      </w:tr>
      <w:tr w:rsidR="00B74C9A" w:rsidRPr="00287DFB" w14:paraId="69FB563B" w14:textId="77777777" w:rsidTr="005711AC">
        <w:trPr>
          <w:trHeight w:val="261"/>
        </w:trPr>
        <w:tc>
          <w:tcPr>
            <w:tcW w:w="2926" w:type="pct"/>
            <w:shd w:val="clear" w:color="auto" w:fill="auto"/>
            <w:vAlign w:val="center"/>
          </w:tcPr>
          <w:p w14:paraId="6246D398" w14:textId="77777777" w:rsidR="00B74C9A" w:rsidRPr="00287DFB" w:rsidRDefault="00B74C9A" w:rsidP="005711AC">
            <w:pPr>
              <w:spacing w:line="252" w:lineRule="auto"/>
              <w:rPr>
                <w:b/>
                <w:sz w:val="18"/>
                <w:szCs w:val="18"/>
              </w:rPr>
            </w:pPr>
            <w:r w:rsidRPr="00287DFB">
              <w:rPr>
                <w:b/>
                <w:sz w:val="18"/>
                <w:szCs w:val="18"/>
              </w:rPr>
              <w:t>Activo</w:t>
            </w:r>
          </w:p>
        </w:tc>
        <w:tc>
          <w:tcPr>
            <w:tcW w:w="692" w:type="pct"/>
            <w:shd w:val="clear" w:color="auto" w:fill="auto"/>
            <w:vAlign w:val="center"/>
          </w:tcPr>
          <w:p w14:paraId="52304BE1" w14:textId="77777777" w:rsidR="00B74C9A" w:rsidRPr="00287DFB" w:rsidRDefault="00B74C9A" w:rsidP="0014549B">
            <w:pPr>
              <w:spacing w:line="252" w:lineRule="auto"/>
              <w:jc w:val="right"/>
              <w:rPr>
                <w:b/>
                <w:bCs/>
                <w:sz w:val="16"/>
                <w:szCs w:val="16"/>
              </w:rPr>
            </w:pPr>
          </w:p>
        </w:tc>
        <w:tc>
          <w:tcPr>
            <w:tcW w:w="691" w:type="pct"/>
            <w:shd w:val="clear" w:color="auto" w:fill="auto"/>
            <w:vAlign w:val="center"/>
          </w:tcPr>
          <w:p w14:paraId="21DBD287" w14:textId="77777777" w:rsidR="00B74C9A" w:rsidRPr="00287DFB" w:rsidRDefault="00B74C9A" w:rsidP="0014549B">
            <w:pPr>
              <w:spacing w:line="252" w:lineRule="auto"/>
              <w:jc w:val="right"/>
              <w:rPr>
                <w:b/>
                <w:bCs/>
                <w:sz w:val="16"/>
                <w:szCs w:val="16"/>
              </w:rPr>
            </w:pPr>
          </w:p>
        </w:tc>
        <w:tc>
          <w:tcPr>
            <w:tcW w:w="691" w:type="pct"/>
          </w:tcPr>
          <w:p w14:paraId="09284C14" w14:textId="77777777" w:rsidR="00B74C9A" w:rsidRPr="00287DFB" w:rsidRDefault="00B74C9A" w:rsidP="0014549B">
            <w:pPr>
              <w:spacing w:line="252" w:lineRule="auto"/>
              <w:jc w:val="right"/>
              <w:rPr>
                <w:b/>
                <w:sz w:val="16"/>
              </w:rPr>
            </w:pPr>
          </w:p>
        </w:tc>
      </w:tr>
      <w:tr w:rsidR="00B74C9A" w:rsidRPr="00287DFB" w14:paraId="13ED858D" w14:textId="77777777" w:rsidTr="005711AC">
        <w:trPr>
          <w:trHeight w:val="261"/>
        </w:trPr>
        <w:tc>
          <w:tcPr>
            <w:tcW w:w="2926" w:type="pct"/>
            <w:shd w:val="clear" w:color="auto" w:fill="auto"/>
            <w:noWrap/>
            <w:vAlign w:val="center"/>
            <w:hideMark/>
          </w:tcPr>
          <w:p w14:paraId="6A2813C3" w14:textId="77777777" w:rsidR="00B74C9A" w:rsidRPr="00287DFB" w:rsidRDefault="00B74C9A" w:rsidP="005711AC">
            <w:pPr>
              <w:spacing w:line="252" w:lineRule="auto"/>
              <w:rPr>
                <w:iCs/>
                <w:sz w:val="18"/>
                <w:szCs w:val="18"/>
              </w:rPr>
            </w:pPr>
            <w:r w:rsidRPr="00287DFB">
              <w:rPr>
                <w:iCs/>
                <w:sz w:val="18"/>
                <w:szCs w:val="18"/>
              </w:rPr>
              <w:t>Préstamos y otras financiaciones</w:t>
            </w:r>
          </w:p>
        </w:tc>
        <w:tc>
          <w:tcPr>
            <w:tcW w:w="692" w:type="pct"/>
            <w:shd w:val="clear" w:color="auto" w:fill="auto"/>
            <w:noWrap/>
            <w:vAlign w:val="center"/>
          </w:tcPr>
          <w:p w14:paraId="1E8B031F" w14:textId="77777777" w:rsidR="00B74C9A" w:rsidRPr="00287DFB" w:rsidRDefault="00B74C9A" w:rsidP="0014549B">
            <w:pPr>
              <w:spacing w:line="252" w:lineRule="auto"/>
              <w:jc w:val="right"/>
              <w:rPr>
                <w:sz w:val="16"/>
                <w:szCs w:val="16"/>
              </w:rPr>
            </w:pPr>
          </w:p>
        </w:tc>
        <w:tc>
          <w:tcPr>
            <w:tcW w:w="691" w:type="pct"/>
            <w:shd w:val="clear" w:color="auto" w:fill="auto"/>
            <w:noWrap/>
            <w:vAlign w:val="center"/>
          </w:tcPr>
          <w:p w14:paraId="56038996" w14:textId="77777777" w:rsidR="00B74C9A" w:rsidRPr="00287DFB" w:rsidRDefault="00B74C9A" w:rsidP="0014549B">
            <w:pPr>
              <w:spacing w:line="252" w:lineRule="auto"/>
              <w:jc w:val="right"/>
              <w:rPr>
                <w:sz w:val="16"/>
                <w:szCs w:val="16"/>
              </w:rPr>
            </w:pPr>
          </w:p>
        </w:tc>
        <w:tc>
          <w:tcPr>
            <w:tcW w:w="691" w:type="pct"/>
          </w:tcPr>
          <w:p w14:paraId="60C22AB7" w14:textId="77777777" w:rsidR="00B74C9A" w:rsidRPr="00287DFB" w:rsidRDefault="00B74C9A" w:rsidP="0014549B">
            <w:pPr>
              <w:spacing w:line="252" w:lineRule="auto"/>
              <w:jc w:val="right"/>
              <w:rPr>
                <w:sz w:val="16"/>
              </w:rPr>
            </w:pPr>
          </w:p>
        </w:tc>
      </w:tr>
      <w:tr w:rsidR="00E34427" w:rsidRPr="00287DFB" w14:paraId="4353B561" w14:textId="77777777" w:rsidTr="005711AC">
        <w:trPr>
          <w:trHeight w:val="261"/>
        </w:trPr>
        <w:tc>
          <w:tcPr>
            <w:tcW w:w="2926" w:type="pct"/>
            <w:shd w:val="clear" w:color="auto" w:fill="auto"/>
            <w:noWrap/>
            <w:vAlign w:val="center"/>
            <w:hideMark/>
          </w:tcPr>
          <w:p w14:paraId="1A292840" w14:textId="77777777" w:rsidR="00E34427" w:rsidRPr="00287DFB" w:rsidRDefault="00E34427" w:rsidP="005711AC">
            <w:pPr>
              <w:spacing w:line="252" w:lineRule="auto"/>
              <w:ind w:left="708"/>
              <w:rPr>
                <w:iCs/>
                <w:sz w:val="18"/>
                <w:szCs w:val="18"/>
              </w:rPr>
            </w:pPr>
            <w:r w:rsidRPr="00287DFB">
              <w:rPr>
                <w:iCs/>
                <w:sz w:val="18"/>
                <w:szCs w:val="18"/>
              </w:rPr>
              <w:t>Tarjetas</w:t>
            </w:r>
          </w:p>
        </w:tc>
        <w:tc>
          <w:tcPr>
            <w:tcW w:w="692" w:type="pct"/>
            <w:tcBorders>
              <w:bottom w:val="single" w:sz="4" w:space="0" w:color="auto"/>
            </w:tcBorders>
            <w:shd w:val="clear" w:color="auto" w:fill="auto"/>
            <w:noWrap/>
            <w:vAlign w:val="center"/>
          </w:tcPr>
          <w:p w14:paraId="37F9D14E" w14:textId="77777777" w:rsidR="00E34427" w:rsidRPr="00287DFB" w:rsidRDefault="00E34427" w:rsidP="0014549B">
            <w:pPr>
              <w:spacing w:line="252" w:lineRule="auto"/>
              <w:jc w:val="right"/>
              <w:rPr>
                <w:sz w:val="16"/>
                <w:szCs w:val="16"/>
              </w:rPr>
            </w:pPr>
            <w:r w:rsidRPr="00287DFB">
              <w:rPr>
                <w:sz w:val="16"/>
                <w:szCs w:val="16"/>
              </w:rPr>
              <w:t>88</w:t>
            </w:r>
          </w:p>
        </w:tc>
        <w:tc>
          <w:tcPr>
            <w:tcW w:w="691" w:type="pct"/>
            <w:tcBorders>
              <w:bottom w:val="single" w:sz="4" w:space="0" w:color="auto"/>
            </w:tcBorders>
            <w:shd w:val="clear" w:color="auto" w:fill="auto"/>
            <w:noWrap/>
            <w:vAlign w:val="center"/>
          </w:tcPr>
          <w:p w14:paraId="05DF5DB4" w14:textId="77777777" w:rsidR="00E34427" w:rsidRPr="00287DFB" w:rsidRDefault="00E34427" w:rsidP="0014549B">
            <w:pPr>
              <w:spacing w:line="252" w:lineRule="auto"/>
              <w:jc w:val="right"/>
              <w:rPr>
                <w:sz w:val="16"/>
                <w:szCs w:val="16"/>
              </w:rPr>
            </w:pPr>
            <w:r w:rsidRPr="00287DFB">
              <w:rPr>
                <w:sz w:val="16"/>
                <w:szCs w:val="16"/>
              </w:rPr>
              <w:t>115</w:t>
            </w:r>
          </w:p>
        </w:tc>
        <w:tc>
          <w:tcPr>
            <w:tcW w:w="691" w:type="pct"/>
            <w:tcBorders>
              <w:bottom w:val="single" w:sz="4" w:space="0" w:color="auto"/>
            </w:tcBorders>
          </w:tcPr>
          <w:p w14:paraId="651A76FD" w14:textId="77777777" w:rsidR="00E34427" w:rsidRPr="00287DFB" w:rsidRDefault="00E34427" w:rsidP="0014549B">
            <w:pPr>
              <w:spacing w:line="252" w:lineRule="auto"/>
              <w:jc w:val="right"/>
              <w:rPr>
                <w:sz w:val="16"/>
              </w:rPr>
            </w:pPr>
            <w:r w:rsidRPr="00287DFB">
              <w:rPr>
                <w:sz w:val="16"/>
                <w:szCs w:val="16"/>
              </w:rPr>
              <w:t>87</w:t>
            </w:r>
          </w:p>
        </w:tc>
      </w:tr>
      <w:tr w:rsidR="00E34427" w:rsidRPr="00287DFB" w14:paraId="54009722" w14:textId="77777777" w:rsidTr="005711AC">
        <w:trPr>
          <w:trHeight w:val="261"/>
        </w:trPr>
        <w:tc>
          <w:tcPr>
            <w:tcW w:w="2926" w:type="pct"/>
            <w:shd w:val="clear" w:color="auto" w:fill="auto"/>
            <w:noWrap/>
            <w:vAlign w:val="center"/>
            <w:hideMark/>
          </w:tcPr>
          <w:p w14:paraId="7D623289" w14:textId="77777777" w:rsidR="00E34427" w:rsidRPr="00287DFB" w:rsidRDefault="00E34427" w:rsidP="005711AC">
            <w:pPr>
              <w:spacing w:line="252" w:lineRule="auto"/>
              <w:rPr>
                <w:b/>
                <w:bCs/>
                <w:sz w:val="18"/>
                <w:szCs w:val="18"/>
              </w:rPr>
            </w:pPr>
            <w:r w:rsidRPr="00287DFB">
              <w:rPr>
                <w:b/>
                <w:bCs/>
                <w:sz w:val="18"/>
                <w:szCs w:val="18"/>
              </w:rPr>
              <w:t>Total Activos</w:t>
            </w:r>
          </w:p>
        </w:tc>
        <w:tc>
          <w:tcPr>
            <w:tcW w:w="692" w:type="pct"/>
            <w:tcBorders>
              <w:top w:val="single" w:sz="4" w:space="0" w:color="auto"/>
              <w:bottom w:val="double" w:sz="4" w:space="0" w:color="auto"/>
            </w:tcBorders>
            <w:shd w:val="clear" w:color="auto" w:fill="auto"/>
            <w:noWrap/>
            <w:vAlign w:val="center"/>
          </w:tcPr>
          <w:p w14:paraId="3B39ABFA" w14:textId="77777777" w:rsidR="00E34427" w:rsidRPr="00287DFB" w:rsidRDefault="00E34427" w:rsidP="0014549B">
            <w:pPr>
              <w:spacing w:line="252" w:lineRule="auto"/>
              <w:jc w:val="right"/>
              <w:rPr>
                <w:b/>
                <w:bCs/>
                <w:sz w:val="16"/>
                <w:szCs w:val="16"/>
              </w:rPr>
            </w:pPr>
            <w:r w:rsidRPr="00287DFB">
              <w:rPr>
                <w:b/>
                <w:bCs/>
                <w:sz w:val="16"/>
                <w:szCs w:val="16"/>
              </w:rPr>
              <w:t>88</w:t>
            </w:r>
          </w:p>
        </w:tc>
        <w:tc>
          <w:tcPr>
            <w:tcW w:w="691" w:type="pct"/>
            <w:tcBorders>
              <w:top w:val="single" w:sz="4" w:space="0" w:color="auto"/>
              <w:bottom w:val="double" w:sz="4" w:space="0" w:color="auto"/>
            </w:tcBorders>
            <w:shd w:val="clear" w:color="auto" w:fill="auto"/>
            <w:noWrap/>
            <w:vAlign w:val="center"/>
          </w:tcPr>
          <w:p w14:paraId="2E87798D" w14:textId="77777777" w:rsidR="00E34427" w:rsidRPr="00287DFB" w:rsidRDefault="00E34427" w:rsidP="0014549B">
            <w:pPr>
              <w:spacing w:line="252" w:lineRule="auto"/>
              <w:jc w:val="right"/>
              <w:rPr>
                <w:b/>
                <w:bCs/>
                <w:sz w:val="16"/>
                <w:szCs w:val="16"/>
              </w:rPr>
            </w:pPr>
            <w:r w:rsidRPr="00287DFB">
              <w:rPr>
                <w:b/>
                <w:bCs/>
                <w:sz w:val="16"/>
                <w:szCs w:val="16"/>
              </w:rPr>
              <w:t>115</w:t>
            </w:r>
          </w:p>
        </w:tc>
        <w:tc>
          <w:tcPr>
            <w:tcW w:w="691" w:type="pct"/>
            <w:tcBorders>
              <w:top w:val="single" w:sz="4" w:space="0" w:color="auto"/>
              <w:bottom w:val="double" w:sz="4" w:space="0" w:color="auto"/>
            </w:tcBorders>
          </w:tcPr>
          <w:p w14:paraId="1E4EE6FF" w14:textId="77777777" w:rsidR="00E34427" w:rsidRPr="00287DFB" w:rsidRDefault="00E34427" w:rsidP="0014549B">
            <w:pPr>
              <w:spacing w:line="252" w:lineRule="auto"/>
              <w:jc w:val="right"/>
              <w:rPr>
                <w:b/>
                <w:sz w:val="16"/>
              </w:rPr>
            </w:pPr>
            <w:r w:rsidRPr="00287DFB">
              <w:rPr>
                <w:b/>
                <w:bCs/>
                <w:sz w:val="16"/>
                <w:szCs w:val="16"/>
              </w:rPr>
              <w:t>87</w:t>
            </w:r>
          </w:p>
        </w:tc>
      </w:tr>
      <w:tr w:rsidR="00B74C9A" w:rsidRPr="00287DFB" w14:paraId="1016A71F" w14:textId="77777777" w:rsidTr="005711AC">
        <w:trPr>
          <w:trHeight w:val="20"/>
        </w:trPr>
        <w:tc>
          <w:tcPr>
            <w:tcW w:w="2926" w:type="pct"/>
            <w:shd w:val="clear" w:color="auto" w:fill="auto"/>
            <w:noWrap/>
            <w:vAlign w:val="center"/>
          </w:tcPr>
          <w:p w14:paraId="35B2CCAB" w14:textId="77777777" w:rsidR="00B74C9A" w:rsidRPr="00287DFB" w:rsidRDefault="00B74C9A" w:rsidP="005711AC">
            <w:pPr>
              <w:spacing w:line="252" w:lineRule="auto"/>
              <w:rPr>
                <w:b/>
                <w:bCs/>
                <w:sz w:val="12"/>
                <w:szCs w:val="18"/>
              </w:rPr>
            </w:pPr>
          </w:p>
        </w:tc>
        <w:tc>
          <w:tcPr>
            <w:tcW w:w="692" w:type="pct"/>
            <w:tcBorders>
              <w:top w:val="double" w:sz="4" w:space="0" w:color="auto"/>
            </w:tcBorders>
            <w:shd w:val="clear" w:color="auto" w:fill="auto"/>
            <w:noWrap/>
            <w:vAlign w:val="center"/>
          </w:tcPr>
          <w:p w14:paraId="27628361" w14:textId="77777777" w:rsidR="00B74C9A" w:rsidRPr="00287DFB" w:rsidRDefault="00B74C9A" w:rsidP="0014549B">
            <w:pPr>
              <w:spacing w:line="252" w:lineRule="auto"/>
              <w:jc w:val="right"/>
              <w:rPr>
                <w:b/>
                <w:bCs/>
                <w:sz w:val="12"/>
                <w:szCs w:val="16"/>
              </w:rPr>
            </w:pPr>
          </w:p>
        </w:tc>
        <w:tc>
          <w:tcPr>
            <w:tcW w:w="691" w:type="pct"/>
            <w:tcBorders>
              <w:top w:val="double" w:sz="4" w:space="0" w:color="auto"/>
            </w:tcBorders>
            <w:shd w:val="clear" w:color="auto" w:fill="auto"/>
            <w:noWrap/>
            <w:vAlign w:val="center"/>
          </w:tcPr>
          <w:p w14:paraId="0956F01E" w14:textId="77777777" w:rsidR="00B74C9A" w:rsidRPr="00287DFB" w:rsidRDefault="00B74C9A" w:rsidP="0014549B">
            <w:pPr>
              <w:spacing w:line="252" w:lineRule="auto"/>
              <w:jc w:val="right"/>
              <w:rPr>
                <w:b/>
                <w:bCs/>
                <w:sz w:val="12"/>
                <w:szCs w:val="16"/>
              </w:rPr>
            </w:pPr>
          </w:p>
        </w:tc>
        <w:tc>
          <w:tcPr>
            <w:tcW w:w="691" w:type="pct"/>
            <w:tcBorders>
              <w:top w:val="double" w:sz="4" w:space="0" w:color="auto"/>
            </w:tcBorders>
          </w:tcPr>
          <w:p w14:paraId="67465423" w14:textId="77777777" w:rsidR="00B74C9A" w:rsidRPr="00287DFB" w:rsidRDefault="00B74C9A" w:rsidP="0014549B">
            <w:pPr>
              <w:spacing w:line="252" w:lineRule="auto"/>
              <w:jc w:val="right"/>
              <w:rPr>
                <w:b/>
                <w:sz w:val="12"/>
              </w:rPr>
            </w:pPr>
          </w:p>
        </w:tc>
      </w:tr>
      <w:tr w:rsidR="00B74C9A" w:rsidRPr="00287DFB" w14:paraId="341CE625" w14:textId="77777777" w:rsidTr="005711AC">
        <w:trPr>
          <w:trHeight w:val="256"/>
        </w:trPr>
        <w:tc>
          <w:tcPr>
            <w:tcW w:w="2926" w:type="pct"/>
            <w:shd w:val="clear" w:color="auto" w:fill="auto"/>
            <w:vAlign w:val="center"/>
          </w:tcPr>
          <w:p w14:paraId="50161306" w14:textId="77777777" w:rsidR="00B74C9A" w:rsidRPr="00287DFB" w:rsidRDefault="00B74C9A" w:rsidP="005711AC">
            <w:pPr>
              <w:spacing w:line="252" w:lineRule="auto"/>
              <w:rPr>
                <w:b/>
                <w:sz w:val="18"/>
                <w:szCs w:val="18"/>
              </w:rPr>
            </w:pPr>
            <w:r w:rsidRPr="00287DFB">
              <w:rPr>
                <w:b/>
                <w:sz w:val="18"/>
                <w:szCs w:val="18"/>
              </w:rPr>
              <w:t>Pasivo</w:t>
            </w:r>
          </w:p>
        </w:tc>
        <w:tc>
          <w:tcPr>
            <w:tcW w:w="692" w:type="pct"/>
            <w:shd w:val="clear" w:color="auto" w:fill="auto"/>
            <w:vAlign w:val="center"/>
          </w:tcPr>
          <w:p w14:paraId="79E4A0F2" w14:textId="77777777" w:rsidR="00B74C9A" w:rsidRPr="00287DFB" w:rsidRDefault="00B74C9A" w:rsidP="0014549B">
            <w:pPr>
              <w:spacing w:line="252" w:lineRule="auto"/>
              <w:jc w:val="right"/>
              <w:rPr>
                <w:b/>
                <w:bCs/>
                <w:sz w:val="16"/>
                <w:szCs w:val="16"/>
              </w:rPr>
            </w:pPr>
          </w:p>
        </w:tc>
        <w:tc>
          <w:tcPr>
            <w:tcW w:w="691" w:type="pct"/>
            <w:shd w:val="clear" w:color="auto" w:fill="auto"/>
            <w:vAlign w:val="center"/>
          </w:tcPr>
          <w:p w14:paraId="52FF66F6" w14:textId="77777777" w:rsidR="00B74C9A" w:rsidRPr="00287DFB" w:rsidRDefault="00B74C9A" w:rsidP="0014549B">
            <w:pPr>
              <w:spacing w:line="252" w:lineRule="auto"/>
              <w:jc w:val="right"/>
              <w:rPr>
                <w:b/>
                <w:bCs/>
                <w:sz w:val="16"/>
                <w:szCs w:val="16"/>
              </w:rPr>
            </w:pPr>
          </w:p>
        </w:tc>
        <w:tc>
          <w:tcPr>
            <w:tcW w:w="691" w:type="pct"/>
          </w:tcPr>
          <w:p w14:paraId="2B1DDFBC" w14:textId="77777777" w:rsidR="00B74C9A" w:rsidRPr="00287DFB" w:rsidRDefault="00B74C9A" w:rsidP="0014549B">
            <w:pPr>
              <w:spacing w:line="252" w:lineRule="auto"/>
              <w:jc w:val="right"/>
              <w:rPr>
                <w:b/>
                <w:sz w:val="16"/>
              </w:rPr>
            </w:pPr>
          </w:p>
        </w:tc>
      </w:tr>
      <w:tr w:rsidR="00E34427" w:rsidRPr="00287DFB" w14:paraId="75311119" w14:textId="77777777" w:rsidTr="005711AC">
        <w:trPr>
          <w:trHeight w:val="256"/>
        </w:trPr>
        <w:tc>
          <w:tcPr>
            <w:tcW w:w="2926" w:type="pct"/>
            <w:shd w:val="clear" w:color="auto" w:fill="auto"/>
            <w:noWrap/>
            <w:vAlign w:val="center"/>
            <w:hideMark/>
          </w:tcPr>
          <w:p w14:paraId="53B5F1C8" w14:textId="77777777" w:rsidR="00E34427" w:rsidRPr="00287DFB" w:rsidRDefault="00E34427" w:rsidP="005711AC">
            <w:pPr>
              <w:spacing w:line="252" w:lineRule="auto"/>
              <w:rPr>
                <w:iCs/>
                <w:sz w:val="18"/>
                <w:szCs w:val="18"/>
              </w:rPr>
            </w:pPr>
            <w:r w:rsidRPr="00287DFB">
              <w:rPr>
                <w:iCs/>
                <w:sz w:val="18"/>
                <w:szCs w:val="18"/>
              </w:rPr>
              <w:t>Depósitos</w:t>
            </w:r>
          </w:p>
        </w:tc>
        <w:tc>
          <w:tcPr>
            <w:tcW w:w="692" w:type="pct"/>
            <w:shd w:val="clear" w:color="auto" w:fill="auto"/>
            <w:noWrap/>
            <w:vAlign w:val="center"/>
          </w:tcPr>
          <w:p w14:paraId="0609656B" w14:textId="77777777" w:rsidR="00E34427" w:rsidRPr="00287DFB" w:rsidRDefault="00E34427" w:rsidP="0014549B">
            <w:pPr>
              <w:spacing w:line="252" w:lineRule="auto"/>
              <w:jc w:val="right"/>
              <w:rPr>
                <w:sz w:val="16"/>
                <w:szCs w:val="16"/>
              </w:rPr>
            </w:pPr>
            <w:r w:rsidRPr="00287DFB">
              <w:rPr>
                <w:sz w:val="16"/>
                <w:szCs w:val="16"/>
              </w:rPr>
              <w:t>29</w:t>
            </w:r>
          </w:p>
        </w:tc>
        <w:tc>
          <w:tcPr>
            <w:tcW w:w="691" w:type="pct"/>
            <w:shd w:val="clear" w:color="auto" w:fill="auto"/>
            <w:noWrap/>
            <w:vAlign w:val="center"/>
          </w:tcPr>
          <w:p w14:paraId="31847298" w14:textId="77777777" w:rsidR="00E34427" w:rsidRPr="00287DFB" w:rsidRDefault="00E34427" w:rsidP="0014549B">
            <w:pPr>
              <w:spacing w:line="252" w:lineRule="auto"/>
              <w:jc w:val="right"/>
              <w:rPr>
                <w:sz w:val="16"/>
                <w:szCs w:val="16"/>
              </w:rPr>
            </w:pPr>
            <w:r w:rsidRPr="00287DFB">
              <w:rPr>
                <w:sz w:val="16"/>
                <w:szCs w:val="16"/>
              </w:rPr>
              <w:t>544.268</w:t>
            </w:r>
          </w:p>
        </w:tc>
        <w:tc>
          <w:tcPr>
            <w:tcW w:w="691" w:type="pct"/>
          </w:tcPr>
          <w:p w14:paraId="412CF7F4" w14:textId="77777777" w:rsidR="00E34427" w:rsidRPr="00287DFB" w:rsidRDefault="00E34427" w:rsidP="0014549B">
            <w:pPr>
              <w:spacing w:line="252" w:lineRule="auto"/>
              <w:jc w:val="right"/>
              <w:rPr>
                <w:sz w:val="16"/>
              </w:rPr>
            </w:pPr>
          </w:p>
        </w:tc>
      </w:tr>
      <w:tr w:rsidR="00E34427" w:rsidRPr="00287DFB" w14:paraId="3033EF9F" w14:textId="77777777" w:rsidTr="005711AC">
        <w:trPr>
          <w:trHeight w:val="256"/>
        </w:trPr>
        <w:tc>
          <w:tcPr>
            <w:tcW w:w="2926" w:type="pct"/>
            <w:shd w:val="clear" w:color="auto" w:fill="auto"/>
            <w:noWrap/>
            <w:vAlign w:val="center"/>
            <w:hideMark/>
          </w:tcPr>
          <w:p w14:paraId="7669D487" w14:textId="77777777" w:rsidR="00B74C9A" w:rsidRPr="00287DFB" w:rsidRDefault="00B74C9A" w:rsidP="005711AC">
            <w:pPr>
              <w:spacing w:line="252" w:lineRule="auto"/>
              <w:rPr>
                <w:iCs/>
                <w:sz w:val="18"/>
                <w:szCs w:val="18"/>
              </w:rPr>
            </w:pPr>
            <w:r w:rsidRPr="00287DFB">
              <w:rPr>
                <w:iCs/>
                <w:sz w:val="18"/>
                <w:szCs w:val="18"/>
              </w:rPr>
              <w:t>Honorarios</w:t>
            </w:r>
          </w:p>
        </w:tc>
        <w:tc>
          <w:tcPr>
            <w:tcW w:w="692" w:type="pct"/>
            <w:tcBorders>
              <w:bottom w:val="single" w:sz="4" w:space="0" w:color="auto"/>
            </w:tcBorders>
            <w:shd w:val="clear" w:color="auto" w:fill="auto"/>
            <w:noWrap/>
            <w:vAlign w:val="center"/>
          </w:tcPr>
          <w:p w14:paraId="550B4756" w14:textId="77777777" w:rsidR="00B74C9A" w:rsidRPr="00287DFB" w:rsidRDefault="00B74C9A" w:rsidP="0014549B">
            <w:pPr>
              <w:spacing w:line="252" w:lineRule="auto"/>
              <w:jc w:val="right"/>
              <w:rPr>
                <w:sz w:val="16"/>
                <w:szCs w:val="16"/>
              </w:rPr>
            </w:pPr>
            <w:r w:rsidRPr="00287DFB">
              <w:rPr>
                <w:sz w:val="16"/>
                <w:szCs w:val="16"/>
              </w:rPr>
              <w:t>193</w:t>
            </w:r>
          </w:p>
        </w:tc>
        <w:tc>
          <w:tcPr>
            <w:tcW w:w="691" w:type="pct"/>
            <w:tcBorders>
              <w:bottom w:val="single" w:sz="4" w:space="0" w:color="auto"/>
            </w:tcBorders>
            <w:shd w:val="clear" w:color="auto" w:fill="auto"/>
            <w:noWrap/>
            <w:vAlign w:val="center"/>
          </w:tcPr>
          <w:p w14:paraId="2CBC97AB" w14:textId="77777777" w:rsidR="00B74C9A" w:rsidRPr="00287DFB" w:rsidRDefault="00B74C9A" w:rsidP="0014549B">
            <w:pPr>
              <w:spacing w:line="252" w:lineRule="auto"/>
              <w:jc w:val="right"/>
              <w:rPr>
                <w:sz w:val="16"/>
                <w:szCs w:val="16"/>
              </w:rPr>
            </w:pPr>
            <w:r w:rsidRPr="00287DFB">
              <w:rPr>
                <w:sz w:val="16"/>
                <w:szCs w:val="16"/>
              </w:rPr>
              <w:t>-</w:t>
            </w:r>
          </w:p>
        </w:tc>
        <w:tc>
          <w:tcPr>
            <w:tcW w:w="691" w:type="pct"/>
            <w:tcBorders>
              <w:bottom w:val="single" w:sz="4" w:space="0" w:color="auto"/>
            </w:tcBorders>
            <w:shd w:val="clear" w:color="auto" w:fill="auto"/>
          </w:tcPr>
          <w:p w14:paraId="5A134466" w14:textId="77777777" w:rsidR="00B74C9A" w:rsidRPr="00287DFB" w:rsidRDefault="00B74C9A" w:rsidP="0014549B">
            <w:pPr>
              <w:spacing w:line="252" w:lineRule="auto"/>
              <w:jc w:val="right"/>
              <w:rPr>
                <w:sz w:val="16"/>
                <w:szCs w:val="16"/>
              </w:rPr>
            </w:pPr>
          </w:p>
        </w:tc>
      </w:tr>
      <w:tr w:rsidR="00E34427" w:rsidRPr="00287DFB" w14:paraId="17A25223" w14:textId="77777777" w:rsidTr="005711AC">
        <w:trPr>
          <w:trHeight w:val="256"/>
        </w:trPr>
        <w:tc>
          <w:tcPr>
            <w:tcW w:w="2926" w:type="pct"/>
            <w:shd w:val="clear" w:color="auto" w:fill="auto"/>
            <w:noWrap/>
            <w:vAlign w:val="center"/>
            <w:hideMark/>
          </w:tcPr>
          <w:p w14:paraId="537C762F" w14:textId="77777777" w:rsidR="00E34427" w:rsidRPr="00287DFB" w:rsidRDefault="00E34427" w:rsidP="005711AC">
            <w:pPr>
              <w:spacing w:line="252" w:lineRule="auto"/>
              <w:rPr>
                <w:b/>
                <w:bCs/>
                <w:sz w:val="18"/>
                <w:szCs w:val="18"/>
              </w:rPr>
            </w:pPr>
            <w:r w:rsidRPr="00287DFB">
              <w:rPr>
                <w:b/>
                <w:bCs/>
                <w:sz w:val="18"/>
                <w:szCs w:val="18"/>
              </w:rPr>
              <w:t>Total Pasivos</w:t>
            </w:r>
          </w:p>
        </w:tc>
        <w:tc>
          <w:tcPr>
            <w:tcW w:w="692" w:type="pct"/>
            <w:tcBorders>
              <w:top w:val="single" w:sz="4" w:space="0" w:color="auto"/>
              <w:bottom w:val="double" w:sz="4" w:space="0" w:color="auto"/>
            </w:tcBorders>
            <w:shd w:val="clear" w:color="auto" w:fill="auto"/>
            <w:noWrap/>
            <w:vAlign w:val="center"/>
          </w:tcPr>
          <w:p w14:paraId="68CED797" w14:textId="77777777" w:rsidR="00E34427" w:rsidRPr="00287DFB" w:rsidRDefault="00E34427" w:rsidP="0014549B">
            <w:pPr>
              <w:spacing w:line="252" w:lineRule="auto"/>
              <w:jc w:val="right"/>
              <w:rPr>
                <w:b/>
                <w:bCs/>
                <w:sz w:val="16"/>
                <w:szCs w:val="16"/>
              </w:rPr>
            </w:pPr>
            <w:r w:rsidRPr="00287DFB">
              <w:rPr>
                <w:b/>
                <w:bCs/>
                <w:sz w:val="16"/>
                <w:szCs w:val="16"/>
              </w:rPr>
              <w:t>222</w:t>
            </w:r>
          </w:p>
        </w:tc>
        <w:tc>
          <w:tcPr>
            <w:tcW w:w="691" w:type="pct"/>
            <w:tcBorders>
              <w:top w:val="single" w:sz="4" w:space="0" w:color="auto"/>
              <w:bottom w:val="double" w:sz="4" w:space="0" w:color="auto"/>
            </w:tcBorders>
            <w:shd w:val="clear" w:color="auto" w:fill="auto"/>
            <w:noWrap/>
            <w:vAlign w:val="center"/>
          </w:tcPr>
          <w:p w14:paraId="6231B8FC" w14:textId="77777777" w:rsidR="00E34427" w:rsidRPr="00287DFB" w:rsidRDefault="00E34427" w:rsidP="0014549B">
            <w:pPr>
              <w:spacing w:line="252" w:lineRule="auto"/>
              <w:jc w:val="right"/>
              <w:rPr>
                <w:b/>
                <w:bCs/>
                <w:sz w:val="16"/>
                <w:szCs w:val="16"/>
              </w:rPr>
            </w:pPr>
            <w:r w:rsidRPr="00287DFB">
              <w:rPr>
                <w:b/>
                <w:bCs/>
                <w:sz w:val="16"/>
                <w:szCs w:val="16"/>
              </w:rPr>
              <w:t>544.268</w:t>
            </w:r>
          </w:p>
        </w:tc>
        <w:tc>
          <w:tcPr>
            <w:tcW w:w="691" w:type="pct"/>
            <w:tcBorders>
              <w:top w:val="single" w:sz="4" w:space="0" w:color="auto"/>
              <w:bottom w:val="double" w:sz="4" w:space="0" w:color="auto"/>
            </w:tcBorders>
          </w:tcPr>
          <w:p w14:paraId="2892826D" w14:textId="77777777" w:rsidR="00E34427" w:rsidRPr="00287DFB" w:rsidRDefault="00E34427" w:rsidP="0014549B">
            <w:pPr>
              <w:spacing w:line="252" w:lineRule="auto"/>
              <w:jc w:val="right"/>
              <w:rPr>
                <w:b/>
                <w:sz w:val="16"/>
              </w:rPr>
            </w:pPr>
          </w:p>
        </w:tc>
      </w:tr>
    </w:tbl>
    <w:p w14:paraId="4935C794" w14:textId="77777777" w:rsidR="00C454F9" w:rsidRPr="00287DFB" w:rsidRDefault="00C454F9" w:rsidP="00C454F9">
      <w:pPr>
        <w:pStyle w:val="Texto"/>
        <w:rPr>
          <w:rFonts w:ascii="Times New Roman" w:hAnsi="Times New Roman"/>
          <w:sz w:val="10"/>
          <w:u w:val="single"/>
          <w:lang w:val="es-AR"/>
        </w:rPr>
      </w:pPr>
    </w:p>
    <w:tbl>
      <w:tblPr>
        <w:tblW w:w="4857" w:type="pct"/>
        <w:tblInd w:w="250" w:type="dxa"/>
        <w:tblLook w:val="04A0" w:firstRow="1" w:lastRow="0" w:firstColumn="1" w:lastColumn="0" w:noHBand="0" w:noVBand="1"/>
      </w:tblPr>
      <w:tblGrid>
        <w:gridCol w:w="5145"/>
        <w:gridCol w:w="1328"/>
        <w:gridCol w:w="1324"/>
        <w:gridCol w:w="1324"/>
      </w:tblGrid>
      <w:tr w:rsidR="00B74C9A" w:rsidRPr="00287DFB" w14:paraId="7154E425" w14:textId="77777777" w:rsidTr="005711AC">
        <w:trPr>
          <w:trHeight w:val="325"/>
        </w:trPr>
        <w:tc>
          <w:tcPr>
            <w:tcW w:w="2820" w:type="pct"/>
            <w:tcBorders>
              <w:bottom w:val="single" w:sz="4" w:space="0" w:color="auto"/>
            </w:tcBorders>
            <w:shd w:val="clear" w:color="auto" w:fill="auto"/>
            <w:vAlign w:val="center"/>
            <w:hideMark/>
          </w:tcPr>
          <w:p w14:paraId="2F3661D1" w14:textId="77777777" w:rsidR="00B74C9A" w:rsidRPr="00287DFB" w:rsidRDefault="00B74C9A" w:rsidP="0014549B">
            <w:pPr>
              <w:spacing w:line="252" w:lineRule="auto"/>
              <w:rPr>
                <w:b/>
                <w:i/>
                <w:sz w:val="18"/>
                <w:szCs w:val="18"/>
              </w:rPr>
            </w:pPr>
            <w:r w:rsidRPr="00287DFB">
              <w:rPr>
                <w:b/>
                <w:i/>
                <w:sz w:val="18"/>
                <w:szCs w:val="18"/>
              </w:rPr>
              <w:t>Otras partes relacionadas</w:t>
            </w:r>
          </w:p>
        </w:tc>
        <w:tc>
          <w:tcPr>
            <w:tcW w:w="728" w:type="pct"/>
            <w:tcBorders>
              <w:bottom w:val="single" w:sz="4" w:space="0" w:color="auto"/>
            </w:tcBorders>
            <w:shd w:val="clear" w:color="auto" w:fill="auto"/>
            <w:vAlign w:val="center"/>
            <w:hideMark/>
          </w:tcPr>
          <w:p w14:paraId="54535BBA" w14:textId="77777777" w:rsidR="00B74C9A" w:rsidRPr="00287DFB" w:rsidRDefault="00B74C9A" w:rsidP="0014549B">
            <w:pPr>
              <w:spacing w:line="252" w:lineRule="auto"/>
              <w:rPr>
                <w:b/>
                <w:bCs/>
                <w:sz w:val="16"/>
                <w:szCs w:val="18"/>
              </w:rPr>
            </w:pPr>
            <w:r w:rsidRPr="00287DFB">
              <w:rPr>
                <w:b/>
                <w:bCs/>
                <w:sz w:val="16"/>
                <w:szCs w:val="18"/>
              </w:rPr>
              <w:t>31/12/2019</w:t>
            </w:r>
          </w:p>
        </w:tc>
        <w:tc>
          <w:tcPr>
            <w:tcW w:w="726" w:type="pct"/>
            <w:tcBorders>
              <w:bottom w:val="single" w:sz="4" w:space="0" w:color="auto"/>
            </w:tcBorders>
            <w:shd w:val="clear" w:color="auto" w:fill="auto"/>
            <w:vAlign w:val="center"/>
            <w:hideMark/>
          </w:tcPr>
          <w:p w14:paraId="1CF2CF61" w14:textId="77777777" w:rsidR="00B74C9A" w:rsidRPr="00287DFB" w:rsidRDefault="00B74C9A" w:rsidP="0014549B">
            <w:pPr>
              <w:spacing w:line="252" w:lineRule="auto"/>
              <w:rPr>
                <w:b/>
                <w:bCs/>
                <w:sz w:val="16"/>
                <w:szCs w:val="18"/>
              </w:rPr>
            </w:pPr>
            <w:r w:rsidRPr="00287DFB">
              <w:rPr>
                <w:b/>
                <w:bCs/>
                <w:sz w:val="16"/>
                <w:szCs w:val="18"/>
              </w:rPr>
              <w:t>31/12/2018</w:t>
            </w:r>
          </w:p>
        </w:tc>
        <w:tc>
          <w:tcPr>
            <w:tcW w:w="726" w:type="pct"/>
            <w:tcBorders>
              <w:bottom w:val="single" w:sz="4" w:space="0" w:color="auto"/>
            </w:tcBorders>
          </w:tcPr>
          <w:p w14:paraId="2A0A89CA" w14:textId="77777777" w:rsidR="00B74C9A" w:rsidRPr="00287DFB" w:rsidRDefault="00B74C9A" w:rsidP="0014549B">
            <w:pPr>
              <w:spacing w:line="252" w:lineRule="auto"/>
              <w:rPr>
                <w:b/>
                <w:sz w:val="16"/>
              </w:rPr>
            </w:pPr>
            <w:r w:rsidRPr="00287DFB">
              <w:rPr>
                <w:b/>
                <w:bCs/>
                <w:sz w:val="16"/>
                <w:szCs w:val="18"/>
              </w:rPr>
              <w:t>31/12/2017</w:t>
            </w:r>
          </w:p>
        </w:tc>
      </w:tr>
      <w:tr w:rsidR="00B74C9A" w:rsidRPr="00287DFB" w14:paraId="73312711" w14:textId="77777777" w:rsidTr="005711AC">
        <w:trPr>
          <w:trHeight w:val="113"/>
        </w:trPr>
        <w:tc>
          <w:tcPr>
            <w:tcW w:w="2820" w:type="pct"/>
            <w:tcBorders>
              <w:top w:val="single" w:sz="4" w:space="0" w:color="auto"/>
            </w:tcBorders>
            <w:shd w:val="clear" w:color="auto" w:fill="auto"/>
            <w:vAlign w:val="center"/>
          </w:tcPr>
          <w:p w14:paraId="60C15082" w14:textId="77777777" w:rsidR="00B74C9A" w:rsidRPr="00287DFB" w:rsidRDefault="00B74C9A" w:rsidP="0014549B">
            <w:pPr>
              <w:spacing w:line="252" w:lineRule="auto"/>
              <w:rPr>
                <w:sz w:val="18"/>
                <w:szCs w:val="18"/>
              </w:rPr>
            </w:pPr>
          </w:p>
        </w:tc>
        <w:tc>
          <w:tcPr>
            <w:tcW w:w="728" w:type="pct"/>
            <w:tcBorders>
              <w:top w:val="single" w:sz="4" w:space="0" w:color="auto"/>
            </w:tcBorders>
            <w:shd w:val="clear" w:color="auto" w:fill="auto"/>
            <w:vAlign w:val="center"/>
          </w:tcPr>
          <w:p w14:paraId="733A68CF" w14:textId="77777777" w:rsidR="00B74C9A" w:rsidRPr="00287DFB" w:rsidRDefault="00B74C9A" w:rsidP="0014549B">
            <w:pPr>
              <w:spacing w:line="252" w:lineRule="auto"/>
              <w:rPr>
                <w:b/>
                <w:bCs/>
                <w:sz w:val="16"/>
                <w:szCs w:val="16"/>
              </w:rPr>
            </w:pPr>
          </w:p>
        </w:tc>
        <w:tc>
          <w:tcPr>
            <w:tcW w:w="726" w:type="pct"/>
            <w:tcBorders>
              <w:top w:val="single" w:sz="4" w:space="0" w:color="auto"/>
            </w:tcBorders>
            <w:shd w:val="clear" w:color="auto" w:fill="auto"/>
            <w:vAlign w:val="center"/>
          </w:tcPr>
          <w:p w14:paraId="22D3C862" w14:textId="77777777" w:rsidR="00B74C9A" w:rsidRPr="00287DFB" w:rsidRDefault="00B74C9A" w:rsidP="0014549B">
            <w:pPr>
              <w:spacing w:line="252" w:lineRule="auto"/>
              <w:rPr>
                <w:b/>
                <w:bCs/>
                <w:sz w:val="16"/>
                <w:szCs w:val="16"/>
              </w:rPr>
            </w:pPr>
          </w:p>
        </w:tc>
        <w:tc>
          <w:tcPr>
            <w:tcW w:w="726" w:type="pct"/>
            <w:tcBorders>
              <w:top w:val="single" w:sz="4" w:space="0" w:color="auto"/>
            </w:tcBorders>
          </w:tcPr>
          <w:p w14:paraId="31BB22C1" w14:textId="77777777" w:rsidR="00B74C9A" w:rsidRPr="00287DFB" w:rsidRDefault="00B74C9A" w:rsidP="0014549B">
            <w:pPr>
              <w:spacing w:line="252" w:lineRule="auto"/>
              <w:rPr>
                <w:b/>
                <w:sz w:val="16"/>
              </w:rPr>
            </w:pPr>
          </w:p>
        </w:tc>
      </w:tr>
      <w:tr w:rsidR="00B74C9A" w:rsidRPr="00287DFB" w14:paraId="2264DE49" w14:textId="77777777" w:rsidTr="005711AC">
        <w:trPr>
          <w:trHeight w:val="261"/>
        </w:trPr>
        <w:tc>
          <w:tcPr>
            <w:tcW w:w="2820" w:type="pct"/>
            <w:shd w:val="clear" w:color="auto" w:fill="auto"/>
            <w:vAlign w:val="center"/>
          </w:tcPr>
          <w:p w14:paraId="3FB4B907" w14:textId="77777777" w:rsidR="00B74C9A" w:rsidRPr="00287DFB" w:rsidRDefault="00B74C9A" w:rsidP="005711AC">
            <w:pPr>
              <w:spacing w:line="252" w:lineRule="auto"/>
              <w:rPr>
                <w:b/>
                <w:sz w:val="18"/>
                <w:szCs w:val="18"/>
              </w:rPr>
            </w:pPr>
            <w:r w:rsidRPr="00287DFB">
              <w:rPr>
                <w:b/>
                <w:sz w:val="18"/>
                <w:szCs w:val="18"/>
              </w:rPr>
              <w:t>Activo</w:t>
            </w:r>
          </w:p>
        </w:tc>
        <w:tc>
          <w:tcPr>
            <w:tcW w:w="728" w:type="pct"/>
            <w:shd w:val="clear" w:color="auto" w:fill="auto"/>
            <w:vAlign w:val="center"/>
          </w:tcPr>
          <w:p w14:paraId="132B1325" w14:textId="77777777" w:rsidR="00B74C9A" w:rsidRPr="00287DFB" w:rsidRDefault="00B74C9A" w:rsidP="0014549B">
            <w:pPr>
              <w:spacing w:line="252" w:lineRule="auto"/>
              <w:jc w:val="right"/>
              <w:rPr>
                <w:b/>
                <w:bCs/>
                <w:sz w:val="16"/>
                <w:szCs w:val="16"/>
              </w:rPr>
            </w:pPr>
          </w:p>
        </w:tc>
        <w:tc>
          <w:tcPr>
            <w:tcW w:w="726" w:type="pct"/>
            <w:shd w:val="clear" w:color="auto" w:fill="auto"/>
            <w:vAlign w:val="center"/>
          </w:tcPr>
          <w:p w14:paraId="768A1E7F" w14:textId="77777777" w:rsidR="00B74C9A" w:rsidRPr="00287DFB" w:rsidRDefault="00B74C9A" w:rsidP="0014549B">
            <w:pPr>
              <w:spacing w:line="252" w:lineRule="auto"/>
              <w:jc w:val="right"/>
              <w:rPr>
                <w:b/>
                <w:bCs/>
                <w:sz w:val="16"/>
                <w:szCs w:val="16"/>
              </w:rPr>
            </w:pPr>
          </w:p>
        </w:tc>
        <w:tc>
          <w:tcPr>
            <w:tcW w:w="726" w:type="pct"/>
          </w:tcPr>
          <w:p w14:paraId="2BC0E6D9" w14:textId="77777777" w:rsidR="00B74C9A" w:rsidRPr="00287DFB" w:rsidRDefault="00B74C9A" w:rsidP="00E34427">
            <w:pPr>
              <w:spacing w:line="252" w:lineRule="auto"/>
              <w:jc w:val="right"/>
              <w:rPr>
                <w:b/>
                <w:sz w:val="16"/>
              </w:rPr>
            </w:pPr>
          </w:p>
        </w:tc>
      </w:tr>
      <w:tr w:rsidR="00E34427" w:rsidRPr="00287DFB" w14:paraId="0ECF3235" w14:textId="77777777" w:rsidTr="005711AC">
        <w:trPr>
          <w:trHeight w:val="261"/>
        </w:trPr>
        <w:tc>
          <w:tcPr>
            <w:tcW w:w="2820" w:type="pct"/>
            <w:shd w:val="clear" w:color="auto" w:fill="auto"/>
            <w:noWrap/>
            <w:vAlign w:val="center"/>
            <w:hideMark/>
          </w:tcPr>
          <w:p w14:paraId="12B06CFD" w14:textId="77777777" w:rsidR="00E34427" w:rsidRPr="00287DFB" w:rsidRDefault="00E34427" w:rsidP="005711AC">
            <w:pPr>
              <w:spacing w:line="252" w:lineRule="auto"/>
              <w:rPr>
                <w:iCs/>
                <w:sz w:val="18"/>
                <w:szCs w:val="18"/>
              </w:rPr>
            </w:pPr>
            <w:r w:rsidRPr="00287DFB">
              <w:rPr>
                <w:iCs/>
                <w:sz w:val="18"/>
                <w:szCs w:val="18"/>
              </w:rPr>
              <w:t>Otros activos financieros</w:t>
            </w:r>
          </w:p>
        </w:tc>
        <w:tc>
          <w:tcPr>
            <w:tcW w:w="728" w:type="pct"/>
            <w:shd w:val="clear" w:color="auto" w:fill="auto"/>
            <w:noWrap/>
            <w:vAlign w:val="center"/>
          </w:tcPr>
          <w:p w14:paraId="1551F0EB" w14:textId="77777777" w:rsidR="00E34427" w:rsidRPr="00287DFB" w:rsidRDefault="00E34427" w:rsidP="0014549B">
            <w:pPr>
              <w:spacing w:line="252" w:lineRule="auto"/>
              <w:jc w:val="right"/>
              <w:rPr>
                <w:sz w:val="16"/>
                <w:szCs w:val="16"/>
              </w:rPr>
            </w:pPr>
            <w:r w:rsidRPr="00287DFB">
              <w:rPr>
                <w:sz w:val="16"/>
                <w:szCs w:val="16"/>
              </w:rPr>
              <w:t>12.636</w:t>
            </w:r>
          </w:p>
        </w:tc>
        <w:tc>
          <w:tcPr>
            <w:tcW w:w="726" w:type="pct"/>
            <w:shd w:val="clear" w:color="auto" w:fill="auto"/>
            <w:noWrap/>
            <w:vAlign w:val="center"/>
          </w:tcPr>
          <w:p w14:paraId="03941408" w14:textId="77777777" w:rsidR="00E34427" w:rsidRPr="00287DFB" w:rsidRDefault="00E34427" w:rsidP="0014549B">
            <w:pPr>
              <w:spacing w:line="252" w:lineRule="auto"/>
              <w:jc w:val="right"/>
              <w:rPr>
                <w:sz w:val="16"/>
                <w:szCs w:val="16"/>
              </w:rPr>
            </w:pPr>
            <w:r w:rsidRPr="00287DFB">
              <w:rPr>
                <w:sz w:val="16"/>
                <w:szCs w:val="16"/>
              </w:rPr>
              <w:t>13.352</w:t>
            </w:r>
          </w:p>
        </w:tc>
        <w:tc>
          <w:tcPr>
            <w:tcW w:w="726" w:type="pct"/>
          </w:tcPr>
          <w:p w14:paraId="62D13445" w14:textId="77777777" w:rsidR="00E34427" w:rsidRPr="00287DFB" w:rsidRDefault="00E34427" w:rsidP="0014549B">
            <w:pPr>
              <w:spacing w:line="252" w:lineRule="auto"/>
              <w:jc w:val="right"/>
              <w:rPr>
                <w:sz w:val="16"/>
              </w:rPr>
            </w:pPr>
            <w:r w:rsidRPr="00287DFB">
              <w:rPr>
                <w:sz w:val="16"/>
                <w:szCs w:val="16"/>
              </w:rPr>
              <w:t>14.889</w:t>
            </w:r>
          </w:p>
        </w:tc>
      </w:tr>
      <w:tr w:rsidR="00E34427" w:rsidRPr="00287DFB" w14:paraId="584CE034" w14:textId="77777777" w:rsidTr="005711AC">
        <w:trPr>
          <w:trHeight w:val="261"/>
        </w:trPr>
        <w:tc>
          <w:tcPr>
            <w:tcW w:w="2820" w:type="pct"/>
            <w:shd w:val="clear" w:color="auto" w:fill="auto"/>
            <w:noWrap/>
            <w:vAlign w:val="center"/>
            <w:hideMark/>
          </w:tcPr>
          <w:p w14:paraId="3DC5C763" w14:textId="77777777" w:rsidR="00E34427" w:rsidRPr="00287DFB" w:rsidRDefault="00E34427" w:rsidP="005711AC">
            <w:pPr>
              <w:spacing w:line="252" w:lineRule="auto"/>
              <w:rPr>
                <w:b/>
                <w:bCs/>
                <w:sz w:val="18"/>
                <w:szCs w:val="18"/>
              </w:rPr>
            </w:pPr>
            <w:r w:rsidRPr="00287DFB">
              <w:rPr>
                <w:b/>
                <w:bCs/>
                <w:sz w:val="18"/>
                <w:szCs w:val="18"/>
              </w:rPr>
              <w:t>Total Activos</w:t>
            </w:r>
          </w:p>
        </w:tc>
        <w:tc>
          <w:tcPr>
            <w:tcW w:w="728" w:type="pct"/>
            <w:shd w:val="clear" w:color="auto" w:fill="auto"/>
            <w:noWrap/>
            <w:vAlign w:val="center"/>
          </w:tcPr>
          <w:p w14:paraId="677EFA47" w14:textId="77777777" w:rsidR="00E34427" w:rsidRPr="00287DFB" w:rsidRDefault="00E34427" w:rsidP="0014549B">
            <w:pPr>
              <w:spacing w:line="252" w:lineRule="auto"/>
              <w:jc w:val="right"/>
              <w:rPr>
                <w:b/>
                <w:bCs/>
                <w:sz w:val="16"/>
                <w:szCs w:val="16"/>
              </w:rPr>
            </w:pPr>
            <w:r w:rsidRPr="00287DFB">
              <w:rPr>
                <w:b/>
                <w:bCs/>
                <w:sz w:val="16"/>
                <w:szCs w:val="16"/>
              </w:rPr>
              <w:t>12.636</w:t>
            </w:r>
          </w:p>
        </w:tc>
        <w:tc>
          <w:tcPr>
            <w:tcW w:w="726" w:type="pct"/>
            <w:shd w:val="clear" w:color="auto" w:fill="auto"/>
            <w:noWrap/>
            <w:vAlign w:val="center"/>
          </w:tcPr>
          <w:p w14:paraId="0D54636B" w14:textId="77777777" w:rsidR="00E34427" w:rsidRPr="00287DFB" w:rsidRDefault="00E34427" w:rsidP="0014549B">
            <w:pPr>
              <w:spacing w:line="252" w:lineRule="auto"/>
              <w:jc w:val="right"/>
              <w:rPr>
                <w:b/>
                <w:bCs/>
                <w:sz w:val="16"/>
                <w:szCs w:val="16"/>
              </w:rPr>
            </w:pPr>
            <w:r w:rsidRPr="00287DFB">
              <w:rPr>
                <w:b/>
                <w:bCs/>
                <w:sz w:val="16"/>
                <w:szCs w:val="16"/>
              </w:rPr>
              <w:t>13.352</w:t>
            </w:r>
          </w:p>
        </w:tc>
        <w:tc>
          <w:tcPr>
            <w:tcW w:w="726" w:type="pct"/>
          </w:tcPr>
          <w:p w14:paraId="7976A961" w14:textId="77777777" w:rsidR="00E34427" w:rsidRPr="00287DFB" w:rsidRDefault="00E34427" w:rsidP="0014549B">
            <w:pPr>
              <w:spacing w:line="252" w:lineRule="auto"/>
              <w:jc w:val="right"/>
              <w:rPr>
                <w:b/>
                <w:sz w:val="16"/>
              </w:rPr>
            </w:pPr>
            <w:r w:rsidRPr="00287DFB">
              <w:rPr>
                <w:b/>
                <w:bCs/>
                <w:sz w:val="16"/>
                <w:szCs w:val="16"/>
              </w:rPr>
              <w:t>14.889</w:t>
            </w:r>
          </w:p>
        </w:tc>
      </w:tr>
      <w:tr w:rsidR="00B74C9A" w:rsidRPr="00287DFB" w14:paraId="2838DEEA" w14:textId="77777777" w:rsidTr="005711AC">
        <w:trPr>
          <w:trHeight w:val="20"/>
        </w:trPr>
        <w:tc>
          <w:tcPr>
            <w:tcW w:w="2820" w:type="pct"/>
            <w:shd w:val="clear" w:color="auto" w:fill="auto"/>
            <w:noWrap/>
            <w:vAlign w:val="center"/>
          </w:tcPr>
          <w:p w14:paraId="18420F5F" w14:textId="77777777" w:rsidR="00B74C9A" w:rsidRPr="00287DFB" w:rsidRDefault="00B74C9A" w:rsidP="005711AC">
            <w:pPr>
              <w:spacing w:line="252" w:lineRule="auto"/>
              <w:rPr>
                <w:b/>
                <w:bCs/>
                <w:sz w:val="10"/>
                <w:szCs w:val="18"/>
              </w:rPr>
            </w:pPr>
          </w:p>
        </w:tc>
        <w:tc>
          <w:tcPr>
            <w:tcW w:w="728" w:type="pct"/>
            <w:shd w:val="clear" w:color="auto" w:fill="auto"/>
            <w:noWrap/>
            <w:vAlign w:val="center"/>
          </w:tcPr>
          <w:p w14:paraId="3954793E" w14:textId="77777777" w:rsidR="00B74C9A" w:rsidRPr="00287DFB" w:rsidRDefault="00B74C9A" w:rsidP="0014549B">
            <w:pPr>
              <w:spacing w:line="252" w:lineRule="auto"/>
              <w:jc w:val="right"/>
              <w:rPr>
                <w:b/>
                <w:bCs/>
                <w:sz w:val="10"/>
                <w:szCs w:val="16"/>
              </w:rPr>
            </w:pPr>
          </w:p>
        </w:tc>
        <w:tc>
          <w:tcPr>
            <w:tcW w:w="726" w:type="pct"/>
            <w:shd w:val="clear" w:color="auto" w:fill="auto"/>
            <w:noWrap/>
            <w:vAlign w:val="center"/>
          </w:tcPr>
          <w:p w14:paraId="78BC0F2B" w14:textId="77777777" w:rsidR="00B74C9A" w:rsidRPr="00287DFB" w:rsidRDefault="00B74C9A" w:rsidP="0014549B">
            <w:pPr>
              <w:spacing w:line="252" w:lineRule="auto"/>
              <w:jc w:val="right"/>
              <w:rPr>
                <w:b/>
                <w:bCs/>
                <w:sz w:val="10"/>
                <w:szCs w:val="16"/>
              </w:rPr>
            </w:pPr>
          </w:p>
        </w:tc>
        <w:tc>
          <w:tcPr>
            <w:tcW w:w="726" w:type="pct"/>
          </w:tcPr>
          <w:p w14:paraId="619EE80B" w14:textId="77777777" w:rsidR="00B74C9A" w:rsidRPr="00287DFB" w:rsidRDefault="00B74C9A" w:rsidP="0014549B">
            <w:pPr>
              <w:spacing w:line="252" w:lineRule="auto"/>
              <w:jc w:val="right"/>
              <w:rPr>
                <w:b/>
                <w:bCs/>
                <w:sz w:val="10"/>
                <w:szCs w:val="16"/>
              </w:rPr>
            </w:pPr>
          </w:p>
        </w:tc>
      </w:tr>
      <w:tr w:rsidR="00B74C9A" w:rsidRPr="00287DFB" w14:paraId="112A9D4F" w14:textId="77777777" w:rsidTr="005711AC">
        <w:trPr>
          <w:trHeight w:val="261"/>
        </w:trPr>
        <w:tc>
          <w:tcPr>
            <w:tcW w:w="2820" w:type="pct"/>
            <w:shd w:val="clear" w:color="auto" w:fill="auto"/>
            <w:noWrap/>
            <w:vAlign w:val="center"/>
            <w:hideMark/>
          </w:tcPr>
          <w:p w14:paraId="28CC8695" w14:textId="77777777" w:rsidR="00B74C9A" w:rsidRPr="00287DFB" w:rsidRDefault="00B74C9A" w:rsidP="005711AC">
            <w:pPr>
              <w:spacing w:line="252" w:lineRule="auto"/>
              <w:rPr>
                <w:b/>
                <w:bCs/>
                <w:sz w:val="18"/>
                <w:szCs w:val="18"/>
              </w:rPr>
            </w:pPr>
            <w:r w:rsidRPr="00287DFB">
              <w:rPr>
                <w:b/>
                <w:bCs/>
                <w:sz w:val="18"/>
                <w:szCs w:val="18"/>
              </w:rPr>
              <w:t>Pasivo</w:t>
            </w:r>
          </w:p>
        </w:tc>
        <w:tc>
          <w:tcPr>
            <w:tcW w:w="728" w:type="pct"/>
            <w:shd w:val="clear" w:color="auto" w:fill="auto"/>
            <w:noWrap/>
            <w:vAlign w:val="center"/>
          </w:tcPr>
          <w:p w14:paraId="4953D839" w14:textId="77777777" w:rsidR="00B74C9A" w:rsidRPr="00287DFB" w:rsidRDefault="00B74C9A" w:rsidP="0014549B">
            <w:pPr>
              <w:spacing w:line="252" w:lineRule="auto"/>
              <w:jc w:val="right"/>
              <w:rPr>
                <w:sz w:val="16"/>
                <w:szCs w:val="16"/>
              </w:rPr>
            </w:pPr>
          </w:p>
        </w:tc>
        <w:tc>
          <w:tcPr>
            <w:tcW w:w="726" w:type="pct"/>
            <w:shd w:val="clear" w:color="auto" w:fill="auto"/>
            <w:noWrap/>
            <w:vAlign w:val="center"/>
          </w:tcPr>
          <w:p w14:paraId="309AD13C" w14:textId="77777777" w:rsidR="00B74C9A" w:rsidRPr="00287DFB" w:rsidRDefault="00B74C9A" w:rsidP="0014549B">
            <w:pPr>
              <w:spacing w:line="252" w:lineRule="auto"/>
              <w:jc w:val="right"/>
              <w:rPr>
                <w:sz w:val="16"/>
                <w:szCs w:val="16"/>
              </w:rPr>
            </w:pPr>
          </w:p>
        </w:tc>
        <w:tc>
          <w:tcPr>
            <w:tcW w:w="726" w:type="pct"/>
          </w:tcPr>
          <w:p w14:paraId="3E59AC0F" w14:textId="77777777" w:rsidR="00B74C9A" w:rsidRPr="00287DFB" w:rsidRDefault="00B74C9A" w:rsidP="0014549B">
            <w:pPr>
              <w:spacing w:line="252" w:lineRule="auto"/>
              <w:jc w:val="right"/>
              <w:rPr>
                <w:sz w:val="16"/>
                <w:szCs w:val="16"/>
              </w:rPr>
            </w:pPr>
          </w:p>
        </w:tc>
      </w:tr>
      <w:tr w:rsidR="00B74C9A" w:rsidRPr="00287DFB" w14:paraId="0C747981" w14:textId="77777777" w:rsidTr="005711AC">
        <w:trPr>
          <w:trHeight w:val="261"/>
        </w:trPr>
        <w:tc>
          <w:tcPr>
            <w:tcW w:w="2820" w:type="pct"/>
            <w:shd w:val="clear" w:color="auto" w:fill="auto"/>
            <w:noWrap/>
            <w:vAlign w:val="center"/>
            <w:hideMark/>
          </w:tcPr>
          <w:p w14:paraId="2AE19BB8" w14:textId="77777777" w:rsidR="00B74C9A" w:rsidRPr="00287DFB" w:rsidRDefault="00B74C9A" w:rsidP="005711AC">
            <w:pPr>
              <w:spacing w:line="252" w:lineRule="auto"/>
              <w:rPr>
                <w:iCs/>
                <w:sz w:val="18"/>
                <w:szCs w:val="18"/>
              </w:rPr>
            </w:pPr>
            <w:r w:rsidRPr="00287DFB">
              <w:rPr>
                <w:iCs/>
                <w:sz w:val="18"/>
                <w:szCs w:val="18"/>
              </w:rPr>
              <w:t>Depósitos</w:t>
            </w:r>
          </w:p>
        </w:tc>
        <w:tc>
          <w:tcPr>
            <w:tcW w:w="728" w:type="pct"/>
            <w:shd w:val="clear" w:color="auto" w:fill="auto"/>
            <w:noWrap/>
            <w:vAlign w:val="center"/>
          </w:tcPr>
          <w:p w14:paraId="2C1FA847" w14:textId="77777777" w:rsidR="00B74C9A" w:rsidRPr="00287DFB" w:rsidRDefault="00B74C9A" w:rsidP="0014549B">
            <w:pPr>
              <w:spacing w:line="252" w:lineRule="auto"/>
              <w:jc w:val="right"/>
              <w:rPr>
                <w:sz w:val="16"/>
                <w:szCs w:val="16"/>
              </w:rPr>
            </w:pPr>
            <w:r w:rsidRPr="00287DFB">
              <w:rPr>
                <w:sz w:val="16"/>
                <w:szCs w:val="16"/>
              </w:rPr>
              <w:t>854.581</w:t>
            </w:r>
          </w:p>
        </w:tc>
        <w:tc>
          <w:tcPr>
            <w:tcW w:w="726" w:type="pct"/>
            <w:shd w:val="clear" w:color="auto" w:fill="auto"/>
            <w:noWrap/>
            <w:vAlign w:val="center"/>
          </w:tcPr>
          <w:p w14:paraId="55877BBE" w14:textId="77777777" w:rsidR="00B74C9A" w:rsidRPr="00287DFB" w:rsidRDefault="00B74C9A" w:rsidP="0014549B">
            <w:pPr>
              <w:spacing w:line="252" w:lineRule="auto"/>
              <w:jc w:val="right"/>
              <w:rPr>
                <w:sz w:val="16"/>
                <w:szCs w:val="16"/>
              </w:rPr>
            </w:pPr>
            <w:r w:rsidRPr="00287DFB">
              <w:rPr>
                <w:sz w:val="16"/>
                <w:szCs w:val="16"/>
              </w:rPr>
              <w:t>1.671.457</w:t>
            </w:r>
          </w:p>
        </w:tc>
        <w:tc>
          <w:tcPr>
            <w:tcW w:w="726" w:type="pct"/>
          </w:tcPr>
          <w:p w14:paraId="49A2FA98" w14:textId="77777777" w:rsidR="00B74C9A" w:rsidRPr="00287DFB" w:rsidRDefault="00B74C9A" w:rsidP="0014549B">
            <w:pPr>
              <w:spacing w:line="252" w:lineRule="auto"/>
              <w:jc w:val="right"/>
              <w:rPr>
                <w:sz w:val="16"/>
                <w:szCs w:val="16"/>
              </w:rPr>
            </w:pPr>
          </w:p>
        </w:tc>
      </w:tr>
      <w:tr w:rsidR="00B74C9A" w:rsidRPr="00287DFB" w14:paraId="2D7C61BD" w14:textId="77777777" w:rsidTr="005711AC">
        <w:trPr>
          <w:trHeight w:val="261"/>
        </w:trPr>
        <w:tc>
          <w:tcPr>
            <w:tcW w:w="2820" w:type="pct"/>
            <w:shd w:val="clear" w:color="auto" w:fill="auto"/>
            <w:noWrap/>
            <w:vAlign w:val="center"/>
          </w:tcPr>
          <w:p w14:paraId="6B660CFF" w14:textId="77777777" w:rsidR="00B74C9A" w:rsidRPr="00287DFB" w:rsidRDefault="00B74C9A" w:rsidP="005711AC">
            <w:pPr>
              <w:spacing w:line="252" w:lineRule="auto"/>
              <w:rPr>
                <w:iCs/>
                <w:sz w:val="18"/>
                <w:szCs w:val="18"/>
              </w:rPr>
            </w:pPr>
            <w:r w:rsidRPr="00287DFB">
              <w:rPr>
                <w:iCs/>
                <w:sz w:val="18"/>
                <w:szCs w:val="18"/>
              </w:rPr>
              <w:t>Otros pasivos no financieros</w:t>
            </w:r>
          </w:p>
        </w:tc>
        <w:tc>
          <w:tcPr>
            <w:tcW w:w="728" w:type="pct"/>
            <w:shd w:val="clear" w:color="auto" w:fill="auto"/>
            <w:noWrap/>
            <w:vAlign w:val="center"/>
          </w:tcPr>
          <w:p w14:paraId="450D8940" w14:textId="77777777" w:rsidR="00B74C9A" w:rsidRPr="00287DFB" w:rsidRDefault="00B74C9A" w:rsidP="0014549B">
            <w:pPr>
              <w:spacing w:line="252" w:lineRule="auto"/>
              <w:jc w:val="right"/>
              <w:rPr>
                <w:sz w:val="16"/>
                <w:szCs w:val="16"/>
              </w:rPr>
            </w:pPr>
            <w:r w:rsidRPr="00287DFB">
              <w:rPr>
                <w:sz w:val="16"/>
                <w:szCs w:val="16"/>
              </w:rPr>
              <w:t>7.377</w:t>
            </w:r>
          </w:p>
        </w:tc>
        <w:tc>
          <w:tcPr>
            <w:tcW w:w="726" w:type="pct"/>
            <w:shd w:val="clear" w:color="auto" w:fill="auto"/>
            <w:noWrap/>
            <w:vAlign w:val="center"/>
          </w:tcPr>
          <w:p w14:paraId="33572468" w14:textId="77777777" w:rsidR="00B74C9A" w:rsidRPr="00287DFB" w:rsidRDefault="00B74C9A" w:rsidP="0014549B">
            <w:pPr>
              <w:spacing w:line="252" w:lineRule="auto"/>
              <w:jc w:val="right"/>
              <w:rPr>
                <w:sz w:val="16"/>
                <w:szCs w:val="16"/>
              </w:rPr>
            </w:pPr>
            <w:r w:rsidRPr="00287DFB">
              <w:rPr>
                <w:sz w:val="16"/>
                <w:szCs w:val="16"/>
              </w:rPr>
              <w:t>-</w:t>
            </w:r>
          </w:p>
        </w:tc>
        <w:tc>
          <w:tcPr>
            <w:tcW w:w="726" w:type="pct"/>
          </w:tcPr>
          <w:p w14:paraId="311C808D" w14:textId="77777777" w:rsidR="00B74C9A" w:rsidRPr="00287DFB" w:rsidRDefault="00B74C9A" w:rsidP="0014549B">
            <w:pPr>
              <w:spacing w:line="252" w:lineRule="auto"/>
              <w:jc w:val="right"/>
              <w:rPr>
                <w:sz w:val="16"/>
                <w:szCs w:val="16"/>
              </w:rPr>
            </w:pPr>
          </w:p>
        </w:tc>
      </w:tr>
      <w:tr w:rsidR="00B74C9A" w:rsidRPr="00287DFB" w14:paraId="01DB0C30" w14:textId="77777777" w:rsidTr="005711AC">
        <w:trPr>
          <w:trHeight w:val="261"/>
        </w:trPr>
        <w:tc>
          <w:tcPr>
            <w:tcW w:w="2820" w:type="pct"/>
            <w:shd w:val="clear" w:color="auto" w:fill="auto"/>
            <w:noWrap/>
            <w:vAlign w:val="center"/>
            <w:hideMark/>
          </w:tcPr>
          <w:p w14:paraId="17BE5233" w14:textId="77777777" w:rsidR="00B74C9A" w:rsidRPr="00287DFB" w:rsidRDefault="00B74C9A" w:rsidP="005711AC">
            <w:pPr>
              <w:spacing w:line="252" w:lineRule="auto"/>
              <w:rPr>
                <w:iCs/>
                <w:sz w:val="18"/>
                <w:szCs w:val="18"/>
              </w:rPr>
            </w:pPr>
            <w:r w:rsidRPr="00287DFB">
              <w:rPr>
                <w:iCs/>
                <w:sz w:val="18"/>
                <w:szCs w:val="18"/>
              </w:rPr>
              <w:t>Otros pasivos financieros</w:t>
            </w:r>
          </w:p>
        </w:tc>
        <w:tc>
          <w:tcPr>
            <w:tcW w:w="728" w:type="pct"/>
            <w:shd w:val="clear" w:color="auto" w:fill="auto"/>
            <w:noWrap/>
            <w:vAlign w:val="center"/>
          </w:tcPr>
          <w:p w14:paraId="7B642D64" w14:textId="77777777" w:rsidR="00B74C9A" w:rsidRPr="00287DFB" w:rsidRDefault="00B74C9A" w:rsidP="0014549B">
            <w:pPr>
              <w:spacing w:line="252" w:lineRule="auto"/>
              <w:jc w:val="right"/>
              <w:rPr>
                <w:sz w:val="16"/>
                <w:szCs w:val="16"/>
              </w:rPr>
            </w:pPr>
            <w:r w:rsidRPr="00287DFB">
              <w:rPr>
                <w:sz w:val="16"/>
                <w:szCs w:val="16"/>
              </w:rPr>
              <w:t>-</w:t>
            </w:r>
          </w:p>
        </w:tc>
        <w:tc>
          <w:tcPr>
            <w:tcW w:w="726" w:type="pct"/>
            <w:shd w:val="clear" w:color="auto" w:fill="auto"/>
            <w:noWrap/>
            <w:vAlign w:val="center"/>
          </w:tcPr>
          <w:p w14:paraId="4D2E3E61" w14:textId="77777777" w:rsidR="00B74C9A" w:rsidRPr="00287DFB" w:rsidRDefault="00B74C9A" w:rsidP="0014549B">
            <w:pPr>
              <w:spacing w:line="252" w:lineRule="auto"/>
              <w:jc w:val="right"/>
              <w:rPr>
                <w:sz w:val="16"/>
                <w:szCs w:val="16"/>
              </w:rPr>
            </w:pPr>
            <w:r w:rsidRPr="00287DFB">
              <w:rPr>
                <w:sz w:val="16"/>
                <w:szCs w:val="16"/>
              </w:rPr>
              <w:t>8.483</w:t>
            </w:r>
          </w:p>
        </w:tc>
        <w:tc>
          <w:tcPr>
            <w:tcW w:w="726" w:type="pct"/>
          </w:tcPr>
          <w:p w14:paraId="021BDC32" w14:textId="77777777" w:rsidR="00B74C9A" w:rsidRPr="00287DFB" w:rsidRDefault="00B74C9A" w:rsidP="0014549B">
            <w:pPr>
              <w:spacing w:line="252" w:lineRule="auto"/>
              <w:jc w:val="right"/>
              <w:rPr>
                <w:sz w:val="16"/>
                <w:szCs w:val="16"/>
              </w:rPr>
            </w:pPr>
            <w:r w:rsidRPr="00287DFB">
              <w:rPr>
                <w:sz w:val="16"/>
                <w:szCs w:val="16"/>
              </w:rPr>
              <w:t>24.806</w:t>
            </w:r>
          </w:p>
        </w:tc>
      </w:tr>
      <w:tr w:rsidR="00B74C9A" w:rsidRPr="00287DFB" w14:paraId="5B023D04" w14:textId="77777777" w:rsidTr="005711AC">
        <w:trPr>
          <w:trHeight w:val="261"/>
        </w:trPr>
        <w:tc>
          <w:tcPr>
            <w:tcW w:w="2820" w:type="pct"/>
            <w:shd w:val="clear" w:color="auto" w:fill="auto"/>
            <w:noWrap/>
            <w:vAlign w:val="center"/>
            <w:hideMark/>
          </w:tcPr>
          <w:p w14:paraId="4B6F2C63" w14:textId="77777777" w:rsidR="00B74C9A" w:rsidRPr="00287DFB" w:rsidRDefault="00B74C9A" w:rsidP="005711AC">
            <w:pPr>
              <w:spacing w:line="252" w:lineRule="auto"/>
              <w:rPr>
                <w:b/>
                <w:bCs/>
                <w:sz w:val="18"/>
                <w:szCs w:val="18"/>
              </w:rPr>
            </w:pPr>
            <w:r w:rsidRPr="00287DFB">
              <w:rPr>
                <w:b/>
                <w:bCs/>
                <w:sz w:val="18"/>
                <w:szCs w:val="18"/>
              </w:rPr>
              <w:t>Total Pasivos</w:t>
            </w:r>
          </w:p>
        </w:tc>
        <w:tc>
          <w:tcPr>
            <w:tcW w:w="728" w:type="pct"/>
            <w:shd w:val="clear" w:color="auto" w:fill="auto"/>
            <w:noWrap/>
            <w:vAlign w:val="center"/>
          </w:tcPr>
          <w:p w14:paraId="03069D1E" w14:textId="77777777" w:rsidR="00B74C9A" w:rsidRPr="00287DFB" w:rsidRDefault="00B74C9A" w:rsidP="0014549B">
            <w:pPr>
              <w:spacing w:line="252" w:lineRule="auto"/>
              <w:jc w:val="right"/>
              <w:rPr>
                <w:b/>
                <w:bCs/>
                <w:sz w:val="16"/>
                <w:szCs w:val="16"/>
              </w:rPr>
            </w:pPr>
            <w:r w:rsidRPr="00287DFB">
              <w:rPr>
                <w:b/>
                <w:bCs/>
                <w:sz w:val="16"/>
                <w:szCs w:val="16"/>
              </w:rPr>
              <w:t>861.958</w:t>
            </w:r>
          </w:p>
        </w:tc>
        <w:tc>
          <w:tcPr>
            <w:tcW w:w="726" w:type="pct"/>
            <w:shd w:val="clear" w:color="auto" w:fill="auto"/>
            <w:noWrap/>
            <w:vAlign w:val="center"/>
          </w:tcPr>
          <w:p w14:paraId="2FC63ADA" w14:textId="77777777" w:rsidR="00B74C9A" w:rsidRPr="00287DFB" w:rsidRDefault="00B74C9A" w:rsidP="0014549B">
            <w:pPr>
              <w:spacing w:line="252" w:lineRule="auto"/>
              <w:jc w:val="right"/>
              <w:rPr>
                <w:b/>
                <w:bCs/>
                <w:sz w:val="16"/>
                <w:szCs w:val="16"/>
              </w:rPr>
            </w:pPr>
            <w:r w:rsidRPr="00287DFB">
              <w:rPr>
                <w:b/>
                <w:bCs/>
                <w:sz w:val="16"/>
                <w:szCs w:val="16"/>
              </w:rPr>
              <w:t>1.679.940</w:t>
            </w:r>
          </w:p>
        </w:tc>
        <w:tc>
          <w:tcPr>
            <w:tcW w:w="726" w:type="pct"/>
          </w:tcPr>
          <w:p w14:paraId="62CC8474" w14:textId="77777777" w:rsidR="00B74C9A" w:rsidRPr="00287DFB" w:rsidRDefault="00B74C9A" w:rsidP="0014549B">
            <w:pPr>
              <w:spacing w:line="252" w:lineRule="auto"/>
              <w:jc w:val="right"/>
              <w:rPr>
                <w:b/>
                <w:bCs/>
                <w:sz w:val="16"/>
                <w:szCs w:val="16"/>
              </w:rPr>
            </w:pPr>
            <w:r w:rsidRPr="00287DFB">
              <w:rPr>
                <w:b/>
                <w:bCs/>
                <w:sz w:val="16"/>
                <w:szCs w:val="16"/>
              </w:rPr>
              <w:t>24.806</w:t>
            </w:r>
          </w:p>
        </w:tc>
      </w:tr>
    </w:tbl>
    <w:p w14:paraId="7FEBAB59" w14:textId="77777777" w:rsidR="00C454F9" w:rsidRPr="00287DFB" w:rsidRDefault="00C454F9" w:rsidP="00C454F9">
      <w:pPr>
        <w:pStyle w:val="Texto"/>
        <w:rPr>
          <w:rFonts w:ascii="Times New Roman" w:hAnsi="Times New Roman"/>
          <w:sz w:val="10"/>
          <w:u w:val="single"/>
          <w:lang w:val="es-AR"/>
        </w:rPr>
      </w:pPr>
    </w:p>
    <w:p w14:paraId="0F1980ED" w14:textId="77777777" w:rsidR="00C454F9" w:rsidRPr="00287DFB" w:rsidRDefault="00C454F9" w:rsidP="00C454F9">
      <w:pPr>
        <w:pStyle w:val="Texto"/>
        <w:rPr>
          <w:rFonts w:ascii="Times New Roman" w:hAnsi="Times New Roman"/>
          <w:sz w:val="10"/>
          <w:u w:val="single"/>
          <w:lang w:val="es-AR"/>
        </w:rPr>
      </w:pPr>
    </w:p>
    <w:tbl>
      <w:tblPr>
        <w:tblpPr w:leftFromText="141" w:rightFromText="141" w:vertAnchor="text" w:horzAnchor="page" w:tblpX="1678" w:tblpY="141"/>
        <w:tblW w:w="5202" w:type="pct"/>
        <w:tblLook w:val="04A0" w:firstRow="1" w:lastRow="0" w:firstColumn="1" w:lastColumn="0" w:noHBand="0" w:noVBand="1"/>
      </w:tblPr>
      <w:tblGrid>
        <w:gridCol w:w="4947"/>
        <w:gridCol w:w="1393"/>
        <w:gridCol w:w="1751"/>
        <w:gridCol w:w="1678"/>
      </w:tblGrid>
      <w:tr w:rsidR="00E34427" w:rsidRPr="00287DFB" w14:paraId="39B4F1FC" w14:textId="77777777" w:rsidTr="005711AC">
        <w:trPr>
          <w:trHeight w:val="283"/>
        </w:trPr>
        <w:tc>
          <w:tcPr>
            <w:tcW w:w="2532" w:type="pct"/>
            <w:tcBorders>
              <w:bottom w:val="single" w:sz="4" w:space="0" w:color="auto"/>
            </w:tcBorders>
            <w:shd w:val="clear" w:color="auto" w:fill="auto"/>
            <w:noWrap/>
            <w:vAlign w:val="center"/>
          </w:tcPr>
          <w:p w14:paraId="6073C6DB" w14:textId="77777777" w:rsidR="00B74C9A" w:rsidRPr="00287DFB" w:rsidRDefault="00B74C9A" w:rsidP="00FA3183">
            <w:pPr>
              <w:spacing w:line="252" w:lineRule="auto"/>
              <w:rPr>
                <w:b/>
                <w:bCs/>
                <w:sz w:val="18"/>
                <w:szCs w:val="18"/>
              </w:rPr>
            </w:pPr>
            <w:r w:rsidRPr="00287DFB">
              <w:rPr>
                <w:b/>
                <w:bCs/>
                <w:i/>
                <w:sz w:val="18"/>
                <w:szCs w:val="18"/>
              </w:rPr>
              <w:t>Directores y Accionistas</w:t>
            </w:r>
          </w:p>
        </w:tc>
        <w:tc>
          <w:tcPr>
            <w:tcW w:w="713" w:type="pct"/>
            <w:tcBorders>
              <w:bottom w:val="single" w:sz="4" w:space="0" w:color="auto"/>
            </w:tcBorders>
            <w:shd w:val="clear" w:color="auto" w:fill="auto"/>
            <w:noWrap/>
            <w:vAlign w:val="center"/>
          </w:tcPr>
          <w:p w14:paraId="54A0B9B1" w14:textId="77777777" w:rsidR="00B74C9A" w:rsidRPr="00287DFB" w:rsidRDefault="00B74C9A" w:rsidP="00FA3183">
            <w:pPr>
              <w:spacing w:line="252" w:lineRule="auto"/>
              <w:rPr>
                <w:b/>
                <w:bCs/>
                <w:sz w:val="16"/>
                <w:szCs w:val="18"/>
              </w:rPr>
            </w:pPr>
            <w:r w:rsidRPr="00287DFB">
              <w:rPr>
                <w:b/>
                <w:bCs/>
                <w:sz w:val="16"/>
                <w:szCs w:val="18"/>
              </w:rPr>
              <w:t xml:space="preserve">        31/12/2019</w:t>
            </w:r>
          </w:p>
        </w:tc>
        <w:tc>
          <w:tcPr>
            <w:tcW w:w="896" w:type="pct"/>
            <w:tcBorders>
              <w:bottom w:val="single" w:sz="4" w:space="0" w:color="auto"/>
            </w:tcBorders>
            <w:shd w:val="clear" w:color="auto" w:fill="auto"/>
            <w:noWrap/>
            <w:vAlign w:val="center"/>
          </w:tcPr>
          <w:p w14:paraId="350097FD" w14:textId="77777777" w:rsidR="00B74C9A" w:rsidRPr="00287DFB" w:rsidRDefault="00B74C9A" w:rsidP="00FA3183">
            <w:pPr>
              <w:spacing w:line="252" w:lineRule="auto"/>
              <w:rPr>
                <w:b/>
                <w:bCs/>
                <w:sz w:val="16"/>
                <w:szCs w:val="18"/>
              </w:rPr>
            </w:pPr>
            <w:r w:rsidRPr="00287DFB">
              <w:rPr>
                <w:b/>
                <w:bCs/>
                <w:sz w:val="16"/>
                <w:szCs w:val="18"/>
              </w:rPr>
              <w:t xml:space="preserve">        31/12/2018</w:t>
            </w:r>
          </w:p>
        </w:tc>
        <w:tc>
          <w:tcPr>
            <w:tcW w:w="859" w:type="pct"/>
            <w:tcBorders>
              <w:bottom w:val="single" w:sz="4" w:space="0" w:color="auto"/>
            </w:tcBorders>
            <w:shd w:val="clear" w:color="auto" w:fill="auto"/>
          </w:tcPr>
          <w:p w14:paraId="72D392D5" w14:textId="77777777" w:rsidR="00B74C9A" w:rsidRPr="00287DFB" w:rsidRDefault="00B74C9A" w:rsidP="00FA3183">
            <w:pPr>
              <w:spacing w:line="252" w:lineRule="auto"/>
              <w:rPr>
                <w:b/>
                <w:bCs/>
                <w:sz w:val="16"/>
                <w:szCs w:val="18"/>
              </w:rPr>
            </w:pPr>
            <w:r w:rsidRPr="00287DFB">
              <w:rPr>
                <w:b/>
                <w:bCs/>
                <w:sz w:val="16"/>
                <w:szCs w:val="18"/>
              </w:rPr>
              <w:t>31/12/2017</w:t>
            </w:r>
          </w:p>
        </w:tc>
      </w:tr>
      <w:tr w:rsidR="00B74C9A" w:rsidRPr="00287DFB" w14:paraId="3E83DB96" w14:textId="77777777" w:rsidTr="005711AC">
        <w:trPr>
          <w:trHeight w:val="227"/>
        </w:trPr>
        <w:tc>
          <w:tcPr>
            <w:tcW w:w="2532" w:type="pct"/>
            <w:tcBorders>
              <w:top w:val="single" w:sz="4" w:space="0" w:color="auto"/>
            </w:tcBorders>
            <w:shd w:val="clear" w:color="auto" w:fill="auto"/>
            <w:noWrap/>
            <w:vAlign w:val="center"/>
            <w:hideMark/>
          </w:tcPr>
          <w:p w14:paraId="6DB42D15" w14:textId="77777777" w:rsidR="00B74C9A" w:rsidRPr="00287DFB" w:rsidRDefault="00B74C9A" w:rsidP="005711AC">
            <w:pPr>
              <w:spacing w:line="252" w:lineRule="auto"/>
              <w:rPr>
                <w:b/>
                <w:bCs/>
                <w:sz w:val="18"/>
                <w:szCs w:val="18"/>
              </w:rPr>
            </w:pPr>
            <w:r w:rsidRPr="00287DFB">
              <w:rPr>
                <w:b/>
                <w:bCs/>
                <w:sz w:val="18"/>
                <w:szCs w:val="18"/>
              </w:rPr>
              <w:t>Ingresos</w:t>
            </w:r>
          </w:p>
        </w:tc>
        <w:tc>
          <w:tcPr>
            <w:tcW w:w="713" w:type="pct"/>
            <w:tcBorders>
              <w:top w:val="single" w:sz="4" w:space="0" w:color="auto"/>
            </w:tcBorders>
            <w:shd w:val="clear" w:color="auto" w:fill="auto"/>
            <w:noWrap/>
            <w:vAlign w:val="center"/>
          </w:tcPr>
          <w:p w14:paraId="343264FB" w14:textId="77777777" w:rsidR="00B74C9A" w:rsidRPr="00287DFB" w:rsidRDefault="00B74C9A" w:rsidP="00FA3183">
            <w:pPr>
              <w:spacing w:line="252" w:lineRule="auto"/>
              <w:jc w:val="right"/>
              <w:rPr>
                <w:sz w:val="16"/>
                <w:szCs w:val="16"/>
              </w:rPr>
            </w:pPr>
          </w:p>
        </w:tc>
        <w:tc>
          <w:tcPr>
            <w:tcW w:w="896" w:type="pct"/>
            <w:tcBorders>
              <w:top w:val="single" w:sz="4" w:space="0" w:color="auto"/>
            </w:tcBorders>
            <w:shd w:val="clear" w:color="auto" w:fill="auto"/>
            <w:noWrap/>
            <w:vAlign w:val="center"/>
          </w:tcPr>
          <w:p w14:paraId="0C58CFD2" w14:textId="77777777" w:rsidR="00B74C9A" w:rsidRPr="00287DFB" w:rsidRDefault="00B74C9A" w:rsidP="00FA3183">
            <w:pPr>
              <w:spacing w:line="252" w:lineRule="auto"/>
              <w:jc w:val="right"/>
              <w:rPr>
                <w:sz w:val="16"/>
                <w:szCs w:val="16"/>
              </w:rPr>
            </w:pPr>
          </w:p>
        </w:tc>
        <w:tc>
          <w:tcPr>
            <w:tcW w:w="859" w:type="pct"/>
            <w:tcBorders>
              <w:top w:val="single" w:sz="4" w:space="0" w:color="auto"/>
            </w:tcBorders>
          </w:tcPr>
          <w:p w14:paraId="46296E93" w14:textId="77777777" w:rsidR="00B74C9A" w:rsidRPr="00287DFB" w:rsidRDefault="00B74C9A" w:rsidP="00FA3183">
            <w:pPr>
              <w:spacing w:line="252" w:lineRule="auto"/>
              <w:jc w:val="right"/>
              <w:rPr>
                <w:sz w:val="16"/>
                <w:szCs w:val="16"/>
              </w:rPr>
            </w:pPr>
          </w:p>
        </w:tc>
      </w:tr>
      <w:tr w:rsidR="00B74C9A" w:rsidRPr="00287DFB" w14:paraId="00CAE9FB" w14:textId="77777777" w:rsidTr="005711AC">
        <w:trPr>
          <w:trHeight w:val="227"/>
        </w:trPr>
        <w:tc>
          <w:tcPr>
            <w:tcW w:w="2532" w:type="pct"/>
            <w:shd w:val="clear" w:color="auto" w:fill="auto"/>
            <w:noWrap/>
            <w:vAlign w:val="center"/>
            <w:hideMark/>
          </w:tcPr>
          <w:p w14:paraId="638BEFB1" w14:textId="77777777" w:rsidR="00B74C9A" w:rsidRPr="00287DFB" w:rsidRDefault="00B74C9A" w:rsidP="005711AC">
            <w:pPr>
              <w:spacing w:line="252" w:lineRule="auto"/>
              <w:rPr>
                <w:b/>
                <w:bCs/>
                <w:iCs/>
                <w:sz w:val="18"/>
                <w:szCs w:val="18"/>
              </w:rPr>
            </w:pPr>
            <w:r w:rsidRPr="00287DFB">
              <w:rPr>
                <w:iCs/>
                <w:sz w:val="18"/>
                <w:szCs w:val="18"/>
              </w:rPr>
              <w:t>Intereses y otros ingresos operativos</w:t>
            </w:r>
          </w:p>
        </w:tc>
        <w:tc>
          <w:tcPr>
            <w:tcW w:w="713" w:type="pct"/>
            <w:tcBorders>
              <w:bottom w:val="single" w:sz="4" w:space="0" w:color="auto"/>
            </w:tcBorders>
            <w:shd w:val="clear" w:color="auto" w:fill="auto"/>
            <w:noWrap/>
            <w:vAlign w:val="center"/>
          </w:tcPr>
          <w:p w14:paraId="0A775037" w14:textId="77777777" w:rsidR="00B74C9A" w:rsidRPr="00287DFB" w:rsidRDefault="00B74C9A" w:rsidP="00FA3183">
            <w:pPr>
              <w:spacing w:line="252" w:lineRule="auto"/>
              <w:jc w:val="right"/>
              <w:rPr>
                <w:sz w:val="16"/>
                <w:szCs w:val="16"/>
              </w:rPr>
            </w:pPr>
            <w:r w:rsidRPr="00287DFB">
              <w:rPr>
                <w:sz w:val="16"/>
                <w:szCs w:val="16"/>
              </w:rPr>
              <w:t>-</w:t>
            </w:r>
          </w:p>
        </w:tc>
        <w:tc>
          <w:tcPr>
            <w:tcW w:w="896" w:type="pct"/>
            <w:tcBorders>
              <w:bottom w:val="single" w:sz="4" w:space="0" w:color="auto"/>
            </w:tcBorders>
            <w:shd w:val="clear" w:color="auto" w:fill="auto"/>
            <w:noWrap/>
            <w:vAlign w:val="center"/>
          </w:tcPr>
          <w:p w14:paraId="1E4D0B93" w14:textId="77777777" w:rsidR="00B74C9A" w:rsidRPr="00287DFB" w:rsidRDefault="00B74C9A" w:rsidP="00FA3183">
            <w:pPr>
              <w:spacing w:line="252" w:lineRule="auto"/>
              <w:jc w:val="right"/>
              <w:rPr>
                <w:sz w:val="16"/>
                <w:szCs w:val="16"/>
              </w:rPr>
            </w:pPr>
            <w:r w:rsidRPr="00287DFB">
              <w:rPr>
                <w:sz w:val="16"/>
                <w:szCs w:val="16"/>
              </w:rPr>
              <w:t>35</w:t>
            </w:r>
          </w:p>
        </w:tc>
        <w:tc>
          <w:tcPr>
            <w:tcW w:w="859" w:type="pct"/>
            <w:tcBorders>
              <w:bottom w:val="single" w:sz="4" w:space="0" w:color="auto"/>
            </w:tcBorders>
          </w:tcPr>
          <w:p w14:paraId="0CC1C5B8" w14:textId="77777777" w:rsidR="00B74C9A" w:rsidRPr="00287DFB" w:rsidRDefault="00B74C9A" w:rsidP="00FA3183">
            <w:pPr>
              <w:spacing w:line="252" w:lineRule="auto"/>
              <w:jc w:val="right"/>
              <w:rPr>
                <w:sz w:val="16"/>
                <w:szCs w:val="16"/>
              </w:rPr>
            </w:pPr>
            <w:r w:rsidRPr="00287DFB">
              <w:rPr>
                <w:sz w:val="16"/>
                <w:szCs w:val="16"/>
              </w:rPr>
              <w:t>4</w:t>
            </w:r>
          </w:p>
        </w:tc>
      </w:tr>
      <w:tr w:rsidR="0002048F" w:rsidRPr="00287DFB" w14:paraId="3ECD952E" w14:textId="77777777" w:rsidTr="005711AC">
        <w:trPr>
          <w:trHeight w:val="227"/>
        </w:trPr>
        <w:tc>
          <w:tcPr>
            <w:tcW w:w="2532" w:type="pct"/>
            <w:shd w:val="clear" w:color="auto" w:fill="auto"/>
            <w:noWrap/>
            <w:vAlign w:val="center"/>
            <w:hideMark/>
          </w:tcPr>
          <w:p w14:paraId="037EF643" w14:textId="77777777" w:rsidR="00B74C9A" w:rsidRPr="00287DFB" w:rsidRDefault="00B74C9A" w:rsidP="005711AC">
            <w:pPr>
              <w:spacing w:line="252" w:lineRule="auto"/>
              <w:rPr>
                <w:b/>
                <w:bCs/>
                <w:sz w:val="18"/>
                <w:szCs w:val="18"/>
              </w:rPr>
            </w:pPr>
            <w:r w:rsidRPr="00287DFB">
              <w:rPr>
                <w:b/>
                <w:bCs/>
                <w:sz w:val="18"/>
                <w:szCs w:val="18"/>
              </w:rPr>
              <w:t>Total Ingresos</w:t>
            </w:r>
          </w:p>
        </w:tc>
        <w:tc>
          <w:tcPr>
            <w:tcW w:w="713" w:type="pct"/>
            <w:tcBorders>
              <w:top w:val="single" w:sz="4" w:space="0" w:color="auto"/>
              <w:bottom w:val="double" w:sz="4" w:space="0" w:color="auto"/>
            </w:tcBorders>
            <w:shd w:val="clear" w:color="auto" w:fill="auto"/>
            <w:noWrap/>
            <w:vAlign w:val="center"/>
          </w:tcPr>
          <w:p w14:paraId="38BA2509" w14:textId="77777777" w:rsidR="00B74C9A" w:rsidRPr="00287DFB" w:rsidRDefault="00B74C9A" w:rsidP="00FA3183">
            <w:pPr>
              <w:spacing w:line="252" w:lineRule="auto"/>
              <w:jc w:val="right"/>
              <w:rPr>
                <w:b/>
                <w:bCs/>
                <w:sz w:val="16"/>
                <w:szCs w:val="16"/>
              </w:rPr>
            </w:pPr>
            <w:r w:rsidRPr="00287DFB">
              <w:rPr>
                <w:b/>
                <w:bCs/>
                <w:sz w:val="16"/>
                <w:szCs w:val="16"/>
              </w:rPr>
              <w:t>-</w:t>
            </w:r>
          </w:p>
        </w:tc>
        <w:tc>
          <w:tcPr>
            <w:tcW w:w="896" w:type="pct"/>
            <w:tcBorders>
              <w:top w:val="single" w:sz="4" w:space="0" w:color="auto"/>
              <w:bottom w:val="double" w:sz="4" w:space="0" w:color="auto"/>
            </w:tcBorders>
            <w:shd w:val="clear" w:color="auto" w:fill="auto"/>
            <w:noWrap/>
            <w:vAlign w:val="center"/>
          </w:tcPr>
          <w:p w14:paraId="582B8E30" w14:textId="77777777" w:rsidR="00B74C9A" w:rsidRPr="00287DFB" w:rsidRDefault="00B74C9A" w:rsidP="00FA3183">
            <w:pPr>
              <w:spacing w:line="252" w:lineRule="auto"/>
              <w:jc w:val="right"/>
              <w:rPr>
                <w:b/>
                <w:bCs/>
                <w:sz w:val="16"/>
                <w:szCs w:val="16"/>
              </w:rPr>
            </w:pPr>
            <w:r w:rsidRPr="00287DFB">
              <w:rPr>
                <w:b/>
                <w:bCs/>
                <w:sz w:val="16"/>
                <w:szCs w:val="16"/>
              </w:rPr>
              <w:t>35</w:t>
            </w:r>
          </w:p>
        </w:tc>
        <w:tc>
          <w:tcPr>
            <w:tcW w:w="859" w:type="pct"/>
            <w:tcBorders>
              <w:top w:val="single" w:sz="4" w:space="0" w:color="auto"/>
              <w:bottom w:val="double" w:sz="4" w:space="0" w:color="auto"/>
            </w:tcBorders>
          </w:tcPr>
          <w:p w14:paraId="19FA9FB5" w14:textId="77777777" w:rsidR="00B74C9A" w:rsidRPr="00287DFB" w:rsidRDefault="00B74C9A" w:rsidP="00FA3183">
            <w:pPr>
              <w:spacing w:line="252" w:lineRule="auto"/>
              <w:jc w:val="right"/>
              <w:rPr>
                <w:b/>
                <w:bCs/>
                <w:sz w:val="16"/>
                <w:szCs w:val="16"/>
              </w:rPr>
            </w:pPr>
            <w:r w:rsidRPr="00287DFB">
              <w:rPr>
                <w:b/>
                <w:bCs/>
                <w:sz w:val="16"/>
                <w:szCs w:val="16"/>
              </w:rPr>
              <w:t>4</w:t>
            </w:r>
          </w:p>
        </w:tc>
      </w:tr>
      <w:tr w:rsidR="00B74C9A" w:rsidRPr="00287DFB" w14:paraId="0BCC1ED4" w14:textId="77777777" w:rsidTr="005711AC">
        <w:trPr>
          <w:trHeight w:val="20"/>
        </w:trPr>
        <w:tc>
          <w:tcPr>
            <w:tcW w:w="2532" w:type="pct"/>
            <w:shd w:val="clear" w:color="auto" w:fill="auto"/>
            <w:noWrap/>
            <w:vAlign w:val="center"/>
          </w:tcPr>
          <w:p w14:paraId="6FE0E8EA" w14:textId="77777777" w:rsidR="00B74C9A" w:rsidRPr="00287DFB" w:rsidRDefault="00B74C9A" w:rsidP="005711AC">
            <w:pPr>
              <w:spacing w:line="252" w:lineRule="auto"/>
              <w:rPr>
                <w:b/>
                <w:bCs/>
                <w:sz w:val="10"/>
                <w:szCs w:val="18"/>
              </w:rPr>
            </w:pPr>
          </w:p>
        </w:tc>
        <w:tc>
          <w:tcPr>
            <w:tcW w:w="713" w:type="pct"/>
            <w:tcBorders>
              <w:top w:val="double" w:sz="4" w:space="0" w:color="auto"/>
            </w:tcBorders>
            <w:shd w:val="clear" w:color="auto" w:fill="auto"/>
            <w:noWrap/>
            <w:vAlign w:val="center"/>
          </w:tcPr>
          <w:p w14:paraId="225445BB" w14:textId="77777777" w:rsidR="00B74C9A" w:rsidRPr="00287DFB" w:rsidRDefault="00B74C9A" w:rsidP="00FA3183">
            <w:pPr>
              <w:spacing w:line="252" w:lineRule="auto"/>
              <w:jc w:val="right"/>
              <w:rPr>
                <w:b/>
                <w:bCs/>
                <w:sz w:val="10"/>
                <w:szCs w:val="16"/>
              </w:rPr>
            </w:pPr>
          </w:p>
        </w:tc>
        <w:tc>
          <w:tcPr>
            <w:tcW w:w="896" w:type="pct"/>
            <w:tcBorders>
              <w:top w:val="double" w:sz="4" w:space="0" w:color="auto"/>
            </w:tcBorders>
            <w:shd w:val="clear" w:color="auto" w:fill="auto"/>
            <w:noWrap/>
            <w:vAlign w:val="center"/>
          </w:tcPr>
          <w:p w14:paraId="1603DFFE" w14:textId="77777777" w:rsidR="00B74C9A" w:rsidRPr="00287DFB" w:rsidRDefault="00B74C9A" w:rsidP="00FA3183">
            <w:pPr>
              <w:spacing w:line="252" w:lineRule="auto"/>
              <w:jc w:val="right"/>
              <w:rPr>
                <w:b/>
                <w:bCs/>
                <w:sz w:val="10"/>
                <w:szCs w:val="16"/>
              </w:rPr>
            </w:pPr>
          </w:p>
        </w:tc>
        <w:tc>
          <w:tcPr>
            <w:tcW w:w="859" w:type="pct"/>
            <w:tcBorders>
              <w:top w:val="double" w:sz="4" w:space="0" w:color="auto"/>
            </w:tcBorders>
          </w:tcPr>
          <w:p w14:paraId="2DB4CA92" w14:textId="77777777" w:rsidR="00B74C9A" w:rsidRPr="00287DFB" w:rsidRDefault="00B74C9A" w:rsidP="00FA3183">
            <w:pPr>
              <w:spacing w:line="252" w:lineRule="auto"/>
              <w:jc w:val="right"/>
              <w:rPr>
                <w:b/>
                <w:bCs/>
                <w:sz w:val="10"/>
                <w:szCs w:val="16"/>
              </w:rPr>
            </w:pPr>
          </w:p>
        </w:tc>
      </w:tr>
      <w:tr w:rsidR="00B74C9A" w:rsidRPr="00287DFB" w14:paraId="4ADE789D" w14:textId="77777777" w:rsidTr="005711AC">
        <w:trPr>
          <w:trHeight w:val="227"/>
        </w:trPr>
        <w:tc>
          <w:tcPr>
            <w:tcW w:w="2532" w:type="pct"/>
            <w:shd w:val="clear" w:color="auto" w:fill="auto"/>
            <w:noWrap/>
            <w:vAlign w:val="center"/>
            <w:hideMark/>
          </w:tcPr>
          <w:p w14:paraId="30C7720D" w14:textId="77777777" w:rsidR="00B74C9A" w:rsidRPr="00287DFB" w:rsidRDefault="00B74C9A" w:rsidP="005711AC">
            <w:pPr>
              <w:spacing w:line="252" w:lineRule="auto"/>
              <w:rPr>
                <w:b/>
                <w:bCs/>
                <w:sz w:val="18"/>
                <w:szCs w:val="18"/>
              </w:rPr>
            </w:pPr>
            <w:r w:rsidRPr="00287DFB">
              <w:rPr>
                <w:b/>
                <w:bCs/>
                <w:sz w:val="18"/>
                <w:szCs w:val="18"/>
              </w:rPr>
              <w:t>Egresos</w:t>
            </w:r>
          </w:p>
        </w:tc>
        <w:tc>
          <w:tcPr>
            <w:tcW w:w="713" w:type="pct"/>
            <w:shd w:val="clear" w:color="auto" w:fill="auto"/>
            <w:noWrap/>
            <w:vAlign w:val="center"/>
          </w:tcPr>
          <w:p w14:paraId="6E6F17B0" w14:textId="77777777" w:rsidR="00B74C9A" w:rsidRPr="00287DFB" w:rsidRDefault="00B74C9A" w:rsidP="00FA3183">
            <w:pPr>
              <w:spacing w:line="252" w:lineRule="auto"/>
              <w:jc w:val="right"/>
              <w:rPr>
                <w:sz w:val="16"/>
                <w:szCs w:val="16"/>
              </w:rPr>
            </w:pPr>
          </w:p>
        </w:tc>
        <w:tc>
          <w:tcPr>
            <w:tcW w:w="896" w:type="pct"/>
            <w:shd w:val="clear" w:color="auto" w:fill="auto"/>
            <w:noWrap/>
            <w:vAlign w:val="center"/>
          </w:tcPr>
          <w:p w14:paraId="36ECB944" w14:textId="77777777" w:rsidR="00B74C9A" w:rsidRPr="00287DFB" w:rsidRDefault="00B74C9A" w:rsidP="00FA3183">
            <w:pPr>
              <w:spacing w:line="252" w:lineRule="auto"/>
              <w:jc w:val="right"/>
              <w:rPr>
                <w:sz w:val="16"/>
                <w:szCs w:val="16"/>
              </w:rPr>
            </w:pPr>
          </w:p>
        </w:tc>
        <w:tc>
          <w:tcPr>
            <w:tcW w:w="859" w:type="pct"/>
          </w:tcPr>
          <w:p w14:paraId="328C4922" w14:textId="77777777" w:rsidR="00B74C9A" w:rsidRPr="00287DFB" w:rsidRDefault="00B74C9A" w:rsidP="00FA3183">
            <w:pPr>
              <w:spacing w:line="252" w:lineRule="auto"/>
              <w:jc w:val="right"/>
              <w:rPr>
                <w:sz w:val="16"/>
                <w:szCs w:val="16"/>
              </w:rPr>
            </w:pPr>
          </w:p>
        </w:tc>
      </w:tr>
      <w:tr w:rsidR="00B74C9A" w:rsidRPr="00287DFB" w14:paraId="60C02076" w14:textId="77777777" w:rsidTr="005711AC">
        <w:trPr>
          <w:trHeight w:val="227"/>
        </w:trPr>
        <w:tc>
          <w:tcPr>
            <w:tcW w:w="2532" w:type="pct"/>
            <w:shd w:val="clear" w:color="auto" w:fill="auto"/>
            <w:noWrap/>
            <w:vAlign w:val="center"/>
            <w:hideMark/>
          </w:tcPr>
          <w:p w14:paraId="53C60204" w14:textId="77777777" w:rsidR="00B74C9A" w:rsidRPr="00287DFB" w:rsidRDefault="00B74C9A" w:rsidP="005711AC">
            <w:pPr>
              <w:spacing w:line="252" w:lineRule="auto"/>
              <w:rPr>
                <w:iCs/>
                <w:sz w:val="18"/>
                <w:szCs w:val="18"/>
              </w:rPr>
            </w:pPr>
            <w:r w:rsidRPr="00287DFB">
              <w:rPr>
                <w:iCs/>
                <w:sz w:val="18"/>
                <w:szCs w:val="18"/>
              </w:rPr>
              <w:t>Intereses y otros egresos operativos</w:t>
            </w:r>
          </w:p>
        </w:tc>
        <w:tc>
          <w:tcPr>
            <w:tcW w:w="713" w:type="pct"/>
            <w:shd w:val="clear" w:color="auto" w:fill="auto"/>
            <w:noWrap/>
            <w:vAlign w:val="center"/>
          </w:tcPr>
          <w:p w14:paraId="6E482B44" w14:textId="77777777" w:rsidR="00B74C9A" w:rsidRPr="00287DFB" w:rsidRDefault="00B74C9A" w:rsidP="00FA3183">
            <w:pPr>
              <w:spacing w:line="252" w:lineRule="auto"/>
              <w:jc w:val="right"/>
              <w:rPr>
                <w:sz w:val="16"/>
                <w:szCs w:val="16"/>
              </w:rPr>
            </w:pPr>
            <w:r w:rsidRPr="00287DFB">
              <w:rPr>
                <w:sz w:val="16"/>
                <w:szCs w:val="16"/>
              </w:rPr>
              <w:t>21.196</w:t>
            </w:r>
          </w:p>
        </w:tc>
        <w:tc>
          <w:tcPr>
            <w:tcW w:w="896" w:type="pct"/>
            <w:shd w:val="clear" w:color="auto" w:fill="auto"/>
            <w:noWrap/>
            <w:vAlign w:val="center"/>
          </w:tcPr>
          <w:p w14:paraId="61B0CB68" w14:textId="77777777" w:rsidR="00B74C9A" w:rsidRPr="00287DFB" w:rsidRDefault="00B74C9A" w:rsidP="00FA3183">
            <w:pPr>
              <w:spacing w:line="252" w:lineRule="auto"/>
              <w:jc w:val="right"/>
              <w:rPr>
                <w:sz w:val="16"/>
                <w:szCs w:val="16"/>
              </w:rPr>
            </w:pPr>
            <w:r w:rsidRPr="00287DFB">
              <w:rPr>
                <w:sz w:val="16"/>
                <w:szCs w:val="16"/>
              </w:rPr>
              <w:t>45.774</w:t>
            </w:r>
          </w:p>
        </w:tc>
        <w:tc>
          <w:tcPr>
            <w:tcW w:w="859" w:type="pct"/>
          </w:tcPr>
          <w:p w14:paraId="567850C9" w14:textId="77777777" w:rsidR="00B74C9A" w:rsidRPr="00287DFB" w:rsidRDefault="00B74C9A" w:rsidP="00FA3183">
            <w:pPr>
              <w:spacing w:line="252" w:lineRule="auto"/>
              <w:jc w:val="right"/>
              <w:rPr>
                <w:sz w:val="16"/>
                <w:szCs w:val="16"/>
              </w:rPr>
            </w:pPr>
          </w:p>
        </w:tc>
      </w:tr>
      <w:tr w:rsidR="00B74C9A" w:rsidRPr="00287DFB" w14:paraId="6D020C5A" w14:textId="77777777" w:rsidTr="005711AC">
        <w:trPr>
          <w:trHeight w:val="227"/>
        </w:trPr>
        <w:tc>
          <w:tcPr>
            <w:tcW w:w="2532" w:type="pct"/>
            <w:shd w:val="clear" w:color="auto" w:fill="auto"/>
            <w:noWrap/>
            <w:vAlign w:val="center"/>
            <w:hideMark/>
          </w:tcPr>
          <w:p w14:paraId="45AA28DB" w14:textId="77777777" w:rsidR="00B74C9A" w:rsidRPr="00287DFB" w:rsidRDefault="00B74C9A" w:rsidP="005711AC">
            <w:pPr>
              <w:spacing w:line="252" w:lineRule="auto"/>
              <w:rPr>
                <w:iCs/>
                <w:sz w:val="18"/>
                <w:szCs w:val="18"/>
              </w:rPr>
            </w:pPr>
            <w:r w:rsidRPr="00287DFB">
              <w:rPr>
                <w:iCs/>
                <w:sz w:val="18"/>
                <w:szCs w:val="18"/>
              </w:rPr>
              <w:t>Honorarios</w:t>
            </w:r>
          </w:p>
        </w:tc>
        <w:tc>
          <w:tcPr>
            <w:tcW w:w="713" w:type="pct"/>
            <w:tcBorders>
              <w:bottom w:val="single" w:sz="4" w:space="0" w:color="auto"/>
            </w:tcBorders>
            <w:shd w:val="clear" w:color="auto" w:fill="auto"/>
            <w:noWrap/>
            <w:vAlign w:val="center"/>
          </w:tcPr>
          <w:p w14:paraId="2BEE392B" w14:textId="77777777" w:rsidR="00B74C9A" w:rsidRPr="00287DFB" w:rsidRDefault="00B74C9A" w:rsidP="00FA3183">
            <w:pPr>
              <w:spacing w:line="252" w:lineRule="auto"/>
              <w:jc w:val="right"/>
              <w:rPr>
                <w:sz w:val="16"/>
                <w:szCs w:val="16"/>
              </w:rPr>
            </w:pPr>
            <w:r w:rsidRPr="00287DFB">
              <w:rPr>
                <w:sz w:val="16"/>
                <w:szCs w:val="16"/>
              </w:rPr>
              <w:t>1.047</w:t>
            </w:r>
          </w:p>
        </w:tc>
        <w:tc>
          <w:tcPr>
            <w:tcW w:w="896" w:type="pct"/>
            <w:tcBorders>
              <w:bottom w:val="single" w:sz="4" w:space="0" w:color="auto"/>
            </w:tcBorders>
            <w:shd w:val="clear" w:color="auto" w:fill="auto"/>
            <w:noWrap/>
            <w:vAlign w:val="center"/>
          </w:tcPr>
          <w:p w14:paraId="6D13F7C4" w14:textId="77777777" w:rsidR="00B74C9A" w:rsidRPr="00287DFB" w:rsidRDefault="00B74C9A" w:rsidP="00FA3183">
            <w:pPr>
              <w:spacing w:line="252" w:lineRule="auto"/>
              <w:jc w:val="right"/>
              <w:rPr>
                <w:sz w:val="16"/>
                <w:szCs w:val="16"/>
              </w:rPr>
            </w:pPr>
            <w:r w:rsidRPr="00287DFB">
              <w:rPr>
                <w:sz w:val="16"/>
                <w:szCs w:val="16"/>
              </w:rPr>
              <w:t>2.141</w:t>
            </w:r>
          </w:p>
        </w:tc>
        <w:tc>
          <w:tcPr>
            <w:tcW w:w="859" w:type="pct"/>
            <w:tcBorders>
              <w:bottom w:val="single" w:sz="4" w:space="0" w:color="auto"/>
            </w:tcBorders>
          </w:tcPr>
          <w:p w14:paraId="32150F8B" w14:textId="77777777" w:rsidR="00B74C9A" w:rsidRPr="00287DFB" w:rsidRDefault="00B74C9A" w:rsidP="00FA3183">
            <w:pPr>
              <w:spacing w:line="252" w:lineRule="auto"/>
              <w:jc w:val="right"/>
              <w:rPr>
                <w:sz w:val="16"/>
                <w:szCs w:val="16"/>
              </w:rPr>
            </w:pPr>
            <w:r w:rsidRPr="00287DFB">
              <w:rPr>
                <w:sz w:val="16"/>
                <w:szCs w:val="16"/>
              </w:rPr>
              <w:t>870</w:t>
            </w:r>
          </w:p>
        </w:tc>
      </w:tr>
      <w:tr w:rsidR="0002048F" w:rsidRPr="00287DFB" w14:paraId="3178C465" w14:textId="77777777" w:rsidTr="005711AC">
        <w:trPr>
          <w:trHeight w:val="70"/>
        </w:trPr>
        <w:tc>
          <w:tcPr>
            <w:tcW w:w="2532" w:type="pct"/>
            <w:shd w:val="clear" w:color="auto" w:fill="auto"/>
            <w:noWrap/>
            <w:vAlign w:val="center"/>
            <w:hideMark/>
          </w:tcPr>
          <w:p w14:paraId="02A0D621" w14:textId="77777777" w:rsidR="00B74C9A" w:rsidRPr="00287DFB" w:rsidRDefault="00B74C9A" w:rsidP="005711AC">
            <w:pPr>
              <w:spacing w:line="252" w:lineRule="auto"/>
              <w:rPr>
                <w:b/>
                <w:bCs/>
                <w:sz w:val="18"/>
                <w:szCs w:val="18"/>
              </w:rPr>
            </w:pPr>
            <w:r w:rsidRPr="00287DFB">
              <w:rPr>
                <w:b/>
                <w:bCs/>
                <w:sz w:val="18"/>
                <w:szCs w:val="18"/>
              </w:rPr>
              <w:t>Total Egresos</w:t>
            </w:r>
          </w:p>
        </w:tc>
        <w:tc>
          <w:tcPr>
            <w:tcW w:w="713" w:type="pct"/>
            <w:tcBorders>
              <w:top w:val="single" w:sz="4" w:space="0" w:color="auto"/>
              <w:bottom w:val="double" w:sz="4" w:space="0" w:color="auto"/>
            </w:tcBorders>
            <w:shd w:val="clear" w:color="auto" w:fill="auto"/>
            <w:noWrap/>
            <w:vAlign w:val="center"/>
          </w:tcPr>
          <w:p w14:paraId="6F436629" w14:textId="77777777" w:rsidR="00B74C9A" w:rsidRPr="00287DFB" w:rsidRDefault="00B74C9A" w:rsidP="00FA3183">
            <w:pPr>
              <w:spacing w:line="252" w:lineRule="auto"/>
              <w:jc w:val="right"/>
              <w:rPr>
                <w:b/>
                <w:bCs/>
                <w:sz w:val="16"/>
                <w:szCs w:val="16"/>
              </w:rPr>
            </w:pPr>
            <w:r w:rsidRPr="00287DFB">
              <w:rPr>
                <w:b/>
                <w:bCs/>
                <w:sz w:val="16"/>
                <w:szCs w:val="16"/>
              </w:rPr>
              <w:t>22.243</w:t>
            </w:r>
          </w:p>
        </w:tc>
        <w:tc>
          <w:tcPr>
            <w:tcW w:w="896" w:type="pct"/>
            <w:tcBorders>
              <w:top w:val="single" w:sz="4" w:space="0" w:color="auto"/>
              <w:bottom w:val="double" w:sz="4" w:space="0" w:color="auto"/>
            </w:tcBorders>
            <w:shd w:val="clear" w:color="auto" w:fill="auto"/>
            <w:noWrap/>
            <w:vAlign w:val="center"/>
          </w:tcPr>
          <w:p w14:paraId="07B31941" w14:textId="77777777" w:rsidR="00B74C9A" w:rsidRPr="00287DFB" w:rsidRDefault="00B74C9A" w:rsidP="00FA3183">
            <w:pPr>
              <w:spacing w:line="252" w:lineRule="auto"/>
              <w:jc w:val="right"/>
              <w:rPr>
                <w:b/>
                <w:bCs/>
                <w:sz w:val="16"/>
                <w:szCs w:val="16"/>
              </w:rPr>
            </w:pPr>
            <w:r w:rsidRPr="00287DFB">
              <w:rPr>
                <w:b/>
                <w:bCs/>
                <w:sz w:val="16"/>
                <w:szCs w:val="16"/>
              </w:rPr>
              <w:t>47.915</w:t>
            </w:r>
          </w:p>
        </w:tc>
        <w:tc>
          <w:tcPr>
            <w:tcW w:w="859" w:type="pct"/>
            <w:tcBorders>
              <w:top w:val="single" w:sz="4" w:space="0" w:color="auto"/>
              <w:bottom w:val="double" w:sz="4" w:space="0" w:color="auto"/>
            </w:tcBorders>
          </w:tcPr>
          <w:p w14:paraId="7CDC7B72" w14:textId="77777777" w:rsidR="00B74C9A" w:rsidRPr="00287DFB" w:rsidRDefault="00B74C9A" w:rsidP="00FA3183">
            <w:pPr>
              <w:spacing w:line="252" w:lineRule="auto"/>
              <w:jc w:val="right"/>
              <w:rPr>
                <w:b/>
                <w:bCs/>
                <w:sz w:val="16"/>
                <w:szCs w:val="16"/>
              </w:rPr>
            </w:pPr>
            <w:r w:rsidRPr="00287DFB">
              <w:rPr>
                <w:b/>
                <w:bCs/>
                <w:sz w:val="16"/>
                <w:szCs w:val="16"/>
              </w:rPr>
              <w:t>870</w:t>
            </w:r>
          </w:p>
        </w:tc>
      </w:tr>
    </w:tbl>
    <w:p w14:paraId="01131376" w14:textId="77777777" w:rsidR="00C454F9" w:rsidRPr="00287DFB" w:rsidRDefault="00C454F9" w:rsidP="00E34427">
      <w:pPr>
        <w:pStyle w:val="Texto"/>
        <w:rPr>
          <w:rFonts w:ascii="Times New Roman" w:hAnsi="Times New Roman"/>
          <w:sz w:val="10"/>
          <w:u w:val="single"/>
        </w:rPr>
      </w:pPr>
    </w:p>
    <w:p w14:paraId="53DE5541" w14:textId="77777777" w:rsidR="00C454F9" w:rsidRPr="00287DFB" w:rsidRDefault="00C454F9" w:rsidP="00E34427">
      <w:pPr>
        <w:pStyle w:val="Texto"/>
        <w:rPr>
          <w:rFonts w:ascii="Times New Roman" w:hAnsi="Times New Roman"/>
          <w:sz w:val="10"/>
          <w:u w:val="single"/>
        </w:rPr>
      </w:pPr>
    </w:p>
    <w:tbl>
      <w:tblPr>
        <w:tblW w:w="5213" w:type="pct"/>
        <w:tblLook w:val="04A0" w:firstRow="1" w:lastRow="0" w:firstColumn="1" w:lastColumn="0" w:noHBand="0" w:noVBand="1"/>
      </w:tblPr>
      <w:tblGrid>
        <w:gridCol w:w="5493"/>
        <w:gridCol w:w="1435"/>
        <w:gridCol w:w="1431"/>
        <w:gridCol w:w="1431"/>
      </w:tblGrid>
      <w:tr w:rsidR="00E34427" w:rsidRPr="00287DFB" w14:paraId="61F1F89E" w14:textId="77777777" w:rsidTr="005711AC">
        <w:trPr>
          <w:trHeight w:val="283"/>
        </w:trPr>
        <w:tc>
          <w:tcPr>
            <w:tcW w:w="2805" w:type="pct"/>
            <w:tcBorders>
              <w:bottom w:val="single" w:sz="4" w:space="0" w:color="auto"/>
            </w:tcBorders>
            <w:shd w:val="clear" w:color="auto" w:fill="auto"/>
            <w:noWrap/>
            <w:vAlign w:val="center"/>
          </w:tcPr>
          <w:p w14:paraId="13799215" w14:textId="77777777" w:rsidR="00B74C9A" w:rsidRPr="00287DFB" w:rsidRDefault="00B74C9A" w:rsidP="006765BA">
            <w:pPr>
              <w:spacing w:line="252" w:lineRule="auto"/>
              <w:rPr>
                <w:b/>
                <w:bCs/>
                <w:i/>
                <w:sz w:val="18"/>
                <w:szCs w:val="18"/>
              </w:rPr>
            </w:pPr>
            <w:r w:rsidRPr="00287DFB">
              <w:rPr>
                <w:b/>
                <w:bCs/>
                <w:i/>
                <w:sz w:val="18"/>
                <w:szCs w:val="18"/>
              </w:rPr>
              <w:t>Otras partes relacionadas</w:t>
            </w:r>
          </w:p>
        </w:tc>
        <w:tc>
          <w:tcPr>
            <w:tcW w:w="733" w:type="pct"/>
            <w:tcBorders>
              <w:bottom w:val="single" w:sz="4" w:space="0" w:color="auto"/>
            </w:tcBorders>
            <w:shd w:val="clear" w:color="auto" w:fill="auto"/>
            <w:noWrap/>
            <w:vAlign w:val="center"/>
          </w:tcPr>
          <w:p w14:paraId="39E5EB0C" w14:textId="77777777" w:rsidR="00B74C9A" w:rsidRPr="00287DFB" w:rsidRDefault="00B74C9A" w:rsidP="005711AC">
            <w:pPr>
              <w:spacing w:line="252" w:lineRule="auto"/>
              <w:jc w:val="both"/>
              <w:rPr>
                <w:b/>
                <w:bCs/>
                <w:sz w:val="16"/>
                <w:szCs w:val="18"/>
              </w:rPr>
            </w:pPr>
            <w:r w:rsidRPr="00287DFB">
              <w:rPr>
                <w:b/>
                <w:bCs/>
                <w:sz w:val="16"/>
                <w:szCs w:val="18"/>
              </w:rPr>
              <w:t>31/12/2019</w:t>
            </w:r>
          </w:p>
        </w:tc>
        <w:tc>
          <w:tcPr>
            <w:tcW w:w="731" w:type="pct"/>
            <w:tcBorders>
              <w:bottom w:val="single" w:sz="4" w:space="0" w:color="auto"/>
            </w:tcBorders>
            <w:shd w:val="clear" w:color="auto" w:fill="auto"/>
            <w:noWrap/>
            <w:vAlign w:val="center"/>
          </w:tcPr>
          <w:p w14:paraId="447706C6" w14:textId="77777777" w:rsidR="00B74C9A" w:rsidRPr="00287DFB" w:rsidRDefault="00B74C9A" w:rsidP="005711AC">
            <w:pPr>
              <w:spacing w:line="252" w:lineRule="auto"/>
              <w:jc w:val="both"/>
              <w:rPr>
                <w:b/>
                <w:bCs/>
                <w:sz w:val="16"/>
                <w:szCs w:val="18"/>
              </w:rPr>
            </w:pPr>
            <w:r w:rsidRPr="00287DFB">
              <w:rPr>
                <w:b/>
                <w:bCs/>
                <w:sz w:val="16"/>
                <w:szCs w:val="18"/>
              </w:rPr>
              <w:t>31/12/2018</w:t>
            </w:r>
          </w:p>
        </w:tc>
        <w:tc>
          <w:tcPr>
            <w:tcW w:w="731" w:type="pct"/>
            <w:tcBorders>
              <w:bottom w:val="single" w:sz="4" w:space="0" w:color="auto"/>
            </w:tcBorders>
            <w:shd w:val="clear" w:color="auto" w:fill="auto"/>
            <w:vAlign w:val="center"/>
          </w:tcPr>
          <w:p w14:paraId="254BA47C" w14:textId="77777777" w:rsidR="00B74C9A" w:rsidRPr="00287DFB" w:rsidRDefault="00B74C9A" w:rsidP="006765BA">
            <w:pPr>
              <w:spacing w:line="252" w:lineRule="auto"/>
              <w:rPr>
                <w:b/>
                <w:bCs/>
                <w:sz w:val="16"/>
                <w:szCs w:val="18"/>
              </w:rPr>
            </w:pPr>
            <w:r w:rsidRPr="00287DFB">
              <w:rPr>
                <w:b/>
                <w:bCs/>
                <w:sz w:val="16"/>
                <w:szCs w:val="18"/>
              </w:rPr>
              <w:t>31/12/2017</w:t>
            </w:r>
          </w:p>
        </w:tc>
      </w:tr>
      <w:tr w:rsidR="00E34427" w:rsidRPr="00287DFB" w14:paraId="1F1A66D9" w14:textId="77777777" w:rsidTr="005711AC">
        <w:trPr>
          <w:trHeight w:val="227"/>
        </w:trPr>
        <w:tc>
          <w:tcPr>
            <w:tcW w:w="2805" w:type="pct"/>
            <w:tcBorders>
              <w:top w:val="single" w:sz="4" w:space="0" w:color="auto"/>
            </w:tcBorders>
            <w:shd w:val="clear" w:color="auto" w:fill="auto"/>
            <w:noWrap/>
            <w:vAlign w:val="center"/>
            <w:hideMark/>
          </w:tcPr>
          <w:p w14:paraId="1ADBC1DB" w14:textId="77777777" w:rsidR="00B74C9A" w:rsidRPr="00287DFB" w:rsidRDefault="00B74C9A" w:rsidP="005711AC">
            <w:pPr>
              <w:spacing w:line="252" w:lineRule="auto"/>
              <w:rPr>
                <w:b/>
                <w:bCs/>
                <w:sz w:val="18"/>
                <w:szCs w:val="18"/>
              </w:rPr>
            </w:pPr>
            <w:bookmarkStart w:id="12" w:name="_Hlk40779501"/>
            <w:r w:rsidRPr="00287DFB">
              <w:rPr>
                <w:b/>
                <w:bCs/>
                <w:sz w:val="18"/>
                <w:szCs w:val="18"/>
              </w:rPr>
              <w:t>Ingresos</w:t>
            </w:r>
          </w:p>
        </w:tc>
        <w:tc>
          <w:tcPr>
            <w:tcW w:w="733" w:type="pct"/>
            <w:tcBorders>
              <w:top w:val="single" w:sz="4" w:space="0" w:color="auto"/>
            </w:tcBorders>
            <w:shd w:val="clear" w:color="auto" w:fill="auto"/>
            <w:noWrap/>
            <w:vAlign w:val="center"/>
          </w:tcPr>
          <w:p w14:paraId="7BA8BD15" w14:textId="77777777" w:rsidR="00B74C9A" w:rsidRPr="00287DFB" w:rsidRDefault="00B74C9A" w:rsidP="006765BA">
            <w:pPr>
              <w:spacing w:line="252" w:lineRule="auto"/>
              <w:jc w:val="right"/>
              <w:rPr>
                <w:sz w:val="16"/>
                <w:szCs w:val="16"/>
              </w:rPr>
            </w:pPr>
          </w:p>
        </w:tc>
        <w:tc>
          <w:tcPr>
            <w:tcW w:w="731" w:type="pct"/>
            <w:tcBorders>
              <w:top w:val="single" w:sz="4" w:space="0" w:color="auto"/>
            </w:tcBorders>
            <w:shd w:val="clear" w:color="auto" w:fill="auto"/>
            <w:noWrap/>
            <w:vAlign w:val="center"/>
          </w:tcPr>
          <w:p w14:paraId="136AB642" w14:textId="77777777" w:rsidR="00B74C9A" w:rsidRPr="00287DFB" w:rsidRDefault="00B74C9A" w:rsidP="006765BA">
            <w:pPr>
              <w:spacing w:line="252" w:lineRule="auto"/>
              <w:jc w:val="right"/>
              <w:rPr>
                <w:sz w:val="16"/>
                <w:szCs w:val="16"/>
              </w:rPr>
            </w:pPr>
          </w:p>
        </w:tc>
        <w:tc>
          <w:tcPr>
            <w:tcW w:w="731" w:type="pct"/>
            <w:tcBorders>
              <w:top w:val="single" w:sz="4" w:space="0" w:color="auto"/>
            </w:tcBorders>
            <w:shd w:val="clear" w:color="auto" w:fill="auto"/>
          </w:tcPr>
          <w:p w14:paraId="7FDEBD8A" w14:textId="77777777" w:rsidR="00B74C9A" w:rsidRPr="00287DFB" w:rsidRDefault="00B74C9A" w:rsidP="006765BA">
            <w:pPr>
              <w:spacing w:line="252" w:lineRule="auto"/>
              <w:jc w:val="right"/>
              <w:rPr>
                <w:sz w:val="16"/>
                <w:szCs w:val="16"/>
              </w:rPr>
            </w:pPr>
          </w:p>
        </w:tc>
      </w:tr>
      <w:tr w:rsidR="00B74C9A" w:rsidRPr="00287DFB" w14:paraId="4B47BFFE" w14:textId="77777777" w:rsidTr="005711AC">
        <w:trPr>
          <w:trHeight w:val="227"/>
        </w:trPr>
        <w:tc>
          <w:tcPr>
            <w:tcW w:w="2805" w:type="pct"/>
            <w:shd w:val="clear" w:color="auto" w:fill="auto"/>
            <w:noWrap/>
            <w:vAlign w:val="center"/>
          </w:tcPr>
          <w:p w14:paraId="52E8554B" w14:textId="77777777" w:rsidR="00B74C9A" w:rsidRPr="00287DFB" w:rsidRDefault="00B74C9A" w:rsidP="005711AC">
            <w:pPr>
              <w:spacing w:line="252" w:lineRule="auto"/>
              <w:rPr>
                <w:iCs/>
                <w:sz w:val="18"/>
                <w:szCs w:val="18"/>
              </w:rPr>
            </w:pPr>
            <w:r w:rsidRPr="00287DFB">
              <w:rPr>
                <w:b/>
                <w:bCs/>
                <w:sz w:val="18"/>
                <w:szCs w:val="18"/>
              </w:rPr>
              <w:t>Intereses y otros ingresos operativos</w:t>
            </w:r>
          </w:p>
        </w:tc>
        <w:tc>
          <w:tcPr>
            <w:tcW w:w="733" w:type="pct"/>
            <w:shd w:val="clear" w:color="auto" w:fill="auto"/>
            <w:noWrap/>
            <w:vAlign w:val="center"/>
          </w:tcPr>
          <w:p w14:paraId="361CFC82" w14:textId="77777777" w:rsidR="00B74C9A" w:rsidRPr="00287DFB" w:rsidRDefault="00B74C9A" w:rsidP="006765BA">
            <w:pPr>
              <w:spacing w:line="252" w:lineRule="auto"/>
              <w:jc w:val="right"/>
              <w:rPr>
                <w:sz w:val="16"/>
                <w:szCs w:val="16"/>
              </w:rPr>
            </w:pPr>
            <w:r w:rsidRPr="00287DFB">
              <w:rPr>
                <w:sz w:val="16"/>
                <w:szCs w:val="16"/>
              </w:rPr>
              <w:t>-</w:t>
            </w:r>
          </w:p>
        </w:tc>
        <w:tc>
          <w:tcPr>
            <w:tcW w:w="731" w:type="pct"/>
            <w:shd w:val="clear" w:color="auto" w:fill="auto"/>
            <w:noWrap/>
            <w:vAlign w:val="center"/>
          </w:tcPr>
          <w:p w14:paraId="110FCE09" w14:textId="77777777" w:rsidR="00B74C9A" w:rsidRPr="00287DFB" w:rsidRDefault="00B74C9A" w:rsidP="006765BA">
            <w:pPr>
              <w:spacing w:line="252" w:lineRule="auto"/>
              <w:jc w:val="right"/>
              <w:rPr>
                <w:sz w:val="16"/>
                <w:szCs w:val="16"/>
              </w:rPr>
            </w:pPr>
            <w:r w:rsidRPr="00287DFB">
              <w:rPr>
                <w:sz w:val="16"/>
                <w:szCs w:val="16"/>
              </w:rPr>
              <w:t>-</w:t>
            </w:r>
          </w:p>
        </w:tc>
        <w:tc>
          <w:tcPr>
            <w:tcW w:w="731" w:type="pct"/>
            <w:vAlign w:val="center"/>
          </w:tcPr>
          <w:p w14:paraId="265FFBB3" w14:textId="77777777" w:rsidR="00B74C9A" w:rsidRPr="00287DFB" w:rsidRDefault="00B74C9A" w:rsidP="006765BA">
            <w:pPr>
              <w:spacing w:line="252" w:lineRule="auto"/>
              <w:jc w:val="right"/>
              <w:rPr>
                <w:sz w:val="16"/>
                <w:szCs w:val="16"/>
              </w:rPr>
            </w:pPr>
            <w:r w:rsidRPr="00287DFB">
              <w:rPr>
                <w:sz w:val="16"/>
                <w:szCs w:val="16"/>
              </w:rPr>
              <w:t>460</w:t>
            </w:r>
          </w:p>
        </w:tc>
      </w:tr>
      <w:tr w:rsidR="00E34427" w:rsidRPr="00287DFB" w14:paraId="6EA45054" w14:textId="77777777" w:rsidTr="005711AC">
        <w:trPr>
          <w:trHeight w:val="227"/>
        </w:trPr>
        <w:tc>
          <w:tcPr>
            <w:tcW w:w="2805" w:type="pct"/>
            <w:shd w:val="clear" w:color="auto" w:fill="auto"/>
            <w:noWrap/>
            <w:vAlign w:val="center"/>
            <w:hideMark/>
          </w:tcPr>
          <w:p w14:paraId="1A9D556F" w14:textId="77777777" w:rsidR="00B74C9A" w:rsidRPr="00287DFB" w:rsidRDefault="00B74C9A" w:rsidP="005711AC">
            <w:pPr>
              <w:spacing w:line="252" w:lineRule="auto"/>
              <w:rPr>
                <w:iCs/>
                <w:sz w:val="18"/>
                <w:szCs w:val="18"/>
              </w:rPr>
            </w:pPr>
            <w:r w:rsidRPr="00287DFB">
              <w:rPr>
                <w:iCs/>
                <w:sz w:val="18"/>
                <w:szCs w:val="18"/>
              </w:rPr>
              <w:t>Otros ingresos</w:t>
            </w:r>
          </w:p>
        </w:tc>
        <w:tc>
          <w:tcPr>
            <w:tcW w:w="733" w:type="pct"/>
            <w:tcBorders>
              <w:bottom w:val="single" w:sz="4" w:space="0" w:color="auto"/>
            </w:tcBorders>
            <w:shd w:val="clear" w:color="auto" w:fill="auto"/>
            <w:noWrap/>
            <w:vAlign w:val="center"/>
          </w:tcPr>
          <w:p w14:paraId="20E334DB" w14:textId="77777777" w:rsidR="00B74C9A" w:rsidRPr="00287DFB" w:rsidRDefault="00B74C9A" w:rsidP="006765BA">
            <w:pPr>
              <w:spacing w:line="252" w:lineRule="auto"/>
              <w:jc w:val="right"/>
              <w:rPr>
                <w:sz w:val="16"/>
                <w:szCs w:val="16"/>
              </w:rPr>
            </w:pPr>
            <w:r w:rsidRPr="00287DFB">
              <w:rPr>
                <w:sz w:val="16"/>
                <w:szCs w:val="16"/>
              </w:rPr>
              <w:t>40.627</w:t>
            </w:r>
          </w:p>
        </w:tc>
        <w:tc>
          <w:tcPr>
            <w:tcW w:w="731" w:type="pct"/>
            <w:tcBorders>
              <w:bottom w:val="single" w:sz="4" w:space="0" w:color="auto"/>
            </w:tcBorders>
            <w:shd w:val="clear" w:color="auto" w:fill="auto"/>
            <w:noWrap/>
            <w:vAlign w:val="center"/>
          </w:tcPr>
          <w:p w14:paraId="476F6B82" w14:textId="77777777" w:rsidR="00B74C9A" w:rsidRPr="00287DFB" w:rsidRDefault="00B74C9A" w:rsidP="006765BA">
            <w:pPr>
              <w:spacing w:line="252" w:lineRule="auto"/>
              <w:jc w:val="right"/>
              <w:rPr>
                <w:sz w:val="16"/>
                <w:szCs w:val="16"/>
              </w:rPr>
            </w:pPr>
            <w:r w:rsidRPr="00287DFB">
              <w:rPr>
                <w:sz w:val="16"/>
                <w:szCs w:val="16"/>
              </w:rPr>
              <w:t>47.332</w:t>
            </w:r>
          </w:p>
        </w:tc>
        <w:tc>
          <w:tcPr>
            <w:tcW w:w="731" w:type="pct"/>
            <w:tcBorders>
              <w:bottom w:val="single" w:sz="4" w:space="0" w:color="auto"/>
            </w:tcBorders>
            <w:shd w:val="clear" w:color="auto" w:fill="auto"/>
            <w:vAlign w:val="center"/>
          </w:tcPr>
          <w:p w14:paraId="187C2BAD" w14:textId="77777777" w:rsidR="00B74C9A" w:rsidRPr="00287DFB" w:rsidRDefault="00B74C9A" w:rsidP="006765BA">
            <w:pPr>
              <w:spacing w:line="252" w:lineRule="auto"/>
              <w:jc w:val="right"/>
              <w:rPr>
                <w:sz w:val="16"/>
                <w:szCs w:val="16"/>
              </w:rPr>
            </w:pPr>
            <w:r w:rsidRPr="00287DFB">
              <w:rPr>
                <w:sz w:val="16"/>
                <w:szCs w:val="16"/>
              </w:rPr>
              <w:t>85.174</w:t>
            </w:r>
          </w:p>
        </w:tc>
      </w:tr>
      <w:tr w:rsidR="00E34427" w:rsidRPr="00287DFB" w14:paraId="3D4F2CCF" w14:textId="77777777" w:rsidTr="005711AC">
        <w:trPr>
          <w:trHeight w:val="227"/>
        </w:trPr>
        <w:tc>
          <w:tcPr>
            <w:tcW w:w="2805" w:type="pct"/>
            <w:shd w:val="clear" w:color="auto" w:fill="auto"/>
            <w:noWrap/>
            <w:vAlign w:val="center"/>
            <w:hideMark/>
          </w:tcPr>
          <w:p w14:paraId="30AAA778" w14:textId="77777777" w:rsidR="00B74C9A" w:rsidRPr="00287DFB" w:rsidRDefault="00B74C9A" w:rsidP="005711AC">
            <w:pPr>
              <w:spacing w:line="252" w:lineRule="auto"/>
              <w:rPr>
                <w:b/>
                <w:bCs/>
                <w:sz w:val="18"/>
                <w:szCs w:val="18"/>
              </w:rPr>
            </w:pPr>
            <w:r w:rsidRPr="00287DFB">
              <w:rPr>
                <w:b/>
                <w:bCs/>
                <w:sz w:val="18"/>
                <w:szCs w:val="18"/>
              </w:rPr>
              <w:t>Total Ingresos</w:t>
            </w:r>
          </w:p>
        </w:tc>
        <w:tc>
          <w:tcPr>
            <w:tcW w:w="733" w:type="pct"/>
            <w:tcBorders>
              <w:top w:val="single" w:sz="4" w:space="0" w:color="auto"/>
              <w:bottom w:val="double" w:sz="4" w:space="0" w:color="auto"/>
            </w:tcBorders>
            <w:shd w:val="clear" w:color="auto" w:fill="auto"/>
            <w:noWrap/>
            <w:vAlign w:val="center"/>
          </w:tcPr>
          <w:p w14:paraId="1DE7714D" w14:textId="77777777" w:rsidR="00B74C9A" w:rsidRPr="00287DFB" w:rsidRDefault="00B74C9A" w:rsidP="006765BA">
            <w:pPr>
              <w:spacing w:line="252" w:lineRule="auto"/>
              <w:jc w:val="right"/>
              <w:rPr>
                <w:b/>
                <w:sz w:val="16"/>
                <w:szCs w:val="16"/>
              </w:rPr>
            </w:pPr>
            <w:r w:rsidRPr="00287DFB">
              <w:rPr>
                <w:b/>
                <w:sz w:val="16"/>
                <w:szCs w:val="16"/>
              </w:rPr>
              <w:t>40.627</w:t>
            </w:r>
          </w:p>
        </w:tc>
        <w:tc>
          <w:tcPr>
            <w:tcW w:w="731" w:type="pct"/>
            <w:tcBorders>
              <w:top w:val="single" w:sz="4" w:space="0" w:color="auto"/>
              <w:bottom w:val="double" w:sz="4" w:space="0" w:color="auto"/>
            </w:tcBorders>
            <w:shd w:val="clear" w:color="auto" w:fill="auto"/>
            <w:noWrap/>
            <w:vAlign w:val="center"/>
          </w:tcPr>
          <w:p w14:paraId="52F24E1E" w14:textId="77777777" w:rsidR="00B74C9A" w:rsidRPr="00287DFB" w:rsidRDefault="00B74C9A" w:rsidP="006765BA">
            <w:pPr>
              <w:spacing w:line="252" w:lineRule="auto"/>
              <w:jc w:val="right"/>
              <w:rPr>
                <w:b/>
                <w:sz w:val="16"/>
                <w:szCs w:val="16"/>
              </w:rPr>
            </w:pPr>
            <w:r w:rsidRPr="00287DFB">
              <w:rPr>
                <w:b/>
                <w:sz w:val="16"/>
                <w:szCs w:val="16"/>
              </w:rPr>
              <w:t>47.332</w:t>
            </w:r>
          </w:p>
        </w:tc>
        <w:tc>
          <w:tcPr>
            <w:tcW w:w="731" w:type="pct"/>
            <w:tcBorders>
              <w:top w:val="single" w:sz="4" w:space="0" w:color="auto"/>
              <w:bottom w:val="double" w:sz="4" w:space="0" w:color="auto"/>
            </w:tcBorders>
            <w:shd w:val="clear" w:color="auto" w:fill="auto"/>
            <w:vAlign w:val="center"/>
          </w:tcPr>
          <w:p w14:paraId="34ABC91D" w14:textId="77777777" w:rsidR="00B74C9A" w:rsidRPr="00287DFB" w:rsidRDefault="00B74C9A" w:rsidP="006765BA">
            <w:pPr>
              <w:spacing w:line="252" w:lineRule="auto"/>
              <w:jc w:val="right"/>
              <w:rPr>
                <w:b/>
                <w:sz w:val="16"/>
                <w:szCs w:val="16"/>
              </w:rPr>
            </w:pPr>
            <w:r w:rsidRPr="00287DFB">
              <w:rPr>
                <w:b/>
                <w:sz w:val="16"/>
                <w:szCs w:val="16"/>
              </w:rPr>
              <w:t>85.634</w:t>
            </w:r>
          </w:p>
        </w:tc>
      </w:tr>
      <w:tr w:rsidR="00E34427" w:rsidRPr="00287DFB" w14:paraId="6F49DF12" w14:textId="77777777" w:rsidTr="005711AC">
        <w:trPr>
          <w:trHeight w:val="20"/>
        </w:trPr>
        <w:tc>
          <w:tcPr>
            <w:tcW w:w="2805" w:type="pct"/>
            <w:shd w:val="clear" w:color="auto" w:fill="auto"/>
            <w:noWrap/>
            <w:vAlign w:val="center"/>
          </w:tcPr>
          <w:p w14:paraId="2176E1C9" w14:textId="77777777" w:rsidR="00B74C9A" w:rsidRPr="00287DFB" w:rsidRDefault="00B74C9A" w:rsidP="005711AC">
            <w:pPr>
              <w:spacing w:line="252" w:lineRule="auto"/>
              <w:rPr>
                <w:b/>
                <w:bCs/>
                <w:sz w:val="12"/>
                <w:szCs w:val="18"/>
              </w:rPr>
            </w:pPr>
          </w:p>
        </w:tc>
        <w:tc>
          <w:tcPr>
            <w:tcW w:w="733" w:type="pct"/>
            <w:tcBorders>
              <w:top w:val="double" w:sz="4" w:space="0" w:color="auto"/>
            </w:tcBorders>
            <w:shd w:val="clear" w:color="auto" w:fill="auto"/>
            <w:noWrap/>
            <w:vAlign w:val="center"/>
          </w:tcPr>
          <w:p w14:paraId="68C094AA" w14:textId="77777777" w:rsidR="00B74C9A" w:rsidRPr="00287DFB" w:rsidRDefault="00B74C9A" w:rsidP="006765BA">
            <w:pPr>
              <w:spacing w:line="252" w:lineRule="auto"/>
              <w:jc w:val="right"/>
              <w:rPr>
                <w:b/>
                <w:sz w:val="12"/>
                <w:szCs w:val="16"/>
              </w:rPr>
            </w:pPr>
          </w:p>
        </w:tc>
        <w:tc>
          <w:tcPr>
            <w:tcW w:w="731" w:type="pct"/>
            <w:tcBorders>
              <w:top w:val="double" w:sz="4" w:space="0" w:color="auto"/>
            </w:tcBorders>
            <w:shd w:val="clear" w:color="auto" w:fill="auto"/>
            <w:noWrap/>
            <w:vAlign w:val="center"/>
          </w:tcPr>
          <w:p w14:paraId="3F1423E3" w14:textId="77777777" w:rsidR="00B74C9A" w:rsidRPr="00287DFB" w:rsidRDefault="00B74C9A" w:rsidP="006765BA">
            <w:pPr>
              <w:spacing w:line="252" w:lineRule="auto"/>
              <w:jc w:val="right"/>
              <w:rPr>
                <w:b/>
                <w:sz w:val="12"/>
                <w:szCs w:val="16"/>
              </w:rPr>
            </w:pPr>
          </w:p>
        </w:tc>
        <w:tc>
          <w:tcPr>
            <w:tcW w:w="731" w:type="pct"/>
            <w:tcBorders>
              <w:top w:val="double" w:sz="4" w:space="0" w:color="auto"/>
            </w:tcBorders>
            <w:shd w:val="clear" w:color="auto" w:fill="auto"/>
          </w:tcPr>
          <w:p w14:paraId="02B1850C" w14:textId="77777777" w:rsidR="00B74C9A" w:rsidRPr="00287DFB" w:rsidRDefault="00B74C9A" w:rsidP="006765BA">
            <w:pPr>
              <w:spacing w:line="252" w:lineRule="auto"/>
              <w:jc w:val="right"/>
              <w:rPr>
                <w:b/>
                <w:sz w:val="12"/>
                <w:szCs w:val="16"/>
              </w:rPr>
            </w:pPr>
          </w:p>
        </w:tc>
      </w:tr>
      <w:tr w:rsidR="00B74C9A" w:rsidRPr="00287DFB" w14:paraId="038003B1" w14:textId="77777777" w:rsidTr="005711AC">
        <w:trPr>
          <w:trHeight w:val="227"/>
        </w:trPr>
        <w:tc>
          <w:tcPr>
            <w:tcW w:w="2805" w:type="pct"/>
            <w:shd w:val="clear" w:color="auto" w:fill="auto"/>
            <w:noWrap/>
            <w:vAlign w:val="center"/>
            <w:hideMark/>
          </w:tcPr>
          <w:p w14:paraId="7FFF9AD7" w14:textId="77777777" w:rsidR="00B74C9A" w:rsidRPr="00287DFB" w:rsidRDefault="00B74C9A" w:rsidP="005711AC">
            <w:pPr>
              <w:spacing w:line="252" w:lineRule="auto"/>
              <w:rPr>
                <w:b/>
                <w:bCs/>
                <w:sz w:val="18"/>
                <w:szCs w:val="18"/>
              </w:rPr>
            </w:pPr>
            <w:r w:rsidRPr="00287DFB">
              <w:rPr>
                <w:b/>
                <w:bCs/>
                <w:sz w:val="18"/>
                <w:szCs w:val="18"/>
              </w:rPr>
              <w:t>Egresos</w:t>
            </w:r>
          </w:p>
        </w:tc>
        <w:tc>
          <w:tcPr>
            <w:tcW w:w="733" w:type="pct"/>
            <w:shd w:val="clear" w:color="auto" w:fill="auto"/>
            <w:noWrap/>
            <w:vAlign w:val="center"/>
          </w:tcPr>
          <w:p w14:paraId="0BE43134" w14:textId="77777777" w:rsidR="00B74C9A" w:rsidRPr="00287DFB" w:rsidRDefault="00B74C9A" w:rsidP="006765BA">
            <w:pPr>
              <w:spacing w:line="252" w:lineRule="auto"/>
              <w:jc w:val="right"/>
              <w:rPr>
                <w:sz w:val="16"/>
                <w:szCs w:val="16"/>
              </w:rPr>
            </w:pPr>
          </w:p>
        </w:tc>
        <w:tc>
          <w:tcPr>
            <w:tcW w:w="731" w:type="pct"/>
            <w:shd w:val="clear" w:color="auto" w:fill="auto"/>
            <w:noWrap/>
            <w:vAlign w:val="center"/>
          </w:tcPr>
          <w:p w14:paraId="4C405E8C" w14:textId="77777777" w:rsidR="00B74C9A" w:rsidRPr="00287DFB" w:rsidRDefault="00B74C9A" w:rsidP="006765BA">
            <w:pPr>
              <w:spacing w:line="252" w:lineRule="auto"/>
              <w:jc w:val="right"/>
              <w:rPr>
                <w:sz w:val="16"/>
                <w:szCs w:val="16"/>
              </w:rPr>
            </w:pPr>
          </w:p>
        </w:tc>
        <w:tc>
          <w:tcPr>
            <w:tcW w:w="731" w:type="pct"/>
            <w:shd w:val="clear" w:color="auto" w:fill="auto"/>
          </w:tcPr>
          <w:p w14:paraId="5C7805B6" w14:textId="77777777" w:rsidR="00B74C9A" w:rsidRPr="00287DFB" w:rsidRDefault="00B74C9A" w:rsidP="006765BA">
            <w:pPr>
              <w:spacing w:line="252" w:lineRule="auto"/>
              <w:jc w:val="right"/>
              <w:rPr>
                <w:sz w:val="16"/>
                <w:szCs w:val="16"/>
              </w:rPr>
            </w:pPr>
          </w:p>
        </w:tc>
      </w:tr>
      <w:tr w:rsidR="00B74C9A" w:rsidRPr="00287DFB" w14:paraId="3F254A6E" w14:textId="77777777" w:rsidTr="005711AC">
        <w:trPr>
          <w:trHeight w:val="227"/>
        </w:trPr>
        <w:tc>
          <w:tcPr>
            <w:tcW w:w="2805" w:type="pct"/>
            <w:shd w:val="clear" w:color="auto" w:fill="auto"/>
            <w:noWrap/>
            <w:vAlign w:val="center"/>
            <w:hideMark/>
          </w:tcPr>
          <w:p w14:paraId="611A5858" w14:textId="77777777" w:rsidR="00B74C9A" w:rsidRPr="00287DFB" w:rsidRDefault="00B74C9A" w:rsidP="005711AC">
            <w:pPr>
              <w:spacing w:line="252" w:lineRule="auto"/>
              <w:rPr>
                <w:iCs/>
                <w:sz w:val="18"/>
                <w:szCs w:val="18"/>
              </w:rPr>
            </w:pPr>
            <w:r w:rsidRPr="00287DFB">
              <w:rPr>
                <w:iCs/>
                <w:sz w:val="18"/>
                <w:szCs w:val="18"/>
              </w:rPr>
              <w:t xml:space="preserve">Intereses y otros egresos operativos </w:t>
            </w:r>
          </w:p>
        </w:tc>
        <w:tc>
          <w:tcPr>
            <w:tcW w:w="733" w:type="pct"/>
            <w:shd w:val="clear" w:color="auto" w:fill="auto"/>
            <w:noWrap/>
            <w:vAlign w:val="center"/>
          </w:tcPr>
          <w:p w14:paraId="4ABC06E7" w14:textId="77777777" w:rsidR="00B74C9A" w:rsidRPr="00287DFB" w:rsidRDefault="00B74C9A" w:rsidP="006765BA">
            <w:pPr>
              <w:spacing w:line="252" w:lineRule="auto"/>
              <w:jc w:val="right"/>
              <w:rPr>
                <w:sz w:val="16"/>
                <w:szCs w:val="16"/>
              </w:rPr>
            </w:pPr>
            <w:r w:rsidRPr="00287DFB">
              <w:rPr>
                <w:sz w:val="16"/>
                <w:szCs w:val="16"/>
              </w:rPr>
              <w:t>358.269</w:t>
            </w:r>
          </w:p>
        </w:tc>
        <w:tc>
          <w:tcPr>
            <w:tcW w:w="731" w:type="pct"/>
            <w:shd w:val="clear" w:color="auto" w:fill="auto"/>
            <w:noWrap/>
            <w:vAlign w:val="center"/>
          </w:tcPr>
          <w:p w14:paraId="2A61AB14" w14:textId="77777777" w:rsidR="00B74C9A" w:rsidRPr="00287DFB" w:rsidRDefault="00B74C9A" w:rsidP="006765BA">
            <w:pPr>
              <w:spacing w:line="252" w:lineRule="auto"/>
              <w:jc w:val="right"/>
              <w:rPr>
                <w:sz w:val="16"/>
                <w:szCs w:val="16"/>
              </w:rPr>
            </w:pPr>
            <w:r w:rsidRPr="00287DFB">
              <w:rPr>
                <w:sz w:val="16"/>
                <w:szCs w:val="16"/>
              </w:rPr>
              <w:t>433.652</w:t>
            </w:r>
          </w:p>
        </w:tc>
        <w:tc>
          <w:tcPr>
            <w:tcW w:w="731" w:type="pct"/>
            <w:shd w:val="clear" w:color="auto" w:fill="auto"/>
            <w:vAlign w:val="center"/>
          </w:tcPr>
          <w:p w14:paraId="7FECEBF6" w14:textId="77777777" w:rsidR="00B74C9A" w:rsidRPr="00287DFB" w:rsidRDefault="00B74C9A" w:rsidP="006765BA">
            <w:pPr>
              <w:spacing w:line="252" w:lineRule="auto"/>
              <w:jc w:val="right"/>
              <w:rPr>
                <w:sz w:val="16"/>
                <w:szCs w:val="16"/>
              </w:rPr>
            </w:pPr>
            <w:r w:rsidRPr="00287DFB">
              <w:rPr>
                <w:sz w:val="16"/>
                <w:szCs w:val="16"/>
              </w:rPr>
              <w:t>-</w:t>
            </w:r>
          </w:p>
        </w:tc>
      </w:tr>
      <w:tr w:rsidR="00E34427" w:rsidRPr="00287DFB" w14:paraId="3A7299DC" w14:textId="77777777" w:rsidTr="005711AC">
        <w:trPr>
          <w:trHeight w:val="227"/>
        </w:trPr>
        <w:tc>
          <w:tcPr>
            <w:tcW w:w="2805" w:type="pct"/>
            <w:shd w:val="clear" w:color="auto" w:fill="auto"/>
            <w:noWrap/>
            <w:vAlign w:val="center"/>
          </w:tcPr>
          <w:p w14:paraId="14A546CA" w14:textId="77777777" w:rsidR="00B74C9A" w:rsidRPr="00287DFB" w:rsidRDefault="00B74C9A" w:rsidP="005711AC">
            <w:pPr>
              <w:spacing w:line="252" w:lineRule="auto"/>
              <w:rPr>
                <w:iCs/>
                <w:sz w:val="18"/>
                <w:szCs w:val="18"/>
              </w:rPr>
            </w:pPr>
            <w:r w:rsidRPr="00287DFB">
              <w:rPr>
                <w:iCs/>
                <w:sz w:val="18"/>
                <w:szCs w:val="18"/>
              </w:rPr>
              <w:t>Remuneraciones</w:t>
            </w:r>
          </w:p>
        </w:tc>
        <w:tc>
          <w:tcPr>
            <w:tcW w:w="733" w:type="pct"/>
            <w:tcBorders>
              <w:bottom w:val="single" w:sz="4" w:space="0" w:color="auto"/>
            </w:tcBorders>
            <w:shd w:val="clear" w:color="auto" w:fill="auto"/>
            <w:noWrap/>
            <w:vAlign w:val="center"/>
          </w:tcPr>
          <w:p w14:paraId="23996B48" w14:textId="77777777" w:rsidR="00B74C9A" w:rsidRPr="00287DFB" w:rsidRDefault="00B74C9A" w:rsidP="006765BA">
            <w:pPr>
              <w:spacing w:line="252" w:lineRule="auto"/>
              <w:jc w:val="right"/>
              <w:rPr>
                <w:sz w:val="16"/>
                <w:szCs w:val="16"/>
              </w:rPr>
            </w:pPr>
            <w:r w:rsidRPr="00287DFB">
              <w:rPr>
                <w:sz w:val="16"/>
                <w:szCs w:val="16"/>
              </w:rPr>
              <w:t>96.811</w:t>
            </w:r>
          </w:p>
        </w:tc>
        <w:tc>
          <w:tcPr>
            <w:tcW w:w="731" w:type="pct"/>
            <w:tcBorders>
              <w:bottom w:val="single" w:sz="4" w:space="0" w:color="auto"/>
            </w:tcBorders>
            <w:shd w:val="clear" w:color="auto" w:fill="auto"/>
            <w:noWrap/>
            <w:vAlign w:val="center"/>
          </w:tcPr>
          <w:p w14:paraId="4FB56FF6" w14:textId="77777777" w:rsidR="00B74C9A" w:rsidRPr="00287DFB" w:rsidRDefault="00B74C9A" w:rsidP="006765BA">
            <w:pPr>
              <w:spacing w:line="252" w:lineRule="auto"/>
              <w:jc w:val="right"/>
              <w:rPr>
                <w:sz w:val="16"/>
                <w:szCs w:val="16"/>
              </w:rPr>
            </w:pPr>
            <w:r w:rsidRPr="00287DFB">
              <w:rPr>
                <w:sz w:val="16"/>
                <w:szCs w:val="16"/>
              </w:rPr>
              <w:t>96.536</w:t>
            </w:r>
          </w:p>
        </w:tc>
        <w:tc>
          <w:tcPr>
            <w:tcW w:w="731" w:type="pct"/>
            <w:tcBorders>
              <w:bottom w:val="single" w:sz="4" w:space="0" w:color="auto"/>
            </w:tcBorders>
            <w:shd w:val="clear" w:color="auto" w:fill="auto"/>
            <w:vAlign w:val="center"/>
          </w:tcPr>
          <w:p w14:paraId="7E952327" w14:textId="77777777" w:rsidR="00B74C9A" w:rsidRPr="00287DFB" w:rsidRDefault="00B74C9A" w:rsidP="006765BA">
            <w:pPr>
              <w:spacing w:line="252" w:lineRule="auto"/>
              <w:jc w:val="right"/>
              <w:rPr>
                <w:sz w:val="16"/>
                <w:szCs w:val="16"/>
              </w:rPr>
            </w:pPr>
            <w:r w:rsidRPr="00287DFB">
              <w:rPr>
                <w:sz w:val="16"/>
                <w:szCs w:val="16"/>
              </w:rPr>
              <w:t>99.031</w:t>
            </w:r>
          </w:p>
        </w:tc>
      </w:tr>
      <w:tr w:rsidR="00E34427" w:rsidRPr="00287DFB" w14:paraId="4AD6C218" w14:textId="77777777" w:rsidTr="005711AC">
        <w:trPr>
          <w:trHeight w:val="206"/>
        </w:trPr>
        <w:tc>
          <w:tcPr>
            <w:tcW w:w="2805" w:type="pct"/>
            <w:shd w:val="clear" w:color="auto" w:fill="auto"/>
            <w:noWrap/>
            <w:vAlign w:val="center"/>
            <w:hideMark/>
          </w:tcPr>
          <w:p w14:paraId="59856F27" w14:textId="77777777" w:rsidR="00B74C9A" w:rsidRPr="00287DFB" w:rsidRDefault="00B74C9A" w:rsidP="005711AC">
            <w:pPr>
              <w:spacing w:line="252" w:lineRule="auto"/>
              <w:rPr>
                <w:b/>
                <w:bCs/>
                <w:sz w:val="18"/>
                <w:szCs w:val="18"/>
              </w:rPr>
            </w:pPr>
            <w:r w:rsidRPr="00287DFB">
              <w:rPr>
                <w:b/>
                <w:bCs/>
                <w:sz w:val="18"/>
                <w:szCs w:val="18"/>
              </w:rPr>
              <w:t>Total Egresos</w:t>
            </w:r>
          </w:p>
        </w:tc>
        <w:tc>
          <w:tcPr>
            <w:tcW w:w="733" w:type="pct"/>
            <w:tcBorders>
              <w:top w:val="single" w:sz="4" w:space="0" w:color="auto"/>
              <w:bottom w:val="double" w:sz="4" w:space="0" w:color="auto"/>
            </w:tcBorders>
            <w:shd w:val="clear" w:color="auto" w:fill="auto"/>
            <w:noWrap/>
            <w:vAlign w:val="center"/>
          </w:tcPr>
          <w:p w14:paraId="6F060A06" w14:textId="77777777" w:rsidR="00B74C9A" w:rsidRPr="00287DFB" w:rsidRDefault="00B74C9A" w:rsidP="006765BA">
            <w:pPr>
              <w:spacing w:line="252" w:lineRule="auto"/>
              <w:jc w:val="right"/>
              <w:rPr>
                <w:b/>
                <w:bCs/>
                <w:sz w:val="16"/>
                <w:szCs w:val="16"/>
              </w:rPr>
            </w:pPr>
            <w:r w:rsidRPr="00287DFB">
              <w:rPr>
                <w:b/>
                <w:bCs/>
                <w:sz w:val="16"/>
                <w:szCs w:val="16"/>
              </w:rPr>
              <w:t>455.080</w:t>
            </w:r>
          </w:p>
        </w:tc>
        <w:tc>
          <w:tcPr>
            <w:tcW w:w="731" w:type="pct"/>
            <w:tcBorders>
              <w:top w:val="single" w:sz="4" w:space="0" w:color="auto"/>
              <w:bottom w:val="double" w:sz="4" w:space="0" w:color="auto"/>
            </w:tcBorders>
            <w:shd w:val="clear" w:color="auto" w:fill="auto"/>
            <w:noWrap/>
            <w:vAlign w:val="center"/>
          </w:tcPr>
          <w:p w14:paraId="55BB86BC" w14:textId="77777777" w:rsidR="00B74C9A" w:rsidRPr="00287DFB" w:rsidRDefault="00B74C9A" w:rsidP="006765BA">
            <w:pPr>
              <w:spacing w:line="252" w:lineRule="auto"/>
              <w:jc w:val="right"/>
              <w:rPr>
                <w:b/>
                <w:bCs/>
                <w:sz w:val="16"/>
                <w:szCs w:val="16"/>
              </w:rPr>
            </w:pPr>
            <w:r w:rsidRPr="00287DFB">
              <w:rPr>
                <w:b/>
                <w:bCs/>
                <w:sz w:val="16"/>
                <w:szCs w:val="16"/>
              </w:rPr>
              <w:t>530.188</w:t>
            </w:r>
          </w:p>
        </w:tc>
        <w:tc>
          <w:tcPr>
            <w:tcW w:w="731" w:type="pct"/>
            <w:tcBorders>
              <w:top w:val="single" w:sz="4" w:space="0" w:color="auto"/>
              <w:bottom w:val="double" w:sz="4" w:space="0" w:color="auto"/>
            </w:tcBorders>
            <w:shd w:val="clear" w:color="auto" w:fill="auto"/>
            <w:vAlign w:val="center"/>
          </w:tcPr>
          <w:p w14:paraId="162CAC32" w14:textId="77777777" w:rsidR="00B74C9A" w:rsidRPr="00287DFB" w:rsidRDefault="00B74C9A" w:rsidP="006765BA">
            <w:pPr>
              <w:spacing w:line="252" w:lineRule="auto"/>
              <w:jc w:val="right"/>
              <w:rPr>
                <w:b/>
                <w:bCs/>
                <w:sz w:val="16"/>
                <w:szCs w:val="16"/>
              </w:rPr>
            </w:pPr>
            <w:r w:rsidRPr="00287DFB">
              <w:rPr>
                <w:b/>
                <w:bCs/>
                <w:sz w:val="16"/>
                <w:szCs w:val="16"/>
              </w:rPr>
              <w:t>99.031</w:t>
            </w:r>
          </w:p>
        </w:tc>
      </w:tr>
      <w:bookmarkEnd w:id="12"/>
    </w:tbl>
    <w:p w14:paraId="2BE0FAF2" w14:textId="77777777" w:rsidR="00C454F9" w:rsidRPr="00287DFB" w:rsidRDefault="00C454F9" w:rsidP="00C454F9">
      <w:pPr>
        <w:pStyle w:val="Textoindependiente"/>
        <w:widowControl w:val="0"/>
        <w:tabs>
          <w:tab w:val="clear" w:pos="380"/>
        </w:tabs>
        <w:outlineLvl w:val="1"/>
        <w:rPr>
          <w:rFonts w:ascii="Times New Roman" w:hAnsi="Times New Roman"/>
        </w:rPr>
      </w:pPr>
    </w:p>
    <w:p w14:paraId="7107E2CA" w14:textId="77777777" w:rsidR="00C454F9" w:rsidRPr="00287DFB" w:rsidRDefault="00C454F9" w:rsidP="00C454F9">
      <w:pPr>
        <w:pStyle w:val="Textoindependiente"/>
        <w:widowControl w:val="0"/>
        <w:tabs>
          <w:tab w:val="clear" w:pos="380"/>
        </w:tabs>
        <w:outlineLvl w:val="1"/>
        <w:rPr>
          <w:rFonts w:ascii="Times New Roman" w:hAnsi="Times New Roman"/>
        </w:rPr>
      </w:pPr>
      <w:bookmarkStart w:id="13" w:name="_Hlk5715342"/>
      <w:r w:rsidRPr="00287DFB">
        <w:rPr>
          <w:rFonts w:ascii="Times New Roman" w:hAnsi="Times New Roman"/>
        </w:rPr>
        <w:t>d) Otra información con partes relacionadas</w:t>
      </w:r>
    </w:p>
    <w:p w14:paraId="56944728" w14:textId="77777777" w:rsidR="00C454F9" w:rsidRPr="00287DFB" w:rsidRDefault="00C454F9" w:rsidP="00C454F9">
      <w:pPr>
        <w:pStyle w:val="Textoindependiente"/>
        <w:widowControl w:val="0"/>
        <w:tabs>
          <w:tab w:val="clear" w:pos="380"/>
        </w:tabs>
        <w:rPr>
          <w:rFonts w:ascii="Times New Roman" w:hAnsi="Times New Roman"/>
          <w:b w:val="0"/>
        </w:rPr>
      </w:pPr>
    </w:p>
    <w:p w14:paraId="117AB967" w14:textId="77777777" w:rsidR="00C454F9" w:rsidRPr="00287DFB" w:rsidRDefault="00C454F9" w:rsidP="00C454F9">
      <w:pPr>
        <w:pStyle w:val="Textoindependiente"/>
        <w:widowControl w:val="0"/>
        <w:tabs>
          <w:tab w:val="clear" w:pos="380"/>
        </w:tabs>
        <w:outlineLvl w:val="1"/>
        <w:rPr>
          <w:rFonts w:ascii="Times New Roman" w:hAnsi="Times New Roman"/>
          <w:i/>
        </w:rPr>
      </w:pPr>
      <w:bookmarkStart w:id="14" w:name="_Toc450146006"/>
      <w:bookmarkEnd w:id="13"/>
      <w:r w:rsidRPr="00287DFB">
        <w:rPr>
          <w:rFonts w:ascii="Times New Roman" w:hAnsi="Times New Roman"/>
          <w:i/>
        </w:rPr>
        <w:t>Interés de expertos y asesores</w:t>
      </w:r>
      <w:bookmarkEnd w:id="14"/>
    </w:p>
    <w:p w14:paraId="2C275F2A" w14:textId="77777777" w:rsidR="00C454F9" w:rsidRPr="00287DFB" w:rsidRDefault="00C454F9" w:rsidP="00C454F9">
      <w:pPr>
        <w:jc w:val="both"/>
        <w:rPr>
          <w:b/>
          <w:smallCaps/>
          <w:sz w:val="16"/>
          <w:szCs w:val="20"/>
          <w:lang w:val="es-ES"/>
        </w:rPr>
      </w:pPr>
    </w:p>
    <w:p w14:paraId="7D7A9151" w14:textId="77777777" w:rsidR="00C454F9" w:rsidRPr="00287DFB" w:rsidRDefault="00C454F9" w:rsidP="00C454F9">
      <w:pPr>
        <w:pStyle w:val="Textoindependiente"/>
        <w:widowControl w:val="0"/>
        <w:tabs>
          <w:tab w:val="clear" w:pos="380"/>
        </w:tabs>
        <w:outlineLvl w:val="0"/>
        <w:rPr>
          <w:rFonts w:ascii="Times New Roman" w:hAnsi="Times New Roman"/>
          <w:b w:val="0"/>
        </w:rPr>
      </w:pPr>
      <w:r w:rsidRPr="00287DFB">
        <w:rPr>
          <w:rFonts w:ascii="Times New Roman" w:hAnsi="Times New Roman"/>
          <w:b w:val="0"/>
        </w:rPr>
        <w:t>El Emisor no cuenta con expertos o asesores que sean empleados sobre una base contingente o que posean acciones en el Emisor o que tengan un interés económico directo o indirecto en el Emisor que esté relacionado con la emisión de las Obligaciones Negociables.</w:t>
      </w:r>
    </w:p>
    <w:p w14:paraId="6225C011" w14:textId="77777777" w:rsidR="00554AB8" w:rsidRPr="00287DFB" w:rsidRDefault="00554AB8" w:rsidP="00BB4AC9">
      <w:pPr>
        <w:pStyle w:val="Textoindependiente"/>
        <w:widowControl w:val="0"/>
        <w:tabs>
          <w:tab w:val="clear" w:pos="380"/>
        </w:tabs>
        <w:rPr>
          <w:rFonts w:ascii="Times New Roman" w:hAnsi="Times New Roman"/>
          <w:b w:val="0"/>
        </w:rPr>
      </w:pPr>
    </w:p>
    <w:p w14:paraId="5D463EE4" w14:textId="77777777" w:rsidR="00C454F9" w:rsidRPr="00287DFB" w:rsidRDefault="00C454F9" w:rsidP="000A0AF2">
      <w:pPr>
        <w:jc w:val="both"/>
        <w:rPr>
          <w:b/>
          <w:bCs/>
          <w:sz w:val="20"/>
        </w:rPr>
      </w:pPr>
      <w:bookmarkStart w:id="15" w:name="_Toc450145994"/>
      <w:r w:rsidRPr="00287DFB">
        <w:rPr>
          <w:b/>
          <w:bCs/>
          <w:sz w:val="20"/>
        </w:rPr>
        <w:t>e) Marco Regulatorio</w:t>
      </w:r>
      <w:bookmarkEnd w:id="15"/>
      <w:r w:rsidRPr="00287DFB">
        <w:rPr>
          <w:b/>
          <w:bCs/>
          <w:sz w:val="20"/>
        </w:rPr>
        <w:t xml:space="preserve"> </w:t>
      </w:r>
    </w:p>
    <w:p w14:paraId="6AE78E30" w14:textId="77777777" w:rsidR="005241C9" w:rsidRPr="00287DFB" w:rsidRDefault="005241C9" w:rsidP="005241C9">
      <w:pPr>
        <w:jc w:val="both"/>
        <w:rPr>
          <w:sz w:val="20"/>
          <w:u w:val="single"/>
        </w:rPr>
      </w:pPr>
    </w:p>
    <w:p w14:paraId="5046ADB7" w14:textId="77777777" w:rsidR="005241C9" w:rsidRPr="00287DFB" w:rsidRDefault="005241C9" w:rsidP="005241C9">
      <w:pPr>
        <w:jc w:val="both"/>
        <w:rPr>
          <w:sz w:val="20"/>
          <w:u w:val="single"/>
        </w:rPr>
      </w:pPr>
      <w:r w:rsidRPr="00287DFB">
        <w:rPr>
          <w:sz w:val="20"/>
          <w:u w:val="single"/>
        </w:rPr>
        <w:t>Introducción</w:t>
      </w:r>
    </w:p>
    <w:p w14:paraId="42831D12" w14:textId="77777777" w:rsidR="005241C9" w:rsidRPr="00287DFB" w:rsidRDefault="005241C9" w:rsidP="005241C9">
      <w:pPr>
        <w:jc w:val="both"/>
        <w:rPr>
          <w:rFonts w:eastAsia="Arial Unicode MS"/>
          <w:sz w:val="20"/>
          <w:u w:val="single"/>
        </w:rPr>
      </w:pPr>
    </w:p>
    <w:p w14:paraId="3AFF2257" w14:textId="77777777" w:rsidR="005241C9" w:rsidRPr="00287DFB" w:rsidRDefault="005241C9" w:rsidP="005241C9">
      <w:pPr>
        <w:jc w:val="both"/>
        <w:rPr>
          <w:rFonts w:eastAsia="Arial Unicode MS"/>
          <w:sz w:val="20"/>
        </w:rPr>
      </w:pPr>
      <w:r w:rsidRPr="00287DFB">
        <w:rPr>
          <w:rFonts w:eastAsia="Arial Unicode MS"/>
          <w:sz w:val="20"/>
        </w:rPr>
        <w:t>CFA es una entidad financiera bajo la Ley de Entidades Financieras y por ello su actividad se encuentra regulada por el BCRA, principal organismo regulador. A su vez, como consecuencia de la solicitud y autorización otorgada para realizar oferta pública de sus Obligaciones Negociables, CFA se encuentra bajo la fiscalización de la CNV en virtud de lo dispuesto en la Ley N° 22.169</w:t>
      </w:r>
      <w:r w:rsidRPr="00287DFB">
        <w:rPr>
          <w:sz w:val="20"/>
        </w:rPr>
        <w:t xml:space="preserve"> y complementarias.</w:t>
      </w:r>
      <w:r w:rsidRPr="00287DFB">
        <w:rPr>
          <w:rFonts w:eastAsia="Arial Unicode MS"/>
          <w:sz w:val="20"/>
        </w:rPr>
        <w:t xml:space="preserve"> En esta sección se hará un resumen de algunos de los aspectos de la normativa financiera argentina y de las normas de mercados de capitales aplicables a la actividad de CFA. Este resumen no pretende ser un análisis exhaustivo de todas las leyes y normas aplicables a dichas entidades en la República Argentina.</w:t>
      </w:r>
    </w:p>
    <w:p w14:paraId="68D54589" w14:textId="77777777" w:rsidR="005241C9" w:rsidRPr="00287DFB" w:rsidRDefault="005241C9" w:rsidP="005241C9">
      <w:pPr>
        <w:jc w:val="both"/>
        <w:rPr>
          <w:rFonts w:eastAsia="Arial Unicode MS"/>
          <w:sz w:val="20"/>
        </w:rPr>
      </w:pPr>
    </w:p>
    <w:p w14:paraId="58D9821E" w14:textId="77777777" w:rsidR="005241C9" w:rsidRPr="00287DFB" w:rsidRDefault="005241C9" w:rsidP="005241C9">
      <w:pPr>
        <w:jc w:val="both"/>
        <w:rPr>
          <w:sz w:val="20"/>
        </w:rPr>
      </w:pPr>
      <w:r w:rsidRPr="00287DFB">
        <w:rPr>
          <w:sz w:val="20"/>
        </w:rPr>
        <w:t>Asimismo, cabe mencionar que con fecha 1 de agosto de 2015 entró en vigencia el nuevo Código Civil y Comercial (“</w:t>
      </w:r>
      <w:r w:rsidRPr="00287DFB">
        <w:rPr>
          <w:sz w:val="20"/>
          <w:u w:val="single"/>
        </w:rPr>
        <w:t>CCC</w:t>
      </w:r>
      <w:r w:rsidRPr="00287DFB">
        <w:rPr>
          <w:sz w:val="20"/>
        </w:rPr>
        <w:t xml:space="preserve">”), que introdujo varias innovaciones y modificaciones en el marco normativo argentino. Entre ellas, se incorpora en su Título III, los Contratos de Consumo. Esta incorporación (de los Contratos de Consumo) en el nuevo CCC, si bien suponen una innovación, encuentran su antecedente legal en el artículo 42 de la CN y en la LDC. </w:t>
      </w:r>
    </w:p>
    <w:p w14:paraId="2B61A193" w14:textId="77777777" w:rsidR="005241C9" w:rsidRPr="00287DFB" w:rsidRDefault="005241C9" w:rsidP="005241C9">
      <w:pPr>
        <w:jc w:val="both"/>
        <w:rPr>
          <w:sz w:val="20"/>
        </w:rPr>
      </w:pPr>
    </w:p>
    <w:p w14:paraId="5B8054B9" w14:textId="77777777" w:rsidR="005241C9" w:rsidRPr="00287DFB" w:rsidRDefault="005241C9" w:rsidP="005241C9">
      <w:pPr>
        <w:jc w:val="both"/>
        <w:rPr>
          <w:sz w:val="20"/>
          <w:szCs w:val="20"/>
          <w:lang w:val="es-ES"/>
        </w:rPr>
      </w:pPr>
      <w:r w:rsidRPr="00287DFB">
        <w:rPr>
          <w:sz w:val="20"/>
        </w:rPr>
        <w:t>Sobre los Contrato de Consumo, cabe señalar que ahora el propio CCC define que se entiende por relación de consumo, consumidor y contrato de consumo (en sus artículos 1.092 y 1.093), replicando sustancialmente lo establecido en el art. 1 de la LDC. Luego los artículos 1.094 y 1.095 del CCC establecen que la interpretación tanto de la relación como del contrato de consumo debe respetar el principio de protección del consumidor y del acceso al consumo sustentable, orientándose por el sentido más favorable para el consumidor</w:t>
      </w:r>
      <w:r w:rsidRPr="00287DFB">
        <w:rPr>
          <w:rStyle w:val="Refdenotaalpie"/>
          <w:sz w:val="20"/>
        </w:rPr>
        <w:footnoteReference w:customMarkFollows="1" w:id="2"/>
        <w:t>[1]</w:t>
      </w:r>
      <w:r w:rsidRPr="00287DFB">
        <w:rPr>
          <w:sz w:val="20"/>
        </w:rPr>
        <w:t xml:space="preserve">. También se prohíbe incurrir en prácticas abusivas y se establece la obligación de brindar un trato digno, equitativo y no discriminatorio a todos los clientes (arts. 1.096, 1.097, 1.098 CCC) y </w:t>
      </w:r>
      <w:r w:rsidRPr="00287DFB">
        <w:rPr>
          <w:sz w:val="20"/>
          <w:szCs w:val="20"/>
          <w:lang w:val="es-ES"/>
        </w:rPr>
        <w:t>el deber de suministrar información al consumidor en forma cierta, clara, gratuita y detallada, como también la prohibición de la publicidad falsa o engañosa, “abusiva” y “discriminatoria” y la que induzca al consumidor a comportarse en forma riesgosa para su salud o su seguridad.</w:t>
      </w:r>
      <w:r w:rsidRPr="00287DFB">
        <w:rPr>
          <w:sz w:val="20"/>
        </w:rPr>
        <w:t xml:space="preserve"> El articulo 1.099 CCC establece el principio de libertad (del consumidor) para contratar, y hace foco principalmente en las cláusulas que subordinan la adquisición de un servicio a la adquisición simultánea de otros y otras similares que persiguen el mismo objetivo. </w:t>
      </w:r>
      <w:r w:rsidRPr="00287DFB">
        <w:rPr>
          <w:sz w:val="20"/>
          <w:szCs w:val="20"/>
          <w:lang w:val="es-ES"/>
        </w:rPr>
        <w:t xml:space="preserve">Finalmente, el artículo 1.122 en su inciso b) establece que se tendrán por no convenidas las cláusulas que resulten abusivas. </w:t>
      </w:r>
    </w:p>
    <w:p w14:paraId="653F329E" w14:textId="77777777" w:rsidR="005241C9" w:rsidRPr="00287DFB" w:rsidRDefault="005241C9" w:rsidP="005241C9">
      <w:pPr>
        <w:jc w:val="both"/>
        <w:rPr>
          <w:sz w:val="20"/>
          <w:szCs w:val="20"/>
          <w:lang w:val="es-ES"/>
        </w:rPr>
      </w:pPr>
    </w:p>
    <w:p w14:paraId="4485C970" w14:textId="77777777" w:rsidR="005241C9" w:rsidRPr="00287DFB" w:rsidRDefault="005241C9" w:rsidP="005241C9">
      <w:pPr>
        <w:jc w:val="both"/>
        <w:rPr>
          <w:sz w:val="20"/>
          <w:szCs w:val="20"/>
          <w:lang w:val="es-ES"/>
        </w:rPr>
      </w:pPr>
      <w:r w:rsidRPr="00287DFB">
        <w:rPr>
          <w:sz w:val="20"/>
          <w:szCs w:val="20"/>
          <w:lang w:val="es-ES"/>
        </w:rPr>
        <w:t xml:space="preserve">Con fecha 22 de abril de 2019 fue publicado en el Boletín Oficial el Decreto de Necesidad y Urgencia N°274/2019, que deroga la Ley de Lealtad Comercial (N°22.802). Entre los puntos más relevantes, se encuentran: </w:t>
      </w:r>
    </w:p>
    <w:p w14:paraId="5B8DB90F" w14:textId="77777777" w:rsidR="005241C9" w:rsidRPr="00287DFB" w:rsidRDefault="005241C9" w:rsidP="005241C9">
      <w:pPr>
        <w:jc w:val="both"/>
        <w:rPr>
          <w:sz w:val="20"/>
          <w:szCs w:val="20"/>
          <w:lang w:val="es-ES"/>
        </w:rPr>
      </w:pPr>
    </w:p>
    <w:p w14:paraId="67015973" w14:textId="77777777" w:rsidR="005241C9" w:rsidRPr="00287DFB" w:rsidRDefault="005241C9" w:rsidP="005241C9">
      <w:pPr>
        <w:pStyle w:val="Prrafodelista"/>
        <w:numPr>
          <w:ilvl w:val="0"/>
          <w:numId w:val="58"/>
        </w:numPr>
        <w:jc w:val="both"/>
        <w:rPr>
          <w:sz w:val="20"/>
          <w:szCs w:val="20"/>
        </w:rPr>
      </w:pPr>
      <w:r w:rsidRPr="00287DFB">
        <w:rPr>
          <w:sz w:val="20"/>
          <w:szCs w:val="20"/>
        </w:rPr>
        <w:t>Regula la publicidad comparativa.</w:t>
      </w:r>
    </w:p>
    <w:p w14:paraId="39D18B49" w14:textId="77777777" w:rsidR="005241C9" w:rsidRPr="00287DFB" w:rsidRDefault="005241C9" w:rsidP="005711AC">
      <w:pPr>
        <w:pStyle w:val="Prrafodelista"/>
        <w:numPr>
          <w:ilvl w:val="0"/>
          <w:numId w:val="58"/>
        </w:numPr>
        <w:jc w:val="both"/>
        <w:rPr>
          <w:sz w:val="20"/>
          <w:szCs w:val="20"/>
        </w:rPr>
      </w:pPr>
      <w:r w:rsidRPr="00287DFB">
        <w:rPr>
          <w:sz w:val="20"/>
          <w:szCs w:val="20"/>
        </w:rPr>
        <w:t>Regula las acciones judiciales contra actos de competencia desleal, incluyendo acciones de cese, acciones de resarcimiento de daños y perjuicios y solicitud de medidas cautelares.</w:t>
      </w:r>
    </w:p>
    <w:p w14:paraId="36D948AF" w14:textId="77777777" w:rsidR="005241C9" w:rsidRPr="00287DFB" w:rsidRDefault="005241C9" w:rsidP="005711AC">
      <w:pPr>
        <w:pStyle w:val="Prrafodelista"/>
        <w:numPr>
          <w:ilvl w:val="0"/>
          <w:numId w:val="58"/>
        </w:numPr>
        <w:jc w:val="both"/>
        <w:rPr>
          <w:sz w:val="20"/>
          <w:szCs w:val="20"/>
        </w:rPr>
      </w:pPr>
      <w:r w:rsidRPr="00287DFB">
        <w:rPr>
          <w:sz w:val="20"/>
          <w:szCs w:val="20"/>
        </w:rPr>
        <w:t>Eleva el monto máximo de la sanción de multa a 10 millones de Unidades Móviles (actualmente equivalen a 264 millones de pesos) y conserva el resto de las sanciones previstas en la Ley N°22.802. Asimismo, agrega la sanción de “</w:t>
      </w:r>
      <w:r w:rsidRPr="00287DFB">
        <w:rPr>
          <w:i/>
          <w:sz w:val="20"/>
          <w:szCs w:val="20"/>
        </w:rPr>
        <w:t>rectificación de publicidad</w:t>
      </w:r>
      <w:r w:rsidRPr="00287DFB">
        <w:rPr>
          <w:sz w:val="20"/>
          <w:szCs w:val="20"/>
        </w:rPr>
        <w:t>”.</w:t>
      </w:r>
    </w:p>
    <w:p w14:paraId="48C64142" w14:textId="77777777" w:rsidR="005241C9" w:rsidRPr="00287DFB" w:rsidRDefault="005241C9" w:rsidP="005241C9">
      <w:pPr>
        <w:pStyle w:val="Prrafodelista"/>
        <w:jc w:val="both"/>
        <w:rPr>
          <w:sz w:val="20"/>
          <w:szCs w:val="20"/>
        </w:rPr>
      </w:pPr>
    </w:p>
    <w:p w14:paraId="78C25917" w14:textId="77777777" w:rsidR="005241C9" w:rsidRPr="00287DFB" w:rsidRDefault="005241C9" w:rsidP="005241C9">
      <w:pPr>
        <w:jc w:val="both"/>
        <w:rPr>
          <w:sz w:val="20"/>
          <w:u w:val="single"/>
        </w:rPr>
      </w:pPr>
      <w:r w:rsidRPr="00287DFB">
        <w:rPr>
          <w:sz w:val="20"/>
          <w:u w:val="single"/>
        </w:rPr>
        <w:t>Aspectos Generales</w:t>
      </w:r>
    </w:p>
    <w:p w14:paraId="52E0B892" w14:textId="77777777" w:rsidR="005241C9" w:rsidRPr="00287DFB" w:rsidRDefault="005241C9" w:rsidP="005241C9">
      <w:pPr>
        <w:jc w:val="both"/>
        <w:rPr>
          <w:rFonts w:eastAsia="Arial Unicode MS"/>
          <w:sz w:val="20"/>
          <w:u w:val="single"/>
        </w:rPr>
      </w:pPr>
    </w:p>
    <w:p w14:paraId="1215A490" w14:textId="77777777" w:rsidR="005241C9" w:rsidRPr="00287DFB" w:rsidRDefault="005241C9" w:rsidP="005241C9">
      <w:pPr>
        <w:jc w:val="both"/>
        <w:rPr>
          <w:sz w:val="20"/>
        </w:rPr>
      </w:pPr>
      <w:r w:rsidRPr="00287DFB">
        <w:rPr>
          <w:rFonts w:eastAsia="Arial Unicode MS"/>
          <w:sz w:val="20"/>
        </w:rPr>
        <w:t>Desde 1977, la actividad financiera en Argentina se rige por lo dispuesto en la Ley de Entidades Financieras, que pone la supervisión y control del sistema financiero en manos del BCRA, una entidad autárquica del Estado Nacional. El BCRA ha delegado en la Superintendencia de Entidades Financieras y Cambiarias (“</w:t>
      </w:r>
      <w:r w:rsidRPr="00287DFB">
        <w:rPr>
          <w:rFonts w:eastAsia="Arial Unicode MS"/>
          <w:sz w:val="20"/>
          <w:u w:val="single"/>
        </w:rPr>
        <w:t>SEFyC</w:t>
      </w:r>
      <w:r w:rsidRPr="00287DFB">
        <w:rPr>
          <w:rFonts w:eastAsia="Arial Unicode MS"/>
          <w:sz w:val="20"/>
        </w:rPr>
        <w:t>”) la mayor parte de sus facultades de supervisión. En esta sección, a menos que el contexto exija lo contrario, las referencias al BCRA deberán entenderse como referencias a dicha entidad, actuando a través de la SEFyC.</w:t>
      </w:r>
    </w:p>
    <w:p w14:paraId="6356F4E3" w14:textId="77777777" w:rsidR="005241C9" w:rsidRPr="00287DFB" w:rsidRDefault="005241C9" w:rsidP="005241C9">
      <w:pPr>
        <w:jc w:val="both"/>
        <w:rPr>
          <w:sz w:val="20"/>
        </w:rPr>
      </w:pPr>
    </w:p>
    <w:p w14:paraId="19FD9ABC" w14:textId="77777777" w:rsidR="005241C9" w:rsidRPr="00287DFB" w:rsidRDefault="005241C9" w:rsidP="005241C9">
      <w:pPr>
        <w:jc w:val="both"/>
        <w:rPr>
          <w:rFonts w:eastAsia="Arial Unicode MS"/>
          <w:sz w:val="20"/>
        </w:rPr>
      </w:pPr>
      <w:r w:rsidRPr="00287DFB">
        <w:rPr>
          <w:rFonts w:eastAsia="Arial Unicode MS"/>
          <w:sz w:val="20"/>
        </w:rPr>
        <w:t xml:space="preserve">La Ley de Entidades Financieras le otorga al BCRA amplio acceso a los sistemas contables, libros, correspondencia, y demás documentos de las entidades financieras. Dicho organismo regula la oferta de crédito y supervisa la liquidez y, en general, el funcionamiento del sistema financiero argentino. El BCRA es la autoridad de aplicación de la Ley de Entidades Financieras, y es quien autoriza a las entidades financieras a operar en Argentina. La Ley de Entidades Financieras le confiere numerosas facultades al BCRA, inclusive la de otorgar y revocar autorizaciones para operar, autorizar el establecimiento de sucursales fuera de Argentina, aprobar fusiones de bancos, aumentos de capital y ciertas transferencias accionarias, establecer requisitos mínimos de capital, liquidez y solvencia y límites de préstamo, extender ciertas facilidades crediticias a entidades financieras en caso de problemas temporarios de iliquidez, y dictar otras normas en virtud de la Ley de Entidades Financieras. </w:t>
      </w:r>
    </w:p>
    <w:p w14:paraId="3125D1D9" w14:textId="77777777" w:rsidR="005241C9" w:rsidRPr="00287DFB" w:rsidRDefault="005241C9" w:rsidP="005241C9">
      <w:pPr>
        <w:jc w:val="both"/>
        <w:rPr>
          <w:rFonts w:eastAsia="Arial Unicode MS"/>
          <w:sz w:val="20"/>
        </w:rPr>
      </w:pPr>
    </w:p>
    <w:p w14:paraId="12F04A7A" w14:textId="77777777" w:rsidR="005241C9" w:rsidRPr="00287DFB" w:rsidRDefault="005241C9" w:rsidP="005241C9">
      <w:pPr>
        <w:jc w:val="both"/>
        <w:rPr>
          <w:rFonts w:eastAsia="Arial Unicode MS"/>
          <w:sz w:val="20"/>
        </w:rPr>
      </w:pPr>
      <w:r w:rsidRPr="00287DFB">
        <w:rPr>
          <w:rFonts w:eastAsia="Arial Unicode MS"/>
          <w:sz w:val="20"/>
        </w:rPr>
        <w:t>La Ley de Entidades Financieras y la Carta Orgánica del BCRA fueron modificadas por la Ley N° 25.780, publicada en el Boletín Oficial el 8 de septiembre de 2003. Las principales disposiciones de la ley son: (1) autorización al BCRA a otorgar préstamos temporarios al Gobierno, por una suma equivalente al 12% de la base monetaria, y a otorgar préstamos por una suma de hasta el 10% de los ingresos anuales del Gobierno obtenidos en efectivo durante los 12 meses anteriores, debiendo ambos ser devueltos en un plazo de 12 meses contados a partir de la fecha de desembolso. Adicionalmente, se dispuso posteriormente (Ley 26.739) que, con carácter excepcional, si la situación o las perspectivas de la economía nacional o internacional así lo justifican, el BCRA se encuentra autorizado a otorgar adelantos transitorios por una suma adicional del 10% de los recursos en efectivo que el Gobierno haya obtenido en los últimos 12 meses. Esta facultad excepcional puede ejercerse durante el plazo máximo de 18 meses y, cumplido ese plazo, el BCRA no puede otorgar al Gobierno adelantos que incrementen este concepto. Estos adelantos transitorios deben ser devueltos en un plazo de 18 meses contados a partir de la fecha de desembolso; (2) indemnidad a los funcionarios del BCRA, señalando que “la oportunidad, méritos o conveniencia” de ciertas decisiones (relacionadas principalmente con la liquidación y reestructuración de entidades financieras) deberán ser revisadas por los tribunales sólo cuando dichas decisiones hubieran sido claramente irrazonables y arbitrarias”; (3) autorización al BCRA para excluir activos y pasivos de entidades financieras con problemas de liquidez y solvencia, y para establecer las normas de valuación correspondientes y transferir dichos activos y pasivos excluidos a otras entidades financieras, o transferir los activos a fideicomisos financieros; véase más abajo “Entidades Financieras con Dificultades Económicas”; (4) modificación de los privilegios de pago a favor de los acreedores; véase en este Capítulo “Derechos de Privilegio de los Depositantes”; y (5) autorización al BCRA para desembolsar redescuentos a entidades financieras con problemas de liquidez o solvencia, durante la vigencia de la Ley N° 25.561 (cabe destacar que la Ley de Emergencia no fue prorrogada por la Ley de Presupuesto Nº 27.431, salvo en lo tocante a la “Emergencia Social”).</w:t>
      </w:r>
    </w:p>
    <w:p w14:paraId="2765D93A" w14:textId="77777777" w:rsidR="005241C9" w:rsidRPr="00287DFB" w:rsidRDefault="005241C9" w:rsidP="005241C9">
      <w:pPr>
        <w:jc w:val="both"/>
        <w:rPr>
          <w:rFonts w:eastAsia="Arial Unicode MS"/>
          <w:sz w:val="20"/>
        </w:rPr>
      </w:pPr>
    </w:p>
    <w:p w14:paraId="094B54AC" w14:textId="77777777" w:rsidR="005241C9" w:rsidRPr="00287DFB" w:rsidRDefault="005241C9" w:rsidP="005241C9">
      <w:pPr>
        <w:jc w:val="both"/>
        <w:rPr>
          <w:rFonts w:eastAsia="Arial Unicode MS"/>
          <w:sz w:val="20"/>
        </w:rPr>
      </w:pPr>
      <w:r w:rsidRPr="00287DFB">
        <w:rPr>
          <w:rFonts w:eastAsia="Arial Unicode MS"/>
          <w:sz w:val="20"/>
        </w:rPr>
        <w:t>La Carta Orgánica del BCRA</w:t>
      </w:r>
      <w:r w:rsidRPr="00287DFB">
        <w:rPr>
          <w:sz w:val="20"/>
        </w:rPr>
        <w:t xml:space="preserve"> (</w:t>
      </w:r>
      <w:r w:rsidRPr="00287DFB">
        <w:rPr>
          <w:rFonts w:eastAsia="Arial Unicode MS"/>
          <w:sz w:val="20"/>
        </w:rPr>
        <w:t>modificada por la Ley Nº 25.780</w:t>
      </w:r>
      <w:r w:rsidRPr="00287DFB">
        <w:rPr>
          <w:sz w:val="20"/>
        </w:rPr>
        <w:t>)</w:t>
      </w:r>
      <w:r w:rsidRPr="00287DFB">
        <w:rPr>
          <w:rFonts w:eastAsia="Arial Unicode MS"/>
          <w:sz w:val="20"/>
        </w:rPr>
        <w:t xml:space="preserve"> fue</w:t>
      </w:r>
      <w:r w:rsidRPr="00287DFB">
        <w:rPr>
          <w:sz w:val="20"/>
        </w:rPr>
        <w:t xml:space="preserve"> además</w:t>
      </w:r>
      <w:r w:rsidRPr="00287DFB">
        <w:rPr>
          <w:rFonts w:eastAsia="Arial Unicode MS"/>
          <w:sz w:val="20"/>
        </w:rPr>
        <w:t xml:space="preserve"> modificada por la Ley Nº 26.739, publicada en el Boletín Oficial el 28 de marzo de 2012.</w:t>
      </w:r>
      <w:r w:rsidRPr="00287DFB">
        <w:rPr>
          <w:sz w:val="20"/>
        </w:rPr>
        <w:t xml:space="preserve"> A través de dicha norma se estableció como</w:t>
      </w:r>
      <w:r w:rsidRPr="00287DFB">
        <w:rPr>
          <w:rFonts w:eastAsia="Arial Unicode MS"/>
          <w:sz w:val="20"/>
        </w:rPr>
        <w:t xml:space="preserve"> nueva finalidad del BCRA</w:t>
      </w:r>
      <w:r w:rsidRPr="00287DFB">
        <w:rPr>
          <w:sz w:val="20"/>
        </w:rPr>
        <w:t>,</w:t>
      </w:r>
      <w:r w:rsidRPr="00287DFB">
        <w:rPr>
          <w:rFonts w:eastAsia="Arial Unicode MS"/>
          <w:sz w:val="20"/>
        </w:rPr>
        <w:t xml:space="preserve"> promover, en la medida de sus facultades y en el marco de las políticas establecidas por el gobierno nacional, la estabilidad monetaria, la estabilidad financiera, el empleo y el desarrollo económico con equidad social. Las funciones y facultades dispuestas por la Ley Nº 26.738 consisten en: (1) regular el funcionamiento del sistema financiero y aplicar la Ley de Entidades Financieras y las normas que, en su consecuencia, se dicten; (2) regular la cantidad de dinero y las tasas de interés y regular y orientar el crédito; (3) actuar como agente financiero del Estado nacional y depositario y agente del país ante las instituciones monetarias, bancarias y financieras internacionales a las cuales la Nación haya adherido, así como desempeñar un papel activo en la integración y cooperación internacional; (4) concentrar y administrar sus reservas de oro, divisas y otros activos externos; (5) contribuir al buen funcionamiento del mercado de capitales; (6) ejecutar la política cambiaria en un todo de acuerdo con la legislación que sancione el Congreso de la Nación; (7) regular, en la medida de sus facultades, los sistemas de pago, las cámaras liquidadoras y compensadoras, las remesadoras de fondos y las empresas transportadoras de caudales, así como toda otra actividad que guarde relación con la actividad financiera y cambiaria; y, (8) proveer a la protección de los derechos de los usuarios de servicios financieros y a la defensa de la competencia, coordinando su actuación con las autoridades públicas competentes en estas cuestiones.</w:t>
      </w:r>
    </w:p>
    <w:p w14:paraId="29FC12B8" w14:textId="77777777" w:rsidR="005241C9" w:rsidRPr="00287DFB" w:rsidRDefault="005241C9" w:rsidP="005241C9">
      <w:pPr>
        <w:jc w:val="both"/>
        <w:rPr>
          <w:rFonts w:eastAsia="Arial Unicode MS"/>
          <w:sz w:val="20"/>
        </w:rPr>
      </w:pPr>
    </w:p>
    <w:p w14:paraId="4666D437" w14:textId="77777777" w:rsidR="005241C9" w:rsidRPr="00287DFB" w:rsidRDefault="005241C9" w:rsidP="005241C9">
      <w:pPr>
        <w:jc w:val="both"/>
        <w:rPr>
          <w:rFonts w:eastAsia="Arial Unicode MS"/>
          <w:sz w:val="20"/>
        </w:rPr>
      </w:pPr>
      <w:r w:rsidRPr="00287DFB">
        <w:rPr>
          <w:rFonts w:eastAsia="Arial Unicode MS"/>
          <w:sz w:val="20"/>
        </w:rPr>
        <w:t xml:space="preserve">CFA es una compañía financiera, que es uno de los tipos de entidades financieras previstas en la Ley de Entidades Financieras. </w:t>
      </w:r>
      <w:r w:rsidRPr="00287DFB">
        <w:rPr>
          <w:sz w:val="20"/>
        </w:rPr>
        <w:t>Conforme al capítulo II, artículo segundo del Estatuto, CFA “tiene por objeto actuar como Compañía Financiera en los términos de la Ley de Entidades Financieras, y demás disposiciones que al respecto dicte el BCRA u otras autoridades y organismos competentes, a cuyo fin podrá realizar todas aquellas operaciones que el ordenamiento precitado no prohíba”.</w:t>
      </w:r>
      <w:r w:rsidRPr="00287DFB">
        <w:rPr>
          <w:rFonts w:eastAsia="Arial Unicode MS"/>
          <w:sz w:val="20"/>
        </w:rPr>
        <w:t xml:space="preserve"> La Ley de Entidades Financieras, en su artículo 24 establece que las compañías financieras están autorizadas a desarrollar las actividades y operaciones que se describen a continuación, con aquellas limitaciones que pudieran surgir de su estatuto: (a) recibir depósitos a plazo; (b) emitir letras y pagarés; (c) conceder créditos para la compra o venta de bienes pagaderos en cuotas o a término y otros préstamos personales amortizables; (d) otorgar anticipos sobre créditos provenientes de ventas, adquirirlos, asumir sus riesgos, gestionar su cobro y prestar asistencia técnica y administrativa; (e) otorgar avales, fianzas u otras garantías; aceptar y colocar letras y pagarés de terceros; (f) realizar inversiones en valores mobiliarios a efectos de prefinanciar sus emisiones y colocarlos; (g) efectuar inversiones de carácter transitorio en colocaciones fácilmente liquidables; (h) gestionar por cuenta ajena la compra y venta de valores mobiliarios y actuar como agentes pagadores de dividendos, amortizaciones e intereses; (i) actuar como fideicomisarios y depositarios de fondos comunes de inversión; administrar carteras de valores mobiliarios y cumplir otros encargos fiduciarios; (j) obtener créditos del exterior, previa autorización del BCRA, y actuar como intermediarios de créditos obtenidos en moneda nacional y extranjera; (k) dar en locación bienes de capital adquiridos con tal objeto, y (l) cumplir mandatos y comisiones conexos con sus operaciones.</w:t>
      </w:r>
    </w:p>
    <w:p w14:paraId="71E824BC" w14:textId="77777777" w:rsidR="005241C9" w:rsidRPr="00287DFB" w:rsidRDefault="005241C9" w:rsidP="005241C9">
      <w:pPr>
        <w:jc w:val="both"/>
        <w:rPr>
          <w:rFonts w:eastAsia="Arial Unicode MS"/>
          <w:sz w:val="20"/>
        </w:rPr>
      </w:pPr>
    </w:p>
    <w:p w14:paraId="71D62992" w14:textId="77777777" w:rsidR="005241C9" w:rsidRPr="00287DFB" w:rsidRDefault="005241C9" w:rsidP="005241C9">
      <w:pPr>
        <w:jc w:val="both"/>
        <w:rPr>
          <w:rFonts w:eastAsia="Arial Unicode MS"/>
          <w:sz w:val="20"/>
        </w:rPr>
      </w:pPr>
      <w:r w:rsidRPr="00287DFB">
        <w:rPr>
          <w:rFonts w:eastAsia="Arial Unicode MS"/>
          <w:sz w:val="20"/>
        </w:rPr>
        <w:t>En cuanto a la supervisión del sistema financiero, el BCRA ha regulado un régimen informativo mediante el cual requiere a las entidades financieras la presentación de cierta información en forma diaria, mensual, trimestral, semestral y anual. Este régimen requiere, entre otra información, balances y estados de resultados, información relativa a fondos de reserva, destino de depósitos, detalle de deudores y clasificación de los mismos; cumplimiento de las regulaciones sobre capitales mínimos para funcionar y cualquier otra información pertinente. Todo ello, permite al BCRA monitorear la situación y evolución de cada entidad financiera. Para confirmar la exactitud de la información suministrada, el BCRA está autorizado a llevar a cabo inspecciones in situ.</w:t>
      </w:r>
    </w:p>
    <w:p w14:paraId="4005A7D2" w14:textId="77777777" w:rsidR="005241C9" w:rsidRPr="00287DFB" w:rsidRDefault="005241C9" w:rsidP="005241C9">
      <w:pPr>
        <w:jc w:val="both"/>
        <w:rPr>
          <w:rFonts w:eastAsia="Arial Unicode MS"/>
          <w:sz w:val="20"/>
        </w:rPr>
      </w:pPr>
    </w:p>
    <w:p w14:paraId="3403FEC7" w14:textId="77777777" w:rsidR="005241C9" w:rsidRPr="00287DFB" w:rsidRDefault="005241C9" w:rsidP="005241C9">
      <w:pPr>
        <w:jc w:val="both"/>
        <w:rPr>
          <w:rFonts w:eastAsia="Arial Unicode MS"/>
          <w:sz w:val="20"/>
        </w:rPr>
      </w:pPr>
      <w:r w:rsidRPr="00287DFB">
        <w:rPr>
          <w:rFonts w:eastAsia="Arial Unicode MS"/>
          <w:sz w:val="20"/>
        </w:rPr>
        <w:t>En caso de incumplimiento de las normas del BCRA, éste puede imponer diversas sanciones, dependiendo de la gravedad de la infracción. Dichas sanciones varían desde un llamado de atención hasta la imposición de multas o incluso la revocación de la autorización para operar como entidad financiera. Más aún, el incumplimiento de ciertas normas puede dar lugar a la presentación obligatoria ante el BCRA de planes de regularización y saneamiento. El BCRA deberá aprobar dichos planes para que la entidad pueda seguir operando.</w:t>
      </w:r>
    </w:p>
    <w:p w14:paraId="1851E9D1" w14:textId="77777777" w:rsidR="005241C9" w:rsidRPr="00287DFB" w:rsidRDefault="005241C9" w:rsidP="005241C9">
      <w:pPr>
        <w:jc w:val="both"/>
        <w:rPr>
          <w:rFonts w:eastAsia="Arial Unicode MS"/>
          <w:sz w:val="20"/>
          <w:u w:val="single"/>
        </w:rPr>
      </w:pPr>
    </w:p>
    <w:p w14:paraId="1983C262" w14:textId="77777777" w:rsidR="005241C9" w:rsidRPr="00287DFB" w:rsidRDefault="005241C9" w:rsidP="005241C9">
      <w:pPr>
        <w:jc w:val="both"/>
        <w:rPr>
          <w:sz w:val="20"/>
          <w:u w:val="single"/>
        </w:rPr>
      </w:pPr>
      <w:r w:rsidRPr="00287DFB">
        <w:rPr>
          <w:sz w:val="20"/>
          <w:u w:val="single"/>
        </w:rPr>
        <w:t>Reserva Legal</w:t>
      </w:r>
    </w:p>
    <w:p w14:paraId="6EC4D9B4" w14:textId="77777777" w:rsidR="005241C9" w:rsidRPr="00287DFB" w:rsidRDefault="005241C9" w:rsidP="005241C9">
      <w:pPr>
        <w:jc w:val="both"/>
        <w:rPr>
          <w:rFonts w:eastAsia="Arial Unicode MS"/>
          <w:sz w:val="20"/>
          <w:u w:val="single"/>
        </w:rPr>
      </w:pPr>
    </w:p>
    <w:p w14:paraId="10E0BFC3" w14:textId="77777777" w:rsidR="005241C9" w:rsidRPr="00287DFB" w:rsidRDefault="005241C9" w:rsidP="005241C9">
      <w:pPr>
        <w:widowControl w:val="0"/>
        <w:jc w:val="both"/>
        <w:rPr>
          <w:rFonts w:eastAsia="Arial Unicode MS"/>
          <w:sz w:val="20"/>
        </w:rPr>
      </w:pPr>
      <w:r w:rsidRPr="00287DFB">
        <w:rPr>
          <w:rFonts w:eastAsia="Arial Unicode MS"/>
          <w:sz w:val="20"/>
        </w:rPr>
        <w:t>La Ley de Entidades Financieras y las disposiciones establecidas por el BCRA, exigen que las entidades financieras destinen anualmente a una reserva legal, un monto equivalente al 20% de su utilidad neta. Dicha reserva sólo podrá ser utilizada durante aquellos períodos en los que la entidad sufra pérdidas y haya agotado todas sus previsiones y otras reservas. La distribución de dividendos no estará permitida cuando la reserva legal se hubiera visto afectada. Véase el Capítulo VII “</w:t>
      </w:r>
      <w:r w:rsidRPr="00287DFB">
        <w:rPr>
          <w:rFonts w:eastAsia="Arial Unicode MS"/>
          <w:i/>
          <w:sz w:val="20"/>
        </w:rPr>
        <w:t>Antecedentes Financieros</w:t>
      </w:r>
      <w:r w:rsidRPr="00287DFB">
        <w:rPr>
          <w:rFonts w:eastAsia="Arial Unicode MS"/>
          <w:sz w:val="20"/>
        </w:rPr>
        <w:t>”, sección “</w:t>
      </w:r>
      <w:r w:rsidRPr="00287DFB">
        <w:rPr>
          <w:rFonts w:eastAsia="Arial Unicode MS"/>
          <w:i/>
          <w:sz w:val="20"/>
        </w:rPr>
        <w:t>Política del Emisor sobre distribución de dividendos</w:t>
      </w:r>
      <w:r w:rsidRPr="00287DFB">
        <w:rPr>
          <w:rFonts w:eastAsia="Arial Unicode MS"/>
          <w:sz w:val="20"/>
        </w:rPr>
        <w:t>”.</w:t>
      </w:r>
    </w:p>
    <w:p w14:paraId="19294893" w14:textId="77777777" w:rsidR="005241C9" w:rsidRPr="00287DFB" w:rsidRDefault="005241C9" w:rsidP="005241C9">
      <w:pPr>
        <w:jc w:val="both"/>
        <w:rPr>
          <w:rFonts w:eastAsia="Arial Unicode MS"/>
          <w:sz w:val="20"/>
        </w:rPr>
      </w:pPr>
    </w:p>
    <w:p w14:paraId="5FD1F3BC" w14:textId="77777777" w:rsidR="005241C9" w:rsidRPr="00287DFB" w:rsidRDefault="005241C9" w:rsidP="005241C9">
      <w:pPr>
        <w:jc w:val="both"/>
        <w:rPr>
          <w:sz w:val="20"/>
          <w:u w:val="single"/>
        </w:rPr>
      </w:pPr>
      <w:r w:rsidRPr="00287DFB">
        <w:rPr>
          <w:sz w:val="20"/>
          <w:u w:val="single"/>
        </w:rPr>
        <w:t>Limitaciones a la Operatoria</w:t>
      </w:r>
    </w:p>
    <w:p w14:paraId="14806651" w14:textId="77777777" w:rsidR="005241C9" w:rsidRPr="00287DFB" w:rsidRDefault="005241C9" w:rsidP="005241C9">
      <w:pPr>
        <w:jc w:val="both"/>
        <w:rPr>
          <w:rFonts w:eastAsia="Arial Unicode MS"/>
          <w:sz w:val="20"/>
          <w:u w:val="single"/>
        </w:rPr>
      </w:pPr>
    </w:p>
    <w:p w14:paraId="1CE1DDF0" w14:textId="77777777" w:rsidR="005241C9" w:rsidRPr="00287DFB" w:rsidRDefault="005241C9" w:rsidP="005241C9">
      <w:pPr>
        <w:jc w:val="both"/>
        <w:rPr>
          <w:rFonts w:eastAsia="Arial Unicode MS"/>
          <w:sz w:val="20"/>
        </w:rPr>
      </w:pPr>
      <w:r w:rsidRPr="00287DFB">
        <w:rPr>
          <w:rFonts w:eastAsia="Arial Unicode MS"/>
          <w:sz w:val="20"/>
        </w:rPr>
        <w:t>Conforme la Ley de Entidades Financieras no les está permitido a las entidades financieras a) explotar por cuenta propia empresas comerciales, industriales, agropecuarias, o de otra clase, salvo con expresa autorización del BCRA, quien la deberá otorgar con carácter general y estableciendo en la misma límites y condiciones que garanticen la no afectación de la solvencia y patrimonio de la entidad; b) constituir gravámenes sobre sus bienes sin previa autorización del BCRA; c) aceptar en garantía sus propias acciones; d) operar con sus directores y administradores y con empresas o personas vinculadas con ellos, en condiciones más favorables que las acordadas de ordinario a su clientela; y e) emitir giros o efectuar transferencias de plaza a plaza.</w:t>
      </w:r>
    </w:p>
    <w:p w14:paraId="200BEF9F" w14:textId="77777777" w:rsidR="005241C9" w:rsidRPr="00287DFB" w:rsidRDefault="005241C9" w:rsidP="005241C9">
      <w:pPr>
        <w:jc w:val="both"/>
        <w:rPr>
          <w:rFonts w:eastAsia="Arial Unicode MS"/>
          <w:sz w:val="20"/>
        </w:rPr>
      </w:pPr>
    </w:p>
    <w:p w14:paraId="04F4596B" w14:textId="77777777" w:rsidR="005241C9" w:rsidRPr="00287DFB" w:rsidRDefault="005241C9" w:rsidP="005241C9">
      <w:pPr>
        <w:jc w:val="both"/>
        <w:rPr>
          <w:rFonts w:eastAsia="Arial Unicode MS"/>
          <w:sz w:val="20"/>
        </w:rPr>
      </w:pPr>
      <w:r w:rsidRPr="00287DFB">
        <w:rPr>
          <w:rFonts w:eastAsia="Arial Unicode MS"/>
          <w:sz w:val="20"/>
        </w:rPr>
        <w:t>La expresión "explotar por cuenta propia" a que se refiere el inciso a) precedente, es comprensiva de cualquier actividad no financiera que sea llevada a cabo por sí o a través de una empresa en la cual la entidad financiera posea, directa o indirectamente, una participación accionaria. Se entenderá que queda configurada esa situación cuando la participación supere el 12,5% del capital social de la empresa o el 12,5% de los votos o, en los casos en que los porcentajes sean inferiores, cuando la participación otorgue los votos necesarios para formar la voluntad social en las asambleas de accionistas o para adoptar decisiones en reuniones de directorio u órgano similar. También se considerará que existe explotación por cuenta propia, cuando tales actividades se pretendan llevar a cabo en cumplimiento de mandatos conferidos por terceros, cualquiera sea su relación o vinculación a la entidad.</w:t>
      </w:r>
    </w:p>
    <w:p w14:paraId="2D170942" w14:textId="77777777" w:rsidR="005241C9" w:rsidRPr="00287DFB" w:rsidRDefault="005241C9" w:rsidP="005241C9">
      <w:pPr>
        <w:jc w:val="both"/>
        <w:rPr>
          <w:rFonts w:eastAsia="Arial Unicode MS"/>
          <w:sz w:val="20"/>
        </w:rPr>
      </w:pPr>
    </w:p>
    <w:p w14:paraId="67CAE2F8" w14:textId="77777777" w:rsidR="005241C9" w:rsidRPr="00287DFB" w:rsidRDefault="005241C9" w:rsidP="005241C9">
      <w:pPr>
        <w:jc w:val="both"/>
        <w:rPr>
          <w:rFonts w:eastAsia="Arial Unicode MS"/>
          <w:sz w:val="20"/>
        </w:rPr>
      </w:pPr>
      <w:r w:rsidRPr="00287DFB">
        <w:rPr>
          <w:rFonts w:eastAsia="Arial Unicode MS"/>
          <w:sz w:val="20"/>
        </w:rPr>
        <w:t>Sin perjuicio de ello, las entidades financieras podrán ser titulares de acciones de otras entidades financieras, cualquiera sea su clase, siempre que medie autorización del BCRA, y de acciones y obligaciones de empresas de servicios públicos en la medida en que sean necesarias para obtener la prestación de tales servicios.</w:t>
      </w:r>
    </w:p>
    <w:p w14:paraId="6D72348F" w14:textId="77777777" w:rsidR="005241C9" w:rsidRPr="00287DFB" w:rsidRDefault="005241C9" w:rsidP="005241C9">
      <w:pPr>
        <w:jc w:val="both"/>
        <w:rPr>
          <w:rFonts w:eastAsia="Arial Unicode MS"/>
          <w:sz w:val="20"/>
        </w:rPr>
      </w:pPr>
    </w:p>
    <w:p w14:paraId="51574470" w14:textId="77777777" w:rsidR="005241C9" w:rsidRPr="00287DFB" w:rsidRDefault="005241C9" w:rsidP="005241C9">
      <w:pPr>
        <w:jc w:val="both"/>
        <w:rPr>
          <w:rFonts w:eastAsia="Arial Unicode MS"/>
          <w:sz w:val="20"/>
        </w:rPr>
      </w:pPr>
      <w:r w:rsidRPr="00287DFB">
        <w:rPr>
          <w:rFonts w:eastAsia="Arial Unicode MS"/>
          <w:sz w:val="20"/>
        </w:rPr>
        <w:t>Asimismo, en virtud de la normativa del BCRA las compañías financieras podrán mantener participaciones en capital de empresas del país o del exterior, que tengan por objeto exclusivo brindar servicios complementarios respecto de los servicios que prestan las entidades financieras, superiores al 12,5% del capital social o del total de votos o porcentajes inferiores si ello es suficiente para formar la voluntad social en las asambleas de accionistas o reuniones de directorio de dichas empresas, sujeto al cumplimiento de las disposiciones contenidas en la normativa del BCRA. A tal fin, el BCRA es quien determina qué servicios son complementarios respecto de los servicios que prestan las entidades financieras.</w:t>
      </w:r>
    </w:p>
    <w:p w14:paraId="1BE96B82" w14:textId="77777777" w:rsidR="005241C9" w:rsidRPr="00287DFB" w:rsidRDefault="005241C9" w:rsidP="005241C9">
      <w:pPr>
        <w:jc w:val="both"/>
        <w:rPr>
          <w:rFonts w:eastAsia="Arial Unicode MS"/>
          <w:sz w:val="20"/>
        </w:rPr>
      </w:pPr>
    </w:p>
    <w:p w14:paraId="64CE2680" w14:textId="77777777" w:rsidR="005241C9" w:rsidRPr="00287DFB" w:rsidRDefault="005241C9" w:rsidP="005241C9">
      <w:pPr>
        <w:jc w:val="both"/>
        <w:rPr>
          <w:sz w:val="20"/>
          <w:u w:val="single"/>
        </w:rPr>
      </w:pPr>
      <w:r w:rsidRPr="00287DFB">
        <w:rPr>
          <w:sz w:val="20"/>
          <w:u w:val="single"/>
        </w:rPr>
        <w:t>Requisitos Legales de Liquidez</w:t>
      </w:r>
    </w:p>
    <w:p w14:paraId="53A7F941" w14:textId="77777777" w:rsidR="005241C9" w:rsidRPr="00287DFB" w:rsidRDefault="005241C9" w:rsidP="005241C9">
      <w:pPr>
        <w:jc w:val="both"/>
        <w:rPr>
          <w:rFonts w:eastAsia="Arial Unicode MS"/>
          <w:sz w:val="20"/>
          <w:u w:val="single"/>
        </w:rPr>
      </w:pPr>
    </w:p>
    <w:p w14:paraId="6E121D02" w14:textId="77777777" w:rsidR="005241C9" w:rsidRPr="00287DFB" w:rsidRDefault="005241C9" w:rsidP="005241C9">
      <w:pPr>
        <w:jc w:val="both"/>
        <w:rPr>
          <w:rFonts w:eastAsia="Arial Unicode MS"/>
          <w:sz w:val="20"/>
        </w:rPr>
      </w:pPr>
      <w:r w:rsidRPr="00287DFB">
        <w:rPr>
          <w:rFonts w:eastAsia="Arial Unicode MS"/>
          <w:sz w:val="20"/>
        </w:rPr>
        <w:t>A partir de marzo de 2002, luego de la crisis de liquidez de fines de 2001 y comienzos de 2002, el BCRA fue introduciendo progresivamente el sistema de requisitos legales de liquidez que se encuentra actualmente en vigencia. El régimen de efectivo mínimo establece que una entidad financiera debe mantener una parte de los depósitos u obligaciones en disponibilidad y no asignados a operaciones activas.</w:t>
      </w:r>
    </w:p>
    <w:p w14:paraId="47EFD33B" w14:textId="77777777" w:rsidR="005241C9" w:rsidRPr="00287DFB" w:rsidRDefault="005241C9" w:rsidP="005241C9">
      <w:pPr>
        <w:jc w:val="both"/>
        <w:rPr>
          <w:rFonts w:eastAsia="Arial Unicode MS"/>
          <w:sz w:val="20"/>
        </w:rPr>
      </w:pPr>
    </w:p>
    <w:p w14:paraId="568761DD" w14:textId="77777777" w:rsidR="005241C9" w:rsidRPr="00287DFB" w:rsidRDefault="005241C9" w:rsidP="005241C9">
      <w:pPr>
        <w:jc w:val="both"/>
        <w:rPr>
          <w:rFonts w:eastAsia="Arial Unicode MS"/>
          <w:sz w:val="20"/>
        </w:rPr>
      </w:pPr>
      <w:r w:rsidRPr="00287DFB">
        <w:rPr>
          <w:rFonts w:eastAsia="Arial Unicode MS"/>
          <w:sz w:val="20"/>
        </w:rPr>
        <w:t>A los efectos de cumplir con los requisitos mínimos de liquidez o “efectivo mínimo”, un determinado porcentaje de los pasivos de una entidad financiera, dependiendo del tipo de cuenta, y del plazo remanente de los pasivos de la entidad, debe depositarse en cuentas abiertas en el BCRA (o en otro tipo de inversiones expresamente permitidos).</w:t>
      </w:r>
    </w:p>
    <w:p w14:paraId="22C2368D" w14:textId="77777777" w:rsidR="005241C9" w:rsidRPr="00287DFB" w:rsidRDefault="005241C9" w:rsidP="005241C9">
      <w:pPr>
        <w:jc w:val="both"/>
        <w:rPr>
          <w:rFonts w:eastAsia="Arial Unicode MS"/>
          <w:sz w:val="20"/>
        </w:rPr>
      </w:pPr>
    </w:p>
    <w:p w14:paraId="0FB37BD8" w14:textId="77777777" w:rsidR="005241C9" w:rsidRPr="00287DFB" w:rsidRDefault="005241C9" w:rsidP="005241C9">
      <w:pPr>
        <w:jc w:val="both"/>
        <w:rPr>
          <w:rFonts w:eastAsia="Arial Unicode MS"/>
          <w:sz w:val="20"/>
        </w:rPr>
      </w:pPr>
      <w:r w:rsidRPr="00287DFB">
        <w:rPr>
          <w:rFonts w:eastAsia="Arial Unicode MS"/>
          <w:sz w:val="20"/>
        </w:rPr>
        <w:t>Dichos requisitos consisten en un porcentaje a aplicar sobre depósitos y otras obligaciones por intermediación financiera a la vista y a plazo (en Pesos, moneda extranjera y valores negociables públicos y privados) y saldos sin utilizar de adelantos en cuenta corriente formalizados que no contengan cláusulas que habiliten a la entidad a disponer discrecional y unilateralmente la anulación de la posibilidad de uso de dichos márgenes. El BCRA modifica periódicamente estos requisitos, dependiendo de los lineamientos de política monetaria.</w:t>
      </w:r>
    </w:p>
    <w:p w14:paraId="73A2BEEB" w14:textId="77777777" w:rsidR="005241C9" w:rsidRPr="00287DFB" w:rsidRDefault="005241C9" w:rsidP="005241C9">
      <w:pPr>
        <w:jc w:val="both"/>
        <w:rPr>
          <w:rFonts w:eastAsia="Arial Unicode MS"/>
          <w:sz w:val="20"/>
        </w:rPr>
      </w:pPr>
    </w:p>
    <w:p w14:paraId="45833914" w14:textId="77777777" w:rsidR="005241C9" w:rsidRPr="00287DFB" w:rsidRDefault="005241C9" w:rsidP="005241C9">
      <w:pPr>
        <w:jc w:val="both"/>
        <w:rPr>
          <w:rFonts w:eastAsia="Arial Unicode MS"/>
          <w:sz w:val="20"/>
        </w:rPr>
      </w:pPr>
      <w:r w:rsidRPr="00287DFB">
        <w:rPr>
          <w:rFonts w:eastAsia="Arial Unicode MS"/>
          <w:sz w:val="20"/>
        </w:rPr>
        <w:t xml:space="preserve">El monto de los depósitos menos el Requisito de Efectivo Mínimo arroja la “capacidad de préstamo” de un depósito en particular. </w:t>
      </w:r>
    </w:p>
    <w:p w14:paraId="563189E8" w14:textId="77777777" w:rsidR="005241C9" w:rsidRPr="00287DFB" w:rsidRDefault="005241C9" w:rsidP="005241C9">
      <w:pPr>
        <w:jc w:val="both"/>
        <w:rPr>
          <w:rFonts w:eastAsia="Arial Unicode MS"/>
          <w:sz w:val="20"/>
        </w:rPr>
      </w:pPr>
    </w:p>
    <w:p w14:paraId="45847AB9" w14:textId="77777777" w:rsidR="005241C9" w:rsidRPr="00287DFB" w:rsidRDefault="005241C9" w:rsidP="005241C9">
      <w:pPr>
        <w:jc w:val="both"/>
        <w:rPr>
          <w:rFonts w:eastAsia="Arial Unicode MS"/>
          <w:sz w:val="20"/>
        </w:rPr>
      </w:pPr>
      <w:r w:rsidRPr="00287DFB">
        <w:rPr>
          <w:rFonts w:eastAsia="Arial Unicode MS"/>
          <w:sz w:val="20"/>
        </w:rPr>
        <w:t>El cumplimiento de los Requisitos de Efectivo Mínimo debe efectuarse en la misma moneda y/o instrumento de deuda que corresponda a la exigencia mediante (i) las cuentas corrientes de las entidades financieras abiertas en el Banco Central en Pesos; (ii) cuentas de efectivo mínimo de las entidades financieras abiertas en el Banco Central en Dólares o en otras monedas extranjeras; (iii) cuentas especiales de garantías a favor de las cámaras de compensación y para la cobertura de la liquidación de operaciones con tarjeta de crédito, vales de consumo y en cajeros automáticos y por transferencias inmediatas de fondos; (iv) cuentas corrientes de las entidades financieras no bancarias abiertas en bancos comerciales para la integración de la exigencia de efectivo mínimo; (v) cuentas corrientes especiales abiertas en el Banco Central vinculadas con la atención de los beneficios provisionales a cargo de la Administración Nacional de la Seguridad Social; y (vi) Subcuenta 60 efectivo mínimo de títulos valores públicos e instrumentos de deuda emitidos por el Banco Central, a valor de mercado.</w:t>
      </w:r>
    </w:p>
    <w:p w14:paraId="0664E533" w14:textId="77777777" w:rsidR="005241C9" w:rsidRPr="00287DFB" w:rsidRDefault="005241C9" w:rsidP="005241C9">
      <w:pPr>
        <w:jc w:val="both"/>
        <w:rPr>
          <w:rFonts w:eastAsia="Arial Unicode MS"/>
          <w:sz w:val="20"/>
        </w:rPr>
      </w:pPr>
    </w:p>
    <w:p w14:paraId="67B98EC5" w14:textId="77777777" w:rsidR="005241C9" w:rsidRPr="00287DFB" w:rsidRDefault="005241C9" w:rsidP="005241C9">
      <w:pPr>
        <w:jc w:val="both"/>
        <w:rPr>
          <w:rFonts w:eastAsia="Arial Unicode MS"/>
          <w:sz w:val="20"/>
        </w:rPr>
      </w:pPr>
      <w:r w:rsidRPr="00287DFB">
        <w:rPr>
          <w:rFonts w:eastAsia="Arial Unicode MS"/>
          <w:sz w:val="20"/>
        </w:rPr>
        <w:t xml:space="preserve">El cumplimiento de la integración del efectivo mínimo se medirá sobre la base del promedio mensual de saldos diarios de los conceptos admitidos a tal efecto, registrados durante el mismo mes al que corresponda el efectivo mínimo, dividiendo la suma de dichos saldos por la cantidad total de días del mes. </w:t>
      </w:r>
    </w:p>
    <w:p w14:paraId="54A71313" w14:textId="77777777" w:rsidR="005241C9" w:rsidRPr="00287DFB" w:rsidRDefault="005241C9" w:rsidP="005241C9">
      <w:pPr>
        <w:jc w:val="both"/>
        <w:rPr>
          <w:rFonts w:eastAsia="Arial Unicode MS"/>
          <w:sz w:val="20"/>
        </w:rPr>
      </w:pPr>
    </w:p>
    <w:p w14:paraId="2893B53E" w14:textId="77777777" w:rsidR="005241C9" w:rsidRPr="00287DFB" w:rsidRDefault="005241C9" w:rsidP="005241C9">
      <w:pPr>
        <w:jc w:val="both"/>
        <w:rPr>
          <w:sz w:val="20"/>
          <w:u w:val="single"/>
        </w:rPr>
      </w:pPr>
      <w:r w:rsidRPr="00287DFB">
        <w:rPr>
          <w:sz w:val="20"/>
          <w:u w:val="single"/>
        </w:rPr>
        <w:t>Límites de Crédito</w:t>
      </w:r>
    </w:p>
    <w:p w14:paraId="459CD03C" w14:textId="77777777" w:rsidR="005241C9" w:rsidRPr="00287DFB" w:rsidRDefault="005241C9" w:rsidP="005241C9">
      <w:pPr>
        <w:jc w:val="both"/>
        <w:rPr>
          <w:rFonts w:eastAsia="Arial Unicode MS"/>
          <w:sz w:val="20"/>
          <w:u w:val="single"/>
        </w:rPr>
      </w:pPr>
    </w:p>
    <w:p w14:paraId="2BED56EE" w14:textId="77777777" w:rsidR="005241C9" w:rsidRPr="00287DFB" w:rsidRDefault="005241C9" w:rsidP="005241C9">
      <w:pPr>
        <w:jc w:val="both"/>
        <w:rPr>
          <w:rFonts w:eastAsia="Arial Unicode MS"/>
          <w:sz w:val="20"/>
        </w:rPr>
      </w:pPr>
      <w:r w:rsidRPr="00287DFB">
        <w:rPr>
          <w:rFonts w:eastAsia="Arial Unicode MS"/>
          <w:sz w:val="20"/>
        </w:rPr>
        <w:t>El BCRA regula límites de crédito que las entidades financieras pueden otorgar a sus clientes (incluyendo garantías) bajo la denominación de ‘Graduación del Crédito’ (relacionado, principalmente con la Responsabilidad Patrimonial Computable del cliente) y ‘Grandes exposiciones al riesgo de crédito’ (relacionado, principalmente con la exposición crediticia frente a sus clientes). Estos límites dispuestos en el Texto Ordenado sobre Liquidez y Solvencia (LISOL) tienden a regular la política de crédito de cada entidad financiera tendiendo a asegurar el repago de las operaciones de crédito y la atomización de la cartera.</w:t>
      </w:r>
    </w:p>
    <w:p w14:paraId="4B2CA6BA" w14:textId="77777777" w:rsidR="005241C9" w:rsidRPr="00287DFB" w:rsidRDefault="005241C9" w:rsidP="005241C9">
      <w:pPr>
        <w:jc w:val="both"/>
        <w:rPr>
          <w:rFonts w:eastAsia="Arial Unicode MS"/>
          <w:sz w:val="20"/>
          <w:u w:val="single"/>
        </w:rPr>
      </w:pPr>
    </w:p>
    <w:p w14:paraId="0B05053D" w14:textId="77777777" w:rsidR="005241C9" w:rsidRPr="00287DFB" w:rsidRDefault="005241C9" w:rsidP="005241C9">
      <w:pPr>
        <w:jc w:val="both"/>
        <w:rPr>
          <w:sz w:val="20"/>
          <w:u w:val="single"/>
        </w:rPr>
      </w:pPr>
      <w:r w:rsidRPr="00287DFB">
        <w:rPr>
          <w:sz w:val="20"/>
          <w:u w:val="single"/>
        </w:rPr>
        <w:t>Distribución de Dividendos</w:t>
      </w:r>
    </w:p>
    <w:p w14:paraId="5AA6BC91" w14:textId="77777777" w:rsidR="005241C9" w:rsidRPr="00287DFB" w:rsidRDefault="005241C9" w:rsidP="005241C9">
      <w:pPr>
        <w:jc w:val="both"/>
        <w:rPr>
          <w:rFonts w:eastAsia="Arial Unicode MS"/>
          <w:sz w:val="20"/>
          <w:u w:val="single"/>
        </w:rPr>
      </w:pPr>
    </w:p>
    <w:p w14:paraId="499CE47C" w14:textId="77777777" w:rsidR="00381358" w:rsidRDefault="00381358" w:rsidP="00381358">
      <w:pPr>
        <w:widowControl w:val="0"/>
        <w:jc w:val="both"/>
        <w:rPr>
          <w:sz w:val="20"/>
        </w:rPr>
      </w:pPr>
      <w:r w:rsidRPr="00381358">
        <w:rPr>
          <w:sz w:val="20"/>
        </w:rPr>
        <w:t xml:space="preserve">Las entidades financieras pueden distribuir resultados sin superar los límites establecidos en estas normas de “Distribución de Resultados” dispuestas por el BCRA. El importe a distribuir no deberá comprometer la liquidez y solvencia de la entidad. Este requisito se considerará cumplido cuando se verifique la inexistencia de defectos de integración en la posición de capital mínimo –tanto individual como consolidada– del cierre del ejercicio al que correspondan los resultados no asignados considerados o en la última posición cerrada, de ambas la que presente menor exceso de integración respecto de dicha exigencia de capital. No obstante, la distribución de dividendos no podrá efectuarse en la medida en que se verifique alguna de las siguientes condiciones: </w:t>
      </w:r>
    </w:p>
    <w:p w14:paraId="22F652C6" w14:textId="77777777" w:rsidR="00381358" w:rsidRDefault="00381358" w:rsidP="00381358">
      <w:pPr>
        <w:widowControl w:val="0"/>
        <w:jc w:val="both"/>
        <w:rPr>
          <w:sz w:val="20"/>
        </w:rPr>
      </w:pPr>
    </w:p>
    <w:p w14:paraId="5ED234B8" w14:textId="64F8664F" w:rsidR="00381358" w:rsidRDefault="00381358" w:rsidP="005D7257">
      <w:pPr>
        <w:widowControl w:val="0"/>
        <w:numPr>
          <w:ilvl w:val="0"/>
          <w:numId w:val="110"/>
        </w:numPr>
        <w:spacing w:after="240"/>
        <w:jc w:val="both"/>
        <w:rPr>
          <w:sz w:val="20"/>
        </w:rPr>
      </w:pPr>
      <w:r w:rsidRPr="00381358">
        <w:rPr>
          <w:sz w:val="20"/>
        </w:rPr>
        <w:t xml:space="preserve">la institución financiera se encuentre alcanzada por las disposiciones de los artículos 34 “Regularización y saneamiento” y 35 bis “Reestructuración de la entidad en resguardo del crédito y los depósitos bancarios; </w:t>
      </w:r>
    </w:p>
    <w:p w14:paraId="413D58ED" w14:textId="2879D5D8" w:rsidR="00381358" w:rsidRDefault="00381358" w:rsidP="005D7257">
      <w:pPr>
        <w:widowControl w:val="0"/>
        <w:numPr>
          <w:ilvl w:val="0"/>
          <w:numId w:val="110"/>
        </w:numPr>
        <w:spacing w:after="240"/>
        <w:jc w:val="both"/>
        <w:rPr>
          <w:sz w:val="20"/>
        </w:rPr>
      </w:pPr>
      <w:r w:rsidRPr="00381358">
        <w:rPr>
          <w:sz w:val="20"/>
        </w:rPr>
        <w:t xml:space="preserve">la institución financiera reciba asistencia financiera por iliquidez del Banco Central, en el marco del artículo 17 de la Carta Orgánica de dicho Organismo; </w:t>
      </w:r>
    </w:p>
    <w:p w14:paraId="69894D05" w14:textId="650D7D95" w:rsidR="00381358" w:rsidRDefault="00381358" w:rsidP="005D7257">
      <w:pPr>
        <w:widowControl w:val="0"/>
        <w:numPr>
          <w:ilvl w:val="0"/>
          <w:numId w:val="110"/>
        </w:numPr>
        <w:spacing w:after="240"/>
        <w:jc w:val="both"/>
        <w:rPr>
          <w:sz w:val="20"/>
        </w:rPr>
      </w:pPr>
      <w:r w:rsidRPr="00381358">
        <w:rPr>
          <w:sz w:val="20"/>
        </w:rPr>
        <w:t xml:space="preserve">la institución presente atrasos o incumplimientos en el régimen informativo establecido por el BCRA; </w:t>
      </w:r>
    </w:p>
    <w:p w14:paraId="535C9940" w14:textId="5197AD39" w:rsidR="00381358" w:rsidRDefault="00381358" w:rsidP="005D7257">
      <w:pPr>
        <w:widowControl w:val="0"/>
        <w:numPr>
          <w:ilvl w:val="0"/>
          <w:numId w:val="110"/>
        </w:numPr>
        <w:spacing w:after="240"/>
        <w:jc w:val="both"/>
        <w:rPr>
          <w:sz w:val="20"/>
        </w:rPr>
      </w:pPr>
      <w:r w:rsidRPr="00381358">
        <w:rPr>
          <w:sz w:val="20"/>
        </w:rPr>
        <w:t xml:space="preserve">la institución financiera registre deficiencias de integración de capital mínimo, (tanto en forma individual como consolidada y excluyendo cualquier franquicia individual otorgada por la SEFyC); </w:t>
      </w:r>
    </w:p>
    <w:p w14:paraId="226FFD53" w14:textId="42DD335B" w:rsidR="00381358" w:rsidRDefault="00381358" w:rsidP="005D7257">
      <w:pPr>
        <w:widowControl w:val="0"/>
        <w:numPr>
          <w:ilvl w:val="0"/>
          <w:numId w:val="110"/>
        </w:numPr>
        <w:spacing w:after="240"/>
        <w:jc w:val="both"/>
        <w:rPr>
          <w:sz w:val="20"/>
        </w:rPr>
      </w:pPr>
      <w:r w:rsidRPr="00381358">
        <w:rPr>
          <w:sz w:val="20"/>
        </w:rPr>
        <w:t xml:space="preserve">la integración de efectivo mínimo en promedio –en pesos, en moneda extranjera o en títulos valores públicos– fuera menor a la exigencia correspondiente a la última posición cerrada o a la proyectada considerando el efecto de la distribución de resultados; o </w:t>
      </w:r>
    </w:p>
    <w:p w14:paraId="3D562129" w14:textId="3B08071F" w:rsidR="00381358" w:rsidRPr="00381358" w:rsidRDefault="00381358" w:rsidP="005D7257">
      <w:pPr>
        <w:widowControl w:val="0"/>
        <w:numPr>
          <w:ilvl w:val="0"/>
          <w:numId w:val="110"/>
        </w:numPr>
        <w:spacing w:after="240"/>
        <w:jc w:val="both"/>
        <w:rPr>
          <w:sz w:val="20"/>
        </w:rPr>
      </w:pPr>
      <w:r w:rsidRPr="00381358">
        <w:rPr>
          <w:sz w:val="20"/>
        </w:rPr>
        <w:t>la entidad no haya dado cumplimiento a ciertas exigencias de márgenes adicionales de capital establecidas por las normas a los fines de proceder a la distribución de resultados.</w:t>
      </w:r>
    </w:p>
    <w:p w14:paraId="2C42EABA" w14:textId="77777777" w:rsidR="00381358" w:rsidRPr="00381358" w:rsidRDefault="00381358" w:rsidP="00381358">
      <w:pPr>
        <w:widowControl w:val="0"/>
        <w:jc w:val="both"/>
        <w:rPr>
          <w:sz w:val="20"/>
        </w:rPr>
      </w:pPr>
    </w:p>
    <w:p w14:paraId="1E33AA54" w14:textId="0F6E84F8" w:rsidR="00381358" w:rsidRPr="00381358" w:rsidRDefault="00381358" w:rsidP="005D7257">
      <w:pPr>
        <w:widowControl w:val="0"/>
        <w:jc w:val="both"/>
        <w:rPr>
          <w:sz w:val="20"/>
        </w:rPr>
      </w:pPr>
      <w:r w:rsidRPr="00381358">
        <w:rPr>
          <w:sz w:val="20"/>
        </w:rPr>
        <w:t>En forma adicional la Comunicación “A” 3785, conforme sus modificaciones y Comunicaciones complementarias, prevé que mientras mantenga valores negociables emitidos por el Gobierno Nacional en virtud de lo dispuesto en el Decreto 905/02 como compensación por las pérdidas relacionadas con la pesificación asimétrica registrados a “valor técnico”, las entidades no pueden efectuar una distribución de utilidades salvo si el importe supera la diferencia entre el valor de registración y el de negociación de los bonos mencionados. Para el caso de entidades financieras que sean sucursales de entidades extranjeras, la SEFyC tendrá en cuenta, además, a los fines de otorgar su autorización, la situación de liquidez y solvencia de sus casas matrices y de los mercados en los cuales operen.</w:t>
      </w:r>
    </w:p>
    <w:p w14:paraId="3F1A1A4E" w14:textId="77777777" w:rsidR="00381358" w:rsidRPr="00381358" w:rsidRDefault="00381358" w:rsidP="005D7257">
      <w:pPr>
        <w:widowControl w:val="0"/>
        <w:jc w:val="both"/>
        <w:rPr>
          <w:sz w:val="20"/>
        </w:rPr>
      </w:pPr>
    </w:p>
    <w:p w14:paraId="4EAB1554" w14:textId="2A339956" w:rsidR="005241C9" w:rsidRPr="00287DFB" w:rsidRDefault="00381358" w:rsidP="005241C9">
      <w:pPr>
        <w:jc w:val="both"/>
        <w:rPr>
          <w:sz w:val="20"/>
        </w:rPr>
      </w:pPr>
      <w:r w:rsidRPr="00381358">
        <w:rPr>
          <w:sz w:val="20"/>
        </w:rPr>
        <w:t>Sin perjuicio de ello, actualmente la distribución de resultados por parte de las entidades financieras se encuentra suspendida hasta el 30 de junio de 2021, conforme lo dispuesto por medio de la Comunicación “A” 7181 del BCRA.</w:t>
      </w:r>
      <w:r w:rsidR="005241C9" w:rsidRPr="00287DFB">
        <w:rPr>
          <w:sz w:val="20"/>
        </w:rPr>
        <w:t xml:space="preserve"> </w:t>
      </w:r>
    </w:p>
    <w:p w14:paraId="145E16C1" w14:textId="77777777" w:rsidR="005241C9" w:rsidRPr="00287DFB" w:rsidRDefault="005241C9" w:rsidP="005241C9">
      <w:pPr>
        <w:jc w:val="both"/>
        <w:rPr>
          <w:sz w:val="20"/>
        </w:rPr>
      </w:pPr>
    </w:p>
    <w:p w14:paraId="789B986A" w14:textId="6CCB9C30" w:rsidR="005241C9" w:rsidRPr="00287DFB" w:rsidRDefault="005241C9" w:rsidP="005241C9">
      <w:pPr>
        <w:jc w:val="both"/>
        <w:rPr>
          <w:sz w:val="20"/>
        </w:rPr>
      </w:pPr>
      <w:r w:rsidRPr="00287DFB">
        <w:rPr>
          <w:sz w:val="20"/>
        </w:rPr>
        <w:t>Asimismo, debemos tener en cuenta las medidas dictadas en razón de la emergencia publica y sanitaria dictada por el Gobierno Nacional, principalmente la Comunicación “A” 6946 y modificatorias, -agrupadas en el Texto Ordenado de Servicios Financieros en el Marco de la Emergencia Sanitaria Dispuesta por el Decreto N° 260/2020 Coronavirus (Covid-19)</w:t>
      </w:r>
      <w:r w:rsidR="00C0116B">
        <w:rPr>
          <w:sz w:val="20"/>
        </w:rPr>
        <w:t>-</w:t>
      </w:r>
      <w:r w:rsidRPr="00287DFB">
        <w:rPr>
          <w:sz w:val="20"/>
        </w:rPr>
        <w:t xml:space="preserve"> por medio de la cual se estableció que la reducción en las previsiones y/o aumento en la responsabilidad patrimonial computable que resulten de la aplicación en lo que se encuentra establecido en esa Comunicación y en la “A” 6938, deberán detraerse de los cómputos previstos en las secciones 2 (determinación del resultado distribuible) y 3 (verificación de liquidez y solvencia) de las normas sobre “Distribución de resultados”, a los efectos de determinar el resultado distribuible. </w:t>
      </w:r>
    </w:p>
    <w:p w14:paraId="04332474" w14:textId="77777777" w:rsidR="005241C9" w:rsidRPr="00287DFB" w:rsidRDefault="005241C9" w:rsidP="005241C9">
      <w:pPr>
        <w:jc w:val="both"/>
        <w:rPr>
          <w:sz w:val="20"/>
        </w:rPr>
      </w:pPr>
    </w:p>
    <w:p w14:paraId="390A390D" w14:textId="77777777" w:rsidR="005241C9" w:rsidRPr="00287DFB" w:rsidRDefault="005241C9" w:rsidP="005241C9">
      <w:pPr>
        <w:jc w:val="both"/>
        <w:rPr>
          <w:sz w:val="20"/>
        </w:rPr>
      </w:pPr>
      <w:r w:rsidRPr="00287DFB">
        <w:rPr>
          <w:sz w:val="20"/>
        </w:rPr>
        <w:t>Sin embargo, por medio de la Comunicación “A” 7035 del 4 de junio de 2020 -modificada por la Comunicación “A” 7143- se dispuso que, a los efectos de la determinación del resultado distribuible, se deberá detraer de los cómputos previstos en las Secciones 2 y 3 ya mencionadas, el aumento en la responsabilidad patrimonial computable (RPC) que resulte de la aplicación del punto 11.4. de las normas sobre “Capitales mínimos de las entidades financieras” y las menores previsiones y mayor RPC que resulten de los tratamientos establecidos en la Comunicación “A” 6946 (y modificatorias) para financiaciones a MiPyME destinadas al pago de sueldos y en el punto 13. de la Comunicación “A” 6938 –que postergó hasta el 1.1.21, para las entidades financieras del Grupo “B”, la aplicación del punto 5.5 de la NIIF 9–.</w:t>
      </w:r>
    </w:p>
    <w:p w14:paraId="583B896E" w14:textId="77777777" w:rsidR="005241C9" w:rsidRPr="00287DFB" w:rsidRDefault="005241C9" w:rsidP="005241C9">
      <w:pPr>
        <w:jc w:val="both"/>
        <w:rPr>
          <w:sz w:val="20"/>
        </w:rPr>
      </w:pPr>
    </w:p>
    <w:p w14:paraId="7F141567" w14:textId="77777777" w:rsidR="005241C9" w:rsidRPr="00287DFB" w:rsidRDefault="005241C9" w:rsidP="005241C9">
      <w:pPr>
        <w:pStyle w:val="Textoindependiente"/>
        <w:widowControl w:val="0"/>
        <w:tabs>
          <w:tab w:val="clear" w:pos="380"/>
        </w:tabs>
        <w:rPr>
          <w:rFonts w:ascii="Times New Roman" w:hAnsi="Times New Roman"/>
          <w:b w:val="0"/>
        </w:rPr>
      </w:pPr>
      <w:r w:rsidRPr="00287DFB">
        <w:rPr>
          <w:rFonts w:ascii="Times New Roman" w:hAnsi="Times New Roman"/>
          <w:b w:val="0"/>
        </w:rPr>
        <w:t>Véase el Capítulo VII “</w:t>
      </w:r>
      <w:r w:rsidRPr="00287DFB">
        <w:rPr>
          <w:rFonts w:ascii="Times New Roman" w:hAnsi="Times New Roman"/>
          <w:b w:val="0"/>
          <w:i/>
        </w:rPr>
        <w:t>Antecedentes Financieros</w:t>
      </w:r>
      <w:r w:rsidRPr="00287DFB">
        <w:rPr>
          <w:rFonts w:ascii="Times New Roman" w:hAnsi="Times New Roman"/>
          <w:b w:val="0"/>
        </w:rPr>
        <w:t>”, sección “</w:t>
      </w:r>
      <w:r w:rsidRPr="00287DFB">
        <w:rPr>
          <w:rFonts w:ascii="Times New Roman" w:hAnsi="Times New Roman"/>
          <w:b w:val="0"/>
          <w:i/>
        </w:rPr>
        <w:t>Política del Emisor sobre distribución de dividendos</w:t>
      </w:r>
      <w:r w:rsidRPr="00287DFB">
        <w:rPr>
          <w:rFonts w:ascii="Times New Roman" w:hAnsi="Times New Roman"/>
          <w:b w:val="0"/>
        </w:rPr>
        <w:t>”.</w:t>
      </w:r>
    </w:p>
    <w:p w14:paraId="40860575" w14:textId="77777777" w:rsidR="005241C9" w:rsidRPr="00287DFB" w:rsidRDefault="005241C9" w:rsidP="005241C9">
      <w:pPr>
        <w:pStyle w:val="Textoindependiente"/>
        <w:widowControl w:val="0"/>
        <w:tabs>
          <w:tab w:val="clear" w:pos="380"/>
        </w:tabs>
        <w:rPr>
          <w:rFonts w:ascii="Times New Roman" w:hAnsi="Times New Roman"/>
          <w:b w:val="0"/>
        </w:rPr>
      </w:pPr>
    </w:p>
    <w:p w14:paraId="708C28DA" w14:textId="77777777" w:rsidR="005241C9" w:rsidRPr="00287DFB" w:rsidRDefault="005241C9" w:rsidP="005241C9">
      <w:pPr>
        <w:jc w:val="both"/>
        <w:rPr>
          <w:sz w:val="20"/>
          <w:u w:val="single"/>
        </w:rPr>
      </w:pPr>
      <w:r w:rsidRPr="00287DFB">
        <w:rPr>
          <w:sz w:val="20"/>
          <w:u w:val="single"/>
        </w:rPr>
        <w:t>Previsiones</w:t>
      </w:r>
    </w:p>
    <w:p w14:paraId="4C081ABF" w14:textId="77777777" w:rsidR="005241C9" w:rsidRPr="00287DFB" w:rsidRDefault="005241C9" w:rsidP="005241C9">
      <w:pPr>
        <w:jc w:val="both"/>
        <w:rPr>
          <w:sz w:val="20"/>
          <w:u w:val="single"/>
        </w:rPr>
      </w:pPr>
    </w:p>
    <w:p w14:paraId="6DF6EC6C" w14:textId="77777777" w:rsidR="005241C9" w:rsidRPr="00287DFB" w:rsidRDefault="005241C9" w:rsidP="005241C9">
      <w:pPr>
        <w:jc w:val="both"/>
        <w:rPr>
          <w:sz w:val="20"/>
        </w:rPr>
      </w:pPr>
      <w:r w:rsidRPr="00287DFB">
        <w:rPr>
          <w:sz w:val="20"/>
        </w:rPr>
        <w:t>La previsión por riesgo de incobrabilidad es mantenida de conformidad con los requisitos reglamentarios aplicables del BCRA. Los incrementos en la previsión se basan en el nivel de crecimiento de la cartera de préstamos así como en el deterioro de la calidad de préstamos existentes, mientras que las disminuciones en la previsión se basan en reglamentaciones que requieren la baja de los préstamos de comportamiento irregular clasificados como “irrecuperables” después de determinado período de tiempo y de las decisiones de la administración de dar de baja préstamos de comportamiento irregular que evidencien una muy baja probabilidad de recuperación. A fin de obtener a una descripción detallada sobre los requisitos de previsión mínima incobrables, remítase a “</w:t>
      </w:r>
      <w:r w:rsidRPr="00287DFB">
        <w:rPr>
          <w:i/>
          <w:sz w:val="20"/>
        </w:rPr>
        <w:t>Previsiones Mínimas por riesgo de incobrabilidad”</w:t>
      </w:r>
      <w:r w:rsidRPr="00287DFB">
        <w:rPr>
          <w:sz w:val="20"/>
        </w:rPr>
        <w:t xml:space="preserve"> del BCRA.</w:t>
      </w:r>
    </w:p>
    <w:p w14:paraId="34D8DFAD" w14:textId="77777777" w:rsidR="005241C9" w:rsidRPr="00287DFB" w:rsidRDefault="005241C9" w:rsidP="005241C9">
      <w:pPr>
        <w:jc w:val="both"/>
        <w:rPr>
          <w:rFonts w:eastAsia="Arial Unicode MS"/>
          <w:sz w:val="20"/>
          <w:u w:val="single"/>
        </w:rPr>
      </w:pPr>
    </w:p>
    <w:p w14:paraId="7F09ADCF" w14:textId="77777777" w:rsidR="005241C9" w:rsidRPr="00287DFB" w:rsidRDefault="005241C9" w:rsidP="005241C9">
      <w:pPr>
        <w:jc w:val="both"/>
        <w:rPr>
          <w:sz w:val="20"/>
          <w:u w:val="single"/>
        </w:rPr>
      </w:pPr>
      <w:r w:rsidRPr="00287DFB">
        <w:rPr>
          <w:sz w:val="20"/>
          <w:u w:val="single"/>
        </w:rPr>
        <w:t>Sistema de Seguro de los Depósitos</w:t>
      </w:r>
    </w:p>
    <w:p w14:paraId="315DE6B8" w14:textId="77777777" w:rsidR="005241C9" w:rsidRPr="00287DFB" w:rsidRDefault="005241C9" w:rsidP="005241C9">
      <w:pPr>
        <w:jc w:val="both"/>
        <w:rPr>
          <w:rFonts w:eastAsia="Arial Unicode MS"/>
          <w:sz w:val="20"/>
          <w:u w:val="single"/>
        </w:rPr>
      </w:pPr>
    </w:p>
    <w:p w14:paraId="7A68F8E2" w14:textId="77777777" w:rsidR="005241C9" w:rsidRPr="00287DFB" w:rsidRDefault="005241C9" w:rsidP="005241C9">
      <w:pPr>
        <w:jc w:val="both"/>
        <w:rPr>
          <w:rFonts w:eastAsia="Arial Unicode MS"/>
          <w:sz w:val="20"/>
        </w:rPr>
      </w:pPr>
      <w:r w:rsidRPr="00287DFB">
        <w:rPr>
          <w:rFonts w:eastAsia="Arial Unicode MS"/>
          <w:sz w:val="20"/>
        </w:rPr>
        <w:t>En 1995, mediante la Ley N° 24.485 y el Decreto N° 540/95, modificado por los Decretos N° 1292/96 y N° 1127/98, se creó un sistema de seguro de depósitos, delegando en el BCRA la organización y puesta en marcha del mismo. El sistema de seguro de depósitos se instrumentó a través de la creación de un fondo denominado Fondo de Garantía de los Depósitos (“</w:t>
      </w:r>
      <w:r w:rsidRPr="00287DFB">
        <w:rPr>
          <w:rFonts w:eastAsia="Arial Unicode MS"/>
          <w:sz w:val="20"/>
          <w:u w:val="single"/>
        </w:rPr>
        <w:t>FGD</w:t>
      </w:r>
      <w:r w:rsidRPr="00287DFB">
        <w:rPr>
          <w:rFonts w:eastAsia="Arial Unicode MS"/>
          <w:sz w:val="20"/>
        </w:rPr>
        <w:t>”), administrado por Seguros de Depósito S.A. (“</w:t>
      </w:r>
      <w:r w:rsidRPr="00287DFB">
        <w:rPr>
          <w:rFonts w:eastAsia="Arial Unicode MS"/>
          <w:sz w:val="20"/>
          <w:u w:val="single"/>
        </w:rPr>
        <w:t>Sedesa</w:t>
      </w:r>
      <w:r w:rsidRPr="00287DFB">
        <w:rPr>
          <w:rFonts w:eastAsia="Arial Unicode MS"/>
          <w:sz w:val="20"/>
        </w:rPr>
        <w:t xml:space="preserve">”). Los accionistas de Sedesa son el Estado Nacional, a través del BCRA, que es titular de por lo menos una acción, y un fideicomiso constituido por las entidades financieras autorizadas para operar por el BCRA que participan en dicho fondo. El BCRA establece la medida de la participación de cada entidad en proporción a los recursos aportados por cada una de ellas al FGD. Las entidades comprendidas en la Ley de Entidades Financieras deberán destinar mensualmente al FGD un aporte normal equivalente al </w:t>
      </w:r>
      <w:r w:rsidRPr="00287DFB">
        <w:rPr>
          <w:sz w:val="20"/>
        </w:rPr>
        <w:t>0,015%</w:t>
      </w:r>
      <w:r w:rsidRPr="00287DFB">
        <w:rPr>
          <w:rFonts w:eastAsia="Arial Unicode MS"/>
          <w:sz w:val="20"/>
        </w:rPr>
        <w:t xml:space="preserve"> de su promedio mensual de saldos diarios de depósitos, registrado en el segundo mes inmediato anterior.</w:t>
      </w:r>
    </w:p>
    <w:p w14:paraId="2820E05A" w14:textId="77777777" w:rsidR="005241C9" w:rsidRPr="00287DFB" w:rsidRDefault="005241C9" w:rsidP="005241C9">
      <w:pPr>
        <w:jc w:val="both"/>
        <w:rPr>
          <w:rFonts w:eastAsia="Arial Unicode MS"/>
          <w:sz w:val="20"/>
        </w:rPr>
      </w:pPr>
    </w:p>
    <w:p w14:paraId="104BA60E" w14:textId="77777777" w:rsidR="005241C9" w:rsidRPr="00287DFB" w:rsidRDefault="005241C9" w:rsidP="005241C9">
      <w:pPr>
        <w:jc w:val="both"/>
        <w:rPr>
          <w:rFonts w:eastAsia="Arial Unicode MS"/>
          <w:sz w:val="20"/>
        </w:rPr>
      </w:pPr>
      <w:r w:rsidRPr="00287DFB">
        <w:rPr>
          <w:rFonts w:eastAsia="Arial Unicode MS"/>
          <w:sz w:val="20"/>
        </w:rPr>
        <w:t>Se encontrarán alcanzados con la cobertura que ofrece el sistema, los depósitos en Pesos y en moneda extranjera constituidos en las entidades participantes bajo la forma de a) cuenta corriente; b) cuenta a la vista abierta en las cajas de crédito cooperativas; c) caja de ahorros; d) plazo fijo; e) cuenta sueldo, básica gratuita universal y especial; f) inversiones a plazo; y g) saldos inmovilizados provenientes de los conceptos precedentes. La garantía cubrirá la devolución de los depósitos a</w:t>
      </w:r>
      <w:r w:rsidRPr="00287DFB">
        <w:rPr>
          <w:sz w:val="20"/>
        </w:rPr>
        <w:t>ntes mencionados (por cada persona y por acumulación de cuentas)</w:t>
      </w:r>
      <w:r w:rsidRPr="00287DFB">
        <w:rPr>
          <w:rFonts w:eastAsia="Arial Unicode MS"/>
          <w:sz w:val="20"/>
        </w:rPr>
        <w:t xml:space="preserve"> hasta la suma de </w:t>
      </w:r>
      <w:r w:rsidRPr="00287DFB">
        <w:rPr>
          <w:sz w:val="20"/>
        </w:rPr>
        <w:t>$1.500.000.</w:t>
      </w:r>
      <w:r w:rsidRPr="00287DFB">
        <w:rPr>
          <w:rFonts w:eastAsia="Arial Unicode MS"/>
          <w:sz w:val="20"/>
        </w:rPr>
        <w:t xml:space="preserve"> El BCRA podrá disponer, en cualquier momento y con carácter general, la modificación de ese importe de cobertura del sistema de garantía, en función de la evaluación que experimente el proceso de consolidación del sistema financiero y los demás indicadores que estime apropiados.</w:t>
      </w:r>
    </w:p>
    <w:p w14:paraId="412E13E5" w14:textId="77777777" w:rsidR="005241C9" w:rsidRPr="00287DFB" w:rsidRDefault="005241C9" w:rsidP="005241C9">
      <w:pPr>
        <w:jc w:val="both"/>
        <w:rPr>
          <w:rFonts w:eastAsia="Arial Unicode MS"/>
          <w:sz w:val="20"/>
        </w:rPr>
      </w:pPr>
    </w:p>
    <w:p w14:paraId="1FBE037F" w14:textId="77777777" w:rsidR="005241C9" w:rsidRPr="00287DFB" w:rsidRDefault="005241C9" w:rsidP="005241C9">
      <w:pPr>
        <w:jc w:val="both"/>
        <w:rPr>
          <w:rFonts w:eastAsia="Arial Unicode MS"/>
          <w:sz w:val="20"/>
        </w:rPr>
      </w:pPr>
      <w:r w:rsidRPr="00287DFB">
        <w:rPr>
          <w:rFonts w:eastAsia="Arial Unicode MS"/>
          <w:sz w:val="20"/>
        </w:rPr>
        <w:t xml:space="preserve">En las cuentas </w:t>
      </w:r>
      <w:r w:rsidRPr="00287DFB">
        <w:rPr>
          <w:sz w:val="20"/>
        </w:rPr>
        <w:t>y depósitos constituidos</w:t>
      </w:r>
      <w:r w:rsidRPr="00287DFB">
        <w:rPr>
          <w:rFonts w:eastAsia="Arial Unicode MS"/>
          <w:sz w:val="20"/>
        </w:rPr>
        <w:t xml:space="preserve"> a nombre de dos o más personas, el monto de la garantía </w:t>
      </w:r>
      <w:r w:rsidRPr="00287DFB">
        <w:rPr>
          <w:sz w:val="20"/>
        </w:rPr>
        <w:t>será distribuido de forma proporcional</w:t>
      </w:r>
      <w:r w:rsidRPr="00287DFB">
        <w:rPr>
          <w:rFonts w:eastAsia="Arial Unicode MS"/>
          <w:sz w:val="20"/>
        </w:rPr>
        <w:t xml:space="preserve"> entre los titulares. En ningún caso, conforme lo establecido en el Texto Ordenado de Aplicación del Sistema de Seguro de Garantía de los Depósitos (últ. Comunicación incorporada “A” 6983) el total de garantía por persona podrá exceder de </w:t>
      </w:r>
      <w:r w:rsidRPr="00287DFB">
        <w:rPr>
          <w:sz w:val="20"/>
        </w:rPr>
        <w:t>$1.500.000,</w:t>
      </w:r>
      <w:r w:rsidRPr="00287DFB">
        <w:rPr>
          <w:rFonts w:eastAsia="Arial Unicode MS"/>
          <w:sz w:val="20"/>
        </w:rPr>
        <w:t xml:space="preserve"> cualquiera sea el número de cuentas y/o depósitos.</w:t>
      </w:r>
    </w:p>
    <w:p w14:paraId="5798E7AB" w14:textId="77777777" w:rsidR="005241C9" w:rsidRPr="00287DFB" w:rsidRDefault="005241C9" w:rsidP="005241C9">
      <w:pPr>
        <w:jc w:val="both"/>
        <w:rPr>
          <w:rFonts w:eastAsia="Arial Unicode MS"/>
          <w:sz w:val="20"/>
        </w:rPr>
      </w:pPr>
    </w:p>
    <w:p w14:paraId="1FFC5E5E" w14:textId="77777777" w:rsidR="005241C9" w:rsidRPr="00287DFB" w:rsidRDefault="005241C9" w:rsidP="005241C9">
      <w:pPr>
        <w:jc w:val="both"/>
        <w:rPr>
          <w:rFonts w:eastAsia="Arial Unicode MS"/>
          <w:sz w:val="20"/>
        </w:rPr>
      </w:pPr>
      <w:r w:rsidRPr="00287DFB">
        <w:rPr>
          <w:rFonts w:eastAsia="Arial Unicode MS"/>
          <w:sz w:val="20"/>
        </w:rPr>
        <w:t xml:space="preserve">La garantía se hará efectiva en forma subsidiaria y complementaria al reintegro de los depósitos por aplicación de los privilegios establecidos por la Ley de Entidades Financieras, descriptos en “Derechos de Privilegio de los Depositantes” de este Capítulo, dentro de los 30 </w:t>
      </w:r>
      <w:r w:rsidRPr="00287DFB">
        <w:rPr>
          <w:sz w:val="20"/>
        </w:rPr>
        <w:t>días hábiles</w:t>
      </w:r>
      <w:r w:rsidRPr="00287DFB">
        <w:rPr>
          <w:rFonts w:eastAsia="Arial Unicode MS"/>
          <w:sz w:val="20"/>
        </w:rPr>
        <w:t xml:space="preserve"> contados desde el día siguiente al de la revocación de la autorización para funcionar de la entidad, en la medida en que los depositantes cumplan los requisitos establecidos y el FGD tenga disponibilidades. Cuando los recursos del FGD fueren insuficientes para atender el pago de las sumas garantizadas, el reintegro se efectuará a prorrata de los fondos disponibles. El saldo se liquidará dentro de los 30 días contados desde la fecha en que el FGD informe la existencia de disponibilidades financieras.</w:t>
      </w:r>
    </w:p>
    <w:p w14:paraId="2FBD0E6C" w14:textId="77777777" w:rsidR="005241C9" w:rsidRPr="00287DFB" w:rsidRDefault="005241C9" w:rsidP="005241C9">
      <w:pPr>
        <w:jc w:val="both"/>
        <w:rPr>
          <w:rFonts w:eastAsia="Arial Unicode MS"/>
          <w:sz w:val="20"/>
        </w:rPr>
      </w:pPr>
    </w:p>
    <w:p w14:paraId="02DF09A6" w14:textId="77777777" w:rsidR="005241C9" w:rsidRPr="00287DFB" w:rsidRDefault="005241C9" w:rsidP="005241C9">
      <w:pPr>
        <w:jc w:val="both"/>
        <w:rPr>
          <w:rFonts w:eastAsia="Arial Unicode MS"/>
          <w:sz w:val="20"/>
        </w:rPr>
      </w:pPr>
      <w:r w:rsidRPr="00287DFB">
        <w:rPr>
          <w:rFonts w:eastAsia="Arial Unicode MS"/>
          <w:sz w:val="20"/>
        </w:rPr>
        <w:t xml:space="preserve">Cabe aclarar que las Obligaciones Negociables se encuentran excluidas del Sistema de Seguro de Garantía de los Depósitos establecido en la Ley Nº 24.485 </w:t>
      </w:r>
    </w:p>
    <w:p w14:paraId="4181D290" w14:textId="77777777" w:rsidR="005241C9" w:rsidRPr="00287DFB" w:rsidRDefault="005241C9" w:rsidP="005241C9">
      <w:pPr>
        <w:jc w:val="both"/>
        <w:rPr>
          <w:sz w:val="20"/>
          <w:u w:val="single"/>
        </w:rPr>
      </w:pPr>
    </w:p>
    <w:p w14:paraId="2C77AD11" w14:textId="77777777" w:rsidR="005241C9" w:rsidRPr="00287DFB" w:rsidRDefault="005241C9" w:rsidP="005241C9">
      <w:pPr>
        <w:jc w:val="both"/>
        <w:rPr>
          <w:sz w:val="20"/>
          <w:u w:val="single"/>
        </w:rPr>
      </w:pPr>
      <w:r w:rsidRPr="00287DFB">
        <w:rPr>
          <w:sz w:val="20"/>
          <w:u w:val="single"/>
        </w:rPr>
        <w:t>Derechos de Privilegio de los Depositantes</w:t>
      </w:r>
    </w:p>
    <w:p w14:paraId="06372BFD" w14:textId="77777777" w:rsidR="005241C9" w:rsidRPr="00287DFB" w:rsidRDefault="005241C9" w:rsidP="005241C9">
      <w:pPr>
        <w:jc w:val="both"/>
        <w:rPr>
          <w:rFonts w:eastAsia="Arial Unicode MS"/>
          <w:sz w:val="20"/>
        </w:rPr>
      </w:pPr>
    </w:p>
    <w:p w14:paraId="0D9F2EFA" w14:textId="77777777" w:rsidR="005241C9" w:rsidRPr="00287DFB" w:rsidRDefault="005241C9" w:rsidP="005241C9">
      <w:pPr>
        <w:jc w:val="both"/>
        <w:rPr>
          <w:rFonts w:eastAsia="Arial Unicode MS"/>
          <w:sz w:val="20"/>
        </w:rPr>
      </w:pPr>
      <w:r w:rsidRPr="00287DFB">
        <w:rPr>
          <w:rFonts w:eastAsia="Arial Unicode MS"/>
          <w:sz w:val="20"/>
        </w:rPr>
        <w:t>De acuerdo con el artículo 49 inciso e) de la Ley de Entidades Financieras, modificada por el artículo 9 de la Ley N° 25.780, de fecha 8 de septiembre de 2003, en el caso de liquidación judicial o quiebra de una entidad financiera, con el orden de prelación que resulta de los apartados siguientes tendrán privilegio general para el cobro de sus acreencias por sobre todos los demás créditos, con excepción de los créditos con privilegio especial de prenda e hipoteca y los acreedores laborales enunciados en los incisos a) y b) del artículo 53 de la Ley de Entidades Financieras, los siguientes:</w:t>
      </w:r>
    </w:p>
    <w:p w14:paraId="2ED9EACA" w14:textId="77777777" w:rsidR="005241C9" w:rsidRPr="00287DFB" w:rsidRDefault="005241C9" w:rsidP="005241C9">
      <w:pPr>
        <w:jc w:val="both"/>
        <w:rPr>
          <w:rFonts w:eastAsia="Arial Unicode MS"/>
          <w:sz w:val="20"/>
        </w:rPr>
      </w:pPr>
    </w:p>
    <w:p w14:paraId="7911032C" w14:textId="77777777" w:rsidR="005241C9" w:rsidRPr="00287DFB" w:rsidRDefault="005241C9" w:rsidP="005241C9">
      <w:pPr>
        <w:jc w:val="both"/>
        <w:rPr>
          <w:rFonts w:eastAsia="Arial Unicode MS"/>
          <w:sz w:val="20"/>
        </w:rPr>
      </w:pPr>
      <w:r w:rsidRPr="00287DFB">
        <w:rPr>
          <w:sz w:val="20"/>
        </w:rPr>
        <w:t>i)</w:t>
      </w:r>
      <w:r w:rsidRPr="00287DFB">
        <w:rPr>
          <w:sz w:val="20"/>
        </w:rPr>
        <w:tab/>
      </w:r>
      <w:r w:rsidRPr="00287DFB">
        <w:rPr>
          <w:rFonts w:eastAsia="Arial Unicode MS"/>
          <w:sz w:val="20"/>
        </w:rPr>
        <w:t>Los depósitos de las personas físicas y/o jurídicas hasta la suma de $50.000, o su equivalente en moneda extranjera, gozando de este privilegio una sola persona por depósito. Habiendo más de un titular la suma se prorrateará entre los titulares de la imposición privilegiada. A los fines de la determinación del privilegio, se computará la totalidad de los depósitos que una misma persona registre en la entidad.</w:t>
      </w:r>
    </w:p>
    <w:p w14:paraId="1CB3AD3E" w14:textId="77777777" w:rsidR="005241C9" w:rsidRPr="00287DFB" w:rsidRDefault="005241C9" w:rsidP="005241C9">
      <w:pPr>
        <w:jc w:val="both"/>
        <w:rPr>
          <w:rFonts w:eastAsia="Arial Unicode MS"/>
          <w:sz w:val="20"/>
        </w:rPr>
      </w:pPr>
      <w:r w:rsidRPr="00287DFB">
        <w:rPr>
          <w:sz w:val="20"/>
        </w:rPr>
        <w:t>ii)</w:t>
      </w:r>
      <w:r w:rsidRPr="00287DFB">
        <w:rPr>
          <w:sz w:val="20"/>
        </w:rPr>
        <w:tab/>
      </w:r>
      <w:r w:rsidRPr="00287DFB">
        <w:rPr>
          <w:rFonts w:eastAsia="Arial Unicode MS"/>
          <w:sz w:val="20"/>
        </w:rPr>
        <w:t>Los depósitos constituidos por importes mayores, por las sumas que excedan la indicada en el apartado anterior.</w:t>
      </w:r>
    </w:p>
    <w:p w14:paraId="3409D98C" w14:textId="77777777" w:rsidR="005241C9" w:rsidRPr="00287DFB" w:rsidRDefault="005241C9" w:rsidP="005241C9">
      <w:pPr>
        <w:jc w:val="both"/>
        <w:rPr>
          <w:rFonts w:eastAsia="Arial Unicode MS"/>
          <w:sz w:val="20"/>
        </w:rPr>
      </w:pPr>
      <w:r w:rsidRPr="00287DFB">
        <w:rPr>
          <w:sz w:val="20"/>
        </w:rPr>
        <w:t>iii)</w:t>
      </w:r>
      <w:r w:rsidRPr="00287DFB">
        <w:rPr>
          <w:sz w:val="20"/>
        </w:rPr>
        <w:tab/>
      </w:r>
      <w:r w:rsidRPr="00287DFB">
        <w:rPr>
          <w:rFonts w:eastAsia="Arial Unicode MS"/>
          <w:sz w:val="20"/>
        </w:rPr>
        <w:t>Los pasivos originados en líneas comerciales otorgadas a la entidad y que afecten directamente al comercio internacional.</w:t>
      </w:r>
    </w:p>
    <w:p w14:paraId="78EBA846" w14:textId="77777777" w:rsidR="005241C9" w:rsidRPr="00287DFB" w:rsidRDefault="005241C9" w:rsidP="005241C9">
      <w:pPr>
        <w:jc w:val="both"/>
        <w:rPr>
          <w:rFonts w:eastAsia="Arial Unicode MS"/>
          <w:sz w:val="20"/>
        </w:rPr>
      </w:pPr>
    </w:p>
    <w:p w14:paraId="03A36C29" w14:textId="77777777" w:rsidR="005241C9" w:rsidRPr="00287DFB" w:rsidRDefault="005241C9" w:rsidP="005241C9">
      <w:pPr>
        <w:jc w:val="both"/>
        <w:rPr>
          <w:rFonts w:eastAsia="Arial Unicode MS"/>
          <w:sz w:val="20"/>
        </w:rPr>
      </w:pPr>
      <w:r w:rsidRPr="00287DFB">
        <w:rPr>
          <w:rFonts w:eastAsia="Arial Unicode MS"/>
          <w:sz w:val="20"/>
        </w:rPr>
        <w:t>De acuerdo con la Ley de Entidades Financieras, los privilegios establecidos en los apartados (i) y (ii) precedentes, no alcanzan a los depósitos constituidos por las personas vinculadas, directa o indirectamente, a la entidad, según las pautas que establezca el BCRA.</w:t>
      </w:r>
    </w:p>
    <w:p w14:paraId="2F791592" w14:textId="77777777" w:rsidR="005241C9" w:rsidRPr="00287DFB" w:rsidRDefault="005241C9" w:rsidP="005241C9">
      <w:pPr>
        <w:jc w:val="both"/>
        <w:rPr>
          <w:rFonts w:eastAsia="Arial Unicode MS"/>
          <w:sz w:val="20"/>
        </w:rPr>
      </w:pPr>
    </w:p>
    <w:p w14:paraId="533D501D" w14:textId="77777777" w:rsidR="005241C9" w:rsidRPr="00287DFB" w:rsidRDefault="005241C9" w:rsidP="005241C9">
      <w:pPr>
        <w:jc w:val="both"/>
        <w:rPr>
          <w:rFonts w:eastAsia="Arial Unicode MS"/>
          <w:sz w:val="20"/>
        </w:rPr>
      </w:pPr>
      <w:r w:rsidRPr="00287DFB">
        <w:rPr>
          <w:rFonts w:eastAsia="Arial Unicode MS"/>
          <w:sz w:val="20"/>
        </w:rPr>
        <w:t>Asimismo, en caso de quiebra de una entidad financiera, conforme el artículo 53 de la Ley de Entidades Financieras, los fondos asignados por el BCRA y los pagos efectuados en virtud de convenios de créditos recíprocos o por cualquier otro concepto y sus intereses, le serán satisfechos a éste con privilegio absoluto por sobre todos los demás créditos, con las siguientes excepciones en el orden de prelación que sigue:</w:t>
      </w:r>
    </w:p>
    <w:p w14:paraId="72374CB6" w14:textId="77777777" w:rsidR="005241C9" w:rsidRPr="00287DFB" w:rsidRDefault="005241C9" w:rsidP="005241C9">
      <w:pPr>
        <w:jc w:val="both"/>
        <w:rPr>
          <w:rFonts w:eastAsia="Arial Unicode MS"/>
          <w:sz w:val="20"/>
        </w:rPr>
      </w:pPr>
    </w:p>
    <w:p w14:paraId="4E86DCB3" w14:textId="77777777" w:rsidR="005241C9" w:rsidRPr="00287DFB" w:rsidRDefault="005241C9" w:rsidP="005241C9">
      <w:pPr>
        <w:jc w:val="both"/>
        <w:rPr>
          <w:rFonts w:eastAsia="Arial Unicode MS"/>
          <w:sz w:val="20"/>
        </w:rPr>
      </w:pPr>
      <w:r w:rsidRPr="00287DFB">
        <w:rPr>
          <w:sz w:val="20"/>
        </w:rPr>
        <w:t>a)</w:t>
      </w:r>
      <w:r w:rsidRPr="00287DFB">
        <w:rPr>
          <w:sz w:val="20"/>
        </w:rPr>
        <w:tab/>
      </w:r>
      <w:r w:rsidRPr="00287DFB">
        <w:rPr>
          <w:rFonts w:eastAsia="Arial Unicode MS"/>
          <w:sz w:val="20"/>
        </w:rPr>
        <w:t>Los créditos con privilegio especial por causa de hipoteca, prenda y los créditos otorgados conforme a lo previsto por el artículo 17 incisos b) c) y f) de la Carta Orgánica del BCRA, en la extensión de sus respectivos ordenamientos. Los créditos otorgados por el Fondo de Liquidez Bancaria (“</w:t>
      </w:r>
      <w:r w:rsidRPr="00287DFB">
        <w:rPr>
          <w:rFonts w:eastAsia="Arial Unicode MS"/>
          <w:sz w:val="20"/>
          <w:u w:val="single"/>
        </w:rPr>
        <w:t>FLB</w:t>
      </w:r>
      <w:r w:rsidRPr="00287DFB">
        <w:rPr>
          <w:rFonts w:eastAsia="Arial Unicode MS"/>
          <w:sz w:val="20"/>
        </w:rPr>
        <w:t>”) creado por el Decreto Nº 32 del 26 de diciembre de 2001, garantizados por prenda o hipoteca, gozarán de idéntico privilegio.</w:t>
      </w:r>
    </w:p>
    <w:p w14:paraId="26CD9F2A" w14:textId="77777777" w:rsidR="005241C9" w:rsidRPr="00287DFB" w:rsidRDefault="005241C9" w:rsidP="005241C9">
      <w:pPr>
        <w:jc w:val="both"/>
        <w:rPr>
          <w:rFonts w:eastAsia="Arial Unicode MS"/>
          <w:sz w:val="20"/>
        </w:rPr>
      </w:pPr>
      <w:r w:rsidRPr="00287DFB">
        <w:rPr>
          <w:sz w:val="20"/>
        </w:rPr>
        <w:t>b)</w:t>
      </w:r>
      <w:r w:rsidRPr="00287DFB">
        <w:rPr>
          <w:sz w:val="20"/>
        </w:rPr>
        <w:tab/>
      </w:r>
      <w:r w:rsidRPr="00287DFB">
        <w:rPr>
          <w:rFonts w:eastAsia="Arial Unicode MS"/>
          <w:sz w:val="20"/>
        </w:rPr>
        <w:t>Los créditos privilegiados emergentes de las relaciones laborales, comprendidos en el artículo 268 de la Ley 20.744 y sus modificatorias. Gozarán del mismo privilegio los intereses que se devenguen por las acreencias precedentemente expuestas, hasta su cancelación total.</w:t>
      </w:r>
    </w:p>
    <w:p w14:paraId="395FC375" w14:textId="77777777" w:rsidR="005241C9" w:rsidRPr="00287DFB" w:rsidRDefault="005241C9" w:rsidP="005241C9">
      <w:pPr>
        <w:jc w:val="both"/>
        <w:rPr>
          <w:rFonts w:eastAsia="Arial Unicode MS"/>
          <w:sz w:val="20"/>
        </w:rPr>
      </w:pPr>
      <w:r w:rsidRPr="00287DFB">
        <w:rPr>
          <w:sz w:val="20"/>
        </w:rPr>
        <w:t>c)</w:t>
      </w:r>
      <w:r w:rsidRPr="00287DFB">
        <w:rPr>
          <w:sz w:val="20"/>
        </w:rPr>
        <w:tab/>
      </w:r>
      <w:r w:rsidRPr="00287DFB">
        <w:rPr>
          <w:rFonts w:eastAsia="Arial Unicode MS"/>
          <w:sz w:val="20"/>
        </w:rPr>
        <w:t>Los créditos de los depositantes de acuerdo con lo previsto en el artículo 49, inciso e), apartados i) e ii).</w:t>
      </w:r>
    </w:p>
    <w:p w14:paraId="29DA37FF" w14:textId="77777777" w:rsidR="005241C9" w:rsidRPr="00287DFB" w:rsidRDefault="005241C9" w:rsidP="005241C9">
      <w:pPr>
        <w:jc w:val="both"/>
        <w:rPr>
          <w:rFonts w:eastAsia="Arial Unicode MS"/>
          <w:sz w:val="20"/>
        </w:rPr>
      </w:pPr>
    </w:p>
    <w:p w14:paraId="33A2F8F8" w14:textId="77777777" w:rsidR="005241C9" w:rsidRPr="00287DFB" w:rsidRDefault="005241C9" w:rsidP="005241C9">
      <w:pPr>
        <w:jc w:val="both"/>
        <w:rPr>
          <w:rFonts w:eastAsia="Arial Unicode MS"/>
          <w:sz w:val="20"/>
        </w:rPr>
      </w:pPr>
      <w:r w:rsidRPr="00287DFB">
        <w:rPr>
          <w:rFonts w:eastAsia="Arial Unicode MS"/>
          <w:sz w:val="20"/>
        </w:rPr>
        <w:t xml:space="preserve">Cabe aclarar que las Obligaciones Negociables se encuentran excluidas del privilegio especial previsto en el inciso e) del artículo 49 de la Ley de Entidades Financieras. </w:t>
      </w:r>
    </w:p>
    <w:p w14:paraId="0E3618F0" w14:textId="77777777" w:rsidR="005241C9" w:rsidRPr="00287DFB" w:rsidRDefault="005241C9" w:rsidP="005241C9">
      <w:pPr>
        <w:jc w:val="both"/>
        <w:rPr>
          <w:rFonts w:eastAsia="Arial Unicode MS"/>
          <w:sz w:val="20"/>
          <w:u w:val="single"/>
        </w:rPr>
      </w:pPr>
    </w:p>
    <w:p w14:paraId="4C6776AB" w14:textId="77777777" w:rsidR="005241C9" w:rsidRPr="00287DFB" w:rsidRDefault="005241C9" w:rsidP="005241C9">
      <w:pPr>
        <w:jc w:val="both"/>
        <w:rPr>
          <w:sz w:val="20"/>
          <w:u w:val="single"/>
        </w:rPr>
      </w:pPr>
      <w:r w:rsidRPr="00287DFB">
        <w:rPr>
          <w:sz w:val="20"/>
          <w:u w:val="single"/>
        </w:rPr>
        <w:t>Entidades Financieras con Dificultades Económicas</w:t>
      </w:r>
    </w:p>
    <w:p w14:paraId="384062E7" w14:textId="77777777" w:rsidR="005241C9" w:rsidRPr="00287DFB" w:rsidRDefault="005241C9" w:rsidP="005241C9">
      <w:pPr>
        <w:jc w:val="both"/>
        <w:rPr>
          <w:sz w:val="20"/>
          <w:u w:val="single"/>
        </w:rPr>
      </w:pPr>
    </w:p>
    <w:p w14:paraId="191EF729" w14:textId="77777777" w:rsidR="005241C9" w:rsidRPr="00287DFB" w:rsidRDefault="005241C9" w:rsidP="005241C9">
      <w:pPr>
        <w:jc w:val="both"/>
        <w:rPr>
          <w:sz w:val="20"/>
        </w:rPr>
      </w:pPr>
      <w:r w:rsidRPr="00287DFB">
        <w:rPr>
          <w:sz w:val="20"/>
        </w:rPr>
        <w:t>De acuerdo con el artículo 34 de la Ley de Entidades Financieras, aquellas entidades que no cumplan con las disposiciones establecidas en la misma sobre liquidez y solvencia, o con la normativa dictada por el BCRA en la materia, deberán dar las explicaciones pertinentes al ente de contralor en los plazos que éste establezca. Asimismo, se prevé la presentación de un plan de regularización y saneamiento (el “</w:t>
      </w:r>
      <w:r w:rsidRPr="00287DFB">
        <w:rPr>
          <w:sz w:val="20"/>
          <w:u w:val="words"/>
        </w:rPr>
        <w:t>Plan de Regularización</w:t>
      </w:r>
      <w:r w:rsidRPr="00287DFB">
        <w:rPr>
          <w:sz w:val="20"/>
        </w:rPr>
        <w:t>”) en los plazos y condiciones que establezca el BCRA, que en ningún caso podrá exceder los treinta días, cuando: a) se encontrara afectada su solvencia o liquidez, a juicio del BCRA; b) se registraran deficiencias de efectivo mínimo durante los períodos que el BCRA establezca; c) registrara reiterados incumplimientos a los distintos límites o relaciones técnicas establecidas; d) no mantuviere la responsabilidad patrimonial mínima exigida para su clase, ubicación o características determinadas. El BCRA podrá, sin perjuicio de ello designar veedores con facultad de veto cuyas resoluciones serán recurribles, en única instancia, ante el presidente del BCRA. Asimismo, podrá exigir la constitución de garantías y limitar o prohibir la distribución o remesas de utilidades. La falta de presentación, el rechazo o el incumplimiento de los Planes de Regularización facultará al BCRA para resolver, habiendo sido oída o emplazada la entidad y sin más trámite, la revocación de la autorización para funcionar como entidad financiera, sin perjuicio de aplicar las sanciones previstas en la Ley de Entidades Financieras.</w:t>
      </w:r>
    </w:p>
    <w:p w14:paraId="53FC9F0F" w14:textId="77777777" w:rsidR="005241C9" w:rsidRPr="00287DFB" w:rsidRDefault="005241C9" w:rsidP="005241C9">
      <w:pPr>
        <w:jc w:val="both"/>
        <w:rPr>
          <w:sz w:val="20"/>
        </w:rPr>
      </w:pPr>
    </w:p>
    <w:p w14:paraId="1D6EE103" w14:textId="77777777" w:rsidR="005241C9" w:rsidRPr="00287DFB" w:rsidRDefault="005241C9" w:rsidP="005241C9">
      <w:pPr>
        <w:jc w:val="both"/>
        <w:rPr>
          <w:sz w:val="20"/>
        </w:rPr>
      </w:pPr>
      <w:r w:rsidRPr="00287DFB">
        <w:rPr>
          <w:sz w:val="20"/>
        </w:rPr>
        <w:t>Asimismo, conforme el artículo 35 bis de la Ley de Entidades Financieras cuando a juicio exclusivo del BCRA, adoptado por la mayoría absoluta de su directorio, una entidad financiera se encontrara en cualquiera de las situaciones previstas por el artículo 44 de la Ley de Entidades Financieras (es decir, en los casos en que el BCRA puede revocar la autorización para funcionar de una entidad financiera), aquél podrá autorizar su reestructuración en defensa de los depositantes, con carácter previo a la revocación de la autorización para funcionar. En ese orden, el BCRA podrá adoptar las siguientes determinaciones o una combinación de ellas: i) Ordenar la reducción, aumento y enajenación del capital social; ii) Ordenar la exclusión de activos y pasivos y su transferencia; iii) Ordenar la intervención judicial de la entidad financiera; y iv) Ordenar la transferencia de activos y pasivos excluidos.</w:t>
      </w:r>
    </w:p>
    <w:p w14:paraId="41BAEC68" w14:textId="77777777" w:rsidR="005241C9" w:rsidRPr="00287DFB" w:rsidRDefault="005241C9" w:rsidP="005241C9">
      <w:pPr>
        <w:jc w:val="both"/>
        <w:rPr>
          <w:sz w:val="20"/>
        </w:rPr>
      </w:pPr>
    </w:p>
    <w:p w14:paraId="3B0C3416" w14:textId="77777777" w:rsidR="005241C9" w:rsidRPr="00287DFB" w:rsidRDefault="005241C9" w:rsidP="005241C9">
      <w:pPr>
        <w:jc w:val="both"/>
        <w:rPr>
          <w:sz w:val="20"/>
        </w:rPr>
      </w:pPr>
      <w:r w:rsidRPr="00287DFB">
        <w:rPr>
          <w:sz w:val="20"/>
        </w:rPr>
        <w:t>En todos estos casos se aplicará lo dispuesto por el artículo 49, segundo párrafo in fine de la Carta Orgánica del BCRA (de acuerdo al cual, la suspensión transitoria de las operaciones de la entidad en los términos indicados en dicho artículo, en ningún caso dará derecho a los acreedores al reclamo por daños y perjuicios contra el BCRA o el Estado Nacional), respecto de éste, los fideicomisos referidos en el artículo 18, inciso b) de dicho ordenamiento, y los terceros que hubieran realizado los actos en cuestión, salvo la existencia de dolo. La falta de derecho al reclamo de daños y perjuicios y consecuente ausencia de legitimación alcanza a la misma entidad y sus acreedores, asociados, accionistas, administradores y representantes.</w:t>
      </w:r>
    </w:p>
    <w:p w14:paraId="5E3715D1" w14:textId="77777777" w:rsidR="005241C9" w:rsidRPr="00287DFB" w:rsidRDefault="005241C9" w:rsidP="005241C9">
      <w:pPr>
        <w:jc w:val="both"/>
        <w:rPr>
          <w:sz w:val="20"/>
        </w:rPr>
      </w:pPr>
    </w:p>
    <w:p w14:paraId="024CED5D" w14:textId="77777777" w:rsidR="005241C9" w:rsidRPr="00287DFB" w:rsidRDefault="005241C9" w:rsidP="005241C9">
      <w:pPr>
        <w:jc w:val="both"/>
        <w:rPr>
          <w:sz w:val="20"/>
        </w:rPr>
      </w:pPr>
      <w:r w:rsidRPr="00287DFB">
        <w:rPr>
          <w:sz w:val="20"/>
        </w:rPr>
        <w:t>De conformidad con el artículo 35 ter de la Ley de Entidades Financieras, la oportunidad, mérito y conveniencia de los actos adoptados por el BCRA o la SEFyC, en ejercicio de las competencias y funciones adjudicadas por los artículos 49 de la Carta Orgánica del BCRA, y 34, 35 bis, 44, 45 de la Ley de Entidades Financieras y normas concordantes y complementarias de las anteriores, sólo serán revisables en sede judicial cuando hubiere mediado arbitrariedad o irrazonabilidad manifiestas.</w:t>
      </w:r>
    </w:p>
    <w:p w14:paraId="5C3AB49E" w14:textId="77777777" w:rsidR="005241C9" w:rsidRPr="00287DFB" w:rsidRDefault="005241C9" w:rsidP="005241C9">
      <w:pPr>
        <w:jc w:val="both"/>
        <w:rPr>
          <w:sz w:val="20"/>
        </w:rPr>
      </w:pPr>
    </w:p>
    <w:p w14:paraId="532FF534" w14:textId="77777777" w:rsidR="005241C9" w:rsidRPr="00287DFB" w:rsidRDefault="005241C9" w:rsidP="005241C9">
      <w:pPr>
        <w:jc w:val="both"/>
        <w:rPr>
          <w:sz w:val="20"/>
        </w:rPr>
      </w:pPr>
      <w:r w:rsidRPr="00287DFB">
        <w:rPr>
          <w:sz w:val="20"/>
        </w:rPr>
        <w:t>En relación con la facultad del BCRA de revocar la autorización para funcionar de una entidad financiera, el artículo 44 de la Ley de Entidades Financieras dispone que el BCRA podrá resolver la revocación de la autorización para funcionar de las entidades financieras: a) a pedido de las autoridades legales o estatutarias; b) en los casos de disolución previstos en el CCC o en las leyes que rijan su existencia como persona jurídica; c) Por afectación de la solvencia y/o liquidez de la entidad que, a juicio del BCRA, no pudiera resolverse por medio de un plan de regularización y saneamiento; d) en los demás casos previstos en la Ley de Entidades Financieras.</w:t>
      </w:r>
    </w:p>
    <w:p w14:paraId="71DEBAA2" w14:textId="77777777" w:rsidR="005241C9" w:rsidRPr="00287DFB" w:rsidRDefault="005241C9" w:rsidP="005241C9">
      <w:pPr>
        <w:jc w:val="both"/>
        <w:rPr>
          <w:sz w:val="20"/>
        </w:rPr>
      </w:pPr>
    </w:p>
    <w:p w14:paraId="08AAC487" w14:textId="77777777" w:rsidR="005241C9" w:rsidRPr="00287DFB" w:rsidRDefault="005241C9" w:rsidP="005241C9">
      <w:pPr>
        <w:jc w:val="both"/>
        <w:rPr>
          <w:sz w:val="20"/>
        </w:rPr>
      </w:pPr>
      <w:r w:rsidRPr="00287DFB">
        <w:rPr>
          <w:sz w:val="20"/>
        </w:rPr>
        <w:t>Serán nulos cualquier tipo de compromisos que aumenten los pasivos de la misma y cesará su exigibilidad y el devengamiento de sus intereses a partir de la notificación de la resolución que dispone la revocación de la autorización para funcionar y hasta tanto el Juez competente resuelva el modo del cese de la actividad reglada o de la liquidación de la ex entidad.</w:t>
      </w:r>
    </w:p>
    <w:p w14:paraId="1A422345" w14:textId="77777777" w:rsidR="005241C9" w:rsidRPr="00287DFB" w:rsidRDefault="005241C9" w:rsidP="005241C9">
      <w:pPr>
        <w:jc w:val="both"/>
        <w:rPr>
          <w:sz w:val="20"/>
        </w:rPr>
      </w:pPr>
    </w:p>
    <w:p w14:paraId="764FD8B1" w14:textId="77777777" w:rsidR="005241C9" w:rsidRPr="00287DFB" w:rsidRDefault="005241C9" w:rsidP="005241C9">
      <w:pPr>
        <w:jc w:val="both"/>
        <w:rPr>
          <w:sz w:val="20"/>
        </w:rPr>
      </w:pPr>
      <w:r w:rsidRPr="00287DFB">
        <w:rPr>
          <w:sz w:val="20"/>
        </w:rPr>
        <w:t>Si la resolución de revocación de la autorización para funcionar dispusiere el pedido de quiebra de la ex entidad, el juez interviniente deberá expedirse de inmediato. No mediando petición de quiebra por el BCRA el Juez podrá decretarla en cualquier estado del proceso cuando estime que se hayan configurado los presupuestos necesarios.</w:t>
      </w:r>
    </w:p>
    <w:p w14:paraId="7038FB34" w14:textId="77777777" w:rsidR="005241C9" w:rsidRPr="00287DFB" w:rsidRDefault="005241C9" w:rsidP="005241C9">
      <w:pPr>
        <w:jc w:val="both"/>
        <w:rPr>
          <w:sz w:val="20"/>
        </w:rPr>
      </w:pPr>
    </w:p>
    <w:p w14:paraId="5509F24D" w14:textId="77777777" w:rsidR="005241C9" w:rsidRPr="00287DFB" w:rsidRDefault="005241C9" w:rsidP="005241C9">
      <w:pPr>
        <w:jc w:val="both"/>
        <w:rPr>
          <w:sz w:val="20"/>
        </w:rPr>
      </w:pPr>
      <w:r w:rsidRPr="00287DFB">
        <w:rPr>
          <w:sz w:val="20"/>
        </w:rPr>
        <w:t>La autoliquidación, la liquidación judicial y/o la quiebra de las entidades financieras quedan sometidas a lo prescripto por las Ley General de Sociedades y por la Ley de Concursos y Quiebras en todo aquello que no se oponga a lo dispuesto en la Ley de Entidades Financieras.</w:t>
      </w:r>
    </w:p>
    <w:p w14:paraId="79A149EA" w14:textId="77777777" w:rsidR="005241C9" w:rsidRPr="00287DFB" w:rsidRDefault="005241C9" w:rsidP="005241C9">
      <w:pPr>
        <w:jc w:val="both"/>
        <w:rPr>
          <w:sz w:val="20"/>
        </w:rPr>
      </w:pPr>
    </w:p>
    <w:p w14:paraId="3B9D7CF6" w14:textId="77777777" w:rsidR="005241C9" w:rsidRPr="00287DFB" w:rsidRDefault="005241C9" w:rsidP="005241C9">
      <w:pPr>
        <w:jc w:val="both"/>
        <w:rPr>
          <w:sz w:val="20"/>
        </w:rPr>
      </w:pPr>
      <w:r w:rsidRPr="00287DFB">
        <w:rPr>
          <w:sz w:val="20"/>
        </w:rPr>
        <w:t xml:space="preserve">La Ley de Entidades Financieras dispone en su artículo 50 que las entidades financieras no pueden solicitar la formación de concurso preventivo ni su propia quiebra. La quiebra de las entidades financieras sólo podrá ser decretada una vez sea revocada la autorización para funcionar como tales otorgada por el BCRA. </w:t>
      </w:r>
    </w:p>
    <w:p w14:paraId="23CFB306" w14:textId="77777777" w:rsidR="005241C9" w:rsidRPr="00287DFB" w:rsidRDefault="005241C9" w:rsidP="005241C9">
      <w:pPr>
        <w:jc w:val="both"/>
        <w:rPr>
          <w:sz w:val="20"/>
        </w:rPr>
      </w:pPr>
    </w:p>
    <w:p w14:paraId="7213B5DB" w14:textId="77777777" w:rsidR="005241C9" w:rsidRPr="00287DFB" w:rsidRDefault="005241C9" w:rsidP="005241C9">
      <w:pPr>
        <w:jc w:val="both"/>
        <w:rPr>
          <w:sz w:val="20"/>
        </w:rPr>
      </w:pPr>
      <w:r w:rsidRPr="00287DFB">
        <w:rPr>
          <w:sz w:val="20"/>
        </w:rPr>
        <w:t>Si la resolución del BCRA que dispone la revocación de la autorización para funcionar comprendiere la decisión de peticionar la quiebra de la ex entidad, dicho pedido deberá formalizarse inmediatamente ante el Juez competente.</w:t>
      </w:r>
    </w:p>
    <w:p w14:paraId="79349A1A" w14:textId="77777777" w:rsidR="005241C9" w:rsidRPr="00287DFB" w:rsidRDefault="005241C9" w:rsidP="005241C9">
      <w:pPr>
        <w:jc w:val="both"/>
        <w:rPr>
          <w:sz w:val="20"/>
        </w:rPr>
      </w:pPr>
    </w:p>
    <w:p w14:paraId="7208C7E9" w14:textId="77777777" w:rsidR="005241C9" w:rsidRPr="00287DFB" w:rsidRDefault="005241C9" w:rsidP="005241C9">
      <w:pPr>
        <w:jc w:val="both"/>
        <w:rPr>
          <w:sz w:val="20"/>
        </w:rPr>
      </w:pPr>
      <w:r w:rsidRPr="00287DFB">
        <w:rPr>
          <w:sz w:val="20"/>
        </w:rPr>
        <w:t>Una vez declarada la quiebra, y de conformidad a lo dispuesto por el artículo 51 de la Ley de Entidades Financieras, la entidad quedará sometida a las prescripciones de Ley de Entidades Financieras y de la Ley de Concursos y Quiebras, salvo en lo concerniente a las siguientes disposiciones:</w:t>
      </w:r>
    </w:p>
    <w:p w14:paraId="55EA2835" w14:textId="77777777" w:rsidR="005241C9" w:rsidRPr="00287DFB" w:rsidRDefault="005241C9" w:rsidP="005241C9">
      <w:pPr>
        <w:jc w:val="both"/>
        <w:rPr>
          <w:sz w:val="20"/>
        </w:rPr>
      </w:pPr>
    </w:p>
    <w:p w14:paraId="13156F1F" w14:textId="77777777" w:rsidR="005241C9" w:rsidRPr="00287DFB" w:rsidRDefault="005241C9" w:rsidP="005241C9">
      <w:pPr>
        <w:jc w:val="both"/>
        <w:rPr>
          <w:sz w:val="20"/>
        </w:rPr>
      </w:pPr>
      <w:r w:rsidRPr="00287DFB">
        <w:rPr>
          <w:sz w:val="20"/>
        </w:rPr>
        <w:t>a)</w:t>
      </w:r>
      <w:r w:rsidRPr="00287DFB">
        <w:rPr>
          <w:sz w:val="20"/>
        </w:rPr>
        <w:tab/>
        <w:t>No serán reputados ineficaces ni susceptibles de revocación, de conformidad con las normas de la Ley de Concursos y Quiebras, los actos realizados o autorizados por el BCRA por los supuestos previstos en la ley vigente hasta la sanción de la ley 24.144, ni los actos realizados o autorizados a realizar a entidades o terceros de acuerdo a las disposiciones del artículo 35 bis de la Ley de Entidades Financieras y el artículo 17 incisos b) y c) de la Carta Orgánica del BCRA, ni los créditos del BCRA con el privilegio absoluto del artículo 53 ni sus garantías;</w:t>
      </w:r>
    </w:p>
    <w:p w14:paraId="3854A106" w14:textId="77777777" w:rsidR="005241C9" w:rsidRPr="00287DFB" w:rsidRDefault="005241C9" w:rsidP="005241C9">
      <w:pPr>
        <w:jc w:val="both"/>
        <w:rPr>
          <w:sz w:val="20"/>
        </w:rPr>
      </w:pPr>
      <w:r w:rsidRPr="00287DFB">
        <w:rPr>
          <w:sz w:val="20"/>
        </w:rPr>
        <w:t>b)</w:t>
      </w:r>
      <w:r w:rsidRPr="00287DFB">
        <w:rPr>
          <w:sz w:val="20"/>
        </w:rPr>
        <w:tab/>
        <w:t>En ningún caso serán aplicables las normas sobre continuación de la explotación de la empresa;</w:t>
      </w:r>
    </w:p>
    <w:p w14:paraId="21B235D4" w14:textId="77777777" w:rsidR="005241C9" w:rsidRPr="00287DFB" w:rsidRDefault="005241C9" w:rsidP="005241C9">
      <w:pPr>
        <w:jc w:val="both"/>
        <w:rPr>
          <w:sz w:val="20"/>
        </w:rPr>
      </w:pPr>
      <w:r w:rsidRPr="00287DFB">
        <w:rPr>
          <w:sz w:val="20"/>
        </w:rPr>
        <w:t>c)</w:t>
      </w:r>
      <w:r w:rsidRPr="00287DFB">
        <w:rPr>
          <w:sz w:val="20"/>
        </w:rPr>
        <w:tab/>
        <w:t>será aplicable el privilegio general otorgado por la Ley de Entidades Financieras en caso de liquidación judicial de entidades financieras (véase en esta sección “Derechos de Privilegio de los Depositantes”); y</w:t>
      </w:r>
    </w:p>
    <w:p w14:paraId="4CC7C6E7" w14:textId="77777777" w:rsidR="005241C9" w:rsidRPr="00287DFB" w:rsidRDefault="005241C9" w:rsidP="005241C9">
      <w:pPr>
        <w:jc w:val="both"/>
        <w:rPr>
          <w:sz w:val="20"/>
        </w:rPr>
      </w:pPr>
      <w:r w:rsidRPr="00287DFB">
        <w:rPr>
          <w:sz w:val="20"/>
        </w:rPr>
        <w:t>d)</w:t>
      </w:r>
      <w:r w:rsidRPr="00287DFB">
        <w:rPr>
          <w:sz w:val="20"/>
        </w:rPr>
        <w:tab/>
        <w:t>La verificación de créditos del BCRA se formalizará sin necesidad de cumplir con el recaudo de acompañar los títulos justificativos de los mismos, a los que se refiere el artículo 32 de la Ley de Concursos y Quiebras, bastando a tales efectos la certificación de los saldos contables emitidos por el BCRA.</w:t>
      </w:r>
    </w:p>
    <w:p w14:paraId="2726714C" w14:textId="77777777" w:rsidR="005241C9" w:rsidRPr="00287DFB" w:rsidRDefault="005241C9" w:rsidP="005241C9">
      <w:pPr>
        <w:jc w:val="both"/>
        <w:rPr>
          <w:rFonts w:eastAsia="Arial Unicode MS"/>
          <w:sz w:val="20"/>
          <w:u w:val="single"/>
        </w:rPr>
      </w:pPr>
    </w:p>
    <w:p w14:paraId="08D5413C" w14:textId="77777777" w:rsidR="005241C9" w:rsidRPr="00287DFB" w:rsidRDefault="005241C9" w:rsidP="005241C9">
      <w:pPr>
        <w:jc w:val="both"/>
        <w:rPr>
          <w:rFonts w:eastAsia="Arial Unicode MS"/>
          <w:sz w:val="20"/>
          <w:u w:val="single"/>
        </w:rPr>
      </w:pPr>
      <w:r w:rsidRPr="00287DFB">
        <w:rPr>
          <w:rFonts w:eastAsia="Arial Unicode MS"/>
          <w:sz w:val="20"/>
          <w:u w:val="single"/>
        </w:rPr>
        <w:t>Ausencia de garantía de las casas matrices respecto de las operaciones realizadas en la Argentina.</w:t>
      </w:r>
    </w:p>
    <w:p w14:paraId="78345F5A" w14:textId="77777777" w:rsidR="005241C9" w:rsidRPr="00287DFB" w:rsidRDefault="005241C9" w:rsidP="005241C9">
      <w:pPr>
        <w:jc w:val="both"/>
        <w:rPr>
          <w:rFonts w:eastAsia="Arial Unicode MS"/>
          <w:sz w:val="20"/>
          <w:u w:val="single"/>
        </w:rPr>
      </w:pPr>
    </w:p>
    <w:p w14:paraId="0C3B079E" w14:textId="77777777" w:rsidR="005241C9" w:rsidRPr="00287DFB" w:rsidRDefault="005241C9" w:rsidP="005241C9">
      <w:pPr>
        <w:jc w:val="both"/>
        <w:rPr>
          <w:rFonts w:eastAsia="Arial Unicode MS"/>
          <w:sz w:val="20"/>
        </w:rPr>
      </w:pPr>
      <w:r w:rsidRPr="00287DFB">
        <w:rPr>
          <w:sz w:val="20"/>
        </w:rPr>
        <w:t>CFA es una sociedad anónima constituida de acuerdo con la ley argentina, conforme a la cual los accionistas limitan su responsabilidad a la integración de las acciones suscriptas de acuerdo con la Ley General de Sociedades.</w:t>
      </w:r>
    </w:p>
    <w:p w14:paraId="4F9FFF0E" w14:textId="77777777" w:rsidR="005241C9" w:rsidRPr="00287DFB" w:rsidRDefault="005241C9" w:rsidP="005241C9">
      <w:pPr>
        <w:jc w:val="both"/>
        <w:rPr>
          <w:rFonts w:eastAsia="Arial Unicode MS"/>
          <w:sz w:val="20"/>
        </w:rPr>
      </w:pPr>
    </w:p>
    <w:p w14:paraId="4808A0F0" w14:textId="77777777" w:rsidR="005241C9" w:rsidRPr="00287DFB" w:rsidRDefault="005241C9" w:rsidP="005241C9">
      <w:pPr>
        <w:jc w:val="both"/>
        <w:rPr>
          <w:rFonts w:eastAsia="Arial Unicode MS"/>
          <w:sz w:val="20"/>
        </w:rPr>
      </w:pPr>
      <w:r w:rsidRPr="00287DFB">
        <w:rPr>
          <w:rFonts w:eastAsia="Arial Unicode MS"/>
          <w:sz w:val="20"/>
        </w:rPr>
        <w:t xml:space="preserve">A partir del 4 de junio de 2003, fecha de entrada en vigencia de la Ley N° 25.738 y en conjunto con la </w:t>
      </w:r>
      <w:r w:rsidRPr="00287DFB">
        <w:rPr>
          <w:sz w:val="20"/>
        </w:rPr>
        <w:t>Comunicación</w:t>
      </w:r>
      <w:r w:rsidRPr="00287DFB">
        <w:rPr>
          <w:rFonts w:eastAsia="Arial Unicode MS"/>
          <w:sz w:val="20"/>
        </w:rPr>
        <w:t xml:space="preserve"> “A” 6324 y complementarias, es obligatorio para las entidades financieras locales de capital extranjero y las sucursales de entidades financieras extranjeras autorizadas por el BCRA, poner en conocimiento del público en general los supuestos en que sus casas matrices o grupo accionario mayoritario de capital extranjero responden por las operaciones bancarias efectuadas en la Argentina, y el alcance de dicha garantía. </w:t>
      </w:r>
    </w:p>
    <w:p w14:paraId="0E1303C3" w14:textId="77777777" w:rsidR="005241C9" w:rsidRPr="00287DFB" w:rsidRDefault="005241C9" w:rsidP="005241C9">
      <w:pPr>
        <w:jc w:val="both"/>
        <w:rPr>
          <w:rFonts w:eastAsia="Arial Unicode MS"/>
          <w:sz w:val="20"/>
        </w:rPr>
      </w:pPr>
    </w:p>
    <w:p w14:paraId="0A840AE3" w14:textId="77777777" w:rsidR="005241C9" w:rsidRPr="00287DFB" w:rsidRDefault="005241C9" w:rsidP="005241C9">
      <w:pPr>
        <w:jc w:val="both"/>
        <w:rPr>
          <w:rFonts w:eastAsia="Arial Unicode MS"/>
          <w:sz w:val="20"/>
        </w:rPr>
      </w:pPr>
      <w:r w:rsidRPr="00287DFB">
        <w:rPr>
          <w:rFonts w:eastAsia="Arial Unicode MS"/>
          <w:sz w:val="20"/>
        </w:rPr>
        <w:t>No obstante, se establece que, en el supuesto de no proceder dicha responsabilidad, las sucursales de entidades financieras extranjeras deben obligatoriamente dejar establecido que sus operaciones bancarias no cuentan con respaldo alguno de sus casas matrices.</w:t>
      </w:r>
    </w:p>
    <w:p w14:paraId="06A25F0A" w14:textId="77777777" w:rsidR="005241C9" w:rsidRPr="00287DFB" w:rsidRDefault="005241C9" w:rsidP="005241C9">
      <w:pPr>
        <w:jc w:val="both"/>
        <w:rPr>
          <w:rFonts w:eastAsia="Arial Unicode MS"/>
          <w:sz w:val="20"/>
        </w:rPr>
      </w:pPr>
    </w:p>
    <w:p w14:paraId="1E24BB6E" w14:textId="77777777" w:rsidR="005241C9" w:rsidRPr="00287DFB" w:rsidRDefault="005241C9" w:rsidP="005241C9">
      <w:pPr>
        <w:jc w:val="both"/>
        <w:rPr>
          <w:b/>
        </w:rPr>
      </w:pPr>
      <w:r w:rsidRPr="00287DFB">
        <w:rPr>
          <w:rFonts w:eastAsia="Arial Unicode MS"/>
          <w:sz w:val="20"/>
        </w:rPr>
        <w:t xml:space="preserve">En cumplimiento de la Ley N° 25.738 y en conjunto con la </w:t>
      </w:r>
      <w:r w:rsidRPr="00287DFB">
        <w:rPr>
          <w:sz w:val="20"/>
        </w:rPr>
        <w:t>Comunicación</w:t>
      </w:r>
      <w:r w:rsidRPr="00287DFB">
        <w:rPr>
          <w:rFonts w:eastAsia="Arial Unicode MS"/>
          <w:sz w:val="20"/>
        </w:rPr>
        <w:t xml:space="preserve"> “A” 6324 y complementarias, CFA pone en conocimiento del público inversor que ninguno de sus accionistas, ya sea extranjero o nacional, responde en exceso de su integración accionaria por las obligaciones emergentes de las operaciones concertadas por </w:t>
      </w:r>
      <w:r w:rsidRPr="00287DFB">
        <w:rPr>
          <w:sz w:val="20"/>
        </w:rPr>
        <w:t>CFA</w:t>
      </w:r>
      <w:r w:rsidRPr="00287DFB">
        <w:rPr>
          <w:rFonts w:eastAsia="Arial Unicode MS"/>
          <w:sz w:val="20"/>
        </w:rPr>
        <w:t xml:space="preserve"> (incluyendo, sin limitación, las obligaciones emergentes de las Obligaciones Negociables), que no cuentan con respaldo alguno de sus accionistas.</w:t>
      </w:r>
    </w:p>
    <w:p w14:paraId="023738AA" w14:textId="77777777" w:rsidR="005241C9" w:rsidRPr="00287DFB" w:rsidRDefault="005241C9" w:rsidP="005241C9">
      <w:pPr>
        <w:jc w:val="both"/>
        <w:rPr>
          <w:rFonts w:eastAsia="Arial Unicode MS"/>
          <w:sz w:val="20"/>
        </w:rPr>
      </w:pPr>
      <w:r w:rsidRPr="00287DFB">
        <w:rPr>
          <w:rFonts w:eastAsia="Arial Unicode MS"/>
          <w:sz w:val="20"/>
        </w:rPr>
        <w:t>Cierre o traslados de sucursales.</w:t>
      </w:r>
    </w:p>
    <w:p w14:paraId="1B859319" w14:textId="77777777" w:rsidR="005241C9" w:rsidRPr="00287DFB" w:rsidRDefault="005241C9" w:rsidP="005241C9">
      <w:pPr>
        <w:jc w:val="both"/>
        <w:rPr>
          <w:rFonts w:eastAsia="Arial Unicode MS"/>
          <w:sz w:val="20"/>
        </w:rPr>
      </w:pPr>
    </w:p>
    <w:p w14:paraId="6E68E88B" w14:textId="236733F6" w:rsidR="005241C9" w:rsidRPr="00287DFB" w:rsidRDefault="005241C9" w:rsidP="005241C9">
      <w:pPr>
        <w:jc w:val="both"/>
        <w:rPr>
          <w:rFonts w:eastAsia="Arial Unicode MS"/>
          <w:sz w:val="20"/>
        </w:rPr>
      </w:pPr>
      <w:r w:rsidRPr="00684446">
        <w:rPr>
          <w:rFonts w:eastAsia="Arial Unicode MS"/>
          <w:sz w:val="20"/>
        </w:rPr>
        <w:t xml:space="preserve">Por medio de la Comunicación “A” 7147, </w:t>
      </w:r>
      <w:r w:rsidR="003861CB" w:rsidRPr="00684446">
        <w:rPr>
          <w:rFonts w:eastAsia="Arial Unicode MS"/>
          <w:sz w:val="20"/>
        </w:rPr>
        <w:t xml:space="preserve">de fecha 22 de octubre de 2020, </w:t>
      </w:r>
      <w:r w:rsidRPr="00684446">
        <w:rPr>
          <w:rFonts w:eastAsia="Arial Unicode MS"/>
          <w:sz w:val="20"/>
        </w:rPr>
        <w:t>el BCRA estableció que hasta el 31 de marzo de 2021 las entidades financieras deberán contar con su conformidad previa para proceder al traslado o cierre de sus sucursales.</w:t>
      </w:r>
      <w:r w:rsidR="00B763D6">
        <w:rPr>
          <w:rFonts w:eastAsia="Arial Unicode MS"/>
          <w:sz w:val="20"/>
        </w:rPr>
        <w:t xml:space="preserve"> Asimismo, por medio de la Comunicación “A” 7182 se dispuso que l</w:t>
      </w:r>
      <w:r w:rsidR="00B763D6" w:rsidRPr="00B763D6">
        <w:rPr>
          <w:rFonts w:eastAsia="Arial Unicode MS"/>
          <w:sz w:val="20"/>
        </w:rPr>
        <w:t>as entidades financieras que con anterioridad al 17.12.2020 hayan informado al BCRA la realización de acuerdos para delegar, deberán remitir a la SEFyC, mediante el aplicativo que se establezca, respecto de cada agencia y/o administradora de redes de agencias complementarias de servicios financieros con la que hayan realizado acuerdos para delegar, la información detallada en el punto 9.2.</w:t>
      </w:r>
      <w:r w:rsidR="00B763D6">
        <w:rPr>
          <w:rFonts w:eastAsia="Arial Unicode MS"/>
          <w:sz w:val="20"/>
        </w:rPr>
        <w:t xml:space="preserve"> de las normas “Expansión de Entidades Financieras”.</w:t>
      </w:r>
      <w:r w:rsidR="00B763D6" w:rsidRPr="00B763D6">
        <w:rPr>
          <w:rFonts w:eastAsia="Arial Unicode MS"/>
          <w:sz w:val="20"/>
        </w:rPr>
        <w:t xml:space="preserve"> Las actividades u operaciones delegadas estarán limitadas a operaciones en pesos.</w:t>
      </w:r>
    </w:p>
    <w:p w14:paraId="49AE11C2" w14:textId="77777777" w:rsidR="00E57090" w:rsidRPr="00287DFB" w:rsidRDefault="00E57090" w:rsidP="00B4799F">
      <w:pPr>
        <w:pStyle w:val="Textoindependiente"/>
        <w:widowControl w:val="0"/>
        <w:tabs>
          <w:tab w:val="clear" w:pos="380"/>
        </w:tabs>
        <w:outlineLvl w:val="0"/>
        <w:rPr>
          <w:rFonts w:ascii="Times New Roman" w:eastAsia="Arial Unicode MS" w:hAnsi="Times New Roman"/>
          <w:b w:val="0"/>
          <w:bCs w:val="0"/>
          <w:szCs w:val="24"/>
          <w:lang w:val="es-AR"/>
        </w:rPr>
      </w:pPr>
    </w:p>
    <w:p w14:paraId="35EC23A8" w14:textId="77777777" w:rsidR="00FB2809" w:rsidRPr="00287DFB" w:rsidRDefault="00FB2809" w:rsidP="005711AC">
      <w:pPr>
        <w:rPr>
          <w:rFonts w:eastAsia="Arial Unicode MS"/>
          <w:b/>
          <w:bCs/>
        </w:rPr>
      </w:pPr>
    </w:p>
    <w:p w14:paraId="3F20B840" w14:textId="77777777" w:rsidR="00FB2809" w:rsidRPr="00287DFB" w:rsidRDefault="00FB2809" w:rsidP="00FB2809">
      <w:pPr>
        <w:rPr>
          <w:rFonts w:eastAsia="Arial Unicode MS"/>
        </w:rPr>
      </w:pPr>
    </w:p>
    <w:p w14:paraId="65494F62" w14:textId="77777777" w:rsidR="00FB2809" w:rsidRPr="00287DFB" w:rsidRDefault="00FB2809" w:rsidP="00D43EBB">
      <w:pPr>
        <w:rPr>
          <w:rFonts w:eastAsia="Arial Unicode MS"/>
        </w:rPr>
      </w:pPr>
    </w:p>
    <w:p w14:paraId="48773E2A" w14:textId="77777777" w:rsidR="00FB2809" w:rsidRPr="00287DFB" w:rsidRDefault="00FB2809" w:rsidP="00CF3F49">
      <w:pPr>
        <w:rPr>
          <w:rFonts w:eastAsia="Arial Unicode MS"/>
        </w:rPr>
      </w:pPr>
    </w:p>
    <w:p w14:paraId="2198A9C0" w14:textId="77777777" w:rsidR="00FB2809" w:rsidRPr="00287DFB" w:rsidRDefault="00FB2809" w:rsidP="00CF3F49">
      <w:pPr>
        <w:rPr>
          <w:rFonts w:eastAsia="Arial Unicode MS"/>
        </w:rPr>
      </w:pPr>
    </w:p>
    <w:p w14:paraId="78B4F214" w14:textId="77777777" w:rsidR="00FB2809" w:rsidRPr="00287DFB" w:rsidRDefault="00FB2809" w:rsidP="00CF3F49">
      <w:pPr>
        <w:rPr>
          <w:rFonts w:eastAsia="Arial Unicode MS"/>
        </w:rPr>
      </w:pPr>
    </w:p>
    <w:p w14:paraId="50B7E678" w14:textId="77777777" w:rsidR="00FB2809" w:rsidRPr="00287DFB" w:rsidRDefault="00FB2809" w:rsidP="00CF3F49">
      <w:pPr>
        <w:rPr>
          <w:rFonts w:eastAsia="Arial Unicode MS"/>
        </w:rPr>
      </w:pPr>
    </w:p>
    <w:p w14:paraId="3A117784" w14:textId="77777777" w:rsidR="00FB2809" w:rsidRPr="00287DFB" w:rsidRDefault="00FB2809" w:rsidP="00425440">
      <w:pPr>
        <w:rPr>
          <w:rFonts w:eastAsia="Arial Unicode MS"/>
        </w:rPr>
      </w:pPr>
    </w:p>
    <w:p w14:paraId="4B22C856" w14:textId="77777777" w:rsidR="00FB2809" w:rsidRPr="00287DFB" w:rsidRDefault="00FB2809" w:rsidP="00425440">
      <w:pPr>
        <w:rPr>
          <w:rFonts w:eastAsia="Arial Unicode MS"/>
        </w:rPr>
      </w:pPr>
    </w:p>
    <w:p w14:paraId="106C6CBA" w14:textId="77777777" w:rsidR="00FB2809" w:rsidRPr="00287DFB" w:rsidRDefault="00FB2809" w:rsidP="00425440">
      <w:pPr>
        <w:rPr>
          <w:rFonts w:eastAsia="Arial Unicode MS"/>
        </w:rPr>
      </w:pPr>
    </w:p>
    <w:p w14:paraId="2A93DB1C" w14:textId="77777777" w:rsidR="00FB2809" w:rsidRPr="00287DFB" w:rsidRDefault="00FB2809" w:rsidP="00067BAA">
      <w:pPr>
        <w:rPr>
          <w:rFonts w:eastAsia="Arial Unicode MS"/>
        </w:rPr>
      </w:pPr>
    </w:p>
    <w:p w14:paraId="05499C37" w14:textId="77777777" w:rsidR="00FB2809" w:rsidRPr="00287DFB" w:rsidRDefault="00FB2809" w:rsidP="00FF0259">
      <w:pPr>
        <w:rPr>
          <w:rFonts w:eastAsia="Arial Unicode MS"/>
        </w:rPr>
      </w:pPr>
    </w:p>
    <w:p w14:paraId="73FA91B1" w14:textId="77777777" w:rsidR="00FB2809" w:rsidRPr="00287DFB" w:rsidRDefault="00FB2809" w:rsidP="00390259">
      <w:pPr>
        <w:rPr>
          <w:rFonts w:eastAsia="Arial Unicode MS"/>
        </w:rPr>
      </w:pPr>
    </w:p>
    <w:p w14:paraId="6EB4177A" w14:textId="77777777" w:rsidR="00FB2809" w:rsidRPr="00287DFB" w:rsidRDefault="00FB2809" w:rsidP="004E3548">
      <w:pPr>
        <w:rPr>
          <w:rFonts w:eastAsia="Arial Unicode MS"/>
        </w:rPr>
      </w:pPr>
    </w:p>
    <w:p w14:paraId="0DF59DFB" w14:textId="77777777" w:rsidR="00FB2809" w:rsidRPr="00287DFB" w:rsidRDefault="00FB2809" w:rsidP="00B4799F">
      <w:pPr>
        <w:tabs>
          <w:tab w:val="left" w:pos="8040"/>
        </w:tabs>
        <w:jc w:val="left"/>
        <w:rPr>
          <w:rFonts w:eastAsia="Arial Unicode MS"/>
        </w:rPr>
      </w:pPr>
      <w:r w:rsidRPr="00287DFB">
        <w:rPr>
          <w:rFonts w:eastAsia="Arial Unicode MS"/>
        </w:rPr>
        <w:tab/>
      </w:r>
    </w:p>
    <w:p w14:paraId="22BA6700" w14:textId="77777777" w:rsidR="00836B73" w:rsidRPr="00287DFB" w:rsidRDefault="00E57090" w:rsidP="00B4799F">
      <w:pPr>
        <w:pStyle w:val="Textoindependiente"/>
        <w:widowControl w:val="0"/>
        <w:tabs>
          <w:tab w:val="clear" w:pos="380"/>
        </w:tabs>
        <w:jc w:val="center"/>
        <w:outlineLvl w:val="0"/>
        <w:rPr>
          <w:rFonts w:ascii="Times New Roman" w:hAnsi="Times New Roman"/>
          <w:smallCaps/>
          <w:lang w:val="es-AR"/>
        </w:rPr>
      </w:pPr>
      <w:r w:rsidRPr="00287DFB">
        <w:rPr>
          <w:rFonts w:ascii="Times New Roman" w:eastAsia="Arial Unicode MS" w:hAnsi="Times New Roman"/>
          <w:b w:val="0"/>
          <w:bCs w:val="0"/>
        </w:rPr>
        <w:br w:type="page"/>
      </w:r>
      <w:r w:rsidR="00926710" w:rsidRPr="00684446">
        <w:rPr>
          <w:rFonts w:ascii="Times New Roman" w:eastAsia="Arial Unicode MS" w:hAnsi="Times New Roman"/>
          <w:lang w:val="es-AR"/>
        </w:rPr>
        <w:t xml:space="preserve">VII. </w:t>
      </w:r>
      <w:r w:rsidRPr="00287DFB">
        <w:rPr>
          <w:rFonts w:ascii="Times New Roman" w:hAnsi="Times New Roman"/>
          <w:smallCaps/>
          <w:lang w:val="es-AR"/>
        </w:rPr>
        <w:t>Activos Fijos y Sucursales de la Emisora</w:t>
      </w:r>
    </w:p>
    <w:p w14:paraId="640E230B" w14:textId="77777777" w:rsidR="00EF095E" w:rsidRPr="00287DFB" w:rsidRDefault="00EF095E" w:rsidP="00EF095E">
      <w:pPr>
        <w:pStyle w:val="Textoindependiente"/>
        <w:widowControl w:val="0"/>
        <w:tabs>
          <w:tab w:val="clear" w:pos="380"/>
        </w:tabs>
        <w:outlineLvl w:val="0"/>
        <w:rPr>
          <w:rFonts w:ascii="Times New Roman" w:eastAsia="Arial Unicode MS" w:hAnsi="Times New Roman"/>
        </w:rPr>
      </w:pPr>
    </w:p>
    <w:p w14:paraId="0D63581B" w14:textId="77777777" w:rsidR="007334BA" w:rsidRPr="00287DFB" w:rsidRDefault="007334BA" w:rsidP="007334BA">
      <w:pPr>
        <w:pStyle w:val="Textoindependiente"/>
        <w:widowControl w:val="0"/>
        <w:tabs>
          <w:tab w:val="clear" w:pos="380"/>
        </w:tabs>
        <w:outlineLvl w:val="1"/>
        <w:rPr>
          <w:rFonts w:ascii="Times New Roman" w:hAnsi="Times New Roman"/>
          <w:b w:val="0"/>
        </w:rPr>
      </w:pPr>
      <w:r w:rsidRPr="00287DFB">
        <w:rPr>
          <w:rFonts w:ascii="Times New Roman" w:hAnsi="Times New Roman"/>
          <w:b w:val="0"/>
          <w:bCs w:val="0"/>
          <w:i/>
        </w:rPr>
        <w:t>Activo fijo</w:t>
      </w:r>
    </w:p>
    <w:p w14:paraId="3737C7FF" w14:textId="77777777" w:rsidR="007334BA" w:rsidRPr="00287DFB" w:rsidRDefault="007334BA" w:rsidP="007334BA">
      <w:pPr>
        <w:pStyle w:val="Textoindependiente"/>
        <w:widowControl w:val="0"/>
        <w:tabs>
          <w:tab w:val="clear" w:pos="380"/>
        </w:tabs>
        <w:rPr>
          <w:rFonts w:ascii="Times New Roman" w:hAnsi="Times New Roman"/>
          <w:b w:val="0"/>
        </w:rPr>
      </w:pPr>
    </w:p>
    <w:p w14:paraId="72004059" w14:textId="77777777" w:rsidR="007334BA" w:rsidRPr="00287DFB" w:rsidRDefault="007334BA" w:rsidP="007334BA">
      <w:pPr>
        <w:pStyle w:val="Textoindependiente"/>
        <w:widowControl w:val="0"/>
        <w:tabs>
          <w:tab w:val="clear" w:pos="380"/>
        </w:tabs>
        <w:rPr>
          <w:rFonts w:ascii="Times New Roman" w:hAnsi="Times New Roman"/>
          <w:b w:val="0"/>
        </w:rPr>
      </w:pPr>
      <w:r w:rsidRPr="00287DFB">
        <w:rPr>
          <w:rFonts w:ascii="Times New Roman" w:hAnsi="Times New Roman"/>
          <w:b w:val="0"/>
        </w:rPr>
        <w:t>CFA no posee oficinas propias, como tampoco goza de facilidades o promociones y desarrolla su actividad principal en diversos inmuebles alquilados. Asimismo, la Compañía no posee órdenes o contratos de compra de activos fijos pendientes de ejecución.</w:t>
      </w:r>
    </w:p>
    <w:p w14:paraId="0EB197D0" w14:textId="77777777" w:rsidR="007334BA" w:rsidRPr="00287DFB" w:rsidRDefault="007334BA" w:rsidP="007334BA">
      <w:pPr>
        <w:pStyle w:val="Textoindependiente"/>
        <w:widowControl w:val="0"/>
        <w:tabs>
          <w:tab w:val="clear" w:pos="380"/>
        </w:tabs>
        <w:rPr>
          <w:rFonts w:ascii="Times New Roman" w:hAnsi="Times New Roman"/>
          <w:b w:val="0"/>
        </w:rPr>
      </w:pPr>
    </w:p>
    <w:p w14:paraId="4E19B53E" w14:textId="77777777" w:rsidR="007334BA" w:rsidRPr="00287DFB" w:rsidRDefault="007334BA" w:rsidP="007334BA">
      <w:pPr>
        <w:pStyle w:val="Textoindependiente"/>
        <w:widowControl w:val="0"/>
        <w:tabs>
          <w:tab w:val="clear" w:pos="380"/>
        </w:tabs>
        <w:rPr>
          <w:rFonts w:ascii="Times New Roman" w:hAnsi="Times New Roman"/>
          <w:b w:val="0"/>
        </w:rPr>
      </w:pPr>
      <w:r w:rsidRPr="00287DFB">
        <w:rPr>
          <w:rFonts w:ascii="Times New Roman" w:hAnsi="Times New Roman"/>
          <w:b w:val="0"/>
        </w:rPr>
        <w:t>El siguiente cuadro refleja la composición de los activos fijos de CFA junto con sus respectivos valores al cierre de los ejercicios finalizados al 31 de diciembre de 2019, 2018 y 2017.</w:t>
      </w:r>
    </w:p>
    <w:p w14:paraId="4B4AEB95" w14:textId="77777777" w:rsidR="007334BA" w:rsidRPr="00287DFB" w:rsidRDefault="007334BA" w:rsidP="007334BA">
      <w:pPr>
        <w:pStyle w:val="Textoindependiente"/>
        <w:widowControl w:val="0"/>
        <w:tabs>
          <w:tab w:val="clear" w:pos="380"/>
        </w:tabs>
        <w:jc w:val="center"/>
        <w:rPr>
          <w:rFonts w:ascii="Times New Roman" w:hAnsi="Times New Roman"/>
          <w:b w:val="0"/>
        </w:rPr>
      </w:pPr>
    </w:p>
    <w:tbl>
      <w:tblPr>
        <w:tblW w:w="4913" w:type="pct"/>
        <w:jc w:val="center"/>
        <w:tblCellMar>
          <w:left w:w="0" w:type="dxa"/>
          <w:right w:w="0" w:type="dxa"/>
        </w:tblCellMar>
        <w:tblLook w:val="04A0" w:firstRow="1" w:lastRow="0" w:firstColumn="1" w:lastColumn="0" w:noHBand="0" w:noVBand="1"/>
      </w:tblPr>
      <w:tblGrid>
        <w:gridCol w:w="3517"/>
        <w:gridCol w:w="1903"/>
        <w:gridCol w:w="1904"/>
        <w:gridCol w:w="1903"/>
      </w:tblGrid>
      <w:tr w:rsidR="007334BA" w:rsidRPr="00287DFB" w14:paraId="4B395F3F" w14:textId="77777777" w:rsidTr="007334BA">
        <w:trPr>
          <w:trHeight w:val="130"/>
          <w:tblHeader/>
          <w:jc w:val="center"/>
        </w:trPr>
        <w:tc>
          <w:tcPr>
            <w:tcW w:w="1906" w:type="pct"/>
            <w:tcBorders>
              <w:top w:val="nil"/>
              <w:left w:val="nil"/>
              <w:right w:val="nil"/>
            </w:tcBorders>
            <w:noWrap/>
            <w:vAlign w:val="center"/>
          </w:tcPr>
          <w:p w14:paraId="143C87BA" w14:textId="77777777" w:rsidR="007334BA" w:rsidRPr="00287DFB" w:rsidRDefault="007334BA" w:rsidP="007334BA">
            <w:pPr>
              <w:rPr>
                <w:b/>
                <w:sz w:val="20"/>
                <w:szCs w:val="20"/>
                <w:lang w:val="es-ES"/>
              </w:rPr>
            </w:pPr>
          </w:p>
        </w:tc>
        <w:tc>
          <w:tcPr>
            <w:tcW w:w="3094" w:type="pct"/>
            <w:gridSpan w:val="3"/>
            <w:tcBorders>
              <w:top w:val="nil"/>
              <w:left w:val="nil"/>
              <w:bottom w:val="single" w:sz="8" w:space="0" w:color="auto"/>
              <w:right w:val="nil"/>
            </w:tcBorders>
            <w:noWrap/>
            <w:vAlign w:val="center"/>
          </w:tcPr>
          <w:p w14:paraId="712FA0D1" w14:textId="77777777" w:rsidR="007334BA" w:rsidRPr="00287DFB" w:rsidRDefault="007334BA" w:rsidP="007334BA">
            <w:pPr>
              <w:pStyle w:val="Textoindependiente"/>
              <w:widowControl w:val="0"/>
              <w:tabs>
                <w:tab w:val="clear" w:pos="380"/>
              </w:tabs>
              <w:jc w:val="center"/>
              <w:rPr>
                <w:rFonts w:ascii="Times New Roman" w:hAnsi="Times New Roman"/>
                <w:lang w:val="es-AR"/>
              </w:rPr>
            </w:pPr>
            <w:r w:rsidRPr="00287DFB">
              <w:rPr>
                <w:rFonts w:ascii="Times New Roman" w:hAnsi="Times New Roman"/>
                <w:color w:val="000000"/>
                <w:lang w:val="es-AR"/>
              </w:rPr>
              <w:t>Ejercicios económicos finalizados el 31 de diciembre de</w:t>
            </w:r>
          </w:p>
        </w:tc>
      </w:tr>
      <w:tr w:rsidR="007334BA" w:rsidRPr="00287DFB" w14:paraId="434CA86F" w14:textId="77777777" w:rsidTr="007334BA">
        <w:trPr>
          <w:trHeight w:val="130"/>
          <w:tblHeader/>
          <w:jc w:val="center"/>
        </w:trPr>
        <w:tc>
          <w:tcPr>
            <w:tcW w:w="1906" w:type="pct"/>
            <w:tcBorders>
              <w:left w:val="nil"/>
              <w:bottom w:val="single" w:sz="8" w:space="0" w:color="auto"/>
              <w:right w:val="nil"/>
            </w:tcBorders>
            <w:noWrap/>
            <w:vAlign w:val="center"/>
            <w:hideMark/>
          </w:tcPr>
          <w:p w14:paraId="7307CE53" w14:textId="77777777" w:rsidR="007334BA" w:rsidRPr="00287DFB" w:rsidRDefault="007334BA" w:rsidP="007334BA">
            <w:pPr>
              <w:rPr>
                <w:sz w:val="20"/>
                <w:szCs w:val="20"/>
                <w:lang w:val="es-ES"/>
              </w:rPr>
            </w:pPr>
            <w:r w:rsidRPr="00287DFB">
              <w:rPr>
                <w:b/>
                <w:sz w:val="20"/>
                <w:szCs w:val="20"/>
                <w:lang w:val="es-ES"/>
              </w:rPr>
              <w:t xml:space="preserve">Bienes </w:t>
            </w:r>
          </w:p>
        </w:tc>
        <w:tc>
          <w:tcPr>
            <w:tcW w:w="1031" w:type="pct"/>
            <w:tcBorders>
              <w:top w:val="nil"/>
              <w:left w:val="nil"/>
              <w:bottom w:val="single" w:sz="8" w:space="0" w:color="auto"/>
              <w:right w:val="nil"/>
            </w:tcBorders>
            <w:noWrap/>
            <w:vAlign w:val="center"/>
          </w:tcPr>
          <w:p w14:paraId="0D832936" w14:textId="77777777" w:rsidR="007334BA" w:rsidRPr="00287DFB" w:rsidRDefault="007334BA" w:rsidP="007334BA">
            <w:pPr>
              <w:rPr>
                <w:b/>
                <w:sz w:val="20"/>
                <w:szCs w:val="20"/>
                <w:lang w:val="es-MX"/>
              </w:rPr>
            </w:pPr>
            <w:r w:rsidRPr="00287DFB">
              <w:rPr>
                <w:b/>
                <w:sz w:val="20"/>
                <w:szCs w:val="20"/>
                <w:lang w:val="es-MX"/>
              </w:rPr>
              <w:t>2019</w:t>
            </w:r>
          </w:p>
        </w:tc>
        <w:tc>
          <w:tcPr>
            <w:tcW w:w="1032" w:type="pct"/>
            <w:tcBorders>
              <w:top w:val="nil"/>
              <w:left w:val="nil"/>
              <w:bottom w:val="single" w:sz="8" w:space="0" w:color="auto"/>
              <w:right w:val="nil"/>
            </w:tcBorders>
            <w:noWrap/>
            <w:vAlign w:val="center"/>
          </w:tcPr>
          <w:p w14:paraId="7BD0B52F" w14:textId="77777777" w:rsidR="007334BA" w:rsidRPr="00287DFB" w:rsidRDefault="007334BA" w:rsidP="007334BA">
            <w:pPr>
              <w:rPr>
                <w:sz w:val="20"/>
                <w:szCs w:val="20"/>
              </w:rPr>
            </w:pPr>
            <w:r w:rsidRPr="00287DFB">
              <w:rPr>
                <w:b/>
                <w:sz w:val="20"/>
                <w:szCs w:val="20"/>
              </w:rPr>
              <w:t>2018</w:t>
            </w:r>
          </w:p>
        </w:tc>
        <w:tc>
          <w:tcPr>
            <w:tcW w:w="1032" w:type="pct"/>
            <w:tcBorders>
              <w:top w:val="nil"/>
              <w:left w:val="nil"/>
              <w:bottom w:val="single" w:sz="8" w:space="0" w:color="auto"/>
              <w:right w:val="nil"/>
            </w:tcBorders>
          </w:tcPr>
          <w:p w14:paraId="10C3D19A" w14:textId="77777777" w:rsidR="007334BA" w:rsidRPr="00287DFB" w:rsidRDefault="007334BA" w:rsidP="007334BA">
            <w:pPr>
              <w:rPr>
                <w:b/>
                <w:sz w:val="20"/>
                <w:szCs w:val="20"/>
              </w:rPr>
            </w:pPr>
            <w:r w:rsidRPr="00287DFB">
              <w:rPr>
                <w:b/>
                <w:sz w:val="20"/>
                <w:szCs w:val="20"/>
              </w:rPr>
              <w:t>2017</w:t>
            </w:r>
          </w:p>
        </w:tc>
      </w:tr>
      <w:tr w:rsidR="007334BA" w:rsidRPr="00287DFB" w14:paraId="3BA2E5DA" w14:textId="77777777" w:rsidTr="007334BA">
        <w:trPr>
          <w:trHeight w:val="283"/>
          <w:jc w:val="center"/>
        </w:trPr>
        <w:tc>
          <w:tcPr>
            <w:tcW w:w="1906" w:type="pct"/>
            <w:noWrap/>
            <w:vAlign w:val="center"/>
            <w:hideMark/>
          </w:tcPr>
          <w:p w14:paraId="6EE67999" w14:textId="77777777" w:rsidR="007334BA" w:rsidRPr="00287DFB" w:rsidRDefault="007334BA" w:rsidP="007334BA">
            <w:pPr>
              <w:ind w:firstLine="142"/>
              <w:jc w:val="left"/>
              <w:rPr>
                <w:sz w:val="20"/>
                <w:szCs w:val="20"/>
              </w:rPr>
            </w:pPr>
            <w:r w:rsidRPr="00287DFB">
              <w:rPr>
                <w:sz w:val="20"/>
                <w:szCs w:val="20"/>
              </w:rPr>
              <w:t>Mobiliario e Instalaciones</w:t>
            </w:r>
          </w:p>
        </w:tc>
        <w:tc>
          <w:tcPr>
            <w:tcW w:w="1031" w:type="pct"/>
            <w:noWrap/>
            <w:vAlign w:val="center"/>
          </w:tcPr>
          <w:p w14:paraId="1AD3C32B" w14:textId="77777777" w:rsidR="007334BA" w:rsidRPr="00287DFB" w:rsidRDefault="007334BA" w:rsidP="007334BA">
            <w:pPr>
              <w:ind w:right="103"/>
              <w:jc w:val="right"/>
              <w:rPr>
                <w:sz w:val="20"/>
                <w:szCs w:val="20"/>
              </w:rPr>
            </w:pPr>
            <w:r w:rsidRPr="00287DFB">
              <w:rPr>
                <w:sz w:val="20"/>
                <w:szCs w:val="20"/>
              </w:rPr>
              <w:t>6.820</w:t>
            </w:r>
          </w:p>
        </w:tc>
        <w:tc>
          <w:tcPr>
            <w:tcW w:w="1032" w:type="pct"/>
            <w:noWrap/>
            <w:vAlign w:val="center"/>
          </w:tcPr>
          <w:p w14:paraId="48F30157" w14:textId="77777777" w:rsidR="007334BA" w:rsidRPr="00287DFB" w:rsidRDefault="007334BA" w:rsidP="007334BA">
            <w:pPr>
              <w:ind w:right="103"/>
              <w:jc w:val="right"/>
              <w:rPr>
                <w:sz w:val="20"/>
                <w:szCs w:val="20"/>
              </w:rPr>
            </w:pPr>
            <w:r w:rsidRPr="00287DFB">
              <w:rPr>
                <w:sz w:val="20"/>
                <w:szCs w:val="20"/>
              </w:rPr>
              <w:t>8.206</w:t>
            </w:r>
          </w:p>
        </w:tc>
        <w:tc>
          <w:tcPr>
            <w:tcW w:w="1032" w:type="pct"/>
            <w:vAlign w:val="center"/>
          </w:tcPr>
          <w:p w14:paraId="2D8753B4" w14:textId="77777777" w:rsidR="007334BA" w:rsidRPr="00287DFB" w:rsidRDefault="007334BA" w:rsidP="007334BA">
            <w:pPr>
              <w:ind w:right="103"/>
              <w:jc w:val="right"/>
              <w:rPr>
                <w:sz w:val="20"/>
                <w:szCs w:val="20"/>
              </w:rPr>
            </w:pPr>
            <w:r w:rsidRPr="00287DFB">
              <w:rPr>
                <w:sz w:val="20"/>
                <w:szCs w:val="20"/>
              </w:rPr>
              <w:t>10.147</w:t>
            </w:r>
          </w:p>
        </w:tc>
      </w:tr>
      <w:tr w:rsidR="007334BA" w:rsidRPr="00287DFB" w14:paraId="53BA44F7" w14:textId="77777777" w:rsidTr="007334BA">
        <w:trPr>
          <w:trHeight w:val="283"/>
          <w:jc w:val="center"/>
        </w:trPr>
        <w:tc>
          <w:tcPr>
            <w:tcW w:w="1906" w:type="pct"/>
            <w:noWrap/>
            <w:vAlign w:val="center"/>
            <w:hideMark/>
          </w:tcPr>
          <w:p w14:paraId="73589E47" w14:textId="77777777" w:rsidR="007334BA" w:rsidRPr="00287DFB" w:rsidRDefault="007334BA" w:rsidP="007334BA">
            <w:pPr>
              <w:ind w:firstLine="142"/>
              <w:jc w:val="left"/>
              <w:rPr>
                <w:sz w:val="20"/>
                <w:szCs w:val="20"/>
              </w:rPr>
            </w:pPr>
            <w:r w:rsidRPr="00287DFB">
              <w:rPr>
                <w:sz w:val="20"/>
                <w:szCs w:val="20"/>
              </w:rPr>
              <w:t>Máquinas y Equipos</w:t>
            </w:r>
          </w:p>
        </w:tc>
        <w:tc>
          <w:tcPr>
            <w:tcW w:w="1031" w:type="pct"/>
            <w:noWrap/>
            <w:vAlign w:val="center"/>
          </w:tcPr>
          <w:p w14:paraId="29BD11F0" w14:textId="77777777" w:rsidR="007334BA" w:rsidRPr="00287DFB" w:rsidRDefault="007334BA" w:rsidP="007334BA">
            <w:pPr>
              <w:ind w:right="103"/>
              <w:jc w:val="right"/>
              <w:rPr>
                <w:sz w:val="20"/>
                <w:szCs w:val="20"/>
              </w:rPr>
            </w:pPr>
            <w:r w:rsidRPr="00287DFB">
              <w:rPr>
                <w:sz w:val="20"/>
                <w:szCs w:val="20"/>
              </w:rPr>
              <w:t>50.079</w:t>
            </w:r>
          </w:p>
        </w:tc>
        <w:tc>
          <w:tcPr>
            <w:tcW w:w="1032" w:type="pct"/>
            <w:noWrap/>
            <w:vAlign w:val="center"/>
          </w:tcPr>
          <w:p w14:paraId="5565FFAD" w14:textId="77777777" w:rsidR="007334BA" w:rsidRPr="00287DFB" w:rsidRDefault="007334BA" w:rsidP="007334BA">
            <w:pPr>
              <w:ind w:right="103"/>
              <w:jc w:val="right"/>
              <w:rPr>
                <w:sz w:val="20"/>
                <w:szCs w:val="20"/>
              </w:rPr>
            </w:pPr>
            <w:r w:rsidRPr="00287DFB">
              <w:rPr>
                <w:sz w:val="20"/>
                <w:szCs w:val="20"/>
              </w:rPr>
              <w:t>58.978</w:t>
            </w:r>
          </w:p>
        </w:tc>
        <w:tc>
          <w:tcPr>
            <w:tcW w:w="1032" w:type="pct"/>
            <w:vAlign w:val="center"/>
          </w:tcPr>
          <w:p w14:paraId="450E615F" w14:textId="77777777" w:rsidR="007334BA" w:rsidRPr="00287DFB" w:rsidRDefault="007334BA" w:rsidP="007334BA">
            <w:pPr>
              <w:ind w:right="103"/>
              <w:jc w:val="right"/>
              <w:rPr>
                <w:sz w:val="20"/>
                <w:szCs w:val="20"/>
              </w:rPr>
            </w:pPr>
            <w:r w:rsidRPr="00287DFB">
              <w:rPr>
                <w:sz w:val="20"/>
                <w:szCs w:val="20"/>
              </w:rPr>
              <w:t>48.210</w:t>
            </w:r>
          </w:p>
        </w:tc>
      </w:tr>
      <w:tr w:rsidR="007334BA" w:rsidRPr="00287DFB" w14:paraId="6A8B095C" w14:textId="77777777" w:rsidTr="007334BA">
        <w:trPr>
          <w:trHeight w:val="283"/>
          <w:jc w:val="center"/>
        </w:trPr>
        <w:tc>
          <w:tcPr>
            <w:tcW w:w="1906" w:type="pct"/>
            <w:noWrap/>
            <w:vAlign w:val="center"/>
            <w:hideMark/>
          </w:tcPr>
          <w:p w14:paraId="2BF48E33" w14:textId="77777777" w:rsidR="007334BA" w:rsidRPr="00287DFB" w:rsidRDefault="007334BA" w:rsidP="007334BA">
            <w:pPr>
              <w:ind w:firstLine="142"/>
              <w:jc w:val="left"/>
              <w:rPr>
                <w:sz w:val="20"/>
                <w:szCs w:val="20"/>
              </w:rPr>
            </w:pPr>
            <w:r w:rsidRPr="00287DFB">
              <w:rPr>
                <w:sz w:val="20"/>
                <w:szCs w:val="20"/>
              </w:rPr>
              <w:t>Vehículos</w:t>
            </w:r>
          </w:p>
        </w:tc>
        <w:tc>
          <w:tcPr>
            <w:tcW w:w="1031" w:type="pct"/>
            <w:noWrap/>
            <w:vAlign w:val="center"/>
          </w:tcPr>
          <w:p w14:paraId="60000587" w14:textId="77777777" w:rsidR="007334BA" w:rsidRPr="00287DFB" w:rsidRDefault="007334BA" w:rsidP="007334BA">
            <w:pPr>
              <w:ind w:right="103"/>
              <w:jc w:val="right"/>
              <w:rPr>
                <w:sz w:val="20"/>
                <w:szCs w:val="20"/>
              </w:rPr>
            </w:pPr>
            <w:r w:rsidRPr="00287DFB">
              <w:rPr>
                <w:sz w:val="20"/>
                <w:szCs w:val="20"/>
              </w:rPr>
              <w:t>45</w:t>
            </w:r>
          </w:p>
        </w:tc>
        <w:tc>
          <w:tcPr>
            <w:tcW w:w="1032" w:type="pct"/>
            <w:noWrap/>
            <w:vAlign w:val="center"/>
          </w:tcPr>
          <w:p w14:paraId="7BE1056C" w14:textId="77777777" w:rsidR="007334BA" w:rsidRPr="00287DFB" w:rsidRDefault="007334BA" w:rsidP="007334BA">
            <w:pPr>
              <w:ind w:right="103"/>
              <w:jc w:val="right"/>
              <w:rPr>
                <w:sz w:val="20"/>
                <w:szCs w:val="20"/>
              </w:rPr>
            </w:pPr>
            <w:r w:rsidRPr="00287DFB">
              <w:rPr>
                <w:sz w:val="20"/>
                <w:szCs w:val="20"/>
              </w:rPr>
              <w:t>135</w:t>
            </w:r>
          </w:p>
        </w:tc>
        <w:tc>
          <w:tcPr>
            <w:tcW w:w="1032" w:type="pct"/>
            <w:vAlign w:val="center"/>
          </w:tcPr>
          <w:p w14:paraId="029A0A55" w14:textId="77777777" w:rsidR="007334BA" w:rsidRPr="00287DFB" w:rsidRDefault="007334BA" w:rsidP="007334BA">
            <w:pPr>
              <w:ind w:right="103"/>
              <w:jc w:val="right"/>
              <w:rPr>
                <w:sz w:val="20"/>
                <w:szCs w:val="20"/>
              </w:rPr>
            </w:pPr>
            <w:r w:rsidRPr="00287DFB">
              <w:rPr>
                <w:sz w:val="20"/>
                <w:szCs w:val="20"/>
              </w:rPr>
              <w:t>327</w:t>
            </w:r>
          </w:p>
        </w:tc>
      </w:tr>
      <w:tr w:rsidR="007334BA" w:rsidRPr="00287DFB" w14:paraId="3B0878AC" w14:textId="77777777" w:rsidTr="007334BA">
        <w:trPr>
          <w:trHeight w:val="283"/>
          <w:jc w:val="center"/>
        </w:trPr>
        <w:tc>
          <w:tcPr>
            <w:tcW w:w="1906" w:type="pct"/>
            <w:noWrap/>
            <w:vAlign w:val="center"/>
          </w:tcPr>
          <w:p w14:paraId="72F30E40" w14:textId="77777777" w:rsidR="007334BA" w:rsidRPr="00287DFB" w:rsidRDefault="00B74C9A" w:rsidP="007334BA">
            <w:pPr>
              <w:ind w:firstLine="142"/>
              <w:jc w:val="left"/>
              <w:rPr>
                <w:sz w:val="20"/>
                <w:szCs w:val="20"/>
              </w:rPr>
            </w:pPr>
            <w:r w:rsidRPr="00287DFB">
              <w:rPr>
                <w:sz w:val="20"/>
                <w:szCs w:val="20"/>
              </w:rPr>
              <w:t>Mejoras sobre inmuebles de terceros</w:t>
            </w:r>
          </w:p>
        </w:tc>
        <w:tc>
          <w:tcPr>
            <w:tcW w:w="1031" w:type="pct"/>
            <w:noWrap/>
            <w:vAlign w:val="center"/>
          </w:tcPr>
          <w:p w14:paraId="71769972" w14:textId="77777777" w:rsidR="007334BA" w:rsidRPr="00287DFB" w:rsidRDefault="007334BA" w:rsidP="007334BA">
            <w:pPr>
              <w:ind w:right="103"/>
              <w:jc w:val="right"/>
              <w:rPr>
                <w:sz w:val="20"/>
                <w:szCs w:val="20"/>
              </w:rPr>
            </w:pPr>
            <w:r w:rsidRPr="00287DFB">
              <w:rPr>
                <w:sz w:val="20"/>
                <w:szCs w:val="20"/>
              </w:rPr>
              <w:t>9.188</w:t>
            </w:r>
          </w:p>
        </w:tc>
        <w:tc>
          <w:tcPr>
            <w:tcW w:w="1032" w:type="pct"/>
            <w:noWrap/>
            <w:vAlign w:val="center"/>
          </w:tcPr>
          <w:p w14:paraId="6DE98F57" w14:textId="77777777" w:rsidR="007334BA" w:rsidRPr="00287DFB" w:rsidRDefault="007334BA" w:rsidP="007334BA">
            <w:pPr>
              <w:ind w:right="103"/>
              <w:jc w:val="right"/>
              <w:rPr>
                <w:sz w:val="20"/>
                <w:szCs w:val="20"/>
              </w:rPr>
            </w:pPr>
            <w:r w:rsidRPr="00287DFB">
              <w:rPr>
                <w:sz w:val="20"/>
                <w:szCs w:val="20"/>
              </w:rPr>
              <w:t>12.444</w:t>
            </w:r>
          </w:p>
        </w:tc>
        <w:tc>
          <w:tcPr>
            <w:tcW w:w="1032" w:type="pct"/>
            <w:vAlign w:val="center"/>
          </w:tcPr>
          <w:p w14:paraId="342CF039" w14:textId="77777777" w:rsidR="007334BA" w:rsidRPr="00287DFB" w:rsidRDefault="007334BA" w:rsidP="007334BA">
            <w:pPr>
              <w:ind w:right="103"/>
              <w:jc w:val="right"/>
              <w:rPr>
                <w:sz w:val="20"/>
                <w:szCs w:val="20"/>
              </w:rPr>
            </w:pPr>
            <w:r w:rsidRPr="00287DFB">
              <w:rPr>
                <w:sz w:val="20"/>
                <w:szCs w:val="20"/>
              </w:rPr>
              <w:t>17.748</w:t>
            </w:r>
          </w:p>
        </w:tc>
      </w:tr>
      <w:tr w:rsidR="007334BA" w:rsidRPr="00287DFB" w14:paraId="1FF3116C" w14:textId="77777777" w:rsidTr="007334BA">
        <w:trPr>
          <w:trHeight w:val="283"/>
          <w:jc w:val="center"/>
        </w:trPr>
        <w:tc>
          <w:tcPr>
            <w:tcW w:w="1906" w:type="pct"/>
            <w:noWrap/>
            <w:vAlign w:val="center"/>
          </w:tcPr>
          <w:p w14:paraId="4F0A40A4" w14:textId="77777777" w:rsidR="007334BA" w:rsidRPr="00287DFB" w:rsidRDefault="007334BA" w:rsidP="007334BA">
            <w:pPr>
              <w:ind w:firstLine="142"/>
              <w:jc w:val="left"/>
              <w:rPr>
                <w:sz w:val="20"/>
                <w:szCs w:val="20"/>
              </w:rPr>
            </w:pPr>
            <w:r w:rsidRPr="00287DFB">
              <w:rPr>
                <w:sz w:val="20"/>
                <w:szCs w:val="20"/>
              </w:rPr>
              <w:t>Derechos de uso de inmuebles arrendados</w:t>
            </w:r>
          </w:p>
        </w:tc>
        <w:tc>
          <w:tcPr>
            <w:tcW w:w="1031" w:type="pct"/>
            <w:tcBorders>
              <w:bottom w:val="single" w:sz="4" w:space="0" w:color="auto"/>
            </w:tcBorders>
            <w:noWrap/>
            <w:vAlign w:val="center"/>
          </w:tcPr>
          <w:p w14:paraId="575EAB78" w14:textId="77777777" w:rsidR="007334BA" w:rsidRPr="00287DFB" w:rsidRDefault="007334BA" w:rsidP="007334BA">
            <w:pPr>
              <w:ind w:right="103"/>
              <w:jc w:val="right"/>
              <w:rPr>
                <w:sz w:val="20"/>
                <w:szCs w:val="20"/>
              </w:rPr>
            </w:pPr>
            <w:r w:rsidRPr="00287DFB">
              <w:rPr>
                <w:sz w:val="20"/>
                <w:szCs w:val="20"/>
              </w:rPr>
              <w:t>176.082</w:t>
            </w:r>
          </w:p>
        </w:tc>
        <w:tc>
          <w:tcPr>
            <w:tcW w:w="1032" w:type="pct"/>
            <w:tcBorders>
              <w:bottom w:val="single" w:sz="4" w:space="0" w:color="auto"/>
            </w:tcBorders>
            <w:noWrap/>
            <w:vAlign w:val="center"/>
          </w:tcPr>
          <w:p w14:paraId="65E4F6E7" w14:textId="77777777" w:rsidR="007334BA" w:rsidRPr="00287DFB" w:rsidRDefault="007334BA" w:rsidP="007334BA">
            <w:pPr>
              <w:ind w:right="103"/>
              <w:jc w:val="right"/>
              <w:rPr>
                <w:sz w:val="20"/>
                <w:szCs w:val="20"/>
              </w:rPr>
            </w:pPr>
            <w:r w:rsidRPr="00287DFB">
              <w:rPr>
                <w:sz w:val="20"/>
                <w:szCs w:val="20"/>
              </w:rPr>
              <w:t>-</w:t>
            </w:r>
          </w:p>
        </w:tc>
        <w:tc>
          <w:tcPr>
            <w:tcW w:w="1032" w:type="pct"/>
            <w:tcBorders>
              <w:bottom w:val="single" w:sz="4" w:space="0" w:color="auto"/>
            </w:tcBorders>
            <w:vAlign w:val="center"/>
          </w:tcPr>
          <w:p w14:paraId="1BE0F3BB" w14:textId="77777777" w:rsidR="007334BA" w:rsidRPr="00287DFB" w:rsidRDefault="007334BA" w:rsidP="007334BA">
            <w:pPr>
              <w:ind w:right="103"/>
              <w:jc w:val="right"/>
              <w:rPr>
                <w:sz w:val="20"/>
                <w:szCs w:val="20"/>
              </w:rPr>
            </w:pPr>
            <w:r w:rsidRPr="00287DFB">
              <w:rPr>
                <w:sz w:val="20"/>
                <w:szCs w:val="20"/>
              </w:rPr>
              <w:t>-</w:t>
            </w:r>
          </w:p>
        </w:tc>
      </w:tr>
      <w:tr w:rsidR="007334BA" w:rsidRPr="00287DFB" w14:paraId="08AEA5EC" w14:textId="77777777" w:rsidTr="007334BA">
        <w:trPr>
          <w:trHeight w:val="70"/>
          <w:jc w:val="center"/>
        </w:trPr>
        <w:tc>
          <w:tcPr>
            <w:tcW w:w="1906" w:type="pct"/>
            <w:tcBorders>
              <w:top w:val="nil"/>
              <w:left w:val="nil"/>
              <w:right w:val="nil"/>
            </w:tcBorders>
            <w:noWrap/>
            <w:vAlign w:val="center"/>
            <w:hideMark/>
          </w:tcPr>
          <w:p w14:paraId="4AF01076" w14:textId="77777777" w:rsidR="007334BA" w:rsidRPr="00287DFB" w:rsidRDefault="007334BA" w:rsidP="007334BA">
            <w:pPr>
              <w:ind w:firstLine="142"/>
              <w:jc w:val="left"/>
              <w:rPr>
                <w:sz w:val="20"/>
                <w:szCs w:val="20"/>
              </w:rPr>
            </w:pPr>
            <w:r w:rsidRPr="00287DFB">
              <w:rPr>
                <w:b/>
                <w:sz w:val="20"/>
                <w:szCs w:val="20"/>
              </w:rPr>
              <w:t>Total</w:t>
            </w:r>
          </w:p>
        </w:tc>
        <w:tc>
          <w:tcPr>
            <w:tcW w:w="1031" w:type="pct"/>
            <w:tcBorders>
              <w:top w:val="single" w:sz="4" w:space="0" w:color="auto"/>
              <w:left w:val="nil"/>
              <w:bottom w:val="double" w:sz="4" w:space="0" w:color="auto"/>
              <w:right w:val="nil"/>
            </w:tcBorders>
            <w:noWrap/>
            <w:vAlign w:val="center"/>
          </w:tcPr>
          <w:p w14:paraId="76B4497E" w14:textId="77777777" w:rsidR="007334BA" w:rsidRPr="00287DFB" w:rsidRDefault="007334BA" w:rsidP="007334BA">
            <w:pPr>
              <w:ind w:right="103"/>
              <w:jc w:val="right"/>
              <w:rPr>
                <w:b/>
                <w:sz w:val="20"/>
                <w:szCs w:val="20"/>
              </w:rPr>
            </w:pPr>
            <w:r w:rsidRPr="00287DFB">
              <w:rPr>
                <w:b/>
                <w:sz w:val="20"/>
                <w:szCs w:val="20"/>
              </w:rPr>
              <w:t>242.214</w:t>
            </w:r>
          </w:p>
        </w:tc>
        <w:tc>
          <w:tcPr>
            <w:tcW w:w="1032" w:type="pct"/>
            <w:tcBorders>
              <w:top w:val="single" w:sz="4" w:space="0" w:color="auto"/>
              <w:left w:val="nil"/>
              <w:bottom w:val="double" w:sz="4" w:space="0" w:color="auto"/>
              <w:right w:val="nil"/>
            </w:tcBorders>
            <w:noWrap/>
            <w:vAlign w:val="center"/>
          </w:tcPr>
          <w:p w14:paraId="7D7463AD" w14:textId="77777777" w:rsidR="007334BA" w:rsidRPr="00287DFB" w:rsidRDefault="007334BA" w:rsidP="007334BA">
            <w:pPr>
              <w:ind w:right="103"/>
              <w:jc w:val="right"/>
              <w:rPr>
                <w:b/>
                <w:sz w:val="20"/>
                <w:szCs w:val="20"/>
              </w:rPr>
            </w:pPr>
            <w:r w:rsidRPr="00287DFB">
              <w:rPr>
                <w:b/>
                <w:sz w:val="20"/>
                <w:szCs w:val="20"/>
              </w:rPr>
              <w:t>79.763</w:t>
            </w:r>
          </w:p>
        </w:tc>
        <w:tc>
          <w:tcPr>
            <w:tcW w:w="1032" w:type="pct"/>
            <w:tcBorders>
              <w:top w:val="single" w:sz="4" w:space="0" w:color="auto"/>
              <w:left w:val="nil"/>
              <w:bottom w:val="double" w:sz="4" w:space="0" w:color="auto"/>
              <w:right w:val="nil"/>
            </w:tcBorders>
            <w:vAlign w:val="center"/>
          </w:tcPr>
          <w:p w14:paraId="7520DC41" w14:textId="77777777" w:rsidR="007334BA" w:rsidRPr="00287DFB" w:rsidRDefault="007334BA" w:rsidP="007334BA">
            <w:pPr>
              <w:ind w:right="103"/>
              <w:jc w:val="right"/>
              <w:rPr>
                <w:b/>
                <w:sz w:val="20"/>
                <w:szCs w:val="20"/>
              </w:rPr>
            </w:pPr>
            <w:r w:rsidRPr="00287DFB">
              <w:rPr>
                <w:b/>
                <w:sz w:val="20"/>
                <w:szCs w:val="20"/>
              </w:rPr>
              <w:t>76.432</w:t>
            </w:r>
          </w:p>
        </w:tc>
      </w:tr>
    </w:tbl>
    <w:p w14:paraId="2F200F66" w14:textId="77777777" w:rsidR="004454E2" w:rsidRPr="00287DFB" w:rsidRDefault="004454E2" w:rsidP="00427583">
      <w:pPr>
        <w:pStyle w:val="Textoindependiente"/>
        <w:widowControl w:val="0"/>
        <w:tabs>
          <w:tab w:val="clear" w:pos="380"/>
        </w:tabs>
        <w:jc w:val="center"/>
        <w:outlineLvl w:val="0"/>
        <w:rPr>
          <w:rFonts w:ascii="Times New Roman" w:hAnsi="Times New Roman"/>
          <w:smallCaps/>
        </w:rPr>
      </w:pPr>
    </w:p>
    <w:p w14:paraId="7BFB8C86" w14:textId="77777777" w:rsidR="00B74C9A" w:rsidRPr="00287DFB" w:rsidRDefault="00B74C9A" w:rsidP="0079641E">
      <w:pPr>
        <w:pStyle w:val="Textoindependiente"/>
        <w:widowControl w:val="0"/>
        <w:tabs>
          <w:tab w:val="clear" w:pos="380"/>
        </w:tabs>
        <w:jc w:val="center"/>
        <w:outlineLvl w:val="0"/>
        <w:rPr>
          <w:rFonts w:ascii="Times New Roman" w:hAnsi="Times New Roman"/>
          <w:smallCaps/>
        </w:rPr>
      </w:pPr>
    </w:p>
    <w:tbl>
      <w:tblPr>
        <w:tblW w:w="4913" w:type="pct"/>
        <w:jc w:val="center"/>
        <w:tblCellMar>
          <w:left w:w="0" w:type="dxa"/>
          <w:right w:w="0" w:type="dxa"/>
        </w:tblCellMar>
        <w:tblLook w:val="04A0" w:firstRow="1" w:lastRow="0" w:firstColumn="1" w:lastColumn="0" w:noHBand="0" w:noVBand="1"/>
      </w:tblPr>
      <w:tblGrid>
        <w:gridCol w:w="3517"/>
        <w:gridCol w:w="1903"/>
        <w:gridCol w:w="1904"/>
        <w:gridCol w:w="1903"/>
      </w:tblGrid>
      <w:tr w:rsidR="00B74C9A" w:rsidRPr="00287DFB" w14:paraId="7AB0C7AB" w14:textId="77777777" w:rsidTr="006765BA">
        <w:trPr>
          <w:trHeight w:val="130"/>
          <w:tblHeader/>
          <w:jc w:val="center"/>
        </w:trPr>
        <w:tc>
          <w:tcPr>
            <w:tcW w:w="1906" w:type="pct"/>
            <w:tcBorders>
              <w:top w:val="nil"/>
              <w:left w:val="nil"/>
              <w:right w:val="nil"/>
            </w:tcBorders>
            <w:noWrap/>
            <w:vAlign w:val="center"/>
          </w:tcPr>
          <w:p w14:paraId="7C4AF407" w14:textId="77777777" w:rsidR="00B74C9A" w:rsidRPr="00287DFB" w:rsidRDefault="00B74C9A" w:rsidP="006765BA">
            <w:pPr>
              <w:rPr>
                <w:b/>
                <w:sz w:val="20"/>
                <w:szCs w:val="20"/>
                <w:lang w:val="es-ES"/>
              </w:rPr>
            </w:pPr>
          </w:p>
        </w:tc>
        <w:tc>
          <w:tcPr>
            <w:tcW w:w="3094" w:type="pct"/>
            <w:gridSpan w:val="3"/>
            <w:tcBorders>
              <w:top w:val="nil"/>
              <w:left w:val="nil"/>
              <w:bottom w:val="single" w:sz="8" w:space="0" w:color="auto"/>
              <w:right w:val="nil"/>
            </w:tcBorders>
            <w:noWrap/>
            <w:vAlign w:val="center"/>
          </w:tcPr>
          <w:p w14:paraId="62809A6A" w14:textId="77777777" w:rsidR="00B74C9A" w:rsidRPr="00287DFB" w:rsidRDefault="00B74C9A" w:rsidP="006765BA">
            <w:pPr>
              <w:pStyle w:val="Textoindependiente"/>
              <w:widowControl w:val="0"/>
              <w:tabs>
                <w:tab w:val="clear" w:pos="380"/>
              </w:tabs>
              <w:jc w:val="center"/>
              <w:rPr>
                <w:rFonts w:ascii="Times New Roman" w:hAnsi="Times New Roman"/>
                <w:lang w:val="es-AR"/>
              </w:rPr>
            </w:pPr>
            <w:r w:rsidRPr="00287DFB">
              <w:rPr>
                <w:rFonts w:ascii="Times New Roman" w:hAnsi="Times New Roman"/>
                <w:color w:val="000000"/>
                <w:lang w:val="es-AR"/>
              </w:rPr>
              <w:t>Ejercicios económicos finalizados el 31 de diciembre de</w:t>
            </w:r>
          </w:p>
        </w:tc>
      </w:tr>
      <w:tr w:rsidR="00B74C9A" w:rsidRPr="00287DFB" w14:paraId="51BF79D1" w14:textId="77777777" w:rsidTr="005711AC">
        <w:trPr>
          <w:trHeight w:val="130"/>
          <w:tblHeader/>
          <w:jc w:val="center"/>
        </w:trPr>
        <w:tc>
          <w:tcPr>
            <w:tcW w:w="1906" w:type="pct"/>
            <w:tcBorders>
              <w:left w:val="nil"/>
              <w:bottom w:val="single" w:sz="8" w:space="0" w:color="auto"/>
              <w:right w:val="nil"/>
            </w:tcBorders>
            <w:noWrap/>
            <w:vAlign w:val="center"/>
            <w:hideMark/>
          </w:tcPr>
          <w:p w14:paraId="6AE8F24A" w14:textId="77777777" w:rsidR="00B74C9A" w:rsidRPr="00287DFB" w:rsidRDefault="00B74C9A" w:rsidP="006765BA">
            <w:pPr>
              <w:rPr>
                <w:sz w:val="20"/>
                <w:szCs w:val="20"/>
                <w:lang w:val="es-ES"/>
              </w:rPr>
            </w:pPr>
            <w:r w:rsidRPr="00287DFB">
              <w:rPr>
                <w:b/>
                <w:sz w:val="20"/>
                <w:szCs w:val="20"/>
                <w:lang w:val="es-ES"/>
              </w:rPr>
              <w:t>Bienes intangibles</w:t>
            </w:r>
          </w:p>
        </w:tc>
        <w:tc>
          <w:tcPr>
            <w:tcW w:w="1031" w:type="pct"/>
            <w:tcBorders>
              <w:top w:val="nil"/>
              <w:left w:val="nil"/>
              <w:bottom w:val="single" w:sz="8" w:space="0" w:color="auto"/>
              <w:right w:val="nil"/>
            </w:tcBorders>
            <w:noWrap/>
            <w:vAlign w:val="center"/>
          </w:tcPr>
          <w:p w14:paraId="05A3F4CD" w14:textId="77777777" w:rsidR="00B74C9A" w:rsidRPr="00287DFB" w:rsidRDefault="00B74C9A" w:rsidP="006765BA">
            <w:pPr>
              <w:rPr>
                <w:b/>
                <w:sz w:val="20"/>
                <w:szCs w:val="20"/>
                <w:lang w:val="es-MX"/>
              </w:rPr>
            </w:pPr>
            <w:r w:rsidRPr="00287DFB">
              <w:rPr>
                <w:b/>
                <w:sz w:val="20"/>
                <w:szCs w:val="20"/>
                <w:lang w:val="es-MX"/>
              </w:rPr>
              <w:t>2019</w:t>
            </w:r>
          </w:p>
        </w:tc>
        <w:tc>
          <w:tcPr>
            <w:tcW w:w="1032" w:type="pct"/>
            <w:tcBorders>
              <w:top w:val="nil"/>
              <w:left w:val="nil"/>
              <w:bottom w:val="single" w:sz="8" w:space="0" w:color="auto"/>
              <w:right w:val="nil"/>
            </w:tcBorders>
            <w:noWrap/>
            <w:vAlign w:val="center"/>
          </w:tcPr>
          <w:p w14:paraId="7DF30FF2" w14:textId="77777777" w:rsidR="00B74C9A" w:rsidRPr="00287DFB" w:rsidRDefault="00B74C9A" w:rsidP="006765BA">
            <w:pPr>
              <w:rPr>
                <w:sz w:val="20"/>
                <w:szCs w:val="20"/>
              </w:rPr>
            </w:pPr>
            <w:r w:rsidRPr="00287DFB">
              <w:rPr>
                <w:b/>
                <w:sz w:val="20"/>
                <w:szCs w:val="20"/>
              </w:rPr>
              <w:t>2018</w:t>
            </w:r>
          </w:p>
        </w:tc>
        <w:tc>
          <w:tcPr>
            <w:tcW w:w="1031" w:type="pct"/>
            <w:tcBorders>
              <w:top w:val="nil"/>
              <w:left w:val="nil"/>
              <w:bottom w:val="single" w:sz="8" w:space="0" w:color="auto"/>
              <w:right w:val="nil"/>
            </w:tcBorders>
          </w:tcPr>
          <w:p w14:paraId="70B7AEF2" w14:textId="77777777" w:rsidR="00B74C9A" w:rsidRPr="00287DFB" w:rsidRDefault="00B74C9A" w:rsidP="006765BA">
            <w:pPr>
              <w:rPr>
                <w:b/>
                <w:sz w:val="20"/>
                <w:szCs w:val="20"/>
              </w:rPr>
            </w:pPr>
            <w:r w:rsidRPr="00287DFB">
              <w:rPr>
                <w:b/>
                <w:sz w:val="20"/>
                <w:szCs w:val="20"/>
              </w:rPr>
              <w:t>2017</w:t>
            </w:r>
          </w:p>
        </w:tc>
      </w:tr>
      <w:tr w:rsidR="00B74C9A" w:rsidRPr="00287DFB" w14:paraId="2CB9D686" w14:textId="77777777" w:rsidTr="005711AC">
        <w:trPr>
          <w:trHeight w:val="130"/>
          <w:tblHeader/>
          <w:jc w:val="center"/>
        </w:trPr>
        <w:tc>
          <w:tcPr>
            <w:tcW w:w="1906" w:type="pct"/>
            <w:tcBorders>
              <w:left w:val="nil"/>
              <w:bottom w:val="single" w:sz="8" w:space="0" w:color="auto"/>
              <w:right w:val="nil"/>
            </w:tcBorders>
            <w:noWrap/>
            <w:vAlign w:val="center"/>
            <w:hideMark/>
          </w:tcPr>
          <w:p w14:paraId="39B1232A" w14:textId="77777777" w:rsidR="00B74C9A" w:rsidRPr="00287DFB" w:rsidRDefault="00B74C9A" w:rsidP="006765BA">
            <w:pPr>
              <w:jc w:val="left"/>
              <w:rPr>
                <w:sz w:val="20"/>
                <w:szCs w:val="20"/>
                <w:lang w:val="es-ES"/>
              </w:rPr>
            </w:pPr>
            <w:r w:rsidRPr="00287DFB">
              <w:rPr>
                <w:sz w:val="20"/>
                <w:szCs w:val="20"/>
                <w:lang w:val="es-ES"/>
              </w:rPr>
              <w:t>Otros activos intangibles</w:t>
            </w:r>
          </w:p>
        </w:tc>
        <w:tc>
          <w:tcPr>
            <w:tcW w:w="1031" w:type="pct"/>
            <w:tcBorders>
              <w:top w:val="nil"/>
              <w:left w:val="nil"/>
              <w:bottom w:val="single" w:sz="8" w:space="0" w:color="auto"/>
              <w:right w:val="nil"/>
            </w:tcBorders>
            <w:noWrap/>
            <w:vAlign w:val="center"/>
          </w:tcPr>
          <w:p w14:paraId="5B9ECCBC" w14:textId="77777777" w:rsidR="00B74C9A" w:rsidRPr="00287DFB" w:rsidRDefault="00B74C9A" w:rsidP="005711AC">
            <w:pPr>
              <w:rPr>
                <w:sz w:val="20"/>
                <w:szCs w:val="20"/>
                <w:lang w:val="es-MX"/>
              </w:rPr>
            </w:pPr>
            <w:r w:rsidRPr="00287DFB">
              <w:rPr>
                <w:sz w:val="20"/>
                <w:szCs w:val="20"/>
                <w:lang w:val="es-MX"/>
              </w:rPr>
              <w:t>173.483</w:t>
            </w:r>
          </w:p>
        </w:tc>
        <w:tc>
          <w:tcPr>
            <w:tcW w:w="1032" w:type="pct"/>
            <w:tcBorders>
              <w:top w:val="nil"/>
              <w:left w:val="nil"/>
              <w:bottom w:val="single" w:sz="8" w:space="0" w:color="auto"/>
              <w:right w:val="nil"/>
            </w:tcBorders>
            <w:noWrap/>
            <w:vAlign w:val="center"/>
          </w:tcPr>
          <w:p w14:paraId="76213743" w14:textId="77777777" w:rsidR="00B74C9A" w:rsidRPr="00287DFB" w:rsidRDefault="00B74C9A" w:rsidP="005711AC">
            <w:pPr>
              <w:rPr>
                <w:sz w:val="20"/>
                <w:szCs w:val="20"/>
              </w:rPr>
            </w:pPr>
            <w:r w:rsidRPr="00287DFB">
              <w:rPr>
                <w:sz w:val="20"/>
                <w:szCs w:val="20"/>
              </w:rPr>
              <w:t>118.531</w:t>
            </w:r>
          </w:p>
        </w:tc>
        <w:tc>
          <w:tcPr>
            <w:tcW w:w="1031" w:type="pct"/>
            <w:tcBorders>
              <w:top w:val="nil"/>
              <w:left w:val="nil"/>
              <w:bottom w:val="single" w:sz="8" w:space="0" w:color="auto"/>
              <w:right w:val="nil"/>
            </w:tcBorders>
          </w:tcPr>
          <w:p w14:paraId="735205EA" w14:textId="77777777" w:rsidR="00B74C9A" w:rsidRPr="00287DFB" w:rsidRDefault="00B74C9A" w:rsidP="005711AC">
            <w:pPr>
              <w:rPr>
                <w:sz w:val="20"/>
                <w:szCs w:val="20"/>
              </w:rPr>
            </w:pPr>
            <w:r w:rsidRPr="00287DFB">
              <w:rPr>
                <w:sz w:val="20"/>
                <w:szCs w:val="20"/>
              </w:rPr>
              <w:t>59.422</w:t>
            </w:r>
          </w:p>
        </w:tc>
      </w:tr>
      <w:tr w:rsidR="00B74C9A" w:rsidRPr="00287DFB" w14:paraId="0322EEBF" w14:textId="77777777" w:rsidTr="005711AC">
        <w:trPr>
          <w:trHeight w:val="130"/>
          <w:tblHeader/>
          <w:jc w:val="center"/>
        </w:trPr>
        <w:tc>
          <w:tcPr>
            <w:tcW w:w="1906" w:type="pct"/>
            <w:tcBorders>
              <w:left w:val="nil"/>
              <w:bottom w:val="single" w:sz="8" w:space="0" w:color="auto"/>
              <w:right w:val="nil"/>
            </w:tcBorders>
            <w:noWrap/>
            <w:vAlign w:val="center"/>
            <w:hideMark/>
          </w:tcPr>
          <w:p w14:paraId="70679789" w14:textId="77777777" w:rsidR="00B74C9A" w:rsidRPr="00287DFB" w:rsidRDefault="00B74C9A" w:rsidP="006765BA">
            <w:pPr>
              <w:jc w:val="left"/>
              <w:rPr>
                <w:b/>
                <w:sz w:val="20"/>
                <w:szCs w:val="20"/>
                <w:lang w:val="es-ES"/>
              </w:rPr>
            </w:pPr>
            <w:r w:rsidRPr="00287DFB">
              <w:rPr>
                <w:b/>
                <w:sz w:val="20"/>
                <w:szCs w:val="20"/>
                <w:lang w:val="es-ES"/>
              </w:rPr>
              <w:t>Total</w:t>
            </w:r>
          </w:p>
        </w:tc>
        <w:tc>
          <w:tcPr>
            <w:tcW w:w="1031" w:type="pct"/>
            <w:tcBorders>
              <w:top w:val="nil"/>
              <w:left w:val="nil"/>
              <w:bottom w:val="single" w:sz="8" w:space="0" w:color="auto"/>
              <w:right w:val="nil"/>
            </w:tcBorders>
            <w:noWrap/>
            <w:vAlign w:val="center"/>
          </w:tcPr>
          <w:p w14:paraId="512D6033" w14:textId="77777777" w:rsidR="00B74C9A" w:rsidRPr="00287DFB" w:rsidRDefault="00B74C9A" w:rsidP="005711AC">
            <w:pPr>
              <w:rPr>
                <w:b/>
                <w:sz w:val="20"/>
                <w:szCs w:val="20"/>
                <w:lang w:val="es-MX"/>
              </w:rPr>
            </w:pPr>
            <w:r w:rsidRPr="00287DFB">
              <w:rPr>
                <w:b/>
                <w:sz w:val="20"/>
                <w:szCs w:val="20"/>
                <w:lang w:val="es-MX"/>
              </w:rPr>
              <w:t>173.483</w:t>
            </w:r>
          </w:p>
        </w:tc>
        <w:tc>
          <w:tcPr>
            <w:tcW w:w="1032" w:type="pct"/>
            <w:tcBorders>
              <w:top w:val="nil"/>
              <w:left w:val="nil"/>
              <w:bottom w:val="single" w:sz="8" w:space="0" w:color="auto"/>
              <w:right w:val="nil"/>
            </w:tcBorders>
            <w:noWrap/>
            <w:vAlign w:val="center"/>
          </w:tcPr>
          <w:p w14:paraId="54D06110" w14:textId="77777777" w:rsidR="00B74C9A" w:rsidRPr="00287DFB" w:rsidRDefault="00B74C9A" w:rsidP="005711AC">
            <w:pPr>
              <w:rPr>
                <w:b/>
                <w:sz w:val="20"/>
                <w:szCs w:val="20"/>
              </w:rPr>
            </w:pPr>
            <w:r w:rsidRPr="00287DFB">
              <w:rPr>
                <w:b/>
                <w:sz w:val="20"/>
                <w:szCs w:val="20"/>
              </w:rPr>
              <w:t>118.531</w:t>
            </w:r>
          </w:p>
        </w:tc>
        <w:tc>
          <w:tcPr>
            <w:tcW w:w="1031" w:type="pct"/>
            <w:tcBorders>
              <w:top w:val="nil"/>
              <w:left w:val="nil"/>
              <w:bottom w:val="single" w:sz="8" w:space="0" w:color="auto"/>
              <w:right w:val="nil"/>
            </w:tcBorders>
          </w:tcPr>
          <w:p w14:paraId="5928892A" w14:textId="77777777" w:rsidR="00B74C9A" w:rsidRPr="00287DFB" w:rsidRDefault="00B74C9A" w:rsidP="005711AC">
            <w:pPr>
              <w:rPr>
                <w:b/>
                <w:sz w:val="20"/>
                <w:szCs w:val="20"/>
              </w:rPr>
            </w:pPr>
            <w:r w:rsidRPr="00287DFB">
              <w:rPr>
                <w:b/>
                <w:sz w:val="20"/>
                <w:szCs w:val="20"/>
              </w:rPr>
              <w:t>59.422</w:t>
            </w:r>
          </w:p>
        </w:tc>
      </w:tr>
    </w:tbl>
    <w:p w14:paraId="6E2DCABC" w14:textId="77777777" w:rsidR="00B74C9A" w:rsidRPr="00287DFB" w:rsidRDefault="00B74C9A" w:rsidP="00427583">
      <w:pPr>
        <w:pStyle w:val="Textoindependiente"/>
        <w:widowControl w:val="0"/>
        <w:tabs>
          <w:tab w:val="clear" w:pos="380"/>
        </w:tabs>
        <w:jc w:val="center"/>
        <w:outlineLvl w:val="0"/>
        <w:rPr>
          <w:rFonts w:ascii="Times New Roman" w:hAnsi="Times New Roman"/>
          <w:smallCaps/>
        </w:rPr>
      </w:pPr>
    </w:p>
    <w:p w14:paraId="6DC774B9" w14:textId="77777777" w:rsidR="00B74C9A" w:rsidRPr="00287DFB" w:rsidRDefault="00B74C9A" w:rsidP="00427583">
      <w:pPr>
        <w:pStyle w:val="Textoindependiente"/>
        <w:widowControl w:val="0"/>
        <w:tabs>
          <w:tab w:val="clear" w:pos="380"/>
        </w:tabs>
        <w:jc w:val="center"/>
        <w:outlineLvl w:val="0"/>
        <w:rPr>
          <w:rFonts w:ascii="Times New Roman" w:hAnsi="Times New Roman"/>
          <w:smallCaps/>
        </w:rPr>
      </w:pPr>
    </w:p>
    <w:p w14:paraId="17D5D9AA" w14:textId="77777777" w:rsidR="00836B73" w:rsidRPr="00287DFB" w:rsidRDefault="004E3548" w:rsidP="00B4799F">
      <w:pPr>
        <w:pStyle w:val="Textoindependiente"/>
        <w:widowControl w:val="0"/>
        <w:tabs>
          <w:tab w:val="clear" w:pos="380"/>
        </w:tabs>
        <w:jc w:val="center"/>
        <w:outlineLvl w:val="0"/>
        <w:rPr>
          <w:rFonts w:ascii="Times New Roman" w:hAnsi="Times New Roman"/>
          <w:smallCaps/>
          <w:lang w:val="es-AR"/>
        </w:rPr>
      </w:pPr>
      <w:r w:rsidRPr="00287DFB">
        <w:rPr>
          <w:rFonts w:ascii="Times New Roman" w:hAnsi="Times New Roman"/>
          <w:smallCaps/>
        </w:rPr>
        <w:br w:type="page"/>
      </w:r>
      <w:r w:rsidRPr="00287DFB">
        <w:rPr>
          <w:rFonts w:ascii="Times New Roman" w:hAnsi="Times New Roman"/>
          <w:smallCaps/>
          <w:lang w:val="es-AR"/>
        </w:rPr>
        <w:t xml:space="preserve">VIII. </w:t>
      </w:r>
      <w:r w:rsidR="00E57090" w:rsidRPr="00287DFB">
        <w:rPr>
          <w:rFonts w:ascii="Times New Roman" w:hAnsi="Times New Roman"/>
          <w:smallCaps/>
          <w:lang w:val="es-AR"/>
        </w:rPr>
        <w:t>Antecedentes Financieros</w:t>
      </w:r>
    </w:p>
    <w:p w14:paraId="020C1D5D" w14:textId="77777777" w:rsidR="00F33432" w:rsidRPr="00287DFB" w:rsidRDefault="00F33432" w:rsidP="00F33432">
      <w:pPr>
        <w:widowControl w:val="0"/>
        <w:jc w:val="both"/>
        <w:outlineLvl w:val="0"/>
        <w:rPr>
          <w:rFonts w:eastAsia="Arial Unicode MS"/>
          <w:bCs/>
          <w:sz w:val="20"/>
          <w:szCs w:val="20"/>
        </w:rPr>
      </w:pPr>
    </w:p>
    <w:p w14:paraId="25CF1AA8" w14:textId="77777777" w:rsidR="00F33432" w:rsidRPr="00287DFB" w:rsidRDefault="00F33432" w:rsidP="00F33432">
      <w:pPr>
        <w:tabs>
          <w:tab w:val="left" w:pos="380"/>
        </w:tabs>
        <w:jc w:val="both"/>
        <w:outlineLvl w:val="0"/>
        <w:rPr>
          <w:rFonts w:eastAsia="Arial Unicode MS"/>
          <w:bCs/>
          <w:sz w:val="20"/>
          <w:szCs w:val="20"/>
        </w:rPr>
      </w:pPr>
      <w:r w:rsidRPr="00287DFB">
        <w:rPr>
          <w:rFonts w:eastAsia="Arial Unicode MS"/>
          <w:bCs/>
          <w:sz w:val="20"/>
          <w:szCs w:val="20"/>
        </w:rPr>
        <w:t xml:space="preserve">Los estados financieros de la Compañía se encuentran disponibles en la Página Web de la CNV conforme el siguiente detalle: </w:t>
      </w:r>
      <w:r w:rsidRPr="00287DFB">
        <w:rPr>
          <w:rFonts w:eastAsia="Arial Unicode MS"/>
          <w:bCs/>
          <w:sz w:val="20"/>
          <w:szCs w:val="20"/>
          <w:lang w:val="es-ES_tradnl"/>
        </w:rPr>
        <w:t xml:space="preserve">los trimestrales al 30 de junio de 2020 bajo el ID 4-2652825-D, </w:t>
      </w:r>
      <w:r w:rsidRPr="00287DFB">
        <w:rPr>
          <w:rFonts w:eastAsia="Arial Unicode MS"/>
          <w:bCs/>
          <w:sz w:val="20"/>
          <w:szCs w:val="20"/>
        </w:rPr>
        <w:t xml:space="preserve">los anuales al 31 de diciembre de 2017, bajo el ID </w:t>
      </w:r>
      <w:r w:rsidRPr="00287DFB">
        <w:rPr>
          <w:rFonts w:eastAsia="Arial Unicode MS"/>
          <w:bCs/>
          <w:sz w:val="20"/>
          <w:szCs w:val="20"/>
          <w:lang w:val="es-ES"/>
        </w:rPr>
        <w:t>4-554602-D</w:t>
      </w:r>
      <w:r w:rsidRPr="00287DFB">
        <w:rPr>
          <w:rFonts w:eastAsia="Arial Unicode MS"/>
          <w:bCs/>
          <w:sz w:val="20"/>
          <w:szCs w:val="20"/>
        </w:rPr>
        <w:t xml:space="preserve">, al 31 de diciembre de 2018, bajo el ID </w:t>
      </w:r>
      <w:r w:rsidRPr="00287DFB">
        <w:rPr>
          <w:rFonts w:eastAsia="Arial Unicode MS"/>
          <w:bCs/>
          <w:sz w:val="20"/>
          <w:szCs w:val="20"/>
          <w:lang w:val="es-ES"/>
        </w:rPr>
        <w:t>4-2445988-D, y al 31 de diciembre de 2019, bajo ID</w:t>
      </w:r>
      <w:r w:rsidRPr="00287DFB">
        <w:rPr>
          <w:rFonts w:eastAsia="Arial Unicode MS"/>
          <w:bCs/>
          <w:sz w:val="20"/>
          <w:szCs w:val="20"/>
          <w:lang w:val="es-MX"/>
        </w:rPr>
        <w:t xml:space="preserve"> </w:t>
      </w:r>
      <w:r w:rsidRPr="00287DFB">
        <w:rPr>
          <w:rFonts w:eastAsia="Arial Unicode MS"/>
          <w:bCs/>
          <w:sz w:val="20"/>
          <w:szCs w:val="20"/>
          <w:lang w:val="es-ES"/>
        </w:rPr>
        <w:t>2445988.</w:t>
      </w:r>
      <w:r w:rsidR="00535588">
        <w:rPr>
          <w:rFonts w:eastAsia="Arial Unicode MS"/>
          <w:bCs/>
          <w:sz w:val="20"/>
          <w:szCs w:val="20"/>
          <w:lang w:val="es-ES"/>
        </w:rPr>
        <w:t xml:space="preserve"> </w:t>
      </w:r>
      <w:r w:rsidR="00535588" w:rsidRPr="00535588">
        <w:rPr>
          <w:rFonts w:eastAsia="Arial Unicode MS"/>
          <w:bCs/>
          <w:sz w:val="20"/>
          <w:szCs w:val="20"/>
          <w:lang w:val="es-ES"/>
        </w:rPr>
        <w:t>Adicionalmente, en el Anexo I a este Prospecto, los inversores podrán observar la información financiera correspondiente al período intermedio de nueve meses finalizado el 30 de septiembre de 2020</w:t>
      </w:r>
      <w:r w:rsidR="00535588">
        <w:rPr>
          <w:rFonts w:eastAsia="Arial Unicode MS"/>
          <w:bCs/>
          <w:sz w:val="20"/>
          <w:szCs w:val="20"/>
          <w:lang w:val="es-ES"/>
        </w:rPr>
        <w:t xml:space="preserve">, </w:t>
      </w:r>
      <w:r w:rsidR="00535588" w:rsidRPr="00535588">
        <w:rPr>
          <w:rFonts w:eastAsia="Arial Unicode MS"/>
          <w:bCs/>
          <w:sz w:val="20"/>
          <w:szCs w:val="20"/>
          <w:lang w:val="es-ES"/>
        </w:rPr>
        <w:t xml:space="preserve">que ha sido extraída de los estados financieros a dicha fecha. Dichos estados contables se encuentran a disposición del público inversor en la AIF, en el ítem “Información Financiera” – </w:t>
      </w:r>
      <w:r w:rsidR="00535588">
        <w:rPr>
          <w:rFonts w:eastAsia="Arial Unicode MS"/>
          <w:bCs/>
          <w:sz w:val="20"/>
          <w:szCs w:val="20"/>
          <w:lang w:val="es-ES"/>
        </w:rPr>
        <w:t>“N</w:t>
      </w:r>
      <w:r w:rsidR="00535588" w:rsidRPr="00535588">
        <w:rPr>
          <w:rFonts w:eastAsia="Arial Unicode MS"/>
          <w:bCs/>
          <w:sz w:val="20"/>
          <w:szCs w:val="20"/>
          <w:lang w:val="es-ES"/>
        </w:rPr>
        <w:t xml:space="preserve">orma contable: NIIF - tipo balance: individual - periodicidad: trimestral - fecha cierre: 2020-09-30 - Estados Contables </w:t>
      </w:r>
      <w:r w:rsidR="00535588">
        <w:rPr>
          <w:rFonts w:eastAsia="Arial Unicode MS"/>
          <w:bCs/>
          <w:sz w:val="20"/>
          <w:szCs w:val="20"/>
          <w:lang w:val="es-ES"/>
        </w:rPr>
        <w:t>–</w:t>
      </w:r>
      <w:r w:rsidR="00535588" w:rsidRPr="00535588">
        <w:rPr>
          <w:rFonts w:eastAsia="Arial Unicode MS"/>
          <w:bCs/>
          <w:sz w:val="20"/>
          <w:szCs w:val="20"/>
          <w:lang w:val="es-ES"/>
        </w:rPr>
        <w:t xml:space="preserve"> NIIF</w:t>
      </w:r>
      <w:r w:rsidR="00535588">
        <w:rPr>
          <w:rFonts w:eastAsia="Arial Unicode MS"/>
          <w:bCs/>
          <w:sz w:val="20"/>
          <w:szCs w:val="20"/>
          <w:lang w:val="es-ES"/>
        </w:rPr>
        <w:t>”</w:t>
      </w:r>
      <w:r w:rsidR="00535588" w:rsidRPr="00535588">
        <w:rPr>
          <w:rFonts w:eastAsia="Arial Unicode MS"/>
          <w:bCs/>
          <w:sz w:val="20"/>
          <w:szCs w:val="20"/>
          <w:lang w:val="es-ES"/>
        </w:rPr>
        <w:t>, bajo el Documento N° 2689843, y son incorporados al Prospecto por referencia.</w:t>
      </w:r>
    </w:p>
    <w:p w14:paraId="153E5669" w14:textId="77777777" w:rsidR="00F33432" w:rsidRPr="00287DFB" w:rsidRDefault="00F33432" w:rsidP="00F33432">
      <w:pPr>
        <w:widowControl w:val="0"/>
        <w:jc w:val="both"/>
        <w:outlineLvl w:val="0"/>
        <w:rPr>
          <w:rFonts w:eastAsia="Arial Unicode MS"/>
          <w:bCs/>
          <w:sz w:val="20"/>
          <w:szCs w:val="20"/>
        </w:rPr>
      </w:pPr>
    </w:p>
    <w:p w14:paraId="1385A72E" w14:textId="77777777" w:rsidR="00F33432" w:rsidRPr="00287DFB" w:rsidRDefault="00F33432" w:rsidP="00F33432">
      <w:pPr>
        <w:tabs>
          <w:tab w:val="left" w:pos="380"/>
        </w:tabs>
        <w:jc w:val="both"/>
        <w:outlineLvl w:val="0"/>
        <w:rPr>
          <w:rFonts w:eastAsia="Arial Unicode MS"/>
          <w:b/>
          <w:bCs/>
          <w:sz w:val="20"/>
          <w:szCs w:val="20"/>
        </w:rPr>
      </w:pPr>
      <w:r w:rsidRPr="00287DFB">
        <w:rPr>
          <w:rFonts w:eastAsia="Arial Unicode MS"/>
          <w:b/>
          <w:bCs/>
          <w:sz w:val="20"/>
          <w:szCs w:val="20"/>
        </w:rPr>
        <w:t>Presentación de la Información Financiera</w:t>
      </w:r>
    </w:p>
    <w:p w14:paraId="096B498F" w14:textId="77777777" w:rsidR="00F33432" w:rsidRPr="00287DFB" w:rsidRDefault="00F33432" w:rsidP="00F33432">
      <w:pPr>
        <w:widowControl w:val="0"/>
        <w:tabs>
          <w:tab w:val="left" w:pos="380"/>
        </w:tabs>
        <w:jc w:val="both"/>
        <w:outlineLvl w:val="0"/>
        <w:rPr>
          <w:rFonts w:eastAsia="Arial Unicode MS"/>
          <w:bCs/>
          <w:sz w:val="20"/>
          <w:szCs w:val="20"/>
          <w:lang w:val="es-ES"/>
        </w:rPr>
      </w:pPr>
    </w:p>
    <w:p w14:paraId="73F1AF1D" w14:textId="77777777" w:rsidR="00726007" w:rsidRPr="00287DFB" w:rsidRDefault="00726007" w:rsidP="00726007">
      <w:pPr>
        <w:widowControl w:val="0"/>
        <w:tabs>
          <w:tab w:val="left" w:pos="380"/>
        </w:tabs>
        <w:jc w:val="both"/>
        <w:outlineLvl w:val="0"/>
        <w:rPr>
          <w:rFonts w:eastAsia="Arial Unicode MS"/>
          <w:bCs/>
          <w:sz w:val="20"/>
          <w:szCs w:val="20"/>
          <w:lang w:val="es-ES"/>
        </w:rPr>
      </w:pPr>
      <w:r w:rsidRPr="00287DFB">
        <w:rPr>
          <w:rFonts w:eastAsia="Arial Unicode MS"/>
          <w:bCs/>
          <w:sz w:val="20"/>
          <w:szCs w:val="20"/>
          <w:lang w:val="es-ES"/>
        </w:rPr>
        <w:t xml:space="preserve">La información contable y financiera que se presenta al cierre del período de seis meses finalizado el 30 de junio de 2020, expuesto de manera comparativa conforme se detalla más adelante y al cierre de los ejercicios económicos finalizados el 31 de diciembre de 2019 y 2018, proviene de los estados financieros de CFA, que fueron auditados por Deloitte &amp; Co. S.A., en su calidad de auditores externos. A su vez, surge del comparativo contra el ejercicio económico finalizado el 31 de diciembre de 2018, la información contable y financiera al cierre del ejercicio económico finalizado el 31 de diciembre de 2017. </w:t>
      </w:r>
    </w:p>
    <w:p w14:paraId="19D7E645" w14:textId="77777777" w:rsidR="00F33432" w:rsidRPr="00287DFB" w:rsidRDefault="00F33432" w:rsidP="00F33432">
      <w:pPr>
        <w:widowControl w:val="0"/>
        <w:tabs>
          <w:tab w:val="left" w:pos="380"/>
        </w:tabs>
        <w:jc w:val="both"/>
        <w:outlineLvl w:val="0"/>
        <w:rPr>
          <w:sz w:val="20"/>
          <w:lang w:val="es-ES"/>
        </w:rPr>
      </w:pPr>
    </w:p>
    <w:p w14:paraId="0AA9ACED" w14:textId="77777777" w:rsidR="00F33432" w:rsidRPr="00287DFB" w:rsidRDefault="00F33432" w:rsidP="00F33432">
      <w:pPr>
        <w:widowControl w:val="0"/>
        <w:tabs>
          <w:tab w:val="left" w:pos="380"/>
        </w:tabs>
        <w:jc w:val="both"/>
        <w:outlineLvl w:val="0"/>
        <w:rPr>
          <w:rFonts w:eastAsia="Arial Unicode MS"/>
          <w:bCs/>
          <w:sz w:val="20"/>
          <w:szCs w:val="20"/>
          <w:lang w:val="es-ES"/>
        </w:rPr>
      </w:pPr>
      <w:r w:rsidRPr="00287DFB">
        <w:rPr>
          <w:sz w:val="20"/>
          <w:lang w:val="es-ES"/>
        </w:rPr>
        <w:t>Hasta el ejercicio económico finalizado el 31 de diciembre de 2017, la Compañía preparó sus estados financieros de acuerdo con las normas contables emitidas por el BCRA. La información financiera correspondiente al año 2017 incluida en el presente Prospecto, fue modificada para ser presentada de acuerdo con el marco de información financiera aplicable a ejercicios anuales iniciados a partir del 1 de enero de 2018, así como de sus períodos intermedios (como se menciona a continuación), y surge de las cifras comparativas presentadas en los estados financieros de la Entidad al 31 de diciembre 2018. Los efectos de los cambios originados por la aplicación de este nuevo marco, se presentan en la nota 30 “Adopción de NIIF – Aplicación por primera vez” de dichos estados financieros.</w:t>
      </w:r>
    </w:p>
    <w:p w14:paraId="2A5BBAFE" w14:textId="77777777" w:rsidR="00F33432" w:rsidRPr="00287DFB" w:rsidRDefault="00F33432" w:rsidP="00F33432">
      <w:pPr>
        <w:widowControl w:val="0"/>
        <w:tabs>
          <w:tab w:val="left" w:pos="380"/>
        </w:tabs>
        <w:jc w:val="both"/>
        <w:outlineLvl w:val="0"/>
        <w:rPr>
          <w:rFonts w:eastAsia="Arial Unicode MS"/>
          <w:bCs/>
          <w:sz w:val="20"/>
          <w:szCs w:val="20"/>
          <w:lang w:val="es-ES"/>
        </w:rPr>
      </w:pPr>
    </w:p>
    <w:p w14:paraId="1C217346" w14:textId="77777777" w:rsidR="00F33432" w:rsidRPr="00287DFB" w:rsidRDefault="00F33432" w:rsidP="00F33432">
      <w:pPr>
        <w:widowControl w:val="0"/>
        <w:tabs>
          <w:tab w:val="left" w:pos="380"/>
        </w:tabs>
        <w:jc w:val="both"/>
        <w:outlineLvl w:val="0"/>
        <w:rPr>
          <w:rFonts w:eastAsia="Arial Unicode MS"/>
          <w:bCs/>
          <w:sz w:val="20"/>
          <w:szCs w:val="20"/>
          <w:lang w:val="es-ES"/>
        </w:rPr>
      </w:pPr>
      <w:r w:rsidRPr="00287DFB">
        <w:rPr>
          <w:rFonts w:eastAsia="Arial Unicode MS"/>
          <w:bCs/>
          <w:sz w:val="20"/>
          <w:szCs w:val="20"/>
          <w:lang w:val="es-ES"/>
        </w:rPr>
        <w:t>Los mencionados estados financieros surgen de los libros de contabilidad de la Sociedad, y han sido preparados de conformidad con las normas dictadas por el BCRA.</w:t>
      </w:r>
    </w:p>
    <w:p w14:paraId="4A500578" w14:textId="77777777" w:rsidR="00F33432" w:rsidRPr="00287DFB" w:rsidRDefault="00F33432" w:rsidP="00F33432">
      <w:pPr>
        <w:widowControl w:val="0"/>
        <w:jc w:val="both"/>
        <w:rPr>
          <w:b/>
          <w:bCs/>
          <w:sz w:val="20"/>
          <w:szCs w:val="20"/>
        </w:rPr>
      </w:pPr>
    </w:p>
    <w:p w14:paraId="7AEE998B" w14:textId="77777777" w:rsidR="00726007" w:rsidRPr="00287DFB" w:rsidRDefault="00726007" w:rsidP="00726007">
      <w:pPr>
        <w:widowControl w:val="0"/>
        <w:jc w:val="both"/>
        <w:rPr>
          <w:sz w:val="20"/>
          <w:szCs w:val="20"/>
        </w:rPr>
      </w:pPr>
      <w:r w:rsidRPr="00287DFB">
        <w:rPr>
          <w:sz w:val="20"/>
          <w:szCs w:val="20"/>
        </w:rPr>
        <w:t xml:space="preserve">La información contable y financiera que se presenta en forma comparativa entre ejercicios económicos de la Sociedad, se encuentra expresada en valores históricos. Por su parte, toda aquella información contable y financiera </w:t>
      </w:r>
      <w:r w:rsidR="00926710">
        <w:rPr>
          <w:sz w:val="20"/>
          <w:szCs w:val="20"/>
        </w:rPr>
        <w:t>intermedia</w:t>
      </w:r>
      <w:r w:rsidRPr="00287DFB">
        <w:rPr>
          <w:sz w:val="20"/>
          <w:szCs w:val="20"/>
        </w:rPr>
        <w:t xml:space="preserve"> al cierre del período intermedio finalizado el 30 de junio de 2020, </w:t>
      </w:r>
      <w:r w:rsidR="00926710">
        <w:rPr>
          <w:sz w:val="20"/>
          <w:szCs w:val="20"/>
        </w:rPr>
        <w:t xml:space="preserve">e información comparativa, la cual </w:t>
      </w:r>
      <w:r w:rsidRPr="00287DFB">
        <w:rPr>
          <w:sz w:val="20"/>
          <w:szCs w:val="20"/>
        </w:rPr>
        <w:t>se encuentra expresada en valores a junio de 2020.</w:t>
      </w:r>
    </w:p>
    <w:p w14:paraId="2E85583E" w14:textId="77777777" w:rsidR="00726007" w:rsidRPr="00287DFB" w:rsidRDefault="00726007" w:rsidP="00F33432">
      <w:pPr>
        <w:widowControl w:val="0"/>
        <w:jc w:val="both"/>
        <w:rPr>
          <w:b/>
          <w:bCs/>
          <w:sz w:val="20"/>
          <w:szCs w:val="20"/>
        </w:rPr>
      </w:pPr>
    </w:p>
    <w:p w14:paraId="4C9707FB" w14:textId="77777777" w:rsidR="00F33432" w:rsidRPr="00287DFB" w:rsidRDefault="00F33432" w:rsidP="00F33432">
      <w:pPr>
        <w:jc w:val="both"/>
        <w:outlineLvl w:val="0"/>
        <w:rPr>
          <w:sz w:val="20"/>
          <w:lang w:val="es-ES"/>
        </w:rPr>
      </w:pPr>
      <w:r w:rsidRPr="00287DFB">
        <w:rPr>
          <w:sz w:val="20"/>
          <w:lang w:val="es-ES"/>
        </w:rPr>
        <w:t>Con fecha 12 de febrero de 2014, el BCRA emitió la Comunicación “A” 4451 mediante la cual fueron establecidos los lineamientos generales para un proceso de convergencia hacia las Normas Internacionales de Información Financiera (“</w:t>
      </w:r>
      <w:r w:rsidRPr="00287DFB">
        <w:rPr>
          <w:sz w:val="20"/>
          <w:u w:val="single"/>
          <w:lang w:val="es-ES"/>
        </w:rPr>
        <w:t>NIIF</w:t>
      </w:r>
      <w:r w:rsidRPr="00287DFB">
        <w:rPr>
          <w:sz w:val="20"/>
          <w:lang w:val="es-ES"/>
        </w:rPr>
        <w:t>”) emitidas por el Consejo de Normas Internacionales de Contabilidad (“</w:t>
      </w:r>
      <w:r w:rsidRPr="00287DFB">
        <w:rPr>
          <w:sz w:val="20"/>
          <w:u w:val="single"/>
          <w:lang w:val="es-ES"/>
        </w:rPr>
        <w:t>IASB</w:t>
      </w:r>
      <w:r w:rsidRPr="00287DFB">
        <w:rPr>
          <w:sz w:val="20"/>
          <w:lang w:val="es-ES"/>
        </w:rPr>
        <w:t xml:space="preserve">”, por sus siglas en inglés), para la confección de los estados financieros de las entidades bajo su supervisión, correspondientes a ejercicios anuales iniciados a partir del 1 de enero de 2018, así como de sus períodos intermedios. </w:t>
      </w:r>
    </w:p>
    <w:p w14:paraId="591A10A2" w14:textId="77777777" w:rsidR="00F33432" w:rsidRPr="00287DFB" w:rsidRDefault="00F33432" w:rsidP="00F33432">
      <w:pPr>
        <w:jc w:val="both"/>
        <w:outlineLvl w:val="0"/>
        <w:rPr>
          <w:sz w:val="20"/>
          <w:lang w:val="es-ES"/>
        </w:rPr>
      </w:pPr>
    </w:p>
    <w:p w14:paraId="57FCF8A2" w14:textId="77777777" w:rsidR="00F33432" w:rsidRPr="00287DFB" w:rsidRDefault="00F33432" w:rsidP="00F33432">
      <w:pPr>
        <w:widowControl w:val="0"/>
        <w:tabs>
          <w:tab w:val="left" w:pos="380"/>
        </w:tabs>
        <w:jc w:val="both"/>
        <w:rPr>
          <w:sz w:val="20"/>
          <w:lang w:val="es-ES"/>
        </w:rPr>
      </w:pPr>
      <w:r w:rsidRPr="00287DFB">
        <w:rPr>
          <w:sz w:val="20"/>
          <w:lang w:val="es-ES"/>
        </w:rPr>
        <w:t>El nuevo cuerpo normativo comprende las normas e interpretaciones adoptadas por el IASB e incluye: las NIIF, las Normas Internacionales de Contabilidad (las “</w:t>
      </w:r>
      <w:r w:rsidRPr="00287DFB">
        <w:rPr>
          <w:bCs/>
          <w:sz w:val="20"/>
          <w:szCs w:val="20"/>
          <w:u w:val="single"/>
          <w:lang w:val="es-ES"/>
        </w:rPr>
        <w:t>NIC</w:t>
      </w:r>
      <w:r w:rsidRPr="00287DFB">
        <w:rPr>
          <w:sz w:val="20"/>
          <w:lang w:val="es-ES"/>
        </w:rPr>
        <w:t>”) y las interpretaciones desarrolladas por el Comité de Interpretaciones de las Normas Internacionales de Información Financieras (el “</w:t>
      </w:r>
      <w:r w:rsidRPr="00287DFB">
        <w:rPr>
          <w:bCs/>
          <w:sz w:val="20"/>
          <w:szCs w:val="20"/>
          <w:u w:val="single"/>
          <w:lang w:val="es-ES"/>
        </w:rPr>
        <w:t>CINIIF</w:t>
      </w:r>
      <w:r w:rsidRPr="00287DFB">
        <w:rPr>
          <w:sz w:val="20"/>
          <w:lang w:val="es-ES"/>
        </w:rPr>
        <w:t>”) o el antiguo Comité de Interpretación de Normas (el “</w:t>
      </w:r>
      <w:r w:rsidRPr="00287DFB">
        <w:rPr>
          <w:bCs/>
          <w:sz w:val="20"/>
          <w:szCs w:val="20"/>
          <w:u w:val="single"/>
          <w:lang w:val="es-ES"/>
        </w:rPr>
        <w:t>CIN</w:t>
      </w:r>
      <w:r w:rsidRPr="00287DFB">
        <w:rPr>
          <w:sz w:val="20"/>
          <w:lang w:val="es-ES"/>
        </w:rPr>
        <w:t xml:space="preserve">”). </w:t>
      </w:r>
    </w:p>
    <w:p w14:paraId="1EDB3A44" w14:textId="77777777" w:rsidR="00F33432" w:rsidRPr="00287DFB" w:rsidRDefault="00F33432" w:rsidP="00F33432">
      <w:pPr>
        <w:widowControl w:val="0"/>
        <w:tabs>
          <w:tab w:val="left" w:pos="380"/>
        </w:tabs>
        <w:jc w:val="both"/>
        <w:rPr>
          <w:sz w:val="20"/>
          <w:lang w:val="es-ES"/>
        </w:rPr>
      </w:pPr>
    </w:p>
    <w:p w14:paraId="5B570D41" w14:textId="77777777" w:rsidR="00F33432" w:rsidRPr="00287DFB" w:rsidRDefault="00F33432" w:rsidP="00F33432">
      <w:pPr>
        <w:widowControl w:val="0"/>
        <w:tabs>
          <w:tab w:val="left" w:pos="380"/>
        </w:tabs>
        <w:jc w:val="both"/>
        <w:rPr>
          <w:sz w:val="20"/>
          <w:lang w:val="es-ES"/>
        </w:rPr>
      </w:pPr>
      <w:r w:rsidRPr="00287DFB">
        <w:rPr>
          <w:sz w:val="20"/>
          <w:lang w:val="es-ES"/>
        </w:rPr>
        <w:t>Adicionalmente, en la preparación de los estados financieros al 31 de diciembre de 2018 la Compañía contempló las excepciones y exenciones previstas en la NIIF 1 “</w:t>
      </w:r>
      <w:r w:rsidRPr="00287DFB">
        <w:rPr>
          <w:i/>
          <w:sz w:val="20"/>
          <w:lang w:val="es-ES"/>
        </w:rPr>
        <w:t>Adopción por primera vez de las NIIF”</w:t>
      </w:r>
      <w:r w:rsidRPr="00287DFB">
        <w:rPr>
          <w:sz w:val="20"/>
          <w:lang w:val="es-ES"/>
        </w:rPr>
        <w:t xml:space="preserve"> de acuerdo con la Comunicación “A” 6114 del Banco Central. </w:t>
      </w:r>
    </w:p>
    <w:p w14:paraId="35A46C8D" w14:textId="77777777" w:rsidR="00F33432" w:rsidRPr="005711AC" w:rsidRDefault="00F33432" w:rsidP="005711AC">
      <w:pPr>
        <w:widowControl w:val="0"/>
        <w:tabs>
          <w:tab w:val="left" w:pos="380"/>
        </w:tabs>
        <w:jc w:val="both"/>
        <w:rPr>
          <w:sz w:val="20"/>
          <w:lang w:val="es-ES"/>
        </w:rPr>
      </w:pPr>
    </w:p>
    <w:p w14:paraId="7FE53350" w14:textId="77777777" w:rsidR="000829E0" w:rsidRPr="00287DFB" w:rsidRDefault="00726007" w:rsidP="005711AC">
      <w:pPr>
        <w:pStyle w:val="Default"/>
        <w:jc w:val="both"/>
        <w:rPr>
          <w:rFonts w:ascii="Times New Roman" w:hAnsi="Times New Roman" w:cs="Times New Roman"/>
          <w:sz w:val="20"/>
          <w:szCs w:val="20"/>
        </w:rPr>
      </w:pPr>
      <w:r w:rsidRPr="00287DFB">
        <w:rPr>
          <w:rFonts w:ascii="Times New Roman" w:hAnsi="Times New Roman" w:cs="Times New Roman"/>
          <w:sz w:val="20"/>
          <w:szCs w:val="20"/>
        </w:rPr>
        <w:t>Por último, se indica que la Sociedad no aplica actualmente el modelo de deterioro, contemplado en el punto 5.5 de la NIIF 9 “Instrumentos Financieros”, aplicable para las “Previsiones por Riesgo de Incobrabilidad”, en virtud de que la Comunicación A 6938, emitida por el BCRA en marzo de 2020, prorrogó su aplicación al 1° de enero 2021, para el Grupo B de Entidades Financieras, al cual pertenecía la Entidad.</w:t>
      </w:r>
      <w:r w:rsidR="000829E0" w:rsidRPr="00287DFB">
        <w:rPr>
          <w:rFonts w:ascii="Times New Roman" w:hAnsi="Times New Roman" w:cs="Times New Roman"/>
          <w:sz w:val="20"/>
          <w:szCs w:val="20"/>
        </w:rPr>
        <w:t xml:space="preserve"> </w:t>
      </w:r>
    </w:p>
    <w:p w14:paraId="16EE78F4" w14:textId="77777777" w:rsidR="000829E0" w:rsidRPr="00287DFB" w:rsidRDefault="000829E0" w:rsidP="008A2361">
      <w:pPr>
        <w:pStyle w:val="Default"/>
        <w:jc w:val="both"/>
        <w:rPr>
          <w:rFonts w:ascii="Times New Roman" w:hAnsi="Times New Roman" w:cs="Times New Roman"/>
          <w:sz w:val="20"/>
          <w:szCs w:val="20"/>
        </w:rPr>
      </w:pPr>
    </w:p>
    <w:p w14:paraId="55A2E9E7" w14:textId="77777777" w:rsidR="000829E0" w:rsidRPr="00287DFB" w:rsidRDefault="000829E0" w:rsidP="00123740">
      <w:pPr>
        <w:pStyle w:val="Default"/>
        <w:jc w:val="both"/>
        <w:rPr>
          <w:rFonts w:ascii="Times New Roman" w:eastAsia="Times New Roman" w:hAnsi="Times New Roman" w:cs="Times New Roman"/>
          <w:sz w:val="20"/>
          <w:szCs w:val="20"/>
          <w:lang w:val="es-AR" w:eastAsia="es-AR"/>
        </w:rPr>
      </w:pPr>
      <w:r w:rsidRPr="00287DFB">
        <w:rPr>
          <w:rFonts w:ascii="Times New Roman" w:eastAsia="Times New Roman" w:hAnsi="Times New Roman" w:cs="Times New Roman"/>
          <w:sz w:val="20"/>
          <w:szCs w:val="20"/>
          <w:lang w:val="es-AR" w:eastAsia="es-AR"/>
        </w:rPr>
        <w:t xml:space="preserve">La información financiera del período intermedio al 30 de junio de 2020 ha sido ajustada para que quede expresada en moneda de poder adquisitivo de esa fecha, tal como establece la NIC 29 “Información Financiera en Economías Hiperinflacionarias” y considerando, adicionalmente, las normas particulares del BCRA establecidas por las Comunicaciones “A” 6651, 6849, modificatorias y complementarias, que establecieron la obligatoriedad respecto a la aplicación de dicho método a partir de los estados financieros de ejercicios que se inicien el 1° de enero de 2020 inclusive y definieron como fecha de transición el 31 de diciembre de 2018. </w:t>
      </w:r>
    </w:p>
    <w:p w14:paraId="65F424C6" w14:textId="77777777" w:rsidR="000829E0" w:rsidRPr="00287DFB" w:rsidRDefault="000829E0" w:rsidP="00287DFB">
      <w:pPr>
        <w:pStyle w:val="Default"/>
        <w:jc w:val="both"/>
        <w:rPr>
          <w:rFonts w:ascii="Times New Roman" w:eastAsia="Times New Roman" w:hAnsi="Times New Roman" w:cs="Times New Roman"/>
          <w:sz w:val="20"/>
          <w:szCs w:val="20"/>
          <w:lang w:val="es-AR" w:eastAsia="es-AR"/>
        </w:rPr>
      </w:pPr>
    </w:p>
    <w:p w14:paraId="6233A24F" w14:textId="77777777" w:rsidR="000829E0" w:rsidRPr="00287DFB" w:rsidRDefault="000829E0" w:rsidP="005711AC">
      <w:pPr>
        <w:autoSpaceDE w:val="0"/>
        <w:autoSpaceDN w:val="0"/>
        <w:adjustRightInd w:val="0"/>
        <w:jc w:val="both"/>
        <w:rPr>
          <w:color w:val="000000"/>
          <w:sz w:val="20"/>
          <w:szCs w:val="20"/>
          <w:lang w:eastAsia="es-AR"/>
        </w:rPr>
      </w:pPr>
      <w:r w:rsidRPr="00287DFB">
        <w:rPr>
          <w:color w:val="000000"/>
          <w:sz w:val="20"/>
          <w:szCs w:val="20"/>
          <w:lang w:eastAsia="es-AR"/>
        </w:rPr>
        <w:t xml:space="preserve">Las cifras correspondientes a la información al 30 de </w:t>
      </w:r>
      <w:r w:rsidR="00B4292D" w:rsidRPr="00287DFB">
        <w:rPr>
          <w:color w:val="000000"/>
          <w:sz w:val="20"/>
          <w:szCs w:val="20"/>
          <w:lang w:eastAsia="es-AR"/>
        </w:rPr>
        <w:t xml:space="preserve">junio </w:t>
      </w:r>
      <w:r w:rsidRPr="00287DFB">
        <w:rPr>
          <w:color w:val="000000"/>
          <w:sz w:val="20"/>
          <w:szCs w:val="20"/>
          <w:lang w:eastAsia="es-AR"/>
        </w:rPr>
        <w:t xml:space="preserve">de 2019 presentada en forma comparativa han sido reexpresadas para considerar los cambios en el poder adquisitivo general de la moneda y, como resultado, están expresadas en la unidad de medida corriente al final del período sobre el cual se informa (30 de junio de 2020). </w:t>
      </w:r>
    </w:p>
    <w:p w14:paraId="71E69D7E" w14:textId="77777777" w:rsidR="000829E0" w:rsidRPr="00287DFB" w:rsidRDefault="000829E0" w:rsidP="00287DFB">
      <w:pPr>
        <w:autoSpaceDE w:val="0"/>
        <w:autoSpaceDN w:val="0"/>
        <w:adjustRightInd w:val="0"/>
        <w:jc w:val="both"/>
        <w:rPr>
          <w:color w:val="000000"/>
          <w:sz w:val="20"/>
          <w:szCs w:val="20"/>
          <w:lang w:eastAsia="es-AR"/>
        </w:rPr>
      </w:pPr>
    </w:p>
    <w:p w14:paraId="3734E116" w14:textId="77777777" w:rsidR="00726007" w:rsidRPr="00287DFB" w:rsidRDefault="000829E0" w:rsidP="000829E0">
      <w:pPr>
        <w:widowControl w:val="0"/>
        <w:tabs>
          <w:tab w:val="left" w:pos="380"/>
        </w:tabs>
        <w:jc w:val="both"/>
        <w:rPr>
          <w:sz w:val="20"/>
          <w:szCs w:val="20"/>
        </w:rPr>
      </w:pPr>
      <w:r w:rsidRPr="00287DFB">
        <w:rPr>
          <w:color w:val="000000"/>
          <w:sz w:val="20"/>
          <w:szCs w:val="20"/>
          <w:lang w:eastAsia="es-AR"/>
        </w:rPr>
        <w:t>Dicha reexpresión debe efectuarse como si la economía hubiera sido siempre hiperinflacionaria, utilizando un índice general de precios que refleje los cambios en el poder adquisitivo de la moneda. Para efectuar esa reexpresión se utiliza una serie de índices elaborada y publicada mensualmente por la FACPCE, que combina el índice de precios al consumidor (IPC) nacional publicado por el Instituto Nacional de Estadística y Censos (INDEC) a partir de enero de 2017 (mes base: diciembre de 2016) con el índice de precios internos al por mayor (IPIM) publicado por el INDEC hasta esa fecha, computando para los meses de noviembre y diciembre de 2015, para los cuales el INDEC no ha difundido información sobre la variación en el IPIM, la variación en el IPC de la Ciudad Autónoma de Buenos Aires.</w:t>
      </w:r>
    </w:p>
    <w:p w14:paraId="02ABDBA4" w14:textId="77777777" w:rsidR="00F33432" w:rsidRPr="00287DFB" w:rsidRDefault="00F33432" w:rsidP="00F33432">
      <w:pPr>
        <w:widowControl w:val="0"/>
        <w:tabs>
          <w:tab w:val="left" w:pos="380"/>
        </w:tabs>
        <w:jc w:val="both"/>
        <w:rPr>
          <w:sz w:val="20"/>
          <w:lang w:val="es-ES"/>
        </w:rPr>
      </w:pPr>
    </w:p>
    <w:p w14:paraId="1615E378" w14:textId="77777777" w:rsidR="00F33432" w:rsidRPr="00287DFB" w:rsidRDefault="00F33432" w:rsidP="00F33432">
      <w:pPr>
        <w:widowControl w:val="0"/>
        <w:tabs>
          <w:tab w:val="left" w:pos="380"/>
        </w:tabs>
        <w:jc w:val="both"/>
        <w:rPr>
          <w:b/>
          <w:bCs/>
          <w:sz w:val="20"/>
          <w:szCs w:val="20"/>
        </w:rPr>
      </w:pPr>
      <w:r w:rsidRPr="00287DFB">
        <w:rPr>
          <w:sz w:val="20"/>
          <w:lang w:val="es-ES"/>
        </w:rPr>
        <w:t>Para más información al respecto, véase la Nota 2 “</w:t>
      </w:r>
      <w:r w:rsidRPr="00287DFB">
        <w:rPr>
          <w:i/>
          <w:sz w:val="20"/>
          <w:lang w:val="es-ES"/>
        </w:rPr>
        <w:t>Bases de presentación de los estados financieros y políticas contables aplicadas</w:t>
      </w:r>
      <w:r w:rsidRPr="00287DFB">
        <w:rPr>
          <w:sz w:val="20"/>
          <w:lang w:val="es-ES"/>
        </w:rPr>
        <w:t>” correspondiente a los estados financieros al 31 de diciembre de 2019.</w:t>
      </w:r>
    </w:p>
    <w:p w14:paraId="60C4319C" w14:textId="77777777" w:rsidR="00F33432" w:rsidRPr="00287DFB" w:rsidRDefault="00F33432" w:rsidP="00F33432">
      <w:pPr>
        <w:widowControl w:val="0"/>
        <w:tabs>
          <w:tab w:val="left" w:pos="380"/>
        </w:tabs>
        <w:jc w:val="both"/>
        <w:rPr>
          <w:sz w:val="20"/>
          <w:lang w:val="es-ES"/>
        </w:rPr>
      </w:pPr>
    </w:p>
    <w:p w14:paraId="61B0154C" w14:textId="77777777" w:rsidR="00F33432" w:rsidRPr="00287DFB" w:rsidRDefault="00F33432" w:rsidP="00F33432">
      <w:pPr>
        <w:widowControl w:val="0"/>
        <w:tabs>
          <w:tab w:val="left" w:pos="380"/>
        </w:tabs>
        <w:jc w:val="both"/>
        <w:rPr>
          <w:sz w:val="20"/>
          <w:lang w:val="es-ES"/>
        </w:rPr>
      </w:pPr>
      <w:r w:rsidRPr="00287DFB">
        <w:rPr>
          <w:sz w:val="20"/>
          <w:lang w:val="es-ES"/>
        </w:rPr>
        <w:t xml:space="preserve">Salvo que se indique lo contrario en la información expuesta, el tipo de cambio utilizado en los estados financieros mencionados fue el tipo de cambio de referencia determinado por el BCRA al cierre de las operaciones del último Día Hábil de cada período o ejercicio según corresponda, establecido por la Comunicación “A” 3500. </w:t>
      </w:r>
    </w:p>
    <w:p w14:paraId="3B2DE677" w14:textId="77777777" w:rsidR="00F33432" w:rsidRPr="00287DFB" w:rsidRDefault="00F33432" w:rsidP="00F33432">
      <w:pPr>
        <w:widowControl w:val="0"/>
        <w:tabs>
          <w:tab w:val="left" w:pos="380"/>
        </w:tabs>
        <w:jc w:val="both"/>
        <w:rPr>
          <w:sz w:val="20"/>
          <w:lang w:val="es-ES"/>
        </w:rPr>
      </w:pPr>
    </w:p>
    <w:p w14:paraId="6AEF459C" w14:textId="77777777" w:rsidR="00F33432" w:rsidRPr="00287DFB" w:rsidRDefault="00F33432" w:rsidP="00F33432">
      <w:pPr>
        <w:widowControl w:val="0"/>
        <w:jc w:val="both"/>
        <w:rPr>
          <w:bCs/>
          <w:sz w:val="20"/>
          <w:szCs w:val="20"/>
        </w:rPr>
      </w:pPr>
      <w:r w:rsidRPr="00287DFB">
        <w:rPr>
          <w:bCs/>
          <w:sz w:val="20"/>
          <w:szCs w:val="20"/>
        </w:rPr>
        <w:t>Los siguientes cuadros presentan un resumen de la información contable histórica</w:t>
      </w:r>
      <w:r w:rsidR="000829E0" w:rsidRPr="00287DFB">
        <w:rPr>
          <w:bCs/>
          <w:sz w:val="20"/>
          <w:szCs w:val="20"/>
        </w:rPr>
        <w:t xml:space="preserve"> -o reexpresada, según corresponda-</w:t>
      </w:r>
      <w:r w:rsidRPr="00287DFB">
        <w:rPr>
          <w:bCs/>
          <w:sz w:val="20"/>
          <w:szCs w:val="20"/>
        </w:rPr>
        <w:t xml:space="preserve"> y otra información de la Sociedad a las fechas y por los ejercicios y períodos indicados. Al respecto se remite a lo detallado en la sección “</w:t>
      </w:r>
      <w:r w:rsidRPr="00287DFB">
        <w:rPr>
          <w:bCs/>
          <w:i/>
          <w:sz w:val="20"/>
          <w:szCs w:val="20"/>
        </w:rPr>
        <w:t>Presentación de la Información Financiera</w:t>
      </w:r>
      <w:r w:rsidRPr="00287DFB">
        <w:rPr>
          <w:bCs/>
          <w:sz w:val="20"/>
          <w:szCs w:val="20"/>
        </w:rPr>
        <w:t>”.</w:t>
      </w:r>
    </w:p>
    <w:p w14:paraId="784E5E77" w14:textId="77777777" w:rsidR="00F33432" w:rsidRPr="00287DFB" w:rsidRDefault="00F33432" w:rsidP="00F33432">
      <w:pPr>
        <w:widowControl w:val="0"/>
        <w:jc w:val="both"/>
        <w:rPr>
          <w:bCs/>
          <w:sz w:val="20"/>
          <w:szCs w:val="20"/>
        </w:rPr>
      </w:pPr>
    </w:p>
    <w:p w14:paraId="718AF18A" w14:textId="77777777" w:rsidR="00F33432" w:rsidRPr="00287DFB" w:rsidRDefault="00F33432" w:rsidP="00F33432">
      <w:pPr>
        <w:widowControl w:val="0"/>
        <w:jc w:val="both"/>
        <w:rPr>
          <w:bCs/>
          <w:sz w:val="20"/>
          <w:szCs w:val="20"/>
        </w:rPr>
      </w:pPr>
      <w:r w:rsidRPr="00287DFB">
        <w:rPr>
          <w:bCs/>
          <w:sz w:val="20"/>
          <w:szCs w:val="20"/>
        </w:rPr>
        <w:t>Los siguientes datos deben leerse junto con el Capítulo V, “</w:t>
      </w:r>
      <w:r w:rsidRPr="00287DFB">
        <w:rPr>
          <w:bCs/>
          <w:i/>
          <w:sz w:val="20"/>
          <w:szCs w:val="20"/>
        </w:rPr>
        <w:t>Reseña y perspectiva operativa y financiera</w:t>
      </w:r>
      <w:r w:rsidRPr="00287DFB">
        <w:rPr>
          <w:bCs/>
          <w:sz w:val="20"/>
          <w:szCs w:val="20"/>
        </w:rPr>
        <w:t>” del presente prospecto y los estados financieros de la Compañía, y se complementa en su totalidad con la información más detallada que se incluye en los mismos.</w:t>
      </w:r>
    </w:p>
    <w:p w14:paraId="7A613424" w14:textId="77777777" w:rsidR="00F33432" w:rsidRPr="00287DFB" w:rsidRDefault="00F33432" w:rsidP="00F33432">
      <w:pPr>
        <w:widowControl w:val="0"/>
        <w:jc w:val="both"/>
        <w:rPr>
          <w:bCs/>
          <w:sz w:val="20"/>
          <w:szCs w:val="20"/>
        </w:rPr>
      </w:pPr>
    </w:p>
    <w:p w14:paraId="7E1A3067" w14:textId="77777777" w:rsidR="00F33432" w:rsidRPr="00287DFB" w:rsidRDefault="00F33432" w:rsidP="00F33432">
      <w:pPr>
        <w:widowControl w:val="0"/>
        <w:numPr>
          <w:ilvl w:val="0"/>
          <w:numId w:val="59"/>
        </w:numPr>
        <w:ind w:left="0" w:firstLine="0"/>
        <w:jc w:val="both"/>
        <w:rPr>
          <w:b/>
          <w:bCs/>
          <w:sz w:val="20"/>
          <w:szCs w:val="20"/>
        </w:rPr>
      </w:pPr>
      <w:r w:rsidRPr="00287DFB">
        <w:rPr>
          <w:b/>
          <w:bCs/>
          <w:sz w:val="20"/>
          <w:szCs w:val="20"/>
        </w:rPr>
        <w:t>Estados financieros</w:t>
      </w:r>
    </w:p>
    <w:p w14:paraId="4DBFCBD7" w14:textId="77777777" w:rsidR="00F33432" w:rsidRPr="00287DFB" w:rsidRDefault="00F33432" w:rsidP="00F33432">
      <w:pPr>
        <w:jc w:val="both"/>
        <w:rPr>
          <w:sz w:val="20"/>
          <w:szCs w:val="20"/>
          <w:lang w:val="es-MX"/>
        </w:rPr>
      </w:pPr>
    </w:p>
    <w:p w14:paraId="51FBCAA6" w14:textId="77777777" w:rsidR="00F33432" w:rsidRPr="00287DFB" w:rsidRDefault="00F33432" w:rsidP="00F33432">
      <w:pPr>
        <w:widowControl w:val="0"/>
        <w:jc w:val="both"/>
        <w:rPr>
          <w:bCs/>
          <w:sz w:val="20"/>
          <w:szCs w:val="20"/>
          <w:lang w:val="es-ES"/>
        </w:rPr>
      </w:pPr>
      <w:r w:rsidRPr="00287DFB">
        <w:rPr>
          <w:b/>
          <w:bCs/>
          <w:i/>
          <w:sz w:val="20"/>
          <w:szCs w:val="20"/>
          <w:lang w:val="es-ES"/>
        </w:rPr>
        <w:t>1. Estado de Resultados</w:t>
      </w:r>
    </w:p>
    <w:p w14:paraId="439A3073" w14:textId="77777777" w:rsidR="00F33432" w:rsidRPr="00287DFB" w:rsidRDefault="00F33432" w:rsidP="00F33432">
      <w:pPr>
        <w:jc w:val="both"/>
        <w:rPr>
          <w:sz w:val="20"/>
          <w:szCs w:val="20"/>
          <w:lang w:val="es-MX"/>
        </w:rPr>
      </w:pPr>
    </w:p>
    <w:p w14:paraId="0D418612" w14:textId="77777777" w:rsidR="00F33432" w:rsidRPr="00287DFB" w:rsidRDefault="00F33432" w:rsidP="00F33432">
      <w:pPr>
        <w:jc w:val="both"/>
        <w:rPr>
          <w:sz w:val="20"/>
          <w:szCs w:val="20"/>
          <w:lang w:val="es-MX"/>
        </w:rPr>
      </w:pPr>
      <w:r w:rsidRPr="00287DFB">
        <w:rPr>
          <w:sz w:val="20"/>
          <w:szCs w:val="20"/>
          <w:lang w:val="es-MX"/>
        </w:rPr>
        <w:t>A continuación, se detalla el Estado de Resultados de la Compañía al cierre de los ejercicios económicos finalizados al 31 de diciembre de 2019,2018 y 2017</w:t>
      </w:r>
      <w:r w:rsidR="00FB2809" w:rsidRPr="00287DFB">
        <w:rPr>
          <w:sz w:val="20"/>
          <w:szCs w:val="20"/>
          <w:lang w:val="es-MX"/>
        </w:rPr>
        <w:t xml:space="preserve"> (Valores históricos, sin ajuste por inflación)</w:t>
      </w:r>
      <w:r w:rsidRPr="00287DFB">
        <w:rPr>
          <w:sz w:val="20"/>
          <w:szCs w:val="20"/>
          <w:lang w:val="es-MX"/>
        </w:rPr>
        <w:t>.</w:t>
      </w:r>
    </w:p>
    <w:p w14:paraId="25C10F4C" w14:textId="77777777" w:rsidR="00F33432" w:rsidRPr="00287DFB" w:rsidRDefault="00F33432" w:rsidP="00F33432">
      <w:pPr>
        <w:jc w:val="both"/>
        <w:rPr>
          <w:sz w:val="20"/>
          <w:lang w:val="es-MX"/>
        </w:rPr>
      </w:pPr>
    </w:p>
    <w:tbl>
      <w:tblPr>
        <w:tblW w:w="4916" w:type="pct"/>
        <w:tblCellMar>
          <w:left w:w="70" w:type="dxa"/>
          <w:right w:w="70" w:type="dxa"/>
        </w:tblCellMar>
        <w:tblLook w:val="04A0" w:firstRow="1" w:lastRow="0" w:firstColumn="1" w:lastColumn="0" w:noHBand="0" w:noVBand="1"/>
      </w:tblPr>
      <w:tblGrid>
        <w:gridCol w:w="5760"/>
        <w:gridCol w:w="1084"/>
        <w:gridCol w:w="1195"/>
        <w:gridCol w:w="1193"/>
      </w:tblGrid>
      <w:tr w:rsidR="00F33432" w:rsidRPr="00287DFB" w14:paraId="45E8C962" w14:textId="77777777" w:rsidTr="005711AC">
        <w:trPr>
          <w:trHeight w:val="284"/>
        </w:trPr>
        <w:tc>
          <w:tcPr>
            <w:tcW w:w="3120" w:type="pct"/>
            <w:tcBorders>
              <w:bottom w:val="single" w:sz="4" w:space="0" w:color="auto"/>
            </w:tcBorders>
            <w:shd w:val="clear" w:color="auto" w:fill="auto"/>
            <w:vAlign w:val="center"/>
            <w:hideMark/>
          </w:tcPr>
          <w:p w14:paraId="7A749745" w14:textId="77777777" w:rsidR="00F33432" w:rsidRPr="00287DFB" w:rsidRDefault="00F33432" w:rsidP="00B4799F">
            <w:pPr>
              <w:jc w:val="left"/>
              <w:rPr>
                <w:b/>
                <w:sz w:val="18"/>
                <w:szCs w:val="18"/>
              </w:rPr>
            </w:pPr>
            <w:r w:rsidRPr="00287DFB">
              <w:rPr>
                <w:b/>
                <w:sz w:val="18"/>
                <w:szCs w:val="18"/>
              </w:rPr>
              <w:t>Estado de Resultados</w:t>
            </w:r>
          </w:p>
        </w:tc>
        <w:tc>
          <w:tcPr>
            <w:tcW w:w="587" w:type="pct"/>
            <w:tcBorders>
              <w:bottom w:val="single" w:sz="4" w:space="0" w:color="auto"/>
            </w:tcBorders>
            <w:vAlign w:val="center"/>
          </w:tcPr>
          <w:p w14:paraId="65DC28E7" w14:textId="77777777" w:rsidR="00F33432" w:rsidRPr="00287DFB" w:rsidRDefault="00F33432" w:rsidP="00F33432">
            <w:pPr>
              <w:rPr>
                <w:b/>
                <w:sz w:val="18"/>
                <w:szCs w:val="18"/>
              </w:rPr>
            </w:pPr>
            <w:r w:rsidRPr="00287DFB">
              <w:rPr>
                <w:b/>
                <w:sz w:val="18"/>
                <w:szCs w:val="18"/>
              </w:rPr>
              <w:t>31/12/2019</w:t>
            </w:r>
          </w:p>
        </w:tc>
        <w:tc>
          <w:tcPr>
            <w:tcW w:w="647" w:type="pct"/>
            <w:tcBorders>
              <w:bottom w:val="single" w:sz="4" w:space="0" w:color="auto"/>
            </w:tcBorders>
            <w:vAlign w:val="center"/>
          </w:tcPr>
          <w:p w14:paraId="4A1A030E" w14:textId="77777777" w:rsidR="00F33432" w:rsidRPr="00287DFB" w:rsidRDefault="00F33432" w:rsidP="00F33432">
            <w:pPr>
              <w:rPr>
                <w:b/>
                <w:sz w:val="18"/>
                <w:szCs w:val="18"/>
              </w:rPr>
            </w:pPr>
            <w:r w:rsidRPr="00287DFB">
              <w:rPr>
                <w:b/>
                <w:sz w:val="18"/>
                <w:szCs w:val="18"/>
              </w:rPr>
              <w:t>31/12/2018</w:t>
            </w:r>
          </w:p>
        </w:tc>
        <w:tc>
          <w:tcPr>
            <w:tcW w:w="646" w:type="pct"/>
            <w:tcBorders>
              <w:bottom w:val="single" w:sz="4" w:space="0" w:color="auto"/>
            </w:tcBorders>
          </w:tcPr>
          <w:p w14:paraId="62F40175" w14:textId="77777777" w:rsidR="00F33432" w:rsidRPr="00287DFB" w:rsidRDefault="00F33432" w:rsidP="00F33432">
            <w:pPr>
              <w:rPr>
                <w:b/>
                <w:sz w:val="18"/>
                <w:szCs w:val="18"/>
              </w:rPr>
            </w:pPr>
            <w:r w:rsidRPr="00287DFB">
              <w:rPr>
                <w:b/>
                <w:sz w:val="18"/>
                <w:szCs w:val="18"/>
              </w:rPr>
              <w:t>31/12/2017</w:t>
            </w:r>
          </w:p>
        </w:tc>
      </w:tr>
      <w:tr w:rsidR="00F33432" w:rsidRPr="00287DFB" w14:paraId="4DB0BEF0" w14:textId="77777777" w:rsidTr="005711AC">
        <w:trPr>
          <w:trHeight w:val="268"/>
        </w:trPr>
        <w:tc>
          <w:tcPr>
            <w:tcW w:w="3120" w:type="pct"/>
            <w:tcBorders>
              <w:top w:val="single" w:sz="4" w:space="0" w:color="auto"/>
            </w:tcBorders>
            <w:shd w:val="clear" w:color="auto" w:fill="auto"/>
            <w:vAlign w:val="center"/>
            <w:hideMark/>
          </w:tcPr>
          <w:p w14:paraId="0E829350" w14:textId="77777777" w:rsidR="00F33432" w:rsidRPr="00287DFB" w:rsidRDefault="00F33432" w:rsidP="00B4799F">
            <w:pPr>
              <w:jc w:val="left"/>
              <w:rPr>
                <w:sz w:val="18"/>
                <w:szCs w:val="18"/>
                <w:lang w:eastAsia="es-AR"/>
              </w:rPr>
            </w:pPr>
            <w:r w:rsidRPr="00287DFB">
              <w:rPr>
                <w:sz w:val="18"/>
                <w:szCs w:val="18"/>
                <w:lang w:eastAsia="es-AR"/>
              </w:rPr>
              <w:t>Ingresos por intereses</w:t>
            </w:r>
          </w:p>
        </w:tc>
        <w:tc>
          <w:tcPr>
            <w:tcW w:w="587" w:type="pct"/>
            <w:tcBorders>
              <w:top w:val="single" w:sz="4" w:space="0" w:color="auto"/>
            </w:tcBorders>
            <w:vAlign w:val="center"/>
          </w:tcPr>
          <w:p w14:paraId="425A2E51" w14:textId="77777777" w:rsidR="00F33432" w:rsidRPr="00287DFB" w:rsidRDefault="00F33432" w:rsidP="00F33432">
            <w:pPr>
              <w:jc w:val="right"/>
              <w:rPr>
                <w:sz w:val="18"/>
                <w:szCs w:val="18"/>
                <w:lang w:eastAsia="es-AR"/>
              </w:rPr>
            </w:pPr>
            <w:r w:rsidRPr="00287DFB">
              <w:rPr>
                <w:sz w:val="18"/>
                <w:szCs w:val="18"/>
                <w:lang w:eastAsia="es-AR"/>
              </w:rPr>
              <w:t>5.463.038</w:t>
            </w:r>
          </w:p>
        </w:tc>
        <w:tc>
          <w:tcPr>
            <w:tcW w:w="647" w:type="pct"/>
            <w:tcBorders>
              <w:top w:val="single" w:sz="4" w:space="0" w:color="auto"/>
            </w:tcBorders>
            <w:vAlign w:val="center"/>
          </w:tcPr>
          <w:p w14:paraId="18AFB37E" w14:textId="77777777" w:rsidR="00F33432" w:rsidRPr="00287DFB" w:rsidRDefault="00F33432" w:rsidP="00F33432">
            <w:pPr>
              <w:jc w:val="right"/>
              <w:rPr>
                <w:sz w:val="18"/>
                <w:szCs w:val="18"/>
                <w:lang w:eastAsia="es-AR"/>
              </w:rPr>
            </w:pPr>
            <w:r w:rsidRPr="00287DFB">
              <w:rPr>
                <w:sz w:val="18"/>
                <w:szCs w:val="18"/>
                <w:lang w:eastAsia="es-AR"/>
              </w:rPr>
              <w:t>4.538.053</w:t>
            </w:r>
          </w:p>
        </w:tc>
        <w:tc>
          <w:tcPr>
            <w:tcW w:w="646" w:type="pct"/>
            <w:tcBorders>
              <w:top w:val="single" w:sz="4" w:space="0" w:color="auto"/>
            </w:tcBorders>
            <w:vAlign w:val="center"/>
          </w:tcPr>
          <w:p w14:paraId="2785A8FD" w14:textId="77777777" w:rsidR="00F33432" w:rsidRPr="00287DFB" w:rsidRDefault="00F33432" w:rsidP="00F33432">
            <w:pPr>
              <w:jc w:val="right"/>
              <w:rPr>
                <w:sz w:val="18"/>
                <w:szCs w:val="18"/>
                <w:lang w:eastAsia="es-AR"/>
              </w:rPr>
            </w:pPr>
            <w:r w:rsidRPr="00287DFB">
              <w:rPr>
                <w:sz w:val="18"/>
                <w:szCs w:val="18"/>
                <w:lang w:eastAsia="es-AR"/>
              </w:rPr>
              <w:t>3.456.859</w:t>
            </w:r>
          </w:p>
        </w:tc>
      </w:tr>
      <w:tr w:rsidR="00F33432" w:rsidRPr="00287DFB" w14:paraId="7FDDC49F" w14:textId="77777777" w:rsidTr="005711AC">
        <w:trPr>
          <w:trHeight w:val="268"/>
        </w:trPr>
        <w:tc>
          <w:tcPr>
            <w:tcW w:w="3120" w:type="pct"/>
            <w:shd w:val="clear" w:color="auto" w:fill="auto"/>
            <w:vAlign w:val="center"/>
            <w:hideMark/>
          </w:tcPr>
          <w:p w14:paraId="1099CC8A" w14:textId="77777777" w:rsidR="00F33432" w:rsidRPr="00287DFB" w:rsidRDefault="00F33432" w:rsidP="00B4799F">
            <w:pPr>
              <w:jc w:val="left"/>
              <w:rPr>
                <w:sz w:val="18"/>
                <w:szCs w:val="18"/>
                <w:lang w:eastAsia="es-AR"/>
              </w:rPr>
            </w:pPr>
            <w:r w:rsidRPr="00287DFB">
              <w:rPr>
                <w:sz w:val="18"/>
                <w:szCs w:val="18"/>
                <w:lang w:eastAsia="es-AR"/>
              </w:rPr>
              <w:t>Egresos por intereses</w:t>
            </w:r>
          </w:p>
        </w:tc>
        <w:tc>
          <w:tcPr>
            <w:tcW w:w="587" w:type="pct"/>
            <w:vAlign w:val="center"/>
          </w:tcPr>
          <w:p w14:paraId="77488B51" w14:textId="77777777" w:rsidR="00F33432" w:rsidRPr="00287DFB" w:rsidRDefault="00F33432" w:rsidP="00F33432">
            <w:pPr>
              <w:jc w:val="right"/>
              <w:rPr>
                <w:sz w:val="18"/>
                <w:szCs w:val="18"/>
                <w:lang w:eastAsia="es-AR"/>
              </w:rPr>
            </w:pPr>
            <w:r w:rsidRPr="00287DFB">
              <w:rPr>
                <w:sz w:val="18"/>
                <w:szCs w:val="18"/>
                <w:lang w:eastAsia="es-AR"/>
              </w:rPr>
              <w:t>(3.104.644)</w:t>
            </w:r>
          </w:p>
        </w:tc>
        <w:tc>
          <w:tcPr>
            <w:tcW w:w="647" w:type="pct"/>
            <w:vAlign w:val="center"/>
          </w:tcPr>
          <w:p w14:paraId="3515A3AE" w14:textId="77777777" w:rsidR="00F33432" w:rsidRPr="00287DFB" w:rsidRDefault="00F33432" w:rsidP="00F33432">
            <w:pPr>
              <w:jc w:val="right"/>
              <w:rPr>
                <w:sz w:val="18"/>
                <w:szCs w:val="18"/>
                <w:lang w:eastAsia="es-AR"/>
              </w:rPr>
            </w:pPr>
            <w:r w:rsidRPr="00287DFB">
              <w:rPr>
                <w:sz w:val="18"/>
                <w:szCs w:val="18"/>
                <w:lang w:eastAsia="es-AR"/>
              </w:rPr>
              <w:t>(2.125.408)</w:t>
            </w:r>
          </w:p>
        </w:tc>
        <w:tc>
          <w:tcPr>
            <w:tcW w:w="646" w:type="pct"/>
            <w:vAlign w:val="center"/>
          </w:tcPr>
          <w:p w14:paraId="1A350A6D" w14:textId="77777777" w:rsidR="00F33432" w:rsidRPr="00287DFB" w:rsidRDefault="00F33432" w:rsidP="00F33432">
            <w:pPr>
              <w:jc w:val="right"/>
              <w:rPr>
                <w:sz w:val="18"/>
                <w:szCs w:val="18"/>
                <w:lang w:eastAsia="es-AR"/>
              </w:rPr>
            </w:pPr>
            <w:r w:rsidRPr="00287DFB">
              <w:rPr>
                <w:sz w:val="18"/>
                <w:szCs w:val="18"/>
                <w:lang w:eastAsia="es-AR"/>
              </w:rPr>
              <w:t>(986.649)</w:t>
            </w:r>
          </w:p>
        </w:tc>
      </w:tr>
      <w:tr w:rsidR="00F33432" w:rsidRPr="00287DFB" w14:paraId="02E922CA" w14:textId="77777777" w:rsidTr="005711AC">
        <w:trPr>
          <w:trHeight w:val="268"/>
        </w:trPr>
        <w:tc>
          <w:tcPr>
            <w:tcW w:w="3120" w:type="pct"/>
            <w:shd w:val="clear" w:color="auto" w:fill="auto"/>
            <w:vAlign w:val="center"/>
            <w:hideMark/>
          </w:tcPr>
          <w:p w14:paraId="79CCFD79" w14:textId="77777777" w:rsidR="00F33432" w:rsidRPr="00287DFB" w:rsidRDefault="00F33432" w:rsidP="00B4799F">
            <w:pPr>
              <w:jc w:val="left"/>
              <w:rPr>
                <w:b/>
                <w:bCs/>
                <w:sz w:val="18"/>
                <w:szCs w:val="18"/>
                <w:lang w:eastAsia="es-AR"/>
              </w:rPr>
            </w:pPr>
            <w:r w:rsidRPr="00287DFB">
              <w:rPr>
                <w:b/>
                <w:bCs/>
                <w:sz w:val="18"/>
                <w:szCs w:val="18"/>
                <w:lang w:eastAsia="es-AR"/>
              </w:rPr>
              <w:t>Resultado neto por intereses</w:t>
            </w:r>
          </w:p>
        </w:tc>
        <w:tc>
          <w:tcPr>
            <w:tcW w:w="587" w:type="pct"/>
            <w:vAlign w:val="center"/>
          </w:tcPr>
          <w:p w14:paraId="4824F295" w14:textId="77777777" w:rsidR="00F33432" w:rsidRPr="00287DFB" w:rsidRDefault="00F33432" w:rsidP="00F33432">
            <w:pPr>
              <w:jc w:val="right"/>
              <w:rPr>
                <w:b/>
                <w:sz w:val="18"/>
                <w:szCs w:val="18"/>
                <w:lang w:eastAsia="es-AR"/>
              </w:rPr>
            </w:pPr>
            <w:r w:rsidRPr="00287DFB">
              <w:rPr>
                <w:b/>
                <w:sz w:val="18"/>
                <w:szCs w:val="18"/>
                <w:lang w:eastAsia="es-AR"/>
              </w:rPr>
              <w:t>2.358.394</w:t>
            </w:r>
          </w:p>
        </w:tc>
        <w:tc>
          <w:tcPr>
            <w:tcW w:w="647" w:type="pct"/>
            <w:vAlign w:val="center"/>
          </w:tcPr>
          <w:p w14:paraId="4C7B200F" w14:textId="77777777" w:rsidR="00F33432" w:rsidRPr="00287DFB" w:rsidRDefault="00F33432" w:rsidP="00F33432">
            <w:pPr>
              <w:jc w:val="right"/>
              <w:rPr>
                <w:b/>
                <w:sz w:val="18"/>
                <w:szCs w:val="18"/>
                <w:lang w:eastAsia="es-AR"/>
              </w:rPr>
            </w:pPr>
            <w:r w:rsidRPr="00287DFB">
              <w:rPr>
                <w:b/>
                <w:sz w:val="18"/>
                <w:szCs w:val="18"/>
                <w:lang w:eastAsia="es-AR"/>
              </w:rPr>
              <w:t>2.412.645</w:t>
            </w:r>
          </w:p>
        </w:tc>
        <w:tc>
          <w:tcPr>
            <w:tcW w:w="646" w:type="pct"/>
            <w:vAlign w:val="center"/>
          </w:tcPr>
          <w:p w14:paraId="2A89C8CD" w14:textId="77777777" w:rsidR="00F33432" w:rsidRPr="00287DFB" w:rsidRDefault="00F33432" w:rsidP="00F33432">
            <w:pPr>
              <w:jc w:val="right"/>
              <w:rPr>
                <w:b/>
                <w:sz w:val="18"/>
                <w:szCs w:val="18"/>
                <w:lang w:eastAsia="es-AR"/>
              </w:rPr>
            </w:pPr>
            <w:r w:rsidRPr="00287DFB">
              <w:rPr>
                <w:b/>
                <w:sz w:val="18"/>
                <w:szCs w:val="18"/>
                <w:lang w:eastAsia="es-AR"/>
              </w:rPr>
              <w:t>2.470.210</w:t>
            </w:r>
          </w:p>
        </w:tc>
      </w:tr>
      <w:tr w:rsidR="00F33432" w:rsidRPr="00287DFB" w14:paraId="397C9CE1" w14:textId="77777777" w:rsidTr="005711AC">
        <w:trPr>
          <w:trHeight w:val="268"/>
        </w:trPr>
        <w:tc>
          <w:tcPr>
            <w:tcW w:w="3120" w:type="pct"/>
            <w:shd w:val="clear" w:color="auto" w:fill="auto"/>
            <w:vAlign w:val="center"/>
            <w:hideMark/>
          </w:tcPr>
          <w:p w14:paraId="44E84958" w14:textId="77777777" w:rsidR="00F33432" w:rsidRPr="00287DFB" w:rsidRDefault="00F33432" w:rsidP="00B4799F">
            <w:pPr>
              <w:jc w:val="left"/>
              <w:rPr>
                <w:sz w:val="18"/>
                <w:szCs w:val="18"/>
                <w:lang w:eastAsia="es-AR"/>
              </w:rPr>
            </w:pPr>
            <w:r w:rsidRPr="00287DFB">
              <w:rPr>
                <w:sz w:val="18"/>
                <w:szCs w:val="18"/>
                <w:lang w:eastAsia="es-AR"/>
              </w:rPr>
              <w:t>Ingresos por comisiones</w:t>
            </w:r>
          </w:p>
        </w:tc>
        <w:tc>
          <w:tcPr>
            <w:tcW w:w="587" w:type="pct"/>
            <w:vAlign w:val="center"/>
          </w:tcPr>
          <w:p w14:paraId="1E528406" w14:textId="77777777" w:rsidR="00F33432" w:rsidRPr="00287DFB" w:rsidRDefault="00F33432" w:rsidP="00F33432">
            <w:pPr>
              <w:jc w:val="right"/>
              <w:rPr>
                <w:sz w:val="18"/>
                <w:szCs w:val="18"/>
                <w:lang w:eastAsia="es-AR"/>
              </w:rPr>
            </w:pPr>
            <w:r w:rsidRPr="00287DFB">
              <w:rPr>
                <w:sz w:val="18"/>
                <w:szCs w:val="18"/>
                <w:lang w:eastAsia="es-AR"/>
              </w:rPr>
              <w:t>184.482</w:t>
            </w:r>
          </w:p>
        </w:tc>
        <w:tc>
          <w:tcPr>
            <w:tcW w:w="647" w:type="pct"/>
            <w:vAlign w:val="center"/>
          </w:tcPr>
          <w:p w14:paraId="5E9F967F" w14:textId="77777777" w:rsidR="00F33432" w:rsidRPr="00287DFB" w:rsidRDefault="00F33432" w:rsidP="00F33432">
            <w:pPr>
              <w:jc w:val="right"/>
              <w:rPr>
                <w:sz w:val="18"/>
                <w:szCs w:val="18"/>
                <w:lang w:eastAsia="es-AR"/>
              </w:rPr>
            </w:pPr>
            <w:r w:rsidRPr="00287DFB">
              <w:rPr>
                <w:sz w:val="18"/>
                <w:szCs w:val="18"/>
                <w:lang w:eastAsia="es-AR"/>
              </w:rPr>
              <w:t>132.169</w:t>
            </w:r>
          </w:p>
        </w:tc>
        <w:tc>
          <w:tcPr>
            <w:tcW w:w="646" w:type="pct"/>
            <w:vAlign w:val="center"/>
          </w:tcPr>
          <w:p w14:paraId="2B5D6872" w14:textId="77777777" w:rsidR="00F33432" w:rsidRPr="00287DFB" w:rsidRDefault="00F33432" w:rsidP="00F33432">
            <w:pPr>
              <w:jc w:val="right"/>
              <w:rPr>
                <w:sz w:val="18"/>
                <w:szCs w:val="18"/>
                <w:lang w:eastAsia="es-AR"/>
              </w:rPr>
            </w:pPr>
            <w:r w:rsidRPr="00287DFB">
              <w:rPr>
                <w:sz w:val="18"/>
                <w:szCs w:val="18"/>
                <w:lang w:eastAsia="es-AR"/>
              </w:rPr>
              <w:t>104.013</w:t>
            </w:r>
          </w:p>
        </w:tc>
      </w:tr>
      <w:tr w:rsidR="00F33432" w:rsidRPr="00287DFB" w14:paraId="1D3DC302" w14:textId="77777777" w:rsidTr="005711AC">
        <w:trPr>
          <w:trHeight w:val="268"/>
        </w:trPr>
        <w:tc>
          <w:tcPr>
            <w:tcW w:w="3120" w:type="pct"/>
            <w:shd w:val="clear" w:color="auto" w:fill="auto"/>
            <w:vAlign w:val="center"/>
            <w:hideMark/>
          </w:tcPr>
          <w:p w14:paraId="7C9B37CE" w14:textId="77777777" w:rsidR="00F33432" w:rsidRPr="00287DFB" w:rsidRDefault="00F33432" w:rsidP="00B4799F">
            <w:pPr>
              <w:jc w:val="left"/>
              <w:rPr>
                <w:sz w:val="18"/>
                <w:szCs w:val="18"/>
                <w:lang w:eastAsia="es-AR"/>
              </w:rPr>
            </w:pPr>
            <w:r w:rsidRPr="00287DFB">
              <w:rPr>
                <w:sz w:val="18"/>
                <w:szCs w:val="18"/>
                <w:lang w:eastAsia="es-AR"/>
              </w:rPr>
              <w:t>Egresos por comisiones</w:t>
            </w:r>
          </w:p>
        </w:tc>
        <w:tc>
          <w:tcPr>
            <w:tcW w:w="587" w:type="pct"/>
            <w:vAlign w:val="center"/>
          </w:tcPr>
          <w:p w14:paraId="69B8D265" w14:textId="77777777" w:rsidR="00F33432" w:rsidRPr="00287DFB" w:rsidRDefault="00F33432" w:rsidP="00F33432">
            <w:pPr>
              <w:jc w:val="right"/>
              <w:rPr>
                <w:sz w:val="18"/>
                <w:szCs w:val="18"/>
                <w:lang w:eastAsia="es-AR"/>
              </w:rPr>
            </w:pPr>
            <w:r w:rsidRPr="00287DFB">
              <w:rPr>
                <w:sz w:val="18"/>
                <w:szCs w:val="18"/>
                <w:lang w:eastAsia="es-AR"/>
              </w:rPr>
              <w:t>(79.871)</w:t>
            </w:r>
          </w:p>
        </w:tc>
        <w:tc>
          <w:tcPr>
            <w:tcW w:w="647" w:type="pct"/>
            <w:vAlign w:val="center"/>
          </w:tcPr>
          <w:p w14:paraId="726C5091" w14:textId="77777777" w:rsidR="00F33432" w:rsidRPr="00287DFB" w:rsidRDefault="00F33432" w:rsidP="00F33432">
            <w:pPr>
              <w:jc w:val="right"/>
              <w:rPr>
                <w:sz w:val="18"/>
                <w:szCs w:val="18"/>
                <w:lang w:eastAsia="es-AR"/>
              </w:rPr>
            </w:pPr>
            <w:r w:rsidRPr="00287DFB">
              <w:rPr>
                <w:sz w:val="18"/>
                <w:szCs w:val="18"/>
                <w:lang w:eastAsia="es-AR"/>
              </w:rPr>
              <w:t>(64.100)</w:t>
            </w:r>
          </w:p>
        </w:tc>
        <w:tc>
          <w:tcPr>
            <w:tcW w:w="646" w:type="pct"/>
            <w:vAlign w:val="center"/>
          </w:tcPr>
          <w:p w14:paraId="405BCFC0" w14:textId="77777777" w:rsidR="00F33432" w:rsidRPr="00287DFB" w:rsidRDefault="00F33432" w:rsidP="00F33432">
            <w:pPr>
              <w:jc w:val="right"/>
              <w:rPr>
                <w:sz w:val="18"/>
                <w:szCs w:val="18"/>
                <w:lang w:eastAsia="es-AR"/>
              </w:rPr>
            </w:pPr>
            <w:r w:rsidRPr="00287DFB">
              <w:rPr>
                <w:sz w:val="18"/>
                <w:szCs w:val="18"/>
                <w:lang w:eastAsia="es-AR"/>
              </w:rPr>
              <w:t>(77.806)</w:t>
            </w:r>
          </w:p>
        </w:tc>
      </w:tr>
      <w:tr w:rsidR="00F33432" w:rsidRPr="00287DFB" w14:paraId="7CCA7241" w14:textId="77777777" w:rsidTr="005711AC">
        <w:trPr>
          <w:trHeight w:val="268"/>
        </w:trPr>
        <w:tc>
          <w:tcPr>
            <w:tcW w:w="3120" w:type="pct"/>
            <w:shd w:val="clear" w:color="auto" w:fill="auto"/>
            <w:vAlign w:val="center"/>
            <w:hideMark/>
          </w:tcPr>
          <w:p w14:paraId="656ED76D" w14:textId="77777777" w:rsidR="00F33432" w:rsidRPr="00287DFB" w:rsidRDefault="00F33432" w:rsidP="00B4799F">
            <w:pPr>
              <w:jc w:val="left"/>
              <w:rPr>
                <w:b/>
                <w:bCs/>
                <w:sz w:val="18"/>
                <w:szCs w:val="18"/>
                <w:lang w:eastAsia="es-AR"/>
              </w:rPr>
            </w:pPr>
            <w:r w:rsidRPr="00287DFB">
              <w:rPr>
                <w:b/>
                <w:bCs/>
                <w:sz w:val="18"/>
                <w:szCs w:val="18"/>
                <w:lang w:eastAsia="es-AR"/>
              </w:rPr>
              <w:t>Resultado neto por comisiones</w:t>
            </w:r>
          </w:p>
        </w:tc>
        <w:tc>
          <w:tcPr>
            <w:tcW w:w="587" w:type="pct"/>
            <w:vAlign w:val="center"/>
          </w:tcPr>
          <w:p w14:paraId="684B572C" w14:textId="77777777" w:rsidR="00F33432" w:rsidRPr="00287DFB" w:rsidRDefault="00F33432" w:rsidP="00F33432">
            <w:pPr>
              <w:jc w:val="right"/>
              <w:rPr>
                <w:b/>
                <w:sz w:val="18"/>
                <w:szCs w:val="18"/>
                <w:lang w:eastAsia="es-AR"/>
              </w:rPr>
            </w:pPr>
            <w:r w:rsidRPr="00287DFB">
              <w:rPr>
                <w:b/>
                <w:sz w:val="18"/>
                <w:szCs w:val="18"/>
                <w:lang w:eastAsia="es-AR"/>
              </w:rPr>
              <w:t>104.611</w:t>
            </w:r>
          </w:p>
        </w:tc>
        <w:tc>
          <w:tcPr>
            <w:tcW w:w="647" w:type="pct"/>
            <w:vAlign w:val="center"/>
          </w:tcPr>
          <w:p w14:paraId="2D5C2660" w14:textId="77777777" w:rsidR="00F33432" w:rsidRPr="00287DFB" w:rsidRDefault="00F33432" w:rsidP="00F33432">
            <w:pPr>
              <w:jc w:val="right"/>
              <w:rPr>
                <w:b/>
                <w:sz w:val="18"/>
                <w:szCs w:val="18"/>
                <w:lang w:eastAsia="es-AR"/>
              </w:rPr>
            </w:pPr>
            <w:r w:rsidRPr="00287DFB">
              <w:rPr>
                <w:b/>
                <w:sz w:val="18"/>
                <w:szCs w:val="18"/>
                <w:lang w:eastAsia="es-AR"/>
              </w:rPr>
              <w:t>68.069</w:t>
            </w:r>
          </w:p>
        </w:tc>
        <w:tc>
          <w:tcPr>
            <w:tcW w:w="646" w:type="pct"/>
            <w:vAlign w:val="center"/>
          </w:tcPr>
          <w:p w14:paraId="43390039" w14:textId="77777777" w:rsidR="00F33432" w:rsidRPr="00287DFB" w:rsidRDefault="00F33432" w:rsidP="00F33432">
            <w:pPr>
              <w:jc w:val="right"/>
              <w:rPr>
                <w:b/>
                <w:sz w:val="18"/>
                <w:szCs w:val="18"/>
                <w:lang w:eastAsia="es-AR"/>
              </w:rPr>
            </w:pPr>
            <w:r w:rsidRPr="00287DFB">
              <w:rPr>
                <w:b/>
                <w:sz w:val="18"/>
                <w:szCs w:val="18"/>
                <w:lang w:eastAsia="es-AR"/>
              </w:rPr>
              <w:t>26.207</w:t>
            </w:r>
          </w:p>
        </w:tc>
      </w:tr>
      <w:tr w:rsidR="00F33432" w:rsidRPr="00287DFB" w14:paraId="1C666897" w14:textId="77777777" w:rsidTr="005711AC">
        <w:trPr>
          <w:trHeight w:val="268"/>
        </w:trPr>
        <w:tc>
          <w:tcPr>
            <w:tcW w:w="3120" w:type="pct"/>
            <w:shd w:val="clear" w:color="auto" w:fill="auto"/>
            <w:vAlign w:val="center"/>
            <w:hideMark/>
          </w:tcPr>
          <w:p w14:paraId="7D8E28DC" w14:textId="77777777" w:rsidR="00F33432" w:rsidRPr="00287DFB" w:rsidRDefault="00F33432" w:rsidP="00B4799F">
            <w:pPr>
              <w:jc w:val="left"/>
              <w:rPr>
                <w:sz w:val="18"/>
                <w:szCs w:val="18"/>
                <w:lang w:eastAsia="es-AR"/>
              </w:rPr>
            </w:pPr>
            <w:r w:rsidRPr="00287DFB">
              <w:rPr>
                <w:sz w:val="18"/>
                <w:szCs w:val="18"/>
                <w:lang w:eastAsia="es-AR"/>
              </w:rPr>
              <w:t>Resultado neto por medición de instrumentos financieros a valor razonable con cambios en resultados</w:t>
            </w:r>
          </w:p>
        </w:tc>
        <w:tc>
          <w:tcPr>
            <w:tcW w:w="587" w:type="pct"/>
            <w:vAlign w:val="center"/>
          </w:tcPr>
          <w:p w14:paraId="51C28CDC" w14:textId="77777777" w:rsidR="00F33432" w:rsidRPr="00287DFB" w:rsidRDefault="00F33432" w:rsidP="00F33432">
            <w:pPr>
              <w:jc w:val="right"/>
              <w:rPr>
                <w:sz w:val="18"/>
                <w:szCs w:val="18"/>
                <w:lang w:eastAsia="es-AR"/>
              </w:rPr>
            </w:pPr>
            <w:r w:rsidRPr="00287DFB">
              <w:rPr>
                <w:sz w:val="18"/>
                <w:szCs w:val="18"/>
                <w:lang w:eastAsia="es-AR"/>
              </w:rPr>
              <w:t>22.638</w:t>
            </w:r>
          </w:p>
        </w:tc>
        <w:tc>
          <w:tcPr>
            <w:tcW w:w="647" w:type="pct"/>
            <w:vAlign w:val="center"/>
          </w:tcPr>
          <w:p w14:paraId="2FA2C763" w14:textId="77777777" w:rsidR="00F33432" w:rsidRPr="00287DFB" w:rsidRDefault="00F33432" w:rsidP="00F33432">
            <w:pPr>
              <w:jc w:val="right"/>
              <w:rPr>
                <w:sz w:val="18"/>
                <w:szCs w:val="18"/>
                <w:lang w:eastAsia="es-AR"/>
              </w:rPr>
            </w:pPr>
            <w:r w:rsidRPr="00287DFB">
              <w:rPr>
                <w:sz w:val="18"/>
                <w:szCs w:val="18"/>
                <w:lang w:eastAsia="es-AR"/>
              </w:rPr>
              <w:t>35.759</w:t>
            </w:r>
          </w:p>
        </w:tc>
        <w:tc>
          <w:tcPr>
            <w:tcW w:w="646" w:type="pct"/>
            <w:vAlign w:val="center"/>
          </w:tcPr>
          <w:p w14:paraId="12C7F749" w14:textId="77777777" w:rsidR="00F33432" w:rsidRPr="00287DFB" w:rsidRDefault="00F33432" w:rsidP="00F33432">
            <w:pPr>
              <w:jc w:val="right"/>
              <w:rPr>
                <w:sz w:val="18"/>
                <w:szCs w:val="18"/>
                <w:lang w:eastAsia="es-AR"/>
              </w:rPr>
            </w:pPr>
            <w:r w:rsidRPr="00287DFB">
              <w:rPr>
                <w:sz w:val="18"/>
                <w:szCs w:val="18"/>
                <w:lang w:eastAsia="es-AR"/>
              </w:rPr>
              <w:t>(35.885)</w:t>
            </w:r>
          </w:p>
        </w:tc>
      </w:tr>
      <w:tr w:rsidR="00F33432" w:rsidRPr="00287DFB" w14:paraId="59589F1A" w14:textId="77777777" w:rsidTr="005711AC">
        <w:trPr>
          <w:trHeight w:val="268"/>
        </w:trPr>
        <w:tc>
          <w:tcPr>
            <w:tcW w:w="3120" w:type="pct"/>
            <w:shd w:val="clear" w:color="auto" w:fill="auto"/>
            <w:vAlign w:val="center"/>
            <w:hideMark/>
          </w:tcPr>
          <w:p w14:paraId="1FC71DC2" w14:textId="77777777" w:rsidR="00F33432" w:rsidRPr="00287DFB" w:rsidRDefault="00F33432" w:rsidP="00B4799F">
            <w:pPr>
              <w:jc w:val="left"/>
              <w:rPr>
                <w:sz w:val="18"/>
                <w:szCs w:val="18"/>
                <w:lang w:eastAsia="es-AR"/>
              </w:rPr>
            </w:pPr>
            <w:r w:rsidRPr="00287DFB">
              <w:rPr>
                <w:sz w:val="18"/>
                <w:szCs w:val="18"/>
                <w:lang w:eastAsia="es-AR"/>
              </w:rPr>
              <w:t>Diferencia de cotización de oro y moneda extranjera</w:t>
            </w:r>
          </w:p>
        </w:tc>
        <w:tc>
          <w:tcPr>
            <w:tcW w:w="587" w:type="pct"/>
            <w:vAlign w:val="center"/>
          </w:tcPr>
          <w:p w14:paraId="34CD5818" w14:textId="77777777" w:rsidR="00F33432" w:rsidRPr="00287DFB" w:rsidRDefault="00F33432" w:rsidP="00F33432">
            <w:pPr>
              <w:jc w:val="right"/>
              <w:rPr>
                <w:sz w:val="18"/>
                <w:szCs w:val="18"/>
                <w:lang w:eastAsia="es-AR"/>
              </w:rPr>
            </w:pPr>
            <w:r w:rsidRPr="00287DFB">
              <w:rPr>
                <w:sz w:val="18"/>
                <w:szCs w:val="18"/>
                <w:lang w:eastAsia="es-AR"/>
              </w:rPr>
              <w:t>11.624</w:t>
            </w:r>
          </w:p>
        </w:tc>
        <w:tc>
          <w:tcPr>
            <w:tcW w:w="647" w:type="pct"/>
            <w:vAlign w:val="center"/>
          </w:tcPr>
          <w:p w14:paraId="44B96889" w14:textId="77777777" w:rsidR="00F33432" w:rsidRPr="00287DFB" w:rsidRDefault="00F33432" w:rsidP="00F33432">
            <w:pPr>
              <w:jc w:val="right"/>
              <w:rPr>
                <w:sz w:val="18"/>
                <w:szCs w:val="18"/>
                <w:lang w:eastAsia="es-AR"/>
              </w:rPr>
            </w:pPr>
            <w:r w:rsidRPr="00287DFB">
              <w:rPr>
                <w:sz w:val="18"/>
                <w:szCs w:val="18"/>
                <w:lang w:eastAsia="es-AR"/>
              </w:rPr>
              <w:t>(38.045)</w:t>
            </w:r>
          </w:p>
        </w:tc>
        <w:tc>
          <w:tcPr>
            <w:tcW w:w="646" w:type="pct"/>
            <w:vAlign w:val="center"/>
          </w:tcPr>
          <w:p w14:paraId="17EC251E" w14:textId="77777777" w:rsidR="00F33432" w:rsidRPr="00287DFB" w:rsidRDefault="00F33432" w:rsidP="00F33432">
            <w:pPr>
              <w:jc w:val="right"/>
              <w:rPr>
                <w:sz w:val="18"/>
                <w:szCs w:val="18"/>
                <w:lang w:eastAsia="es-AR"/>
              </w:rPr>
            </w:pPr>
            <w:r w:rsidRPr="00287DFB">
              <w:rPr>
                <w:sz w:val="18"/>
                <w:szCs w:val="18"/>
                <w:lang w:eastAsia="es-AR"/>
              </w:rPr>
              <w:t>(39.187)</w:t>
            </w:r>
          </w:p>
        </w:tc>
      </w:tr>
      <w:tr w:rsidR="00F33432" w:rsidRPr="00287DFB" w14:paraId="78E0CF36" w14:textId="77777777" w:rsidTr="005711AC">
        <w:trPr>
          <w:trHeight w:val="268"/>
        </w:trPr>
        <w:tc>
          <w:tcPr>
            <w:tcW w:w="3120" w:type="pct"/>
            <w:shd w:val="clear" w:color="auto" w:fill="auto"/>
            <w:vAlign w:val="center"/>
            <w:hideMark/>
          </w:tcPr>
          <w:p w14:paraId="37DC92EB" w14:textId="77777777" w:rsidR="00F33432" w:rsidRPr="00287DFB" w:rsidRDefault="00F33432" w:rsidP="00B4799F">
            <w:pPr>
              <w:jc w:val="left"/>
              <w:rPr>
                <w:sz w:val="18"/>
                <w:szCs w:val="18"/>
                <w:lang w:eastAsia="es-AR"/>
              </w:rPr>
            </w:pPr>
            <w:r w:rsidRPr="00287DFB">
              <w:rPr>
                <w:sz w:val="18"/>
                <w:szCs w:val="18"/>
                <w:lang w:eastAsia="es-AR"/>
              </w:rPr>
              <w:t>Otros ingresos operativos</w:t>
            </w:r>
          </w:p>
        </w:tc>
        <w:tc>
          <w:tcPr>
            <w:tcW w:w="587" w:type="pct"/>
            <w:vAlign w:val="center"/>
          </w:tcPr>
          <w:p w14:paraId="23FD1F7C" w14:textId="77777777" w:rsidR="00F33432" w:rsidRPr="00287DFB" w:rsidRDefault="00F33432" w:rsidP="00F33432">
            <w:pPr>
              <w:jc w:val="right"/>
              <w:rPr>
                <w:sz w:val="18"/>
                <w:szCs w:val="18"/>
                <w:lang w:eastAsia="es-AR"/>
              </w:rPr>
            </w:pPr>
            <w:r w:rsidRPr="00287DFB">
              <w:rPr>
                <w:sz w:val="18"/>
                <w:szCs w:val="18"/>
                <w:lang w:eastAsia="es-AR"/>
              </w:rPr>
              <w:t>980.175</w:t>
            </w:r>
          </w:p>
        </w:tc>
        <w:tc>
          <w:tcPr>
            <w:tcW w:w="647" w:type="pct"/>
            <w:vAlign w:val="center"/>
          </w:tcPr>
          <w:p w14:paraId="40AD90EB" w14:textId="77777777" w:rsidR="00F33432" w:rsidRPr="00287DFB" w:rsidRDefault="00F33432" w:rsidP="00F33432">
            <w:pPr>
              <w:jc w:val="right"/>
              <w:rPr>
                <w:sz w:val="18"/>
                <w:szCs w:val="18"/>
                <w:lang w:eastAsia="es-AR"/>
              </w:rPr>
            </w:pPr>
            <w:r w:rsidRPr="00287DFB">
              <w:rPr>
                <w:sz w:val="18"/>
                <w:szCs w:val="18"/>
                <w:lang w:eastAsia="es-AR"/>
              </w:rPr>
              <w:t>536.990</w:t>
            </w:r>
          </w:p>
        </w:tc>
        <w:tc>
          <w:tcPr>
            <w:tcW w:w="646" w:type="pct"/>
            <w:vAlign w:val="center"/>
          </w:tcPr>
          <w:p w14:paraId="5D9D5C0A" w14:textId="77777777" w:rsidR="00F33432" w:rsidRPr="00287DFB" w:rsidRDefault="00F33432" w:rsidP="00F33432">
            <w:pPr>
              <w:jc w:val="right"/>
              <w:rPr>
                <w:sz w:val="18"/>
                <w:szCs w:val="18"/>
                <w:lang w:eastAsia="es-AR"/>
              </w:rPr>
            </w:pPr>
            <w:r w:rsidRPr="00287DFB">
              <w:rPr>
                <w:sz w:val="18"/>
                <w:szCs w:val="18"/>
                <w:lang w:eastAsia="es-AR"/>
              </w:rPr>
              <w:t>506.470</w:t>
            </w:r>
          </w:p>
        </w:tc>
      </w:tr>
      <w:tr w:rsidR="00F33432" w:rsidRPr="00287DFB" w14:paraId="0BA39BDD" w14:textId="77777777" w:rsidTr="005711AC">
        <w:trPr>
          <w:trHeight w:val="268"/>
        </w:trPr>
        <w:tc>
          <w:tcPr>
            <w:tcW w:w="3120" w:type="pct"/>
            <w:shd w:val="clear" w:color="auto" w:fill="auto"/>
            <w:vAlign w:val="center"/>
            <w:hideMark/>
          </w:tcPr>
          <w:p w14:paraId="637A33D1" w14:textId="77777777" w:rsidR="00F33432" w:rsidRPr="00287DFB" w:rsidRDefault="00F33432" w:rsidP="00B4799F">
            <w:pPr>
              <w:jc w:val="left"/>
              <w:rPr>
                <w:sz w:val="18"/>
                <w:szCs w:val="18"/>
                <w:lang w:eastAsia="es-AR"/>
              </w:rPr>
            </w:pPr>
            <w:r w:rsidRPr="00287DFB">
              <w:rPr>
                <w:sz w:val="18"/>
                <w:szCs w:val="18"/>
                <w:lang w:eastAsia="es-AR"/>
              </w:rPr>
              <w:t>Cargo por incobrabilidad</w:t>
            </w:r>
          </w:p>
        </w:tc>
        <w:tc>
          <w:tcPr>
            <w:tcW w:w="587" w:type="pct"/>
            <w:vAlign w:val="center"/>
          </w:tcPr>
          <w:p w14:paraId="6222B3AA" w14:textId="77777777" w:rsidR="00F33432" w:rsidRPr="00287DFB" w:rsidRDefault="00F33432" w:rsidP="00F33432">
            <w:pPr>
              <w:jc w:val="right"/>
              <w:rPr>
                <w:sz w:val="18"/>
                <w:szCs w:val="18"/>
                <w:lang w:eastAsia="es-AR"/>
              </w:rPr>
            </w:pPr>
            <w:r w:rsidRPr="00287DFB">
              <w:rPr>
                <w:sz w:val="18"/>
                <w:szCs w:val="18"/>
                <w:lang w:eastAsia="es-AR"/>
              </w:rPr>
              <w:t>(1.132.991)</w:t>
            </w:r>
          </w:p>
        </w:tc>
        <w:tc>
          <w:tcPr>
            <w:tcW w:w="647" w:type="pct"/>
            <w:vAlign w:val="center"/>
          </w:tcPr>
          <w:p w14:paraId="68535952" w14:textId="77777777" w:rsidR="00F33432" w:rsidRPr="00287DFB" w:rsidRDefault="00F33432" w:rsidP="00F33432">
            <w:pPr>
              <w:jc w:val="right"/>
              <w:rPr>
                <w:sz w:val="18"/>
                <w:szCs w:val="18"/>
                <w:lang w:eastAsia="es-AR"/>
              </w:rPr>
            </w:pPr>
            <w:r w:rsidRPr="00287DFB">
              <w:rPr>
                <w:sz w:val="18"/>
                <w:szCs w:val="18"/>
                <w:lang w:eastAsia="es-AR"/>
              </w:rPr>
              <w:t>(924.797)</w:t>
            </w:r>
          </w:p>
        </w:tc>
        <w:tc>
          <w:tcPr>
            <w:tcW w:w="646" w:type="pct"/>
            <w:vAlign w:val="center"/>
          </w:tcPr>
          <w:p w14:paraId="60969373" w14:textId="77777777" w:rsidR="00F33432" w:rsidRPr="00287DFB" w:rsidRDefault="00F33432" w:rsidP="00F33432">
            <w:pPr>
              <w:jc w:val="right"/>
              <w:rPr>
                <w:sz w:val="18"/>
                <w:szCs w:val="18"/>
                <w:lang w:eastAsia="es-AR"/>
              </w:rPr>
            </w:pPr>
            <w:r w:rsidRPr="00287DFB">
              <w:rPr>
                <w:sz w:val="18"/>
                <w:szCs w:val="18"/>
                <w:lang w:eastAsia="es-AR"/>
              </w:rPr>
              <w:t>(613.576)</w:t>
            </w:r>
          </w:p>
        </w:tc>
      </w:tr>
      <w:tr w:rsidR="00F33432" w:rsidRPr="00287DFB" w14:paraId="73315743" w14:textId="77777777" w:rsidTr="005711AC">
        <w:trPr>
          <w:trHeight w:val="268"/>
        </w:trPr>
        <w:tc>
          <w:tcPr>
            <w:tcW w:w="3120" w:type="pct"/>
            <w:shd w:val="clear" w:color="auto" w:fill="auto"/>
            <w:vAlign w:val="center"/>
            <w:hideMark/>
          </w:tcPr>
          <w:p w14:paraId="1E9F3525" w14:textId="77777777" w:rsidR="00F33432" w:rsidRPr="00287DFB" w:rsidRDefault="00F33432" w:rsidP="00B4799F">
            <w:pPr>
              <w:jc w:val="left"/>
              <w:rPr>
                <w:b/>
                <w:bCs/>
                <w:sz w:val="18"/>
                <w:szCs w:val="18"/>
                <w:lang w:eastAsia="es-AR"/>
              </w:rPr>
            </w:pPr>
            <w:r w:rsidRPr="00287DFB">
              <w:rPr>
                <w:b/>
                <w:bCs/>
                <w:sz w:val="18"/>
                <w:szCs w:val="18"/>
                <w:lang w:eastAsia="es-AR"/>
              </w:rPr>
              <w:t>Ingreso operativo neto</w:t>
            </w:r>
          </w:p>
        </w:tc>
        <w:tc>
          <w:tcPr>
            <w:tcW w:w="587" w:type="pct"/>
            <w:vAlign w:val="center"/>
          </w:tcPr>
          <w:p w14:paraId="5CC68755" w14:textId="77777777" w:rsidR="00F33432" w:rsidRPr="00287DFB" w:rsidRDefault="00F33432" w:rsidP="00F33432">
            <w:pPr>
              <w:jc w:val="right"/>
              <w:rPr>
                <w:b/>
                <w:sz w:val="18"/>
                <w:szCs w:val="18"/>
                <w:lang w:eastAsia="es-AR"/>
              </w:rPr>
            </w:pPr>
            <w:r w:rsidRPr="00287DFB">
              <w:rPr>
                <w:b/>
                <w:sz w:val="18"/>
                <w:szCs w:val="18"/>
                <w:lang w:eastAsia="es-AR"/>
              </w:rPr>
              <w:t>2.344.451</w:t>
            </w:r>
          </w:p>
        </w:tc>
        <w:tc>
          <w:tcPr>
            <w:tcW w:w="647" w:type="pct"/>
            <w:vAlign w:val="center"/>
          </w:tcPr>
          <w:p w14:paraId="4742BF3D" w14:textId="77777777" w:rsidR="00F33432" w:rsidRPr="00287DFB" w:rsidRDefault="00F33432" w:rsidP="00F33432">
            <w:pPr>
              <w:jc w:val="right"/>
              <w:rPr>
                <w:b/>
                <w:sz w:val="18"/>
                <w:szCs w:val="18"/>
                <w:lang w:eastAsia="es-AR"/>
              </w:rPr>
            </w:pPr>
            <w:r w:rsidRPr="00287DFB">
              <w:rPr>
                <w:b/>
                <w:sz w:val="18"/>
                <w:szCs w:val="18"/>
                <w:lang w:eastAsia="es-AR"/>
              </w:rPr>
              <w:t>2.090.621</w:t>
            </w:r>
          </w:p>
        </w:tc>
        <w:tc>
          <w:tcPr>
            <w:tcW w:w="646" w:type="pct"/>
            <w:vAlign w:val="center"/>
          </w:tcPr>
          <w:p w14:paraId="66AF6E8F" w14:textId="77777777" w:rsidR="00F33432" w:rsidRPr="00287DFB" w:rsidRDefault="00F33432" w:rsidP="00F33432">
            <w:pPr>
              <w:jc w:val="right"/>
              <w:rPr>
                <w:b/>
                <w:sz w:val="18"/>
                <w:szCs w:val="18"/>
                <w:lang w:eastAsia="es-AR"/>
              </w:rPr>
            </w:pPr>
            <w:r w:rsidRPr="00287DFB">
              <w:rPr>
                <w:b/>
                <w:sz w:val="18"/>
                <w:szCs w:val="18"/>
                <w:lang w:eastAsia="es-AR"/>
              </w:rPr>
              <w:t>2.314.239</w:t>
            </w:r>
          </w:p>
        </w:tc>
      </w:tr>
      <w:tr w:rsidR="00F33432" w:rsidRPr="00287DFB" w14:paraId="2307FD9C" w14:textId="77777777" w:rsidTr="005711AC">
        <w:trPr>
          <w:trHeight w:val="268"/>
        </w:trPr>
        <w:tc>
          <w:tcPr>
            <w:tcW w:w="3120" w:type="pct"/>
            <w:shd w:val="clear" w:color="auto" w:fill="auto"/>
            <w:vAlign w:val="center"/>
            <w:hideMark/>
          </w:tcPr>
          <w:p w14:paraId="46ED9415" w14:textId="77777777" w:rsidR="00F33432" w:rsidRPr="00287DFB" w:rsidRDefault="00F33432" w:rsidP="00B4799F">
            <w:pPr>
              <w:jc w:val="left"/>
              <w:rPr>
                <w:sz w:val="18"/>
                <w:szCs w:val="18"/>
                <w:lang w:eastAsia="es-AR"/>
              </w:rPr>
            </w:pPr>
            <w:r w:rsidRPr="00287DFB">
              <w:rPr>
                <w:sz w:val="18"/>
                <w:szCs w:val="18"/>
                <w:lang w:eastAsia="es-AR"/>
              </w:rPr>
              <w:t>Beneficios al personal</w:t>
            </w:r>
          </w:p>
        </w:tc>
        <w:tc>
          <w:tcPr>
            <w:tcW w:w="587" w:type="pct"/>
            <w:vAlign w:val="center"/>
          </w:tcPr>
          <w:p w14:paraId="2356D574" w14:textId="77777777" w:rsidR="00F33432" w:rsidRPr="00287DFB" w:rsidRDefault="00F33432" w:rsidP="00F33432">
            <w:pPr>
              <w:jc w:val="right"/>
              <w:rPr>
                <w:sz w:val="18"/>
                <w:szCs w:val="18"/>
                <w:lang w:eastAsia="es-AR"/>
              </w:rPr>
            </w:pPr>
            <w:r w:rsidRPr="00287DFB">
              <w:rPr>
                <w:sz w:val="18"/>
                <w:szCs w:val="18"/>
                <w:lang w:eastAsia="es-AR"/>
              </w:rPr>
              <w:t>(830.744)</w:t>
            </w:r>
          </w:p>
        </w:tc>
        <w:tc>
          <w:tcPr>
            <w:tcW w:w="647" w:type="pct"/>
            <w:vAlign w:val="center"/>
          </w:tcPr>
          <w:p w14:paraId="5547853A" w14:textId="77777777" w:rsidR="00F33432" w:rsidRPr="00287DFB" w:rsidRDefault="00F33432" w:rsidP="00F33432">
            <w:pPr>
              <w:jc w:val="right"/>
              <w:rPr>
                <w:sz w:val="18"/>
                <w:szCs w:val="18"/>
                <w:lang w:eastAsia="es-AR"/>
              </w:rPr>
            </w:pPr>
            <w:r w:rsidRPr="00287DFB">
              <w:rPr>
                <w:sz w:val="18"/>
                <w:szCs w:val="18"/>
                <w:lang w:eastAsia="es-AR"/>
              </w:rPr>
              <w:t>(761.750)</w:t>
            </w:r>
          </w:p>
        </w:tc>
        <w:tc>
          <w:tcPr>
            <w:tcW w:w="646" w:type="pct"/>
            <w:vAlign w:val="center"/>
          </w:tcPr>
          <w:p w14:paraId="33CEE3DA" w14:textId="77777777" w:rsidR="00F33432" w:rsidRPr="00287DFB" w:rsidRDefault="00F33432" w:rsidP="00F33432">
            <w:pPr>
              <w:jc w:val="right"/>
              <w:rPr>
                <w:sz w:val="18"/>
                <w:szCs w:val="18"/>
                <w:lang w:eastAsia="es-AR"/>
              </w:rPr>
            </w:pPr>
            <w:r w:rsidRPr="00287DFB">
              <w:rPr>
                <w:sz w:val="18"/>
                <w:szCs w:val="18"/>
                <w:lang w:eastAsia="es-AR"/>
              </w:rPr>
              <w:t>(632.040)</w:t>
            </w:r>
          </w:p>
        </w:tc>
      </w:tr>
      <w:tr w:rsidR="00F33432" w:rsidRPr="00287DFB" w14:paraId="305B423E" w14:textId="77777777" w:rsidTr="005711AC">
        <w:trPr>
          <w:trHeight w:val="268"/>
        </w:trPr>
        <w:tc>
          <w:tcPr>
            <w:tcW w:w="3120" w:type="pct"/>
            <w:shd w:val="clear" w:color="auto" w:fill="auto"/>
            <w:vAlign w:val="center"/>
            <w:hideMark/>
          </w:tcPr>
          <w:p w14:paraId="0499143B" w14:textId="77777777" w:rsidR="00F33432" w:rsidRPr="00287DFB" w:rsidRDefault="00F33432" w:rsidP="00B4799F">
            <w:pPr>
              <w:jc w:val="left"/>
              <w:rPr>
                <w:sz w:val="18"/>
                <w:szCs w:val="18"/>
                <w:lang w:eastAsia="es-AR"/>
              </w:rPr>
            </w:pPr>
            <w:r w:rsidRPr="00287DFB">
              <w:rPr>
                <w:sz w:val="18"/>
                <w:szCs w:val="18"/>
                <w:lang w:eastAsia="es-AR"/>
              </w:rPr>
              <w:t>Gastos de administración</w:t>
            </w:r>
          </w:p>
        </w:tc>
        <w:tc>
          <w:tcPr>
            <w:tcW w:w="587" w:type="pct"/>
            <w:vAlign w:val="center"/>
          </w:tcPr>
          <w:p w14:paraId="7FA9C4A4" w14:textId="77777777" w:rsidR="00F33432" w:rsidRPr="00287DFB" w:rsidRDefault="00F33432" w:rsidP="00F33432">
            <w:pPr>
              <w:jc w:val="right"/>
              <w:rPr>
                <w:sz w:val="18"/>
                <w:szCs w:val="18"/>
                <w:lang w:eastAsia="es-AR"/>
              </w:rPr>
            </w:pPr>
            <w:r w:rsidRPr="00287DFB">
              <w:rPr>
                <w:sz w:val="18"/>
                <w:szCs w:val="18"/>
                <w:lang w:eastAsia="es-AR"/>
              </w:rPr>
              <w:t>(1.066.683)</w:t>
            </w:r>
          </w:p>
        </w:tc>
        <w:tc>
          <w:tcPr>
            <w:tcW w:w="647" w:type="pct"/>
            <w:vAlign w:val="center"/>
          </w:tcPr>
          <w:p w14:paraId="2EE9C409" w14:textId="77777777" w:rsidR="00F33432" w:rsidRPr="00287DFB" w:rsidRDefault="00F33432" w:rsidP="00F33432">
            <w:pPr>
              <w:jc w:val="right"/>
              <w:rPr>
                <w:sz w:val="18"/>
                <w:szCs w:val="18"/>
                <w:lang w:eastAsia="es-AR"/>
              </w:rPr>
            </w:pPr>
            <w:r w:rsidRPr="00287DFB">
              <w:rPr>
                <w:sz w:val="18"/>
                <w:szCs w:val="18"/>
                <w:lang w:eastAsia="es-AR"/>
              </w:rPr>
              <w:t>(985.166)</w:t>
            </w:r>
          </w:p>
        </w:tc>
        <w:tc>
          <w:tcPr>
            <w:tcW w:w="646" w:type="pct"/>
            <w:vAlign w:val="center"/>
          </w:tcPr>
          <w:p w14:paraId="59125BDE" w14:textId="77777777" w:rsidR="00F33432" w:rsidRPr="00287DFB" w:rsidRDefault="00F33432" w:rsidP="00F33432">
            <w:pPr>
              <w:jc w:val="right"/>
              <w:rPr>
                <w:sz w:val="18"/>
                <w:szCs w:val="18"/>
                <w:lang w:eastAsia="es-AR"/>
              </w:rPr>
            </w:pPr>
            <w:r w:rsidRPr="00287DFB">
              <w:rPr>
                <w:sz w:val="18"/>
                <w:szCs w:val="18"/>
                <w:lang w:eastAsia="es-AR"/>
              </w:rPr>
              <w:t>(816.081)</w:t>
            </w:r>
          </w:p>
        </w:tc>
      </w:tr>
      <w:tr w:rsidR="00F33432" w:rsidRPr="00287DFB" w14:paraId="15C942D0" w14:textId="77777777" w:rsidTr="005711AC">
        <w:trPr>
          <w:trHeight w:val="268"/>
        </w:trPr>
        <w:tc>
          <w:tcPr>
            <w:tcW w:w="3120" w:type="pct"/>
            <w:shd w:val="clear" w:color="auto" w:fill="auto"/>
            <w:vAlign w:val="center"/>
            <w:hideMark/>
          </w:tcPr>
          <w:p w14:paraId="38092242" w14:textId="77777777" w:rsidR="00F33432" w:rsidRPr="00287DFB" w:rsidRDefault="00F33432" w:rsidP="00B4799F">
            <w:pPr>
              <w:jc w:val="left"/>
              <w:rPr>
                <w:sz w:val="18"/>
                <w:szCs w:val="18"/>
                <w:lang w:eastAsia="es-AR"/>
              </w:rPr>
            </w:pPr>
            <w:r w:rsidRPr="00287DFB">
              <w:rPr>
                <w:sz w:val="18"/>
                <w:szCs w:val="18"/>
                <w:lang w:eastAsia="es-AR"/>
              </w:rPr>
              <w:t>Depreciaciones y desvalorizaciones de bienes</w:t>
            </w:r>
          </w:p>
        </w:tc>
        <w:tc>
          <w:tcPr>
            <w:tcW w:w="587" w:type="pct"/>
            <w:vAlign w:val="center"/>
          </w:tcPr>
          <w:p w14:paraId="517420BB" w14:textId="77777777" w:rsidR="00F33432" w:rsidRPr="00287DFB" w:rsidRDefault="00F33432" w:rsidP="00F33432">
            <w:pPr>
              <w:jc w:val="right"/>
              <w:rPr>
                <w:sz w:val="18"/>
                <w:szCs w:val="18"/>
                <w:lang w:eastAsia="es-AR"/>
              </w:rPr>
            </w:pPr>
            <w:r w:rsidRPr="00287DFB">
              <w:rPr>
                <w:sz w:val="18"/>
                <w:szCs w:val="18"/>
                <w:lang w:eastAsia="es-AR"/>
              </w:rPr>
              <w:t>(206.533)</w:t>
            </w:r>
          </w:p>
        </w:tc>
        <w:tc>
          <w:tcPr>
            <w:tcW w:w="647" w:type="pct"/>
            <w:vAlign w:val="center"/>
          </w:tcPr>
          <w:p w14:paraId="6F188F35" w14:textId="77777777" w:rsidR="00F33432" w:rsidRPr="00287DFB" w:rsidRDefault="00F33432" w:rsidP="00F33432">
            <w:pPr>
              <w:jc w:val="right"/>
              <w:rPr>
                <w:sz w:val="18"/>
                <w:szCs w:val="18"/>
                <w:lang w:eastAsia="es-AR"/>
              </w:rPr>
            </w:pPr>
            <w:r w:rsidRPr="00287DFB">
              <w:rPr>
                <w:sz w:val="18"/>
                <w:szCs w:val="18"/>
                <w:lang w:eastAsia="es-AR"/>
              </w:rPr>
              <w:t>(59.629)</w:t>
            </w:r>
          </w:p>
        </w:tc>
        <w:tc>
          <w:tcPr>
            <w:tcW w:w="646" w:type="pct"/>
            <w:vAlign w:val="center"/>
          </w:tcPr>
          <w:p w14:paraId="1C3AC5F7" w14:textId="77777777" w:rsidR="00F33432" w:rsidRPr="00287DFB" w:rsidRDefault="00F33432" w:rsidP="00F33432">
            <w:pPr>
              <w:jc w:val="right"/>
              <w:rPr>
                <w:sz w:val="18"/>
                <w:szCs w:val="18"/>
                <w:lang w:eastAsia="es-AR"/>
              </w:rPr>
            </w:pPr>
            <w:r w:rsidRPr="00287DFB">
              <w:rPr>
                <w:sz w:val="18"/>
                <w:szCs w:val="18"/>
                <w:lang w:eastAsia="es-AR"/>
              </w:rPr>
              <w:t>(60.514)</w:t>
            </w:r>
          </w:p>
        </w:tc>
      </w:tr>
      <w:tr w:rsidR="00F33432" w:rsidRPr="00287DFB" w14:paraId="05FDE8D0" w14:textId="77777777" w:rsidTr="005711AC">
        <w:trPr>
          <w:trHeight w:val="268"/>
        </w:trPr>
        <w:tc>
          <w:tcPr>
            <w:tcW w:w="3120" w:type="pct"/>
            <w:shd w:val="clear" w:color="auto" w:fill="auto"/>
            <w:vAlign w:val="center"/>
            <w:hideMark/>
          </w:tcPr>
          <w:p w14:paraId="6514F43C" w14:textId="77777777" w:rsidR="00F33432" w:rsidRPr="00287DFB" w:rsidRDefault="00F33432" w:rsidP="00B4799F">
            <w:pPr>
              <w:jc w:val="left"/>
              <w:rPr>
                <w:sz w:val="18"/>
                <w:szCs w:val="18"/>
                <w:lang w:eastAsia="es-AR"/>
              </w:rPr>
            </w:pPr>
            <w:r w:rsidRPr="00287DFB">
              <w:rPr>
                <w:sz w:val="18"/>
                <w:szCs w:val="18"/>
                <w:lang w:eastAsia="es-AR"/>
              </w:rPr>
              <w:t>Otros gastos operativos</w:t>
            </w:r>
          </w:p>
        </w:tc>
        <w:tc>
          <w:tcPr>
            <w:tcW w:w="587" w:type="pct"/>
            <w:vAlign w:val="center"/>
          </w:tcPr>
          <w:p w14:paraId="6FEA975B" w14:textId="77777777" w:rsidR="00F33432" w:rsidRPr="00287DFB" w:rsidRDefault="00F33432" w:rsidP="00F33432">
            <w:pPr>
              <w:jc w:val="right"/>
              <w:rPr>
                <w:sz w:val="18"/>
                <w:szCs w:val="18"/>
                <w:lang w:eastAsia="es-AR"/>
              </w:rPr>
            </w:pPr>
            <w:r w:rsidRPr="00287DFB">
              <w:rPr>
                <w:sz w:val="18"/>
                <w:szCs w:val="18"/>
                <w:lang w:eastAsia="es-AR"/>
              </w:rPr>
              <w:t>(601.321)</w:t>
            </w:r>
          </w:p>
        </w:tc>
        <w:tc>
          <w:tcPr>
            <w:tcW w:w="647" w:type="pct"/>
            <w:vAlign w:val="center"/>
          </w:tcPr>
          <w:p w14:paraId="15BD7E0A" w14:textId="77777777" w:rsidR="00F33432" w:rsidRPr="00287DFB" w:rsidRDefault="00F33432" w:rsidP="00F33432">
            <w:pPr>
              <w:jc w:val="right"/>
              <w:rPr>
                <w:sz w:val="18"/>
                <w:szCs w:val="18"/>
                <w:lang w:eastAsia="es-AR"/>
              </w:rPr>
            </w:pPr>
            <w:r w:rsidRPr="00287DFB">
              <w:rPr>
                <w:sz w:val="18"/>
                <w:szCs w:val="18"/>
                <w:lang w:eastAsia="es-AR"/>
              </w:rPr>
              <w:t>(476.193)</w:t>
            </w:r>
          </w:p>
        </w:tc>
        <w:tc>
          <w:tcPr>
            <w:tcW w:w="646" w:type="pct"/>
            <w:vAlign w:val="center"/>
          </w:tcPr>
          <w:p w14:paraId="21990267" w14:textId="77777777" w:rsidR="00F33432" w:rsidRPr="00287DFB" w:rsidRDefault="00F33432" w:rsidP="00F33432">
            <w:pPr>
              <w:jc w:val="right"/>
              <w:rPr>
                <w:sz w:val="18"/>
                <w:szCs w:val="18"/>
                <w:lang w:eastAsia="es-AR"/>
              </w:rPr>
            </w:pPr>
            <w:r w:rsidRPr="00287DFB">
              <w:rPr>
                <w:sz w:val="18"/>
                <w:szCs w:val="18"/>
                <w:lang w:eastAsia="es-AR"/>
              </w:rPr>
              <w:t>(393.693)</w:t>
            </w:r>
          </w:p>
        </w:tc>
      </w:tr>
      <w:tr w:rsidR="00F33432" w:rsidRPr="00287DFB" w14:paraId="17C32F23" w14:textId="77777777" w:rsidTr="005711AC">
        <w:trPr>
          <w:trHeight w:val="268"/>
        </w:trPr>
        <w:tc>
          <w:tcPr>
            <w:tcW w:w="3120" w:type="pct"/>
            <w:shd w:val="clear" w:color="auto" w:fill="auto"/>
            <w:vAlign w:val="center"/>
            <w:hideMark/>
          </w:tcPr>
          <w:p w14:paraId="78D91A4C" w14:textId="77777777" w:rsidR="00F33432" w:rsidRPr="00287DFB" w:rsidRDefault="00F33432" w:rsidP="00B4799F">
            <w:pPr>
              <w:jc w:val="left"/>
              <w:rPr>
                <w:b/>
                <w:bCs/>
                <w:sz w:val="18"/>
                <w:szCs w:val="18"/>
                <w:lang w:eastAsia="es-AR"/>
              </w:rPr>
            </w:pPr>
            <w:r w:rsidRPr="00287DFB">
              <w:rPr>
                <w:b/>
                <w:bCs/>
                <w:sz w:val="18"/>
                <w:szCs w:val="18"/>
                <w:lang w:eastAsia="es-AR"/>
              </w:rPr>
              <w:t>Resultado operativo</w:t>
            </w:r>
          </w:p>
        </w:tc>
        <w:tc>
          <w:tcPr>
            <w:tcW w:w="587" w:type="pct"/>
            <w:vAlign w:val="center"/>
          </w:tcPr>
          <w:p w14:paraId="3BD2D24A" w14:textId="77777777" w:rsidR="00F33432" w:rsidRPr="00287DFB" w:rsidRDefault="00F33432" w:rsidP="00F33432">
            <w:pPr>
              <w:jc w:val="right"/>
              <w:rPr>
                <w:b/>
                <w:sz w:val="18"/>
                <w:szCs w:val="18"/>
                <w:lang w:eastAsia="es-AR"/>
              </w:rPr>
            </w:pPr>
            <w:r w:rsidRPr="00287DFB">
              <w:rPr>
                <w:b/>
                <w:sz w:val="18"/>
                <w:szCs w:val="18"/>
                <w:lang w:eastAsia="es-AR"/>
              </w:rPr>
              <w:t>(360.830)</w:t>
            </w:r>
          </w:p>
        </w:tc>
        <w:tc>
          <w:tcPr>
            <w:tcW w:w="647" w:type="pct"/>
            <w:vAlign w:val="center"/>
          </w:tcPr>
          <w:p w14:paraId="21DA4451" w14:textId="77777777" w:rsidR="00F33432" w:rsidRPr="00287DFB" w:rsidRDefault="00F33432" w:rsidP="00F33432">
            <w:pPr>
              <w:jc w:val="right"/>
              <w:rPr>
                <w:b/>
                <w:sz w:val="18"/>
                <w:szCs w:val="18"/>
                <w:lang w:eastAsia="es-AR"/>
              </w:rPr>
            </w:pPr>
            <w:r w:rsidRPr="00287DFB">
              <w:rPr>
                <w:b/>
                <w:sz w:val="18"/>
                <w:szCs w:val="18"/>
                <w:lang w:eastAsia="es-AR"/>
              </w:rPr>
              <w:t>(192.117)</w:t>
            </w:r>
          </w:p>
        </w:tc>
        <w:tc>
          <w:tcPr>
            <w:tcW w:w="646" w:type="pct"/>
            <w:vAlign w:val="center"/>
          </w:tcPr>
          <w:p w14:paraId="4D7B8C53" w14:textId="77777777" w:rsidR="00F33432" w:rsidRPr="00287DFB" w:rsidRDefault="00F33432" w:rsidP="00F33432">
            <w:pPr>
              <w:jc w:val="right"/>
              <w:rPr>
                <w:b/>
                <w:sz w:val="18"/>
                <w:szCs w:val="18"/>
                <w:lang w:eastAsia="es-AR"/>
              </w:rPr>
            </w:pPr>
            <w:r w:rsidRPr="00287DFB">
              <w:rPr>
                <w:b/>
                <w:sz w:val="18"/>
                <w:szCs w:val="18"/>
                <w:lang w:eastAsia="es-AR"/>
              </w:rPr>
              <w:t>411.911</w:t>
            </w:r>
          </w:p>
        </w:tc>
      </w:tr>
      <w:tr w:rsidR="00F33432" w:rsidRPr="00287DFB" w14:paraId="7E524B7A" w14:textId="77777777" w:rsidTr="005711AC">
        <w:trPr>
          <w:trHeight w:val="268"/>
        </w:trPr>
        <w:tc>
          <w:tcPr>
            <w:tcW w:w="3120" w:type="pct"/>
            <w:shd w:val="clear" w:color="auto" w:fill="auto"/>
            <w:vAlign w:val="center"/>
            <w:hideMark/>
          </w:tcPr>
          <w:p w14:paraId="35F4032B" w14:textId="77777777" w:rsidR="00F33432" w:rsidRPr="00287DFB" w:rsidRDefault="00F33432" w:rsidP="00B4799F">
            <w:pPr>
              <w:jc w:val="left"/>
              <w:rPr>
                <w:sz w:val="18"/>
                <w:szCs w:val="18"/>
                <w:lang w:eastAsia="es-AR"/>
              </w:rPr>
            </w:pPr>
            <w:r w:rsidRPr="00287DFB">
              <w:rPr>
                <w:sz w:val="18"/>
                <w:szCs w:val="18"/>
                <w:lang w:eastAsia="es-AR"/>
              </w:rPr>
              <w:t>Impuesto a las ganancias de las actividades que continúan</w:t>
            </w:r>
          </w:p>
        </w:tc>
        <w:tc>
          <w:tcPr>
            <w:tcW w:w="587" w:type="pct"/>
            <w:vAlign w:val="center"/>
          </w:tcPr>
          <w:p w14:paraId="6D2A5DF6" w14:textId="77777777" w:rsidR="00F33432" w:rsidRPr="00287DFB" w:rsidRDefault="00F33432" w:rsidP="00F33432">
            <w:pPr>
              <w:jc w:val="right"/>
              <w:rPr>
                <w:sz w:val="18"/>
                <w:szCs w:val="18"/>
                <w:lang w:eastAsia="es-AR"/>
              </w:rPr>
            </w:pPr>
            <w:r w:rsidRPr="00287DFB">
              <w:rPr>
                <w:sz w:val="18"/>
                <w:szCs w:val="18"/>
                <w:lang w:eastAsia="es-AR"/>
              </w:rPr>
              <w:t>289.545</w:t>
            </w:r>
          </w:p>
        </w:tc>
        <w:tc>
          <w:tcPr>
            <w:tcW w:w="647" w:type="pct"/>
            <w:vAlign w:val="center"/>
          </w:tcPr>
          <w:p w14:paraId="0D63A24D" w14:textId="77777777" w:rsidR="00F33432" w:rsidRPr="00287DFB" w:rsidRDefault="00F33432" w:rsidP="00F33432">
            <w:pPr>
              <w:jc w:val="right"/>
              <w:rPr>
                <w:sz w:val="18"/>
                <w:szCs w:val="18"/>
                <w:lang w:eastAsia="es-AR"/>
              </w:rPr>
            </w:pPr>
            <w:r w:rsidRPr="00287DFB">
              <w:rPr>
                <w:sz w:val="18"/>
                <w:szCs w:val="18"/>
                <w:lang w:eastAsia="es-AR"/>
              </w:rPr>
              <w:t>49.987</w:t>
            </w:r>
          </w:p>
        </w:tc>
        <w:tc>
          <w:tcPr>
            <w:tcW w:w="646" w:type="pct"/>
            <w:vAlign w:val="center"/>
          </w:tcPr>
          <w:p w14:paraId="4256283C" w14:textId="77777777" w:rsidR="00F33432" w:rsidRPr="00287DFB" w:rsidRDefault="00F33432" w:rsidP="00F33432">
            <w:pPr>
              <w:jc w:val="right"/>
              <w:rPr>
                <w:sz w:val="18"/>
                <w:szCs w:val="18"/>
                <w:lang w:eastAsia="es-AR"/>
              </w:rPr>
            </w:pPr>
            <w:r w:rsidRPr="00287DFB">
              <w:rPr>
                <w:sz w:val="18"/>
                <w:szCs w:val="18"/>
                <w:lang w:eastAsia="es-AR"/>
              </w:rPr>
              <w:t>(172.283)</w:t>
            </w:r>
          </w:p>
        </w:tc>
      </w:tr>
      <w:tr w:rsidR="00F33432" w:rsidRPr="00287DFB" w14:paraId="217C3548" w14:textId="77777777" w:rsidTr="005711AC">
        <w:trPr>
          <w:trHeight w:val="268"/>
        </w:trPr>
        <w:tc>
          <w:tcPr>
            <w:tcW w:w="3120" w:type="pct"/>
            <w:shd w:val="clear" w:color="auto" w:fill="auto"/>
            <w:vAlign w:val="center"/>
            <w:hideMark/>
          </w:tcPr>
          <w:p w14:paraId="362684AD" w14:textId="77777777" w:rsidR="00F33432" w:rsidRPr="00287DFB" w:rsidRDefault="00F33432" w:rsidP="00B4799F">
            <w:pPr>
              <w:jc w:val="left"/>
              <w:rPr>
                <w:b/>
                <w:bCs/>
                <w:sz w:val="18"/>
                <w:szCs w:val="18"/>
                <w:lang w:eastAsia="es-AR"/>
              </w:rPr>
            </w:pPr>
            <w:r w:rsidRPr="00287DFB">
              <w:rPr>
                <w:b/>
                <w:bCs/>
                <w:sz w:val="18"/>
                <w:szCs w:val="18"/>
                <w:lang w:eastAsia="es-AR"/>
              </w:rPr>
              <w:t>Resultado neto del ejercicio</w:t>
            </w:r>
          </w:p>
        </w:tc>
        <w:tc>
          <w:tcPr>
            <w:tcW w:w="587" w:type="pct"/>
            <w:vAlign w:val="center"/>
          </w:tcPr>
          <w:p w14:paraId="7EBCB656" w14:textId="77777777" w:rsidR="00F33432" w:rsidRPr="00287DFB" w:rsidRDefault="00F33432" w:rsidP="00F33432">
            <w:pPr>
              <w:jc w:val="right"/>
              <w:rPr>
                <w:b/>
                <w:sz w:val="18"/>
                <w:szCs w:val="18"/>
                <w:lang w:eastAsia="es-AR"/>
              </w:rPr>
            </w:pPr>
            <w:r w:rsidRPr="00287DFB">
              <w:rPr>
                <w:b/>
                <w:sz w:val="18"/>
                <w:szCs w:val="18"/>
                <w:lang w:eastAsia="es-AR"/>
              </w:rPr>
              <w:t>(71.285)</w:t>
            </w:r>
          </w:p>
        </w:tc>
        <w:tc>
          <w:tcPr>
            <w:tcW w:w="647" w:type="pct"/>
            <w:vAlign w:val="center"/>
          </w:tcPr>
          <w:p w14:paraId="28AC0B1D" w14:textId="77777777" w:rsidR="00F33432" w:rsidRPr="00287DFB" w:rsidRDefault="00F33432" w:rsidP="00F33432">
            <w:pPr>
              <w:jc w:val="right"/>
              <w:rPr>
                <w:b/>
                <w:sz w:val="18"/>
                <w:szCs w:val="18"/>
                <w:lang w:eastAsia="es-AR"/>
              </w:rPr>
            </w:pPr>
            <w:r w:rsidRPr="00287DFB">
              <w:rPr>
                <w:b/>
                <w:sz w:val="18"/>
                <w:szCs w:val="18"/>
                <w:lang w:eastAsia="es-AR"/>
              </w:rPr>
              <w:t>(142.130)</w:t>
            </w:r>
          </w:p>
        </w:tc>
        <w:tc>
          <w:tcPr>
            <w:tcW w:w="646" w:type="pct"/>
            <w:vAlign w:val="center"/>
          </w:tcPr>
          <w:p w14:paraId="6B331367" w14:textId="77777777" w:rsidR="00F33432" w:rsidRPr="00287DFB" w:rsidRDefault="00F33432" w:rsidP="00F33432">
            <w:pPr>
              <w:jc w:val="right"/>
              <w:rPr>
                <w:b/>
                <w:sz w:val="18"/>
                <w:szCs w:val="18"/>
                <w:lang w:eastAsia="es-AR"/>
              </w:rPr>
            </w:pPr>
            <w:r w:rsidRPr="00287DFB">
              <w:rPr>
                <w:b/>
                <w:sz w:val="18"/>
                <w:szCs w:val="18"/>
                <w:lang w:eastAsia="es-AR"/>
              </w:rPr>
              <w:t>239.628</w:t>
            </w:r>
          </w:p>
        </w:tc>
      </w:tr>
    </w:tbl>
    <w:p w14:paraId="3514BD22" w14:textId="77777777" w:rsidR="00F33432" w:rsidRPr="005711AC" w:rsidRDefault="00F33432" w:rsidP="00F33432">
      <w:pPr>
        <w:widowControl w:val="0"/>
        <w:jc w:val="both"/>
        <w:rPr>
          <w:b/>
          <w:i/>
          <w:sz w:val="20"/>
          <w:lang w:val="es-ES"/>
        </w:rPr>
      </w:pPr>
    </w:p>
    <w:p w14:paraId="77A8A11B" w14:textId="77777777" w:rsidR="00F33432" w:rsidRPr="00287DFB" w:rsidRDefault="00F33432" w:rsidP="00F33432">
      <w:pPr>
        <w:widowControl w:val="0"/>
        <w:jc w:val="both"/>
        <w:rPr>
          <w:sz w:val="20"/>
          <w:lang w:val="es-ES"/>
        </w:rPr>
      </w:pPr>
      <w:r w:rsidRPr="00287DFB">
        <w:rPr>
          <w:sz w:val="20"/>
          <w:lang w:val="es-ES"/>
        </w:rPr>
        <w:t>A continuación, se detalla el Estado Intermedio Condensado de Resultados por el período de seis meses finalizado el 30 de junio de 2020, en forma comparativa al período finalizado el 30 de junio de 2019</w:t>
      </w:r>
      <w:r w:rsidR="00FB2809" w:rsidRPr="00287DFB">
        <w:rPr>
          <w:bCs/>
          <w:sz w:val="20"/>
          <w:szCs w:val="20"/>
          <w:lang w:val="es-ES"/>
        </w:rPr>
        <w:t xml:space="preserve"> (Información en moneda homogénea, ajustada por inflación a junio 2020).</w:t>
      </w:r>
    </w:p>
    <w:p w14:paraId="1B398E42" w14:textId="77777777" w:rsidR="00F33432" w:rsidRPr="005711AC" w:rsidRDefault="00F33432" w:rsidP="00F33432">
      <w:pPr>
        <w:widowControl w:val="0"/>
        <w:jc w:val="both"/>
        <w:rPr>
          <w:sz w:val="20"/>
          <w:lang w:val="es-ES"/>
        </w:rPr>
      </w:pPr>
    </w:p>
    <w:tbl>
      <w:tblPr>
        <w:tblW w:w="8466" w:type="dxa"/>
        <w:jc w:val="center"/>
        <w:tblCellMar>
          <w:left w:w="70" w:type="dxa"/>
          <w:right w:w="70" w:type="dxa"/>
        </w:tblCellMar>
        <w:tblLook w:val="04A0" w:firstRow="1" w:lastRow="0" w:firstColumn="1" w:lastColumn="0" w:noHBand="0" w:noVBand="1"/>
      </w:tblPr>
      <w:tblGrid>
        <w:gridCol w:w="3167"/>
        <w:gridCol w:w="1253"/>
        <w:gridCol w:w="1444"/>
        <w:gridCol w:w="1249"/>
        <w:gridCol w:w="1353"/>
      </w:tblGrid>
      <w:tr w:rsidR="00684446" w:rsidRPr="00287DFB" w14:paraId="54CE606C" w14:textId="77777777" w:rsidTr="009E5404">
        <w:trPr>
          <w:trHeight w:val="305"/>
          <w:jc w:val="center"/>
        </w:trPr>
        <w:tc>
          <w:tcPr>
            <w:tcW w:w="3167" w:type="dxa"/>
            <w:tcBorders>
              <w:bottom w:val="single" w:sz="4" w:space="0" w:color="auto"/>
            </w:tcBorders>
            <w:vAlign w:val="center"/>
            <w:hideMark/>
          </w:tcPr>
          <w:p w14:paraId="0A1340CA" w14:textId="77777777" w:rsidR="00684446" w:rsidRPr="00287DFB" w:rsidRDefault="00684446" w:rsidP="00F33432">
            <w:pPr>
              <w:spacing w:line="256" w:lineRule="auto"/>
              <w:rPr>
                <w:b/>
                <w:sz w:val="18"/>
                <w:lang w:val="es-ES"/>
              </w:rPr>
            </w:pPr>
            <w:r w:rsidRPr="00287DFB">
              <w:rPr>
                <w:b/>
                <w:sz w:val="18"/>
                <w:lang w:val="es-ES"/>
              </w:rPr>
              <w:t>Estado de Resultados</w:t>
            </w:r>
          </w:p>
        </w:tc>
        <w:tc>
          <w:tcPr>
            <w:tcW w:w="1253" w:type="dxa"/>
            <w:tcBorders>
              <w:bottom w:val="single" w:sz="4" w:space="0" w:color="auto"/>
            </w:tcBorders>
          </w:tcPr>
          <w:p w14:paraId="1FA92B73" w14:textId="77777777" w:rsidR="00D23282" w:rsidRPr="00287DFB" w:rsidRDefault="00D23282" w:rsidP="00F33432">
            <w:pPr>
              <w:spacing w:line="256" w:lineRule="auto"/>
              <w:rPr>
                <w:b/>
                <w:sz w:val="18"/>
                <w:lang w:val="es-ES"/>
              </w:rPr>
            </w:pPr>
          </w:p>
        </w:tc>
        <w:tc>
          <w:tcPr>
            <w:tcW w:w="1444" w:type="dxa"/>
            <w:tcBorders>
              <w:bottom w:val="single" w:sz="4" w:space="0" w:color="auto"/>
            </w:tcBorders>
            <w:hideMark/>
          </w:tcPr>
          <w:p w14:paraId="37F498BE" w14:textId="77777777" w:rsidR="00684446" w:rsidRPr="009E5404" w:rsidRDefault="00684446" w:rsidP="005711AC">
            <w:pPr>
              <w:spacing w:line="256" w:lineRule="auto"/>
              <w:rPr>
                <w:sz w:val="18"/>
                <w:lang w:val="es-ES"/>
              </w:rPr>
            </w:pPr>
            <w:r w:rsidRPr="003D1B47">
              <w:rPr>
                <w:sz w:val="18"/>
              </w:rPr>
              <w:t>Período intermedio de seis meses</w:t>
            </w:r>
            <w:r w:rsidRPr="005711AC">
              <w:rPr>
                <w:b/>
                <w:sz w:val="18"/>
                <w:lang w:val="es-ES"/>
              </w:rPr>
              <w:t xml:space="preserve"> al</w:t>
            </w:r>
            <w:r w:rsidRPr="003D1B47">
              <w:rPr>
                <w:sz w:val="18"/>
              </w:rPr>
              <w:t xml:space="preserve"> </w:t>
            </w:r>
            <w:r w:rsidRPr="005711AC">
              <w:rPr>
                <w:b/>
                <w:sz w:val="18"/>
                <w:lang w:val="es-ES"/>
              </w:rPr>
              <w:t>30/06/2020</w:t>
            </w:r>
          </w:p>
        </w:tc>
        <w:tc>
          <w:tcPr>
            <w:tcW w:w="1249" w:type="dxa"/>
            <w:tcBorders>
              <w:bottom w:val="single" w:sz="4" w:space="0" w:color="auto"/>
            </w:tcBorders>
          </w:tcPr>
          <w:p w14:paraId="3D94932E" w14:textId="77777777" w:rsidR="00D23282" w:rsidRPr="00287DFB" w:rsidRDefault="00D23282" w:rsidP="00F33432">
            <w:pPr>
              <w:spacing w:line="256" w:lineRule="auto"/>
              <w:rPr>
                <w:b/>
                <w:sz w:val="18"/>
                <w:lang w:val="es-ES"/>
              </w:rPr>
            </w:pPr>
          </w:p>
        </w:tc>
        <w:tc>
          <w:tcPr>
            <w:tcW w:w="1353" w:type="dxa"/>
            <w:tcBorders>
              <w:bottom w:val="single" w:sz="4" w:space="0" w:color="auto"/>
            </w:tcBorders>
            <w:hideMark/>
          </w:tcPr>
          <w:p w14:paraId="07DF239B" w14:textId="77777777" w:rsidR="00684446" w:rsidRPr="00287DFB" w:rsidRDefault="00684446" w:rsidP="00F33432">
            <w:pPr>
              <w:spacing w:line="256" w:lineRule="auto"/>
              <w:rPr>
                <w:b/>
                <w:sz w:val="18"/>
                <w:lang w:val="es-ES"/>
              </w:rPr>
            </w:pPr>
            <w:r w:rsidRPr="003D1B47">
              <w:rPr>
                <w:sz w:val="18"/>
              </w:rPr>
              <w:t>Período intermedio de seis meses</w:t>
            </w:r>
            <w:r w:rsidRPr="005711AC">
              <w:rPr>
                <w:b/>
                <w:sz w:val="18"/>
                <w:lang w:val="es-ES"/>
              </w:rPr>
              <w:t xml:space="preserve"> al</w:t>
            </w:r>
          </w:p>
          <w:p w14:paraId="1665A743" w14:textId="77777777" w:rsidR="00684446" w:rsidRPr="009E5404" w:rsidRDefault="00684446" w:rsidP="005711AC">
            <w:pPr>
              <w:spacing w:line="256" w:lineRule="auto"/>
              <w:rPr>
                <w:sz w:val="18"/>
                <w:lang w:val="es-ES"/>
              </w:rPr>
            </w:pPr>
            <w:r w:rsidRPr="005711AC">
              <w:rPr>
                <w:b/>
                <w:sz w:val="18"/>
                <w:lang w:val="es-ES"/>
              </w:rPr>
              <w:t>30/06/2019</w:t>
            </w:r>
          </w:p>
        </w:tc>
      </w:tr>
      <w:tr w:rsidR="00684446" w:rsidRPr="00287DFB" w14:paraId="50A8E33A" w14:textId="77777777" w:rsidTr="009E5404">
        <w:trPr>
          <w:trHeight w:val="305"/>
          <w:jc w:val="center"/>
        </w:trPr>
        <w:tc>
          <w:tcPr>
            <w:tcW w:w="3167" w:type="dxa"/>
            <w:tcBorders>
              <w:top w:val="single" w:sz="4" w:space="0" w:color="auto"/>
            </w:tcBorders>
            <w:vAlign w:val="center"/>
            <w:hideMark/>
          </w:tcPr>
          <w:p w14:paraId="0C55FA16" w14:textId="77777777" w:rsidR="00684446" w:rsidRPr="00287DFB" w:rsidRDefault="00684446" w:rsidP="00B4799F">
            <w:pPr>
              <w:spacing w:line="256" w:lineRule="auto"/>
              <w:jc w:val="left"/>
              <w:rPr>
                <w:sz w:val="18"/>
              </w:rPr>
            </w:pPr>
            <w:r w:rsidRPr="00287DFB">
              <w:rPr>
                <w:sz w:val="18"/>
              </w:rPr>
              <w:t>Ingresos por intereses</w:t>
            </w:r>
          </w:p>
        </w:tc>
        <w:tc>
          <w:tcPr>
            <w:tcW w:w="1253" w:type="dxa"/>
            <w:tcBorders>
              <w:top w:val="single" w:sz="4" w:space="0" w:color="auto"/>
            </w:tcBorders>
          </w:tcPr>
          <w:p w14:paraId="5967D237" w14:textId="77777777" w:rsidR="00D23282" w:rsidRPr="00287DFB" w:rsidRDefault="00D23282" w:rsidP="00F33432">
            <w:pPr>
              <w:spacing w:line="256" w:lineRule="auto"/>
              <w:jc w:val="right"/>
              <w:rPr>
                <w:sz w:val="18"/>
              </w:rPr>
            </w:pPr>
          </w:p>
        </w:tc>
        <w:tc>
          <w:tcPr>
            <w:tcW w:w="1444" w:type="dxa"/>
            <w:tcBorders>
              <w:top w:val="single" w:sz="4" w:space="0" w:color="auto"/>
            </w:tcBorders>
            <w:vAlign w:val="center"/>
            <w:hideMark/>
          </w:tcPr>
          <w:p w14:paraId="7EF878F8" w14:textId="77777777" w:rsidR="00684446" w:rsidRPr="00287DFB" w:rsidRDefault="00684446" w:rsidP="00F33432">
            <w:pPr>
              <w:spacing w:line="256" w:lineRule="auto"/>
              <w:jc w:val="right"/>
              <w:rPr>
                <w:sz w:val="18"/>
              </w:rPr>
            </w:pPr>
            <w:r w:rsidRPr="00287DFB">
              <w:rPr>
                <w:sz w:val="18"/>
              </w:rPr>
              <w:t>2.719.106</w:t>
            </w:r>
          </w:p>
        </w:tc>
        <w:tc>
          <w:tcPr>
            <w:tcW w:w="1249" w:type="dxa"/>
            <w:tcBorders>
              <w:top w:val="single" w:sz="4" w:space="0" w:color="auto"/>
            </w:tcBorders>
          </w:tcPr>
          <w:p w14:paraId="1D45BF00" w14:textId="77777777" w:rsidR="00D23282" w:rsidRPr="00287DFB" w:rsidRDefault="00D23282" w:rsidP="00F33432">
            <w:pPr>
              <w:spacing w:line="256" w:lineRule="auto"/>
              <w:jc w:val="right"/>
              <w:rPr>
                <w:sz w:val="18"/>
              </w:rPr>
            </w:pPr>
          </w:p>
        </w:tc>
        <w:tc>
          <w:tcPr>
            <w:tcW w:w="1353" w:type="dxa"/>
            <w:tcBorders>
              <w:top w:val="single" w:sz="4" w:space="0" w:color="auto"/>
            </w:tcBorders>
            <w:vAlign w:val="center"/>
            <w:hideMark/>
          </w:tcPr>
          <w:p w14:paraId="17BD350D" w14:textId="77777777" w:rsidR="00684446" w:rsidRPr="00287DFB" w:rsidRDefault="00684446" w:rsidP="00F33432">
            <w:pPr>
              <w:spacing w:line="256" w:lineRule="auto"/>
              <w:jc w:val="right"/>
              <w:rPr>
                <w:sz w:val="18"/>
              </w:rPr>
            </w:pPr>
            <w:r w:rsidRPr="00287DFB">
              <w:rPr>
                <w:sz w:val="18"/>
              </w:rPr>
              <w:t>4.516.993</w:t>
            </w:r>
          </w:p>
        </w:tc>
      </w:tr>
      <w:tr w:rsidR="00684446" w:rsidRPr="00287DFB" w14:paraId="0E5E440B" w14:textId="77777777" w:rsidTr="009E5404">
        <w:trPr>
          <w:trHeight w:val="305"/>
          <w:jc w:val="center"/>
        </w:trPr>
        <w:tc>
          <w:tcPr>
            <w:tcW w:w="3167" w:type="dxa"/>
            <w:vAlign w:val="center"/>
            <w:hideMark/>
          </w:tcPr>
          <w:p w14:paraId="7A22080D" w14:textId="77777777" w:rsidR="00684446" w:rsidRPr="00287DFB" w:rsidRDefault="00684446" w:rsidP="00B4799F">
            <w:pPr>
              <w:spacing w:line="256" w:lineRule="auto"/>
              <w:jc w:val="left"/>
              <w:rPr>
                <w:sz w:val="18"/>
              </w:rPr>
            </w:pPr>
            <w:r w:rsidRPr="00287DFB">
              <w:rPr>
                <w:sz w:val="18"/>
              </w:rPr>
              <w:t>Egresos por intereses</w:t>
            </w:r>
          </w:p>
        </w:tc>
        <w:tc>
          <w:tcPr>
            <w:tcW w:w="1253" w:type="dxa"/>
          </w:tcPr>
          <w:p w14:paraId="069BCEB7" w14:textId="77777777" w:rsidR="00D23282" w:rsidRPr="00287DFB" w:rsidRDefault="00D23282" w:rsidP="00F33432">
            <w:pPr>
              <w:spacing w:line="256" w:lineRule="auto"/>
              <w:jc w:val="right"/>
              <w:rPr>
                <w:sz w:val="18"/>
              </w:rPr>
            </w:pPr>
          </w:p>
        </w:tc>
        <w:tc>
          <w:tcPr>
            <w:tcW w:w="1444" w:type="dxa"/>
            <w:vAlign w:val="center"/>
            <w:hideMark/>
          </w:tcPr>
          <w:p w14:paraId="2255FCDA" w14:textId="77777777" w:rsidR="00684446" w:rsidRPr="00287DFB" w:rsidRDefault="00684446" w:rsidP="00F33432">
            <w:pPr>
              <w:spacing w:line="256" w:lineRule="auto"/>
              <w:jc w:val="right"/>
              <w:rPr>
                <w:sz w:val="18"/>
              </w:rPr>
            </w:pPr>
            <w:r w:rsidRPr="00287DFB">
              <w:rPr>
                <w:sz w:val="18"/>
              </w:rPr>
              <w:t>(732.925)</w:t>
            </w:r>
          </w:p>
        </w:tc>
        <w:tc>
          <w:tcPr>
            <w:tcW w:w="1249" w:type="dxa"/>
          </w:tcPr>
          <w:p w14:paraId="57D1FDC7" w14:textId="77777777" w:rsidR="00D23282" w:rsidRPr="00287DFB" w:rsidRDefault="00D23282" w:rsidP="00F33432">
            <w:pPr>
              <w:spacing w:line="256" w:lineRule="auto"/>
              <w:jc w:val="right"/>
              <w:rPr>
                <w:sz w:val="18"/>
              </w:rPr>
            </w:pPr>
          </w:p>
        </w:tc>
        <w:tc>
          <w:tcPr>
            <w:tcW w:w="1353" w:type="dxa"/>
            <w:vAlign w:val="center"/>
            <w:hideMark/>
          </w:tcPr>
          <w:p w14:paraId="2E01992E" w14:textId="77777777" w:rsidR="00684446" w:rsidRPr="00287DFB" w:rsidRDefault="00684446" w:rsidP="00F33432">
            <w:pPr>
              <w:spacing w:line="256" w:lineRule="auto"/>
              <w:jc w:val="right"/>
              <w:rPr>
                <w:sz w:val="18"/>
              </w:rPr>
            </w:pPr>
            <w:r w:rsidRPr="00287DFB">
              <w:rPr>
                <w:sz w:val="18"/>
              </w:rPr>
              <w:t>(2.727.473)</w:t>
            </w:r>
          </w:p>
        </w:tc>
      </w:tr>
      <w:tr w:rsidR="00684446" w:rsidRPr="00287DFB" w14:paraId="7565610A" w14:textId="77777777" w:rsidTr="009E5404">
        <w:trPr>
          <w:trHeight w:val="305"/>
          <w:jc w:val="center"/>
        </w:trPr>
        <w:tc>
          <w:tcPr>
            <w:tcW w:w="3167" w:type="dxa"/>
            <w:vAlign w:val="center"/>
            <w:hideMark/>
          </w:tcPr>
          <w:p w14:paraId="516514AA" w14:textId="77777777" w:rsidR="00684446" w:rsidRPr="00287DFB" w:rsidRDefault="00684446" w:rsidP="00B4799F">
            <w:pPr>
              <w:spacing w:line="256" w:lineRule="auto"/>
              <w:jc w:val="left"/>
              <w:rPr>
                <w:b/>
                <w:sz w:val="18"/>
              </w:rPr>
            </w:pPr>
            <w:r w:rsidRPr="00287DFB">
              <w:rPr>
                <w:b/>
                <w:sz w:val="18"/>
              </w:rPr>
              <w:t>Resultado neto por intereses</w:t>
            </w:r>
          </w:p>
        </w:tc>
        <w:tc>
          <w:tcPr>
            <w:tcW w:w="1253" w:type="dxa"/>
          </w:tcPr>
          <w:p w14:paraId="2DD6A037" w14:textId="77777777" w:rsidR="00D23282" w:rsidRPr="00287DFB" w:rsidRDefault="00D23282" w:rsidP="00F33432">
            <w:pPr>
              <w:spacing w:line="256" w:lineRule="auto"/>
              <w:jc w:val="right"/>
              <w:rPr>
                <w:b/>
                <w:sz w:val="18"/>
              </w:rPr>
            </w:pPr>
          </w:p>
        </w:tc>
        <w:tc>
          <w:tcPr>
            <w:tcW w:w="1444" w:type="dxa"/>
            <w:vAlign w:val="center"/>
            <w:hideMark/>
          </w:tcPr>
          <w:p w14:paraId="1DCD2B62" w14:textId="77777777" w:rsidR="00684446" w:rsidRPr="00287DFB" w:rsidRDefault="00684446" w:rsidP="00F33432">
            <w:pPr>
              <w:spacing w:line="256" w:lineRule="auto"/>
              <w:jc w:val="right"/>
              <w:rPr>
                <w:b/>
                <w:sz w:val="18"/>
              </w:rPr>
            </w:pPr>
            <w:r w:rsidRPr="00287DFB">
              <w:rPr>
                <w:b/>
                <w:sz w:val="18"/>
              </w:rPr>
              <w:t>1.986.181</w:t>
            </w:r>
          </w:p>
        </w:tc>
        <w:tc>
          <w:tcPr>
            <w:tcW w:w="1249" w:type="dxa"/>
          </w:tcPr>
          <w:p w14:paraId="63061A6D" w14:textId="77777777" w:rsidR="00D23282" w:rsidRPr="00287DFB" w:rsidRDefault="00D23282" w:rsidP="00F33432">
            <w:pPr>
              <w:spacing w:line="256" w:lineRule="auto"/>
              <w:jc w:val="right"/>
              <w:rPr>
                <w:b/>
                <w:sz w:val="18"/>
              </w:rPr>
            </w:pPr>
          </w:p>
        </w:tc>
        <w:tc>
          <w:tcPr>
            <w:tcW w:w="1353" w:type="dxa"/>
            <w:vAlign w:val="center"/>
            <w:hideMark/>
          </w:tcPr>
          <w:p w14:paraId="7C30C0E7" w14:textId="77777777" w:rsidR="00684446" w:rsidRPr="00287DFB" w:rsidRDefault="00684446" w:rsidP="00F33432">
            <w:pPr>
              <w:spacing w:line="256" w:lineRule="auto"/>
              <w:jc w:val="right"/>
              <w:rPr>
                <w:b/>
                <w:sz w:val="18"/>
              </w:rPr>
            </w:pPr>
            <w:r w:rsidRPr="00287DFB">
              <w:rPr>
                <w:b/>
                <w:sz w:val="18"/>
              </w:rPr>
              <w:t>1.789.520</w:t>
            </w:r>
          </w:p>
        </w:tc>
      </w:tr>
      <w:tr w:rsidR="00684446" w:rsidRPr="00287DFB" w14:paraId="4D70E069" w14:textId="77777777" w:rsidTr="009E5404">
        <w:trPr>
          <w:trHeight w:val="305"/>
          <w:jc w:val="center"/>
        </w:trPr>
        <w:tc>
          <w:tcPr>
            <w:tcW w:w="3167" w:type="dxa"/>
            <w:vAlign w:val="center"/>
            <w:hideMark/>
          </w:tcPr>
          <w:p w14:paraId="4D48B80A" w14:textId="77777777" w:rsidR="00684446" w:rsidRPr="00287DFB" w:rsidRDefault="00684446" w:rsidP="00B4799F">
            <w:pPr>
              <w:spacing w:line="256" w:lineRule="auto"/>
              <w:jc w:val="left"/>
              <w:rPr>
                <w:sz w:val="18"/>
              </w:rPr>
            </w:pPr>
            <w:r w:rsidRPr="00287DFB">
              <w:rPr>
                <w:sz w:val="18"/>
              </w:rPr>
              <w:t>Ingresos por comisiones</w:t>
            </w:r>
          </w:p>
        </w:tc>
        <w:tc>
          <w:tcPr>
            <w:tcW w:w="1253" w:type="dxa"/>
          </w:tcPr>
          <w:p w14:paraId="79C937C3" w14:textId="77777777" w:rsidR="00D23282" w:rsidRPr="00287DFB" w:rsidRDefault="00D23282" w:rsidP="00F33432">
            <w:pPr>
              <w:spacing w:line="256" w:lineRule="auto"/>
              <w:jc w:val="right"/>
              <w:rPr>
                <w:sz w:val="18"/>
              </w:rPr>
            </w:pPr>
          </w:p>
        </w:tc>
        <w:tc>
          <w:tcPr>
            <w:tcW w:w="1444" w:type="dxa"/>
            <w:vAlign w:val="center"/>
            <w:hideMark/>
          </w:tcPr>
          <w:p w14:paraId="376D35C4" w14:textId="77777777" w:rsidR="00684446" w:rsidRPr="00287DFB" w:rsidRDefault="00684446" w:rsidP="00F33432">
            <w:pPr>
              <w:spacing w:line="256" w:lineRule="auto"/>
              <w:jc w:val="right"/>
              <w:rPr>
                <w:sz w:val="18"/>
              </w:rPr>
            </w:pPr>
            <w:r w:rsidRPr="00287DFB">
              <w:rPr>
                <w:sz w:val="18"/>
              </w:rPr>
              <w:t>137.692</w:t>
            </w:r>
          </w:p>
        </w:tc>
        <w:tc>
          <w:tcPr>
            <w:tcW w:w="1249" w:type="dxa"/>
          </w:tcPr>
          <w:p w14:paraId="73B478D7" w14:textId="77777777" w:rsidR="00D23282" w:rsidRPr="00287DFB" w:rsidRDefault="00D23282" w:rsidP="00F33432">
            <w:pPr>
              <w:spacing w:line="256" w:lineRule="auto"/>
              <w:jc w:val="right"/>
              <w:rPr>
                <w:sz w:val="18"/>
              </w:rPr>
            </w:pPr>
          </w:p>
        </w:tc>
        <w:tc>
          <w:tcPr>
            <w:tcW w:w="1353" w:type="dxa"/>
            <w:vAlign w:val="center"/>
            <w:hideMark/>
          </w:tcPr>
          <w:p w14:paraId="6D8CCBBC" w14:textId="77777777" w:rsidR="00684446" w:rsidRPr="00287DFB" w:rsidRDefault="00684446" w:rsidP="00F33432">
            <w:pPr>
              <w:spacing w:line="256" w:lineRule="auto"/>
              <w:jc w:val="right"/>
              <w:rPr>
                <w:sz w:val="18"/>
              </w:rPr>
            </w:pPr>
            <w:r w:rsidRPr="00287DFB">
              <w:rPr>
                <w:sz w:val="18"/>
              </w:rPr>
              <w:t>133.440</w:t>
            </w:r>
          </w:p>
        </w:tc>
      </w:tr>
      <w:tr w:rsidR="00684446" w:rsidRPr="00287DFB" w14:paraId="69F83E16" w14:textId="77777777" w:rsidTr="009E5404">
        <w:trPr>
          <w:trHeight w:val="305"/>
          <w:jc w:val="center"/>
        </w:trPr>
        <w:tc>
          <w:tcPr>
            <w:tcW w:w="3167" w:type="dxa"/>
            <w:vAlign w:val="center"/>
            <w:hideMark/>
          </w:tcPr>
          <w:p w14:paraId="7E5DF262" w14:textId="77777777" w:rsidR="00684446" w:rsidRPr="00287DFB" w:rsidRDefault="00684446" w:rsidP="00B4799F">
            <w:pPr>
              <w:spacing w:line="256" w:lineRule="auto"/>
              <w:jc w:val="left"/>
              <w:rPr>
                <w:sz w:val="18"/>
              </w:rPr>
            </w:pPr>
            <w:r w:rsidRPr="00287DFB">
              <w:rPr>
                <w:sz w:val="18"/>
              </w:rPr>
              <w:t>Egresos por comisiones</w:t>
            </w:r>
          </w:p>
        </w:tc>
        <w:tc>
          <w:tcPr>
            <w:tcW w:w="1253" w:type="dxa"/>
          </w:tcPr>
          <w:p w14:paraId="75289C6C" w14:textId="77777777" w:rsidR="00D23282" w:rsidRPr="00287DFB" w:rsidRDefault="00D23282" w:rsidP="00F33432">
            <w:pPr>
              <w:spacing w:line="256" w:lineRule="auto"/>
              <w:jc w:val="right"/>
              <w:rPr>
                <w:sz w:val="18"/>
              </w:rPr>
            </w:pPr>
          </w:p>
        </w:tc>
        <w:tc>
          <w:tcPr>
            <w:tcW w:w="1444" w:type="dxa"/>
            <w:vAlign w:val="center"/>
            <w:hideMark/>
          </w:tcPr>
          <w:p w14:paraId="3205E122" w14:textId="77777777" w:rsidR="00684446" w:rsidRPr="00287DFB" w:rsidRDefault="00684446" w:rsidP="00F33432">
            <w:pPr>
              <w:spacing w:line="256" w:lineRule="auto"/>
              <w:jc w:val="right"/>
              <w:rPr>
                <w:sz w:val="18"/>
              </w:rPr>
            </w:pPr>
            <w:r w:rsidRPr="00287DFB">
              <w:rPr>
                <w:sz w:val="18"/>
              </w:rPr>
              <w:t>(47.216)</w:t>
            </w:r>
          </w:p>
        </w:tc>
        <w:tc>
          <w:tcPr>
            <w:tcW w:w="1249" w:type="dxa"/>
          </w:tcPr>
          <w:p w14:paraId="269A9F9B" w14:textId="77777777" w:rsidR="00D23282" w:rsidRPr="00287DFB" w:rsidRDefault="00D23282" w:rsidP="00F33432">
            <w:pPr>
              <w:spacing w:line="256" w:lineRule="auto"/>
              <w:jc w:val="right"/>
              <w:rPr>
                <w:sz w:val="18"/>
              </w:rPr>
            </w:pPr>
          </w:p>
        </w:tc>
        <w:tc>
          <w:tcPr>
            <w:tcW w:w="1353" w:type="dxa"/>
            <w:vAlign w:val="center"/>
            <w:hideMark/>
          </w:tcPr>
          <w:p w14:paraId="14E9D760" w14:textId="77777777" w:rsidR="00684446" w:rsidRPr="00287DFB" w:rsidRDefault="00684446" w:rsidP="00F33432">
            <w:pPr>
              <w:spacing w:line="256" w:lineRule="auto"/>
              <w:jc w:val="right"/>
              <w:rPr>
                <w:sz w:val="18"/>
              </w:rPr>
            </w:pPr>
            <w:r w:rsidRPr="00287DFB">
              <w:rPr>
                <w:sz w:val="18"/>
              </w:rPr>
              <w:t>(57.519)</w:t>
            </w:r>
          </w:p>
        </w:tc>
      </w:tr>
      <w:tr w:rsidR="00684446" w:rsidRPr="00287DFB" w14:paraId="47FEE47F" w14:textId="77777777" w:rsidTr="009E5404">
        <w:trPr>
          <w:trHeight w:val="305"/>
          <w:jc w:val="center"/>
        </w:trPr>
        <w:tc>
          <w:tcPr>
            <w:tcW w:w="3167" w:type="dxa"/>
            <w:vAlign w:val="center"/>
            <w:hideMark/>
          </w:tcPr>
          <w:p w14:paraId="7372C561" w14:textId="77777777" w:rsidR="00684446" w:rsidRPr="00287DFB" w:rsidRDefault="00684446" w:rsidP="00B4799F">
            <w:pPr>
              <w:spacing w:line="256" w:lineRule="auto"/>
              <w:jc w:val="left"/>
              <w:rPr>
                <w:b/>
                <w:sz w:val="18"/>
              </w:rPr>
            </w:pPr>
            <w:r w:rsidRPr="00287DFB">
              <w:rPr>
                <w:b/>
                <w:sz w:val="18"/>
              </w:rPr>
              <w:t>Resultado neto por comisiones</w:t>
            </w:r>
          </w:p>
        </w:tc>
        <w:tc>
          <w:tcPr>
            <w:tcW w:w="1253" w:type="dxa"/>
          </w:tcPr>
          <w:p w14:paraId="150B0FF4" w14:textId="77777777" w:rsidR="00D23282" w:rsidRPr="00287DFB" w:rsidRDefault="00D23282" w:rsidP="00F33432">
            <w:pPr>
              <w:spacing w:line="256" w:lineRule="auto"/>
              <w:jc w:val="right"/>
              <w:rPr>
                <w:b/>
                <w:sz w:val="18"/>
              </w:rPr>
            </w:pPr>
          </w:p>
        </w:tc>
        <w:tc>
          <w:tcPr>
            <w:tcW w:w="1444" w:type="dxa"/>
            <w:vAlign w:val="center"/>
            <w:hideMark/>
          </w:tcPr>
          <w:p w14:paraId="646FC4E7" w14:textId="77777777" w:rsidR="00684446" w:rsidRPr="00287DFB" w:rsidRDefault="00684446" w:rsidP="00F33432">
            <w:pPr>
              <w:spacing w:line="256" w:lineRule="auto"/>
              <w:jc w:val="right"/>
              <w:rPr>
                <w:b/>
                <w:sz w:val="18"/>
              </w:rPr>
            </w:pPr>
            <w:r w:rsidRPr="00287DFB">
              <w:rPr>
                <w:b/>
                <w:sz w:val="18"/>
              </w:rPr>
              <w:t>90.476</w:t>
            </w:r>
          </w:p>
        </w:tc>
        <w:tc>
          <w:tcPr>
            <w:tcW w:w="1249" w:type="dxa"/>
          </w:tcPr>
          <w:p w14:paraId="2EE1B3C7" w14:textId="77777777" w:rsidR="00D23282" w:rsidRPr="00287DFB" w:rsidRDefault="00D23282" w:rsidP="00F33432">
            <w:pPr>
              <w:spacing w:line="256" w:lineRule="auto"/>
              <w:jc w:val="right"/>
              <w:rPr>
                <w:b/>
                <w:sz w:val="18"/>
              </w:rPr>
            </w:pPr>
          </w:p>
        </w:tc>
        <w:tc>
          <w:tcPr>
            <w:tcW w:w="1353" w:type="dxa"/>
            <w:vAlign w:val="center"/>
            <w:hideMark/>
          </w:tcPr>
          <w:p w14:paraId="23BA9550" w14:textId="77777777" w:rsidR="00684446" w:rsidRPr="00287DFB" w:rsidRDefault="00684446" w:rsidP="00F33432">
            <w:pPr>
              <w:spacing w:line="256" w:lineRule="auto"/>
              <w:jc w:val="right"/>
              <w:rPr>
                <w:b/>
                <w:sz w:val="18"/>
              </w:rPr>
            </w:pPr>
            <w:r w:rsidRPr="00287DFB">
              <w:rPr>
                <w:b/>
                <w:sz w:val="18"/>
              </w:rPr>
              <w:t>75.921</w:t>
            </w:r>
          </w:p>
        </w:tc>
      </w:tr>
      <w:tr w:rsidR="00684446" w:rsidRPr="00287DFB" w14:paraId="37E15204" w14:textId="77777777" w:rsidTr="009E5404">
        <w:trPr>
          <w:trHeight w:val="691"/>
          <w:jc w:val="center"/>
        </w:trPr>
        <w:tc>
          <w:tcPr>
            <w:tcW w:w="3167" w:type="dxa"/>
            <w:vAlign w:val="center"/>
            <w:hideMark/>
          </w:tcPr>
          <w:p w14:paraId="1890AC17" w14:textId="77777777" w:rsidR="00684446" w:rsidRPr="00287DFB" w:rsidRDefault="00684446" w:rsidP="00B4799F">
            <w:pPr>
              <w:spacing w:line="256" w:lineRule="auto"/>
              <w:jc w:val="left"/>
              <w:rPr>
                <w:sz w:val="18"/>
              </w:rPr>
            </w:pPr>
            <w:r w:rsidRPr="00287DFB">
              <w:rPr>
                <w:sz w:val="18"/>
              </w:rPr>
              <w:t>Resultado neto por medición de instrumentos financieros a valor razonable con cambios en resultados</w:t>
            </w:r>
          </w:p>
        </w:tc>
        <w:tc>
          <w:tcPr>
            <w:tcW w:w="1253" w:type="dxa"/>
          </w:tcPr>
          <w:p w14:paraId="01269A91" w14:textId="77777777" w:rsidR="00D23282" w:rsidRPr="00287DFB" w:rsidRDefault="00D23282" w:rsidP="00F33432">
            <w:pPr>
              <w:spacing w:line="256" w:lineRule="auto"/>
              <w:jc w:val="right"/>
              <w:rPr>
                <w:sz w:val="18"/>
              </w:rPr>
            </w:pPr>
          </w:p>
        </w:tc>
        <w:tc>
          <w:tcPr>
            <w:tcW w:w="1444" w:type="dxa"/>
            <w:vAlign w:val="center"/>
            <w:hideMark/>
          </w:tcPr>
          <w:p w14:paraId="41046698" w14:textId="77777777" w:rsidR="00684446" w:rsidRPr="00287DFB" w:rsidRDefault="00684446" w:rsidP="00F33432">
            <w:pPr>
              <w:spacing w:line="256" w:lineRule="auto"/>
              <w:jc w:val="right"/>
              <w:rPr>
                <w:sz w:val="18"/>
              </w:rPr>
            </w:pPr>
            <w:r w:rsidRPr="00287DFB">
              <w:rPr>
                <w:sz w:val="18"/>
              </w:rPr>
              <w:t>20.718</w:t>
            </w:r>
          </w:p>
        </w:tc>
        <w:tc>
          <w:tcPr>
            <w:tcW w:w="1249" w:type="dxa"/>
          </w:tcPr>
          <w:p w14:paraId="60E0BEB8" w14:textId="77777777" w:rsidR="00D23282" w:rsidRPr="00287DFB" w:rsidRDefault="00D23282" w:rsidP="00F33432">
            <w:pPr>
              <w:spacing w:line="256" w:lineRule="auto"/>
              <w:jc w:val="right"/>
              <w:rPr>
                <w:sz w:val="18"/>
              </w:rPr>
            </w:pPr>
          </w:p>
        </w:tc>
        <w:tc>
          <w:tcPr>
            <w:tcW w:w="1353" w:type="dxa"/>
            <w:vAlign w:val="center"/>
            <w:hideMark/>
          </w:tcPr>
          <w:p w14:paraId="2901748F" w14:textId="77777777" w:rsidR="00684446" w:rsidRPr="00287DFB" w:rsidRDefault="00684446" w:rsidP="00F33432">
            <w:pPr>
              <w:spacing w:line="256" w:lineRule="auto"/>
              <w:jc w:val="right"/>
              <w:rPr>
                <w:sz w:val="18"/>
              </w:rPr>
            </w:pPr>
            <w:r w:rsidRPr="00287DFB">
              <w:rPr>
                <w:sz w:val="18"/>
              </w:rPr>
              <w:t>22.059</w:t>
            </w:r>
          </w:p>
        </w:tc>
      </w:tr>
      <w:tr w:rsidR="00684446" w:rsidRPr="00287DFB" w14:paraId="5C7A79D6" w14:textId="77777777" w:rsidTr="009E5404">
        <w:trPr>
          <w:trHeight w:val="518"/>
          <w:jc w:val="center"/>
        </w:trPr>
        <w:tc>
          <w:tcPr>
            <w:tcW w:w="3167" w:type="dxa"/>
            <w:vAlign w:val="center"/>
            <w:hideMark/>
          </w:tcPr>
          <w:p w14:paraId="5A14228B" w14:textId="77777777" w:rsidR="00684446" w:rsidRPr="00287DFB" w:rsidRDefault="00684446" w:rsidP="00B4799F">
            <w:pPr>
              <w:spacing w:line="256" w:lineRule="auto"/>
              <w:jc w:val="left"/>
              <w:rPr>
                <w:sz w:val="18"/>
              </w:rPr>
            </w:pPr>
            <w:r w:rsidRPr="00287DFB">
              <w:rPr>
                <w:sz w:val="18"/>
              </w:rPr>
              <w:t>Diferencia de cotización de oro y moneda extranjera</w:t>
            </w:r>
          </w:p>
        </w:tc>
        <w:tc>
          <w:tcPr>
            <w:tcW w:w="1253" w:type="dxa"/>
          </w:tcPr>
          <w:p w14:paraId="517E0616" w14:textId="77777777" w:rsidR="00D23282" w:rsidRPr="00287DFB" w:rsidRDefault="00D23282" w:rsidP="00F33432">
            <w:pPr>
              <w:spacing w:line="256" w:lineRule="auto"/>
              <w:jc w:val="right"/>
              <w:rPr>
                <w:sz w:val="18"/>
              </w:rPr>
            </w:pPr>
          </w:p>
        </w:tc>
        <w:tc>
          <w:tcPr>
            <w:tcW w:w="1444" w:type="dxa"/>
            <w:vAlign w:val="center"/>
            <w:hideMark/>
          </w:tcPr>
          <w:p w14:paraId="6ABC60CB" w14:textId="77777777" w:rsidR="00684446" w:rsidRPr="00287DFB" w:rsidRDefault="00684446" w:rsidP="00F33432">
            <w:pPr>
              <w:spacing w:line="256" w:lineRule="auto"/>
              <w:jc w:val="right"/>
              <w:rPr>
                <w:sz w:val="18"/>
              </w:rPr>
            </w:pPr>
            <w:r w:rsidRPr="00287DFB">
              <w:rPr>
                <w:sz w:val="18"/>
              </w:rPr>
              <w:t>1.960</w:t>
            </w:r>
          </w:p>
        </w:tc>
        <w:tc>
          <w:tcPr>
            <w:tcW w:w="1249" w:type="dxa"/>
          </w:tcPr>
          <w:p w14:paraId="57DA2DAD" w14:textId="77777777" w:rsidR="00D23282" w:rsidRPr="00287DFB" w:rsidRDefault="00D23282" w:rsidP="00F33432">
            <w:pPr>
              <w:spacing w:line="256" w:lineRule="auto"/>
              <w:jc w:val="right"/>
              <w:rPr>
                <w:sz w:val="18"/>
              </w:rPr>
            </w:pPr>
          </w:p>
        </w:tc>
        <w:tc>
          <w:tcPr>
            <w:tcW w:w="1353" w:type="dxa"/>
            <w:vAlign w:val="center"/>
            <w:hideMark/>
          </w:tcPr>
          <w:p w14:paraId="68172F32" w14:textId="77777777" w:rsidR="00684446" w:rsidRPr="00287DFB" w:rsidRDefault="00684446" w:rsidP="00F33432">
            <w:pPr>
              <w:spacing w:line="256" w:lineRule="auto"/>
              <w:jc w:val="right"/>
              <w:rPr>
                <w:sz w:val="18"/>
              </w:rPr>
            </w:pPr>
            <w:r w:rsidRPr="00287DFB">
              <w:rPr>
                <w:sz w:val="18"/>
              </w:rPr>
              <w:t>9.514</w:t>
            </w:r>
          </w:p>
        </w:tc>
      </w:tr>
      <w:tr w:rsidR="00684446" w:rsidRPr="00287DFB" w14:paraId="1CD6BDDC" w14:textId="77777777" w:rsidTr="009E5404">
        <w:trPr>
          <w:trHeight w:val="305"/>
          <w:jc w:val="center"/>
        </w:trPr>
        <w:tc>
          <w:tcPr>
            <w:tcW w:w="3167" w:type="dxa"/>
            <w:vAlign w:val="center"/>
            <w:hideMark/>
          </w:tcPr>
          <w:p w14:paraId="61A0FD6D" w14:textId="77777777" w:rsidR="00684446" w:rsidRPr="00287DFB" w:rsidRDefault="00684446" w:rsidP="00B4799F">
            <w:pPr>
              <w:spacing w:line="256" w:lineRule="auto"/>
              <w:jc w:val="left"/>
              <w:rPr>
                <w:sz w:val="18"/>
              </w:rPr>
            </w:pPr>
            <w:r w:rsidRPr="00287DFB">
              <w:rPr>
                <w:sz w:val="18"/>
              </w:rPr>
              <w:t>Otros ingresos operativos</w:t>
            </w:r>
          </w:p>
        </w:tc>
        <w:tc>
          <w:tcPr>
            <w:tcW w:w="1253" w:type="dxa"/>
          </w:tcPr>
          <w:p w14:paraId="78273402" w14:textId="77777777" w:rsidR="00D23282" w:rsidRPr="00287DFB" w:rsidRDefault="00D23282" w:rsidP="00F33432">
            <w:pPr>
              <w:spacing w:line="256" w:lineRule="auto"/>
              <w:jc w:val="right"/>
              <w:rPr>
                <w:sz w:val="18"/>
              </w:rPr>
            </w:pPr>
          </w:p>
        </w:tc>
        <w:tc>
          <w:tcPr>
            <w:tcW w:w="1444" w:type="dxa"/>
            <w:vAlign w:val="center"/>
            <w:hideMark/>
          </w:tcPr>
          <w:p w14:paraId="130322C5" w14:textId="77777777" w:rsidR="00684446" w:rsidRPr="00287DFB" w:rsidRDefault="00684446" w:rsidP="00F33432">
            <w:pPr>
              <w:spacing w:line="256" w:lineRule="auto"/>
              <w:jc w:val="right"/>
              <w:rPr>
                <w:sz w:val="18"/>
              </w:rPr>
            </w:pPr>
            <w:r w:rsidRPr="00287DFB">
              <w:rPr>
                <w:sz w:val="18"/>
              </w:rPr>
              <w:t>285.644</w:t>
            </w:r>
          </w:p>
        </w:tc>
        <w:tc>
          <w:tcPr>
            <w:tcW w:w="1249" w:type="dxa"/>
          </w:tcPr>
          <w:p w14:paraId="7A59A4B9" w14:textId="77777777" w:rsidR="00D23282" w:rsidRPr="00287DFB" w:rsidRDefault="00D23282" w:rsidP="00F33432">
            <w:pPr>
              <w:spacing w:line="256" w:lineRule="auto"/>
              <w:jc w:val="right"/>
              <w:rPr>
                <w:sz w:val="18"/>
              </w:rPr>
            </w:pPr>
          </w:p>
        </w:tc>
        <w:tc>
          <w:tcPr>
            <w:tcW w:w="1353" w:type="dxa"/>
            <w:vAlign w:val="center"/>
            <w:hideMark/>
          </w:tcPr>
          <w:p w14:paraId="5C114025" w14:textId="77777777" w:rsidR="00684446" w:rsidRPr="00287DFB" w:rsidRDefault="00684446" w:rsidP="00F33432">
            <w:pPr>
              <w:spacing w:line="256" w:lineRule="auto"/>
              <w:jc w:val="right"/>
              <w:rPr>
                <w:sz w:val="18"/>
              </w:rPr>
            </w:pPr>
            <w:r w:rsidRPr="00287DFB">
              <w:rPr>
                <w:sz w:val="18"/>
              </w:rPr>
              <w:t>615.968</w:t>
            </w:r>
          </w:p>
        </w:tc>
      </w:tr>
      <w:tr w:rsidR="00684446" w:rsidRPr="00287DFB" w14:paraId="45A778E7" w14:textId="77777777" w:rsidTr="009E5404">
        <w:trPr>
          <w:trHeight w:val="305"/>
          <w:jc w:val="center"/>
        </w:trPr>
        <w:tc>
          <w:tcPr>
            <w:tcW w:w="3167" w:type="dxa"/>
            <w:vAlign w:val="center"/>
            <w:hideMark/>
          </w:tcPr>
          <w:p w14:paraId="753E6268" w14:textId="77777777" w:rsidR="00684446" w:rsidRPr="00287DFB" w:rsidRDefault="00684446" w:rsidP="00B4799F">
            <w:pPr>
              <w:spacing w:line="256" w:lineRule="auto"/>
              <w:jc w:val="left"/>
              <w:rPr>
                <w:sz w:val="18"/>
              </w:rPr>
            </w:pPr>
            <w:r w:rsidRPr="00287DFB">
              <w:rPr>
                <w:sz w:val="18"/>
              </w:rPr>
              <w:t>Cargo por incobrabilidad</w:t>
            </w:r>
          </w:p>
        </w:tc>
        <w:tc>
          <w:tcPr>
            <w:tcW w:w="1253" w:type="dxa"/>
          </w:tcPr>
          <w:p w14:paraId="7552268A" w14:textId="77777777" w:rsidR="00D23282" w:rsidRPr="00287DFB" w:rsidRDefault="00D23282" w:rsidP="00F33432">
            <w:pPr>
              <w:spacing w:line="256" w:lineRule="auto"/>
              <w:jc w:val="right"/>
              <w:rPr>
                <w:sz w:val="18"/>
              </w:rPr>
            </w:pPr>
          </w:p>
        </w:tc>
        <w:tc>
          <w:tcPr>
            <w:tcW w:w="1444" w:type="dxa"/>
            <w:vAlign w:val="center"/>
            <w:hideMark/>
          </w:tcPr>
          <w:p w14:paraId="6B9D7896" w14:textId="77777777" w:rsidR="00684446" w:rsidRPr="00287DFB" w:rsidRDefault="00684446" w:rsidP="00F33432">
            <w:pPr>
              <w:spacing w:line="256" w:lineRule="auto"/>
              <w:jc w:val="right"/>
              <w:rPr>
                <w:sz w:val="18"/>
              </w:rPr>
            </w:pPr>
            <w:r w:rsidRPr="00287DFB">
              <w:rPr>
                <w:sz w:val="18"/>
              </w:rPr>
              <w:t>(642.303)</w:t>
            </w:r>
          </w:p>
        </w:tc>
        <w:tc>
          <w:tcPr>
            <w:tcW w:w="1249" w:type="dxa"/>
          </w:tcPr>
          <w:p w14:paraId="13280775" w14:textId="77777777" w:rsidR="00D23282" w:rsidRPr="00287DFB" w:rsidRDefault="00D23282" w:rsidP="00F33432">
            <w:pPr>
              <w:spacing w:line="256" w:lineRule="auto"/>
              <w:jc w:val="right"/>
              <w:rPr>
                <w:sz w:val="18"/>
              </w:rPr>
            </w:pPr>
          </w:p>
        </w:tc>
        <w:tc>
          <w:tcPr>
            <w:tcW w:w="1353" w:type="dxa"/>
            <w:vAlign w:val="center"/>
            <w:hideMark/>
          </w:tcPr>
          <w:p w14:paraId="01B2DBD0" w14:textId="77777777" w:rsidR="00684446" w:rsidRPr="00287DFB" w:rsidRDefault="00684446" w:rsidP="00F33432">
            <w:pPr>
              <w:spacing w:line="256" w:lineRule="auto"/>
              <w:jc w:val="right"/>
              <w:rPr>
                <w:sz w:val="18"/>
              </w:rPr>
            </w:pPr>
            <w:r w:rsidRPr="00287DFB">
              <w:rPr>
                <w:sz w:val="18"/>
              </w:rPr>
              <w:t>(962.639)</w:t>
            </w:r>
          </w:p>
        </w:tc>
      </w:tr>
      <w:tr w:rsidR="00684446" w:rsidRPr="00287DFB" w14:paraId="4F6A03E6" w14:textId="77777777" w:rsidTr="009E5404">
        <w:trPr>
          <w:trHeight w:val="305"/>
          <w:jc w:val="center"/>
        </w:trPr>
        <w:tc>
          <w:tcPr>
            <w:tcW w:w="3167" w:type="dxa"/>
            <w:vAlign w:val="center"/>
            <w:hideMark/>
          </w:tcPr>
          <w:p w14:paraId="44D6148E" w14:textId="77777777" w:rsidR="00684446" w:rsidRPr="00287DFB" w:rsidRDefault="00684446" w:rsidP="00B4799F">
            <w:pPr>
              <w:spacing w:line="256" w:lineRule="auto"/>
              <w:jc w:val="left"/>
              <w:rPr>
                <w:b/>
                <w:sz w:val="18"/>
              </w:rPr>
            </w:pPr>
            <w:r w:rsidRPr="00287DFB">
              <w:rPr>
                <w:b/>
                <w:sz w:val="18"/>
              </w:rPr>
              <w:t>Ingreso operativo neto</w:t>
            </w:r>
          </w:p>
        </w:tc>
        <w:tc>
          <w:tcPr>
            <w:tcW w:w="1253" w:type="dxa"/>
          </w:tcPr>
          <w:p w14:paraId="63DF65DF" w14:textId="77777777" w:rsidR="00D23282" w:rsidRPr="00287DFB" w:rsidRDefault="00D23282" w:rsidP="00F33432">
            <w:pPr>
              <w:spacing w:line="256" w:lineRule="auto"/>
              <w:jc w:val="right"/>
              <w:rPr>
                <w:b/>
                <w:sz w:val="18"/>
              </w:rPr>
            </w:pPr>
          </w:p>
        </w:tc>
        <w:tc>
          <w:tcPr>
            <w:tcW w:w="1444" w:type="dxa"/>
            <w:vAlign w:val="center"/>
            <w:hideMark/>
          </w:tcPr>
          <w:p w14:paraId="0C54177F" w14:textId="77777777" w:rsidR="00684446" w:rsidRPr="00287DFB" w:rsidRDefault="00684446" w:rsidP="00F33432">
            <w:pPr>
              <w:spacing w:line="256" w:lineRule="auto"/>
              <w:jc w:val="right"/>
              <w:rPr>
                <w:b/>
                <w:sz w:val="18"/>
              </w:rPr>
            </w:pPr>
            <w:r w:rsidRPr="00287DFB">
              <w:rPr>
                <w:b/>
                <w:sz w:val="18"/>
              </w:rPr>
              <w:t>1.742.676</w:t>
            </w:r>
          </w:p>
        </w:tc>
        <w:tc>
          <w:tcPr>
            <w:tcW w:w="1249" w:type="dxa"/>
          </w:tcPr>
          <w:p w14:paraId="111623CE" w14:textId="77777777" w:rsidR="00D23282" w:rsidRPr="00287DFB" w:rsidRDefault="00D23282" w:rsidP="00F33432">
            <w:pPr>
              <w:spacing w:line="256" w:lineRule="auto"/>
              <w:jc w:val="right"/>
              <w:rPr>
                <w:b/>
                <w:sz w:val="18"/>
              </w:rPr>
            </w:pPr>
          </w:p>
        </w:tc>
        <w:tc>
          <w:tcPr>
            <w:tcW w:w="1353" w:type="dxa"/>
            <w:vAlign w:val="center"/>
            <w:hideMark/>
          </w:tcPr>
          <w:p w14:paraId="19683FF3" w14:textId="77777777" w:rsidR="00684446" w:rsidRPr="00287DFB" w:rsidRDefault="00684446" w:rsidP="00F33432">
            <w:pPr>
              <w:spacing w:line="256" w:lineRule="auto"/>
              <w:jc w:val="right"/>
              <w:rPr>
                <w:b/>
                <w:sz w:val="18"/>
              </w:rPr>
            </w:pPr>
            <w:r w:rsidRPr="00287DFB">
              <w:rPr>
                <w:b/>
                <w:sz w:val="18"/>
              </w:rPr>
              <w:t>1.550.343</w:t>
            </w:r>
          </w:p>
        </w:tc>
      </w:tr>
      <w:tr w:rsidR="00684446" w:rsidRPr="00287DFB" w14:paraId="6F767194" w14:textId="77777777" w:rsidTr="009E5404">
        <w:trPr>
          <w:trHeight w:val="305"/>
          <w:jc w:val="center"/>
        </w:trPr>
        <w:tc>
          <w:tcPr>
            <w:tcW w:w="3167" w:type="dxa"/>
            <w:vAlign w:val="center"/>
            <w:hideMark/>
          </w:tcPr>
          <w:p w14:paraId="3124785B" w14:textId="77777777" w:rsidR="00684446" w:rsidRPr="00287DFB" w:rsidRDefault="00684446" w:rsidP="00B4799F">
            <w:pPr>
              <w:spacing w:line="256" w:lineRule="auto"/>
              <w:jc w:val="left"/>
              <w:rPr>
                <w:sz w:val="18"/>
              </w:rPr>
            </w:pPr>
            <w:r w:rsidRPr="00287DFB">
              <w:rPr>
                <w:sz w:val="18"/>
              </w:rPr>
              <w:t>Beneficios al personal</w:t>
            </w:r>
          </w:p>
        </w:tc>
        <w:tc>
          <w:tcPr>
            <w:tcW w:w="1253" w:type="dxa"/>
          </w:tcPr>
          <w:p w14:paraId="5F2A00D1" w14:textId="77777777" w:rsidR="00D23282" w:rsidRPr="00287DFB" w:rsidRDefault="00D23282" w:rsidP="00F33432">
            <w:pPr>
              <w:spacing w:line="256" w:lineRule="auto"/>
              <w:jc w:val="right"/>
              <w:rPr>
                <w:sz w:val="18"/>
              </w:rPr>
            </w:pPr>
          </w:p>
        </w:tc>
        <w:tc>
          <w:tcPr>
            <w:tcW w:w="1444" w:type="dxa"/>
            <w:vAlign w:val="center"/>
            <w:hideMark/>
          </w:tcPr>
          <w:p w14:paraId="696E2FE2" w14:textId="77777777" w:rsidR="00684446" w:rsidRPr="00287DFB" w:rsidRDefault="00684446" w:rsidP="00F33432">
            <w:pPr>
              <w:spacing w:line="256" w:lineRule="auto"/>
              <w:jc w:val="right"/>
              <w:rPr>
                <w:sz w:val="18"/>
              </w:rPr>
            </w:pPr>
            <w:r w:rsidRPr="00287DFB">
              <w:rPr>
                <w:sz w:val="18"/>
              </w:rPr>
              <w:t>(520.856)</w:t>
            </w:r>
          </w:p>
        </w:tc>
        <w:tc>
          <w:tcPr>
            <w:tcW w:w="1249" w:type="dxa"/>
          </w:tcPr>
          <w:p w14:paraId="432FE8C3" w14:textId="77777777" w:rsidR="00D23282" w:rsidRPr="00287DFB" w:rsidRDefault="00D23282" w:rsidP="00F33432">
            <w:pPr>
              <w:spacing w:line="256" w:lineRule="auto"/>
              <w:jc w:val="right"/>
              <w:rPr>
                <w:sz w:val="18"/>
              </w:rPr>
            </w:pPr>
          </w:p>
        </w:tc>
        <w:tc>
          <w:tcPr>
            <w:tcW w:w="1353" w:type="dxa"/>
            <w:vAlign w:val="center"/>
            <w:hideMark/>
          </w:tcPr>
          <w:p w14:paraId="20015DC1" w14:textId="77777777" w:rsidR="00684446" w:rsidRPr="00287DFB" w:rsidRDefault="00684446" w:rsidP="00F33432">
            <w:pPr>
              <w:spacing w:line="256" w:lineRule="auto"/>
              <w:jc w:val="right"/>
              <w:rPr>
                <w:sz w:val="18"/>
              </w:rPr>
            </w:pPr>
            <w:r w:rsidRPr="00287DFB">
              <w:rPr>
                <w:sz w:val="18"/>
              </w:rPr>
              <w:t>(631.692)</w:t>
            </w:r>
          </w:p>
        </w:tc>
      </w:tr>
      <w:tr w:rsidR="00684446" w:rsidRPr="00287DFB" w14:paraId="0959840D" w14:textId="77777777" w:rsidTr="009E5404">
        <w:trPr>
          <w:trHeight w:val="305"/>
          <w:jc w:val="center"/>
        </w:trPr>
        <w:tc>
          <w:tcPr>
            <w:tcW w:w="3167" w:type="dxa"/>
            <w:vAlign w:val="center"/>
            <w:hideMark/>
          </w:tcPr>
          <w:p w14:paraId="2DF02B02" w14:textId="77777777" w:rsidR="00684446" w:rsidRPr="00287DFB" w:rsidRDefault="00684446" w:rsidP="00B4799F">
            <w:pPr>
              <w:spacing w:line="256" w:lineRule="auto"/>
              <w:jc w:val="left"/>
              <w:rPr>
                <w:sz w:val="18"/>
              </w:rPr>
            </w:pPr>
            <w:r w:rsidRPr="00287DFB">
              <w:rPr>
                <w:sz w:val="18"/>
              </w:rPr>
              <w:t>Gastos de administración</w:t>
            </w:r>
          </w:p>
        </w:tc>
        <w:tc>
          <w:tcPr>
            <w:tcW w:w="1253" w:type="dxa"/>
          </w:tcPr>
          <w:p w14:paraId="71AEC976" w14:textId="77777777" w:rsidR="00D23282" w:rsidRPr="00287DFB" w:rsidRDefault="00D23282" w:rsidP="00F33432">
            <w:pPr>
              <w:spacing w:line="256" w:lineRule="auto"/>
              <w:jc w:val="right"/>
              <w:rPr>
                <w:sz w:val="18"/>
              </w:rPr>
            </w:pPr>
          </w:p>
        </w:tc>
        <w:tc>
          <w:tcPr>
            <w:tcW w:w="1444" w:type="dxa"/>
            <w:vAlign w:val="center"/>
            <w:hideMark/>
          </w:tcPr>
          <w:p w14:paraId="5973969F" w14:textId="77777777" w:rsidR="00684446" w:rsidRPr="00287DFB" w:rsidRDefault="00684446" w:rsidP="00F33432">
            <w:pPr>
              <w:spacing w:line="256" w:lineRule="auto"/>
              <w:jc w:val="right"/>
              <w:rPr>
                <w:sz w:val="18"/>
              </w:rPr>
            </w:pPr>
            <w:r w:rsidRPr="00287DFB">
              <w:rPr>
                <w:sz w:val="18"/>
              </w:rPr>
              <w:t>(673.160)</w:t>
            </w:r>
          </w:p>
        </w:tc>
        <w:tc>
          <w:tcPr>
            <w:tcW w:w="1249" w:type="dxa"/>
          </w:tcPr>
          <w:p w14:paraId="42663B30" w14:textId="77777777" w:rsidR="00D23282" w:rsidRPr="00287DFB" w:rsidRDefault="00D23282" w:rsidP="00F33432">
            <w:pPr>
              <w:spacing w:line="256" w:lineRule="auto"/>
              <w:jc w:val="right"/>
              <w:rPr>
                <w:sz w:val="18"/>
              </w:rPr>
            </w:pPr>
          </w:p>
        </w:tc>
        <w:tc>
          <w:tcPr>
            <w:tcW w:w="1353" w:type="dxa"/>
            <w:vAlign w:val="center"/>
            <w:hideMark/>
          </w:tcPr>
          <w:p w14:paraId="66F969B7" w14:textId="77777777" w:rsidR="00684446" w:rsidRPr="00287DFB" w:rsidRDefault="00684446" w:rsidP="00F33432">
            <w:pPr>
              <w:spacing w:line="256" w:lineRule="auto"/>
              <w:jc w:val="right"/>
              <w:rPr>
                <w:sz w:val="18"/>
              </w:rPr>
            </w:pPr>
            <w:r w:rsidRPr="00287DFB">
              <w:rPr>
                <w:sz w:val="18"/>
              </w:rPr>
              <w:t>(814.783)</w:t>
            </w:r>
          </w:p>
        </w:tc>
      </w:tr>
      <w:tr w:rsidR="00684446" w:rsidRPr="00287DFB" w14:paraId="7F1DB617" w14:textId="77777777" w:rsidTr="009E5404">
        <w:trPr>
          <w:trHeight w:val="518"/>
          <w:jc w:val="center"/>
        </w:trPr>
        <w:tc>
          <w:tcPr>
            <w:tcW w:w="3167" w:type="dxa"/>
            <w:vAlign w:val="center"/>
            <w:hideMark/>
          </w:tcPr>
          <w:p w14:paraId="4A2B8FC8" w14:textId="77777777" w:rsidR="00684446" w:rsidRPr="00287DFB" w:rsidRDefault="00684446" w:rsidP="00B4799F">
            <w:pPr>
              <w:spacing w:line="256" w:lineRule="auto"/>
              <w:jc w:val="left"/>
              <w:rPr>
                <w:sz w:val="18"/>
              </w:rPr>
            </w:pPr>
            <w:r w:rsidRPr="00287DFB">
              <w:rPr>
                <w:sz w:val="18"/>
              </w:rPr>
              <w:t>Depreciaciones y desvalorizaciones de bienes</w:t>
            </w:r>
          </w:p>
        </w:tc>
        <w:tc>
          <w:tcPr>
            <w:tcW w:w="1253" w:type="dxa"/>
          </w:tcPr>
          <w:p w14:paraId="0437DA2E" w14:textId="77777777" w:rsidR="00D23282" w:rsidRPr="00287DFB" w:rsidRDefault="00D23282" w:rsidP="00F33432">
            <w:pPr>
              <w:spacing w:line="256" w:lineRule="auto"/>
              <w:jc w:val="right"/>
              <w:rPr>
                <w:sz w:val="18"/>
              </w:rPr>
            </w:pPr>
          </w:p>
        </w:tc>
        <w:tc>
          <w:tcPr>
            <w:tcW w:w="1444" w:type="dxa"/>
            <w:vAlign w:val="center"/>
            <w:hideMark/>
          </w:tcPr>
          <w:p w14:paraId="6DB9C71D" w14:textId="77777777" w:rsidR="00684446" w:rsidRPr="00287DFB" w:rsidRDefault="00684446" w:rsidP="00F33432">
            <w:pPr>
              <w:spacing w:line="256" w:lineRule="auto"/>
              <w:jc w:val="right"/>
              <w:rPr>
                <w:sz w:val="18"/>
              </w:rPr>
            </w:pPr>
            <w:r w:rsidRPr="00287DFB">
              <w:rPr>
                <w:sz w:val="18"/>
              </w:rPr>
              <w:t>(96.623)</w:t>
            </w:r>
          </w:p>
        </w:tc>
        <w:tc>
          <w:tcPr>
            <w:tcW w:w="1249" w:type="dxa"/>
          </w:tcPr>
          <w:p w14:paraId="0B188A6A" w14:textId="77777777" w:rsidR="00D23282" w:rsidRPr="00287DFB" w:rsidRDefault="00D23282" w:rsidP="00F33432">
            <w:pPr>
              <w:spacing w:line="256" w:lineRule="auto"/>
              <w:jc w:val="right"/>
              <w:rPr>
                <w:sz w:val="18"/>
              </w:rPr>
            </w:pPr>
          </w:p>
        </w:tc>
        <w:tc>
          <w:tcPr>
            <w:tcW w:w="1353" w:type="dxa"/>
            <w:vAlign w:val="center"/>
            <w:hideMark/>
          </w:tcPr>
          <w:p w14:paraId="4782C71E" w14:textId="77777777" w:rsidR="00684446" w:rsidRPr="00287DFB" w:rsidRDefault="00684446" w:rsidP="00F33432">
            <w:pPr>
              <w:spacing w:line="256" w:lineRule="auto"/>
              <w:jc w:val="right"/>
              <w:rPr>
                <w:sz w:val="18"/>
              </w:rPr>
            </w:pPr>
            <w:r w:rsidRPr="00287DFB">
              <w:rPr>
                <w:sz w:val="18"/>
              </w:rPr>
              <w:t>(154.055)</w:t>
            </w:r>
          </w:p>
        </w:tc>
      </w:tr>
      <w:tr w:rsidR="00684446" w:rsidRPr="00287DFB" w14:paraId="297232C9" w14:textId="77777777" w:rsidTr="009E5404">
        <w:trPr>
          <w:trHeight w:val="305"/>
          <w:jc w:val="center"/>
        </w:trPr>
        <w:tc>
          <w:tcPr>
            <w:tcW w:w="3167" w:type="dxa"/>
            <w:vAlign w:val="center"/>
            <w:hideMark/>
          </w:tcPr>
          <w:p w14:paraId="31DF9BA6" w14:textId="77777777" w:rsidR="00684446" w:rsidRPr="00287DFB" w:rsidRDefault="00684446" w:rsidP="00B4799F">
            <w:pPr>
              <w:spacing w:line="256" w:lineRule="auto"/>
              <w:jc w:val="left"/>
              <w:rPr>
                <w:sz w:val="18"/>
              </w:rPr>
            </w:pPr>
            <w:r w:rsidRPr="00287DFB">
              <w:rPr>
                <w:sz w:val="18"/>
              </w:rPr>
              <w:t>Otros gastos operativos</w:t>
            </w:r>
          </w:p>
        </w:tc>
        <w:tc>
          <w:tcPr>
            <w:tcW w:w="1253" w:type="dxa"/>
          </w:tcPr>
          <w:p w14:paraId="6A62FC8E" w14:textId="77777777" w:rsidR="00D23282" w:rsidRPr="00287DFB" w:rsidRDefault="00D23282" w:rsidP="00F33432">
            <w:pPr>
              <w:spacing w:line="256" w:lineRule="auto"/>
              <w:jc w:val="right"/>
              <w:rPr>
                <w:sz w:val="18"/>
              </w:rPr>
            </w:pPr>
          </w:p>
        </w:tc>
        <w:tc>
          <w:tcPr>
            <w:tcW w:w="1444" w:type="dxa"/>
            <w:vAlign w:val="center"/>
            <w:hideMark/>
          </w:tcPr>
          <w:p w14:paraId="727FB7D6" w14:textId="77777777" w:rsidR="00684446" w:rsidRPr="00287DFB" w:rsidRDefault="00684446" w:rsidP="00F33432">
            <w:pPr>
              <w:spacing w:line="256" w:lineRule="auto"/>
              <w:jc w:val="right"/>
              <w:rPr>
                <w:sz w:val="18"/>
              </w:rPr>
            </w:pPr>
            <w:r w:rsidRPr="00287DFB">
              <w:rPr>
                <w:sz w:val="18"/>
              </w:rPr>
              <w:t>(300.743)</w:t>
            </w:r>
          </w:p>
        </w:tc>
        <w:tc>
          <w:tcPr>
            <w:tcW w:w="1249" w:type="dxa"/>
          </w:tcPr>
          <w:p w14:paraId="28BC8E4C" w14:textId="77777777" w:rsidR="00D23282" w:rsidRPr="00287DFB" w:rsidRDefault="00D23282" w:rsidP="00F33432">
            <w:pPr>
              <w:spacing w:line="256" w:lineRule="auto"/>
              <w:jc w:val="right"/>
              <w:rPr>
                <w:sz w:val="18"/>
              </w:rPr>
            </w:pPr>
          </w:p>
        </w:tc>
        <w:tc>
          <w:tcPr>
            <w:tcW w:w="1353" w:type="dxa"/>
            <w:vAlign w:val="center"/>
            <w:hideMark/>
          </w:tcPr>
          <w:p w14:paraId="64ABAF55" w14:textId="77777777" w:rsidR="00684446" w:rsidRPr="00287DFB" w:rsidRDefault="00684446" w:rsidP="00F33432">
            <w:pPr>
              <w:spacing w:line="256" w:lineRule="auto"/>
              <w:jc w:val="right"/>
              <w:rPr>
                <w:sz w:val="18"/>
              </w:rPr>
            </w:pPr>
            <w:r w:rsidRPr="00287DFB">
              <w:rPr>
                <w:sz w:val="18"/>
              </w:rPr>
              <w:t>(455.693)</w:t>
            </w:r>
          </w:p>
        </w:tc>
      </w:tr>
      <w:tr w:rsidR="00684446" w:rsidRPr="00287DFB" w14:paraId="74FD3A1D" w14:textId="77777777" w:rsidTr="009E5404">
        <w:trPr>
          <w:trHeight w:val="305"/>
          <w:jc w:val="center"/>
        </w:trPr>
        <w:tc>
          <w:tcPr>
            <w:tcW w:w="3167" w:type="dxa"/>
            <w:vAlign w:val="center"/>
            <w:hideMark/>
          </w:tcPr>
          <w:p w14:paraId="1D1319DF" w14:textId="77777777" w:rsidR="00684446" w:rsidRPr="00287DFB" w:rsidRDefault="00684446" w:rsidP="00B4799F">
            <w:pPr>
              <w:spacing w:line="256" w:lineRule="auto"/>
              <w:jc w:val="left"/>
              <w:rPr>
                <w:b/>
                <w:sz w:val="18"/>
              </w:rPr>
            </w:pPr>
            <w:r w:rsidRPr="00287DFB">
              <w:rPr>
                <w:b/>
                <w:sz w:val="18"/>
              </w:rPr>
              <w:t>Resultado operativo</w:t>
            </w:r>
          </w:p>
        </w:tc>
        <w:tc>
          <w:tcPr>
            <w:tcW w:w="1253" w:type="dxa"/>
          </w:tcPr>
          <w:p w14:paraId="00D4331E" w14:textId="77777777" w:rsidR="00D23282" w:rsidRPr="00287DFB" w:rsidRDefault="00D23282" w:rsidP="00F33432">
            <w:pPr>
              <w:spacing w:line="256" w:lineRule="auto"/>
              <w:jc w:val="right"/>
              <w:rPr>
                <w:b/>
                <w:sz w:val="18"/>
              </w:rPr>
            </w:pPr>
          </w:p>
        </w:tc>
        <w:tc>
          <w:tcPr>
            <w:tcW w:w="1444" w:type="dxa"/>
            <w:vAlign w:val="center"/>
            <w:hideMark/>
          </w:tcPr>
          <w:p w14:paraId="67B9B4BA" w14:textId="77777777" w:rsidR="00684446" w:rsidRPr="00287DFB" w:rsidRDefault="00684446" w:rsidP="00F33432">
            <w:pPr>
              <w:spacing w:line="256" w:lineRule="auto"/>
              <w:jc w:val="right"/>
              <w:rPr>
                <w:b/>
                <w:sz w:val="18"/>
              </w:rPr>
            </w:pPr>
            <w:r w:rsidRPr="00287DFB">
              <w:rPr>
                <w:b/>
                <w:sz w:val="18"/>
              </w:rPr>
              <w:t>151.294</w:t>
            </w:r>
          </w:p>
        </w:tc>
        <w:tc>
          <w:tcPr>
            <w:tcW w:w="1249" w:type="dxa"/>
          </w:tcPr>
          <w:p w14:paraId="5A573191" w14:textId="77777777" w:rsidR="00D23282" w:rsidRPr="00287DFB" w:rsidRDefault="00D23282" w:rsidP="00F33432">
            <w:pPr>
              <w:spacing w:line="256" w:lineRule="auto"/>
              <w:jc w:val="right"/>
              <w:rPr>
                <w:b/>
                <w:sz w:val="18"/>
              </w:rPr>
            </w:pPr>
          </w:p>
        </w:tc>
        <w:tc>
          <w:tcPr>
            <w:tcW w:w="1353" w:type="dxa"/>
            <w:vAlign w:val="center"/>
            <w:hideMark/>
          </w:tcPr>
          <w:p w14:paraId="5E155F7D" w14:textId="77777777" w:rsidR="00684446" w:rsidRPr="00287DFB" w:rsidRDefault="00684446" w:rsidP="00F33432">
            <w:pPr>
              <w:spacing w:line="256" w:lineRule="auto"/>
              <w:jc w:val="right"/>
              <w:rPr>
                <w:b/>
                <w:sz w:val="18"/>
              </w:rPr>
            </w:pPr>
            <w:r w:rsidRPr="00287DFB">
              <w:rPr>
                <w:b/>
                <w:sz w:val="18"/>
              </w:rPr>
              <w:t>(505.880)</w:t>
            </w:r>
          </w:p>
        </w:tc>
      </w:tr>
      <w:tr w:rsidR="00684446" w:rsidRPr="00287DFB" w14:paraId="33635B0D" w14:textId="77777777" w:rsidTr="009E5404">
        <w:trPr>
          <w:trHeight w:val="305"/>
          <w:jc w:val="center"/>
        </w:trPr>
        <w:tc>
          <w:tcPr>
            <w:tcW w:w="3167" w:type="dxa"/>
            <w:vAlign w:val="center"/>
          </w:tcPr>
          <w:p w14:paraId="31AB6678" w14:textId="77777777" w:rsidR="00684446" w:rsidRPr="00287DFB" w:rsidRDefault="00684446" w:rsidP="00B4799F">
            <w:pPr>
              <w:spacing w:line="256" w:lineRule="auto"/>
              <w:jc w:val="left"/>
              <w:rPr>
                <w:sz w:val="18"/>
              </w:rPr>
            </w:pPr>
            <w:r w:rsidRPr="00287DFB">
              <w:rPr>
                <w:sz w:val="18"/>
              </w:rPr>
              <w:t>Resultado por la posición monetaria neta</w:t>
            </w:r>
          </w:p>
        </w:tc>
        <w:tc>
          <w:tcPr>
            <w:tcW w:w="1253" w:type="dxa"/>
          </w:tcPr>
          <w:p w14:paraId="1786CDDB" w14:textId="77777777" w:rsidR="00D23282" w:rsidRPr="00287DFB" w:rsidRDefault="00D23282" w:rsidP="00F33432">
            <w:pPr>
              <w:spacing w:line="256" w:lineRule="auto"/>
              <w:jc w:val="right"/>
              <w:rPr>
                <w:sz w:val="18"/>
              </w:rPr>
            </w:pPr>
          </w:p>
        </w:tc>
        <w:tc>
          <w:tcPr>
            <w:tcW w:w="1444" w:type="dxa"/>
            <w:vAlign w:val="center"/>
          </w:tcPr>
          <w:p w14:paraId="2994103E" w14:textId="77777777" w:rsidR="00684446" w:rsidRPr="00287DFB" w:rsidRDefault="00684446" w:rsidP="00F33432">
            <w:pPr>
              <w:spacing w:line="256" w:lineRule="auto"/>
              <w:jc w:val="right"/>
              <w:rPr>
                <w:sz w:val="18"/>
              </w:rPr>
            </w:pPr>
            <w:r w:rsidRPr="00287DFB">
              <w:rPr>
                <w:sz w:val="18"/>
              </w:rPr>
              <w:t>(85.288)</w:t>
            </w:r>
          </w:p>
        </w:tc>
        <w:tc>
          <w:tcPr>
            <w:tcW w:w="1249" w:type="dxa"/>
          </w:tcPr>
          <w:p w14:paraId="303FF184" w14:textId="77777777" w:rsidR="00D23282" w:rsidRPr="00287DFB" w:rsidRDefault="00D23282" w:rsidP="00F33432">
            <w:pPr>
              <w:spacing w:line="256" w:lineRule="auto"/>
              <w:jc w:val="right"/>
              <w:rPr>
                <w:sz w:val="18"/>
              </w:rPr>
            </w:pPr>
          </w:p>
        </w:tc>
        <w:tc>
          <w:tcPr>
            <w:tcW w:w="1353" w:type="dxa"/>
            <w:vAlign w:val="center"/>
          </w:tcPr>
          <w:p w14:paraId="20212A60" w14:textId="77777777" w:rsidR="00684446" w:rsidRPr="00287DFB" w:rsidRDefault="00684446" w:rsidP="00F33432">
            <w:pPr>
              <w:spacing w:line="256" w:lineRule="auto"/>
              <w:jc w:val="right"/>
              <w:rPr>
                <w:sz w:val="18"/>
              </w:rPr>
            </w:pPr>
            <w:r w:rsidRPr="00287DFB">
              <w:rPr>
                <w:sz w:val="18"/>
              </w:rPr>
              <w:t>(152.314)</w:t>
            </w:r>
          </w:p>
        </w:tc>
      </w:tr>
      <w:tr w:rsidR="00684446" w:rsidRPr="00287DFB" w14:paraId="55FFAE77" w14:textId="77777777" w:rsidTr="009E5404">
        <w:trPr>
          <w:trHeight w:val="461"/>
          <w:jc w:val="center"/>
        </w:trPr>
        <w:tc>
          <w:tcPr>
            <w:tcW w:w="3167" w:type="dxa"/>
            <w:vAlign w:val="center"/>
            <w:hideMark/>
          </w:tcPr>
          <w:p w14:paraId="05A8C1B7" w14:textId="77777777" w:rsidR="00684446" w:rsidRPr="00287DFB" w:rsidRDefault="00684446" w:rsidP="00B4799F">
            <w:pPr>
              <w:spacing w:line="256" w:lineRule="auto"/>
              <w:jc w:val="left"/>
              <w:rPr>
                <w:b/>
                <w:sz w:val="18"/>
              </w:rPr>
            </w:pPr>
            <w:r w:rsidRPr="00287DFB">
              <w:rPr>
                <w:b/>
                <w:sz w:val="18"/>
              </w:rPr>
              <w:t>Resultado antes de impuesto de las actividades que continúan</w:t>
            </w:r>
          </w:p>
        </w:tc>
        <w:tc>
          <w:tcPr>
            <w:tcW w:w="1253" w:type="dxa"/>
          </w:tcPr>
          <w:p w14:paraId="361C419A" w14:textId="77777777" w:rsidR="00D23282" w:rsidRPr="00287DFB" w:rsidRDefault="00D23282" w:rsidP="00F33432">
            <w:pPr>
              <w:spacing w:line="256" w:lineRule="auto"/>
              <w:jc w:val="right"/>
              <w:rPr>
                <w:b/>
                <w:sz w:val="18"/>
              </w:rPr>
            </w:pPr>
          </w:p>
        </w:tc>
        <w:tc>
          <w:tcPr>
            <w:tcW w:w="1444" w:type="dxa"/>
            <w:vAlign w:val="center"/>
            <w:hideMark/>
          </w:tcPr>
          <w:p w14:paraId="750D8CA8" w14:textId="77777777" w:rsidR="00684446" w:rsidRPr="00287DFB" w:rsidRDefault="00684446" w:rsidP="00F33432">
            <w:pPr>
              <w:spacing w:line="256" w:lineRule="auto"/>
              <w:jc w:val="right"/>
              <w:rPr>
                <w:b/>
                <w:sz w:val="18"/>
              </w:rPr>
            </w:pPr>
            <w:r w:rsidRPr="00287DFB">
              <w:rPr>
                <w:b/>
                <w:sz w:val="18"/>
              </w:rPr>
              <w:t>66.006</w:t>
            </w:r>
          </w:p>
        </w:tc>
        <w:tc>
          <w:tcPr>
            <w:tcW w:w="1249" w:type="dxa"/>
          </w:tcPr>
          <w:p w14:paraId="23D9EF76" w14:textId="77777777" w:rsidR="00D23282" w:rsidRPr="00287DFB" w:rsidRDefault="00D23282" w:rsidP="00F33432">
            <w:pPr>
              <w:spacing w:line="256" w:lineRule="auto"/>
              <w:jc w:val="right"/>
              <w:rPr>
                <w:b/>
                <w:sz w:val="18"/>
              </w:rPr>
            </w:pPr>
          </w:p>
        </w:tc>
        <w:tc>
          <w:tcPr>
            <w:tcW w:w="1353" w:type="dxa"/>
            <w:vAlign w:val="center"/>
            <w:hideMark/>
          </w:tcPr>
          <w:p w14:paraId="7AC44107" w14:textId="77777777" w:rsidR="00684446" w:rsidRPr="00287DFB" w:rsidRDefault="00684446" w:rsidP="00F33432">
            <w:pPr>
              <w:spacing w:line="256" w:lineRule="auto"/>
              <w:jc w:val="right"/>
              <w:rPr>
                <w:b/>
                <w:sz w:val="18"/>
              </w:rPr>
            </w:pPr>
            <w:r w:rsidRPr="00287DFB">
              <w:rPr>
                <w:b/>
                <w:sz w:val="18"/>
              </w:rPr>
              <w:t>(658.194)</w:t>
            </w:r>
          </w:p>
        </w:tc>
      </w:tr>
      <w:tr w:rsidR="00684446" w:rsidRPr="00287DFB" w14:paraId="0AD89B72" w14:textId="77777777" w:rsidTr="009E5404">
        <w:trPr>
          <w:trHeight w:val="320"/>
          <w:jc w:val="center"/>
        </w:trPr>
        <w:tc>
          <w:tcPr>
            <w:tcW w:w="3167" w:type="dxa"/>
            <w:vAlign w:val="center"/>
            <w:hideMark/>
          </w:tcPr>
          <w:p w14:paraId="4CD4EE0F" w14:textId="77777777" w:rsidR="00684446" w:rsidRPr="00287DFB" w:rsidRDefault="00684446" w:rsidP="00B4799F">
            <w:pPr>
              <w:spacing w:line="256" w:lineRule="auto"/>
              <w:jc w:val="left"/>
              <w:rPr>
                <w:sz w:val="18"/>
              </w:rPr>
            </w:pPr>
            <w:r w:rsidRPr="00287DFB">
              <w:rPr>
                <w:sz w:val="18"/>
              </w:rPr>
              <w:t>Impuesto a las ganancias de las actividades que continúan</w:t>
            </w:r>
          </w:p>
        </w:tc>
        <w:tc>
          <w:tcPr>
            <w:tcW w:w="1253" w:type="dxa"/>
          </w:tcPr>
          <w:p w14:paraId="1FBDA5B2" w14:textId="77777777" w:rsidR="00D23282" w:rsidRPr="00287DFB" w:rsidRDefault="00D23282" w:rsidP="00F33432">
            <w:pPr>
              <w:spacing w:line="256" w:lineRule="auto"/>
              <w:jc w:val="right"/>
              <w:rPr>
                <w:sz w:val="18"/>
              </w:rPr>
            </w:pPr>
          </w:p>
        </w:tc>
        <w:tc>
          <w:tcPr>
            <w:tcW w:w="1444" w:type="dxa"/>
            <w:vAlign w:val="center"/>
            <w:hideMark/>
          </w:tcPr>
          <w:p w14:paraId="498A54E3" w14:textId="77777777" w:rsidR="00684446" w:rsidRPr="00287DFB" w:rsidRDefault="00684446" w:rsidP="00F33432">
            <w:pPr>
              <w:spacing w:line="256" w:lineRule="auto"/>
              <w:jc w:val="right"/>
              <w:rPr>
                <w:sz w:val="18"/>
              </w:rPr>
            </w:pPr>
            <w:r w:rsidRPr="00287DFB">
              <w:rPr>
                <w:sz w:val="18"/>
              </w:rPr>
              <w:t>(72.991)</w:t>
            </w:r>
          </w:p>
        </w:tc>
        <w:tc>
          <w:tcPr>
            <w:tcW w:w="1249" w:type="dxa"/>
          </w:tcPr>
          <w:p w14:paraId="5AE75D48" w14:textId="77777777" w:rsidR="00D23282" w:rsidRPr="00287DFB" w:rsidRDefault="00D23282" w:rsidP="00F33432">
            <w:pPr>
              <w:spacing w:line="256" w:lineRule="auto"/>
              <w:jc w:val="right"/>
              <w:rPr>
                <w:sz w:val="18"/>
              </w:rPr>
            </w:pPr>
          </w:p>
        </w:tc>
        <w:tc>
          <w:tcPr>
            <w:tcW w:w="1353" w:type="dxa"/>
            <w:vAlign w:val="center"/>
            <w:hideMark/>
          </w:tcPr>
          <w:p w14:paraId="78F284AB" w14:textId="77777777" w:rsidR="00684446" w:rsidRPr="00287DFB" w:rsidRDefault="00684446" w:rsidP="00F33432">
            <w:pPr>
              <w:spacing w:line="256" w:lineRule="auto"/>
              <w:jc w:val="right"/>
              <w:rPr>
                <w:sz w:val="18"/>
              </w:rPr>
            </w:pPr>
            <w:r w:rsidRPr="00287DFB">
              <w:rPr>
                <w:sz w:val="18"/>
              </w:rPr>
              <w:t>(22.085)</w:t>
            </w:r>
          </w:p>
        </w:tc>
      </w:tr>
      <w:tr w:rsidR="00684446" w:rsidRPr="00287DFB" w14:paraId="1265129A" w14:textId="77777777" w:rsidTr="009E5404">
        <w:trPr>
          <w:trHeight w:val="461"/>
          <w:jc w:val="center"/>
        </w:trPr>
        <w:tc>
          <w:tcPr>
            <w:tcW w:w="3167" w:type="dxa"/>
            <w:vAlign w:val="center"/>
            <w:hideMark/>
          </w:tcPr>
          <w:p w14:paraId="32D019B0" w14:textId="77777777" w:rsidR="00684446" w:rsidRPr="00287DFB" w:rsidRDefault="00684446" w:rsidP="00B4799F">
            <w:pPr>
              <w:spacing w:line="256" w:lineRule="auto"/>
              <w:jc w:val="left"/>
              <w:rPr>
                <w:b/>
                <w:sz w:val="18"/>
              </w:rPr>
            </w:pPr>
            <w:r w:rsidRPr="00287DFB">
              <w:rPr>
                <w:b/>
                <w:sz w:val="18"/>
              </w:rPr>
              <w:t>Resultado neto de las actividades que continúan</w:t>
            </w:r>
          </w:p>
        </w:tc>
        <w:tc>
          <w:tcPr>
            <w:tcW w:w="1253" w:type="dxa"/>
          </w:tcPr>
          <w:p w14:paraId="74765465" w14:textId="77777777" w:rsidR="00D23282" w:rsidRPr="00287DFB" w:rsidRDefault="00D23282" w:rsidP="00F33432">
            <w:pPr>
              <w:spacing w:line="256" w:lineRule="auto"/>
              <w:jc w:val="right"/>
              <w:rPr>
                <w:b/>
                <w:sz w:val="18"/>
              </w:rPr>
            </w:pPr>
          </w:p>
        </w:tc>
        <w:tc>
          <w:tcPr>
            <w:tcW w:w="1444" w:type="dxa"/>
            <w:vAlign w:val="center"/>
            <w:hideMark/>
          </w:tcPr>
          <w:p w14:paraId="7A909043" w14:textId="77777777" w:rsidR="00684446" w:rsidRPr="00287DFB" w:rsidRDefault="00684446" w:rsidP="00F33432">
            <w:pPr>
              <w:spacing w:line="256" w:lineRule="auto"/>
              <w:jc w:val="right"/>
              <w:rPr>
                <w:b/>
                <w:sz w:val="18"/>
              </w:rPr>
            </w:pPr>
            <w:r w:rsidRPr="00287DFB">
              <w:rPr>
                <w:b/>
                <w:sz w:val="18"/>
              </w:rPr>
              <w:t>(6.985)</w:t>
            </w:r>
          </w:p>
        </w:tc>
        <w:tc>
          <w:tcPr>
            <w:tcW w:w="1249" w:type="dxa"/>
          </w:tcPr>
          <w:p w14:paraId="16FB57FF" w14:textId="77777777" w:rsidR="00D23282" w:rsidRPr="00287DFB" w:rsidRDefault="00D23282" w:rsidP="00F33432">
            <w:pPr>
              <w:spacing w:line="256" w:lineRule="auto"/>
              <w:jc w:val="right"/>
              <w:rPr>
                <w:b/>
                <w:sz w:val="18"/>
              </w:rPr>
            </w:pPr>
          </w:p>
        </w:tc>
        <w:tc>
          <w:tcPr>
            <w:tcW w:w="1353" w:type="dxa"/>
            <w:vAlign w:val="center"/>
            <w:hideMark/>
          </w:tcPr>
          <w:p w14:paraId="436B9CA4" w14:textId="77777777" w:rsidR="00684446" w:rsidRPr="00287DFB" w:rsidRDefault="00684446" w:rsidP="00F33432">
            <w:pPr>
              <w:spacing w:line="256" w:lineRule="auto"/>
              <w:jc w:val="right"/>
              <w:rPr>
                <w:b/>
                <w:sz w:val="18"/>
              </w:rPr>
            </w:pPr>
            <w:r w:rsidRPr="00287DFB">
              <w:rPr>
                <w:b/>
                <w:sz w:val="18"/>
              </w:rPr>
              <w:t>(680.279)</w:t>
            </w:r>
          </w:p>
        </w:tc>
      </w:tr>
      <w:tr w:rsidR="00684446" w:rsidRPr="00287DFB" w14:paraId="549025A3" w14:textId="77777777" w:rsidTr="009E5404">
        <w:trPr>
          <w:trHeight w:val="305"/>
          <w:jc w:val="center"/>
        </w:trPr>
        <w:tc>
          <w:tcPr>
            <w:tcW w:w="3167" w:type="dxa"/>
            <w:vAlign w:val="center"/>
            <w:hideMark/>
          </w:tcPr>
          <w:p w14:paraId="4A875B50" w14:textId="77777777" w:rsidR="00684446" w:rsidRPr="00287DFB" w:rsidRDefault="00684446" w:rsidP="00B4799F">
            <w:pPr>
              <w:spacing w:line="256" w:lineRule="auto"/>
              <w:jc w:val="left"/>
              <w:rPr>
                <w:b/>
                <w:sz w:val="18"/>
              </w:rPr>
            </w:pPr>
            <w:r w:rsidRPr="00287DFB">
              <w:rPr>
                <w:b/>
                <w:sz w:val="18"/>
              </w:rPr>
              <w:t>Resultado neto del período</w:t>
            </w:r>
          </w:p>
        </w:tc>
        <w:tc>
          <w:tcPr>
            <w:tcW w:w="1253" w:type="dxa"/>
          </w:tcPr>
          <w:p w14:paraId="45C6DCD6" w14:textId="77777777" w:rsidR="00D23282" w:rsidRPr="00287DFB" w:rsidRDefault="00D23282" w:rsidP="00F33432">
            <w:pPr>
              <w:spacing w:line="256" w:lineRule="auto"/>
              <w:jc w:val="right"/>
              <w:rPr>
                <w:b/>
                <w:sz w:val="18"/>
              </w:rPr>
            </w:pPr>
          </w:p>
        </w:tc>
        <w:tc>
          <w:tcPr>
            <w:tcW w:w="1444" w:type="dxa"/>
            <w:vAlign w:val="center"/>
            <w:hideMark/>
          </w:tcPr>
          <w:p w14:paraId="7912D03C" w14:textId="77777777" w:rsidR="00684446" w:rsidRPr="00287DFB" w:rsidRDefault="00684446" w:rsidP="00F33432">
            <w:pPr>
              <w:spacing w:line="256" w:lineRule="auto"/>
              <w:jc w:val="right"/>
              <w:rPr>
                <w:b/>
                <w:sz w:val="18"/>
              </w:rPr>
            </w:pPr>
            <w:r w:rsidRPr="00287DFB">
              <w:rPr>
                <w:b/>
                <w:sz w:val="18"/>
              </w:rPr>
              <w:t>(6.985)</w:t>
            </w:r>
          </w:p>
        </w:tc>
        <w:tc>
          <w:tcPr>
            <w:tcW w:w="1249" w:type="dxa"/>
          </w:tcPr>
          <w:p w14:paraId="61CB8D79" w14:textId="77777777" w:rsidR="00D23282" w:rsidRPr="00287DFB" w:rsidRDefault="00D23282" w:rsidP="00F33432">
            <w:pPr>
              <w:spacing w:line="256" w:lineRule="auto"/>
              <w:jc w:val="right"/>
              <w:rPr>
                <w:b/>
                <w:sz w:val="18"/>
              </w:rPr>
            </w:pPr>
          </w:p>
        </w:tc>
        <w:tc>
          <w:tcPr>
            <w:tcW w:w="1353" w:type="dxa"/>
            <w:vAlign w:val="center"/>
            <w:hideMark/>
          </w:tcPr>
          <w:p w14:paraId="58FF4893" w14:textId="77777777" w:rsidR="00684446" w:rsidRPr="00287DFB" w:rsidRDefault="00684446" w:rsidP="00F33432">
            <w:pPr>
              <w:spacing w:line="256" w:lineRule="auto"/>
              <w:jc w:val="right"/>
              <w:rPr>
                <w:b/>
                <w:sz w:val="18"/>
              </w:rPr>
            </w:pPr>
            <w:r w:rsidRPr="00287DFB">
              <w:rPr>
                <w:b/>
                <w:sz w:val="18"/>
              </w:rPr>
              <w:t>(680.279)</w:t>
            </w:r>
          </w:p>
        </w:tc>
      </w:tr>
    </w:tbl>
    <w:p w14:paraId="3900D02E" w14:textId="77777777" w:rsidR="00F33432" w:rsidRPr="00287DFB" w:rsidRDefault="00F33432" w:rsidP="00F33432">
      <w:pPr>
        <w:widowControl w:val="0"/>
        <w:jc w:val="both"/>
        <w:rPr>
          <w:bCs/>
          <w:sz w:val="20"/>
          <w:szCs w:val="20"/>
          <w:lang w:val="es-ES"/>
        </w:rPr>
      </w:pPr>
    </w:p>
    <w:p w14:paraId="6F3F591D" w14:textId="77777777" w:rsidR="00F33432" w:rsidRPr="00287DFB" w:rsidRDefault="00F33432" w:rsidP="00F33432">
      <w:pPr>
        <w:widowControl w:val="0"/>
        <w:jc w:val="both"/>
        <w:rPr>
          <w:bCs/>
          <w:sz w:val="20"/>
          <w:szCs w:val="20"/>
          <w:lang w:val="es-ES"/>
        </w:rPr>
      </w:pPr>
      <w:r w:rsidRPr="00287DFB">
        <w:rPr>
          <w:b/>
          <w:bCs/>
          <w:i/>
          <w:sz w:val="20"/>
          <w:szCs w:val="20"/>
          <w:lang w:val="es-ES"/>
        </w:rPr>
        <w:t>2. Estado de Situación Financiera</w:t>
      </w:r>
    </w:p>
    <w:p w14:paraId="6C4A96A8" w14:textId="77777777" w:rsidR="00F33432" w:rsidRPr="00287DFB" w:rsidRDefault="00F33432" w:rsidP="00F33432">
      <w:pPr>
        <w:widowControl w:val="0"/>
        <w:jc w:val="both"/>
        <w:rPr>
          <w:bCs/>
          <w:sz w:val="12"/>
          <w:szCs w:val="20"/>
        </w:rPr>
      </w:pPr>
    </w:p>
    <w:p w14:paraId="0482A53E" w14:textId="77777777" w:rsidR="00F33432" w:rsidRPr="00287DFB" w:rsidRDefault="00F33432" w:rsidP="00F33432">
      <w:pPr>
        <w:jc w:val="both"/>
        <w:rPr>
          <w:sz w:val="20"/>
          <w:szCs w:val="20"/>
          <w:lang w:val="es-MX"/>
        </w:rPr>
      </w:pPr>
      <w:r w:rsidRPr="00287DFB">
        <w:rPr>
          <w:sz w:val="20"/>
          <w:szCs w:val="20"/>
          <w:lang w:val="es-MX"/>
        </w:rPr>
        <w:t>A continuación, se detalla el Estado de Situación Financiera de CFA al cierre de los ejercicios económicos finalizados al 31 de diciembre de 2019, 2018 y 2017</w:t>
      </w:r>
      <w:r w:rsidR="00FB2809" w:rsidRPr="00287DFB">
        <w:rPr>
          <w:sz w:val="20"/>
          <w:szCs w:val="20"/>
          <w:lang w:val="es-MX"/>
        </w:rPr>
        <w:t xml:space="preserve"> (Valores históricos, sin ajuste por inflación)</w:t>
      </w:r>
      <w:r w:rsidRPr="00287DFB">
        <w:rPr>
          <w:sz w:val="20"/>
          <w:szCs w:val="20"/>
          <w:lang w:val="es-MX"/>
        </w:rPr>
        <w:t>.</w:t>
      </w:r>
    </w:p>
    <w:p w14:paraId="2309F8E4" w14:textId="77777777" w:rsidR="00F33432" w:rsidRPr="00287DFB" w:rsidRDefault="00F33432" w:rsidP="00F33432">
      <w:pPr>
        <w:widowControl w:val="0"/>
        <w:jc w:val="both"/>
        <w:rPr>
          <w:bCs/>
          <w:sz w:val="12"/>
          <w:szCs w:val="20"/>
        </w:rPr>
      </w:pPr>
    </w:p>
    <w:tbl>
      <w:tblPr>
        <w:tblW w:w="9168" w:type="dxa"/>
        <w:jc w:val="center"/>
        <w:tblLayout w:type="fixed"/>
        <w:tblCellMar>
          <w:left w:w="0" w:type="dxa"/>
          <w:right w:w="0" w:type="dxa"/>
        </w:tblCellMar>
        <w:tblLook w:val="04A0" w:firstRow="1" w:lastRow="0" w:firstColumn="1" w:lastColumn="0" w:noHBand="0" w:noVBand="1"/>
      </w:tblPr>
      <w:tblGrid>
        <w:gridCol w:w="5387"/>
        <w:gridCol w:w="1443"/>
        <w:gridCol w:w="1170"/>
        <w:gridCol w:w="1168"/>
      </w:tblGrid>
      <w:tr w:rsidR="00F33432" w:rsidRPr="00287DFB" w14:paraId="5FCCB7BA" w14:textId="77777777" w:rsidTr="00F33432">
        <w:trPr>
          <w:trHeight w:val="170"/>
          <w:jc w:val="center"/>
        </w:trPr>
        <w:tc>
          <w:tcPr>
            <w:tcW w:w="5387" w:type="dxa"/>
            <w:tcBorders>
              <w:bottom w:val="single" w:sz="4" w:space="0" w:color="auto"/>
            </w:tcBorders>
            <w:shd w:val="clear" w:color="auto" w:fill="auto"/>
            <w:vAlign w:val="center"/>
          </w:tcPr>
          <w:p w14:paraId="509E139A" w14:textId="77777777" w:rsidR="00F33432" w:rsidRPr="00287DFB" w:rsidRDefault="00F33432" w:rsidP="00B4799F">
            <w:pPr>
              <w:jc w:val="left"/>
              <w:rPr>
                <w:b/>
                <w:sz w:val="18"/>
                <w:szCs w:val="18"/>
              </w:rPr>
            </w:pPr>
            <w:r w:rsidRPr="00287DFB">
              <w:rPr>
                <w:b/>
                <w:sz w:val="18"/>
                <w:szCs w:val="18"/>
              </w:rPr>
              <w:t>Activo</w:t>
            </w:r>
          </w:p>
        </w:tc>
        <w:tc>
          <w:tcPr>
            <w:tcW w:w="1443" w:type="dxa"/>
            <w:tcBorders>
              <w:bottom w:val="single" w:sz="4" w:space="0" w:color="auto"/>
            </w:tcBorders>
            <w:shd w:val="clear" w:color="auto" w:fill="auto"/>
            <w:vAlign w:val="center"/>
          </w:tcPr>
          <w:p w14:paraId="5B62CD71" w14:textId="77777777" w:rsidR="00F33432" w:rsidRPr="00287DFB" w:rsidRDefault="00F33432" w:rsidP="00F33432">
            <w:pPr>
              <w:tabs>
                <w:tab w:val="left" w:pos="1279"/>
              </w:tabs>
              <w:rPr>
                <w:sz w:val="18"/>
                <w:szCs w:val="18"/>
              </w:rPr>
            </w:pPr>
            <w:r w:rsidRPr="00287DFB">
              <w:rPr>
                <w:b/>
                <w:bCs/>
                <w:iCs/>
                <w:sz w:val="18"/>
                <w:szCs w:val="18"/>
              </w:rPr>
              <w:t>31/12/2019</w:t>
            </w:r>
          </w:p>
        </w:tc>
        <w:tc>
          <w:tcPr>
            <w:tcW w:w="1170" w:type="dxa"/>
            <w:tcBorders>
              <w:bottom w:val="single" w:sz="4" w:space="0" w:color="auto"/>
            </w:tcBorders>
            <w:vAlign w:val="center"/>
          </w:tcPr>
          <w:p w14:paraId="7870415D" w14:textId="77777777" w:rsidR="00F33432" w:rsidRPr="00287DFB" w:rsidRDefault="00F33432" w:rsidP="00F33432">
            <w:pPr>
              <w:ind w:left="-360" w:firstLine="360"/>
              <w:rPr>
                <w:b/>
                <w:bCs/>
                <w:iCs/>
                <w:sz w:val="18"/>
                <w:szCs w:val="18"/>
              </w:rPr>
            </w:pPr>
            <w:r w:rsidRPr="00287DFB">
              <w:rPr>
                <w:b/>
                <w:bCs/>
                <w:iCs/>
                <w:sz w:val="18"/>
                <w:szCs w:val="18"/>
              </w:rPr>
              <w:t>31/12/2018</w:t>
            </w:r>
          </w:p>
        </w:tc>
        <w:tc>
          <w:tcPr>
            <w:tcW w:w="1168" w:type="dxa"/>
            <w:tcBorders>
              <w:bottom w:val="single" w:sz="4" w:space="0" w:color="auto"/>
            </w:tcBorders>
            <w:shd w:val="clear" w:color="auto" w:fill="auto"/>
            <w:vAlign w:val="center"/>
          </w:tcPr>
          <w:p w14:paraId="05887A69" w14:textId="77777777" w:rsidR="00F33432" w:rsidRPr="00287DFB" w:rsidRDefault="00F33432" w:rsidP="00F33432">
            <w:pPr>
              <w:tabs>
                <w:tab w:val="left" w:pos="936"/>
              </w:tabs>
              <w:ind w:right="-49"/>
              <w:rPr>
                <w:sz w:val="18"/>
                <w:szCs w:val="18"/>
              </w:rPr>
            </w:pPr>
            <w:r w:rsidRPr="00287DFB">
              <w:rPr>
                <w:b/>
                <w:bCs/>
                <w:iCs/>
                <w:sz w:val="18"/>
                <w:szCs w:val="18"/>
              </w:rPr>
              <w:t>31/12/2017</w:t>
            </w:r>
          </w:p>
        </w:tc>
      </w:tr>
      <w:tr w:rsidR="00F33432" w:rsidRPr="00287DFB" w14:paraId="1073798F" w14:textId="77777777" w:rsidTr="00F33432">
        <w:trPr>
          <w:trHeight w:val="170"/>
          <w:jc w:val="center"/>
        </w:trPr>
        <w:tc>
          <w:tcPr>
            <w:tcW w:w="5387" w:type="dxa"/>
            <w:tcBorders>
              <w:top w:val="single" w:sz="4" w:space="0" w:color="auto"/>
            </w:tcBorders>
            <w:shd w:val="clear" w:color="auto" w:fill="auto"/>
            <w:vAlign w:val="center"/>
            <w:hideMark/>
          </w:tcPr>
          <w:p w14:paraId="4BB15381" w14:textId="77777777" w:rsidR="00F33432" w:rsidRPr="00287DFB" w:rsidRDefault="00F33432" w:rsidP="00B4799F">
            <w:pPr>
              <w:jc w:val="left"/>
              <w:rPr>
                <w:sz w:val="10"/>
                <w:szCs w:val="18"/>
              </w:rPr>
            </w:pPr>
          </w:p>
        </w:tc>
        <w:tc>
          <w:tcPr>
            <w:tcW w:w="1443" w:type="dxa"/>
            <w:tcBorders>
              <w:top w:val="single" w:sz="4" w:space="0" w:color="auto"/>
            </w:tcBorders>
            <w:shd w:val="clear" w:color="auto" w:fill="auto"/>
            <w:vAlign w:val="center"/>
            <w:hideMark/>
          </w:tcPr>
          <w:p w14:paraId="6CDD5C25" w14:textId="77777777" w:rsidR="00F33432" w:rsidRPr="00287DFB" w:rsidRDefault="00F33432" w:rsidP="00F33432">
            <w:pPr>
              <w:ind w:right="162"/>
              <w:rPr>
                <w:sz w:val="10"/>
                <w:szCs w:val="18"/>
              </w:rPr>
            </w:pPr>
          </w:p>
        </w:tc>
        <w:tc>
          <w:tcPr>
            <w:tcW w:w="1170" w:type="dxa"/>
            <w:tcBorders>
              <w:top w:val="single" w:sz="4" w:space="0" w:color="auto"/>
            </w:tcBorders>
            <w:vAlign w:val="center"/>
          </w:tcPr>
          <w:p w14:paraId="0324E0F2" w14:textId="77777777" w:rsidR="00F33432" w:rsidRPr="00287DFB" w:rsidRDefault="00F33432" w:rsidP="00F33432">
            <w:pPr>
              <w:ind w:right="162"/>
              <w:rPr>
                <w:sz w:val="10"/>
                <w:szCs w:val="18"/>
              </w:rPr>
            </w:pPr>
          </w:p>
        </w:tc>
        <w:tc>
          <w:tcPr>
            <w:tcW w:w="1168" w:type="dxa"/>
            <w:tcBorders>
              <w:top w:val="single" w:sz="4" w:space="0" w:color="auto"/>
            </w:tcBorders>
            <w:shd w:val="clear" w:color="auto" w:fill="auto"/>
            <w:vAlign w:val="center"/>
            <w:hideMark/>
          </w:tcPr>
          <w:p w14:paraId="38D64DCD" w14:textId="77777777" w:rsidR="00F33432" w:rsidRPr="00287DFB" w:rsidRDefault="00F33432" w:rsidP="00F33432">
            <w:pPr>
              <w:ind w:right="162"/>
              <w:rPr>
                <w:sz w:val="10"/>
                <w:szCs w:val="18"/>
              </w:rPr>
            </w:pPr>
          </w:p>
        </w:tc>
      </w:tr>
      <w:tr w:rsidR="00F33432" w:rsidRPr="00287DFB" w14:paraId="5F3EC343" w14:textId="77777777" w:rsidTr="00F33432">
        <w:trPr>
          <w:trHeight w:val="240"/>
          <w:jc w:val="center"/>
        </w:trPr>
        <w:tc>
          <w:tcPr>
            <w:tcW w:w="5387" w:type="dxa"/>
            <w:shd w:val="clear" w:color="auto" w:fill="auto"/>
            <w:vAlign w:val="center"/>
          </w:tcPr>
          <w:p w14:paraId="390B2363" w14:textId="77777777" w:rsidR="00F33432" w:rsidRPr="00287DFB" w:rsidRDefault="00F33432" w:rsidP="00B4799F">
            <w:pPr>
              <w:jc w:val="left"/>
              <w:rPr>
                <w:b/>
                <w:bCs/>
                <w:iCs/>
                <w:sz w:val="18"/>
                <w:szCs w:val="18"/>
              </w:rPr>
            </w:pPr>
            <w:r w:rsidRPr="00287DFB">
              <w:rPr>
                <w:b/>
                <w:bCs/>
                <w:iCs/>
                <w:sz w:val="18"/>
                <w:szCs w:val="18"/>
              </w:rPr>
              <w:t>Efectivo y depósitos en bancos</w:t>
            </w:r>
          </w:p>
        </w:tc>
        <w:tc>
          <w:tcPr>
            <w:tcW w:w="1443" w:type="dxa"/>
            <w:shd w:val="clear" w:color="auto" w:fill="auto"/>
            <w:vAlign w:val="center"/>
          </w:tcPr>
          <w:p w14:paraId="7B596EE5" w14:textId="77777777" w:rsidR="00F33432" w:rsidRPr="00287DFB" w:rsidRDefault="00F33432" w:rsidP="00F33432">
            <w:pPr>
              <w:ind w:right="162"/>
              <w:jc w:val="right"/>
              <w:rPr>
                <w:b/>
                <w:sz w:val="18"/>
                <w:szCs w:val="18"/>
              </w:rPr>
            </w:pPr>
            <w:r w:rsidRPr="00287DFB">
              <w:rPr>
                <w:b/>
                <w:sz w:val="18"/>
                <w:szCs w:val="18"/>
              </w:rPr>
              <w:t>1.100.972</w:t>
            </w:r>
          </w:p>
        </w:tc>
        <w:tc>
          <w:tcPr>
            <w:tcW w:w="1170" w:type="dxa"/>
            <w:vAlign w:val="center"/>
          </w:tcPr>
          <w:p w14:paraId="3100308B" w14:textId="77777777" w:rsidR="00F33432" w:rsidRPr="00287DFB" w:rsidRDefault="00F33432" w:rsidP="00F33432">
            <w:pPr>
              <w:ind w:right="162"/>
              <w:jc w:val="right"/>
              <w:rPr>
                <w:b/>
                <w:sz w:val="18"/>
                <w:szCs w:val="18"/>
              </w:rPr>
            </w:pPr>
            <w:r w:rsidRPr="00287DFB">
              <w:rPr>
                <w:b/>
                <w:sz w:val="18"/>
                <w:szCs w:val="18"/>
              </w:rPr>
              <w:t>770.367</w:t>
            </w:r>
          </w:p>
        </w:tc>
        <w:tc>
          <w:tcPr>
            <w:tcW w:w="1168" w:type="dxa"/>
            <w:shd w:val="clear" w:color="auto" w:fill="auto"/>
            <w:vAlign w:val="center"/>
          </w:tcPr>
          <w:p w14:paraId="6F5306F4" w14:textId="77777777" w:rsidR="00F33432" w:rsidRPr="00287DFB" w:rsidRDefault="00F33432" w:rsidP="00F33432">
            <w:pPr>
              <w:ind w:right="162"/>
              <w:jc w:val="right"/>
              <w:rPr>
                <w:b/>
                <w:sz w:val="18"/>
                <w:szCs w:val="18"/>
              </w:rPr>
            </w:pPr>
            <w:r w:rsidRPr="00287DFB">
              <w:rPr>
                <w:b/>
                <w:sz w:val="18"/>
                <w:szCs w:val="18"/>
              </w:rPr>
              <w:t>327.535</w:t>
            </w:r>
          </w:p>
        </w:tc>
      </w:tr>
      <w:tr w:rsidR="00F33432" w:rsidRPr="00287DFB" w14:paraId="6A3F3D0F" w14:textId="77777777" w:rsidTr="00F33432">
        <w:trPr>
          <w:trHeight w:val="240"/>
          <w:jc w:val="center"/>
        </w:trPr>
        <w:tc>
          <w:tcPr>
            <w:tcW w:w="5387" w:type="dxa"/>
            <w:shd w:val="clear" w:color="auto" w:fill="auto"/>
            <w:vAlign w:val="center"/>
            <w:hideMark/>
          </w:tcPr>
          <w:p w14:paraId="05D5CEAA" w14:textId="77777777" w:rsidR="00F33432" w:rsidRPr="00287DFB" w:rsidRDefault="00F33432" w:rsidP="00B4799F">
            <w:pPr>
              <w:ind w:firstLine="142"/>
              <w:jc w:val="left"/>
              <w:rPr>
                <w:sz w:val="18"/>
                <w:szCs w:val="18"/>
              </w:rPr>
            </w:pPr>
            <w:r w:rsidRPr="00287DFB">
              <w:rPr>
                <w:sz w:val="18"/>
                <w:szCs w:val="18"/>
              </w:rPr>
              <w:t>Efectivo</w:t>
            </w:r>
          </w:p>
        </w:tc>
        <w:tc>
          <w:tcPr>
            <w:tcW w:w="1443" w:type="dxa"/>
            <w:shd w:val="clear" w:color="auto" w:fill="auto"/>
            <w:vAlign w:val="center"/>
            <w:hideMark/>
          </w:tcPr>
          <w:p w14:paraId="766603C1" w14:textId="77777777" w:rsidR="00F33432" w:rsidRPr="00287DFB" w:rsidRDefault="00F33432" w:rsidP="00F33432">
            <w:pPr>
              <w:ind w:right="162"/>
              <w:jc w:val="right"/>
              <w:rPr>
                <w:sz w:val="18"/>
                <w:szCs w:val="18"/>
              </w:rPr>
            </w:pPr>
            <w:r w:rsidRPr="00287DFB">
              <w:rPr>
                <w:sz w:val="18"/>
                <w:szCs w:val="18"/>
              </w:rPr>
              <w:t>742.115</w:t>
            </w:r>
          </w:p>
        </w:tc>
        <w:tc>
          <w:tcPr>
            <w:tcW w:w="1170" w:type="dxa"/>
            <w:vAlign w:val="center"/>
          </w:tcPr>
          <w:p w14:paraId="42AB0590" w14:textId="77777777" w:rsidR="00F33432" w:rsidRPr="00287DFB" w:rsidRDefault="00F33432" w:rsidP="00F33432">
            <w:pPr>
              <w:ind w:right="162"/>
              <w:jc w:val="right"/>
              <w:rPr>
                <w:sz w:val="18"/>
                <w:szCs w:val="18"/>
              </w:rPr>
            </w:pPr>
            <w:r w:rsidRPr="00287DFB">
              <w:rPr>
                <w:sz w:val="18"/>
                <w:szCs w:val="18"/>
              </w:rPr>
              <w:t>345.951</w:t>
            </w:r>
          </w:p>
        </w:tc>
        <w:tc>
          <w:tcPr>
            <w:tcW w:w="1168" w:type="dxa"/>
            <w:shd w:val="clear" w:color="auto" w:fill="auto"/>
            <w:vAlign w:val="center"/>
            <w:hideMark/>
          </w:tcPr>
          <w:p w14:paraId="3601484B" w14:textId="77777777" w:rsidR="00F33432" w:rsidRPr="00287DFB" w:rsidRDefault="00F33432" w:rsidP="00F33432">
            <w:pPr>
              <w:ind w:right="162"/>
              <w:jc w:val="right"/>
              <w:rPr>
                <w:sz w:val="18"/>
                <w:szCs w:val="18"/>
              </w:rPr>
            </w:pPr>
            <w:r w:rsidRPr="00287DFB">
              <w:rPr>
                <w:sz w:val="18"/>
                <w:szCs w:val="18"/>
              </w:rPr>
              <w:t>195.633</w:t>
            </w:r>
          </w:p>
        </w:tc>
      </w:tr>
      <w:tr w:rsidR="00F33432" w:rsidRPr="00287DFB" w14:paraId="006875E7" w14:textId="77777777" w:rsidTr="00F33432">
        <w:trPr>
          <w:trHeight w:val="240"/>
          <w:jc w:val="center"/>
        </w:trPr>
        <w:tc>
          <w:tcPr>
            <w:tcW w:w="5387" w:type="dxa"/>
            <w:shd w:val="clear" w:color="auto" w:fill="auto"/>
            <w:vAlign w:val="center"/>
            <w:hideMark/>
          </w:tcPr>
          <w:p w14:paraId="17166429" w14:textId="77777777" w:rsidR="00F33432" w:rsidRPr="00287DFB" w:rsidRDefault="00F33432" w:rsidP="00B4799F">
            <w:pPr>
              <w:ind w:firstLine="142"/>
              <w:jc w:val="left"/>
              <w:rPr>
                <w:sz w:val="18"/>
                <w:szCs w:val="18"/>
              </w:rPr>
            </w:pPr>
            <w:r w:rsidRPr="00287DFB">
              <w:rPr>
                <w:sz w:val="18"/>
                <w:szCs w:val="18"/>
              </w:rPr>
              <w:t>Entidades Financieras y corresponsales</w:t>
            </w:r>
          </w:p>
        </w:tc>
        <w:tc>
          <w:tcPr>
            <w:tcW w:w="1443" w:type="dxa"/>
            <w:shd w:val="clear" w:color="auto" w:fill="auto"/>
            <w:vAlign w:val="center"/>
            <w:hideMark/>
          </w:tcPr>
          <w:p w14:paraId="510D2819" w14:textId="77777777" w:rsidR="00F33432" w:rsidRPr="00287DFB" w:rsidRDefault="00F33432" w:rsidP="00F33432">
            <w:pPr>
              <w:ind w:right="162"/>
              <w:jc w:val="right"/>
              <w:rPr>
                <w:sz w:val="18"/>
                <w:szCs w:val="18"/>
              </w:rPr>
            </w:pPr>
            <w:r w:rsidRPr="00287DFB">
              <w:rPr>
                <w:sz w:val="18"/>
                <w:szCs w:val="18"/>
              </w:rPr>
              <w:t>358.857</w:t>
            </w:r>
          </w:p>
        </w:tc>
        <w:tc>
          <w:tcPr>
            <w:tcW w:w="1170" w:type="dxa"/>
            <w:vAlign w:val="center"/>
          </w:tcPr>
          <w:p w14:paraId="00C8318F" w14:textId="77777777" w:rsidR="00F33432" w:rsidRPr="00287DFB" w:rsidRDefault="00F33432" w:rsidP="00F33432">
            <w:pPr>
              <w:ind w:right="162"/>
              <w:jc w:val="right"/>
              <w:rPr>
                <w:sz w:val="18"/>
                <w:szCs w:val="18"/>
              </w:rPr>
            </w:pPr>
            <w:r w:rsidRPr="00287DFB">
              <w:rPr>
                <w:sz w:val="18"/>
                <w:szCs w:val="18"/>
              </w:rPr>
              <w:t>424.416</w:t>
            </w:r>
          </w:p>
        </w:tc>
        <w:tc>
          <w:tcPr>
            <w:tcW w:w="1168" w:type="dxa"/>
            <w:shd w:val="clear" w:color="auto" w:fill="auto"/>
            <w:vAlign w:val="center"/>
            <w:hideMark/>
          </w:tcPr>
          <w:p w14:paraId="1B21F2B3" w14:textId="77777777" w:rsidR="00F33432" w:rsidRPr="00287DFB" w:rsidRDefault="00F33432" w:rsidP="00F33432">
            <w:pPr>
              <w:ind w:right="162"/>
              <w:jc w:val="right"/>
              <w:rPr>
                <w:sz w:val="18"/>
                <w:szCs w:val="18"/>
              </w:rPr>
            </w:pPr>
            <w:r w:rsidRPr="00287DFB">
              <w:rPr>
                <w:sz w:val="18"/>
                <w:szCs w:val="18"/>
              </w:rPr>
              <w:t>131.902</w:t>
            </w:r>
          </w:p>
        </w:tc>
      </w:tr>
      <w:tr w:rsidR="00F33432" w:rsidRPr="00287DFB" w14:paraId="7D3902E5" w14:textId="77777777" w:rsidTr="00F33432">
        <w:trPr>
          <w:trHeight w:val="240"/>
          <w:jc w:val="center"/>
        </w:trPr>
        <w:tc>
          <w:tcPr>
            <w:tcW w:w="5387" w:type="dxa"/>
            <w:shd w:val="clear" w:color="auto" w:fill="auto"/>
            <w:vAlign w:val="center"/>
            <w:hideMark/>
          </w:tcPr>
          <w:p w14:paraId="427FD8BA" w14:textId="77777777" w:rsidR="00F33432" w:rsidRPr="00287DFB" w:rsidRDefault="00F33432" w:rsidP="00B4799F">
            <w:pPr>
              <w:ind w:firstLine="284"/>
              <w:jc w:val="left"/>
              <w:rPr>
                <w:sz w:val="18"/>
                <w:szCs w:val="18"/>
              </w:rPr>
            </w:pPr>
            <w:r w:rsidRPr="00287DFB">
              <w:rPr>
                <w:sz w:val="18"/>
                <w:szCs w:val="18"/>
              </w:rPr>
              <w:t xml:space="preserve">  BCRA</w:t>
            </w:r>
          </w:p>
        </w:tc>
        <w:tc>
          <w:tcPr>
            <w:tcW w:w="1443" w:type="dxa"/>
            <w:shd w:val="clear" w:color="auto" w:fill="auto"/>
            <w:vAlign w:val="center"/>
            <w:hideMark/>
          </w:tcPr>
          <w:p w14:paraId="3DAA2370" w14:textId="77777777" w:rsidR="00F33432" w:rsidRPr="00287DFB" w:rsidRDefault="00F33432" w:rsidP="00F33432">
            <w:pPr>
              <w:ind w:right="162"/>
              <w:jc w:val="right"/>
              <w:rPr>
                <w:sz w:val="18"/>
                <w:szCs w:val="18"/>
              </w:rPr>
            </w:pPr>
            <w:r w:rsidRPr="00287DFB">
              <w:rPr>
                <w:sz w:val="18"/>
                <w:szCs w:val="18"/>
              </w:rPr>
              <w:t>322.314</w:t>
            </w:r>
          </w:p>
        </w:tc>
        <w:tc>
          <w:tcPr>
            <w:tcW w:w="1170" w:type="dxa"/>
            <w:vAlign w:val="center"/>
          </w:tcPr>
          <w:p w14:paraId="431E5149" w14:textId="77777777" w:rsidR="00F33432" w:rsidRPr="00287DFB" w:rsidRDefault="00F33432" w:rsidP="00F33432">
            <w:pPr>
              <w:ind w:right="162"/>
              <w:jc w:val="right"/>
              <w:rPr>
                <w:sz w:val="18"/>
                <w:szCs w:val="18"/>
              </w:rPr>
            </w:pPr>
            <w:r w:rsidRPr="00287DFB">
              <w:rPr>
                <w:sz w:val="18"/>
                <w:szCs w:val="18"/>
              </w:rPr>
              <w:t>406.214</w:t>
            </w:r>
          </w:p>
        </w:tc>
        <w:tc>
          <w:tcPr>
            <w:tcW w:w="1168" w:type="dxa"/>
            <w:shd w:val="clear" w:color="auto" w:fill="auto"/>
            <w:vAlign w:val="center"/>
            <w:hideMark/>
          </w:tcPr>
          <w:p w14:paraId="7D212FF0" w14:textId="77777777" w:rsidR="00F33432" w:rsidRPr="00287DFB" w:rsidRDefault="00F33432" w:rsidP="00F33432">
            <w:pPr>
              <w:ind w:right="162"/>
              <w:jc w:val="right"/>
              <w:rPr>
                <w:sz w:val="18"/>
                <w:szCs w:val="18"/>
              </w:rPr>
            </w:pPr>
            <w:r w:rsidRPr="00287DFB">
              <w:rPr>
                <w:sz w:val="18"/>
                <w:szCs w:val="18"/>
              </w:rPr>
              <w:t>118.703</w:t>
            </w:r>
          </w:p>
        </w:tc>
      </w:tr>
      <w:tr w:rsidR="00F33432" w:rsidRPr="00287DFB" w14:paraId="64BF0882" w14:textId="77777777" w:rsidTr="00F33432">
        <w:trPr>
          <w:trHeight w:val="240"/>
          <w:jc w:val="center"/>
        </w:trPr>
        <w:tc>
          <w:tcPr>
            <w:tcW w:w="5387" w:type="dxa"/>
            <w:shd w:val="clear" w:color="auto" w:fill="auto"/>
            <w:vAlign w:val="center"/>
            <w:hideMark/>
          </w:tcPr>
          <w:p w14:paraId="0F30FD03" w14:textId="77777777" w:rsidR="00F33432" w:rsidRPr="00287DFB" w:rsidRDefault="00F33432" w:rsidP="00B4799F">
            <w:pPr>
              <w:ind w:firstLine="284"/>
              <w:jc w:val="left"/>
              <w:rPr>
                <w:sz w:val="18"/>
                <w:szCs w:val="18"/>
              </w:rPr>
            </w:pPr>
            <w:r w:rsidRPr="00287DFB">
              <w:rPr>
                <w:sz w:val="18"/>
                <w:szCs w:val="18"/>
              </w:rPr>
              <w:t xml:space="preserve">  Otras del país y del exterior</w:t>
            </w:r>
          </w:p>
        </w:tc>
        <w:tc>
          <w:tcPr>
            <w:tcW w:w="1443" w:type="dxa"/>
            <w:shd w:val="clear" w:color="auto" w:fill="auto"/>
            <w:vAlign w:val="center"/>
            <w:hideMark/>
          </w:tcPr>
          <w:p w14:paraId="65670C44" w14:textId="77777777" w:rsidR="00F33432" w:rsidRPr="00287DFB" w:rsidRDefault="00F33432" w:rsidP="00F33432">
            <w:pPr>
              <w:ind w:right="162"/>
              <w:jc w:val="right"/>
              <w:rPr>
                <w:sz w:val="18"/>
                <w:szCs w:val="18"/>
              </w:rPr>
            </w:pPr>
            <w:r w:rsidRPr="00287DFB">
              <w:rPr>
                <w:sz w:val="18"/>
                <w:szCs w:val="18"/>
              </w:rPr>
              <w:t>36.543</w:t>
            </w:r>
          </w:p>
        </w:tc>
        <w:tc>
          <w:tcPr>
            <w:tcW w:w="1170" w:type="dxa"/>
            <w:vAlign w:val="center"/>
          </w:tcPr>
          <w:p w14:paraId="3D4E850A" w14:textId="77777777" w:rsidR="00F33432" w:rsidRPr="00287DFB" w:rsidRDefault="00F33432" w:rsidP="00F33432">
            <w:pPr>
              <w:ind w:right="162"/>
              <w:jc w:val="right"/>
              <w:rPr>
                <w:sz w:val="18"/>
                <w:szCs w:val="18"/>
              </w:rPr>
            </w:pPr>
            <w:r w:rsidRPr="00287DFB">
              <w:rPr>
                <w:sz w:val="18"/>
                <w:szCs w:val="18"/>
              </w:rPr>
              <w:t>18.202</w:t>
            </w:r>
          </w:p>
        </w:tc>
        <w:tc>
          <w:tcPr>
            <w:tcW w:w="1168" w:type="dxa"/>
            <w:shd w:val="clear" w:color="auto" w:fill="auto"/>
            <w:vAlign w:val="center"/>
            <w:hideMark/>
          </w:tcPr>
          <w:p w14:paraId="08529F89" w14:textId="77777777" w:rsidR="00F33432" w:rsidRPr="00287DFB" w:rsidRDefault="00F33432" w:rsidP="00F33432">
            <w:pPr>
              <w:ind w:right="162"/>
              <w:jc w:val="right"/>
              <w:rPr>
                <w:sz w:val="18"/>
                <w:szCs w:val="18"/>
              </w:rPr>
            </w:pPr>
            <w:r w:rsidRPr="00287DFB">
              <w:rPr>
                <w:sz w:val="18"/>
                <w:szCs w:val="18"/>
              </w:rPr>
              <w:t>13.199</w:t>
            </w:r>
          </w:p>
        </w:tc>
      </w:tr>
      <w:tr w:rsidR="00F33432" w:rsidRPr="00287DFB" w14:paraId="716F6782" w14:textId="77777777" w:rsidTr="00F33432">
        <w:trPr>
          <w:trHeight w:val="170"/>
          <w:jc w:val="center"/>
        </w:trPr>
        <w:tc>
          <w:tcPr>
            <w:tcW w:w="5387" w:type="dxa"/>
            <w:shd w:val="clear" w:color="auto" w:fill="auto"/>
            <w:vAlign w:val="center"/>
          </w:tcPr>
          <w:p w14:paraId="0FB656D8" w14:textId="77777777" w:rsidR="00F33432" w:rsidRPr="00287DFB" w:rsidRDefault="00F33432" w:rsidP="00B4799F">
            <w:pPr>
              <w:ind w:firstLine="284"/>
              <w:jc w:val="left"/>
              <w:rPr>
                <w:sz w:val="10"/>
                <w:szCs w:val="18"/>
              </w:rPr>
            </w:pPr>
          </w:p>
        </w:tc>
        <w:tc>
          <w:tcPr>
            <w:tcW w:w="1443" w:type="dxa"/>
            <w:shd w:val="clear" w:color="auto" w:fill="auto"/>
            <w:vAlign w:val="center"/>
          </w:tcPr>
          <w:p w14:paraId="612E5A5C" w14:textId="77777777" w:rsidR="00F33432" w:rsidRPr="00287DFB" w:rsidRDefault="00F33432" w:rsidP="00F33432">
            <w:pPr>
              <w:ind w:right="162"/>
              <w:jc w:val="right"/>
              <w:rPr>
                <w:sz w:val="10"/>
                <w:szCs w:val="18"/>
              </w:rPr>
            </w:pPr>
          </w:p>
        </w:tc>
        <w:tc>
          <w:tcPr>
            <w:tcW w:w="1170" w:type="dxa"/>
            <w:vAlign w:val="center"/>
          </w:tcPr>
          <w:p w14:paraId="4A4D569C" w14:textId="77777777" w:rsidR="00F33432" w:rsidRPr="00287DFB" w:rsidRDefault="00F33432" w:rsidP="00F33432">
            <w:pPr>
              <w:ind w:right="162"/>
              <w:jc w:val="right"/>
              <w:rPr>
                <w:sz w:val="10"/>
                <w:szCs w:val="18"/>
              </w:rPr>
            </w:pPr>
          </w:p>
        </w:tc>
        <w:tc>
          <w:tcPr>
            <w:tcW w:w="1168" w:type="dxa"/>
            <w:shd w:val="clear" w:color="auto" w:fill="auto"/>
            <w:vAlign w:val="center"/>
          </w:tcPr>
          <w:p w14:paraId="14007AB0" w14:textId="77777777" w:rsidR="00F33432" w:rsidRPr="00287DFB" w:rsidRDefault="00F33432" w:rsidP="00F33432">
            <w:pPr>
              <w:ind w:right="162"/>
              <w:jc w:val="right"/>
              <w:rPr>
                <w:sz w:val="10"/>
                <w:szCs w:val="18"/>
              </w:rPr>
            </w:pPr>
          </w:p>
        </w:tc>
      </w:tr>
      <w:tr w:rsidR="00F33432" w:rsidRPr="00287DFB" w14:paraId="79D061BD" w14:textId="77777777" w:rsidTr="00F33432">
        <w:trPr>
          <w:trHeight w:val="240"/>
          <w:jc w:val="center"/>
        </w:trPr>
        <w:tc>
          <w:tcPr>
            <w:tcW w:w="5387" w:type="dxa"/>
            <w:shd w:val="clear" w:color="auto" w:fill="auto"/>
            <w:vAlign w:val="center"/>
            <w:hideMark/>
          </w:tcPr>
          <w:p w14:paraId="59E2E18F" w14:textId="77777777" w:rsidR="00F33432" w:rsidRPr="00287DFB" w:rsidRDefault="00F33432" w:rsidP="00B4799F">
            <w:pPr>
              <w:jc w:val="left"/>
              <w:rPr>
                <w:sz w:val="18"/>
                <w:szCs w:val="18"/>
              </w:rPr>
            </w:pPr>
            <w:r w:rsidRPr="00287DFB">
              <w:rPr>
                <w:b/>
                <w:bCs/>
                <w:iCs/>
                <w:sz w:val="18"/>
                <w:szCs w:val="18"/>
              </w:rPr>
              <w:t>Títulos de deuda a valor razonable con</w:t>
            </w:r>
            <w:r w:rsidRPr="00287DFB">
              <w:rPr>
                <w:sz w:val="18"/>
                <w:szCs w:val="18"/>
              </w:rPr>
              <w:t xml:space="preserve"> </w:t>
            </w:r>
            <w:r w:rsidRPr="00287DFB">
              <w:rPr>
                <w:b/>
                <w:bCs/>
                <w:iCs/>
                <w:sz w:val="18"/>
                <w:szCs w:val="18"/>
              </w:rPr>
              <w:t>cambios en resultados</w:t>
            </w:r>
          </w:p>
        </w:tc>
        <w:tc>
          <w:tcPr>
            <w:tcW w:w="1443" w:type="dxa"/>
            <w:shd w:val="clear" w:color="auto" w:fill="auto"/>
            <w:vAlign w:val="center"/>
            <w:hideMark/>
          </w:tcPr>
          <w:p w14:paraId="6FF40430" w14:textId="77777777" w:rsidR="00F33432" w:rsidRPr="00287DFB" w:rsidRDefault="00F33432" w:rsidP="00F33432">
            <w:pPr>
              <w:ind w:right="162"/>
              <w:jc w:val="right"/>
              <w:rPr>
                <w:b/>
                <w:sz w:val="18"/>
                <w:szCs w:val="18"/>
              </w:rPr>
            </w:pPr>
            <w:r w:rsidRPr="00287DFB">
              <w:rPr>
                <w:b/>
                <w:sz w:val="18"/>
                <w:szCs w:val="18"/>
              </w:rPr>
              <w:t>-</w:t>
            </w:r>
          </w:p>
        </w:tc>
        <w:tc>
          <w:tcPr>
            <w:tcW w:w="1170" w:type="dxa"/>
            <w:vAlign w:val="center"/>
          </w:tcPr>
          <w:p w14:paraId="7F518C16" w14:textId="77777777" w:rsidR="00F33432" w:rsidRPr="00287DFB" w:rsidRDefault="00F33432" w:rsidP="00F33432">
            <w:pPr>
              <w:ind w:right="162"/>
              <w:jc w:val="right"/>
              <w:rPr>
                <w:b/>
                <w:sz w:val="18"/>
                <w:szCs w:val="18"/>
              </w:rPr>
            </w:pPr>
            <w:r w:rsidRPr="00287DFB">
              <w:rPr>
                <w:b/>
                <w:sz w:val="18"/>
                <w:szCs w:val="18"/>
              </w:rPr>
              <w:t>-</w:t>
            </w:r>
          </w:p>
        </w:tc>
        <w:tc>
          <w:tcPr>
            <w:tcW w:w="1168" w:type="dxa"/>
            <w:shd w:val="clear" w:color="auto" w:fill="auto"/>
            <w:vAlign w:val="center"/>
            <w:hideMark/>
          </w:tcPr>
          <w:p w14:paraId="7678227F" w14:textId="77777777" w:rsidR="00F33432" w:rsidRPr="00287DFB" w:rsidRDefault="00F33432" w:rsidP="00F33432">
            <w:pPr>
              <w:ind w:right="162"/>
              <w:jc w:val="right"/>
              <w:rPr>
                <w:b/>
                <w:sz w:val="18"/>
                <w:szCs w:val="18"/>
              </w:rPr>
            </w:pPr>
            <w:r w:rsidRPr="00287DFB">
              <w:rPr>
                <w:b/>
                <w:sz w:val="18"/>
                <w:szCs w:val="18"/>
              </w:rPr>
              <w:t>44.114</w:t>
            </w:r>
          </w:p>
        </w:tc>
      </w:tr>
      <w:tr w:rsidR="00F33432" w:rsidRPr="00287DFB" w14:paraId="6061B3AF" w14:textId="77777777" w:rsidTr="00F33432">
        <w:trPr>
          <w:trHeight w:val="170"/>
          <w:jc w:val="center"/>
        </w:trPr>
        <w:tc>
          <w:tcPr>
            <w:tcW w:w="5387" w:type="dxa"/>
            <w:shd w:val="clear" w:color="auto" w:fill="auto"/>
            <w:vAlign w:val="center"/>
          </w:tcPr>
          <w:p w14:paraId="4A427663" w14:textId="77777777" w:rsidR="00F33432" w:rsidRPr="00287DFB" w:rsidRDefault="00F33432" w:rsidP="00B4799F">
            <w:pPr>
              <w:jc w:val="left"/>
              <w:rPr>
                <w:b/>
                <w:bCs/>
                <w:iCs/>
                <w:sz w:val="10"/>
                <w:szCs w:val="18"/>
              </w:rPr>
            </w:pPr>
          </w:p>
        </w:tc>
        <w:tc>
          <w:tcPr>
            <w:tcW w:w="1443" w:type="dxa"/>
            <w:shd w:val="clear" w:color="auto" w:fill="auto"/>
            <w:vAlign w:val="center"/>
          </w:tcPr>
          <w:p w14:paraId="72C48F00" w14:textId="77777777" w:rsidR="00F33432" w:rsidRPr="00287DFB" w:rsidRDefault="00F33432" w:rsidP="00F33432">
            <w:pPr>
              <w:ind w:right="162"/>
              <w:jc w:val="right"/>
              <w:rPr>
                <w:b/>
                <w:sz w:val="10"/>
                <w:szCs w:val="18"/>
              </w:rPr>
            </w:pPr>
          </w:p>
        </w:tc>
        <w:tc>
          <w:tcPr>
            <w:tcW w:w="1170" w:type="dxa"/>
            <w:vAlign w:val="center"/>
          </w:tcPr>
          <w:p w14:paraId="79AEE76F" w14:textId="77777777" w:rsidR="00F33432" w:rsidRPr="00287DFB" w:rsidRDefault="00F33432" w:rsidP="00F33432">
            <w:pPr>
              <w:ind w:right="162"/>
              <w:jc w:val="right"/>
              <w:rPr>
                <w:b/>
                <w:sz w:val="10"/>
                <w:szCs w:val="18"/>
              </w:rPr>
            </w:pPr>
          </w:p>
        </w:tc>
        <w:tc>
          <w:tcPr>
            <w:tcW w:w="1168" w:type="dxa"/>
            <w:shd w:val="clear" w:color="auto" w:fill="auto"/>
            <w:vAlign w:val="center"/>
          </w:tcPr>
          <w:p w14:paraId="45F19804" w14:textId="77777777" w:rsidR="00F33432" w:rsidRPr="00287DFB" w:rsidRDefault="00F33432" w:rsidP="00F33432">
            <w:pPr>
              <w:ind w:right="162"/>
              <w:jc w:val="right"/>
              <w:rPr>
                <w:b/>
                <w:sz w:val="10"/>
                <w:szCs w:val="18"/>
              </w:rPr>
            </w:pPr>
          </w:p>
        </w:tc>
      </w:tr>
      <w:tr w:rsidR="00F33432" w:rsidRPr="00287DFB" w14:paraId="7649E2F5" w14:textId="77777777" w:rsidTr="00F33432">
        <w:trPr>
          <w:trHeight w:val="240"/>
          <w:jc w:val="center"/>
        </w:trPr>
        <w:tc>
          <w:tcPr>
            <w:tcW w:w="5387" w:type="dxa"/>
            <w:shd w:val="clear" w:color="auto" w:fill="auto"/>
            <w:vAlign w:val="center"/>
            <w:hideMark/>
          </w:tcPr>
          <w:p w14:paraId="1F371F70" w14:textId="77777777" w:rsidR="00F33432" w:rsidRPr="00287DFB" w:rsidRDefault="00F33432" w:rsidP="00B4799F">
            <w:pPr>
              <w:jc w:val="left"/>
              <w:rPr>
                <w:sz w:val="18"/>
                <w:szCs w:val="18"/>
              </w:rPr>
            </w:pPr>
            <w:r w:rsidRPr="00287DFB">
              <w:rPr>
                <w:b/>
                <w:bCs/>
                <w:iCs/>
                <w:sz w:val="18"/>
                <w:szCs w:val="18"/>
              </w:rPr>
              <w:t>Otros activos financieros</w:t>
            </w:r>
          </w:p>
        </w:tc>
        <w:tc>
          <w:tcPr>
            <w:tcW w:w="1443" w:type="dxa"/>
            <w:shd w:val="clear" w:color="auto" w:fill="auto"/>
            <w:vAlign w:val="center"/>
            <w:hideMark/>
          </w:tcPr>
          <w:p w14:paraId="20BDBD84" w14:textId="77777777" w:rsidR="00F33432" w:rsidRPr="00287DFB" w:rsidRDefault="00F33432" w:rsidP="00F33432">
            <w:pPr>
              <w:ind w:right="162"/>
              <w:jc w:val="right"/>
              <w:rPr>
                <w:b/>
                <w:sz w:val="18"/>
                <w:szCs w:val="18"/>
              </w:rPr>
            </w:pPr>
            <w:r w:rsidRPr="00287DFB">
              <w:rPr>
                <w:b/>
                <w:sz w:val="18"/>
                <w:szCs w:val="18"/>
              </w:rPr>
              <w:t>94.836</w:t>
            </w:r>
          </w:p>
        </w:tc>
        <w:tc>
          <w:tcPr>
            <w:tcW w:w="1170" w:type="dxa"/>
            <w:vAlign w:val="center"/>
          </w:tcPr>
          <w:p w14:paraId="2A1C42C7" w14:textId="77777777" w:rsidR="00F33432" w:rsidRPr="00287DFB" w:rsidRDefault="00F33432" w:rsidP="00F33432">
            <w:pPr>
              <w:ind w:right="162"/>
              <w:jc w:val="right"/>
              <w:rPr>
                <w:b/>
                <w:sz w:val="18"/>
                <w:szCs w:val="18"/>
              </w:rPr>
            </w:pPr>
            <w:r w:rsidRPr="00287DFB">
              <w:rPr>
                <w:b/>
                <w:sz w:val="18"/>
                <w:szCs w:val="18"/>
              </w:rPr>
              <w:t>71.712</w:t>
            </w:r>
          </w:p>
        </w:tc>
        <w:tc>
          <w:tcPr>
            <w:tcW w:w="1168" w:type="dxa"/>
            <w:shd w:val="clear" w:color="auto" w:fill="auto"/>
            <w:vAlign w:val="center"/>
            <w:hideMark/>
          </w:tcPr>
          <w:p w14:paraId="193A8D42" w14:textId="77777777" w:rsidR="00F33432" w:rsidRPr="00287DFB" w:rsidRDefault="00F33432" w:rsidP="00F33432">
            <w:pPr>
              <w:ind w:right="162"/>
              <w:jc w:val="right"/>
              <w:rPr>
                <w:b/>
                <w:sz w:val="18"/>
                <w:szCs w:val="18"/>
              </w:rPr>
            </w:pPr>
            <w:r w:rsidRPr="00287DFB">
              <w:rPr>
                <w:b/>
                <w:sz w:val="18"/>
                <w:szCs w:val="18"/>
              </w:rPr>
              <w:t>160.029</w:t>
            </w:r>
          </w:p>
        </w:tc>
      </w:tr>
      <w:tr w:rsidR="00F33432" w:rsidRPr="00287DFB" w14:paraId="1595FE7E" w14:textId="77777777" w:rsidTr="00F33432">
        <w:trPr>
          <w:trHeight w:val="170"/>
          <w:jc w:val="center"/>
        </w:trPr>
        <w:tc>
          <w:tcPr>
            <w:tcW w:w="5387" w:type="dxa"/>
            <w:shd w:val="clear" w:color="auto" w:fill="auto"/>
            <w:vAlign w:val="center"/>
          </w:tcPr>
          <w:p w14:paraId="0B94C3DF" w14:textId="77777777" w:rsidR="00F33432" w:rsidRPr="00287DFB" w:rsidRDefault="00F33432" w:rsidP="00B4799F">
            <w:pPr>
              <w:jc w:val="left"/>
              <w:rPr>
                <w:b/>
                <w:bCs/>
                <w:iCs/>
                <w:sz w:val="10"/>
                <w:szCs w:val="18"/>
              </w:rPr>
            </w:pPr>
          </w:p>
        </w:tc>
        <w:tc>
          <w:tcPr>
            <w:tcW w:w="1443" w:type="dxa"/>
            <w:shd w:val="clear" w:color="auto" w:fill="auto"/>
            <w:vAlign w:val="center"/>
          </w:tcPr>
          <w:p w14:paraId="652B0705" w14:textId="77777777" w:rsidR="00F33432" w:rsidRPr="00287DFB" w:rsidRDefault="00F33432" w:rsidP="00F33432">
            <w:pPr>
              <w:ind w:right="162"/>
              <w:jc w:val="right"/>
              <w:rPr>
                <w:b/>
                <w:sz w:val="10"/>
                <w:szCs w:val="18"/>
              </w:rPr>
            </w:pPr>
          </w:p>
        </w:tc>
        <w:tc>
          <w:tcPr>
            <w:tcW w:w="1170" w:type="dxa"/>
            <w:vAlign w:val="center"/>
          </w:tcPr>
          <w:p w14:paraId="3EB92FD2" w14:textId="77777777" w:rsidR="00F33432" w:rsidRPr="00287DFB" w:rsidRDefault="00F33432" w:rsidP="00F33432">
            <w:pPr>
              <w:ind w:right="162"/>
              <w:jc w:val="right"/>
              <w:rPr>
                <w:b/>
                <w:sz w:val="10"/>
                <w:szCs w:val="18"/>
              </w:rPr>
            </w:pPr>
          </w:p>
        </w:tc>
        <w:tc>
          <w:tcPr>
            <w:tcW w:w="1168" w:type="dxa"/>
            <w:shd w:val="clear" w:color="auto" w:fill="auto"/>
            <w:vAlign w:val="center"/>
          </w:tcPr>
          <w:p w14:paraId="616C5F6F" w14:textId="77777777" w:rsidR="00F33432" w:rsidRPr="00287DFB" w:rsidRDefault="00F33432" w:rsidP="00F33432">
            <w:pPr>
              <w:ind w:right="162"/>
              <w:jc w:val="right"/>
              <w:rPr>
                <w:b/>
                <w:sz w:val="10"/>
                <w:szCs w:val="18"/>
              </w:rPr>
            </w:pPr>
          </w:p>
        </w:tc>
      </w:tr>
      <w:tr w:rsidR="00F33432" w:rsidRPr="00287DFB" w14:paraId="0D8FACBC" w14:textId="77777777" w:rsidTr="00F33432">
        <w:trPr>
          <w:trHeight w:val="240"/>
          <w:jc w:val="center"/>
        </w:trPr>
        <w:tc>
          <w:tcPr>
            <w:tcW w:w="5387" w:type="dxa"/>
            <w:shd w:val="clear" w:color="auto" w:fill="auto"/>
            <w:vAlign w:val="center"/>
            <w:hideMark/>
          </w:tcPr>
          <w:p w14:paraId="3650E118" w14:textId="77777777" w:rsidR="00F33432" w:rsidRPr="00287DFB" w:rsidRDefault="00F33432" w:rsidP="00B4799F">
            <w:pPr>
              <w:jc w:val="left"/>
              <w:rPr>
                <w:sz w:val="18"/>
                <w:szCs w:val="18"/>
              </w:rPr>
            </w:pPr>
            <w:r w:rsidRPr="00287DFB">
              <w:rPr>
                <w:b/>
                <w:bCs/>
                <w:sz w:val="18"/>
                <w:szCs w:val="18"/>
              </w:rPr>
              <w:t xml:space="preserve">Préstamos </w:t>
            </w:r>
            <w:r w:rsidRPr="00287DFB">
              <w:rPr>
                <w:b/>
                <w:bCs/>
                <w:iCs/>
                <w:sz w:val="18"/>
                <w:szCs w:val="18"/>
              </w:rPr>
              <w:t>y otras financiaciones</w:t>
            </w:r>
          </w:p>
        </w:tc>
        <w:tc>
          <w:tcPr>
            <w:tcW w:w="1443" w:type="dxa"/>
            <w:shd w:val="clear" w:color="auto" w:fill="auto"/>
            <w:vAlign w:val="center"/>
            <w:hideMark/>
          </w:tcPr>
          <w:p w14:paraId="57D82DD5" w14:textId="77777777" w:rsidR="00F33432" w:rsidRPr="00287DFB" w:rsidRDefault="00F33432" w:rsidP="00F33432">
            <w:pPr>
              <w:ind w:right="162"/>
              <w:jc w:val="right"/>
              <w:rPr>
                <w:b/>
                <w:sz w:val="18"/>
                <w:szCs w:val="18"/>
              </w:rPr>
            </w:pPr>
            <w:r w:rsidRPr="00287DFB">
              <w:rPr>
                <w:b/>
                <w:sz w:val="18"/>
                <w:szCs w:val="18"/>
              </w:rPr>
              <w:t>6.360.869</w:t>
            </w:r>
          </w:p>
        </w:tc>
        <w:tc>
          <w:tcPr>
            <w:tcW w:w="1170" w:type="dxa"/>
            <w:vAlign w:val="center"/>
          </w:tcPr>
          <w:p w14:paraId="1B633599" w14:textId="77777777" w:rsidR="00F33432" w:rsidRPr="00287DFB" w:rsidRDefault="00F33432" w:rsidP="00F33432">
            <w:pPr>
              <w:ind w:right="162"/>
              <w:jc w:val="right"/>
              <w:rPr>
                <w:b/>
                <w:sz w:val="18"/>
                <w:szCs w:val="18"/>
              </w:rPr>
            </w:pPr>
            <w:r w:rsidRPr="00287DFB">
              <w:rPr>
                <w:b/>
                <w:sz w:val="18"/>
                <w:szCs w:val="18"/>
              </w:rPr>
              <w:t>7.602.008</w:t>
            </w:r>
          </w:p>
        </w:tc>
        <w:tc>
          <w:tcPr>
            <w:tcW w:w="1168" w:type="dxa"/>
            <w:shd w:val="clear" w:color="auto" w:fill="auto"/>
            <w:vAlign w:val="center"/>
            <w:hideMark/>
          </w:tcPr>
          <w:p w14:paraId="480BF3AA" w14:textId="77777777" w:rsidR="00F33432" w:rsidRPr="00287DFB" w:rsidRDefault="00F33432" w:rsidP="00F33432">
            <w:pPr>
              <w:ind w:right="162"/>
              <w:jc w:val="right"/>
              <w:rPr>
                <w:b/>
                <w:sz w:val="18"/>
                <w:szCs w:val="18"/>
              </w:rPr>
            </w:pPr>
            <w:r w:rsidRPr="00287DFB">
              <w:rPr>
                <w:b/>
                <w:sz w:val="18"/>
                <w:szCs w:val="18"/>
              </w:rPr>
              <w:t>7.007.144</w:t>
            </w:r>
          </w:p>
        </w:tc>
      </w:tr>
      <w:tr w:rsidR="00F33432" w:rsidRPr="00287DFB" w14:paraId="3E7FB002" w14:textId="77777777" w:rsidTr="00F33432">
        <w:trPr>
          <w:trHeight w:val="240"/>
          <w:jc w:val="center"/>
        </w:trPr>
        <w:tc>
          <w:tcPr>
            <w:tcW w:w="5387" w:type="dxa"/>
            <w:shd w:val="clear" w:color="auto" w:fill="auto"/>
            <w:vAlign w:val="center"/>
            <w:hideMark/>
          </w:tcPr>
          <w:p w14:paraId="5BE251F5" w14:textId="77777777" w:rsidR="00F33432" w:rsidRPr="00287DFB" w:rsidRDefault="00F33432" w:rsidP="00B4799F">
            <w:pPr>
              <w:ind w:firstLine="142"/>
              <w:jc w:val="left"/>
              <w:rPr>
                <w:sz w:val="18"/>
                <w:szCs w:val="18"/>
              </w:rPr>
            </w:pPr>
            <w:r w:rsidRPr="00287DFB">
              <w:rPr>
                <w:sz w:val="18"/>
                <w:szCs w:val="18"/>
              </w:rPr>
              <w:t>Sector Privado no Financiero y Residentes en el exterior</w:t>
            </w:r>
          </w:p>
        </w:tc>
        <w:tc>
          <w:tcPr>
            <w:tcW w:w="1443" w:type="dxa"/>
            <w:shd w:val="clear" w:color="auto" w:fill="auto"/>
            <w:vAlign w:val="center"/>
            <w:hideMark/>
          </w:tcPr>
          <w:p w14:paraId="146EFD8C" w14:textId="77777777" w:rsidR="00F33432" w:rsidRPr="00287DFB" w:rsidRDefault="00F33432" w:rsidP="00F33432">
            <w:pPr>
              <w:ind w:right="162"/>
              <w:jc w:val="right"/>
              <w:rPr>
                <w:sz w:val="18"/>
                <w:szCs w:val="18"/>
              </w:rPr>
            </w:pPr>
            <w:r w:rsidRPr="00287DFB">
              <w:rPr>
                <w:sz w:val="18"/>
                <w:szCs w:val="18"/>
              </w:rPr>
              <w:t>6.360.869</w:t>
            </w:r>
          </w:p>
        </w:tc>
        <w:tc>
          <w:tcPr>
            <w:tcW w:w="1170" w:type="dxa"/>
            <w:vAlign w:val="center"/>
          </w:tcPr>
          <w:p w14:paraId="010199A9" w14:textId="77777777" w:rsidR="00F33432" w:rsidRPr="00287DFB" w:rsidRDefault="00F33432" w:rsidP="00F33432">
            <w:pPr>
              <w:ind w:right="162"/>
              <w:jc w:val="right"/>
              <w:rPr>
                <w:sz w:val="18"/>
                <w:szCs w:val="18"/>
              </w:rPr>
            </w:pPr>
            <w:r w:rsidRPr="00287DFB">
              <w:rPr>
                <w:sz w:val="18"/>
                <w:szCs w:val="18"/>
              </w:rPr>
              <w:t>7.602.008</w:t>
            </w:r>
          </w:p>
        </w:tc>
        <w:tc>
          <w:tcPr>
            <w:tcW w:w="1168" w:type="dxa"/>
            <w:shd w:val="clear" w:color="auto" w:fill="auto"/>
            <w:vAlign w:val="center"/>
            <w:hideMark/>
          </w:tcPr>
          <w:p w14:paraId="3570ABE8" w14:textId="77777777" w:rsidR="00F33432" w:rsidRPr="00287DFB" w:rsidRDefault="00F33432" w:rsidP="00F33432">
            <w:pPr>
              <w:ind w:right="162"/>
              <w:jc w:val="right"/>
              <w:rPr>
                <w:sz w:val="18"/>
                <w:szCs w:val="18"/>
              </w:rPr>
            </w:pPr>
            <w:r w:rsidRPr="00287DFB">
              <w:rPr>
                <w:sz w:val="18"/>
                <w:szCs w:val="18"/>
              </w:rPr>
              <w:t>7.007.144</w:t>
            </w:r>
          </w:p>
        </w:tc>
      </w:tr>
      <w:tr w:rsidR="00F33432" w:rsidRPr="00287DFB" w14:paraId="6ACBC988" w14:textId="77777777" w:rsidTr="00F33432">
        <w:trPr>
          <w:trHeight w:val="170"/>
          <w:jc w:val="center"/>
        </w:trPr>
        <w:tc>
          <w:tcPr>
            <w:tcW w:w="5387" w:type="dxa"/>
            <w:shd w:val="clear" w:color="auto" w:fill="auto"/>
            <w:vAlign w:val="center"/>
          </w:tcPr>
          <w:p w14:paraId="43902208" w14:textId="77777777" w:rsidR="00F33432" w:rsidRPr="00287DFB" w:rsidRDefault="00F33432" w:rsidP="00B4799F">
            <w:pPr>
              <w:jc w:val="left"/>
              <w:rPr>
                <w:sz w:val="10"/>
                <w:szCs w:val="18"/>
              </w:rPr>
            </w:pPr>
          </w:p>
        </w:tc>
        <w:tc>
          <w:tcPr>
            <w:tcW w:w="1443" w:type="dxa"/>
            <w:shd w:val="clear" w:color="auto" w:fill="auto"/>
            <w:vAlign w:val="center"/>
          </w:tcPr>
          <w:p w14:paraId="0B765690" w14:textId="77777777" w:rsidR="00F33432" w:rsidRPr="00287DFB" w:rsidRDefault="00F33432" w:rsidP="00F33432">
            <w:pPr>
              <w:ind w:right="162"/>
              <w:jc w:val="right"/>
              <w:rPr>
                <w:b/>
                <w:sz w:val="18"/>
                <w:szCs w:val="18"/>
              </w:rPr>
            </w:pPr>
          </w:p>
        </w:tc>
        <w:tc>
          <w:tcPr>
            <w:tcW w:w="1170" w:type="dxa"/>
            <w:vAlign w:val="center"/>
          </w:tcPr>
          <w:p w14:paraId="55E39AFE" w14:textId="77777777" w:rsidR="00F33432" w:rsidRPr="00287DFB" w:rsidRDefault="00F33432" w:rsidP="00F33432">
            <w:pPr>
              <w:ind w:right="162"/>
              <w:jc w:val="right"/>
              <w:rPr>
                <w:b/>
                <w:sz w:val="10"/>
                <w:szCs w:val="18"/>
              </w:rPr>
            </w:pPr>
          </w:p>
        </w:tc>
        <w:tc>
          <w:tcPr>
            <w:tcW w:w="1168" w:type="dxa"/>
            <w:shd w:val="clear" w:color="auto" w:fill="auto"/>
            <w:vAlign w:val="center"/>
          </w:tcPr>
          <w:p w14:paraId="17BDE375" w14:textId="77777777" w:rsidR="00F33432" w:rsidRPr="00287DFB" w:rsidRDefault="00F33432" w:rsidP="00F33432">
            <w:pPr>
              <w:ind w:right="162"/>
              <w:jc w:val="right"/>
              <w:rPr>
                <w:sz w:val="10"/>
                <w:szCs w:val="18"/>
              </w:rPr>
            </w:pPr>
          </w:p>
        </w:tc>
      </w:tr>
      <w:tr w:rsidR="00F33432" w:rsidRPr="00287DFB" w14:paraId="5883F66A" w14:textId="77777777" w:rsidTr="00F33432">
        <w:trPr>
          <w:trHeight w:val="240"/>
          <w:jc w:val="center"/>
        </w:trPr>
        <w:tc>
          <w:tcPr>
            <w:tcW w:w="5387" w:type="dxa"/>
            <w:shd w:val="clear" w:color="auto" w:fill="auto"/>
            <w:vAlign w:val="center"/>
          </w:tcPr>
          <w:p w14:paraId="26FF51EE" w14:textId="77777777" w:rsidR="00F33432" w:rsidRPr="00287DFB" w:rsidRDefault="00F33432" w:rsidP="00B4799F">
            <w:pPr>
              <w:jc w:val="left"/>
              <w:rPr>
                <w:sz w:val="18"/>
                <w:szCs w:val="18"/>
              </w:rPr>
            </w:pPr>
            <w:r w:rsidRPr="00287DFB">
              <w:rPr>
                <w:b/>
                <w:bCs/>
                <w:sz w:val="18"/>
                <w:szCs w:val="18"/>
              </w:rPr>
              <w:t>Otros títulos de deuda</w:t>
            </w:r>
          </w:p>
        </w:tc>
        <w:tc>
          <w:tcPr>
            <w:tcW w:w="1443" w:type="dxa"/>
            <w:shd w:val="clear" w:color="auto" w:fill="auto"/>
            <w:vAlign w:val="center"/>
          </w:tcPr>
          <w:p w14:paraId="2BF6E41D" w14:textId="77777777" w:rsidR="00F33432" w:rsidRPr="00287DFB" w:rsidRDefault="00F33432" w:rsidP="00F33432">
            <w:pPr>
              <w:ind w:right="162"/>
              <w:jc w:val="right"/>
              <w:rPr>
                <w:b/>
                <w:sz w:val="18"/>
                <w:szCs w:val="18"/>
              </w:rPr>
            </w:pPr>
            <w:r w:rsidRPr="00287DFB">
              <w:rPr>
                <w:b/>
                <w:sz w:val="18"/>
                <w:szCs w:val="18"/>
              </w:rPr>
              <w:t>228.880</w:t>
            </w:r>
          </w:p>
        </w:tc>
        <w:tc>
          <w:tcPr>
            <w:tcW w:w="1170" w:type="dxa"/>
            <w:vAlign w:val="center"/>
          </w:tcPr>
          <w:p w14:paraId="3999FF68" w14:textId="77777777" w:rsidR="00F33432" w:rsidRPr="00287DFB" w:rsidRDefault="00F33432" w:rsidP="00F33432">
            <w:pPr>
              <w:ind w:right="162"/>
              <w:jc w:val="right"/>
              <w:rPr>
                <w:b/>
                <w:sz w:val="18"/>
                <w:szCs w:val="18"/>
              </w:rPr>
            </w:pPr>
            <w:r w:rsidRPr="00287DFB">
              <w:rPr>
                <w:b/>
                <w:sz w:val="18"/>
                <w:szCs w:val="18"/>
              </w:rPr>
              <w:t>1.624.527</w:t>
            </w:r>
          </w:p>
        </w:tc>
        <w:tc>
          <w:tcPr>
            <w:tcW w:w="1168" w:type="dxa"/>
            <w:shd w:val="clear" w:color="auto" w:fill="auto"/>
            <w:vAlign w:val="center"/>
          </w:tcPr>
          <w:p w14:paraId="63E80E93" w14:textId="77777777" w:rsidR="00F33432" w:rsidRPr="00287DFB" w:rsidRDefault="00F33432" w:rsidP="00F33432">
            <w:pPr>
              <w:ind w:right="162"/>
              <w:jc w:val="right"/>
              <w:rPr>
                <w:sz w:val="18"/>
                <w:szCs w:val="18"/>
              </w:rPr>
            </w:pPr>
            <w:r w:rsidRPr="00287DFB">
              <w:rPr>
                <w:b/>
                <w:sz w:val="18"/>
                <w:szCs w:val="18"/>
              </w:rPr>
              <w:t>-</w:t>
            </w:r>
          </w:p>
        </w:tc>
      </w:tr>
      <w:tr w:rsidR="00F33432" w:rsidRPr="00287DFB" w14:paraId="66D8816E" w14:textId="77777777" w:rsidTr="00F33432">
        <w:trPr>
          <w:trHeight w:val="170"/>
          <w:jc w:val="center"/>
        </w:trPr>
        <w:tc>
          <w:tcPr>
            <w:tcW w:w="5387" w:type="dxa"/>
            <w:shd w:val="clear" w:color="auto" w:fill="auto"/>
            <w:vAlign w:val="center"/>
          </w:tcPr>
          <w:p w14:paraId="5991389E" w14:textId="77777777" w:rsidR="00F33432" w:rsidRPr="00287DFB" w:rsidRDefault="00F33432" w:rsidP="00B4799F">
            <w:pPr>
              <w:jc w:val="left"/>
              <w:rPr>
                <w:sz w:val="10"/>
                <w:szCs w:val="18"/>
              </w:rPr>
            </w:pPr>
          </w:p>
        </w:tc>
        <w:tc>
          <w:tcPr>
            <w:tcW w:w="1443" w:type="dxa"/>
            <w:shd w:val="clear" w:color="auto" w:fill="auto"/>
            <w:vAlign w:val="center"/>
          </w:tcPr>
          <w:p w14:paraId="3335E5C2" w14:textId="77777777" w:rsidR="00F33432" w:rsidRPr="00287DFB" w:rsidRDefault="00F33432" w:rsidP="00F33432">
            <w:pPr>
              <w:ind w:right="162"/>
              <w:jc w:val="right"/>
              <w:rPr>
                <w:b/>
                <w:sz w:val="18"/>
                <w:szCs w:val="18"/>
              </w:rPr>
            </w:pPr>
          </w:p>
        </w:tc>
        <w:tc>
          <w:tcPr>
            <w:tcW w:w="1170" w:type="dxa"/>
            <w:vAlign w:val="center"/>
          </w:tcPr>
          <w:p w14:paraId="35BC0D95" w14:textId="77777777" w:rsidR="00F33432" w:rsidRPr="00287DFB" w:rsidRDefault="00F33432" w:rsidP="00F33432">
            <w:pPr>
              <w:ind w:right="162"/>
              <w:jc w:val="right"/>
              <w:rPr>
                <w:b/>
                <w:sz w:val="10"/>
                <w:szCs w:val="18"/>
              </w:rPr>
            </w:pPr>
          </w:p>
        </w:tc>
        <w:tc>
          <w:tcPr>
            <w:tcW w:w="1168" w:type="dxa"/>
            <w:shd w:val="clear" w:color="auto" w:fill="auto"/>
            <w:vAlign w:val="center"/>
          </w:tcPr>
          <w:p w14:paraId="0A61D942" w14:textId="77777777" w:rsidR="00F33432" w:rsidRPr="00287DFB" w:rsidRDefault="00F33432" w:rsidP="00F33432">
            <w:pPr>
              <w:ind w:right="162"/>
              <w:jc w:val="right"/>
              <w:rPr>
                <w:sz w:val="10"/>
                <w:szCs w:val="18"/>
              </w:rPr>
            </w:pPr>
          </w:p>
        </w:tc>
      </w:tr>
      <w:tr w:rsidR="00F33432" w:rsidRPr="00287DFB" w14:paraId="5E0EBA32" w14:textId="77777777" w:rsidTr="00F33432">
        <w:trPr>
          <w:trHeight w:val="240"/>
          <w:jc w:val="center"/>
        </w:trPr>
        <w:tc>
          <w:tcPr>
            <w:tcW w:w="5387" w:type="dxa"/>
            <w:shd w:val="clear" w:color="auto" w:fill="auto"/>
            <w:vAlign w:val="center"/>
            <w:hideMark/>
          </w:tcPr>
          <w:p w14:paraId="1AEA4B9B" w14:textId="77777777" w:rsidR="00F33432" w:rsidRPr="00287DFB" w:rsidRDefault="00F33432" w:rsidP="00B4799F">
            <w:pPr>
              <w:jc w:val="left"/>
              <w:rPr>
                <w:sz w:val="18"/>
                <w:szCs w:val="18"/>
              </w:rPr>
            </w:pPr>
            <w:r w:rsidRPr="00287DFB">
              <w:rPr>
                <w:b/>
                <w:bCs/>
                <w:iCs/>
                <w:sz w:val="18"/>
                <w:szCs w:val="18"/>
              </w:rPr>
              <w:t>Activos financieros entregados en garantía</w:t>
            </w:r>
          </w:p>
        </w:tc>
        <w:tc>
          <w:tcPr>
            <w:tcW w:w="1443" w:type="dxa"/>
            <w:shd w:val="clear" w:color="auto" w:fill="auto"/>
            <w:vAlign w:val="center"/>
            <w:hideMark/>
          </w:tcPr>
          <w:p w14:paraId="29632957" w14:textId="77777777" w:rsidR="00F33432" w:rsidRPr="00287DFB" w:rsidRDefault="00F33432" w:rsidP="00F33432">
            <w:pPr>
              <w:ind w:right="162"/>
              <w:jc w:val="right"/>
              <w:rPr>
                <w:b/>
                <w:sz w:val="18"/>
                <w:szCs w:val="18"/>
              </w:rPr>
            </w:pPr>
            <w:r w:rsidRPr="00287DFB">
              <w:rPr>
                <w:b/>
                <w:sz w:val="18"/>
                <w:szCs w:val="18"/>
              </w:rPr>
              <w:t>144.157</w:t>
            </w:r>
          </w:p>
        </w:tc>
        <w:tc>
          <w:tcPr>
            <w:tcW w:w="1170" w:type="dxa"/>
            <w:vAlign w:val="center"/>
          </w:tcPr>
          <w:p w14:paraId="5C35B2A4" w14:textId="77777777" w:rsidR="00F33432" w:rsidRPr="00287DFB" w:rsidRDefault="00F33432" w:rsidP="00F33432">
            <w:pPr>
              <w:ind w:right="162"/>
              <w:jc w:val="right"/>
              <w:rPr>
                <w:b/>
                <w:sz w:val="18"/>
                <w:szCs w:val="18"/>
              </w:rPr>
            </w:pPr>
            <w:r w:rsidRPr="00287DFB">
              <w:rPr>
                <w:b/>
                <w:sz w:val="18"/>
                <w:szCs w:val="18"/>
              </w:rPr>
              <w:t>90.452</w:t>
            </w:r>
          </w:p>
        </w:tc>
        <w:tc>
          <w:tcPr>
            <w:tcW w:w="1168" w:type="dxa"/>
            <w:shd w:val="clear" w:color="auto" w:fill="auto"/>
            <w:vAlign w:val="center"/>
            <w:hideMark/>
          </w:tcPr>
          <w:p w14:paraId="131314B9" w14:textId="77777777" w:rsidR="00F33432" w:rsidRPr="00287DFB" w:rsidRDefault="00F33432" w:rsidP="00F33432">
            <w:pPr>
              <w:ind w:right="162"/>
              <w:jc w:val="right"/>
              <w:rPr>
                <w:b/>
                <w:sz w:val="18"/>
                <w:szCs w:val="18"/>
              </w:rPr>
            </w:pPr>
            <w:r w:rsidRPr="00287DFB">
              <w:rPr>
                <w:b/>
                <w:sz w:val="18"/>
                <w:szCs w:val="18"/>
              </w:rPr>
              <w:t>65.019</w:t>
            </w:r>
          </w:p>
        </w:tc>
      </w:tr>
      <w:tr w:rsidR="00F33432" w:rsidRPr="00287DFB" w14:paraId="2B661C02" w14:textId="77777777" w:rsidTr="00F33432">
        <w:trPr>
          <w:trHeight w:val="170"/>
          <w:jc w:val="center"/>
        </w:trPr>
        <w:tc>
          <w:tcPr>
            <w:tcW w:w="5387" w:type="dxa"/>
            <w:shd w:val="clear" w:color="auto" w:fill="auto"/>
            <w:vAlign w:val="center"/>
          </w:tcPr>
          <w:p w14:paraId="760A0AD2" w14:textId="77777777" w:rsidR="00F33432" w:rsidRPr="00287DFB" w:rsidRDefault="00F33432" w:rsidP="00B4799F">
            <w:pPr>
              <w:jc w:val="left"/>
              <w:rPr>
                <w:b/>
                <w:bCs/>
                <w:iCs/>
                <w:sz w:val="10"/>
                <w:szCs w:val="18"/>
              </w:rPr>
            </w:pPr>
          </w:p>
        </w:tc>
        <w:tc>
          <w:tcPr>
            <w:tcW w:w="1443" w:type="dxa"/>
            <w:shd w:val="clear" w:color="auto" w:fill="auto"/>
            <w:vAlign w:val="center"/>
          </w:tcPr>
          <w:p w14:paraId="7A4E0163" w14:textId="77777777" w:rsidR="00F33432" w:rsidRPr="00287DFB" w:rsidRDefault="00F33432" w:rsidP="00F33432">
            <w:pPr>
              <w:ind w:right="162"/>
              <w:jc w:val="right"/>
              <w:rPr>
                <w:b/>
                <w:sz w:val="18"/>
                <w:szCs w:val="18"/>
              </w:rPr>
            </w:pPr>
          </w:p>
        </w:tc>
        <w:tc>
          <w:tcPr>
            <w:tcW w:w="1170" w:type="dxa"/>
            <w:vAlign w:val="center"/>
          </w:tcPr>
          <w:p w14:paraId="1D9830C6" w14:textId="77777777" w:rsidR="00F33432" w:rsidRPr="00287DFB" w:rsidRDefault="00F33432" w:rsidP="00F33432">
            <w:pPr>
              <w:ind w:right="162"/>
              <w:jc w:val="right"/>
              <w:rPr>
                <w:b/>
                <w:sz w:val="10"/>
                <w:szCs w:val="18"/>
              </w:rPr>
            </w:pPr>
          </w:p>
        </w:tc>
        <w:tc>
          <w:tcPr>
            <w:tcW w:w="1168" w:type="dxa"/>
            <w:shd w:val="clear" w:color="auto" w:fill="auto"/>
            <w:vAlign w:val="center"/>
          </w:tcPr>
          <w:p w14:paraId="7293CE81" w14:textId="77777777" w:rsidR="00F33432" w:rsidRPr="00287DFB" w:rsidRDefault="00F33432" w:rsidP="00F33432">
            <w:pPr>
              <w:ind w:right="162"/>
              <w:jc w:val="right"/>
              <w:rPr>
                <w:b/>
                <w:sz w:val="10"/>
                <w:szCs w:val="18"/>
              </w:rPr>
            </w:pPr>
          </w:p>
        </w:tc>
      </w:tr>
      <w:tr w:rsidR="00F33432" w:rsidRPr="00287DFB" w14:paraId="5E177649" w14:textId="77777777" w:rsidTr="00F33432">
        <w:trPr>
          <w:trHeight w:val="240"/>
          <w:jc w:val="center"/>
        </w:trPr>
        <w:tc>
          <w:tcPr>
            <w:tcW w:w="5387" w:type="dxa"/>
            <w:shd w:val="clear" w:color="auto" w:fill="auto"/>
            <w:vAlign w:val="center"/>
            <w:hideMark/>
          </w:tcPr>
          <w:p w14:paraId="074D36FF" w14:textId="77777777" w:rsidR="00F33432" w:rsidRPr="00287DFB" w:rsidRDefault="00F33432" w:rsidP="00B4799F">
            <w:pPr>
              <w:jc w:val="left"/>
              <w:rPr>
                <w:sz w:val="18"/>
                <w:szCs w:val="18"/>
              </w:rPr>
            </w:pPr>
            <w:r w:rsidRPr="00287DFB">
              <w:rPr>
                <w:b/>
                <w:bCs/>
                <w:iCs/>
                <w:sz w:val="18"/>
                <w:szCs w:val="18"/>
              </w:rPr>
              <w:t>Activos por impuestos a las ganancias corriente</w:t>
            </w:r>
          </w:p>
        </w:tc>
        <w:tc>
          <w:tcPr>
            <w:tcW w:w="1443" w:type="dxa"/>
            <w:shd w:val="clear" w:color="auto" w:fill="auto"/>
            <w:vAlign w:val="center"/>
            <w:hideMark/>
          </w:tcPr>
          <w:p w14:paraId="384385F1" w14:textId="77777777" w:rsidR="00F33432" w:rsidRPr="00287DFB" w:rsidRDefault="00F33432" w:rsidP="00F33432">
            <w:pPr>
              <w:ind w:right="162"/>
              <w:jc w:val="right"/>
              <w:rPr>
                <w:b/>
                <w:sz w:val="18"/>
                <w:szCs w:val="18"/>
              </w:rPr>
            </w:pPr>
            <w:r w:rsidRPr="00287DFB">
              <w:rPr>
                <w:b/>
                <w:sz w:val="18"/>
                <w:szCs w:val="18"/>
              </w:rPr>
              <w:t>4.136</w:t>
            </w:r>
          </w:p>
        </w:tc>
        <w:tc>
          <w:tcPr>
            <w:tcW w:w="1170" w:type="dxa"/>
            <w:vAlign w:val="center"/>
          </w:tcPr>
          <w:p w14:paraId="117635F6" w14:textId="77777777" w:rsidR="00F33432" w:rsidRPr="00287DFB" w:rsidRDefault="00F33432" w:rsidP="00F33432">
            <w:pPr>
              <w:ind w:right="162"/>
              <w:jc w:val="right"/>
              <w:rPr>
                <w:b/>
                <w:sz w:val="18"/>
                <w:szCs w:val="18"/>
              </w:rPr>
            </w:pPr>
            <w:r w:rsidRPr="00287DFB">
              <w:rPr>
                <w:b/>
                <w:sz w:val="18"/>
                <w:szCs w:val="18"/>
              </w:rPr>
              <w:t>59.030</w:t>
            </w:r>
          </w:p>
        </w:tc>
        <w:tc>
          <w:tcPr>
            <w:tcW w:w="1168" w:type="dxa"/>
            <w:shd w:val="clear" w:color="auto" w:fill="auto"/>
            <w:vAlign w:val="center"/>
            <w:hideMark/>
          </w:tcPr>
          <w:p w14:paraId="7F00D5D0" w14:textId="77777777" w:rsidR="00F33432" w:rsidRPr="00287DFB" w:rsidRDefault="00F33432" w:rsidP="00F33432">
            <w:pPr>
              <w:ind w:right="162"/>
              <w:jc w:val="right"/>
              <w:rPr>
                <w:b/>
                <w:sz w:val="18"/>
                <w:szCs w:val="18"/>
              </w:rPr>
            </w:pPr>
            <w:r w:rsidRPr="00287DFB">
              <w:rPr>
                <w:b/>
                <w:sz w:val="18"/>
                <w:szCs w:val="18"/>
              </w:rPr>
              <w:t>101.612</w:t>
            </w:r>
          </w:p>
        </w:tc>
      </w:tr>
      <w:tr w:rsidR="00F33432" w:rsidRPr="00287DFB" w14:paraId="648BA5E5" w14:textId="77777777" w:rsidTr="00F33432">
        <w:trPr>
          <w:trHeight w:val="170"/>
          <w:jc w:val="center"/>
        </w:trPr>
        <w:tc>
          <w:tcPr>
            <w:tcW w:w="5387" w:type="dxa"/>
            <w:shd w:val="clear" w:color="auto" w:fill="auto"/>
            <w:vAlign w:val="center"/>
          </w:tcPr>
          <w:p w14:paraId="4521B3BF" w14:textId="77777777" w:rsidR="00F33432" w:rsidRPr="00287DFB" w:rsidRDefault="00F33432" w:rsidP="00B4799F">
            <w:pPr>
              <w:jc w:val="left"/>
              <w:rPr>
                <w:b/>
                <w:bCs/>
                <w:iCs/>
                <w:sz w:val="10"/>
                <w:szCs w:val="18"/>
              </w:rPr>
            </w:pPr>
          </w:p>
        </w:tc>
        <w:tc>
          <w:tcPr>
            <w:tcW w:w="1443" w:type="dxa"/>
            <w:shd w:val="clear" w:color="auto" w:fill="auto"/>
            <w:vAlign w:val="center"/>
          </w:tcPr>
          <w:p w14:paraId="38F98F70" w14:textId="77777777" w:rsidR="00F33432" w:rsidRPr="00287DFB" w:rsidRDefault="00F33432" w:rsidP="00F33432">
            <w:pPr>
              <w:ind w:right="162"/>
              <w:jc w:val="right"/>
              <w:rPr>
                <w:b/>
                <w:sz w:val="18"/>
                <w:szCs w:val="18"/>
              </w:rPr>
            </w:pPr>
          </w:p>
        </w:tc>
        <w:tc>
          <w:tcPr>
            <w:tcW w:w="1170" w:type="dxa"/>
            <w:vAlign w:val="center"/>
          </w:tcPr>
          <w:p w14:paraId="5900887D" w14:textId="77777777" w:rsidR="00F33432" w:rsidRPr="00287DFB" w:rsidRDefault="00F33432" w:rsidP="00F33432">
            <w:pPr>
              <w:ind w:right="162"/>
              <w:jc w:val="right"/>
              <w:rPr>
                <w:b/>
                <w:sz w:val="10"/>
                <w:szCs w:val="18"/>
              </w:rPr>
            </w:pPr>
          </w:p>
        </w:tc>
        <w:tc>
          <w:tcPr>
            <w:tcW w:w="1168" w:type="dxa"/>
            <w:shd w:val="clear" w:color="auto" w:fill="auto"/>
            <w:vAlign w:val="center"/>
          </w:tcPr>
          <w:p w14:paraId="04810439" w14:textId="77777777" w:rsidR="00F33432" w:rsidRPr="00287DFB" w:rsidRDefault="00F33432" w:rsidP="00F33432">
            <w:pPr>
              <w:ind w:right="162"/>
              <w:jc w:val="right"/>
              <w:rPr>
                <w:b/>
                <w:sz w:val="10"/>
                <w:szCs w:val="18"/>
              </w:rPr>
            </w:pPr>
          </w:p>
        </w:tc>
      </w:tr>
      <w:tr w:rsidR="00F33432" w:rsidRPr="00287DFB" w14:paraId="32F991DC" w14:textId="77777777" w:rsidTr="00F33432">
        <w:trPr>
          <w:trHeight w:val="240"/>
          <w:jc w:val="center"/>
        </w:trPr>
        <w:tc>
          <w:tcPr>
            <w:tcW w:w="5387" w:type="dxa"/>
            <w:shd w:val="clear" w:color="auto" w:fill="auto"/>
            <w:vAlign w:val="center"/>
            <w:hideMark/>
          </w:tcPr>
          <w:p w14:paraId="5C681BF4" w14:textId="77777777" w:rsidR="00F33432" w:rsidRPr="00287DFB" w:rsidRDefault="00F33432" w:rsidP="00B4799F">
            <w:pPr>
              <w:jc w:val="left"/>
              <w:rPr>
                <w:sz w:val="18"/>
                <w:szCs w:val="18"/>
              </w:rPr>
            </w:pPr>
            <w:r w:rsidRPr="00287DFB">
              <w:rPr>
                <w:b/>
                <w:bCs/>
                <w:iCs/>
                <w:sz w:val="18"/>
                <w:szCs w:val="18"/>
              </w:rPr>
              <w:t>Inversiones en instrumentos de patrimonio</w:t>
            </w:r>
          </w:p>
        </w:tc>
        <w:tc>
          <w:tcPr>
            <w:tcW w:w="1443" w:type="dxa"/>
            <w:shd w:val="clear" w:color="auto" w:fill="auto"/>
            <w:vAlign w:val="center"/>
            <w:hideMark/>
          </w:tcPr>
          <w:p w14:paraId="210550B6" w14:textId="77777777" w:rsidR="00F33432" w:rsidRPr="00287DFB" w:rsidRDefault="00F33432" w:rsidP="00F33432">
            <w:pPr>
              <w:ind w:right="162"/>
              <w:jc w:val="right"/>
              <w:rPr>
                <w:b/>
                <w:sz w:val="18"/>
                <w:szCs w:val="18"/>
              </w:rPr>
            </w:pPr>
            <w:r w:rsidRPr="00287DFB">
              <w:rPr>
                <w:b/>
                <w:sz w:val="18"/>
                <w:szCs w:val="18"/>
              </w:rPr>
              <w:t>9.779</w:t>
            </w:r>
          </w:p>
        </w:tc>
        <w:tc>
          <w:tcPr>
            <w:tcW w:w="1170" w:type="dxa"/>
            <w:vAlign w:val="center"/>
          </w:tcPr>
          <w:p w14:paraId="63F60D43" w14:textId="77777777" w:rsidR="00F33432" w:rsidRPr="00287DFB" w:rsidRDefault="00F33432" w:rsidP="00F33432">
            <w:pPr>
              <w:ind w:right="162"/>
              <w:jc w:val="right"/>
              <w:rPr>
                <w:b/>
                <w:sz w:val="18"/>
                <w:szCs w:val="18"/>
              </w:rPr>
            </w:pPr>
            <w:r w:rsidRPr="00287DFB">
              <w:rPr>
                <w:b/>
                <w:sz w:val="18"/>
                <w:szCs w:val="18"/>
              </w:rPr>
              <w:t>5.538</w:t>
            </w:r>
          </w:p>
        </w:tc>
        <w:tc>
          <w:tcPr>
            <w:tcW w:w="1168" w:type="dxa"/>
            <w:shd w:val="clear" w:color="auto" w:fill="auto"/>
            <w:vAlign w:val="center"/>
            <w:hideMark/>
          </w:tcPr>
          <w:p w14:paraId="7167B78D" w14:textId="77777777" w:rsidR="00F33432" w:rsidRPr="00287DFB" w:rsidRDefault="00F33432" w:rsidP="00F33432">
            <w:pPr>
              <w:ind w:right="162"/>
              <w:jc w:val="right"/>
              <w:rPr>
                <w:b/>
                <w:sz w:val="18"/>
                <w:szCs w:val="18"/>
              </w:rPr>
            </w:pPr>
            <w:r w:rsidRPr="00287DFB">
              <w:rPr>
                <w:b/>
                <w:sz w:val="18"/>
                <w:szCs w:val="18"/>
              </w:rPr>
              <w:t>3.341</w:t>
            </w:r>
          </w:p>
        </w:tc>
      </w:tr>
      <w:tr w:rsidR="00F33432" w:rsidRPr="00287DFB" w14:paraId="0956A6D9" w14:textId="77777777" w:rsidTr="00F33432">
        <w:trPr>
          <w:trHeight w:val="170"/>
          <w:jc w:val="center"/>
        </w:trPr>
        <w:tc>
          <w:tcPr>
            <w:tcW w:w="5387" w:type="dxa"/>
            <w:shd w:val="clear" w:color="auto" w:fill="auto"/>
            <w:vAlign w:val="center"/>
          </w:tcPr>
          <w:p w14:paraId="2B5D85A8" w14:textId="77777777" w:rsidR="00F33432" w:rsidRPr="00287DFB" w:rsidRDefault="00F33432" w:rsidP="00B4799F">
            <w:pPr>
              <w:jc w:val="left"/>
              <w:rPr>
                <w:sz w:val="10"/>
                <w:szCs w:val="18"/>
              </w:rPr>
            </w:pPr>
          </w:p>
        </w:tc>
        <w:tc>
          <w:tcPr>
            <w:tcW w:w="1443" w:type="dxa"/>
            <w:shd w:val="clear" w:color="auto" w:fill="auto"/>
            <w:vAlign w:val="center"/>
          </w:tcPr>
          <w:p w14:paraId="3DDD449D" w14:textId="77777777" w:rsidR="00F33432" w:rsidRPr="00287DFB" w:rsidRDefault="00F33432" w:rsidP="00F33432">
            <w:pPr>
              <w:ind w:right="162"/>
              <w:jc w:val="right"/>
              <w:rPr>
                <w:b/>
                <w:sz w:val="18"/>
                <w:szCs w:val="18"/>
              </w:rPr>
            </w:pPr>
          </w:p>
        </w:tc>
        <w:tc>
          <w:tcPr>
            <w:tcW w:w="1170" w:type="dxa"/>
            <w:vAlign w:val="center"/>
          </w:tcPr>
          <w:p w14:paraId="6C9E18EB" w14:textId="77777777" w:rsidR="00F33432" w:rsidRPr="00287DFB" w:rsidRDefault="00F33432" w:rsidP="00F33432">
            <w:pPr>
              <w:ind w:right="162"/>
              <w:jc w:val="right"/>
              <w:rPr>
                <w:b/>
                <w:sz w:val="10"/>
                <w:szCs w:val="18"/>
              </w:rPr>
            </w:pPr>
          </w:p>
        </w:tc>
        <w:tc>
          <w:tcPr>
            <w:tcW w:w="1168" w:type="dxa"/>
            <w:shd w:val="clear" w:color="auto" w:fill="auto"/>
            <w:vAlign w:val="center"/>
          </w:tcPr>
          <w:p w14:paraId="082EE011" w14:textId="77777777" w:rsidR="00F33432" w:rsidRPr="00287DFB" w:rsidRDefault="00F33432" w:rsidP="00F33432">
            <w:pPr>
              <w:ind w:right="162"/>
              <w:jc w:val="right"/>
              <w:rPr>
                <w:sz w:val="10"/>
                <w:szCs w:val="18"/>
              </w:rPr>
            </w:pPr>
          </w:p>
        </w:tc>
      </w:tr>
      <w:tr w:rsidR="00F33432" w:rsidRPr="00287DFB" w14:paraId="30A77DA1" w14:textId="77777777" w:rsidTr="00F33432">
        <w:trPr>
          <w:trHeight w:val="240"/>
          <w:jc w:val="center"/>
        </w:trPr>
        <w:tc>
          <w:tcPr>
            <w:tcW w:w="5387" w:type="dxa"/>
            <w:shd w:val="clear" w:color="auto" w:fill="auto"/>
            <w:vAlign w:val="center"/>
            <w:hideMark/>
          </w:tcPr>
          <w:p w14:paraId="5C4B8EEC" w14:textId="77777777" w:rsidR="00F33432" w:rsidRPr="00287DFB" w:rsidRDefault="00F33432" w:rsidP="00B4799F">
            <w:pPr>
              <w:jc w:val="left"/>
              <w:rPr>
                <w:sz w:val="18"/>
                <w:szCs w:val="18"/>
              </w:rPr>
            </w:pPr>
            <w:r w:rsidRPr="00287DFB">
              <w:rPr>
                <w:b/>
                <w:bCs/>
                <w:iCs/>
                <w:sz w:val="18"/>
                <w:szCs w:val="18"/>
              </w:rPr>
              <w:t>Propiedad, planta y equipo</w:t>
            </w:r>
          </w:p>
        </w:tc>
        <w:tc>
          <w:tcPr>
            <w:tcW w:w="1443" w:type="dxa"/>
            <w:shd w:val="clear" w:color="auto" w:fill="auto"/>
            <w:vAlign w:val="center"/>
            <w:hideMark/>
          </w:tcPr>
          <w:p w14:paraId="59B6E77F" w14:textId="77777777" w:rsidR="00F33432" w:rsidRPr="00287DFB" w:rsidRDefault="00F33432" w:rsidP="00F33432">
            <w:pPr>
              <w:ind w:right="162"/>
              <w:jc w:val="right"/>
              <w:rPr>
                <w:b/>
                <w:sz w:val="18"/>
                <w:szCs w:val="18"/>
              </w:rPr>
            </w:pPr>
            <w:r w:rsidRPr="00287DFB">
              <w:rPr>
                <w:b/>
                <w:sz w:val="18"/>
                <w:szCs w:val="18"/>
              </w:rPr>
              <w:t>242.214</w:t>
            </w:r>
          </w:p>
        </w:tc>
        <w:tc>
          <w:tcPr>
            <w:tcW w:w="1170" w:type="dxa"/>
            <w:vAlign w:val="center"/>
          </w:tcPr>
          <w:p w14:paraId="58DBE554" w14:textId="77777777" w:rsidR="00F33432" w:rsidRPr="00287DFB" w:rsidRDefault="00F33432" w:rsidP="00F33432">
            <w:pPr>
              <w:ind w:right="162"/>
              <w:jc w:val="right"/>
              <w:rPr>
                <w:b/>
                <w:sz w:val="18"/>
                <w:szCs w:val="18"/>
              </w:rPr>
            </w:pPr>
            <w:r w:rsidRPr="00287DFB">
              <w:rPr>
                <w:b/>
                <w:sz w:val="18"/>
                <w:szCs w:val="18"/>
              </w:rPr>
              <w:t>79.763</w:t>
            </w:r>
          </w:p>
        </w:tc>
        <w:tc>
          <w:tcPr>
            <w:tcW w:w="1168" w:type="dxa"/>
            <w:shd w:val="clear" w:color="auto" w:fill="auto"/>
            <w:vAlign w:val="center"/>
            <w:hideMark/>
          </w:tcPr>
          <w:p w14:paraId="06F99A77" w14:textId="77777777" w:rsidR="00F33432" w:rsidRPr="00287DFB" w:rsidRDefault="00F33432" w:rsidP="00F33432">
            <w:pPr>
              <w:ind w:right="162"/>
              <w:jc w:val="right"/>
              <w:rPr>
                <w:b/>
                <w:sz w:val="18"/>
                <w:szCs w:val="18"/>
              </w:rPr>
            </w:pPr>
            <w:r w:rsidRPr="00287DFB">
              <w:rPr>
                <w:b/>
                <w:sz w:val="18"/>
                <w:szCs w:val="18"/>
              </w:rPr>
              <w:t>76.432</w:t>
            </w:r>
          </w:p>
        </w:tc>
      </w:tr>
      <w:tr w:rsidR="00F33432" w:rsidRPr="00287DFB" w14:paraId="4A1FABEC" w14:textId="77777777" w:rsidTr="00F33432">
        <w:trPr>
          <w:trHeight w:val="170"/>
          <w:jc w:val="center"/>
        </w:trPr>
        <w:tc>
          <w:tcPr>
            <w:tcW w:w="5387" w:type="dxa"/>
            <w:shd w:val="clear" w:color="auto" w:fill="auto"/>
            <w:vAlign w:val="center"/>
          </w:tcPr>
          <w:p w14:paraId="248B5E62" w14:textId="77777777" w:rsidR="00F33432" w:rsidRPr="00287DFB" w:rsidRDefault="00F33432" w:rsidP="00B4799F">
            <w:pPr>
              <w:jc w:val="left"/>
              <w:rPr>
                <w:b/>
                <w:bCs/>
                <w:iCs/>
                <w:sz w:val="10"/>
                <w:szCs w:val="18"/>
              </w:rPr>
            </w:pPr>
          </w:p>
        </w:tc>
        <w:tc>
          <w:tcPr>
            <w:tcW w:w="1443" w:type="dxa"/>
            <w:shd w:val="clear" w:color="auto" w:fill="auto"/>
            <w:vAlign w:val="center"/>
          </w:tcPr>
          <w:p w14:paraId="11B0A7BA" w14:textId="77777777" w:rsidR="00F33432" w:rsidRPr="00287DFB" w:rsidRDefault="00F33432" w:rsidP="00F33432">
            <w:pPr>
              <w:ind w:right="162"/>
              <w:jc w:val="right"/>
              <w:rPr>
                <w:b/>
                <w:sz w:val="18"/>
                <w:szCs w:val="18"/>
              </w:rPr>
            </w:pPr>
          </w:p>
        </w:tc>
        <w:tc>
          <w:tcPr>
            <w:tcW w:w="1170" w:type="dxa"/>
            <w:vAlign w:val="center"/>
          </w:tcPr>
          <w:p w14:paraId="411F410B" w14:textId="77777777" w:rsidR="00F33432" w:rsidRPr="00287DFB" w:rsidRDefault="00F33432" w:rsidP="00F33432">
            <w:pPr>
              <w:ind w:right="162"/>
              <w:jc w:val="right"/>
              <w:rPr>
                <w:b/>
                <w:sz w:val="10"/>
                <w:szCs w:val="18"/>
              </w:rPr>
            </w:pPr>
          </w:p>
        </w:tc>
        <w:tc>
          <w:tcPr>
            <w:tcW w:w="1168" w:type="dxa"/>
            <w:shd w:val="clear" w:color="auto" w:fill="auto"/>
            <w:vAlign w:val="center"/>
          </w:tcPr>
          <w:p w14:paraId="670F1EDB" w14:textId="77777777" w:rsidR="00F33432" w:rsidRPr="00287DFB" w:rsidRDefault="00F33432" w:rsidP="00F33432">
            <w:pPr>
              <w:ind w:right="162"/>
              <w:jc w:val="right"/>
              <w:rPr>
                <w:b/>
                <w:sz w:val="10"/>
                <w:szCs w:val="18"/>
              </w:rPr>
            </w:pPr>
          </w:p>
        </w:tc>
      </w:tr>
      <w:tr w:rsidR="00F33432" w:rsidRPr="00287DFB" w14:paraId="0218FD52" w14:textId="77777777" w:rsidTr="00F33432">
        <w:trPr>
          <w:trHeight w:val="240"/>
          <w:jc w:val="center"/>
        </w:trPr>
        <w:tc>
          <w:tcPr>
            <w:tcW w:w="5387" w:type="dxa"/>
            <w:shd w:val="clear" w:color="auto" w:fill="auto"/>
            <w:vAlign w:val="center"/>
            <w:hideMark/>
          </w:tcPr>
          <w:p w14:paraId="3C1359F2" w14:textId="77777777" w:rsidR="00F33432" w:rsidRPr="00287DFB" w:rsidRDefault="00F33432" w:rsidP="00B4799F">
            <w:pPr>
              <w:jc w:val="left"/>
              <w:rPr>
                <w:sz w:val="18"/>
                <w:szCs w:val="18"/>
              </w:rPr>
            </w:pPr>
            <w:r w:rsidRPr="00287DFB">
              <w:rPr>
                <w:b/>
                <w:bCs/>
                <w:iCs/>
                <w:sz w:val="18"/>
                <w:szCs w:val="18"/>
              </w:rPr>
              <w:t>Activos intangibles</w:t>
            </w:r>
          </w:p>
        </w:tc>
        <w:tc>
          <w:tcPr>
            <w:tcW w:w="1443" w:type="dxa"/>
            <w:shd w:val="clear" w:color="auto" w:fill="auto"/>
            <w:vAlign w:val="center"/>
            <w:hideMark/>
          </w:tcPr>
          <w:p w14:paraId="4D6E7141" w14:textId="77777777" w:rsidR="00F33432" w:rsidRPr="00287DFB" w:rsidRDefault="00F33432" w:rsidP="00F33432">
            <w:pPr>
              <w:ind w:right="162"/>
              <w:jc w:val="right"/>
              <w:rPr>
                <w:b/>
                <w:sz w:val="18"/>
                <w:szCs w:val="18"/>
              </w:rPr>
            </w:pPr>
            <w:r w:rsidRPr="00287DFB">
              <w:rPr>
                <w:b/>
                <w:sz w:val="18"/>
                <w:szCs w:val="18"/>
              </w:rPr>
              <w:t>173.483</w:t>
            </w:r>
          </w:p>
        </w:tc>
        <w:tc>
          <w:tcPr>
            <w:tcW w:w="1170" w:type="dxa"/>
            <w:vAlign w:val="center"/>
          </w:tcPr>
          <w:p w14:paraId="20FBAA60" w14:textId="77777777" w:rsidR="00F33432" w:rsidRPr="00287DFB" w:rsidRDefault="00F33432" w:rsidP="00F33432">
            <w:pPr>
              <w:ind w:right="162"/>
              <w:jc w:val="right"/>
              <w:rPr>
                <w:b/>
                <w:sz w:val="18"/>
                <w:szCs w:val="18"/>
              </w:rPr>
            </w:pPr>
            <w:r w:rsidRPr="00287DFB">
              <w:rPr>
                <w:b/>
                <w:sz w:val="18"/>
                <w:szCs w:val="18"/>
              </w:rPr>
              <w:t>118.531</w:t>
            </w:r>
          </w:p>
        </w:tc>
        <w:tc>
          <w:tcPr>
            <w:tcW w:w="1168" w:type="dxa"/>
            <w:shd w:val="clear" w:color="auto" w:fill="auto"/>
            <w:vAlign w:val="center"/>
            <w:hideMark/>
          </w:tcPr>
          <w:p w14:paraId="71C3DD98" w14:textId="77777777" w:rsidR="00F33432" w:rsidRPr="00287DFB" w:rsidRDefault="00F33432" w:rsidP="00F33432">
            <w:pPr>
              <w:ind w:right="162"/>
              <w:jc w:val="right"/>
              <w:rPr>
                <w:b/>
                <w:sz w:val="18"/>
                <w:szCs w:val="18"/>
              </w:rPr>
            </w:pPr>
            <w:r w:rsidRPr="00287DFB">
              <w:rPr>
                <w:b/>
                <w:sz w:val="18"/>
                <w:szCs w:val="18"/>
              </w:rPr>
              <w:t>59.422</w:t>
            </w:r>
          </w:p>
        </w:tc>
      </w:tr>
      <w:tr w:rsidR="00F33432" w:rsidRPr="00287DFB" w14:paraId="6C9BDBBE" w14:textId="77777777" w:rsidTr="00F33432">
        <w:trPr>
          <w:trHeight w:val="170"/>
          <w:jc w:val="center"/>
        </w:trPr>
        <w:tc>
          <w:tcPr>
            <w:tcW w:w="5387" w:type="dxa"/>
            <w:shd w:val="clear" w:color="auto" w:fill="auto"/>
            <w:vAlign w:val="center"/>
          </w:tcPr>
          <w:p w14:paraId="13BAD1E3" w14:textId="77777777" w:rsidR="00F33432" w:rsidRPr="00287DFB" w:rsidRDefault="00F33432" w:rsidP="00B4799F">
            <w:pPr>
              <w:jc w:val="left"/>
              <w:rPr>
                <w:b/>
                <w:bCs/>
                <w:iCs/>
                <w:sz w:val="10"/>
                <w:szCs w:val="18"/>
              </w:rPr>
            </w:pPr>
          </w:p>
        </w:tc>
        <w:tc>
          <w:tcPr>
            <w:tcW w:w="1443" w:type="dxa"/>
            <w:shd w:val="clear" w:color="auto" w:fill="auto"/>
            <w:vAlign w:val="center"/>
          </w:tcPr>
          <w:p w14:paraId="0112B38F" w14:textId="77777777" w:rsidR="00F33432" w:rsidRPr="00287DFB" w:rsidRDefault="00F33432" w:rsidP="00F33432">
            <w:pPr>
              <w:ind w:right="162"/>
              <w:jc w:val="right"/>
              <w:rPr>
                <w:b/>
                <w:sz w:val="18"/>
                <w:szCs w:val="18"/>
              </w:rPr>
            </w:pPr>
          </w:p>
        </w:tc>
        <w:tc>
          <w:tcPr>
            <w:tcW w:w="1170" w:type="dxa"/>
            <w:vAlign w:val="center"/>
          </w:tcPr>
          <w:p w14:paraId="457F2102" w14:textId="77777777" w:rsidR="00F33432" w:rsidRPr="00287DFB" w:rsidRDefault="00F33432" w:rsidP="00F33432">
            <w:pPr>
              <w:ind w:right="162"/>
              <w:jc w:val="right"/>
              <w:rPr>
                <w:b/>
                <w:sz w:val="10"/>
                <w:szCs w:val="18"/>
              </w:rPr>
            </w:pPr>
          </w:p>
        </w:tc>
        <w:tc>
          <w:tcPr>
            <w:tcW w:w="1168" w:type="dxa"/>
            <w:shd w:val="clear" w:color="auto" w:fill="auto"/>
            <w:vAlign w:val="center"/>
          </w:tcPr>
          <w:p w14:paraId="39221C13" w14:textId="77777777" w:rsidR="00F33432" w:rsidRPr="00287DFB" w:rsidRDefault="00F33432" w:rsidP="00F33432">
            <w:pPr>
              <w:ind w:right="162"/>
              <w:jc w:val="right"/>
              <w:rPr>
                <w:b/>
                <w:sz w:val="10"/>
                <w:szCs w:val="18"/>
              </w:rPr>
            </w:pPr>
          </w:p>
        </w:tc>
      </w:tr>
      <w:tr w:rsidR="00F33432" w:rsidRPr="00287DFB" w14:paraId="3AFEDF0D" w14:textId="77777777" w:rsidTr="00F33432">
        <w:trPr>
          <w:trHeight w:val="240"/>
          <w:jc w:val="center"/>
        </w:trPr>
        <w:tc>
          <w:tcPr>
            <w:tcW w:w="5387" w:type="dxa"/>
            <w:shd w:val="clear" w:color="auto" w:fill="auto"/>
            <w:vAlign w:val="center"/>
            <w:hideMark/>
          </w:tcPr>
          <w:p w14:paraId="3249F5DF" w14:textId="77777777" w:rsidR="00F33432" w:rsidRPr="00287DFB" w:rsidRDefault="00F33432" w:rsidP="00B4799F">
            <w:pPr>
              <w:jc w:val="left"/>
              <w:rPr>
                <w:sz w:val="18"/>
                <w:szCs w:val="18"/>
              </w:rPr>
            </w:pPr>
            <w:r w:rsidRPr="00287DFB">
              <w:rPr>
                <w:b/>
                <w:bCs/>
                <w:iCs/>
                <w:sz w:val="18"/>
                <w:szCs w:val="18"/>
              </w:rPr>
              <w:t>Activos por impuesto a las ganancias diferido</w:t>
            </w:r>
          </w:p>
        </w:tc>
        <w:tc>
          <w:tcPr>
            <w:tcW w:w="1443" w:type="dxa"/>
            <w:shd w:val="clear" w:color="auto" w:fill="auto"/>
            <w:vAlign w:val="center"/>
            <w:hideMark/>
          </w:tcPr>
          <w:p w14:paraId="5A6A2A93" w14:textId="77777777" w:rsidR="00F33432" w:rsidRPr="00287DFB" w:rsidRDefault="00F33432" w:rsidP="00F33432">
            <w:pPr>
              <w:ind w:right="162"/>
              <w:jc w:val="right"/>
              <w:rPr>
                <w:b/>
                <w:sz w:val="18"/>
                <w:szCs w:val="18"/>
              </w:rPr>
            </w:pPr>
            <w:r w:rsidRPr="00287DFB">
              <w:rPr>
                <w:b/>
                <w:sz w:val="18"/>
                <w:szCs w:val="18"/>
              </w:rPr>
              <w:t>404.873</w:t>
            </w:r>
          </w:p>
        </w:tc>
        <w:tc>
          <w:tcPr>
            <w:tcW w:w="1170" w:type="dxa"/>
            <w:vAlign w:val="center"/>
          </w:tcPr>
          <w:p w14:paraId="35F03CF1" w14:textId="77777777" w:rsidR="00F33432" w:rsidRPr="00287DFB" w:rsidRDefault="00F33432" w:rsidP="00F33432">
            <w:pPr>
              <w:ind w:right="162"/>
              <w:jc w:val="right"/>
              <w:rPr>
                <w:b/>
                <w:sz w:val="18"/>
                <w:szCs w:val="18"/>
              </w:rPr>
            </w:pPr>
            <w:r w:rsidRPr="00287DFB">
              <w:rPr>
                <w:b/>
                <w:sz w:val="18"/>
                <w:szCs w:val="18"/>
              </w:rPr>
              <w:t>115.328</w:t>
            </w:r>
          </w:p>
        </w:tc>
        <w:tc>
          <w:tcPr>
            <w:tcW w:w="1168" w:type="dxa"/>
            <w:shd w:val="clear" w:color="auto" w:fill="auto"/>
            <w:vAlign w:val="center"/>
            <w:hideMark/>
          </w:tcPr>
          <w:p w14:paraId="5C5EC6D6" w14:textId="77777777" w:rsidR="00F33432" w:rsidRPr="00287DFB" w:rsidRDefault="00F33432" w:rsidP="00F33432">
            <w:pPr>
              <w:ind w:right="162"/>
              <w:jc w:val="right"/>
              <w:rPr>
                <w:b/>
                <w:sz w:val="18"/>
                <w:szCs w:val="18"/>
              </w:rPr>
            </w:pPr>
            <w:r w:rsidRPr="00287DFB">
              <w:rPr>
                <w:b/>
                <w:sz w:val="18"/>
                <w:szCs w:val="18"/>
              </w:rPr>
              <w:t>65.341</w:t>
            </w:r>
          </w:p>
        </w:tc>
      </w:tr>
      <w:tr w:rsidR="00F33432" w:rsidRPr="00287DFB" w14:paraId="0086C3FE" w14:textId="77777777" w:rsidTr="00F33432">
        <w:trPr>
          <w:trHeight w:val="170"/>
          <w:jc w:val="center"/>
        </w:trPr>
        <w:tc>
          <w:tcPr>
            <w:tcW w:w="5387" w:type="dxa"/>
            <w:shd w:val="clear" w:color="auto" w:fill="auto"/>
            <w:vAlign w:val="center"/>
          </w:tcPr>
          <w:p w14:paraId="5EBFD15C" w14:textId="77777777" w:rsidR="00F33432" w:rsidRPr="00287DFB" w:rsidRDefault="00F33432" w:rsidP="00B4799F">
            <w:pPr>
              <w:jc w:val="left"/>
              <w:rPr>
                <w:b/>
                <w:bCs/>
                <w:iCs/>
                <w:sz w:val="10"/>
                <w:szCs w:val="18"/>
              </w:rPr>
            </w:pPr>
          </w:p>
        </w:tc>
        <w:tc>
          <w:tcPr>
            <w:tcW w:w="1443" w:type="dxa"/>
            <w:shd w:val="clear" w:color="auto" w:fill="auto"/>
            <w:vAlign w:val="center"/>
          </w:tcPr>
          <w:p w14:paraId="7FCF95E0" w14:textId="77777777" w:rsidR="00F33432" w:rsidRPr="00287DFB" w:rsidRDefault="00F33432" w:rsidP="00F33432">
            <w:pPr>
              <w:ind w:right="162"/>
              <w:jc w:val="right"/>
              <w:rPr>
                <w:b/>
                <w:sz w:val="18"/>
                <w:szCs w:val="18"/>
              </w:rPr>
            </w:pPr>
          </w:p>
        </w:tc>
        <w:tc>
          <w:tcPr>
            <w:tcW w:w="1170" w:type="dxa"/>
            <w:vAlign w:val="center"/>
          </w:tcPr>
          <w:p w14:paraId="59B5C250" w14:textId="77777777" w:rsidR="00F33432" w:rsidRPr="00287DFB" w:rsidRDefault="00F33432" w:rsidP="00F33432">
            <w:pPr>
              <w:ind w:right="162"/>
              <w:jc w:val="right"/>
              <w:rPr>
                <w:b/>
                <w:sz w:val="10"/>
                <w:szCs w:val="18"/>
              </w:rPr>
            </w:pPr>
          </w:p>
        </w:tc>
        <w:tc>
          <w:tcPr>
            <w:tcW w:w="1168" w:type="dxa"/>
            <w:shd w:val="clear" w:color="auto" w:fill="auto"/>
            <w:vAlign w:val="center"/>
          </w:tcPr>
          <w:p w14:paraId="2CEC4E5B" w14:textId="77777777" w:rsidR="00F33432" w:rsidRPr="00287DFB" w:rsidRDefault="00F33432" w:rsidP="00F33432">
            <w:pPr>
              <w:ind w:right="162"/>
              <w:jc w:val="right"/>
              <w:rPr>
                <w:b/>
                <w:sz w:val="10"/>
                <w:szCs w:val="18"/>
              </w:rPr>
            </w:pPr>
          </w:p>
        </w:tc>
      </w:tr>
      <w:tr w:rsidR="00F33432" w:rsidRPr="00287DFB" w14:paraId="3BF962D3" w14:textId="77777777" w:rsidTr="00F33432">
        <w:trPr>
          <w:trHeight w:val="240"/>
          <w:jc w:val="center"/>
        </w:trPr>
        <w:tc>
          <w:tcPr>
            <w:tcW w:w="5387" w:type="dxa"/>
            <w:shd w:val="clear" w:color="auto" w:fill="auto"/>
            <w:vAlign w:val="center"/>
            <w:hideMark/>
          </w:tcPr>
          <w:p w14:paraId="4D198CF6" w14:textId="77777777" w:rsidR="00F33432" w:rsidRPr="00287DFB" w:rsidRDefault="00F33432" w:rsidP="00B4799F">
            <w:pPr>
              <w:jc w:val="left"/>
              <w:rPr>
                <w:sz w:val="18"/>
                <w:szCs w:val="18"/>
              </w:rPr>
            </w:pPr>
            <w:r w:rsidRPr="00287DFB">
              <w:rPr>
                <w:b/>
                <w:bCs/>
                <w:iCs/>
                <w:sz w:val="18"/>
                <w:szCs w:val="18"/>
              </w:rPr>
              <w:t>Otros activos no financieros</w:t>
            </w:r>
          </w:p>
        </w:tc>
        <w:tc>
          <w:tcPr>
            <w:tcW w:w="1443" w:type="dxa"/>
            <w:shd w:val="clear" w:color="auto" w:fill="auto"/>
            <w:vAlign w:val="center"/>
            <w:hideMark/>
          </w:tcPr>
          <w:p w14:paraId="6841A138" w14:textId="77777777" w:rsidR="00F33432" w:rsidRPr="00287DFB" w:rsidRDefault="00F33432" w:rsidP="00F33432">
            <w:pPr>
              <w:ind w:right="162"/>
              <w:jc w:val="right"/>
              <w:rPr>
                <w:b/>
                <w:sz w:val="18"/>
                <w:szCs w:val="18"/>
              </w:rPr>
            </w:pPr>
            <w:r w:rsidRPr="00287DFB">
              <w:rPr>
                <w:b/>
                <w:sz w:val="18"/>
                <w:szCs w:val="18"/>
              </w:rPr>
              <w:t>91.548</w:t>
            </w:r>
          </w:p>
        </w:tc>
        <w:tc>
          <w:tcPr>
            <w:tcW w:w="1170" w:type="dxa"/>
            <w:vAlign w:val="center"/>
          </w:tcPr>
          <w:p w14:paraId="38D2BD35" w14:textId="77777777" w:rsidR="00F33432" w:rsidRPr="00287DFB" w:rsidRDefault="00F33432" w:rsidP="00F33432">
            <w:pPr>
              <w:ind w:right="162"/>
              <w:jc w:val="right"/>
              <w:rPr>
                <w:b/>
                <w:sz w:val="18"/>
                <w:szCs w:val="18"/>
              </w:rPr>
            </w:pPr>
            <w:r w:rsidRPr="00287DFB">
              <w:rPr>
                <w:b/>
                <w:sz w:val="18"/>
                <w:szCs w:val="18"/>
              </w:rPr>
              <w:t>60.098</w:t>
            </w:r>
          </w:p>
        </w:tc>
        <w:tc>
          <w:tcPr>
            <w:tcW w:w="1168" w:type="dxa"/>
            <w:shd w:val="clear" w:color="auto" w:fill="auto"/>
            <w:vAlign w:val="center"/>
            <w:hideMark/>
          </w:tcPr>
          <w:p w14:paraId="07B16842" w14:textId="77777777" w:rsidR="00F33432" w:rsidRPr="00287DFB" w:rsidRDefault="00F33432" w:rsidP="00F33432">
            <w:pPr>
              <w:ind w:right="162"/>
              <w:jc w:val="right"/>
              <w:rPr>
                <w:b/>
                <w:sz w:val="18"/>
                <w:szCs w:val="18"/>
              </w:rPr>
            </w:pPr>
            <w:r w:rsidRPr="00287DFB">
              <w:rPr>
                <w:b/>
                <w:sz w:val="18"/>
                <w:szCs w:val="18"/>
              </w:rPr>
              <w:t>45.465</w:t>
            </w:r>
          </w:p>
        </w:tc>
      </w:tr>
      <w:tr w:rsidR="00F33432" w:rsidRPr="00287DFB" w14:paraId="14244630" w14:textId="77777777" w:rsidTr="005711AC">
        <w:trPr>
          <w:trHeight w:val="170"/>
          <w:jc w:val="center"/>
        </w:trPr>
        <w:tc>
          <w:tcPr>
            <w:tcW w:w="5387" w:type="dxa"/>
            <w:tcBorders>
              <w:bottom w:val="single" w:sz="4" w:space="0" w:color="auto"/>
            </w:tcBorders>
            <w:shd w:val="clear" w:color="auto" w:fill="auto"/>
            <w:vAlign w:val="center"/>
          </w:tcPr>
          <w:p w14:paraId="695110FE" w14:textId="77777777" w:rsidR="00F33432" w:rsidRPr="00287DFB" w:rsidRDefault="00F33432" w:rsidP="00B4799F">
            <w:pPr>
              <w:jc w:val="left"/>
              <w:rPr>
                <w:sz w:val="10"/>
                <w:szCs w:val="18"/>
              </w:rPr>
            </w:pPr>
          </w:p>
        </w:tc>
        <w:tc>
          <w:tcPr>
            <w:tcW w:w="1443" w:type="dxa"/>
            <w:tcBorders>
              <w:bottom w:val="single" w:sz="4" w:space="0" w:color="auto"/>
            </w:tcBorders>
            <w:shd w:val="clear" w:color="auto" w:fill="auto"/>
            <w:vAlign w:val="center"/>
          </w:tcPr>
          <w:p w14:paraId="6605C008" w14:textId="77777777" w:rsidR="00F33432" w:rsidRPr="00287DFB" w:rsidRDefault="00F33432" w:rsidP="00F33432">
            <w:pPr>
              <w:ind w:right="162"/>
              <w:jc w:val="right"/>
              <w:rPr>
                <w:b/>
                <w:sz w:val="18"/>
                <w:szCs w:val="18"/>
              </w:rPr>
            </w:pPr>
          </w:p>
        </w:tc>
        <w:tc>
          <w:tcPr>
            <w:tcW w:w="1170" w:type="dxa"/>
            <w:tcBorders>
              <w:bottom w:val="single" w:sz="4" w:space="0" w:color="auto"/>
            </w:tcBorders>
            <w:vAlign w:val="center"/>
          </w:tcPr>
          <w:p w14:paraId="05A4D1FE" w14:textId="77777777" w:rsidR="00F33432" w:rsidRPr="00287DFB" w:rsidRDefault="00F33432" w:rsidP="00F33432">
            <w:pPr>
              <w:ind w:right="162"/>
              <w:jc w:val="right"/>
              <w:rPr>
                <w:b/>
                <w:sz w:val="10"/>
                <w:szCs w:val="18"/>
              </w:rPr>
            </w:pPr>
          </w:p>
        </w:tc>
        <w:tc>
          <w:tcPr>
            <w:tcW w:w="1168" w:type="dxa"/>
            <w:tcBorders>
              <w:bottom w:val="single" w:sz="4" w:space="0" w:color="auto"/>
            </w:tcBorders>
            <w:shd w:val="clear" w:color="auto" w:fill="auto"/>
            <w:vAlign w:val="center"/>
          </w:tcPr>
          <w:p w14:paraId="1F18C402" w14:textId="77777777" w:rsidR="00F33432" w:rsidRPr="00287DFB" w:rsidRDefault="00F33432" w:rsidP="00F33432">
            <w:pPr>
              <w:ind w:right="162"/>
              <w:jc w:val="right"/>
              <w:rPr>
                <w:sz w:val="10"/>
                <w:szCs w:val="18"/>
              </w:rPr>
            </w:pPr>
          </w:p>
        </w:tc>
      </w:tr>
      <w:tr w:rsidR="00F33432" w:rsidRPr="00287DFB" w14:paraId="286D32B1" w14:textId="77777777" w:rsidTr="005711AC">
        <w:trPr>
          <w:trHeight w:val="240"/>
          <w:jc w:val="center"/>
        </w:trPr>
        <w:tc>
          <w:tcPr>
            <w:tcW w:w="5387" w:type="dxa"/>
            <w:tcBorders>
              <w:top w:val="single" w:sz="4" w:space="0" w:color="auto"/>
            </w:tcBorders>
            <w:shd w:val="clear" w:color="auto" w:fill="auto"/>
            <w:vAlign w:val="center"/>
            <w:hideMark/>
          </w:tcPr>
          <w:p w14:paraId="4EA56186" w14:textId="77777777" w:rsidR="00F33432" w:rsidRPr="00287DFB" w:rsidRDefault="00F33432" w:rsidP="00B4799F">
            <w:pPr>
              <w:jc w:val="left"/>
              <w:rPr>
                <w:sz w:val="18"/>
                <w:szCs w:val="18"/>
              </w:rPr>
            </w:pPr>
            <w:r w:rsidRPr="00287DFB">
              <w:rPr>
                <w:b/>
                <w:bCs/>
                <w:iCs/>
                <w:sz w:val="18"/>
                <w:szCs w:val="18"/>
              </w:rPr>
              <w:t>TOTAL ACTIVO</w:t>
            </w:r>
          </w:p>
        </w:tc>
        <w:tc>
          <w:tcPr>
            <w:tcW w:w="1443" w:type="dxa"/>
            <w:tcBorders>
              <w:top w:val="single" w:sz="4" w:space="0" w:color="auto"/>
            </w:tcBorders>
            <w:shd w:val="clear" w:color="auto" w:fill="auto"/>
            <w:vAlign w:val="center"/>
            <w:hideMark/>
          </w:tcPr>
          <w:p w14:paraId="399B3376" w14:textId="77777777" w:rsidR="00F33432" w:rsidRPr="00287DFB" w:rsidRDefault="00F33432" w:rsidP="00F33432">
            <w:pPr>
              <w:ind w:right="162"/>
              <w:jc w:val="right"/>
              <w:rPr>
                <w:b/>
                <w:sz w:val="18"/>
                <w:szCs w:val="18"/>
              </w:rPr>
            </w:pPr>
            <w:r w:rsidRPr="00287DFB">
              <w:rPr>
                <w:b/>
                <w:sz w:val="18"/>
                <w:szCs w:val="18"/>
              </w:rPr>
              <w:t>8.855.747</w:t>
            </w:r>
          </w:p>
        </w:tc>
        <w:tc>
          <w:tcPr>
            <w:tcW w:w="1170" w:type="dxa"/>
            <w:tcBorders>
              <w:top w:val="single" w:sz="4" w:space="0" w:color="auto"/>
            </w:tcBorders>
            <w:vAlign w:val="center"/>
          </w:tcPr>
          <w:p w14:paraId="12121148" w14:textId="77777777" w:rsidR="00F33432" w:rsidRPr="00287DFB" w:rsidRDefault="00F33432" w:rsidP="00F33432">
            <w:pPr>
              <w:ind w:right="162"/>
              <w:jc w:val="right"/>
              <w:rPr>
                <w:b/>
                <w:sz w:val="18"/>
                <w:szCs w:val="18"/>
              </w:rPr>
            </w:pPr>
            <w:r w:rsidRPr="00287DFB">
              <w:rPr>
                <w:b/>
                <w:sz w:val="18"/>
                <w:szCs w:val="18"/>
              </w:rPr>
              <w:t>10.597.354</w:t>
            </w:r>
          </w:p>
        </w:tc>
        <w:tc>
          <w:tcPr>
            <w:tcW w:w="1168" w:type="dxa"/>
            <w:tcBorders>
              <w:top w:val="single" w:sz="4" w:space="0" w:color="auto"/>
            </w:tcBorders>
            <w:shd w:val="clear" w:color="auto" w:fill="auto"/>
            <w:vAlign w:val="center"/>
            <w:hideMark/>
          </w:tcPr>
          <w:p w14:paraId="5A2DC1B5" w14:textId="77777777" w:rsidR="00F33432" w:rsidRPr="00287DFB" w:rsidRDefault="00F33432" w:rsidP="00F33432">
            <w:pPr>
              <w:ind w:right="162"/>
              <w:jc w:val="right"/>
              <w:rPr>
                <w:b/>
                <w:sz w:val="18"/>
                <w:szCs w:val="18"/>
              </w:rPr>
            </w:pPr>
            <w:r w:rsidRPr="00287DFB">
              <w:rPr>
                <w:b/>
                <w:sz w:val="18"/>
                <w:szCs w:val="18"/>
              </w:rPr>
              <w:t>7.955.454</w:t>
            </w:r>
          </w:p>
        </w:tc>
      </w:tr>
    </w:tbl>
    <w:p w14:paraId="003E8666" w14:textId="77777777" w:rsidR="00F33432" w:rsidRPr="00287DFB" w:rsidRDefault="00F33432" w:rsidP="00F33432">
      <w:pPr>
        <w:widowControl w:val="0"/>
        <w:jc w:val="both"/>
        <w:rPr>
          <w:bCs/>
          <w:sz w:val="12"/>
          <w:szCs w:val="20"/>
        </w:rPr>
      </w:pPr>
    </w:p>
    <w:tbl>
      <w:tblPr>
        <w:tblW w:w="9173" w:type="dxa"/>
        <w:jc w:val="center"/>
        <w:tblLayout w:type="fixed"/>
        <w:tblCellMar>
          <w:left w:w="0" w:type="dxa"/>
          <w:right w:w="0" w:type="dxa"/>
        </w:tblCellMar>
        <w:tblLook w:val="04A0" w:firstRow="1" w:lastRow="0" w:firstColumn="1" w:lastColumn="0" w:noHBand="0" w:noVBand="1"/>
      </w:tblPr>
      <w:tblGrid>
        <w:gridCol w:w="5387"/>
        <w:gridCol w:w="1448"/>
        <w:gridCol w:w="1170"/>
        <w:gridCol w:w="1168"/>
      </w:tblGrid>
      <w:tr w:rsidR="00F33432" w:rsidRPr="00287DFB" w14:paraId="0C4BEBC8" w14:textId="77777777" w:rsidTr="00F33432">
        <w:trPr>
          <w:trHeight w:val="113"/>
          <w:jc w:val="center"/>
        </w:trPr>
        <w:tc>
          <w:tcPr>
            <w:tcW w:w="5387" w:type="dxa"/>
            <w:tcBorders>
              <w:bottom w:val="single" w:sz="4" w:space="0" w:color="auto"/>
            </w:tcBorders>
            <w:shd w:val="clear" w:color="auto" w:fill="auto"/>
            <w:vAlign w:val="center"/>
          </w:tcPr>
          <w:p w14:paraId="79B69F37" w14:textId="77777777" w:rsidR="00F33432" w:rsidRPr="00287DFB" w:rsidRDefault="00F33432" w:rsidP="00F33432">
            <w:pPr>
              <w:rPr>
                <w:b/>
                <w:sz w:val="18"/>
                <w:szCs w:val="18"/>
              </w:rPr>
            </w:pPr>
            <w:r w:rsidRPr="00287DFB">
              <w:rPr>
                <w:b/>
                <w:sz w:val="18"/>
                <w:szCs w:val="18"/>
              </w:rPr>
              <w:t>Pasivo</w:t>
            </w:r>
          </w:p>
        </w:tc>
        <w:tc>
          <w:tcPr>
            <w:tcW w:w="1448" w:type="dxa"/>
            <w:tcBorders>
              <w:bottom w:val="single" w:sz="4" w:space="0" w:color="auto"/>
            </w:tcBorders>
            <w:shd w:val="clear" w:color="auto" w:fill="auto"/>
            <w:vAlign w:val="center"/>
          </w:tcPr>
          <w:p w14:paraId="6E06E89B" w14:textId="77777777" w:rsidR="00F33432" w:rsidRPr="00287DFB" w:rsidRDefault="00F33432" w:rsidP="00F33432">
            <w:pPr>
              <w:rPr>
                <w:sz w:val="18"/>
                <w:szCs w:val="18"/>
              </w:rPr>
            </w:pPr>
          </w:p>
        </w:tc>
        <w:tc>
          <w:tcPr>
            <w:tcW w:w="1170" w:type="dxa"/>
            <w:tcBorders>
              <w:bottom w:val="single" w:sz="4" w:space="0" w:color="auto"/>
            </w:tcBorders>
            <w:vAlign w:val="center"/>
          </w:tcPr>
          <w:p w14:paraId="1A1672A1" w14:textId="77777777" w:rsidR="00F33432" w:rsidRPr="00287DFB" w:rsidRDefault="00F33432" w:rsidP="00F33432">
            <w:pPr>
              <w:rPr>
                <w:b/>
                <w:bCs/>
                <w:iCs/>
                <w:sz w:val="18"/>
                <w:szCs w:val="18"/>
              </w:rPr>
            </w:pPr>
          </w:p>
        </w:tc>
        <w:tc>
          <w:tcPr>
            <w:tcW w:w="1168" w:type="dxa"/>
            <w:tcBorders>
              <w:bottom w:val="single" w:sz="4" w:space="0" w:color="auto"/>
            </w:tcBorders>
            <w:shd w:val="clear" w:color="auto" w:fill="auto"/>
            <w:vAlign w:val="center"/>
          </w:tcPr>
          <w:p w14:paraId="6A3848C0" w14:textId="77777777" w:rsidR="00F33432" w:rsidRPr="00287DFB" w:rsidRDefault="00F33432" w:rsidP="00F33432">
            <w:pPr>
              <w:rPr>
                <w:sz w:val="18"/>
                <w:szCs w:val="18"/>
              </w:rPr>
            </w:pPr>
          </w:p>
        </w:tc>
      </w:tr>
      <w:tr w:rsidR="00F33432" w:rsidRPr="00287DFB" w14:paraId="7EA8DB9B" w14:textId="77777777" w:rsidTr="00F33432">
        <w:trPr>
          <w:trHeight w:val="170"/>
          <w:jc w:val="center"/>
        </w:trPr>
        <w:tc>
          <w:tcPr>
            <w:tcW w:w="5387" w:type="dxa"/>
            <w:tcBorders>
              <w:top w:val="single" w:sz="4" w:space="0" w:color="auto"/>
            </w:tcBorders>
            <w:shd w:val="clear" w:color="auto" w:fill="auto"/>
            <w:vAlign w:val="center"/>
            <w:hideMark/>
          </w:tcPr>
          <w:p w14:paraId="57A11F10" w14:textId="77777777" w:rsidR="00F33432" w:rsidRPr="00287DFB" w:rsidRDefault="00F33432" w:rsidP="00B4799F">
            <w:pPr>
              <w:jc w:val="left"/>
              <w:rPr>
                <w:sz w:val="18"/>
                <w:szCs w:val="18"/>
              </w:rPr>
            </w:pPr>
          </w:p>
        </w:tc>
        <w:tc>
          <w:tcPr>
            <w:tcW w:w="1448" w:type="dxa"/>
            <w:tcBorders>
              <w:top w:val="single" w:sz="4" w:space="0" w:color="auto"/>
            </w:tcBorders>
            <w:shd w:val="clear" w:color="auto" w:fill="auto"/>
            <w:hideMark/>
          </w:tcPr>
          <w:p w14:paraId="5B31869F" w14:textId="77777777" w:rsidR="00F33432" w:rsidRPr="00287DFB" w:rsidRDefault="00F33432" w:rsidP="00F33432">
            <w:pPr>
              <w:rPr>
                <w:sz w:val="18"/>
                <w:szCs w:val="18"/>
              </w:rPr>
            </w:pPr>
            <w:r w:rsidRPr="00287DFB">
              <w:rPr>
                <w:sz w:val="18"/>
                <w:szCs w:val="18"/>
              </w:rPr>
              <w:t> </w:t>
            </w:r>
          </w:p>
        </w:tc>
        <w:tc>
          <w:tcPr>
            <w:tcW w:w="1170" w:type="dxa"/>
            <w:tcBorders>
              <w:top w:val="single" w:sz="4" w:space="0" w:color="auto"/>
            </w:tcBorders>
          </w:tcPr>
          <w:p w14:paraId="16066B7D" w14:textId="77777777" w:rsidR="00F33432" w:rsidRPr="00287DFB" w:rsidRDefault="00F33432" w:rsidP="00F33432">
            <w:pPr>
              <w:rPr>
                <w:sz w:val="18"/>
                <w:szCs w:val="18"/>
              </w:rPr>
            </w:pPr>
          </w:p>
        </w:tc>
        <w:tc>
          <w:tcPr>
            <w:tcW w:w="1168" w:type="dxa"/>
            <w:tcBorders>
              <w:top w:val="single" w:sz="4" w:space="0" w:color="auto"/>
            </w:tcBorders>
            <w:shd w:val="clear" w:color="auto" w:fill="auto"/>
            <w:hideMark/>
          </w:tcPr>
          <w:p w14:paraId="0F565934" w14:textId="77777777" w:rsidR="00F33432" w:rsidRPr="00287DFB" w:rsidRDefault="00F33432" w:rsidP="00F33432">
            <w:pPr>
              <w:rPr>
                <w:sz w:val="18"/>
                <w:szCs w:val="18"/>
              </w:rPr>
            </w:pPr>
            <w:r w:rsidRPr="00287DFB">
              <w:rPr>
                <w:sz w:val="18"/>
                <w:szCs w:val="18"/>
              </w:rPr>
              <w:t> </w:t>
            </w:r>
          </w:p>
        </w:tc>
      </w:tr>
      <w:tr w:rsidR="00F33432" w:rsidRPr="00287DFB" w14:paraId="3EB56ABD" w14:textId="77777777" w:rsidTr="00F33432">
        <w:trPr>
          <w:trHeight w:val="240"/>
          <w:jc w:val="center"/>
        </w:trPr>
        <w:tc>
          <w:tcPr>
            <w:tcW w:w="5387" w:type="dxa"/>
            <w:shd w:val="clear" w:color="auto" w:fill="auto"/>
            <w:vAlign w:val="center"/>
          </w:tcPr>
          <w:p w14:paraId="2EFDC099" w14:textId="77777777" w:rsidR="00F33432" w:rsidRPr="00287DFB" w:rsidRDefault="00F33432" w:rsidP="00B4799F">
            <w:pPr>
              <w:jc w:val="left"/>
              <w:rPr>
                <w:sz w:val="18"/>
                <w:szCs w:val="18"/>
              </w:rPr>
            </w:pPr>
            <w:r w:rsidRPr="00287DFB">
              <w:rPr>
                <w:b/>
                <w:bCs/>
                <w:sz w:val="18"/>
                <w:szCs w:val="18"/>
              </w:rPr>
              <w:t>Depósitos</w:t>
            </w:r>
          </w:p>
        </w:tc>
        <w:tc>
          <w:tcPr>
            <w:tcW w:w="1448" w:type="dxa"/>
            <w:shd w:val="clear" w:color="auto" w:fill="auto"/>
            <w:vAlign w:val="center"/>
          </w:tcPr>
          <w:p w14:paraId="57D267A6" w14:textId="77777777" w:rsidR="00F33432" w:rsidRPr="00287DFB" w:rsidRDefault="00F33432" w:rsidP="00F33432">
            <w:pPr>
              <w:ind w:right="177"/>
              <w:jc w:val="right"/>
              <w:rPr>
                <w:b/>
                <w:sz w:val="18"/>
                <w:szCs w:val="18"/>
              </w:rPr>
            </w:pPr>
            <w:r w:rsidRPr="00287DFB">
              <w:rPr>
                <w:b/>
                <w:sz w:val="18"/>
                <w:szCs w:val="18"/>
              </w:rPr>
              <w:t>4.758.238</w:t>
            </w:r>
          </w:p>
        </w:tc>
        <w:tc>
          <w:tcPr>
            <w:tcW w:w="1170" w:type="dxa"/>
            <w:vAlign w:val="center"/>
          </w:tcPr>
          <w:p w14:paraId="3DDF42BE" w14:textId="77777777" w:rsidR="00F33432" w:rsidRPr="00287DFB" w:rsidRDefault="00F33432" w:rsidP="00F33432">
            <w:pPr>
              <w:ind w:right="177"/>
              <w:jc w:val="right"/>
              <w:rPr>
                <w:b/>
                <w:sz w:val="18"/>
                <w:szCs w:val="18"/>
              </w:rPr>
            </w:pPr>
            <w:r w:rsidRPr="00287DFB">
              <w:rPr>
                <w:b/>
                <w:sz w:val="18"/>
                <w:szCs w:val="18"/>
              </w:rPr>
              <w:t>5.490.623</w:t>
            </w:r>
          </w:p>
        </w:tc>
        <w:tc>
          <w:tcPr>
            <w:tcW w:w="1168" w:type="dxa"/>
            <w:shd w:val="clear" w:color="auto" w:fill="auto"/>
            <w:vAlign w:val="center"/>
          </w:tcPr>
          <w:p w14:paraId="39103B08" w14:textId="77777777" w:rsidR="00F33432" w:rsidRPr="00287DFB" w:rsidRDefault="00F33432" w:rsidP="00F33432">
            <w:pPr>
              <w:ind w:right="177"/>
              <w:jc w:val="right"/>
              <w:rPr>
                <w:b/>
                <w:sz w:val="18"/>
                <w:szCs w:val="18"/>
              </w:rPr>
            </w:pPr>
            <w:r w:rsidRPr="00287DFB">
              <w:rPr>
                <w:b/>
                <w:sz w:val="18"/>
                <w:szCs w:val="18"/>
              </w:rPr>
              <w:t>2.048.809</w:t>
            </w:r>
          </w:p>
        </w:tc>
      </w:tr>
      <w:tr w:rsidR="00F33432" w:rsidRPr="00287DFB" w14:paraId="1A647512" w14:textId="77777777" w:rsidTr="00F33432">
        <w:trPr>
          <w:trHeight w:val="240"/>
          <w:jc w:val="center"/>
        </w:trPr>
        <w:tc>
          <w:tcPr>
            <w:tcW w:w="5387" w:type="dxa"/>
            <w:shd w:val="clear" w:color="auto" w:fill="auto"/>
            <w:vAlign w:val="center"/>
            <w:hideMark/>
          </w:tcPr>
          <w:p w14:paraId="50CC9D6A" w14:textId="77777777" w:rsidR="00F33432" w:rsidRPr="00287DFB" w:rsidRDefault="00F33432" w:rsidP="00B4799F">
            <w:pPr>
              <w:ind w:firstLine="142"/>
              <w:jc w:val="left"/>
              <w:rPr>
                <w:sz w:val="18"/>
                <w:szCs w:val="18"/>
              </w:rPr>
            </w:pPr>
            <w:r w:rsidRPr="00287DFB">
              <w:rPr>
                <w:sz w:val="18"/>
                <w:szCs w:val="18"/>
              </w:rPr>
              <w:t>Sector Privado no Financiero y Residentes en el exterior</w:t>
            </w:r>
          </w:p>
        </w:tc>
        <w:tc>
          <w:tcPr>
            <w:tcW w:w="1448" w:type="dxa"/>
            <w:shd w:val="clear" w:color="auto" w:fill="auto"/>
            <w:vAlign w:val="center"/>
            <w:hideMark/>
          </w:tcPr>
          <w:p w14:paraId="54BFD3A8" w14:textId="77777777" w:rsidR="00F33432" w:rsidRPr="00287DFB" w:rsidRDefault="00F33432" w:rsidP="00F33432">
            <w:pPr>
              <w:ind w:right="177"/>
              <w:jc w:val="right"/>
              <w:rPr>
                <w:sz w:val="18"/>
                <w:szCs w:val="18"/>
              </w:rPr>
            </w:pPr>
            <w:r w:rsidRPr="00287DFB">
              <w:rPr>
                <w:sz w:val="18"/>
                <w:szCs w:val="18"/>
              </w:rPr>
              <w:t>4.758.238</w:t>
            </w:r>
          </w:p>
        </w:tc>
        <w:tc>
          <w:tcPr>
            <w:tcW w:w="1170" w:type="dxa"/>
            <w:vAlign w:val="center"/>
          </w:tcPr>
          <w:p w14:paraId="5E27C04D" w14:textId="77777777" w:rsidR="00F33432" w:rsidRPr="00287DFB" w:rsidRDefault="00F33432" w:rsidP="00F33432">
            <w:pPr>
              <w:ind w:right="177"/>
              <w:jc w:val="right"/>
              <w:rPr>
                <w:sz w:val="18"/>
                <w:szCs w:val="18"/>
              </w:rPr>
            </w:pPr>
            <w:r w:rsidRPr="00287DFB">
              <w:rPr>
                <w:sz w:val="18"/>
                <w:szCs w:val="18"/>
              </w:rPr>
              <w:t>5.490.623</w:t>
            </w:r>
          </w:p>
        </w:tc>
        <w:tc>
          <w:tcPr>
            <w:tcW w:w="1168" w:type="dxa"/>
            <w:shd w:val="clear" w:color="auto" w:fill="auto"/>
            <w:vAlign w:val="center"/>
            <w:hideMark/>
          </w:tcPr>
          <w:p w14:paraId="360935DF" w14:textId="77777777" w:rsidR="00F33432" w:rsidRPr="00287DFB" w:rsidRDefault="00F33432" w:rsidP="00F33432">
            <w:pPr>
              <w:ind w:right="177"/>
              <w:jc w:val="right"/>
              <w:rPr>
                <w:sz w:val="18"/>
                <w:szCs w:val="18"/>
              </w:rPr>
            </w:pPr>
            <w:r w:rsidRPr="00287DFB">
              <w:rPr>
                <w:sz w:val="18"/>
                <w:szCs w:val="18"/>
              </w:rPr>
              <w:t>2.048.809</w:t>
            </w:r>
          </w:p>
        </w:tc>
      </w:tr>
      <w:tr w:rsidR="00F33432" w:rsidRPr="00287DFB" w14:paraId="19696CC9" w14:textId="77777777" w:rsidTr="00F33432">
        <w:trPr>
          <w:trHeight w:val="170"/>
          <w:jc w:val="center"/>
        </w:trPr>
        <w:tc>
          <w:tcPr>
            <w:tcW w:w="5387" w:type="dxa"/>
            <w:shd w:val="clear" w:color="auto" w:fill="auto"/>
            <w:vAlign w:val="center"/>
          </w:tcPr>
          <w:p w14:paraId="1AEBEAD7" w14:textId="77777777" w:rsidR="00F33432" w:rsidRPr="00287DFB" w:rsidRDefault="00F33432" w:rsidP="00B4799F">
            <w:pPr>
              <w:jc w:val="left"/>
              <w:rPr>
                <w:sz w:val="18"/>
                <w:szCs w:val="18"/>
              </w:rPr>
            </w:pPr>
          </w:p>
        </w:tc>
        <w:tc>
          <w:tcPr>
            <w:tcW w:w="1448" w:type="dxa"/>
            <w:shd w:val="clear" w:color="auto" w:fill="auto"/>
            <w:vAlign w:val="center"/>
          </w:tcPr>
          <w:p w14:paraId="679CEF87" w14:textId="77777777" w:rsidR="00F33432" w:rsidRPr="00287DFB" w:rsidRDefault="00F33432" w:rsidP="00F33432">
            <w:pPr>
              <w:ind w:right="177"/>
              <w:jc w:val="right"/>
              <w:rPr>
                <w:b/>
                <w:sz w:val="18"/>
                <w:szCs w:val="18"/>
              </w:rPr>
            </w:pPr>
          </w:p>
        </w:tc>
        <w:tc>
          <w:tcPr>
            <w:tcW w:w="1170" w:type="dxa"/>
            <w:vAlign w:val="center"/>
          </w:tcPr>
          <w:p w14:paraId="0A9DFB71" w14:textId="77777777" w:rsidR="00F33432" w:rsidRPr="00287DFB" w:rsidRDefault="00F33432" w:rsidP="00F33432">
            <w:pPr>
              <w:ind w:right="177"/>
              <w:jc w:val="right"/>
              <w:rPr>
                <w:sz w:val="18"/>
                <w:szCs w:val="18"/>
              </w:rPr>
            </w:pPr>
          </w:p>
        </w:tc>
        <w:tc>
          <w:tcPr>
            <w:tcW w:w="1168" w:type="dxa"/>
            <w:shd w:val="clear" w:color="auto" w:fill="auto"/>
            <w:vAlign w:val="center"/>
          </w:tcPr>
          <w:p w14:paraId="69C3D904" w14:textId="77777777" w:rsidR="00F33432" w:rsidRPr="00287DFB" w:rsidRDefault="00F33432" w:rsidP="00F33432">
            <w:pPr>
              <w:ind w:right="177"/>
              <w:jc w:val="right"/>
              <w:rPr>
                <w:sz w:val="18"/>
                <w:szCs w:val="18"/>
              </w:rPr>
            </w:pPr>
          </w:p>
        </w:tc>
      </w:tr>
      <w:tr w:rsidR="00F33432" w:rsidRPr="00287DFB" w14:paraId="1D6E3E07" w14:textId="77777777" w:rsidTr="00F33432">
        <w:trPr>
          <w:trHeight w:val="240"/>
          <w:jc w:val="center"/>
        </w:trPr>
        <w:tc>
          <w:tcPr>
            <w:tcW w:w="5387" w:type="dxa"/>
            <w:shd w:val="clear" w:color="auto" w:fill="auto"/>
            <w:vAlign w:val="center"/>
            <w:hideMark/>
          </w:tcPr>
          <w:p w14:paraId="7C7F17EF" w14:textId="77777777" w:rsidR="00F33432" w:rsidRPr="00287DFB" w:rsidRDefault="00F33432" w:rsidP="00B4799F">
            <w:pPr>
              <w:jc w:val="left"/>
              <w:rPr>
                <w:sz w:val="18"/>
                <w:szCs w:val="18"/>
              </w:rPr>
            </w:pPr>
            <w:r w:rsidRPr="00287DFB">
              <w:rPr>
                <w:b/>
                <w:bCs/>
                <w:iCs/>
                <w:sz w:val="18"/>
                <w:szCs w:val="18"/>
              </w:rPr>
              <w:t>Otros pasivos financieros</w:t>
            </w:r>
          </w:p>
        </w:tc>
        <w:tc>
          <w:tcPr>
            <w:tcW w:w="1448" w:type="dxa"/>
            <w:shd w:val="clear" w:color="auto" w:fill="auto"/>
            <w:vAlign w:val="center"/>
            <w:hideMark/>
          </w:tcPr>
          <w:p w14:paraId="32C61F84" w14:textId="77777777" w:rsidR="00F33432" w:rsidRPr="00287DFB" w:rsidRDefault="00F33432" w:rsidP="00F33432">
            <w:pPr>
              <w:ind w:right="177"/>
              <w:jc w:val="right"/>
              <w:rPr>
                <w:b/>
                <w:sz w:val="18"/>
                <w:szCs w:val="18"/>
              </w:rPr>
            </w:pPr>
            <w:r w:rsidRPr="00287DFB">
              <w:rPr>
                <w:b/>
                <w:sz w:val="18"/>
                <w:szCs w:val="18"/>
              </w:rPr>
              <w:t>648.051</w:t>
            </w:r>
          </w:p>
        </w:tc>
        <w:tc>
          <w:tcPr>
            <w:tcW w:w="1170" w:type="dxa"/>
            <w:vAlign w:val="center"/>
          </w:tcPr>
          <w:p w14:paraId="75B3CFCF" w14:textId="77777777" w:rsidR="00F33432" w:rsidRPr="00287DFB" w:rsidRDefault="00F33432" w:rsidP="00F33432">
            <w:pPr>
              <w:ind w:right="177"/>
              <w:jc w:val="right"/>
              <w:rPr>
                <w:b/>
                <w:sz w:val="18"/>
                <w:szCs w:val="18"/>
              </w:rPr>
            </w:pPr>
            <w:r w:rsidRPr="00287DFB">
              <w:rPr>
                <w:b/>
                <w:sz w:val="18"/>
                <w:szCs w:val="18"/>
              </w:rPr>
              <w:t>183.622</w:t>
            </w:r>
          </w:p>
        </w:tc>
        <w:tc>
          <w:tcPr>
            <w:tcW w:w="1168" w:type="dxa"/>
            <w:shd w:val="clear" w:color="auto" w:fill="auto"/>
            <w:vAlign w:val="center"/>
            <w:hideMark/>
          </w:tcPr>
          <w:p w14:paraId="0E3835A2" w14:textId="77777777" w:rsidR="00F33432" w:rsidRPr="00287DFB" w:rsidRDefault="00F33432" w:rsidP="00F33432">
            <w:pPr>
              <w:ind w:right="177"/>
              <w:jc w:val="right"/>
              <w:rPr>
                <w:b/>
                <w:sz w:val="18"/>
                <w:szCs w:val="18"/>
              </w:rPr>
            </w:pPr>
            <w:r w:rsidRPr="00287DFB">
              <w:rPr>
                <w:b/>
                <w:sz w:val="18"/>
                <w:szCs w:val="18"/>
              </w:rPr>
              <w:t>219.313</w:t>
            </w:r>
          </w:p>
        </w:tc>
      </w:tr>
      <w:tr w:rsidR="00F33432" w:rsidRPr="00287DFB" w14:paraId="6573FA66" w14:textId="77777777" w:rsidTr="00F33432">
        <w:trPr>
          <w:trHeight w:val="170"/>
          <w:jc w:val="center"/>
        </w:trPr>
        <w:tc>
          <w:tcPr>
            <w:tcW w:w="5387" w:type="dxa"/>
            <w:shd w:val="clear" w:color="auto" w:fill="auto"/>
            <w:vAlign w:val="center"/>
          </w:tcPr>
          <w:p w14:paraId="294E5289" w14:textId="77777777" w:rsidR="00F33432" w:rsidRPr="00287DFB" w:rsidRDefault="00F33432" w:rsidP="00B4799F">
            <w:pPr>
              <w:jc w:val="left"/>
              <w:rPr>
                <w:b/>
                <w:bCs/>
                <w:iCs/>
                <w:sz w:val="18"/>
                <w:szCs w:val="18"/>
              </w:rPr>
            </w:pPr>
          </w:p>
        </w:tc>
        <w:tc>
          <w:tcPr>
            <w:tcW w:w="1448" w:type="dxa"/>
            <w:shd w:val="clear" w:color="auto" w:fill="auto"/>
            <w:vAlign w:val="center"/>
          </w:tcPr>
          <w:p w14:paraId="3CC109E4" w14:textId="77777777" w:rsidR="00F33432" w:rsidRPr="00287DFB" w:rsidRDefault="00F33432" w:rsidP="00F33432">
            <w:pPr>
              <w:ind w:right="177"/>
              <w:jc w:val="right"/>
              <w:rPr>
                <w:b/>
                <w:sz w:val="18"/>
                <w:szCs w:val="18"/>
              </w:rPr>
            </w:pPr>
          </w:p>
        </w:tc>
        <w:tc>
          <w:tcPr>
            <w:tcW w:w="1170" w:type="dxa"/>
            <w:vAlign w:val="center"/>
          </w:tcPr>
          <w:p w14:paraId="54A54B8A" w14:textId="77777777" w:rsidR="00F33432" w:rsidRPr="00287DFB" w:rsidRDefault="00F33432" w:rsidP="00F33432">
            <w:pPr>
              <w:ind w:right="177"/>
              <w:jc w:val="right"/>
              <w:rPr>
                <w:b/>
                <w:sz w:val="18"/>
                <w:szCs w:val="18"/>
              </w:rPr>
            </w:pPr>
          </w:p>
        </w:tc>
        <w:tc>
          <w:tcPr>
            <w:tcW w:w="1168" w:type="dxa"/>
            <w:shd w:val="clear" w:color="auto" w:fill="auto"/>
            <w:vAlign w:val="center"/>
          </w:tcPr>
          <w:p w14:paraId="644FD38F" w14:textId="77777777" w:rsidR="00F33432" w:rsidRPr="00287DFB" w:rsidRDefault="00F33432" w:rsidP="00F33432">
            <w:pPr>
              <w:ind w:right="177"/>
              <w:jc w:val="right"/>
              <w:rPr>
                <w:b/>
                <w:sz w:val="18"/>
                <w:szCs w:val="18"/>
              </w:rPr>
            </w:pPr>
          </w:p>
        </w:tc>
      </w:tr>
      <w:tr w:rsidR="00F33432" w:rsidRPr="00287DFB" w14:paraId="5A45C061" w14:textId="77777777" w:rsidTr="00F33432">
        <w:trPr>
          <w:trHeight w:val="240"/>
          <w:jc w:val="center"/>
        </w:trPr>
        <w:tc>
          <w:tcPr>
            <w:tcW w:w="5387" w:type="dxa"/>
            <w:shd w:val="clear" w:color="auto" w:fill="auto"/>
            <w:vAlign w:val="center"/>
            <w:hideMark/>
          </w:tcPr>
          <w:p w14:paraId="2D5A1903" w14:textId="77777777" w:rsidR="00F33432" w:rsidRPr="00287DFB" w:rsidRDefault="00F33432" w:rsidP="00B4799F">
            <w:pPr>
              <w:jc w:val="left"/>
              <w:rPr>
                <w:sz w:val="18"/>
                <w:szCs w:val="18"/>
              </w:rPr>
            </w:pPr>
            <w:r w:rsidRPr="00287DFB">
              <w:rPr>
                <w:b/>
                <w:bCs/>
                <w:iCs/>
                <w:sz w:val="18"/>
                <w:szCs w:val="18"/>
              </w:rPr>
              <w:t>Financiaciones recibidas del BCRA y otras instituciones financieras</w:t>
            </w:r>
          </w:p>
        </w:tc>
        <w:tc>
          <w:tcPr>
            <w:tcW w:w="1448" w:type="dxa"/>
            <w:shd w:val="clear" w:color="auto" w:fill="auto"/>
            <w:vAlign w:val="center"/>
            <w:hideMark/>
          </w:tcPr>
          <w:p w14:paraId="747E4886" w14:textId="77777777" w:rsidR="00F33432" w:rsidRPr="00287DFB" w:rsidRDefault="00F33432" w:rsidP="00F33432">
            <w:pPr>
              <w:ind w:right="177"/>
              <w:jc w:val="right"/>
              <w:rPr>
                <w:b/>
                <w:sz w:val="18"/>
                <w:szCs w:val="18"/>
              </w:rPr>
            </w:pPr>
            <w:r w:rsidRPr="00287DFB">
              <w:rPr>
                <w:b/>
                <w:sz w:val="18"/>
                <w:szCs w:val="18"/>
              </w:rPr>
              <w:t>2.392</w:t>
            </w:r>
          </w:p>
        </w:tc>
        <w:tc>
          <w:tcPr>
            <w:tcW w:w="1170" w:type="dxa"/>
            <w:vAlign w:val="center"/>
          </w:tcPr>
          <w:p w14:paraId="2BB144FA" w14:textId="77777777" w:rsidR="00F33432" w:rsidRPr="00287DFB" w:rsidRDefault="00F33432" w:rsidP="00F33432">
            <w:pPr>
              <w:ind w:right="177"/>
              <w:jc w:val="right"/>
              <w:rPr>
                <w:b/>
                <w:sz w:val="18"/>
                <w:szCs w:val="18"/>
              </w:rPr>
            </w:pPr>
            <w:r w:rsidRPr="00287DFB">
              <w:rPr>
                <w:b/>
                <w:sz w:val="18"/>
                <w:szCs w:val="18"/>
              </w:rPr>
              <w:t>1.266.183</w:t>
            </w:r>
          </w:p>
        </w:tc>
        <w:tc>
          <w:tcPr>
            <w:tcW w:w="1168" w:type="dxa"/>
            <w:shd w:val="clear" w:color="auto" w:fill="auto"/>
            <w:vAlign w:val="center"/>
            <w:hideMark/>
          </w:tcPr>
          <w:p w14:paraId="4AAFEDE1" w14:textId="77777777" w:rsidR="00F33432" w:rsidRPr="00287DFB" w:rsidRDefault="00F33432" w:rsidP="00F33432">
            <w:pPr>
              <w:ind w:right="177"/>
              <w:jc w:val="right"/>
              <w:rPr>
                <w:b/>
                <w:sz w:val="18"/>
                <w:szCs w:val="18"/>
              </w:rPr>
            </w:pPr>
            <w:r w:rsidRPr="00287DFB">
              <w:rPr>
                <w:b/>
                <w:sz w:val="18"/>
                <w:szCs w:val="18"/>
              </w:rPr>
              <w:t>1.383.529</w:t>
            </w:r>
          </w:p>
        </w:tc>
      </w:tr>
      <w:tr w:rsidR="00F33432" w:rsidRPr="00287DFB" w14:paraId="69F59DCB" w14:textId="77777777" w:rsidTr="00F33432">
        <w:trPr>
          <w:trHeight w:val="170"/>
          <w:jc w:val="center"/>
        </w:trPr>
        <w:tc>
          <w:tcPr>
            <w:tcW w:w="5387" w:type="dxa"/>
            <w:shd w:val="clear" w:color="auto" w:fill="auto"/>
            <w:vAlign w:val="center"/>
          </w:tcPr>
          <w:p w14:paraId="40F23BCE" w14:textId="77777777" w:rsidR="00F33432" w:rsidRPr="00287DFB" w:rsidRDefault="00F33432" w:rsidP="00B4799F">
            <w:pPr>
              <w:jc w:val="left"/>
              <w:rPr>
                <w:b/>
                <w:bCs/>
                <w:iCs/>
                <w:sz w:val="18"/>
                <w:szCs w:val="18"/>
              </w:rPr>
            </w:pPr>
          </w:p>
        </w:tc>
        <w:tc>
          <w:tcPr>
            <w:tcW w:w="1448" w:type="dxa"/>
            <w:shd w:val="clear" w:color="auto" w:fill="auto"/>
            <w:vAlign w:val="center"/>
          </w:tcPr>
          <w:p w14:paraId="27ED1D43" w14:textId="77777777" w:rsidR="00F33432" w:rsidRPr="00287DFB" w:rsidRDefault="00F33432" w:rsidP="00F33432">
            <w:pPr>
              <w:ind w:right="177"/>
              <w:jc w:val="right"/>
              <w:rPr>
                <w:b/>
                <w:sz w:val="18"/>
                <w:szCs w:val="18"/>
              </w:rPr>
            </w:pPr>
          </w:p>
        </w:tc>
        <w:tc>
          <w:tcPr>
            <w:tcW w:w="1170" w:type="dxa"/>
            <w:vAlign w:val="center"/>
          </w:tcPr>
          <w:p w14:paraId="4E885B7F" w14:textId="77777777" w:rsidR="00F33432" w:rsidRPr="00287DFB" w:rsidRDefault="00F33432" w:rsidP="00F33432">
            <w:pPr>
              <w:ind w:right="177"/>
              <w:jc w:val="right"/>
              <w:rPr>
                <w:b/>
                <w:sz w:val="18"/>
                <w:szCs w:val="18"/>
              </w:rPr>
            </w:pPr>
          </w:p>
        </w:tc>
        <w:tc>
          <w:tcPr>
            <w:tcW w:w="1168" w:type="dxa"/>
            <w:shd w:val="clear" w:color="auto" w:fill="auto"/>
            <w:vAlign w:val="center"/>
          </w:tcPr>
          <w:p w14:paraId="602AEDE7" w14:textId="77777777" w:rsidR="00F33432" w:rsidRPr="00287DFB" w:rsidRDefault="00F33432" w:rsidP="00F33432">
            <w:pPr>
              <w:ind w:right="177"/>
              <w:jc w:val="right"/>
              <w:rPr>
                <w:b/>
                <w:sz w:val="18"/>
                <w:szCs w:val="18"/>
              </w:rPr>
            </w:pPr>
          </w:p>
        </w:tc>
      </w:tr>
      <w:tr w:rsidR="00F33432" w:rsidRPr="00287DFB" w14:paraId="275EEA54" w14:textId="77777777" w:rsidTr="00F33432">
        <w:trPr>
          <w:trHeight w:val="240"/>
          <w:jc w:val="center"/>
        </w:trPr>
        <w:tc>
          <w:tcPr>
            <w:tcW w:w="5387" w:type="dxa"/>
            <w:shd w:val="clear" w:color="auto" w:fill="auto"/>
            <w:vAlign w:val="center"/>
            <w:hideMark/>
          </w:tcPr>
          <w:p w14:paraId="0EB35DA6" w14:textId="77777777" w:rsidR="00F33432" w:rsidRPr="00287DFB" w:rsidRDefault="00F33432" w:rsidP="00B4799F">
            <w:pPr>
              <w:jc w:val="left"/>
              <w:rPr>
                <w:sz w:val="18"/>
                <w:szCs w:val="18"/>
              </w:rPr>
            </w:pPr>
            <w:r w:rsidRPr="00287DFB">
              <w:rPr>
                <w:b/>
                <w:bCs/>
                <w:iCs/>
                <w:sz w:val="18"/>
                <w:szCs w:val="18"/>
              </w:rPr>
              <w:t>Obligaciones negociables emitidas</w:t>
            </w:r>
          </w:p>
        </w:tc>
        <w:tc>
          <w:tcPr>
            <w:tcW w:w="1448" w:type="dxa"/>
            <w:shd w:val="clear" w:color="auto" w:fill="auto"/>
            <w:vAlign w:val="center"/>
            <w:hideMark/>
          </w:tcPr>
          <w:p w14:paraId="121C682C" w14:textId="77777777" w:rsidR="00F33432" w:rsidRPr="00287DFB" w:rsidRDefault="00F33432" w:rsidP="00F33432">
            <w:pPr>
              <w:ind w:right="177"/>
              <w:jc w:val="right"/>
              <w:rPr>
                <w:b/>
                <w:sz w:val="18"/>
                <w:szCs w:val="18"/>
              </w:rPr>
            </w:pPr>
            <w:r w:rsidRPr="00287DFB">
              <w:rPr>
                <w:b/>
                <w:sz w:val="18"/>
                <w:szCs w:val="18"/>
              </w:rPr>
              <w:t>1.627.873</w:t>
            </w:r>
          </w:p>
        </w:tc>
        <w:tc>
          <w:tcPr>
            <w:tcW w:w="1170" w:type="dxa"/>
            <w:vAlign w:val="center"/>
          </w:tcPr>
          <w:p w14:paraId="66D522AB" w14:textId="77777777" w:rsidR="00F33432" w:rsidRPr="00287DFB" w:rsidRDefault="00F33432" w:rsidP="00F33432">
            <w:pPr>
              <w:ind w:right="177"/>
              <w:jc w:val="right"/>
              <w:rPr>
                <w:b/>
                <w:sz w:val="18"/>
                <w:szCs w:val="18"/>
              </w:rPr>
            </w:pPr>
            <w:r w:rsidRPr="00287DFB">
              <w:rPr>
                <w:b/>
                <w:sz w:val="18"/>
                <w:szCs w:val="18"/>
              </w:rPr>
              <w:t>2.131.148</w:t>
            </w:r>
          </w:p>
        </w:tc>
        <w:tc>
          <w:tcPr>
            <w:tcW w:w="1168" w:type="dxa"/>
            <w:shd w:val="clear" w:color="auto" w:fill="auto"/>
            <w:vAlign w:val="center"/>
            <w:hideMark/>
          </w:tcPr>
          <w:p w14:paraId="199FED4A" w14:textId="77777777" w:rsidR="00F33432" w:rsidRPr="00287DFB" w:rsidRDefault="00F33432" w:rsidP="00F33432">
            <w:pPr>
              <w:ind w:right="177"/>
              <w:jc w:val="right"/>
              <w:rPr>
                <w:b/>
                <w:sz w:val="18"/>
                <w:szCs w:val="18"/>
              </w:rPr>
            </w:pPr>
            <w:r w:rsidRPr="00287DFB">
              <w:rPr>
                <w:b/>
                <w:sz w:val="18"/>
                <w:szCs w:val="18"/>
              </w:rPr>
              <w:t>2.511.191</w:t>
            </w:r>
          </w:p>
        </w:tc>
      </w:tr>
      <w:tr w:rsidR="00F33432" w:rsidRPr="00287DFB" w14:paraId="0D672343" w14:textId="77777777" w:rsidTr="00F33432">
        <w:trPr>
          <w:trHeight w:val="170"/>
          <w:jc w:val="center"/>
        </w:trPr>
        <w:tc>
          <w:tcPr>
            <w:tcW w:w="5387" w:type="dxa"/>
            <w:shd w:val="clear" w:color="auto" w:fill="auto"/>
            <w:vAlign w:val="center"/>
          </w:tcPr>
          <w:p w14:paraId="7F506610" w14:textId="77777777" w:rsidR="00F33432" w:rsidRPr="00287DFB" w:rsidRDefault="00F33432" w:rsidP="00B4799F">
            <w:pPr>
              <w:jc w:val="left"/>
              <w:rPr>
                <w:b/>
                <w:bCs/>
                <w:iCs/>
                <w:sz w:val="18"/>
                <w:szCs w:val="18"/>
              </w:rPr>
            </w:pPr>
          </w:p>
        </w:tc>
        <w:tc>
          <w:tcPr>
            <w:tcW w:w="1448" w:type="dxa"/>
            <w:shd w:val="clear" w:color="auto" w:fill="auto"/>
            <w:vAlign w:val="center"/>
          </w:tcPr>
          <w:p w14:paraId="4A6873F1" w14:textId="77777777" w:rsidR="00F33432" w:rsidRPr="00287DFB" w:rsidRDefault="00F33432" w:rsidP="00F33432">
            <w:pPr>
              <w:ind w:right="177"/>
              <w:jc w:val="right"/>
              <w:rPr>
                <w:b/>
                <w:sz w:val="18"/>
                <w:szCs w:val="18"/>
              </w:rPr>
            </w:pPr>
          </w:p>
        </w:tc>
        <w:tc>
          <w:tcPr>
            <w:tcW w:w="1170" w:type="dxa"/>
            <w:vAlign w:val="center"/>
          </w:tcPr>
          <w:p w14:paraId="2434AF68" w14:textId="77777777" w:rsidR="00F33432" w:rsidRPr="00287DFB" w:rsidRDefault="00F33432" w:rsidP="00F33432">
            <w:pPr>
              <w:ind w:right="177"/>
              <w:jc w:val="right"/>
              <w:rPr>
                <w:b/>
                <w:sz w:val="18"/>
                <w:szCs w:val="18"/>
              </w:rPr>
            </w:pPr>
          </w:p>
        </w:tc>
        <w:tc>
          <w:tcPr>
            <w:tcW w:w="1168" w:type="dxa"/>
            <w:shd w:val="clear" w:color="auto" w:fill="auto"/>
            <w:vAlign w:val="center"/>
          </w:tcPr>
          <w:p w14:paraId="1439EDDE" w14:textId="77777777" w:rsidR="00F33432" w:rsidRPr="00287DFB" w:rsidRDefault="00F33432" w:rsidP="00F33432">
            <w:pPr>
              <w:ind w:right="177"/>
              <w:jc w:val="right"/>
              <w:rPr>
                <w:b/>
                <w:sz w:val="18"/>
                <w:szCs w:val="18"/>
              </w:rPr>
            </w:pPr>
          </w:p>
        </w:tc>
      </w:tr>
      <w:tr w:rsidR="00F33432" w:rsidRPr="00287DFB" w14:paraId="2AC58EFD" w14:textId="77777777" w:rsidTr="00F33432">
        <w:trPr>
          <w:trHeight w:val="240"/>
          <w:jc w:val="center"/>
        </w:trPr>
        <w:tc>
          <w:tcPr>
            <w:tcW w:w="5387" w:type="dxa"/>
            <w:shd w:val="clear" w:color="auto" w:fill="auto"/>
            <w:vAlign w:val="center"/>
            <w:hideMark/>
          </w:tcPr>
          <w:p w14:paraId="48C06B00" w14:textId="77777777" w:rsidR="00F33432" w:rsidRPr="00287DFB" w:rsidRDefault="00F33432" w:rsidP="00B4799F">
            <w:pPr>
              <w:jc w:val="left"/>
              <w:rPr>
                <w:sz w:val="18"/>
                <w:szCs w:val="18"/>
              </w:rPr>
            </w:pPr>
            <w:r w:rsidRPr="00287DFB">
              <w:rPr>
                <w:b/>
                <w:bCs/>
                <w:iCs/>
                <w:sz w:val="18"/>
                <w:szCs w:val="18"/>
              </w:rPr>
              <w:t>Pasivo por impuestos a las ganancias corriente</w:t>
            </w:r>
          </w:p>
        </w:tc>
        <w:tc>
          <w:tcPr>
            <w:tcW w:w="1448" w:type="dxa"/>
            <w:shd w:val="clear" w:color="auto" w:fill="auto"/>
            <w:vAlign w:val="center"/>
            <w:hideMark/>
          </w:tcPr>
          <w:p w14:paraId="18D5B88B" w14:textId="77777777" w:rsidR="00F33432" w:rsidRPr="00287DFB" w:rsidRDefault="00F33432" w:rsidP="00F33432">
            <w:pPr>
              <w:ind w:right="177"/>
              <w:jc w:val="right"/>
              <w:rPr>
                <w:b/>
                <w:sz w:val="18"/>
                <w:szCs w:val="18"/>
              </w:rPr>
            </w:pPr>
            <w:r w:rsidRPr="00287DFB">
              <w:rPr>
                <w:b/>
                <w:sz w:val="18"/>
                <w:szCs w:val="18"/>
              </w:rPr>
              <w:t>-</w:t>
            </w:r>
          </w:p>
        </w:tc>
        <w:tc>
          <w:tcPr>
            <w:tcW w:w="1170" w:type="dxa"/>
            <w:vAlign w:val="center"/>
          </w:tcPr>
          <w:p w14:paraId="5A15624B" w14:textId="77777777" w:rsidR="00F33432" w:rsidRPr="00287DFB" w:rsidRDefault="00F33432" w:rsidP="00F33432">
            <w:pPr>
              <w:ind w:right="177"/>
              <w:jc w:val="right"/>
              <w:rPr>
                <w:b/>
                <w:sz w:val="18"/>
                <w:szCs w:val="18"/>
              </w:rPr>
            </w:pPr>
            <w:r w:rsidRPr="00287DFB">
              <w:rPr>
                <w:b/>
                <w:sz w:val="18"/>
                <w:szCs w:val="18"/>
              </w:rPr>
              <w:t>-</w:t>
            </w:r>
          </w:p>
        </w:tc>
        <w:tc>
          <w:tcPr>
            <w:tcW w:w="1168" w:type="dxa"/>
            <w:shd w:val="clear" w:color="auto" w:fill="auto"/>
            <w:vAlign w:val="center"/>
            <w:hideMark/>
          </w:tcPr>
          <w:p w14:paraId="0168C120" w14:textId="77777777" w:rsidR="00F33432" w:rsidRPr="00287DFB" w:rsidRDefault="00F33432" w:rsidP="00F33432">
            <w:pPr>
              <w:ind w:right="177"/>
              <w:jc w:val="right"/>
              <w:rPr>
                <w:b/>
                <w:sz w:val="18"/>
                <w:szCs w:val="18"/>
              </w:rPr>
            </w:pPr>
            <w:r w:rsidRPr="00287DFB">
              <w:rPr>
                <w:b/>
                <w:sz w:val="18"/>
                <w:szCs w:val="18"/>
              </w:rPr>
              <w:t>190.017</w:t>
            </w:r>
          </w:p>
        </w:tc>
      </w:tr>
      <w:tr w:rsidR="00F33432" w:rsidRPr="00287DFB" w14:paraId="3C1A2085" w14:textId="77777777" w:rsidTr="00F33432">
        <w:trPr>
          <w:trHeight w:val="170"/>
          <w:jc w:val="center"/>
        </w:trPr>
        <w:tc>
          <w:tcPr>
            <w:tcW w:w="5387" w:type="dxa"/>
            <w:shd w:val="clear" w:color="auto" w:fill="auto"/>
            <w:vAlign w:val="center"/>
          </w:tcPr>
          <w:p w14:paraId="780B59BF" w14:textId="77777777" w:rsidR="00F33432" w:rsidRPr="00287DFB" w:rsidRDefault="00F33432" w:rsidP="00B4799F">
            <w:pPr>
              <w:jc w:val="left"/>
              <w:rPr>
                <w:sz w:val="18"/>
                <w:szCs w:val="18"/>
              </w:rPr>
            </w:pPr>
          </w:p>
        </w:tc>
        <w:tc>
          <w:tcPr>
            <w:tcW w:w="1448" w:type="dxa"/>
            <w:shd w:val="clear" w:color="auto" w:fill="auto"/>
            <w:vAlign w:val="center"/>
          </w:tcPr>
          <w:p w14:paraId="667EF7EC" w14:textId="77777777" w:rsidR="00F33432" w:rsidRPr="00287DFB" w:rsidRDefault="00F33432" w:rsidP="00F33432">
            <w:pPr>
              <w:ind w:right="177"/>
              <w:jc w:val="right"/>
              <w:rPr>
                <w:b/>
                <w:sz w:val="18"/>
                <w:szCs w:val="18"/>
              </w:rPr>
            </w:pPr>
          </w:p>
        </w:tc>
        <w:tc>
          <w:tcPr>
            <w:tcW w:w="1170" w:type="dxa"/>
            <w:vAlign w:val="center"/>
          </w:tcPr>
          <w:p w14:paraId="2FFA00D0" w14:textId="77777777" w:rsidR="00F33432" w:rsidRPr="00287DFB" w:rsidRDefault="00F33432" w:rsidP="00F33432">
            <w:pPr>
              <w:ind w:right="177"/>
              <w:jc w:val="right"/>
              <w:rPr>
                <w:b/>
                <w:sz w:val="18"/>
                <w:szCs w:val="18"/>
              </w:rPr>
            </w:pPr>
          </w:p>
        </w:tc>
        <w:tc>
          <w:tcPr>
            <w:tcW w:w="1168" w:type="dxa"/>
            <w:shd w:val="clear" w:color="auto" w:fill="auto"/>
            <w:vAlign w:val="center"/>
          </w:tcPr>
          <w:p w14:paraId="24FDEA81" w14:textId="77777777" w:rsidR="00F33432" w:rsidRPr="00287DFB" w:rsidRDefault="00F33432" w:rsidP="00F33432">
            <w:pPr>
              <w:ind w:right="177"/>
              <w:jc w:val="right"/>
              <w:rPr>
                <w:b/>
                <w:sz w:val="18"/>
                <w:szCs w:val="18"/>
              </w:rPr>
            </w:pPr>
          </w:p>
        </w:tc>
      </w:tr>
      <w:tr w:rsidR="00F33432" w:rsidRPr="00287DFB" w14:paraId="756EC7DA" w14:textId="77777777" w:rsidTr="00F33432">
        <w:trPr>
          <w:trHeight w:val="240"/>
          <w:jc w:val="center"/>
        </w:trPr>
        <w:tc>
          <w:tcPr>
            <w:tcW w:w="5387" w:type="dxa"/>
            <w:shd w:val="clear" w:color="auto" w:fill="auto"/>
            <w:vAlign w:val="center"/>
            <w:hideMark/>
          </w:tcPr>
          <w:p w14:paraId="515E56FF" w14:textId="77777777" w:rsidR="00F33432" w:rsidRPr="00287DFB" w:rsidRDefault="00F33432" w:rsidP="00B4799F">
            <w:pPr>
              <w:jc w:val="left"/>
              <w:rPr>
                <w:sz w:val="18"/>
                <w:szCs w:val="18"/>
              </w:rPr>
            </w:pPr>
            <w:r w:rsidRPr="00287DFB">
              <w:rPr>
                <w:b/>
                <w:bCs/>
                <w:iCs/>
                <w:sz w:val="18"/>
                <w:szCs w:val="18"/>
              </w:rPr>
              <w:t>Provisiones</w:t>
            </w:r>
          </w:p>
        </w:tc>
        <w:tc>
          <w:tcPr>
            <w:tcW w:w="1448" w:type="dxa"/>
            <w:shd w:val="clear" w:color="auto" w:fill="auto"/>
            <w:vAlign w:val="center"/>
            <w:hideMark/>
          </w:tcPr>
          <w:p w14:paraId="2B3C55D2" w14:textId="77777777" w:rsidR="00F33432" w:rsidRPr="00287DFB" w:rsidRDefault="00F33432" w:rsidP="00F33432">
            <w:pPr>
              <w:ind w:right="177"/>
              <w:jc w:val="right"/>
              <w:rPr>
                <w:b/>
                <w:sz w:val="18"/>
                <w:szCs w:val="18"/>
              </w:rPr>
            </w:pPr>
            <w:r w:rsidRPr="00287DFB">
              <w:rPr>
                <w:b/>
                <w:sz w:val="18"/>
                <w:szCs w:val="18"/>
              </w:rPr>
              <w:t>61.331</w:t>
            </w:r>
          </w:p>
        </w:tc>
        <w:tc>
          <w:tcPr>
            <w:tcW w:w="1170" w:type="dxa"/>
            <w:vAlign w:val="center"/>
          </w:tcPr>
          <w:p w14:paraId="44B52351" w14:textId="77777777" w:rsidR="00F33432" w:rsidRPr="00287DFB" w:rsidRDefault="00F33432" w:rsidP="00F33432">
            <w:pPr>
              <w:ind w:right="177"/>
              <w:jc w:val="right"/>
              <w:rPr>
                <w:b/>
                <w:sz w:val="18"/>
                <w:szCs w:val="18"/>
              </w:rPr>
            </w:pPr>
            <w:r w:rsidRPr="00287DFB">
              <w:rPr>
                <w:b/>
                <w:sz w:val="18"/>
                <w:szCs w:val="18"/>
              </w:rPr>
              <w:t>58.282</w:t>
            </w:r>
          </w:p>
        </w:tc>
        <w:tc>
          <w:tcPr>
            <w:tcW w:w="1168" w:type="dxa"/>
            <w:shd w:val="clear" w:color="auto" w:fill="auto"/>
            <w:vAlign w:val="center"/>
            <w:hideMark/>
          </w:tcPr>
          <w:p w14:paraId="7418C5F2" w14:textId="77777777" w:rsidR="00F33432" w:rsidRPr="00287DFB" w:rsidRDefault="00F33432" w:rsidP="00F33432">
            <w:pPr>
              <w:ind w:right="177"/>
              <w:jc w:val="right"/>
              <w:rPr>
                <w:b/>
                <w:sz w:val="18"/>
                <w:szCs w:val="18"/>
              </w:rPr>
            </w:pPr>
            <w:r w:rsidRPr="00287DFB">
              <w:rPr>
                <w:b/>
                <w:sz w:val="18"/>
                <w:szCs w:val="18"/>
              </w:rPr>
              <w:t>66.286</w:t>
            </w:r>
          </w:p>
        </w:tc>
      </w:tr>
      <w:tr w:rsidR="00F33432" w:rsidRPr="00287DFB" w14:paraId="73B70647" w14:textId="77777777" w:rsidTr="00F33432">
        <w:trPr>
          <w:trHeight w:val="170"/>
          <w:jc w:val="center"/>
        </w:trPr>
        <w:tc>
          <w:tcPr>
            <w:tcW w:w="5387" w:type="dxa"/>
            <w:shd w:val="clear" w:color="auto" w:fill="auto"/>
            <w:vAlign w:val="center"/>
          </w:tcPr>
          <w:p w14:paraId="35F5E89D" w14:textId="77777777" w:rsidR="00F33432" w:rsidRPr="00287DFB" w:rsidRDefault="00F33432" w:rsidP="00B4799F">
            <w:pPr>
              <w:jc w:val="left"/>
              <w:rPr>
                <w:sz w:val="18"/>
                <w:szCs w:val="18"/>
              </w:rPr>
            </w:pPr>
          </w:p>
        </w:tc>
        <w:tc>
          <w:tcPr>
            <w:tcW w:w="1448" w:type="dxa"/>
            <w:shd w:val="clear" w:color="auto" w:fill="auto"/>
            <w:vAlign w:val="center"/>
          </w:tcPr>
          <w:p w14:paraId="35E99099" w14:textId="77777777" w:rsidR="00F33432" w:rsidRPr="00287DFB" w:rsidRDefault="00F33432" w:rsidP="00F33432">
            <w:pPr>
              <w:ind w:right="177"/>
              <w:jc w:val="right"/>
              <w:rPr>
                <w:b/>
                <w:sz w:val="18"/>
                <w:szCs w:val="18"/>
              </w:rPr>
            </w:pPr>
          </w:p>
        </w:tc>
        <w:tc>
          <w:tcPr>
            <w:tcW w:w="1170" w:type="dxa"/>
            <w:vAlign w:val="center"/>
          </w:tcPr>
          <w:p w14:paraId="5C5D14F2" w14:textId="77777777" w:rsidR="00F33432" w:rsidRPr="00287DFB" w:rsidRDefault="00F33432" w:rsidP="00F33432">
            <w:pPr>
              <w:ind w:right="177"/>
              <w:jc w:val="right"/>
              <w:rPr>
                <w:b/>
                <w:sz w:val="18"/>
                <w:szCs w:val="18"/>
              </w:rPr>
            </w:pPr>
          </w:p>
        </w:tc>
        <w:tc>
          <w:tcPr>
            <w:tcW w:w="1168" w:type="dxa"/>
            <w:shd w:val="clear" w:color="auto" w:fill="auto"/>
            <w:vAlign w:val="center"/>
          </w:tcPr>
          <w:p w14:paraId="79F9802C" w14:textId="77777777" w:rsidR="00F33432" w:rsidRPr="00287DFB" w:rsidRDefault="00F33432" w:rsidP="00F33432">
            <w:pPr>
              <w:ind w:right="177"/>
              <w:jc w:val="right"/>
              <w:rPr>
                <w:b/>
                <w:sz w:val="18"/>
                <w:szCs w:val="18"/>
              </w:rPr>
            </w:pPr>
          </w:p>
        </w:tc>
      </w:tr>
      <w:tr w:rsidR="00F33432" w:rsidRPr="00287DFB" w14:paraId="00147303" w14:textId="77777777" w:rsidTr="00F33432">
        <w:trPr>
          <w:trHeight w:val="240"/>
          <w:jc w:val="center"/>
        </w:trPr>
        <w:tc>
          <w:tcPr>
            <w:tcW w:w="5387" w:type="dxa"/>
            <w:shd w:val="clear" w:color="auto" w:fill="auto"/>
            <w:vAlign w:val="center"/>
            <w:hideMark/>
          </w:tcPr>
          <w:p w14:paraId="4F78BA05" w14:textId="77777777" w:rsidR="00F33432" w:rsidRPr="00287DFB" w:rsidRDefault="00F33432" w:rsidP="00B4799F">
            <w:pPr>
              <w:jc w:val="left"/>
              <w:rPr>
                <w:sz w:val="18"/>
                <w:szCs w:val="18"/>
              </w:rPr>
            </w:pPr>
            <w:r w:rsidRPr="00287DFB">
              <w:rPr>
                <w:b/>
                <w:bCs/>
                <w:iCs/>
                <w:sz w:val="18"/>
                <w:szCs w:val="18"/>
              </w:rPr>
              <w:t>Otros pasivos no financieros</w:t>
            </w:r>
          </w:p>
        </w:tc>
        <w:tc>
          <w:tcPr>
            <w:tcW w:w="1448" w:type="dxa"/>
            <w:shd w:val="clear" w:color="auto" w:fill="auto"/>
            <w:vAlign w:val="center"/>
            <w:hideMark/>
          </w:tcPr>
          <w:p w14:paraId="65851EC4" w14:textId="77777777" w:rsidR="00F33432" w:rsidRPr="00287DFB" w:rsidRDefault="00F33432" w:rsidP="00F33432">
            <w:pPr>
              <w:ind w:right="177"/>
              <w:jc w:val="right"/>
              <w:rPr>
                <w:b/>
                <w:sz w:val="18"/>
                <w:szCs w:val="18"/>
              </w:rPr>
            </w:pPr>
            <w:r w:rsidRPr="00287DFB">
              <w:rPr>
                <w:b/>
                <w:sz w:val="18"/>
                <w:szCs w:val="18"/>
              </w:rPr>
              <w:t>382.520</w:t>
            </w:r>
          </w:p>
        </w:tc>
        <w:tc>
          <w:tcPr>
            <w:tcW w:w="1170" w:type="dxa"/>
            <w:vAlign w:val="center"/>
          </w:tcPr>
          <w:p w14:paraId="3EFA33F3" w14:textId="77777777" w:rsidR="00F33432" w:rsidRPr="00287DFB" w:rsidRDefault="00F33432" w:rsidP="00F33432">
            <w:pPr>
              <w:ind w:right="177"/>
              <w:jc w:val="right"/>
              <w:rPr>
                <w:b/>
                <w:sz w:val="18"/>
                <w:szCs w:val="18"/>
              </w:rPr>
            </w:pPr>
            <w:r w:rsidRPr="00287DFB">
              <w:rPr>
                <w:b/>
                <w:sz w:val="18"/>
                <w:szCs w:val="18"/>
              </w:rPr>
              <w:t>370.869</w:t>
            </w:r>
          </w:p>
        </w:tc>
        <w:tc>
          <w:tcPr>
            <w:tcW w:w="1168" w:type="dxa"/>
            <w:shd w:val="clear" w:color="auto" w:fill="auto"/>
            <w:vAlign w:val="center"/>
            <w:hideMark/>
          </w:tcPr>
          <w:p w14:paraId="1FA7B697" w14:textId="77777777" w:rsidR="00F33432" w:rsidRPr="00287DFB" w:rsidRDefault="00F33432" w:rsidP="00F33432">
            <w:pPr>
              <w:ind w:right="177"/>
              <w:jc w:val="right"/>
              <w:rPr>
                <w:b/>
                <w:sz w:val="18"/>
                <w:szCs w:val="18"/>
              </w:rPr>
            </w:pPr>
            <w:r w:rsidRPr="00287DFB">
              <w:rPr>
                <w:b/>
                <w:sz w:val="18"/>
                <w:szCs w:val="18"/>
              </w:rPr>
              <w:t>297.552</w:t>
            </w:r>
          </w:p>
        </w:tc>
      </w:tr>
      <w:tr w:rsidR="00F33432" w:rsidRPr="00287DFB" w14:paraId="30ADDBF5" w14:textId="77777777" w:rsidTr="005711AC">
        <w:trPr>
          <w:trHeight w:val="170"/>
          <w:jc w:val="center"/>
        </w:trPr>
        <w:tc>
          <w:tcPr>
            <w:tcW w:w="5387" w:type="dxa"/>
            <w:tcBorders>
              <w:bottom w:val="single" w:sz="4" w:space="0" w:color="auto"/>
            </w:tcBorders>
            <w:shd w:val="clear" w:color="auto" w:fill="auto"/>
            <w:vAlign w:val="center"/>
          </w:tcPr>
          <w:p w14:paraId="2B8CD763" w14:textId="77777777" w:rsidR="00F33432" w:rsidRPr="00287DFB" w:rsidRDefault="00F33432" w:rsidP="00F33432">
            <w:pPr>
              <w:rPr>
                <w:b/>
                <w:bCs/>
                <w:iCs/>
                <w:sz w:val="18"/>
                <w:szCs w:val="18"/>
              </w:rPr>
            </w:pPr>
          </w:p>
        </w:tc>
        <w:tc>
          <w:tcPr>
            <w:tcW w:w="1448" w:type="dxa"/>
            <w:tcBorders>
              <w:bottom w:val="single" w:sz="4" w:space="0" w:color="auto"/>
            </w:tcBorders>
            <w:shd w:val="clear" w:color="auto" w:fill="auto"/>
            <w:vAlign w:val="center"/>
          </w:tcPr>
          <w:p w14:paraId="552FCBA1" w14:textId="77777777" w:rsidR="00F33432" w:rsidRPr="00287DFB" w:rsidRDefault="00F33432" w:rsidP="00F33432">
            <w:pPr>
              <w:ind w:right="177"/>
              <w:jc w:val="right"/>
              <w:rPr>
                <w:b/>
                <w:sz w:val="18"/>
                <w:szCs w:val="18"/>
              </w:rPr>
            </w:pPr>
          </w:p>
        </w:tc>
        <w:tc>
          <w:tcPr>
            <w:tcW w:w="1170" w:type="dxa"/>
            <w:tcBorders>
              <w:bottom w:val="single" w:sz="4" w:space="0" w:color="auto"/>
            </w:tcBorders>
            <w:vAlign w:val="center"/>
          </w:tcPr>
          <w:p w14:paraId="25A3BEB9" w14:textId="77777777" w:rsidR="00F33432" w:rsidRPr="00287DFB" w:rsidRDefault="00F33432" w:rsidP="00F33432">
            <w:pPr>
              <w:ind w:right="177"/>
              <w:jc w:val="right"/>
              <w:rPr>
                <w:b/>
                <w:sz w:val="18"/>
                <w:szCs w:val="18"/>
              </w:rPr>
            </w:pPr>
          </w:p>
        </w:tc>
        <w:tc>
          <w:tcPr>
            <w:tcW w:w="1168" w:type="dxa"/>
            <w:tcBorders>
              <w:bottom w:val="single" w:sz="4" w:space="0" w:color="auto"/>
            </w:tcBorders>
            <w:shd w:val="clear" w:color="auto" w:fill="auto"/>
            <w:vAlign w:val="center"/>
          </w:tcPr>
          <w:p w14:paraId="15D893E1" w14:textId="77777777" w:rsidR="00F33432" w:rsidRPr="00287DFB" w:rsidRDefault="00F33432" w:rsidP="00F33432">
            <w:pPr>
              <w:ind w:right="177"/>
              <w:jc w:val="right"/>
              <w:rPr>
                <w:b/>
                <w:sz w:val="18"/>
                <w:szCs w:val="18"/>
              </w:rPr>
            </w:pPr>
          </w:p>
        </w:tc>
      </w:tr>
      <w:tr w:rsidR="00F33432" w:rsidRPr="00287DFB" w14:paraId="30F7EFC3" w14:textId="77777777" w:rsidTr="005711AC">
        <w:trPr>
          <w:trHeight w:val="240"/>
          <w:jc w:val="center"/>
        </w:trPr>
        <w:tc>
          <w:tcPr>
            <w:tcW w:w="5387" w:type="dxa"/>
            <w:tcBorders>
              <w:top w:val="single" w:sz="4" w:space="0" w:color="auto"/>
            </w:tcBorders>
            <w:shd w:val="clear" w:color="auto" w:fill="auto"/>
            <w:vAlign w:val="center"/>
            <w:hideMark/>
          </w:tcPr>
          <w:p w14:paraId="18DC08D8" w14:textId="77777777" w:rsidR="00F33432" w:rsidRPr="00287DFB" w:rsidRDefault="00F33432" w:rsidP="005711AC">
            <w:pPr>
              <w:rPr>
                <w:sz w:val="18"/>
                <w:szCs w:val="18"/>
              </w:rPr>
            </w:pPr>
            <w:r w:rsidRPr="00287DFB">
              <w:rPr>
                <w:b/>
                <w:bCs/>
                <w:iCs/>
                <w:sz w:val="18"/>
                <w:szCs w:val="18"/>
              </w:rPr>
              <w:t>TOTAL PASIVOS</w:t>
            </w:r>
          </w:p>
        </w:tc>
        <w:tc>
          <w:tcPr>
            <w:tcW w:w="1448" w:type="dxa"/>
            <w:tcBorders>
              <w:top w:val="single" w:sz="4" w:space="0" w:color="auto"/>
            </w:tcBorders>
            <w:shd w:val="clear" w:color="auto" w:fill="auto"/>
            <w:vAlign w:val="center"/>
            <w:hideMark/>
          </w:tcPr>
          <w:p w14:paraId="4C4BFAD8" w14:textId="77777777" w:rsidR="00F33432" w:rsidRPr="00287DFB" w:rsidRDefault="00F33432" w:rsidP="00F33432">
            <w:pPr>
              <w:ind w:right="177"/>
              <w:jc w:val="right"/>
              <w:rPr>
                <w:b/>
                <w:sz w:val="18"/>
                <w:szCs w:val="18"/>
              </w:rPr>
            </w:pPr>
            <w:r w:rsidRPr="00287DFB">
              <w:rPr>
                <w:b/>
                <w:sz w:val="18"/>
                <w:szCs w:val="18"/>
              </w:rPr>
              <w:t>7.480.405</w:t>
            </w:r>
          </w:p>
        </w:tc>
        <w:tc>
          <w:tcPr>
            <w:tcW w:w="1170" w:type="dxa"/>
            <w:tcBorders>
              <w:top w:val="single" w:sz="4" w:space="0" w:color="auto"/>
            </w:tcBorders>
            <w:vAlign w:val="center"/>
          </w:tcPr>
          <w:p w14:paraId="19E30909" w14:textId="77777777" w:rsidR="00F33432" w:rsidRPr="00287DFB" w:rsidRDefault="00F33432" w:rsidP="00F33432">
            <w:pPr>
              <w:ind w:right="177"/>
              <w:jc w:val="right"/>
              <w:rPr>
                <w:b/>
                <w:sz w:val="18"/>
                <w:szCs w:val="18"/>
              </w:rPr>
            </w:pPr>
            <w:r w:rsidRPr="00287DFB">
              <w:rPr>
                <w:b/>
                <w:sz w:val="18"/>
                <w:szCs w:val="18"/>
              </w:rPr>
              <w:t>9.500.727</w:t>
            </w:r>
          </w:p>
        </w:tc>
        <w:tc>
          <w:tcPr>
            <w:tcW w:w="1168" w:type="dxa"/>
            <w:tcBorders>
              <w:top w:val="single" w:sz="4" w:space="0" w:color="auto"/>
            </w:tcBorders>
            <w:shd w:val="clear" w:color="auto" w:fill="auto"/>
            <w:vAlign w:val="center"/>
            <w:hideMark/>
          </w:tcPr>
          <w:p w14:paraId="35DE6C92" w14:textId="77777777" w:rsidR="00F33432" w:rsidRPr="00287DFB" w:rsidRDefault="00F33432" w:rsidP="00F33432">
            <w:pPr>
              <w:ind w:right="177"/>
              <w:jc w:val="right"/>
              <w:rPr>
                <w:b/>
                <w:sz w:val="18"/>
                <w:szCs w:val="18"/>
              </w:rPr>
            </w:pPr>
            <w:r w:rsidRPr="00287DFB">
              <w:rPr>
                <w:b/>
                <w:sz w:val="18"/>
                <w:szCs w:val="18"/>
              </w:rPr>
              <w:t>6.716.697</w:t>
            </w:r>
          </w:p>
        </w:tc>
      </w:tr>
    </w:tbl>
    <w:p w14:paraId="32B5D3B2" w14:textId="77777777" w:rsidR="00F33432" w:rsidRPr="00287DFB" w:rsidRDefault="00F33432" w:rsidP="00F33432">
      <w:pPr>
        <w:widowControl w:val="0"/>
        <w:jc w:val="both"/>
        <w:rPr>
          <w:b/>
          <w:bCs/>
          <w:i/>
          <w:sz w:val="20"/>
          <w:szCs w:val="20"/>
          <w:lang w:val="es-ES"/>
        </w:rPr>
      </w:pPr>
    </w:p>
    <w:p w14:paraId="048734ED" w14:textId="77777777" w:rsidR="00F33432" w:rsidRPr="00287DFB" w:rsidRDefault="00F33432" w:rsidP="00F33432">
      <w:pPr>
        <w:widowControl w:val="0"/>
        <w:jc w:val="both"/>
        <w:rPr>
          <w:bCs/>
          <w:sz w:val="20"/>
          <w:szCs w:val="20"/>
          <w:lang w:val="es-MX"/>
        </w:rPr>
      </w:pPr>
      <w:r w:rsidRPr="00287DFB">
        <w:rPr>
          <w:sz w:val="20"/>
          <w:lang w:val="es-MX"/>
        </w:rPr>
        <w:t xml:space="preserve">A continuación, se detalla el </w:t>
      </w:r>
      <w:r w:rsidRPr="00287DFB">
        <w:rPr>
          <w:sz w:val="20"/>
        </w:rPr>
        <w:t>Estado Intermedio Condensado de Situación Financiera</w:t>
      </w:r>
      <w:r w:rsidRPr="00287DFB">
        <w:rPr>
          <w:sz w:val="20"/>
          <w:lang w:val="es-MX"/>
        </w:rPr>
        <w:t xml:space="preserve"> al 30 de junio de 2020, en forma comparativa con el ejercicio finalizado el 31 de diciembre de 2019</w:t>
      </w:r>
      <w:r w:rsidRPr="00287DFB">
        <w:rPr>
          <w:bCs/>
          <w:sz w:val="20"/>
          <w:szCs w:val="20"/>
          <w:lang w:val="es-MX"/>
        </w:rPr>
        <w:t xml:space="preserve"> </w:t>
      </w:r>
      <w:r w:rsidR="00FB2809" w:rsidRPr="00287DFB">
        <w:rPr>
          <w:bCs/>
          <w:sz w:val="20"/>
          <w:szCs w:val="20"/>
          <w:lang w:val="es-ES"/>
        </w:rPr>
        <w:t>(Valores ajustados por inflación, tanto junio como diciembre a junio 2020)</w:t>
      </w:r>
    </w:p>
    <w:p w14:paraId="520612BB" w14:textId="77777777" w:rsidR="00F33432" w:rsidRPr="005711AC" w:rsidRDefault="00F33432" w:rsidP="00F33432">
      <w:pPr>
        <w:widowControl w:val="0"/>
        <w:jc w:val="both"/>
        <w:rPr>
          <w:sz w:val="20"/>
          <w:lang w:val="es-MX"/>
        </w:rPr>
      </w:pPr>
    </w:p>
    <w:tbl>
      <w:tblPr>
        <w:tblW w:w="9304" w:type="dxa"/>
        <w:jc w:val="center"/>
        <w:tblLayout w:type="fixed"/>
        <w:tblCellMar>
          <w:left w:w="0" w:type="dxa"/>
          <w:right w:w="0" w:type="dxa"/>
        </w:tblCellMar>
        <w:tblLook w:val="04A0" w:firstRow="1" w:lastRow="0" w:firstColumn="1" w:lastColumn="0" w:noHBand="0" w:noVBand="1"/>
      </w:tblPr>
      <w:tblGrid>
        <w:gridCol w:w="6591"/>
        <w:gridCol w:w="1354"/>
        <w:gridCol w:w="1359"/>
      </w:tblGrid>
      <w:tr w:rsidR="00D23282" w:rsidRPr="00287DFB" w14:paraId="0225B12C" w14:textId="77777777" w:rsidTr="005711AC">
        <w:trPr>
          <w:trHeight w:val="53"/>
          <w:jc w:val="center"/>
        </w:trPr>
        <w:tc>
          <w:tcPr>
            <w:tcW w:w="6591" w:type="dxa"/>
            <w:tcBorders>
              <w:bottom w:val="single" w:sz="4" w:space="0" w:color="auto"/>
            </w:tcBorders>
            <w:shd w:val="clear" w:color="auto" w:fill="auto"/>
            <w:vAlign w:val="center"/>
          </w:tcPr>
          <w:p w14:paraId="4E097756" w14:textId="77777777" w:rsidR="00D23282" w:rsidRPr="00287DFB" w:rsidRDefault="003D1B47" w:rsidP="00F33432">
            <w:pPr>
              <w:rPr>
                <w:b/>
                <w:sz w:val="18"/>
                <w:lang w:val="es-ES"/>
              </w:rPr>
            </w:pPr>
            <w:r>
              <w:rPr>
                <w:b/>
                <w:sz w:val="18"/>
                <w:lang w:val="es-ES"/>
              </w:rPr>
              <w:t>Activo</w:t>
            </w:r>
          </w:p>
        </w:tc>
        <w:tc>
          <w:tcPr>
            <w:tcW w:w="1354" w:type="dxa"/>
            <w:tcBorders>
              <w:bottom w:val="single" w:sz="4" w:space="0" w:color="auto"/>
            </w:tcBorders>
            <w:vAlign w:val="center"/>
          </w:tcPr>
          <w:p w14:paraId="5C33EB31" w14:textId="77777777" w:rsidR="00D23282" w:rsidRPr="00287DFB" w:rsidRDefault="00D23282" w:rsidP="00F33432">
            <w:pPr>
              <w:rPr>
                <w:sz w:val="18"/>
                <w:lang w:val="es-ES"/>
              </w:rPr>
            </w:pPr>
            <w:r w:rsidRPr="00287DFB">
              <w:rPr>
                <w:b/>
                <w:sz w:val="18"/>
                <w:lang w:val="es-ES"/>
              </w:rPr>
              <w:t>30/06/2020</w:t>
            </w:r>
          </w:p>
        </w:tc>
        <w:tc>
          <w:tcPr>
            <w:tcW w:w="1359" w:type="dxa"/>
            <w:tcBorders>
              <w:bottom w:val="single" w:sz="4" w:space="0" w:color="auto"/>
            </w:tcBorders>
            <w:shd w:val="clear" w:color="auto" w:fill="auto"/>
            <w:vAlign w:val="center"/>
          </w:tcPr>
          <w:p w14:paraId="4ED2A58B" w14:textId="77777777" w:rsidR="00D23282" w:rsidRPr="00287DFB" w:rsidRDefault="00D23282" w:rsidP="00F33432">
            <w:pPr>
              <w:ind w:left="-360" w:firstLine="360"/>
              <w:rPr>
                <w:b/>
                <w:sz w:val="18"/>
                <w:lang w:val="es-ES"/>
              </w:rPr>
            </w:pPr>
            <w:r w:rsidRPr="00287DFB">
              <w:rPr>
                <w:b/>
                <w:sz w:val="18"/>
                <w:lang w:val="es-ES"/>
              </w:rPr>
              <w:t>31/12/2019</w:t>
            </w:r>
          </w:p>
        </w:tc>
      </w:tr>
      <w:tr w:rsidR="00D23282" w:rsidRPr="00287DFB" w14:paraId="56E1B007" w14:textId="77777777" w:rsidTr="005711AC">
        <w:trPr>
          <w:trHeight w:val="53"/>
          <w:jc w:val="center"/>
        </w:trPr>
        <w:tc>
          <w:tcPr>
            <w:tcW w:w="6591" w:type="dxa"/>
            <w:tcBorders>
              <w:top w:val="single" w:sz="4" w:space="0" w:color="auto"/>
            </w:tcBorders>
            <w:shd w:val="clear" w:color="auto" w:fill="auto"/>
            <w:vAlign w:val="center"/>
            <w:hideMark/>
          </w:tcPr>
          <w:p w14:paraId="7B0A9922" w14:textId="77777777" w:rsidR="00D23282" w:rsidRPr="00287DFB" w:rsidRDefault="00D23282" w:rsidP="00F33432">
            <w:pPr>
              <w:rPr>
                <w:sz w:val="18"/>
                <w:lang w:val="es-ES"/>
              </w:rPr>
            </w:pPr>
          </w:p>
        </w:tc>
        <w:tc>
          <w:tcPr>
            <w:tcW w:w="1354" w:type="dxa"/>
            <w:tcBorders>
              <w:top w:val="single" w:sz="4" w:space="0" w:color="auto"/>
            </w:tcBorders>
            <w:shd w:val="clear" w:color="auto" w:fill="auto"/>
            <w:hideMark/>
          </w:tcPr>
          <w:p w14:paraId="60A19760" w14:textId="77777777" w:rsidR="00D23282" w:rsidRPr="00287DFB" w:rsidRDefault="00D23282" w:rsidP="00F33432">
            <w:pPr>
              <w:rPr>
                <w:sz w:val="18"/>
                <w:lang w:val="es-ES"/>
              </w:rPr>
            </w:pPr>
            <w:r w:rsidRPr="00287DFB">
              <w:rPr>
                <w:sz w:val="18"/>
                <w:szCs w:val="18"/>
                <w:lang w:val="es-ES" w:eastAsia="es-ES"/>
              </w:rPr>
              <w:t> </w:t>
            </w:r>
          </w:p>
        </w:tc>
        <w:tc>
          <w:tcPr>
            <w:tcW w:w="1359" w:type="dxa"/>
            <w:tcBorders>
              <w:top w:val="single" w:sz="4" w:space="0" w:color="auto"/>
            </w:tcBorders>
          </w:tcPr>
          <w:p w14:paraId="32392F8B" w14:textId="77777777" w:rsidR="00D23282" w:rsidRPr="00287DFB" w:rsidRDefault="00D23282" w:rsidP="00F33432">
            <w:pPr>
              <w:rPr>
                <w:sz w:val="18"/>
                <w:lang w:val="es-ES"/>
              </w:rPr>
            </w:pPr>
            <w:r w:rsidRPr="00287DFB">
              <w:rPr>
                <w:sz w:val="18"/>
                <w:lang w:val="es-ES"/>
              </w:rPr>
              <w:t> </w:t>
            </w:r>
          </w:p>
        </w:tc>
      </w:tr>
      <w:tr w:rsidR="00D23282" w:rsidRPr="00287DFB" w14:paraId="4E0A69AC" w14:textId="77777777" w:rsidTr="005711AC">
        <w:trPr>
          <w:trHeight w:val="255"/>
          <w:jc w:val="center"/>
        </w:trPr>
        <w:tc>
          <w:tcPr>
            <w:tcW w:w="6591" w:type="dxa"/>
            <w:shd w:val="clear" w:color="auto" w:fill="auto"/>
            <w:vAlign w:val="center"/>
          </w:tcPr>
          <w:p w14:paraId="2B2ACFCA" w14:textId="77777777" w:rsidR="00D23282" w:rsidRPr="00287DFB" w:rsidRDefault="00D23282" w:rsidP="00B4799F">
            <w:pPr>
              <w:ind w:left="123"/>
              <w:jc w:val="left"/>
              <w:rPr>
                <w:b/>
                <w:sz w:val="18"/>
                <w:lang w:val="es-ES"/>
              </w:rPr>
            </w:pPr>
            <w:r w:rsidRPr="00287DFB">
              <w:rPr>
                <w:b/>
                <w:sz w:val="18"/>
                <w:lang w:val="es-ES"/>
              </w:rPr>
              <w:t>Efectivo y Depósitos en Bancos</w:t>
            </w:r>
          </w:p>
        </w:tc>
        <w:tc>
          <w:tcPr>
            <w:tcW w:w="1354" w:type="dxa"/>
            <w:vAlign w:val="center"/>
          </w:tcPr>
          <w:p w14:paraId="24724AA8" w14:textId="77777777" w:rsidR="00D23282" w:rsidRPr="00287DFB" w:rsidRDefault="00D23282" w:rsidP="00F33432">
            <w:pPr>
              <w:ind w:right="47"/>
              <w:jc w:val="right"/>
              <w:rPr>
                <w:b/>
                <w:sz w:val="18"/>
                <w:lang w:val="es-ES"/>
              </w:rPr>
            </w:pPr>
            <w:r w:rsidRPr="00287DFB">
              <w:rPr>
                <w:b/>
                <w:sz w:val="18"/>
                <w:lang w:val="es-ES"/>
              </w:rPr>
              <w:t>969.614</w:t>
            </w:r>
          </w:p>
        </w:tc>
        <w:tc>
          <w:tcPr>
            <w:tcW w:w="1359" w:type="dxa"/>
            <w:shd w:val="clear" w:color="auto" w:fill="auto"/>
            <w:vAlign w:val="center"/>
          </w:tcPr>
          <w:p w14:paraId="4FA6D371" w14:textId="77777777" w:rsidR="00D23282" w:rsidRPr="00287DFB" w:rsidRDefault="00D23282" w:rsidP="00F33432">
            <w:pPr>
              <w:ind w:right="47"/>
              <w:jc w:val="right"/>
              <w:rPr>
                <w:b/>
                <w:sz w:val="18"/>
                <w:lang w:val="es-ES"/>
              </w:rPr>
            </w:pPr>
            <w:r w:rsidRPr="00287DFB">
              <w:rPr>
                <w:b/>
                <w:sz w:val="18"/>
                <w:lang w:val="es-ES"/>
              </w:rPr>
              <w:t>1.250.631</w:t>
            </w:r>
          </w:p>
        </w:tc>
      </w:tr>
      <w:tr w:rsidR="00D23282" w:rsidRPr="00287DFB" w14:paraId="32389BD4" w14:textId="77777777" w:rsidTr="005711AC">
        <w:trPr>
          <w:trHeight w:val="255"/>
          <w:jc w:val="center"/>
        </w:trPr>
        <w:tc>
          <w:tcPr>
            <w:tcW w:w="6591" w:type="dxa"/>
            <w:shd w:val="clear" w:color="auto" w:fill="auto"/>
            <w:vAlign w:val="center"/>
            <w:hideMark/>
          </w:tcPr>
          <w:p w14:paraId="0084BA3D" w14:textId="77777777" w:rsidR="00D23282" w:rsidRPr="00287DFB" w:rsidRDefault="00D23282" w:rsidP="00B4799F">
            <w:pPr>
              <w:ind w:left="123" w:firstLine="142"/>
              <w:jc w:val="left"/>
              <w:rPr>
                <w:sz w:val="18"/>
                <w:lang w:val="es-ES"/>
              </w:rPr>
            </w:pPr>
            <w:r w:rsidRPr="00287DFB">
              <w:rPr>
                <w:sz w:val="18"/>
                <w:lang w:val="es-ES"/>
              </w:rPr>
              <w:t>Efectivo</w:t>
            </w:r>
          </w:p>
        </w:tc>
        <w:tc>
          <w:tcPr>
            <w:tcW w:w="1354" w:type="dxa"/>
            <w:vAlign w:val="center"/>
            <w:hideMark/>
          </w:tcPr>
          <w:p w14:paraId="7EE965F6" w14:textId="77777777" w:rsidR="00D23282" w:rsidRPr="00287DFB" w:rsidRDefault="00D23282" w:rsidP="00F33432">
            <w:pPr>
              <w:ind w:right="47"/>
              <w:jc w:val="right"/>
              <w:rPr>
                <w:sz w:val="18"/>
                <w:lang w:val="es-ES"/>
              </w:rPr>
            </w:pPr>
            <w:r w:rsidRPr="00287DFB">
              <w:rPr>
                <w:sz w:val="18"/>
                <w:lang w:val="es-ES"/>
              </w:rPr>
              <w:t>868.636</w:t>
            </w:r>
          </w:p>
        </w:tc>
        <w:tc>
          <w:tcPr>
            <w:tcW w:w="1359" w:type="dxa"/>
            <w:shd w:val="clear" w:color="auto" w:fill="auto"/>
            <w:vAlign w:val="center"/>
          </w:tcPr>
          <w:p w14:paraId="5AF98A39" w14:textId="77777777" w:rsidR="00D23282" w:rsidRPr="00287DFB" w:rsidRDefault="00D23282" w:rsidP="00F33432">
            <w:pPr>
              <w:ind w:right="47"/>
              <w:jc w:val="right"/>
              <w:rPr>
                <w:sz w:val="18"/>
                <w:lang w:val="es-ES"/>
              </w:rPr>
            </w:pPr>
            <w:r w:rsidRPr="00287DFB">
              <w:rPr>
                <w:sz w:val="18"/>
                <w:lang w:val="es-ES"/>
              </w:rPr>
              <w:t>842.993</w:t>
            </w:r>
          </w:p>
        </w:tc>
      </w:tr>
      <w:tr w:rsidR="00D23282" w:rsidRPr="00287DFB" w14:paraId="708B67C9" w14:textId="77777777" w:rsidTr="005711AC">
        <w:trPr>
          <w:trHeight w:val="255"/>
          <w:jc w:val="center"/>
        </w:trPr>
        <w:tc>
          <w:tcPr>
            <w:tcW w:w="6591" w:type="dxa"/>
            <w:shd w:val="clear" w:color="auto" w:fill="auto"/>
            <w:vAlign w:val="center"/>
            <w:hideMark/>
          </w:tcPr>
          <w:p w14:paraId="40BED5CE" w14:textId="77777777" w:rsidR="00D23282" w:rsidRPr="00287DFB" w:rsidRDefault="00D23282" w:rsidP="00B4799F">
            <w:pPr>
              <w:ind w:left="123" w:firstLine="142"/>
              <w:jc w:val="left"/>
              <w:rPr>
                <w:sz w:val="18"/>
                <w:lang w:val="es-ES"/>
              </w:rPr>
            </w:pPr>
            <w:r w:rsidRPr="00287DFB">
              <w:rPr>
                <w:sz w:val="18"/>
                <w:lang w:val="es-ES"/>
              </w:rPr>
              <w:t>Entidades Financieras y corresponsales</w:t>
            </w:r>
          </w:p>
        </w:tc>
        <w:tc>
          <w:tcPr>
            <w:tcW w:w="1354" w:type="dxa"/>
            <w:vAlign w:val="center"/>
            <w:hideMark/>
          </w:tcPr>
          <w:p w14:paraId="741D05BE" w14:textId="77777777" w:rsidR="00D23282" w:rsidRPr="00287DFB" w:rsidRDefault="00D23282" w:rsidP="00F33432">
            <w:pPr>
              <w:ind w:right="47"/>
              <w:jc w:val="right"/>
              <w:rPr>
                <w:sz w:val="18"/>
                <w:lang w:val="es-ES"/>
              </w:rPr>
            </w:pPr>
            <w:r w:rsidRPr="00287DFB">
              <w:rPr>
                <w:sz w:val="18"/>
                <w:lang w:val="es-ES"/>
              </w:rPr>
              <w:t>100.978</w:t>
            </w:r>
          </w:p>
        </w:tc>
        <w:tc>
          <w:tcPr>
            <w:tcW w:w="1359" w:type="dxa"/>
            <w:shd w:val="clear" w:color="auto" w:fill="auto"/>
            <w:vAlign w:val="center"/>
          </w:tcPr>
          <w:p w14:paraId="187235EC" w14:textId="77777777" w:rsidR="00D23282" w:rsidRPr="00287DFB" w:rsidRDefault="00D23282" w:rsidP="00F33432">
            <w:pPr>
              <w:ind w:right="47"/>
              <w:jc w:val="right"/>
              <w:rPr>
                <w:sz w:val="18"/>
                <w:lang w:val="es-ES"/>
              </w:rPr>
            </w:pPr>
            <w:r w:rsidRPr="00287DFB">
              <w:rPr>
                <w:sz w:val="18"/>
                <w:lang w:val="es-ES"/>
              </w:rPr>
              <w:t>407.638</w:t>
            </w:r>
          </w:p>
        </w:tc>
      </w:tr>
      <w:tr w:rsidR="00D23282" w:rsidRPr="00287DFB" w14:paraId="536544D6" w14:textId="77777777" w:rsidTr="005711AC">
        <w:trPr>
          <w:trHeight w:val="255"/>
          <w:jc w:val="center"/>
        </w:trPr>
        <w:tc>
          <w:tcPr>
            <w:tcW w:w="6591" w:type="dxa"/>
            <w:shd w:val="clear" w:color="auto" w:fill="auto"/>
            <w:vAlign w:val="center"/>
            <w:hideMark/>
          </w:tcPr>
          <w:p w14:paraId="2F198E0B" w14:textId="77777777" w:rsidR="00D23282" w:rsidRPr="00287DFB" w:rsidRDefault="00D23282" w:rsidP="00B4799F">
            <w:pPr>
              <w:ind w:left="123" w:firstLine="284"/>
              <w:jc w:val="left"/>
              <w:rPr>
                <w:sz w:val="18"/>
                <w:lang w:val="es-ES"/>
              </w:rPr>
            </w:pPr>
            <w:r w:rsidRPr="00287DFB">
              <w:rPr>
                <w:sz w:val="18"/>
                <w:lang w:val="es-ES"/>
              </w:rPr>
              <w:t xml:space="preserve">  BCRA</w:t>
            </w:r>
          </w:p>
        </w:tc>
        <w:tc>
          <w:tcPr>
            <w:tcW w:w="1354" w:type="dxa"/>
            <w:vAlign w:val="center"/>
            <w:hideMark/>
          </w:tcPr>
          <w:p w14:paraId="026B17F0" w14:textId="77777777" w:rsidR="00D23282" w:rsidRPr="00287DFB" w:rsidRDefault="00D23282" w:rsidP="00F33432">
            <w:pPr>
              <w:ind w:right="47"/>
              <w:jc w:val="right"/>
              <w:rPr>
                <w:sz w:val="18"/>
                <w:lang w:val="es-ES"/>
              </w:rPr>
            </w:pPr>
            <w:r w:rsidRPr="00287DFB">
              <w:rPr>
                <w:sz w:val="18"/>
                <w:lang w:val="es-ES"/>
              </w:rPr>
              <w:t>84.038</w:t>
            </w:r>
          </w:p>
        </w:tc>
        <w:tc>
          <w:tcPr>
            <w:tcW w:w="1359" w:type="dxa"/>
            <w:shd w:val="clear" w:color="auto" w:fill="auto"/>
            <w:vAlign w:val="center"/>
          </w:tcPr>
          <w:p w14:paraId="618200CB" w14:textId="77777777" w:rsidR="00D23282" w:rsidRPr="00287DFB" w:rsidRDefault="00D23282" w:rsidP="00F33432">
            <w:pPr>
              <w:ind w:right="47"/>
              <w:jc w:val="right"/>
              <w:rPr>
                <w:sz w:val="18"/>
                <w:lang w:val="es-ES"/>
              </w:rPr>
            </w:pPr>
            <w:r w:rsidRPr="00287DFB">
              <w:rPr>
                <w:sz w:val="18"/>
                <w:lang w:val="es-ES"/>
              </w:rPr>
              <w:t>366.127</w:t>
            </w:r>
          </w:p>
        </w:tc>
      </w:tr>
      <w:tr w:rsidR="00D23282" w:rsidRPr="00287DFB" w14:paraId="3502FC76" w14:textId="77777777" w:rsidTr="005711AC">
        <w:trPr>
          <w:trHeight w:val="255"/>
          <w:jc w:val="center"/>
        </w:trPr>
        <w:tc>
          <w:tcPr>
            <w:tcW w:w="6591" w:type="dxa"/>
            <w:shd w:val="clear" w:color="auto" w:fill="auto"/>
            <w:vAlign w:val="center"/>
            <w:hideMark/>
          </w:tcPr>
          <w:p w14:paraId="6F0EB575" w14:textId="77777777" w:rsidR="00D23282" w:rsidRPr="00287DFB" w:rsidRDefault="00D23282" w:rsidP="00B4799F">
            <w:pPr>
              <w:ind w:left="123" w:firstLine="284"/>
              <w:jc w:val="left"/>
              <w:rPr>
                <w:sz w:val="18"/>
                <w:lang w:val="es-ES"/>
              </w:rPr>
            </w:pPr>
            <w:r w:rsidRPr="00287DFB">
              <w:rPr>
                <w:sz w:val="18"/>
                <w:lang w:val="es-ES"/>
              </w:rPr>
              <w:t xml:space="preserve">  Otras del país y del exterior</w:t>
            </w:r>
          </w:p>
        </w:tc>
        <w:tc>
          <w:tcPr>
            <w:tcW w:w="1354" w:type="dxa"/>
            <w:vAlign w:val="center"/>
            <w:hideMark/>
          </w:tcPr>
          <w:p w14:paraId="2254430A" w14:textId="77777777" w:rsidR="00D23282" w:rsidRPr="00287DFB" w:rsidRDefault="00D23282" w:rsidP="00F33432">
            <w:pPr>
              <w:ind w:right="47"/>
              <w:jc w:val="right"/>
              <w:rPr>
                <w:sz w:val="18"/>
                <w:lang w:val="es-ES"/>
              </w:rPr>
            </w:pPr>
            <w:r w:rsidRPr="00287DFB">
              <w:rPr>
                <w:sz w:val="18"/>
                <w:lang w:val="es-ES"/>
              </w:rPr>
              <w:t>16.940</w:t>
            </w:r>
          </w:p>
        </w:tc>
        <w:tc>
          <w:tcPr>
            <w:tcW w:w="1359" w:type="dxa"/>
            <w:shd w:val="clear" w:color="auto" w:fill="auto"/>
            <w:vAlign w:val="center"/>
          </w:tcPr>
          <w:p w14:paraId="159CA217" w14:textId="77777777" w:rsidR="00D23282" w:rsidRPr="00287DFB" w:rsidRDefault="00D23282" w:rsidP="00F33432">
            <w:pPr>
              <w:ind w:right="47"/>
              <w:jc w:val="right"/>
              <w:rPr>
                <w:sz w:val="18"/>
                <w:lang w:val="es-ES"/>
              </w:rPr>
            </w:pPr>
            <w:r w:rsidRPr="00287DFB">
              <w:rPr>
                <w:sz w:val="18"/>
                <w:lang w:val="es-ES"/>
              </w:rPr>
              <w:t>41.510</w:t>
            </w:r>
          </w:p>
        </w:tc>
      </w:tr>
      <w:tr w:rsidR="00D23282" w:rsidRPr="00287DFB" w14:paraId="4F9002FD" w14:textId="77777777" w:rsidTr="005711AC">
        <w:trPr>
          <w:trHeight w:val="255"/>
          <w:jc w:val="center"/>
        </w:trPr>
        <w:tc>
          <w:tcPr>
            <w:tcW w:w="6591" w:type="dxa"/>
            <w:shd w:val="clear" w:color="auto" w:fill="auto"/>
            <w:vAlign w:val="center"/>
          </w:tcPr>
          <w:p w14:paraId="4E9C05DF" w14:textId="77777777" w:rsidR="00D23282" w:rsidRPr="00287DFB" w:rsidRDefault="00D23282" w:rsidP="00B4799F">
            <w:pPr>
              <w:ind w:left="123" w:firstLine="284"/>
              <w:jc w:val="left"/>
              <w:rPr>
                <w:sz w:val="18"/>
                <w:lang w:val="es-ES"/>
              </w:rPr>
            </w:pPr>
          </w:p>
        </w:tc>
        <w:tc>
          <w:tcPr>
            <w:tcW w:w="1354" w:type="dxa"/>
            <w:shd w:val="clear" w:color="auto" w:fill="auto"/>
            <w:vAlign w:val="center"/>
          </w:tcPr>
          <w:p w14:paraId="529A0F08" w14:textId="77777777" w:rsidR="00D23282" w:rsidRPr="00287DFB" w:rsidRDefault="00D23282" w:rsidP="00F33432">
            <w:pPr>
              <w:ind w:right="47"/>
              <w:jc w:val="right"/>
              <w:rPr>
                <w:sz w:val="18"/>
                <w:lang w:val="es-ES"/>
              </w:rPr>
            </w:pPr>
          </w:p>
        </w:tc>
        <w:tc>
          <w:tcPr>
            <w:tcW w:w="1359" w:type="dxa"/>
            <w:vAlign w:val="center"/>
          </w:tcPr>
          <w:p w14:paraId="7B3F89A2" w14:textId="77777777" w:rsidR="00D23282" w:rsidRPr="00287DFB" w:rsidRDefault="00D23282" w:rsidP="00F33432">
            <w:pPr>
              <w:ind w:right="47"/>
              <w:jc w:val="right"/>
              <w:rPr>
                <w:b/>
                <w:sz w:val="18"/>
                <w:lang w:val="es-ES"/>
              </w:rPr>
            </w:pPr>
          </w:p>
        </w:tc>
      </w:tr>
      <w:tr w:rsidR="00D23282" w:rsidRPr="00287DFB" w14:paraId="471A9CE2" w14:textId="77777777" w:rsidTr="005711AC">
        <w:trPr>
          <w:trHeight w:val="255"/>
          <w:jc w:val="center"/>
        </w:trPr>
        <w:tc>
          <w:tcPr>
            <w:tcW w:w="6591" w:type="dxa"/>
            <w:shd w:val="clear" w:color="auto" w:fill="auto"/>
            <w:vAlign w:val="center"/>
          </w:tcPr>
          <w:p w14:paraId="62CF768E" w14:textId="77777777" w:rsidR="00D23282" w:rsidRPr="00287DFB" w:rsidRDefault="00D23282" w:rsidP="00B4799F">
            <w:pPr>
              <w:jc w:val="left"/>
              <w:rPr>
                <w:sz w:val="18"/>
                <w:lang w:val="es-ES"/>
              </w:rPr>
            </w:pPr>
            <w:r w:rsidRPr="00287DFB">
              <w:rPr>
                <w:b/>
                <w:sz w:val="18"/>
                <w:lang w:val="es-ES"/>
              </w:rPr>
              <w:t xml:space="preserve">  Operaciones de Pase</w:t>
            </w:r>
          </w:p>
        </w:tc>
        <w:tc>
          <w:tcPr>
            <w:tcW w:w="1354" w:type="dxa"/>
            <w:vAlign w:val="center"/>
          </w:tcPr>
          <w:p w14:paraId="4C040CD6" w14:textId="77777777" w:rsidR="00D23282" w:rsidRPr="00287DFB" w:rsidRDefault="00D23282" w:rsidP="00F33432">
            <w:pPr>
              <w:ind w:right="47"/>
              <w:jc w:val="right"/>
              <w:rPr>
                <w:b/>
                <w:sz w:val="18"/>
                <w:lang w:val="es-ES"/>
              </w:rPr>
            </w:pPr>
            <w:r w:rsidRPr="00287DFB">
              <w:rPr>
                <w:b/>
                <w:sz w:val="18"/>
                <w:lang w:val="es-ES"/>
              </w:rPr>
              <w:t>739.363</w:t>
            </w:r>
          </w:p>
        </w:tc>
        <w:tc>
          <w:tcPr>
            <w:tcW w:w="1359" w:type="dxa"/>
            <w:shd w:val="clear" w:color="auto" w:fill="auto"/>
            <w:vAlign w:val="center"/>
          </w:tcPr>
          <w:p w14:paraId="526D531F" w14:textId="77777777" w:rsidR="00D23282" w:rsidRPr="00287DFB" w:rsidRDefault="00D23282" w:rsidP="00F33432">
            <w:pPr>
              <w:ind w:right="47"/>
              <w:jc w:val="right"/>
              <w:rPr>
                <w:b/>
                <w:sz w:val="18"/>
                <w:lang w:val="es-ES"/>
              </w:rPr>
            </w:pPr>
            <w:r w:rsidRPr="00287DFB">
              <w:rPr>
                <w:b/>
                <w:sz w:val="18"/>
                <w:lang w:val="es-ES"/>
              </w:rPr>
              <w:t>-</w:t>
            </w:r>
          </w:p>
        </w:tc>
      </w:tr>
      <w:tr w:rsidR="00D23282" w:rsidRPr="00287DFB" w14:paraId="76E2E589" w14:textId="77777777" w:rsidTr="005711AC">
        <w:trPr>
          <w:trHeight w:val="255"/>
          <w:jc w:val="center"/>
        </w:trPr>
        <w:tc>
          <w:tcPr>
            <w:tcW w:w="6591" w:type="dxa"/>
            <w:shd w:val="clear" w:color="auto" w:fill="auto"/>
            <w:vAlign w:val="center"/>
          </w:tcPr>
          <w:p w14:paraId="63017506" w14:textId="77777777" w:rsidR="00D23282" w:rsidRPr="00287DFB" w:rsidRDefault="00D23282" w:rsidP="00B4799F">
            <w:pPr>
              <w:ind w:left="123" w:firstLine="284"/>
              <w:jc w:val="left"/>
              <w:rPr>
                <w:sz w:val="18"/>
                <w:lang w:val="es-ES"/>
              </w:rPr>
            </w:pPr>
          </w:p>
        </w:tc>
        <w:tc>
          <w:tcPr>
            <w:tcW w:w="1354" w:type="dxa"/>
            <w:shd w:val="clear" w:color="auto" w:fill="auto"/>
            <w:vAlign w:val="center"/>
          </w:tcPr>
          <w:p w14:paraId="49F348BC" w14:textId="77777777" w:rsidR="00D23282" w:rsidRPr="00287DFB" w:rsidRDefault="00D23282" w:rsidP="00F33432">
            <w:pPr>
              <w:ind w:right="47"/>
              <w:jc w:val="right"/>
              <w:rPr>
                <w:sz w:val="18"/>
                <w:lang w:val="es-ES"/>
              </w:rPr>
            </w:pPr>
          </w:p>
        </w:tc>
        <w:tc>
          <w:tcPr>
            <w:tcW w:w="1359" w:type="dxa"/>
            <w:vAlign w:val="center"/>
          </w:tcPr>
          <w:p w14:paraId="153A412C" w14:textId="77777777" w:rsidR="00D23282" w:rsidRPr="00287DFB" w:rsidRDefault="00D23282" w:rsidP="00F33432">
            <w:pPr>
              <w:ind w:right="47"/>
              <w:jc w:val="right"/>
              <w:rPr>
                <w:b/>
                <w:sz w:val="18"/>
                <w:lang w:val="es-ES"/>
              </w:rPr>
            </w:pPr>
          </w:p>
        </w:tc>
      </w:tr>
      <w:tr w:rsidR="00D23282" w:rsidRPr="00287DFB" w14:paraId="40A40B68" w14:textId="77777777" w:rsidTr="005711AC">
        <w:trPr>
          <w:trHeight w:val="255"/>
          <w:jc w:val="center"/>
        </w:trPr>
        <w:tc>
          <w:tcPr>
            <w:tcW w:w="6591" w:type="dxa"/>
            <w:shd w:val="clear" w:color="auto" w:fill="auto"/>
            <w:vAlign w:val="center"/>
            <w:hideMark/>
          </w:tcPr>
          <w:p w14:paraId="798CAD94" w14:textId="77777777" w:rsidR="00D23282" w:rsidRPr="00287DFB" w:rsidRDefault="00D23282" w:rsidP="00B4799F">
            <w:pPr>
              <w:ind w:left="123"/>
              <w:jc w:val="left"/>
              <w:rPr>
                <w:sz w:val="18"/>
                <w:lang w:val="es-ES"/>
              </w:rPr>
            </w:pPr>
            <w:r w:rsidRPr="00287DFB">
              <w:rPr>
                <w:b/>
                <w:sz w:val="18"/>
                <w:lang w:val="es-ES"/>
              </w:rPr>
              <w:t>Otros activos financieros</w:t>
            </w:r>
          </w:p>
        </w:tc>
        <w:tc>
          <w:tcPr>
            <w:tcW w:w="1354" w:type="dxa"/>
            <w:vAlign w:val="center"/>
            <w:hideMark/>
          </w:tcPr>
          <w:p w14:paraId="24EC0DDD" w14:textId="77777777" w:rsidR="00D23282" w:rsidRPr="00287DFB" w:rsidRDefault="00D23282" w:rsidP="00F33432">
            <w:pPr>
              <w:ind w:right="47"/>
              <w:jc w:val="right"/>
              <w:rPr>
                <w:b/>
                <w:sz w:val="18"/>
                <w:lang w:val="es-ES"/>
              </w:rPr>
            </w:pPr>
            <w:r w:rsidRPr="00287DFB">
              <w:rPr>
                <w:b/>
                <w:sz w:val="18"/>
                <w:lang w:val="es-ES"/>
              </w:rPr>
              <w:t>152.410</w:t>
            </w:r>
          </w:p>
        </w:tc>
        <w:tc>
          <w:tcPr>
            <w:tcW w:w="1359" w:type="dxa"/>
            <w:shd w:val="clear" w:color="auto" w:fill="auto"/>
            <w:vAlign w:val="center"/>
          </w:tcPr>
          <w:p w14:paraId="0EDC9DF2" w14:textId="77777777" w:rsidR="00D23282" w:rsidRPr="00287DFB" w:rsidRDefault="00D23282" w:rsidP="00F33432">
            <w:pPr>
              <w:ind w:right="47"/>
              <w:jc w:val="right"/>
              <w:rPr>
                <w:b/>
                <w:sz w:val="18"/>
                <w:lang w:val="es-ES"/>
              </w:rPr>
            </w:pPr>
            <w:r w:rsidRPr="00287DFB">
              <w:rPr>
                <w:b/>
                <w:sz w:val="18"/>
                <w:lang w:val="es-ES"/>
              </w:rPr>
              <w:t>108.595</w:t>
            </w:r>
          </w:p>
        </w:tc>
      </w:tr>
      <w:tr w:rsidR="00D23282" w:rsidRPr="00287DFB" w14:paraId="4F3C8795" w14:textId="77777777" w:rsidTr="005711AC">
        <w:trPr>
          <w:trHeight w:val="255"/>
          <w:jc w:val="center"/>
        </w:trPr>
        <w:tc>
          <w:tcPr>
            <w:tcW w:w="6591" w:type="dxa"/>
            <w:shd w:val="clear" w:color="auto" w:fill="auto"/>
            <w:vAlign w:val="center"/>
          </w:tcPr>
          <w:p w14:paraId="70565AFD" w14:textId="77777777" w:rsidR="00D23282" w:rsidRPr="00287DFB" w:rsidRDefault="00D23282" w:rsidP="00B4799F">
            <w:pPr>
              <w:ind w:left="123"/>
              <w:jc w:val="left"/>
              <w:rPr>
                <w:b/>
                <w:sz w:val="18"/>
                <w:lang w:val="es-ES"/>
              </w:rPr>
            </w:pPr>
          </w:p>
        </w:tc>
        <w:tc>
          <w:tcPr>
            <w:tcW w:w="1354" w:type="dxa"/>
            <w:shd w:val="clear" w:color="auto" w:fill="auto"/>
            <w:vAlign w:val="center"/>
          </w:tcPr>
          <w:p w14:paraId="3BED7D51" w14:textId="77777777" w:rsidR="00D23282" w:rsidRPr="00287DFB" w:rsidRDefault="00D23282" w:rsidP="00F33432">
            <w:pPr>
              <w:ind w:right="47"/>
              <w:jc w:val="right"/>
              <w:rPr>
                <w:b/>
                <w:sz w:val="18"/>
                <w:lang w:val="es-ES"/>
              </w:rPr>
            </w:pPr>
          </w:p>
        </w:tc>
        <w:tc>
          <w:tcPr>
            <w:tcW w:w="1359" w:type="dxa"/>
            <w:vAlign w:val="center"/>
          </w:tcPr>
          <w:p w14:paraId="20ED6B5D" w14:textId="77777777" w:rsidR="00D23282" w:rsidRPr="00287DFB" w:rsidRDefault="00D23282" w:rsidP="00F33432">
            <w:pPr>
              <w:ind w:right="47"/>
              <w:jc w:val="right"/>
              <w:rPr>
                <w:b/>
                <w:sz w:val="18"/>
                <w:lang w:val="es-ES"/>
              </w:rPr>
            </w:pPr>
          </w:p>
        </w:tc>
      </w:tr>
      <w:tr w:rsidR="00D23282" w:rsidRPr="00287DFB" w14:paraId="319F5799" w14:textId="77777777" w:rsidTr="005711AC">
        <w:trPr>
          <w:trHeight w:val="255"/>
          <w:jc w:val="center"/>
        </w:trPr>
        <w:tc>
          <w:tcPr>
            <w:tcW w:w="6591" w:type="dxa"/>
            <w:shd w:val="clear" w:color="auto" w:fill="auto"/>
            <w:vAlign w:val="center"/>
            <w:hideMark/>
          </w:tcPr>
          <w:p w14:paraId="602A2CD4" w14:textId="77777777" w:rsidR="00D23282" w:rsidRPr="00287DFB" w:rsidRDefault="00D23282" w:rsidP="00B4799F">
            <w:pPr>
              <w:ind w:left="123"/>
              <w:jc w:val="left"/>
              <w:rPr>
                <w:sz w:val="18"/>
                <w:lang w:val="es-ES"/>
              </w:rPr>
            </w:pPr>
            <w:r w:rsidRPr="00287DFB">
              <w:rPr>
                <w:b/>
                <w:sz w:val="18"/>
                <w:lang w:val="es-ES"/>
              </w:rPr>
              <w:t>Préstamos y otras financiaciones</w:t>
            </w:r>
          </w:p>
        </w:tc>
        <w:tc>
          <w:tcPr>
            <w:tcW w:w="1354" w:type="dxa"/>
            <w:vAlign w:val="center"/>
            <w:hideMark/>
          </w:tcPr>
          <w:p w14:paraId="4D06A8B7" w14:textId="77777777" w:rsidR="00D23282" w:rsidRPr="00287DFB" w:rsidRDefault="00D23282" w:rsidP="00F33432">
            <w:pPr>
              <w:ind w:right="47"/>
              <w:jc w:val="right"/>
              <w:rPr>
                <w:b/>
                <w:sz w:val="18"/>
                <w:lang w:val="es-ES"/>
              </w:rPr>
            </w:pPr>
            <w:r w:rsidRPr="00287DFB">
              <w:rPr>
                <w:b/>
                <w:sz w:val="18"/>
                <w:lang w:val="es-ES"/>
              </w:rPr>
              <w:t>6.470.590</w:t>
            </w:r>
          </w:p>
        </w:tc>
        <w:tc>
          <w:tcPr>
            <w:tcW w:w="1359" w:type="dxa"/>
            <w:shd w:val="clear" w:color="auto" w:fill="auto"/>
            <w:vAlign w:val="center"/>
          </w:tcPr>
          <w:p w14:paraId="13835D4F" w14:textId="77777777" w:rsidR="00D23282" w:rsidRPr="00287DFB" w:rsidRDefault="00D23282" w:rsidP="00F33432">
            <w:pPr>
              <w:ind w:right="47"/>
              <w:jc w:val="right"/>
              <w:rPr>
                <w:b/>
                <w:sz w:val="18"/>
                <w:lang w:val="es-ES"/>
              </w:rPr>
            </w:pPr>
            <w:r w:rsidRPr="00287DFB">
              <w:rPr>
                <w:b/>
                <w:sz w:val="18"/>
                <w:lang w:val="es-ES"/>
              </w:rPr>
              <w:t>7.224.657</w:t>
            </w:r>
          </w:p>
        </w:tc>
      </w:tr>
      <w:tr w:rsidR="00D23282" w:rsidRPr="00287DFB" w14:paraId="790FF434" w14:textId="77777777" w:rsidTr="005711AC">
        <w:trPr>
          <w:trHeight w:val="255"/>
          <w:jc w:val="center"/>
        </w:trPr>
        <w:tc>
          <w:tcPr>
            <w:tcW w:w="6591" w:type="dxa"/>
            <w:shd w:val="clear" w:color="auto" w:fill="auto"/>
            <w:vAlign w:val="center"/>
            <w:hideMark/>
          </w:tcPr>
          <w:p w14:paraId="48F04F64" w14:textId="77777777" w:rsidR="00D23282" w:rsidRPr="00287DFB" w:rsidRDefault="00D23282" w:rsidP="00B4799F">
            <w:pPr>
              <w:ind w:left="123" w:firstLine="142"/>
              <w:jc w:val="left"/>
              <w:rPr>
                <w:sz w:val="18"/>
                <w:lang w:val="es-ES"/>
              </w:rPr>
            </w:pPr>
            <w:r w:rsidRPr="00287DFB">
              <w:rPr>
                <w:sz w:val="18"/>
                <w:lang w:val="es-ES"/>
              </w:rPr>
              <w:t>Sector Privado no Financiero y Residentes en el exterior</w:t>
            </w:r>
          </w:p>
        </w:tc>
        <w:tc>
          <w:tcPr>
            <w:tcW w:w="1354" w:type="dxa"/>
            <w:vAlign w:val="center"/>
            <w:hideMark/>
          </w:tcPr>
          <w:p w14:paraId="46227BC1" w14:textId="77777777" w:rsidR="00D23282" w:rsidRPr="00287DFB" w:rsidRDefault="00D23282" w:rsidP="00F33432">
            <w:pPr>
              <w:ind w:right="47"/>
              <w:jc w:val="right"/>
              <w:rPr>
                <w:sz w:val="18"/>
                <w:lang w:val="es-ES"/>
              </w:rPr>
            </w:pPr>
            <w:r w:rsidRPr="00287DFB">
              <w:rPr>
                <w:sz w:val="18"/>
                <w:lang w:val="es-ES"/>
              </w:rPr>
              <w:t>6.470.590</w:t>
            </w:r>
          </w:p>
        </w:tc>
        <w:tc>
          <w:tcPr>
            <w:tcW w:w="1359" w:type="dxa"/>
            <w:shd w:val="clear" w:color="auto" w:fill="auto"/>
            <w:vAlign w:val="center"/>
          </w:tcPr>
          <w:p w14:paraId="33F27F71" w14:textId="77777777" w:rsidR="00D23282" w:rsidRPr="00287DFB" w:rsidRDefault="00D23282" w:rsidP="00F33432">
            <w:pPr>
              <w:ind w:right="47"/>
              <w:jc w:val="right"/>
              <w:rPr>
                <w:sz w:val="18"/>
                <w:lang w:val="es-ES"/>
              </w:rPr>
            </w:pPr>
            <w:r w:rsidRPr="00287DFB">
              <w:rPr>
                <w:sz w:val="18"/>
                <w:lang w:val="es-ES"/>
              </w:rPr>
              <w:t>7.224.657</w:t>
            </w:r>
          </w:p>
        </w:tc>
      </w:tr>
      <w:tr w:rsidR="00D23282" w:rsidRPr="00287DFB" w14:paraId="7AC34B8E" w14:textId="77777777" w:rsidTr="005711AC">
        <w:trPr>
          <w:trHeight w:val="255"/>
          <w:jc w:val="center"/>
        </w:trPr>
        <w:tc>
          <w:tcPr>
            <w:tcW w:w="6591" w:type="dxa"/>
            <w:shd w:val="clear" w:color="auto" w:fill="auto"/>
            <w:vAlign w:val="center"/>
          </w:tcPr>
          <w:p w14:paraId="74186D24" w14:textId="77777777" w:rsidR="00D23282" w:rsidRPr="00287DFB" w:rsidRDefault="00D23282" w:rsidP="00B4799F">
            <w:pPr>
              <w:ind w:left="123" w:firstLine="142"/>
              <w:jc w:val="left"/>
              <w:rPr>
                <w:sz w:val="18"/>
                <w:lang w:val="es-ES"/>
              </w:rPr>
            </w:pPr>
          </w:p>
        </w:tc>
        <w:tc>
          <w:tcPr>
            <w:tcW w:w="1354" w:type="dxa"/>
            <w:shd w:val="clear" w:color="auto" w:fill="auto"/>
            <w:vAlign w:val="center"/>
          </w:tcPr>
          <w:p w14:paraId="682000D3" w14:textId="77777777" w:rsidR="00D23282" w:rsidRPr="00287DFB" w:rsidRDefault="00D23282" w:rsidP="00F33432">
            <w:pPr>
              <w:ind w:right="47"/>
              <w:jc w:val="right"/>
              <w:rPr>
                <w:sz w:val="18"/>
                <w:lang w:val="es-ES"/>
              </w:rPr>
            </w:pPr>
          </w:p>
        </w:tc>
        <w:tc>
          <w:tcPr>
            <w:tcW w:w="1359" w:type="dxa"/>
            <w:vAlign w:val="center"/>
          </w:tcPr>
          <w:p w14:paraId="2ECC9D82" w14:textId="77777777" w:rsidR="00D23282" w:rsidRPr="00287DFB" w:rsidRDefault="00D23282" w:rsidP="00F33432">
            <w:pPr>
              <w:ind w:right="47"/>
              <w:jc w:val="right"/>
              <w:rPr>
                <w:b/>
                <w:sz w:val="18"/>
                <w:lang w:val="es-ES"/>
              </w:rPr>
            </w:pPr>
          </w:p>
        </w:tc>
      </w:tr>
      <w:tr w:rsidR="00D23282" w:rsidRPr="00287DFB" w14:paraId="60638F53" w14:textId="77777777" w:rsidTr="005711AC">
        <w:trPr>
          <w:trHeight w:val="255"/>
          <w:jc w:val="center"/>
        </w:trPr>
        <w:tc>
          <w:tcPr>
            <w:tcW w:w="6591" w:type="dxa"/>
            <w:shd w:val="clear" w:color="auto" w:fill="auto"/>
            <w:vAlign w:val="center"/>
          </w:tcPr>
          <w:p w14:paraId="313683CB" w14:textId="77777777" w:rsidR="00D23282" w:rsidRPr="00287DFB" w:rsidRDefault="00D23282" w:rsidP="00B4799F">
            <w:pPr>
              <w:ind w:left="123"/>
              <w:jc w:val="left"/>
              <w:rPr>
                <w:b/>
                <w:sz w:val="18"/>
                <w:lang w:val="es-ES"/>
              </w:rPr>
            </w:pPr>
            <w:r w:rsidRPr="00287DFB">
              <w:rPr>
                <w:b/>
                <w:sz w:val="18"/>
                <w:lang w:val="es-ES"/>
              </w:rPr>
              <w:t>Otros títulos de deuda</w:t>
            </w:r>
          </w:p>
        </w:tc>
        <w:tc>
          <w:tcPr>
            <w:tcW w:w="1354" w:type="dxa"/>
            <w:vAlign w:val="center"/>
          </w:tcPr>
          <w:p w14:paraId="136ACA4E" w14:textId="77777777" w:rsidR="00D23282" w:rsidRPr="00287DFB" w:rsidRDefault="00D23282" w:rsidP="00F33432">
            <w:pPr>
              <w:ind w:right="47"/>
              <w:jc w:val="right"/>
              <w:rPr>
                <w:sz w:val="18"/>
                <w:lang w:val="es-ES"/>
              </w:rPr>
            </w:pPr>
            <w:r w:rsidRPr="00287DFB">
              <w:rPr>
                <w:b/>
                <w:sz w:val="18"/>
                <w:lang w:val="es-ES"/>
              </w:rPr>
              <w:t>1.057.035</w:t>
            </w:r>
          </w:p>
        </w:tc>
        <w:tc>
          <w:tcPr>
            <w:tcW w:w="1359" w:type="dxa"/>
            <w:shd w:val="clear" w:color="auto" w:fill="auto"/>
            <w:vAlign w:val="center"/>
          </w:tcPr>
          <w:p w14:paraId="02DFD7B9" w14:textId="77777777" w:rsidR="00D23282" w:rsidRPr="00287DFB" w:rsidRDefault="00D23282" w:rsidP="00F33432">
            <w:pPr>
              <w:ind w:right="47"/>
              <w:jc w:val="right"/>
              <w:rPr>
                <w:b/>
                <w:sz w:val="18"/>
                <w:lang w:val="es-ES"/>
              </w:rPr>
            </w:pPr>
            <w:r w:rsidRPr="00287DFB">
              <w:rPr>
                <w:b/>
                <w:sz w:val="18"/>
                <w:lang w:val="es-ES"/>
              </w:rPr>
              <w:t>259.992</w:t>
            </w:r>
          </w:p>
        </w:tc>
      </w:tr>
      <w:tr w:rsidR="00D23282" w:rsidRPr="00287DFB" w14:paraId="751449A3" w14:textId="77777777" w:rsidTr="005711AC">
        <w:trPr>
          <w:trHeight w:val="255"/>
          <w:jc w:val="center"/>
        </w:trPr>
        <w:tc>
          <w:tcPr>
            <w:tcW w:w="6591" w:type="dxa"/>
            <w:shd w:val="clear" w:color="auto" w:fill="auto"/>
            <w:vAlign w:val="center"/>
          </w:tcPr>
          <w:p w14:paraId="667E490E" w14:textId="77777777" w:rsidR="00D23282" w:rsidRPr="00287DFB" w:rsidRDefault="00D23282" w:rsidP="00B4799F">
            <w:pPr>
              <w:ind w:left="123"/>
              <w:jc w:val="left"/>
              <w:rPr>
                <w:sz w:val="18"/>
                <w:lang w:val="es-ES"/>
              </w:rPr>
            </w:pPr>
          </w:p>
        </w:tc>
        <w:tc>
          <w:tcPr>
            <w:tcW w:w="1354" w:type="dxa"/>
            <w:shd w:val="clear" w:color="auto" w:fill="auto"/>
            <w:vAlign w:val="center"/>
          </w:tcPr>
          <w:p w14:paraId="15C59021" w14:textId="77777777" w:rsidR="00D23282" w:rsidRPr="00287DFB" w:rsidRDefault="00D23282" w:rsidP="00F33432">
            <w:pPr>
              <w:ind w:right="47"/>
              <w:jc w:val="right"/>
              <w:rPr>
                <w:b/>
                <w:sz w:val="18"/>
                <w:lang w:val="es-ES"/>
              </w:rPr>
            </w:pPr>
          </w:p>
        </w:tc>
        <w:tc>
          <w:tcPr>
            <w:tcW w:w="1359" w:type="dxa"/>
            <w:vAlign w:val="center"/>
          </w:tcPr>
          <w:p w14:paraId="573706FF" w14:textId="77777777" w:rsidR="00D23282" w:rsidRPr="00287DFB" w:rsidRDefault="00D23282" w:rsidP="00F33432">
            <w:pPr>
              <w:ind w:right="47"/>
              <w:jc w:val="right"/>
              <w:rPr>
                <w:b/>
                <w:sz w:val="18"/>
                <w:lang w:val="es-ES"/>
              </w:rPr>
            </w:pPr>
          </w:p>
        </w:tc>
      </w:tr>
      <w:tr w:rsidR="00D23282" w:rsidRPr="00287DFB" w14:paraId="21222A2C" w14:textId="77777777" w:rsidTr="005711AC">
        <w:trPr>
          <w:trHeight w:val="255"/>
          <w:jc w:val="center"/>
        </w:trPr>
        <w:tc>
          <w:tcPr>
            <w:tcW w:w="6591" w:type="dxa"/>
            <w:shd w:val="clear" w:color="auto" w:fill="auto"/>
            <w:vAlign w:val="center"/>
            <w:hideMark/>
          </w:tcPr>
          <w:p w14:paraId="2659ECB9" w14:textId="77777777" w:rsidR="00D23282" w:rsidRPr="00287DFB" w:rsidRDefault="00D23282" w:rsidP="00B4799F">
            <w:pPr>
              <w:ind w:left="123"/>
              <w:jc w:val="left"/>
              <w:rPr>
                <w:sz w:val="18"/>
                <w:lang w:val="es-ES"/>
              </w:rPr>
            </w:pPr>
            <w:r w:rsidRPr="00287DFB">
              <w:rPr>
                <w:b/>
                <w:sz w:val="18"/>
                <w:lang w:val="es-ES"/>
              </w:rPr>
              <w:t>Activos financieros entregados en garantía</w:t>
            </w:r>
          </w:p>
        </w:tc>
        <w:tc>
          <w:tcPr>
            <w:tcW w:w="1354" w:type="dxa"/>
            <w:vAlign w:val="center"/>
            <w:hideMark/>
          </w:tcPr>
          <w:p w14:paraId="62DB4E72" w14:textId="77777777" w:rsidR="00D23282" w:rsidRPr="00287DFB" w:rsidRDefault="00D23282" w:rsidP="00F33432">
            <w:pPr>
              <w:ind w:right="47"/>
              <w:jc w:val="right"/>
              <w:rPr>
                <w:b/>
                <w:sz w:val="18"/>
                <w:lang w:val="es-ES"/>
              </w:rPr>
            </w:pPr>
            <w:r w:rsidRPr="00287DFB">
              <w:rPr>
                <w:b/>
                <w:sz w:val="18"/>
                <w:lang w:val="es-ES"/>
              </w:rPr>
              <w:t>201.206</w:t>
            </w:r>
          </w:p>
        </w:tc>
        <w:tc>
          <w:tcPr>
            <w:tcW w:w="1359" w:type="dxa"/>
            <w:shd w:val="clear" w:color="auto" w:fill="auto"/>
            <w:vAlign w:val="center"/>
          </w:tcPr>
          <w:p w14:paraId="125D5212" w14:textId="77777777" w:rsidR="00D23282" w:rsidRPr="00287DFB" w:rsidRDefault="00D23282" w:rsidP="00F33432">
            <w:pPr>
              <w:ind w:right="47"/>
              <w:jc w:val="right"/>
              <w:rPr>
                <w:b/>
                <w:sz w:val="18"/>
                <w:lang w:val="es-ES"/>
              </w:rPr>
            </w:pPr>
            <w:r w:rsidRPr="00287DFB">
              <w:rPr>
                <w:b/>
                <w:sz w:val="18"/>
                <w:lang w:val="es-ES"/>
              </w:rPr>
              <w:t>163.753</w:t>
            </w:r>
          </w:p>
        </w:tc>
      </w:tr>
      <w:tr w:rsidR="00D23282" w:rsidRPr="00287DFB" w14:paraId="4C0D7F2E" w14:textId="77777777" w:rsidTr="005711AC">
        <w:trPr>
          <w:trHeight w:val="255"/>
          <w:jc w:val="center"/>
        </w:trPr>
        <w:tc>
          <w:tcPr>
            <w:tcW w:w="6591" w:type="dxa"/>
            <w:shd w:val="clear" w:color="auto" w:fill="auto"/>
            <w:vAlign w:val="center"/>
          </w:tcPr>
          <w:p w14:paraId="36B8A537" w14:textId="77777777" w:rsidR="00D23282" w:rsidRPr="00287DFB" w:rsidRDefault="00D23282" w:rsidP="00B4799F">
            <w:pPr>
              <w:ind w:left="123"/>
              <w:jc w:val="left"/>
              <w:rPr>
                <w:b/>
                <w:sz w:val="18"/>
                <w:lang w:val="es-ES"/>
              </w:rPr>
            </w:pPr>
          </w:p>
        </w:tc>
        <w:tc>
          <w:tcPr>
            <w:tcW w:w="1354" w:type="dxa"/>
            <w:shd w:val="clear" w:color="auto" w:fill="auto"/>
            <w:vAlign w:val="center"/>
          </w:tcPr>
          <w:p w14:paraId="64A6F08A" w14:textId="77777777" w:rsidR="00D23282" w:rsidRPr="00287DFB" w:rsidRDefault="00D23282" w:rsidP="00F33432">
            <w:pPr>
              <w:ind w:right="47"/>
              <w:jc w:val="right"/>
              <w:rPr>
                <w:b/>
                <w:sz w:val="18"/>
                <w:lang w:val="es-ES"/>
              </w:rPr>
            </w:pPr>
          </w:p>
        </w:tc>
        <w:tc>
          <w:tcPr>
            <w:tcW w:w="1359" w:type="dxa"/>
            <w:vAlign w:val="center"/>
          </w:tcPr>
          <w:p w14:paraId="7366DBDC" w14:textId="77777777" w:rsidR="00D23282" w:rsidRPr="00287DFB" w:rsidRDefault="00D23282" w:rsidP="00F33432">
            <w:pPr>
              <w:ind w:right="47"/>
              <w:jc w:val="right"/>
              <w:rPr>
                <w:b/>
                <w:sz w:val="18"/>
                <w:lang w:val="es-ES"/>
              </w:rPr>
            </w:pPr>
          </w:p>
        </w:tc>
      </w:tr>
      <w:tr w:rsidR="00D23282" w:rsidRPr="00287DFB" w14:paraId="6170A2E9" w14:textId="77777777" w:rsidTr="005711AC">
        <w:trPr>
          <w:trHeight w:val="255"/>
          <w:jc w:val="center"/>
        </w:trPr>
        <w:tc>
          <w:tcPr>
            <w:tcW w:w="6591" w:type="dxa"/>
            <w:shd w:val="clear" w:color="auto" w:fill="auto"/>
            <w:vAlign w:val="center"/>
            <w:hideMark/>
          </w:tcPr>
          <w:p w14:paraId="3CD4F615" w14:textId="77777777" w:rsidR="00D23282" w:rsidRPr="00287DFB" w:rsidRDefault="00D23282" w:rsidP="00B4799F">
            <w:pPr>
              <w:ind w:left="123"/>
              <w:jc w:val="left"/>
              <w:rPr>
                <w:sz w:val="18"/>
                <w:lang w:val="es-ES"/>
              </w:rPr>
            </w:pPr>
            <w:r w:rsidRPr="00287DFB">
              <w:rPr>
                <w:b/>
                <w:sz w:val="18"/>
                <w:lang w:val="es-ES"/>
              </w:rPr>
              <w:t>Activos por impuestos a las ganancias corriente</w:t>
            </w:r>
          </w:p>
        </w:tc>
        <w:tc>
          <w:tcPr>
            <w:tcW w:w="1354" w:type="dxa"/>
            <w:vAlign w:val="center"/>
            <w:hideMark/>
          </w:tcPr>
          <w:p w14:paraId="50F14C75" w14:textId="77777777" w:rsidR="00D23282" w:rsidRPr="00287DFB" w:rsidRDefault="00D23282" w:rsidP="00F33432">
            <w:pPr>
              <w:ind w:right="47"/>
              <w:jc w:val="right"/>
              <w:rPr>
                <w:b/>
                <w:sz w:val="18"/>
                <w:lang w:val="es-ES"/>
              </w:rPr>
            </w:pPr>
            <w:r w:rsidRPr="00287DFB">
              <w:rPr>
                <w:b/>
                <w:sz w:val="18"/>
                <w:lang w:val="es-ES"/>
              </w:rPr>
              <w:t>5.306</w:t>
            </w:r>
          </w:p>
        </w:tc>
        <w:tc>
          <w:tcPr>
            <w:tcW w:w="1359" w:type="dxa"/>
            <w:shd w:val="clear" w:color="auto" w:fill="auto"/>
            <w:vAlign w:val="center"/>
          </w:tcPr>
          <w:p w14:paraId="540F139F" w14:textId="77777777" w:rsidR="00D23282" w:rsidRPr="00287DFB" w:rsidRDefault="00D23282" w:rsidP="00F33432">
            <w:pPr>
              <w:ind w:right="47"/>
              <w:jc w:val="right"/>
              <w:rPr>
                <w:b/>
                <w:sz w:val="18"/>
                <w:lang w:val="es-ES"/>
              </w:rPr>
            </w:pPr>
            <w:r w:rsidRPr="00287DFB">
              <w:rPr>
                <w:b/>
                <w:sz w:val="18"/>
                <w:lang w:val="es-ES"/>
              </w:rPr>
              <w:t>7.915</w:t>
            </w:r>
          </w:p>
        </w:tc>
      </w:tr>
      <w:tr w:rsidR="00D23282" w:rsidRPr="00287DFB" w14:paraId="3B4845E7" w14:textId="77777777" w:rsidTr="005711AC">
        <w:trPr>
          <w:trHeight w:val="255"/>
          <w:jc w:val="center"/>
        </w:trPr>
        <w:tc>
          <w:tcPr>
            <w:tcW w:w="6591" w:type="dxa"/>
            <w:shd w:val="clear" w:color="auto" w:fill="auto"/>
            <w:vAlign w:val="center"/>
          </w:tcPr>
          <w:p w14:paraId="3926B0EB" w14:textId="77777777" w:rsidR="00D23282" w:rsidRPr="00287DFB" w:rsidRDefault="00D23282" w:rsidP="00B4799F">
            <w:pPr>
              <w:ind w:left="123"/>
              <w:jc w:val="left"/>
              <w:rPr>
                <w:b/>
                <w:sz w:val="18"/>
                <w:lang w:val="es-ES"/>
              </w:rPr>
            </w:pPr>
          </w:p>
        </w:tc>
        <w:tc>
          <w:tcPr>
            <w:tcW w:w="1354" w:type="dxa"/>
            <w:shd w:val="clear" w:color="auto" w:fill="auto"/>
            <w:vAlign w:val="center"/>
          </w:tcPr>
          <w:p w14:paraId="1C5DECE8" w14:textId="77777777" w:rsidR="00D23282" w:rsidRPr="00287DFB" w:rsidRDefault="00D23282" w:rsidP="00F33432">
            <w:pPr>
              <w:ind w:right="47"/>
              <w:jc w:val="right"/>
              <w:rPr>
                <w:b/>
                <w:sz w:val="18"/>
                <w:lang w:val="es-ES"/>
              </w:rPr>
            </w:pPr>
          </w:p>
        </w:tc>
        <w:tc>
          <w:tcPr>
            <w:tcW w:w="1359" w:type="dxa"/>
            <w:vAlign w:val="center"/>
          </w:tcPr>
          <w:p w14:paraId="5A564956" w14:textId="77777777" w:rsidR="00D23282" w:rsidRPr="00287DFB" w:rsidRDefault="00D23282" w:rsidP="00F33432">
            <w:pPr>
              <w:ind w:right="47"/>
              <w:jc w:val="right"/>
              <w:rPr>
                <w:b/>
                <w:sz w:val="18"/>
                <w:lang w:val="es-ES"/>
              </w:rPr>
            </w:pPr>
          </w:p>
        </w:tc>
      </w:tr>
      <w:tr w:rsidR="00D23282" w:rsidRPr="00287DFB" w14:paraId="30139CAA" w14:textId="77777777" w:rsidTr="005711AC">
        <w:trPr>
          <w:trHeight w:val="255"/>
          <w:jc w:val="center"/>
        </w:trPr>
        <w:tc>
          <w:tcPr>
            <w:tcW w:w="6591" w:type="dxa"/>
            <w:shd w:val="clear" w:color="auto" w:fill="auto"/>
            <w:vAlign w:val="center"/>
            <w:hideMark/>
          </w:tcPr>
          <w:p w14:paraId="5EAE8AB4" w14:textId="77777777" w:rsidR="00D23282" w:rsidRPr="00287DFB" w:rsidRDefault="00D23282" w:rsidP="00B4799F">
            <w:pPr>
              <w:ind w:left="123"/>
              <w:jc w:val="left"/>
              <w:rPr>
                <w:sz w:val="18"/>
                <w:lang w:val="es-ES"/>
              </w:rPr>
            </w:pPr>
            <w:r w:rsidRPr="00287DFB">
              <w:rPr>
                <w:b/>
                <w:sz w:val="18"/>
                <w:lang w:val="es-ES"/>
              </w:rPr>
              <w:t>Inversiones en Instrumentos de Patrimonio</w:t>
            </w:r>
          </w:p>
        </w:tc>
        <w:tc>
          <w:tcPr>
            <w:tcW w:w="1354" w:type="dxa"/>
            <w:vAlign w:val="center"/>
            <w:hideMark/>
          </w:tcPr>
          <w:p w14:paraId="690C08C9" w14:textId="77777777" w:rsidR="00D23282" w:rsidRPr="00287DFB" w:rsidRDefault="00D23282" w:rsidP="00F33432">
            <w:pPr>
              <w:ind w:right="47"/>
              <w:jc w:val="right"/>
              <w:rPr>
                <w:b/>
                <w:sz w:val="18"/>
                <w:lang w:val="es-ES"/>
              </w:rPr>
            </w:pPr>
            <w:r w:rsidRPr="00287DFB">
              <w:rPr>
                <w:b/>
                <w:sz w:val="18"/>
                <w:lang w:val="es-ES"/>
              </w:rPr>
              <w:t>11.172</w:t>
            </w:r>
          </w:p>
        </w:tc>
        <w:tc>
          <w:tcPr>
            <w:tcW w:w="1359" w:type="dxa"/>
            <w:shd w:val="clear" w:color="auto" w:fill="auto"/>
            <w:vAlign w:val="center"/>
          </w:tcPr>
          <w:p w14:paraId="0DB9E85B" w14:textId="77777777" w:rsidR="00D23282" w:rsidRPr="00287DFB" w:rsidRDefault="00D23282" w:rsidP="00F33432">
            <w:pPr>
              <w:ind w:right="47"/>
              <w:jc w:val="right"/>
              <w:rPr>
                <w:b/>
                <w:sz w:val="18"/>
                <w:lang w:val="es-ES"/>
              </w:rPr>
            </w:pPr>
            <w:r w:rsidRPr="00287DFB">
              <w:rPr>
                <w:b/>
                <w:sz w:val="18"/>
                <w:lang w:val="es-ES"/>
              </w:rPr>
              <w:t>11.108</w:t>
            </w:r>
          </w:p>
        </w:tc>
      </w:tr>
      <w:tr w:rsidR="00D23282" w:rsidRPr="00287DFB" w14:paraId="0D0CD353" w14:textId="77777777" w:rsidTr="005711AC">
        <w:trPr>
          <w:trHeight w:val="255"/>
          <w:jc w:val="center"/>
        </w:trPr>
        <w:tc>
          <w:tcPr>
            <w:tcW w:w="6591" w:type="dxa"/>
            <w:shd w:val="clear" w:color="auto" w:fill="auto"/>
            <w:vAlign w:val="center"/>
          </w:tcPr>
          <w:p w14:paraId="7B6DE2AC" w14:textId="77777777" w:rsidR="00D23282" w:rsidRPr="00287DFB" w:rsidRDefault="00D23282" w:rsidP="00B4799F">
            <w:pPr>
              <w:ind w:left="123"/>
              <w:jc w:val="left"/>
              <w:rPr>
                <w:sz w:val="18"/>
                <w:lang w:val="es-ES"/>
              </w:rPr>
            </w:pPr>
          </w:p>
        </w:tc>
        <w:tc>
          <w:tcPr>
            <w:tcW w:w="1354" w:type="dxa"/>
            <w:shd w:val="clear" w:color="auto" w:fill="auto"/>
            <w:vAlign w:val="center"/>
          </w:tcPr>
          <w:p w14:paraId="419DD42D" w14:textId="77777777" w:rsidR="00D23282" w:rsidRPr="00287DFB" w:rsidRDefault="00D23282" w:rsidP="00F33432">
            <w:pPr>
              <w:ind w:right="47"/>
              <w:jc w:val="right"/>
              <w:rPr>
                <w:b/>
                <w:sz w:val="18"/>
                <w:lang w:val="es-ES"/>
              </w:rPr>
            </w:pPr>
          </w:p>
        </w:tc>
        <w:tc>
          <w:tcPr>
            <w:tcW w:w="1359" w:type="dxa"/>
            <w:vAlign w:val="center"/>
          </w:tcPr>
          <w:p w14:paraId="5EE18735" w14:textId="77777777" w:rsidR="00D23282" w:rsidRPr="00287DFB" w:rsidRDefault="00D23282" w:rsidP="00F33432">
            <w:pPr>
              <w:ind w:right="47"/>
              <w:jc w:val="right"/>
              <w:rPr>
                <w:b/>
                <w:sz w:val="18"/>
                <w:lang w:val="es-ES"/>
              </w:rPr>
            </w:pPr>
          </w:p>
        </w:tc>
      </w:tr>
      <w:tr w:rsidR="00D23282" w:rsidRPr="00287DFB" w14:paraId="0BB39FA4" w14:textId="77777777" w:rsidTr="005711AC">
        <w:trPr>
          <w:trHeight w:val="255"/>
          <w:jc w:val="center"/>
        </w:trPr>
        <w:tc>
          <w:tcPr>
            <w:tcW w:w="6591" w:type="dxa"/>
            <w:shd w:val="clear" w:color="auto" w:fill="auto"/>
            <w:vAlign w:val="center"/>
            <w:hideMark/>
          </w:tcPr>
          <w:p w14:paraId="4013CD2D" w14:textId="77777777" w:rsidR="00D23282" w:rsidRPr="00287DFB" w:rsidRDefault="00D23282" w:rsidP="00B4799F">
            <w:pPr>
              <w:ind w:left="123"/>
              <w:jc w:val="left"/>
              <w:rPr>
                <w:sz w:val="18"/>
                <w:lang w:val="es-ES"/>
              </w:rPr>
            </w:pPr>
            <w:r w:rsidRPr="00287DFB">
              <w:rPr>
                <w:b/>
                <w:sz w:val="18"/>
                <w:lang w:val="es-ES"/>
              </w:rPr>
              <w:t>Propiedad, planta y equipo</w:t>
            </w:r>
          </w:p>
        </w:tc>
        <w:tc>
          <w:tcPr>
            <w:tcW w:w="1354" w:type="dxa"/>
            <w:vAlign w:val="center"/>
            <w:hideMark/>
          </w:tcPr>
          <w:p w14:paraId="52B30FC3" w14:textId="77777777" w:rsidR="00D23282" w:rsidRPr="00287DFB" w:rsidRDefault="00D23282" w:rsidP="00F33432">
            <w:pPr>
              <w:ind w:right="47"/>
              <w:jc w:val="right"/>
              <w:rPr>
                <w:b/>
                <w:sz w:val="18"/>
                <w:lang w:val="es-ES"/>
              </w:rPr>
            </w:pPr>
            <w:r w:rsidRPr="00287DFB">
              <w:rPr>
                <w:b/>
                <w:sz w:val="18"/>
                <w:lang w:val="es-ES"/>
              </w:rPr>
              <w:t>412.411</w:t>
            </w:r>
          </w:p>
        </w:tc>
        <w:tc>
          <w:tcPr>
            <w:tcW w:w="1359" w:type="dxa"/>
            <w:shd w:val="clear" w:color="auto" w:fill="auto"/>
            <w:vAlign w:val="center"/>
          </w:tcPr>
          <w:p w14:paraId="3A709291" w14:textId="77777777" w:rsidR="00D23282" w:rsidRPr="00287DFB" w:rsidRDefault="00D23282" w:rsidP="00F33432">
            <w:pPr>
              <w:ind w:right="47"/>
              <w:jc w:val="right"/>
              <w:rPr>
                <w:b/>
                <w:sz w:val="18"/>
                <w:lang w:val="es-ES"/>
              </w:rPr>
            </w:pPr>
            <w:r w:rsidRPr="00287DFB">
              <w:rPr>
                <w:b/>
                <w:sz w:val="18"/>
                <w:lang w:val="es-ES"/>
              </w:rPr>
              <w:t>480.208</w:t>
            </w:r>
          </w:p>
        </w:tc>
      </w:tr>
      <w:tr w:rsidR="00D23282" w:rsidRPr="00287DFB" w14:paraId="48AC7313" w14:textId="77777777" w:rsidTr="005711AC">
        <w:trPr>
          <w:trHeight w:val="255"/>
          <w:jc w:val="center"/>
        </w:trPr>
        <w:tc>
          <w:tcPr>
            <w:tcW w:w="6591" w:type="dxa"/>
            <w:shd w:val="clear" w:color="auto" w:fill="auto"/>
            <w:vAlign w:val="center"/>
          </w:tcPr>
          <w:p w14:paraId="05001DB0" w14:textId="77777777" w:rsidR="00D23282" w:rsidRPr="00287DFB" w:rsidRDefault="00D23282" w:rsidP="00B4799F">
            <w:pPr>
              <w:ind w:left="123"/>
              <w:jc w:val="left"/>
              <w:rPr>
                <w:b/>
                <w:sz w:val="18"/>
                <w:lang w:val="es-ES"/>
              </w:rPr>
            </w:pPr>
          </w:p>
        </w:tc>
        <w:tc>
          <w:tcPr>
            <w:tcW w:w="1354" w:type="dxa"/>
            <w:shd w:val="clear" w:color="auto" w:fill="auto"/>
            <w:vAlign w:val="center"/>
          </w:tcPr>
          <w:p w14:paraId="707FAADF" w14:textId="77777777" w:rsidR="00D23282" w:rsidRPr="00287DFB" w:rsidRDefault="00D23282" w:rsidP="00F33432">
            <w:pPr>
              <w:ind w:right="47"/>
              <w:jc w:val="right"/>
              <w:rPr>
                <w:b/>
                <w:sz w:val="18"/>
                <w:lang w:val="es-ES"/>
              </w:rPr>
            </w:pPr>
          </w:p>
        </w:tc>
        <w:tc>
          <w:tcPr>
            <w:tcW w:w="1359" w:type="dxa"/>
            <w:vAlign w:val="center"/>
          </w:tcPr>
          <w:p w14:paraId="6CCB2738" w14:textId="77777777" w:rsidR="00D23282" w:rsidRPr="00287DFB" w:rsidRDefault="00D23282" w:rsidP="00F33432">
            <w:pPr>
              <w:ind w:right="47"/>
              <w:jc w:val="right"/>
              <w:rPr>
                <w:b/>
                <w:sz w:val="18"/>
                <w:lang w:val="es-ES"/>
              </w:rPr>
            </w:pPr>
          </w:p>
        </w:tc>
      </w:tr>
      <w:tr w:rsidR="00D23282" w:rsidRPr="00287DFB" w14:paraId="6703740D" w14:textId="77777777" w:rsidTr="005711AC">
        <w:trPr>
          <w:trHeight w:val="255"/>
          <w:jc w:val="center"/>
        </w:trPr>
        <w:tc>
          <w:tcPr>
            <w:tcW w:w="6591" w:type="dxa"/>
            <w:shd w:val="clear" w:color="auto" w:fill="auto"/>
            <w:vAlign w:val="center"/>
            <w:hideMark/>
          </w:tcPr>
          <w:p w14:paraId="1AC770C1" w14:textId="77777777" w:rsidR="00D23282" w:rsidRPr="00287DFB" w:rsidRDefault="00D23282" w:rsidP="00B4799F">
            <w:pPr>
              <w:ind w:left="123"/>
              <w:jc w:val="left"/>
              <w:rPr>
                <w:sz w:val="18"/>
                <w:lang w:val="es-ES"/>
              </w:rPr>
            </w:pPr>
            <w:r w:rsidRPr="00287DFB">
              <w:rPr>
                <w:b/>
                <w:sz w:val="18"/>
                <w:lang w:val="es-ES"/>
              </w:rPr>
              <w:t>Activos intangibles</w:t>
            </w:r>
          </w:p>
        </w:tc>
        <w:tc>
          <w:tcPr>
            <w:tcW w:w="1354" w:type="dxa"/>
            <w:vAlign w:val="center"/>
            <w:hideMark/>
          </w:tcPr>
          <w:p w14:paraId="703D4F36" w14:textId="77777777" w:rsidR="00D23282" w:rsidRPr="00287DFB" w:rsidRDefault="00D23282" w:rsidP="00F33432">
            <w:pPr>
              <w:ind w:right="47"/>
              <w:jc w:val="right"/>
              <w:rPr>
                <w:b/>
                <w:sz w:val="18"/>
                <w:lang w:val="es-ES"/>
              </w:rPr>
            </w:pPr>
            <w:r w:rsidRPr="00287DFB">
              <w:rPr>
                <w:b/>
                <w:sz w:val="18"/>
                <w:lang w:val="es-ES"/>
              </w:rPr>
              <w:t>380.219</w:t>
            </w:r>
          </w:p>
        </w:tc>
        <w:tc>
          <w:tcPr>
            <w:tcW w:w="1359" w:type="dxa"/>
            <w:shd w:val="clear" w:color="auto" w:fill="auto"/>
            <w:vAlign w:val="center"/>
          </w:tcPr>
          <w:p w14:paraId="7B14C62C" w14:textId="77777777" w:rsidR="00D23282" w:rsidRPr="00287DFB" w:rsidRDefault="00D23282" w:rsidP="00F33432">
            <w:pPr>
              <w:ind w:right="47"/>
              <w:jc w:val="right"/>
              <w:rPr>
                <w:b/>
                <w:sz w:val="18"/>
                <w:lang w:val="es-ES"/>
              </w:rPr>
            </w:pPr>
            <w:r w:rsidRPr="00287DFB">
              <w:rPr>
                <w:b/>
                <w:sz w:val="18"/>
                <w:lang w:val="es-ES"/>
              </w:rPr>
              <w:t>375.315</w:t>
            </w:r>
          </w:p>
        </w:tc>
      </w:tr>
      <w:tr w:rsidR="00D23282" w:rsidRPr="00287DFB" w14:paraId="4272E4CB" w14:textId="77777777" w:rsidTr="005711AC">
        <w:trPr>
          <w:trHeight w:val="255"/>
          <w:jc w:val="center"/>
        </w:trPr>
        <w:tc>
          <w:tcPr>
            <w:tcW w:w="6591" w:type="dxa"/>
            <w:shd w:val="clear" w:color="auto" w:fill="auto"/>
            <w:vAlign w:val="center"/>
          </w:tcPr>
          <w:p w14:paraId="0A88107C" w14:textId="77777777" w:rsidR="00D23282" w:rsidRPr="00287DFB" w:rsidRDefault="00D23282" w:rsidP="00B4799F">
            <w:pPr>
              <w:ind w:left="123"/>
              <w:jc w:val="left"/>
              <w:rPr>
                <w:b/>
                <w:sz w:val="18"/>
                <w:lang w:val="es-ES"/>
              </w:rPr>
            </w:pPr>
          </w:p>
        </w:tc>
        <w:tc>
          <w:tcPr>
            <w:tcW w:w="1354" w:type="dxa"/>
            <w:shd w:val="clear" w:color="auto" w:fill="auto"/>
            <w:vAlign w:val="center"/>
          </w:tcPr>
          <w:p w14:paraId="20ED1EE5" w14:textId="77777777" w:rsidR="00D23282" w:rsidRPr="00287DFB" w:rsidRDefault="00D23282" w:rsidP="00F33432">
            <w:pPr>
              <w:ind w:right="47"/>
              <w:jc w:val="right"/>
              <w:rPr>
                <w:b/>
                <w:sz w:val="18"/>
                <w:lang w:val="es-ES"/>
              </w:rPr>
            </w:pPr>
          </w:p>
        </w:tc>
        <w:tc>
          <w:tcPr>
            <w:tcW w:w="1359" w:type="dxa"/>
            <w:vAlign w:val="center"/>
          </w:tcPr>
          <w:p w14:paraId="43C6F35C" w14:textId="77777777" w:rsidR="00D23282" w:rsidRPr="00287DFB" w:rsidRDefault="00D23282" w:rsidP="00F33432">
            <w:pPr>
              <w:ind w:right="47"/>
              <w:jc w:val="right"/>
              <w:rPr>
                <w:b/>
                <w:sz w:val="18"/>
                <w:lang w:val="es-ES"/>
              </w:rPr>
            </w:pPr>
          </w:p>
        </w:tc>
      </w:tr>
      <w:tr w:rsidR="00D23282" w:rsidRPr="00287DFB" w14:paraId="6A691A88" w14:textId="77777777" w:rsidTr="005711AC">
        <w:trPr>
          <w:trHeight w:val="255"/>
          <w:jc w:val="center"/>
        </w:trPr>
        <w:tc>
          <w:tcPr>
            <w:tcW w:w="6591" w:type="dxa"/>
            <w:shd w:val="clear" w:color="auto" w:fill="auto"/>
            <w:vAlign w:val="center"/>
            <w:hideMark/>
          </w:tcPr>
          <w:p w14:paraId="4CC00774" w14:textId="77777777" w:rsidR="00D23282" w:rsidRPr="00287DFB" w:rsidRDefault="00D23282" w:rsidP="00B4799F">
            <w:pPr>
              <w:ind w:left="123"/>
              <w:jc w:val="left"/>
              <w:rPr>
                <w:sz w:val="18"/>
                <w:lang w:val="es-ES"/>
              </w:rPr>
            </w:pPr>
            <w:r w:rsidRPr="00287DFB">
              <w:rPr>
                <w:b/>
                <w:sz w:val="18"/>
                <w:lang w:val="es-ES"/>
              </w:rPr>
              <w:t>Activos por impuesto a las ganancias diferido</w:t>
            </w:r>
          </w:p>
        </w:tc>
        <w:tc>
          <w:tcPr>
            <w:tcW w:w="1354" w:type="dxa"/>
            <w:vAlign w:val="center"/>
            <w:hideMark/>
          </w:tcPr>
          <w:p w14:paraId="7DEAC075" w14:textId="77777777" w:rsidR="00D23282" w:rsidRPr="00287DFB" w:rsidRDefault="00D23282" w:rsidP="00F33432">
            <w:pPr>
              <w:ind w:right="47"/>
              <w:jc w:val="right"/>
              <w:rPr>
                <w:b/>
                <w:sz w:val="18"/>
                <w:lang w:val="es-ES"/>
              </w:rPr>
            </w:pPr>
            <w:r w:rsidRPr="00287DFB">
              <w:rPr>
                <w:b/>
                <w:sz w:val="18"/>
                <w:lang w:val="es-ES"/>
              </w:rPr>
              <w:t>271.743</w:t>
            </w:r>
          </w:p>
        </w:tc>
        <w:tc>
          <w:tcPr>
            <w:tcW w:w="1359" w:type="dxa"/>
            <w:shd w:val="clear" w:color="auto" w:fill="auto"/>
            <w:vAlign w:val="center"/>
          </w:tcPr>
          <w:p w14:paraId="31E6481C" w14:textId="77777777" w:rsidR="00D23282" w:rsidRPr="00287DFB" w:rsidRDefault="00D23282" w:rsidP="00F33432">
            <w:pPr>
              <w:ind w:right="47"/>
              <w:jc w:val="right"/>
              <w:rPr>
                <w:b/>
                <w:sz w:val="18"/>
                <w:lang w:val="es-ES"/>
              </w:rPr>
            </w:pPr>
            <w:r w:rsidRPr="00287DFB">
              <w:rPr>
                <w:b/>
                <w:sz w:val="18"/>
                <w:lang w:val="es-ES"/>
              </w:rPr>
              <w:t>344.734</w:t>
            </w:r>
          </w:p>
        </w:tc>
      </w:tr>
      <w:tr w:rsidR="00D23282" w:rsidRPr="00287DFB" w14:paraId="5066F0B0" w14:textId="77777777" w:rsidTr="005711AC">
        <w:trPr>
          <w:trHeight w:val="255"/>
          <w:jc w:val="center"/>
        </w:trPr>
        <w:tc>
          <w:tcPr>
            <w:tcW w:w="6591" w:type="dxa"/>
            <w:shd w:val="clear" w:color="auto" w:fill="auto"/>
            <w:vAlign w:val="center"/>
          </w:tcPr>
          <w:p w14:paraId="5D2BD4BB" w14:textId="77777777" w:rsidR="00D23282" w:rsidRPr="00287DFB" w:rsidRDefault="00D23282" w:rsidP="00B4799F">
            <w:pPr>
              <w:ind w:left="123"/>
              <w:jc w:val="left"/>
              <w:rPr>
                <w:b/>
                <w:sz w:val="18"/>
                <w:lang w:val="es-ES"/>
              </w:rPr>
            </w:pPr>
          </w:p>
        </w:tc>
        <w:tc>
          <w:tcPr>
            <w:tcW w:w="1354" w:type="dxa"/>
            <w:shd w:val="clear" w:color="auto" w:fill="auto"/>
            <w:vAlign w:val="center"/>
          </w:tcPr>
          <w:p w14:paraId="758CF767" w14:textId="77777777" w:rsidR="00D23282" w:rsidRPr="00287DFB" w:rsidRDefault="00D23282" w:rsidP="00F33432">
            <w:pPr>
              <w:ind w:right="47"/>
              <w:jc w:val="right"/>
              <w:rPr>
                <w:b/>
                <w:sz w:val="18"/>
                <w:lang w:val="es-ES"/>
              </w:rPr>
            </w:pPr>
          </w:p>
        </w:tc>
        <w:tc>
          <w:tcPr>
            <w:tcW w:w="1359" w:type="dxa"/>
            <w:vAlign w:val="center"/>
          </w:tcPr>
          <w:p w14:paraId="3BFC12B8" w14:textId="77777777" w:rsidR="00D23282" w:rsidRPr="00287DFB" w:rsidRDefault="00D23282" w:rsidP="00F33432">
            <w:pPr>
              <w:ind w:right="47"/>
              <w:jc w:val="right"/>
              <w:rPr>
                <w:b/>
                <w:sz w:val="18"/>
                <w:lang w:val="es-ES"/>
              </w:rPr>
            </w:pPr>
          </w:p>
        </w:tc>
      </w:tr>
      <w:tr w:rsidR="00D23282" w:rsidRPr="00287DFB" w14:paraId="34C0CF0D" w14:textId="77777777" w:rsidTr="005711AC">
        <w:trPr>
          <w:trHeight w:val="255"/>
          <w:jc w:val="center"/>
        </w:trPr>
        <w:tc>
          <w:tcPr>
            <w:tcW w:w="6591" w:type="dxa"/>
            <w:shd w:val="clear" w:color="auto" w:fill="auto"/>
            <w:vAlign w:val="center"/>
            <w:hideMark/>
          </w:tcPr>
          <w:p w14:paraId="182C7398" w14:textId="77777777" w:rsidR="00D23282" w:rsidRPr="00287DFB" w:rsidRDefault="00D23282" w:rsidP="00B4799F">
            <w:pPr>
              <w:ind w:left="123"/>
              <w:jc w:val="left"/>
              <w:rPr>
                <w:sz w:val="18"/>
                <w:lang w:val="es-ES"/>
              </w:rPr>
            </w:pPr>
            <w:r w:rsidRPr="00287DFB">
              <w:rPr>
                <w:b/>
                <w:sz w:val="18"/>
                <w:lang w:val="es-ES"/>
              </w:rPr>
              <w:t>Otros activos no financieros</w:t>
            </w:r>
          </w:p>
        </w:tc>
        <w:tc>
          <w:tcPr>
            <w:tcW w:w="1354" w:type="dxa"/>
            <w:vAlign w:val="center"/>
            <w:hideMark/>
          </w:tcPr>
          <w:p w14:paraId="7C5B5805" w14:textId="77777777" w:rsidR="00D23282" w:rsidRPr="00287DFB" w:rsidRDefault="00D23282" w:rsidP="00F33432">
            <w:pPr>
              <w:ind w:right="47"/>
              <w:jc w:val="right"/>
              <w:rPr>
                <w:b/>
                <w:sz w:val="18"/>
                <w:lang w:val="es-ES"/>
              </w:rPr>
            </w:pPr>
            <w:r w:rsidRPr="00287DFB">
              <w:rPr>
                <w:b/>
                <w:sz w:val="18"/>
                <w:lang w:val="es-ES"/>
              </w:rPr>
              <w:t>120.245</w:t>
            </w:r>
          </w:p>
        </w:tc>
        <w:tc>
          <w:tcPr>
            <w:tcW w:w="1359" w:type="dxa"/>
            <w:shd w:val="clear" w:color="auto" w:fill="auto"/>
            <w:vAlign w:val="center"/>
          </w:tcPr>
          <w:p w14:paraId="574CB4CC" w14:textId="77777777" w:rsidR="00D23282" w:rsidRPr="00287DFB" w:rsidRDefault="00D23282" w:rsidP="00F33432">
            <w:pPr>
              <w:ind w:right="47"/>
              <w:jc w:val="right"/>
              <w:rPr>
                <w:b/>
                <w:sz w:val="18"/>
                <w:lang w:val="es-ES"/>
              </w:rPr>
            </w:pPr>
            <w:r w:rsidRPr="00287DFB">
              <w:rPr>
                <w:b/>
                <w:sz w:val="18"/>
                <w:lang w:val="es-ES"/>
              </w:rPr>
              <w:t>100.002</w:t>
            </w:r>
          </w:p>
        </w:tc>
      </w:tr>
      <w:tr w:rsidR="00D23282" w:rsidRPr="00287DFB" w14:paraId="35BEC0A8" w14:textId="77777777" w:rsidTr="005711AC">
        <w:trPr>
          <w:trHeight w:val="255"/>
          <w:jc w:val="center"/>
        </w:trPr>
        <w:tc>
          <w:tcPr>
            <w:tcW w:w="6591" w:type="dxa"/>
            <w:shd w:val="clear" w:color="auto" w:fill="auto"/>
            <w:vAlign w:val="center"/>
          </w:tcPr>
          <w:p w14:paraId="63D3F080" w14:textId="77777777" w:rsidR="00D23282" w:rsidRPr="00287DFB" w:rsidRDefault="00D23282" w:rsidP="00B4799F">
            <w:pPr>
              <w:ind w:left="123"/>
              <w:jc w:val="left"/>
              <w:rPr>
                <w:sz w:val="18"/>
                <w:lang w:val="es-ES"/>
              </w:rPr>
            </w:pPr>
          </w:p>
        </w:tc>
        <w:tc>
          <w:tcPr>
            <w:tcW w:w="1354" w:type="dxa"/>
            <w:shd w:val="clear" w:color="auto" w:fill="auto"/>
            <w:vAlign w:val="center"/>
          </w:tcPr>
          <w:p w14:paraId="54BE42FA" w14:textId="77777777" w:rsidR="00D23282" w:rsidRPr="00287DFB" w:rsidRDefault="00D23282" w:rsidP="00F33432">
            <w:pPr>
              <w:ind w:right="47"/>
              <w:jc w:val="right"/>
              <w:rPr>
                <w:b/>
                <w:sz w:val="18"/>
                <w:lang w:val="es-ES"/>
              </w:rPr>
            </w:pPr>
          </w:p>
        </w:tc>
        <w:tc>
          <w:tcPr>
            <w:tcW w:w="1359" w:type="dxa"/>
            <w:vAlign w:val="center"/>
          </w:tcPr>
          <w:p w14:paraId="221C60EA" w14:textId="77777777" w:rsidR="00D23282" w:rsidRPr="00287DFB" w:rsidRDefault="00D23282" w:rsidP="00F33432">
            <w:pPr>
              <w:ind w:right="47"/>
              <w:jc w:val="right"/>
              <w:rPr>
                <w:b/>
                <w:sz w:val="18"/>
                <w:lang w:val="es-ES"/>
              </w:rPr>
            </w:pPr>
          </w:p>
        </w:tc>
      </w:tr>
      <w:tr w:rsidR="00D23282" w:rsidRPr="00287DFB" w14:paraId="5EE5AE8B" w14:textId="77777777" w:rsidTr="005711AC">
        <w:trPr>
          <w:trHeight w:val="255"/>
          <w:jc w:val="center"/>
        </w:trPr>
        <w:tc>
          <w:tcPr>
            <w:tcW w:w="6591" w:type="dxa"/>
            <w:shd w:val="clear" w:color="auto" w:fill="auto"/>
            <w:vAlign w:val="center"/>
            <w:hideMark/>
          </w:tcPr>
          <w:p w14:paraId="71F1CA17" w14:textId="77777777" w:rsidR="00D23282" w:rsidRPr="00287DFB" w:rsidRDefault="00D23282" w:rsidP="00B4799F">
            <w:pPr>
              <w:ind w:left="123"/>
              <w:jc w:val="left"/>
              <w:rPr>
                <w:sz w:val="18"/>
                <w:lang w:val="es-ES"/>
              </w:rPr>
            </w:pPr>
            <w:r w:rsidRPr="00287DFB">
              <w:rPr>
                <w:b/>
                <w:sz w:val="18"/>
                <w:lang w:val="es-ES"/>
              </w:rPr>
              <w:t>TOTAL ACTIVO</w:t>
            </w:r>
          </w:p>
        </w:tc>
        <w:tc>
          <w:tcPr>
            <w:tcW w:w="1354" w:type="dxa"/>
            <w:vAlign w:val="center"/>
            <w:hideMark/>
          </w:tcPr>
          <w:p w14:paraId="63E2C51F" w14:textId="77777777" w:rsidR="00D23282" w:rsidRPr="00287DFB" w:rsidRDefault="00D23282" w:rsidP="00F33432">
            <w:pPr>
              <w:ind w:right="47"/>
              <w:jc w:val="right"/>
              <w:rPr>
                <w:b/>
                <w:sz w:val="18"/>
                <w:lang w:val="es-ES"/>
              </w:rPr>
            </w:pPr>
            <w:r w:rsidRPr="00287DFB">
              <w:rPr>
                <w:b/>
                <w:sz w:val="18"/>
                <w:lang w:val="es-ES"/>
              </w:rPr>
              <w:t>10.791.314</w:t>
            </w:r>
          </w:p>
        </w:tc>
        <w:tc>
          <w:tcPr>
            <w:tcW w:w="1359" w:type="dxa"/>
            <w:shd w:val="clear" w:color="auto" w:fill="auto"/>
            <w:vAlign w:val="center"/>
          </w:tcPr>
          <w:p w14:paraId="0DB11E57" w14:textId="77777777" w:rsidR="00D23282" w:rsidRPr="00287DFB" w:rsidRDefault="00D23282" w:rsidP="00F33432">
            <w:pPr>
              <w:ind w:right="47"/>
              <w:jc w:val="right"/>
              <w:rPr>
                <w:b/>
                <w:sz w:val="18"/>
                <w:lang w:val="es-ES"/>
              </w:rPr>
            </w:pPr>
            <w:r w:rsidRPr="00287DFB">
              <w:rPr>
                <w:b/>
                <w:sz w:val="18"/>
                <w:lang w:val="es-ES"/>
              </w:rPr>
              <w:t>10.326.910</w:t>
            </w:r>
          </w:p>
        </w:tc>
      </w:tr>
    </w:tbl>
    <w:p w14:paraId="2C65FA84" w14:textId="77777777" w:rsidR="00F33432" w:rsidRPr="005711AC" w:rsidRDefault="00F33432" w:rsidP="00F33432">
      <w:pPr>
        <w:widowControl w:val="0"/>
        <w:jc w:val="both"/>
        <w:rPr>
          <w:sz w:val="20"/>
          <w:lang w:val="es-MX"/>
        </w:rPr>
      </w:pPr>
    </w:p>
    <w:tbl>
      <w:tblPr>
        <w:tblW w:w="9356" w:type="dxa"/>
        <w:jc w:val="center"/>
        <w:tblLayout w:type="fixed"/>
        <w:tblCellMar>
          <w:left w:w="0" w:type="dxa"/>
          <w:right w:w="0" w:type="dxa"/>
        </w:tblCellMar>
        <w:tblLook w:val="04A0" w:firstRow="1" w:lastRow="0" w:firstColumn="1" w:lastColumn="0" w:noHBand="0" w:noVBand="1"/>
      </w:tblPr>
      <w:tblGrid>
        <w:gridCol w:w="6804"/>
        <w:gridCol w:w="1134"/>
        <w:gridCol w:w="1418"/>
      </w:tblGrid>
      <w:tr w:rsidR="00D23282" w:rsidRPr="00287DFB" w14:paraId="4E1B5822" w14:textId="77777777" w:rsidTr="005711AC">
        <w:trPr>
          <w:trHeight w:val="52"/>
          <w:jc w:val="center"/>
        </w:trPr>
        <w:tc>
          <w:tcPr>
            <w:tcW w:w="6804" w:type="dxa"/>
            <w:tcBorders>
              <w:bottom w:val="single" w:sz="4" w:space="0" w:color="auto"/>
            </w:tcBorders>
            <w:shd w:val="clear" w:color="auto" w:fill="auto"/>
            <w:vAlign w:val="center"/>
          </w:tcPr>
          <w:p w14:paraId="5F4862A2" w14:textId="77777777" w:rsidR="00D23282" w:rsidRPr="00287DFB" w:rsidRDefault="003D1B47" w:rsidP="005711AC">
            <w:pPr>
              <w:jc w:val="left"/>
              <w:rPr>
                <w:b/>
                <w:sz w:val="18"/>
                <w:lang w:val="es-ES"/>
              </w:rPr>
            </w:pPr>
            <w:r w:rsidRPr="009E5404">
              <w:rPr>
                <w:b/>
                <w:sz w:val="18"/>
                <w:lang w:val="es-ES"/>
              </w:rPr>
              <w:t>Pasivo</w:t>
            </w:r>
          </w:p>
        </w:tc>
        <w:tc>
          <w:tcPr>
            <w:tcW w:w="1134" w:type="dxa"/>
            <w:tcBorders>
              <w:bottom w:val="single" w:sz="4" w:space="0" w:color="auto"/>
            </w:tcBorders>
            <w:vAlign w:val="center"/>
          </w:tcPr>
          <w:p w14:paraId="76FCC208" w14:textId="77777777" w:rsidR="00D23282" w:rsidRPr="00287DFB" w:rsidRDefault="00D23282" w:rsidP="00F33432">
            <w:pPr>
              <w:rPr>
                <w:sz w:val="18"/>
                <w:lang w:val="es-ES"/>
              </w:rPr>
            </w:pPr>
            <w:r w:rsidRPr="00287DFB">
              <w:rPr>
                <w:b/>
                <w:sz w:val="18"/>
                <w:lang w:val="es-ES"/>
              </w:rPr>
              <w:t>30/06/2020</w:t>
            </w:r>
          </w:p>
        </w:tc>
        <w:tc>
          <w:tcPr>
            <w:tcW w:w="1418" w:type="dxa"/>
            <w:tcBorders>
              <w:bottom w:val="single" w:sz="4" w:space="0" w:color="auto"/>
            </w:tcBorders>
            <w:shd w:val="clear" w:color="auto" w:fill="auto"/>
            <w:vAlign w:val="center"/>
          </w:tcPr>
          <w:p w14:paraId="59AC9D4C" w14:textId="77777777" w:rsidR="00D23282" w:rsidRPr="00287DFB" w:rsidRDefault="00D23282" w:rsidP="00F33432">
            <w:pPr>
              <w:rPr>
                <w:sz w:val="18"/>
                <w:lang w:val="es-ES"/>
              </w:rPr>
            </w:pPr>
            <w:r w:rsidRPr="00287DFB">
              <w:rPr>
                <w:b/>
                <w:sz w:val="18"/>
                <w:lang w:val="es-ES"/>
              </w:rPr>
              <w:t>31/12/2019</w:t>
            </w:r>
          </w:p>
        </w:tc>
      </w:tr>
      <w:tr w:rsidR="00D23282" w:rsidRPr="00287DFB" w14:paraId="4A17A2AB" w14:textId="77777777" w:rsidTr="005711AC">
        <w:trPr>
          <w:trHeight w:val="66"/>
          <w:jc w:val="center"/>
        </w:trPr>
        <w:tc>
          <w:tcPr>
            <w:tcW w:w="6804" w:type="dxa"/>
            <w:tcBorders>
              <w:top w:val="single" w:sz="4" w:space="0" w:color="auto"/>
            </w:tcBorders>
            <w:shd w:val="clear" w:color="auto" w:fill="auto"/>
            <w:vAlign w:val="center"/>
            <w:hideMark/>
          </w:tcPr>
          <w:p w14:paraId="0A10DCEF" w14:textId="77777777" w:rsidR="00D23282" w:rsidRPr="00287DFB" w:rsidRDefault="00D23282" w:rsidP="00B4799F">
            <w:pPr>
              <w:jc w:val="left"/>
              <w:rPr>
                <w:sz w:val="18"/>
                <w:lang w:val="es-ES"/>
              </w:rPr>
            </w:pPr>
          </w:p>
        </w:tc>
        <w:tc>
          <w:tcPr>
            <w:tcW w:w="1134" w:type="dxa"/>
            <w:tcBorders>
              <w:top w:val="single" w:sz="4" w:space="0" w:color="auto"/>
            </w:tcBorders>
            <w:shd w:val="clear" w:color="auto" w:fill="auto"/>
            <w:hideMark/>
          </w:tcPr>
          <w:p w14:paraId="43F8625D" w14:textId="77777777" w:rsidR="00D23282" w:rsidRPr="00287DFB" w:rsidRDefault="00D23282" w:rsidP="00F33432">
            <w:pPr>
              <w:rPr>
                <w:sz w:val="18"/>
                <w:lang w:val="es-ES"/>
              </w:rPr>
            </w:pPr>
            <w:r w:rsidRPr="00287DFB">
              <w:rPr>
                <w:sz w:val="18"/>
                <w:szCs w:val="18"/>
                <w:lang w:val="es-ES" w:eastAsia="es-ES"/>
              </w:rPr>
              <w:t> </w:t>
            </w:r>
          </w:p>
        </w:tc>
        <w:tc>
          <w:tcPr>
            <w:tcW w:w="1418" w:type="dxa"/>
            <w:tcBorders>
              <w:top w:val="single" w:sz="4" w:space="0" w:color="auto"/>
            </w:tcBorders>
          </w:tcPr>
          <w:p w14:paraId="2AE263B3" w14:textId="77777777" w:rsidR="00D23282" w:rsidRPr="00287DFB" w:rsidRDefault="00D23282" w:rsidP="00F33432">
            <w:pPr>
              <w:rPr>
                <w:sz w:val="18"/>
                <w:lang w:val="es-ES"/>
              </w:rPr>
            </w:pPr>
          </w:p>
        </w:tc>
      </w:tr>
      <w:tr w:rsidR="00D23282" w:rsidRPr="00287DFB" w14:paraId="7141F309" w14:textId="77777777" w:rsidTr="005711AC">
        <w:trPr>
          <w:trHeight w:val="232"/>
          <w:jc w:val="center"/>
        </w:trPr>
        <w:tc>
          <w:tcPr>
            <w:tcW w:w="6804" w:type="dxa"/>
            <w:shd w:val="clear" w:color="auto" w:fill="auto"/>
            <w:vAlign w:val="center"/>
          </w:tcPr>
          <w:p w14:paraId="07C84F65" w14:textId="77777777" w:rsidR="00D23282" w:rsidRPr="00287DFB" w:rsidRDefault="00D23282" w:rsidP="00B4799F">
            <w:pPr>
              <w:ind w:left="123"/>
              <w:jc w:val="left"/>
              <w:rPr>
                <w:sz w:val="18"/>
                <w:lang w:val="es-ES"/>
              </w:rPr>
            </w:pPr>
            <w:r w:rsidRPr="00287DFB">
              <w:rPr>
                <w:b/>
                <w:sz w:val="18"/>
                <w:lang w:val="es-ES"/>
              </w:rPr>
              <w:t>Depósitos</w:t>
            </w:r>
          </w:p>
        </w:tc>
        <w:tc>
          <w:tcPr>
            <w:tcW w:w="1134" w:type="dxa"/>
            <w:vAlign w:val="center"/>
          </w:tcPr>
          <w:p w14:paraId="2A9A7DEE" w14:textId="77777777" w:rsidR="00D23282" w:rsidRPr="00287DFB" w:rsidRDefault="00D23282" w:rsidP="00F33432">
            <w:pPr>
              <w:ind w:right="47"/>
              <w:jc w:val="right"/>
              <w:rPr>
                <w:b/>
                <w:sz w:val="18"/>
                <w:lang w:val="es-ES"/>
              </w:rPr>
            </w:pPr>
            <w:r w:rsidRPr="00287DFB">
              <w:rPr>
                <w:b/>
                <w:sz w:val="18"/>
                <w:lang w:val="es-ES"/>
              </w:rPr>
              <w:t>7.683.588</w:t>
            </w:r>
          </w:p>
        </w:tc>
        <w:tc>
          <w:tcPr>
            <w:tcW w:w="1418" w:type="dxa"/>
            <w:shd w:val="clear" w:color="auto" w:fill="auto"/>
            <w:vAlign w:val="center"/>
          </w:tcPr>
          <w:p w14:paraId="03DDDBB2" w14:textId="77777777" w:rsidR="00D23282" w:rsidRPr="00287DFB" w:rsidRDefault="00D23282" w:rsidP="00F33432">
            <w:pPr>
              <w:ind w:right="47"/>
              <w:jc w:val="right"/>
              <w:rPr>
                <w:b/>
                <w:sz w:val="18"/>
                <w:lang w:val="es-ES"/>
              </w:rPr>
            </w:pPr>
            <w:r w:rsidRPr="00287DFB">
              <w:rPr>
                <w:b/>
                <w:sz w:val="18"/>
                <w:lang w:val="es-ES"/>
              </w:rPr>
              <w:t>5.405.043</w:t>
            </w:r>
          </w:p>
        </w:tc>
      </w:tr>
      <w:tr w:rsidR="00D23282" w:rsidRPr="00287DFB" w14:paraId="2A189A36" w14:textId="77777777" w:rsidTr="005711AC">
        <w:trPr>
          <w:trHeight w:val="62"/>
          <w:jc w:val="center"/>
        </w:trPr>
        <w:tc>
          <w:tcPr>
            <w:tcW w:w="6804" w:type="dxa"/>
            <w:shd w:val="clear" w:color="auto" w:fill="auto"/>
            <w:vAlign w:val="center"/>
            <w:hideMark/>
          </w:tcPr>
          <w:p w14:paraId="0A158307" w14:textId="77777777" w:rsidR="00D23282" w:rsidRPr="00287DFB" w:rsidRDefault="00D23282" w:rsidP="00B4799F">
            <w:pPr>
              <w:ind w:left="123" w:firstLine="142"/>
              <w:jc w:val="left"/>
              <w:rPr>
                <w:sz w:val="18"/>
                <w:lang w:val="es-ES"/>
              </w:rPr>
            </w:pPr>
            <w:r w:rsidRPr="00287DFB">
              <w:rPr>
                <w:sz w:val="18"/>
                <w:lang w:val="es-ES"/>
              </w:rPr>
              <w:t>Sector Privado no Financiero y Residentes en el exterior</w:t>
            </w:r>
          </w:p>
        </w:tc>
        <w:tc>
          <w:tcPr>
            <w:tcW w:w="1134" w:type="dxa"/>
            <w:vAlign w:val="center"/>
            <w:hideMark/>
          </w:tcPr>
          <w:p w14:paraId="7650669A" w14:textId="77777777" w:rsidR="00D23282" w:rsidRPr="00287DFB" w:rsidRDefault="00D23282" w:rsidP="00F33432">
            <w:pPr>
              <w:ind w:right="47"/>
              <w:jc w:val="right"/>
              <w:rPr>
                <w:sz w:val="18"/>
                <w:lang w:val="es-ES"/>
              </w:rPr>
            </w:pPr>
            <w:r w:rsidRPr="00287DFB">
              <w:rPr>
                <w:sz w:val="18"/>
                <w:lang w:val="es-ES"/>
              </w:rPr>
              <w:t>7.683.588</w:t>
            </w:r>
          </w:p>
        </w:tc>
        <w:tc>
          <w:tcPr>
            <w:tcW w:w="1418" w:type="dxa"/>
            <w:shd w:val="clear" w:color="auto" w:fill="auto"/>
            <w:vAlign w:val="center"/>
          </w:tcPr>
          <w:p w14:paraId="057D1198" w14:textId="77777777" w:rsidR="00D23282" w:rsidRPr="00287DFB" w:rsidRDefault="00D23282" w:rsidP="00F33432">
            <w:pPr>
              <w:ind w:right="47"/>
              <w:jc w:val="right"/>
              <w:rPr>
                <w:sz w:val="18"/>
                <w:lang w:val="es-ES"/>
              </w:rPr>
            </w:pPr>
            <w:r w:rsidRPr="00287DFB">
              <w:rPr>
                <w:sz w:val="18"/>
                <w:lang w:val="es-ES"/>
              </w:rPr>
              <w:t>5.405.043</w:t>
            </w:r>
          </w:p>
        </w:tc>
      </w:tr>
      <w:tr w:rsidR="00D23282" w:rsidRPr="00287DFB" w14:paraId="40166699" w14:textId="77777777" w:rsidTr="005711AC">
        <w:trPr>
          <w:trHeight w:val="232"/>
          <w:jc w:val="center"/>
        </w:trPr>
        <w:tc>
          <w:tcPr>
            <w:tcW w:w="6804" w:type="dxa"/>
            <w:shd w:val="clear" w:color="auto" w:fill="auto"/>
            <w:vAlign w:val="center"/>
          </w:tcPr>
          <w:p w14:paraId="0CE0C09E" w14:textId="77777777" w:rsidR="00D23282" w:rsidRPr="00287DFB" w:rsidRDefault="00D23282" w:rsidP="00B4799F">
            <w:pPr>
              <w:ind w:left="123"/>
              <w:jc w:val="left"/>
              <w:rPr>
                <w:sz w:val="18"/>
                <w:lang w:val="es-ES"/>
              </w:rPr>
            </w:pPr>
          </w:p>
        </w:tc>
        <w:tc>
          <w:tcPr>
            <w:tcW w:w="1134" w:type="dxa"/>
            <w:shd w:val="clear" w:color="auto" w:fill="auto"/>
            <w:vAlign w:val="center"/>
          </w:tcPr>
          <w:p w14:paraId="254A2D50" w14:textId="77777777" w:rsidR="00D23282" w:rsidRPr="00287DFB" w:rsidRDefault="00D23282" w:rsidP="00F33432">
            <w:pPr>
              <w:ind w:right="47"/>
              <w:jc w:val="right"/>
              <w:rPr>
                <w:sz w:val="18"/>
                <w:lang w:val="es-ES"/>
              </w:rPr>
            </w:pPr>
          </w:p>
        </w:tc>
        <w:tc>
          <w:tcPr>
            <w:tcW w:w="1418" w:type="dxa"/>
            <w:vAlign w:val="center"/>
          </w:tcPr>
          <w:p w14:paraId="29B92D95" w14:textId="77777777" w:rsidR="00D23282" w:rsidRPr="00287DFB" w:rsidRDefault="00D23282" w:rsidP="00F33432">
            <w:pPr>
              <w:ind w:right="47"/>
              <w:jc w:val="right"/>
              <w:rPr>
                <w:b/>
                <w:sz w:val="18"/>
                <w:lang w:val="es-ES"/>
              </w:rPr>
            </w:pPr>
          </w:p>
        </w:tc>
      </w:tr>
      <w:tr w:rsidR="00D23282" w:rsidRPr="00287DFB" w14:paraId="6E9AD7C2" w14:textId="77777777" w:rsidTr="005711AC">
        <w:trPr>
          <w:trHeight w:val="232"/>
          <w:jc w:val="center"/>
        </w:trPr>
        <w:tc>
          <w:tcPr>
            <w:tcW w:w="6804" w:type="dxa"/>
            <w:shd w:val="clear" w:color="auto" w:fill="auto"/>
            <w:vAlign w:val="center"/>
            <w:hideMark/>
          </w:tcPr>
          <w:p w14:paraId="366AE1A3" w14:textId="77777777" w:rsidR="00D23282" w:rsidRPr="00287DFB" w:rsidRDefault="00D23282" w:rsidP="00B4799F">
            <w:pPr>
              <w:ind w:left="123"/>
              <w:jc w:val="left"/>
              <w:rPr>
                <w:sz w:val="18"/>
                <w:lang w:val="es-ES"/>
              </w:rPr>
            </w:pPr>
            <w:r w:rsidRPr="00287DFB">
              <w:rPr>
                <w:b/>
                <w:sz w:val="18"/>
                <w:lang w:val="es-ES"/>
              </w:rPr>
              <w:t>Otros pasivos financieros</w:t>
            </w:r>
          </w:p>
        </w:tc>
        <w:tc>
          <w:tcPr>
            <w:tcW w:w="1134" w:type="dxa"/>
            <w:vAlign w:val="center"/>
            <w:hideMark/>
          </w:tcPr>
          <w:p w14:paraId="3D5EECD4" w14:textId="77777777" w:rsidR="00D23282" w:rsidRPr="00287DFB" w:rsidRDefault="00D23282" w:rsidP="00F33432">
            <w:pPr>
              <w:ind w:right="47"/>
              <w:jc w:val="right"/>
              <w:rPr>
                <w:b/>
                <w:sz w:val="18"/>
                <w:lang w:val="es-ES"/>
              </w:rPr>
            </w:pPr>
            <w:r w:rsidRPr="00287DFB">
              <w:rPr>
                <w:b/>
                <w:sz w:val="18"/>
                <w:lang w:val="es-ES"/>
              </w:rPr>
              <w:t>473.147</w:t>
            </w:r>
          </w:p>
        </w:tc>
        <w:tc>
          <w:tcPr>
            <w:tcW w:w="1418" w:type="dxa"/>
            <w:shd w:val="clear" w:color="auto" w:fill="auto"/>
            <w:vAlign w:val="center"/>
          </w:tcPr>
          <w:p w14:paraId="7DB046D8" w14:textId="77777777" w:rsidR="00D23282" w:rsidRPr="00287DFB" w:rsidRDefault="00D23282" w:rsidP="00F33432">
            <w:pPr>
              <w:ind w:right="47"/>
              <w:jc w:val="right"/>
              <w:rPr>
                <w:b/>
                <w:sz w:val="18"/>
                <w:lang w:val="es-ES"/>
              </w:rPr>
            </w:pPr>
            <w:r w:rsidRPr="00287DFB">
              <w:rPr>
                <w:b/>
                <w:sz w:val="18"/>
                <w:lang w:val="es-ES"/>
              </w:rPr>
              <w:t>736.143</w:t>
            </w:r>
          </w:p>
        </w:tc>
      </w:tr>
      <w:tr w:rsidR="00D23282" w:rsidRPr="00287DFB" w14:paraId="071DD7D4" w14:textId="77777777" w:rsidTr="005711AC">
        <w:trPr>
          <w:trHeight w:val="232"/>
          <w:jc w:val="center"/>
        </w:trPr>
        <w:tc>
          <w:tcPr>
            <w:tcW w:w="6804" w:type="dxa"/>
            <w:shd w:val="clear" w:color="auto" w:fill="auto"/>
            <w:vAlign w:val="center"/>
          </w:tcPr>
          <w:p w14:paraId="45542117" w14:textId="77777777" w:rsidR="00D23282" w:rsidRPr="00287DFB" w:rsidRDefault="00D23282" w:rsidP="00B4799F">
            <w:pPr>
              <w:ind w:left="123"/>
              <w:jc w:val="left"/>
              <w:rPr>
                <w:b/>
                <w:sz w:val="18"/>
                <w:lang w:val="es-ES"/>
              </w:rPr>
            </w:pPr>
          </w:p>
        </w:tc>
        <w:tc>
          <w:tcPr>
            <w:tcW w:w="1134" w:type="dxa"/>
            <w:shd w:val="clear" w:color="auto" w:fill="auto"/>
            <w:vAlign w:val="center"/>
          </w:tcPr>
          <w:p w14:paraId="478653AF" w14:textId="77777777" w:rsidR="00D23282" w:rsidRPr="00287DFB" w:rsidRDefault="00D23282" w:rsidP="00F33432">
            <w:pPr>
              <w:ind w:right="47"/>
              <w:jc w:val="right"/>
              <w:rPr>
                <w:b/>
                <w:sz w:val="18"/>
                <w:lang w:val="es-ES"/>
              </w:rPr>
            </w:pPr>
          </w:p>
        </w:tc>
        <w:tc>
          <w:tcPr>
            <w:tcW w:w="1418" w:type="dxa"/>
            <w:vAlign w:val="center"/>
          </w:tcPr>
          <w:p w14:paraId="074542BC" w14:textId="77777777" w:rsidR="00D23282" w:rsidRPr="00287DFB" w:rsidRDefault="00D23282" w:rsidP="00F33432">
            <w:pPr>
              <w:ind w:right="47"/>
              <w:jc w:val="right"/>
              <w:rPr>
                <w:b/>
                <w:sz w:val="18"/>
                <w:lang w:val="es-ES"/>
              </w:rPr>
            </w:pPr>
          </w:p>
        </w:tc>
      </w:tr>
      <w:tr w:rsidR="00D23282" w:rsidRPr="00287DFB" w14:paraId="71BBE3C0" w14:textId="77777777" w:rsidTr="005711AC">
        <w:trPr>
          <w:trHeight w:val="232"/>
          <w:jc w:val="center"/>
        </w:trPr>
        <w:tc>
          <w:tcPr>
            <w:tcW w:w="6804" w:type="dxa"/>
            <w:shd w:val="clear" w:color="auto" w:fill="auto"/>
            <w:vAlign w:val="center"/>
            <w:hideMark/>
          </w:tcPr>
          <w:p w14:paraId="1EED95F7" w14:textId="77777777" w:rsidR="00D23282" w:rsidRPr="00287DFB" w:rsidRDefault="00D23282" w:rsidP="00B4799F">
            <w:pPr>
              <w:ind w:left="123"/>
              <w:jc w:val="left"/>
              <w:rPr>
                <w:sz w:val="18"/>
                <w:lang w:val="es-ES"/>
              </w:rPr>
            </w:pPr>
            <w:r w:rsidRPr="00287DFB">
              <w:rPr>
                <w:b/>
                <w:sz w:val="18"/>
                <w:lang w:val="es-ES"/>
              </w:rPr>
              <w:t>Financiaciones recibidas del BCRA y otras instituciones financieras</w:t>
            </w:r>
          </w:p>
        </w:tc>
        <w:tc>
          <w:tcPr>
            <w:tcW w:w="1134" w:type="dxa"/>
            <w:vAlign w:val="center"/>
            <w:hideMark/>
          </w:tcPr>
          <w:p w14:paraId="1B9EF62E" w14:textId="77777777" w:rsidR="00D23282" w:rsidRPr="00287DFB" w:rsidRDefault="00D23282" w:rsidP="00F33432">
            <w:pPr>
              <w:ind w:right="47"/>
              <w:jc w:val="right"/>
              <w:rPr>
                <w:b/>
                <w:sz w:val="18"/>
                <w:lang w:val="es-ES"/>
              </w:rPr>
            </w:pPr>
            <w:r w:rsidRPr="00287DFB">
              <w:rPr>
                <w:b/>
                <w:sz w:val="18"/>
                <w:lang w:val="es-ES"/>
              </w:rPr>
              <w:t>6.295</w:t>
            </w:r>
          </w:p>
        </w:tc>
        <w:tc>
          <w:tcPr>
            <w:tcW w:w="1418" w:type="dxa"/>
            <w:shd w:val="clear" w:color="auto" w:fill="auto"/>
            <w:vAlign w:val="center"/>
          </w:tcPr>
          <w:p w14:paraId="3C570732" w14:textId="77777777" w:rsidR="00D23282" w:rsidRPr="00287DFB" w:rsidRDefault="00D23282" w:rsidP="00F33432">
            <w:pPr>
              <w:ind w:right="47"/>
              <w:jc w:val="right"/>
              <w:rPr>
                <w:b/>
                <w:sz w:val="18"/>
                <w:lang w:val="es-ES"/>
              </w:rPr>
            </w:pPr>
            <w:r w:rsidRPr="00287DFB">
              <w:rPr>
                <w:b/>
                <w:sz w:val="18"/>
                <w:lang w:val="es-ES"/>
              </w:rPr>
              <w:t>2.717</w:t>
            </w:r>
          </w:p>
        </w:tc>
      </w:tr>
      <w:tr w:rsidR="00D23282" w:rsidRPr="00287DFB" w14:paraId="4DF67334" w14:textId="77777777" w:rsidTr="005711AC">
        <w:trPr>
          <w:trHeight w:val="232"/>
          <w:jc w:val="center"/>
        </w:trPr>
        <w:tc>
          <w:tcPr>
            <w:tcW w:w="6804" w:type="dxa"/>
            <w:shd w:val="clear" w:color="auto" w:fill="auto"/>
            <w:vAlign w:val="center"/>
          </w:tcPr>
          <w:p w14:paraId="501D2DBE" w14:textId="77777777" w:rsidR="00D23282" w:rsidRPr="00287DFB" w:rsidRDefault="00D23282" w:rsidP="00B4799F">
            <w:pPr>
              <w:ind w:left="123"/>
              <w:jc w:val="left"/>
              <w:rPr>
                <w:b/>
                <w:sz w:val="18"/>
                <w:lang w:val="es-ES"/>
              </w:rPr>
            </w:pPr>
          </w:p>
        </w:tc>
        <w:tc>
          <w:tcPr>
            <w:tcW w:w="1134" w:type="dxa"/>
            <w:shd w:val="clear" w:color="auto" w:fill="auto"/>
            <w:vAlign w:val="center"/>
          </w:tcPr>
          <w:p w14:paraId="0A70A892" w14:textId="77777777" w:rsidR="00D23282" w:rsidRPr="00287DFB" w:rsidRDefault="00D23282" w:rsidP="00F33432">
            <w:pPr>
              <w:ind w:right="47"/>
              <w:jc w:val="right"/>
              <w:rPr>
                <w:b/>
                <w:sz w:val="18"/>
                <w:lang w:val="es-ES"/>
              </w:rPr>
            </w:pPr>
          </w:p>
        </w:tc>
        <w:tc>
          <w:tcPr>
            <w:tcW w:w="1418" w:type="dxa"/>
            <w:vAlign w:val="center"/>
          </w:tcPr>
          <w:p w14:paraId="1EFF94A6" w14:textId="77777777" w:rsidR="00D23282" w:rsidRPr="00287DFB" w:rsidRDefault="00D23282" w:rsidP="00F33432">
            <w:pPr>
              <w:ind w:right="47"/>
              <w:jc w:val="right"/>
              <w:rPr>
                <w:b/>
                <w:sz w:val="18"/>
                <w:lang w:val="es-ES"/>
              </w:rPr>
            </w:pPr>
          </w:p>
        </w:tc>
      </w:tr>
      <w:tr w:rsidR="00D23282" w:rsidRPr="00287DFB" w14:paraId="7AB7711B" w14:textId="77777777" w:rsidTr="005711AC">
        <w:trPr>
          <w:trHeight w:val="232"/>
          <w:jc w:val="center"/>
        </w:trPr>
        <w:tc>
          <w:tcPr>
            <w:tcW w:w="6804" w:type="dxa"/>
            <w:shd w:val="clear" w:color="auto" w:fill="auto"/>
            <w:vAlign w:val="center"/>
            <w:hideMark/>
          </w:tcPr>
          <w:p w14:paraId="02AE7600" w14:textId="77777777" w:rsidR="00D23282" w:rsidRPr="00287DFB" w:rsidRDefault="00D23282" w:rsidP="00B4799F">
            <w:pPr>
              <w:ind w:left="123"/>
              <w:jc w:val="left"/>
              <w:rPr>
                <w:sz w:val="18"/>
                <w:lang w:val="es-ES"/>
              </w:rPr>
            </w:pPr>
            <w:r w:rsidRPr="00287DFB">
              <w:rPr>
                <w:b/>
                <w:sz w:val="18"/>
                <w:lang w:val="es-ES"/>
              </w:rPr>
              <w:t>Obligaciones negociables emitidas</w:t>
            </w:r>
          </w:p>
        </w:tc>
        <w:tc>
          <w:tcPr>
            <w:tcW w:w="1134" w:type="dxa"/>
            <w:vAlign w:val="center"/>
            <w:hideMark/>
          </w:tcPr>
          <w:p w14:paraId="79F184E2" w14:textId="77777777" w:rsidR="00D23282" w:rsidRPr="00287DFB" w:rsidRDefault="00D23282" w:rsidP="00F33432">
            <w:pPr>
              <w:ind w:right="47"/>
              <w:jc w:val="right"/>
              <w:rPr>
                <w:b/>
                <w:sz w:val="18"/>
                <w:lang w:val="es-ES"/>
              </w:rPr>
            </w:pPr>
            <w:r w:rsidRPr="00287DFB">
              <w:rPr>
                <w:b/>
                <w:sz w:val="18"/>
                <w:lang w:val="es-ES"/>
              </w:rPr>
              <w:t>230.148</w:t>
            </w:r>
          </w:p>
        </w:tc>
        <w:tc>
          <w:tcPr>
            <w:tcW w:w="1418" w:type="dxa"/>
            <w:shd w:val="clear" w:color="auto" w:fill="auto"/>
            <w:vAlign w:val="center"/>
          </w:tcPr>
          <w:p w14:paraId="4183DCB9" w14:textId="77777777" w:rsidR="00D23282" w:rsidRPr="00287DFB" w:rsidRDefault="00D23282" w:rsidP="00F33432">
            <w:pPr>
              <w:ind w:right="47"/>
              <w:jc w:val="right"/>
              <w:rPr>
                <w:b/>
                <w:sz w:val="18"/>
                <w:lang w:val="es-ES"/>
              </w:rPr>
            </w:pPr>
            <w:r w:rsidRPr="00287DFB">
              <w:rPr>
                <w:b/>
                <w:sz w:val="18"/>
                <w:lang w:val="es-ES"/>
              </w:rPr>
              <w:t>1.849.156</w:t>
            </w:r>
          </w:p>
        </w:tc>
      </w:tr>
      <w:tr w:rsidR="00D23282" w:rsidRPr="00287DFB" w14:paraId="5AE460DC" w14:textId="77777777" w:rsidTr="005711AC">
        <w:trPr>
          <w:trHeight w:val="232"/>
          <w:jc w:val="center"/>
        </w:trPr>
        <w:tc>
          <w:tcPr>
            <w:tcW w:w="6804" w:type="dxa"/>
            <w:shd w:val="clear" w:color="auto" w:fill="auto"/>
            <w:vAlign w:val="center"/>
          </w:tcPr>
          <w:p w14:paraId="6A7B1915" w14:textId="77777777" w:rsidR="00D23282" w:rsidRPr="00287DFB" w:rsidRDefault="00D23282" w:rsidP="00B4799F">
            <w:pPr>
              <w:ind w:left="123"/>
              <w:jc w:val="left"/>
              <w:rPr>
                <w:b/>
                <w:sz w:val="18"/>
                <w:lang w:val="es-ES"/>
              </w:rPr>
            </w:pPr>
          </w:p>
        </w:tc>
        <w:tc>
          <w:tcPr>
            <w:tcW w:w="1134" w:type="dxa"/>
            <w:shd w:val="clear" w:color="auto" w:fill="auto"/>
            <w:vAlign w:val="center"/>
          </w:tcPr>
          <w:p w14:paraId="0F7E39A3" w14:textId="77777777" w:rsidR="00D23282" w:rsidRPr="00287DFB" w:rsidRDefault="00D23282" w:rsidP="00F33432">
            <w:pPr>
              <w:ind w:right="47"/>
              <w:jc w:val="right"/>
              <w:rPr>
                <w:b/>
                <w:sz w:val="18"/>
                <w:lang w:val="es-ES"/>
              </w:rPr>
            </w:pPr>
          </w:p>
        </w:tc>
        <w:tc>
          <w:tcPr>
            <w:tcW w:w="1418" w:type="dxa"/>
            <w:vAlign w:val="center"/>
          </w:tcPr>
          <w:p w14:paraId="7875D11E" w14:textId="77777777" w:rsidR="00D23282" w:rsidRPr="00287DFB" w:rsidRDefault="00D23282" w:rsidP="00F33432">
            <w:pPr>
              <w:ind w:right="47"/>
              <w:jc w:val="right"/>
              <w:rPr>
                <w:b/>
                <w:sz w:val="18"/>
                <w:lang w:val="es-ES"/>
              </w:rPr>
            </w:pPr>
          </w:p>
        </w:tc>
      </w:tr>
      <w:tr w:rsidR="00D23282" w:rsidRPr="00287DFB" w14:paraId="5D9D24C7" w14:textId="77777777" w:rsidTr="005711AC">
        <w:trPr>
          <w:trHeight w:val="232"/>
          <w:jc w:val="center"/>
        </w:trPr>
        <w:tc>
          <w:tcPr>
            <w:tcW w:w="6804" w:type="dxa"/>
            <w:shd w:val="clear" w:color="auto" w:fill="auto"/>
            <w:vAlign w:val="center"/>
            <w:hideMark/>
          </w:tcPr>
          <w:p w14:paraId="0664C698" w14:textId="77777777" w:rsidR="00D23282" w:rsidRPr="00287DFB" w:rsidRDefault="00D23282" w:rsidP="00B4799F">
            <w:pPr>
              <w:ind w:left="123"/>
              <w:jc w:val="left"/>
              <w:rPr>
                <w:sz w:val="18"/>
                <w:lang w:val="es-ES"/>
              </w:rPr>
            </w:pPr>
            <w:r w:rsidRPr="00287DFB">
              <w:rPr>
                <w:b/>
                <w:sz w:val="18"/>
                <w:lang w:val="es-ES"/>
              </w:rPr>
              <w:t>Provisiones</w:t>
            </w:r>
          </w:p>
        </w:tc>
        <w:tc>
          <w:tcPr>
            <w:tcW w:w="1134" w:type="dxa"/>
            <w:vAlign w:val="center"/>
            <w:hideMark/>
          </w:tcPr>
          <w:p w14:paraId="6323738F" w14:textId="77777777" w:rsidR="00D23282" w:rsidRPr="00287DFB" w:rsidRDefault="00D23282" w:rsidP="00F33432">
            <w:pPr>
              <w:ind w:right="47"/>
              <w:jc w:val="right"/>
              <w:rPr>
                <w:b/>
                <w:sz w:val="18"/>
                <w:lang w:val="es-ES"/>
              </w:rPr>
            </w:pPr>
            <w:r w:rsidRPr="00287DFB">
              <w:rPr>
                <w:b/>
                <w:sz w:val="18"/>
                <w:lang w:val="es-ES"/>
              </w:rPr>
              <w:t>60.228</w:t>
            </w:r>
          </w:p>
        </w:tc>
        <w:tc>
          <w:tcPr>
            <w:tcW w:w="1418" w:type="dxa"/>
            <w:shd w:val="clear" w:color="auto" w:fill="auto"/>
            <w:vAlign w:val="center"/>
          </w:tcPr>
          <w:p w14:paraId="62151395" w14:textId="77777777" w:rsidR="00D23282" w:rsidRPr="00287DFB" w:rsidRDefault="00D23282" w:rsidP="00F33432">
            <w:pPr>
              <w:ind w:right="47"/>
              <w:jc w:val="right"/>
              <w:rPr>
                <w:b/>
                <w:sz w:val="18"/>
                <w:lang w:val="es-ES"/>
              </w:rPr>
            </w:pPr>
            <w:r w:rsidRPr="00287DFB">
              <w:rPr>
                <w:b/>
                <w:sz w:val="18"/>
                <w:lang w:val="es-ES"/>
              </w:rPr>
              <w:t>69.668</w:t>
            </w:r>
          </w:p>
        </w:tc>
      </w:tr>
      <w:tr w:rsidR="00D23282" w:rsidRPr="00287DFB" w14:paraId="1293B807" w14:textId="77777777" w:rsidTr="005711AC">
        <w:trPr>
          <w:trHeight w:val="232"/>
          <w:jc w:val="center"/>
        </w:trPr>
        <w:tc>
          <w:tcPr>
            <w:tcW w:w="6804" w:type="dxa"/>
            <w:shd w:val="clear" w:color="auto" w:fill="auto"/>
            <w:vAlign w:val="center"/>
          </w:tcPr>
          <w:p w14:paraId="7098C47A" w14:textId="77777777" w:rsidR="00D23282" w:rsidRPr="00287DFB" w:rsidRDefault="00D23282" w:rsidP="00B4799F">
            <w:pPr>
              <w:ind w:left="123"/>
              <w:jc w:val="left"/>
              <w:rPr>
                <w:sz w:val="18"/>
                <w:lang w:val="es-ES"/>
              </w:rPr>
            </w:pPr>
          </w:p>
        </w:tc>
        <w:tc>
          <w:tcPr>
            <w:tcW w:w="1134" w:type="dxa"/>
            <w:shd w:val="clear" w:color="auto" w:fill="auto"/>
            <w:vAlign w:val="center"/>
          </w:tcPr>
          <w:p w14:paraId="2FB66286" w14:textId="77777777" w:rsidR="00D23282" w:rsidRPr="00287DFB" w:rsidRDefault="00D23282" w:rsidP="00F33432">
            <w:pPr>
              <w:ind w:right="47"/>
              <w:jc w:val="right"/>
              <w:rPr>
                <w:b/>
                <w:sz w:val="18"/>
                <w:lang w:val="es-ES"/>
              </w:rPr>
            </w:pPr>
          </w:p>
        </w:tc>
        <w:tc>
          <w:tcPr>
            <w:tcW w:w="1418" w:type="dxa"/>
            <w:vAlign w:val="center"/>
          </w:tcPr>
          <w:p w14:paraId="02EE7F3B" w14:textId="77777777" w:rsidR="00D23282" w:rsidRPr="00287DFB" w:rsidRDefault="00D23282" w:rsidP="00F33432">
            <w:pPr>
              <w:ind w:right="47"/>
              <w:jc w:val="right"/>
              <w:rPr>
                <w:b/>
                <w:sz w:val="18"/>
                <w:lang w:val="es-ES"/>
              </w:rPr>
            </w:pPr>
          </w:p>
        </w:tc>
      </w:tr>
      <w:tr w:rsidR="00D23282" w:rsidRPr="00287DFB" w14:paraId="7CC0982A" w14:textId="77777777" w:rsidTr="005711AC">
        <w:trPr>
          <w:trHeight w:val="232"/>
          <w:jc w:val="center"/>
        </w:trPr>
        <w:tc>
          <w:tcPr>
            <w:tcW w:w="6804" w:type="dxa"/>
            <w:shd w:val="clear" w:color="auto" w:fill="auto"/>
            <w:vAlign w:val="center"/>
            <w:hideMark/>
          </w:tcPr>
          <w:p w14:paraId="4807A3DC" w14:textId="77777777" w:rsidR="00D23282" w:rsidRPr="00287DFB" w:rsidRDefault="00D23282" w:rsidP="00B4799F">
            <w:pPr>
              <w:ind w:left="123"/>
              <w:jc w:val="left"/>
              <w:rPr>
                <w:sz w:val="18"/>
                <w:lang w:val="es-ES"/>
              </w:rPr>
            </w:pPr>
            <w:r w:rsidRPr="00287DFB">
              <w:rPr>
                <w:b/>
                <w:sz w:val="18"/>
                <w:lang w:val="es-ES"/>
              </w:rPr>
              <w:t>Otros pasivos no financieros</w:t>
            </w:r>
          </w:p>
        </w:tc>
        <w:tc>
          <w:tcPr>
            <w:tcW w:w="1134" w:type="dxa"/>
            <w:vAlign w:val="center"/>
            <w:hideMark/>
          </w:tcPr>
          <w:p w14:paraId="68260C0E" w14:textId="77777777" w:rsidR="00D23282" w:rsidRPr="00287DFB" w:rsidRDefault="00D23282" w:rsidP="00F33432">
            <w:pPr>
              <w:ind w:right="47"/>
              <w:jc w:val="right"/>
              <w:rPr>
                <w:b/>
                <w:sz w:val="18"/>
                <w:lang w:val="es-ES"/>
              </w:rPr>
            </w:pPr>
            <w:r w:rsidRPr="00287DFB">
              <w:rPr>
                <w:b/>
                <w:sz w:val="18"/>
                <w:lang w:val="es-ES"/>
              </w:rPr>
              <w:t>515.227</w:t>
            </w:r>
          </w:p>
        </w:tc>
        <w:tc>
          <w:tcPr>
            <w:tcW w:w="1418" w:type="dxa"/>
            <w:shd w:val="clear" w:color="auto" w:fill="auto"/>
            <w:vAlign w:val="center"/>
          </w:tcPr>
          <w:p w14:paraId="16A96CD3" w14:textId="77777777" w:rsidR="00D23282" w:rsidRPr="00287DFB" w:rsidRDefault="00D23282" w:rsidP="00F33432">
            <w:pPr>
              <w:ind w:right="47"/>
              <w:jc w:val="right"/>
              <w:rPr>
                <w:b/>
                <w:sz w:val="18"/>
                <w:lang w:val="es-ES"/>
              </w:rPr>
            </w:pPr>
            <w:r w:rsidRPr="00287DFB">
              <w:rPr>
                <w:b/>
                <w:sz w:val="18"/>
                <w:lang w:val="es-ES"/>
              </w:rPr>
              <w:t>434.517</w:t>
            </w:r>
          </w:p>
        </w:tc>
      </w:tr>
      <w:tr w:rsidR="00D23282" w:rsidRPr="00287DFB" w14:paraId="57885A15" w14:textId="77777777" w:rsidTr="005711AC">
        <w:trPr>
          <w:trHeight w:val="232"/>
          <w:jc w:val="center"/>
        </w:trPr>
        <w:tc>
          <w:tcPr>
            <w:tcW w:w="6804" w:type="dxa"/>
            <w:shd w:val="clear" w:color="auto" w:fill="auto"/>
            <w:vAlign w:val="center"/>
          </w:tcPr>
          <w:p w14:paraId="039A8856" w14:textId="77777777" w:rsidR="00D23282" w:rsidRPr="00287DFB" w:rsidRDefault="00D23282" w:rsidP="00B4799F">
            <w:pPr>
              <w:jc w:val="left"/>
              <w:rPr>
                <w:b/>
                <w:sz w:val="18"/>
                <w:lang w:val="es-ES"/>
              </w:rPr>
            </w:pPr>
          </w:p>
        </w:tc>
        <w:tc>
          <w:tcPr>
            <w:tcW w:w="1134" w:type="dxa"/>
            <w:shd w:val="clear" w:color="auto" w:fill="auto"/>
            <w:vAlign w:val="center"/>
          </w:tcPr>
          <w:p w14:paraId="5A6CEF22" w14:textId="77777777" w:rsidR="00D23282" w:rsidRPr="00287DFB" w:rsidRDefault="00D23282" w:rsidP="00F33432">
            <w:pPr>
              <w:ind w:right="47"/>
              <w:jc w:val="right"/>
              <w:rPr>
                <w:b/>
                <w:sz w:val="18"/>
                <w:lang w:val="es-ES"/>
              </w:rPr>
            </w:pPr>
          </w:p>
        </w:tc>
        <w:tc>
          <w:tcPr>
            <w:tcW w:w="1418" w:type="dxa"/>
            <w:vAlign w:val="center"/>
          </w:tcPr>
          <w:p w14:paraId="201EC56B" w14:textId="77777777" w:rsidR="00D23282" w:rsidRPr="00287DFB" w:rsidRDefault="00D23282" w:rsidP="00F33432">
            <w:pPr>
              <w:ind w:right="47"/>
              <w:jc w:val="right"/>
              <w:rPr>
                <w:b/>
                <w:sz w:val="18"/>
                <w:lang w:val="es-ES"/>
              </w:rPr>
            </w:pPr>
          </w:p>
        </w:tc>
      </w:tr>
      <w:tr w:rsidR="00D23282" w:rsidRPr="00287DFB" w14:paraId="04294817" w14:textId="77777777" w:rsidTr="005711AC">
        <w:trPr>
          <w:trHeight w:val="232"/>
          <w:jc w:val="center"/>
        </w:trPr>
        <w:tc>
          <w:tcPr>
            <w:tcW w:w="6804" w:type="dxa"/>
            <w:shd w:val="clear" w:color="auto" w:fill="auto"/>
            <w:vAlign w:val="center"/>
            <w:hideMark/>
          </w:tcPr>
          <w:p w14:paraId="24F4CB05" w14:textId="77777777" w:rsidR="00D23282" w:rsidRPr="00287DFB" w:rsidRDefault="00D23282" w:rsidP="00B4799F">
            <w:pPr>
              <w:ind w:left="123"/>
              <w:jc w:val="left"/>
              <w:rPr>
                <w:sz w:val="18"/>
                <w:lang w:val="es-ES"/>
              </w:rPr>
            </w:pPr>
            <w:r w:rsidRPr="005711AC">
              <w:rPr>
                <w:b/>
                <w:sz w:val="18"/>
                <w:lang w:val="es-ES"/>
              </w:rPr>
              <w:t>TOTAL PASIVOS</w:t>
            </w:r>
          </w:p>
        </w:tc>
        <w:tc>
          <w:tcPr>
            <w:tcW w:w="1134" w:type="dxa"/>
            <w:vAlign w:val="center"/>
            <w:hideMark/>
          </w:tcPr>
          <w:p w14:paraId="5E1D4E2A" w14:textId="77777777" w:rsidR="00D23282" w:rsidRPr="00287DFB" w:rsidRDefault="00D23282" w:rsidP="00F33432">
            <w:pPr>
              <w:ind w:right="47"/>
              <w:jc w:val="right"/>
              <w:rPr>
                <w:b/>
                <w:sz w:val="18"/>
                <w:lang w:val="es-ES"/>
              </w:rPr>
            </w:pPr>
            <w:r w:rsidRPr="00287DFB">
              <w:rPr>
                <w:b/>
                <w:sz w:val="18"/>
                <w:lang w:val="es-ES"/>
              </w:rPr>
              <w:t>8.968.633</w:t>
            </w:r>
          </w:p>
        </w:tc>
        <w:tc>
          <w:tcPr>
            <w:tcW w:w="1418" w:type="dxa"/>
            <w:shd w:val="clear" w:color="auto" w:fill="auto"/>
            <w:vAlign w:val="center"/>
          </w:tcPr>
          <w:p w14:paraId="254C88D0" w14:textId="77777777" w:rsidR="00D23282" w:rsidRPr="00287DFB" w:rsidRDefault="00D23282" w:rsidP="00F33432">
            <w:pPr>
              <w:ind w:right="47"/>
              <w:jc w:val="right"/>
              <w:rPr>
                <w:b/>
                <w:sz w:val="18"/>
                <w:lang w:val="es-ES"/>
              </w:rPr>
            </w:pPr>
            <w:r w:rsidRPr="00287DFB">
              <w:rPr>
                <w:b/>
                <w:sz w:val="18"/>
                <w:lang w:val="es-ES"/>
              </w:rPr>
              <w:t>8.497.244</w:t>
            </w:r>
          </w:p>
        </w:tc>
      </w:tr>
    </w:tbl>
    <w:p w14:paraId="3EBF5A7F" w14:textId="77777777" w:rsidR="00F33432" w:rsidRPr="00287DFB" w:rsidRDefault="00F33432" w:rsidP="00F33432">
      <w:pPr>
        <w:widowControl w:val="0"/>
        <w:jc w:val="both"/>
        <w:rPr>
          <w:b/>
          <w:bCs/>
          <w:i/>
          <w:sz w:val="20"/>
          <w:szCs w:val="20"/>
          <w:lang w:val="es-ES"/>
        </w:rPr>
      </w:pPr>
    </w:p>
    <w:p w14:paraId="4DFF8032" w14:textId="77777777" w:rsidR="00F33432" w:rsidRPr="00287DFB" w:rsidRDefault="00F33432" w:rsidP="00F33432">
      <w:pPr>
        <w:widowControl w:val="0"/>
        <w:jc w:val="both"/>
        <w:rPr>
          <w:bCs/>
          <w:sz w:val="20"/>
          <w:szCs w:val="20"/>
          <w:lang w:val="es-ES"/>
        </w:rPr>
      </w:pPr>
      <w:r w:rsidRPr="00287DFB">
        <w:rPr>
          <w:b/>
          <w:bCs/>
          <w:i/>
          <w:sz w:val="20"/>
          <w:szCs w:val="20"/>
          <w:lang w:val="es-ES"/>
        </w:rPr>
        <w:t>3. Estado de Cambios en el Patrimonio</w:t>
      </w:r>
    </w:p>
    <w:p w14:paraId="5DE5D1A2" w14:textId="77777777" w:rsidR="00F33432" w:rsidRPr="00287DFB" w:rsidRDefault="00F33432" w:rsidP="00F33432">
      <w:pPr>
        <w:jc w:val="both"/>
        <w:rPr>
          <w:b/>
          <w:sz w:val="20"/>
          <w:szCs w:val="20"/>
          <w:u w:val="single"/>
          <w:lang w:val="es-ES"/>
        </w:rPr>
      </w:pPr>
    </w:p>
    <w:p w14:paraId="54A81B07" w14:textId="77777777" w:rsidR="00F33432" w:rsidRPr="00287DFB" w:rsidRDefault="00F33432" w:rsidP="00F33432">
      <w:pPr>
        <w:jc w:val="both"/>
        <w:rPr>
          <w:sz w:val="20"/>
          <w:szCs w:val="20"/>
          <w:lang w:val="es-MX"/>
        </w:rPr>
      </w:pPr>
      <w:r w:rsidRPr="00287DFB">
        <w:rPr>
          <w:sz w:val="20"/>
          <w:szCs w:val="20"/>
          <w:lang w:val="es-MX"/>
        </w:rPr>
        <w:t>A continuación, se detallan los cambios en el Patrimonio de la Compañía al cierre de los ejercicios finalizados al 31 de diciembre de 2019, 2018 y 2017</w:t>
      </w:r>
      <w:r w:rsidR="00FB2809" w:rsidRPr="00287DFB">
        <w:rPr>
          <w:sz w:val="20"/>
          <w:szCs w:val="20"/>
          <w:lang w:val="es-MX"/>
        </w:rPr>
        <w:t xml:space="preserve"> (Valores históricos, sin ajuste por inflación)</w:t>
      </w:r>
      <w:r w:rsidRPr="00287DFB">
        <w:rPr>
          <w:sz w:val="20"/>
          <w:szCs w:val="20"/>
          <w:lang w:val="es-MX"/>
        </w:rPr>
        <w:t>.</w:t>
      </w:r>
    </w:p>
    <w:p w14:paraId="5021B9F4" w14:textId="77777777" w:rsidR="00F33432" w:rsidRPr="00287DFB" w:rsidRDefault="00F33432" w:rsidP="00F33432">
      <w:pPr>
        <w:rPr>
          <w:sz w:val="20"/>
          <w:szCs w:val="20"/>
          <w:lang w:val="es-MX"/>
        </w:rPr>
      </w:pPr>
    </w:p>
    <w:tbl>
      <w:tblPr>
        <w:tblW w:w="9168" w:type="dxa"/>
        <w:jc w:val="center"/>
        <w:tblLayout w:type="fixed"/>
        <w:tblCellMar>
          <w:left w:w="0" w:type="dxa"/>
          <w:right w:w="0" w:type="dxa"/>
        </w:tblCellMar>
        <w:tblLook w:val="04A0" w:firstRow="1" w:lastRow="0" w:firstColumn="1" w:lastColumn="0" w:noHBand="0" w:noVBand="1"/>
      </w:tblPr>
      <w:tblGrid>
        <w:gridCol w:w="5663"/>
        <w:gridCol w:w="1169"/>
        <w:gridCol w:w="1169"/>
        <w:gridCol w:w="1167"/>
      </w:tblGrid>
      <w:tr w:rsidR="00F33432" w:rsidRPr="00287DFB" w14:paraId="38BECA06" w14:textId="77777777" w:rsidTr="00F33432">
        <w:trPr>
          <w:trHeight w:val="465"/>
          <w:jc w:val="center"/>
        </w:trPr>
        <w:tc>
          <w:tcPr>
            <w:tcW w:w="5663" w:type="dxa"/>
            <w:tcBorders>
              <w:bottom w:val="single" w:sz="4" w:space="0" w:color="auto"/>
            </w:tcBorders>
            <w:shd w:val="clear" w:color="auto" w:fill="auto"/>
            <w:vAlign w:val="center"/>
            <w:hideMark/>
          </w:tcPr>
          <w:p w14:paraId="38E79A63" w14:textId="77777777" w:rsidR="00F33432" w:rsidRPr="00287DFB" w:rsidRDefault="00F33432" w:rsidP="00F33432">
            <w:pPr>
              <w:spacing w:line="256" w:lineRule="auto"/>
              <w:ind w:firstLine="142"/>
              <w:rPr>
                <w:sz w:val="18"/>
                <w:szCs w:val="18"/>
              </w:rPr>
            </w:pPr>
            <w:r w:rsidRPr="00287DFB">
              <w:rPr>
                <w:b/>
                <w:bCs/>
                <w:iCs/>
                <w:sz w:val="18"/>
                <w:szCs w:val="18"/>
              </w:rPr>
              <w:t>Patrimonio Neto</w:t>
            </w:r>
          </w:p>
        </w:tc>
        <w:tc>
          <w:tcPr>
            <w:tcW w:w="1169" w:type="dxa"/>
            <w:tcBorders>
              <w:bottom w:val="single" w:sz="4" w:space="0" w:color="auto"/>
            </w:tcBorders>
            <w:shd w:val="clear" w:color="auto" w:fill="auto"/>
            <w:vAlign w:val="center"/>
            <w:hideMark/>
          </w:tcPr>
          <w:p w14:paraId="281A8C27" w14:textId="77777777" w:rsidR="00F33432" w:rsidRPr="00287DFB" w:rsidRDefault="00F33432" w:rsidP="00F33432">
            <w:pPr>
              <w:spacing w:line="256" w:lineRule="auto"/>
              <w:ind w:right="47"/>
              <w:rPr>
                <w:sz w:val="18"/>
                <w:szCs w:val="18"/>
              </w:rPr>
            </w:pPr>
            <w:r w:rsidRPr="00287DFB">
              <w:rPr>
                <w:b/>
                <w:bCs/>
                <w:iCs/>
                <w:sz w:val="18"/>
                <w:szCs w:val="18"/>
              </w:rPr>
              <w:t>31/12/2019</w:t>
            </w:r>
          </w:p>
        </w:tc>
        <w:tc>
          <w:tcPr>
            <w:tcW w:w="1169" w:type="dxa"/>
            <w:tcBorders>
              <w:bottom w:val="single" w:sz="4" w:space="0" w:color="auto"/>
            </w:tcBorders>
            <w:vAlign w:val="center"/>
            <w:hideMark/>
          </w:tcPr>
          <w:p w14:paraId="1D7F72E3" w14:textId="77777777" w:rsidR="00F33432" w:rsidRPr="00287DFB" w:rsidRDefault="00F33432" w:rsidP="00F33432">
            <w:pPr>
              <w:spacing w:line="256" w:lineRule="auto"/>
              <w:ind w:right="47"/>
              <w:rPr>
                <w:sz w:val="18"/>
                <w:szCs w:val="18"/>
              </w:rPr>
            </w:pPr>
            <w:r w:rsidRPr="00287DFB">
              <w:rPr>
                <w:b/>
                <w:bCs/>
                <w:iCs/>
                <w:sz w:val="18"/>
                <w:szCs w:val="18"/>
              </w:rPr>
              <w:t>31/12/2018</w:t>
            </w:r>
          </w:p>
        </w:tc>
        <w:tc>
          <w:tcPr>
            <w:tcW w:w="1167" w:type="dxa"/>
            <w:tcBorders>
              <w:bottom w:val="single" w:sz="4" w:space="0" w:color="auto"/>
            </w:tcBorders>
            <w:vAlign w:val="center"/>
            <w:hideMark/>
          </w:tcPr>
          <w:p w14:paraId="3D672337" w14:textId="77777777" w:rsidR="00F33432" w:rsidRPr="00287DFB" w:rsidRDefault="00F33432" w:rsidP="00F33432">
            <w:pPr>
              <w:spacing w:line="256" w:lineRule="auto"/>
              <w:ind w:right="47"/>
              <w:rPr>
                <w:sz w:val="18"/>
                <w:szCs w:val="18"/>
              </w:rPr>
            </w:pPr>
            <w:r w:rsidRPr="00287DFB">
              <w:rPr>
                <w:b/>
                <w:bCs/>
                <w:iCs/>
                <w:sz w:val="18"/>
                <w:szCs w:val="18"/>
              </w:rPr>
              <w:t>31/12/2017</w:t>
            </w:r>
          </w:p>
        </w:tc>
      </w:tr>
      <w:tr w:rsidR="00F33432" w:rsidRPr="00287DFB" w14:paraId="510EEB7B" w14:textId="77777777" w:rsidTr="00F33432">
        <w:trPr>
          <w:trHeight w:val="240"/>
          <w:jc w:val="center"/>
        </w:trPr>
        <w:tc>
          <w:tcPr>
            <w:tcW w:w="5663" w:type="dxa"/>
            <w:tcBorders>
              <w:top w:val="single" w:sz="4" w:space="0" w:color="auto"/>
            </w:tcBorders>
            <w:shd w:val="clear" w:color="auto" w:fill="auto"/>
            <w:vAlign w:val="center"/>
            <w:hideMark/>
          </w:tcPr>
          <w:p w14:paraId="0A59283E" w14:textId="77777777" w:rsidR="00F33432" w:rsidRPr="00287DFB" w:rsidRDefault="00F33432" w:rsidP="00B4799F">
            <w:pPr>
              <w:spacing w:line="256" w:lineRule="auto"/>
              <w:ind w:firstLine="142"/>
              <w:jc w:val="left"/>
              <w:rPr>
                <w:iCs/>
                <w:sz w:val="18"/>
                <w:szCs w:val="18"/>
              </w:rPr>
            </w:pPr>
            <w:r w:rsidRPr="00287DFB">
              <w:rPr>
                <w:iCs/>
                <w:sz w:val="18"/>
                <w:szCs w:val="18"/>
              </w:rPr>
              <w:t>Capital social</w:t>
            </w:r>
          </w:p>
        </w:tc>
        <w:tc>
          <w:tcPr>
            <w:tcW w:w="1169" w:type="dxa"/>
            <w:tcBorders>
              <w:top w:val="single" w:sz="4" w:space="0" w:color="auto"/>
            </w:tcBorders>
            <w:shd w:val="clear" w:color="auto" w:fill="auto"/>
            <w:vAlign w:val="center"/>
            <w:hideMark/>
          </w:tcPr>
          <w:p w14:paraId="196980C2" w14:textId="77777777" w:rsidR="00F33432" w:rsidRPr="00287DFB" w:rsidRDefault="00F33432" w:rsidP="00F33432">
            <w:pPr>
              <w:spacing w:line="256" w:lineRule="auto"/>
              <w:ind w:right="162"/>
              <w:jc w:val="right"/>
              <w:rPr>
                <w:sz w:val="18"/>
                <w:szCs w:val="18"/>
              </w:rPr>
            </w:pPr>
            <w:r w:rsidRPr="00287DFB">
              <w:rPr>
                <w:sz w:val="18"/>
                <w:szCs w:val="18"/>
              </w:rPr>
              <w:t>907.563</w:t>
            </w:r>
          </w:p>
        </w:tc>
        <w:tc>
          <w:tcPr>
            <w:tcW w:w="1169" w:type="dxa"/>
            <w:tcBorders>
              <w:top w:val="single" w:sz="4" w:space="0" w:color="auto"/>
            </w:tcBorders>
            <w:vAlign w:val="center"/>
            <w:hideMark/>
          </w:tcPr>
          <w:p w14:paraId="7F7D48B9" w14:textId="77777777" w:rsidR="00F33432" w:rsidRPr="00287DFB" w:rsidRDefault="00F33432" w:rsidP="00F33432">
            <w:pPr>
              <w:spacing w:line="256" w:lineRule="auto"/>
              <w:ind w:right="162"/>
              <w:jc w:val="right"/>
              <w:rPr>
                <w:sz w:val="18"/>
                <w:szCs w:val="18"/>
              </w:rPr>
            </w:pPr>
            <w:r w:rsidRPr="00287DFB">
              <w:rPr>
                <w:sz w:val="18"/>
                <w:szCs w:val="18"/>
              </w:rPr>
              <w:t>557.563</w:t>
            </w:r>
          </w:p>
        </w:tc>
        <w:tc>
          <w:tcPr>
            <w:tcW w:w="1167" w:type="dxa"/>
            <w:tcBorders>
              <w:top w:val="single" w:sz="4" w:space="0" w:color="auto"/>
            </w:tcBorders>
            <w:vAlign w:val="center"/>
            <w:hideMark/>
          </w:tcPr>
          <w:p w14:paraId="045BCE88" w14:textId="77777777" w:rsidR="00F33432" w:rsidRPr="00287DFB" w:rsidRDefault="00F33432" w:rsidP="00F33432">
            <w:pPr>
              <w:spacing w:line="256" w:lineRule="auto"/>
              <w:ind w:right="162"/>
              <w:jc w:val="right"/>
              <w:rPr>
                <w:sz w:val="18"/>
                <w:szCs w:val="18"/>
              </w:rPr>
            </w:pPr>
            <w:r w:rsidRPr="00287DFB">
              <w:rPr>
                <w:sz w:val="18"/>
                <w:szCs w:val="18"/>
              </w:rPr>
              <w:t>557.563</w:t>
            </w:r>
          </w:p>
        </w:tc>
      </w:tr>
      <w:tr w:rsidR="00F33432" w:rsidRPr="00287DFB" w14:paraId="2777777C" w14:textId="77777777" w:rsidTr="00F33432">
        <w:trPr>
          <w:trHeight w:val="240"/>
          <w:jc w:val="center"/>
        </w:trPr>
        <w:tc>
          <w:tcPr>
            <w:tcW w:w="5663" w:type="dxa"/>
            <w:vAlign w:val="center"/>
            <w:hideMark/>
          </w:tcPr>
          <w:p w14:paraId="446CB0BD" w14:textId="77777777" w:rsidR="00F33432" w:rsidRPr="00287DFB" w:rsidRDefault="00F33432" w:rsidP="00B4799F">
            <w:pPr>
              <w:spacing w:line="256" w:lineRule="auto"/>
              <w:ind w:firstLine="142"/>
              <w:jc w:val="left"/>
              <w:rPr>
                <w:sz w:val="18"/>
                <w:szCs w:val="18"/>
              </w:rPr>
            </w:pPr>
            <w:r w:rsidRPr="00287DFB">
              <w:rPr>
                <w:iCs/>
                <w:sz w:val="18"/>
                <w:szCs w:val="18"/>
              </w:rPr>
              <w:t>Ajustes al capital</w:t>
            </w:r>
          </w:p>
        </w:tc>
        <w:tc>
          <w:tcPr>
            <w:tcW w:w="1169" w:type="dxa"/>
            <w:vAlign w:val="center"/>
            <w:hideMark/>
          </w:tcPr>
          <w:p w14:paraId="18C52172" w14:textId="77777777" w:rsidR="00F33432" w:rsidRPr="00287DFB" w:rsidRDefault="00F33432" w:rsidP="00F33432">
            <w:pPr>
              <w:spacing w:line="256" w:lineRule="auto"/>
              <w:ind w:right="162"/>
              <w:jc w:val="right"/>
              <w:rPr>
                <w:sz w:val="18"/>
                <w:szCs w:val="18"/>
              </w:rPr>
            </w:pPr>
            <w:r w:rsidRPr="00287DFB">
              <w:rPr>
                <w:sz w:val="18"/>
                <w:szCs w:val="18"/>
              </w:rPr>
              <w:t>71.279</w:t>
            </w:r>
          </w:p>
        </w:tc>
        <w:tc>
          <w:tcPr>
            <w:tcW w:w="1169" w:type="dxa"/>
            <w:vAlign w:val="center"/>
            <w:hideMark/>
          </w:tcPr>
          <w:p w14:paraId="5DA0E3A3" w14:textId="77777777" w:rsidR="00F33432" w:rsidRPr="00287DFB" w:rsidRDefault="00F33432" w:rsidP="00F33432">
            <w:pPr>
              <w:spacing w:line="256" w:lineRule="auto"/>
              <w:ind w:right="162"/>
              <w:jc w:val="right"/>
              <w:rPr>
                <w:sz w:val="18"/>
                <w:szCs w:val="18"/>
              </w:rPr>
            </w:pPr>
            <w:r w:rsidRPr="00287DFB">
              <w:rPr>
                <w:sz w:val="18"/>
                <w:szCs w:val="18"/>
              </w:rPr>
              <w:t>71.279</w:t>
            </w:r>
          </w:p>
        </w:tc>
        <w:tc>
          <w:tcPr>
            <w:tcW w:w="1167" w:type="dxa"/>
            <w:vAlign w:val="center"/>
            <w:hideMark/>
          </w:tcPr>
          <w:p w14:paraId="0049BA29" w14:textId="77777777" w:rsidR="00F33432" w:rsidRPr="00287DFB" w:rsidRDefault="00F33432" w:rsidP="00F33432">
            <w:pPr>
              <w:spacing w:line="256" w:lineRule="auto"/>
              <w:ind w:right="162"/>
              <w:jc w:val="right"/>
              <w:rPr>
                <w:sz w:val="18"/>
                <w:szCs w:val="18"/>
              </w:rPr>
            </w:pPr>
            <w:r w:rsidRPr="00287DFB">
              <w:rPr>
                <w:sz w:val="18"/>
                <w:szCs w:val="18"/>
              </w:rPr>
              <w:t>71.279</w:t>
            </w:r>
          </w:p>
        </w:tc>
      </w:tr>
      <w:tr w:rsidR="00F33432" w:rsidRPr="00287DFB" w14:paraId="7BBD1682" w14:textId="77777777" w:rsidTr="00F33432">
        <w:trPr>
          <w:trHeight w:val="240"/>
          <w:jc w:val="center"/>
        </w:trPr>
        <w:tc>
          <w:tcPr>
            <w:tcW w:w="5663" w:type="dxa"/>
            <w:vAlign w:val="center"/>
            <w:hideMark/>
          </w:tcPr>
          <w:p w14:paraId="2D2F998E" w14:textId="77777777" w:rsidR="00F33432" w:rsidRPr="00287DFB" w:rsidRDefault="00F33432" w:rsidP="00B4799F">
            <w:pPr>
              <w:spacing w:line="256" w:lineRule="auto"/>
              <w:ind w:firstLine="142"/>
              <w:jc w:val="left"/>
              <w:rPr>
                <w:sz w:val="18"/>
                <w:szCs w:val="18"/>
              </w:rPr>
            </w:pPr>
            <w:r w:rsidRPr="00287DFB">
              <w:rPr>
                <w:iCs/>
                <w:sz w:val="18"/>
                <w:szCs w:val="18"/>
              </w:rPr>
              <w:t>Ganancias reservadas</w:t>
            </w:r>
          </w:p>
        </w:tc>
        <w:tc>
          <w:tcPr>
            <w:tcW w:w="1169" w:type="dxa"/>
            <w:vAlign w:val="center"/>
            <w:hideMark/>
          </w:tcPr>
          <w:p w14:paraId="1622A5B8" w14:textId="77777777" w:rsidR="00F33432" w:rsidRPr="00287DFB" w:rsidRDefault="00F33432" w:rsidP="00F33432">
            <w:pPr>
              <w:spacing w:line="256" w:lineRule="auto"/>
              <w:ind w:right="162"/>
              <w:jc w:val="right"/>
              <w:rPr>
                <w:sz w:val="18"/>
                <w:szCs w:val="18"/>
              </w:rPr>
            </w:pPr>
            <w:r w:rsidRPr="00287DFB">
              <w:rPr>
                <w:sz w:val="18"/>
                <w:szCs w:val="18"/>
              </w:rPr>
              <w:t>467.785</w:t>
            </w:r>
          </w:p>
        </w:tc>
        <w:tc>
          <w:tcPr>
            <w:tcW w:w="1169" w:type="dxa"/>
            <w:vAlign w:val="center"/>
            <w:hideMark/>
          </w:tcPr>
          <w:p w14:paraId="4A3C421C" w14:textId="77777777" w:rsidR="00F33432" w:rsidRPr="00287DFB" w:rsidRDefault="00F33432" w:rsidP="00F33432">
            <w:pPr>
              <w:spacing w:line="256" w:lineRule="auto"/>
              <w:ind w:right="162"/>
              <w:jc w:val="right"/>
              <w:rPr>
                <w:sz w:val="18"/>
                <w:szCs w:val="18"/>
              </w:rPr>
            </w:pPr>
            <w:r w:rsidRPr="00287DFB">
              <w:rPr>
                <w:sz w:val="18"/>
                <w:szCs w:val="18"/>
              </w:rPr>
              <w:t>611.122</w:t>
            </w:r>
          </w:p>
        </w:tc>
        <w:tc>
          <w:tcPr>
            <w:tcW w:w="1167" w:type="dxa"/>
            <w:vAlign w:val="center"/>
            <w:hideMark/>
          </w:tcPr>
          <w:p w14:paraId="04C103D8" w14:textId="77777777" w:rsidR="00F33432" w:rsidRPr="00287DFB" w:rsidRDefault="00F33432" w:rsidP="00F33432">
            <w:pPr>
              <w:spacing w:line="256" w:lineRule="auto"/>
              <w:ind w:right="162"/>
              <w:jc w:val="right"/>
              <w:rPr>
                <w:sz w:val="18"/>
                <w:szCs w:val="18"/>
              </w:rPr>
            </w:pPr>
            <w:r w:rsidRPr="00287DFB">
              <w:rPr>
                <w:sz w:val="18"/>
                <w:szCs w:val="18"/>
              </w:rPr>
              <w:t>336.658</w:t>
            </w:r>
          </w:p>
        </w:tc>
      </w:tr>
      <w:tr w:rsidR="00F33432" w:rsidRPr="00287DFB" w14:paraId="09CA09E1" w14:textId="77777777" w:rsidTr="00F33432">
        <w:trPr>
          <w:trHeight w:val="240"/>
          <w:jc w:val="center"/>
        </w:trPr>
        <w:tc>
          <w:tcPr>
            <w:tcW w:w="5663" w:type="dxa"/>
            <w:vAlign w:val="center"/>
            <w:hideMark/>
          </w:tcPr>
          <w:p w14:paraId="20157D67" w14:textId="77777777" w:rsidR="00F33432" w:rsidRPr="00287DFB" w:rsidRDefault="00F33432" w:rsidP="00B4799F">
            <w:pPr>
              <w:spacing w:line="256" w:lineRule="auto"/>
              <w:ind w:firstLine="142"/>
              <w:jc w:val="left"/>
              <w:rPr>
                <w:sz w:val="18"/>
                <w:szCs w:val="18"/>
              </w:rPr>
            </w:pPr>
            <w:r w:rsidRPr="00287DFB">
              <w:rPr>
                <w:iCs/>
                <w:sz w:val="18"/>
                <w:szCs w:val="18"/>
              </w:rPr>
              <w:t>Resultados no asignados</w:t>
            </w:r>
          </w:p>
        </w:tc>
        <w:tc>
          <w:tcPr>
            <w:tcW w:w="1169" w:type="dxa"/>
            <w:vAlign w:val="center"/>
            <w:hideMark/>
          </w:tcPr>
          <w:p w14:paraId="73789BC7" w14:textId="77777777" w:rsidR="00F33432" w:rsidRPr="00287DFB" w:rsidRDefault="00F33432" w:rsidP="00F33432">
            <w:pPr>
              <w:spacing w:line="256" w:lineRule="auto"/>
              <w:ind w:right="162"/>
              <w:jc w:val="right"/>
              <w:rPr>
                <w:sz w:val="18"/>
                <w:szCs w:val="18"/>
              </w:rPr>
            </w:pPr>
            <w:r w:rsidRPr="00287DFB">
              <w:rPr>
                <w:sz w:val="18"/>
                <w:szCs w:val="18"/>
              </w:rPr>
              <w:t>-</w:t>
            </w:r>
          </w:p>
        </w:tc>
        <w:tc>
          <w:tcPr>
            <w:tcW w:w="1169" w:type="dxa"/>
            <w:vAlign w:val="center"/>
            <w:hideMark/>
          </w:tcPr>
          <w:p w14:paraId="74FD0671" w14:textId="77777777" w:rsidR="00F33432" w:rsidRPr="00287DFB" w:rsidRDefault="00F33432" w:rsidP="00F33432">
            <w:pPr>
              <w:spacing w:line="256" w:lineRule="auto"/>
              <w:ind w:right="162"/>
              <w:jc w:val="right"/>
              <w:rPr>
                <w:sz w:val="18"/>
                <w:szCs w:val="18"/>
              </w:rPr>
            </w:pPr>
            <w:r w:rsidRPr="00287DFB">
              <w:rPr>
                <w:sz w:val="18"/>
                <w:szCs w:val="18"/>
              </w:rPr>
              <w:t>(1.207)</w:t>
            </w:r>
          </w:p>
        </w:tc>
        <w:tc>
          <w:tcPr>
            <w:tcW w:w="1167" w:type="dxa"/>
            <w:vAlign w:val="center"/>
            <w:hideMark/>
          </w:tcPr>
          <w:p w14:paraId="29ED25A6" w14:textId="77777777" w:rsidR="00F33432" w:rsidRPr="00287DFB" w:rsidRDefault="00F33432" w:rsidP="00F33432">
            <w:pPr>
              <w:spacing w:line="256" w:lineRule="auto"/>
              <w:ind w:right="162"/>
              <w:jc w:val="right"/>
              <w:rPr>
                <w:sz w:val="18"/>
                <w:szCs w:val="18"/>
              </w:rPr>
            </w:pPr>
            <w:r w:rsidRPr="00287DFB">
              <w:rPr>
                <w:sz w:val="18"/>
                <w:szCs w:val="18"/>
              </w:rPr>
              <w:t>33.629</w:t>
            </w:r>
          </w:p>
        </w:tc>
      </w:tr>
      <w:tr w:rsidR="00F33432" w:rsidRPr="00287DFB" w14:paraId="0BFF07CD" w14:textId="77777777" w:rsidTr="00F33432">
        <w:trPr>
          <w:trHeight w:val="240"/>
          <w:jc w:val="center"/>
        </w:trPr>
        <w:tc>
          <w:tcPr>
            <w:tcW w:w="5663" w:type="dxa"/>
            <w:vAlign w:val="center"/>
            <w:hideMark/>
          </w:tcPr>
          <w:p w14:paraId="26E9B589" w14:textId="77777777" w:rsidR="00F33432" w:rsidRPr="00287DFB" w:rsidRDefault="00F33432" w:rsidP="00B4799F">
            <w:pPr>
              <w:spacing w:line="256" w:lineRule="auto"/>
              <w:ind w:firstLine="142"/>
              <w:jc w:val="left"/>
              <w:rPr>
                <w:sz w:val="18"/>
                <w:szCs w:val="18"/>
              </w:rPr>
            </w:pPr>
            <w:r w:rsidRPr="00287DFB">
              <w:rPr>
                <w:iCs/>
                <w:sz w:val="18"/>
                <w:szCs w:val="18"/>
              </w:rPr>
              <w:t>Resultado del ejercicio</w:t>
            </w:r>
          </w:p>
        </w:tc>
        <w:tc>
          <w:tcPr>
            <w:tcW w:w="1169" w:type="dxa"/>
            <w:vAlign w:val="center"/>
            <w:hideMark/>
          </w:tcPr>
          <w:p w14:paraId="6EE61678" w14:textId="77777777" w:rsidR="00F33432" w:rsidRPr="00287DFB" w:rsidRDefault="00F33432" w:rsidP="00F33432">
            <w:pPr>
              <w:spacing w:line="256" w:lineRule="auto"/>
              <w:ind w:right="162"/>
              <w:jc w:val="right"/>
              <w:rPr>
                <w:sz w:val="18"/>
                <w:szCs w:val="18"/>
              </w:rPr>
            </w:pPr>
            <w:r w:rsidRPr="00287DFB">
              <w:rPr>
                <w:sz w:val="18"/>
                <w:szCs w:val="18"/>
              </w:rPr>
              <w:t>(71.285)</w:t>
            </w:r>
          </w:p>
        </w:tc>
        <w:tc>
          <w:tcPr>
            <w:tcW w:w="1169" w:type="dxa"/>
            <w:vAlign w:val="center"/>
            <w:hideMark/>
          </w:tcPr>
          <w:p w14:paraId="0BF8E14C" w14:textId="77777777" w:rsidR="00F33432" w:rsidRPr="00287DFB" w:rsidRDefault="00F33432" w:rsidP="00F33432">
            <w:pPr>
              <w:spacing w:line="256" w:lineRule="auto"/>
              <w:ind w:right="162"/>
              <w:jc w:val="right"/>
              <w:rPr>
                <w:sz w:val="18"/>
                <w:szCs w:val="18"/>
              </w:rPr>
            </w:pPr>
            <w:r w:rsidRPr="00287DFB">
              <w:rPr>
                <w:sz w:val="18"/>
                <w:szCs w:val="18"/>
              </w:rPr>
              <w:t>(142.130)</w:t>
            </w:r>
          </w:p>
        </w:tc>
        <w:tc>
          <w:tcPr>
            <w:tcW w:w="1167" w:type="dxa"/>
            <w:vAlign w:val="center"/>
            <w:hideMark/>
          </w:tcPr>
          <w:p w14:paraId="65E7E312" w14:textId="77777777" w:rsidR="00F33432" w:rsidRPr="00287DFB" w:rsidRDefault="00F33432" w:rsidP="00F33432">
            <w:pPr>
              <w:spacing w:line="256" w:lineRule="auto"/>
              <w:ind w:right="162"/>
              <w:jc w:val="right"/>
              <w:rPr>
                <w:sz w:val="18"/>
                <w:szCs w:val="18"/>
              </w:rPr>
            </w:pPr>
            <w:r w:rsidRPr="00287DFB">
              <w:rPr>
                <w:sz w:val="18"/>
                <w:szCs w:val="18"/>
              </w:rPr>
              <w:t>239.628</w:t>
            </w:r>
          </w:p>
        </w:tc>
      </w:tr>
      <w:tr w:rsidR="00F33432" w:rsidRPr="00287DFB" w14:paraId="5B6CBD49" w14:textId="77777777" w:rsidTr="00F33432">
        <w:trPr>
          <w:trHeight w:val="240"/>
          <w:jc w:val="center"/>
        </w:trPr>
        <w:tc>
          <w:tcPr>
            <w:tcW w:w="5663" w:type="dxa"/>
            <w:vAlign w:val="center"/>
            <w:hideMark/>
          </w:tcPr>
          <w:p w14:paraId="51DB0A47" w14:textId="77777777" w:rsidR="00F33432" w:rsidRPr="00287DFB" w:rsidRDefault="00F33432" w:rsidP="00B4799F">
            <w:pPr>
              <w:spacing w:line="256" w:lineRule="auto"/>
              <w:ind w:firstLine="142"/>
              <w:jc w:val="left"/>
              <w:rPr>
                <w:sz w:val="18"/>
                <w:szCs w:val="18"/>
              </w:rPr>
            </w:pPr>
            <w:r w:rsidRPr="00287DFB">
              <w:rPr>
                <w:b/>
                <w:bCs/>
                <w:iCs/>
                <w:sz w:val="18"/>
                <w:szCs w:val="18"/>
              </w:rPr>
              <w:t>Patrimonio Neto atribuible a los propietarios de la controladora</w:t>
            </w:r>
          </w:p>
        </w:tc>
        <w:tc>
          <w:tcPr>
            <w:tcW w:w="1169" w:type="dxa"/>
            <w:vAlign w:val="center"/>
            <w:hideMark/>
          </w:tcPr>
          <w:p w14:paraId="5B263895" w14:textId="77777777" w:rsidR="00F33432" w:rsidRPr="00287DFB" w:rsidRDefault="00F33432" w:rsidP="00F33432">
            <w:pPr>
              <w:spacing w:line="256" w:lineRule="auto"/>
              <w:ind w:right="162"/>
              <w:jc w:val="right"/>
              <w:rPr>
                <w:b/>
                <w:sz w:val="18"/>
                <w:szCs w:val="18"/>
              </w:rPr>
            </w:pPr>
            <w:r w:rsidRPr="00287DFB">
              <w:rPr>
                <w:b/>
                <w:sz w:val="18"/>
                <w:szCs w:val="18"/>
              </w:rPr>
              <w:t>1.375.342</w:t>
            </w:r>
          </w:p>
        </w:tc>
        <w:tc>
          <w:tcPr>
            <w:tcW w:w="1169" w:type="dxa"/>
            <w:vAlign w:val="center"/>
            <w:hideMark/>
          </w:tcPr>
          <w:p w14:paraId="64559075" w14:textId="77777777" w:rsidR="00F33432" w:rsidRPr="00287DFB" w:rsidRDefault="00F33432" w:rsidP="00F33432">
            <w:pPr>
              <w:spacing w:line="256" w:lineRule="auto"/>
              <w:ind w:right="162"/>
              <w:jc w:val="right"/>
              <w:rPr>
                <w:b/>
                <w:sz w:val="18"/>
                <w:szCs w:val="18"/>
              </w:rPr>
            </w:pPr>
            <w:r w:rsidRPr="00287DFB">
              <w:rPr>
                <w:b/>
                <w:sz w:val="18"/>
                <w:szCs w:val="18"/>
              </w:rPr>
              <w:t>1.096.627</w:t>
            </w:r>
          </w:p>
        </w:tc>
        <w:tc>
          <w:tcPr>
            <w:tcW w:w="1167" w:type="dxa"/>
            <w:vAlign w:val="center"/>
            <w:hideMark/>
          </w:tcPr>
          <w:p w14:paraId="4193BAA9" w14:textId="77777777" w:rsidR="00F33432" w:rsidRPr="00287DFB" w:rsidRDefault="00F33432" w:rsidP="00F33432">
            <w:pPr>
              <w:spacing w:line="256" w:lineRule="auto"/>
              <w:ind w:right="162"/>
              <w:jc w:val="right"/>
              <w:rPr>
                <w:b/>
                <w:sz w:val="18"/>
                <w:szCs w:val="18"/>
              </w:rPr>
            </w:pPr>
            <w:r w:rsidRPr="00287DFB">
              <w:rPr>
                <w:b/>
                <w:sz w:val="18"/>
                <w:szCs w:val="18"/>
              </w:rPr>
              <w:t>1.238.757</w:t>
            </w:r>
          </w:p>
        </w:tc>
      </w:tr>
      <w:tr w:rsidR="00F33432" w:rsidRPr="00287DFB" w14:paraId="2824ADE0" w14:textId="77777777" w:rsidTr="00F33432">
        <w:trPr>
          <w:trHeight w:val="240"/>
          <w:jc w:val="center"/>
        </w:trPr>
        <w:tc>
          <w:tcPr>
            <w:tcW w:w="5663" w:type="dxa"/>
            <w:vAlign w:val="center"/>
            <w:hideMark/>
          </w:tcPr>
          <w:p w14:paraId="75A675D4" w14:textId="77777777" w:rsidR="00F33432" w:rsidRPr="00287DFB" w:rsidRDefault="00F33432" w:rsidP="00B4799F">
            <w:pPr>
              <w:spacing w:line="256" w:lineRule="auto"/>
              <w:ind w:firstLine="142"/>
              <w:jc w:val="left"/>
              <w:rPr>
                <w:b/>
                <w:bCs/>
                <w:iCs/>
                <w:sz w:val="18"/>
                <w:szCs w:val="18"/>
              </w:rPr>
            </w:pPr>
            <w:r w:rsidRPr="00287DFB">
              <w:rPr>
                <w:b/>
                <w:bCs/>
                <w:iCs/>
                <w:sz w:val="18"/>
                <w:szCs w:val="18"/>
              </w:rPr>
              <w:t>TOTAL PATRIMONIO NETO</w:t>
            </w:r>
          </w:p>
        </w:tc>
        <w:tc>
          <w:tcPr>
            <w:tcW w:w="1169" w:type="dxa"/>
            <w:vAlign w:val="center"/>
            <w:hideMark/>
          </w:tcPr>
          <w:p w14:paraId="0E033DD4" w14:textId="77777777" w:rsidR="00F33432" w:rsidRPr="00287DFB" w:rsidRDefault="00F33432" w:rsidP="00F33432">
            <w:pPr>
              <w:spacing w:line="256" w:lineRule="auto"/>
              <w:ind w:right="162"/>
              <w:jc w:val="right"/>
              <w:rPr>
                <w:b/>
                <w:sz w:val="18"/>
                <w:szCs w:val="18"/>
              </w:rPr>
            </w:pPr>
            <w:r w:rsidRPr="00287DFB">
              <w:rPr>
                <w:b/>
                <w:sz w:val="18"/>
                <w:szCs w:val="18"/>
              </w:rPr>
              <w:t>1.375.342</w:t>
            </w:r>
          </w:p>
        </w:tc>
        <w:tc>
          <w:tcPr>
            <w:tcW w:w="1169" w:type="dxa"/>
            <w:vAlign w:val="center"/>
            <w:hideMark/>
          </w:tcPr>
          <w:p w14:paraId="2D67B294" w14:textId="77777777" w:rsidR="00F33432" w:rsidRPr="00287DFB" w:rsidRDefault="00F33432" w:rsidP="00F33432">
            <w:pPr>
              <w:spacing w:line="256" w:lineRule="auto"/>
              <w:ind w:right="162"/>
              <w:jc w:val="right"/>
              <w:rPr>
                <w:b/>
                <w:sz w:val="18"/>
                <w:szCs w:val="18"/>
              </w:rPr>
            </w:pPr>
            <w:r w:rsidRPr="00287DFB">
              <w:rPr>
                <w:b/>
                <w:sz w:val="18"/>
                <w:szCs w:val="18"/>
              </w:rPr>
              <w:t>1.096.627</w:t>
            </w:r>
          </w:p>
        </w:tc>
        <w:tc>
          <w:tcPr>
            <w:tcW w:w="1167" w:type="dxa"/>
            <w:vAlign w:val="center"/>
            <w:hideMark/>
          </w:tcPr>
          <w:p w14:paraId="7E3A92F5" w14:textId="77777777" w:rsidR="00F33432" w:rsidRPr="00287DFB" w:rsidRDefault="00F33432" w:rsidP="00F33432">
            <w:pPr>
              <w:spacing w:line="256" w:lineRule="auto"/>
              <w:ind w:right="162"/>
              <w:jc w:val="right"/>
              <w:rPr>
                <w:b/>
                <w:sz w:val="18"/>
                <w:szCs w:val="18"/>
              </w:rPr>
            </w:pPr>
            <w:r w:rsidRPr="00287DFB">
              <w:rPr>
                <w:b/>
                <w:sz w:val="18"/>
                <w:szCs w:val="18"/>
              </w:rPr>
              <w:t>1.238.757</w:t>
            </w:r>
          </w:p>
        </w:tc>
      </w:tr>
    </w:tbl>
    <w:p w14:paraId="222F415E" w14:textId="77777777" w:rsidR="00F33432" w:rsidRPr="00287DFB" w:rsidRDefault="00F33432" w:rsidP="00F33432">
      <w:pPr>
        <w:jc w:val="both"/>
        <w:rPr>
          <w:sz w:val="20"/>
          <w:szCs w:val="20"/>
          <w:lang w:val="es-ES_tradnl"/>
        </w:rPr>
      </w:pPr>
    </w:p>
    <w:p w14:paraId="09EB8892" w14:textId="77777777" w:rsidR="00F33432" w:rsidRPr="00287DFB" w:rsidRDefault="00F33432" w:rsidP="00F33432">
      <w:pPr>
        <w:widowControl w:val="0"/>
        <w:jc w:val="both"/>
        <w:rPr>
          <w:sz w:val="20"/>
          <w:lang w:val="es-MX"/>
        </w:rPr>
      </w:pPr>
      <w:r w:rsidRPr="00287DFB">
        <w:rPr>
          <w:sz w:val="20"/>
          <w:lang w:val="es-MX"/>
        </w:rPr>
        <w:t xml:space="preserve">A continuación, se detalla el </w:t>
      </w:r>
      <w:r w:rsidRPr="00287DFB">
        <w:rPr>
          <w:sz w:val="20"/>
        </w:rPr>
        <w:t xml:space="preserve">Estado Intermedio Condensado de Cambios en el Patrimonio </w:t>
      </w:r>
      <w:r w:rsidRPr="00287DFB">
        <w:rPr>
          <w:sz w:val="20"/>
          <w:lang w:val="es-MX"/>
        </w:rPr>
        <w:t>al cierre del período de seis meses finalizado el 30 de junio de 2020, expuesto en forma comparativa con el ejercicio finalizado el 31 de diciembre de 2019</w:t>
      </w:r>
      <w:r w:rsidRPr="00287DFB">
        <w:rPr>
          <w:sz w:val="20"/>
          <w:szCs w:val="20"/>
          <w:lang w:val="es-MX"/>
        </w:rPr>
        <w:t xml:space="preserve"> </w:t>
      </w:r>
      <w:r w:rsidR="00FB2809" w:rsidRPr="00287DFB">
        <w:rPr>
          <w:bCs/>
          <w:sz w:val="20"/>
          <w:szCs w:val="20"/>
          <w:lang w:val="es-ES"/>
        </w:rPr>
        <w:t>(Valores ajustados por inflación, tanto junio como diciembre a junio 2020)</w:t>
      </w:r>
      <w:r w:rsidR="00BA5025">
        <w:rPr>
          <w:bCs/>
          <w:sz w:val="20"/>
          <w:szCs w:val="20"/>
          <w:lang w:val="es-ES"/>
        </w:rPr>
        <w:t>*</w:t>
      </w:r>
      <w:r w:rsidR="00FB2809" w:rsidRPr="00287DFB">
        <w:rPr>
          <w:bCs/>
          <w:sz w:val="20"/>
          <w:szCs w:val="20"/>
          <w:lang w:val="es-ES"/>
        </w:rPr>
        <w:t>.</w:t>
      </w:r>
    </w:p>
    <w:p w14:paraId="2BE2FF37" w14:textId="77777777" w:rsidR="00F33432" w:rsidRPr="00287DFB" w:rsidRDefault="00F33432" w:rsidP="00F33432">
      <w:pPr>
        <w:jc w:val="both"/>
        <w:rPr>
          <w:sz w:val="20"/>
          <w:szCs w:val="20"/>
          <w:lang w:val="es-MX"/>
        </w:rPr>
      </w:pPr>
    </w:p>
    <w:tbl>
      <w:tblPr>
        <w:tblW w:w="8939" w:type="dxa"/>
        <w:jc w:val="center"/>
        <w:tblLayout w:type="fixed"/>
        <w:tblCellMar>
          <w:left w:w="0" w:type="dxa"/>
          <w:right w:w="0" w:type="dxa"/>
        </w:tblCellMar>
        <w:tblLook w:val="04A0" w:firstRow="1" w:lastRow="0" w:firstColumn="1" w:lastColumn="0" w:noHBand="0" w:noVBand="1"/>
      </w:tblPr>
      <w:tblGrid>
        <w:gridCol w:w="6327"/>
        <w:gridCol w:w="1306"/>
        <w:gridCol w:w="1306"/>
      </w:tblGrid>
      <w:tr w:rsidR="00F33432" w:rsidRPr="00287DFB" w14:paraId="695BDBBF" w14:textId="77777777" w:rsidTr="005711AC">
        <w:trPr>
          <w:trHeight w:val="57"/>
          <w:jc w:val="center"/>
        </w:trPr>
        <w:tc>
          <w:tcPr>
            <w:tcW w:w="6327" w:type="dxa"/>
            <w:tcBorders>
              <w:bottom w:val="single" w:sz="4" w:space="0" w:color="auto"/>
            </w:tcBorders>
            <w:shd w:val="clear" w:color="auto" w:fill="auto"/>
            <w:vAlign w:val="center"/>
            <w:hideMark/>
          </w:tcPr>
          <w:p w14:paraId="3E65A0F8" w14:textId="77777777" w:rsidR="00F33432" w:rsidRPr="00287DFB" w:rsidRDefault="00F33432" w:rsidP="00B4799F">
            <w:pPr>
              <w:jc w:val="left"/>
              <w:rPr>
                <w:sz w:val="18"/>
                <w:lang w:val="es-ES"/>
              </w:rPr>
            </w:pPr>
            <w:r w:rsidRPr="00287DFB">
              <w:rPr>
                <w:b/>
                <w:sz w:val="18"/>
                <w:lang w:val="es-ES"/>
              </w:rPr>
              <w:t>PATRIMONIO NETO</w:t>
            </w:r>
          </w:p>
        </w:tc>
        <w:tc>
          <w:tcPr>
            <w:tcW w:w="1306" w:type="dxa"/>
            <w:tcBorders>
              <w:bottom w:val="single" w:sz="4" w:space="0" w:color="auto"/>
            </w:tcBorders>
            <w:vAlign w:val="center"/>
            <w:hideMark/>
          </w:tcPr>
          <w:p w14:paraId="5BDD2894" w14:textId="77777777" w:rsidR="00F33432" w:rsidRPr="00287DFB" w:rsidRDefault="00F33432" w:rsidP="00F33432">
            <w:pPr>
              <w:ind w:right="47"/>
              <w:rPr>
                <w:sz w:val="18"/>
                <w:lang w:val="es-ES"/>
              </w:rPr>
            </w:pPr>
            <w:r w:rsidRPr="00287DFB">
              <w:rPr>
                <w:b/>
                <w:sz w:val="18"/>
                <w:lang w:val="es-ES"/>
              </w:rPr>
              <w:t>30/06/2020</w:t>
            </w:r>
          </w:p>
        </w:tc>
        <w:tc>
          <w:tcPr>
            <w:tcW w:w="1306" w:type="dxa"/>
            <w:tcBorders>
              <w:bottom w:val="single" w:sz="4" w:space="0" w:color="auto"/>
            </w:tcBorders>
            <w:shd w:val="clear" w:color="auto" w:fill="auto"/>
            <w:vAlign w:val="center"/>
          </w:tcPr>
          <w:p w14:paraId="4E6A917A" w14:textId="77777777" w:rsidR="00F33432" w:rsidRPr="00287DFB" w:rsidRDefault="00F33432" w:rsidP="00F33432">
            <w:pPr>
              <w:ind w:right="47"/>
              <w:rPr>
                <w:sz w:val="18"/>
                <w:lang w:val="es-ES"/>
              </w:rPr>
            </w:pPr>
            <w:r w:rsidRPr="00287DFB">
              <w:rPr>
                <w:b/>
                <w:sz w:val="18"/>
                <w:lang w:val="es-ES"/>
              </w:rPr>
              <w:t>31/12/2019</w:t>
            </w:r>
          </w:p>
        </w:tc>
      </w:tr>
      <w:tr w:rsidR="00F33432" w:rsidRPr="00287DFB" w14:paraId="3FCF4429" w14:textId="77777777" w:rsidTr="005711AC">
        <w:trPr>
          <w:trHeight w:val="260"/>
          <w:jc w:val="center"/>
        </w:trPr>
        <w:tc>
          <w:tcPr>
            <w:tcW w:w="6327" w:type="dxa"/>
            <w:tcBorders>
              <w:top w:val="single" w:sz="4" w:space="0" w:color="auto"/>
            </w:tcBorders>
            <w:shd w:val="clear" w:color="auto" w:fill="auto"/>
            <w:vAlign w:val="center"/>
            <w:hideMark/>
          </w:tcPr>
          <w:p w14:paraId="040A13D8" w14:textId="77777777" w:rsidR="00F33432" w:rsidRPr="00287DFB" w:rsidRDefault="00F33432" w:rsidP="00B4799F">
            <w:pPr>
              <w:ind w:left="123"/>
              <w:jc w:val="left"/>
              <w:rPr>
                <w:sz w:val="18"/>
                <w:lang w:val="es-ES"/>
              </w:rPr>
            </w:pPr>
            <w:r w:rsidRPr="00287DFB">
              <w:rPr>
                <w:sz w:val="18"/>
                <w:lang w:val="es-ES"/>
              </w:rPr>
              <w:t>Capital social</w:t>
            </w:r>
          </w:p>
        </w:tc>
        <w:tc>
          <w:tcPr>
            <w:tcW w:w="1306" w:type="dxa"/>
            <w:tcBorders>
              <w:top w:val="single" w:sz="4" w:space="0" w:color="auto"/>
            </w:tcBorders>
            <w:vAlign w:val="center"/>
            <w:hideMark/>
          </w:tcPr>
          <w:p w14:paraId="11A7F6B3" w14:textId="77777777" w:rsidR="00F33432" w:rsidRPr="00287DFB" w:rsidRDefault="00F33432" w:rsidP="00F33432">
            <w:pPr>
              <w:ind w:right="47"/>
              <w:jc w:val="right"/>
              <w:rPr>
                <w:sz w:val="18"/>
                <w:lang w:val="es-ES"/>
              </w:rPr>
            </w:pPr>
            <w:r w:rsidRPr="00287DFB">
              <w:rPr>
                <w:sz w:val="18"/>
                <w:lang w:val="es-ES"/>
              </w:rPr>
              <w:t>907.563</w:t>
            </w:r>
          </w:p>
        </w:tc>
        <w:tc>
          <w:tcPr>
            <w:tcW w:w="1306" w:type="dxa"/>
            <w:tcBorders>
              <w:top w:val="single" w:sz="4" w:space="0" w:color="auto"/>
            </w:tcBorders>
            <w:shd w:val="clear" w:color="auto" w:fill="auto"/>
            <w:vAlign w:val="center"/>
          </w:tcPr>
          <w:p w14:paraId="73AFF176" w14:textId="77777777" w:rsidR="00F33432" w:rsidRPr="00287DFB" w:rsidRDefault="00F33432" w:rsidP="00F33432">
            <w:pPr>
              <w:ind w:right="47"/>
              <w:jc w:val="right"/>
              <w:rPr>
                <w:sz w:val="18"/>
                <w:lang w:val="es-ES"/>
              </w:rPr>
            </w:pPr>
            <w:r w:rsidRPr="00287DFB">
              <w:rPr>
                <w:sz w:val="18"/>
                <w:lang w:val="es-ES"/>
              </w:rPr>
              <w:t>907.563</w:t>
            </w:r>
          </w:p>
        </w:tc>
      </w:tr>
      <w:tr w:rsidR="00F33432" w:rsidRPr="00287DFB" w14:paraId="2416C373" w14:textId="77777777" w:rsidTr="005711AC">
        <w:trPr>
          <w:trHeight w:val="260"/>
          <w:jc w:val="center"/>
        </w:trPr>
        <w:tc>
          <w:tcPr>
            <w:tcW w:w="6327" w:type="dxa"/>
            <w:shd w:val="clear" w:color="auto" w:fill="auto"/>
            <w:vAlign w:val="center"/>
            <w:hideMark/>
          </w:tcPr>
          <w:p w14:paraId="0D76C252" w14:textId="77777777" w:rsidR="00F33432" w:rsidRPr="00287DFB" w:rsidRDefault="00F33432" w:rsidP="00B4799F">
            <w:pPr>
              <w:ind w:left="123"/>
              <w:jc w:val="left"/>
              <w:rPr>
                <w:sz w:val="18"/>
                <w:lang w:val="es-ES"/>
              </w:rPr>
            </w:pPr>
            <w:r w:rsidRPr="00287DFB">
              <w:rPr>
                <w:sz w:val="18"/>
                <w:lang w:val="es-ES"/>
              </w:rPr>
              <w:t>Ajustes al capital</w:t>
            </w:r>
          </w:p>
        </w:tc>
        <w:tc>
          <w:tcPr>
            <w:tcW w:w="1306" w:type="dxa"/>
            <w:vAlign w:val="center"/>
            <w:hideMark/>
          </w:tcPr>
          <w:p w14:paraId="20098D12" w14:textId="77777777" w:rsidR="00F33432" w:rsidRPr="00287DFB" w:rsidRDefault="00F33432" w:rsidP="00F33432">
            <w:pPr>
              <w:ind w:right="47"/>
              <w:jc w:val="right"/>
              <w:rPr>
                <w:sz w:val="18"/>
                <w:lang w:val="es-ES"/>
              </w:rPr>
            </w:pPr>
            <w:r w:rsidRPr="00287DFB">
              <w:rPr>
                <w:sz w:val="18"/>
                <w:lang w:val="es-ES"/>
              </w:rPr>
              <w:t>8.507.622</w:t>
            </w:r>
          </w:p>
        </w:tc>
        <w:tc>
          <w:tcPr>
            <w:tcW w:w="1306" w:type="dxa"/>
            <w:shd w:val="clear" w:color="auto" w:fill="auto"/>
            <w:vAlign w:val="center"/>
          </w:tcPr>
          <w:p w14:paraId="2975B7BE" w14:textId="77777777" w:rsidR="00F33432" w:rsidRPr="00287DFB" w:rsidRDefault="00F33432" w:rsidP="00F33432">
            <w:pPr>
              <w:ind w:right="47"/>
              <w:jc w:val="right"/>
              <w:rPr>
                <w:sz w:val="18"/>
                <w:lang w:val="es-ES"/>
              </w:rPr>
            </w:pPr>
            <w:r w:rsidRPr="00287DFB">
              <w:rPr>
                <w:sz w:val="18"/>
                <w:lang w:val="es-ES"/>
              </w:rPr>
              <w:t>8.507.622</w:t>
            </w:r>
          </w:p>
        </w:tc>
      </w:tr>
      <w:tr w:rsidR="00F33432" w:rsidRPr="00287DFB" w14:paraId="0C915AD6" w14:textId="77777777" w:rsidTr="005711AC">
        <w:trPr>
          <w:trHeight w:val="260"/>
          <w:jc w:val="center"/>
        </w:trPr>
        <w:tc>
          <w:tcPr>
            <w:tcW w:w="6327" w:type="dxa"/>
            <w:shd w:val="clear" w:color="auto" w:fill="auto"/>
            <w:vAlign w:val="center"/>
            <w:hideMark/>
          </w:tcPr>
          <w:p w14:paraId="1854DAF0" w14:textId="77777777" w:rsidR="00F33432" w:rsidRPr="00287DFB" w:rsidRDefault="00F33432" w:rsidP="00B4799F">
            <w:pPr>
              <w:ind w:left="123"/>
              <w:jc w:val="left"/>
              <w:rPr>
                <w:sz w:val="18"/>
                <w:lang w:val="es-ES"/>
              </w:rPr>
            </w:pPr>
            <w:r w:rsidRPr="00287DFB">
              <w:rPr>
                <w:sz w:val="18"/>
                <w:lang w:val="es-ES"/>
              </w:rPr>
              <w:t>Ganancias reservadas</w:t>
            </w:r>
          </w:p>
        </w:tc>
        <w:tc>
          <w:tcPr>
            <w:tcW w:w="1306" w:type="dxa"/>
            <w:vAlign w:val="center"/>
            <w:hideMark/>
          </w:tcPr>
          <w:p w14:paraId="0A5FD998" w14:textId="77777777" w:rsidR="00F33432" w:rsidRPr="00287DFB" w:rsidRDefault="00F33432" w:rsidP="00F33432">
            <w:pPr>
              <w:ind w:right="47"/>
              <w:jc w:val="right"/>
              <w:rPr>
                <w:sz w:val="18"/>
                <w:lang w:val="es-ES"/>
              </w:rPr>
            </w:pPr>
            <w:r w:rsidRPr="00287DFB">
              <w:rPr>
                <w:sz w:val="18"/>
                <w:lang w:val="es-ES"/>
              </w:rPr>
              <w:t>742.987</w:t>
            </w:r>
          </w:p>
        </w:tc>
        <w:tc>
          <w:tcPr>
            <w:tcW w:w="1306" w:type="dxa"/>
            <w:shd w:val="clear" w:color="auto" w:fill="auto"/>
            <w:vAlign w:val="center"/>
          </w:tcPr>
          <w:p w14:paraId="1A2B5CBC" w14:textId="77777777" w:rsidR="00F33432" w:rsidRPr="00287DFB" w:rsidRDefault="00F33432" w:rsidP="00F33432">
            <w:pPr>
              <w:ind w:right="47"/>
              <w:jc w:val="right"/>
              <w:rPr>
                <w:sz w:val="18"/>
                <w:lang w:val="es-ES"/>
              </w:rPr>
            </w:pPr>
            <w:r w:rsidRPr="00287DFB">
              <w:rPr>
                <w:sz w:val="18"/>
                <w:lang w:val="es-ES"/>
              </w:rPr>
              <w:t>823.962</w:t>
            </w:r>
          </w:p>
        </w:tc>
      </w:tr>
      <w:tr w:rsidR="00F33432" w:rsidRPr="00287DFB" w14:paraId="7878EE96" w14:textId="77777777" w:rsidTr="005711AC">
        <w:trPr>
          <w:trHeight w:val="260"/>
          <w:jc w:val="center"/>
        </w:trPr>
        <w:tc>
          <w:tcPr>
            <w:tcW w:w="6327" w:type="dxa"/>
            <w:shd w:val="clear" w:color="auto" w:fill="auto"/>
            <w:vAlign w:val="center"/>
            <w:hideMark/>
          </w:tcPr>
          <w:p w14:paraId="3F56829B" w14:textId="77777777" w:rsidR="00F33432" w:rsidRPr="00287DFB" w:rsidRDefault="00F33432" w:rsidP="00B4799F">
            <w:pPr>
              <w:ind w:left="123"/>
              <w:jc w:val="left"/>
              <w:rPr>
                <w:sz w:val="18"/>
                <w:lang w:val="es-ES"/>
              </w:rPr>
            </w:pPr>
            <w:r w:rsidRPr="00287DFB">
              <w:rPr>
                <w:sz w:val="18"/>
                <w:lang w:val="es-ES"/>
              </w:rPr>
              <w:t>Resultados no asignados</w:t>
            </w:r>
          </w:p>
        </w:tc>
        <w:tc>
          <w:tcPr>
            <w:tcW w:w="1306" w:type="dxa"/>
            <w:vAlign w:val="center"/>
            <w:hideMark/>
          </w:tcPr>
          <w:p w14:paraId="74DD5D5B" w14:textId="77777777" w:rsidR="00F33432" w:rsidRPr="00287DFB" w:rsidRDefault="00F33432" w:rsidP="00F33432">
            <w:pPr>
              <w:ind w:right="47"/>
              <w:jc w:val="right"/>
              <w:rPr>
                <w:sz w:val="18"/>
                <w:lang w:val="es-ES"/>
              </w:rPr>
            </w:pPr>
            <w:r w:rsidRPr="00287DFB">
              <w:rPr>
                <w:sz w:val="18"/>
                <w:lang w:val="es-ES"/>
              </w:rPr>
              <w:t>(8.328.506)</w:t>
            </w:r>
          </w:p>
        </w:tc>
        <w:tc>
          <w:tcPr>
            <w:tcW w:w="1306" w:type="dxa"/>
            <w:shd w:val="clear" w:color="auto" w:fill="auto"/>
            <w:vAlign w:val="center"/>
          </w:tcPr>
          <w:p w14:paraId="6B535F39" w14:textId="77777777" w:rsidR="00F33432" w:rsidRPr="00287DFB" w:rsidRDefault="00F33432" w:rsidP="00F33432">
            <w:pPr>
              <w:ind w:right="47"/>
              <w:jc w:val="right"/>
              <w:rPr>
                <w:sz w:val="18"/>
                <w:lang w:val="es-ES"/>
              </w:rPr>
            </w:pPr>
            <w:r w:rsidRPr="00287DFB">
              <w:rPr>
                <w:sz w:val="18"/>
                <w:lang w:val="es-ES"/>
              </w:rPr>
              <w:t>(8.328.506)</w:t>
            </w:r>
          </w:p>
        </w:tc>
      </w:tr>
      <w:tr w:rsidR="00F33432" w:rsidRPr="00287DFB" w14:paraId="58547AC6" w14:textId="77777777" w:rsidTr="005711AC">
        <w:trPr>
          <w:trHeight w:val="260"/>
          <w:jc w:val="center"/>
        </w:trPr>
        <w:tc>
          <w:tcPr>
            <w:tcW w:w="6327" w:type="dxa"/>
            <w:shd w:val="clear" w:color="auto" w:fill="auto"/>
            <w:vAlign w:val="center"/>
            <w:hideMark/>
          </w:tcPr>
          <w:p w14:paraId="5265EB73" w14:textId="77777777" w:rsidR="00F33432" w:rsidRPr="00287DFB" w:rsidRDefault="00F33432" w:rsidP="00B4799F">
            <w:pPr>
              <w:ind w:left="123"/>
              <w:jc w:val="left"/>
              <w:rPr>
                <w:sz w:val="18"/>
                <w:lang w:val="es-ES"/>
              </w:rPr>
            </w:pPr>
            <w:r w:rsidRPr="00287DFB">
              <w:rPr>
                <w:sz w:val="18"/>
                <w:lang w:val="es-ES"/>
              </w:rPr>
              <w:t>Resultado del período / ejercicio</w:t>
            </w:r>
          </w:p>
        </w:tc>
        <w:tc>
          <w:tcPr>
            <w:tcW w:w="1306" w:type="dxa"/>
            <w:vAlign w:val="center"/>
            <w:hideMark/>
          </w:tcPr>
          <w:p w14:paraId="2B067777" w14:textId="77777777" w:rsidR="00F33432" w:rsidRPr="00287DFB" w:rsidRDefault="00F33432" w:rsidP="00F33432">
            <w:pPr>
              <w:ind w:right="47"/>
              <w:jc w:val="right"/>
              <w:rPr>
                <w:sz w:val="18"/>
                <w:lang w:val="es-ES"/>
              </w:rPr>
            </w:pPr>
            <w:r w:rsidRPr="00287DFB">
              <w:rPr>
                <w:sz w:val="18"/>
                <w:lang w:val="es-ES"/>
              </w:rPr>
              <w:t>(6.985)</w:t>
            </w:r>
          </w:p>
        </w:tc>
        <w:tc>
          <w:tcPr>
            <w:tcW w:w="1306" w:type="dxa"/>
            <w:shd w:val="clear" w:color="auto" w:fill="auto"/>
            <w:vAlign w:val="center"/>
          </w:tcPr>
          <w:p w14:paraId="3221DE28" w14:textId="77777777" w:rsidR="00F33432" w:rsidRPr="00287DFB" w:rsidRDefault="00F33432" w:rsidP="00F33432">
            <w:pPr>
              <w:ind w:right="47"/>
              <w:jc w:val="right"/>
              <w:rPr>
                <w:sz w:val="18"/>
                <w:lang w:val="es-ES"/>
              </w:rPr>
            </w:pPr>
            <w:r w:rsidRPr="00287DFB">
              <w:rPr>
                <w:sz w:val="18"/>
                <w:lang w:val="es-ES"/>
              </w:rPr>
              <w:t>(80.975)</w:t>
            </w:r>
          </w:p>
        </w:tc>
      </w:tr>
      <w:tr w:rsidR="00F33432" w:rsidRPr="00287DFB" w14:paraId="615F518B" w14:textId="77777777" w:rsidTr="005711AC">
        <w:trPr>
          <w:trHeight w:val="316"/>
          <w:jc w:val="center"/>
        </w:trPr>
        <w:tc>
          <w:tcPr>
            <w:tcW w:w="6327" w:type="dxa"/>
            <w:shd w:val="clear" w:color="auto" w:fill="auto"/>
            <w:vAlign w:val="center"/>
          </w:tcPr>
          <w:p w14:paraId="3BF6DA64" w14:textId="77777777" w:rsidR="00F33432" w:rsidRPr="00287DFB" w:rsidRDefault="00F33432" w:rsidP="00B4799F">
            <w:pPr>
              <w:ind w:left="123"/>
              <w:jc w:val="left"/>
              <w:rPr>
                <w:sz w:val="18"/>
                <w:lang w:val="es-ES"/>
              </w:rPr>
            </w:pPr>
            <w:r w:rsidRPr="00287DFB">
              <w:rPr>
                <w:b/>
                <w:sz w:val="18"/>
                <w:lang w:val="es-ES"/>
              </w:rPr>
              <w:t>Patrimonio Neto atribuible a los propietarios de la controladora</w:t>
            </w:r>
          </w:p>
        </w:tc>
        <w:tc>
          <w:tcPr>
            <w:tcW w:w="1306" w:type="dxa"/>
            <w:vAlign w:val="center"/>
          </w:tcPr>
          <w:p w14:paraId="08250DB7" w14:textId="77777777" w:rsidR="00F33432" w:rsidRPr="00287DFB" w:rsidRDefault="00F33432" w:rsidP="00F33432">
            <w:pPr>
              <w:ind w:right="47"/>
              <w:jc w:val="right"/>
              <w:rPr>
                <w:b/>
                <w:sz w:val="18"/>
                <w:lang w:val="es-ES"/>
              </w:rPr>
            </w:pPr>
            <w:r w:rsidRPr="00287DFB">
              <w:rPr>
                <w:b/>
                <w:sz w:val="18"/>
                <w:lang w:val="es-ES"/>
              </w:rPr>
              <w:t>1.822.681</w:t>
            </w:r>
          </w:p>
        </w:tc>
        <w:tc>
          <w:tcPr>
            <w:tcW w:w="1306" w:type="dxa"/>
            <w:shd w:val="clear" w:color="auto" w:fill="auto"/>
            <w:vAlign w:val="center"/>
          </w:tcPr>
          <w:p w14:paraId="108BE1BA" w14:textId="77777777" w:rsidR="00F33432" w:rsidRPr="00287DFB" w:rsidRDefault="00F33432" w:rsidP="00F33432">
            <w:pPr>
              <w:ind w:right="47"/>
              <w:jc w:val="right"/>
              <w:rPr>
                <w:b/>
                <w:sz w:val="18"/>
                <w:lang w:val="es-ES"/>
              </w:rPr>
            </w:pPr>
            <w:r w:rsidRPr="00287DFB">
              <w:rPr>
                <w:b/>
                <w:sz w:val="18"/>
                <w:lang w:val="es-ES"/>
              </w:rPr>
              <w:t>1.829.666</w:t>
            </w:r>
          </w:p>
        </w:tc>
      </w:tr>
      <w:tr w:rsidR="00F33432" w:rsidRPr="00287DFB" w14:paraId="246A4FE0" w14:textId="77777777" w:rsidTr="005711AC">
        <w:trPr>
          <w:trHeight w:val="260"/>
          <w:jc w:val="center"/>
        </w:trPr>
        <w:tc>
          <w:tcPr>
            <w:tcW w:w="6327" w:type="dxa"/>
            <w:shd w:val="clear" w:color="auto" w:fill="auto"/>
            <w:vAlign w:val="center"/>
          </w:tcPr>
          <w:p w14:paraId="20C82B72" w14:textId="77777777" w:rsidR="00F33432" w:rsidRPr="00287DFB" w:rsidRDefault="00F33432" w:rsidP="00B4799F">
            <w:pPr>
              <w:ind w:left="123"/>
              <w:jc w:val="left"/>
              <w:rPr>
                <w:b/>
                <w:sz w:val="18"/>
                <w:lang w:val="es-ES"/>
              </w:rPr>
            </w:pPr>
            <w:r w:rsidRPr="00287DFB">
              <w:rPr>
                <w:b/>
                <w:sz w:val="18"/>
                <w:lang w:val="es-ES"/>
              </w:rPr>
              <w:t>TOTAL PATRIMONIO NETO</w:t>
            </w:r>
          </w:p>
        </w:tc>
        <w:tc>
          <w:tcPr>
            <w:tcW w:w="1306" w:type="dxa"/>
            <w:vAlign w:val="center"/>
          </w:tcPr>
          <w:p w14:paraId="3A37881C" w14:textId="77777777" w:rsidR="00F33432" w:rsidRPr="00287DFB" w:rsidRDefault="00F33432" w:rsidP="00F33432">
            <w:pPr>
              <w:ind w:right="47"/>
              <w:jc w:val="right"/>
              <w:rPr>
                <w:b/>
                <w:sz w:val="18"/>
                <w:lang w:val="es-ES"/>
              </w:rPr>
            </w:pPr>
            <w:r w:rsidRPr="00287DFB">
              <w:rPr>
                <w:b/>
                <w:sz w:val="18"/>
                <w:lang w:val="es-ES"/>
              </w:rPr>
              <w:t>1.822.681</w:t>
            </w:r>
          </w:p>
        </w:tc>
        <w:tc>
          <w:tcPr>
            <w:tcW w:w="1306" w:type="dxa"/>
            <w:shd w:val="clear" w:color="auto" w:fill="auto"/>
            <w:vAlign w:val="center"/>
          </w:tcPr>
          <w:p w14:paraId="7F6D6FE3" w14:textId="77777777" w:rsidR="00F33432" w:rsidRPr="00287DFB" w:rsidRDefault="00F33432" w:rsidP="00F33432">
            <w:pPr>
              <w:ind w:right="47"/>
              <w:jc w:val="right"/>
              <w:rPr>
                <w:b/>
                <w:sz w:val="18"/>
                <w:lang w:val="es-ES"/>
              </w:rPr>
            </w:pPr>
            <w:r w:rsidRPr="00287DFB">
              <w:rPr>
                <w:b/>
                <w:sz w:val="18"/>
                <w:lang w:val="es-ES"/>
              </w:rPr>
              <w:t>1.829.666</w:t>
            </w:r>
          </w:p>
        </w:tc>
      </w:tr>
    </w:tbl>
    <w:p w14:paraId="1D871A52" w14:textId="51610E62" w:rsidR="00123740" w:rsidRPr="009E5404" w:rsidRDefault="00123740" w:rsidP="009E5404">
      <w:pPr>
        <w:pStyle w:val="NormalWeb"/>
        <w:spacing w:before="150" w:beforeAutospacing="0" w:after="300" w:afterAutospacing="0"/>
        <w:ind w:right="176"/>
        <w:jc w:val="both"/>
        <w:rPr>
          <w:rFonts w:ascii="Times New Roman" w:hAnsi="Times New Roman"/>
          <w:bCs/>
          <w:iCs/>
          <w:sz w:val="20"/>
          <w:szCs w:val="20"/>
        </w:rPr>
      </w:pPr>
      <w:r w:rsidRPr="009E5404">
        <w:rPr>
          <w:rFonts w:ascii="Times New Roman" w:hAnsi="Times New Roman"/>
          <w:bCs/>
          <w:iCs/>
          <w:sz w:val="20"/>
          <w:szCs w:val="20"/>
        </w:rPr>
        <w:t>De conformidad con lo previsto en el artículo 206 de la Ley General de Sociedades, “</w:t>
      </w:r>
      <w:r w:rsidRPr="009E5404">
        <w:rPr>
          <w:rFonts w:ascii="Times New Roman" w:hAnsi="Times New Roman"/>
          <w:bCs/>
          <w:i/>
          <w:sz w:val="20"/>
          <w:szCs w:val="20"/>
        </w:rPr>
        <w:t>la reducción es obligatoria cuando las pérdidas insumen las reservas y el 50% del capital.</w:t>
      </w:r>
      <w:r w:rsidRPr="009E5404">
        <w:rPr>
          <w:rFonts w:ascii="Times New Roman" w:hAnsi="Times New Roman"/>
          <w:bCs/>
          <w:iCs/>
          <w:sz w:val="20"/>
          <w:szCs w:val="20"/>
        </w:rPr>
        <w:t>” No obstante</w:t>
      </w:r>
      <w:r w:rsidR="00747890">
        <w:rPr>
          <w:rFonts w:ascii="Times New Roman" w:hAnsi="Times New Roman"/>
          <w:bCs/>
          <w:iCs/>
          <w:sz w:val="20"/>
          <w:szCs w:val="20"/>
        </w:rPr>
        <w:t>,</w:t>
      </w:r>
      <w:r w:rsidRPr="009E5404">
        <w:rPr>
          <w:rFonts w:ascii="Times New Roman" w:hAnsi="Times New Roman"/>
          <w:bCs/>
          <w:iCs/>
          <w:sz w:val="20"/>
          <w:szCs w:val="20"/>
        </w:rPr>
        <w:t xml:space="preserve"> dicho art</w:t>
      </w:r>
      <w:r w:rsidR="00BA5025">
        <w:rPr>
          <w:rFonts w:ascii="Times New Roman" w:hAnsi="Times New Roman"/>
          <w:bCs/>
          <w:iCs/>
          <w:sz w:val="20"/>
          <w:szCs w:val="20"/>
        </w:rPr>
        <w:t>í</w:t>
      </w:r>
      <w:r w:rsidRPr="009E5404">
        <w:rPr>
          <w:rFonts w:ascii="Times New Roman" w:hAnsi="Times New Roman"/>
          <w:bCs/>
          <w:iCs/>
          <w:sz w:val="20"/>
          <w:szCs w:val="20"/>
        </w:rPr>
        <w:t xml:space="preserve">culo se encuentra suspendido hasta el 31 de diciembre de 2020, conforme lo establecido por el artículo 59 de la </w:t>
      </w:r>
      <w:hyperlink r:id="rId36" w:history="1">
        <w:r w:rsidRPr="009E7251">
          <w:rPr>
            <w:rFonts w:ascii="Times New Roman" w:hAnsi="Times New Roman"/>
            <w:bCs/>
            <w:iCs/>
            <w:sz w:val="20"/>
            <w:szCs w:val="20"/>
          </w:rPr>
          <w:t>Ley N° 27.541</w:t>
        </w:r>
      </w:hyperlink>
      <w:r w:rsidRPr="009E5404">
        <w:rPr>
          <w:rFonts w:ascii="Times New Roman" w:hAnsi="Times New Roman"/>
          <w:bCs/>
          <w:iCs/>
          <w:sz w:val="20"/>
          <w:szCs w:val="20"/>
        </w:rPr>
        <w:t xml:space="preserve">. </w:t>
      </w:r>
      <w:r w:rsidR="00BA5025">
        <w:rPr>
          <w:rFonts w:ascii="Times New Roman" w:hAnsi="Times New Roman"/>
          <w:bCs/>
          <w:iCs/>
          <w:sz w:val="20"/>
          <w:szCs w:val="20"/>
        </w:rPr>
        <w:t xml:space="preserve">Oportunamente, y de corresponder, la Sociedad tomará las medidas del caso. </w:t>
      </w:r>
      <w:r w:rsidR="00747890">
        <w:rPr>
          <w:rFonts w:ascii="Times New Roman" w:hAnsi="Times New Roman"/>
          <w:bCs/>
          <w:iCs/>
          <w:sz w:val="20"/>
          <w:szCs w:val="20"/>
        </w:rPr>
        <w:t xml:space="preserve">Para mayor información, véase </w:t>
      </w:r>
      <w:r w:rsidR="004E0D66" w:rsidRPr="009E5404">
        <w:rPr>
          <w:rFonts w:ascii="Times New Roman" w:hAnsi="Times New Roman"/>
          <w:bCs/>
          <w:iCs/>
          <w:sz w:val="20"/>
          <w:szCs w:val="20"/>
        </w:rPr>
        <w:t>la nota 2.4 a los Estados Contables</w:t>
      </w:r>
      <w:r w:rsidR="004E0D66">
        <w:rPr>
          <w:rFonts w:ascii="Times New Roman" w:hAnsi="Times New Roman"/>
          <w:bCs/>
          <w:iCs/>
          <w:sz w:val="20"/>
          <w:szCs w:val="20"/>
        </w:rPr>
        <w:t xml:space="preserve"> de la Sociedad al 30 de septiembre de 2020 y  </w:t>
      </w:r>
      <w:r w:rsidR="00747890">
        <w:rPr>
          <w:rFonts w:ascii="Times New Roman" w:hAnsi="Times New Roman"/>
          <w:bCs/>
          <w:iCs/>
          <w:sz w:val="20"/>
          <w:szCs w:val="20"/>
        </w:rPr>
        <w:t xml:space="preserve">la sección g) </w:t>
      </w:r>
      <w:r w:rsidR="00747890" w:rsidRPr="005D7257">
        <w:rPr>
          <w:rFonts w:ascii="Times New Roman" w:hAnsi="Times New Roman"/>
          <w:bCs/>
          <w:i/>
          <w:sz w:val="20"/>
          <w:szCs w:val="20"/>
        </w:rPr>
        <w:t>“Hechos Recientes”</w:t>
      </w:r>
      <w:r w:rsidR="00747890">
        <w:rPr>
          <w:rFonts w:ascii="Times New Roman" w:hAnsi="Times New Roman"/>
          <w:bCs/>
          <w:iCs/>
          <w:sz w:val="20"/>
          <w:szCs w:val="20"/>
        </w:rPr>
        <w:t xml:space="preserve"> del Capítulo X </w:t>
      </w:r>
      <w:r w:rsidR="00747890" w:rsidRPr="005D7257">
        <w:rPr>
          <w:rFonts w:ascii="Times New Roman" w:hAnsi="Times New Roman"/>
          <w:bCs/>
          <w:i/>
          <w:sz w:val="20"/>
          <w:szCs w:val="20"/>
        </w:rPr>
        <w:t>“Información Adicional”</w:t>
      </w:r>
      <w:r w:rsidR="00CB1D39">
        <w:rPr>
          <w:rFonts w:ascii="Times New Roman" w:hAnsi="Times New Roman"/>
          <w:bCs/>
          <w:i/>
          <w:sz w:val="20"/>
          <w:szCs w:val="20"/>
        </w:rPr>
        <w:t>.</w:t>
      </w:r>
    </w:p>
    <w:p w14:paraId="63097C60" w14:textId="77777777" w:rsidR="00123740" w:rsidRPr="005711AC" w:rsidRDefault="00123740" w:rsidP="00F33432">
      <w:pPr>
        <w:widowControl w:val="0"/>
        <w:jc w:val="both"/>
        <w:rPr>
          <w:b/>
          <w:i/>
          <w:sz w:val="20"/>
          <w:lang w:val="es-ES"/>
        </w:rPr>
      </w:pPr>
    </w:p>
    <w:p w14:paraId="7DF55EBD" w14:textId="77777777" w:rsidR="00F33432" w:rsidRPr="00287DFB" w:rsidRDefault="00F33432" w:rsidP="00F33432">
      <w:pPr>
        <w:widowControl w:val="0"/>
        <w:jc w:val="both"/>
        <w:rPr>
          <w:bCs/>
          <w:sz w:val="20"/>
          <w:szCs w:val="20"/>
          <w:lang w:val="es-ES"/>
        </w:rPr>
      </w:pPr>
      <w:r w:rsidRPr="00287DFB">
        <w:rPr>
          <w:b/>
          <w:bCs/>
          <w:i/>
          <w:sz w:val="20"/>
          <w:szCs w:val="20"/>
          <w:lang w:val="es-ES"/>
        </w:rPr>
        <w:t>4. Flujo de Efectivo</w:t>
      </w:r>
    </w:p>
    <w:p w14:paraId="49408021" w14:textId="77777777" w:rsidR="00F33432" w:rsidRPr="005711AC" w:rsidRDefault="00F33432" w:rsidP="00F33432">
      <w:pPr>
        <w:jc w:val="both"/>
        <w:rPr>
          <w:b/>
          <w:sz w:val="20"/>
          <w:u w:val="single"/>
          <w:lang w:val="es-ES_tradnl"/>
        </w:rPr>
      </w:pPr>
    </w:p>
    <w:p w14:paraId="4A805B69" w14:textId="77777777" w:rsidR="00F33432" w:rsidRPr="00287DFB" w:rsidRDefault="00F33432" w:rsidP="00F33432">
      <w:pPr>
        <w:jc w:val="both"/>
        <w:rPr>
          <w:b/>
          <w:sz w:val="20"/>
          <w:szCs w:val="20"/>
          <w:u w:val="single"/>
          <w:lang w:val="es-ES"/>
        </w:rPr>
      </w:pPr>
      <w:r w:rsidRPr="00287DFB">
        <w:rPr>
          <w:sz w:val="20"/>
          <w:szCs w:val="20"/>
          <w:lang w:val="es-MX"/>
        </w:rPr>
        <w:t>El siguiente cuadro muestra el Flujo de Efectivo al cierre de los ejercicios económicos finalizados al 31 de diciembre de 2019, 2018 y 2017</w:t>
      </w:r>
      <w:r w:rsidR="00FB2809" w:rsidRPr="00287DFB">
        <w:rPr>
          <w:sz w:val="20"/>
          <w:szCs w:val="20"/>
          <w:lang w:val="es-MX"/>
        </w:rPr>
        <w:t xml:space="preserve"> (Valores históricos, sin ajuste por inflación)</w:t>
      </w:r>
      <w:r w:rsidRPr="00287DFB">
        <w:rPr>
          <w:sz w:val="20"/>
          <w:szCs w:val="20"/>
          <w:lang w:val="es-MX"/>
        </w:rPr>
        <w:t>.</w:t>
      </w:r>
    </w:p>
    <w:p w14:paraId="393FBACA" w14:textId="77777777" w:rsidR="00F33432" w:rsidRPr="00287DFB" w:rsidRDefault="00F33432" w:rsidP="00F33432">
      <w:pPr>
        <w:jc w:val="both"/>
        <w:rPr>
          <w:b/>
          <w:sz w:val="20"/>
          <w:szCs w:val="20"/>
          <w:u w:val="single"/>
          <w:lang w:val="es-ES"/>
        </w:rPr>
      </w:pPr>
    </w:p>
    <w:tbl>
      <w:tblPr>
        <w:tblW w:w="8918" w:type="dxa"/>
        <w:tblInd w:w="142" w:type="dxa"/>
        <w:tblLook w:val="04A0" w:firstRow="1" w:lastRow="0" w:firstColumn="1" w:lastColumn="0" w:noHBand="0" w:noVBand="1"/>
      </w:tblPr>
      <w:tblGrid>
        <w:gridCol w:w="4323"/>
        <w:gridCol w:w="1523"/>
        <w:gridCol w:w="1536"/>
        <w:gridCol w:w="1536"/>
      </w:tblGrid>
      <w:tr w:rsidR="00F33432" w:rsidRPr="00287DFB" w14:paraId="05F6D014" w14:textId="77777777" w:rsidTr="005711AC">
        <w:trPr>
          <w:trHeight w:val="227"/>
        </w:trPr>
        <w:tc>
          <w:tcPr>
            <w:tcW w:w="4323" w:type="dxa"/>
            <w:shd w:val="clear" w:color="auto" w:fill="auto"/>
            <w:vAlign w:val="center"/>
          </w:tcPr>
          <w:p w14:paraId="5CEDA395" w14:textId="77777777" w:rsidR="00F33432" w:rsidRPr="00287DFB" w:rsidRDefault="00F33432" w:rsidP="00F33432">
            <w:pPr>
              <w:rPr>
                <w:sz w:val="18"/>
                <w:szCs w:val="18"/>
                <w:lang w:val="es-ES_tradnl"/>
              </w:rPr>
            </w:pPr>
          </w:p>
        </w:tc>
        <w:tc>
          <w:tcPr>
            <w:tcW w:w="1523" w:type="dxa"/>
            <w:tcBorders>
              <w:bottom w:val="single" w:sz="4" w:space="0" w:color="auto"/>
            </w:tcBorders>
            <w:shd w:val="clear" w:color="auto" w:fill="auto"/>
            <w:vAlign w:val="center"/>
          </w:tcPr>
          <w:p w14:paraId="23A980EB" w14:textId="77777777" w:rsidR="00F33432" w:rsidRPr="00287DFB" w:rsidRDefault="00F33432" w:rsidP="00F33432">
            <w:pPr>
              <w:rPr>
                <w:b/>
                <w:sz w:val="18"/>
                <w:szCs w:val="18"/>
                <w:lang w:val="es-ES_tradnl"/>
              </w:rPr>
            </w:pPr>
            <w:r w:rsidRPr="00287DFB">
              <w:rPr>
                <w:b/>
                <w:sz w:val="18"/>
                <w:szCs w:val="18"/>
                <w:lang w:val="es-ES_tradnl"/>
              </w:rPr>
              <w:t>2019</w:t>
            </w:r>
          </w:p>
        </w:tc>
        <w:tc>
          <w:tcPr>
            <w:tcW w:w="1536" w:type="dxa"/>
            <w:tcBorders>
              <w:bottom w:val="single" w:sz="4" w:space="0" w:color="auto"/>
            </w:tcBorders>
            <w:shd w:val="clear" w:color="auto" w:fill="auto"/>
            <w:vAlign w:val="center"/>
          </w:tcPr>
          <w:p w14:paraId="38C37F87" w14:textId="77777777" w:rsidR="00F33432" w:rsidRPr="00287DFB" w:rsidRDefault="00F33432" w:rsidP="00F33432">
            <w:pPr>
              <w:rPr>
                <w:b/>
                <w:sz w:val="18"/>
                <w:szCs w:val="18"/>
                <w:lang w:val="es-ES_tradnl"/>
              </w:rPr>
            </w:pPr>
            <w:r w:rsidRPr="00287DFB">
              <w:rPr>
                <w:b/>
                <w:sz w:val="18"/>
                <w:szCs w:val="18"/>
                <w:lang w:val="es-ES_tradnl"/>
              </w:rPr>
              <w:t>2018</w:t>
            </w:r>
          </w:p>
        </w:tc>
        <w:tc>
          <w:tcPr>
            <w:tcW w:w="1536" w:type="dxa"/>
            <w:tcBorders>
              <w:bottom w:val="single" w:sz="4" w:space="0" w:color="auto"/>
            </w:tcBorders>
            <w:shd w:val="clear" w:color="auto" w:fill="auto"/>
          </w:tcPr>
          <w:p w14:paraId="3F0034CF" w14:textId="77777777" w:rsidR="00F33432" w:rsidRPr="00287DFB" w:rsidRDefault="00F33432" w:rsidP="00F33432">
            <w:pPr>
              <w:rPr>
                <w:b/>
                <w:sz w:val="18"/>
                <w:szCs w:val="18"/>
                <w:lang w:val="es-ES_tradnl"/>
              </w:rPr>
            </w:pPr>
            <w:r w:rsidRPr="00287DFB">
              <w:rPr>
                <w:b/>
                <w:sz w:val="18"/>
                <w:szCs w:val="18"/>
                <w:lang w:val="es-ES_tradnl"/>
              </w:rPr>
              <w:t>2017</w:t>
            </w:r>
          </w:p>
        </w:tc>
      </w:tr>
      <w:tr w:rsidR="00F33432" w:rsidRPr="00287DFB" w14:paraId="6A5756FB" w14:textId="77777777" w:rsidTr="005711AC">
        <w:trPr>
          <w:trHeight w:val="340"/>
        </w:trPr>
        <w:tc>
          <w:tcPr>
            <w:tcW w:w="4323" w:type="dxa"/>
            <w:shd w:val="clear" w:color="auto" w:fill="auto"/>
            <w:vAlign w:val="center"/>
          </w:tcPr>
          <w:p w14:paraId="689951CD" w14:textId="77777777" w:rsidR="00F33432" w:rsidRPr="00287DFB" w:rsidRDefault="00F33432" w:rsidP="00F33432">
            <w:pPr>
              <w:ind w:left="26"/>
              <w:contextualSpacing/>
              <w:jc w:val="left"/>
              <w:rPr>
                <w:rFonts w:eastAsia="Calibri"/>
                <w:color w:val="000000"/>
                <w:sz w:val="18"/>
                <w:szCs w:val="22"/>
                <w:lang w:val="es-ES"/>
              </w:rPr>
            </w:pPr>
            <w:r w:rsidRPr="00287DFB">
              <w:rPr>
                <w:rFonts w:eastAsia="Calibri"/>
                <w:color w:val="000000"/>
                <w:sz w:val="18"/>
                <w:szCs w:val="22"/>
              </w:rPr>
              <w:t>Flujo de efectivo de las actividades operativas</w:t>
            </w:r>
          </w:p>
        </w:tc>
        <w:tc>
          <w:tcPr>
            <w:tcW w:w="1523" w:type="dxa"/>
            <w:shd w:val="clear" w:color="auto" w:fill="auto"/>
            <w:vAlign w:val="center"/>
          </w:tcPr>
          <w:p w14:paraId="5CE40AB3" w14:textId="77777777" w:rsidR="00F33432" w:rsidRPr="00287DFB" w:rsidRDefault="00F33432" w:rsidP="00F33432">
            <w:pPr>
              <w:jc w:val="right"/>
              <w:rPr>
                <w:sz w:val="18"/>
                <w:szCs w:val="18"/>
              </w:rPr>
            </w:pPr>
            <w:r w:rsidRPr="00287DFB">
              <w:rPr>
                <w:sz w:val="18"/>
                <w:szCs w:val="18"/>
              </w:rPr>
              <w:t>3.416.882</w:t>
            </w:r>
          </w:p>
        </w:tc>
        <w:tc>
          <w:tcPr>
            <w:tcW w:w="1536" w:type="dxa"/>
            <w:shd w:val="clear" w:color="auto" w:fill="auto"/>
            <w:vAlign w:val="center"/>
          </w:tcPr>
          <w:p w14:paraId="337B5E14" w14:textId="77777777" w:rsidR="00F33432" w:rsidRPr="00287DFB" w:rsidRDefault="00F33432" w:rsidP="00F33432">
            <w:pPr>
              <w:jc w:val="right"/>
              <w:rPr>
                <w:sz w:val="18"/>
                <w:szCs w:val="18"/>
              </w:rPr>
            </w:pPr>
            <w:r w:rsidRPr="00287DFB">
              <w:rPr>
                <w:sz w:val="18"/>
                <w:szCs w:val="18"/>
              </w:rPr>
              <w:t>1.903.326</w:t>
            </w:r>
          </w:p>
        </w:tc>
        <w:tc>
          <w:tcPr>
            <w:tcW w:w="1536" w:type="dxa"/>
            <w:shd w:val="clear" w:color="auto" w:fill="auto"/>
            <w:vAlign w:val="center"/>
          </w:tcPr>
          <w:p w14:paraId="1ED4F212" w14:textId="77777777" w:rsidR="00F33432" w:rsidRPr="00287DFB" w:rsidRDefault="00F33432" w:rsidP="00F33432">
            <w:pPr>
              <w:jc w:val="right"/>
              <w:rPr>
                <w:sz w:val="18"/>
                <w:szCs w:val="18"/>
              </w:rPr>
            </w:pPr>
            <w:r w:rsidRPr="00287DFB">
              <w:rPr>
                <w:sz w:val="18"/>
                <w:szCs w:val="18"/>
              </w:rPr>
              <w:t>(732.278)</w:t>
            </w:r>
          </w:p>
        </w:tc>
      </w:tr>
      <w:tr w:rsidR="00F33432" w:rsidRPr="00287DFB" w14:paraId="22D24702" w14:textId="77777777" w:rsidTr="005711AC">
        <w:trPr>
          <w:trHeight w:val="340"/>
        </w:trPr>
        <w:tc>
          <w:tcPr>
            <w:tcW w:w="4323" w:type="dxa"/>
            <w:shd w:val="clear" w:color="auto" w:fill="auto"/>
            <w:vAlign w:val="center"/>
          </w:tcPr>
          <w:p w14:paraId="33B0CF19" w14:textId="77777777" w:rsidR="00F33432" w:rsidRPr="00287DFB" w:rsidRDefault="00F33432" w:rsidP="00F33432">
            <w:pPr>
              <w:ind w:left="26"/>
              <w:contextualSpacing/>
              <w:jc w:val="left"/>
              <w:rPr>
                <w:rFonts w:eastAsia="Calibri"/>
                <w:color w:val="000000"/>
                <w:sz w:val="18"/>
                <w:szCs w:val="22"/>
                <w:lang w:val="es-ES"/>
              </w:rPr>
            </w:pPr>
            <w:r w:rsidRPr="00287DFB">
              <w:rPr>
                <w:rFonts w:eastAsia="Calibri"/>
                <w:color w:val="000000"/>
                <w:sz w:val="18"/>
                <w:szCs w:val="22"/>
                <w:lang w:val="es-ES"/>
              </w:rPr>
              <w:t>Flujo de efectivo de las actividades de inversión</w:t>
            </w:r>
          </w:p>
        </w:tc>
        <w:tc>
          <w:tcPr>
            <w:tcW w:w="1523" w:type="dxa"/>
            <w:shd w:val="clear" w:color="auto" w:fill="auto"/>
            <w:vAlign w:val="center"/>
          </w:tcPr>
          <w:p w14:paraId="2105CBD9" w14:textId="77777777" w:rsidR="00F33432" w:rsidRPr="00287DFB" w:rsidRDefault="00F33432" w:rsidP="00F33432">
            <w:pPr>
              <w:jc w:val="right"/>
              <w:rPr>
                <w:sz w:val="18"/>
                <w:szCs w:val="18"/>
              </w:rPr>
            </w:pPr>
            <w:r w:rsidRPr="00287DFB">
              <w:rPr>
                <w:sz w:val="18"/>
                <w:szCs w:val="18"/>
              </w:rPr>
              <w:t>(294.807)</w:t>
            </w:r>
          </w:p>
        </w:tc>
        <w:tc>
          <w:tcPr>
            <w:tcW w:w="1536" w:type="dxa"/>
            <w:shd w:val="clear" w:color="auto" w:fill="auto"/>
            <w:vAlign w:val="center"/>
          </w:tcPr>
          <w:p w14:paraId="766A0E88" w14:textId="77777777" w:rsidR="00F33432" w:rsidRPr="00287DFB" w:rsidRDefault="00F33432" w:rsidP="00F33432">
            <w:pPr>
              <w:jc w:val="right"/>
              <w:rPr>
                <w:sz w:val="18"/>
                <w:szCs w:val="18"/>
              </w:rPr>
            </w:pPr>
            <w:r w:rsidRPr="00287DFB">
              <w:rPr>
                <w:sz w:val="18"/>
                <w:szCs w:val="18"/>
              </w:rPr>
              <w:t>(122.735)</w:t>
            </w:r>
          </w:p>
        </w:tc>
        <w:tc>
          <w:tcPr>
            <w:tcW w:w="1536" w:type="dxa"/>
            <w:shd w:val="clear" w:color="auto" w:fill="auto"/>
            <w:vAlign w:val="center"/>
          </w:tcPr>
          <w:p w14:paraId="5DBC7B47" w14:textId="77777777" w:rsidR="00F33432" w:rsidRPr="00287DFB" w:rsidRDefault="00F33432" w:rsidP="00F33432">
            <w:pPr>
              <w:jc w:val="right"/>
              <w:rPr>
                <w:sz w:val="18"/>
                <w:szCs w:val="18"/>
              </w:rPr>
            </w:pPr>
            <w:r w:rsidRPr="00287DFB">
              <w:rPr>
                <w:sz w:val="18"/>
                <w:szCs w:val="18"/>
              </w:rPr>
              <w:t>(97.785)</w:t>
            </w:r>
          </w:p>
        </w:tc>
      </w:tr>
      <w:tr w:rsidR="00F33432" w:rsidRPr="00287DFB" w14:paraId="65B787CF" w14:textId="77777777" w:rsidTr="005711AC">
        <w:trPr>
          <w:trHeight w:val="340"/>
        </w:trPr>
        <w:tc>
          <w:tcPr>
            <w:tcW w:w="4323" w:type="dxa"/>
            <w:shd w:val="clear" w:color="auto" w:fill="auto"/>
            <w:vAlign w:val="center"/>
          </w:tcPr>
          <w:p w14:paraId="77FAE6FF" w14:textId="77777777" w:rsidR="00F33432" w:rsidRPr="00287DFB" w:rsidRDefault="00F33432" w:rsidP="00F33432">
            <w:pPr>
              <w:ind w:left="26"/>
              <w:contextualSpacing/>
              <w:jc w:val="left"/>
              <w:rPr>
                <w:rFonts w:eastAsia="Calibri"/>
                <w:color w:val="000000"/>
                <w:sz w:val="18"/>
                <w:szCs w:val="18"/>
                <w:lang w:val="es-ES_tradnl"/>
              </w:rPr>
            </w:pPr>
            <w:r w:rsidRPr="00287DFB">
              <w:rPr>
                <w:rFonts w:eastAsia="Calibri"/>
                <w:color w:val="000000"/>
                <w:sz w:val="18"/>
                <w:szCs w:val="22"/>
                <w:lang w:val="es-ES"/>
              </w:rPr>
              <w:t>Flujo de efectivo de las actividades de financiación</w:t>
            </w:r>
          </w:p>
        </w:tc>
        <w:tc>
          <w:tcPr>
            <w:tcW w:w="1523" w:type="dxa"/>
            <w:shd w:val="clear" w:color="auto" w:fill="auto"/>
            <w:vAlign w:val="center"/>
          </w:tcPr>
          <w:p w14:paraId="6F7CCB94" w14:textId="77777777" w:rsidR="00F33432" w:rsidRPr="00287DFB" w:rsidRDefault="00F33432" w:rsidP="00F33432">
            <w:pPr>
              <w:jc w:val="right"/>
              <w:rPr>
                <w:sz w:val="18"/>
                <w:szCs w:val="18"/>
              </w:rPr>
            </w:pPr>
            <w:r w:rsidRPr="00287DFB">
              <w:rPr>
                <w:sz w:val="18"/>
                <w:szCs w:val="18"/>
              </w:rPr>
              <w:t>(2.803.094)</w:t>
            </w:r>
          </w:p>
        </w:tc>
        <w:tc>
          <w:tcPr>
            <w:tcW w:w="1536" w:type="dxa"/>
            <w:shd w:val="clear" w:color="auto" w:fill="auto"/>
            <w:vAlign w:val="center"/>
          </w:tcPr>
          <w:p w14:paraId="219AF237" w14:textId="77777777" w:rsidR="00F33432" w:rsidRPr="00287DFB" w:rsidRDefault="00F33432" w:rsidP="00F33432">
            <w:pPr>
              <w:jc w:val="right"/>
              <w:rPr>
                <w:sz w:val="18"/>
                <w:szCs w:val="18"/>
              </w:rPr>
            </w:pPr>
            <w:r w:rsidRPr="00287DFB">
              <w:rPr>
                <w:sz w:val="18"/>
                <w:szCs w:val="18"/>
              </w:rPr>
              <w:t>(1.299.714)</w:t>
            </w:r>
          </w:p>
        </w:tc>
        <w:tc>
          <w:tcPr>
            <w:tcW w:w="1536" w:type="dxa"/>
            <w:shd w:val="clear" w:color="auto" w:fill="auto"/>
            <w:vAlign w:val="center"/>
          </w:tcPr>
          <w:p w14:paraId="504AEEC9" w14:textId="77777777" w:rsidR="00F33432" w:rsidRPr="00287DFB" w:rsidRDefault="00F33432" w:rsidP="00F33432">
            <w:pPr>
              <w:jc w:val="right"/>
              <w:rPr>
                <w:sz w:val="18"/>
                <w:szCs w:val="18"/>
              </w:rPr>
            </w:pPr>
            <w:r w:rsidRPr="00287DFB">
              <w:rPr>
                <w:sz w:val="18"/>
                <w:szCs w:val="18"/>
              </w:rPr>
              <w:t>801.584</w:t>
            </w:r>
          </w:p>
        </w:tc>
      </w:tr>
      <w:tr w:rsidR="00F33432" w:rsidRPr="00287DFB" w14:paraId="20242E86" w14:textId="77777777" w:rsidTr="005711AC">
        <w:trPr>
          <w:trHeight w:val="340"/>
        </w:trPr>
        <w:tc>
          <w:tcPr>
            <w:tcW w:w="4323" w:type="dxa"/>
            <w:shd w:val="clear" w:color="auto" w:fill="auto"/>
            <w:vAlign w:val="center"/>
          </w:tcPr>
          <w:p w14:paraId="4CE1F487" w14:textId="77777777" w:rsidR="00F33432" w:rsidRPr="00287DFB" w:rsidRDefault="00F33432" w:rsidP="00F33432">
            <w:pPr>
              <w:ind w:left="26"/>
              <w:contextualSpacing/>
              <w:jc w:val="left"/>
              <w:rPr>
                <w:rFonts w:eastAsia="Calibri"/>
                <w:color w:val="000000"/>
                <w:sz w:val="18"/>
                <w:szCs w:val="18"/>
                <w:lang w:val="es-ES_tradnl"/>
              </w:rPr>
            </w:pPr>
            <w:r w:rsidRPr="00287DFB">
              <w:rPr>
                <w:rFonts w:eastAsia="Calibri"/>
                <w:color w:val="000000"/>
                <w:sz w:val="18"/>
                <w:szCs w:val="22"/>
                <w:lang w:val="es-ES"/>
              </w:rPr>
              <w:t>Efecto de las variaciones del tipo de cambio</w:t>
            </w:r>
          </w:p>
        </w:tc>
        <w:tc>
          <w:tcPr>
            <w:tcW w:w="1523" w:type="dxa"/>
            <w:shd w:val="clear" w:color="auto" w:fill="auto"/>
            <w:vAlign w:val="center"/>
          </w:tcPr>
          <w:p w14:paraId="136EC134" w14:textId="77777777" w:rsidR="00F33432" w:rsidRPr="00287DFB" w:rsidRDefault="00F33432" w:rsidP="00F33432">
            <w:pPr>
              <w:jc w:val="right"/>
              <w:rPr>
                <w:sz w:val="18"/>
                <w:szCs w:val="18"/>
              </w:rPr>
            </w:pPr>
            <w:r w:rsidRPr="00287DFB">
              <w:rPr>
                <w:sz w:val="18"/>
                <w:szCs w:val="18"/>
              </w:rPr>
              <w:t>11.624</w:t>
            </w:r>
          </w:p>
        </w:tc>
        <w:tc>
          <w:tcPr>
            <w:tcW w:w="1536" w:type="dxa"/>
            <w:shd w:val="clear" w:color="auto" w:fill="auto"/>
            <w:vAlign w:val="center"/>
          </w:tcPr>
          <w:p w14:paraId="1AF6996C" w14:textId="77777777" w:rsidR="00F33432" w:rsidRPr="00287DFB" w:rsidRDefault="00F33432" w:rsidP="00F33432">
            <w:pPr>
              <w:jc w:val="right"/>
              <w:rPr>
                <w:sz w:val="18"/>
                <w:szCs w:val="18"/>
              </w:rPr>
            </w:pPr>
            <w:r w:rsidRPr="00287DFB">
              <w:rPr>
                <w:sz w:val="18"/>
                <w:szCs w:val="18"/>
              </w:rPr>
              <w:t>(38.045)</w:t>
            </w:r>
          </w:p>
        </w:tc>
        <w:tc>
          <w:tcPr>
            <w:tcW w:w="1536" w:type="dxa"/>
            <w:shd w:val="clear" w:color="auto" w:fill="auto"/>
            <w:vAlign w:val="center"/>
          </w:tcPr>
          <w:p w14:paraId="01687A30" w14:textId="77777777" w:rsidR="00F33432" w:rsidRPr="00287DFB" w:rsidRDefault="00F33432" w:rsidP="00F33432">
            <w:pPr>
              <w:jc w:val="right"/>
              <w:rPr>
                <w:sz w:val="18"/>
                <w:szCs w:val="18"/>
              </w:rPr>
            </w:pPr>
            <w:r w:rsidRPr="00287DFB">
              <w:rPr>
                <w:sz w:val="18"/>
                <w:szCs w:val="18"/>
              </w:rPr>
              <w:t>(39.187)</w:t>
            </w:r>
          </w:p>
        </w:tc>
      </w:tr>
      <w:tr w:rsidR="00F33432" w:rsidRPr="00287DFB" w14:paraId="01C7753F" w14:textId="77777777" w:rsidTr="005711AC">
        <w:trPr>
          <w:trHeight w:val="340"/>
        </w:trPr>
        <w:tc>
          <w:tcPr>
            <w:tcW w:w="4323" w:type="dxa"/>
            <w:shd w:val="clear" w:color="auto" w:fill="auto"/>
            <w:vAlign w:val="center"/>
          </w:tcPr>
          <w:p w14:paraId="27198F2B" w14:textId="77777777" w:rsidR="00F33432" w:rsidRPr="00287DFB" w:rsidRDefault="00F33432" w:rsidP="00F33432">
            <w:pPr>
              <w:rPr>
                <w:b/>
                <w:sz w:val="18"/>
                <w:szCs w:val="18"/>
                <w:lang w:val="es-ES_tradnl"/>
              </w:rPr>
            </w:pPr>
            <w:r w:rsidRPr="00287DFB">
              <w:rPr>
                <w:b/>
                <w:sz w:val="18"/>
                <w:szCs w:val="18"/>
                <w:lang w:val="es-ES_tradnl"/>
              </w:rPr>
              <w:t>Aumento / (Disminución) Neto del Efectivo</w:t>
            </w:r>
          </w:p>
        </w:tc>
        <w:tc>
          <w:tcPr>
            <w:tcW w:w="1523" w:type="dxa"/>
            <w:shd w:val="clear" w:color="auto" w:fill="auto"/>
            <w:vAlign w:val="center"/>
          </w:tcPr>
          <w:p w14:paraId="1A96245A" w14:textId="77777777" w:rsidR="00F33432" w:rsidRPr="00287DFB" w:rsidRDefault="00F33432" w:rsidP="00F33432">
            <w:pPr>
              <w:jc w:val="right"/>
              <w:rPr>
                <w:b/>
                <w:sz w:val="18"/>
                <w:szCs w:val="18"/>
              </w:rPr>
            </w:pPr>
            <w:r w:rsidRPr="00287DFB">
              <w:rPr>
                <w:b/>
                <w:sz w:val="18"/>
                <w:szCs w:val="18"/>
              </w:rPr>
              <w:t>330.605</w:t>
            </w:r>
          </w:p>
        </w:tc>
        <w:tc>
          <w:tcPr>
            <w:tcW w:w="1536" w:type="dxa"/>
            <w:shd w:val="clear" w:color="auto" w:fill="auto"/>
            <w:vAlign w:val="center"/>
          </w:tcPr>
          <w:p w14:paraId="0CFD439D" w14:textId="77777777" w:rsidR="00F33432" w:rsidRPr="00287DFB" w:rsidRDefault="00F33432" w:rsidP="00F33432">
            <w:pPr>
              <w:jc w:val="right"/>
              <w:rPr>
                <w:b/>
                <w:sz w:val="18"/>
                <w:szCs w:val="18"/>
              </w:rPr>
            </w:pPr>
            <w:r w:rsidRPr="00287DFB">
              <w:rPr>
                <w:b/>
                <w:sz w:val="18"/>
                <w:szCs w:val="18"/>
              </w:rPr>
              <w:t>442.832</w:t>
            </w:r>
          </w:p>
        </w:tc>
        <w:tc>
          <w:tcPr>
            <w:tcW w:w="1536" w:type="dxa"/>
            <w:shd w:val="clear" w:color="auto" w:fill="auto"/>
            <w:vAlign w:val="center"/>
          </w:tcPr>
          <w:p w14:paraId="6B178EA0" w14:textId="77777777" w:rsidR="00F33432" w:rsidRPr="00287DFB" w:rsidRDefault="00F33432" w:rsidP="00F33432">
            <w:pPr>
              <w:jc w:val="right"/>
              <w:rPr>
                <w:b/>
                <w:sz w:val="18"/>
                <w:szCs w:val="18"/>
              </w:rPr>
            </w:pPr>
            <w:r w:rsidRPr="00287DFB">
              <w:rPr>
                <w:b/>
                <w:sz w:val="18"/>
                <w:szCs w:val="18"/>
              </w:rPr>
              <w:t>(67.666)</w:t>
            </w:r>
          </w:p>
        </w:tc>
      </w:tr>
    </w:tbl>
    <w:p w14:paraId="5BE996FA" w14:textId="77777777" w:rsidR="00F33432" w:rsidRPr="00287DFB" w:rsidRDefault="00F33432" w:rsidP="00F33432">
      <w:pPr>
        <w:rPr>
          <w:sz w:val="18"/>
          <w:szCs w:val="18"/>
          <w:lang w:val="es-ES_tradnl"/>
        </w:rPr>
      </w:pPr>
    </w:p>
    <w:p w14:paraId="2B51CB4B" w14:textId="77777777" w:rsidR="00F33432" w:rsidRPr="00287DFB" w:rsidRDefault="00F33432" w:rsidP="00F33432">
      <w:pPr>
        <w:jc w:val="both"/>
        <w:rPr>
          <w:b/>
          <w:sz w:val="20"/>
          <w:szCs w:val="20"/>
          <w:u w:val="single"/>
          <w:lang w:val="es-ES"/>
        </w:rPr>
      </w:pPr>
      <w:r w:rsidRPr="00287DFB">
        <w:rPr>
          <w:sz w:val="20"/>
          <w:lang w:val="es-MX"/>
        </w:rPr>
        <w:t xml:space="preserve">El siguiente cuadro muestra el </w:t>
      </w:r>
      <w:r w:rsidRPr="00287DFB">
        <w:rPr>
          <w:sz w:val="20"/>
        </w:rPr>
        <w:t xml:space="preserve">Estado Intermedio Condensado de </w:t>
      </w:r>
      <w:r w:rsidRPr="00287DFB">
        <w:rPr>
          <w:sz w:val="20"/>
          <w:lang w:val="es-MX"/>
        </w:rPr>
        <w:t>Flujo de Efectivo al cierre del periodo de seis meses finalizado el 30 de junio de 2020, expuesto de forma comparativa los saldos del mismo periodo del ejercicio 2019</w:t>
      </w:r>
      <w:r w:rsidRPr="00287DFB">
        <w:rPr>
          <w:sz w:val="20"/>
          <w:szCs w:val="20"/>
          <w:lang w:val="es-MX"/>
        </w:rPr>
        <w:t xml:space="preserve"> </w:t>
      </w:r>
      <w:r w:rsidR="00D43EBB" w:rsidRPr="00287DFB">
        <w:rPr>
          <w:sz w:val="20"/>
          <w:szCs w:val="20"/>
          <w:lang w:val="es-MX"/>
        </w:rPr>
        <w:t>(Valores ajustados por inflación a junio 2020).</w:t>
      </w:r>
    </w:p>
    <w:p w14:paraId="7BF0B7E3" w14:textId="77777777" w:rsidR="00F33432" w:rsidRPr="005711AC" w:rsidRDefault="00F33432" w:rsidP="00F33432">
      <w:pPr>
        <w:jc w:val="both"/>
        <w:rPr>
          <w:b/>
          <w:sz w:val="20"/>
          <w:u w:val="single"/>
          <w:lang w:val="es-ES"/>
        </w:rPr>
      </w:pPr>
    </w:p>
    <w:tbl>
      <w:tblPr>
        <w:tblW w:w="7648" w:type="dxa"/>
        <w:tblInd w:w="584" w:type="dxa"/>
        <w:tblLook w:val="04A0" w:firstRow="1" w:lastRow="0" w:firstColumn="1" w:lastColumn="0" w:noHBand="0" w:noVBand="1"/>
      </w:tblPr>
      <w:tblGrid>
        <w:gridCol w:w="4998"/>
        <w:gridCol w:w="1523"/>
        <w:gridCol w:w="1127"/>
      </w:tblGrid>
      <w:tr w:rsidR="00F33432" w:rsidRPr="00287DFB" w14:paraId="12E950D9" w14:textId="77777777" w:rsidTr="005711AC">
        <w:trPr>
          <w:trHeight w:val="227"/>
        </w:trPr>
        <w:tc>
          <w:tcPr>
            <w:tcW w:w="4998" w:type="dxa"/>
            <w:shd w:val="clear" w:color="auto" w:fill="auto"/>
            <w:vAlign w:val="center"/>
          </w:tcPr>
          <w:p w14:paraId="5CCB6FC8" w14:textId="77777777" w:rsidR="00F33432" w:rsidRPr="00287DFB" w:rsidRDefault="00F33432" w:rsidP="00F33432">
            <w:pPr>
              <w:rPr>
                <w:sz w:val="18"/>
                <w:lang w:val="es-ES_tradnl"/>
              </w:rPr>
            </w:pPr>
          </w:p>
        </w:tc>
        <w:tc>
          <w:tcPr>
            <w:tcW w:w="1523" w:type="dxa"/>
            <w:tcBorders>
              <w:bottom w:val="single" w:sz="4" w:space="0" w:color="auto"/>
            </w:tcBorders>
            <w:shd w:val="clear" w:color="auto" w:fill="auto"/>
            <w:vAlign w:val="center"/>
          </w:tcPr>
          <w:p w14:paraId="038C304A" w14:textId="77777777" w:rsidR="00F33432" w:rsidRPr="00287DFB" w:rsidRDefault="00F33432" w:rsidP="00F33432">
            <w:pPr>
              <w:rPr>
                <w:b/>
                <w:sz w:val="18"/>
                <w:lang w:val="es-ES_tradnl"/>
              </w:rPr>
            </w:pPr>
            <w:r w:rsidRPr="00287DFB">
              <w:rPr>
                <w:b/>
                <w:sz w:val="18"/>
                <w:lang w:val="es-ES_tradnl"/>
              </w:rPr>
              <w:t>30/06/2020</w:t>
            </w:r>
          </w:p>
        </w:tc>
        <w:tc>
          <w:tcPr>
            <w:tcW w:w="1127" w:type="dxa"/>
            <w:tcBorders>
              <w:bottom w:val="single" w:sz="4" w:space="0" w:color="auto"/>
            </w:tcBorders>
            <w:shd w:val="clear" w:color="auto" w:fill="auto"/>
            <w:vAlign w:val="center"/>
          </w:tcPr>
          <w:p w14:paraId="34253830" w14:textId="77777777" w:rsidR="00F33432" w:rsidRPr="00287DFB" w:rsidRDefault="00F33432" w:rsidP="00F33432">
            <w:pPr>
              <w:rPr>
                <w:b/>
                <w:sz w:val="18"/>
                <w:lang w:val="es-ES_tradnl"/>
              </w:rPr>
            </w:pPr>
            <w:r w:rsidRPr="00287DFB">
              <w:rPr>
                <w:b/>
                <w:sz w:val="18"/>
                <w:lang w:val="es-ES_tradnl"/>
              </w:rPr>
              <w:t>30/06/2019</w:t>
            </w:r>
          </w:p>
        </w:tc>
      </w:tr>
      <w:tr w:rsidR="00F33432" w:rsidRPr="00287DFB" w14:paraId="4DA0F80A" w14:textId="77777777" w:rsidTr="005711AC">
        <w:trPr>
          <w:trHeight w:val="53"/>
        </w:trPr>
        <w:tc>
          <w:tcPr>
            <w:tcW w:w="4998" w:type="dxa"/>
            <w:shd w:val="clear" w:color="auto" w:fill="auto"/>
            <w:vAlign w:val="center"/>
          </w:tcPr>
          <w:p w14:paraId="1BCF4C48" w14:textId="77777777" w:rsidR="00F33432" w:rsidRPr="00287DFB" w:rsidRDefault="00F33432" w:rsidP="00B4799F">
            <w:pPr>
              <w:ind w:left="1134" w:hanging="1134"/>
              <w:contextualSpacing/>
              <w:jc w:val="left"/>
              <w:rPr>
                <w:color w:val="000000"/>
                <w:sz w:val="18"/>
                <w:lang w:val="es-ES"/>
              </w:rPr>
            </w:pPr>
            <w:r w:rsidRPr="00287DFB">
              <w:rPr>
                <w:color w:val="000000"/>
                <w:sz w:val="18"/>
              </w:rPr>
              <w:t>Flujo de efectivo de las actividades operativas</w:t>
            </w:r>
          </w:p>
        </w:tc>
        <w:tc>
          <w:tcPr>
            <w:tcW w:w="1523" w:type="dxa"/>
            <w:shd w:val="clear" w:color="auto" w:fill="auto"/>
            <w:vAlign w:val="center"/>
          </w:tcPr>
          <w:p w14:paraId="7AAE2983" w14:textId="77777777" w:rsidR="00F33432" w:rsidRPr="00287DFB" w:rsidRDefault="00F33432" w:rsidP="00F33432">
            <w:pPr>
              <w:jc w:val="right"/>
              <w:rPr>
                <w:sz w:val="18"/>
              </w:rPr>
            </w:pPr>
            <w:r w:rsidRPr="005711AC">
              <w:rPr>
                <w:sz w:val="16"/>
              </w:rPr>
              <w:t>1.622.732</w:t>
            </w:r>
          </w:p>
        </w:tc>
        <w:tc>
          <w:tcPr>
            <w:tcW w:w="1127" w:type="dxa"/>
            <w:shd w:val="clear" w:color="auto" w:fill="auto"/>
            <w:vAlign w:val="center"/>
          </w:tcPr>
          <w:p w14:paraId="067B921C" w14:textId="77777777" w:rsidR="00F33432" w:rsidRPr="00287DFB" w:rsidRDefault="00F33432" w:rsidP="00F33432">
            <w:pPr>
              <w:jc w:val="right"/>
              <w:rPr>
                <w:sz w:val="18"/>
              </w:rPr>
            </w:pPr>
            <w:r w:rsidRPr="005711AC">
              <w:rPr>
                <w:sz w:val="16"/>
              </w:rPr>
              <w:t>935.736</w:t>
            </w:r>
          </w:p>
        </w:tc>
      </w:tr>
      <w:tr w:rsidR="00F33432" w:rsidRPr="00287DFB" w14:paraId="7F41F88C" w14:textId="77777777" w:rsidTr="005711AC">
        <w:trPr>
          <w:trHeight w:val="63"/>
        </w:trPr>
        <w:tc>
          <w:tcPr>
            <w:tcW w:w="4998" w:type="dxa"/>
            <w:shd w:val="clear" w:color="auto" w:fill="auto"/>
            <w:vAlign w:val="center"/>
          </w:tcPr>
          <w:p w14:paraId="3358767E" w14:textId="77777777" w:rsidR="00F33432" w:rsidRPr="00287DFB" w:rsidRDefault="00F33432" w:rsidP="00B4799F">
            <w:pPr>
              <w:ind w:left="1134" w:hanging="1134"/>
              <w:contextualSpacing/>
              <w:jc w:val="left"/>
              <w:rPr>
                <w:color w:val="000000"/>
                <w:sz w:val="18"/>
                <w:lang w:val="es-ES"/>
              </w:rPr>
            </w:pPr>
            <w:r w:rsidRPr="00287DFB">
              <w:rPr>
                <w:color w:val="000000"/>
                <w:sz w:val="18"/>
                <w:lang w:val="es-ES"/>
              </w:rPr>
              <w:t>Flujo de efectivo de las actividades de inversión</w:t>
            </w:r>
          </w:p>
        </w:tc>
        <w:tc>
          <w:tcPr>
            <w:tcW w:w="1523" w:type="dxa"/>
            <w:shd w:val="clear" w:color="auto" w:fill="auto"/>
            <w:vAlign w:val="center"/>
          </w:tcPr>
          <w:p w14:paraId="63C697F6" w14:textId="77777777" w:rsidR="00F33432" w:rsidRPr="00287DFB" w:rsidRDefault="00F33432" w:rsidP="00F33432">
            <w:pPr>
              <w:jc w:val="right"/>
              <w:rPr>
                <w:sz w:val="18"/>
              </w:rPr>
            </w:pPr>
            <w:r w:rsidRPr="005711AC">
              <w:rPr>
                <w:sz w:val="16"/>
              </w:rPr>
              <w:t>(114.247)</w:t>
            </w:r>
          </w:p>
        </w:tc>
        <w:tc>
          <w:tcPr>
            <w:tcW w:w="1127" w:type="dxa"/>
            <w:shd w:val="clear" w:color="auto" w:fill="auto"/>
            <w:vAlign w:val="center"/>
          </w:tcPr>
          <w:p w14:paraId="54C0B08D" w14:textId="77777777" w:rsidR="00F33432" w:rsidRPr="00287DFB" w:rsidRDefault="00F33432" w:rsidP="00F33432">
            <w:pPr>
              <w:jc w:val="right"/>
              <w:rPr>
                <w:sz w:val="18"/>
              </w:rPr>
            </w:pPr>
            <w:r w:rsidRPr="005711AC">
              <w:rPr>
                <w:sz w:val="16"/>
              </w:rPr>
              <w:t>(214.340)</w:t>
            </w:r>
          </w:p>
        </w:tc>
      </w:tr>
      <w:tr w:rsidR="00F33432" w:rsidRPr="00287DFB" w14:paraId="7A5CE8F5" w14:textId="77777777" w:rsidTr="005711AC">
        <w:trPr>
          <w:trHeight w:val="63"/>
        </w:trPr>
        <w:tc>
          <w:tcPr>
            <w:tcW w:w="4998" w:type="dxa"/>
            <w:shd w:val="clear" w:color="auto" w:fill="auto"/>
            <w:vAlign w:val="center"/>
          </w:tcPr>
          <w:p w14:paraId="20E8FF35" w14:textId="77777777" w:rsidR="00F33432" w:rsidRPr="00287DFB" w:rsidRDefault="00F33432" w:rsidP="00B4799F">
            <w:pPr>
              <w:ind w:left="1134" w:hanging="1134"/>
              <w:contextualSpacing/>
              <w:jc w:val="left"/>
              <w:rPr>
                <w:color w:val="000000"/>
                <w:sz w:val="18"/>
                <w:lang w:val="es-ES_tradnl"/>
              </w:rPr>
            </w:pPr>
            <w:r w:rsidRPr="00287DFB">
              <w:rPr>
                <w:color w:val="000000"/>
                <w:sz w:val="18"/>
                <w:lang w:val="es-ES"/>
              </w:rPr>
              <w:t>Flujo de efectivo de las actividades de financiación</w:t>
            </w:r>
          </w:p>
        </w:tc>
        <w:tc>
          <w:tcPr>
            <w:tcW w:w="1523" w:type="dxa"/>
            <w:shd w:val="clear" w:color="auto" w:fill="auto"/>
            <w:vAlign w:val="center"/>
          </w:tcPr>
          <w:p w14:paraId="259360E8" w14:textId="77777777" w:rsidR="00F33432" w:rsidRPr="00287DFB" w:rsidRDefault="00F33432" w:rsidP="00F33432">
            <w:pPr>
              <w:jc w:val="right"/>
              <w:rPr>
                <w:sz w:val="18"/>
              </w:rPr>
            </w:pPr>
            <w:r w:rsidRPr="005711AC">
              <w:rPr>
                <w:sz w:val="16"/>
              </w:rPr>
              <w:t>(1.662.144)</w:t>
            </w:r>
          </w:p>
        </w:tc>
        <w:tc>
          <w:tcPr>
            <w:tcW w:w="1127" w:type="dxa"/>
            <w:shd w:val="clear" w:color="auto" w:fill="auto"/>
            <w:vAlign w:val="center"/>
          </w:tcPr>
          <w:p w14:paraId="21F97727" w14:textId="77777777" w:rsidR="00F33432" w:rsidRPr="00287DFB" w:rsidRDefault="00F33432" w:rsidP="00F33432">
            <w:pPr>
              <w:jc w:val="right"/>
              <w:rPr>
                <w:sz w:val="18"/>
              </w:rPr>
            </w:pPr>
            <w:r w:rsidRPr="005711AC">
              <w:rPr>
                <w:sz w:val="16"/>
              </w:rPr>
              <w:t>(255.404)</w:t>
            </w:r>
          </w:p>
        </w:tc>
      </w:tr>
      <w:tr w:rsidR="00F33432" w:rsidRPr="00287DFB" w14:paraId="54E02D67" w14:textId="77777777" w:rsidTr="005711AC">
        <w:trPr>
          <w:trHeight w:val="63"/>
        </w:trPr>
        <w:tc>
          <w:tcPr>
            <w:tcW w:w="4998" w:type="dxa"/>
            <w:shd w:val="clear" w:color="auto" w:fill="auto"/>
            <w:vAlign w:val="center"/>
          </w:tcPr>
          <w:p w14:paraId="5961FE61" w14:textId="77777777" w:rsidR="00F33432" w:rsidRPr="00287DFB" w:rsidRDefault="00F33432" w:rsidP="00B4799F">
            <w:pPr>
              <w:ind w:left="1134" w:hanging="1134"/>
              <w:contextualSpacing/>
              <w:jc w:val="left"/>
              <w:rPr>
                <w:color w:val="000000"/>
                <w:sz w:val="18"/>
                <w:lang w:val="es-ES_tradnl"/>
              </w:rPr>
            </w:pPr>
            <w:r w:rsidRPr="00287DFB">
              <w:rPr>
                <w:color w:val="000000"/>
                <w:sz w:val="18"/>
                <w:lang w:val="es-ES"/>
              </w:rPr>
              <w:t>Efecto de las variaciones del tipo de cambio</w:t>
            </w:r>
          </w:p>
        </w:tc>
        <w:tc>
          <w:tcPr>
            <w:tcW w:w="1523" w:type="dxa"/>
            <w:shd w:val="clear" w:color="auto" w:fill="auto"/>
            <w:vAlign w:val="center"/>
          </w:tcPr>
          <w:p w14:paraId="1F68C75A" w14:textId="77777777" w:rsidR="00F33432" w:rsidRPr="005711AC" w:rsidRDefault="00F33432" w:rsidP="00F33432">
            <w:pPr>
              <w:jc w:val="right"/>
              <w:rPr>
                <w:sz w:val="16"/>
                <w:lang w:val="es-ES_tradnl"/>
              </w:rPr>
            </w:pPr>
            <w:r w:rsidRPr="005711AC">
              <w:rPr>
                <w:sz w:val="16"/>
              </w:rPr>
              <w:t>1.960</w:t>
            </w:r>
          </w:p>
        </w:tc>
        <w:tc>
          <w:tcPr>
            <w:tcW w:w="1127" w:type="dxa"/>
            <w:shd w:val="clear" w:color="auto" w:fill="auto"/>
            <w:vAlign w:val="center"/>
          </w:tcPr>
          <w:p w14:paraId="11B481B1" w14:textId="77777777" w:rsidR="00F33432" w:rsidRPr="005711AC" w:rsidRDefault="00F33432" w:rsidP="00F33432">
            <w:pPr>
              <w:jc w:val="right"/>
              <w:rPr>
                <w:sz w:val="16"/>
              </w:rPr>
            </w:pPr>
            <w:r w:rsidRPr="005711AC">
              <w:rPr>
                <w:sz w:val="16"/>
              </w:rPr>
              <w:t>9.515</w:t>
            </w:r>
          </w:p>
        </w:tc>
      </w:tr>
      <w:tr w:rsidR="00F33432" w:rsidRPr="00287DFB" w14:paraId="4A8F0999" w14:textId="77777777" w:rsidTr="005711AC">
        <w:trPr>
          <w:trHeight w:val="340"/>
        </w:trPr>
        <w:tc>
          <w:tcPr>
            <w:tcW w:w="4998" w:type="dxa"/>
            <w:shd w:val="clear" w:color="auto" w:fill="auto"/>
            <w:vAlign w:val="center"/>
          </w:tcPr>
          <w:p w14:paraId="373ABAE9" w14:textId="77777777" w:rsidR="00F33432" w:rsidRPr="00287DFB" w:rsidRDefault="00F33432" w:rsidP="00B4799F">
            <w:pPr>
              <w:ind w:left="1134" w:hanging="1134"/>
              <w:contextualSpacing/>
              <w:jc w:val="left"/>
              <w:rPr>
                <w:color w:val="000000"/>
                <w:sz w:val="18"/>
                <w:lang w:val="es-ES_tradnl"/>
              </w:rPr>
            </w:pPr>
            <w:r w:rsidRPr="00287DFB">
              <w:rPr>
                <w:color w:val="000000"/>
                <w:sz w:val="18"/>
                <w:lang w:val="es-ES_tradnl"/>
              </w:rPr>
              <w:t>Efecto neto del resultado monetario de efectivo y equivalentes</w:t>
            </w:r>
          </w:p>
        </w:tc>
        <w:tc>
          <w:tcPr>
            <w:tcW w:w="1523" w:type="dxa"/>
            <w:shd w:val="clear" w:color="auto" w:fill="auto"/>
            <w:vAlign w:val="bottom"/>
          </w:tcPr>
          <w:p w14:paraId="63214519" w14:textId="77777777" w:rsidR="00F33432" w:rsidRPr="005711AC" w:rsidRDefault="00F33432" w:rsidP="00F33432">
            <w:pPr>
              <w:jc w:val="right"/>
              <w:rPr>
                <w:sz w:val="16"/>
              </w:rPr>
            </w:pPr>
            <w:r w:rsidRPr="005711AC">
              <w:rPr>
                <w:sz w:val="16"/>
              </w:rPr>
              <w:t>(129.318)</w:t>
            </w:r>
          </w:p>
        </w:tc>
        <w:tc>
          <w:tcPr>
            <w:tcW w:w="1127" w:type="dxa"/>
            <w:shd w:val="clear" w:color="auto" w:fill="auto"/>
            <w:vAlign w:val="bottom"/>
          </w:tcPr>
          <w:p w14:paraId="0E64C2BA" w14:textId="77777777" w:rsidR="00F33432" w:rsidRPr="005711AC" w:rsidRDefault="00F33432" w:rsidP="00F33432">
            <w:pPr>
              <w:jc w:val="right"/>
              <w:rPr>
                <w:sz w:val="16"/>
              </w:rPr>
            </w:pPr>
            <w:r w:rsidRPr="005711AC">
              <w:rPr>
                <w:sz w:val="16"/>
              </w:rPr>
              <w:t>(247.587)</w:t>
            </w:r>
          </w:p>
        </w:tc>
      </w:tr>
      <w:tr w:rsidR="00F33432" w:rsidRPr="00287DFB" w14:paraId="23F9F665" w14:textId="77777777" w:rsidTr="00F33432">
        <w:trPr>
          <w:trHeight w:val="63"/>
        </w:trPr>
        <w:tc>
          <w:tcPr>
            <w:tcW w:w="4998" w:type="dxa"/>
            <w:shd w:val="clear" w:color="auto" w:fill="auto"/>
            <w:vAlign w:val="center"/>
          </w:tcPr>
          <w:p w14:paraId="6C701CFA" w14:textId="77777777" w:rsidR="00F33432" w:rsidRPr="00287DFB" w:rsidRDefault="00F33432" w:rsidP="00B4799F">
            <w:pPr>
              <w:contextualSpacing/>
              <w:jc w:val="left"/>
              <w:rPr>
                <w:color w:val="000000"/>
                <w:sz w:val="18"/>
                <w:lang w:val="es-ES_tradnl"/>
              </w:rPr>
            </w:pPr>
          </w:p>
        </w:tc>
        <w:tc>
          <w:tcPr>
            <w:tcW w:w="1523" w:type="dxa"/>
            <w:shd w:val="clear" w:color="auto" w:fill="auto"/>
            <w:vAlign w:val="bottom"/>
          </w:tcPr>
          <w:p w14:paraId="2414A054" w14:textId="77777777" w:rsidR="00F33432" w:rsidRPr="00287DFB" w:rsidRDefault="00F33432" w:rsidP="00F33432">
            <w:pPr>
              <w:rPr>
                <w:sz w:val="18"/>
              </w:rPr>
            </w:pPr>
          </w:p>
        </w:tc>
        <w:tc>
          <w:tcPr>
            <w:tcW w:w="1127" w:type="dxa"/>
            <w:shd w:val="clear" w:color="auto" w:fill="auto"/>
            <w:vAlign w:val="bottom"/>
          </w:tcPr>
          <w:p w14:paraId="46577395" w14:textId="77777777" w:rsidR="00F33432" w:rsidRPr="00287DFB" w:rsidRDefault="00F33432" w:rsidP="00F33432">
            <w:pPr>
              <w:jc w:val="right"/>
              <w:rPr>
                <w:sz w:val="18"/>
              </w:rPr>
            </w:pPr>
          </w:p>
        </w:tc>
      </w:tr>
      <w:tr w:rsidR="00F33432" w:rsidRPr="00287DFB" w14:paraId="69E51140" w14:textId="77777777" w:rsidTr="005711AC">
        <w:trPr>
          <w:trHeight w:val="63"/>
        </w:trPr>
        <w:tc>
          <w:tcPr>
            <w:tcW w:w="4998" w:type="dxa"/>
            <w:shd w:val="clear" w:color="auto" w:fill="auto"/>
            <w:vAlign w:val="center"/>
          </w:tcPr>
          <w:p w14:paraId="476E3D4F" w14:textId="77777777" w:rsidR="00F33432" w:rsidRPr="00287DFB" w:rsidRDefault="00F33432" w:rsidP="00B4799F">
            <w:pPr>
              <w:jc w:val="left"/>
              <w:rPr>
                <w:b/>
                <w:sz w:val="18"/>
                <w:lang w:val="es-ES_tradnl"/>
              </w:rPr>
            </w:pPr>
            <w:r w:rsidRPr="00287DFB">
              <w:rPr>
                <w:b/>
                <w:sz w:val="18"/>
                <w:lang w:val="es-ES_tradnl"/>
              </w:rPr>
              <w:t xml:space="preserve"> (Disminución) </w:t>
            </w:r>
            <w:r w:rsidRPr="00B12B7E">
              <w:rPr>
                <w:b/>
                <w:sz w:val="18"/>
                <w:szCs w:val="18"/>
                <w:lang w:val="es-ES_tradnl"/>
              </w:rPr>
              <w:t xml:space="preserve">/ </w:t>
            </w:r>
            <w:r w:rsidR="00B12B7E">
              <w:rPr>
                <w:b/>
                <w:sz w:val="18"/>
                <w:szCs w:val="18"/>
                <w:lang w:val="es-ES_tradnl"/>
              </w:rPr>
              <w:t>Aumento</w:t>
            </w:r>
            <w:r w:rsidRPr="00B12B7E">
              <w:rPr>
                <w:b/>
                <w:sz w:val="18"/>
                <w:szCs w:val="18"/>
                <w:lang w:val="es-ES_tradnl"/>
              </w:rPr>
              <w:t xml:space="preserve"> </w:t>
            </w:r>
            <w:r w:rsidRPr="00287DFB">
              <w:rPr>
                <w:b/>
                <w:sz w:val="18"/>
                <w:lang w:val="es-ES_tradnl"/>
              </w:rPr>
              <w:t>Neto del Efectivo</w:t>
            </w:r>
          </w:p>
        </w:tc>
        <w:tc>
          <w:tcPr>
            <w:tcW w:w="1523" w:type="dxa"/>
            <w:shd w:val="clear" w:color="auto" w:fill="auto"/>
            <w:vAlign w:val="center"/>
          </w:tcPr>
          <w:p w14:paraId="6B32D783" w14:textId="77777777" w:rsidR="00F33432" w:rsidRPr="00287DFB" w:rsidRDefault="00F33432" w:rsidP="00F33432">
            <w:pPr>
              <w:jc w:val="right"/>
              <w:rPr>
                <w:b/>
                <w:sz w:val="18"/>
              </w:rPr>
            </w:pPr>
            <w:r w:rsidRPr="005711AC">
              <w:rPr>
                <w:b/>
                <w:sz w:val="16"/>
              </w:rPr>
              <w:t>(281.017)</w:t>
            </w:r>
          </w:p>
        </w:tc>
        <w:tc>
          <w:tcPr>
            <w:tcW w:w="1127" w:type="dxa"/>
            <w:shd w:val="clear" w:color="auto" w:fill="auto"/>
            <w:vAlign w:val="center"/>
          </w:tcPr>
          <w:p w14:paraId="1882B84D" w14:textId="77777777" w:rsidR="00F33432" w:rsidRPr="00287DFB" w:rsidRDefault="00F33432" w:rsidP="00F33432">
            <w:pPr>
              <w:jc w:val="right"/>
              <w:rPr>
                <w:b/>
                <w:sz w:val="18"/>
                <w:szCs w:val="18"/>
              </w:rPr>
            </w:pPr>
            <w:r w:rsidRPr="005711AC">
              <w:rPr>
                <w:b/>
                <w:sz w:val="16"/>
              </w:rPr>
              <w:t>227.920</w:t>
            </w:r>
          </w:p>
        </w:tc>
      </w:tr>
    </w:tbl>
    <w:p w14:paraId="13D3B5B2" w14:textId="77777777" w:rsidR="00F33432" w:rsidRPr="00287DFB" w:rsidRDefault="00F33432" w:rsidP="00F33432">
      <w:pPr>
        <w:widowControl w:val="0"/>
        <w:jc w:val="both"/>
        <w:outlineLvl w:val="1"/>
        <w:rPr>
          <w:b/>
          <w:bCs/>
          <w:sz w:val="20"/>
          <w:szCs w:val="20"/>
        </w:rPr>
      </w:pPr>
    </w:p>
    <w:p w14:paraId="3BEE214A" w14:textId="77777777" w:rsidR="00F33432" w:rsidRPr="00287DFB" w:rsidRDefault="00F33432" w:rsidP="00F33432">
      <w:pPr>
        <w:widowControl w:val="0"/>
        <w:jc w:val="both"/>
        <w:outlineLvl w:val="1"/>
        <w:rPr>
          <w:b/>
          <w:bCs/>
          <w:sz w:val="20"/>
          <w:szCs w:val="20"/>
        </w:rPr>
      </w:pPr>
      <w:r w:rsidRPr="00287DFB">
        <w:rPr>
          <w:b/>
          <w:bCs/>
          <w:sz w:val="20"/>
          <w:szCs w:val="20"/>
        </w:rPr>
        <w:t>b) Indicadores Financieros</w:t>
      </w:r>
      <w:r w:rsidR="00D43EBB" w:rsidRPr="00287DFB">
        <w:rPr>
          <w:b/>
          <w:bCs/>
          <w:sz w:val="20"/>
          <w:szCs w:val="20"/>
        </w:rPr>
        <w:t xml:space="preserve"> </w:t>
      </w:r>
    </w:p>
    <w:p w14:paraId="397FF37E" w14:textId="77777777" w:rsidR="00F33432" w:rsidRPr="00287DFB" w:rsidRDefault="00F33432" w:rsidP="00F33432">
      <w:pPr>
        <w:jc w:val="both"/>
        <w:rPr>
          <w:sz w:val="12"/>
          <w:szCs w:val="20"/>
        </w:rPr>
      </w:pPr>
    </w:p>
    <w:tbl>
      <w:tblPr>
        <w:tblW w:w="5000" w:type="pct"/>
        <w:tblCellMar>
          <w:left w:w="0" w:type="dxa"/>
          <w:right w:w="0" w:type="dxa"/>
        </w:tblCellMar>
        <w:tblLook w:val="00A0" w:firstRow="1" w:lastRow="0" w:firstColumn="1" w:lastColumn="0" w:noHBand="0" w:noVBand="0"/>
      </w:tblPr>
      <w:tblGrid>
        <w:gridCol w:w="3511"/>
        <w:gridCol w:w="1472"/>
        <w:gridCol w:w="1472"/>
        <w:gridCol w:w="1473"/>
        <w:gridCol w:w="1462"/>
      </w:tblGrid>
      <w:tr w:rsidR="00F33432" w:rsidRPr="00287DFB" w14:paraId="747158E2" w14:textId="77777777" w:rsidTr="00F33432">
        <w:trPr>
          <w:trHeight w:val="20"/>
          <w:tblHeader/>
        </w:trPr>
        <w:tc>
          <w:tcPr>
            <w:tcW w:w="1866" w:type="pct"/>
            <w:noWrap/>
            <w:vAlign w:val="center"/>
          </w:tcPr>
          <w:p w14:paraId="7CACF9EB" w14:textId="77777777" w:rsidR="00F33432" w:rsidRPr="00287DFB" w:rsidRDefault="00067BAA" w:rsidP="00F33432">
            <w:pPr>
              <w:widowControl w:val="0"/>
              <w:tabs>
                <w:tab w:val="left" w:pos="380"/>
              </w:tabs>
              <w:rPr>
                <w:sz w:val="18"/>
                <w:szCs w:val="18"/>
              </w:rPr>
            </w:pPr>
            <w:r w:rsidRPr="00287DFB">
              <w:rPr>
                <w:sz w:val="20"/>
                <w:szCs w:val="20"/>
              </w:rPr>
              <w:t>(Valores históricos, sin ajuste por inflación)</w:t>
            </w:r>
          </w:p>
        </w:tc>
        <w:tc>
          <w:tcPr>
            <w:tcW w:w="785" w:type="pct"/>
            <w:noWrap/>
            <w:vAlign w:val="center"/>
          </w:tcPr>
          <w:p w14:paraId="12FCA1B6" w14:textId="77777777" w:rsidR="00F33432" w:rsidRPr="00287DFB" w:rsidRDefault="00F33432" w:rsidP="00F33432">
            <w:pPr>
              <w:widowControl w:val="0"/>
              <w:tabs>
                <w:tab w:val="left" w:pos="380"/>
              </w:tabs>
              <w:rPr>
                <w:sz w:val="18"/>
                <w:szCs w:val="18"/>
              </w:rPr>
            </w:pPr>
          </w:p>
        </w:tc>
        <w:tc>
          <w:tcPr>
            <w:tcW w:w="2350" w:type="pct"/>
            <w:gridSpan w:val="3"/>
            <w:vAlign w:val="center"/>
          </w:tcPr>
          <w:p w14:paraId="00D487FB" w14:textId="77777777" w:rsidR="00F33432" w:rsidRPr="00287DFB" w:rsidRDefault="00F33432" w:rsidP="00F33432">
            <w:pPr>
              <w:widowControl w:val="0"/>
              <w:rPr>
                <w:b/>
                <w:sz w:val="18"/>
                <w:szCs w:val="18"/>
              </w:rPr>
            </w:pPr>
            <w:r w:rsidRPr="00287DFB">
              <w:rPr>
                <w:b/>
                <w:sz w:val="18"/>
                <w:szCs w:val="18"/>
              </w:rPr>
              <w:t>Ejercicios económicos finalizados el 31 de diciembre de</w:t>
            </w:r>
          </w:p>
        </w:tc>
      </w:tr>
      <w:tr w:rsidR="00F33432" w:rsidRPr="00287DFB" w14:paraId="298DEC3B" w14:textId="77777777" w:rsidTr="00F33432">
        <w:trPr>
          <w:trHeight w:val="20"/>
          <w:tblHeader/>
        </w:trPr>
        <w:tc>
          <w:tcPr>
            <w:tcW w:w="1866" w:type="pct"/>
            <w:tcBorders>
              <w:bottom w:val="single" w:sz="4" w:space="0" w:color="auto"/>
            </w:tcBorders>
            <w:noWrap/>
            <w:vAlign w:val="center"/>
          </w:tcPr>
          <w:p w14:paraId="3B6BD8DA" w14:textId="77777777" w:rsidR="00F33432" w:rsidRPr="00287DFB" w:rsidRDefault="00F33432" w:rsidP="00B4799F">
            <w:pPr>
              <w:widowControl w:val="0"/>
              <w:ind w:right="2"/>
              <w:jc w:val="left"/>
              <w:outlineLvl w:val="0"/>
              <w:rPr>
                <w:sz w:val="18"/>
                <w:szCs w:val="18"/>
              </w:rPr>
            </w:pPr>
          </w:p>
        </w:tc>
        <w:tc>
          <w:tcPr>
            <w:tcW w:w="785" w:type="pct"/>
            <w:tcBorders>
              <w:bottom w:val="single" w:sz="4" w:space="0" w:color="auto"/>
            </w:tcBorders>
            <w:noWrap/>
            <w:vAlign w:val="center"/>
          </w:tcPr>
          <w:p w14:paraId="336B073A" w14:textId="77777777" w:rsidR="00F33432" w:rsidRPr="00287DFB" w:rsidRDefault="00F33432" w:rsidP="00F33432">
            <w:pPr>
              <w:widowControl w:val="0"/>
              <w:rPr>
                <w:sz w:val="18"/>
                <w:szCs w:val="18"/>
              </w:rPr>
            </w:pPr>
            <w:r w:rsidRPr="00287DFB">
              <w:rPr>
                <w:sz w:val="18"/>
                <w:szCs w:val="18"/>
                <w:vertAlign w:val="superscript"/>
              </w:rPr>
              <w:t>(3)</w:t>
            </w:r>
          </w:p>
        </w:tc>
        <w:tc>
          <w:tcPr>
            <w:tcW w:w="785" w:type="pct"/>
            <w:tcBorders>
              <w:bottom w:val="single" w:sz="4" w:space="0" w:color="auto"/>
            </w:tcBorders>
            <w:vAlign w:val="center"/>
          </w:tcPr>
          <w:p w14:paraId="2C01025B" w14:textId="77777777" w:rsidR="00F33432" w:rsidRPr="00287DFB" w:rsidRDefault="00F33432" w:rsidP="00F33432">
            <w:pPr>
              <w:widowControl w:val="0"/>
              <w:rPr>
                <w:b/>
                <w:sz w:val="18"/>
                <w:szCs w:val="18"/>
              </w:rPr>
            </w:pPr>
            <w:r w:rsidRPr="00287DFB">
              <w:rPr>
                <w:b/>
                <w:sz w:val="18"/>
                <w:szCs w:val="18"/>
              </w:rPr>
              <w:t>2019</w:t>
            </w:r>
          </w:p>
        </w:tc>
        <w:tc>
          <w:tcPr>
            <w:tcW w:w="785" w:type="pct"/>
            <w:tcBorders>
              <w:bottom w:val="single" w:sz="4" w:space="0" w:color="auto"/>
            </w:tcBorders>
            <w:vAlign w:val="center"/>
          </w:tcPr>
          <w:p w14:paraId="3DC41F12" w14:textId="77777777" w:rsidR="00F33432" w:rsidRPr="00287DFB" w:rsidRDefault="00F33432" w:rsidP="00F33432">
            <w:pPr>
              <w:widowControl w:val="0"/>
              <w:rPr>
                <w:b/>
                <w:sz w:val="18"/>
                <w:szCs w:val="18"/>
              </w:rPr>
            </w:pPr>
            <w:r w:rsidRPr="00287DFB">
              <w:rPr>
                <w:b/>
                <w:sz w:val="18"/>
                <w:szCs w:val="18"/>
              </w:rPr>
              <w:t>2018</w:t>
            </w:r>
          </w:p>
        </w:tc>
        <w:tc>
          <w:tcPr>
            <w:tcW w:w="780" w:type="pct"/>
            <w:tcBorders>
              <w:bottom w:val="single" w:sz="4" w:space="0" w:color="auto"/>
            </w:tcBorders>
            <w:vAlign w:val="center"/>
          </w:tcPr>
          <w:p w14:paraId="27E8D05B" w14:textId="77777777" w:rsidR="00F33432" w:rsidRPr="00287DFB" w:rsidRDefault="00F33432" w:rsidP="00F33432">
            <w:pPr>
              <w:widowControl w:val="0"/>
              <w:rPr>
                <w:b/>
                <w:sz w:val="18"/>
                <w:szCs w:val="18"/>
              </w:rPr>
            </w:pPr>
            <w:r w:rsidRPr="00287DFB">
              <w:rPr>
                <w:b/>
                <w:sz w:val="18"/>
                <w:szCs w:val="18"/>
              </w:rPr>
              <w:t>2017</w:t>
            </w:r>
          </w:p>
        </w:tc>
      </w:tr>
      <w:tr w:rsidR="00F33432" w:rsidRPr="00287DFB" w14:paraId="0156C73D" w14:textId="77777777" w:rsidTr="00F33432">
        <w:trPr>
          <w:trHeight w:val="20"/>
        </w:trPr>
        <w:tc>
          <w:tcPr>
            <w:tcW w:w="1866" w:type="pct"/>
            <w:tcBorders>
              <w:top w:val="single" w:sz="4" w:space="0" w:color="auto"/>
            </w:tcBorders>
            <w:noWrap/>
            <w:vAlign w:val="center"/>
          </w:tcPr>
          <w:p w14:paraId="44AC5D9D" w14:textId="77777777" w:rsidR="00F33432" w:rsidRPr="00287DFB" w:rsidRDefault="00F33432" w:rsidP="00B4799F">
            <w:pPr>
              <w:widowControl w:val="0"/>
              <w:jc w:val="left"/>
              <w:rPr>
                <w:sz w:val="18"/>
                <w:szCs w:val="18"/>
              </w:rPr>
            </w:pPr>
            <w:r w:rsidRPr="00287DFB">
              <w:rPr>
                <w:sz w:val="18"/>
                <w:szCs w:val="18"/>
              </w:rPr>
              <w:t xml:space="preserve">Liquidez </w:t>
            </w:r>
            <w:r w:rsidRPr="00287DFB">
              <w:rPr>
                <w:sz w:val="18"/>
                <w:szCs w:val="18"/>
                <w:vertAlign w:val="superscript"/>
              </w:rPr>
              <w:t>(1)</w:t>
            </w:r>
          </w:p>
        </w:tc>
        <w:tc>
          <w:tcPr>
            <w:tcW w:w="785" w:type="pct"/>
            <w:tcBorders>
              <w:top w:val="single" w:sz="4" w:space="0" w:color="auto"/>
            </w:tcBorders>
            <w:noWrap/>
            <w:vAlign w:val="center"/>
          </w:tcPr>
          <w:p w14:paraId="23902322" w14:textId="77777777" w:rsidR="00F33432" w:rsidRPr="00287DFB" w:rsidRDefault="00F33432" w:rsidP="00F33432">
            <w:pPr>
              <w:widowControl w:val="0"/>
              <w:rPr>
                <w:sz w:val="18"/>
                <w:szCs w:val="18"/>
              </w:rPr>
            </w:pPr>
            <w:r w:rsidRPr="00287DFB">
              <w:rPr>
                <w:sz w:val="18"/>
                <w:szCs w:val="18"/>
              </w:rPr>
              <w:t>AL / PL</w:t>
            </w:r>
          </w:p>
        </w:tc>
        <w:tc>
          <w:tcPr>
            <w:tcW w:w="785" w:type="pct"/>
            <w:tcBorders>
              <w:top w:val="single" w:sz="4" w:space="0" w:color="auto"/>
            </w:tcBorders>
          </w:tcPr>
          <w:p w14:paraId="6BA093AF" w14:textId="77777777" w:rsidR="00F33432" w:rsidRPr="00287DFB" w:rsidRDefault="00F33432" w:rsidP="00F33432">
            <w:pPr>
              <w:rPr>
                <w:sz w:val="18"/>
                <w:szCs w:val="18"/>
              </w:rPr>
            </w:pPr>
            <w:r w:rsidRPr="00287DFB">
              <w:rPr>
                <w:sz w:val="18"/>
                <w:szCs w:val="18"/>
              </w:rPr>
              <w:t>0,23</w:t>
            </w:r>
          </w:p>
        </w:tc>
        <w:tc>
          <w:tcPr>
            <w:tcW w:w="785" w:type="pct"/>
            <w:tcBorders>
              <w:top w:val="single" w:sz="4" w:space="0" w:color="auto"/>
            </w:tcBorders>
          </w:tcPr>
          <w:p w14:paraId="0A4E9398" w14:textId="77777777" w:rsidR="00F33432" w:rsidRPr="00287DFB" w:rsidRDefault="00F33432" w:rsidP="00F33432">
            <w:pPr>
              <w:rPr>
                <w:sz w:val="18"/>
                <w:szCs w:val="18"/>
              </w:rPr>
            </w:pPr>
            <w:r w:rsidRPr="00287DFB">
              <w:rPr>
                <w:sz w:val="18"/>
                <w:szCs w:val="18"/>
              </w:rPr>
              <w:t>0,14</w:t>
            </w:r>
          </w:p>
        </w:tc>
        <w:tc>
          <w:tcPr>
            <w:tcW w:w="780" w:type="pct"/>
            <w:tcBorders>
              <w:top w:val="single" w:sz="4" w:space="0" w:color="auto"/>
            </w:tcBorders>
          </w:tcPr>
          <w:p w14:paraId="0380DACE" w14:textId="77777777" w:rsidR="00F33432" w:rsidRPr="00287DFB" w:rsidRDefault="00F33432" w:rsidP="00F33432">
            <w:pPr>
              <w:rPr>
                <w:sz w:val="18"/>
                <w:szCs w:val="18"/>
              </w:rPr>
            </w:pPr>
            <w:r w:rsidRPr="00287DFB">
              <w:rPr>
                <w:sz w:val="18"/>
                <w:szCs w:val="18"/>
              </w:rPr>
              <w:t>0,16</w:t>
            </w:r>
          </w:p>
        </w:tc>
      </w:tr>
      <w:tr w:rsidR="00F33432" w:rsidRPr="00287DFB" w14:paraId="466EB94F" w14:textId="77777777" w:rsidTr="00F33432">
        <w:trPr>
          <w:trHeight w:val="20"/>
        </w:trPr>
        <w:tc>
          <w:tcPr>
            <w:tcW w:w="1866" w:type="pct"/>
            <w:noWrap/>
            <w:vAlign w:val="center"/>
          </w:tcPr>
          <w:p w14:paraId="79261DB0" w14:textId="77777777" w:rsidR="00F33432" w:rsidRPr="00287DFB" w:rsidRDefault="00F33432" w:rsidP="00B4799F">
            <w:pPr>
              <w:widowControl w:val="0"/>
              <w:jc w:val="left"/>
              <w:rPr>
                <w:sz w:val="18"/>
                <w:szCs w:val="18"/>
              </w:rPr>
            </w:pPr>
            <w:r w:rsidRPr="00287DFB">
              <w:rPr>
                <w:sz w:val="18"/>
                <w:szCs w:val="18"/>
              </w:rPr>
              <w:t>Solvencia</w:t>
            </w:r>
          </w:p>
        </w:tc>
        <w:tc>
          <w:tcPr>
            <w:tcW w:w="785" w:type="pct"/>
            <w:noWrap/>
            <w:vAlign w:val="center"/>
          </w:tcPr>
          <w:p w14:paraId="464DE16C" w14:textId="77777777" w:rsidR="00F33432" w:rsidRPr="00287DFB" w:rsidRDefault="00F33432" w:rsidP="00F33432">
            <w:pPr>
              <w:widowControl w:val="0"/>
              <w:rPr>
                <w:sz w:val="18"/>
                <w:szCs w:val="18"/>
              </w:rPr>
            </w:pPr>
            <w:r w:rsidRPr="00287DFB">
              <w:rPr>
                <w:sz w:val="18"/>
                <w:szCs w:val="18"/>
              </w:rPr>
              <w:t>PN / P</w:t>
            </w:r>
          </w:p>
        </w:tc>
        <w:tc>
          <w:tcPr>
            <w:tcW w:w="785" w:type="pct"/>
          </w:tcPr>
          <w:p w14:paraId="34CDD49C" w14:textId="77777777" w:rsidR="00F33432" w:rsidRPr="00287DFB" w:rsidRDefault="00F33432" w:rsidP="00F33432">
            <w:pPr>
              <w:rPr>
                <w:sz w:val="18"/>
                <w:szCs w:val="18"/>
              </w:rPr>
            </w:pPr>
            <w:r w:rsidRPr="00287DFB">
              <w:rPr>
                <w:sz w:val="18"/>
                <w:szCs w:val="18"/>
              </w:rPr>
              <w:t>0,18</w:t>
            </w:r>
          </w:p>
        </w:tc>
        <w:tc>
          <w:tcPr>
            <w:tcW w:w="785" w:type="pct"/>
          </w:tcPr>
          <w:p w14:paraId="57623F7C" w14:textId="77777777" w:rsidR="00F33432" w:rsidRPr="00287DFB" w:rsidRDefault="00F33432" w:rsidP="00F33432">
            <w:pPr>
              <w:rPr>
                <w:sz w:val="18"/>
                <w:szCs w:val="18"/>
              </w:rPr>
            </w:pPr>
            <w:r w:rsidRPr="00287DFB">
              <w:rPr>
                <w:sz w:val="18"/>
                <w:szCs w:val="18"/>
              </w:rPr>
              <w:t>0,12</w:t>
            </w:r>
          </w:p>
        </w:tc>
        <w:tc>
          <w:tcPr>
            <w:tcW w:w="780" w:type="pct"/>
          </w:tcPr>
          <w:p w14:paraId="6F2A5794" w14:textId="77777777" w:rsidR="00F33432" w:rsidRPr="00287DFB" w:rsidRDefault="00F33432" w:rsidP="00F33432">
            <w:pPr>
              <w:rPr>
                <w:sz w:val="18"/>
                <w:szCs w:val="18"/>
              </w:rPr>
            </w:pPr>
            <w:r w:rsidRPr="00287DFB">
              <w:rPr>
                <w:sz w:val="18"/>
                <w:szCs w:val="18"/>
              </w:rPr>
              <w:t>0,18</w:t>
            </w:r>
          </w:p>
        </w:tc>
      </w:tr>
      <w:tr w:rsidR="00F33432" w:rsidRPr="00287DFB" w14:paraId="2DA1CDFF" w14:textId="77777777" w:rsidTr="00F33432">
        <w:trPr>
          <w:trHeight w:val="20"/>
        </w:trPr>
        <w:tc>
          <w:tcPr>
            <w:tcW w:w="1866" w:type="pct"/>
            <w:noWrap/>
            <w:vAlign w:val="center"/>
          </w:tcPr>
          <w:p w14:paraId="20C7DEF2" w14:textId="77777777" w:rsidR="00F33432" w:rsidRPr="00287DFB" w:rsidRDefault="00F33432" w:rsidP="00B4799F">
            <w:pPr>
              <w:widowControl w:val="0"/>
              <w:jc w:val="left"/>
              <w:rPr>
                <w:sz w:val="18"/>
                <w:szCs w:val="18"/>
              </w:rPr>
            </w:pPr>
            <w:r w:rsidRPr="00287DFB">
              <w:rPr>
                <w:sz w:val="18"/>
                <w:szCs w:val="18"/>
              </w:rPr>
              <w:t xml:space="preserve">Inmovilización del Capital </w:t>
            </w:r>
            <w:r w:rsidRPr="00287DFB">
              <w:rPr>
                <w:sz w:val="18"/>
                <w:szCs w:val="18"/>
                <w:vertAlign w:val="superscript"/>
              </w:rPr>
              <w:t>(2)</w:t>
            </w:r>
          </w:p>
        </w:tc>
        <w:tc>
          <w:tcPr>
            <w:tcW w:w="785" w:type="pct"/>
            <w:noWrap/>
            <w:vAlign w:val="center"/>
          </w:tcPr>
          <w:p w14:paraId="2EC0BC30" w14:textId="77777777" w:rsidR="00F33432" w:rsidRPr="00287DFB" w:rsidRDefault="00F33432" w:rsidP="00F33432">
            <w:pPr>
              <w:widowControl w:val="0"/>
              <w:rPr>
                <w:sz w:val="18"/>
                <w:szCs w:val="18"/>
              </w:rPr>
            </w:pPr>
            <w:r w:rsidRPr="00287DFB">
              <w:rPr>
                <w:sz w:val="18"/>
                <w:szCs w:val="18"/>
              </w:rPr>
              <w:t>ANC / A</w:t>
            </w:r>
          </w:p>
        </w:tc>
        <w:tc>
          <w:tcPr>
            <w:tcW w:w="785" w:type="pct"/>
          </w:tcPr>
          <w:p w14:paraId="330041D9" w14:textId="77777777" w:rsidR="00F33432" w:rsidRPr="00287DFB" w:rsidRDefault="00F33432" w:rsidP="00F33432">
            <w:pPr>
              <w:rPr>
                <w:sz w:val="18"/>
                <w:szCs w:val="18"/>
              </w:rPr>
            </w:pPr>
            <w:r w:rsidRPr="00287DFB">
              <w:rPr>
                <w:sz w:val="18"/>
                <w:szCs w:val="18"/>
              </w:rPr>
              <w:t>0,05</w:t>
            </w:r>
          </w:p>
        </w:tc>
        <w:tc>
          <w:tcPr>
            <w:tcW w:w="785" w:type="pct"/>
          </w:tcPr>
          <w:p w14:paraId="2BEAF574" w14:textId="77777777" w:rsidR="00F33432" w:rsidRPr="00287DFB" w:rsidRDefault="00F33432" w:rsidP="00F33432">
            <w:pPr>
              <w:rPr>
                <w:sz w:val="18"/>
                <w:szCs w:val="18"/>
              </w:rPr>
            </w:pPr>
            <w:r w:rsidRPr="00287DFB">
              <w:rPr>
                <w:sz w:val="18"/>
                <w:szCs w:val="18"/>
              </w:rPr>
              <w:t>0,02</w:t>
            </w:r>
          </w:p>
        </w:tc>
        <w:tc>
          <w:tcPr>
            <w:tcW w:w="780" w:type="pct"/>
          </w:tcPr>
          <w:p w14:paraId="6FD731E3" w14:textId="77777777" w:rsidR="00F33432" w:rsidRPr="00287DFB" w:rsidRDefault="00F33432" w:rsidP="00F33432">
            <w:pPr>
              <w:rPr>
                <w:sz w:val="18"/>
                <w:szCs w:val="18"/>
              </w:rPr>
            </w:pPr>
            <w:r w:rsidRPr="00287DFB">
              <w:rPr>
                <w:sz w:val="18"/>
                <w:szCs w:val="18"/>
              </w:rPr>
              <w:t>0,02</w:t>
            </w:r>
          </w:p>
        </w:tc>
      </w:tr>
      <w:tr w:rsidR="00F33432" w:rsidRPr="00287DFB" w14:paraId="4EA63030" w14:textId="77777777" w:rsidTr="00F33432">
        <w:trPr>
          <w:trHeight w:val="20"/>
        </w:trPr>
        <w:tc>
          <w:tcPr>
            <w:tcW w:w="1866" w:type="pct"/>
            <w:tcBorders>
              <w:bottom w:val="single" w:sz="4" w:space="0" w:color="auto"/>
            </w:tcBorders>
            <w:noWrap/>
            <w:vAlign w:val="center"/>
          </w:tcPr>
          <w:p w14:paraId="33688548" w14:textId="77777777" w:rsidR="00F33432" w:rsidRPr="00287DFB" w:rsidRDefault="00F33432" w:rsidP="00B4799F">
            <w:pPr>
              <w:widowControl w:val="0"/>
              <w:jc w:val="left"/>
              <w:rPr>
                <w:sz w:val="18"/>
                <w:szCs w:val="18"/>
              </w:rPr>
            </w:pPr>
            <w:r w:rsidRPr="00287DFB">
              <w:rPr>
                <w:sz w:val="18"/>
                <w:szCs w:val="18"/>
              </w:rPr>
              <w:t>Rentabilidad</w:t>
            </w:r>
          </w:p>
        </w:tc>
        <w:tc>
          <w:tcPr>
            <w:tcW w:w="785" w:type="pct"/>
            <w:tcBorders>
              <w:bottom w:val="single" w:sz="4" w:space="0" w:color="auto"/>
            </w:tcBorders>
            <w:noWrap/>
            <w:vAlign w:val="center"/>
          </w:tcPr>
          <w:p w14:paraId="4BCDE63C" w14:textId="77777777" w:rsidR="00F33432" w:rsidRPr="00287DFB" w:rsidRDefault="00F33432" w:rsidP="00F33432">
            <w:pPr>
              <w:widowControl w:val="0"/>
              <w:rPr>
                <w:sz w:val="18"/>
                <w:szCs w:val="18"/>
              </w:rPr>
            </w:pPr>
            <w:r w:rsidRPr="00287DFB">
              <w:rPr>
                <w:sz w:val="18"/>
                <w:szCs w:val="18"/>
              </w:rPr>
              <w:t>RE / PNP</w:t>
            </w:r>
          </w:p>
        </w:tc>
        <w:tc>
          <w:tcPr>
            <w:tcW w:w="785" w:type="pct"/>
            <w:tcBorders>
              <w:bottom w:val="single" w:sz="4" w:space="0" w:color="auto"/>
            </w:tcBorders>
          </w:tcPr>
          <w:p w14:paraId="350665C9" w14:textId="77777777" w:rsidR="00F33432" w:rsidRPr="00287DFB" w:rsidRDefault="00F33432" w:rsidP="00F33432">
            <w:pPr>
              <w:rPr>
                <w:sz w:val="18"/>
                <w:szCs w:val="18"/>
              </w:rPr>
            </w:pPr>
            <w:r w:rsidRPr="00287DFB">
              <w:rPr>
                <w:sz w:val="18"/>
                <w:szCs w:val="18"/>
              </w:rPr>
              <w:t>(0,05)</w:t>
            </w:r>
            <w:r w:rsidRPr="00287DFB" w:rsidDel="00B40E00">
              <w:rPr>
                <w:sz w:val="18"/>
                <w:szCs w:val="18"/>
              </w:rPr>
              <w:t xml:space="preserve"> </w:t>
            </w:r>
            <w:r w:rsidRPr="00287DFB">
              <w:rPr>
                <w:sz w:val="18"/>
                <w:szCs w:val="18"/>
              </w:rPr>
              <w:t xml:space="preserve"> </w:t>
            </w:r>
          </w:p>
        </w:tc>
        <w:tc>
          <w:tcPr>
            <w:tcW w:w="785" w:type="pct"/>
            <w:tcBorders>
              <w:bottom w:val="single" w:sz="4" w:space="0" w:color="auto"/>
            </w:tcBorders>
          </w:tcPr>
          <w:p w14:paraId="517BAFA1" w14:textId="77777777" w:rsidR="00F33432" w:rsidRPr="00287DFB" w:rsidRDefault="00F33432" w:rsidP="00F33432">
            <w:pPr>
              <w:rPr>
                <w:sz w:val="18"/>
                <w:szCs w:val="18"/>
              </w:rPr>
            </w:pPr>
            <w:r w:rsidRPr="00287DFB">
              <w:rPr>
                <w:sz w:val="18"/>
                <w:szCs w:val="18"/>
              </w:rPr>
              <w:t>(0,13)</w:t>
            </w:r>
            <w:r w:rsidRPr="00287DFB" w:rsidDel="00B40E00">
              <w:rPr>
                <w:sz w:val="18"/>
                <w:szCs w:val="18"/>
              </w:rPr>
              <w:t xml:space="preserve"> </w:t>
            </w:r>
            <w:r w:rsidRPr="00287DFB">
              <w:rPr>
                <w:sz w:val="18"/>
                <w:szCs w:val="18"/>
              </w:rPr>
              <w:t xml:space="preserve"> </w:t>
            </w:r>
          </w:p>
        </w:tc>
        <w:tc>
          <w:tcPr>
            <w:tcW w:w="780" w:type="pct"/>
            <w:tcBorders>
              <w:bottom w:val="single" w:sz="4" w:space="0" w:color="auto"/>
            </w:tcBorders>
          </w:tcPr>
          <w:p w14:paraId="110D84A4" w14:textId="77777777" w:rsidR="00F33432" w:rsidRPr="00287DFB" w:rsidRDefault="00F33432" w:rsidP="00F33432">
            <w:pPr>
              <w:rPr>
                <w:sz w:val="18"/>
                <w:szCs w:val="18"/>
              </w:rPr>
            </w:pPr>
            <w:r w:rsidRPr="00287DFB">
              <w:rPr>
                <w:sz w:val="18"/>
                <w:szCs w:val="18"/>
              </w:rPr>
              <w:t xml:space="preserve">0,19 </w:t>
            </w:r>
          </w:p>
        </w:tc>
      </w:tr>
    </w:tbl>
    <w:p w14:paraId="58938C82" w14:textId="77777777" w:rsidR="00F33432" w:rsidRPr="00287DFB" w:rsidRDefault="00F33432" w:rsidP="00F33432">
      <w:pPr>
        <w:jc w:val="both"/>
        <w:rPr>
          <w:i/>
          <w:sz w:val="16"/>
          <w:szCs w:val="16"/>
        </w:rPr>
      </w:pPr>
      <w:r w:rsidRPr="00287DFB">
        <w:rPr>
          <w:i/>
          <w:sz w:val="16"/>
          <w:szCs w:val="16"/>
          <w:vertAlign w:val="superscript"/>
        </w:rPr>
        <w:t>(1)</w:t>
      </w:r>
      <w:r w:rsidRPr="00287DFB">
        <w:rPr>
          <w:i/>
          <w:sz w:val="16"/>
          <w:szCs w:val="16"/>
        </w:rPr>
        <w:t xml:space="preserve"> </w:t>
      </w:r>
      <w:r w:rsidR="00287DFB">
        <w:rPr>
          <w:i/>
          <w:sz w:val="16"/>
          <w:szCs w:val="16"/>
        </w:rPr>
        <w:t>S</w:t>
      </w:r>
      <w:r w:rsidRPr="00287DFB">
        <w:rPr>
          <w:i/>
          <w:sz w:val="16"/>
          <w:szCs w:val="16"/>
        </w:rPr>
        <w:t>e consideró como “Activos Líquidos” al rubro Efectivo y depósitos en Bancos y como “Pasivos Líquidos” al rubro Depósitos.</w:t>
      </w:r>
    </w:p>
    <w:p w14:paraId="2F8246B9" w14:textId="77777777" w:rsidR="00F33432" w:rsidRPr="00287DFB" w:rsidRDefault="00F33432" w:rsidP="00287DFB">
      <w:pPr>
        <w:jc w:val="left"/>
        <w:rPr>
          <w:rFonts w:eastAsia="Arial Unicode MS"/>
          <w:i/>
          <w:sz w:val="16"/>
          <w:szCs w:val="16"/>
          <w:lang w:eastAsia="es-ES"/>
        </w:rPr>
      </w:pPr>
      <w:r w:rsidRPr="00287DFB">
        <w:rPr>
          <w:rFonts w:eastAsia="Arial Unicode MS"/>
          <w:i/>
          <w:sz w:val="16"/>
          <w:szCs w:val="16"/>
          <w:vertAlign w:val="superscript"/>
          <w:lang w:eastAsia="es-ES"/>
        </w:rPr>
        <w:t>(2)</w:t>
      </w:r>
      <w:r w:rsidRPr="00287DFB">
        <w:rPr>
          <w:rFonts w:eastAsia="Arial Unicode MS"/>
          <w:i/>
          <w:sz w:val="16"/>
          <w:szCs w:val="16"/>
          <w:lang w:eastAsia="es-ES"/>
        </w:rPr>
        <w:t xml:space="preserve"> </w:t>
      </w:r>
      <w:r w:rsidR="00287DFB">
        <w:rPr>
          <w:rFonts w:eastAsia="Arial Unicode MS"/>
          <w:i/>
          <w:sz w:val="16"/>
          <w:szCs w:val="16"/>
          <w:lang w:eastAsia="es-ES"/>
        </w:rPr>
        <w:t>S</w:t>
      </w:r>
      <w:r w:rsidRPr="00287DFB">
        <w:rPr>
          <w:rFonts w:eastAsia="Arial Unicode MS"/>
          <w:i/>
          <w:sz w:val="16"/>
          <w:szCs w:val="16"/>
          <w:lang w:eastAsia="es-ES"/>
        </w:rPr>
        <w:t>e consideró como “Activos no corrientes” a Propiedad, planta y equipo y Bienes Intangibles.</w:t>
      </w:r>
    </w:p>
    <w:p w14:paraId="33DFE579" w14:textId="77777777" w:rsidR="00F33432" w:rsidRPr="00287DFB" w:rsidRDefault="00F33432" w:rsidP="00287DFB">
      <w:pPr>
        <w:widowControl w:val="0"/>
        <w:jc w:val="left"/>
        <w:rPr>
          <w:b/>
          <w:sz w:val="20"/>
        </w:rPr>
      </w:pPr>
      <w:r w:rsidRPr="00287DFB">
        <w:rPr>
          <w:rFonts w:eastAsia="Arial Unicode MS"/>
          <w:i/>
          <w:sz w:val="16"/>
          <w:szCs w:val="16"/>
          <w:vertAlign w:val="superscript"/>
        </w:rPr>
        <w:t>(3)</w:t>
      </w:r>
      <w:r w:rsidRPr="00287DFB">
        <w:rPr>
          <w:rFonts w:eastAsia="Arial Unicode MS"/>
          <w:i/>
          <w:sz w:val="16"/>
          <w:szCs w:val="16"/>
        </w:rPr>
        <w:t xml:space="preserve"> </w:t>
      </w:r>
      <w:r w:rsidRPr="00287DFB">
        <w:rPr>
          <w:i/>
          <w:sz w:val="16"/>
          <w:szCs w:val="16"/>
        </w:rPr>
        <w:t xml:space="preserve">En donde: AL: activos líquidos. PL: pasivos líquidos. PN: patrimonio neto. P: pasivo. ANC: activo no corriente. A: total del activo. RE: Resultado del ejercicio. PNP: Patrimonio neto promedio </w:t>
      </w:r>
      <w:r w:rsidRPr="00287DFB">
        <w:rPr>
          <w:b/>
        </w:rPr>
        <w:tab/>
      </w:r>
      <w:r w:rsidRPr="00287DFB">
        <w:rPr>
          <w:b/>
        </w:rPr>
        <w:tab/>
      </w:r>
    </w:p>
    <w:p w14:paraId="2F732AA0" w14:textId="77777777" w:rsidR="00D43EBB" w:rsidRPr="00287DFB" w:rsidRDefault="00D43EBB" w:rsidP="00F33432">
      <w:pPr>
        <w:widowControl w:val="0"/>
        <w:jc w:val="both"/>
        <w:rPr>
          <w:sz w:val="20"/>
          <w:lang w:val="es-ES_tradnl"/>
        </w:rPr>
      </w:pPr>
    </w:p>
    <w:tbl>
      <w:tblPr>
        <w:tblW w:w="5000" w:type="pct"/>
        <w:tblCellMar>
          <w:left w:w="0" w:type="dxa"/>
          <w:right w:w="0" w:type="dxa"/>
        </w:tblCellMar>
        <w:tblLook w:val="00A0" w:firstRow="1" w:lastRow="0" w:firstColumn="1" w:lastColumn="0" w:noHBand="0" w:noVBand="0"/>
      </w:tblPr>
      <w:tblGrid>
        <w:gridCol w:w="4384"/>
        <w:gridCol w:w="1842"/>
        <w:gridCol w:w="1842"/>
        <w:gridCol w:w="1322"/>
      </w:tblGrid>
      <w:tr w:rsidR="00F33432" w:rsidRPr="00287DFB" w14:paraId="13A98F8C" w14:textId="77777777" w:rsidTr="005711AC">
        <w:trPr>
          <w:trHeight w:val="24"/>
          <w:tblHeader/>
        </w:trPr>
        <w:tc>
          <w:tcPr>
            <w:tcW w:w="2334" w:type="pct"/>
            <w:tcBorders>
              <w:bottom w:val="single" w:sz="4" w:space="0" w:color="auto"/>
            </w:tcBorders>
            <w:noWrap/>
            <w:vAlign w:val="center"/>
          </w:tcPr>
          <w:p w14:paraId="70370387" w14:textId="77777777" w:rsidR="00F33432" w:rsidRPr="00287DFB" w:rsidRDefault="00067BAA" w:rsidP="00F33432">
            <w:pPr>
              <w:widowControl w:val="0"/>
              <w:jc w:val="both"/>
              <w:rPr>
                <w:sz w:val="18"/>
              </w:rPr>
            </w:pPr>
            <w:r w:rsidRPr="00287DFB">
              <w:rPr>
                <w:sz w:val="20"/>
                <w:lang w:val="es-ES_tradnl"/>
              </w:rPr>
              <w:t>(Valores ajustados por inflación a junio 2020)</w:t>
            </w:r>
          </w:p>
        </w:tc>
        <w:tc>
          <w:tcPr>
            <w:tcW w:w="981" w:type="pct"/>
            <w:tcBorders>
              <w:bottom w:val="single" w:sz="4" w:space="0" w:color="auto"/>
            </w:tcBorders>
            <w:noWrap/>
            <w:vAlign w:val="center"/>
          </w:tcPr>
          <w:p w14:paraId="098F5638" w14:textId="77777777" w:rsidR="00F33432" w:rsidRPr="00287DFB" w:rsidRDefault="00F33432" w:rsidP="005711AC">
            <w:pPr>
              <w:widowControl w:val="0"/>
              <w:jc w:val="both"/>
              <w:rPr>
                <w:sz w:val="18"/>
              </w:rPr>
            </w:pPr>
            <w:r w:rsidRPr="00287DFB">
              <w:rPr>
                <w:sz w:val="18"/>
                <w:vertAlign w:val="superscript"/>
              </w:rPr>
              <w:t>(3)</w:t>
            </w:r>
          </w:p>
        </w:tc>
        <w:tc>
          <w:tcPr>
            <w:tcW w:w="1685" w:type="pct"/>
            <w:gridSpan w:val="2"/>
            <w:tcBorders>
              <w:bottom w:val="single" w:sz="4" w:space="0" w:color="auto"/>
            </w:tcBorders>
            <w:vAlign w:val="center"/>
          </w:tcPr>
          <w:p w14:paraId="5AEB65B4" w14:textId="77777777" w:rsidR="00F33432" w:rsidRPr="00287DFB" w:rsidRDefault="00F33432" w:rsidP="005711AC">
            <w:pPr>
              <w:widowControl w:val="0"/>
              <w:jc w:val="both"/>
              <w:rPr>
                <w:b/>
                <w:sz w:val="18"/>
              </w:rPr>
            </w:pPr>
            <w:r w:rsidRPr="00287DFB">
              <w:rPr>
                <w:b/>
                <w:sz w:val="18"/>
              </w:rPr>
              <w:t xml:space="preserve">Período Intermedio finalizado el </w:t>
            </w:r>
          </w:p>
        </w:tc>
      </w:tr>
      <w:tr w:rsidR="00F33432" w:rsidRPr="00287DFB" w14:paraId="1DD22A80" w14:textId="77777777" w:rsidTr="005711AC">
        <w:trPr>
          <w:trHeight w:val="24"/>
          <w:tblHeader/>
        </w:trPr>
        <w:tc>
          <w:tcPr>
            <w:tcW w:w="2334" w:type="pct"/>
            <w:tcBorders>
              <w:bottom w:val="single" w:sz="4" w:space="0" w:color="auto"/>
            </w:tcBorders>
            <w:noWrap/>
            <w:vAlign w:val="center"/>
          </w:tcPr>
          <w:p w14:paraId="6AF4A993" w14:textId="77777777" w:rsidR="00F33432" w:rsidRPr="00287DFB" w:rsidRDefault="00F33432" w:rsidP="00F33432">
            <w:pPr>
              <w:widowControl w:val="0"/>
              <w:jc w:val="both"/>
              <w:rPr>
                <w:sz w:val="18"/>
              </w:rPr>
            </w:pPr>
          </w:p>
        </w:tc>
        <w:tc>
          <w:tcPr>
            <w:tcW w:w="981" w:type="pct"/>
            <w:tcBorders>
              <w:bottom w:val="single" w:sz="4" w:space="0" w:color="auto"/>
            </w:tcBorders>
            <w:noWrap/>
            <w:vAlign w:val="center"/>
          </w:tcPr>
          <w:p w14:paraId="471A63B0" w14:textId="77777777" w:rsidR="00F33432" w:rsidRPr="00287DFB" w:rsidRDefault="00F33432" w:rsidP="00F33432">
            <w:pPr>
              <w:widowControl w:val="0"/>
              <w:jc w:val="both"/>
              <w:rPr>
                <w:sz w:val="18"/>
                <w:vertAlign w:val="superscript"/>
              </w:rPr>
            </w:pPr>
          </w:p>
        </w:tc>
        <w:tc>
          <w:tcPr>
            <w:tcW w:w="981" w:type="pct"/>
            <w:tcBorders>
              <w:bottom w:val="single" w:sz="4" w:space="0" w:color="auto"/>
            </w:tcBorders>
            <w:vAlign w:val="center"/>
          </w:tcPr>
          <w:p w14:paraId="5A6F375E" w14:textId="77777777" w:rsidR="00F33432" w:rsidRPr="00287DFB" w:rsidRDefault="00F33432" w:rsidP="005711AC">
            <w:pPr>
              <w:widowControl w:val="0"/>
              <w:jc w:val="both"/>
              <w:rPr>
                <w:b/>
                <w:sz w:val="18"/>
              </w:rPr>
            </w:pPr>
            <w:r w:rsidRPr="00287DFB">
              <w:rPr>
                <w:b/>
                <w:sz w:val="18"/>
              </w:rPr>
              <w:t>30/06/2020</w:t>
            </w:r>
          </w:p>
        </w:tc>
        <w:tc>
          <w:tcPr>
            <w:tcW w:w="704" w:type="pct"/>
            <w:tcBorders>
              <w:bottom w:val="single" w:sz="4" w:space="0" w:color="auto"/>
            </w:tcBorders>
            <w:vAlign w:val="center"/>
          </w:tcPr>
          <w:p w14:paraId="77AC0895" w14:textId="77777777" w:rsidR="00F33432" w:rsidRPr="00287DFB" w:rsidRDefault="00F33432" w:rsidP="005711AC">
            <w:pPr>
              <w:widowControl w:val="0"/>
              <w:jc w:val="both"/>
              <w:rPr>
                <w:b/>
                <w:sz w:val="18"/>
              </w:rPr>
            </w:pPr>
            <w:r w:rsidRPr="00287DFB">
              <w:rPr>
                <w:b/>
                <w:sz w:val="18"/>
              </w:rPr>
              <w:t>30/06/2019</w:t>
            </w:r>
          </w:p>
        </w:tc>
      </w:tr>
      <w:tr w:rsidR="00F33432" w:rsidRPr="00287DFB" w14:paraId="2BA0DF55" w14:textId="77777777" w:rsidTr="005711AC">
        <w:trPr>
          <w:trHeight w:val="24"/>
        </w:trPr>
        <w:tc>
          <w:tcPr>
            <w:tcW w:w="2334" w:type="pct"/>
            <w:tcBorders>
              <w:top w:val="single" w:sz="4" w:space="0" w:color="auto"/>
            </w:tcBorders>
            <w:noWrap/>
            <w:vAlign w:val="center"/>
          </w:tcPr>
          <w:p w14:paraId="22B53968" w14:textId="77777777" w:rsidR="00F33432" w:rsidRPr="00287DFB" w:rsidRDefault="00F33432" w:rsidP="00F33432">
            <w:pPr>
              <w:widowControl w:val="0"/>
              <w:jc w:val="both"/>
              <w:rPr>
                <w:sz w:val="18"/>
              </w:rPr>
            </w:pPr>
            <w:r w:rsidRPr="00287DFB">
              <w:rPr>
                <w:sz w:val="18"/>
              </w:rPr>
              <w:t xml:space="preserve">Liquidez </w:t>
            </w:r>
            <w:r w:rsidRPr="00287DFB">
              <w:rPr>
                <w:sz w:val="18"/>
                <w:vertAlign w:val="superscript"/>
              </w:rPr>
              <w:t>(1)</w:t>
            </w:r>
          </w:p>
        </w:tc>
        <w:tc>
          <w:tcPr>
            <w:tcW w:w="981" w:type="pct"/>
            <w:tcBorders>
              <w:top w:val="single" w:sz="4" w:space="0" w:color="auto"/>
            </w:tcBorders>
            <w:noWrap/>
            <w:vAlign w:val="center"/>
          </w:tcPr>
          <w:p w14:paraId="1D681A82" w14:textId="77777777" w:rsidR="00F33432" w:rsidRPr="00287DFB" w:rsidRDefault="00F33432" w:rsidP="005711AC">
            <w:pPr>
              <w:widowControl w:val="0"/>
              <w:jc w:val="both"/>
              <w:rPr>
                <w:sz w:val="18"/>
              </w:rPr>
            </w:pPr>
            <w:r w:rsidRPr="00287DFB">
              <w:rPr>
                <w:sz w:val="18"/>
              </w:rPr>
              <w:t>AL / PL</w:t>
            </w:r>
          </w:p>
        </w:tc>
        <w:tc>
          <w:tcPr>
            <w:tcW w:w="981" w:type="pct"/>
            <w:tcBorders>
              <w:top w:val="single" w:sz="4" w:space="0" w:color="auto"/>
            </w:tcBorders>
          </w:tcPr>
          <w:p w14:paraId="3DCDAAE5" w14:textId="77777777" w:rsidR="00F33432" w:rsidRPr="00287DFB" w:rsidRDefault="00F33432" w:rsidP="005711AC">
            <w:pPr>
              <w:widowControl w:val="0"/>
              <w:jc w:val="both"/>
              <w:rPr>
                <w:sz w:val="18"/>
              </w:rPr>
            </w:pPr>
            <w:r w:rsidRPr="00287DFB">
              <w:rPr>
                <w:sz w:val="18"/>
              </w:rPr>
              <w:t>0,22</w:t>
            </w:r>
          </w:p>
        </w:tc>
        <w:tc>
          <w:tcPr>
            <w:tcW w:w="704" w:type="pct"/>
            <w:tcBorders>
              <w:top w:val="single" w:sz="4" w:space="0" w:color="auto"/>
            </w:tcBorders>
          </w:tcPr>
          <w:p w14:paraId="1621D97A" w14:textId="77777777" w:rsidR="00F33432" w:rsidRPr="00287DFB" w:rsidRDefault="00F33432" w:rsidP="005711AC">
            <w:pPr>
              <w:widowControl w:val="0"/>
              <w:jc w:val="both"/>
              <w:rPr>
                <w:sz w:val="18"/>
              </w:rPr>
            </w:pPr>
            <w:r w:rsidRPr="00287DFB">
              <w:rPr>
                <w:sz w:val="18"/>
              </w:rPr>
              <w:t>0,23</w:t>
            </w:r>
          </w:p>
        </w:tc>
      </w:tr>
      <w:tr w:rsidR="00F33432" w:rsidRPr="00287DFB" w14:paraId="6EB9C5C9" w14:textId="77777777" w:rsidTr="005711AC">
        <w:trPr>
          <w:trHeight w:val="24"/>
        </w:trPr>
        <w:tc>
          <w:tcPr>
            <w:tcW w:w="2334" w:type="pct"/>
            <w:noWrap/>
            <w:vAlign w:val="center"/>
          </w:tcPr>
          <w:p w14:paraId="55A49AB1" w14:textId="77777777" w:rsidR="00F33432" w:rsidRPr="00287DFB" w:rsidRDefault="00F33432" w:rsidP="00F33432">
            <w:pPr>
              <w:widowControl w:val="0"/>
              <w:jc w:val="both"/>
              <w:rPr>
                <w:sz w:val="18"/>
              </w:rPr>
            </w:pPr>
            <w:r w:rsidRPr="00287DFB">
              <w:rPr>
                <w:sz w:val="18"/>
              </w:rPr>
              <w:t>Solvencia</w:t>
            </w:r>
          </w:p>
        </w:tc>
        <w:tc>
          <w:tcPr>
            <w:tcW w:w="981" w:type="pct"/>
            <w:noWrap/>
            <w:vAlign w:val="center"/>
          </w:tcPr>
          <w:p w14:paraId="26CF57D6" w14:textId="77777777" w:rsidR="00F33432" w:rsidRPr="00287DFB" w:rsidRDefault="00F33432" w:rsidP="005711AC">
            <w:pPr>
              <w:widowControl w:val="0"/>
              <w:jc w:val="both"/>
              <w:rPr>
                <w:sz w:val="18"/>
              </w:rPr>
            </w:pPr>
            <w:r w:rsidRPr="00287DFB">
              <w:rPr>
                <w:sz w:val="18"/>
              </w:rPr>
              <w:t>PN / P</w:t>
            </w:r>
          </w:p>
        </w:tc>
        <w:tc>
          <w:tcPr>
            <w:tcW w:w="981" w:type="pct"/>
          </w:tcPr>
          <w:p w14:paraId="7B6976EB" w14:textId="77777777" w:rsidR="00F33432" w:rsidRPr="00287DFB" w:rsidRDefault="00F33432" w:rsidP="005711AC">
            <w:pPr>
              <w:widowControl w:val="0"/>
              <w:jc w:val="both"/>
              <w:rPr>
                <w:sz w:val="18"/>
              </w:rPr>
            </w:pPr>
            <w:r w:rsidRPr="00287DFB">
              <w:rPr>
                <w:sz w:val="18"/>
              </w:rPr>
              <w:t>0,20</w:t>
            </w:r>
          </w:p>
        </w:tc>
        <w:tc>
          <w:tcPr>
            <w:tcW w:w="704" w:type="pct"/>
          </w:tcPr>
          <w:p w14:paraId="18040ED5" w14:textId="77777777" w:rsidR="00F33432" w:rsidRPr="00287DFB" w:rsidRDefault="00F33432" w:rsidP="005711AC">
            <w:pPr>
              <w:widowControl w:val="0"/>
              <w:jc w:val="both"/>
              <w:rPr>
                <w:sz w:val="18"/>
              </w:rPr>
            </w:pPr>
            <w:r w:rsidRPr="00287DFB">
              <w:rPr>
                <w:sz w:val="18"/>
              </w:rPr>
              <w:t>0,22</w:t>
            </w:r>
          </w:p>
        </w:tc>
      </w:tr>
      <w:tr w:rsidR="00F33432" w:rsidRPr="00287DFB" w14:paraId="32400859" w14:textId="77777777" w:rsidTr="005711AC">
        <w:trPr>
          <w:trHeight w:val="24"/>
        </w:trPr>
        <w:tc>
          <w:tcPr>
            <w:tcW w:w="2334" w:type="pct"/>
            <w:noWrap/>
            <w:vAlign w:val="center"/>
          </w:tcPr>
          <w:p w14:paraId="67E5AA00" w14:textId="77777777" w:rsidR="00F33432" w:rsidRPr="00287DFB" w:rsidRDefault="00F33432" w:rsidP="00F33432">
            <w:pPr>
              <w:widowControl w:val="0"/>
              <w:jc w:val="both"/>
              <w:rPr>
                <w:sz w:val="18"/>
              </w:rPr>
            </w:pPr>
            <w:r w:rsidRPr="00287DFB">
              <w:rPr>
                <w:sz w:val="18"/>
              </w:rPr>
              <w:t xml:space="preserve">Inmovilización del Capital </w:t>
            </w:r>
            <w:r w:rsidRPr="00287DFB">
              <w:rPr>
                <w:sz w:val="18"/>
                <w:vertAlign w:val="superscript"/>
              </w:rPr>
              <w:t>(2)</w:t>
            </w:r>
          </w:p>
        </w:tc>
        <w:tc>
          <w:tcPr>
            <w:tcW w:w="981" w:type="pct"/>
            <w:noWrap/>
            <w:vAlign w:val="center"/>
          </w:tcPr>
          <w:p w14:paraId="70B7B71C" w14:textId="77777777" w:rsidR="00F33432" w:rsidRPr="00287DFB" w:rsidRDefault="00F33432" w:rsidP="005711AC">
            <w:pPr>
              <w:widowControl w:val="0"/>
              <w:jc w:val="both"/>
              <w:rPr>
                <w:sz w:val="18"/>
              </w:rPr>
            </w:pPr>
            <w:r w:rsidRPr="00287DFB">
              <w:rPr>
                <w:sz w:val="18"/>
              </w:rPr>
              <w:t>ANC / A</w:t>
            </w:r>
          </w:p>
        </w:tc>
        <w:tc>
          <w:tcPr>
            <w:tcW w:w="981" w:type="pct"/>
          </w:tcPr>
          <w:p w14:paraId="52F8A9B4" w14:textId="77777777" w:rsidR="00F33432" w:rsidRPr="00287DFB" w:rsidRDefault="00F33432" w:rsidP="005711AC">
            <w:pPr>
              <w:widowControl w:val="0"/>
              <w:jc w:val="both"/>
              <w:rPr>
                <w:sz w:val="18"/>
              </w:rPr>
            </w:pPr>
            <w:r w:rsidRPr="00287DFB">
              <w:rPr>
                <w:sz w:val="18"/>
              </w:rPr>
              <w:t>0,07</w:t>
            </w:r>
          </w:p>
        </w:tc>
        <w:tc>
          <w:tcPr>
            <w:tcW w:w="704" w:type="pct"/>
          </w:tcPr>
          <w:p w14:paraId="28933409" w14:textId="77777777" w:rsidR="00F33432" w:rsidRPr="00287DFB" w:rsidRDefault="00F33432" w:rsidP="005711AC">
            <w:pPr>
              <w:widowControl w:val="0"/>
              <w:jc w:val="both"/>
              <w:rPr>
                <w:sz w:val="18"/>
              </w:rPr>
            </w:pPr>
            <w:r w:rsidRPr="00287DFB">
              <w:rPr>
                <w:sz w:val="18"/>
              </w:rPr>
              <w:t>0,08</w:t>
            </w:r>
          </w:p>
        </w:tc>
      </w:tr>
      <w:tr w:rsidR="00F33432" w:rsidRPr="00287DFB" w14:paraId="0E006D5C" w14:textId="77777777" w:rsidTr="005711AC">
        <w:trPr>
          <w:trHeight w:val="24"/>
        </w:trPr>
        <w:tc>
          <w:tcPr>
            <w:tcW w:w="2334" w:type="pct"/>
            <w:tcBorders>
              <w:bottom w:val="single" w:sz="4" w:space="0" w:color="auto"/>
            </w:tcBorders>
            <w:noWrap/>
            <w:vAlign w:val="center"/>
          </w:tcPr>
          <w:p w14:paraId="5D8D1852" w14:textId="77777777" w:rsidR="00F33432" w:rsidRPr="00287DFB" w:rsidRDefault="00F33432" w:rsidP="00F33432">
            <w:pPr>
              <w:widowControl w:val="0"/>
              <w:jc w:val="both"/>
              <w:rPr>
                <w:sz w:val="18"/>
              </w:rPr>
            </w:pPr>
            <w:r w:rsidRPr="00287DFB">
              <w:rPr>
                <w:sz w:val="18"/>
              </w:rPr>
              <w:t>Rentabilidad</w:t>
            </w:r>
          </w:p>
        </w:tc>
        <w:tc>
          <w:tcPr>
            <w:tcW w:w="981" w:type="pct"/>
            <w:tcBorders>
              <w:bottom w:val="single" w:sz="4" w:space="0" w:color="auto"/>
            </w:tcBorders>
            <w:noWrap/>
            <w:vAlign w:val="center"/>
          </w:tcPr>
          <w:p w14:paraId="08EAE167" w14:textId="77777777" w:rsidR="00F33432" w:rsidRPr="00287DFB" w:rsidRDefault="00F33432" w:rsidP="005711AC">
            <w:pPr>
              <w:widowControl w:val="0"/>
              <w:jc w:val="both"/>
              <w:rPr>
                <w:sz w:val="18"/>
              </w:rPr>
            </w:pPr>
            <w:r w:rsidRPr="00287DFB">
              <w:rPr>
                <w:sz w:val="18"/>
              </w:rPr>
              <w:t>RE / PNP</w:t>
            </w:r>
          </w:p>
        </w:tc>
        <w:tc>
          <w:tcPr>
            <w:tcW w:w="981" w:type="pct"/>
            <w:tcBorders>
              <w:bottom w:val="single" w:sz="4" w:space="0" w:color="auto"/>
            </w:tcBorders>
          </w:tcPr>
          <w:p w14:paraId="35D5D734" w14:textId="77777777" w:rsidR="00F33432" w:rsidRPr="00287DFB" w:rsidRDefault="00F33432" w:rsidP="005711AC">
            <w:pPr>
              <w:widowControl w:val="0"/>
              <w:jc w:val="both"/>
              <w:rPr>
                <w:sz w:val="18"/>
              </w:rPr>
            </w:pPr>
            <w:r w:rsidRPr="00287DFB">
              <w:rPr>
                <w:sz w:val="18"/>
              </w:rPr>
              <w:t>(0,05)</w:t>
            </w:r>
          </w:p>
        </w:tc>
        <w:tc>
          <w:tcPr>
            <w:tcW w:w="704" w:type="pct"/>
            <w:tcBorders>
              <w:bottom w:val="single" w:sz="4" w:space="0" w:color="auto"/>
            </w:tcBorders>
          </w:tcPr>
          <w:p w14:paraId="67ADB4DD" w14:textId="77777777" w:rsidR="00F33432" w:rsidRPr="00287DFB" w:rsidRDefault="00F33432" w:rsidP="005711AC">
            <w:pPr>
              <w:widowControl w:val="0"/>
              <w:jc w:val="both"/>
              <w:rPr>
                <w:sz w:val="18"/>
              </w:rPr>
            </w:pPr>
            <w:r w:rsidRPr="00287DFB">
              <w:rPr>
                <w:sz w:val="18"/>
              </w:rPr>
              <w:t>(0,22)</w:t>
            </w:r>
          </w:p>
        </w:tc>
      </w:tr>
    </w:tbl>
    <w:p w14:paraId="41702B8D" w14:textId="77777777" w:rsidR="00F33432" w:rsidRPr="00287DFB" w:rsidRDefault="00F33432" w:rsidP="00F33432">
      <w:pPr>
        <w:widowControl w:val="0"/>
        <w:jc w:val="both"/>
        <w:rPr>
          <w:bCs/>
          <w:i/>
          <w:sz w:val="16"/>
          <w:szCs w:val="20"/>
        </w:rPr>
      </w:pPr>
      <w:r w:rsidRPr="00287DFB">
        <w:rPr>
          <w:bCs/>
          <w:i/>
          <w:sz w:val="16"/>
          <w:szCs w:val="20"/>
          <w:vertAlign w:val="superscript"/>
        </w:rPr>
        <w:t>(1)</w:t>
      </w:r>
      <w:r w:rsidRPr="00287DFB">
        <w:rPr>
          <w:bCs/>
          <w:i/>
          <w:sz w:val="16"/>
          <w:szCs w:val="20"/>
        </w:rPr>
        <w:t xml:space="preserve"> se consideró como “Activos Líquidos” al rubro Efectivo y depósitos en Bancos y como “Pasivos Líquidos” al rubro Depósitos.</w:t>
      </w:r>
    </w:p>
    <w:p w14:paraId="0743A4DB" w14:textId="77777777" w:rsidR="00F33432" w:rsidRPr="00287DFB" w:rsidRDefault="00F33432" w:rsidP="00F33432">
      <w:pPr>
        <w:widowControl w:val="0"/>
        <w:jc w:val="both"/>
        <w:rPr>
          <w:bCs/>
          <w:i/>
          <w:sz w:val="16"/>
          <w:szCs w:val="20"/>
        </w:rPr>
      </w:pPr>
      <w:r w:rsidRPr="00287DFB">
        <w:rPr>
          <w:bCs/>
          <w:i/>
          <w:sz w:val="16"/>
          <w:szCs w:val="20"/>
          <w:vertAlign w:val="superscript"/>
        </w:rPr>
        <w:t>(2)</w:t>
      </w:r>
      <w:r w:rsidRPr="00287DFB">
        <w:rPr>
          <w:bCs/>
          <w:i/>
          <w:sz w:val="16"/>
          <w:szCs w:val="20"/>
        </w:rPr>
        <w:t xml:space="preserve"> se consideró como “Activos no corrientes” a Propiedad, planta y equipo y Bienes Intangibles.</w:t>
      </w:r>
    </w:p>
    <w:p w14:paraId="491816DC" w14:textId="77777777" w:rsidR="00F33432" w:rsidRPr="00287DFB" w:rsidRDefault="00F33432" w:rsidP="00F33432">
      <w:pPr>
        <w:widowControl w:val="0"/>
        <w:jc w:val="both"/>
        <w:rPr>
          <w:bCs/>
          <w:sz w:val="16"/>
          <w:szCs w:val="20"/>
          <w:lang w:val="es-ES_tradnl"/>
        </w:rPr>
      </w:pPr>
      <w:r w:rsidRPr="00287DFB">
        <w:rPr>
          <w:bCs/>
          <w:i/>
          <w:sz w:val="16"/>
          <w:szCs w:val="20"/>
          <w:vertAlign w:val="superscript"/>
        </w:rPr>
        <w:t>(3)</w:t>
      </w:r>
      <w:r w:rsidRPr="00287DFB">
        <w:rPr>
          <w:bCs/>
          <w:i/>
          <w:sz w:val="16"/>
          <w:szCs w:val="20"/>
        </w:rPr>
        <w:t xml:space="preserve"> En donde: AL: activos líquidos. PL: pasivos líquidos. PN: patrimonio neto. P: pasivo. ANC: activo no corriente. A: total del activo. RE: Resultado del ejercicio. PNP: Patrimonio neto promedio</w:t>
      </w:r>
    </w:p>
    <w:p w14:paraId="3C31E3B1" w14:textId="77777777" w:rsidR="00F33432" w:rsidRPr="00287DFB" w:rsidRDefault="00F33432" w:rsidP="00F33432">
      <w:pPr>
        <w:widowControl w:val="0"/>
        <w:jc w:val="both"/>
        <w:rPr>
          <w:bCs/>
          <w:sz w:val="16"/>
          <w:szCs w:val="20"/>
        </w:rPr>
      </w:pPr>
    </w:p>
    <w:p w14:paraId="60F8DB1C" w14:textId="77777777" w:rsidR="00F33432" w:rsidRPr="00287DFB" w:rsidRDefault="00F33432" w:rsidP="00B4799F">
      <w:pPr>
        <w:jc w:val="both"/>
        <w:rPr>
          <w:b/>
          <w:sz w:val="20"/>
          <w:szCs w:val="20"/>
        </w:rPr>
      </w:pPr>
      <w:r w:rsidRPr="00287DFB">
        <w:rPr>
          <w:b/>
          <w:sz w:val="20"/>
          <w:szCs w:val="20"/>
        </w:rPr>
        <w:t>c) Capitalización y endeudamiento</w:t>
      </w:r>
      <w:r w:rsidR="00D43EBB" w:rsidRPr="00287DFB">
        <w:rPr>
          <w:b/>
          <w:sz w:val="20"/>
          <w:szCs w:val="20"/>
        </w:rPr>
        <w:t xml:space="preserve"> </w:t>
      </w:r>
    </w:p>
    <w:p w14:paraId="45FAAAE5" w14:textId="77777777" w:rsidR="00F33432" w:rsidRPr="00287DFB" w:rsidRDefault="00F33432" w:rsidP="00F33432">
      <w:pPr>
        <w:widowControl w:val="0"/>
        <w:jc w:val="both"/>
        <w:rPr>
          <w:bCs/>
          <w:sz w:val="16"/>
          <w:szCs w:val="20"/>
        </w:rPr>
      </w:pPr>
    </w:p>
    <w:tbl>
      <w:tblPr>
        <w:tblW w:w="5007" w:type="pct"/>
        <w:tblCellMar>
          <w:left w:w="0" w:type="dxa"/>
          <w:right w:w="0" w:type="dxa"/>
        </w:tblCellMar>
        <w:tblLook w:val="0000" w:firstRow="0" w:lastRow="0" w:firstColumn="0" w:lastColumn="0" w:noHBand="0" w:noVBand="0"/>
      </w:tblPr>
      <w:tblGrid>
        <w:gridCol w:w="4637"/>
        <w:gridCol w:w="1544"/>
        <w:gridCol w:w="1595"/>
        <w:gridCol w:w="1627"/>
      </w:tblGrid>
      <w:tr w:rsidR="00F33432" w:rsidRPr="00287DFB" w14:paraId="1FD805A6" w14:textId="77777777" w:rsidTr="005D7257">
        <w:trPr>
          <w:trHeight w:val="20"/>
        </w:trPr>
        <w:tc>
          <w:tcPr>
            <w:tcW w:w="2466" w:type="pct"/>
            <w:vMerge w:val="restart"/>
            <w:shd w:val="clear" w:color="auto" w:fill="auto"/>
            <w:vAlign w:val="center"/>
          </w:tcPr>
          <w:p w14:paraId="3C7AF858" w14:textId="77777777" w:rsidR="00F33432" w:rsidRPr="00287DFB" w:rsidRDefault="00F33432" w:rsidP="00B4799F">
            <w:pPr>
              <w:jc w:val="left"/>
              <w:rPr>
                <w:b/>
                <w:sz w:val="18"/>
                <w:szCs w:val="18"/>
              </w:rPr>
            </w:pPr>
            <w:r w:rsidRPr="00287DFB">
              <w:rPr>
                <w:b/>
                <w:smallCaps/>
                <w:sz w:val="18"/>
                <w:szCs w:val="18"/>
              </w:rPr>
              <w:t xml:space="preserve">Obligaciones Financieras </w:t>
            </w:r>
            <w:r w:rsidRPr="00287DFB">
              <w:rPr>
                <w:b/>
                <w:sz w:val="18"/>
                <w:szCs w:val="18"/>
              </w:rPr>
              <w:t>(Depósitos y Otras Obligaciones por Intermediación Financiera)</w:t>
            </w:r>
            <w:r w:rsidRPr="00287DFB">
              <w:rPr>
                <w:sz w:val="18"/>
                <w:szCs w:val="18"/>
                <w:vertAlign w:val="superscript"/>
              </w:rPr>
              <w:t xml:space="preserve"> (4)</w:t>
            </w:r>
            <w:r w:rsidR="00D43EBB" w:rsidRPr="00287DFB">
              <w:rPr>
                <w:bCs/>
                <w:sz w:val="20"/>
                <w:szCs w:val="20"/>
              </w:rPr>
              <w:t xml:space="preserve"> (Valores históricos, sin ajuste por inflación)</w:t>
            </w:r>
          </w:p>
        </w:tc>
        <w:tc>
          <w:tcPr>
            <w:tcW w:w="2534" w:type="pct"/>
            <w:gridSpan w:val="3"/>
            <w:shd w:val="clear" w:color="auto" w:fill="auto"/>
          </w:tcPr>
          <w:p w14:paraId="54962A0D" w14:textId="77777777" w:rsidR="00F33432" w:rsidRPr="00287DFB" w:rsidRDefault="00F33432" w:rsidP="00F33432">
            <w:pPr>
              <w:rPr>
                <w:b/>
                <w:sz w:val="18"/>
                <w:szCs w:val="18"/>
              </w:rPr>
            </w:pPr>
            <w:r w:rsidRPr="00287DFB">
              <w:rPr>
                <w:b/>
                <w:sz w:val="18"/>
                <w:szCs w:val="18"/>
              </w:rPr>
              <w:t>Ejercicios económicos finalizados el 31 de diciembre de</w:t>
            </w:r>
          </w:p>
        </w:tc>
      </w:tr>
      <w:tr w:rsidR="00F33432" w:rsidRPr="00287DFB" w14:paraId="516A1673" w14:textId="77777777" w:rsidTr="005D7257">
        <w:trPr>
          <w:trHeight w:val="237"/>
        </w:trPr>
        <w:tc>
          <w:tcPr>
            <w:tcW w:w="2466" w:type="pct"/>
            <w:vMerge/>
            <w:tcBorders>
              <w:bottom w:val="single" w:sz="4" w:space="0" w:color="auto"/>
            </w:tcBorders>
            <w:shd w:val="clear" w:color="auto" w:fill="auto"/>
            <w:vAlign w:val="center"/>
          </w:tcPr>
          <w:p w14:paraId="3D5D6B60" w14:textId="77777777" w:rsidR="00F33432" w:rsidRPr="00287DFB" w:rsidRDefault="00F33432" w:rsidP="00B4799F">
            <w:pPr>
              <w:keepNext/>
              <w:ind w:right="2"/>
              <w:jc w:val="left"/>
              <w:outlineLvl w:val="0"/>
              <w:rPr>
                <w:b/>
                <w:sz w:val="18"/>
                <w:szCs w:val="18"/>
              </w:rPr>
            </w:pPr>
          </w:p>
        </w:tc>
        <w:tc>
          <w:tcPr>
            <w:tcW w:w="821" w:type="pct"/>
            <w:tcBorders>
              <w:bottom w:val="single" w:sz="4" w:space="0" w:color="auto"/>
            </w:tcBorders>
            <w:shd w:val="clear" w:color="auto" w:fill="auto"/>
            <w:vAlign w:val="center"/>
          </w:tcPr>
          <w:p w14:paraId="43ED12F3" w14:textId="77777777" w:rsidR="00F33432" w:rsidRPr="00287DFB" w:rsidRDefault="00F33432" w:rsidP="00F33432">
            <w:pPr>
              <w:rPr>
                <w:b/>
                <w:sz w:val="18"/>
                <w:szCs w:val="18"/>
              </w:rPr>
            </w:pPr>
            <w:r w:rsidRPr="00287DFB">
              <w:rPr>
                <w:b/>
                <w:sz w:val="18"/>
                <w:szCs w:val="18"/>
              </w:rPr>
              <w:t>2019</w:t>
            </w:r>
          </w:p>
        </w:tc>
        <w:tc>
          <w:tcPr>
            <w:tcW w:w="848" w:type="pct"/>
            <w:tcBorders>
              <w:bottom w:val="single" w:sz="4" w:space="0" w:color="auto"/>
            </w:tcBorders>
            <w:shd w:val="clear" w:color="auto" w:fill="auto"/>
            <w:noWrap/>
            <w:vAlign w:val="center"/>
          </w:tcPr>
          <w:p w14:paraId="78FCBC48" w14:textId="77777777" w:rsidR="00F33432" w:rsidRPr="00287DFB" w:rsidRDefault="00F33432" w:rsidP="00F33432">
            <w:pPr>
              <w:rPr>
                <w:b/>
                <w:sz w:val="18"/>
                <w:szCs w:val="18"/>
              </w:rPr>
            </w:pPr>
            <w:r w:rsidRPr="00287DFB">
              <w:rPr>
                <w:b/>
                <w:sz w:val="18"/>
                <w:szCs w:val="18"/>
              </w:rPr>
              <w:t>2018</w:t>
            </w:r>
          </w:p>
        </w:tc>
        <w:tc>
          <w:tcPr>
            <w:tcW w:w="865" w:type="pct"/>
            <w:tcBorders>
              <w:bottom w:val="single" w:sz="4" w:space="0" w:color="auto"/>
            </w:tcBorders>
            <w:shd w:val="clear" w:color="auto" w:fill="auto"/>
            <w:noWrap/>
            <w:vAlign w:val="center"/>
          </w:tcPr>
          <w:p w14:paraId="12D0055A" w14:textId="77777777" w:rsidR="00F33432" w:rsidRPr="00287DFB" w:rsidRDefault="00F33432" w:rsidP="00F33432">
            <w:pPr>
              <w:rPr>
                <w:b/>
                <w:sz w:val="18"/>
                <w:szCs w:val="18"/>
              </w:rPr>
            </w:pPr>
            <w:r w:rsidRPr="00287DFB">
              <w:rPr>
                <w:b/>
                <w:sz w:val="18"/>
                <w:szCs w:val="18"/>
              </w:rPr>
              <w:t>2017</w:t>
            </w:r>
            <w:r w:rsidRPr="00287DFB">
              <w:rPr>
                <w:sz w:val="18"/>
                <w:szCs w:val="18"/>
                <w:vertAlign w:val="superscript"/>
              </w:rPr>
              <w:t>(5)</w:t>
            </w:r>
          </w:p>
        </w:tc>
      </w:tr>
      <w:tr w:rsidR="00F33432" w:rsidRPr="00287DFB" w14:paraId="4CFBFE0F" w14:textId="77777777" w:rsidTr="009E7251">
        <w:trPr>
          <w:trHeight w:val="283"/>
        </w:trPr>
        <w:tc>
          <w:tcPr>
            <w:tcW w:w="2466" w:type="pct"/>
            <w:tcBorders>
              <w:top w:val="single" w:sz="4" w:space="0" w:color="auto"/>
            </w:tcBorders>
            <w:shd w:val="clear" w:color="auto" w:fill="auto"/>
            <w:noWrap/>
            <w:vAlign w:val="center"/>
          </w:tcPr>
          <w:p w14:paraId="6DEC21ED" w14:textId="77777777" w:rsidR="00F33432" w:rsidRPr="00287DFB" w:rsidRDefault="00F33432" w:rsidP="00B4799F">
            <w:pPr>
              <w:jc w:val="left"/>
              <w:rPr>
                <w:sz w:val="18"/>
                <w:szCs w:val="18"/>
              </w:rPr>
            </w:pPr>
            <w:r w:rsidRPr="00287DFB">
              <w:rPr>
                <w:sz w:val="18"/>
                <w:szCs w:val="18"/>
              </w:rPr>
              <w:t>Obligaciones Financieras a largo plazo</w:t>
            </w:r>
          </w:p>
        </w:tc>
        <w:tc>
          <w:tcPr>
            <w:tcW w:w="821" w:type="pct"/>
            <w:tcBorders>
              <w:top w:val="single" w:sz="4" w:space="0" w:color="auto"/>
            </w:tcBorders>
            <w:shd w:val="clear" w:color="auto" w:fill="auto"/>
            <w:vAlign w:val="center"/>
          </w:tcPr>
          <w:p w14:paraId="16DE6D5F" w14:textId="77777777" w:rsidR="00F33432" w:rsidRPr="00287DFB" w:rsidRDefault="00F33432" w:rsidP="00F33432">
            <w:pPr>
              <w:ind w:right="183"/>
              <w:jc w:val="right"/>
              <w:rPr>
                <w:sz w:val="18"/>
                <w:szCs w:val="18"/>
                <w:lang w:val="es-MX"/>
              </w:rPr>
            </w:pPr>
            <w:r w:rsidRPr="00287DFB">
              <w:rPr>
                <w:sz w:val="18"/>
                <w:szCs w:val="18"/>
                <w:lang w:val="es-MX"/>
              </w:rPr>
              <w:t>123.277</w:t>
            </w:r>
          </w:p>
        </w:tc>
        <w:tc>
          <w:tcPr>
            <w:tcW w:w="848" w:type="pct"/>
            <w:tcBorders>
              <w:top w:val="single" w:sz="4" w:space="0" w:color="auto"/>
            </w:tcBorders>
            <w:shd w:val="clear" w:color="auto" w:fill="auto"/>
            <w:noWrap/>
            <w:vAlign w:val="center"/>
          </w:tcPr>
          <w:p w14:paraId="6E169B1E" w14:textId="77777777" w:rsidR="00F33432" w:rsidRPr="00287DFB" w:rsidRDefault="00F33432" w:rsidP="00F33432">
            <w:pPr>
              <w:ind w:right="183"/>
              <w:jc w:val="right"/>
              <w:rPr>
                <w:sz w:val="18"/>
                <w:szCs w:val="18"/>
              </w:rPr>
            </w:pPr>
            <w:r w:rsidRPr="00287DFB">
              <w:rPr>
                <w:sz w:val="18"/>
                <w:szCs w:val="18"/>
                <w:lang w:val="es-MX"/>
              </w:rPr>
              <w:t>1.661.128</w:t>
            </w:r>
          </w:p>
        </w:tc>
        <w:tc>
          <w:tcPr>
            <w:tcW w:w="865" w:type="pct"/>
            <w:tcBorders>
              <w:top w:val="single" w:sz="4" w:space="0" w:color="auto"/>
            </w:tcBorders>
            <w:shd w:val="clear" w:color="auto" w:fill="auto"/>
            <w:noWrap/>
            <w:vAlign w:val="center"/>
          </w:tcPr>
          <w:p w14:paraId="7449C448" w14:textId="77777777" w:rsidR="00F33432" w:rsidRPr="00287DFB" w:rsidRDefault="00F33432" w:rsidP="00F33432">
            <w:pPr>
              <w:ind w:right="183"/>
              <w:jc w:val="right"/>
              <w:rPr>
                <w:sz w:val="18"/>
                <w:szCs w:val="18"/>
              </w:rPr>
            </w:pPr>
            <w:r w:rsidRPr="00287DFB">
              <w:rPr>
                <w:sz w:val="18"/>
                <w:szCs w:val="18"/>
              </w:rPr>
              <w:t>2.057.998</w:t>
            </w:r>
          </w:p>
        </w:tc>
      </w:tr>
      <w:tr w:rsidR="00F33432" w:rsidRPr="00287DFB" w14:paraId="318E9FB4" w14:textId="77777777" w:rsidTr="009E7251">
        <w:trPr>
          <w:trHeight w:val="283"/>
        </w:trPr>
        <w:tc>
          <w:tcPr>
            <w:tcW w:w="2466" w:type="pct"/>
            <w:shd w:val="clear" w:color="auto" w:fill="auto"/>
            <w:noWrap/>
            <w:vAlign w:val="center"/>
          </w:tcPr>
          <w:p w14:paraId="7A4E61AF" w14:textId="77777777" w:rsidR="00F33432" w:rsidRPr="00287DFB" w:rsidRDefault="00F33432" w:rsidP="00B4799F">
            <w:pPr>
              <w:jc w:val="left"/>
              <w:rPr>
                <w:sz w:val="18"/>
                <w:szCs w:val="18"/>
              </w:rPr>
            </w:pPr>
            <w:r w:rsidRPr="00287DFB">
              <w:rPr>
                <w:sz w:val="18"/>
                <w:szCs w:val="18"/>
              </w:rPr>
              <w:t>Obligaciones Financieras a corto plazo</w:t>
            </w:r>
          </w:p>
        </w:tc>
        <w:tc>
          <w:tcPr>
            <w:tcW w:w="821" w:type="pct"/>
            <w:shd w:val="clear" w:color="auto" w:fill="auto"/>
            <w:vAlign w:val="center"/>
          </w:tcPr>
          <w:p w14:paraId="2C06676B" w14:textId="77777777" w:rsidR="00F33432" w:rsidRPr="00287DFB" w:rsidRDefault="00F33432" w:rsidP="00F33432">
            <w:pPr>
              <w:ind w:right="183"/>
              <w:jc w:val="right"/>
              <w:rPr>
                <w:sz w:val="18"/>
                <w:szCs w:val="18"/>
              </w:rPr>
            </w:pPr>
            <w:r w:rsidRPr="00287DFB">
              <w:rPr>
                <w:sz w:val="18"/>
                <w:szCs w:val="18"/>
              </w:rPr>
              <w:t>7.529.265</w:t>
            </w:r>
          </w:p>
        </w:tc>
        <w:tc>
          <w:tcPr>
            <w:tcW w:w="848" w:type="pct"/>
            <w:shd w:val="clear" w:color="auto" w:fill="auto"/>
            <w:noWrap/>
            <w:vAlign w:val="center"/>
          </w:tcPr>
          <w:p w14:paraId="0CBA3CA1" w14:textId="77777777" w:rsidR="00F33432" w:rsidRPr="00287DFB" w:rsidRDefault="00F33432" w:rsidP="00F33432">
            <w:pPr>
              <w:ind w:right="183"/>
              <w:jc w:val="right"/>
              <w:rPr>
                <w:sz w:val="18"/>
                <w:szCs w:val="18"/>
              </w:rPr>
            </w:pPr>
            <w:r w:rsidRPr="00287DFB">
              <w:rPr>
                <w:sz w:val="18"/>
                <w:szCs w:val="18"/>
              </w:rPr>
              <w:t>8.952.773</w:t>
            </w:r>
          </w:p>
        </w:tc>
        <w:tc>
          <w:tcPr>
            <w:tcW w:w="865" w:type="pct"/>
            <w:shd w:val="clear" w:color="auto" w:fill="auto"/>
            <w:noWrap/>
            <w:vAlign w:val="center"/>
          </w:tcPr>
          <w:p w14:paraId="5FB4AE46" w14:textId="77777777" w:rsidR="00F33432" w:rsidRPr="00287DFB" w:rsidRDefault="00F33432" w:rsidP="00F33432">
            <w:pPr>
              <w:ind w:right="183"/>
              <w:jc w:val="right"/>
              <w:rPr>
                <w:sz w:val="18"/>
                <w:szCs w:val="18"/>
              </w:rPr>
            </w:pPr>
            <w:r w:rsidRPr="00287DFB">
              <w:rPr>
                <w:sz w:val="18"/>
                <w:szCs w:val="18"/>
              </w:rPr>
              <w:t>4.784.810</w:t>
            </w:r>
          </w:p>
        </w:tc>
      </w:tr>
      <w:tr w:rsidR="00F33432" w:rsidRPr="00287DFB" w14:paraId="0A3DB4DF" w14:textId="77777777" w:rsidTr="009E7251">
        <w:trPr>
          <w:trHeight w:val="283"/>
        </w:trPr>
        <w:tc>
          <w:tcPr>
            <w:tcW w:w="2466" w:type="pct"/>
            <w:shd w:val="clear" w:color="auto" w:fill="auto"/>
            <w:noWrap/>
            <w:vAlign w:val="center"/>
          </w:tcPr>
          <w:p w14:paraId="479181ED" w14:textId="77777777" w:rsidR="00F33432" w:rsidRPr="00287DFB" w:rsidRDefault="00F33432" w:rsidP="00B4799F">
            <w:pPr>
              <w:jc w:val="left"/>
              <w:rPr>
                <w:sz w:val="18"/>
                <w:szCs w:val="18"/>
              </w:rPr>
            </w:pPr>
            <w:r w:rsidRPr="00287DFB">
              <w:rPr>
                <w:sz w:val="18"/>
                <w:szCs w:val="18"/>
              </w:rPr>
              <w:t>Total de Obligaciones Financieras</w:t>
            </w:r>
          </w:p>
        </w:tc>
        <w:tc>
          <w:tcPr>
            <w:tcW w:w="821" w:type="pct"/>
            <w:shd w:val="clear" w:color="auto" w:fill="auto"/>
            <w:vAlign w:val="center"/>
          </w:tcPr>
          <w:p w14:paraId="34322A27" w14:textId="77777777" w:rsidR="00F33432" w:rsidRPr="00287DFB" w:rsidRDefault="00F33432" w:rsidP="00F33432">
            <w:pPr>
              <w:ind w:right="183"/>
              <w:jc w:val="right"/>
              <w:rPr>
                <w:sz w:val="18"/>
                <w:szCs w:val="18"/>
              </w:rPr>
            </w:pPr>
            <w:r w:rsidRPr="00287DFB">
              <w:rPr>
                <w:sz w:val="18"/>
                <w:szCs w:val="18"/>
              </w:rPr>
              <w:t>7.652.542</w:t>
            </w:r>
          </w:p>
        </w:tc>
        <w:tc>
          <w:tcPr>
            <w:tcW w:w="848" w:type="pct"/>
            <w:shd w:val="clear" w:color="auto" w:fill="auto"/>
            <w:noWrap/>
            <w:vAlign w:val="center"/>
          </w:tcPr>
          <w:p w14:paraId="0387F7D5" w14:textId="77777777" w:rsidR="00F33432" w:rsidRPr="00287DFB" w:rsidRDefault="00F33432" w:rsidP="00F33432">
            <w:pPr>
              <w:ind w:right="183"/>
              <w:jc w:val="right"/>
              <w:rPr>
                <w:sz w:val="18"/>
                <w:szCs w:val="18"/>
              </w:rPr>
            </w:pPr>
            <w:r w:rsidRPr="00287DFB">
              <w:rPr>
                <w:sz w:val="18"/>
                <w:szCs w:val="18"/>
              </w:rPr>
              <w:t>10.613.901</w:t>
            </w:r>
          </w:p>
        </w:tc>
        <w:tc>
          <w:tcPr>
            <w:tcW w:w="865" w:type="pct"/>
            <w:shd w:val="clear" w:color="auto" w:fill="auto"/>
            <w:noWrap/>
            <w:vAlign w:val="center"/>
          </w:tcPr>
          <w:p w14:paraId="123B5BCE" w14:textId="77777777" w:rsidR="00F33432" w:rsidRPr="00287DFB" w:rsidRDefault="00F33432" w:rsidP="00F33432">
            <w:pPr>
              <w:ind w:right="183"/>
              <w:jc w:val="right"/>
              <w:rPr>
                <w:sz w:val="18"/>
                <w:szCs w:val="18"/>
              </w:rPr>
            </w:pPr>
            <w:r w:rsidRPr="00287DFB">
              <w:rPr>
                <w:sz w:val="18"/>
                <w:szCs w:val="18"/>
              </w:rPr>
              <w:t>6.842.808</w:t>
            </w:r>
          </w:p>
        </w:tc>
      </w:tr>
      <w:tr w:rsidR="00F33432" w:rsidRPr="00287DFB" w14:paraId="3C10166E" w14:textId="77777777" w:rsidTr="009E7251">
        <w:trPr>
          <w:trHeight w:val="283"/>
        </w:trPr>
        <w:tc>
          <w:tcPr>
            <w:tcW w:w="2466" w:type="pct"/>
            <w:shd w:val="clear" w:color="auto" w:fill="auto"/>
            <w:noWrap/>
            <w:vAlign w:val="center"/>
          </w:tcPr>
          <w:p w14:paraId="7C5089FA" w14:textId="77777777" w:rsidR="00F33432" w:rsidRPr="00287DFB" w:rsidRDefault="00F33432" w:rsidP="00B4799F">
            <w:pPr>
              <w:jc w:val="left"/>
              <w:rPr>
                <w:sz w:val="18"/>
                <w:szCs w:val="18"/>
              </w:rPr>
            </w:pPr>
            <w:r w:rsidRPr="00287DFB">
              <w:rPr>
                <w:sz w:val="18"/>
                <w:szCs w:val="18"/>
              </w:rPr>
              <w:t>Patrimonio Neto</w:t>
            </w:r>
          </w:p>
        </w:tc>
        <w:tc>
          <w:tcPr>
            <w:tcW w:w="821" w:type="pct"/>
            <w:shd w:val="clear" w:color="auto" w:fill="auto"/>
            <w:vAlign w:val="center"/>
          </w:tcPr>
          <w:p w14:paraId="38CA3A26" w14:textId="77777777" w:rsidR="00F33432" w:rsidRPr="00287DFB" w:rsidRDefault="00F33432" w:rsidP="00F33432">
            <w:pPr>
              <w:ind w:right="183"/>
              <w:jc w:val="right"/>
              <w:rPr>
                <w:sz w:val="18"/>
                <w:szCs w:val="18"/>
              </w:rPr>
            </w:pPr>
            <w:r w:rsidRPr="00287DFB">
              <w:rPr>
                <w:sz w:val="18"/>
                <w:szCs w:val="18"/>
              </w:rPr>
              <w:t>1.375.342</w:t>
            </w:r>
          </w:p>
        </w:tc>
        <w:tc>
          <w:tcPr>
            <w:tcW w:w="848" w:type="pct"/>
            <w:shd w:val="clear" w:color="auto" w:fill="auto"/>
            <w:noWrap/>
            <w:vAlign w:val="center"/>
          </w:tcPr>
          <w:p w14:paraId="4125A73C" w14:textId="77777777" w:rsidR="00F33432" w:rsidRPr="00287DFB" w:rsidRDefault="00F33432" w:rsidP="00F33432">
            <w:pPr>
              <w:ind w:right="183"/>
              <w:jc w:val="right"/>
              <w:rPr>
                <w:sz w:val="18"/>
                <w:szCs w:val="18"/>
              </w:rPr>
            </w:pPr>
            <w:r w:rsidRPr="00287DFB">
              <w:rPr>
                <w:sz w:val="18"/>
                <w:szCs w:val="18"/>
              </w:rPr>
              <w:t>1.096.627</w:t>
            </w:r>
          </w:p>
        </w:tc>
        <w:tc>
          <w:tcPr>
            <w:tcW w:w="865" w:type="pct"/>
            <w:shd w:val="clear" w:color="auto" w:fill="auto"/>
            <w:noWrap/>
            <w:vAlign w:val="center"/>
          </w:tcPr>
          <w:p w14:paraId="5C8D840F" w14:textId="77777777" w:rsidR="00F33432" w:rsidRPr="00287DFB" w:rsidRDefault="00F33432" w:rsidP="00F33432">
            <w:pPr>
              <w:ind w:right="183"/>
              <w:jc w:val="right"/>
              <w:rPr>
                <w:sz w:val="18"/>
                <w:szCs w:val="18"/>
              </w:rPr>
            </w:pPr>
            <w:r w:rsidRPr="00287DFB">
              <w:rPr>
                <w:sz w:val="18"/>
                <w:szCs w:val="18"/>
              </w:rPr>
              <w:t>1.238.757</w:t>
            </w:r>
          </w:p>
        </w:tc>
      </w:tr>
      <w:tr w:rsidR="00F33432" w:rsidRPr="00287DFB" w14:paraId="15027D1A" w14:textId="77777777" w:rsidTr="009E7251">
        <w:trPr>
          <w:trHeight w:val="283"/>
        </w:trPr>
        <w:tc>
          <w:tcPr>
            <w:tcW w:w="2466" w:type="pct"/>
            <w:shd w:val="clear" w:color="auto" w:fill="auto"/>
            <w:noWrap/>
            <w:vAlign w:val="center"/>
          </w:tcPr>
          <w:p w14:paraId="503951C7" w14:textId="77777777" w:rsidR="00F33432" w:rsidRPr="00287DFB" w:rsidRDefault="00F33432" w:rsidP="00B4799F">
            <w:pPr>
              <w:jc w:val="left"/>
              <w:rPr>
                <w:sz w:val="18"/>
                <w:szCs w:val="18"/>
              </w:rPr>
            </w:pPr>
            <w:r w:rsidRPr="00287DFB">
              <w:rPr>
                <w:sz w:val="18"/>
                <w:szCs w:val="18"/>
              </w:rPr>
              <w:t>Total capitalización</w:t>
            </w:r>
          </w:p>
        </w:tc>
        <w:tc>
          <w:tcPr>
            <w:tcW w:w="821" w:type="pct"/>
            <w:shd w:val="clear" w:color="auto" w:fill="auto"/>
            <w:vAlign w:val="center"/>
          </w:tcPr>
          <w:p w14:paraId="420314A3" w14:textId="77777777" w:rsidR="00F33432" w:rsidRPr="00287DFB" w:rsidRDefault="00F33432" w:rsidP="00F33432">
            <w:pPr>
              <w:ind w:right="183"/>
              <w:jc w:val="right"/>
              <w:rPr>
                <w:sz w:val="18"/>
                <w:szCs w:val="18"/>
              </w:rPr>
            </w:pPr>
            <w:r w:rsidRPr="00287DFB">
              <w:rPr>
                <w:sz w:val="18"/>
                <w:szCs w:val="18"/>
              </w:rPr>
              <w:t>9.027.884</w:t>
            </w:r>
          </w:p>
        </w:tc>
        <w:tc>
          <w:tcPr>
            <w:tcW w:w="848" w:type="pct"/>
            <w:shd w:val="clear" w:color="auto" w:fill="auto"/>
            <w:noWrap/>
            <w:vAlign w:val="center"/>
          </w:tcPr>
          <w:p w14:paraId="0B3B86C9" w14:textId="77777777" w:rsidR="00F33432" w:rsidRPr="00287DFB" w:rsidRDefault="00F33432" w:rsidP="00F33432">
            <w:pPr>
              <w:ind w:right="183"/>
              <w:jc w:val="right"/>
              <w:rPr>
                <w:sz w:val="18"/>
                <w:szCs w:val="18"/>
              </w:rPr>
            </w:pPr>
            <w:r w:rsidRPr="00287DFB">
              <w:rPr>
                <w:sz w:val="18"/>
                <w:szCs w:val="18"/>
              </w:rPr>
              <w:t>11.710.528</w:t>
            </w:r>
          </w:p>
        </w:tc>
        <w:tc>
          <w:tcPr>
            <w:tcW w:w="865" w:type="pct"/>
            <w:shd w:val="clear" w:color="auto" w:fill="auto"/>
            <w:noWrap/>
            <w:vAlign w:val="center"/>
          </w:tcPr>
          <w:p w14:paraId="05AE9122" w14:textId="77777777" w:rsidR="00F33432" w:rsidRPr="00287DFB" w:rsidRDefault="00F33432" w:rsidP="00F33432">
            <w:pPr>
              <w:ind w:right="183"/>
              <w:jc w:val="right"/>
              <w:rPr>
                <w:sz w:val="18"/>
                <w:szCs w:val="18"/>
              </w:rPr>
            </w:pPr>
            <w:r w:rsidRPr="00287DFB">
              <w:rPr>
                <w:sz w:val="18"/>
                <w:szCs w:val="18"/>
              </w:rPr>
              <w:t>8.081.565</w:t>
            </w:r>
          </w:p>
        </w:tc>
      </w:tr>
      <w:tr w:rsidR="00F33432" w:rsidRPr="00287DFB" w14:paraId="344146E2" w14:textId="77777777" w:rsidTr="009E7251">
        <w:trPr>
          <w:trHeight w:val="283"/>
        </w:trPr>
        <w:tc>
          <w:tcPr>
            <w:tcW w:w="2466" w:type="pct"/>
            <w:shd w:val="clear" w:color="auto" w:fill="auto"/>
            <w:noWrap/>
            <w:vAlign w:val="center"/>
          </w:tcPr>
          <w:p w14:paraId="1B860752" w14:textId="77777777" w:rsidR="00F33432" w:rsidRPr="00287DFB" w:rsidRDefault="00F33432" w:rsidP="00B4799F">
            <w:pPr>
              <w:jc w:val="left"/>
              <w:rPr>
                <w:b/>
                <w:sz w:val="18"/>
                <w:szCs w:val="18"/>
              </w:rPr>
            </w:pPr>
            <w:r w:rsidRPr="00287DFB">
              <w:rPr>
                <w:b/>
                <w:sz w:val="18"/>
                <w:szCs w:val="18"/>
              </w:rPr>
              <w:t>Obligaciones Financieras sobre Patrimonio Neto</w:t>
            </w:r>
          </w:p>
        </w:tc>
        <w:tc>
          <w:tcPr>
            <w:tcW w:w="821" w:type="pct"/>
            <w:shd w:val="clear" w:color="auto" w:fill="auto"/>
            <w:vAlign w:val="center"/>
          </w:tcPr>
          <w:p w14:paraId="7FD38317" w14:textId="77777777" w:rsidR="00F33432" w:rsidRPr="00287DFB" w:rsidRDefault="00F33432" w:rsidP="00F33432">
            <w:pPr>
              <w:ind w:right="183"/>
              <w:jc w:val="right"/>
              <w:rPr>
                <w:b/>
                <w:sz w:val="18"/>
                <w:szCs w:val="18"/>
              </w:rPr>
            </w:pPr>
            <w:r w:rsidRPr="00287DFB">
              <w:rPr>
                <w:b/>
                <w:sz w:val="18"/>
                <w:szCs w:val="18"/>
              </w:rPr>
              <w:t>556,41%</w:t>
            </w:r>
          </w:p>
        </w:tc>
        <w:tc>
          <w:tcPr>
            <w:tcW w:w="848" w:type="pct"/>
            <w:shd w:val="clear" w:color="auto" w:fill="auto"/>
            <w:noWrap/>
            <w:vAlign w:val="center"/>
          </w:tcPr>
          <w:p w14:paraId="7059134C" w14:textId="77777777" w:rsidR="00F33432" w:rsidRPr="00287DFB" w:rsidRDefault="00F33432" w:rsidP="00F33432">
            <w:pPr>
              <w:ind w:right="183"/>
              <w:jc w:val="right"/>
              <w:rPr>
                <w:b/>
                <w:sz w:val="18"/>
                <w:szCs w:val="18"/>
              </w:rPr>
            </w:pPr>
            <w:r w:rsidRPr="00287DFB">
              <w:rPr>
                <w:b/>
                <w:sz w:val="18"/>
                <w:szCs w:val="18"/>
              </w:rPr>
              <w:t>967,87%</w:t>
            </w:r>
          </w:p>
        </w:tc>
        <w:tc>
          <w:tcPr>
            <w:tcW w:w="865" w:type="pct"/>
            <w:shd w:val="clear" w:color="auto" w:fill="auto"/>
            <w:noWrap/>
            <w:vAlign w:val="center"/>
          </w:tcPr>
          <w:p w14:paraId="244633E3" w14:textId="77777777" w:rsidR="00F33432" w:rsidRPr="00287DFB" w:rsidRDefault="00F33432" w:rsidP="00F33432">
            <w:pPr>
              <w:ind w:right="183"/>
              <w:jc w:val="right"/>
              <w:rPr>
                <w:b/>
                <w:sz w:val="18"/>
                <w:szCs w:val="18"/>
              </w:rPr>
            </w:pPr>
            <w:r w:rsidRPr="00287DFB">
              <w:rPr>
                <w:b/>
                <w:sz w:val="18"/>
                <w:szCs w:val="18"/>
              </w:rPr>
              <w:t>552,39%</w:t>
            </w:r>
          </w:p>
        </w:tc>
      </w:tr>
    </w:tbl>
    <w:p w14:paraId="47492784" w14:textId="77777777" w:rsidR="00F33432" w:rsidRPr="009E5404" w:rsidRDefault="00F33432" w:rsidP="00F33432">
      <w:pPr>
        <w:widowControl w:val="0"/>
        <w:jc w:val="both"/>
        <w:rPr>
          <w:b/>
          <w:i/>
          <w:sz w:val="16"/>
          <w:lang w:val="es-ES_tradnl"/>
        </w:rPr>
      </w:pPr>
    </w:p>
    <w:p w14:paraId="5C7DBD81" w14:textId="77777777" w:rsidR="00D43EBB" w:rsidRPr="005711AC" w:rsidRDefault="00D43EBB" w:rsidP="00F33432">
      <w:pPr>
        <w:widowControl w:val="0"/>
        <w:jc w:val="both"/>
        <w:rPr>
          <w:sz w:val="20"/>
          <w:lang w:val="es-ES_tradnl"/>
        </w:rPr>
      </w:pPr>
    </w:p>
    <w:tbl>
      <w:tblPr>
        <w:tblW w:w="5000" w:type="pct"/>
        <w:tblCellMar>
          <w:left w:w="0" w:type="dxa"/>
          <w:right w:w="0" w:type="dxa"/>
        </w:tblCellMar>
        <w:tblLook w:val="0000" w:firstRow="0" w:lastRow="0" w:firstColumn="0" w:lastColumn="0" w:noHBand="0" w:noVBand="0"/>
      </w:tblPr>
      <w:tblGrid>
        <w:gridCol w:w="6237"/>
        <w:gridCol w:w="1228"/>
        <w:gridCol w:w="1925"/>
      </w:tblGrid>
      <w:tr w:rsidR="00F33432" w:rsidRPr="00287DFB" w14:paraId="1B21EA34" w14:textId="77777777" w:rsidTr="009E5404">
        <w:trPr>
          <w:gridAfter w:val="2"/>
          <w:wAfter w:w="1679" w:type="pct"/>
          <w:trHeight w:val="207"/>
        </w:trPr>
        <w:tc>
          <w:tcPr>
            <w:tcW w:w="3321" w:type="pct"/>
            <w:vMerge w:val="restart"/>
            <w:vAlign w:val="center"/>
          </w:tcPr>
          <w:p w14:paraId="5EDBF3CD" w14:textId="77777777" w:rsidR="00D43EBB" w:rsidRPr="00287DFB" w:rsidRDefault="00F33432" w:rsidP="00D43EBB">
            <w:pPr>
              <w:widowControl w:val="0"/>
              <w:jc w:val="both"/>
              <w:rPr>
                <w:iCs/>
                <w:sz w:val="20"/>
                <w:szCs w:val="20"/>
                <w:lang w:val="es-ES_tradnl"/>
              </w:rPr>
            </w:pPr>
            <w:r w:rsidRPr="00287DFB">
              <w:rPr>
                <w:b/>
                <w:smallCaps/>
                <w:sz w:val="18"/>
              </w:rPr>
              <w:t xml:space="preserve">Obligaciones Financieras </w:t>
            </w:r>
            <w:r w:rsidRPr="00287DFB">
              <w:rPr>
                <w:b/>
                <w:sz w:val="18"/>
              </w:rPr>
              <w:t>(Depósitos y Otras Obligaciones por Intermediación Financiera)</w:t>
            </w:r>
            <w:r w:rsidRPr="00287DFB">
              <w:rPr>
                <w:sz w:val="18"/>
                <w:vertAlign w:val="superscript"/>
              </w:rPr>
              <w:t xml:space="preserve"> (4)</w:t>
            </w:r>
            <w:r w:rsidR="00D43EBB" w:rsidRPr="00287DFB">
              <w:rPr>
                <w:sz w:val="18"/>
                <w:vertAlign w:val="superscript"/>
              </w:rPr>
              <w:t xml:space="preserve"> </w:t>
            </w:r>
            <w:r w:rsidR="00D43EBB" w:rsidRPr="00287DFB">
              <w:rPr>
                <w:iCs/>
                <w:sz w:val="20"/>
                <w:szCs w:val="20"/>
                <w:lang w:val="es-ES_tradnl"/>
              </w:rPr>
              <w:t>(Valores ajustados por inflación a junio 2020)</w:t>
            </w:r>
          </w:p>
          <w:p w14:paraId="3724D591" w14:textId="77777777" w:rsidR="00F33432" w:rsidRPr="005711AC" w:rsidRDefault="00F33432" w:rsidP="005711AC">
            <w:pPr>
              <w:jc w:val="left"/>
              <w:rPr>
                <w:b/>
                <w:sz w:val="18"/>
              </w:rPr>
            </w:pPr>
          </w:p>
        </w:tc>
      </w:tr>
      <w:tr w:rsidR="00F33432" w:rsidRPr="00287DFB" w14:paraId="7F6ED8B5" w14:textId="77777777" w:rsidTr="00F33432">
        <w:trPr>
          <w:trHeight w:val="213"/>
        </w:trPr>
        <w:tc>
          <w:tcPr>
            <w:tcW w:w="3321" w:type="pct"/>
            <w:vMerge/>
            <w:tcBorders>
              <w:bottom w:val="single" w:sz="4" w:space="0" w:color="auto"/>
            </w:tcBorders>
            <w:shd w:val="clear" w:color="auto" w:fill="00FFFF"/>
            <w:vAlign w:val="center"/>
          </w:tcPr>
          <w:p w14:paraId="7F228E26" w14:textId="77777777" w:rsidR="00F33432" w:rsidRPr="00287DFB" w:rsidRDefault="00F33432" w:rsidP="00B4799F">
            <w:pPr>
              <w:keepNext/>
              <w:ind w:right="2"/>
              <w:jc w:val="left"/>
              <w:outlineLvl w:val="0"/>
              <w:rPr>
                <w:b/>
                <w:sz w:val="18"/>
              </w:rPr>
            </w:pPr>
          </w:p>
        </w:tc>
        <w:tc>
          <w:tcPr>
            <w:tcW w:w="1679" w:type="pct"/>
            <w:gridSpan w:val="2"/>
            <w:tcBorders>
              <w:bottom w:val="single" w:sz="4" w:space="0" w:color="auto"/>
            </w:tcBorders>
            <w:vAlign w:val="center"/>
          </w:tcPr>
          <w:p w14:paraId="6BB45006" w14:textId="77777777" w:rsidR="00F33432" w:rsidRPr="00287DFB" w:rsidRDefault="00F33432" w:rsidP="00F33432">
            <w:pPr>
              <w:rPr>
                <w:b/>
                <w:sz w:val="18"/>
              </w:rPr>
            </w:pPr>
            <w:r w:rsidRPr="00287DFB">
              <w:rPr>
                <w:b/>
                <w:sz w:val="18"/>
              </w:rPr>
              <w:t xml:space="preserve">Período Intermedio finalizado el </w:t>
            </w:r>
          </w:p>
        </w:tc>
      </w:tr>
      <w:tr w:rsidR="00F33432" w:rsidRPr="00287DFB" w14:paraId="2D1276D4" w14:textId="77777777" w:rsidTr="005711AC">
        <w:trPr>
          <w:trHeight w:val="255"/>
        </w:trPr>
        <w:tc>
          <w:tcPr>
            <w:tcW w:w="3321" w:type="pct"/>
            <w:tcBorders>
              <w:top w:val="single" w:sz="4" w:space="0" w:color="auto"/>
            </w:tcBorders>
            <w:shd w:val="clear" w:color="auto" w:fill="auto"/>
            <w:noWrap/>
            <w:vAlign w:val="center"/>
          </w:tcPr>
          <w:p w14:paraId="5A7C928F" w14:textId="77777777" w:rsidR="00F33432" w:rsidRPr="00287DFB" w:rsidRDefault="00F33432" w:rsidP="00B4799F">
            <w:pPr>
              <w:jc w:val="left"/>
              <w:rPr>
                <w:sz w:val="18"/>
              </w:rPr>
            </w:pPr>
          </w:p>
        </w:tc>
        <w:tc>
          <w:tcPr>
            <w:tcW w:w="654" w:type="pct"/>
            <w:tcBorders>
              <w:top w:val="single" w:sz="4" w:space="0" w:color="auto"/>
            </w:tcBorders>
            <w:shd w:val="clear" w:color="auto" w:fill="auto"/>
            <w:vAlign w:val="center"/>
          </w:tcPr>
          <w:p w14:paraId="780F6D0F" w14:textId="77777777" w:rsidR="00F33432" w:rsidRPr="00287DFB" w:rsidRDefault="00F33432" w:rsidP="00F33432">
            <w:pPr>
              <w:ind w:right="183"/>
              <w:jc w:val="right"/>
              <w:rPr>
                <w:sz w:val="18"/>
                <w:lang w:val="es-MX"/>
              </w:rPr>
            </w:pPr>
            <w:r w:rsidRPr="00287DFB">
              <w:rPr>
                <w:b/>
                <w:sz w:val="18"/>
              </w:rPr>
              <w:t>30.06.2020</w:t>
            </w:r>
          </w:p>
        </w:tc>
        <w:tc>
          <w:tcPr>
            <w:tcW w:w="1025" w:type="pct"/>
            <w:tcBorders>
              <w:top w:val="single" w:sz="4" w:space="0" w:color="auto"/>
            </w:tcBorders>
            <w:shd w:val="clear" w:color="auto" w:fill="auto"/>
            <w:noWrap/>
            <w:vAlign w:val="center"/>
          </w:tcPr>
          <w:p w14:paraId="02D7D4FC" w14:textId="77777777" w:rsidR="00F33432" w:rsidRPr="00287DFB" w:rsidRDefault="00726007" w:rsidP="00F33432">
            <w:pPr>
              <w:ind w:right="183"/>
              <w:jc w:val="right"/>
              <w:rPr>
                <w:b/>
                <w:sz w:val="18"/>
              </w:rPr>
            </w:pPr>
            <w:r w:rsidRPr="00287DFB">
              <w:rPr>
                <w:b/>
                <w:sz w:val="18"/>
              </w:rPr>
              <w:t xml:space="preserve">30.06.2019 </w:t>
            </w:r>
            <w:r w:rsidRPr="00287DFB">
              <w:rPr>
                <w:b/>
                <w:sz w:val="18"/>
                <w:szCs w:val="18"/>
                <w:vertAlign w:val="superscript"/>
              </w:rPr>
              <w:t>(5)</w:t>
            </w:r>
          </w:p>
        </w:tc>
      </w:tr>
      <w:tr w:rsidR="00F33432" w:rsidRPr="00287DFB" w14:paraId="6C09CD0C" w14:textId="77777777" w:rsidTr="005711AC">
        <w:trPr>
          <w:trHeight w:val="255"/>
        </w:trPr>
        <w:tc>
          <w:tcPr>
            <w:tcW w:w="3321" w:type="pct"/>
            <w:tcBorders>
              <w:top w:val="single" w:sz="4" w:space="0" w:color="auto"/>
            </w:tcBorders>
            <w:shd w:val="clear" w:color="auto" w:fill="auto"/>
            <w:noWrap/>
            <w:vAlign w:val="center"/>
          </w:tcPr>
          <w:p w14:paraId="38656E19" w14:textId="77777777" w:rsidR="00F33432" w:rsidRPr="00287DFB" w:rsidRDefault="00F33432" w:rsidP="00B4799F">
            <w:pPr>
              <w:jc w:val="left"/>
              <w:rPr>
                <w:sz w:val="18"/>
              </w:rPr>
            </w:pPr>
            <w:r w:rsidRPr="00287DFB">
              <w:rPr>
                <w:sz w:val="18"/>
              </w:rPr>
              <w:t>Obligaciones Financieras a largo plazo</w:t>
            </w:r>
          </w:p>
        </w:tc>
        <w:tc>
          <w:tcPr>
            <w:tcW w:w="654" w:type="pct"/>
            <w:tcBorders>
              <w:top w:val="single" w:sz="4" w:space="0" w:color="auto"/>
            </w:tcBorders>
            <w:shd w:val="clear" w:color="auto" w:fill="auto"/>
            <w:vAlign w:val="center"/>
          </w:tcPr>
          <w:p w14:paraId="263D7FB6" w14:textId="77777777" w:rsidR="00F33432" w:rsidRPr="00287DFB" w:rsidRDefault="00F33432" w:rsidP="00F33432">
            <w:pPr>
              <w:ind w:right="183"/>
              <w:jc w:val="right"/>
              <w:rPr>
                <w:sz w:val="18"/>
                <w:lang w:val="es-MX"/>
              </w:rPr>
            </w:pPr>
            <w:r w:rsidRPr="00287DFB">
              <w:rPr>
                <w:sz w:val="18"/>
                <w:lang w:val="es-MX"/>
              </w:rPr>
              <w:t>89.731</w:t>
            </w:r>
          </w:p>
        </w:tc>
        <w:tc>
          <w:tcPr>
            <w:tcW w:w="1025" w:type="pct"/>
            <w:tcBorders>
              <w:top w:val="single" w:sz="4" w:space="0" w:color="auto"/>
            </w:tcBorders>
            <w:shd w:val="clear" w:color="auto" w:fill="auto"/>
            <w:noWrap/>
            <w:vAlign w:val="center"/>
          </w:tcPr>
          <w:p w14:paraId="20593FA9" w14:textId="77777777" w:rsidR="00F33432" w:rsidRPr="00287DFB" w:rsidRDefault="00F33432" w:rsidP="00F33432">
            <w:pPr>
              <w:ind w:right="183"/>
              <w:jc w:val="right"/>
              <w:rPr>
                <w:sz w:val="18"/>
              </w:rPr>
            </w:pPr>
            <w:r w:rsidRPr="00287DFB">
              <w:rPr>
                <w:sz w:val="18"/>
              </w:rPr>
              <w:t>3.182.276</w:t>
            </w:r>
          </w:p>
          <w:p w14:paraId="1AEC085E" w14:textId="77777777" w:rsidR="00F33432" w:rsidRPr="00287DFB" w:rsidRDefault="00F33432" w:rsidP="00F33432">
            <w:pPr>
              <w:ind w:right="183"/>
              <w:jc w:val="right"/>
              <w:rPr>
                <w:sz w:val="18"/>
              </w:rPr>
            </w:pPr>
          </w:p>
        </w:tc>
      </w:tr>
      <w:tr w:rsidR="00F33432" w:rsidRPr="00287DFB" w14:paraId="5DBA8DE3" w14:textId="77777777" w:rsidTr="005711AC">
        <w:trPr>
          <w:trHeight w:val="255"/>
        </w:trPr>
        <w:tc>
          <w:tcPr>
            <w:tcW w:w="3321" w:type="pct"/>
            <w:shd w:val="clear" w:color="auto" w:fill="auto"/>
            <w:noWrap/>
            <w:vAlign w:val="center"/>
          </w:tcPr>
          <w:p w14:paraId="4F0C2977" w14:textId="77777777" w:rsidR="00F33432" w:rsidRPr="00287DFB" w:rsidRDefault="00F33432" w:rsidP="00B4799F">
            <w:pPr>
              <w:jc w:val="left"/>
              <w:rPr>
                <w:sz w:val="18"/>
              </w:rPr>
            </w:pPr>
            <w:r w:rsidRPr="00287DFB">
              <w:rPr>
                <w:sz w:val="18"/>
              </w:rPr>
              <w:t>Obligaciones Financieras a corto plazo</w:t>
            </w:r>
          </w:p>
        </w:tc>
        <w:tc>
          <w:tcPr>
            <w:tcW w:w="654" w:type="pct"/>
            <w:shd w:val="clear" w:color="auto" w:fill="auto"/>
            <w:vAlign w:val="center"/>
          </w:tcPr>
          <w:p w14:paraId="209F877C" w14:textId="77777777" w:rsidR="00F33432" w:rsidRPr="00287DFB" w:rsidRDefault="00F33432" w:rsidP="00F33432">
            <w:pPr>
              <w:ind w:right="183"/>
              <w:jc w:val="right"/>
              <w:rPr>
                <w:sz w:val="18"/>
              </w:rPr>
            </w:pPr>
            <w:r w:rsidRPr="00287DFB">
              <w:rPr>
                <w:sz w:val="18"/>
              </w:rPr>
              <w:t>8.423.914</w:t>
            </w:r>
          </w:p>
        </w:tc>
        <w:tc>
          <w:tcPr>
            <w:tcW w:w="1025" w:type="pct"/>
            <w:shd w:val="clear" w:color="auto" w:fill="auto"/>
            <w:noWrap/>
            <w:vAlign w:val="center"/>
          </w:tcPr>
          <w:p w14:paraId="231D5DF1" w14:textId="77777777" w:rsidR="00F33432" w:rsidRPr="00287DFB" w:rsidRDefault="00F33432" w:rsidP="00F33432">
            <w:pPr>
              <w:ind w:right="183"/>
              <w:jc w:val="right"/>
              <w:rPr>
                <w:sz w:val="18"/>
              </w:rPr>
            </w:pPr>
            <w:r w:rsidRPr="00287DFB">
              <w:rPr>
                <w:sz w:val="18"/>
              </w:rPr>
              <w:t>9.443.827</w:t>
            </w:r>
          </w:p>
          <w:p w14:paraId="38A99B60" w14:textId="77777777" w:rsidR="00F33432" w:rsidRPr="00287DFB" w:rsidRDefault="00F33432" w:rsidP="00F33432">
            <w:pPr>
              <w:ind w:right="183"/>
              <w:jc w:val="right"/>
              <w:rPr>
                <w:sz w:val="18"/>
              </w:rPr>
            </w:pPr>
          </w:p>
        </w:tc>
      </w:tr>
      <w:tr w:rsidR="00F33432" w:rsidRPr="00287DFB" w14:paraId="42A42595" w14:textId="77777777" w:rsidTr="005711AC">
        <w:trPr>
          <w:trHeight w:val="255"/>
        </w:trPr>
        <w:tc>
          <w:tcPr>
            <w:tcW w:w="3321" w:type="pct"/>
            <w:shd w:val="clear" w:color="auto" w:fill="auto"/>
            <w:noWrap/>
            <w:vAlign w:val="center"/>
          </w:tcPr>
          <w:p w14:paraId="58E21967" w14:textId="77777777" w:rsidR="00F33432" w:rsidRPr="00287DFB" w:rsidRDefault="00F33432" w:rsidP="00B4799F">
            <w:pPr>
              <w:jc w:val="left"/>
              <w:rPr>
                <w:sz w:val="18"/>
              </w:rPr>
            </w:pPr>
            <w:r w:rsidRPr="00287DFB">
              <w:rPr>
                <w:sz w:val="18"/>
              </w:rPr>
              <w:t>Total de Obligaciones Financieras</w:t>
            </w:r>
          </w:p>
        </w:tc>
        <w:tc>
          <w:tcPr>
            <w:tcW w:w="654" w:type="pct"/>
            <w:shd w:val="clear" w:color="auto" w:fill="auto"/>
            <w:vAlign w:val="center"/>
          </w:tcPr>
          <w:p w14:paraId="74F55962" w14:textId="77777777" w:rsidR="00F33432" w:rsidRPr="00287DFB" w:rsidRDefault="00F33432" w:rsidP="00F33432">
            <w:pPr>
              <w:ind w:right="183"/>
              <w:jc w:val="right"/>
              <w:rPr>
                <w:sz w:val="18"/>
              </w:rPr>
            </w:pPr>
            <w:r w:rsidRPr="00287DFB">
              <w:rPr>
                <w:sz w:val="18"/>
              </w:rPr>
              <w:t>8.513.645</w:t>
            </w:r>
          </w:p>
        </w:tc>
        <w:tc>
          <w:tcPr>
            <w:tcW w:w="1025" w:type="pct"/>
            <w:shd w:val="clear" w:color="auto" w:fill="auto"/>
            <w:noWrap/>
            <w:vAlign w:val="center"/>
          </w:tcPr>
          <w:p w14:paraId="0373040F" w14:textId="77777777" w:rsidR="00F33432" w:rsidRPr="00287DFB" w:rsidRDefault="00F33432" w:rsidP="00F33432">
            <w:pPr>
              <w:ind w:right="183"/>
              <w:jc w:val="right"/>
              <w:rPr>
                <w:sz w:val="18"/>
              </w:rPr>
            </w:pPr>
            <w:r w:rsidRPr="00287DFB">
              <w:rPr>
                <w:sz w:val="18"/>
              </w:rPr>
              <w:t>12.626.103</w:t>
            </w:r>
          </w:p>
          <w:p w14:paraId="6E6F65E0" w14:textId="77777777" w:rsidR="00F33432" w:rsidRPr="00287DFB" w:rsidRDefault="00F33432" w:rsidP="00F33432">
            <w:pPr>
              <w:ind w:right="183"/>
              <w:jc w:val="right"/>
              <w:rPr>
                <w:sz w:val="18"/>
              </w:rPr>
            </w:pPr>
          </w:p>
        </w:tc>
      </w:tr>
      <w:tr w:rsidR="00F33432" w:rsidRPr="00287DFB" w14:paraId="1253233B" w14:textId="77777777" w:rsidTr="005711AC">
        <w:trPr>
          <w:trHeight w:val="255"/>
        </w:trPr>
        <w:tc>
          <w:tcPr>
            <w:tcW w:w="3321" w:type="pct"/>
            <w:shd w:val="clear" w:color="auto" w:fill="auto"/>
            <w:noWrap/>
            <w:vAlign w:val="center"/>
          </w:tcPr>
          <w:p w14:paraId="2E428B7D" w14:textId="77777777" w:rsidR="00F33432" w:rsidRPr="00287DFB" w:rsidRDefault="00F33432" w:rsidP="00B4799F">
            <w:pPr>
              <w:jc w:val="left"/>
              <w:rPr>
                <w:sz w:val="18"/>
              </w:rPr>
            </w:pPr>
            <w:r w:rsidRPr="00287DFB">
              <w:rPr>
                <w:sz w:val="18"/>
              </w:rPr>
              <w:t>Patrimonio Neto</w:t>
            </w:r>
          </w:p>
        </w:tc>
        <w:tc>
          <w:tcPr>
            <w:tcW w:w="654" w:type="pct"/>
            <w:shd w:val="clear" w:color="auto" w:fill="auto"/>
            <w:vAlign w:val="center"/>
          </w:tcPr>
          <w:p w14:paraId="49EE0364" w14:textId="77777777" w:rsidR="00F33432" w:rsidRPr="00287DFB" w:rsidRDefault="00F33432" w:rsidP="00F33432">
            <w:pPr>
              <w:ind w:right="183"/>
              <w:jc w:val="right"/>
              <w:rPr>
                <w:sz w:val="18"/>
              </w:rPr>
            </w:pPr>
            <w:r w:rsidRPr="00287DFB">
              <w:rPr>
                <w:sz w:val="18"/>
              </w:rPr>
              <w:t>1.822.681</w:t>
            </w:r>
          </w:p>
        </w:tc>
        <w:tc>
          <w:tcPr>
            <w:tcW w:w="1025" w:type="pct"/>
            <w:shd w:val="clear" w:color="auto" w:fill="auto"/>
            <w:noWrap/>
            <w:vAlign w:val="center"/>
          </w:tcPr>
          <w:p w14:paraId="4B04EA05" w14:textId="77777777" w:rsidR="00F33432" w:rsidRPr="00287DFB" w:rsidRDefault="00F33432" w:rsidP="00F33432">
            <w:pPr>
              <w:ind w:right="183"/>
              <w:jc w:val="right"/>
              <w:rPr>
                <w:sz w:val="18"/>
              </w:rPr>
            </w:pPr>
            <w:r w:rsidRPr="00287DFB">
              <w:rPr>
                <w:sz w:val="18"/>
              </w:rPr>
              <w:t>1.123.329</w:t>
            </w:r>
          </w:p>
          <w:p w14:paraId="1692A1BA" w14:textId="77777777" w:rsidR="00F33432" w:rsidRPr="00287DFB" w:rsidRDefault="00F33432" w:rsidP="00F33432">
            <w:pPr>
              <w:ind w:right="183"/>
              <w:jc w:val="right"/>
              <w:rPr>
                <w:sz w:val="18"/>
              </w:rPr>
            </w:pPr>
          </w:p>
        </w:tc>
      </w:tr>
      <w:tr w:rsidR="00F33432" w:rsidRPr="00287DFB" w14:paraId="2E75882A" w14:textId="77777777" w:rsidTr="005711AC">
        <w:trPr>
          <w:trHeight w:val="255"/>
        </w:trPr>
        <w:tc>
          <w:tcPr>
            <w:tcW w:w="3321" w:type="pct"/>
            <w:shd w:val="clear" w:color="auto" w:fill="auto"/>
            <w:noWrap/>
            <w:vAlign w:val="center"/>
          </w:tcPr>
          <w:p w14:paraId="1A7B4CED" w14:textId="77777777" w:rsidR="00F33432" w:rsidRPr="00287DFB" w:rsidRDefault="00F33432" w:rsidP="00B4799F">
            <w:pPr>
              <w:jc w:val="left"/>
              <w:rPr>
                <w:sz w:val="18"/>
              </w:rPr>
            </w:pPr>
            <w:r w:rsidRPr="00287DFB">
              <w:rPr>
                <w:sz w:val="18"/>
              </w:rPr>
              <w:t>Total capitalización</w:t>
            </w:r>
          </w:p>
        </w:tc>
        <w:tc>
          <w:tcPr>
            <w:tcW w:w="654" w:type="pct"/>
            <w:shd w:val="clear" w:color="auto" w:fill="auto"/>
            <w:vAlign w:val="center"/>
          </w:tcPr>
          <w:p w14:paraId="0742E64F" w14:textId="77777777" w:rsidR="00F33432" w:rsidRPr="00287DFB" w:rsidRDefault="00F33432" w:rsidP="00F33432">
            <w:pPr>
              <w:ind w:right="183"/>
              <w:jc w:val="right"/>
              <w:rPr>
                <w:sz w:val="18"/>
              </w:rPr>
            </w:pPr>
            <w:r w:rsidRPr="00287DFB">
              <w:rPr>
                <w:sz w:val="18"/>
              </w:rPr>
              <w:t>10.336.326</w:t>
            </w:r>
          </w:p>
        </w:tc>
        <w:tc>
          <w:tcPr>
            <w:tcW w:w="1025" w:type="pct"/>
            <w:shd w:val="clear" w:color="auto" w:fill="auto"/>
            <w:noWrap/>
            <w:vAlign w:val="center"/>
          </w:tcPr>
          <w:p w14:paraId="2C8A1FBF" w14:textId="77777777" w:rsidR="00F33432" w:rsidRPr="00287DFB" w:rsidRDefault="00F33432" w:rsidP="00F33432">
            <w:pPr>
              <w:ind w:right="183"/>
              <w:jc w:val="right"/>
              <w:rPr>
                <w:sz w:val="18"/>
              </w:rPr>
            </w:pPr>
            <w:r w:rsidRPr="00287DFB">
              <w:rPr>
                <w:sz w:val="18"/>
              </w:rPr>
              <w:t>13.749.432</w:t>
            </w:r>
          </w:p>
          <w:p w14:paraId="49F09AF5" w14:textId="77777777" w:rsidR="00F33432" w:rsidRPr="00287DFB" w:rsidRDefault="00F33432" w:rsidP="00F33432">
            <w:pPr>
              <w:ind w:right="183"/>
              <w:jc w:val="right"/>
              <w:rPr>
                <w:sz w:val="18"/>
              </w:rPr>
            </w:pPr>
          </w:p>
        </w:tc>
      </w:tr>
      <w:tr w:rsidR="00F33432" w:rsidRPr="00287DFB" w14:paraId="3384C451" w14:textId="77777777" w:rsidTr="005711AC">
        <w:trPr>
          <w:trHeight w:val="255"/>
        </w:trPr>
        <w:tc>
          <w:tcPr>
            <w:tcW w:w="3321" w:type="pct"/>
            <w:shd w:val="clear" w:color="auto" w:fill="auto"/>
            <w:noWrap/>
            <w:vAlign w:val="center"/>
          </w:tcPr>
          <w:p w14:paraId="6DF580F5" w14:textId="77777777" w:rsidR="00F33432" w:rsidRPr="00287DFB" w:rsidRDefault="00F33432" w:rsidP="00B4799F">
            <w:pPr>
              <w:jc w:val="left"/>
              <w:rPr>
                <w:b/>
                <w:sz w:val="18"/>
              </w:rPr>
            </w:pPr>
            <w:r w:rsidRPr="00287DFB">
              <w:rPr>
                <w:b/>
                <w:sz w:val="18"/>
              </w:rPr>
              <w:t>Obligaciones Financieras sobre Patrimonio Neto</w:t>
            </w:r>
          </w:p>
        </w:tc>
        <w:tc>
          <w:tcPr>
            <w:tcW w:w="654" w:type="pct"/>
            <w:shd w:val="clear" w:color="auto" w:fill="auto"/>
            <w:vAlign w:val="center"/>
          </w:tcPr>
          <w:p w14:paraId="7E611EB4" w14:textId="77777777" w:rsidR="00F33432" w:rsidRPr="00287DFB" w:rsidRDefault="00F33432" w:rsidP="00F33432">
            <w:pPr>
              <w:ind w:right="183"/>
              <w:jc w:val="right"/>
              <w:rPr>
                <w:b/>
                <w:sz w:val="18"/>
              </w:rPr>
            </w:pPr>
            <w:r w:rsidRPr="00287DFB">
              <w:rPr>
                <w:b/>
                <w:sz w:val="18"/>
              </w:rPr>
              <w:t>467,09%</w:t>
            </w:r>
          </w:p>
        </w:tc>
        <w:tc>
          <w:tcPr>
            <w:tcW w:w="1025" w:type="pct"/>
            <w:shd w:val="clear" w:color="auto" w:fill="auto"/>
            <w:noWrap/>
            <w:vAlign w:val="center"/>
          </w:tcPr>
          <w:p w14:paraId="6EE3C836" w14:textId="77777777" w:rsidR="00F33432" w:rsidRPr="00287DFB" w:rsidRDefault="00F33432" w:rsidP="00F33432">
            <w:pPr>
              <w:ind w:right="183"/>
              <w:jc w:val="right"/>
              <w:rPr>
                <w:b/>
                <w:sz w:val="18"/>
              </w:rPr>
            </w:pPr>
            <w:r w:rsidRPr="00287DFB">
              <w:rPr>
                <w:b/>
                <w:sz w:val="18"/>
              </w:rPr>
              <w:t>1123,99%</w:t>
            </w:r>
          </w:p>
        </w:tc>
      </w:tr>
    </w:tbl>
    <w:p w14:paraId="076C2548" w14:textId="77777777" w:rsidR="00F33432" w:rsidRPr="00287DFB" w:rsidRDefault="00F33432" w:rsidP="00F33432">
      <w:pPr>
        <w:widowControl w:val="0"/>
        <w:jc w:val="both"/>
        <w:rPr>
          <w:bCs/>
          <w:sz w:val="16"/>
          <w:szCs w:val="20"/>
        </w:rPr>
      </w:pPr>
    </w:p>
    <w:p w14:paraId="5ADEE411" w14:textId="77777777" w:rsidR="00F33432" w:rsidRPr="00287DFB" w:rsidRDefault="00F33432" w:rsidP="00F33432">
      <w:pPr>
        <w:jc w:val="both"/>
        <w:rPr>
          <w:i/>
          <w:sz w:val="16"/>
          <w:szCs w:val="16"/>
        </w:rPr>
      </w:pPr>
      <w:r w:rsidRPr="00287DFB">
        <w:rPr>
          <w:i/>
          <w:sz w:val="16"/>
          <w:szCs w:val="16"/>
          <w:vertAlign w:val="superscript"/>
        </w:rPr>
        <w:t>(4)</w:t>
      </w:r>
      <w:r w:rsidRPr="00287DFB">
        <w:rPr>
          <w:i/>
          <w:sz w:val="16"/>
          <w:szCs w:val="16"/>
        </w:rPr>
        <w:t xml:space="preserve"> incluye los rubros del Pasivo: “Otros pasivos financieros”, “Financiaciones recibidas del BCRA y otras instituciones financieras” y “Obligaciones negociables emitidas”.</w:t>
      </w:r>
    </w:p>
    <w:p w14:paraId="33E040C2" w14:textId="77777777" w:rsidR="00F33432" w:rsidRPr="00287DFB" w:rsidRDefault="00F33432" w:rsidP="00F33432">
      <w:pPr>
        <w:widowControl w:val="0"/>
        <w:jc w:val="both"/>
        <w:rPr>
          <w:bCs/>
          <w:sz w:val="16"/>
          <w:szCs w:val="20"/>
        </w:rPr>
      </w:pPr>
      <w:r w:rsidRPr="00287DFB">
        <w:rPr>
          <w:i/>
          <w:sz w:val="16"/>
          <w:vertAlign w:val="superscript"/>
        </w:rPr>
        <w:t>(5)</w:t>
      </w:r>
      <w:r w:rsidRPr="00287DFB">
        <w:rPr>
          <w:i/>
          <w:sz w:val="16"/>
        </w:rPr>
        <w:t xml:space="preserve"> las cifras exponen la caída de flujos futuros contractuales, incluyendo los intereses a devengar hasta el vencimiento.</w:t>
      </w:r>
    </w:p>
    <w:p w14:paraId="3D21317C" w14:textId="77777777" w:rsidR="00F33432" w:rsidRPr="00287DFB" w:rsidRDefault="00F33432" w:rsidP="00F33432">
      <w:pPr>
        <w:widowControl w:val="0"/>
        <w:jc w:val="both"/>
        <w:rPr>
          <w:bCs/>
          <w:sz w:val="16"/>
          <w:szCs w:val="20"/>
        </w:rPr>
      </w:pPr>
    </w:p>
    <w:p w14:paraId="3D74482D" w14:textId="77777777" w:rsidR="00F33432" w:rsidRPr="00287DFB" w:rsidRDefault="00F33432" w:rsidP="00F33432">
      <w:pPr>
        <w:widowControl w:val="0"/>
        <w:jc w:val="both"/>
        <w:rPr>
          <w:b/>
          <w:sz w:val="20"/>
          <w:lang w:val="es-MX"/>
        </w:rPr>
      </w:pPr>
      <w:r w:rsidRPr="00287DFB">
        <w:rPr>
          <w:b/>
          <w:sz w:val="20"/>
          <w:lang w:val="es-MX"/>
        </w:rPr>
        <w:t>d) Capital Social</w:t>
      </w:r>
    </w:p>
    <w:p w14:paraId="3101AFEE" w14:textId="77777777" w:rsidR="00F33432" w:rsidRPr="00287DFB" w:rsidRDefault="00F33432" w:rsidP="00F33432">
      <w:pPr>
        <w:widowControl w:val="0"/>
        <w:jc w:val="both"/>
        <w:rPr>
          <w:sz w:val="20"/>
          <w:lang w:val="es-MX"/>
        </w:rPr>
      </w:pPr>
    </w:p>
    <w:p w14:paraId="28C6FF2D" w14:textId="77777777" w:rsidR="00F33432" w:rsidRPr="00287DFB" w:rsidRDefault="00F33432" w:rsidP="00F33432">
      <w:pPr>
        <w:tabs>
          <w:tab w:val="left" w:pos="380"/>
        </w:tabs>
        <w:jc w:val="both"/>
        <w:rPr>
          <w:sz w:val="20"/>
        </w:rPr>
      </w:pPr>
      <w:r w:rsidRPr="00287DFB">
        <w:rPr>
          <w:sz w:val="20"/>
        </w:rPr>
        <w:t>El capital social de CFA está compuesto por una sola clase de acciones. La cantidad de acciones autorizadas, emitidas y totalmente integradas al 3</w:t>
      </w:r>
      <w:r w:rsidRPr="00287DFB">
        <w:rPr>
          <w:sz w:val="20"/>
          <w:lang w:val="es-ES_tradnl"/>
        </w:rPr>
        <w:t>0</w:t>
      </w:r>
      <w:r w:rsidRPr="00287DFB">
        <w:rPr>
          <w:sz w:val="20"/>
        </w:rPr>
        <w:t xml:space="preserve"> de </w:t>
      </w:r>
      <w:r w:rsidRPr="00287DFB">
        <w:rPr>
          <w:sz w:val="20"/>
          <w:lang w:val="es-ES_tradnl"/>
        </w:rPr>
        <w:t>junio</w:t>
      </w:r>
      <w:r w:rsidRPr="00287DFB">
        <w:rPr>
          <w:sz w:val="20"/>
        </w:rPr>
        <w:t xml:space="preserve"> de 20</w:t>
      </w:r>
      <w:r w:rsidRPr="00287DFB">
        <w:rPr>
          <w:sz w:val="20"/>
          <w:lang w:val="es-ES_tradnl"/>
        </w:rPr>
        <w:t>20</w:t>
      </w:r>
      <w:r w:rsidRPr="00287DFB">
        <w:rPr>
          <w:sz w:val="20"/>
        </w:rPr>
        <w:t xml:space="preserve">, asciende a 907.562.500. Cada acción tiene un valor nominal de $1 y da derecho a un voto. Las acciones de CFA no se encuentran admitidas al régimen de oferta pública. </w:t>
      </w:r>
    </w:p>
    <w:p w14:paraId="75382049" w14:textId="77777777" w:rsidR="00F33432" w:rsidRPr="00287DFB" w:rsidRDefault="00F33432" w:rsidP="00F33432">
      <w:pPr>
        <w:widowControl w:val="0"/>
        <w:jc w:val="both"/>
        <w:rPr>
          <w:sz w:val="20"/>
        </w:rPr>
      </w:pPr>
    </w:p>
    <w:p w14:paraId="053B808B" w14:textId="77777777" w:rsidR="00F33432" w:rsidRPr="00287DFB" w:rsidRDefault="00F33432" w:rsidP="00F33432">
      <w:pPr>
        <w:widowControl w:val="0"/>
        <w:jc w:val="both"/>
        <w:rPr>
          <w:sz w:val="20"/>
        </w:rPr>
      </w:pPr>
      <w:r w:rsidRPr="00287DFB">
        <w:rPr>
          <w:sz w:val="20"/>
        </w:rPr>
        <w:t>El siguiente cuadro identifica a los accionistas de la Compañía al 3</w:t>
      </w:r>
      <w:r w:rsidRPr="00287DFB">
        <w:rPr>
          <w:sz w:val="20"/>
          <w:lang w:val="es-ES_tradnl"/>
        </w:rPr>
        <w:t>0</w:t>
      </w:r>
      <w:r w:rsidRPr="00287DFB">
        <w:rPr>
          <w:sz w:val="20"/>
        </w:rPr>
        <w:t xml:space="preserve"> de </w:t>
      </w:r>
      <w:r w:rsidRPr="00287DFB">
        <w:rPr>
          <w:sz w:val="20"/>
          <w:lang w:val="es-ES_tradnl"/>
        </w:rPr>
        <w:t>junio</w:t>
      </w:r>
      <w:r w:rsidRPr="00287DFB">
        <w:rPr>
          <w:sz w:val="20"/>
        </w:rPr>
        <w:t xml:space="preserve"> de 20</w:t>
      </w:r>
      <w:r w:rsidRPr="00287DFB">
        <w:rPr>
          <w:sz w:val="20"/>
          <w:lang w:val="es-ES_tradnl"/>
        </w:rPr>
        <w:t>20</w:t>
      </w:r>
      <w:r w:rsidRPr="00287DFB">
        <w:rPr>
          <w:sz w:val="20"/>
        </w:rPr>
        <w:t xml:space="preserve">: </w:t>
      </w:r>
    </w:p>
    <w:p w14:paraId="56BEF6E3" w14:textId="77777777" w:rsidR="00F33432" w:rsidRPr="00287DFB" w:rsidRDefault="00F33432" w:rsidP="00F33432">
      <w:pPr>
        <w:widowControl w:val="0"/>
        <w:jc w:val="both"/>
        <w:rPr>
          <w:sz w:val="20"/>
        </w:rPr>
      </w:pPr>
    </w:p>
    <w:tbl>
      <w:tblPr>
        <w:tblW w:w="5000" w:type="pct"/>
        <w:tblCellMar>
          <w:left w:w="0" w:type="dxa"/>
          <w:right w:w="0" w:type="dxa"/>
        </w:tblCellMar>
        <w:tblLook w:val="0000" w:firstRow="0" w:lastRow="0" w:firstColumn="0" w:lastColumn="0" w:noHBand="0" w:noVBand="0"/>
      </w:tblPr>
      <w:tblGrid>
        <w:gridCol w:w="3032"/>
        <w:gridCol w:w="1521"/>
        <w:gridCol w:w="1316"/>
        <w:gridCol w:w="3521"/>
      </w:tblGrid>
      <w:tr w:rsidR="00F33432" w:rsidRPr="00287DFB" w14:paraId="0D8205C0" w14:textId="77777777" w:rsidTr="00F33432">
        <w:trPr>
          <w:tblHeader/>
        </w:trPr>
        <w:tc>
          <w:tcPr>
            <w:tcW w:w="1614" w:type="pct"/>
            <w:tcBorders>
              <w:bottom w:val="single" w:sz="4" w:space="0" w:color="auto"/>
            </w:tcBorders>
          </w:tcPr>
          <w:p w14:paraId="77124A9D" w14:textId="77777777" w:rsidR="00F33432" w:rsidRPr="00287DFB" w:rsidRDefault="00F33432" w:rsidP="00F33432">
            <w:pPr>
              <w:widowControl w:val="0"/>
              <w:rPr>
                <w:b/>
                <w:sz w:val="20"/>
              </w:rPr>
            </w:pPr>
          </w:p>
        </w:tc>
        <w:tc>
          <w:tcPr>
            <w:tcW w:w="810" w:type="pct"/>
            <w:tcBorders>
              <w:bottom w:val="single" w:sz="4" w:space="0" w:color="auto"/>
            </w:tcBorders>
          </w:tcPr>
          <w:p w14:paraId="13C5554F" w14:textId="77777777" w:rsidR="00F33432" w:rsidRPr="00287DFB" w:rsidRDefault="00F33432" w:rsidP="00F33432">
            <w:pPr>
              <w:widowControl w:val="0"/>
              <w:rPr>
                <w:b/>
                <w:sz w:val="20"/>
              </w:rPr>
            </w:pPr>
            <w:r w:rsidRPr="00287DFB">
              <w:rPr>
                <w:b/>
                <w:sz w:val="20"/>
              </w:rPr>
              <w:t>Participación</w:t>
            </w:r>
          </w:p>
        </w:tc>
        <w:tc>
          <w:tcPr>
            <w:tcW w:w="701" w:type="pct"/>
            <w:tcBorders>
              <w:bottom w:val="single" w:sz="4" w:space="0" w:color="auto"/>
            </w:tcBorders>
          </w:tcPr>
          <w:p w14:paraId="14667D50" w14:textId="77777777" w:rsidR="00F33432" w:rsidRPr="00287DFB" w:rsidRDefault="00F33432" w:rsidP="00F33432">
            <w:pPr>
              <w:widowControl w:val="0"/>
              <w:rPr>
                <w:b/>
                <w:sz w:val="20"/>
              </w:rPr>
            </w:pPr>
            <w:r w:rsidRPr="00287DFB">
              <w:rPr>
                <w:b/>
                <w:sz w:val="20"/>
              </w:rPr>
              <w:t>Acciones</w:t>
            </w:r>
          </w:p>
        </w:tc>
        <w:tc>
          <w:tcPr>
            <w:tcW w:w="1875" w:type="pct"/>
            <w:tcBorders>
              <w:bottom w:val="single" w:sz="4" w:space="0" w:color="auto"/>
            </w:tcBorders>
          </w:tcPr>
          <w:p w14:paraId="3AE20FB9" w14:textId="77777777" w:rsidR="00F33432" w:rsidRPr="00287DFB" w:rsidRDefault="00F33432" w:rsidP="00F33432">
            <w:pPr>
              <w:widowControl w:val="0"/>
              <w:rPr>
                <w:b/>
                <w:sz w:val="20"/>
              </w:rPr>
            </w:pPr>
            <w:r w:rsidRPr="00287DFB">
              <w:rPr>
                <w:b/>
                <w:sz w:val="20"/>
              </w:rPr>
              <w:t>Capital Social Suscripto e Integrado</w:t>
            </w:r>
          </w:p>
        </w:tc>
      </w:tr>
      <w:tr w:rsidR="00F33432" w:rsidRPr="00287DFB" w14:paraId="61BB527D" w14:textId="77777777" w:rsidTr="00F33432">
        <w:tc>
          <w:tcPr>
            <w:tcW w:w="1614" w:type="pct"/>
            <w:tcBorders>
              <w:top w:val="single" w:sz="4" w:space="0" w:color="auto"/>
            </w:tcBorders>
          </w:tcPr>
          <w:p w14:paraId="50234C8C" w14:textId="77777777" w:rsidR="00F33432" w:rsidRPr="00287DFB" w:rsidRDefault="00F33432" w:rsidP="00B4799F">
            <w:pPr>
              <w:widowControl w:val="0"/>
              <w:jc w:val="left"/>
              <w:rPr>
                <w:sz w:val="20"/>
              </w:rPr>
            </w:pPr>
            <w:r w:rsidRPr="00287DFB">
              <w:rPr>
                <w:sz w:val="20"/>
              </w:rPr>
              <w:t>Julio Alfredo Fraomeni</w:t>
            </w:r>
          </w:p>
        </w:tc>
        <w:tc>
          <w:tcPr>
            <w:tcW w:w="810" w:type="pct"/>
            <w:tcBorders>
              <w:top w:val="single" w:sz="4" w:space="0" w:color="auto"/>
            </w:tcBorders>
          </w:tcPr>
          <w:p w14:paraId="753C80BB" w14:textId="77777777" w:rsidR="00F33432" w:rsidRPr="00287DFB" w:rsidRDefault="00F33432" w:rsidP="00F33432">
            <w:pPr>
              <w:widowControl w:val="0"/>
              <w:rPr>
                <w:sz w:val="20"/>
              </w:rPr>
            </w:pPr>
            <w:r w:rsidRPr="00287DFB">
              <w:rPr>
                <w:sz w:val="20"/>
              </w:rPr>
              <w:t>80%</w:t>
            </w:r>
          </w:p>
        </w:tc>
        <w:tc>
          <w:tcPr>
            <w:tcW w:w="701" w:type="pct"/>
            <w:tcBorders>
              <w:top w:val="single" w:sz="4" w:space="0" w:color="auto"/>
            </w:tcBorders>
          </w:tcPr>
          <w:p w14:paraId="2D237906" w14:textId="77777777" w:rsidR="00F33432" w:rsidRPr="00287DFB" w:rsidRDefault="00F33432" w:rsidP="00F33432">
            <w:pPr>
              <w:widowControl w:val="0"/>
              <w:rPr>
                <w:sz w:val="20"/>
              </w:rPr>
            </w:pPr>
            <w:r w:rsidRPr="00287DFB">
              <w:rPr>
                <w:sz w:val="20"/>
              </w:rPr>
              <w:t>726.050.000</w:t>
            </w:r>
          </w:p>
        </w:tc>
        <w:tc>
          <w:tcPr>
            <w:tcW w:w="1875" w:type="pct"/>
            <w:tcBorders>
              <w:top w:val="single" w:sz="4" w:space="0" w:color="auto"/>
            </w:tcBorders>
          </w:tcPr>
          <w:p w14:paraId="44E6B505" w14:textId="77777777" w:rsidR="00F33432" w:rsidRPr="00287DFB" w:rsidRDefault="00F33432" w:rsidP="00F33432">
            <w:pPr>
              <w:widowControl w:val="0"/>
              <w:rPr>
                <w:sz w:val="20"/>
              </w:rPr>
            </w:pPr>
            <w:r w:rsidRPr="00287DFB">
              <w:rPr>
                <w:sz w:val="20"/>
              </w:rPr>
              <w:t>726.050.000</w:t>
            </w:r>
          </w:p>
        </w:tc>
      </w:tr>
      <w:tr w:rsidR="00F33432" w:rsidRPr="00287DFB" w14:paraId="6107C5BB" w14:textId="77777777" w:rsidTr="00F33432">
        <w:tc>
          <w:tcPr>
            <w:tcW w:w="1614" w:type="pct"/>
          </w:tcPr>
          <w:p w14:paraId="6A585ECC" w14:textId="77777777" w:rsidR="00F33432" w:rsidRPr="00287DFB" w:rsidRDefault="00F33432" w:rsidP="00B4799F">
            <w:pPr>
              <w:widowControl w:val="0"/>
              <w:jc w:val="left"/>
              <w:rPr>
                <w:sz w:val="20"/>
              </w:rPr>
            </w:pPr>
            <w:r w:rsidRPr="00287DFB">
              <w:rPr>
                <w:sz w:val="20"/>
              </w:rPr>
              <w:t>Galeno Capital S.A.U.</w:t>
            </w:r>
          </w:p>
        </w:tc>
        <w:tc>
          <w:tcPr>
            <w:tcW w:w="810" w:type="pct"/>
          </w:tcPr>
          <w:p w14:paraId="5B39ACB2" w14:textId="77777777" w:rsidR="00F33432" w:rsidRPr="00287DFB" w:rsidRDefault="00F33432" w:rsidP="00F33432">
            <w:pPr>
              <w:widowControl w:val="0"/>
              <w:rPr>
                <w:sz w:val="20"/>
              </w:rPr>
            </w:pPr>
            <w:r w:rsidRPr="00287DFB">
              <w:rPr>
                <w:sz w:val="20"/>
              </w:rPr>
              <w:t>20%</w:t>
            </w:r>
          </w:p>
        </w:tc>
        <w:tc>
          <w:tcPr>
            <w:tcW w:w="701" w:type="pct"/>
          </w:tcPr>
          <w:p w14:paraId="4EA31AC7" w14:textId="77777777" w:rsidR="00F33432" w:rsidRPr="00287DFB" w:rsidRDefault="00F33432" w:rsidP="00F33432">
            <w:pPr>
              <w:widowControl w:val="0"/>
              <w:rPr>
                <w:sz w:val="20"/>
              </w:rPr>
            </w:pPr>
            <w:r w:rsidRPr="00287DFB">
              <w:rPr>
                <w:sz w:val="20"/>
              </w:rPr>
              <w:t>181.512.500</w:t>
            </w:r>
          </w:p>
        </w:tc>
        <w:tc>
          <w:tcPr>
            <w:tcW w:w="1875" w:type="pct"/>
          </w:tcPr>
          <w:p w14:paraId="624736A2" w14:textId="77777777" w:rsidR="00F33432" w:rsidRPr="00287DFB" w:rsidRDefault="00F33432" w:rsidP="00F33432">
            <w:pPr>
              <w:widowControl w:val="0"/>
              <w:rPr>
                <w:sz w:val="20"/>
              </w:rPr>
            </w:pPr>
            <w:r w:rsidRPr="00287DFB">
              <w:rPr>
                <w:sz w:val="20"/>
              </w:rPr>
              <w:t>181.512.500</w:t>
            </w:r>
          </w:p>
        </w:tc>
      </w:tr>
      <w:tr w:rsidR="00F33432" w:rsidRPr="00287DFB" w14:paraId="07E16452" w14:textId="77777777" w:rsidTr="00F33432">
        <w:tc>
          <w:tcPr>
            <w:tcW w:w="1614" w:type="pct"/>
            <w:tcBorders>
              <w:bottom w:val="single" w:sz="4" w:space="0" w:color="auto"/>
            </w:tcBorders>
          </w:tcPr>
          <w:p w14:paraId="023991D2" w14:textId="77777777" w:rsidR="00F33432" w:rsidRPr="00287DFB" w:rsidRDefault="00F33432" w:rsidP="00B4799F">
            <w:pPr>
              <w:widowControl w:val="0"/>
              <w:jc w:val="left"/>
              <w:rPr>
                <w:b/>
                <w:sz w:val="20"/>
              </w:rPr>
            </w:pPr>
            <w:r w:rsidRPr="00287DFB">
              <w:rPr>
                <w:b/>
                <w:sz w:val="20"/>
              </w:rPr>
              <w:t>Total</w:t>
            </w:r>
          </w:p>
        </w:tc>
        <w:tc>
          <w:tcPr>
            <w:tcW w:w="810" w:type="pct"/>
            <w:tcBorders>
              <w:bottom w:val="single" w:sz="4" w:space="0" w:color="auto"/>
            </w:tcBorders>
          </w:tcPr>
          <w:p w14:paraId="759BD491" w14:textId="77777777" w:rsidR="00F33432" w:rsidRPr="00287DFB" w:rsidRDefault="00F33432" w:rsidP="00F33432">
            <w:pPr>
              <w:widowControl w:val="0"/>
              <w:rPr>
                <w:b/>
                <w:sz w:val="20"/>
              </w:rPr>
            </w:pPr>
            <w:r w:rsidRPr="00287DFB">
              <w:rPr>
                <w:b/>
                <w:sz w:val="20"/>
              </w:rPr>
              <w:t>100%</w:t>
            </w:r>
          </w:p>
        </w:tc>
        <w:tc>
          <w:tcPr>
            <w:tcW w:w="701" w:type="pct"/>
            <w:tcBorders>
              <w:bottom w:val="single" w:sz="4" w:space="0" w:color="auto"/>
            </w:tcBorders>
          </w:tcPr>
          <w:p w14:paraId="7636B01E" w14:textId="77777777" w:rsidR="00F33432" w:rsidRPr="00287DFB" w:rsidRDefault="00F33432" w:rsidP="00F33432">
            <w:pPr>
              <w:widowControl w:val="0"/>
              <w:rPr>
                <w:b/>
                <w:sz w:val="20"/>
              </w:rPr>
            </w:pPr>
            <w:r w:rsidRPr="00287DFB">
              <w:rPr>
                <w:b/>
                <w:sz w:val="20"/>
              </w:rPr>
              <w:t>907.562.500</w:t>
            </w:r>
          </w:p>
        </w:tc>
        <w:tc>
          <w:tcPr>
            <w:tcW w:w="1875" w:type="pct"/>
            <w:tcBorders>
              <w:bottom w:val="single" w:sz="4" w:space="0" w:color="auto"/>
            </w:tcBorders>
          </w:tcPr>
          <w:p w14:paraId="2B0F5FF8" w14:textId="77777777" w:rsidR="00F33432" w:rsidRPr="00287DFB" w:rsidRDefault="00F33432" w:rsidP="00F33432">
            <w:pPr>
              <w:widowControl w:val="0"/>
              <w:rPr>
                <w:b/>
                <w:sz w:val="20"/>
              </w:rPr>
            </w:pPr>
            <w:r w:rsidRPr="00287DFB">
              <w:rPr>
                <w:b/>
                <w:sz w:val="20"/>
              </w:rPr>
              <w:t>907.562.500</w:t>
            </w:r>
          </w:p>
        </w:tc>
      </w:tr>
    </w:tbl>
    <w:p w14:paraId="6CD24C3E" w14:textId="77777777" w:rsidR="00F33432" w:rsidRPr="00287DFB" w:rsidRDefault="00F33432" w:rsidP="00F33432">
      <w:pPr>
        <w:tabs>
          <w:tab w:val="left" w:pos="380"/>
        </w:tabs>
        <w:jc w:val="both"/>
        <w:rPr>
          <w:sz w:val="20"/>
        </w:rPr>
      </w:pPr>
    </w:p>
    <w:p w14:paraId="5AC3D80A" w14:textId="77777777" w:rsidR="00F33432" w:rsidRPr="00287DFB" w:rsidRDefault="00F33432" w:rsidP="00F33432">
      <w:pPr>
        <w:tabs>
          <w:tab w:val="left" w:pos="380"/>
        </w:tabs>
        <w:jc w:val="both"/>
        <w:rPr>
          <w:bCs/>
          <w:sz w:val="20"/>
          <w:szCs w:val="20"/>
        </w:rPr>
      </w:pPr>
      <w:r w:rsidRPr="00287DFB">
        <w:rPr>
          <w:sz w:val="20"/>
        </w:rPr>
        <w:t>Al respecto véase el Capítulo V “</w:t>
      </w:r>
      <w:r w:rsidRPr="00287DFB">
        <w:rPr>
          <w:i/>
          <w:sz w:val="20"/>
        </w:rPr>
        <w:t>Estructura de la Compañía, Accionistas y Partes Relacionadas</w:t>
      </w:r>
      <w:r w:rsidRPr="00287DFB">
        <w:rPr>
          <w:sz w:val="20"/>
        </w:rPr>
        <w:t>”, punto b) “</w:t>
      </w:r>
      <w:r w:rsidRPr="00287DFB">
        <w:rPr>
          <w:i/>
          <w:sz w:val="20"/>
        </w:rPr>
        <w:t>Accionistas principales</w:t>
      </w:r>
      <w:r w:rsidRPr="00287DFB">
        <w:rPr>
          <w:sz w:val="20"/>
        </w:rPr>
        <w:t>”.</w:t>
      </w:r>
    </w:p>
    <w:p w14:paraId="2643D8AB" w14:textId="77777777" w:rsidR="00F33432" w:rsidRPr="00287DFB" w:rsidRDefault="00F33432" w:rsidP="00F33432">
      <w:pPr>
        <w:widowControl w:val="0"/>
        <w:jc w:val="both"/>
        <w:rPr>
          <w:bCs/>
          <w:i/>
          <w:sz w:val="20"/>
          <w:szCs w:val="20"/>
        </w:rPr>
      </w:pPr>
    </w:p>
    <w:p w14:paraId="13DBD437" w14:textId="77777777" w:rsidR="00F33432" w:rsidRPr="00287DFB" w:rsidRDefault="00F33432" w:rsidP="00F33432">
      <w:pPr>
        <w:widowControl w:val="0"/>
        <w:spacing w:line="0" w:lineRule="atLeast"/>
        <w:jc w:val="both"/>
        <w:rPr>
          <w:b/>
          <w:bCs/>
          <w:sz w:val="20"/>
          <w:szCs w:val="20"/>
        </w:rPr>
      </w:pPr>
      <w:r w:rsidRPr="00287DFB">
        <w:rPr>
          <w:b/>
          <w:bCs/>
          <w:sz w:val="20"/>
          <w:szCs w:val="20"/>
        </w:rPr>
        <w:t xml:space="preserve">e) Cambios significativos </w:t>
      </w:r>
    </w:p>
    <w:p w14:paraId="73690F61" w14:textId="77777777" w:rsidR="00D43EBB" w:rsidRPr="00287DFB" w:rsidRDefault="00D43EBB" w:rsidP="00F33432">
      <w:pPr>
        <w:widowControl w:val="0"/>
        <w:spacing w:line="0" w:lineRule="atLeast"/>
        <w:jc w:val="both"/>
        <w:rPr>
          <w:b/>
          <w:bCs/>
          <w:sz w:val="20"/>
          <w:szCs w:val="20"/>
        </w:rPr>
      </w:pPr>
    </w:p>
    <w:p w14:paraId="207FEE6E" w14:textId="77777777" w:rsidR="00F33432" w:rsidRPr="00287DFB" w:rsidRDefault="00F33432" w:rsidP="00F33432">
      <w:pPr>
        <w:spacing w:line="0" w:lineRule="atLeast"/>
        <w:jc w:val="both"/>
        <w:rPr>
          <w:sz w:val="20"/>
          <w:szCs w:val="20"/>
        </w:rPr>
      </w:pPr>
      <w:r w:rsidRPr="00287DFB">
        <w:rPr>
          <w:iCs/>
          <w:sz w:val="20"/>
          <w:szCs w:val="20"/>
        </w:rPr>
        <w:t xml:space="preserve">La pandemia del COVID-19 ha generado diversas consecuencias en la economía global. Dada la propagación del virus, distintos países han ido implementaron medidas de distinto tenor a fin de contener la propagación, incluido, entre otros, el cierre de fronteras y la prohibición de viajar hacia y desde ciertas partes del mundo por un período de tiempo y finalmente el aislamiento obligatorio de la población junto con el cese de actividades comerciales no esenciales. </w:t>
      </w:r>
    </w:p>
    <w:p w14:paraId="66EAC4E8" w14:textId="77777777" w:rsidR="00F33432" w:rsidRPr="00287DFB" w:rsidRDefault="00F33432" w:rsidP="00F33432">
      <w:pPr>
        <w:spacing w:line="0" w:lineRule="atLeast"/>
        <w:jc w:val="both"/>
        <w:rPr>
          <w:iCs/>
          <w:sz w:val="20"/>
          <w:szCs w:val="20"/>
        </w:rPr>
      </w:pPr>
    </w:p>
    <w:p w14:paraId="5790D50B" w14:textId="77777777" w:rsidR="00F33432" w:rsidRPr="00287DFB" w:rsidRDefault="00F33432" w:rsidP="00F33432">
      <w:pPr>
        <w:spacing w:line="0" w:lineRule="atLeast"/>
        <w:jc w:val="both"/>
        <w:rPr>
          <w:sz w:val="20"/>
          <w:szCs w:val="20"/>
        </w:rPr>
      </w:pPr>
      <w:r w:rsidRPr="00287DFB">
        <w:rPr>
          <w:iCs/>
          <w:sz w:val="20"/>
          <w:szCs w:val="20"/>
        </w:rPr>
        <w:t xml:space="preserve">En la Argentina, el Gobierno Nacional implementó una serie de medidas tendientes a disminuir la circulación de la población, disponiendo el aislamiento social preventivo y obligatorio desde el 20 de marzo y prorrogándolo sucesivamente hasta el 11 de octubre de 2020 (fecha que </w:t>
      </w:r>
      <w:r w:rsidR="00F44840" w:rsidRPr="00287DFB">
        <w:rPr>
          <w:iCs/>
          <w:sz w:val="20"/>
          <w:szCs w:val="20"/>
        </w:rPr>
        <w:t>se ha ido extendiendo</w:t>
      </w:r>
      <w:r w:rsidRPr="00287DFB">
        <w:rPr>
          <w:iCs/>
          <w:sz w:val="20"/>
          <w:szCs w:val="20"/>
        </w:rPr>
        <w:t>), permitiendo la circulación sólo de aquellas personas vinculadas a la prestación/ producción de servicios y productos esenciales; dicho aislamiento será prorrogable por el tiempo que se considere necesario en atención a la situación epidemiológica.</w:t>
      </w:r>
    </w:p>
    <w:p w14:paraId="6A49DBE3" w14:textId="77777777" w:rsidR="00F33432" w:rsidRPr="00287DFB" w:rsidRDefault="00F33432" w:rsidP="00F33432">
      <w:pPr>
        <w:spacing w:line="0" w:lineRule="atLeast"/>
        <w:jc w:val="both"/>
        <w:rPr>
          <w:iCs/>
          <w:sz w:val="20"/>
          <w:szCs w:val="20"/>
        </w:rPr>
      </w:pPr>
    </w:p>
    <w:p w14:paraId="2E858BF3" w14:textId="77777777" w:rsidR="00F33432" w:rsidRPr="00287DFB" w:rsidRDefault="00F33432" w:rsidP="00F33432">
      <w:pPr>
        <w:spacing w:line="0" w:lineRule="atLeast"/>
        <w:jc w:val="both"/>
        <w:rPr>
          <w:iCs/>
          <w:sz w:val="20"/>
          <w:szCs w:val="20"/>
        </w:rPr>
      </w:pPr>
      <w:r w:rsidRPr="00287DFB">
        <w:rPr>
          <w:iCs/>
          <w:sz w:val="20"/>
          <w:szCs w:val="20"/>
        </w:rPr>
        <w:t xml:space="preserve">El alcance de esta situación y su impacto en la economía mundial y nacional es desconocido, pudiendo los gobiernos tomar medidas adicionales más o menos restrictivas, las cuales no son predecibles en esta instancia. </w:t>
      </w:r>
      <w:r w:rsidR="00E46664" w:rsidRPr="00287DFB">
        <w:rPr>
          <w:iCs/>
          <w:sz w:val="20"/>
          <w:szCs w:val="20"/>
        </w:rPr>
        <w:t>A la fecha de emisión del presente Prospecto, CFA ha sufrido impactos negativos con la baja en las ventas, el incremento de algunos costos asociados a los protocolos de seguridad que son requeridos para poder operar con cuidados extremos en las sucursales, el incremento en el costo del traslado de caudales para asegurar el abastecimiento de efectivo en la red de cajeros, la prohibición de cobrar intereses punitorios y una reducción de las cobranzas sobre las deudas en mora etc. A pesar de ello, ha gozado de ciertos impactos positivos que compensaron a los anteriores: una considerable baja de las tasas pasivas, que redujeron fuertemente el costo de fondeo, rebaja del costo de los alquileres, disminución de los incentivos por ventas, entre otros</w:t>
      </w:r>
    </w:p>
    <w:p w14:paraId="5456C61D" w14:textId="77777777" w:rsidR="00F33432" w:rsidRPr="00287DFB" w:rsidRDefault="00F33432" w:rsidP="00F33432">
      <w:pPr>
        <w:spacing w:line="0" w:lineRule="atLeast"/>
        <w:jc w:val="both"/>
        <w:rPr>
          <w:sz w:val="20"/>
        </w:rPr>
      </w:pPr>
      <w:r w:rsidRPr="00287DFB">
        <w:rPr>
          <w:sz w:val="20"/>
        </w:rPr>
        <w:t xml:space="preserve">Las distintas medidas restrictivas </w:t>
      </w:r>
      <w:r w:rsidR="00E46664" w:rsidRPr="00287DFB">
        <w:rPr>
          <w:sz w:val="20"/>
        </w:rPr>
        <w:t>mencionadas anteriormente</w:t>
      </w:r>
      <w:r w:rsidRPr="00287DFB">
        <w:rPr>
          <w:sz w:val="20"/>
        </w:rPr>
        <w:t xml:space="preserve"> están afectando de forma significativa la economía nacional, regional y global, debido a la interrupción o ralentización de las cadenas de suministros y al aumento significativo de la incertidumbre económica, evidenciado por un aumento en la volatilidad del precio de los activos, tipos de cambio y disminución de los tipos de interés a largo plazo.</w:t>
      </w:r>
    </w:p>
    <w:p w14:paraId="1FFB2266" w14:textId="77777777" w:rsidR="00F33432" w:rsidRPr="00287DFB" w:rsidRDefault="00F33432" w:rsidP="00F33432">
      <w:pPr>
        <w:spacing w:line="0" w:lineRule="atLeast"/>
        <w:jc w:val="both"/>
        <w:rPr>
          <w:sz w:val="20"/>
          <w:szCs w:val="20"/>
        </w:rPr>
      </w:pPr>
    </w:p>
    <w:p w14:paraId="0063710F" w14:textId="77777777" w:rsidR="00F33432" w:rsidRPr="00287DFB" w:rsidRDefault="00F33432" w:rsidP="00F33432">
      <w:pPr>
        <w:spacing w:line="0" w:lineRule="atLeast"/>
        <w:jc w:val="both"/>
        <w:rPr>
          <w:sz w:val="20"/>
        </w:rPr>
      </w:pPr>
      <w:r w:rsidRPr="00287DFB">
        <w:rPr>
          <w:sz w:val="20"/>
        </w:rPr>
        <w:t xml:space="preserve">Asimismo, las regulaciones del Banco Central emitidas a partir de la crisis de COVID-19 incluyeron medidas relacionadas con el aplazamiento de los vencimientos de los préstamos vencidos durante el período de confinamiento que el gobierno argentino decretó a mediados de marzo, la provisión de líneas de crédito por debajo de la tasa de mercado para individuos y empresas que se han visto más afectados por la pandemia y aseguran la disponibilidad de servicios bancarios y la cadena de pago en todos los niveles, incluso a la luz de los cierres de sucursales extendidos que se produjo en la primer etapa del confinamiento. </w:t>
      </w:r>
    </w:p>
    <w:p w14:paraId="01F5034D" w14:textId="77777777" w:rsidR="00F33432" w:rsidRPr="00287DFB" w:rsidRDefault="00F33432" w:rsidP="00F33432">
      <w:pPr>
        <w:spacing w:line="0" w:lineRule="atLeast"/>
        <w:jc w:val="both"/>
        <w:rPr>
          <w:sz w:val="20"/>
          <w:szCs w:val="20"/>
        </w:rPr>
      </w:pPr>
    </w:p>
    <w:p w14:paraId="2F8C52F4" w14:textId="77777777" w:rsidR="00F33432" w:rsidRPr="00287DFB" w:rsidRDefault="00F33432" w:rsidP="00F33432">
      <w:pPr>
        <w:spacing w:line="0" w:lineRule="atLeast"/>
        <w:jc w:val="both"/>
        <w:rPr>
          <w:sz w:val="20"/>
        </w:rPr>
      </w:pPr>
      <w:r w:rsidRPr="00287DFB">
        <w:rPr>
          <w:sz w:val="20"/>
        </w:rPr>
        <w:t>En particular, las nuevas regulaciones establecidas por el BCRA incluyen, entre otras: (i) restricciones sobre la posición máxima en notas de liquidez del BCRA (LELIQ), con el fin de poner a disposición la liquidez y alentar la provisión de líneas de crédito a las PYMEs, a través de préstamos garantizados del Fondo de Garantías Argentino (FoGAr), (ii) flexibilización temporal de las normas de clasificación de préstamos bancarios, (iii) aplazamiento de los pagos de dividendos de las entidades financieras hasta el 31 de diciembre de 2020, (iv) requisito de capital del 1,250% sobre la exposición a préstamos con tarjeta de crédito correspondientes a compras relacionadas con el turismo realizadas fuera de la Argentina, (v) prohibición temporal de cobrar tarifas relacionadas con los servicios de cajeros automáticos, (vi) alivio en el pago de hipotecas, la cuales han sido congeladas hasta el 30 de septiembre de 2020, y posponiendo cualquier ejecución hipotecaria hasta dicha fecha, (vii) el aplazamiento de los pagos de las tarjetas de crédito por tres meses, (viii) reducción de las tasas de interés máximas de tarjeta de crédito, y (ix) postergar las cuotas impagas correspondientes a los vencimientos que operen entre el 1.4.2020 –incluyendo las cuotas vencidas al 31.3.2020– y el 30.9.2020 a partir del mes siguiente inclusive al final de la vida del crédito, considerando el devengamiento de la tasa de interés compensatorio.</w:t>
      </w:r>
      <w:r w:rsidRPr="00287DFB">
        <w:rPr>
          <w:sz w:val="20"/>
          <w:szCs w:val="20"/>
        </w:rPr>
        <w:t xml:space="preserve"> </w:t>
      </w:r>
    </w:p>
    <w:p w14:paraId="35572269" w14:textId="77777777" w:rsidR="00F33432" w:rsidRPr="00287DFB" w:rsidRDefault="00F33432" w:rsidP="00F33432">
      <w:pPr>
        <w:spacing w:line="0" w:lineRule="atLeast"/>
        <w:jc w:val="both"/>
        <w:rPr>
          <w:sz w:val="20"/>
          <w:szCs w:val="20"/>
        </w:rPr>
      </w:pPr>
    </w:p>
    <w:p w14:paraId="6ACFF08B" w14:textId="77777777" w:rsidR="00F33432" w:rsidRPr="00287DFB" w:rsidRDefault="00CF3F49" w:rsidP="00F33432">
      <w:pPr>
        <w:spacing w:line="0" w:lineRule="atLeast"/>
        <w:jc w:val="both"/>
        <w:rPr>
          <w:sz w:val="20"/>
        </w:rPr>
      </w:pPr>
      <w:r w:rsidRPr="00287DFB">
        <w:rPr>
          <w:sz w:val="20"/>
          <w:szCs w:val="20"/>
        </w:rPr>
        <w:t>El alcance de esta situación y su impacto en la economía mundial y nacional es desconocido, pudiendo los gobiernos tomar medidas adicionales más o menos restrictivas, las cuales no son predecibles en esta instancia. A la fecha de emisión de los presentes Estados Financieros, la Entidad</w:t>
      </w:r>
      <w:r w:rsidRPr="00287DFB">
        <w:rPr>
          <w:sz w:val="20"/>
        </w:rPr>
        <w:t xml:space="preserve"> </w:t>
      </w:r>
      <w:r w:rsidR="00F33432" w:rsidRPr="00287DFB">
        <w:rPr>
          <w:sz w:val="20"/>
        </w:rPr>
        <w:t xml:space="preserve">no ha </w:t>
      </w:r>
      <w:r w:rsidRPr="00287DFB">
        <w:rPr>
          <w:sz w:val="20"/>
        </w:rPr>
        <w:t>sufrido</w:t>
      </w:r>
      <w:r w:rsidR="00F33432" w:rsidRPr="00287DFB">
        <w:rPr>
          <w:sz w:val="20"/>
        </w:rPr>
        <w:t xml:space="preserve"> un impacto económico ni financiero significativo. Si bien se han incrementado algunos costos, por ejemplo los asociados a los protocolos de seguridad, que son requeridos para poder operar con cuidados extremos en las sucursales, el incremento en el costo del traslado de caudales para asegurar el abastecimiento de efectivo en la red de cajeros y la prohibición temporal de cobrar intereses punitorios, también ha tenido impactos positivos que compensaron a los anteriores, como por ejemplo una considerable baja de las tasas pasivas, que redujeron fuertemente el costo de fondeo, rebaja del valor de los alquileres y de otros costos.</w:t>
      </w:r>
    </w:p>
    <w:p w14:paraId="464BF740" w14:textId="77777777" w:rsidR="00F33432" w:rsidRPr="00287DFB" w:rsidRDefault="00F33432" w:rsidP="00F33432">
      <w:pPr>
        <w:spacing w:line="0" w:lineRule="atLeast"/>
        <w:jc w:val="both"/>
        <w:rPr>
          <w:sz w:val="20"/>
          <w:szCs w:val="20"/>
        </w:rPr>
      </w:pPr>
    </w:p>
    <w:p w14:paraId="6B591FF3" w14:textId="77777777" w:rsidR="00F33432" w:rsidRPr="00287DFB" w:rsidRDefault="00F33432" w:rsidP="00F33432">
      <w:pPr>
        <w:spacing w:line="0" w:lineRule="atLeast"/>
        <w:jc w:val="both"/>
        <w:rPr>
          <w:sz w:val="20"/>
        </w:rPr>
      </w:pPr>
      <w:r w:rsidRPr="00287DFB">
        <w:rPr>
          <w:sz w:val="20"/>
        </w:rPr>
        <w:t xml:space="preserve">Por otro lado, en el marco de la pandemia, se han adoptado una serie de medidas en favor de los usuarios financieros, con diferente grado impacto en la actividad </w:t>
      </w:r>
      <w:r w:rsidR="00CF3F49" w:rsidRPr="00287DFB">
        <w:rPr>
          <w:sz w:val="20"/>
        </w:rPr>
        <w:t xml:space="preserve">propia </w:t>
      </w:r>
      <w:r w:rsidRPr="00287DFB">
        <w:rPr>
          <w:sz w:val="20"/>
        </w:rPr>
        <w:t xml:space="preserve">de la </w:t>
      </w:r>
      <w:r w:rsidRPr="00287DFB">
        <w:rPr>
          <w:sz w:val="20"/>
          <w:szCs w:val="20"/>
        </w:rPr>
        <w:t>Emisora,</w:t>
      </w:r>
      <w:r w:rsidRPr="00287DFB">
        <w:rPr>
          <w:sz w:val="20"/>
        </w:rPr>
        <w:t xml:space="preserve"> que </w:t>
      </w:r>
      <w:r w:rsidRPr="00287DFB">
        <w:rPr>
          <w:sz w:val="20"/>
          <w:szCs w:val="20"/>
        </w:rPr>
        <w:t>se describen</w:t>
      </w:r>
      <w:r w:rsidRPr="00287DFB">
        <w:rPr>
          <w:sz w:val="20"/>
        </w:rPr>
        <w:t xml:space="preserve"> a continuación: </w:t>
      </w:r>
    </w:p>
    <w:p w14:paraId="552B94FA" w14:textId="77777777" w:rsidR="00F33432" w:rsidRPr="00287DFB" w:rsidRDefault="00F33432" w:rsidP="00F33432">
      <w:pPr>
        <w:spacing w:line="0" w:lineRule="atLeast"/>
        <w:jc w:val="both"/>
        <w:rPr>
          <w:sz w:val="20"/>
          <w:szCs w:val="20"/>
        </w:rPr>
      </w:pPr>
    </w:p>
    <w:p w14:paraId="03FF23A6" w14:textId="77777777" w:rsidR="00F33432" w:rsidRPr="00287DFB" w:rsidRDefault="00F33432" w:rsidP="00F33432">
      <w:pPr>
        <w:spacing w:line="0" w:lineRule="atLeast"/>
        <w:jc w:val="both"/>
        <w:rPr>
          <w:sz w:val="20"/>
        </w:rPr>
      </w:pPr>
      <w:r w:rsidRPr="00287DFB">
        <w:rPr>
          <w:i/>
          <w:sz w:val="20"/>
        </w:rPr>
        <w:t>Tasa de Interés y Refinanciación de Saldos</w:t>
      </w:r>
      <w:r w:rsidRPr="00287DFB">
        <w:rPr>
          <w:sz w:val="20"/>
        </w:rPr>
        <w:t>. Mediante la Comunicación “A” 6964 se dispuso: (a) la modificación de la tasa de interés para operaciones de crédito que pasa a ser del 43% desde el 13.04.2020; (b) que los saldos impagos correspondientes a vencimientos de financiaciones de entidades financieras bajo el régimen de tarjeta de crédito que operen a partir del 13.04.2020 hasta el 30.04.2020, deben ser automáticamente refinanciados como mínimo a un año de plazo con 3 meses de gracia en 9 cuotas mensuales, iguales y consecutivas, pudiendo solamente devengar interés compensatorio, y ningún otro recargo, que no podrá superar el establecido en el punto</w:t>
      </w:r>
      <w:r w:rsidR="000451AA">
        <w:rPr>
          <w:sz w:val="20"/>
        </w:rPr>
        <w:t xml:space="preserve"> anterior</w:t>
      </w:r>
      <w:r w:rsidRPr="00287DFB">
        <w:rPr>
          <w:sz w:val="20"/>
        </w:rPr>
        <w:t xml:space="preserve">; (c) esos saldos refinanciados podrán ser precancelados, total o parcialmente, en cualquier momento y sin costo –excepto el interés compensatorio devengado hasta la precancelación– cuando el cliente lo requiera. </w:t>
      </w:r>
    </w:p>
    <w:p w14:paraId="6E074F33" w14:textId="77777777" w:rsidR="00F33432" w:rsidRPr="00287DFB" w:rsidRDefault="00F33432" w:rsidP="00F33432">
      <w:pPr>
        <w:spacing w:line="0" w:lineRule="atLeast"/>
        <w:jc w:val="both"/>
        <w:rPr>
          <w:sz w:val="20"/>
          <w:szCs w:val="20"/>
        </w:rPr>
      </w:pPr>
    </w:p>
    <w:p w14:paraId="297644B3" w14:textId="77777777" w:rsidR="00F33432" w:rsidRPr="00287DFB" w:rsidRDefault="00F33432" w:rsidP="00F33432">
      <w:pPr>
        <w:spacing w:line="0" w:lineRule="atLeast"/>
        <w:jc w:val="both"/>
        <w:rPr>
          <w:sz w:val="20"/>
        </w:rPr>
      </w:pPr>
      <w:r w:rsidRPr="00287DFB">
        <w:rPr>
          <w:sz w:val="20"/>
        </w:rPr>
        <w:t>Asimismo, la Comunicación “A” 7095 de fecha 27 de agosto de 2020 dispuso idénticas condiciones que las mencionadas en el acápite (b) anterior, para los saldos impagos de los resúmenes de las tarjetas de crédito que venzan entre el 1 y el 30 de septiembre de 2020. Tales casos, sólo podrán devengar un interés compensatorio que no podrá superar el 40 % nominal anual.</w:t>
      </w:r>
    </w:p>
    <w:p w14:paraId="39365388" w14:textId="77777777" w:rsidR="00F33432" w:rsidRPr="00287DFB" w:rsidRDefault="00F33432" w:rsidP="00F33432">
      <w:pPr>
        <w:spacing w:line="0" w:lineRule="atLeast"/>
        <w:jc w:val="both"/>
        <w:rPr>
          <w:sz w:val="20"/>
          <w:szCs w:val="20"/>
        </w:rPr>
      </w:pPr>
    </w:p>
    <w:p w14:paraId="742F4D56" w14:textId="77777777" w:rsidR="00F33432" w:rsidRPr="00287DFB" w:rsidRDefault="00F33432" w:rsidP="00F33432">
      <w:pPr>
        <w:spacing w:line="0" w:lineRule="atLeast"/>
        <w:jc w:val="both"/>
        <w:rPr>
          <w:sz w:val="20"/>
        </w:rPr>
      </w:pPr>
      <w:r w:rsidRPr="00287DFB">
        <w:rPr>
          <w:sz w:val="20"/>
        </w:rPr>
        <w:t xml:space="preserve">La </w:t>
      </w:r>
      <w:r w:rsidRPr="00287DFB">
        <w:rPr>
          <w:sz w:val="20"/>
          <w:szCs w:val="20"/>
        </w:rPr>
        <w:t>Emisora</w:t>
      </w:r>
      <w:r w:rsidRPr="00287DFB">
        <w:rPr>
          <w:sz w:val="20"/>
        </w:rPr>
        <w:t xml:space="preserve"> prevé que, de mantenerse esta regulación en la tasa de interés de su principal producto, el margen financiero se verá deteriorado.</w:t>
      </w:r>
      <w:r w:rsidRPr="00287DFB">
        <w:rPr>
          <w:sz w:val="20"/>
          <w:szCs w:val="20"/>
        </w:rPr>
        <w:t xml:space="preserve"> Asimismo, cabe</w:t>
      </w:r>
      <w:r w:rsidRPr="00287DFB">
        <w:rPr>
          <w:sz w:val="20"/>
        </w:rPr>
        <w:t xml:space="preserve"> destacar que la Dirección de la </w:t>
      </w:r>
      <w:r w:rsidRPr="00287DFB">
        <w:rPr>
          <w:sz w:val="20"/>
          <w:szCs w:val="20"/>
        </w:rPr>
        <w:t>Emisora</w:t>
      </w:r>
      <w:r w:rsidRPr="00287DFB">
        <w:rPr>
          <w:sz w:val="20"/>
        </w:rPr>
        <w:t xml:space="preserve"> continúa monitoreando a través de sus reuniones periódicas y las de los Comités, la evolución de la marcha del negocio y las situaciones mencionadas a efectos de identificar eventuales impactos sobre la situación patrimonial y financiera de la </w:t>
      </w:r>
      <w:r w:rsidRPr="00287DFB">
        <w:rPr>
          <w:sz w:val="20"/>
          <w:szCs w:val="20"/>
        </w:rPr>
        <w:t>Emisora</w:t>
      </w:r>
      <w:r w:rsidRPr="00287DFB">
        <w:rPr>
          <w:sz w:val="20"/>
        </w:rPr>
        <w:t>, así como decidir cualquier tipo de acción que sea necesaria adoptar, en caso de ser necesario.</w:t>
      </w:r>
    </w:p>
    <w:p w14:paraId="55B6E0A4" w14:textId="77777777" w:rsidR="00F33432" w:rsidRPr="00287DFB" w:rsidRDefault="00F33432" w:rsidP="00F33432">
      <w:pPr>
        <w:spacing w:line="0" w:lineRule="atLeast"/>
        <w:jc w:val="both"/>
        <w:rPr>
          <w:sz w:val="20"/>
          <w:szCs w:val="20"/>
        </w:rPr>
      </w:pPr>
    </w:p>
    <w:p w14:paraId="63D4CBEB" w14:textId="77777777" w:rsidR="00F33432" w:rsidRPr="00287DFB" w:rsidRDefault="00F33432" w:rsidP="00F33432">
      <w:pPr>
        <w:spacing w:line="0" w:lineRule="atLeast"/>
        <w:jc w:val="both"/>
        <w:rPr>
          <w:sz w:val="20"/>
          <w:szCs w:val="20"/>
        </w:rPr>
      </w:pPr>
    </w:p>
    <w:p w14:paraId="759FD620" w14:textId="0B238B06" w:rsidR="00F33432" w:rsidRPr="00287DFB" w:rsidRDefault="00CF3F49" w:rsidP="00F33432">
      <w:pPr>
        <w:spacing w:line="0" w:lineRule="atLeast"/>
        <w:jc w:val="both"/>
        <w:rPr>
          <w:b/>
          <w:sz w:val="20"/>
          <w:szCs w:val="20"/>
        </w:rPr>
      </w:pPr>
      <w:r w:rsidRPr="00287DFB">
        <w:rPr>
          <w:sz w:val="20"/>
        </w:rPr>
        <w:t xml:space="preserve">En </w:t>
      </w:r>
      <w:r w:rsidR="009530BC" w:rsidRPr="00287DFB">
        <w:rPr>
          <w:sz w:val="20"/>
        </w:rPr>
        <w:t>síntesis</w:t>
      </w:r>
      <w:r w:rsidRPr="00287DFB">
        <w:rPr>
          <w:sz w:val="20"/>
        </w:rPr>
        <w:t>, lo mencionado anteriormente deberá ser tenido en cuenta a la hora de analizar los estados financieros de la Sociedad. Sin perjuicio de ello, se destaca que n</w:t>
      </w:r>
      <w:r w:rsidR="00F33432" w:rsidRPr="00287DFB">
        <w:rPr>
          <w:sz w:val="20"/>
        </w:rPr>
        <w:t>o han ocurrido otros cambios significativos desde la fecha de los más recientes Estados Financieros de la Sociedad que los referidos en este Prospecto en el Capítulo X “</w:t>
      </w:r>
      <w:r w:rsidR="00F33432" w:rsidRPr="00287DFB">
        <w:rPr>
          <w:i/>
          <w:sz w:val="20"/>
        </w:rPr>
        <w:t xml:space="preserve">Información Adicional – g) Hechos </w:t>
      </w:r>
      <w:r w:rsidR="00747890">
        <w:rPr>
          <w:i/>
          <w:sz w:val="20"/>
        </w:rPr>
        <w:t>Recientes</w:t>
      </w:r>
      <w:r w:rsidR="00747890" w:rsidRPr="00287DFB">
        <w:rPr>
          <w:i/>
          <w:sz w:val="20"/>
        </w:rPr>
        <w:t xml:space="preserve"> </w:t>
      </w:r>
      <w:r w:rsidRPr="00287DFB">
        <w:rPr>
          <w:i/>
          <w:sz w:val="20"/>
        </w:rPr>
        <w:t>y f) Reseña y perspectiva operativa y financiera</w:t>
      </w:r>
      <w:r w:rsidR="00F33432" w:rsidRPr="00287DFB">
        <w:rPr>
          <w:sz w:val="20"/>
        </w:rPr>
        <w:t>”.</w:t>
      </w:r>
      <w:r w:rsidR="00F33432" w:rsidRPr="00287DFB">
        <w:rPr>
          <w:b/>
          <w:sz w:val="20"/>
        </w:rPr>
        <w:t xml:space="preserve"> </w:t>
      </w:r>
    </w:p>
    <w:p w14:paraId="0FE68F13" w14:textId="77777777" w:rsidR="00F33432" w:rsidRPr="005711AC" w:rsidRDefault="00F33432" w:rsidP="00F33432">
      <w:pPr>
        <w:spacing w:line="0" w:lineRule="atLeast"/>
        <w:jc w:val="both"/>
        <w:rPr>
          <w:b/>
          <w:sz w:val="20"/>
        </w:rPr>
      </w:pPr>
    </w:p>
    <w:p w14:paraId="1B0B92B6" w14:textId="77777777" w:rsidR="00F33432" w:rsidRPr="00287DFB" w:rsidRDefault="00F33432" w:rsidP="00F33432">
      <w:pPr>
        <w:pStyle w:val="Textoindependiente"/>
        <w:widowControl w:val="0"/>
        <w:tabs>
          <w:tab w:val="clear" w:pos="380"/>
        </w:tabs>
        <w:rPr>
          <w:rFonts w:ascii="Times New Roman" w:hAnsi="Times New Roman"/>
        </w:rPr>
      </w:pPr>
      <w:r w:rsidRPr="00287DFB">
        <w:rPr>
          <w:rFonts w:ascii="Times New Roman" w:hAnsi="Times New Roman"/>
          <w:bCs w:val="0"/>
        </w:rPr>
        <w:t xml:space="preserve">f) Reseña y perspectiva operativa y financiera. </w:t>
      </w:r>
    </w:p>
    <w:p w14:paraId="26081C8C" w14:textId="77777777" w:rsidR="00F33432" w:rsidRPr="00287DFB" w:rsidRDefault="00F33432" w:rsidP="00F33432">
      <w:pPr>
        <w:pStyle w:val="Textoindependiente"/>
        <w:widowControl w:val="0"/>
        <w:tabs>
          <w:tab w:val="clear" w:pos="380"/>
        </w:tabs>
        <w:rPr>
          <w:rFonts w:ascii="Times New Roman" w:hAnsi="Times New Roman"/>
        </w:rPr>
      </w:pPr>
    </w:p>
    <w:p w14:paraId="203BE4D4" w14:textId="77777777" w:rsidR="00F33432" w:rsidRPr="00287DFB" w:rsidRDefault="00F33432" w:rsidP="00F33432">
      <w:pPr>
        <w:pStyle w:val="Textoindependiente"/>
        <w:widowControl w:val="0"/>
        <w:rPr>
          <w:rFonts w:ascii="Times New Roman" w:hAnsi="Times New Roman"/>
          <w:b w:val="0"/>
          <w:i/>
        </w:rPr>
      </w:pPr>
      <w:r w:rsidRPr="00287DFB">
        <w:rPr>
          <w:rFonts w:ascii="Times New Roman" w:hAnsi="Times New Roman"/>
          <w:b w:val="0"/>
          <w:i/>
        </w:rPr>
        <w:t>f) I. Información correspondiente a los ejercicios finalizados el 31 de diciembre de 2019, 2018 y 2017</w:t>
      </w:r>
      <w:r w:rsidR="00764DD7" w:rsidRPr="00287DFB">
        <w:rPr>
          <w:rFonts w:ascii="Times New Roman" w:hAnsi="Times New Roman"/>
          <w:b w:val="0"/>
          <w:i/>
          <w:lang w:val="es-ES"/>
        </w:rPr>
        <w:t xml:space="preserve"> (</w:t>
      </w:r>
      <w:r w:rsidR="00742E1D" w:rsidRPr="00287DFB">
        <w:rPr>
          <w:rFonts w:ascii="Times New Roman" w:hAnsi="Times New Roman"/>
          <w:b w:val="0"/>
          <w:i/>
          <w:lang w:val="es-ES"/>
        </w:rPr>
        <w:t xml:space="preserve">información expresada en </w:t>
      </w:r>
      <w:r w:rsidR="00764DD7" w:rsidRPr="00287DFB">
        <w:rPr>
          <w:rFonts w:ascii="Times New Roman" w:hAnsi="Times New Roman"/>
          <w:b w:val="0"/>
          <w:i/>
          <w:lang w:val="es-ES"/>
        </w:rPr>
        <w:t>valores históricos, sin ajust</w:t>
      </w:r>
      <w:r w:rsidR="00742E1D" w:rsidRPr="00287DFB">
        <w:rPr>
          <w:rFonts w:ascii="Times New Roman" w:hAnsi="Times New Roman"/>
          <w:b w:val="0"/>
          <w:i/>
          <w:lang w:val="es-ES"/>
        </w:rPr>
        <w:t>ar</w:t>
      </w:r>
      <w:r w:rsidR="00764DD7" w:rsidRPr="00287DFB">
        <w:rPr>
          <w:rFonts w:ascii="Times New Roman" w:hAnsi="Times New Roman"/>
          <w:b w:val="0"/>
          <w:i/>
          <w:lang w:val="es-ES"/>
        </w:rPr>
        <w:t xml:space="preserve"> por inflación)</w:t>
      </w:r>
      <w:r w:rsidRPr="00287DFB">
        <w:rPr>
          <w:rFonts w:ascii="Times New Roman" w:hAnsi="Times New Roman"/>
          <w:b w:val="0"/>
          <w:i/>
        </w:rPr>
        <w:t xml:space="preserve">. </w:t>
      </w:r>
    </w:p>
    <w:p w14:paraId="34C654CF" w14:textId="77777777" w:rsidR="00F33432" w:rsidRPr="00287DFB" w:rsidRDefault="00F33432" w:rsidP="00F33432">
      <w:pPr>
        <w:pStyle w:val="Textoindependiente"/>
        <w:widowControl w:val="0"/>
        <w:rPr>
          <w:rFonts w:ascii="Times New Roman" w:hAnsi="Times New Roman"/>
          <w:b w:val="0"/>
        </w:rPr>
      </w:pPr>
    </w:p>
    <w:p w14:paraId="37B06117" w14:textId="77777777" w:rsidR="00F33432" w:rsidRPr="00287DFB" w:rsidRDefault="00F33432" w:rsidP="00F33432">
      <w:pPr>
        <w:pStyle w:val="Textoindependiente"/>
        <w:widowControl w:val="0"/>
        <w:rPr>
          <w:rFonts w:ascii="Times New Roman" w:hAnsi="Times New Roman"/>
          <w:b w:val="0"/>
        </w:rPr>
      </w:pPr>
      <w:r w:rsidRPr="00287DFB">
        <w:rPr>
          <w:rFonts w:ascii="Times New Roman" w:hAnsi="Times New Roman"/>
          <w:b w:val="0"/>
        </w:rPr>
        <w:t>Comentarios y análisis comparativo de la situación financiera y de los resultados de las operaciones de la Sociedad durante los ejercicios económicos finalizados el 31 de diciembre de 2019 y 2018. Todos los cuadros incluidos bajo el presente título tienen como fuente los estados financieros de la Emisora y expresan los datos en miles.</w:t>
      </w:r>
    </w:p>
    <w:p w14:paraId="04898BAC" w14:textId="77777777" w:rsidR="00F33432" w:rsidRPr="00287DFB" w:rsidRDefault="00F33432" w:rsidP="00F33432">
      <w:pPr>
        <w:pStyle w:val="Textoindependiente"/>
        <w:widowControl w:val="0"/>
        <w:tabs>
          <w:tab w:val="clear" w:pos="380"/>
        </w:tabs>
        <w:rPr>
          <w:rFonts w:ascii="Times New Roman" w:hAnsi="Times New Roman"/>
          <w:b w:val="0"/>
        </w:rPr>
      </w:pPr>
    </w:p>
    <w:p w14:paraId="2BBFF092" w14:textId="77777777" w:rsidR="00F33432" w:rsidRPr="00287DFB" w:rsidRDefault="00F33432" w:rsidP="00F33432">
      <w:pPr>
        <w:widowControl w:val="0"/>
        <w:jc w:val="both"/>
        <w:rPr>
          <w:i/>
          <w:sz w:val="20"/>
          <w:szCs w:val="20"/>
        </w:rPr>
      </w:pPr>
      <w:r w:rsidRPr="00287DFB">
        <w:rPr>
          <w:i/>
          <w:sz w:val="20"/>
          <w:szCs w:val="20"/>
        </w:rPr>
        <w:t>Resultado neto del ejercicio</w:t>
      </w:r>
    </w:p>
    <w:p w14:paraId="7D7CD585" w14:textId="77777777" w:rsidR="00F33432" w:rsidRPr="00287DFB" w:rsidRDefault="00F33432" w:rsidP="00F33432">
      <w:pPr>
        <w:widowControl w:val="0"/>
        <w:jc w:val="both"/>
        <w:rPr>
          <w:sz w:val="16"/>
          <w:szCs w:val="20"/>
        </w:rPr>
      </w:pPr>
    </w:p>
    <w:p w14:paraId="39185045" w14:textId="77777777" w:rsidR="00F33432" w:rsidRPr="00287DFB" w:rsidRDefault="00F33432" w:rsidP="00F33432">
      <w:pPr>
        <w:widowControl w:val="0"/>
        <w:jc w:val="both"/>
        <w:rPr>
          <w:sz w:val="20"/>
          <w:szCs w:val="20"/>
        </w:rPr>
      </w:pPr>
      <w:r w:rsidRPr="00287DFB">
        <w:rPr>
          <w:sz w:val="20"/>
          <w:szCs w:val="20"/>
        </w:rPr>
        <w:t>El resultado neto del Emisor por el ejercicio económico finalizado el 31 de diciembre de 2019 arrojó una pérdida de (</w:t>
      </w:r>
      <w:r w:rsidRPr="00287DFB">
        <w:rPr>
          <w:sz w:val="18"/>
          <w:szCs w:val="18"/>
        </w:rPr>
        <w:t>71.285)</w:t>
      </w:r>
      <w:r w:rsidRPr="005711AC">
        <w:rPr>
          <w:sz w:val="20"/>
        </w:rPr>
        <w:t xml:space="preserve"> </w:t>
      </w:r>
      <w:r w:rsidRPr="00287DFB">
        <w:rPr>
          <w:sz w:val="20"/>
          <w:szCs w:val="20"/>
        </w:rPr>
        <w:t xml:space="preserve">comparado con los (142.130) del ejercicio económico finalizado el 31 de diciembre de 2018. </w:t>
      </w:r>
    </w:p>
    <w:p w14:paraId="74CC31C4" w14:textId="77777777" w:rsidR="00F33432" w:rsidRPr="00287DFB" w:rsidRDefault="00F33432" w:rsidP="00F33432">
      <w:pPr>
        <w:widowControl w:val="0"/>
        <w:jc w:val="both"/>
        <w:rPr>
          <w:i/>
          <w:sz w:val="20"/>
          <w:szCs w:val="20"/>
        </w:rPr>
      </w:pPr>
    </w:p>
    <w:p w14:paraId="589E3013" w14:textId="77777777" w:rsidR="00F33432" w:rsidRPr="00287DFB" w:rsidRDefault="00F33432" w:rsidP="00F33432">
      <w:pPr>
        <w:widowControl w:val="0"/>
        <w:jc w:val="both"/>
        <w:rPr>
          <w:i/>
          <w:sz w:val="20"/>
          <w:szCs w:val="20"/>
        </w:rPr>
      </w:pPr>
      <w:r w:rsidRPr="00287DFB">
        <w:rPr>
          <w:sz w:val="20"/>
          <w:szCs w:val="20"/>
        </w:rPr>
        <w:t>A continuación, se detalla la composición de los principales rubros del estado de resultados:</w:t>
      </w:r>
    </w:p>
    <w:p w14:paraId="47A73D1E" w14:textId="77777777" w:rsidR="00F33432" w:rsidRPr="00287DFB" w:rsidRDefault="00F33432" w:rsidP="00F33432">
      <w:pPr>
        <w:widowControl w:val="0"/>
        <w:jc w:val="both"/>
        <w:rPr>
          <w:i/>
          <w:sz w:val="20"/>
          <w:szCs w:val="20"/>
        </w:rPr>
      </w:pPr>
    </w:p>
    <w:p w14:paraId="75E0772B" w14:textId="77777777" w:rsidR="00F33432" w:rsidRPr="00287DFB" w:rsidRDefault="00F33432" w:rsidP="00F33432">
      <w:pPr>
        <w:widowControl w:val="0"/>
        <w:jc w:val="both"/>
        <w:rPr>
          <w:i/>
          <w:sz w:val="20"/>
          <w:szCs w:val="20"/>
        </w:rPr>
      </w:pPr>
      <w:r w:rsidRPr="00287DFB">
        <w:rPr>
          <w:i/>
          <w:sz w:val="20"/>
          <w:szCs w:val="20"/>
        </w:rPr>
        <w:t>Gastos de administración</w:t>
      </w:r>
    </w:p>
    <w:p w14:paraId="3F48B391" w14:textId="77777777" w:rsidR="00F33432" w:rsidRPr="00287DFB" w:rsidRDefault="00F33432" w:rsidP="00F33432">
      <w:pPr>
        <w:widowControl w:val="0"/>
        <w:jc w:val="both"/>
        <w:rPr>
          <w:sz w:val="20"/>
          <w:szCs w:val="20"/>
        </w:rPr>
      </w:pPr>
    </w:p>
    <w:p w14:paraId="631DA0C2" w14:textId="77777777" w:rsidR="00F33432" w:rsidRPr="00287DFB" w:rsidRDefault="00F33432" w:rsidP="00F33432">
      <w:pPr>
        <w:widowControl w:val="0"/>
        <w:jc w:val="both"/>
        <w:rPr>
          <w:sz w:val="20"/>
          <w:szCs w:val="20"/>
        </w:rPr>
      </w:pPr>
      <w:r w:rsidRPr="00287DFB">
        <w:rPr>
          <w:sz w:val="20"/>
          <w:szCs w:val="20"/>
        </w:rPr>
        <w:t>El siguiente cuadro establece los principales componentes de los gastos de administración del Emisor para los ejercicios económicos finalizados el 31 de diciembre de 2019, 2018 y 2017</w:t>
      </w:r>
      <w:r w:rsidR="00CF3F49" w:rsidRPr="00287DFB">
        <w:rPr>
          <w:sz w:val="20"/>
          <w:szCs w:val="20"/>
        </w:rPr>
        <w:t xml:space="preserve"> (Valores históricos, sin ajustar por inflación)</w:t>
      </w:r>
      <w:r w:rsidRPr="00287DFB">
        <w:rPr>
          <w:sz w:val="20"/>
          <w:szCs w:val="20"/>
        </w:rPr>
        <w:t>:</w:t>
      </w:r>
    </w:p>
    <w:p w14:paraId="02AD1F94" w14:textId="77777777" w:rsidR="00F33432" w:rsidRPr="00287DFB" w:rsidRDefault="00F33432" w:rsidP="00F33432">
      <w:pPr>
        <w:widowControl w:val="0"/>
        <w:jc w:val="both"/>
        <w:rPr>
          <w:sz w:val="20"/>
          <w:szCs w:val="20"/>
        </w:rPr>
      </w:pPr>
    </w:p>
    <w:tbl>
      <w:tblPr>
        <w:tblW w:w="4796" w:type="pct"/>
        <w:tblLayout w:type="fixed"/>
        <w:tblCellMar>
          <w:left w:w="70" w:type="dxa"/>
          <w:right w:w="70" w:type="dxa"/>
        </w:tblCellMar>
        <w:tblLook w:val="04A0" w:firstRow="1" w:lastRow="0" w:firstColumn="1" w:lastColumn="0" w:noHBand="0" w:noVBand="1"/>
      </w:tblPr>
      <w:tblGrid>
        <w:gridCol w:w="3521"/>
        <w:gridCol w:w="409"/>
        <w:gridCol w:w="1077"/>
        <w:gridCol w:w="459"/>
        <w:gridCol w:w="1695"/>
        <w:gridCol w:w="1846"/>
      </w:tblGrid>
      <w:tr w:rsidR="00F33432" w:rsidRPr="00287DFB" w14:paraId="578D5C4C" w14:textId="77777777" w:rsidTr="005711AC">
        <w:trPr>
          <w:trHeight w:val="113"/>
        </w:trPr>
        <w:tc>
          <w:tcPr>
            <w:tcW w:w="1954" w:type="pct"/>
            <w:tcBorders>
              <w:left w:val="nil"/>
              <w:right w:val="nil"/>
            </w:tcBorders>
            <w:shd w:val="clear" w:color="auto" w:fill="auto"/>
            <w:noWrap/>
            <w:vAlign w:val="bottom"/>
          </w:tcPr>
          <w:p w14:paraId="46A10FDC" w14:textId="77777777" w:rsidR="00F33432" w:rsidRPr="00287DFB" w:rsidRDefault="00F33432" w:rsidP="00F33432">
            <w:pPr>
              <w:rPr>
                <w:sz w:val="20"/>
                <w:szCs w:val="20"/>
                <w:lang w:eastAsia="es-AR"/>
              </w:rPr>
            </w:pPr>
          </w:p>
        </w:tc>
        <w:tc>
          <w:tcPr>
            <w:tcW w:w="2790" w:type="pct"/>
            <w:gridSpan w:val="5"/>
            <w:tcBorders>
              <w:top w:val="nil"/>
              <w:left w:val="nil"/>
              <w:bottom w:val="single" w:sz="4" w:space="0" w:color="auto"/>
              <w:right w:val="nil"/>
            </w:tcBorders>
            <w:vAlign w:val="center"/>
          </w:tcPr>
          <w:p w14:paraId="2BEA5360" w14:textId="77777777" w:rsidR="00F33432" w:rsidRPr="00287DFB" w:rsidRDefault="00F33432" w:rsidP="00F33432">
            <w:pPr>
              <w:rPr>
                <w:b/>
                <w:bCs/>
                <w:sz w:val="20"/>
                <w:szCs w:val="20"/>
                <w:lang w:eastAsia="es-AR"/>
              </w:rPr>
            </w:pPr>
            <w:r w:rsidRPr="00287DFB">
              <w:rPr>
                <w:b/>
                <w:sz w:val="18"/>
                <w:szCs w:val="18"/>
              </w:rPr>
              <w:t>Ejercicios económicos finalizados el 31 de diciembre de</w:t>
            </w:r>
          </w:p>
        </w:tc>
      </w:tr>
      <w:tr w:rsidR="00F33432" w:rsidRPr="00287DFB" w14:paraId="7E51C9AE" w14:textId="77777777" w:rsidTr="005711AC">
        <w:trPr>
          <w:trHeight w:val="227"/>
        </w:trPr>
        <w:tc>
          <w:tcPr>
            <w:tcW w:w="2181" w:type="pct"/>
            <w:gridSpan w:val="2"/>
            <w:tcBorders>
              <w:left w:val="nil"/>
              <w:bottom w:val="nil"/>
              <w:right w:val="nil"/>
            </w:tcBorders>
            <w:shd w:val="clear" w:color="auto" w:fill="auto"/>
            <w:noWrap/>
            <w:vAlign w:val="bottom"/>
          </w:tcPr>
          <w:p w14:paraId="651AA1F4" w14:textId="77777777" w:rsidR="00F33432" w:rsidRPr="00287DFB" w:rsidRDefault="00F33432" w:rsidP="00B4799F">
            <w:pPr>
              <w:jc w:val="left"/>
              <w:rPr>
                <w:sz w:val="20"/>
                <w:szCs w:val="20"/>
                <w:lang w:eastAsia="es-AR"/>
              </w:rPr>
            </w:pPr>
          </w:p>
        </w:tc>
        <w:tc>
          <w:tcPr>
            <w:tcW w:w="598" w:type="pct"/>
            <w:tcBorders>
              <w:top w:val="nil"/>
              <w:left w:val="nil"/>
              <w:bottom w:val="single" w:sz="4" w:space="0" w:color="auto"/>
              <w:right w:val="nil"/>
            </w:tcBorders>
            <w:vAlign w:val="center"/>
          </w:tcPr>
          <w:p w14:paraId="49C3FF62" w14:textId="77777777" w:rsidR="00F33432" w:rsidRPr="00287DFB" w:rsidRDefault="00F33432" w:rsidP="00F33432">
            <w:pPr>
              <w:rPr>
                <w:b/>
                <w:bCs/>
                <w:sz w:val="20"/>
                <w:szCs w:val="20"/>
                <w:lang w:eastAsia="es-AR"/>
              </w:rPr>
            </w:pPr>
            <w:r w:rsidRPr="00287DFB">
              <w:rPr>
                <w:b/>
                <w:bCs/>
                <w:sz w:val="20"/>
                <w:szCs w:val="20"/>
                <w:lang w:eastAsia="es-AR"/>
              </w:rPr>
              <w:t>2019</w:t>
            </w:r>
          </w:p>
        </w:tc>
        <w:tc>
          <w:tcPr>
            <w:tcW w:w="1195" w:type="pct"/>
            <w:gridSpan w:val="2"/>
            <w:tcBorders>
              <w:top w:val="nil"/>
              <w:left w:val="nil"/>
              <w:bottom w:val="single" w:sz="4" w:space="0" w:color="auto"/>
              <w:right w:val="nil"/>
            </w:tcBorders>
            <w:vAlign w:val="center"/>
          </w:tcPr>
          <w:p w14:paraId="7F292219" w14:textId="77777777" w:rsidR="00F33432" w:rsidRPr="00287DFB" w:rsidRDefault="00F33432" w:rsidP="00F33432">
            <w:pPr>
              <w:rPr>
                <w:b/>
                <w:bCs/>
                <w:sz w:val="20"/>
                <w:szCs w:val="20"/>
                <w:lang w:eastAsia="es-AR"/>
              </w:rPr>
            </w:pPr>
            <w:r w:rsidRPr="00287DFB">
              <w:rPr>
                <w:b/>
                <w:bCs/>
                <w:sz w:val="20"/>
                <w:szCs w:val="20"/>
                <w:lang w:eastAsia="es-AR"/>
              </w:rPr>
              <w:t>2018</w:t>
            </w:r>
          </w:p>
        </w:tc>
        <w:tc>
          <w:tcPr>
            <w:tcW w:w="1026" w:type="pct"/>
            <w:tcBorders>
              <w:top w:val="nil"/>
              <w:left w:val="nil"/>
              <w:bottom w:val="single" w:sz="4" w:space="0" w:color="auto"/>
              <w:right w:val="nil"/>
            </w:tcBorders>
            <w:vAlign w:val="center"/>
          </w:tcPr>
          <w:p w14:paraId="680E0E91" w14:textId="77777777" w:rsidR="00F33432" w:rsidRPr="00287DFB" w:rsidRDefault="00F33432" w:rsidP="00F33432">
            <w:pPr>
              <w:ind w:left="-489"/>
              <w:rPr>
                <w:b/>
                <w:bCs/>
                <w:sz w:val="20"/>
                <w:szCs w:val="20"/>
                <w:lang w:eastAsia="es-AR"/>
              </w:rPr>
            </w:pPr>
            <w:r w:rsidRPr="00287DFB">
              <w:rPr>
                <w:b/>
                <w:bCs/>
                <w:sz w:val="20"/>
                <w:szCs w:val="20"/>
                <w:lang w:eastAsia="es-AR"/>
              </w:rPr>
              <w:t>2017</w:t>
            </w:r>
          </w:p>
        </w:tc>
      </w:tr>
      <w:tr w:rsidR="00F33432" w:rsidRPr="00287DFB" w14:paraId="5EAD1AB1" w14:textId="77777777" w:rsidTr="005711AC">
        <w:trPr>
          <w:trHeight w:val="236"/>
        </w:trPr>
        <w:tc>
          <w:tcPr>
            <w:tcW w:w="2181" w:type="pct"/>
            <w:gridSpan w:val="2"/>
            <w:tcBorders>
              <w:top w:val="nil"/>
              <w:left w:val="nil"/>
              <w:bottom w:val="nil"/>
              <w:right w:val="nil"/>
            </w:tcBorders>
            <w:shd w:val="clear" w:color="auto" w:fill="auto"/>
            <w:noWrap/>
            <w:vAlign w:val="center"/>
          </w:tcPr>
          <w:p w14:paraId="22B325D4" w14:textId="77777777" w:rsidR="00F33432" w:rsidRPr="00287DFB" w:rsidRDefault="00F33432" w:rsidP="00B4799F">
            <w:pPr>
              <w:jc w:val="left"/>
              <w:rPr>
                <w:sz w:val="20"/>
                <w:szCs w:val="20"/>
                <w:lang w:eastAsia="es-AR"/>
              </w:rPr>
            </w:pPr>
            <w:r w:rsidRPr="00287DFB">
              <w:rPr>
                <w:sz w:val="20"/>
                <w:szCs w:val="20"/>
                <w:lang w:eastAsia="es-AR"/>
              </w:rPr>
              <w:t>Alquileres</w:t>
            </w:r>
          </w:p>
        </w:tc>
        <w:tc>
          <w:tcPr>
            <w:tcW w:w="853" w:type="pct"/>
            <w:gridSpan w:val="2"/>
            <w:tcBorders>
              <w:top w:val="single" w:sz="4" w:space="0" w:color="auto"/>
              <w:left w:val="nil"/>
              <w:bottom w:val="nil"/>
              <w:right w:val="nil"/>
            </w:tcBorders>
            <w:vAlign w:val="center"/>
          </w:tcPr>
          <w:p w14:paraId="4DBEF52E" w14:textId="77777777" w:rsidR="00F33432" w:rsidRPr="00287DFB" w:rsidRDefault="00F33432" w:rsidP="00F33432">
            <w:pPr>
              <w:ind w:right="158"/>
              <w:jc w:val="right"/>
              <w:rPr>
                <w:sz w:val="20"/>
                <w:szCs w:val="20"/>
                <w:lang w:eastAsia="es-AR"/>
              </w:rPr>
            </w:pPr>
            <w:r w:rsidRPr="00287DFB">
              <w:rPr>
                <w:sz w:val="20"/>
                <w:szCs w:val="20"/>
                <w:lang w:eastAsia="es-AR"/>
              </w:rPr>
              <w:t>77.817</w:t>
            </w:r>
          </w:p>
        </w:tc>
        <w:tc>
          <w:tcPr>
            <w:tcW w:w="941" w:type="pct"/>
            <w:tcBorders>
              <w:top w:val="single" w:sz="4" w:space="0" w:color="auto"/>
              <w:left w:val="nil"/>
              <w:bottom w:val="nil"/>
              <w:right w:val="nil"/>
            </w:tcBorders>
            <w:vAlign w:val="center"/>
          </w:tcPr>
          <w:p w14:paraId="31D0C446" w14:textId="77777777" w:rsidR="00F33432" w:rsidRPr="00287DFB" w:rsidRDefault="00F33432" w:rsidP="00F33432">
            <w:pPr>
              <w:ind w:left="-489" w:right="158"/>
              <w:jc w:val="right"/>
              <w:rPr>
                <w:sz w:val="20"/>
                <w:szCs w:val="20"/>
                <w:lang w:eastAsia="es-AR"/>
              </w:rPr>
            </w:pPr>
            <w:r w:rsidRPr="00287DFB">
              <w:rPr>
                <w:sz w:val="20"/>
                <w:szCs w:val="20"/>
                <w:lang w:eastAsia="es-AR"/>
              </w:rPr>
              <w:t>202.378</w:t>
            </w:r>
          </w:p>
        </w:tc>
        <w:tc>
          <w:tcPr>
            <w:tcW w:w="1026" w:type="pct"/>
            <w:tcBorders>
              <w:top w:val="single" w:sz="4" w:space="0" w:color="auto"/>
              <w:left w:val="nil"/>
              <w:bottom w:val="nil"/>
              <w:right w:val="nil"/>
            </w:tcBorders>
            <w:vAlign w:val="center"/>
          </w:tcPr>
          <w:p w14:paraId="31066DC0" w14:textId="77777777" w:rsidR="00F33432" w:rsidRPr="00287DFB" w:rsidRDefault="00F33432" w:rsidP="00F33432">
            <w:pPr>
              <w:ind w:left="-489" w:right="158"/>
              <w:jc w:val="right"/>
              <w:rPr>
                <w:sz w:val="20"/>
                <w:szCs w:val="20"/>
                <w:lang w:eastAsia="es-AR"/>
              </w:rPr>
            </w:pPr>
            <w:r w:rsidRPr="00287DFB">
              <w:rPr>
                <w:sz w:val="20"/>
                <w:szCs w:val="20"/>
                <w:lang w:eastAsia="es-AR"/>
              </w:rPr>
              <w:t>148.244</w:t>
            </w:r>
          </w:p>
        </w:tc>
      </w:tr>
      <w:tr w:rsidR="00F33432" w:rsidRPr="00287DFB" w14:paraId="2F87F521" w14:textId="77777777" w:rsidTr="005711AC">
        <w:trPr>
          <w:trHeight w:val="236"/>
        </w:trPr>
        <w:tc>
          <w:tcPr>
            <w:tcW w:w="2181" w:type="pct"/>
            <w:gridSpan w:val="2"/>
            <w:tcBorders>
              <w:top w:val="nil"/>
              <w:left w:val="nil"/>
              <w:bottom w:val="nil"/>
              <w:right w:val="nil"/>
            </w:tcBorders>
            <w:shd w:val="clear" w:color="auto" w:fill="auto"/>
            <w:noWrap/>
            <w:vAlign w:val="center"/>
          </w:tcPr>
          <w:p w14:paraId="31E5DE21" w14:textId="77777777" w:rsidR="00F33432" w:rsidRPr="00287DFB" w:rsidRDefault="00F33432" w:rsidP="00B4799F">
            <w:pPr>
              <w:jc w:val="left"/>
              <w:rPr>
                <w:sz w:val="20"/>
                <w:szCs w:val="20"/>
                <w:lang w:eastAsia="es-AR"/>
              </w:rPr>
            </w:pPr>
            <w:r w:rsidRPr="00287DFB">
              <w:rPr>
                <w:sz w:val="20"/>
                <w:szCs w:val="20"/>
                <w:lang w:eastAsia="es-AR"/>
              </w:rPr>
              <w:t>Servicios de seguridad</w:t>
            </w:r>
          </w:p>
        </w:tc>
        <w:tc>
          <w:tcPr>
            <w:tcW w:w="853" w:type="pct"/>
            <w:gridSpan w:val="2"/>
            <w:tcBorders>
              <w:top w:val="nil"/>
              <w:left w:val="nil"/>
              <w:bottom w:val="nil"/>
              <w:right w:val="nil"/>
            </w:tcBorders>
            <w:vAlign w:val="center"/>
          </w:tcPr>
          <w:p w14:paraId="5A876C0E" w14:textId="77777777" w:rsidR="00F33432" w:rsidRPr="00287DFB" w:rsidRDefault="00F33432" w:rsidP="00F33432">
            <w:pPr>
              <w:ind w:right="158"/>
              <w:jc w:val="right"/>
              <w:rPr>
                <w:sz w:val="20"/>
                <w:szCs w:val="20"/>
                <w:lang w:eastAsia="es-AR"/>
              </w:rPr>
            </w:pPr>
            <w:r w:rsidRPr="00287DFB">
              <w:rPr>
                <w:sz w:val="20"/>
                <w:szCs w:val="20"/>
                <w:lang w:eastAsia="es-AR"/>
              </w:rPr>
              <w:t>175.452</w:t>
            </w:r>
          </w:p>
        </w:tc>
        <w:tc>
          <w:tcPr>
            <w:tcW w:w="941" w:type="pct"/>
            <w:tcBorders>
              <w:top w:val="nil"/>
              <w:left w:val="nil"/>
              <w:bottom w:val="nil"/>
              <w:right w:val="nil"/>
            </w:tcBorders>
            <w:vAlign w:val="center"/>
          </w:tcPr>
          <w:p w14:paraId="18494DA6" w14:textId="77777777" w:rsidR="00F33432" w:rsidRPr="00287DFB" w:rsidRDefault="00F33432" w:rsidP="00F33432">
            <w:pPr>
              <w:ind w:left="-489" w:right="158"/>
              <w:jc w:val="right"/>
              <w:rPr>
                <w:sz w:val="20"/>
                <w:szCs w:val="20"/>
                <w:lang w:eastAsia="es-AR"/>
              </w:rPr>
            </w:pPr>
            <w:r w:rsidRPr="00287DFB">
              <w:rPr>
                <w:sz w:val="20"/>
                <w:szCs w:val="20"/>
                <w:lang w:eastAsia="es-AR"/>
              </w:rPr>
              <w:t>146.071</w:t>
            </w:r>
          </w:p>
        </w:tc>
        <w:tc>
          <w:tcPr>
            <w:tcW w:w="1026" w:type="pct"/>
            <w:tcBorders>
              <w:top w:val="nil"/>
              <w:left w:val="nil"/>
              <w:bottom w:val="nil"/>
              <w:right w:val="nil"/>
            </w:tcBorders>
            <w:vAlign w:val="center"/>
          </w:tcPr>
          <w:p w14:paraId="4F3496BF" w14:textId="77777777" w:rsidR="00F33432" w:rsidRPr="00287DFB" w:rsidRDefault="00F33432" w:rsidP="00F33432">
            <w:pPr>
              <w:ind w:left="-489" w:right="158"/>
              <w:jc w:val="right"/>
              <w:rPr>
                <w:sz w:val="20"/>
                <w:szCs w:val="20"/>
                <w:lang w:eastAsia="es-AR"/>
              </w:rPr>
            </w:pPr>
            <w:r w:rsidRPr="00287DFB">
              <w:rPr>
                <w:sz w:val="20"/>
                <w:szCs w:val="20"/>
                <w:lang w:eastAsia="es-AR"/>
              </w:rPr>
              <w:t>133.200</w:t>
            </w:r>
          </w:p>
        </w:tc>
      </w:tr>
      <w:tr w:rsidR="00F33432" w:rsidRPr="00287DFB" w14:paraId="10071C53" w14:textId="77777777" w:rsidTr="005711AC">
        <w:trPr>
          <w:trHeight w:val="236"/>
        </w:trPr>
        <w:tc>
          <w:tcPr>
            <w:tcW w:w="2181" w:type="pct"/>
            <w:gridSpan w:val="2"/>
            <w:tcBorders>
              <w:top w:val="nil"/>
              <w:left w:val="nil"/>
              <w:bottom w:val="nil"/>
              <w:right w:val="nil"/>
            </w:tcBorders>
            <w:shd w:val="clear" w:color="auto" w:fill="auto"/>
            <w:noWrap/>
            <w:vAlign w:val="center"/>
          </w:tcPr>
          <w:p w14:paraId="0DD3C15E" w14:textId="77777777" w:rsidR="00F33432" w:rsidRPr="00287DFB" w:rsidRDefault="00F33432" w:rsidP="00B4799F">
            <w:pPr>
              <w:jc w:val="left"/>
              <w:rPr>
                <w:sz w:val="20"/>
                <w:szCs w:val="20"/>
                <w:lang w:eastAsia="es-AR"/>
              </w:rPr>
            </w:pPr>
            <w:r w:rsidRPr="00287DFB">
              <w:rPr>
                <w:sz w:val="20"/>
                <w:szCs w:val="20"/>
                <w:lang w:eastAsia="es-AR"/>
              </w:rPr>
              <w:t>Impuestos</w:t>
            </w:r>
          </w:p>
        </w:tc>
        <w:tc>
          <w:tcPr>
            <w:tcW w:w="853" w:type="pct"/>
            <w:gridSpan w:val="2"/>
            <w:tcBorders>
              <w:top w:val="nil"/>
              <w:left w:val="nil"/>
              <w:bottom w:val="nil"/>
              <w:right w:val="nil"/>
            </w:tcBorders>
            <w:vAlign w:val="center"/>
          </w:tcPr>
          <w:p w14:paraId="0FADE67A" w14:textId="77777777" w:rsidR="00F33432" w:rsidRPr="00287DFB" w:rsidRDefault="00F33432" w:rsidP="00F33432">
            <w:pPr>
              <w:ind w:right="158"/>
              <w:jc w:val="right"/>
              <w:rPr>
                <w:sz w:val="20"/>
                <w:szCs w:val="20"/>
                <w:lang w:eastAsia="es-AR"/>
              </w:rPr>
            </w:pPr>
            <w:r w:rsidRPr="00287DFB">
              <w:rPr>
                <w:sz w:val="20"/>
                <w:szCs w:val="20"/>
                <w:lang w:eastAsia="es-AR"/>
              </w:rPr>
              <w:t>146.960</w:t>
            </w:r>
          </w:p>
        </w:tc>
        <w:tc>
          <w:tcPr>
            <w:tcW w:w="941" w:type="pct"/>
            <w:tcBorders>
              <w:top w:val="nil"/>
              <w:left w:val="nil"/>
              <w:bottom w:val="nil"/>
              <w:right w:val="nil"/>
            </w:tcBorders>
            <w:vAlign w:val="center"/>
          </w:tcPr>
          <w:p w14:paraId="1D6F9A0F" w14:textId="77777777" w:rsidR="00F33432" w:rsidRPr="00287DFB" w:rsidRDefault="00F33432" w:rsidP="00F33432">
            <w:pPr>
              <w:ind w:left="-489" w:right="158"/>
              <w:jc w:val="right"/>
              <w:rPr>
                <w:sz w:val="20"/>
                <w:szCs w:val="20"/>
                <w:lang w:eastAsia="es-AR"/>
              </w:rPr>
            </w:pPr>
            <w:r w:rsidRPr="00287DFB">
              <w:rPr>
                <w:sz w:val="20"/>
                <w:szCs w:val="20"/>
                <w:lang w:eastAsia="es-AR"/>
              </w:rPr>
              <w:t>118.775</w:t>
            </w:r>
          </w:p>
        </w:tc>
        <w:tc>
          <w:tcPr>
            <w:tcW w:w="1026" w:type="pct"/>
            <w:tcBorders>
              <w:top w:val="nil"/>
              <w:left w:val="nil"/>
              <w:bottom w:val="nil"/>
              <w:right w:val="nil"/>
            </w:tcBorders>
            <w:vAlign w:val="center"/>
          </w:tcPr>
          <w:p w14:paraId="5D75ECB7" w14:textId="77777777" w:rsidR="00F33432" w:rsidRPr="00287DFB" w:rsidRDefault="00F33432" w:rsidP="00F33432">
            <w:pPr>
              <w:ind w:left="-489" w:right="158"/>
              <w:jc w:val="right"/>
              <w:rPr>
                <w:sz w:val="20"/>
                <w:szCs w:val="20"/>
                <w:lang w:eastAsia="es-AR"/>
              </w:rPr>
            </w:pPr>
            <w:r w:rsidRPr="00287DFB">
              <w:rPr>
                <w:sz w:val="20"/>
                <w:szCs w:val="20"/>
                <w:lang w:eastAsia="es-AR"/>
              </w:rPr>
              <w:t>104.790</w:t>
            </w:r>
          </w:p>
        </w:tc>
      </w:tr>
      <w:tr w:rsidR="00F33432" w:rsidRPr="00287DFB" w14:paraId="61E60374" w14:textId="77777777" w:rsidTr="005711AC">
        <w:trPr>
          <w:trHeight w:val="236"/>
        </w:trPr>
        <w:tc>
          <w:tcPr>
            <w:tcW w:w="2181" w:type="pct"/>
            <w:gridSpan w:val="2"/>
            <w:tcBorders>
              <w:top w:val="nil"/>
              <w:left w:val="nil"/>
              <w:bottom w:val="nil"/>
              <w:right w:val="nil"/>
            </w:tcBorders>
            <w:shd w:val="clear" w:color="auto" w:fill="auto"/>
            <w:noWrap/>
            <w:vAlign w:val="center"/>
          </w:tcPr>
          <w:p w14:paraId="7BD64895" w14:textId="77777777" w:rsidR="00F33432" w:rsidRPr="00287DFB" w:rsidRDefault="00F33432" w:rsidP="00B4799F">
            <w:pPr>
              <w:jc w:val="left"/>
              <w:rPr>
                <w:sz w:val="20"/>
                <w:szCs w:val="20"/>
                <w:lang w:eastAsia="es-AR"/>
              </w:rPr>
            </w:pPr>
            <w:r w:rsidRPr="00287DFB">
              <w:rPr>
                <w:sz w:val="20"/>
                <w:szCs w:val="20"/>
                <w:lang w:eastAsia="es-AR"/>
              </w:rPr>
              <w:t>Honorarios</w:t>
            </w:r>
          </w:p>
        </w:tc>
        <w:tc>
          <w:tcPr>
            <w:tcW w:w="853" w:type="pct"/>
            <w:gridSpan w:val="2"/>
            <w:tcBorders>
              <w:top w:val="nil"/>
              <w:left w:val="nil"/>
              <w:bottom w:val="nil"/>
              <w:right w:val="nil"/>
            </w:tcBorders>
            <w:vAlign w:val="center"/>
          </w:tcPr>
          <w:p w14:paraId="66AB7151" w14:textId="77777777" w:rsidR="00F33432" w:rsidRPr="00287DFB" w:rsidRDefault="00F33432" w:rsidP="00F33432">
            <w:pPr>
              <w:ind w:right="158"/>
              <w:jc w:val="right"/>
              <w:rPr>
                <w:sz w:val="20"/>
                <w:szCs w:val="20"/>
                <w:lang w:eastAsia="es-AR"/>
              </w:rPr>
            </w:pPr>
            <w:r w:rsidRPr="00287DFB">
              <w:rPr>
                <w:sz w:val="20"/>
                <w:szCs w:val="20"/>
                <w:lang w:eastAsia="es-AR"/>
              </w:rPr>
              <w:t>165.652</w:t>
            </w:r>
          </w:p>
        </w:tc>
        <w:tc>
          <w:tcPr>
            <w:tcW w:w="941" w:type="pct"/>
            <w:tcBorders>
              <w:top w:val="nil"/>
              <w:left w:val="nil"/>
              <w:bottom w:val="nil"/>
              <w:right w:val="nil"/>
            </w:tcBorders>
            <w:vAlign w:val="center"/>
          </w:tcPr>
          <w:p w14:paraId="5A270D8F" w14:textId="77777777" w:rsidR="00F33432" w:rsidRPr="00287DFB" w:rsidRDefault="00F33432" w:rsidP="00F33432">
            <w:pPr>
              <w:ind w:left="-489" w:right="158"/>
              <w:jc w:val="right"/>
              <w:rPr>
                <w:sz w:val="20"/>
                <w:szCs w:val="20"/>
                <w:lang w:eastAsia="es-AR"/>
              </w:rPr>
            </w:pPr>
            <w:r w:rsidRPr="00287DFB">
              <w:rPr>
                <w:sz w:val="20"/>
                <w:szCs w:val="20"/>
                <w:lang w:eastAsia="es-AR"/>
              </w:rPr>
              <w:t>128.733</w:t>
            </w:r>
          </w:p>
        </w:tc>
        <w:tc>
          <w:tcPr>
            <w:tcW w:w="1026" w:type="pct"/>
            <w:tcBorders>
              <w:top w:val="nil"/>
              <w:left w:val="nil"/>
              <w:bottom w:val="nil"/>
              <w:right w:val="nil"/>
            </w:tcBorders>
            <w:vAlign w:val="center"/>
          </w:tcPr>
          <w:p w14:paraId="27401EB0" w14:textId="77777777" w:rsidR="00F33432" w:rsidRPr="00287DFB" w:rsidRDefault="00F33432" w:rsidP="00F33432">
            <w:pPr>
              <w:ind w:left="-489" w:right="158"/>
              <w:jc w:val="right"/>
              <w:rPr>
                <w:sz w:val="20"/>
                <w:szCs w:val="20"/>
                <w:lang w:eastAsia="es-AR"/>
              </w:rPr>
            </w:pPr>
            <w:r w:rsidRPr="00287DFB">
              <w:rPr>
                <w:sz w:val="20"/>
                <w:szCs w:val="20"/>
                <w:lang w:eastAsia="es-AR"/>
              </w:rPr>
              <w:t>102.234</w:t>
            </w:r>
          </w:p>
        </w:tc>
      </w:tr>
      <w:tr w:rsidR="00F33432" w:rsidRPr="00287DFB" w14:paraId="3800B99A" w14:textId="77777777" w:rsidTr="005711AC">
        <w:trPr>
          <w:trHeight w:val="236"/>
        </w:trPr>
        <w:tc>
          <w:tcPr>
            <w:tcW w:w="2181" w:type="pct"/>
            <w:gridSpan w:val="2"/>
            <w:tcBorders>
              <w:top w:val="nil"/>
              <w:left w:val="nil"/>
              <w:bottom w:val="nil"/>
              <w:right w:val="nil"/>
            </w:tcBorders>
            <w:shd w:val="clear" w:color="auto" w:fill="auto"/>
            <w:noWrap/>
            <w:vAlign w:val="center"/>
          </w:tcPr>
          <w:p w14:paraId="501F57D9" w14:textId="77777777" w:rsidR="00F33432" w:rsidRPr="00287DFB" w:rsidRDefault="00F33432" w:rsidP="00B4799F">
            <w:pPr>
              <w:jc w:val="left"/>
              <w:rPr>
                <w:sz w:val="20"/>
                <w:szCs w:val="20"/>
                <w:lang w:eastAsia="es-AR"/>
              </w:rPr>
            </w:pPr>
            <w:r w:rsidRPr="00287DFB">
              <w:rPr>
                <w:sz w:val="20"/>
                <w:szCs w:val="20"/>
                <w:lang w:eastAsia="es-AR"/>
              </w:rPr>
              <w:t>Gastos de mantenimiento, conservación y reparaciones</w:t>
            </w:r>
          </w:p>
        </w:tc>
        <w:tc>
          <w:tcPr>
            <w:tcW w:w="853" w:type="pct"/>
            <w:gridSpan w:val="2"/>
            <w:tcBorders>
              <w:top w:val="nil"/>
              <w:left w:val="nil"/>
              <w:bottom w:val="nil"/>
              <w:right w:val="nil"/>
            </w:tcBorders>
            <w:vAlign w:val="center"/>
          </w:tcPr>
          <w:p w14:paraId="5D7A1073" w14:textId="77777777" w:rsidR="00F33432" w:rsidRPr="00287DFB" w:rsidRDefault="00F33432" w:rsidP="00F33432">
            <w:pPr>
              <w:ind w:right="158"/>
              <w:jc w:val="right"/>
              <w:rPr>
                <w:sz w:val="20"/>
                <w:szCs w:val="20"/>
                <w:lang w:eastAsia="es-AR"/>
              </w:rPr>
            </w:pPr>
            <w:r w:rsidRPr="00287DFB">
              <w:rPr>
                <w:sz w:val="20"/>
                <w:szCs w:val="20"/>
                <w:lang w:eastAsia="es-AR"/>
              </w:rPr>
              <w:t>123.478</w:t>
            </w:r>
          </w:p>
        </w:tc>
        <w:tc>
          <w:tcPr>
            <w:tcW w:w="941" w:type="pct"/>
            <w:tcBorders>
              <w:top w:val="nil"/>
              <w:left w:val="nil"/>
              <w:bottom w:val="nil"/>
              <w:right w:val="nil"/>
            </w:tcBorders>
            <w:vAlign w:val="center"/>
          </w:tcPr>
          <w:p w14:paraId="2ED5E5D8" w14:textId="77777777" w:rsidR="00F33432" w:rsidRPr="00287DFB" w:rsidRDefault="00F33432" w:rsidP="00F33432">
            <w:pPr>
              <w:ind w:left="-489" w:right="158"/>
              <w:jc w:val="right"/>
              <w:rPr>
                <w:sz w:val="20"/>
                <w:szCs w:val="20"/>
                <w:lang w:eastAsia="es-AR"/>
              </w:rPr>
            </w:pPr>
            <w:r w:rsidRPr="00287DFB">
              <w:rPr>
                <w:sz w:val="20"/>
                <w:szCs w:val="20"/>
                <w:lang w:eastAsia="es-AR"/>
              </w:rPr>
              <w:t>86.363</w:t>
            </w:r>
          </w:p>
        </w:tc>
        <w:tc>
          <w:tcPr>
            <w:tcW w:w="1026" w:type="pct"/>
            <w:tcBorders>
              <w:top w:val="nil"/>
              <w:left w:val="nil"/>
              <w:bottom w:val="nil"/>
              <w:right w:val="nil"/>
            </w:tcBorders>
            <w:vAlign w:val="center"/>
          </w:tcPr>
          <w:p w14:paraId="5EDF4FAE" w14:textId="77777777" w:rsidR="00F33432" w:rsidRPr="00287DFB" w:rsidRDefault="00F33432" w:rsidP="00F33432">
            <w:pPr>
              <w:ind w:left="-489" w:right="158"/>
              <w:jc w:val="right"/>
              <w:rPr>
                <w:sz w:val="20"/>
                <w:szCs w:val="20"/>
                <w:lang w:eastAsia="es-AR"/>
              </w:rPr>
            </w:pPr>
            <w:r w:rsidRPr="00287DFB">
              <w:rPr>
                <w:sz w:val="20"/>
                <w:szCs w:val="20"/>
                <w:lang w:eastAsia="es-AR"/>
              </w:rPr>
              <w:t>67.173</w:t>
            </w:r>
          </w:p>
        </w:tc>
      </w:tr>
      <w:tr w:rsidR="00F33432" w:rsidRPr="00287DFB" w14:paraId="3186CC23" w14:textId="77777777" w:rsidTr="005711AC">
        <w:trPr>
          <w:trHeight w:val="236"/>
        </w:trPr>
        <w:tc>
          <w:tcPr>
            <w:tcW w:w="2181" w:type="pct"/>
            <w:gridSpan w:val="2"/>
            <w:tcBorders>
              <w:top w:val="nil"/>
              <w:left w:val="nil"/>
              <w:bottom w:val="nil"/>
              <w:right w:val="nil"/>
            </w:tcBorders>
            <w:shd w:val="clear" w:color="auto" w:fill="auto"/>
            <w:noWrap/>
            <w:vAlign w:val="center"/>
          </w:tcPr>
          <w:p w14:paraId="0EDD184C" w14:textId="77777777" w:rsidR="00F33432" w:rsidRPr="00287DFB" w:rsidRDefault="00F33432" w:rsidP="00B4799F">
            <w:pPr>
              <w:jc w:val="left"/>
              <w:rPr>
                <w:sz w:val="20"/>
                <w:szCs w:val="20"/>
                <w:lang w:eastAsia="es-AR"/>
              </w:rPr>
            </w:pPr>
            <w:r w:rsidRPr="00287DFB">
              <w:rPr>
                <w:sz w:val="20"/>
                <w:szCs w:val="20"/>
                <w:lang w:eastAsia="es-AR"/>
              </w:rPr>
              <w:t>Electricidad y comunicaciones</w:t>
            </w:r>
          </w:p>
        </w:tc>
        <w:tc>
          <w:tcPr>
            <w:tcW w:w="853" w:type="pct"/>
            <w:gridSpan w:val="2"/>
            <w:tcBorders>
              <w:top w:val="nil"/>
              <w:left w:val="nil"/>
              <w:bottom w:val="nil"/>
              <w:right w:val="nil"/>
            </w:tcBorders>
            <w:vAlign w:val="center"/>
          </w:tcPr>
          <w:p w14:paraId="52F9DCCC" w14:textId="77777777" w:rsidR="00F33432" w:rsidRPr="00287DFB" w:rsidRDefault="00F33432" w:rsidP="00F33432">
            <w:pPr>
              <w:ind w:right="158"/>
              <w:jc w:val="right"/>
              <w:rPr>
                <w:sz w:val="20"/>
                <w:szCs w:val="20"/>
                <w:lang w:eastAsia="es-AR"/>
              </w:rPr>
            </w:pPr>
            <w:r w:rsidRPr="00287DFB">
              <w:rPr>
                <w:sz w:val="20"/>
                <w:szCs w:val="20"/>
                <w:lang w:eastAsia="es-AR"/>
              </w:rPr>
              <w:t>109.587</w:t>
            </w:r>
          </w:p>
        </w:tc>
        <w:tc>
          <w:tcPr>
            <w:tcW w:w="941" w:type="pct"/>
            <w:tcBorders>
              <w:top w:val="nil"/>
              <w:left w:val="nil"/>
              <w:bottom w:val="nil"/>
              <w:right w:val="nil"/>
            </w:tcBorders>
            <w:vAlign w:val="center"/>
          </w:tcPr>
          <w:p w14:paraId="569858FF" w14:textId="77777777" w:rsidR="00F33432" w:rsidRPr="00287DFB" w:rsidRDefault="00F33432" w:rsidP="00F33432">
            <w:pPr>
              <w:ind w:left="-489" w:right="158"/>
              <w:jc w:val="right"/>
              <w:rPr>
                <w:sz w:val="20"/>
                <w:szCs w:val="20"/>
                <w:lang w:eastAsia="es-AR"/>
              </w:rPr>
            </w:pPr>
            <w:r w:rsidRPr="00287DFB">
              <w:rPr>
                <w:sz w:val="20"/>
                <w:szCs w:val="20"/>
                <w:lang w:eastAsia="es-AR"/>
              </w:rPr>
              <w:t>76.957</w:t>
            </w:r>
          </w:p>
        </w:tc>
        <w:tc>
          <w:tcPr>
            <w:tcW w:w="1026" w:type="pct"/>
            <w:tcBorders>
              <w:top w:val="nil"/>
              <w:left w:val="nil"/>
              <w:bottom w:val="nil"/>
              <w:right w:val="nil"/>
            </w:tcBorders>
            <w:vAlign w:val="center"/>
          </w:tcPr>
          <w:p w14:paraId="2D9B1524" w14:textId="77777777" w:rsidR="00F33432" w:rsidRPr="00287DFB" w:rsidRDefault="00F33432" w:rsidP="00F33432">
            <w:pPr>
              <w:ind w:left="-489" w:right="158"/>
              <w:jc w:val="right"/>
              <w:rPr>
                <w:sz w:val="20"/>
                <w:szCs w:val="20"/>
                <w:lang w:eastAsia="es-AR"/>
              </w:rPr>
            </w:pPr>
            <w:r w:rsidRPr="00287DFB">
              <w:rPr>
                <w:sz w:val="20"/>
                <w:szCs w:val="20"/>
                <w:lang w:eastAsia="es-AR"/>
              </w:rPr>
              <w:t>47.891</w:t>
            </w:r>
          </w:p>
        </w:tc>
      </w:tr>
      <w:tr w:rsidR="00F33432" w:rsidRPr="00287DFB" w14:paraId="76EED643" w14:textId="77777777" w:rsidTr="005711AC">
        <w:trPr>
          <w:trHeight w:val="236"/>
        </w:trPr>
        <w:tc>
          <w:tcPr>
            <w:tcW w:w="2181" w:type="pct"/>
            <w:gridSpan w:val="2"/>
            <w:tcBorders>
              <w:top w:val="nil"/>
              <w:left w:val="nil"/>
              <w:bottom w:val="nil"/>
              <w:right w:val="nil"/>
            </w:tcBorders>
            <w:shd w:val="clear" w:color="auto" w:fill="auto"/>
            <w:noWrap/>
            <w:vAlign w:val="center"/>
          </w:tcPr>
          <w:p w14:paraId="1B522E30" w14:textId="77777777" w:rsidR="00F33432" w:rsidRPr="00287DFB" w:rsidRDefault="00F33432" w:rsidP="00B4799F">
            <w:pPr>
              <w:jc w:val="left"/>
              <w:rPr>
                <w:sz w:val="20"/>
                <w:szCs w:val="20"/>
                <w:lang w:eastAsia="es-AR"/>
              </w:rPr>
            </w:pPr>
            <w:r w:rsidRPr="00287DFB">
              <w:rPr>
                <w:sz w:val="20"/>
                <w:szCs w:val="20"/>
                <w:lang w:eastAsia="es-AR"/>
              </w:rPr>
              <w:t>Propaganda y publicidad</w:t>
            </w:r>
          </w:p>
        </w:tc>
        <w:tc>
          <w:tcPr>
            <w:tcW w:w="853" w:type="pct"/>
            <w:gridSpan w:val="2"/>
            <w:tcBorders>
              <w:top w:val="nil"/>
              <w:left w:val="nil"/>
              <w:bottom w:val="nil"/>
              <w:right w:val="nil"/>
            </w:tcBorders>
            <w:vAlign w:val="center"/>
          </w:tcPr>
          <w:p w14:paraId="3AC2A840" w14:textId="77777777" w:rsidR="00F33432" w:rsidRPr="00287DFB" w:rsidRDefault="00F33432" w:rsidP="00F33432">
            <w:pPr>
              <w:ind w:right="158"/>
              <w:jc w:val="right"/>
              <w:rPr>
                <w:sz w:val="20"/>
                <w:szCs w:val="20"/>
                <w:lang w:eastAsia="es-AR"/>
              </w:rPr>
            </w:pPr>
            <w:r w:rsidRPr="00287DFB">
              <w:rPr>
                <w:sz w:val="20"/>
                <w:szCs w:val="20"/>
                <w:lang w:eastAsia="es-AR"/>
              </w:rPr>
              <w:t>29.581</w:t>
            </w:r>
          </w:p>
        </w:tc>
        <w:tc>
          <w:tcPr>
            <w:tcW w:w="941" w:type="pct"/>
            <w:tcBorders>
              <w:top w:val="nil"/>
              <w:left w:val="nil"/>
              <w:bottom w:val="nil"/>
              <w:right w:val="nil"/>
            </w:tcBorders>
            <w:vAlign w:val="center"/>
          </w:tcPr>
          <w:p w14:paraId="58BD7DA9" w14:textId="77777777" w:rsidR="00F33432" w:rsidRPr="00287DFB" w:rsidRDefault="00F33432" w:rsidP="00F33432">
            <w:pPr>
              <w:ind w:left="-489" w:right="158"/>
              <w:jc w:val="right"/>
              <w:rPr>
                <w:sz w:val="20"/>
                <w:szCs w:val="20"/>
                <w:lang w:eastAsia="es-AR"/>
              </w:rPr>
            </w:pPr>
            <w:r w:rsidRPr="00287DFB">
              <w:rPr>
                <w:sz w:val="20"/>
                <w:szCs w:val="20"/>
                <w:lang w:eastAsia="es-AR"/>
              </w:rPr>
              <w:t>52.425</w:t>
            </w:r>
          </w:p>
        </w:tc>
        <w:tc>
          <w:tcPr>
            <w:tcW w:w="1026" w:type="pct"/>
            <w:tcBorders>
              <w:top w:val="nil"/>
              <w:left w:val="nil"/>
              <w:bottom w:val="nil"/>
              <w:right w:val="nil"/>
            </w:tcBorders>
            <w:vAlign w:val="center"/>
          </w:tcPr>
          <w:p w14:paraId="788A9123" w14:textId="77777777" w:rsidR="00F33432" w:rsidRPr="00287DFB" w:rsidRDefault="00F33432" w:rsidP="00F33432">
            <w:pPr>
              <w:ind w:left="-489" w:right="158"/>
              <w:jc w:val="right"/>
              <w:rPr>
                <w:sz w:val="20"/>
                <w:szCs w:val="20"/>
                <w:lang w:eastAsia="es-AR"/>
              </w:rPr>
            </w:pPr>
            <w:r w:rsidRPr="00287DFB">
              <w:rPr>
                <w:sz w:val="20"/>
                <w:szCs w:val="20"/>
                <w:lang w:eastAsia="es-AR"/>
              </w:rPr>
              <w:t>52.499</w:t>
            </w:r>
          </w:p>
        </w:tc>
      </w:tr>
      <w:tr w:rsidR="00F33432" w:rsidRPr="00287DFB" w14:paraId="47A3689E" w14:textId="77777777" w:rsidTr="005711AC">
        <w:trPr>
          <w:trHeight w:val="236"/>
        </w:trPr>
        <w:tc>
          <w:tcPr>
            <w:tcW w:w="2181" w:type="pct"/>
            <w:gridSpan w:val="2"/>
            <w:tcBorders>
              <w:top w:val="nil"/>
              <w:left w:val="nil"/>
              <w:bottom w:val="nil"/>
              <w:right w:val="nil"/>
            </w:tcBorders>
            <w:shd w:val="clear" w:color="auto" w:fill="auto"/>
            <w:noWrap/>
            <w:vAlign w:val="center"/>
          </w:tcPr>
          <w:p w14:paraId="439EAD91" w14:textId="77777777" w:rsidR="00F33432" w:rsidRPr="00287DFB" w:rsidRDefault="00F33432" w:rsidP="00B4799F">
            <w:pPr>
              <w:jc w:val="left"/>
              <w:rPr>
                <w:sz w:val="20"/>
                <w:szCs w:val="20"/>
                <w:lang w:eastAsia="es-AR"/>
              </w:rPr>
            </w:pPr>
            <w:r w:rsidRPr="00287DFB">
              <w:rPr>
                <w:sz w:val="20"/>
                <w:szCs w:val="20"/>
                <w:lang w:eastAsia="es-AR"/>
              </w:rPr>
              <w:t>Gastos limpieza</w:t>
            </w:r>
          </w:p>
        </w:tc>
        <w:tc>
          <w:tcPr>
            <w:tcW w:w="853" w:type="pct"/>
            <w:gridSpan w:val="2"/>
            <w:tcBorders>
              <w:top w:val="nil"/>
              <w:left w:val="nil"/>
              <w:bottom w:val="nil"/>
              <w:right w:val="nil"/>
            </w:tcBorders>
            <w:vAlign w:val="center"/>
          </w:tcPr>
          <w:p w14:paraId="39757CCD" w14:textId="77777777" w:rsidR="00F33432" w:rsidRPr="00287DFB" w:rsidRDefault="00F33432" w:rsidP="00F33432">
            <w:pPr>
              <w:ind w:right="158"/>
              <w:jc w:val="right"/>
              <w:rPr>
                <w:sz w:val="20"/>
                <w:szCs w:val="20"/>
                <w:lang w:eastAsia="es-AR"/>
              </w:rPr>
            </w:pPr>
            <w:r w:rsidRPr="00287DFB">
              <w:rPr>
                <w:sz w:val="20"/>
                <w:szCs w:val="20"/>
                <w:lang w:eastAsia="es-AR"/>
              </w:rPr>
              <w:t>46.859</w:t>
            </w:r>
          </w:p>
        </w:tc>
        <w:tc>
          <w:tcPr>
            <w:tcW w:w="941" w:type="pct"/>
            <w:tcBorders>
              <w:top w:val="nil"/>
              <w:left w:val="nil"/>
              <w:bottom w:val="nil"/>
              <w:right w:val="nil"/>
            </w:tcBorders>
            <w:vAlign w:val="center"/>
          </w:tcPr>
          <w:p w14:paraId="6B41983D" w14:textId="77777777" w:rsidR="00F33432" w:rsidRPr="00287DFB" w:rsidRDefault="00F33432" w:rsidP="00F33432">
            <w:pPr>
              <w:ind w:left="-489" w:right="158"/>
              <w:jc w:val="right"/>
              <w:rPr>
                <w:sz w:val="20"/>
                <w:szCs w:val="20"/>
                <w:lang w:eastAsia="es-AR"/>
              </w:rPr>
            </w:pPr>
            <w:r w:rsidRPr="00287DFB">
              <w:rPr>
                <w:sz w:val="20"/>
                <w:szCs w:val="20"/>
                <w:lang w:eastAsia="es-AR"/>
              </w:rPr>
              <w:t>33.790</w:t>
            </w:r>
          </w:p>
        </w:tc>
        <w:tc>
          <w:tcPr>
            <w:tcW w:w="1026" w:type="pct"/>
            <w:tcBorders>
              <w:top w:val="nil"/>
              <w:left w:val="nil"/>
              <w:bottom w:val="nil"/>
              <w:right w:val="nil"/>
            </w:tcBorders>
            <w:vAlign w:val="center"/>
          </w:tcPr>
          <w:p w14:paraId="4E7A5F36" w14:textId="77777777" w:rsidR="00F33432" w:rsidRPr="00287DFB" w:rsidRDefault="00F33432" w:rsidP="00F33432">
            <w:pPr>
              <w:ind w:left="-489" w:right="158"/>
              <w:jc w:val="right"/>
              <w:rPr>
                <w:sz w:val="20"/>
                <w:szCs w:val="20"/>
                <w:lang w:eastAsia="es-AR"/>
              </w:rPr>
            </w:pPr>
            <w:r w:rsidRPr="00287DFB">
              <w:rPr>
                <w:sz w:val="20"/>
                <w:szCs w:val="20"/>
                <w:lang w:eastAsia="es-AR"/>
              </w:rPr>
              <w:t>28.087</w:t>
            </w:r>
          </w:p>
        </w:tc>
      </w:tr>
      <w:tr w:rsidR="00F33432" w:rsidRPr="00287DFB" w14:paraId="669D661A" w14:textId="77777777" w:rsidTr="005711AC">
        <w:trPr>
          <w:trHeight w:val="262"/>
        </w:trPr>
        <w:tc>
          <w:tcPr>
            <w:tcW w:w="2181" w:type="pct"/>
            <w:gridSpan w:val="2"/>
            <w:tcBorders>
              <w:top w:val="nil"/>
              <w:left w:val="nil"/>
              <w:bottom w:val="nil"/>
              <w:right w:val="nil"/>
            </w:tcBorders>
            <w:shd w:val="clear" w:color="auto" w:fill="auto"/>
            <w:vAlign w:val="center"/>
          </w:tcPr>
          <w:p w14:paraId="62F1529C" w14:textId="77777777" w:rsidR="00F33432" w:rsidRPr="00287DFB" w:rsidRDefault="00F33432" w:rsidP="00B4799F">
            <w:pPr>
              <w:jc w:val="left"/>
              <w:rPr>
                <w:sz w:val="20"/>
                <w:szCs w:val="20"/>
                <w:lang w:eastAsia="es-AR"/>
              </w:rPr>
            </w:pPr>
            <w:r w:rsidRPr="00287DFB">
              <w:rPr>
                <w:sz w:val="20"/>
                <w:szCs w:val="20"/>
                <w:lang w:eastAsia="es-AR"/>
              </w:rPr>
              <w:t>Servicios administrativos contratados</w:t>
            </w:r>
          </w:p>
        </w:tc>
        <w:tc>
          <w:tcPr>
            <w:tcW w:w="853" w:type="pct"/>
            <w:gridSpan w:val="2"/>
            <w:tcBorders>
              <w:top w:val="nil"/>
              <w:left w:val="nil"/>
              <w:bottom w:val="nil"/>
              <w:right w:val="nil"/>
            </w:tcBorders>
            <w:vAlign w:val="center"/>
          </w:tcPr>
          <w:p w14:paraId="5EFB0303" w14:textId="77777777" w:rsidR="00F33432" w:rsidRPr="00287DFB" w:rsidRDefault="00F33432" w:rsidP="00F33432">
            <w:pPr>
              <w:ind w:right="158"/>
              <w:jc w:val="right"/>
              <w:rPr>
                <w:sz w:val="20"/>
                <w:szCs w:val="20"/>
                <w:lang w:eastAsia="es-AR"/>
              </w:rPr>
            </w:pPr>
            <w:r w:rsidRPr="00287DFB">
              <w:rPr>
                <w:sz w:val="20"/>
                <w:szCs w:val="20"/>
                <w:lang w:eastAsia="es-AR"/>
              </w:rPr>
              <w:t>49.103</w:t>
            </w:r>
          </w:p>
        </w:tc>
        <w:tc>
          <w:tcPr>
            <w:tcW w:w="941" w:type="pct"/>
            <w:tcBorders>
              <w:top w:val="nil"/>
              <w:left w:val="nil"/>
              <w:bottom w:val="nil"/>
              <w:right w:val="nil"/>
            </w:tcBorders>
            <w:vAlign w:val="center"/>
          </w:tcPr>
          <w:p w14:paraId="5EAF69D9" w14:textId="77777777" w:rsidR="00F33432" w:rsidRPr="00287DFB" w:rsidRDefault="00F33432" w:rsidP="00F33432">
            <w:pPr>
              <w:ind w:left="-489" w:right="158"/>
              <w:jc w:val="right"/>
              <w:rPr>
                <w:sz w:val="20"/>
                <w:szCs w:val="20"/>
                <w:lang w:eastAsia="es-AR"/>
              </w:rPr>
            </w:pPr>
            <w:r w:rsidRPr="00287DFB">
              <w:rPr>
                <w:sz w:val="20"/>
                <w:szCs w:val="20"/>
                <w:lang w:eastAsia="es-AR"/>
              </w:rPr>
              <w:t>34.787</w:t>
            </w:r>
          </w:p>
        </w:tc>
        <w:tc>
          <w:tcPr>
            <w:tcW w:w="1026" w:type="pct"/>
            <w:tcBorders>
              <w:top w:val="nil"/>
              <w:left w:val="nil"/>
              <w:bottom w:val="nil"/>
              <w:right w:val="nil"/>
            </w:tcBorders>
            <w:vAlign w:val="center"/>
          </w:tcPr>
          <w:p w14:paraId="0A7C88EB" w14:textId="77777777" w:rsidR="00F33432" w:rsidRPr="00287DFB" w:rsidRDefault="00F33432" w:rsidP="00F33432">
            <w:pPr>
              <w:ind w:left="-489" w:right="158"/>
              <w:jc w:val="right"/>
              <w:rPr>
                <w:sz w:val="20"/>
                <w:szCs w:val="20"/>
                <w:lang w:eastAsia="es-AR"/>
              </w:rPr>
            </w:pPr>
            <w:r w:rsidRPr="00287DFB">
              <w:rPr>
                <w:sz w:val="20"/>
                <w:szCs w:val="20"/>
                <w:lang w:eastAsia="es-AR"/>
              </w:rPr>
              <w:t>38.386</w:t>
            </w:r>
          </w:p>
        </w:tc>
      </w:tr>
      <w:tr w:rsidR="00F33432" w:rsidRPr="00287DFB" w14:paraId="7D002EDA" w14:textId="77777777" w:rsidTr="005711AC">
        <w:trPr>
          <w:trHeight w:val="262"/>
        </w:trPr>
        <w:tc>
          <w:tcPr>
            <w:tcW w:w="2181" w:type="pct"/>
            <w:gridSpan w:val="2"/>
            <w:tcBorders>
              <w:top w:val="nil"/>
              <w:left w:val="nil"/>
              <w:bottom w:val="nil"/>
              <w:right w:val="nil"/>
            </w:tcBorders>
            <w:shd w:val="clear" w:color="auto" w:fill="auto"/>
            <w:vAlign w:val="center"/>
          </w:tcPr>
          <w:p w14:paraId="3F62DF44" w14:textId="77777777" w:rsidR="00F33432" w:rsidRPr="00287DFB" w:rsidRDefault="00F33432" w:rsidP="00B4799F">
            <w:pPr>
              <w:jc w:val="left"/>
              <w:rPr>
                <w:sz w:val="20"/>
                <w:szCs w:val="20"/>
                <w:lang w:eastAsia="es-AR"/>
              </w:rPr>
            </w:pPr>
            <w:r w:rsidRPr="00287DFB">
              <w:rPr>
                <w:sz w:val="20"/>
                <w:szCs w:val="20"/>
                <w:lang w:eastAsia="es-AR"/>
              </w:rPr>
              <w:t>Medicina Prepaga</w:t>
            </w:r>
          </w:p>
        </w:tc>
        <w:tc>
          <w:tcPr>
            <w:tcW w:w="853" w:type="pct"/>
            <w:gridSpan w:val="2"/>
            <w:tcBorders>
              <w:top w:val="nil"/>
              <w:left w:val="nil"/>
              <w:bottom w:val="nil"/>
              <w:right w:val="nil"/>
            </w:tcBorders>
            <w:vAlign w:val="center"/>
          </w:tcPr>
          <w:p w14:paraId="4F1C1C27" w14:textId="77777777" w:rsidR="00F33432" w:rsidRPr="00287DFB" w:rsidRDefault="00F33432" w:rsidP="00F33432">
            <w:pPr>
              <w:ind w:right="158"/>
              <w:jc w:val="right"/>
              <w:rPr>
                <w:sz w:val="20"/>
                <w:szCs w:val="20"/>
                <w:lang w:eastAsia="es-AR"/>
              </w:rPr>
            </w:pPr>
            <w:r w:rsidRPr="00287DFB">
              <w:rPr>
                <w:sz w:val="20"/>
                <w:szCs w:val="20"/>
                <w:lang w:eastAsia="es-AR"/>
              </w:rPr>
              <w:t>20.104</w:t>
            </w:r>
          </w:p>
        </w:tc>
        <w:tc>
          <w:tcPr>
            <w:tcW w:w="941" w:type="pct"/>
            <w:tcBorders>
              <w:top w:val="nil"/>
              <w:left w:val="nil"/>
              <w:bottom w:val="nil"/>
              <w:right w:val="nil"/>
            </w:tcBorders>
            <w:vAlign w:val="center"/>
          </w:tcPr>
          <w:p w14:paraId="0470E5F4" w14:textId="77777777" w:rsidR="00F33432" w:rsidRPr="00287DFB" w:rsidRDefault="00F33432" w:rsidP="00F33432">
            <w:pPr>
              <w:ind w:left="-489" w:right="158"/>
              <w:jc w:val="right"/>
              <w:rPr>
                <w:sz w:val="20"/>
                <w:szCs w:val="20"/>
                <w:lang w:eastAsia="es-AR"/>
              </w:rPr>
            </w:pPr>
            <w:r w:rsidRPr="00287DFB">
              <w:rPr>
                <w:sz w:val="20"/>
                <w:szCs w:val="20"/>
                <w:lang w:eastAsia="es-AR"/>
              </w:rPr>
              <w:t>9.678</w:t>
            </w:r>
          </w:p>
        </w:tc>
        <w:tc>
          <w:tcPr>
            <w:tcW w:w="1026" w:type="pct"/>
            <w:tcBorders>
              <w:top w:val="nil"/>
              <w:left w:val="nil"/>
              <w:bottom w:val="nil"/>
              <w:right w:val="nil"/>
            </w:tcBorders>
            <w:vAlign w:val="center"/>
          </w:tcPr>
          <w:p w14:paraId="7A3276B0" w14:textId="77777777" w:rsidR="00F33432" w:rsidRPr="00287DFB" w:rsidRDefault="00F33432" w:rsidP="00F33432">
            <w:pPr>
              <w:ind w:left="-489" w:right="158"/>
              <w:jc w:val="right"/>
              <w:rPr>
                <w:sz w:val="20"/>
                <w:szCs w:val="20"/>
                <w:lang w:eastAsia="es-AR"/>
              </w:rPr>
            </w:pPr>
            <w:r w:rsidRPr="00287DFB">
              <w:rPr>
                <w:sz w:val="20"/>
                <w:szCs w:val="20"/>
                <w:lang w:eastAsia="es-AR"/>
              </w:rPr>
              <w:t>15.028</w:t>
            </w:r>
          </w:p>
        </w:tc>
      </w:tr>
      <w:tr w:rsidR="00F33432" w:rsidRPr="00287DFB" w14:paraId="7D1FC2FD" w14:textId="77777777" w:rsidTr="005711AC">
        <w:trPr>
          <w:trHeight w:val="262"/>
        </w:trPr>
        <w:tc>
          <w:tcPr>
            <w:tcW w:w="2181" w:type="pct"/>
            <w:gridSpan w:val="2"/>
            <w:tcBorders>
              <w:top w:val="nil"/>
              <w:left w:val="nil"/>
              <w:bottom w:val="nil"/>
              <w:right w:val="nil"/>
            </w:tcBorders>
            <w:shd w:val="clear" w:color="auto" w:fill="auto"/>
            <w:vAlign w:val="center"/>
          </w:tcPr>
          <w:p w14:paraId="0B125736" w14:textId="77777777" w:rsidR="00F33432" w:rsidRPr="00287DFB" w:rsidRDefault="00F33432" w:rsidP="00B4799F">
            <w:pPr>
              <w:jc w:val="left"/>
              <w:rPr>
                <w:sz w:val="20"/>
                <w:szCs w:val="20"/>
                <w:lang w:eastAsia="es-AR"/>
              </w:rPr>
            </w:pPr>
            <w:r w:rsidRPr="00287DFB">
              <w:rPr>
                <w:sz w:val="20"/>
                <w:szCs w:val="20"/>
                <w:lang w:eastAsia="es-AR"/>
              </w:rPr>
              <w:t>Otros</w:t>
            </w:r>
          </w:p>
        </w:tc>
        <w:tc>
          <w:tcPr>
            <w:tcW w:w="853" w:type="pct"/>
            <w:gridSpan w:val="2"/>
            <w:tcBorders>
              <w:top w:val="nil"/>
              <w:left w:val="nil"/>
              <w:bottom w:val="nil"/>
              <w:right w:val="nil"/>
            </w:tcBorders>
            <w:vAlign w:val="center"/>
          </w:tcPr>
          <w:p w14:paraId="59A86963" w14:textId="77777777" w:rsidR="00F33432" w:rsidRPr="00287DFB" w:rsidRDefault="00F33432" w:rsidP="00F33432">
            <w:pPr>
              <w:ind w:right="158"/>
              <w:jc w:val="right"/>
              <w:rPr>
                <w:sz w:val="20"/>
                <w:szCs w:val="20"/>
                <w:lang w:eastAsia="es-AR"/>
              </w:rPr>
            </w:pPr>
            <w:r w:rsidRPr="00287DFB">
              <w:rPr>
                <w:sz w:val="20"/>
                <w:szCs w:val="20"/>
                <w:lang w:eastAsia="es-AR"/>
              </w:rPr>
              <w:t>122.090</w:t>
            </w:r>
          </w:p>
        </w:tc>
        <w:tc>
          <w:tcPr>
            <w:tcW w:w="941" w:type="pct"/>
            <w:tcBorders>
              <w:top w:val="nil"/>
              <w:left w:val="nil"/>
              <w:bottom w:val="nil"/>
              <w:right w:val="nil"/>
            </w:tcBorders>
            <w:vAlign w:val="center"/>
          </w:tcPr>
          <w:p w14:paraId="2CDFF2B4" w14:textId="77777777" w:rsidR="00F33432" w:rsidRPr="00287DFB" w:rsidRDefault="00F33432" w:rsidP="00F33432">
            <w:pPr>
              <w:ind w:left="-489" w:right="158"/>
              <w:jc w:val="right"/>
              <w:rPr>
                <w:sz w:val="20"/>
                <w:szCs w:val="20"/>
                <w:lang w:eastAsia="es-AR"/>
              </w:rPr>
            </w:pPr>
            <w:r w:rsidRPr="00287DFB">
              <w:rPr>
                <w:sz w:val="20"/>
                <w:szCs w:val="20"/>
                <w:lang w:eastAsia="es-AR"/>
              </w:rPr>
              <w:t>95.209</w:t>
            </w:r>
          </w:p>
        </w:tc>
        <w:tc>
          <w:tcPr>
            <w:tcW w:w="1026" w:type="pct"/>
            <w:tcBorders>
              <w:top w:val="nil"/>
              <w:left w:val="nil"/>
              <w:bottom w:val="nil"/>
              <w:right w:val="nil"/>
            </w:tcBorders>
            <w:vAlign w:val="center"/>
          </w:tcPr>
          <w:p w14:paraId="266EA0E9" w14:textId="77777777" w:rsidR="00F33432" w:rsidRPr="00287DFB" w:rsidRDefault="00F33432" w:rsidP="00F33432">
            <w:pPr>
              <w:ind w:left="-489" w:right="158"/>
              <w:jc w:val="right"/>
              <w:rPr>
                <w:sz w:val="20"/>
                <w:szCs w:val="20"/>
                <w:lang w:eastAsia="es-AR"/>
              </w:rPr>
            </w:pPr>
            <w:r w:rsidRPr="00287DFB">
              <w:rPr>
                <w:sz w:val="20"/>
                <w:szCs w:val="20"/>
                <w:lang w:eastAsia="es-AR"/>
              </w:rPr>
              <w:t>78.549</w:t>
            </w:r>
          </w:p>
        </w:tc>
      </w:tr>
      <w:tr w:rsidR="00F33432" w:rsidRPr="00287DFB" w14:paraId="00B8C892" w14:textId="77777777" w:rsidTr="005711AC">
        <w:trPr>
          <w:trHeight w:val="222"/>
        </w:trPr>
        <w:tc>
          <w:tcPr>
            <w:tcW w:w="2181" w:type="pct"/>
            <w:gridSpan w:val="2"/>
            <w:tcBorders>
              <w:top w:val="nil"/>
              <w:left w:val="nil"/>
              <w:bottom w:val="nil"/>
              <w:right w:val="nil"/>
            </w:tcBorders>
            <w:shd w:val="clear" w:color="auto" w:fill="auto"/>
            <w:noWrap/>
            <w:vAlign w:val="center"/>
          </w:tcPr>
          <w:p w14:paraId="46885487" w14:textId="77777777" w:rsidR="00F33432" w:rsidRPr="00287DFB" w:rsidRDefault="00F33432" w:rsidP="00B4799F">
            <w:pPr>
              <w:jc w:val="left"/>
              <w:rPr>
                <w:color w:val="0000FF"/>
                <w:sz w:val="20"/>
                <w:szCs w:val="20"/>
                <w:lang w:eastAsia="es-AR"/>
              </w:rPr>
            </w:pPr>
            <w:r w:rsidRPr="00287DFB">
              <w:rPr>
                <w:b/>
                <w:sz w:val="20"/>
                <w:szCs w:val="20"/>
                <w:lang w:eastAsia="es-AR"/>
              </w:rPr>
              <w:t>Total</w:t>
            </w:r>
          </w:p>
        </w:tc>
        <w:tc>
          <w:tcPr>
            <w:tcW w:w="853" w:type="pct"/>
            <w:gridSpan w:val="2"/>
            <w:tcBorders>
              <w:top w:val="single" w:sz="4" w:space="0" w:color="auto"/>
              <w:left w:val="nil"/>
              <w:bottom w:val="double" w:sz="6" w:space="0" w:color="auto"/>
              <w:right w:val="nil"/>
            </w:tcBorders>
            <w:vAlign w:val="center"/>
          </w:tcPr>
          <w:p w14:paraId="771F992E" w14:textId="77777777" w:rsidR="00F33432" w:rsidRPr="00287DFB" w:rsidRDefault="00F33432" w:rsidP="00F33432">
            <w:pPr>
              <w:ind w:right="158"/>
              <w:jc w:val="right"/>
              <w:rPr>
                <w:b/>
                <w:sz w:val="20"/>
                <w:szCs w:val="20"/>
                <w:lang w:eastAsia="es-AR"/>
              </w:rPr>
            </w:pPr>
            <w:r w:rsidRPr="00287DFB">
              <w:rPr>
                <w:b/>
                <w:sz w:val="20"/>
                <w:szCs w:val="20"/>
                <w:lang w:eastAsia="es-AR"/>
              </w:rPr>
              <w:t>1.066.683</w:t>
            </w:r>
          </w:p>
        </w:tc>
        <w:tc>
          <w:tcPr>
            <w:tcW w:w="941" w:type="pct"/>
            <w:tcBorders>
              <w:top w:val="single" w:sz="4" w:space="0" w:color="auto"/>
              <w:left w:val="nil"/>
              <w:bottom w:val="double" w:sz="6" w:space="0" w:color="auto"/>
              <w:right w:val="nil"/>
            </w:tcBorders>
            <w:vAlign w:val="center"/>
          </w:tcPr>
          <w:p w14:paraId="12446742" w14:textId="77777777" w:rsidR="00F33432" w:rsidRPr="00287DFB" w:rsidRDefault="00F33432" w:rsidP="00F33432">
            <w:pPr>
              <w:ind w:left="-489" w:right="158"/>
              <w:jc w:val="right"/>
              <w:rPr>
                <w:b/>
                <w:bCs/>
                <w:sz w:val="20"/>
                <w:szCs w:val="20"/>
                <w:lang w:eastAsia="es-AR"/>
              </w:rPr>
            </w:pPr>
            <w:r w:rsidRPr="00287DFB">
              <w:rPr>
                <w:b/>
                <w:bCs/>
                <w:sz w:val="20"/>
                <w:szCs w:val="20"/>
                <w:lang w:eastAsia="es-AR"/>
              </w:rPr>
              <w:t>985.166</w:t>
            </w:r>
          </w:p>
        </w:tc>
        <w:tc>
          <w:tcPr>
            <w:tcW w:w="1026" w:type="pct"/>
            <w:tcBorders>
              <w:top w:val="single" w:sz="4" w:space="0" w:color="auto"/>
              <w:left w:val="nil"/>
              <w:bottom w:val="double" w:sz="6" w:space="0" w:color="auto"/>
              <w:right w:val="nil"/>
            </w:tcBorders>
            <w:vAlign w:val="center"/>
          </w:tcPr>
          <w:p w14:paraId="653A1808" w14:textId="77777777" w:rsidR="00F33432" w:rsidRPr="00287DFB" w:rsidRDefault="00F33432" w:rsidP="00F33432">
            <w:pPr>
              <w:ind w:left="-489" w:right="158"/>
              <w:jc w:val="right"/>
              <w:rPr>
                <w:b/>
                <w:bCs/>
                <w:sz w:val="20"/>
                <w:szCs w:val="20"/>
                <w:lang w:eastAsia="es-AR"/>
              </w:rPr>
            </w:pPr>
            <w:r w:rsidRPr="00287DFB">
              <w:rPr>
                <w:b/>
                <w:bCs/>
                <w:sz w:val="20"/>
                <w:szCs w:val="20"/>
                <w:lang w:eastAsia="es-AR"/>
              </w:rPr>
              <w:t>816.081</w:t>
            </w:r>
          </w:p>
        </w:tc>
      </w:tr>
    </w:tbl>
    <w:p w14:paraId="4BF33E76" w14:textId="77777777" w:rsidR="00F33432" w:rsidRPr="00287DFB" w:rsidRDefault="00F33432" w:rsidP="00F33432">
      <w:pPr>
        <w:widowControl w:val="0"/>
        <w:jc w:val="both"/>
        <w:rPr>
          <w:sz w:val="20"/>
          <w:szCs w:val="20"/>
        </w:rPr>
      </w:pPr>
    </w:p>
    <w:p w14:paraId="4DB02243" w14:textId="77777777" w:rsidR="00F33432" w:rsidRPr="00287DFB" w:rsidRDefault="00F33432" w:rsidP="00F33432">
      <w:pPr>
        <w:widowControl w:val="0"/>
        <w:jc w:val="both"/>
        <w:rPr>
          <w:sz w:val="20"/>
          <w:szCs w:val="20"/>
        </w:rPr>
      </w:pPr>
      <w:r w:rsidRPr="00287DFB">
        <w:rPr>
          <w:sz w:val="20"/>
          <w:szCs w:val="20"/>
        </w:rPr>
        <w:t xml:space="preserve">Los gastos de administración para el ejercicio finalizado el 31 de diciembre de 2019 aumentaron un 8,27% respecto a los 985.166 registrados en el ejercicio anterior. Las principales razones de estos incrementos están dadas por el aumento en otros gastos operativos, impuestos, honorarios y electricidad. </w:t>
      </w:r>
    </w:p>
    <w:p w14:paraId="791F5122" w14:textId="77777777" w:rsidR="00F33432" w:rsidRPr="00287DFB" w:rsidRDefault="00F33432" w:rsidP="00F33432">
      <w:pPr>
        <w:widowControl w:val="0"/>
        <w:jc w:val="both"/>
        <w:rPr>
          <w:sz w:val="20"/>
          <w:szCs w:val="20"/>
        </w:rPr>
      </w:pPr>
    </w:p>
    <w:p w14:paraId="41787BAA" w14:textId="77777777" w:rsidR="00F33432" w:rsidRPr="00287DFB" w:rsidRDefault="00F33432" w:rsidP="00F33432">
      <w:pPr>
        <w:widowControl w:val="0"/>
        <w:jc w:val="both"/>
        <w:rPr>
          <w:sz w:val="20"/>
          <w:szCs w:val="20"/>
        </w:rPr>
      </w:pPr>
      <w:r w:rsidRPr="00287DFB">
        <w:rPr>
          <w:sz w:val="20"/>
          <w:szCs w:val="20"/>
        </w:rPr>
        <w:t>Los gastos de administración para el ejercicio finalizado el 31 de diciembre de 2018 aumentaron un 21% respecto a los 816.081 registrados en el ejercicio anterior. Las principales razones de estos incrementos están dadas por el aumento en gastos en personal por los incrementos salariales, por el aumento de otros gastos operativos, de impuestos y de honorarios.</w:t>
      </w:r>
    </w:p>
    <w:p w14:paraId="462CFB67" w14:textId="77777777" w:rsidR="00F33432" w:rsidRPr="00287DFB" w:rsidRDefault="00F33432" w:rsidP="00F33432">
      <w:pPr>
        <w:widowControl w:val="0"/>
        <w:jc w:val="both"/>
        <w:rPr>
          <w:sz w:val="20"/>
          <w:szCs w:val="20"/>
        </w:rPr>
      </w:pPr>
    </w:p>
    <w:p w14:paraId="46B585AB" w14:textId="77777777" w:rsidR="00F33432" w:rsidRPr="00287DFB" w:rsidRDefault="00F33432" w:rsidP="00F33432">
      <w:pPr>
        <w:widowControl w:val="0"/>
        <w:jc w:val="both"/>
        <w:rPr>
          <w:i/>
          <w:sz w:val="20"/>
          <w:szCs w:val="20"/>
        </w:rPr>
      </w:pPr>
      <w:r w:rsidRPr="00287DFB">
        <w:rPr>
          <w:i/>
          <w:sz w:val="20"/>
          <w:szCs w:val="20"/>
        </w:rPr>
        <w:t>Otros ingresos operativos</w:t>
      </w:r>
    </w:p>
    <w:p w14:paraId="3CD5D680" w14:textId="77777777" w:rsidR="00F33432" w:rsidRPr="00287DFB" w:rsidRDefault="00F33432" w:rsidP="00F33432">
      <w:pPr>
        <w:widowControl w:val="0"/>
        <w:jc w:val="both"/>
        <w:rPr>
          <w:sz w:val="20"/>
          <w:szCs w:val="20"/>
        </w:rPr>
      </w:pPr>
    </w:p>
    <w:p w14:paraId="7292BD1F" w14:textId="77777777" w:rsidR="00F33432" w:rsidRPr="00287DFB" w:rsidRDefault="00F33432" w:rsidP="00F33432">
      <w:pPr>
        <w:widowControl w:val="0"/>
        <w:jc w:val="both"/>
        <w:rPr>
          <w:sz w:val="20"/>
          <w:szCs w:val="20"/>
        </w:rPr>
      </w:pPr>
      <w:r w:rsidRPr="00287DFB">
        <w:rPr>
          <w:sz w:val="20"/>
          <w:szCs w:val="20"/>
        </w:rPr>
        <w:t>El siguiente cuadro establece los ingresos diversos de CFA para los ejercicios económicos finalizados el 31 de diciembre de 2019, 2018 y 2017:</w:t>
      </w:r>
    </w:p>
    <w:tbl>
      <w:tblPr>
        <w:tblpPr w:leftFromText="141" w:rightFromText="141" w:vertAnchor="text" w:horzAnchor="margin" w:tblpY="301"/>
        <w:tblW w:w="5000" w:type="pct"/>
        <w:tblCellMar>
          <w:left w:w="70" w:type="dxa"/>
          <w:right w:w="70" w:type="dxa"/>
        </w:tblCellMar>
        <w:tblLook w:val="04A0" w:firstRow="1" w:lastRow="0" w:firstColumn="1" w:lastColumn="0" w:noHBand="0" w:noVBand="1"/>
      </w:tblPr>
      <w:tblGrid>
        <w:gridCol w:w="3480"/>
        <w:gridCol w:w="1970"/>
        <w:gridCol w:w="2011"/>
        <w:gridCol w:w="1929"/>
      </w:tblGrid>
      <w:tr w:rsidR="005711AC" w:rsidRPr="00287DFB" w14:paraId="360C6A3C" w14:textId="77777777" w:rsidTr="005711AC">
        <w:trPr>
          <w:trHeight w:val="305"/>
        </w:trPr>
        <w:tc>
          <w:tcPr>
            <w:tcW w:w="1853" w:type="pct"/>
            <w:vMerge w:val="restart"/>
            <w:tcBorders>
              <w:left w:val="nil"/>
              <w:right w:val="nil"/>
            </w:tcBorders>
            <w:shd w:val="clear" w:color="auto" w:fill="auto"/>
            <w:noWrap/>
            <w:vAlign w:val="bottom"/>
          </w:tcPr>
          <w:p w14:paraId="026E3930" w14:textId="77777777" w:rsidR="00F33432" w:rsidRPr="00287DFB" w:rsidRDefault="00F33432" w:rsidP="00F33432">
            <w:pPr>
              <w:rPr>
                <w:sz w:val="20"/>
                <w:szCs w:val="20"/>
                <w:lang w:eastAsia="es-AR"/>
              </w:rPr>
            </w:pPr>
          </w:p>
        </w:tc>
        <w:tc>
          <w:tcPr>
            <w:tcW w:w="3147" w:type="pct"/>
            <w:gridSpan w:val="3"/>
            <w:tcBorders>
              <w:top w:val="nil"/>
              <w:left w:val="nil"/>
              <w:bottom w:val="single" w:sz="4" w:space="0" w:color="auto"/>
              <w:right w:val="nil"/>
            </w:tcBorders>
            <w:vAlign w:val="center"/>
          </w:tcPr>
          <w:p w14:paraId="5994A1B4" w14:textId="77777777" w:rsidR="00F33432" w:rsidRPr="00287DFB" w:rsidRDefault="00F33432" w:rsidP="00F33432">
            <w:pPr>
              <w:rPr>
                <w:b/>
                <w:bCs/>
                <w:sz w:val="20"/>
                <w:szCs w:val="20"/>
                <w:lang w:eastAsia="es-AR"/>
              </w:rPr>
            </w:pPr>
            <w:r w:rsidRPr="00287DFB">
              <w:rPr>
                <w:b/>
                <w:sz w:val="18"/>
                <w:szCs w:val="18"/>
              </w:rPr>
              <w:t>Ejercicios económicos finalizados el 31 de diciembre de</w:t>
            </w:r>
          </w:p>
        </w:tc>
      </w:tr>
      <w:tr w:rsidR="005711AC" w:rsidRPr="00287DFB" w14:paraId="0A468672" w14:textId="77777777" w:rsidTr="005711AC">
        <w:trPr>
          <w:trHeight w:val="305"/>
        </w:trPr>
        <w:tc>
          <w:tcPr>
            <w:tcW w:w="1853" w:type="pct"/>
            <w:vMerge/>
            <w:tcBorders>
              <w:left w:val="nil"/>
              <w:bottom w:val="nil"/>
              <w:right w:val="nil"/>
            </w:tcBorders>
            <w:shd w:val="clear" w:color="auto" w:fill="auto"/>
            <w:noWrap/>
            <w:vAlign w:val="bottom"/>
          </w:tcPr>
          <w:p w14:paraId="1554433C" w14:textId="77777777" w:rsidR="00F33432" w:rsidRPr="00287DFB" w:rsidRDefault="00F33432" w:rsidP="00F33432">
            <w:pPr>
              <w:rPr>
                <w:sz w:val="20"/>
                <w:szCs w:val="20"/>
                <w:lang w:eastAsia="es-AR"/>
              </w:rPr>
            </w:pPr>
          </w:p>
        </w:tc>
        <w:tc>
          <w:tcPr>
            <w:tcW w:w="1049" w:type="pct"/>
            <w:tcBorders>
              <w:top w:val="nil"/>
              <w:left w:val="nil"/>
              <w:bottom w:val="single" w:sz="4" w:space="0" w:color="auto"/>
              <w:right w:val="nil"/>
            </w:tcBorders>
          </w:tcPr>
          <w:p w14:paraId="5CA41A8E" w14:textId="77777777" w:rsidR="00F33432" w:rsidRPr="00287DFB" w:rsidRDefault="00F33432" w:rsidP="00F33432">
            <w:pPr>
              <w:rPr>
                <w:b/>
                <w:bCs/>
                <w:sz w:val="20"/>
                <w:szCs w:val="20"/>
                <w:lang w:eastAsia="es-AR"/>
              </w:rPr>
            </w:pPr>
            <w:r w:rsidRPr="00287DFB">
              <w:rPr>
                <w:b/>
                <w:bCs/>
                <w:sz w:val="20"/>
                <w:szCs w:val="20"/>
                <w:lang w:eastAsia="es-AR"/>
              </w:rPr>
              <w:t>2019</w:t>
            </w:r>
          </w:p>
        </w:tc>
        <w:tc>
          <w:tcPr>
            <w:tcW w:w="1071" w:type="pct"/>
            <w:tcBorders>
              <w:top w:val="nil"/>
              <w:left w:val="nil"/>
              <w:bottom w:val="single" w:sz="4" w:space="0" w:color="auto"/>
              <w:right w:val="nil"/>
            </w:tcBorders>
          </w:tcPr>
          <w:p w14:paraId="1E9B978C" w14:textId="77777777" w:rsidR="00F33432" w:rsidRPr="00287DFB" w:rsidRDefault="00F33432" w:rsidP="00F33432">
            <w:pPr>
              <w:rPr>
                <w:b/>
                <w:bCs/>
                <w:sz w:val="20"/>
                <w:szCs w:val="20"/>
                <w:lang w:eastAsia="es-AR"/>
              </w:rPr>
            </w:pPr>
            <w:r w:rsidRPr="00287DFB">
              <w:rPr>
                <w:b/>
                <w:bCs/>
                <w:sz w:val="20"/>
                <w:szCs w:val="20"/>
                <w:lang w:eastAsia="es-AR"/>
              </w:rPr>
              <w:t>2018</w:t>
            </w:r>
          </w:p>
        </w:tc>
        <w:tc>
          <w:tcPr>
            <w:tcW w:w="1028" w:type="pct"/>
            <w:tcBorders>
              <w:top w:val="nil"/>
              <w:left w:val="nil"/>
              <w:bottom w:val="single" w:sz="4" w:space="0" w:color="auto"/>
              <w:right w:val="nil"/>
            </w:tcBorders>
          </w:tcPr>
          <w:p w14:paraId="5211A728" w14:textId="77777777" w:rsidR="00F33432" w:rsidRPr="00287DFB" w:rsidRDefault="00F33432" w:rsidP="00F33432">
            <w:pPr>
              <w:rPr>
                <w:b/>
                <w:bCs/>
                <w:sz w:val="20"/>
                <w:szCs w:val="20"/>
                <w:lang w:eastAsia="es-AR"/>
              </w:rPr>
            </w:pPr>
            <w:r w:rsidRPr="00287DFB">
              <w:rPr>
                <w:b/>
                <w:bCs/>
                <w:sz w:val="20"/>
                <w:szCs w:val="20"/>
                <w:lang w:eastAsia="es-AR"/>
              </w:rPr>
              <w:t>2017</w:t>
            </w:r>
          </w:p>
        </w:tc>
      </w:tr>
      <w:tr w:rsidR="00F33432" w:rsidRPr="00287DFB" w14:paraId="2B12EEFD" w14:textId="77777777" w:rsidTr="005711AC">
        <w:trPr>
          <w:trHeight w:val="220"/>
        </w:trPr>
        <w:tc>
          <w:tcPr>
            <w:tcW w:w="1853" w:type="pct"/>
            <w:tcBorders>
              <w:top w:val="nil"/>
              <w:left w:val="nil"/>
              <w:bottom w:val="nil"/>
              <w:right w:val="nil"/>
            </w:tcBorders>
            <w:shd w:val="clear" w:color="auto" w:fill="auto"/>
            <w:noWrap/>
            <w:vAlign w:val="center"/>
          </w:tcPr>
          <w:p w14:paraId="4EA07FE1" w14:textId="77777777" w:rsidR="00F33432" w:rsidRPr="00287DFB" w:rsidRDefault="00F33432" w:rsidP="00B4799F">
            <w:pPr>
              <w:jc w:val="left"/>
              <w:rPr>
                <w:sz w:val="20"/>
                <w:szCs w:val="20"/>
                <w:lang w:eastAsia="es-AR"/>
              </w:rPr>
            </w:pPr>
            <w:r w:rsidRPr="00287DFB">
              <w:rPr>
                <w:sz w:val="20"/>
                <w:szCs w:val="20"/>
                <w:lang w:eastAsia="es-AR"/>
              </w:rPr>
              <w:t>Otros ingresos por tarjetas</w:t>
            </w:r>
          </w:p>
        </w:tc>
        <w:tc>
          <w:tcPr>
            <w:tcW w:w="1049" w:type="pct"/>
            <w:tcBorders>
              <w:top w:val="single" w:sz="4" w:space="0" w:color="auto"/>
              <w:left w:val="nil"/>
              <w:bottom w:val="nil"/>
              <w:right w:val="nil"/>
            </w:tcBorders>
            <w:vAlign w:val="center"/>
          </w:tcPr>
          <w:p w14:paraId="7E56CAFA" w14:textId="77777777" w:rsidR="00F33432" w:rsidRPr="00287DFB" w:rsidRDefault="00F33432" w:rsidP="00F33432">
            <w:pPr>
              <w:ind w:right="74"/>
              <w:jc w:val="right"/>
              <w:rPr>
                <w:sz w:val="20"/>
                <w:szCs w:val="20"/>
                <w:lang w:eastAsia="es-AR"/>
              </w:rPr>
            </w:pPr>
            <w:r w:rsidRPr="00287DFB">
              <w:rPr>
                <w:sz w:val="20"/>
                <w:szCs w:val="20"/>
                <w:lang w:eastAsia="es-AR"/>
              </w:rPr>
              <w:t>265.125</w:t>
            </w:r>
          </w:p>
        </w:tc>
        <w:tc>
          <w:tcPr>
            <w:tcW w:w="1071" w:type="pct"/>
            <w:tcBorders>
              <w:top w:val="single" w:sz="4" w:space="0" w:color="auto"/>
              <w:left w:val="nil"/>
              <w:bottom w:val="nil"/>
              <w:right w:val="nil"/>
            </w:tcBorders>
            <w:vAlign w:val="center"/>
          </w:tcPr>
          <w:p w14:paraId="62B5DCC4" w14:textId="77777777" w:rsidR="00F33432" w:rsidRPr="00287DFB" w:rsidRDefault="00F33432" w:rsidP="00F33432">
            <w:pPr>
              <w:ind w:right="74"/>
              <w:jc w:val="right"/>
              <w:rPr>
                <w:sz w:val="20"/>
                <w:szCs w:val="20"/>
                <w:lang w:eastAsia="es-AR"/>
              </w:rPr>
            </w:pPr>
            <w:r w:rsidRPr="00287DFB">
              <w:rPr>
                <w:sz w:val="20"/>
                <w:szCs w:val="20"/>
                <w:lang w:eastAsia="es-AR"/>
              </w:rPr>
              <w:t>270.228</w:t>
            </w:r>
          </w:p>
        </w:tc>
        <w:tc>
          <w:tcPr>
            <w:tcW w:w="1028" w:type="pct"/>
            <w:tcBorders>
              <w:top w:val="single" w:sz="4" w:space="0" w:color="auto"/>
              <w:left w:val="nil"/>
              <w:bottom w:val="nil"/>
              <w:right w:val="nil"/>
            </w:tcBorders>
            <w:vAlign w:val="center"/>
          </w:tcPr>
          <w:p w14:paraId="75E34675" w14:textId="77777777" w:rsidR="00F33432" w:rsidRPr="00287DFB" w:rsidRDefault="00F33432" w:rsidP="00F33432">
            <w:pPr>
              <w:ind w:right="74"/>
              <w:jc w:val="right"/>
              <w:rPr>
                <w:sz w:val="20"/>
                <w:szCs w:val="20"/>
                <w:lang w:eastAsia="es-AR"/>
              </w:rPr>
            </w:pPr>
            <w:r w:rsidRPr="00287DFB">
              <w:rPr>
                <w:sz w:val="20"/>
                <w:szCs w:val="20"/>
                <w:lang w:eastAsia="es-AR"/>
              </w:rPr>
              <w:t>228.079</w:t>
            </w:r>
          </w:p>
        </w:tc>
      </w:tr>
      <w:tr w:rsidR="00F33432" w:rsidRPr="00287DFB" w14:paraId="2DF85B36" w14:textId="77777777" w:rsidTr="005711AC">
        <w:trPr>
          <w:trHeight w:val="220"/>
        </w:trPr>
        <w:tc>
          <w:tcPr>
            <w:tcW w:w="1853" w:type="pct"/>
            <w:tcBorders>
              <w:top w:val="nil"/>
              <w:left w:val="nil"/>
              <w:bottom w:val="nil"/>
              <w:right w:val="nil"/>
            </w:tcBorders>
            <w:shd w:val="clear" w:color="auto" w:fill="auto"/>
            <w:noWrap/>
            <w:vAlign w:val="center"/>
            <w:hideMark/>
          </w:tcPr>
          <w:p w14:paraId="10673CC0" w14:textId="77777777" w:rsidR="00F33432" w:rsidRPr="00287DFB" w:rsidRDefault="00F33432" w:rsidP="00B4799F">
            <w:pPr>
              <w:jc w:val="left"/>
              <w:rPr>
                <w:sz w:val="20"/>
                <w:szCs w:val="20"/>
                <w:lang w:eastAsia="es-AR"/>
              </w:rPr>
            </w:pPr>
            <w:r w:rsidRPr="00287DFB">
              <w:rPr>
                <w:sz w:val="20"/>
                <w:szCs w:val="20"/>
                <w:lang w:eastAsia="es-AR"/>
              </w:rPr>
              <w:t>Intereses punitorios</w:t>
            </w:r>
          </w:p>
        </w:tc>
        <w:tc>
          <w:tcPr>
            <w:tcW w:w="1049" w:type="pct"/>
            <w:tcBorders>
              <w:top w:val="nil"/>
              <w:left w:val="nil"/>
              <w:bottom w:val="nil"/>
              <w:right w:val="nil"/>
            </w:tcBorders>
            <w:vAlign w:val="center"/>
          </w:tcPr>
          <w:p w14:paraId="6392473F" w14:textId="77777777" w:rsidR="00F33432" w:rsidRPr="00287DFB" w:rsidRDefault="00F33432" w:rsidP="00F33432">
            <w:pPr>
              <w:ind w:right="74"/>
              <w:jc w:val="right"/>
              <w:rPr>
                <w:sz w:val="20"/>
                <w:szCs w:val="20"/>
                <w:lang w:eastAsia="es-AR"/>
              </w:rPr>
            </w:pPr>
            <w:r w:rsidRPr="00287DFB">
              <w:rPr>
                <w:sz w:val="20"/>
                <w:szCs w:val="20"/>
                <w:lang w:eastAsia="es-AR"/>
              </w:rPr>
              <w:t>156.068</w:t>
            </w:r>
          </w:p>
        </w:tc>
        <w:tc>
          <w:tcPr>
            <w:tcW w:w="1071" w:type="pct"/>
            <w:tcBorders>
              <w:top w:val="nil"/>
              <w:left w:val="nil"/>
              <w:bottom w:val="nil"/>
              <w:right w:val="nil"/>
            </w:tcBorders>
            <w:vAlign w:val="center"/>
          </w:tcPr>
          <w:p w14:paraId="7DC4303F" w14:textId="77777777" w:rsidR="00F33432" w:rsidRPr="00287DFB" w:rsidRDefault="00F33432" w:rsidP="00F33432">
            <w:pPr>
              <w:ind w:right="74"/>
              <w:jc w:val="right"/>
              <w:rPr>
                <w:sz w:val="20"/>
                <w:szCs w:val="20"/>
                <w:lang w:eastAsia="es-AR"/>
              </w:rPr>
            </w:pPr>
            <w:r w:rsidRPr="00287DFB">
              <w:rPr>
                <w:sz w:val="20"/>
                <w:szCs w:val="20"/>
                <w:lang w:eastAsia="es-AR"/>
              </w:rPr>
              <w:t>102.214</w:t>
            </w:r>
          </w:p>
        </w:tc>
        <w:tc>
          <w:tcPr>
            <w:tcW w:w="1028" w:type="pct"/>
            <w:tcBorders>
              <w:top w:val="nil"/>
              <w:left w:val="nil"/>
              <w:bottom w:val="nil"/>
              <w:right w:val="nil"/>
            </w:tcBorders>
            <w:vAlign w:val="center"/>
          </w:tcPr>
          <w:p w14:paraId="6A7BE475" w14:textId="77777777" w:rsidR="00F33432" w:rsidRPr="00287DFB" w:rsidRDefault="00F33432" w:rsidP="00F33432">
            <w:pPr>
              <w:ind w:right="74"/>
              <w:jc w:val="right"/>
              <w:rPr>
                <w:sz w:val="20"/>
                <w:szCs w:val="20"/>
                <w:lang w:eastAsia="es-AR"/>
              </w:rPr>
            </w:pPr>
            <w:r w:rsidRPr="00287DFB">
              <w:rPr>
                <w:sz w:val="20"/>
                <w:szCs w:val="20"/>
                <w:lang w:eastAsia="es-AR"/>
              </w:rPr>
              <w:t>77.065</w:t>
            </w:r>
          </w:p>
        </w:tc>
      </w:tr>
      <w:tr w:rsidR="00F33432" w:rsidRPr="00287DFB" w14:paraId="20677A72" w14:textId="77777777" w:rsidTr="005711AC">
        <w:trPr>
          <w:trHeight w:val="220"/>
        </w:trPr>
        <w:tc>
          <w:tcPr>
            <w:tcW w:w="1853" w:type="pct"/>
            <w:tcBorders>
              <w:top w:val="nil"/>
              <w:left w:val="nil"/>
              <w:bottom w:val="nil"/>
              <w:right w:val="nil"/>
            </w:tcBorders>
            <w:shd w:val="clear" w:color="auto" w:fill="auto"/>
            <w:noWrap/>
            <w:vAlign w:val="center"/>
            <w:hideMark/>
          </w:tcPr>
          <w:p w14:paraId="2BCFE004" w14:textId="77777777" w:rsidR="00F33432" w:rsidRPr="00287DFB" w:rsidRDefault="00F33432" w:rsidP="00B4799F">
            <w:pPr>
              <w:jc w:val="left"/>
              <w:rPr>
                <w:sz w:val="20"/>
                <w:szCs w:val="20"/>
                <w:lang w:eastAsia="es-AR"/>
              </w:rPr>
            </w:pPr>
            <w:r w:rsidRPr="00287DFB">
              <w:rPr>
                <w:sz w:val="20"/>
                <w:szCs w:val="20"/>
                <w:lang w:eastAsia="es-AR"/>
              </w:rPr>
              <w:t>Créditos recuperados</w:t>
            </w:r>
          </w:p>
        </w:tc>
        <w:tc>
          <w:tcPr>
            <w:tcW w:w="1049" w:type="pct"/>
            <w:tcBorders>
              <w:top w:val="nil"/>
              <w:left w:val="nil"/>
              <w:bottom w:val="nil"/>
              <w:right w:val="nil"/>
            </w:tcBorders>
            <w:vAlign w:val="center"/>
          </w:tcPr>
          <w:p w14:paraId="60D1B22C" w14:textId="77777777" w:rsidR="00F33432" w:rsidRPr="00287DFB" w:rsidRDefault="00F33432" w:rsidP="00F33432">
            <w:pPr>
              <w:ind w:right="74"/>
              <w:jc w:val="right"/>
              <w:rPr>
                <w:sz w:val="20"/>
                <w:szCs w:val="20"/>
                <w:lang w:eastAsia="es-AR"/>
              </w:rPr>
            </w:pPr>
            <w:r w:rsidRPr="00287DFB">
              <w:rPr>
                <w:sz w:val="20"/>
                <w:szCs w:val="20"/>
                <w:lang w:eastAsia="es-AR"/>
              </w:rPr>
              <w:t>65.723</w:t>
            </w:r>
          </w:p>
        </w:tc>
        <w:tc>
          <w:tcPr>
            <w:tcW w:w="1071" w:type="pct"/>
            <w:tcBorders>
              <w:top w:val="nil"/>
              <w:left w:val="nil"/>
              <w:bottom w:val="nil"/>
              <w:right w:val="nil"/>
            </w:tcBorders>
            <w:vAlign w:val="center"/>
          </w:tcPr>
          <w:p w14:paraId="67AD2F14" w14:textId="77777777" w:rsidR="00F33432" w:rsidRPr="00287DFB" w:rsidRDefault="00F33432" w:rsidP="00F33432">
            <w:pPr>
              <w:ind w:right="74"/>
              <w:jc w:val="right"/>
              <w:rPr>
                <w:sz w:val="20"/>
                <w:szCs w:val="20"/>
                <w:lang w:eastAsia="es-AR"/>
              </w:rPr>
            </w:pPr>
            <w:r w:rsidRPr="00287DFB">
              <w:rPr>
                <w:sz w:val="20"/>
                <w:szCs w:val="20"/>
                <w:lang w:eastAsia="es-AR"/>
              </w:rPr>
              <w:t>47.644</w:t>
            </w:r>
          </w:p>
        </w:tc>
        <w:tc>
          <w:tcPr>
            <w:tcW w:w="1028" w:type="pct"/>
            <w:tcBorders>
              <w:top w:val="nil"/>
              <w:left w:val="nil"/>
              <w:bottom w:val="nil"/>
              <w:right w:val="nil"/>
            </w:tcBorders>
            <w:vAlign w:val="center"/>
          </w:tcPr>
          <w:p w14:paraId="79F3FE16" w14:textId="77777777" w:rsidR="00F33432" w:rsidRPr="00287DFB" w:rsidRDefault="00F33432" w:rsidP="00F33432">
            <w:pPr>
              <w:ind w:right="74"/>
              <w:jc w:val="right"/>
              <w:rPr>
                <w:sz w:val="20"/>
                <w:szCs w:val="20"/>
                <w:lang w:eastAsia="es-AR"/>
              </w:rPr>
            </w:pPr>
            <w:r w:rsidRPr="00287DFB">
              <w:rPr>
                <w:sz w:val="20"/>
                <w:szCs w:val="20"/>
                <w:lang w:eastAsia="es-AR"/>
              </w:rPr>
              <w:t>55.834</w:t>
            </w:r>
          </w:p>
        </w:tc>
      </w:tr>
      <w:tr w:rsidR="00F33432" w:rsidRPr="00287DFB" w14:paraId="6337DAB0" w14:textId="77777777" w:rsidTr="005711AC">
        <w:trPr>
          <w:trHeight w:val="220"/>
        </w:trPr>
        <w:tc>
          <w:tcPr>
            <w:tcW w:w="1853" w:type="pct"/>
            <w:tcBorders>
              <w:top w:val="nil"/>
              <w:left w:val="nil"/>
              <w:bottom w:val="nil"/>
              <w:right w:val="nil"/>
            </w:tcBorders>
            <w:shd w:val="clear" w:color="auto" w:fill="auto"/>
            <w:noWrap/>
            <w:vAlign w:val="center"/>
            <w:hideMark/>
          </w:tcPr>
          <w:p w14:paraId="3CD122FC" w14:textId="77777777" w:rsidR="00F33432" w:rsidRPr="00287DFB" w:rsidRDefault="00F33432" w:rsidP="00B4799F">
            <w:pPr>
              <w:jc w:val="left"/>
              <w:rPr>
                <w:sz w:val="20"/>
                <w:szCs w:val="20"/>
                <w:lang w:eastAsia="es-AR"/>
              </w:rPr>
            </w:pPr>
            <w:r w:rsidRPr="00287DFB">
              <w:rPr>
                <w:sz w:val="20"/>
                <w:szCs w:val="20"/>
                <w:lang w:eastAsia="es-AR"/>
              </w:rPr>
              <w:t>Previsiones desafectadas</w:t>
            </w:r>
          </w:p>
        </w:tc>
        <w:tc>
          <w:tcPr>
            <w:tcW w:w="1049" w:type="pct"/>
            <w:tcBorders>
              <w:top w:val="nil"/>
              <w:left w:val="nil"/>
              <w:bottom w:val="nil"/>
              <w:right w:val="nil"/>
            </w:tcBorders>
            <w:vAlign w:val="center"/>
          </w:tcPr>
          <w:p w14:paraId="3E37E089" w14:textId="77777777" w:rsidR="00F33432" w:rsidRPr="00287DFB" w:rsidRDefault="00F33432" w:rsidP="00F33432">
            <w:pPr>
              <w:ind w:right="74"/>
              <w:jc w:val="right"/>
              <w:rPr>
                <w:sz w:val="20"/>
                <w:szCs w:val="20"/>
                <w:lang w:eastAsia="es-AR"/>
              </w:rPr>
            </w:pPr>
            <w:r w:rsidRPr="00287DFB">
              <w:rPr>
                <w:sz w:val="20"/>
                <w:szCs w:val="20"/>
                <w:lang w:eastAsia="es-AR"/>
              </w:rPr>
              <w:t>7.000</w:t>
            </w:r>
          </w:p>
        </w:tc>
        <w:tc>
          <w:tcPr>
            <w:tcW w:w="1071" w:type="pct"/>
            <w:tcBorders>
              <w:top w:val="nil"/>
              <w:left w:val="nil"/>
              <w:bottom w:val="nil"/>
              <w:right w:val="nil"/>
            </w:tcBorders>
            <w:vAlign w:val="center"/>
          </w:tcPr>
          <w:p w14:paraId="00ADAA16" w14:textId="77777777" w:rsidR="00F33432" w:rsidRPr="00287DFB" w:rsidRDefault="00F33432" w:rsidP="00F33432">
            <w:pPr>
              <w:ind w:right="74"/>
              <w:jc w:val="right"/>
              <w:rPr>
                <w:sz w:val="20"/>
                <w:szCs w:val="20"/>
                <w:lang w:eastAsia="es-AR"/>
              </w:rPr>
            </w:pPr>
            <w:r w:rsidRPr="00287DFB">
              <w:rPr>
                <w:sz w:val="20"/>
                <w:szCs w:val="20"/>
                <w:lang w:eastAsia="es-AR"/>
              </w:rPr>
              <w:t>5.609</w:t>
            </w:r>
          </w:p>
        </w:tc>
        <w:tc>
          <w:tcPr>
            <w:tcW w:w="1028" w:type="pct"/>
            <w:tcBorders>
              <w:top w:val="nil"/>
              <w:left w:val="nil"/>
              <w:bottom w:val="nil"/>
              <w:right w:val="nil"/>
            </w:tcBorders>
            <w:vAlign w:val="center"/>
          </w:tcPr>
          <w:p w14:paraId="2162B7F4" w14:textId="77777777" w:rsidR="00F33432" w:rsidRPr="00287DFB" w:rsidRDefault="00F33432" w:rsidP="00F33432">
            <w:pPr>
              <w:ind w:right="74"/>
              <w:jc w:val="right"/>
              <w:rPr>
                <w:sz w:val="20"/>
                <w:szCs w:val="20"/>
                <w:lang w:eastAsia="es-AR"/>
              </w:rPr>
            </w:pPr>
            <w:r w:rsidRPr="00287DFB">
              <w:rPr>
                <w:sz w:val="20"/>
                <w:szCs w:val="20"/>
                <w:lang w:eastAsia="es-AR"/>
              </w:rPr>
              <w:t>4.941</w:t>
            </w:r>
          </w:p>
        </w:tc>
      </w:tr>
      <w:tr w:rsidR="00F33432" w:rsidRPr="00287DFB" w14:paraId="77811462" w14:textId="77777777" w:rsidTr="005711AC">
        <w:trPr>
          <w:trHeight w:val="244"/>
        </w:trPr>
        <w:tc>
          <w:tcPr>
            <w:tcW w:w="1853" w:type="pct"/>
            <w:tcBorders>
              <w:top w:val="nil"/>
              <w:left w:val="nil"/>
              <w:bottom w:val="nil"/>
              <w:right w:val="nil"/>
            </w:tcBorders>
            <w:shd w:val="clear" w:color="auto" w:fill="auto"/>
            <w:vAlign w:val="center"/>
            <w:hideMark/>
          </w:tcPr>
          <w:p w14:paraId="70CD8F7A" w14:textId="77777777" w:rsidR="00F33432" w:rsidRPr="00287DFB" w:rsidRDefault="00F33432" w:rsidP="00B4799F">
            <w:pPr>
              <w:jc w:val="left"/>
              <w:rPr>
                <w:sz w:val="20"/>
                <w:szCs w:val="20"/>
                <w:lang w:eastAsia="es-AR"/>
              </w:rPr>
            </w:pPr>
            <w:r w:rsidRPr="00287DFB">
              <w:rPr>
                <w:sz w:val="20"/>
                <w:szCs w:val="20"/>
                <w:lang w:eastAsia="es-AR"/>
              </w:rPr>
              <w:t>Resultado por Fideicomiso</w:t>
            </w:r>
          </w:p>
        </w:tc>
        <w:tc>
          <w:tcPr>
            <w:tcW w:w="1049" w:type="pct"/>
            <w:tcBorders>
              <w:top w:val="nil"/>
              <w:left w:val="nil"/>
              <w:bottom w:val="nil"/>
              <w:right w:val="nil"/>
            </w:tcBorders>
            <w:vAlign w:val="center"/>
          </w:tcPr>
          <w:p w14:paraId="1906354E" w14:textId="77777777" w:rsidR="00F33432" w:rsidRPr="00287DFB" w:rsidRDefault="00F33432" w:rsidP="00F33432">
            <w:pPr>
              <w:ind w:right="74"/>
              <w:jc w:val="right"/>
              <w:rPr>
                <w:sz w:val="20"/>
                <w:szCs w:val="20"/>
                <w:lang w:eastAsia="es-AR"/>
              </w:rPr>
            </w:pPr>
            <w:r w:rsidRPr="00287DFB">
              <w:rPr>
                <w:sz w:val="20"/>
                <w:szCs w:val="20"/>
                <w:lang w:eastAsia="es-AR"/>
              </w:rPr>
              <w:t>222.408</w:t>
            </w:r>
          </w:p>
        </w:tc>
        <w:tc>
          <w:tcPr>
            <w:tcW w:w="1071" w:type="pct"/>
            <w:tcBorders>
              <w:top w:val="nil"/>
              <w:left w:val="nil"/>
              <w:bottom w:val="nil"/>
              <w:right w:val="nil"/>
            </w:tcBorders>
            <w:vAlign w:val="center"/>
          </w:tcPr>
          <w:p w14:paraId="1E37C017" w14:textId="77777777" w:rsidR="00F33432" w:rsidRPr="00287DFB" w:rsidRDefault="00F33432" w:rsidP="00F33432">
            <w:pPr>
              <w:ind w:right="74"/>
              <w:jc w:val="right"/>
              <w:rPr>
                <w:sz w:val="20"/>
                <w:szCs w:val="20"/>
                <w:lang w:eastAsia="es-AR"/>
              </w:rPr>
            </w:pPr>
            <w:r w:rsidRPr="00287DFB">
              <w:rPr>
                <w:sz w:val="20"/>
                <w:szCs w:val="20"/>
                <w:lang w:eastAsia="es-AR"/>
              </w:rPr>
              <w:t>-</w:t>
            </w:r>
          </w:p>
        </w:tc>
        <w:tc>
          <w:tcPr>
            <w:tcW w:w="1028" w:type="pct"/>
            <w:tcBorders>
              <w:top w:val="nil"/>
              <w:left w:val="nil"/>
              <w:bottom w:val="nil"/>
              <w:right w:val="nil"/>
            </w:tcBorders>
          </w:tcPr>
          <w:p w14:paraId="5BD0E229" w14:textId="77777777" w:rsidR="00F33432" w:rsidRPr="00287DFB" w:rsidRDefault="00F33432" w:rsidP="00F33432">
            <w:pPr>
              <w:ind w:right="74"/>
              <w:jc w:val="right"/>
              <w:rPr>
                <w:sz w:val="20"/>
                <w:szCs w:val="20"/>
                <w:lang w:eastAsia="es-AR"/>
              </w:rPr>
            </w:pPr>
            <w:r w:rsidRPr="00287DFB">
              <w:rPr>
                <w:sz w:val="20"/>
                <w:szCs w:val="20"/>
                <w:lang w:eastAsia="es-AR"/>
              </w:rPr>
              <w:t>-</w:t>
            </w:r>
          </w:p>
        </w:tc>
      </w:tr>
      <w:tr w:rsidR="00F33432" w:rsidRPr="00287DFB" w14:paraId="72A6C28D" w14:textId="77777777" w:rsidTr="005711AC">
        <w:trPr>
          <w:trHeight w:val="244"/>
        </w:trPr>
        <w:tc>
          <w:tcPr>
            <w:tcW w:w="1853" w:type="pct"/>
            <w:tcBorders>
              <w:top w:val="nil"/>
              <w:left w:val="nil"/>
              <w:bottom w:val="nil"/>
              <w:right w:val="nil"/>
            </w:tcBorders>
            <w:shd w:val="clear" w:color="auto" w:fill="auto"/>
            <w:vAlign w:val="center"/>
          </w:tcPr>
          <w:p w14:paraId="2DF7FD79" w14:textId="77777777" w:rsidR="00F33432" w:rsidRPr="00287DFB" w:rsidRDefault="00F33432" w:rsidP="00B4799F">
            <w:pPr>
              <w:jc w:val="left"/>
              <w:rPr>
                <w:sz w:val="20"/>
                <w:szCs w:val="20"/>
                <w:lang w:eastAsia="es-AR"/>
              </w:rPr>
            </w:pPr>
            <w:r w:rsidRPr="00287DFB">
              <w:rPr>
                <w:sz w:val="20"/>
                <w:szCs w:val="20"/>
                <w:lang w:eastAsia="es-AR"/>
              </w:rPr>
              <w:t>Resultado por cancelación anticipada de Obligaciones Negociables Emitidas</w:t>
            </w:r>
          </w:p>
        </w:tc>
        <w:tc>
          <w:tcPr>
            <w:tcW w:w="1049" w:type="pct"/>
            <w:tcBorders>
              <w:top w:val="nil"/>
              <w:left w:val="nil"/>
              <w:bottom w:val="nil"/>
              <w:right w:val="nil"/>
            </w:tcBorders>
            <w:vAlign w:val="center"/>
          </w:tcPr>
          <w:p w14:paraId="1DC3C6D4" w14:textId="77777777" w:rsidR="00F33432" w:rsidRPr="00287DFB" w:rsidRDefault="00F33432" w:rsidP="00F33432">
            <w:pPr>
              <w:ind w:right="74"/>
              <w:jc w:val="right"/>
              <w:rPr>
                <w:sz w:val="20"/>
                <w:szCs w:val="20"/>
                <w:lang w:eastAsia="es-AR"/>
              </w:rPr>
            </w:pPr>
            <w:r w:rsidRPr="00287DFB">
              <w:rPr>
                <w:sz w:val="20"/>
                <w:szCs w:val="20"/>
                <w:lang w:eastAsia="es-AR"/>
              </w:rPr>
              <w:t>184.999</w:t>
            </w:r>
          </w:p>
        </w:tc>
        <w:tc>
          <w:tcPr>
            <w:tcW w:w="1071" w:type="pct"/>
            <w:tcBorders>
              <w:top w:val="nil"/>
              <w:left w:val="nil"/>
              <w:bottom w:val="nil"/>
              <w:right w:val="nil"/>
            </w:tcBorders>
            <w:vAlign w:val="center"/>
          </w:tcPr>
          <w:p w14:paraId="7AAF6B82" w14:textId="77777777" w:rsidR="00F33432" w:rsidRPr="00287DFB" w:rsidRDefault="00F33432" w:rsidP="00F33432">
            <w:pPr>
              <w:ind w:right="74"/>
              <w:jc w:val="right"/>
              <w:rPr>
                <w:sz w:val="20"/>
                <w:szCs w:val="20"/>
                <w:lang w:eastAsia="es-AR"/>
              </w:rPr>
            </w:pPr>
            <w:r w:rsidRPr="00287DFB">
              <w:rPr>
                <w:sz w:val="20"/>
                <w:szCs w:val="20"/>
                <w:lang w:eastAsia="es-AR"/>
              </w:rPr>
              <w:t>-</w:t>
            </w:r>
          </w:p>
        </w:tc>
        <w:tc>
          <w:tcPr>
            <w:tcW w:w="1028" w:type="pct"/>
            <w:tcBorders>
              <w:top w:val="nil"/>
              <w:left w:val="nil"/>
              <w:bottom w:val="nil"/>
              <w:right w:val="nil"/>
            </w:tcBorders>
          </w:tcPr>
          <w:p w14:paraId="36BC58C8" w14:textId="77777777" w:rsidR="00F33432" w:rsidRPr="00287DFB" w:rsidRDefault="00F33432" w:rsidP="00F33432">
            <w:pPr>
              <w:ind w:right="74"/>
              <w:jc w:val="right"/>
              <w:rPr>
                <w:sz w:val="20"/>
                <w:szCs w:val="20"/>
                <w:lang w:eastAsia="es-AR"/>
              </w:rPr>
            </w:pPr>
            <w:r w:rsidRPr="00287DFB">
              <w:rPr>
                <w:sz w:val="20"/>
                <w:szCs w:val="20"/>
                <w:lang w:eastAsia="es-AR"/>
              </w:rPr>
              <w:t>-</w:t>
            </w:r>
          </w:p>
        </w:tc>
      </w:tr>
      <w:tr w:rsidR="00F33432" w:rsidRPr="00287DFB" w14:paraId="68E774CA" w14:textId="77777777" w:rsidTr="005711AC">
        <w:trPr>
          <w:trHeight w:val="220"/>
        </w:trPr>
        <w:tc>
          <w:tcPr>
            <w:tcW w:w="1853" w:type="pct"/>
            <w:tcBorders>
              <w:top w:val="nil"/>
              <w:left w:val="nil"/>
              <w:bottom w:val="nil"/>
              <w:right w:val="nil"/>
            </w:tcBorders>
            <w:shd w:val="clear" w:color="auto" w:fill="auto"/>
            <w:noWrap/>
            <w:vAlign w:val="center"/>
            <w:hideMark/>
          </w:tcPr>
          <w:p w14:paraId="02828985" w14:textId="77777777" w:rsidR="00F33432" w:rsidRPr="00287DFB" w:rsidRDefault="00F33432" w:rsidP="00B4799F">
            <w:pPr>
              <w:jc w:val="left"/>
              <w:rPr>
                <w:sz w:val="20"/>
                <w:szCs w:val="20"/>
                <w:lang w:eastAsia="es-AR"/>
              </w:rPr>
            </w:pPr>
            <w:r w:rsidRPr="00287DFB">
              <w:rPr>
                <w:sz w:val="20"/>
                <w:szCs w:val="20"/>
                <w:lang w:eastAsia="es-AR"/>
              </w:rPr>
              <w:t>Otros</w:t>
            </w:r>
          </w:p>
        </w:tc>
        <w:tc>
          <w:tcPr>
            <w:tcW w:w="1049" w:type="pct"/>
            <w:tcBorders>
              <w:top w:val="nil"/>
              <w:left w:val="nil"/>
              <w:bottom w:val="nil"/>
              <w:right w:val="nil"/>
            </w:tcBorders>
            <w:vAlign w:val="center"/>
          </w:tcPr>
          <w:p w14:paraId="64E2752D" w14:textId="77777777" w:rsidR="00F33432" w:rsidRPr="00287DFB" w:rsidRDefault="00F33432" w:rsidP="00F33432">
            <w:pPr>
              <w:ind w:right="74"/>
              <w:jc w:val="right"/>
              <w:rPr>
                <w:sz w:val="20"/>
                <w:szCs w:val="20"/>
                <w:lang w:eastAsia="es-AR"/>
              </w:rPr>
            </w:pPr>
            <w:r w:rsidRPr="00287DFB">
              <w:rPr>
                <w:sz w:val="20"/>
                <w:szCs w:val="20"/>
                <w:lang w:eastAsia="es-AR"/>
              </w:rPr>
              <w:t>78.852</w:t>
            </w:r>
          </w:p>
        </w:tc>
        <w:tc>
          <w:tcPr>
            <w:tcW w:w="1071" w:type="pct"/>
            <w:tcBorders>
              <w:top w:val="nil"/>
              <w:left w:val="nil"/>
              <w:bottom w:val="nil"/>
              <w:right w:val="nil"/>
            </w:tcBorders>
            <w:vAlign w:val="center"/>
          </w:tcPr>
          <w:p w14:paraId="5EB63297" w14:textId="77777777" w:rsidR="00F33432" w:rsidRPr="00287DFB" w:rsidRDefault="00F33432" w:rsidP="00F33432">
            <w:pPr>
              <w:ind w:right="74"/>
              <w:jc w:val="right"/>
              <w:rPr>
                <w:sz w:val="20"/>
                <w:szCs w:val="20"/>
                <w:lang w:eastAsia="es-AR"/>
              </w:rPr>
            </w:pPr>
            <w:r w:rsidRPr="00287DFB">
              <w:rPr>
                <w:sz w:val="20"/>
                <w:szCs w:val="20"/>
                <w:lang w:eastAsia="es-AR"/>
              </w:rPr>
              <w:t>111.295</w:t>
            </w:r>
          </w:p>
        </w:tc>
        <w:tc>
          <w:tcPr>
            <w:tcW w:w="1028" w:type="pct"/>
            <w:tcBorders>
              <w:top w:val="nil"/>
              <w:left w:val="nil"/>
              <w:bottom w:val="nil"/>
              <w:right w:val="nil"/>
            </w:tcBorders>
          </w:tcPr>
          <w:p w14:paraId="0EBFA346" w14:textId="77777777" w:rsidR="00F33432" w:rsidRPr="00287DFB" w:rsidRDefault="00F33432" w:rsidP="00F33432">
            <w:pPr>
              <w:ind w:right="74"/>
              <w:jc w:val="right"/>
              <w:rPr>
                <w:sz w:val="20"/>
                <w:szCs w:val="20"/>
                <w:lang w:eastAsia="es-AR"/>
              </w:rPr>
            </w:pPr>
            <w:r w:rsidRPr="00287DFB">
              <w:rPr>
                <w:sz w:val="20"/>
                <w:szCs w:val="20"/>
                <w:lang w:eastAsia="es-AR"/>
              </w:rPr>
              <w:t>140.551</w:t>
            </w:r>
          </w:p>
        </w:tc>
      </w:tr>
      <w:tr w:rsidR="00F33432" w:rsidRPr="00287DFB" w14:paraId="184A7AB2" w14:textId="77777777" w:rsidTr="005711AC">
        <w:trPr>
          <w:trHeight w:val="207"/>
        </w:trPr>
        <w:tc>
          <w:tcPr>
            <w:tcW w:w="1853" w:type="pct"/>
            <w:tcBorders>
              <w:top w:val="nil"/>
              <w:left w:val="nil"/>
              <w:bottom w:val="nil"/>
              <w:right w:val="nil"/>
            </w:tcBorders>
            <w:shd w:val="clear" w:color="auto" w:fill="auto"/>
            <w:noWrap/>
            <w:vAlign w:val="center"/>
            <w:hideMark/>
          </w:tcPr>
          <w:p w14:paraId="12786AB6" w14:textId="77777777" w:rsidR="00F33432" w:rsidRPr="00287DFB" w:rsidRDefault="00F33432" w:rsidP="00B4799F">
            <w:pPr>
              <w:jc w:val="left"/>
              <w:rPr>
                <w:b/>
                <w:color w:val="0000FF"/>
                <w:sz w:val="20"/>
                <w:szCs w:val="20"/>
                <w:lang w:eastAsia="es-AR"/>
              </w:rPr>
            </w:pPr>
            <w:r w:rsidRPr="00287DFB">
              <w:rPr>
                <w:b/>
                <w:sz w:val="20"/>
                <w:szCs w:val="20"/>
                <w:lang w:eastAsia="es-AR"/>
              </w:rPr>
              <w:t>Total</w:t>
            </w:r>
          </w:p>
        </w:tc>
        <w:tc>
          <w:tcPr>
            <w:tcW w:w="1049" w:type="pct"/>
            <w:tcBorders>
              <w:top w:val="single" w:sz="4" w:space="0" w:color="auto"/>
              <w:left w:val="nil"/>
              <w:bottom w:val="double" w:sz="6" w:space="0" w:color="auto"/>
              <w:right w:val="nil"/>
            </w:tcBorders>
            <w:vAlign w:val="center"/>
          </w:tcPr>
          <w:p w14:paraId="30A28F3A" w14:textId="77777777" w:rsidR="00F33432" w:rsidRPr="00287DFB" w:rsidRDefault="00F33432" w:rsidP="00F33432">
            <w:pPr>
              <w:ind w:right="74"/>
              <w:jc w:val="right"/>
              <w:rPr>
                <w:b/>
                <w:bCs/>
                <w:sz w:val="20"/>
                <w:szCs w:val="20"/>
                <w:lang w:eastAsia="es-AR"/>
              </w:rPr>
            </w:pPr>
            <w:r w:rsidRPr="00287DFB">
              <w:rPr>
                <w:b/>
                <w:bCs/>
                <w:sz w:val="20"/>
                <w:szCs w:val="20"/>
                <w:lang w:eastAsia="es-AR"/>
              </w:rPr>
              <w:t>980.175</w:t>
            </w:r>
          </w:p>
        </w:tc>
        <w:tc>
          <w:tcPr>
            <w:tcW w:w="1071" w:type="pct"/>
            <w:tcBorders>
              <w:top w:val="single" w:sz="4" w:space="0" w:color="auto"/>
              <w:left w:val="nil"/>
              <w:bottom w:val="double" w:sz="6" w:space="0" w:color="auto"/>
              <w:right w:val="nil"/>
            </w:tcBorders>
            <w:vAlign w:val="center"/>
          </w:tcPr>
          <w:p w14:paraId="675D6601" w14:textId="77777777" w:rsidR="00F33432" w:rsidRPr="00287DFB" w:rsidRDefault="00F33432" w:rsidP="00F33432">
            <w:pPr>
              <w:ind w:right="74"/>
              <w:jc w:val="right"/>
              <w:rPr>
                <w:b/>
                <w:bCs/>
                <w:sz w:val="20"/>
                <w:szCs w:val="20"/>
                <w:lang w:eastAsia="es-AR"/>
              </w:rPr>
            </w:pPr>
            <w:r w:rsidRPr="00287DFB">
              <w:rPr>
                <w:b/>
                <w:bCs/>
                <w:sz w:val="20"/>
                <w:szCs w:val="20"/>
                <w:lang w:eastAsia="es-AR"/>
              </w:rPr>
              <w:t>536.990</w:t>
            </w:r>
          </w:p>
        </w:tc>
        <w:tc>
          <w:tcPr>
            <w:tcW w:w="1028" w:type="pct"/>
            <w:tcBorders>
              <w:top w:val="single" w:sz="4" w:space="0" w:color="auto"/>
              <w:left w:val="nil"/>
              <w:bottom w:val="double" w:sz="6" w:space="0" w:color="auto"/>
              <w:right w:val="nil"/>
            </w:tcBorders>
          </w:tcPr>
          <w:p w14:paraId="051F2E93" w14:textId="77777777" w:rsidR="00F33432" w:rsidRPr="00287DFB" w:rsidRDefault="00F33432" w:rsidP="00F33432">
            <w:pPr>
              <w:ind w:right="74"/>
              <w:jc w:val="right"/>
              <w:rPr>
                <w:b/>
                <w:bCs/>
                <w:sz w:val="20"/>
                <w:szCs w:val="20"/>
                <w:lang w:eastAsia="es-AR"/>
              </w:rPr>
            </w:pPr>
            <w:r w:rsidRPr="00287DFB">
              <w:rPr>
                <w:b/>
                <w:bCs/>
                <w:sz w:val="20"/>
                <w:szCs w:val="20"/>
                <w:lang w:eastAsia="es-AR"/>
              </w:rPr>
              <w:t>506.470</w:t>
            </w:r>
          </w:p>
        </w:tc>
      </w:tr>
    </w:tbl>
    <w:p w14:paraId="7C51C877" w14:textId="77777777" w:rsidR="00F33432" w:rsidRPr="00287DFB" w:rsidRDefault="00F33432" w:rsidP="00F33432">
      <w:pPr>
        <w:widowControl w:val="0"/>
        <w:jc w:val="both"/>
        <w:rPr>
          <w:sz w:val="20"/>
          <w:szCs w:val="20"/>
        </w:rPr>
      </w:pPr>
    </w:p>
    <w:p w14:paraId="68847A35" w14:textId="77777777" w:rsidR="00F33432" w:rsidRPr="00287DFB" w:rsidRDefault="00F33432" w:rsidP="00F33432">
      <w:pPr>
        <w:widowControl w:val="0"/>
        <w:jc w:val="both"/>
        <w:rPr>
          <w:sz w:val="20"/>
          <w:szCs w:val="20"/>
        </w:rPr>
      </w:pPr>
    </w:p>
    <w:p w14:paraId="3D51428F" w14:textId="77777777" w:rsidR="00F33432" w:rsidRPr="00287DFB" w:rsidRDefault="00F33432" w:rsidP="00F33432">
      <w:pPr>
        <w:widowControl w:val="0"/>
        <w:jc w:val="both"/>
        <w:rPr>
          <w:sz w:val="20"/>
          <w:szCs w:val="20"/>
        </w:rPr>
      </w:pPr>
      <w:r w:rsidRPr="00287DFB">
        <w:rPr>
          <w:sz w:val="20"/>
          <w:szCs w:val="20"/>
        </w:rPr>
        <w:t>Los “Otros ingresos operativos” presentan un aumento del 82,53% con respecto al ejercicio anterior. La variación obedece en gran parte al resultado arrojado por el Fideicomiso Financiero y por el resultado por cancelación anticipada de Obligaciones negociables.</w:t>
      </w:r>
    </w:p>
    <w:p w14:paraId="717332BA" w14:textId="77777777" w:rsidR="00F33432" w:rsidRPr="00287DFB" w:rsidRDefault="00F33432" w:rsidP="00F33432">
      <w:pPr>
        <w:widowControl w:val="0"/>
        <w:jc w:val="both"/>
        <w:rPr>
          <w:sz w:val="20"/>
          <w:szCs w:val="20"/>
        </w:rPr>
      </w:pPr>
    </w:p>
    <w:p w14:paraId="6B6DEE0C" w14:textId="77777777" w:rsidR="00F33432" w:rsidRPr="00287DFB" w:rsidRDefault="00F33432" w:rsidP="00F33432">
      <w:pPr>
        <w:widowControl w:val="0"/>
        <w:jc w:val="both"/>
        <w:rPr>
          <w:sz w:val="20"/>
          <w:szCs w:val="20"/>
        </w:rPr>
      </w:pPr>
      <w:r w:rsidRPr="00287DFB">
        <w:rPr>
          <w:sz w:val="20"/>
          <w:szCs w:val="20"/>
        </w:rPr>
        <w:t>En el año 2018 (en comparación con 2017) el rubro “Otros ingresos operativos” presenta un aumento del 6% con respecto al ejercicio anterior. La variación obedece en gran parte a los ingresos por tarjetas e intereses punitorios.</w:t>
      </w:r>
    </w:p>
    <w:p w14:paraId="73523286" w14:textId="77777777" w:rsidR="00F33432" w:rsidRPr="00287DFB" w:rsidRDefault="00F33432" w:rsidP="00F33432">
      <w:pPr>
        <w:widowControl w:val="0"/>
        <w:jc w:val="both"/>
        <w:rPr>
          <w:sz w:val="20"/>
        </w:rPr>
      </w:pPr>
    </w:p>
    <w:p w14:paraId="33693BBC" w14:textId="77777777" w:rsidR="00F33432" w:rsidRPr="00287DFB" w:rsidRDefault="00F33432" w:rsidP="00F33432">
      <w:pPr>
        <w:widowControl w:val="0"/>
        <w:jc w:val="both"/>
        <w:rPr>
          <w:i/>
          <w:sz w:val="20"/>
          <w:szCs w:val="20"/>
        </w:rPr>
      </w:pPr>
      <w:r w:rsidRPr="00287DFB">
        <w:rPr>
          <w:i/>
          <w:sz w:val="20"/>
          <w:szCs w:val="20"/>
        </w:rPr>
        <w:t>Otros gastos operativos</w:t>
      </w:r>
    </w:p>
    <w:p w14:paraId="67257B47" w14:textId="77777777" w:rsidR="00F33432" w:rsidRPr="00287DFB" w:rsidRDefault="00F33432" w:rsidP="00F33432">
      <w:pPr>
        <w:widowControl w:val="0"/>
        <w:jc w:val="both"/>
        <w:rPr>
          <w:sz w:val="20"/>
          <w:szCs w:val="20"/>
        </w:rPr>
      </w:pPr>
    </w:p>
    <w:p w14:paraId="23F746C9" w14:textId="77777777" w:rsidR="00F33432" w:rsidRPr="00287DFB" w:rsidRDefault="00F33432" w:rsidP="00F33432">
      <w:pPr>
        <w:widowControl w:val="0"/>
        <w:jc w:val="both"/>
        <w:rPr>
          <w:sz w:val="20"/>
          <w:szCs w:val="20"/>
        </w:rPr>
      </w:pPr>
      <w:r w:rsidRPr="00287DFB">
        <w:rPr>
          <w:sz w:val="20"/>
          <w:szCs w:val="20"/>
        </w:rPr>
        <w:t>El siguiente cuadro establece los principales componentes de los egresos diversos de CFA para los ejercicios económicos finalizados el 31 de diciembre de 2019, 2018 y 2017:</w:t>
      </w:r>
    </w:p>
    <w:p w14:paraId="60634763" w14:textId="77777777" w:rsidR="00F33432" w:rsidRPr="00287DFB" w:rsidRDefault="00F33432" w:rsidP="00F33432">
      <w:pPr>
        <w:widowControl w:val="0"/>
        <w:jc w:val="both"/>
        <w:rPr>
          <w:sz w:val="20"/>
          <w:szCs w:val="20"/>
        </w:rPr>
      </w:pPr>
    </w:p>
    <w:tbl>
      <w:tblPr>
        <w:tblW w:w="4833" w:type="pct"/>
        <w:tblInd w:w="284" w:type="dxa"/>
        <w:tblLayout w:type="fixed"/>
        <w:tblCellMar>
          <w:left w:w="70" w:type="dxa"/>
          <w:right w:w="70" w:type="dxa"/>
        </w:tblCellMar>
        <w:tblLook w:val="04A0" w:firstRow="1" w:lastRow="0" w:firstColumn="1" w:lastColumn="0" w:noHBand="0" w:noVBand="1"/>
      </w:tblPr>
      <w:tblGrid>
        <w:gridCol w:w="2982"/>
        <w:gridCol w:w="2068"/>
        <w:gridCol w:w="2879"/>
        <w:gridCol w:w="1147"/>
      </w:tblGrid>
      <w:tr w:rsidR="005711AC" w:rsidRPr="00287DFB" w14:paraId="0E9A88BD" w14:textId="77777777" w:rsidTr="005711AC">
        <w:trPr>
          <w:trHeight w:val="170"/>
        </w:trPr>
        <w:tc>
          <w:tcPr>
            <w:tcW w:w="1642" w:type="pct"/>
            <w:vMerge w:val="restart"/>
            <w:tcBorders>
              <w:left w:val="nil"/>
              <w:right w:val="nil"/>
            </w:tcBorders>
            <w:shd w:val="clear" w:color="auto" w:fill="auto"/>
            <w:noWrap/>
            <w:vAlign w:val="bottom"/>
          </w:tcPr>
          <w:p w14:paraId="5BB68DE9" w14:textId="77777777" w:rsidR="00F33432" w:rsidRPr="00287DFB" w:rsidRDefault="00F33432" w:rsidP="00B4799F">
            <w:pPr>
              <w:jc w:val="left"/>
              <w:rPr>
                <w:sz w:val="20"/>
                <w:szCs w:val="20"/>
                <w:lang w:eastAsia="es-AR"/>
              </w:rPr>
            </w:pPr>
          </w:p>
        </w:tc>
        <w:tc>
          <w:tcPr>
            <w:tcW w:w="2726" w:type="pct"/>
            <w:gridSpan w:val="3"/>
            <w:tcBorders>
              <w:top w:val="nil"/>
              <w:left w:val="nil"/>
              <w:bottom w:val="single" w:sz="4" w:space="0" w:color="auto"/>
              <w:right w:val="nil"/>
            </w:tcBorders>
          </w:tcPr>
          <w:p w14:paraId="056F0189" w14:textId="77777777" w:rsidR="00F33432" w:rsidRPr="00287DFB" w:rsidRDefault="00F33432" w:rsidP="00F33432">
            <w:pPr>
              <w:rPr>
                <w:b/>
                <w:bCs/>
                <w:sz w:val="20"/>
                <w:szCs w:val="20"/>
                <w:lang w:eastAsia="es-AR"/>
              </w:rPr>
            </w:pPr>
            <w:r w:rsidRPr="00287DFB">
              <w:rPr>
                <w:b/>
                <w:sz w:val="18"/>
                <w:szCs w:val="18"/>
              </w:rPr>
              <w:t>Ejercicios económicos finalizados el 31 de diciembre de</w:t>
            </w:r>
          </w:p>
        </w:tc>
      </w:tr>
      <w:tr w:rsidR="005711AC" w:rsidRPr="00287DFB" w14:paraId="596B11B2" w14:textId="77777777" w:rsidTr="005711AC">
        <w:trPr>
          <w:trHeight w:val="170"/>
        </w:trPr>
        <w:tc>
          <w:tcPr>
            <w:tcW w:w="1642" w:type="pct"/>
            <w:vMerge/>
            <w:tcBorders>
              <w:left w:val="nil"/>
              <w:bottom w:val="nil"/>
              <w:right w:val="nil"/>
            </w:tcBorders>
            <w:shd w:val="clear" w:color="auto" w:fill="auto"/>
            <w:noWrap/>
            <w:vAlign w:val="bottom"/>
          </w:tcPr>
          <w:p w14:paraId="597C7554" w14:textId="77777777" w:rsidR="00F33432" w:rsidRPr="00287DFB" w:rsidRDefault="00F33432" w:rsidP="00B4799F">
            <w:pPr>
              <w:jc w:val="left"/>
              <w:rPr>
                <w:sz w:val="20"/>
                <w:szCs w:val="20"/>
                <w:lang w:eastAsia="es-AR"/>
              </w:rPr>
            </w:pPr>
          </w:p>
        </w:tc>
        <w:tc>
          <w:tcPr>
            <w:tcW w:w="1139" w:type="pct"/>
            <w:tcBorders>
              <w:top w:val="nil"/>
              <w:left w:val="nil"/>
              <w:bottom w:val="single" w:sz="4" w:space="0" w:color="auto"/>
              <w:right w:val="nil"/>
            </w:tcBorders>
          </w:tcPr>
          <w:p w14:paraId="16ADF9F9" w14:textId="77777777" w:rsidR="00F33432" w:rsidRPr="00287DFB" w:rsidRDefault="00F33432" w:rsidP="00F33432">
            <w:pPr>
              <w:rPr>
                <w:b/>
                <w:bCs/>
                <w:sz w:val="20"/>
                <w:szCs w:val="20"/>
                <w:lang w:eastAsia="es-AR"/>
              </w:rPr>
            </w:pPr>
            <w:r w:rsidRPr="00287DFB">
              <w:rPr>
                <w:b/>
                <w:bCs/>
                <w:sz w:val="20"/>
                <w:szCs w:val="20"/>
                <w:lang w:eastAsia="es-AR"/>
              </w:rPr>
              <w:t>2019</w:t>
            </w:r>
          </w:p>
        </w:tc>
        <w:tc>
          <w:tcPr>
            <w:tcW w:w="1586" w:type="pct"/>
            <w:tcBorders>
              <w:top w:val="nil"/>
              <w:left w:val="nil"/>
              <w:bottom w:val="single" w:sz="4" w:space="0" w:color="auto"/>
              <w:right w:val="nil"/>
            </w:tcBorders>
          </w:tcPr>
          <w:p w14:paraId="2B5B92DC" w14:textId="77777777" w:rsidR="00F33432" w:rsidRPr="00287DFB" w:rsidRDefault="00F33432" w:rsidP="00F33432">
            <w:pPr>
              <w:rPr>
                <w:b/>
                <w:bCs/>
                <w:sz w:val="20"/>
                <w:szCs w:val="20"/>
                <w:lang w:eastAsia="es-AR"/>
              </w:rPr>
            </w:pPr>
            <w:r w:rsidRPr="00287DFB">
              <w:rPr>
                <w:b/>
                <w:bCs/>
                <w:sz w:val="20"/>
                <w:szCs w:val="20"/>
                <w:lang w:eastAsia="es-AR"/>
              </w:rPr>
              <w:t>2018</w:t>
            </w:r>
          </w:p>
        </w:tc>
        <w:tc>
          <w:tcPr>
            <w:tcW w:w="632" w:type="pct"/>
            <w:tcBorders>
              <w:top w:val="nil"/>
              <w:left w:val="nil"/>
              <w:bottom w:val="single" w:sz="4" w:space="0" w:color="auto"/>
              <w:right w:val="nil"/>
            </w:tcBorders>
          </w:tcPr>
          <w:p w14:paraId="731DCDBF" w14:textId="77777777" w:rsidR="00F33432" w:rsidRPr="00287DFB" w:rsidRDefault="00F33432" w:rsidP="00F33432">
            <w:pPr>
              <w:rPr>
                <w:b/>
                <w:bCs/>
                <w:sz w:val="20"/>
                <w:szCs w:val="20"/>
                <w:lang w:eastAsia="es-AR"/>
              </w:rPr>
            </w:pPr>
            <w:r w:rsidRPr="00287DFB">
              <w:rPr>
                <w:b/>
                <w:bCs/>
                <w:sz w:val="20"/>
                <w:szCs w:val="20"/>
                <w:lang w:eastAsia="es-AR"/>
              </w:rPr>
              <w:t>2017</w:t>
            </w:r>
          </w:p>
        </w:tc>
      </w:tr>
      <w:tr w:rsidR="00F33432" w:rsidRPr="00287DFB" w14:paraId="37A03C8E" w14:textId="77777777" w:rsidTr="005711AC">
        <w:trPr>
          <w:trHeight w:val="251"/>
        </w:trPr>
        <w:tc>
          <w:tcPr>
            <w:tcW w:w="1642" w:type="pct"/>
            <w:tcBorders>
              <w:top w:val="nil"/>
              <w:left w:val="nil"/>
              <w:bottom w:val="nil"/>
              <w:right w:val="nil"/>
            </w:tcBorders>
            <w:shd w:val="clear" w:color="auto" w:fill="auto"/>
            <w:noWrap/>
            <w:vAlign w:val="center"/>
          </w:tcPr>
          <w:p w14:paraId="7B92B67F" w14:textId="77777777" w:rsidR="00F33432" w:rsidRPr="00287DFB" w:rsidRDefault="00F33432" w:rsidP="00B4799F">
            <w:pPr>
              <w:jc w:val="left"/>
              <w:rPr>
                <w:sz w:val="20"/>
                <w:szCs w:val="20"/>
                <w:lang w:eastAsia="es-AR"/>
              </w:rPr>
            </w:pPr>
            <w:r w:rsidRPr="00287DFB">
              <w:rPr>
                <w:sz w:val="20"/>
                <w:szCs w:val="20"/>
                <w:lang w:eastAsia="es-AR"/>
              </w:rPr>
              <w:t>Impuesto sobre los ingresos brutos</w:t>
            </w:r>
          </w:p>
        </w:tc>
        <w:tc>
          <w:tcPr>
            <w:tcW w:w="1139" w:type="pct"/>
            <w:tcBorders>
              <w:top w:val="single" w:sz="4" w:space="0" w:color="auto"/>
              <w:left w:val="nil"/>
              <w:bottom w:val="nil"/>
              <w:right w:val="nil"/>
            </w:tcBorders>
            <w:vAlign w:val="center"/>
          </w:tcPr>
          <w:p w14:paraId="4670285D" w14:textId="77777777" w:rsidR="00F33432" w:rsidRPr="00287DFB" w:rsidRDefault="00F33432" w:rsidP="00F33432">
            <w:pPr>
              <w:ind w:right="74"/>
              <w:jc w:val="right"/>
              <w:rPr>
                <w:sz w:val="20"/>
                <w:szCs w:val="20"/>
                <w:lang w:eastAsia="es-AR"/>
              </w:rPr>
            </w:pPr>
            <w:r w:rsidRPr="00287DFB">
              <w:rPr>
                <w:sz w:val="20"/>
                <w:szCs w:val="20"/>
                <w:lang w:eastAsia="es-AR"/>
              </w:rPr>
              <w:t>387.499</w:t>
            </w:r>
          </w:p>
        </w:tc>
        <w:tc>
          <w:tcPr>
            <w:tcW w:w="1586" w:type="pct"/>
            <w:tcBorders>
              <w:top w:val="single" w:sz="4" w:space="0" w:color="auto"/>
              <w:left w:val="nil"/>
              <w:bottom w:val="nil"/>
              <w:right w:val="nil"/>
            </w:tcBorders>
            <w:vAlign w:val="center"/>
          </w:tcPr>
          <w:p w14:paraId="57C945EF" w14:textId="77777777" w:rsidR="00F33432" w:rsidRPr="00287DFB" w:rsidRDefault="00F33432" w:rsidP="00F33432">
            <w:pPr>
              <w:ind w:right="74"/>
              <w:jc w:val="right"/>
              <w:rPr>
                <w:sz w:val="20"/>
                <w:szCs w:val="20"/>
                <w:lang w:eastAsia="es-AR"/>
              </w:rPr>
            </w:pPr>
            <w:r w:rsidRPr="00287DFB">
              <w:rPr>
                <w:sz w:val="20"/>
                <w:szCs w:val="20"/>
                <w:lang w:eastAsia="es-AR"/>
              </w:rPr>
              <w:t>346.924</w:t>
            </w:r>
          </w:p>
        </w:tc>
        <w:tc>
          <w:tcPr>
            <w:tcW w:w="632" w:type="pct"/>
            <w:tcBorders>
              <w:top w:val="single" w:sz="4" w:space="0" w:color="auto"/>
              <w:left w:val="nil"/>
              <w:bottom w:val="nil"/>
              <w:right w:val="nil"/>
            </w:tcBorders>
            <w:vAlign w:val="center"/>
          </w:tcPr>
          <w:p w14:paraId="5F8CCCF8" w14:textId="77777777" w:rsidR="00F33432" w:rsidRPr="00287DFB" w:rsidRDefault="00F33432" w:rsidP="00F33432">
            <w:pPr>
              <w:ind w:right="74"/>
              <w:jc w:val="right"/>
              <w:rPr>
                <w:sz w:val="20"/>
                <w:szCs w:val="20"/>
                <w:lang w:eastAsia="es-AR"/>
              </w:rPr>
            </w:pPr>
            <w:r w:rsidRPr="00287DFB">
              <w:rPr>
                <w:sz w:val="20"/>
                <w:szCs w:val="20"/>
                <w:lang w:eastAsia="es-AR"/>
              </w:rPr>
              <w:t>293.705</w:t>
            </w:r>
          </w:p>
        </w:tc>
      </w:tr>
      <w:tr w:rsidR="00F33432" w:rsidRPr="00287DFB" w14:paraId="6016DF9A" w14:textId="77777777" w:rsidTr="005711AC">
        <w:trPr>
          <w:trHeight w:val="251"/>
        </w:trPr>
        <w:tc>
          <w:tcPr>
            <w:tcW w:w="1642" w:type="pct"/>
            <w:tcBorders>
              <w:top w:val="nil"/>
              <w:left w:val="nil"/>
              <w:bottom w:val="nil"/>
              <w:right w:val="nil"/>
            </w:tcBorders>
            <w:shd w:val="clear" w:color="auto" w:fill="auto"/>
            <w:noWrap/>
            <w:vAlign w:val="center"/>
          </w:tcPr>
          <w:p w14:paraId="193FF419" w14:textId="77777777" w:rsidR="00F33432" w:rsidRPr="00287DFB" w:rsidRDefault="00F33432" w:rsidP="00B4799F">
            <w:pPr>
              <w:jc w:val="left"/>
              <w:rPr>
                <w:sz w:val="20"/>
                <w:szCs w:val="20"/>
                <w:lang w:eastAsia="es-AR"/>
              </w:rPr>
            </w:pPr>
            <w:r w:rsidRPr="00287DFB">
              <w:rPr>
                <w:sz w:val="20"/>
                <w:szCs w:val="20"/>
                <w:lang w:eastAsia="es-AR"/>
              </w:rPr>
              <w:t>Cargo por otras provisiones</w:t>
            </w:r>
          </w:p>
        </w:tc>
        <w:tc>
          <w:tcPr>
            <w:tcW w:w="1139" w:type="pct"/>
            <w:tcBorders>
              <w:top w:val="nil"/>
              <w:left w:val="nil"/>
              <w:bottom w:val="nil"/>
              <w:right w:val="nil"/>
            </w:tcBorders>
            <w:vAlign w:val="center"/>
          </w:tcPr>
          <w:p w14:paraId="458414C2" w14:textId="77777777" w:rsidR="00F33432" w:rsidRPr="00287DFB" w:rsidRDefault="00F33432" w:rsidP="00F33432">
            <w:pPr>
              <w:ind w:right="74"/>
              <w:jc w:val="right"/>
              <w:rPr>
                <w:sz w:val="20"/>
                <w:szCs w:val="20"/>
                <w:lang w:eastAsia="es-AR"/>
              </w:rPr>
            </w:pPr>
            <w:r w:rsidRPr="00287DFB">
              <w:rPr>
                <w:sz w:val="20"/>
                <w:szCs w:val="20"/>
                <w:lang w:eastAsia="es-AR"/>
              </w:rPr>
              <w:t>8.642</w:t>
            </w:r>
          </w:p>
        </w:tc>
        <w:tc>
          <w:tcPr>
            <w:tcW w:w="1586" w:type="pct"/>
            <w:tcBorders>
              <w:top w:val="nil"/>
              <w:left w:val="nil"/>
              <w:bottom w:val="nil"/>
              <w:right w:val="nil"/>
            </w:tcBorders>
            <w:vAlign w:val="center"/>
          </w:tcPr>
          <w:p w14:paraId="771D40B9" w14:textId="77777777" w:rsidR="00F33432" w:rsidRPr="00287DFB" w:rsidRDefault="00F33432" w:rsidP="00F33432">
            <w:pPr>
              <w:ind w:right="74"/>
              <w:jc w:val="right"/>
              <w:rPr>
                <w:sz w:val="20"/>
                <w:szCs w:val="20"/>
                <w:lang w:eastAsia="es-AR"/>
              </w:rPr>
            </w:pPr>
            <w:r w:rsidRPr="00287DFB">
              <w:rPr>
                <w:sz w:val="20"/>
                <w:szCs w:val="20"/>
                <w:lang w:eastAsia="es-AR"/>
              </w:rPr>
              <w:t>28.275</w:t>
            </w:r>
          </w:p>
        </w:tc>
        <w:tc>
          <w:tcPr>
            <w:tcW w:w="632" w:type="pct"/>
            <w:tcBorders>
              <w:top w:val="nil"/>
              <w:left w:val="nil"/>
              <w:bottom w:val="nil"/>
              <w:right w:val="nil"/>
            </w:tcBorders>
            <w:vAlign w:val="center"/>
          </w:tcPr>
          <w:p w14:paraId="3848E8C7" w14:textId="77777777" w:rsidR="00F33432" w:rsidRPr="00287DFB" w:rsidRDefault="00F33432" w:rsidP="00F33432">
            <w:pPr>
              <w:ind w:right="74"/>
              <w:jc w:val="right"/>
              <w:rPr>
                <w:sz w:val="20"/>
                <w:szCs w:val="20"/>
                <w:lang w:eastAsia="es-AR"/>
              </w:rPr>
            </w:pPr>
            <w:r w:rsidRPr="00287DFB">
              <w:rPr>
                <w:sz w:val="20"/>
                <w:szCs w:val="20"/>
                <w:lang w:eastAsia="es-AR"/>
              </w:rPr>
              <w:t>7.685</w:t>
            </w:r>
          </w:p>
        </w:tc>
      </w:tr>
      <w:tr w:rsidR="00F33432" w:rsidRPr="00287DFB" w14:paraId="418D6B1F" w14:textId="77777777" w:rsidTr="005711AC">
        <w:trPr>
          <w:trHeight w:val="251"/>
        </w:trPr>
        <w:tc>
          <w:tcPr>
            <w:tcW w:w="1642" w:type="pct"/>
            <w:tcBorders>
              <w:top w:val="nil"/>
              <w:left w:val="nil"/>
              <w:bottom w:val="nil"/>
              <w:right w:val="nil"/>
            </w:tcBorders>
            <w:shd w:val="clear" w:color="auto" w:fill="auto"/>
            <w:noWrap/>
            <w:vAlign w:val="center"/>
          </w:tcPr>
          <w:p w14:paraId="688CF175" w14:textId="77777777" w:rsidR="00F33432" w:rsidRPr="00287DFB" w:rsidRDefault="00F33432" w:rsidP="00B4799F">
            <w:pPr>
              <w:jc w:val="left"/>
              <w:rPr>
                <w:sz w:val="20"/>
                <w:szCs w:val="20"/>
                <w:lang w:eastAsia="es-AR"/>
              </w:rPr>
            </w:pPr>
            <w:r w:rsidRPr="00287DFB">
              <w:rPr>
                <w:sz w:val="20"/>
                <w:szCs w:val="20"/>
                <w:lang w:eastAsia="es-AR"/>
              </w:rPr>
              <w:t>Aporte al Fondo de Garantía de los Depósitos</w:t>
            </w:r>
          </w:p>
        </w:tc>
        <w:tc>
          <w:tcPr>
            <w:tcW w:w="1139" w:type="pct"/>
            <w:tcBorders>
              <w:top w:val="nil"/>
              <w:left w:val="nil"/>
              <w:bottom w:val="nil"/>
              <w:right w:val="nil"/>
            </w:tcBorders>
            <w:vAlign w:val="center"/>
          </w:tcPr>
          <w:p w14:paraId="0217FF88" w14:textId="77777777" w:rsidR="00F33432" w:rsidRPr="00287DFB" w:rsidRDefault="00F33432" w:rsidP="00F33432">
            <w:pPr>
              <w:ind w:right="74"/>
              <w:jc w:val="right"/>
              <w:rPr>
                <w:sz w:val="20"/>
                <w:szCs w:val="20"/>
                <w:lang w:eastAsia="es-AR"/>
              </w:rPr>
            </w:pPr>
            <w:r w:rsidRPr="00287DFB">
              <w:rPr>
                <w:sz w:val="20"/>
                <w:szCs w:val="20"/>
                <w:lang w:eastAsia="es-AR"/>
              </w:rPr>
              <w:t>10.689</w:t>
            </w:r>
          </w:p>
        </w:tc>
        <w:tc>
          <w:tcPr>
            <w:tcW w:w="1586" w:type="pct"/>
            <w:tcBorders>
              <w:top w:val="nil"/>
              <w:left w:val="nil"/>
              <w:bottom w:val="nil"/>
              <w:right w:val="nil"/>
            </w:tcBorders>
            <w:vAlign w:val="center"/>
          </w:tcPr>
          <w:p w14:paraId="6DB2B8B4" w14:textId="77777777" w:rsidR="00F33432" w:rsidRPr="00287DFB" w:rsidRDefault="00F33432" w:rsidP="00F33432">
            <w:pPr>
              <w:ind w:right="74"/>
              <w:jc w:val="right"/>
              <w:rPr>
                <w:sz w:val="20"/>
                <w:szCs w:val="20"/>
                <w:lang w:eastAsia="es-AR"/>
              </w:rPr>
            </w:pPr>
            <w:r w:rsidRPr="00287DFB">
              <w:rPr>
                <w:sz w:val="20"/>
                <w:szCs w:val="20"/>
                <w:lang w:eastAsia="es-AR"/>
              </w:rPr>
              <w:t>8.181</w:t>
            </w:r>
          </w:p>
        </w:tc>
        <w:tc>
          <w:tcPr>
            <w:tcW w:w="632" w:type="pct"/>
            <w:tcBorders>
              <w:top w:val="nil"/>
              <w:left w:val="nil"/>
              <w:bottom w:val="nil"/>
              <w:right w:val="nil"/>
            </w:tcBorders>
            <w:vAlign w:val="center"/>
          </w:tcPr>
          <w:p w14:paraId="7C64C95A" w14:textId="77777777" w:rsidR="00F33432" w:rsidRPr="00287DFB" w:rsidRDefault="00F33432" w:rsidP="00F33432">
            <w:pPr>
              <w:ind w:right="74"/>
              <w:jc w:val="right"/>
              <w:rPr>
                <w:sz w:val="20"/>
                <w:szCs w:val="20"/>
                <w:lang w:eastAsia="es-AR"/>
              </w:rPr>
            </w:pPr>
            <w:r w:rsidRPr="00287DFB">
              <w:rPr>
                <w:sz w:val="20"/>
                <w:szCs w:val="20"/>
                <w:lang w:eastAsia="es-AR"/>
              </w:rPr>
              <w:t>4.203</w:t>
            </w:r>
          </w:p>
        </w:tc>
      </w:tr>
      <w:tr w:rsidR="00F33432" w:rsidRPr="00287DFB" w14:paraId="364782BF" w14:textId="77777777" w:rsidTr="005711AC">
        <w:trPr>
          <w:trHeight w:val="251"/>
        </w:trPr>
        <w:tc>
          <w:tcPr>
            <w:tcW w:w="1642" w:type="pct"/>
            <w:tcBorders>
              <w:top w:val="nil"/>
              <w:left w:val="nil"/>
              <w:bottom w:val="nil"/>
              <w:right w:val="nil"/>
            </w:tcBorders>
            <w:shd w:val="clear" w:color="auto" w:fill="auto"/>
            <w:noWrap/>
            <w:vAlign w:val="center"/>
          </w:tcPr>
          <w:p w14:paraId="69534D9D" w14:textId="77777777" w:rsidR="00F33432" w:rsidRPr="00287DFB" w:rsidRDefault="00F33432" w:rsidP="00B4799F">
            <w:pPr>
              <w:jc w:val="left"/>
              <w:rPr>
                <w:sz w:val="20"/>
                <w:szCs w:val="20"/>
                <w:lang w:eastAsia="es-AR"/>
              </w:rPr>
            </w:pPr>
            <w:r w:rsidRPr="00287DFB">
              <w:rPr>
                <w:sz w:val="20"/>
                <w:szCs w:val="20"/>
                <w:lang w:eastAsia="es-AR"/>
              </w:rPr>
              <w:t>Intereses sobre el pasivo por arrendamiento</w:t>
            </w:r>
          </w:p>
        </w:tc>
        <w:tc>
          <w:tcPr>
            <w:tcW w:w="1139" w:type="pct"/>
            <w:tcBorders>
              <w:top w:val="nil"/>
              <w:left w:val="nil"/>
              <w:bottom w:val="nil"/>
              <w:right w:val="nil"/>
            </w:tcBorders>
            <w:vAlign w:val="center"/>
          </w:tcPr>
          <w:p w14:paraId="3BD57992" w14:textId="77777777" w:rsidR="00F33432" w:rsidRPr="00287DFB" w:rsidRDefault="00F33432" w:rsidP="00F33432">
            <w:pPr>
              <w:ind w:right="74"/>
              <w:jc w:val="right"/>
              <w:rPr>
                <w:sz w:val="20"/>
                <w:szCs w:val="20"/>
                <w:lang w:eastAsia="es-AR"/>
              </w:rPr>
            </w:pPr>
            <w:r w:rsidRPr="00287DFB">
              <w:rPr>
                <w:sz w:val="20"/>
                <w:szCs w:val="20"/>
                <w:lang w:eastAsia="es-AR"/>
              </w:rPr>
              <w:t>111.042</w:t>
            </w:r>
          </w:p>
        </w:tc>
        <w:tc>
          <w:tcPr>
            <w:tcW w:w="1586" w:type="pct"/>
            <w:tcBorders>
              <w:top w:val="nil"/>
              <w:left w:val="nil"/>
              <w:bottom w:val="nil"/>
              <w:right w:val="nil"/>
            </w:tcBorders>
            <w:vAlign w:val="center"/>
          </w:tcPr>
          <w:p w14:paraId="07A5A159" w14:textId="77777777" w:rsidR="00F33432" w:rsidRPr="00287DFB" w:rsidRDefault="00F33432" w:rsidP="00F33432">
            <w:pPr>
              <w:ind w:right="74"/>
              <w:jc w:val="right"/>
              <w:rPr>
                <w:sz w:val="20"/>
                <w:szCs w:val="20"/>
                <w:lang w:eastAsia="es-AR"/>
              </w:rPr>
            </w:pPr>
            <w:r w:rsidRPr="00287DFB">
              <w:rPr>
                <w:sz w:val="20"/>
                <w:szCs w:val="20"/>
                <w:lang w:eastAsia="es-AR"/>
              </w:rPr>
              <w:t>-</w:t>
            </w:r>
          </w:p>
        </w:tc>
        <w:tc>
          <w:tcPr>
            <w:tcW w:w="632" w:type="pct"/>
            <w:tcBorders>
              <w:top w:val="nil"/>
              <w:left w:val="nil"/>
              <w:bottom w:val="nil"/>
              <w:right w:val="nil"/>
            </w:tcBorders>
            <w:vAlign w:val="center"/>
          </w:tcPr>
          <w:p w14:paraId="782B757F" w14:textId="77777777" w:rsidR="00F33432" w:rsidRPr="00287DFB" w:rsidRDefault="00F33432" w:rsidP="00F33432">
            <w:pPr>
              <w:ind w:right="74"/>
              <w:jc w:val="right"/>
              <w:rPr>
                <w:sz w:val="20"/>
                <w:szCs w:val="20"/>
                <w:lang w:eastAsia="es-AR"/>
              </w:rPr>
            </w:pPr>
            <w:r w:rsidRPr="00287DFB">
              <w:rPr>
                <w:sz w:val="20"/>
                <w:szCs w:val="20"/>
                <w:lang w:eastAsia="es-AR"/>
              </w:rPr>
              <w:t>-</w:t>
            </w:r>
          </w:p>
        </w:tc>
      </w:tr>
      <w:tr w:rsidR="00F33432" w:rsidRPr="00287DFB" w14:paraId="169AA9EF" w14:textId="77777777" w:rsidTr="005711AC">
        <w:trPr>
          <w:trHeight w:val="251"/>
        </w:trPr>
        <w:tc>
          <w:tcPr>
            <w:tcW w:w="1642" w:type="pct"/>
            <w:tcBorders>
              <w:top w:val="nil"/>
              <w:left w:val="nil"/>
              <w:bottom w:val="nil"/>
              <w:right w:val="nil"/>
            </w:tcBorders>
            <w:shd w:val="clear" w:color="auto" w:fill="auto"/>
            <w:noWrap/>
            <w:vAlign w:val="center"/>
          </w:tcPr>
          <w:p w14:paraId="706FABBB" w14:textId="77777777" w:rsidR="00F33432" w:rsidRPr="00287DFB" w:rsidRDefault="00F33432" w:rsidP="00B4799F">
            <w:pPr>
              <w:jc w:val="left"/>
              <w:rPr>
                <w:sz w:val="20"/>
                <w:szCs w:val="20"/>
                <w:lang w:eastAsia="es-AR"/>
              </w:rPr>
            </w:pPr>
            <w:r w:rsidRPr="00287DFB">
              <w:rPr>
                <w:sz w:val="20"/>
                <w:szCs w:val="20"/>
                <w:lang w:eastAsia="es-AR"/>
              </w:rPr>
              <w:t>Otros</w:t>
            </w:r>
          </w:p>
        </w:tc>
        <w:tc>
          <w:tcPr>
            <w:tcW w:w="1139" w:type="pct"/>
            <w:tcBorders>
              <w:top w:val="nil"/>
              <w:left w:val="nil"/>
              <w:bottom w:val="nil"/>
              <w:right w:val="nil"/>
            </w:tcBorders>
            <w:vAlign w:val="center"/>
          </w:tcPr>
          <w:p w14:paraId="071C16AE" w14:textId="77777777" w:rsidR="00F33432" w:rsidRPr="00287DFB" w:rsidRDefault="00F33432" w:rsidP="00F33432">
            <w:pPr>
              <w:ind w:right="74"/>
              <w:jc w:val="right"/>
              <w:rPr>
                <w:sz w:val="20"/>
                <w:szCs w:val="20"/>
                <w:lang w:eastAsia="es-AR"/>
              </w:rPr>
            </w:pPr>
            <w:r w:rsidRPr="00287DFB">
              <w:rPr>
                <w:sz w:val="20"/>
                <w:szCs w:val="20"/>
                <w:lang w:eastAsia="es-AR"/>
              </w:rPr>
              <w:t>83.449</w:t>
            </w:r>
          </w:p>
        </w:tc>
        <w:tc>
          <w:tcPr>
            <w:tcW w:w="1586" w:type="pct"/>
            <w:tcBorders>
              <w:top w:val="nil"/>
              <w:left w:val="nil"/>
              <w:bottom w:val="nil"/>
              <w:right w:val="nil"/>
            </w:tcBorders>
            <w:vAlign w:val="center"/>
          </w:tcPr>
          <w:p w14:paraId="5B9EBA7F" w14:textId="77777777" w:rsidR="00F33432" w:rsidRPr="00287DFB" w:rsidRDefault="00F33432" w:rsidP="00F33432">
            <w:pPr>
              <w:ind w:right="74"/>
              <w:jc w:val="right"/>
              <w:rPr>
                <w:sz w:val="20"/>
                <w:szCs w:val="20"/>
                <w:lang w:eastAsia="es-AR"/>
              </w:rPr>
            </w:pPr>
            <w:r w:rsidRPr="00287DFB">
              <w:rPr>
                <w:sz w:val="20"/>
                <w:szCs w:val="20"/>
                <w:lang w:eastAsia="es-AR"/>
              </w:rPr>
              <w:t>92.813</w:t>
            </w:r>
          </w:p>
        </w:tc>
        <w:tc>
          <w:tcPr>
            <w:tcW w:w="632" w:type="pct"/>
            <w:tcBorders>
              <w:top w:val="nil"/>
              <w:left w:val="nil"/>
              <w:bottom w:val="nil"/>
              <w:right w:val="nil"/>
            </w:tcBorders>
            <w:vAlign w:val="center"/>
          </w:tcPr>
          <w:p w14:paraId="73657732" w14:textId="77777777" w:rsidR="00F33432" w:rsidRPr="00287DFB" w:rsidRDefault="00F33432" w:rsidP="00F33432">
            <w:pPr>
              <w:ind w:right="74"/>
              <w:jc w:val="right"/>
              <w:rPr>
                <w:sz w:val="20"/>
                <w:szCs w:val="20"/>
                <w:lang w:eastAsia="es-AR"/>
              </w:rPr>
            </w:pPr>
            <w:r w:rsidRPr="00287DFB">
              <w:rPr>
                <w:sz w:val="20"/>
                <w:szCs w:val="20"/>
                <w:lang w:eastAsia="es-AR"/>
              </w:rPr>
              <w:t>88.100</w:t>
            </w:r>
          </w:p>
        </w:tc>
      </w:tr>
      <w:tr w:rsidR="00F33432" w:rsidRPr="00287DFB" w14:paraId="0AF599AD" w14:textId="77777777" w:rsidTr="005711AC">
        <w:trPr>
          <w:trHeight w:val="224"/>
        </w:trPr>
        <w:tc>
          <w:tcPr>
            <w:tcW w:w="1642" w:type="pct"/>
            <w:tcBorders>
              <w:top w:val="nil"/>
              <w:left w:val="nil"/>
              <w:bottom w:val="nil"/>
              <w:right w:val="nil"/>
            </w:tcBorders>
            <w:shd w:val="clear" w:color="auto" w:fill="auto"/>
            <w:noWrap/>
            <w:vAlign w:val="center"/>
            <w:hideMark/>
          </w:tcPr>
          <w:p w14:paraId="4675F789" w14:textId="77777777" w:rsidR="00F33432" w:rsidRPr="00287DFB" w:rsidRDefault="00F33432" w:rsidP="00B4799F">
            <w:pPr>
              <w:jc w:val="left"/>
              <w:rPr>
                <w:color w:val="0000FF"/>
                <w:sz w:val="20"/>
                <w:szCs w:val="20"/>
                <w:lang w:eastAsia="es-AR"/>
              </w:rPr>
            </w:pPr>
            <w:r w:rsidRPr="00287DFB">
              <w:rPr>
                <w:b/>
                <w:sz w:val="20"/>
                <w:szCs w:val="20"/>
                <w:lang w:eastAsia="es-AR"/>
              </w:rPr>
              <w:t>Total</w:t>
            </w:r>
          </w:p>
        </w:tc>
        <w:tc>
          <w:tcPr>
            <w:tcW w:w="1139" w:type="pct"/>
            <w:tcBorders>
              <w:top w:val="single" w:sz="4" w:space="0" w:color="auto"/>
              <w:left w:val="nil"/>
              <w:bottom w:val="double" w:sz="6" w:space="0" w:color="auto"/>
              <w:right w:val="nil"/>
            </w:tcBorders>
            <w:vAlign w:val="center"/>
          </w:tcPr>
          <w:p w14:paraId="36A62813" w14:textId="77777777" w:rsidR="00F33432" w:rsidRPr="00287DFB" w:rsidRDefault="00F33432" w:rsidP="00F33432">
            <w:pPr>
              <w:ind w:right="71"/>
              <w:jc w:val="right"/>
              <w:rPr>
                <w:b/>
                <w:bCs/>
                <w:sz w:val="20"/>
                <w:szCs w:val="20"/>
                <w:lang w:eastAsia="es-AR"/>
              </w:rPr>
            </w:pPr>
            <w:r w:rsidRPr="00287DFB">
              <w:rPr>
                <w:b/>
                <w:bCs/>
                <w:sz w:val="20"/>
                <w:szCs w:val="20"/>
                <w:lang w:eastAsia="es-AR"/>
              </w:rPr>
              <w:t>601.321</w:t>
            </w:r>
          </w:p>
        </w:tc>
        <w:tc>
          <w:tcPr>
            <w:tcW w:w="1586" w:type="pct"/>
            <w:tcBorders>
              <w:top w:val="single" w:sz="4" w:space="0" w:color="auto"/>
              <w:left w:val="nil"/>
              <w:bottom w:val="double" w:sz="6" w:space="0" w:color="auto"/>
              <w:right w:val="nil"/>
            </w:tcBorders>
            <w:vAlign w:val="center"/>
          </w:tcPr>
          <w:p w14:paraId="1F5C2A8F" w14:textId="77777777" w:rsidR="00F33432" w:rsidRPr="00287DFB" w:rsidRDefault="00F33432" w:rsidP="00F33432">
            <w:pPr>
              <w:ind w:right="74"/>
              <w:jc w:val="right"/>
              <w:rPr>
                <w:b/>
                <w:bCs/>
                <w:sz w:val="20"/>
                <w:szCs w:val="20"/>
                <w:lang w:eastAsia="es-AR"/>
              </w:rPr>
            </w:pPr>
            <w:r w:rsidRPr="00287DFB">
              <w:rPr>
                <w:b/>
                <w:bCs/>
                <w:sz w:val="20"/>
                <w:szCs w:val="20"/>
                <w:lang w:eastAsia="es-AR"/>
              </w:rPr>
              <w:t>476.193</w:t>
            </w:r>
          </w:p>
        </w:tc>
        <w:tc>
          <w:tcPr>
            <w:tcW w:w="632" w:type="pct"/>
            <w:tcBorders>
              <w:top w:val="single" w:sz="4" w:space="0" w:color="auto"/>
              <w:left w:val="nil"/>
              <w:bottom w:val="double" w:sz="6" w:space="0" w:color="auto"/>
              <w:right w:val="nil"/>
            </w:tcBorders>
            <w:vAlign w:val="center"/>
          </w:tcPr>
          <w:p w14:paraId="2DD978A2" w14:textId="77777777" w:rsidR="00F33432" w:rsidRPr="00287DFB" w:rsidRDefault="00F33432" w:rsidP="00F33432">
            <w:pPr>
              <w:ind w:right="74"/>
              <w:jc w:val="right"/>
              <w:rPr>
                <w:b/>
                <w:bCs/>
                <w:sz w:val="20"/>
                <w:szCs w:val="20"/>
                <w:lang w:eastAsia="es-AR"/>
              </w:rPr>
            </w:pPr>
            <w:r w:rsidRPr="00287DFB">
              <w:rPr>
                <w:b/>
                <w:bCs/>
                <w:sz w:val="20"/>
                <w:szCs w:val="20"/>
                <w:lang w:eastAsia="es-AR"/>
              </w:rPr>
              <w:t>393.693</w:t>
            </w:r>
          </w:p>
        </w:tc>
      </w:tr>
    </w:tbl>
    <w:p w14:paraId="0B152584" w14:textId="77777777" w:rsidR="00F33432" w:rsidRPr="00287DFB" w:rsidRDefault="00F33432" w:rsidP="00F33432">
      <w:pPr>
        <w:widowControl w:val="0"/>
        <w:jc w:val="both"/>
        <w:rPr>
          <w:sz w:val="20"/>
          <w:szCs w:val="20"/>
        </w:rPr>
      </w:pPr>
    </w:p>
    <w:p w14:paraId="454CFE1D" w14:textId="77777777" w:rsidR="00F33432" w:rsidRPr="00287DFB" w:rsidRDefault="00F33432" w:rsidP="00F33432">
      <w:pPr>
        <w:widowControl w:val="0"/>
        <w:jc w:val="both"/>
        <w:rPr>
          <w:sz w:val="20"/>
          <w:szCs w:val="20"/>
        </w:rPr>
      </w:pPr>
      <w:r w:rsidRPr="00287DFB">
        <w:rPr>
          <w:sz w:val="20"/>
          <w:szCs w:val="20"/>
        </w:rPr>
        <w:t>Las pérdidas diversas registradas por la Compañía al 31 de diciembre de 2019, presentan un incremento del 26,</w:t>
      </w:r>
      <w:r w:rsidR="00F4231B" w:rsidRPr="00287DFB">
        <w:rPr>
          <w:sz w:val="20"/>
          <w:szCs w:val="20"/>
        </w:rPr>
        <w:t>28</w:t>
      </w:r>
      <w:r w:rsidRPr="00287DFB">
        <w:rPr>
          <w:sz w:val="20"/>
          <w:szCs w:val="20"/>
        </w:rPr>
        <w:t>% respecto a las registradas al cierre del ejercicio anterior, principalmente por los intereses sobre el pasivo por arrendamiento y por los ingresos brutos.</w:t>
      </w:r>
    </w:p>
    <w:p w14:paraId="35BD6B1D" w14:textId="77777777" w:rsidR="00F33432" w:rsidRPr="00287DFB" w:rsidRDefault="00F33432" w:rsidP="00F33432">
      <w:pPr>
        <w:widowControl w:val="0"/>
        <w:jc w:val="both"/>
        <w:rPr>
          <w:sz w:val="20"/>
          <w:szCs w:val="20"/>
        </w:rPr>
      </w:pPr>
    </w:p>
    <w:p w14:paraId="3EC30370" w14:textId="77777777" w:rsidR="00F33432" w:rsidRPr="00287DFB" w:rsidRDefault="00F33432" w:rsidP="00F33432">
      <w:pPr>
        <w:widowControl w:val="0"/>
        <w:jc w:val="both"/>
        <w:rPr>
          <w:sz w:val="20"/>
          <w:szCs w:val="20"/>
        </w:rPr>
      </w:pPr>
      <w:r w:rsidRPr="00287DFB">
        <w:rPr>
          <w:sz w:val="20"/>
          <w:szCs w:val="20"/>
        </w:rPr>
        <w:t>Las pérdidas diversas registradas por la Compañía al 31 de diciembre de 2018, presentan un incremento del 21% respecto a las registradas al cierre del ejercicio anterior, principalmente por impuesto a los ingresos brutos y al cargo por otras previsiones.</w:t>
      </w:r>
    </w:p>
    <w:p w14:paraId="5A67B99A" w14:textId="77777777" w:rsidR="00F33432" w:rsidRPr="00287DFB" w:rsidRDefault="00F33432" w:rsidP="00F33432">
      <w:pPr>
        <w:widowControl w:val="0"/>
        <w:jc w:val="both"/>
        <w:rPr>
          <w:sz w:val="20"/>
          <w:szCs w:val="20"/>
        </w:rPr>
      </w:pPr>
    </w:p>
    <w:p w14:paraId="58482196" w14:textId="77777777" w:rsidR="00F33432" w:rsidRPr="00287DFB" w:rsidRDefault="00F33432" w:rsidP="00F33432">
      <w:pPr>
        <w:widowControl w:val="0"/>
        <w:jc w:val="both"/>
        <w:rPr>
          <w:i/>
          <w:iCs/>
          <w:sz w:val="20"/>
          <w:szCs w:val="20"/>
        </w:rPr>
      </w:pPr>
      <w:r w:rsidRPr="00287DFB">
        <w:rPr>
          <w:i/>
          <w:iCs/>
          <w:sz w:val="20"/>
          <w:szCs w:val="20"/>
        </w:rPr>
        <w:t>Beneficios al personal:</w:t>
      </w:r>
    </w:p>
    <w:p w14:paraId="623D4CC2" w14:textId="77777777" w:rsidR="00F33432" w:rsidRPr="00287DFB" w:rsidRDefault="00F33432" w:rsidP="00F33432">
      <w:pPr>
        <w:widowControl w:val="0"/>
        <w:jc w:val="both"/>
        <w:rPr>
          <w:sz w:val="20"/>
          <w:szCs w:val="20"/>
        </w:rPr>
      </w:pPr>
    </w:p>
    <w:p w14:paraId="64B6A370" w14:textId="77777777" w:rsidR="00F33432" w:rsidRPr="00287DFB" w:rsidRDefault="00F33432" w:rsidP="00F33432">
      <w:pPr>
        <w:widowControl w:val="0"/>
        <w:jc w:val="both"/>
        <w:rPr>
          <w:sz w:val="20"/>
          <w:szCs w:val="20"/>
        </w:rPr>
      </w:pPr>
      <w:r w:rsidRPr="00287DFB">
        <w:rPr>
          <w:sz w:val="20"/>
          <w:szCs w:val="20"/>
        </w:rPr>
        <w:t>El siguiente cuadro establece los principales componentes de los Beneficios al Personal del Emisor para los ejercicios económicos finalizados el 31 de diciembre de 2019, 2018 y 2017:</w:t>
      </w:r>
    </w:p>
    <w:p w14:paraId="4DA8EE48" w14:textId="77777777" w:rsidR="00F33432" w:rsidRPr="00287DFB" w:rsidRDefault="00F33432" w:rsidP="00F33432">
      <w:pPr>
        <w:widowControl w:val="0"/>
        <w:jc w:val="both"/>
        <w:rPr>
          <w:sz w:val="20"/>
          <w:szCs w:val="20"/>
        </w:rPr>
      </w:pPr>
    </w:p>
    <w:tbl>
      <w:tblPr>
        <w:tblpPr w:leftFromText="141" w:rightFromText="141" w:vertAnchor="text" w:horzAnchor="margin" w:tblpXSpec="center" w:tblpY="206"/>
        <w:tblW w:w="9152" w:type="dxa"/>
        <w:tblLayout w:type="fixed"/>
        <w:tblCellMar>
          <w:left w:w="70" w:type="dxa"/>
          <w:right w:w="70" w:type="dxa"/>
        </w:tblCellMar>
        <w:tblLook w:val="04A0" w:firstRow="1" w:lastRow="0" w:firstColumn="1" w:lastColumn="0" w:noHBand="0" w:noVBand="1"/>
      </w:tblPr>
      <w:tblGrid>
        <w:gridCol w:w="3828"/>
        <w:gridCol w:w="1774"/>
        <w:gridCol w:w="1775"/>
        <w:gridCol w:w="1775"/>
      </w:tblGrid>
      <w:tr w:rsidR="005711AC" w:rsidRPr="00287DFB" w14:paraId="7442BB66" w14:textId="77777777" w:rsidTr="005711AC">
        <w:trPr>
          <w:trHeight w:val="170"/>
        </w:trPr>
        <w:tc>
          <w:tcPr>
            <w:tcW w:w="3828" w:type="dxa"/>
            <w:vMerge w:val="restart"/>
            <w:tcBorders>
              <w:left w:val="nil"/>
              <w:right w:val="nil"/>
            </w:tcBorders>
            <w:shd w:val="clear" w:color="auto" w:fill="auto"/>
            <w:noWrap/>
            <w:vAlign w:val="center"/>
          </w:tcPr>
          <w:p w14:paraId="64CA1DE4" w14:textId="77777777" w:rsidR="00F33432" w:rsidRPr="00287DFB" w:rsidRDefault="00F33432" w:rsidP="00F33432">
            <w:pPr>
              <w:jc w:val="both"/>
              <w:rPr>
                <w:b/>
                <w:sz w:val="18"/>
                <w:szCs w:val="18"/>
              </w:rPr>
            </w:pPr>
          </w:p>
        </w:tc>
        <w:tc>
          <w:tcPr>
            <w:tcW w:w="5324" w:type="dxa"/>
            <w:gridSpan w:val="3"/>
            <w:tcBorders>
              <w:top w:val="nil"/>
              <w:left w:val="nil"/>
              <w:bottom w:val="single" w:sz="4" w:space="0" w:color="auto"/>
              <w:right w:val="nil"/>
            </w:tcBorders>
            <w:shd w:val="clear" w:color="auto" w:fill="auto"/>
            <w:noWrap/>
            <w:vAlign w:val="center"/>
          </w:tcPr>
          <w:p w14:paraId="38E99696" w14:textId="77777777" w:rsidR="00F33432" w:rsidRPr="00287DFB" w:rsidRDefault="00F33432" w:rsidP="00F33432">
            <w:pPr>
              <w:rPr>
                <w:b/>
                <w:bCs/>
                <w:sz w:val="20"/>
                <w:szCs w:val="20"/>
                <w:lang w:eastAsia="es-AR"/>
              </w:rPr>
            </w:pPr>
            <w:r w:rsidRPr="00287DFB">
              <w:rPr>
                <w:b/>
                <w:sz w:val="18"/>
                <w:szCs w:val="18"/>
              </w:rPr>
              <w:t>Ejercicios económicos finalizados el 31 de diciembre de</w:t>
            </w:r>
          </w:p>
        </w:tc>
      </w:tr>
      <w:tr w:rsidR="00684446" w:rsidRPr="00287DFB" w14:paraId="12392054" w14:textId="77777777" w:rsidTr="00F33432">
        <w:trPr>
          <w:trHeight w:val="170"/>
        </w:trPr>
        <w:tc>
          <w:tcPr>
            <w:tcW w:w="3828" w:type="dxa"/>
            <w:vMerge/>
            <w:tcBorders>
              <w:left w:val="nil"/>
              <w:bottom w:val="nil"/>
              <w:right w:val="nil"/>
            </w:tcBorders>
            <w:shd w:val="clear" w:color="auto" w:fill="auto"/>
            <w:noWrap/>
            <w:vAlign w:val="center"/>
          </w:tcPr>
          <w:p w14:paraId="3F1C4020" w14:textId="77777777" w:rsidR="00F33432" w:rsidRPr="00287DFB" w:rsidRDefault="00F33432" w:rsidP="00F33432">
            <w:pPr>
              <w:jc w:val="both"/>
              <w:rPr>
                <w:b/>
                <w:sz w:val="18"/>
                <w:szCs w:val="18"/>
              </w:rPr>
            </w:pPr>
          </w:p>
        </w:tc>
        <w:tc>
          <w:tcPr>
            <w:tcW w:w="1774" w:type="dxa"/>
            <w:tcBorders>
              <w:top w:val="nil"/>
              <w:left w:val="nil"/>
              <w:bottom w:val="single" w:sz="4" w:space="0" w:color="auto"/>
              <w:right w:val="nil"/>
            </w:tcBorders>
            <w:shd w:val="clear" w:color="auto" w:fill="auto"/>
            <w:noWrap/>
            <w:vAlign w:val="center"/>
          </w:tcPr>
          <w:p w14:paraId="39D4E012" w14:textId="77777777" w:rsidR="00F33432" w:rsidRPr="00287DFB" w:rsidRDefault="00F33432" w:rsidP="00F33432">
            <w:pPr>
              <w:rPr>
                <w:b/>
                <w:bCs/>
                <w:sz w:val="20"/>
                <w:szCs w:val="20"/>
                <w:lang w:eastAsia="es-AR"/>
              </w:rPr>
            </w:pPr>
            <w:r w:rsidRPr="00287DFB">
              <w:rPr>
                <w:b/>
                <w:bCs/>
                <w:sz w:val="20"/>
                <w:szCs w:val="20"/>
                <w:lang w:eastAsia="es-AR"/>
              </w:rPr>
              <w:t>2019</w:t>
            </w:r>
          </w:p>
        </w:tc>
        <w:tc>
          <w:tcPr>
            <w:tcW w:w="1775" w:type="dxa"/>
            <w:tcBorders>
              <w:top w:val="nil"/>
              <w:left w:val="nil"/>
              <w:bottom w:val="single" w:sz="4" w:space="0" w:color="auto"/>
              <w:right w:val="nil"/>
            </w:tcBorders>
            <w:shd w:val="clear" w:color="auto" w:fill="auto"/>
            <w:vAlign w:val="center"/>
          </w:tcPr>
          <w:p w14:paraId="36A4E137" w14:textId="77777777" w:rsidR="00F33432" w:rsidRPr="00287DFB" w:rsidRDefault="00F33432" w:rsidP="00F33432">
            <w:pPr>
              <w:rPr>
                <w:b/>
                <w:bCs/>
                <w:sz w:val="20"/>
                <w:szCs w:val="20"/>
                <w:lang w:eastAsia="es-AR"/>
              </w:rPr>
            </w:pPr>
            <w:r w:rsidRPr="00287DFB">
              <w:rPr>
                <w:b/>
                <w:bCs/>
                <w:sz w:val="20"/>
                <w:szCs w:val="20"/>
                <w:lang w:eastAsia="es-AR"/>
              </w:rPr>
              <w:t>2018</w:t>
            </w:r>
          </w:p>
        </w:tc>
        <w:tc>
          <w:tcPr>
            <w:tcW w:w="1775" w:type="dxa"/>
            <w:tcBorders>
              <w:top w:val="nil"/>
              <w:left w:val="nil"/>
              <w:bottom w:val="single" w:sz="4" w:space="0" w:color="auto"/>
              <w:right w:val="nil"/>
            </w:tcBorders>
            <w:shd w:val="clear" w:color="auto" w:fill="auto"/>
            <w:vAlign w:val="center"/>
          </w:tcPr>
          <w:p w14:paraId="6E60CA2D" w14:textId="77777777" w:rsidR="00F33432" w:rsidRPr="00287DFB" w:rsidRDefault="00F33432" w:rsidP="00F33432">
            <w:pPr>
              <w:rPr>
                <w:b/>
                <w:bCs/>
                <w:sz w:val="20"/>
                <w:szCs w:val="20"/>
                <w:lang w:eastAsia="es-AR"/>
              </w:rPr>
            </w:pPr>
            <w:r w:rsidRPr="00287DFB">
              <w:rPr>
                <w:b/>
                <w:bCs/>
                <w:sz w:val="20"/>
                <w:szCs w:val="20"/>
                <w:lang w:eastAsia="es-AR"/>
              </w:rPr>
              <w:t>2017</w:t>
            </w:r>
          </w:p>
        </w:tc>
      </w:tr>
      <w:tr w:rsidR="00F33432" w:rsidRPr="00287DFB" w14:paraId="43C9DAD2" w14:textId="77777777" w:rsidTr="005711AC">
        <w:trPr>
          <w:trHeight w:val="257"/>
        </w:trPr>
        <w:tc>
          <w:tcPr>
            <w:tcW w:w="3828" w:type="dxa"/>
            <w:tcBorders>
              <w:top w:val="nil"/>
              <w:left w:val="nil"/>
              <w:bottom w:val="nil"/>
              <w:right w:val="nil"/>
            </w:tcBorders>
            <w:shd w:val="clear" w:color="auto" w:fill="auto"/>
            <w:noWrap/>
            <w:vAlign w:val="center"/>
          </w:tcPr>
          <w:p w14:paraId="3499F349" w14:textId="77777777" w:rsidR="00F33432" w:rsidRPr="00287DFB" w:rsidRDefault="00F33432" w:rsidP="00B4799F">
            <w:pPr>
              <w:jc w:val="left"/>
              <w:rPr>
                <w:sz w:val="18"/>
                <w:szCs w:val="20"/>
                <w:lang w:eastAsia="es-AR"/>
              </w:rPr>
            </w:pPr>
            <w:r w:rsidRPr="00287DFB">
              <w:rPr>
                <w:sz w:val="18"/>
                <w:szCs w:val="20"/>
                <w:lang w:eastAsia="es-AR"/>
              </w:rPr>
              <w:t>Remuneraciones</w:t>
            </w:r>
          </w:p>
        </w:tc>
        <w:tc>
          <w:tcPr>
            <w:tcW w:w="1774" w:type="dxa"/>
            <w:tcBorders>
              <w:top w:val="single" w:sz="4" w:space="0" w:color="auto"/>
              <w:left w:val="nil"/>
              <w:bottom w:val="nil"/>
              <w:right w:val="nil"/>
            </w:tcBorders>
            <w:shd w:val="clear" w:color="auto" w:fill="auto"/>
            <w:noWrap/>
            <w:vAlign w:val="center"/>
          </w:tcPr>
          <w:p w14:paraId="1116F6E9" w14:textId="77777777" w:rsidR="00F33432" w:rsidRPr="00287DFB" w:rsidRDefault="00F33432" w:rsidP="00F33432">
            <w:pPr>
              <w:ind w:right="74"/>
              <w:jc w:val="right"/>
              <w:rPr>
                <w:sz w:val="20"/>
                <w:szCs w:val="20"/>
                <w:lang w:eastAsia="es-AR"/>
              </w:rPr>
            </w:pPr>
            <w:r w:rsidRPr="00287DFB">
              <w:rPr>
                <w:sz w:val="20"/>
                <w:szCs w:val="20"/>
                <w:lang w:eastAsia="es-AR"/>
              </w:rPr>
              <w:t>596.242</w:t>
            </w:r>
          </w:p>
        </w:tc>
        <w:tc>
          <w:tcPr>
            <w:tcW w:w="1775" w:type="dxa"/>
            <w:tcBorders>
              <w:top w:val="single" w:sz="4" w:space="0" w:color="auto"/>
              <w:left w:val="nil"/>
              <w:bottom w:val="nil"/>
              <w:right w:val="nil"/>
            </w:tcBorders>
            <w:shd w:val="clear" w:color="auto" w:fill="auto"/>
            <w:noWrap/>
            <w:vAlign w:val="center"/>
          </w:tcPr>
          <w:p w14:paraId="390B15BF" w14:textId="77777777" w:rsidR="00F33432" w:rsidRPr="00287DFB" w:rsidRDefault="00F33432" w:rsidP="00F33432">
            <w:pPr>
              <w:ind w:right="74"/>
              <w:jc w:val="right"/>
              <w:rPr>
                <w:sz w:val="20"/>
                <w:szCs w:val="20"/>
                <w:lang w:eastAsia="es-AR"/>
              </w:rPr>
            </w:pPr>
            <w:r w:rsidRPr="00287DFB">
              <w:rPr>
                <w:sz w:val="20"/>
                <w:szCs w:val="20"/>
                <w:lang w:eastAsia="es-AR"/>
              </w:rPr>
              <w:t>521.580</w:t>
            </w:r>
          </w:p>
        </w:tc>
        <w:tc>
          <w:tcPr>
            <w:tcW w:w="1775" w:type="dxa"/>
            <w:tcBorders>
              <w:top w:val="single" w:sz="4" w:space="0" w:color="auto"/>
              <w:left w:val="nil"/>
              <w:bottom w:val="nil"/>
              <w:right w:val="nil"/>
            </w:tcBorders>
            <w:shd w:val="clear" w:color="auto" w:fill="auto"/>
          </w:tcPr>
          <w:p w14:paraId="794E16B3" w14:textId="77777777" w:rsidR="00F33432" w:rsidRPr="00287DFB" w:rsidRDefault="00F33432" w:rsidP="00F33432">
            <w:pPr>
              <w:ind w:right="74"/>
              <w:jc w:val="right"/>
              <w:rPr>
                <w:sz w:val="20"/>
                <w:szCs w:val="20"/>
                <w:lang w:eastAsia="es-AR"/>
              </w:rPr>
            </w:pPr>
            <w:r w:rsidRPr="00287DFB">
              <w:rPr>
                <w:sz w:val="20"/>
                <w:szCs w:val="20"/>
                <w:lang w:eastAsia="es-AR"/>
              </w:rPr>
              <w:t>448.698</w:t>
            </w:r>
          </w:p>
        </w:tc>
      </w:tr>
      <w:tr w:rsidR="00F33432" w:rsidRPr="00287DFB" w14:paraId="3FB927E4" w14:textId="77777777" w:rsidTr="005711AC">
        <w:trPr>
          <w:trHeight w:val="257"/>
        </w:trPr>
        <w:tc>
          <w:tcPr>
            <w:tcW w:w="3828" w:type="dxa"/>
            <w:tcBorders>
              <w:top w:val="nil"/>
              <w:left w:val="nil"/>
              <w:bottom w:val="nil"/>
              <w:right w:val="nil"/>
            </w:tcBorders>
            <w:shd w:val="clear" w:color="auto" w:fill="auto"/>
            <w:noWrap/>
            <w:vAlign w:val="center"/>
          </w:tcPr>
          <w:p w14:paraId="31DC85A1" w14:textId="77777777" w:rsidR="00F33432" w:rsidRPr="00287DFB" w:rsidRDefault="00F33432" w:rsidP="00B4799F">
            <w:pPr>
              <w:jc w:val="left"/>
              <w:rPr>
                <w:sz w:val="18"/>
                <w:szCs w:val="20"/>
                <w:lang w:eastAsia="es-AR"/>
              </w:rPr>
            </w:pPr>
            <w:r w:rsidRPr="00287DFB">
              <w:rPr>
                <w:sz w:val="18"/>
                <w:szCs w:val="20"/>
                <w:lang w:eastAsia="es-AR"/>
              </w:rPr>
              <w:t>Cargas sociales sobre remuneraciones</w:t>
            </w:r>
          </w:p>
        </w:tc>
        <w:tc>
          <w:tcPr>
            <w:tcW w:w="1774" w:type="dxa"/>
            <w:tcBorders>
              <w:top w:val="nil"/>
              <w:left w:val="nil"/>
              <w:bottom w:val="nil"/>
              <w:right w:val="nil"/>
            </w:tcBorders>
            <w:shd w:val="clear" w:color="auto" w:fill="auto"/>
            <w:noWrap/>
            <w:vAlign w:val="center"/>
          </w:tcPr>
          <w:p w14:paraId="73FF3512" w14:textId="77777777" w:rsidR="00F33432" w:rsidRPr="00287DFB" w:rsidRDefault="00F33432" w:rsidP="00F33432">
            <w:pPr>
              <w:ind w:right="74"/>
              <w:jc w:val="right"/>
              <w:rPr>
                <w:sz w:val="20"/>
                <w:szCs w:val="20"/>
                <w:lang w:eastAsia="es-AR"/>
              </w:rPr>
            </w:pPr>
            <w:r w:rsidRPr="00287DFB">
              <w:rPr>
                <w:sz w:val="20"/>
                <w:szCs w:val="20"/>
                <w:lang w:eastAsia="es-AR"/>
              </w:rPr>
              <w:t>152.953</w:t>
            </w:r>
          </w:p>
        </w:tc>
        <w:tc>
          <w:tcPr>
            <w:tcW w:w="1775" w:type="dxa"/>
            <w:tcBorders>
              <w:top w:val="nil"/>
              <w:left w:val="nil"/>
              <w:bottom w:val="nil"/>
              <w:right w:val="nil"/>
            </w:tcBorders>
            <w:shd w:val="clear" w:color="auto" w:fill="auto"/>
            <w:noWrap/>
            <w:vAlign w:val="center"/>
          </w:tcPr>
          <w:p w14:paraId="20A3ED99" w14:textId="77777777" w:rsidR="00F33432" w:rsidRPr="00287DFB" w:rsidRDefault="00F33432" w:rsidP="00F33432">
            <w:pPr>
              <w:ind w:right="74"/>
              <w:jc w:val="right"/>
              <w:rPr>
                <w:sz w:val="20"/>
                <w:szCs w:val="20"/>
                <w:lang w:eastAsia="es-AR"/>
              </w:rPr>
            </w:pPr>
            <w:r w:rsidRPr="00287DFB">
              <w:rPr>
                <w:sz w:val="20"/>
                <w:szCs w:val="20"/>
                <w:lang w:eastAsia="es-AR"/>
              </w:rPr>
              <w:t>151.665</w:t>
            </w:r>
          </w:p>
        </w:tc>
        <w:tc>
          <w:tcPr>
            <w:tcW w:w="1775" w:type="dxa"/>
            <w:tcBorders>
              <w:top w:val="nil"/>
              <w:left w:val="nil"/>
              <w:bottom w:val="nil"/>
              <w:right w:val="nil"/>
            </w:tcBorders>
            <w:shd w:val="clear" w:color="auto" w:fill="auto"/>
          </w:tcPr>
          <w:p w14:paraId="4BDEDC60" w14:textId="77777777" w:rsidR="00F33432" w:rsidRPr="00287DFB" w:rsidRDefault="00F33432" w:rsidP="00F33432">
            <w:pPr>
              <w:ind w:right="74"/>
              <w:jc w:val="right"/>
              <w:rPr>
                <w:sz w:val="20"/>
                <w:szCs w:val="20"/>
                <w:lang w:eastAsia="es-AR"/>
              </w:rPr>
            </w:pPr>
            <w:r w:rsidRPr="00287DFB">
              <w:rPr>
                <w:sz w:val="20"/>
                <w:szCs w:val="20"/>
                <w:lang w:eastAsia="es-AR"/>
              </w:rPr>
              <w:t>119.525</w:t>
            </w:r>
          </w:p>
        </w:tc>
      </w:tr>
      <w:tr w:rsidR="00F33432" w:rsidRPr="00287DFB" w14:paraId="5CAA2A73" w14:textId="77777777" w:rsidTr="005711AC">
        <w:trPr>
          <w:trHeight w:val="257"/>
        </w:trPr>
        <w:tc>
          <w:tcPr>
            <w:tcW w:w="3828" w:type="dxa"/>
            <w:tcBorders>
              <w:top w:val="nil"/>
              <w:left w:val="nil"/>
              <w:bottom w:val="nil"/>
              <w:right w:val="nil"/>
            </w:tcBorders>
            <w:shd w:val="clear" w:color="auto" w:fill="auto"/>
            <w:noWrap/>
            <w:vAlign w:val="center"/>
            <w:hideMark/>
          </w:tcPr>
          <w:p w14:paraId="3D3C2793" w14:textId="77777777" w:rsidR="00F33432" w:rsidRPr="00287DFB" w:rsidRDefault="00F33432" w:rsidP="00B4799F">
            <w:pPr>
              <w:jc w:val="left"/>
              <w:rPr>
                <w:sz w:val="18"/>
                <w:szCs w:val="20"/>
                <w:lang w:eastAsia="es-AR"/>
              </w:rPr>
            </w:pPr>
            <w:r w:rsidRPr="00287DFB">
              <w:rPr>
                <w:sz w:val="18"/>
                <w:szCs w:val="20"/>
                <w:lang w:eastAsia="es-AR"/>
              </w:rPr>
              <w:t>Servicios al personal</w:t>
            </w:r>
          </w:p>
        </w:tc>
        <w:tc>
          <w:tcPr>
            <w:tcW w:w="1774" w:type="dxa"/>
            <w:tcBorders>
              <w:top w:val="nil"/>
              <w:left w:val="nil"/>
              <w:bottom w:val="nil"/>
              <w:right w:val="nil"/>
            </w:tcBorders>
            <w:shd w:val="clear" w:color="auto" w:fill="auto"/>
            <w:noWrap/>
            <w:vAlign w:val="center"/>
          </w:tcPr>
          <w:p w14:paraId="47C712C3" w14:textId="77777777" w:rsidR="00F33432" w:rsidRPr="00287DFB" w:rsidRDefault="00F33432" w:rsidP="00F33432">
            <w:pPr>
              <w:ind w:right="74"/>
              <w:jc w:val="right"/>
              <w:rPr>
                <w:sz w:val="20"/>
                <w:szCs w:val="20"/>
                <w:lang w:eastAsia="es-AR"/>
              </w:rPr>
            </w:pPr>
            <w:r w:rsidRPr="00287DFB">
              <w:rPr>
                <w:sz w:val="20"/>
                <w:szCs w:val="20"/>
                <w:lang w:eastAsia="es-AR"/>
              </w:rPr>
              <w:t>67.212</w:t>
            </w:r>
          </w:p>
        </w:tc>
        <w:tc>
          <w:tcPr>
            <w:tcW w:w="1775" w:type="dxa"/>
            <w:tcBorders>
              <w:top w:val="nil"/>
              <w:left w:val="nil"/>
              <w:bottom w:val="nil"/>
              <w:right w:val="nil"/>
            </w:tcBorders>
            <w:shd w:val="clear" w:color="auto" w:fill="auto"/>
            <w:noWrap/>
            <w:vAlign w:val="center"/>
          </w:tcPr>
          <w:p w14:paraId="3B278CF2" w14:textId="77777777" w:rsidR="00F33432" w:rsidRPr="00287DFB" w:rsidRDefault="00F33432" w:rsidP="00F33432">
            <w:pPr>
              <w:ind w:right="74"/>
              <w:jc w:val="right"/>
              <w:rPr>
                <w:sz w:val="20"/>
                <w:szCs w:val="20"/>
                <w:lang w:eastAsia="es-AR"/>
              </w:rPr>
            </w:pPr>
            <w:r w:rsidRPr="00287DFB">
              <w:rPr>
                <w:sz w:val="20"/>
                <w:szCs w:val="20"/>
                <w:lang w:eastAsia="es-AR"/>
              </w:rPr>
              <w:t>35.028</w:t>
            </w:r>
          </w:p>
        </w:tc>
        <w:tc>
          <w:tcPr>
            <w:tcW w:w="1775" w:type="dxa"/>
            <w:tcBorders>
              <w:top w:val="nil"/>
              <w:left w:val="nil"/>
              <w:bottom w:val="nil"/>
              <w:right w:val="nil"/>
            </w:tcBorders>
            <w:shd w:val="clear" w:color="auto" w:fill="auto"/>
          </w:tcPr>
          <w:p w14:paraId="7756EC0A" w14:textId="77777777" w:rsidR="00F33432" w:rsidRPr="00287DFB" w:rsidRDefault="00F33432" w:rsidP="00F33432">
            <w:pPr>
              <w:ind w:right="74"/>
              <w:jc w:val="right"/>
              <w:rPr>
                <w:sz w:val="20"/>
                <w:szCs w:val="20"/>
                <w:lang w:eastAsia="es-AR"/>
              </w:rPr>
            </w:pPr>
            <w:r w:rsidRPr="00287DFB">
              <w:rPr>
                <w:sz w:val="20"/>
                <w:szCs w:val="20"/>
                <w:lang w:eastAsia="es-AR"/>
              </w:rPr>
              <w:t>36.497</w:t>
            </w:r>
          </w:p>
        </w:tc>
      </w:tr>
      <w:tr w:rsidR="00F33432" w:rsidRPr="00287DFB" w14:paraId="164EB733" w14:textId="77777777" w:rsidTr="005711AC">
        <w:trPr>
          <w:trHeight w:val="257"/>
        </w:trPr>
        <w:tc>
          <w:tcPr>
            <w:tcW w:w="3828" w:type="dxa"/>
            <w:tcBorders>
              <w:top w:val="nil"/>
              <w:left w:val="nil"/>
              <w:bottom w:val="nil"/>
              <w:right w:val="nil"/>
            </w:tcBorders>
            <w:shd w:val="clear" w:color="auto" w:fill="auto"/>
            <w:noWrap/>
            <w:vAlign w:val="center"/>
          </w:tcPr>
          <w:p w14:paraId="072B707F" w14:textId="77777777" w:rsidR="00F33432" w:rsidRPr="00287DFB" w:rsidRDefault="00F33432" w:rsidP="00B4799F">
            <w:pPr>
              <w:jc w:val="left"/>
              <w:rPr>
                <w:sz w:val="18"/>
                <w:szCs w:val="20"/>
                <w:lang w:eastAsia="es-AR"/>
              </w:rPr>
            </w:pPr>
            <w:r w:rsidRPr="00287DFB">
              <w:rPr>
                <w:sz w:val="18"/>
                <w:szCs w:val="20"/>
                <w:lang w:eastAsia="es-AR"/>
              </w:rPr>
              <w:t>Indemnizaciones y gratificaciones al personal</w:t>
            </w:r>
          </w:p>
        </w:tc>
        <w:tc>
          <w:tcPr>
            <w:tcW w:w="1774" w:type="dxa"/>
            <w:tcBorders>
              <w:top w:val="nil"/>
              <w:left w:val="nil"/>
              <w:bottom w:val="nil"/>
              <w:right w:val="nil"/>
            </w:tcBorders>
            <w:shd w:val="clear" w:color="auto" w:fill="auto"/>
            <w:noWrap/>
            <w:vAlign w:val="center"/>
          </w:tcPr>
          <w:p w14:paraId="28876F23" w14:textId="77777777" w:rsidR="00F33432" w:rsidRPr="00287DFB" w:rsidRDefault="00F33432" w:rsidP="00F33432">
            <w:pPr>
              <w:ind w:right="74"/>
              <w:jc w:val="right"/>
              <w:rPr>
                <w:sz w:val="20"/>
                <w:szCs w:val="20"/>
                <w:lang w:eastAsia="es-AR"/>
              </w:rPr>
            </w:pPr>
            <w:r w:rsidRPr="00287DFB">
              <w:rPr>
                <w:sz w:val="20"/>
                <w:szCs w:val="20"/>
                <w:lang w:eastAsia="es-AR"/>
              </w:rPr>
              <w:t>14.337</w:t>
            </w:r>
          </w:p>
        </w:tc>
        <w:tc>
          <w:tcPr>
            <w:tcW w:w="1775" w:type="dxa"/>
            <w:tcBorders>
              <w:top w:val="nil"/>
              <w:left w:val="nil"/>
              <w:bottom w:val="nil"/>
              <w:right w:val="nil"/>
            </w:tcBorders>
            <w:shd w:val="clear" w:color="auto" w:fill="auto"/>
            <w:noWrap/>
            <w:vAlign w:val="center"/>
          </w:tcPr>
          <w:p w14:paraId="6EBF51A0" w14:textId="77777777" w:rsidR="00F33432" w:rsidRPr="00287DFB" w:rsidRDefault="00F33432" w:rsidP="00F33432">
            <w:pPr>
              <w:ind w:right="74"/>
              <w:jc w:val="right"/>
              <w:rPr>
                <w:sz w:val="20"/>
                <w:szCs w:val="20"/>
                <w:lang w:eastAsia="es-AR"/>
              </w:rPr>
            </w:pPr>
            <w:r w:rsidRPr="00287DFB">
              <w:rPr>
                <w:sz w:val="20"/>
                <w:szCs w:val="20"/>
                <w:lang w:eastAsia="es-AR"/>
              </w:rPr>
              <w:t>53.477</w:t>
            </w:r>
          </w:p>
        </w:tc>
        <w:tc>
          <w:tcPr>
            <w:tcW w:w="1775" w:type="dxa"/>
            <w:tcBorders>
              <w:top w:val="nil"/>
              <w:left w:val="nil"/>
              <w:bottom w:val="nil"/>
              <w:right w:val="nil"/>
            </w:tcBorders>
          </w:tcPr>
          <w:p w14:paraId="3CAB6501" w14:textId="77777777" w:rsidR="00F33432" w:rsidRPr="00287DFB" w:rsidRDefault="00F33432" w:rsidP="00F33432">
            <w:pPr>
              <w:ind w:right="74"/>
              <w:jc w:val="right"/>
              <w:rPr>
                <w:sz w:val="20"/>
                <w:szCs w:val="20"/>
                <w:lang w:eastAsia="es-AR"/>
              </w:rPr>
            </w:pPr>
            <w:r w:rsidRPr="00287DFB">
              <w:rPr>
                <w:sz w:val="20"/>
                <w:szCs w:val="20"/>
                <w:lang w:eastAsia="es-AR"/>
              </w:rPr>
              <w:t>27.320</w:t>
            </w:r>
          </w:p>
        </w:tc>
      </w:tr>
      <w:tr w:rsidR="00F33432" w:rsidRPr="00287DFB" w14:paraId="13A51AAA" w14:textId="77777777" w:rsidTr="005711AC">
        <w:trPr>
          <w:trHeight w:val="257"/>
        </w:trPr>
        <w:tc>
          <w:tcPr>
            <w:tcW w:w="3828" w:type="dxa"/>
            <w:tcBorders>
              <w:top w:val="nil"/>
              <w:left w:val="nil"/>
              <w:bottom w:val="nil"/>
              <w:right w:val="nil"/>
            </w:tcBorders>
            <w:shd w:val="clear" w:color="auto" w:fill="auto"/>
            <w:noWrap/>
            <w:vAlign w:val="center"/>
            <w:hideMark/>
          </w:tcPr>
          <w:p w14:paraId="64D6DF37" w14:textId="77777777" w:rsidR="00F33432" w:rsidRPr="00287DFB" w:rsidRDefault="00F33432" w:rsidP="00B4799F">
            <w:pPr>
              <w:jc w:val="left"/>
              <w:rPr>
                <w:b/>
                <w:color w:val="0000FF"/>
                <w:sz w:val="16"/>
                <w:szCs w:val="16"/>
                <w:lang w:eastAsia="es-AR"/>
              </w:rPr>
            </w:pPr>
            <w:r w:rsidRPr="00287DFB">
              <w:rPr>
                <w:b/>
                <w:sz w:val="16"/>
                <w:szCs w:val="16"/>
                <w:lang w:eastAsia="es-AR"/>
              </w:rPr>
              <w:t>Total</w:t>
            </w:r>
          </w:p>
        </w:tc>
        <w:tc>
          <w:tcPr>
            <w:tcW w:w="1774" w:type="dxa"/>
            <w:tcBorders>
              <w:top w:val="single" w:sz="4" w:space="0" w:color="auto"/>
              <w:left w:val="nil"/>
              <w:bottom w:val="double" w:sz="6" w:space="0" w:color="auto"/>
              <w:right w:val="nil"/>
            </w:tcBorders>
            <w:shd w:val="clear" w:color="auto" w:fill="auto"/>
            <w:noWrap/>
            <w:vAlign w:val="center"/>
          </w:tcPr>
          <w:p w14:paraId="223E29F5" w14:textId="77777777" w:rsidR="00F33432" w:rsidRPr="00287DFB" w:rsidRDefault="00F33432" w:rsidP="00F33432">
            <w:pPr>
              <w:spacing w:line="256" w:lineRule="auto"/>
              <w:ind w:right="20"/>
              <w:jc w:val="right"/>
              <w:rPr>
                <w:b/>
                <w:bCs/>
                <w:sz w:val="20"/>
                <w:szCs w:val="20"/>
                <w:lang w:eastAsia="es-AR"/>
              </w:rPr>
            </w:pPr>
            <w:r w:rsidRPr="00287DFB">
              <w:rPr>
                <w:b/>
                <w:bCs/>
                <w:sz w:val="20"/>
                <w:szCs w:val="20"/>
                <w:lang w:eastAsia="es-AR"/>
              </w:rPr>
              <w:t>830.744</w:t>
            </w:r>
          </w:p>
        </w:tc>
        <w:tc>
          <w:tcPr>
            <w:tcW w:w="1775" w:type="dxa"/>
            <w:tcBorders>
              <w:top w:val="single" w:sz="4" w:space="0" w:color="auto"/>
              <w:left w:val="nil"/>
              <w:bottom w:val="double" w:sz="6" w:space="0" w:color="auto"/>
              <w:right w:val="nil"/>
            </w:tcBorders>
            <w:shd w:val="clear" w:color="auto" w:fill="auto"/>
            <w:noWrap/>
            <w:vAlign w:val="center"/>
          </w:tcPr>
          <w:p w14:paraId="45DC61D6" w14:textId="77777777" w:rsidR="00F33432" w:rsidRPr="00287DFB" w:rsidRDefault="00F33432" w:rsidP="00F33432">
            <w:pPr>
              <w:ind w:right="74"/>
              <w:jc w:val="right"/>
              <w:rPr>
                <w:b/>
                <w:bCs/>
                <w:sz w:val="20"/>
                <w:szCs w:val="20"/>
                <w:lang w:eastAsia="es-AR"/>
              </w:rPr>
            </w:pPr>
            <w:r w:rsidRPr="00287DFB">
              <w:rPr>
                <w:b/>
                <w:bCs/>
                <w:sz w:val="20"/>
                <w:szCs w:val="20"/>
                <w:lang w:eastAsia="es-AR"/>
              </w:rPr>
              <w:t>761.750</w:t>
            </w:r>
          </w:p>
        </w:tc>
        <w:tc>
          <w:tcPr>
            <w:tcW w:w="1775" w:type="dxa"/>
            <w:tcBorders>
              <w:top w:val="single" w:sz="4" w:space="0" w:color="auto"/>
              <w:left w:val="nil"/>
              <w:bottom w:val="double" w:sz="6" w:space="0" w:color="auto"/>
              <w:right w:val="nil"/>
            </w:tcBorders>
          </w:tcPr>
          <w:p w14:paraId="32A233AC" w14:textId="77777777" w:rsidR="00F33432" w:rsidRPr="00287DFB" w:rsidRDefault="00F33432" w:rsidP="00F33432">
            <w:pPr>
              <w:ind w:right="74"/>
              <w:jc w:val="right"/>
              <w:rPr>
                <w:b/>
                <w:bCs/>
                <w:sz w:val="20"/>
                <w:szCs w:val="20"/>
                <w:lang w:eastAsia="es-AR"/>
              </w:rPr>
            </w:pPr>
            <w:r w:rsidRPr="00287DFB">
              <w:rPr>
                <w:b/>
                <w:bCs/>
                <w:sz w:val="20"/>
                <w:szCs w:val="20"/>
                <w:lang w:eastAsia="es-AR"/>
              </w:rPr>
              <w:t>632.040</w:t>
            </w:r>
          </w:p>
        </w:tc>
      </w:tr>
    </w:tbl>
    <w:p w14:paraId="3FFCA2AE" w14:textId="77777777" w:rsidR="00F33432" w:rsidRPr="00287DFB" w:rsidRDefault="00F33432" w:rsidP="00F33432">
      <w:pPr>
        <w:widowControl w:val="0"/>
        <w:jc w:val="both"/>
        <w:rPr>
          <w:sz w:val="20"/>
        </w:rPr>
      </w:pPr>
    </w:p>
    <w:p w14:paraId="59F9CC85" w14:textId="77777777" w:rsidR="00F33432" w:rsidRPr="00287DFB" w:rsidRDefault="00F33432" w:rsidP="00F33432">
      <w:pPr>
        <w:widowControl w:val="0"/>
        <w:jc w:val="both"/>
        <w:rPr>
          <w:sz w:val="20"/>
          <w:szCs w:val="20"/>
        </w:rPr>
      </w:pPr>
      <w:r w:rsidRPr="00287DFB">
        <w:rPr>
          <w:sz w:val="20"/>
          <w:szCs w:val="20"/>
        </w:rPr>
        <w:t>Los beneficios al personal registrados por la Compañía al 31 de diciembre de 2019 presentan un aumento de un 9,06% con respecto al año anterior, principalmente por el incremento en remuneraciones y servicios al personal.</w:t>
      </w:r>
    </w:p>
    <w:p w14:paraId="5F27E5F4" w14:textId="77777777" w:rsidR="00F33432" w:rsidRPr="00287DFB" w:rsidRDefault="00F33432" w:rsidP="00F33432">
      <w:pPr>
        <w:widowControl w:val="0"/>
        <w:jc w:val="both"/>
        <w:rPr>
          <w:sz w:val="20"/>
          <w:szCs w:val="20"/>
        </w:rPr>
      </w:pPr>
    </w:p>
    <w:p w14:paraId="18ADA11A" w14:textId="77777777" w:rsidR="00F33432" w:rsidRPr="00287DFB" w:rsidRDefault="00F33432" w:rsidP="00F33432">
      <w:pPr>
        <w:widowControl w:val="0"/>
        <w:jc w:val="both"/>
        <w:rPr>
          <w:sz w:val="20"/>
          <w:szCs w:val="20"/>
        </w:rPr>
      </w:pPr>
      <w:r w:rsidRPr="00287DFB">
        <w:rPr>
          <w:sz w:val="20"/>
          <w:szCs w:val="20"/>
        </w:rPr>
        <w:t>Los beneficios al personal registrados por la Compañía al 31 de diciembre de 2018 presentan un aumento de un 20,52% con respecto al año anterior, principalmente por el incremento en cargas sociales sobre remuneraciones e indemnizaciones y gratificaciones al personal.</w:t>
      </w:r>
    </w:p>
    <w:p w14:paraId="580A25A8" w14:textId="77777777" w:rsidR="00F33432" w:rsidRPr="00287DFB" w:rsidRDefault="00F33432" w:rsidP="00F33432">
      <w:pPr>
        <w:widowControl w:val="0"/>
        <w:jc w:val="both"/>
        <w:rPr>
          <w:sz w:val="20"/>
          <w:szCs w:val="20"/>
        </w:rPr>
      </w:pPr>
    </w:p>
    <w:p w14:paraId="18537540" w14:textId="77777777" w:rsidR="00F33432" w:rsidRPr="00287DFB" w:rsidRDefault="00F33432" w:rsidP="00F33432">
      <w:pPr>
        <w:widowControl w:val="0"/>
        <w:jc w:val="both"/>
        <w:rPr>
          <w:i/>
          <w:sz w:val="20"/>
        </w:rPr>
      </w:pPr>
      <w:r w:rsidRPr="00287DFB">
        <w:rPr>
          <w:i/>
          <w:sz w:val="20"/>
        </w:rPr>
        <w:t>f)</w:t>
      </w:r>
      <w:r w:rsidR="004272D2" w:rsidRPr="00287DFB">
        <w:rPr>
          <w:i/>
          <w:sz w:val="20"/>
        </w:rPr>
        <w:t xml:space="preserve"> </w:t>
      </w:r>
      <w:r w:rsidRPr="00287DFB">
        <w:rPr>
          <w:i/>
          <w:sz w:val="20"/>
        </w:rPr>
        <w:t>II. Información correspondiente al período intermedio finalizado el 30 de junio de 2020</w:t>
      </w:r>
      <w:r w:rsidR="00742E1D" w:rsidRPr="00287DFB">
        <w:rPr>
          <w:i/>
          <w:sz w:val="20"/>
        </w:rPr>
        <w:t xml:space="preserve"> (información expresada en moneda homogénea, ajustada por inflación a junio 2020)</w:t>
      </w:r>
    </w:p>
    <w:p w14:paraId="54C5DC36" w14:textId="77777777" w:rsidR="00F33432" w:rsidRPr="00287DFB" w:rsidRDefault="00F33432" w:rsidP="00F33432">
      <w:pPr>
        <w:widowControl w:val="0"/>
        <w:tabs>
          <w:tab w:val="left" w:pos="380"/>
        </w:tabs>
        <w:jc w:val="both"/>
        <w:rPr>
          <w:sz w:val="20"/>
        </w:rPr>
      </w:pPr>
    </w:p>
    <w:p w14:paraId="459DD3CA" w14:textId="77777777" w:rsidR="00F33432" w:rsidRPr="00287DFB" w:rsidRDefault="00F33432" w:rsidP="00F33432">
      <w:pPr>
        <w:widowControl w:val="0"/>
        <w:tabs>
          <w:tab w:val="left" w:pos="380"/>
        </w:tabs>
        <w:jc w:val="both"/>
        <w:rPr>
          <w:bCs/>
          <w:sz w:val="20"/>
          <w:szCs w:val="20"/>
        </w:rPr>
      </w:pPr>
      <w:r w:rsidRPr="00287DFB">
        <w:rPr>
          <w:sz w:val="20"/>
        </w:rPr>
        <w:t>Comentarios y análisis comparativo de la situación financiera y de los resultados de las operaciones de la Sociedad durante el período económico finalizado el 30 de junio de 2020. Todos los cuadros incluidos bajo el presente título tienen como fuente los estados financieros de la Emisora y expresan los datos en miles</w:t>
      </w:r>
      <w:r w:rsidRPr="00287DFB">
        <w:rPr>
          <w:bCs/>
          <w:sz w:val="20"/>
          <w:szCs w:val="20"/>
        </w:rPr>
        <w:t xml:space="preserve"> </w:t>
      </w:r>
      <w:r w:rsidR="00F44840" w:rsidRPr="00287DFB">
        <w:rPr>
          <w:bCs/>
          <w:sz w:val="20"/>
          <w:szCs w:val="20"/>
        </w:rPr>
        <w:t>de Pesos</w:t>
      </w:r>
      <w:r w:rsidR="004272D2" w:rsidRPr="00287DFB">
        <w:rPr>
          <w:bCs/>
          <w:sz w:val="20"/>
          <w:szCs w:val="20"/>
        </w:rPr>
        <w:t>(Valores ajustados por inflación a junio 2020)</w:t>
      </w:r>
      <w:r w:rsidRPr="00287DFB">
        <w:rPr>
          <w:sz w:val="20"/>
        </w:rPr>
        <w:t>.</w:t>
      </w:r>
    </w:p>
    <w:p w14:paraId="52D2D3DC" w14:textId="77777777" w:rsidR="00F33432" w:rsidRPr="00287DFB" w:rsidRDefault="00F33432" w:rsidP="00F33432">
      <w:pPr>
        <w:widowControl w:val="0"/>
        <w:jc w:val="both"/>
        <w:rPr>
          <w:bCs/>
          <w:sz w:val="20"/>
          <w:szCs w:val="20"/>
          <w:u w:val="single"/>
        </w:rPr>
      </w:pPr>
    </w:p>
    <w:p w14:paraId="7D1672D7" w14:textId="77777777" w:rsidR="00F33432" w:rsidRPr="00287DFB" w:rsidRDefault="00F33432" w:rsidP="00F33432">
      <w:pPr>
        <w:widowControl w:val="0"/>
        <w:jc w:val="both"/>
        <w:rPr>
          <w:i/>
          <w:sz w:val="20"/>
        </w:rPr>
      </w:pPr>
      <w:r w:rsidRPr="00287DFB">
        <w:rPr>
          <w:i/>
          <w:sz w:val="20"/>
        </w:rPr>
        <w:t>Resultado neto del ejercicio</w:t>
      </w:r>
    </w:p>
    <w:p w14:paraId="61408CBA" w14:textId="77777777" w:rsidR="00F33432" w:rsidRPr="00287DFB" w:rsidRDefault="00F33432" w:rsidP="00F33432">
      <w:pPr>
        <w:widowControl w:val="0"/>
        <w:jc w:val="both"/>
        <w:rPr>
          <w:sz w:val="16"/>
        </w:rPr>
      </w:pPr>
    </w:p>
    <w:p w14:paraId="0463A7B2" w14:textId="77777777" w:rsidR="00F33432" w:rsidRPr="00287DFB" w:rsidRDefault="00F33432" w:rsidP="00F33432">
      <w:pPr>
        <w:widowControl w:val="0"/>
        <w:jc w:val="both"/>
        <w:rPr>
          <w:sz w:val="20"/>
        </w:rPr>
      </w:pPr>
      <w:r w:rsidRPr="00287DFB">
        <w:rPr>
          <w:sz w:val="20"/>
        </w:rPr>
        <w:t>El resultado neto del Emisor por el período intermedio finalizado el 30 de junio de 2020 arrojó una pérdida de (</w:t>
      </w:r>
      <w:r w:rsidRPr="00287DFB">
        <w:rPr>
          <w:sz w:val="18"/>
        </w:rPr>
        <w:t>6.985)</w:t>
      </w:r>
      <w:r w:rsidRPr="00287DFB">
        <w:rPr>
          <w:sz w:val="20"/>
        </w:rPr>
        <w:t xml:space="preserve"> comparado con los (680.279) del período intermedio finalizado el 30 de junio de 2019. </w:t>
      </w:r>
    </w:p>
    <w:p w14:paraId="7E250F42" w14:textId="77777777" w:rsidR="00F33432" w:rsidRPr="00287DFB" w:rsidRDefault="00F33432" w:rsidP="00F33432">
      <w:pPr>
        <w:widowControl w:val="0"/>
        <w:jc w:val="both"/>
        <w:rPr>
          <w:i/>
          <w:sz w:val="20"/>
        </w:rPr>
      </w:pPr>
    </w:p>
    <w:p w14:paraId="6EC74EA2" w14:textId="77777777" w:rsidR="00F33432" w:rsidRPr="00287DFB" w:rsidRDefault="00F33432" w:rsidP="00F33432">
      <w:pPr>
        <w:widowControl w:val="0"/>
        <w:jc w:val="both"/>
        <w:rPr>
          <w:i/>
          <w:sz w:val="20"/>
        </w:rPr>
      </w:pPr>
      <w:r w:rsidRPr="00287DFB">
        <w:rPr>
          <w:sz w:val="20"/>
        </w:rPr>
        <w:t>A continuación, se detalla la composición de los principales rubros del estado de resultados:</w:t>
      </w:r>
    </w:p>
    <w:p w14:paraId="6F20A033" w14:textId="77777777" w:rsidR="00F33432" w:rsidRPr="00287DFB" w:rsidRDefault="00F33432" w:rsidP="00F33432">
      <w:pPr>
        <w:widowControl w:val="0"/>
        <w:jc w:val="both"/>
        <w:rPr>
          <w:i/>
          <w:sz w:val="20"/>
        </w:rPr>
      </w:pPr>
    </w:p>
    <w:p w14:paraId="51AEAE66" w14:textId="77777777" w:rsidR="00F33432" w:rsidRPr="00287DFB" w:rsidRDefault="00F33432" w:rsidP="00F33432">
      <w:pPr>
        <w:widowControl w:val="0"/>
        <w:jc w:val="both"/>
        <w:rPr>
          <w:i/>
          <w:sz w:val="20"/>
        </w:rPr>
      </w:pPr>
      <w:r w:rsidRPr="00287DFB">
        <w:rPr>
          <w:i/>
          <w:sz w:val="20"/>
        </w:rPr>
        <w:t>Gastos de administración</w:t>
      </w:r>
    </w:p>
    <w:p w14:paraId="35657238" w14:textId="77777777" w:rsidR="00F33432" w:rsidRPr="00287DFB" w:rsidRDefault="00F33432" w:rsidP="00F33432">
      <w:pPr>
        <w:widowControl w:val="0"/>
        <w:jc w:val="both"/>
        <w:rPr>
          <w:sz w:val="20"/>
        </w:rPr>
      </w:pPr>
    </w:p>
    <w:p w14:paraId="0FDBAF28" w14:textId="77777777" w:rsidR="00F33432" w:rsidRPr="00287DFB" w:rsidRDefault="00F33432" w:rsidP="00F33432">
      <w:pPr>
        <w:widowControl w:val="0"/>
        <w:jc w:val="both"/>
        <w:rPr>
          <w:sz w:val="20"/>
          <w:szCs w:val="20"/>
        </w:rPr>
      </w:pPr>
      <w:r w:rsidRPr="00287DFB">
        <w:rPr>
          <w:sz w:val="20"/>
        </w:rPr>
        <w:t>El siguiente cuadro establece los principales componentes de los gastos de administración del Emisor para los períodos económicos finalizados el 30 de junio de 2020 y 2019</w:t>
      </w:r>
      <w:r w:rsidR="004272D2" w:rsidRPr="00287DFB">
        <w:rPr>
          <w:sz w:val="20"/>
        </w:rPr>
        <w:t>:</w:t>
      </w:r>
    </w:p>
    <w:p w14:paraId="79DB38B7" w14:textId="77777777" w:rsidR="00F33432" w:rsidRPr="00287DFB" w:rsidRDefault="00F33432" w:rsidP="00F33432">
      <w:pPr>
        <w:widowControl w:val="0"/>
        <w:jc w:val="both"/>
        <w:rPr>
          <w:sz w:val="20"/>
          <w:szCs w:val="20"/>
        </w:rPr>
      </w:pPr>
    </w:p>
    <w:tbl>
      <w:tblPr>
        <w:tblW w:w="9404" w:type="dxa"/>
        <w:jc w:val="center"/>
        <w:tblLayout w:type="fixed"/>
        <w:tblCellMar>
          <w:left w:w="0" w:type="dxa"/>
          <w:right w:w="0" w:type="dxa"/>
        </w:tblCellMar>
        <w:tblLook w:val="01E0" w:firstRow="1" w:lastRow="1" w:firstColumn="1" w:lastColumn="1" w:noHBand="0" w:noVBand="0"/>
      </w:tblPr>
      <w:tblGrid>
        <w:gridCol w:w="2957"/>
        <w:gridCol w:w="1543"/>
        <w:gridCol w:w="1414"/>
        <w:gridCol w:w="1433"/>
        <w:gridCol w:w="2057"/>
      </w:tblGrid>
      <w:tr w:rsidR="0050653E" w:rsidRPr="00287DFB" w14:paraId="604EFAD9" w14:textId="77777777" w:rsidTr="009E5404">
        <w:trPr>
          <w:trHeight w:val="757"/>
          <w:jc w:val="center"/>
        </w:trPr>
        <w:tc>
          <w:tcPr>
            <w:tcW w:w="3261" w:type="dxa"/>
            <w:shd w:val="clear" w:color="auto" w:fill="auto"/>
          </w:tcPr>
          <w:p w14:paraId="6A1BC49B" w14:textId="77777777" w:rsidR="0050653E" w:rsidRPr="00287DFB" w:rsidRDefault="0050653E" w:rsidP="00EE4A53">
            <w:pPr>
              <w:pStyle w:val="TableParagraph"/>
              <w:spacing w:before="1"/>
              <w:ind w:left="200"/>
              <w:rPr>
                <w:rFonts w:ascii="Times New Roman" w:hAnsi="Times New Roman" w:cs="Times New Roman"/>
                <w:b/>
                <w:sz w:val="18"/>
              </w:rPr>
            </w:pPr>
            <w:r w:rsidRPr="00287DFB">
              <w:rPr>
                <w:rFonts w:ascii="Times New Roman" w:hAnsi="Times New Roman" w:cs="Times New Roman"/>
                <w:b/>
                <w:sz w:val="18"/>
              </w:rPr>
              <w:t>Gastos de administración:</w:t>
            </w:r>
          </w:p>
        </w:tc>
        <w:tc>
          <w:tcPr>
            <w:tcW w:w="1701" w:type="dxa"/>
            <w:tcBorders>
              <w:bottom w:val="single" w:sz="4" w:space="0" w:color="000000"/>
            </w:tcBorders>
            <w:shd w:val="clear" w:color="auto" w:fill="auto"/>
          </w:tcPr>
          <w:p w14:paraId="46525F86" w14:textId="77777777" w:rsidR="00F33432" w:rsidRPr="00287DFB" w:rsidRDefault="00F33432" w:rsidP="00EE4A53">
            <w:pPr>
              <w:pStyle w:val="TableParagraph"/>
              <w:spacing w:line="256" w:lineRule="auto"/>
              <w:ind w:left="199" w:right="197"/>
              <w:jc w:val="center"/>
              <w:rPr>
                <w:rFonts w:ascii="Times New Roman" w:hAnsi="Times New Roman" w:cs="Times New Roman"/>
                <w:b/>
                <w:sz w:val="18"/>
              </w:rPr>
            </w:pPr>
          </w:p>
        </w:tc>
        <w:tc>
          <w:tcPr>
            <w:tcW w:w="1559" w:type="dxa"/>
            <w:tcBorders>
              <w:bottom w:val="single" w:sz="4" w:space="0" w:color="000000"/>
            </w:tcBorders>
            <w:shd w:val="clear" w:color="auto" w:fill="auto"/>
          </w:tcPr>
          <w:p w14:paraId="61278320" w14:textId="77777777" w:rsidR="0050653E" w:rsidRPr="009E5404" w:rsidRDefault="0050653E" w:rsidP="005711AC">
            <w:pPr>
              <w:pStyle w:val="TableParagraph"/>
              <w:spacing w:before="93" w:line="256" w:lineRule="auto"/>
              <w:ind w:left="96" w:right="153"/>
              <w:jc w:val="center"/>
              <w:rPr>
                <w:b/>
                <w:sz w:val="18"/>
              </w:rPr>
            </w:pPr>
            <w:r w:rsidRPr="005711AC">
              <w:rPr>
                <w:rFonts w:ascii="Times New Roman" w:hAnsi="Times New Roman" w:cs="Times New Roman"/>
                <w:b/>
                <w:sz w:val="18"/>
                <w:szCs w:val="18"/>
              </w:rPr>
              <w:t>Períodos intermedios finalizados</w:t>
            </w:r>
            <w:r w:rsidRPr="005711AC">
              <w:rPr>
                <w:rFonts w:ascii="Times New Roman" w:hAnsi="Times New Roman" w:cs="Times New Roman"/>
                <w:b/>
                <w:sz w:val="18"/>
              </w:rPr>
              <w:t xml:space="preserve"> el  30</w:t>
            </w:r>
            <w:r w:rsidRPr="005711AC">
              <w:rPr>
                <w:rFonts w:ascii="Times New Roman" w:hAnsi="Times New Roman" w:cs="Times New Roman"/>
                <w:b/>
                <w:sz w:val="18"/>
                <w:szCs w:val="18"/>
              </w:rPr>
              <w:t xml:space="preserve"> de junio de</w:t>
            </w:r>
          </w:p>
        </w:tc>
        <w:tc>
          <w:tcPr>
            <w:tcW w:w="1580" w:type="dxa"/>
            <w:tcBorders>
              <w:bottom w:val="single" w:sz="4" w:space="0" w:color="000000"/>
            </w:tcBorders>
            <w:shd w:val="clear" w:color="auto" w:fill="auto"/>
          </w:tcPr>
          <w:p w14:paraId="43DE4E99" w14:textId="77777777" w:rsidR="00F33432" w:rsidRPr="00287DFB" w:rsidRDefault="00F33432" w:rsidP="00EE4A53">
            <w:pPr>
              <w:pStyle w:val="TableParagraph"/>
              <w:spacing w:line="256" w:lineRule="auto"/>
              <w:ind w:left="141" w:right="196"/>
              <w:jc w:val="center"/>
              <w:rPr>
                <w:rFonts w:ascii="Times New Roman" w:hAnsi="Times New Roman" w:cs="Times New Roman"/>
                <w:b/>
                <w:sz w:val="18"/>
              </w:rPr>
            </w:pPr>
          </w:p>
        </w:tc>
        <w:tc>
          <w:tcPr>
            <w:tcW w:w="1303" w:type="dxa"/>
            <w:tcBorders>
              <w:bottom w:val="single" w:sz="4" w:space="0" w:color="000000"/>
            </w:tcBorders>
            <w:shd w:val="clear" w:color="auto" w:fill="auto"/>
          </w:tcPr>
          <w:p w14:paraId="427A139B" w14:textId="77777777" w:rsidR="00F33432" w:rsidRPr="00287DFB" w:rsidRDefault="00F33432" w:rsidP="00EE4A53">
            <w:pPr>
              <w:pStyle w:val="TableParagraph"/>
              <w:spacing w:before="93" w:line="256" w:lineRule="auto"/>
              <w:ind w:left="95" w:right="97"/>
              <w:jc w:val="center"/>
              <w:rPr>
                <w:rFonts w:ascii="Times New Roman" w:hAnsi="Times New Roman" w:cs="Times New Roman"/>
                <w:b/>
                <w:sz w:val="18"/>
              </w:rPr>
            </w:pPr>
          </w:p>
        </w:tc>
      </w:tr>
      <w:tr w:rsidR="001A7EB9" w:rsidRPr="00287DFB" w14:paraId="7518453E" w14:textId="77777777" w:rsidTr="00DC7CA2">
        <w:trPr>
          <w:trHeight w:val="397"/>
          <w:jc w:val="center"/>
        </w:trPr>
        <w:tc>
          <w:tcPr>
            <w:tcW w:w="4316" w:type="dxa"/>
            <w:gridSpan w:val="2"/>
            <w:shd w:val="clear" w:color="auto" w:fill="auto"/>
          </w:tcPr>
          <w:p w14:paraId="50FA32FE" w14:textId="77777777" w:rsidR="001A7EB9" w:rsidRPr="00287DFB" w:rsidRDefault="001A7EB9" w:rsidP="001A7EB9">
            <w:pPr>
              <w:pStyle w:val="TableParagraph"/>
              <w:spacing w:before="6"/>
              <w:jc w:val="both"/>
              <w:rPr>
                <w:rFonts w:ascii="Times New Roman" w:hAnsi="Times New Roman" w:cs="Times New Roman"/>
                <w:b/>
                <w:sz w:val="18"/>
              </w:rPr>
            </w:pPr>
          </w:p>
        </w:tc>
        <w:tc>
          <w:tcPr>
            <w:tcW w:w="2268" w:type="dxa"/>
            <w:gridSpan w:val="2"/>
            <w:tcBorders>
              <w:bottom w:val="single" w:sz="4" w:space="0" w:color="000000"/>
            </w:tcBorders>
            <w:shd w:val="clear" w:color="auto" w:fill="auto"/>
            <w:vAlign w:val="center"/>
          </w:tcPr>
          <w:p w14:paraId="29832426" w14:textId="77777777" w:rsidR="001A7EB9" w:rsidRPr="001A7EB9" w:rsidRDefault="001A7EB9" w:rsidP="001A7EB9">
            <w:pPr>
              <w:rPr>
                <w:b/>
                <w:bCs/>
                <w:sz w:val="18"/>
                <w:szCs w:val="20"/>
                <w:lang w:eastAsia="es-AR"/>
              </w:rPr>
            </w:pPr>
            <w:r w:rsidRPr="001A7EB9">
              <w:rPr>
                <w:b/>
                <w:bCs/>
                <w:sz w:val="18"/>
                <w:szCs w:val="20"/>
                <w:lang w:eastAsia="es-AR"/>
              </w:rPr>
              <w:t>2020</w:t>
            </w:r>
          </w:p>
        </w:tc>
        <w:tc>
          <w:tcPr>
            <w:tcW w:w="2268" w:type="dxa"/>
            <w:tcBorders>
              <w:bottom w:val="single" w:sz="4" w:space="0" w:color="000000"/>
            </w:tcBorders>
            <w:shd w:val="clear" w:color="auto" w:fill="auto"/>
            <w:vAlign w:val="center"/>
          </w:tcPr>
          <w:p w14:paraId="270E9288" w14:textId="77777777" w:rsidR="001A7EB9" w:rsidRPr="001A7EB9" w:rsidRDefault="001A7EB9" w:rsidP="001A7EB9">
            <w:pPr>
              <w:rPr>
                <w:b/>
                <w:bCs/>
                <w:sz w:val="18"/>
                <w:szCs w:val="20"/>
                <w:lang w:eastAsia="es-AR"/>
              </w:rPr>
            </w:pPr>
            <w:r w:rsidRPr="001A7EB9">
              <w:rPr>
                <w:b/>
                <w:bCs/>
                <w:sz w:val="18"/>
                <w:szCs w:val="20"/>
                <w:lang w:eastAsia="es-AR"/>
              </w:rPr>
              <w:t>2019</w:t>
            </w:r>
          </w:p>
        </w:tc>
      </w:tr>
      <w:tr w:rsidR="0050653E" w:rsidRPr="00287DFB" w14:paraId="0E71AA24" w14:textId="77777777" w:rsidTr="009E5404">
        <w:trPr>
          <w:trHeight w:val="236"/>
          <w:jc w:val="center"/>
        </w:trPr>
        <w:tc>
          <w:tcPr>
            <w:tcW w:w="3261" w:type="dxa"/>
            <w:shd w:val="clear" w:color="auto" w:fill="auto"/>
          </w:tcPr>
          <w:p w14:paraId="3F25538F" w14:textId="77777777" w:rsidR="0050653E" w:rsidRPr="00287DFB" w:rsidRDefault="0050653E" w:rsidP="00EE4A53">
            <w:pPr>
              <w:pStyle w:val="TableParagraph"/>
              <w:spacing w:before="15"/>
              <w:ind w:left="200"/>
              <w:rPr>
                <w:rFonts w:ascii="Times New Roman" w:hAnsi="Times New Roman" w:cs="Times New Roman"/>
                <w:sz w:val="18"/>
              </w:rPr>
            </w:pPr>
            <w:r w:rsidRPr="00287DFB">
              <w:rPr>
                <w:rFonts w:ascii="Times New Roman" w:hAnsi="Times New Roman" w:cs="Times New Roman"/>
                <w:sz w:val="18"/>
              </w:rPr>
              <w:t>Servicios de seguridad</w:t>
            </w:r>
          </w:p>
        </w:tc>
        <w:tc>
          <w:tcPr>
            <w:tcW w:w="1701" w:type="dxa"/>
            <w:tcBorders>
              <w:top w:val="single" w:sz="4" w:space="0" w:color="000000"/>
            </w:tcBorders>
            <w:shd w:val="clear" w:color="auto" w:fill="auto"/>
          </w:tcPr>
          <w:p w14:paraId="16036E7E" w14:textId="77777777" w:rsidR="00F33432" w:rsidRPr="00287DFB" w:rsidRDefault="00F33432" w:rsidP="00EE4A53">
            <w:pPr>
              <w:pStyle w:val="TableParagraph"/>
              <w:spacing w:before="21"/>
              <w:ind w:right="95"/>
              <w:jc w:val="right"/>
              <w:rPr>
                <w:rFonts w:ascii="Times New Roman" w:hAnsi="Times New Roman" w:cs="Times New Roman"/>
                <w:w w:val="95"/>
                <w:sz w:val="18"/>
              </w:rPr>
            </w:pPr>
          </w:p>
        </w:tc>
        <w:tc>
          <w:tcPr>
            <w:tcW w:w="1559" w:type="dxa"/>
            <w:tcBorders>
              <w:top w:val="single" w:sz="4" w:space="0" w:color="000000"/>
            </w:tcBorders>
            <w:shd w:val="clear" w:color="auto" w:fill="auto"/>
          </w:tcPr>
          <w:p w14:paraId="1CB28D93" w14:textId="77777777" w:rsidR="0050653E" w:rsidRPr="00287DFB" w:rsidRDefault="0050653E" w:rsidP="00EE4A53">
            <w:pPr>
              <w:pStyle w:val="TableParagraph"/>
              <w:spacing w:before="21"/>
              <w:ind w:right="139"/>
              <w:jc w:val="right"/>
              <w:rPr>
                <w:rFonts w:ascii="Times New Roman" w:hAnsi="Times New Roman" w:cs="Times New Roman"/>
                <w:sz w:val="18"/>
              </w:rPr>
            </w:pPr>
            <w:r w:rsidRPr="00287DFB">
              <w:rPr>
                <w:rFonts w:ascii="Times New Roman" w:hAnsi="Times New Roman" w:cs="Times New Roman"/>
                <w:w w:val="95"/>
                <w:sz w:val="18"/>
              </w:rPr>
              <w:t>127.336</w:t>
            </w:r>
          </w:p>
        </w:tc>
        <w:tc>
          <w:tcPr>
            <w:tcW w:w="1580" w:type="dxa"/>
            <w:tcBorders>
              <w:top w:val="single" w:sz="4" w:space="0" w:color="000000"/>
            </w:tcBorders>
            <w:shd w:val="clear" w:color="auto" w:fill="auto"/>
          </w:tcPr>
          <w:p w14:paraId="08EE03EB" w14:textId="77777777" w:rsidR="00F33432" w:rsidRPr="00287DFB" w:rsidRDefault="00F33432" w:rsidP="00EE4A53">
            <w:pPr>
              <w:pStyle w:val="TableParagraph"/>
              <w:spacing w:before="21"/>
              <w:ind w:right="94"/>
              <w:jc w:val="right"/>
              <w:rPr>
                <w:rFonts w:ascii="Times New Roman" w:hAnsi="Times New Roman" w:cs="Times New Roman"/>
                <w:w w:val="95"/>
                <w:sz w:val="18"/>
              </w:rPr>
            </w:pPr>
          </w:p>
        </w:tc>
        <w:tc>
          <w:tcPr>
            <w:tcW w:w="1303" w:type="dxa"/>
            <w:tcBorders>
              <w:top w:val="single" w:sz="4" w:space="0" w:color="000000"/>
            </w:tcBorders>
            <w:shd w:val="clear" w:color="auto" w:fill="auto"/>
          </w:tcPr>
          <w:p w14:paraId="2E18F4BC" w14:textId="77777777" w:rsidR="0050653E" w:rsidRPr="00287DFB" w:rsidRDefault="0050653E" w:rsidP="00EE4A53">
            <w:pPr>
              <w:pStyle w:val="TableParagraph"/>
              <w:spacing w:before="21"/>
              <w:ind w:right="87"/>
              <w:jc w:val="right"/>
              <w:rPr>
                <w:rFonts w:ascii="Times New Roman" w:hAnsi="Times New Roman" w:cs="Times New Roman"/>
                <w:sz w:val="18"/>
              </w:rPr>
            </w:pPr>
            <w:r w:rsidRPr="00287DFB">
              <w:rPr>
                <w:rFonts w:ascii="Times New Roman" w:hAnsi="Times New Roman" w:cs="Times New Roman"/>
                <w:w w:val="95"/>
                <w:sz w:val="18"/>
              </w:rPr>
              <w:t>132.252</w:t>
            </w:r>
          </w:p>
        </w:tc>
      </w:tr>
      <w:tr w:rsidR="0050653E" w:rsidRPr="00287DFB" w14:paraId="375815AA" w14:textId="77777777" w:rsidTr="009E5404">
        <w:trPr>
          <w:trHeight w:val="236"/>
          <w:jc w:val="center"/>
        </w:trPr>
        <w:tc>
          <w:tcPr>
            <w:tcW w:w="3261" w:type="dxa"/>
            <w:shd w:val="clear" w:color="auto" w:fill="auto"/>
          </w:tcPr>
          <w:p w14:paraId="3998D263" w14:textId="77777777" w:rsidR="0050653E" w:rsidRPr="00287DFB" w:rsidRDefault="0050653E" w:rsidP="00EE4A53">
            <w:pPr>
              <w:pStyle w:val="TableParagraph"/>
              <w:spacing w:before="16"/>
              <w:ind w:left="200"/>
              <w:rPr>
                <w:rFonts w:ascii="Times New Roman" w:hAnsi="Times New Roman" w:cs="Times New Roman"/>
                <w:sz w:val="18"/>
              </w:rPr>
            </w:pPr>
            <w:r w:rsidRPr="00287DFB">
              <w:rPr>
                <w:rFonts w:ascii="Times New Roman" w:hAnsi="Times New Roman" w:cs="Times New Roman"/>
                <w:sz w:val="18"/>
              </w:rPr>
              <w:t>Honorarios</w:t>
            </w:r>
          </w:p>
        </w:tc>
        <w:tc>
          <w:tcPr>
            <w:tcW w:w="1701" w:type="dxa"/>
            <w:shd w:val="clear" w:color="auto" w:fill="auto"/>
          </w:tcPr>
          <w:p w14:paraId="36CBF95B" w14:textId="77777777" w:rsidR="00F33432" w:rsidRPr="00287DFB" w:rsidRDefault="00F33432" w:rsidP="00EE4A53">
            <w:pPr>
              <w:pStyle w:val="TableParagraph"/>
              <w:spacing w:before="20"/>
              <w:ind w:right="95"/>
              <w:jc w:val="right"/>
              <w:rPr>
                <w:rFonts w:ascii="Times New Roman" w:hAnsi="Times New Roman" w:cs="Times New Roman"/>
                <w:w w:val="95"/>
                <w:sz w:val="18"/>
              </w:rPr>
            </w:pPr>
          </w:p>
        </w:tc>
        <w:tc>
          <w:tcPr>
            <w:tcW w:w="1559" w:type="dxa"/>
            <w:shd w:val="clear" w:color="auto" w:fill="auto"/>
          </w:tcPr>
          <w:p w14:paraId="4A29E649" w14:textId="77777777" w:rsidR="0050653E" w:rsidRPr="00287DFB" w:rsidRDefault="0050653E" w:rsidP="00EE4A53">
            <w:pPr>
              <w:pStyle w:val="TableParagraph"/>
              <w:spacing w:before="20"/>
              <w:ind w:right="139"/>
              <w:jc w:val="right"/>
              <w:rPr>
                <w:rFonts w:ascii="Times New Roman" w:hAnsi="Times New Roman" w:cs="Times New Roman"/>
                <w:sz w:val="18"/>
              </w:rPr>
            </w:pPr>
            <w:r w:rsidRPr="00287DFB">
              <w:rPr>
                <w:rFonts w:ascii="Times New Roman" w:hAnsi="Times New Roman" w:cs="Times New Roman"/>
                <w:w w:val="95"/>
                <w:sz w:val="18"/>
              </w:rPr>
              <w:t>62.983</w:t>
            </w:r>
          </w:p>
        </w:tc>
        <w:tc>
          <w:tcPr>
            <w:tcW w:w="1580" w:type="dxa"/>
            <w:shd w:val="clear" w:color="auto" w:fill="auto"/>
          </w:tcPr>
          <w:p w14:paraId="44744A46" w14:textId="77777777" w:rsidR="00F33432" w:rsidRPr="00287DFB" w:rsidRDefault="00F33432" w:rsidP="00EE4A53">
            <w:pPr>
              <w:pStyle w:val="TableParagraph"/>
              <w:spacing w:before="26"/>
              <w:ind w:right="94"/>
              <w:jc w:val="right"/>
              <w:rPr>
                <w:rFonts w:ascii="Times New Roman" w:hAnsi="Times New Roman" w:cs="Times New Roman"/>
                <w:w w:val="95"/>
                <w:sz w:val="18"/>
              </w:rPr>
            </w:pPr>
          </w:p>
        </w:tc>
        <w:tc>
          <w:tcPr>
            <w:tcW w:w="1303" w:type="dxa"/>
            <w:shd w:val="clear" w:color="auto" w:fill="auto"/>
          </w:tcPr>
          <w:p w14:paraId="3C522B68" w14:textId="77777777" w:rsidR="0050653E" w:rsidRPr="00287DFB" w:rsidRDefault="0050653E" w:rsidP="00EE4A53">
            <w:pPr>
              <w:pStyle w:val="TableParagraph"/>
              <w:spacing w:before="26"/>
              <w:ind w:right="87"/>
              <w:jc w:val="right"/>
              <w:rPr>
                <w:rFonts w:ascii="Times New Roman" w:hAnsi="Times New Roman" w:cs="Times New Roman"/>
                <w:sz w:val="18"/>
              </w:rPr>
            </w:pPr>
            <w:r w:rsidRPr="00287DFB">
              <w:rPr>
                <w:rFonts w:ascii="Times New Roman" w:hAnsi="Times New Roman" w:cs="Times New Roman"/>
                <w:w w:val="95"/>
                <w:sz w:val="18"/>
              </w:rPr>
              <w:t>90.893</w:t>
            </w:r>
          </w:p>
        </w:tc>
      </w:tr>
      <w:tr w:rsidR="0050653E" w:rsidRPr="00287DFB" w14:paraId="1D8A142A" w14:textId="77777777" w:rsidTr="009E5404">
        <w:trPr>
          <w:trHeight w:val="231"/>
          <w:jc w:val="center"/>
        </w:trPr>
        <w:tc>
          <w:tcPr>
            <w:tcW w:w="3261" w:type="dxa"/>
            <w:shd w:val="clear" w:color="auto" w:fill="auto"/>
          </w:tcPr>
          <w:p w14:paraId="4943EF47" w14:textId="77777777" w:rsidR="0050653E" w:rsidRPr="00287DFB" w:rsidRDefault="0050653E" w:rsidP="00EE4A53">
            <w:pPr>
              <w:pStyle w:val="TableParagraph"/>
              <w:spacing w:before="15" w:line="204" w:lineRule="exact"/>
              <w:ind w:left="200"/>
              <w:rPr>
                <w:rFonts w:ascii="Times New Roman" w:hAnsi="Times New Roman" w:cs="Times New Roman"/>
                <w:sz w:val="18"/>
              </w:rPr>
            </w:pPr>
            <w:r w:rsidRPr="00287DFB">
              <w:rPr>
                <w:rFonts w:ascii="Times New Roman" w:hAnsi="Times New Roman" w:cs="Times New Roman"/>
                <w:sz w:val="18"/>
              </w:rPr>
              <w:t>Impuestos</w:t>
            </w:r>
          </w:p>
        </w:tc>
        <w:tc>
          <w:tcPr>
            <w:tcW w:w="1701" w:type="dxa"/>
            <w:shd w:val="clear" w:color="auto" w:fill="auto"/>
          </w:tcPr>
          <w:p w14:paraId="4E3F4C6F" w14:textId="77777777" w:rsidR="00F33432" w:rsidRPr="00287DFB" w:rsidRDefault="00F33432" w:rsidP="00EE4A53">
            <w:pPr>
              <w:pStyle w:val="TableParagraph"/>
              <w:spacing w:before="19"/>
              <w:ind w:right="95"/>
              <w:jc w:val="right"/>
              <w:rPr>
                <w:rFonts w:ascii="Times New Roman" w:hAnsi="Times New Roman" w:cs="Times New Roman"/>
                <w:w w:val="95"/>
                <w:sz w:val="18"/>
              </w:rPr>
            </w:pPr>
          </w:p>
        </w:tc>
        <w:tc>
          <w:tcPr>
            <w:tcW w:w="1559" w:type="dxa"/>
            <w:shd w:val="clear" w:color="auto" w:fill="auto"/>
          </w:tcPr>
          <w:p w14:paraId="6D642FC3" w14:textId="77777777" w:rsidR="0050653E" w:rsidRPr="00287DFB" w:rsidRDefault="0050653E" w:rsidP="00EE4A53">
            <w:pPr>
              <w:pStyle w:val="TableParagraph"/>
              <w:spacing w:before="19"/>
              <w:ind w:right="139"/>
              <w:jc w:val="right"/>
              <w:rPr>
                <w:rFonts w:ascii="Times New Roman" w:hAnsi="Times New Roman" w:cs="Times New Roman"/>
                <w:sz w:val="18"/>
              </w:rPr>
            </w:pPr>
            <w:r w:rsidRPr="00287DFB">
              <w:rPr>
                <w:rFonts w:ascii="Times New Roman" w:hAnsi="Times New Roman" w:cs="Times New Roman"/>
                <w:w w:val="95"/>
                <w:sz w:val="18"/>
              </w:rPr>
              <w:t>88.985</w:t>
            </w:r>
          </w:p>
        </w:tc>
        <w:tc>
          <w:tcPr>
            <w:tcW w:w="1580" w:type="dxa"/>
            <w:shd w:val="clear" w:color="auto" w:fill="auto"/>
          </w:tcPr>
          <w:p w14:paraId="37894C31" w14:textId="77777777" w:rsidR="00F33432" w:rsidRPr="00287DFB" w:rsidRDefault="00F33432" w:rsidP="00EE4A53">
            <w:pPr>
              <w:pStyle w:val="TableParagraph"/>
              <w:spacing w:before="27"/>
              <w:ind w:right="94"/>
              <w:jc w:val="right"/>
              <w:rPr>
                <w:rFonts w:ascii="Times New Roman" w:hAnsi="Times New Roman" w:cs="Times New Roman"/>
                <w:w w:val="95"/>
                <w:sz w:val="18"/>
              </w:rPr>
            </w:pPr>
          </w:p>
        </w:tc>
        <w:tc>
          <w:tcPr>
            <w:tcW w:w="1303" w:type="dxa"/>
            <w:shd w:val="clear" w:color="auto" w:fill="auto"/>
          </w:tcPr>
          <w:p w14:paraId="293CD37C" w14:textId="77777777" w:rsidR="0050653E" w:rsidRPr="00287DFB" w:rsidRDefault="0050653E" w:rsidP="00EE4A53">
            <w:pPr>
              <w:pStyle w:val="TableParagraph"/>
              <w:spacing w:before="27"/>
              <w:ind w:right="87"/>
              <w:jc w:val="right"/>
              <w:rPr>
                <w:rFonts w:ascii="Times New Roman" w:hAnsi="Times New Roman" w:cs="Times New Roman"/>
                <w:sz w:val="18"/>
              </w:rPr>
            </w:pPr>
            <w:r w:rsidRPr="00287DFB">
              <w:rPr>
                <w:rFonts w:ascii="Times New Roman" w:hAnsi="Times New Roman" w:cs="Times New Roman"/>
                <w:w w:val="95"/>
                <w:sz w:val="18"/>
              </w:rPr>
              <w:t>113.819</w:t>
            </w:r>
          </w:p>
        </w:tc>
      </w:tr>
      <w:tr w:rsidR="0050653E" w:rsidRPr="00287DFB" w14:paraId="742957DC" w14:textId="77777777" w:rsidTr="009E5404">
        <w:trPr>
          <w:trHeight w:val="227"/>
          <w:jc w:val="center"/>
        </w:trPr>
        <w:tc>
          <w:tcPr>
            <w:tcW w:w="3261" w:type="dxa"/>
            <w:shd w:val="clear" w:color="auto" w:fill="auto"/>
          </w:tcPr>
          <w:p w14:paraId="55345A1C" w14:textId="77777777" w:rsidR="0050653E" w:rsidRPr="00287DFB" w:rsidRDefault="0050653E" w:rsidP="00EE4A53">
            <w:pPr>
              <w:pStyle w:val="TableParagraph"/>
              <w:spacing w:before="11" w:line="205" w:lineRule="exact"/>
              <w:ind w:left="200"/>
              <w:rPr>
                <w:rFonts w:ascii="Times New Roman" w:hAnsi="Times New Roman" w:cs="Times New Roman"/>
                <w:sz w:val="18"/>
              </w:rPr>
            </w:pPr>
            <w:r w:rsidRPr="00287DFB">
              <w:rPr>
                <w:rFonts w:ascii="Times New Roman" w:hAnsi="Times New Roman" w:cs="Times New Roman"/>
                <w:sz w:val="18"/>
              </w:rPr>
              <w:t>Gastos de mantenimiento, conservación y reparaciones</w:t>
            </w:r>
          </w:p>
        </w:tc>
        <w:tc>
          <w:tcPr>
            <w:tcW w:w="1701" w:type="dxa"/>
            <w:shd w:val="clear" w:color="auto" w:fill="auto"/>
          </w:tcPr>
          <w:p w14:paraId="5471CF9E" w14:textId="77777777" w:rsidR="00F33432" w:rsidRPr="00287DFB" w:rsidRDefault="00F33432" w:rsidP="00EE4A53">
            <w:pPr>
              <w:pStyle w:val="TableParagraph"/>
              <w:spacing w:before="16"/>
              <w:ind w:right="95"/>
              <w:jc w:val="right"/>
              <w:rPr>
                <w:rFonts w:ascii="Times New Roman" w:hAnsi="Times New Roman" w:cs="Times New Roman"/>
                <w:w w:val="95"/>
                <w:sz w:val="18"/>
              </w:rPr>
            </w:pPr>
          </w:p>
        </w:tc>
        <w:tc>
          <w:tcPr>
            <w:tcW w:w="1559" w:type="dxa"/>
            <w:shd w:val="clear" w:color="auto" w:fill="auto"/>
          </w:tcPr>
          <w:p w14:paraId="2D36CC5F" w14:textId="77777777" w:rsidR="0050653E" w:rsidRPr="00287DFB" w:rsidRDefault="0050653E" w:rsidP="00EE4A53">
            <w:pPr>
              <w:pStyle w:val="TableParagraph"/>
              <w:spacing w:before="16"/>
              <w:ind w:right="139"/>
              <w:jc w:val="right"/>
              <w:rPr>
                <w:rFonts w:ascii="Times New Roman" w:hAnsi="Times New Roman" w:cs="Times New Roman"/>
                <w:sz w:val="18"/>
              </w:rPr>
            </w:pPr>
            <w:r w:rsidRPr="00287DFB">
              <w:rPr>
                <w:rFonts w:ascii="Times New Roman" w:hAnsi="Times New Roman" w:cs="Times New Roman"/>
                <w:w w:val="95"/>
                <w:sz w:val="18"/>
              </w:rPr>
              <w:t>79.938</w:t>
            </w:r>
          </w:p>
        </w:tc>
        <w:tc>
          <w:tcPr>
            <w:tcW w:w="1580" w:type="dxa"/>
            <w:shd w:val="clear" w:color="auto" w:fill="auto"/>
          </w:tcPr>
          <w:p w14:paraId="2A4B2889" w14:textId="77777777" w:rsidR="00F33432" w:rsidRPr="00287DFB" w:rsidRDefault="00F33432" w:rsidP="00EE4A53">
            <w:pPr>
              <w:pStyle w:val="TableParagraph"/>
              <w:spacing w:before="22"/>
              <w:ind w:right="94"/>
              <w:jc w:val="right"/>
              <w:rPr>
                <w:rFonts w:ascii="Times New Roman" w:hAnsi="Times New Roman" w:cs="Times New Roman"/>
                <w:w w:val="95"/>
                <w:sz w:val="18"/>
              </w:rPr>
            </w:pPr>
          </w:p>
        </w:tc>
        <w:tc>
          <w:tcPr>
            <w:tcW w:w="1303" w:type="dxa"/>
            <w:shd w:val="clear" w:color="auto" w:fill="auto"/>
          </w:tcPr>
          <w:p w14:paraId="205EE950" w14:textId="77777777" w:rsidR="0050653E" w:rsidRPr="00287DFB" w:rsidRDefault="0050653E" w:rsidP="00EE4A53">
            <w:pPr>
              <w:pStyle w:val="TableParagraph"/>
              <w:spacing w:before="22"/>
              <w:ind w:right="87"/>
              <w:jc w:val="right"/>
              <w:rPr>
                <w:rFonts w:ascii="Times New Roman" w:hAnsi="Times New Roman" w:cs="Times New Roman"/>
                <w:sz w:val="18"/>
              </w:rPr>
            </w:pPr>
            <w:r w:rsidRPr="00287DFB">
              <w:rPr>
                <w:rFonts w:ascii="Times New Roman" w:hAnsi="Times New Roman" w:cs="Times New Roman"/>
                <w:w w:val="95"/>
                <w:sz w:val="18"/>
              </w:rPr>
              <w:t>97.830</w:t>
            </w:r>
          </w:p>
        </w:tc>
      </w:tr>
      <w:tr w:rsidR="0050653E" w:rsidRPr="00287DFB" w14:paraId="61C558F9" w14:textId="77777777" w:rsidTr="009E5404">
        <w:trPr>
          <w:trHeight w:val="232"/>
          <w:jc w:val="center"/>
        </w:trPr>
        <w:tc>
          <w:tcPr>
            <w:tcW w:w="3261" w:type="dxa"/>
            <w:shd w:val="clear" w:color="auto" w:fill="auto"/>
          </w:tcPr>
          <w:p w14:paraId="711C7CCB" w14:textId="77777777" w:rsidR="0050653E" w:rsidRPr="00287DFB" w:rsidRDefault="0050653E" w:rsidP="00EE4A53">
            <w:pPr>
              <w:pStyle w:val="TableParagraph"/>
              <w:spacing w:before="11"/>
              <w:ind w:left="200"/>
              <w:rPr>
                <w:rFonts w:ascii="Times New Roman" w:hAnsi="Times New Roman" w:cs="Times New Roman"/>
                <w:sz w:val="18"/>
              </w:rPr>
            </w:pPr>
            <w:r w:rsidRPr="00287DFB">
              <w:rPr>
                <w:rFonts w:ascii="Times New Roman" w:hAnsi="Times New Roman" w:cs="Times New Roman"/>
                <w:sz w:val="18"/>
              </w:rPr>
              <w:t>Electricidad y comunicaciones</w:t>
            </w:r>
          </w:p>
        </w:tc>
        <w:tc>
          <w:tcPr>
            <w:tcW w:w="1701" w:type="dxa"/>
            <w:shd w:val="clear" w:color="auto" w:fill="auto"/>
          </w:tcPr>
          <w:p w14:paraId="6CEC6AE9" w14:textId="77777777" w:rsidR="00F33432" w:rsidRPr="00287DFB" w:rsidRDefault="00F33432" w:rsidP="00EE4A53">
            <w:pPr>
              <w:pStyle w:val="TableParagraph"/>
              <w:spacing w:before="16"/>
              <w:ind w:right="95"/>
              <w:jc w:val="right"/>
              <w:rPr>
                <w:rFonts w:ascii="Times New Roman" w:hAnsi="Times New Roman" w:cs="Times New Roman"/>
                <w:w w:val="95"/>
                <w:sz w:val="18"/>
              </w:rPr>
            </w:pPr>
          </w:p>
        </w:tc>
        <w:tc>
          <w:tcPr>
            <w:tcW w:w="1559" w:type="dxa"/>
            <w:shd w:val="clear" w:color="auto" w:fill="auto"/>
          </w:tcPr>
          <w:p w14:paraId="44CE4D87" w14:textId="77777777" w:rsidR="0050653E" w:rsidRPr="00287DFB" w:rsidRDefault="0050653E" w:rsidP="00EE4A53">
            <w:pPr>
              <w:pStyle w:val="TableParagraph"/>
              <w:spacing w:before="16"/>
              <w:ind w:right="139"/>
              <w:jc w:val="right"/>
              <w:rPr>
                <w:rFonts w:ascii="Times New Roman" w:hAnsi="Times New Roman" w:cs="Times New Roman"/>
                <w:sz w:val="18"/>
              </w:rPr>
            </w:pPr>
            <w:r w:rsidRPr="00287DFB">
              <w:rPr>
                <w:rFonts w:ascii="Times New Roman" w:hAnsi="Times New Roman" w:cs="Times New Roman"/>
                <w:w w:val="95"/>
                <w:sz w:val="18"/>
              </w:rPr>
              <w:t>67.106</w:t>
            </w:r>
          </w:p>
        </w:tc>
        <w:tc>
          <w:tcPr>
            <w:tcW w:w="1580" w:type="dxa"/>
            <w:shd w:val="clear" w:color="auto" w:fill="auto"/>
          </w:tcPr>
          <w:p w14:paraId="398108A3" w14:textId="77777777" w:rsidR="00F33432" w:rsidRPr="00287DFB" w:rsidRDefault="00F33432" w:rsidP="00EE4A53">
            <w:pPr>
              <w:pStyle w:val="TableParagraph"/>
              <w:spacing w:before="22"/>
              <w:ind w:right="94"/>
              <w:jc w:val="right"/>
              <w:rPr>
                <w:rFonts w:ascii="Times New Roman" w:hAnsi="Times New Roman" w:cs="Times New Roman"/>
                <w:w w:val="95"/>
                <w:sz w:val="18"/>
              </w:rPr>
            </w:pPr>
          </w:p>
        </w:tc>
        <w:tc>
          <w:tcPr>
            <w:tcW w:w="1303" w:type="dxa"/>
            <w:shd w:val="clear" w:color="auto" w:fill="auto"/>
          </w:tcPr>
          <w:p w14:paraId="263531D4" w14:textId="77777777" w:rsidR="0050653E" w:rsidRPr="00287DFB" w:rsidRDefault="0050653E" w:rsidP="00EE4A53">
            <w:pPr>
              <w:pStyle w:val="TableParagraph"/>
              <w:spacing w:before="22"/>
              <w:ind w:right="87"/>
              <w:jc w:val="right"/>
              <w:rPr>
                <w:rFonts w:ascii="Times New Roman" w:hAnsi="Times New Roman" w:cs="Times New Roman"/>
                <w:sz w:val="18"/>
              </w:rPr>
            </w:pPr>
            <w:r w:rsidRPr="00287DFB">
              <w:rPr>
                <w:rFonts w:ascii="Times New Roman" w:hAnsi="Times New Roman" w:cs="Times New Roman"/>
                <w:w w:val="95"/>
                <w:sz w:val="18"/>
              </w:rPr>
              <w:t>78.824</w:t>
            </w:r>
          </w:p>
        </w:tc>
      </w:tr>
      <w:tr w:rsidR="0050653E" w:rsidRPr="00287DFB" w14:paraId="0762A9EA" w14:textId="77777777" w:rsidTr="009E5404">
        <w:trPr>
          <w:trHeight w:val="235"/>
          <w:jc w:val="center"/>
        </w:trPr>
        <w:tc>
          <w:tcPr>
            <w:tcW w:w="3261" w:type="dxa"/>
            <w:shd w:val="clear" w:color="auto" w:fill="auto"/>
          </w:tcPr>
          <w:p w14:paraId="6AF322D1" w14:textId="77777777" w:rsidR="0050653E" w:rsidRPr="00287DFB" w:rsidRDefault="0050653E" w:rsidP="00EE4A53">
            <w:pPr>
              <w:pStyle w:val="TableParagraph"/>
              <w:spacing w:before="15"/>
              <w:ind w:left="200"/>
              <w:rPr>
                <w:rFonts w:ascii="Times New Roman" w:hAnsi="Times New Roman" w:cs="Times New Roman"/>
                <w:sz w:val="18"/>
              </w:rPr>
            </w:pPr>
            <w:r w:rsidRPr="00287DFB">
              <w:rPr>
                <w:rFonts w:ascii="Times New Roman" w:hAnsi="Times New Roman" w:cs="Times New Roman"/>
                <w:sz w:val="18"/>
              </w:rPr>
              <w:t>Alquileres</w:t>
            </w:r>
          </w:p>
        </w:tc>
        <w:tc>
          <w:tcPr>
            <w:tcW w:w="1701" w:type="dxa"/>
            <w:shd w:val="clear" w:color="auto" w:fill="auto"/>
          </w:tcPr>
          <w:p w14:paraId="0C8BAE61" w14:textId="77777777" w:rsidR="00F33432" w:rsidRPr="00287DFB" w:rsidRDefault="00F33432" w:rsidP="00EE4A53">
            <w:pPr>
              <w:pStyle w:val="TableParagraph"/>
              <w:spacing w:before="19"/>
              <w:ind w:right="95"/>
              <w:jc w:val="right"/>
              <w:rPr>
                <w:rFonts w:ascii="Times New Roman" w:hAnsi="Times New Roman" w:cs="Times New Roman"/>
                <w:w w:val="95"/>
                <w:sz w:val="18"/>
              </w:rPr>
            </w:pPr>
          </w:p>
        </w:tc>
        <w:tc>
          <w:tcPr>
            <w:tcW w:w="1559" w:type="dxa"/>
            <w:shd w:val="clear" w:color="auto" w:fill="auto"/>
          </w:tcPr>
          <w:p w14:paraId="65AD7BDA" w14:textId="77777777" w:rsidR="0050653E" w:rsidRPr="00287DFB" w:rsidRDefault="0050653E" w:rsidP="00EE4A53">
            <w:pPr>
              <w:pStyle w:val="TableParagraph"/>
              <w:spacing w:before="19"/>
              <w:ind w:right="139"/>
              <w:jc w:val="right"/>
              <w:rPr>
                <w:rFonts w:ascii="Times New Roman" w:hAnsi="Times New Roman" w:cs="Times New Roman"/>
                <w:sz w:val="18"/>
              </w:rPr>
            </w:pPr>
            <w:r w:rsidRPr="00287DFB">
              <w:rPr>
                <w:rFonts w:ascii="Times New Roman" w:hAnsi="Times New Roman" w:cs="Times New Roman"/>
                <w:w w:val="95"/>
                <w:sz w:val="18"/>
              </w:rPr>
              <w:t>48.627</w:t>
            </w:r>
          </w:p>
        </w:tc>
        <w:tc>
          <w:tcPr>
            <w:tcW w:w="1580" w:type="dxa"/>
            <w:shd w:val="clear" w:color="auto" w:fill="auto"/>
          </w:tcPr>
          <w:p w14:paraId="4B755860" w14:textId="77777777" w:rsidR="00F33432" w:rsidRPr="00287DFB" w:rsidRDefault="00F33432" w:rsidP="00EE4A53">
            <w:pPr>
              <w:pStyle w:val="TableParagraph"/>
              <w:spacing w:before="25"/>
              <w:ind w:right="94"/>
              <w:jc w:val="right"/>
              <w:rPr>
                <w:rFonts w:ascii="Times New Roman" w:hAnsi="Times New Roman" w:cs="Times New Roman"/>
                <w:w w:val="95"/>
                <w:sz w:val="18"/>
              </w:rPr>
            </w:pPr>
          </w:p>
        </w:tc>
        <w:tc>
          <w:tcPr>
            <w:tcW w:w="1303" w:type="dxa"/>
            <w:shd w:val="clear" w:color="auto" w:fill="auto"/>
          </w:tcPr>
          <w:p w14:paraId="6FCC3037" w14:textId="77777777" w:rsidR="0050653E" w:rsidRPr="00287DFB" w:rsidRDefault="0050653E" w:rsidP="00EE4A53">
            <w:pPr>
              <w:pStyle w:val="TableParagraph"/>
              <w:spacing w:before="25"/>
              <w:ind w:right="87"/>
              <w:jc w:val="right"/>
              <w:rPr>
                <w:rFonts w:ascii="Times New Roman" w:hAnsi="Times New Roman" w:cs="Times New Roman"/>
                <w:sz w:val="18"/>
              </w:rPr>
            </w:pPr>
            <w:r w:rsidRPr="00287DFB">
              <w:rPr>
                <w:rFonts w:ascii="Times New Roman" w:hAnsi="Times New Roman" w:cs="Times New Roman"/>
                <w:w w:val="95"/>
                <w:sz w:val="18"/>
              </w:rPr>
              <w:t>65.544</w:t>
            </w:r>
          </w:p>
        </w:tc>
      </w:tr>
      <w:tr w:rsidR="0050653E" w:rsidRPr="00287DFB" w14:paraId="343357FE" w14:textId="77777777" w:rsidTr="009E5404">
        <w:trPr>
          <w:trHeight w:val="235"/>
          <w:jc w:val="center"/>
        </w:trPr>
        <w:tc>
          <w:tcPr>
            <w:tcW w:w="3261" w:type="dxa"/>
            <w:shd w:val="clear" w:color="auto" w:fill="auto"/>
          </w:tcPr>
          <w:p w14:paraId="6F1D3A44" w14:textId="77777777" w:rsidR="0050653E" w:rsidRPr="00287DFB" w:rsidRDefault="0050653E" w:rsidP="00EE4A53">
            <w:pPr>
              <w:pStyle w:val="TableParagraph"/>
              <w:spacing w:before="15"/>
              <w:ind w:left="200"/>
              <w:rPr>
                <w:rFonts w:ascii="Times New Roman" w:hAnsi="Times New Roman" w:cs="Times New Roman"/>
                <w:sz w:val="18"/>
              </w:rPr>
            </w:pPr>
            <w:r w:rsidRPr="00287DFB">
              <w:rPr>
                <w:rFonts w:ascii="Times New Roman" w:hAnsi="Times New Roman" w:cs="Times New Roman"/>
                <w:sz w:val="18"/>
              </w:rPr>
              <w:t>Servicios administrativos contratados</w:t>
            </w:r>
          </w:p>
        </w:tc>
        <w:tc>
          <w:tcPr>
            <w:tcW w:w="1701" w:type="dxa"/>
            <w:shd w:val="clear" w:color="auto" w:fill="auto"/>
          </w:tcPr>
          <w:p w14:paraId="4F512EC0" w14:textId="77777777" w:rsidR="00F33432" w:rsidRPr="00287DFB" w:rsidRDefault="00F33432" w:rsidP="00EE4A53">
            <w:pPr>
              <w:pStyle w:val="TableParagraph"/>
              <w:spacing w:before="21"/>
              <w:ind w:right="95"/>
              <w:jc w:val="right"/>
              <w:rPr>
                <w:rFonts w:ascii="Times New Roman" w:hAnsi="Times New Roman" w:cs="Times New Roman"/>
                <w:w w:val="95"/>
                <w:sz w:val="18"/>
              </w:rPr>
            </w:pPr>
          </w:p>
        </w:tc>
        <w:tc>
          <w:tcPr>
            <w:tcW w:w="1559" w:type="dxa"/>
            <w:shd w:val="clear" w:color="auto" w:fill="auto"/>
          </w:tcPr>
          <w:p w14:paraId="787B52E3" w14:textId="77777777" w:rsidR="0050653E" w:rsidRPr="00287DFB" w:rsidRDefault="0050653E" w:rsidP="00EE4A53">
            <w:pPr>
              <w:pStyle w:val="TableParagraph"/>
              <w:spacing w:before="21"/>
              <w:ind w:right="139"/>
              <w:jc w:val="right"/>
              <w:rPr>
                <w:rFonts w:ascii="Times New Roman" w:hAnsi="Times New Roman" w:cs="Times New Roman"/>
                <w:sz w:val="18"/>
              </w:rPr>
            </w:pPr>
            <w:r w:rsidRPr="00287DFB">
              <w:rPr>
                <w:rFonts w:ascii="Times New Roman" w:hAnsi="Times New Roman" w:cs="Times New Roman"/>
                <w:w w:val="95"/>
                <w:sz w:val="18"/>
              </w:rPr>
              <w:t>47.717</w:t>
            </w:r>
          </w:p>
        </w:tc>
        <w:tc>
          <w:tcPr>
            <w:tcW w:w="1580" w:type="dxa"/>
            <w:shd w:val="clear" w:color="auto" w:fill="auto"/>
          </w:tcPr>
          <w:p w14:paraId="2E27D82F" w14:textId="77777777" w:rsidR="00F33432" w:rsidRPr="00287DFB" w:rsidRDefault="00F33432" w:rsidP="00EE4A53">
            <w:pPr>
              <w:pStyle w:val="TableParagraph"/>
              <w:spacing w:before="27"/>
              <w:ind w:right="94"/>
              <w:jc w:val="right"/>
              <w:rPr>
                <w:rFonts w:ascii="Times New Roman" w:hAnsi="Times New Roman" w:cs="Times New Roman"/>
                <w:w w:val="95"/>
                <w:sz w:val="18"/>
              </w:rPr>
            </w:pPr>
          </w:p>
        </w:tc>
        <w:tc>
          <w:tcPr>
            <w:tcW w:w="1303" w:type="dxa"/>
            <w:shd w:val="clear" w:color="auto" w:fill="auto"/>
          </w:tcPr>
          <w:p w14:paraId="499D5785" w14:textId="77777777" w:rsidR="0050653E" w:rsidRPr="00287DFB" w:rsidRDefault="0050653E" w:rsidP="00EE4A53">
            <w:pPr>
              <w:pStyle w:val="TableParagraph"/>
              <w:spacing w:before="27"/>
              <w:ind w:right="87"/>
              <w:jc w:val="right"/>
              <w:rPr>
                <w:rFonts w:ascii="Times New Roman" w:hAnsi="Times New Roman" w:cs="Times New Roman"/>
                <w:sz w:val="18"/>
              </w:rPr>
            </w:pPr>
            <w:r w:rsidRPr="00287DFB">
              <w:rPr>
                <w:rFonts w:ascii="Times New Roman" w:hAnsi="Times New Roman" w:cs="Times New Roman"/>
                <w:w w:val="95"/>
                <w:sz w:val="18"/>
              </w:rPr>
              <w:t>31.341</w:t>
            </w:r>
          </w:p>
        </w:tc>
      </w:tr>
      <w:tr w:rsidR="0050653E" w:rsidRPr="00287DFB" w14:paraId="461C6023" w14:textId="77777777" w:rsidTr="009E5404">
        <w:trPr>
          <w:trHeight w:val="236"/>
          <w:jc w:val="center"/>
        </w:trPr>
        <w:tc>
          <w:tcPr>
            <w:tcW w:w="3261" w:type="dxa"/>
            <w:shd w:val="clear" w:color="auto" w:fill="auto"/>
          </w:tcPr>
          <w:p w14:paraId="30C37A79" w14:textId="77777777" w:rsidR="0050653E" w:rsidRPr="00287DFB" w:rsidRDefault="0050653E" w:rsidP="00EE4A53">
            <w:pPr>
              <w:pStyle w:val="TableParagraph"/>
              <w:spacing w:before="15"/>
              <w:ind w:left="200"/>
              <w:rPr>
                <w:rFonts w:ascii="Times New Roman" w:hAnsi="Times New Roman" w:cs="Times New Roman"/>
                <w:sz w:val="18"/>
              </w:rPr>
            </w:pPr>
            <w:r w:rsidRPr="00287DFB">
              <w:rPr>
                <w:rFonts w:ascii="Times New Roman" w:hAnsi="Times New Roman" w:cs="Times New Roman"/>
                <w:sz w:val="18"/>
              </w:rPr>
              <w:t>Gastos limpieza</w:t>
            </w:r>
          </w:p>
        </w:tc>
        <w:tc>
          <w:tcPr>
            <w:tcW w:w="1701" w:type="dxa"/>
            <w:shd w:val="clear" w:color="auto" w:fill="auto"/>
          </w:tcPr>
          <w:p w14:paraId="563E4D92" w14:textId="77777777" w:rsidR="00F33432" w:rsidRPr="00287DFB" w:rsidRDefault="00F33432" w:rsidP="00EE4A53">
            <w:pPr>
              <w:pStyle w:val="TableParagraph"/>
              <w:spacing w:before="21"/>
              <w:ind w:right="95"/>
              <w:jc w:val="right"/>
              <w:rPr>
                <w:rFonts w:ascii="Times New Roman" w:hAnsi="Times New Roman" w:cs="Times New Roman"/>
                <w:w w:val="95"/>
                <w:sz w:val="18"/>
              </w:rPr>
            </w:pPr>
          </w:p>
        </w:tc>
        <w:tc>
          <w:tcPr>
            <w:tcW w:w="1559" w:type="dxa"/>
            <w:shd w:val="clear" w:color="auto" w:fill="auto"/>
          </w:tcPr>
          <w:p w14:paraId="2F32BD2C" w14:textId="77777777" w:rsidR="0050653E" w:rsidRPr="00287DFB" w:rsidRDefault="0050653E" w:rsidP="00EE4A53">
            <w:pPr>
              <w:pStyle w:val="TableParagraph"/>
              <w:spacing w:before="21"/>
              <w:ind w:right="139"/>
              <w:jc w:val="right"/>
              <w:rPr>
                <w:rFonts w:ascii="Times New Roman" w:hAnsi="Times New Roman" w:cs="Times New Roman"/>
                <w:sz w:val="18"/>
              </w:rPr>
            </w:pPr>
            <w:r w:rsidRPr="00287DFB">
              <w:rPr>
                <w:rFonts w:ascii="Times New Roman" w:hAnsi="Times New Roman" w:cs="Times New Roman"/>
                <w:w w:val="95"/>
                <w:sz w:val="18"/>
              </w:rPr>
              <w:t>33.944</w:t>
            </w:r>
          </w:p>
        </w:tc>
        <w:tc>
          <w:tcPr>
            <w:tcW w:w="1580" w:type="dxa"/>
            <w:shd w:val="clear" w:color="auto" w:fill="auto"/>
          </w:tcPr>
          <w:p w14:paraId="48900060" w14:textId="77777777" w:rsidR="00F33432" w:rsidRPr="00287DFB" w:rsidRDefault="00F33432" w:rsidP="00EE4A53">
            <w:pPr>
              <w:pStyle w:val="TableParagraph"/>
              <w:spacing w:before="27"/>
              <w:ind w:right="94"/>
              <w:jc w:val="right"/>
              <w:rPr>
                <w:rFonts w:ascii="Times New Roman" w:hAnsi="Times New Roman" w:cs="Times New Roman"/>
                <w:w w:val="95"/>
                <w:sz w:val="18"/>
              </w:rPr>
            </w:pPr>
          </w:p>
        </w:tc>
        <w:tc>
          <w:tcPr>
            <w:tcW w:w="1303" w:type="dxa"/>
            <w:shd w:val="clear" w:color="auto" w:fill="auto"/>
          </w:tcPr>
          <w:p w14:paraId="576B2FFA" w14:textId="77777777" w:rsidR="0050653E" w:rsidRPr="00287DFB" w:rsidRDefault="0050653E" w:rsidP="00EE4A53">
            <w:pPr>
              <w:pStyle w:val="TableParagraph"/>
              <w:spacing w:before="27"/>
              <w:ind w:right="87"/>
              <w:jc w:val="right"/>
              <w:rPr>
                <w:rFonts w:ascii="Times New Roman" w:hAnsi="Times New Roman" w:cs="Times New Roman"/>
                <w:sz w:val="18"/>
              </w:rPr>
            </w:pPr>
            <w:r w:rsidRPr="00287DFB">
              <w:rPr>
                <w:rFonts w:ascii="Times New Roman" w:hAnsi="Times New Roman" w:cs="Times New Roman"/>
                <w:w w:val="95"/>
                <w:sz w:val="18"/>
              </w:rPr>
              <w:t>24.891</w:t>
            </w:r>
          </w:p>
        </w:tc>
      </w:tr>
      <w:tr w:rsidR="0050653E" w:rsidRPr="00287DFB" w14:paraId="6F8FCC7D" w14:textId="77777777" w:rsidTr="009E5404">
        <w:trPr>
          <w:trHeight w:val="236"/>
          <w:jc w:val="center"/>
        </w:trPr>
        <w:tc>
          <w:tcPr>
            <w:tcW w:w="3261" w:type="dxa"/>
            <w:shd w:val="clear" w:color="auto" w:fill="auto"/>
          </w:tcPr>
          <w:p w14:paraId="49A10225" w14:textId="77777777" w:rsidR="0050653E" w:rsidRPr="00287DFB" w:rsidRDefault="0050653E" w:rsidP="00EE4A53">
            <w:pPr>
              <w:pStyle w:val="TableParagraph"/>
              <w:spacing w:before="16"/>
              <w:ind w:left="200"/>
              <w:rPr>
                <w:rFonts w:ascii="Times New Roman" w:hAnsi="Times New Roman" w:cs="Times New Roman"/>
                <w:sz w:val="18"/>
              </w:rPr>
            </w:pPr>
            <w:r w:rsidRPr="00287DFB">
              <w:rPr>
                <w:rFonts w:ascii="Times New Roman" w:hAnsi="Times New Roman" w:cs="Times New Roman"/>
                <w:sz w:val="18"/>
              </w:rPr>
              <w:t>Medicina Prepaga</w:t>
            </w:r>
          </w:p>
        </w:tc>
        <w:tc>
          <w:tcPr>
            <w:tcW w:w="1701" w:type="dxa"/>
            <w:shd w:val="clear" w:color="auto" w:fill="auto"/>
          </w:tcPr>
          <w:p w14:paraId="40DC20B4" w14:textId="77777777" w:rsidR="00F33432" w:rsidRPr="00287DFB" w:rsidRDefault="00F33432" w:rsidP="00EE4A53">
            <w:pPr>
              <w:pStyle w:val="TableParagraph"/>
              <w:spacing w:before="20"/>
              <w:ind w:right="95"/>
              <w:jc w:val="right"/>
              <w:rPr>
                <w:rFonts w:ascii="Times New Roman" w:hAnsi="Times New Roman" w:cs="Times New Roman"/>
                <w:w w:val="95"/>
                <w:sz w:val="18"/>
              </w:rPr>
            </w:pPr>
          </w:p>
        </w:tc>
        <w:tc>
          <w:tcPr>
            <w:tcW w:w="1559" w:type="dxa"/>
            <w:shd w:val="clear" w:color="auto" w:fill="auto"/>
          </w:tcPr>
          <w:p w14:paraId="57DF7C5F" w14:textId="77777777" w:rsidR="0050653E" w:rsidRPr="00287DFB" w:rsidRDefault="0050653E" w:rsidP="00EE4A53">
            <w:pPr>
              <w:pStyle w:val="TableParagraph"/>
              <w:spacing w:before="20"/>
              <w:ind w:right="139"/>
              <w:jc w:val="right"/>
              <w:rPr>
                <w:rFonts w:ascii="Times New Roman" w:hAnsi="Times New Roman" w:cs="Times New Roman"/>
                <w:sz w:val="18"/>
              </w:rPr>
            </w:pPr>
            <w:r w:rsidRPr="00287DFB">
              <w:rPr>
                <w:rFonts w:ascii="Times New Roman" w:hAnsi="Times New Roman" w:cs="Times New Roman"/>
                <w:w w:val="95"/>
                <w:sz w:val="18"/>
              </w:rPr>
              <w:t>13.369</w:t>
            </w:r>
          </w:p>
        </w:tc>
        <w:tc>
          <w:tcPr>
            <w:tcW w:w="1580" w:type="dxa"/>
            <w:shd w:val="clear" w:color="auto" w:fill="auto"/>
          </w:tcPr>
          <w:p w14:paraId="33B32054" w14:textId="77777777" w:rsidR="00F33432" w:rsidRPr="00287DFB" w:rsidRDefault="00F33432" w:rsidP="00EE4A53">
            <w:pPr>
              <w:pStyle w:val="TableParagraph"/>
              <w:spacing w:before="26"/>
              <w:ind w:right="94"/>
              <w:jc w:val="right"/>
              <w:rPr>
                <w:rFonts w:ascii="Times New Roman" w:hAnsi="Times New Roman" w:cs="Times New Roman"/>
                <w:w w:val="95"/>
                <w:sz w:val="18"/>
              </w:rPr>
            </w:pPr>
          </w:p>
        </w:tc>
        <w:tc>
          <w:tcPr>
            <w:tcW w:w="1303" w:type="dxa"/>
            <w:shd w:val="clear" w:color="auto" w:fill="auto"/>
          </w:tcPr>
          <w:p w14:paraId="79EC0BDB" w14:textId="77777777" w:rsidR="0050653E" w:rsidRPr="00287DFB" w:rsidRDefault="0050653E" w:rsidP="00EE4A53">
            <w:pPr>
              <w:pStyle w:val="TableParagraph"/>
              <w:spacing w:before="26"/>
              <w:ind w:right="87"/>
              <w:jc w:val="right"/>
              <w:rPr>
                <w:rFonts w:ascii="Times New Roman" w:hAnsi="Times New Roman" w:cs="Times New Roman"/>
                <w:sz w:val="18"/>
              </w:rPr>
            </w:pPr>
            <w:r w:rsidRPr="00287DFB">
              <w:rPr>
                <w:rFonts w:ascii="Times New Roman" w:hAnsi="Times New Roman" w:cs="Times New Roman"/>
                <w:w w:val="95"/>
                <w:sz w:val="18"/>
              </w:rPr>
              <w:t>10.522</w:t>
            </w:r>
          </w:p>
        </w:tc>
      </w:tr>
      <w:tr w:rsidR="0050653E" w:rsidRPr="00287DFB" w14:paraId="76E6BFDE" w14:textId="77777777" w:rsidTr="009E5404">
        <w:trPr>
          <w:trHeight w:val="234"/>
          <w:jc w:val="center"/>
        </w:trPr>
        <w:tc>
          <w:tcPr>
            <w:tcW w:w="3261" w:type="dxa"/>
            <w:shd w:val="clear" w:color="auto" w:fill="auto"/>
          </w:tcPr>
          <w:p w14:paraId="7AA4C208" w14:textId="77777777" w:rsidR="0050653E" w:rsidRPr="00287DFB" w:rsidRDefault="0050653E" w:rsidP="00EE4A53">
            <w:pPr>
              <w:pStyle w:val="TableParagraph"/>
              <w:spacing w:before="15"/>
              <w:ind w:left="200"/>
              <w:rPr>
                <w:rFonts w:ascii="Times New Roman" w:hAnsi="Times New Roman" w:cs="Times New Roman"/>
                <w:sz w:val="18"/>
              </w:rPr>
            </w:pPr>
            <w:r w:rsidRPr="00287DFB">
              <w:rPr>
                <w:rFonts w:ascii="Times New Roman" w:hAnsi="Times New Roman" w:cs="Times New Roman"/>
                <w:sz w:val="18"/>
              </w:rPr>
              <w:t>Otros</w:t>
            </w:r>
          </w:p>
        </w:tc>
        <w:tc>
          <w:tcPr>
            <w:tcW w:w="1701" w:type="dxa"/>
            <w:tcBorders>
              <w:bottom w:val="single" w:sz="4" w:space="0" w:color="000000"/>
            </w:tcBorders>
            <w:shd w:val="clear" w:color="auto" w:fill="auto"/>
          </w:tcPr>
          <w:p w14:paraId="1DB49908" w14:textId="77777777" w:rsidR="00F33432" w:rsidRPr="00287DFB" w:rsidRDefault="00F33432" w:rsidP="00EE4A53">
            <w:pPr>
              <w:pStyle w:val="TableParagraph"/>
              <w:spacing w:before="21"/>
              <w:ind w:right="95"/>
              <w:jc w:val="right"/>
              <w:rPr>
                <w:rFonts w:ascii="Times New Roman" w:hAnsi="Times New Roman" w:cs="Times New Roman"/>
                <w:w w:val="95"/>
                <w:sz w:val="18"/>
              </w:rPr>
            </w:pPr>
          </w:p>
        </w:tc>
        <w:tc>
          <w:tcPr>
            <w:tcW w:w="1559" w:type="dxa"/>
            <w:tcBorders>
              <w:bottom w:val="single" w:sz="4" w:space="0" w:color="000000"/>
            </w:tcBorders>
            <w:shd w:val="clear" w:color="auto" w:fill="auto"/>
          </w:tcPr>
          <w:p w14:paraId="345F7F94" w14:textId="77777777" w:rsidR="0050653E" w:rsidRPr="00287DFB" w:rsidRDefault="0050653E" w:rsidP="00EE4A53">
            <w:pPr>
              <w:pStyle w:val="TableParagraph"/>
              <w:spacing w:before="21"/>
              <w:ind w:right="139"/>
              <w:jc w:val="right"/>
              <w:rPr>
                <w:rFonts w:ascii="Times New Roman" w:hAnsi="Times New Roman" w:cs="Times New Roman"/>
                <w:sz w:val="18"/>
              </w:rPr>
            </w:pPr>
            <w:r w:rsidRPr="00287DFB">
              <w:rPr>
                <w:rFonts w:ascii="Times New Roman" w:hAnsi="Times New Roman" w:cs="Times New Roman"/>
                <w:w w:val="95"/>
                <w:sz w:val="18"/>
              </w:rPr>
              <w:t>103.155</w:t>
            </w:r>
          </w:p>
        </w:tc>
        <w:tc>
          <w:tcPr>
            <w:tcW w:w="1580" w:type="dxa"/>
            <w:tcBorders>
              <w:bottom w:val="single" w:sz="4" w:space="0" w:color="000000"/>
            </w:tcBorders>
            <w:shd w:val="clear" w:color="auto" w:fill="auto"/>
          </w:tcPr>
          <w:p w14:paraId="4EAE2908" w14:textId="77777777" w:rsidR="00F33432" w:rsidRPr="00287DFB" w:rsidRDefault="00F33432" w:rsidP="00EE4A53">
            <w:pPr>
              <w:pStyle w:val="TableParagraph"/>
              <w:spacing w:before="27"/>
              <w:ind w:right="94"/>
              <w:jc w:val="right"/>
              <w:rPr>
                <w:rFonts w:ascii="Times New Roman" w:hAnsi="Times New Roman" w:cs="Times New Roman"/>
                <w:w w:val="95"/>
                <w:sz w:val="18"/>
              </w:rPr>
            </w:pPr>
          </w:p>
        </w:tc>
        <w:tc>
          <w:tcPr>
            <w:tcW w:w="1303" w:type="dxa"/>
            <w:tcBorders>
              <w:bottom w:val="single" w:sz="4" w:space="0" w:color="000000"/>
            </w:tcBorders>
            <w:shd w:val="clear" w:color="auto" w:fill="auto"/>
          </w:tcPr>
          <w:p w14:paraId="0A68F0B3" w14:textId="77777777" w:rsidR="0050653E" w:rsidRPr="00287DFB" w:rsidRDefault="0050653E" w:rsidP="00EE4A53">
            <w:pPr>
              <w:pStyle w:val="TableParagraph"/>
              <w:spacing w:before="27"/>
              <w:ind w:right="87"/>
              <w:jc w:val="right"/>
              <w:rPr>
                <w:rFonts w:ascii="Times New Roman" w:hAnsi="Times New Roman" w:cs="Times New Roman"/>
                <w:sz w:val="18"/>
              </w:rPr>
            </w:pPr>
            <w:r w:rsidRPr="00287DFB">
              <w:rPr>
                <w:rFonts w:ascii="Times New Roman" w:hAnsi="Times New Roman" w:cs="Times New Roman"/>
                <w:w w:val="95"/>
                <w:sz w:val="18"/>
              </w:rPr>
              <w:t>168.867</w:t>
            </w:r>
          </w:p>
        </w:tc>
      </w:tr>
      <w:tr w:rsidR="0050653E" w:rsidRPr="00287DFB" w14:paraId="796E3563" w14:textId="77777777" w:rsidTr="009E5404">
        <w:trPr>
          <w:trHeight w:val="247"/>
          <w:jc w:val="center"/>
        </w:trPr>
        <w:tc>
          <w:tcPr>
            <w:tcW w:w="3261" w:type="dxa"/>
            <w:shd w:val="clear" w:color="auto" w:fill="auto"/>
          </w:tcPr>
          <w:p w14:paraId="0D5B945F" w14:textId="77777777" w:rsidR="0050653E" w:rsidRPr="00287DFB" w:rsidRDefault="0050653E" w:rsidP="00EE4A53">
            <w:pPr>
              <w:pStyle w:val="TableParagraph"/>
              <w:spacing w:before="20"/>
              <w:ind w:left="200"/>
              <w:rPr>
                <w:rFonts w:ascii="Times New Roman" w:hAnsi="Times New Roman" w:cs="Times New Roman"/>
                <w:b/>
                <w:sz w:val="18"/>
              </w:rPr>
            </w:pPr>
            <w:r w:rsidRPr="00287DFB">
              <w:rPr>
                <w:rFonts w:ascii="Times New Roman" w:hAnsi="Times New Roman" w:cs="Times New Roman"/>
                <w:b/>
                <w:sz w:val="18"/>
              </w:rPr>
              <w:t>Total</w:t>
            </w:r>
          </w:p>
        </w:tc>
        <w:tc>
          <w:tcPr>
            <w:tcW w:w="1701" w:type="dxa"/>
            <w:tcBorders>
              <w:top w:val="single" w:sz="4" w:space="0" w:color="000000"/>
              <w:bottom w:val="double" w:sz="2" w:space="0" w:color="000000"/>
            </w:tcBorders>
            <w:shd w:val="clear" w:color="auto" w:fill="auto"/>
          </w:tcPr>
          <w:p w14:paraId="0D57C992" w14:textId="77777777" w:rsidR="00F33432" w:rsidRPr="00287DFB" w:rsidRDefault="00F33432" w:rsidP="00EE4A53">
            <w:pPr>
              <w:pStyle w:val="TableParagraph"/>
              <w:spacing w:before="26"/>
              <w:ind w:right="95"/>
              <w:jc w:val="right"/>
              <w:rPr>
                <w:rFonts w:ascii="Times New Roman" w:hAnsi="Times New Roman" w:cs="Times New Roman"/>
                <w:b/>
                <w:w w:val="95"/>
                <w:sz w:val="18"/>
              </w:rPr>
            </w:pPr>
          </w:p>
        </w:tc>
        <w:tc>
          <w:tcPr>
            <w:tcW w:w="1559" w:type="dxa"/>
            <w:tcBorders>
              <w:top w:val="single" w:sz="4" w:space="0" w:color="000000"/>
              <w:bottom w:val="double" w:sz="2" w:space="0" w:color="000000"/>
            </w:tcBorders>
            <w:shd w:val="clear" w:color="auto" w:fill="auto"/>
          </w:tcPr>
          <w:p w14:paraId="7BDC9D55" w14:textId="77777777" w:rsidR="0050653E" w:rsidRPr="00287DFB" w:rsidRDefault="0050653E" w:rsidP="00EE4A53">
            <w:pPr>
              <w:pStyle w:val="TableParagraph"/>
              <w:spacing w:before="26"/>
              <w:ind w:right="139"/>
              <w:jc w:val="right"/>
              <w:rPr>
                <w:rFonts w:ascii="Times New Roman" w:hAnsi="Times New Roman" w:cs="Times New Roman"/>
                <w:b/>
                <w:sz w:val="18"/>
              </w:rPr>
            </w:pPr>
            <w:r w:rsidRPr="00287DFB">
              <w:rPr>
                <w:rFonts w:ascii="Times New Roman" w:hAnsi="Times New Roman" w:cs="Times New Roman"/>
                <w:b/>
                <w:w w:val="95"/>
                <w:sz w:val="18"/>
              </w:rPr>
              <w:t>673.160</w:t>
            </w:r>
          </w:p>
        </w:tc>
        <w:tc>
          <w:tcPr>
            <w:tcW w:w="1580" w:type="dxa"/>
            <w:tcBorders>
              <w:top w:val="single" w:sz="4" w:space="0" w:color="000000"/>
              <w:bottom w:val="double" w:sz="2" w:space="0" w:color="000000"/>
            </w:tcBorders>
            <w:shd w:val="clear" w:color="auto" w:fill="auto"/>
          </w:tcPr>
          <w:p w14:paraId="598CC807" w14:textId="77777777" w:rsidR="00F33432" w:rsidRPr="00287DFB" w:rsidRDefault="00F33432" w:rsidP="00EE4A53">
            <w:pPr>
              <w:pStyle w:val="TableParagraph"/>
              <w:spacing w:before="33"/>
              <w:ind w:right="94"/>
              <w:jc w:val="right"/>
              <w:rPr>
                <w:rFonts w:ascii="Times New Roman" w:hAnsi="Times New Roman" w:cs="Times New Roman"/>
                <w:b/>
                <w:w w:val="95"/>
                <w:sz w:val="18"/>
              </w:rPr>
            </w:pPr>
          </w:p>
        </w:tc>
        <w:tc>
          <w:tcPr>
            <w:tcW w:w="1303" w:type="dxa"/>
            <w:tcBorders>
              <w:top w:val="single" w:sz="4" w:space="0" w:color="000000"/>
              <w:bottom w:val="double" w:sz="2" w:space="0" w:color="000000"/>
            </w:tcBorders>
            <w:shd w:val="clear" w:color="auto" w:fill="auto"/>
          </w:tcPr>
          <w:p w14:paraId="08E2A204" w14:textId="77777777" w:rsidR="0050653E" w:rsidRPr="00287DFB" w:rsidRDefault="0050653E" w:rsidP="00EE4A53">
            <w:pPr>
              <w:pStyle w:val="TableParagraph"/>
              <w:spacing w:before="33"/>
              <w:ind w:right="87"/>
              <w:jc w:val="right"/>
              <w:rPr>
                <w:rFonts w:ascii="Times New Roman" w:hAnsi="Times New Roman" w:cs="Times New Roman"/>
                <w:b/>
                <w:sz w:val="18"/>
              </w:rPr>
            </w:pPr>
            <w:r w:rsidRPr="00287DFB">
              <w:rPr>
                <w:rFonts w:ascii="Times New Roman" w:hAnsi="Times New Roman" w:cs="Times New Roman"/>
                <w:b/>
                <w:w w:val="95"/>
                <w:sz w:val="18"/>
              </w:rPr>
              <w:t>814.783</w:t>
            </w:r>
          </w:p>
        </w:tc>
      </w:tr>
    </w:tbl>
    <w:p w14:paraId="1403112D" w14:textId="77777777" w:rsidR="00F33432" w:rsidRPr="00287DFB" w:rsidRDefault="00F33432" w:rsidP="00F33432">
      <w:pPr>
        <w:widowControl w:val="0"/>
        <w:jc w:val="both"/>
        <w:rPr>
          <w:sz w:val="20"/>
          <w:szCs w:val="20"/>
        </w:rPr>
      </w:pPr>
    </w:p>
    <w:p w14:paraId="54B6A8B7" w14:textId="77777777" w:rsidR="00F33432" w:rsidRPr="00287DFB" w:rsidRDefault="00F33432" w:rsidP="00F33432">
      <w:pPr>
        <w:widowControl w:val="0"/>
        <w:jc w:val="both"/>
        <w:rPr>
          <w:sz w:val="20"/>
          <w:szCs w:val="20"/>
        </w:rPr>
      </w:pPr>
      <w:r w:rsidRPr="00287DFB">
        <w:rPr>
          <w:sz w:val="20"/>
        </w:rPr>
        <w:t>Los gastos de administración para el período finalizado el 30 de junio de 2020 disminuyeron un (17,38%) respecto a los 814.783 registrados en el período anterior. Las principales razones de estas disminuciones están dadas por las negociaciones de alquileres, seguridad, gastos de mantenimiento, conservación y reparaciones entre otros.</w:t>
      </w:r>
      <w:r w:rsidRPr="00287DFB">
        <w:rPr>
          <w:sz w:val="20"/>
          <w:szCs w:val="20"/>
        </w:rPr>
        <w:t xml:space="preserve"> </w:t>
      </w:r>
    </w:p>
    <w:p w14:paraId="7E734540" w14:textId="77777777" w:rsidR="00F33432" w:rsidRPr="00287DFB" w:rsidRDefault="00F33432" w:rsidP="00F33432">
      <w:pPr>
        <w:widowControl w:val="0"/>
        <w:jc w:val="both"/>
        <w:rPr>
          <w:sz w:val="20"/>
          <w:szCs w:val="20"/>
        </w:rPr>
      </w:pPr>
    </w:p>
    <w:p w14:paraId="2734A11C" w14:textId="77777777" w:rsidR="00F33432" w:rsidRPr="00287DFB" w:rsidRDefault="00F33432" w:rsidP="00F33432">
      <w:pPr>
        <w:widowControl w:val="0"/>
        <w:jc w:val="both"/>
        <w:rPr>
          <w:i/>
          <w:sz w:val="20"/>
          <w:szCs w:val="20"/>
        </w:rPr>
      </w:pPr>
      <w:r w:rsidRPr="00287DFB">
        <w:rPr>
          <w:i/>
          <w:sz w:val="20"/>
          <w:szCs w:val="20"/>
        </w:rPr>
        <w:t>Otros ingresos operativos</w:t>
      </w:r>
    </w:p>
    <w:p w14:paraId="29158890" w14:textId="77777777" w:rsidR="00F33432" w:rsidRPr="00287DFB" w:rsidRDefault="00F33432" w:rsidP="00F33432">
      <w:pPr>
        <w:widowControl w:val="0"/>
        <w:jc w:val="both"/>
        <w:rPr>
          <w:sz w:val="20"/>
          <w:szCs w:val="20"/>
        </w:rPr>
      </w:pPr>
    </w:p>
    <w:p w14:paraId="3A24CA8A" w14:textId="77777777" w:rsidR="00F33432" w:rsidRPr="00287DFB" w:rsidRDefault="00F33432" w:rsidP="00F33432">
      <w:pPr>
        <w:widowControl w:val="0"/>
        <w:jc w:val="both"/>
        <w:rPr>
          <w:sz w:val="20"/>
          <w:szCs w:val="20"/>
        </w:rPr>
      </w:pPr>
      <w:r w:rsidRPr="00287DFB">
        <w:rPr>
          <w:sz w:val="20"/>
          <w:szCs w:val="20"/>
        </w:rPr>
        <w:t>El siguiente cuadro establece los ingresos diversos de CFA para los períodos económicos finalizados el 30 de junio de 2020, y 2019:</w:t>
      </w:r>
    </w:p>
    <w:p w14:paraId="307ADBE3" w14:textId="77777777" w:rsidR="00F33432" w:rsidRPr="00287DFB" w:rsidRDefault="00F33432" w:rsidP="00F33432">
      <w:pPr>
        <w:widowControl w:val="0"/>
        <w:jc w:val="both"/>
        <w:rPr>
          <w:sz w:val="20"/>
          <w:szCs w:val="20"/>
        </w:rPr>
      </w:pPr>
    </w:p>
    <w:tbl>
      <w:tblPr>
        <w:tblW w:w="9393" w:type="dxa"/>
        <w:tblLayout w:type="fixed"/>
        <w:tblCellMar>
          <w:left w:w="0" w:type="dxa"/>
          <w:right w:w="0" w:type="dxa"/>
        </w:tblCellMar>
        <w:tblLook w:val="01E0" w:firstRow="1" w:lastRow="1" w:firstColumn="1" w:lastColumn="1" w:noHBand="0" w:noVBand="0"/>
      </w:tblPr>
      <w:tblGrid>
        <w:gridCol w:w="2693"/>
        <w:gridCol w:w="918"/>
        <w:gridCol w:w="1325"/>
        <w:gridCol w:w="1326"/>
        <w:gridCol w:w="1325"/>
        <w:gridCol w:w="1806"/>
      </w:tblGrid>
      <w:tr w:rsidR="0050653E" w:rsidRPr="00287DFB" w14:paraId="605A64BA" w14:textId="77777777" w:rsidTr="009E5404">
        <w:trPr>
          <w:trHeight w:val="688"/>
        </w:trPr>
        <w:tc>
          <w:tcPr>
            <w:tcW w:w="3171" w:type="dxa"/>
            <w:shd w:val="clear" w:color="auto" w:fill="auto"/>
          </w:tcPr>
          <w:p w14:paraId="74525F70" w14:textId="77777777" w:rsidR="0050653E" w:rsidRPr="005711AC" w:rsidRDefault="0050653E" w:rsidP="00EE4A53">
            <w:pPr>
              <w:pStyle w:val="TableParagraph"/>
              <w:ind w:left="200"/>
              <w:rPr>
                <w:rFonts w:ascii="Times New Roman" w:hAnsi="Times New Roman"/>
                <w:b/>
                <w:sz w:val="20"/>
              </w:rPr>
            </w:pPr>
            <w:r w:rsidRPr="005711AC">
              <w:rPr>
                <w:rFonts w:ascii="Times New Roman" w:hAnsi="Times New Roman"/>
                <w:b/>
                <w:sz w:val="20"/>
              </w:rPr>
              <w:t>Otros ingresos operativos:</w:t>
            </w:r>
          </w:p>
        </w:tc>
        <w:tc>
          <w:tcPr>
            <w:tcW w:w="1559" w:type="dxa"/>
            <w:gridSpan w:val="2"/>
            <w:tcBorders>
              <w:bottom w:val="single" w:sz="4" w:space="0" w:color="000000"/>
            </w:tcBorders>
            <w:shd w:val="clear" w:color="auto" w:fill="auto"/>
          </w:tcPr>
          <w:p w14:paraId="172452F0" w14:textId="77777777" w:rsidR="00F33432" w:rsidRPr="00287DFB" w:rsidRDefault="00F33432" w:rsidP="00EE4A53">
            <w:pPr>
              <w:pStyle w:val="TableParagraph"/>
              <w:spacing w:line="256" w:lineRule="auto"/>
              <w:ind w:left="198" w:right="199"/>
              <w:jc w:val="center"/>
              <w:rPr>
                <w:rFonts w:ascii="Times New Roman" w:hAnsi="Times New Roman" w:cs="Times New Roman"/>
                <w:b/>
                <w:sz w:val="20"/>
                <w:szCs w:val="20"/>
              </w:rPr>
            </w:pPr>
          </w:p>
        </w:tc>
        <w:tc>
          <w:tcPr>
            <w:tcW w:w="1560" w:type="dxa"/>
            <w:tcBorders>
              <w:bottom w:val="single" w:sz="4" w:space="0" w:color="000000"/>
            </w:tcBorders>
            <w:shd w:val="clear" w:color="auto" w:fill="auto"/>
          </w:tcPr>
          <w:p w14:paraId="678E6F6B" w14:textId="77777777" w:rsidR="0050653E" w:rsidRPr="00287DFB" w:rsidRDefault="0050653E" w:rsidP="005711AC">
            <w:pPr>
              <w:pStyle w:val="TableParagraph"/>
              <w:spacing w:before="91" w:line="256" w:lineRule="auto"/>
              <w:ind w:left="96" w:right="153"/>
              <w:jc w:val="center"/>
              <w:rPr>
                <w:rFonts w:ascii="Times New Roman" w:hAnsi="Times New Roman" w:cs="Times New Roman"/>
                <w:b/>
                <w:sz w:val="20"/>
                <w:szCs w:val="20"/>
              </w:rPr>
            </w:pPr>
            <w:r w:rsidRPr="00DC7CA2">
              <w:rPr>
                <w:rFonts w:ascii="Times New Roman" w:hAnsi="Times New Roman" w:cs="Times New Roman"/>
                <w:b/>
                <w:sz w:val="18"/>
                <w:szCs w:val="18"/>
              </w:rPr>
              <w:t>Períodos intermedios finalizados</w:t>
            </w:r>
            <w:r w:rsidRPr="005711AC">
              <w:rPr>
                <w:rFonts w:ascii="Times New Roman" w:hAnsi="Times New Roman"/>
                <w:b/>
                <w:sz w:val="20"/>
              </w:rPr>
              <w:t xml:space="preserve"> el  30</w:t>
            </w:r>
            <w:r w:rsidRPr="00DC7CA2">
              <w:rPr>
                <w:rFonts w:ascii="Times New Roman" w:hAnsi="Times New Roman" w:cs="Times New Roman"/>
                <w:b/>
                <w:sz w:val="18"/>
                <w:szCs w:val="18"/>
              </w:rPr>
              <w:t xml:space="preserve"> de junio de</w:t>
            </w:r>
          </w:p>
        </w:tc>
        <w:tc>
          <w:tcPr>
            <w:tcW w:w="1559" w:type="dxa"/>
            <w:tcBorders>
              <w:bottom w:val="single" w:sz="4" w:space="0" w:color="000000"/>
            </w:tcBorders>
            <w:shd w:val="clear" w:color="auto" w:fill="auto"/>
          </w:tcPr>
          <w:p w14:paraId="5E55387B" w14:textId="77777777" w:rsidR="00F33432" w:rsidRPr="00287DFB" w:rsidRDefault="00F33432" w:rsidP="00EE4A53">
            <w:pPr>
              <w:pStyle w:val="TableParagraph"/>
              <w:spacing w:line="256" w:lineRule="auto"/>
              <w:ind w:left="139" w:right="198"/>
              <w:jc w:val="center"/>
              <w:rPr>
                <w:rFonts w:ascii="Times New Roman" w:hAnsi="Times New Roman" w:cs="Times New Roman"/>
                <w:b/>
                <w:sz w:val="20"/>
                <w:szCs w:val="20"/>
              </w:rPr>
            </w:pPr>
          </w:p>
        </w:tc>
        <w:tc>
          <w:tcPr>
            <w:tcW w:w="1544" w:type="dxa"/>
            <w:tcBorders>
              <w:bottom w:val="single" w:sz="4" w:space="0" w:color="000000"/>
            </w:tcBorders>
            <w:shd w:val="clear" w:color="auto" w:fill="auto"/>
          </w:tcPr>
          <w:p w14:paraId="0664B402" w14:textId="77777777" w:rsidR="00F33432" w:rsidRPr="00287DFB" w:rsidRDefault="00F33432" w:rsidP="00EE4A53">
            <w:pPr>
              <w:pStyle w:val="TableParagraph"/>
              <w:spacing w:before="91" w:line="256" w:lineRule="auto"/>
              <w:ind w:left="92" w:right="100"/>
              <w:jc w:val="center"/>
              <w:rPr>
                <w:rFonts w:ascii="Times New Roman" w:hAnsi="Times New Roman" w:cs="Times New Roman"/>
                <w:b/>
                <w:sz w:val="20"/>
                <w:szCs w:val="20"/>
              </w:rPr>
            </w:pPr>
          </w:p>
        </w:tc>
      </w:tr>
      <w:tr w:rsidR="00DC7CA2" w:rsidRPr="00287DFB" w14:paraId="5756ECBC" w14:textId="77777777" w:rsidTr="00DC7CA2">
        <w:trPr>
          <w:trHeight w:val="397"/>
        </w:trPr>
        <w:tc>
          <w:tcPr>
            <w:tcW w:w="4252" w:type="dxa"/>
            <w:gridSpan w:val="2"/>
            <w:shd w:val="clear" w:color="auto" w:fill="auto"/>
            <w:vAlign w:val="center"/>
          </w:tcPr>
          <w:p w14:paraId="06D70FA9" w14:textId="77777777" w:rsidR="00DC7CA2" w:rsidRPr="00DC7CA2" w:rsidRDefault="00DC7CA2" w:rsidP="00DC7CA2">
            <w:pPr>
              <w:pStyle w:val="TableParagraph"/>
              <w:spacing w:before="11"/>
              <w:rPr>
                <w:rFonts w:ascii="Times New Roman" w:hAnsi="Times New Roman" w:cs="Times New Roman"/>
                <w:b/>
                <w:sz w:val="18"/>
                <w:szCs w:val="20"/>
              </w:rPr>
            </w:pPr>
          </w:p>
        </w:tc>
        <w:tc>
          <w:tcPr>
            <w:tcW w:w="2410" w:type="dxa"/>
            <w:gridSpan w:val="3"/>
            <w:tcBorders>
              <w:bottom w:val="single" w:sz="4" w:space="0" w:color="000000"/>
            </w:tcBorders>
            <w:shd w:val="clear" w:color="auto" w:fill="auto"/>
            <w:vAlign w:val="center"/>
          </w:tcPr>
          <w:p w14:paraId="038082F1" w14:textId="77777777" w:rsidR="00DC7CA2" w:rsidRPr="001A7EB9" w:rsidRDefault="00DC7CA2" w:rsidP="00DC7CA2">
            <w:pPr>
              <w:rPr>
                <w:b/>
                <w:bCs/>
                <w:sz w:val="18"/>
                <w:szCs w:val="20"/>
                <w:lang w:eastAsia="es-AR"/>
              </w:rPr>
            </w:pPr>
            <w:r w:rsidRPr="001A7EB9">
              <w:rPr>
                <w:b/>
                <w:bCs/>
                <w:sz w:val="18"/>
                <w:szCs w:val="20"/>
                <w:lang w:eastAsia="es-AR"/>
              </w:rPr>
              <w:t>2020</w:t>
            </w:r>
          </w:p>
        </w:tc>
        <w:tc>
          <w:tcPr>
            <w:tcW w:w="2126" w:type="dxa"/>
            <w:tcBorders>
              <w:bottom w:val="single" w:sz="4" w:space="0" w:color="000000"/>
            </w:tcBorders>
            <w:shd w:val="clear" w:color="auto" w:fill="auto"/>
            <w:vAlign w:val="center"/>
          </w:tcPr>
          <w:p w14:paraId="742C0208" w14:textId="77777777" w:rsidR="00DC7CA2" w:rsidRPr="001A7EB9" w:rsidRDefault="00DC7CA2" w:rsidP="00DC7CA2">
            <w:pPr>
              <w:rPr>
                <w:b/>
                <w:bCs/>
                <w:sz w:val="18"/>
                <w:szCs w:val="20"/>
                <w:lang w:eastAsia="es-AR"/>
              </w:rPr>
            </w:pPr>
            <w:r w:rsidRPr="001A7EB9">
              <w:rPr>
                <w:b/>
                <w:bCs/>
                <w:sz w:val="18"/>
                <w:szCs w:val="20"/>
                <w:lang w:eastAsia="es-AR"/>
              </w:rPr>
              <w:t>2019</w:t>
            </w:r>
          </w:p>
        </w:tc>
      </w:tr>
      <w:tr w:rsidR="0050653E" w:rsidRPr="00287DFB" w14:paraId="7CE7B504" w14:textId="77777777" w:rsidTr="009E5404">
        <w:trPr>
          <w:trHeight w:val="193"/>
        </w:trPr>
        <w:tc>
          <w:tcPr>
            <w:tcW w:w="3171" w:type="dxa"/>
            <w:shd w:val="clear" w:color="auto" w:fill="auto"/>
          </w:tcPr>
          <w:p w14:paraId="3CC4BDA4" w14:textId="77777777" w:rsidR="0050653E" w:rsidRPr="005711AC" w:rsidRDefault="0050653E" w:rsidP="00EE4A53">
            <w:pPr>
              <w:pStyle w:val="TableParagraph"/>
              <w:spacing w:before="1" w:line="200" w:lineRule="exact"/>
              <w:ind w:left="200"/>
              <w:rPr>
                <w:rFonts w:ascii="Times New Roman" w:hAnsi="Times New Roman"/>
                <w:sz w:val="20"/>
              </w:rPr>
            </w:pPr>
            <w:r w:rsidRPr="005711AC">
              <w:rPr>
                <w:rFonts w:ascii="Times New Roman" w:hAnsi="Times New Roman"/>
                <w:sz w:val="20"/>
              </w:rPr>
              <w:t>Otros ingresos por tarjetas</w:t>
            </w:r>
          </w:p>
        </w:tc>
        <w:tc>
          <w:tcPr>
            <w:tcW w:w="1559" w:type="dxa"/>
            <w:gridSpan w:val="2"/>
            <w:tcBorders>
              <w:top w:val="single" w:sz="4" w:space="0" w:color="000000"/>
            </w:tcBorders>
            <w:shd w:val="clear" w:color="auto" w:fill="auto"/>
          </w:tcPr>
          <w:p w14:paraId="62AC1225" w14:textId="77777777" w:rsidR="00F33432" w:rsidRPr="00287DFB" w:rsidRDefault="00F33432" w:rsidP="00EE4A53">
            <w:pPr>
              <w:pStyle w:val="TableParagraph"/>
              <w:spacing w:before="14"/>
              <w:ind w:right="97"/>
              <w:jc w:val="right"/>
              <w:rPr>
                <w:rFonts w:ascii="Times New Roman" w:hAnsi="Times New Roman" w:cs="Times New Roman"/>
                <w:w w:val="95"/>
                <w:sz w:val="20"/>
                <w:szCs w:val="20"/>
              </w:rPr>
            </w:pPr>
          </w:p>
        </w:tc>
        <w:tc>
          <w:tcPr>
            <w:tcW w:w="1560" w:type="dxa"/>
            <w:tcBorders>
              <w:top w:val="single" w:sz="4" w:space="0" w:color="000000"/>
            </w:tcBorders>
            <w:shd w:val="clear" w:color="auto" w:fill="auto"/>
          </w:tcPr>
          <w:p w14:paraId="7E40FFE9" w14:textId="77777777" w:rsidR="0050653E" w:rsidRPr="00287DFB" w:rsidRDefault="0050653E" w:rsidP="00EE4A53">
            <w:pPr>
              <w:pStyle w:val="TableParagraph"/>
              <w:spacing w:before="14"/>
              <w:ind w:right="141"/>
              <w:jc w:val="right"/>
              <w:rPr>
                <w:rFonts w:ascii="Times New Roman" w:hAnsi="Times New Roman" w:cs="Times New Roman"/>
                <w:sz w:val="20"/>
                <w:szCs w:val="20"/>
              </w:rPr>
            </w:pPr>
            <w:r w:rsidRPr="00287DFB">
              <w:rPr>
                <w:rFonts w:ascii="Times New Roman" w:hAnsi="Times New Roman" w:cs="Times New Roman"/>
                <w:w w:val="95"/>
                <w:sz w:val="20"/>
                <w:szCs w:val="20"/>
              </w:rPr>
              <w:t>131.142</w:t>
            </w:r>
          </w:p>
        </w:tc>
        <w:tc>
          <w:tcPr>
            <w:tcW w:w="1559" w:type="dxa"/>
            <w:tcBorders>
              <w:top w:val="single" w:sz="4" w:space="0" w:color="000000"/>
            </w:tcBorders>
            <w:shd w:val="clear" w:color="auto" w:fill="auto"/>
          </w:tcPr>
          <w:p w14:paraId="1EA6921F" w14:textId="77777777" w:rsidR="00F33432" w:rsidRPr="00287DFB" w:rsidRDefault="00F33432" w:rsidP="00EE4A53">
            <w:pPr>
              <w:pStyle w:val="TableParagraph"/>
              <w:spacing w:before="14"/>
              <w:ind w:right="96"/>
              <w:jc w:val="right"/>
              <w:rPr>
                <w:rFonts w:ascii="Times New Roman" w:hAnsi="Times New Roman" w:cs="Times New Roman"/>
                <w:w w:val="95"/>
                <w:sz w:val="20"/>
                <w:szCs w:val="20"/>
              </w:rPr>
            </w:pPr>
          </w:p>
        </w:tc>
        <w:tc>
          <w:tcPr>
            <w:tcW w:w="1544" w:type="dxa"/>
            <w:tcBorders>
              <w:top w:val="single" w:sz="4" w:space="0" w:color="000000"/>
            </w:tcBorders>
            <w:shd w:val="clear" w:color="auto" w:fill="auto"/>
          </w:tcPr>
          <w:p w14:paraId="77406821" w14:textId="77777777" w:rsidR="0050653E" w:rsidRPr="00287DFB" w:rsidRDefault="0050653E" w:rsidP="00EE4A53">
            <w:pPr>
              <w:pStyle w:val="TableParagraph"/>
              <w:spacing w:before="14"/>
              <w:ind w:right="91"/>
              <w:jc w:val="right"/>
              <w:rPr>
                <w:rFonts w:ascii="Times New Roman" w:hAnsi="Times New Roman" w:cs="Times New Roman"/>
                <w:sz w:val="20"/>
                <w:szCs w:val="20"/>
              </w:rPr>
            </w:pPr>
            <w:r w:rsidRPr="00287DFB">
              <w:rPr>
                <w:rFonts w:ascii="Times New Roman" w:hAnsi="Times New Roman" w:cs="Times New Roman"/>
                <w:w w:val="95"/>
                <w:sz w:val="20"/>
                <w:szCs w:val="20"/>
              </w:rPr>
              <w:t>147.759</w:t>
            </w:r>
          </w:p>
        </w:tc>
      </w:tr>
      <w:tr w:rsidR="0050653E" w:rsidRPr="00287DFB" w14:paraId="5806998E" w14:textId="77777777" w:rsidTr="009E5404">
        <w:trPr>
          <w:trHeight w:val="199"/>
        </w:trPr>
        <w:tc>
          <w:tcPr>
            <w:tcW w:w="3171" w:type="dxa"/>
            <w:shd w:val="clear" w:color="auto" w:fill="auto"/>
          </w:tcPr>
          <w:p w14:paraId="6018648B" w14:textId="77777777" w:rsidR="0050653E" w:rsidRPr="005711AC" w:rsidRDefault="0050653E" w:rsidP="00EE4A53">
            <w:pPr>
              <w:pStyle w:val="TableParagraph"/>
              <w:spacing w:before="7" w:line="200" w:lineRule="exact"/>
              <w:ind w:left="200"/>
              <w:rPr>
                <w:rFonts w:ascii="Times New Roman" w:hAnsi="Times New Roman"/>
                <w:sz w:val="20"/>
              </w:rPr>
            </w:pPr>
            <w:r w:rsidRPr="005711AC">
              <w:rPr>
                <w:rFonts w:ascii="Times New Roman" w:hAnsi="Times New Roman"/>
                <w:sz w:val="20"/>
              </w:rPr>
              <w:t>Intereses punitorios</w:t>
            </w:r>
          </w:p>
        </w:tc>
        <w:tc>
          <w:tcPr>
            <w:tcW w:w="1559" w:type="dxa"/>
            <w:gridSpan w:val="2"/>
            <w:shd w:val="clear" w:color="auto" w:fill="auto"/>
          </w:tcPr>
          <w:p w14:paraId="22D61FB6" w14:textId="77777777" w:rsidR="00F33432" w:rsidRPr="00287DFB" w:rsidRDefault="00F33432" w:rsidP="00EE4A53">
            <w:pPr>
              <w:pStyle w:val="TableParagraph"/>
              <w:spacing w:before="19"/>
              <w:ind w:right="97"/>
              <w:jc w:val="right"/>
              <w:rPr>
                <w:rFonts w:ascii="Times New Roman" w:hAnsi="Times New Roman" w:cs="Times New Roman"/>
                <w:w w:val="95"/>
                <w:sz w:val="20"/>
                <w:szCs w:val="20"/>
              </w:rPr>
            </w:pPr>
          </w:p>
        </w:tc>
        <w:tc>
          <w:tcPr>
            <w:tcW w:w="1560" w:type="dxa"/>
            <w:shd w:val="clear" w:color="auto" w:fill="auto"/>
          </w:tcPr>
          <w:p w14:paraId="0B8B3C39" w14:textId="77777777" w:rsidR="0050653E" w:rsidRPr="00287DFB" w:rsidRDefault="0050653E" w:rsidP="00EE4A53">
            <w:pPr>
              <w:pStyle w:val="TableParagraph"/>
              <w:spacing w:before="19"/>
              <w:ind w:right="141"/>
              <w:jc w:val="right"/>
              <w:rPr>
                <w:rFonts w:ascii="Times New Roman" w:hAnsi="Times New Roman" w:cs="Times New Roman"/>
                <w:sz w:val="20"/>
                <w:szCs w:val="20"/>
              </w:rPr>
            </w:pPr>
            <w:r w:rsidRPr="00287DFB">
              <w:rPr>
                <w:rFonts w:ascii="Times New Roman" w:hAnsi="Times New Roman" w:cs="Times New Roman"/>
                <w:w w:val="95"/>
                <w:sz w:val="20"/>
                <w:szCs w:val="20"/>
              </w:rPr>
              <w:t>77.443</w:t>
            </w:r>
          </w:p>
        </w:tc>
        <w:tc>
          <w:tcPr>
            <w:tcW w:w="1559" w:type="dxa"/>
            <w:shd w:val="clear" w:color="auto" w:fill="auto"/>
          </w:tcPr>
          <w:p w14:paraId="77920589" w14:textId="77777777" w:rsidR="00F33432" w:rsidRPr="00287DFB" w:rsidRDefault="00F33432" w:rsidP="00EE4A53">
            <w:pPr>
              <w:pStyle w:val="TableParagraph"/>
              <w:spacing w:before="19"/>
              <w:ind w:right="96"/>
              <w:jc w:val="right"/>
              <w:rPr>
                <w:rFonts w:ascii="Times New Roman" w:hAnsi="Times New Roman" w:cs="Times New Roman"/>
                <w:w w:val="95"/>
                <w:sz w:val="20"/>
                <w:szCs w:val="20"/>
              </w:rPr>
            </w:pPr>
          </w:p>
        </w:tc>
        <w:tc>
          <w:tcPr>
            <w:tcW w:w="1544" w:type="dxa"/>
            <w:shd w:val="clear" w:color="auto" w:fill="auto"/>
          </w:tcPr>
          <w:p w14:paraId="37EB46C4" w14:textId="77777777" w:rsidR="0050653E" w:rsidRPr="00287DFB" w:rsidRDefault="0050653E" w:rsidP="00EE4A53">
            <w:pPr>
              <w:pStyle w:val="TableParagraph"/>
              <w:spacing w:before="19"/>
              <w:ind w:right="91"/>
              <w:jc w:val="right"/>
              <w:rPr>
                <w:rFonts w:ascii="Times New Roman" w:hAnsi="Times New Roman" w:cs="Times New Roman"/>
                <w:sz w:val="20"/>
                <w:szCs w:val="20"/>
              </w:rPr>
            </w:pPr>
            <w:r w:rsidRPr="00287DFB">
              <w:rPr>
                <w:rFonts w:ascii="Times New Roman" w:hAnsi="Times New Roman" w:cs="Times New Roman"/>
                <w:w w:val="95"/>
                <w:sz w:val="20"/>
                <w:szCs w:val="20"/>
              </w:rPr>
              <w:t>115.481</w:t>
            </w:r>
          </w:p>
        </w:tc>
      </w:tr>
      <w:tr w:rsidR="0050653E" w:rsidRPr="00287DFB" w14:paraId="2E522CAB" w14:textId="77777777" w:rsidTr="009E5404">
        <w:trPr>
          <w:trHeight w:val="199"/>
        </w:trPr>
        <w:tc>
          <w:tcPr>
            <w:tcW w:w="3171" w:type="dxa"/>
            <w:shd w:val="clear" w:color="auto" w:fill="auto"/>
          </w:tcPr>
          <w:p w14:paraId="103DB9F3" w14:textId="77777777" w:rsidR="0050653E" w:rsidRPr="005711AC" w:rsidRDefault="0050653E" w:rsidP="00EE4A53">
            <w:pPr>
              <w:pStyle w:val="TableParagraph"/>
              <w:spacing w:before="7" w:line="200" w:lineRule="exact"/>
              <w:ind w:left="200"/>
              <w:rPr>
                <w:rFonts w:ascii="Times New Roman" w:hAnsi="Times New Roman"/>
                <w:sz w:val="20"/>
              </w:rPr>
            </w:pPr>
            <w:r w:rsidRPr="005711AC">
              <w:rPr>
                <w:rFonts w:ascii="Times New Roman" w:hAnsi="Times New Roman"/>
                <w:sz w:val="20"/>
              </w:rPr>
              <w:t>Créditos recuperados</w:t>
            </w:r>
          </w:p>
        </w:tc>
        <w:tc>
          <w:tcPr>
            <w:tcW w:w="1559" w:type="dxa"/>
            <w:gridSpan w:val="2"/>
            <w:shd w:val="clear" w:color="auto" w:fill="auto"/>
          </w:tcPr>
          <w:p w14:paraId="2B135F31" w14:textId="77777777" w:rsidR="00F33432" w:rsidRPr="00287DFB" w:rsidRDefault="00F33432" w:rsidP="00EE4A53">
            <w:pPr>
              <w:pStyle w:val="TableParagraph"/>
              <w:spacing w:before="18"/>
              <w:ind w:right="97"/>
              <w:jc w:val="right"/>
              <w:rPr>
                <w:rFonts w:ascii="Times New Roman" w:hAnsi="Times New Roman" w:cs="Times New Roman"/>
                <w:w w:val="95"/>
                <w:sz w:val="20"/>
                <w:szCs w:val="20"/>
              </w:rPr>
            </w:pPr>
          </w:p>
        </w:tc>
        <w:tc>
          <w:tcPr>
            <w:tcW w:w="1560" w:type="dxa"/>
            <w:shd w:val="clear" w:color="auto" w:fill="auto"/>
          </w:tcPr>
          <w:p w14:paraId="2137B252" w14:textId="77777777" w:rsidR="0050653E" w:rsidRPr="00287DFB" w:rsidRDefault="0050653E" w:rsidP="00EE4A53">
            <w:pPr>
              <w:pStyle w:val="TableParagraph"/>
              <w:spacing w:before="18"/>
              <w:ind w:right="141"/>
              <w:jc w:val="right"/>
              <w:rPr>
                <w:rFonts w:ascii="Times New Roman" w:hAnsi="Times New Roman" w:cs="Times New Roman"/>
                <w:sz w:val="20"/>
                <w:szCs w:val="20"/>
              </w:rPr>
            </w:pPr>
            <w:r w:rsidRPr="00287DFB">
              <w:rPr>
                <w:rFonts w:ascii="Times New Roman" w:hAnsi="Times New Roman" w:cs="Times New Roman"/>
                <w:w w:val="95"/>
                <w:sz w:val="20"/>
                <w:szCs w:val="20"/>
              </w:rPr>
              <w:t>43.085</w:t>
            </w:r>
          </w:p>
        </w:tc>
        <w:tc>
          <w:tcPr>
            <w:tcW w:w="1559" w:type="dxa"/>
            <w:shd w:val="clear" w:color="auto" w:fill="auto"/>
          </w:tcPr>
          <w:p w14:paraId="70C0AD42" w14:textId="77777777" w:rsidR="00F33432" w:rsidRPr="00287DFB" w:rsidRDefault="00F33432" w:rsidP="00EE4A53">
            <w:pPr>
              <w:pStyle w:val="TableParagraph"/>
              <w:spacing w:before="18"/>
              <w:ind w:right="96"/>
              <w:jc w:val="right"/>
              <w:rPr>
                <w:rFonts w:ascii="Times New Roman" w:hAnsi="Times New Roman" w:cs="Times New Roman"/>
                <w:w w:val="95"/>
                <w:sz w:val="20"/>
                <w:szCs w:val="20"/>
              </w:rPr>
            </w:pPr>
          </w:p>
        </w:tc>
        <w:tc>
          <w:tcPr>
            <w:tcW w:w="1544" w:type="dxa"/>
            <w:shd w:val="clear" w:color="auto" w:fill="auto"/>
          </w:tcPr>
          <w:p w14:paraId="2AC3A308" w14:textId="77777777" w:rsidR="0050653E" w:rsidRPr="00287DFB" w:rsidRDefault="0050653E" w:rsidP="00EE4A53">
            <w:pPr>
              <w:pStyle w:val="TableParagraph"/>
              <w:spacing w:before="18"/>
              <w:ind w:right="91"/>
              <w:jc w:val="right"/>
              <w:rPr>
                <w:rFonts w:ascii="Times New Roman" w:hAnsi="Times New Roman" w:cs="Times New Roman"/>
                <w:sz w:val="20"/>
                <w:szCs w:val="20"/>
              </w:rPr>
            </w:pPr>
            <w:r w:rsidRPr="00287DFB">
              <w:rPr>
                <w:rFonts w:ascii="Times New Roman" w:hAnsi="Times New Roman" w:cs="Times New Roman"/>
                <w:w w:val="95"/>
                <w:sz w:val="20"/>
                <w:szCs w:val="20"/>
              </w:rPr>
              <w:t>37.192</w:t>
            </w:r>
          </w:p>
        </w:tc>
      </w:tr>
      <w:tr w:rsidR="0050653E" w:rsidRPr="00287DFB" w14:paraId="5A2AA653" w14:textId="77777777" w:rsidTr="009E5404">
        <w:trPr>
          <w:trHeight w:val="199"/>
        </w:trPr>
        <w:tc>
          <w:tcPr>
            <w:tcW w:w="3171" w:type="dxa"/>
            <w:gridSpan w:val="2"/>
            <w:shd w:val="clear" w:color="auto" w:fill="auto"/>
          </w:tcPr>
          <w:p w14:paraId="21886FE5" w14:textId="77777777" w:rsidR="0050653E" w:rsidRPr="005711AC" w:rsidRDefault="0050653E" w:rsidP="00EE4A53">
            <w:pPr>
              <w:pStyle w:val="TableParagraph"/>
              <w:spacing w:before="7" w:line="200" w:lineRule="exact"/>
              <w:ind w:left="200"/>
              <w:rPr>
                <w:rFonts w:ascii="Times New Roman" w:hAnsi="Times New Roman"/>
                <w:sz w:val="20"/>
              </w:rPr>
            </w:pPr>
            <w:r w:rsidRPr="005711AC">
              <w:rPr>
                <w:rFonts w:ascii="Times New Roman" w:hAnsi="Times New Roman"/>
                <w:sz w:val="20"/>
              </w:rPr>
              <w:t>Previsiones desafectadas</w:t>
            </w:r>
          </w:p>
        </w:tc>
        <w:tc>
          <w:tcPr>
            <w:tcW w:w="1559" w:type="dxa"/>
            <w:shd w:val="clear" w:color="auto" w:fill="auto"/>
          </w:tcPr>
          <w:p w14:paraId="0A395A85" w14:textId="77777777" w:rsidR="0050653E" w:rsidRPr="00287DFB" w:rsidRDefault="0050653E" w:rsidP="005711AC">
            <w:pPr>
              <w:pStyle w:val="TableParagraph"/>
              <w:spacing w:before="18"/>
              <w:ind w:right="95"/>
              <w:jc w:val="right"/>
              <w:rPr>
                <w:rFonts w:ascii="Times New Roman" w:hAnsi="Times New Roman" w:cs="Times New Roman"/>
                <w:sz w:val="20"/>
                <w:szCs w:val="20"/>
              </w:rPr>
            </w:pPr>
            <w:r w:rsidRPr="00287DFB">
              <w:rPr>
                <w:rFonts w:ascii="Times New Roman" w:hAnsi="Times New Roman" w:cs="Times New Roman"/>
                <w:w w:val="99"/>
                <w:sz w:val="20"/>
                <w:szCs w:val="20"/>
              </w:rPr>
              <w:t>-</w:t>
            </w:r>
          </w:p>
        </w:tc>
        <w:tc>
          <w:tcPr>
            <w:tcW w:w="1560" w:type="dxa"/>
            <w:shd w:val="clear" w:color="auto" w:fill="auto"/>
          </w:tcPr>
          <w:p w14:paraId="555247E1" w14:textId="77777777" w:rsidR="0050653E" w:rsidRPr="00287DFB" w:rsidRDefault="0050653E" w:rsidP="00EE4A53">
            <w:pPr>
              <w:pStyle w:val="TableParagraph"/>
              <w:spacing w:before="18"/>
              <w:ind w:right="139"/>
              <w:jc w:val="right"/>
              <w:rPr>
                <w:rFonts w:ascii="Times New Roman" w:hAnsi="Times New Roman" w:cs="Times New Roman"/>
                <w:sz w:val="20"/>
                <w:szCs w:val="20"/>
              </w:rPr>
            </w:pPr>
            <w:r w:rsidRPr="00287DFB">
              <w:rPr>
                <w:rFonts w:ascii="Times New Roman" w:hAnsi="Times New Roman" w:cs="Times New Roman"/>
                <w:w w:val="99"/>
                <w:sz w:val="20"/>
                <w:szCs w:val="20"/>
              </w:rPr>
              <w:t>-</w:t>
            </w:r>
          </w:p>
        </w:tc>
        <w:tc>
          <w:tcPr>
            <w:tcW w:w="1559" w:type="dxa"/>
            <w:shd w:val="clear" w:color="auto" w:fill="auto"/>
          </w:tcPr>
          <w:p w14:paraId="509C58FB" w14:textId="77777777" w:rsidR="00F33432" w:rsidRPr="00287DFB" w:rsidRDefault="00F33432" w:rsidP="00EE4A53">
            <w:pPr>
              <w:pStyle w:val="TableParagraph"/>
              <w:spacing w:before="18"/>
              <w:ind w:right="95"/>
              <w:jc w:val="right"/>
              <w:rPr>
                <w:rFonts w:ascii="Times New Roman" w:hAnsi="Times New Roman" w:cs="Times New Roman"/>
                <w:w w:val="95"/>
                <w:sz w:val="20"/>
                <w:szCs w:val="20"/>
              </w:rPr>
            </w:pPr>
          </w:p>
        </w:tc>
        <w:tc>
          <w:tcPr>
            <w:tcW w:w="1544" w:type="dxa"/>
            <w:shd w:val="clear" w:color="auto" w:fill="auto"/>
          </w:tcPr>
          <w:p w14:paraId="190E71A6" w14:textId="77777777" w:rsidR="0050653E" w:rsidRPr="00287DFB" w:rsidRDefault="0050653E" w:rsidP="00EE4A53">
            <w:pPr>
              <w:pStyle w:val="TableParagraph"/>
              <w:spacing w:before="18"/>
              <w:ind w:right="91"/>
              <w:jc w:val="right"/>
              <w:rPr>
                <w:rFonts w:ascii="Times New Roman" w:hAnsi="Times New Roman" w:cs="Times New Roman"/>
                <w:sz w:val="20"/>
                <w:szCs w:val="20"/>
              </w:rPr>
            </w:pPr>
            <w:r w:rsidRPr="00287DFB">
              <w:rPr>
                <w:rFonts w:ascii="Times New Roman" w:hAnsi="Times New Roman" w:cs="Times New Roman"/>
                <w:w w:val="95"/>
                <w:sz w:val="20"/>
                <w:szCs w:val="20"/>
              </w:rPr>
              <w:t>11.455</w:t>
            </w:r>
          </w:p>
        </w:tc>
      </w:tr>
      <w:tr w:rsidR="0050653E" w:rsidRPr="00287DFB" w14:paraId="1886C736" w14:textId="77777777" w:rsidTr="009E5404">
        <w:trPr>
          <w:trHeight w:val="204"/>
        </w:trPr>
        <w:tc>
          <w:tcPr>
            <w:tcW w:w="3171" w:type="dxa"/>
            <w:shd w:val="clear" w:color="auto" w:fill="auto"/>
          </w:tcPr>
          <w:p w14:paraId="313BA0C2" w14:textId="77777777" w:rsidR="0050653E" w:rsidRPr="005711AC" w:rsidRDefault="0050653E" w:rsidP="00EE4A53">
            <w:pPr>
              <w:pStyle w:val="TableParagraph"/>
              <w:spacing w:before="7" w:line="206" w:lineRule="exact"/>
              <w:ind w:left="200"/>
              <w:rPr>
                <w:rFonts w:ascii="Times New Roman" w:hAnsi="Times New Roman"/>
                <w:sz w:val="20"/>
              </w:rPr>
            </w:pPr>
            <w:r w:rsidRPr="005711AC">
              <w:rPr>
                <w:rFonts w:ascii="Times New Roman" w:hAnsi="Times New Roman"/>
                <w:sz w:val="20"/>
              </w:rPr>
              <w:t>Otros</w:t>
            </w:r>
          </w:p>
        </w:tc>
        <w:tc>
          <w:tcPr>
            <w:tcW w:w="1559" w:type="dxa"/>
            <w:gridSpan w:val="2"/>
            <w:tcBorders>
              <w:bottom w:val="single" w:sz="4" w:space="0" w:color="000000"/>
            </w:tcBorders>
            <w:shd w:val="clear" w:color="auto" w:fill="auto"/>
          </w:tcPr>
          <w:p w14:paraId="57930DD0" w14:textId="77777777" w:rsidR="00F33432" w:rsidRPr="00287DFB" w:rsidRDefault="00F33432" w:rsidP="00EE4A53">
            <w:pPr>
              <w:pStyle w:val="TableParagraph"/>
              <w:spacing w:before="18"/>
              <w:ind w:right="97"/>
              <w:jc w:val="right"/>
              <w:rPr>
                <w:rFonts w:ascii="Times New Roman" w:hAnsi="Times New Roman" w:cs="Times New Roman"/>
                <w:w w:val="95"/>
                <w:sz w:val="20"/>
                <w:szCs w:val="20"/>
              </w:rPr>
            </w:pPr>
          </w:p>
        </w:tc>
        <w:tc>
          <w:tcPr>
            <w:tcW w:w="1560" w:type="dxa"/>
            <w:tcBorders>
              <w:bottom w:val="single" w:sz="4" w:space="0" w:color="000000"/>
            </w:tcBorders>
            <w:shd w:val="clear" w:color="auto" w:fill="auto"/>
          </w:tcPr>
          <w:p w14:paraId="3F85CE83" w14:textId="77777777" w:rsidR="0050653E" w:rsidRPr="00287DFB" w:rsidRDefault="0050653E" w:rsidP="00EE4A53">
            <w:pPr>
              <w:pStyle w:val="TableParagraph"/>
              <w:spacing w:before="18"/>
              <w:ind w:right="141"/>
              <w:jc w:val="right"/>
              <w:rPr>
                <w:rFonts w:ascii="Times New Roman" w:hAnsi="Times New Roman" w:cs="Times New Roman"/>
                <w:sz w:val="20"/>
                <w:szCs w:val="20"/>
              </w:rPr>
            </w:pPr>
            <w:r w:rsidRPr="00287DFB">
              <w:rPr>
                <w:rFonts w:ascii="Times New Roman" w:hAnsi="Times New Roman" w:cs="Times New Roman"/>
                <w:w w:val="95"/>
                <w:sz w:val="20"/>
                <w:szCs w:val="20"/>
              </w:rPr>
              <w:t>33.974</w:t>
            </w:r>
          </w:p>
        </w:tc>
        <w:tc>
          <w:tcPr>
            <w:tcW w:w="1559" w:type="dxa"/>
            <w:tcBorders>
              <w:bottom w:val="single" w:sz="4" w:space="0" w:color="000000"/>
            </w:tcBorders>
            <w:shd w:val="clear" w:color="auto" w:fill="auto"/>
          </w:tcPr>
          <w:p w14:paraId="0B504B4A" w14:textId="77777777" w:rsidR="00F33432" w:rsidRPr="00287DFB" w:rsidRDefault="00F33432" w:rsidP="00EE4A53">
            <w:pPr>
              <w:pStyle w:val="TableParagraph"/>
              <w:spacing w:before="19"/>
              <w:ind w:right="97"/>
              <w:jc w:val="right"/>
              <w:rPr>
                <w:rFonts w:ascii="Times New Roman" w:hAnsi="Times New Roman" w:cs="Times New Roman"/>
                <w:w w:val="95"/>
                <w:sz w:val="20"/>
                <w:szCs w:val="20"/>
              </w:rPr>
            </w:pPr>
          </w:p>
        </w:tc>
        <w:tc>
          <w:tcPr>
            <w:tcW w:w="1544" w:type="dxa"/>
            <w:tcBorders>
              <w:bottom w:val="single" w:sz="4" w:space="0" w:color="000000"/>
            </w:tcBorders>
            <w:shd w:val="clear" w:color="auto" w:fill="auto"/>
          </w:tcPr>
          <w:p w14:paraId="2265053D" w14:textId="77777777" w:rsidR="0050653E" w:rsidRPr="00287DFB" w:rsidRDefault="0050653E" w:rsidP="00EE4A53">
            <w:pPr>
              <w:pStyle w:val="TableParagraph"/>
              <w:spacing w:before="19"/>
              <w:ind w:right="91"/>
              <w:jc w:val="right"/>
              <w:rPr>
                <w:rFonts w:ascii="Times New Roman" w:hAnsi="Times New Roman" w:cs="Times New Roman"/>
                <w:sz w:val="20"/>
                <w:szCs w:val="20"/>
              </w:rPr>
            </w:pPr>
            <w:r w:rsidRPr="00287DFB">
              <w:rPr>
                <w:rFonts w:ascii="Times New Roman" w:hAnsi="Times New Roman" w:cs="Times New Roman"/>
                <w:w w:val="95"/>
                <w:sz w:val="20"/>
                <w:szCs w:val="20"/>
              </w:rPr>
              <w:t>304.081</w:t>
            </w:r>
          </w:p>
        </w:tc>
      </w:tr>
      <w:tr w:rsidR="0050653E" w:rsidRPr="00287DFB" w14:paraId="23BF2F2F" w14:textId="77777777" w:rsidTr="009E5404">
        <w:trPr>
          <w:trHeight w:val="215"/>
        </w:trPr>
        <w:tc>
          <w:tcPr>
            <w:tcW w:w="3171" w:type="dxa"/>
            <w:shd w:val="clear" w:color="auto" w:fill="auto"/>
          </w:tcPr>
          <w:p w14:paraId="05951220" w14:textId="77777777" w:rsidR="0050653E" w:rsidRPr="005711AC" w:rsidRDefault="0050653E" w:rsidP="00EE4A53">
            <w:pPr>
              <w:pStyle w:val="TableParagraph"/>
              <w:spacing w:before="22"/>
              <w:ind w:left="200"/>
              <w:rPr>
                <w:rFonts w:ascii="Times New Roman" w:hAnsi="Times New Roman"/>
                <w:b/>
                <w:sz w:val="20"/>
              </w:rPr>
            </w:pPr>
            <w:r w:rsidRPr="005711AC">
              <w:rPr>
                <w:rFonts w:ascii="Times New Roman" w:hAnsi="Times New Roman"/>
                <w:b/>
                <w:sz w:val="20"/>
              </w:rPr>
              <w:t>Total</w:t>
            </w:r>
          </w:p>
        </w:tc>
        <w:tc>
          <w:tcPr>
            <w:tcW w:w="1559" w:type="dxa"/>
            <w:gridSpan w:val="2"/>
            <w:tcBorders>
              <w:top w:val="single" w:sz="4" w:space="0" w:color="000000"/>
              <w:bottom w:val="double" w:sz="2" w:space="0" w:color="000000"/>
            </w:tcBorders>
            <w:shd w:val="clear" w:color="auto" w:fill="auto"/>
          </w:tcPr>
          <w:p w14:paraId="42E50F3F" w14:textId="77777777" w:rsidR="00F33432" w:rsidRPr="00287DFB" w:rsidRDefault="00F33432" w:rsidP="00EE4A53">
            <w:pPr>
              <w:pStyle w:val="TableParagraph"/>
              <w:spacing w:before="22"/>
              <w:ind w:right="97"/>
              <w:jc w:val="right"/>
              <w:rPr>
                <w:rFonts w:ascii="Times New Roman" w:hAnsi="Times New Roman" w:cs="Times New Roman"/>
                <w:b/>
                <w:w w:val="95"/>
                <w:sz w:val="20"/>
                <w:szCs w:val="20"/>
              </w:rPr>
            </w:pPr>
          </w:p>
        </w:tc>
        <w:tc>
          <w:tcPr>
            <w:tcW w:w="1560" w:type="dxa"/>
            <w:tcBorders>
              <w:top w:val="single" w:sz="4" w:space="0" w:color="000000"/>
              <w:bottom w:val="double" w:sz="2" w:space="0" w:color="000000"/>
            </w:tcBorders>
            <w:shd w:val="clear" w:color="auto" w:fill="auto"/>
          </w:tcPr>
          <w:p w14:paraId="6886B183" w14:textId="77777777" w:rsidR="0050653E" w:rsidRPr="00287DFB" w:rsidRDefault="0050653E" w:rsidP="00EE4A53">
            <w:pPr>
              <w:pStyle w:val="TableParagraph"/>
              <w:spacing w:before="22"/>
              <w:ind w:right="141"/>
              <w:jc w:val="right"/>
              <w:rPr>
                <w:rFonts w:ascii="Times New Roman" w:hAnsi="Times New Roman" w:cs="Times New Roman"/>
                <w:b/>
                <w:sz w:val="20"/>
                <w:szCs w:val="20"/>
              </w:rPr>
            </w:pPr>
            <w:r w:rsidRPr="00287DFB">
              <w:rPr>
                <w:rFonts w:ascii="Times New Roman" w:hAnsi="Times New Roman" w:cs="Times New Roman"/>
                <w:b/>
                <w:w w:val="95"/>
                <w:sz w:val="20"/>
                <w:szCs w:val="20"/>
              </w:rPr>
              <w:t>285.644</w:t>
            </w:r>
          </w:p>
        </w:tc>
        <w:tc>
          <w:tcPr>
            <w:tcW w:w="1559" w:type="dxa"/>
            <w:tcBorders>
              <w:top w:val="single" w:sz="4" w:space="0" w:color="000000"/>
              <w:bottom w:val="double" w:sz="2" w:space="0" w:color="000000"/>
            </w:tcBorders>
            <w:shd w:val="clear" w:color="auto" w:fill="auto"/>
          </w:tcPr>
          <w:p w14:paraId="1254CF53" w14:textId="77777777" w:rsidR="00F33432" w:rsidRPr="00287DFB" w:rsidRDefault="00F33432" w:rsidP="00EE4A53">
            <w:pPr>
              <w:pStyle w:val="TableParagraph"/>
              <w:spacing w:before="22"/>
              <w:ind w:right="98"/>
              <w:jc w:val="right"/>
              <w:rPr>
                <w:rFonts w:ascii="Times New Roman" w:hAnsi="Times New Roman" w:cs="Times New Roman"/>
                <w:b/>
                <w:w w:val="95"/>
                <w:sz w:val="20"/>
                <w:szCs w:val="20"/>
              </w:rPr>
            </w:pPr>
          </w:p>
        </w:tc>
        <w:tc>
          <w:tcPr>
            <w:tcW w:w="1544" w:type="dxa"/>
            <w:tcBorders>
              <w:top w:val="single" w:sz="4" w:space="0" w:color="000000"/>
              <w:bottom w:val="double" w:sz="2" w:space="0" w:color="000000"/>
            </w:tcBorders>
            <w:shd w:val="clear" w:color="auto" w:fill="auto"/>
          </w:tcPr>
          <w:p w14:paraId="5AA269BC" w14:textId="77777777" w:rsidR="0050653E" w:rsidRPr="00287DFB" w:rsidRDefault="0050653E" w:rsidP="00EE4A53">
            <w:pPr>
              <w:pStyle w:val="TableParagraph"/>
              <w:spacing w:before="22"/>
              <w:ind w:right="91"/>
              <w:jc w:val="right"/>
              <w:rPr>
                <w:rFonts w:ascii="Times New Roman" w:hAnsi="Times New Roman" w:cs="Times New Roman"/>
                <w:b/>
                <w:sz w:val="20"/>
                <w:szCs w:val="20"/>
              </w:rPr>
            </w:pPr>
            <w:r w:rsidRPr="00287DFB">
              <w:rPr>
                <w:rFonts w:ascii="Times New Roman" w:hAnsi="Times New Roman" w:cs="Times New Roman"/>
                <w:b/>
                <w:w w:val="95"/>
                <w:sz w:val="20"/>
                <w:szCs w:val="20"/>
              </w:rPr>
              <w:t>615.968</w:t>
            </w:r>
          </w:p>
        </w:tc>
      </w:tr>
    </w:tbl>
    <w:p w14:paraId="7881E866" w14:textId="77777777" w:rsidR="00F33432" w:rsidRPr="00287DFB" w:rsidRDefault="00F33432" w:rsidP="00F33432">
      <w:pPr>
        <w:widowControl w:val="0"/>
        <w:jc w:val="both"/>
        <w:rPr>
          <w:sz w:val="20"/>
          <w:szCs w:val="20"/>
        </w:rPr>
      </w:pPr>
    </w:p>
    <w:p w14:paraId="2ABD9874" w14:textId="77777777" w:rsidR="00F33432" w:rsidRPr="00287DFB" w:rsidRDefault="00F33432" w:rsidP="00F33432">
      <w:pPr>
        <w:widowControl w:val="0"/>
        <w:jc w:val="both"/>
        <w:rPr>
          <w:sz w:val="20"/>
          <w:szCs w:val="20"/>
        </w:rPr>
      </w:pPr>
      <w:r w:rsidRPr="00287DFB">
        <w:rPr>
          <w:sz w:val="20"/>
        </w:rPr>
        <w:t>Los “Otros ingresos operativos” presentan una disminución del (53,</w:t>
      </w:r>
      <w:r w:rsidR="00F4231B" w:rsidRPr="00287DFB">
        <w:rPr>
          <w:sz w:val="20"/>
        </w:rPr>
        <w:t>63</w:t>
      </w:r>
      <w:r w:rsidRPr="00287DFB">
        <w:rPr>
          <w:sz w:val="20"/>
        </w:rPr>
        <w:t>) % con respecto al ejercicio anterior. La variación obedece en gran parte a la disminución de los intereses punitorios, previsiones desafectadas y otros.</w:t>
      </w:r>
    </w:p>
    <w:p w14:paraId="468E564F" w14:textId="77777777" w:rsidR="00F33432" w:rsidRPr="00287DFB" w:rsidRDefault="00F33432" w:rsidP="00F33432">
      <w:pPr>
        <w:widowControl w:val="0"/>
        <w:jc w:val="both"/>
        <w:rPr>
          <w:sz w:val="20"/>
        </w:rPr>
      </w:pPr>
    </w:p>
    <w:p w14:paraId="5D91E911" w14:textId="77777777" w:rsidR="00F33432" w:rsidRPr="00287DFB" w:rsidRDefault="00F33432" w:rsidP="00F33432">
      <w:pPr>
        <w:widowControl w:val="0"/>
        <w:jc w:val="both"/>
        <w:rPr>
          <w:i/>
          <w:sz w:val="20"/>
          <w:szCs w:val="20"/>
        </w:rPr>
      </w:pPr>
      <w:r w:rsidRPr="00287DFB">
        <w:rPr>
          <w:i/>
          <w:sz w:val="20"/>
          <w:szCs w:val="20"/>
        </w:rPr>
        <w:t>Otros gastos operativos</w:t>
      </w:r>
    </w:p>
    <w:p w14:paraId="41A71F3F" w14:textId="77777777" w:rsidR="00F33432" w:rsidRPr="00287DFB" w:rsidRDefault="00F33432" w:rsidP="00F33432">
      <w:pPr>
        <w:widowControl w:val="0"/>
        <w:jc w:val="both"/>
        <w:rPr>
          <w:sz w:val="20"/>
          <w:szCs w:val="20"/>
        </w:rPr>
      </w:pPr>
    </w:p>
    <w:p w14:paraId="43668735" w14:textId="77777777" w:rsidR="00F33432" w:rsidRPr="00287DFB" w:rsidRDefault="00F33432" w:rsidP="00F33432">
      <w:pPr>
        <w:widowControl w:val="0"/>
        <w:jc w:val="both"/>
        <w:rPr>
          <w:sz w:val="20"/>
          <w:szCs w:val="20"/>
        </w:rPr>
      </w:pPr>
      <w:r w:rsidRPr="00287DFB">
        <w:rPr>
          <w:sz w:val="20"/>
          <w:szCs w:val="20"/>
        </w:rPr>
        <w:t>El siguiente cuadro establece los principales componentes de los egresos diversos de CFA para los períodos económicos finalizados el 30 de junio de 2020, y 2019:</w:t>
      </w:r>
    </w:p>
    <w:p w14:paraId="4F5DD57E" w14:textId="77777777" w:rsidR="00F33432" w:rsidRPr="00287DFB" w:rsidRDefault="00F33432" w:rsidP="00F33432">
      <w:pPr>
        <w:widowControl w:val="0"/>
        <w:jc w:val="both"/>
        <w:rPr>
          <w:sz w:val="20"/>
          <w:szCs w:val="20"/>
        </w:rPr>
      </w:pPr>
    </w:p>
    <w:tbl>
      <w:tblPr>
        <w:tblW w:w="9311" w:type="dxa"/>
        <w:tblLayout w:type="fixed"/>
        <w:tblCellMar>
          <w:left w:w="0" w:type="dxa"/>
          <w:right w:w="0" w:type="dxa"/>
        </w:tblCellMar>
        <w:tblLook w:val="01E0" w:firstRow="1" w:lastRow="1" w:firstColumn="1" w:lastColumn="1" w:noHBand="0" w:noVBand="0"/>
      </w:tblPr>
      <w:tblGrid>
        <w:gridCol w:w="2559"/>
        <w:gridCol w:w="791"/>
        <w:gridCol w:w="1336"/>
        <w:gridCol w:w="1544"/>
        <w:gridCol w:w="762"/>
        <w:gridCol w:w="1547"/>
        <w:gridCol w:w="766"/>
        <w:gridCol w:w="6"/>
      </w:tblGrid>
      <w:tr w:rsidR="0050653E" w:rsidRPr="00287DFB" w14:paraId="2BC26F5B" w14:textId="77777777" w:rsidTr="009E5404">
        <w:trPr>
          <w:trHeight w:val="508"/>
        </w:trPr>
        <w:tc>
          <w:tcPr>
            <w:tcW w:w="4382" w:type="dxa"/>
            <w:gridSpan w:val="2"/>
            <w:shd w:val="clear" w:color="auto" w:fill="auto"/>
          </w:tcPr>
          <w:p w14:paraId="5DD4296C" w14:textId="77777777" w:rsidR="0050653E" w:rsidRPr="005711AC" w:rsidRDefault="0050653E" w:rsidP="00EE4A53">
            <w:pPr>
              <w:pStyle w:val="TableParagraph"/>
              <w:spacing w:before="1"/>
              <w:ind w:left="200"/>
              <w:rPr>
                <w:rFonts w:ascii="Times New Roman" w:hAnsi="Times New Roman"/>
                <w:b/>
                <w:sz w:val="20"/>
              </w:rPr>
            </w:pPr>
            <w:r w:rsidRPr="005711AC">
              <w:rPr>
                <w:rFonts w:ascii="Times New Roman" w:hAnsi="Times New Roman"/>
                <w:b/>
                <w:sz w:val="20"/>
              </w:rPr>
              <w:t>Otros gastos operativos:</w:t>
            </w:r>
          </w:p>
        </w:tc>
        <w:tc>
          <w:tcPr>
            <w:tcW w:w="4929" w:type="dxa"/>
            <w:gridSpan w:val="2"/>
            <w:tcBorders>
              <w:top w:val="double" w:sz="2" w:space="0" w:color="000000"/>
              <w:bottom w:val="single" w:sz="4" w:space="0" w:color="000000"/>
            </w:tcBorders>
            <w:shd w:val="clear" w:color="auto" w:fill="auto"/>
          </w:tcPr>
          <w:p w14:paraId="2F460E98" w14:textId="77777777" w:rsidR="0050653E" w:rsidRPr="00287DFB" w:rsidRDefault="0050653E" w:rsidP="005711AC">
            <w:pPr>
              <w:pStyle w:val="TableParagraph"/>
              <w:spacing w:before="7" w:line="190" w:lineRule="atLeast"/>
              <w:ind w:left="77" w:right="90"/>
              <w:jc w:val="center"/>
              <w:rPr>
                <w:rFonts w:ascii="Times New Roman" w:hAnsi="Times New Roman" w:cs="Times New Roman"/>
                <w:b/>
                <w:sz w:val="20"/>
                <w:szCs w:val="20"/>
              </w:rPr>
            </w:pPr>
            <w:r w:rsidRPr="00DC7CA2">
              <w:rPr>
                <w:rFonts w:ascii="Times New Roman" w:hAnsi="Times New Roman" w:cs="Times New Roman"/>
                <w:b/>
                <w:sz w:val="18"/>
                <w:szCs w:val="18"/>
              </w:rPr>
              <w:t>Períodos intermedios finalizados el  30 de junio de</w:t>
            </w:r>
          </w:p>
        </w:tc>
        <w:tc>
          <w:tcPr>
            <w:tcW w:w="1294" w:type="dxa"/>
            <w:tcBorders>
              <w:top w:val="double" w:sz="2" w:space="0" w:color="000000"/>
              <w:bottom w:val="single" w:sz="4" w:space="0" w:color="000000"/>
            </w:tcBorders>
            <w:shd w:val="clear" w:color="auto" w:fill="auto"/>
          </w:tcPr>
          <w:p w14:paraId="2DAAA873" w14:textId="77777777" w:rsidR="00F33432" w:rsidRPr="00287DFB" w:rsidRDefault="00F33432" w:rsidP="00EE4A53">
            <w:pPr>
              <w:pStyle w:val="TableParagraph"/>
              <w:spacing w:line="182" w:lineRule="exact"/>
              <w:ind w:left="94" w:right="102"/>
              <w:jc w:val="center"/>
              <w:rPr>
                <w:rFonts w:ascii="Times New Roman" w:hAnsi="Times New Roman" w:cs="Times New Roman"/>
                <w:b/>
                <w:sz w:val="20"/>
                <w:szCs w:val="20"/>
              </w:rPr>
            </w:pPr>
          </w:p>
        </w:tc>
        <w:tc>
          <w:tcPr>
            <w:tcW w:w="1347" w:type="dxa"/>
            <w:tcBorders>
              <w:top w:val="double" w:sz="2" w:space="0" w:color="000000"/>
              <w:bottom w:val="single" w:sz="4" w:space="0" w:color="000000"/>
            </w:tcBorders>
            <w:shd w:val="clear" w:color="auto" w:fill="auto"/>
          </w:tcPr>
          <w:p w14:paraId="070D0558" w14:textId="77777777" w:rsidR="00F33432" w:rsidRPr="00287DFB" w:rsidRDefault="00F33432" w:rsidP="00EE4A53">
            <w:pPr>
              <w:pStyle w:val="TableParagraph"/>
              <w:spacing w:line="182" w:lineRule="exact"/>
              <w:ind w:left="81" w:right="87"/>
              <w:jc w:val="center"/>
              <w:rPr>
                <w:rFonts w:ascii="Times New Roman" w:hAnsi="Times New Roman" w:cs="Times New Roman"/>
                <w:b/>
                <w:sz w:val="20"/>
                <w:szCs w:val="20"/>
              </w:rPr>
            </w:pPr>
          </w:p>
        </w:tc>
        <w:tc>
          <w:tcPr>
            <w:tcW w:w="1301" w:type="dxa"/>
            <w:gridSpan w:val="2"/>
            <w:tcBorders>
              <w:top w:val="double" w:sz="2" w:space="0" w:color="000000"/>
              <w:bottom w:val="single" w:sz="4" w:space="0" w:color="000000"/>
            </w:tcBorders>
            <w:shd w:val="clear" w:color="auto" w:fill="auto"/>
          </w:tcPr>
          <w:p w14:paraId="1992B1F9" w14:textId="77777777" w:rsidR="00F33432" w:rsidRPr="00287DFB" w:rsidRDefault="00F33432" w:rsidP="00EE4A53">
            <w:pPr>
              <w:pStyle w:val="TableParagraph"/>
              <w:spacing w:line="182" w:lineRule="exact"/>
              <w:ind w:left="89" w:right="110"/>
              <w:jc w:val="center"/>
              <w:rPr>
                <w:rFonts w:ascii="Times New Roman" w:hAnsi="Times New Roman" w:cs="Times New Roman"/>
                <w:b/>
                <w:sz w:val="20"/>
                <w:szCs w:val="20"/>
              </w:rPr>
            </w:pPr>
          </w:p>
        </w:tc>
      </w:tr>
      <w:tr w:rsidR="00DC7CA2" w:rsidRPr="00287DFB" w14:paraId="08FE1AA3" w14:textId="77777777" w:rsidTr="005711AC">
        <w:trPr>
          <w:gridAfter w:val="1"/>
          <w:wAfter w:w="6" w:type="dxa"/>
          <w:trHeight w:val="283"/>
        </w:trPr>
        <w:tc>
          <w:tcPr>
            <w:tcW w:w="4382" w:type="dxa"/>
            <w:gridSpan w:val="2"/>
            <w:shd w:val="clear" w:color="auto" w:fill="auto"/>
            <w:vAlign w:val="center"/>
          </w:tcPr>
          <w:p w14:paraId="5D36BDFD" w14:textId="77777777" w:rsidR="00DC7CA2" w:rsidRPr="00DC7CA2" w:rsidRDefault="00DC7CA2" w:rsidP="00DC7CA2">
            <w:pPr>
              <w:pStyle w:val="TableParagraph"/>
              <w:spacing w:before="1"/>
              <w:ind w:left="200"/>
              <w:rPr>
                <w:rFonts w:ascii="Times New Roman" w:hAnsi="Times New Roman" w:cs="Times New Roman"/>
                <w:b/>
                <w:sz w:val="18"/>
                <w:szCs w:val="20"/>
              </w:rPr>
            </w:pPr>
          </w:p>
        </w:tc>
        <w:tc>
          <w:tcPr>
            <w:tcW w:w="2281" w:type="dxa"/>
            <w:gridSpan w:val="3"/>
            <w:tcBorders>
              <w:bottom w:val="single" w:sz="4" w:space="0" w:color="auto"/>
            </w:tcBorders>
            <w:shd w:val="clear" w:color="auto" w:fill="auto"/>
            <w:vAlign w:val="center"/>
          </w:tcPr>
          <w:p w14:paraId="18237B23" w14:textId="77777777" w:rsidR="00DC7CA2" w:rsidRPr="001A7EB9" w:rsidRDefault="00DC7CA2" w:rsidP="005711AC">
            <w:pPr>
              <w:jc w:val="right"/>
              <w:rPr>
                <w:b/>
                <w:bCs/>
                <w:sz w:val="18"/>
                <w:szCs w:val="20"/>
                <w:lang w:eastAsia="es-AR"/>
              </w:rPr>
            </w:pPr>
            <w:r>
              <w:rPr>
                <w:b/>
                <w:bCs/>
                <w:sz w:val="18"/>
                <w:szCs w:val="20"/>
                <w:lang w:eastAsia="es-AR"/>
              </w:rPr>
              <w:t>2020</w:t>
            </w:r>
          </w:p>
        </w:tc>
        <w:tc>
          <w:tcPr>
            <w:tcW w:w="2642" w:type="dxa"/>
            <w:gridSpan w:val="2"/>
            <w:tcBorders>
              <w:bottom w:val="single" w:sz="4" w:space="0" w:color="auto"/>
            </w:tcBorders>
            <w:shd w:val="clear" w:color="auto" w:fill="auto"/>
            <w:vAlign w:val="center"/>
          </w:tcPr>
          <w:p w14:paraId="2437BA98" w14:textId="77777777" w:rsidR="00DC7CA2" w:rsidRPr="00DC7CA2" w:rsidRDefault="00DC7CA2" w:rsidP="005711AC">
            <w:pPr>
              <w:ind w:left="1420"/>
              <w:jc w:val="right"/>
              <w:rPr>
                <w:b/>
                <w:bCs/>
                <w:sz w:val="18"/>
                <w:szCs w:val="20"/>
                <w:lang w:eastAsia="es-AR"/>
              </w:rPr>
            </w:pPr>
            <w:r>
              <w:rPr>
                <w:b/>
                <w:bCs/>
                <w:sz w:val="18"/>
                <w:szCs w:val="20"/>
                <w:lang w:eastAsia="es-AR"/>
              </w:rPr>
              <w:t>2019</w:t>
            </w:r>
          </w:p>
        </w:tc>
      </w:tr>
      <w:tr w:rsidR="0050653E" w:rsidRPr="00287DFB" w14:paraId="5480825B" w14:textId="77777777" w:rsidTr="009E5404">
        <w:trPr>
          <w:trHeight w:val="217"/>
        </w:trPr>
        <w:tc>
          <w:tcPr>
            <w:tcW w:w="4382" w:type="dxa"/>
            <w:shd w:val="clear" w:color="auto" w:fill="auto"/>
          </w:tcPr>
          <w:p w14:paraId="17508249" w14:textId="77777777" w:rsidR="0050653E" w:rsidRPr="005711AC" w:rsidRDefault="0050653E" w:rsidP="00EE4A53">
            <w:pPr>
              <w:pStyle w:val="TableParagraph"/>
              <w:spacing w:before="20"/>
              <w:ind w:left="200"/>
              <w:rPr>
                <w:rFonts w:ascii="Times New Roman" w:hAnsi="Times New Roman"/>
                <w:sz w:val="20"/>
              </w:rPr>
            </w:pPr>
            <w:r w:rsidRPr="005711AC">
              <w:rPr>
                <w:rFonts w:ascii="Times New Roman" w:hAnsi="Times New Roman"/>
                <w:sz w:val="20"/>
              </w:rPr>
              <w:t>Impuesto sobre los ingresos brutos</w:t>
            </w:r>
          </w:p>
        </w:tc>
        <w:tc>
          <w:tcPr>
            <w:tcW w:w="1345" w:type="dxa"/>
            <w:tcBorders>
              <w:top w:val="single" w:sz="4" w:space="0" w:color="000000"/>
            </w:tcBorders>
            <w:shd w:val="clear" w:color="auto" w:fill="auto"/>
          </w:tcPr>
          <w:p w14:paraId="06A2DE4C" w14:textId="77777777" w:rsidR="00F33432" w:rsidRPr="00287DFB" w:rsidRDefault="00F33432" w:rsidP="00EE4A53">
            <w:pPr>
              <w:pStyle w:val="TableParagraph"/>
              <w:spacing w:before="32"/>
              <w:ind w:right="110"/>
              <w:jc w:val="right"/>
              <w:rPr>
                <w:rFonts w:ascii="Times New Roman" w:hAnsi="Times New Roman" w:cs="Times New Roman"/>
                <w:w w:val="95"/>
                <w:sz w:val="20"/>
                <w:szCs w:val="20"/>
              </w:rPr>
            </w:pPr>
          </w:p>
        </w:tc>
        <w:tc>
          <w:tcPr>
            <w:tcW w:w="2281" w:type="dxa"/>
            <w:shd w:val="clear" w:color="auto" w:fill="auto"/>
          </w:tcPr>
          <w:p w14:paraId="3136D0CB" w14:textId="77777777" w:rsidR="0050653E" w:rsidRPr="00287DFB" w:rsidRDefault="0050653E" w:rsidP="00EE4A53">
            <w:pPr>
              <w:pStyle w:val="TableParagraph"/>
              <w:spacing w:before="32"/>
              <w:ind w:right="78"/>
              <w:jc w:val="right"/>
              <w:rPr>
                <w:rFonts w:ascii="Times New Roman" w:hAnsi="Times New Roman" w:cs="Times New Roman"/>
                <w:sz w:val="20"/>
                <w:szCs w:val="20"/>
              </w:rPr>
            </w:pPr>
            <w:r w:rsidRPr="00287DFB">
              <w:rPr>
                <w:rFonts w:ascii="Times New Roman" w:hAnsi="Times New Roman" w:cs="Times New Roman"/>
                <w:w w:val="95"/>
                <w:sz w:val="20"/>
                <w:szCs w:val="20"/>
              </w:rPr>
              <w:t>203.901</w:t>
            </w:r>
          </w:p>
        </w:tc>
        <w:tc>
          <w:tcPr>
            <w:tcW w:w="1347" w:type="dxa"/>
            <w:gridSpan w:val="2"/>
            <w:tcBorders>
              <w:top w:val="single" w:sz="4" w:space="0" w:color="000000"/>
            </w:tcBorders>
            <w:shd w:val="clear" w:color="auto" w:fill="auto"/>
          </w:tcPr>
          <w:p w14:paraId="1EF4C4A7" w14:textId="77777777" w:rsidR="00F33432" w:rsidRPr="00287DFB" w:rsidRDefault="00F33432" w:rsidP="00EE4A53">
            <w:pPr>
              <w:pStyle w:val="TableParagraph"/>
              <w:spacing w:before="32"/>
              <w:ind w:right="159"/>
              <w:jc w:val="right"/>
              <w:rPr>
                <w:rFonts w:ascii="Times New Roman" w:hAnsi="Times New Roman" w:cs="Times New Roman"/>
                <w:w w:val="95"/>
                <w:sz w:val="20"/>
                <w:szCs w:val="20"/>
              </w:rPr>
            </w:pPr>
          </w:p>
        </w:tc>
        <w:tc>
          <w:tcPr>
            <w:tcW w:w="2648" w:type="dxa"/>
            <w:gridSpan w:val="3"/>
            <w:shd w:val="clear" w:color="auto" w:fill="auto"/>
          </w:tcPr>
          <w:p w14:paraId="2F290A65" w14:textId="77777777" w:rsidR="0050653E" w:rsidRPr="00287DFB" w:rsidRDefault="0050653E" w:rsidP="00EE4A53">
            <w:pPr>
              <w:pStyle w:val="TableParagraph"/>
              <w:spacing w:before="32"/>
              <w:ind w:right="141"/>
              <w:jc w:val="right"/>
              <w:rPr>
                <w:rFonts w:ascii="Times New Roman" w:hAnsi="Times New Roman" w:cs="Times New Roman"/>
                <w:sz w:val="20"/>
                <w:szCs w:val="20"/>
              </w:rPr>
            </w:pPr>
            <w:r w:rsidRPr="00287DFB">
              <w:rPr>
                <w:rFonts w:ascii="Times New Roman" w:hAnsi="Times New Roman" w:cs="Times New Roman"/>
                <w:w w:val="95"/>
                <w:sz w:val="20"/>
                <w:szCs w:val="20"/>
              </w:rPr>
              <w:t>283.405</w:t>
            </w:r>
          </w:p>
        </w:tc>
      </w:tr>
      <w:tr w:rsidR="0050653E" w:rsidRPr="00287DFB" w14:paraId="635EC999" w14:textId="77777777" w:rsidTr="009E5404">
        <w:trPr>
          <w:trHeight w:val="216"/>
        </w:trPr>
        <w:tc>
          <w:tcPr>
            <w:tcW w:w="4382" w:type="dxa"/>
            <w:shd w:val="clear" w:color="auto" w:fill="auto"/>
          </w:tcPr>
          <w:p w14:paraId="6115C9B4" w14:textId="77777777" w:rsidR="0050653E" w:rsidRPr="005711AC" w:rsidRDefault="0050653E" w:rsidP="00EE4A53">
            <w:pPr>
              <w:pStyle w:val="TableParagraph"/>
              <w:spacing w:before="19"/>
              <w:ind w:left="200"/>
              <w:rPr>
                <w:rFonts w:ascii="Times New Roman" w:hAnsi="Times New Roman"/>
                <w:sz w:val="20"/>
              </w:rPr>
            </w:pPr>
            <w:r w:rsidRPr="005711AC">
              <w:rPr>
                <w:rFonts w:ascii="Times New Roman" w:hAnsi="Times New Roman"/>
                <w:sz w:val="20"/>
              </w:rPr>
              <w:t>Cargo por otras provisiones</w:t>
            </w:r>
          </w:p>
        </w:tc>
        <w:tc>
          <w:tcPr>
            <w:tcW w:w="1345" w:type="dxa"/>
            <w:shd w:val="clear" w:color="auto" w:fill="auto"/>
          </w:tcPr>
          <w:p w14:paraId="1BE7E6C5" w14:textId="77777777" w:rsidR="00F33432" w:rsidRPr="00287DFB" w:rsidRDefault="00F33432" w:rsidP="00EE4A53">
            <w:pPr>
              <w:pStyle w:val="TableParagraph"/>
              <w:spacing w:before="31"/>
              <w:ind w:right="110"/>
              <w:jc w:val="right"/>
              <w:rPr>
                <w:rFonts w:ascii="Times New Roman" w:hAnsi="Times New Roman" w:cs="Times New Roman"/>
                <w:w w:val="95"/>
                <w:sz w:val="20"/>
                <w:szCs w:val="20"/>
              </w:rPr>
            </w:pPr>
          </w:p>
        </w:tc>
        <w:tc>
          <w:tcPr>
            <w:tcW w:w="2281" w:type="dxa"/>
            <w:shd w:val="clear" w:color="auto" w:fill="auto"/>
          </w:tcPr>
          <w:p w14:paraId="2A8CC805" w14:textId="77777777" w:rsidR="0050653E" w:rsidRPr="00287DFB" w:rsidRDefault="0050653E" w:rsidP="00EE4A53">
            <w:pPr>
              <w:pStyle w:val="TableParagraph"/>
              <w:spacing w:before="31"/>
              <w:ind w:right="78"/>
              <w:jc w:val="right"/>
              <w:rPr>
                <w:rFonts w:ascii="Times New Roman" w:hAnsi="Times New Roman" w:cs="Times New Roman"/>
                <w:sz w:val="20"/>
                <w:szCs w:val="20"/>
              </w:rPr>
            </w:pPr>
            <w:r w:rsidRPr="00287DFB">
              <w:rPr>
                <w:rFonts w:ascii="Times New Roman" w:hAnsi="Times New Roman" w:cs="Times New Roman"/>
                <w:w w:val="95"/>
                <w:sz w:val="20"/>
                <w:szCs w:val="20"/>
              </w:rPr>
              <w:t>4.336</w:t>
            </w:r>
          </w:p>
        </w:tc>
        <w:tc>
          <w:tcPr>
            <w:tcW w:w="1347" w:type="dxa"/>
            <w:gridSpan w:val="2"/>
            <w:shd w:val="clear" w:color="auto" w:fill="auto"/>
          </w:tcPr>
          <w:p w14:paraId="75E220FC" w14:textId="77777777" w:rsidR="00F33432" w:rsidRPr="00287DFB" w:rsidRDefault="00F33432" w:rsidP="00EE4A53">
            <w:pPr>
              <w:pStyle w:val="TableParagraph"/>
              <w:spacing w:before="31"/>
              <w:ind w:right="159"/>
              <w:jc w:val="right"/>
              <w:rPr>
                <w:rFonts w:ascii="Times New Roman" w:hAnsi="Times New Roman" w:cs="Times New Roman"/>
                <w:w w:val="95"/>
                <w:sz w:val="20"/>
                <w:szCs w:val="20"/>
              </w:rPr>
            </w:pPr>
          </w:p>
        </w:tc>
        <w:tc>
          <w:tcPr>
            <w:tcW w:w="2648" w:type="dxa"/>
            <w:gridSpan w:val="3"/>
            <w:shd w:val="clear" w:color="auto" w:fill="auto"/>
          </w:tcPr>
          <w:p w14:paraId="7F185416" w14:textId="77777777" w:rsidR="0050653E" w:rsidRPr="00287DFB" w:rsidRDefault="0050653E" w:rsidP="00EE4A53">
            <w:pPr>
              <w:pStyle w:val="TableParagraph"/>
              <w:spacing w:before="31"/>
              <w:ind w:right="141"/>
              <w:jc w:val="right"/>
              <w:rPr>
                <w:rFonts w:ascii="Times New Roman" w:hAnsi="Times New Roman" w:cs="Times New Roman"/>
                <w:sz w:val="20"/>
                <w:szCs w:val="20"/>
              </w:rPr>
            </w:pPr>
            <w:r w:rsidRPr="00287DFB">
              <w:rPr>
                <w:rFonts w:ascii="Times New Roman" w:hAnsi="Times New Roman" w:cs="Times New Roman"/>
                <w:w w:val="95"/>
                <w:sz w:val="20"/>
                <w:szCs w:val="20"/>
              </w:rPr>
              <w:t>16.825</w:t>
            </w:r>
          </w:p>
        </w:tc>
      </w:tr>
      <w:tr w:rsidR="0050653E" w:rsidRPr="00287DFB" w14:paraId="647C3284" w14:textId="77777777" w:rsidTr="009E5404">
        <w:trPr>
          <w:trHeight w:val="217"/>
        </w:trPr>
        <w:tc>
          <w:tcPr>
            <w:tcW w:w="4382" w:type="dxa"/>
            <w:shd w:val="clear" w:color="auto" w:fill="auto"/>
          </w:tcPr>
          <w:p w14:paraId="4668EB4B" w14:textId="77777777" w:rsidR="0050653E" w:rsidRPr="005711AC" w:rsidRDefault="0050653E" w:rsidP="00EE4A53">
            <w:pPr>
              <w:pStyle w:val="TableParagraph"/>
              <w:spacing w:before="19"/>
              <w:ind w:left="200"/>
              <w:rPr>
                <w:rFonts w:ascii="Times New Roman" w:hAnsi="Times New Roman"/>
                <w:sz w:val="20"/>
              </w:rPr>
            </w:pPr>
            <w:r w:rsidRPr="005711AC">
              <w:rPr>
                <w:rFonts w:ascii="Times New Roman" w:hAnsi="Times New Roman"/>
                <w:sz w:val="20"/>
              </w:rPr>
              <w:t>Aporte al Fondo de Garantía de los Depósitos</w:t>
            </w:r>
          </w:p>
        </w:tc>
        <w:tc>
          <w:tcPr>
            <w:tcW w:w="1345" w:type="dxa"/>
            <w:shd w:val="clear" w:color="auto" w:fill="auto"/>
          </w:tcPr>
          <w:p w14:paraId="421767A0" w14:textId="77777777" w:rsidR="00F33432" w:rsidRPr="00287DFB" w:rsidRDefault="00F33432" w:rsidP="00EE4A53">
            <w:pPr>
              <w:pStyle w:val="TableParagraph"/>
              <w:spacing w:before="31"/>
              <w:ind w:right="110"/>
              <w:jc w:val="right"/>
              <w:rPr>
                <w:rFonts w:ascii="Times New Roman" w:hAnsi="Times New Roman" w:cs="Times New Roman"/>
                <w:w w:val="95"/>
                <w:sz w:val="20"/>
                <w:szCs w:val="20"/>
              </w:rPr>
            </w:pPr>
          </w:p>
        </w:tc>
        <w:tc>
          <w:tcPr>
            <w:tcW w:w="2281" w:type="dxa"/>
            <w:shd w:val="clear" w:color="auto" w:fill="auto"/>
          </w:tcPr>
          <w:p w14:paraId="16EF34A0" w14:textId="77777777" w:rsidR="0050653E" w:rsidRPr="00287DFB" w:rsidRDefault="0050653E" w:rsidP="00EE4A53">
            <w:pPr>
              <w:pStyle w:val="TableParagraph"/>
              <w:spacing w:before="31"/>
              <w:ind w:right="78"/>
              <w:jc w:val="right"/>
              <w:rPr>
                <w:rFonts w:ascii="Times New Roman" w:hAnsi="Times New Roman" w:cs="Times New Roman"/>
                <w:sz w:val="20"/>
                <w:szCs w:val="20"/>
              </w:rPr>
            </w:pPr>
            <w:r w:rsidRPr="00287DFB">
              <w:rPr>
                <w:rFonts w:ascii="Times New Roman" w:hAnsi="Times New Roman" w:cs="Times New Roman"/>
                <w:w w:val="95"/>
                <w:sz w:val="20"/>
                <w:szCs w:val="20"/>
              </w:rPr>
              <w:t>6.746</w:t>
            </w:r>
          </w:p>
        </w:tc>
        <w:tc>
          <w:tcPr>
            <w:tcW w:w="1347" w:type="dxa"/>
            <w:gridSpan w:val="2"/>
            <w:shd w:val="clear" w:color="auto" w:fill="auto"/>
          </w:tcPr>
          <w:p w14:paraId="71C2AD3F" w14:textId="77777777" w:rsidR="00F33432" w:rsidRPr="00287DFB" w:rsidRDefault="00F33432" w:rsidP="00EE4A53">
            <w:pPr>
              <w:pStyle w:val="TableParagraph"/>
              <w:spacing w:before="31"/>
              <w:ind w:right="159"/>
              <w:jc w:val="right"/>
              <w:rPr>
                <w:rFonts w:ascii="Times New Roman" w:hAnsi="Times New Roman" w:cs="Times New Roman"/>
                <w:w w:val="95"/>
                <w:sz w:val="20"/>
                <w:szCs w:val="20"/>
              </w:rPr>
            </w:pPr>
          </w:p>
        </w:tc>
        <w:tc>
          <w:tcPr>
            <w:tcW w:w="2648" w:type="dxa"/>
            <w:gridSpan w:val="3"/>
            <w:shd w:val="clear" w:color="auto" w:fill="auto"/>
          </w:tcPr>
          <w:p w14:paraId="547D42E5" w14:textId="77777777" w:rsidR="0050653E" w:rsidRPr="00287DFB" w:rsidRDefault="0050653E" w:rsidP="00EE4A53">
            <w:pPr>
              <w:pStyle w:val="TableParagraph"/>
              <w:spacing w:before="31"/>
              <w:ind w:right="141"/>
              <w:jc w:val="right"/>
              <w:rPr>
                <w:rFonts w:ascii="Times New Roman" w:hAnsi="Times New Roman" w:cs="Times New Roman"/>
                <w:sz w:val="20"/>
                <w:szCs w:val="20"/>
              </w:rPr>
            </w:pPr>
            <w:r w:rsidRPr="00287DFB">
              <w:rPr>
                <w:rFonts w:ascii="Times New Roman" w:hAnsi="Times New Roman" w:cs="Times New Roman"/>
                <w:w w:val="95"/>
                <w:sz w:val="20"/>
                <w:szCs w:val="20"/>
              </w:rPr>
              <w:t>9.045</w:t>
            </w:r>
          </w:p>
        </w:tc>
      </w:tr>
      <w:tr w:rsidR="0050653E" w:rsidRPr="00287DFB" w14:paraId="01C84D56" w14:textId="77777777" w:rsidTr="009E5404">
        <w:trPr>
          <w:trHeight w:val="207"/>
        </w:trPr>
        <w:tc>
          <w:tcPr>
            <w:tcW w:w="4382" w:type="dxa"/>
            <w:shd w:val="clear" w:color="auto" w:fill="auto"/>
          </w:tcPr>
          <w:p w14:paraId="0BAADE4E" w14:textId="77777777" w:rsidR="0050653E" w:rsidRPr="005711AC" w:rsidRDefault="0050653E" w:rsidP="00EE4A53">
            <w:pPr>
              <w:pStyle w:val="TableParagraph"/>
              <w:spacing w:before="19" w:line="201" w:lineRule="exact"/>
              <w:ind w:left="200"/>
              <w:rPr>
                <w:rFonts w:ascii="Times New Roman" w:hAnsi="Times New Roman"/>
                <w:sz w:val="20"/>
              </w:rPr>
            </w:pPr>
            <w:r w:rsidRPr="005711AC">
              <w:rPr>
                <w:rFonts w:ascii="Times New Roman" w:hAnsi="Times New Roman"/>
                <w:sz w:val="20"/>
              </w:rPr>
              <w:t>Intereses sobre el pasivo por arrendamiento</w:t>
            </w:r>
          </w:p>
        </w:tc>
        <w:tc>
          <w:tcPr>
            <w:tcW w:w="1345" w:type="dxa"/>
            <w:shd w:val="clear" w:color="auto" w:fill="auto"/>
          </w:tcPr>
          <w:p w14:paraId="351EFC7A" w14:textId="77777777" w:rsidR="00F33432" w:rsidRPr="00287DFB" w:rsidRDefault="00F33432" w:rsidP="00EE4A53">
            <w:pPr>
              <w:pStyle w:val="TableParagraph"/>
              <w:spacing w:before="31"/>
              <w:ind w:right="110"/>
              <w:jc w:val="right"/>
              <w:rPr>
                <w:rFonts w:ascii="Times New Roman" w:hAnsi="Times New Roman" w:cs="Times New Roman"/>
                <w:w w:val="95"/>
                <w:sz w:val="20"/>
                <w:szCs w:val="20"/>
              </w:rPr>
            </w:pPr>
          </w:p>
        </w:tc>
        <w:tc>
          <w:tcPr>
            <w:tcW w:w="2281" w:type="dxa"/>
            <w:shd w:val="clear" w:color="auto" w:fill="auto"/>
          </w:tcPr>
          <w:p w14:paraId="00C89942" w14:textId="77777777" w:rsidR="0050653E" w:rsidRPr="00287DFB" w:rsidRDefault="0050653E" w:rsidP="00EE4A53">
            <w:pPr>
              <w:pStyle w:val="TableParagraph"/>
              <w:spacing w:before="31"/>
              <w:ind w:right="78"/>
              <w:jc w:val="right"/>
              <w:rPr>
                <w:rFonts w:ascii="Times New Roman" w:hAnsi="Times New Roman" w:cs="Times New Roman"/>
                <w:sz w:val="20"/>
                <w:szCs w:val="20"/>
              </w:rPr>
            </w:pPr>
            <w:r w:rsidRPr="00287DFB">
              <w:rPr>
                <w:rFonts w:ascii="Times New Roman" w:hAnsi="Times New Roman" w:cs="Times New Roman"/>
                <w:w w:val="95"/>
                <w:sz w:val="20"/>
                <w:szCs w:val="20"/>
              </w:rPr>
              <w:t>39.863</w:t>
            </w:r>
          </w:p>
        </w:tc>
        <w:tc>
          <w:tcPr>
            <w:tcW w:w="1347" w:type="dxa"/>
            <w:gridSpan w:val="2"/>
            <w:shd w:val="clear" w:color="auto" w:fill="auto"/>
          </w:tcPr>
          <w:p w14:paraId="2AAC30A6" w14:textId="77777777" w:rsidR="00F33432" w:rsidRPr="00287DFB" w:rsidRDefault="00F33432" w:rsidP="00EE4A53">
            <w:pPr>
              <w:pStyle w:val="TableParagraph"/>
              <w:spacing w:before="31"/>
              <w:ind w:right="159"/>
              <w:jc w:val="right"/>
              <w:rPr>
                <w:rFonts w:ascii="Times New Roman" w:hAnsi="Times New Roman" w:cs="Times New Roman"/>
                <w:w w:val="95"/>
                <w:sz w:val="20"/>
                <w:szCs w:val="20"/>
              </w:rPr>
            </w:pPr>
          </w:p>
        </w:tc>
        <w:tc>
          <w:tcPr>
            <w:tcW w:w="2648" w:type="dxa"/>
            <w:gridSpan w:val="3"/>
            <w:shd w:val="clear" w:color="auto" w:fill="auto"/>
          </w:tcPr>
          <w:p w14:paraId="2AD32893" w14:textId="77777777" w:rsidR="0050653E" w:rsidRPr="00287DFB" w:rsidRDefault="0050653E" w:rsidP="00EE4A53">
            <w:pPr>
              <w:pStyle w:val="TableParagraph"/>
              <w:spacing w:before="31"/>
              <w:ind w:right="141"/>
              <w:jc w:val="right"/>
              <w:rPr>
                <w:rFonts w:ascii="Times New Roman" w:hAnsi="Times New Roman" w:cs="Times New Roman"/>
                <w:sz w:val="20"/>
                <w:szCs w:val="20"/>
              </w:rPr>
            </w:pPr>
            <w:r w:rsidRPr="00287DFB">
              <w:rPr>
                <w:rFonts w:ascii="Times New Roman" w:hAnsi="Times New Roman" w:cs="Times New Roman"/>
                <w:w w:val="95"/>
                <w:sz w:val="20"/>
                <w:szCs w:val="20"/>
              </w:rPr>
              <w:t>85.486</w:t>
            </w:r>
          </w:p>
        </w:tc>
      </w:tr>
      <w:tr w:rsidR="0050653E" w:rsidRPr="00287DFB" w14:paraId="660AD5CD" w14:textId="77777777" w:rsidTr="009E5404">
        <w:trPr>
          <w:gridAfter w:val="1"/>
          <w:wAfter w:w="6" w:type="dxa"/>
          <w:trHeight w:val="376"/>
        </w:trPr>
        <w:tc>
          <w:tcPr>
            <w:tcW w:w="4382" w:type="dxa"/>
            <w:shd w:val="clear" w:color="auto" w:fill="auto"/>
          </w:tcPr>
          <w:p w14:paraId="7C4B815E" w14:textId="77777777" w:rsidR="0050653E" w:rsidRPr="005711AC" w:rsidRDefault="0050653E" w:rsidP="00EE4A53">
            <w:pPr>
              <w:pStyle w:val="TableParagraph"/>
              <w:spacing w:before="8" w:line="200" w:lineRule="atLeast"/>
              <w:ind w:left="200" w:right="180"/>
              <w:rPr>
                <w:rFonts w:ascii="Times New Roman" w:hAnsi="Times New Roman"/>
                <w:sz w:val="20"/>
              </w:rPr>
            </w:pPr>
            <w:r w:rsidRPr="005711AC">
              <w:rPr>
                <w:rFonts w:ascii="Times New Roman" w:hAnsi="Times New Roman"/>
                <w:sz w:val="20"/>
              </w:rPr>
              <w:t>Resultado por cancelación anticipada de Obligaciones Negociables Emitidas (Nota 18)</w:t>
            </w:r>
          </w:p>
        </w:tc>
        <w:tc>
          <w:tcPr>
            <w:tcW w:w="1345" w:type="dxa"/>
            <w:shd w:val="clear" w:color="auto" w:fill="auto"/>
          </w:tcPr>
          <w:p w14:paraId="77AEE048" w14:textId="77777777" w:rsidR="00F33432" w:rsidRPr="00287DFB" w:rsidRDefault="00F33432" w:rsidP="00EE4A53">
            <w:pPr>
              <w:pStyle w:val="TableParagraph"/>
              <w:spacing w:before="123"/>
              <w:ind w:right="110"/>
              <w:jc w:val="right"/>
              <w:rPr>
                <w:rFonts w:ascii="Times New Roman" w:hAnsi="Times New Roman" w:cs="Times New Roman"/>
                <w:w w:val="95"/>
                <w:sz w:val="20"/>
                <w:szCs w:val="20"/>
              </w:rPr>
            </w:pPr>
          </w:p>
        </w:tc>
        <w:tc>
          <w:tcPr>
            <w:tcW w:w="2281" w:type="dxa"/>
            <w:gridSpan w:val="3"/>
            <w:shd w:val="clear" w:color="auto" w:fill="auto"/>
          </w:tcPr>
          <w:p w14:paraId="0ADF1D53" w14:textId="77777777" w:rsidR="0050653E" w:rsidRPr="00287DFB" w:rsidRDefault="0050653E" w:rsidP="0050653E">
            <w:pPr>
              <w:pStyle w:val="TableParagraph"/>
              <w:spacing w:before="123"/>
              <w:ind w:right="78"/>
              <w:rPr>
                <w:rFonts w:ascii="Times New Roman" w:hAnsi="Times New Roman" w:cs="Times New Roman"/>
                <w:sz w:val="20"/>
                <w:szCs w:val="20"/>
              </w:rPr>
            </w:pPr>
          </w:p>
          <w:p w14:paraId="2C74B3AC" w14:textId="77777777" w:rsidR="0050653E" w:rsidRPr="00287DFB" w:rsidRDefault="0050653E" w:rsidP="009E5404">
            <w:pPr>
              <w:pStyle w:val="TableParagraph"/>
              <w:spacing w:before="123"/>
              <w:ind w:right="158"/>
              <w:jc w:val="right"/>
              <w:rPr>
                <w:rFonts w:ascii="Times New Roman" w:hAnsi="Times New Roman" w:cs="Times New Roman"/>
                <w:sz w:val="20"/>
                <w:szCs w:val="20"/>
              </w:rPr>
            </w:pPr>
            <w:r w:rsidRPr="00287DFB">
              <w:rPr>
                <w:rFonts w:ascii="Times New Roman" w:hAnsi="Times New Roman" w:cs="Times New Roman"/>
                <w:w w:val="95"/>
                <w:sz w:val="20"/>
                <w:szCs w:val="20"/>
              </w:rPr>
              <w:t>6.305</w:t>
            </w:r>
          </w:p>
        </w:tc>
        <w:tc>
          <w:tcPr>
            <w:tcW w:w="2642" w:type="dxa"/>
            <w:shd w:val="clear" w:color="auto" w:fill="auto"/>
          </w:tcPr>
          <w:p w14:paraId="141DA202" w14:textId="77777777" w:rsidR="0050653E" w:rsidRPr="00287DFB" w:rsidRDefault="0050653E" w:rsidP="009E5404">
            <w:pPr>
              <w:pStyle w:val="TableParagraph"/>
              <w:spacing w:before="123"/>
              <w:ind w:right="140"/>
              <w:jc w:val="right"/>
              <w:rPr>
                <w:rFonts w:ascii="Times New Roman" w:hAnsi="Times New Roman" w:cs="Times New Roman"/>
                <w:sz w:val="20"/>
                <w:szCs w:val="20"/>
              </w:rPr>
            </w:pPr>
            <w:r w:rsidRPr="00287DFB">
              <w:rPr>
                <w:rFonts w:ascii="Times New Roman" w:hAnsi="Times New Roman" w:cs="Times New Roman"/>
                <w:w w:val="99"/>
                <w:sz w:val="20"/>
                <w:szCs w:val="20"/>
              </w:rPr>
              <w:t>-</w:t>
            </w:r>
          </w:p>
        </w:tc>
        <w:tc>
          <w:tcPr>
            <w:tcW w:w="1301" w:type="dxa"/>
            <w:shd w:val="clear" w:color="auto" w:fill="auto"/>
          </w:tcPr>
          <w:p w14:paraId="4FDCD601" w14:textId="77777777" w:rsidR="00F33432" w:rsidRPr="00287DFB" w:rsidRDefault="00F33432" w:rsidP="00EE4A53">
            <w:pPr>
              <w:pStyle w:val="TableParagraph"/>
              <w:spacing w:before="123"/>
              <w:ind w:right="140"/>
              <w:jc w:val="right"/>
              <w:rPr>
                <w:rFonts w:ascii="Times New Roman" w:hAnsi="Times New Roman" w:cs="Times New Roman"/>
                <w:w w:val="99"/>
                <w:sz w:val="20"/>
                <w:szCs w:val="20"/>
              </w:rPr>
            </w:pPr>
          </w:p>
        </w:tc>
      </w:tr>
      <w:tr w:rsidR="0050653E" w:rsidRPr="00287DFB" w14:paraId="131E3326" w14:textId="77777777" w:rsidTr="009E5404">
        <w:trPr>
          <w:trHeight w:val="206"/>
        </w:trPr>
        <w:tc>
          <w:tcPr>
            <w:tcW w:w="4382" w:type="dxa"/>
            <w:shd w:val="clear" w:color="auto" w:fill="auto"/>
          </w:tcPr>
          <w:p w14:paraId="48B919D3" w14:textId="77777777" w:rsidR="0050653E" w:rsidRPr="005711AC" w:rsidRDefault="0050653E" w:rsidP="00EE4A53">
            <w:pPr>
              <w:pStyle w:val="TableParagraph"/>
              <w:spacing w:before="8"/>
              <w:ind w:left="200"/>
              <w:rPr>
                <w:rFonts w:ascii="Times New Roman" w:hAnsi="Times New Roman"/>
                <w:sz w:val="20"/>
              </w:rPr>
            </w:pPr>
            <w:r w:rsidRPr="005711AC">
              <w:rPr>
                <w:rFonts w:ascii="Times New Roman" w:hAnsi="Times New Roman"/>
                <w:sz w:val="20"/>
              </w:rPr>
              <w:t>Otros</w:t>
            </w:r>
          </w:p>
        </w:tc>
        <w:tc>
          <w:tcPr>
            <w:tcW w:w="1345" w:type="dxa"/>
            <w:tcBorders>
              <w:bottom w:val="single" w:sz="4" w:space="0" w:color="000000"/>
            </w:tcBorders>
            <w:shd w:val="clear" w:color="auto" w:fill="auto"/>
          </w:tcPr>
          <w:p w14:paraId="00209344" w14:textId="77777777" w:rsidR="00F33432" w:rsidRPr="00287DFB" w:rsidRDefault="00F33432" w:rsidP="00EE4A53">
            <w:pPr>
              <w:pStyle w:val="TableParagraph"/>
              <w:spacing w:before="20"/>
              <w:ind w:right="110"/>
              <w:jc w:val="right"/>
              <w:rPr>
                <w:rFonts w:ascii="Times New Roman" w:hAnsi="Times New Roman" w:cs="Times New Roman"/>
                <w:w w:val="95"/>
                <w:sz w:val="20"/>
                <w:szCs w:val="20"/>
              </w:rPr>
            </w:pPr>
          </w:p>
        </w:tc>
        <w:tc>
          <w:tcPr>
            <w:tcW w:w="2281" w:type="dxa"/>
            <w:tcBorders>
              <w:bottom w:val="single" w:sz="4" w:space="0" w:color="auto"/>
            </w:tcBorders>
            <w:shd w:val="clear" w:color="auto" w:fill="auto"/>
          </w:tcPr>
          <w:p w14:paraId="7CBE427C" w14:textId="77777777" w:rsidR="0050653E" w:rsidRPr="00287DFB" w:rsidRDefault="0050653E" w:rsidP="00EE4A53">
            <w:pPr>
              <w:pStyle w:val="TableParagraph"/>
              <w:spacing w:before="20"/>
              <w:ind w:right="78"/>
              <w:jc w:val="right"/>
              <w:rPr>
                <w:rFonts w:ascii="Times New Roman" w:hAnsi="Times New Roman" w:cs="Times New Roman"/>
                <w:sz w:val="20"/>
                <w:szCs w:val="20"/>
              </w:rPr>
            </w:pPr>
            <w:r w:rsidRPr="00287DFB">
              <w:rPr>
                <w:rFonts w:ascii="Times New Roman" w:hAnsi="Times New Roman" w:cs="Times New Roman"/>
                <w:w w:val="95"/>
                <w:sz w:val="20"/>
                <w:szCs w:val="20"/>
              </w:rPr>
              <w:t>39.592</w:t>
            </w:r>
          </w:p>
        </w:tc>
        <w:tc>
          <w:tcPr>
            <w:tcW w:w="1347" w:type="dxa"/>
            <w:gridSpan w:val="2"/>
            <w:tcBorders>
              <w:bottom w:val="single" w:sz="4" w:space="0" w:color="000000"/>
            </w:tcBorders>
            <w:shd w:val="clear" w:color="auto" w:fill="auto"/>
          </w:tcPr>
          <w:p w14:paraId="2A098463" w14:textId="77777777" w:rsidR="00F33432" w:rsidRPr="00287DFB" w:rsidRDefault="00F33432" w:rsidP="00EE4A53">
            <w:pPr>
              <w:pStyle w:val="TableParagraph"/>
              <w:spacing w:before="20"/>
              <w:ind w:right="159"/>
              <w:jc w:val="right"/>
              <w:rPr>
                <w:rFonts w:ascii="Times New Roman" w:hAnsi="Times New Roman" w:cs="Times New Roman"/>
                <w:w w:val="95"/>
                <w:sz w:val="20"/>
                <w:szCs w:val="20"/>
              </w:rPr>
            </w:pPr>
          </w:p>
        </w:tc>
        <w:tc>
          <w:tcPr>
            <w:tcW w:w="2648" w:type="dxa"/>
            <w:gridSpan w:val="3"/>
            <w:tcBorders>
              <w:bottom w:val="single" w:sz="4" w:space="0" w:color="auto"/>
            </w:tcBorders>
            <w:shd w:val="clear" w:color="auto" w:fill="auto"/>
          </w:tcPr>
          <w:p w14:paraId="4A289D0F" w14:textId="77777777" w:rsidR="0050653E" w:rsidRPr="00287DFB" w:rsidRDefault="0050653E" w:rsidP="00EE4A53">
            <w:pPr>
              <w:pStyle w:val="TableParagraph"/>
              <w:spacing w:before="20"/>
              <w:ind w:right="141"/>
              <w:jc w:val="right"/>
              <w:rPr>
                <w:rFonts w:ascii="Times New Roman" w:hAnsi="Times New Roman" w:cs="Times New Roman"/>
                <w:sz w:val="20"/>
                <w:szCs w:val="20"/>
              </w:rPr>
            </w:pPr>
            <w:r w:rsidRPr="00287DFB">
              <w:rPr>
                <w:rFonts w:ascii="Times New Roman" w:hAnsi="Times New Roman" w:cs="Times New Roman"/>
                <w:w w:val="95"/>
                <w:sz w:val="20"/>
                <w:szCs w:val="20"/>
              </w:rPr>
              <w:t>60.932</w:t>
            </w:r>
          </w:p>
        </w:tc>
      </w:tr>
      <w:tr w:rsidR="0050653E" w:rsidRPr="00287DFB" w14:paraId="7B4F6439" w14:textId="77777777" w:rsidTr="009E5404">
        <w:trPr>
          <w:trHeight w:val="218"/>
        </w:trPr>
        <w:tc>
          <w:tcPr>
            <w:tcW w:w="4382" w:type="dxa"/>
            <w:shd w:val="clear" w:color="auto" w:fill="auto"/>
          </w:tcPr>
          <w:p w14:paraId="089D0576" w14:textId="77777777" w:rsidR="0050653E" w:rsidRPr="005711AC" w:rsidRDefault="0050653E" w:rsidP="00EE4A53">
            <w:pPr>
              <w:pStyle w:val="TableParagraph"/>
              <w:spacing w:before="32"/>
              <w:ind w:left="200"/>
              <w:rPr>
                <w:rFonts w:ascii="Times New Roman" w:hAnsi="Times New Roman"/>
                <w:b/>
                <w:sz w:val="20"/>
              </w:rPr>
            </w:pPr>
            <w:r w:rsidRPr="005711AC">
              <w:rPr>
                <w:rFonts w:ascii="Times New Roman" w:hAnsi="Times New Roman"/>
                <w:b/>
                <w:sz w:val="20"/>
              </w:rPr>
              <w:t>Total</w:t>
            </w:r>
          </w:p>
        </w:tc>
        <w:tc>
          <w:tcPr>
            <w:tcW w:w="1345" w:type="dxa"/>
            <w:tcBorders>
              <w:top w:val="single" w:sz="4" w:space="0" w:color="000000"/>
              <w:bottom w:val="double" w:sz="2" w:space="0" w:color="000000"/>
            </w:tcBorders>
            <w:shd w:val="clear" w:color="auto" w:fill="auto"/>
          </w:tcPr>
          <w:p w14:paraId="0AE72C61" w14:textId="77777777" w:rsidR="00F33432" w:rsidRPr="00287DFB" w:rsidRDefault="00F33432" w:rsidP="00EE4A53">
            <w:pPr>
              <w:pStyle w:val="TableParagraph"/>
              <w:spacing w:before="32"/>
              <w:ind w:right="110"/>
              <w:jc w:val="right"/>
              <w:rPr>
                <w:rFonts w:ascii="Times New Roman" w:hAnsi="Times New Roman" w:cs="Times New Roman"/>
                <w:b/>
                <w:w w:val="95"/>
                <w:sz w:val="20"/>
                <w:szCs w:val="20"/>
              </w:rPr>
            </w:pPr>
          </w:p>
        </w:tc>
        <w:tc>
          <w:tcPr>
            <w:tcW w:w="2281" w:type="dxa"/>
            <w:tcBorders>
              <w:top w:val="single" w:sz="4" w:space="0" w:color="auto"/>
              <w:bottom w:val="single" w:sz="4" w:space="0" w:color="auto"/>
            </w:tcBorders>
            <w:shd w:val="clear" w:color="auto" w:fill="auto"/>
          </w:tcPr>
          <w:p w14:paraId="619E34AB" w14:textId="77777777" w:rsidR="0050653E" w:rsidRPr="00287DFB" w:rsidRDefault="0050653E" w:rsidP="00EE4A53">
            <w:pPr>
              <w:pStyle w:val="TableParagraph"/>
              <w:spacing w:before="32"/>
              <w:ind w:right="78"/>
              <w:jc w:val="right"/>
              <w:rPr>
                <w:rFonts w:ascii="Times New Roman" w:hAnsi="Times New Roman" w:cs="Times New Roman"/>
                <w:b/>
                <w:sz w:val="20"/>
                <w:szCs w:val="20"/>
              </w:rPr>
            </w:pPr>
            <w:r w:rsidRPr="00287DFB">
              <w:rPr>
                <w:rFonts w:ascii="Times New Roman" w:hAnsi="Times New Roman" w:cs="Times New Roman"/>
                <w:b/>
                <w:w w:val="95"/>
                <w:sz w:val="20"/>
                <w:szCs w:val="20"/>
              </w:rPr>
              <w:t>300.743</w:t>
            </w:r>
          </w:p>
        </w:tc>
        <w:tc>
          <w:tcPr>
            <w:tcW w:w="1347" w:type="dxa"/>
            <w:gridSpan w:val="2"/>
            <w:tcBorders>
              <w:top w:val="single" w:sz="4" w:space="0" w:color="000000"/>
              <w:bottom w:val="double" w:sz="2" w:space="0" w:color="000000"/>
            </w:tcBorders>
            <w:shd w:val="clear" w:color="auto" w:fill="auto"/>
          </w:tcPr>
          <w:p w14:paraId="0D575D24" w14:textId="77777777" w:rsidR="00F33432" w:rsidRPr="00287DFB" w:rsidRDefault="00F33432" w:rsidP="00EE4A53">
            <w:pPr>
              <w:pStyle w:val="TableParagraph"/>
              <w:spacing w:before="32"/>
              <w:ind w:right="108"/>
              <w:jc w:val="right"/>
              <w:rPr>
                <w:rFonts w:ascii="Times New Roman" w:hAnsi="Times New Roman" w:cs="Times New Roman"/>
                <w:b/>
                <w:w w:val="95"/>
                <w:sz w:val="20"/>
                <w:szCs w:val="20"/>
              </w:rPr>
            </w:pPr>
          </w:p>
        </w:tc>
        <w:tc>
          <w:tcPr>
            <w:tcW w:w="2648" w:type="dxa"/>
            <w:gridSpan w:val="3"/>
            <w:tcBorders>
              <w:top w:val="single" w:sz="4" w:space="0" w:color="auto"/>
              <w:bottom w:val="single" w:sz="4" w:space="0" w:color="auto"/>
            </w:tcBorders>
            <w:shd w:val="clear" w:color="auto" w:fill="auto"/>
          </w:tcPr>
          <w:p w14:paraId="6B9CD976" w14:textId="77777777" w:rsidR="0050653E" w:rsidRPr="00287DFB" w:rsidRDefault="0050653E" w:rsidP="00EE4A53">
            <w:pPr>
              <w:pStyle w:val="TableParagraph"/>
              <w:spacing w:before="32"/>
              <w:ind w:right="143"/>
              <w:jc w:val="right"/>
              <w:rPr>
                <w:rFonts w:ascii="Times New Roman" w:hAnsi="Times New Roman" w:cs="Times New Roman"/>
                <w:b/>
                <w:sz w:val="20"/>
                <w:szCs w:val="20"/>
              </w:rPr>
            </w:pPr>
            <w:r w:rsidRPr="00287DFB">
              <w:rPr>
                <w:rFonts w:ascii="Times New Roman" w:hAnsi="Times New Roman" w:cs="Times New Roman"/>
                <w:b/>
                <w:w w:val="95"/>
                <w:sz w:val="20"/>
                <w:szCs w:val="20"/>
              </w:rPr>
              <w:t>455.693</w:t>
            </w:r>
          </w:p>
        </w:tc>
      </w:tr>
    </w:tbl>
    <w:p w14:paraId="2FC4CF53" w14:textId="77777777" w:rsidR="00F33432" w:rsidRPr="00287DFB" w:rsidRDefault="00F33432" w:rsidP="00F33432">
      <w:pPr>
        <w:widowControl w:val="0"/>
        <w:jc w:val="both"/>
        <w:rPr>
          <w:sz w:val="20"/>
          <w:szCs w:val="20"/>
        </w:rPr>
      </w:pPr>
    </w:p>
    <w:p w14:paraId="2C527D4B" w14:textId="77777777" w:rsidR="00F33432" w:rsidRPr="00287DFB" w:rsidRDefault="00F33432" w:rsidP="00F33432">
      <w:pPr>
        <w:widowControl w:val="0"/>
        <w:jc w:val="both"/>
        <w:rPr>
          <w:sz w:val="20"/>
          <w:szCs w:val="20"/>
        </w:rPr>
      </w:pPr>
      <w:r w:rsidRPr="00287DFB">
        <w:rPr>
          <w:sz w:val="20"/>
        </w:rPr>
        <w:t>Las pérdidas diversas registradas por la Compañía al 30 de junio de 2019, presentan una disminución del (34,00) % respecto a las registradas al cierre del ejercicio anterior, principalmente por cargos por otras previsiones y por intereses sobre el pasivo por arrendamiento.</w:t>
      </w:r>
    </w:p>
    <w:p w14:paraId="739D6D6D" w14:textId="77777777" w:rsidR="00F33432" w:rsidRPr="00287DFB" w:rsidRDefault="00F33432" w:rsidP="00F33432">
      <w:pPr>
        <w:widowControl w:val="0"/>
        <w:jc w:val="both"/>
        <w:rPr>
          <w:sz w:val="20"/>
          <w:szCs w:val="20"/>
        </w:rPr>
      </w:pPr>
    </w:p>
    <w:p w14:paraId="797BDDDD" w14:textId="77777777" w:rsidR="00F33432" w:rsidRPr="00287DFB" w:rsidRDefault="00F33432" w:rsidP="00F33432">
      <w:pPr>
        <w:widowControl w:val="0"/>
        <w:jc w:val="both"/>
        <w:rPr>
          <w:i/>
          <w:iCs/>
          <w:sz w:val="20"/>
          <w:szCs w:val="20"/>
        </w:rPr>
      </w:pPr>
      <w:r w:rsidRPr="00287DFB">
        <w:rPr>
          <w:i/>
          <w:iCs/>
          <w:sz w:val="20"/>
          <w:szCs w:val="20"/>
        </w:rPr>
        <w:t>Beneficios al personal:</w:t>
      </w:r>
    </w:p>
    <w:p w14:paraId="1FFB5D73" w14:textId="77777777" w:rsidR="00F33432" w:rsidRPr="00287DFB" w:rsidRDefault="00F33432" w:rsidP="00F33432">
      <w:pPr>
        <w:widowControl w:val="0"/>
        <w:jc w:val="both"/>
        <w:rPr>
          <w:sz w:val="20"/>
          <w:szCs w:val="20"/>
        </w:rPr>
      </w:pPr>
    </w:p>
    <w:p w14:paraId="093CC97E" w14:textId="77777777" w:rsidR="00F33432" w:rsidRPr="00287DFB" w:rsidRDefault="00F33432" w:rsidP="00F33432">
      <w:pPr>
        <w:widowControl w:val="0"/>
        <w:jc w:val="both"/>
        <w:rPr>
          <w:sz w:val="20"/>
          <w:szCs w:val="20"/>
        </w:rPr>
      </w:pPr>
      <w:r w:rsidRPr="00287DFB">
        <w:rPr>
          <w:sz w:val="20"/>
          <w:szCs w:val="20"/>
        </w:rPr>
        <w:t>El siguiente cuadro establece los principales componentes de los Beneficios al Personal del Emisor para los períodos económicos finalizados el 30 de junio de 2020</w:t>
      </w:r>
      <w:r w:rsidR="004272D2" w:rsidRPr="00287DFB">
        <w:rPr>
          <w:sz w:val="20"/>
          <w:szCs w:val="20"/>
        </w:rPr>
        <w:t xml:space="preserve"> y 2019</w:t>
      </w:r>
      <w:r w:rsidR="00F44840" w:rsidRPr="00287DFB">
        <w:rPr>
          <w:sz w:val="20"/>
          <w:szCs w:val="20"/>
        </w:rPr>
        <w:t xml:space="preserve"> (expresados en moneda homogénea al junio 2020)</w:t>
      </w:r>
      <w:r w:rsidR="004272D2" w:rsidRPr="00287DFB">
        <w:rPr>
          <w:sz w:val="20"/>
          <w:szCs w:val="20"/>
        </w:rPr>
        <w:t>:</w:t>
      </w:r>
    </w:p>
    <w:p w14:paraId="7C0A8989" w14:textId="77777777" w:rsidR="00F33432" w:rsidRPr="00287DFB" w:rsidRDefault="00F33432" w:rsidP="00F33432">
      <w:pPr>
        <w:widowControl w:val="0"/>
        <w:jc w:val="both"/>
        <w:rPr>
          <w:sz w:val="20"/>
          <w:szCs w:val="20"/>
        </w:rPr>
      </w:pPr>
    </w:p>
    <w:tbl>
      <w:tblPr>
        <w:tblW w:w="9323" w:type="dxa"/>
        <w:tblLayout w:type="fixed"/>
        <w:tblCellMar>
          <w:left w:w="0" w:type="dxa"/>
          <w:right w:w="0" w:type="dxa"/>
        </w:tblCellMar>
        <w:tblLook w:val="01E0" w:firstRow="1" w:lastRow="1" w:firstColumn="1" w:lastColumn="1" w:noHBand="0" w:noVBand="0"/>
      </w:tblPr>
      <w:tblGrid>
        <w:gridCol w:w="3580"/>
        <w:gridCol w:w="1165"/>
        <w:gridCol w:w="1165"/>
        <w:gridCol w:w="1120"/>
        <w:gridCol w:w="47"/>
        <w:gridCol w:w="1119"/>
        <w:gridCol w:w="1127"/>
      </w:tblGrid>
      <w:tr w:rsidR="0050653E" w:rsidRPr="00287DFB" w14:paraId="58FD8D6B" w14:textId="77777777" w:rsidTr="009E5404">
        <w:trPr>
          <w:trHeight w:val="657"/>
        </w:trPr>
        <w:tc>
          <w:tcPr>
            <w:tcW w:w="4095" w:type="dxa"/>
            <w:gridSpan w:val="2"/>
            <w:shd w:val="clear" w:color="auto" w:fill="auto"/>
          </w:tcPr>
          <w:p w14:paraId="3B4B57C3" w14:textId="77777777" w:rsidR="0050653E" w:rsidRPr="005711AC" w:rsidRDefault="0050653E" w:rsidP="00EE4A53">
            <w:pPr>
              <w:pStyle w:val="TableParagraph"/>
              <w:spacing w:before="178"/>
              <w:ind w:left="200"/>
              <w:rPr>
                <w:rFonts w:ascii="Times New Roman" w:hAnsi="Times New Roman"/>
                <w:b/>
                <w:sz w:val="20"/>
              </w:rPr>
            </w:pPr>
            <w:r w:rsidRPr="005711AC">
              <w:rPr>
                <w:rFonts w:ascii="Times New Roman" w:hAnsi="Times New Roman"/>
                <w:b/>
                <w:sz w:val="20"/>
              </w:rPr>
              <w:t>Beneficios al personal:</w:t>
            </w:r>
          </w:p>
        </w:tc>
        <w:tc>
          <w:tcPr>
            <w:tcW w:w="1330" w:type="dxa"/>
            <w:tcBorders>
              <w:bottom w:val="single" w:sz="4" w:space="0" w:color="000000"/>
            </w:tcBorders>
            <w:shd w:val="clear" w:color="auto" w:fill="auto"/>
          </w:tcPr>
          <w:p w14:paraId="5472AB94" w14:textId="77777777" w:rsidR="0050653E" w:rsidRPr="00287DFB" w:rsidRDefault="0050653E" w:rsidP="005711AC">
            <w:pPr>
              <w:pStyle w:val="TableParagraph"/>
              <w:spacing w:line="256" w:lineRule="auto"/>
              <w:ind w:left="77" w:right="90"/>
              <w:jc w:val="center"/>
              <w:rPr>
                <w:rFonts w:ascii="Times New Roman" w:hAnsi="Times New Roman" w:cs="Times New Roman"/>
                <w:b/>
                <w:sz w:val="20"/>
                <w:szCs w:val="20"/>
              </w:rPr>
            </w:pPr>
            <w:r w:rsidRPr="00DC7CA2">
              <w:rPr>
                <w:rFonts w:ascii="Times New Roman" w:hAnsi="Times New Roman" w:cs="Times New Roman"/>
                <w:b/>
                <w:sz w:val="18"/>
                <w:szCs w:val="18"/>
              </w:rPr>
              <w:t>Períodos intermedios finalizados el  30 de junio de</w:t>
            </w:r>
          </w:p>
        </w:tc>
        <w:tc>
          <w:tcPr>
            <w:tcW w:w="1279" w:type="dxa"/>
            <w:tcBorders>
              <w:bottom w:val="single" w:sz="4" w:space="0" w:color="000000"/>
            </w:tcBorders>
            <w:shd w:val="clear" w:color="auto" w:fill="auto"/>
          </w:tcPr>
          <w:p w14:paraId="4E2D4181" w14:textId="77777777" w:rsidR="00F33432" w:rsidRPr="00287DFB" w:rsidRDefault="00F33432" w:rsidP="00EE4A53">
            <w:pPr>
              <w:pStyle w:val="TableParagraph"/>
              <w:spacing w:line="256" w:lineRule="auto"/>
              <w:ind w:left="94" w:right="103"/>
              <w:jc w:val="center"/>
              <w:rPr>
                <w:rFonts w:ascii="Times New Roman" w:hAnsi="Times New Roman" w:cs="Times New Roman"/>
                <w:b/>
                <w:sz w:val="20"/>
                <w:szCs w:val="20"/>
              </w:rPr>
            </w:pPr>
          </w:p>
        </w:tc>
        <w:tc>
          <w:tcPr>
            <w:tcW w:w="1332" w:type="dxa"/>
            <w:gridSpan w:val="2"/>
            <w:tcBorders>
              <w:bottom w:val="single" w:sz="4" w:space="0" w:color="000000"/>
            </w:tcBorders>
            <w:shd w:val="clear" w:color="auto" w:fill="auto"/>
          </w:tcPr>
          <w:p w14:paraId="3936CB8E" w14:textId="77777777" w:rsidR="00F33432" w:rsidRPr="00287DFB" w:rsidRDefault="00F33432" w:rsidP="00EE4A53">
            <w:pPr>
              <w:pStyle w:val="TableParagraph"/>
              <w:spacing w:line="256" w:lineRule="auto"/>
              <w:ind w:left="81" w:right="88"/>
              <w:jc w:val="center"/>
              <w:rPr>
                <w:rFonts w:ascii="Times New Roman" w:hAnsi="Times New Roman" w:cs="Times New Roman"/>
                <w:b/>
                <w:sz w:val="20"/>
                <w:szCs w:val="20"/>
              </w:rPr>
            </w:pPr>
          </w:p>
        </w:tc>
        <w:tc>
          <w:tcPr>
            <w:tcW w:w="1287" w:type="dxa"/>
            <w:tcBorders>
              <w:bottom w:val="single" w:sz="4" w:space="0" w:color="000000"/>
            </w:tcBorders>
            <w:shd w:val="clear" w:color="auto" w:fill="auto"/>
          </w:tcPr>
          <w:p w14:paraId="062BCA53" w14:textId="77777777" w:rsidR="00F33432" w:rsidRPr="00287DFB" w:rsidRDefault="00F33432" w:rsidP="00EE4A53">
            <w:pPr>
              <w:pStyle w:val="TableParagraph"/>
              <w:spacing w:line="256" w:lineRule="auto"/>
              <w:ind w:left="92" w:right="106"/>
              <w:jc w:val="center"/>
              <w:rPr>
                <w:rFonts w:ascii="Times New Roman" w:hAnsi="Times New Roman" w:cs="Times New Roman"/>
                <w:b/>
                <w:sz w:val="20"/>
                <w:szCs w:val="20"/>
              </w:rPr>
            </w:pPr>
          </w:p>
        </w:tc>
      </w:tr>
      <w:tr w:rsidR="00EF7AD5" w:rsidRPr="00287DFB" w14:paraId="1609AC85" w14:textId="77777777" w:rsidTr="00EF7AD5">
        <w:trPr>
          <w:trHeight w:val="20"/>
        </w:trPr>
        <w:tc>
          <w:tcPr>
            <w:tcW w:w="4536" w:type="dxa"/>
            <w:gridSpan w:val="2"/>
            <w:shd w:val="clear" w:color="auto" w:fill="auto"/>
          </w:tcPr>
          <w:p w14:paraId="122735B7" w14:textId="77777777" w:rsidR="00EF7AD5" w:rsidRPr="00EF7AD5" w:rsidRDefault="00EF7AD5" w:rsidP="00EF7AD5">
            <w:pPr>
              <w:pStyle w:val="TableParagraph"/>
              <w:spacing w:before="178"/>
              <w:ind w:left="200"/>
              <w:rPr>
                <w:rFonts w:ascii="Times New Roman" w:hAnsi="Times New Roman" w:cs="Times New Roman"/>
                <w:b/>
                <w:sz w:val="18"/>
                <w:szCs w:val="20"/>
              </w:rPr>
            </w:pPr>
          </w:p>
        </w:tc>
        <w:tc>
          <w:tcPr>
            <w:tcW w:w="2410" w:type="dxa"/>
            <w:gridSpan w:val="3"/>
            <w:tcBorders>
              <w:bottom w:val="single" w:sz="4" w:space="0" w:color="000000"/>
            </w:tcBorders>
            <w:shd w:val="clear" w:color="auto" w:fill="auto"/>
            <w:vAlign w:val="center"/>
          </w:tcPr>
          <w:p w14:paraId="054459EB" w14:textId="77777777" w:rsidR="00EF7AD5" w:rsidRPr="001A7EB9" w:rsidRDefault="00EF7AD5" w:rsidP="00EF7AD5">
            <w:pPr>
              <w:rPr>
                <w:b/>
                <w:bCs/>
                <w:sz w:val="18"/>
                <w:szCs w:val="20"/>
                <w:lang w:eastAsia="es-AR"/>
              </w:rPr>
            </w:pPr>
            <w:r>
              <w:rPr>
                <w:b/>
                <w:bCs/>
                <w:sz w:val="18"/>
                <w:szCs w:val="20"/>
                <w:lang w:eastAsia="es-AR"/>
              </w:rPr>
              <w:t>2020</w:t>
            </w:r>
          </w:p>
        </w:tc>
        <w:tc>
          <w:tcPr>
            <w:tcW w:w="2410" w:type="dxa"/>
            <w:gridSpan w:val="2"/>
            <w:tcBorders>
              <w:bottom w:val="single" w:sz="4" w:space="0" w:color="000000"/>
            </w:tcBorders>
            <w:shd w:val="clear" w:color="auto" w:fill="auto"/>
            <w:vAlign w:val="center"/>
          </w:tcPr>
          <w:p w14:paraId="2A3A34D6" w14:textId="77777777" w:rsidR="00EF7AD5" w:rsidRPr="00DC7CA2" w:rsidRDefault="00EF7AD5" w:rsidP="00EF7AD5">
            <w:pPr>
              <w:rPr>
                <w:b/>
                <w:bCs/>
                <w:sz w:val="18"/>
                <w:szCs w:val="20"/>
                <w:lang w:eastAsia="es-AR"/>
              </w:rPr>
            </w:pPr>
            <w:r>
              <w:rPr>
                <w:b/>
                <w:bCs/>
                <w:sz w:val="18"/>
                <w:szCs w:val="20"/>
                <w:lang w:eastAsia="es-AR"/>
              </w:rPr>
              <w:t>2019</w:t>
            </w:r>
          </w:p>
        </w:tc>
      </w:tr>
      <w:tr w:rsidR="0050653E" w:rsidRPr="00287DFB" w14:paraId="5DEDF561" w14:textId="77777777" w:rsidTr="009E5404">
        <w:trPr>
          <w:trHeight w:val="211"/>
        </w:trPr>
        <w:tc>
          <w:tcPr>
            <w:tcW w:w="4095" w:type="dxa"/>
            <w:shd w:val="clear" w:color="auto" w:fill="auto"/>
          </w:tcPr>
          <w:p w14:paraId="0C2C1554" w14:textId="77777777" w:rsidR="0050653E" w:rsidRPr="005711AC" w:rsidRDefault="0050653E" w:rsidP="00EE4A53">
            <w:pPr>
              <w:pStyle w:val="TableParagraph"/>
              <w:spacing w:before="1" w:line="200" w:lineRule="exact"/>
              <w:ind w:left="200"/>
              <w:rPr>
                <w:rFonts w:ascii="Times New Roman" w:hAnsi="Times New Roman"/>
                <w:sz w:val="20"/>
              </w:rPr>
            </w:pPr>
            <w:r w:rsidRPr="005711AC">
              <w:rPr>
                <w:rFonts w:ascii="Times New Roman" w:hAnsi="Times New Roman"/>
                <w:sz w:val="20"/>
              </w:rPr>
              <w:t>Remuneraciones</w:t>
            </w:r>
          </w:p>
        </w:tc>
        <w:tc>
          <w:tcPr>
            <w:tcW w:w="1330" w:type="dxa"/>
            <w:tcBorders>
              <w:top w:val="single" w:sz="4" w:space="0" w:color="000000"/>
            </w:tcBorders>
            <w:shd w:val="clear" w:color="auto" w:fill="auto"/>
          </w:tcPr>
          <w:p w14:paraId="123AF509" w14:textId="77777777" w:rsidR="00F33432" w:rsidRPr="00287DFB" w:rsidRDefault="00F33432" w:rsidP="00EE4A53">
            <w:pPr>
              <w:pStyle w:val="TableParagraph"/>
              <w:spacing w:before="14"/>
              <w:ind w:right="110"/>
              <w:jc w:val="right"/>
              <w:rPr>
                <w:rFonts w:ascii="Times New Roman" w:hAnsi="Times New Roman" w:cs="Times New Roman"/>
                <w:w w:val="95"/>
                <w:sz w:val="20"/>
                <w:szCs w:val="20"/>
              </w:rPr>
            </w:pPr>
          </w:p>
        </w:tc>
        <w:tc>
          <w:tcPr>
            <w:tcW w:w="1279" w:type="dxa"/>
            <w:tcBorders>
              <w:top w:val="single" w:sz="4" w:space="0" w:color="000000"/>
            </w:tcBorders>
            <w:shd w:val="clear" w:color="auto" w:fill="auto"/>
          </w:tcPr>
          <w:p w14:paraId="7AD7129D" w14:textId="77777777" w:rsidR="0050653E" w:rsidRPr="00287DFB" w:rsidRDefault="0050653E" w:rsidP="00EE4A53">
            <w:pPr>
              <w:pStyle w:val="TableParagraph"/>
              <w:spacing w:before="14"/>
              <w:ind w:right="78"/>
              <w:jc w:val="right"/>
              <w:rPr>
                <w:rFonts w:ascii="Times New Roman" w:hAnsi="Times New Roman" w:cs="Times New Roman"/>
                <w:sz w:val="20"/>
                <w:szCs w:val="20"/>
              </w:rPr>
            </w:pPr>
            <w:r w:rsidRPr="00287DFB">
              <w:rPr>
                <w:rFonts w:ascii="Times New Roman" w:hAnsi="Times New Roman" w:cs="Times New Roman"/>
                <w:w w:val="95"/>
                <w:sz w:val="20"/>
                <w:szCs w:val="20"/>
              </w:rPr>
              <w:t>410.307</w:t>
            </w:r>
          </w:p>
        </w:tc>
        <w:tc>
          <w:tcPr>
            <w:tcW w:w="1332" w:type="dxa"/>
            <w:gridSpan w:val="2"/>
            <w:tcBorders>
              <w:top w:val="single" w:sz="4" w:space="0" w:color="000000"/>
            </w:tcBorders>
            <w:shd w:val="clear" w:color="auto" w:fill="auto"/>
          </w:tcPr>
          <w:p w14:paraId="27F201A7" w14:textId="77777777" w:rsidR="00F33432" w:rsidRPr="00287DFB" w:rsidRDefault="00F33432" w:rsidP="00EE4A53">
            <w:pPr>
              <w:pStyle w:val="TableParagraph"/>
              <w:spacing w:before="14"/>
              <w:ind w:right="108"/>
              <w:jc w:val="right"/>
              <w:rPr>
                <w:rFonts w:ascii="Times New Roman" w:hAnsi="Times New Roman" w:cs="Times New Roman"/>
                <w:w w:val="95"/>
                <w:sz w:val="20"/>
                <w:szCs w:val="20"/>
              </w:rPr>
            </w:pPr>
          </w:p>
        </w:tc>
        <w:tc>
          <w:tcPr>
            <w:tcW w:w="1287" w:type="dxa"/>
            <w:gridSpan w:val="2"/>
            <w:tcBorders>
              <w:top w:val="single" w:sz="4" w:space="0" w:color="000000"/>
            </w:tcBorders>
            <w:shd w:val="clear" w:color="auto" w:fill="auto"/>
          </w:tcPr>
          <w:p w14:paraId="0A363DCF" w14:textId="77777777" w:rsidR="0050653E" w:rsidRPr="00287DFB" w:rsidRDefault="0050653E" w:rsidP="00EE4A53">
            <w:pPr>
              <w:pStyle w:val="TableParagraph"/>
              <w:spacing w:before="14"/>
              <w:ind w:right="84"/>
              <w:jc w:val="right"/>
              <w:rPr>
                <w:rFonts w:ascii="Times New Roman" w:hAnsi="Times New Roman" w:cs="Times New Roman"/>
                <w:sz w:val="20"/>
                <w:szCs w:val="20"/>
              </w:rPr>
            </w:pPr>
            <w:r w:rsidRPr="00287DFB">
              <w:rPr>
                <w:rFonts w:ascii="Times New Roman" w:hAnsi="Times New Roman" w:cs="Times New Roman"/>
                <w:w w:val="95"/>
                <w:sz w:val="20"/>
                <w:szCs w:val="20"/>
              </w:rPr>
              <w:t>442.268</w:t>
            </w:r>
          </w:p>
        </w:tc>
      </w:tr>
      <w:tr w:rsidR="0050653E" w:rsidRPr="00287DFB" w14:paraId="2C9D0AC4" w14:textId="77777777" w:rsidTr="009E5404">
        <w:trPr>
          <w:trHeight w:val="217"/>
        </w:trPr>
        <w:tc>
          <w:tcPr>
            <w:tcW w:w="4095" w:type="dxa"/>
            <w:shd w:val="clear" w:color="auto" w:fill="auto"/>
          </w:tcPr>
          <w:p w14:paraId="0CEB7983" w14:textId="77777777" w:rsidR="0050653E" w:rsidRPr="005711AC" w:rsidRDefault="0050653E" w:rsidP="00EE4A53">
            <w:pPr>
              <w:pStyle w:val="TableParagraph"/>
              <w:spacing w:before="7" w:line="200" w:lineRule="exact"/>
              <w:ind w:left="200"/>
              <w:rPr>
                <w:rFonts w:ascii="Times New Roman" w:hAnsi="Times New Roman"/>
                <w:sz w:val="20"/>
              </w:rPr>
            </w:pPr>
            <w:r w:rsidRPr="005711AC">
              <w:rPr>
                <w:rFonts w:ascii="Times New Roman" w:hAnsi="Times New Roman"/>
                <w:sz w:val="20"/>
              </w:rPr>
              <w:t>Cargas sociales sobre remuneraciones</w:t>
            </w:r>
          </w:p>
        </w:tc>
        <w:tc>
          <w:tcPr>
            <w:tcW w:w="1330" w:type="dxa"/>
            <w:shd w:val="clear" w:color="auto" w:fill="auto"/>
          </w:tcPr>
          <w:p w14:paraId="40A13FF3" w14:textId="77777777" w:rsidR="00F33432" w:rsidRPr="00287DFB" w:rsidRDefault="00F33432" w:rsidP="00EE4A53">
            <w:pPr>
              <w:pStyle w:val="TableParagraph"/>
              <w:spacing w:before="19"/>
              <w:ind w:right="110"/>
              <w:jc w:val="right"/>
              <w:rPr>
                <w:rFonts w:ascii="Times New Roman" w:hAnsi="Times New Roman" w:cs="Times New Roman"/>
                <w:w w:val="95"/>
                <w:sz w:val="20"/>
                <w:szCs w:val="20"/>
              </w:rPr>
            </w:pPr>
          </w:p>
        </w:tc>
        <w:tc>
          <w:tcPr>
            <w:tcW w:w="1279" w:type="dxa"/>
            <w:shd w:val="clear" w:color="auto" w:fill="auto"/>
          </w:tcPr>
          <w:p w14:paraId="051F314F" w14:textId="77777777" w:rsidR="0050653E" w:rsidRPr="00287DFB" w:rsidRDefault="0050653E" w:rsidP="00EE4A53">
            <w:pPr>
              <w:pStyle w:val="TableParagraph"/>
              <w:spacing w:before="19"/>
              <w:ind w:right="78"/>
              <w:jc w:val="right"/>
              <w:rPr>
                <w:rFonts w:ascii="Times New Roman" w:hAnsi="Times New Roman" w:cs="Times New Roman"/>
                <w:sz w:val="20"/>
                <w:szCs w:val="20"/>
              </w:rPr>
            </w:pPr>
            <w:r w:rsidRPr="00287DFB">
              <w:rPr>
                <w:rFonts w:ascii="Times New Roman" w:hAnsi="Times New Roman" w:cs="Times New Roman"/>
                <w:w w:val="95"/>
                <w:sz w:val="20"/>
                <w:szCs w:val="20"/>
              </w:rPr>
              <w:t>100.004</w:t>
            </w:r>
          </w:p>
        </w:tc>
        <w:tc>
          <w:tcPr>
            <w:tcW w:w="1332" w:type="dxa"/>
            <w:gridSpan w:val="2"/>
            <w:shd w:val="clear" w:color="auto" w:fill="auto"/>
          </w:tcPr>
          <w:p w14:paraId="18B369FC" w14:textId="77777777" w:rsidR="00F33432" w:rsidRPr="00287DFB" w:rsidRDefault="00F33432" w:rsidP="00EE4A53">
            <w:pPr>
              <w:pStyle w:val="TableParagraph"/>
              <w:spacing w:before="19"/>
              <w:ind w:right="108"/>
              <w:jc w:val="right"/>
              <w:rPr>
                <w:rFonts w:ascii="Times New Roman" w:hAnsi="Times New Roman" w:cs="Times New Roman"/>
                <w:w w:val="95"/>
                <w:sz w:val="20"/>
                <w:szCs w:val="20"/>
              </w:rPr>
            </w:pPr>
          </w:p>
        </w:tc>
        <w:tc>
          <w:tcPr>
            <w:tcW w:w="1287" w:type="dxa"/>
            <w:gridSpan w:val="2"/>
            <w:shd w:val="clear" w:color="auto" w:fill="auto"/>
          </w:tcPr>
          <w:p w14:paraId="35F5AA8F" w14:textId="77777777" w:rsidR="0050653E" w:rsidRPr="00287DFB" w:rsidRDefault="0050653E" w:rsidP="00EE4A53">
            <w:pPr>
              <w:pStyle w:val="TableParagraph"/>
              <w:spacing w:before="19"/>
              <w:ind w:right="84"/>
              <w:jc w:val="right"/>
              <w:rPr>
                <w:rFonts w:ascii="Times New Roman" w:hAnsi="Times New Roman" w:cs="Times New Roman"/>
                <w:sz w:val="20"/>
                <w:szCs w:val="20"/>
              </w:rPr>
            </w:pPr>
            <w:r w:rsidRPr="00287DFB">
              <w:rPr>
                <w:rFonts w:ascii="Times New Roman" w:hAnsi="Times New Roman" w:cs="Times New Roman"/>
                <w:w w:val="95"/>
                <w:sz w:val="20"/>
                <w:szCs w:val="20"/>
              </w:rPr>
              <w:t>115.449</w:t>
            </w:r>
          </w:p>
        </w:tc>
      </w:tr>
      <w:tr w:rsidR="0050653E" w:rsidRPr="00287DFB" w14:paraId="6D1CDEFA" w14:textId="77777777" w:rsidTr="009E5404">
        <w:trPr>
          <w:trHeight w:val="217"/>
        </w:trPr>
        <w:tc>
          <w:tcPr>
            <w:tcW w:w="4095" w:type="dxa"/>
            <w:shd w:val="clear" w:color="auto" w:fill="auto"/>
          </w:tcPr>
          <w:p w14:paraId="1FB2BA60" w14:textId="77777777" w:rsidR="0050653E" w:rsidRPr="005711AC" w:rsidRDefault="0050653E" w:rsidP="00EE4A53">
            <w:pPr>
              <w:pStyle w:val="TableParagraph"/>
              <w:spacing w:before="7" w:line="200" w:lineRule="exact"/>
              <w:ind w:left="200"/>
              <w:rPr>
                <w:rFonts w:ascii="Times New Roman" w:hAnsi="Times New Roman"/>
                <w:sz w:val="20"/>
              </w:rPr>
            </w:pPr>
            <w:r w:rsidRPr="005711AC">
              <w:rPr>
                <w:rFonts w:ascii="Times New Roman" w:hAnsi="Times New Roman"/>
                <w:sz w:val="20"/>
              </w:rPr>
              <w:t>Indemnizaciones y gratificaciones al personal</w:t>
            </w:r>
          </w:p>
        </w:tc>
        <w:tc>
          <w:tcPr>
            <w:tcW w:w="1330" w:type="dxa"/>
            <w:shd w:val="clear" w:color="auto" w:fill="auto"/>
          </w:tcPr>
          <w:p w14:paraId="26A4BF0E" w14:textId="77777777" w:rsidR="00F33432" w:rsidRPr="00287DFB" w:rsidRDefault="00F33432" w:rsidP="00EE4A53">
            <w:pPr>
              <w:pStyle w:val="TableParagraph"/>
              <w:spacing w:before="20"/>
              <w:ind w:right="110"/>
              <w:jc w:val="right"/>
              <w:rPr>
                <w:rFonts w:ascii="Times New Roman" w:hAnsi="Times New Roman" w:cs="Times New Roman"/>
                <w:w w:val="95"/>
                <w:sz w:val="20"/>
                <w:szCs w:val="20"/>
              </w:rPr>
            </w:pPr>
          </w:p>
        </w:tc>
        <w:tc>
          <w:tcPr>
            <w:tcW w:w="1279" w:type="dxa"/>
            <w:shd w:val="clear" w:color="auto" w:fill="auto"/>
          </w:tcPr>
          <w:p w14:paraId="19424F2F" w14:textId="77777777" w:rsidR="0050653E" w:rsidRPr="00287DFB" w:rsidRDefault="0050653E" w:rsidP="00EE4A53">
            <w:pPr>
              <w:pStyle w:val="TableParagraph"/>
              <w:spacing w:before="20"/>
              <w:ind w:right="78"/>
              <w:jc w:val="right"/>
              <w:rPr>
                <w:rFonts w:ascii="Times New Roman" w:hAnsi="Times New Roman" w:cs="Times New Roman"/>
                <w:sz w:val="20"/>
                <w:szCs w:val="20"/>
              </w:rPr>
            </w:pPr>
            <w:r w:rsidRPr="00287DFB">
              <w:rPr>
                <w:rFonts w:ascii="Times New Roman" w:hAnsi="Times New Roman" w:cs="Times New Roman"/>
                <w:w w:val="95"/>
                <w:sz w:val="20"/>
                <w:szCs w:val="20"/>
              </w:rPr>
              <w:t>4.027</w:t>
            </w:r>
          </w:p>
        </w:tc>
        <w:tc>
          <w:tcPr>
            <w:tcW w:w="1332" w:type="dxa"/>
            <w:gridSpan w:val="2"/>
            <w:shd w:val="clear" w:color="auto" w:fill="auto"/>
          </w:tcPr>
          <w:p w14:paraId="1FE48269" w14:textId="77777777" w:rsidR="00F33432" w:rsidRPr="00287DFB" w:rsidRDefault="00F33432" w:rsidP="00EE4A53">
            <w:pPr>
              <w:pStyle w:val="TableParagraph"/>
              <w:spacing w:before="20"/>
              <w:ind w:right="108"/>
              <w:jc w:val="right"/>
              <w:rPr>
                <w:rFonts w:ascii="Times New Roman" w:hAnsi="Times New Roman" w:cs="Times New Roman"/>
                <w:w w:val="95"/>
                <w:sz w:val="20"/>
                <w:szCs w:val="20"/>
              </w:rPr>
            </w:pPr>
          </w:p>
        </w:tc>
        <w:tc>
          <w:tcPr>
            <w:tcW w:w="1287" w:type="dxa"/>
            <w:gridSpan w:val="2"/>
            <w:shd w:val="clear" w:color="auto" w:fill="auto"/>
          </w:tcPr>
          <w:p w14:paraId="1C6BC2CC" w14:textId="77777777" w:rsidR="0050653E" w:rsidRPr="00287DFB" w:rsidRDefault="0050653E" w:rsidP="00EE4A53">
            <w:pPr>
              <w:pStyle w:val="TableParagraph"/>
              <w:spacing w:before="20"/>
              <w:ind w:right="84"/>
              <w:jc w:val="right"/>
              <w:rPr>
                <w:rFonts w:ascii="Times New Roman" w:hAnsi="Times New Roman" w:cs="Times New Roman"/>
                <w:sz w:val="20"/>
                <w:szCs w:val="20"/>
              </w:rPr>
            </w:pPr>
            <w:r w:rsidRPr="00287DFB">
              <w:rPr>
                <w:rFonts w:ascii="Times New Roman" w:hAnsi="Times New Roman" w:cs="Times New Roman"/>
                <w:w w:val="95"/>
                <w:sz w:val="20"/>
                <w:szCs w:val="20"/>
              </w:rPr>
              <w:t>60.849</w:t>
            </w:r>
          </w:p>
        </w:tc>
      </w:tr>
      <w:tr w:rsidR="0050653E" w:rsidRPr="00287DFB" w14:paraId="39D0F5FB" w14:textId="77777777" w:rsidTr="009E5404">
        <w:trPr>
          <w:trHeight w:val="222"/>
        </w:trPr>
        <w:tc>
          <w:tcPr>
            <w:tcW w:w="4095" w:type="dxa"/>
            <w:shd w:val="clear" w:color="auto" w:fill="auto"/>
          </w:tcPr>
          <w:p w14:paraId="07A318FB" w14:textId="77777777" w:rsidR="0050653E" w:rsidRPr="005711AC" w:rsidRDefault="0050653E" w:rsidP="00EE4A53">
            <w:pPr>
              <w:pStyle w:val="TableParagraph"/>
              <w:spacing w:before="7" w:line="205" w:lineRule="exact"/>
              <w:ind w:left="200"/>
              <w:rPr>
                <w:rFonts w:ascii="Times New Roman" w:hAnsi="Times New Roman"/>
                <w:sz w:val="20"/>
              </w:rPr>
            </w:pPr>
            <w:r w:rsidRPr="005711AC">
              <w:rPr>
                <w:rFonts w:ascii="Times New Roman" w:hAnsi="Times New Roman"/>
                <w:sz w:val="20"/>
              </w:rPr>
              <w:t>Servicios al personal</w:t>
            </w:r>
          </w:p>
        </w:tc>
        <w:tc>
          <w:tcPr>
            <w:tcW w:w="1330" w:type="dxa"/>
            <w:tcBorders>
              <w:bottom w:val="single" w:sz="4" w:space="0" w:color="000000"/>
            </w:tcBorders>
            <w:shd w:val="clear" w:color="auto" w:fill="auto"/>
          </w:tcPr>
          <w:p w14:paraId="170207EA" w14:textId="77777777" w:rsidR="00F33432" w:rsidRPr="00287DFB" w:rsidRDefault="00F33432" w:rsidP="00EE4A53">
            <w:pPr>
              <w:pStyle w:val="TableParagraph"/>
              <w:spacing w:before="19"/>
              <w:ind w:right="110"/>
              <w:jc w:val="right"/>
              <w:rPr>
                <w:rFonts w:ascii="Times New Roman" w:hAnsi="Times New Roman" w:cs="Times New Roman"/>
                <w:w w:val="95"/>
                <w:sz w:val="20"/>
                <w:szCs w:val="20"/>
              </w:rPr>
            </w:pPr>
          </w:p>
        </w:tc>
        <w:tc>
          <w:tcPr>
            <w:tcW w:w="1279" w:type="dxa"/>
            <w:tcBorders>
              <w:bottom w:val="single" w:sz="4" w:space="0" w:color="000000"/>
            </w:tcBorders>
            <w:shd w:val="clear" w:color="auto" w:fill="auto"/>
          </w:tcPr>
          <w:p w14:paraId="43F64E5C" w14:textId="77777777" w:rsidR="0050653E" w:rsidRPr="00287DFB" w:rsidRDefault="0050653E" w:rsidP="00EE4A53">
            <w:pPr>
              <w:pStyle w:val="TableParagraph"/>
              <w:spacing w:before="19"/>
              <w:ind w:right="78"/>
              <w:jc w:val="right"/>
              <w:rPr>
                <w:rFonts w:ascii="Times New Roman" w:hAnsi="Times New Roman" w:cs="Times New Roman"/>
                <w:sz w:val="20"/>
                <w:szCs w:val="20"/>
              </w:rPr>
            </w:pPr>
            <w:r w:rsidRPr="00287DFB">
              <w:rPr>
                <w:rFonts w:ascii="Times New Roman" w:hAnsi="Times New Roman" w:cs="Times New Roman"/>
                <w:w w:val="95"/>
                <w:sz w:val="20"/>
                <w:szCs w:val="20"/>
              </w:rPr>
              <w:t>6.518</w:t>
            </w:r>
          </w:p>
        </w:tc>
        <w:tc>
          <w:tcPr>
            <w:tcW w:w="1332" w:type="dxa"/>
            <w:gridSpan w:val="2"/>
            <w:tcBorders>
              <w:bottom w:val="single" w:sz="4" w:space="0" w:color="000000"/>
            </w:tcBorders>
            <w:shd w:val="clear" w:color="auto" w:fill="auto"/>
          </w:tcPr>
          <w:p w14:paraId="5B28FBA8" w14:textId="77777777" w:rsidR="00F33432" w:rsidRPr="00287DFB" w:rsidRDefault="00F33432" w:rsidP="00EE4A53">
            <w:pPr>
              <w:pStyle w:val="TableParagraph"/>
              <w:spacing w:before="19"/>
              <w:ind w:right="108"/>
              <w:jc w:val="right"/>
              <w:rPr>
                <w:rFonts w:ascii="Times New Roman" w:hAnsi="Times New Roman" w:cs="Times New Roman"/>
                <w:w w:val="95"/>
                <w:sz w:val="20"/>
                <w:szCs w:val="20"/>
              </w:rPr>
            </w:pPr>
          </w:p>
        </w:tc>
        <w:tc>
          <w:tcPr>
            <w:tcW w:w="1287" w:type="dxa"/>
            <w:gridSpan w:val="2"/>
            <w:tcBorders>
              <w:bottom w:val="single" w:sz="4" w:space="0" w:color="000000"/>
            </w:tcBorders>
            <w:shd w:val="clear" w:color="auto" w:fill="auto"/>
          </w:tcPr>
          <w:p w14:paraId="4E4B4CDF" w14:textId="77777777" w:rsidR="0050653E" w:rsidRPr="00287DFB" w:rsidRDefault="0050653E" w:rsidP="00EE4A53">
            <w:pPr>
              <w:pStyle w:val="TableParagraph"/>
              <w:spacing w:before="19"/>
              <w:ind w:right="84"/>
              <w:jc w:val="right"/>
              <w:rPr>
                <w:rFonts w:ascii="Times New Roman" w:hAnsi="Times New Roman" w:cs="Times New Roman"/>
                <w:sz w:val="20"/>
                <w:szCs w:val="20"/>
              </w:rPr>
            </w:pPr>
            <w:r w:rsidRPr="00287DFB">
              <w:rPr>
                <w:rFonts w:ascii="Times New Roman" w:hAnsi="Times New Roman" w:cs="Times New Roman"/>
                <w:w w:val="95"/>
                <w:sz w:val="20"/>
                <w:szCs w:val="20"/>
              </w:rPr>
              <w:t>13.126</w:t>
            </w:r>
          </w:p>
        </w:tc>
      </w:tr>
      <w:tr w:rsidR="0050653E" w:rsidRPr="00287DFB" w14:paraId="02949CE0" w14:textId="77777777" w:rsidTr="009E5404">
        <w:trPr>
          <w:trHeight w:val="216"/>
        </w:trPr>
        <w:tc>
          <w:tcPr>
            <w:tcW w:w="4095" w:type="dxa"/>
            <w:shd w:val="clear" w:color="auto" w:fill="auto"/>
          </w:tcPr>
          <w:p w14:paraId="20797866" w14:textId="77777777" w:rsidR="0050653E" w:rsidRPr="005711AC" w:rsidRDefault="0050653E" w:rsidP="00EE4A53">
            <w:pPr>
              <w:pStyle w:val="TableParagraph"/>
              <w:spacing w:before="14"/>
              <w:ind w:left="200"/>
              <w:rPr>
                <w:rFonts w:ascii="Times New Roman" w:hAnsi="Times New Roman"/>
                <w:b/>
                <w:sz w:val="20"/>
              </w:rPr>
            </w:pPr>
            <w:r w:rsidRPr="005711AC">
              <w:rPr>
                <w:rFonts w:ascii="Times New Roman" w:hAnsi="Times New Roman"/>
                <w:b/>
                <w:sz w:val="20"/>
              </w:rPr>
              <w:t>Total</w:t>
            </w:r>
          </w:p>
        </w:tc>
        <w:tc>
          <w:tcPr>
            <w:tcW w:w="1330" w:type="dxa"/>
            <w:tcBorders>
              <w:top w:val="single" w:sz="4" w:space="0" w:color="000000"/>
              <w:bottom w:val="double" w:sz="2" w:space="0" w:color="000000"/>
            </w:tcBorders>
            <w:shd w:val="clear" w:color="auto" w:fill="auto"/>
          </w:tcPr>
          <w:p w14:paraId="6F0CAF34" w14:textId="77777777" w:rsidR="00F33432" w:rsidRPr="00287DFB" w:rsidRDefault="00F33432" w:rsidP="00EE4A53">
            <w:pPr>
              <w:pStyle w:val="TableParagraph"/>
              <w:spacing w:before="14"/>
              <w:ind w:right="110"/>
              <w:jc w:val="right"/>
              <w:rPr>
                <w:rFonts w:ascii="Times New Roman" w:hAnsi="Times New Roman" w:cs="Times New Roman"/>
                <w:b/>
                <w:w w:val="95"/>
                <w:sz w:val="20"/>
                <w:szCs w:val="20"/>
              </w:rPr>
            </w:pPr>
          </w:p>
        </w:tc>
        <w:tc>
          <w:tcPr>
            <w:tcW w:w="1279" w:type="dxa"/>
            <w:tcBorders>
              <w:top w:val="single" w:sz="4" w:space="0" w:color="000000"/>
              <w:bottom w:val="double" w:sz="2" w:space="0" w:color="000000"/>
            </w:tcBorders>
            <w:shd w:val="clear" w:color="auto" w:fill="auto"/>
          </w:tcPr>
          <w:p w14:paraId="54AA490A" w14:textId="77777777" w:rsidR="0050653E" w:rsidRPr="00287DFB" w:rsidRDefault="0050653E" w:rsidP="00EE4A53">
            <w:pPr>
              <w:pStyle w:val="TableParagraph"/>
              <w:spacing w:before="14"/>
              <w:ind w:right="78"/>
              <w:jc w:val="right"/>
              <w:rPr>
                <w:rFonts w:ascii="Times New Roman" w:hAnsi="Times New Roman" w:cs="Times New Roman"/>
                <w:b/>
                <w:sz w:val="20"/>
                <w:szCs w:val="20"/>
              </w:rPr>
            </w:pPr>
            <w:r w:rsidRPr="00287DFB">
              <w:rPr>
                <w:rFonts w:ascii="Times New Roman" w:hAnsi="Times New Roman" w:cs="Times New Roman"/>
                <w:b/>
                <w:w w:val="95"/>
                <w:sz w:val="20"/>
                <w:szCs w:val="20"/>
              </w:rPr>
              <w:t>520.856</w:t>
            </w:r>
          </w:p>
        </w:tc>
        <w:tc>
          <w:tcPr>
            <w:tcW w:w="1332" w:type="dxa"/>
            <w:gridSpan w:val="2"/>
            <w:tcBorders>
              <w:top w:val="single" w:sz="4" w:space="0" w:color="000000"/>
              <w:bottom w:val="double" w:sz="2" w:space="0" w:color="000000"/>
            </w:tcBorders>
            <w:shd w:val="clear" w:color="auto" w:fill="auto"/>
          </w:tcPr>
          <w:p w14:paraId="23C0D4E2" w14:textId="77777777" w:rsidR="00F33432" w:rsidRPr="00287DFB" w:rsidRDefault="00F33432" w:rsidP="00EE4A53">
            <w:pPr>
              <w:pStyle w:val="TableParagraph"/>
              <w:spacing w:before="14"/>
              <w:ind w:right="108"/>
              <w:jc w:val="right"/>
              <w:rPr>
                <w:rFonts w:ascii="Times New Roman" w:hAnsi="Times New Roman" w:cs="Times New Roman"/>
                <w:b/>
                <w:w w:val="95"/>
                <w:sz w:val="20"/>
                <w:szCs w:val="20"/>
              </w:rPr>
            </w:pPr>
          </w:p>
        </w:tc>
        <w:tc>
          <w:tcPr>
            <w:tcW w:w="1287" w:type="dxa"/>
            <w:gridSpan w:val="2"/>
            <w:tcBorders>
              <w:top w:val="single" w:sz="4" w:space="0" w:color="000000"/>
              <w:bottom w:val="double" w:sz="2" w:space="0" w:color="000000"/>
            </w:tcBorders>
            <w:shd w:val="clear" w:color="auto" w:fill="auto"/>
          </w:tcPr>
          <w:p w14:paraId="37B3AA2F" w14:textId="77777777" w:rsidR="0050653E" w:rsidRPr="00287DFB" w:rsidRDefault="0050653E" w:rsidP="00EE4A53">
            <w:pPr>
              <w:pStyle w:val="TableParagraph"/>
              <w:spacing w:before="14"/>
              <w:ind w:right="84"/>
              <w:jc w:val="right"/>
              <w:rPr>
                <w:rFonts w:ascii="Times New Roman" w:hAnsi="Times New Roman" w:cs="Times New Roman"/>
                <w:b/>
                <w:sz w:val="20"/>
                <w:szCs w:val="20"/>
              </w:rPr>
            </w:pPr>
            <w:r w:rsidRPr="00287DFB">
              <w:rPr>
                <w:rFonts w:ascii="Times New Roman" w:hAnsi="Times New Roman" w:cs="Times New Roman"/>
                <w:b/>
                <w:w w:val="95"/>
                <w:sz w:val="20"/>
                <w:szCs w:val="20"/>
              </w:rPr>
              <w:t>631.692</w:t>
            </w:r>
          </w:p>
        </w:tc>
      </w:tr>
    </w:tbl>
    <w:p w14:paraId="1A530203" w14:textId="77777777" w:rsidR="00F33432" w:rsidRPr="00287DFB" w:rsidRDefault="00F33432" w:rsidP="00F33432">
      <w:pPr>
        <w:widowControl w:val="0"/>
        <w:jc w:val="both"/>
        <w:rPr>
          <w:sz w:val="20"/>
        </w:rPr>
      </w:pPr>
    </w:p>
    <w:p w14:paraId="7D80EF40" w14:textId="77777777" w:rsidR="00F33432" w:rsidRPr="00287DFB" w:rsidRDefault="00F33432" w:rsidP="00F33432">
      <w:pPr>
        <w:widowControl w:val="0"/>
        <w:jc w:val="both"/>
        <w:rPr>
          <w:sz w:val="20"/>
          <w:szCs w:val="20"/>
        </w:rPr>
      </w:pPr>
      <w:r w:rsidRPr="00287DFB">
        <w:rPr>
          <w:sz w:val="20"/>
        </w:rPr>
        <w:t>Los beneficios al personal registrados por la Compañía al 30 de junio de 2020 presentan una disminución de un (17,</w:t>
      </w:r>
      <w:r w:rsidR="00F4231B" w:rsidRPr="00287DFB">
        <w:rPr>
          <w:sz w:val="20"/>
        </w:rPr>
        <w:t>55</w:t>
      </w:r>
      <w:r w:rsidRPr="00287DFB">
        <w:rPr>
          <w:sz w:val="20"/>
        </w:rPr>
        <w:t>) % con respecto al año anterior, principalmente por indemnizaciones y gratificaciones al personal y servicios al personal.</w:t>
      </w:r>
    </w:p>
    <w:p w14:paraId="56676A00" w14:textId="77777777" w:rsidR="00F33432" w:rsidRPr="00287DFB" w:rsidRDefault="00F33432" w:rsidP="00F33432">
      <w:pPr>
        <w:widowControl w:val="0"/>
        <w:jc w:val="both"/>
        <w:rPr>
          <w:sz w:val="20"/>
          <w:szCs w:val="20"/>
        </w:rPr>
      </w:pPr>
    </w:p>
    <w:p w14:paraId="585A76AA" w14:textId="77777777" w:rsidR="00F33432" w:rsidRPr="00287DFB" w:rsidRDefault="00F33432" w:rsidP="00F33432">
      <w:pPr>
        <w:widowControl w:val="0"/>
        <w:jc w:val="both"/>
        <w:rPr>
          <w:i/>
          <w:sz w:val="20"/>
          <w:szCs w:val="20"/>
        </w:rPr>
      </w:pPr>
      <w:r w:rsidRPr="00287DFB">
        <w:rPr>
          <w:i/>
          <w:sz w:val="20"/>
          <w:szCs w:val="20"/>
        </w:rPr>
        <w:t>Impuesto a las Ganancias e Impuesto a la Ganancia Mínima Presunta</w:t>
      </w:r>
    </w:p>
    <w:p w14:paraId="21872A7B" w14:textId="77777777" w:rsidR="00F33432" w:rsidRPr="00287DFB" w:rsidRDefault="00F33432" w:rsidP="00F33432">
      <w:pPr>
        <w:widowControl w:val="0"/>
        <w:jc w:val="both"/>
        <w:rPr>
          <w:bCs/>
          <w:sz w:val="20"/>
          <w:szCs w:val="20"/>
        </w:rPr>
      </w:pPr>
    </w:p>
    <w:p w14:paraId="5975788A" w14:textId="77777777" w:rsidR="00F33432" w:rsidRPr="00287DFB" w:rsidRDefault="00F33432" w:rsidP="00F33432">
      <w:pPr>
        <w:spacing w:after="160" w:line="252" w:lineRule="auto"/>
        <w:jc w:val="both"/>
        <w:rPr>
          <w:bCs/>
          <w:sz w:val="20"/>
          <w:szCs w:val="20"/>
        </w:rPr>
      </w:pPr>
      <w:r w:rsidRPr="00287DFB">
        <w:rPr>
          <w:bCs/>
          <w:sz w:val="20"/>
          <w:szCs w:val="20"/>
        </w:rPr>
        <w:t>El cargo por impuesto a las ganancias representa la suma del impuesto corriente y del impuesto diferido.</w:t>
      </w:r>
    </w:p>
    <w:p w14:paraId="0A9E2765" w14:textId="77777777" w:rsidR="00F33432" w:rsidRPr="00287DFB" w:rsidRDefault="00F33432" w:rsidP="00F33432">
      <w:pPr>
        <w:spacing w:after="160"/>
        <w:jc w:val="both"/>
        <w:rPr>
          <w:bCs/>
          <w:sz w:val="20"/>
          <w:szCs w:val="20"/>
        </w:rPr>
      </w:pPr>
      <w:r w:rsidRPr="00287DFB">
        <w:rPr>
          <w:bCs/>
          <w:sz w:val="20"/>
          <w:szCs w:val="20"/>
        </w:rPr>
        <w:t>El impuesto a pagar corriente es determinado sobre la ganancia imponible del ejercicio. La ganancia imponible difiere de la ganancia expuesta en el estado de resultados porque excluye partidas que son imponibles o deducibles en otros años e incluye partidas que nunca serán gravables o deducibles. El pasivo por impuesto corriente de la Entidad es calculado utilizando la tasa impositiva vigente a la fecha de cierre de cada ejercicio.</w:t>
      </w:r>
    </w:p>
    <w:p w14:paraId="7059F853" w14:textId="77777777" w:rsidR="00F33432" w:rsidRPr="00287DFB" w:rsidRDefault="00F33432" w:rsidP="00F33432">
      <w:pPr>
        <w:spacing w:after="160"/>
        <w:jc w:val="both"/>
        <w:rPr>
          <w:bCs/>
          <w:sz w:val="20"/>
          <w:szCs w:val="20"/>
        </w:rPr>
      </w:pPr>
      <w:r w:rsidRPr="00287DFB">
        <w:rPr>
          <w:bCs/>
          <w:sz w:val="20"/>
          <w:szCs w:val="20"/>
        </w:rPr>
        <w:t>El impuesto diferido es reconocido sobre las diferencias temporarias entre el valor contable de los activos y pasivos en los estados financieros y la correspondiente base fiscal utilizada en el cómputo de la ganancia impositiva. Los pasivos por impuesto diferido son generalmente reconocidos para todas aquellas diferencias temporarias imponibles, y los activos por impuesto diferido, incluyendo activos diferidos por quebrantos impositivos, son generalmente reconocidos para todas aquellas diferencias temporarias deducibles en la medida que resulte probable que existan ganancias impositivas contra la cual las diferencias temporarias deducibles puedan ser utilizadas. Los activos y pasivos por impuestos diferidos son medidos a las tasas impositivas que se espera resulten aplicables en el ejercicio en el cual el pasivo sea cancelado y el activo realizado, basados en tasas y normas impositivas vigentes o substancialmente vigentes a la fecha de cierre de cada ejercicio. La medición de los activos y pasivos por impuesto diferido refleja las consecuencias fiscales que deberían ocurrir de acuerdo al modo en que la Entidad espera, a la fecha de emisión de los estados financieros, recuperar o cancelar el valor contable de sus activos y pasivos.</w:t>
      </w:r>
    </w:p>
    <w:p w14:paraId="46986F8E" w14:textId="77777777" w:rsidR="00F33432" w:rsidRPr="00287DFB" w:rsidRDefault="00F33432" w:rsidP="00F33432">
      <w:pPr>
        <w:spacing w:after="160"/>
        <w:jc w:val="both"/>
        <w:rPr>
          <w:bCs/>
          <w:sz w:val="20"/>
          <w:szCs w:val="20"/>
        </w:rPr>
      </w:pPr>
      <w:r w:rsidRPr="00287DFB">
        <w:rPr>
          <w:bCs/>
          <w:sz w:val="20"/>
          <w:szCs w:val="20"/>
        </w:rPr>
        <w:t>El 29 de diciembre de 2017, fue publicada en el Boletín Oficial la Ley N° 27.430 de Reforma tributaria, que entró en vigencia al día siguiente de su publicación. Uno de los principales cambios de la Reforma tributaria es la reducción de la alícuota del impuesto a las ganancias que grava las utilidades empresarias no distribuidas del 35% al 25% a partir del 1° de enero de 2020, con un esquema de transición para los ejercicios fiscales que se inicien a partir del 1° de enero de 2018 y hasta el 31 de diciembre de 2019, inclusive, en los cuales la alícuota será del 30%. El principal impacto de ese cambio normativo en los presentes estados financieros ha sido en la medición de activos y pasivos impositivos diferidos, dado que éstos deben reconocerse aplicando la tasa impositiva que estará vigente en las fechas en que las diferencias entre los valores contables y los fiscales serán revertidos o utilizados.</w:t>
      </w:r>
    </w:p>
    <w:p w14:paraId="60FC6789" w14:textId="77777777" w:rsidR="00F33432" w:rsidRPr="00287DFB" w:rsidRDefault="00F33432" w:rsidP="00F33432">
      <w:pPr>
        <w:autoSpaceDE w:val="0"/>
        <w:autoSpaceDN w:val="0"/>
        <w:jc w:val="both"/>
        <w:rPr>
          <w:bCs/>
          <w:sz w:val="20"/>
          <w:szCs w:val="20"/>
        </w:rPr>
      </w:pPr>
      <w:r w:rsidRPr="00287DFB">
        <w:rPr>
          <w:bCs/>
          <w:sz w:val="20"/>
          <w:szCs w:val="20"/>
        </w:rPr>
        <w:t>Asimismo, en la mencionada ley quedó reestablecido el mecanismo de ajuste por inflación integral que se encuentra incorporado en el título VI de la Ley del Impuesto a las Ganancias para los ejercicios iniciados a partir del 1 de enero de 2018. La aplicación de dicho mecanismo de ajuste quedó normativamente supeditada al hecho de que se verifique que la inflación acumulada en los treinta y seis meses anteriores al ejercicio por el cual se liquida el impuesto a las ganancias sea superar el 100%, considerando a estos efectos el Índice de Precios al Consumidor Nivel General (IPC). Posteriormente, con la sanción de la ley N° 27.468, se redefinió la progresión del índice de inflación para los primeros tres ejercicios desde la entrada en vigencia de la reforma fiscal, determinándose para ello que la progresión de la inflación para los mismos sería 55%, 30% y 15% para el primer, segundo y tercer ejercicio respectivamente (2018, 2019 y 2020).</w:t>
      </w:r>
    </w:p>
    <w:p w14:paraId="4E1CE183" w14:textId="77777777" w:rsidR="00F33432" w:rsidRPr="00287DFB" w:rsidRDefault="00F33432" w:rsidP="00F33432">
      <w:pPr>
        <w:autoSpaceDE w:val="0"/>
        <w:autoSpaceDN w:val="0"/>
        <w:jc w:val="both"/>
        <w:rPr>
          <w:bCs/>
          <w:sz w:val="20"/>
          <w:szCs w:val="20"/>
        </w:rPr>
      </w:pPr>
    </w:p>
    <w:p w14:paraId="45044A43" w14:textId="77777777" w:rsidR="00F33432" w:rsidRPr="00287DFB" w:rsidRDefault="00F33432" w:rsidP="00F33432">
      <w:pPr>
        <w:autoSpaceDE w:val="0"/>
        <w:autoSpaceDN w:val="0"/>
        <w:jc w:val="both"/>
        <w:rPr>
          <w:bCs/>
          <w:sz w:val="20"/>
          <w:szCs w:val="20"/>
        </w:rPr>
      </w:pPr>
      <w:r w:rsidRPr="00287DFB">
        <w:rPr>
          <w:bCs/>
          <w:sz w:val="20"/>
          <w:szCs w:val="20"/>
        </w:rPr>
        <w:t>Con fecha 23 de diciembre de 2019, fue publicada en el Boletín Oficial la Ley N° 27.541 Ley de Solidaridad Social y Reactivación Productiva en el marco de la Emergencia Pública, que fue reglamentada mediante el Decreto Reglamentario 99/2019 el día 28 de diciembre de 2019. Los principales cambios son: (i) la suspensión de la reducción de la alícuota del impuesto a las ganancias establecida por la Ley de Reforma tributaria del 25% hasta los ejercicios fiscales que se inicien a partir del 1 de enero de 2021 y; (ii) el ajuste por inflación positivo o negativo, según sea el caso, deberá imputarse un sexto (1/6) en ese período fiscal y los cinco sextos (5/6) restantes, en partes iguales, en los cinco (5) períodos fiscales inmediatos siguientes.</w:t>
      </w:r>
    </w:p>
    <w:p w14:paraId="50A1C6DA" w14:textId="77777777" w:rsidR="00F33432" w:rsidRPr="00287DFB" w:rsidRDefault="00F33432" w:rsidP="00F33432">
      <w:pPr>
        <w:autoSpaceDE w:val="0"/>
        <w:autoSpaceDN w:val="0"/>
        <w:jc w:val="both"/>
        <w:rPr>
          <w:bCs/>
          <w:sz w:val="20"/>
          <w:szCs w:val="20"/>
        </w:rPr>
      </w:pPr>
    </w:p>
    <w:p w14:paraId="69568337" w14:textId="77777777" w:rsidR="00F33432" w:rsidRPr="00287DFB" w:rsidRDefault="00F33432" w:rsidP="00F33432">
      <w:pPr>
        <w:autoSpaceDE w:val="0"/>
        <w:autoSpaceDN w:val="0"/>
        <w:jc w:val="both"/>
        <w:rPr>
          <w:bCs/>
          <w:sz w:val="20"/>
          <w:szCs w:val="20"/>
        </w:rPr>
      </w:pPr>
      <w:r w:rsidRPr="00287DFB">
        <w:rPr>
          <w:bCs/>
          <w:sz w:val="20"/>
          <w:szCs w:val="20"/>
        </w:rPr>
        <w:t>Al 31 de diciembre de 2019, la Entidad consideró que las condiciones mencionadas anteriormente están cumplidas y, como consecuencia del procedimiento descripto precedentemente, la Entidad determinó una pérdida impositiva por exposición a la inflación de 719.406. Por lo tanto, por dicho concepto corresponde computar en el ejercicio 2019 una pérdida de 119.901 y otras cinco cuotas iguales en los cinco ejercicios subsiguientes. Como resultado de ello, se ha determinado un incremento del activo diferido de 161.866, correspondiente a los cinco sextos mencionados anteriormente.</w:t>
      </w:r>
    </w:p>
    <w:p w14:paraId="36F4D602" w14:textId="77777777" w:rsidR="00F33432" w:rsidRPr="00287DFB" w:rsidRDefault="00F33432" w:rsidP="00F33432">
      <w:pPr>
        <w:spacing w:after="160"/>
        <w:jc w:val="both"/>
        <w:rPr>
          <w:bCs/>
          <w:sz w:val="20"/>
          <w:szCs w:val="20"/>
        </w:rPr>
      </w:pPr>
      <w:r w:rsidRPr="00287DFB">
        <w:rPr>
          <w:bCs/>
          <w:sz w:val="20"/>
          <w:szCs w:val="20"/>
        </w:rPr>
        <w:br/>
        <w:t>El impuesto a la ganancia mínima presunta era complementario del impuesto a las ganancias dado que, mientras este último, grava la utilidad impositiva del ejercicio, el impuesto a la ganancia mínima presunta constituía una imposición mínima que gravaba la renta potencial de ciertos activos productivos a la tasa del 1%, de modo que la obligación fiscal de la Entidad coincidía con el mayor de ambos. Este impuesto fue establecido para los ejercicios cerrados a partir del 31 de diciembre de 1998 por la Ley N° 25.063 por el término de diez ejercicios anuales.</w:t>
      </w:r>
    </w:p>
    <w:p w14:paraId="69C2DC52" w14:textId="77777777" w:rsidR="00F33432" w:rsidRPr="00287DFB" w:rsidRDefault="00F33432" w:rsidP="00F33432">
      <w:pPr>
        <w:spacing w:after="160"/>
        <w:jc w:val="both"/>
        <w:rPr>
          <w:bCs/>
          <w:sz w:val="20"/>
          <w:szCs w:val="20"/>
        </w:rPr>
      </w:pPr>
      <w:r w:rsidRPr="00287DFB">
        <w:rPr>
          <w:bCs/>
          <w:sz w:val="20"/>
          <w:szCs w:val="20"/>
        </w:rPr>
        <w:t>Adicionalmente, luego de sucesivas prórrogas, y considerando lo establecido por la Ley N° 27.260 publicada en el Boletín Oficial el 22 de julio de 2016, el mencionado gravamen estuvo vigente por los ejercicios económicos que finalizaron hasta el 31 de diciembre de 2018, inclusive. La Ley N° 25.063 preveía, para el caso de entidades regidas por la Ley de Entidades Financieras, que las mismas debían considerar como base imponible del gravamen el 20% de sus activos gravados previa deducción de aquellos definidos como no computables. Sin embargo, si el Impuesto a la Ganancia Mínima Presunta excedía en un ejercicio fiscal al Impuesto a las Ganancias, dicho exceso podría computarse como pago a cuenta de cualquier excedente del Impuesto a las Ganancias sobre el Impuesto a la Ganancia Mínima Presunta que pudiera producirse en cualquiera de los diez ejercicios siguientes.</w:t>
      </w:r>
    </w:p>
    <w:p w14:paraId="738B2E92" w14:textId="77777777" w:rsidR="00F33432" w:rsidRPr="00287DFB" w:rsidRDefault="00F33432" w:rsidP="00F33432">
      <w:pPr>
        <w:jc w:val="both"/>
        <w:rPr>
          <w:bCs/>
          <w:sz w:val="20"/>
          <w:szCs w:val="20"/>
        </w:rPr>
      </w:pPr>
      <w:r w:rsidRPr="00287DFB">
        <w:rPr>
          <w:bCs/>
          <w:sz w:val="20"/>
          <w:szCs w:val="20"/>
        </w:rPr>
        <w:t>Por otra parte, mediante los fallos "Hermitage SA c/PEN - MEOSP - Tít. V L. 25063 s/proceso de conocimiento" -Expte. H.442.XXXVIII, sentencia del 15/6/2010- y "Diario Perfil SA c/AFIP-DGI s/DGI" -Expte. D. 394. XLVIII, sentencia del 11/2/2014- y las sentencias dictadas con posterioridad, la Corte Suprema de Justicia de la Nación (CSJN), se pronunció sobre la inconstitucionalidad del Título V de la Ley N° 25.063, que estableció el impuesto a la ganancia mínima presunta, por considerar que de la norma surgía una presunción de renta, fundada en la existencia de activos en poder del contribuyente, existiendo una marcada desconexión entre el hecho imponible y la base imponible.</w:t>
      </w:r>
    </w:p>
    <w:p w14:paraId="3D868FC0" w14:textId="77777777" w:rsidR="00F33432" w:rsidRPr="00287DFB" w:rsidRDefault="00F33432" w:rsidP="00F33432">
      <w:pPr>
        <w:jc w:val="both"/>
        <w:rPr>
          <w:bCs/>
          <w:sz w:val="20"/>
          <w:szCs w:val="20"/>
        </w:rPr>
      </w:pPr>
    </w:p>
    <w:p w14:paraId="6E458433" w14:textId="77777777" w:rsidR="00F33432" w:rsidRPr="00287DFB" w:rsidRDefault="00F33432" w:rsidP="00F33432">
      <w:pPr>
        <w:autoSpaceDE w:val="0"/>
        <w:autoSpaceDN w:val="0"/>
        <w:jc w:val="both"/>
        <w:rPr>
          <w:bCs/>
          <w:sz w:val="20"/>
          <w:szCs w:val="20"/>
        </w:rPr>
      </w:pPr>
      <w:r w:rsidRPr="00287DFB">
        <w:rPr>
          <w:bCs/>
          <w:sz w:val="20"/>
          <w:szCs w:val="20"/>
        </w:rPr>
        <w:t>Adicionalmente, la INSTRUCCIÓN GENERAL (AFIP) 2/2017 adopta la doctrina sentada por la Corte Suprema de Justicia de la Nación en las causas “Hermitage SA” y “Diario Perfil SA” en los casos en que se pruebe la existencia de pérdidas en los balances contables correspondientes al período pertinente y, a su vez, se registren quebrantos en la declaración jurada del impuesto a las ganancias del período fiscal en cuestión y se tendrá por acreditado que aquella renta presumida por la ley no ha existido.</w:t>
      </w:r>
    </w:p>
    <w:p w14:paraId="7BED955B" w14:textId="77777777" w:rsidR="00F33432" w:rsidRPr="00287DFB" w:rsidRDefault="00F33432" w:rsidP="00F33432">
      <w:pPr>
        <w:autoSpaceDE w:val="0"/>
        <w:autoSpaceDN w:val="0"/>
        <w:jc w:val="both"/>
        <w:rPr>
          <w:bCs/>
          <w:sz w:val="20"/>
          <w:szCs w:val="20"/>
        </w:rPr>
      </w:pPr>
    </w:p>
    <w:p w14:paraId="6487B593" w14:textId="77777777" w:rsidR="00F33432" w:rsidRPr="00287DFB" w:rsidRDefault="00F33432" w:rsidP="00F33432">
      <w:pPr>
        <w:autoSpaceDE w:val="0"/>
        <w:autoSpaceDN w:val="0"/>
        <w:jc w:val="both"/>
        <w:rPr>
          <w:bCs/>
          <w:sz w:val="20"/>
          <w:szCs w:val="20"/>
        </w:rPr>
      </w:pPr>
      <w:r w:rsidRPr="00287DFB">
        <w:rPr>
          <w:bCs/>
          <w:sz w:val="20"/>
          <w:szCs w:val="20"/>
        </w:rPr>
        <w:t>Al 31 de diciembre de 2018 la Entidad ha registrado pérdidas contables y ha estimado un quebranto impositivo, consecuentemente, no correspondía abonar el impuesto a la ganancia mínima presunta.</w:t>
      </w:r>
    </w:p>
    <w:p w14:paraId="454DA96F" w14:textId="77777777" w:rsidR="00F33432" w:rsidRPr="00287DFB" w:rsidRDefault="00F33432" w:rsidP="00F33432">
      <w:pPr>
        <w:autoSpaceDE w:val="0"/>
        <w:autoSpaceDN w:val="0"/>
        <w:jc w:val="both"/>
        <w:rPr>
          <w:sz w:val="20"/>
          <w:lang w:val="es-ES_tradnl"/>
        </w:rPr>
      </w:pPr>
    </w:p>
    <w:p w14:paraId="4F69E9C8" w14:textId="77777777" w:rsidR="00F33432" w:rsidRPr="00287DFB" w:rsidRDefault="00F33432" w:rsidP="00F33432">
      <w:pPr>
        <w:pStyle w:val="Textoindependiente"/>
        <w:widowControl w:val="0"/>
        <w:tabs>
          <w:tab w:val="clear" w:pos="380"/>
        </w:tabs>
        <w:rPr>
          <w:rFonts w:ascii="Times New Roman" w:hAnsi="Times New Roman"/>
        </w:rPr>
      </w:pPr>
      <w:r w:rsidRPr="00287DFB">
        <w:rPr>
          <w:rFonts w:ascii="Times New Roman" w:hAnsi="Times New Roman"/>
        </w:rPr>
        <w:t>g) Liquidez y recursos de capital</w:t>
      </w:r>
    </w:p>
    <w:p w14:paraId="2D3A6B0F" w14:textId="77777777" w:rsidR="00F33432" w:rsidRPr="00287DFB" w:rsidRDefault="00F33432" w:rsidP="00F33432">
      <w:pPr>
        <w:pStyle w:val="Textoindependiente"/>
        <w:widowControl w:val="0"/>
        <w:tabs>
          <w:tab w:val="clear" w:pos="380"/>
        </w:tabs>
        <w:rPr>
          <w:rFonts w:ascii="Times New Roman" w:hAnsi="Times New Roman"/>
          <w:b w:val="0"/>
        </w:rPr>
      </w:pPr>
    </w:p>
    <w:p w14:paraId="3529EA47" w14:textId="77777777" w:rsidR="00F33432" w:rsidRPr="00287DFB" w:rsidRDefault="00F33432" w:rsidP="00F33432">
      <w:pPr>
        <w:pStyle w:val="Textoindependiente"/>
        <w:widowControl w:val="0"/>
        <w:rPr>
          <w:rFonts w:ascii="Times New Roman" w:hAnsi="Times New Roman"/>
          <w:b w:val="0"/>
          <w:i/>
        </w:rPr>
      </w:pPr>
      <w:r w:rsidRPr="00287DFB">
        <w:rPr>
          <w:rFonts w:ascii="Times New Roman" w:hAnsi="Times New Roman"/>
          <w:b w:val="0"/>
          <w:i/>
        </w:rPr>
        <w:t>g) I. Información correspondiente a los ejercicios finalizados el 31 de diciembre de 2019, 2018 y 2017</w:t>
      </w:r>
      <w:r w:rsidR="00764DD7" w:rsidRPr="00287DFB">
        <w:rPr>
          <w:rFonts w:ascii="Times New Roman" w:hAnsi="Times New Roman"/>
          <w:b w:val="0"/>
          <w:i/>
          <w:lang w:val="es-ES"/>
        </w:rPr>
        <w:t xml:space="preserve"> (</w:t>
      </w:r>
      <w:r w:rsidR="00742E1D" w:rsidRPr="00287DFB">
        <w:rPr>
          <w:rFonts w:ascii="Times New Roman" w:hAnsi="Times New Roman"/>
          <w:b w:val="0"/>
          <w:i/>
          <w:lang w:val="es-ES"/>
        </w:rPr>
        <w:t xml:space="preserve">información </w:t>
      </w:r>
      <w:r w:rsidR="00764DD7" w:rsidRPr="00287DFB">
        <w:rPr>
          <w:rFonts w:ascii="Times New Roman" w:hAnsi="Times New Roman"/>
          <w:b w:val="0"/>
          <w:i/>
          <w:lang w:val="es-ES"/>
        </w:rPr>
        <w:t>expresada en valores históricos, sin ajustar por inflación)</w:t>
      </w:r>
      <w:r w:rsidRPr="00287DFB">
        <w:rPr>
          <w:rFonts w:ascii="Times New Roman" w:hAnsi="Times New Roman"/>
          <w:b w:val="0"/>
          <w:i/>
        </w:rPr>
        <w:t xml:space="preserve">. </w:t>
      </w:r>
    </w:p>
    <w:p w14:paraId="240D78BE" w14:textId="77777777" w:rsidR="00F33432" w:rsidRPr="00287DFB" w:rsidRDefault="00F33432" w:rsidP="00F33432">
      <w:pPr>
        <w:pStyle w:val="BlockTextSgl"/>
        <w:widowControl w:val="0"/>
        <w:spacing w:after="0"/>
        <w:jc w:val="both"/>
        <w:rPr>
          <w:i/>
          <w:sz w:val="20"/>
          <w:u w:val="single"/>
        </w:rPr>
      </w:pPr>
    </w:p>
    <w:p w14:paraId="33DDC76C" w14:textId="77777777" w:rsidR="00F33432" w:rsidRPr="00287DFB" w:rsidRDefault="00F33432" w:rsidP="00F33432">
      <w:pPr>
        <w:pStyle w:val="BlockTextSgl"/>
        <w:widowControl w:val="0"/>
        <w:spacing w:after="0"/>
        <w:jc w:val="both"/>
        <w:rPr>
          <w:i/>
          <w:sz w:val="20"/>
          <w:u w:val="single"/>
        </w:rPr>
      </w:pPr>
      <w:r w:rsidRPr="00287DFB">
        <w:rPr>
          <w:i/>
          <w:sz w:val="20"/>
          <w:u w:val="single"/>
        </w:rPr>
        <w:t>Liquidez</w:t>
      </w:r>
    </w:p>
    <w:p w14:paraId="5E384F20" w14:textId="77777777" w:rsidR="00F33432" w:rsidRPr="00287DFB" w:rsidRDefault="00F33432" w:rsidP="00F33432">
      <w:pPr>
        <w:pStyle w:val="BlockTextSgl"/>
        <w:widowControl w:val="0"/>
        <w:spacing w:after="0"/>
        <w:jc w:val="both"/>
        <w:rPr>
          <w:sz w:val="20"/>
        </w:rPr>
      </w:pPr>
    </w:p>
    <w:p w14:paraId="3140771C" w14:textId="77777777" w:rsidR="00F33432" w:rsidRPr="00287DFB" w:rsidRDefault="00F33432" w:rsidP="00F33432">
      <w:pPr>
        <w:jc w:val="both"/>
        <w:rPr>
          <w:b/>
          <w:bCs/>
          <w:iCs/>
          <w:sz w:val="18"/>
          <w:szCs w:val="18"/>
        </w:rPr>
      </w:pPr>
      <w:r w:rsidRPr="00287DFB">
        <w:rPr>
          <w:sz w:val="20"/>
        </w:rPr>
        <w:t>La política general de CFA ha sido mantener una liquidez adecuada para cumplir con sus necesidades operativas y obligaciones financieras. Al 31 de diciembre de 2019 y 31 de diciembre de 2018 los activos líquidos del Emisor consistían en $1.101 y $770 millones, respectivamente, y se encuentran registrados en el rubro Efectivo y Depósitos en Bancos de los estados financieros a dichas fechas.</w:t>
      </w:r>
    </w:p>
    <w:p w14:paraId="11264A03" w14:textId="77777777" w:rsidR="00F33432" w:rsidRPr="00287DFB" w:rsidRDefault="00F33432" w:rsidP="00F33432">
      <w:pPr>
        <w:pStyle w:val="BlockTextSgl"/>
        <w:widowControl w:val="0"/>
        <w:spacing w:after="0"/>
        <w:jc w:val="both"/>
        <w:rPr>
          <w:i/>
          <w:sz w:val="20"/>
        </w:rPr>
      </w:pPr>
    </w:p>
    <w:p w14:paraId="04F20A98" w14:textId="77777777" w:rsidR="00F33432" w:rsidRPr="00287DFB" w:rsidRDefault="00F33432" w:rsidP="00F33432">
      <w:pPr>
        <w:pStyle w:val="BlockTextSgl"/>
        <w:widowControl w:val="0"/>
        <w:spacing w:after="0"/>
        <w:jc w:val="both"/>
        <w:rPr>
          <w:b/>
          <w:i/>
          <w:sz w:val="20"/>
        </w:rPr>
      </w:pPr>
      <w:r w:rsidRPr="00287DFB">
        <w:rPr>
          <w:i/>
          <w:sz w:val="20"/>
          <w:u w:val="single"/>
        </w:rPr>
        <w:t>Financiamiento</w:t>
      </w:r>
      <w:r w:rsidRPr="00287DFB">
        <w:rPr>
          <w:b/>
          <w:i/>
          <w:sz w:val="20"/>
          <w:u w:val="single"/>
        </w:rPr>
        <w:t xml:space="preserve"> </w:t>
      </w:r>
    </w:p>
    <w:p w14:paraId="548D10DB" w14:textId="77777777" w:rsidR="00F33432" w:rsidRPr="00287DFB" w:rsidRDefault="00F33432" w:rsidP="00F33432">
      <w:pPr>
        <w:widowControl w:val="0"/>
        <w:jc w:val="both"/>
        <w:rPr>
          <w:sz w:val="20"/>
        </w:rPr>
      </w:pPr>
    </w:p>
    <w:p w14:paraId="42CC7EC5" w14:textId="77777777" w:rsidR="00F33432" w:rsidRPr="00287DFB" w:rsidRDefault="00F33432" w:rsidP="00F33432">
      <w:pPr>
        <w:widowControl w:val="0"/>
        <w:jc w:val="both"/>
        <w:rPr>
          <w:sz w:val="20"/>
        </w:rPr>
      </w:pPr>
      <w:r w:rsidRPr="00287DFB">
        <w:rPr>
          <w:sz w:val="20"/>
        </w:rPr>
        <w:t>Históricamente, las operaciones de préstamo de CFA fueron financiadas principalmente a través de capital propio.</w:t>
      </w:r>
    </w:p>
    <w:p w14:paraId="3A2823E8" w14:textId="77777777" w:rsidR="00F33432" w:rsidRPr="00287DFB" w:rsidRDefault="00F33432" w:rsidP="00F33432">
      <w:pPr>
        <w:widowControl w:val="0"/>
        <w:jc w:val="both"/>
        <w:rPr>
          <w:sz w:val="20"/>
        </w:rPr>
      </w:pPr>
    </w:p>
    <w:p w14:paraId="30F65B0A" w14:textId="77777777" w:rsidR="00F33432" w:rsidRPr="00287DFB" w:rsidRDefault="00F33432" w:rsidP="00F33432">
      <w:pPr>
        <w:widowControl w:val="0"/>
        <w:jc w:val="both"/>
        <w:rPr>
          <w:sz w:val="20"/>
        </w:rPr>
      </w:pPr>
      <w:r w:rsidRPr="00287DFB">
        <w:rPr>
          <w:sz w:val="20"/>
        </w:rPr>
        <w:t>Actualmente, la principal fuente de fondos de CFA es el capital propio, depósitos captados del sector privado, préstamos interfinancieros de entidades locales en moneda nacional, cesión de cartera y obligaciones negociables.</w:t>
      </w:r>
    </w:p>
    <w:p w14:paraId="760F6DB7" w14:textId="77777777" w:rsidR="00F33432" w:rsidRPr="00287DFB" w:rsidRDefault="00F33432" w:rsidP="00F33432">
      <w:pPr>
        <w:widowControl w:val="0"/>
        <w:jc w:val="both"/>
        <w:rPr>
          <w:sz w:val="20"/>
        </w:rPr>
      </w:pPr>
    </w:p>
    <w:p w14:paraId="48F0F293" w14:textId="77777777" w:rsidR="00F33432" w:rsidRPr="00287DFB" w:rsidRDefault="00F33432" w:rsidP="00F33432">
      <w:pPr>
        <w:widowControl w:val="0"/>
        <w:jc w:val="both"/>
        <w:rPr>
          <w:sz w:val="20"/>
        </w:rPr>
      </w:pPr>
      <w:r w:rsidRPr="00287DFB">
        <w:rPr>
          <w:sz w:val="20"/>
        </w:rPr>
        <w:t>En el ejercicio 2019, CFA emitió las Obligaciones Negociables Clase XXII por un total de $</w:t>
      </w:r>
      <w:r w:rsidR="00875A02">
        <w:rPr>
          <w:sz w:val="20"/>
        </w:rPr>
        <w:t>1.764</w:t>
      </w:r>
      <w:r w:rsidRPr="00287DFB">
        <w:rPr>
          <w:sz w:val="20"/>
        </w:rPr>
        <w:t xml:space="preserve"> millones.</w:t>
      </w:r>
    </w:p>
    <w:p w14:paraId="5E96DD39" w14:textId="77777777" w:rsidR="00F33432" w:rsidRPr="00287DFB" w:rsidRDefault="00F33432" w:rsidP="00F33432">
      <w:pPr>
        <w:widowControl w:val="0"/>
        <w:jc w:val="both"/>
        <w:rPr>
          <w:sz w:val="20"/>
        </w:rPr>
      </w:pPr>
    </w:p>
    <w:p w14:paraId="5CB1BC28" w14:textId="77777777" w:rsidR="00F33432" w:rsidRPr="00287DFB" w:rsidRDefault="00F33432" w:rsidP="00F33432">
      <w:pPr>
        <w:autoSpaceDE w:val="0"/>
        <w:autoSpaceDN w:val="0"/>
        <w:adjustRightInd w:val="0"/>
        <w:jc w:val="both"/>
        <w:rPr>
          <w:color w:val="000000"/>
          <w:sz w:val="20"/>
        </w:rPr>
      </w:pPr>
      <w:r w:rsidRPr="00287DFB">
        <w:rPr>
          <w:color w:val="000000"/>
          <w:sz w:val="20"/>
        </w:rPr>
        <w:t xml:space="preserve">En el ejercicio 2017, CFA emitió las Obligaciones Negociables Clase XIX por un total de $500 millones, las Obligaciones Negociables Clase XX por un total de $750 millones, y las Obligaciones Negociables Clase XXI por un total de aproximadamente $530 millones. </w:t>
      </w:r>
    </w:p>
    <w:p w14:paraId="298C2C50" w14:textId="77777777" w:rsidR="00F33432" w:rsidRPr="00287DFB" w:rsidRDefault="00F33432" w:rsidP="00F33432">
      <w:pPr>
        <w:widowControl w:val="0"/>
        <w:jc w:val="both"/>
        <w:rPr>
          <w:sz w:val="20"/>
        </w:rPr>
      </w:pPr>
    </w:p>
    <w:p w14:paraId="018CD47B" w14:textId="77777777" w:rsidR="00F33432" w:rsidRPr="00287DFB" w:rsidRDefault="00F33432" w:rsidP="00F33432">
      <w:pPr>
        <w:jc w:val="both"/>
        <w:rPr>
          <w:sz w:val="20"/>
        </w:rPr>
      </w:pPr>
      <w:r w:rsidRPr="00287DFB">
        <w:rPr>
          <w:sz w:val="20"/>
        </w:rPr>
        <w:t>Con fecha 24 de junio de 2016, el Directorio de la Entidad aprobó la cancelación parcial de la oferta pública de las Obligaciones Negociables Clase XII Serie II (valor nominal miles de $ 18.000.- monto pendiente en circulación miles de $ 182.000), Clase XIII Serie II (valor nominal miles de $ 5.138.- monto pendiente en circulación miles de $ 72.237.-) y Clase XIV (valor nominal miles de $ 21.000, monto pendiente en circulación miles de $ 228.000), con vencimientos en los años 2016 y 2017. Con fecha 14 de julio de 2016, la Caja de Valores efectivizó la cancelación de las respectivas obligaciones negociables.</w:t>
      </w:r>
    </w:p>
    <w:p w14:paraId="12C016E1" w14:textId="77777777" w:rsidR="00F33432" w:rsidRPr="00287DFB" w:rsidRDefault="00F33432" w:rsidP="00F33432">
      <w:pPr>
        <w:jc w:val="both"/>
        <w:rPr>
          <w:sz w:val="20"/>
        </w:rPr>
      </w:pPr>
    </w:p>
    <w:p w14:paraId="6E3A5EF3" w14:textId="77777777" w:rsidR="00F33432" w:rsidRPr="00287DFB" w:rsidRDefault="00F33432" w:rsidP="00F33432">
      <w:pPr>
        <w:jc w:val="both"/>
        <w:rPr>
          <w:sz w:val="20"/>
        </w:rPr>
      </w:pPr>
      <w:r w:rsidRPr="00287DFB">
        <w:rPr>
          <w:sz w:val="20"/>
        </w:rPr>
        <w:t>Con fecha 11 de agosto de 2016, el Directorio de la Entidad aprobó la cancelación parcial de la oferta pública de las Obligaciones Negociables Clase XII Serie II (valor nominal miles de $ 18.000.- monto pendiente en circulación miles de $ 164.000), Clase XIV (valor nominal miles de $ 8.000.- monto pendiente en circulación miles de $ 220.000.-), con vencimientos en los años 2016 y 2017. Con fecha 6 de septiembre de 2016, la Caja de Valores efectivizó la cancelación de las respectivas obligaciones negociables.</w:t>
      </w:r>
    </w:p>
    <w:p w14:paraId="505971DF" w14:textId="77777777" w:rsidR="00F33432" w:rsidRPr="00287DFB" w:rsidRDefault="00F33432" w:rsidP="00F33432">
      <w:pPr>
        <w:jc w:val="both"/>
        <w:rPr>
          <w:sz w:val="20"/>
        </w:rPr>
      </w:pPr>
    </w:p>
    <w:p w14:paraId="1272554D" w14:textId="77777777" w:rsidR="00F33432" w:rsidRPr="00287DFB" w:rsidRDefault="00F33432" w:rsidP="00F33432">
      <w:pPr>
        <w:jc w:val="both"/>
        <w:rPr>
          <w:sz w:val="20"/>
        </w:rPr>
      </w:pPr>
      <w:r w:rsidRPr="00287DFB">
        <w:rPr>
          <w:sz w:val="20"/>
        </w:rPr>
        <w:t>En el mes de diciembre de 2016, la Entidad procedió a cancelar las obligaciones negociables Clase XIII Serie II mediante el pago de miles de $ 26.262 en concepto de amortización de capital más sus correspondientes servicios de intereses.</w:t>
      </w:r>
    </w:p>
    <w:p w14:paraId="473F23EB" w14:textId="77777777" w:rsidR="00F33432" w:rsidRPr="00287DFB" w:rsidRDefault="00F33432" w:rsidP="00F33432">
      <w:pPr>
        <w:jc w:val="both"/>
        <w:rPr>
          <w:sz w:val="20"/>
        </w:rPr>
      </w:pPr>
    </w:p>
    <w:p w14:paraId="5C51CA02" w14:textId="77777777" w:rsidR="00F33432" w:rsidRPr="00287DFB" w:rsidRDefault="00F33432" w:rsidP="00F33432">
      <w:pPr>
        <w:jc w:val="both"/>
        <w:rPr>
          <w:sz w:val="20"/>
        </w:rPr>
      </w:pPr>
      <w:r w:rsidRPr="00287DFB">
        <w:rPr>
          <w:sz w:val="20"/>
        </w:rPr>
        <w:t xml:space="preserve">Con fecha 15 de abril de 2019, el Directorio de la Entidad aprobó la cancelación parcial de la oferta pública de las Obligaciones Negociables Clase XVII Serie II (valor nominal miles de $139.000.- monto pendiente en circulación miles de $148.500). Con fecha 25 de abril de 2019, la Caja de Valores efectivizó la cancelación de las respectivas obligaciones negociables. </w:t>
      </w:r>
    </w:p>
    <w:p w14:paraId="48BF8E2F" w14:textId="77777777" w:rsidR="00F33432" w:rsidRPr="00287DFB" w:rsidRDefault="00F33432" w:rsidP="00F33432">
      <w:pPr>
        <w:jc w:val="both"/>
        <w:rPr>
          <w:sz w:val="20"/>
          <w:lang w:val="es-MX"/>
        </w:rPr>
      </w:pPr>
    </w:p>
    <w:p w14:paraId="77BE8AA5" w14:textId="77777777" w:rsidR="00F33432" w:rsidRPr="00287DFB" w:rsidRDefault="00F33432" w:rsidP="00F33432">
      <w:pPr>
        <w:widowControl w:val="0"/>
        <w:jc w:val="both"/>
        <w:rPr>
          <w:sz w:val="20"/>
          <w:szCs w:val="20"/>
        </w:rPr>
      </w:pPr>
      <w:r w:rsidRPr="00287DFB">
        <w:rPr>
          <w:sz w:val="20"/>
          <w:szCs w:val="20"/>
        </w:rPr>
        <w:t>A continuación, se presentan las fuentes principales de financiamiento que poseía CFA al 31 de diciembre de 2019, 2018 y 2017</w:t>
      </w:r>
      <w:r w:rsidR="004272D2" w:rsidRPr="00287DFB">
        <w:rPr>
          <w:sz w:val="20"/>
          <w:szCs w:val="20"/>
        </w:rPr>
        <w:t xml:space="preserve"> (Valores históricos, sin ajustar por inflación)</w:t>
      </w:r>
      <w:r w:rsidRPr="00287DFB">
        <w:rPr>
          <w:sz w:val="20"/>
          <w:szCs w:val="20"/>
        </w:rPr>
        <w:t>:</w:t>
      </w:r>
    </w:p>
    <w:p w14:paraId="63D9D985" w14:textId="77777777" w:rsidR="00F33432" w:rsidRPr="00287DFB" w:rsidRDefault="00F33432" w:rsidP="00F33432">
      <w:pPr>
        <w:widowControl w:val="0"/>
        <w:jc w:val="both"/>
        <w:rPr>
          <w:sz w:val="20"/>
          <w:szCs w:val="20"/>
        </w:rPr>
      </w:pPr>
    </w:p>
    <w:tbl>
      <w:tblPr>
        <w:tblW w:w="9350" w:type="dxa"/>
        <w:tblCellMar>
          <w:left w:w="70" w:type="dxa"/>
          <w:right w:w="70" w:type="dxa"/>
        </w:tblCellMar>
        <w:tblLook w:val="04A0" w:firstRow="1" w:lastRow="0" w:firstColumn="1" w:lastColumn="0" w:noHBand="0" w:noVBand="1"/>
      </w:tblPr>
      <w:tblGrid>
        <w:gridCol w:w="3843"/>
        <w:gridCol w:w="1100"/>
        <w:gridCol w:w="735"/>
        <w:gridCol w:w="1103"/>
        <w:gridCol w:w="735"/>
        <w:gridCol w:w="1103"/>
        <w:gridCol w:w="731"/>
      </w:tblGrid>
      <w:tr w:rsidR="00684446" w:rsidRPr="00287DFB" w14:paraId="419ABC02" w14:textId="77777777" w:rsidTr="00F33432">
        <w:trPr>
          <w:trHeight w:val="238"/>
        </w:trPr>
        <w:tc>
          <w:tcPr>
            <w:tcW w:w="2055" w:type="pct"/>
            <w:tcBorders>
              <w:top w:val="nil"/>
              <w:left w:val="nil"/>
              <w:bottom w:val="single" w:sz="8" w:space="0" w:color="000000"/>
              <w:right w:val="nil"/>
            </w:tcBorders>
            <w:shd w:val="clear" w:color="auto" w:fill="auto"/>
            <w:vAlign w:val="bottom"/>
          </w:tcPr>
          <w:p w14:paraId="377AADA4" w14:textId="77777777" w:rsidR="00F33432" w:rsidRPr="00287DFB" w:rsidRDefault="00F33432" w:rsidP="00B4799F">
            <w:pPr>
              <w:jc w:val="left"/>
              <w:rPr>
                <w:b/>
                <w:color w:val="000000"/>
                <w:sz w:val="18"/>
              </w:rPr>
            </w:pPr>
            <w:r w:rsidRPr="00287DFB">
              <w:rPr>
                <w:b/>
                <w:smallCaps/>
                <w:color w:val="000000"/>
                <w:sz w:val="18"/>
              </w:rPr>
              <w:t>Detalle del fondeo - según su forma de captación</w:t>
            </w:r>
          </w:p>
        </w:tc>
        <w:tc>
          <w:tcPr>
            <w:tcW w:w="588" w:type="pct"/>
            <w:tcBorders>
              <w:top w:val="nil"/>
              <w:left w:val="nil"/>
              <w:bottom w:val="single" w:sz="4" w:space="0" w:color="auto"/>
              <w:right w:val="nil"/>
            </w:tcBorders>
            <w:shd w:val="clear" w:color="auto" w:fill="auto"/>
            <w:vAlign w:val="center"/>
          </w:tcPr>
          <w:p w14:paraId="78643CC0" w14:textId="77777777" w:rsidR="00F33432" w:rsidRPr="00287DFB" w:rsidRDefault="00F33432" w:rsidP="00F33432">
            <w:pPr>
              <w:rPr>
                <w:b/>
                <w:color w:val="000000"/>
                <w:sz w:val="18"/>
              </w:rPr>
            </w:pPr>
            <w:r w:rsidRPr="00287DFB">
              <w:rPr>
                <w:b/>
                <w:color w:val="000000"/>
                <w:sz w:val="18"/>
              </w:rPr>
              <w:t>31/12/2019</w:t>
            </w:r>
          </w:p>
        </w:tc>
        <w:tc>
          <w:tcPr>
            <w:tcW w:w="393" w:type="pct"/>
            <w:tcBorders>
              <w:top w:val="nil"/>
              <w:left w:val="nil"/>
              <w:bottom w:val="single" w:sz="4" w:space="0" w:color="auto"/>
              <w:right w:val="nil"/>
            </w:tcBorders>
            <w:shd w:val="clear" w:color="auto" w:fill="auto"/>
            <w:vAlign w:val="center"/>
          </w:tcPr>
          <w:p w14:paraId="387B793A" w14:textId="77777777" w:rsidR="00F33432" w:rsidRPr="00287DFB" w:rsidRDefault="00F33432" w:rsidP="00F33432">
            <w:pPr>
              <w:rPr>
                <w:b/>
                <w:color w:val="000000"/>
                <w:sz w:val="18"/>
              </w:rPr>
            </w:pPr>
            <w:r w:rsidRPr="00287DFB">
              <w:rPr>
                <w:b/>
                <w:color w:val="000000"/>
                <w:sz w:val="18"/>
              </w:rPr>
              <w:t>%</w:t>
            </w:r>
          </w:p>
        </w:tc>
        <w:tc>
          <w:tcPr>
            <w:tcW w:w="590" w:type="pct"/>
            <w:tcBorders>
              <w:top w:val="nil"/>
              <w:left w:val="nil"/>
              <w:bottom w:val="single" w:sz="4" w:space="0" w:color="auto"/>
              <w:right w:val="nil"/>
            </w:tcBorders>
            <w:shd w:val="clear" w:color="auto" w:fill="auto"/>
            <w:vAlign w:val="center"/>
          </w:tcPr>
          <w:p w14:paraId="73E67A10" w14:textId="77777777" w:rsidR="00F33432" w:rsidRPr="00287DFB" w:rsidRDefault="00F33432" w:rsidP="00F33432">
            <w:pPr>
              <w:rPr>
                <w:b/>
                <w:color w:val="000000"/>
                <w:sz w:val="18"/>
              </w:rPr>
            </w:pPr>
            <w:r w:rsidRPr="00287DFB">
              <w:rPr>
                <w:b/>
                <w:color w:val="000000"/>
                <w:sz w:val="18"/>
              </w:rPr>
              <w:t>31/12/2018</w:t>
            </w:r>
          </w:p>
        </w:tc>
        <w:tc>
          <w:tcPr>
            <w:tcW w:w="393" w:type="pct"/>
            <w:tcBorders>
              <w:top w:val="nil"/>
              <w:left w:val="nil"/>
              <w:bottom w:val="single" w:sz="4" w:space="0" w:color="auto"/>
              <w:right w:val="nil"/>
            </w:tcBorders>
            <w:shd w:val="clear" w:color="auto" w:fill="auto"/>
            <w:vAlign w:val="center"/>
          </w:tcPr>
          <w:p w14:paraId="6BE5A967" w14:textId="77777777" w:rsidR="00F33432" w:rsidRPr="00287DFB" w:rsidRDefault="00F33432" w:rsidP="00F33432">
            <w:pPr>
              <w:rPr>
                <w:b/>
                <w:color w:val="000000"/>
                <w:sz w:val="18"/>
              </w:rPr>
            </w:pPr>
            <w:r w:rsidRPr="00287DFB">
              <w:rPr>
                <w:b/>
                <w:color w:val="000000"/>
                <w:sz w:val="18"/>
              </w:rPr>
              <w:t>%</w:t>
            </w:r>
          </w:p>
        </w:tc>
        <w:tc>
          <w:tcPr>
            <w:tcW w:w="590" w:type="pct"/>
            <w:tcBorders>
              <w:top w:val="nil"/>
              <w:left w:val="nil"/>
              <w:bottom w:val="single" w:sz="4" w:space="0" w:color="auto"/>
              <w:right w:val="nil"/>
            </w:tcBorders>
            <w:shd w:val="clear" w:color="auto" w:fill="auto"/>
            <w:vAlign w:val="center"/>
          </w:tcPr>
          <w:p w14:paraId="64A0BC57" w14:textId="77777777" w:rsidR="00F33432" w:rsidRPr="00287DFB" w:rsidRDefault="00F33432" w:rsidP="00F33432">
            <w:pPr>
              <w:rPr>
                <w:b/>
                <w:color w:val="000000"/>
                <w:sz w:val="18"/>
              </w:rPr>
            </w:pPr>
            <w:r w:rsidRPr="00287DFB">
              <w:rPr>
                <w:b/>
                <w:color w:val="000000"/>
                <w:sz w:val="18"/>
              </w:rPr>
              <w:t>31/12/2017</w:t>
            </w:r>
          </w:p>
        </w:tc>
        <w:tc>
          <w:tcPr>
            <w:tcW w:w="393" w:type="pct"/>
            <w:tcBorders>
              <w:top w:val="nil"/>
              <w:left w:val="nil"/>
              <w:bottom w:val="single" w:sz="4" w:space="0" w:color="auto"/>
              <w:right w:val="nil"/>
            </w:tcBorders>
            <w:shd w:val="clear" w:color="auto" w:fill="auto"/>
            <w:vAlign w:val="center"/>
          </w:tcPr>
          <w:p w14:paraId="0566536A" w14:textId="77777777" w:rsidR="00F33432" w:rsidRPr="00287DFB" w:rsidRDefault="00F33432" w:rsidP="00F33432">
            <w:pPr>
              <w:rPr>
                <w:b/>
                <w:color w:val="000000"/>
                <w:sz w:val="18"/>
              </w:rPr>
            </w:pPr>
            <w:r w:rsidRPr="00287DFB">
              <w:rPr>
                <w:b/>
                <w:color w:val="000000"/>
                <w:sz w:val="18"/>
              </w:rPr>
              <w:t>%</w:t>
            </w:r>
          </w:p>
        </w:tc>
      </w:tr>
      <w:tr w:rsidR="00684446" w:rsidRPr="00287DFB" w14:paraId="3AB4938A" w14:textId="77777777" w:rsidTr="00F33432">
        <w:trPr>
          <w:trHeight w:val="238"/>
        </w:trPr>
        <w:tc>
          <w:tcPr>
            <w:tcW w:w="2055" w:type="pct"/>
            <w:tcBorders>
              <w:top w:val="nil"/>
              <w:left w:val="nil"/>
              <w:bottom w:val="nil"/>
              <w:right w:val="nil"/>
            </w:tcBorders>
            <w:shd w:val="clear" w:color="auto" w:fill="auto"/>
            <w:vAlign w:val="bottom"/>
          </w:tcPr>
          <w:p w14:paraId="682B82E6" w14:textId="77777777" w:rsidR="00F33432" w:rsidRPr="00287DFB" w:rsidRDefault="00F33432" w:rsidP="00B4799F">
            <w:pPr>
              <w:jc w:val="left"/>
              <w:rPr>
                <w:color w:val="000000"/>
                <w:sz w:val="18"/>
              </w:rPr>
            </w:pPr>
            <w:r w:rsidRPr="00287DFB">
              <w:rPr>
                <w:b/>
                <w:color w:val="000000"/>
                <w:sz w:val="18"/>
              </w:rPr>
              <w:t>Al sector privado no financiero y residente en el exterior</w:t>
            </w:r>
          </w:p>
        </w:tc>
        <w:tc>
          <w:tcPr>
            <w:tcW w:w="588" w:type="pct"/>
            <w:tcBorders>
              <w:top w:val="nil"/>
              <w:left w:val="nil"/>
              <w:bottom w:val="nil"/>
              <w:right w:val="nil"/>
            </w:tcBorders>
            <w:shd w:val="clear" w:color="auto" w:fill="auto"/>
            <w:noWrap/>
            <w:vAlign w:val="bottom"/>
          </w:tcPr>
          <w:p w14:paraId="68499A27" w14:textId="77777777" w:rsidR="00F33432" w:rsidRPr="00287DFB" w:rsidRDefault="00F33432" w:rsidP="00F33432">
            <w:pPr>
              <w:rPr>
                <w:color w:val="000000"/>
                <w:sz w:val="18"/>
              </w:rPr>
            </w:pPr>
          </w:p>
        </w:tc>
        <w:tc>
          <w:tcPr>
            <w:tcW w:w="393" w:type="pct"/>
            <w:tcBorders>
              <w:top w:val="nil"/>
              <w:left w:val="nil"/>
              <w:bottom w:val="nil"/>
              <w:right w:val="nil"/>
            </w:tcBorders>
            <w:shd w:val="clear" w:color="auto" w:fill="auto"/>
            <w:noWrap/>
            <w:vAlign w:val="bottom"/>
          </w:tcPr>
          <w:p w14:paraId="6AABB9E2" w14:textId="77777777" w:rsidR="00F33432" w:rsidRPr="00287DFB" w:rsidRDefault="00F33432" w:rsidP="00F33432">
            <w:pPr>
              <w:rPr>
                <w:color w:val="000000"/>
                <w:sz w:val="18"/>
              </w:rPr>
            </w:pPr>
          </w:p>
        </w:tc>
        <w:tc>
          <w:tcPr>
            <w:tcW w:w="590" w:type="pct"/>
            <w:tcBorders>
              <w:top w:val="nil"/>
              <w:left w:val="nil"/>
              <w:bottom w:val="nil"/>
              <w:right w:val="nil"/>
            </w:tcBorders>
            <w:shd w:val="clear" w:color="auto" w:fill="auto"/>
            <w:noWrap/>
            <w:vAlign w:val="bottom"/>
          </w:tcPr>
          <w:p w14:paraId="59070CA2" w14:textId="77777777" w:rsidR="00F33432" w:rsidRPr="00287DFB" w:rsidRDefault="00F33432" w:rsidP="00F33432">
            <w:pPr>
              <w:rPr>
                <w:color w:val="000000"/>
                <w:sz w:val="18"/>
              </w:rPr>
            </w:pPr>
          </w:p>
        </w:tc>
        <w:tc>
          <w:tcPr>
            <w:tcW w:w="393" w:type="pct"/>
            <w:tcBorders>
              <w:top w:val="nil"/>
              <w:left w:val="nil"/>
              <w:bottom w:val="nil"/>
              <w:right w:val="nil"/>
            </w:tcBorders>
            <w:shd w:val="clear" w:color="auto" w:fill="auto"/>
            <w:noWrap/>
            <w:vAlign w:val="bottom"/>
          </w:tcPr>
          <w:p w14:paraId="7E7C9484" w14:textId="77777777" w:rsidR="00F33432" w:rsidRPr="00287DFB" w:rsidRDefault="00F33432" w:rsidP="00F33432">
            <w:pPr>
              <w:rPr>
                <w:color w:val="000000"/>
                <w:sz w:val="18"/>
              </w:rPr>
            </w:pPr>
          </w:p>
        </w:tc>
        <w:tc>
          <w:tcPr>
            <w:tcW w:w="590" w:type="pct"/>
            <w:tcBorders>
              <w:top w:val="nil"/>
              <w:left w:val="nil"/>
              <w:bottom w:val="nil"/>
              <w:right w:val="nil"/>
            </w:tcBorders>
            <w:shd w:val="clear" w:color="auto" w:fill="auto"/>
            <w:vAlign w:val="bottom"/>
          </w:tcPr>
          <w:p w14:paraId="0C5A7ADA" w14:textId="77777777" w:rsidR="00F33432" w:rsidRPr="00287DFB" w:rsidRDefault="00F33432" w:rsidP="00F33432">
            <w:pPr>
              <w:rPr>
                <w:color w:val="000000"/>
                <w:sz w:val="18"/>
              </w:rPr>
            </w:pPr>
          </w:p>
        </w:tc>
        <w:tc>
          <w:tcPr>
            <w:tcW w:w="393" w:type="pct"/>
            <w:tcBorders>
              <w:top w:val="nil"/>
              <w:left w:val="nil"/>
              <w:bottom w:val="nil"/>
              <w:right w:val="nil"/>
            </w:tcBorders>
            <w:shd w:val="clear" w:color="auto" w:fill="auto"/>
            <w:vAlign w:val="bottom"/>
          </w:tcPr>
          <w:p w14:paraId="0627AA15" w14:textId="77777777" w:rsidR="00F33432" w:rsidRPr="00287DFB" w:rsidRDefault="00F33432" w:rsidP="00F33432">
            <w:pPr>
              <w:rPr>
                <w:color w:val="000000"/>
                <w:sz w:val="18"/>
              </w:rPr>
            </w:pPr>
          </w:p>
        </w:tc>
      </w:tr>
      <w:tr w:rsidR="00684446" w:rsidRPr="00287DFB" w14:paraId="45BF9D13" w14:textId="77777777" w:rsidTr="00F33432">
        <w:trPr>
          <w:trHeight w:val="81"/>
        </w:trPr>
        <w:tc>
          <w:tcPr>
            <w:tcW w:w="2055" w:type="pct"/>
            <w:tcBorders>
              <w:top w:val="nil"/>
              <w:left w:val="nil"/>
              <w:bottom w:val="nil"/>
              <w:right w:val="nil"/>
            </w:tcBorders>
            <w:shd w:val="clear" w:color="auto" w:fill="auto"/>
            <w:vAlign w:val="bottom"/>
          </w:tcPr>
          <w:p w14:paraId="3C8CD98B" w14:textId="77777777" w:rsidR="00F33432" w:rsidRPr="00287DFB" w:rsidRDefault="00F33432" w:rsidP="00B4799F">
            <w:pPr>
              <w:jc w:val="left"/>
              <w:rPr>
                <w:color w:val="000000"/>
                <w:sz w:val="18"/>
              </w:rPr>
            </w:pPr>
            <w:r w:rsidRPr="00287DFB">
              <w:rPr>
                <w:b/>
                <w:sz w:val="18"/>
              </w:rPr>
              <w:t>Depósitos</w:t>
            </w:r>
          </w:p>
        </w:tc>
        <w:tc>
          <w:tcPr>
            <w:tcW w:w="588" w:type="pct"/>
            <w:tcBorders>
              <w:top w:val="nil"/>
              <w:left w:val="nil"/>
              <w:bottom w:val="nil"/>
              <w:right w:val="nil"/>
            </w:tcBorders>
            <w:shd w:val="clear" w:color="auto" w:fill="auto"/>
            <w:noWrap/>
            <w:vAlign w:val="center"/>
          </w:tcPr>
          <w:p w14:paraId="02827D1F" w14:textId="77777777" w:rsidR="00F33432" w:rsidRPr="00287DFB" w:rsidRDefault="00F33432" w:rsidP="00F33432">
            <w:pPr>
              <w:ind w:right="47"/>
              <w:jc w:val="right"/>
              <w:rPr>
                <w:b/>
                <w:sz w:val="18"/>
              </w:rPr>
            </w:pPr>
            <w:r w:rsidRPr="00287DFB">
              <w:rPr>
                <w:b/>
                <w:sz w:val="18"/>
              </w:rPr>
              <w:t>4.758.238</w:t>
            </w:r>
          </w:p>
        </w:tc>
        <w:tc>
          <w:tcPr>
            <w:tcW w:w="393" w:type="pct"/>
            <w:tcBorders>
              <w:top w:val="nil"/>
              <w:left w:val="nil"/>
              <w:bottom w:val="nil"/>
              <w:right w:val="nil"/>
            </w:tcBorders>
            <w:shd w:val="clear" w:color="auto" w:fill="auto"/>
            <w:noWrap/>
            <w:vAlign w:val="center"/>
          </w:tcPr>
          <w:p w14:paraId="6306B6A5" w14:textId="77777777" w:rsidR="00F33432" w:rsidRPr="00287DFB" w:rsidRDefault="00F33432" w:rsidP="00F33432">
            <w:pPr>
              <w:jc w:val="right"/>
              <w:rPr>
                <w:color w:val="000000"/>
                <w:sz w:val="18"/>
              </w:rPr>
            </w:pPr>
            <w:r w:rsidRPr="00287DFB">
              <w:rPr>
                <w:color w:val="000000"/>
                <w:sz w:val="18"/>
              </w:rPr>
              <w:t>53,73%</w:t>
            </w:r>
          </w:p>
        </w:tc>
        <w:tc>
          <w:tcPr>
            <w:tcW w:w="590" w:type="pct"/>
            <w:tcBorders>
              <w:top w:val="nil"/>
              <w:left w:val="nil"/>
              <w:bottom w:val="nil"/>
              <w:right w:val="nil"/>
            </w:tcBorders>
            <w:shd w:val="clear" w:color="auto" w:fill="auto"/>
            <w:noWrap/>
            <w:vAlign w:val="center"/>
          </w:tcPr>
          <w:p w14:paraId="1399D47A" w14:textId="77777777" w:rsidR="00F33432" w:rsidRPr="00287DFB" w:rsidRDefault="00F33432" w:rsidP="00F33432">
            <w:pPr>
              <w:ind w:right="47"/>
              <w:jc w:val="right"/>
              <w:rPr>
                <w:b/>
                <w:sz w:val="18"/>
              </w:rPr>
            </w:pPr>
            <w:r w:rsidRPr="00287DFB">
              <w:rPr>
                <w:b/>
                <w:sz w:val="18"/>
              </w:rPr>
              <w:t>5.490.623</w:t>
            </w:r>
          </w:p>
        </w:tc>
        <w:tc>
          <w:tcPr>
            <w:tcW w:w="393" w:type="pct"/>
            <w:tcBorders>
              <w:top w:val="nil"/>
              <w:left w:val="nil"/>
              <w:bottom w:val="nil"/>
              <w:right w:val="nil"/>
            </w:tcBorders>
            <w:shd w:val="clear" w:color="auto" w:fill="auto"/>
            <w:noWrap/>
            <w:vAlign w:val="center"/>
          </w:tcPr>
          <w:p w14:paraId="0F791275" w14:textId="77777777" w:rsidR="00F33432" w:rsidRPr="00287DFB" w:rsidRDefault="00F33432" w:rsidP="00F33432">
            <w:pPr>
              <w:jc w:val="right"/>
              <w:rPr>
                <w:color w:val="000000"/>
                <w:sz w:val="18"/>
              </w:rPr>
            </w:pPr>
            <w:r w:rsidRPr="00287DFB">
              <w:rPr>
                <w:color w:val="000000"/>
                <w:sz w:val="18"/>
              </w:rPr>
              <w:t>51,81%</w:t>
            </w:r>
          </w:p>
        </w:tc>
        <w:tc>
          <w:tcPr>
            <w:tcW w:w="590" w:type="pct"/>
            <w:tcBorders>
              <w:top w:val="nil"/>
              <w:left w:val="nil"/>
              <w:bottom w:val="nil"/>
              <w:right w:val="nil"/>
            </w:tcBorders>
            <w:shd w:val="clear" w:color="auto" w:fill="auto"/>
            <w:vAlign w:val="center"/>
          </w:tcPr>
          <w:p w14:paraId="32C5C695" w14:textId="77777777" w:rsidR="00F33432" w:rsidRPr="00287DFB" w:rsidRDefault="00F33432" w:rsidP="00F33432">
            <w:pPr>
              <w:jc w:val="right"/>
              <w:rPr>
                <w:color w:val="000000"/>
                <w:sz w:val="18"/>
              </w:rPr>
            </w:pPr>
            <w:r w:rsidRPr="00287DFB">
              <w:rPr>
                <w:b/>
                <w:sz w:val="18"/>
              </w:rPr>
              <w:t>2.048.809</w:t>
            </w:r>
          </w:p>
        </w:tc>
        <w:tc>
          <w:tcPr>
            <w:tcW w:w="393" w:type="pct"/>
            <w:tcBorders>
              <w:top w:val="nil"/>
              <w:left w:val="nil"/>
              <w:bottom w:val="nil"/>
              <w:right w:val="nil"/>
            </w:tcBorders>
            <w:shd w:val="clear" w:color="auto" w:fill="auto"/>
            <w:vAlign w:val="center"/>
          </w:tcPr>
          <w:p w14:paraId="685FFED2" w14:textId="77777777" w:rsidR="00F33432" w:rsidRPr="00287DFB" w:rsidRDefault="00F33432" w:rsidP="00F33432">
            <w:pPr>
              <w:jc w:val="right"/>
              <w:rPr>
                <w:color w:val="000000"/>
                <w:sz w:val="18"/>
              </w:rPr>
            </w:pPr>
            <w:r w:rsidRPr="00287DFB">
              <w:rPr>
                <w:color w:val="000000"/>
                <w:sz w:val="18"/>
              </w:rPr>
              <w:t>25,75%</w:t>
            </w:r>
          </w:p>
        </w:tc>
      </w:tr>
      <w:tr w:rsidR="00684446" w:rsidRPr="00287DFB" w14:paraId="1E5187D6" w14:textId="77777777" w:rsidTr="00F33432">
        <w:trPr>
          <w:trHeight w:val="238"/>
        </w:trPr>
        <w:tc>
          <w:tcPr>
            <w:tcW w:w="2055" w:type="pct"/>
            <w:tcBorders>
              <w:top w:val="nil"/>
              <w:left w:val="nil"/>
              <w:bottom w:val="nil"/>
              <w:right w:val="nil"/>
            </w:tcBorders>
            <w:shd w:val="clear" w:color="auto" w:fill="auto"/>
            <w:vAlign w:val="center"/>
          </w:tcPr>
          <w:p w14:paraId="62F9B31F" w14:textId="77777777" w:rsidR="00F33432" w:rsidRPr="00287DFB" w:rsidRDefault="00F33432" w:rsidP="00B4799F">
            <w:pPr>
              <w:jc w:val="left"/>
              <w:rPr>
                <w:sz w:val="18"/>
              </w:rPr>
            </w:pPr>
            <w:r w:rsidRPr="00287DFB">
              <w:rPr>
                <w:b/>
                <w:sz w:val="18"/>
              </w:rPr>
              <w:t>Otros pasivos financieros</w:t>
            </w:r>
          </w:p>
        </w:tc>
        <w:tc>
          <w:tcPr>
            <w:tcW w:w="588" w:type="pct"/>
            <w:tcBorders>
              <w:top w:val="nil"/>
              <w:left w:val="nil"/>
              <w:bottom w:val="nil"/>
              <w:right w:val="nil"/>
            </w:tcBorders>
            <w:shd w:val="clear" w:color="auto" w:fill="auto"/>
            <w:vAlign w:val="center"/>
          </w:tcPr>
          <w:p w14:paraId="2059A892" w14:textId="77777777" w:rsidR="00F33432" w:rsidRPr="00287DFB" w:rsidRDefault="00F33432" w:rsidP="00F33432">
            <w:pPr>
              <w:ind w:right="47"/>
              <w:jc w:val="right"/>
              <w:rPr>
                <w:b/>
                <w:sz w:val="18"/>
              </w:rPr>
            </w:pPr>
            <w:r w:rsidRPr="00287DFB">
              <w:rPr>
                <w:b/>
                <w:sz w:val="18"/>
              </w:rPr>
              <w:t>648.051</w:t>
            </w:r>
          </w:p>
        </w:tc>
        <w:tc>
          <w:tcPr>
            <w:tcW w:w="393" w:type="pct"/>
            <w:tcBorders>
              <w:top w:val="nil"/>
              <w:left w:val="nil"/>
              <w:bottom w:val="nil"/>
              <w:right w:val="nil"/>
            </w:tcBorders>
            <w:shd w:val="clear" w:color="auto" w:fill="auto"/>
            <w:vAlign w:val="center"/>
          </w:tcPr>
          <w:p w14:paraId="2AA4A9A1" w14:textId="77777777" w:rsidR="00F33432" w:rsidRPr="00287DFB" w:rsidRDefault="00F33432" w:rsidP="00F33432">
            <w:pPr>
              <w:jc w:val="right"/>
              <w:rPr>
                <w:sz w:val="18"/>
              </w:rPr>
            </w:pPr>
            <w:r w:rsidRPr="00287DFB">
              <w:rPr>
                <w:sz w:val="18"/>
              </w:rPr>
              <w:t>7,32%</w:t>
            </w:r>
          </w:p>
        </w:tc>
        <w:tc>
          <w:tcPr>
            <w:tcW w:w="590" w:type="pct"/>
            <w:tcBorders>
              <w:top w:val="nil"/>
              <w:left w:val="nil"/>
              <w:bottom w:val="nil"/>
              <w:right w:val="nil"/>
            </w:tcBorders>
            <w:shd w:val="clear" w:color="auto" w:fill="auto"/>
            <w:vAlign w:val="center"/>
          </w:tcPr>
          <w:p w14:paraId="0A0C4EFF" w14:textId="77777777" w:rsidR="00F33432" w:rsidRPr="00287DFB" w:rsidRDefault="00F33432" w:rsidP="00F33432">
            <w:pPr>
              <w:ind w:right="47"/>
              <w:jc w:val="right"/>
              <w:rPr>
                <w:b/>
                <w:sz w:val="18"/>
              </w:rPr>
            </w:pPr>
            <w:r w:rsidRPr="00287DFB">
              <w:rPr>
                <w:b/>
                <w:sz w:val="18"/>
              </w:rPr>
              <w:t>183.622</w:t>
            </w:r>
          </w:p>
        </w:tc>
        <w:tc>
          <w:tcPr>
            <w:tcW w:w="393" w:type="pct"/>
            <w:tcBorders>
              <w:top w:val="nil"/>
              <w:left w:val="nil"/>
              <w:bottom w:val="nil"/>
              <w:right w:val="nil"/>
            </w:tcBorders>
            <w:shd w:val="clear" w:color="auto" w:fill="auto"/>
            <w:vAlign w:val="center"/>
          </w:tcPr>
          <w:p w14:paraId="153F4762" w14:textId="77777777" w:rsidR="00F33432" w:rsidRPr="00287DFB" w:rsidRDefault="00F33432" w:rsidP="00F33432">
            <w:pPr>
              <w:jc w:val="right"/>
              <w:rPr>
                <w:sz w:val="18"/>
              </w:rPr>
            </w:pPr>
            <w:r w:rsidRPr="00287DFB">
              <w:rPr>
                <w:sz w:val="18"/>
              </w:rPr>
              <w:t>1,73</w:t>
            </w:r>
            <w:r w:rsidRPr="00287DFB">
              <w:rPr>
                <w:color w:val="000000"/>
                <w:sz w:val="18"/>
              </w:rPr>
              <w:t>%</w:t>
            </w:r>
          </w:p>
        </w:tc>
        <w:tc>
          <w:tcPr>
            <w:tcW w:w="590" w:type="pct"/>
            <w:tcBorders>
              <w:top w:val="nil"/>
              <w:left w:val="nil"/>
              <w:bottom w:val="nil"/>
              <w:right w:val="nil"/>
            </w:tcBorders>
            <w:shd w:val="clear" w:color="auto" w:fill="auto"/>
            <w:vAlign w:val="center"/>
          </w:tcPr>
          <w:p w14:paraId="37A23DAA" w14:textId="77777777" w:rsidR="00F33432" w:rsidRPr="00287DFB" w:rsidRDefault="00F33432" w:rsidP="00F33432">
            <w:pPr>
              <w:jc w:val="right"/>
              <w:rPr>
                <w:sz w:val="18"/>
              </w:rPr>
            </w:pPr>
            <w:r w:rsidRPr="00287DFB">
              <w:rPr>
                <w:b/>
                <w:sz w:val="18"/>
              </w:rPr>
              <w:t>219.313</w:t>
            </w:r>
          </w:p>
        </w:tc>
        <w:tc>
          <w:tcPr>
            <w:tcW w:w="393" w:type="pct"/>
            <w:tcBorders>
              <w:top w:val="nil"/>
              <w:left w:val="nil"/>
              <w:bottom w:val="nil"/>
              <w:right w:val="nil"/>
            </w:tcBorders>
            <w:shd w:val="clear" w:color="auto" w:fill="auto"/>
            <w:vAlign w:val="center"/>
          </w:tcPr>
          <w:p w14:paraId="66246C09" w14:textId="77777777" w:rsidR="00F33432" w:rsidRPr="00287DFB" w:rsidRDefault="00F33432" w:rsidP="00F33432">
            <w:pPr>
              <w:jc w:val="right"/>
              <w:rPr>
                <w:sz w:val="18"/>
              </w:rPr>
            </w:pPr>
            <w:r w:rsidRPr="00287DFB">
              <w:rPr>
                <w:sz w:val="18"/>
              </w:rPr>
              <w:t>2,76%</w:t>
            </w:r>
          </w:p>
        </w:tc>
      </w:tr>
      <w:tr w:rsidR="00684446" w:rsidRPr="00287DFB" w14:paraId="217D7E78" w14:textId="77777777" w:rsidTr="00F33432">
        <w:trPr>
          <w:trHeight w:val="238"/>
        </w:trPr>
        <w:tc>
          <w:tcPr>
            <w:tcW w:w="2055" w:type="pct"/>
            <w:tcBorders>
              <w:top w:val="nil"/>
              <w:left w:val="nil"/>
              <w:bottom w:val="nil"/>
              <w:right w:val="nil"/>
            </w:tcBorders>
            <w:shd w:val="clear" w:color="auto" w:fill="auto"/>
            <w:vAlign w:val="center"/>
          </w:tcPr>
          <w:p w14:paraId="38D4EC2B" w14:textId="77777777" w:rsidR="00F33432" w:rsidRPr="00287DFB" w:rsidRDefault="00F33432" w:rsidP="00B4799F">
            <w:pPr>
              <w:jc w:val="left"/>
              <w:rPr>
                <w:sz w:val="18"/>
              </w:rPr>
            </w:pPr>
            <w:r w:rsidRPr="00287DFB">
              <w:rPr>
                <w:b/>
                <w:sz w:val="18"/>
              </w:rPr>
              <w:t>Financiaciones recibidas del BCRA y otras instituciones financieras</w:t>
            </w:r>
          </w:p>
        </w:tc>
        <w:tc>
          <w:tcPr>
            <w:tcW w:w="588" w:type="pct"/>
            <w:tcBorders>
              <w:top w:val="nil"/>
              <w:left w:val="nil"/>
              <w:bottom w:val="nil"/>
              <w:right w:val="nil"/>
            </w:tcBorders>
            <w:shd w:val="clear" w:color="auto" w:fill="auto"/>
            <w:vAlign w:val="center"/>
          </w:tcPr>
          <w:p w14:paraId="5B74F5C7" w14:textId="77777777" w:rsidR="00F33432" w:rsidRPr="00287DFB" w:rsidRDefault="00F33432" w:rsidP="00F33432">
            <w:pPr>
              <w:ind w:right="47"/>
              <w:jc w:val="right"/>
              <w:rPr>
                <w:b/>
                <w:sz w:val="18"/>
              </w:rPr>
            </w:pPr>
            <w:r w:rsidRPr="00287DFB">
              <w:rPr>
                <w:b/>
                <w:sz w:val="18"/>
              </w:rPr>
              <w:t>2.392</w:t>
            </w:r>
          </w:p>
        </w:tc>
        <w:tc>
          <w:tcPr>
            <w:tcW w:w="393" w:type="pct"/>
            <w:tcBorders>
              <w:top w:val="nil"/>
              <w:left w:val="nil"/>
              <w:bottom w:val="nil"/>
              <w:right w:val="nil"/>
            </w:tcBorders>
            <w:shd w:val="clear" w:color="auto" w:fill="auto"/>
            <w:vAlign w:val="center"/>
          </w:tcPr>
          <w:p w14:paraId="3105AA10" w14:textId="77777777" w:rsidR="00F33432" w:rsidRPr="00287DFB" w:rsidRDefault="00F33432" w:rsidP="00F33432">
            <w:pPr>
              <w:jc w:val="right"/>
              <w:rPr>
                <w:color w:val="000000"/>
                <w:sz w:val="18"/>
              </w:rPr>
            </w:pPr>
            <w:r w:rsidRPr="00287DFB">
              <w:rPr>
                <w:sz w:val="18"/>
              </w:rPr>
              <w:t>0,03</w:t>
            </w:r>
            <w:r w:rsidRPr="00287DFB">
              <w:rPr>
                <w:color w:val="000000"/>
                <w:sz w:val="18"/>
              </w:rPr>
              <w:t>%</w:t>
            </w:r>
          </w:p>
        </w:tc>
        <w:tc>
          <w:tcPr>
            <w:tcW w:w="590" w:type="pct"/>
            <w:tcBorders>
              <w:top w:val="nil"/>
              <w:left w:val="nil"/>
              <w:bottom w:val="nil"/>
              <w:right w:val="nil"/>
            </w:tcBorders>
            <w:shd w:val="clear" w:color="auto" w:fill="auto"/>
            <w:vAlign w:val="center"/>
          </w:tcPr>
          <w:p w14:paraId="4159E853" w14:textId="77777777" w:rsidR="00F33432" w:rsidRPr="00287DFB" w:rsidRDefault="00F33432" w:rsidP="00F33432">
            <w:pPr>
              <w:ind w:right="47"/>
              <w:jc w:val="right"/>
              <w:rPr>
                <w:b/>
                <w:sz w:val="18"/>
              </w:rPr>
            </w:pPr>
            <w:r w:rsidRPr="00287DFB">
              <w:rPr>
                <w:b/>
                <w:sz w:val="18"/>
              </w:rPr>
              <w:t>1.266.183</w:t>
            </w:r>
          </w:p>
        </w:tc>
        <w:tc>
          <w:tcPr>
            <w:tcW w:w="393" w:type="pct"/>
            <w:tcBorders>
              <w:top w:val="nil"/>
              <w:left w:val="nil"/>
              <w:bottom w:val="nil"/>
              <w:right w:val="nil"/>
            </w:tcBorders>
            <w:shd w:val="clear" w:color="auto" w:fill="auto"/>
            <w:vAlign w:val="center"/>
          </w:tcPr>
          <w:p w14:paraId="3132A10E" w14:textId="77777777" w:rsidR="00F33432" w:rsidRPr="00287DFB" w:rsidRDefault="00F33432" w:rsidP="00F33432">
            <w:pPr>
              <w:jc w:val="right"/>
              <w:rPr>
                <w:color w:val="000000"/>
                <w:sz w:val="18"/>
              </w:rPr>
            </w:pPr>
            <w:r w:rsidRPr="00287DFB">
              <w:rPr>
                <w:sz w:val="18"/>
              </w:rPr>
              <w:t>11,95</w:t>
            </w:r>
            <w:r w:rsidRPr="00287DFB">
              <w:rPr>
                <w:color w:val="000000"/>
                <w:sz w:val="18"/>
              </w:rPr>
              <w:t>%</w:t>
            </w:r>
          </w:p>
        </w:tc>
        <w:tc>
          <w:tcPr>
            <w:tcW w:w="590" w:type="pct"/>
            <w:tcBorders>
              <w:top w:val="nil"/>
              <w:left w:val="nil"/>
              <w:bottom w:val="nil"/>
              <w:right w:val="nil"/>
            </w:tcBorders>
            <w:shd w:val="clear" w:color="auto" w:fill="auto"/>
            <w:vAlign w:val="center"/>
          </w:tcPr>
          <w:p w14:paraId="7E5954F3" w14:textId="77777777" w:rsidR="00F33432" w:rsidRPr="00287DFB" w:rsidRDefault="00F33432" w:rsidP="00F33432">
            <w:pPr>
              <w:jc w:val="right"/>
              <w:rPr>
                <w:sz w:val="18"/>
              </w:rPr>
            </w:pPr>
            <w:r w:rsidRPr="00287DFB">
              <w:rPr>
                <w:b/>
                <w:sz w:val="18"/>
              </w:rPr>
              <w:t>1.383.529</w:t>
            </w:r>
          </w:p>
        </w:tc>
        <w:tc>
          <w:tcPr>
            <w:tcW w:w="393" w:type="pct"/>
            <w:tcBorders>
              <w:top w:val="nil"/>
              <w:left w:val="nil"/>
              <w:bottom w:val="nil"/>
              <w:right w:val="nil"/>
            </w:tcBorders>
            <w:shd w:val="clear" w:color="auto" w:fill="auto"/>
            <w:vAlign w:val="center"/>
          </w:tcPr>
          <w:p w14:paraId="441CD754" w14:textId="77777777" w:rsidR="00F33432" w:rsidRPr="00287DFB" w:rsidRDefault="00F33432" w:rsidP="00F33432">
            <w:pPr>
              <w:jc w:val="right"/>
              <w:rPr>
                <w:sz w:val="18"/>
              </w:rPr>
            </w:pPr>
            <w:r w:rsidRPr="00287DFB">
              <w:rPr>
                <w:sz w:val="18"/>
              </w:rPr>
              <w:t>17,39</w:t>
            </w:r>
            <w:r w:rsidRPr="00287DFB">
              <w:rPr>
                <w:color w:val="000000"/>
                <w:sz w:val="18"/>
              </w:rPr>
              <w:t>%</w:t>
            </w:r>
          </w:p>
        </w:tc>
      </w:tr>
      <w:tr w:rsidR="00684446" w:rsidRPr="00287DFB" w14:paraId="08191BA2" w14:textId="77777777" w:rsidTr="00F33432">
        <w:trPr>
          <w:trHeight w:val="238"/>
        </w:trPr>
        <w:tc>
          <w:tcPr>
            <w:tcW w:w="2055" w:type="pct"/>
            <w:tcBorders>
              <w:top w:val="nil"/>
              <w:left w:val="nil"/>
              <w:bottom w:val="nil"/>
              <w:right w:val="nil"/>
            </w:tcBorders>
            <w:shd w:val="clear" w:color="auto" w:fill="auto"/>
            <w:vAlign w:val="center"/>
          </w:tcPr>
          <w:p w14:paraId="666989F9" w14:textId="77777777" w:rsidR="00F33432" w:rsidRPr="00287DFB" w:rsidRDefault="00F33432" w:rsidP="00B4799F">
            <w:pPr>
              <w:jc w:val="left"/>
              <w:rPr>
                <w:color w:val="000000"/>
                <w:sz w:val="18"/>
              </w:rPr>
            </w:pPr>
            <w:r w:rsidRPr="00287DFB">
              <w:rPr>
                <w:b/>
                <w:sz w:val="18"/>
              </w:rPr>
              <w:t>Obligaciones negociables emitidas</w:t>
            </w:r>
          </w:p>
        </w:tc>
        <w:tc>
          <w:tcPr>
            <w:tcW w:w="588" w:type="pct"/>
            <w:tcBorders>
              <w:top w:val="nil"/>
              <w:left w:val="nil"/>
              <w:bottom w:val="nil"/>
              <w:right w:val="nil"/>
            </w:tcBorders>
            <w:shd w:val="clear" w:color="auto" w:fill="auto"/>
            <w:vAlign w:val="center"/>
          </w:tcPr>
          <w:p w14:paraId="79DF0120" w14:textId="77777777" w:rsidR="00F33432" w:rsidRPr="00287DFB" w:rsidRDefault="00F33432" w:rsidP="00F33432">
            <w:pPr>
              <w:ind w:right="47"/>
              <w:jc w:val="right"/>
              <w:rPr>
                <w:b/>
                <w:sz w:val="18"/>
              </w:rPr>
            </w:pPr>
            <w:r w:rsidRPr="00287DFB">
              <w:rPr>
                <w:b/>
                <w:sz w:val="18"/>
              </w:rPr>
              <w:t>1.627.873</w:t>
            </w:r>
          </w:p>
        </w:tc>
        <w:tc>
          <w:tcPr>
            <w:tcW w:w="393" w:type="pct"/>
            <w:tcBorders>
              <w:top w:val="nil"/>
              <w:left w:val="nil"/>
              <w:bottom w:val="nil"/>
              <w:right w:val="nil"/>
            </w:tcBorders>
            <w:shd w:val="clear" w:color="auto" w:fill="auto"/>
            <w:vAlign w:val="center"/>
          </w:tcPr>
          <w:p w14:paraId="7B3B2980" w14:textId="77777777" w:rsidR="00F33432" w:rsidRPr="00287DFB" w:rsidRDefault="00F33432" w:rsidP="00F33432">
            <w:pPr>
              <w:jc w:val="right"/>
              <w:rPr>
                <w:color w:val="000000"/>
                <w:sz w:val="18"/>
              </w:rPr>
            </w:pPr>
            <w:r w:rsidRPr="00287DFB">
              <w:rPr>
                <w:sz w:val="18"/>
              </w:rPr>
              <w:t>18,38</w:t>
            </w:r>
            <w:r w:rsidRPr="00287DFB">
              <w:rPr>
                <w:color w:val="000000"/>
                <w:sz w:val="18"/>
              </w:rPr>
              <w:t>%</w:t>
            </w:r>
          </w:p>
        </w:tc>
        <w:tc>
          <w:tcPr>
            <w:tcW w:w="590" w:type="pct"/>
            <w:tcBorders>
              <w:top w:val="nil"/>
              <w:left w:val="nil"/>
              <w:bottom w:val="nil"/>
              <w:right w:val="nil"/>
            </w:tcBorders>
            <w:shd w:val="clear" w:color="auto" w:fill="auto"/>
            <w:vAlign w:val="center"/>
          </w:tcPr>
          <w:p w14:paraId="27B3FD86" w14:textId="77777777" w:rsidR="00F33432" w:rsidRPr="00287DFB" w:rsidRDefault="00F33432" w:rsidP="00F33432">
            <w:pPr>
              <w:ind w:right="47"/>
              <w:jc w:val="right"/>
              <w:rPr>
                <w:b/>
                <w:sz w:val="18"/>
              </w:rPr>
            </w:pPr>
            <w:r w:rsidRPr="00287DFB">
              <w:rPr>
                <w:b/>
                <w:sz w:val="18"/>
              </w:rPr>
              <w:t>2.131.148</w:t>
            </w:r>
          </w:p>
        </w:tc>
        <w:tc>
          <w:tcPr>
            <w:tcW w:w="393" w:type="pct"/>
            <w:tcBorders>
              <w:top w:val="nil"/>
              <w:left w:val="nil"/>
              <w:bottom w:val="nil"/>
              <w:right w:val="nil"/>
            </w:tcBorders>
            <w:shd w:val="clear" w:color="auto" w:fill="auto"/>
            <w:vAlign w:val="center"/>
          </w:tcPr>
          <w:p w14:paraId="3F11D86B" w14:textId="77777777" w:rsidR="00F33432" w:rsidRPr="00287DFB" w:rsidRDefault="00F33432" w:rsidP="00F33432">
            <w:pPr>
              <w:jc w:val="right"/>
              <w:rPr>
                <w:color w:val="000000"/>
                <w:sz w:val="18"/>
              </w:rPr>
            </w:pPr>
            <w:r w:rsidRPr="00287DFB">
              <w:rPr>
                <w:sz w:val="18"/>
              </w:rPr>
              <w:t>20,11</w:t>
            </w:r>
            <w:r w:rsidRPr="00287DFB">
              <w:rPr>
                <w:color w:val="000000"/>
                <w:sz w:val="18"/>
              </w:rPr>
              <w:t>%</w:t>
            </w:r>
          </w:p>
        </w:tc>
        <w:tc>
          <w:tcPr>
            <w:tcW w:w="590" w:type="pct"/>
            <w:tcBorders>
              <w:top w:val="nil"/>
              <w:left w:val="nil"/>
              <w:bottom w:val="nil"/>
              <w:right w:val="nil"/>
            </w:tcBorders>
            <w:shd w:val="clear" w:color="auto" w:fill="auto"/>
            <w:vAlign w:val="center"/>
          </w:tcPr>
          <w:p w14:paraId="2AA85970" w14:textId="77777777" w:rsidR="00F33432" w:rsidRPr="00287DFB" w:rsidRDefault="00F33432" w:rsidP="00F33432">
            <w:pPr>
              <w:jc w:val="right"/>
              <w:rPr>
                <w:sz w:val="18"/>
              </w:rPr>
            </w:pPr>
            <w:r w:rsidRPr="00287DFB">
              <w:rPr>
                <w:b/>
                <w:sz w:val="18"/>
              </w:rPr>
              <w:t>2.511.191</w:t>
            </w:r>
          </w:p>
        </w:tc>
        <w:tc>
          <w:tcPr>
            <w:tcW w:w="393" w:type="pct"/>
            <w:tcBorders>
              <w:top w:val="nil"/>
              <w:left w:val="nil"/>
              <w:bottom w:val="nil"/>
              <w:right w:val="nil"/>
            </w:tcBorders>
            <w:shd w:val="clear" w:color="auto" w:fill="auto"/>
            <w:vAlign w:val="center"/>
          </w:tcPr>
          <w:p w14:paraId="177BEBFE" w14:textId="77777777" w:rsidR="00F33432" w:rsidRPr="00287DFB" w:rsidRDefault="00F33432" w:rsidP="00F33432">
            <w:pPr>
              <w:jc w:val="right"/>
              <w:rPr>
                <w:sz w:val="18"/>
              </w:rPr>
            </w:pPr>
            <w:r w:rsidRPr="00287DFB">
              <w:rPr>
                <w:sz w:val="18"/>
              </w:rPr>
              <w:t>31,57</w:t>
            </w:r>
            <w:r w:rsidRPr="00287DFB">
              <w:rPr>
                <w:color w:val="000000"/>
                <w:sz w:val="18"/>
              </w:rPr>
              <w:t>%</w:t>
            </w:r>
          </w:p>
        </w:tc>
      </w:tr>
      <w:tr w:rsidR="00684446" w:rsidRPr="00287DFB" w14:paraId="3FB2FF92" w14:textId="77777777" w:rsidTr="00F33432">
        <w:trPr>
          <w:trHeight w:val="238"/>
        </w:trPr>
        <w:tc>
          <w:tcPr>
            <w:tcW w:w="2055" w:type="pct"/>
            <w:tcBorders>
              <w:top w:val="nil"/>
              <w:left w:val="nil"/>
              <w:bottom w:val="nil"/>
              <w:right w:val="nil"/>
            </w:tcBorders>
            <w:shd w:val="clear" w:color="auto" w:fill="auto"/>
            <w:vAlign w:val="center"/>
          </w:tcPr>
          <w:p w14:paraId="4645DDB5" w14:textId="77777777" w:rsidR="00F33432" w:rsidRPr="00287DFB" w:rsidRDefault="00F33432" w:rsidP="00B4799F">
            <w:pPr>
              <w:jc w:val="left"/>
              <w:rPr>
                <w:sz w:val="18"/>
              </w:rPr>
            </w:pPr>
            <w:r w:rsidRPr="00287DFB">
              <w:rPr>
                <w:b/>
                <w:sz w:val="18"/>
              </w:rPr>
              <w:t>Pasivo por impuestos a las ganancias corriente</w:t>
            </w:r>
          </w:p>
        </w:tc>
        <w:tc>
          <w:tcPr>
            <w:tcW w:w="588" w:type="pct"/>
            <w:tcBorders>
              <w:top w:val="nil"/>
              <w:left w:val="nil"/>
              <w:bottom w:val="nil"/>
              <w:right w:val="nil"/>
            </w:tcBorders>
            <w:shd w:val="clear" w:color="auto" w:fill="auto"/>
            <w:vAlign w:val="center"/>
          </w:tcPr>
          <w:p w14:paraId="01574A04" w14:textId="77777777" w:rsidR="00F33432" w:rsidRPr="00287DFB" w:rsidRDefault="00F33432" w:rsidP="00F33432">
            <w:pPr>
              <w:ind w:right="47"/>
              <w:jc w:val="right"/>
              <w:rPr>
                <w:b/>
                <w:sz w:val="18"/>
              </w:rPr>
            </w:pPr>
            <w:r w:rsidRPr="00287DFB">
              <w:rPr>
                <w:b/>
                <w:sz w:val="18"/>
              </w:rPr>
              <w:t>-</w:t>
            </w:r>
          </w:p>
        </w:tc>
        <w:tc>
          <w:tcPr>
            <w:tcW w:w="393" w:type="pct"/>
            <w:tcBorders>
              <w:top w:val="nil"/>
              <w:left w:val="nil"/>
              <w:bottom w:val="nil"/>
              <w:right w:val="nil"/>
            </w:tcBorders>
            <w:shd w:val="clear" w:color="auto" w:fill="auto"/>
            <w:vAlign w:val="center"/>
          </w:tcPr>
          <w:p w14:paraId="0CBF2617" w14:textId="77777777" w:rsidR="00F33432" w:rsidRPr="00287DFB" w:rsidRDefault="00F33432" w:rsidP="00F33432">
            <w:pPr>
              <w:jc w:val="right"/>
              <w:rPr>
                <w:color w:val="000000"/>
                <w:sz w:val="18"/>
              </w:rPr>
            </w:pPr>
            <w:r w:rsidRPr="00287DFB">
              <w:rPr>
                <w:sz w:val="18"/>
              </w:rPr>
              <w:t>-</w:t>
            </w:r>
          </w:p>
        </w:tc>
        <w:tc>
          <w:tcPr>
            <w:tcW w:w="590" w:type="pct"/>
            <w:tcBorders>
              <w:top w:val="nil"/>
              <w:left w:val="nil"/>
              <w:bottom w:val="nil"/>
              <w:right w:val="nil"/>
            </w:tcBorders>
            <w:shd w:val="clear" w:color="auto" w:fill="auto"/>
            <w:vAlign w:val="center"/>
          </w:tcPr>
          <w:p w14:paraId="1C250166" w14:textId="77777777" w:rsidR="00F33432" w:rsidRPr="00287DFB" w:rsidRDefault="00F33432" w:rsidP="00F33432">
            <w:pPr>
              <w:ind w:right="47"/>
              <w:jc w:val="right"/>
              <w:rPr>
                <w:b/>
                <w:sz w:val="18"/>
              </w:rPr>
            </w:pPr>
            <w:r w:rsidRPr="00287DFB">
              <w:rPr>
                <w:b/>
                <w:sz w:val="18"/>
              </w:rPr>
              <w:t>-</w:t>
            </w:r>
          </w:p>
        </w:tc>
        <w:tc>
          <w:tcPr>
            <w:tcW w:w="393" w:type="pct"/>
            <w:tcBorders>
              <w:top w:val="nil"/>
              <w:left w:val="nil"/>
              <w:bottom w:val="nil"/>
              <w:right w:val="nil"/>
            </w:tcBorders>
            <w:shd w:val="clear" w:color="auto" w:fill="auto"/>
            <w:vAlign w:val="center"/>
          </w:tcPr>
          <w:p w14:paraId="52B35825" w14:textId="77777777" w:rsidR="00F33432" w:rsidRPr="00287DFB" w:rsidRDefault="00F33432" w:rsidP="00F33432">
            <w:pPr>
              <w:jc w:val="right"/>
              <w:rPr>
                <w:color w:val="000000"/>
                <w:sz w:val="18"/>
              </w:rPr>
            </w:pPr>
            <w:r w:rsidRPr="00287DFB">
              <w:rPr>
                <w:sz w:val="18"/>
              </w:rPr>
              <w:t>-</w:t>
            </w:r>
          </w:p>
        </w:tc>
        <w:tc>
          <w:tcPr>
            <w:tcW w:w="590" w:type="pct"/>
            <w:tcBorders>
              <w:top w:val="nil"/>
              <w:left w:val="nil"/>
              <w:bottom w:val="nil"/>
              <w:right w:val="nil"/>
            </w:tcBorders>
            <w:shd w:val="clear" w:color="auto" w:fill="auto"/>
            <w:vAlign w:val="center"/>
          </w:tcPr>
          <w:p w14:paraId="45495A78" w14:textId="77777777" w:rsidR="00F33432" w:rsidRPr="00287DFB" w:rsidRDefault="00F33432" w:rsidP="00F33432">
            <w:pPr>
              <w:jc w:val="right"/>
              <w:rPr>
                <w:sz w:val="18"/>
              </w:rPr>
            </w:pPr>
            <w:r w:rsidRPr="00287DFB">
              <w:rPr>
                <w:b/>
                <w:sz w:val="18"/>
              </w:rPr>
              <w:t>190.017</w:t>
            </w:r>
          </w:p>
        </w:tc>
        <w:tc>
          <w:tcPr>
            <w:tcW w:w="393" w:type="pct"/>
            <w:tcBorders>
              <w:top w:val="nil"/>
              <w:left w:val="nil"/>
              <w:bottom w:val="nil"/>
              <w:right w:val="nil"/>
            </w:tcBorders>
            <w:shd w:val="clear" w:color="auto" w:fill="auto"/>
            <w:vAlign w:val="center"/>
          </w:tcPr>
          <w:p w14:paraId="2A2099A4" w14:textId="77777777" w:rsidR="00F33432" w:rsidRPr="00287DFB" w:rsidRDefault="00F33432" w:rsidP="00F33432">
            <w:pPr>
              <w:jc w:val="right"/>
              <w:rPr>
                <w:sz w:val="18"/>
              </w:rPr>
            </w:pPr>
            <w:r w:rsidRPr="00287DFB">
              <w:rPr>
                <w:sz w:val="18"/>
              </w:rPr>
              <w:t>2,39</w:t>
            </w:r>
            <w:r w:rsidRPr="00287DFB">
              <w:rPr>
                <w:color w:val="000000"/>
                <w:sz w:val="18"/>
              </w:rPr>
              <w:t>%</w:t>
            </w:r>
          </w:p>
        </w:tc>
      </w:tr>
      <w:tr w:rsidR="00684446" w:rsidRPr="00287DFB" w14:paraId="395EC59A" w14:textId="77777777" w:rsidTr="00F33432">
        <w:trPr>
          <w:trHeight w:val="238"/>
        </w:trPr>
        <w:tc>
          <w:tcPr>
            <w:tcW w:w="2055" w:type="pct"/>
            <w:tcBorders>
              <w:top w:val="nil"/>
              <w:left w:val="nil"/>
              <w:bottom w:val="nil"/>
              <w:right w:val="nil"/>
            </w:tcBorders>
            <w:shd w:val="clear" w:color="auto" w:fill="auto"/>
            <w:vAlign w:val="center"/>
          </w:tcPr>
          <w:p w14:paraId="51035975" w14:textId="77777777" w:rsidR="00F33432" w:rsidRPr="00287DFB" w:rsidRDefault="00F33432" w:rsidP="00B4799F">
            <w:pPr>
              <w:jc w:val="left"/>
              <w:rPr>
                <w:sz w:val="18"/>
              </w:rPr>
            </w:pPr>
            <w:r w:rsidRPr="00287DFB">
              <w:rPr>
                <w:b/>
                <w:sz w:val="18"/>
              </w:rPr>
              <w:t>Provisiones</w:t>
            </w:r>
          </w:p>
        </w:tc>
        <w:tc>
          <w:tcPr>
            <w:tcW w:w="588" w:type="pct"/>
            <w:tcBorders>
              <w:top w:val="nil"/>
              <w:left w:val="nil"/>
              <w:bottom w:val="nil"/>
              <w:right w:val="nil"/>
            </w:tcBorders>
            <w:shd w:val="clear" w:color="auto" w:fill="auto"/>
            <w:vAlign w:val="center"/>
          </w:tcPr>
          <w:p w14:paraId="088BBA0B" w14:textId="77777777" w:rsidR="00F33432" w:rsidRPr="00287DFB" w:rsidRDefault="00F33432" w:rsidP="00F33432">
            <w:pPr>
              <w:ind w:right="47"/>
              <w:jc w:val="right"/>
              <w:rPr>
                <w:b/>
                <w:sz w:val="18"/>
              </w:rPr>
            </w:pPr>
            <w:r w:rsidRPr="00287DFB">
              <w:rPr>
                <w:b/>
                <w:sz w:val="18"/>
              </w:rPr>
              <w:t>61.331</w:t>
            </w:r>
          </w:p>
        </w:tc>
        <w:tc>
          <w:tcPr>
            <w:tcW w:w="393" w:type="pct"/>
            <w:tcBorders>
              <w:top w:val="nil"/>
              <w:left w:val="nil"/>
              <w:bottom w:val="nil"/>
              <w:right w:val="nil"/>
            </w:tcBorders>
            <w:shd w:val="clear" w:color="auto" w:fill="auto"/>
            <w:vAlign w:val="center"/>
          </w:tcPr>
          <w:p w14:paraId="736CF7FB" w14:textId="77777777" w:rsidR="00F33432" w:rsidRPr="00287DFB" w:rsidRDefault="00F33432" w:rsidP="00F33432">
            <w:pPr>
              <w:jc w:val="right"/>
              <w:rPr>
                <w:color w:val="000000"/>
                <w:sz w:val="18"/>
              </w:rPr>
            </w:pPr>
            <w:r w:rsidRPr="00287DFB">
              <w:rPr>
                <w:sz w:val="18"/>
              </w:rPr>
              <w:t>0,69%</w:t>
            </w:r>
          </w:p>
        </w:tc>
        <w:tc>
          <w:tcPr>
            <w:tcW w:w="590" w:type="pct"/>
            <w:tcBorders>
              <w:top w:val="nil"/>
              <w:left w:val="nil"/>
              <w:bottom w:val="nil"/>
              <w:right w:val="nil"/>
            </w:tcBorders>
            <w:shd w:val="clear" w:color="auto" w:fill="auto"/>
            <w:vAlign w:val="center"/>
          </w:tcPr>
          <w:p w14:paraId="36725D08" w14:textId="77777777" w:rsidR="00F33432" w:rsidRPr="00287DFB" w:rsidRDefault="00F33432" w:rsidP="00F33432">
            <w:pPr>
              <w:ind w:right="47"/>
              <w:jc w:val="right"/>
              <w:rPr>
                <w:b/>
                <w:sz w:val="18"/>
              </w:rPr>
            </w:pPr>
            <w:r w:rsidRPr="00287DFB">
              <w:rPr>
                <w:b/>
                <w:sz w:val="18"/>
              </w:rPr>
              <w:t>58.282</w:t>
            </w:r>
          </w:p>
        </w:tc>
        <w:tc>
          <w:tcPr>
            <w:tcW w:w="393" w:type="pct"/>
            <w:tcBorders>
              <w:top w:val="nil"/>
              <w:left w:val="nil"/>
              <w:bottom w:val="nil"/>
              <w:right w:val="nil"/>
            </w:tcBorders>
            <w:shd w:val="clear" w:color="auto" w:fill="auto"/>
            <w:vAlign w:val="center"/>
          </w:tcPr>
          <w:p w14:paraId="5C67D7B1" w14:textId="77777777" w:rsidR="00F33432" w:rsidRPr="00287DFB" w:rsidRDefault="00F33432" w:rsidP="00F33432">
            <w:pPr>
              <w:jc w:val="right"/>
              <w:rPr>
                <w:color w:val="000000"/>
                <w:sz w:val="18"/>
              </w:rPr>
            </w:pPr>
            <w:r w:rsidRPr="00287DFB">
              <w:rPr>
                <w:sz w:val="18"/>
              </w:rPr>
              <w:t>0,55%</w:t>
            </w:r>
          </w:p>
        </w:tc>
        <w:tc>
          <w:tcPr>
            <w:tcW w:w="590" w:type="pct"/>
            <w:tcBorders>
              <w:top w:val="nil"/>
              <w:left w:val="nil"/>
              <w:bottom w:val="nil"/>
              <w:right w:val="nil"/>
            </w:tcBorders>
            <w:shd w:val="clear" w:color="auto" w:fill="auto"/>
            <w:vAlign w:val="center"/>
          </w:tcPr>
          <w:p w14:paraId="16CA8EB3" w14:textId="77777777" w:rsidR="00F33432" w:rsidRPr="00287DFB" w:rsidRDefault="00F33432" w:rsidP="00F33432">
            <w:pPr>
              <w:jc w:val="right"/>
              <w:rPr>
                <w:sz w:val="18"/>
              </w:rPr>
            </w:pPr>
            <w:r w:rsidRPr="00287DFB">
              <w:rPr>
                <w:b/>
                <w:sz w:val="18"/>
              </w:rPr>
              <w:t>66.286</w:t>
            </w:r>
          </w:p>
        </w:tc>
        <w:tc>
          <w:tcPr>
            <w:tcW w:w="393" w:type="pct"/>
            <w:tcBorders>
              <w:top w:val="nil"/>
              <w:left w:val="nil"/>
              <w:bottom w:val="nil"/>
              <w:right w:val="nil"/>
            </w:tcBorders>
            <w:shd w:val="clear" w:color="auto" w:fill="auto"/>
            <w:vAlign w:val="center"/>
          </w:tcPr>
          <w:p w14:paraId="73D123FE" w14:textId="77777777" w:rsidR="00F33432" w:rsidRPr="00287DFB" w:rsidRDefault="00F33432" w:rsidP="00F33432">
            <w:pPr>
              <w:jc w:val="right"/>
              <w:rPr>
                <w:sz w:val="18"/>
              </w:rPr>
            </w:pPr>
            <w:r w:rsidRPr="00287DFB">
              <w:rPr>
                <w:sz w:val="18"/>
              </w:rPr>
              <w:t>0,83</w:t>
            </w:r>
            <w:r w:rsidRPr="00287DFB">
              <w:rPr>
                <w:color w:val="000000"/>
                <w:sz w:val="18"/>
              </w:rPr>
              <w:t>%</w:t>
            </w:r>
          </w:p>
        </w:tc>
      </w:tr>
      <w:tr w:rsidR="00684446" w:rsidRPr="00287DFB" w14:paraId="4F6C110D" w14:textId="77777777" w:rsidTr="00F33432">
        <w:trPr>
          <w:trHeight w:val="238"/>
        </w:trPr>
        <w:tc>
          <w:tcPr>
            <w:tcW w:w="2055" w:type="pct"/>
            <w:tcBorders>
              <w:top w:val="nil"/>
              <w:left w:val="nil"/>
              <w:bottom w:val="nil"/>
              <w:right w:val="nil"/>
            </w:tcBorders>
            <w:shd w:val="clear" w:color="auto" w:fill="auto"/>
            <w:vAlign w:val="center"/>
          </w:tcPr>
          <w:p w14:paraId="03CF8861" w14:textId="77777777" w:rsidR="00F33432" w:rsidRPr="00287DFB" w:rsidRDefault="00F33432" w:rsidP="00B4799F">
            <w:pPr>
              <w:jc w:val="left"/>
              <w:rPr>
                <w:sz w:val="18"/>
              </w:rPr>
            </w:pPr>
            <w:r w:rsidRPr="00287DFB">
              <w:rPr>
                <w:b/>
                <w:sz w:val="18"/>
              </w:rPr>
              <w:t>Otros pasivos no financieros</w:t>
            </w:r>
          </w:p>
        </w:tc>
        <w:tc>
          <w:tcPr>
            <w:tcW w:w="588" w:type="pct"/>
            <w:tcBorders>
              <w:top w:val="nil"/>
              <w:left w:val="nil"/>
              <w:bottom w:val="nil"/>
              <w:right w:val="nil"/>
            </w:tcBorders>
            <w:shd w:val="clear" w:color="auto" w:fill="auto"/>
            <w:vAlign w:val="center"/>
          </w:tcPr>
          <w:p w14:paraId="4BAFA623" w14:textId="77777777" w:rsidR="00F33432" w:rsidRPr="00287DFB" w:rsidRDefault="00F33432" w:rsidP="00F33432">
            <w:pPr>
              <w:ind w:right="47"/>
              <w:jc w:val="right"/>
              <w:rPr>
                <w:b/>
                <w:sz w:val="18"/>
              </w:rPr>
            </w:pPr>
            <w:r w:rsidRPr="00287DFB">
              <w:rPr>
                <w:b/>
                <w:sz w:val="18"/>
              </w:rPr>
              <w:t>382.520</w:t>
            </w:r>
          </w:p>
        </w:tc>
        <w:tc>
          <w:tcPr>
            <w:tcW w:w="393" w:type="pct"/>
            <w:tcBorders>
              <w:top w:val="nil"/>
              <w:left w:val="nil"/>
              <w:bottom w:val="nil"/>
              <w:right w:val="nil"/>
            </w:tcBorders>
            <w:shd w:val="clear" w:color="auto" w:fill="auto"/>
            <w:vAlign w:val="center"/>
          </w:tcPr>
          <w:p w14:paraId="2C856FB2" w14:textId="77777777" w:rsidR="00F33432" w:rsidRPr="00287DFB" w:rsidRDefault="00F33432" w:rsidP="00F33432">
            <w:pPr>
              <w:jc w:val="right"/>
              <w:rPr>
                <w:sz w:val="18"/>
              </w:rPr>
            </w:pPr>
            <w:r w:rsidRPr="00287DFB">
              <w:rPr>
                <w:sz w:val="18"/>
              </w:rPr>
              <w:t>4,32%</w:t>
            </w:r>
          </w:p>
        </w:tc>
        <w:tc>
          <w:tcPr>
            <w:tcW w:w="590" w:type="pct"/>
            <w:tcBorders>
              <w:top w:val="nil"/>
              <w:left w:val="nil"/>
              <w:bottom w:val="nil"/>
              <w:right w:val="nil"/>
            </w:tcBorders>
            <w:shd w:val="clear" w:color="auto" w:fill="auto"/>
            <w:vAlign w:val="center"/>
          </w:tcPr>
          <w:p w14:paraId="161AD77C" w14:textId="77777777" w:rsidR="00F33432" w:rsidRPr="00287DFB" w:rsidRDefault="00F33432" w:rsidP="00F33432">
            <w:pPr>
              <w:ind w:right="47"/>
              <w:jc w:val="right"/>
              <w:rPr>
                <w:b/>
                <w:sz w:val="18"/>
              </w:rPr>
            </w:pPr>
            <w:r w:rsidRPr="00287DFB">
              <w:rPr>
                <w:b/>
                <w:sz w:val="18"/>
              </w:rPr>
              <w:t>370.869</w:t>
            </w:r>
          </w:p>
        </w:tc>
        <w:tc>
          <w:tcPr>
            <w:tcW w:w="393" w:type="pct"/>
            <w:tcBorders>
              <w:top w:val="nil"/>
              <w:left w:val="nil"/>
              <w:bottom w:val="nil"/>
              <w:right w:val="nil"/>
            </w:tcBorders>
            <w:shd w:val="clear" w:color="auto" w:fill="auto"/>
            <w:vAlign w:val="center"/>
          </w:tcPr>
          <w:p w14:paraId="1EC95F07" w14:textId="77777777" w:rsidR="00F33432" w:rsidRPr="00287DFB" w:rsidRDefault="00F33432" w:rsidP="00F33432">
            <w:pPr>
              <w:jc w:val="right"/>
              <w:rPr>
                <w:sz w:val="18"/>
              </w:rPr>
            </w:pPr>
            <w:r w:rsidRPr="00287DFB">
              <w:rPr>
                <w:sz w:val="18"/>
              </w:rPr>
              <w:t>3,50%</w:t>
            </w:r>
          </w:p>
        </w:tc>
        <w:tc>
          <w:tcPr>
            <w:tcW w:w="590" w:type="pct"/>
            <w:tcBorders>
              <w:top w:val="nil"/>
              <w:left w:val="nil"/>
              <w:bottom w:val="nil"/>
              <w:right w:val="nil"/>
            </w:tcBorders>
            <w:shd w:val="clear" w:color="auto" w:fill="auto"/>
            <w:vAlign w:val="center"/>
          </w:tcPr>
          <w:p w14:paraId="2E4F651D" w14:textId="77777777" w:rsidR="00F33432" w:rsidRPr="00287DFB" w:rsidRDefault="00F33432" w:rsidP="00F33432">
            <w:pPr>
              <w:jc w:val="right"/>
              <w:rPr>
                <w:sz w:val="18"/>
              </w:rPr>
            </w:pPr>
            <w:r w:rsidRPr="00287DFB">
              <w:rPr>
                <w:b/>
                <w:sz w:val="18"/>
              </w:rPr>
              <w:t>297.552</w:t>
            </w:r>
          </w:p>
        </w:tc>
        <w:tc>
          <w:tcPr>
            <w:tcW w:w="393" w:type="pct"/>
            <w:tcBorders>
              <w:top w:val="nil"/>
              <w:left w:val="nil"/>
              <w:bottom w:val="nil"/>
              <w:right w:val="nil"/>
            </w:tcBorders>
            <w:shd w:val="clear" w:color="auto" w:fill="auto"/>
            <w:vAlign w:val="center"/>
          </w:tcPr>
          <w:p w14:paraId="36E6CDA5" w14:textId="77777777" w:rsidR="00F33432" w:rsidRPr="00287DFB" w:rsidRDefault="00F33432" w:rsidP="00F33432">
            <w:pPr>
              <w:jc w:val="right"/>
              <w:rPr>
                <w:sz w:val="18"/>
              </w:rPr>
            </w:pPr>
            <w:r w:rsidRPr="00287DFB">
              <w:rPr>
                <w:sz w:val="18"/>
              </w:rPr>
              <w:t>3,74%</w:t>
            </w:r>
          </w:p>
        </w:tc>
      </w:tr>
      <w:tr w:rsidR="00684446" w:rsidRPr="00287DFB" w14:paraId="3CB86611" w14:textId="77777777" w:rsidTr="00F33432">
        <w:trPr>
          <w:trHeight w:val="238"/>
        </w:trPr>
        <w:tc>
          <w:tcPr>
            <w:tcW w:w="2055" w:type="pct"/>
            <w:tcBorders>
              <w:top w:val="nil"/>
              <w:left w:val="nil"/>
              <w:right w:val="nil"/>
            </w:tcBorders>
            <w:shd w:val="clear" w:color="auto" w:fill="auto"/>
            <w:vAlign w:val="bottom"/>
            <w:hideMark/>
          </w:tcPr>
          <w:p w14:paraId="7FD6FEF4" w14:textId="77777777" w:rsidR="00F33432" w:rsidRPr="00287DFB" w:rsidRDefault="00F33432" w:rsidP="00B4799F">
            <w:pPr>
              <w:jc w:val="left"/>
              <w:rPr>
                <w:color w:val="000000"/>
                <w:sz w:val="18"/>
              </w:rPr>
            </w:pPr>
          </w:p>
        </w:tc>
        <w:tc>
          <w:tcPr>
            <w:tcW w:w="588" w:type="pct"/>
            <w:tcBorders>
              <w:top w:val="nil"/>
              <w:left w:val="nil"/>
              <w:right w:val="nil"/>
            </w:tcBorders>
            <w:shd w:val="clear" w:color="auto" w:fill="auto"/>
            <w:vAlign w:val="center"/>
            <w:hideMark/>
          </w:tcPr>
          <w:p w14:paraId="75FFD1AC" w14:textId="77777777" w:rsidR="00F33432" w:rsidRPr="00287DFB" w:rsidRDefault="00F33432" w:rsidP="00F33432">
            <w:pPr>
              <w:jc w:val="right"/>
              <w:rPr>
                <w:sz w:val="18"/>
              </w:rPr>
            </w:pPr>
          </w:p>
        </w:tc>
        <w:tc>
          <w:tcPr>
            <w:tcW w:w="393" w:type="pct"/>
            <w:tcBorders>
              <w:top w:val="nil"/>
              <w:left w:val="nil"/>
              <w:right w:val="nil"/>
            </w:tcBorders>
            <w:shd w:val="clear" w:color="auto" w:fill="auto"/>
            <w:vAlign w:val="center"/>
            <w:hideMark/>
          </w:tcPr>
          <w:p w14:paraId="721B9736" w14:textId="77777777" w:rsidR="00F33432" w:rsidRPr="00287DFB" w:rsidRDefault="00F33432" w:rsidP="00F33432">
            <w:pPr>
              <w:jc w:val="right"/>
              <w:rPr>
                <w:color w:val="000000"/>
                <w:sz w:val="18"/>
              </w:rPr>
            </w:pPr>
          </w:p>
        </w:tc>
        <w:tc>
          <w:tcPr>
            <w:tcW w:w="590" w:type="pct"/>
            <w:tcBorders>
              <w:top w:val="nil"/>
              <w:left w:val="nil"/>
              <w:right w:val="nil"/>
            </w:tcBorders>
            <w:shd w:val="clear" w:color="auto" w:fill="auto"/>
            <w:vAlign w:val="center"/>
            <w:hideMark/>
          </w:tcPr>
          <w:p w14:paraId="2784E9D4" w14:textId="77777777" w:rsidR="00F33432" w:rsidRPr="00287DFB" w:rsidRDefault="00F33432" w:rsidP="00F33432">
            <w:pPr>
              <w:jc w:val="right"/>
              <w:rPr>
                <w:sz w:val="18"/>
              </w:rPr>
            </w:pPr>
          </w:p>
        </w:tc>
        <w:tc>
          <w:tcPr>
            <w:tcW w:w="393" w:type="pct"/>
            <w:tcBorders>
              <w:top w:val="nil"/>
              <w:left w:val="nil"/>
              <w:right w:val="nil"/>
            </w:tcBorders>
            <w:shd w:val="clear" w:color="auto" w:fill="auto"/>
            <w:vAlign w:val="center"/>
            <w:hideMark/>
          </w:tcPr>
          <w:p w14:paraId="310B438E" w14:textId="77777777" w:rsidR="00F33432" w:rsidRPr="00287DFB" w:rsidRDefault="00F33432" w:rsidP="00F33432">
            <w:pPr>
              <w:jc w:val="right"/>
              <w:rPr>
                <w:color w:val="000000"/>
                <w:sz w:val="18"/>
              </w:rPr>
            </w:pPr>
          </w:p>
        </w:tc>
        <w:tc>
          <w:tcPr>
            <w:tcW w:w="590" w:type="pct"/>
            <w:tcBorders>
              <w:top w:val="nil"/>
              <w:left w:val="nil"/>
              <w:right w:val="nil"/>
            </w:tcBorders>
            <w:shd w:val="clear" w:color="auto" w:fill="auto"/>
            <w:vAlign w:val="center"/>
          </w:tcPr>
          <w:p w14:paraId="182B7AC0" w14:textId="77777777" w:rsidR="00F33432" w:rsidRPr="00287DFB" w:rsidRDefault="00F33432" w:rsidP="00F33432">
            <w:pPr>
              <w:jc w:val="right"/>
              <w:rPr>
                <w:color w:val="000000"/>
                <w:sz w:val="18"/>
              </w:rPr>
            </w:pPr>
          </w:p>
        </w:tc>
        <w:tc>
          <w:tcPr>
            <w:tcW w:w="393" w:type="pct"/>
            <w:tcBorders>
              <w:top w:val="nil"/>
              <w:left w:val="nil"/>
              <w:right w:val="nil"/>
            </w:tcBorders>
            <w:shd w:val="clear" w:color="auto" w:fill="auto"/>
            <w:vAlign w:val="center"/>
          </w:tcPr>
          <w:p w14:paraId="5710DB42" w14:textId="77777777" w:rsidR="00F33432" w:rsidRPr="00287DFB" w:rsidRDefault="00F33432" w:rsidP="00F33432">
            <w:pPr>
              <w:jc w:val="right"/>
              <w:rPr>
                <w:color w:val="000000"/>
                <w:sz w:val="18"/>
              </w:rPr>
            </w:pPr>
          </w:p>
        </w:tc>
      </w:tr>
      <w:tr w:rsidR="00684446" w:rsidRPr="00287DFB" w14:paraId="34B704BD" w14:textId="77777777" w:rsidTr="00F33432">
        <w:trPr>
          <w:trHeight w:val="238"/>
        </w:trPr>
        <w:tc>
          <w:tcPr>
            <w:tcW w:w="2055" w:type="pct"/>
            <w:tcBorders>
              <w:top w:val="nil"/>
              <w:left w:val="nil"/>
              <w:bottom w:val="single" w:sz="4" w:space="0" w:color="auto"/>
              <w:right w:val="nil"/>
            </w:tcBorders>
            <w:shd w:val="clear" w:color="auto" w:fill="auto"/>
            <w:vAlign w:val="center"/>
          </w:tcPr>
          <w:p w14:paraId="09307405" w14:textId="77777777" w:rsidR="00F33432" w:rsidRPr="00287DFB" w:rsidRDefault="00F33432" w:rsidP="00B4799F">
            <w:pPr>
              <w:jc w:val="left"/>
              <w:rPr>
                <w:color w:val="000000"/>
                <w:sz w:val="18"/>
              </w:rPr>
            </w:pPr>
            <w:r w:rsidRPr="00287DFB">
              <w:rPr>
                <w:b/>
                <w:color w:val="000000"/>
                <w:sz w:val="18"/>
              </w:rPr>
              <w:t>Total del Pasivo</w:t>
            </w:r>
          </w:p>
        </w:tc>
        <w:tc>
          <w:tcPr>
            <w:tcW w:w="588" w:type="pct"/>
            <w:tcBorders>
              <w:top w:val="nil"/>
              <w:left w:val="nil"/>
              <w:bottom w:val="single" w:sz="4" w:space="0" w:color="auto"/>
              <w:right w:val="nil"/>
            </w:tcBorders>
            <w:shd w:val="clear" w:color="auto" w:fill="auto"/>
            <w:vAlign w:val="center"/>
          </w:tcPr>
          <w:p w14:paraId="22DF8F21" w14:textId="77777777" w:rsidR="00F33432" w:rsidRPr="00287DFB" w:rsidRDefault="00F33432" w:rsidP="00F33432">
            <w:pPr>
              <w:ind w:right="47"/>
              <w:jc w:val="right"/>
              <w:rPr>
                <w:b/>
                <w:sz w:val="18"/>
              </w:rPr>
            </w:pPr>
            <w:r w:rsidRPr="00287DFB">
              <w:rPr>
                <w:b/>
                <w:sz w:val="18"/>
              </w:rPr>
              <w:t>7.480.405</w:t>
            </w:r>
          </w:p>
        </w:tc>
        <w:tc>
          <w:tcPr>
            <w:tcW w:w="393" w:type="pct"/>
            <w:tcBorders>
              <w:top w:val="nil"/>
              <w:left w:val="nil"/>
              <w:bottom w:val="single" w:sz="4" w:space="0" w:color="auto"/>
              <w:right w:val="nil"/>
            </w:tcBorders>
            <w:shd w:val="clear" w:color="auto" w:fill="auto"/>
            <w:vAlign w:val="center"/>
          </w:tcPr>
          <w:p w14:paraId="75829803" w14:textId="77777777" w:rsidR="00F33432" w:rsidRPr="00287DFB" w:rsidRDefault="00F33432" w:rsidP="00F33432">
            <w:pPr>
              <w:jc w:val="right"/>
              <w:rPr>
                <w:color w:val="000000"/>
                <w:sz w:val="18"/>
              </w:rPr>
            </w:pPr>
            <w:r w:rsidRPr="00287DFB">
              <w:rPr>
                <w:sz w:val="18"/>
              </w:rPr>
              <w:t>84,47</w:t>
            </w:r>
            <w:r w:rsidRPr="00287DFB">
              <w:rPr>
                <w:color w:val="000000"/>
                <w:sz w:val="18"/>
              </w:rPr>
              <w:t>%</w:t>
            </w:r>
          </w:p>
        </w:tc>
        <w:tc>
          <w:tcPr>
            <w:tcW w:w="590" w:type="pct"/>
            <w:tcBorders>
              <w:top w:val="nil"/>
              <w:left w:val="nil"/>
              <w:bottom w:val="single" w:sz="4" w:space="0" w:color="auto"/>
              <w:right w:val="nil"/>
            </w:tcBorders>
            <w:shd w:val="clear" w:color="auto" w:fill="auto"/>
            <w:vAlign w:val="center"/>
          </w:tcPr>
          <w:p w14:paraId="2E0E9FAE" w14:textId="77777777" w:rsidR="00F33432" w:rsidRPr="00287DFB" w:rsidRDefault="00F33432" w:rsidP="00F33432">
            <w:pPr>
              <w:ind w:right="47"/>
              <w:jc w:val="right"/>
              <w:rPr>
                <w:b/>
                <w:sz w:val="18"/>
              </w:rPr>
            </w:pPr>
            <w:r w:rsidRPr="00287DFB">
              <w:rPr>
                <w:b/>
                <w:sz w:val="18"/>
              </w:rPr>
              <w:t>9.500.727</w:t>
            </w:r>
          </w:p>
        </w:tc>
        <w:tc>
          <w:tcPr>
            <w:tcW w:w="393" w:type="pct"/>
            <w:tcBorders>
              <w:top w:val="nil"/>
              <w:left w:val="nil"/>
              <w:bottom w:val="single" w:sz="4" w:space="0" w:color="auto"/>
              <w:right w:val="nil"/>
            </w:tcBorders>
            <w:shd w:val="clear" w:color="auto" w:fill="auto"/>
            <w:vAlign w:val="center"/>
          </w:tcPr>
          <w:p w14:paraId="0210A1F8" w14:textId="77777777" w:rsidR="00F33432" w:rsidRPr="00287DFB" w:rsidRDefault="00F33432" w:rsidP="00F33432">
            <w:pPr>
              <w:jc w:val="right"/>
              <w:rPr>
                <w:sz w:val="18"/>
              </w:rPr>
            </w:pPr>
            <w:r w:rsidRPr="00287DFB">
              <w:rPr>
                <w:sz w:val="18"/>
              </w:rPr>
              <w:t>89,65</w:t>
            </w:r>
            <w:r w:rsidRPr="00287DFB">
              <w:rPr>
                <w:color w:val="000000"/>
                <w:sz w:val="18"/>
              </w:rPr>
              <w:t>%</w:t>
            </w:r>
          </w:p>
        </w:tc>
        <w:tc>
          <w:tcPr>
            <w:tcW w:w="590" w:type="pct"/>
            <w:tcBorders>
              <w:top w:val="nil"/>
              <w:left w:val="nil"/>
              <w:bottom w:val="single" w:sz="4" w:space="0" w:color="auto"/>
              <w:right w:val="nil"/>
            </w:tcBorders>
            <w:shd w:val="clear" w:color="auto" w:fill="auto"/>
            <w:vAlign w:val="center"/>
          </w:tcPr>
          <w:p w14:paraId="53224CB5" w14:textId="77777777" w:rsidR="00F33432" w:rsidRPr="00287DFB" w:rsidRDefault="00F33432" w:rsidP="00F33432">
            <w:pPr>
              <w:jc w:val="right"/>
              <w:rPr>
                <w:sz w:val="18"/>
              </w:rPr>
            </w:pPr>
            <w:r w:rsidRPr="00287DFB">
              <w:rPr>
                <w:b/>
                <w:sz w:val="18"/>
              </w:rPr>
              <w:t>6.716.697</w:t>
            </w:r>
          </w:p>
        </w:tc>
        <w:tc>
          <w:tcPr>
            <w:tcW w:w="393" w:type="pct"/>
            <w:tcBorders>
              <w:top w:val="nil"/>
              <w:left w:val="nil"/>
              <w:bottom w:val="single" w:sz="4" w:space="0" w:color="auto"/>
              <w:right w:val="nil"/>
            </w:tcBorders>
            <w:shd w:val="clear" w:color="auto" w:fill="auto"/>
            <w:vAlign w:val="center"/>
          </w:tcPr>
          <w:p w14:paraId="65E59CA3" w14:textId="77777777" w:rsidR="00F33432" w:rsidRPr="00287DFB" w:rsidRDefault="00F33432" w:rsidP="00F33432">
            <w:pPr>
              <w:jc w:val="right"/>
              <w:rPr>
                <w:sz w:val="18"/>
              </w:rPr>
            </w:pPr>
            <w:r w:rsidRPr="00287DFB">
              <w:rPr>
                <w:sz w:val="18"/>
              </w:rPr>
              <w:t>84,43</w:t>
            </w:r>
            <w:r w:rsidRPr="00287DFB">
              <w:rPr>
                <w:color w:val="000000"/>
                <w:sz w:val="18"/>
              </w:rPr>
              <w:t>%</w:t>
            </w:r>
          </w:p>
        </w:tc>
      </w:tr>
      <w:tr w:rsidR="00684446" w:rsidRPr="00287DFB" w14:paraId="621B4B2A" w14:textId="77777777" w:rsidTr="00F33432">
        <w:trPr>
          <w:trHeight w:val="238"/>
        </w:trPr>
        <w:tc>
          <w:tcPr>
            <w:tcW w:w="2055" w:type="pct"/>
            <w:tcBorders>
              <w:top w:val="single" w:sz="4" w:space="0" w:color="auto"/>
              <w:left w:val="nil"/>
              <w:bottom w:val="single" w:sz="4" w:space="0" w:color="auto"/>
              <w:right w:val="nil"/>
            </w:tcBorders>
            <w:shd w:val="clear" w:color="auto" w:fill="auto"/>
            <w:vAlign w:val="center"/>
          </w:tcPr>
          <w:p w14:paraId="6C3D933C" w14:textId="77777777" w:rsidR="00F33432" w:rsidRPr="00287DFB" w:rsidRDefault="00F33432" w:rsidP="00B4799F">
            <w:pPr>
              <w:jc w:val="left"/>
              <w:rPr>
                <w:color w:val="000000"/>
                <w:sz w:val="18"/>
              </w:rPr>
            </w:pPr>
            <w:r w:rsidRPr="00287DFB">
              <w:rPr>
                <w:b/>
                <w:color w:val="000000"/>
                <w:sz w:val="18"/>
              </w:rPr>
              <w:t>Patrimonio Neto</w:t>
            </w:r>
          </w:p>
        </w:tc>
        <w:tc>
          <w:tcPr>
            <w:tcW w:w="588" w:type="pct"/>
            <w:tcBorders>
              <w:top w:val="single" w:sz="4" w:space="0" w:color="auto"/>
              <w:left w:val="nil"/>
              <w:bottom w:val="single" w:sz="4" w:space="0" w:color="auto"/>
              <w:right w:val="nil"/>
            </w:tcBorders>
            <w:shd w:val="clear" w:color="auto" w:fill="auto"/>
            <w:vAlign w:val="center"/>
          </w:tcPr>
          <w:p w14:paraId="11465711" w14:textId="77777777" w:rsidR="00F33432" w:rsidRPr="00287DFB" w:rsidRDefault="00F33432" w:rsidP="00F33432">
            <w:pPr>
              <w:ind w:right="47"/>
              <w:jc w:val="right"/>
              <w:rPr>
                <w:b/>
                <w:sz w:val="18"/>
              </w:rPr>
            </w:pPr>
            <w:r w:rsidRPr="00287DFB">
              <w:rPr>
                <w:b/>
                <w:sz w:val="18"/>
              </w:rPr>
              <w:t>1.375.342</w:t>
            </w:r>
          </w:p>
        </w:tc>
        <w:tc>
          <w:tcPr>
            <w:tcW w:w="393" w:type="pct"/>
            <w:tcBorders>
              <w:top w:val="single" w:sz="4" w:space="0" w:color="auto"/>
              <w:left w:val="nil"/>
              <w:bottom w:val="single" w:sz="4" w:space="0" w:color="auto"/>
              <w:right w:val="nil"/>
            </w:tcBorders>
            <w:shd w:val="clear" w:color="auto" w:fill="auto"/>
            <w:vAlign w:val="center"/>
          </w:tcPr>
          <w:p w14:paraId="5286DACD" w14:textId="77777777" w:rsidR="00F33432" w:rsidRPr="00287DFB" w:rsidRDefault="00F33432" w:rsidP="00F33432">
            <w:pPr>
              <w:jc w:val="right"/>
              <w:rPr>
                <w:color w:val="000000"/>
                <w:sz w:val="18"/>
              </w:rPr>
            </w:pPr>
            <w:r w:rsidRPr="00287DFB">
              <w:rPr>
                <w:sz w:val="18"/>
              </w:rPr>
              <w:t>15,53</w:t>
            </w:r>
            <w:r w:rsidRPr="00287DFB">
              <w:rPr>
                <w:color w:val="000000"/>
                <w:sz w:val="18"/>
              </w:rPr>
              <w:t>%</w:t>
            </w:r>
          </w:p>
        </w:tc>
        <w:tc>
          <w:tcPr>
            <w:tcW w:w="590" w:type="pct"/>
            <w:tcBorders>
              <w:top w:val="single" w:sz="4" w:space="0" w:color="auto"/>
              <w:left w:val="nil"/>
              <w:bottom w:val="single" w:sz="4" w:space="0" w:color="auto"/>
              <w:right w:val="nil"/>
            </w:tcBorders>
            <w:shd w:val="clear" w:color="auto" w:fill="auto"/>
            <w:vAlign w:val="center"/>
          </w:tcPr>
          <w:p w14:paraId="1A84CA15" w14:textId="77777777" w:rsidR="00F33432" w:rsidRPr="00287DFB" w:rsidRDefault="00F33432" w:rsidP="00F33432">
            <w:pPr>
              <w:ind w:right="47"/>
              <w:jc w:val="right"/>
              <w:rPr>
                <w:b/>
                <w:sz w:val="18"/>
              </w:rPr>
            </w:pPr>
            <w:r w:rsidRPr="00287DFB">
              <w:rPr>
                <w:b/>
                <w:sz w:val="18"/>
              </w:rPr>
              <w:t>1.096.627</w:t>
            </w:r>
          </w:p>
        </w:tc>
        <w:tc>
          <w:tcPr>
            <w:tcW w:w="393" w:type="pct"/>
            <w:tcBorders>
              <w:top w:val="single" w:sz="4" w:space="0" w:color="auto"/>
              <w:left w:val="nil"/>
              <w:bottom w:val="single" w:sz="4" w:space="0" w:color="auto"/>
              <w:right w:val="nil"/>
            </w:tcBorders>
            <w:shd w:val="clear" w:color="auto" w:fill="auto"/>
            <w:vAlign w:val="center"/>
          </w:tcPr>
          <w:p w14:paraId="734958C6" w14:textId="77777777" w:rsidR="00F33432" w:rsidRPr="00287DFB" w:rsidRDefault="00F33432" w:rsidP="00F33432">
            <w:pPr>
              <w:jc w:val="right"/>
              <w:rPr>
                <w:sz w:val="18"/>
              </w:rPr>
            </w:pPr>
            <w:r w:rsidRPr="00287DFB">
              <w:rPr>
                <w:sz w:val="18"/>
              </w:rPr>
              <w:t>10,35</w:t>
            </w:r>
            <w:r w:rsidRPr="00287DFB">
              <w:rPr>
                <w:color w:val="000000"/>
                <w:sz w:val="18"/>
              </w:rPr>
              <w:t>%</w:t>
            </w:r>
          </w:p>
        </w:tc>
        <w:tc>
          <w:tcPr>
            <w:tcW w:w="590" w:type="pct"/>
            <w:tcBorders>
              <w:top w:val="single" w:sz="4" w:space="0" w:color="auto"/>
              <w:left w:val="nil"/>
              <w:bottom w:val="single" w:sz="4" w:space="0" w:color="auto"/>
              <w:right w:val="nil"/>
            </w:tcBorders>
            <w:shd w:val="clear" w:color="auto" w:fill="auto"/>
            <w:vAlign w:val="center"/>
          </w:tcPr>
          <w:p w14:paraId="5FDF9944" w14:textId="77777777" w:rsidR="00F33432" w:rsidRPr="00287DFB" w:rsidRDefault="00F33432" w:rsidP="00F33432">
            <w:pPr>
              <w:jc w:val="right"/>
              <w:rPr>
                <w:sz w:val="18"/>
              </w:rPr>
            </w:pPr>
            <w:r w:rsidRPr="00287DFB">
              <w:rPr>
                <w:b/>
                <w:sz w:val="18"/>
              </w:rPr>
              <w:t>1.238.757</w:t>
            </w:r>
          </w:p>
        </w:tc>
        <w:tc>
          <w:tcPr>
            <w:tcW w:w="393" w:type="pct"/>
            <w:tcBorders>
              <w:top w:val="single" w:sz="4" w:space="0" w:color="auto"/>
              <w:left w:val="nil"/>
              <w:bottom w:val="single" w:sz="4" w:space="0" w:color="auto"/>
              <w:right w:val="nil"/>
            </w:tcBorders>
            <w:shd w:val="clear" w:color="auto" w:fill="auto"/>
            <w:vAlign w:val="center"/>
          </w:tcPr>
          <w:p w14:paraId="2007B0EE" w14:textId="77777777" w:rsidR="00F33432" w:rsidRPr="00287DFB" w:rsidRDefault="00F33432" w:rsidP="00F33432">
            <w:pPr>
              <w:jc w:val="right"/>
              <w:rPr>
                <w:sz w:val="18"/>
              </w:rPr>
            </w:pPr>
            <w:r w:rsidRPr="00287DFB">
              <w:rPr>
                <w:sz w:val="18"/>
              </w:rPr>
              <w:t>15,57</w:t>
            </w:r>
            <w:r w:rsidRPr="00287DFB">
              <w:rPr>
                <w:color w:val="000000"/>
                <w:sz w:val="18"/>
              </w:rPr>
              <w:t>%</w:t>
            </w:r>
          </w:p>
        </w:tc>
      </w:tr>
      <w:tr w:rsidR="00684446" w:rsidRPr="00287DFB" w14:paraId="3129BCFE" w14:textId="77777777" w:rsidTr="00F33432">
        <w:trPr>
          <w:trHeight w:val="252"/>
        </w:trPr>
        <w:tc>
          <w:tcPr>
            <w:tcW w:w="2055" w:type="pct"/>
            <w:tcBorders>
              <w:top w:val="single" w:sz="4" w:space="0" w:color="auto"/>
              <w:left w:val="nil"/>
              <w:bottom w:val="single" w:sz="8" w:space="0" w:color="auto"/>
              <w:right w:val="nil"/>
            </w:tcBorders>
            <w:shd w:val="clear" w:color="auto" w:fill="auto"/>
            <w:vAlign w:val="bottom"/>
          </w:tcPr>
          <w:p w14:paraId="4C1F66A5" w14:textId="77777777" w:rsidR="00F33432" w:rsidRPr="00287DFB" w:rsidRDefault="00F33432" w:rsidP="00B4799F">
            <w:pPr>
              <w:jc w:val="left"/>
              <w:rPr>
                <w:b/>
                <w:color w:val="000000"/>
                <w:sz w:val="18"/>
              </w:rPr>
            </w:pPr>
            <w:r w:rsidRPr="00287DFB">
              <w:rPr>
                <w:b/>
                <w:color w:val="000000"/>
                <w:sz w:val="18"/>
              </w:rPr>
              <w:t>Total del Pasivo y Patrimonio Neto</w:t>
            </w:r>
          </w:p>
        </w:tc>
        <w:tc>
          <w:tcPr>
            <w:tcW w:w="588" w:type="pct"/>
            <w:tcBorders>
              <w:top w:val="single" w:sz="4" w:space="0" w:color="auto"/>
              <w:left w:val="nil"/>
              <w:bottom w:val="single" w:sz="8" w:space="0" w:color="auto"/>
              <w:right w:val="nil"/>
            </w:tcBorders>
            <w:shd w:val="clear" w:color="auto" w:fill="auto"/>
            <w:vAlign w:val="center"/>
          </w:tcPr>
          <w:p w14:paraId="6BB1A05B" w14:textId="77777777" w:rsidR="00F33432" w:rsidRPr="00287DFB" w:rsidRDefault="00F33432" w:rsidP="00F33432">
            <w:pPr>
              <w:ind w:right="47"/>
              <w:jc w:val="right"/>
              <w:rPr>
                <w:b/>
                <w:sz w:val="18"/>
              </w:rPr>
            </w:pPr>
            <w:r w:rsidRPr="00287DFB">
              <w:rPr>
                <w:b/>
                <w:sz w:val="18"/>
              </w:rPr>
              <w:t>8.855.747</w:t>
            </w:r>
          </w:p>
        </w:tc>
        <w:tc>
          <w:tcPr>
            <w:tcW w:w="393" w:type="pct"/>
            <w:tcBorders>
              <w:top w:val="single" w:sz="4" w:space="0" w:color="auto"/>
              <w:left w:val="nil"/>
              <w:bottom w:val="single" w:sz="8" w:space="0" w:color="auto"/>
              <w:right w:val="nil"/>
            </w:tcBorders>
            <w:shd w:val="clear" w:color="auto" w:fill="auto"/>
            <w:vAlign w:val="center"/>
          </w:tcPr>
          <w:p w14:paraId="1861A9CA" w14:textId="77777777" w:rsidR="00F33432" w:rsidRPr="00287DFB" w:rsidRDefault="00F33432" w:rsidP="00F33432">
            <w:pPr>
              <w:jc w:val="right"/>
              <w:rPr>
                <w:b/>
                <w:color w:val="000000"/>
                <w:sz w:val="18"/>
              </w:rPr>
            </w:pPr>
          </w:p>
        </w:tc>
        <w:tc>
          <w:tcPr>
            <w:tcW w:w="590" w:type="pct"/>
            <w:tcBorders>
              <w:top w:val="single" w:sz="4" w:space="0" w:color="auto"/>
              <w:left w:val="nil"/>
              <w:bottom w:val="single" w:sz="8" w:space="0" w:color="auto"/>
              <w:right w:val="nil"/>
            </w:tcBorders>
            <w:shd w:val="clear" w:color="auto" w:fill="auto"/>
            <w:vAlign w:val="center"/>
          </w:tcPr>
          <w:p w14:paraId="75BB5F0E" w14:textId="77777777" w:rsidR="00F33432" w:rsidRPr="00287DFB" w:rsidRDefault="00F33432" w:rsidP="00F33432">
            <w:pPr>
              <w:ind w:right="47"/>
              <w:jc w:val="right"/>
              <w:rPr>
                <w:b/>
                <w:sz w:val="18"/>
              </w:rPr>
            </w:pPr>
            <w:r w:rsidRPr="00287DFB">
              <w:rPr>
                <w:b/>
                <w:sz w:val="18"/>
              </w:rPr>
              <w:t>10.597.354</w:t>
            </w:r>
          </w:p>
        </w:tc>
        <w:tc>
          <w:tcPr>
            <w:tcW w:w="393" w:type="pct"/>
            <w:tcBorders>
              <w:top w:val="single" w:sz="4" w:space="0" w:color="auto"/>
              <w:left w:val="nil"/>
              <w:bottom w:val="single" w:sz="8" w:space="0" w:color="auto"/>
              <w:right w:val="nil"/>
            </w:tcBorders>
            <w:shd w:val="clear" w:color="auto" w:fill="auto"/>
            <w:vAlign w:val="center"/>
          </w:tcPr>
          <w:p w14:paraId="303A9087" w14:textId="77777777" w:rsidR="00F33432" w:rsidRPr="00287DFB" w:rsidRDefault="00F33432" w:rsidP="00F33432">
            <w:pPr>
              <w:jc w:val="right"/>
              <w:rPr>
                <w:b/>
                <w:color w:val="000000"/>
                <w:sz w:val="18"/>
              </w:rPr>
            </w:pPr>
          </w:p>
        </w:tc>
        <w:tc>
          <w:tcPr>
            <w:tcW w:w="590" w:type="pct"/>
            <w:tcBorders>
              <w:top w:val="single" w:sz="4" w:space="0" w:color="auto"/>
              <w:left w:val="nil"/>
              <w:bottom w:val="single" w:sz="8" w:space="0" w:color="auto"/>
              <w:right w:val="nil"/>
            </w:tcBorders>
            <w:shd w:val="clear" w:color="auto" w:fill="auto"/>
            <w:vAlign w:val="center"/>
          </w:tcPr>
          <w:p w14:paraId="51C74902" w14:textId="77777777" w:rsidR="00F33432" w:rsidRPr="00287DFB" w:rsidRDefault="00F33432" w:rsidP="00F33432">
            <w:pPr>
              <w:jc w:val="right"/>
              <w:rPr>
                <w:b/>
                <w:color w:val="000000"/>
                <w:sz w:val="18"/>
              </w:rPr>
            </w:pPr>
            <w:r w:rsidRPr="00287DFB">
              <w:rPr>
                <w:b/>
                <w:sz w:val="18"/>
              </w:rPr>
              <w:t>7.955.454</w:t>
            </w:r>
          </w:p>
        </w:tc>
        <w:tc>
          <w:tcPr>
            <w:tcW w:w="393" w:type="pct"/>
            <w:tcBorders>
              <w:top w:val="single" w:sz="4" w:space="0" w:color="auto"/>
              <w:left w:val="nil"/>
              <w:bottom w:val="single" w:sz="8" w:space="0" w:color="auto"/>
              <w:right w:val="nil"/>
            </w:tcBorders>
            <w:shd w:val="clear" w:color="auto" w:fill="auto"/>
            <w:vAlign w:val="center"/>
          </w:tcPr>
          <w:p w14:paraId="6548B3E1" w14:textId="77777777" w:rsidR="00F33432" w:rsidRPr="00287DFB" w:rsidRDefault="00F33432" w:rsidP="00F33432">
            <w:pPr>
              <w:jc w:val="right"/>
              <w:rPr>
                <w:b/>
                <w:color w:val="000000"/>
                <w:sz w:val="18"/>
              </w:rPr>
            </w:pPr>
          </w:p>
        </w:tc>
      </w:tr>
    </w:tbl>
    <w:p w14:paraId="29443896" w14:textId="77777777" w:rsidR="00F33432" w:rsidRPr="00287DFB" w:rsidRDefault="00F33432" w:rsidP="00F33432">
      <w:pPr>
        <w:jc w:val="both"/>
        <w:rPr>
          <w:sz w:val="20"/>
          <w:szCs w:val="20"/>
        </w:rPr>
      </w:pPr>
    </w:p>
    <w:p w14:paraId="393BA3F1" w14:textId="77777777" w:rsidR="00F33432" w:rsidRPr="00287DFB" w:rsidRDefault="00F33432" w:rsidP="00F33432">
      <w:pPr>
        <w:jc w:val="both"/>
        <w:rPr>
          <w:sz w:val="20"/>
          <w:szCs w:val="20"/>
        </w:rPr>
      </w:pPr>
      <w:r w:rsidRPr="00287DFB">
        <w:rPr>
          <w:sz w:val="20"/>
          <w:szCs w:val="20"/>
        </w:rPr>
        <w:t>Asimismo, y tal como se detalla en el siguiente cuadro, al 31 de diciembre de 2019 el 99,69% de las fuentes de financiamiento del Emisor eran en moneda nacional:</w:t>
      </w:r>
    </w:p>
    <w:p w14:paraId="400D1909" w14:textId="77777777" w:rsidR="00F33432" w:rsidRPr="00287DFB" w:rsidRDefault="00F33432" w:rsidP="00F33432">
      <w:pPr>
        <w:jc w:val="both"/>
        <w:rPr>
          <w:sz w:val="20"/>
          <w:szCs w:val="20"/>
        </w:rPr>
      </w:pPr>
    </w:p>
    <w:tbl>
      <w:tblPr>
        <w:tblW w:w="9299" w:type="dxa"/>
        <w:tblLayout w:type="fixed"/>
        <w:tblCellMar>
          <w:left w:w="70" w:type="dxa"/>
          <w:right w:w="70" w:type="dxa"/>
        </w:tblCellMar>
        <w:tblLook w:val="04A0" w:firstRow="1" w:lastRow="0" w:firstColumn="1" w:lastColumn="0" w:noHBand="0" w:noVBand="1"/>
      </w:tblPr>
      <w:tblGrid>
        <w:gridCol w:w="2872"/>
        <w:gridCol w:w="1131"/>
        <w:gridCol w:w="1134"/>
        <w:gridCol w:w="1142"/>
        <w:gridCol w:w="1017"/>
        <w:gridCol w:w="1017"/>
        <w:gridCol w:w="986"/>
      </w:tblGrid>
      <w:tr w:rsidR="005711AC" w:rsidRPr="00287DFB" w14:paraId="3631A62D" w14:textId="77777777" w:rsidTr="005711AC">
        <w:trPr>
          <w:trHeight w:val="242"/>
        </w:trPr>
        <w:tc>
          <w:tcPr>
            <w:tcW w:w="1544" w:type="pct"/>
            <w:vMerge w:val="restart"/>
            <w:tcBorders>
              <w:top w:val="nil"/>
              <w:left w:val="nil"/>
              <w:right w:val="nil"/>
            </w:tcBorders>
            <w:vAlign w:val="center"/>
          </w:tcPr>
          <w:p w14:paraId="518648DB" w14:textId="77777777" w:rsidR="00F33432" w:rsidRPr="00287DFB" w:rsidRDefault="00F33432" w:rsidP="00B4799F">
            <w:pPr>
              <w:jc w:val="left"/>
              <w:rPr>
                <w:b/>
                <w:color w:val="000000"/>
                <w:sz w:val="18"/>
              </w:rPr>
            </w:pPr>
            <w:r w:rsidRPr="00287DFB">
              <w:rPr>
                <w:b/>
                <w:smallCaps/>
                <w:color w:val="000000"/>
                <w:sz w:val="18"/>
              </w:rPr>
              <w:t>Detalle del fondeo - según su forma de captación</w:t>
            </w:r>
          </w:p>
        </w:tc>
        <w:tc>
          <w:tcPr>
            <w:tcW w:w="1832" w:type="pct"/>
            <w:gridSpan w:val="3"/>
            <w:tcBorders>
              <w:top w:val="nil"/>
              <w:left w:val="nil"/>
              <w:bottom w:val="nil"/>
              <w:right w:val="nil"/>
            </w:tcBorders>
            <w:shd w:val="clear" w:color="auto" w:fill="auto"/>
            <w:vAlign w:val="center"/>
          </w:tcPr>
          <w:p w14:paraId="27A5EA8D" w14:textId="77777777" w:rsidR="00F33432" w:rsidRPr="00287DFB" w:rsidRDefault="00F33432" w:rsidP="00F33432">
            <w:pPr>
              <w:rPr>
                <w:b/>
                <w:color w:val="000000"/>
                <w:sz w:val="18"/>
              </w:rPr>
            </w:pPr>
            <w:r w:rsidRPr="00287DFB">
              <w:rPr>
                <w:b/>
                <w:color w:val="000000"/>
                <w:sz w:val="18"/>
              </w:rPr>
              <w:t>Captados en pesos</w:t>
            </w:r>
          </w:p>
        </w:tc>
        <w:tc>
          <w:tcPr>
            <w:tcW w:w="1624" w:type="pct"/>
            <w:gridSpan w:val="3"/>
            <w:tcBorders>
              <w:top w:val="nil"/>
              <w:left w:val="nil"/>
              <w:bottom w:val="nil"/>
              <w:right w:val="nil"/>
            </w:tcBorders>
            <w:shd w:val="clear" w:color="auto" w:fill="auto"/>
            <w:vAlign w:val="center"/>
          </w:tcPr>
          <w:p w14:paraId="2323F9C4" w14:textId="77777777" w:rsidR="00F33432" w:rsidRPr="00287DFB" w:rsidRDefault="00F33432" w:rsidP="00F33432">
            <w:pPr>
              <w:rPr>
                <w:b/>
                <w:color w:val="000000"/>
                <w:sz w:val="18"/>
              </w:rPr>
            </w:pPr>
            <w:r w:rsidRPr="00287DFB">
              <w:rPr>
                <w:b/>
                <w:color w:val="000000"/>
                <w:sz w:val="18"/>
              </w:rPr>
              <w:t>Captados en dólares</w:t>
            </w:r>
          </w:p>
        </w:tc>
      </w:tr>
      <w:tr w:rsidR="00684446" w:rsidRPr="00287DFB" w14:paraId="3521AA76" w14:textId="77777777" w:rsidTr="00F33432">
        <w:trPr>
          <w:trHeight w:val="256"/>
        </w:trPr>
        <w:tc>
          <w:tcPr>
            <w:tcW w:w="1544" w:type="pct"/>
            <w:vMerge/>
            <w:tcBorders>
              <w:left w:val="nil"/>
              <w:bottom w:val="single" w:sz="8" w:space="0" w:color="000000"/>
              <w:right w:val="nil"/>
            </w:tcBorders>
            <w:vAlign w:val="center"/>
          </w:tcPr>
          <w:p w14:paraId="29C0DB40" w14:textId="77777777" w:rsidR="00F33432" w:rsidRPr="00287DFB" w:rsidRDefault="00F33432" w:rsidP="00B4799F">
            <w:pPr>
              <w:jc w:val="left"/>
              <w:rPr>
                <w:b/>
                <w:color w:val="000000"/>
                <w:sz w:val="18"/>
              </w:rPr>
            </w:pPr>
          </w:p>
        </w:tc>
        <w:tc>
          <w:tcPr>
            <w:tcW w:w="608" w:type="pct"/>
            <w:tcBorders>
              <w:top w:val="nil"/>
              <w:left w:val="nil"/>
              <w:bottom w:val="single" w:sz="8" w:space="0" w:color="auto"/>
              <w:right w:val="nil"/>
            </w:tcBorders>
            <w:shd w:val="clear" w:color="auto" w:fill="auto"/>
            <w:vAlign w:val="center"/>
          </w:tcPr>
          <w:p w14:paraId="66A7E3FD" w14:textId="77777777" w:rsidR="00F33432" w:rsidRPr="00287DFB" w:rsidRDefault="00F33432" w:rsidP="00F33432">
            <w:pPr>
              <w:rPr>
                <w:b/>
                <w:color w:val="000000"/>
                <w:sz w:val="18"/>
              </w:rPr>
            </w:pPr>
            <w:r w:rsidRPr="00287DFB">
              <w:rPr>
                <w:b/>
                <w:color w:val="000000"/>
                <w:sz w:val="18"/>
              </w:rPr>
              <w:t>31/12/2019</w:t>
            </w:r>
          </w:p>
        </w:tc>
        <w:tc>
          <w:tcPr>
            <w:tcW w:w="610" w:type="pct"/>
            <w:tcBorders>
              <w:top w:val="nil"/>
              <w:left w:val="nil"/>
              <w:bottom w:val="single" w:sz="8" w:space="0" w:color="auto"/>
              <w:right w:val="nil"/>
            </w:tcBorders>
            <w:shd w:val="clear" w:color="auto" w:fill="auto"/>
            <w:vAlign w:val="center"/>
          </w:tcPr>
          <w:p w14:paraId="51E25486" w14:textId="77777777" w:rsidR="00F33432" w:rsidRPr="00287DFB" w:rsidRDefault="00F33432" w:rsidP="00F33432">
            <w:pPr>
              <w:rPr>
                <w:b/>
                <w:color w:val="000000"/>
                <w:sz w:val="18"/>
              </w:rPr>
            </w:pPr>
            <w:r w:rsidRPr="00287DFB">
              <w:rPr>
                <w:b/>
                <w:color w:val="000000"/>
                <w:sz w:val="18"/>
              </w:rPr>
              <w:t>31/12/2018</w:t>
            </w:r>
          </w:p>
        </w:tc>
        <w:tc>
          <w:tcPr>
            <w:tcW w:w="614" w:type="pct"/>
            <w:tcBorders>
              <w:top w:val="nil"/>
              <w:left w:val="nil"/>
              <w:bottom w:val="single" w:sz="8" w:space="0" w:color="auto"/>
              <w:right w:val="nil"/>
            </w:tcBorders>
            <w:shd w:val="clear" w:color="auto" w:fill="auto"/>
            <w:vAlign w:val="center"/>
          </w:tcPr>
          <w:p w14:paraId="72D17CEE" w14:textId="77777777" w:rsidR="00F33432" w:rsidRPr="00287DFB" w:rsidRDefault="00F33432" w:rsidP="00F33432">
            <w:pPr>
              <w:rPr>
                <w:b/>
                <w:color w:val="000000"/>
                <w:sz w:val="18"/>
              </w:rPr>
            </w:pPr>
            <w:r w:rsidRPr="00287DFB">
              <w:rPr>
                <w:b/>
                <w:color w:val="000000"/>
                <w:sz w:val="18"/>
              </w:rPr>
              <w:t>31/12/2017</w:t>
            </w:r>
          </w:p>
        </w:tc>
        <w:tc>
          <w:tcPr>
            <w:tcW w:w="547" w:type="pct"/>
            <w:tcBorders>
              <w:top w:val="nil"/>
              <w:left w:val="nil"/>
              <w:bottom w:val="single" w:sz="8" w:space="0" w:color="auto"/>
              <w:right w:val="nil"/>
            </w:tcBorders>
            <w:shd w:val="clear" w:color="auto" w:fill="auto"/>
            <w:vAlign w:val="center"/>
          </w:tcPr>
          <w:p w14:paraId="69B2B802" w14:textId="77777777" w:rsidR="00F33432" w:rsidRPr="00287DFB" w:rsidRDefault="00F33432" w:rsidP="00F33432">
            <w:pPr>
              <w:rPr>
                <w:b/>
                <w:color w:val="000000"/>
                <w:sz w:val="18"/>
              </w:rPr>
            </w:pPr>
            <w:r w:rsidRPr="00287DFB">
              <w:rPr>
                <w:b/>
                <w:color w:val="000000"/>
                <w:sz w:val="18"/>
              </w:rPr>
              <w:t>31/12/2019</w:t>
            </w:r>
          </w:p>
        </w:tc>
        <w:tc>
          <w:tcPr>
            <w:tcW w:w="547" w:type="pct"/>
            <w:tcBorders>
              <w:top w:val="nil"/>
              <w:left w:val="nil"/>
              <w:bottom w:val="single" w:sz="8" w:space="0" w:color="auto"/>
              <w:right w:val="nil"/>
            </w:tcBorders>
            <w:shd w:val="clear" w:color="auto" w:fill="auto"/>
            <w:vAlign w:val="center"/>
          </w:tcPr>
          <w:p w14:paraId="084A272E" w14:textId="77777777" w:rsidR="00F33432" w:rsidRPr="00287DFB" w:rsidRDefault="00F33432" w:rsidP="00F33432">
            <w:pPr>
              <w:rPr>
                <w:b/>
                <w:color w:val="000000"/>
                <w:sz w:val="18"/>
              </w:rPr>
            </w:pPr>
            <w:r w:rsidRPr="00287DFB">
              <w:rPr>
                <w:b/>
                <w:color w:val="000000"/>
                <w:sz w:val="18"/>
              </w:rPr>
              <w:t>31/12/2018</w:t>
            </w:r>
          </w:p>
        </w:tc>
        <w:tc>
          <w:tcPr>
            <w:tcW w:w="530" w:type="pct"/>
            <w:tcBorders>
              <w:top w:val="nil"/>
              <w:left w:val="nil"/>
              <w:bottom w:val="single" w:sz="8" w:space="0" w:color="auto"/>
              <w:right w:val="nil"/>
            </w:tcBorders>
            <w:shd w:val="clear" w:color="auto" w:fill="auto"/>
          </w:tcPr>
          <w:p w14:paraId="1FCDCC41" w14:textId="77777777" w:rsidR="00F33432" w:rsidRPr="00287DFB" w:rsidRDefault="00F33432" w:rsidP="00F33432">
            <w:pPr>
              <w:rPr>
                <w:b/>
                <w:color w:val="000000"/>
                <w:sz w:val="18"/>
              </w:rPr>
            </w:pPr>
            <w:r w:rsidRPr="00287DFB">
              <w:rPr>
                <w:b/>
                <w:color w:val="000000"/>
                <w:sz w:val="18"/>
              </w:rPr>
              <w:t>31/12/2017</w:t>
            </w:r>
          </w:p>
        </w:tc>
      </w:tr>
      <w:tr w:rsidR="00684446" w:rsidRPr="00287DFB" w14:paraId="21CA7BCD" w14:textId="77777777" w:rsidTr="00F33432">
        <w:trPr>
          <w:trHeight w:val="242"/>
        </w:trPr>
        <w:tc>
          <w:tcPr>
            <w:tcW w:w="1544" w:type="pct"/>
            <w:tcBorders>
              <w:top w:val="nil"/>
              <w:left w:val="nil"/>
              <w:bottom w:val="nil"/>
              <w:right w:val="nil"/>
            </w:tcBorders>
            <w:vAlign w:val="center"/>
          </w:tcPr>
          <w:p w14:paraId="67954A54" w14:textId="77777777" w:rsidR="00F33432" w:rsidRPr="00287DFB" w:rsidRDefault="00F33432" w:rsidP="00B4799F">
            <w:pPr>
              <w:jc w:val="left"/>
              <w:rPr>
                <w:color w:val="000000"/>
                <w:sz w:val="18"/>
              </w:rPr>
            </w:pPr>
            <w:r w:rsidRPr="00287DFB">
              <w:rPr>
                <w:b/>
                <w:color w:val="000000"/>
                <w:sz w:val="18"/>
              </w:rPr>
              <w:t>Al sector privado no financiero y residente en el exterior</w:t>
            </w:r>
          </w:p>
        </w:tc>
        <w:tc>
          <w:tcPr>
            <w:tcW w:w="608" w:type="pct"/>
            <w:tcBorders>
              <w:top w:val="nil"/>
              <w:left w:val="nil"/>
              <w:bottom w:val="nil"/>
              <w:right w:val="nil"/>
            </w:tcBorders>
            <w:shd w:val="clear" w:color="auto" w:fill="auto"/>
            <w:noWrap/>
            <w:vAlign w:val="bottom"/>
          </w:tcPr>
          <w:p w14:paraId="65517412" w14:textId="77777777" w:rsidR="00F33432" w:rsidRPr="00287DFB" w:rsidRDefault="00F33432" w:rsidP="005711AC">
            <w:pPr>
              <w:jc w:val="both"/>
              <w:rPr>
                <w:color w:val="000000"/>
                <w:sz w:val="18"/>
              </w:rPr>
            </w:pPr>
          </w:p>
        </w:tc>
        <w:tc>
          <w:tcPr>
            <w:tcW w:w="610" w:type="pct"/>
            <w:tcBorders>
              <w:top w:val="nil"/>
              <w:left w:val="nil"/>
              <w:bottom w:val="nil"/>
              <w:right w:val="nil"/>
            </w:tcBorders>
            <w:shd w:val="clear" w:color="auto" w:fill="auto"/>
            <w:noWrap/>
            <w:vAlign w:val="bottom"/>
          </w:tcPr>
          <w:p w14:paraId="00DEC48A" w14:textId="77777777" w:rsidR="00F33432" w:rsidRPr="00287DFB" w:rsidRDefault="00F33432" w:rsidP="005711AC">
            <w:pPr>
              <w:rPr>
                <w:color w:val="000000"/>
                <w:sz w:val="18"/>
              </w:rPr>
            </w:pPr>
          </w:p>
        </w:tc>
        <w:tc>
          <w:tcPr>
            <w:tcW w:w="614" w:type="pct"/>
            <w:tcBorders>
              <w:top w:val="nil"/>
              <w:left w:val="nil"/>
              <w:bottom w:val="nil"/>
              <w:right w:val="nil"/>
            </w:tcBorders>
            <w:shd w:val="clear" w:color="auto" w:fill="auto"/>
          </w:tcPr>
          <w:p w14:paraId="7D26881E" w14:textId="77777777" w:rsidR="00F33432" w:rsidRPr="00287DFB" w:rsidRDefault="00F33432" w:rsidP="005711AC">
            <w:pPr>
              <w:rPr>
                <w:color w:val="000000"/>
                <w:sz w:val="18"/>
              </w:rPr>
            </w:pPr>
          </w:p>
        </w:tc>
        <w:tc>
          <w:tcPr>
            <w:tcW w:w="547" w:type="pct"/>
            <w:tcBorders>
              <w:top w:val="nil"/>
              <w:left w:val="nil"/>
              <w:bottom w:val="nil"/>
              <w:right w:val="nil"/>
            </w:tcBorders>
            <w:shd w:val="clear" w:color="auto" w:fill="auto"/>
            <w:noWrap/>
            <w:vAlign w:val="bottom"/>
          </w:tcPr>
          <w:p w14:paraId="4A40EAA0" w14:textId="77777777" w:rsidR="00F33432" w:rsidRPr="00287DFB" w:rsidRDefault="00F33432" w:rsidP="005711AC">
            <w:pPr>
              <w:rPr>
                <w:color w:val="000000"/>
                <w:sz w:val="18"/>
              </w:rPr>
            </w:pPr>
          </w:p>
        </w:tc>
        <w:tc>
          <w:tcPr>
            <w:tcW w:w="547" w:type="pct"/>
            <w:tcBorders>
              <w:top w:val="nil"/>
              <w:left w:val="nil"/>
              <w:bottom w:val="nil"/>
              <w:right w:val="nil"/>
            </w:tcBorders>
            <w:shd w:val="clear" w:color="auto" w:fill="auto"/>
            <w:noWrap/>
            <w:vAlign w:val="bottom"/>
          </w:tcPr>
          <w:p w14:paraId="3775C794" w14:textId="77777777" w:rsidR="00F33432" w:rsidRPr="00287DFB" w:rsidRDefault="00F33432" w:rsidP="005711AC">
            <w:pPr>
              <w:rPr>
                <w:color w:val="000000"/>
                <w:sz w:val="18"/>
              </w:rPr>
            </w:pPr>
          </w:p>
        </w:tc>
        <w:tc>
          <w:tcPr>
            <w:tcW w:w="530" w:type="pct"/>
            <w:tcBorders>
              <w:top w:val="nil"/>
              <w:left w:val="nil"/>
              <w:bottom w:val="nil"/>
              <w:right w:val="nil"/>
            </w:tcBorders>
            <w:shd w:val="clear" w:color="auto" w:fill="auto"/>
          </w:tcPr>
          <w:p w14:paraId="3C764F3C" w14:textId="77777777" w:rsidR="00F33432" w:rsidRPr="00287DFB" w:rsidRDefault="00F33432" w:rsidP="005711AC">
            <w:pPr>
              <w:rPr>
                <w:color w:val="000000"/>
                <w:sz w:val="18"/>
              </w:rPr>
            </w:pPr>
          </w:p>
        </w:tc>
      </w:tr>
      <w:tr w:rsidR="00684446" w:rsidRPr="00287DFB" w14:paraId="77125C09" w14:textId="77777777" w:rsidTr="00F33432">
        <w:trPr>
          <w:trHeight w:val="82"/>
        </w:trPr>
        <w:tc>
          <w:tcPr>
            <w:tcW w:w="1544" w:type="pct"/>
            <w:tcBorders>
              <w:top w:val="nil"/>
              <w:left w:val="nil"/>
              <w:bottom w:val="nil"/>
              <w:right w:val="nil"/>
            </w:tcBorders>
            <w:shd w:val="clear" w:color="auto" w:fill="auto"/>
            <w:vAlign w:val="center"/>
          </w:tcPr>
          <w:p w14:paraId="6FFC3A7E" w14:textId="77777777" w:rsidR="007C5C06" w:rsidRPr="00287DFB" w:rsidRDefault="007C5C06" w:rsidP="007C5C06">
            <w:pPr>
              <w:jc w:val="left"/>
              <w:rPr>
                <w:sz w:val="18"/>
              </w:rPr>
            </w:pPr>
            <w:r w:rsidRPr="00287DFB">
              <w:rPr>
                <w:b/>
                <w:sz w:val="18"/>
              </w:rPr>
              <w:t>Depósitos</w:t>
            </w:r>
          </w:p>
        </w:tc>
        <w:tc>
          <w:tcPr>
            <w:tcW w:w="608" w:type="pct"/>
            <w:tcBorders>
              <w:top w:val="nil"/>
              <w:left w:val="nil"/>
              <w:bottom w:val="nil"/>
              <w:right w:val="nil"/>
            </w:tcBorders>
            <w:shd w:val="clear" w:color="auto" w:fill="auto"/>
            <w:noWrap/>
            <w:vAlign w:val="center"/>
          </w:tcPr>
          <w:p w14:paraId="3A5CD781" w14:textId="77777777" w:rsidR="007C5C06" w:rsidRPr="00287DFB" w:rsidRDefault="007C5C06" w:rsidP="007C5C06">
            <w:pPr>
              <w:jc w:val="right"/>
              <w:rPr>
                <w:sz w:val="18"/>
              </w:rPr>
            </w:pPr>
            <w:r w:rsidRPr="005711AC">
              <w:rPr>
                <w:b/>
                <w:sz w:val="20"/>
              </w:rPr>
              <w:t>4.758.238</w:t>
            </w:r>
          </w:p>
        </w:tc>
        <w:tc>
          <w:tcPr>
            <w:tcW w:w="610" w:type="pct"/>
            <w:tcBorders>
              <w:top w:val="nil"/>
              <w:left w:val="nil"/>
              <w:bottom w:val="nil"/>
              <w:right w:val="nil"/>
            </w:tcBorders>
            <w:shd w:val="clear" w:color="auto" w:fill="auto"/>
            <w:noWrap/>
            <w:vAlign w:val="center"/>
          </w:tcPr>
          <w:p w14:paraId="16C440B7" w14:textId="77777777" w:rsidR="007C5C06" w:rsidRPr="00287DFB" w:rsidRDefault="007C5C06" w:rsidP="007C5C06">
            <w:pPr>
              <w:ind w:right="47"/>
              <w:jc w:val="right"/>
              <w:rPr>
                <w:sz w:val="18"/>
              </w:rPr>
            </w:pPr>
            <w:r w:rsidRPr="005711AC">
              <w:rPr>
                <w:sz w:val="20"/>
              </w:rPr>
              <w:t>5.490.623</w:t>
            </w:r>
          </w:p>
        </w:tc>
        <w:tc>
          <w:tcPr>
            <w:tcW w:w="614" w:type="pct"/>
            <w:tcBorders>
              <w:top w:val="nil"/>
              <w:left w:val="nil"/>
              <w:bottom w:val="nil"/>
              <w:right w:val="nil"/>
            </w:tcBorders>
            <w:shd w:val="clear" w:color="auto" w:fill="auto"/>
            <w:vAlign w:val="center"/>
          </w:tcPr>
          <w:p w14:paraId="01F35F96" w14:textId="77777777" w:rsidR="007C5C06" w:rsidRPr="00287DFB" w:rsidRDefault="007C5C06" w:rsidP="007C5C06">
            <w:pPr>
              <w:jc w:val="right"/>
              <w:rPr>
                <w:color w:val="000000"/>
                <w:sz w:val="18"/>
              </w:rPr>
            </w:pPr>
            <w:r w:rsidRPr="005711AC">
              <w:rPr>
                <w:sz w:val="20"/>
              </w:rPr>
              <w:t>2.048.809</w:t>
            </w:r>
          </w:p>
        </w:tc>
        <w:tc>
          <w:tcPr>
            <w:tcW w:w="547" w:type="pct"/>
            <w:tcBorders>
              <w:top w:val="nil"/>
              <w:left w:val="nil"/>
              <w:bottom w:val="nil"/>
              <w:right w:val="nil"/>
            </w:tcBorders>
            <w:shd w:val="clear" w:color="auto" w:fill="auto"/>
            <w:noWrap/>
            <w:vAlign w:val="center"/>
          </w:tcPr>
          <w:p w14:paraId="70A6AC52" w14:textId="77777777" w:rsidR="007C5C06" w:rsidRPr="00287DFB" w:rsidRDefault="007C5C06" w:rsidP="007C5C06">
            <w:pPr>
              <w:jc w:val="right"/>
              <w:rPr>
                <w:color w:val="000000"/>
                <w:sz w:val="18"/>
              </w:rPr>
            </w:pPr>
            <w:r w:rsidRPr="005711AC">
              <w:rPr>
                <w:color w:val="000000"/>
                <w:sz w:val="20"/>
              </w:rPr>
              <w:t>-</w:t>
            </w:r>
          </w:p>
        </w:tc>
        <w:tc>
          <w:tcPr>
            <w:tcW w:w="547" w:type="pct"/>
            <w:tcBorders>
              <w:top w:val="nil"/>
              <w:left w:val="nil"/>
              <w:bottom w:val="nil"/>
              <w:right w:val="nil"/>
            </w:tcBorders>
            <w:shd w:val="clear" w:color="auto" w:fill="auto"/>
            <w:noWrap/>
            <w:vAlign w:val="center"/>
          </w:tcPr>
          <w:p w14:paraId="452DB3C9" w14:textId="77777777" w:rsidR="007C5C06" w:rsidRPr="00287DFB" w:rsidRDefault="007C5C06" w:rsidP="007C5C06">
            <w:pPr>
              <w:jc w:val="right"/>
              <w:rPr>
                <w:color w:val="000000"/>
                <w:sz w:val="18"/>
              </w:rPr>
            </w:pPr>
            <w:r w:rsidRPr="005711AC">
              <w:rPr>
                <w:color w:val="000000"/>
                <w:sz w:val="20"/>
              </w:rPr>
              <w:t>-</w:t>
            </w:r>
          </w:p>
        </w:tc>
        <w:tc>
          <w:tcPr>
            <w:tcW w:w="530" w:type="pct"/>
            <w:tcBorders>
              <w:top w:val="nil"/>
              <w:left w:val="nil"/>
              <w:bottom w:val="nil"/>
              <w:right w:val="nil"/>
            </w:tcBorders>
            <w:shd w:val="clear" w:color="auto" w:fill="auto"/>
          </w:tcPr>
          <w:p w14:paraId="05570974" w14:textId="77777777" w:rsidR="007C5C06" w:rsidRPr="00287DFB" w:rsidRDefault="007C5C06" w:rsidP="007C5C06">
            <w:pPr>
              <w:jc w:val="right"/>
              <w:rPr>
                <w:color w:val="000000"/>
                <w:sz w:val="18"/>
              </w:rPr>
            </w:pPr>
          </w:p>
        </w:tc>
      </w:tr>
      <w:tr w:rsidR="00684446" w:rsidRPr="00287DFB" w14:paraId="39F2E01B" w14:textId="77777777" w:rsidTr="00F33432">
        <w:trPr>
          <w:trHeight w:val="242"/>
        </w:trPr>
        <w:tc>
          <w:tcPr>
            <w:tcW w:w="1544" w:type="pct"/>
            <w:tcBorders>
              <w:top w:val="nil"/>
              <w:left w:val="nil"/>
              <w:bottom w:val="nil"/>
              <w:right w:val="nil"/>
            </w:tcBorders>
            <w:shd w:val="clear" w:color="auto" w:fill="auto"/>
            <w:vAlign w:val="center"/>
          </w:tcPr>
          <w:p w14:paraId="1661CE9E" w14:textId="77777777" w:rsidR="007C5C06" w:rsidRPr="00287DFB" w:rsidRDefault="007C5C06" w:rsidP="007C5C06">
            <w:pPr>
              <w:jc w:val="left"/>
              <w:rPr>
                <w:sz w:val="18"/>
              </w:rPr>
            </w:pPr>
            <w:r w:rsidRPr="00287DFB">
              <w:rPr>
                <w:b/>
                <w:sz w:val="18"/>
              </w:rPr>
              <w:t>Otros pasivos financieros</w:t>
            </w:r>
          </w:p>
        </w:tc>
        <w:tc>
          <w:tcPr>
            <w:tcW w:w="608" w:type="pct"/>
            <w:tcBorders>
              <w:top w:val="nil"/>
              <w:left w:val="nil"/>
              <w:bottom w:val="nil"/>
              <w:right w:val="nil"/>
            </w:tcBorders>
            <w:shd w:val="clear" w:color="auto" w:fill="auto"/>
            <w:vAlign w:val="center"/>
          </w:tcPr>
          <w:p w14:paraId="414034ED" w14:textId="77777777" w:rsidR="007C5C06" w:rsidRPr="00287DFB" w:rsidRDefault="007C5C06" w:rsidP="007C5C06">
            <w:pPr>
              <w:jc w:val="right"/>
              <w:rPr>
                <w:sz w:val="18"/>
              </w:rPr>
            </w:pPr>
            <w:r w:rsidRPr="005711AC">
              <w:rPr>
                <w:b/>
                <w:sz w:val="20"/>
              </w:rPr>
              <w:t>620.294</w:t>
            </w:r>
          </w:p>
        </w:tc>
        <w:tc>
          <w:tcPr>
            <w:tcW w:w="610" w:type="pct"/>
            <w:tcBorders>
              <w:top w:val="nil"/>
              <w:left w:val="nil"/>
              <w:bottom w:val="nil"/>
              <w:right w:val="nil"/>
            </w:tcBorders>
            <w:shd w:val="clear" w:color="auto" w:fill="auto"/>
            <w:vAlign w:val="center"/>
          </w:tcPr>
          <w:p w14:paraId="573B4469" w14:textId="77777777" w:rsidR="007C5C06" w:rsidRPr="00287DFB" w:rsidRDefault="007C5C06" w:rsidP="007C5C06">
            <w:pPr>
              <w:jc w:val="right"/>
              <w:rPr>
                <w:sz w:val="18"/>
              </w:rPr>
            </w:pPr>
            <w:r w:rsidRPr="005711AC">
              <w:rPr>
                <w:sz w:val="20"/>
              </w:rPr>
              <w:t>182.287</w:t>
            </w:r>
          </w:p>
        </w:tc>
        <w:tc>
          <w:tcPr>
            <w:tcW w:w="614" w:type="pct"/>
            <w:tcBorders>
              <w:top w:val="nil"/>
              <w:left w:val="nil"/>
              <w:bottom w:val="nil"/>
              <w:right w:val="nil"/>
            </w:tcBorders>
            <w:shd w:val="clear" w:color="auto" w:fill="auto"/>
            <w:vAlign w:val="center"/>
          </w:tcPr>
          <w:p w14:paraId="17BC4198" w14:textId="77777777" w:rsidR="007C5C06" w:rsidRPr="00287DFB" w:rsidDel="00884B6F" w:rsidRDefault="007C5C06" w:rsidP="007C5C06">
            <w:pPr>
              <w:jc w:val="right"/>
              <w:rPr>
                <w:sz w:val="18"/>
              </w:rPr>
            </w:pPr>
            <w:r w:rsidRPr="005711AC">
              <w:rPr>
                <w:sz w:val="20"/>
              </w:rPr>
              <w:t>219.109</w:t>
            </w:r>
          </w:p>
        </w:tc>
        <w:tc>
          <w:tcPr>
            <w:tcW w:w="547" w:type="pct"/>
            <w:tcBorders>
              <w:top w:val="nil"/>
              <w:left w:val="nil"/>
              <w:bottom w:val="nil"/>
              <w:right w:val="nil"/>
            </w:tcBorders>
            <w:shd w:val="clear" w:color="auto" w:fill="auto"/>
            <w:vAlign w:val="center"/>
          </w:tcPr>
          <w:p w14:paraId="2C2D28B4" w14:textId="77777777" w:rsidR="007C5C06" w:rsidRPr="00287DFB" w:rsidRDefault="007C5C06" w:rsidP="007C5C06">
            <w:pPr>
              <w:jc w:val="right"/>
              <w:rPr>
                <w:sz w:val="18"/>
              </w:rPr>
            </w:pPr>
            <w:r w:rsidRPr="005711AC">
              <w:rPr>
                <w:sz w:val="20"/>
              </w:rPr>
              <w:t>27.757</w:t>
            </w:r>
          </w:p>
        </w:tc>
        <w:tc>
          <w:tcPr>
            <w:tcW w:w="547" w:type="pct"/>
            <w:tcBorders>
              <w:top w:val="nil"/>
              <w:left w:val="nil"/>
              <w:bottom w:val="nil"/>
              <w:right w:val="nil"/>
            </w:tcBorders>
            <w:shd w:val="clear" w:color="auto" w:fill="auto"/>
            <w:vAlign w:val="center"/>
          </w:tcPr>
          <w:p w14:paraId="5B7F5BFA" w14:textId="77777777" w:rsidR="007C5C06" w:rsidRPr="00287DFB" w:rsidRDefault="007C5C06" w:rsidP="007C5C06">
            <w:pPr>
              <w:jc w:val="right"/>
              <w:rPr>
                <w:sz w:val="18"/>
              </w:rPr>
            </w:pPr>
            <w:r w:rsidRPr="005711AC">
              <w:rPr>
                <w:sz w:val="20"/>
              </w:rPr>
              <w:t>1.335</w:t>
            </w:r>
          </w:p>
        </w:tc>
        <w:tc>
          <w:tcPr>
            <w:tcW w:w="530" w:type="pct"/>
            <w:tcBorders>
              <w:top w:val="nil"/>
              <w:left w:val="nil"/>
              <w:bottom w:val="nil"/>
              <w:right w:val="nil"/>
            </w:tcBorders>
            <w:shd w:val="clear" w:color="auto" w:fill="auto"/>
            <w:vAlign w:val="center"/>
          </w:tcPr>
          <w:p w14:paraId="3FF876D0" w14:textId="77777777" w:rsidR="007C5C06" w:rsidRPr="00287DFB" w:rsidRDefault="007C5C06" w:rsidP="007C5C06">
            <w:pPr>
              <w:jc w:val="right"/>
              <w:rPr>
                <w:sz w:val="18"/>
              </w:rPr>
            </w:pPr>
            <w:r w:rsidRPr="005711AC">
              <w:rPr>
                <w:sz w:val="20"/>
              </w:rPr>
              <w:t>204</w:t>
            </w:r>
          </w:p>
        </w:tc>
      </w:tr>
      <w:tr w:rsidR="00684446" w:rsidRPr="00287DFB" w14:paraId="27823119" w14:textId="77777777" w:rsidTr="00F33432">
        <w:trPr>
          <w:trHeight w:val="163"/>
        </w:trPr>
        <w:tc>
          <w:tcPr>
            <w:tcW w:w="1544" w:type="pct"/>
            <w:tcBorders>
              <w:top w:val="nil"/>
              <w:left w:val="nil"/>
              <w:bottom w:val="nil"/>
              <w:right w:val="nil"/>
            </w:tcBorders>
            <w:shd w:val="clear" w:color="auto" w:fill="auto"/>
            <w:vAlign w:val="center"/>
          </w:tcPr>
          <w:p w14:paraId="358C3DC8" w14:textId="77777777" w:rsidR="007C5C06" w:rsidRPr="00287DFB" w:rsidRDefault="007C5C06" w:rsidP="007C5C06">
            <w:pPr>
              <w:jc w:val="left"/>
              <w:rPr>
                <w:sz w:val="18"/>
              </w:rPr>
            </w:pPr>
            <w:r w:rsidRPr="00287DFB">
              <w:rPr>
                <w:b/>
                <w:sz w:val="18"/>
              </w:rPr>
              <w:t>Financiaciones recibidas del BCRA y otras instituciones financieras</w:t>
            </w:r>
          </w:p>
        </w:tc>
        <w:tc>
          <w:tcPr>
            <w:tcW w:w="608" w:type="pct"/>
            <w:tcBorders>
              <w:top w:val="nil"/>
              <w:left w:val="nil"/>
              <w:bottom w:val="nil"/>
              <w:right w:val="nil"/>
            </w:tcBorders>
            <w:shd w:val="clear" w:color="auto" w:fill="auto"/>
            <w:vAlign w:val="center"/>
          </w:tcPr>
          <w:p w14:paraId="602AF08E" w14:textId="77777777" w:rsidR="007C5C06" w:rsidRPr="00287DFB" w:rsidRDefault="007C5C06" w:rsidP="007C5C06">
            <w:pPr>
              <w:jc w:val="right"/>
              <w:rPr>
                <w:sz w:val="18"/>
              </w:rPr>
            </w:pPr>
            <w:r w:rsidRPr="005711AC">
              <w:rPr>
                <w:b/>
                <w:sz w:val="20"/>
              </w:rPr>
              <w:t>2.392</w:t>
            </w:r>
          </w:p>
        </w:tc>
        <w:tc>
          <w:tcPr>
            <w:tcW w:w="610" w:type="pct"/>
            <w:tcBorders>
              <w:top w:val="nil"/>
              <w:left w:val="nil"/>
              <w:bottom w:val="nil"/>
              <w:right w:val="nil"/>
            </w:tcBorders>
            <w:shd w:val="clear" w:color="auto" w:fill="auto"/>
            <w:vAlign w:val="center"/>
          </w:tcPr>
          <w:p w14:paraId="6A5B5BB0" w14:textId="77777777" w:rsidR="007C5C06" w:rsidRPr="00287DFB" w:rsidRDefault="007C5C06" w:rsidP="007C5C06">
            <w:pPr>
              <w:jc w:val="right"/>
              <w:rPr>
                <w:sz w:val="18"/>
              </w:rPr>
            </w:pPr>
            <w:r w:rsidRPr="005711AC">
              <w:rPr>
                <w:sz w:val="20"/>
              </w:rPr>
              <w:t>1.266.183</w:t>
            </w:r>
          </w:p>
        </w:tc>
        <w:tc>
          <w:tcPr>
            <w:tcW w:w="614" w:type="pct"/>
            <w:tcBorders>
              <w:top w:val="nil"/>
              <w:left w:val="nil"/>
              <w:bottom w:val="nil"/>
              <w:right w:val="nil"/>
            </w:tcBorders>
            <w:shd w:val="clear" w:color="auto" w:fill="auto"/>
            <w:vAlign w:val="center"/>
          </w:tcPr>
          <w:p w14:paraId="4DD9628D" w14:textId="77777777" w:rsidR="007C5C06" w:rsidRPr="00287DFB" w:rsidRDefault="007C5C06" w:rsidP="007C5C06">
            <w:pPr>
              <w:jc w:val="right"/>
              <w:rPr>
                <w:sz w:val="18"/>
              </w:rPr>
            </w:pPr>
            <w:r w:rsidRPr="005711AC">
              <w:rPr>
                <w:sz w:val="20"/>
              </w:rPr>
              <w:t>1.120.040</w:t>
            </w:r>
          </w:p>
        </w:tc>
        <w:tc>
          <w:tcPr>
            <w:tcW w:w="547" w:type="pct"/>
            <w:tcBorders>
              <w:top w:val="nil"/>
              <w:left w:val="nil"/>
              <w:bottom w:val="nil"/>
              <w:right w:val="nil"/>
            </w:tcBorders>
            <w:shd w:val="clear" w:color="auto" w:fill="auto"/>
            <w:vAlign w:val="center"/>
          </w:tcPr>
          <w:p w14:paraId="27A69F7B" w14:textId="77777777" w:rsidR="007C5C06" w:rsidRPr="00287DFB" w:rsidRDefault="007C5C06" w:rsidP="007C5C06">
            <w:pPr>
              <w:jc w:val="right"/>
              <w:rPr>
                <w:sz w:val="18"/>
              </w:rPr>
            </w:pPr>
            <w:r w:rsidRPr="005711AC">
              <w:rPr>
                <w:sz w:val="20"/>
              </w:rPr>
              <w:t>-</w:t>
            </w:r>
          </w:p>
        </w:tc>
        <w:tc>
          <w:tcPr>
            <w:tcW w:w="547" w:type="pct"/>
            <w:tcBorders>
              <w:top w:val="nil"/>
              <w:left w:val="nil"/>
              <w:bottom w:val="nil"/>
              <w:right w:val="nil"/>
            </w:tcBorders>
            <w:shd w:val="clear" w:color="auto" w:fill="auto"/>
            <w:vAlign w:val="center"/>
          </w:tcPr>
          <w:p w14:paraId="3E40E682" w14:textId="77777777" w:rsidR="007C5C06" w:rsidRPr="00287DFB" w:rsidRDefault="007C5C06" w:rsidP="007C5C06">
            <w:pPr>
              <w:jc w:val="right"/>
              <w:rPr>
                <w:sz w:val="18"/>
              </w:rPr>
            </w:pPr>
            <w:r w:rsidRPr="005711AC">
              <w:rPr>
                <w:sz w:val="20"/>
              </w:rPr>
              <w:t>-</w:t>
            </w:r>
          </w:p>
        </w:tc>
        <w:tc>
          <w:tcPr>
            <w:tcW w:w="530" w:type="pct"/>
            <w:tcBorders>
              <w:top w:val="nil"/>
              <w:left w:val="nil"/>
              <w:bottom w:val="nil"/>
              <w:right w:val="nil"/>
            </w:tcBorders>
            <w:shd w:val="clear" w:color="auto" w:fill="auto"/>
            <w:vAlign w:val="center"/>
          </w:tcPr>
          <w:p w14:paraId="5AD7E53D" w14:textId="77777777" w:rsidR="007C5C06" w:rsidRPr="00287DFB" w:rsidRDefault="007C5C06" w:rsidP="007C5C06">
            <w:pPr>
              <w:jc w:val="right"/>
              <w:rPr>
                <w:sz w:val="18"/>
              </w:rPr>
            </w:pPr>
            <w:r w:rsidRPr="005711AC">
              <w:rPr>
                <w:sz w:val="20"/>
              </w:rPr>
              <w:t>263.489</w:t>
            </w:r>
          </w:p>
        </w:tc>
      </w:tr>
      <w:tr w:rsidR="00684446" w:rsidRPr="00287DFB" w14:paraId="1FBB75C4" w14:textId="77777777" w:rsidTr="00F33432">
        <w:trPr>
          <w:trHeight w:val="242"/>
        </w:trPr>
        <w:tc>
          <w:tcPr>
            <w:tcW w:w="1544" w:type="pct"/>
            <w:tcBorders>
              <w:top w:val="nil"/>
              <w:left w:val="nil"/>
              <w:bottom w:val="nil"/>
              <w:right w:val="nil"/>
            </w:tcBorders>
            <w:shd w:val="clear" w:color="auto" w:fill="auto"/>
            <w:vAlign w:val="center"/>
          </w:tcPr>
          <w:p w14:paraId="48A2610D" w14:textId="77777777" w:rsidR="007C5C06" w:rsidRPr="00287DFB" w:rsidRDefault="007C5C06" w:rsidP="007C5C06">
            <w:pPr>
              <w:jc w:val="left"/>
              <w:rPr>
                <w:sz w:val="18"/>
              </w:rPr>
            </w:pPr>
            <w:r w:rsidRPr="00287DFB">
              <w:rPr>
                <w:b/>
                <w:sz w:val="18"/>
              </w:rPr>
              <w:t>Obligaciones negociables emitidas</w:t>
            </w:r>
          </w:p>
        </w:tc>
        <w:tc>
          <w:tcPr>
            <w:tcW w:w="608" w:type="pct"/>
            <w:tcBorders>
              <w:top w:val="nil"/>
              <w:left w:val="nil"/>
              <w:bottom w:val="nil"/>
              <w:right w:val="nil"/>
            </w:tcBorders>
            <w:shd w:val="clear" w:color="auto" w:fill="auto"/>
            <w:vAlign w:val="center"/>
          </w:tcPr>
          <w:p w14:paraId="187208D1" w14:textId="77777777" w:rsidR="007C5C06" w:rsidRPr="00287DFB" w:rsidRDefault="007C5C06" w:rsidP="007C5C06">
            <w:pPr>
              <w:jc w:val="right"/>
              <w:rPr>
                <w:sz w:val="18"/>
              </w:rPr>
            </w:pPr>
            <w:r w:rsidRPr="005711AC">
              <w:rPr>
                <w:b/>
                <w:sz w:val="20"/>
              </w:rPr>
              <w:t>1.627.873</w:t>
            </w:r>
          </w:p>
        </w:tc>
        <w:tc>
          <w:tcPr>
            <w:tcW w:w="610" w:type="pct"/>
            <w:tcBorders>
              <w:top w:val="nil"/>
              <w:left w:val="nil"/>
              <w:bottom w:val="nil"/>
              <w:right w:val="nil"/>
            </w:tcBorders>
            <w:shd w:val="clear" w:color="auto" w:fill="auto"/>
            <w:vAlign w:val="center"/>
          </w:tcPr>
          <w:p w14:paraId="69C8EC46" w14:textId="77777777" w:rsidR="007C5C06" w:rsidRPr="00287DFB" w:rsidRDefault="007C5C06" w:rsidP="007C5C06">
            <w:pPr>
              <w:jc w:val="right"/>
              <w:rPr>
                <w:sz w:val="18"/>
              </w:rPr>
            </w:pPr>
            <w:r w:rsidRPr="005711AC">
              <w:rPr>
                <w:sz w:val="20"/>
              </w:rPr>
              <w:t>2.131.148</w:t>
            </w:r>
          </w:p>
        </w:tc>
        <w:tc>
          <w:tcPr>
            <w:tcW w:w="614" w:type="pct"/>
            <w:tcBorders>
              <w:top w:val="nil"/>
              <w:left w:val="nil"/>
              <w:bottom w:val="nil"/>
              <w:right w:val="nil"/>
            </w:tcBorders>
            <w:shd w:val="clear" w:color="auto" w:fill="auto"/>
            <w:vAlign w:val="center"/>
          </w:tcPr>
          <w:p w14:paraId="5C1D3C07" w14:textId="77777777" w:rsidR="007C5C06" w:rsidRPr="00287DFB" w:rsidRDefault="007C5C06" w:rsidP="007C5C06">
            <w:pPr>
              <w:jc w:val="right"/>
              <w:rPr>
                <w:sz w:val="18"/>
              </w:rPr>
            </w:pPr>
            <w:r w:rsidRPr="005711AC">
              <w:rPr>
                <w:sz w:val="20"/>
              </w:rPr>
              <w:t>2.511.191</w:t>
            </w:r>
          </w:p>
        </w:tc>
        <w:tc>
          <w:tcPr>
            <w:tcW w:w="547" w:type="pct"/>
            <w:tcBorders>
              <w:top w:val="nil"/>
              <w:left w:val="nil"/>
              <w:bottom w:val="nil"/>
              <w:right w:val="nil"/>
            </w:tcBorders>
            <w:shd w:val="clear" w:color="auto" w:fill="auto"/>
            <w:vAlign w:val="center"/>
          </w:tcPr>
          <w:p w14:paraId="6894C962" w14:textId="77777777" w:rsidR="007C5C06" w:rsidRPr="00287DFB" w:rsidRDefault="007C5C06" w:rsidP="007C5C06">
            <w:pPr>
              <w:jc w:val="right"/>
              <w:rPr>
                <w:sz w:val="18"/>
              </w:rPr>
            </w:pPr>
            <w:r w:rsidRPr="005711AC">
              <w:rPr>
                <w:sz w:val="20"/>
              </w:rPr>
              <w:t>-</w:t>
            </w:r>
          </w:p>
        </w:tc>
        <w:tc>
          <w:tcPr>
            <w:tcW w:w="547" w:type="pct"/>
            <w:tcBorders>
              <w:top w:val="nil"/>
              <w:left w:val="nil"/>
              <w:bottom w:val="nil"/>
              <w:right w:val="nil"/>
            </w:tcBorders>
            <w:shd w:val="clear" w:color="auto" w:fill="auto"/>
            <w:vAlign w:val="center"/>
          </w:tcPr>
          <w:p w14:paraId="2EFEA392" w14:textId="77777777" w:rsidR="007C5C06" w:rsidRPr="00287DFB" w:rsidRDefault="007C5C06" w:rsidP="007C5C06">
            <w:pPr>
              <w:jc w:val="right"/>
              <w:rPr>
                <w:sz w:val="18"/>
              </w:rPr>
            </w:pPr>
            <w:r w:rsidRPr="005711AC">
              <w:rPr>
                <w:sz w:val="20"/>
              </w:rPr>
              <w:t>-</w:t>
            </w:r>
          </w:p>
        </w:tc>
        <w:tc>
          <w:tcPr>
            <w:tcW w:w="530" w:type="pct"/>
            <w:tcBorders>
              <w:top w:val="nil"/>
              <w:left w:val="nil"/>
              <w:bottom w:val="nil"/>
              <w:right w:val="nil"/>
            </w:tcBorders>
            <w:shd w:val="clear" w:color="auto" w:fill="auto"/>
            <w:vAlign w:val="center"/>
          </w:tcPr>
          <w:p w14:paraId="79D5F240" w14:textId="77777777" w:rsidR="007C5C06" w:rsidRPr="00287DFB" w:rsidRDefault="007C5C06" w:rsidP="007C5C06">
            <w:pPr>
              <w:jc w:val="right"/>
              <w:rPr>
                <w:sz w:val="18"/>
              </w:rPr>
            </w:pPr>
            <w:r w:rsidRPr="005711AC">
              <w:rPr>
                <w:sz w:val="20"/>
              </w:rPr>
              <w:t>-</w:t>
            </w:r>
          </w:p>
        </w:tc>
      </w:tr>
      <w:tr w:rsidR="00684446" w:rsidRPr="00287DFB" w14:paraId="5D94A3A8" w14:textId="77777777" w:rsidTr="00F33432">
        <w:trPr>
          <w:trHeight w:val="242"/>
        </w:trPr>
        <w:tc>
          <w:tcPr>
            <w:tcW w:w="1544" w:type="pct"/>
            <w:tcBorders>
              <w:top w:val="nil"/>
              <w:left w:val="nil"/>
              <w:bottom w:val="nil"/>
              <w:right w:val="nil"/>
            </w:tcBorders>
            <w:shd w:val="clear" w:color="auto" w:fill="auto"/>
            <w:vAlign w:val="center"/>
          </w:tcPr>
          <w:p w14:paraId="75A1A50F" w14:textId="77777777" w:rsidR="007C5C06" w:rsidRPr="00287DFB" w:rsidRDefault="007C5C06" w:rsidP="007C5C06">
            <w:pPr>
              <w:jc w:val="left"/>
              <w:rPr>
                <w:b/>
                <w:sz w:val="18"/>
              </w:rPr>
            </w:pPr>
            <w:r w:rsidRPr="00287DFB">
              <w:rPr>
                <w:b/>
                <w:sz w:val="18"/>
              </w:rPr>
              <w:t>Pasivo por impuesto a las ganancias corriente</w:t>
            </w:r>
          </w:p>
        </w:tc>
        <w:tc>
          <w:tcPr>
            <w:tcW w:w="608" w:type="pct"/>
            <w:tcBorders>
              <w:top w:val="nil"/>
              <w:left w:val="nil"/>
              <w:bottom w:val="nil"/>
              <w:right w:val="nil"/>
            </w:tcBorders>
            <w:shd w:val="clear" w:color="auto" w:fill="auto"/>
            <w:vAlign w:val="center"/>
          </w:tcPr>
          <w:p w14:paraId="55462DE1" w14:textId="77777777" w:rsidR="007C5C06" w:rsidRPr="005711AC" w:rsidRDefault="007C5C06" w:rsidP="007C5C06">
            <w:pPr>
              <w:jc w:val="right"/>
              <w:rPr>
                <w:b/>
                <w:sz w:val="18"/>
              </w:rPr>
            </w:pPr>
            <w:r w:rsidRPr="005711AC">
              <w:rPr>
                <w:b/>
                <w:sz w:val="20"/>
              </w:rPr>
              <w:t>-</w:t>
            </w:r>
          </w:p>
        </w:tc>
        <w:tc>
          <w:tcPr>
            <w:tcW w:w="610" w:type="pct"/>
            <w:tcBorders>
              <w:top w:val="nil"/>
              <w:left w:val="nil"/>
              <w:bottom w:val="nil"/>
              <w:right w:val="nil"/>
            </w:tcBorders>
            <w:shd w:val="clear" w:color="auto" w:fill="auto"/>
            <w:vAlign w:val="center"/>
          </w:tcPr>
          <w:p w14:paraId="005AED47" w14:textId="77777777" w:rsidR="007C5C06" w:rsidRPr="00287DFB" w:rsidRDefault="007C5C06" w:rsidP="007C5C06">
            <w:pPr>
              <w:jc w:val="right"/>
              <w:rPr>
                <w:sz w:val="18"/>
              </w:rPr>
            </w:pPr>
            <w:r w:rsidRPr="005711AC">
              <w:rPr>
                <w:sz w:val="20"/>
              </w:rPr>
              <w:t>-</w:t>
            </w:r>
          </w:p>
        </w:tc>
        <w:tc>
          <w:tcPr>
            <w:tcW w:w="614" w:type="pct"/>
            <w:tcBorders>
              <w:top w:val="nil"/>
              <w:left w:val="nil"/>
              <w:bottom w:val="nil"/>
              <w:right w:val="nil"/>
            </w:tcBorders>
            <w:vAlign w:val="center"/>
          </w:tcPr>
          <w:p w14:paraId="3B4D7CC8" w14:textId="77777777" w:rsidR="007C5C06" w:rsidRPr="00287DFB" w:rsidRDefault="007C5C06" w:rsidP="007C5C06">
            <w:pPr>
              <w:jc w:val="right"/>
              <w:rPr>
                <w:sz w:val="18"/>
              </w:rPr>
            </w:pPr>
            <w:r w:rsidRPr="005711AC">
              <w:rPr>
                <w:sz w:val="20"/>
              </w:rPr>
              <w:t>190.017</w:t>
            </w:r>
          </w:p>
        </w:tc>
        <w:tc>
          <w:tcPr>
            <w:tcW w:w="547" w:type="pct"/>
            <w:tcBorders>
              <w:top w:val="nil"/>
              <w:left w:val="nil"/>
              <w:bottom w:val="nil"/>
              <w:right w:val="nil"/>
            </w:tcBorders>
            <w:shd w:val="clear" w:color="auto" w:fill="auto"/>
            <w:vAlign w:val="center"/>
          </w:tcPr>
          <w:p w14:paraId="26B8E325" w14:textId="77777777" w:rsidR="007C5C06" w:rsidRPr="00287DFB" w:rsidRDefault="007C5C06" w:rsidP="007C5C06">
            <w:pPr>
              <w:jc w:val="right"/>
              <w:rPr>
                <w:sz w:val="18"/>
              </w:rPr>
            </w:pPr>
          </w:p>
        </w:tc>
        <w:tc>
          <w:tcPr>
            <w:tcW w:w="547" w:type="pct"/>
            <w:tcBorders>
              <w:top w:val="nil"/>
              <w:left w:val="nil"/>
              <w:bottom w:val="nil"/>
              <w:right w:val="nil"/>
            </w:tcBorders>
            <w:shd w:val="clear" w:color="auto" w:fill="auto"/>
            <w:vAlign w:val="center"/>
          </w:tcPr>
          <w:p w14:paraId="1DEEC62E" w14:textId="77777777" w:rsidR="007C5C06" w:rsidRPr="00287DFB" w:rsidRDefault="007C5C06" w:rsidP="007C5C06">
            <w:pPr>
              <w:jc w:val="right"/>
              <w:rPr>
                <w:sz w:val="18"/>
              </w:rPr>
            </w:pPr>
          </w:p>
        </w:tc>
        <w:tc>
          <w:tcPr>
            <w:tcW w:w="530" w:type="pct"/>
            <w:tcBorders>
              <w:top w:val="nil"/>
              <w:left w:val="nil"/>
              <w:bottom w:val="nil"/>
              <w:right w:val="nil"/>
            </w:tcBorders>
            <w:vAlign w:val="center"/>
          </w:tcPr>
          <w:p w14:paraId="6C358DFA" w14:textId="77777777" w:rsidR="007C5C06" w:rsidRPr="00287DFB" w:rsidRDefault="007C5C06" w:rsidP="007C5C06">
            <w:pPr>
              <w:jc w:val="right"/>
              <w:rPr>
                <w:sz w:val="18"/>
              </w:rPr>
            </w:pPr>
            <w:r w:rsidRPr="005711AC">
              <w:rPr>
                <w:sz w:val="20"/>
              </w:rPr>
              <w:t>-</w:t>
            </w:r>
          </w:p>
        </w:tc>
      </w:tr>
      <w:tr w:rsidR="00684446" w:rsidRPr="00287DFB" w14:paraId="1554ECFA" w14:textId="77777777" w:rsidTr="00F33432">
        <w:trPr>
          <w:trHeight w:val="242"/>
        </w:trPr>
        <w:tc>
          <w:tcPr>
            <w:tcW w:w="1544" w:type="pct"/>
            <w:tcBorders>
              <w:top w:val="nil"/>
              <w:left w:val="nil"/>
              <w:bottom w:val="nil"/>
              <w:right w:val="nil"/>
            </w:tcBorders>
            <w:shd w:val="clear" w:color="auto" w:fill="auto"/>
            <w:vAlign w:val="center"/>
          </w:tcPr>
          <w:p w14:paraId="2A575D58" w14:textId="77777777" w:rsidR="007C5C06" w:rsidRPr="00287DFB" w:rsidRDefault="007C5C06" w:rsidP="007C5C06">
            <w:pPr>
              <w:jc w:val="left"/>
              <w:rPr>
                <w:sz w:val="18"/>
              </w:rPr>
            </w:pPr>
            <w:r w:rsidRPr="00287DFB">
              <w:rPr>
                <w:b/>
                <w:sz w:val="18"/>
              </w:rPr>
              <w:t>Provisiones</w:t>
            </w:r>
          </w:p>
        </w:tc>
        <w:tc>
          <w:tcPr>
            <w:tcW w:w="608" w:type="pct"/>
            <w:tcBorders>
              <w:top w:val="nil"/>
              <w:left w:val="nil"/>
              <w:bottom w:val="nil"/>
              <w:right w:val="nil"/>
            </w:tcBorders>
            <w:shd w:val="clear" w:color="auto" w:fill="auto"/>
            <w:vAlign w:val="center"/>
          </w:tcPr>
          <w:p w14:paraId="74A4AF5D" w14:textId="77777777" w:rsidR="007C5C06" w:rsidRPr="00287DFB" w:rsidRDefault="007C5C06" w:rsidP="007C5C06">
            <w:pPr>
              <w:jc w:val="right"/>
              <w:rPr>
                <w:sz w:val="18"/>
              </w:rPr>
            </w:pPr>
            <w:r w:rsidRPr="005711AC">
              <w:rPr>
                <w:b/>
                <w:sz w:val="20"/>
              </w:rPr>
              <w:t>61.331</w:t>
            </w:r>
          </w:p>
        </w:tc>
        <w:tc>
          <w:tcPr>
            <w:tcW w:w="610" w:type="pct"/>
            <w:tcBorders>
              <w:top w:val="nil"/>
              <w:left w:val="nil"/>
              <w:bottom w:val="nil"/>
              <w:right w:val="nil"/>
            </w:tcBorders>
            <w:shd w:val="clear" w:color="auto" w:fill="auto"/>
            <w:vAlign w:val="center"/>
          </w:tcPr>
          <w:p w14:paraId="6CE87E0A" w14:textId="77777777" w:rsidR="007C5C06" w:rsidRPr="00287DFB" w:rsidRDefault="007C5C06" w:rsidP="007C5C06">
            <w:pPr>
              <w:jc w:val="right"/>
              <w:rPr>
                <w:sz w:val="18"/>
              </w:rPr>
            </w:pPr>
            <w:r w:rsidRPr="005711AC">
              <w:rPr>
                <w:sz w:val="20"/>
              </w:rPr>
              <w:t>58.282</w:t>
            </w:r>
          </w:p>
        </w:tc>
        <w:tc>
          <w:tcPr>
            <w:tcW w:w="614" w:type="pct"/>
            <w:tcBorders>
              <w:top w:val="nil"/>
              <w:left w:val="nil"/>
              <w:bottom w:val="nil"/>
              <w:right w:val="nil"/>
            </w:tcBorders>
            <w:shd w:val="clear" w:color="auto" w:fill="auto"/>
            <w:vAlign w:val="center"/>
          </w:tcPr>
          <w:p w14:paraId="2E383E32" w14:textId="77777777" w:rsidR="007C5C06" w:rsidRPr="00287DFB" w:rsidRDefault="007C5C06" w:rsidP="007C5C06">
            <w:pPr>
              <w:jc w:val="right"/>
              <w:rPr>
                <w:sz w:val="18"/>
              </w:rPr>
            </w:pPr>
            <w:r w:rsidRPr="005711AC">
              <w:rPr>
                <w:sz w:val="20"/>
              </w:rPr>
              <w:t>66.286</w:t>
            </w:r>
          </w:p>
        </w:tc>
        <w:tc>
          <w:tcPr>
            <w:tcW w:w="547" w:type="pct"/>
            <w:tcBorders>
              <w:top w:val="nil"/>
              <w:left w:val="nil"/>
              <w:bottom w:val="nil"/>
              <w:right w:val="nil"/>
            </w:tcBorders>
            <w:shd w:val="clear" w:color="auto" w:fill="auto"/>
            <w:vAlign w:val="center"/>
          </w:tcPr>
          <w:p w14:paraId="3EB6C1AE" w14:textId="77777777" w:rsidR="007C5C06" w:rsidRPr="00287DFB" w:rsidRDefault="007C5C06" w:rsidP="007C5C06">
            <w:pPr>
              <w:jc w:val="right"/>
              <w:rPr>
                <w:color w:val="000000"/>
                <w:sz w:val="18"/>
              </w:rPr>
            </w:pPr>
            <w:r w:rsidRPr="005711AC">
              <w:rPr>
                <w:sz w:val="20"/>
              </w:rPr>
              <w:t>-</w:t>
            </w:r>
          </w:p>
        </w:tc>
        <w:tc>
          <w:tcPr>
            <w:tcW w:w="547" w:type="pct"/>
            <w:tcBorders>
              <w:top w:val="nil"/>
              <w:left w:val="nil"/>
              <w:bottom w:val="nil"/>
              <w:right w:val="nil"/>
            </w:tcBorders>
            <w:shd w:val="clear" w:color="auto" w:fill="auto"/>
            <w:vAlign w:val="center"/>
          </w:tcPr>
          <w:p w14:paraId="04310EED" w14:textId="77777777" w:rsidR="007C5C06" w:rsidRPr="00287DFB" w:rsidRDefault="007C5C06" w:rsidP="007C5C06">
            <w:pPr>
              <w:jc w:val="right"/>
              <w:rPr>
                <w:color w:val="000000"/>
                <w:sz w:val="18"/>
              </w:rPr>
            </w:pPr>
            <w:r w:rsidRPr="005711AC">
              <w:rPr>
                <w:sz w:val="20"/>
              </w:rPr>
              <w:t>-</w:t>
            </w:r>
          </w:p>
        </w:tc>
        <w:tc>
          <w:tcPr>
            <w:tcW w:w="530" w:type="pct"/>
            <w:tcBorders>
              <w:top w:val="nil"/>
              <w:left w:val="nil"/>
              <w:bottom w:val="nil"/>
              <w:right w:val="nil"/>
            </w:tcBorders>
            <w:shd w:val="clear" w:color="auto" w:fill="auto"/>
            <w:vAlign w:val="center"/>
          </w:tcPr>
          <w:p w14:paraId="69163DFC" w14:textId="77777777" w:rsidR="007C5C06" w:rsidRPr="00287DFB" w:rsidRDefault="007C5C06" w:rsidP="007C5C06">
            <w:pPr>
              <w:jc w:val="right"/>
              <w:rPr>
                <w:sz w:val="18"/>
              </w:rPr>
            </w:pPr>
            <w:r w:rsidRPr="005711AC">
              <w:rPr>
                <w:sz w:val="20"/>
              </w:rPr>
              <w:t>-</w:t>
            </w:r>
          </w:p>
        </w:tc>
      </w:tr>
      <w:tr w:rsidR="00684446" w:rsidRPr="00287DFB" w14:paraId="5EB011CE" w14:textId="77777777" w:rsidTr="00F33432">
        <w:trPr>
          <w:trHeight w:val="242"/>
        </w:trPr>
        <w:tc>
          <w:tcPr>
            <w:tcW w:w="1544" w:type="pct"/>
            <w:tcBorders>
              <w:top w:val="nil"/>
              <w:left w:val="nil"/>
              <w:bottom w:val="nil"/>
              <w:right w:val="nil"/>
            </w:tcBorders>
            <w:shd w:val="clear" w:color="auto" w:fill="auto"/>
            <w:vAlign w:val="center"/>
          </w:tcPr>
          <w:p w14:paraId="7613F308" w14:textId="77777777" w:rsidR="007C5C06" w:rsidRPr="00287DFB" w:rsidRDefault="007C5C06" w:rsidP="007C5C06">
            <w:pPr>
              <w:jc w:val="left"/>
              <w:rPr>
                <w:sz w:val="18"/>
              </w:rPr>
            </w:pPr>
            <w:r w:rsidRPr="00287DFB">
              <w:rPr>
                <w:b/>
                <w:sz w:val="18"/>
              </w:rPr>
              <w:t>Otros pasivos no financieros</w:t>
            </w:r>
          </w:p>
        </w:tc>
        <w:tc>
          <w:tcPr>
            <w:tcW w:w="608" w:type="pct"/>
            <w:tcBorders>
              <w:top w:val="nil"/>
              <w:left w:val="nil"/>
              <w:bottom w:val="nil"/>
              <w:right w:val="nil"/>
            </w:tcBorders>
            <w:shd w:val="clear" w:color="auto" w:fill="auto"/>
            <w:vAlign w:val="center"/>
          </w:tcPr>
          <w:p w14:paraId="765F6D4B" w14:textId="77777777" w:rsidR="007C5C06" w:rsidRPr="00287DFB" w:rsidRDefault="007C5C06" w:rsidP="007C5C06">
            <w:pPr>
              <w:jc w:val="right"/>
              <w:rPr>
                <w:sz w:val="18"/>
              </w:rPr>
            </w:pPr>
            <w:r w:rsidRPr="005711AC">
              <w:rPr>
                <w:b/>
                <w:sz w:val="20"/>
              </w:rPr>
              <w:t>382.520</w:t>
            </w:r>
          </w:p>
        </w:tc>
        <w:tc>
          <w:tcPr>
            <w:tcW w:w="610" w:type="pct"/>
            <w:tcBorders>
              <w:top w:val="nil"/>
              <w:left w:val="nil"/>
              <w:bottom w:val="nil"/>
              <w:right w:val="nil"/>
            </w:tcBorders>
            <w:shd w:val="clear" w:color="auto" w:fill="auto"/>
            <w:vAlign w:val="center"/>
          </w:tcPr>
          <w:p w14:paraId="45F0CBF5" w14:textId="77777777" w:rsidR="007C5C06" w:rsidRPr="00287DFB" w:rsidRDefault="007C5C06" w:rsidP="007C5C06">
            <w:pPr>
              <w:jc w:val="right"/>
              <w:rPr>
                <w:sz w:val="18"/>
              </w:rPr>
            </w:pPr>
            <w:r w:rsidRPr="005711AC">
              <w:rPr>
                <w:sz w:val="20"/>
              </w:rPr>
              <w:t>370.869</w:t>
            </w:r>
          </w:p>
        </w:tc>
        <w:tc>
          <w:tcPr>
            <w:tcW w:w="614" w:type="pct"/>
            <w:tcBorders>
              <w:top w:val="nil"/>
              <w:left w:val="nil"/>
              <w:bottom w:val="nil"/>
              <w:right w:val="nil"/>
            </w:tcBorders>
            <w:shd w:val="clear" w:color="auto" w:fill="auto"/>
            <w:vAlign w:val="center"/>
          </w:tcPr>
          <w:p w14:paraId="41CD5DA1" w14:textId="77777777" w:rsidR="007C5C06" w:rsidRPr="00287DFB" w:rsidRDefault="007C5C06" w:rsidP="007C5C06">
            <w:pPr>
              <w:jc w:val="right"/>
              <w:rPr>
                <w:sz w:val="18"/>
              </w:rPr>
            </w:pPr>
            <w:r w:rsidRPr="005711AC">
              <w:rPr>
                <w:sz w:val="20"/>
              </w:rPr>
              <w:t>297.552</w:t>
            </w:r>
          </w:p>
        </w:tc>
        <w:tc>
          <w:tcPr>
            <w:tcW w:w="547" w:type="pct"/>
            <w:tcBorders>
              <w:top w:val="nil"/>
              <w:left w:val="nil"/>
              <w:bottom w:val="nil"/>
              <w:right w:val="nil"/>
            </w:tcBorders>
            <w:shd w:val="clear" w:color="auto" w:fill="auto"/>
            <w:vAlign w:val="center"/>
          </w:tcPr>
          <w:p w14:paraId="7E8DCB57" w14:textId="77777777" w:rsidR="007C5C06" w:rsidRPr="00287DFB" w:rsidRDefault="007C5C06" w:rsidP="007C5C06">
            <w:pPr>
              <w:jc w:val="right"/>
              <w:rPr>
                <w:sz w:val="18"/>
              </w:rPr>
            </w:pPr>
            <w:r w:rsidRPr="005711AC">
              <w:rPr>
                <w:sz w:val="20"/>
              </w:rPr>
              <w:t>-</w:t>
            </w:r>
          </w:p>
        </w:tc>
        <w:tc>
          <w:tcPr>
            <w:tcW w:w="547" w:type="pct"/>
            <w:tcBorders>
              <w:top w:val="nil"/>
              <w:left w:val="nil"/>
              <w:bottom w:val="nil"/>
              <w:right w:val="nil"/>
            </w:tcBorders>
            <w:shd w:val="clear" w:color="auto" w:fill="auto"/>
            <w:vAlign w:val="center"/>
          </w:tcPr>
          <w:p w14:paraId="20BED15A" w14:textId="77777777" w:rsidR="007C5C06" w:rsidRPr="00287DFB" w:rsidRDefault="007C5C06" w:rsidP="007C5C06">
            <w:pPr>
              <w:jc w:val="right"/>
              <w:rPr>
                <w:sz w:val="18"/>
              </w:rPr>
            </w:pPr>
            <w:r w:rsidRPr="005711AC">
              <w:rPr>
                <w:sz w:val="20"/>
              </w:rPr>
              <w:t>-</w:t>
            </w:r>
          </w:p>
        </w:tc>
        <w:tc>
          <w:tcPr>
            <w:tcW w:w="530" w:type="pct"/>
            <w:tcBorders>
              <w:top w:val="nil"/>
              <w:left w:val="nil"/>
              <w:bottom w:val="nil"/>
              <w:right w:val="nil"/>
            </w:tcBorders>
            <w:shd w:val="clear" w:color="auto" w:fill="auto"/>
            <w:vAlign w:val="center"/>
          </w:tcPr>
          <w:p w14:paraId="53723034" w14:textId="77777777" w:rsidR="007C5C06" w:rsidRPr="00287DFB" w:rsidRDefault="007C5C06" w:rsidP="007C5C06">
            <w:pPr>
              <w:jc w:val="right"/>
              <w:rPr>
                <w:sz w:val="18"/>
              </w:rPr>
            </w:pPr>
            <w:r w:rsidRPr="005711AC">
              <w:rPr>
                <w:sz w:val="20"/>
              </w:rPr>
              <w:t>639</w:t>
            </w:r>
          </w:p>
        </w:tc>
      </w:tr>
      <w:tr w:rsidR="00684446" w:rsidRPr="00287DFB" w14:paraId="36C26B6F" w14:textId="77777777" w:rsidTr="00F33432">
        <w:trPr>
          <w:trHeight w:val="242"/>
        </w:trPr>
        <w:tc>
          <w:tcPr>
            <w:tcW w:w="1544" w:type="pct"/>
            <w:tcBorders>
              <w:top w:val="nil"/>
              <w:left w:val="nil"/>
              <w:right w:val="nil"/>
            </w:tcBorders>
            <w:shd w:val="clear" w:color="auto" w:fill="auto"/>
            <w:vAlign w:val="center"/>
            <w:hideMark/>
          </w:tcPr>
          <w:p w14:paraId="23A800A7" w14:textId="77777777" w:rsidR="007C5C06" w:rsidRPr="00287DFB" w:rsidRDefault="007C5C06" w:rsidP="007C5C06">
            <w:pPr>
              <w:jc w:val="left"/>
              <w:rPr>
                <w:color w:val="000000"/>
                <w:sz w:val="18"/>
              </w:rPr>
            </w:pPr>
          </w:p>
        </w:tc>
        <w:tc>
          <w:tcPr>
            <w:tcW w:w="608" w:type="pct"/>
            <w:tcBorders>
              <w:top w:val="nil"/>
              <w:left w:val="nil"/>
              <w:right w:val="nil"/>
            </w:tcBorders>
            <w:shd w:val="clear" w:color="auto" w:fill="auto"/>
            <w:vAlign w:val="center"/>
          </w:tcPr>
          <w:p w14:paraId="7F2DC0F5" w14:textId="77777777" w:rsidR="007C5C06" w:rsidRPr="00287DFB" w:rsidRDefault="007C5C06" w:rsidP="007C5C06">
            <w:pPr>
              <w:jc w:val="right"/>
              <w:rPr>
                <w:color w:val="000000"/>
                <w:sz w:val="18"/>
              </w:rPr>
            </w:pPr>
          </w:p>
        </w:tc>
        <w:tc>
          <w:tcPr>
            <w:tcW w:w="610" w:type="pct"/>
            <w:tcBorders>
              <w:top w:val="nil"/>
              <w:left w:val="nil"/>
              <w:right w:val="nil"/>
            </w:tcBorders>
            <w:shd w:val="clear" w:color="auto" w:fill="auto"/>
            <w:vAlign w:val="center"/>
          </w:tcPr>
          <w:p w14:paraId="19508359" w14:textId="77777777" w:rsidR="007C5C06" w:rsidRPr="00287DFB" w:rsidRDefault="007C5C06" w:rsidP="007C5C06">
            <w:pPr>
              <w:jc w:val="right"/>
              <w:rPr>
                <w:color w:val="000000"/>
                <w:sz w:val="18"/>
              </w:rPr>
            </w:pPr>
          </w:p>
        </w:tc>
        <w:tc>
          <w:tcPr>
            <w:tcW w:w="614" w:type="pct"/>
            <w:tcBorders>
              <w:top w:val="nil"/>
              <w:left w:val="nil"/>
              <w:right w:val="nil"/>
            </w:tcBorders>
            <w:shd w:val="clear" w:color="auto" w:fill="auto"/>
          </w:tcPr>
          <w:p w14:paraId="40CBA90D" w14:textId="77777777" w:rsidR="007C5C06" w:rsidRPr="00287DFB" w:rsidRDefault="007C5C06" w:rsidP="007C5C06">
            <w:pPr>
              <w:jc w:val="right"/>
              <w:rPr>
                <w:color w:val="000000"/>
                <w:sz w:val="18"/>
              </w:rPr>
            </w:pPr>
          </w:p>
        </w:tc>
        <w:tc>
          <w:tcPr>
            <w:tcW w:w="547" w:type="pct"/>
            <w:tcBorders>
              <w:top w:val="nil"/>
              <w:left w:val="nil"/>
              <w:right w:val="nil"/>
            </w:tcBorders>
            <w:shd w:val="clear" w:color="auto" w:fill="auto"/>
            <w:vAlign w:val="center"/>
          </w:tcPr>
          <w:p w14:paraId="602128A5" w14:textId="77777777" w:rsidR="007C5C06" w:rsidRPr="00287DFB" w:rsidRDefault="007C5C06" w:rsidP="007C5C06">
            <w:pPr>
              <w:jc w:val="right"/>
              <w:rPr>
                <w:color w:val="000000"/>
                <w:sz w:val="18"/>
              </w:rPr>
            </w:pPr>
          </w:p>
        </w:tc>
        <w:tc>
          <w:tcPr>
            <w:tcW w:w="547" w:type="pct"/>
            <w:tcBorders>
              <w:top w:val="nil"/>
              <w:left w:val="nil"/>
              <w:right w:val="nil"/>
            </w:tcBorders>
            <w:shd w:val="clear" w:color="auto" w:fill="auto"/>
            <w:vAlign w:val="center"/>
          </w:tcPr>
          <w:p w14:paraId="7321225F" w14:textId="77777777" w:rsidR="007C5C06" w:rsidRPr="00287DFB" w:rsidRDefault="007C5C06" w:rsidP="007C5C06">
            <w:pPr>
              <w:jc w:val="right"/>
              <w:rPr>
                <w:color w:val="000000"/>
                <w:sz w:val="18"/>
              </w:rPr>
            </w:pPr>
          </w:p>
        </w:tc>
        <w:tc>
          <w:tcPr>
            <w:tcW w:w="530" w:type="pct"/>
            <w:tcBorders>
              <w:top w:val="nil"/>
              <w:left w:val="nil"/>
              <w:right w:val="nil"/>
            </w:tcBorders>
            <w:shd w:val="clear" w:color="auto" w:fill="auto"/>
            <w:vAlign w:val="center"/>
          </w:tcPr>
          <w:p w14:paraId="59308DF2" w14:textId="77777777" w:rsidR="007C5C06" w:rsidRPr="00287DFB" w:rsidRDefault="007C5C06" w:rsidP="007C5C06">
            <w:pPr>
              <w:jc w:val="right"/>
              <w:rPr>
                <w:color w:val="000000"/>
                <w:sz w:val="18"/>
              </w:rPr>
            </w:pPr>
          </w:p>
        </w:tc>
      </w:tr>
      <w:tr w:rsidR="00684446" w:rsidRPr="00287DFB" w14:paraId="0043BFF0" w14:textId="77777777" w:rsidTr="00F33432">
        <w:trPr>
          <w:trHeight w:val="242"/>
        </w:trPr>
        <w:tc>
          <w:tcPr>
            <w:tcW w:w="1544" w:type="pct"/>
            <w:tcBorders>
              <w:top w:val="nil"/>
              <w:left w:val="nil"/>
              <w:bottom w:val="single" w:sz="4" w:space="0" w:color="auto"/>
              <w:right w:val="nil"/>
            </w:tcBorders>
            <w:shd w:val="clear" w:color="auto" w:fill="auto"/>
            <w:vAlign w:val="center"/>
          </w:tcPr>
          <w:p w14:paraId="5BA05817" w14:textId="77777777" w:rsidR="007C5C06" w:rsidRPr="00287DFB" w:rsidRDefault="007C5C06" w:rsidP="007C5C06">
            <w:pPr>
              <w:jc w:val="left"/>
              <w:rPr>
                <w:color w:val="000000"/>
                <w:sz w:val="18"/>
              </w:rPr>
            </w:pPr>
            <w:r w:rsidRPr="00287DFB">
              <w:rPr>
                <w:b/>
                <w:color w:val="000000"/>
                <w:sz w:val="18"/>
              </w:rPr>
              <w:t>Total del Pasivo</w:t>
            </w:r>
          </w:p>
        </w:tc>
        <w:tc>
          <w:tcPr>
            <w:tcW w:w="608" w:type="pct"/>
            <w:tcBorders>
              <w:top w:val="nil"/>
              <w:left w:val="nil"/>
              <w:bottom w:val="single" w:sz="4" w:space="0" w:color="auto"/>
              <w:right w:val="nil"/>
            </w:tcBorders>
            <w:shd w:val="clear" w:color="auto" w:fill="auto"/>
            <w:vAlign w:val="center"/>
          </w:tcPr>
          <w:p w14:paraId="3160513C" w14:textId="77777777" w:rsidR="007C5C06" w:rsidRPr="00287DFB" w:rsidRDefault="007C5C06" w:rsidP="007C5C06">
            <w:pPr>
              <w:ind w:right="47"/>
              <w:jc w:val="right"/>
              <w:rPr>
                <w:b/>
                <w:sz w:val="18"/>
              </w:rPr>
            </w:pPr>
            <w:r w:rsidRPr="005711AC">
              <w:rPr>
                <w:b/>
                <w:sz w:val="20"/>
              </w:rPr>
              <w:t>7.452.648</w:t>
            </w:r>
          </w:p>
        </w:tc>
        <w:tc>
          <w:tcPr>
            <w:tcW w:w="610" w:type="pct"/>
            <w:tcBorders>
              <w:top w:val="nil"/>
              <w:left w:val="nil"/>
              <w:bottom w:val="single" w:sz="4" w:space="0" w:color="auto"/>
              <w:right w:val="nil"/>
            </w:tcBorders>
            <w:shd w:val="clear" w:color="auto" w:fill="auto"/>
            <w:vAlign w:val="center"/>
          </w:tcPr>
          <w:p w14:paraId="57192D55" w14:textId="77777777" w:rsidR="007C5C06" w:rsidRPr="00287DFB" w:rsidRDefault="007C5C06" w:rsidP="007C5C06">
            <w:pPr>
              <w:ind w:right="47"/>
              <w:jc w:val="right"/>
              <w:rPr>
                <w:b/>
                <w:sz w:val="18"/>
              </w:rPr>
            </w:pPr>
            <w:r w:rsidRPr="005711AC">
              <w:rPr>
                <w:b/>
                <w:sz w:val="20"/>
              </w:rPr>
              <w:t>9.499.392</w:t>
            </w:r>
          </w:p>
        </w:tc>
        <w:tc>
          <w:tcPr>
            <w:tcW w:w="614" w:type="pct"/>
            <w:tcBorders>
              <w:top w:val="nil"/>
              <w:left w:val="nil"/>
              <w:bottom w:val="single" w:sz="4" w:space="0" w:color="auto"/>
              <w:right w:val="nil"/>
            </w:tcBorders>
            <w:shd w:val="clear" w:color="auto" w:fill="auto"/>
            <w:vAlign w:val="center"/>
          </w:tcPr>
          <w:p w14:paraId="7BECFB1B" w14:textId="77777777" w:rsidR="007C5C06" w:rsidRPr="00287DFB" w:rsidDel="00884B6F" w:rsidRDefault="007C5C06" w:rsidP="007C5C06">
            <w:pPr>
              <w:jc w:val="right"/>
              <w:rPr>
                <w:b/>
                <w:sz w:val="18"/>
              </w:rPr>
            </w:pPr>
            <w:r w:rsidRPr="005711AC">
              <w:rPr>
                <w:b/>
                <w:sz w:val="20"/>
              </w:rPr>
              <w:t>6.452.365</w:t>
            </w:r>
          </w:p>
        </w:tc>
        <w:tc>
          <w:tcPr>
            <w:tcW w:w="547" w:type="pct"/>
            <w:tcBorders>
              <w:top w:val="nil"/>
              <w:left w:val="nil"/>
              <w:bottom w:val="single" w:sz="4" w:space="0" w:color="auto"/>
              <w:right w:val="nil"/>
            </w:tcBorders>
            <w:shd w:val="clear" w:color="auto" w:fill="auto"/>
            <w:vAlign w:val="center"/>
          </w:tcPr>
          <w:p w14:paraId="4D6A23DC" w14:textId="77777777" w:rsidR="007C5C06" w:rsidRPr="00287DFB" w:rsidRDefault="007C5C06" w:rsidP="007C5C06">
            <w:pPr>
              <w:jc w:val="right"/>
              <w:rPr>
                <w:b/>
                <w:sz w:val="18"/>
              </w:rPr>
            </w:pPr>
            <w:r w:rsidRPr="005711AC">
              <w:rPr>
                <w:b/>
                <w:sz w:val="20"/>
              </w:rPr>
              <w:t>27.757</w:t>
            </w:r>
          </w:p>
        </w:tc>
        <w:tc>
          <w:tcPr>
            <w:tcW w:w="547" w:type="pct"/>
            <w:tcBorders>
              <w:top w:val="nil"/>
              <w:left w:val="nil"/>
              <w:bottom w:val="single" w:sz="4" w:space="0" w:color="auto"/>
              <w:right w:val="nil"/>
            </w:tcBorders>
            <w:shd w:val="clear" w:color="auto" w:fill="auto"/>
            <w:vAlign w:val="center"/>
          </w:tcPr>
          <w:p w14:paraId="7BEE7BDF" w14:textId="77777777" w:rsidR="007C5C06" w:rsidRPr="00287DFB" w:rsidRDefault="007C5C06" w:rsidP="007C5C06">
            <w:pPr>
              <w:jc w:val="right"/>
              <w:rPr>
                <w:b/>
                <w:sz w:val="18"/>
              </w:rPr>
            </w:pPr>
            <w:r w:rsidRPr="005711AC">
              <w:rPr>
                <w:b/>
                <w:sz w:val="20"/>
              </w:rPr>
              <w:t>1.335</w:t>
            </w:r>
          </w:p>
        </w:tc>
        <w:tc>
          <w:tcPr>
            <w:tcW w:w="530" w:type="pct"/>
            <w:tcBorders>
              <w:top w:val="nil"/>
              <w:left w:val="nil"/>
              <w:bottom w:val="single" w:sz="4" w:space="0" w:color="auto"/>
              <w:right w:val="nil"/>
            </w:tcBorders>
            <w:shd w:val="clear" w:color="auto" w:fill="auto"/>
            <w:vAlign w:val="center"/>
          </w:tcPr>
          <w:p w14:paraId="071308C2" w14:textId="77777777" w:rsidR="007C5C06" w:rsidRPr="00287DFB" w:rsidRDefault="007C5C06" w:rsidP="007C5C06">
            <w:pPr>
              <w:jc w:val="right"/>
              <w:rPr>
                <w:b/>
                <w:sz w:val="18"/>
              </w:rPr>
            </w:pPr>
            <w:r w:rsidRPr="005711AC">
              <w:rPr>
                <w:b/>
                <w:sz w:val="20"/>
              </w:rPr>
              <w:t>264.332</w:t>
            </w:r>
          </w:p>
        </w:tc>
      </w:tr>
      <w:tr w:rsidR="00684446" w:rsidRPr="00287DFB" w14:paraId="5CFEA864" w14:textId="77777777" w:rsidTr="00F33432">
        <w:trPr>
          <w:trHeight w:val="242"/>
        </w:trPr>
        <w:tc>
          <w:tcPr>
            <w:tcW w:w="1544" w:type="pct"/>
            <w:tcBorders>
              <w:top w:val="single" w:sz="4" w:space="0" w:color="auto"/>
              <w:left w:val="nil"/>
              <w:bottom w:val="single" w:sz="4" w:space="0" w:color="auto"/>
              <w:right w:val="nil"/>
            </w:tcBorders>
            <w:shd w:val="clear" w:color="auto" w:fill="auto"/>
            <w:vAlign w:val="center"/>
          </w:tcPr>
          <w:p w14:paraId="42271C46" w14:textId="77777777" w:rsidR="007C5C06" w:rsidRPr="00287DFB" w:rsidRDefault="007C5C06" w:rsidP="007C5C06">
            <w:pPr>
              <w:jc w:val="left"/>
              <w:rPr>
                <w:color w:val="000000"/>
                <w:sz w:val="18"/>
              </w:rPr>
            </w:pPr>
            <w:r w:rsidRPr="00287DFB">
              <w:rPr>
                <w:b/>
                <w:color w:val="000000"/>
                <w:sz w:val="18"/>
              </w:rPr>
              <w:t>Patrimonio Neto</w:t>
            </w:r>
          </w:p>
        </w:tc>
        <w:tc>
          <w:tcPr>
            <w:tcW w:w="608" w:type="pct"/>
            <w:tcBorders>
              <w:top w:val="single" w:sz="4" w:space="0" w:color="auto"/>
              <w:left w:val="nil"/>
              <w:bottom w:val="single" w:sz="4" w:space="0" w:color="auto"/>
              <w:right w:val="nil"/>
            </w:tcBorders>
            <w:shd w:val="clear" w:color="auto" w:fill="auto"/>
            <w:vAlign w:val="center"/>
          </w:tcPr>
          <w:p w14:paraId="71748B36" w14:textId="77777777" w:rsidR="007C5C06" w:rsidRPr="00287DFB" w:rsidRDefault="007C5C06" w:rsidP="007C5C06">
            <w:pPr>
              <w:ind w:right="47"/>
              <w:jc w:val="right"/>
              <w:rPr>
                <w:b/>
                <w:sz w:val="18"/>
              </w:rPr>
            </w:pPr>
            <w:r w:rsidRPr="005711AC">
              <w:rPr>
                <w:b/>
                <w:sz w:val="20"/>
              </w:rPr>
              <w:t>1.375.342</w:t>
            </w:r>
          </w:p>
        </w:tc>
        <w:tc>
          <w:tcPr>
            <w:tcW w:w="610" w:type="pct"/>
            <w:tcBorders>
              <w:top w:val="single" w:sz="4" w:space="0" w:color="auto"/>
              <w:left w:val="nil"/>
              <w:bottom w:val="single" w:sz="4" w:space="0" w:color="auto"/>
              <w:right w:val="nil"/>
            </w:tcBorders>
            <w:shd w:val="clear" w:color="auto" w:fill="auto"/>
            <w:vAlign w:val="center"/>
          </w:tcPr>
          <w:p w14:paraId="1F0D806B" w14:textId="77777777" w:rsidR="007C5C06" w:rsidRPr="00287DFB" w:rsidRDefault="007C5C06" w:rsidP="007C5C06">
            <w:pPr>
              <w:ind w:right="47"/>
              <w:jc w:val="right"/>
              <w:rPr>
                <w:b/>
                <w:sz w:val="18"/>
              </w:rPr>
            </w:pPr>
            <w:r w:rsidRPr="005711AC">
              <w:rPr>
                <w:b/>
                <w:sz w:val="20"/>
              </w:rPr>
              <w:t>1.096.627</w:t>
            </w:r>
          </w:p>
        </w:tc>
        <w:tc>
          <w:tcPr>
            <w:tcW w:w="614" w:type="pct"/>
            <w:tcBorders>
              <w:top w:val="single" w:sz="4" w:space="0" w:color="auto"/>
              <w:left w:val="nil"/>
              <w:bottom w:val="single" w:sz="4" w:space="0" w:color="auto"/>
              <w:right w:val="nil"/>
            </w:tcBorders>
            <w:shd w:val="clear" w:color="auto" w:fill="auto"/>
            <w:vAlign w:val="center"/>
          </w:tcPr>
          <w:p w14:paraId="64044EA1" w14:textId="77777777" w:rsidR="007C5C06" w:rsidRPr="00287DFB" w:rsidRDefault="007C5C06" w:rsidP="007C5C06">
            <w:pPr>
              <w:jc w:val="right"/>
              <w:rPr>
                <w:sz w:val="18"/>
              </w:rPr>
            </w:pPr>
            <w:r w:rsidRPr="005711AC">
              <w:rPr>
                <w:b/>
                <w:sz w:val="20"/>
              </w:rPr>
              <w:t>1.238.757</w:t>
            </w:r>
          </w:p>
        </w:tc>
        <w:tc>
          <w:tcPr>
            <w:tcW w:w="547" w:type="pct"/>
            <w:tcBorders>
              <w:top w:val="single" w:sz="4" w:space="0" w:color="auto"/>
              <w:left w:val="nil"/>
              <w:bottom w:val="single" w:sz="4" w:space="0" w:color="auto"/>
              <w:right w:val="nil"/>
            </w:tcBorders>
            <w:shd w:val="clear" w:color="auto" w:fill="auto"/>
            <w:vAlign w:val="center"/>
          </w:tcPr>
          <w:p w14:paraId="14495474" w14:textId="77777777" w:rsidR="007C5C06" w:rsidRPr="00287DFB" w:rsidRDefault="007C5C06" w:rsidP="007C5C06">
            <w:pPr>
              <w:jc w:val="right"/>
              <w:rPr>
                <w:sz w:val="18"/>
              </w:rPr>
            </w:pPr>
            <w:r w:rsidRPr="005711AC">
              <w:rPr>
                <w:sz w:val="20"/>
              </w:rPr>
              <w:t>-</w:t>
            </w:r>
          </w:p>
        </w:tc>
        <w:tc>
          <w:tcPr>
            <w:tcW w:w="547" w:type="pct"/>
            <w:tcBorders>
              <w:top w:val="single" w:sz="4" w:space="0" w:color="auto"/>
              <w:left w:val="nil"/>
              <w:bottom w:val="single" w:sz="4" w:space="0" w:color="auto"/>
              <w:right w:val="nil"/>
            </w:tcBorders>
            <w:shd w:val="clear" w:color="auto" w:fill="auto"/>
            <w:vAlign w:val="center"/>
          </w:tcPr>
          <w:p w14:paraId="5C399113" w14:textId="77777777" w:rsidR="007C5C06" w:rsidRPr="00287DFB" w:rsidRDefault="007C5C06" w:rsidP="007C5C06">
            <w:pPr>
              <w:jc w:val="right"/>
              <w:rPr>
                <w:sz w:val="18"/>
              </w:rPr>
            </w:pPr>
            <w:r w:rsidRPr="005711AC">
              <w:rPr>
                <w:sz w:val="20"/>
              </w:rPr>
              <w:t>-</w:t>
            </w:r>
          </w:p>
        </w:tc>
        <w:tc>
          <w:tcPr>
            <w:tcW w:w="530" w:type="pct"/>
            <w:tcBorders>
              <w:top w:val="single" w:sz="4" w:space="0" w:color="auto"/>
              <w:left w:val="nil"/>
              <w:bottom w:val="single" w:sz="4" w:space="0" w:color="auto"/>
              <w:right w:val="nil"/>
            </w:tcBorders>
            <w:shd w:val="clear" w:color="auto" w:fill="auto"/>
            <w:vAlign w:val="center"/>
          </w:tcPr>
          <w:p w14:paraId="277F62D1" w14:textId="77777777" w:rsidR="007C5C06" w:rsidRPr="00287DFB" w:rsidRDefault="007C5C06" w:rsidP="007C5C06">
            <w:pPr>
              <w:jc w:val="right"/>
              <w:rPr>
                <w:sz w:val="18"/>
              </w:rPr>
            </w:pPr>
            <w:r w:rsidRPr="005711AC">
              <w:rPr>
                <w:sz w:val="20"/>
              </w:rPr>
              <w:t>-</w:t>
            </w:r>
          </w:p>
        </w:tc>
      </w:tr>
      <w:tr w:rsidR="00684446" w:rsidRPr="00287DFB" w14:paraId="1006A3F2" w14:textId="77777777" w:rsidTr="00F33432">
        <w:trPr>
          <w:trHeight w:val="256"/>
        </w:trPr>
        <w:tc>
          <w:tcPr>
            <w:tcW w:w="1544" w:type="pct"/>
            <w:tcBorders>
              <w:top w:val="single" w:sz="4" w:space="0" w:color="auto"/>
              <w:left w:val="nil"/>
              <w:bottom w:val="single" w:sz="8" w:space="0" w:color="auto"/>
              <w:right w:val="nil"/>
            </w:tcBorders>
            <w:shd w:val="clear" w:color="auto" w:fill="auto"/>
            <w:vAlign w:val="center"/>
          </w:tcPr>
          <w:p w14:paraId="308EF492" w14:textId="77777777" w:rsidR="007C5C06" w:rsidRPr="00287DFB" w:rsidRDefault="007C5C06" w:rsidP="007C5C06">
            <w:pPr>
              <w:jc w:val="left"/>
              <w:rPr>
                <w:b/>
                <w:color w:val="000000"/>
                <w:sz w:val="18"/>
              </w:rPr>
            </w:pPr>
            <w:r w:rsidRPr="00287DFB">
              <w:rPr>
                <w:b/>
                <w:color w:val="000000"/>
                <w:sz w:val="18"/>
              </w:rPr>
              <w:t>Total del Pasivo y Patrimonio Neto</w:t>
            </w:r>
          </w:p>
        </w:tc>
        <w:tc>
          <w:tcPr>
            <w:tcW w:w="608" w:type="pct"/>
            <w:tcBorders>
              <w:top w:val="single" w:sz="4" w:space="0" w:color="auto"/>
              <w:left w:val="nil"/>
              <w:bottom w:val="single" w:sz="8" w:space="0" w:color="auto"/>
              <w:right w:val="nil"/>
            </w:tcBorders>
            <w:shd w:val="clear" w:color="auto" w:fill="auto"/>
            <w:vAlign w:val="center"/>
          </w:tcPr>
          <w:p w14:paraId="7749629F" w14:textId="77777777" w:rsidR="007C5C06" w:rsidRPr="00287DFB" w:rsidRDefault="007C5C06" w:rsidP="007C5C06">
            <w:pPr>
              <w:ind w:right="47"/>
              <w:jc w:val="right"/>
              <w:rPr>
                <w:b/>
                <w:sz w:val="18"/>
              </w:rPr>
            </w:pPr>
            <w:r w:rsidRPr="005711AC">
              <w:rPr>
                <w:b/>
                <w:sz w:val="20"/>
              </w:rPr>
              <w:t>8.827.990</w:t>
            </w:r>
          </w:p>
        </w:tc>
        <w:tc>
          <w:tcPr>
            <w:tcW w:w="610" w:type="pct"/>
            <w:tcBorders>
              <w:top w:val="single" w:sz="4" w:space="0" w:color="auto"/>
              <w:left w:val="nil"/>
              <w:bottom w:val="single" w:sz="8" w:space="0" w:color="auto"/>
              <w:right w:val="nil"/>
            </w:tcBorders>
            <w:shd w:val="clear" w:color="auto" w:fill="auto"/>
            <w:vAlign w:val="center"/>
          </w:tcPr>
          <w:p w14:paraId="555968F1" w14:textId="77777777" w:rsidR="007C5C06" w:rsidRPr="00287DFB" w:rsidRDefault="007C5C06" w:rsidP="007C5C06">
            <w:pPr>
              <w:ind w:right="47"/>
              <w:jc w:val="right"/>
              <w:rPr>
                <w:b/>
                <w:sz w:val="18"/>
              </w:rPr>
            </w:pPr>
            <w:r w:rsidRPr="005711AC">
              <w:rPr>
                <w:b/>
                <w:sz w:val="20"/>
              </w:rPr>
              <w:t>10.596.019</w:t>
            </w:r>
          </w:p>
        </w:tc>
        <w:tc>
          <w:tcPr>
            <w:tcW w:w="614" w:type="pct"/>
            <w:tcBorders>
              <w:top w:val="single" w:sz="4" w:space="0" w:color="auto"/>
              <w:left w:val="nil"/>
              <w:bottom w:val="single" w:sz="8" w:space="0" w:color="auto"/>
              <w:right w:val="nil"/>
            </w:tcBorders>
            <w:shd w:val="clear" w:color="auto" w:fill="auto"/>
            <w:vAlign w:val="center"/>
          </w:tcPr>
          <w:p w14:paraId="621BD711" w14:textId="77777777" w:rsidR="007C5C06" w:rsidRPr="00287DFB" w:rsidDel="00884B6F" w:rsidRDefault="007C5C06" w:rsidP="007C5C06">
            <w:pPr>
              <w:jc w:val="right"/>
              <w:rPr>
                <w:b/>
                <w:sz w:val="18"/>
              </w:rPr>
            </w:pPr>
            <w:r w:rsidRPr="005711AC">
              <w:rPr>
                <w:b/>
                <w:sz w:val="20"/>
              </w:rPr>
              <w:t>7.691.122</w:t>
            </w:r>
          </w:p>
        </w:tc>
        <w:tc>
          <w:tcPr>
            <w:tcW w:w="547" w:type="pct"/>
            <w:tcBorders>
              <w:top w:val="single" w:sz="4" w:space="0" w:color="auto"/>
              <w:left w:val="nil"/>
              <w:bottom w:val="single" w:sz="8" w:space="0" w:color="auto"/>
              <w:right w:val="nil"/>
            </w:tcBorders>
            <w:shd w:val="clear" w:color="auto" w:fill="auto"/>
            <w:vAlign w:val="center"/>
          </w:tcPr>
          <w:p w14:paraId="61168822" w14:textId="77777777" w:rsidR="007C5C06" w:rsidRPr="00287DFB" w:rsidRDefault="007C5C06" w:rsidP="007C5C06">
            <w:pPr>
              <w:jc w:val="right"/>
              <w:rPr>
                <w:sz w:val="18"/>
              </w:rPr>
            </w:pPr>
            <w:r w:rsidRPr="005711AC">
              <w:rPr>
                <w:b/>
                <w:sz w:val="20"/>
              </w:rPr>
              <w:t>27.757</w:t>
            </w:r>
          </w:p>
        </w:tc>
        <w:tc>
          <w:tcPr>
            <w:tcW w:w="547" w:type="pct"/>
            <w:tcBorders>
              <w:top w:val="single" w:sz="4" w:space="0" w:color="auto"/>
              <w:left w:val="nil"/>
              <w:bottom w:val="single" w:sz="8" w:space="0" w:color="auto"/>
              <w:right w:val="nil"/>
            </w:tcBorders>
            <w:shd w:val="clear" w:color="auto" w:fill="auto"/>
            <w:vAlign w:val="center"/>
          </w:tcPr>
          <w:p w14:paraId="38715BD7" w14:textId="77777777" w:rsidR="007C5C06" w:rsidRPr="00287DFB" w:rsidRDefault="007C5C06" w:rsidP="007C5C06">
            <w:pPr>
              <w:jc w:val="right"/>
              <w:rPr>
                <w:sz w:val="18"/>
              </w:rPr>
            </w:pPr>
            <w:r w:rsidRPr="005711AC">
              <w:rPr>
                <w:b/>
                <w:sz w:val="20"/>
              </w:rPr>
              <w:t>1.335</w:t>
            </w:r>
          </w:p>
        </w:tc>
        <w:tc>
          <w:tcPr>
            <w:tcW w:w="530" w:type="pct"/>
            <w:tcBorders>
              <w:top w:val="single" w:sz="4" w:space="0" w:color="auto"/>
              <w:left w:val="nil"/>
              <w:bottom w:val="single" w:sz="8" w:space="0" w:color="auto"/>
              <w:right w:val="nil"/>
            </w:tcBorders>
            <w:shd w:val="clear" w:color="auto" w:fill="auto"/>
            <w:vAlign w:val="center"/>
          </w:tcPr>
          <w:p w14:paraId="6FDD18A0" w14:textId="77777777" w:rsidR="007C5C06" w:rsidRPr="00287DFB" w:rsidRDefault="007C5C06" w:rsidP="007C5C06">
            <w:pPr>
              <w:jc w:val="right"/>
              <w:rPr>
                <w:b/>
                <w:sz w:val="18"/>
              </w:rPr>
            </w:pPr>
            <w:r w:rsidRPr="005711AC">
              <w:rPr>
                <w:b/>
                <w:sz w:val="20"/>
              </w:rPr>
              <w:t>264.332</w:t>
            </w:r>
          </w:p>
        </w:tc>
      </w:tr>
    </w:tbl>
    <w:p w14:paraId="69CC2B17" w14:textId="77777777" w:rsidR="00F33432" w:rsidRPr="00287DFB" w:rsidRDefault="00F33432" w:rsidP="00F33432">
      <w:pPr>
        <w:widowControl w:val="0"/>
        <w:jc w:val="both"/>
        <w:rPr>
          <w:sz w:val="20"/>
          <w:szCs w:val="20"/>
        </w:rPr>
      </w:pPr>
    </w:p>
    <w:p w14:paraId="589E09B0" w14:textId="77777777" w:rsidR="00F33432" w:rsidRPr="00287DFB" w:rsidRDefault="00F33432" w:rsidP="00F33432">
      <w:pPr>
        <w:widowControl w:val="0"/>
        <w:jc w:val="both"/>
        <w:rPr>
          <w:i/>
          <w:sz w:val="20"/>
          <w:szCs w:val="20"/>
        </w:rPr>
      </w:pPr>
      <w:r w:rsidRPr="00287DFB">
        <w:rPr>
          <w:i/>
          <w:sz w:val="20"/>
          <w:szCs w:val="20"/>
        </w:rPr>
        <w:t>Flujos de efectivo y sus equivalentes</w:t>
      </w:r>
    </w:p>
    <w:p w14:paraId="41E69A33" w14:textId="77777777" w:rsidR="00F33432" w:rsidRPr="00287DFB" w:rsidRDefault="00F33432" w:rsidP="00F33432">
      <w:pPr>
        <w:widowControl w:val="0"/>
        <w:jc w:val="both"/>
        <w:rPr>
          <w:i/>
          <w:sz w:val="16"/>
          <w:szCs w:val="20"/>
        </w:rPr>
      </w:pPr>
    </w:p>
    <w:p w14:paraId="46B67AA2" w14:textId="77777777" w:rsidR="00F33432" w:rsidRPr="00287DFB" w:rsidRDefault="00F33432" w:rsidP="00F33432">
      <w:pPr>
        <w:widowControl w:val="0"/>
        <w:jc w:val="both"/>
        <w:rPr>
          <w:sz w:val="20"/>
          <w:szCs w:val="20"/>
        </w:rPr>
      </w:pPr>
      <w:r w:rsidRPr="00287DFB">
        <w:rPr>
          <w:sz w:val="20"/>
          <w:szCs w:val="20"/>
        </w:rPr>
        <w:t>Los principales flujos de efectivo y equivalentes al 31 de diciembre de 2019, 2018 y 2017 fueron los siguientes:</w:t>
      </w:r>
    </w:p>
    <w:p w14:paraId="618B661A" w14:textId="77777777" w:rsidR="00F33432" w:rsidRPr="00287DFB" w:rsidRDefault="00F33432" w:rsidP="00F33432">
      <w:pPr>
        <w:widowControl w:val="0"/>
        <w:jc w:val="both"/>
        <w:rPr>
          <w:sz w:val="20"/>
          <w:szCs w:val="20"/>
        </w:rPr>
      </w:pPr>
    </w:p>
    <w:tbl>
      <w:tblPr>
        <w:tblW w:w="9385" w:type="dxa"/>
        <w:jc w:val="center"/>
        <w:tblLayout w:type="fixed"/>
        <w:tblCellMar>
          <w:left w:w="70" w:type="dxa"/>
          <w:right w:w="70" w:type="dxa"/>
        </w:tblCellMar>
        <w:tblLook w:val="00A0" w:firstRow="1" w:lastRow="0" w:firstColumn="1" w:lastColumn="0" w:noHBand="0" w:noVBand="0"/>
      </w:tblPr>
      <w:tblGrid>
        <w:gridCol w:w="142"/>
        <w:gridCol w:w="5709"/>
        <w:gridCol w:w="1178"/>
        <w:gridCol w:w="1178"/>
        <w:gridCol w:w="1178"/>
      </w:tblGrid>
      <w:tr w:rsidR="00F33432" w:rsidRPr="00287DFB" w14:paraId="75E13695" w14:textId="77777777" w:rsidTr="005711AC">
        <w:trPr>
          <w:gridBefore w:val="1"/>
          <w:wBefore w:w="142" w:type="dxa"/>
          <w:trHeight w:val="226"/>
          <w:jc w:val="center"/>
        </w:trPr>
        <w:tc>
          <w:tcPr>
            <w:tcW w:w="5709" w:type="dxa"/>
            <w:noWrap/>
            <w:vAlign w:val="bottom"/>
          </w:tcPr>
          <w:p w14:paraId="3BD8D7B3" w14:textId="77777777" w:rsidR="00F33432" w:rsidRPr="00287DFB" w:rsidRDefault="00F33432" w:rsidP="00F33432">
            <w:pPr>
              <w:rPr>
                <w:sz w:val="18"/>
              </w:rPr>
            </w:pPr>
          </w:p>
        </w:tc>
        <w:tc>
          <w:tcPr>
            <w:tcW w:w="1178" w:type="dxa"/>
            <w:noWrap/>
            <w:vAlign w:val="center"/>
          </w:tcPr>
          <w:p w14:paraId="08D7C938" w14:textId="77777777" w:rsidR="00F33432" w:rsidRPr="00287DFB" w:rsidRDefault="00F33432" w:rsidP="00F33432">
            <w:pPr>
              <w:rPr>
                <w:b/>
                <w:sz w:val="18"/>
              </w:rPr>
            </w:pPr>
            <w:r w:rsidRPr="00287DFB">
              <w:rPr>
                <w:b/>
                <w:sz w:val="18"/>
              </w:rPr>
              <w:t>31/12/2019</w:t>
            </w:r>
          </w:p>
        </w:tc>
        <w:tc>
          <w:tcPr>
            <w:tcW w:w="1178" w:type="dxa"/>
            <w:vAlign w:val="center"/>
          </w:tcPr>
          <w:p w14:paraId="594F1EFE" w14:textId="77777777" w:rsidR="00F33432" w:rsidRPr="00287DFB" w:rsidRDefault="00F33432" w:rsidP="00F33432">
            <w:pPr>
              <w:rPr>
                <w:b/>
                <w:sz w:val="18"/>
              </w:rPr>
            </w:pPr>
            <w:r w:rsidRPr="00287DFB">
              <w:rPr>
                <w:b/>
                <w:sz w:val="18"/>
              </w:rPr>
              <w:t>31/12/2018</w:t>
            </w:r>
          </w:p>
        </w:tc>
        <w:tc>
          <w:tcPr>
            <w:tcW w:w="1178" w:type="dxa"/>
            <w:vAlign w:val="center"/>
          </w:tcPr>
          <w:p w14:paraId="4B64D236" w14:textId="77777777" w:rsidR="00F33432" w:rsidRPr="00287DFB" w:rsidRDefault="00F33432" w:rsidP="00F33432">
            <w:pPr>
              <w:rPr>
                <w:b/>
                <w:sz w:val="18"/>
              </w:rPr>
            </w:pPr>
            <w:r w:rsidRPr="00287DFB">
              <w:rPr>
                <w:b/>
                <w:sz w:val="18"/>
              </w:rPr>
              <w:t>31/12/2017</w:t>
            </w:r>
          </w:p>
        </w:tc>
      </w:tr>
      <w:tr w:rsidR="00F33432" w:rsidRPr="00287DFB" w14:paraId="26653F9B" w14:textId="77777777" w:rsidTr="005711AC">
        <w:trPr>
          <w:trHeight w:val="226"/>
          <w:jc w:val="center"/>
        </w:trPr>
        <w:tc>
          <w:tcPr>
            <w:tcW w:w="5851" w:type="dxa"/>
            <w:gridSpan w:val="2"/>
            <w:noWrap/>
            <w:vAlign w:val="bottom"/>
          </w:tcPr>
          <w:p w14:paraId="5BF7F195" w14:textId="77777777" w:rsidR="00F33432" w:rsidRPr="00287DFB" w:rsidRDefault="00F33432" w:rsidP="00B4799F">
            <w:pPr>
              <w:ind w:firstLine="72"/>
              <w:jc w:val="left"/>
              <w:rPr>
                <w:b/>
                <w:sz w:val="18"/>
                <w:u w:val="single"/>
              </w:rPr>
            </w:pPr>
            <w:r w:rsidRPr="00287DFB">
              <w:rPr>
                <w:b/>
                <w:sz w:val="18"/>
                <w:u w:val="single"/>
              </w:rPr>
              <w:t>FLUJO DE EFECTIVO DE LAS ACTIVIDADES OPERATIVAS</w:t>
            </w:r>
          </w:p>
        </w:tc>
        <w:tc>
          <w:tcPr>
            <w:tcW w:w="1178" w:type="dxa"/>
            <w:noWrap/>
            <w:vAlign w:val="bottom"/>
          </w:tcPr>
          <w:p w14:paraId="51FBB9EB" w14:textId="77777777" w:rsidR="00F33432" w:rsidRPr="00287DFB" w:rsidRDefault="00F33432" w:rsidP="00F33432">
            <w:pPr>
              <w:ind w:right="96"/>
              <w:jc w:val="right"/>
              <w:rPr>
                <w:b/>
                <w:sz w:val="18"/>
              </w:rPr>
            </w:pPr>
          </w:p>
        </w:tc>
        <w:tc>
          <w:tcPr>
            <w:tcW w:w="1178" w:type="dxa"/>
            <w:vAlign w:val="bottom"/>
          </w:tcPr>
          <w:p w14:paraId="41184F94" w14:textId="77777777" w:rsidR="00F33432" w:rsidRPr="00287DFB" w:rsidRDefault="00F33432" w:rsidP="00F33432">
            <w:pPr>
              <w:ind w:right="96"/>
              <w:jc w:val="right"/>
              <w:rPr>
                <w:sz w:val="18"/>
              </w:rPr>
            </w:pPr>
          </w:p>
        </w:tc>
        <w:tc>
          <w:tcPr>
            <w:tcW w:w="1178" w:type="dxa"/>
            <w:vAlign w:val="bottom"/>
          </w:tcPr>
          <w:p w14:paraId="5CB1A71F" w14:textId="77777777" w:rsidR="00F33432" w:rsidRPr="00287DFB" w:rsidRDefault="00F33432" w:rsidP="00F33432">
            <w:pPr>
              <w:ind w:right="96"/>
              <w:jc w:val="right"/>
              <w:rPr>
                <w:sz w:val="18"/>
              </w:rPr>
            </w:pPr>
          </w:p>
        </w:tc>
      </w:tr>
      <w:tr w:rsidR="00F33432" w:rsidRPr="00287DFB" w14:paraId="1640093A" w14:textId="77777777" w:rsidTr="005711AC">
        <w:trPr>
          <w:trHeight w:val="226"/>
          <w:jc w:val="center"/>
        </w:trPr>
        <w:tc>
          <w:tcPr>
            <w:tcW w:w="5851" w:type="dxa"/>
            <w:gridSpan w:val="2"/>
            <w:noWrap/>
            <w:vAlign w:val="bottom"/>
          </w:tcPr>
          <w:p w14:paraId="1545F401" w14:textId="77777777" w:rsidR="00F33432" w:rsidRPr="00287DFB" w:rsidRDefault="00F33432" w:rsidP="00B4799F">
            <w:pPr>
              <w:ind w:firstLine="72"/>
              <w:jc w:val="left"/>
              <w:rPr>
                <w:b/>
                <w:sz w:val="18"/>
                <w:u w:val="single"/>
              </w:rPr>
            </w:pPr>
          </w:p>
        </w:tc>
        <w:tc>
          <w:tcPr>
            <w:tcW w:w="1178" w:type="dxa"/>
            <w:noWrap/>
            <w:vAlign w:val="bottom"/>
          </w:tcPr>
          <w:p w14:paraId="37AE83E9" w14:textId="77777777" w:rsidR="00F33432" w:rsidRPr="00287DFB" w:rsidRDefault="00F33432" w:rsidP="00F33432">
            <w:pPr>
              <w:ind w:right="96"/>
              <w:jc w:val="right"/>
              <w:rPr>
                <w:b/>
                <w:sz w:val="18"/>
              </w:rPr>
            </w:pPr>
          </w:p>
        </w:tc>
        <w:tc>
          <w:tcPr>
            <w:tcW w:w="1178" w:type="dxa"/>
            <w:vAlign w:val="bottom"/>
          </w:tcPr>
          <w:p w14:paraId="3D07484D" w14:textId="77777777" w:rsidR="00F33432" w:rsidRPr="00287DFB" w:rsidRDefault="00F33432" w:rsidP="00F33432">
            <w:pPr>
              <w:ind w:right="96"/>
              <w:jc w:val="right"/>
              <w:rPr>
                <w:sz w:val="18"/>
              </w:rPr>
            </w:pPr>
          </w:p>
        </w:tc>
        <w:tc>
          <w:tcPr>
            <w:tcW w:w="1178" w:type="dxa"/>
            <w:vAlign w:val="bottom"/>
          </w:tcPr>
          <w:p w14:paraId="5B6D96D3" w14:textId="77777777" w:rsidR="00F33432" w:rsidRPr="00287DFB" w:rsidRDefault="00F33432" w:rsidP="00F33432">
            <w:pPr>
              <w:ind w:right="96"/>
              <w:jc w:val="right"/>
              <w:rPr>
                <w:sz w:val="18"/>
              </w:rPr>
            </w:pPr>
          </w:p>
        </w:tc>
      </w:tr>
      <w:tr w:rsidR="00F33432" w:rsidRPr="00287DFB" w14:paraId="2B190644" w14:textId="77777777" w:rsidTr="005711AC">
        <w:trPr>
          <w:trHeight w:val="226"/>
          <w:jc w:val="center"/>
        </w:trPr>
        <w:tc>
          <w:tcPr>
            <w:tcW w:w="5851" w:type="dxa"/>
            <w:gridSpan w:val="2"/>
            <w:noWrap/>
            <w:vAlign w:val="bottom"/>
          </w:tcPr>
          <w:p w14:paraId="31AEB11D" w14:textId="77777777" w:rsidR="00F33432" w:rsidRPr="00287DFB" w:rsidRDefault="00F33432" w:rsidP="00B4799F">
            <w:pPr>
              <w:ind w:firstLine="72"/>
              <w:jc w:val="left"/>
              <w:rPr>
                <w:b/>
                <w:sz w:val="18"/>
              </w:rPr>
            </w:pPr>
            <w:r w:rsidRPr="00287DFB">
              <w:rPr>
                <w:b/>
                <w:sz w:val="18"/>
              </w:rPr>
              <w:t>Resultado del ejercicio antes del impuesto a las ganancias</w:t>
            </w:r>
          </w:p>
        </w:tc>
        <w:tc>
          <w:tcPr>
            <w:tcW w:w="1178" w:type="dxa"/>
            <w:noWrap/>
            <w:vAlign w:val="bottom"/>
          </w:tcPr>
          <w:p w14:paraId="15CD8479" w14:textId="77777777" w:rsidR="00F33432" w:rsidRPr="00287DFB" w:rsidRDefault="00F33432" w:rsidP="00F33432">
            <w:pPr>
              <w:ind w:right="96"/>
              <w:jc w:val="right"/>
              <w:rPr>
                <w:b/>
                <w:sz w:val="18"/>
              </w:rPr>
            </w:pPr>
            <w:r w:rsidRPr="00287DFB">
              <w:rPr>
                <w:b/>
                <w:sz w:val="18"/>
              </w:rPr>
              <w:t>(360.830)</w:t>
            </w:r>
          </w:p>
        </w:tc>
        <w:tc>
          <w:tcPr>
            <w:tcW w:w="1178" w:type="dxa"/>
            <w:vAlign w:val="bottom"/>
          </w:tcPr>
          <w:p w14:paraId="085FCEC2" w14:textId="77777777" w:rsidR="00F33432" w:rsidRPr="00287DFB" w:rsidRDefault="00F33432" w:rsidP="00F33432">
            <w:pPr>
              <w:ind w:right="96"/>
              <w:jc w:val="right"/>
              <w:rPr>
                <w:b/>
                <w:sz w:val="18"/>
              </w:rPr>
            </w:pPr>
            <w:r w:rsidRPr="00287DFB">
              <w:rPr>
                <w:b/>
                <w:sz w:val="18"/>
              </w:rPr>
              <w:t>(192.117)</w:t>
            </w:r>
          </w:p>
        </w:tc>
        <w:tc>
          <w:tcPr>
            <w:tcW w:w="1178" w:type="dxa"/>
            <w:vAlign w:val="bottom"/>
          </w:tcPr>
          <w:p w14:paraId="5E8B8FD0" w14:textId="77777777" w:rsidR="00F33432" w:rsidRPr="00287DFB" w:rsidRDefault="00F33432" w:rsidP="00F33432">
            <w:pPr>
              <w:ind w:right="96"/>
              <w:jc w:val="right"/>
              <w:rPr>
                <w:b/>
                <w:sz w:val="18"/>
              </w:rPr>
            </w:pPr>
            <w:r w:rsidRPr="00287DFB">
              <w:rPr>
                <w:b/>
                <w:sz w:val="18"/>
              </w:rPr>
              <w:t>411.911</w:t>
            </w:r>
          </w:p>
        </w:tc>
      </w:tr>
      <w:tr w:rsidR="00F33432" w:rsidRPr="00287DFB" w14:paraId="455ABDD5" w14:textId="77777777" w:rsidTr="005711AC">
        <w:trPr>
          <w:trHeight w:val="226"/>
          <w:jc w:val="center"/>
        </w:trPr>
        <w:tc>
          <w:tcPr>
            <w:tcW w:w="5851" w:type="dxa"/>
            <w:gridSpan w:val="2"/>
            <w:noWrap/>
            <w:vAlign w:val="bottom"/>
          </w:tcPr>
          <w:p w14:paraId="7A122129" w14:textId="77777777" w:rsidR="00F33432" w:rsidRPr="00287DFB" w:rsidRDefault="00F33432" w:rsidP="00B4799F">
            <w:pPr>
              <w:ind w:firstLine="72"/>
              <w:jc w:val="left"/>
              <w:rPr>
                <w:b/>
                <w:sz w:val="18"/>
              </w:rPr>
            </w:pPr>
          </w:p>
        </w:tc>
        <w:tc>
          <w:tcPr>
            <w:tcW w:w="1178" w:type="dxa"/>
            <w:noWrap/>
            <w:vAlign w:val="bottom"/>
          </w:tcPr>
          <w:p w14:paraId="248F2685" w14:textId="77777777" w:rsidR="00F33432" w:rsidRPr="00287DFB" w:rsidRDefault="00F33432" w:rsidP="00F33432">
            <w:pPr>
              <w:ind w:right="96"/>
              <w:jc w:val="right"/>
              <w:rPr>
                <w:b/>
                <w:sz w:val="18"/>
              </w:rPr>
            </w:pPr>
          </w:p>
        </w:tc>
        <w:tc>
          <w:tcPr>
            <w:tcW w:w="1178" w:type="dxa"/>
            <w:vAlign w:val="bottom"/>
          </w:tcPr>
          <w:p w14:paraId="22C58347" w14:textId="77777777" w:rsidR="00F33432" w:rsidRPr="00287DFB" w:rsidRDefault="00F33432" w:rsidP="00F33432">
            <w:pPr>
              <w:ind w:right="96"/>
              <w:jc w:val="right"/>
              <w:rPr>
                <w:sz w:val="18"/>
              </w:rPr>
            </w:pPr>
          </w:p>
        </w:tc>
        <w:tc>
          <w:tcPr>
            <w:tcW w:w="1178" w:type="dxa"/>
            <w:vAlign w:val="bottom"/>
          </w:tcPr>
          <w:p w14:paraId="0E49EECC" w14:textId="77777777" w:rsidR="00F33432" w:rsidRPr="00287DFB" w:rsidRDefault="00F33432" w:rsidP="00F33432">
            <w:pPr>
              <w:ind w:right="96"/>
              <w:jc w:val="right"/>
              <w:rPr>
                <w:sz w:val="18"/>
              </w:rPr>
            </w:pPr>
          </w:p>
        </w:tc>
      </w:tr>
      <w:tr w:rsidR="00F33432" w:rsidRPr="00287DFB" w14:paraId="460D9E11" w14:textId="77777777" w:rsidTr="005711AC">
        <w:trPr>
          <w:trHeight w:val="226"/>
          <w:jc w:val="center"/>
        </w:trPr>
        <w:tc>
          <w:tcPr>
            <w:tcW w:w="5851" w:type="dxa"/>
            <w:gridSpan w:val="2"/>
            <w:noWrap/>
            <w:vAlign w:val="bottom"/>
          </w:tcPr>
          <w:p w14:paraId="45317749" w14:textId="77777777" w:rsidR="00F33432" w:rsidRPr="00287DFB" w:rsidRDefault="00F33432" w:rsidP="00B4799F">
            <w:pPr>
              <w:ind w:firstLine="72"/>
              <w:jc w:val="left"/>
              <w:rPr>
                <w:b/>
                <w:sz w:val="18"/>
              </w:rPr>
            </w:pPr>
            <w:r w:rsidRPr="00287DFB">
              <w:rPr>
                <w:b/>
                <w:sz w:val="18"/>
              </w:rPr>
              <w:t>Ajustes para obtener los flujos provenientes de actividades operativas:</w:t>
            </w:r>
          </w:p>
        </w:tc>
        <w:tc>
          <w:tcPr>
            <w:tcW w:w="1178" w:type="dxa"/>
            <w:noWrap/>
            <w:vAlign w:val="bottom"/>
          </w:tcPr>
          <w:p w14:paraId="15B9FC5F" w14:textId="77777777" w:rsidR="00F33432" w:rsidRPr="00287DFB" w:rsidRDefault="00F33432" w:rsidP="00F33432">
            <w:pPr>
              <w:ind w:right="96"/>
              <w:jc w:val="right"/>
              <w:rPr>
                <w:b/>
                <w:sz w:val="18"/>
              </w:rPr>
            </w:pPr>
            <w:r w:rsidRPr="00287DFB">
              <w:rPr>
                <w:b/>
                <w:sz w:val="18"/>
              </w:rPr>
              <w:t>2.095.770</w:t>
            </w:r>
          </w:p>
        </w:tc>
        <w:tc>
          <w:tcPr>
            <w:tcW w:w="1178" w:type="dxa"/>
            <w:vAlign w:val="bottom"/>
          </w:tcPr>
          <w:p w14:paraId="1B137B9E" w14:textId="77777777" w:rsidR="00F33432" w:rsidRPr="00287DFB" w:rsidRDefault="00F33432" w:rsidP="00F33432">
            <w:pPr>
              <w:ind w:right="96"/>
              <w:jc w:val="right"/>
              <w:rPr>
                <w:b/>
                <w:sz w:val="18"/>
              </w:rPr>
            </w:pPr>
            <w:r w:rsidRPr="00287DFB">
              <w:rPr>
                <w:b/>
                <w:sz w:val="18"/>
              </w:rPr>
              <w:t>1.657.051</w:t>
            </w:r>
          </w:p>
        </w:tc>
        <w:tc>
          <w:tcPr>
            <w:tcW w:w="1178" w:type="dxa"/>
            <w:vAlign w:val="bottom"/>
          </w:tcPr>
          <w:p w14:paraId="557A0B3A" w14:textId="77777777" w:rsidR="00F33432" w:rsidRPr="00287DFB" w:rsidRDefault="00F33432" w:rsidP="00F33432">
            <w:pPr>
              <w:ind w:right="96"/>
              <w:jc w:val="right"/>
              <w:rPr>
                <w:b/>
                <w:sz w:val="18"/>
              </w:rPr>
            </w:pPr>
            <w:r w:rsidRPr="00287DFB">
              <w:rPr>
                <w:b/>
                <w:sz w:val="18"/>
              </w:rPr>
              <w:t>1.161.445</w:t>
            </w:r>
          </w:p>
        </w:tc>
      </w:tr>
      <w:tr w:rsidR="00F33432" w:rsidRPr="00287DFB" w14:paraId="21FE0B8C" w14:textId="77777777" w:rsidTr="005711AC">
        <w:trPr>
          <w:trHeight w:val="226"/>
          <w:jc w:val="center"/>
        </w:trPr>
        <w:tc>
          <w:tcPr>
            <w:tcW w:w="5851" w:type="dxa"/>
            <w:gridSpan w:val="2"/>
            <w:noWrap/>
            <w:vAlign w:val="bottom"/>
          </w:tcPr>
          <w:p w14:paraId="1375BE88" w14:textId="77777777" w:rsidR="00F33432" w:rsidRPr="00287DFB" w:rsidRDefault="00F33432" w:rsidP="00B4799F">
            <w:pPr>
              <w:ind w:firstLine="72"/>
              <w:jc w:val="left"/>
              <w:rPr>
                <w:sz w:val="18"/>
              </w:rPr>
            </w:pPr>
            <w:r w:rsidRPr="00287DFB">
              <w:rPr>
                <w:sz w:val="18"/>
              </w:rPr>
              <w:t>Depreciaciones y desvalorizaciones</w:t>
            </w:r>
          </w:p>
        </w:tc>
        <w:tc>
          <w:tcPr>
            <w:tcW w:w="1178" w:type="dxa"/>
            <w:noWrap/>
            <w:vAlign w:val="bottom"/>
          </w:tcPr>
          <w:p w14:paraId="271B1E68" w14:textId="77777777" w:rsidR="00F33432" w:rsidRPr="00287DFB" w:rsidRDefault="00F33432" w:rsidP="00F33432">
            <w:pPr>
              <w:ind w:right="96"/>
              <w:jc w:val="right"/>
              <w:rPr>
                <w:sz w:val="18"/>
              </w:rPr>
            </w:pPr>
            <w:r w:rsidRPr="00287DFB">
              <w:rPr>
                <w:sz w:val="18"/>
              </w:rPr>
              <w:t>206.533</w:t>
            </w:r>
          </w:p>
        </w:tc>
        <w:tc>
          <w:tcPr>
            <w:tcW w:w="1178" w:type="dxa"/>
            <w:vAlign w:val="bottom"/>
          </w:tcPr>
          <w:p w14:paraId="566A3BB2" w14:textId="77777777" w:rsidR="00F33432" w:rsidRPr="00287DFB" w:rsidRDefault="00F33432" w:rsidP="00F33432">
            <w:pPr>
              <w:ind w:right="96"/>
              <w:jc w:val="right"/>
              <w:rPr>
                <w:sz w:val="18"/>
              </w:rPr>
            </w:pPr>
            <w:r w:rsidRPr="00287DFB">
              <w:rPr>
                <w:sz w:val="18"/>
              </w:rPr>
              <w:t>59.629</w:t>
            </w:r>
          </w:p>
        </w:tc>
        <w:tc>
          <w:tcPr>
            <w:tcW w:w="1178" w:type="dxa"/>
            <w:vAlign w:val="bottom"/>
          </w:tcPr>
          <w:p w14:paraId="4480F32E" w14:textId="77777777" w:rsidR="00F33432" w:rsidRPr="00287DFB" w:rsidRDefault="00F33432" w:rsidP="00F33432">
            <w:pPr>
              <w:ind w:right="96"/>
              <w:jc w:val="right"/>
              <w:rPr>
                <w:sz w:val="18"/>
              </w:rPr>
            </w:pPr>
            <w:r w:rsidRPr="00287DFB">
              <w:rPr>
                <w:sz w:val="18"/>
              </w:rPr>
              <w:t>60.514</w:t>
            </w:r>
          </w:p>
        </w:tc>
      </w:tr>
      <w:tr w:rsidR="00F33432" w:rsidRPr="00287DFB" w14:paraId="14658D0F" w14:textId="77777777" w:rsidTr="005711AC">
        <w:trPr>
          <w:trHeight w:val="226"/>
          <w:jc w:val="center"/>
        </w:trPr>
        <w:tc>
          <w:tcPr>
            <w:tcW w:w="5851" w:type="dxa"/>
            <w:gridSpan w:val="2"/>
            <w:noWrap/>
            <w:vAlign w:val="bottom"/>
          </w:tcPr>
          <w:p w14:paraId="2A0DB98D" w14:textId="77777777" w:rsidR="00F33432" w:rsidRPr="00287DFB" w:rsidRDefault="00F33432" w:rsidP="00B4799F">
            <w:pPr>
              <w:ind w:firstLine="72"/>
              <w:jc w:val="left"/>
              <w:rPr>
                <w:sz w:val="18"/>
              </w:rPr>
            </w:pPr>
            <w:r w:rsidRPr="00287DFB">
              <w:rPr>
                <w:sz w:val="18"/>
              </w:rPr>
              <w:t>Cargo por incobrabilidad</w:t>
            </w:r>
          </w:p>
        </w:tc>
        <w:tc>
          <w:tcPr>
            <w:tcW w:w="1178" w:type="dxa"/>
            <w:noWrap/>
            <w:vAlign w:val="bottom"/>
          </w:tcPr>
          <w:p w14:paraId="6B9418D5" w14:textId="77777777" w:rsidR="00F33432" w:rsidRPr="00287DFB" w:rsidRDefault="00F33432" w:rsidP="00F33432">
            <w:pPr>
              <w:ind w:right="96"/>
              <w:jc w:val="right"/>
              <w:rPr>
                <w:sz w:val="18"/>
              </w:rPr>
            </w:pPr>
            <w:r w:rsidRPr="00287DFB">
              <w:rPr>
                <w:sz w:val="18"/>
              </w:rPr>
              <w:t>1.132.991</w:t>
            </w:r>
          </w:p>
        </w:tc>
        <w:tc>
          <w:tcPr>
            <w:tcW w:w="1178" w:type="dxa"/>
            <w:vAlign w:val="bottom"/>
          </w:tcPr>
          <w:p w14:paraId="2B898F94" w14:textId="77777777" w:rsidR="00F33432" w:rsidRPr="00287DFB" w:rsidRDefault="00F33432" w:rsidP="00F33432">
            <w:pPr>
              <w:ind w:right="96"/>
              <w:jc w:val="right"/>
              <w:rPr>
                <w:sz w:val="18"/>
              </w:rPr>
            </w:pPr>
            <w:r w:rsidRPr="00287DFB">
              <w:rPr>
                <w:sz w:val="18"/>
              </w:rPr>
              <w:t>924.797</w:t>
            </w:r>
          </w:p>
        </w:tc>
        <w:tc>
          <w:tcPr>
            <w:tcW w:w="1178" w:type="dxa"/>
            <w:vAlign w:val="bottom"/>
          </w:tcPr>
          <w:p w14:paraId="5755DF54" w14:textId="77777777" w:rsidR="00F33432" w:rsidRPr="00287DFB" w:rsidRDefault="00F33432" w:rsidP="00F33432">
            <w:pPr>
              <w:ind w:right="96"/>
              <w:jc w:val="right"/>
              <w:rPr>
                <w:sz w:val="18"/>
              </w:rPr>
            </w:pPr>
            <w:r w:rsidRPr="00287DFB">
              <w:rPr>
                <w:sz w:val="18"/>
              </w:rPr>
              <w:t>613.576</w:t>
            </w:r>
          </w:p>
        </w:tc>
      </w:tr>
      <w:tr w:rsidR="00F33432" w:rsidRPr="00287DFB" w14:paraId="43DC3929" w14:textId="77777777" w:rsidTr="005711AC">
        <w:trPr>
          <w:trHeight w:val="226"/>
          <w:jc w:val="center"/>
        </w:trPr>
        <w:tc>
          <w:tcPr>
            <w:tcW w:w="5851" w:type="dxa"/>
            <w:gridSpan w:val="2"/>
            <w:noWrap/>
            <w:vAlign w:val="bottom"/>
          </w:tcPr>
          <w:p w14:paraId="16E12F60" w14:textId="77777777" w:rsidR="00F33432" w:rsidRPr="00287DFB" w:rsidRDefault="00F33432" w:rsidP="00B4799F">
            <w:pPr>
              <w:ind w:firstLine="72"/>
              <w:jc w:val="left"/>
              <w:rPr>
                <w:sz w:val="18"/>
              </w:rPr>
            </w:pPr>
            <w:r w:rsidRPr="00287DFB">
              <w:rPr>
                <w:sz w:val="18"/>
              </w:rPr>
              <w:t>Intereses por Obligaciones Negociables emitidas</w:t>
            </w:r>
          </w:p>
        </w:tc>
        <w:tc>
          <w:tcPr>
            <w:tcW w:w="1178" w:type="dxa"/>
            <w:noWrap/>
            <w:vAlign w:val="bottom"/>
          </w:tcPr>
          <w:p w14:paraId="57E32ED2" w14:textId="77777777" w:rsidR="00F33432" w:rsidRPr="00287DFB" w:rsidRDefault="00F33432" w:rsidP="00F33432">
            <w:pPr>
              <w:ind w:right="96"/>
              <w:jc w:val="right"/>
              <w:rPr>
                <w:sz w:val="18"/>
              </w:rPr>
            </w:pPr>
            <w:r w:rsidRPr="00287DFB">
              <w:rPr>
                <w:sz w:val="18"/>
              </w:rPr>
              <w:t>1.386.028</w:t>
            </w:r>
          </w:p>
        </w:tc>
        <w:tc>
          <w:tcPr>
            <w:tcW w:w="1178" w:type="dxa"/>
            <w:vAlign w:val="bottom"/>
          </w:tcPr>
          <w:p w14:paraId="418809ED" w14:textId="77777777" w:rsidR="00F33432" w:rsidRPr="00287DFB" w:rsidRDefault="00F33432" w:rsidP="00F33432">
            <w:pPr>
              <w:ind w:right="96"/>
              <w:jc w:val="right"/>
              <w:rPr>
                <w:sz w:val="18"/>
              </w:rPr>
            </w:pPr>
            <w:r w:rsidRPr="00287DFB">
              <w:rPr>
                <w:sz w:val="18"/>
              </w:rPr>
              <w:t>802.325</w:t>
            </w:r>
          </w:p>
        </w:tc>
        <w:tc>
          <w:tcPr>
            <w:tcW w:w="1178" w:type="dxa"/>
            <w:vAlign w:val="bottom"/>
          </w:tcPr>
          <w:p w14:paraId="1AF1A88F" w14:textId="77777777" w:rsidR="00F33432" w:rsidRPr="00287DFB" w:rsidRDefault="00F33432" w:rsidP="00F33432">
            <w:pPr>
              <w:ind w:right="96"/>
              <w:jc w:val="right"/>
              <w:rPr>
                <w:sz w:val="18"/>
              </w:rPr>
            </w:pPr>
            <w:r w:rsidRPr="00287DFB">
              <w:rPr>
                <w:sz w:val="18"/>
              </w:rPr>
              <w:t>441.297</w:t>
            </w:r>
          </w:p>
        </w:tc>
      </w:tr>
      <w:tr w:rsidR="00F33432" w:rsidRPr="00287DFB" w14:paraId="05D9A729" w14:textId="77777777" w:rsidTr="005711AC">
        <w:trPr>
          <w:trHeight w:val="226"/>
          <w:jc w:val="center"/>
        </w:trPr>
        <w:tc>
          <w:tcPr>
            <w:tcW w:w="5851" w:type="dxa"/>
            <w:gridSpan w:val="2"/>
            <w:noWrap/>
            <w:vAlign w:val="bottom"/>
          </w:tcPr>
          <w:p w14:paraId="7289B11C" w14:textId="77777777" w:rsidR="00F33432" w:rsidRPr="00287DFB" w:rsidRDefault="00F33432" w:rsidP="00B4799F">
            <w:pPr>
              <w:ind w:firstLine="72"/>
              <w:jc w:val="left"/>
              <w:rPr>
                <w:sz w:val="18"/>
              </w:rPr>
            </w:pPr>
            <w:r w:rsidRPr="00287DFB">
              <w:rPr>
                <w:sz w:val="18"/>
              </w:rPr>
              <w:t>Intereses por Otros títulos de deuda</w:t>
            </w:r>
          </w:p>
        </w:tc>
        <w:tc>
          <w:tcPr>
            <w:tcW w:w="1178" w:type="dxa"/>
            <w:noWrap/>
            <w:vAlign w:val="bottom"/>
          </w:tcPr>
          <w:p w14:paraId="275C697F" w14:textId="77777777" w:rsidR="00F33432" w:rsidRPr="00287DFB" w:rsidRDefault="00F33432" w:rsidP="00F33432">
            <w:pPr>
              <w:ind w:right="96"/>
              <w:jc w:val="right"/>
              <w:rPr>
                <w:sz w:val="18"/>
              </w:rPr>
            </w:pPr>
            <w:r w:rsidRPr="00287DFB">
              <w:rPr>
                <w:sz w:val="18"/>
              </w:rPr>
              <w:t>(733.601)</w:t>
            </w:r>
          </w:p>
        </w:tc>
        <w:tc>
          <w:tcPr>
            <w:tcW w:w="1178" w:type="dxa"/>
            <w:vAlign w:val="bottom"/>
          </w:tcPr>
          <w:p w14:paraId="1F47FD63" w14:textId="77777777" w:rsidR="00F33432" w:rsidRPr="00287DFB" w:rsidRDefault="00F33432" w:rsidP="00F33432">
            <w:pPr>
              <w:ind w:right="96"/>
              <w:jc w:val="right"/>
              <w:rPr>
                <w:sz w:val="18"/>
              </w:rPr>
            </w:pPr>
            <w:r w:rsidRPr="00287DFB">
              <w:rPr>
                <w:sz w:val="18"/>
              </w:rPr>
              <w:t>(194.490)</w:t>
            </w:r>
          </w:p>
        </w:tc>
        <w:tc>
          <w:tcPr>
            <w:tcW w:w="1178" w:type="dxa"/>
            <w:vAlign w:val="bottom"/>
          </w:tcPr>
          <w:p w14:paraId="27D0870C" w14:textId="77777777" w:rsidR="00F33432" w:rsidRPr="00287DFB" w:rsidRDefault="00F33432" w:rsidP="00F33432">
            <w:pPr>
              <w:ind w:right="96"/>
              <w:jc w:val="right"/>
              <w:rPr>
                <w:sz w:val="18"/>
              </w:rPr>
            </w:pPr>
            <w:r w:rsidRPr="00287DFB">
              <w:rPr>
                <w:sz w:val="18"/>
              </w:rPr>
              <w:t>-</w:t>
            </w:r>
          </w:p>
        </w:tc>
      </w:tr>
      <w:tr w:rsidR="00F33432" w:rsidRPr="00287DFB" w14:paraId="24296FC2" w14:textId="77777777" w:rsidTr="005711AC">
        <w:trPr>
          <w:trHeight w:val="226"/>
          <w:jc w:val="center"/>
        </w:trPr>
        <w:tc>
          <w:tcPr>
            <w:tcW w:w="5851" w:type="dxa"/>
            <w:gridSpan w:val="2"/>
            <w:noWrap/>
            <w:vAlign w:val="bottom"/>
          </w:tcPr>
          <w:p w14:paraId="09EE9488" w14:textId="77777777" w:rsidR="00F33432" w:rsidRPr="00287DFB" w:rsidRDefault="00F33432" w:rsidP="00B4799F">
            <w:pPr>
              <w:ind w:firstLine="72"/>
              <w:jc w:val="left"/>
              <w:rPr>
                <w:sz w:val="18"/>
              </w:rPr>
            </w:pPr>
            <w:r w:rsidRPr="00287DFB">
              <w:rPr>
                <w:sz w:val="18"/>
              </w:rPr>
              <w:t>Intereses por Arrendamientos</w:t>
            </w:r>
          </w:p>
        </w:tc>
        <w:tc>
          <w:tcPr>
            <w:tcW w:w="1178" w:type="dxa"/>
            <w:noWrap/>
            <w:vAlign w:val="bottom"/>
          </w:tcPr>
          <w:p w14:paraId="20C4E792" w14:textId="77777777" w:rsidR="00F33432" w:rsidRPr="00287DFB" w:rsidRDefault="00F33432" w:rsidP="00F33432">
            <w:pPr>
              <w:ind w:right="96"/>
              <w:jc w:val="right"/>
              <w:rPr>
                <w:sz w:val="18"/>
              </w:rPr>
            </w:pPr>
            <w:r w:rsidRPr="00287DFB">
              <w:rPr>
                <w:sz w:val="18"/>
              </w:rPr>
              <w:t>111.042</w:t>
            </w:r>
          </w:p>
        </w:tc>
        <w:tc>
          <w:tcPr>
            <w:tcW w:w="1178" w:type="dxa"/>
            <w:vAlign w:val="bottom"/>
          </w:tcPr>
          <w:p w14:paraId="3CF48E6D" w14:textId="77777777" w:rsidR="00F33432" w:rsidRPr="00287DFB" w:rsidRDefault="00F33432" w:rsidP="00F33432">
            <w:pPr>
              <w:ind w:right="96"/>
              <w:jc w:val="right"/>
              <w:rPr>
                <w:sz w:val="18"/>
              </w:rPr>
            </w:pPr>
          </w:p>
        </w:tc>
        <w:tc>
          <w:tcPr>
            <w:tcW w:w="1178" w:type="dxa"/>
            <w:vAlign w:val="bottom"/>
          </w:tcPr>
          <w:p w14:paraId="0D08C2E4" w14:textId="77777777" w:rsidR="00F33432" w:rsidRPr="00287DFB" w:rsidRDefault="00F33432" w:rsidP="00F33432">
            <w:pPr>
              <w:ind w:right="96"/>
              <w:jc w:val="right"/>
              <w:rPr>
                <w:sz w:val="18"/>
              </w:rPr>
            </w:pPr>
            <w:r w:rsidRPr="00287DFB">
              <w:rPr>
                <w:sz w:val="18"/>
              </w:rPr>
              <w:t>-</w:t>
            </w:r>
          </w:p>
        </w:tc>
      </w:tr>
      <w:tr w:rsidR="00F33432" w:rsidRPr="00287DFB" w14:paraId="0C8AAACE" w14:textId="77777777" w:rsidTr="005711AC">
        <w:trPr>
          <w:trHeight w:val="226"/>
          <w:jc w:val="center"/>
        </w:trPr>
        <w:tc>
          <w:tcPr>
            <w:tcW w:w="5851" w:type="dxa"/>
            <w:gridSpan w:val="2"/>
            <w:noWrap/>
            <w:vAlign w:val="bottom"/>
          </w:tcPr>
          <w:p w14:paraId="64B13187" w14:textId="77777777" w:rsidR="00F33432" w:rsidRPr="00287DFB" w:rsidRDefault="00F33432" w:rsidP="00B4799F">
            <w:pPr>
              <w:ind w:firstLine="72"/>
              <w:jc w:val="left"/>
              <w:rPr>
                <w:sz w:val="18"/>
              </w:rPr>
            </w:pPr>
            <w:r w:rsidRPr="00287DFB">
              <w:rPr>
                <w:sz w:val="18"/>
              </w:rPr>
              <w:t>Otros ajustes</w:t>
            </w:r>
          </w:p>
        </w:tc>
        <w:tc>
          <w:tcPr>
            <w:tcW w:w="1178" w:type="dxa"/>
            <w:noWrap/>
            <w:vAlign w:val="bottom"/>
          </w:tcPr>
          <w:p w14:paraId="7CC5EFE4" w14:textId="77777777" w:rsidR="00F33432" w:rsidRPr="00287DFB" w:rsidRDefault="00F33432" w:rsidP="00F33432">
            <w:pPr>
              <w:ind w:right="96"/>
              <w:jc w:val="right"/>
              <w:rPr>
                <w:sz w:val="18"/>
              </w:rPr>
            </w:pPr>
            <w:r w:rsidRPr="00287DFB">
              <w:rPr>
                <w:sz w:val="18"/>
              </w:rPr>
              <w:t>(7.223)</w:t>
            </w:r>
          </w:p>
        </w:tc>
        <w:tc>
          <w:tcPr>
            <w:tcW w:w="1178" w:type="dxa"/>
            <w:vAlign w:val="bottom"/>
          </w:tcPr>
          <w:p w14:paraId="5090F497" w14:textId="77777777" w:rsidR="00F33432" w:rsidRPr="00287DFB" w:rsidRDefault="00F33432" w:rsidP="00F33432">
            <w:pPr>
              <w:ind w:right="96"/>
              <w:jc w:val="right"/>
              <w:rPr>
                <w:sz w:val="18"/>
              </w:rPr>
            </w:pPr>
            <w:r w:rsidRPr="00287DFB">
              <w:rPr>
                <w:sz w:val="18"/>
              </w:rPr>
              <w:t>64.790</w:t>
            </w:r>
          </w:p>
        </w:tc>
        <w:tc>
          <w:tcPr>
            <w:tcW w:w="1178" w:type="dxa"/>
            <w:vAlign w:val="bottom"/>
          </w:tcPr>
          <w:p w14:paraId="64041AF2" w14:textId="77777777" w:rsidR="00F33432" w:rsidRPr="00287DFB" w:rsidRDefault="00F33432" w:rsidP="00F33432">
            <w:pPr>
              <w:ind w:right="96"/>
              <w:jc w:val="right"/>
              <w:rPr>
                <w:sz w:val="18"/>
              </w:rPr>
            </w:pPr>
            <w:r w:rsidRPr="00287DFB">
              <w:rPr>
                <w:sz w:val="18"/>
              </w:rPr>
              <w:t>46.058</w:t>
            </w:r>
          </w:p>
        </w:tc>
      </w:tr>
      <w:tr w:rsidR="00F33432" w:rsidRPr="00287DFB" w14:paraId="099736E7" w14:textId="77777777" w:rsidTr="005711AC">
        <w:trPr>
          <w:trHeight w:val="226"/>
          <w:jc w:val="center"/>
        </w:trPr>
        <w:tc>
          <w:tcPr>
            <w:tcW w:w="5851" w:type="dxa"/>
            <w:gridSpan w:val="2"/>
            <w:noWrap/>
            <w:vAlign w:val="bottom"/>
          </w:tcPr>
          <w:p w14:paraId="3EC76219" w14:textId="77777777" w:rsidR="00F33432" w:rsidRPr="00287DFB" w:rsidRDefault="00F33432" w:rsidP="00B4799F">
            <w:pPr>
              <w:ind w:firstLine="72"/>
              <w:jc w:val="left"/>
              <w:rPr>
                <w:sz w:val="18"/>
              </w:rPr>
            </w:pPr>
          </w:p>
        </w:tc>
        <w:tc>
          <w:tcPr>
            <w:tcW w:w="1178" w:type="dxa"/>
            <w:noWrap/>
            <w:vAlign w:val="bottom"/>
          </w:tcPr>
          <w:p w14:paraId="020B3AF1" w14:textId="77777777" w:rsidR="00F33432" w:rsidRPr="00287DFB" w:rsidRDefault="00F33432" w:rsidP="00F33432">
            <w:pPr>
              <w:ind w:right="96"/>
              <w:jc w:val="right"/>
              <w:rPr>
                <w:b/>
                <w:sz w:val="18"/>
              </w:rPr>
            </w:pPr>
          </w:p>
        </w:tc>
        <w:tc>
          <w:tcPr>
            <w:tcW w:w="1178" w:type="dxa"/>
            <w:vAlign w:val="bottom"/>
          </w:tcPr>
          <w:p w14:paraId="03E0EB93" w14:textId="77777777" w:rsidR="00F33432" w:rsidRPr="00287DFB" w:rsidRDefault="00F33432" w:rsidP="00F33432">
            <w:pPr>
              <w:ind w:right="96"/>
              <w:jc w:val="right"/>
              <w:rPr>
                <w:sz w:val="18"/>
              </w:rPr>
            </w:pPr>
          </w:p>
        </w:tc>
        <w:tc>
          <w:tcPr>
            <w:tcW w:w="1178" w:type="dxa"/>
            <w:vAlign w:val="bottom"/>
          </w:tcPr>
          <w:p w14:paraId="66BA0679" w14:textId="77777777" w:rsidR="00F33432" w:rsidRPr="00287DFB" w:rsidRDefault="00F33432" w:rsidP="00F33432">
            <w:pPr>
              <w:ind w:right="96"/>
              <w:jc w:val="right"/>
              <w:rPr>
                <w:sz w:val="18"/>
              </w:rPr>
            </w:pPr>
          </w:p>
        </w:tc>
      </w:tr>
      <w:tr w:rsidR="00F33432" w:rsidRPr="00287DFB" w14:paraId="2808FA3D" w14:textId="77777777" w:rsidTr="005711AC">
        <w:trPr>
          <w:trHeight w:val="226"/>
          <w:jc w:val="center"/>
        </w:trPr>
        <w:tc>
          <w:tcPr>
            <w:tcW w:w="5851" w:type="dxa"/>
            <w:gridSpan w:val="2"/>
            <w:noWrap/>
            <w:vAlign w:val="bottom"/>
          </w:tcPr>
          <w:p w14:paraId="0921F624" w14:textId="77777777" w:rsidR="00F33432" w:rsidRPr="00287DFB" w:rsidRDefault="00F33432" w:rsidP="00B4799F">
            <w:pPr>
              <w:ind w:firstLine="72"/>
              <w:jc w:val="left"/>
              <w:rPr>
                <w:b/>
                <w:sz w:val="18"/>
              </w:rPr>
            </w:pPr>
            <w:r w:rsidRPr="00287DFB">
              <w:rPr>
                <w:b/>
                <w:sz w:val="18"/>
              </w:rPr>
              <w:t>Aumentos/(Disminuciones) netos proveniente de activos operativos:</w:t>
            </w:r>
          </w:p>
        </w:tc>
        <w:tc>
          <w:tcPr>
            <w:tcW w:w="1178" w:type="dxa"/>
            <w:noWrap/>
            <w:vAlign w:val="bottom"/>
          </w:tcPr>
          <w:p w14:paraId="76EC7BB9" w14:textId="77777777" w:rsidR="00F33432" w:rsidRPr="00287DFB" w:rsidRDefault="00F33432" w:rsidP="00F33432">
            <w:pPr>
              <w:ind w:right="96"/>
              <w:jc w:val="right"/>
              <w:rPr>
                <w:b/>
                <w:sz w:val="18"/>
              </w:rPr>
            </w:pPr>
            <w:r w:rsidRPr="00287DFB">
              <w:rPr>
                <w:b/>
                <w:sz w:val="18"/>
              </w:rPr>
              <w:t>2.184.011</w:t>
            </w:r>
          </w:p>
        </w:tc>
        <w:tc>
          <w:tcPr>
            <w:tcW w:w="1178" w:type="dxa"/>
            <w:vAlign w:val="bottom"/>
          </w:tcPr>
          <w:p w14:paraId="69534E55" w14:textId="77777777" w:rsidR="00F33432" w:rsidRPr="00287DFB" w:rsidRDefault="00F33432" w:rsidP="00F33432">
            <w:pPr>
              <w:ind w:right="96"/>
              <w:jc w:val="right"/>
              <w:rPr>
                <w:b/>
                <w:sz w:val="18"/>
              </w:rPr>
            </w:pPr>
            <w:r w:rsidRPr="00287DFB">
              <w:rPr>
                <w:b/>
                <w:sz w:val="18"/>
              </w:rPr>
              <w:t>(2.857.332)</w:t>
            </w:r>
          </w:p>
        </w:tc>
        <w:tc>
          <w:tcPr>
            <w:tcW w:w="1178" w:type="dxa"/>
            <w:vAlign w:val="bottom"/>
          </w:tcPr>
          <w:p w14:paraId="3BF102E6" w14:textId="77777777" w:rsidR="00F33432" w:rsidRPr="00287DFB" w:rsidRDefault="00F33432" w:rsidP="00F33432">
            <w:pPr>
              <w:ind w:right="96"/>
              <w:jc w:val="right"/>
              <w:rPr>
                <w:b/>
                <w:sz w:val="18"/>
              </w:rPr>
            </w:pPr>
            <w:r w:rsidRPr="00287DFB">
              <w:rPr>
                <w:b/>
                <w:sz w:val="18"/>
              </w:rPr>
              <w:t>(2.594.812)</w:t>
            </w:r>
          </w:p>
        </w:tc>
      </w:tr>
      <w:tr w:rsidR="00F33432" w:rsidRPr="00287DFB" w14:paraId="3245D3EF" w14:textId="77777777" w:rsidTr="005711AC">
        <w:trPr>
          <w:trHeight w:val="226"/>
          <w:jc w:val="center"/>
        </w:trPr>
        <w:tc>
          <w:tcPr>
            <w:tcW w:w="5851" w:type="dxa"/>
            <w:gridSpan w:val="2"/>
            <w:noWrap/>
            <w:vAlign w:val="bottom"/>
          </w:tcPr>
          <w:p w14:paraId="7B74B0FA" w14:textId="77777777" w:rsidR="00F33432" w:rsidRPr="00287DFB" w:rsidRDefault="00F33432" w:rsidP="00B4799F">
            <w:pPr>
              <w:ind w:firstLine="72"/>
              <w:jc w:val="left"/>
              <w:rPr>
                <w:sz w:val="18"/>
              </w:rPr>
            </w:pPr>
            <w:r w:rsidRPr="00287DFB">
              <w:rPr>
                <w:sz w:val="18"/>
              </w:rPr>
              <w:t>Títulos de deuda a valor razonable con cambios en resultados</w:t>
            </w:r>
          </w:p>
        </w:tc>
        <w:tc>
          <w:tcPr>
            <w:tcW w:w="1178" w:type="dxa"/>
            <w:noWrap/>
            <w:vAlign w:val="bottom"/>
          </w:tcPr>
          <w:p w14:paraId="46B65736" w14:textId="77777777" w:rsidR="00F33432" w:rsidRPr="00287DFB" w:rsidRDefault="00F33432" w:rsidP="00F33432">
            <w:pPr>
              <w:ind w:right="96"/>
              <w:jc w:val="right"/>
              <w:rPr>
                <w:sz w:val="18"/>
              </w:rPr>
            </w:pPr>
            <w:r w:rsidRPr="00287DFB">
              <w:rPr>
                <w:sz w:val="18"/>
              </w:rPr>
              <w:t>-</w:t>
            </w:r>
          </w:p>
        </w:tc>
        <w:tc>
          <w:tcPr>
            <w:tcW w:w="1178" w:type="dxa"/>
            <w:vAlign w:val="bottom"/>
          </w:tcPr>
          <w:p w14:paraId="5C3C9E23" w14:textId="77777777" w:rsidR="00F33432" w:rsidRPr="00287DFB" w:rsidRDefault="00F33432" w:rsidP="00F33432">
            <w:pPr>
              <w:ind w:right="96"/>
              <w:jc w:val="right"/>
              <w:rPr>
                <w:sz w:val="18"/>
              </w:rPr>
            </w:pPr>
            <w:r w:rsidRPr="00287DFB">
              <w:rPr>
                <w:sz w:val="18"/>
              </w:rPr>
              <w:t>44.114</w:t>
            </w:r>
          </w:p>
        </w:tc>
        <w:tc>
          <w:tcPr>
            <w:tcW w:w="1178" w:type="dxa"/>
            <w:vAlign w:val="bottom"/>
          </w:tcPr>
          <w:p w14:paraId="1C8B97A8" w14:textId="77777777" w:rsidR="00F33432" w:rsidRPr="00287DFB" w:rsidRDefault="00F33432" w:rsidP="00F33432">
            <w:pPr>
              <w:ind w:right="96"/>
              <w:jc w:val="right"/>
              <w:rPr>
                <w:sz w:val="18"/>
              </w:rPr>
            </w:pPr>
            <w:r w:rsidRPr="00287DFB">
              <w:rPr>
                <w:sz w:val="18"/>
              </w:rPr>
              <w:t>(44.114)</w:t>
            </w:r>
          </w:p>
        </w:tc>
      </w:tr>
      <w:tr w:rsidR="00F33432" w:rsidRPr="00287DFB" w14:paraId="443337DB" w14:textId="77777777" w:rsidTr="005711AC">
        <w:trPr>
          <w:trHeight w:val="226"/>
          <w:jc w:val="center"/>
        </w:trPr>
        <w:tc>
          <w:tcPr>
            <w:tcW w:w="5851" w:type="dxa"/>
            <w:gridSpan w:val="2"/>
            <w:noWrap/>
            <w:vAlign w:val="bottom"/>
          </w:tcPr>
          <w:p w14:paraId="3BE051BD" w14:textId="77777777" w:rsidR="00F33432" w:rsidRPr="00287DFB" w:rsidRDefault="00F33432" w:rsidP="00B4799F">
            <w:pPr>
              <w:ind w:firstLine="72"/>
              <w:jc w:val="left"/>
              <w:rPr>
                <w:sz w:val="18"/>
              </w:rPr>
            </w:pPr>
            <w:r w:rsidRPr="00287DFB">
              <w:rPr>
                <w:sz w:val="18"/>
              </w:rPr>
              <w:t>Préstamos y otras financiaciones</w:t>
            </w:r>
          </w:p>
        </w:tc>
        <w:tc>
          <w:tcPr>
            <w:tcW w:w="1178" w:type="dxa"/>
            <w:noWrap/>
            <w:vAlign w:val="bottom"/>
          </w:tcPr>
          <w:p w14:paraId="27AC984D" w14:textId="77777777" w:rsidR="00F33432" w:rsidRPr="00287DFB" w:rsidRDefault="00F33432" w:rsidP="00F33432">
            <w:pPr>
              <w:ind w:right="96"/>
              <w:jc w:val="right"/>
              <w:rPr>
                <w:sz w:val="18"/>
              </w:rPr>
            </w:pPr>
            <w:r w:rsidRPr="00287DFB">
              <w:rPr>
                <w:sz w:val="18"/>
              </w:rPr>
              <w:t>138.057</w:t>
            </w:r>
          </w:p>
        </w:tc>
        <w:tc>
          <w:tcPr>
            <w:tcW w:w="1178" w:type="dxa"/>
            <w:vAlign w:val="bottom"/>
          </w:tcPr>
          <w:p w14:paraId="235B973E" w14:textId="77777777" w:rsidR="00F33432" w:rsidRPr="00287DFB" w:rsidRDefault="00F33432" w:rsidP="00F33432">
            <w:pPr>
              <w:ind w:right="96"/>
              <w:jc w:val="right"/>
              <w:rPr>
                <w:sz w:val="18"/>
              </w:rPr>
            </w:pPr>
            <w:r w:rsidRPr="00287DFB">
              <w:rPr>
                <w:sz w:val="18"/>
              </w:rPr>
              <w:t>(1.500.671)</w:t>
            </w:r>
          </w:p>
        </w:tc>
        <w:tc>
          <w:tcPr>
            <w:tcW w:w="1178" w:type="dxa"/>
            <w:vAlign w:val="bottom"/>
          </w:tcPr>
          <w:p w14:paraId="0BC5F420" w14:textId="77777777" w:rsidR="00F33432" w:rsidRPr="00287DFB" w:rsidRDefault="00F33432" w:rsidP="00F33432">
            <w:pPr>
              <w:ind w:right="96"/>
              <w:jc w:val="right"/>
              <w:rPr>
                <w:sz w:val="18"/>
              </w:rPr>
            </w:pPr>
            <w:r w:rsidRPr="00287DFB">
              <w:rPr>
                <w:sz w:val="18"/>
              </w:rPr>
              <w:t>(2.627.794)</w:t>
            </w:r>
          </w:p>
        </w:tc>
      </w:tr>
      <w:tr w:rsidR="00F33432" w:rsidRPr="00287DFB" w14:paraId="3759C4F1" w14:textId="77777777" w:rsidTr="005711AC">
        <w:trPr>
          <w:trHeight w:val="226"/>
          <w:jc w:val="center"/>
        </w:trPr>
        <w:tc>
          <w:tcPr>
            <w:tcW w:w="5851" w:type="dxa"/>
            <w:gridSpan w:val="2"/>
            <w:noWrap/>
            <w:vAlign w:val="bottom"/>
          </w:tcPr>
          <w:p w14:paraId="7BF2AA4A" w14:textId="77777777" w:rsidR="00F33432" w:rsidRPr="00287DFB" w:rsidRDefault="00F33432" w:rsidP="00B4799F">
            <w:pPr>
              <w:ind w:firstLine="72"/>
              <w:jc w:val="left"/>
              <w:rPr>
                <w:sz w:val="18"/>
              </w:rPr>
            </w:pPr>
            <w:r w:rsidRPr="00287DFB">
              <w:rPr>
                <w:sz w:val="18"/>
              </w:rPr>
              <w:t>Sector Privado no Financiero y Residentes en el exterior</w:t>
            </w:r>
          </w:p>
        </w:tc>
        <w:tc>
          <w:tcPr>
            <w:tcW w:w="1178" w:type="dxa"/>
            <w:noWrap/>
            <w:vAlign w:val="bottom"/>
          </w:tcPr>
          <w:p w14:paraId="277BE201" w14:textId="77777777" w:rsidR="00F33432" w:rsidRPr="00287DFB" w:rsidRDefault="00F33432" w:rsidP="00F33432">
            <w:pPr>
              <w:ind w:right="96"/>
              <w:jc w:val="right"/>
              <w:rPr>
                <w:sz w:val="18"/>
              </w:rPr>
            </w:pPr>
            <w:r w:rsidRPr="00287DFB">
              <w:rPr>
                <w:sz w:val="18"/>
              </w:rPr>
              <w:t>138.057</w:t>
            </w:r>
          </w:p>
        </w:tc>
        <w:tc>
          <w:tcPr>
            <w:tcW w:w="1178" w:type="dxa"/>
            <w:vAlign w:val="bottom"/>
          </w:tcPr>
          <w:p w14:paraId="569A036C" w14:textId="77777777" w:rsidR="00F33432" w:rsidRPr="00287DFB" w:rsidRDefault="00F33432" w:rsidP="00F33432">
            <w:pPr>
              <w:ind w:right="96"/>
              <w:jc w:val="right"/>
              <w:rPr>
                <w:sz w:val="18"/>
              </w:rPr>
            </w:pPr>
            <w:r w:rsidRPr="00287DFB">
              <w:rPr>
                <w:sz w:val="18"/>
              </w:rPr>
              <w:t>(1.500.671)</w:t>
            </w:r>
          </w:p>
        </w:tc>
        <w:tc>
          <w:tcPr>
            <w:tcW w:w="1178" w:type="dxa"/>
            <w:vAlign w:val="bottom"/>
          </w:tcPr>
          <w:p w14:paraId="6D8235E0" w14:textId="77777777" w:rsidR="00F33432" w:rsidRPr="00287DFB" w:rsidRDefault="00F33432" w:rsidP="00F33432">
            <w:pPr>
              <w:ind w:right="96"/>
              <w:jc w:val="right"/>
              <w:rPr>
                <w:sz w:val="18"/>
              </w:rPr>
            </w:pPr>
            <w:r w:rsidRPr="00287DFB">
              <w:rPr>
                <w:sz w:val="18"/>
              </w:rPr>
              <w:t>(2.627.794)</w:t>
            </w:r>
          </w:p>
        </w:tc>
      </w:tr>
      <w:tr w:rsidR="00F33432" w:rsidRPr="00287DFB" w14:paraId="54ADDE6B" w14:textId="77777777" w:rsidTr="005711AC">
        <w:trPr>
          <w:trHeight w:val="226"/>
          <w:jc w:val="center"/>
        </w:trPr>
        <w:tc>
          <w:tcPr>
            <w:tcW w:w="5851" w:type="dxa"/>
            <w:gridSpan w:val="2"/>
            <w:noWrap/>
            <w:vAlign w:val="bottom"/>
          </w:tcPr>
          <w:p w14:paraId="09E5210E" w14:textId="77777777" w:rsidR="00F33432" w:rsidRPr="00287DFB" w:rsidRDefault="00F33432" w:rsidP="00B4799F">
            <w:pPr>
              <w:ind w:firstLine="72"/>
              <w:jc w:val="left"/>
              <w:rPr>
                <w:sz w:val="18"/>
              </w:rPr>
            </w:pPr>
            <w:r w:rsidRPr="00287DFB">
              <w:rPr>
                <w:sz w:val="18"/>
              </w:rPr>
              <w:t>Activos financieros entregados en garantía</w:t>
            </w:r>
          </w:p>
        </w:tc>
        <w:tc>
          <w:tcPr>
            <w:tcW w:w="1178" w:type="dxa"/>
            <w:noWrap/>
            <w:vAlign w:val="bottom"/>
          </w:tcPr>
          <w:p w14:paraId="3631BED9" w14:textId="77777777" w:rsidR="00F33432" w:rsidRPr="00287DFB" w:rsidRDefault="00F33432" w:rsidP="00F33432">
            <w:pPr>
              <w:ind w:right="96"/>
              <w:jc w:val="right"/>
              <w:rPr>
                <w:sz w:val="18"/>
              </w:rPr>
            </w:pPr>
            <w:r w:rsidRPr="00287DFB">
              <w:rPr>
                <w:sz w:val="18"/>
              </w:rPr>
              <w:t>(53.705)</w:t>
            </w:r>
          </w:p>
        </w:tc>
        <w:tc>
          <w:tcPr>
            <w:tcW w:w="1178" w:type="dxa"/>
            <w:vAlign w:val="bottom"/>
          </w:tcPr>
          <w:p w14:paraId="2D735D7B" w14:textId="77777777" w:rsidR="00F33432" w:rsidRPr="00287DFB" w:rsidRDefault="00F33432" w:rsidP="00F33432">
            <w:pPr>
              <w:ind w:right="96"/>
              <w:jc w:val="right"/>
              <w:rPr>
                <w:sz w:val="18"/>
              </w:rPr>
            </w:pPr>
            <w:r w:rsidRPr="00287DFB">
              <w:rPr>
                <w:sz w:val="18"/>
              </w:rPr>
              <w:t>(25.433)</w:t>
            </w:r>
          </w:p>
        </w:tc>
        <w:tc>
          <w:tcPr>
            <w:tcW w:w="1178" w:type="dxa"/>
            <w:vAlign w:val="bottom"/>
          </w:tcPr>
          <w:p w14:paraId="3DD5F892" w14:textId="77777777" w:rsidR="00F33432" w:rsidRPr="00287DFB" w:rsidRDefault="00F33432" w:rsidP="00F33432">
            <w:pPr>
              <w:ind w:right="96"/>
              <w:jc w:val="right"/>
              <w:rPr>
                <w:sz w:val="18"/>
              </w:rPr>
            </w:pPr>
            <w:r w:rsidRPr="00287DFB">
              <w:rPr>
                <w:sz w:val="18"/>
              </w:rPr>
              <w:t>128.853</w:t>
            </w:r>
          </w:p>
        </w:tc>
      </w:tr>
      <w:tr w:rsidR="00F33432" w:rsidRPr="00287DFB" w14:paraId="6C97AAE5" w14:textId="77777777" w:rsidTr="005711AC">
        <w:trPr>
          <w:trHeight w:val="226"/>
          <w:jc w:val="center"/>
        </w:trPr>
        <w:tc>
          <w:tcPr>
            <w:tcW w:w="5851" w:type="dxa"/>
            <w:gridSpan w:val="2"/>
            <w:noWrap/>
            <w:vAlign w:val="bottom"/>
          </w:tcPr>
          <w:p w14:paraId="2D3A7F7F" w14:textId="77777777" w:rsidR="00F33432" w:rsidRPr="00287DFB" w:rsidRDefault="00F33432" w:rsidP="00B4799F">
            <w:pPr>
              <w:ind w:firstLine="72"/>
              <w:jc w:val="left"/>
              <w:rPr>
                <w:sz w:val="18"/>
              </w:rPr>
            </w:pPr>
            <w:r w:rsidRPr="00287DFB">
              <w:rPr>
                <w:sz w:val="18"/>
              </w:rPr>
              <w:t>Otros títulos de deuda</w:t>
            </w:r>
          </w:p>
        </w:tc>
        <w:tc>
          <w:tcPr>
            <w:tcW w:w="1178" w:type="dxa"/>
            <w:noWrap/>
            <w:vAlign w:val="bottom"/>
          </w:tcPr>
          <w:p w14:paraId="3839EFB2" w14:textId="77777777" w:rsidR="00F33432" w:rsidRPr="00287DFB" w:rsidRDefault="00F33432" w:rsidP="00F33432">
            <w:pPr>
              <w:ind w:right="96"/>
              <w:jc w:val="right"/>
              <w:rPr>
                <w:sz w:val="18"/>
              </w:rPr>
            </w:pPr>
            <w:r w:rsidRPr="00287DFB">
              <w:rPr>
                <w:sz w:val="18"/>
              </w:rPr>
              <w:t>2.129.248</w:t>
            </w:r>
          </w:p>
        </w:tc>
        <w:tc>
          <w:tcPr>
            <w:tcW w:w="1178" w:type="dxa"/>
            <w:vAlign w:val="bottom"/>
          </w:tcPr>
          <w:p w14:paraId="21AD6139" w14:textId="77777777" w:rsidR="00F33432" w:rsidRPr="00287DFB" w:rsidRDefault="00F33432" w:rsidP="00F33432">
            <w:pPr>
              <w:ind w:right="96"/>
              <w:jc w:val="right"/>
              <w:rPr>
                <w:sz w:val="18"/>
              </w:rPr>
            </w:pPr>
            <w:r w:rsidRPr="00287DFB">
              <w:rPr>
                <w:sz w:val="18"/>
              </w:rPr>
              <w:t>(1.430.037)</w:t>
            </w:r>
          </w:p>
        </w:tc>
        <w:tc>
          <w:tcPr>
            <w:tcW w:w="1178" w:type="dxa"/>
            <w:vAlign w:val="bottom"/>
          </w:tcPr>
          <w:p w14:paraId="13778E38" w14:textId="77777777" w:rsidR="00F33432" w:rsidRPr="00287DFB" w:rsidRDefault="00F33432" w:rsidP="00F33432">
            <w:pPr>
              <w:ind w:right="96"/>
              <w:jc w:val="right"/>
              <w:rPr>
                <w:sz w:val="18"/>
              </w:rPr>
            </w:pPr>
            <w:r w:rsidRPr="00287DFB">
              <w:rPr>
                <w:sz w:val="18"/>
              </w:rPr>
              <w:t>-</w:t>
            </w:r>
          </w:p>
        </w:tc>
      </w:tr>
      <w:tr w:rsidR="00F33432" w:rsidRPr="00287DFB" w14:paraId="3BE23745" w14:textId="77777777" w:rsidTr="005711AC">
        <w:trPr>
          <w:trHeight w:val="226"/>
          <w:jc w:val="center"/>
        </w:trPr>
        <w:tc>
          <w:tcPr>
            <w:tcW w:w="5851" w:type="dxa"/>
            <w:gridSpan w:val="2"/>
            <w:noWrap/>
            <w:vAlign w:val="bottom"/>
          </w:tcPr>
          <w:p w14:paraId="11840802" w14:textId="77777777" w:rsidR="00F33432" w:rsidRPr="00287DFB" w:rsidRDefault="00F33432" w:rsidP="00B4799F">
            <w:pPr>
              <w:ind w:firstLine="72"/>
              <w:jc w:val="left"/>
              <w:rPr>
                <w:sz w:val="18"/>
              </w:rPr>
            </w:pPr>
            <w:r w:rsidRPr="00287DFB">
              <w:rPr>
                <w:sz w:val="18"/>
              </w:rPr>
              <w:t>Inversiones en Instrumentos de Patrimonio</w:t>
            </w:r>
          </w:p>
        </w:tc>
        <w:tc>
          <w:tcPr>
            <w:tcW w:w="1178" w:type="dxa"/>
            <w:noWrap/>
            <w:vAlign w:val="bottom"/>
          </w:tcPr>
          <w:p w14:paraId="1133EF19" w14:textId="77777777" w:rsidR="00F33432" w:rsidRPr="00287DFB" w:rsidRDefault="00F33432" w:rsidP="00F33432">
            <w:pPr>
              <w:ind w:right="96"/>
              <w:jc w:val="right"/>
              <w:rPr>
                <w:sz w:val="18"/>
              </w:rPr>
            </w:pPr>
            <w:r w:rsidRPr="00287DFB">
              <w:rPr>
                <w:sz w:val="18"/>
              </w:rPr>
              <w:t>-</w:t>
            </w:r>
          </w:p>
        </w:tc>
        <w:tc>
          <w:tcPr>
            <w:tcW w:w="1178" w:type="dxa"/>
            <w:vAlign w:val="bottom"/>
          </w:tcPr>
          <w:p w14:paraId="106858AB" w14:textId="77777777" w:rsidR="00F33432" w:rsidRPr="00287DFB" w:rsidRDefault="00F33432" w:rsidP="00F33432">
            <w:pPr>
              <w:ind w:right="96"/>
              <w:jc w:val="right"/>
              <w:rPr>
                <w:sz w:val="18"/>
              </w:rPr>
            </w:pPr>
            <w:r w:rsidRPr="00287DFB">
              <w:rPr>
                <w:sz w:val="18"/>
              </w:rPr>
              <w:t>-</w:t>
            </w:r>
          </w:p>
        </w:tc>
        <w:tc>
          <w:tcPr>
            <w:tcW w:w="1178" w:type="dxa"/>
            <w:vAlign w:val="bottom"/>
          </w:tcPr>
          <w:p w14:paraId="0E1E4FA5" w14:textId="77777777" w:rsidR="00F33432" w:rsidRPr="00287DFB" w:rsidRDefault="00F33432" w:rsidP="00F33432">
            <w:pPr>
              <w:ind w:right="96"/>
              <w:jc w:val="right"/>
              <w:rPr>
                <w:sz w:val="18"/>
              </w:rPr>
            </w:pPr>
            <w:r w:rsidRPr="00287DFB">
              <w:rPr>
                <w:sz w:val="18"/>
              </w:rPr>
              <w:t>4.260</w:t>
            </w:r>
          </w:p>
        </w:tc>
      </w:tr>
      <w:tr w:rsidR="00F33432" w:rsidRPr="00287DFB" w14:paraId="2FA1F62E" w14:textId="77777777" w:rsidTr="005711AC">
        <w:trPr>
          <w:trHeight w:val="226"/>
          <w:jc w:val="center"/>
        </w:trPr>
        <w:tc>
          <w:tcPr>
            <w:tcW w:w="5851" w:type="dxa"/>
            <w:gridSpan w:val="2"/>
            <w:noWrap/>
            <w:vAlign w:val="bottom"/>
          </w:tcPr>
          <w:p w14:paraId="706F3319" w14:textId="77777777" w:rsidR="00F33432" w:rsidRPr="00287DFB" w:rsidRDefault="00F33432" w:rsidP="00B4799F">
            <w:pPr>
              <w:ind w:firstLine="72"/>
              <w:jc w:val="left"/>
              <w:rPr>
                <w:sz w:val="18"/>
              </w:rPr>
            </w:pPr>
            <w:r w:rsidRPr="00287DFB">
              <w:rPr>
                <w:sz w:val="18"/>
              </w:rPr>
              <w:t>Otros activos</w:t>
            </w:r>
          </w:p>
        </w:tc>
        <w:tc>
          <w:tcPr>
            <w:tcW w:w="1178" w:type="dxa"/>
            <w:noWrap/>
            <w:vAlign w:val="bottom"/>
          </w:tcPr>
          <w:p w14:paraId="75082889" w14:textId="77777777" w:rsidR="00F33432" w:rsidRPr="00287DFB" w:rsidRDefault="00F33432" w:rsidP="00F33432">
            <w:pPr>
              <w:ind w:right="96"/>
              <w:jc w:val="right"/>
              <w:rPr>
                <w:sz w:val="18"/>
              </w:rPr>
            </w:pPr>
            <w:r w:rsidRPr="00287DFB">
              <w:rPr>
                <w:sz w:val="18"/>
              </w:rPr>
              <w:t>(29.589)</w:t>
            </w:r>
          </w:p>
        </w:tc>
        <w:tc>
          <w:tcPr>
            <w:tcW w:w="1178" w:type="dxa"/>
            <w:vAlign w:val="bottom"/>
          </w:tcPr>
          <w:p w14:paraId="550803AF" w14:textId="77777777" w:rsidR="00F33432" w:rsidRPr="00287DFB" w:rsidRDefault="00F33432" w:rsidP="00F33432">
            <w:pPr>
              <w:ind w:right="96"/>
              <w:jc w:val="right"/>
              <w:rPr>
                <w:sz w:val="18"/>
              </w:rPr>
            </w:pPr>
            <w:r w:rsidRPr="00287DFB">
              <w:rPr>
                <w:sz w:val="18"/>
              </w:rPr>
              <w:t>54.</w:t>
            </w:r>
            <w:r w:rsidR="00615D25" w:rsidRPr="00287DFB">
              <w:rPr>
                <w:sz w:val="18"/>
              </w:rPr>
              <w:t>696</w:t>
            </w:r>
          </w:p>
        </w:tc>
        <w:tc>
          <w:tcPr>
            <w:tcW w:w="1178" w:type="dxa"/>
            <w:vAlign w:val="bottom"/>
          </w:tcPr>
          <w:p w14:paraId="2F822A6A" w14:textId="77777777" w:rsidR="00F33432" w:rsidRPr="00287DFB" w:rsidRDefault="00F33432" w:rsidP="00F33432">
            <w:pPr>
              <w:ind w:right="96"/>
              <w:jc w:val="right"/>
              <w:rPr>
                <w:sz w:val="18"/>
              </w:rPr>
            </w:pPr>
            <w:r w:rsidRPr="00287DFB">
              <w:rPr>
                <w:sz w:val="18"/>
              </w:rPr>
              <w:t>(56.017)</w:t>
            </w:r>
          </w:p>
        </w:tc>
      </w:tr>
      <w:tr w:rsidR="00F33432" w:rsidRPr="00287DFB" w14:paraId="13114C9A" w14:textId="77777777" w:rsidTr="005711AC">
        <w:trPr>
          <w:trHeight w:val="226"/>
          <w:jc w:val="center"/>
        </w:trPr>
        <w:tc>
          <w:tcPr>
            <w:tcW w:w="5851" w:type="dxa"/>
            <w:gridSpan w:val="2"/>
            <w:noWrap/>
            <w:vAlign w:val="bottom"/>
          </w:tcPr>
          <w:p w14:paraId="736E1C19" w14:textId="77777777" w:rsidR="00F33432" w:rsidRPr="00287DFB" w:rsidRDefault="00F33432" w:rsidP="00B4799F">
            <w:pPr>
              <w:ind w:firstLine="72"/>
              <w:jc w:val="left"/>
              <w:rPr>
                <w:sz w:val="18"/>
              </w:rPr>
            </w:pPr>
          </w:p>
        </w:tc>
        <w:tc>
          <w:tcPr>
            <w:tcW w:w="1178" w:type="dxa"/>
            <w:noWrap/>
            <w:vAlign w:val="bottom"/>
          </w:tcPr>
          <w:p w14:paraId="6238DFAB" w14:textId="77777777" w:rsidR="00F33432" w:rsidRPr="00287DFB" w:rsidRDefault="00F33432" w:rsidP="00F33432">
            <w:pPr>
              <w:ind w:right="96"/>
              <w:jc w:val="right"/>
              <w:rPr>
                <w:b/>
                <w:sz w:val="18"/>
              </w:rPr>
            </w:pPr>
          </w:p>
        </w:tc>
        <w:tc>
          <w:tcPr>
            <w:tcW w:w="1178" w:type="dxa"/>
            <w:vAlign w:val="bottom"/>
          </w:tcPr>
          <w:p w14:paraId="3AE9953D" w14:textId="77777777" w:rsidR="00F33432" w:rsidRPr="00287DFB" w:rsidRDefault="00F33432" w:rsidP="00F33432">
            <w:pPr>
              <w:ind w:right="96"/>
              <w:jc w:val="right"/>
              <w:rPr>
                <w:sz w:val="18"/>
              </w:rPr>
            </w:pPr>
          </w:p>
        </w:tc>
        <w:tc>
          <w:tcPr>
            <w:tcW w:w="1178" w:type="dxa"/>
            <w:vAlign w:val="bottom"/>
          </w:tcPr>
          <w:p w14:paraId="2E0F1124" w14:textId="77777777" w:rsidR="00F33432" w:rsidRPr="00287DFB" w:rsidRDefault="00F33432" w:rsidP="00F33432">
            <w:pPr>
              <w:ind w:right="96"/>
              <w:jc w:val="right"/>
              <w:rPr>
                <w:sz w:val="18"/>
              </w:rPr>
            </w:pPr>
          </w:p>
        </w:tc>
      </w:tr>
      <w:tr w:rsidR="00F33432" w:rsidRPr="00287DFB" w14:paraId="1D7E32AC" w14:textId="77777777" w:rsidTr="005711AC">
        <w:trPr>
          <w:trHeight w:val="226"/>
          <w:jc w:val="center"/>
        </w:trPr>
        <w:tc>
          <w:tcPr>
            <w:tcW w:w="5851" w:type="dxa"/>
            <w:gridSpan w:val="2"/>
            <w:noWrap/>
            <w:vAlign w:val="bottom"/>
          </w:tcPr>
          <w:p w14:paraId="19B45E1B" w14:textId="77777777" w:rsidR="00F33432" w:rsidRPr="00287DFB" w:rsidRDefault="00F33432" w:rsidP="00B4799F">
            <w:pPr>
              <w:ind w:firstLine="72"/>
              <w:jc w:val="left"/>
              <w:rPr>
                <w:b/>
                <w:sz w:val="18"/>
              </w:rPr>
            </w:pPr>
            <w:r w:rsidRPr="00287DFB">
              <w:rPr>
                <w:b/>
                <w:sz w:val="18"/>
              </w:rPr>
              <w:t>(Disminuciones)/Aumentos netos proveniente de pasivos operativos:</w:t>
            </w:r>
          </w:p>
        </w:tc>
        <w:tc>
          <w:tcPr>
            <w:tcW w:w="1178" w:type="dxa"/>
            <w:noWrap/>
            <w:vAlign w:val="bottom"/>
          </w:tcPr>
          <w:p w14:paraId="378AE117" w14:textId="77777777" w:rsidR="00F33432" w:rsidRPr="00287DFB" w:rsidRDefault="00F33432" w:rsidP="00F33432">
            <w:pPr>
              <w:ind w:right="96"/>
              <w:jc w:val="right"/>
              <w:rPr>
                <w:b/>
                <w:sz w:val="18"/>
              </w:rPr>
            </w:pPr>
            <w:r w:rsidRPr="00287DFB">
              <w:rPr>
                <w:b/>
                <w:sz w:val="18"/>
              </w:rPr>
              <w:t>(502.069)</w:t>
            </w:r>
          </w:p>
        </w:tc>
        <w:tc>
          <w:tcPr>
            <w:tcW w:w="1178" w:type="dxa"/>
            <w:vAlign w:val="bottom"/>
          </w:tcPr>
          <w:p w14:paraId="65E9FA6E" w14:textId="77777777" w:rsidR="00F33432" w:rsidRPr="00287DFB" w:rsidRDefault="00F33432" w:rsidP="00F33432">
            <w:pPr>
              <w:ind w:right="96"/>
              <w:jc w:val="right"/>
              <w:rPr>
                <w:b/>
                <w:sz w:val="18"/>
              </w:rPr>
            </w:pPr>
            <w:r w:rsidRPr="00287DFB">
              <w:rPr>
                <w:b/>
                <w:sz w:val="18"/>
              </w:rPr>
              <w:t>3.443.159</w:t>
            </w:r>
          </w:p>
        </w:tc>
        <w:tc>
          <w:tcPr>
            <w:tcW w:w="1178" w:type="dxa"/>
            <w:vAlign w:val="bottom"/>
          </w:tcPr>
          <w:p w14:paraId="5C394E50" w14:textId="77777777" w:rsidR="00F33432" w:rsidRPr="00287DFB" w:rsidRDefault="00F33432" w:rsidP="00F33432">
            <w:pPr>
              <w:ind w:right="96"/>
              <w:jc w:val="right"/>
              <w:rPr>
                <w:b/>
                <w:sz w:val="18"/>
              </w:rPr>
            </w:pPr>
            <w:r w:rsidRPr="00287DFB">
              <w:rPr>
                <w:b/>
                <w:sz w:val="18"/>
              </w:rPr>
              <w:t>440.306</w:t>
            </w:r>
          </w:p>
        </w:tc>
      </w:tr>
      <w:tr w:rsidR="00F33432" w:rsidRPr="00287DFB" w14:paraId="46E94AA8" w14:textId="77777777" w:rsidTr="005711AC">
        <w:trPr>
          <w:trHeight w:val="226"/>
          <w:jc w:val="center"/>
        </w:trPr>
        <w:tc>
          <w:tcPr>
            <w:tcW w:w="5851" w:type="dxa"/>
            <w:gridSpan w:val="2"/>
            <w:noWrap/>
            <w:vAlign w:val="bottom"/>
          </w:tcPr>
          <w:p w14:paraId="0D6AC1A3" w14:textId="77777777" w:rsidR="00F33432" w:rsidRPr="00287DFB" w:rsidRDefault="00F33432" w:rsidP="00B4799F">
            <w:pPr>
              <w:ind w:firstLine="72"/>
              <w:jc w:val="left"/>
              <w:rPr>
                <w:sz w:val="18"/>
              </w:rPr>
            </w:pPr>
            <w:r w:rsidRPr="00287DFB">
              <w:rPr>
                <w:sz w:val="18"/>
              </w:rPr>
              <w:t xml:space="preserve">Depósitos </w:t>
            </w:r>
          </w:p>
        </w:tc>
        <w:tc>
          <w:tcPr>
            <w:tcW w:w="1178" w:type="dxa"/>
            <w:noWrap/>
            <w:vAlign w:val="bottom"/>
          </w:tcPr>
          <w:p w14:paraId="539332D3" w14:textId="77777777" w:rsidR="00F33432" w:rsidRPr="00287DFB" w:rsidRDefault="00F33432" w:rsidP="00F33432">
            <w:pPr>
              <w:ind w:right="96"/>
              <w:jc w:val="right"/>
              <w:rPr>
                <w:sz w:val="18"/>
              </w:rPr>
            </w:pPr>
            <w:r w:rsidRPr="00287DFB">
              <w:rPr>
                <w:sz w:val="18"/>
              </w:rPr>
              <w:t>(732.385)</w:t>
            </w:r>
          </w:p>
        </w:tc>
        <w:tc>
          <w:tcPr>
            <w:tcW w:w="1178" w:type="dxa"/>
            <w:vAlign w:val="bottom"/>
          </w:tcPr>
          <w:p w14:paraId="5111B3B9" w14:textId="77777777" w:rsidR="00F33432" w:rsidRPr="00287DFB" w:rsidRDefault="00F33432" w:rsidP="00F33432">
            <w:pPr>
              <w:ind w:right="96"/>
              <w:jc w:val="right"/>
              <w:rPr>
                <w:sz w:val="18"/>
              </w:rPr>
            </w:pPr>
            <w:r w:rsidRPr="00287DFB">
              <w:rPr>
                <w:sz w:val="18"/>
              </w:rPr>
              <w:t>3.441.814</w:t>
            </w:r>
          </w:p>
        </w:tc>
        <w:tc>
          <w:tcPr>
            <w:tcW w:w="1178" w:type="dxa"/>
            <w:vAlign w:val="bottom"/>
          </w:tcPr>
          <w:p w14:paraId="2F28AFB4" w14:textId="77777777" w:rsidR="00F33432" w:rsidRPr="00287DFB" w:rsidRDefault="00F33432" w:rsidP="00F33432">
            <w:pPr>
              <w:ind w:right="96"/>
              <w:jc w:val="right"/>
              <w:rPr>
                <w:sz w:val="18"/>
              </w:rPr>
            </w:pPr>
            <w:r w:rsidRPr="00287DFB">
              <w:rPr>
                <w:sz w:val="18"/>
              </w:rPr>
              <w:t>635.833</w:t>
            </w:r>
          </w:p>
        </w:tc>
      </w:tr>
      <w:tr w:rsidR="00F33432" w:rsidRPr="00287DFB" w14:paraId="3CE329F2" w14:textId="77777777" w:rsidTr="005711AC">
        <w:trPr>
          <w:trHeight w:val="226"/>
          <w:jc w:val="center"/>
        </w:trPr>
        <w:tc>
          <w:tcPr>
            <w:tcW w:w="5851" w:type="dxa"/>
            <w:gridSpan w:val="2"/>
            <w:noWrap/>
            <w:vAlign w:val="bottom"/>
          </w:tcPr>
          <w:p w14:paraId="7EE1E6B2" w14:textId="77777777" w:rsidR="00F33432" w:rsidRPr="00287DFB" w:rsidRDefault="00F33432" w:rsidP="00B4799F">
            <w:pPr>
              <w:ind w:firstLine="72"/>
              <w:jc w:val="left"/>
              <w:rPr>
                <w:sz w:val="18"/>
              </w:rPr>
            </w:pPr>
            <w:r w:rsidRPr="00287DFB">
              <w:rPr>
                <w:sz w:val="18"/>
              </w:rPr>
              <w:t>Sector privado no financiero y Residentes del exterior</w:t>
            </w:r>
          </w:p>
        </w:tc>
        <w:tc>
          <w:tcPr>
            <w:tcW w:w="1178" w:type="dxa"/>
            <w:noWrap/>
            <w:vAlign w:val="bottom"/>
          </w:tcPr>
          <w:p w14:paraId="3B5C286F" w14:textId="77777777" w:rsidR="00F33432" w:rsidRPr="00287DFB" w:rsidRDefault="00F33432" w:rsidP="00F33432">
            <w:pPr>
              <w:ind w:right="96"/>
              <w:jc w:val="right"/>
              <w:rPr>
                <w:sz w:val="18"/>
              </w:rPr>
            </w:pPr>
            <w:r w:rsidRPr="00287DFB">
              <w:rPr>
                <w:sz w:val="18"/>
              </w:rPr>
              <w:t>(732.385)</w:t>
            </w:r>
          </w:p>
        </w:tc>
        <w:tc>
          <w:tcPr>
            <w:tcW w:w="1178" w:type="dxa"/>
            <w:vAlign w:val="bottom"/>
          </w:tcPr>
          <w:p w14:paraId="59880835" w14:textId="77777777" w:rsidR="00F33432" w:rsidRPr="00287DFB" w:rsidRDefault="00F33432" w:rsidP="00F33432">
            <w:pPr>
              <w:ind w:right="96"/>
              <w:jc w:val="right"/>
              <w:rPr>
                <w:sz w:val="18"/>
              </w:rPr>
            </w:pPr>
            <w:r w:rsidRPr="00287DFB">
              <w:rPr>
                <w:sz w:val="18"/>
              </w:rPr>
              <w:t>3.441.814</w:t>
            </w:r>
          </w:p>
        </w:tc>
        <w:tc>
          <w:tcPr>
            <w:tcW w:w="1178" w:type="dxa"/>
            <w:vAlign w:val="bottom"/>
          </w:tcPr>
          <w:p w14:paraId="52AFC9F2" w14:textId="77777777" w:rsidR="00F33432" w:rsidRPr="00287DFB" w:rsidRDefault="00F33432" w:rsidP="00F33432">
            <w:pPr>
              <w:ind w:right="96"/>
              <w:jc w:val="right"/>
              <w:rPr>
                <w:sz w:val="18"/>
              </w:rPr>
            </w:pPr>
            <w:r w:rsidRPr="00287DFB">
              <w:rPr>
                <w:sz w:val="18"/>
              </w:rPr>
              <w:t>635.833</w:t>
            </w:r>
          </w:p>
        </w:tc>
      </w:tr>
      <w:tr w:rsidR="00F33432" w:rsidRPr="00287DFB" w14:paraId="3DF65E97" w14:textId="77777777" w:rsidTr="005711AC">
        <w:trPr>
          <w:trHeight w:val="226"/>
          <w:jc w:val="center"/>
        </w:trPr>
        <w:tc>
          <w:tcPr>
            <w:tcW w:w="5851" w:type="dxa"/>
            <w:gridSpan w:val="2"/>
            <w:noWrap/>
            <w:vAlign w:val="bottom"/>
          </w:tcPr>
          <w:p w14:paraId="71CD0B5E" w14:textId="77777777" w:rsidR="00F33432" w:rsidRPr="00287DFB" w:rsidRDefault="00F33432" w:rsidP="00B4799F">
            <w:pPr>
              <w:ind w:firstLine="72"/>
              <w:jc w:val="left"/>
              <w:rPr>
                <w:sz w:val="18"/>
              </w:rPr>
            </w:pPr>
            <w:r w:rsidRPr="00287DFB">
              <w:rPr>
                <w:sz w:val="18"/>
              </w:rPr>
              <w:t>Pasivos a valor razonable con cambios en resultados</w:t>
            </w:r>
          </w:p>
        </w:tc>
        <w:tc>
          <w:tcPr>
            <w:tcW w:w="1178" w:type="dxa"/>
            <w:noWrap/>
            <w:vAlign w:val="bottom"/>
          </w:tcPr>
          <w:p w14:paraId="623A08E9" w14:textId="77777777" w:rsidR="00F33432" w:rsidRPr="00287DFB" w:rsidRDefault="00F33432" w:rsidP="00F33432">
            <w:pPr>
              <w:ind w:right="96"/>
              <w:jc w:val="right"/>
              <w:rPr>
                <w:sz w:val="18"/>
              </w:rPr>
            </w:pPr>
            <w:r w:rsidRPr="00287DFB">
              <w:rPr>
                <w:sz w:val="18"/>
              </w:rPr>
              <w:t>-</w:t>
            </w:r>
          </w:p>
        </w:tc>
        <w:tc>
          <w:tcPr>
            <w:tcW w:w="1178" w:type="dxa"/>
            <w:vAlign w:val="bottom"/>
          </w:tcPr>
          <w:p w14:paraId="6774C4E8" w14:textId="77777777" w:rsidR="00F33432" w:rsidRPr="00287DFB" w:rsidRDefault="00F33432" w:rsidP="00F33432">
            <w:pPr>
              <w:ind w:right="96"/>
              <w:jc w:val="right"/>
              <w:rPr>
                <w:sz w:val="18"/>
              </w:rPr>
            </w:pPr>
            <w:r w:rsidRPr="00287DFB">
              <w:rPr>
                <w:sz w:val="18"/>
              </w:rPr>
              <w:t>-</w:t>
            </w:r>
          </w:p>
        </w:tc>
        <w:tc>
          <w:tcPr>
            <w:tcW w:w="1178" w:type="dxa"/>
            <w:vAlign w:val="bottom"/>
          </w:tcPr>
          <w:p w14:paraId="05B2F890" w14:textId="77777777" w:rsidR="00F33432" w:rsidRPr="00287DFB" w:rsidRDefault="00F33432" w:rsidP="00F33432">
            <w:pPr>
              <w:ind w:right="96"/>
              <w:jc w:val="right"/>
              <w:rPr>
                <w:sz w:val="18"/>
              </w:rPr>
            </w:pPr>
            <w:r w:rsidRPr="00287DFB">
              <w:rPr>
                <w:sz w:val="18"/>
              </w:rPr>
              <w:t>(152.962)</w:t>
            </w:r>
          </w:p>
        </w:tc>
      </w:tr>
      <w:tr w:rsidR="00F33432" w:rsidRPr="00287DFB" w14:paraId="07B2CC83" w14:textId="77777777" w:rsidTr="005711AC">
        <w:trPr>
          <w:trHeight w:val="226"/>
          <w:jc w:val="center"/>
        </w:trPr>
        <w:tc>
          <w:tcPr>
            <w:tcW w:w="5851" w:type="dxa"/>
            <w:gridSpan w:val="2"/>
            <w:noWrap/>
            <w:vAlign w:val="bottom"/>
          </w:tcPr>
          <w:p w14:paraId="2F979C20" w14:textId="77777777" w:rsidR="00F33432" w:rsidRPr="00287DFB" w:rsidRDefault="00F33432" w:rsidP="00B4799F">
            <w:pPr>
              <w:ind w:firstLine="72"/>
              <w:jc w:val="left"/>
              <w:rPr>
                <w:sz w:val="18"/>
              </w:rPr>
            </w:pPr>
            <w:r w:rsidRPr="00287DFB">
              <w:rPr>
                <w:sz w:val="18"/>
              </w:rPr>
              <w:t>Operaciones de pase</w:t>
            </w:r>
          </w:p>
        </w:tc>
        <w:tc>
          <w:tcPr>
            <w:tcW w:w="1178" w:type="dxa"/>
            <w:noWrap/>
            <w:vAlign w:val="bottom"/>
          </w:tcPr>
          <w:p w14:paraId="664D4639" w14:textId="77777777" w:rsidR="00F33432" w:rsidRPr="00287DFB" w:rsidRDefault="00F33432" w:rsidP="00F33432">
            <w:pPr>
              <w:ind w:right="96"/>
              <w:jc w:val="right"/>
              <w:rPr>
                <w:sz w:val="18"/>
              </w:rPr>
            </w:pPr>
            <w:r w:rsidRPr="00287DFB">
              <w:rPr>
                <w:sz w:val="18"/>
              </w:rPr>
              <w:t>-</w:t>
            </w:r>
          </w:p>
        </w:tc>
        <w:tc>
          <w:tcPr>
            <w:tcW w:w="1178" w:type="dxa"/>
            <w:vAlign w:val="bottom"/>
          </w:tcPr>
          <w:p w14:paraId="3D8BE74D" w14:textId="77777777" w:rsidR="00F33432" w:rsidRPr="00287DFB" w:rsidRDefault="00F33432" w:rsidP="00F33432">
            <w:pPr>
              <w:ind w:right="96"/>
              <w:jc w:val="right"/>
              <w:rPr>
                <w:sz w:val="18"/>
              </w:rPr>
            </w:pPr>
            <w:r w:rsidRPr="00287DFB">
              <w:rPr>
                <w:sz w:val="18"/>
              </w:rPr>
              <w:t>-</w:t>
            </w:r>
          </w:p>
        </w:tc>
        <w:tc>
          <w:tcPr>
            <w:tcW w:w="1178" w:type="dxa"/>
            <w:vAlign w:val="bottom"/>
          </w:tcPr>
          <w:p w14:paraId="3B3552B5" w14:textId="77777777" w:rsidR="00F33432" w:rsidRPr="00287DFB" w:rsidRDefault="00F33432" w:rsidP="00F33432">
            <w:pPr>
              <w:ind w:right="96"/>
              <w:jc w:val="right"/>
              <w:rPr>
                <w:sz w:val="18"/>
              </w:rPr>
            </w:pPr>
            <w:r w:rsidRPr="00287DFB">
              <w:rPr>
                <w:sz w:val="18"/>
              </w:rPr>
              <w:t>(137.954)</w:t>
            </w:r>
          </w:p>
        </w:tc>
      </w:tr>
      <w:tr w:rsidR="00F33432" w:rsidRPr="00287DFB" w14:paraId="7657C296" w14:textId="77777777" w:rsidTr="005711AC">
        <w:trPr>
          <w:trHeight w:val="226"/>
          <w:jc w:val="center"/>
        </w:trPr>
        <w:tc>
          <w:tcPr>
            <w:tcW w:w="5851" w:type="dxa"/>
            <w:gridSpan w:val="2"/>
            <w:noWrap/>
            <w:vAlign w:val="bottom"/>
          </w:tcPr>
          <w:p w14:paraId="715C8080" w14:textId="77777777" w:rsidR="00F33432" w:rsidRPr="00287DFB" w:rsidRDefault="00F33432" w:rsidP="00B4799F">
            <w:pPr>
              <w:ind w:firstLine="72"/>
              <w:jc w:val="left"/>
              <w:rPr>
                <w:sz w:val="18"/>
              </w:rPr>
            </w:pPr>
            <w:r w:rsidRPr="00287DFB">
              <w:rPr>
                <w:sz w:val="18"/>
              </w:rPr>
              <w:t>Otros Pasivos</w:t>
            </w:r>
          </w:p>
        </w:tc>
        <w:tc>
          <w:tcPr>
            <w:tcW w:w="1178" w:type="dxa"/>
            <w:noWrap/>
            <w:vAlign w:val="bottom"/>
          </w:tcPr>
          <w:p w14:paraId="04BA9036" w14:textId="77777777" w:rsidR="00F33432" w:rsidRPr="00287DFB" w:rsidRDefault="00F33432" w:rsidP="00F33432">
            <w:pPr>
              <w:ind w:right="96"/>
              <w:jc w:val="right"/>
              <w:rPr>
                <w:sz w:val="18"/>
              </w:rPr>
            </w:pPr>
            <w:r w:rsidRPr="00287DFB">
              <w:rPr>
                <w:sz w:val="18"/>
              </w:rPr>
              <w:t>230.316</w:t>
            </w:r>
          </w:p>
        </w:tc>
        <w:tc>
          <w:tcPr>
            <w:tcW w:w="1178" w:type="dxa"/>
            <w:vAlign w:val="bottom"/>
          </w:tcPr>
          <w:p w14:paraId="043B15B4" w14:textId="77777777" w:rsidR="00F33432" w:rsidRPr="00287DFB" w:rsidRDefault="00F33432" w:rsidP="00F33432">
            <w:pPr>
              <w:ind w:right="96"/>
              <w:jc w:val="right"/>
              <w:rPr>
                <w:sz w:val="18"/>
              </w:rPr>
            </w:pPr>
            <w:r w:rsidRPr="00287DFB">
              <w:rPr>
                <w:sz w:val="18"/>
              </w:rPr>
              <w:t>1.345</w:t>
            </w:r>
          </w:p>
        </w:tc>
        <w:tc>
          <w:tcPr>
            <w:tcW w:w="1178" w:type="dxa"/>
            <w:vAlign w:val="bottom"/>
          </w:tcPr>
          <w:p w14:paraId="69BC42B3" w14:textId="77777777" w:rsidR="00F33432" w:rsidRPr="00287DFB" w:rsidRDefault="00F33432" w:rsidP="00F33432">
            <w:pPr>
              <w:ind w:right="96"/>
              <w:jc w:val="right"/>
              <w:rPr>
                <w:sz w:val="18"/>
              </w:rPr>
            </w:pPr>
            <w:r w:rsidRPr="00287DFB">
              <w:rPr>
                <w:sz w:val="18"/>
              </w:rPr>
              <w:t>95.389</w:t>
            </w:r>
          </w:p>
        </w:tc>
      </w:tr>
      <w:tr w:rsidR="00F33432" w:rsidRPr="00287DFB" w14:paraId="37BD2BE9" w14:textId="77777777" w:rsidTr="005711AC">
        <w:trPr>
          <w:trHeight w:val="254"/>
          <w:jc w:val="center"/>
        </w:trPr>
        <w:tc>
          <w:tcPr>
            <w:tcW w:w="5851" w:type="dxa"/>
            <w:gridSpan w:val="2"/>
            <w:noWrap/>
            <w:vAlign w:val="bottom"/>
          </w:tcPr>
          <w:p w14:paraId="1FD0F479" w14:textId="77777777" w:rsidR="00F33432" w:rsidRPr="00287DFB" w:rsidRDefault="00F33432" w:rsidP="00B4799F">
            <w:pPr>
              <w:ind w:firstLine="72"/>
              <w:jc w:val="left"/>
              <w:rPr>
                <w:sz w:val="18"/>
              </w:rPr>
            </w:pPr>
          </w:p>
        </w:tc>
        <w:tc>
          <w:tcPr>
            <w:tcW w:w="1178" w:type="dxa"/>
            <w:noWrap/>
            <w:vAlign w:val="bottom"/>
          </w:tcPr>
          <w:p w14:paraId="2E3F82BA" w14:textId="77777777" w:rsidR="00F33432" w:rsidRPr="00287DFB" w:rsidRDefault="00F33432" w:rsidP="00F33432">
            <w:pPr>
              <w:ind w:right="96"/>
              <w:jc w:val="right"/>
              <w:rPr>
                <w:sz w:val="18"/>
              </w:rPr>
            </w:pPr>
          </w:p>
        </w:tc>
        <w:tc>
          <w:tcPr>
            <w:tcW w:w="1178" w:type="dxa"/>
            <w:vAlign w:val="bottom"/>
          </w:tcPr>
          <w:p w14:paraId="5586D8F5" w14:textId="77777777" w:rsidR="00F33432" w:rsidRPr="00287DFB" w:rsidRDefault="00F33432" w:rsidP="00F33432">
            <w:pPr>
              <w:ind w:right="96"/>
              <w:jc w:val="right"/>
              <w:rPr>
                <w:sz w:val="18"/>
              </w:rPr>
            </w:pPr>
          </w:p>
        </w:tc>
        <w:tc>
          <w:tcPr>
            <w:tcW w:w="1178" w:type="dxa"/>
            <w:vAlign w:val="bottom"/>
          </w:tcPr>
          <w:p w14:paraId="313E2278" w14:textId="77777777" w:rsidR="00F33432" w:rsidRPr="00287DFB" w:rsidRDefault="00F33432" w:rsidP="00F33432">
            <w:pPr>
              <w:ind w:right="96"/>
              <w:jc w:val="right"/>
              <w:rPr>
                <w:sz w:val="18"/>
              </w:rPr>
            </w:pPr>
          </w:p>
        </w:tc>
      </w:tr>
      <w:tr w:rsidR="00F33432" w:rsidRPr="00287DFB" w14:paraId="648EEE18" w14:textId="77777777" w:rsidTr="005711AC">
        <w:trPr>
          <w:trHeight w:val="254"/>
          <w:jc w:val="center"/>
        </w:trPr>
        <w:tc>
          <w:tcPr>
            <w:tcW w:w="5851" w:type="dxa"/>
            <w:gridSpan w:val="2"/>
            <w:noWrap/>
            <w:vAlign w:val="bottom"/>
          </w:tcPr>
          <w:p w14:paraId="6F4A6D12" w14:textId="77777777" w:rsidR="00F33432" w:rsidRPr="00287DFB" w:rsidRDefault="00F33432" w:rsidP="00B4799F">
            <w:pPr>
              <w:ind w:firstLine="72"/>
              <w:jc w:val="left"/>
              <w:rPr>
                <w:b/>
                <w:sz w:val="18"/>
              </w:rPr>
            </w:pPr>
            <w:r w:rsidRPr="00287DFB">
              <w:rPr>
                <w:b/>
                <w:sz w:val="18"/>
              </w:rPr>
              <w:t>Pagos por Impuesto a las Ganancias</w:t>
            </w:r>
          </w:p>
        </w:tc>
        <w:tc>
          <w:tcPr>
            <w:tcW w:w="1178" w:type="dxa"/>
            <w:noWrap/>
            <w:vAlign w:val="bottom"/>
          </w:tcPr>
          <w:p w14:paraId="15474D2B" w14:textId="77777777" w:rsidR="00F33432" w:rsidRPr="00287DFB" w:rsidRDefault="00F33432" w:rsidP="00F33432">
            <w:pPr>
              <w:ind w:right="96"/>
              <w:jc w:val="right"/>
              <w:rPr>
                <w:sz w:val="18"/>
              </w:rPr>
            </w:pPr>
            <w:r w:rsidRPr="00287DFB">
              <w:rPr>
                <w:sz w:val="18"/>
              </w:rPr>
              <w:t>-</w:t>
            </w:r>
          </w:p>
        </w:tc>
        <w:tc>
          <w:tcPr>
            <w:tcW w:w="1178" w:type="dxa"/>
            <w:vAlign w:val="bottom"/>
          </w:tcPr>
          <w:p w14:paraId="6B682763" w14:textId="77777777" w:rsidR="00F33432" w:rsidRPr="00287DFB" w:rsidRDefault="00F33432" w:rsidP="00F33432">
            <w:pPr>
              <w:ind w:right="96"/>
              <w:jc w:val="right"/>
              <w:rPr>
                <w:b/>
                <w:sz w:val="18"/>
              </w:rPr>
            </w:pPr>
            <w:r w:rsidRPr="00287DFB">
              <w:rPr>
                <w:b/>
                <w:sz w:val="18"/>
              </w:rPr>
              <w:t>(147.435)</w:t>
            </w:r>
          </w:p>
        </w:tc>
        <w:tc>
          <w:tcPr>
            <w:tcW w:w="1178" w:type="dxa"/>
            <w:vAlign w:val="bottom"/>
          </w:tcPr>
          <w:p w14:paraId="15BBE6B8" w14:textId="77777777" w:rsidR="00F33432" w:rsidRPr="00287DFB" w:rsidRDefault="00F33432" w:rsidP="00F33432">
            <w:pPr>
              <w:ind w:right="96"/>
              <w:jc w:val="right"/>
              <w:rPr>
                <w:b/>
                <w:sz w:val="18"/>
              </w:rPr>
            </w:pPr>
            <w:r w:rsidRPr="00287DFB">
              <w:rPr>
                <w:b/>
                <w:sz w:val="18"/>
              </w:rPr>
              <w:t>(151.128)</w:t>
            </w:r>
          </w:p>
        </w:tc>
      </w:tr>
      <w:tr w:rsidR="00F33432" w:rsidRPr="00287DFB" w14:paraId="44A8A4BC" w14:textId="77777777" w:rsidTr="005711AC">
        <w:trPr>
          <w:trHeight w:val="254"/>
          <w:jc w:val="center"/>
        </w:trPr>
        <w:tc>
          <w:tcPr>
            <w:tcW w:w="5851" w:type="dxa"/>
            <w:gridSpan w:val="2"/>
            <w:noWrap/>
            <w:vAlign w:val="bottom"/>
          </w:tcPr>
          <w:p w14:paraId="5A50F2F9" w14:textId="77777777" w:rsidR="00F33432" w:rsidRPr="00287DFB" w:rsidRDefault="00F33432" w:rsidP="00B4799F">
            <w:pPr>
              <w:ind w:firstLine="72"/>
              <w:jc w:val="left"/>
              <w:rPr>
                <w:sz w:val="18"/>
              </w:rPr>
            </w:pPr>
          </w:p>
        </w:tc>
        <w:tc>
          <w:tcPr>
            <w:tcW w:w="1178" w:type="dxa"/>
            <w:noWrap/>
            <w:vAlign w:val="bottom"/>
          </w:tcPr>
          <w:p w14:paraId="6E8615A4" w14:textId="77777777" w:rsidR="00F33432" w:rsidRPr="00287DFB" w:rsidRDefault="00F33432" w:rsidP="00F33432">
            <w:pPr>
              <w:ind w:right="96"/>
              <w:jc w:val="right"/>
              <w:rPr>
                <w:b/>
                <w:sz w:val="18"/>
              </w:rPr>
            </w:pPr>
          </w:p>
        </w:tc>
        <w:tc>
          <w:tcPr>
            <w:tcW w:w="1178" w:type="dxa"/>
            <w:vAlign w:val="bottom"/>
          </w:tcPr>
          <w:p w14:paraId="28F936F5" w14:textId="77777777" w:rsidR="00F33432" w:rsidRPr="00287DFB" w:rsidRDefault="00F33432" w:rsidP="00F33432">
            <w:pPr>
              <w:ind w:right="96"/>
              <w:jc w:val="right"/>
              <w:rPr>
                <w:sz w:val="18"/>
              </w:rPr>
            </w:pPr>
          </w:p>
        </w:tc>
        <w:tc>
          <w:tcPr>
            <w:tcW w:w="1178" w:type="dxa"/>
            <w:vAlign w:val="bottom"/>
          </w:tcPr>
          <w:p w14:paraId="7BBE0A93" w14:textId="77777777" w:rsidR="00F33432" w:rsidRPr="00287DFB" w:rsidRDefault="00F33432" w:rsidP="00F33432">
            <w:pPr>
              <w:ind w:right="96"/>
              <w:jc w:val="right"/>
              <w:rPr>
                <w:sz w:val="18"/>
              </w:rPr>
            </w:pPr>
          </w:p>
        </w:tc>
      </w:tr>
      <w:tr w:rsidR="00F33432" w:rsidRPr="00287DFB" w14:paraId="17B37F53" w14:textId="77777777" w:rsidTr="005711AC">
        <w:trPr>
          <w:trHeight w:val="258"/>
          <w:jc w:val="center"/>
        </w:trPr>
        <w:tc>
          <w:tcPr>
            <w:tcW w:w="5851" w:type="dxa"/>
            <w:gridSpan w:val="2"/>
            <w:noWrap/>
            <w:vAlign w:val="bottom"/>
          </w:tcPr>
          <w:p w14:paraId="14C4998A" w14:textId="77777777" w:rsidR="00F33432" w:rsidRPr="00287DFB" w:rsidRDefault="00F33432" w:rsidP="00B4799F">
            <w:pPr>
              <w:ind w:firstLine="72"/>
              <w:jc w:val="left"/>
              <w:rPr>
                <w:b/>
                <w:sz w:val="18"/>
                <w:u w:val="single"/>
              </w:rPr>
            </w:pPr>
            <w:r w:rsidRPr="00287DFB">
              <w:rPr>
                <w:b/>
                <w:sz w:val="18"/>
                <w:u w:val="single"/>
              </w:rPr>
              <w:t>TOTAL DE LAS ACTIVIDADES OPERATIVAS (A)</w:t>
            </w:r>
          </w:p>
        </w:tc>
        <w:tc>
          <w:tcPr>
            <w:tcW w:w="1178" w:type="dxa"/>
            <w:noWrap/>
            <w:vAlign w:val="bottom"/>
          </w:tcPr>
          <w:p w14:paraId="5543036C" w14:textId="77777777" w:rsidR="00F33432" w:rsidRPr="00287DFB" w:rsidRDefault="00F33432" w:rsidP="00F33432">
            <w:pPr>
              <w:ind w:right="96"/>
              <w:jc w:val="right"/>
              <w:rPr>
                <w:b/>
                <w:sz w:val="18"/>
              </w:rPr>
            </w:pPr>
            <w:r w:rsidRPr="00287DFB">
              <w:rPr>
                <w:b/>
                <w:sz w:val="18"/>
              </w:rPr>
              <w:t>3.416.882</w:t>
            </w:r>
          </w:p>
        </w:tc>
        <w:tc>
          <w:tcPr>
            <w:tcW w:w="1178" w:type="dxa"/>
            <w:vAlign w:val="bottom"/>
          </w:tcPr>
          <w:p w14:paraId="06E71A3C" w14:textId="77777777" w:rsidR="00F33432" w:rsidRPr="00287DFB" w:rsidRDefault="00F33432" w:rsidP="00F33432">
            <w:pPr>
              <w:ind w:right="96"/>
              <w:jc w:val="right"/>
              <w:rPr>
                <w:b/>
                <w:sz w:val="18"/>
              </w:rPr>
            </w:pPr>
            <w:r w:rsidRPr="00287DFB">
              <w:rPr>
                <w:b/>
                <w:sz w:val="18"/>
              </w:rPr>
              <w:t>1.903.326</w:t>
            </w:r>
          </w:p>
        </w:tc>
        <w:tc>
          <w:tcPr>
            <w:tcW w:w="1178" w:type="dxa"/>
            <w:vAlign w:val="bottom"/>
          </w:tcPr>
          <w:p w14:paraId="6AE614A9" w14:textId="77777777" w:rsidR="00F33432" w:rsidRPr="00287DFB" w:rsidRDefault="00F33432" w:rsidP="00F33432">
            <w:pPr>
              <w:ind w:right="96"/>
              <w:jc w:val="right"/>
              <w:rPr>
                <w:b/>
                <w:sz w:val="18"/>
              </w:rPr>
            </w:pPr>
            <w:r w:rsidRPr="00287DFB">
              <w:rPr>
                <w:b/>
                <w:sz w:val="18"/>
              </w:rPr>
              <w:t>(732.278)</w:t>
            </w:r>
          </w:p>
        </w:tc>
      </w:tr>
      <w:tr w:rsidR="00F33432" w:rsidRPr="00287DFB" w14:paraId="7A25D354" w14:textId="77777777" w:rsidTr="005711AC">
        <w:trPr>
          <w:trHeight w:val="101"/>
          <w:jc w:val="center"/>
        </w:trPr>
        <w:tc>
          <w:tcPr>
            <w:tcW w:w="5851" w:type="dxa"/>
            <w:gridSpan w:val="2"/>
            <w:noWrap/>
            <w:vAlign w:val="bottom"/>
          </w:tcPr>
          <w:p w14:paraId="5C28443B" w14:textId="77777777" w:rsidR="00F33432" w:rsidRPr="00287DFB" w:rsidRDefault="00F33432" w:rsidP="00B4799F">
            <w:pPr>
              <w:ind w:firstLine="72"/>
              <w:jc w:val="left"/>
              <w:rPr>
                <w:sz w:val="18"/>
              </w:rPr>
            </w:pPr>
          </w:p>
        </w:tc>
        <w:tc>
          <w:tcPr>
            <w:tcW w:w="1178" w:type="dxa"/>
            <w:noWrap/>
            <w:vAlign w:val="bottom"/>
          </w:tcPr>
          <w:p w14:paraId="0FCE644D" w14:textId="77777777" w:rsidR="00F33432" w:rsidRPr="00287DFB" w:rsidRDefault="00F33432" w:rsidP="00F33432">
            <w:pPr>
              <w:ind w:right="96"/>
              <w:jc w:val="right"/>
              <w:rPr>
                <w:sz w:val="18"/>
              </w:rPr>
            </w:pPr>
          </w:p>
        </w:tc>
        <w:tc>
          <w:tcPr>
            <w:tcW w:w="1178" w:type="dxa"/>
            <w:vAlign w:val="bottom"/>
          </w:tcPr>
          <w:p w14:paraId="7BEAA1C8" w14:textId="77777777" w:rsidR="00F33432" w:rsidRPr="00287DFB" w:rsidRDefault="00F33432" w:rsidP="00F33432">
            <w:pPr>
              <w:jc w:val="right"/>
              <w:rPr>
                <w:b/>
                <w:sz w:val="18"/>
              </w:rPr>
            </w:pPr>
          </w:p>
        </w:tc>
        <w:tc>
          <w:tcPr>
            <w:tcW w:w="1178" w:type="dxa"/>
            <w:vAlign w:val="bottom"/>
          </w:tcPr>
          <w:p w14:paraId="734D5E41" w14:textId="77777777" w:rsidR="00F33432" w:rsidRPr="00287DFB" w:rsidRDefault="00F33432" w:rsidP="00F33432">
            <w:pPr>
              <w:jc w:val="right"/>
              <w:rPr>
                <w:b/>
                <w:sz w:val="18"/>
              </w:rPr>
            </w:pPr>
          </w:p>
        </w:tc>
      </w:tr>
      <w:tr w:rsidR="00F33432" w:rsidRPr="00287DFB" w14:paraId="00D7101D" w14:textId="77777777" w:rsidTr="005711AC">
        <w:trPr>
          <w:trHeight w:val="226"/>
          <w:jc w:val="center"/>
        </w:trPr>
        <w:tc>
          <w:tcPr>
            <w:tcW w:w="5851" w:type="dxa"/>
            <w:gridSpan w:val="2"/>
            <w:noWrap/>
            <w:vAlign w:val="bottom"/>
          </w:tcPr>
          <w:p w14:paraId="18293721" w14:textId="77777777" w:rsidR="00F33432" w:rsidRPr="00287DFB" w:rsidRDefault="00F33432" w:rsidP="00B4799F">
            <w:pPr>
              <w:ind w:firstLine="72"/>
              <w:jc w:val="left"/>
              <w:rPr>
                <w:b/>
                <w:sz w:val="18"/>
                <w:u w:val="single"/>
              </w:rPr>
            </w:pPr>
            <w:r w:rsidRPr="00287DFB">
              <w:rPr>
                <w:b/>
                <w:sz w:val="18"/>
                <w:u w:val="single"/>
              </w:rPr>
              <w:t>FLUJOS DE EFECTIVO DE LAS ACTIVIDADES DE INVERSIÓN</w:t>
            </w:r>
          </w:p>
        </w:tc>
        <w:tc>
          <w:tcPr>
            <w:tcW w:w="1178" w:type="dxa"/>
            <w:noWrap/>
            <w:vAlign w:val="bottom"/>
          </w:tcPr>
          <w:p w14:paraId="003498FA" w14:textId="77777777" w:rsidR="00F33432" w:rsidRPr="00287DFB" w:rsidRDefault="00F33432" w:rsidP="00F33432">
            <w:pPr>
              <w:ind w:right="96"/>
              <w:jc w:val="right"/>
              <w:rPr>
                <w:sz w:val="18"/>
              </w:rPr>
            </w:pPr>
          </w:p>
        </w:tc>
        <w:tc>
          <w:tcPr>
            <w:tcW w:w="1178" w:type="dxa"/>
            <w:vAlign w:val="bottom"/>
          </w:tcPr>
          <w:p w14:paraId="7CDD53D5" w14:textId="77777777" w:rsidR="00F33432" w:rsidRPr="00287DFB" w:rsidRDefault="00F33432" w:rsidP="00F33432">
            <w:pPr>
              <w:ind w:right="96"/>
              <w:jc w:val="right"/>
              <w:rPr>
                <w:sz w:val="18"/>
              </w:rPr>
            </w:pPr>
          </w:p>
        </w:tc>
        <w:tc>
          <w:tcPr>
            <w:tcW w:w="1178" w:type="dxa"/>
            <w:vAlign w:val="bottom"/>
          </w:tcPr>
          <w:p w14:paraId="51E6083E" w14:textId="77777777" w:rsidR="00F33432" w:rsidRPr="00287DFB" w:rsidRDefault="00F33432" w:rsidP="00F33432">
            <w:pPr>
              <w:ind w:right="96"/>
              <w:jc w:val="right"/>
              <w:rPr>
                <w:sz w:val="18"/>
              </w:rPr>
            </w:pPr>
          </w:p>
        </w:tc>
      </w:tr>
      <w:tr w:rsidR="00F33432" w:rsidRPr="00287DFB" w14:paraId="21CB0DB3" w14:textId="77777777" w:rsidTr="005711AC">
        <w:trPr>
          <w:trHeight w:val="151"/>
          <w:jc w:val="center"/>
        </w:trPr>
        <w:tc>
          <w:tcPr>
            <w:tcW w:w="5851" w:type="dxa"/>
            <w:gridSpan w:val="2"/>
            <w:noWrap/>
            <w:vAlign w:val="bottom"/>
          </w:tcPr>
          <w:p w14:paraId="5591D6FD" w14:textId="77777777" w:rsidR="00F33432" w:rsidRPr="00287DFB" w:rsidRDefault="00F33432" w:rsidP="00B4799F">
            <w:pPr>
              <w:ind w:firstLine="72"/>
              <w:jc w:val="left"/>
              <w:rPr>
                <w:b/>
                <w:sz w:val="18"/>
                <w:u w:val="single"/>
              </w:rPr>
            </w:pPr>
          </w:p>
        </w:tc>
        <w:tc>
          <w:tcPr>
            <w:tcW w:w="1178" w:type="dxa"/>
            <w:noWrap/>
            <w:vAlign w:val="bottom"/>
          </w:tcPr>
          <w:p w14:paraId="56F1996D" w14:textId="77777777" w:rsidR="00F33432" w:rsidRPr="00287DFB" w:rsidRDefault="00F33432" w:rsidP="00F33432">
            <w:pPr>
              <w:ind w:right="96"/>
              <w:jc w:val="right"/>
              <w:rPr>
                <w:sz w:val="18"/>
              </w:rPr>
            </w:pPr>
          </w:p>
        </w:tc>
        <w:tc>
          <w:tcPr>
            <w:tcW w:w="1178" w:type="dxa"/>
            <w:vAlign w:val="bottom"/>
          </w:tcPr>
          <w:p w14:paraId="0D97D706" w14:textId="77777777" w:rsidR="00F33432" w:rsidRPr="00287DFB" w:rsidRDefault="00F33432" w:rsidP="00F33432">
            <w:pPr>
              <w:ind w:right="96"/>
              <w:jc w:val="right"/>
              <w:rPr>
                <w:sz w:val="18"/>
              </w:rPr>
            </w:pPr>
          </w:p>
        </w:tc>
        <w:tc>
          <w:tcPr>
            <w:tcW w:w="1178" w:type="dxa"/>
            <w:vAlign w:val="bottom"/>
          </w:tcPr>
          <w:p w14:paraId="1520AE4A" w14:textId="77777777" w:rsidR="00F33432" w:rsidRPr="00287DFB" w:rsidRDefault="00F33432" w:rsidP="00F33432">
            <w:pPr>
              <w:ind w:right="96"/>
              <w:jc w:val="right"/>
              <w:rPr>
                <w:sz w:val="18"/>
              </w:rPr>
            </w:pPr>
          </w:p>
        </w:tc>
      </w:tr>
      <w:tr w:rsidR="00F33432" w:rsidRPr="00287DFB" w14:paraId="2C371F57" w14:textId="77777777" w:rsidTr="005711AC">
        <w:trPr>
          <w:trHeight w:val="226"/>
          <w:jc w:val="center"/>
        </w:trPr>
        <w:tc>
          <w:tcPr>
            <w:tcW w:w="5851" w:type="dxa"/>
            <w:gridSpan w:val="2"/>
            <w:noWrap/>
            <w:vAlign w:val="bottom"/>
          </w:tcPr>
          <w:p w14:paraId="05D94414" w14:textId="77777777" w:rsidR="00F33432" w:rsidRPr="00287DFB" w:rsidRDefault="00F33432" w:rsidP="00B4799F">
            <w:pPr>
              <w:ind w:firstLine="72"/>
              <w:jc w:val="left"/>
              <w:rPr>
                <w:b/>
                <w:sz w:val="18"/>
              </w:rPr>
            </w:pPr>
            <w:r w:rsidRPr="00287DFB">
              <w:rPr>
                <w:b/>
                <w:sz w:val="18"/>
              </w:rPr>
              <w:t>Pagos:</w:t>
            </w:r>
          </w:p>
        </w:tc>
        <w:tc>
          <w:tcPr>
            <w:tcW w:w="1178" w:type="dxa"/>
            <w:noWrap/>
            <w:vAlign w:val="bottom"/>
          </w:tcPr>
          <w:p w14:paraId="7B1561A5" w14:textId="77777777" w:rsidR="00F33432" w:rsidRPr="00287DFB" w:rsidRDefault="00F33432" w:rsidP="00F33432">
            <w:pPr>
              <w:ind w:right="101"/>
              <w:jc w:val="right"/>
              <w:rPr>
                <w:b/>
                <w:sz w:val="18"/>
              </w:rPr>
            </w:pPr>
            <w:r w:rsidRPr="00287DFB">
              <w:rPr>
                <w:b/>
                <w:sz w:val="18"/>
              </w:rPr>
              <w:t>(294.807)</w:t>
            </w:r>
          </w:p>
        </w:tc>
        <w:tc>
          <w:tcPr>
            <w:tcW w:w="1178" w:type="dxa"/>
            <w:vAlign w:val="bottom"/>
          </w:tcPr>
          <w:p w14:paraId="7E4FE17C" w14:textId="77777777" w:rsidR="00F33432" w:rsidRPr="00287DFB" w:rsidRDefault="00F33432" w:rsidP="00F33432">
            <w:pPr>
              <w:ind w:right="101"/>
              <w:jc w:val="right"/>
              <w:rPr>
                <w:b/>
                <w:sz w:val="18"/>
              </w:rPr>
            </w:pPr>
            <w:r w:rsidRPr="00287DFB">
              <w:rPr>
                <w:b/>
                <w:sz w:val="18"/>
              </w:rPr>
              <w:t>(122.735)</w:t>
            </w:r>
          </w:p>
        </w:tc>
        <w:tc>
          <w:tcPr>
            <w:tcW w:w="1178" w:type="dxa"/>
            <w:vAlign w:val="bottom"/>
          </w:tcPr>
          <w:p w14:paraId="598A5DA3" w14:textId="77777777" w:rsidR="00F33432" w:rsidRPr="00287DFB" w:rsidRDefault="00F33432" w:rsidP="00F33432">
            <w:pPr>
              <w:ind w:right="101"/>
              <w:jc w:val="right"/>
              <w:rPr>
                <w:b/>
                <w:sz w:val="18"/>
              </w:rPr>
            </w:pPr>
            <w:r w:rsidRPr="00287DFB">
              <w:rPr>
                <w:b/>
                <w:sz w:val="18"/>
              </w:rPr>
              <w:t>(97.785)</w:t>
            </w:r>
          </w:p>
        </w:tc>
      </w:tr>
      <w:tr w:rsidR="00F33432" w:rsidRPr="00287DFB" w14:paraId="65216AE1" w14:textId="77777777" w:rsidTr="005711AC">
        <w:trPr>
          <w:trHeight w:val="169"/>
          <w:jc w:val="center"/>
        </w:trPr>
        <w:tc>
          <w:tcPr>
            <w:tcW w:w="5851" w:type="dxa"/>
            <w:gridSpan w:val="2"/>
            <w:noWrap/>
            <w:vAlign w:val="bottom"/>
          </w:tcPr>
          <w:p w14:paraId="59BA2060" w14:textId="77777777" w:rsidR="00F33432" w:rsidRPr="00287DFB" w:rsidRDefault="00F33432" w:rsidP="00B4799F">
            <w:pPr>
              <w:ind w:firstLine="72"/>
              <w:jc w:val="left"/>
              <w:rPr>
                <w:b/>
                <w:sz w:val="18"/>
              </w:rPr>
            </w:pPr>
          </w:p>
        </w:tc>
        <w:tc>
          <w:tcPr>
            <w:tcW w:w="1178" w:type="dxa"/>
            <w:noWrap/>
            <w:vAlign w:val="bottom"/>
          </w:tcPr>
          <w:p w14:paraId="5478DF8F" w14:textId="77777777" w:rsidR="00F33432" w:rsidRPr="00287DFB" w:rsidRDefault="00F33432" w:rsidP="00F33432">
            <w:pPr>
              <w:ind w:right="101"/>
              <w:jc w:val="right"/>
              <w:rPr>
                <w:b/>
                <w:sz w:val="18"/>
              </w:rPr>
            </w:pPr>
          </w:p>
        </w:tc>
        <w:tc>
          <w:tcPr>
            <w:tcW w:w="1178" w:type="dxa"/>
            <w:vAlign w:val="bottom"/>
          </w:tcPr>
          <w:p w14:paraId="3C25653D" w14:textId="77777777" w:rsidR="00F33432" w:rsidRPr="00287DFB" w:rsidRDefault="00F33432" w:rsidP="00F33432">
            <w:pPr>
              <w:ind w:right="101"/>
              <w:jc w:val="right"/>
              <w:rPr>
                <w:sz w:val="18"/>
              </w:rPr>
            </w:pPr>
          </w:p>
        </w:tc>
        <w:tc>
          <w:tcPr>
            <w:tcW w:w="1178" w:type="dxa"/>
            <w:vAlign w:val="bottom"/>
          </w:tcPr>
          <w:p w14:paraId="01A9AB68" w14:textId="77777777" w:rsidR="00F33432" w:rsidRPr="00287DFB" w:rsidRDefault="00F33432" w:rsidP="00F33432">
            <w:pPr>
              <w:ind w:right="101"/>
              <w:jc w:val="right"/>
              <w:rPr>
                <w:sz w:val="18"/>
              </w:rPr>
            </w:pPr>
          </w:p>
        </w:tc>
      </w:tr>
      <w:tr w:rsidR="00F33432" w:rsidRPr="00287DFB" w14:paraId="034D06DC" w14:textId="77777777" w:rsidTr="005711AC">
        <w:trPr>
          <w:trHeight w:val="226"/>
          <w:jc w:val="center"/>
        </w:trPr>
        <w:tc>
          <w:tcPr>
            <w:tcW w:w="5851" w:type="dxa"/>
            <w:gridSpan w:val="2"/>
            <w:noWrap/>
            <w:vAlign w:val="bottom"/>
          </w:tcPr>
          <w:p w14:paraId="4E0E191F" w14:textId="77777777" w:rsidR="00F33432" w:rsidRPr="00287DFB" w:rsidRDefault="00F33432" w:rsidP="00B4799F">
            <w:pPr>
              <w:ind w:firstLine="72"/>
              <w:jc w:val="left"/>
              <w:rPr>
                <w:sz w:val="18"/>
              </w:rPr>
            </w:pPr>
            <w:r w:rsidRPr="00287DFB">
              <w:rPr>
                <w:sz w:val="18"/>
              </w:rPr>
              <w:t>Compra de PPE, activos intangibles y otros activos</w:t>
            </w:r>
          </w:p>
        </w:tc>
        <w:tc>
          <w:tcPr>
            <w:tcW w:w="1178" w:type="dxa"/>
            <w:noWrap/>
            <w:vAlign w:val="bottom"/>
          </w:tcPr>
          <w:p w14:paraId="0DE6A856" w14:textId="77777777" w:rsidR="00F33432" w:rsidRPr="00287DFB" w:rsidRDefault="00F33432" w:rsidP="00F33432">
            <w:pPr>
              <w:ind w:right="101"/>
              <w:jc w:val="right"/>
              <w:rPr>
                <w:sz w:val="18"/>
              </w:rPr>
            </w:pPr>
            <w:r w:rsidRPr="00287DFB">
              <w:rPr>
                <w:sz w:val="18"/>
              </w:rPr>
              <w:t>(294.807)</w:t>
            </w:r>
          </w:p>
        </w:tc>
        <w:tc>
          <w:tcPr>
            <w:tcW w:w="1178" w:type="dxa"/>
            <w:vAlign w:val="bottom"/>
          </w:tcPr>
          <w:p w14:paraId="64D49832" w14:textId="77777777" w:rsidR="00F33432" w:rsidRPr="00287DFB" w:rsidRDefault="00F33432" w:rsidP="00F33432">
            <w:pPr>
              <w:ind w:right="101"/>
              <w:jc w:val="right"/>
              <w:rPr>
                <w:sz w:val="18"/>
              </w:rPr>
            </w:pPr>
            <w:r w:rsidRPr="00287DFB">
              <w:rPr>
                <w:sz w:val="18"/>
              </w:rPr>
              <w:t>(122.735)</w:t>
            </w:r>
          </w:p>
        </w:tc>
        <w:tc>
          <w:tcPr>
            <w:tcW w:w="1178" w:type="dxa"/>
            <w:vAlign w:val="bottom"/>
          </w:tcPr>
          <w:p w14:paraId="4ADFB5C4" w14:textId="77777777" w:rsidR="00F33432" w:rsidRPr="00287DFB" w:rsidRDefault="00F33432" w:rsidP="00F33432">
            <w:pPr>
              <w:ind w:right="101"/>
              <w:jc w:val="right"/>
              <w:rPr>
                <w:sz w:val="18"/>
              </w:rPr>
            </w:pPr>
            <w:r w:rsidRPr="00287DFB">
              <w:rPr>
                <w:sz w:val="18"/>
              </w:rPr>
              <w:t>(97.785)</w:t>
            </w:r>
          </w:p>
        </w:tc>
      </w:tr>
      <w:tr w:rsidR="00F33432" w:rsidRPr="00287DFB" w14:paraId="4C79329F" w14:textId="77777777" w:rsidTr="005711AC">
        <w:trPr>
          <w:trHeight w:val="79"/>
          <w:jc w:val="center"/>
        </w:trPr>
        <w:tc>
          <w:tcPr>
            <w:tcW w:w="5851" w:type="dxa"/>
            <w:gridSpan w:val="2"/>
            <w:noWrap/>
            <w:vAlign w:val="bottom"/>
          </w:tcPr>
          <w:p w14:paraId="3D0CD38E" w14:textId="77777777" w:rsidR="00F33432" w:rsidRPr="00287DFB" w:rsidRDefault="00F33432" w:rsidP="00B4799F">
            <w:pPr>
              <w:ind w:firstLine="72"/>
              <w:jc w:val="left"/>
              <w:rPr>
                <w:sz w:val="18"/>
              </w:rPr>
            </w:pPr>
          </w:p>
        </w:tc>
        <w:tc>
          <w:tcPr>
            <w:tcW w:w="1178" w:type="dxa"/>
            <w:noWrap/>
            <w:vAlign w:val="bottom"/>
          </w:tcPr>
          <w:p w14:paraId="301CB9D1" w14:textId="77777777" w:rsidR="00F33432" w:rsidRPr="00287DFB" w:rsidRDefault="00F33432" w:rsidP="00F33432">
            <w:pPr>
              <w:ind w:right="96"/>
              <w:jc w:val="right"/>
              <w:rPr>
                <w:sz w:val="18"/>
              </w:rPr>
            </w:pPr>
          </w:p>
        </w:tc>
        <w:tc>
          <w:tcPr>
            <w:tcW w:w="1178" w:type="dxa"/>
            <w:vAlign w:val="bottom"/>
          </w:tcPr>
          <w:p w14:paraId="59115F7D" w14:textId="77777777" w:rsidR="00F33432" w:rsidRPr="00287DFB" w:rsidRDefault="00F33432" w:rsidP="00F33432">
            <w:pPr>
              <w:ind w:right="101"/>
              <w:jc w:val="right"/>
              <w:rPr>
                <w:sz w:val="18"/>
              </w:rPr>
            </w:pPr>
          </w:p>
        </w:tc>
        <w:tc>
          <w:tcPr>
            <w:tcW w:w="1178" w:type="dxa"/>
            <w:vAlign w:val="bottom"/>
          </w:tcPr>
          <w:p w14:paraId="0A893314" w14:textId="77777777" w:rsidR="00F33432" w:rsidRPr="00287DFB" w:rsidRDefault="00F33432" w:rsidP="00F33432">
            <w:pPr>
              <w:ind w:right="101"/>
              <w:jc w:val="right"/>
              <w:rPr>
                <w:sz w:val="18"/>
              </w:rPr>
            </w:pPr>
          </w:p>
        </w:tc>
      </w:tr>
      <w:tr w:rsidR="00F33432" w:rsidRPr="00287DFB" w14:paraId="4F2F1DCA" w14:textId="77777777" w:rsidTr="005711AC">
        <w:trPr>
          <w:trHeight w:val="226"/>
          <w:jc w:val="center"/>
        </w:trPr>
        <w:tc>
          <w:tcPr>
            <w:tcW w:w="5851" w:type="dxa"/>
            <w:gridSpan w:val="2"/>
            <w:noWrap/>
            <w:vAlign w:val="bottom"/>
          </w:tcPr>
          <w:p w14:paraId="6097EBFB" w14:textId="77777777" w:rsidR="00F33432" w:rsidRPr="00287DFB" w:rsidRDefault="00F33432" w:rsidP="00B4799F">
            <w:pPr>
              <w:ind w:firstLine="72"/>
              <w:jc w:val="left"/>
              <w:rPr>
                <w:b/>
                <w:sz w:val="18"/>
              </w:rPr>
            </w:pPr>
            <w:r w:rsidRPr="00287DFB">
              <w:rPr>
                <w:b/>
                <w:sz w:val="18"/>
              </w:rPr>
              <w:t>TOTAL DE LAS ACTIVIDADES DE INVERSIÓN (B)</w:t>
            </w:r>
          </w:p>
        </w:tc>
        <w:tc>
          <w:tcPr>
            <w:tcW w:w="1178" w:type="dxa"/>
            <w:noWrap/>
            <w:vAlign w:val="bottom"/>
          </w:tcPr>
          <w:p w14:paraId="3F44DD71" w14:textId="77777777" w:rsidR="00F33432" w:rsidRPr="00287DFB" w:rsidRDefault="00F33432" w:rsidP="00F33432">
            <w:pPr>
              <w:ind w:right="101"/>
              <w:jc w:val="right"/>
              <w:rPr>
                <w:b/>
                <w:sz w:val="18"/>
              </w:rPr>
            </w:pPr>
            <w:r w:rsidRPr="00287DFB">
              <w:rPr>
                <w:b/>
                <w:sz w:val="18"/>
              </w:rPr>
              <w:t>(294.807)</w:t>
            </w:r>
          </w:p>
        </w:tc>
        <w:tc>
          <w:tcPr>
            <w:tcW w:w="1178" w:type="dxa"/>
            <w:vAlign w:val="bottom"/>
          </w:tcPr>
          <w:p w14:paraId="4FF0090C" w14:textId="77777777" w:rsidR="00F33432" w:rsidRPr="00287DFB" w:rsidRDefault="00F33432" w:rsidP="00F33432">
            <w:pPr>
              <w:ind w:right="101"/>
              <w:jc w:val="right"/>
              <w:rPr>
                <w:sz w:val="18"/>
              </w:rPr>
            </w:pPr>
            <w:r w:rsidRPr="00287DFB">
              <w:rPr>
                <w:b/>
                <w:sz w:val="18"/>
              </w:rPr>
              <w:t>(122.735)</w:t>
            </w:r>
          </w:p>
        </w:tc>
        <w:tc>
          <w:tcPr>
            <w:tcW w:w="1178" w:type="dxa"/>
            <w:vAlign w:val="bottom"/>
          </w:tcPr>
          <w:p w14:paraId="4697F8C3" w14:textId="77777777" w:rsidR="00F33432" w:rsidRPr="00287DFB" w:rsidRDefault="00F33432" w:rsidP="00F33432">
            <w:pPr>
              <w:ind w:right="101"/>
              <w:jc w:val="right"/>
              <w:rPr>
                <w:b/>
                <w:sz w:val="18"/>
              </w:rPr>
            </w:pPr>
            <w:r w:rsidRPr="00287DFB">
              <w:rPr>
                <w:b/>
                <w:sz w:val="18"/>
              </w:rPr>
              <w:t>(97.785)</w:t>
            </w:r>
          </w:p>
        </w:tc>
      </w:tr>
      <w:tr w:rsidR="00F33432" w:rsidRPr="00287DFB" w14:paraId="5AED4C2E" w14:textId="77777777" w:rsidTr="005711AC">
        <w:trPr>
          <w:trHeight w:val="130"/>
          <w:jc w:val="center"/>
        </w:trPr>
        <w:tc>
          <w:tcPr>
            <w:tcW w:w="5851" w:type="dxa"/>
            <w:gridSpan w:val="2"/>
            <w:noWrap/>
            <w:vAlign w:val="bottom"/>
          </w:tcPr>
          <w:p w14:paraId="5D96BD20" w14:textId="77777777" w:rsidR="00F33432" w:rsidRPr="00287DFB" w:rsidRDefault="00F33432" w:rsidP="00B4799F">
            <w:pPr>
              <w:ind w:firstLine="72"/>
              <w:jc w:val="left"/>
              <w:rPr>
                <w:sz w:val="18"/>
              </w:rPr>
            </w:pPr>
          </w:p>
        </w:tc>
        <w:tc>
          <w:tcPr>
            <w:tcW w:w="1178" w:type="dxa"/>
            <w:noWrap/>
            <w:vAlign w:val="bottom"/>
          </w:tcPr>
          <w:p w14:paraId="7AE2604B" w14:textId="77777777" w:rsidR="00F33432" w:rsidRPr="00287DFB" w:rsidRDefault="00F33432" w:rsidP="00F33432">
            <w:pPr>
              <w:ind w:right="96"/>
              <w:jc w:val="right"/>
              <w:rPr>
                <w:sz w:val="18"/>
              </w:rPr>
            </w:pPr>
          </w:p>
        </w:tc>
        <w:tc>
          <w:tcPr>
            <w:tcW w:w="1178" w:type="dxa"/>
            <w:vAlign w:val="bottom"/>
          </w:tcPr>
          <w:p w14:paraId="59951E1F" w14:textId="77777777" w:rsidR="00F33432" w:rsidRPr="00287DFB" w:rsidRDefault="00F33432" w:rsidP="00F33432">
            <w:pPr>
              <w:ind w:right="101"/>
              <w:jc w:val="right"/>
              <w:rPr>
                <w:sz w:val="18"/>
              </w:rPr>
            </w:pPr>
          </w:p>
        </w:tc>
        <w:tc>
          <w:tcPr>
            <w:tcW w:w="1178" w:type="dxa"/>
            <w:vAlign w:val="bottom"/>
          </w:tcPr>
          <w:p w14:paraId="48B17549" w14:textId="77777777" w:rsidR="00F33432" w:rsidRPr="00287DFB" w:rsidRDefault="00F33432" w:rsidP="00F33432">
            <w:pPr>
              <w:ind w:right="101"/>
              <w:jc w:val="right"/>
              <w:rPr>
                <w:sz w:val="18"/>
              </w:rPr>
            </w:pPr>
          </w:p>
        </w:tc>
      </w:tr>
      <w:tr w:rsidR="00F33432" w:rsidRPr="00287DFB" w14:paraId="7F4F2925" w14:textId="77777777" w:rsidTr="005711AC">
        <w:trPr>
          <w:trHeight w:val="226"/>
          <w:jc w:val="center"/>
        </w:trPr>
        <w:tc>
          <w:tcPr>
            <w:tcW w:w="5851" w:type="dxa"/>
            <w:gridSpan w:val="2"/>
            <w:noWrap/>
            <w:vAlign w:val="bottom"/>
          </w:tcPr>
          <w:p w14:paraId="5C9078AB" w14:textId="77777777" w:rsidR="00F33432" w:rsidRPr="00287DFB" w:rsidRDefault="00F33432" w:rsidP="00B4799F">
            <w:pPr>
              <w:ind w:firstLine="72"/>
              <w:jc w:val="left"/>
              <w:rPr>
                <w:b/>
                <w:sz w:val="18"/>
                <w:u w:val="single"/>
              </w:rPr>
            </w:pPr>
            <w:r w:rsidRPr="00287DFB">
              <w:rPr>
                <w:b/>
                <w:sz w:val="18"/>
                <w:u w:val="single"/>
              </w:rPr>
              <w:t>FLUJOS DE EFECTIVO DE LAS ACTIVIDADES DE FINANCIACIÓN</w:t>
            </w:r>
          </w:p>
        </w:tc>
        <w:tc>
          <w:tcPr>
            <w:tcW w:w="1178" w:type="dxa"/>
            <w:noWrap/>
            <w:vAlign w:val="bottom"/>
          </w:tcPr>
          <w:p w14:paraId="2D7230E8" w14:textId="77777777" w:rsidR="00F33432" w:rsidRPr="00287DFB" w:rsidRDefault="00F33432" w:rsidP="00F33432">
            <w:pPr>
              <w:ind w:right="96"/>
              <w:jc w:val="right"/>
              <w:rPr>
                <w:sz w:val="18"/>
              </w:rPr>
            </w:pPr>
          </w:p>
        </w:tc>
        <w:tc>
          <w:tcPr>
            <w:tcW w:w="1178" w:type="dxa"/>
            <w:vAlign w:val="bottom"/>
          </w:tcPr>
          <w:p w14:paraId="10CB06A1" w14:textId="77777777" w:rsidR="00F33432" w:rsidRPr="00287DFB" w:rsidRDefault="00F33432" w:rsidP="00F33432">
            <w:pPr>
              <w:ind w:right="101"/>
              <w:jc w:val="right"/>
              <w:rPr>
                <w:sz w:val="18"/>
              </w:rPr>
            </w:pPr>
          </w:p>
        </w:tc>
        <w:tc>
          <w:tcPr>
            <w:tcW w:w="1178" w:type="dxa"/>
            <w:vAlign w:val="bottom"/>
          </w:tcPr>
          <w:p w14:paraId="57CA19DD" w14:textId="77777777" w:rsidR="00F33432" w:rsidRPr="00287DFB" w:rsidRDefault="00F33432" w:rsidP="00F33432">
            <w:pPr>
              <w:ind w:right="101"/>
              <w:jc w:val="right"/>
              <w:rPr>
                <w:sz w:val="18"/>
              </w:rPr>
            </w:pPr>
          </w:p>
        </w:tc>
      </w:tr>
      <w:tr w:rsidR="00F33432" w:rsidRPr="00287DFB" w14:paraId="18545AA4" w14:textId="77777777" w:rsidTr="005711AC">
        <w:trPr>
          <w:trHeight w:val="149"/>
          <w:jc w:val="center"/>
        </w:trPr>
        <w:tc>
          <w:tcPr>
            <w:tcW w:w="5851" w:type="dxa"/>
            <w:gridSpan w:val="2"/>
            <w:noWrap/>
            <w:vAlign w:val="bottom"/>
          </w:tcPr>
          <w:p w14:paraId="1AEA65EE" w14:textId="77777777" w:rsidR="00F33432" w:rsidRPr="00287DFB" w:rsidRDefault="00F33432" w:rsidP="00B4799F">
            <w:pPr>
              <w:ind w:firstLine="72"/>
              <w:jc w:val="left"/>
              <w:rPr>
                <w:sz w:val="18"/>
              </w:rPr>
            </w:pPr>
          </w:p>
        </w:tc>
        <w:tc>
          <w:tcPr>
            <w:tcW w:w="1178" w:type="dxa"/>
            <w:noWrap/>
            <w:vAlign w:val="bottom"/>
          </w:tcPr>
          <w:p w14:paraId="2D552E1C" w14:textId="77777777" w:rsidR="00F33432" w:rsidRPr="00287DFB" w:rsidRDefault="00F33432" w:rsidP="00F33432">
            <w:pPr>
              <w:ind w:right="96"/>
              <w:jc w:val="right"/>
              <w:rPr>
                <w:sz w:val="18"/>
              </w:rPr>
            </w:pPr>
          </w:p>
        </w:tc>
        <w:tc>
          <w:tcPr>
            <w:tcW w:w="1178" w:type="dxa"/>
            <w:vAlign w:val="bottom"/>
          </w:tcPr>
          <w:p w14:paraId="37D6A910" w14:textId="77777777" w:rsidR="00F33432" w:rsidRPr="00287DFB" w:rsidRDefault="00F33432" w:rsidP="00F33432">
            <w:pPr>
              <w:ind w:right="101"/>
              <w:jc w:val="right"/>
              <w:rPr>
                <w:sz w:val="18"/>
              </w:rPr>
            </w:pPr>
          </w:p>
        </w:tc>
        <w:tc>
          <w:tcPr>
            <w:tcW w:w="1178" w:type="dxa"/>
            <w:vAlign w:val="bottom"/>
          </w:tcPr>
          <w:p w14:paraId="412089D4" w14:textId="77777777" w:rsidR="00F33432" w:rsidRPr="00287DFB" w:rsidRDefault="00F33432" w:rsidP="00F33432">
            <w:pPr>
              <w:ind w:right="101"/>
              <w:jc w:val="right"/>
              <w:rPr>
                <w:sz w:val="18"/>
              </w:rPr>
            </w:pPr>
          </w:p>
        </w:tc>
      </w:tr>
      <w:tr w:rsidR="00F33432" w:rsidRPr="00287DFB" w14:paraId="6A15E90A" w14:textId="77777777" w:rsidTr="005711AC">
        <w:trPr>
          <w:trHeight w:val="226"/>
          <w:jc w:val="center"/>
        </w:trPr>
        <w:tc>
          <w:tcPr>
            <w:tcW w:w="5851" w:type="dxa"/>
            <w:gridSpan w:val="2"/>
            <w:noWrap/>
            <w:vAlign w:val="bottom"/>
          </w:tcPr>
          <w:p w14:paraId="77260A22" w14:textId="77777777" w:rsidR="00F33432" w:rsidRPr="00287DFB" w:rsidRDefault="007A6F28" w:rsidP="00B4799F">
            <w:pPr>
              <w:ind w:firstLine="72"/>
              <w:jc w:val="left"/>
              <w:rPr>
                <w:b/>
                <w:sz w:val="18"/>
              </w:rPr>
            </w:pPr>
            <w:r w:rsidRPr="00287DFB">
              <w:rPr>
                <w:b/>
                <w:sz w:val="18"/>
              </w:rPr>
              <w:t>Cobros/(Pagos)</w:t>
            </w:r>
            <w:r w:rsidR="00F33432" w:rsidRPr="00287DFB">
              <w:rPr>
                <w:b/>
                <w:sz w:val="18"/>
              </w:rPr>
              <w:t xml:space="preserve">: </w:t>
            </w:r>
          </w:p>
        </w:tc>
        <w:tc>
          <w:tcPr>
            <w:tcW w:w="1178" w:type="dxa"/>
            <w:noWrap/>
            <w:vAlign w:val="bottom"/>
          </w:tcPr>
          <w:p w14:paraId="095FC246" w14:textId="77777777" w:rsidR="00F33432" w:rsidRPr="00287DFB" w:rsidRDefault="00F33432" w:rsidP="00F33432">
            <w:pPr>
              <w:ind w:right="101"/>
              <w:jc w:val="right"/>
              <w:rPr>
                <w:b/>
                <w:sz w:val="18"/>
              </w:rPr>
            </w:pPr>
            <w:r w:rsidRPr="00287DFB">
              <w:rPr>
                <w:b/>
                <w:sz w:val="18"/>
              </w:rPr>
              <w:t>(2.803.094)</w:t>
            </w:r>
          </w:p>
        </w:tc>
        <w:tc>
          <w:tcPr>
            <w:tcW w:w="1178" w:type="dxa"/>
            <w:vAlign w:val="bottom"/>
          </w:tcPr>
          <w:p w14:paraId="39ACBE16" w14:textId="77777777" w:rsidR="00F33432" w:rsidRPr="00287DFB" w:rsidRDefault="00F33432" w:rsidP="00F33432">
            <w:pPr>
              <w:ind w:right="101"/>
              <w:jc w:val="right"/>
              <w:rPr>
                <w:b/>
                <w:sz w:val="18"/>
              </w:rPr>
            </w:pPr>
            <w:r w:rsidRPr="00287DFB">
              <w:rPr>
                <w:b/>
                <w:sz w:val="18"/>
              </w:rPr>
              <w:t>(1.299.714)</w:t>
            </w:r>
          </w:p>
        </w:tc>
        <w:tc>
          <w:tcPr>
            <w:tcW w:w="1178" w:type="dxa"/>
            <w:vAlign w:val="bottom"/>
          </w:tcPr>
          <w:p w14:paraId="330536D9" w14:textId="77777777" w:rsidR="00F33432" w:rsidRPr="00287DFB" w:rsidRDefault="00F33432" w:rsidP="00F33432">
            <w:pPr>
              <w:ind w:right="101"/>
              <w:jc w:val="right"/>
              <w:rPr>
                <w:b/>
                <w:sz w:val="18"/>
              </w:rPr>
            </w:pPr>
            <w:r w:rsidRPr="00287DFB">
              <w:rPr>
                <w:b/>
                <w:sz w:val="18"/>
              </w:rPr>
              <w:t>801.584</w:t>
            </w:r>
          </w:p>
        </w:tc>
      </w:tr>
      <w:tr w:rsidR="00F33432" w:rsidRPr="00287DFB" w14:paraId="0984B6C1" w14:textId="77777777" w:rsidTr="005711AC">
        <w:trPr>
          <w:trHeight w:val="226"/>
          <w:jc w:val="center"/>
        </w:trPr>
        <w:tc>
          <w:tcPr>
            <w:tcW w:w="5851" w:type="dxa"/>
            <w:gridSpan w:val="2"/>
            <w:noWrap/>
            <w:vAlign w:val="bottom"/>
          </w:tcPr>
          <w:p w14:paraId="659A060A" w14:textId="77777777" w:rsidR="00F33432" w:rsidRPr="00287DFB" w:rsidRDefault="00F33432" w:rsidP="00B4799F">
            <w:pPr>
              <w:ind w:firstLine="72"/>
              <w:jc w:val="left"/>
              <w:rPr>
                <w:sz w:val="18"/>
              </w:rPr>
            </w:pPr>
            <w:r w:rsidRPr="00287DFB">
              <w:rPr>
                <w:sz w:val="18"/>
              </w:rPr>
              <w:t>Obligaciones negociables no subordinadas</w:t>
            </w:r>
          </w:p>
        </w:tc>
        <w:tc>
          <w:tcPr>
            <w:tcW w:w="1178" w:type="dxa"/>
            <w:noWrap/>
            <w:vAlign w:val="bottom"/>
          </w:tcPr>
          <w:p w14:paraId="60E68C91" w14:textId="77777777" w:rsidR="00F33432" w:rsidRPr="00287DFB" w:rsidRDefault="00F33432" w:rsidP="00F33432">
            <w:pPr>
              <w:ind w:right="101"/>
              <w:jc w:val="right"/>
              <w:rPr>
                <w:sz w:val="18"/>
              </w:rPr>
            </w:pPr>
            <w:r w:rsidRPr="00287DFB">
              <w:rPr>
                <w:sz w:val="18"/>
              </w:rPr>
              <w:t>(1.889.303)</w:t>
            </w:r>
          </w:p>
        </w:tc>
        <w:tc>
          <w:tcPr>
            <w:tcW w:w="1178" w:type="dxa"/>
            <w:vAlign w:val="bottom"/>
          </w:tcPr>
          <w:p w14:paraId="07AB75D7" w14:textId="77777777" w:rsidR="00F33432" w:rsidRPr="00287DFB" w:rsidRDefault="00F33432" w:rsidP="00F33432">
            <w:pPr>
              <w:ind w:right="101"/>
              <w:jc w:val="right"/>
              <w:rPr>
                <w:sz w:val="18"/>
              </w:rPr>
            </w:pPr>
            <w:r w:rsidRPr="00287DFB">
              <w:rPr>
                <w:sz w:val="18"/>
              </w:rPr>
              <w:t>(1.182.368)</w:t>
            </w:r>
          </w:p>
        </w:tc>
        <w:tc>
          <w:tcPr>
            <w:tcW w:w="1178" w:type="dxa"/>
            <w:vAlign w:val="bottom"/>
          </w:tcPr>
          <w:p w14:paraId="57D46071" w14:textId="77777777" w:rsidR="00F33432" w:rsidRPr="00287DFB" w:rsidRDefault="00F33432" w:rsidP="00F33432">
            <w:pPr>
              <w:ind w:right="101"/>
              <w:jc w:val="right"/>
              <w:rPr>
                <w:sz w:val="18"/>
              </w:rPr>
            </w:pPr>
            <w:r w:rsidRPr="00287DFB">
              <w:rPr>
                <w:sz w:val="18"/>
              </w:rPr>
              <w:t>819.364</w:t>
            </w:r>
          </w:p>
        </w:tc>
      </w:tr>
      <w:tr w:rsidR="00F33432" w:rsidRPr="00287DFB" w14:paraId="1A1219C7" w14:textId="77777777" w:rsidTr="005711AC">
        <w:trPr>
          <w:trHeight w:val="226"/>
          <w:jc w:val="center"/>
        </w:trPr>
        <w:tc>
          <w:tcPr>
            <w:tcW w:w="5851" w:type="dxa"/>
            <w:gridSpan w:val="2"/>
            <w:noWrap/>
            <w:vAlign w:val="bottom"/>
          </w:tcPr>
          <w:p w14:paraId="4363CC93" w14:textId="77777777" w:rsidR="00F33432" w:rsidRPr="00287DFB" w:rsidRDefault="00F33432" w:rsidP="00B4799F">
            <w:pPr>
              <w:ind w:firstLine="72"/>
              <w:jc w:val="left"/>
              <w:rPr>
                <w:sz w:val="18"/>
              </w:rPr>
            </w:pPr>
            <w:r w:rsidRPr="00287DFB">
              <w:rPr>
                <w:sz w:val="18"/>
              </w:rPr>
              <w:t>Financiaciones de entidades financieras locales</w:t>
            </w:r>
          </w:p>
        </w:tc>
        <w:tc>
          <w:tcPr>
            <w:tcW w:w="1178" w:type="dxa"/>
            <w:noWrap/>
            <w:vAlign w:val="bottom"/>
          </w:tcPr>
          <w:p w14:paraId="66AC01A9" w14:textId="77777777" w:rsidR="00F33432" w:rsidRPr="00287DFB" w:rsidRDefault="00F33432" w:rsidP="00F33432">
            <w:pPr>
              <w:ind w:right="101"/>
              <w:jc w:val="right"/>
              <w:rPr>
                <w:sz w:val="18"/>
              </w:rPr>
            </w:pPr>
            <w:r w:rsidRPr="00287DFB">
              <w:rPr>
                <w:sz w:val="18"/>
              </w:rPr>
              <w:t>(1.263.791)</w:t>
            </w:r>
          </w:p>
        </w:tc>
        <w:tc>
          <w:tcPr>
            <w:tcW w:w="1178" w:type="dxa"/>
            <w:vAlign w:val="bottom"/>
          </w:tcPr>
          <w:p w14:paraId="6FC89D90" w14:textId="77777777" w:rsidR="00F33432" w:rsidRPr="00287DFB" w:rsidRDefault="00F33432" w:rsidP="00F33432">
            <w:pPr>
              <w:ind w:right="101"/>
              <w:jc w:val="right"/>
              <w:rPr>
                <w:sz w:val="18"/>
              </w:rPr>
            </w:pPr>
            <w:r w:rsidRPr="00287DFB">
              <w:rPr>
                <w:sz w:val="18"/>
              </w:rPr>
              <w:t>(117.346)</w:t>
            </w:r>
          </w:p>
        </w:tc>
        <w:tc>
          <w:tcPr>
            <w:tcW w:w="1178" w:type="dxa"/>
            <w:vAlign w:val="bottom"/>
          </w:tcPr>
          <w:p w14:paraId="7E519019" w14:textId="77777777" w:rsidR="00F33432" w:rsidRPr="00287DFB" w:rsidRDefault="00F33432" w:rsidP="00F33432">
            <w:pPr>
              <w:ind w:right="101"/>
              <w:jc w:val="right"/>
              <w:rPr>
                <w:sz w:val="18"/>
              </w:rPr>
            </w:pPr>
            <w:r w:rsidRPr="00287DFB">
              <w:rPr>
                <w:sz w:val="18"/>
              </w:rPr>
              <w:t>232.220</w:t>
            </w:r>
          </w:p>
        </w:tc>
      </w:tr>
      <w:tr w:rsidR="00F33432" w:rsidRPr="00287DFB" w14:paraId="4E7925DB" w14:textId="77777777" w:rsidTr="005711AC">
        <w:trPr>
          <w:trHeight w:val="226"/>
          <w:jc w:val="center"/>
        </w:trPr>
        <w:tc>
          <w:tcPr>
            <w:tcW w:w="5851" w:type="dxa"/>
            <w:gridSpan w:val="2"/>
            <w:noWrap/>
            <w:vAlign w:val="bottom"/>
          </w:tcPr>
          <w:p w14:paraId="4373A329" w14:textId="77777777" w:rsidR="00F33432" w:rsidRPr="00287DFB" w:rsidRDefault="00F33432" w:rsidP="00B4799F">
            <w:pPr>
              <w:ind w:firstLine="72"/>
              <w:jc w:val="left"/>
              <w:rPr>
                <w:sz w:val="18"/>
              </w:rPr>
            </w:pPr>
            <w:r w:rsidRPr="00287DFB">
              <w:rPr>
                <w:sz w:val="18"/>
              </w:rPr>
              <w:t>Emisión de instrumentos de patrimonio propio</w:t>
            </w:r>
          </w:p>
        </w:tc>
        <w:tc>
          <w:tcPr>
            <w:tcW w:w="1178" w:type="dxa"/>
            <w:noWrap/>
            <w:vAlign w:val="bottom"/>
          </w:tcPr>
          <w:p w14:paraId="46473AC1" w14:textId="77777777" w:rsidR="00F33432" w:rsidRPr="00287DFB" w:rsidRDefault="00F33432" w:rsidP="00F33432">
            <w:pPr>
              <w:ind w:right="101"/>
              <w:jc w:val="right"/>
              <w:rPr>
                <w:sz w:val="18"/>
              </w:rPr>
            </w:pPr>
            <w:r w:rsidRPr="00287DFB">
              <w:rPr>
                <w:sz w:val="18"/>
              </w:rPr>
              <w:t>350.000</w:t>
            </w:r>
          </w:p>
        </w:tc>
        <w:tc>
          <w:tcPr>
            <w:tcW w:w="1178" w:type="dxa"/>
            <w:vAlign w:val="bottom"/>
          </w:tcPr>
          <w:p w14:paraId="35A5D64E" w14:textId="77777777" w:rsidR="00F33432" w:rsidRPr="00287DFB" w:rsidRDefault="00F33432" w:rsidP="00F33432">
            <w:pPr>
              <w:ind w:right="101"/>
              <w:jc w:val="right"/>
              <w:rPr>
                <w:sz w:val="18"/>
              </w:rPr>
            </w:pPr>
            <w:r w:rsidRPr="00287DFB">
              <w:rPr>
                <w:sz w:val="18"/>
              </w:rPr>
              <w:t>-</w:t>
            </w:r>
          </w:p>
        </w:tc>
        <w:tc>
          <w:tcPr>
            <w:tcW w:w="1178" w:type="dxa"/>
            <w:vAlign w:val="bottom"/>
          </w:tcPr>
          <w:p w14:paraId="361B4029" w14:textId="77777777" w:rsidR="00F33432" w:rsidRPr="00287DFB" w:rsidRDefault="00F33432" w:rsidP="00F33432">
            <w:pPr>
              <w:ind w:right="101"/>
              <w:jc w:val="right"/>
              <w:rPr>
                <w:sz w:val="18"/>
              </w:rPr>
            </w:pPr>
            <w:r w:rsidRPr="00287DFB">
              <w:rPr>
                <w:sz w:val="18"/>
              </w:rPr>
              <w:t>-</w:t>
            </w:r>
          </w:p>
        </w:tc>
      </w:tr>
      <w:tr w:rsidR="00F33432" w:rsidRPr="00287DFB" w14:paraId="08D6541E" w14:textId="77777777" w:rsidTr="005711AC">
        <w:trPr>
          <w:trHeight w:val="226"/>
          <w:jc w:val="center"/>
        </w:trPr>
        <w:tc>
          <w:tcPr>
            <w:tcW w:w="5851" w:type="dxa"/>
            <w:gridSpan w:val="2"/>
            <w:noWrap/>
            <w:vAlign w:val="bottom"/>
          </w:tcPr>
          <w:p w14:paraId="18AE2EE8" w14:textId="77777777" w:rsidR="00F33432" w:rsidRPr="00287DFB" w:rsidRDefault="00F33432" w:rsidP="00B4799F">
            <w:pPr>
              <w:ind w:firstLine="72"/>
              <w:jc w:val="left"/>
              <w:rPr>
                <w:sz w:val="18"/>
              </w:rPr>
            </w:pPr>
            <w:r w:rsidRPr="00287DFB">
              <w:rPr>
                <w:sz w:val="18"/>
              </w:rPr>
              <w:t>Dividendos</w:t>
            </w:r>
          </w:p>
        </w:tc>
        <w:tc>
          <w:tcPr>
            <w:tcW w:w="1178" w:type="dxa"/>
            <w:noWrap/>
            <w:vAlign w:val="bottom"/>
          </w:tcPr>
          <w:p w14:paraId="6D4A46C8" w14:textId="77777777" w:rsidR="00F33432" w:rsidRPr="00287DFB" w:rsidRDefault="00F33432" w:rsidP="00F33432">
            <w:pPr>
              <w:ind w:right="96"/>
              <w:jc w:val="right"/>
              <w:rPr>
                <w:sz w:val="18"/>
              </w:rPr>
            </w:pPr>
          </w:p>
        </w:tc>
        <w:tc>
          <w:tcPr>
            <w:tcW w:w="1178" w:type="dxa"/>
            <w:vAlign w:val="bottom"/>
          </w:tcPr>
          <w:p w14:paraId="558A51F4" w14:textId="77777777" w:rsidR="00F33432" w:rsidRPr="00287DFB" w:rsidRDefault="00F33432" w:rsidP="00F33432">
            <w:pPr>
              <w:ind w:right="101"/>
              <w:jc w:val="right"/>
              <w:rPr>
                <w:sz w:val="18"/>
              </w:rPr>
            </w:pPr>
          </w:p>
        </w:tc>
        <w:tc>
          <w:tcPr>
            <w:tcW w:w="1178" w:type="dxa"/>
            <w:vAlign w:val="bottom"/>
          </w:tcPr>
          <w:p w14:paraId="3676DBAD" w14:textId="77777777" w:rsidR="00F33432" w:rsidRPr="00287DFB" w:rsidRDefault="00F33432" w:rsidP="00F33432">
            <w:pPr>
              <w:ind w:right="101"/>
              <w:jc w:val="right"/>
              <w:rPr>
                <w:sz w:val="18"/>
              </w:rPr>
            </w:pPr>
            <w:r w:rsidRPr="00287DFB">
              <w:rPr>
                <w:sz w:val="18"/>
              </w:rPr>
              <w:t>(250.000)</w:t>
            </w:r>
          </w:p>
        </w:tc>
      </w:tr>
      <w:tr w:rsidR="00F33432" w:rsidRPr="00287DFB" w14:paraId="6FF30BE7" w14:textId="77777777" w:rsidTr="005711AC">
        <w:trPr>
          <w:trHeight w:val="226"/>
          <w:jc w:val="center"/>
        </w:trPr>
        <w:tc>
          <w:tcPr>
            <w:tcW w:w="5851" w:type="dxa"/>
            <w:gridSpan w:val="2"/>
            <w:noWrap/>
            <w:vAlign w:val="bottom"/>
          </w:tcPr>
          <w:p w14:paraId="2165B554" w14:textId="77777777" w:rsidR="00F33432" w:rsidRPr="00287DFB" w:rsidRDefault="00F33432" w:rsidP="00B4799F">
            <w:pPr>
              <w:ind w:firstLine="72"/>
              <w:jc w:val="left"/>
              <w:rPr>
                <w:sz w:val="18"/>
              </w:rPr>
            </w:pPr>
          </w:p>
        </w:tc>
        <w:tc>
          <w:tcPr>
            <w:tcW w:w="1178" w:type="dxa"/>
            <w:noWrap/>
            <w:vAlign w:val="bottom"/>
          </w:tcPr>
          <w:p w14:paraId="55EA145B" w14:textId="77777777" w:rsidR="00F33432" w:rsidRPr="00287DFB" w:rsidRDefault="00F33432" w:rsidP="00F33432">
            <w:pPr>
              <w:ind w:right="96"/>
              <w:jc w:val="right"/>
              <w:rPr>
                <w:sz w:val="18"/>
              </w:rPr>
            </w:pPr>
          </w:p>
        </w:tc>
        <w:tc>
          <w:tcPr>
            <w:tcW w:w="1178" w:type="dxa"/>
            <w:vAlign w:val="bottom"/>
          </w:tcPr>
          <w:p w14:paraId="101BD3C8" w14:textId="77777777" w:rsidR="00F33432" w:rsidRPr="00287DFB" w:rsidRDefault="00F33432" w:rsidP="00F33432">
            <w:pPr>
              <w:ind w:right="101"/>
              <w:jc w:val="right"/>
              <w:rPr>
                <w:sz w:val="18"/>
              </w:rPr>
            </w:pPr>
          </w:p>
        </w:tc>
        <w:tc>
          <w:tcPr>
            <w:tcW w:w="1178" w:type="dxa"/>
            <w:vAlign w:val="bottom"/>
          </w:tcPr>
          <w:p w14:paraId="169868A4" w14:textId="77777777" w:rsidR="00F33432" w:rsidRPr="00287DFB" w:rsidRDefault="00F33432" w:rsidP="00F33432">
            <w:pPr>
              <w:ind w:right="101"/>
              <w:jc w:val="right"/>
              <w:rPr>
                <w:sz w:val="18"/>
              </w:rPr>
            </w:pPr>
          </w:p>
        </w:tc>
      </w:tr>
      <w:tr w:rsidR="00F33432" w:rsidRPr="00287DFB" w14:paraId="692C32F8" w14:textId="77777777" w:rsidTr="005711AC">
        <w:trPr>
          <w:trHeight w:val="254"/>
          <w:jc w:val="center"/>
        </w:trPr>
        <w:tc>
          <w:tcPr>
            <w:tcW w:w="5851" w:type="dxa"/>
            <w:gridSpan w:val="2"/>
            <w:noWrap/>
            <w:vAlign w:val="bottom"/>
          </w:tcPr>
          <w:p w14:paraId="5A1CA330" w14:textId="77777777" w:rsidR="00F33432" w:rsidRPr="00287DFB" w:rsidRDefault="00F33432" w:rsidP="00B4799F">
            <w:pPr>
              <w:ind w:firstLine="72"/>
              <w:jc w:val="left"/>
              <w:rPr>
                <w:b/>
                <w:sz w:val="18"/>
              </w:rPr>
            </w:pPr>
            <w:r w:rsidRPr="00287DFB">
              <w:rPr>
                <w:b/>
                <w:sz w:val="18"/>
              </w:rPr>
              <w:t>TOTAL DE LAS ACTIVIDADES DE FINANCIACIÓN (C)</w:t>
            </w:r>
          </w:p>
        </w:tc>
        <w:tc>
          <w:tcPr>
            <w:tcW w:w="1178" w:type="dxa"/>
            <w:noWrap/>
            <w:vAlign w:val="bottom"/>
          </w:tcPr>
          <w:p w14:paraId="17AD5576" w14:textId="77777777" w:rsidR="00F33432" w:rsidRPr="00287DFB" w:rsidRDefault="00F33432" w:rsidP="00F33432">
            <w:pPr>
              <w:ind w:right="101"/>
              <w:jc w:val="right"/>
              <w:rPr>
                <w:b/>
                <w:sz w:val="18"/>
              </w:rPr>
            </w:pPr>
            <w:r w:rsidRPr="00287DFB">
              <w:rPr>
                <w:b/>
                <w:sz w:val="18"/>
              </w:rPr>
              <w:t>(2.803.094)</w:t>
            </w:r>
          </w:p>
        </w:tc>
        <w:tc>
          <w:tcPr>
            <w:tcW w:w="1178" w:type="dxa"/>
            <w:vAlign w:val="bottom"/>
          </w:tcPr>
          <w:p w14:paraId="6FB44E5B" w14:textId="77777777" w:rsidR="00F33432" w:rsidRPr="00287DFB" w:rsidRDefault="00F33432" w:rsidP="00F33432">
            <w:pPr>
              <w:ind w:right="101"/>
              <w:jc w:val="right"/>
              <w:rPr>
                <w:b/>
                <w:sz w:val="18"/>
              </w:rPr>
            </w:pPr>
            <w:r w:rsidRPr="00287DFB">
              <w:rPr>
                <w:b/>
                <w:sz w:val="18"/>
              </w:rPr>
              <w:t>(1.299.714)</w:t>
            </w:r>
          </w:p>
        </w:tc>
        <w:tc>
          <w:tcPr>
            <w:tcW w:w="1178" w:type="dxa"/>
            <w:vAlign w:val="bottom"/>
          </w:tcPr>
          <w:p w14:paraId="732EE5A0" w14:textId="77777777" w:rsidR="00F33432" w:rsidRPr="00287DFB" w:rsidRDefault="00F33432" w:rsidP="00F33432">
            <w:pPr>
              <w:ind w:right="101"/>
              <w:jc w:val="right"/>
              <w:rPr>
                <w:b/>
                <w:sz w:val="18"/>
              </w:rPr>
            </w:pPr>
            <w:r w:rsidRPr="00287DFB">
              <w:rPr>
                <w:b/>
                <w:sz w:val="18"/>
              </w:rPr>
              <w:t>801.584</w:t>
            </w:r>
          </w:p>
        </w:tc>
      </w:tr>
      <w:tr w:rsidR="00F33432" w:rsidRPr="00287DFB" w14:paraId="518C2177" w14:textId="77777777" w:rsidTr="005711AC">
        <w:trPr>
          <w:trHeight w:val="145"/>
          <w:jc w:val="center"/>
        </w:trPr>
        <w:tc>
          <w:tcPr>
            <w:tcW w:w="5851" w:type="dxa"/>
            <w:gridSpan w:val="2"/>
            <w:noWrap/>
            <w:vAlign w:val="bottom"/>
          </w:tcPr>
          <w:p w14:paraId="5FAC3A12" w14:textId="77777777" w:rsidR="00F33432" w:rsidRPr="00287DFB" w:rsidRDefault="00F33432" w:rsidP="00B4799F">
            <w:pPr>
              <w:ind w:firstLine="72"/>
              <w:jc w:val="left"/>
              <w:rPr>
                <w:b/>
                <w:sz w:val="18"/>
              </w:rPr>
            </w:pPr>
          </w:p>
        </w:tc>
        <w:tc>
          <w:tcPr>
            <w:tcW w:w="1178" w:type="dxa"/>
            <w:noWrap/>
            <w:vAlign w:val="bottom"/>
          </w:tcPr>
          <w:p w14:paraId="6D3CA68B" w14:textId="77777777" w:rsidR="00F33432" w:rsidRPr="00287DFB" w:rsidRDefault="00F33432" w:rsidP="00F33432">
            <w:pPr>
              <w:ind w:right="101"/>
              <w:jc w:val="right"/>
              <w:rPr>
                <w:b/>
                <w:sz w:val="18"/>
              </w:rPr>
            </w:pPr>
          </w:p>
        </w:tc>
        <w:tc>
          <w:tcPr>
            <w:tcW w:w="1178" w:type="dxa"/>
            <w:vAlign w:val="bottom"/>
          </w:tcPr>
          <w:p w14:paraId="4ACE12D0" w14:textId="77777777" w:rsidR="00F33432" w:rsidRPr="00287DFB" w:rsidRDefault="00F33432" w:rsidP="00F33432">
            <w:pPr>
              <w:ind w:right="101"/>
              <w:jc w:val="right"/>
              <w:rPr>
                <w:sz w:val="18"/>
              </w:rPr>
            </w:pPr>
          </w:p>
        </w:tc>
        <w:tc>
          <w:tcPr>
            <w:tcW w:w="1178" w:type="dxa"/>
            <w:vAlign w:val="bottom"/>
          </w:tcPr>
          <w:p w14:paraId="5EB49A31" w14:textId="77777777" w:rsidR="00F33432" w:rsidRPr="00287DFB" w:rsidRDefault="00F33432" w:rsidP="00F33432">
            <w:pPr>
              <w:ind w:right="101"/>
              <w:jc w:val="right"/>
              <w:rPr>
                <w:sz w:val="18"/>
              </w:rPr>
            </w:pPr>
          </w:p>
        </w:tc>
      </w:tr>
      <w:tr w:rsidR="00F33432" w:rsidRPr="00287DFB" w14:paraId="7027CF8B" w14:textId="77777777" w:rsidTr="005711AC">
        <w:trPr>
          <w:trHeight w:val="254"/>
          <w:jc w:val="center"/>
        </w:trPr>
        <w:tc>
          <w:tcPr>
            <w:tcW w:w="5851" w:type="dxa"/>
            <w:gridSpan w:val="2"/>
            <w:noWrap/>
            <w:vAlign w:val="bottom"/>
          </w:tcPr>
          <w:p w14:paraId="07ECC001" w14:textId="77777777" w:rsidR="00F33432" w:rsidRPr="00287DFB" w:rsidRDefault="00F33432" w:rsidP="00B4799F">
            <w:pPr>
              <w:ind w:firstLine="72"/>
              <w:jc w:val="left"/>
              <w:rPr>
                <w:b/>
                <w:sz w:val="18"/>
              </w:rPr>
            </w:pPr>
            <w:r w:rsidRPr="00287DFB">
              <w:rPr>
                <w:b/>
                <w:sz w:val="18"/>
              </w:rPr>
              <w:t>EFECTO DE LAS VARIACIONES DEL TIPO DE CAMBIO (D)</w:t>
            </w:r>
          </w:p>
        </w:tc>
        <w:tc>
          <w:tcPr>
            <w:tcW w:w="1178" w:type="dxa"/>
            <w:noWrap/>
            <w:vAlign w:val="bottom"/>
          </w:tcPr>
          <w:p w14:paraId="208E9DD0" w14:textId="77777777" w:rsidR="00F33432" w:rsidRPr="00287DFB" w:rsidRDefault="00F33432" w:rsidP="00F33432">
            <w:pPr>
              <w:ind w:right="101"/>
              <w:jc w:val="right"/>
              <w:rPr>
                <w:b/>
                <w:sz w:val="18"/>
              </w:rPr>
            </w:pPr>
            <w:r w:rsidRPr="00287DFB">
              <w:rPr>
                <w:b/>
                <w:sz w:val="18"/>
              </w:rPr>
              <w:t>11.624</w:t>
            </w:r>
          </w:p>
        </w:tc>
        <w:tc>
          <w:tcPr>
            <w:tcW w:w="1178" w:type="dxa"/>
            <w:vAlign w:val="bottom"/>
          </w:tcPr>
          <w:p w14:paraId="1A48F7ED" w14:textId="77777777" w:rsidR="00F33432" w:rsidRPr="00287DFB" w:rsidRDefault="00F33432" w:rsidP="00F33432">
            <w:pPr>
              <w:ind w:right="101"/>
              <w:jc w:val="right"/>
              <w:rPr>
                <w:b/>
                <w:sz w:val="18"/>
              </w:rPr>
            </w:pPr>
            <w:r w:rsidRPr="00287DFB">
              <w:rPr>
                <w:b/>
                <w:sz w:val="18"/>
              </w:rPr>
              <w:t>(38.045)</w:t>
            </w:r>
          </w:p>
        </w:tc>
        <w:tc>
          <w:tcPr>
            <w:tcW w:w="1178" w:type="dxa"/>
            <w:vAlign w:val="bottom"/>
          </w:tcPr>
          <w:p w14:paraId="7C5BFDE2" w14:textId="77777777" w:rsidR="00F33432" w:rsidRPr="00287DFB" w:rsidRDefault="00F33432" w:rsidP="00F33432">
            <w:pPr>
              <w:ind w:right="101"/>
              <w:jc w:val="right"/>
              <w:rPr>
                <w:b/>
                <w:sz w:val="18"/>
              </w:rPr>
            </w:pPr>
            <w:r w:rsidRPr="00287DFB">
              <w:rPr>
                <w:b/>
                <w:sz w:val="18"/>
              </w:rPr>
              <w:t>(39.187)</w:t>
            </w:r>
          </w:p>
        </w:tc>
      </w:tr>
      <w:tr w:rsidR="00F33432" w:rsidRPr="00287DFB" w14:paraId="536EA77F" w14:textId="77777777" w:rsidTr="005711AC">
        <w:trPr>
          <w:trHeight w:val="137"/>
          <w:jc w:val="center"/>
        </w:trPr>
        <w:tc>
          <w:tcPr>
            <w:tcW w:w="5851" w:type="dxa"/>
            <w:gridSpan w:val="2"/>
            <w:noWrap/>
            <w:vAlign w:val="bottom"/>
          </w:tcPr>
          <w:p w14:paraId="4251FEDB" w14:textId="77777777" w:rsidR="00F33432" w:rsidRPr="00287DFB" w:rsidRDefault="00F33432" w:rsidP="00B4799F">
            <w:pPr>
              <w:ind w:firstLine="72"/>
              <w:jc w:val="left"/>
              <w:rPr>
                <w:sz w:val="18"/>
              </w:rPr>
            </w:pPr>
          </w:p>
        </w:tc>
        <w:tc>
          <w:tcPr>
            <w:tcW w:w="1178" w:type="dxa"/>
            <w:noWrap/>
            <w:vAlign w:val="bottom"/>
          </w:tcPr>
          <w:p w14:paraId="5EAAFF08" w14:textId="77777777" w:rsidR="00F33432" w:rsidRPr="00287DFB" w:rsidRDefault="00F33432" w:rsidP="00F33432">
            <w:pPr>
              <w:ind w:right="101"/>
              <w:jc w:val="right"/>
              <w:rPr>
                <w:b/>
                <w:sz w:val="18"/>
              </w:rPr>
            </w:pPr>
          </w:p>
        </w:tc>
        <w:tc>
          <w:tcPr>
            <w:tcW w:w="1178" w:type="dxa"/>
            <w:vAlign w:val="bottom"/>
          </w:tcPr>
          <w:p w14:paraId="6106D030" w14:textId="77777777" w:rsidR="00F33432" w:rsidRPr="00287DFB" w:rsidRDefault="00F33432" w:rsidP="00F33432">
            <w:pPr>
              <w:ind w:right="101"/>
              <w:jc w:val="right"/>
              <w:rPr>
                <w:sz w:val="18"/>
              </w:rPr>
            </w:pPr>
          </w:p>
        </w:tc>
        <w:tc>
          <w:tcPr>
            <w:tcW w:w="1178" w:type="dxa"/>
            <w:vAlign w:val="bottom"/>
          </w:tcPr>
          <w:p w14:paraId="5D6DAC0F" w14:textId="77777777" w:rsidR="00F33432" w:rsidRPr="00287DFB" w:rsidRDefault="00F33432" w:rsidP="00F33432">
            <w:pPr>
              <w:ind w:right="101"/>
              <w:jc w:val="right"/>
              <w:rPr>
                <w:sz w:val="18"/>
              </w:rPr>
            </w:pPr>
          </w:p>
        </w:tc>
      </w:tr>
      <w:tr w:rsidR="00F33432" w:rsidRPr="00287DFB" w14:paraId="4BBEE4A6" w14:textId="77777777" w:rsidTr="005711AC">
        <w:trPr>
          <w:trHeight w:val="258"/>
          <w:jc w:val="center"/>
        </w:trPr>
        <w:tc>
          <w:tcPr>
            <w:tcW w:w="5851" w:type="dxa"/>
            <w:gridSpan w:val="2"/>
            <w:noWrap/>
            <w:vAlign w:val="bottom"/>
          </w:tcPr>
          <w:p w14:paraId="571C8A21" w14:textId="77777777" w:rsidR="00F33432" w:rsidRPr="00287DFB" w:rsidRDefault="00F33432" w:rsidP="00B4799F">
            <w:pPr>
              <w:ind w:firstLine="72"/>
              <w:jc w:val="left"/>
              <w:rPr>
                <w:b/>
                <w:sz w:val="18"/>
                <w:u w:val="single"/>
              </w:rPr>
            </w:pPr>
            <w:r w:rsidRPr="00287DFB">
              <w:rPr>
                <w:b/>
                <w:sz w:val="18"/>
                <w:u w:val="single"/>
              </w:rPr>
              <w:t>TOTAL DE LA VARIACIÓN DE LOS FLUJOS DE EFECTIVO:</w:t>
            </w:r>
          </w:p>
        </w:tc>
        <w:tc>
          <w:tcPr>
            <w:tcW w:w="1178" w:type="dxa"/>
            <w:noWrap/>
            <w:vAlign w:val="bottom"/>
          </w:tcPr>
          <w:p w14:paraId="7CEBE967" w14:textId="77777777" w:rsidR="00F33432" w:rsidRPr="00287DFB" w:rsidRDefault="00F33432" w:rsidP="00F33432">
            <w:pPr>
              <w:ind w:right="96"/>
              <w:jc w:val="right"/>
              <w:rPr>
                <w:b/>
                <w:sz w:val="18"/>
              </w:rPr>
            </w:pPr>
          </w:p>
        </w:tc>
        <w:tc>
          <w:tcPr>
            <w:tcW w:w="1178" w:type="dxa"/>
            <w:vAlign w:val="bottom"/>
          </w:tcPr>
          <w:p w14:paraId="01661752" w14:textId="77777777" w:rsidR="00F33432" w:rsidRPr="00287DFB" w:rsidRDefault="00F33432" w:rsidP="00F33432">
            <w:pPr>
              <w:ind w:right="101"/>
              <w:jc w:val="right"/>
              <w:rPr>
                <w:b/>
                <w:sz w:val="18"/>
              </w:rPr>
            </w:pPr>
          </w:p>
        </w:tc>
        <w:tc>
          <w:tcPr>
            <w:tcW w:w="1178" w:type="dxa"/>
            <w:vAlign w:val="bottom"/>
          </w:tcPr>
          <w:p w14:paraId="449964DA" w14:textId="77777777" w:rsidR="00F33432" w:rsidRPr="00287DFB" w:rsidRDefault="00F33432" w:rsidP="00F33432">
            <w:pPr>
              <w:ind w:right="101"/>
              <w:jc w:val="right"/>
              <w:rPr>
                <w:b/>
                <w:sz w:val="18"/>
              </w:rPr>
            </w:pPr>
          </w:p>
        </w:tc>
      </w:tr>
      <w:tr w:rsidR="00F33432" w:rsidRPr="00287DFB" w14:paraId="2BDD222F" w14:textId="77777777" w:rsidTr="005711AC">
        <w:trPr>
          <w:trHeight w:val="105"/>
          <w:jc w:val="center"/>
        </w:trPr>
        <w:tc>
          <w:tcPr>
            <w:tcW w:w="5851" w:type="dxa"/>
            <w:gridSpan w:val="2"/>
            <w:noWrap/>
            <w:vAlign w:val="bottom"/>
          </w:tcPr>
          <w:p w14:paraId="7556975B" w14:textId="77777777" w:rsidR="00F33432" w:rsidRPr="00287DFB" w:rsidRDefault="00F33432" w:rsidP="00B4799F">
            <w:pPr>
              <w:ind w:firstLine="72"/>
              <w:jc w:val="left"/>
              <w:rPr>
                <w:sz w:val="18"/>
              </w:rPr>
            </w:pPr>
          </w:p>
        </w:tc>
        <w:tc>
          <w:tcPr>
            <w:tcW w:w="1178" w:type="dxa"/>
            <w:noWrap/>
            <w:vAlign w:val="bottom"/>
          </w:tcPr>
          <w:p w14:paraId="15F98336" w14:textId="77777777" w:rsidR="00F33432" w:rsidRPr="00287DFB" w:rsidRDefault="00F33432" w:rsidP="00F33432">
            <w:pPr>
              <w:ind w:right="96"/>
              <w:jc w:val="right"/>
              <w:rPr>
                <w:sz w:val="18"/>
              </w:rPr>
            </w:pPr>
          </w:p>
        </w:tc>
        <w:tc>
          <w:tcPr>
            <w:tcW w:w="1178" w:type="dxa"/>
            <w:vAlign w:val="bottom"/>
          </w:tcPr>
          <w:p w14:paraId="202B598E" w14:textId="77777777" w:rsidR="00F33432" w:rsidRPr="00287DFB" w:rsidRDefault="00F33432" w:rsidP="00F33432">
            <w:pPr>
              <w:ind w:right="101"/>
              <w:jc w:val="right"/>
              <w:rPr>
                <w:b/>
                <w:sz w:val="18"/>
              </w:rPr>
            </w:pPr>
          </w:p>
        </w:tc>
        <w:tc>
          <w:tcPr>
            <w:tcW w:w="1178" w:type="dxa"/>
            <w:vAlign w:val="bottom"/>
          </w:tcPr>
          <w:p w14:paraId="3A175322" w14:textId="77777777" w:rsidR="00F33432" w:rsidRPr="00287DFB" w:rsidRDefault="00F33432" w:rsidP="00F33432">
            <w:pPr>
              <w:ind w:right="101"/>
              <w:jc w:val="right"/>
              <w:rPr>
                <w:b/>
                <w:sz w:val="18"/>
              </w:rPr>
            </w:pPr>
          </w:p>
        </w:tc>
      </w:tr>
      <w:tr w:rsidR="00F33432" w:rsidRPr="00287DFB" w14:paraId="57C9A024" w14:textId="77777777" w:rsidTr="005711AC">
        <w:trPr>
          <w:trHeight w:val="101"/>
          <w:jc w:val="center"/>
        </w:trPr>
        <w:tc>
          <w:tcPr>
            <w:tcW w:w="5851" w:type="dxa"/>
            <w:gridSpan w:val="2"/>
            <w:noWrap/>
            <w:vAlign w:val="bottom"/>
          </w:tcPr>
          <w:p w14:paraId="5D752EF4" w14:textId="77777777" w:rsidR="00F33432" w:rsidRPr="00287DFB" w:rsidRDefault="00F33432" w:rsidP="00B4799F">
            <w:pPr>
              <w:ind w:firstLine="72"/>
              <w:jc w:val="left"/>
              <w:rPr>
                <w:b/>
                <w:sz w:val="18"/>
              </w:rPr>
            </w:pPr>
            <w:r w:rsidRPr="00287DFB">
              <w:rPr>
                <w:b/>
                <w:sz w:val="18"/>
              </w:rPr>
              <w:t>AUMENTO NETO DEL EFECTIVO Y EQUIVALENTES (A+B+C+D)</w:t>
            </w:r>
          </w:p>
        </w:tc>
        <w:tc>
          <w:tcPr>
            <w:tcW w:w="1178" w:type="dxa"/>
            <w:noWrap/>
            <w:vAlign w:val="bottom"/>
          </w:tcPr>
          <w:p w14:paraId="73972439" w14:textId="77777777" w:rsidR="00F33432" w:rsidRPr="00287DFB" w:rsidRDefault="00F33432" w:rsidP="00F33432">
            <w:pPr>
              <w:ind w:right="101"/>
              <w:jc w:val="right"/>
              <w:rPr>
                <w:b/>
                <w:sz w:val="18"/>
              </w:rPr>
            </w:pPr>
            <w:r w:rsidRPr="00287DFB">
              <w:rPr>
                <w:b/>
                <w:sz w:val="18"/>
              </w:rPr>
              <w:t>330.605</w:t>
            </w:r>
          </w:p>
        </w:tc>
        <w:tc>
          <w:tcPr>
            <w:tcW w:w="1178" w:type="dxa"/>
            <w:vAlign w:val="bottom"/>
          </w:tcPr>
          <w:p w14:paraId="085599E5" w14:textId="77777777" w:rsidR="00F33432" w:rsidRPr="00287DFB" w:rsidRDefault="00F33432" w:rsidP="00F33432">
            <w:pPr>
              <w:ind w:right="101"/>
              <w:jc w:val="right"/>
              <w:rPr>
                <w:b/>
                <w:sz w:val="18"/>
              </w:rPr>
            </w:pPr>
            <w:r w:rsidRPr="00287DFB">
              <w:rPr>
                <w:b/>
                <w:sz w:val="18"/>
              </w:rPr>
              <w:t>442.832</w:t>
            </w:r>
          </w:p>
        </w:tc>
        <w:tc>
          <w:tcPr>
            <w:tcW w:w="1178" w:type="dxa"/>
            <w:vAlign w:val="bottom"/>
          </w:tcPr>
          <w:p w14:paraId="56FD8AFB" w14:textId="77777777" w:rsidR="00F33432" w:rsidRPr="00287DFB" w:rsidRDefault="00F33432" w:rsidP="00F33432">
            <w:pPr>
              <w:ind w:right="101"/>
              <w:jc w:val="right"/>
              <w:rPr>
                <w:b/>
                <w:sz w:val="18"/>
              </w:rPr>
            </w:pPr>
            <w:r w:rsidRPr="00287DFB">
              <w:rPr>
                <w:b/>
                <w:sz w:val="18"/>
              </w:rPr>
              <w:t>(67.666)</w:t>
            </w:r>
          </w:p>
        </w:tc>
      </w:tr>
      <w:tr w:rsidR="00F33432" w:rsidRPr="00287DFB" w14:paraId="1565DBAD" w14:textId="77777777" w:rsidTr="005711AC">
        <w:trPr>
          <w:trHeight w:val="101"/>
          <w:jc w:val="center"/>
        </w:trPr>
        <w:tc>
          <w:tcPr>
            <w:tcW w:w="5851" w:type="dxa"/>
            <w:gridSpan w:val="2"/>
            <w:noWrap/>
            <w:vAlign w:val="bottom"/>
          </w:tcPr>
          <w:p w14:paraId="6D116090" w14:textId="77777777" w:rsidR="00F33432" w:rsidRPr="00287DFB" w:rsidRDefault="00F33432" w:rsidP="00B4799F">
            <w:pPr>
              <w:ind w:firstLine="72"/>
              <w:jc w:val="left"/>
              <w:rPr>
                <w:b/>
                <w:sz w:val="18"/>
              </w:rPr>
            </w:pPr>
          </w:p>
        </w:tc>
        <w:tc>
          <w:tcPr>
            <w:tcW w:w="1178" w:type="dxa"/>
            <w:noWrap/>
            <w:vAlign w:val="bottom"/>
          </w:tcPr>
          <w:p w14:paraId="4EB26C32" w14:textId="77777777" w:rsidR="00F33432" w:rsidRPr="00287DFB" w:rsidRDefault="00F33432" w:rsidP="00F33432">
            <w:pPr>
              <w:ind w:right="96"/>
              <w:jc w:val="right"/>
              <w:rPr>
                <w:sz w:val="18"/>
              </w:rPr>
            </w:pPr>
          </w:p>
        </w:tc>
        <w:tc>
          <w:tcPr>
            <w:tcW w:w="1178" w:type="dxa"/>
            <w:vAlign w:val="bottom"/>
          </w:tcPr>
          <w:p w14:paraId="2DEDABFB" w14:textId="77777777" w:rsidR="00F33432" w:rsidRPr="00287DFB" w:rsidRDefault="00F33432" w:rsidP="00F33432">
            <w:pPr>
              <w:ind w:right="101"/>
              <w:jc w:val="right"/>
              <w:rPr>
                <w:b/>
                <w:sz w:val="18"/>
              </w:rPr>
            </w:pPr>
          </w:p>
        </w:tc>
        <w:tc>
          <w:tcPr>
            <w:tcW w:w="1178" w:type="dxa"/>
            <w:vAlign w:val="bottom"/>
          </w:tcPr>
          <w:p w14:paraId="11EB92A7" w14:textId="77777777" w:rsidR="00F33432" w:rsidRPr="00287DFB" w:rsidRDefault="00F33432" w:rsidP="00F33432">
            <w:pPr>
              <w:ind w:right="101"/>
              <w:jc w:val="right"/>
              <w:rPr>
                <w:b/>
                <w:sz w:val="18"/>
              </w:rPr>
            </w:pPr>
          </w:p>
        </w:tc>
      </w:tr>
      <w:tr w:rsidR="00F33432" w:rsidRPr="00287DFB" w14:paraId="5A7831C5" w14:textId="77777777" w:rsidTr="005711AC">
        <w:trPr>
          <w:trHeight w:val="101"/>
          <w:jc w:val="center"/>
        </w:trPr>
        <w:tc>
          <w:tcPr>
            <w:tcW w:w="5851" w:type="dxa"/>
            <w:gridSpan w:val="2"/>
            <w:noWrap/>
            <w:vAlign w:val="bottom"/>
          </w:tcPr>
          <w:p w14:paraId="7FA92880" w14:textId="77777777" w:rsidR="00F33432" w:rsidRPr="00287DFB" w:rsidRDefault="00F33432" w:rsidP="00B4799F">
            <w:pPr>
              <w:ind w:firstLine="72"/>
              <w:jc w:val="left"/>
              <w:rPr>
                <w:b/>
                <w:sz w:val="18"/>
              </w:rPr>
            </w:pPr>
            <w:r w:rsidRPr="00287DFB">
              <w:rPr>
                <w:b/>
                <w:sz w:val="18"/>
              </w:rPr>
              <w:t>EFECTIVO Y EQUIVALENTES AL INICIO DEL EJERCICIO</w:t>
            </w:r>
          </w:p>
        </w:tc>
        <w:tc>
          <w:tcPr>
            <w:tcW w:w="1178" w:type="dxa"/>
            <w:noWrap/>
            <w:vAlign w:val="bottom"/>
          </w:tcPr>
          <w:p w14:paraId="1783C098" w14:textId="77777777" w:rsidR="00F33432" w:rsidRPr="00287DFB" w:rsidRDefault="00F33432" w:rsidP="00F33432">
            <w:pPr>
              <w:ind w:right="101"/>
              <w:jc w:val="right"/>
              <w:rPr>
                <w:sz w:val="18"/>
              </w:rPr>
            </w:pPr>
            <w:r w:rsidRPr="00287DFB">
              <w:rPr>
                <w:sz w:val="18"/>
              </w:rPr>
              <w:t>770.367</w:t>
            </w:r>
          </w:p>
        </w:tc>
        <w:tc>
          <w:tcPr>
            <w:tcW w:w="1178" w:type="dxa"/>
            <w:vAlign w:val="bottom"/>
          </w:tcPr>
          <w:p w14:paraId="34805811" w14:textId="77777777" w:rsidR="00F33432" w:rsidRPr="00287DFB" w:rsidRDefault="00F33432" w:rsidP="00F33432">
            <w:pPr>
              <w:ind w:right="101"/>
              <w:jc w:val="right"/>
              <w:rPr>
                <w:sz w:val="18"/>
              </w:rPr>
            </w:pPr>
            <w:r w:rsidRPr="00287DFB">
              <w:rPr>
                <w:sz w:val="18"/>
              </w:rPr>
              <w:t>327.535</w:t>
            </w:r>
          </w:p>
        </w:tc>
        <w:tc>
          <w:tcPr>
            <w:tcW w:w="1178" w:type="dxa"/>
            <w:vAlign w:val="bottom"/>
          </w:tcPr>
          <w:p w14:paraId="3ABF5DA4" w14:textId="77777777" w:rsidR="00F33432" w:rsidRPr="00287DFB" w:rsidRDefault="00F33432" w:rsidP="00F33432">
            <w:pPr>
              <w:ind w:right="101"/>
              <w:jc w:val="right"/>
              <w:rPr>
                <w:sz w:val="18"/>
              </w:rPr>
            </w:pPr>
            <w:r w:rsidRPr="00287DFB">
              <w:rPr>
                <w:sz w:val="18"/>
              </w:rPr>
              <w:t>395.201</w:t>
            </w:r>
          </w:p>
        </w:tc>
      </w:tr>
      <w:tr w:rsidR="00F33432" w:rsidRPr="00287DFB" w14:paraId="0592B5DE" w14:textId="77777777" w:rsidTr="005711AC">
        <w:trPr>
          <w:trHeight w:val="101"/>
          <w:jc w:val="center"/>
        </w:trPr>
        <w:tc>
          <w:tcPr>
            <w:tcW w:w="5851" w:type="dxa"/>
            <w:gridSpan w:val="2"/>
            <w:noWrap/>
            <w:vAlign w:val="bottom"/>
          </w:tcPr>
          <w:p w14:paraId="501A408F" w14:textId="77777777" w:rsidR="00F33432" w:rsidRPr="00287DFB" w:rsidRDefault="00F33432" w:rsidP="00B4799F">
            <w:pPr>
              <w:ind w:firstLine="72"/>
              <w:jc w:val="left"/>
              <w:rPr>
                <w:b/>
                <w:sz w:val="18"/>
              </w:rPr>
            </w:pPr>
          </w:p>
        </w:tc>
        <w:tc>
          <w:tcPr>
            <w:tcW w:w="1178" w:type="dxa"/>
            <w:noWrap/>
            <w:vAlign w:val="bottom"/>
          </w:tcPr>
          <w:p w14:paraId="1A2BA0AB" w14:textId="77777777" w:rsidR="00F33432" w:rsidRPr="00287DFB" w:rsidRDefault="00F33432" w:rsidP="00F33432">
            <w:pPr>
              <w:ind w:right="101"/>
              <w:jc w:val="right"/>
              <w:rPr>
                <w:sz w:val="18"/>
              </w:rPr>
            </w:pPr>
          </w:p>
        </w:tc>
        <w:tc>
          <w:tcPr>
            <w:tcW w:w="1178" w:type="dxa"/>
            <w:vAlign w:val="bottom"/>
          </w:tcPr>
          <w:p w14:paraId="16BF771F" w14:textId="77777777" w:rsidR="00F33432" w:rsidRPr="00287DFB" w:rsidRDefault="00F33432" w:rsidP="00F33432">
            <w:pPr>
              <w:ind w:right="101"/>
              <w:jc w:val="right"/>
              <w:rPr>
                <w:sz w:val="18"/>
              </w:rPr>
            </w:pPr>
          </w:p>
        </w:tc>
        <w:tc>
          <w:tcPr>
            <w:tcW w:w="1178" w:type="dxa"/>
            <w:vAlign w:val="bottom"/>
          </w:tcPr>
          <w:p w14:paraId="4A49A02D" w14:textId="77777777" w:rsidR="00F33432" w:rsidRPr="00287DFB" w:rsidRDefault="00F33432" w:rsidP="00F33432">
            <w:pPr>
              <w:ind w:right="101"/>
              <w:jc w:val="right"/>
              <w:rPr>
                <w:sz w:val="18"/>
              </w:rPr>
            </w:pPr>
          </w:p>
        </w:tc>
      </w:tr>
      <w:tr w:rsidR="00F33432" w:rsidRPr="00287DFB" w14:paraId="61B19F57" w14:textId="77777777" w:rsidTr="005711AC">
        <w:trPr>
          <w:trHeight w:val="101"/>
          <w:jc w:val="center"/>
        </w:trPr>
        <w:tc>
          <w:tcPr>
            <w:tcW w:w="5851" w:type="dxa"/>
            <w:gridSpan w:val="2"/>
            <w:noWrap/>
            <w:vAlign w:val="bottom"/>
          </w:tcPr>
          <w:p w14:paraId="6857BF1E" w14:textId="77777777" w:rsidR="00F33432" w:rsidRPr="00287DFB" w:rsidRDefault="00F33432" w:rsidP="00B4799F">
            <w:pPr>
              <w:ind w:firstLine="72"/>
              <w:jc w:val="left"/>
              <w:rPr>
                <w:b/>
                <w:sz w:val="18"/>
              </w:rPr>
            </w:pPr>
            <w:r w:rsidRPr="00287DFB">
              <w:rPr>
                <w:b/>
                <w:sz w:val="18"/>
              </w:rPr>
              <w:t>EFECTIVO Y EQUIVALENTES AL CIERRE DEL EJERCICIO</w:t>
            </w:r>
          </w:p>
        </w:tc>
        <w:tc>
          <w:tcPr>
            <w:tcW w:w="1178" w:type="dxa"/>
            <w:noWrap/>
            <w:vAlign w:val="bottom"/>
          </w:tcPr>
          <w:p w14:paraId="094BC7F4" w14:textId="77777777" w:rsidR="00F33432" w:rsidRPr="00287DFB" w:rsidRDefault="00F33432" w:rsidP="00F33432">
            <w:pPr>
              <w:ind w:right="101"/>
              <w:jc w:val="right"/>
              <w:rPr>
                <w:sz w:val="18"/>
              </w:rPr>
            </w:pPr>
            <w:r w:rsidRPr="00287DFB">
              <w:rPr>
                <w:sz w:val="18"/>
              </w:rPr>
              <w:t>1.100.972</w:t>
            </w:r>
          </w:p>
        </w:tc>
        <w:tc>
          <w:tcPr>
            <w:tcW w:w="1178" w:type="dxa"/>
            <w:vAlign w:val="bottom"/>
          </w:tcPr>
          <w:p w14:paraId="3B429E41" w14:textId="77777777" w:rsidR="00F33432" w:rsidRPr="00287DFB" w:rsidRDefault="00F33432" w:rsidP="00F33432">
            <w:pPr>
              <w:ind w:right="101"/>
              <w:jc w:val="right"/>
              <w:rPr>
                <w:sz w:val="18"/>
              </w:rPr>
            </w:pPr>
            <w:r w:rsidRPr="00287DFB">
              <w:rPr>
                <w:sz w:val="18"/>
              </w:rPr>
              <w:t>770.367</w:t>
            </w:r>
          </w:p>
        </w:tc>
        <w:tc>
          <w:tcPr>
            <w:tcW w:w="1178" w:type="dxa"/>
            <w:vAlign w:val="bottom"/>
          </w:tcPr>
          <w:p w14:paraId="05BDE973" w14:textId="77777777" w:rsidR="00F33432" w:rsidRPr="00287DFB" w:rsidRDefault="00F33432" w:rsidP="00F33432">
            <w:pPr>
              <w:ind w:right="101"/>
              <w:jc w:val="right"/>
              <w:rPr>
                <w:sz w:val="18"/>
              </w:rPr>
            </w:pPr>
            <w:r w:rsidRPr="00287DFB">
              <w:rPr>
                <w:sz w:val="18"/>
              </w:rPr>
              <w:t>327.535</w:t>
            </w:r>
          </w:p>
        </w:tc>
      </w:tr>
    </w:tbl>
    <w:p w14:paraId="763AC024" w14:textId="77777777" w:rsidR="00F33432" w:rsidRPr="00287DFB" w:rsidRDefault="00F33432" w:rsidP="00F33432">
      <w:pPr>
        <w:pStyle w:val="Sangra3detindependiente"/>
        <w:widowControl w:val="0"/>
        <w:spacing w:after="0"/>
        <w:ind w:left="0"/>
        <w:jc w:val="both"/>
        <w:rPr>
          <w:sz w:val="20"/>
          <w:szCs w:val="20"/>
        </w:rPr>
      </w:pPr>
    </w:p>
    <w:p w14:paraId="46EA28BA" w14:textId="77777777" w:rsidR="00F33432" w:rsidRPr="00287DFB" w:rsidRDefault="00F33432" w:rsidP="00F33432">
      <w:pPr>
        <w:pStyle w:val="Sangra3detindependiente"/>
        <w:widowControl w:val="0"/>
        <w:spacing w:after="0"/>
        <w:ind w:left="0"/>
        <w:jc w:val="both"/>
        <w:rPr>
          <w:sz w:val="20"/>
          <w:szCs w:val="20"/>
        </w:rPr>
      </w:pPr>
      <w:r w:rsidRPr="00287DFB">
        <w:rPr>
          <w:sz w:val="20"/>
          <w:szCs w:val="20"/>
        </w:rPr>
        <w:t>Al 31 de diciembre de 2019, 2018 y 2017, se considera como efectivo a las disponibilidades y a los activos que se mantienen con el fin de cumplir con los compromisos de corto plazo, con alta liquidez, fácilmente convertibles en importes conocidos de efectivo, sujetos a insignificantes cambios de valor y con plazo de vencimiento menor a tres meses desde la fecha de su adquisición, de acuerdo con el siguiente cuadro:</w:t>
      </w:r>
    </w:p>
    <w:p w14:paraId="202946F5" w14:textId="77777777" w:rsidR="00F33432" w:rsidRPr="00287DFB" w:rsidRDefault="00F33432" w:rsidP="00F33432">
      <w:pPr>
        <w:pStyle w:val="Sangra3detindependiente"/>
        <w:widowControl w:val="0"/>
        <w:spacing w:after="0"/>
        <w:ind w:left="0"/>
        <w:jc w:val="both"/>
        <w:rPr>
          <w:sz w:val="12"/>
          <w:szCs w:val="20"/>
        </w:rPr>
      </w:pPr>
    </w:p>
    <w:p w14:paraId="6A93E13E" w14:textId="77777777" w:rsidR="00F33432" w:rsidRPr="00287DFB" w:rsidRDefault="00F33432" w:rsidP="00F33432">
      <w:pPr>
        <w:pStyle w:val="Sangra3detindependiente"/>
        <w:widowControl w:val="0"/>
        <w:spacing w:after="0"/>
        <w:ind w:left="0"/>
        <w:jc w:val="both"/>
        <w:rPr>
          <w:sz w:val="12"/>
          <w:szCs w:val="20"/>
        </w:rPr>
      </w:pPr>
    </w:p>
    <w:tbl>
      <w:tblPr>
        <w:tblW w:w="4994" w:type="pct"/>
        <w:tblCellMar>
          <w:left w:w="70" w:type="dxa"/>
          <w:right w:w="70" w:type="dxa"/>
        </w:tblCellMar>
        <w:tblLook w:val="04A0" w:firstRow="1" w:lastRow="0" w:firstColumn="1" w:lastColumn="0" w:noHBand="0" w:noVBand="1"/>
      </w:tblPr>
      <w:tblGrid>
        <w:gridCol w:w="4837"/>
        <w:gridCol w:w="1354"/>
        <w:gridCol w:w="240"/>
        <w:gridCol w:w="1354"/>
        <w:gridCol w:w="240"/>
        <w:gridCol w:w="1354"/>
      </w:tblGrid>
      <w:tr w:rsidR="00F33432" w:rsidRPr="00287DFB" w14:paraId="79D53CB3" w14:textId="77777777" w:rsidTr="005711AC">
        <w:trPr>
          <w:trHeight w:val="220"/>
        </w:trPr>
        <w:tc>
          <w:tcPr>
            <w:tcW w:w="2577" w:type="pct"/>
            <w:shd w:val="clear" w:color="auto" w:fill="auto"/>
            <w:noWrap/>
            <w:vAlign w:val="bottom"/>
            <w:hideMark/>
          </w:tcPr>
          <w:p w14:paraId="46350939" w14:textId="77777777" w:rsidR="00F33432" w:rsidRPr="00287DFB" w:rsidRDefault="00F33432" w:rsidP="00F33432">
            <w:pPr>
              <w:rPr>
                <w:sz w:val="18"/>
              </w:rPr>
            </w:pPr>
            <w:r w:rsidRPr="00287DFB">
              <w:rPr>
                <w:sz w:val="18"/>
              </w:rPr>
              <w:t> </w:t>
            </w:r>
          </w:p>
        </w:tc>
        <w:tc>
          <w:tcPr>
            <w:tcW w:w="722" w:type="pct"/>
            <w:tcBorders>
              <w:bottom w:val="single" w:sz="4" w:space="0" w:color="auto"/>
            </w:tcBorders>
            <w:shd w:val="clear" w:color="auto" w:fill="auto"/>
            <w:noWrap/>
            <w:vAlign w:val="center"/>
            <w:hideMark/>
          </w:tcPr>
          <w:p w14:paraId="7BAFB9A7" w14:textId="77777777" w:rsidR="00F33432" w:rsidRPr="00287DFB" w:rsidRDefault="00F33432" w:rsidP="00F33432">
            <w:pPr>
              <w:rPr>
                <w:b/>
                <w:sz w:val="18"/>
              </w:rPr>
            </w:pPr>
            <w:r w:rsidRPr="00287DFB">
              <w:rPr>
                <w:b/>
                <w:sz w:val="18"/>
              </w:rPr>
              <w:t>31/12/2019</w:t>
            </w:r>
          </w:p>
        </w:tc>
        <w:tc>
          <w:tcPr>
            <w:tcW w:w="128" w:type="pct"/>
          </w:tcPr>
          <w:p w14:paraId="1F7235BA" w14:textId="77777777" w:rsidR="00F33432" w:rsidRPr="00287DFB" w:rsidRDefault="00F33432" w:rsidP="00F33432">
            <w:pPr>
              <w:rPr>
                <w:b/>
                <w:sz w:val="18"/>
              </w:rPr>
            </w:pPr>
          </w:p>
        </w:tc>
        <w:tc>
          <w:tcPr>
            <w:tcW w:w="722" w:type="pct"/>
            <w:tcBorders>
              <w:bottom w:val="single" w:sz="4" w:space="0" w:color="auto"/>
            </w:tcBorders>
            <w:vAlign w:val="center"/>
          </w:tcPr>
          <w:p w14:paraId="7B83F65C" w14:textId="77777777" w:rsidR="00F33432" w:rsidRPr="00287DFB" w:rsidRDefault="00F33432" w:rsidP="00F33432">
            <w:pPr>
              <w:rPr>
                <w:b/>
                <w:sz w:val="18"/>
              </w:rPr>
            </w:pPr>
            <w:r w:rsidRPr="00287DFB">
              <w:rPr>
                <w:b/>
                <w:sz w:val="18"/>
              </w:rPr>
              <w:t>31/12/2018</w:t>
            </w:r>
          </w:p>
        </w:tc>
        <w:tc>
          <w:tcPr>
            <w:tcW w:w="128" w:type="pct"/>
          </w:tcPr>
          <w:p w14:paraId="108F26CE" w14:textId="77777777" w:rsidR="00F33432" w:rsidRPr="00287DFB" w:rsidRDefault="00F33432" w:rsidP="00F33432">
            <w:pPr>
              <w:rPr>
                <w:b/>
                <w:sz w:val="18"/>
              </w:rPr>
            </w:pPr>
          </w:p>
        </w:tc>
        <w:tc>
          <w:tcPr>
            <w:tcW w:w="722" w:type="pct"/>
            <w:tcBorders>
              <w:bottom w:val="single" w:sz="4" w:space="0" w:color="auto"/>
            </w:tcBorders>
            <w:vAlign w:val="center"/>
          </w:tcPr>
          <w:p w14:paraId="5ED05838" w14:textId="77777777" w:rsidR="00F33432" w:rsidRPr="00287DFB" w:rsidRDefault="00F33432" w:rsidP="00F33432">
            <w:pPr>
              <w:rPr>
                <w:b/>
                <w:sz w:val="18"/>
              </w:rPr>
            </w:pPr>
            <w:r w:rsidRPr="00287DFB">
              <w:rPr>
                <w:b/>
                <w:sz w:val="18"/>
              </w:rPr>
              <w:t>31/12/2017</w:t>
            </w:r>
          </w:p>
        </w:tc>
      </w:tr>
      <w:tr w:rsidR="00F33432" w:rsidRPr="00287DFB" w14:paraId="0D60277B" w14:textId="77777777" w:rsidTr="005711AC">
        <w:trPr>
          <w:trHeight w:val="220"/>
        </w:trPr>
        <w:tc>
          <w:tcPr>
            <w:tcW w:w="2577" w:type="pct"/>
            <w:shd w:val="clear" w:color="auto" w:fill="auto"/>
            <w:noWrap/>
            <w:vAlign w:val="bottom"/>
            <w:hideMark/>
          </w:tcPr>
          <w:p w14:paraId="04868F80" w14:textId="77777777" w:rsidR="00F33432" w:rsidRPr="00287DFB" w:rsidRDefault="00F33432" w:rsidP="00F33432">
            <w:pPr>
              <w:rPr>
                <w:b/>
                <w:color w:val="0075C0"/>
                <w:sz w:val="18"/>
              </w:rPr>
            </w:pPr>
          </w:p>
        </w:tc>
        <w:tc>
          <w:tcPr>
            <w:tcW w:w="722" w:type="pct"/>
            <w:tcBorders>
              <w:top w:val="single" w:sz="4" w:space="0" w:color="auto"/>
            </w:tcBorders>
            <w:shd w:val="clear" w:color="auto" w:fill="auto"/>
            <w:noWrap/>
            <w:vAlign w:val="bottom"/>
            <w:hideMark/>
          </w:tcPr>
          <w:p w14:paraId="393BC757" w14:textId="77777777" w:rsidR="00F33432" w:rsidRPr="00287DFB" w:rsidRDefault="00F33432" w:rsidP="00F33432">
            <w:pPr>
              <w:rPr>
                <w:sz w:val="18"/>
              </w:rPr>
            </w:pPr>
            <w:r w:rsidRPr="00287DFB">
              <w:rPr>
                <w:sz w:val="18"/>
              </w:rPr>
              <w:t> </w:t>
            </w:r>
          </w:p>
        </w:tc>
        <w:tc>
          <w:tcPr>
            <w:tcW w:w="128" w:type="pct"/>
          </w:tcPr>
          <w:p w14:paraId="455B2408" w14:textId="77777777" w:rsidR="00F33432" w:rsidRPr="00287DFB" w:rsidRDefault="00F33432" w:rsidP="00F33432">
            <w:pPr>
              <w:rPr>
                <w:sz w:val="18"/>
              </w:rPr>
            </w:pPr>
          </w:p>
        </w:tc>
        <w:tc>
          <w:tcPr>
            <w:tcW w:w="722" w:type="pct"/>
            <w:tcBorders>
              <w:top w:val="single" w:sz="4" w:space="0" w:color="auto"/>
            </w:tcBorders>
          </w:tcPr>
          <w:p w14:paraId="54820F10" w14:textId="77777777" w:rsidR="00F33432" w:rsidRPr="00287DFB" w:rsidRDefault="00F33432" w:rsidP="00F33432">
            <w:pPr>
              <w:rPr>
                <w:sz w:val="18"/>
              </w:rPr>
            </w:pPr>
          </w:p>
        </w:tc>
        <w:tc>
          <w:tcPr>
            <w:tcW w:w="128" w:type="pct"/>
          </w:tcPr>
          <w:p w14:paraId="1C88AF95" w14:textId="77777777" w:rsidR="00F33432" w:rsidRPr="00287DFB" w:rsidRDefault="00F33432" w:rsidP="00F33432">
            <w:pPr>
              <w:rPr>
                <w:sz w:val="18"/>
              </w:rPr>
            </w:pPr>
          </w:p>
        </w:tc>
        <w:tc>
          <w:tcPr>
            <w:tcW w:w="722" w:type="pct"/>
            <w:tcBorders>
              <w:top w:val="single" w:sz="4" w:space="0" w:color="auto"/>
            </w:tcBorders>
          </w:tcPr>
          <w:p w14:paraId="42C4A7A4" w14:textId="77777777" w:rsidR="00F33432" w:rsidRPr="00287DFB" w:rsidRDefault="00F33432" w:rsidP="00F33432">
            <w:pPr>
              <w:rPr>
                <w:sz w:val="18"/>
              </w:rPr>
            </w:pPr>
          </w:p>
        </w:tc>
      </w:tr>
      <w:tr w:rsidR="00F33432" w:rsidRPr="00287DFB" w14:paraId="6229F8E0" w14:textId="77777777" w:rsidTr="005711AC">
        <w:trPr>
          <w:trHeight w:val="274"/>
        </w:trPr>
        <w:tc>
          <w:tcPr>
            <w:tcW w:w="2577" w:type="pct"/>
            <w:shd w:val="clear" w:color="auto" w:fill="auto"/>
            <w:noWrap/>
            <w:vAlign w:val="center"/>
            <w:hideMark/>
          </w:tcPr>
          <w:p w14:paraId="3CD7588D" w14:textId="77777777" w:rsidR="00F33432" w:rsidRPr="00287DFB" w:rsidRDefault="00F33432" w:rsidP="00B4799F">
            <w:pPr>
              <w:jc w:val="left"/>
              <w:rPr>
                <w:color w:val="000000"/>
                <w:sz w:val="18"/>
              </w:rPr>
            </w:pPr>
            <w:r w:rsidRPr="00287DFB">
              <w:rPr>
                <w:color w:val="000000"/>
                <w:sz w:val="18"/>
              </w:rPr>
              <w:t>Efectivo</w:t>
            </w:r>
          </w:p>
        </w:tc>
        <w:tc>
          <w:tcPr>
            <w:tcW w:w="722" w:type="pct"/>
            <w:shd w:val="clear" w:color="auto" w:fill="auto"/>
            <w:noWrap/>
            <w:vAlign w:val="center"/>
          </w:tcPr>
          <w:p w14:paraId="2C6CDBE9" w14:textId="77777777" w:rsidR="00F33432" w:rsidRPr="00287DFB" w:rsidRDefault="00F33432" w:rsidP="00F33432">
            <w:pPr>
              <w:jc w:val="right"/>
              <w:rPr>
                <w:sz w:val="18"/>
              </w:rPr>
            </w:pPr>
            <w:r w:rsidRPr="00287DFB">
              <w:rPr>
                <w:sz w:val="18"/>
              </w:rPr>
              <w:t>742.115</w:t>
            </w:r>
          </w:p>
        </w:tc>
        <w:tc>
          <w:tcPr>
            <w:tcW w:w="128" w:type="pct"/>
            <w:vAlign w:val="center"/>
          </w:tcPr>
          <w:p w14:paraId="673D4672" w14:textId="77777777" w:rsidR="00F33432" w:rsidRPr="00287DFB" w:rsidRDefault="00F33432" w:rsidP="00F33432">
            <w:pPr>
              <w:jc w:val="right"/>
              <w:rPr>
                <w:sz w:val="18"/>
              </w:rPr>
            </w:pPr>
          </w:p>
        </w:tc>
        <w:tc>
          <w:tcPr>
            <w:tcW w:w="722" w:type="pct"/>
            <w:vAlign w:val="center"/>
          </w:tcPr>
          <w:p w14:paraId="34C46439" w14:textId="77777777" w:rsidR="00F33432" w:rsidRPr="00287DFB" w:rsidRDefault="00F33432" w:rsidP="00F33432">
            <w:pPr>
              <w:jc w:val="right"/>
              <w:rPr>
                <w:sz w:val="18"/>
              </w:rPr>
            </w:pPr>
            <w:r w:rsidRPr="00287DFB">
              <w:rPr>
                <w:sz w:val="18"/>
              </w:rPr>
              <w:t>345.951</w:t>
            </w:r>
          </w:p>
        </w:tc>
        <w:tc>
          <w:tcPr>
            <w:tcW w:w="128" w:type="pct"/>
            <w:vAlign w:val="center"/>
          </w:tcPr>
          <w:p w14:paraId="6D45AC41" w14:textId="77777777" w:rsidR="00F33432" w:rsidRPr="00287DFB" w:rsidRDefault="00F33432" w:rsidP="00F33432">
            <w:pPr>
              <w:jc w:val="right"/>
              <w:rPr>
                <w:sz w:val="18"/>
              </w:rPr>
            </w:pPr>
          </w:p>
        </w:tc>
        <w:tc>
          <w:tcPr>
            <w:tcW w:w="722" w:type="pct"/>
            <w:vAlign w:val="center"/>
          </w:tcPr>
          <w:p w14:paraId="24EE39BE" w14:textId="77777777" w:rsidR="00F33432" w:rsidRPr="00287DFB" w:rsidRDefault="00F33432" w:rsidP="00F33432">
            <w:pPr>
              <w:jc w:val="right"/>
              <w:rPr>
                <w:sz w:val="18"/>
              </w:rPr>
            </w:pPr>
            <w:r w:rsidRPr="00287DFB">
              <w:rPr>
                <w:sz w:val="18"/>
              </w:rPr>
              <w:t>195.633</w:t>
            </w:r>
          </w:p>
        </w:tc>
      </w:tr>
      <w:tr w:rsidR="00F33432" w:rsidRPr="00287DFB" w14:paraId="18FE1490" w14:textId="77777777" w:rsidTr="005711AC">
        <w:trPr>
          <w:trHeight w:val="274"/>
        </w:trPr>
        <w:tc>
          <w:tcPr>
            <w:tcW w:w="2577" w:type="pct"/>
            <w:shd w:val="clear" w:color="auto" w:fill="auto"/>
            <w:noWrap/>
            <w:vAlign w:val="center"/>
            <w:hideMark/>
          </w:tcPr>
          <w:p w14:paraId="7F3D94D2" w14:textId="77777777" w:rsidR="00F33432" w:rsidRPr="00287DFB" w:rsidRDefault="00F33432" w:rsidP="00B4799F">
            <w:pPr>
              <w:jc w:val="left"/>
              <w:rPr>
                <w:color w:val="000000"/>
                <w:sz w:val="18"/>
              </w:rPr>
            </w:pPr>
            <w:r w:rsidRPr="00287DFB">
              <w:rPr>
                <w:color w:val="000000"/>
                <w:sz w:val="18"/>
              </w:rPr>
              <w:t>BCRA – Cuenta Corriente</w:t>
            </w:r>
          </w:p>
        </w:tc>
        <w:tc>
          <w:tcPr>
            <w:tcW w:w="722" w:type="pct"/>
            <w:shd w:val="clear" w:color="auto" w:fill="auto"/>
            <w:noWrap/>
            <w:vAlign w:val="center"/>
          </w:tcPr>
          <w:p w14:paraId="78832842" w14:textId="77777777" w:rsidR="00F33432" w:rsidRPr="00287DFB" w:rsidRDefault="00F33432" w:rsidP="00F33432">
            <w:pPr>
              <w:jc w:val="right"/>
              <w:rPr>
                <w:sz w:val="18"/>
              </w:rPr>
            </w:pPr>
            <w:r w:rsidRPr="00287DFB">
              <w:rPr>
                <w:sz w:val="18"/>
              </w:rPr>
              <w:t>322.314</w:t>
            </w:r>
          </w:p>
        </w:tc>
        <w:tc>
          <w:tcPr>
            <w:tcW w:w="128" w:type="pct"/>
            <w:vAlign w:val="center"/>
          </w:tcPr>
          <w:p w14:paraId="5AAC6270" w14:textId="77777777" w:rsidR="00F33432" w:rsidRPr="00287DFB" w:rsidRDefault="00F33432" w:rsidP="00F33432">
            <w:pPr>
              <w:jc w:val="right"/>
              <w:rPr>
                <w:sz w:val="18"/>
              </w:rPr>
            </w:pPr>
          </w:p>
        </w:tc>
        <w:tc>
          <w:tcPr>
            <w:tcW w:w="722" w:type="pct"/>
            <w:vAlign w:val="center"/>
          </w:tcPr>
          <w:p w14:paraId="22494346" w14:textId="77777777" w:rsidR="00F33432" w:rsidRPr="00287DFB" w:rsidRDefault="00F33432" w:rsidP="00F33432">
            <w:pPr>
              <w:jc w:val="right"/>
              <w:rPr>
                <w:sz w:val="18"/>
              </w:rPr>
            </w:pPr>
            <w:r w:rsidRPr="00287DFB">
              <w:rPr>
                <w:sz w:val="18"/>
              </w:rPr>
              <w:t>406.214</w:t>
            </w:r>
          </w:p>
        </w:tc>
        <w:tc>
          <w:tcPr>
            <w:tcW w:w="128" w:type="pct"/>
            <w:vAlign w:val="center"/>
          </w:tcPr>
          <w:p w14:paraId="6FA68D13" w14:textId="77777777" w:rsidR="00F33432" w:rsidRPr="00287DFB" w:rsidRDefault="00F33432" w:rsidP="00F33432">
            <w:pPr>
              <w:jc w:val="right"/>
              <w:rPr>
                <w:sz w:val="18"/>
              </w:rPr>
            </w:pPr>
          </w:p>
        </w:tc>
        <w:tc>
          <w:tcPr>
            <w:tcW w:w="722" w:type="pct"/>
            <w:vAlign w:val="center"/>
          </w:tcPr>
          <w:p w14:paraId="637EF807" w14:textId="77777777" w:rsidR="00F33432" w:rsidRPr="00287DFB" w:rsidRDefault="00F33432" w:rsidP="00F33432">
            <w:pPr>
              <w:jc w:val="right"/>
              <w:rPr>
                <w:sz w:val="18"/>
              </w:rPr>
            </w:pPr>
            <w:r w:rsidRPr="00287DFB">
              <w:rPr>
                <w:sz w:val="18"/>
              </w:rPr>
              <w:t>118.703</w:t>
            </w:r>
          </w:p>
        </w:tc>
      </w:tr>
      <w:tr w:rsidR="00F33432" w:rsidRPr="00287DFB" w14:paraId="75663AAE" w14:textId="77777777" w:rsidTr="005711AC">
        <w:trPr>
          <w:trHeight w:val="274"/>
        </w:trPr>
        <w:tc>
          <w:tcPr>
            <w:tcW w:w="2577" w:type="pct"/>
            <w:shd w:val="clear" w:color="auto" w:fill="auto"/>
            <w:noWrap/>
            <w:vAlign w:val="center"/>
            <w:hideMark/>
          </w:tcPr>
          <w:p w14:paraId="6667A0FE" w14:textId="77777777" w:rsidR="00F33432" w:rsidRPr="00287DFB" w:rsidRDefault="00F33432" w:rsidP="00B4799F">
            <w:pPr>
              <w:jc w:val="left"/>
              <w:rPr>
                <w:color w:val="000000"/>
                <w:sz w:val="18"/>
              </w:rPr>
            </w:pPr>
            <w:r w:rsidRPr="00287DFB">
              <w:rPr>
                <w:color w:val="000000"/>
                <w:sz w:val="18"/>
              </w:rPr>
              <w:t>Otras entidades financieras locales y del exterior</w:t>
            </w:r>
          </w:p>
        </w:tc>
        <w:tc>
          <w:tcPr>
            <w:tcW w:w="722" w:type="pct"/>
            <w:tcBorders>
              <w:bottom w:val="single" w:sz="4" w:space="0" w:color="auto"/>
            </w:tcBorders>
            <w:shd w:val="clear" w:color="auto" w:fill="auto"/>
            <w:noWrap/>
            <w:vAlign w:val="center"/>
          </w:tcPr>
          <w:p w14:paraId="30981175" w14:textId="77777777" w:rsidR="00F33432" w:rsidRPr="00287DFB" w:rsidRDefault="00F33432" w:rsidP="00F33432">
            <w:pPr>
              <w:jc w:val="right"/>
              <w:rPr>
                <w:sz w:val="18"/>
              </w:rPr>
            </w:pPr>
            <w:r w:rsidRPr="00287DFB">
              <w:rPr>
                <w:sz w:val="18"/>
              </w:rPr>
              <w:t>36.543</w:t>
            </w:r>
          </w:p>
        </w:tc>
        <w:tc>
          <w:tcPr>
            <w:tcW w:w="128" w:type="pct"/>
            <w:vAlign w:val="center"/>
          </w:tcPr>
          <w:p w14:paraId="54E27F88" w14:textId="77777777" w:rsidR="00F33432" w:rsidRPr="00287DFB" w:rsidRDefault="00F33432" w:rsidP="00F33432">
            <w:pPr>
              <w:jc w:val="right"/>
              <w:rPr>
                <w:sz w:val="18"/>
              </w:rPr>
            </w:pPr>
          </w:p>
        </w:tc>
        <w:tc>
          <w:tcPr>
            <w:tcW w:w="722" w:type="pct"/>
            <w:tcBorders>
              <w:bottom w:val="single" w:sz="4" w:space="0" w:color="auto"/>
            </w:tcBorders>
            <w:vAlign w:val="center"/>
          </w:tcPr>
          <w:p w14:paraId="10436FEE" w14:textId="77777777" w:rsidR="00F33432" w:rsidRPr="00287DFB" w:rsidRDefault="00F33432" w:rsidP="00F33432">
            <w:pPr>
              <w:jc w:val="right"/>
              <w:rPr>
                <w:sz w:val="18"/>
              </w:rPr>
            </w:pPr>
            <w:r w:rsidRPr="00287DFB">
              <w:rPr>
                <w:sz w:val="18"/>
              </w:rPr>
              <w:t>18.202</w:t>
            </w:r>
          </w:p>
        </w:tc>
        <w:tc>
          <w:tcPr>
            <w:tcW w:w="128" w:type="pct"/>
            <w:vAlign w:val="center"/>
          </w:tcPr>
          <w:p w14:paraId="0629CA0B" w14:textId="77777777" w:rsidR="00F33432" w:rsidRPr="00287DFB" w:rsidRDefault="00F33432" w:rsidP="00F33432">
            <w:pPr>
              <w:jc w:val="right"/>
              <w:rPr>
                <w:sz w:val="18"/>
              </w:rPr>
            </w:pPr>
          </w:p>
        </w:tc>
        <w:tc>
          <w:tcPr>
            <w:tcW w:w="722" w:type="pct"/>
            <w:tcBorders>
              <w:bottom w:val="single" w:sz="4" w:space="0" w:color="auto"/>
            </w:tcBorders>
            <w:vAlign w:val="center"/>
          </w:tcPr>
          <w:p w14:paraId="0C38AD8A" w14:textId="77777777" w:rsidR="00F33432" w:rsidRPr="00287DFB" w:rsidRDefault="00F33432" w:rsidP="00F33432">
            <w:pPr>
              <w:jc w:val="right"/>
              <w:rPr>
                <w:sz w:val="18"/>
              </w:rPr>
            </w:pPr>
            <w:r w:rsidRPr="00287DFB">
              <w:rPr>
                <w:sz w:val="18"/>
              </w:rPr>
              <w:t>13.199</w:t>
            </w:r>
          </w:p>
        </w:tc>
      </w:tr>
      <w:tr w:rsidR="00F33432" w:rsidRPr="00287DFB" w14:paraId="6B7FE766" w14:textId="77777777" w:rsidTr="005711AC">
        <w:trPr>
          <w:trHeight w:val="274"/>
        </w:trPr>
        <w:tc>
          <w:tcPr>
            <w:tcW w:w="2577" w:type="pct"/>
            <w:shd w:val="clear" w:color="auto" w:fill="auto"/>
            <w:noWrap/>
            <w:vAlign w:val="center"/>
            <w:hideMark/>
          </w:tcPr>
          <w:p w14:paraId="6DE62436" w14:textId="77777777" w:rsidR="00F33432" w:rsidRPr="00287DFB" w:rsidRDefault="00F33432" w:rsidP="00B4799F">
            <w:pPr>
              <w:jc w:val="left"/>
              <w:rPr>
                <w:b/>
                <w:sz w:val="18"/>
              </w:rPr>
            </w:pPr>
            <w:r w:rsidRPr="00287DFB">
              <w:rPr>
                <w:b/>
                <w:sz w:val="18"/>
              </w:rPr>
              <w:t>Total efectivo y equivalentes de efectivo</w:t>
            </w:r>
            <w:r w:rsidRPr="00287DFB">
              <w:rPr>
                <w:b/>
                <w:sz w:val="18"/>
                <w:vertAlign w:val="superscript"/>
              </w:rPr>
              <w:t xml:space="preserve"> </w:t>
            </w:r>
          </w:p>
        </w:tc>
        <w:tc>
          <w:tcPr>
            <w:tcW w:w="722" w:type="pct"/>
            <w:tcBorders>
              <w:top w:val="single" w:sz="4" w:space="0" w:color="auto"/>
              <w:bottom w:val="double" w:sz="4" w:space="0" w:color="auto"/>
            </w:tcBorders>
            <w:shd w:val="clear" w:color="auto" w:fill="auto"/>
            <w:noWrap/>
            <w:vAlign w:val="center"/>
          </w:tcPr>
          <w:p w14:paraId="31082753" w14:textId="77777777" w:rsidR="00F33432" w:rsidRPr="00287DFB" w:rsidRDefault="00F33432" w:rsidP="00F33432">
            <w:pPr>
              <w:jc w:val="right"/>
              <w:rPr>
                <w:b/>
                <w:sz w:val="18"/>
              </w:rPr>
            </w:pPr>
            <w:r w:rsidRPr="00287DFB">
              <w:rPr>
                <w:b/>
                <w:sz w:val="18"/>
              </w:rPr>
              <w:t>1.100.972</w:t>
            </w:r>
          </w:p>
        </w:tc>
        <w:tc>
          <w:tcPr>
            <w:tcW w:w="128" w:type="pct"/>
            <w:vAlign w:val="center"/>
          </w:tcPr>
          <w:p w14:paraId="20D970CC" w14:textId="77777777" w:rsidR="00F33432" w:rsidRPr="00287DFB" w:rsidRDefault="00F33432" w:rsidP="00F33432">
            <w:pPr>
              <w:jc w:val="right"/>
              <w:rPr>
                <w:b/>
                <w:sz w:val="18"/>
              </w:rPr>
            </w:pPr>
          </w:p>
        </w:tc>
        <w:tc>
          <w:tcPr>
            <w:tcW w:w="722" w:type="pct"/>
            <w:tcBorders>
              <w:top w:val="single" w:sz="4" w:space="0" w:color="auto"/>
              <w:bottom w:val="double" w:sz="4" w:space="0" w:color="auto"/>
            </w:tcBorders>
            <w:vAlign w:val="center"/>
          </w:tcPr>
          <w:p w14:paraId="50C90D30" w14:textId="77777777" w:rsidR="00F33432" w:rsidRPr="00287DFB" w:rsidRDefault="00F33432" w:rsidP="00F33432">
            <w:pPr>
              <w:jc w:val="right"/>
              <w:rPr>
                <w:b/>
                <w:sz w:val="18"/>
              </w:rPr>
            </w:pPr>
            <w:r w:rsidRPr="00287DFB">
              <w:rPr>
                <w:b/>
                <w:sz w:val="18"/>
              </w:rPr>
              <w:t>770.367</w:t>
            </w:r>
          </w:p>
        </w:tc>
        <w:tc>
          <w:tcPr>
            <w:tcW w:w="128" w:type="pct"/>
            <w:vAlign w:val="center"/>
          </w:tcPr>
          <w:p w14:paraId="4C0BC46D" w14:textId="77777777" w:rsidR="00F33432" w:rsidRPr="00287DFB" w:rsidRDefault="00F33432" w:rsidP="00F33432">
            <w:pPr>
              <w:jc w:val="right"/>
              <w:rPr>
                <w:b/>
                <w:sz w:val="18"/>
              </w:rPr>
            </w:pPr>
          </w:p>
        </w:tc>
        <w:tc>
          <w:tcPr>
            <w:tcW w:w="722" w:type="pct"/>
            <w:tcBorders>
              <w:top w:val="single" w:sz="4" w:space="0" w:color="auto"/>
              <w:bottom w:val="double" w:sz="4" w:space="0" w:color="auto"/>
            </w:tcBorders>
            <w:vAlign w:val="center"/>
          </w:tcPr>
          <w:p w14:paraId="7A7B6934" w14:textId="77777777" w:rsidR="00F33432" w:rsidRPr="00287DFB" w:rsidRDefault="00F33432" w:rsidP="00F33432">
            <w:pPr>
              <w:jc w:val="right"/>
              <w:rPr>
                <w:b/>
                <w:sz w:val="18"/>
              </w:rPr>
            </w:pPr>
            <w:r w:rsidRPr="00287DFB">
              <w:rPr>
                <w:b/>
                <w:sz w:val="18"/>
              </w:rPr>
              <w:t>327.535</w:t>
            </w:r>
          </w:p>
        </w:tc>
      </w:tr>
    </w:tbl>
    <w:p w14:paraId="24DD2978" w14:textId="77777777" w:rsidR="00F33432" w:rsidRPr="00287DFB" w:rsidRDefault="00F33432" w:rsidP="00F33432">
      <w:pPr>
        <w:pStyle w:val="Sangra3detindependiente"/>
        <w:widowControl w:val="0"/>
        <w:spacing w:after="0"/>
        <w:ind w:left="0"/>
        <w:jc w:val="both"/>
        <w:rPr>
          <w:sz w:val="12"/>
          <w:szCs w:val="20"/>
        </w:rPr>
      </w:pPr>
    </w:p>
    <w:p w14:paraId="538CAC58" w14:textId="77777777" w:rsidR="00F33432"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r w:rsidRPr="00287DFB">
        <w:rPr>
          <w:rFonts w:ascii="Times New Roman" w:hAnsi="Times New Roman"/>
          <w:color w:val="auto"/>
          <w:sz w:val="20"/>
          <w:szCs w:val="20"/>
          <w:lang w:val="es-AR"/>
        </w:rPr>
        <w:t>La Gerencia estima que la ejecución consistente de las estrategias comerciales de CFA debería generar una rentabilidad ininterrumpida, calificaciones de créditos más altas, y confianza de los inversores. Estos resultados deberían permitir un acceso continuo a la banca nacional y a los mercados de capitales.</w:t>
      </w:r>
    </w:p>
    <w:p w14:paraId="56BC9E4F" w14:textId="77777777" w:rsidR="007C2413" w:rsidRDefault="007C2413" w:rsidP="00F33432">
      <w:pPr>
        <w:pStyle w:val="NormalWeb"/>
        <w:widowControl w:val="0"/>
        <w:spacing w:before="0" w:beforeAutospacing="0" w:after="0" w:afterAutospacing="0"/>
        <w:jc w:val="both"/>
        <w:rPr>
          <w:rFonts w:ascii="Times New Roman" w:hAnsi="Times New Roman"/>
          <w:color w:val="auto"/>
          <w:sz w:val="20"/>
          <w:szCs w:val="20"/>
          <w:lang w:val="es-AR"/>
        </w:rPr>
      </w:pPr>
    </w:p>
    <w:p w14:paraId="1D121D95" w14:textId="77777777" w:rsidR="007C2413" w:rsidRPr="00597B50" w:rsidRDefault="007C2413" w:rsidP="007C2413">
      <w:pPr>
        <w:widowControl w:val="0"/>
        <w:jc w:val="both"/>
        <w:rPr>
          <w:i/>
          <w:sz w:val="20"/>
          <w:szCs w:val="20"/>
        </w:rPr>
      </w:pPr>
      <w:r w:rsidRPr="00597B50">
        <w:rPr>
          <w:i/>
          <w:sz w:val="20"/>
          <w:szCs w:val="20"/>
        </w:rPr>
        <w:t>Flujos de efectivo y sus equivalentes</w:t>
      </w:r>
    </w:p>
    <w:p w14:paraId="5B05B1A6" w14:textId="77777777" w:rsidR="007C2413" w:rsidRPr="00597B50" w:rsidRDefault="007C2413" w:rsidP="007C2413">
      <w:pPr>
        <w:widowControl w:val="0"/>
        <w:jc w:val="both"/>
        <w:rPr>
          <w:i/>
          <w:sz w:val="16"/>
          <w:szCs w:val="20"/>
        </w:rPr>
      </w:pPr>
    </w:p>
    <w:p w14:paraId="047D02F4" w14:textId="77777777" w:rsidR="007C2413" w:rsidRPr="00597B50" w:rsidRDefault="007C2413" w:rsidP="007C2413">
      <w:pPr>
        <w:widowControl w:val="0"/>
        <w:jc w:val="both"/>
        <w:rPr>
          <w:sz w:val="20"/>
          <w:szCs w:val="20"/>
        </w:rPr>
      </w:pPr>
      <w:r w:rsidRPr="00597B50">
        <w:rPr>
          <w:sz w:val="20"/>
          <w:szCs w:val="20"/>
        </w:rPr>
        <w:t>Los principales flujos de efectivo y equivalentes al 30 de junio de 2020:</w:t>
      </w:r>
    </w:p>
    <w:p w14:paraId="4AE6EF5B" w14:textId="77777777" w:rsidR="007C2413" w:rsidRPr="00597B50" w:rsidRDefault="007C2413" w:rsidP="007C2413">
      <w:pPr>
        <w:widowControl w:val="0"/>
        <w:jc w:val="both"/>
        <w:rPr>
          <w:sz w:val="20"/>
          <w:szCs w:val="20"/>
        </w:rPr>
      </w:pPr>
    </w:p>
    <w:tbl>
      <w:tblPr>
        <w:tblW w:w="9926" w:type="dxa"/>
        <w:jc w:val="center"/>
        <w:tblCellMar>
          <w:left w:w="70" w:type="dxa"/>
          <w:right w:w="70" w:type="dxa"/>
        </w:tblCellMar>
        <w:tblLook w:val="00A0" w:firstRow="1" w:lastRow="0" w:firstColumn="1" w:lastColumn="0" w:noHBand="0" w:noVBand="0"/>
      </w:tblPr>
      <w:tblGrid>
        <w:gridCol w:w="6269"/>
        <w:gridCol w:w="641"/>
        <w:gridCol w:w="1508"/>
        <w:gridCol w:w="1508"/>
      </w:tblGrid>
      <w:tr w:rsidR="007C2413" w:rsidRPr="00597B50" w14:paraId="7785CDB5" w14:textId="77777777" w:rsidTr="005711AC">
        <w:trPr>
          <w:trHeight w:val="227"/>
          <w:jc w:val="center"/>
        </w:trPr>
        <w:tc>
          <w:tcPr>
            <w:tcW w:w="6269" w:type="dxa"/>
            <w:noWrap/>
            <w:vAlign w:val="bottom"/>
          </w:tcPr>
          <w:p w14:paraId="1879500D" w14:textId="77777777" w:rsidR="007C2413" w:rsidRPr="005711AC" w:rsidRDefault="007C2413" w:rsidP="00BC5D66">
            <w:pPr>
              <w:rPr>
                <w:sz w:val="20"/>
              </w:rPr>
            </w:pPr>
          </w:p>
        </w:tc>
        <w:tc>
          <w:tcPr>
            <w:tcW w:w="641" w:type="dxa"/>
            <w:vAlign w:val="center"/>
          </w:tcPr>
          <w:p w14:paraId="0100BBF9" w14:textId="77777777" w:rsidR="007C2413" w:rsidRPr="005711AC" w:rsidRDefault="007C2413" w:rsidP="00BC5D66">
            <w:pPr>
              <w:rPr>
                <w:b/>
                <w:sz w:val="20"/>
              </w:rPr>
            </w:pPr>
          </w:p>
        </w:tc>
        <w:tc>
          <w:tcPr>
            <w:tcW w:w="1508" w:type="dxa"/>
            <w:noWrap/>
            <w:vAlign w:val="bottom"/>
          </w:tcPr>
          <w:p w14:paraId="1437EA3E" w14:textId="77777777" w:rsidR="007C2413" w:rsidRPr="005711AC" w:rsidRDefault="007C2413" w:rsidP="00BC5D66">
            <w:pPr>
              <w:rPr>
                <w:b/>
                <w:sz w:val="20"/>
              </w:rPr>
            </w:pPr>
            <w:r w:rsidRPr="005711AC">
              <w:rPr>
                <w:b/>
                <w:sz w:val="20"/>
              </w:rPr>
              <w:t>30/06/2020</w:t>
            </w:r>
          </w:p>
        </w:tc>
        <w:tc>
          <w:tcPr>
            <w:tcW w:w="1508" w:type="dxa"/>
            <w:vAlign w:val="bottom"/>
          </w:tcPr>
          <w:p w14:paraId="40221B80" w14:textId="77777777" w:rsidR="007C2413" w:rsidRPr="005711AC" w:rsidRDefault="007C2413" w:rsidP="00BC5D66">
            <w:pPr>
              <w:rPr>
                <w:b/>
                <w:sz w:val="20"/>
              </w:rPr>
            </w:pPr>
            <w:r w:rsidRPr="005711AC">
              <w:rPr>
                <w:b/>
                <w:sz w:val="20"/>
              </w:rPr>
              <w:t>30/06/2019</w:t>
            </w:r>
          </w:p>
        </w:tc>
      </w:tr>
      <w:tr w:rsidR="007C2413" w:rsidRPr="00597B50" w14:paraId="6E861641" w14:textId="77777777" w:rsidTr="005711AC">
        <w:trPr>
          <w:trHeight w:val="227"/>
          <w:jc w:val="center"/>
        </w:trPr>
        <w:tc>
          <w:tcPr>
            <w:tcW w:w="6269" w:type="dxa"/>
            <w:noWrap/>
            <w:vAlign w:val="bottom"/>
          </w:tcPr>
          <w:p w14:paraId="633196EE" w14:textId="77777777" w:rsidR="007C2413" w:rsidRPr="005711AC" w:rsidRDefault="007C2413" w:rsidP="00BC5D66">
            <w:pPr>
              <w:rPr>
                <w:b/>
                <w:sz w:val="20"/>
                <w:u w:val="single"/>
              </w:rPr>
            </w:pPr>
            <w:r w:rsidRPr="005711AC">
              <w:rPr>
                <w:b/>
                <w:sz w:val="20"/>
                <w:u w:val="single"/>
              </w:rPr>
              <w:t>FLUJO DE EFECTIVO DE LAS ACTIVIDADES OPERATIVAS</w:t>
            </w:r>
          </w:p>
        </w:tc>
        <w:tc>
          <w:tcPr>
            <w:tcW w:w="641" w:type="dxa"/>
            <w:vAlign w:val="center"/>
          </w:tcPr>
          <w:p w14:paraId="0078242C" w14:textId="77777777" w:rsidR="007C2413" w:rsidRPr="005711AC" w:rsidRDefault="007C2413" w:rsidP="00BC5D66">
            <w:pPr>
              <w:ind w:right="96"/>
              <w:rPr>
                <w:sz w:val="20"/>
              </w:rPr>
            </w:pPr>
          </w:p>
        </w:tc>
        <w:tc>
          <w:tcPr>
            <w:tcW w:w="1508" w:type="dxa"/>
            <w:noWrap/>
            <w:vAlign w:val="bottom"/>
          </w:tcPr>
          <w:p w14:paraId="1C105B31" w14:textId="77777777" w:rsidR="007C2413" w:rsidRPr="005711AC" w:rsidRDefault="007C2413" w:rsidP="00BC5D66">
            <w:pPr>
              <w:ind w:right="96"/>
              <w:rPr>
                <w:sz w:val="20"/>
              </w:rPr>
            </w:pPr>
          </w:p>
        </w:tc>
        <w:tc>
          <w:tcPr>
            <w:tcW w:w="1508" w:type="dxa"/>
            <w:vAlign w:val="bottom"/>
          </w:tcPr>
          <w:p w14:paraId="3A872AEA" w14:textId="77777777" w:rsidR="007C2413" w:rsidRPr="005711AC" w:rsidRDefault="007C2413" w:rsidP="00BC5D66">
            <w:pPr>
              <w:ind w:right="96"/>
              <w:rPr>
                <w:sz w:val="20"/>
              </w:rPr>
            </w:pPr>
          </w:p>
        </w:tc>
      </w:tr>
      <w:tr w:rsidR="007C2413" w:rsidRPr="00597B50" w14:paraId="0BDEFE13" w14:textId="77777777" w:rsidTr="005711AC">
        <w:trPr>
          <w:trHeight w:val="227"/>
          <w:jc w:val="center"/>
        </w:trPr>
        <w:tc>
          <w:tcPr>
            <w:tcW w:w="6269" w:type="dxa"/>
            <w:noWrap/>
            <w:vAlign w:val="bottom"/>
          </w:tcPr>
          <w:p w14:paraId="2910A976" w14:textId="77777777" w:rsidR="007C2413" w:rsidRPr="005711AC" w:rsidRDefault="007C2413" w:rsidP="00BC5D66">
            <w:pPr>
              <w:rPr>
                <w:b/>
                <w:sz w:val="20"/>
                <w:u w:val="single"/>
              </w:rPr>
            </w:pPr>
          </w:p>
        </w:tc>
        <w:tc>
          <w:tcPr>
            <w:tcW w:w="641" w:type="dxa"/>
            <w:vAlign w:val="center"/>
          </w:tcPr>
          <w:p w14:paraId="7F41D26E" w14:textId="77777777" w:rsidR="007C2413" w:rsidRPr="005711AC" w:rsidRDefault="007C2413" w:rsidP="00BC5D66">
            <w:pPr>
              <w:ind w:right="96"/>
              <w:rPr>
                <w:sz w:val="20"/>
              </w:rPr>
            </w:pPr>
          </w:p>
        </w:tc>
        <w:tc>
          <w:tcPr>
            <w:tcW w:w="1508" w:type="dxa"/>
            <w:noWrap/>
            <w:vAlign w:val="bottom"/>
          </w:tcPr>
          <w:p w14:paraId="1B32B981" w14:textId="77777777" w:rsidR="007C2413" w:rsidRPr="005711AC" w:rsidRDefault="007C2413" w:rsidP="00BC5D66">
            <w:pPr>
              <w:ind w:right="96"/>
              <w:jc w:val="right"/>
              <w:rPr>
                <w:sz w:val="20"/>
              </w:rPr>
            </w:pPr>
          </w:p>
        </w:tc>
        <w:tc>
          <w:tcPr>
            <w:tcW w:w="1508" w:type="dxa"/>
            <w:vAlign w:val="bottom"/>
          </w:tcPr>
          <w:p w14:paraId="040340F1" w14:textId="77777777" w:rsidR="007C2413" w:rsidRPr="005711AC" w:rsidRDefault="007C2413" w:rsidP="00BC5D66">
            <w:pPr>
              <w:ind w:right="96"/>
              <w:jc w:val="right"/>
              <w:rPr>
                <w:sz w:val="20"/>
              </w:rPr>
            </w:pPr>
          </w:p>
        </w:tc>
      </w:tr>
      <w:tr w:rsidR="007C2413" w:rsidRPr="00597B50" w14:paraId="7811BD4D" w14:textId="77777777" w:rsidTr="005711AC">
        <w:trPr>
          <w:trHeight w:val="227"/>
          <w:jc w:val="center"/>
        </w:trPr>
        <w:tc>
          <w:tcPr>
            <w:tcW w:w="6269" w:type="dxa"/>
            <w:noWrap/>
            <w:vAlign w:val="bottom"/>
          </w:tcPr>
          <w:p w14:paraId="04C5CBF0" w14:textId="77777777" w:rsidR="007C2413" w:rsidRPr="005711AC" w:rsidRDefault="007C2413" w:rsidP="005711AC">
            <w:pPr>
              <w:rPr>
                <w:b/>
                <w:sz w:val="20"/>
              </w:rPr>
            </w:pPr>
            <w:r w:rsidRPr="005711AC">
              <w:rPr>
                <w:b/>
                <w:sz w:val="20"/>
              </w:rPr>
              <w:t>Resultado del período antes del impuesto a las ganancias</w:t>
            </w:r>
          </w:p>
        </w:tc>
        <w:tc>
          <w:tcPr>
            <w:tcW w:w="641" w:type="dxa"/>
            <w:vAlign w:val="center"/>
          </w:tcPr>
          <w:p w14:paraId="332D7009" w14:textId="77777777" w:rsidR="007C2413" w:rsidRPr="005711AC" w:rsidRDefault="007C2413" w:rsidP="00BC5D66">
            <w:pPr>
              <w:ind w:right="96"/>
              <w:rPr>
                <w:b/>
                <w:sz w:val="20"/>
              </w:rPr>
            </w:pPr>
          </w:p>
        </w:tc>
        <w:tc>
          <w:tcPr>
            <w:tcW w:w="1508" w:type="dxa"/>
            <w:noWrap/>
            <w:vAlign w:val="center"/>
          </w:tcPr>
          <w:p w14:paraId="712FC56F" w14:textId="77777777" w:rsidR="007C2413" w:rsidRPr="005711AC" w:rsidRDefault="007C2413" w:rsidP="00BC5D66">
            <w:pPr>
              <w:ind w:right="96"/>
              <w:jc w:val="right"/>
              <w:rPr>
                <w:b/>
                <w:sz w:val="20"/>
              </w:rPr>
            </w:pPr>
            <w:r w:rsidRPr="005711AC">
              <w:rPr>
                <w:b/>
                <w:sz w:val="20"/>
              </w:rPr>
              <w:t>66.006</w:t>
            </w:r>
          </w:p>
        </w:tc>
        <w:tc>
          <w:tcPr>
            <w:tcW w:w="1508" w:type="dxa"/>
            <w:vAlign w:val="center"/>
          </w:tcPr>
          <w:p w14:paraId="50B62E0E" w14:textId="77777777" w:rsidR="007C2413" w:rsidRPr="005711AC" w:rsidRDefault="007C2413" w:rsidP="00BC5D66">
            <w:pPr>
              <w:ind w:right="96"/>
              <w:jc w:val="right"/>
              <w:rPr>
                <w:b/>
                <w:sz w:val="20"/>
              </w:rPr>
            </w:pPr>
            <w:r w:rsidRPr="005711AC">
              <w:rPr>
                <w:b/>
                <w:sz w:val="20"/>
              </w:rPr>
              <w:t>(658.194)</w:t>
            </w:r>
          </w:p>
        </w:tc>
      </w:tr>
      <w:tr w:rsidR="007C2413" w:rsidRPr="00597B50" w14:paraId="6F1EDB1C" w14:textId="77777777" w:rsidTr="005711AC">
        <w:trPr>
          <w:trHeight w:val="227"/>
          <w:jc w:val="center"/>
        </w:trPr>
        <w:tc>
          <w:tcPr>
            <w:tcW w:w="6269" w:type="dxa"/>
            <w:noWrap/>
            <w:vAlign w:val="bottom"/>
          </w:tcPr>
          <w:p w14:paraId="5B983A97" w14:textId="77777777" w:rsidR="007C2413" w:rsidRPr="005711AC" w:rsidRDefault="007C2413" w:rsidP="005711AC">
            <w:pPr>
              <w:rPr>
                <w:b/>
                <w:sz w:val="20"/>
              </w:rPr>
            </w:pPr>
            <w:r w:rsidRPr="005711AC">
              <w:rPr>
                <w:b/>
                <w:sz w:val="20"/>
              </w:rPr>
              <w:t>Ajuste por el resultado monetario total del período</w:t>
            </w:r>
          </w:p>
        </w:tc>
        <w:tc>
          <w:tcPr>
            <w:tcW w:w="641" w:type="dxa"/>
            <w:vAlign w:val="center"/>
          </w:tcPr>
          <w:p w14:paraId="7A0CAA5D" w14:textId="77777777" w:rsidR="007C2413" w:rsidRPr="005711AC" w:rsidRDefault="007C2413" w:rsidP="00BC5D66">
            <w:pPr>
              <w:ind w:right="96"/>
              <w:rPr>
                <w:b/>
                <w:sz w:val="20"/>
              </w:rPr>
            </w:pPr>
          </w:p>
        </w:tc>
        <w:tc>
          <w:tcPr>
            <w:tcW w:w="1508" w:type="dxa"/>
            <w:noWrap/>
            <w:vAlign w:val="bottom"/>
          </w:tcPr>
          <w:p w14:paraId="52F0A71F" w14:textId="77777777" w:rsidR="007C2413" w:rsidRPr="005711AC" w:rsidRDefault="007C2413" w:rsidP="00BC5D66">
            <w:pPr>
              <w:ind w:right="96"/>
              <w:jc w:val="right"/>
              <w:rPr>
                <w:b/>
                <w:sz w:val="20"/>
              </w:rPr>
            </w:pPr>
            <w:r w:rsidRPr="005711AC">
              <w:rPr>
                <w:b/>
                <w:sz w:val="20"/>
              </w:rPr>
              <w:t>85.288</w:t>
            </w:r>
          </w:p>
        </w:tc>
        <w:tc>
          <w:tcPr>
            <w:tcW w:w="1508" w:type="dxa"/>
            <w:vAlign w:val="center"/>
          </w:tcPr>
          <w:p w14:paraId="75483B7B" w14:textId="77777777" w:rsidR="007C2413" w:rsidRPr="005711AC" w:rsidRDefault="007C2413" w:rsidP="00BC5D66">
            <w:pPr>
              <w:ind w:right="96"/>
              <w:jc w:val="right"/>
              <w:rPr>
                <w:b/>
                <w:sz w:val="20"/>
              </w:rPr>
            </w:pPr>
            <w:r w:rsidRPr="005711AC">
              <w:rPr>
                <w:b/>
                <w:sz w:val="20"/>
              </w:rPr>
              <w:t>152.314</w:t>
            </w:r>
          </w:p>
        </w:tc>
      </w:tr>
      <w:tr w:rsidR="007C2413" w:rsidRPr="00597B50" w14:paraId="74F2678E" w14:textId="77777777" w:rsidTr="005711AC">
        <w:trPr>
          <w:trHeight w:val="227"/>
          <w:jc w:val="center"/>
        </w:trPr>
        <w:tc>
          <w:tcPr>
            <w:tcW w:w="6269" w:type="dxa"/>
            <w:noWrap/>
            <w:vAlign w:val="bottom"/>
          </w:tcPr>
          <w:p w14:paraId="0DC8C413" w14:textId="77777777" w:rsidR="007C2413" w:rsidRPr="005711AC" w:rsidRDefault="007C2413" w:rsidP="005711AC">
            <w:pPr>
              <w:rPr>
                <w:b/>
                <w:sz w:val="20"/>
              </w:rPr>
            </w:pPr>
          </w:p>
        </w:tc>
        <w:tc>
          <w:tcPr>
            <w:tcW w:w="641" w:type="dxa"/>
            <w:vAlign w:val="center"/>
          </w:tcPr>
          <w:p w14:paraId="6A16CCF7" w14:textId="77777777" w:rsidR="007C2413" w:rsidRPr="005711AC" w:rsidRDefault="007C2413" w:rsidP="00BC5D66">
            <w:pPr>
              <w:ind w:right="96"/>
              <w:rPr>
                <w:sz w:val="20"/>
              </w:rPr>
            </w:pPr>
          </w:p>
        </w:tc>
        <w:tc>
          <w:tcPr>
            <w:tcW w:w="1508" w:type="dxa"/>
            <w:noWrap/>
            <w:vAlign w:val="center"/>
          </w:tcPr>
          <w:p w14:paraId="07C20530" w14:textId="77777777" w:rsidR="007C2413" w:rsidRPr="005711AC" w:rsidRDefault="007C2413" w:rsidP="00BC5D66">
            <w:pPr>
              <w:ind w:right="96"/>
              <w:jc w:val="right"/>
              <w:rPr>
                <w:sz w:val="20"/>
              </w:rPr>
            </w:pPr>
          </w:p>
        </w:tc>
        <w:tc>
          <w:tcPr>
            <w:tcW w:w="1508" w:type="dxa"/>
            <w:vAlign w:val="center"/>
          </w:tcPr>
          <w:p w14:paraId="394DB3AB" w14:textId="77777777" w:rsidR="007C2413" w:rsidRPr="005711AC" w:rsidRDefault="007C2413" w:rsidP="00BC5D66">
            <w:pPr>
              <w:ind w:right="96"/>
              <w:jc w:val="right"/>
              <w:rPr>
                <w:sz w:val="20"/>
              </w:rPr>
            </w:pPr>
          </w:p>
        </w:tc>
      </w:tr>
      <w:tr w:rsidR="007C2413" w:rsidRPr="00597B50" w14:paraId="79A7B7AA" w14:textId="77777777" w:rsidTr="005711AC">
        <w:trPr>
          <w:trHeight w:val="227"/>
          <w:jc w:val="center"/>
        </w:trPr>
        <w:tc>
          <w:tcPr>
            <w:tcW w:w="6269" w:type="dxa"/>
            <w:noWrap/>
            <w:vAlign w:val="bottom"/>
          </w:tcPr>
          <w:p w14:paraId="127BBAE2" w14:textId="77777777" w:rsidR="007C2413" w:rsidRPr="005711AC" w:rsidRDefault="007C2413" w:rsidP="005711AC">
            <w:pPr>
              <w:rPr>
                <w:b/>
                <w:sz w:val="20"/>
              </w:rPr>
            </w:pPr>
            <w:r w:rsidRPr="005711AC">
              <w:rPr>
                <w:b/>
                <w:sz w:val="20"/>
              </w:rPr>
              <w:t>Ajustes para obtener los flujos provenientes de actividades operativas:</w:t>
            </w:r>
          </w:p>
        </w:tc>
        <w:tc>
          <w:tcPr>
            <w:tcW w:w="641" w:type="dxa"/>
            <w:vAlign w:val="center"/>
          </w:tcPr>
          <w:p w14:paraId="2FBD332A" w14:textId="77777777" w:rsidR="007C2413" w:rsidRPr="005711AC" w:rsidRDefault="007C2413" w:rsidP="00BC5D66">
            <w:pPr>
              <w:ind w:right="96"/>
              <w:rPr>
                <w:b/>
                <w:sz w:val="20"/>
              </w:rPr>
            </w:pPr>
          </w:p>
        </w:tc>
        <w:tc>
          <w:tcPr>
            <w:tcW w:w="1508" w:type="dxa"/>
            <w:noWrap/>
            <w:vAlign w:val="center"/>
          </w:tcPr>
          <w:p w14:paraId="08609B8B" w14:textId="77777777" w:rsidR="007C2413" w:rsidRPr="005711AC" w:rsidRDefault="007C2413" w:rsidP="00BC5D66">
            <w:pPr>
              <w:ind w:right="96"/>
              <w:jc w:val="right"/>
              <w:rPr>
                <w:b/>
                <w:sz w:val="20"/>
              </w:rPr>
            </w:pPr>
            <w:r w:rsidRPr="005711AC">
              <w:rPr>
                <w:b/>
                <w:sz w:val="20"/>
              </w:rPr>
              <w:t>903.826</w:t>
            </w:r>
          </w:p>
        </w:tc>
        <w:tc>
          <w:tcPr>
            <w:tcW w:w="1508" w:type="dxa"/>
            <w:vAlign w:val="center"/>
          </w:tcPr>
          <w:p w14:paraId="7D3BC955" w14:textId="77777777" w:rsidR="007C2413" w:rsidRPr="005711AC" w:rsidRDefault="007C2413" w:rsidP="00BC5D66">
            <w:pPr>
              <w:ind w:right="96"/>
              <w:jc w:val="right"/>
              <w:rPr>
                <w:b/>
                <w:sz w:val="20"/>
              </w:rPr>
            </w:pPr>
            <w:r w:rsidRPr="005711AC">
              <w:rPr>
                <w:b/>
                <w:sz w:val="20"/>
              </w:rPr>
              <w:t>1.687.156</w:t>
            </w:r>
          </w:p>
        </w:tc>
      </w:tr>
      <w:tr w:rsidR="007C2413" w:rsidRPr="00597B50" w14:paraId="233E0ABB" w14:textId="77777777" w:rsidTr="005711AC">
        <w:trPr>
          <w:trHeight w:val="227"/>
          <w:jc w:val="center"/>
        </w:trPr>
        <w:tc>
          <w:tcPr>
            <w:tcW w:w="6269" w:type="dxa"/>
            <w:noWrap/>
            <w:vAlign w:val="bottom"/>
          </w:tcPr>
          <w:p w14:paraId="323DE347" w14:textId="77777777" w:rsidR="007C2413" w:rsidRPr="005711AC" w:rsidRDefault="007C2413" w:rsidP="005711AC">
            <w:pPr>
              <w:ind w:firstLine="67"/>
              <w:rPr>
                <w:sz w:val="20"/>
              </w:rPr>
            </w:pPr>
            <w:r w:rsidRPr="005711AC">
              <w:rPr>
                <w:sz w:val="20"/>
              </w:rPr>
              <w:t>Amortizaciones y desvalorizaciones</w:t>
            </w:r>
          </w:p>
        </w:tc>
        <w:tc>
          <w:tcPr>
            <w:tcW w:w="641" w:type="dxa"/>
            <w:vAlign w:val="center"/>
          </w:tcPr>
          <w:p w14:paraId="0B44F1A3" w14:textId="77777777" w:rsidR="007C2413" w:rsidRPr="005711AC" w:rsidRDefault="007C2413" w:rsidP="00BC5D66">
            <w:pPr>
              <w:ind w:right="96"/>
              <w:rPr>
                <w:sz w:val="20"/>
              </w:rPr>
            </w:pPr>
          </w:p>
        </w:tc>
        <w:tc>
          <w:tcPr>
            <w:tcW w:w="1508" w:type="dxa"/>
            <w:noWrap/>
            <w:vAlign w:val="center"/>
          </w:tcPr>
          <w:p w14:paraId="6EF6C1B2" w14:textId="77777777" w:rsidR="007C2413" w:rsidRPr="005711AC" w:rsidRDefault="007C2413" w:rsidP="00BC5D66">
            <w:pPr>
              <w:ind w:right="96"/>
              <w:jc w:val="right"/>
              <w:rPr>
                <w:sz w:val="20"/>
              </w:rPr>
            </w:pPr>
            <w:r w:rsidRPr="005711AC">
              <w:rPr>
                <w:sz w:val="20"/>
              </w:rPr>
              <w:t>96.623</w:t>
            </w:r>
          </w:p>
        </w:tc>
        <w:tc>
          <w:tcPr>
            <w:tcW w:w="1508" w:type="dxa"/>
            <w:vAlign w:val="center"/>
          </w:tcPr>
          <w:p w14:paraId="0B71AE72" w14:textId="77777777" w:rsidR="007C2413" w:rsidRPr="005711AC" w:rsidRDefault="007C2413" w:rsidP="00BC5D66">
            <w:pPr>
              <w:ind w:right="96"/>
              <w:jc w:val="right"/>
              <w:rPr>
                <w:sz w:val="20"/>
              </w:rPr>
            </w:pPr>
            <w:r w:rsidRPr="005711AC">
              <w:rPr>
                <w:sz w:val="20"/>
              </w:rPr>
              <w:t>154.055</w:t>
            </w:r>
          </w:p>
        </w:tc>
      </w:tr>
      <w:tr w:rsidR="007C2413" w:rsidRPr="00597B50" w14:paraId="570B690A" w14:textId="77777777" w:rsidTr="005711AC">
        <w:trPr>
          <w:trHeight w:val="227"/>
          <w:jc w:val="center"/>
        </w:trPr>
        <w:tc>
          <w:tcPr>
            <w:tcW w:w="6269" w:type="dxa"/>
            <w:noWrap/>
            <w:vAlign w:val="bottom"/>
          </w:tcPr>
          <w:p w14:paraId="1E2E6E12" w14:textId="77777777" w:rsidR="007C2413" w:rsidRPr="005711AC" w:rsidRDefault="007C2413" w:rsidP="005711AC">
            <w:pPr>
              <w:ind w:firstLine="67"/>
              <w:rPr>
                <w:sz w:val="20"/>
              </w:rPr>
            </w:pPr>
            <w:r w:rsidRPr="005711AC">
              <w:rPr>
                <w:sz w:val="20"/>
              </w:rPr>
              <w:t>Cargo por incobrabilidad</w:t>
            </w:r>
          </w:p>
        </w:tc>
        <w:tc>
          <w:tcPr>
            <w:tcW w:w="641" w:type="dxa"/>
            <w:vAlign w:val="center"/>
          </w:tcPr>
          <w:p w14:paraId="76415C9C" w14:textId="77777777" w:rsidR="007C2413" w:rsidRPr="005711AC" w:rsidRDefault="007C2413" w:rsidP="00BC5D66">
            <w:pPr>
              <w:ind w:right="96"/>
              <w:rPr>
                <w:sz w:val="20"/>
              </w:rPr>
            </w:pPr>
          </w:p>
        </w:tc>
        <w:tc>
          <w:tcPr>
            <w:tcW w:w="1508" w:type="dxa"/>
            <w:noWrap/>
            <w:vAlign w:val="center"/>
          </w:tcPr>
          <w:p w14:paraId="448AD617" w14:textId="77777777" w:rsidR="007C2413" w:rsidRPr="005711AC" w:rsidRDefault="007C2413" w:rsidP="00BC5D66">
            <w:pPr>
              <w:ind w:right="96"/>
              <w:jc w:val="right"/>
              <w:rPr>
                <w:sz w:val="20"/>
              </w:rPr>
            </w:pPr>
            <w:r w:rsidRPr="005711AC">
              <w:rPr>
                <w:sz w:val="20"/>
              </w:rPr>
              <w:t>642.303</w:t>
            </w:r>
          </w:p>
        </w:tc>
        <w:tc>
          <w:tcPr>
            <w:tcW w:w="1508" w:type="dxa"/>
            <w:vAlign w:val="center"/>
          </w:tcPr>
          <w:p w14:paraId="1D440F4B" w14:textId="77777777" w:rsidR="007C2413" w:rsidRPr="005711AC" w:rsidRDefault="007C2413" w:rsidP="00BC5D66">
            <w:pPr>
              <w:ind w:right="96"/>
              <w:jc w:val="right"/>
              <w:rPr>
                <w:sz w:val="20"/>
              </w:rPr>
            </w:pPr>
            <w:r w:rsidRPr="005711AC">
              <w:rPr>
                <w:sz w:val="20"/>
              </w:rPr>
              <w:t>962.639</w:t>
            </w:r>
          </w:p>
        </w:tc>
      </w:tr>
      <w:tr w:rsidR="007C2413" w:rsidRPr="00597B50" w14:paraId="253DB1A2" w14:textId="77777777" w:rsidTr="005711AC">
        <w:trPr>
          <w:trHeight w:val="227"/>
          <w:jc w:val="center"/>
        </w:trPr>
        <w:tc>
          <w:tcPr>
            <w:tcW w:w="6269" w:type="dxa"/>
            <w:noWrap/>
            <w:vAlign w:val="bottom"/>
          </w:tcPr>
          <w:p w14:paraId="6BC998B2" w14:textId="77777777" w:rsidR="007C2413" w:rsidRPr="005711AC" w:rsidRDefault="007C2413" w:rsidP="005711AC">
            <w:pPr>
              <w:ind w:firstLine="67"/>
              <w:rPr>
                <w:sz w:val="20"/>
              </w:rPr>
            </w:pPr>
            <w:r w:rsidRPr="005711AC">
              <w:rPr>
                <w:sz w:val="20"/>
              </w:rPr>
              <w:t>Intereses por Obligaciones Negociables emitidas</w:t>
            </w:r>
          </w:p>
        </w:tc>
        <w:tc>
          <w:tcPr>
            <w:tcW w:w="641" w:type="dxa"/>
            <w:vAlign w:val="center"/>
          </w:tcPr>
          <w:p w14:paraId="2FF3CC5E" w14:textId="77777777" w:rsidR="007C2413" w:rsidRPr="005711AC" w:rsidRDefault="007C2413" w:rsidP="00BC5D66">
            <w:pPr>
              <w:ind w:right="96"/>
              <w:rPr>
                <w:sz w:val="20"/>
              </w:rPr>
            </w:pPr>
          </w:p>
        </w:tc>
        <w:tc>
          <w:tcPr>
            <w:tcW w:w="1508" w:type="dxa"/>
            <w:noWrap/>
            <w:vAlign w:val="center"/>
          </w:tcPr>
          <w:p w14:paraId="36F3F49C" w14:textId="77777777" w:rsidR="007C2413" w:rsidRPr="005711AC" w:rsidRDefault="007C2413" w:rsidP="00BC5D66">
            <w:pPr>
              <w:ind w:right="96"/>
              <w:jc w:val="right"/>
              <w:rPr>
                <w:sz w:val="20"/>
              </w:rPr>
            </w:pPr>
            <w:r w:rsidRPr="005711AC">
              <w:rPr>
                <w:sz w:val="20"/>
              </w:rPr>
              <w:t>197.285</w:t>
            </w:r>
          </w:p>
        </w:tc>
        <w:tc>
          <w:tcPr>
            <w:tcW w:w="1508" w:type="dxa"/>
            <w:vAlign w:val="center"/>
          </w:tcPr>
          <w:p w14:paraId="47FBE2EE" w14:textId="77777777" w:rsidR="007C2413" w:rsidRPr="005711AC" w:rsidRDefault="007C2413" w:rsidP="00BC5D66">
            <w:pPr>
              <w:ind w:right="96"/>
              <w:jc w:val="right"/>
              <w:rPr>
                <w:sz w:val="20"/>
              </w:rPr>
            </w:pPr>
            <w:r w:rsidRPr="005711AC">
              <w:rPr>
                <w:sz w:val="20"/>
              </w:rPr>
              <w:t>1.283.320</w:t>
            </w:r>
          </w:p>
        </w:tc>
      </w:tr>
      <w:tr w:rsidR="007C2413" w:rsidRPr="00597B50" w14:paraId="340D7C27" w14:textId="77777777" w:rsidTr="005711AC">
        <w:trPr>
          <w:trHeight w:val="227"/>
          <w:jc w:val="center"/>
        </w:trPr>
        <w:tc>
          <w:tcPr>
            <w:tcW w:w="6269" w:type="dxa"/>
            <w:noWrap/>
            <w:vAlign w:val="bottom"/>
          </w:tcPr>
          <w:p w14:paraId="4AD46047" w14:textId="77777777" w:rsidR="007C2413" w:rsidRPr="005711AC" w:rsidRDefault="007C2413" w:rsidP="005711AC">
            <w:pPr>
              <w:ind w:firstLine="67"/>
              <w:rPr>
                <w:sz w:val="20"/>
              </w:rPr>
            </w:pPr>
            <w:r w:rsidRPr="005711AC">
              <w:rPr>
                <w:sz w:val="20"/>
              </w:rPr>
              <w:t>Intereses por Otros títulos de deuda</w:t>
            </w:r>
          </w:p>
        </w:tc>
        <w:tc>
          <w:tcPr>
            <w:tcW w:w="641" w:type="dxa"/>
            <w:vAlign w:val="center"/>
          </w:tcPr>
          <w:p w14:paraId="507E681F" w14:textId="77777777" w:rsidR="007C2413" w:rsidRPr="005711AC" w:rsidRDefault="007C2413" w:rsidP="00BC5D66">
            <w:pPr>
              <w:ind w:right="96"/>
              <w:rPr>
                <w:sz w:val="20"/>
              </w:rPr>
            </w:pPr>
          </w:p>
        </w:tc>
        <w:tc>
          <w:tcPr>
            <w:tcW w:w="1508" w:type="dxa"/>
            <w:noWrap/>
            <w:vAlign w:val="center"/>
          </w:tcPr>
          <w:p w14:paraId="1C6D4F6C" w14:textId="77777777" w:rsidR="007C2413" w:rsidRPr="005711AC" w:rsidRDefault="007C2413" w:rsidP="00BC5D66">
            <w:pPr>
              <w:ind w:right="96"/>
              <w:jc w:val="right"/>
              <w:rPr>
                <w:sz w:val="20"/>
              </w:rPr>
            </w:pPr>
            <w:r w:rsidRPr="005711AC">
              <w:rPr>
                <w:sz w:val="20"/>
              </w:rPr>
              <w:t>(68.233)</w:t>
            </w:r>
          </w:p>
        </w:tc>
        <w:tc>
          <w:tcPr>
            <w:tcW w:w="1508" w:type="dxa"/>
            <w:vAlign w:val="center"/>
          </w:tcPr>
          <w:p w14:paraId="288C93C4" w14:textId="77777777" w:rsidR="007C2413" w:rsidRPr="005711AC" w:rsidRDefault="007C2413" w:rsidP="00BC5D66">
            <w:pPr>
              <w:ind w:right="96"/>
              <w:jc w:val="right"/>
              <w:rPr>
                <w:sz w:val="20"/>
              </w:rPr>
            </w:pPr>
            <w:r w:rsidRPr="005711AC">
              <w:rPr>
                <w:sz w:val="20"/>
              </w:rPr>
              <w:t>(795.274)</w:t>
            </w:r>
          </w:p>
        </w:tc>
      </w:tr>
      <w:tr w:rsidR="007C2413" w:rsidRPr="00597B50" w14:paraId="2AA40301" w14:textId="77777777" w:rsidTr="005711AC">
        <w:trPr>
          <w:trHeight w:val="227"/>
          <w:jc w:val="center"/>
        </w:trPr>
        <w:tc>
          <w:tcPr>
            <w:tcW w:w="6269" w:type="dxa"/>
            <w:noWrap/>
            <w:vAlign w:val="bottom"/>
          </w:tcPr>
          <w:p w14:paraId="0460B59E" w14:textId="77777777" w:rsidR="007C2413" w:rsidRPr="005711AC" w:rsidRDefault="007C2413" w:rsidP="005711AC">
            <w:pPr>
              <w:ind w:firstLine="67"/>
              <w:rPr>
                <w:sz w:val="20"/>
              </w:rPr>
            </w:pPr>
            <w:r w:rsidRPr="005711AC">
              <w:rPr>
                <w:sz w:val="20"/>
              </w:rPr>
              <w:t>Intereses por Arrendamientos</w:t>
            </w:r>
          </w:p>
        </w:tc>
        <w:tc>
          <w:tcPr>
            <w:tcW w:w="641" w:type="dxa"/>
            <w:vAlign w:val="center"/>
          </w:tcPr>
          <w:p w14:paraId="0D2432E3" w14:textId="77777777" w:rsidR="007C2413" w:rsidRPr="005711AC" w:rsidRDefault="007C2413" w:rsidP="00BC5D66">
            <w:pPr>
              <w:ind w:right="96"/>
              <w:rPr>
                <w:sz w:val="20"/>
              </w:rPr>
            </w:pPr>
          </w:p>
        </w:tc>
        <w:tc>
          <w:tcPr>
            <w:tcW w:w="1508" w:type="dxa"/>
            <w:noWrap/>
            <w:vAlign w:val="center"/>
          </w:tcPr>
          <w:p w14:paraId="40C0E2B1" w14:textId="77777777" w:rsidR="007C2413" w:rsidRPr="005711AC" w:rsidRDefault="007C2413" w:rsidP="00BC5D66">
            <w:pPr>
              <w:ind w:right="96"/>
              <w:jc w:val="right"/>
              <w:rPr>
                <w:sz w:val="20"/>
              </w:rPr>
            </w:pPr>
            <w:r w:rsidRPr="005711AC">
              <w:rPr>
                <w:sz w:val="20"/>
              </w:rPr>
              <w:t>39.863</w:t>
            </w:r>
          </w:p>
        </w:tc>
        <w:tc>
          <w:tcPr>
            <w:tcW w:w="1508" w:type="dxa"/>
            <w:vAlign w:val="center"/>
          </w:tcPr>
          <w:p w14:paraId="42C56AEE" w14:textId="77777777" w:rsidR="007C2413" w:rsidRPr="005711AC" w:rsidRDefault="007C2413" w:rsidP="00BC5D66">
            <w:pPr>
              <w:ind w:right="96"/>
              <w:jc w:val="right"/>
              <w:rPr>
                <w:sz w:val="20"/>
              </w:rPr>
            </w:pPr>
            <w:r w:rsidRPr="005711AC">
              <w:rPr>
                <w:sz w:val="20"/>
              </w:rPr>
              <w:t>85.486</w:t>
            </w:r>
          </w:p>
        </w:tc>
      </w:tr>
      <w:tr w:rsidR="007C2413" w:rsidRPr="00597B50" w14:paraId="1DDF404D" w14:textId="77777777" w:rsidTr="005711AC">
        <w:trPr>
          <w:trHeight w:val="227"/>
          <w:jc w:val="center"/>
        </w:trPr>
        <w:tc>
          <w:tcPr>
            <w:tcW w:w="6269" w:type="dxa"/>
            <w:noWrap/>
            <w:vAlign w:val="bottom"/>
          </w:tcPr>
          <w:p w14:paraId="71140F55" w14:textId="77777777" w:rsidR="007C2413" w:rsidRPr="005711AC" w:rsidRDefault="007C2413" w:rsidP="005711AC">
            <w:pPr>
              <w:ind w:firstLine="67"/>
              <w:rPr>
                <w:sz w:val="20"/>
              </w:rPr>
            </w:pPr>
            <w:r w:rsidRPr="005711AC">
              <w:rPr>
                <w:sz w:val="20"/>
              </w:rPr>
              <w:t>Otros ajustes</w:t>
            </w:r>
          </w:p>
        </w:tc>
        <w:tc>
          <w:tcPr>
            <w:tcW w:w="641" w:type="dxa"/>
            <w:vAlign w:val="center"/>
          </w:tcPr>
          <w:p w14:paraId="299D2525" w14:textId="77777777" w:rsidR="007C2413" w:rsidRPr="005711AC" w:rsidRDefault="007C2413" w:rsidP="00BC5D66">
            <w:pPr>
              <w:ind w:right="96"/>
              <w:rPr>
                <w:sz w:val="20"/>
              </w:rPr>
            </w:pPr>
          </w:p>
        </w:tc>
        <w:tc>
          <w:tcPr>
            <w:tcW w:w="1508" w:type="dxa"/>
            <w:noWrap/>
            <w:vAlign w:val="center"/>
          </w:tcPr>
          <w:p w14:paraId="0CA6BA43" w14:textId="77777777" w:rsidR="007C2413" w:rsidRPr="005711AC" w:rsidRDefault="007C2413" w:rsidP="00BC5D66">
            <w:pPr>
              <w:ind w:right="96"/>
              <w:jc w:val="right"/>
              <w:rPr>
                <w:sz w:val="20"/>
              </w:rPr>
            </w:pPr>
            <w:r w:rsidRPr="005711AC">
              <w:rPr>
                <w:sz w:val="20"/>
              </w:rPr>
              <w:t>(4.015)</w:t>
            </w:r>
          </w:p>
        </w:tc>
        <w:tc>
          <w:tcPr>
            <w:tcW w:w="1508" w:type="dxa"/>
            <w:vAlign w:val="center"/>
          </w:tcPr>
          <w:p w14:paraId="73444A31" w14:textId="77777777" w:rsidR="007C2413" w:rsidRPr="005711AC" w:rsidRDefault="007C2413" w:rsidP="00BC5D66">
            <w:pPr>
              <w:ind w:right="96"/>
              <w:jc w:val="right"/>
              <w:rPr>
                <w:sz w:val="20"/>
              </w:rPr>
            </w:pPr>
            <w:r w:rsidRPr="005711AC">
              <w:rPr>
                <w:sz w:val="20"/>
              </w:rPr>
              <w:t>(3.070)</w:t>
            </w:r>
          </w:p>
        </w:tc>
      </w:tr>
      <w:tr w:rsidR="007C2413" w:rsidRPr="00597B50" w14:paraId="697A2F70" w14:textId="77777777" w:rsidTr="005711AC">
        <w:trPr>
          <w:trHeight w:val="227"/>
          <w:jc w:val="center"/>
        </w:trPr>
        <w:tc>
          <w:tcPr>
            <w:tcW w:w="6269" w:type="dxa"/>
            <w:noWrap/>
            <w:vAlign w:val="bottom"/>
          </w:tcPr>
          <w:p w14:paraId="18B27F40" w14:textId="77777777" w:rsidR="007C2413" w:rsidRPr="005711AC" w:rsidRDefault="007C2413" w:rsidP="005711AC">
            <w:pPr>
              <w:rPr>
                <w:sz w:val="20"/>
              </w:rPr>
            </w:pPr>
          </w:p>
        </w:tc>
        <w:tc>
          <w:tcPr>
            <w:tcW w:w="641" w:type="dxa"/>
            <w:vAlign w:val="center"/>
          </w:tcPr>
          <w:p w14:paraId="12C87359" w14:textId="77777777" w:rsidR="007C2413" w:rsidRPr="005711AC" w:rsidRDefault="007C2413" w:rsidP="00BC5D66">
            <w:pPr>
              <w:ind w:right="96"/>
              <w:rPr>
                <w:sz w:val="20"/>
              </w:rPr>
            </w:pPr>
          </w:p>
        </w:tc>
        <w:tc>
          <w:tcPr>
            <w:tcW w:w="1508" w:type="dxa"/>
            <w:noWrap/>
            <w:vAlign w:val="center"/>
          </w:tcPr>
          <w:p w14:paraId="2EFDE08B" w14:textId="77777777" w:rsidR="007C2413" w:rsidRPr="005711AC" w:rsidRDefault="007C2413" w:rsidP="00BC5D66">
            <w:pPr>
              <w:ind w:right="96"/>
              <w:jc w:val="right"/>
              <w:rPr>
                <w:sz w:val="20"/>
              </w:rPr>
            </w:pPr>
          </w:p>
        </w:tc>
        <w:tc>
          <w:tcPr>
            <w:tcW w:w="1508" w:type="dxa"/>
            <w:vAlign w:val="center"/>
          </w:tcPr>
          <w:p w14:paraId="5C9C0BB6" w14:textId="77777777" w:rsidR="007C2413" w:rsidRPr="005711AC" w:rsidRDefault="007C2413" w:rsidP="00BC5D66">
            <w:pPr>
              <w:ind w:right="96"/>
              <w:jc w:val="right"/>
              <w:rPr>
                <w:sz w:val="20"/>
              </w:rPr>
            </w:pPr>
          </w:p>
        </w:tc>
      </w:tr>
      <w:tr w:rsidR="007C2413" w:rsidRPr="00597B50" w14:paraId="298E093D" w14:textId="77777777" w:rsidTr="005711AC">
        <w:trPr>
          <w:trHeight w:val="227"/>
          <w:jc w:val="center"/>
        </w:trPr>
        <w:tc>
          <w:tcPr>
            <w:tcW w:w="6269" w:type="dxa"/>
            <w:noWrap/>
            <w:vAlign w:val="bottom"/>
          </w:tcPr>
          <w:p w14:paraId="0F7AD23A" w14:textId="77777777" w:rsidR="007C2413" w:rsidRPr="005711AC" w:rsidRDefault="007C2413" w:rsidP="005711AC">
            <w:pPr>
              <w:rPr>
                <w:b/>
                <w:sz w:val="20"/>
              </w:rPr>
            </w:pPr>
            <w:r w:rsidRPr="005711AC">
              <w:rPr>
                <w:b/>
                <w:sz w:val="20"/>
              </w:rPr>
              <w:t xml:space="preserve"> (Disminuciones) netas provenientes de activos operativos:</w:t>
            </w:r>
          </w:p>
        </w:tc>
        <w:tc>
          <w:tcPr>
            <w:tcW w:w="641" w:type="dxa"/>
            <w:vAlign w:val="center"/>
          </w:tcPr>
          <w:p w14:paraId="75DFBC2E" w14:textId="77777777" w:rsidR="007C2413" w:rsidRPr="005711AC" w:rsidRDefault="007C2413" w:rsidP="00BC5D66">
            <w:pPr>
              <w:ind w:right="96"/>
              <w:rPr>
                <w:b/>
                <w:sz w:val="20"/>
              </w:rPr>
            </w:pPr>
          </w:p>
        </w:tc>
        <w:tc>
          <w:tcPr>
            <w:tcW w:w="1508" w:type="dxa"/>
            <w:noWrap/>
            <w:vAlign w:val="center"/>
          </w:tcPr>
          <w:p w14:paraId="23432AFF" w14:textId="77777777" w:rsidR="007C2413" w:rsidRPr="005711AC" w:rsidRDefault="007C2413" w:rsidP="00BC5D66">
            <w:pPr>
              <w:ind w:right="96"/>
              <w:jc w:val="right"/>
              <w:rPr>
                <w:b/>
                <w:sz w:val="20"/>
              </w:rPr>
            </w:pPr>
            <w:r w:rsidRPr="005711AC">
              <w:rPr>
                <w:b/>
                <w:sz w:val="20"/>
              </w:rPr>
              <w:t>(2.454.890)</w:t>
            </w:r>
          </w:p>
        </w:tc>
        <w:tc>
          <w:tcPr>
            <w:tcW w:w="1508" w:type="dxa"/>
            <w:vAlign w:val="center"/>
          </w:tcPr>
          <w:p w14:paraId="62D53CE5" w14:textId="77777777" w:rsidR="007C2413" w:rsidRPr="005711AC" w:rsidRDefault="007C2413" w:rsidP="00BC5D66">
            <w:pPr>
              <w:ind w:right="96"/>
              <w:jc w:val="right"/>
              <w:rPr>
                <w:b/>
                <w:sz w:val="20"/>
              </w:rPr>
            </w:pPr>
            <w:r w:rsidRPr="005711AC">
              <w:rPr>
                <w:b/>
                <w:sz w:val="20"/>
              </w:rPr>
              <w:t>(1.710.932)</w:t>
            </w:r>
          </w:p>
        </w:tc>
      </w:tr>
      <w:tr w:rsidR="007C2413" w:rsidRPr="00597B50" w14:paraId="3FB509AD" w14:textId="77777777" w:rsidTr="005711AC">
        <w:trPr>
          <w:trHeight w:val="227"/>
          <w:jc w:val="center"/>
        </w:trPr>
        <w:tc>
          <w:tcPr>
            <w:tcW w:w="6269" w:type="dxa"/>
            <w:noWrap/>
            <w:vAlign w:val="bottom"/>
          </w:tcPr>
          <w:p w14:paraId="49054027" w14:textId="77777777" w:rsidR="007C2413" w:rsidRPr="005711AC" w:rsidRDefault="007C2413" w:rsidP="005711AC">
            <w:pPr>
              <w:ind w:firstLine="67"/>
              <w:rPr>
                <w:sz w:val="20"/>
              </w:rPr>
            </w:pPr>
            <w:r w:rsidRPr="005711AC">
              <w:rPr>
                <w:sz w:val="20"/>
              </w:rPr>
              <w:t>Títulos de deuda a valor razonable con cambios en resultados</w:t>
            </w:r>
          </w:p>
        </w:tc>
        <w:tc>
          <w:tcPr>
            <w:tcW w:w="641" w:type="dxa"/>
            <w:vAlign w:val="center"/>
          </w:tcPr>
          <w:p w14:paraId="697AED96" w14:textId="77777777" w:rsidR="007C2413" w:rsidRPr="005711AC" w:rsidRDefault="007C2413" w:rsidP="00BC5D66">
            <w:pPr>
              <w:ind w:right="96"/>
              <w:rPr>
                <w:sz w:val="20"/>
              </w:rPr>
            </w:pPr>
          </w:p>
        </w:tc>
        <w:tc>
          <w:tcPr>
            <w:tcW w:w="1508" w:type="dxa"/>
            <w:noWrap/>
            <w:vAlign w:val="center"/>
          </w:tcPr>
          <w:p w14:paraId="2BF97008" w14:textId="77777777" w:rsidR="007C2413" w:rsidRPr="005711AC" w:rsidRDefault="007C2413" w:rsidP="00BC5D66">
            <w:pPr>
              <w:ind w:right="96"/>
              <w:jc w:val="right"/>
              <w:rPr>
                <w:sz w:val="20"/>
              </w:rPr>
            </w:pPr>
            <w:r w:rsidRPr="005711AC">
              <w:rPr>
                <w:sz w:val="20"/>
              </w:rPr>
              <w:t>(4.759)</w:t>
            </w:r>
          </w:p>
        </w:tc>
        <w:tc>
          <w:tcPr>
            <w:tcW w:w="1508" w:type="dxa"/>
            <w:vAlign w:val="center"/>
          </w:tcPr>
          <w:p w14:paraId="1B4BA2E6" w14:textId="77777777" w:rsidR="007C2413" w:rsidRPr="005711AC" w:rsidRDefault="007C2413" w:rsidP="00BC5D66">
            <w:pPr>
              <w:ind w:right="96"/>
              <w:jc w:val="right"/>
              <w:rPr>
                <w:sz w:val="20"/>
              </w:rPr>
            </w:pPr>
            <w:r w:rsidRPr="005711AC">
              <w:rPr>
                <w:sz w:val="20"/>
              </w:rPr>
              <w:t>(10.320)</w:t>
            </w:r>
          </w:p>
        </w:tc>
      </w:tr>
      <w:tr w:rsidR="007C2413" w:rsidRPr="00597B50" w14:paraId="43D7B19C" w14:textId="77777777" w:rsidTr="005711AC">
        <w:trPr>
          <w:trHeight w:val="227"/>
          <w:jc w:val="center"/>
        </w:trPr>
        <w:tc>
          <w:tcPr>
            <w:tcW w:w="6269" w:type="dxa"/>
            <w:noWrap/>
            <w:vAlign w:val="bottom"/>
          </w:tcPr>
          <w:p w14:paraId="1F410D90" w14:textId="77777777" w:rsidR="007C2413" w:rsidRPr="005711AC" w:rsidRDefault="007C2413" w:rsidP="005711AC">
            <w:pPr>
              <w:ind w:firstLine="67"/>
              <w:rPr>
                <w:sz w:val="20"/>
              </w:rPr>
            </w:pPr>
            <w:r w:rsidRPr="005711AC">
              <w:rPr>
                <w:sz w:val="20"/>
              </w:rPr>
              <w:t>Operaciones de pase</w:t>
            </w:r>
          </w:p>
        </w:tc>
        <w:tc>
          <w:tcPr>
            <w:tcW w:w="641" w:type="dxa"/>
            <w:vAlign w:val="center"/>
          </w:tcPr>
          <w:p w14:paraId="1DB20D61" w14:textId="77777777" w:rsidR="007C2413" w:rsidRPr="005711AC" w:rsidRDefault="007C2413" w:rsidP="00BC5D66">
            <w:pPr>
              <w:ind w:right="96"/>
              <w:rPr>
                <w:sz w:val="20"/>
              </w:rPr>
            </w:pPr>
          </w:p>
        </w:tc>
        <w:tc>
          <w:tcPr>
            <w:tcW w:w="1508" w:type="dxa"/>
            <w:noWrap/>
            <w:vAlign w:val="center"/>
          </w:tcPr>
          <w:p w14:paraId="52B80154" w14:textId="77777777" w:rsidR="007C2413" w:rsidRPr="005711AC" w:rsidRDefault="007C2413" w:rsidP="00BC5D66">
            <w:pPr>
              <w:ind w:right="96"/>
              <w:jc w:val="right"/>
              <w:rPr>
                <w:sz w:val="20"/>
              </w:rPr>
            </w:pPr>
            <w:r w:rsidRPr="005711AC">
              <w:rPr>
                <w:sz w:val="20"/>
              </w:rPr>
              <w:t>(764.768)</w:t>
            </w:r>
          </w:p>
        </w:tc>
        <w:tc>
          <w:tcPr>
            <w:tcW w:w="1508" w:type="dxa"/>
            <w:vAlign w:val="center"/>
          </w:tcPr>
          <w:p w14:paraId="7817CB1B" w14:textId="77777777" w:rsidR="007C2413" w:rsidRPr="005711AC" w:rsidRDefault="007C2413" w:rsidP="00BC5D66">
            <w:pPr>
              <w:ind w:right="96"/>
              <w:jc w:val="right"/>
              <w:rPr>
                <w:sz w:val="20"/>
              </w:rPr>
            </w:pPr>
            <w:r w:rsidRPr="005711AC">
              <w:rPr>
                <w:sz w:val="20"/>
              </w:rPr>
              <w:t>(19.777)</w:t>
            </w:r>
          </w:p>
        </w:tc>
      </w:tr>
      <w:tr w:rsidR="007C2413" w:rsidRPr="00597B50" w14:paraId="04D88181" w14:textId="77777777" w:rsidTr="005711AC">
        <w:trPr>
          <w:trHeight w:val="227"/>
          <w:jc w:val="center"/>
        </w:trPr>
        <w:tc>
          <w:tcPr>
            <w:tcW w:w="6269" w:type="dxa"/>
            <w:noWrap/>
            <w:vAlign w:val="bottom"/>
          </w:tcPr>
          <w:p w14:paraId="44C58F9A" w14:textId="77777777" w:rsidR="007C2413" w:rsidRPr="005711AC" w:rsidRDefault="007C2413" w:rsidP="005711AC">
            <w:pPr>
              <w:ind w:firstLine="67"/>
              <w:rPr>
                <w:sz w:val="20"/>
              </w:rPr>
            </w:pPr>
            <w:r w:rsidRPr="005711AC">
              <w:rPr>
                <w:sz w:val="20"/>
              </w:rPr>
              <w:t>Préstamos y otras financiaciones</w:t>
            </w:r>
          </w:p>
        </w:tc>
        <w:tc>
          <w:tcPr>
            <w:tcW w:w="641" w:type="dxa"/>
            <w:vAlign w:val="center"/>
          </w:tcPr>
          <w:p w14:paraId="6A22F04B" w14:textId="77777777" w:rsidR="007C2413" w:rsidRPr="005711AC" w:rsidRDefault="007C2413" w:rsidP="00BC5D66">
            <w:pPr>
              <w:ind w:right="96"/>
              <w:rPr>
                <w:sz w:val="20"/>
              </w:rPr>
            </w:pPr>
          </w:p>
        </w:tc>
        <w:tc>
          <w:tcPr>
            <w:tcW w:w="1508" w:type="dxa"/>
            <w:noWrap/>
            <w:vAlign w:val="center"/>
          </w:tcPr>
          <w:p w14:paraId="596955EB" w14:textId="77777777" w:rsidR="007C2413" w:rsidRPr="005711AC" w:rsidRDefault="007C2413" w:rsidP="00BC5D66">
            <w:pPr>
              <w:ind w:right="96"/>
              <w:jc w:val="right"/>
              <w:rPr>
                <w:sz w:val="20"/>
              </w:rPr>
            </w:pPr>
            <w:r w:rsidRPr="005711AC">
              <w:rPr>
                <w:sz w:val="20"/>
              </w:rPr>
              <w:t>(677.449)</w:t>
            </w:r>
          </w:p>
        </w:tc>
        <w:tc>
          <w:tcPr>
            <w:tcW w:w="1508" w:type="dxa"/>
            <w:vAlign w:val="center"/>
          </w:tcPr>
          <w:p w14:paraId="39120F0F" w14:textId="77777777" w:rsidR="007C2413" w:rsidRPr="005711AC" w:rsidRDefault="007C2413" w:rsidP="00BC5D66">
            <w:pPr>
              <w:ind w:right="96"/>
              <w:jc w:val="right"/>
              <w:rPr>
                <w:sz w:val="20"/>
              </w:rPr>
            </w:pPr>
            <w:r w:rsidRPr="005711AC">
              <w:rPr>
                <w:sz w:val="20"/>
              </w:rPr>
              <w:t>(458.406)</w:t>
            </w:r>
          </w:p>
        </w:tc>
      </w:tr>
      <w:tr w:rsidR="007C2413" w:rsidRPr="00597B50" w14:paraId="4D5BC72C" w14:textId="77777777" w:rsidTr="005711AC">
        <w:trPr>
          <w:trHeight w:val="227"/>
          <w:jc w:val="center"/>
        </w:trPr>
        <w:tc>
          <w:tcPr>
            <w:tcW w:w="6269" w:type="dxa"/>
            <w:noWrap/>
            <w:vAlign w:val="bottom"/>
          </w:tcPr>
          <w:p w14:paraId="00ECD72F" w14:textId="77777777" w:rsidR="007C2413" w:rsidRPr="005711AC" w:rsidRDefault="007C2413" w:rsidP="005711AC">
            <w:pPr>
              <w:ind w:firstLine="209"/>
              <w:rPr>
                <w:sz w:val="20"/>
              </w:rPr>
            </w:pPr>
            <w:r w:rsidRPr="005711AC">
              <w:rPr>
                <w:sz w:val="20"/>
              </w:rPr>
              <w:t>Sector Privado no Financiero y Residentes en el exterior</w:t>
            </w:r>
          </w:p>
        </w:tc>
        <w:tc>
          <w:tcPr>
            <w:tcW w:w="641" w:type="dxa"/>
            <w:vAlign w:val="center"/>
          </w:tcPr>
          <w:p w14:paraId="1907C4B9" w14:textId="77777777" w:rsidR="007C2413" w:rsidRPr="005711AC" w:rsidRDefault="007C2413" w:rsidP="00BC5D66">
            <w:pPr>
              <w:ind w:right="96"/>
              <w:rPr>
                <w:sz w:val="20"/>
              </w:rPr>
            </w:pPr>
          </w:p>
        </w:tc>
        <w:tc>
          <w:tcPr>
            <w:tcW w:w="1508" w:type="dxa"/>
            <w:noWrap/>
            <w:vAlign w:val="center"/>
          </w:tcPr>
          <w:p w14:paraId="5A12ABD9" w14:textId="77777777" w:rsidR="007C2413" w:rsidRPr="005711AC" w:rsidRDefault="007C2413" w:rsidP="00BC5D66">
            <w:pPr>
              <w:ind w:right="96"/>
              <w:jc w:val="right"/>
              <w:rPr>
                <w:sz w:val="20"/>
              </w:rPr>
            </w:pPr>
            <w:r w:rsidRPr="005711AC">
              <w:rPr>
                <w:sz w:val="20"/>
              </w:rPr>
              <w:t>(677.449)</w:t>
            </w:r>
          </w:p>
        </w:tc>
        <w:tc>
          <w:tcPr>
            <w:tcW w:w="1508" w:type="dxa"/>
            <w:vAlign w:val="center"/>
          </w:tcPr>
          <w:p w14:paraId="1957837B" w14:textId="77777777" w:rsidR="007C2413" w:rsidRPr="005711AC" w:rsidRDefault="007C2413" w:rsidP="00BC5D66">
            <w:pPr>
              <w:ind w:right="96"/>
              <w:jc w:val="right"/>
              <w:rPr>
                <w:sz w:val="20"/>
              </w:rPr>
            </w:pPr>
            <w:r w:rsidRPr="005711AC">
              <w:rPr>
                <w:sz w:val="20"/>
              </w:rPr>
              <w:t>(458.406)</w:t>
            </w:r>
          </w:p>
        </w:tc>
      </w:tr>
      <w:tr w:rsidR="007C2413" w:rsidRPr="00597B50" w14:paraId="7CD15B9D" w14:textId="77777777" w:rsidTr="005711AC">
        <w:trPr>
          <w:trHeight w:val="227"/>
          <w:jc w:val="center"/>
        </w:trPr>
        <w:tc>
          <w:tcPr>
            <w:tcW w:w="6269" w:type="dxa"/>
            <w:noWrap/>
            <w:vAlign w:val="bottom"/>
          </w:tcPr>
          <w:p w14:paraId="54F4B362" w14:textId="77777777" w:rsidR="007C2413" w:rsidRPr="005711AC" w:rsidRDefault="007C2413" w:rsidP="005711AC">
            <w:pPr>
              <w:ind w:firstLine="67"/>
              <w:rPr>
                <w:sz w:val="20"/>
              </w:rPr>
            </w:pPr>
            <w:r w:rsidRPr="005711AC">
              <w:rPr>
                <w:sz w:val="20"/>
              </w:rPr>
              <w:t>Activos financieros entregados en garantía</w:t>
            </w:r>
          </w:p>
        </w:tc>
        <w:tc>
          <w:tcPr>
            <w:tcW w:w="641" w:type="dxa"/>
            <w:vAlign w:val="center"/>
          </w:tcPr>
          <w:p w14:paraId="4A928C9E" w14:textId="77777777" w:rsidR="007C2413" w:rsidRPr="005711AC" w:rsidRDefault="007C2413" w:rsidP="00BC5D66">
            <w:pPr>
              <w:ind w:right="96"/>
              <w:rPr>
                <w:sz w:val="20"/>
              </w:rPr>
            </w:pPr>
          </w:p>
        </w:tc>
        <w:tc>
          <w:tcPr>
            <w:tcW w:w="1508" w:type="dxa"/>
            <w:noWrap/>
            <w:vAlign w:val="center"/>
          </w:tcPr>
          <w:p w14:paraId="73297751" w14:textId="77777777" w:rsidR="007C2413" w:rsidRPr="005711AC" w:rsidRDefault="007C2413" w:rsidP="00BC5D66">
            <w:pPr>
              <w:ind w:right="96"/>
              <w:jc w:val="right"/>
              <w:rPr>
                <w:sz w:val="20"/>
              </w:rPr>
            </w:pPr>
            <w:r w:rsidRPr="005711AC">
              <w:rPr>
                <w:sz w:val="20"/>
              </w:rPr>
              <w:t>(61.622)</w:t>
            </w:r>
          </w:p>
        </w:tc>
        <w:tc>
          <w:tcPr>
            <w:tcW w:w="1508" w:type="dxa"/>
            <w:vAlign w:val="center"/>
          </w:tcPr>
          <w:p w14:paraId="18D34A2D" w14:textId="77777777" w:rsidR="007C2413" w:rsidRPr="005711AC" w:rsidRDefault="007C2413" w:rsidP="00BC5D66">
            <w:pPr>
              <w:ind w:right="96"/>
              <w:jc w:val="right"/>
              <w:rPr>
                <w:sz w:val="20"/>
              </w:rPr>
            </w:pPr>
            <w:r w:rsidRPr="005711AC">
              <w:rPr>
                <w:sz w:val="20"/>
              </w:rPr>
              <w:t>(1.713.004)</w:t>
            </w:r>
          </w:p>
        </w:tc>
      </w:tr>
      <w:tr w:rsidR="007C2413" w:rsidRPr="00597B50" w14:paraId="21435206" w14:textId="77777777" w:rsidTr="005711AC">
        <w:trPr>
          <w:trHeight w:val="227"/>
          <w:jc w:val="center"/>
        </w:trPr>
        <w:tc>
          <w:tcPr>
            <w:tcW w:w="6269" w:type="dxa"/>
            <w:noWrap/>
            <w:vAlign w:val="bottom"/>
          </w:tcPr>
          <w:p w14:paraId="06B489E1" w14:textId="77777777" w:rsidR="007C2413" w:rsidRPr="005711AC" w:rsidRDefault="007C2413" w:rsidP="005711AC">
            <w:pPr>
              <w:ind w:firstLine="67"/>
              <w:rPr>
                <w:sz w:val="20"/>
              </w:rPr>
            </w:pPr>
            <w:r w:rsidRPr="005711AC">
              <w:rPr>
                <w:sz w:val="20"/>
              </w:rPr>
              <w:t>Otros títulos de deuda</w:t>
            </w:r>
          </w:p>
        </w:tc>
        <w:tc>
          <w:tcPr>
            <w:tcW w:w="641" w:type="dxa"/>
            <w:vAlign w:val="center"/>
          </w:tcPr>
          <w:p w14:paraId="571A2952" w14:textId="77777777" w:rsidR="007C2413" w:rsidRPr="005711AC" w:rsidRDefault="007C2413" w:rsidP="00BC5D66">
            <w:pPr>
              <w:ind w:right="96"/>
              <w:rPr>
                <w:sz w:val="20"/>
              </w:rPr>
            </w:pPr>
          </w:p>
        </w:tc>
        <w:tc>
          <w:tcPr>
            <w:tcW w:w="1508" w:type="dxa"/>
            <w:noWrap/>
            <w:vAlign w:val="center"/>
          </w:tcPr>
          <w:p w14:paraId="21B00B8D" w14:textId="77777777" w:rsidR="007C2413" w:rsidRPr="005711AC" w:rsidRDefault="007C2413" w:rsidP="00BC5D66">
            <w:pPr>
              <w:ind w:right="96"/>
              <w:jc w:val="right"/>
              <w:rPr>
                <w:sz w:val="20"/>
              </w:rPr>
            </w:pPr>
            <w:r w:rsidRPr="005711AC">
              <w:rPr>
                <w:sz w:val="20"/>
              </w:rPr>
              <w:t>(796.470)</w:t>
            </w:r>
          </w:p>
        </w:tc>
        <w:tc>
          <w:tcPr>
            <w:tcW w:w="1508" w:type="dxa"/>
            <w:vAlign w:val="center"/>
          </w:tcPr>
          <w:p w14:paraId="79B7F51D" w14:textId="77777777" w:rsidR="007C2413" w:rsidRPr="005711AC" w:rsidRDefault="007C2413" w:rsidP="00BC5D66">
            <w:pPr>
              <w:ind w:right="96"/>
              <w:jc w:val="right"/>
              <w:rPr>
                <w:sz w:val="20"/>
              </w:rPr>
            </w:pPr>
            <w:r w:rsidRPr="005711AC">
              <w:rPr>
                <w:sz w:val="20"/>
              </w:rPr>
              <w:t>716.656</w:t>
            </w:r>
          </w:p>
        </w:tc>
      </w:tr>
      <w:tr w:rsidR="007C2413" w:rsidRPr="00597B50" w14:paraId="78F0C97B" w14:textId="77777777" w:rsidTr="005711AC">
        <w:trPr>
          <w:trHeight w:val="227"/>
          <w:jc w:val="center"/>
        </w:trPr>
        <w:tc>
          <w:tcPr>
            <w:tcW w:w="6269" w:type="dxa"/>
            <w:noWrap/>
            <w:vAlign w:val="bottom"/>
          </w:tcPr>
          <w:p w14:paraId="2EAE66A7" w14:textId="77777777" w:rsidR="007C2413" w:rsidRPr="005711AC" w:rsidRDefault="007C2413" w:rsidP="005711AC">
            <w:pPr>
              <w:ind w:firstLine="67"/>
              <w:rPr>
                <w:sz w:val="20"/>
              </w:rPr>
            </w:pPr>
            <w:r w:rsidRPr="005711AC">
              <w:rPr>
                <w:sz w:val="20"/>
              </w:rPr>
              <w:t>Otros activos</w:t>
            </w:r>
          </w:p>
        </w:tc>
        <w:tc>
          <w:tcPr>
            <w:tcW w:w="641" w:type="dxa"/>
            <w:vAlign w:val="center"/>
          </w:tcPr>
          <w:p w14:paraId="73A4F087" w14:textId="77777777" w:rsidR="007C2413" w:rsidRPr="005711AC" w:rsidRDefault="007C2413" w:rsidP="00BC5D66">
            <w:pPr>
              <w:ind w:right="96"/>
              <w:rPr>
                <w:sz w:val="20"/>
              </w:rPr>
            </w:pPr>
          </w:p>
        </w:tc>
        <w:tc>
          <w:tcPr>
            <w:tcW w:w="1508" w:type="dxa"/>
            <w:noWrap/>
            <w:vAlign w:val="center"/>
          </w:tcPr>
          <w:p w14:paraId="19AC5F69" w14:textId="77777777" w:rsidR="007C2413" w:rsidRPr="005711AC" w:rsidRDefault="007C2413" w:rsidP="00BC5D66">
            <w:pPr>
              <w:ind w:right="96"/>
              <w:jc w:val="right"/>
              <w:rPr>
                <w:sz w:val="20"/>
              </w:rPr>
            </w:pPr>
            <w:r w:rsidRPr="005711AC">
              <w:rPr>
                <w:sz w:val="20"/>
              </w:rPr>
              <w:t>(149.822)</w:t>
            </w:r>
          </w:p>
        </w:tc>
        <w:tc>
          <w:tcPr>
            <w:tcW w:w="1508" w:type="dxa"/>
            <w:vAlign w:val="center"/>
          </w:tcPr>
          <w:p w14:paraId="04D4F612" w14:textId="77777777" w:rsidR="007C2413" w:rsidRPr="005711AC" w:rsidRDefault="007C2413" w:rsidP="00BC5D66">
            <w:pPr>
              <w:ind w:right="96"/>
              <w:jc w:val="right"/>
              <w:rPr>
                <w:sz w:val="20"/>
              </w:rPr>
            </w:pPr>
            <w:r w:rsidRPr="005711AC">
              <w:rPr>
                <w:sz w:val="20"/>
              </w:rPr>
              <w:t>(226.081)</w:t>
            </w:r>
          </w:p>
        </w:tc>
      </w:tr>
      <w:tr w:rsidR="007C2413" w:rsidRPr="00597B50" w14:paraId="0B61C129" w14:textId="77777777" w:rsidTr="005711AC">
        <w:trPr>
          <w:trHeight w:val="227"/>
          <w:jc w:val="center"/>
        </w:trPr>
        <w:tc>
          <w:tcPr>
            <w:tcW w:w="6269" w:type="dxa"/>
            <w:noWrap/>
            <w:vAlign w:val="bottom"/>
          </w:tcPr>
          <w:p w14:paraId="486E75AF" w14:textId="77777777" w:rsidR="007C2413" w:rsidRPr="005711AC" w:rsidRDefault="007C2413" w:rsidP="005711AC">
            <w:pPr>
              <w:rPr>
                <w:sz w:val="20"/>
              </w:rPr>
            </w:pPr>
          </w:p>
        </w:tc>
        <w:tc>
          <w:tcPr>
            <w:tcW w:w="641" w:type="dxa"/>
            <w:vAlign w:val="center"/>
          </w:tcPr>
          <w:p w14:paraId="50A59A1B" w14:textId="77777777" w:rsidR="007C2413" w:rsidRPr="005711AC" w:rsidRDefault="007C2413" w:rsidP="00BC5D66">
            <w:pPr>
              <w:ind w:right="96"/>
              <w:rPr>
                <w:sz w:val="20"/>
              </w:rPr>
            </w:pPr>
          </w:p>
        </w:tc>
        <w:tc>
          <w:tcPr>
            <w:tcW w:w="1508" w:type="dxa"/>
            <w:noWrap/>
            <w:vAlign w:val="center"/>
          </w:tcPr>
          <w:p w14:paraId="7C15EE59" w14:textId="77777777" w:rsidR="007C2413" w:rsidRPr="005711AC" w:rsidRDefault="007C2413" w:rsidP="00BC5D66">
            <w:pPr>
              <w:ind w:right="96"/>
              <w:jc w:val="right"/>
              <w:rPr>
                <w:sz w:val="20"/>
              </w:rPr>
            </w:pPr>
          </w:p>
        </w:tc>
        <w:tc>
          <w:tcPr>
            <w:tcW w:w="1508" w:type="dxa"/>
            <w:vAlign w:val="center"/>
          </w:tcPr>
          <w:p w14:paraId="7065C5CA" w14:textId="77777777" w:rsidR="007C2413" w:rsidRPr="005711AC" w:rsidRDefault="007C2413" w:rsidP="00BC5D66">
            <w:pPr>
              <w:ind w:right="96"/>
              <w:jc w:val="right"/>
              <w:rPr>
                <w:sz w:val="20"/>
              </w:rPr>
            </w:pPr>
          </w:p>
        </w:tc>
      </w:tr>
      <w:tr w:rsidR="007C2413" w:rsidRPr="00597B50" w14:paraId="54DBDDFF" w14:textId="77777777" w:rsidTr="005711AC">
        <w:trPr>
          <w:trHeight w:val="227"/>
          <w:jc w:val="center"/>
        </w:trPr>
        <w:tc>
          <w:tcPr>
            <w:tcW w:w="6269" w:type="dxa"/>
            <w:noWrap/>
            <w:vAlign w:val="bottom"/>
          </w:tcPr>
          <w:p w14:paraId="403BEF3A" w14:textId="77777777" w:rsidR="007C2413" w:rsidRPr="005711AC" w:rsidRDefault="007C2413" w:rsidP="005711AC">
            <w:pPr>
              <w:rPr>
                <w:b/>
                <w:sz w:val="20"/>
              </w:rPr>
            </w:pPr>
            <w:r w:rsidRPr="005711AC">
              <w:rPr>
                <w:b/>
                <w:sz w:val="20"/>
              </w:rPr>
              <w:t>Aumentos/(Disminuciones) netas provenientes de pasivos operativos:</w:t>
            </w:r>
          </w:p>
        </w:tc>
        <w:tc>
          <w:tcPr>
            <w:tcW w:w="641" w:type="dxa"/>
            <w:vAlign w:val="center"/>
          </w:tcPr>
          <w:p w14:paraId="565559CA" w14:textId="77777777" w:rsidR="007C2413" w:rsidRPr="005711AC" w:rsidRDefault="007C2413" w:rsidP="00BC5D66">
            <w:pPr>
              <w:ind w:right="96"/>
              <w:rPr>
                <w:b/>
                <w:sz w:val="20"/>
              </w:rPr>
            </w:pPr>
          </w:p>
        </w:tc>
        <w:tc>
          <w:tcPr>
            <w:tcW w:w="1508" w:type="dxa"/>
            <w:noWrap/>
            <w:vAlign w:val="center"/>
          </w:tcPr>
          <w:p w14:paraId="23626C6E" w14:textId="77777777" w:rsidR="007C2413" w:rsidRPr="005711AC" w:rsidRDefault="007C2413" w:rsidP="00BC5D66">
            <w:pPr>
              <w:ind w:right="96"/>
              <w:jc w:val="right"/>
              <w:rPr>
                <w:b/>
                <w:sz w:val="20"/>
              </w:rPr>
            </w:pPr>
            <w:r w:rsidRPr="005711AC">
              <w:rPr>
                <w:b/>
                <w:sz w:val="20"/>
              </w:rPr>
              <w:t>3.022.502</w:t>
            </w:r>
          </w:p>
        </w:tc>
        <w:tc>
          <w:tcPr>
            <w:tcW w:w="1508" w:type="dxa"/>
            <w:vAlign w:val="center"/>
          </w:tcPr>
          <w:p w14:paraId="11E68DD5" w14:textId="77777777" w:rsidR="007C2413" w:rsidRPr="005711AC" w:rsidRDefault="007C2413" w:rsidP="00BC5D66">
            <w:pPr>
              <w:ind w:right="96"/>
              <w:jc w:val="right"/>
              <w:rPr>
                <w:b/>
                <w:sz w:val="20"/>
              </w:rPr>
            </w:pPr>
            <w:r w:rsidRPr="005711AC">
              <w:rPr>
                <w:b/>
                <w:sz w:val="20"/>
              </w:rPr>
              <w:t>1.465.392</w:t>
            </w:r>
          </w:p>
        </w:tc>
      </w:tr>
      <w:tr w:rsidR="007C2413" w:rsidRPr="00597B50" w14:paraId="62030D27" w14:textId="77777777" w:rsidTr="005711AC">
        <w:trPr>
          <w:trHeight w:val="227"/>
          <w:jc w:val="center"/>
        </w:trPr>
        <w:tc>
          <w:tcPr>
            <w:tcW w:w="6269" w:type="dxa"/>
            <w:noWrap/>
            <w:vAlign w:val="bottom"/>
          </w:tcPr>
          <w:p w14:paraId="11E073A1" w14:textId="77777777" w:rsidR="007C2413" w:rsidRPr="005711AC" w:rsidRDefault="007C2413" w:rsidP="005711AC">
            <w:pPr>
              <w:ind w:firstLine="67"/>
              <w:rPr>
                <w:sz w:val="20"/>
              </w:rPr>
            </w:pPr>
            <w:r w:rsidRPr="005711AC">
              <w:rPr>
                <w:sz w:val="20"/>
              </w:rPr>
              <w:t xml:space="preserve">Depósitos </w:t>
            </w:r>
          </w:p>
        </w:tc>
        <w:tc>
          <w:tcPr>
            <w:tcW w:w="641" w:type="dxa"/>
            <w:vAlign w:val="center"/>
          </w:tcPr>
          <w:p w14:paraId="6AC0A1DB" w14:textId="77777777" w:rsidR="007C2413" w:rsidRPr="005711AC" w:rsidRDefault="007C2413" w:rsidP="00BC5D66">
            <w:pPr>
              <w:ind w:right="96"/>
              <w:rPr>
                <w:sz w:val="20"/>
              </w:rPr>
            </w:pPr>
          </w:p>
        </w:tc>
        <w:tc>
          <w:tcPr>
            <w:tcW w:w="1508" w:type="dxa"/>
            <w:noWrap/>
            <w:vAlign w:val="center"/>
          </w:tcPr>
          <w:p w14:paraId="7B0E3B80" w14:textId="77777777" w:rsidR="007C2413" w:rsidRPr="005711AC" w:rsidRDefault="007C2413" w:rsidP="00BC5D66">
            <w:pPr>
              <w:ind w:right="96"/>
              <w:jc w:val="right"/>
              <w:rPr>
                <w:sz w:val="20"/>
              </w:rPr>
            </w:pPr>
            <w:r w:rsidRPr="005711AC">
              <w:rPr>
                <w:sz w:val="20"/>
              </w:rPr>
              <w:t>3.036.894</w:t>
            </w:r>
          </w:p>
        </w:tc>
        <w:tc>
          <w:tcPr>
            <w:tcW w:w="1508" w:type="dxa"/>
            <w:vAlign w:val="center"/>
          </w:tcPr>
          <w:p w14:paraId="6C0DA1BF" w14:textId="77777777" w:rsidR="007C2413" w:rsidRPr="005711AC" w:rsidRDefault="007C2413" w:rsidP="00BC5D66">
            <w:pPr>
              <w:ind w:right="96"/>
              <w:jc w:val="right"/>
              <w:rPr>
                <w:sz w:val="20"/>
              </w:rPr>
            </w:pPr>
            <w:r w:rsidRPr="005711AC">
              <w:rPr>
                <w:sz w:val="20"/>
              </w:rPr>
              <w:t>(2.141.309)</w:t>
            </w:r>
          </w:p>
        </w:tc>
      </w:tr>
      <w:tr w:rsidR="007C2413" w:rsidRPr="00597B50" w14:paraId="6D355170" w14:textId="77777777" w:rsidTr="005711AC">
        <w:trPr>
          <w:trHeight w:val="227"/>
          <w:jc w:val="center"/>
        </w:trPr>
        <w:tc>
          <w:tcPr>
            <w:tcW w:w="6269" w:type="dxa"/>
            <w:noWrap/>
            <w:vAlign w:val="center"/>
          </w:tcPr>
          <w:p w14:paraId="2A1C793F" w14:textId="77777777" w:rsidR="007C2413" w:rsidRPr="005711AC" w:rsidRDefault="007C2413" w:rsidP="005711AC">
            <w:pPr>
              <w:ind w:firstLine="209"/>
              <w:rPr>
                <w:sz w:val="20"/>
              </w:rPr>
            </w:pPr>
            <w:r w:rsidRPr="005711AC">
              <w:rPr>
                <w:sz w:val="20"/>
              </w:rPr>
              <w:t>Sector privado no financiero y Residentes del exterior</w:t>
            </w:r>
          </w:p>
        </w:tc>
        <w:tc>
          <w:tcPr>
            <w:tcW w:w="641" w:type="dxa"/>
            <w:vAlign w:val="center"/>
          </w:tcPr>
          <w:p w14:paraId="216424D4" w14:textId="77777777" w:rsidR="007C2413" w:rsidRPr="005711AC" w:rsidRDefault="007C2413" w:rsidP="00BC5D66">
            <w:pPr>
              <w:ind w:right="96"/>
              <w:rPr>
                <w:sz w:val="20"/>
              </w:rPr>
            </w:pPr>
          </w:p>
        </w:tc>
        <w:tc>
          <w:tcPr>
            <w:tcW w:w="1508" w:type="dxa"/>
            <w:noWrap/>
            <w:vAlign w:val="center"/>
          </w:tcPr>
          <w:p w14:paraId="19E5A2AC" w14:textId="77777777" w:rsidR="007C2413" w:rsidRPr="005711AC" w:rsidRDefault="007C2413" w:rsidP="00BC5D66">
            <w:pPr>
              <w:ind w:right="96"/>
              <w:jc w:val="right"/>
              <w:rPr>
                <w:sz w:val="20"/>
              </w:rPr>
            </w:pPr>
            <w:r w:rsidRPr="005711AC">
              <w:rPr>
                <w:sz w:val="20"/>
              </w:rPr>
              <w:t>3.036.894</w:t>
            </w:r>
          </w:p>
        </w:tc>
        <w:tc>
          <w:tcPr>
            <w:tcW w:w="1508" w:type="dxa"/>
            <w:vAlign w:val="center"/>
          </w:tcPr>
          <w:p w14:paraId="199E692B" w14:textId="77777777" w:rsidR="007C2413" w:rsidRPr="005711AC" w:rsidRDefault="007C2413" w:rsidP="00BC5D66">
            <w:pPr>
              <w:ind w:right="96"/>
              <w:jc w:val="right"/>
              <w:rPr>
                <w:sz w:val="20"/>
              </w:rPr>
            </w:pPr>
            <w:r w:rsidRPr="005711AC">
              <w:rPr>
                <w:sz w:val="20"/>
              </w:rPr>
              <w:t>(2.141.309)</w:t>
            </w:r>
          </w:p>
        </w:tc>
      </w:tr>
      <w:tr w:rsidR="007C2413" w:rsidRPr="00597B50" w14:paraId="073F86FC" w14:textId="77777777" w:rsidTr="005711AC">
        <w:trPr>
          <w:trHeight w:val="227"/>
          <w:jc w:val="center"/>
        </w:trPr>
        <w:tc>
          <w:tcPr>
            <w:tcW w:w="6269" w:type="dxa"/>
            <w:noWrap/>
            <w:vAlign w:val="bottom"/>
          </w:tcPr>
          <w:p w14:paraId="31822615" w14:textId="77777777" w:rsidR="007C2413" w:rsidRPr="005711AC" w:rsidRDefault="007C2413" w:rsidP="005711AC">
            <w:pPr>
              <w:ind w:firstLine="67"/>
              <w:rPr>
                <w:sz w:val="20"/>
              </w:rPr>
            </w:pPr>
            <w:r w:rsidRPr="005711AC">
              <w:rPr>
                <w:sz w:val="20"/>
              </w:rPr>
              <w:t>Operaciones de pase</w:t>
            </w:r>
          </w:p>
        </w:tc>
        <w:tc>
          <w:tcPr>
            <w:tcW w:w="641" w:type="dxa"/>
            <w:vAlign w:val="center"/>
          </w:tcPr>
          <w:p w14:paraId="68FBB8C9" w14:textId="77777777" w:rsidR="007C2413" w:rsidRPr="005711AC" w:rsidRDefault="007C2413" w:rsidP="00BC5D66">
            <w:pPr>
              <w:ind w:right="96"/>
              <w:rPr>
                <w:sz w:val="20"/>
              </w:rPr>
            </w:pPr>
          </w:p>
        </w:tc>
        <w:tc>
          <w:tcPr>
            <w:tcW w:w="1508" w:type="dxa"/>
            <w:noWrap/>
            <w:vAlign w:val="center"/>
          </w:tcPr>
          <w:p w14:paraId="1BECE9F6" w14:textId="77777777" w:rsidR="007C2413" w:rsidRPr="005711AC" w:rsidRDefault="007C2413" w:rsidP="00BC5D66">
            <w:pPr>
              <w:ind w:right="96"/>
              <w:jc w:val="right"/>
              <w:rPr>
                <w:sz w:val="20"/>
              </w:rPr>
            </w:pPr>
            <w:r w:rsidRPr="005711AC">
              <w:rPr>
                <w:sz w:val="20"/>
              </w:rPr>
              <w:t>3.349</w:t>
            </w:r>
          </w:p>
        </w:tc>
        <w:tc>
          <w:tcPr>
            <w:tcW w:w="1508" w:type="dxa"/>
            <w:vAlign w:val="center"/>
          </w:tcPr>
          <w:p w14:paraId="6AD84E44" w14:textId="77777777" w:rsidR="007C2413" w:rsidRPr="005711AC" w:rsidRDefault="007C2413" w:rsidP="00BC5D66">
            <w:pPr>
              <w:ind w:right="96"/>
              <w:jc w:val="right"/>
              <w:rPr>
                <w:sz w:val="20"/>
              </w:rPr>
            </w:pPr>
            <w:r w:rsidRPr="005711AC">
              <w:rPr>
                <w:sz w:val="20"/>
              </w:rPr>
              <w:t>1.735.222</w:t>
            </w:r>
          </w:p>
        </w:tc>
      </w:tr>
      <w:tr w:rsidR="007C2413" w:rsidRPr="00597B50" w14:paraId="1C547CB2" w14:textId="77777777" w:rsidTr="005711AC">
        <w:trPr>
          <w:trHeight w:val="227"/>
          <w:jc w:val="center"/>
        </w:trPr>
        <w:tc>
          <w:tcPr>
            <w:tcW w:w="6269" w:type="dxa"/>
            <w:noWrap/>
            <w:vAlign w:val="bottom"/>
          </w:tcPr>
          <w:p w14:paraId="2B2A23D3" w14:textId="77777777" w:rsidR="007C2413" w:rsidRPr="005711AC" w:rsidRDefault="007C2413" w:rsidP="005711AC">
            <w:pPr>
              <w:ind w:firstLine="67"/>
              <w:rPr>
                <w:sz w:val="20"/>
              </w:rPr>
            </w:pPr>
            <w:r w:rsidRPr="005711AC">
              <w:rPr>
                <w:sz w:val="20"/>
              </w:rPr>
              <w:t>Otros Pasivos</w:t>
            </w:r>
          </w:p>
        </w:tc>
        <w:tc>
          <w:tcPr>
            <w:tcW w:w="641" w:type="dxa"/>
            <w:vAlign w:val="center"/>
          </w:tcPr>
          <w:p w14:paraId="0AAD2AED" w14:textId="77777777" w:rsidR="007C2413" w:rsidRPr="005711AC" w:rsidRDefault="007C2413" w:rsidP="00BC5D66">
            <w:pPr>
              <w:ind w:right="96"/>
              <w:rPr>
                <w:sz w:val="20"/>
              </w:rPr>
            </w:pPr>
          </w:p>
        </w:tc>
        <w:tc>
          <w:tcPr>
            <w:tcW w:w="1508" w:type="dxa"/>
            <w:noWrap/>
            <w:vAlign w:val="center"/>
          </w:tcPr>
          <w:p w14:paraId="30546E56" w14:textId="77777777" w:rsidR="007C2413" w:rsidRPr="005711AC" w:rsidRDefault="007C2413" w:rsidP="00BC5D66">
            <w:pPr>
              <w:ind w:right="96"/>
              <w:jc w:val="right"/>
              <w:rPr>
                <w:sz w:val="20"/>
              </w:rPr>
            </w:pPr>
            <w:r w:rsidRPr="005711AC">
              <w:rPr>
                <w:sz w:val="20"/>
              </w:rPr>
              <w:t>(17.741)</w:t>
            </w:r>
          </w:p>
        </w:tc>
        <w:tc>
          <w:tcPr>
            <w:tcW w:w="1508" w:type="dxa"/>
            <w:vAlign w:val="center"/>
          </w:tcPr>
          <w:p w14:paraId="3219A179" w14:textId="77777777" w:rsidR="007C2413" w:rsidRPr="005711AC" w:rsidRDefault="007C2413" w:rsidP="00BC5D66">
            <w:pPr>
              <w:ind w:right="96"/>
              <w:jc w:val="right"/>
              <w:rPr>
                <w:sz w:val="20"/>
              </w:rPr>
            </w:pPr>
            <w:r w:rsidRPr="005711AC">
              <w:rPr>
                <w:sz w:val="20"/>
              </w:rPr>
              <w:t>1.871.479</w:t>
            </w:r>
          </w:p>
        </w:tc>
      </w:tr>
      <w:tr w:rsidR="007C2413" w:rsidRPr="00597B50" w14:paraId="29FC7AC3" w14:textId="77777777" w:rsidTr="005711AC">
        <w:trPr>
          <w:trHeight w:val="255"/>
          <w:jc w:val="center"/>
        </w:trPr>
        <w:tc>
          <w:tcPr>
            <w:tcW w:w="6269" w:type="dxa"/>
            <w:noWrap/>
            <w:vAlign w:val="bottom"/>
          </w:tcPr>
          <w:p w14:paraId="7040750E" w14:textId="77777777" w:rsidR="007C2413" w:rsidRPr="005711AC" w:rsidRDefault="007C2413" w:rsidP="005711AC">
            <w:pPr>
              <w:ind w:firstLine="356"/>
              <w:rPr>
                <w:sz w:val="20"/>
              </w:rPr>
            </w:pPr>
          </w:p>
        </w:tc>
        <w:tc>
          <w:tcPr>
            <w:tcW w:w="641" w:type="dxa"/>
            <w:vAlign w:val="center"/>
          </w:tcPr>
          <w:p w14:paraId="73D7835B" w14:textId="77777777" w:rsidR="007C2413" w:rsidRPr="005711AC" w:rsidRDefault="007C2413" w:rsidP="00BC5D66">
            <w:pPr>
              <w:ind w:right="96"/>
              <w:rPr>
                <w:sz w:val="20"/>
              </w:rPr>
            </w:pPr>
          </w:p>
        </w:tc>
        <w:tc>
          <w:tcPr>
            <w:tcW w:w="1508" w:type="dxa"/>
            <w:noWrap/>
            <w:vAlign w:val="center"/>
          </w:tcPr>
          <w:p w14:paraId="2DD74234" w14:textId="77777777" w:rsidR="007C2413" w:rsidRPr="005711AC" w:rsidRDefault="007C2413" w:rsidP="00BC5D66">
            <w:pPr>
              <w:ind w:right="96"/>
              <w:jc w:val="right"/>
              <w:rPr>
                <w:sz w:val="20"/>
              </w:rPr>
            </w:pPr>
          </w:p>
        </w:tc>
        <w:tc>
          <w:tcPr>
            <w:tcW w:w="1508" w:type="dxa"/>
            <w:vAlign w:val="center"/>
          </w:tcPr>
          <w:p w14:paraId="3613A061" w14:textId="77777777" w:rsidR="007C2413" w:rsidRPr="005711AC" w:rsidRDefault="007C2413" w:rsidP="00BC5D66">
            <w:pPr>
              <w:ind w:right="96"/>
              <w:jc w:val="right"/>
              <w:rPr>
                <w:sz w:val="20"/>
              </w:rPr>
            </w:pPr>
          </w:p>
        </w:tc>
      </w:tr>
      <w:tr w:rsidR="007C2413" w:rsidRPr="00597B50" w14:paraId="73A4FBE7" w14:textId="77777777" w:rsidTr="005711AC">
        <w:trPr>
          <w:trHeight w:val="255"/>
          <w:jc w:val="center"/>
        </w:trPr>
        <w:tc>
          <w:tcPr>
            <w:tcW w:w="6269" w:type="dxa"/>
            <w:shd w:val="clear" w:color="auto" w:fill="auto"/>
            <w:noWrap/>
            <w:vAlign w:val="bottom"/>
          </w:tcPr>
          <w:p w14:paraId="55FE564B" w14:textId="77777777" w:rsidR="007C2413" w:rsidRPr="005711AC" w:rsidRDefault="007C2413" w:rsidP="005711AC">
            <w:pPr>
              <w:rPr>
                <w:b/>
                <w:sz w:val="20"/>
              </w:rPr>
            </w:pPr>
            <w:r w:rsidRPr="005711AC">
              <w:rPr>
                <w:b/>
                <w:sz w:val="20"/>
              </w:rPr>
              <w:t>Pagos por Impuesto a las Ganancias:</w:t>
            </w:r>
          </w:p>
        </w:tc>
        <w:tc>
          <w:tcPr>
            <w:tcW w:w="641" w:type="dxa"/>
            <w:shd w:val="clear" w:color="auto" w:fill="auto"/>
            <w:vAlign w:val="center"/>
          </w:tcPr>
          <w:p w14:paraId="194151B7" w14:textId="77777777" w:rsidR="007C2413" w:rsidRPr="005711AC" w:rsidRDefault="007C2413" w:rsidP="00BC5D66">
            <w:pPr>
              <w:ind w:right="96"/>
              <w:rPr>
                <w:b/>
                <w:sz w:val="20"/>
              </w:rPr>
            </w:pPr>
          </w:p>
        </w:tc>
        <w:tc>
          <w:tcPr>
            <w:tcW w:w="1508" w:type="dxa"/>
            <w:shd w:val="clear" w:color="auto" w:fill="auto"/>
            <w:noWrap/>
            <w:vAlign w:val="center"/>
          </w:tcPr>
          <w:p w14:paraId="79E8A47B" w14:textId="77777777" w:rsidR="007C2413" w:rsidRPr="005711AC" w:rsidRDefault="007C2413" w:rsidP="00BC5D66">
            <w:pPr>
              <w:ind w:right="96"/>
              <w:jc w:val="right"/>
              <w:rPr>
                <w:b/>
                <w:sz w:val="20"/>
              </w:rPr>
            </w:pPr>
            <w:r w:rsidRPr="005711AC">
              <w:rPr>
                <w:b/>
                <w:sz w:val="20"/>
              </w:rPr>
              <w:t>-</w:t>
            </w:r>
          </w:p>
        </w:tc>
        <w:tc>
          <w:tcPr>
            <w:tcW w:w="1508" w:type="dxa"/>
            <w:vAlign w:val="center"/>
          </w:tcPr>
          <w:p w14:paraId="6CFAFC11" w14:textId="77777777" w:rsidR="007C2413" w:rsidRPr="005711AC" w:rsidRDefault="007C2413" w:rsidP="00BC5D66">
            <w:pPr>
              <w:ind w:right="96"/>
              <w:jc w:val="right"/>
              <w:rPr>
                <w:b/>
                <w:sz w:val="20"/>
              </w:rPr>
            </w:pPr>
            <w:r w:rsidRPr="005711AC">
              <w:rPr>
                <w:b/>
                <w:sz w:val="20"/>
              </w:rPr>
              <w:t>-</w:t>
            </w:r>
          </w:p>
        </w:tc>
      </w:tr>
      <w:tr w:rsidR="007C2413" w:rsidRPr="00597B50" w14:paraId="702A99ED" w14:textId="77777777" w:rsidTr="005711AC">
        <w:trPr>
          <w:trHeight w:val="255"/>
          <w:jc w:val="center"/>
        </w:trPr>
        <w:tc>
          <w:tcPr>
            <w:tcW w:w="6269" w:type="dxa"/>
            <w:noWrap/>
            <w:vAlign w:val="bottom"/>
          </w:tcPr>
          <w:p w14:paraId="1B60C422" w14:textId="77777777" w:rsidR="007C2413" w:rsidRPr="005711AC" w:rsidRDefault="007C2413" w:rsidP="005711AC">
            <w:pPr>
              <w:ind w:firstLine="356"/>
              <w:rPr>
                <w:sz w:val="20"/>
              </w:rPr>
            </w:pPr>
          </w:p>
        </w:tc>
        <w:tc>
          <w:tcPr>
            <w:tcW w:w="641" w:type="dxa"/>
            <w:vAlign w:val="center"/>
          </w:tcPr>
          <w:p w14:paraId="6A50FF86" w14:textId="77777777" w:rsidR="007C2413" w:rsidRPr="005711AC" w:rsidRDefault="007C2413" w:rsidP="00BC5D66">
            <w:pPr>
              <w:ind w:right="96"/>
              <w:rPr>
                <w:sz w:val="20"/>
              </w:rPr>
            </w:pPr>
          </w:p>
        </w:tc>
        <w:tc>
          <w:tcPr>
            <w:tcW w:w="1508" w:type="dxa"/>
            <w:noWrap/>
            <w:vAlign w:val="center"/>
          </w:tcPr>
          <w:p w14:paraId="4067BA34" w14:textId="77777777" w:rsidR="007C2413" w:rsidRPr="005711AC" w:rsidRDefault="007C2413" w:rsidP="00BC5D66">
            <w:pPr>
              <w:ind w:right="96"/>
              <w:jc w:val="right"/>
              <w:rPr>
                <w:sz w:val="20"/>
              </w:rPr>
            </w:pPr>
          </w:p>
        </w:tc>
        <w:tc>
          <w:tcPr>
            <w:tcW w:w="1508" w:type="dxa"/>
            <w:vAlign w:val="center"/>
          </w:tcPr>
          <w:p w14:paraId="665F46C3" w14:textId="77777777" w:rsidR="007C2413" w:rsidRPr="005711AC" w:rsidRDefault="007C2413" w:rsidP="00BC5D66">
            <w:pPr>
              <w:ind w:right="96"/>
              <w:jc w:val="right"/>
              <w:rPr>
                <w:sz w:val="20"/>
              </w:rPr>
            </w:pPr>
          </w:p>
        </w:tc>
      </w:tr>
      <w:tr w:rsidR="007C2413" w:rsidRPr="00597B50" w14:paraId="616341C3" w14:textId="77777777" w:rsidTr="005711AC">
        <w:trPr>
          <w:trHeight w:val="259"/>
          <w:jc w:val="center"/>
        </w:trPr>
        <w:tc>
          <w:tcPr>
            <w:tcW w:w="6269" w:type="dxa"/>
            <w:noWrap/>
            <w:vAlign w:val="bottom"/>
          </w:tcPr>
          <w:p w14:paraId="2D60194D" w14:textId="77777777" w:rsidR="007C2413" w:rsidRPr="005711AC" w:rsidRDefault="007C2413" w:rsidP="005711AC">
            <w:pPr>
              <w:rPr>
                <w:b/>
                <w:sz w:val="20"/>
                <w:u w:val="single"/>
              </w:rPr>
            </w:pPr>
            <w:r w:rsidRPr="005711AC">
              <w:rPr>
                <w:b/>
                <w:sz w:val="20"/>
                <w:u w:val="single"/>
              </w:rPr>
              <w:t>TOTAL DE LAS ACTIVIDADES OPERATIVAS (A)</w:t>
            </w:r>
          </w:p>
        </w:tc>
        <w:tc>
          <w:tcPr>
            <w:tcW w:w="641" w:type="dxa"/>
            <w:vAlign w:val="center"/>
          </w:tcPr>
          <w:p w14:paraId="5AB770B8" w14:textId="77777777" w:rsidR="007C2413" w:rsidRPr="005711AC" w:rsidRDefault="007C2413" w:rsidP="00BC5D66">
            <w:pPr>
              <w:ind w:right="96"/>
              <w:rPr>
                <w:b/>
                <w:sz w:val="20"/>
              </w:rPr>
            </w:pPr>
          </w:p>
        </w:tc>
        <w:tc>
          <w:tcPr>
            <w:tcW w:w="1508" w:type="dxa"/>
            <w:noWrap/>
            <w:vAlign w:val="center"/>
          </w:tcPr>
          <w:p w14:paraId="4A6C2334" w14:textId="77777777" w:rsidR="007C2413" w:rsidRPr="005711AC" w:rsidRDefault="007C2413" w:rsidP="00BC5D66">
            <w:pPr>
              <w:ind w:right="96"/>
              <w:jc w:val="right"/>
              <w:rPr>
                <w:b/>
                <w:sz w:val="20"/>
              </w:rPr>
            </w:pPr>
            <w:r w:rsidRPr="005711AC">
              <w:rPr>
                <w:b/>
                <w:sz w:val="20"/>
              </w:rPr>
              <w:t>1.622.732</w:t>
            </w:r>
          </w:p>
        </w:tc>
        <w:tc>
          <w:tcPr>
            <w:tcW w:w="1508" w:type="dxa"/>
            <w:vAlign w:val="center"/>
          </w:tcPr>
          <w:p w14:paraId="318F4BFF" w14:textId="77777777" w:rsidR="007C2413" w:rsidRPr="005711AC" w:rsidRDefault="007C2413" w:rsidP="00BC5D66">
            <w:pPr>
              <w:ind w:right="96"/>
              <w:jc w:val="right"/>
              <w:rPr>
                <w:b/>
                <w:sz w:val="20"/>
              </w:rPr>
            </w:pPr>
            <w:r w:rsidRPr="005711AC">
              <w:rPr>
                <w:b/>
                <w:sz w:val="20"/>
              </w:rPr>
              <w:t>935.736</w:t>
            </w:r>
          </w:p>
        </w:tc>
      </w:tr>
      <w:tr w:rsidR="007C2413" w:rsidRPr="00597B50" w14:paraId="327F2CF1" w14:textId="77777777" w:rsidTr="005711AC">
        <w:trPr>
          <w:trHeight w:val="102"/>
          <w:jc w:val="center"/>
        </w:trPr>
        <w:tc>
          <w:tcPr>
            <w:tcW w:w="6269" w:type="dxa"/>
            <w:noWrap/>
            <w:vAlign w:val="bottom"/>
          </w:tcPr>
          <w:p w14:paraId="37DEC4A9" w14:textId="77777777" w:rsidR="007C2413" w:rsidRPr="005711AC" w:rsidRDefault="007C2413" w:rsidP="00BC5D66">
            <w:pPr>
              <w:rPr>
                <w:sz w:val="20"/>
              </w:rPr>
            </w:pPr>
          </w:p>
        </w:tc>
        <w:tc>
          <w:tcPr>
            <w:tcW w:w="641" w:type="dxa"/>
            <w:vAlign w:val="center"/>
          </w:tcPr>
          <w:p w14:paraId="782B53AB" w14:textId="77777777" w:rsidR="007C2413" w:rsidRPr="005711AC" w:rsidRDefault="007C2413" w:rsidP="00BC5D66">
            <w:pPr>
              <w:ind w:right="96"/>
              <w:rPr>
                <w:sz w:val="20"/>
              </w:rPr>
            </w:pPr>
          </w:p>
        </w:tc>
        <w:tc>
          <w:tcPr>
            <w:tcW w:w="1508" w:type="dxa"/>
            <w:noWrap/>
            <w:vAlign w:val="bottom"/>
          </w:tcPr>
          <w:p w14:paraId="3135C3E1" w14:textId="77777777" w:rsidR="007C2413" w:rsidRPr="005711AC" w:rsidRDefault="007C2413" w:rsidP="00BC5D66">
            <w:pPr>
              <w:ind w:right="96"/>
              <w:rPr>
                <w:sz w:val="20"/>
              </w:rPr>
            </w:pPr>
          </w:p>
        </w:tc>
        <w:tc>
          <w:tcPr>
            <w:tcW w:w="1508" w:type="dxa"/>
            <w:vAlign w:val="bottom"/>
          </w:tcPr>
          <w:p w14:paraId="76A852D8" w14:textId="77777777" w:rsidR="007C2413" w:rsidRPr="005711AC" w:rsidRDefault="007C2413" w:rsidP="00BC5D66">
            <w:pPr>
              <w:ind w:right="96"/>
              <w:rPr>
                <w:sz w:val="20"/>
              </w:rPr>
            </w:pPr>
          </w:p>
        </w:tc>
      </w:tr>
    </w:tbl>
    <w:p w14:paraId="53EBF8C9" w14:textId="77777777" w:rsidR="007C2413" w:rsidRPr="00597B50" w:rsidRDefault="007C2413" w:rsidP="007C2413">
      <w:pPr>
        <w:widowControl w:val="0"/>
        <w:jc w:val="both"/>
        <w:rPr>
          <w:sz w:val="20"/>
          <w:szCs w:val="20"/>
        </w:rPr>
      </w:pPr>
    </w:p>
    <w:p w14:paraId="1EB40BB1" w14:textId="77777777" w:rsidR="007C2413" w:rsidRPr="00597B50" w:rsidRDefault="007C2413" w:rsidP="007C2413">
      <w:pPr>
        <w:widowControl w:val="0"/>
        <w:jc w:val="both"/>
        <w:rPr>
          <w:sz w:val="20"/>
          <w:szCs w:val="20"/>
        </w:rPr>
      </w:pPr>
    </w:p>
    <w:tbl>
      <w:tblPr>
        <w:tblW w:w="9959" w:type="dxa"/>
        <w:jc w:val="center"/>
        <w:tblCellMar>
          <w:left w:w="70" w:type="dxa"/>
          <w:right w:w="70" w:type="dxa"/>
        </w:tblCellMar>
        <w:tblLook w:val="00A0" w:firstRow="1" w:lastRow="0" w:firstColumn="1" w:lastColumn="0" w:noHBand="0" w:noVBand="0"/>
      </w:tblPr>
      <w:tblGrid>
        <w:gridCol w:w="6274"/>
        <w:gridCol w:w="641"/>
        <w:gridCol w:w="1508"/>
        <w:gridCol w:w="1536"/>
      </w:tblGrid>
      <w:tr w:rsidR="007C2413" w:rsidRPr="00597B50" w14:paraId="54691848" w14:textId="77777777" w:rsidTr="005711AC">
        <w:trPr>
          <w:trHeight w:val="227"/>
          <w:jc w:val="center"/>
        </w:trPr>
        <w:tc>
          <w:tcPr>
            <w:tcW w:w="6274" w:type="dxa"/>
            <w:noWrap/>
            <w:vAlign w:val="bottom"/>
          </w:tcPr>
          <w:p w14:paraId="7C314284" w14:textId="77777777" w:rsidR="007C2413" w:rsidRPr="00597B50" w:rsidRDefault="007C2413" w:rsidP="00BC5D66">
            <w:pPr>
              <w:rPr>
                <w:sz w:val="18"/>
                <w:szCs w:val="18"/>
                <w:lang w:eastAsia="es-AR"/>
              </w:rPr>
            </w:pPr>
          </w:p>
        </w:tc>
        <w:tc>
          <w:tcPr>
            <w:tcW w:w="641" w:type="dxa"/>
            <w:vAlign w:val="center"/>
          </w:tcPr>
          <w:p w14:paraId="08D1AB28" w14:textId="77777777" w:rsidR="007C2413" w:rsidRPr="00597B50" w:rsidRDefault="007C2413" w:rsidP="00BC5D66">
            <w:pPr>
              <w:rPr>
                <w:b/>
                <w:sz w:val="18"/>
                <w:szCs w:val="18"/>
                <w:lang w:eastAsia="es-AR"/>
              </w:rPr>
            </w:pPr>
          </w:p>
        </w:tc>
        <w:tc>
          <w:tcPr>
            <w:tcW w:w="1508" w:type="dxa"/>
            <w:noWrap/>
            <w:vAlign w:val="bottom"/>
          </w:tcPr>
          <w:p w14:paraId="6E9FD1E7" w14:textId="77777777" w:rsidR="007C2413" w:rsidRPr="00597B50" w:rsidRDefault="007C2413" w:rsidP="00BC5D66">
            <w:pPr>
              <w:rPr>
                <w:b/>
                <w:sz w:val="18"/>
                <w:szCs w:val="18"/>
                <w:lang w:eastAsia="es-AR"/>
              </w:rPr>
            </w:pPr>
            <w:r w:rsidRPr="00597B50">
              <w:rPr>
                <w:b/>
                <w:sz w:val="18"/>
                <w:szCs w:val="18"/>
                <w:lang w:eastAsia="es-AR"/>
              </w:rPr>
              <w:t>30/06/2020</w:t>
            </w:r>
          </w:p>
        </w:tc>
        <w:tc>
          <w:tcPr>
            <w:tcW w:w="1536" w:type="dxa"/>
            <w:vAlign w:val="bottom"/>
          </w:tcPr>
          <w:p w14:paraId="044489DA" w14:textId="77777777" w:rsidR="007C2413" w:rsidRPr="005711AC" w:rsidRDefault="007C2413" w:rsidP="00BC5D66">
            <w:pPr>
              <w:jc w:val="right"/>
            </w:pPr>
            <w:r w:rsidRPr="00597B50">
              <w:rPr>
                <w:b/>
                <w:sz w:val="18"/>
                <w:szCs w:val="18"/>
                <w:lang w:eastAsia="es-AR"/>
              </w:rPr>
              <w:t>30/06/2019</w:t>
            </w:r>
          </w:p>
        </w:tc>
      </w:tr>
      <w:tr w:rsidR="007C2413" w:rsidRPr="00597B50" w14:paraId="27149176" w14:textId="77777777" w:rsidTr="005711AC">
        <w:trPr>
          <w:trHeight w:val="227"/>
          <w:jc w:val="center"/>
        </w:trPr>
        <w:tc>
          <w:tcPr>
            <w:tcW w:w="6274" w:type="dxa"/>
            <w:noWrap/>
            <w:vAlign w:val="bottom"/>
          </w:tcPr>
          <w:p w14:paraId="5ED562D0" w14:textId="77777777" w:rsidR="007C2413" w:rsidRPr="00597B50" w:rsidRDefault="007C2413" w:rsidP="005711AC">
            <w:pPr>
              <w:rPr>
                <w:b/>
                <w:sz w:val="18"/>
                <w:szCs w:val="18"/>
                <w:u w:val="single"/>
                <w:lang w:eastAsia="es-AR"/>
              </w:rPr>
            </w:pPr>
            <w:r w:rsidRPr="00597B50">
              <w:rPr>
                <w:b/>
                <w:sz w:val="18"/>
                <w:szCs w:val="18"/>
                <w:u w:val="single"/>
                <w:lang w:eastAsia="es-AR"/>
              </w:rPr>
              <w:t>FLUJOS DE EFECTIVO DE LAS ACTIVIDADES DE INVERSIÓN</w:t>
            </w:r>
          </w:p>
        </w:tc>
        <w:tc>
          <w:tcPr>
            <w:tcW w:w="641" w:type="dxa"/>
            <w:vAlign w:val="center"/>
          </w:tcPr>
          <w:p w14:paraId="3B3CAB8A" w14:textId="77777777" w:rsidR="007C2413" w:rsidRPr="00597B50" w:rsidRDefault="007C2413" w:rsidP="00BC5D66">
            <w:pPr>
              <w:ind w:right="96"/>
              <w:rPr>
                <w:sz w:val="18"/>
                <w:szCs w:val="18"/>
                <w:lang w:eastAsia="es-AR"/>
              </w:rPr>
            </w:pPr>
          </w:p>
        </w:tc>
        <w:tc>
          <w:tcPr>
            <w:tcW w:w="1508" w:type="dxa"/>
            <w:shd w:val="clear" w:color="auto" w:fill="auto"/>
            <w:noWrap/>
            <w:vAlign w:val="bottom"/>
          </w:tcPr>
          <w:p w14:paraId="218DAF24" w14:textId="77777777" w:rsidR="007C2413" w:rsidRPr="00597B50" w:rsidRDefault="007C2413" w:rsidP="00BC5D66">
            <w:pPr>
              <w:ind w:right="96"/>
              <w:rPr>
                <w:sz w:val="18"/>
                <w:szCs w:val="18"/>
                <w:lang w:eastAsia="es-AR"/>
              </w:rPr>
            </w:pPr>
          </w:p>
        </w:tc>
        <w:tc>
          <w:tcPr>
            <w:tcW w:w="1536" w:type="dxa"/>
            <w:vAlign w:val="bottom"/>
          </w:tcPr>
          <w:p w14:paraId="5384C208" w14:textId="77777777" w:rsidR="007C2413" w:rsidRPr="005711AC" w:rsidRDefault="007C2413" w:rsidP="00BC5D66">
            <w:pPr>
              <w:jc w:val="right"/>
            </w:pPr>
          </w:p>
        </w:tc>
      </w:tr>
      <w:tr w:rsidR="007C2413" w:rsidRPr="00597B50" w14:paraId="2442579A" w14:textId="77777777" w:rsidTr="005711AC">
        <w:trPr>
          <w:trHeight w:val="152"/>
          <w:jc w:val="center"/>
        </w:trPr>
        <w:tc>
          <w:tcPr>
            <w:tcW w:w="6274" w:type="dxa"/>
            <w:noWrap/>
            <w:vAlign w:val="bottom"/>
          </w:tcPr>
          <w:p w14:paraId="5B1D2C90" w14:textId="77777777" w:rsidR="007C2413" w:rsidRPr="005711AC" w:rsidRDefault="007C2413" w:rsidP="005711AC">
            <w:pPr>
              <w:rPr>
                <w:b/>
                <w:sz w:val="16"/>
                <w:u w:val="single"/>
              </w:rPr>
            </w:pPr>
          </w:p>
        </w:tc>
        <w:tc>
          <w:tcPr>
            <w:tcW w:w="641" w:type="dxa"/>
            <w:vAlign w:val="center"/>
          </w:tcPr>
          <w:p w14:paraId="09438235" w14:textId="77777777" w:rsidR="007C2413" w:rsidRPr="005711AC" w:rsidRDefault="007C2413" w:rsidP="00BC5D66">
            <w:pPr>
              <w:ind w:right="96"/>
              <w:rPr>
                <w:sz w:val="16"/>
              </w:rPr>
            </w:pPr>
          </w:p>
        </w:tc>
        <w:tc>
          <w:tcPr>
            <w:tcW w:w="1508" w:type="dxa"/>
            <w:shd w:val="clear" w:color="auto" w:fill="auto"/>
            <w:noWrap/>
            <w:vAlign w:val="bottom"/>
          </w:tcPr>
          <w:p w14:paraId="7DE6E253" w14:textId="77777777" w:rsidR="007C2413" w:rsidRPr="005711AC" w:rsidRDefault="007C2413" w:rsidP="00BC5D66">
            <w:pPr>
              <w:ind w:right="96"/>
              <w:rPr>
                <w:sz w:val="16"/>
              </w:rPr>
            </w:pPr>
          </w:p>
        </w:tc>
        <w:tc>
          <w:tcPr>
            <w:tcW w:w="1536" w:type="dxa"/>
            <w:vAlign w:val="bottom"/>
          </w:tcPr>
          <w:p w14:paraId="1D857766" w14:textId="77777777" w:rsidR="007C2413" w:rsidRPr="005711AC" w:rsidRDefault="007C2413" w:rsidP="00BC5D66">
            <w:pPr>
              <w:jc w:val="right"/>
            </w:pPr>
          </w:p>
        </w:tc>
      </w:tr>
      <w:tr w:rsidR="007C2413" w:rsidRPr="00597B50" w14:paraId="60D919F1" w14:textId="77777777" w:rsidTr="005711AC">
        <w:trPr>
          <w:trHeight w:val="227"/>
          <w:jc w:val="center"/>
        </w:trPr>
        <w:tc>
          <w:tcPr>
            <w:tcW w:w="6274" w:type="dxa"/>
            <w:noWrap/>
            <w:vAlign w:val="bottom"/>
          </w:tcPr>
          <w:p w14:paraId="202776BB" w14:textId="77777777" w:rsidR="007C2413" w:rsidRPr="00597B50" w:rsidRDefault="007C2413" w:rsidP="005711AC">
            <w:pPr>
              <w:rPr>
                <w:b/>
                <w:sz w:val="18"/>
                <w:szCs w:val="18"/>
                <w:lang w:eastAsia="es-AR"/>
              </w:rPr>
            </w:pPr>
            <w:r w:rsidRPr="00597B50">
              <w:rPr>
                <w:b/>
                <w:sz w:val="18"/>
                <w:szCs w:val="18"/>
                <w:lang w:eastAsia="es-AR"/>
              </w:rPr>
              <w:t>Pagos netos:</w:t>
            </w:r>
          </w:p>
        </w:tc>
        <w:tc>
          <w:tcPr>
            <w:tcW w:w="641" w:type="dxa"/>
            <w:vAlign w:val="center"/>
          </w:tcPr>
          <w:p w14:paraId="250297DC" w14:textId="77777777" w:rsidR="007C2413" w:rsidRPr="005711AC" w:rsidRDefault="007C2413" w:rsidP="00BC5D66">
            <w:pPr>
              <w:ind w:right="96"/>
              <w:rPr>
                <w:b/>
                <w:sz w:val="16"/>
              </w:rPr>
            </w:pPr>
          </w:p>
        </w:tc>
        <w:tc>
          <w:tcPr>
            <w:tcW w:w="1508" w:type="dxa"/>
            <w:shd w:val="clear" w:color="auto" w:fill="auto"/>
            <w:noWrap/>
            <w:vAlign w:val="center"/>
          </w:tcPr>
          <w:p w14:paraId="6F88A80A" w14:textId="77777777" w:rsidR="007C2413" w:rsidRPr="005711AC" w:rsidRDefault="007C2413" w:rsidP="00BC5D66">
            <w:pPr>
              <w:ind w:right="96"/>
              <w:jc w:val="right"/>
              <w:rPr>
                <w:b/>
                <w:sz w:val="16"/>
              </w:rPr>
            </w:pPr>
            <w:r w:rsidRPr="005711AC">
              <w:rPr>
                <w:b/>
                <w:sz w:val="16"/>
              </w:rPr>
              <w:t>(114.247)</w:t>
            </w:r>
          </w:p>
        </w:tc>
        <w:tc>
          <w:tcPr>
            <w:tcW w:w="1536" w:type="dxa"/>
            <w:vAlign w:val="center"/>
          </w:tcPr>
          <w:p w14:paraId="68A36EA8" w14:textId="77777777" w:rsidR="007C2413" w:rsidRPr="005711AC" w:rsidRDefault="007C2413" w:rsidP="00BC5D66">
            <w:pPr>
              <w:jc w:val="right"/>
            </w:pPr>
            <w:r w:rsidRPr="005711AC">
              <w:rPr>
                <w:b/>
                <w:sz w:val="16"/>
              </w:rPr>
              <w:t>(214.340)</w:t>
            </w:r>
          </w:p>
        </w:tc>
      </w:tr>
      <w:tr w:rsidR="007C2413" w:rsidRPr="00597B50" w14:paraId="19813B28" w14:textId="77777777" w:rsidTr="005711AC">
        <w:trPr>
          <w:trHeight w:val="170"/>
          <w:jc w:val="center"/>
        </w:trPr>
        <w:tc>
          <w:tcPr>
            <w:tcW w:w="6274" w:type="dxa"/>
            <w:noWrap/>
            <w:vAlign w:val="bottom"/>
          </w:tcPr>
          <w:p w14:paraId="03C51682" w14:textId="77777777" w:rsidR="007C2413" w:rsidRPr="005711AC" w:rsidRDefault="007C2413" w:rsidP="005711AC">
            <w:pPr>
              <w:rPr>
                <w:b/>
                <w:sz w:val="16"/>
              </w:rPr>
            </w:pPr>
          </w:p>
        </w:tc>
        <w:tc>
          <w:tcPr>
            <w:tcW w:w="641" w:type="dxa"/>
            <w:vAlign w:val="center"/>
          </w:tcPr>
          <w:p w14:paraId="3AFD388B" w14:textId="77777777" w:rsidR="007C2413" w:rsidRPr="005711AC" w:rsidRDefault="007C2413" w:rsidP="00BC5D66">
            <w:pPr>
              <w:ind w:right="96"/>
              <w:rPr>
                <w:sz w:val="16"/>
              </w:rPr>
            </w:pPr>
          </w:p>
        </w:tc>
        <w:tc>
          <w:tcPr>
            <w:tcW w:w="1508" w:type="dxa"/>
            <w:shd w:val="clear" w:color="auto" w:fill="auto"/>
            <w:noWrap/>
            <w:vAlign w:val="center"/>
          </w:tcPr>
          <w:p w14:paraId="1F6EF2A2" w14:textId="77777777" w:rsidR="007C2413" w:rsidRPr="005711AC" w:rsidRDefault="007C2413" w:rsidP="00BC5D66">
            <w:pPr>
              <w:ind w:right="96"/>
              <w:jc w:val="right"/>
              <w:rPr>
                <w:sz w:val="16"/>
              </w:rPr>
            </w:pPr>
          </w:p>
        </w:tc>
        <w:tc>
          <w:tcPr>
            <w:tcW w:w="1536" w:type="dxa"/>
            <w:vAlign w:val="center"/>
          </w:tcPr>
          <w:p w14:paraId="7E5EE4EC" w14:textId="77777777" w:rsidR="007C2413" w:rsidRPr="005711AC" w:rsidRDefault="007C2413" w:rsidP="00BC5D66">
            <w:pPr>
              <w:jc w:val="right"/>
            </w:pPr>
          </w:p>
        </w:tc>
      </w:tr>
      <w:tr w:rsidR="007C2413" w:rsidRPr="00597B50" w14:paraId="1227446D" w14:textId="77777777" w:rsidTr="005711AC">
        <w:trPr>
          <w:trHeight w:val="227"/>
          <w:jc w:val="center"/>
        </w:trPr>
        <w:tc>
          <w:tcPr>
            <w:tcW w:w="6274" w:type="dxa"/>
            <w:noWrap/>
            <w:vAlign w:val="bottom"/>
          </w:tcPr>
          <w:p w14:paraId="0DC7261B" w14:textId="77777777" w:rsidR="007C2413" w:rsidRPr="00597B50" w:rsidRDefault="007C2413" w:rsidP="005711AC">
            <w:pPr>
              <w:ind w:firstLine="67"/>
              <w:rPr>
                <w:sz w:val="18"/>
                <w:szCs w:val="18"/>
                <w:lang w:eastAsia="es-AR"/>
              </w:rPr>
            </w:pPr>
            <w:r w:rsidRPr="00597B50">
              <w:rPr>
                <w:sz w:val="18"/>
                <w:szCs w:val="18"/>
                <w:lang w:eastAsia="es-AR"/>
              </w:rPr>
              <w:t>Compra de PPE, activos intangibles y otros activos</w:t>
            </w:r>
          </w:p>
        </w:tc>
        <w:tc>
          <w:tcPr>
            <w:tcW w:w="641" w:type="dxa"/>
            <w:vAlign w:val="center"/>
          </w:tcPr>
          <w:p w14:paraId="2C0D929B" w14:textId="77777777" w:rsidR="007C2413" w:rsidRPr="005711AC" w:rsidRDefault="007C2413" w:rsidP="00BC5D66">
            <w:pPr>
              <w:ind w:right="96"/>
              <w:rPr>
                <w:sz w:val="16"/>
              </w:rPr>
            </w:pPr>
          </w:p>
        </w:tc>
        <w:tc>
          <w:tcPr>
            <w:tcW w:w="1508" w:type="dxa"/>
            <w:shd w:val="clear" w:color="auto" w:fill="auto"/>
            <w:noWrap/>
            <w:vAlign w:val="center"/>
          </w:tcPr>
          <w:p w14:paraId="1FBE1203" w14:textId="77777777" w:rsidR="007C2413" w:rsidRPr="005711AC" w:rsidRDefault="007C2413" w:rsidP="00BC5D66">
            <w:pPr>
              <w:ind w:right="96"/>
              <w:jc w:val="right"/>
              <w:rPr>
                <w:sz w:val="16"/>
              </w:rPr>
            </w:pPr>
            <w:r w:rsidRPr="005711AC">
              <w:rPr>
                <w:sz w:val="16"/>
              </w:rPr>
              <w:t>(114.247)</w:t>
            </w:r>
          </w:p>
        </w:tc>
        <w:tc>
          <w:tcPr>
            <w:tcW w:w="1536" w:type="dxa"/>
            <w:vAlign w:val="center"/>
          </w:tcPr>
          <w:p w14:paraId="59C5BE6D" w14:textId="77777777" w:rsidR="007C2413" w:rsidRPr="005711AC" w:rsidRDefault="007C2413" w:rsidP="00BC5D66">
            <w:pPr>
              <w:jc w:val="right"/>
            </w:pPr>
            <w:r w:rsidRPr="005711AC">
              <w:rPr>
                <w:sz w:val="16"/>
              </w:rPr>
              <w:t>(214.340)</w:t>
            </w:r>
          </w:p>
        </w:tc>
      </w:tr>
      <w:tr w:rsidR="007C2413" w:rsidRPr="00597B50" w14:paraId="48EAF2FB" w14:textId="77777777" w:rsidTr="005711AC">
        <w:trPr>
          <w:trHeight w:val="80"/>
          <w:jc w:val="center"/>
        </w:trPr>
        <w:tc>
          <w:tcPr>
            <w:tcW w:w="6274" w:type="dxa"/>
            <w:noWrap/>
            <w:vAlign w:val="bottom"/>
          </w:tcPr>
          <w:p w14:paraId="0778C17F" w14:textId="77777777" w:rsidR="007C2413" w:rsidRPr="005711AC" w:rsidRDefault="007C2413" w:rsidP="005711AC">
            <w:pPr>
              <w:rPr>
                <w:sz w:val="16"/>
              </w:rPr>
            </w:pPr>
          </w:p>
        </w:tc>
        <w:tc>
          <w:tcPr>
            <w:tcW w:w="641" w:type="dxa"/>
            <w:vAlign w:val="center"/>
          </w:tcPr>
          <w:p w14:paraId="3EA3EBF2" w14:textId="77777777" w:rsidR="007C2413" w:rsidRPr="005711AC" w:rsidRDefault="007C2413" w:rsidP="00BC5D66">
            <w:pPr>
              <w:ind w:right="96"/>
              <w:rPr>
                <w:sz w:val="16"/>
              </w:rPr>
            </w:pPr>
          </w:p>
        </w:tc>
        <w:tc>
          <w:tcPr>
            <w:tcW w:w="1508" w:type="dxa"/>
            <w:shd w:val="clear" w:color="auto" w:fill="auto"/>
            <w:noWrap/>
            <w:vAlign w:val="center"/>
          </w:tcPr>
          <w:p w14:paraId="319F6F58" w14:textId="77777777" w:rsidR="007C2413" w:rsidRPr="005711AC" w:rsidRDefault="007C2413" w:rsidP="00BC5D66">
            <w:pPr>
              <w:ind w:right="96"/>
              <w:jc w:val="right"/>
              <w:rPr>
                <w:sz w:val="16"/>
              </w:rPr>
            </w:pPr>
          </w:p>
        </w:tc>
        <w:tc>
          <w:tcPr>
            <w:tcW w:w="1536" w:type="dxa"/>
            <w:vAlign w:val="center"/>
          </w:tcPr>
          <w:p w14:paraId="4C7F40EF" w14:textId="77777777" w:rsidR="007C2413" w:rsidRPr="005711AC" w:rsidRDefault="007C2413" w:rsidP="00BC5D66">
            <w:pPr>
              <w:jc w:val="right"/>
            </w:pPr>
          </w:p>
        </w:tc>
      </w:tr>
      <w:tr w:rsidR="007C2413" w:rsidRPr="00597B50" w14:paraId="710F0F00" w14:textId="77777777" w:rsidTr="005711AC">
        <w:trPr>
          <w:trHeight w:val="227"/>
          <w:jc w:val="center"/>
        </w:trPr>
        <w:tc>
          <w:tcPr>
            <w:tcW w:w="6274" w:type="dxa"/>
            <w:noWrap/>
            <w:vAlign w:val="bottom"/>
          </w:tcPr>
          <w:p w14:paraId="78785F12" w14:textId="77777777" w:rsidR="007C2413" w:rsidRPr="00597B50" w:rsidRDefault="007C2413" w:rsidP="005711AC">
            <w:pPr>
              <w:rPr>
                <w:b/>
                <w:sz w:val="18"/>
                <w:szCs w:val="18"/>
                <w:lang w:eastAsia="es-AR"/>
              </w:rPr>
            </w:pPr>
            <w:r w:rsidRPr="00597B50">
              <w:rPr>
                <w:b/>
                <w:sz w:val="18"/>
                <w:szCs w:val="18"/>
                <w:lang w:eastAsia="es-AR"/>
              </w:rPr>
              <w:t>TOTAL DE LAS ACTIVIDADES DE INVERSIÓN (B)</w:t>
            </w:r>
          </w:p>
        </w:tc>
        <w:tc>
          <w:tcPr>
            <w:tcW w:w="641" w:type="dxa"/>
            <w:vAlign w:val="center"/>
          </w:tcPr>
          <w:p w14:paraId="3CE43837" w14:textId="77777777" w:rsidR="007C2413" w:rsidRPr="005711AC" w:rsidRDefault="007C2413" w:rsidP="00BC5D66">
            <w:pPr>
              <w:ind w:right="96"/>
              <w:rPr>
                <w:b/>
                <w:sz w:val="16"/>
              </w:rPr>
            </w:pPr>
          </w:p>
        </w:tc>
        <w:tc>
          <w:tcPr>
            <w:tcW w:w="1508" w:type="dxa"/>
            <w:shd w:val="clear" w:color="auto" w:fill="auto"/>
            <w:noWrap/>
            <w:vAlign w:val="center"/>
          </w:tcPr>
          <w:p w14:paraId="1A4D676E" w14:textId="77777777" w:rsidR="007C2413" w:rsidRPr="005711AC" w:rsidRDefault="007C2413" w:rsidP="00BC5D66">
            <w:pPr>
              <w:ind w:right="96"/>
              <w:jc w:val="right"/>
              <w:rPr>
                <w:b/>
                <w:sz w:val="16"/>
              </w:rPr>
            </w:pPr>
            <w:r w:rsidRPr="005711AC">
              <w:rPr>
                <w:b/>
                <w:sz w:val="16"/>
              </w:rPr>
              <w:t>(114.247)</w:t>
            </w:r>
          </w:p>
        </w:tc>
        <w:tc>
          <w:tcPr>
            <w:tcW w:w="1536" w:type="dxa"/>
            <w:vAlign w:val="center"/>
          </w:tcPr>
          <w:p w14:paraId="2685AB73" w14:textId="77777777" w:rsidR="007C2413" w:rsidRPr="005711AC" w:rsidRDefault="007C2413" w:rsidP="00BC5D66">
            <w:pPr>
              <w:jc w:val="right"/>
            </w:pPr>
            <w:r w:rsidRPr="005711AC">
              <w:rPr>
                <w:b/>
                <w:sz w:val="16"/>
              </w:rPr>
              <w:t>(214.340)</w:t>
            </w:r>
          </w:p>
        </w:tc>
      </w:tr>
      <w:tr w:rsidR="007C2413" w:rsidRPr="00597B50" w14:paraId="1BF63FFD" w14:textId="77777777" w:rsidTr="005711AC">
        <w:trPr>
          <w:trHeight w:val="131"/>
          <w:jc w:val="center"/>
        </w:trPr>
        <w:tc>
          <w:tcPr>
            <w:tcW w:w="6274" w:type="dxa"/>
            <w:noWrap/>
            <w:vAlign w:val="bottom"/>
          </w:tcPr>
          <w:p w14:paraId="69BF63FD" w14:textId="77777777" w:rsidR="007C2413" w:rsidRPr="005711AC" w:rsidRDefault="007C2413" w:rsidP="005711AC">
            <w:pPr>
              <w:rPr>
                <w:sz w:val="16"/>
              </w:rPr>
            </w:pPr>
          </w:p>
        </w:tc>
        <w:tc>
          <w:tcPr>
            <w:tcW w:w="641" w:type="dxa"/>
            <w:vAlign w:val="center"/>
          </w:tcPr>
          <w:p w14:paraId="6E6BDDD0" w14:textId="77777777" w:rsidR="007C2413" w:rsidRPr="005711AC" w:rsidRDefault="007C2413" w:rsidP="00BC5D66">
            <w:pPr>
              <w:ind w:right="96"/>
              <w:rPr>
                <w:sz w:val="16"/>
              </w:rPr>
            </w:pPr>
          </w:p>
        </w:tc>
        <w:tc>
          <w:tcPr>
            <w:tcW w:w="1508" w:type="dxa"/>
            <w:shd w:val="clear" w:color="auto" w:fill="auto"/>
            <w:noWrap/>
            <w:vAlign w:val="center"/>
          </w:tcPr>
          <w:p w14:paraId="3B296CE6" w14:textId="77777777" w:rsidR="007C2413" w:rsidRPr="005711AC" w:rsidRDefault="007C2413" w:rsidP="00BC5D66">
            <w:pPr>
              <w:ind w:right="96"/>
              <w:jc w:val="right"/>
              <w:rPr>
                <w:sz w:val="16"/>
              </w:rPr>
            </w:pPr>
          </w:p>
        </w:tc>
        <w:tc>
          <w:tcPr>
            <w:tcW w:w="1536" w:type="dxa"/>
            <w:vAlign w:val="center"/>
          </w:tcPr>
          <w:p w14:paraId="3F43829B" w14:textId="77777777" w:rsidR="007C2413" w:rsidRPr="005711AC" w:rsidRDefault="007C2413" w:rsidP="00BC5D66">
            <w:pPr>
              <w:jc w:val="right"/>
            </w:pPr>
          </w:p>
        </w:tc>
      </w:tr>
      <w:tr w:rsidR="007C2413" w:rsidRPr="00597B50" w14:paraId="721AD0DD" w14:textId="77777777" w:rsidTr="005711AC">
        <w:trPr>
          <w:trHeight w:val="227"/>
          <w:jc w:val="center"/>
        </w:trPr>
        <w:tc>
          <w:tcPr>
            <w:tcW w:w="6274" w:type="dxa"/>
            <w:noWrap/>
            <w:vAlign w:val="bottom"/>
          </w:tcPr>
          <w:p w14:paraId="510191EB" w14:textId="77777777" w:rsidR="007C2413" w:rsidRPr="00597B50" w:rsidRDefault="007C2413" w:rsidP="005711AC">
            <w:pPr>
              <w:rPr>
                <w:b/>
                <w:sz w:val="18"/>
                <w:szCs w:val="18"/>
                <w:u w:val="single"/>
                <w:lang w:eastAsia="es-AR"/>
              </w:rPr>
            </w:pPr>
            <w:r w:rsidRPr="00597B50">
              <w:rPr>
                <w:b/>
                <w:sz w:val="18"/>
                <w:szCs w:val="18"/>
                <w:u w:val="single"/>
                <w:lang w:eastAsia="es-AR"/>
              </w:rPr>
              <w:t>FLUJOS DE EFECTIVO DE LAS ACTIVIDADES DE FINANCIACIÓN</w:t>
            </w:r>
          </w:p>
        </w:tc>
        <w:tc>
          <w:tcPr>
            <w:tcW w:w="641" w:type="dxa"/>
            <w:vAlign w:val="center"/>
          </w:tcPr>
          <w:p w14:paraId="4447C960" w14:textId="77777777" w:rsidR="007C2413" w:rsidRPr="005711AC" w:rsidRDefault="007C2413" w:rsidP="00BC5D66">
            <w:pPr>
              <w:ind w:right="96"/>
              <w:rPr>
                <w:sz w:val="16"/>
              </w:rPr>
            </w:pPr>
          </w:p>
        </w:tc>
        <w:tc>
          <w:tcPr>
            <w:tcW w:w="1508" w:type="dxa"/>
            <w:shd w:val="clear" w:color="auto" w:fill="auto"/>
            <w:noWrap/>
            <w:vAlign w:val="center"/>
          </w:tcPr>
          <w:p w14:paraId="11053C06" w14:textId="77777777" w:rsidR="007C2413" w:rsidRPr="005711AC" w:rsidRDefault="007C2413" w:rsidP="00BC5D66">
            <w:pPr>
              <w:ind w:right="96"/>
              <w:jc w:val="right"/>
              <w:rPr>
                <w:sz w:val="16"/>
              </w:rPr>
            </w:pPr>
          </w:p>
        </w:tc>
        <w:tc>
          <w:tcPr>
            <w:tcW w:w="1536" w:type="dxa"/>
            <w:vAlign w:val="center"/>
          </w:tcPr>
          <w:p w14:paraId="10DC64FC" w14:textId="77777777" w:rsidR="007C2413" w:rsidRPr="005711AC" w:rsidRDefault="007C2413" w:rsidP="00BC5D66">
            <w:pPr>
              <w:jc w:val="right"/>
            </w:pPr>
          </w:p>
        </w:tc>
      </w:tr>
      <w:tr w:rsidR="007C2413" w:rsidRPr="00597B50" w14:paraId="407EB443" w14:textId="77777777" w:rsidTr="005711AC">
        <w:trPr>
          <w:trHeight w:val="150"/>
          <w:jc w:val="center"/>
        </w:trPr>
        <w:tc>
          <w:tcPr>
            <w:tcW w:w="6274" w:type="dxa"/>
            <w:noWrap/>
            <w:vAlign w:val="bottom"/>
          </w:tcPr>
          <w:p w14:paraId="09CBACC5" w14:textId="77777777" w:rsidR="007C2413" w:rsidRPr="005711AC" w:rsidRDefault="007C2413" w:rsidP="005711AC">
            <w:pPr>
              <w:rPr>
                <w:sz w:val="16"/>
              </w:rPr>
            </w:pPr>
          </w:p>
        </w:tc>
        <w:tc>
          <w:tcPr>
            <w:tcW w:w="641" w:type="dxa"/>
            <w:vAlign w:val="center"/>
          </w:tcPr>
          <w:p w14:paraId="65AFA60E" w14:textId="77777777" w:rsidR="007C2413" w:rsidRPr="005711AC" w:rsidRDefault="007C2413" w:rsidP="00BC5D66">
            <w:pPr>
              <w:ind w:right="96"/>
              <w:rPr>
                <w:sz w:val="16"/>
              </w:rPr>
            </w:pPr>
          </w:p>
        </w:tc>
        <w:tc>
          <w:tcPr>
            <w:tcW w:w="1508" w:type="dxa"/>
            <w:shd w:val="clear" w:color="auto" w:fill="auto"/>
            <w:noWrap/>
            <w:vAlign w:val="center"/>
          </w:tcPr>
          <w:p w14:paraId="1E825289" w14:textId="77777777" w:rsidR="007C2413" w:rsidRPr="005711AC" w:rsidRDefault="007C2413" w:rsidP="00BC5D66">
            <w:pPr>
              <w:ind w:right="96"/>
              <w:jc w:val="right"/>
              <w:rPr>
                <w:sz w:val="16"/>
              </w:rPr>
            </w:pPr>
          </w:p>
        </w:tc>
        <w:tc>
          <w:tcPr>
            <w:tcW w:w="1536" w:type="dxa"/>
            <w:vAlign w:val="center"/>
          </w:tcPr>
          <w:p w14:paraId="08A51762" w14:textId="77777777" w:rsidR="007C2413" w:rsidRPr="005711AC" w:rsidRDefault="007C2413" w:rsidP="00BC5D66">
            <w:pPr>
              <w:jc w:val="right"/>
            </w:pPr>
          </w:p>
        </w:tc>
      </w:tr>
      <w:tr w:rsidR="007C2413" w:rsidRPr="00597B50" w14:paraId="5F8C60C6" w14:textId="77777777" w:rsidTr="005711AC">
        <w:trPr>
          <w:trHeight w:val="227"/>
          <w:jc w:val="center"/>
        </w:trPr>
        <w:tc>
          <w:tcPr>
            <w:tcW w:w="6274" w:type="dxa"/>
            <w:noWrap/>
            <w:vAlign w:val="bottom"/>
          </w:tcPr>
          <w:p w14:paraId="57D647E1" w14:textId="77777777" w:rsidR="007C2413" w:rsidRPr="00597B50" w:rsidRDefault="007C2413" w:rsidP="005711AC">
            <w:pPr>
              <w:rPr>
                <w:b/>
                <w:sz w:val="18"/>
                <w:szCs w:val="18"/>
                <w:lang w:eastAsia="es-AR"/>
              </w:rPr>
            </w:pPr>
            <w:r w:rsidRPr="00597B50">
              <w:rPr>
                <w:b/>
                <w:sz w:val="18"/>
                <w:szCs w:val="18"/>
                <w:lang w:eastAsia="es-AR"/>
              </w:rPr>
              <w:t xml:space="preserve">Pagos netos: </w:t>
            </w:r>
          </w:p>
        </w:tc>
        <w:tc>
          <w:tcPr>
            <w:tcW w:w="641" w:type="dxa"/>
            <w:vAlign w:val="center"/>
          </w:tcPr>
          <w:p w14:paraId="52905EE6" w14:textId="77777777" w:rsidR="007C2413" w:rsidRPr="005711AC" w:rsidRDefault="007C2413" w:rsidP="00BC5D66">
            <w:pPr>
              <w:ind w:right="96"/>
              <w:rPr>
                <w:b/>
                <w:sz w:val="16"/>
              </w:rPr>
            </w:pPr>
          </w:p>
        </w:tc>
        <w:tc>
          <w:tcPr>
            <w:tcW w:w="1508" w:type="dxa"/>
            <w:shd w:val="clear" w:color="auto" w:fill="auto"/>
            <w:noWrap/>
            <w:vAlign w:val="center"/>
          </w:tcPr>
          <w:p w14:paraId="0795876F" w14:textId="77777777" w:rsidR="007C2413" w:rsidRPr="005711AC" w:rsidRDefault="007C2413" w:rsidP="00BC5D66">
            <w:pPr>
              <w:ind w:right="96"/>
              <w:jc w:val="right"/>
              <w:rPr>
                <w:sz w:val="16"/>
              </w:rPr>
            </w:pPr>
            <w:r w:rsidRPr="005711AC">
              <w:rPr>
                <w:b/>
                <w:sz w:val="16"/>
              </w:rPr>
              <w:t>(1.662.144)</w:t>
            </w:r>
          </w:p>
        </w:tc>
        <w:tc>
          <w:tcPr>
            <w:tcW w:w="1536" w:type="dxa"/>
            <w:vAlign w:val="center"/>
          </w:tcPr>
          <w:p w14:paraId="0E7953B1" w14:textId="77777777" w:rsidR="007C2413" w:rsidRPr="005711AC" w:rsidRDefault="007C2413" w:rsidP="00BC5D66">
            <w:pPr>
              <w:jc w:val="right"/>
            </w:pPr>
            <w:r w:rsidRPr="005711AC">
              <w:rPr>
                <w:b/>
                <w:sz w:val="16"/>
              </w:rPr>
              <w:t>(255.404)</w:t>
            </w:r>
          </w:p>
        </w:tc>
      </w:tr>
      <w:tr w:rsidR="007C2413" w:rsidRPr="00597B50" w14:paraId="37A5B150" w14:textId="77777777" w:rsidTr="005711AC">
        <w:trPr>
          <w:trHeight w:val="227"/>
          <w:jc w:val="center"/>
        </w:trPr>
        <w:tc>
          <w:tcPr>
            <w:tcW w:w="6274" w:type="dxa"/>
            <w:noWrap/>
            <w:vAlign w:val="bottom"/>
          </w:tcPr>
          <w:p w14:paraId="276983F7" w14:textId="77777777" w:rsidR="007C2413" w:rsidRPr="00597B50" w:rsidRDefault="007C2413" w:rsidP="005711AC">
            <w:pPr>
              <w:ind w:firstLine="67"/>
              <w:rPr>
                <w:sz w:val="18"/>
                <w:szCs w:val="18"/>
                <w:lang w:eastAsia="es-AR"/>
              </w:rPr>
            </w:pPr>
            <w:r w:rsidRPr="00597B50">
              <w:rPr>
                <w:sz w:val="18"/>
                <w:szCs w:val="18"/>
                <w:lang w:eastAsia="es-AR"/>
              </w:rPr>
              <w:t xml:space="preserve"> Obligaciones negociables no subordinadas</w:t>
            </w:r>
          </w:p>
        </w:tc>
        <w:tc>
          <w:tcPr>
            <w:tcW w:w="641" w:type="dxa"/>
            <w:vAlign w:val="center"/>
          </w:tcPr>
          <w:p w14:paraId="15F8741F" w14:textId="77777777" w:rsidR="007C2413" w:rsidRPr="005711AC" w:rsidRDefault="007C2413" w:rsidP="00BC5D66">
            <w:pPr>
              <w:ind w:right="96"/>
              <w:rPr>
                <w:sz w:val="16"/>
              </w:rPr>
            </w:pPr>
          </w:p>
        </w:tc>
        <w:tc>
          <w:tcPr>
            <w:tcW w:w="1508" w:type="dxa"/>
            <w:shd w:val="clear" w:color="auto" w:fill="auto"/>
            <w:noWrap/>
            <w:vAlign w:val="center"/>
          </w:tcPr>
          <w:p w14:paraId="778B977C" w14:textId="77777777" w:rsidR="007C2413" w:rsidRPr="005711AC" w:rsidRDefault="007C2413" w:rsidP="00BC5D66">
            <w:pPr>
              <w:ind w:right="96"/>
              <w:jc w:val="right"/>
              <w:rPr>
                <w:sz w:val="16"/>
              </w:rPr>
            </w:pPr>
            <w:r w:rsidRPr="005711AC">
              <w:rPr>
                <w:sz w:val="16"/>
              </w:rPr>
              <w:t>(1.666.356)</w:t>
            </w:r>
          </w:p>
        </w:tc>
        <w:tc>
          <w:tcPr>
            <w:tcW w:w="1536" w:type="dxa"/>
            <w:vAlign w:val="center"/>
          </w:tcPr>
          <w:p w14:paraId="413F622A" w14:textId="77777777" w:rsidR="007C2413" w:rsidRPr="005711AC" w:rsidRDefault="007C2413" w:rsidP="00BC5D66">
            <w:pPr>
              <w:jc w:val="right"/>
            </w:pPr>
            <w:r w:rsidRPr="005711AC">
              <w:rPr>
                <w:sz w:val="16"/>
              </w:rPr>
              <w:t>1.121.642</w:t>
            </w:r>
          </w:p>
        </w:tc>
      </w:tr>
      <w:tr w:rsidR="007C2413" w:rsidRPr="00597B50" w14:paraId="4CA2245D" w14:textId="77777777" w:rsidTr="005711AC">
        <w:trPr>
          <w:trHeight w:val="227"/>
          <w:jc w:val="center"/>
        </w:trPr>
        <w:tc>
          <w:tcPr>
            <w:tcW w:w="6274" w:type="dxa"/>
            <w:noWrap/>
            <w:vAlign w:val="bottom"/>
          </w:tcPr>
          <w:p w14:paraId="6A900B8C" w14:textId="77777777" w:rsidR="007C2413" w:rsidRPr="00597B50" w:rsidRDefault="007C2413" w:rsidP="005711AC">
            <w:pPr>
              <w:ind w:firstLine="67"/>
              <w:rPr>
                <w:sz w:val="18"/>
                <w:szCs w:val="18"/>
                <w:lang w:eastAsia="es-AR"/>
              </w:rPr>
            </w:pPr>
            <w:r w:rsidRPr="00597B50">
              <w:rPr>
                <w:sz w:val="18"/>
                <w:szCs w:val="18"/>
                <w:lang w:eastAsia="es-AR"/>
              </w:rPr>
              <w:t xml:space="preserve"> Financiaciones de entidades financieras locales</w:t>
            </w:r>
          </w:p>
        </w:tc>
        <w:tc>
          <w:tcPr>
            <w:tcW w:w="641" w:type="dxa"/>
            <w:vAlign w:val="center"/>
          </w:tcPr>
          <w:p w14:paraId="3317F09F" w14:textId="77777777" w:rsidR="007C2413" w:rsidRPr="005711AC" w:rsidRDefault="007C2413" w:rsidP="00BC5D66">
            <w:pPr>
              <w:ind w:right="96"/>
              <w:rPr>
                <w:sz w:val="16"/>
              </w:rPr>
            </w:pPr>
          </w:p>
        </w:tc>
        <w:tc>
          <w:tcPr>
            <w:tcW w:w="1508" w:type="dxa"/>
            <w:shd w:val="clear" w:color="auto" w:fill="auto"/>
            <w:noWrap/>
            <w:vAlign w:val="center"/>
          </w:tcPr>
          <w:p w14:paraId="3876D9C8" w14:textId="77777777" w:rsidR="007C2413" w:rsidRPr="005711AC" w:rsidRDefault="007C2413" w:rsidP="00BC5D66">
            <w:pPr>
              <w:ind w:right="96"/>
              <w:jc w:val="right"/>
              <w:rPr>
                <w:sz w:val="16"/>
              </w:rPr>
            </w:pPr>
            <w:r w:rsidRPr="005711AC">
              <w:rPr>
                <w:sz w:val="16"/>
              </w:rPr>
              <w:t>4.212</w:t>
            </w:r>
          </w:p>
        </w:tc>
        <w:tc>
          <w:tcPr>
            <w:tcW w:w="1536" w:type="dxa"/>
            <w:vAlign w:val="center"/>
          </w:tcPr>
          <w:p w14:paraId="428D9537" w14:textId="77777777" w:rsidR="007C2413" w:rsidRPr="005711AC" w:rsidRDefault="007C2413" w:rsidP="00BC5D66">
            <w:pPr>
              <w:jc w:val="right"/>
            </w:pPr>
            <w:r w:rsidRPr="005711AC">
              <w:rPr>
                <w:sz w:val="16"/>
              </w:rPr>
              <w:t>(1.924.201)</w:t>
            </w:r>
          </w:p>
        </w:tc>
      </w:tr>
      <w:tr w:rsidR="007C2413" w:rsidRPr="00597B50" w14:paraId="2CF36DF6" w14:textId="77777777" w:rsidTr="005711AC">
        <w:trPr>
          <w:trHeight w:val="227"/>
          <w:jc w:val="center"/>
        </w:trPr>
        <w:tc>
          <w:tcPr>
            <w:tcW w:w="6274" w:type="dxa"/>
            <w:noWrap/>
            <w:vAlign w:val="bottom"/>
          </w:tcPr>
          <w:p w14:paraId="0359E545" w14:textId="77777777" w:rsidR="007C2413" w:rsidRPr="00597B50" w:rsidRDefault="007C2413" w:rsidP="005711AC">
            <w:pPr>
              <w:ind w:firstLine="67"/>
              <w:rPr>
                <w:sz w:val="18"/>
                <w:szCs w:val="18"/>
                <w:lang w:eastAsia="es-AR"/>
              </w:rPr>
            </w:pPr>
            <w:r w:rsidRPr="00597B50">
              <w:rPr>
                <w:sz w:val="18"/>
                <w:szCs w:val="18"/>
                <w:lang w:eastAsia="es-AR"/>
              </w:rPr>
              <w:t xml:space="preserve"> Emisión de instrumentos de patrimonio propio</w:t>
            </w:r>
          </w:p>
        </w:tc>
        <w:tc>
          <w:tcPr>
            <w:tcW w:w="641" w:type="dxa"/>
            <w:vAlign w:val="center"/>
          </w:tcPr>
          <w:p w14:paraId="2ABD479B" w14:textId="77777777" w:rsidR="007C2413" w:rsidRPr="005711AC" w:rsidRDefault="007C2413" w:rsidP="00BC5D66">
            <w:pPr>
              <w:ind w:right="96"/>
              <w:rPr>
                <w:sz w:val="16"/>
              </w:rPr>
            </w:pPr>
          </w:p>
        </w:tc>
        <w:tc>
          <w:tcPr>
            <w:tcW w:w="1508" w:type="dxa"/>
            <w:shd w:val="clear" w:color="auto" w:fill="auto"/>
            <w:noWrap/>
            <w:vAlign w:val="center"/>
          </w:tcPr>
          <w:p w14:paraId="3A70E059" w14:textId="77777777" w:rsidR="007C2413" w:rsidRPr="005711AC" w:rsidRDefault="007C2413" w:rsidP="00BC5D66">
            <w:pPr>
              <w:ind w:right="96"/>
              <w:jc w:val="right"/>
              <w:rPr>
                <w:sz w:val="16"/>
              </w:rPr>
            </w:pPr>
            <w:r w:rsidRPr="005711AC">
              <w:rPr>
                <w:sz w:val="16"/>
              </w:rPr>
              <w:t>-</w:t>
            </w:r>
          </w:p>
        </w:tc>
        <w:tc>
          <w:tcPr>
            <w:tcW w:w="1536" w:type="dxa"/>
            <w:vAlign w:val="center"/>
          </w:tcPr>
          <w:p w14:paraId="175B8469" w14:textId="77777777" w:rsidR="007C2413" w:rsidRPr="005711AC" w:rsidRDefault="007C2413" w:rsidP="00BC5D66">
            <w:pPr>
              <w:jc w:val="right"/>
            </w:pPr>
            <w:r w:rsidRPr="005711AC">
              <w:rPr>
                <w:sz w:val="16"/>
              </w:rPr>
              <w:t>547.155</w:t>
            </w:r>
          </w:p>
        </w:tc>
      </w:tr>
      <w:tr w:rsidR="007C2413" w:rsidRPr="00597B50" w14:paraId="540A044B" w14:textId="77777777" w:rsidTr="005711AC">
        <w:trPr>
          <w:trHeight w:val="196"/>
          <w:jc w:val="center"/>
        </w:trPr>
        <w:tc>
          <w:tcPr>
            <w:tcW w:w="6274" w:type="dxa"/>
            <w:noWrap/>
            <w:vAlign w:val="bottom"/>
          </w:tcPr>
          <w:p w14:paraId="11CE4A97" w14:textId="77777777" w:rsidR="007C2413" w:rsidRPr="005711AC" w:rsidRDefault="007C2413" w:rsidP="005711AC">
            <w:pPr>
              <w:rPr>
                <w:sz w:val="16"/>
              </w:rPr>
            </w:pPr>
          </w:p>
        </w:tc>
        <w:tc>
          <w:tcPr>
            <w:tcW w:w="641" w:type="dxa"/>
            <w:vAlign w:val="center"/>
          </w:tcPr>
          <w:p w14:paraId="32103CA0" w14:textId="77777777" w:rsidR="007C2413" w:rsidRPr="005711AC" w:rsidRDefault="007C2413" w:rsidP="00BC5D66">
            <w:pPr>
              <w:ind w:right="96"/>
              <w:rPr>
                <w:sz w:val="16"/>
              </w:rPr>
            </w:pPr>
          </w:p>
        </w:tc>
        <w:tc>
          <w:tcPr>
            <w:tcW w:w="1508" w:type="dxa"/>
            <w:shd w:val="clear" w:color="auto" w:fill="auto"/>
            <w:noWrap/>
            <w:vAlign w:val="center"/>
          </w:tcPr>
          <w:p w14:paraId="33F2A1B0" w14:textId="77777777" w:rsidR="007C2413" w:rsidRPr="005711AC" w:rsidRDefault="007C2413" w:rsidP="00BC5D66">
            <w:pPr>
              <w:ind w:right="96"/>
              <w:jc w:val="right"/>
              <w:rPr>
                <w:sz w:val="16"/>
              </w:rPr>
            </w:pPr>
          </w:p>
        </w:tc>
        <w:tc>
          <w:tcPr>
            <w:tcW w:w="1536" w:type="dxa"/>
            <w:vAlign w:val="center"/>
          </w:tcPr>
          <w:p w14:paraId="7E31B56D" w14:textId="77777777" w:rsidR="007C2413" w:rsidRPr="005711AC" w:rsidRDefault="007C2413" w:rsidP="00BC5D66">
            <w:pPr>
              <w:jc w:val="right"/>
            </w:pPr>
          </w:p>
        </w:tc>
      </w:tr>
      <w:tr w:rsidR="007C2413" w:rsidRPr="00597B50" w14:paraId="451D0EE6" w14:textId="77777777" w:rsidTr="005711AC">
        <w:trPr>
          <w:trHeight w:val="255"/>
          <w:jc w:val="center"/>
        </w:trPr>
        <w:tc>
          <w:tcPr>
            <w:tcW w:w="6274" w:type="dxa"/>
            <w:noWrap/>
            <w:vAlign w:val="bottom"/>
          </w:tcPr>
          <w:p w14:paraId="1F538817" w14:textId="77777777" w:rsidR="007C2413" w:rsidRPr="00597B50" w:rsidRDefault="007C2413" w:rsidP="005711AC">
            <w:pPr>
              <w:rPr>
                <w:b/>
                <w:sz w:val="18"/>
                <w:szCs w:val="18"/>
                <w:lang w:eastAsia="es-AR"/>
              </w:rPr>
            </w:pPr>
            <w:r w:rsidRPr="00597B50">
              <w:rPr>
                <w:b/>
                <w:sz w:val="18"/>
                <w:szCs w:val="18"/>
                <w:lang w:eastAsia="es-AR"/>
              </w:rPr>
              <w:t>TOTAL DE LAS ACTIVIDADES DE FINANCIACIÓN (C)</w:t>
            </w:r>
          </w:p>
        </w:tc>
        <w:tc>
          <w:tcPr>
            <w:tcW w:w="641" w:type="dxa"/>
            <w:vAlign w:val="center"/>
          </w:tcPr>
          <w:p w14:paraId="6298A1D6" w14:textId="77777777" w:rsidR="007C2413" w:rsidRPr="005711AC" w:rsidRDefault="007C2413" w:rsidP="00BC5D66">
            <w:pPr>
              <w:ind w:right="96"/>
              <w:rPr>
                <w:b/>
                <w:sz w:val="16"/>
              </w:rPr>
            </w:pPr>
          </w:p>
        </w:tc>
        <w:tc>
          <w:tcPr>
            <w:tcW w:w="1508" w:type="dxa"/>
            <w:shd w:val="clear" w:color="auto" w:fill="auto"/>
            <w:noWrap/>
            <w:vAlign w:val="center"/>
          </w:tcPr>
          <w:p w14:paraId="14857386" w14:textId="77777777" w:rsidR="007C2413" w:rsidRPr="005711AC" w:rsidRDefault="007C2413" w:rsidP="00BC5D66">
            <w:pPr>
              <w:ind w:right="96"/>
              <w:jc w:val="right"/>
              <w:rPr>
                <w:sz w:val="16"/>
              </w:rPr>
            </w:pPr>
            <w:r w:rsidRPr="005711AC">
              <w:rPr>
                <w:b/>
                <w:sz w:val="16"/>
              </w:rPr>
              <w:t>(1.662.144)</w:t>
            </w:r>
          </w:p>
        </w:tc>
        <w:tc>
          <w:tcPr>
            <w:tcW w:w="1536" w:type="dxa"/>
            <w:vAlign w:val="center"/>
          </w:tcPr>
          <w:p w14:paraId="5EAD9AEB" w14:textId="77777777" w:rsidR="007C2413" w:rsidRPr="005711AC" w:rsidRDefault="007C2413" w:rsidP="00BC5D66">
            <w:pPr>
              <w:jc w:val="right"/>
            </w:pPr>
            <w:r w:rsidRPr="005711AC">
              <w:rPr>
                <w:b/>
                <w:sz w:val="16"/>
              </w:rPr>
              <w:t>(255.404)</w:t>
            </w:r>
          </w:p>
        </w:tc>
      </w:tr>
      <w:tr w:rsidR="007C2413" w:rsidRPr="00597B50" w14:paraId="2A985B67" w14:textId="77777777" w:rsidTr="005711AC">
        <w:trPr>
          <w:trHeight w:val="146"/>
          <w:jc w:val="center"/>
        </w:trPr>
        <w:tc>
          <w:tcPr>
            <w:tcW w:w="6274" w:type="dxa"/>
            <w:noWrap/>
            <w:vAlign w:val="bottom"/>
          </w:tcPr>
          <w:p w14:paraId="06D16C1E" w14:textId="77777777" w:rsidR="007C2413" w:rsidRPr="005711AC" w:rsidRDefault="007C2413" w:rsidP="005711AC">
            <w:pPr>
              <w:rPr>
                <w:b/>
                <w:sz w:val="16"/>
                <w:lang w:val="es-ES"/>
              </w:rPr>
            </w:pPr>
          </w:p>
        </w:tc>
        <w:tc>
          <w:tcPr>
            <w:tcW w:w="641" w:type="dxa"/>
            <w:vAlign w:val="center"/>
          </w:tcPr>
          <w:p w14:paraId="2B2D7738" w14:textId="77777777" w:rsidR="007C2413" w:rsidRPr="005711AC" w:rsidRDefault="007C2413" w:rsidP="00BC5D66">
            <w:pPr>
              <w:ind w:right="96"/>
              <w:rPr>
                <w:sz w:val="16"/>
              </w:rPr>
            </w:pPr>
          </w:p>
        </w:tc>
        <w:tc>
          <w:tcPr>
            <w:tcW w:w="1508" w:type="dxa"/>
            <w:shd w:val="clear" w:color="auto" w:fill="auto"/>
            <w:noWrap/>
            <w:vAlign w:val="center"/>
          </w:tcPr>
          <w:p w14:paraId="0A435B4A" w14:textId="77777777" w:rsidR="007C2413" w:rsidRPr="005711AC" w:rsidRDefault="007C2413" w:rsidP="00BC5D66">
            <w:pPr>
              <w:ind w:right="96"/>
              <w:jc w:val="right"/>
              <w:rPr>
                <w:sz w:val="16"/>
              </w:rPr>
            </w:pPr>
          </w:p>
        </w:tc>
        <w:tc>
          <w:tcPr>
            <w:tcW w:w="1536" w:type="dxa"/>
            <w:vAlign w:val="center"/>
          </w:tcPr>
          <w:p w14:paraId="5511E559" w14:textId="77777777" w:rsidR="007C2413" w:rsidRPr="005711AC" w:rsidRDefault="007C2413" w:rsidP="00BC5D66">
            <w:pPr>
              <w:jc w:val="right"/>
            </w:pPr>
          </w:p>
        </w:tc>
      </w:tr>
      <w:tr w:rsidR="007C2413" w:rsidRPr="00597B50" w14:paraId="24F2FAD1" w14:textId="77777777" w:rsidTr="005711AC">
        <w:trPr>
          <w:trHeight w:val="255"/>
          <w:jc w:val="center"/>
        </w:trPr>
        <w:tc>
          <w:tcPr>
            <w:tcW w:w="6274" w:type="dxa"/>
            <w:noWrap/>
            <w:vAlign w:val="bottom"/>
          </w:tcPr>
          <w:p w14:paraId="31F7509E" w14:textId="77777777" w:rsidR="007C2413" w:rsidRPr="00597B50" w:rsidRDefault="007C2413" w:rsidP="005711AC">
            <w:pPr>
              <w:rPr>
                <w:b/>
                <w:sz w:val="18"/>
                <w:szCs w:val="18"/>
                <w:lang w:eastAsia="es-AR"/>
              </w:rPr>
            </w:pPr>
            <w:r w:rsidRPr="00597B50">
              <w:rPr>
                <w:b/>
                <w:sz w:val="18"/>
                <w:szCs w:val="18"/>
                <w:lang w:eastAsia="es-AR"/>
              </w:rPr>
              <w:t>EFECTO DE LAS VARIACIONES DEL TIPO DE CAMBIO (D)</w:t>
            </w:r>
          </w:p>
        </w:tc>
        <w:tc>
          <w:tcPr>
            <w:tcW w:w="641" w:type="dxa"/>
            <w:vAlign w:val="center"/>
          </w:tcPr>
          <w:p w14:paraId="77DC7AD6" w14:textId="77777777" w:rsidR="007C2413" w:rsidRPr="005711AC" w:rsidRDefault="007C2413" w:rsidP="00BC5D66">
            <w:pPr>
              <w:ind w:right="96"/>
              <w:rPr>
                <w:b/>
                <w:sz w:val="16"/>
              </w:rPr>
            </w:pPr>
          </w:p>
        </w:tc>
        <w:tc>
          <w:tcPr>
            <w:tcW w:w="1508" w:type="dxa"/>
            <w:shd w:val="clear" w:color="auto" w:fill="auto"/>
            <w:noWrap/>
            <w:vAlign w:val="center"/>
          </w:tcPr>
          <w:p w14:paraId="606161D8" w14:textId="77777777" w:rsidR="007C2413" w:rsidRPr="005711AC" w:rsidRDefault="007C2413" w:rsidP="00BC5D66">
            <w:pPr>
              <w:ind w:right="96"/>
              <w:jc w:val="right"/>
              <w:rPr>
                <w:b/>
                <w:sz w:val="16"/>
              </w:rPr>
            </w:pPr>
            <w:r w:rsidRPr="005711AC">
              <w:rPr>
                <w:b/>
                <w:sz w:val="16"/>
              </w:rPr>
              <w:t>1.960</w:t>
            </w:r>
          </w:p>
        </w:tc>
        <w:tc>
          <w:tcPr>
            <w:tcW w:w="1536" w:type="dxa"/>
            <w:vAlign w:val="center"/>
          </w:tcPr>
          <w:p w14:paraId="12F39049" w14:textId="77777777" w:rsidR="007C2413" w:rsidRPr="005711AC" w:rsidRDefault="007C2413" w:rsidP="00BC5D66">
            <w:pPr>
              <w:jc w:val="right"/>
            </w:pPr>
            <w:r w:rsidRPr="005711AC">
              <w:rPr>
                <w:b/>
                <w:sz w:val="16"/>
              </w:rPr>
              <w:t>9.515</w:t>
            </w:r>
          </w:p>
        </w:tc>
      </w:tr>
      <w:tr w:rsidR="007C2413" w:rsidRPr="00597B50" w14:paraId="5025C46F" w14:textId="77777777" w:rsidTr="005711AC">
        <w:trPr>
          <w:trHeight w:val="255"/>
          <w:jc w:val="center"/>
        </w:trPr>
        <w:tc>
          <w:tcPr>
            <w:tcW w:w="6274" w:type="dxa"/>
            <w:noWrap/>
            <w:vAlign w:val="bottom"/>
          </w:tcPr>
          <w:p w14:paraId="188CE38B" w14:textId="77777777" w:rsidR="007C2413" w:rsidRPr="00597B50" w:rsidRDefault="007C2413" w:rsidP="005711AC">
            <w:pPr>
              <w:rPr>
                <w:b/>
                <w:sz w:val="18"/>
                <w:szCs w:val="18"/>
                <w:lang w:eastAsia="es-AR"/>
              </w:rPr>
            </w:pPr>
          </w:p>
        </w:tc>
        <w:tc>
          <w:tcPr>
            <w:tcW w:w="641" w:type="dxa"/>
            <w:vAlign w:val="center"/>
          </w:tcPr>
          <w:p w14:paraId="70020723" w14:textId="77777777" w:rsidR="007C2413" w:rsidRPr="005711AC" w:rsidRDefault="007C2413" w:rsidP="00BC5D66">
            <w:pPr>
              <w:ind w:right="96"/>
              <w:rPr>
                <w:b/>
                <w:sz w:val="16"/>
              </w:rPr>
            </w:pPr>
          </w:p>
        </w:tc>
        <w:tc>
          <w:tcPr>
            <w:tcW w:w="1508" w:type="dxa"/>
            <w:shd w:val="clear" w:color="auto" w:fill="auto"/>
            <w:noWrap/>
            <w:vAlign w:val="center"/>
          </w:tcPr>
          <w:p w14:paraId="18D8BA09" w14:textId="77777777" w:rsidR="007C2413" w:rsidRPr="005711AC" w:rsidRDefault="007C2413" w:rsidP="00BC5D66">
            <w:pPr>
              <w:ind w:right="96"/>
              <w:jc w:val="right"/>
              <w:rPr>
                <w:b/>
                <w:sz w:val="16"/>
              </w:rPr>
            </w:pPr>
          </w:p>
        </w:tc>
        <w:tc>
          <w:tcPr>
            <w:tcW w:w="1536" w:type="dxa"/>
            <w:vAlign w:val="center"/>
          </w:tcPr>
          <w:p w14:paraId="4D65A989" w14:textId="77777777" w:rsidR="007C2413" w:rsidRPr="005711AC" w:rsidRDefault="007C2413" w:rsidP="00BC5D66">
            <w:pPr>
              <w:jc w:val="right"/>
            </w:pPr>
          </w:p>
        </w:tc>
      </w:tr>
      <w:tr w:rsidR="007C2413" w:rsidRPr="00597B50" w14:paraId="34A1CF24" w14:textId="77777777" w:rsidTr="005711AC">
        <w:trPr>
          <w:trHeight w:val="255"/>
          <w:jc w:val="center"/>
        </w:trPr>
        <w:tc>
          <w:tcPr>
            <w:tcW w:w="6274" w:type="dxa"/>
            <w:noWrap/>
            <w:vAlign w:val="bottom"/>
          </w:tcPr>
          <w:p w14:paraId="53EDC418" w14:textId="77777777" w:rsidR="007C2413" w:rsidRPr="00597B50" w:rsidRDefault="007C2413" w:rsidP="005711AC">
            <w:pPr>
              <w:rPr>
                <w:b/>
                <w:sz w:val="18"/>
                <w:szCs w:val="18"/>
                <w:lang w:eastAsia="es-AR"/>
              </w:rPr>
            </w:pPr>
            <w:r w:rsidRPr="00597B50">
              <w:rPr>
                <w:b/>
                <w:sz w:val="18"/>
                <w:szCs w:val="18"/>
                <w:lang w:eastAsia="es-AR"/>
              </w:rPr>
              <w:t>EFECTO NETO DEL RESULTADO MONETARIO DE EFECTIVO Y EQUIVALENTES (E)</w:t>
            </w:r>
          </w:p>
        </w:tc>
        <w:tc>
          <w:tcPr>
            <w:tcW w:w="641" w:type="dxa"/>
            <w:vAlign w:val="center"/>
          </w:tcPr>
          <w:p w14:paraId="6388AA87" w14:textId="77777777" w:rsidR="007C2413" w:rsidRPr="005711AC" w:rsidRDefault="007C2413" w:rsidP="00BC5D66">
            <w:pPr>
              <w:ind w:right="96"/>
              <w:rPr>
                <w:b/>
                <w:sz w:val="16"/>
              </w:rPr>
            </w:pPr>
          </w:p>
        </w:tc>
        <w:tc>
          <w:tcPr>
            <w:tcW w:w="1508" w:type="dxa"/>
            <w:shd w:val="clear" w:color="auto" w:fill="auto"/>
            <w:noWrap/>
            <w:vAlign w:val="bottom"/>
          </w:tcPr>
          <w:p w14:paraId="0D02E6C5" w14:textId="77777777" w:rsidR="007C2413" w:rsidRPr="005711AC" w:rsidRDefault="007C2413" w:rsidP="00BC5D66">
            <w:pPr>
              <w:ind w:right="96"/>
              <w:jc w:val="right"/>
              <w:rPr>
                <w:b/>
                <w:sz w:val="16"/>
              </w:rPr>
            </w:pPr>
            <w:r w:rsidRPr="005711AC">
              <w:rPr>
                <w:b/>
                <w:sz w:val="16"/>
              </w:rPr>
              <w:t>(129.318)</w:t>
            </w:r>
          </w:p>
        </w:tc>
        <w:tc>
          <w:tcPr>
            <w:tcW w:w="1536" w:type="dxa"/>
            <w:vAlign w:val="bottom"/>
          </w:tcPr>
          <w:p w14:paraId="435BD25B" w14:textId="77777777" w:rsidR="007C2413" w:rsidRPr="005711AC" w:rsidRDefault="007C2413" w:rsidP="00BC5D66">
            <w:pPr>
              <w:jc w:val="right"/>
            </w:pPr>
            <w:r w:rsidRPr="005711AC">
              <w:rPr>
                <w:b/>
                <w:sz w:val="16"/>
              </w:rPr>
              <w:t>(247.587)</w:t>
            </w:r>
          </w:p>
        </w:tc>
      </w:tr>
      <w:tr w:rsidR="007C2413" w:rsidRPr="00597B50" w14:paraId="1776BFA5" w14:textId="77777777" w:rsidTr="005711AC">
        <w:trPr>
          <w:trHeight w:val="138"/>
          <w:jc w:val="center"/>
        </w:trPr>
        <w:tc>
          <w:tcPr>
            <w:tcW w:w="6274" w:type="dxa"/>
            <w:noWrap/>
            <w:vAlign w:val="bottom"/>
          </w:tcPr>
          <w:p w14:paraId="3E946900" w14:textId="77777777" w:rsidR="007C2413" w:rsidRPr="005711AC" w:rsidRDefault="007C2413" w:rsidP="005711AC">
            <w:pPr>
              <w:ind w:firstLine="356"/>
              <w:rPr>
                <w:sz w:val="16"/>
              </w:rPr>
            </w:pPr>
          </w:p>
        </w:tc>
        <w:tc>
          <w:tcPr>
            <w:tcW w:w="641" w:type="dxa"/>
            <w:vAlign w:val="center"/>
          </w:tcPr>
          <w:p w14:paraId="5E8D056E" w14:textId="77777777" w:rsidR="007C2413" w:rsidRPr="005711AC" w:rsidRDefault="007C2413" w:rsidP="00BC5D66">
            <w:pPr>
              <w:ind w:right="96"/>
              <w:rPr>
                <w:sz w:val="16"/>
              </w:rPr>
            </w:pPr>
          </w:p>
        </w:tc>
        <w:tc>
          <w:tcPr>
            <w:tcW w:w="1508" w:type="dxa"/>
            <w:shd w:val="clear" w:color="auto" w:fill="auto"/>
            <w:noWrap/>
            <w:vAlign w:val="center"/>
          </w:tcPr>
          <w:p w14:paraId="63164465" w14:textId="77777777" w:rsidR="007C2413" w:rsidRPr="005711AC" w:rsidRDefault="007C2413" w:rsidP="00BC5D66">
            <w:pPr>
              <w:ind w:right="96"/>
              <w:jc w:val="right"/>
              <w:rPr>
                <w:sz w:val="16"/>
              </w:rPr>
            </w:pPr>
          </w:p>
        </w:tc>
        <w:tc>
          <w:tcPr>
            <w:tcW w:w="1536" w:type="dxa"/>
            <w:vAlign w:val="center"/>
          </w:tcPr>
          <w:p w14:paraId="684AC50F" w14:textId="77777777" w:rsidR="007C2413" w:rsidRPr="005711AC" w:rsidRDefault="007C2413" w:rsidP="00BC5D66">
            <w:pPr>
              <w:jc w:val="right"/>
            </w:pPr>
          </w:p>
        </w:tc>
      </w:tr>
      <w:tr w:rsidR="007C2413" w:rsidRPr="00597B50" w14:paraId="5D6A6FD9" w14:textId="77777777" w:rsidTr="005711AC">
        <w:trPr>
          <w:trHeight w:val="259"/>
          <w:jc w:val="center"/>
        </w:trPr>
        <w:tc>
          <w:tcPr>
            <w:tcW w:w="6274" w:type="dxa"/>
            <w:noWrap/>
            <w:vAlign w:val="bottom"/>
          </w:tcPr>
          <w:p w14:paraId="41A2E5B2" w14:textId="77777777" w:rsidR="007C2413" w:rsidRPr="00597B50" w:rsidRDefault="007C2413" w:rsidP="005711AC">
            <w:pPr>
              <w:rPr>
                <w:b/>
                <w:sz w:val="18"/>
                <w:szCs w:val="18"/>
                <w:u w:val="single"/>
                <w:lang w:eastAsia="es-AR"/>
              </w:rPr>
            </w:pPr>
            <w:r w:rsidRPr="00597B50">
              <w:rPr>
                <w:b/>
                <w:sz w:val="18"/>
                <w:szCs w:val="18"/>
                <w:u w:val="single"/>
                <w:lang w:eastAsia="es-AR"/>
              </w:rPr>
              <w:t>TOTAL DE LA VARIACIÓN DE LOS FLUJOS DE EFECTIVO:</w:t>
            </w:r>
          </w:p>
        </w:tc>
        <w:tc>
          <w:tcPr>
            <w:tcW w:w="641" w:type="dxa"/>
            <w:vAlign w:val="center"/>
          </w:tcPr>
          <w:p w14:paraId="2152C5D1" w14:textId="77777777" w:rsidR="007C2413" w:rsidRPr="005711AC" w:rsidRDefault="007C2413" w:rsidP="00BC5D66">
            <w:pPr>
              <w:ind w:right="96"/>
              <w:rPr>
                <w:b/>
                <w:sz w:val="16"/>
              </w:rPr>
            </w:pPr>
          </w:p>
        </w:tc>
        <w:tc>
          <w:tcPr>
            <w:tcW w:w="1508" w:type="dxa"/>
            <w:shd w:val="clear" w:color="auto" w:fill="auto"/>
            <w:noWrap/>
            <w:vAlign w:val="center"/>
          </w:tcPr>
          <w:p w14:paraId="7F7BA8D5" w14:textId="77777777" w:rsidR="007C2413" w:rsidRPr="005711AC" w:rsidRDefault="007C2413" w:rsidP="00BC5D66">
            <w:pPr>
              <w:ind w:right="96"/>
              <w:jc w:val="right"/>
              <w:rPr>
                <w:b/>
                <w:sz w:val="16"/>
              </w:rPr>
            </w:pPr>
          </w:p>
        </w:tc>
        <w:tc>
          <w:tcPr>
            <w:tcW w:w="1536" w:type="dxa"/>
            <w:vAlign w:val="center"/>
          </w:tcPr>
          <w:p w14:paraId="4608DF47" w14:textId="77777777" w:rsidR="007C2413" w:rsidRPr="005711AC" w:rsidRDefault="007C2413" w:rsidP="00BC5D66">
            <w:pPr>
              <w:jc w:val="right"/>
            </w:pPr>
          </w:p>
        </w:tc>
      </w:tr>
      <w:tr w:rsidR="007C2413" w:rsidRPr="00597B50" w14:paraId="460D77F0" w14:textId="77777777" w:rsidTr="005711AC">
        <w:trPr>
          <w:trHeight w:val="106"/>
          <w:jc w:val="center"/>
        </w:trPr>
        <w:tc>
          <w:tcPr>
            <w:tcW w:w="6274" w:type="dxa"/>
            <w:noWrap/>
            <w:vAlign w:val="bottom"/>
          </w:tcPr>
          <w:p w14:paraId="5751B57E" w14:textId="77777777" w:rsidR="007C2413" w:rsidRPr="005711AC" w:rsidRDefault="007C2413" w:rsidP="005711AC">
            <w:pPr>
              <w:rPr>
                <w:sz w:val="16"/>
              </w:rPr>
            </w:pPr>
          </w:p>
        </w:tc>
        <w:tc>
          <w:tcPr>
            <w:tcW w:w="641" w:type="dxa"/>
            <w:vAlign w:val="center"/>
          </w:tcPr>
          <w:p w14:paraId="74AC7E8F" w14:textId="77777777" w:rsidR="007C2413" w:rsidRPr="005711AC" w:rsidRDefault="007C2413" w:rsidP="00BC5D66">
            <w:pPr>
              <w:ind w:right="96"/>
              <w:rPr>
                <w:sz w:val="16"/>
              </w:rPr>
            </w:pPr>
          </w:p>
        </w:tc>
        <w:tc>
          <w:tcPr>
            <w:tcW w:w="1508" w:type="dxa"/>
            <w:shd w:val="clear" w:color="auto" w:fill="auto"/>
            <w:noWrap/>
            <w:vAlign w:val="center"/>
          </w:tcPr>
          <w:p w14:paraId="18802159" w14:textId="77777777" w:rsidR="007C2413" w:rsidRPr="005711AC" w:rsidRDefault="007C2413" w:rsidP="00BC5D66">
            <w:pPr>
              <w:ind w:right="96"/>
              <w:jc w:val="right"/>
              <w:rPr>
                <w:sz w:val="16"/>
              </w:rPr>
            </w:pPr>
          </w:p>
        </w:tc>
        <w:tc>
          <w:tcPr>
            <w:tcW w:w="1536" w:type="dxa"/>
            <w:vAlign w:val="center"/>
          </w:tcPr>
          <w:p w14:paraId="068C0E4E" w14:textId="77777777" w:rsidR="007C2413" w:rsidRPr="005711AC" w:rsidRDefault="007C2413" w:rsidP="00BC5D66">
            <w:pPr>
              <w:jc w:val="right"/>
            </w:pPr>
          </w:p>
        </w:tc>
      </w:tr>
      <w:tr w:rsidR="007C2413" w:rsidRPr="00597B50" w14:paraId="26B0D1C7" w14:textId="77777777" w:rsidTr="005711AC">
        <w:trPr>
          <w:trHeight w:val="454"/>
          <w:jc w:val="center"/>
        </w:trPr>
        <w:tc>
          <w:tcPr>
            <w:tcW w:w="6274" w:type="dxa"/>
            <w:noWrap/>
            <w:vAlign w:val="center"/>
          </w:tcPr>
          <w:p w14:paraId="0DBF1579" w14:textId="77777777" w:rsidR="007C2413" w:rsidRPr="00597B50" w:rsidRDefault="007C2413" w:rsidP="005711AC">
            <w:pPr>
              <w:rPr>
                <w:b/>
                <w:sz w:val="18"/>
                <w:szCs w:val="18"/>
                <w:lang w:eastAsia="es-AR"/>
              </w:rPr>
            </w:pPr>
            <w:r w:rsidRPr="00597B50">
              <w:rPr>
                <w:b/>
                <w:sz w:val="18"/>
                <w:szCs w:val="18"/>
                <w:lang w:eastAsia="es-AR"/>
              </w:rPr>
              <w:t>(DISMINUCIÓN) / AUMENTO DEL EFECTIVO Y EQUIVALENTES (A+B+C+D+E)</w:t>
            </w:r>
          </w:p>
        </w:tc>
        <w:tc>
          <w:tcPr>
            <w:tcW w:w="641" w:type="dxa"/>
            <w:vAlign w:val="center"/>
          </w:tcPr>
          <w:p w14:paraId="76A769EB" w14:textId="77777777" w:rsidR="007C2413" w:rsidRPr="005711AC" w:rsidRDefault="007C2413" w:rsidP="00BC5D66">
            <w:pPr>
              <w:ind w:right="96"/>
              <w:rPr>
                <w:b/>
                <w:sz w:val="16"/>
              </w:rPr>
            </w:pPr>
          </w:p>
        </w:tc>
        <w:tc>
          <w:tcPr>
            <w:tcW w:w="1508" w:type="dxa"/>
            <w:shd w:val="clear" w:color="auto" w:fill="auto"/>
            <w:noWrap/>
            <w:vAlign w:val="center"/>
          </w:tcPr>
          <w:p w14:paraId="0F974799" w14:textId="77777777" w:rsidR="007C2413" w:rsidRPr="005711AC" w:rsidRDefault="007C2413" w:rsidP="00BC5D66">
            <w:pPr>
              <w:ind w:right="96"/>
              <w:jc w:val="right"/>
              <w:rPr>
                <w:b/>
                <w:sz w:val="16"/>
              </w:rPr>
            </w:pPr>
            <w:r w:rsidRPr="005711AC">
              <w:rPr>
                <w:b/>
                <w:sz w:val="16"/>
              </w:rPr>
              <w:t>(281.017)</w:t>
            </w:r>
          </w:p>
        </w:tc>
        <w:tc>
          <w:tcPr>
            <w:tcW w:w="1536" w:type="dxa"/>
            <w:vAlign w:val="center"/>
          </w:tcPr>
          <w:p w14:paraId="39A2695C" w14:textId="77777777" w:rsidR="007C2413" w:rsidRPr="005711AC" w:rsidRDefault="007C2413" w:rsidP="00BC5D66">
            <w:pPr>
              <w:jc w:val="right"/>
            </w:pPr>
            <w:r w:rsidRPr="005711AC">
              <w:rPr>
                <w:b/>
                <w:sz w:val="16"/>
              </w:rPr>
              <w:t>227.920</w:t>
            </w:r>
          </w:p>
        </w:tc>
      </w:tr>
      <w:tr w:rsidR="007C2413" w:rsidRPr="00597B50" w14:paraId="0D5BC027" w14:textId="77777777" w:rsidTr="005711AC">
        <w:trPr>
          <w:trHeight w:val="102"/>
          <w:jc w:val="center"/>
        </w:trPr>
        <w:tc>
          <w:tcPr>
            <w:tcW w:w="6274" w:type="dxa"/>
            <w:noWrap/>
            <w:vAlign w:val="bottom"/>
          </w:tcPr>
          <w:p w14:paraId="686C9396" w14:textId="77777777" w:rsidR="007C2413" w:rsidRPr="005711AC" w:rsidRDefault="007C2413" w:rsidP="005711AC">
            <w:pPr>
              <w:rPr>
                <w:b/>
                <w:sz w:val="16"/>
              </w:rPr>
            </w:pPr>
          </w:p>
        </w:tc>
        <w:tc>
          <w:tcPr>
            <w:tcW w:w="641" w:type="dxa"/>
            <w:vAlign w:val="center"/>
          </w:tcPr>
          <w:p w14:paraId="2866C898" w14:textId="77777777" w:rsidR="007C2413" w:rsidRPr="005711AC" w:rsidRDefault="007C2413" w:rsidP="00BC5D66">
            <w:pPr>
              <w:ind w:right="96"/>
              <w:rPr>
                <w:sz w:val="16"/>
              </w:rPr>
            </w:pPr>
          </w:p>
        </w:tc>
        <w:tc>
          <w:tcPr>
            <w:tcW w:w="1508" w:type="dxa"/>
            <w:shd w:val="clear" w:color="auto" w:fill="auto"/>
            <w:noWrap/>
            <w:vAlign w:val="center"/>
          </w:tcPr>
          <w:p w14:paraId="0A2A46AA" w14:textId="77777777" w:rsidR="007C2413" w:rsidRPr="005711AC" w:rsidRDefault="007C2413" w:rsidP="00BC5D66">
            <w:pPr>
              <w:ind w:right="96"/>
              <w:jc w:val="right"/>
              <w:rPr>
                <w:sz w:val="16"/>
              </w:rPr>
            </w:pPr>
          </w:p>
        </w:tc>
        <w:tc>
          <w:tcPr>
            <w:tcW w:w="1536" w:type="dxa"/>
            <w:vAlign w:val="center"/>
          </w:tcPr>
          <w:p w14:paraId="12E59A43" w14:textId="77777777" w:rsidR="007C2413" w:rsidRPr="005711AC" w:rsidRDefault="007C2413" w:rsidP="00BC5D66">
            <w:pPr>
              <w:jc w:val="right"/>
            </w:pPr>
          </w:p>
        </w:tc>
      </w:tr>
      <w:tr w:rsidR="007C2413" w:rsidRPr="00597B50" w14:paraId="487E2F19" w14:textId="77777777" w:rsidTr="005711AC">
        <w:trPr>
          <w:trHeight w:val="102"/>
          <w:jc w:val="center"/>
        </w:trPr>
        <w:tc>
          <w:tcPr>
            <w:tcW w:w="6274" w:type="dxa"/>
            <w:noWrap/>
            <w:vAlign w:val="bottom"/>
          </w:tcPr>
          <w:p w14:paraId="13E75A68" w14:textId="77777777" w:rsidR="007C2413" w:rsidRPr="00597B50" w:rsidRDefault="007C2413" w:rsidP="005711AC">
            <w:pPr>
              <w:rPr>
                <w:b/>
                <w:sz w:val="18"/>
                <w:szCs w:val="18"/>
                <w:lang w:eastAsia="es-AR"/>
              </w:rPr>
            </w:pPr>
            <w:r w:rsidRPr="00597B50">
              <w:rPr>
                <w:b/>
                <w:sz w:val="18"/>
                <w:szCs w:val="18"/>
                <w:lang w:eastAsia="es-AR"/>
              </w:rPr>
              <w:t>EFECTIVO Y EQUIVALENTES AL INICIO DEL EJERCICIO</w:t>
            </w:r>
          </w:p>
        </w:tc>
        <w:tc>
          <w:tcPr>
            <w:tcW w:w="641" w:type="dxa"/>
            <w:vAlign w:val="center"/>
          </w:tcPr>
          <w:p w14:paraId="2D841123" w14:textId="77777777" w:rsidR="007C2413" w:rsidRPr="005711AC" w:rsidRDefault="007C2413" w:rsidP="00BC5D66">
            <w:pPr>
              <w:ind w:right="96"/>
              <w:rPr>
                <w:sz w:val="16"/>
              </w:rPr>
            </w:pPr>
          </w:p>
        </w:tc>
        <w:tc>
          <w:tcPr>
            <w:tcW w:w="1508" w:type="dxa"/>
            <w:shd w:val="clear" w:color="auto" w:fill="auto"/>
            <w:noWrap/>
            <w:vAlign w:val="center"/>
          </w:tcPr>
          <w:p w14:paraId="3E923EE3" w14:textId="77777777" w:rsidR="007C2413" w:rsidRPr="005711AC" w:rsidRDefault="007C2413" w:rsidP="00BC5D66">
            <w:pPr>
              <w:ind w:right="96"/>
              <w:jc w:val="right"/>
              <w:rPr>
                <w:sz w:val="16"/>
              </w:rPr>
            </w:pPr>
            <w:r w:rsidRPr="005711AC">
              <w:rPr>
                <w:sz w:val="16"/>
              </w:rPr>
              <w:t>1.250.631</w:t>
            </w:r>
          </w:p>
        </w:tc>
        <w:tc>
          <w:tcPr>
            <w:tcW w:w="1536" w:type="dxa"/>
            <w:vAlign w:val="center"/>
          </w:tcPr>
          <w:p w14:paraId="0B8355C5" w14:textId="77777777" w:rsidR="007C2413" w:rsidRPr="005711AC" w:rsidRDefault="007C2413" w:rsidP="00BC5D66">
            <w:pPr>
              <w:jc w:val="right"/>
            </w:pPr>
            <w:r w:rsidRPr="005711AC">
              <w:rPr>
                <w:sz w:val="16"/>
              </w:rPr>
              <w:t>1.346.165</w:t>
            </w:r>
          </w:p>
        </w:tc>
      </w:tr>
      <w:tr w:rsidR="007C2413" w:rsidRPr="00597B50" w14:paraId="0BF395E7" w14:textId="77777777" w:rsidTr="005711AC">
        <w:trPr>
          <w:trHeight w:val="102"/>
          <w:jc w:val="center"/>
        </w:trPr>
        <w:tc>
          <w:tcPr>
            <w:tcW w:w="6274" w:type="dxa"/>
            <w:noWrap/>
            <w:vAlign w:val="bottom"/>
          </w:tcPr>
          <w:p w14:paraId="2BE1A554" w14:textId="77777777" w:rsidR="007C2413" w:rsidRPr="005711AC" w:rsidRDefault="007C2413" w:rsidP="005711AC">
            <w:pPr>
              <w:rPr>
                <w:b/>
                <w:sz w:val="16"/>
              </w:rPr>
            </w:pPr>
          </w:p>
        </w:tc>
        <w:tc>
          <w:tcPr>
            <w:tcW w:w="641" w:type="dxa"/>
            <w:vAlign w:val="center"/>
          </w:tcPr>
          <w:p w14:paraId="0A9059CA" w14:textId="77777777" w:rsidR="007C2413" w:rsidRPr="005711AC" w:rsidRDefault="007C2413" w:rsidP="00BC5D66">
            <w:pPr>
              <w:ind w:right="96"/>
              <w:rPr>
                <w:sz w:val="16"/>
              </w:rPr>
            </w:pPr>
          </w:p>
        </w:tc>
        <w:tc>
          <w:tcPr>
            <w:tcW w:w="1508" w:type="dxa"/>
            <w:shd w:val="clear" w:color="auto" w:fill="auto"/>
            <w:noWrap/>
            <w:vAlign w:val="center"/>
          </w:tcPr>
          <w:p w14:paraId="5ED15ECA" w14:textId="77777777" w:rsidR="007C2413" w:rsidRPr="005711AC" w:rsidRDefault="007C2413" w:rsidP="00BC5D66">
            <w:pPr>
              <w:ind w:right="96"/>
              <w:jc w:val="right"/>
              <w:rPr>
                <w:sz w:val="16"/>
              </w:rPr>
            </w:pPr>
          </w:p>
        </w:tc>
        <w:tc>
          <w:tcPr>
            <w:tcW w:w="1536" w:type="dxa"/>
            <w:vAlign w:val="center"/>
          </w:tcPr>
          <w:p w14:paraId="212E655E" w14:textId="77777777" w:rsidR="007C2413" w:rsidRPr="005711AC" w:rsidRDefault="007C2413" w:rsidP="00BC5D66">
            <w:pPr>
              <w:jc w:val="right"/>
            </w:pPr>
          </w:p>
        </w:tc>
      </w:tr>
      <w:tr w:rsidR="007C2413" w:rsidRPr="00597B50" w14:paraId="25F91D13" w14:textId="77777777" w:rsidTr="005711AC">
        <w:trPr>
          <w:trHeight w:val="102"/>
          <w:jc w:val="center"/>
        </w:trPr>
        <w:tc>
          <w:tcPr>
            <w:tcW w:w="6274" w:type="dxa"/>
            <w:noWrap/>
            <w:vAlign w:val="bottom"/>
          </w:tcPr>
          <w:p w14:paraId="1ACA6EBA" w14:textId="77777777" w:rsidR="007C2413" w:rsidRPr="00597B50" w:rsidRDefault="007C2413" w:rsidP="005711AC">
            <w:pPr>
              <w:rPr>
                <w:b/>
                <w:sz w:val="18"/>
                <w:szCs w:val="18"/>
                <w:lang w:eastAsia="es-AR"/>
              </w:rPr>
            </w:pPr>
            <w:r w:rsidRPr="00597B50">
              <w:rPr>
                <w:b/>
                <w:sz w:val="18"/>
                <w:szCs w:val="18"/>
                <w:lang w:eastAsia="es-AR"/>
              </w:rPr>
              <w:t>EFECTIVO Y EQUIVALENTES AL CIERRE DEL PERÍODO</w:t>
            </w:r>
          </w:p>
        </w:tc>
        <w:tc>
          <w:tcPr>
            <w:tcW w:w="641" w:type="dxa"/>
            <w:vAlign w:val="center"/>
          </w:tcPr>
          <w:p w14:paraId="630684B3" w14:textId="77777777" w:rsidR="007C2413" w:rsidRPr="005711AC" w:rsidRDefault="007C2413" w:rsidP="00BC5D66">
            <w:pPr>
              <w:ind w:right="96"/>
              <w:rPr>
                <w:sz w:val="16"/>
              </w:rPr>
            </w:pPr>
          </w:p>
        </w:tc>
        <w:tc>
          <w:tcPr>
            <w:tcW w:w="1508" w:type="dxa"/>
            <w:shd w:val="clear" w:color="auto" w:fill="auto"/>
            <w:noWrap/>
            <w:vAlign w:val="center"/>
          </w:tcPr>
          <w:p w14:paraId="0C1DAA89" w14:textId="77777777" w:rsidR="007C2413" w:rsidRPr="005711AC" w:rsidRDefault="007C2413" w:rsidP="00BC5D66">
            <w:pPr>
              <w:ind w:right="96"/>
              <w:jc w:val="right"/>
              <w:rPr>
                <w:sz w:val="16"/>
              </w:rPr>
            </w:pPr>
            <w:r w:rsidRPr="005711AC">
              <w:rPr>
                <w:sz w:val="16"/>
              </w:rPr>
              <w:t>969.614</w:t>
            </w:r>
          </w:p>
        </w:tc>
        <w:tc>
          <w:tcPr>
            <w:tcW w:w="1536" w:type="dxa"/>
            <w:vAlign w:val="center"/>
          </w:tcPr>
          <w:p w14:paraId="692405A3" w14:textId="77777777" w:rsidR="007C2413" w:rsidRPr="005711AC" w:rsidRDefault="007C2413" w:rsidP="00BC5D66">
            <w:pPr>
              <w:jc w:val="right"/>
            </w:pPr>
            <w:r w:rsidRPr="005711AC">
              <w:rPr>
                <w:sz w:val="16"/>
              </w:rPr>
              <w:t>1.574.085</w:t>
            </w:r>
          </w:p>
        </w:tc>
      </w:tr>
      <w:tr w:rsidR="007C2413" w:rsidRPr="00597B50" w14:paraId="6E36F1D9" w14:textId="77777777" w:rsidTr="00BC5D66">
        <w:trPr>
          <w:gridAfter w:val="1"/>
          <w:wAfter w:w="1536" w:type="dxa"/>
          <w:trHeight w:val="102"/>
          <w:jc w:val="center"/>
        </w:trPr>
        <w:tc>
          <w:tcPr>
            <w:tcW w:w="6274" w:type="dxa"/>
            <w:noWrap/>
            <w:vAlign w:val="bottom"/>
          </w:tcPr>
          <w:p w14:paraId="60DD3A17" w14:textId="77777777" w:rsidR="007C2413" w:rsidRPr="00597B50" w:rsidRDefault="007C2413" w:rsidP="00BC5D66">
            <w:pPr>
              <w:rPr>
                <w:sz w:val="18"/>
                <w:szCs w:val="18"/>
                <w:lang w:eastAsia="es-AR"/>
              </w:rPr>
            </w:pPr>
          </w:p>
        </w:tc>
        <w:tc>
          <w:tcPr>
            <w:tcW w:w="641" w:type="dxa"/>
            <w:vAlign w:val="center"/>
          </w:tcPr>
          <w:p w14:paraId="220A7C8B" w14:textId="77777777" w:rsidR="007C2413" w:rsidRPr="00597B50" w:rsidRDefault="007C2413" w:rsidP="00BC5D66">
            <w:pPr>
              <w:ind w:right="96"/>
              <w:rPr>
                <w:sz w:val="16"/>
                <w:szCs w:val="18"/>
                <w:lang w:eastAsia="es-AR"/>
              </w:rPr>
            </w:pPr>
          </w:p>
        </w:tc>
        <w:tc>
          <w:tcPr>
            <w:tcW w:w="1508" w:type="dxa"/>
            <w:noWrap/>
            <w:vAlign w:val="bottom"/>
          </w:tcPr>
          <w:p w14:paraId="0758A176" w14:textId="77777777" w:rsidR="007C2413" w:rsidRPr="00597B50" w:rsidRDefault="007C2413" w:rsidP="00BC5D66">
            <w:pPr>
              <w:ind w:right="96"/>
              <w:jc w:val="right"/>
              <w:rPr>
                <w:sz w:val="16"/>
                <w:szCs w:val="18"/>
                <w:lang w:eastAsia="es-AR"/>
              </w:rPr>
            </w:pPr>
          </w:p>
        </w:tc>
      </w:tr>
    </w:tbl>
    <w:p w14:paraId="4CE904B2" w14:textId="77777777" w:rsidR="007C2413" w:rsidRPr="00597B50" w:rsidRDefault="007C2413" w:rsidP="007C2413">
      <w:pPr>
        <w:widowControl w:val="0"/>
        <w:jc w:val="both"/>
        <w:rPr>
          <w:sz w:val="20"/>
          <w:szCs w:val="20"/>
        </w:rPr>
      </w:pPr>
    </w:p>
    <w:p w14:paraId="22660C0A" w14:textId="77777777" w:rsidR="007C2413" w:rsidRPr="00597B50" w:rsidRDefault="007C2413" w:rsidP="007C2413">
      <w:pPr>
        <w:widowControl w:val="0"/>
        <w:jc w:val="both"/>
        <w:rPr>
          <w:sz w:val="20"/>
          <w:szCs w:val="20"/>
        </w:rPr>
      </w:pPr>
    </w:p>
    <w:p w14:paraId="3FE89A46" w14:textId="77777777" w:rsidR="007C2413" w:rsidRPr="00597B50" w:rsidRDefault="007C2413" w:rsidP="007C2413">
      <w:pPr>
        <w:widowControl w:val="0"/>
        <w:jc w:val="both"/>
        <w:rPr>
          <w:sz w:val="20"/>
          <w:szCs w:val="20"/>
        </w:rPr>
      </w:pPr>
      <w:r w:rsidRPr="00597B50">
        <w:rPr>
          <w:sz w:val="20"/>
          <w:szCs w:val="20"/>
        </w:rPr>
        <w:t>Al período finalizado el 30 de junio de 2020, y al ejercicio finalizado el 31 de diciembre de 2019, se considera como efectivo a las disponibilidades y a los activos que se mantienen con el fin de cumplir con los compromisos de corto plazo, con alta liquidez, fácilmente convertibles en importes conocidos de efectivo, sujetos a insignificantes cambios de valor y con plazo de vencimiento menor a tres meses desde la fecha de su adquisición, de acuerdo con el siguiente cuadro:</w:t>
      </w:r>
    </w:p>
    <w:p w14:paraId="59734393" w14:textId="77777777" w:rsidR="007C2413" w:rsidRPr="00597B50" w:rsidRDefault="007C2413" w:rsidP="007C2413">
      <w:pPr>
        <w:widowControl w:val="0"/>
        <w:jc w:val="both"/>
        <w:rPr>
          <w:sz w:val="12"/>
          <w:szCs w:val="20"/>
        </w:rPr>
      </w:pPr>
    </w:p>
    <w:p w14:paraId="35F43791" w14:textId="77777777" w:rsidR="007C2413" w:rsidRPr="00597B50" w:rsidRDefault="007C2413" w:rsidP="007C2413">
      <w:pPr>
        <w:widowControl w:val="0"/>
        <w:jc w:val="both"/>
        <w:rPr>
          <w:sz w:val="12"/>
          <w:szCs w:val="20"/>
        </w:rPr>
      </w:pPr>
    </w:p>
    <w:tbl>
      <w:tblPr>
        <w:tblW w:w="4421" w:type="pct"/>
        <w:tblCellMar>
          <w:left w:w="70" w:type="dxa"/>
          <w:right w:w="70" w:type="dxa"/>
        </w:tblCellMar>
        <w:tblLook w:val="04A0" w:firstRow="1" w:lastRow="0" w:firstColumn="1" w:lastColumn="0" w:noHBand="0" w:noVBand="1"/>
      </w:tblPr>
      <w:tblGrid>
        <w:gridCol w:w="5001"/>
        <w:gridCol w:w="1402"/>
        <w:gridCol w:w="251"/>
        <w:gridCol w:w="1402"/>
        <w:gridCol w:w="247"/>
      </w:tblGrid>
      <w:tr w:rsidR="00684446" w:rsidRPr="00597B50" w14:paraId="2ADA24E9" w14:textId="77777777" w:rsidTr="00BC5D66">
        <w:trPr>
          <w:trHeight w:val="227"/>
        </w:trPr>
        <w:tc>
          <w:tcPr>
            <w:tcW w:w="3012" w:type="pct"/>
            <w:shd w:val="clear" w:color="auto" w:fill="auto"/>
            <w:noWrap/>
            <w:vAlign w:val="bottom"/>
            <w:hideMark/>
          </w:tcPr>
          <w:p w14:paraId="7504955B" w14:textId="77777777" w:rsidR="007C2413" w:rsidRPr="005711AC" w:rsidRDefault="007C2413" w:rsidP="00BC5D66">
            <w:pPr>
              <w:rPr>
                <w:sz w:val="20"/>
              </w:rPr>
            </w:pPr>
            <w:r w:rsidRPr="005711AC">
              <w:rPr>
                <w:sz w:val="20"/>
              </w:rPr>
              <w:t> </w:t>
            </w:r>
          </w:p>
        </w:tc>
        <w:tc>
          <w:tcPr>
            <w:tcW w:w="844" w:type="pct"/>
            <w:tcBorders>
              <w:bottom w:val="single" w:sz="4" w:space="0" w:color="auto"/>
            </w:tcBorders>
            <w:shd w:val="clear" w:color="auto" w:fill="auto"/>
            <w:noWrap/>
            <w:vAlign w:val="center"/>
            <w:hideMark/>
          </w:tcPr>
          <w:p w14:paraId="4BE2C28A" w14:textId="77777777" w:rsidR="007C2413" w:rsidRPr="005711AC" w:rsidRDefault="007C2413" w:rsidP="00BC5D66">
            <w:pPr>
              <w:rPr>
                <w:b/>
                <w:sz w:val="20"/>
              </w:rPr>
            </w:pPr>
            <w:r w:rsidRPr="005711AC">
              <w:rPr>
                <w:b/>
                <w:sz w:val="20"/>
              </w:rPr>
              <w:t>30/06/2020</w:t>
            </w:r>
          </w:p>
        </w:tc>
        <w:tc>
          <w:tcPr>
            <w:tcW w:w="151" w:type="pct"/>
          </w:tcPr>
          <w:p w14:paraId="554DF2FC" w14:textId="77777777" w:rsidR="007C2413" w:rsidRPr="005711AC" w:rsidRDefault="007C2413" w:rsidP="00BC5D66">
            <w:pPr>
              <w:rPr>
                <w:b/>
                <w:sz w:val="20"/>
              </w:rPr>
            </w:pPr>
          </w:p>
        </w:tc>
        <w:tc>
          <w:tcPr>
            <w:tcW w:w="844" w:type="pct"/>
            <w:tcBorders>
              <w:bottom w:val="single" w:sz="4" w:space="0" w:color="auto"/>
            </w:tcBorders>
            <w:vAlign w:val="center"/>
          </w:tcPr>
          <w:p w14:paraId="2A6F98FF" w14:textId="77777777" w:rsidR="007C2413" w:rsidRPr="005711AC" w:rsidRDefault="007C2413" w:rsidP="00BC5D66">
            <w:pPr>
              <w:rPr>
                <w:b/>
                <w:sz w:val="20"/>
              </w:rPr>
            </w:pPr>
            <w:r w:rsidRPr="005711AC">
              <w:rPr>
                <w:b/>
                <w:sz w:val="20"/>
              </w:rPr>
              <w:t>31/12/2019</w:t>
            </w:r>
          </w:p>
        </w:tc>
        <w:tc>
          <w:tcPr>
            <w:tcW w:w="151" w:type="pct"/>
          </w:tcPr>
          <w:p w14:paraId="164D343F" w14:textId="77777777" w:rsidR="007C2413" w:rsidRPr="00597B50" w:rsidRDefault="007C2413" w:rsidP="00BC5D66">
            <w:pPr>
              <w:rPr>
                <w:b/>
                <w:sz w:val="20"/>
                <w:szCs w:val="20"/>
              </w:rPr>
            </w:pPr>
          </w:p>
        </w:tc>
      </w:tr>
      <w:tr w:rsidR="007C2413" w:rsidRPr="00597B50" w14:paraId="241C642E" w14:textId="77777777" w:rsidTr="005711AC">
        <w:trPr>
          <w:trHeight w:val="227"/>
        </w:trPr>
        <w:tc>
          <w:tcPr>
            <w:tcW w:w="3012" w:type="pct"/>
            <w:shd w:val="clear" w:color="auto" w:fill="auto"/>
            <w:noWrap/>
            <w:vAlign w:val="bottom"/>
            <w:hideMark/>
          </w:tcPr>
          <w:p w14:paraId="0DC6D830" w14:textId="77777777" w:rsidR="007C2413" w:rsidRPr="005711AC" w:rsidRDefault="007C2413" w:rsidP="00BC5D66">
            <w:pPr>
              <w:rPr>
                <w:b/>
                <w:color w:val="0075C0"/>
                <w:sz w:val="20"/>
              </w:rPr>
            </w:pPr>
          </w:p>
        </w:tc>
        <w:tc>
          <w:tcPr>
            <w:tcW w:w="844" w:type="pct"/>
            <w:tcBorders>
              <w:top w:val="single" w:sz="4" w:space="0" w:color="auto"/>
            </w:tcBorders>
            <w:shd w:val="clear" w:color="auto" w:fill="auto"/>
            <w:noWrap/>
            <w:vAlign w:val="bottom"/>
            <w:hideMark/>
          </w:tcPr>
          <w:p w14:paraId="20605F3D" w14:textId="77777777" w:rsidR="007C2413" w:rsidRPr="005711AC" w:rsidRDefault="007C2413" w:rsidP="00BC5D66">
            <w:pPr>
              <w:rPr>
                <w:sz w:val="20"/>
              </w:rPr>
            </w:pPr>
            <w:r w:rsidRPr="005711AC">
              <w:rPr>
                <w:sz w:val="20"/>
              </w:rPr>
              <w:t> </w:t>
            </w:r>
          </w:p>
        </w:tc>
        <w:tc>
          <w:tcPr>
            <w:tcW w:w="151" w:type="pct"/>
          </w:tcPr>
          <w:p w14:paraId="2C326AAC" w14:textId="77777777" w:rsidR="007C2413" w:rsidRPr="005711AC" w:rsidRDefault="007C2413" w:rsidP="00BC5D66">
            <w:pPr>
              <w:rPr>
                <w:sz w:val="20"/>
              </w:rPr>
            </w:pPr>
          </w:p>
        </w:tc>
        <w:tc>
          <w:tcPr>
            <w:tcW w:w="844" w:type="pct"/>
            <w:tcBorders>
              <w:top w:val="single" w:sz="4" w:space="0" w:color="auto"/>
            </w:tcBorders>
          </w:tcPr>
          <w:p w14:paraId="25331537" w14:textId="77777777" w:rsidR="007C2413" w:rsidRPr="005711AC" w:rsidRDefault="007C2413" w:rsidP="00BC5D66">
            <w:pPr>
              <w:rPr>
                <w:sz w:val="20"/>
              </w:rPr>
            </w:pPr>
          </w:p>
        </w:tc>
        <w:tc>
          <w:tcPr>
            <w:tcW w:w="151" w:type="pct"/>
          </w:tcPr>
          <w:p w14:paraId="33C19275" w14:textId="77777777" w:rsidR="007C2413" w:rsidRPr="00597B50" w:rsidRDefault="007C2413" w:rsidP="00BC5D66">
            <w:pPr>
              <w:rPr>
                <w:sz w:val="20"/>
                <w:szCs w:val="20"/>
              </w:rPr>
            </w:pPr>
          </w:p>
        </w:tc>
      </w:tr>
      <w:tr w:rsidR="007C2413" w:rsidRPr="00597B50" w14:paraId="4C834C01" w14:textId="77777777" w:rsidTr="005711AC">
        <w:trPr>
          <w:trHeight w:val="283"/>
        </w:trPr>
        <w:tc>
          <w:tcPr>
            <w:tcW w:w="3012" w:type="pct"/>
            <w:shd w:val="clear" w:color="auto" w:fill="auto"/>
            <w:noWrap/>
            <w:vAlign w:val="center"/>
            <w:hideMark/>
          </w:tcPr>
          <w:p w14:paraId="703BEBBC" w14:textId="77777777" w:rsidR="007C2413" w:rsidRPr="005711AC" w:rsidRDefault="007C2413" w:rsidP="005711AC">
            <w:pPr>
              <w:rPr>
                <w:color w:val="000000"/>
                <w:sz w:val="20"/>
              </w:rPr>
            </w:pPr>
            <w:r w:rsidRPr="005711AC">
              <w:rPr>
                <w:color w:val="000000"/>
                <w:sz w:val="20"/>
              </w:rPr>
              <w:t>Efectivo</w:t>
            </w:r>
          </w:p>
        </w:tc>
        <w:tc>
          <w:tcPr>
            <w:tcW w:w="844" w:type="pct"/>
            <w:shd w:val="clear" w:color="auto" w:fill="auto"/>
            <w:noWrap/>
            <w:vAlign w:val="center"/>
          </w:tcPr>
          <w:p w14:paraId="45CF7FE3" w14:textId="77777777" w:rsidR="007C2413" w:rsidRPr="005711AC" w:rsidRDefault="007C2413" w:rsidP="00BC5D66">
            <w:pPr>
              <w:jc w:val="right"/>
              <w:rPr>
                <w:sz w:val="20"/>
              </w:rPr>
            </w:pPr>
            <w:r w:rsidRPr="005711AC">
              <w:rPr>
                <w:sz w:val="20"/>
              </w:rPr>
              <w:t>868.636</w:t>
            </w:r>
          </w:p>
        </w:tc>
        <w:tc>
          <w:tcPr>
            <w:tcW w:w="151" w:type="pct"/>
            <w:vAlign w:val="center"/>
          </w:tcPr>
          <w:p w14:paraId="4469F338" w14:textId="77777777" w:rsidR="007C2413" w:rsidRPr="005711AC" w:rsidRDefault="007C2413" w:rsidP="00BC5D66">
            <w:pPr>
              <w:jc w:val="right"/>
              <w:rPr>
                <w:sz w:val="20"/>
              </w:rPr>
            </w:pPr>
          </w:p>
        </w:tc>
        <w:tc>
          <w:tcPr>
            <w:tcW w:w="844" w:type="pct"/>
            <w:vAlign w:val="center"/>
          </w:tcPr>
          <w:p w14:paraId="2FA47753" w14:textId="77777777" w:rsidR="007C2413" w:rsidRPr="005711AC" w:rsidRDefault="007C2413" w:rsidP="00BC5D66">
            <w:pPr>
              <w:jc w:val="right"/>
              <w:rPr>
                <w:sz w:val="20"/>
              </w:rPr>
            </w:pPr>
            <w:r w:rsidRPr="005711AC">
              <w:rPr>
                <w:sz w:val="20"/>
              </w:rPr>
              <w:t>842.993</w:t>
            </w:r>
          </w:p>
        </w:tc>
        <w:tc>
          <w:tcPr>
            <w:tcW w:w="151" w:type="pct"/>
            <w:vAlign w:val="center"/>
          </w:tcPr>
          <w:p w14:paraId="538265AC" w14:textId="77777777" w:rsidR="007C2413" w:rsidRPr="00597B50" w:rsidRDefault="007C2413" w:rsidP="00BC5D66">
            <w:pPr>
              <w:jc w:val="right"/>
              <w:rPr>
                <w:sz w:val="20"/>
                <w:szCs w:val="20"/>
              </w:rPr>
            </w:pPr>
          </w:p>
        </w:tc>
      </w:tr>
      <w:tr w:rsidR="007C2413" w:rsidRPr="00597B50" w14:paraId="18171E63" w14:textId="77777777" w:rsidTr="005711AC">
        <w:trPr>
          <w:trHeight w:val="283"/>
        </w:trPr>
        <w:tc>
          <w:tcPr>
            <w:tcW w:w="3012" w:type="pct"/>
            <w:shd w:val="clear" w:color="auto" w:fill="auto"/>
            <w:noWrap/>
            <w:vAlign w:val="center"/>
            <w:hideMark/>
          </w:tcPr>
          <w:p w14:paraId="64079801" w14:textId="77777777" w:rsidR="007C2413" w:rsidRPr="005711AC" w:rsidRDefault="007C2413" w:rsidP="005711AC">
            <w:pPr>
              <w:rPr>
                <w:color w:val="000000"/>
                <w:sz w:val="20"/>
              </w:rPr>
            </w:pPr>
            <w:r w:rsidRPr="005711AC">
              <w:rPr>
                <w:color w:val="000000"/>
                <w:sz w:val="20"/>
              </w:rPr>
              <w:t>BCRA – Cuenta Corriente</w:t>
            </w:r>
          </w:p>
        </w:tc>
        <w:tc>
          <w:tcPr>
            <w:tcW w:w="844" w:type="pct"/>
            <w:shd w:val="clear" w:color="auto" w:fill="auto"/>
            <w:noWrap/>
            <w:vAlign w:val="center"/>
          </w:tcPr>
          <w:p w14:paraId="125F4FCF" w14:textId="77777777" w:rsidR="007C2413" w:rsidRPr="005711AC" w:rsidRDefault="007C2413" w:rsidP="00BC5D66">
            <w:pPr>
              <w:jc w:val="right"/>
              <w:rPr>
                <w:sz w:val="20"/>
              </w:rPr>
            </w:pPr>
            <w:r w:rsidRPr="005711AC">
              <w:rPr>
                <w:sz w:val="20"/>
              </w:rPr>
              <w:t>84.038</w:t>
            </w:r>
          </w:p>
        </w:tc>
        <w:tc>
          <w:tcPr>
            <w:tcW w:w="151" w:type="pct"/>
            <w:vAlign w:val="center"/>
          </w:tcPr>
          <w:p w14:paraId="6D856BD3" w14:textId="77777777" w:rsidR="007C2413" w:rsidRPr="005711AC" w:rsidRDefault="007C2413" w:rsidP="00BC5D66">
            <w:pPr>
              <w:jc w:val="right"/>
              <w:rPr>
                <w:sz w:val="20"/>
              </w:rPr>
            </w:pPr>
          </w:p>
        </w:tc>
        <w:tc>
          <w:tcPr>
            <w:tcW w:w="844" w:type="pct"/>
            <w:vAlign w:val="center"/>
          </w:tcPr>
          <w:p w14:paraId="32865D43" w14:textId="77777777" w:rsidR="007C2413" w:rsidRPr="005711AC" w:rsidRDefault="007C2413" w:rsidP="00BC5D66">
            <w:pPr>
              <w:jc w:val="right"/>
              <w:rPr>
                <w:sz w:val="20"/>
              </w:rPr>
            </w:pPr>
            <w:r w:rsidRPr="005711AC">
              <w:rPr>
                <w:sz w:val="20"/>
              </w:rPr>
              <w:t>366.128</w:t>
            </w:r>
          </w:p>
        </w:tc>
        <w:tc>
          <w:tcPr>
            <w:tcW w:w="151" w:type="pct"/>
            <w:vAlign w:val="center"/>
          </w:tcPr>
          <w:p w14:paraId="67B4A47C" w14:textId="77777777" w:rsidR="007C2413" w:rsidRPr="00597B50" w:rsidRDefault="007C2413" w:rsidP="00BC5D66">
            <w:pPr>
              <w:jc w:val="right"/>
              <w:rPr>
                <w:sz w:val="20"/>
                <w:szCs w:val="20"/>
              </w:rPr>
            </w:pPr>
          </w:p>
        </w:tc>
      </w:tr>
      <w:tr w:rsidR="007C2413" w:rsidRPr="00597B50" w14:paraId="0F19391A" w14:textId="77777777" w:rsidTr="005711AC">
        <w:trPr>
          <w:trHeight w:val="283"/>
        </w:trPr>
        <w:tc>
          <w:tcPr>
            <w:tcW w:w="3012" w:type="pct"/>
            <w:shd w:val="clear" w:color="auto" w:fill="auto"/>
            <w:noWrap/>
            <w:vAlign w:val="center"/>
            <w:hideMark/>
          </w:tcPr>
          <w:p w14:paraId="49F580AC" w14:textId="77777777" w:rsidR="007C2413" w:rsidRPr="005711AC" w:rsidRDefault="007C2413" w:rsidP="005711AC">
            <w:pPr>
              <w:rPr>
                <w:color w:val="000000"/>
                <w:sz w:val="20"/>
              </w:rPr>
            </w:pPr>
            <w:r w:rsidRPr="005711AC">
              <w:rPr>
                <w:color w:val="000000"/>
                <w:sz w:val="20"/>
              </w:rPr>
              <w:t>Otras entidades financieras locales y del exterior</w:t>
            </w:r>
          </w:p>
        </w:tc>
        <w:tc>
          <w:tcPr>
            <w:tcW w:w="844" w:type="pct"/>
            <w:tcBorders>
              <w:bottom w:val="single" w:sz="4" w:space="0" w:color="auto"/>
            </w:tcBorders>
            <w:shd w:val="clear" w:color="auto" w:fill="auto"/>
            <w:noWrap/>
            <w:vAlign w:val="center"/>
          </w:tcPr>
          <w:p w14:paraId="6A5635FA" w14:textId="77777777" w:rsidR="007C2413" w:rsidRPr="005711AC" w:rsidRDefault="007C2413" w:rsidP="00BC5D66">
            <w:pPr>
              <w:jc w:val="right"/>
              <w:rPr>
                <w:sz w:val="20"/>
              </w:rPr>
            </w:pPr>
            <w:r w:rsidRPr="005711AC">
              <w:rPr>
                <w:sz w:val="20"/>
              </w:rPr>
              <w:t>16.940</w:t>
            </w:r>
          </w:p>
        </w:tc>
        <w:tc>
          <w:tcPr>
            <w:tcW w:w="151" w:type="pct"/>
            <w:vAlign w:val="center"/>
          </w:tcPr>
          <w:p w14:paraId="08619C74" w14:textId="77777777" w:rsidR="007C2413" w:rsidRPr="005711AC" w:rsidRDefault="007C2413" w:rsidP="00BC5D66">
            <w:pPr>
              <w:jc w:val="right"/>
              <w:rPr>
                <w:sz w:val="20"/>
              </w:rPr>
            </w:pPr>
          </w:p>
        </w:tc>
        <w:tc>
          <w:tcPr>
            <w:tcW w:w="844" w:type="pct"/>
            <w:tcBorders>
              <w:bottom w:val="single" w:sz="4" w:space="0" w:color="auto"/>
            </w:tcBorders>
            <w:vAlign w:val="center"/>
          </w:tcPr>
          <w:p w14:paraId="23BBBF72" w14:textId="77777777" w:rsidR="007C2413" w:rsidRPr="005711AC" w:rsidRDefault="007C2413" w:rsidP="00BC5D66">
            <w:pPr>
              <w:jc w:val="right"/>
              <w:rPr>
                <w:sz w:val="20"/>
              </w:rPr>
            </w:pPr>
            <w:r w:rsidRPr="005711AC">
              <w:rPr>
                <w:sz w:val="20"/>
              </w:rPr>
              <w:t>41.510</w:t>
            </w:r>
          </w:p>
        </w:tc>
        <w:tc>
          <w:tcPr>
            <w:tcW w:w="151" w:type="pct"/>
            <w:vAlign w:val="center"/>
          </w:tcPr>
          <w:p w14:paraId="74AC3FD1" w14:textId="77777777" w:rsidR="007C2413" w:rsidRPr="00597B50" w:rsidRDefault="007C2413" w:rsidP="00BC5D66">
            <w:pPr>
              <w:jc w:val="right"/>
              <w:rPr>
                <w:sz w:val="20"/>
                <w:szCs w:val="20"/>
              </w:rPr>
            </w:pPr>
          </w:p>
        </w:tc>
      </w:tr>
      <w:tr w:rsidR="00684446" w:rsidRPr="00597B50" w14:paraId="01E4D0A9" w14:textId="77777777" w:rsidTr="00BC5D66">
        <w:trPr>
          <w:trHeight w:val="283"/>
        </w:trPr>
        <w:tc>
          <w:tcPr>
            <w:tcW w:w="3012" w:type="pct"/>
            <w:shd w:val="clear" w:color="auto" w:fill="auto"/>
            <w:noWrap/>
            <w:vAlign w:val="center"/>
            <w:hideMark/>
          </w:tcPr>
          <w:p w14:paraId="55B05DCE" w14:textId="77777777" w:rsidR="007C2413" w:rsidRPr="005711AC" w:rsidRDefault="007C2413" w:rsidP="005711AC">
            <w:pPr>
              <w:rPr>
                <w:b/>
                <w:sz w:val="20"/>
              </w:rPr>
            </w:pPr>
            <w:r w:rsidRPr="005711AC">
              <w:rPr>
                <w:b/>
                <w:sz w:val="20"/>
              </w:rPr>
              <w:t>Total efectivo y equivalentes de efectivo</w:t>
            </w:r>
            <w:r w:rsidRPr="005711AC">
              <w:rPr>
                <w:b/>
                <w:sz w:val="20"/>
                <w:vertAlign w:val="superscript"/>
              </w:rPr>
              <w:t xml:space="preserve"> </w:t>
            </w:r>
          </w:p>
        </w:tc>
        <w:tc>
          <w:tcPr>
            <w:tcW w:w="844" w:type="pct"/>
            <w:tcBorders>
              <w:top w:val="single" w:sz="4" w:space="0" w:color="auto"/>
              <w:bottom w:val="double" w:sz="4" w:space="0" w:color="auto"/>
            </w:tcBorders>
            <w:shd w:val="clear" w:color="auto" w:fill="auto"/>
            <w:noWrap/>
            <w:vAlign w:val="center"/>
          </w:tcPr>
          <w:p w14:paraId="6A0B8CFD" w14:textId="77777777" w:rsidR="007C2413" w:rsidRPr="005711AC" w:rsidRDefault="007C2413" w:rsidP="00BC5D66">
            <w:pPr>
              <w:jc w:val="right"/>
              <w:rPr>
                <w:b/>
                <w:sz w:val="20"/>
              </w:rPr>
            </w:pPr>
            <w:r w:rsidRPr="005711AC">
              <w:rPr>
                <w:b/>
                <w:sz w:val="20"/>
              </w:rPr>
              <w:t>969.614</w:t>
            </w:r>
          </w:p>
        </w:tc>
        <w:tc>
          <w:tcPr>
            <w:tcW w:w="151" w:type="pct"/>
            <w:vAlign w:val="center"/>
          </w:tcPr>
          <w:p w14:paraId="582CA7FD" w14:textId="77777777" w:rsidR="007C2413" w:rsidRPr="005711AC" w:rsidRDefault="007C2413" w:rsidP="00BC5D66">
            <w:pPr>
              <w:jc w:val="right"/>
              <w:rPr>
                <w:b/>
                <w:sz w:val="20"/>
              </w:rPr>
            </w:pPr>
          </w:p>
        </w:tc>
        <w:tc>
          <w:tcPr>
            <w:tcW w:w="844" w:type="pct"/>
            <w:tcBorders>
              <w:top w:val="single" w:sz="4" w:space="0" w:color="auto"/>
              <w:bottom w:val="double" w:sz="4" w:space="0" w:color="auto"/>
            </w:tcBorders>
            <w:vAlign w:val="center"/>
          </w:tcPr>
          <w:p w14:paraId="44358C32" w14:textId="77777777" w:rsidR="007C2413" w:rsidRPr="005711AC" w:rsidRDefault="007C2413" w:rsidP="00BC5D66">
            <w:pPr>
              <w:jc w:val="right"/>
              <w:rPr>
                <w:b/>
                <w:sz w:val="20"/>
              </w:rPr>
            </w:pPr>
            <w:r w:rsidRPr="005711AC">
              <w:rPr>
                <w:b/>
                <w:sz w:val="20"/>
              </w:rPr>
              <w:t>1.250.631</w:t>
            </w:r>
          </w:p>
        </w:tc>
        <w:tc>
          <w:tcPr>
            <w:tcW w:w="151" w:type="pct"/>
            <w:vAlign w:val="center"/>
          </w:tcPr>
          <w:p w14:paraId="55503A99" w14:textId="77777777" w:rsidR="007C2413" w:rsidRPr="00597B50" w:rsidRDefault="007C2413" w:rsidP="00BC5D66">
            <w:pPr>
              <w:jc w:val="right"/>
              <w:rPr>
                <w:b/>
                <w:sz w:val="20"/>
                <w:szCs w:val="20"/>
              </w:rPr>
            </w:pPr>
          </w:p>
        </w:tc>
      </w:tr>
    </w:tbl>
    <w:p w14:paraId="4225850A" w14:textId="77777777" w:rsidR="007C2413" w:rsidRPr="00597B50" w:rsidRDefault="007C2413" w:rsidP="007C2413">
      <w:pPr>
        <w:widowControl w:val="0"/>
        <w:jc w:val="both"/>
        <w:rPr>
          <w:sz w:val="12"/>
          <w:szCs w:val="20"/>
        </w:rPr>
      </w:pPr>
    </w:p>
    <w:p w14:paraId="346D9977" w14:textId="77777777" w:rsidR="007C2413" w:rsidRPr="00A44028" w:rsidRDefault="007C2413" w:rsidP="007C2413">
      <w:pPr>
        <w:widowControl w:val="0"/>
        <w:jc w:val="both"/>
        <w:rPr>
          <w:sz w:val="20"/>
          <w:szCs w:val="20"/>
          <w:lang w:eastAsia="es-ES"/>
        </w:rPr>
      </w:pPr>
    </w:p>
    <w:p w14:paraId="6BA549FD" w14:textId="77777777" w:rsidR="007C2413" w:rsidRPr="00287DFB" w:rsidRDefault="007C2413" w:rsidP="00F33432">
      <w:pPr>
        <w:pStyle w:val="NormalWeb"/>
        <w:widowControl w:val="0"/>
        <w:spacing w:before="0" w:beforeAutospacing="0" w:after="0" w:afterAutospacing="0"/>
        <w:jc w:val="both"/>
        <w:rPr>
          <w:rFonts w:ascii="Times New Roman" w:hAnsi="Times New Roman"/>
          <w:color w:val="auto"/>
          <w:sz w:val="20"/>
          <w:szCs w:val="20"/>
          <w:lang w:val="es-AR"/>
        </w:rPr>
      </w:pPr>
    </w:p>
    <w:p w14:paraId="3F144DFF" w14:textId="77777777" w:rsidR="00F33432" w:rsidRPr="009E5404" w:rsidRDefault="00F33432" w:rsidP="005711AC">
      <w:pPr>
        <w:pStyle w:val="NormalWeb"/>
        <w:widowControl w:val="0"/>
        <w:spacing w:before="0" w:beforeAutospacing="0" w:after="0" w:afterAutospacing="0"/>
        <w:jc w:val="both"/>
        <w:rPr>
          <w:sz w:val="20"/>
        </w:rPr>
      </w:pPr>
    </w:p>
    <w:p w14:paraId="0900F673" w14:textId="77777777" w:rsidR="00F33432" w:rsidRPr="00287DFB" w:rsidRDefault="00F33432" w:rsidP="00F33432">
      <w:pPr>
        <w:jc w:val="both"/>
        <w:rPr>
          <w:b/>
          <w:i/>
          <w:sz w:val="18"/>
          <w:szCs w:val="18"/>
        </w:rPr>
      </w:pPr>
      <w:r w:rsidRPr="00287DFB">
        <w:rPr>
          <w:b/>
          <w:i/>
          <w:sz w:val="18"/>
          <w:szCs w:val="18"/>
        </w:rPr>
        <w:t>Operaciones de pase</w:t>
      </w:r>
    </w:p>
    <w:p w14:paraId="04FB3FD8" w14:textId="77777777" w:rsidR="00F33432" w:rsidRPr="00287DFB" w:rsidRDefault="00F33432" w:rsidP="00F33432">
      <w:pPr>
        <w:rPr>
          <w:sz w:val="20"/>
          <w:szCs w:val="20"/>
          <w:lang w:eastAsia="es-ES"/>
        </w:rPr>
      </w:pPr>
    </w:p>
    <w:p w14:paraId="35CCFF6F" w14:textId="77777777" w:rsidR="00F33432" w:rsidRPr="00287DFB" w:rsidRDefault="00F33432" w:rsidP="00F33432">
      <w:pPr>
        <w:pStyle w:val="Prrafodelista"/>
        <w:ind w:left="0"/>
        <w:jc w:val="both"/>
        <w:rPr>
          <w:rFonts w:eastAsia="Times New Roman"/>
          <w:color w:val="auto"/>
          <w:sz w:val="20"/>
          <w:szCs w:val="20"/>
          <w:lang w:eastAsia="es-ES"/>
        </w:rPr>
      </w:pPr>
      <w:r w:rsidRPr="00287DFB">
        <w:rPr>
          <w:rFonts w:eastAsia="Times New Roman"/>
          <w:color w:val="auto"/>
          <w:sz w:val="20"/>
          <w:szCs w:val="20"/>
          <w:lang w:eastAsia="es-ES"/>
        </w:rPr>
        <w:t>En el curso normal de sus negocios, la Entidad concertó operaciones de pase. De acuerdo con la NIIF 9, las especies involucradas en pases activos y pases pasivos que fueron recibidas de y entregadas a terceras partes, respectivamente, no cumplen con los requisitos para su reconocimiento ni para su baja en cuentas, respectivamente.</w:t>
      </w:r>
    </w:p>
    <w:p w14:paraId="1470277C" w14:textId="77777777" w:rsidR="00F33432" w:rsidRPr="00287DFB" w:rsidRDefault="00F33432" w:rsidP="00F33432">
      <w:pPr>
        <w:pStyle w:val="Prrafodelista"/>
        <w:ind w:left="0"/>
        <w:jc w:val="both"/>
        <w:rPr>
          <w:rFonts w:eastAsia="Times New Roman"/>
          <w:color w:val="auto"/>
          <w:sz w:val="20"/>
          <w:szCs w:val="20"/>
          <w:lang w:eastAsia="es-ES"/>
        </w:rPr>
      </w:pPr>
    </w:p>
    <w:p w14:paraId="2DA77193" w14:textId="77777777" w:rsidR="00F33432" w:rsidRPr="00287DFB" w:rsidRDefault="00F33432" w:rsidP="00F33432">
      <w:pPr>
        <w:pStyle w:val="Textonota"/>
        <w:ind w:left="0"/>
        <w:rPr>
          <w:rFonts w:ascii="Times New Roman" w:hAnsi="Times New Roman"/>
          <w:lang w:val="es-AR" w:eastAsia="es-ES"/>
        </w:rPr>
      </w:pPr>
      <w:r w:rsidRPr="00287DFB">
        <w:rPr>
          <w:rFonts w:ascii="Times New Roman" w:hAnsi="Times New Roman"/>
          <w:lang w:val="es-AR" w:eastAsia="es-ES"/>
        </w:rPr>
        <w:t>Al 31 de diciembre de 2019, 2018 y 2017, la Entidad canceló todas las operaciones concertadas de pases activo y pasivo de Títulos públicos.</w:t>
      </w:r>
    </w:p>
    <w:p w14:paraId="0BBCF0B8" w14:textId="77777777" w:rsidR="00F33432" w:rsidRPr="00287DFB" w:rsidRDefault="00F33432" w:rsidP="00F33432">
      <w:pPr>
        <w:pStyle w:val="Textonota"/>
        <w:ind w:left="0"/>
        <w:rPr>
          <w:rFonts w:ascii="Times New Roman" w:hAnsi="Times New Roman"/>
          <w:lang w:val="es-AR" w:eastAsia="es-ES"/>
        </w:rPr>
      </w:pPr>
    </w:p>
    <w:p w14:paraId="6A6B6DED" w14:textId="77777777" w:rsidR="00F33432" w:rsidRPr="00287DFB" w:rsidRDefault="00F33432" w:rsidP="00F33432">
      <w:pPr>
        <w:autoSpaceDE w:val="0"/>
        <w:autoSpaceDN w:val="0"/>
        <w:jc w:val="both"/>
        <w:rPr>
          <w:sz w:val="20"/>
          <w:szCs w:val="20"/>
          <w:lang w:eastAsia="es-ES"/>
        </w:rPr>
      </w:pPr>
      <w:r w:rsidRPr="00287DFB">
        <w:rPr>
          <w:sz w:val="20"/>
          <w:szCs w:val="20"/>
          <w:lang w:eastAsia="es-ES"/>
        </w:rPr>
        <w:t>Los resultados positivos generados por la Entidad como consecuencia de sus operaciones de pase activo concertadas durante los ejercicios económicos finalizados el 31 de diciembre de 2019, 2018 y 2017 ascienden a 27.891, 695 y 990, respectivamente, y se encuentran imputados en el rubro “Ingresos por intereses”.</w:t>
      </w:r>
    </w:p>
    <w:p w14:paraId="366507F2" w14:textId="77777777" w:rsidR="00F33432" w:rsidRPr="00287DFB" w:rsidRDefault="00F33432" w:rsidP="00F33432">
      <w:pPr>
        <w:autoSpaceDE w:val="0"/>
        <w:autoSpaceDN w:val="0"/>
        <w:jc w:val="both"/>
        <w:rPr>
          <w:sz w:val="20"/>
          <w:szCs w:val="20"/>
          <w:lang w:eastAsia="es-ES"/>
        </w:rPr>
      </w:pPr>
    </w:p>
    <w:p w14:paraId="5CEEA980" w14:textId="77777777" w:rsidR="00F33432" w:rsidRPr="00287DFB" w:rsidRDefault="00F33432" w:rsidP="00F33432">
      <w:pPr>
        <w:autoSpaceDE w:val="0"/>
        <w:autoSpaceDN w:val="0"/>
        <w:jc w:val="both"/>
        <w:rPr>
          <w:sz w:val="20"/>
          <w:szCs w:val="20"/>
          <w:lang w:eastAsia="es-ES"/>
        </w:rPr>
      </w:pPr>
      <w:r w:rsidRPr="00287DFB">
        <w:rPr>
          <w:sz w:val="20"/>
          <w:szCs w:val="20"/>
          <w:lang w:eastAsia="es-ES"/>
        </w:rPr>
        <w:t>Asimismo, los resultados negativos generados por la Entidad como consecuencia de sus operaciones de pase pasivo concertadas durante los ejercicios económicos finalizados el 31 de diciembre de 2019, 2018 y 2017 ascienden a 212.453, 18.256 y 15.407, respectivamente, y se encuentran imputados en el rubro “Egresos por intereses”.</w:t>
      </w:r>
    </w:p>
    <w:p w14:paraId="4AE9847E" w14:textId="77777777" w:rsidR="00F33432" w:rsidRPr="00287DFB" w:rsidRDefault="00F33432" w:rsidP="00F33432">
      <w:pPr>
        <w:pStyle w:val="NormalWeb"/>
        <w:widowControl w:val="0"/>
        <w:spacing w:before="0" w:beforeAutospacing="0" w:after="0" w:afterAutospacing="0"/>
        <w:jc w:val="both"/>
        <w:rPr>
          <w:rFonts w:ascii="Times New Roman" w:hAnsi="Times New Roman"/>
          <w:i/>
          <w:color w:val="auto"/>
          <w:sz w:val="20"/>
          <w:szCs w:val="20"/>
          <w:lang w:val="es-AR"/>
        </w:rPr>
      </w:pPr>
    </w:p>
    <w:p w14:paraId="7B8CAC50" w14:textId="77777777" w:rsidR="00F33432" w:rsidRPr="00287DFB" w:rsidRDefault="00F33432" w:rsidP="00F33432">
      <w:pPr>
        <w:pStyle w:val="NormalWeb"/>
        <w:widowControl w:val="0"/>
        <w:spacing w:before="0" w:beforeAutospacing="0" w:after="0" w:afterAutospacing="0"/>
        <w:jc w:val="both"/>
        <w:rPr>
          <w:rFonts w:ascii="Times New Roman" w:hAnsi="Times New Roman"/>
          <w:i/>
          <w:color w:val="auto"/>
          <w:sz w:val="20"/>
          <w:szCs w:val="20"/>
          <w:lang w:val="es-AR"/>
        </w:rPr>
      </w:pPr>
      <w:r w:rsidRPr="00287DFB">
        <w:rPr>
          <w:rFonts w:ascii="Times New Roman" w:hAnsi="Times New Roman"/>
          <w:i/>
          <w:color w:val="auto"/>
          <w:sz w:val="20"/>
          <w:szCs w:val="20"/>
          <w:lang w:val="es-AR"/>
        </w:rPr>
        <w:t>Relaciones Técnicas</w:t>
      </w:r>
    </w:p>
    <w:p w14:paraId="5EBB7165"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p>
    <w:p w14:paraId="57FA251A"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r w:rsidRPr="00287DFB">
        <w:rPr>
          <w:rFonts w:ascii="Times New Roman" w:hAnsi="Times New Roman"/>
          <w:color w:val="auto"/>
          <w:sz w:val="20"/>
          <w:szCs w:val="20"/>
          <w:lang w:val="es-AR"/>
        </w:rPr>
        <w:t>El Emisor cumple con todas las normativas vigentes del BCRA y que sus políticas de riesgo lo posicionan como una Entidad sólida en lo referente a liquidez, solvencia y capitalización.</w:t>
      </w:r>
    </w:p>
    <w:p w14:paraId="326E487D"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p>
    <w:p w14:paraId="4BDFA86B" w14:textId="77777777" w:rsidR="00F33432" w:rsidRPr="00287DFB" w:rsidRDefault="00F33432" w:rsidP="00F33432">
      <w:pPr>
        <w:pStyle w:val="NormalWeb"/>
        <w:widowControl w:val="0"/>
        <w:spacing w:before="0" w:beforeAutospacing="0" w:after="0" w:afterAutospacing="0"/>
        <w:jc w:val="both"/>
        <w:rPr>
          <w:rFonts w:ascii="Times New Roman" w:hAnsi="Times New Roman"/>
          <w:i/>
          <w:color w:val="auto"/>
          <w:sz w:val="20"/>
          <w:szCs w:val="20"/>
          <w:lang w:val="es-AR"/>
        </w:rPr>
      </w:pPr>
      <w:r w:rsidRPr="00287DFB">
        <w:rPr>
          <w:rFonts w:ascii="Times New Roman" w:hAnsi="Times New Roman"/>
          <w:i/>
          <w:color w:val="auto"/>
          <w:sz w:val="20"/>
          <w:szCs w:val="20"/>
          <w:lang w:val="es-AR"/>
        </w:rPr>
        <w:t>Exigencias de Liquidez</w:t>
      </w:r>
    </w:p>
    <w:p w14:paraId="5E4CF5DF"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p>
    <w:p w14:paraId="49816685" w14:textId="77777777" w:rsidR="00F33432" w:rsidRPr="00287DFB" w:rsidRDefault="00F33432" w:rsidP="00F33432">
      <w:pPr>
        <w:pStyle w:val="NormalWeb"/>
        <w:widowControl w:val="0"/>
        <w:spacing w:before="0" w:beforeAutospacing="0" w:after="0" w:afterAutospacing="0"/>
        <w:jc w:val="both"/>
        <w:rPr>
          <w:rFonts w:ascii="Times New Roman" w:hAnsi="Times New Roman"/>
          <w:sz w:val="20"/>
          <w:szCs w:val="20"/>
          <w:lang w:val="es-AR"/>
        </w:rPr>
      </w:pPr>
      <w:r w:rsidRPr="00287DFB">
        <w:rPr>
          <w:rFonts w:ascii="Times New Roman" w:hAnsi="Times New Roman"/>
          <w:color w:val="auto"/>
          <w:sz w:val="20"/>
          <w:szCs w:val="20"/>
          <w:lang w:val="es-AR"/>
        </w:rPr>
        <w:t>En todo momento el Emisor ha mantenido un nivel de encaje superior al exigido por el BCRA. Estos requisitos dependen de los niveles de</w:t>
      </w:r>
      <w:r w:rsidRPr="00287DFB">
        <w:rPr>
          <w:rFonts w:ascii="Times New Roman" w:hAnsi="Times New Roman"/>
          <w:sz w:val="20"/>
          <w:szCs w:val="20"/>
          <w:lang w:val="es-AR"/>
        </w:rPr>
        <w:t xml:space="preserve"> depósitos del Emisor y otras obligaciones por intermediación financiera. Véase en el Capítulo V “</w:t>
      </w:r>
      <w:r w:rsidRPr="00287DFB">
        <w:rPr>
          <w:rFonts w:ascii="Times New Roman" w:hAnsi="Times New Roman"/>
          <w:i/>
          <w:sz w:val="20"/>
          <w:szCs w:val="20"/>
          <w:lang w:val="es-AR"/>
        </w:rPr>
        <w:t>Estructura de la Compañía, Accionistas y Partes Relacionadas</w:t>
      </w:r>
      <w:r w:rsidRPr="00287DFB">
        <w:rPr>
          <w:rFonts w:ascii="Times New Roman" w:hAnsi="Times New Roman"/>
          <w:sz w:val="20"/>
          <w:szCs w:val="20"/>
          <w:lang w:val="es-AR"/>
        </w:rPr>
        <w:t>”, punto e) “</w:t>
      </w:r>
      <w:r w:rsidRPr="00287DFB">
        <w:rPr>
          <w:rFonts w:ascii="Times New Roman" w:hAnsi="Times New Roman"/>
          <w:i/>
          <w:sz w:val="20"/>
          <w:szCs w:val="20"/>
          <w:lang w:val="es-AR"/>
        </w:rPr>
        <w:t>Marco Regulatorio</w:t>
      </w:r>
      <w:r w:rsidRPr="00287DFB">
        <w:rPr>
          <w:rFonts w:ascii="Times New Roman" w:hAnsi="Times New Roman"/>
          <w:sz w:val="20"/>
          <w:szCs w:val="20"/>
          <w:lang w:val="es-AR"/>
        </w:rPr>
        <w:t>” - “</w:t>
      </w:r>
      <w:r w:rsidRPr="00287DFB">
        <w:rPr>
          <w:rFonts w:ascii="Times New Roman" w:hAnsi="Times New Roman"/>
          <w:i/>
          <w:sz w:val="20"/>
          <w:szCs w:val="20"/>
          <w:lang w:val="es-AR"/>
        </w:rPr>
        <w:t>Requisitos Legales de Liquidez</w:t>
      </w:r>
      <w:r w:rsidRPr="00287DFB">
        <w:rPr>
          <w:rFonts w:ascii="Times New Roman" w:hAnsi="Times New Roman"/>
          <w:sz w:val="20"/>
          <w:szCs w:val="20"/>
          <w:lang w:val="es-AR"/>
        </w:rPr>
        <w:t>”.</w:t>
      </w:r>
    </w:p>
    <w:p w14:paraId="0446D57C" w14:textId="77777777" w:rsidR="00F33432" w:rsidRPr="00287DFB" w:rsidRDefault="00F33432" w:rsidP="00F33432">
      <w:pPr>
        <w:pStyle w:val="NormalWeb"/>
        <w:widowControl w:val="0"/>
        <w:spacing w:before="0" w:beforeAutospacing="0" w:after="0" w:afterAutospacing="0"/>
        <w:jc w:val="both"/>
        <w:rPr>
          <w:rFonts w:ascii="Times New Roman" w:hAnsi="Times New Roman"/>
          <w:sz w:val="20"/>
          <w:szCs w:val="20"/>
          <w:lang w:val="es-AR"/>
        </w:rPr>
      </w:pPr>
    </w:p>
    <w:p w14:paraId="2C78AF5E" w14:textId="77777777" w:rsidR="00F33432" w:rsidRPr="00287DFB" w:rsidRDefault="00F33432" w:rsidP="00F33432">
      <w:pPr>
        <w:widowControl w:val="0"/>
        <w:jc w:val="both"/>
        <w:rPr>
          <w:sz w:val="20"/>
          <w:szCs w:val="20"/>
        </w:rPr>
      </w:pPr>
      <w:r w:rsidRPr="00287DFB">
        <w:rPr>
          <w:sz w:val="20"/>
          <w:szCs w:val="20"/>
        </w:rPr>
        <w:t>El siguiente cuadro presenta la posición del Emisor a los meses de diciembre de 2019 y 2018 donde se muestra el exceso de integración por sobre la exigencia, lo que posibilitaría a CFA crecer en pasivos sujetos a exigencia sin necesidad de generar mayor inmovilización de efectivo.</w:t>
      </w:r>
    </w:p>
    <w:p w14:paraId="2CEC8144" w14:textId="77777777" w:rsidR="00F33432" w:rsidRPr="00287DFB" w:rsidRDefault="00F33432" w:rsidP="00F33432">
      <w:pPr>
        <w:pStyle w:val="BodyText22"/>
        <w:rPr>
          <w:sz w:val="12"/>
        </w:rPr>
      </w:pPr>
    </w:p>
    <w:p w14:paraId="0827D88F" w14:textId="77777777" w:rsidR="00F33432" w:rsidRPr="00287DFB" w:rsidRDefault="00F33432" w:rsidP="00F33432">
      <w:pPr>
        <w:pStyle w:val="BodyText22"/>
        <w:rPr>
          <w:sz w:val="12"/>
        </w:rPr>
      </w:pPr>
    </w:p>
    <w:tbl>
      <w:tblPr>
        <w:tblW w:w="8647" w:type="dxa"/>
        <w:tblCellMar>
          <w:left w:w="0" w:type="dxa"/>
          <w:right w:w="0" w:type="dxa"/>
        </w:tblCellMar>
        <w:tblLook w:val="0000" w:firstRow="0" w:lastRow="0" w:firstColumn="0" w:lastColumn="0" w:noHBand="0" w:noVBand="0"/>
      </w:tblPr>
      <w:tblGrid>
        <w:gridCol w:w="3005"/>
        <w:gridCol w:w="1880"/>
        <w:gridCol w:w="1881"/>
        <w:gridCol w:w="1881"/>
      </w:tblGrid>
      <w:tr w:rsidR="00F33432" w:rsidRPr="00287DFB" w14:paraId="73CBB0D5" w14:textId="77777777" w:rsidTr="009E5404">
        <w:trPr>
          <w:trHeight w:val="20"/>
        </w:trPr>
        <w:tc>
          <w:tcPr>
            <w:tcW w:w="3005" w:type="dxa"/>
            <w:vMerge w:val="restart"/>
            <w:tcBorders>
              <w:top w:val="nil"/>
              <w:left w:val="nil"/>
              <w:bottom w:val="nil"/>
              <w:right w:val="nil"/>
            </w:tcBorders>
            <w:vAlign w:val="bottom"/>
          </w:tcPr>
          <w:p w14:paraId="7BABAB08" w14:textId="77777777" w:rsidR="00F33432" w:rsidRPr="00287DFB" w:rsidRDefault="00F33432" w:rsidP="00B4799F">
            <w:pPr>
              <w:ind w:firstLine="142"/>
              <w:jc w:val="left"/>
              <w:rPr>
                <w:b/>
                <w:smallCaps/>
                <w:sz w:val="20"/>
                <w:szCs w:val="18"/>
              </w:rPr>
            </w:pPr>
            <w:r w:rsidRPr="00287DFB">
              <w:rPr>
                <w:b/>
                <w:smallCaps/>
                <w:sz w:val="20"/>
                <w:szCs w:val="18"/>
              </w:rPr>
              <w:t>Concepto</w:t>
            </w:r>
          </w:p>
        </w:tc>
        <w:tc>
          <w:tcPr>
            <w:tcW w:w="5642" w:type="dxa"/>
            <w:gridSpan w:val="3"/>
            <w:tcBorders>
              <w:top w:val="nil"/>
              <w:left w:val="nil"/>
              <w:bottom w:val="nil"/>
              <w:right w:val="nil"/>
            </w:tcBorders>
            <w:vAlign w:val="bottom"/>
          </w:tcPr>
          <w:p w14:paraId="03CD3DE2" w14:textId="77777777" w:rsidR="00F33432" w:rsidRPr="00287DFB" w:rsidRDefault="00F33432" w:rsidP="00F33432">
            <w:pPr>
              <w:rPr>
                <w:b/>
                <w:sz w:val="20"/>
                <w:szCs w:val="18"/>
              </w:rPr>
            </w:pPr>
            <w:r w:rsidRPr="00287DFB">
              <w:rPr>
                <w:b/>
                <w:sz w:val="20"/>
                <w:szCs w:val="18"/>
              </w:rPr>
              <w:t>Ejercicios económicos finalizados al 31 de diciembre de</w:t>
            </w:r>
          </w:p>
        </w:tc>
      </w:tr>
      <w:tr w:rsidR="00F33432" w:rsidRPr="00287DFB" w14:paraId="4EA6662F" w14:textId="77777777" w:rsidTr="009E5404">
        <w:trPr>
          <w:trHeight w:val="20"/>
        </w:trPr>
        <w:tc>
          <w:tcPr>
            <w:tcW w:w="3005" w:type="dxa"/>
            <w:vMerge/>
            <w:tcBorders>
              <w:top w:val="nil"/>
              <w:left w:val="nil"/>
              <w:bottom w:val="nil"/>
              <w:right w:val="nil"/>
            </w:tcBorders>
            <w:vAlign w:val="center"/>
          </w:tcPr>
          <w:p w14:paraId="684BE23F" w14:textId="77777777" w:rsidR="00F33432" w:rsidRPr="00287DFB" w:rsidRDefault="00F33432" w:rsidP="00B4799F">
            <w:pPr>
              <w:ind w:firstLine="142"/>
              <w:jc w:val="left"/>
              <w:rPr>
                <w:b/>
                <w:sz w:val="20"/>
                <w:szCs w:val="18"/>
              </w:rPr>
            </w:pPr>
          </w:p>
        </w:tc>
        <w:tc>
          <w:tcPr>
            <w:tcW w:w="1880" w:type="dxa"/>
            <w:tcBorders>
              <w:top w:val="nil"/>
              <w:left w:val="nil"/>
              <w:right w:val="nil"/>
            </w:tcBorders>
            <w:vAlign w:val="center"/>
          </w:tcPr>
          <w:p w14:paraId="4233894A" w14:textId="77777777" w:rsidR="00F33432" w:rsidRPr="00287DFB" w:rsidRDefault="00F33432" w:rsidP="00F33432">
            <w:pPr>
              <w:rPr>
                <w:b/>
                <w:sz w:val="20"/>
                <w:szCs w:val="18"/>
              </w:rPr>
            </w:pPr>
            <w:r w:rsidRPr="00287DFB">
              <w:rPr>
                <w:b/>
                <w:sz w:val="20"/>
                <w:szCs w:val="18"/>
              </w:rPr>
              <w:t>2019</w:t>
            </w:r>
          </w:p>
        </w:tc>
        <w:tc>
          <w:tcPr>
            <w:tcW w:w="1881" w:type="dxa"/>
            <w:tcBorders>
              <w:top w:val="nil"/>
              <w:left w:val="nil"/>
              <w:right w:val="nil"/>
            </w:tcBorders>
            <w:vAlign w:val="center"/>
          </w:tcPr>
          <w:p w14:paraId="4E26C621" w14:textId="77777777" w:rsidR="00F33432" w:rsidRPr="00287DFB" w:rsidRDefault="00F33432" w:rsidP="00F33432">
            <w:pPr>
              <w:rPr>
                <w:b/>
                <w:sz w:val="20"/>
                <w:szCs w:val="18"/>
              </w:rPr>
            </w:pPr>
            <w:r w:rsidRPr="00287DFB">
              <w:rPr>
                <w:b/>
                <w:sz w:val="20"/>
                <w:szCs w:val="18"/>
              </w:rPr>
              <w:t>2018</w:t>
            </w:r>
          </w:p>
        </w:tc>
        <w:tc>
          <w:tcPr>
            <w:tcW w:w="1881" w:type="dxa"/>
            <w:tcBorders>
              <w:top w:val="nil"/>
              <w:left w:val="nil"/>
              <w:right w:val="nil"/>
            </w:tcBorders>
          </w:tcPr>
          <w:p w14:paraId="408BCF8F" w14:textId="77777777" w:rsidR="00F33432" w:rsidRPr="00287DFB" w:rsidRDefault="00F33432" w:rsidP="00F33432">
            <w:pPr>
              <w:rPr>
                <w:b/>
                <w:sz w:val="20"/>
                <w:szCs w:val="18"/>
              </w:rPr>
            </w:pPr>
            <w:r w:rsidRPr="00287DFB">
              <w:rPr>
                <w:b/>
                <w:sz w:val="20"/>
                <w:szCs w:val="18"/>
              </w:rPr>
              <w:t>2017</w:t>
            </w:r>
          </w:p>
        </w:tc>
      </w:tr>
      <w:tr w:rsidR="00F33432" w:rsidRPr="00287DFB" w14:paraId="691A1ABD" w14:textId="77777777" w:rsidTr="005711AC">
        <w:trPr>
          <w:trHeight w:val="20"/>
        </w:trPr>
        <w:tc>
          <w:tcPr>
            <w:tcW w:w="3005" w:type="dxa"/>
            <w:tcBorders>
              <w:top w:val="single" w:sz="4" w:space="0" w:color="auto"/>
              <w:left w:val="nil"/>
              <w:bottom w:val="nil"/>
              <w:right w:val="nil"/>
            </w:tcBorders>
            <w:vAlign w:val="center"/>
          </w:tcPr>
          <w:p w14:paraId="60AAEC9E" w14:textId="77777777" w:rsidR="00F33432" w:rsidRPr="00287DFB" w:rsidRDefault="00F33432" w:rsidP="00B4799F">
            <w:pPr>
              <w:ind w:firstLine="142"/>
              <w:jc w:val="left"/>
              <w:rPr>
                <w:sz w:val="20"/>
                <w:szCs w:val="18"/>
              </w:rPr>
            </w:pPr>
            <w:r w:rsidRPr="00287DFB">
              <w:rPr>
                <w:sz w:val="20"/>
                <w:szCs w:val="18"/>
              </w:rPr>
              <w:t>Exigencia en pesos</w:t>
            </w:r>
          </w:p>
        </w:tc>
        <w:tc>
          <w:tcPr>
            <w:tcW w:w="1880" w:type="dxa"/>
            <w:tcBorders>
              <w:top w:val="single" w:sz="4" w:space="0" w:color="auto"/>
              <w:left w:val="nil"/>
              <w:bottom w:val="nil"/>
              <w:right w:val="nil"/>
            </w:tcBorders>
            <w:vAlign w:val="center"/>
          </w:tcPr>
          <w:p w14:paraId="1844578C" w14:textId="77777777" w:rsidR="00F33432" w:rsidRPr="00287DFB" w:rsidRDefault="00F33432" w:rsidP="00F33432">
            <w:pPr>
              <w:ind w:right="149"/>
              <w:jc w:val="right"/>
              <w:rPr>
                <w:sz w:val="20"/>
                <w:szCs w:val="20"/>
              </w:rPr>
            </w:pPr>
            <w:r w:rsidRPr="00287DFB">
              <w:rPr>
                <w:sz w:val="20"/>
                <w:szCs w:val="20"/>
              </w:rPr>
              <w:t>839.413</w:t>
            </w:r>
          </w:p>
        </w:tc>
        <w:tc>
          <w:tcPr>
            <w:tcW w:w="1881" w:type="dxa"/>
            <w:tcBorders>
              <w:top w:val="single" w:sz="4" w:space="0" w:color="auto"/>
              <w:left w:val="nil"/>
              <w:bottom w:val="nil"/>
              <w:right w:val="nil"/>
            </w:tcBorders>
            <w:vAlign w:val="center"/>
          </w:tcPr>
          <w:p w14:paraId="10DF49CA" w14:textId="77777777" w:rsidR="00F33432" w:rsidRPr="00287DFB" w:rsidRDefault="00F33432" w:rsidP="00F33432">
            <w:pPr>
              <w:ind w:right="149"/>
              <w:jc w:val="right"/>
              <w:rPr>
                <w:sz w:val="20"/>
                <w:szCs w:val="20"/>
              </w:rPr>
            </w:pPr>
            <w:r w:rsidRPr="00287DFB">
              <w:rPr>
                <w:sz w:val="20"/>
                <w:szCs w:val="20"/>
              </w:rPr>
              <w:t>1.259.272</w:t>
            </w:r>
          </w:p>
        </w:tc>
        <w:tc>
          <w:tcPr>
            <w:tcW w:w="1881" w:type="dxa"/>
            <w:tcBorders>
              <w:top w:val="single" w:sz="4" w:space="0" w:color="auto"/>
              <w:left w:val="nil"/>
              <w:bottom w:val="nil"/>
              <w:right w:val="nil"/>
            </w:tcBorders>
            <w:vAlign w:val="center"/>
          </w:tcPr>
          <w:p w14:paraId="611E7923" w14:textId="77777777" w:rsidR="00F33432" w:rsidRPr="00287DFB" w:rsidRDefault="00F33432" w:rsidP="00F33432">
            <w:pPr>
              <w:ind w:right="149"/>
              <w:jc w:val="right"/>
              <w:rPr>
                <w:sz w:val="20"/>
                <w:szCs w:val="20"/>
              </w:rPr>
            </w:pPr>
            <w:r w:rsidRPr="00287DFB">
              <w:rPr>
                <w:sz w:val="20"/>
                <w:szCs w:val="20"/>
              </w:rPr>
              <w:t>284.309</w:t>
            </w:r>
          </w:p>
        </w:tc>
      </w:tr>
      <w:tr w:rsidR="00F33432" w:rsidRPr="00287DFB" w14:paraId="5740C8FF" w14:textId="77777777" w:rsidTr="005711AC">
        <w:trPr>
          <w:trHeight w:val="20"/>
        </w:trPr>
        <w:tc>
          <w:tcPr>
            <w:tcW w:w="3005" w:type="dxa"/>
            <w:tcBorders>
              <w:top w:val="nil"/>
              <w:left w:val="nil"/>
              <w:right w:val="nil"/>
            </w:tcBorders>
            <w:vAlign w:val="center"/>
          </w:tcPr>
          <w:p w14:paraId="2980BB80" w14:textId="77777777" w:rsidR="00F33432" w:rsidRPr="00287DFB" w:rsidRDefault="00F33432" w:rsidP="00B4799F">
            <w:pPr>
              <w:ind w:firstLine="142"/>
              <w:jc w:val="left"/>
              <w:rPr>
                <w:sz w:val="20"/>
                <w:szCs w:val="18"/>
              </w:rPr>
            </w:pPr>
            <w:r w:rsidRPr="00287DFB">
              <w:rPr>
                <w:sz w:val="20"/>
                <w:szCs w:val="18"/>
              </w:rPr>
              <w:t>Integración</w:t>
            </w:r>
          </w:p>
        </w:tc>
        <w:tc>
          <w:tcPr>
            <w:tcW w:w="1880" w:type="dxa"/>
            <w:tcBorders>
              <w:top w:val="nil"/>
              <w:left w:val="nil"/>
              <w:right w:val="nil"/>
            </w:tcBorders>
            <w:vAlign w:val="center"/>
          </w:tcPr>
          <w:p w14:paraId="4AA5D41F" w14:textId="77777777" w:rsidR="00F33432" w:rsidRPr="00287DFB" w:rsidRDefault="00F33432" w:rsidP="00F33432">
            <w:pPr>
              <w:ind w:right="149"/>
              <w:jc w:val="right"/>
              <w:rPr>
                <w:sz w:val="20"/>
                <w:szCs w:val="20"/>
              </w:rPr>
            </w:pPr>
            <w:r w:rsidRPr="00287DFB">
              <w:rPr>
                <w:sz w:val="20"/>
                <w:szCs w:val="20"/>
              </w:rPr>
              <w:t>881.406</w:t>
            </w:r>
          </w:p>
        </w:tc>
        <w:tc>
          <w:tcPr>
            <w:tcW w:w="1881" w:type="dxa"/>
            <w:tcBorders>
              <w:top w:val="nil"/>
              <w:left w:val="nil"/>
              <w:right w:val="nil"/>
            </w:tcBorders>
            <w:vAlign w:val="center"/>
          </w:tcPr>
          <w:p w14:paraId="56C7930F" w14:textId="77777777" w:rsidR="00F33432" w:rsidRPr="00287DFB" w:rsidRDefault="00F33432" w:rsidP="00F33432">
            <w:pPr>
              <w:ind w:right="149"/>
              <w:jc w:val="right"/>
              <w:rPr>
                <w:sz w:val="20"/>
                <w:szCs w:val="20"/>
              </w:rPr>
            </w:pPr>
            <w:r w:rsidRPr="00287DFB">
              <w:rPr>
                <w:sz w:val="20"/>
                <w:szCs w:val="20"/>
              </w:rPr>
              <w:t>1.284.842</w:t>
            </w:r>
          </w:p>
        </w:tc>
        <w:tc>
          <w:tcPr>
            <w:tcW w:w="1881" w:type="dxa"/>
            <w:tcBorders>
              <w:top w:val="nil"/>
              <w:left w:val="nil"/>
              <w:right w:val="nil"/>
            </w:tcBorders>
            <w:vAlign w:val="center"/>
          </w:tcPr>
          <w:p w14:paraId="41619292" w14:textId="77777777" w:rsidR="00F33432" w:rsidRPr="00287DFB" w:rsidRDefault="00F33432" w:rsidP="00F33432">
            <w:pPr>
              <w:ind w:right="149"/>
              <w:jc w:val="right"/>
              <w:rPr>
                <w:sz w:val="20"/>
                <w:szCs w:val="20"/>
              </w:rPr>
            </w:pPr>
            <w:r w:rsidRPr="00287DFB">
              <w:rPr>
                <w:sz w:val="20"/>
                <w:szCs w:val="20"/>
              </w:rPr>
              <w:t>320.188</w:t>
            </w:r>
          </w:p>
        </w:tc>
      </w:tr>
      <w:tr w:rsidR="00F33432" w:rsidRPr="00287DFB" w14:paraId="34CDD529" w14:textId="77777777" w:rsidTr="005711AC">
        <w:trPr>
          <w:trHeight w:val="20"/>
        </w:trPr>
        <w:tc>
          <w:tcPr>
            <w:tcW w:w="3005" w:type="dxa"/>
            <w:tcBorders>
              <w:top w:val="nil"/>
              <w:left w:val="nil"/>
              <w:bottom w:val="single" w:sz="4" w:space="0" w:color="auto"/>
              <w:right w:val="nil"/>
            </w:tcBorders>
            <w:vAlign w:val="center"/>
          </w:tcPr>
          <w:p w14:paraId="6B6BD64B" w14:textId="77777777" w:rsidR="00F33432" w:rsidRPr="00287DFB" w:rsidRDefault="00F33432" w:rsidP="00B4799F">
            <w:pPr>
              <w:ind w:firstLine="142"/>
              <w:jc w:val="left"/>
              <w:rPr>
                <w:b/>
                <w:sz w:val="20"/>
                <w:szCs w:val="18"/>
              </w:rPr>
            </w:pPr>
            <w:r w:rsidRPr="00287DFB">
              <w:rPr>
                <w:b/>
                <w:sz w:val="20"/>
                <w:szCs w:val="18"/>
              </w:rPr>
              <w:t>Exceso</w:t>
            </w:r>
          </w:p>
        </w:tc>
        <w:tc>
          <w:tcPr>
            <w:tcW w:w="1880" w:type="dxa"/>
            <w:tcBorders>
              <w:top w:val="nil"/>
              <w:left w:val="nil"/>
              <w:bottom w:val="single" w:sz="4" w:space="0" w:color="auto"/>
              <w:right w:val="nil"/>
            </w:tcBorders>
            <w:vAlign w:val="center"/>
          </w:tcPr>
          <w:p w14:paraId="2308FE86" w14:textId="77777777" w:rsidR="00F33432" w:rsidRPr="005711AC" w:rsidRDefault="00F33432" w:rsidP="00F33432">
            <w:pPr>
              <w:ind w:right="149"/>
              <w:jc w:val="right"/>
              <w:rPr>
                <w:sz w:val="20"/>
              </w:rPr>
            </w:pPr>
            <w:r w:rsidRPr="005711AC">
              <w:rPr>
                <w:sz w:val="20"/>
              </w:rPr>
              <w:t>41.993</w:t>
            </w:r>
          </w:p>
        </w:tc>
        <w:tc>
          <w:tcPr>
            <w:tcW w:w="1881" w:type="dxa"/>
            <w:tcBorders>
              <w:top w:val="nil"/>
              <w:left w:val="nil"/>
              <w:bottom w:val="single" w:sz="4" w:space="0" w:color="auto"/>
              <w:right w:val="nil"/>
            </w:tcBorders>
            <w:vAlign w:val="center"/>
          </w:tcPr>
          <w:p w14:paraId="2B191726" w14:textId="77777777" w:rsidR="00F33432" w:rsidRPr="00287DFB" w:rsidRDefault="00F33432" w:rsidP="00F33432">
            <w:pPr>
              <w:ind w:right="149"/>
              <w:jc w:val="right"/>
              <w:rPr>
                <w:b/>
                <w:sz w:val="20"/>
                <w:szCs w:val="20"/>
              </w:rPr>
            </w:pPr>
            <w:r w:rsidRPr="00287DFB">
              <w:rPr>
                <w:b/>
                <w:sz w:val="20"/>
                <w:szCs w:val="20"/>
              </w:rPr>
              <w:t>25.570</w:t>
            </w:r>
          </w:p>
        </w:tc>
        <w:tc>
          <w:tcPr>
            <w:tcW w:w="1881" w:type="dxa"/>
            <w:tcBorders>
              <w:top w:val="nil"/>
              <w:left w:val="nil"/>
              <w:bottom w:val="single" w:sz="4" w:space="0" w:color="auto"/>
              <w:right w:val="nil"/>
            </w:tcBorders>
            <w:vAlign w:val="center"/>
          </w:tcPr>
          <w:p w14:paraId="7C99D6AE" w14:textId="77777777" w:rsidR="00F33432" w:rsidRPr="00287DFB" w:rsidRDefault="00F33432" w:rsidP="00F33432">
            <w:pPr>
              <w:ind w:right="149"/>
              <w:jc w:val="right"/>
              <w:rPr>
                <w:b/>
                <w:sz w:val="20"/>
                <w:szCs w:val="20"/>
              </w:rPr>
            </w:pPr>
            <w:r w:rsidRPr="00287DFB">
              <w:rPr>
                <w:b/>
                <w:sz w:val="20"/>
                <w:szCs w:val="20"/>
              </w:rPr>
              <w:t>35.879</w:t>
            </w:r>
          </w:p>
        </w:tc>
      </w:tr>
      <w:tr w:rsidR="00F33432" w:rsidRPr="00287DFB" w14:paraId="505694D4" w14:textId="77777777" w:rsidTr="005711AC">
        <w:trPr>
          <w:trHeight w:val="20"/>
        </w:trPr>
        <w:tc>
          <w:tcPr>
            <w:tcW w:w="3005" w:type="dxa"/>
            <w:tcBorders>
              <w:top w:val="single" w:sz="4" w:space="0" w:color="auto"/>
              <w:left w:val="nil"/>
              <w:bottom w:val="nil"/>
              <w:right w:val="nil"/>
            </w:tcBorders>
            <w:vAlign w:val="center"/>
          </w:tcPr>
          <w:p w14:paraId="57775ACA" w14:textId="77777777" w:rsidR="00F33432" w:rsidRPr="00287DFB" w:rsidRDefault="00F33432" w:rsidP="00B4799F">
            <w:pPr>
              <w:ind w:firstLine="142"/>
              <w:jc w:val="left"/>
              <w:rPr>
                <w:sz w:val="20"/>
                <w:szCs w:val="18"/>
              </w:rPr>
            </w:pPr>
            <w:r w:rsidRPr="00287DFB">
              <w:rPr>
                <w:sz w:val="20"/>
                <w:szCs w:val="18"/>
              </w:rPr>
              <w:t>Exigencia en moneda extranjera</w:t>
            </w:r>
          </w:p>
        </w:tc>
        <w:tc>
          <w:tcPr>
            <w:tcW w:w="1880" w:type="dxa"/>
            <w:tcBorders>
              <w:top w:val="single" w:sz="4" w:space="0" w:color="auto"/>
              <w:left w:val="nil"/>
              <w:bottom w:val="nil"/>
              <w:right w:val="nil"/>
            </w:tcBorders>
            <w:vAlign w:val="center"/>
          </w:tcPr>
          <w:p w14:paraId="18E2C982" w14:textId="77777777" w:rsidR="00F33432" w:rsidRPr="00287DFB" w:rsidRDefault="00F33432" w:rsidP="00F33432">
            <w:pPr>
              <w:ind w:right="149"/>
              <w:jc w:val="right"/>
              <w:rPr>
                <w:sz w:val="20"/>
                <w:szCs w:val="20"/>
              </w:rPr>
            </w:pPr>
            <w:r w:rsidRPr="00287DFB">
              <w:rPr>
                <w:sz w:val="20"/>
                <w:szCs w:val="20"/>
              </w:rPr>
              <w:t>7</w:t>
            </w:r>
          </w:p>
        </w:tc>
        <w:tc>
          <w:tcPr>
            <w:tcW w:w="1881" w:type="dxa"/>
            <w:tcBorders>
              <w:top w:val="single" w:sz="4" w:space="0" w:color="auto"/>
              <w:left w:val="nil"/>
              <w:bottom w:val="nil"/>
              <w:right w:val="nil"/>
            </w:tcBorders>
            <w:vAlign w:val="center"/>
          </w:tcPr>
          <w:p w14:paraId="4F5936B3" w14:textId="77777777" w:rsidR="00F33432" w:rsidRPr="00287DFB" w:rsidRDefault="00F33432" w:rsidP="00F33432">
            <w:pPr>
              <w:ind w:right="149"/>
              <w:jc w:val="right"/>
              <w:rPr>
                <w:sz w:val="20"/>
                <w:szCs w:val="20"/>
              </w:rPr>
            </w:pPr>
            <w:r w:rsidRPr="00287DFB">
              <w:rPr>
                <w:sz w:val="20"/>
                <w:szCs w:val="20"/>
              </w:rPr>
              <w:t>14</w:t>
            </w:r>
          </w:p>
        </w:tc>
        <w:tc>
          <w:tcPr>
            <w:tcW w:w="1881" w:type="dxa"/>
            <w:tcBorders>
              <w:top w:val="single" w:sz="4" w:space="0" w:color="auto"/>
              <w:left w:val="nil"/>
              <w:bottom w:val="nil"/>
              <w:right w:val="nil"/>
            </w:tcBorders>
            <w:vAlign w:val="center"/>
          </w:tcPr>
          <w:p w14:paraId="2C944CE4" w14:textId="77777777" w:rsidR="00F33432" w:rsidRPr="00287DFB" w:rsidRDefault="00F33432" w:rsidP="00F33432">
            <w:pPr>
              <w:ind w:right="149"/>
              <w:jc w:val="right"/>
              <w:rPr>
                <w:sz w:val="20"/>
                <w:szCs w:val="20"/>
              </w:rPr>
            </w:pPr>
            <w:r w:rsidRPr="00287DFB">
              <w:rPr>
                <w:sz w:val="20"/>
                <w:szCs w:val="20"/>
              </w:rPr>
              <w:t>4</w:t>
            </w:r>
          </w:p>
        </w:tc>
      </w:tr>
      <w:tr w:rsidR="00F33432" w:rsidRPr="00287DFB" w14:paraId="4BA8FC2C" w14:textId="77777777" w:rsidTr="005711AC">
        <w:trPr>
          <w:trHeight w:val="20"/>
        </w:trPr>
        <w:tc>
          <w:tcPr>
            <w:tcW w:w="3005" w:type="dxa"/>
            <w:tcBorders>
              <w:top w:val="nil"/>
              <w:left w:val="nil"/>
              <w:right w:val="nil"/>
            </w:tcBorders>
            <w:vAlign w:val="center"/>
          </w:tcPr>
          <w:p w14:paraId="2498663A" w14:textId="77777777" w:rsidR="00F33432" w:rsidRPr="00287DFB" w:rsidRDefault="00F33432" w:rsidP="00B4799F">
            <w:pPr>
              <w:ind w:firstLine="142"/>
              <w:jc w:val="left"/>
              <w:rPr>
                <w:sz w:val="20"/>
                <w:szCs w:val="18"/>
              </w:rPr>
            </w:pPr>
            <w:r w:rsidRPr="00287DFB">
              <w:rPr>
                <w:sz w:val="20"/>
                <w:szCs w:val="18"/>
              </w:rPr>
              <w:t>Integración</w:t>
            </w:r>
          </w:p>
        </w:tc>
        <w:tc>
          <w:tcPr>
            <w:tcW w:w="1880" w:type="dxa"/>
            <w:tcBorders>
              <w:top w:val="nil"/>
              <w:left w:val="nil"/>
              <w:right w:val="nil"/>
            </w:tcBorders>
            <w:vAlign w:val="center"/>
          </w:tcPr>
          <w:p w14:paraId="0596976A" w14:textId="77777777" w:rsidR="00F33432" w:rsidRPr="00287DFB" w:rsidRDefault="00F33432" w:rsidP="00F33432">
            <w:pPr>
              <w:ind w:right="149"/>
              <w:jc w:val="right"/>
              <w:rPr>
                <w:sz w:val="20"/>
                <w:szCs w:val="20"/>
              </w:rPr>
            </w:pPr>
            <w:r w:rsidRPr="00287DFB">
              <w:rPr>
                <w:sz w:val="20"/>
                <w:szCs w:val="20"/>
              </w:rPr>
              <w:t>165</w:t>
            </w:r>
          </w:p>
        </w:tc>
        <w:tc>
          <w:tcPr>
            <w:tcW w:w="1881" w:type="dxa"/>
            <w:tcBorders>
              <w:top w:val="nil"/>
              <w:left w:val="nil"/>
              <w:right w:val="nil"/>
            </w:tcBorders>
            <w:vAlign w:val="center"/>
          </w:tcPr>
          <w:p w14:paraId="7D3B76E6" w14:textId="77777777" w:rsidR="00F33432" w:rsidRPr="00287DFB" w:rsidRDefault="00F33432" w:rsidP="00F33432">
            <w:pPr>
              <w:ind w:right="149"/>
              <w:jc w:val="right"/>
              <w:rPr>
                <w:sz w:val="20"/>
                <w:szCs w:val="20"/>
              </w:rPr>
            </w:pPr>
            <w:r w:rsidRPr="00287DFB">
              <w:rPr>
                <w:sz w:val="20"/>
                <w:szCs w:val="20"/>
              </w:rPr>
              <w:t>217</w:t>
            </w:r>
          </w:p>
        </w:tc>
        <w:tc>
          <w:tcPr>
            <w:tcW w:w="1881" w:type="dxa"/>
            <w:tcBorders>
              <w:top w:val="nil"/>
              <w:left w:val="nil"/>
              <w:right w:val="nil"/>
            </w:tcBorders>
            <w:vAlign w:val="center"/>
          </w:tcPr>
          <w:p w14:paraId="6D4D5B00" w14:textId="77777777" w:rsidR="00F33432" w:rsidRPr="00287DFB" w:rsidRDefault="00F33432" w:rsidP="00F33432">
            <w:pPr>
              <w:ind w:right="149"/>
              <w:jc w:val="right"/>
              <w:rPr>
                <w:sz w:val="20"/>
                <w:szCs w:val="20"/>
              </w:rPr>
            </w:pPr>
            <w:r w:rsidRPr="00287DFB">
              <w:rPr>
                <w:sz w:val="20"/>
                <w:szCs w:val="20"/>
              </w:rPr>
              <w:t>38</w:t>
            </w:r>
          </w:p>
        </w:tc>
      </w:tr>
      <w:tr w:rsidR="00F33432" w:rsidRPr="00287DFB" w14:paraId="4A8E8D26" w14:textId="77777777" w:rsidTr="005711AC">
        <w:trPr>
          <w:trHeight w:val="20"/>
        </w:trPr>
        <w:tc>
          <w:tcPr>
            <w:tcW w:w="3005" w:type="dxa"/>
            <w:tcBorders>
              <w:top w:val="nil"/>
              <w:left w:val="nil"/>
              <w:bottom w:val="single" w:sz="4" w:space="0" w:color="auto"/>
              <w:right w:val="nil"/>
            </w:tcBorders>
            <w:vAlign w:val="center"/>
          </w:tcPr>
          <w:p w14:paraId="2CDEF07D" w14:textId="77777777" w:rsidR="00F33432" w:rsidRPr="00287DFB" w:rsidRDefault="00F33432" w:rsidP="00B4799F">
            <w:pPr>
              <w:ind w:firstLine="142"/>
              <w:jc w:val="left"/>
              <w:rPr>
                <w:b/>
                <w:sz w:val="20"/>
                <w:szCs w:val="18"/>
              </w:rPr>
            </w:pPr>
            <w:r w:rsidRPr="00287DFB">
              <w:rPr>
                <w:b/>
                <w:sz w:val="20"/>
                <w:szCs w:val="18"/>
              </w:rPr>
              <w:t>Exceso</w:t>
            </w:r>
          </w:p>
        </w:tc>
        <w:tc>
          <w:tcPr>
            <w:tcW w:w="1880" w:type="dxa"/>
            <w:tcBorders>
              <w:top w:val="nil"/>
              <w:left w:val="nil"/>
              <w:bottom w:val="single" w:sz="4" w:space="0" w:color="auto"/>
              <w:right w:val="nil"/>
            </w:tcBorders>
            <w:vAlign w:val="center"/>
          </w:tcPr>
          <w:p w14:paraId="7FBCB057" w14:textId="77777777" w:rsidR="00F33432" w:rsidRPr="005711AC" w:rsidRDefault="00F33432" w:rsidP="00F33432">
            <w:pPr>
              <w:ind w:right="149"/>
              <w:jc w:val="right"/>
              <w:rPr>
                <w:sz w:val="20"/>
              </w:rPr>
            </w:pPr>
            <w:r w:rsidRPr="005711AC">
              <w:rPr>
                <w:sz w:val="20"/>
              </w:rPr>
              <w:t>158</w:t>
            </w:r>
          </w:p>
        </w:tc>
        <w:tc>
          <w:tcPr>
            <w:tcW w:w="1881" w:type="dxa"/>
            <w:tcBorders>
              <w:top w:val="nil"/>
              <w:left w:val="nil"/>
              <w:bottom w:val="single" w:sz="4" w:space="0" w:color="auto"/>
              <w:right w:val="nil"/>
            </w:tcBorders>
            <w:vAlign w:val="center"/>
          </w:tcPr>
          <w:p w14:paraId="04C5FE02" w14:textId="77777777" w:rsidR="00F33432" w:rsidRPr="005711AC" w:rsidRDefault="00F33432" w:rsidP="00F33432">
            <w:pPr>
              <w:ind w:right="149"/>
              <w:jc w:val="right"/>
              <w:rPr>
                <w:sz w:val="20"/>
              </w:rPr>
            </w:pPr>
            <w:r w:rsidRPr="005711AC">
              <w:rPr>
                <w:sz w:val="20"/>
              </w:rPr>
              <w:t>203</w:t>
            </w:r>
          </w:p>
        </w:tc>
        <w:tc>
          <w:tcPr>
            <w:tcW w:w="1881" w:type="dxa"/>
            <w:tcBorders>
              <w:top w:val="nil"/>
              <w:left w:val="nil"/>
              <w:bottom w:val="single" w:sz="4" w:space="0" w:color="auto"/>
              <w:right w:val="nil"/>
            </w:tcBorders>
            <w:vAlign w:val="center"/>
          </w:tcPr>
          <w:p w14:paraId="3AAE44B4" w14:textId="77777777" w:rsidR="00F33432" w:rsidRPr="005711AC" w:rsidRDefault="00F33432" w:rsidP="00F33432">
            <w:pPr>
              <w:ind w:right="149"/>
              <w:jc w:val="right"/>
              <w:rPr>
                <w:sz w:val="20"/>
              </w:rPr>
            </w:pPr>
            <w:r w:rsidRPr="00287DFB">
              <w:rPr>
                <w:b/>
                <w:sz w:val="20"/>
                <w:szCs w:val="20"/>
              </w:rPr>
              <w:t>34</w:t>
            </w:r>
          </w:p>
        </w:tc>
      </w:tr>
      <w:tr w:rsidR="00F33432" w:rsidRPr="00287DFB" w14:paraId="4B47203C" w14:textId="77777777" w:rsidTr="005711AC">
        <w:trPr>
          <w:trHeight w:val="20"/>
        </w:trPr>
        <w:tc>
          <w:tcPr>
            <w:tcW w:w="3005" w:type="dxa"/>
            <w:tcBorders>
              <w:top w:val="single" w:sz="4" w:space="0" w:color="auto"/>
              <w:left w:val="nil"/>
              <w:bottom w:val="nil"/>
              <w:right w:val="nil"/>
            </w:tcBorders>
            <w:vAlign w:val="center"/>
          </w:tcPr>
          <w:p w14:paraId="59C9C9E3" w14:textId="77777777" w:rsidR="00F33432" w:rsidRPr="00287DFB" w:rsidRDefault="00F33432" w:rsidP="00B4799F">
            <w:pPr>
              <w:ind w:firstLine="142"/>
              <w:jc w:val="left"/>
              <w:rPr>
                <w:sz w:val="20"/>
                <w:szCs w:val="18"/>
              </w:rPr>
            </w:pPr>
            <w:r w:rsidRPr="00287DFB">
              <w:rPr>
                <w:sz w:val="20"/>
                <w:szCs w:val="18"/>
              </w:rPr>
              <w:t>Exigencia en Títulos Públicos</w:t>
            </w:r>
          </w:p>
        </w:tc>
        <w:tc>
          <w:tcPr>
            <w:tcW w:w="1880" w:type="dxa"/>
            <w:tcBorders>
              <w:top w:val="single" w:sz="4" w:space="0" w:color="auto"/>
              <w:left w:val="nil"/>
              <w:bottom w:val="nil"/>
              <w:right w:val="nil"/>
            </w:tcBorders>
            <w:vAlign w:val="center"/>
          </w:tcPr>
          <w:p w14:paraId="2D52F690" w14:textId="77777777" w:rsidR="00F33432" w:rsidRPr="00287DFB" w:rsidRDefault="00F33432" w:rsidP="00F33432">
            <w:pPr>
              <w:ind w:right="149"/>
              <w:jc w:val="right"/>
              <w:rPr>
                <w:sz w:val="20"/>
                <w:szCs w:val="20"/>
              </w:rPr>
            </w:pPr>
            <w:r w:rsidRPr="00287DFB">
              <w:rPr>
                <w:sz w:val="20"/>
                <w:szCs w:val="20"/>
              </w:rPr>
              <w:t>10.873</w:t>
            </w:r>
          </w:p>
        </w:tc>
        <w:tc>
          <w:tcPr>
            <w:tcW w:w="1881" w:type="dxa"/>
            <w:tcBorders>
              <w:top w:val="single" w:sz="4" w:space="0" w:color="auto"/>
              <w:left w:val="nil"/>
              <w:bottom w:val="nil"/>
              <w:right w:val="nil"/>
            </w:tcBorders>
            <w:vAlign w:val="center"/>
          </w:tcPr>
          <w:p w14:paraId="62C9B7C5" w14:textId="77777777" w:rsidR="00F33432" w:rsidRPr="00287DFB" w:rsidRDefault="00F33432" w:rsidP="00F33432">
            <w:pPr>
              <w:ind w:right="149"/>
              <w:jc w:val="right"/>
              <w:rPr>
                <w:sz w:val="20"/>
                <w:szCs w:val="20"/>
              </w:rPr>
            </w:pPr>
            <w:r w:rsidRPr="00287DFB">
              <w:rPr>
                <w:sz w:val="20"/>
                <w:szCs w:val="20"/>
              </w:rPr>
              <w:t>-</w:t>
            </w:r>
          </w:p>
        </w:tc>
        <w:tc>
          <w:tcPr>
            <w:tcW w:w="1881" w:type="dxa"/>
            <w:tcBorders>
              <w:top w:val="single" w:sz="4" w:space="0" w:color="auto"/>
              <w:left w:val="nil"/>
              <w:bottom w:val="nil"/>
              <w:right w:val="nil"/>
            </w:tcBorders>
            <w:vAlign w:val="center"/>
          </w:tcPr>
          <w:p w14:paraId="6F9BE904" w14:textId="77777777" w:rsidR="00F33432" w:rsidRPr="00287DFB" w:rsidRDefault="00F33432" w:rsidP="00F33432">
            <w:pPr>
              <w:ind w:right="149"/>
              <w:jc w:val="right"/>
              <w:rPr>
                <w:sz w:val="20"/>
                <w:szCs w:val="20"/>
              </w:rPr>
            </w:pPr>
            <w:r w:rsidRPr="00287DFB">
              <w:rPr>
                <w:sz w:val="20"/>
                <w:szCs w:val="20"/>
              </w:rPr>
              <w:t>83.281</w:t>
            </w:r>
          </w:p>
        </w:tc>
      </w:tr>
      <w:tr w:rsidR="00F33432" w:rsidRPr="00287DFB" w14:paraId="56698A30" w14:textId="77777777" w:rsidTr="005711AC">
        <w:trPr>
          <w:trHeight w:val="20"/>
        </w:trPr>
        <w:tc>
          <w:tcPr>
            <w:tcW w:w="3005" w:type="dxa"/>
            <w:tcBorders>
              <w:top w:val="nil"/>
              <w:left w:val="nil"/>
              <w:right w:val="nil"/>
            </w:tcBorders>
            <w:vAlign w:val="center"/>
          </w:tcPr>
          <w:p w14:paraId="02AC794A" w14:textId="77777777" w:rsidR="00F33432" w:rsidRPr="00287DFB" w:rsidRDefault="00F33432" w:rsidP="00B4799F">
            <w:pPr>
              <w:ind w:firstLine="142"/>
              <w:jc w:val="left"/>
              <w:rPr>
                <w:sz w:val="20"/>
                <w:szCs w:val="18"/>
              </w:rPr>
            </w:pPr>
            <w:r w:rsidRPr="00287DFB">
              <w:rPr>
                <w:sz w:val="20"/>
                <w:szCs w:val="18"/>
              </w:rPr>
              <w:t>Integración</w:t>
            </w:r>
          </w:p>
        </w:tc>
        <w:tc>
          <w:tcPr>
            <w:tcW w:w="1880" w:type="dxa"/>
            <w:tcBorders>
              <w:top w:val="nil"/>
              <w:left w:val="nil"/>
              <w:right w:val="nil"/>
            </w:tcBorders>
            <w:vAlign w:val="center"/>
          </w:tcPr>
          <w:p w14:paraId="2DB5B70B" w14:textId="77777777" w:rsidR="00F33432" w:rsidRPr="00287DFB" w:rsidRDefault="00F33432" w:rsidP="00F33432">
            <w:pPr>
              <w:ind w:right="149"/>
              <w:jc w:val="right"/>
              <w:rPr>
                <w:sz w:val="20"/>
                <w:szCs w:val="20"/>
              </w:rPr>
            </w:pPr>
            <w:r w:rsidRPr="00287DFB">
              <w:rPr>
                <w:sz w:val="20"/>
                <w:szCs w:val="20"/>
              </w:rPr>
              <w:t>10.873</w:t>
            </w:r>
          </w:p>
        </w:tc>
        <w:tc>
          <w:tcPr>
            <w:tcW w:w="1881" w:type="dxa"/>
            <w:tcBorders>
              <w:top w:val="nil"/>
              <w:left w:val="nil"/>
              <w:right w:val="nil"/>
            </w:tcBorders>
            <w:vAlign w:val="center"/>
          </w:tcPr>
          <w:p w14:paraId="2F3BEC74" w14:textId="77777777" w:rsidR="00F33432" w:rsidRPr="00287DFB" w:rsidRDefault="00F33432" w:rsidP="00F33432">
            <w:pPr>
              <w:ind w:right="149"/>
              <w:jc w:val="right"/>
              <w:rPr>
                <w:sz w:val="20"/>
                <w:szCs w:val="20"/>
              </w:rPr>
            </w:pPr>
            <w:r w:rsidRPr="00287DFB">
              <w:rPr>
                <w:sz w:val="20"/>
                <w:szCs w:val="20"/>
              </w:rPr>
              <w:t>-</w:t>
            </w:r>
          </w:p>
        </w:tc>
        <w:tc>
          <w:tcPr>
            <w:tcW w:w="1881" w:type="dxa"/>
            <w:tcBorders>
              <w:top w:val="nil"/>
              <w:left w:val="nil"/>
              <w:right w:val="nil"/>
            </w:tcBorders>
            <w:vAlign w:val="center"/>
          </w:tcPr>
          <w:p w14:paraId="28EAE540" w14:textId="77777777" w:rsidR="00F33432" w:rsidRPr="00287DFB" w:rsidRDefault="00F33432" w:rsidP="00F33432">
            <w:pPr>
              <w:ind w:right="149"/>
              <w:jc w:val="right"/>
              <w:rPr>
                <w:sz w:val="20"/>
                <w:szCs w:val="20"/>
              </w:rPr>
            </w:pPr>
            <w:r w:rsidRPr="00287DFB">
              <w:rPr>
                <w:sz w:val="20"/>
                <w:szCs w:val="20"/>
              </w:rPr>
              <w:t>85.599</w:t>
            </w:r>
          </w:p>
        </w:tc>
      </w:tr>
      <w:tr w:rsidR="00F33432" w:rsidRPr="00287DFB" w14:paraId="3B648925" w14:textId="77777777" w:rsidTr="005711AC">
        <w:trPr>
          <w:trHeight w:val="20"/>
        </w:trPr>
        <w:tc>
          <w:tcPr>
            <w:tcW w:w="3005" w:type="dxa"/>
            <w:tcBorders>
              <w:top w:val="nil"/>
              <w:left w:val="nil"/>
              <w:bottom w:val="single" w:sz="4" w:space="0" w:color="auto"/>
              <w:right w:val="nil"/>
            </w:tcBorders>
            <w:vAlign w:val="center"/>
          </w:tcPr>
          <w:p w14:paraId="29E72749" w14:textId="77777777" w:rsidR="00F33432" w:rsidRPr="00287DFB" w:rsidRDefault="00F33432" w:rsidP="00B4799F">
            <w:pPr>
              <w:ind w:firstLine="142"/>
              <w:jc w:val="left"/>
              <w:rPr>
                <w:b/>
                <w:sz w:val="20"/>
                <w:szCs w:val="18"/>
              </w:rPr>
            </w:pPr>
            <w:r w:rsidRPr="00287DFB">
              <w:rPr>
                <w:b/>
                <w:sz w:val="20"/>
                <w:szCs w:val="18"/>
              </w:rPr>
              <w:t>Exceso</w:t>
            </w:r>
          </w:p>
        </w:tc>
        <w:tc>
          <w:tcPr>
            <w:tcW w:w="1880" w:type="dxa"/>
            <w:tcBorders>
              <w:top w:val="nil"/>
              <w:left w:val="nil"/>
              <w:bottom w:val="single" w:sz="4" w:space="0" w:color="auto"/>
              <w:right w:val="nil"/>
            </w:tcBorders>
            <w:vAlign w:val="center"/>
          </w:tcPr>
          <w:p w14:paraId="23DAD8D0" w14:textId="77777777" w:rsidR="00F33432" w:rsidRPr="00287DFB" w:rsidRDefault="00F33432" w:rsidP="00F33432">
            <w:pPr>
              <w:ind w:right="149"/>
              <w:jc w:val="right"/>
              <w:rPr>
                <w:b/>
                <w:sz w:val="20"/>
                <w:szCs w:val="20"/>
              </w:rPr>
            </w:pPr>
            <w:r w:rsidRPr="00287DFB">
              <w:rPr>
                <w:b/>
                <w:sz w:val="20"/>
                <w:szCs w:val="20"/>
              </w:rPr>
              <w:t>-</w:t>
            </w:r>
          </w:p>
        </w:tc>
        <w:tc>
          <w:tcPr>
            <w:tcW w:w="1881" w:type="dxa"/>
            <w:tcBorders>
              <w:top w:val="nil"/>
              <w:left w:val="nil"/>
              <w:bottom w:val="single" w:sz="4" w:space="0" w:color="auto"/>
              <w:right w:val="nil"/>
            </w:tcBorders>
            <w:vAlign w:val="center"/>
          </w:tcPr>
          <w:p w14:paraId="1DBC6D5F" w14:textId="77777777" w:rsidR="00F33432" w:rsidRPr="00287DFB" w:rsidRDefault="00F33432" w:rsidP="00F33432">
            <w:pPr>
              <w:ind w:right="149"/>
              <w:jc w:val="right"/>
              <w:rPr>
                <w:b/>
                <w:sz w:val="20"/>
                <w:szCs w:val="20"/>
              </w:rPr>
            </w:pPr>
            <w:r w:rsidRPr="00287DFB">
              <w:rPr>
                <w:b/>
                <w:sz w:val="20"/>
                <w:szCs w:val="20"/>
              </w:rPr>
              <w:t>-</w:t>
            </w:r>
          </w:p>
        </w:tc>
        <w:tc>
          <w:tcPr>
            <w:tcW w:w="1881" w:type="dxa"/>
            <w:tcBorders>
              <w:top w:val="nil"/>
              <w:left w:val="nil"/>
              <w:bottom w:val="single" w:sz="4" w:space="0" w:color="auto"/>
              <w:right w:val="nil"/>
            </w:tcBorders>
            <w:vAlign w:val="center"/>
          </w:tcPr>
          <w:p w14:paraId="60BC85C4" w14:textId="77777777" w:rsidR="00F33432" w:rsidRPr="00287DFB" w:rsidRDefault="00F33432" w:rsidP="00F33432">
            <w:pPr>
              <w:ind w:right="149"/>
              <w:jc w:val="right"/>
              <w:rPr>
                <w:b/>
                <w:sz w:val="20"/>
                <w:szCs w:val="20"/>
              </w:rPr>
            </w:pPr>
            <w:r w:rsidRPr="00287DFB">
              <w:rPr>
                <w:b/>
                <w:sz w:val="20"/>
                <w:szCs w:val="20"/>
              </w:rPr>
              <w:t>2.318</w:t>
            </w:r>
          </w:p>
        </w:tc>
      </w:tr>
    </w:tbl>
    <w:p w14:paraId="1AEE1B39" w14:textId="77777777" w:rsidR="00F33432" w:rsidRPr="005711AC" w:rsidRDefault="00F33432" w:rsidP="00F33432">
      <w:pPr>
        <w:pStyle w:val="Level3"/>
        <w:keepNext w:val="0"/>
        <w:widowControl w:val="0"/>
        <w:spacing w:after="0"/>
        <w:rPr>
          <w:b w:val="0"/>
          <w:i/>
        </w:rPr>
      </w:pPr>
    </w:p>
    <w:p w14:paraId="3B9717D3" w14:textId="77777777" w:rsidR="00F33432" w:rsidRPr="00287DFB" w:rsidRDefault="00F33432" w:rsidP="00F33432">
      <w:pPr>
        <w:pStyle w:val="Level3"/>
        <w:keepNext w:val="0"/>
        <w:widowControl w:val="0"/>
        <w:spacing w:after="0"/>
        <w:rPr>
          <w:b w:val="0"/>
          <w:i/>
        </w:rPr>
      </w:pPr>
      <w:r w:rsidRPr="00287DFB">
        <w:rPr>
          <w:b w:val="0"/>
          <w:i/>
        </w:rPr>
        <w:t>Exigencias de Capital Mínimo</w:t>
      </w:r>
    </w:p>
    <w:p w14:paraId="2E79C362" w14:textId="77777777" w:rsidR="00F33432" w:rsidRPr="005711AC" w:rsidRDefault="00F33432" w:rsidP="00F33432">
      <w:pPr>
        <w:pStyle w:val="BodyText22"/>
      </w:pPr>
    </w:p>
    <w:p w14:paraId="10495641" w14:textId="77777777" w:rsidR="00F33432" w:rsidRPr="00287DFB" w:rsidRDefault="00F33432" w:rsidP="00F33432">
      <w:pPr>
        <w:widowControl w:val="0"/>
        <w:jc w:val="both"/>
        <w:rPr>
          <w:sz w:val="20"/>
          <w:szCs w:val="20"/>
        </w:rPr>
      </w:pPr>
      <w:r w:rsidRPr="00287DFB">
        <w:rPr>
          <w:sz w:val="20"/>
          <w:szCs w:val="20"/>
        </w:rPr>
        <w:t>Desde sus inicios, el Emisor se ha mantenido en todo momento por encima del nivel de capital mínimo requerido según el criterio establecido por el BCRA. Véase en el Capítulo V “</w:t>
      </w:r>
      <w:r w:rsidRPr="00287DFB">
        <w:rPr>
          <w:i/>
          <w:sz w:val="20"/>
          <w:szCs w:val="20"/>
        </w:rPr>
        <w:t>Estructura de la Compañía, Accionistas y Partes Relacionadas</w:t>
      </w:r>
      <w:r w:rsidRPr="00287DFB">
        <w:rPr>
          <w:sz w:val="20"/>
          <w:szCs w:val="20"/>
        </w:rPr>
        <w:t>”, punto e) “</w:t>
      </w:r>
      <w:r w:rsidRPr="00287DFB">
        <w:rPr>
          <w:i/>
          <w:sz w:val="20"/>
          <w:szCs w:val="20"/>
        </w:rPr>
        <w:t>Marco Regulatorio</w:t>
      </w:r>
      <w:r w:rsidRPr="00287DFB">
        <w:rPr>
          <w:sz w:val="20"/>
          <w:szCs w:val="20"/>
        </w:rPr>
        <w:t>” - “</w:t>
      </w:r>
      <w:r w:rsidRPr="00287DFB">
        <w:rPr>
          <w:i/>
          <w:sz w:val="20"/>
          <w:szCs w:val="20"/>
        </w:rPr>
        <w:t>Capitales mínimos</w:t>
      </w:r>
      <w:r w:rsidRPr="00287DFB">
        <w:rPr>
          <w:sz w:val="20"/>
          <w:szCs w:val="20"/>
        </w:rPr>
        <w:t>” y el Capítulo VII “</w:t>
      </w:r>
      <w:r w:rsidRPr="00287DFB">
        <w:rPr>
          <w:i/>
          <w:sz w:val="20"/>
          <w:szCs w:val="20"/>
        </w:rPr>
        <w:t>Antecedentes Financieros</w:t>
      </w:r>
      <w:r w:rsidRPr="00287DFB">
        <w:rPr>
          <w:sz w:val="20"/>
          <w:szCs w:val="20"/>
        </w:rPr>
        <w:t>”, punto e) “</w:t>
      </w:r>
      <w:r w:rsidRPr="00287DFB">
        <w:rPr>
          <w:i/>
          <w:sz w:val="20"/>
          <w:szCs w:val="20"/>
        </w:rPr>
        <w:t>Capital Social</w:t>
      </w:r>
      <w:r w:rsidRPr="00287DFB">
        <w:rPr>
          <w:sz w:val="20"/>
          <w:szCs w:val="20"/>
        </w:rPr>
        <w:t>” del Prospecto.</w:t>
      </w:r>
    </w:p>
    <w:p w14:paraId="687EB24F" w14:textId="77777777" w:rsidR="00F33432" w:rsidRPr="00287DFB" w:rsidRDefault="00F33432" w:rsidP="00F33432">
      <w:pPr>
        <w:widowControl w:val="0"/>
        <w:jc w:val="both"/>
        <w:rPr>
          <w:sz w:val="14"/>
          <w:szCs w:val="20"/>
        </w:rPr>
      </w:pPr>
    </w:p>
    <w:p w14:paraId="5F8B7177" w14:textId="77777777" w:rsidR="00F33432" w:rsidRPr="00287DFB" w:rsidRDefault="00F33432" w:rsidP="00F33432">
      <w:pPr>
        <w:widowControl w:val="0"/>
        <w:jc w:val="both"/>
        <w:rPr>
          <w:sz w:val="20"/>
          <w:szCs w:val="20"/>
        </w:rPr>
      </w:pPr>
      <w:r w:rsidRPr="00287DFB">
        <w:rPr>
          <w:sz w:val="20"/>
          <w:szCs w:val="20"/>
        </w:rPr>
        <w:t>Los siguientes cuadros muestran la información con respecto al capital de CFA a las fechas indicadas:</w:t>
      </w:r>
    </w:p>
    <w:p w14:paraId="038CCA3C" w14:textId="77777777" w:rsidR="00F33432" w:rsidRPr="00287DFB" w:rsidRDefault="00F33432" w:rsidP="00F33432">
      <w:pPr>
        <w:widowControl w:val="0"/>
        <w:jc w:val="both"/>
        <w:rPr>
          <w:sz w:val="20"/>
          <w:szCs w:val="20"/>
        </w:rPr>
      </w:pPr>
    </w:p>
    <w:tbl>
      <w:tblPr>
        <w:tblW w:w="4583" w:type="pct"/>
        <w:jc w:val="center"/>
        <w:tblCellMar>
          <w:left w:w="0" w:type="dxa"/>
          <w:right w:w="0" w:type="dxa"/>
        </w:tblCellMar>
        <w:tblLook w:val="04A0" w:firstRow="1" w:lastRow="0" w:firstColumn="1" w:lastColumn="0" w:noHBand="0" w:noVBand="1"/>
      </w:tblPr>
      <w:tblGrid>
        <w:gridCol w:w="2685"/>
        <w:gridCol w:w="1973"/>
        <w:gridCol w:w="1973"/>
        <w:gridCol w:w="1976"/>
      </w:tblGrid>
      <w:tr w:rsidR="00F33432" w:rsidRPr="00287DFB" w14:paraId="25082E47" w14:textId="77777777" w:rsidTr="00F33432">
        <w:trPr>
          <w:trHeight w:val="288"/>
          <w:jc w:val="center"/>
        </w:trPr>
        <w:tc>
          <w:tcPr>
            <w:tcW w:w="1560" w:type="pct"/>
            <w:tcMar>
              <w:top w:w="0" w:type="dxa"/>
              <w:left w:w="70" w:type="dxa"/>
              <w:bottom w:w="0" w:type="dxa"/>
              <w:right w:w="70" w:type="dxa"/>
            </w:tcMar>
            <w:vAlign w:val="center"/>
            <w:hideMark/>
          </w:tcPr>
          <w:p w14:paraId="4B3717C5" w14:textId="77777777" w:rsidR="00F33432" w:rsidRPr="00287DFB" w:rsidRDefault="00F33432" w:rsidP="00F33432">
            <w:pPr>
              <w:jc w:val="both"/>
              <w:rPr>
                <w:rFonts w:eastAsia="Calibri"/>
                <w:b/>
                <w:bCs/>
                <w:color w:val="000000"/>
                <w:sz w:val="20"/>
                <w:szCs w:val="18"/>
                <w:lang w:val="es-MX" w:eastAsia="es-AR"/>
              </w:rPr>
            </w:pPr>
          </w:p>
        </w:tc>
        <w:tc>
          <w:tcPr>
            <w:tcW w:w="3440" w:type="pct"/>
            <w:gridSpan w:val="3"/>
            <w:tcMar>
              <w:top w:w="0" w:type="dxa"/>
              <w:left w:w="70" w:type="dxa"/>
              <w:bottom w:w="0" w:type="dxa"/>
              <w:right w:w="70" w:type="dxa"/>
            </w:tcMar>
            <w:vAlign w:val="center"/>
            <w:hideMark/>
          </w:tcPr>
          <w:p w14:paraId="1B97AE58" w14:textId="77777777" w:rsidR="00F33432" w:rsidRPr="00287DFB" w:rsidRDefault="00F33432" w:rsidP="00F33432">
            <w:pPr>
              <w:rPr>
                <w:b/>
                <w:bCs/>
                <w:iCs/>
                <w:color w:val="000000"/>
                <w:sz w:val="20"/>
                <w:szCs w:val="18"/>
                <w:lang w:eastAsia="es-AR"/>
              </w:rPr>
            </w:pPr>
            <w:r w:rsidRPr="00287DFB">
              <w:rPr>
                <w:b/>
                <w:bCs/>
                <w:iCs/>
                <w:color w:val="000000"/>
                <w:sz w:val="20"/>
                <w:szCs w:val="18"/>
                <w:lang w:eastAsia="es-AR"/>
              </w:rPr>
              <w:t>Ejercicios económicos finalizados al 31 de diciembre de</w:t>
            </w:r>
          </w:p>
        </w:tc>
      </w:tr>
      <w:tr w:rsidR="00F33432" w:rsidRPr="00287DFB" w14:paraId="7513E388" w14:textId="77777777" w:rsidTr="00F33432">
        <w:trPr>
          <w:trHeight w:val="288"/>
          <w:jc w:val="center"/>
        </w:trPr>
        <w:tc>
          <w:tcPr>
            <w:tcW w:w="1560" w:type="pct"/>
            <w:tcBorders>
              <w:bottom w:val="single" w:sz="4" w:space="0" w:color="auto"/>
            </w:tcBorders>
            <w:tcMar>
              <w:top w:w="0" w:type="dxa"/>
              <w:left w:w="70" w:type="dxa"/>
              <w:bottom w:w="0" w:type="dxa"/>
              <w:right w:w="70" w:type="dxa"/>
            </w:tcMar>
            <w:vAlign w:val="center"/>
            <w:hideMark/>
          </w:tcPr>
          <w:p w14:paraId="45E41822" w14:textId="77777777" w:rsidR="00F33432" w:rsidRPr="00287DFB" w:rsidRDefault="00F33432" w:rsidP="00B4799F">
            <w:pPr>
              <w:jc w:val="left"/>
              <w:rPr>
                <w:rFonts w:eastAsia="Calibri"/>
                <w:i/>
                <w:iCs/>
                <w:color w:val="000000"/>
                <w:sz w:val="20"/>
                <w:szCs w:val="18"/>
                <w:lang w:eastAsia="es-AR"/>
              </w:rPr>
            </w:pPr>
            <w:r w:rsidRPr="00287DFB">
              <w:rPr>
                <w:b/>
                <w:bCs/>
                <w:color w:val="000000"/>
                <w:sz w:val="20"/>
                <w:szCs w:val="18"/>
                <w:lang w:eastAsia="es-AR"/>
              </w:rPr>
              <w:t>Capital Regulatorio</w:t>
            </w:r>
            <w:r w:rsidRPr="00287DFB">
              <w:rPr>
                <w:b/>
                <w:bCs/>
                <w:color w:val="000000"/>
                <w:sz w:val="20"/>
                <w:szCs w:val="18"/>
                <w:vertAlign w:val="superscript"/>
                <w:lang w:eastAsia="es-AR"/>
              </w:rPr>
              <w:t xml:space="preserve"> (*)</w:t>
            </w:r>
          </w:p>
        </w:tc>
        <w:tc>
          <w:tcPr>
            <w:tcW w:w="1146" w:type="pct"/>
            <w:tcBorders>
              <w:bottom w:val="single" w:sz="4" w:space="0" w:color="auto"/>
            </w:tcBorders>
            <w:tcMar>
              <w:top w:w="0" w:type="dxa"/>
              <w:left w:w="70" w:type="dxa"/>
              <w:bottom w:w="0" w:type="dxa"/>
              <w:right w:w="70" w:type="dxa"/>
            </w:tcMar>
            <w:vAlign w:val="center"/>
            <w:hideMark/>
          </w:tcPr>
          <w:p w14:paraId="5A7EAEFC" w14:textId="77777777" w:rsidR="00F33432" w:rsidRPr="00287DFB" w:rsidRDefault="00F33432" w:rsidP="00F33432">
            <w:pPr>
              <w:rPr>
                <w:rFonts w:eastAsia="Calibri"/>
                <w:b/>
                <w:bCs/>
                <w:color w:val="000000"/>
                <w:sz w:val="20"/>
                <w:szCs w:val="18"/>
                <w:lang w:eastAsia="es-AR"/>
              </w:rPr>
            </w:pPr>
            <w:r w:rsidRPr="00287DFB">
              <w:rPr>
                <w:b/>
                <w:bCs/>
                <w:color w:val="000000"/>
                <w:sz w:val="20"/>
                <w:szCs w:val="18"/>
                <w:lang w:eastAsia="es-AR"/>
              </w:rPr>
              <w:t>2019</w:t>
            </w:r>
          </w:p>
        </w:tc>
        <w:tc>
          <w:tcPr>
            <w:tcW w:w="1146" w:type="pct"/>
            <w:tcBorders>
              <w:bottom w:val="single" w:sz="4" w:space="0" w:color="auto"/>
            </w:tcBorders>
            <w:tcMar>
              <w:top w:w="0" w:type="dxa"/>
              <w:left w:w="70" w:type="dxa"/>
              <w:bottom w:w="0" w:type="dxa"/>
              <w:right w:w="70" w:type="dxa"/>
            </w:tcMar>
            <w:vAlign w:val="center"/>
            <w:hideMark/>
          </w:tcPr>
          <w:p w14:paraId="490BE332" w14:textId="77777777" w:rsidR="00F33432" w:rsidRPr="00287DFB" w:rsidRDefault="00F33432" w:rsidP="00F33432">
            <w:pPr>
              <w:rPr>
                <w:rFonts w:eastAsia="Calibri"/>
                <w:b/>
                <w:bCs/>
                <w:color w:val="000000"/>
                <w:sz w:val="18"/>
                <w:szCs w:val="18"/>
                <w:lang w:eastAsia="es-AR"/>
              </w:rPr>
            </w:pPr>
            <w:r w:rsidRPr="00287DFB">
              <w:rPr>
                <w:b/>
                <w:bCs/>
                <w:color w:val="000000"/>
                <w:sz w:val="20"/>
                <w:szCs w:val="18"/>
                <w:lang w:eastAsia="es-AR"/>
              </w:rPr>
              <w:t>2018</w:t>
            </w:r>
          </w:p>
        </w:tc>
        <w:tc>
          <w:tcPr>
            <w:tcW w:w="1148" w:type="pct"/>
            <w:tcBorders>
              <w:bottom w:val="single" w:sz="4" w:space="0" w:color="auto"/>
            </w:tcBorders>
            <w:vAlign w:val="center"/>
          </w:tcPr>
          <w:p w14:paraId="6817D359" w14:textId="77777777" w:rsidR="00F33432" w:rsidRPr="00287DFB" w:rsidRDefault="00F33432" w:rsidP="00F33432">
            <w:pPr>
              <w:rPr>
                <w:b/>
                <w:color w:val="000000"/>
                <w:sz w:val="20"/>
              </w:rPr>
            </w:pPr>
            <w:r w:rsidRPr="00287DFB">
              <w:rPr>
                <w:b/>
                <w:bCs/>
                <w:color w:val="000000"/>
                <w:sz w:val="20"/>
                <w:szCs w:val="18"/>
                <w:lang w:eastAsia="es-AR"/>
              </w:rPr>
              <w:t>2017</w:t>
            </w:r>
          </w:p>
        </w:tc>
      </w:tr>
      <w:tr w:rsidR="00F33432" w:rsidRPr="00287DFB" w14:paraId="6BDBE881" w14:textId="77777777" w:rsidTr="00F33432">
        <w:trPr>
          <w:trHeight w:val="20"/>
          <w:jc w:val="center"/>
        </w:trPr>
        <w:tc>
          <w:tcPr>
            <w:tcW w:w="1560" w:type="pct"/>
            <w:tcBorders>
              <w:top w:val="single" w:sz="4" w:space="0" w:color="auto"/>
            </w:tcBorders>
            <w:noWrap/>
            <w:tcMar>
              <w:top w:w="0" w:type="dxa"/>
              <w:left w:w="70" w:type="dxa"/>
              <w:bottom w:w="0" w:type="dxa"/>
              <w:right w:w="70" w:type="dxa"/>
            </w:tcMar>
            <w:vAlign w:val="center"/>
            <w:hideMark/>
          </w:tcPr>
          <w:p w14:paraId="170CCF52" w14:textId="77777777" w:rsidR="00F33432" w:rsidRPr="00287DFB" w:rsidRDefault="00F33432" w:rsidP="00B4799F">
            <w:pPr>
              <w:jc w:val="left"/>
              <w:rPr>
                <w:rFonts w:eastAsia="Calibri"/>
                <w:color w:val="000000"/>
                <w:sz w:val="20"/>
                <w:szCs w:val="18"/>
                <w:lang w:eastAsia="es-AR"/>
              </w:rPr>
            </w:pPr>
            <w:r w:rsidRPr="00287DFB">
              <w:rPr>
                <w:color w:val="000000"/>
                <w:sz w:val="20"/>
                <w:szCs w:val="18"/>
                <w:lang w:eastAsia="es-AR"/>
              </w:rPr>
              <w:t>Riesgo de Tasa</w:t>
            </w:r>
          </w:p>
        </w:tc>
        <w:tc>
          <w:tcPr>
            <w:tcW w:w="1146" w:type="pct"/>
            <w:tcBorders>
              <w:top w:val="single" w:sz="4" w:space="0" w:color="auto"/>
            </w:tcBorders>
            <w:noWrap/>
            <w:tcMar>
              <w:top w:w="0" w:type="dxa"/>
              <w:left w:w="70" w:type="dxa"/>
              <w:bottom w:w="0" w:type="dxa"/>
              <w:right w:w="70" w:type="dxa"/>
            </w:tcMar>
            <w:vAlign w:val="center"/>
            <w:hideMark/>
          </w:tcPr>
          <w:p w14:paraId="617A3A74" w14:textId="77777777" w:rsidR="00F33432" w:rsidRPr="00287DFB" w:rsidRDefault="00F33432" w:rsidP="00F33432">
            <w:pPr>
              <w:ind w:right="40"/>
              <w:jc w:val="right"/>
              <w:rPr>
                <w:sz w:val="20"/>
                <w:szCs w:val="18"/>
              </w:rPr>
            </w:pPr>
            <w:r w:rsidRPr="00287DFB">
              <w:rPr>
                <w:sz w:val="20"/>
                <w:szCs w:val="18"/>
              </w:rPr>
              <w:t>81.340</w:t>
            </w:r>
          </w:p>
        </w:tc>
        <w:tc>
          <w:tcPr>
            <w:tcW w:w="1146" w:type="pct"/>
            <w:tcBorders>
              <w:top w:val="single" w:sz="4" w:space="0" w:color="auto"/>
            </w:tcBorders>
            <w:noWrap/>
            <w:tcMar>
              <w:top w:w="0" w:type="dxa"/>
              <w:left w:w="70" w:type="dxa"/>
              <w:bottom w:w="0" w:type="dxa"/>
              <w:right w:w="70" w:type="dxa"/>
            </w:tcMar>
            <w:vAlign w:val="center"/>
            <w:hideMark/>
          </w:tcPr>
          <w:p w14:paraId="292160CA" w14:textId="77777777" w:rsidR="00F33432" w:rsidRPr="00287DFB" w:rsidRDefault="00F33432" w:rsidP="00F33432">
            <w:pPr>
              <w:jc w:val="right"/>
              <w:rPr>
                <w:sz w:val="18"/>
                <w:szCs w:val="18"/>
              </w:rPr>
            </w:pPr>
            <w:r w:rsidRPr="00287DFB">
              <w:rPr>
                <w:sz w:val="20"/>
                <w:szCs w:val="18"/>
              </w:rPr>
              <w:t>120.811</w:t>
            </w:r>
          </w:p>
        </w:tc>
        <w:tc>
          <w:tcPr>
            <w:tcW w:w="1148" w:type="pct"/>
            <w:tcBorders>
              <w:top w:val="single" w:sz="4" w:space="0" w:color="auto"/>
            </w:tcBorders>
            <w:vAlign w:val="center"/>
          </w:tcPr>
          <w:p w14:paraId="008AE766" w14:textId="77777777" w:rsidR="00F33432" w:rsidRPr="00287DFB" w:rsidRDefault="00F33432" w:rsidP="00F33432">
            <w:pPr>
              <w:ind w:right="141"/>
              <w:jc w:val="right"/>
              <w:rPr>
                <w:sz w:val="20"/>
              </w:rPr>
            </w:pPr>
            <w:r w:rsidRPr="00287DFB">
              <w:rPr>
                <w:sz w:val="20"/>
                <w:szCs w:val="18"/>
              </w:rPr>
              <w:t>391.265</w:t>
            </w:r>
          </w:p>
        </w:tc>
      </w:tr>
      <w:tr w:rsidR="00F33432" w:rsidRPr="00287DFB" w14:paraId="37158D04" w14:textId="77777777" w:rsidTr="00F33432">
        <w:trPr>
          <w:trHeight w:val="20"/>
          <w:jc w:val="center"/>
        </w:trPr>
        <w:tc>
          <w:tcPr>
            <w:tcW w:w="1560" w:type="pct"/>
            <w:noWrap/>
            <w:tcMar>
              <w:top w:w="0" w:type="dxa"/>
              <w:left w:w="70" w:type="dxa"/>
              <w:bottom w:w="0" w:type="dxa"/>
              <w:right w:w="70" w:type="dxa"/>
            </w:tcMar>
            <w:vAlign w:val="center"/>
            <w:hideMark/>
          </w:tcPr>
          <w:p w14:paraId="6E737C65" w14:textId="77777777" w:rsidR="00F33432" w:rsidRPr="00287DFB" w:rsidRDefault="00F33432" w:rsidP="00B4799F">
            <w:pPr>
              <w:jc w:val="left"/>
              <w:rPr>
                <w:rFonts w:eastAsia="Calibri"/>
                <w:color w:val="000000"/>
                <w:sz w:val="20"/>
                <w:szCs w:val="18"/>
                <w:lang w:eastAsia="es-AR"/>
              </w:rPr>
            </w:pPr>
            <w:r w:rsidRPr="00287DFB">
              <w:rPr>
                <w:color w:val="000000"/>
                <w:sz w:val="20"/>
                <w:szCs w:val="18"/>
                <w:lang w:eastAsia="es-AR"/>
              </w:rPr>
              <w:t>Riesgo de Crédito</w:t>
            </w:r>
          </w:p>
        </w:tc>
        <w:tc>
          <w:tcPr>
            <w:tcW w:w="1146" w:type="pct"/>
            <w:noWrap/>
            <w:tcMar>
              <w:top w:w="0" w:type="dxa"/>
              <w:left w:w="70" w:type="dxa"/>
              <w:bottom w:w="0" w:type="dxa"/>
              <w:right w:w="70" w:type="dxa"/>
            </w:tcMar>
            <w:vAlign w:val="center"/>
            <w:hideMark/>
          </w:tcPr>
          <w:p w14:paraId="5F782AD9" w14:textId="77777777" w:rsidR="00F33432" w:rsidRPr="00287DFB" w:rsidRDefault="00F33432" w:rsidP="00F33432">
            <w:pPr>
              <w:ind w:right="40"/>
              <w:jc w:val="right"/>
              <w:rPr>
                <w:sz w:val="20"/>
                <w:szCs w:val="18"/>
              </w:rPr>
            </w:pPr>
            <w:r w:rsidRPr="00287DFB">
              <w:rPr>
                <w:sz w:val="20"/>
                <w:szCs w:val="18"/>
              </w:rPr>
              <w:t>461.842</w:t>
            </w:r>
          </w:p>
        </w:tc>
        <w:tc>
          <w:tcPr>
            <w:tcW w:w="1146" w:type="pct"/>
            <w:noWrap/>
            <w:tcMar>
              <w:top w:w="0" w:type="dxa"/>
              <w:left w:w="70" w:type="dxa"/>
              <w:bottom w:w="0" w:type="dxa"/>
              <w:right w:w="70" w:type="dxa"/>
            </w:tcMar>
            <w:vAlign w:val="center"/>
            <w:hideMark/>
          </w:tcPr>
          <w:p w14:paraId="20109FED" w14:textId="77777777" w:rsidR="00F33432" w:rsidRPr="00287DFB" w:rsidRDefault="00F33432" w:rsidP="00F33432">
            <w:pPr>
              <w:jc w:val="right"/>
              <w:rPr>
                <w:sz w:val="18"/>
                <w:szCs w:val="18"/>
              </w:rPr>
            </w:pPr>
            <w:r w:rsidRPr="00287DFB">
              <w:rPr>
                <w:sz w:val="20"/>
                <w:szCs w:val="18"/>
              </w:rPr>
              <w:t>549.119</w:t>
            </w:r>
          </w:p>
        </w:tc>
        <w:tc>
          <w:tcPr>
            <w:tcW w:w="1148" w:type="pct"/>
            <w:vAlign w:val="center"/>
          </w:tcPr>
          <w:p w14:paraId="38D3F973" w14:textId="77777777" w:rsidR="00F33432" w:rsidRPr="00287DFB" w:rsidRDefault="00F33432" w:rsidP="00F33432">
            <w:pPr>
              <w:ind w:right="141"/>
              <w:jc w:val="right"/>
              <w:rPr>
                <w:sz w:val="20"/>
              </w:rPr>
            </w:pPr>
            <w:r w:rsidRPr="00287DFB">
              <w:rPr>
                <w:sz w:val="20"/>
                <w:szCs w:val="18"/>
              </w:rPr>
              <w:t>509.116</w:t>
            </w:r>
          </w:p>
        </w:tc>
      </w:tr>
      <w:tr w:rsidR="00F33432" w:rsidRPr="00287DFB" w14:paraId="1045AE4A" w14:textId="77777777" w:rsidTr="00F33432">
        <w:trPr>
          <w:trHeight w:val="20"/>
          <w:jc w:val="center"/>
        </w:trPr>
        <w:tc>
          <w:tcPr>
            <w:tcW w:w="1560" w:type="pct"/>
            <w:noWrap/>
            <w:tcMar>
              <w:top w:w="0" w:type="dxa"/>
              <w:left w:w="70" w:type="dxa"/>
              <w:bottom w:w="0" w:type="dxa"/>
              <w:right w:w="70" w:type="dxa"/>
            </w:tcMar>
            <w:vAlign w:val="center"/>
            <w:hideMark/>
          </w:tcPr>
          <w:p w14:paraId="50CF9CEE" w14:textId="77777777" w:rsidR="00F33432" w:rsidRPr="00287DFB" w:rsidRDefault="00F33432" w:rsidP="00B4799F">
            <w:pPr>
              <w:jc w:val="left"/>
              <w:rPr>
                <w:rFonts w:eastAsia="Calibri"/>
                <w:color w:val="000000"/>
                <w:sz w:val="20"/>
                <w:szCs w:val="18"/>
                <w:lang w:eastAsia="es-AR"/>
              </w:rPr>
            </w:pPr>
            <w:r w:rsidRPr="00287DFB">
              <w:rPr>
                <w:color w:val="000000"/>
                <w:sz w:val="20"/>
                <w:szCs w:val="18"/>
                <w:lang w:eastAsia="es-AR"/>
              </w:rPr>
              <w:t>Riesgo de Mercado</w:t>
            </w:r>
          </w:p>
        </w:tc>
        <w:tc>
          <w:tcPr>
            <w:tcW w:w="1146" w:type="pct"/>
            <w:noWrap/>
            <w:tcMar>
              <w:top w:w="0" w:type="dxa"/>
              <w:left w:w="70" w:type="dxa"/>
              <w:bottom w:w="0" w:type="dxa"/>
              <w:right w:w="70" w:type="dxa"/>
            </w:tcMar>
            <w:vAlign w:val="center"/>
            <w:hideMark/>
          </w:tcPr>
          <w:p w14:paraId="47C4456E" w14:textId="77777777" w:rsidR="00F33432" w:rsidRPr="00287DFB" w:rsidRDefault="00F33432" w:rsidP="00F33432">
            <w:pPr>
              <w:ind w:right="40"/>
              <w:jc w:val="right"/>
              <w:rPr>
                <w:sz w:val="20"/>
                <w:szCs w:val="18"/>
              </w:rPr>
            </w:pPr>
            <w:r w:rsidRPr="00287DFB">
              <w:rPr>
                <w:sz w:val="20"/>
                <w:szCs w:val="18"/>
              </w:rPr>
              <w:t>1.068</w:t>
            </w:r>
          </w:p>
        </w:tc>
        <w:tc>
          <w:tcPr>
            <w:tcW w:w="1146" w:type="pct"/>
            <w:noWrap/>
            <w:tcMar>
              <w:top w:w="0" w:type="dxa"/>
              <w:left w:w="70" w:type="dxa"/>
              <w:bottom w:w="0" w:type="dxa"/>
              <w:right w:w="70" w:type="dxa"/>
            </w:tcMar>
            <w:vAlign w:val="center"/>
            <w:hideMark/>
          </w:tcPr>
          <w:p w14:paraId="4FA8672D" w14:textId="77777777" w:rsidR="00F33432" w:rsidRPr="00287DFB" w:rsidRDefault="00F33432" w:rsidP="00F33432">
            <w:pPr>
              <w:jc w:val="right"/>
              <w:rPr>
                <w:sz w:val="18"/>
                <w:szCs w:val="18"/>
              </w:rPr>
            </w:pPr>
            <w:r w:rsidRPr="00287DFB">
              <w:rPr>
                <w:sz w:val="20"/>
                <w:szCs w:val="18"/>
              </w:rPr>
              <w:t>2.741</w:t>
            </w:r>
          </w:p>
        </w:tc>
        <w:tc>
          <w:tcPr>
            <w:tcW w:w="1148" w:type="pct"/>
            <w:vAlign w:val="center"/>
          </w:tcPr>
          <w:p w14:paraId="0A8AF780" w14:textId="77777777" w:rsidR="00F33432" w:rsidRPr="00287DFB" w:rsidRDefault="00F33432" w:rsidP="00F33432">
            <w:pPr>
              <w:ind w:right="141"/>
              <w:jc w:val="right"/>
              <w:rPr>
                <w:sz w:val="20"/>
              </w:rPr>
            </w:pPr>
            <w:r w:rsidRPr="00287DFB">
              <w:rPr>
                <w:sz w:val="20"/>
                <w:szCs w:val="18"/>
              </w:rPr>
              <w:t>389</w:t>
            </w:r>
          </w:p>
        </w:tc>
      </w:tr>
      <w:tr w:rsidR="00F33432" w:rsidRPr="00287DFB" w14:paraId="0D483FD7" w14:textId="77777777" w:rsidTr="00F33432">
        <w:trPr>
          <w:trHeight w:val="20"/>
          <w:jc w:val="center"/>
        </w:trPr>
        <w:tc>
          <w:tcPr>
            <w:tcW w:w="1560" w:type="pct"/>
            <w:noWrap/>
            <w:tcMar>
              <w:top w:w="0" w:type="dxa"/>
              <w:left w:w="70" w:type="dxa"/>
              <w:bottom w:w="0" w:type="dxa"/>
              <w:right w:w="70" w:type="dxa"/>
            </w:tcMar>
            <w:vAlign w:val="center"/>
            <w:hideMark/>
          </w:tcPr>
          <w:p w14:paraId="5C3BF69E" w14:textId="77777777" w:rsidR="00F33432" w:rsidRPr="00287DFB" w:rsidRDefault="00F33432" w:rsidP="00B4799F">
            <w:pPr>
              <w:jc w:val="left"/>
              <w:rPr>
                <w:rFonts w:eastAsia="Calibri"/>
                <w:color w:val="000000"/>
                <w:sz w:val="20"/>
                <w:szCs w:val="18"/>
                <w:lang w:eastAsia="es-AR"/>
              </w:rPr>
            </w:pPr>
            <w:r w:rsidRPr="00287DFB">
              <w:rPr>
                <w:color w:val="000000"/>
                <w:sz w:val="20"/>
                <w:szCs w:val="18"/>
                <w:lang w:eastAsia="es-AR"/>
              </w:rPr>
              <w:t>Riesgo Operacional</w:t>
            </w:r>
          </w:p>
        </w:tc>
        <w:tc>
          <w:tcPr>
            <w:tcW w:w="1146" w:type="pct"/>
            <w:noWrap/>
            <w:tcMar>
              <w:top w:w="0" w:type="dxa"/>
              <w:left w:w="70" w:type="dxa"/>
              <w:bottom w:w="0" w:type="dxa"/>
              <w:right w:w="70" w:type="dxa"/>
            </w:tcMar>
            <w:vAlign w:val="center"/>
            <w:hideMark/>
          </w:tcPr>
          <w:p w14:paraId="0370EBE9" w14:textId="77777777" w:rsidR="00F33432" w:rsidRPr="00287DFB" w:rsidRDefault="00F33432" w:rsidP="00F33432">
            <w:pPr>
              <w:ind w:right="40"/>
              <w:jc w:val="right"/>
              <w:rPr>
                <w:sz w:val="20"/>
                <w:szCs w:val="18"/>
              </w:rPr>
            </w:pPr>
            <w:r w:rsidRPr="00287DFB">
              <w:rPr>
                <w:sz w:val="20"/>
                <w:szCs w:val="18"/>
              </w:rPr>
              <w:t>56.244</w:t>
            </w:r>
          </w:p>
        </w:tc>
        <w:tc>
          <w:tcPr>
            <w:tcW w:w="1146" w:type="pct"/>
            <w:noWrap/>
            <w:tcMar>
              <w:top w:w="0" w:type="dxa"/>
              <w:left w:w="70" w:type="dxa"/>
              <w:bottom w:w="0" w:type="dxa"/>
              <w:right w:w="70" w:type="dxa"/>
            </w:tcMar>
            <w:vAlign w:val="center"/>
            <w:hideMark/>
          </w:tcPr>
          <w:p w14:paraId="1E16FB53" w14:textId="77777777" w:rsidR="00F33432" w:rsidRPr="00287DFB" w:rsidRDefault="00F33432" w:rsidP="00F33432">
            <w:pPr>
              <w:jc w:val="right"/>
              <w:rPr>
                <w:sz w:val="18"/>
                <w:szCs w:val="18"/>
              </w:rPr>
            </w:pPr>
            <w:r w:rsidRPr="00287DFB">
              <w:rPr>
                <w:sz w:val="20"/>
                <w:szCs w:val="18"/>
              </w:rPr>
              <w:t>50.492</w:t>
            </w:r>
          </w:p>
        </w:tc>
        <w:tc>
          <w:tcPr>
            <w:tcW w:w="1148" w:type="pct"/>
            <w:vAlign w:val="center"/>
          </w:tcPr>
          <w:p w14:paraId="72B46309" w14:textId="77777777" w:rsidR="00F33432" w:rsidRPr="00287DFB" w:rsidRDefault="00F33432" w:rsidP="00F33432">
            <w:pPr>
              <w:ind w:right="141"/>
              <w:jc w:val="right"/>
              <w:rPr>
                <w:sz w:val="20"/>
              </w:rPr>
            </w:pPr>
            <w:r w:rsidRPr="00287DFB">
              <w:rPr>
                <w:sz w:val="20"/>
                <w:szCs w:val="18"/>
              </w:rPr>
              <w:t>39.205</w:t>
            </w:r>
          </w:p>
        </w:tc>
      </w:tr>
      <w:tr w:rsidR="00F33432" w:rsidRPr="00287DFB" w14:paraId="6D9B0308" w14:textId="77777777" w:rsidTr="00F33432">
        <w:trPr>
          <w:trHeight w:val="20"/>
          <w:jc w:val="center"/>
        </w:trPr>
        <w:tc>
          <w:tcPr>
            <w:tcW w:w="1560" w:type="pct"/>
            <w:tcBorders>
              <w:top w:val="nil"/>
              <w:left w:val="nil"/>
              <w:bottom w:val="single" w:sz="8" w:space="0" w:color="auto"/>
              <w:right w:val="nil"/>
            </w:tcBorders>
            <w:tcMar>
              <w:top w:w="0" w:type="dxa"/>
              <w:left w:w="70" w:type="dxa"/>
              <w:bottom w:w="0" w:type="dxa"/>
              <w:right w:w="70" w:type="dxa"/>
            </w:tcMar>
            <w:vAlign w:val="center"/>
            <w:hideMark/>
          </w:tcPr>
          <w:p w14:paraId="27C5E06A" w14:textId="77777777" w:rsidR="00F33432" w:rsidRPr="00287DFB" w:rsidRDefault="00F33432" w:rsidP="00B4799F">
            <w:pPr>
              <w:jc w:val="left"/>
              <w:rPr>
                <w:rFonts w:eastAsia="Calibri"/>
                <w:b/>
                <w:bCs/>
                <w:color w:val="000000"/>
                <w:sz w:val="20"/>
                <w:szCs w:val="18"/>
                <w:lang w:eastAsia="es-AR"/>
              </w:rPr>
            </w:pPr>
            <w:r w:rsidRPr="00287DFB">
              <w:rPr>
                <w:b/>
                <w:bCs/>
                <w:snapToGrid w:val="0"/>
                <w:color w:val="000000"/>
                <w:sz w:val="20"/>
                <w:szCs w:val="18"/>
                <w:lang w:eastAsia="es-AR"/>
              </w:rPr>
              <w:t>Total de Exigencia</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6D3F1D05" w14:textId="77777777" w:rsidR="00F33432" w:rsidRPr="00287DFB" w:rsidRDefault="00F33432" w:rsidP="00F33432">
            <w:pPr>
              <w:ind w:right="40"/>
              <w:jc w:val="right"/>
              <w:rPr>
                <w:b/>
                <w:sz w:val="20"/>
                <w:szCs w:val="18"/>
              </w:rPr>
            </w:pPr>
            <w:r w:rsidRPr="00287DFB">
              <w:rPr>
                <w:b/>
                <w:sz w:val="20"/>
                <w:szCs w:val="18"/>
              </w:rPr>
              <w:t>519.154</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294932D7" w14:textId="77777777" w:rsidR="00F33432" w:rsidRPr="00287DFB" w:rsidRDefault="00F33432" w:rsidP="00F33432">
            <w:pPr>
              <w:jc w:val="right"/>
              <w:rPr>
                <w:b/>
                <w:sz w:val="18"/>
                <w:szCs w:val="18"/>
              </w:rPr>
            </w:pPr>
            <w:r w:rsidRPr="00287DFB">
              <w:rPr>
                <w:b/>
                <w:sz w:val="20"/>
                <w:szCs w:val="18"/>
              </w:rPr>
              <w:t>602.352</w:t>
            </w:r>
          </w:p>
        </w:tc>
        <w:tc>
          <w:tcPr>
            <w:tcW w:w="1148" w:type="pct"/>
            <w:tcBorders>
              <w:top w:val="nil"/>
              <w:left w:val="nil"/>
              <w:bottom w:val="single" w:sz="8" w:space="0" w:color="auto"/>
              <w:right w:val="nil"/>
            </w:tcBorders>
            <w:vAlign w:val="center"/>
          </w:tcPr>
          <w:p w14:paraId="78303CD7" w14:textId="77777777" w:rsidR="00F33432" w:rsidRPr="00287DFB" w:rsidRDefault="00F33432" w:rsidP="00F33432">
            <w:pPr>
              <w:ind w:right="141"/>
              <w:jc w:val="right"/>
              <w:rPr>
                <w:b/>
                <w:sz w:val="20"/>
              </w:rPr>
            </w:pPr>
            <w:r w:rsidRPr="00287DFB">
              <w:rPr>
                <w:b/>
                <w:sz w:val="20"/>
                <w:szCs w:val="18"/>
              </w:rPr>
              <w:t>548.710</w:t>
            </w:r>
          </w:p>
        </w:tc>
      </w:tr>
      <w:tr w:rsidR="00F33432" w:rsidRPr="00287DFB" w14:paraId="59C4EDB6" w14:textId="77777777" w:rsidTr="00F33432">
        <w:trPr>
          <w:trHeight w:val="20"/>
          <w:jc w:val="center"/>
        </w:trPr>
        <w:tc>
          <w:tcPr>
            <w:tcW w:w="1560" w:type="pct"/>
            <w:tcBorders>
              <w:top w:val="nil"/>
              <w:left w:val="nil"/>
              <w:bottom w:val="single" w:sz="8" w:space="0" w:color="auto"/>
              <w:right w:val="nil"/>
            </w:tcBorders>
            <w:tcMar>
              <w:top w:w="0" w:type="dxa"/>
              <w:left w:w="70" w:type="dxa"/>
              <w:bottom w:w="0" w:type="dxa"/>
              <w:right w:w="70" w:type="dxa"/>
            </w:tcMar>
            <w:vAlign w:val="center"/>
            <w:hideMark/>
          </w:tcPr>
          <w:p w14:paraId="6ED03EB8" w14:textId="77777777" w:rsidR="00F33432" w:rsidRPr="00287DFB" w:rsidRDefault="00F33432" w:rsidP="00B4799F">
            <w:pPr>
              <w:jc w:val="left"/>
              <w:rPr>
                <w:rFonts w:eastAsia="Calibri"/>
                <w:b/>
                <w:bCs/>
                <w:color w:val="000000"/>
                <w:sz w:val="20"/>
                <w:szCs w:val="18"/>
                <w:lang w:eastAsia="es-AR"/>
              </w:rPr>
            </w:pPr>
            <w:r w:rsidRPr="00287DFB">
              <w:rPr>
                <w:b/>
                <w:bCs/>
                <w:color w:val="000000"/>
                <w:sz w:val="20"/>
                <w:szCs w:val="18"/>
                <w:lang w:eastAsia="es-AR"/>
              </w:rPr>
              <w:t>Integración</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4602F993" w14:textId="77777777" w:rsidR="00F33432" w:rsidRPr="00287DFB" w:rsidRDefault="00F33432" w:rsidP="00F33432">
            <w:pPr>
              <w:ind w:right="40"/>
              <w:jc w:val="right"/>
              <w:rPr>
                <w:b/>
                <w:sz w:val="20"/>
                <w:szCs w:val="18"/>
              </w:rPr>
            </w:pPr>
            <w:r w:rsidRPr="00287DFB">
              <w:rPr>
                <w:b/>
                <w:sz w:val="20"/>
                <w:szCs w:val="18"/>
              </w:rPr>
              <w:t>787.408</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7B2D696B" w14:textId="77777777" w:rsidR="00F33432" w:rsidRPr="00287DFB" w:rsidRDefault="00F33432" w:rsidP="00F33432">
            <w:pPr>
              <w:jc w:val="right"/>
              <w:rPr>
                <w:b/>
                <w:sz w:val="18"/>
                <w:szCs w:val="18"/>
              </w:rPr>
            </w:pPr>
            <w:r w:rsidRPr="00287DFB">
              <w:rPr>
                <w:b/>
                <w:sz w:val="20"/>
                <w:szCs w:val="18"/>
              </w:rPr>
              <w:t>882.278</w:t>
            </w:r>
          </w:p>
        </w:tc>
        <w:tc>
          <w:tcPr>
            <w:tcW w:w="1148" w:type="pct"/>
            <w:tcBorders>
              <w:top w:val="nil"/>
              <w:left w:val="nil"/>
              <w:bottom w:val="single" w:sz="8" w:space="0" w:color="auto"/>
              <w:right w:val="nil"/>
            </w:tcBorders>
            <w:vAlign w:val="center"/>
          </w:tcPr>
          <w:p w14:paraId="18323917" w14:textId="77777777" w:rsidR="00F33432" w:rsidRPr="00287DFB" w:rsidRDefault="00F33432" w:rsidP="00F33432">
            <w:pPr>
              <w:ind w:right="141"/>
              <w:jc w:val="right"/>
              <w:rPr>
                <w:b/>
                <w:sz w:val="20"/>
              </w:rPr>
            </w:pPr>
            <w:r w:rsidRPr="00287DFB">
              <w:rPr>
                <w:b/>
                <w:sz w:val="20"/>
                <w:szCs w:val="18"/>
              </w:rPr>
              <w:t>1.181.871</w:t>
            </w:r>
          </w:p>
        </w:tc>
      </w:tr>
      <w:tr w:rsidR="00F33432" w:rsidRPr="00287DFB" w14:paraId="0E053E83" w14:textId="77777777" w:rsidTr="00F33432">
        <w:trPr>
          <w:trHeight w:val="20"/>
          <w:jc w:val="center"/>
        </w:trPr>
        <w:tc>
          <w:tcPr>
            <w:tcW w:w="1560" w:type="pct"/>
            <w:tcBorders>
              <w:top w:val="nil"/>
              <w:left w:val="nil"/>
              <w:bottom w:val="single" w:sz="8" w:space="0" w:color="auto"/>
              <w:right w:val="nil"/>
            </w:tcBorders>
            <w:tcMar>
              <w:top w:w="0" w:type="dxa"/>
              <w:left w:w="70" w:type="dxa"/>
              <w:bottom w:w="0" w:type="dxa"/>
              <w:right w:w="70" w:type="dxa"/>
            </w:tcMar>
            <w:vAlign w:val="center"/>
            <w:hideMark/>
          </w:tcPr>
          <w:p w14:paraId="72E04E75" w14:textId="77777777" w:rsidR="00F33432" w:rsidRPr="00287DFB" w:rsidRDefault="00F33432" w:rsidP="00B4799F">
            <w:pPr>
              <w:jc w:val="left"/>
              <w:rPr>
                <w:rFonts w:eastAsia="Calibri"/>
                <w:b/>
                <w:bCs/>
                <w:color w:val="000000"/>
                <w:sz w:val="20"/>
                <w:szCs w:val="18"/>
                <w:lang w:eastAsia="es-AR"/>
              </w:rPr>
            </w:pPr>
            <w:r w:rsidRPr="00287DFB">
              <w:rPr>
                <w:b/>
                <w:bCs/>
                <w:color w:val="000000"/>
                <w:sz w:val="20"/>
                <w:szCs w:val="18"/>
                <w:lang w:eastAsia="es-AR"/>
              </w:rPr>
              <w:t>Posición</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222EDB90" w14:textId="77777777" w:rsidR="00F33432" w:rsidRPr="00287DFB" w:rsidRDefault="00F33432" w:rsidP="00F33432">
            <w:pPr>
              <w:ind w:right="40"/>
              <w:jc w:val="right"/>
              <w:rPr>
                <w:b/>
                <w:sz w:val="20"/>
                <w:szCs w:val="18"/>
              </w:rPr>
            </w:pPr>
            <w:r w:rsidRPr="00287DFB">
              <w:rPr>
                <w:b/>
                <w:sz w:val="20"/>
                <w:szCs w:val="18"/>
              </w:rPr>
              <w:t>268.254</w:t>
            </w:r>
          </w:p>
        </w:tc>
        <w:tc>
          <w:tcPr>
            <w:tcW w:w="1146" w:type="pct"/>
            <w:tcBorders>
              <w:top w:val="nil"/>
              <w:left w:val="nil"/>
              <w:bottom w:val="single" w:sz="8" w:space="0" w:color="auto"/>
              <w:right w:val="nil"/>
            </w:tcBorders>
            <w:tcMar>
              <w:top w:w="0" w:type="dxa"/>
              <w:left w:w="70" w:type="dxa"/>
              <w:bottom w:w="0" w:type="dxa"/>
              <w:right w:w="70" w:type="dxa"/>
            </w:tcMar>
            <w:vAlign w:val="center"/>
            <w:hideMark/>
          </w:tcPr>
          <w:p w14:paraId="7AA9DCEE" w14:textId="77777777" w:rsidR="00F33432" w:rsidRPr="00287DFB" w:rsidRDefault="00F33432" w:rsidP="00F33432">
            <w:pPr>
              <w:jc w:val="right"/>
              <w:rPr>
                <w:b/>
                <w:sz w:val="18"/>
                <w:szCs w:val="18"/>
              </w:rPr>
            </w:pPr>
            <w:r w:rsidRPr="00287DFB">
              <w:rPr>
                <w:b/>
                <w:sz w:val="20"/>
                <w:szCs w:val="18"/>
              </w:rPr>
              <w:t>279.926</w:t>
            </w:r>
          </w:p>
        </w:tc>
        <w:tc>
          <w:tcPr>
            <w:tcW w:w="1148" w:type="pct"/>
            <w:tcBorders>
              <w:top w:val="nil"/>
              <w:left w:val="nil"/>
              <w:bottom w:val="single" w:sz="8" w:space="0" w:color="auto"/>
              <w:right w:val="nil"/>
            </w:tcBorders>
            <w:vAlign w:val="center"/>
          </w:tcPr>
          <w:p w14:paraId="618D8A73" w14:textId="77777777" w:rsidR="00F33432" w:rsidRPr="00287DFB" w:rsidRDefault="00F33432" w:rsidP="00F33432">
            <w:pPr>
              <w:ind w:right="141"/>
              <w:jc w:val="right"/>
              <w:rPr>
                <w:b/>
                <w:sz w:val="20"/>
              </w:rPr>
            </w:pPr>
            <w:r w:rsidRPr="00287DFB">
              <w:rPr>
                <w:b/>
                <w:sz w:val="20"/>
                <w:szCs w:val="18"/>
              </w:rPr>
              <w:t>633.161</w:t>
            </w:r>
          </w:p>
        </w:tc>
      </w:tr>
    </w:tbl>
    <w:p w14:paraId="7A3BEE2B" w14:textId="77777777" w:rsidR="00F33432" w:rsidRPr="005711AC" w:rsidRDefault="00F33432" w:rsidP="00F33432">
      <w:pPr>
        <w:pStyle w:val="Level3"/>
        <w:keepNext w:val="0"/>
        <w:widowControl w:val="0"/>
        <w:spacing w:after="0"/>
        <w:rPr>
          <w:b w:val="0"/>
          <w:i/>
        </w:rPr>
      </w:pPr>
    </w:p>
    <w:p w14:paraId="682CEBDE" w14:textId="77777777" w:rsidR="00F33432" w:rsidRPr="00287DFB" w:rsidRDefault="00F33432" w:rsidP="00F33432">
      <w:pPr>
        <w:pStyle w:val="Textodeglobo"/>
        <w:widowControl w:val="0"/>
        <w:jc w:val="both"/>
        <w:rPr>
          <w:rFonts w:ascii="Times New Roman" w:hAnsi="Times New Roman"/>
          <w:i/>
          <w:lang w:val="es-AR"/>
        </w:rPr>
      </w:pPr>
      <w:r w:rsidRPr="00287DFB">
        <w:rPr>
          <w:rFonts w:ascii="Times New Roman" w:hAnsi="Times New Roman"/>
          <w:i/>
          <w:lang w:val="es-AR"/>
        </w:rPr>
        <w:t xml:space="preserve"> (*) Fuente: información interna de la Compañía.</w:t>
      </w:r>
    </w:p>
    <w:p w14:paraId="1E61946B"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p>
    <w:p w14:paraId="20878E83" w14:textId="77777777" w:rsidR="00F33432" w:rsidRPr="00287DFB" w:rsidRDefault="00F33432" w:rsidP="00F33432">
      <w:pPr>
        <w:widowControl w:val="0"/>
        <w:jc w:val="both"/>
        <w:rPr>
          <w:b/>
          <w:bCs/>
          <w:sz w:val="20"/>
          <w:szCs w:val="20"/>
        </w:rPr>
      </w:pPr>
      <w:r w:rsidRPr="00287DFB">
        <w:rPr>
          <w:sz w:val="20"/>
          <w:szCs w:val="20"/>
        </w:rPr>
        <w:t>A la fecha del presente Prospecto la Compañía cumple con los requisitos de capital mínimo y demás relaciones patrimoniales requeridas por el BCRA.</w:t>
      </w:r>
    </w:p>
    <w:p w14:paraId="0B72EF91" w14:textId="77777777" w:rsidR="00F33432" w:rsidRPr="00287DFB" w:rsidRDefault="00F33432" w:rsidP="00F33432">
      <w:pPr>
        <w:pStyle w:val="NormalWeb"/>
        <w:widowControl w:val="0"/>
        <w:spacing w:before="0" w:beforeAutospacing="0" w:after="0" w:afterAutospacing="0"/>
        <w:jc w:val="both"/>
        <w:rPr>
          <w:rFonts w:ascii="Times New Roman" w:hAnsi="Times New Roman"/>
          <w:color w:val="auto"/>
          <w:sz w:val="20"/>
          <w:szCs w:val="20"/>
          <w:lang w:val="es-AR"/>
        </w:rPr>
      </w:pPr>
    </w:p>
    <w:p w14:paraId="535D3516" w14:textId="77777777" w:rsidR="00F33432" w:rsidRPr="00287DFB" w:rsidRDefault="00F33432" w:rsidP="00F33432">
      <w:pPr>
        <w:pStyle w:val="Level3"/>
        <w:keepNext w:val="0"/>
        <w:widowControl w:val="0"/>
        <w:spacing w:after="0"/>
        <w:rPr>
          <w:b w:val="0"/>
          <w:i/>
        </w:rPr>
      </w:pPr>
      <w:r w:rsidRPr="00287DFB">
        <w:rPr>
          <w:b w:val="0"/>
          <w:i/>
        </w:rPr>
        <w:t>Clasificación de la Cartera de Riesgo</w:t>
      </w:r>
    </w:p>
    <w:p w14:paraId="39CA7BA9" w14:textId="77777777" w:rsidR="00F33432" w:rsidRPr="00287DFB" w:rsidRDefault="00F33432" w:rsidP="00F33432">
      <w:pPr>
        <w:pStyle w:val="BodyText22"/>
      </w:pPr>
    </w:p>
    <w:p w14:paraId="27F6E71A" w14:textId="77777777" w:rsidR="00F33432" w:rsidRPr="00287DFB" w:rsidRDefault="00F33432" w:rsidP="00F33432">
      <w:pPr>
        <w:pStyle w:val="BodyText22"/>
      </w:pPr>
      <w:r w:rsidRPr="00287DFB">
        <w:t>El cuadro siguiente refleja los montos de cada categoría de cartera de riesgo al 31 de diciembre de 2019, 2018 y 2017. Cabe mencionar que el Emisor ha utilizado y aplicado los criterios de clasificación de cartera de riesgo en función a las normativas dispuestas por el BCRA vigentes a esas fechas:</w:t>
      </w:r>
    </w:p>
    <w:p w14:paraId="460C88B7" w14:textId="77777777" w:rsidR="00F33432" w:rsidRPr="00287DFB" w:rsidRDefault="00F33432" w:rsidP="00F33432">
      <w:pPr>
        <w:pStyle w:val="BodyText22"/>
      </w:pPr>
    </w:p>
    <w:tbl>
      <w:tblPr>
        <w:tblW w:w="5000" w:type="pct"/>
        <w:tblCellMar>
          <w:left w:w="70" w:type="dxa"/>
          <w:right w:w="70" w:type="dxa"/>
        </w:tblCellMar>
        <w:tblLook w:val="00A0" w:firstRow="1" w:lastRow="0" w:firstColumn="1" w:lastColumn="0" w:noHBand="0" w:noVBand="0"/>
      </w:tblPr>
      <w:tblGrid>
        <w:gridCol w:w="5412"/>
        <w:gridCol w:w="192"/>
        <w:gridCol w:w="1262"/>
        <w:gridCol w:w="1262"/>
        <w:gridCol w:w="1262"/>
      </w:tblGrid>
      <w:tr w:rsidR="00F33432" w:rsidRPr="00287DFB" w14:paraId="0D07B42E" w14:textId="77777777" w:rsidTr="005711AC">
        <w:trPr>
          <w:trHeight w:val="227"/>
        </w:trPr>
        <w:tc>
          <w:tcPr>
            <w:tcW w:w="2880" w:type="pct"/>
            <w:noWrap/>
            <w:vAlign w:val="bottom"/>
          </w:tcPr>
          <w:p w14:paraId="69E5BE21" w14:textId="77777777" w:rsidR="00F33432" w:rsidRPr="00287DFB" w:rsidRDefault="00F33432" w:rsidP="00F33432">
            <w:pPr>
              <w:ind w:left="67"/>
              <w:rPr>
                <w:b/>
                <w:color w:val="000000"/>
                <w:sz w:val="18"/>
                <w:szCs w:val="18"/>
              </w:rPr>
            </w:pPr>
            <w:r w:rsidRPr="00287DFB">
              <w:rPr>
                <w:b/>
                <w:color w:val="000000"/>
                <w:sz w:val="18"/>
                <w:szCs w:val="18"/>
              </w:rPr>
              <w:t> </w:t>
            </w:r>
          </w:p>
        </w:tc>
        <w:tc>
          <w:tcPr>
            <w:tcW w:w="102" w:type="pct"/>
          </w:tcPr>
          <w:p w14:paraId="2DBBD62D" w14:textId="77777777" w:rsidR="00F33432" w:rsidRPr="00287DFB" w:rsidRDefault="00F33432" w:rsidP="00F33432">
            <w:pPr>
              <w:rPr>
                <w:b/>
                <w:bCs/>
                <w:color w:val="000000"/>
                <w:sz w:val="18"/>
                <w:szCs w:val="18"/>
              </w:rPr>
            </w:pPr>
          </w:p>
        </w:tc>
        <w:tc>
          <w:tcPr>
            <w:tcW w:w="672" w:type="pct"/>
            <w:tcBorders>
              <w:bottom w:val="single" w:sz="4" w:space="0" w:color="auto"/>
            </w:tcBorders>
            <w:noWrap/>
            <w:vAlign w:val="center"/>
          </w:tcPr>
          <w:p w14:paraId="1A143C30" w14:textId="77777777" w:rsidR="00F33432" w:rsidRPr="00287DFB" w:rsidRDefault="00F33432" w:rsidP="005711AC">
            <w:pPr>
              <w:jc w:val="right"/>
              <w:rPr>
                <w:b/>
                <w:bCs/>
                <w:color w:val="000000"/>
                <w:sz w:val="18"/>
                <w:szCs w:val="18"/>
              </w:rPr>
            </w:pPr>
            <w:r w:rsidRPr="00287DFB">
              <w:rPr>
                <w:b/>
                <w:bCs/>
                <w:color w:val="000000"/>
                <w:sz w:val="18"/>
                <w:szCs w:val="18"/>
              </w:rPr>
              <w:t>31/12/2019</w:t>
            </w:r>
          </w:p>
        </w:tc>
        <w:tc>
          <w:tcPr>
            <w:tcW w:w="672" w:type="pct"/>
            <w:tcBorders>
              <w:bottom w:val="single" w:sz="4" w:space="0" w:color="auto"/>
            </w:tcBorders>
            <w:vAlign w:val="center"/>
          </w:tcPr>
          <w:p w14:paraId="1555CDFD" w14:textId="77777777" w:rsidR="00F33432" w:rsidRPr="00287DFB" w:rsidRDefault="00F33432" w:rsidP="005711AC">
            <w:pPr>
              <w:jc w:val="right"/>
              <w:rPr>
                <w:b/>
                <w:bCs/>
                <w:color w:val="000000"/>
                <w:sz w:val="18"/>
                <w:szCs w:val="18"/>
              </w:rPr>
            </w:pPr>
            <w:r w:rsidRPr="00287DFB">
              <w:rPr>
                <w:b/>
                <w:bCs/>
                <w:color w:val="000000"/>
                <w:sz w:val="18"/>
                <w:szCs w:val="18"/>
              </w:rPr>
              <w:t>31/12/2018</w:t>
            </w:r>
          </w:p>
        </w:tc>
        <w:tc>
          <w:tcPr>
            <w:tcW w:w="672" w:type="pct"/>
            <w:tcBorders>
              <w:bottom w:val="single" w:sz="4" w:space="0" w:color="auto"/>
            </w:tcBorders>
            <w:vAlign w:val="center"/>
          </w:tcPr>
          <w:p w14:paraId="17CC2081" w14:textId="77777777" w:rsidR="00F33432" w:rsidRPr="00287DFB" w:rsidRDefault="00F33432" w:rsidP="005711AC">
            <w:pPr>
              <w:jc w:val="right"/>
              <w:rPr>
                <w:b/>
                <w:bCs/>
                <w:color w:val="000000"/>
                <w:sz w:val="18"/>
                <w:szCs w:val="18"/>
              </w:rPr>
            </w:pPr>
            <w:r w:rsidRPr="00287DFB">
              <w:rPr>
                <w:b/>
                <w:bCs/>
                <w:color w:val="000000"/>
                <w:sz w:val="18"/>
                <w:szCs w:val="18"/>
              </w:rPr>
              <w:t>31/12/2017</w:t>
            </w:r>
          </w:p>
        </w:tc>
      </w:tr>
      <w:tr w:rsidR="00F33432" w:rsidRPr="00287DFB" w14:paraId="6DACD116" w14:textId="77777777" w:rsidTr="005711AC">
        <w:trPr>
          <w:trHeight w:val="227"/>
        </w:trPr>
        <w:tc>
          <w:tcPr>
            <w:tcW w:w="2880" w:type="pct"/>
            <w:noWrap/>
            <w:vAlign w:val="center"/>
          </w:tcPr>
          <w:p w14:paraId="7B980ED7" w14:textId="77777777" w:rsidR="00F33432" w:rsidRPr="00287DFB" w:rsidRDefault="00F33432" w:rsidP="00B4799F">
            <w:pPr>
              <w:jc w:val="left"/>
              <w:rPr>
                <w:b/>
                <w:bCs/>
                <w:color w:val="000000"/>
                <w:sz w:val="18"/>
                <w:szCs w:val="18"/>
              </w:rPr>
            </w:pPr>
            <w:r w:rsidRPr="00287DFB">
              <w:rPr>
                <w:b/>
                <w:bCs/>
                <w:color w:val="000000"/>
                <w:sz w:val="18"/>
                <w:szCs w:val="18"/>
              </w:rPr>
              <w:t>CARTERA COMERCIAL</w:t>
            </w:r>
          </w:p>
        </w:tc>
        <w:tc>
          <w:tcPr>
            <w:tcW w:w="102" w:type="pct"/>
          </w:tcPr>
          <w:p w14:paraId="137E4EE9" w14:textId="77777777" w:rsidR="00F33432" w:rsidRPr="00287DFB" w:rsidRDefault="00F33432" w:rsidP="00F33432">
            <w:pPr>
              <w:jc w:val="right"/>
              <w:rPr>
                <w:b/>
                <w:color w:val="000000"/>
                <w:sz w:val="18"/>
                <w:szCs w:val="18"/>
              </w:rPr>
            </w:pPr>
          </w:p>
        </w:tc>
        <w:tc>
          <w:tcPr>
            <w:tcW w:w="672" w:type="pct"/>
            <w:tcBorders>
              <w:top w:val="single" w:sz="4" w:space="0" w:color="auto"/>
            </w:tcBorders>
            <w:noWrap/>
            <w:vAlign w:val="center"/>
          </w:tcPr>
          <w:p w14:paraId="6FA5FD69" w14:textId="77777777" w:rsidR="00F33432" w:rsidRPr="00287DFB" w:rsidRDefault="00F33432" w:rsidP="00F33432">
            <w:pPr>
              <w:jc w:val="right"/>
              <w:rPr>
                <w:b/>
                <w:color w:val="000000"/>
                <w:sz w:val="18"/>
                <w:szCs w:val="18"/>
              </w:rPr>
            </w:pPr>
            <w:r w:rsidRPr="00287DFB">
              <w:rPr>
                <w:b/>
                <w:color w:val="000000"/>
                <w:sz w:val="18"/>
                <w:szCs w:val="18"/>
              </w:rPr>
              <w:t> </w:t>
            </w:r>
          </w:p>
        </w:tc>
        <w:tc>
          <w:tcPr>
            <w:tcW w:w="672" w:type="pct"/>
            <w:tcBorders>
              <w:top w:val="single" w:sz="4" w:space="0" w:color="auto"/>
            </w:tcBorders>
            <w:vAlign w:val="center"/>
          </w:tcPr>
          <w:p w14:paraId="4DF78AE6" w14:textId="77777777" w:rsidR="00F33432" w:rsidRPr="00287DFB" w:rsidRDefault="00F33432" w:rsidP="00F33432">
            <w:pPr>
              <w:jc w:val="right"/>
              <w:rPr>
                <w:b/>
                <w:color w:val="000000"/>
                <w:sz w:val="18"/>
                <w:szCs w:val="18"/>
              </w:rPr>
            </w:pPr>
          </w:p>
        </w:tc>
        <w:tc>
          <w:tcPr>
            <w:tcW w:w="672" w:type="pct"/>
            <w:tcBorders>
              <w:top w:val="single" w:sz="4" w:space="0" w:color="auto"/>
            </w:tcBorders>
            <w:vAlign w:val="center"/>
          </w:tcPr>
          <w:p w14:paraId="2C9866CF" w14:textId="77777777" w:rsidR="00F33432" w:rsidRPr="00287DFB" w:rsidRDefault="00F33432" w:rsidP="00F33432">
            <w:pPr>
              <w:jc w:val="right"/>
              <w:rPr>
                <w:b/>
                <w:color w:val="000000"/>
                <w:sz w:val="18"/>
                <w:szCs w:val="18"/>
              </w:rPr>
            </w:pPr>
          </w:p>
        </w:tc>
      </w:tr>
      <w:tr w:rsidR="00F33432" w:rsidRPr="00287DFB" w14:paraId="31E52BFB" w14:textId="77777777" w:rsidTr="005711AC">
        <w:trPr>
          <w:trHeight w:val="227"/>
        </w:trPr>
        <w:tc>
          <w:tcPr>
            <w:tcW w:w="2880" w:type="pct"/>
            <w:noWrap/>
            <w:vAlign w:val="center"/>
          </w:tcPr>
          <w:p w14:paraId="19DE3A8C" w14:textId="77777777" w:rsidR="00F33432" w:rsidRPr="00287DFB" w:rsidRDefault="00F33432" w:rsidP="00B4799F">
            <w:pPr>
              <w:ind w:left="67" w:hanging="67"/>
              <w:jc w:val="left"/>
              <w:rPr>
                <w:b/>
                <w:bCs/>
                <w:color w:val="000000"/>
                <w:sz w:val="18"/>
                <w:szCs w:val="18"/>
              </w:rPr>
            </w:pPr>
            <w:r w:rsidRPr="00287DFB">
              <w:rPr>
                <w:b/>
                <w:bCs/>
                <w:color w:val="000000"/>
                <w:sz w:val="18"/>
                <w:szCs w:val="18"/>
              </w:rPr>
              <w:t>En situación normal</w:t>
            </w:r>
          </w:p>
        </w:tc>
        <w:tc>
          <w:tcPr>
            <w:tcW w:w="102" w:type="pct"/>
          </w:tcPr>
          <w:p w14:paraId="7D78C294" w14:textId="77777777" w:rsidR="00F33432" w:rsidRPr="00287DFB" w:rsidRDefault="00F33432" w:rsidP="00F33432">
            <w:pPr>
              <w:jc w:val="right"/>
              <w:rPr>
                <w:b/>
                <w:bCs/>
                <w:color w:val="000000"/>
                <w:sz w:val="18"/>
                <w:szCs w:val="18"/>
              </w:rPr>
            </w:pPr>
          </w:p>
        </w:tc>
        <w:tc>
          <w:tcPr>
            <w:tcW w:w="672" w:type="pct"/>
            <w:noWrap/>
            <w:vAlign w:val="center"/>
          </w:tcPr>
          <w:p w14:paraId="1CCDB109" w14:textId="77777777" w:rsidR="00F33432" w:rsidRPr="00287DFB" w:rsidRDefault="00F33432" w:rsidP="00F33432">
            <w:pPr>
              <w:jc w:val="right"/>
              <w:rPr>
                <w:b/>
                <w:bCs/>
                <w:color w:val="000000"/>
                <w:sz w:val="18"/>
                <w:szCs w:val="18"/>
              </w:rPr>
            </w:pPr>
          </w:p>
        </w:tc>
        <w:tc>
          <w:tcPr>
            <w:tcW w:w="672" w:type="pct"/>
            <w:vAlign w:val="center"/>
          </w:tcPr>
          <w:p w14:paraId="1A0D771F" w14:textId="77777777" w:rsidR="00F33432" w:rsidRPr="00287DFB" w:rsidRDefault="00F33432" w:rsidP="00F33432">
            <w:pPr>
              <w:jc w:val="right"/>
              <w:rPr>
                <w:b/>
                <w:bCs/>
                <w:color w:val="000000"/>
                <w:sz w:val="18"/>
                <w:szCs w:val="18"/>
              </w:rPr>
            </w:pPr>
          </w:p>
        </w:tc>
        <w:tc>
          <w:tcPr>
            <w:tcW w:w="672" w:type="pct"/>
            <w:vAlign w:val="center"/>
          </w:tcPr>
          <w:p w14:paraId="119F935E" w14:textId="77777777" w:rsidR="00F33432" w:rsidRPr="00287DFB" w:rsidRDefault="00F33432" w:rsidP="00F33432">
            <w:pPr>
              <w:jc w:val="right"/>
              <w:rPr>
                <w:b/>
                <w:bCs/>
                <w:color w:val="000000"/>
                <w:sz w:val="18"/>
                <w:szCs w:val="18"/>
              </w:rPr>
            </w:pPr>
          </w:p>
        </w:tc>
      </w:tr>
      <w:tr w:rsidR="00F33432" w:rsidRPr="00287DFB" w14:paraId="36D03E4C" w14:textId="77777777" w:rsidTr="005711AC">
        <w:trPr>
          <w:trHeight w:val="227"/>
        </w:trPr>
        <w:tc>
          <w:tcPr>
            <w:tcW w:w="2880" w:type="pct"/>
            <w:noWrap/>
            <w:vAlign w:val="center"/>
          </w:tcPr>
          <w:p w14:paraId="3FD503D1" w14:textId="77777777" w:rsidR="00F33432" w:rsidRPr="00287DFB" w:rsidRDefault="00F33432" w:rsidP="00B4799F">
            <w:pPr>
              <w:ind w:left="67" w:hanging="67"/>
              <w:jc w:val="left"/>
              <w:rPr>
                <w:color w:val="000000"/>
                <w:sz w:val="18"/>
                <w:szCs w:val="18"/>
              </w:rPr>
            </w:pPr>
            <w:r w:rsidRPr="00287DFB">
              <w:rPr>
                <w:color w:val="000000"/>
                <w:sz w:val="18"/>
                <w:szCs w:val="18"/>
              </w:rPr>
              <w:t xml:space="preserve">- Sin garantías ni contragarantías preferidas </w:t>
            </w:r>
          </w:p>
        </w:tc>
        <w:tc>
          <w:tcPr>
            <w:tcW w:w="102" w:type="pct"/>
          </w:tcPr>
          <w:p w14:paraId="6A003547" w14:textId="77777777" w:rsidR="00F33432" w:rsidRPr="00287DFB" w:rsidRDefault="00F33432" w:rsidP="00F33432">
            <w:pPr>
              <w:ind w:right="36"/>
              <w:jc w:val="right"/>
              <w:rPr>
                <w:color w:val="000000"/>
                <w:sz w:val="16"/>
                <w:szCs w:val="16"/>
              </w:rPr>
            </w:pPr>
          </w:p>
        </w:tc>
        <w:tc>
          <w:tcPr>
            <w:tcW w:w="672" w:type="pct"/>
            <w:noWrap/>
            <w:vAlign w:val="center"/>
          </w:tcPr>
          <w:p w14:paraId="2508C228" w14:textId="77777777" w:rsidR="00F33432" w:rsidRPr="00287DFB" w:rsidRDefault="00F33432" w:rsidP="00F33432">
            <w:pPr>
              <w:ind w:right="36"/>
              <w:jc w:val="right"/>
              <w:rPr>
                <w:color w:val="000000"/>
                <w:sz w:val="16"/>
                <w:szCs w:val="16"/>
              </w:rPr>
            </w:pPr>
            <w:r w:rsidRPr="00287DFB">
              <w:rPr>
                <w:color w:val="000000"/>
                <w:sz w:val="16"/>
                <w:szCs w:val="16"/>
              </w:rPr>
              <w:t>22.734</w:t>
            </w:r>
          </w:p>
        </w:tc>
        <w:tc>
          <w:tcPr>
            <w:tcW w:w="672" w:type="pct"/>
            <w:vAlign w:val="center"/>
          </w:tcPr>
          <w:p w14:paraId="5C0D3872" w14:textId="77777777" w:rsidR="00F33432" w:rsidRPr="00287DFB" w:rsidRDefault="00F33432" w:rsidP="00F33432">
            <w:pPr>
              <w:ind w:right="36"/>
              <w:jc w:val="right"/>
              <w:rPr>
                <w:color w:val="000000"/>
                <w:sz w:val="16"/>
                <w:szCs w:val="16"/>
              </w:rPr>
            </w:pPr>
            <w:r w:rsidRPr="00287DFB">
              <w:rPr>
                <w:color w:val="000000"/>
                <w:sz w:val="16"/>
                <w:szCs w:val="16"/>
              </w:rPr>
              <w:t>7.447</w:t>
            </w:r>
          </w:p>
        </w:tc>
        <w:tc>
          <w:tcPr>
            <w:tcW w:w="672" w:type="pct"/>
            <w:vAlign w:val="center"/>
          </w:tcPr>
          <w:p w14:paraId="023B44EF" w14:textId="77777777" w:rsidR="00F33432" w:rsidRPr="00287DFB" w:rsidRDefault="00F33432" w:rsidP="00F33432">
            <w:pPr>
              <w:ind w:right="36"/>
              <w:jc w:val="right"/>
              <w:rPr>
                <w:color w:val="000000"/>
                <w:sz w:val="16"/>
                <w:szCs w:val="16"/>
              </w:rPr>
            </w:pPr>
            <w:r w:rsidRPr="00287DFB">
              <w:rPr>
                <w:color w:val="000000"/>
                <w:sz w:val="16"/>
                <w:szCs w:val="16"/>
              </w:rPr>
              <w:t>4.024</w:t>
            </w:r>
          </w:p>
        </w:tc>
      </w:tr>
      <w:tr w:rsidR="00F33432" w:rsidRPr="00287DFB" w14:paraId="39466A67" w14:textId="77777777" w:rsidTr="005711AC">
        <w:trPr>
          <w:trHeight w:val="68"/>
        </w:trPr>
        <w:tc>
          <w:tcPr>
            <w:tcW w:w="2880" w:type="pct"/>
            <w:noWrap/>
            <w:vAlign w:val="center"/>
          </w:tcPr>
          <w:p w14:paraId="6DF2A94C" w14:textId="77777777" w:rsidR="00F33432" w:rsidRPr="00287DFB" w:rsidRDefault="00F33432" w:rsidP="00B4799F">
            <w:pPr>
              <w:ind w:left="67"/>
              <w:jc w:val="left"/>
              <w:rPr>
                <w:b/>
                <w:bCs/>
                <w:color w:val="000000"/>
                <w:sz w:val="18"/>
                <w:szCs w:val="18"/>
              </w:rPr>
            </w:pPr>
          </w:p>
        </w:tc>
        <w:tc>
          <w:tcPr>
            <w:tcW w:w="102" w:type="pct"/>
          </w:tcPr>
          <w:p w14:paraId="1155C897" w14:textId="77777777" w:rsidR="00F33432" w:rsidRPr="00287DFB" w:rsidRDefault="00F33432" w:rsidP="00F33432">
            <w:pPr>
              <w:ind w:right="36"/>
              <w:jc w:val="right"/>
              <w:rPr>
                <w:b/>
                <w:bCs/>
                <w:color w:val="000000"/>
                <w:sz w:val="16"/>
                <w:szCs w:val="16"/>
              </w:rPr>
            </w:pPr>
          </w:p>
        </w:tc>
        <w:tc>
          <w:tcPr>
            <w:tcW w:w="672" w:type="pct"/>
            <w:noWrap/>
            <w:vAlign w:val="center"/>
          </w:tcPr>
          <w:p w14:paraId="22FD05A0" w14:textId="77777777" w:rsidR="00F33432" w:rsidRPr="00287DFB" w:rsidRDefault="00F33432" w:rsidP="00F33432">
            <w:pPr>
              <w:ind w:right="36"/>
              <w:jc w:val="right"/>
              <w:rPr>
                <w:b/>
                <w:bCs/>
                <w:color w:val="000000"/>
                <w:sz w:val="16"/>
                <w:szCs w:val="16"/>
              </w:rPr>
            </w:pPr>
          </w:p>
        </w:tc>
        <w:tc>
          <w:tcPr>
            <w:tcW w:w="672" w:type="pct"/>
            <w:vAlign w:val="center"/>
          </w:tcPr>
          <w:p w14:paraId="5FCD8A83" w14:textId="77777777" w:rsidR="00F33432" w:rsidRPr="00287DFB" w:rsidRDefault="00F33432" w:rsidP="00F33432">
            <w:pPr>
              <w:ind w:right="36"/>
              <w:jc w:val="right"/>
              <w:rPr>
                <w:b/>
                <w:bCs/>
                <w:color w:val="000000"/>
                <w:sz w:val="16"/>
                <w:szCs w:val="16"/>
              </w:rPr>
            </w:pPr>
          </w:p>
        </w:tc>
        <w:tc>
          <w:tcPr>
            <w:tcW w:w="672" w:type="pct"/>
            <w:vAlign w:val="center"/>
          </w:tcPr>
          <w:p w14:paraId="6B47B70D" w14:textId="77777777" w:rsidR="00F33432" w:rsidRPr="00287DFB" w:rsidRDefault="00F33432" w:rsidP="00F33432">
            <w:pPr>
              <w:ind w:right="36"/>
              <w:jc w:val="right"/>
              <w:rPr>
                <w:b/>
                <w:bCs/>
                <w:color w:val="000000"/>
                <w:sz w:val="16"/>
                <w:szCs w:val="16"/>
              </w:rPr>
            </w:pPr>
          </w:p>
        </w:tc>
      </w:tr>
      <w:tr w:rsidR="00F33432" w:rsidRPr="00287DFB" w14:paraId="5C560D34" w14:textId="77777777" w:rsidTr="005711AC">
        <w:trPr>
          <w:trHeight w:val="227"/>
        </w:trPr>
        <w:tc>
          <w:tcPr>
            <w:tcW w:w="2880" w:type="pct"/>
            <w:noWrap/>
            <w:vAlign w:val="center"/>
          </w:tcPr>
          <w:p w14:paraId="5D6CD4D9" w14:textId="77777777" w:rsidR="00F33432" w:rsidRPr="00287DFB" w:rsidRDefault="00F33432" w:rsidP="00B4799F">
            <w:pPr>
              <w:ind w:left="67" w:hanging="67"/>
              <w:jc w:val="left"/>
              <w:rPr>
                <w:b/>
                <w:bCs/>
                <w:color w:val="000000"/>
                <w:sz w:val="18"/>
                <w:szCs w:val="18"/>
              </w:rPr>
            </w:pPr>
            <w:r w:rsidRPr="00287DFB">
              <w:rPr>
                <w:b/>
                <w:bCs/>
                <w:color w:val="000000"/>
                <w:sz w:val="18"/>
                <w:szCs w:val="18"/>
              </w:rPr>
              <w:t>Irrecuperable</w:t>
            </w:r>
          </w:p>
        </w:tc>
        <w:tc>
          <w:tcPr>
            <w:tcW w:w="102" w:type="pct"/>
          </w:tcPr>
          <w:p w14:paraId="332E6419" w14:textId="77777777" w:rsidR="00F33432" w:rsidRPr="00287DFB" w:rsidRDefault="00F33432" w:rsidP="00F33432">
            <w:pPr>
              <w:ind w:right="36"/>
              <w:jc w:val="right"/>
              <w:rPr>
                <w:b/>
                <w:bCs/>
                <w:color w:val="000000"/>
                <w:sz w:val="16"/>
                <w:szCs w:val="16"/>
              </w:rPr>
            </w:pPr>
          </w:p>
        </w:tc>
        <w:tc>
          <w:tcPr>
            <w:tcW w:w="672" w:type="pct"/>
            <w:noWrap/>
            <w:vAlign w:val="center"/>
          </w:tcPr>
          <w:p w14:paraId="15C2CFB4" w14:textId="77777777" w:rsidR="00F33432" w:rsidRPr="00287DFB" w:rsidRDefault="00F33432" w:rsidP="00F33432">
            <w:pPr>
              <w:ind w:right="36"/>
              <w:jc w:val="right"/>
              <w:rPr>
                <w:b/>
                <w:bCs/>
                <w:color w:val="000000"/>
                <w:sz w:val="16"/>
                <w:szCs w:val="16"/>
              </w:rPr>
            </w:pPr>
          </w:p>
        </w:tc>
        <w:tc>
          <w:tcPr>
            <w:tcW w:w="672" w:type="pct"/>
            <w:vAlign w:val="center"/>
          </w:tcPr>
          <w:p w14:paraId="6DA6DDD7" w14:textId="77777777" w:rsidR="00F33432" w:rsidRPr="00287DFB" w:rsidRDefault="00F33432" w:rsidP="00F33432">
            <w:pPr>
              <w:ind w:right="36"/>
              <w:jc w:val="right"/>
              <w:rPr>
                <w:b/>
                <w:bCs/>
                <w:color w:val="000000"/>
                <w:sz w:val="16"/>
                <w:szCs w:val="16"/>
              </w:rPr>
            </w:pPr>
          </w:p>
        </w:tc>
        <w:tc>
          <w:tcPr>
            <w:tcW w:w="672" w:type="pct"/>
            <w:vAlign w:val="center"/>
          </w:tcPr>
          <w:p w14:paraId="35997CD0" w14:textId="77777777" w:rsidR="00F33432" w:rsidRPr="00287DFB" w:rsidRDefault="00F33432" w:rsidP="00F33432">
            <w:pPr>
              <w:ind w:right="36"/>
              <w:jc w:val="right"/>
              <w:rPr>
                <w:b/>
                <w:bCs/>
                <w:color w:val="000000"/>
                <w:sz w:val="16"/>
                <w:szCs w:val="16"/>
              </w:rPr>
            </w:pPr>
          </w:p>
        </w:tc>
      </w:tr>
      <w:tr w:rsidR="00F33432" w:rsidRPr="00287DFB" w14:paraId="53A3B2DB" w14:textId="77777777" w:rsidTr="005711AC">
        <w:trPr>
          <w:trHeight w:val="227"/>
        </w:trPr>
        <w:tc>
          <w:tcPr>
            <w:tcW w:w="2880" w:type="pct"/>
            <w:noWrap/>
            <w:vAlign w:val="center"/>
          </w:tcPr>
          <w:p w14:paraId="6C457554" w14:textId="77777777" w:rsidR="00F33432" w:rsidRPr="00287DFB" w:rsidRDefault="00F33432" w:rsidP="00B4799F">
            <w:pPr>
              <w:ind w:left="67" w:hanging="67"/>
              <w:jc w:val="left"/>
              <w:rPr>
                <w:color w:val="000000"/>
                <w:sz w:val="18"/>
                <w:szCs w:val="18"/>
              </w:rPr>
            </w:pPr>
            <w:r w:rsidRPr="00287DFB">
              <w:rPr>
                <w:color w:val="000000"/>
                <w:sz w:val="18"/>
                <w:szCs w:val="18"/>
              </w:rPr>
              <w:t xml:space="preserve">- Sin garantías ni contragarantías preferidas </w:t>
            </w:r>
            <w:r w:rsidRPr="00287DFB">
              <w:rPr>
                <w:b/>
                <w:color w:val="000000"/>
                <w:sz w:val="18"/>
                <w:szCs w:val="18"/>
              </w:rPr>
              <w:t>(2)</w:t>
            </w:r>
          </w:p>
        </w:tc>
        <w:tc>
          <w:tcPr>
            <w:tcW w:w="102" w:type="pct"/>
          </w:tcPr>
          <w:p w14:paraId="3FB317DE" w14:textId="77777777" w:rsidR="00F33432" w:rsidRPr="00287DFB" w:rsidRDefault="00F33432" w:rsidP="00F33432">
            <w:pPr>
              <w:ind w:right="36"/>
              <w:jc w:val="right"/>
              <w:rPr>
                <w:bCs/>
                <w:color w:val="000000"/>
                <w:sz w:val="16"/>
                <w:szCs w:val="16"/>
              </w:rPr>
            </w:pPr>
          </w:p>
        </w:tc>
        <w:tc>
          <w:tcPr>
            <w:tcW w:w="672" w:type="pct"/>
            <w:noWrap/>
            <w:vAlign w:val="center"/>
          </w:tcPr>
          <w:p w14:paraId="54A77F55" w14:textId="77777777" w:rsidR="00F33432" w:rsidRPr="00287DFB" w:rsidRDefault="00F33432" w:rsidP="00F33432">
            <w:pPr>
              <w:ind w:right="36"/>
              <w:jc w:val="right"/>
              <w:rPr>
                <w:bCs/>
                <w:color w:val="000000"/>
                <w:sz w:val="16"/>
                <w:szCs w:val="16"/>
              </w:rPr>
            </w:pPr>
            <w:r w:rsidRPr="00287DFB">
              <w:rPr>
                <w:bCs/>
                <w:color w:val="000000"/>
                <w:sz w:val="16"/>
                <w:szCs w:val="16"/>
              </w:rPr>
              <w:t>4.024</w:t>
            </w:r>
          </w:p>
        </w:tc>
        <w:tc>
          <w:tcPr>
            <w:tcW w:w="672" w:type="pct"/>
            <w:vAlign w:val="center"/>
          </w:tcPr>
          <w:p w14:paraId="38CCB7FF" w14:textId="77777777" w:rsidR="00F33432" w:rsidRPr="00287DFB" w:rsidRDefault="00F33432" w:rsidP="00F33432">
            <w:pPr>
              <w:ind w:right="36"/>
              <w:jc w:val="right"/>
              <w:rPr>
                <w:bCs/>
                <w:color w:val="000000"/>
                <w:sz w:val="16"/>
                <w:szCs w:val="16"/>
              </w:rPr>
            </w:pPr>
            <w:r w:rsidRPr="00287DFB">
              <w:rPr>
                <w:bCs/>
                <w:color w:val="000000"/>
                <w:sz w:val="16"/>
                <w:szCs w:val="16"/>
              </w:rPr>
              <w:t>4.024</w:t>
            </w:r>
          </w:p>
        </w:tc>
        <w:tc>
          <w:tcPr>
            <w:tcW w:w="672" w:type="pct"/>
            <w:vAlign w:val="center"/>
          </w:tcPr>
          <w:p w14:paraId="20BB7C7E" w14:textId="77777777" w:rsidR="00F33432" w:rsidRPr="00287DFB" w:rsidRDefault="00F33432" w:rsidP="00F33432">
            <w:pPr>
              <w:ind w:right="36"/>
              <w:jc w:val="right"/>
              <w:rPr>
                <w:bCs/>
                <w:color w:val="000000"/>
                <w:sz w:val="16"/>
                <w:szCs w:val="16"/>
              </w:rPr>
            </w:pPr>
            <w:r w:rsidRPr="00287DFB">
              <w:rPr>
                <w:bCs/>
                <w:color w:val="000000"/>
                <w:sz w:val="16"/>
                <w:szCs w:val="16"/>
              </w:rPr>
              <w:t>-</w:t>
            </w:r>
          </w:p>
        </w:tc>
      </w:tr>
      <w:tr w:rsidR="00F33432" w:rsidRPr="00287DFB" w14:paraId="0C1E2BCC" w14:textId="77777777" w:rsidTr="005711AC">
        <w:trPr>
          <w:trHeight w:val="113"/>
        </w:trPr>
        <w:tc>
          <w:tcPr>
            <w:tcW w:w="2880" w:type="pct"/>
            <w:noWrap/>
            <w:vAlign w:val="center"/>
          </w:tcPr>
          <w:p w14:paraId="4A116788" w14:textId="77777777" w:rsidR="00F33432" w:rsidRPr="00287DFB" w:rsidRDefault="00F33432" w:rsidP="00B4799F">
            <w:pPr>
              <w:ind w:left="67"/>
              <w:jc w:val="left"/>
              <w:rPr>
                <w:color w:val="000000"/>
                <w:sz w:val="18"/>
                <w:szCs w:val="18"/>
              </w:rPr>
            </w:pPr>
          </w:p>
        </w:tc>
        <w:tc>
          <w:tcPr>
            <w:tcW w:w="102" w:type="pct"/>
          </w:tcPr>
          <w:p w14:paraId="18BD9C6F" w14:textId="77777777" w:rsidR="00F33432" w:rsidRPr="00287DFB" w:rsidRDefault="00F33432" w:rsidP="00F33432">
            <w:pPr>
              <w:ind w:right="36"/>
              <w:jc w:val="right"/>
              <w:rPr>
                <w:bCs/>
                <w:color w:val="000000"/>
                <w:sz w:val="16"/>
                <w:szCs w:val="16"/>
              </w:rPr>
            </w:pPr>
          </w:p>
        </w:tc>
        <w:tc>
          <w:tcPr>
            <w:tcW w:w="672" w:type="pct"/>
            <w:tcBorders>
              <w:bottom w:val="single" w:sz="4" w:space="0" w:color="auto"/>
            </w:tcBorders>
            <w:noWrap/>
            <w:vAlign w:val="center"/>
          </w:tcPr>
          <w:p w14:paraId="3D270180" w14:textId="77777777" w:rsidR="00F33432" w:rsidRPr="00287DFB" w:rsidRDefault="00F33432" w:rsidP="00F33432">
            <w:pPr>
              <w:ind w:right="36"/>
              <w:jc w:val="right"/>
              <w:rPr>
                <w:bCs/>
                <w:color w:val="000000"/>
                <w:sz w:val="16"/>
                <w:szCs w:val="16"/>
              </w:rPr>
            </w:pPr>
          </w:p>
        </w:tc>
        <w:tc>
          <w:tcPr>
            <w:tcW w:w="672" w:type="pct"/>
            <w:tcBorders>
              <w:bottom w:val="single" w:sz="4" w:space="0" w:color="auto"/>
            </w:tcBorders>
            <w:vAlign w:val="center"/>
          </w:tcPr>
          <w:p w14:paraId="1C7167AA" w14:textId="77777777" w:rsidR="00F33432" w:rsidRPr="00287DFB" w:rsidRDefault="00F33432" w:rsidP="00F33432">
            <w:pPr>
              <w:ind w:right="36"/>
              <w:jc w:val="right"/>
              <w:rPr>
                <w:bCs/>
                <w:color w:val="000000"/>
                <w:sz w:val="16"/>
                <w:szCs w:val="16"/>
              </w:rPr>
            </w:pPr>
          </w:p>
        </w:tc>
        <w:tc>
          <w:tcPr>
            <w:tcW w:w="672" w:type="pct"/>
            <w:vAlign w:val="center"/>
          </w:tcPr>
          <w:p w14:paraId="45A2A845" w14:textId="77777777" w:rsidR="00F33432" w:rsidRPr="00287DFB" w:rsidRDefault="00F33432" w:rsidP="00F33432">
            <w:pPr>
              <w:ind w:right="36"/>
              <w:jc w:val="right"/>
              <w:rPr>
                <w:bCs/>
                <w:color w:val="000000"/>
                <w:sz w:val="16"/>
                <w:szCs w:val="16"/>
              </w:rPr>
            </w:pPr>
          </w:p>
        </w:tc>
      </w:tr>
      <w:tr w:rsidR="00F33432" w:rsidRPr="00287DFB" w14:paraId="3CF45C5A" w14:textId="77777777" w:rsidTr="005711AC">
        <w:trPr>
          <w:trHeight w:val="227"/>
        </w:trPr>
        <w:tc>
          <w:tcPr>
            <w:tcW w:w="2880" w:type="pct"/>
            <w:noWrap/>
            <w:vAlign w:val="center"/>
          </w:tcPr>
          <w:p w14:paraId="7C82E495" w14:textId="77777777" w:rsidR="00F33432" w:rsidRPr="00287DFB" w:rsidRDefault="00F33432" w:rsidP="00B4799F">
            <w:pPr>
              <w:jc w:val="left"/>
              <w:rPr>
                <w:b/>
                <w:bCs/>
                <w:color w:val="000000"/>
                <w:sz w:val="18"/>
                <w:szCs w:val="18"/>
              </w:rPr>
            </w:pPr>
            <w:r w:rsidRPr="00287DFB">
              <w:rPr>
                <w:b/>
                <w:bCs/>
                <w:color w:val="000000"/>
                <w:sz w:val="18"/>
                <w:szCs w:val="18"/>
              </w:rPr>
              <w:t>TOTAL CARTERA COMERCIAL</w:t>
            </w:r>
          </w:p>
        </w:tc>
        <w:tc>
          <w:tcPr>
            <w:tcW w:w="102" w:type="pct"/>
          </w:tcPr>
          <w:p w14:paraId="4488202A" w14:textId="77777777" w:rsidR="00F33432" w:rsidRPr="00287DFB" w:rsidRDefault="00F33432" w:rsidP="00F33432">
            <w:pPr>
              <w:ind w:right="36"/>
              <w:jc w:val="right"/>
              <w:rPr>
                <w:b/>
                <w:bCs/>
                <w:color w:val="000000"/>
                <w:sz w:val="16"/>
                <w:szCs w:val="16"/>
              </w:rPr>
            </w:pPr>
          </w:p>
        </w:tc>
        <w:tc>
          <w:tcPr>
            <w:tcW w:w="672" w:type="pct"/>
            <w:tcBorders>
              <w:top w:val="single" w:sz="4" w:space="0" w:color="auto"/>
              <w:bottom w:val="single" w:sz="4" w:space="0" w:color="auto"/>
            </w:tcBorders>
            <w:noWrap/>
            <w:vAlign w:val="center"/>
          </w:tcPr>
          <w:p w14:paraId="3546C4CC" w14:textId="77777777" w:rsidR="00F33432" w:rsidRPr="00287DFB" w:rsidRDefault="00F33432" w:rsidP="00F33432">
            <w:pPr>
              <w:ind w:right="36"/>
              <w:jc w:val="right"/>
              <w:rPr>
                <w:b/>
                <w:bCs/>
                <w:color w:val="000000"/>
                <w:sz w:val="16"/>
                <w:szCs w:val="16"/>
              </w:rPr>
            </w:pPr>
            <w:r w:rsidRPr="00287DFB">
              <w:rPr>
                <w:b/>
                <w:bCs/>
                <w:color w:val="000000"/>
                <w:sz w:val="16"/>
                <w:szCs w:val="16"/>
              </w:rPr>
              <w:t>26.758</w:t>
            </w:r>
          </w:p>
        </w:tc>
        <w:tc>
          <w:tcPr>
            <w:tcW w:w="672" w:type="pct"/>
            <w:tcBorders>
              <w:top w:val="single" w:sz="4" w:space="0" w:color="auto"/>
              <w:bottom w:val="single" w:sz="4" w:space="0" w:color="auto"/>
            </w:tcBorders>
            <w:vAlign w:val="center"/>
          </w:tcPr>
          <w:p w14:paraId="76F8A245" w14:textId="77777777" w:rsidR="00F33432" w:rsidRPr="00287DFB" w:rsidRDefault="00F33432" w:rsidP="00F33432">
            <w:pPr>
              <w:ind w:right="36"/>
              <w:jc w:val="right"/>
              <w:rPr>
                <w:b/>
                <w:bCs/>
                <w:color w:val="000000"/>
                <w:sz w:val="16"/>
                <w:szCs w:val="16"/>
              </w:rPr>
            </w:pPr>
            <w:r w:rsidRPr="00287DFB">
              <w:rPr>
                <w:b/>
                <w:bCs/>
                <w:color w:val="000000"/>
                <w:sz w:val="16"/>
                <w:szCs w:val="16"/>
              </w:rPr>
              <w:t>11.471</w:t>
            </w:r>
          </w:p>
        </w:tc>
        <w:tc>
          <w:tcPr>
            <w:tcW w:w="672" w:type="pct"/>
            <w:vAlign w:val="center"/>
          </w:tcPr>
          <w:p w14:paraId="3B761AF1" w14:textId="77777777" w:rsidR="00F33432" w:rsidRPr="00287DFB" w:rsidRDefault="00F33432" w:rsidP="00F33432">
            <w:pPr>
              <w:ind w:right="36"/>
              <w:jc w:val="right"/>
              <w:rPr>
                <w:b/>
                <w:bCs/>
                <w:color w:val="000000"/>
                <w:sz w:val="16"/>
                <w:szCs w:val="16"/>
              </w:rPr>
            </w:pPr>
            <w:r w:rsidRPr="00287DFB">
              <w:rPr>
                <w:b/>
                <w:bCs/>
                <w:color w:val="000000"/>
                <w:sz w:val="16"/>
                <w:szCs w:val="16"/>
              </w:rPr>
              <w:t>4.024</w:t>
            </w:r>
          </w:p>
        </w:tc>
      </w:tr>
      <w:tr w:rsidR="00F33432" w:rsidRPr="00287DFB" w14:paraId="7E2BF822" w14:textId="77777777" w:rsidTr="005711AC">
        <w:trPr>
          <w:trHeight w:val="113"/>
        </w:trPr>
        <w:tc>
          <w:tcPr>
            <w:tcW w:w="2880" w:type="pct"/>
            <w:noWrap/>
            <w:vAlign w:val="center"/>
          </w:tcPr>
          <w:p w14:paraId="0587C982" w14:textId="77777777" w:rsidR="00F33432" w:rsidRPr="00287DFB" w:rsidRDefault="00F33432" w:rsidP="00B4799F">
            <w:pPr>
              <w:ind w:left="67"/>
              <w:jc w:val="left"/>
              <w:rPr>
                <w:b/>
                <w:bCs/>
                <w:color w:val="000000"/>
                <w:sz w:val="18"/>
                <w:szCs w:val="18"/>
              </w:rPr>
            </w:pPr>
          </w:p>
        </w:tc>
        <w:tc>
          <w:tcPr>
            <w:tcW w:w="102" w:type="pct"/>
          </w:tcPr>
          <w:p w14:paraId="454A276A" w14:textId="77777777" w:rsidR="00F33432" w:rsidRPr="00287DFB" w:rsidRDefault="00F33432" w:rsidP="00F33432">
            <w:pPr>
              <w:ind w:right="36"/>
              <w:jc w:val="right"/>
              <w:rPr>
                <w:b/>
                <w:bCs/>
                <w:color w:val="000000"/>
                <w:sz w:val="16"/>
                <w:szCs w:val="16"/>
              </w:rPr>
            </w:pPr>
          </w:p>
        </w:tc>
        <w:tc>
          <w:tcPr>
            <w:tcW w:w="672" w:type="pct"/>
            <w:tcBorders>
              <w:top w:val="single" w:sz="4" w:space="0" w:color="auto"/>
            </w:tcBorders>
            <w:noWrap/>
            <w:vAlign w:val="center"/>
          </w:tcPr>
          <w:p w14:paraId="48D6E746" w14:textId="77777777" w:rsidR="00F33432" w:rsidRPr="00287DFB" w:rsidRDefault="00F33432" w:rsidP="00F33432">
            <w:pPr>
              <w:ind w:right="36"/>
              <w:jc w:val="right"/>
              <w:rPr>
                <w:b/>
                <w:bCs/>
                <w:color w:val="000000"/>
                <w:sz w:val="16"/>
                <w:szCs w:val="16"/>
              </w:rPr>
            </w:pPr>
          </w:p>
        </w:tc>
        <w:tc>
          <w:tcPr>
            <w:tcW w:w="672" w:type="pct"/>
            <w:tcBorders>
              <w:top w:val="single" w:sz="4" w:space="0" w:color="auto"/>
            </w:tcBorders>
            <w:vAlign w:val="center"/>
          </w:tcPr>
          <w:p w14:paraId="77733321" w14:textId="77777777" w:rsidR="00F33432" w:rsidRPr="00287DFB" w:rsidRDefault="00F33432" w:rsidP="00F33432">
            <w:pPr>
              <w:ind w:right="36"/>
              <w:jc w:val="right"/>
              <w:rPr>
                <w:b/>
                <w:bCs/>
                <w:color w:val="000000"/>
                <w:sz w:val="16"/>
                <w:szCs w:val="16"/>
              </w:rPr>
            </w:pPr>
          </w:p>
        </w:tc>
        <w:tc>
          <w:tcPr>
            <w:tcW w:w="672" w:type="pct"/>
            <w:vAlign w:val="center"/>
          </w:tcPr>
          <w:p w14:paraId="197D7CDD" w14:textId="77777777" w:rsidR="00F33432" w:rsidRPr="00287DFB" w:rsidRDefault="00F33432" w:rsidP="00F33432">
            <w:pPr>
              <w:ind w:right="36"/>
              <w:jc w:val="right"/>
              <w:rPr>
                <w:b/>
                <w:bCs/>
                <w:color w:val="000000"/>
                <w:sz w:val="16"/>
                <w:szCs w:val="16"/>
              </w:rPr>
            </w:pPr>
          </w:p>
        </w:tc>
      </w:tr>
      <w:tr w:rsidR="00F33432" w:rsidRPr="00287DFB" w14:paraId="09AF559A" w14:textId="77777777" w:rsidTr="005711AC">
        <w:trPr>
          <w:trHeight w:val="227"/>
        </w:trPr>
        <w:tc>
          <w:tcPr>
            <w:tcW w:w="2880" w:type="pct"/>
            <w:noWrap/>
            <w:vAlign w:val="center"/>
          </w:tcPr>
          <w:p w14:paraId="77DB25FC" w14:textId="77777777" w:rsidR="00F33432" w:rsidRPr="00287DFB" w:rsidRDefault="00F33432" w:rsidP="00B4799F">
            <w:pPr>
              <w:jc w:val="left"/>
              <w:rPr>
                <w:b/>
                <w:bCs/>
                <w:color w:val="000000"/>
                <w:sz w:val="18"/>
                <w:szCs w:val="18"/>
              </w:rPr>
            </w:pPr>
            <w:r w:rsidRPr="00287DFB">
              <w:rPr>
                <w:b/>
                <w:bCs/>
                <w:color w:val="000000"/>
                <w:sz w:val="18"/>
                <w:szCs w:val="18"/>
              </w:rPr>
              <w:t>CARTERA CONSUMO Y VIVIENDA</w:t>
            </w:r>
          </w:p>
        </w:tc>
        <w:tc>
          <w:tcPr>
            <w:tcW w:w="102" w:type="pct"/>
          </w:tcPr>
          <w:p w14:paraId="2D4D3BA5" w14:textId="77777777" w:rsidR="00F33432" w:rsidRPr="00287DFB" w:rsidRDefault="00F33432" w:rsidP="00F33432">
            <w:pPr>
              <w:ind w:right="36"/>
              <w:jc w:val="right"/>
              <w:rPr>
                <w:b/>
                <w:color w:val="000000"/>
                <w:sz w:val="16"/>
                <w:szCs w:val="16"/>
              </w:rPr>
            </w:pPr>
          </w:p>
        </w:tc>
        <w:tc>
          <w:tcPr>
            <w:tcW w:w="672" w:type="pct"/>
            <w:noWrap/>
            <w:vAlign w:val="center"/>
          </w:tcPr>
          <w:p w14:paraId="06F5EF9A" w14:textId="77777777" w:rsidR="00F33432" w:rsidRPr="00287DFB" w:rsidRDefault="00F33432" w:rsidP="00F33432">
            <w:pPr>
              <w:ind w:right="36"/>
              <w:jc w:val="right"/>
              <w:rPr>
                <w:b/>
                <w:bCs/>
                <w:color w:val="000000"/>
                <w:sz w:val="16"/>
                <w:szCs w:val="16"/>
              </w:rPr>
            </w:pPr>
            <w:r w:rsidRPr="00287DFB">
              <w:rPr>
                <w:b/>
                <w:color w:val="000000"/>
                <w:sz w:val="16"/>
                <w:szCs w:val="16"/>
              </w:rPr>
              <w:t> </w:t>
            </w:r>
          </w:p>
        </w:tc>
        <w:tc>
          <w:tcPr>
            <w:tcW w:w="672" w:type="pct"/>
            <w:vAlign w:val="center"/>
          </w:tcPr>
          <w:p w14:paraId="23F5A570" w14:textId="77777777" w:rsidR="00F33432" w:rsidRPr="00287DFB" w:rsidRDefault="00F33432" w:rsidP="00F33432">
            <w:pPr>
              <w:ind w:right="36"/>
              <w:jc w:val="right"/>
              <w:rPr>
                <w:b/>
                <w:bCs/>
                <w:color w:val="000000"/>
                <w:sz w:val="16"/>
                <w:szCs w:val="16"/>
              </w:rPr>
            </w:pPr>
          </w:p>
        </w:tc>
        <w:tc>
          <w:tcPr>
            <w:tcW w:w="672" w:type="pct"/>
            <w:vAlign w:val="center"/>
          </w:tcPr>
          <w:p w14:paraId="21D87FE6" w14:textId="77777777" w:rsidR="00F33432" w:rsidRPr="00287DFB" w:rsidRDefault="00F33432" w:rsidP="00F33432">
            <w:pPr>
              <w:ind w:right="36"/>
              <w:jc w:val="right"/>
              <w:rPr>
                <w:b/>
                <w:color w:val="000000"/>
                <w:sz w:val="16"/>
                <w:szCs w:val="16"/>
              </w:rPr>
            </w:pPr>
          </w:p>
        </w:tc>
      </w:tr>
      <w:tr w:rsidR="00F33432" w:rsidRPr="00287DFB" w14:paraId="06AFF6A1" w14:textId="77777777" w:rsidTr="005711AC">
        <w:trPr>
          <w:trHeight w:val="227"/>
        </w:trPr>
        <w:tc>
          <w:tcPr>
            <w:tcW w:w="2880" w:type="pct"/>
            <w:noWrap/>
            <w:vAlign w:val="center"/>
          </w:tcPr>
          <w:p w14:paraId="2673AD85" w14:textId="77777777" w:rsidR="00F33432" w:rsidRPr="00287DFB" w:rsidRDefault="00F33432" w:rsidP="00B4799F">
            <w:pPr>
              <w:ind w:left="67" w:hanging="67"/>
              <w:jc w:val="left"/>
              <w:rPr>
                <w:b/>
                <w:bCs/>
                <w:color w:val="000000"/>
                <w:sz w:val="18"/>
                <w:szCs w:val="18"/>
              </w:rPr>
            </w:pPr>
            <w:r w:rsidRPr="00287DFB">
              <w:rPr>
                <w:b/>
                <w:bCs/>
                <w:color w:val="000000"/>
                <w:sz w:val="18"/>
                <w:szCs w:val="18"/>
              </w:rPr>
              <w:t>Cumplimiento normal</w:t>
            </w:r>
          </w:p>
        </w:tc>
        <w:tc>
          <w:tcPr>
            <w:tcW w:w="102" w:type="pct"/>
          </w:tcPr>
          <w:p w14:paraId="3ED4801D" w14:textId="77777777" w:rsidR="00F33432" w:rsidRPr="00287DFB" w:rsidRDefault="00F33432" w:rsidP="00F33432">
            <w:pPr>
              <w:ind w:right="36"/>
              <w:jc w:val="right"/>
              <w:rPr>
                <w:b/>
                <w:bCs/>
                <w:color w:val="000000"/>
                <w:sz w:val="16"/>
                <w:szCs w:val="16"/>
              </w:rPr>
            </w:pPr>
          </w:p>
        </w:tc>
        <w:tc>
          <w:tcPr>
            <w:tcW w:w="672" w:type="pct"/>
            <w:noWrap/>
            <w:vAlign w:val="center"/>
          </w:tcPr>
          <w:p w14:paraId="7943A63C" w14:textId="77777777" w:rsidR="00F33432" w:rsidRPr="00287DFB" w:rsidRDefault="00F33432" w:rsidP="00F33432">
            <w:pPr>
              <w:ind w:right="36"/>
              <w:jc w:val="right"/>
              <w:rPr>
                <w:b/>
                <w:bCs/>
                <w:color w:val="000000"/>
                <w:sz w:val="16"/>
                <w:szCs w:val="16"/>
              </w:rPr>
            </w:pPr>
          </w:p>
        </w:tc>
        <w:tc>
          <w:tcPr>
            <w:tcW w:w="672" w:type="pct"/>
            <w:vAlign w:val="center"/>
          </w:tcPr>
          <w:p w14:paraId="334D3380" w14:textId="77777777" w:rsidR="00F33432" w:rsidRPr="00287DFB" w:rsidRDefault="00F33432" w:rsidP="00F33432">
            <w:pPr>
              <w:ind w:right="36"/>
              <w:jc w:val="right"/>
              <w:rPr>
                <w:b/>
                <w:bCs/>
                <w:color w:val="000000"/>
                <w:sz w:val="16"/>
                <w:szCs w:val="16"/>
              </w:rPr>
            </w:pPr>
          </w:p>
        </w:tc>
        <w:tc>
          <w:tcPr>
            <w:tcW w:w="672" w:type="pct"/>
            <w:vAlign w:val="center"/>
          </w:tcPr>
          <w:p w14:paraId="33BD77F6" w14:textId="77777777" w:rsidR="00F33432" w:rsidRPr="00287DFB" w:rsidRDefault="00F33432" w:rsidP="00F33432">
            <w:pPr>
              <w:ind w:right="36"/>
              <w:jc w:val="right"/>
              <w:rPr>
                <w:b/>
                <w:bCs/>
                <w:color w:val="000000"/>
                <w:sz w:val="16"/>
                <w:szCs w:val="16"/>
              </w:rPr>
            </w:pPr>
          </w:p>
        </w:tc>
      </w:tr>
      <w:tr w:rsidR="00F33432" w:rsidRPr="00287DFB" w14:paraId="371E0889" w14:textId="77777777" w:rsidTr="005711AC">
        <w:trPr>
          <w:trHeight w:val="227"/>
        </w:trPr>
        <w:tc>
          <w:tcPr>
            <w:tcW w:w="2880" w:type="pct"/>
            <w:noWrap/>
            <w:vAlign w:val="center"/>
          </w:tcPr>
          <w:p w14:paraId="2795454C"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p>
        </w:tc>
        <w:tc>
          <w:tcPr>
            <w:tcW w:w="102" w:type="pct"/>
          </w:tcPr>
          <w:p w14:paraId="2490410A" w14:textId="77777777" w:rsidR="00F33432" w:rsidRPr="00287DFB" w:rsidRDefault="00F33432" w:rsidP="00F33432">
            <w:pPr>
              <w:ind w:right="36"/>
              <w:jc w:val="right"/>
              <w:rPr>
                <w:color w:val="000000"/>
                <w:sz w:val="16"/>
                <w:szCs w:val="16"/>
              </w:rPr>
            </w:pPr>
          </w:p>
        </w:tc>
        <w:tc>
          <w:tcPr>
            <w:tcW w:w="672" w:type="pct"/>
            <w:noWrap/>
            <w:vAlign w:val="center"/>
          </w:tcPr>
          <w:p w14:paraId="4D1BDA99" w14:textId="77777777" w:rsidR="00F33432" w:rsidRPr="00287DFB" w:rsidRDefault="00F33432" w:rsidP="00F33432">
            <w:pPr>
              <w:ind w:right="36"/>
              <w:jc w:val="right"/>
              <w:rPr>
                <w:b/>
                <w:bCs/>
                <w:color w:val="000000"/>
                <w:sz w:val="16"/>
                <w:szCs w:val="16"/>
              </w:rPr>
            </w:pPr>
            <w:r w:rsidRPr="00287DFB">
              <w:rPr>
                <w:color w:val="000000"/>
                <w:sz w:val="16"/>
                <w:szCs w:val="16"/>
              </w:rPr>
              <w:t>5.451.710</w:t>
            </w:r>
          </w:p>
        </w:tc>
        <w:tc>
          <w:tcPr>
            <w:tcW w:w="672" w:type="pct"/>
            <w:vAlign w:val="center"/>
          </w:tcPr>
          <w:p w14:paraId="409E01BD" w14:textId="77777777" w:rsidR="00F33432" w:rsidRPr="00287DFB" w:rsidRDefault="00F33432" w:rsidP="00F33432">
            <w:pPr>
              <w:ind w:right="36"/>
              <w:jc w:val="right"/>
              <w:rPr>
                <w:b/>
                <w:bCs/>
                <w:color w:val="000000"/>
                <w:sz w:val="16"/>
                <w:szCs w:val="16"/>
              </w:rPr>
            </w:pPr>
            <w:r w:rsidRPr="00287DFB">
              <w:rPr>
                <w:color w:val="000000"/>
                <w:sz w:val="16"/>
                <w:szCs w:val="16"/>
              </w:rPr>
              <w:t>6.377.775</w:t>
            </w:r>
          </w:p>
        </w:tc>
        <w:tc>
          <w:tcPr>
            <w:tcW w:w="672" w:type="pct"/>
            <w:vAlign w:val="center"/>
          </w:tcPr>
          <w:p w14:paraId="08B5878E" w14:textId="77777777" w:rsidR="00F33432" w:rsidRPr="00287DFB" w:rsidRDefault="00F33432" w:rsidP="00F33432">
            <w:pPr>
              <w:ind w:right="36"/>
              <w:jc w:val="right"/>
              <w:rPr>
                <w:color w:val="000000"/>
                <w:sz w:val="16"/>
                <w:szCs w:val="16"/>
              </w:rPr>
            </w:pPr>
            <w:r w:rsidRPr="00287DFB">
              <w:rPr>
                <w:color w:val="000000"/>
                <w:sz w:val="16"/>
                <w:szCs w:val="20"/>
              </w:rPr>
              <w:t>6.293.049</w:t>
            </w:r>
          </w:p>
        </w:tc>
      </w:tr>
      <w:tr w:rsidR="00F33432" w:rsidRPr="00287DFB" w14:paraId="36AB64E8" w14:textId="77777777" w:rsidTr="005711AC">
        <w:trPr>
          <w:trHeight w:val="227"/>
        </w:trPr>
        <w:tc>
          <w:tcPr>
            <w:tcW w:w="2880" w:type="pct"/>
            <w:noWrap/>
            <w:vAlign w:val="center"/>
          </w:tcPr>
          <w:p w14:paraId="163A4138" w14:textId="77777777" w:rsidR="00F33432" w:rsidRPr="00287DFB" w:rsidRDefault="00F33432" w:rsidP="00B4799F">
            <w:pPr>
              <w:ind w:left="67"/>
              <w:jc w:val="left"/>
              <w:rPr>
                <w:b/>
                <w:bCs/>
                <w:color w:val="000000"/>
                <w:sz w:val="18"/>
                <w:szCs w:val="18"/>
              </w:rPr>
            </w:pPr>
          </w:p>
        </w:tc>
        <w:tc>
          <w:tcPr>
            <w:tcW w:w="102" w:type="pct"/>
          </w:tcPr>
          <w:p w14:paraId="53E4C5D4" w14:textId="77777777" w:rsidR="00F33432" w:rsidRPr="00287DFB" w:rsidRDefault="00F33432" w:rsidP="00F33432">
            <w:pPr>
              <w:ind w:right="36"/>
              <w:jc w:val="right"/>
              <w:rPr>
                <w:b/>
                <w:bCs/>
                <w:color w:val="000000"/>
                <w:sz w:val="16"/>
                <w:szCs w:val="16"/>
              </w:rPr>
            </w:pPr>
          </w:p>
        </w:tc>
        <w:tc>
          <w:tcPr>
            <w:tcW w:w="672" w:type="pct"/>
            <w:noWrap/>
            <w:vAlign w:val="center"/>
          </w:tcPr>
          <w:p w14:paraId="0A86309C" w14:textId="77777777" w:rsidR="00F33432" w:rsidRPr="00287DFB" w:rsidRDefault="00F33432" w:rsidP="00F33432">
            <w:pPr>
              <w:ind w:right="36"/>
              <w:jc w:val="right"/>
              <w:rPr>
                <w:b/>
                <w:bCs/>
                <w:color w:val="000000"/>
                <w:sz w:val="16"/>
                <w:szCs w:val="16"/>
              </w:rPr>
            </w:pPr>
          </w:p>
        </w:tc>
        <w:tc>
          <w:tcPr>
            <w:tcW w:w="672" w:type="pct"/>
            <w:vAlign w:val="center"/>
          </w:tcPr>
          <w:p w14:paraId="590374F0" w14:textId="77777777" w:rsidR="00F33432" w:rsidRPr="00287DFB" w:rsidRDefault="00F33432" w:rsidP="00F33432">
            <w:pPr>
              <w:ind w:right="36"/>
              <w:jc w:val="right"/>
              <w:rPr>
                <w:b/>
                <w:bCs/>
                <w:color w:val="000000"/>
                <w:sz w:val="16"/>
                <w:szCs w:val="16"/>
              </w:rPr>
            </w:pPr>
          </w:p>
        </w:tc>
        <w:tc>
          <w:tcPr>
            <w:tcW w:w="672" w:type="pct"/>
            <w:vAlign w:val="center"/>
          </w:tcPr>
          <w:p w14:paraId="74A9F1BA" w14:textId="77777777" w:rsidR="00F33432" w:rsidRPr="00287DFB" w:rsidRDefault="00F33432" w:rsidP="00F33432">
            <w:pPr>
              <w:ind w:right="36"/>
              <w:jc w:val="right"/>
              <w:rPr>
                <w:b/>
                <w:bCs/>
                <w:color w:val="000000"/>
                <w:sz w:val="16"/>
                <w:szCs w:val="16"/>
              </w:rPr>
            </w:pPr>
          </w:p>
        </w:tc>
      </w:tr>
      <w:tr w:rsidR="00F33432" w:rsidRPr="00287DFB" w14:paraId="2B193D2E" w14:textId="77777777" w:rsidTr="005711AC">
        <w:trPr>
          <w:trHeight w:val="227"/>
        </w:trPr>
        <w:tc>
          <w:tcPr>
            <w:tcW w:w="2880" w:type="pct"/>
            <w:noWrap/>
            <w:vAlign w:val="center"/>
          </w:tcPr>
          <w:p w14:paraId="684AE754" w14:textId="77777777" w:rsidR="00F33432" w:rsidRPr="00287DFB" w:rsidRDefault="00F33432" w:rsidP="00B4799F">
            <w:pPr>
              <w:ind w:left="67"/>
              <w:jc w:val="left"/>
              <w:rPr>
                <w:b/>
                <w:bCs/>
                <w:color w:val="000000"/>
                <w:sz w:val="18"/>
                <w:szCs w:val="18"/>
              </w:rPr>
            </w:pPr>
            <w:r w:rsidRPr="00287DFB">
              <w:rPr>
                <w:b/>
                <w:bCs/>
                <w:color w:val="000000"/>
                <w:sz w:val="18"/>
                <w:szCs w:val="18"/>
              </w:rPr>
              <w:t>Riesgo bajo</w:t>
            </w:r>
          </w:p>
        </w:tc>
        <w:tc>
          <w:tcPr>
            <w:tcW w:w="102" w:type="pct"/>
          </w:tcPr>
          <w:p w14:paraId="1C99738F" w14:textId="77777777" w:rsidR="00F33432" w:rsidRPr="00287DFB" w:rsidRDefault="00F33432" w:rsidP="00F33432">
            <w:pPr>
              <w:ind w:right="36"/>
              <w:jc w:val="right"/>
              <w:rPr>
                <w:b/>
                <w:bCs/>
                <w:color w:val="000000"/>
                <w:sz w:val="16"/>
                <w:szCs w:val="16"/>
              </w:rPr>
            </w:pPr>
          </w:p>
        </w:tc>
        <w:tc>
          <w:tcPr>
            <w:tcW w:w="672" w:type="pct"/>
            <w:noWrap/>
            <w:vAlign w:val="center"/>
          </w:tcPr>
          <w:p w14:paraId="45F2F9F5" w14:textId="77777777" w:rsidR="00F33432" w:rsidRPr="00287DFB" w:rsidRDefault="00F33432" w:rsidP="00F33432">
            <w:pPr>
              <w:ind w:right="36"/>
              <w:jc w:val="right"/>
              <w:rPr>
                <w:b/>
                <w:bCs/>
                <w:color w:val="000000"/>
                <w:sz w:val="16"/>
                <w:szCs w:val="16"/>
              </w:rPr>
            </w:pPr>
          </w:p>
        </w:tc>
        <w:tc>
          <w:tcPr>
            <w:tcW w:w="672" w:type="pct"/>
            <w:vAlign w:val="center"/>
          </w:tcPr>
          <w:p w14:paraId="156C1103" w14:textId="77777777" w:rsidR="00F33432" w:rsidRPr="00287DFB" w:rsidRDefault="00F33432" w:rsidP="00F33432">
            <w:pPr>
              <w:ind w:right="36"/>
              <w:jc w:val="right"/>
              <w:rPr>
                <w:b/>
                <w:bCs/>
                <w:color w:val="000000"/>
                <w:sz w:val="16"/>
                <w:szCs w:val="16"/>
              </w:rPr>
            </w:pPr>
          </w:p>
        </w:tc>
        <w:tc>
          <w:tcPr>
            <w:tcW w:w="672" w:type="pct"/>
            <w:vAlign w:val="center"/>
          </w:tcPr>
          <w:p w14:paraId="6DD54DDE" w14:textId="77777777" w:rsidR="00F33432" w:rsidRPr="00287DFB" w:rsidRDefault="00F33432" w:rsidP="00F33432">
            <w:pPr>
              <w:ind w:right="36"/>
              <w:jc w:val="right"/>
              <w:rPr>
                <w:b/>
                <w:bCs/>
                <w:color w:val="000000"/>
                <w:sz w:val="16"/>
                <w:szCs w:val="16"/>
              </w:rPr>
            </w:pPr>
          </w:p>
        </w:tc>
      </w:tr>
      <w:tr w:rsidR="00F33432" w:rsidRPr="00287DFB" w14:paraId="394FF364" w14:textId="77777777" w:rsidTr="005711AC">
        <w:trPr>
          <w:trHeight w:val="227"/>
        </w:trPr>
        <w:tc>
          <w:tcPr>
            <w:tcW w:w="2880" w:type="pct"/>
            <w:noWrap/>
            <w:vAlign w:val="center"/>
          </w:tcPr>
          <w:p w14:paraId="024CC72F"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p>
        </w:tc>
        <w:tc>
          <w:tcPr>
            <w:tcW w:w="102" w:type="pct"/>
          </w:tcPr>
          <w:p w14:paraId="568215C3" w14:textId="77777777" w:rsidR="00F33432" w:rsidRPr="00287DFB" w:rsidRDefault="00F33432" w:rsidP="00F33432">
            <w:pPr>
              <w:ind w:right="36"/>
              <w:jc w:val="right"/>
              <w:rPr>
                <w:color w:val="000000"/>
                <w:sz w:val="16"/>
                <w:szCs w:val="16"/>
              </w:rPr>
            </w:pPr>
          </w:p>
        </w:tc>
        <w:tc>
          <w:tcPr>
            <w:tcW w:w="672" w:type="pct"/>
            <w:noWrap/>
            <w:vAlign w:val="center"/>
          </w:tcPr>
          <w:p w14:paraId="5789C2D1" w14:textId="77777777" w:rsidR="00F33432" w:rsidRPr="00287DFB" w:rsidRDefault="00F33432" w:rsidP="00F33432">
            <w:pPr>
              <w:ind w:right="36"/>
              <w:jc w:val="right"/>
              <w:rPr>
                <w:b/>
                <w:bCs/>
                <w:color w:val="000000"/>
                <w:sz w:val="16"/>
                <w:szCs w:val="16"/>
              </w:rPr>
            </w:pPr>
            <w:r w:rsidRPr="00287DFB">
              <w:rPr>
                <w:color w:val="000000"/>
                <w:sz w:val="16"/>
                <w:szCs w:val="16"/>
              </w:rPr>
              <w:t>444.830</w:t>
            </w:r>
          </w:p>
        </w:tc>
        <w:tc>
          <w:tcPr>
            <w:tcW w:w="672" w:type="pct"/>
            <w:vAlign w:val="center"/>
          </w:tcPr>
          <w:p w14:paraId="5B03A8C3" w14:textId="77777777" w:rsidR="00F33432" w:rsidRPr="00287DFB" w:rsidRDefault="00F33432" w:rsidP="00F33432">
            <w:pPr>
              <w:ind w:right="36"/>
              <w:jc w:val="right"/>
              <w:rPr>
                <w:b/>
                <w:bCs/>
                <w:color w:val="000000"/>
                <w:sz w:val="16"/>
                <w:szCs w:val="16"/>
              </w:rPr>
            </w:pPr>
            <w:r w:rsidRPr="00287DFB">
              <w:rPr>
                <w:color w:val="000000"/>
                <w:sz w:val="16"/>
                <w:szCs w:val="16"/>
              </w:rPr>
              <w:t>626.789</w:t>
            </w:r>
          </w:p>
        </w:tc>
        <w:tc>
          <w:tcPr>
            <w:tcW w:w="672" w:type="pct"/>
            <w:vAlign w:val="center"/>
          </w:tcPr>
          <w:p w14:paraId="366E1CB4" w14:textId="77777777" w:rsidR="00F33432" w:rsidRPr="00287DFB" w:rsidRDefault="00F33432" w:rsidP="00F33432">
            <w:pPr>
              <w:ind w:right="36"/>
              <w:jc w:val="right"/>
              <w:rPr>
                <w:color w:val="000000"/>
                <w:sz w:val="16"/>
                <w:szCs w:val="16"/>
              </w:rPr>
            </w:pPr>
            <w:r w:rsidRPr="00287DFB">
              <w:rPr>
                <w:color w:val="000000"/>
                <w:sz w:val="16"/>
                <w:szCs w:val="20"/>
              </w:rPr>
              <w:t>390.061</w:t>
            </w:r>
          </w:p>
        </w:tc>
      </w:tr>
      <w:tr w:rsidR="00F33432" w:rsidRPr="00287DFB" w14:paraId="6ADB4C9A" w14:textId="77777777" w:rsidTr="005711AC">
        <w:trPr>
          <w:trHeight w:val="227"/>
        </w:trPr>
        <w:tc>
          <w:tcPr>
            <w:tcW w:w="2880" w:type="pct"/>
            <w:noWrap/>
            <w:vAlign w:val="center"/>
          </w:tcPr>
          <w:p w14:paraId="4B39208A" w14:textId="77777777" w:rsidR="00F33432" w:rsidRPr="00287DFB" w:rsidRDefault="00F33432" w:rsidP="00B4799F">
            <w:pPr>
              <w:ind w:left="67"/>
              <w:jc w:val="left"/>
              <w:rPr>
                <w:b/>
                <w:bCs/>
                <w:color w:val="000000"/>
                <w:sz w:val="18"/>
                <w:szCs w:val="18"/>
              </w:rPr>
            </w:pPr>
            <w:r w:rsidRPr="00287DFB">
              <w:rPr>
                <w:b/>
                <w:bCs/>
                <w:color w:val="000000"/>
                <w:sz w:val="18"/>
                <w:szCs w:val="18"/>
              </w:rPr>
              <w:t> </w:t>
            </w:r>
          </w:p>
        </w:tc>
        <w:tc>
          <w:tcPr>
            <w:tcW w:w="102" w:type="pct"/>
          </w:tcPr>
          <w:p w14:paraId="69A22679" w14:textId="77777777" w:rsidR="00F33432" w:rsidRPr="00287DFB" w:rsidRDefault="00F33432" w:rsidP="00F33432">
            <w:pPr>
              <w:ind w:right="36"/>
              <w:jc w:val="right"/>
              <w:rPr>
                <w:b/>
                <w:bCs/>
                <w:color w:val="000000"/>
                <w:sz w:val="16"/>
                <w:szCs w:val="16"/>
              </w:rPr>
            </w:pPr>
          </w:p>
        </w:tc>
        <w:tc>
          <w:tcPr>
            <w:tcW w:w="672" w:type="pct"/>
            <w:noWrap/>
            <w:vAlign w:val="center"/>
          </w:tcPr>
          <w:p w14:paraId="0CAACFB8" w14:textId="77777777" w:rsidR="00F33432" w:rsidRPr="00287DFB" w:rsidRDefault="00F33432" w:rsidP="00F33432">
            <w:pPr>
              <w:ind w:right="36"/>
              <w:jc w:val="right"/>
              <w:rPr>
                <w:b/>
                <w:bCs/>
                <w:color w:val="000000"/>
                <w:sz w:val="16"/>
                <w:szCs w:val="16"/>
              </w:rPr>
            </w:pPr>
          </w:p>
        </w:tc>
        <w:tc>
          <w:tcPr>
            <w:tcW w:w="672" w:type="pct"/>
            <w:vAlign w:val="center"/>
          </w:tcPr>
          <w:p w14:paraId="0FEF7E91" w14:textId="77777777" w:rsidR="00F33432" w:rsidRPr="00287DFB" w:rsidRDefault="00F33432" w:rsidP="00F33432">
            <w:pPr>
              <w:ind w:right="36"/>
              <w:jc w:val="right"/>
              <w:rPr>
                <w:b/>
                <w:bCs/>
                <w:color w:val="000000"/>
                <w:sz w:val="16"/>
                <w:szCs w:val="16"/>
              </w:rPr>
            </w:pPr>
          </w:p>
        </w:tc>
        <w:tc>
          <w:tcPr>
            <w:tcW w:w="672" w:type="pct"/>
            <w:vAlign w:val="center"/>
          </w:tcPr>
          <w:p w14:paraId="71D74768" w14:textId="77777777" w:rsidR="00F33432" w:rsidRPr="00287DFB" w:rsidRDefault="00F33432" w:rsidP="00F33432">
            <w:pPr>
              <w:ind w:right="36"/>
              <w:jc w:val="right"/>
              <w:rPr>
                <w:b/>
                <w:bCs/>
                <w:color w:val="000000"/>
                <w:sz w:val="16"/>
                <w:szCs w:val="16"/>
              </w:rPr>
            </w:pPr>
          </w:p>
        </w:tc>
      </w:tr>
      <w:tr w:rsidR="00F33432" w:rsidRPr="00287DFB" w14:paraId="19454111" w14:textId="77777777" w:rsidTr="005711AC">
        <w:trPr>
          <w:trHeight w:val="227"/>
        </w:trPr>
        <w:tc>
          <w:tcPr>
            <w:tcW w:w="2880" w:type="pct"/>
            <w:noWrap/>
            <w:vAlign w:val="center"/>
          </w:tcPr>
          <w:p w14:paraId="7A169878" w14:textId="77777777" w:rsidR="00F33432" w:rsidRPr="00287DFB" w:rsidRDefault="00F33432" w:rsidP="00B4799F">
            <w:pPr>
              <w:ind w:left="67" w:hanging="67"/>
              <w:jc w:val="left"/>
              <w:rPr>
                <w:b/>
                <w:bCs/>
                <w:color w:val="000000"/>
                <w:sz w:val="18"/>
                <w:szCs w:val="18"/>
              </w:rPr>
            </w:pPr>
            <w:r w:rsidRPr="00287DFB">
              <w:rPr>
                <w:b/>
                <w:bCs/>
                <w:color w:val="000000"/>
                <w:sz w:val="18"/>
                <w:szCs w:val="18"/>
              </w:rPr>
              <w:t>Riesgo medio</w:t>
            </w:r>
          </w:p>
        </w:tc>
        <w:tc>
          <w:tcPr>
            <w:tcW w:w="102" w:type="pct"/>
          </w:tcPr>
          <w:p w14:paraId="4FE41C6B" w14:textId="77777777" w:rsidR="00F33432" w:rsidRPr="00287DFB" w:rsidRDefault="00F33432" w:rsidP="00F33432">
            <w:pPr>
              <w:ind w:right="36"/>
              <w:jc w:val="right"/>
              <w:rPr>
                <w:b/>
                <w:bCs/>
                <w:color w:val="000000"/>
                <w:sz w:val="16"/>
                <w:szCs w:val="16"/>
              </w:rPr>
            </w:pPr>
          </w:p>
        </w:tc>
        <w:tc>
          <w:tcPr>
            <w:tcW w:w="672" w:type="pct"/>
            <w:noWrap/>
            <w:vAlign w:val="center"/>
          </w:tcPr>
          <w:p w14:paraId="7D231334" w14:textId="77777777" w:rsidR="00F33432" w:rsidRPr="00287DFB" w:rsidRDefault="00F33432" w:rsidP="00F33432">
            <w:pPr>
              <w:ind w:right="36"/>
              <w:jc w:val="right"/>
              <w:rPr>
                <w:b/>
                <w:bCs/>
                <w:color w:val="000000"/>
                <w:sz w:val="16"/>
                <w:szCs w:val="16"/>
              </w:rPr>
            </w:pPr>
          </w:p>
        </w:tc>
        <w:tc>
          <w:tcPr>
            <w:tcW w:w="672" w:type="pct"/>
            <w:vAlign w:val="center"/>
          </w:tcPr>
          <w:p w14:paraId="45A4A608" w14:textId="77777777" w:rsidR="00F33432" w:rsidRPr="00287DFB" w:rsidRDefault="00F33432" w:rsidP="00F33432">
            <w:pPr>
              <w:ind w:right="36"/>
              <w:jc w:val="right"/>
              <w:rPr>
                <w:b/>
                <w:bCs/>
                <w:color w:val="000000"/>
                <w:sz w:val="16"/>
                <w:szCs w:val="16"/>
              </w:rPr>
            </w:pPr>
          </w:p>
        </w:tc>
        <w:tc>
          <w:tcPr>
            <w:tcW w:w="672" w:type="pct"/>
            <w:vAlign w:val="center"/>
          </w:tcPr>
          <w:p w14:paraId="5882495C" w14:textId="77777777" w:rsidR="00F33432" w:rsidRPr="00287DFB" w:rsidRDefault="00F33432" w:rsidP="00F33432">
            <w:pPr>
              <w:ind w:right="36"/>
              <w:jc w:val="right"/>
              <w:rPr>
                <w:b/>
                <w:bCs/>
                <w:color w:val="000000"/>
                <w:sz w:val="16"/>
                <w:szCs w:val="16"/>
              </w:rPr>
            </w:pPr>
          </w:p>
        </w:tc>
      </w:tr>
      <w:tr w:rsidR="00F33432" w:rsidRPr="00287DFB" w14:paraId="46F399A8" w14:textId="77777777" w:rsidTr="005711AC">
        <w:trPr>
          <w:trHeight w:val="227"/>
        </w:trPr>
        <w:tc>
          <w:tcPr>
            <w:tcW w:w="2880" w:type="pct"/>
            <w:noWrap/>
            <w:vAlign w:val="center"/>
          </w:tcPr>
          <w:p w14:paraId="10DDD935"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p>
        </w:tc>
        <w:tc>
          <w:tcPr>
            <w:tcW w:w="102" w:type="pct"/>
          </w:tcPr>
          <w:p w14:paraId="29E28A4A" w14:textId="77777777" w:rsidR="00F33432" w:rsidRPr="00287DFB" w:rsidRDefault="00F33432" w:rsidP="00F33432">
            <w:pPr>
              <w:ind w:right="36"/>
              <w:jc w:val="right"/>
              <w:rPr>
                <w:color w:val="000000"/>
                <w:sz w:val="16"/>
                <w:szCs w:val="16"/>
              </w:rPr>
            </w:pPr>
          </w:p>
        </w:tc>
        <w:tc>
          <w:tcPr>
            <w:tcW w:w="672" w:type="pct"/>
            <w:noWrap/>
            <w:vAlign w:val="center"/>
          </w:tcPr>
          <w:p w14:paraId="72E01006" w14:textId="77777777" w:rsidR="00F33432" w:rsidRPr="00287DFB" w:rsidRDefault="00F33432" w:rsidP="00F33432">
            <w:pPr>
              <w:ind w:right="36"/>
              <w:jc w:val="right"/>
              <w:rPr>
                <w:b/>
                <w:bCs/>
                <w:color w:val="000000"/>
                <w:sz w:val="16"/>
                <w:szCs w:val="16"/>
              </w:rPr>
            </w:pPr>
            <w:r w:rsidRPr="00287DFB">
              <w:rPr>
                <w:color w:val="000000"/>
                <w:sz w:val="16"/>
                <w:szCs w:val="16"/>
              </w:rPr>
              <w:t>391.446</w:t>
            </w:r>
          </w:p>
        </w:tc>
        <w:tc>
          <w:tcPr>
            <w:tcW w:w="672" w:type="pct"/>
            <w:vAlign w:val="center"/>
          </w:tcPr>
          <w:p w14:paraId="18D3998A" w14:textId="77777777" w:rsidR="00F33432" w:rsidRPr="00287DFB" w:rsidRDefault="00F33432" w:rsidP="00F33432">
            <w:pPr>
              <w:ind w:right="36"/>
              <w:jc w:val="right"/>
              <w:rPr>
                <w:b/>
                <w:bCs/>
                <w:color w:val="000000"/>
                <w:sz w:val="16"/>
                <w:szCs w:val="16"/>
              </w:rPr>
            </w:pPr>
            <w:r w:rsidRPr="00287DFB">
              <w:rPr>
                <w:color w:val="000000"/>
                <w:sz w:val="16"/>
                <w:szCs w:val="16"/>
              </w:rPr>
              <w:t>495.926</w:t>
            </w:r>
          </w:p>
        </w:tc>
        <w:tc>
          <w:tcPr>
            <w:tcW w:w="672" w:type="pct"/>
            <w:vAlign w:val="center"/>
          </w:tcPr>
          <w:p w14:paraId="08B5F138" w14:textId="77777777" w:rsidR="00F33432" w:rsidRPr="00287DFB" w:rsidRDefault="00F33432" w:rsidP="00F33432">
            <w:pPr>
              <w:ind w:right="36"/>
              <w:jc w:val="right"/>
              <w:rPr>
                <w:color w:val="000000"/>
                <w:sz w:val="16"/>
                <w:szCs w:val="16"/>
              </w:rPr>
            </w:pPr>
            <w:r w:rsidRPr="00287DFB">
              <w:rPr>
                <w:color w:val="000000"/>
                <w:sz w:val="16"/>
                <w:szCs w:val="20"/>
              </w:rPr>
              <w:t>290.613</w:t>
            </w:r>
          </w:p>
        </w:tc>
      </w:tr>
      <w:tr w:rsidR="00F33432" w:rsidRPr="00287DFB" w14:paraId="658EE9D0" w14:textId="77777777" w:rsidTr="005711AC">
        <w:trPr>
          <w:trHeight w:val="227"/>
        </w:trPr>
        <w:tc>
          <w:tcPr>
            <w:tcW w:w="2880" w:type="pct"/>
            <w:noWrap/>
            <w:vAlign w:val="center"/>
          </w:tcPr>
          <w:p w14:paraId="0A5A913C" w14:textId="77777777" w:rsidR="00F33432" w:rsidRPr="00287DFB" w:rsidRDefault="00F33432" w:rsidP="00B4799F">
            <w:pPr>
              <w:ind w:left="67"/>
              <w:jc w:val="left"/>
              <w:rPr>
                <w:b/>
                <w:bCs/>
                <w:color w:val="000000"/>
                <w:sz w:val="18"/>
                <w:szCs w:val="18"/>
              </w:rPr>
            </w:pPr>
          </w:p>
        </w:tc>
        <w:tc>
          <w:tcPr>
            <w:tcW w:w="102" w:type="pct"/>
          </w:tcPr>
          <w:p w14:paraId="4F825E0C" w14:textId="77777777" w:rsidR="00F33432" w:rsidRPr="00287DFB" w:rsidRDefault="00F33432" w:rsidP="00F33432">
            <w:pPr>
              <w:ind w:right="36"/>
              <w:jc w:val="right"/>
              <w:rPr>
                <w:b/>
                <w:bCs/>
                <w:color w:val="000000"/>
                <w:sz w:val="16"/>
                <w:szCs w:val="16"/>
              </w:rPr>
            </w:pPr>
          </w:p>
        </w:tc>
        <w:tc>
          <w:tcPr>
            <w:tcW w:w="672" w:type="pct"/>
            <w:noWrap/>
            <w:vAlign w:val="center"/>
          </w:tcPr>
          <w:p w14:paraId="575ED57D" w14:textId="77777777" w:rsidR="00F33432" w:rsidRPr="00287DFB" w:rsidRDefault="00F33432" w:rsidP="00F33432">
            <w:pPr>
              <w:ind w:right="36"/>
              <w:jc w:val="right"/>
              <w:rPr>
                <w:b/>
                <w:bCs/>
                <w:color w:val="000000"/>
                <w:sz w:val="16"/>
                <w:szCs w:val="16"/>
              </w:rPr>
            </w:pPr>
          </w:p>
        </w:tc>
        <w:tc>
          <w:tcPr>
            <w:tcW w:w="672" w:type="pct"/>
            <w:vAlign w:val="center"/>
          </w:tcPr>
          <w:p w14:paraId="6C310229" w14:textId="77777777" w:rsidR="00F33432" w:rsidRPr="00287DFB" w:rsidRDefault="00F33432" w:rsidP="00F33432">
            <w:pPr>
              <w:ind w:right="36"/>
              <w:jc w:val="right"/>
              <w:rPr>
                <w:b/>
                <w:bCs/>
                <w:color w:val="000000"/>
                <w:sz w:val="16"/>
                <w:szCs w:val="16"/>
              </w:rPr>
            </w:pPr>
          </w:p>
        </w:tc>
        <w:tc>
          <w:tcPr>
            <w:tcW w:w="672" w:type="pct"/>
            <w:vAlign w:val="center"/>
          </w:tcPr>
          <w:p w14:paraId="2F2CD25C" w14:textId="77777777" w:rsidR="00F33432" w:rsidRPr="00287DFB" w:rsidRDefault="00F33432" w:rsidP="00F33432">
            <w:pPr>
              <w:ind w:right="36"/>
              <w:jc w:val="right"/>
              <w:rPr>
                <w:b/>
                <w:bCs/>
                <w:color w:val="000000"/>
                <w:sz w:val="16"/>
                <w:szCs w:val="16"/>
              </w:rPr>
            </w:pPr>
          </w:p>
        </w:tc>
      </w:tr>
      <w:tr w:rsidR="00F33432" w:rsidRPr="00287DFB" w14:paraId="41A31CAF" w14:textId="77777777" w:rsidTr="005711AC">
        <w:trPr>
          <w:trHeight w:val="227"/>
        </w:trPr>
        <w:tc>
          <w:tcPr>
            <w:tcW w:w="2880" w:type="pct"/>
            <w:noWrap/>
            <w:vAlign w:val="center"/>
          </w:tcPr>
          <w:p w14:paraId="36ACBAF6" w14:textId="77777777" w:rsidR="00F33432" w:rsidRPr="00287DFB" w:rsidRDefault="00F33432" w:rsidP="00B4799F">
            <w:pPr>
              <w:ind w:left="67"/>
              <w:jc w:val="left"/>
              <w:rPr>
                <w:b/>
                <w:bCs/>
                <w:color w:val="000000"/>
                <w:sz w:val="18"/>
                <w:szCs w:val="18"/>
              </w:rPr>
            </w:pPr>
            <w:r w:rsidRPr="00287DFB">
              <w:rPr>
                <w:b/>
                <w:bCs/>
                <w:color w:val="000000"/>
                <w:sz w:val="18"/>
                <w:szCs w:val="18"/>
              </w:rPr>
              <w:t>Riesgo alto</w:t>
            </w:r>
          </w:p>
        </w:tc>
        <w:tc>
          <w:tcPr>
            <w:tcW w:w="102" w:type="pct"/>
          </w:tcPr>
          <w:p w14:paraId="1B8D4683" w14:textId="77777777" w:rsidR="00F33432" w:rsidRPr="00287DFB" w:rsidRDefault="00F33432" w:rsidP="00F33432">
            <w:pPr>
              <w:ind w:right="36"/>
              <w:jc w:val="right"/>
              <w:rPr>
                <w:b/>
                <w:bCs/>
                <w:color w:val="000000"/>
                <w:sz w:val="16"/>
                <w:szCs w:val="16"/>
              </w:rPr>
            </w:pPr>
          </w:p>
        </w:tc>
        <w:tc>
          <w:tcPr>
            <w:tcW w:w="672" w:type="pct"/>
            <w:noWrap/>
            <w:vAlign w:val="center"/>
          </w:tcPr>
          <w:p w14:paraId="15D6CC96" w14:textId="77777777" w:rsidR="00F33432" w:rsidRPr="00287DFB" w:rsidRDefault="00F33432" w:rsidP="00F33432">
            <w:pPr>
              <w:ind w:right="36"/>
              <w:jc w:val="right"/>
              <w:rPr>
                <w:b/>
                <w:bCs/>
                <w:color w:val="000000"/>
                <w:sz w:val="16"/>
                <w:szCs w:val="16"/>
              </w:rPr>
            </w:pPr>
          </w:p>
        </w:tc>
        <w:tc>
          <w:tcPr>
            <w:tcW w:w="672" w:type="pct"/>
            <w:vAlign w:val="center"/>
          </w:tcPr>
          <w:p w14:paraId="6C73446C" w14:textId="77777777" w:rsidR="00F33432" w:rsidRPr="00287DFB" w:rsidRDefault="00F33432" w:rsidP="00F33432">
            <w:pPr>
              <w:ind w:right="36"/>
              <w:jc w:val="right"/>
              <w:rPr>
                <w:b/>
                <w:bCs/>
                <w:color w:val="000000"/>
                <w:sz w:val="16"/>
                <w:szCs w:val="16"/>
              </w:rPr>
            </w:pPr>
          </w:p>
        </w:tc>
        <w:tc>
          <w:tcPr>
            <w:tcW w:w="672" w:type="pct"/>
            <w:vAlign w:val="center"/>
          </w:tcPr>
          <w:p w14:paraId="1D14CA57" w14:textId="77777777" w:rsidR="00F33432" w:rsidRPr="00287DFB" w:rsidRDefault="00F33432" w:rsidP="00F33432">
            <w:pPr>
              <w:ind w:right="36"/>
              <w:jc w:val="right"/>
              <w:rPr>
                <w:b/>
                <w:bCs/>
                <w:color w:val="000000"/>
                <w:sz w:val="16"/>
                <w:szCs w:val="16"/>
              </w:rPr>
            </w:pPr>
          </w:p>
        </w:tc>
      </w:tr>
      <w:tr w:rsidR="00F33432" w:rsidRPr="00287DFB" w14:paraId="1D531C5B" w14:textId="77777777" w:rsidTr="005711AC">
        <w:trPr>
          <w:trHeight w:val="227"/>
        </w:trPr>
        <w:tc>
          <w:tcPr>
            <w:tcW w:w="2880" w:type="pct"/>
            <w:noWrap/>
            <w:vAlign w:val="center"/>
          </w:tcPr>
          <w:p w14:paraId="29903E71"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p>
        </w:tc>
        <w:tc>
          <w:tcPr>
            <w:tcW w:w="102" w:type="pct"/>
          </w:tcPr>
          <w:p w14:paraId="1DB838DD" w14:textId="77777777" w:rsidR="00F33432" w:rsidRPr="00287DFB" w:rsidRDefault="00F33432" w:rsidP="00F33432">
            <w:pPr>
              <w:ind w:right="36"/>
              <w:jc w:val="right"/>
              <w:rPr>
                <w:color w:val="000000"/>
                <w:sz w:val="16"/>
                <w:szCs w:val="16"/>
              </w:rPr>
            </w:pPr>
          </w:p>
        </w:tc>
        <w:tc>
          <w:tcPr>
            <w:tcW w:w="672" w:type="pct"/>
            <w:noWrap/>
            <w:vAlign w:val="center"/>
          </w:tcPr>
          <w:p w14:paraId="3F6A3886" w14:textId="77777777" w:rsidR="00F33432" w:rsidRPr="00287DFB" w:rsidRDefault="00F33432" w:rsidP="00F33432">
            <w:pPr>
              <w:ind w:right="36"/>
              <w:jc w:val="right"/>
              <w:rPr>
                <w:b/>
                <w:bCs/>
                <w:color w:val="000000"/>
                <w:sz w:val="16"/>
                <w:szCs w:val="16"/>
              </w:rPr>
            </w:pPr>
            <w:r w:rsidRPr="00287DFB">
              <w:rPr>
                <w:color w:val="000000"/>
                <w:sz w:val="16"/>
                <w:szCs w:val="16"/>
              </w:rPr>
              <w:t>666.336</w:t>
            </w:r>
          </w:p>
        </w:tc>
        <w:tc>
          <w:tcPr>
            <w:tcW w:w="672" w:type="pct"/>
            <w:vAlign w:val="center"/>
          </w:tcPr>
          <w:p w14:paraId="69073608" w14:textId="77777777" w:rsidR="00F33432" w:rsidRPr="00287DFB" w:rsidRDefault="00F33432" w:rsidP="00F33432">
            <w:pPr>
              <w:ind w:right="36"/>
              <w:jc w:val="right"/>
              <w:rPr>
                <w:b/>
                <w:bCs/>
                <w:color w:val="000000"/>
                <w:sz w:val="16"/>
                <w:szCs w:val="16"/>
              </w:rPr>
            </w:pPr>
            <w:r w:rsidRPr="00287DFB">
              <w:rPr>
                <w:color w:val="000000"/>
                <w:sz w:val="16"/>
                <w:szCs w:val="16"/>
              </w:rPr>
              <w:t>672.270</w:t>
            </w:r>
          </w:p>
        </w:tc>
        <w:tc>
          <w:tcPr>
            <w:tcW w:w="672" w:type="pct"/>
            <w:vAlign w:val="center"/>
          </w:tcPr>
          <w:p w14:paraId="54B0CA70" w14:textId="77777777" w:rsidR="00F33432" w:rsidRPr="00287DFB" w:rsidRDefault="00F33432" w:rsidP="00F33432">
            <w:pPr>
              <w:ind w:right="36"/>
              <w:jc w:val="right"/>
              <w:rPr>
                <w:color w:val="000000"/>
                <w:sz w:val="16"/>
                <w:szCs w:val="16"/>
              </w:rPr>
            </w:pPr>
            <w:r w:rsidRPr="00287DFB">
              <w:rPr>
                <w:color w:val="000000"/>
                <w:sz w:val="16"/>
                <w:szCs w:val="20"/>
              </w:rPr>
              <w:t>408.261</w:t>
            </w:r>
          </w:p>
        </w:tc>
      </w:tr>
      <w:tr w:rsidR="00F33432" w:rsidRPr="00287DFB" w14:paraId="4E88BA6B" w14:textId="77777777" w:rsidTr="005711AC">
        <w:trPr>
          <w:trHeight w:val="227"/>
        </w:trPr>
        <w:tc>
          <w:tcPr>
            <w:tcW w:w="2880" w:type="pct"/>
            <w:noWrap/>
            <w:vAlign w:val="center"/>
          </w:tcPr>
          <w:p w14:paraId="18739798" w14:textId="77777777" w:rsidR="00F33432" w:rsidRPr="00287DFB" w:rsidRDefault="00F33432" w:rsidP="00B4799F">
            <w:pPr>
              <w:ind w:left="67"/>
              <w:jc w:val="left"/>
              <w:rPr>
                <w:b/>
                <w:bCs/>
                <w:color w:val="000000"/>
                <w:sz w:val="18"/>
                <w:szCs w:val="18"/>
              </w:rPr>
            </w:pPr>
          </w:p>
        </w:tc>
        <w:tc>
          <w:tcPr>
            <w:tcW w:w="102" w:type="pct"/>
          </w:tcPr>
          <w:p w14:paraId="258B4F1A" w14:textId="77777777" w:rsidR="00F33432" w:rsidRPr="00287DFB" w:rsidRDefault="00F33432" w:rsidP="00F33432">
            <w:pPr>
              <w:ind w:right="36"/>
              <w:jc w:val="right"/>
              <w:rPr>
                <w:b/>
                <w:bCs/>
                <w:color w:val="000000"/>
                <w:sz w:val="16"/>
                <w:szCs w:val="16"/>
              </w:rPr>
            </w:pPr>
          </w:p>
        </w:tc>
        <w:tc>
          <w:tcPr>
            <w:tcW w:w="672" w:type="pct"/>
            <w:noWrap/>
            <w:vAlign w:val="center"/>
          </w:tcPr>
          <w:p w14:paraId="6C666AB7" w14:textId="77777777" w:rsidR="00F33432" w:rsidRPr="00287DFB" w:rsidRDefault="00F33432" w:rsidP="00F33432">
            <w:pPr>
              <w:ind w:right="36"/>
              <w:jc w:val="right"/>
              <w:rPr>
                <w:b/>
                <w:bCs/>
                <w:color w:val="000000"/>
                <w:sz w:val="16"/>
                <w:szCs w:val="16"/>
              </w:rPr>
            </w:pPr>
          </w:p>
        </w:tc>
        <w:tc>
          <w:tcPr>
            <w:tcW w:w="672" w:type="pct"/>
            <w:vAlign w:val="center"/>
          </w:tcPr>
          <w:p w14:paraId="3018D941" w14:textId="77777777" w:rsidR="00F33432" w:rsidRPr="00287DFB" w:rsidRDefault="00F33432" w:rsidP="00F33432">
            <w:pPr>
              <w:ind w:right="36"/>
              <w:jc w:val="right"/>
              <w:rPr>
                <w:b/>
                <w:bCs/>
                <w:color w:val="000000"/>
                <w:sz w:val="16"/>
                <w:szCs w:val="16"/>
              </w:rPr>
            </w:pPr>
          </w:p>
        </w:tc>
        <w:tc>
          <w:tcPr>
            <w:tcW w:w="672" w:type="pct"/>
            <w:vAlign w:val="center"/>
          </w:tcPr>
          <w:p w14:paraId="4453664F" w14:textId="77777777" w:rsidR="00F33432" w:rsidRPr="00287DFB" w:rsidRDefault="00F33432" w:rsidP="00F33432">
            <w:pPr>
              <w:ind w:right="36"/>
              <w:jc w:val="right"/>
              <w:rPr>
                <w:b/>
                <w:bCs/>
                <w:color w:val="000000"/>
                <w:sz w:val="16"/>
                <w:szCs w:val="16"/>
              </w:rPr>
            </w:pPr>
          </w:p>
        </w:tc>
      </w:tr>
      <w:tr w:rsidR="00F33432" w:rsidRPr="00287DFB" w14:paraId="7CD332A2" w14:textId="77777777" w:rsidTr="005711AC">
        <w:trPr>
          <w:trHeight w:val="227"/>
        </w:trPr>
        <w:tc>
          <w:tcPr>
            <w:tcW w:w="2880" w:type="pct"/>
            <w:noWrap/>
            <w:vAlign w:val="center"/>
          </w:tcPr>
          <w:p w14:paraId="6E646CEA" w14:textId="77777777" w:rsidR="00F33432" w:rsidRPr="00287DFB" w:rsidRDefault="00F33432" w:rsidP="00B4799F">
            <w:pPr>
              <w:ind w:left="67" w:hanging="67"/>
              <w:jc w:val="left"/>
              <w:rPr>
                <w:b/>
                <w:bCs/>
                <w:color w:val="000000"/>
                <w:sz w:val="18"/>
                <w:szCs w:val="18"/>
              </w:rPr>
            </w:pPr>
            <w:r w:rsidRPr="00287DFB">
              <w:rPr>
                <w:b/>
                <w:bCs/>
                <w:color w:val="000000"/>
                <w:sz w:val="18"/>
                <w:szCs w:val="18"/>
              </w:rPr>
              <w:t>Irrecuperable</w:t>
            </w:r>
          </w:p>
        </w:tc>
        <w:tc>
          <w:tcPr>
            <w:tcW w:w="102" w:type="pct"/>
          </w:tcPr>
          <w:p w14:paraId="1DB3493E" w14:textId="77777777" w:rsidR="00F33432" w:rsidRPr="00287DFB" w:rsidRDefault="00F33432" w:rsidP="00F33432">
            <w:pPr>
              <w:ind w:right="36"/>
              <w:jc w:val="right"/>
              <w:rPr>
                <w:b/>
                <w:bCs/>
                <w:color w:val="000000"/>
                <w:sz w:val="16"/>
                <w:szCs w:val="16"/>
              </w:rPr>
            </w:pPr>
          </w:p>
        </w:tc>
        <w:tc>
          <w:tcPr>
            <w:tcW w:w="672" w:type="pct"/>
            <w:noWrap/>
            <w:vAlign w:val="center"/>
          </w:tcPr>
          <w:p w14:paraId="020D894C" w14:textId="77777777" w:rsidR="00F33432" w:rsidRPr="00287DFB" w:rsidRDefault="00F33432" w:rsidP="00F33432">
            <w:pPr>
              <w:ind w:right="36"/>
              <w:jc w:val="right"/>
              <w:rPr>
                <w:b/>
                <w:bCs/>
                <w:color w:val="000000"/>
                <w:sz w:val="16"/>
                <w:szCs w:val="16"/>
              </w:rPr>
            </w:pPr>
          </w:p>
        </w:tc>
        <w:tc>
          <w:tcPr>
            <w:tcW w:w="672" w:type="pct"/>
            <w:vAlign w:val="center"/>
          </w:tcPr>
          <w:p w14:paraId="5C58DDCF" w14:textId="77777777" w:rsidR="00F33432" w:rsidRPr="00287DFB" w:rsidRDefault="00F33432" w:rsidP="00F33432">
            <w:pPr>
              <w:ind w:right="36"/>
              <w:jc w:val="right"/>
              <w:rPr>
                <w:b/>
                <w:bCs/>
                <w:color w:val="000000"/>
                <w:sz w:val="16"/>
                <w:szCs w:val="16"/>
              </w:rPr>
            </w:pPr>
          </w:p>
        </w:tc>
        <w:tc>
          <w:tcPr>
            <w:tcW w:w="672" w:type="pct"/>
            <w:vAlign w:val="center"/>
          </w:tcPr>
          <w:p w14:paraId="584226B1" w14:textId="77777777" w:rsidR="00F33432" w:rsidRPr="00287DFB" w:rsidRDefault="00F33432" w:rsidP="00F33432">
            <w:pPr>
              <w:ind w:right="36"/>
              <w:jc w:val="right"/>
              <w:rPr>
                <w:b/>
                <w:bCs/>
                <w:color w:val="000000"/>
                <w:sz w:val="16"/>
                <w:szCs w:val="16"/>
              </w:rPr>
            </w:pPr>
          </w:p>
        </w:tc>
      </w:tr>
      <w:tr w:rsidR="00F33432" w:rsidRPr="00287DFB" w14:paraId="00C281C5" w14:textId="77777777" w:rsidTr="005711AC">
        <w:trPr>
          <w:trHeight w:val="227"/>
        </w:trPr>
        <w:tc>
          <w:tcPr>
            <w:tcW w:w="2880" w:type="pct"/>
            <w:noWrap/>
            <w:vAlign w:val="center"/>
          </w:tcPr>
          <w:p w14:paraId="4D4A64FD"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r w:rsidRPr="00287DFB">
              <w:rPr>
                <w:b/>
                <w:color w:val="000000"/>
                <w:sz w:val="18"/>
                <w:szCs w:val="18"/>
              </w:rPr>
              <w:t>(2)</w:t>
            </w:r>
          </w:p>
        </w:tc>
        <w:tc>
          <w:tcPr>
            <w:tcW w:w="102" w:type="pct"/>
          </w:tcPr>
          <w:p w14:paraId="3A112CBB" w14:textId="77777777" w:rsidR="00F33432" w:rsidRPr="00287DFB" w:rsidRDefault="00F33432" w:rsidP="00F33432">
            <w:pPr>
              <w:ind w:right="36"/>
              <w:jc w:val="right"/>
              <w:rPr>
                <w:bCs/>
                <w:color w:val="000000"/>
                <w:sz w:val="16"/>
                <w:szCs w:val="16"/>
              </w:rPr>
            </w:pPr>
          </w:p>
        </w:tc>
        <w:tc>
          <w:tcPr>
            <w:tcW w:w="672" w:type="pct"/>
            <w:noWrap/>
            <w:vAlign w:val="center"/>
          </w:tcPr>
          <w:p w14:paraId="3FEDCE36" w14:textId="77777777" w:rsidR="00F33432" w:rsidRPr="00287DFB" w:rsidRDefault="00F33432" w:rsidP="00F33432">
            <w:pPr>
              <w:ind w:right="36"/>
              <w:jc w:val="right"/>
              <w:rPr>
                <w:b/>
                <w:bCs/>
                <w:color w:val="000000"/>
                <w:sz w:val="16"/>
                <w:szCs w:val="16"/>
              </w:rPr>
            </w:pPr>
            <w:r w:rsidRPr="00287DFB">
              <w:rPr>
                <w:color w:val="000000"/>
                <w:sz w:val="16"/>
                <w:szCs w:val="16"/>
              </w:rPr>
              <w:t>1.847.908</w:t>
            </w:r>
          </w:p>
        </w:tc>
        <w:tc>
          <w:tcPr>
            <w:tcW w:w="672" w:type="pct"/>
            <w:vAlign w:val="center"/>
          </w:tcPr>
          <w:p w14:paraId="210CC403" w14:textId="77777777" w:rsidR="00F33432" w:rsidRPr="00287DFB" w:rsidRDefault="00F33432" w:rsidP="00F33432">
            <w:pPr>
              <w:ind w:right="36"/>
              <w:jc w:val="right"/>
              <w:rPr>
                <w:b/>
                <w:bCs/>
                <w:color w:val="000000"/>
                <w:sz w:val="16"/>
                <w:szCs w:val="16"/>
              </w:rPr>
            </w:pPr>
            <w:r w:rsidRPr="00287DFB">
              <w:rPr>
                <w:bCs/>
                <w:color w:val="000000"/>
                <w:sz w:val="16"/>
                <w:szCs w:val="16"/>
              </w:rPr>
              <w:t>1.321.762</w:t>
            </w:r>
          </w:p>
        </w:tc>
        <w:tc>
          <w:tcPr>
            <w:tcW w:w="672" w:type="pct"/>
            <w:vAlign w:val="center"/>
          </w:tcPr>
          <w:p w14:paraId="01C86B21" w14:textId="77777777" w:rsidR="00F33432" w:rsidRPr="00287DFB" w:rsidRDefault="00F33432" w:rsidP="00F33432">
            <w:pPr>
              <w:ind w:right="36"/>
              <w:jc w:val="right"/>
              <w:rPr>
                <w:bCs/>
                <w:color w:val="000000"/>
                <w:sz w:val="16"/>
                <w:szCs w:val="16"/>
              </w:rPr>
            </w:pPr>
            <w:r w:rsidRPr="00287DFB">
              <w:rPr>
                <w:bCs/>
                <w:color w:val="000000"/>
                <w:sz w:val="16"/>
                <w:szCs w:val="20"/>
              </w:rPr>
              <w:t>777.799</w:t>
            </w:r>
          </w:p>
        </w:tc>
      </w:tr>
      <w:tr w:rsidR="00F33432" w:rsidRPr="00287DFB" w14:paraId="32989D11" w14:textId="77777777" w:rsidTr="005711AC">
        <w:trPr>
          <w:trHeight w:val="227"/>
        </w:trPr>
        <w:tc>
          <w:tcPr>
            <w:tcW w:w="2880" w:type="pct"/>
            <w:noWrap/>
            <w:vAlign w:val="center"/>
          </w:tcPr>
          <w:p w14:paraId="40F91F90" w14:textId="77777777" w:rsidR="00F33432" w:rsidRPr="00287DFB" w:rsidRDefault="00F33432" w:rsidP="00B4799F">
            <w:pPr>
              <w:ind w:left="67"/>
              <w:jc w:val="left"/>
              <w:rPr>
                <w:b/>
                <w:bCs/>
                <w:color w:val="000000"/>
                <w:sz w:val="18"/>
                <w:szCs w:val="18"/>
              </w:rPr>
            </w:pPr>
          </w:p>
        </w:tc>
        <w:tc>
          <w:tcPr>
            <w:tcW w:w="102" w:type="pct"/>
          </w:tcPr>
          <w:p w14:paraId="303C9C3E" w14:textId="77777777" w:rsidR="00F33432" w:rsidRPr="00287DFB" w:rsidRDefault="00F33432" w:rsidP="00F33432">
            <w:pPr>
              <w:ind w:right="36"/>
              <w:jc w:val="right"/>
              <w:rPr>
                <w:b/>
                <w:bCs/>
                <w:color w:val="000000"/>
                <w:sz w:val="16"/>
                <w:szCs w:val="16"/>
              </w:rPr>
            </w:pPr>
          </w:p>
        </w:tc>
        <w:tc>
          <w:tcPr>
            <w:tcW w:w="672" w:type="pct"/>
            <w:noWrap/>
            <w:vAlign w:val="center"/>
          </w:tcPr>
          <w:p w14:paraId="2042C174" w14:textId="77777777" w:rsidR="00F33432" w:rsidRPr="00287DFB" w:rsidRDefault="00F33432" w:rsidP="00F33432">
            <w:pPr>
              <w:ind w:right="36"/>
              <w:jc w:val="right"/>
              <w:rPr>
                <w:b/>
                <w:bCs/>
                <w:color w:val="000000"/>
                <w:sz w:val="16"/>
                <w:szCs w:val="16"/>
              </w:rPr>
            </w:pPr>
          </w:p>
        </w:tc>
        <w:tc>
          <w:tcPr>
            <w:tcW w:w="672" w:type="pct"/>
            <w:vAlign w:val="center"/>
          </w:tcPr>
          <w:p w14:paraId="3C044B32" w14:textId="77777777" w:rsidR="00F33432" w:rsidRPr="00287DFB" w:rsidRDefault="00F33432" w:rsidP="00F33432">
            <w:pPr>
              <w:ind w:right="36"/>
              <w:jc w:val="right"/>
              <w:rPr>
                <w:b/>
                <w:bCs/>
                <w:color w:val="000000"/>
                <w:sz w:val="16"/>
                <w:szCs w:val="16"/>
              </w:rPr>
            </w:pPr>
          </w:p>
        </w:tc>
        <w:tc>
          <w:tcPr>
            <w:tcW w:w="672" w:type="pct"/>
            <w:vAlign w:val="center"/>
          </w:tcPr>
          <w:p w14:paraId="0BC57EA8" w14:textId="77777777" w:rsidR="00F33432" w:rsidRPr="00287DFB" w:rsidRDefault="00F33432" w:rsidP="00F33432">
            <w:pPr>
              <w:ind w:right="36"/>
              <w:jc w:val="right"/>
              <w:rPr>
                <w:b/>
                <w:bCs/>
                <w:color w:val="000000"/>
                <w:sz w:val="16"/>
                <w:szCs w:val="16"/>
              </w:rPr>
            </w:pPr>
          </w:p>
        </w:tc>
      </w:tr>
      <w:tr w:rsidR="00F33432" w:rsidRPr="00287DFB" w14:paraId="2958577B" w14:textId="77777777" w:rsidTr="005711AC">
        <w:trPr>
          <w:trHeight w:val="227"/>
        </w:trPr>
        <w:tc>
          <w:tcPr>
            <w:tcW w:w="2880" w:type="pct"/>
            <w:noWrap/>
            <w:vAlign w:val="center"/>
          </w:tcPr>
          <w:p w14:paraId="23CE6B32" w14:textId="77777777" w:rsidR="00F33432" w:rsidRPr="00287DFB" w:rsidRDefault="00F33432" w:rsidP="00B4799F">
            <w:pPr>
              <w:ind w:left="67" w:hanging="67"/>
              <w:jc w:val="left"/>
              <w:rPr>
                <w:b/>
                <w:bCs/>
                <w:color w:val="000000"/>
                <w:sz w:val="18"/>
                <w:szCs w:val="18"/>
              </w:rPr>
            </w:pPr>
            <w:r w:rsidRPr="00287DFB">
              <w:rPr>
                <w:b/>
                <w:bCs/>
                <w:color w:val="000000"/>
                <w:sz w:val="18"/>
                <w:szCs w:val="18"/>
              </w:rPr>
              <w:t>Irrecuperables por disposición técnica</w:t>
            </w:r>
          </w:p>
        </w:tc>
        <w:tc>
          <w:tcPr>
            <w:tcW w:w="102" w:type="pct"/>
          </w:tcPr>
          <w:p w14:paraId="40F324B9" w14:textId="77777777" w:rsidR="00F33432" w:rsidRPr="00287DFB" w:rsidRDefault="00F33432" w:rsidP="00F33432">
            <w:pPr>
              <w:ind w:right="36"/>
              <w:jc w:val="right"/>
              <w:rPr>
                <w:b/>
                <w:bCs/>
                <w:color w:val="000000"/>
                <w:sz w:val="16"/>
                <w:szCs w:val="16"/>
              </w:rPr>
            </w:pPr>
          </w:p>
        </w:tc>
        <w:tc>
          <w:tcPr>
            <w:tcW w:w="672" w:type="pct"/>
            <w:noWrap/>
            <w:vAlign w:val="center"/>
          </w:tcPr>
          <w:p w14:paraId="4AD49297" w14:textId="77777777" w:rsidR="00F33432" w:rsidRPr="00287DFB" w:rsidRDefault="00F33432" w:rsidP="00F33432">
            <w:pPr>
              <w:ind w:right="36"/>
              <w:jc w:val="right"/>
              <w:rPr>
                <w:b/>
                <w:bCs/>
                <w:color w:val="000000"/>
                <w:sz w:val="16"/>
                <w:szCs w:val="16"/>
              </w:rPr>
            </w:pPr>
          </w:p>
        </w:tc>
        <w:tc>
          <w:tcPr>
            <w:tcW w:w="672" w:type="pct"/>
            <w:vAlign w:val="center"/>
          </w:tcPr>
          <w:p w14:paraId="58088C56" w14:textId="77777777" w:rsidR="00F33432" w:rsidRPr="00287DFB" w:rsidRDefault="00F33432" w:rsidP="00F33432">
            <w:pPr>
              <w:ind w:right="36"/>
              <w:jc w:val="right"/>
              <w:rPr>
                <w:b/>
                <w:bCs/>
                <w:color w:val="000000"/>
                <w:sz w:val="16"/>
                <w:szCs w:val="16"/>
              </w:rPr>
            </w:pPr>
          </w:p>
        </w:tc>
        <w:tc>
          <w:tcPr>
            <w:tcW w:w="672" w:type="pct"/>
            <w:vAlign w:val="center"/>
          </w:tcPr>
          <w:p w14:paraId="5AFCA525" w14:textId="77777777" w:rsidR="00F33432" w:rsidRPr="00287DFB" w:rsidRDefault="00F33432" w:rsidP="00F33432">
            <w:pPr>
              <w:ind w:right="36"/>
              <w:jc w:val="right"/>
              <w:rPr>
                <w:b/>
                <w:bCs/>
                <w:color w:val="000000"/>
                <w:sz w:val="16"/>
                <w:szCs w:val="16"/>
              </w:rPr>
            </w:pPr>
          </w:p>
        </w:tc>
      </w:tr>
      <w:tr w:rsidR="00F33432" w:rsidRPr="00287DFB" w14:paraId="6041F7C0" w14:textId="77777777" w:rsidTr="005711AC">
        <w:trPr>
          <w:trHeight w:val="227"/>
        </w:trPr>
        <w:tc>
          <w:tcPr>
            <w:tcW w:w="2880" w:type="pct"/>
            <w:noWrap/>
            <w:vAlign w:val="center"/>
          </w:tcPr>
          <w:p w14:paraId="3D20D7C2" w14:textId="77777777" w:rsidR="00F33432" w:rsidRPr="00287DFB" w:rsidRDefault="00F33432" w:rsidP="00B4799F">
            <w:pPr>
              <w:ind w:left="67" w:hanging="67"/>
              <w:jc w:val="left"/>
              <w:rPr>
                <w:b/>
                <w:bCs/>
                <w:color w:val="000000"/>
                <w:sz w:val="18"/>
                <w:szCs w:val="18"/>
              </w:rPr>
            </w:pPr>
            <w:r w:rsidRPr="00287DFB">
              <w:rPr>
                <w:color w:val="000000"/>
                <w:sz w:val="18"/>
                <w:szCs w:val="18"/>
              </w:rPr>
              <w:t xml:space="preserve">- Sin garantías ni contragarantías preferidas </w:t>
            </w:r>
          </w:p>
        </w:tc>
        <w:tc>
          <w:tcPr>
            <w:tcW w:w="102" w:type="pct"/>
          </w:tcPr>
          <w:p w14:paraId="300211A8" w14:textId="77777777" w:rsidR="00F33432" w:rsidRPr="00287DFB" w:rsidRDefault="00F33432" w:rsidP="00F33432">
            <w:pPr>
              <w:ind w:right="36"/>
              <w:jc w:val="right"/>
              <w:rPr>
                <w:bCs/>
                <w:color w:val="000000"/>
                <w:sz w:val="16"/>
                <w:szCs w:val="16"/>
              </w:rPr>
            </w:pPr>
          </w:p>
        </w:tc>
        <w:tc>
          <w:tcPr>
            <w:tcW w:w="672" w:type="pct"/>
            <w:noWrap/>
            <w:vAlign w:val="center"/>
          </w:tcPr>
          <w:p w14:paraId="5A6C2E40" w14:textId="77777777" w:rsidR="00F33432" w:rsidRPr="00287DFB" w:rsidRDefault="00F33432" w:rsidP="00F33432">
            <w:pPr>
              <w:ind w:right="36"/>
              <w:jc w:val="right"/>
              <w:rPr>
                <w:b/>
                <w:bCs/>
                <w:color w:val="000000"/>
                <w:sz w:val="16"/>
                <w:szCs w:val="16"/>
              </w:rPr>
            </w:pPr>
            <w:r w:rsidRPr="00287DFB">
              <w:rPr>
                <w:bCs/>
                <w:color w:val="000000"/>
                <w:sz w:val="16"/>
                <w:szCs w:val="16"/>
              </w:rPr>
              <w:t>439</w:t>
            </w:r>
          </w:p>
        </w:tc>
        <w:tc>
          <w:tcPr>
            <w:tcW w:w="672" w:type="pct"/>
            <w:vAlign w:val="center"/>
          </w:tcPr>
          <w:p w14:paraId="03372D63" w14:textId="77777777" w:rsidR="00F33432" w:rsidRPr="00287DFB" w:rsidRDefault="00F33432" w:rsidP="00F33432">
            <w:pPr>
              <w:ind w:right="36"/>
              <w:jc w:val="right"/>
              <w:rPr>
                <w:b/>
                <w:bCs/>
                <w:color w:val="000000"/>
                <w:sz w:val="16"/>
                <w:szCs w:val="16"/>
              </w:rPr>
            </w:pPr>
            <w:r w:rsidRPr="00287DFB">
              <w:rPr>
                <w:bCs/>
                <w:color w:val="000000"/>
                <w:sz w:val="16"/>
                <w:szCs w:val="16"/>
              </w:rPr>
              <w:t>767</w:t>
            </w:r>
          </w:p>
        </w:tc>
        <w:tc>
          <w:tcPr>
            <w:tcW w:w="672" w:type="pct"/>
            <w:vAlign w:val="center"/>
          </w:tcPr>
          <w:p w14:paraId="76D4E429" w14:textId="77777777" w:rsidR="00F33432" w:rsidRPr="00287DFB" w:rsidRDefault="00F33432" w:rsidP="00F33432">
            <w:pPr>
              <w:ind w:right="36"/>
              <w:jc w:val="right"/>
              <w:rPr>
                <w:bCs/>
                <w:color w:val="000000"/>
                <w:sz w:val="16"/>
                <w:szCs w:val="16"/>
              </w:rPr>
            </w:pPr>
            <w:r w:rsidRPr="00287DFB">
              <w:rPr>
                <w:bCs/>
                <w:color w:val="000000"/>
                <w:sz w:val="16"/>
                <w:szCs w:val="20"/>
              </w:rPr>
              <w:t>850</w:t>
            </w:r>
          </w:p>
        </w:tc>
      </w:tr>
      <w:tr w:rsidR="00F33432" w:rsidRPr="00287DFB" w14:paraId="2DD2652F" w14:textId="77777777" w:rsidTr="005711AC">
        <w:trPr>
          <w:trHeight w:val="227"/>
        </w:trPr>
        <w:tc>
          <w:tcPr>
            <w:tcW w:w="2880" w:type="pct"/>
            <w:noWrap/>
            <w:vAlign w:val="center"/>
          </w:tcPr>
          <w:p w14:paraId="5DCA5F15" w14:textId="77777777" w:rsidR="00F33432" w:rsidRPr="00287DFB" w:rsidRDefault="00F33432" w:rsidP="00B4799F">
            <w:pPr>
              <w:ind w:left="67"/>
              <w:jc w:val="left"/>
              <w:rPr>
                <w:b/>
                <w:bCs/>
                <w:color w:val="000000"/>
                <w:sz w:val="18"/>
                <w:szCs w:val="18"/>
              </w:rPr>
            </w:pPr>
          </w:p>
        </w:tc>
        <w:tc>
          <w:tcPr>
            <w:tcW w:w="102" w:type="pct"/>
          </w:tcPr>
          <w:p w14:paraId="37AE9CC5" w14:textId="77777777" w:rsidR="00F33432" w:rsidRPr="00287DFB" w:rsidRDefault="00F33432" w:rsidP="00F33432">
            <w:pPr>
              <w:ind w:right="36"/>
              <w:jc w:val="right"/>
              <w:rPr>
                <w:b/>
                <w:bCs/>
                <w:color w:val="000000"/>
                <w:sz w:val="16"/>
                <w:szCs w:val="16"/>
              </w:rPr>
            </w:pPr>
          </w:p>
        </w:tc>
        <w:tc>
          <w:tcPr>
            <w:tcW w:w="672" w:type="pct"/>
            <w:tcBorders>
              <w:bottom w:val="single" w:sz="4" w:space="0" w:color="auto"/>
            </w:tcBorders>
            <w:noWrap/>
            <w:vAlign w:val="center"/>
          </w:tcPr>
          <w:p w14:paraId="40C0F9DF" w14:textId="77777777" w:rsidR="00F33432" w:rsidRPr="00287DFB" w:rsidRDefault="00F33432" w:rsidP="00F33432">
            <w:pPr>
              <w:ind w:right="36"/>
              <w:jc w:val="right"/>
              <w:rPr>
                <w:b/>
                <w:bCs/>
                <w:color w:val="000000"/>
                <w:sz w:val="16"/>
                <w:szCs w:val="16"/>
              </w:rPr>
            </w:pPr>
          </w:p>
        </w:tc>
        <w:tc>
          <w:tcPr>
            <w:tcW w:w="672" w:type="pct"/>
            <w:tcBorders>
              <w:bottom w:val="single" w:sz="4" w:space="0" w:color="auto"/>
            </w:tcBorders>
            <w:vAlign w:val="center"/>
          </w:tcPr>
          <w:p w14:paraId="463EC4B7" w14:textId="77777777" w:rsidR="00F33432" w:rsidRPr="00287DFB" w:rsidRDefault="00F33432" w:rsidP="00F33432">
            <w:pPr>
              <w:ind w:right="36"/>
              <w:jc w:val="right"/>
              <w:rPr>
                <w:b/>
                <w:bCs/>
                <w:color w:val="000000"/>
                <w:sz w:val="16"/>
                <w:szCs w:val="16"/>
              </w:rPr>
            </w:pPr>
          </w:p>
        </w:tc>
        <w:tc>
          <w:tcPr>
            <w:tcW w:w="672" w:type="pct"/>
            <w:vAlign w:val="center"/>
          </w:tcPr>
          <w:p w14:paraId="710D7F1D" w14:textId="77777777" w:rsidR="00F33432" w:rsidRPr="00287DFB" w:rsidRDefault="00F33432" w:rsidP="00F33432">
            <w:pPr>
              <w:ind w:right="36"/>
              <w:jc w:val="right"/>
              <w:rPr>
                <w:b/>
                <w:bCs/>
                <w:color w:val="000000"/>
                <w:sz w:val="16"/>
                <w:szCs w:val="16"/>
              </w:rPr>
            </w:pPr>
          </w:p>
        </w:tc>
      </w:tr>
      <w:tr w:rsidR="00F33432" w:rsidRPr="00287DFB" w14:paraId="6F1AF0ED" w14:textId="77777777" w:rsidTr="005711AC">
        <w:trPr>
          <w:trHeight w:val="227"/>
        </w:trPr>
        <w:tc>
          <w:tcPr>
            <w:tcW w:w="2880" w:type="pct"/>
            <w:noWrap/>
            <w:vAlign w:val="center"/>
          </w:tcPr>
          <w:p w14:paraId="7B809A68" w14:textId="77777777" w:rsidR="00F33432" w:rsidRPr="00287DFB" w:rsidRDefault="00F33432" w:rsidP="00B4799F">
            <w:pPr>
              <w:jc w:val="left"/>
              <w:rPr>
                <w:b/>
                <w:bCs/>
                <w:color w:val="000000"/>
                <w:sz w:val="18"/>
                <w:szCs w:val="18"/>
              </w:rPr>
            </w:pPr>
            <w:r w:rsidRPr="00287DFB">
              <w:rPr>
                <w:b/>
                <w:bCs/>
                <w:color w:val="000000"/>
                <w:sz w:val="18"/>
                <w:szCs w:val="18"/>
              </w:rPr>
              <w:t>TOTAL CARTERA DE CONSUMO Y VIVIENDA</w:t>
            </w:r>
          </w:p>
        </w:tc>
        <w:tc>
          <w:tcPr>
            <w:tcW w:w="102" w:type="pct"/>
          </w:tcPr>
          <w:p w14:paraId="0FB07BEC" w14:textId="77777777" w:rsidR="00F33432" w:rsidRPr="00287DFB" w:rsidRDefault="00F33432" w:rsidP="00F33432">
            <w:pPr>
              <w:ind w:right="36"/>
              <w:jc w:val="right"/>
              <w:rPr>
                <w:b/>
                <w:bCs/>
                <w:color w:val="000000"/>
                <w:sz w:val="16"/>
                <w:szCs w:val="16"/>
              </w:rPr>
            </w:pPr>
          </w:p>
        </w:tc>
        <w:tc>
          <w:tcPr>
            <w:tcW w:w="672" w:type="pct"/>
            <w:tcBorders>
              <w:top w:val="single" w:sz="4" w:space="0" w:color="auto"/>
              <w:bottom w:val="single" w:sz="4" w:space="0" w:color="auto"/>
            </w:tcBorders>
            <w:noWrap/>
            <w:vAlign w:val="center"/>
          </w:tcPr>
          <w:p w14:paraId="008ED532" w14:textId="77777777" w:rsidR="00F33432" w:rsidRPr="00287DFB" w:rsidRDefault="00F33432" w:rsidP="00F33432">
            <w:pPr>
              <w:ind w:right="36"/>
              <w:jc w:val="right"/>
              <w:rPr>
                <w:b/>
                <w:bCs/>
                <w:color w:val="000000"/>
                <w:sz w:val="16"/>
                <w:szCs w:val="16"/>
              </w:rPr>
            </w:pPr>
            <w:r w:rsidRPr="00287DFB">
              <w:rPr>
                <w:b/>
                <w:bCs/>
                <w:color w:val="000000"/>
                <w:sz w:val="16"/>
                <w:szCs w:val="16"/>
              </w:rPr>
              <w:t>8.802.669</w:t>
            </w:r>
          </w:p>
        </w:tc>
        <w:tc>
          <w:tcPr>
            <w:tcW w:w="672" w:type="pct"/>
            <w:tcBorders>
              <w:top w:val="single" w:sz="4" w:space="0" w:color="auto"/>
              <w:bottom w:val="single" w:sz="4" w:space="0" w:color="auto"/>
            </w:tcBorders>
            <w:vAlign w:val="center"/>
          </w:tcPr>
          <w:p w14:paraId="02958515" w14:textId="77777777" w:rsidR="00F33432" w:rsidRPr="00287DFB" w:rsidRDefault="00F33432" w:rsidP="00F33432">
            <w:pPr>
              <w:ind w:right="36"/>
              <w:jc w:val="right"/>
              <w:rPr>
                <w:b/>
                <w:bCs/>
                <w:color w:val="000000"/>
                <w:sz w:val="16"/>
                <w:szCs w:val="16"/>
              </w:rPr>
            </w:pPr>
            <w:r w:rsidRPr="00287DFB">
              <w:rPr>
                <w:b/>
                <w:bCs/>
                <w:color w:val="000000"/>
                <w:sz w:val="16"/>
                <w:szCs w:val="16"/>
              </w:rPr>
              <w:t>9.495.289</w:t>
            </w:r>
          </w:p>
        </w:tc>
        <w:tc>
          <w:tcPr>
            <w:tcW w:w="672" w:type="pct"/>
            <w:vAlign w:val="center"/>
          </w:tcPr>
          <w:p w14:paraId="3D1F26A9" w14:textId="77777777" w:rsidR="00F33432" w:rsidRPr="00287DFB" w:rsidRDefault="00F33432" w:rsidP="00F33432">
            <w:pPr>
              <w:ind w:right="36"/>
              <w:jc w:val="right"/>
              <w:rPr>
                <w:b/>
                <w:bCs/>
                <w:color w:val="000000"/>
                <w:sz w:val="16"/>
                <w:szCs w:val="16"/>
              </w:rPr>
            </w:pPr>
            <w:r w:rsidRPr="00287DFB">
              <w:rPr>
                <w:b/>
                <w:bCs/>
                <w:color w:val="000000"/>
                <w:sz w:val="16"/>
                <w:szCs w:val="20"/>
              </w:rPr>
              <w:t>8.160.633</w:t>
            </w:r>
          </w:p>
        </w:tc>
      </w:tr>
      <w:tr w:rsidR="00F33432" w:rsidRPr="00287DFB" w14:paraId="010010FE" w14:textId="77777777" w:rsidTr="005711AC">
        <w:trPr>
          <w:trHeight w:val="170"/>
        </w:trPr>
        <w:tc>
          <w:tcPr>
            <w:tcW w:w="2880" w:type="pct"/>
            <w:noWrap/>
            <w:vAlign w:val="center"/>
          </w:tcPr>
          <w:p w14:paraId="7799A948" w14:textId="77777777" w:rsidR="00F33432" w:rsidRPr="00287DFB" w:rsidRDefault="00F33432" w:rsidP="00B4799F">
            <w:pPr>
              <w:ind w:left="67"/>
              <w:jc w:val="left"/>
              <w:rPr>
                <w:b/>
                <w:bCs/>
                <w:color w:val="000000"/>
                <w:sz w:val="18"/>
                <w:szCs w:val="18"/>
              </w:rPr>
            </w:pPr>
          </w:p>
        </w:tc>
        <w:tc>
          <w:tcPr>
            <w:tcW w:w="102" w:type="pct"/>
          </w:tcPr>
          <w:p w14:paraId="5D0032A7" w14:textId="77777777" w:rsidR="00F33432" w:rsidRPr="00287DFB" w:rsidRDefault="00F33432" w:rsidP="00F33432">
            <w:pPr>
              <w:ind w:right="36"/>
              <w:jc w:val="right"/>
              <w:rPr>
                <w:b/>
                <w:bCs/>
                <w:color w:val="000000"/>
                <w:sz w:val="16"/>
                <w:szCs w:val="16"/>
              </w:rPr>
            </w:pPr>
          </w:p>
        </w:tc>
        <w:tc>
          <w:tcPr>
            <w:tcW w:w="672" w:type="pct"/>
            <w:tcBorders>
              <w:top w:val="single" w:sz="4" w:space="0" w:color="auto"/>
              <w:bottom w:val="single" w:sz="4" w:space="0" w:color="auto"/>
            </w:tcBorders>
            <w:noWrap/>
            <w:vAlign w:val="center"/>
          </w:tcPr>
          <w:p w14:paraId="6BA4287A" w14:textId="77777777" w:rsidR="00F33432" w:rsidRPr="00287DFB" w:rsidRDefault="00F33432" w:rsidP="00F33432">
            <w:pPr>
              <w:ind w:right="36"/>
              <w:jc w:val="right"/>
              <w:rPr>
                <w:b/>
                <w:bCs/>
                <w:color w:val="000000"/>
                <w:sz w:val="16"/>
                <w:szCs w:val="16"/>
              </w:rPr>
            </w:pPr>
          </w:p>
        </w:tc>
        <w:tc>
          <w:tcPr>
            <w:tcW w:w="672" w:type="pct"/>
            <w:tcBorders>
              <w:top w:val="single" w:sz="4" w:space="0" w:color="auto"/>
              <w:bottom w:val="single" w:sz="4" w:space="0" w:color="auto"/>
            </w:tcBorders>
            <w:vAlign w:val="center"/>
          </w:tcPr>
          <w:p w14:paraId="13B1BB2C" w14:textId="77777777" w:rsidR="00F33432" w:rsidRPr="00287DFB" w:rsidRDefault="00F33432" w:rsidP="00F33432">
            <w:pPr>
              <w:ind w:right="36"/>
              <w:jc w:val="right"/>
              <w:rPr>
                <w:b/>
                <w:bCs/>
                <w:color w:val="000000"/>
                <w:sz w:val="16"/>
                <w:szCs w:val="16"/>
              </w:rPr>
            </w:pPr>
          </w:p>
        </w:tc>
        <w:tc>
          <w:tcPr>
            <w:tcW w:w="672" w:type="pct"/>
            <w:vAlign w:val="center"/>
          </w:tcPr>
          <w:p w14:paraId="24663B5C" w14:textId="77777777" w:rsidR="00F33432" w:rsidRPr="00287DFB" w:rsidRDefault="00F33432" w:rsidP="00F33432">
            <w:pPr>
              <w:ind w:right="36"/>
              <w:jc w:val="right"/>
              <w:rPr>
                <w:b/>
                <w:bCs/>
                <w:color w:val="000000"/>
                <w:sz w:val="16"/>
                <w:szCs w:val="16"/>
              </w:rPr>
            </w:pPr>
          </w:p>
        </w:tc>
      </w:tr>
      <w:tr w:rsidR="00F33432" w:rsidRPr="00287DFB" w14:paraId="0401BD65" w14:textId="77777777" w:rsidTr="005711AC">
        <w:trPr>
          <w:trHeight w:val="227"/>
        </w:trPr>
        <w:tc>
          <w:tcPr>
            <w:tcW w:w="2880" w:type="pct"/>
            <w:noWrap/>
            <w:vAlign w:val="center"/>
          </w:tcPr>
          <w:p w14:paraId="7A988835" w14:textId="77777777" w:rsidR="00F33432" w:rsidRPr="00287DFB" w:rsidRDefault="00F33432" w:rsidP="00B4799F">
            <w:pPr>
              <w:jc w:val="left"/>
              <w:rPr>
                <w:b/>
                <w:bCs/>
                <w:color w:val="000000"/>
                <w:sz w:val="18"/>
                <w:szCs w:val="18"/>
              </w:rPr>
            </w:pPr>
            <w:r w:rsidRPr="00287DFB">
              <w:rPr>
                <w:b/>
                <w:bCs/>
                <w:color w:val="000000"/>
                <w:sz w:val="18"/>
                <w:szCs w:val="18"/>
              </w:rPr>
              <w:t>TOTAL GENERAL (1)</w:t>
            </w:r>
          </w:p>
        </w:tc>
        <w:tc>
          <w:tcPr>
            <w:tcW w:w="102" w:type="pct"/>
          </w:tcPr>
          <w:p w14:paraId="48AE5257" w14:textId="77777777" w:rsidR="00F33432" w:rsidRPr="00287DFB" w:rsidRDefault="00F33432" w:rsidP="00F33432">
            <w:pPr>
              <w:ind w:right="36"/>
              <w:jc w:val="right"/>
              <w:rPr>
                <w:b/>
                <w:bCs/>
                <w:color w:val="000000"/>
                <w:sz w:val="16"/>
                <w:szCs w:val="16"/>
              </w:rPr>
            </w:pPr>
          </w:p>
        </w:tc>
        <w:tc>
          <w:tcPr>
            <w:tcW w:w="672" w:type="pct"/>
            <w:tcBorders>
              <w:top w:val="single" w:sz="4" w:space="0" w:color="auto"/>
              <w:bottom w:val="single" w:sz="4" w:space="0" w:color="auto"/>
            </w:tcBorders>
            <w:noWrap/>
            <w:vAlign w:val="center"/>
          </w:tcPr>
          <w:p w14:paraId="6299A700" w14:textId="77777777" w:rsidR="00F33432" w:rsidRPr="00287DFB" w:rsidRDefault="00F33432" w:rsidP="00F33432">
            <w:pPr>
              <w:ind w:right="36"/>
              <w:jc w:val="right"/>
              <w:rPr>
                <w:b/>
                <w:bCs/>
                <w:color w:val="000000"/>
                <w:sz w:val="16"/>
                <w:szCs w:val="16"/>
              </w:rPr>
            </w:pPr>
            <w:r w:rsidRPr="00287DFB">
              <w:rPr>
                <w:b/>
                <w:bCs/>
                <w:color w:val="000000"/>
                <w:sz w:val="16"/>
                <w:szCs w:val="16"/>
              </w:rPr>
              <w:t>8.829.427</w:t>
            </w:r>
          </w:p>
        </w:tc>
        <w:tc>
          <w:tcPr>
            <w:tcW w:w="672" w:type="pct"/>
            <w:tcBorders>
              <w:top w:val="single" w:sz="4" w:space="0" w:color="auto"/>
              <w:bottom w:val="single" w:sz="4" w:space="0" w:color="auto"/>
            </w:tcBorders>
            <w:vAlign w:val="center"/>
          </w:tcPr>
          <w:p w14:paraId="3BA88B35" w14:textId="77777777" w:rsidR="00F33432" w:rsidRPr="00287DFB" w:rsidRDefault="00F33432" w:rsidP="00F33432">
            <w:pPr>
              <w:ind w:right="36"/>
              <w:jc w:val="right"/>
              <w:rPr>
                <w:b/>
                <w:bCs/>
                <w:color w:val="000000"/>
                <w:sz w:val="16"/>
                <w:szCs w:val="16"/>
              </w:rPr>
            </w:pPr>
            <w:r w:rsidRPr="00287DFB">
              <w:rPr>
                <w:b/>
                <w:bCs/>
                <w:color w:val="000000"/>
                <w:sz w:val="16"/>
                <w:szCs w:val="16"/>
              </w:rPr>
              <w:t>9.506.760</w:t>
            </w:r>
          </w:p>
        </w:tc>
        <w:tc>
          <w:tcPr>
            <w:tcW w:w="672" w:type="pct"/>
            <w:vAlign w:val="center"/>
          </w:tcPr>
          <w:p w14:paraId="4BF152C9" w14:textId="77777777" w:rsidR="00F33432" w:rsidRPr="00287DFB" w:rsidRDefault="00F33432" w:rsidP="00F33432">
            <w:pPr>
              <w:ind w:right="36"/>
              <w:jc w:val="right"/>
              <w:rPr>
                <w:b/>
                <w:bCs/>
                <w:color w:val="000000"/>
                <w:sz w:val="16"/>
                <w:szCs w:val="16"/>
              </w:rPr>
            </w:pPr>
            <w:r w:rsidRPr="00287DFB">
              <w:rPr>
                <w:b/>
                <w:bCs/>
                <w:color w:val="000000"/>
                <w:sz w:val="16"/>
                <w:szCs w:val="20"/>
              </w:rPr>
              <w:t>8.164.657</w:t>
            </w:r>
          </w:p>
        </w:tc>
      </w:tr>
      <w:tr w:rsidR="00F33432" w:rsidRPr="00287DFB" w14:paraId="71B30474" w14:textId="77777777" w:rsidTr="00F33432">
        <w:trPr>
          <w:trHeight w:val="227"/>
        </w:trPr>
        <w:tc>
          <w:tcPr>
            <w:tcW w:w="2880" w:type="pct"/>
            <w:noWrap/>
            <w:vAlign w:val="center"/>
          </w:tcPr>
          <w:p w14:paraId="51CB6D09" w14:textId="77777777" w:rsidR="00F33432" w:rsidRPr="00287DFB" w:rsidRDefault="00F33432" w:rsidP="00F33432">
            <w:pPr>
              <w:rPr>
                <w:b/>
                <w:bCs/>
                <w:color w:val="000000"/>
                <w:sz w:val="18"/>
                <w:szCs w:val="18"/>
              </w:rPr>
            </w:pPr>
          </w:p>
        </w:tc>
        <w:tc>
          <w:tcPr>
            <w:tcW w:w="102" w:type="pct"/>
          </w:tcPr>
          <w:p w14:paraId="0422C598" w14:textId="77777777" w:rsidR="00F33432" w:rsidRPr="00287DFB" w:rsidRDefault="00F33432" w:rsidP="00F33432">
            <w:pPr>
              <w:ind w:right="36"/>
              <w:jc w:val="right"/>
              <w:rPr>
                <w:b/>
                <w:bCs/>
                <w:color w:val="000000"/>
                <w:sz w:val="16"/>
                <w:szCs w:val="16"/>
              </w:rPr>
            </w:pPr>
          </w:p>
        </w:tc>
        <w:tc>
          <w:tcPr>
            <w:tcW w:w="672" w:type="pct"/>
            <w:noWrap/>
            <w:vAlign w:val="center"/>
          </w:tcPr>
          <w:p w14:paraId="45030B18" w14:textId="77777777" w:rsidR="00F33432" w:rsidRPr="00287DFB" w:rsidRDefault="00F33432" w:rsidP="00F33432">
            <w:pPr>
              <w:ind w:right="36"/>
              <w:jc w:val="right"/>
              <w:rPr>
                <w:b/>
                <w:bCs/>
                <w:color w:val="000000"/>
                <w:sz w:val="16"/>
                <w:szCs w:val="16"/>
              </w:rPr>
            </w:pPr>
          </w:p>
        </w:tc>
        <w:tc>
          <w:tcPr>
            <w:tcW w:w="672" w:type="pct"/>
            <w:vAlign w:val="center"/>
          </w:tcPr>
          <w:p w14:paraId="20CD7E5F" w14:textId="77777777" w:rsidR="00F33432" w:rsidRPr="00287DFB" w:rsidRDefault="00F33432" w:rsidP="00F33432">
            <w:pPr>
              <w:ind w:right="36"/>
              <w:jc w:val="right"/>
              <w:rPr>
                <w:b/>
                <w:bCs/>
                <w:color w:val="000000"/>
                <w:sz w:val="16"/>
                <w:szCs w:val="16"/>
              </w:rPr>
            </w:pPr>
          </w:p>
        </w:tc>
        <w:tc>
          <w:tcPr>
            <w:tcW w:w="672" w:type="pct"/>
          </w:tcPr>
          <w:p w14:paraId="0675D683" w14:textId="77777777" w:rsidR="00F33432" w:rsidRPr="00287DFB" w:rsidRDefault="00F33432" w:rsidP="00F33432">
            <w:pPr>
              <w:ind w:right="36"/>
              <w:jc w:val="right"/>
              <w:rPr>
                <w:b/>
                <w:bCs/>
                <w:color w:val="000000"/>
                <w:sz w:val="16"/>
                <w:szCs w:val="16"/>
              </w:rPr>
            </w:pPr>
          </w:p>
        </w:tc>
      </w:tr>
    </w:tbl>
    <w:p w14:paraId="7BBEBE10" w14:textId="77777777" w:rsidR="00F33432" w:rsidRPr="00287DFB" w:rsidRDefault="00F33432" w:rsidP="00F33432">
      <w:pPr>
        <w:pStyle w:val="BodyText22"/>
      </w:pPr>
    </w:p>
    <w:tbl>
      <w:tblPr>
        <w:tblW w:w="9581" w:type="dxa"/>
        <w:tblCellMar>
          <w:left w:w="70" w:type="dxa"/>
          <w:right w:w="70" w:type="dxa"/>
        </w:tblCellMar>
        <w:tblLook w:val="04A0" w:firstRow="1" w:lastRow="0" w:firstColumn="1" w:lastColumn="0" w:noHBand="0" w:noVBand="1"/>
      </w:tblPr>
      <w:tblGrid>
        <w:gridCol w:w="5329"/>
        <w:gridCol w:w="1418"/>
        <w:gridCol w:w="1417"/>
        <w:gridCol w:w="1417"/>
      </w:tblGrid>
      <w:tr w:rsidR="00F33432" w:rsidRPr="00287DFB" w14:paraId="02C73E1B" w14:textId="77777777" w:rsidTr="005711AC">
        <w:trPr>
          <w:trHeight w:val="283"/>
        </w:trPr>
        <w:tc>
          <w:tcPr>
            <w:tcW w:w="5329" w:type="dxa"/>
            <w:tcBorders>
              <w:top w:val="nil"/>
              <w:left w:val="nil"/>
              <w:bottom w:val="single" w:sz="4" w:space="0" w:color="auto"/>
              <w:right w:val="nil"/>
            </w:tcBorders>
            <w:shd w:val="clear" w:color="auto" w:fill="auto"/>
            <w:noWrap/>
            <w:vAlign w:val="center"/>
            <w:hideMark/>
          </w:tcPr>
          <w:p w14:paraId="5F8E699E" w14:textId="77777777" w:rsidR="00F33432" w:rsidRPr="00287DFB" w:rsidRDefault="00F33432" w:rsidP="005711AC">
            <w:pPr>
              <w:pStyle w:val="Prrafodelista"/>
              <w:numPr>
                <w:ilvl w:val="0"/>
                <w:numId w:val="60"/>
              </w:numPr>
              <w:tabs>
                <w:tab w:val="left" w:pos="2370"/>
                <w:tab w:val="left" w:pos="2520"/>
              </w:tabs>
              <w:ind w:left="357"/>
              <w:rPr>
                <w:b/>
                <w:sz w:val="18"/>
              </w:rPr>
            </w:pPr>
            <w:r w:rsidRPr="00287DFB">
              <w:rPr>
                <w:b/>
                <w:sz w:val="18"/>
              </w:rPr>
              <w:t>Conciliación con saldos Estados Financieros</w:t>
            </w:r>
          </w:p>
        </w:tc>
        <w:tc>
          <w:tcPr>
            <w:tcW w:w="1418" w:type="dxa"/>
            <w:tcBorders>
              <w:top w:val="nil"/>
              <w:left w:val="nil"/>
              <w:bottom w:val="single" w:sz="4" w:space="0" w:color="auto"/>
              <w:right w:val="nil"/>
            </w:tcBorders>
            <w:shd w:val="clear" w:color="auto" w:fill="auto"/>
            <w:noWrap/>
            <w:vAlign w:val="bottom"/>
            <w:hideMark/>
          </w:tcPr>
          <w:p w14:paraId="7576AB56" w14:textId="77777777" w:rsidR="00F33432" w:rsidRPr="00287DFB" w:rsidRDefault="00F33432" w:rsidP="00F33432">
            <w:pPr>
              <w:rPr>
                <w:b/>
                <w:sz w:val="16"/>
                <w:szCs w:val="16"/>
                <w:lang w:eastAsia="es-AR"/>
              </w:rPr>
            </w:pPr>
            <w:r w:rsidRPr="00287DFB">
              <w:rPr>
                <w:b/>
                <w:sz w:val="18"/>
                <w:szCs w:val="16"/>
                <w:lang w:eastAsia="es-AR"/>
              </w:rPr>
              <w:t>31/12/2019</w:t>
            </w:r>
          </w:p>
        </w:tc>
        <w:tc>
          <w:tcPr>
            <w:tcW w:w="1417" w:type="dxa"/>
            <w:tcBorders>
              <w:top w:val="nil"/>
              <w:left w:val="nil"/>
              <w:bottom w:val="single" w:sz="4" w:space="0" w:color="auto"/>
              <w:right w:val="nil"/>
            </w:tcBorders>
            <w:vAlign w:val="bottom"/>
          </w:tcPr>
          <w:p w14:paraId="6497F362" w14:textId="77777777" w:rsidR="00F33432" w:rsidRPr="00287DFB" w:rsidRDefault="00F33432" w:rsidP="00F33432">
            <w:pPr>
              <w:rPr>
                <w:b/>
                <w:sz w:val="16"/>
                <w:szCs w:val="16"/>
                <w:lang w:eastAsia="es-AR"/>
              </w:rPr>
            </w:pPr>
            <w:r w:rsidRPr="00287DFB">
              <w:rPr>
                <w:b/>
                <w:sz w:val="18"/>
                <w:szCs w:val="16"/>
                <w:lang w:eastAsia="es-AR"/>
              </w:rPr>
              <w:t>31/12/2018</w:t>
            </w:r>
          </w:p>
        </w:tc>
        <w:tc>
          <w:tcPr>
            <w:tcW w:w="1417" w:type="dxa"/>
            <w:tcBorders>
              <w:top w:val="nil"/>
              <w:left w:val="nil"/>
              <w:bottom w:val="single" w:sz="4" w:space="0" w:color="auto"/>
              <w:right w:val="nil"/>
            </w:tcBorders>
            <w:vAlign w:val="bottom"/>
          </w:tcPr>
          <w:p w14:paraId="3460DB3B" w14:textId="77777777" w:rsidR="00F33432" w:rsidRPr="00287DFB" w:rsidRDefault="00F33432" w:rsidP="00F33432">
            <w:pPr>
              <w:rPr>
                <w:b/>
                <w:sz w:val="18"/>
                <w:szCs w:val="16"/>
                <w:lang w:eastAsia="es-AR"/>
              </w:rPr>
            </w:pPr>
            <w:r w:rsidRPr="00287DFB">
              <w:rPr>
                <w:b/>
                <w:sz w:val="18"/>
                <w:szCs w:val="16"/>
                <w:lang w:eastAsia="es-AR"/>
              </w:rPr>
              <w:t>31/12/2017</w:t>
            </w:r>
          </w:p>
        </w:tc>
      </w:tr>
      <w:tr w:rsidR="00F33432" w:rsidRPr="00287DFB" w14:paraId="437B05C6" w14:textId="77777777" w:rsidTr="005711AC">
        <w:trPr>
          <w:trHeight w:val="283"/>
        </w:trPr>
        <w:tc>
          <w:tcPr>
            <w:tcW w:w="5329" w:type="dxa"/>
            <w:tcBorders>
              <w:top w:val="nil"/>
              <w:left w:val="nil"/>
              <w:bottom w:val="nil"/>
              <w:right w:val="nil"/>
            </w:tcBorders>
            <w:shd w:val="clear" w:color="auto" w:fill="auto"/>
            <w:noWrap/>
            <w:vAlign w:val="center"/>
            <w:hideMark/>
          </w:tcPr>
          <w:p w14:paraId="30A632DA" w14:textId="77777777" w:rsidR="00F33432" w:rsidRPr="00287DFB" w:rsidRDefault="00F33432" w:rsidP="00B4799F">
            <w:pPr>
              <w:tabs>
                <w:tab w:val="left" w:pos="2370"/>
                <w:tab w:val="left" w:pos="2520"/>
              </w:tabs>
              <w:jc w:val="left"/>
              <w:rPr>
                <w:sz w:val="18"/>
                <w:szCs w:val="18"/>
                <w:lang w:eastAsia="es-AR"/>
              </w:rPr>
            </w:pPr>
            <w:r w:rsidRPr="00287DFB">
              <w:rPr>
                <w:sz w:val="18"/>
                <w:szCs w:val="18"/>
                <w:lang w:eastAsia="es-AR"/>
              </w:rPr>
              <w:t xml:space="preserve">Préstamos y otras financiaciones según Estado de Situación Financiera </w:t>
            </w:r>
          </w:p>
        </w:tc>
        <w:tc>
          <w:tcPr>
            <w:tcW w:w="1418" w:type="dxa"/>
            <w:tcBorders>
              <w:top w:val="nil"/>
              <w:left w:val="nil"/>
              <w:bottom w:val="nil"/>
              <w:right w:val="nil"/>
            </w:tcBorders>
            <w:shd w:val="clear" w:color="auto" w:fill="auto"/>
            <w:noWrap/>
            <w:vAlign w:val="center"/>
            <w:hideMark/>
          </w:tcPr>
          <w:p w14:paraId="72F9B301" w14:textId="77777777" w:rsidR="00F33432" w:rsidRPr="00287DFB" w:rsidRDefault="00F33432" w:rsidP="00F33432">
            <w:pPr>
              <w:jc w:val="right"/>
              <w:rPr>
                <w:sz w:val="16"/>
                <w:szCs w:val="16"/>
                <w:lang w:eastAsia="es-AR"/>
              </w:rPr>
            </w:pPr>
            <w:r w:rsidRPr="00287DFB">
              <w:rPr>
                <w:sz w:val="16"/>
                <w:szCs w:val="16"/>
                <w:lang w:eastAsia="es-AR"/>
              </w:rPr>
              <w:t>6.360.869</w:t>
            </w:r>
          </w:p>
        </w:tc>
        <w:tc>
          <w:tcPr>
            <w:tcW w:w="1417" w:type="dxa"/>
            <w:tcBorders>
              <w:top w:val="nil"/>
              <w:left w:val="nil"/>
              <w:bottom w:val="nil"/>
              <w:right w:val="nil"/>
            </w:tcBorders>
            <w:vAlign w:val="center"/>
          </w:tcPr>
          <w:p w14:paraId="70552E16" w14:textId="77777777" w:rsidR="00F33432" w:rsidRPr="00287DFB" w:rsidRDefault="00F33432" w:rsidP="00F33432">
            <w:pPr>
              <w:jc w:val="right"/>
              <w:rPr>
                <w:sz w:val="16"/>
                <w:szCs w:val="16"/>
                <w:lang w:eastAsia="es-AR"/>
              </w:rPr>
            </w:pPr>
            <w:r w:rsidRPr="00287DFB">
              <w:rPr>
                <w:sz w:val="16"/>
                <w:szCs w:val="16"/>
                <w:lang w:eastAsia="es-AR"/>
              </w:rPr>
              <w:t>7.602.008</w:t>
            </w:r>
          </w:p>
        </w:tc>
        <w:tc>
          <w:tcPr>
            <w:tcW w:w="1417" w:type="dxa"/>
            <w:tcBorders>
              <w:top w:val="nil"/>
              <w:left w:val="nil"/>
              <w:bottom w:val="nil"/>
              <w:right w:val="nil"/>
            </w:tcBorders>
            <w:vAlign w:val="center"/>
          </w:tcPr>
          <w:p w14:paraId="0ED60498" w14:textId="77777777" w:rsidR="00F33432" w:rsidRPr="00287DFB" w:rsidRDefault="00F33432" w:rsidP="00F33432">
            <w:pPr>
              <w:jc w:val="right"/>
              <w:rPr>
                <w:sz w:val="16"/>
                <w:szCs w:val="16"/>
                <w:lang w:eastAsia="es-AR"/>
              </w:rPr>
            </w:pPr>
            <w:r w:rsidRPr="005711AC">
              <w:rPr>
                <w:sz w:val="20"/>
              </w:rPr>
              <w:t>7.007.144</w:t>
            </w:r>
          </w:p>
        </w:tc>
      </w:tr>
      <w:tr w:rsidR="00F33432" w:rsidRPr="00287DFB" w14:paraId="277A26FB" w14:textId="77777777" w:rsidTr="005711AC">
        <w:trPr>
          <w:trHeight w:val="283"/>
        </w:trPr>
        <w:tc>
          <w:tcPr>
            <w:tcW w:w="5329" w:type="dxa"/>
            <w:tcBorders>
              <w:top w:val="nil"/>
              <w:left w:val="nil"/>
              <w:bottom w:val="nil"/>
              <w:right w:val="nil"/>
            </w:tcBorders>
            <w:shd w:val="clear" w:color="auto" w:fill="auto"/>
            <w:noWrap/>
            <w:vAlign w:val="center"/>
            <w:hideMark/>
          </w:tcPr>
          <w:p w14:paraId="61994C80" w14:textId="77777777" w:rsidR="00F33432" w:rsidRPr="00287DFB" w:rsidRDefault="00F33432" w:rsidP="00B4799F">
            <w:pPr>
              <w:tabs>
                <w:tab w:val="left" w:pos="2370"/>
                <w:tab w:val="left" w:pos="2520"/>
              </w:tabs>
              <w:ind w:left="229" w:hanging="229"/>
              <w:jc w:val="left"/>
              <w:rPr>
                <w:sz w:val="18"/>
                <w:szCs w:val="18"/>
                <w:lang w:eastAsia="es-AR"/>
              </w:rPr>
            </w:pPr>
            <w:r w:rsidRPr="00287DFB">
              <w:rPr>
                <w:sz w:val="18"/>
                <w:szCs w:val="18"/>
                <w:lang w:eastAsia="es-AR"/>
              </w:rPr>
              <w:t>+ Previsiones de Préstamos y otras financiaciones</w:t>
            </w:r>
          </w:p>
        </w:tc>
        <w:tc>
          <w:tcPr>
            <w:tcW w:w="1418" w:type="dxa"/>
            <w:tcBorders>
              <w:top w:val="nil"/>
              <w:left w:val="nil"/>
              <w:bottom w:val="nil"/>
              <w:right w:val="nil"/>
            </w:tcBorders>
            <w:shd w:val="clear" w:color="auto" w:fill="auto"/>
            <w:noWrap/>
            <w:vAlign w:val="center"/>
          </w:tcPr>
          <w:p w14:paraId="5118C6F5" w14:textId="77777777" w:rsidR="00F33432" w:rsidRPr="00287DFB" w:rsidRDefault="00F33432" w:rsidP="00F33432">
            <w:pPr>
              <w:jc w:val="right"/>
              <w:rPr>
                <w:sz w:val="16"/>
                <w:szCs w:val="16"/>
                <w:lang w:eastAsia="es-AR"/>
              </w:rPr>
            </w:pPr>
            <w:r w:rsidRPr="00287DFB">
              <w:rPr>
                <w:sz w:val="16"/>
                <w:szCs w:val="16"/>
                <w:lang w:eastAsia="es-AR"/>
              </w:rPr>
              <w:t>1.357.059</w:t>
            </w:r>
          </w:p>
        </w:tc>
        <w:tc>
          <w:tcPr>
            <w:tcW w:w="1417" w:type="dxa"/>
            <w:tcBorders>
              <w:top w:val="nil"/>
              <w:left w:val="nil"/>
              <w:bottom w:val="nil"/>
              <w:right w:val="nil"/>
            </w:tcBorders>
            <w:vAlign w:val="center"/>
          </w:tcPr>
          <w:p w14:paraId="3E957387" w14:textId="77777777" w:rsidR="00F33432" w:rsidRPr="00287DFB" w:rsidRDefault="00F33432" w:rsidP="00F33432">
            <w:pPr>
              <w:jc w:val="right"/>
              <w:rPr>
                <w:sz w:val="16"/>
                <w:szCs w:val="16"/>
                <w:lang w:eastAsia="es-AR"/>
              </w:rPr>
            </w:pPr>
            <w:r w:rsidRPr="00287DFB">
              <w:rPr>
                <w:sz w:val="16"/>
                <w:szCs w:val="16"/>
                <w:lang w:eastAsia="es-AR"/>
              </w:rPr>
              <w:t>1.111.149</w:t>
            </w:r>
          </w:p>
        </w:tc>
        <w:tc>
          <w:tcPr>
            <w:tcW w:w="1417" w:type="dxa"/>
            <w:tcBorders>
              <w:top w:val="nil"/>
              <w:left w:val="nil"/>
              <w:bottom w:val="nil"/>
              <w:right w:val="nil"/>
            </w:tcBorders>
            <w:vAlign w:val="center"/>
          </w:tcPr>
          <w:p w14:paraId="067DE9AC" w14:textId="77777777" w:rsidR="00F33432" w:rsidRPr="00287DFB" w:rsidRDefault="00F33432" w:rsidP="00F33432">
            <w:pPr>
              <w:jc w:val="right"/>
              <w:rPr>
                <w:sz w:val="16"/>
                <w:szCs w:val="16"/>
                <w:lang w:eastAsia="es-AR"/>
              </w:rPr>
            </w:pPr>
            <w:r w:rsidRPr="005711AC">
              <w:rPr>
                <w:sz w:val="20"/>
              </w:rPr>
              <w:t>742.699</w:t>
            </w:r>
          </w:p>
        </w:tc>
      </w:tr>
      <w:tr w:rsidR="00F33432" w:rsidRPr="00287DFB" w14:paraId="5C1C1DAE" w14:textId="77777777" w:rsidTr="005711AC">
        <w:trPr>
          <w:trHeight w:val="283"/>
        </w:trPr>
        <w:tc>
          <w:tcPr>
            <w:tcW w:w="5329" w:type="dxa"/>
            <w:tcBorders>
              <w:top w:val="nil"/>
              <w:left w:val="nil"/>
              <w:bottom w:val="nil"/>
              <w:right w:val="nil"/>
            </w:tcBorders>
            <w:shd w:val="clear" w:color="auto" w:fill="auto"/>
            <w:noWrap/>
            <w:vAlign w:val="center"/>
            <w:hideMark/>
          </w:tcPr>
          <w:p w14:paraId="14362734" w14:textId="77777777" w:rsidR="00F33432" w:rsidRPr="00287DFB" w:rsidRDefault="00F33432" w:rsidP="00B4799F">
            <w:pPr>
              <w:tabs>
                <w:tab w:val="left" w:pos="2370"/>
                <w:tab w:val="left" w:pos="2520"/>
              </w:tabs>
              <w:ind w:left="229" w:hanging="229"/>
              <w:jc w:val="left"/>
              <w:rPr>
                <w:sz w:val="18"/>
                <w:szCs w:val="18"/>
                <w:lang w:eastAsia="es-AR"/>
              </w:rPr>
            </w:pPr>
            <w:r w:rsidRPr="00287DFB">
              <w:rPr>
                <w:sz w:val="18"/>
                <w:szCs w:val="18"/>
                <w:lang w:eastAsia="es-AR"/>
              </w:rPr>
              <w:t>- Préstamos al personal</w:t>
            </w:r>
          </w:p>
        </w:tc>
        <w:tc>
          <w:tcPr>
            <w:tcW w:w="1418" w:type="dxa"/>
            <w:tcBorders>
              <w:top w:val="nil"/>
              <w:left w:val="nil"/>
              <w:bottom w:val="nil"/>
              <w:right w:val="nil"/>
            </w:tcBorders>
            <w:shd w:val="clear" w:color="auto" w:fill="auto"/>
            <w:noWrap/>
            <w:vAlign w:val="center"/>
          </w:tcPr>
          <w:p w14:paraId="7C8ABC52" w14:textId="77777777" w:rsidR="00F33432" w:rsidRPr="00287DFB" w:rsidRDefault="00F33432" w:rsidP="00F33432">
            <w:pPr>
              <w:jc w:val="right"/>
              <w:rPr>
                <w:sz w:val="16"/>
                <w:szCs w:val="16"/>
                <w:lang w:eastAsia="es-AR"/>
              </w:rPr>
            </w:pPr>
            <w:r w:rsidRPr="00287DFB">
              <w:rPr>
                <w:sz w:val="16"/>
                <w:szCs w:val="16"/>
                <w:lang w:eastAsia="es-AR"/>
              </w:rPr>
              <w:t>(23.169)</w:t>
            </w:r>
          </w:p>
        </w:tc>
        <w:tc>
          <w:tcPr>
            <w:tcW w:w="1417" w:type="dxa"/>
            <w:tcBorders>
              <w:top w:val="nil"/>
              <w:left w:val="nil"/>
              <w:bottom w:val="nil"/>
              <w:right w:val="nil"/>
            </w:tcBorders>
            <w:vAlign w:val="center"/>
          </w:tcPr>
          <w:p w14:paraId="71678C19" w14:textId="77777777" w:rsidR="00F33432" w:rsidRPr="00287DFB" w:rsidRDefault="00F33432" w:rsidP="00F33432">
            <w:pPr>
              <w:jc w:val="right"/>
              <w:rPr>
                <w:sz w:val="16"/>
                <w:szCs w:val="16"/>
                <w:lang w:eastAsia="es-AR"/>
              </w:rPr>
            </w:pPr>
            <w:r w:rsidRPr="00287DFB">
              <w:rPr>
                <w:sz w:val="16"/>
                <w:szCs w:val="16"/>
                <w:lang w:eastAsia="es-AR"/>
              </w:rPr>
              <w:t>(29.617)</w:t>
            </w:r>
          </w:p>
        </w:tc>
        <w:tc>
          <w:tcPr>
            <w:tcW w:w="1417" w:type="dxa"/>
            <w:tcBorders>
              <w:top w:val="nil"/>
              <w:left w:val="nil"/>
              <w:bottom w:val="nil"/>
              <w:right w:val="nil"/>
            </w:tcBorders>
            <w:vAlign w:val="center"/>
          </w:tcPr>
          <w:p w14:paraId="2C769418" w14:textId="77777777" w:rsidR="00F33432" w:rsidRPr="00287DFB" w:rsidRDefault="00F33432" w:rsidP="00F33432">
            <w:pPr>
              <w:jc w:val="right"/>
              <w:rPr>
                <w:sz w:val="16"/>
                <w:szCs w:val="16"/>
                <w:lang w:eastAsia="es-AR"/>
              </w:rPr>
            </w:pPr>
            <w:r w:rsidRPr="005711AC">
              <w:rPr>
                <w:sz w:val="20"/>
              </w:rPr>
              <w:t>(26.378)</w:t>
            </w:r>
          </w:p>
        </w:tc>
      </w:tr>
      <w:tr w:rsidR="00F33432" w:rsidRPr="00287DFB" w14:paraId="5B1EB674" w14:textId="77777777" w:rsidTr="005711AC">
        <w:trPr>
          <w:trHeight w:val="283"/>
        </w:trPr>
        <w:tc>
          <w:tcPr>
            <w:tcW w:w="5329" w:type="dxa"/>
            <w:tcBorders>
              <w:top w:val="nil"/>
              <w:left w:val="nil"/>
              <w:bottom w:val="nil"/>
              <w:right w:val="nil"/>
            </w:tcBorders>
            <w:shd w:val="clear" w:color="auto" w:fill="auto"/>
            <w:noWrap/>
            <w:vAlign w:val="center"/>
            <w:hideMark/>
          </w:tcPr>
          <w:p w14:paraId="3DAB888F" w14:textId="77777777" w:rsidR="00F33432" w:rsidRPr="00287DFB" w:rsidRDefault="00F33432" w:rsidP="00B4799F">
            <w:pPr>
              <w:tabs>
                <w:tab w:val="left" w:pos="2370"/>
                <w:tab w:val="left" w:pos="2520"/>
              </w:tabs>
              <w:ind w:left="229" w:hanging="229"/>
              <w:jc w:val="left"/>
              <w:rPr>
                <w:sz w:val="18"/>
                <w:szCs w:val="18"/>
                <w:lang w:eastAsia="es-AR"/>
              </w:rPr>
            </w:pPr>
            <w:r w:rsidRPr="00287DFB">
              <w:rPr>
                <w:sz w:val="18"/>
                <w:szCs w:val="18"/>
                <w:lang w:eastAsia="es-AR"/>
              </w:rPr>
              <w:t xml:space="preserve">+ Ajustes NIIF </w:t>
            </w:r>
          </w:p>
        </w:tc>
        <w:tc>
          <w:tcPr>
            <w:tcW w:w="1418" w:type="dxa"/>
            <w:tcBorders>
              <w:top w:val="nil"/>
              <w:left w:val="nil"/>
              <w:bottom w:val="nil"/>
              <w:right w:val="nil"/>
            </w:tcBorders>
            <w:shd w:val="clear" w:color="auto" w:fill="auto"/>
            <w:noWrap/>
            <w:vAlign w:val="center"/>
          </w:tcPr>
          <w:p w14:paraId="78A2A273" w14:textId="77777777" w:rsidR="00F33432" w:rsidRPr="00287DFB" w:rsidRDefault="00F33432" w:rsidP="00F33432">
            <w:pPr>
              <w:jc w:val="right"/>
              <w:rPr>
                <w:sz w:val="16"/>
                <w:szCs w:val="16"/>
                <w:lang w:eastAsia="es-AR"/>
              </w:rPr>
            </w:pPr>
            <w:r w:rsidRPr="00287DFB">
              <w:rPr>
                <w:sz w:val="16"/>
                <w:szCs w:val="16"/>
                <w:lang w:eastAsia="es-AR"/>
              </w:rPr>
              <w:t>(9.501)</w:t>
            </w:r>
          </w:p>
        </w:tc>
        <w:tc>
          <w:tcPr>
            <w:tcW w:w="1417" w:type="dxa"/>
            <w:tcBorders>
              <w:top w:val="nil"/>
              <w:left w:val="nil"/>
              <w:bottom w:val="nil"/>
              <w:right w:val="nil"/>
            </w:tcBorders>
            <w:vAlign w:val="center"/>
          </w:tcPr>
          <w:p w14:paraId="123F0114" w14:textId="77777777" w:rsidR="00F33432" w:rsidRPr="00287DFB" w:rsidRDefault="00F33432" w:rsidP="00F33432">
            <w:pPr>
              <w:jc w:val="right"/>
              <w:rPr>
                <w:sz w:val="16"/>
                <w:szCs w:val="16"/>
                <w:lang w:eastAsia="es-AR"/>
              </w:rPr>
            </w:pPr>
            <w:r w:rsidRPr="00287DFB">
              <w:rPr>
                <w:sz w:val="16"/>
                <w:szCs w:val="16"/>
                <w:lang w:eastAsia="es-AR"/>
              </w:rPr>
              <w:t>(20.148)</w:t>
            </w:r>
          </w:p>
        </w:tc>
        <w:tc>
          <w:tcPr>
            <w:tcW w:w="1417" w:type="dxa"/>
            <w:tcBorders>
              <w:top w:val="nil"/>
              <w:left w:val="nil"/>
              <w:bottom w:val="nil"/>
              <w:right w:val="nil"/>
            </w:tcBorders>
            <w:vAlign w:val="center"/>
          </w:tcPr>
          <w:p w14:paraId="161913F1" w14:textId="77777777" w:rsidR="00F33432" w:rsidRPr="00287DFB" w:rsidRDefault="00F33432" w:rsidP="00F33432">
            <w:pPr>
              <w:jc w:val="right"/>
              <w:rPr>
                <w:sz w:val="16"/>
                <w:szCs w:val="16"/>
                <w:lang w:eastAsia="es-AR"/>
              </w:rPr>
            </w:pPr>
            <w:r w:rsidRPr="005711AC">
              <w:rPr>
                <w:sz w:val="20"/>
              </w:rPr>
              <w:t>(27.802)</w:t>
            </w:r>
          </w:p>
        </w:tc>
      </w:tr>
      <w:tr w:rsidR="00F33432" w:rsidRPr="00287DFB" w14:paraId="3352DA52" w14:textId="77777777" w:rsidTr="005711AC">
        <w:trPr>
          <w:trHeight w:val="283"/>
        </w:trPr>
        <w:tc>
          <w:tcPr>
            <w:tcW w:w="5329" w:type="dxa"/>
            <w:tcBorders>
              <w:top w:val="nil"/>
              <w:left w:val="nil"/>
              <w:bottom w:val="nil"/>
              <w:right w:val="nil"/>
            </w:tcBorders>
            <w:shd w:val="clear" w:color="auto" w:fill="auto"/>
            <w:noWrap/>
            <w:vAlign w:val="center"/>
            <w:hideMark/>
          </w:tcPr>
          <w:p w14:paraId="444A58EE" w14:textId="77777777" w:rsidR="00F33432" w:rsidRPr="00287DFB" w:rsidRDefault="00F33432" w:rsidP="00B4799F">
            <w:pPr>
              <w:tabs>
                <w:tab w:val="left" w:pos="2370"/>
                <w:tab w:val="left" w:pos="2520"/>
              </w:tabs>
              <w:ind w:left="229" w:hanging="229"/>
              <w:jc w:val="left"/>
              <w:rPr>
                <w:sz w:val="18"/>
                <w:szCs w:val="18"/>
                <w:lang w:eastAsia="es-AR"/>
              </w:rPr>
            </w:pPr>
            <w:r w:rsidRPr="00287DFB">
              <w:rPr>
                <w:sz w:val="18"/>
                <w:szCs w:val="18"/>
                <w:lang w:eastAsia="es-AR"/>
              </w:rPr>
              <w:t xml:space="preserve">+ Créditos clasificados irrecuperables en partidas fuera de Balance </w:t>
            </w:r>
          </w:p>
        </w:tc>
        <w:tc>
          <w:tcPr>
            <w:tcW w:w="1418" w:type="dxa"/>
            <w:tcBorders>
              <w:top w:val="nil"/>
              <w:left w:val="nil"/>
              <w:bottom w:val="nil"/>
              <w:right w:val="nil"/>
            </w:tcBorders>
            <w:shd w:val="clear" w:color="auto" w:fill="auto"/>
            <w:noWrap/>
            <w:vAlign w:val="center"/>
            <w:hideMark/>
          </w:tcPr>
          <w:p w14:paraId="734285AA" w14:textId="77777777" w:rsidR="00F33432" w:rsidRPr="00287DFB" w:rsidRDefault="00F33432" w:rsidP="00F33432">
            <w:pPr>
              <w:jc w:val="right"/>
              <w:rPr>
                <w:sz w:val="16"/>
                <w:szCs w:val="16"/>
                <w:lang w:eastAsia="es-AR"/>
              </w:rPr>
            </w:pPr>
            <w:r w:rsidRPr="00287DFB">
              <w:rPr>
                <w:sz w:val="16"/>
                <w:szCs w:val="16"/>
                <w:lang w:eastAsia="es-AR"/>
              </w:rPr>
              <w:t>1.124.438</w:t>
            </w:r>
          </w:p>
        </w:tc>
        <w:tc>
          <w:tcPr>
            <w:tcW w:w="1417" w:type="dxa"/>
            <w:tcBorders>
              <w:top w:val="nil"/>
              <w:left w:val="nil"/>
              <w:bottom w:val="nil"/>
              <w:right w:val="nil"/>
            </w:tcBorders>
            <w:vAlign w:val="center"/>
          </w:tcPr>
          <w:p w14:paraId="5A0EB77A" w14:textId="77777777" w:rsidR="00F33432" w:rsidRPr="00287DFB" w:rsidRDefault="00F33432" w:rsidP="00F33432">
            <w:pPr>
              <w:jc w:val="right"/>
              <w:rPr>
                <w:sz w:val="16"/>
                <w:szCs w:val="16"/>
                <w:lang w:eastAsia="es-AR"/>
              </w:rPr>
            </w:pPr>
            <w:r w:rsidRPr="00287DFB">
              <w:rPr>
                <w:sz w:val="16"/>
                <w:szCs w:val="16"/>
                <w:lang w:eastAsia="es-AR"/>
              </w:rPr>
              <w:t>843.368</w:t>
            </w:r>
          </w:p>
        </w:tc>
        <w:tc>
          <w:tcPr>
            <w:tcW w:w="1417" w:type="dxa"/>
            <w:tcBorders>
              <w:top w:val="nil"/>
              <w:left w:val="nil"/>
              <w:bottom w:val="nil"/>
              <w:right w:val="nil"/>
            </w:tcBorders>
            <w:vAlign w:val="center"/>
          </w:tcPr>
          <w:p w14:paraId="01A1B2BE" w14:textId="77777777" w:rsidR="00F33432" w:rsidRPr="00287DFB" w:rsidRDefault="00F33432" w:rsidP="00F33432">
            <w:pPr>
              <w:jc w:val="right"/>
              <w:rPr>
                <w:sz w:val="16"/>
                <w:szCs w:val="16"/>
                <w:lang w:eastAsia="es-AR"/>
              </w:rPr>
            </w:pPr>
            <w:r w:rsidRPr="005711AC">
              <w:rPr>
                <w:sz w:val="20"/>
              </w:rPr>
              <w:t>468.994</w:t>
            </w:r>
          </w:p>
        </w:tc>
      </w:tr>
      <w:tr w:rsidR="00F33432" w:rsidRPr="00287DFB" w14:paraId="283564CB" w14:textId="77777777" w:rsidTr="005711AC">
        <w:trPr>
          <w:trHeight w:val="283"/>
        </w:trPr>
        <w:tc>
          <w:tcPr>
            <w:tcW w:w="5329" w:type="dxa"/>
            <w:tcBorders>
              <w:top w:val="nil"/>
              <w:left w:val="nil"/>
              <w:bottom w:val="nil"/>
              <w:right w:val="nil"/>
            </w:tcBorders>
            <w:shd w:val="clear" w:color="auto" w:fill="auto"/>
            <w:noWrap/>
            <w:vAlign w:val="center"/>
          </w:tcPr>
          <w:p w14:paraId="0C8E5795" w14:textId="77777777" w:rsidR="00F33432" w:rsidRPr="00287DFB" w:rsidRDefault="00F33432" w:rsidP="00B4799F">
            <w:pPr>
              <w:tabs>
                <w:tab w:val="left" w:pos="2370"/>
                <w:tab w:val="left" w:pos="2520"/>
              </w:tabs>
              <w:ind w:left="229" w:hanging="229"/>
              <w:jc w:val="left"/>
              <w:rPr>
                <w:sz w:val="18"/>
                <w:szCs w:val="18"/>
                <w:lang w:eastAsia="es-AR"/>
              </w:rPr>
            </w:pPr>
            <w:r w:rsidRPr="00287DFB">
              <w:rPr>
                <w:sz w:val="18"/>
                <w:szCs w:val="18"/>
                <w:lang w:eastAsia="es-AR"/>
              </w:rPr>
              <w:t>+ Fideicomisos Financieros</w:t>
            </w:r>
          </w:p>
        </w:tc>
        <w:tc>
          <w:tcPr>
            <w:tcW w:w="1418" w:type="dxa"/>
            <w:tcBorders>
              <w:top w:val="nil"/>
              <w:left w:val="nil"/>
              <w:bottom w:val="nil"/>
              <w:right w:val="nil"/>
            </w:tcBorders>
            <w:shd w:val="clear" w:color="auto" w:fill="auto"/>
            <w:noWrap/>
            <w:vAlign w:val="center"/>
          </w:tcPr>
          <w:p w14:paraId="4BC29B4C" w14:textId="77777777" w:rsidR="00F33432" w:rsidRPr="00287DFB" w:rsidRDefault="00F33432" w:rsidP="00F33432">
            <w:pPr>
              <w:jc w:val="right"/>
              <w:rPr>
                <w:sz w:val="16"/>
                <w:szCs w:val="16"/>
                <w:lang w:eastAsia="es-AR"/>
              </w:rPr>
            </w:pPr>
            <w:r w:rsidRPr="00287DFB">
              <w:rPr>
                <w:sz w:val="16"/>
                <w:szCs w:val="16"/>
                <w:lang w:eastAsia="es-AR"/>
              </w:rPr>
              <w:t>19.731</w:t>
            </w:r>
          </w:p>
        </w:tc>
        <w:tc>
          <w:tcPr>
            <w:tcW w:w="1417" w:type="dxa"/>
            <w:tcBorders>
              <w:top w:val="nil"/>
              <w:left w:val="nil"/>
              <w:bottom w:val="nil"/>
              <w:right w:val="nil"/>
            </w:tcBorders>
            <w:vAlign w:val="center"/>
          </w:tcPr>
          <w:p w14:paraId="03CCA298" w14:textId="77777777" w:rsidR="00F33432" w:rsidRPr="00287DFB" w:rsidRDefault="00F33432" w:rsidP="00F33432">
            <w:pPr>
              <w:jc w:val="right"/>
              <w:rPr>
                <w:sz w:val="16"/>
                <w:szCs w:val="16"/>
                <w:lang w:eastAsia="es-AR"/>
              </w:rPr>
            </w:pPr>
            <w:r w:rsidRPr="00287DFB">
              <w:rPr>
                <w:sz w:val="16"/>
                <w:szCs w:val="16"/>
                <w:lang w:eastAsia="es-AR"/>
              </w:rPr>
              <w:t>-</w:t>
            </w:r>
          </w:p>
        </w:tc>
        <w:tc>
          <w:tcPr>
            <w:tcW w:w="1417" w:type="dxa"/>
            <w:tcBorders>
              <w:top w:val="nil"/>
              <w:left w:val="nil"/>
              <w:bottom w:val="nil"/>
              <w:right w:val="nil"/>
            </w:tcBorders>
            <w:vAlign w:val="center"/>
          </w:tcPr>
          <w:p w14:paraId="5C865345" w14:textId="77777777" w:rsidR="00F33432" w:rsidRPr="00287DFB" w:rsidRDefault="00F33432" w:rsidP="00F33432">
            <w:pPr>
              <w:jc w:val="right"/>
              <w:rPr>
                <w:sz w:val="16"/>
                <w:szCs w:val="16"/>
                <w:lang w:eastAsia="es-AR"/>
              </w:rPr>
            </w:pPr>
            <w:r w:rsidRPr="005711AC">
              <w:rPr>
                <w:sz w:val="20"/>
              </w:rPr>
              <w:t>-</w:t>
            </w:r>
          </w:p>
        </w:tc>
      </w:tr>
      <w:tr w:rsidR="00F33432" w:rsidRPr="00287DFB" w14:paraId="0FB1AAB2" w14:textId="77777777" w:rsidTr="005711AC">
        <w:trPr>
          <w:trHeight w:val="283"/>
        </w:trPr>
        <w:tc>
          <w:tcPr>
            <w:tcW w:w="5329" w:type="dxa"/>
            <w:tcBorders>
              <w:top w:val="nil"/>
              <w:left w:val="nil"/>
              <w:bottom w:val="nil"/>
              <w:right w:val="nil"/>
            </w:tcBorders>
            <w:shd w:val="clear" w:color="auto" w:fill="auto"/>
            <w:noWrap/>
            <w:vAlign w:val="center"/>
            <w:hideMark/>
          </w:tcPr>
          <w:p w14:paraId="23689AB6" w14:textId="77777777" w:rsidR="00F33432" w:rsidRPr="00287DFB" w:rsidRDefault="00F33432" w:rsidP="00B4799F">
            <w:pPr>
              <w:tabs>
                <w:tab w:val="left" w:pos="2370"/>
                <w:tab w:val="left" w:pos="2520"/>
              </w:tabs>
              <w:jc w:val="left"/>
              <w:rPr>
                <w:sz w:val="18"/>
                <w:szCs w:val="18"/>
                <w:lang w:eastAsia="es-AR"/>
              </w:rPr>
            </w:pPr>
            <w:r w:rsidRPr="00287DFB">
              <w:rPr>
                <w:sz w:val="18"/>
                <w:szCs w:val="18"/>
                <w:lang w:eastAsia="es-AR"/>
              </w:rPr>
              <w:t xml:space="preserve">Préstamos y Otras financiaciones según </w:t>
            </w:r>
            <w:r w:rsidR="00486236" w:rsidRPr="00486236">
              <w:rPr>
                <w:sz w:val="18"/>
                <w:szCs w:val="18"/>
                <w:lang w:eastAsia="es-AR"/>
              </w:rPr>
              <w:t>categoría de cartera por riesgo</w:t>
            </w:r>
            <w:r w:rsidRPr="00287DFB">
              <w:rPr>
                <w:sz w:val="18"/>
                <w:szCs w:val="18"/>
                <w:lang w:eastAsia="es-AR"/>
              </w:rPr>
              <w:t xml:space="preserve"> </w:t>
            </w:r>
          </w:p>
        </w:tc>
        <w:tc>
          <w:tcPr>
            <w:tcW w:w="1418" w:type="dxa"/>
            <w:tcBorders>
              <w:top w:val="single" w:sz="4" w:space="0" w:color="auto"/>
              <w:left w:val="nil"/>
              <w:bottom w:val="double" w:sz="6" w:space="0" w:color="auto"/>
              <w:right w:val="nil"/>
            </w:tcBorders>
            <w:shd w:val="clear" w:color="auto" w:fill="auto"/>
            <w:noWrap/>
            <w:vAlign w:val="center"/>
            <w:hideMark/>
          </w:tcPr>
          <w:p w14:paraId="7F03FF38" w14:textId="77777777" w:rsidR="00F33432" w:rsidRPr="00287DFB" w:rsidRDefault="00F33432" w:rsidP="00F33432">
            <w:pPr>
              <w:jc w:val="right"/>
              <w:rPr>
                <w:b/>
                <w:sz w:val="16"/>
                <w:szCs w:val="16"/>
                <w:lang w:eastAsia="es-AR"/>
              </w:rPr>
            </w:pPr>
            <w:r w:rsidRPr="00287DFB">
              <w:rPr>
                <w:b/>
                <w:sz w:val="16"/>
                <w:szCs w:val="16"/>
                <w:lang w:eastAsia="es-AR"/>
              </w:rPr>
              <w:t>8.829.427</w:t>
            </w:r>
          </w:p>
        </w:tc>
        <w:tc>
          <w:tcPr>
            <w:tcW w:w="1417" w:type="dxa"/>
            <w:tcBorders>
              <w:top w:val="single" w:sz="4" w:space="0" w:color="auto"/>
              <w:left w:val="nil"/>
              <w:bottom w:val="double" w:sz="6" w:space="0" w:color="auto"/>
              <w:right w:val="nil"/>
            </w:tcBorders>
            <w:vAlign w:val="center"/>
          </w:tcPr>
          <w:p w14:paraId="57631602" w14:textId="77777777" w:rsidR="00F33432" w:rsidRPr="00287DFB" w:rsidRDefault="00F33432" w:rsidP="00F33432">
            <w:pPr>
              <w:jc w:val="right"/>
              <w:rPr>
                <w:b/>
                <w:sz w:val="16"/>
                <w:szCs w:val="16"/>
                <w:lang w:eastAsia="es-AR"/>
              </w:rPr>
            </w:pPr>
            <w:r w:rsidRPr="00287DFB">
              <w:rPr>
                <w:b/>
                <w:sz w:val="16"/>
                <w:szCs w:val="16"/>
                <w:lang w:eastAsia="es-AR"/>
              </w:rPr>
              <w:t>9.506.760</w:t>
            </w:r>
          </w:p>
        </w:tc>
        <w:tc>
          <w:tcPr>
            <w:tcW w:w="1417" w:type="dxa"/>
            <w:tcBorders>
              <w:top w:val="single" w:sz="4" w:space="0" w:color="auto"/>
              <w:left w:val="nil"/>
              <w:bottom w:val="double" w:sz="6" w:space="0" w:color="auto"/>
              <w:right w:val="nil"/>
            </w:tcBorders>
            <w:vAlign w:val="center"/>
          </w:tcPr>
          <w:p w14:paraId="0F501E93" w14:textId="77777777" w:rsidR="00F33432" w:rsidRPr="00287DFB" w:rsidRDefault="00F33432" w:rsidP="00F33432">
            <w:pPr>
              <w:jc w:val="right"/>
              <w:rPr>
                <w:b/>
                <w:sz w:val="16"/>
                <w:szCs w:val="16"/>
                <w:lang w:eastAsia="es-AR"/>
              </w:rPr>
            </w:pPr>
            <w:r w:rsidRPr="00287DFB">
              <w:rPr>
                <w:b/>
                <w:sz w:val="16"/>
                <w:szCs w:val="16"/>
                <w:lang w:eastAsia="es-AR"/>
              </w:rPr>
              <w:t>8.164.657</w:t>
            </w:r>
          </w:p>
        </w:tc>
      </w:tr>
    </w:tbl>
    <w:p w14:paraId="2DEE3878" w14:textId="77777777" w:rsidR="00F33432" w:rsidRPr="00287DFB" w:rsidRDefault="00F33432" w:rsidP="00F33432">
      <w:pPr>
        <w:pStyle w:val="BodyText22"/>
      </w:pPr>
    </w:p>
    <w:p w14:paraId="26F92A36" w14:textId="77777777" w:rsidR="00F33432" w:rsidRPr="00287DFB" w:rsidRDefault="00F33432" w:rsidP="00F33432">
      <w:pPr>
        <w:pStyle w:val="BodyText22"/>
        <w:numPr>
          <w:ilvl w:val="0"/>
          <w:numId w:val="60"/>
        </w:numPr>
      </w:pPr>
      <w:r w:rsidRPr="00287DFB">
        <w:t>Incluye los créditos clasificados como irrecuperables registrados en partidas fuera de balance.</w:t>
      </w:r>
    </w:p>
    <w:p w14:paraId="3FD5328F" w14:textId="77777777" w:rsidR="00F33432" w:rsidRPr="00287DFB" w:rsidRDefault="00F33432" w:rsidP="00F33432">
      <w:pPr>
        <w:pStyle w:val="BodyText22"/>
        <w:rPr>
          <w:b/>
        </w:rPr>
      </w:pPr>
    </w:p>
    <w:p w14:paraId="710162BA" w14:textId="77777777" w:rsidR="00F33432" w:rsidRPr="00287DFB" w:rsidRDefault="00F33432" w:rsidP="00F33432">
      <w:pPr>
        <w:pStyle w:val="Level3"/>
        <w:keepNext w:val="0"/>
        <w:widowControl w:val="0"/>
        <w:spacing w:after="0"/>
        <w:rPr>
          <w:b w:val="0"/>
          <w:i/>
        </w:rPr>
      </w:pPr>
      <w:r w:rsidRPr="00287DFB">
        <w:rPr>
          <w:b w:val="0"/>
          <w:i/>
        </w:rPr>
        <w:t>Cartera de Títulos públicos y privados</w:t>
      </w:r>
    </w:p>
    <w:p w14:paraId="5D355E0C" w14:textId="77777777" w:rsidR="00F33432" w:rsidRPr="00287DFB" w:rsidRDefault="00F33432" w:rsidP="00F33432">
      <w:pPr>
        <w:pStyle w:val="BodyText22"/>
      </w:pPr>
    </w:p>
    <w:p w14:paraId="6365E286" w14:textId="77777777" w:rsidR="00F33432" w:rsidRPr="00287DFB" w:rsidRDefault="00F33432" w:rsidP="00F33432">
      <w:pPr>
        <w:pStyle w:val="BodyText22"/>
      </w:pPr>
      <w:r w:rsidRPr="00287DFB">
        <w:t>La cartera de valores negociables de CFA al 31 de diciembre de 2019 representa el 2,69% de su activo y corresponden a títulos públicos y letras del BCRA, e inversiones en instrumentos de patrimonio</w:t>
      </w:r>
    </w:p>
    <w:p w14:paraId="56B02BA9" w14:textId="77777777" w:rsidR="00F33432" w:rsidRPr="00287DFB" w:rsidRDefault="00F33432" w:rsidP="00F33432">
      <w:pPr>
        <w:pStyle w:val="BodyText22"/>
      </w:pPr>
    </w:p>
    <w:p w14:paraId="3F87CB56" w14:textId="77777777" w:rsidR="00F33432" w:rsidRPr="00287DFB" w:rsidRDefault="00F33432" w:rsidP="00F33432">
      <w:pPr>
        <w:widowControl w:val="0"/>
        <w:jc w:val="both"/>
        <w:rPr>
          <w:sz w:val="20"/>
          <w:szCs w:val="20"/>
        </w:rPr>
      </w:pPr>
      <w:r w:rsidRPr="00287DFB">
        <w:rPr>
          <w:sz w:val="20"/>
          <w:szCs w:val="20"/>
        </w:rPr>
        <w:t>El siguiente cuadro muestra el detalle de valores negociables privados y públicos en cartera al 31 de diciembre de 2019 y 2018</w:t>
      </w:r>
      <w:r w:rsidRPr="00287DFB">
        <w:rPr>
          <w:sz w:val="20"/>
          <w:szCs w:val="20"/>
          <w:vertAlign w:val="superscript"/>
        </w:rPr>
        <w:t>(**)</w:t>
      </w:r>
      <w:r w:rsidRPr="00287DFB">
        <w:rPr>
          <w:sz w:val="20"/>
          <w:szCs w:val="20"/>
        </w:rPr>
        <w:t>:</w:t>
      </w:r>
    </w:p>
    <w:p w14:paraId="57906D05" w14:textId="77777777" w:rsidR="00F33432" w:rsidRPr="00287DFB" w:rsidRDefault="00F33432" w:rsidP="00F33432">
      <w:pPr>
        <w:widowControl w:val="0"/>
        <w:jc w:val="both"/>
        <w:rPr>
          <w:lang w:val="es-MX"/>
        </w:rPr>
      </w:pPr>
    </w:p>
    <w:tbl>
      <w:tblPr>
        <w:tblpPr w:leftFromText="141" w:rightFromText="141" w:vertAnchor="text" w:horzAnchor="margin" w:tblpXSpec="center" w:tblpY="-70"/>
        <w:tblW w:w="9424" w:type="dxa"/>
        <w:tblLayout w:type="fixed"/>
        <w:tblCellMar>
          <w:left w:w="70" w:type="dxa"/>
          <w:right w:w="70" w:type="dxa"/>
        </w:tblCellMar>
        <w:tblLook w:val="00A0" w:firstRow="1" w:lastRow="0" w:firstColumn="1" w:lastColumn="0" w:noHBand="0" w:noVBand="0"/>
      </w:tblPr>
      <w:tblGrid>
        <w:gridCol w:w="3042"/>
        <w:gridCol w:w="852"/>
        <w:gridCol w:w="1021"/>
        <w:gridCol w:w="506"/>
        <w:gridCol w:w="1021"/>
        <w:gridCol w:w="1022"/>
        <w:gridCol w:w="980"/>
        <w:gridCol w:w="980"/>
      </w:tblGrid>
      <w:tr w:rsidR="005711AC" w:rsidRPr="00287DFB" w14:paraId="5C39B840" w14:textId="77777777" w:rsidTr="005711AC">
        <w:trPr>
          <w:trHeight w:val="231"/>
        </w:trPr>
        <w:tc>
          <w:tcPr>
            <w:tcW w:w="3042" w:type="dxa"/>
            <w:vMerge w:val="restart"/>
            <w:shd w:val="clear" w:color="auto" w:fill="auto"/>
            <w:noWrap/>
            <w:vAlign w:val="center"/>
          </w:tcPr>
          <w:p w14:paraId="5AB33D4B" w14:textId="77777777" w:rsidR="00F33432" w:rsidRPr="00287DFB" w:rsidRDefault="00F33432" w:rsidP="00B4799F">
            <w:pPr>
              <w:jc w:val="left"/>
              <w:rPr>
                <w:b/>
                <w:sz w:val="16"/>
                <w:szCs w:val="18"/>
                <w:lang w:eastAsia="es-AR"/>
              </w:rPr>
            </w:pPr>
            <w:r w:rsidRPr="00287DFB">
              <w:rPr>
                <w:b/>
                <w:sz w:val="16"/>
                <w:szCs w:val="18"/>
                <w:lang w:eastAsia="es-AR"/>
              </w:rPr>
              <w:t>Denominación</w:t>
            </w:r>
          </w:p>
        </w:tc>
        <w:tc>
          <w:tcPr>
            <w:tcW w:w="852" w:type="dxa"/>
            <w:vMerge w:val="restart"/>
            <w:shd w:val="clear" w:color="auto" w:fill="auto"/>
            <w:noWrap/>
            <w:vAlign w:val="center"/>
          </w:tcPr>
          <w:p w14:paraId="29435657" w14:textId="77777777" w:rsidR="00F33432" w:rsidRPr="00287DFB" w:rsidRDefault="00F33432" w:rsidP="00F33432">
            <w:pPr>
              <w:rPr>
                <w:b/>
                <w:sz w:val="16"/>
                <w:szCs w:val="18"/>
                <w:lang w:eastAsia="es-AR"/>
              </w:rPr>
            </w:pPr>
            <w:r w:rsidRPr="00287DFB">
              <w:rPr>
                <w:b/>
                <w:sz w:val="16"/>
                <w:szCs w:val="18"/>
                <w:lang w:eastAsia="es-AR"/>
              </w:rPr>
              <w:t>Identificación</w:t>
            </w:r>
          </w:p>
        </w:tc>
        <w:tc>
          <w:tcPr>
            <w:tcW w:w="3570" w:type="dxa"/>
            <w:gridSpan w:val="4"/>
            <w:tcBorders>
              <w:bottom w:val="single" w:sz="4" w:space="0" w:color="auto"/>
            </w:tcBorders>
            <w:shd w:val="clear" w:color="auto" w:fill="auto"/>
            <w:vAlign w:val="center"/>
          </w:tcPr>
          <w:p w14:paraId="17541742" w14:textId="77777777" w:rsidR="00F33432" w:rsidRPr="00287DFB" w:rsidRDefault="00F33432" w:rsidP="005711AC">
            <w:pPr>
              <w:jc w:val="both"/>
              <w:rPr>
                <w:b/>
                <w:sz w:val="16"/>
                <w:szCs w:val="18"/>
                <w:lang w:eastAsia="es-AR"/>
              </w:rPr>
            </w:pPr>
            <w:r w:rsidRPr="00287DFB">
              <w:rPr>
                <w:b/>
                <w:sz w:val="16"/>
                <w:szCs w:val="18"/>
                <w:lang w:eastAsia="es-AR"/>
              </w:rPr>
              <w:t>TENENCIA</w:t>
            </w:r>
          </w:p>
        </w:tc>
        <w:tc>
          <w:tcPr>
            <w:tcW w:w="1960" w:type="dxa"/>
            <w:gridSpan w:val="2"/>
            <w:tcBorders>
              <w:bottom w:val="single" w:sz="4" w:space="0" w:color="auto"/>
            </w:tcBorders>
            <w:shd w:val="clear" w:color="auto" w:fill="auto"/>
            <w:vAlign w:val="center"/>
          </w:tcPr>
          <w:p w14:paraId="100CF5AD" w14:textId="77777777" w:rsidR="00F33432" w:rsidRPr="00287DFB" w:rsidRDefault="00F33432" w:rsidP="00F33432">
            <w:pPr>
              <w:rPr>
                <w:b/>
                <w:sz w:val="16"/>
                <w:szCs w:val="18"/>
                <w:lang w:eastAsia="es-AR"/>
              </w:rPr>
            </w:pPr>
            <w:r w:rsidRPr="00287DFB">
              <w:rPr>
                <w:b/>
                <w:sz w:val="16"/>
                <w:szCs w:val="18"/>
                <w:lang w:eastAsia="es-AR"/>
              </w:rPr>
              <w:t>POSICION</w:t>
            </w:r>
          </w:p>
        </w:tc>
      </w:tr>
      <w:tr w:rsidR="00684446" w:rsidRPr="00287DFB" w14:paraId="3A559096" w14:textId="77777777" w:rsidTr="00F33432">
        <w:trPr>
          <w:cantSplit/>
          <w:trHeight w:val="891"/>
        </w:trPr>
        <w:tc>
          <w:tcPr>
            <w:tcW w:w="3042" w:type="dxa"/>
            <w:vMerge/>
            <w:tcBorders>
              <w:bottom w:val="single" w:sz="4" w:space="0" w:color="auto"/>
            </w:tcBorders>
            <w:shd w:val="clear" w:color="auto" w:fill="auto"/>
            <w:noWrap/>
          </w:tcPr>
          <w:p w14:paraId="2D5E5740" w14:textId="77777777" w:rsidR="00F33432" w:rsidRPr="00287DFB" w:rsidRDefault="00F33432" w:rsidP="00B4799F">
            <w:pPr>
              <w:jc w:val="left"/>
              <w:rPr>
                <w:b/>
                <w:sz w:val="16"/>
                <w:szCs w:val="18"/>
                <w:lang w:eastAsia="es-AR"/>
              </w:rPr>
            </w:pPr>
          </w:p>
        </w:tc>
        <w:tc>
          <w:tcPr>
            <w:tcW w:w="852" w:type="dxa"/>
            <w:vMerge/>
            <w:tcBorders>
              <w:bottom w:val="single" w:sz="4" w:space="0" w:color="auto"/>
            </w:tcBorders>
            <w:shd w:val="clear" w:color="auto" w:fill="auto"/>
            <w:noWrap/>
          </w:tcPr>
          <w:p w14:paraId="17461096" w14:textId="77777777" w:rsidR="00F33432" w:rsidRPr="00287DFB" w:rsidRDefault="00F33432" w:rsidP="00F33432">
            <w:pPr>
              <w:rPr>
                <w:b/>
                <w:sz w:val="16"/>
                <w:szCs w:val="18"/>
                <w:lang w:eastAsia="es-AR"/>
              </w:rPr>
            </w:pPr>
          </w:p>
        </w:tc>
        <w:tc>
          <w:tcPr>
            <w:tcW w:w="1527" w:type="dxa"/>
            <w:gridSpan w:val="2"/>
            <w:tcBorders>
              <w:top w:val="single" w:sz="4" w:space="0" w:color="auto"/>
              <w:bottom w:val="single" w:sz="4" w:space="0" w:color="auto"/>
            </w:tcBorders>
            <w:shd w:val="clear" w:color="auto" w:fill="auto"/>
            <w:vAlign w:val="center"/>
          </w:tcPr>
          <w:p w14:paraId="75F71844" w14:textId="77777777" w:rsidR="00F33432" w:rsidRPr="00287DFB" w:rsidRDefault="00F33432" w:rsidP="00F33432">
            <w:pPr>
              <w:rPr>
                <w:b/>
                <w:sz w:val="16"/>
                <w:szCs w:val="18"/>
                <w:lang w:eastAsia="es-AR"/>
              </w:rPr>
            </w:pPr>
            <w:r w:rsidRPr="00287DFB">
              <w:rPr>
                <w:b/>
                <w:sz w:val="16"/>
                <w:szCs w:val="18"/>
                <w:lang w:eastAsia="es-AR"/>
              </w:rPr>
              <w:t>Valor Razonable</w:t>
            </w:r>
          </w:p>
        </w:tc>
        <w:tc>
          <w:tcPr>
            <w:tcW w:w="1021" w:type="dxa"/>
            <w:tcBorders>
              <w:top w:val="single" w:sz="4" w:space="0" w:color="auto"/>
              <w:bottom w:val="single" w:sz="4" w:space="0" w:color="auto"/>
            </w:tcBorders>
            <w:shd w:val="clear" w:color="auto" w:fill="auto"/>
            <w:noWrap/>
            <w:vAlign w:val="center"/>
          </w:tcPr>
          <w:p w14:paraId="236AD760" w14:textId="77777777" w:rsidR="00F33432" w:rsidRPr="00287DFB" w:rsidRDefault="00F33432" w:rsidP="00F33432">
            <w:pPr>
              <w:rPr>
                <w:b/>
                <w:sz w:val="16"/>
                <w:szCs w:val="18"/>
                <w:lang w:eastAsia="es-AR"/>
              </w:rPr>
            </w:pPr>
            <w:r w:rsidRPr="00287DFB">
              <w:rPr>
                <w:b/>
                <w:sz w:val="16"/>
                <w:szCs w:val="18"/>
                <w:lang w:eastAsia="es-AR"/>
              </w:rPr>
              <w:t xml:space="preserve">Saldo de libros </w:t>
            </w:r>
          </w:p>
          <w:p w14:paraId="54D53C4A" w14:textId="77777777" w:rsidR="00F33432" w:rsidRPr="00287DFB" w:rsidRDefault="00F33432" w:rsidP="00F33432">
            <w:pPr>
              <w:rPr>
                <w:b/>
                <w:sz w:val="16"/>
                <w:szCs w:val="18"/>
                <w:lang w:eastAsia="es-AR"/>
              </w:rPr>
            </w:pPr>
            <w:r w:rsidRPr="00287DFB">
              <w:rPr>
                <w:b/>
                <w:sz w:val="16"/>
                <w:szCs w:val="18"/>
                <w:lang w:eastAsia="es-AR"/>
              </w:rPr>
              <w:t>31/12/2019</w:t>
            </w:r>
          </w:p>
        </w:tc>
        <w:tc>
          <w:tcPr>
            <w:tcW w:w="1021" w:type="dxa"/>
            <w:tcBorders>
              <w:top w:val="single" w:sz="4" w:space="0" w:color="auto"/>
              <w:bottom w:val="single" w:sz="4" w:space="0" w:color="auto"/>
            </w:tcBorders>
            <w:shd w:val="clear" w:color="auto" w:fill="auto"/>
            <w:vAlign w:val="center"/>
          </w:tcPr>
          <w:p w14:paraId="1376C87D" w14:textId="77777777" w:rsidR="00F33432" w:rsidRPr="00287DFB" w:rsidRDefault="00F33432" w:rsidP="00F33432">
            <w:pPr>
              <w:rPr>
                <w:b/>
                <w:sz w:val="16"/>
                <w:szCs w:val="18"/>
                <w:lang w:eastAsia="es-AR"/>
              </w:rPr>
            </w:pPr>
            <w:r w:rsidRPr="00287DFB">
              <w:rPr>
                <w:b/>
                <w:sz w:val="16"/>
                <w:szCs w:val="18"/>
                <w:lang w:eastAsia="es-AR"/>
              </w:rPr>
              <w:t>Saldo de libros</w:t>
            </w:r>
          </w:p>
          <w:p w14:paraId="4EF62293" w14:textId="77777777" w:rsidR="00F33432" w:rsidRPr="00287DFB" w:rsidRDefault="00F33432" w:rsidP="00F33432">
            <w:pPr>
              <w:rPr>
                <w:b/>
                <w:sz w:val="16"/>
                <w:szCs w:val="18"/>
                <w:lang w:eastAsia="es-AR"/>
              </w:rPr>
            </w:pPr>
            <w:r w:rsidRPr="00287DFB">
              <w:rPr>
                <w:b/>
                <w:sz w:val="16"/>
                <w:szCs w:val="18"/>
                <w:lang w:eastAsia="es-AR"/>
              </w:rPr>
              <w:t>31/12/2018</w:t>
            </w:r>
          </w:p>
        </w:tc>
        <w:tc>
          <w:tcPr>
            <w:tcW w:w="980" w:type="dxa"/>
            <w:tcBorders>
              <w:top w:val="single" w:sz="4" w:space="0" w:color="auto"/>
              <w:bottom w:val="single" w:sz="4" w:space="0" w:color="auto"/>
            </w:tcBorders>
            <w:shd w:val="clear" w:color="auto" w:fill="auto"/>
            <w:noWrap/>
            <w:vAlign w:val="center"/>
          </w:tcPr>
          <w:p w14:paraId="53993FF6" w14:textId="77777777" w:rsidR="00F33432" w:rsidRPr="00287DFB" w:rsidRDefault="00F33432" w:rsidP="00F33432">
            <w:pPr>
              <w:rPr>
                <w:b/>
                <w:sz w:val="16"/>
                <w:szCs w:val="18"/>
                <w:lang w:eastAsia="es-AR"/>
              </w:rPr>
            </w:pPr>
            <w:r w:rsidRPr="00287DFB">
              <w:rPr>
                <w:b/>
                <w:sz w:val="16"/>
                <w:szCs w:val="18"/>
                <w:lang w:eastAsia="es-AR"/>
              </w:rPr>
              <w:t xml:space="preserve">Posición sin </w:t>
            </w:r>
          </w:p>
          <w:p w14:paraId="3937A30C" w14:textId="77777777" w:rsidR="00F33432" w:rsidRPr="00287DFB" w:rsidRDefault="00F33432" w:rsidP="00F33432">
            <w:pPr>
              <w:rPr>
                <w:b/>
                <w:sz w:val="16"/>
                <w:szCs w:val="18"/>
                <w:lang w:eastAsia="es-AR"/>
              </w:rPr>
            </w:pPr>
            <w:r w:rsidRPr="00287DFB">
              <w:rPr>
                <w:b/>
                <w:sz w:val="16"/>
                <w:szCs w:val="18"/>
                <w:lang w:eastAsia="es-AR"/>
              </w:rPr>
              <w:t>opciones</w:t>
            </w:r>
          </w:p>
        </w:tc>
        <w:tc>
          <w:tcPr>
            <w:tcW w:w="980" w:type="dxa"/>
            <w:tcBorders>
              <w:top w:val="single" w:sz="4" w:space="0" w:color="auto"/>
              <w:bottom w:val="single" w:sz="4" w:space="0" w:color="auto"/>
            </w:tcBorders>
            <w:shd w:val="clear" w:color="auto" w:fill="auto"/>
            <w:noWrap/>
            <w:vAlign w:val="center"/>
          </w:tcPr>
          <w:p w14:paraId="2676E5AB" w14:textId="77777777" w:rsidR="00F33432" w:rsidRPr="00287DFB" w:rsidRDefault="00F33432" w:rsidP="00F33432">
            <w:pPr>
              <w:rPr>
                <w:b/>
                <w:sz w:val="16"/>
                <w:szCs w:val="18"/>
                <w:lang w:eastAsia="es-AR"/>
              </w:rPr>
            </w:pPr>
            <w:r w:rsidRPr="00287DFB">
              <w:rPr>
                <w:b/>
                <w:sz w:val="16"/>
                <w:szCs w:val="18"/>
                <w:lang w:eastAsia="es-AR"/>
              </w:rPr>
              <w:t>Final</w:t>
            </w:r>
          </w:p>
        </w:tc>
      </w:tr>
      <w:tr w:rsidR="00684446" w:rsidRPr="00287DFB" w14:paraId="44CC3006" w14:textId="77777777" w:rsidTr="00F33432">
        <w:trPr>
          <w:trHeight w:val="71"/>
        </w:trPr>
        <w:tc>
          <w:tcPr>
            <w:tcW w:w="3042" w:type="dxa"/>
            <w:shd w:val="clear" w:color="000000" w:fill="FFFFFF"/>
            <w:noWrap/>
            <w:vAlign w:val="center"/>
          </w:tcPr>
          <w:p w14:paraId="7F989E8F" w14:textId="77777777" w:rsidR="00F33432" w:rsidRPr="00287DFB" w:rsidRDefault="00F33432" w:rsidP="00B4799F">
            <w:pPr>
              <w:jc w:val="left"/>
              <w:rPr>
                <w:b/>
                <w:sz w:val="10"/>
                <w:szCs w:val="18"/>
                <w:lang w:eastAsia="es-AR"/>
              </w:rPr>
            </w:pPr>
          </w:p>
        </w:tc>
        <w:tc>
          <w:tcPr>
            <w:tcW w:w="852" w:type="dxa"/>
            <w:shd w:val="clear" w:color="000000" w:fill="FFFFFF"/>
            <w:noWrap/>
            <w:vAlign w:val="center"/>
          </w:tcPr>
          <w:p w14:paraId="1D07CC83" w14:textId="77777777" w:rsidR="00F33432" w:rsidRPr="00287DFB" w:rsidRDefault="00F33432" w:rsidP="00F33432">
            <w:pPr>
              <w:rPr>
                <w:b/>
                <w:sz w:val="10"/>
                <w:szCs w:val="18"/>
                <w:lang w:eastAsia="es-AR"/>
              </w:rPr>
            </w:pPr>
          </w:p>
        </w:tc>
        <w:tc>
          <w:tcPr>
            <w:tcW w:w="1527" w:type="dxa"/>
            <w:gridSpan w:val="2"/>
            <w:tcBorders>
              <w:top w:val="single" w:sz="4" w:space="0" w:color="auto"/>
            </w:tcBorders>
            <w:shd w:val="clear" w:color="000000" w:fill="FFFFFF"/>
            <w:vAlign w:val="center"/>
          </w:tcPr>
          <w:p w14:paraId="4F3D7B1B" w14:textId="77777777" w:rsidR="00F33432" w:rsidRPr="00287DFB" w:rsidRDefault="00F33432" w:rsidP="00F33432">
            <w:pPr>
              <w:jc w:val="right"/>
              <w:rPr>
                <w:b/>
                <w:sz w:val="10"/>
                <w:szCs w:val="18"/>
                <w:lang w:eastAsia="es-AR"/>
              </w:rPr>
            </w:pPr>
          </w:p>
        </w:tc>
        <w:tc>
          <w:tcPr>
            <w:tcW w:w="2042" w:type="dxa"/>
            <w:gridSpan w:val="2"/>
            <w:tcBorders>
              <w:top w:val="single" w:sz="4" w:space="0" w:color="auto"/>
            </w:tcBorders>
            <w:shd w:val="clear" w:color="000000" w:fill="FFFFFF"/>
            <w:noWrap/>
            <w:vAlign w:val="center"/>
          </w:tcPr>
          <w:p w14:paraId="04A89986" w14:textId="77777777" w:rsidR="00F33432" w:rsidRPr="00287DFB" w:rsidRDefault="00F33432" w:rsidP="00F33432">
            <w:pPr>
              <w:tabs>
                <w:tab w:val="left" w:pos="783"/>
              </w:tabs>
              <w:jc w:val="right"/>
              <w:rPr>
                <w:b/>
                <w:sz w:val="10"/>
                <w:szCs w:val="18"/>
                <w:lang w:eastAsia="es-AR"/>
              </w:rPr>
            </w:pPr>
          </w:p>
        </w:tc>
        <w:tc>
          <w:tcPr>
            <w:tcW w:w="980" w:type="dxa"/>
            <w:tcBorders>
              <w:top w:val="single" w:sz="4" w:space="0" w:color="auto"/>
            </w:tcBorders>
            <w:shd w:val="clear" w:color="000000" w:fill="FFFFFF"/>
            <w:noWrap/>
            <w:vAlign w:val="center"/>
          </w:tcPr>
          <w:p w14:paraId="53164D92" w14:textId="77777777" w:rsidR="00F33432" w:rsidRPr="00287DFB" w:rsidRDefault="00F33432" w:rsidP="00F33432">
            <w:pPr>
              <w:tabs>
                <w:tab w:val="left" w:pos="925"/>
              </w:tabs>
              <w:jc w:val="right"/>
              <w:rPr>
                <w:b/>
                <w:sz w:val="10"/>
                <w:szCs w:val="18"/>
                <w:lang w:eastAsia="es-AR"/>
              </w:rPr>
            </w:pPr>
          </w:p>
        </w:tc>
        <w:tc>
          <w:tcPr>
            <w:tcW w:w="980" w:type="dxa"/>
            <w:tcBorders>
              <w:top w:val="single" w:sz="4" w:space="0" w:color="auto"/>
            </w:tcBorders>
            <w:shd w:val="clear" w:color="000000" w:fill="FFFFFF"/>
            <w:noWrap/>
            <w:vAlign w:val="center"/>
          </w:tcPr>
          <w:p w14:paraId="19AAB41B" w14:textId="77777777" w:rsidR="00F33432" w:rsidRPr="00287DFB" w:rsidRDefault="00F33432" w:rsidP="00F33432">
            <w:pPr>
              <w:tabs>
                <w:tab w:val="left" w:pos="925"/>
              </w:tabs>
              <w:jc w:val="right"/>
              <w:rPr>
                <w:b/>
                <w:sz w:val="10"/>
                <w:szCs w:val="18"/>
                <w:lang w:eastAsia="es-AR"/>
              </w:rPr>
            </w:pPr>
          </w:p>
        </w:tc>
      </w:tr>
      <w:tr w:rsidR="00684446" w:rsidRPr="00287DFB" w14:paraId="069D6FE3" w14:textId="77777777" w:rsidTr="00F33432">
        <w:trPr>
          <w:trHeight w:val="288"/>
        </w:trPr>
        <w:tc>
          <w:tcPr>
            <w:tcW w:w="3042" w:type="dxa"/>
            <w:shd w:val="clear" w:color="000000" w:fill="FFFFFF"/>
            <w:noWrap/>
            <w:vAlign w:val="center"/>
          </w:tcPr>
          <w:p w14:paraId="685B2334" w14:textId="77777777" w:rsidR="00F33432" w:rsidRPr="00287DFB" w:rsidRDefault="00F33432" w:rsidP="005711AC">
            <w:pPr>
              <w:ind w:hanging="992"/>
              <w:jc w:val="left"/>
              <w:rPr>
                <w:b/>
                <w:bCs/>
                <w:sz w:val="14"/>
                <w:szCs w:val="14"/>
                <w:lang w:eastAsia="es-AR"/>
              </w:rPr>
            </w:pPr>
            <w:r w:rsidRPr="00287DFB">
              <w:rPr>
                <w:b/>
                <w:bCs/>
                <w:sz w:val="14"/>
                <w:szCs w:val="14"/>
                <w:lang w:eastAsia="es-AR"/>
              </w:rPr>
              <w:t>OTROS TITULOS DE DEUDA</w:t>
            </w:r>
          </w:p>
          <w:p w14:paraId="0B62779B" w14:textId="77777777" w:rsidR="00F33432" w:rsidRPr="00287DFB" w:rsidRDefault="00F33432" w:rsidP="005711AC">
            <w:pPr>
              <w:ind w:hanging="992"/>
              <w:jc w:val="left"/>
              <w:rPr>
                <w:b/>
                <w:bCs/>
                <w:sz w:val="14"/>
                <w:szCs w:val="14"/>
                <w:lang w:eastAsia="es-AR"/>
              </w:rPr>
            </w:pPr>
            <w:r w:rsidRPr="00287DFB">
              <w:rPr>
                <w:b/>
                <w:bCs/>
                <w:sz w:val="14"/>
                <w:szCs w:val="14"/>
                <w:lang w:eastAsia="es-AR"/>
              </w:rPr>
              <w:t>Medición a costo amortizado</w:t>
            </w:r>
          </w:p>
        </w:tc>
        <w:tc>
          <w:tcPr>
            <w:tcW w:w="852" w:type="dxa"/>
            <w:shd w:val="clear" w:color="000000" w:fill="FFFFFF"/>
            <w:noWrap/>
            <w:vAlign w:val="center"/>
          </w:tcPr>
          <w:p w14:paraId="5B93367F" w14:textId="77777777" w:rsidR="00F33432" w:rsidRPr="00287DFB" w:rsidRDefault="00F33432" w:rsidP="00F33432">
            <w:pPr>
              <w:rPr>
                <w:sz w:val="16"/>
                <w:szCs w:val="18"/>
                <w:lang w:eastAsia="es-AR"/>
              </w:rPr>
            </w:pPr>
          </w:p>
        </w:tc>
        <w:tc>
          <w:tcPr>
            <w:tcW w:w="1021" w:type="dxa"/>
            <w:shd w:val="clear" w:color="000000" w:fill="FFFFFF"/>
            <w:noWrap/>
            <w:vAlign w:val="center"/>
          </w:tcPr>
          <w:p w14:paraId="399E8107" w14:textId="77777777" w:rsidR="00F33432" w:rsidRPr="00287DFB" w:rsidRDefault="00F33432" w:rsidP="00F33432">
            <w:pPr>
              <w:rPr>
                <w:sz w:val="16"/>
                <w:szCs w:val="18"/>
                <w:lang w:eastAsia="es-AR"/>
              </w:rPr>
            </w:pPr>
          </w:p>
        </w:tc>
        <w:tc>
          <w:tcPr>
            <w:tcW w:w="1527" w:type="dxa"/>
            <w:gridSpan w:val="2"/>
            <w:shd w:val="clear" w:color="000000" w:fill="FFFFFF"/>
            <w:vAlign w:val="center"/>
          </w:tcPr>
          <w:p w14:paraId="10C8A9AF" w14:textId="77777777" w:rsidR="00F33432" w:rsidRPr="00287DFB" w:rsidRDefault="00F33432" w:rsidP="00F33432">
            <w:pPr>
              <w:rPr>
                <w:sz w:val="16"/>
                <w:szCs w:val="18"/>
                <w:lang w:eastAsia="es-AR"/>
              </w:rPr>
            </w:pPr>
          </w:p>
        </w:tc>
        <w:tc>
          <w:tcPr>
            <w:tcW w:w="1021" w:type="dxa"/>
            <w:shd w:val="clear" w:color="000000" w:fill="FFFFFF"/>
            <w:noWrap/>
            <w:vAlign w:val="center"/>
          </w:tcPr>
          <w:p w14:paraId="7D2264A1" w14:textId="77777777" w:rsidR="00F33432" w:rsidRPr="00287DFB" w:rsidRDefault="00F33432" w:rsidP="00F33432">
            <w:pPr>
              <w:jc w:val="right"/>
              <w:rPr>
                <w:sz w:val="16"/>
                <w:szCs w:val="18"/>
                <w:lang w:eastAsia="es-AR"/>
              </w:rPr>
            </w:pPr>
          </w:p>
        </w:tc>
        <w:tc>
          <w:tcPr>
            <w:tcW w:w="980" w:type="dxa"/>
            <w:shd w:val="clear" w:color="000000" w:fill="FFFFFF"/>
            <w:noWrap/>
            <w:vAlign w:val="center"/>
          </w:tcPr>
          <w:p w14:paraId="2B7B6E53" w14:textId="77777777" w:rsidR="00F33432" w:rsidRPr="00287DFB" w:rsidRDefault="00F33432" w:rsidP="00F33432">
            <w:pPr>
              <w:jc w:val="right"/>
              <w:rPr>
                <w:sz w:val="16"/>
                <w:szCs w:val="18"/>
                <w:lang w:eastAsia="es-AR"/>
              </w:rPr>
            </w:pPr>
          </w:p>
        </w:tc>
        <w:tc>
          <w:tcPr>
            <w:tcW w:w="980" w:type="dxa"/>
            <w:shd w:val="clear" w:color="000000" w:fill="FFFFFF"/>
            <w:vAlign w:val="center"/>
          </w:tcPr>
          <w:p w14:paraId="3944271E" w14:textId="77777777" w:rsidR="00F33432" w:rsidRPr="00287DFB" w:rsidRDefault="00F33432" w:rsidP="00F33432">
            <w:pPr>
              <w:tabs>
                <w:tab w:val="left" w:pos="783"/>
              </w:tabs>
              <w:jc w:val="right"/>
              <w:rPr>
                <w:sz w:val="16"/>
                <w:szCs w:val="18"/>
                <w:lang w:eastAsia="es-AR"/>
              </w:rPr>
            </w:pPr>
          </w:p>
        </w:tc>
      </w:tr>
      <w:tr w:rsidR="00684446" w:rsidRPr="00287DFB" w14:paraId="75CD35EF" w14:textId="77777777" w:rsidTr="00F33432">
        <w:trPr>
          <w:trHeight w:val="22"/>
        </w:trPr>
        <w:tc>
          <w:tcPr>
            <w:tcW w:w="3042" w:type="dxa"/>
            <w:shd w:val="clear" w:color="000000" w:fill="FFFFFF"/>
            <w:noWrap/>
            <w:vAlign w:val="bottom"/>
          </w:tcPr>
          <w:p w14:paraId="60D9FD9A" w14:textId="77777777" w:rsidR="00F33432" w:rsidRPr="00287DFB" w:rsidRDefault="00F33432" w:rsidP="005711AC">
            <w:pPr>
              <w:ind w:hanging="992"/>
              <w:jc w:val="left"/>
              <w:rPr>
                <w:b/>
                <w:bCs/>
                <w:i/>
                <w:sz w:val="14"/>
                <w:szCs w:val="14"/>
                <w:lang w:eastAsia="es-AR"/>
              </w:rPr>
            </w:pPr>
            <w:r w:rsidRPr="00287DFB">
              <w:rPr>
                <w:b/>
                <w:bCs/>
                <w:i/>
                <w:sz w:val="14"/>
                <w:szCs w:val="14"/>
                <w:lang w:eastAsia="es-AR"/>
              </w:rPr>
              <w:t>Del País</w:t>
            </w:r>
          </w:p>
        </w:tc>
        <w:tc>
          <w:tcPr>
            <w:tcW w:w="852" w:type="dxa"/>
            <w:shd w:val="clear" w:color="000000" w:fill="FFFFFF"/>
            <w:noWrap/>
            <w:vAlign w:val="center"/>
          </w:tcPr>
          <w:p w14:paraId="25E2E83F" w14:textId="77777777" w:rsidR="00F33432" w:rsidRPr="00287DFB" w:rsidRDefault="00F33432" w:rsidP="00F33432">
            <w:pPr>
              <w:rPr>
                <w:sz w:val="16"/>
                <w:szCs w:val="18"/>
                <w:lang w:eastAsia="es-AR"/>
              </w:rPr>
            </w:pPr>
          </w:p>
        </w:tc>
        <w:tc>
          <w:tcPr>
            <w:tcW w:w="1021" w:type="dxa"/>
            <w:shd w:val="clear" w:color="000000" w:fill="FFFFFF"/>
            <w:noWrap/>
            <w:vAlign w:val="center"/>
          </w:tcPr>
          <w:p w14:paraId="0CF47090" w14:textId="77777777" w:rsidR="00F33432" w:rsidRPr="00287DFB" w:rsidRDefault="00F33432" w:rsidP="00F33432">
            <w:pPr>
              <w:jc w:val="right"/>
              <w:rPr>
                <w:sz w:val="16"/>
                <w:szCs w:val="18"/>
                <w:lang w:eastAsia="es-AR"/>
              </w:rPr>
            </w:pPr>
          </w:p>
        </w:tc>
        <w:tc>
          <w:tcPr>
            <w:tcW w:w="1527" w:type="dxa"/>
            <w:gridSpan w:val="2"/>
            <w:shd w:val="clear" w:color="000000" w:fill="FFFFFF"/>
            <w:vAlign w:val="center"/>
          </w:tcPr>
          <w:p w14:paraId="188EF638" w14:textId="77777777" w:rsidR="00F33432" w:rsidRPr="00287DFB" w:rsidRDefault="00F33432" w:rsidP="00F33432">
            <w:pPr>
              <w:jc w:val="right"/>
              <w:rPr>
                <w:sz w:val="16"/>
                <w:szCs w:val="18"/>
                <w:lang w:eastAsia="es-AR"/>
              </w:rPr>
            </w:pPr>
          </w:p>
        </w:tc>
        <w:tc>
          <w:tcPr>
            <w:tcW w:w="1021" w:type="dxa"/>
            <w:shd w:val="clear" w:color="000000" w:fill="FFFFFF"/>
            <w:noWrap/>
            <w:vAlign w:val="center"/>
          </w:tcPr>
          <w:p w14:paraId="3F8874C5" w14:textId="77777777" w:rsidR="00F33432" w:rsidRPr="00287DFB" w:rsidRDefault="00F33432" w:rsidP="00F33432">
            <w:pPr>
              <w:tabs>
                <w:tab w:val="left" w:pos="783"/>
              </w:tabs>
              <w:jc w:val="right"/>
              <w:rPr>
                <w:sz w:val="16"/>
                <w:szCs w:val="18"/>
                <w:lang w:eastAsia="es-AR"/>
              </w:rPr>
            </w:pPr>
          </w:p>
        </w:tc>
        <w:tc>
          <w:tcPr>
            <w:tcW w:w="980" w:type="dxa"/>
            <w:shd w:val="clear" w:color="000000" w:fill="FFFFFF"/>
            <w:noWrap/>
            <w:vAlign w:val="center"/>
          </w:tcPr>
          <w:p w14:paraId="70F48CC5" w14:textId="77777777" w:rsidR="00F33432" w:rsidRPr="00287DFB" w:rsidRDefault="00F33432" w:rsidP="00F33432">
            <w:pPr>
              <w:tabs>
                <w:tab w:val="left" w:pos="783"/>
              </w:tabs>
              <w:jc w:val="right"/>
              <w:rPr>
                <w:sz w:val="16"/>
                <w:szCs w:val="18"/>
                <w:lang w:eastAsia="es-AR"/>
              </w:rPr>
            </w:pPr>
          </w:p>
        </w:tc>
        <w:tc>
          <w:tcPr>
            <w:tcW w:w="980" w:type="dxa"/>
            <w:shd w:val="clear" w:color="000000" w:fill="FFFFFF"/>
            <w:vAlign w:val="center"/>
          </w:tcPr>
          <w:p w14:paraId="70C94E49" w14:textId="77777777" w:rsidR="00F33432" w:rsidRPr="00287DFB" w:rsidRDefault="00F33432" w:rsidP="00F33432">
            <w:pPr>
              <w:tabs>
                <w:tab w:val="left" w:pos="783"/>
              </w:tabs>
              <w:jc w:val="right"/>
              <w:rPr>
                <w:sz w:val="16"/>
                <w:szCs w:val="18"/>
                <w:lang w:eastAsia="es-AR"/>
              </w:rPr>
            </w:pPr>
          </w:p>
        </w:tc>
      </w:tr>
      <w:tr w:rsidR="00684446" w:rsidRPr="00287DFB" w14:paraId="29FCB123" w14:textId="77777777" w:rsidTr="00F33432">
        <w:trPr>
          <w:trHeight w:val="22"/>
        </w:trPr>
        <w:tc>
          <w:tcPr>
            <w:tcW w:w="3042" w:type="dxa"/>
            <w:shd w:val="clear" w:color="000000" w:fill="FFFFFF"/>
            <w:noWrap/>
            <w:vAlign w:val="bottom"/>
          </w:tcPr>
          <w:p w14:paraId="5C9B15EC" w14:textId="77777777" w:rsidR="00F33432" w:rsidRPr="00287DFB" w:rsidRDefault="00F33432" w:rsidP="005711AC">
            <w:pPr>
              <w:ind w:hanging="992"/>
              <w:jc w:val="left"/>
              <w:rPr>
                <w:b/>
                <w:bCs/>
                <w:i/>
                <w:sz w:val="12"/>
                <w:szCs w:val="14"/>
                <w:lang w:eastAsia="es-AR"/>
              </w:rPr>
            </w:pPr>
          </w:p>
        </w:tc>
        <w:tc>
          <w:tcPr>
            <w:tcW w:w="852" w:type="dxa"/>
            <w:shd w:val="clear" w:color="000000" w:fill="FFFFFF"/>
            <w:noWrap/>
            <w:vAlign w:val="center"/>
          </w:tcPr>
          <w:p w14:paraId="44A4E191" w14:textId="77777777" w:rsidR="00F33432" w:rsidRPr="00287DFB" w:rsidRDefault="00F33432" w:rsidP="00F33432">
            <w:pPr>
              <w:rPr>
                <w:sz w:val="12"/>
                <w:szCs w:val="18"/>
                <w:lang w:eastAsia="es-AR"/>
              </w:rPr>
            </w:pPr>
          </w:p>
        </w:tc>
        <w:tc>
          <w:tcPr>
            <w:tcW w:w="1021" w:type="dxa"/>
            <w:shd w:val="clear" w:color="000000" w:fill="FFFFFF"/>
            <w:noWrap/>
            <w:vAlign w:val="center"/>
          </w:tcPr>
          <w:p w14:paraId="046E418F" w14:textId="77777777" w:rsidR="00F33432" w:rsidRPr="00287DFB" w:rsidRDefault="00F33432" w:rsidP="00F33432">
            <w:pPr>
              <w:jc w:val="right"/>
              <w:rPr>
                <w:sz w:val="12"/>
                <w:szCs w:val="18"/>
                <w:lang w:eastAsia="es-AR"/>
              </w:rPr>
            </w:pPr>
          </w:p>
        </w:tc>
        <w:tc>
          <w:tcPr>
            <w:tcW w:w="1527" w:type="dxa"/>
            <w:gridSpan w:val="2"/>
            <w:shd w:val="clear" w:color="000000" w:fill="FFFFFF"/>
            <w:vAlign w:val="center"/>
          </w:tcPr>
          <w:p w14:paraId="14D5C22D" w14:textId="77777777" w:rsidR="00F33432" w:rsidRPr="00287DFB" w:rsidRDefault="00F33432" w:rsidP="00F33432">
            <w:pPr>
              <w:jc w:val="right"/>
              <w:rPr>
                <w:sz w:val="12"/>
                <w:szCs w:val="18"/>
                <w:lang w:eastAsia="es-AR"/>
              </w:rPr>
            </w:pPr>
          </w:p>
        </w:tc>
        <w:tc>
          <w:tcPr>
            <w:tcW w:w="1021" w:type="dxa"/>
            <w:shd w:val="clear" w:color="000000" w:fill="FFFFFF"/>
            <w:noWrap/>
            <w:vAlign w:val="center"/>
          </w:tcPr>
          <w:p w14:paraId="6786E6CD" w14:textId="77777777" w:rsidR="00F33432" w:rsidRPr="00287DFB" w:rsidRDefault="00F33432" w:rsidP="00F33432">
            <w:pPr>
              <w:tabs>
                <w:tab w:val="left" w:pos="783"/>
              </w:tabs>
              <w:jc w:val="right"/>
              <w:rPr>
                <w:sz w:val="12"/>
                <w:szCs w:val="18"/>
                <w:lang w:eastAsia="es-AR"/>
              </w:rPr>
            </w:pPr>
          </w:p>
        </w:tc>
        <w:tc>
          <w:tcPr>
            <w:tcW w:w="980" w:type="dxa"/>
            <w:shd w:val="clear" w:color="000000" w:fill="FFFFFF"/>
            <w:noWrap/>
            <w:vAlign w:val="center"/>
          </w:tcPr>
          <w:p w14:paraId="3D5137FD" w14:textId="77777777" w:rsidR="00F33432" w:rsidRPr="00287DFB" w:rsidRDefault="00F33432" w:rsidP="00F33432">
            <w:pPr>
              <w:tabs>
                <w:tab w:val="left" w:pos="783"/>
              </w:tabs>
              <w:jc w:val="right"/>
              <w:rPr>
                <w:sz w:val="12"/>
                <w:szCs w:val="18"/>
                <w:lang w:eastAsia="es-AR"/>
              </w:rPr>
            </w:pPr>
          </w:p>
        </w:tc>
        <w:tc>
          <w:tcPr>
            <w:tcW w:w="980" w:type="dxa"/>
            <w:shd w:val="clear" w:color="000000" w:fill="FFFFFF"/>
            <w:vAlign w:val="center"/>
          </w:tcPr>
          <w:p w14:paraId="6FDDC5DD" w14:textId="77777777" w:rsidR="00F33432" w:rsidRPr="00287DFB" w:rsidRDefault="00F33432" w:rsidP="00F33432">
            <w:pPr>
              <w:tabs>
                <w:tab w:val="left" w:pos="783"/>
              </w:tabs>
              <w:jc w:val="right"/>
              <w:rPr>
                <w:sz w:val="12"/>
                <w:szCs w:val="18"/>
                <w:lang w:eastAsia="es-AR"/>
              </w:rPr>
            </w:pPr>
          </w:p>
        </w:tc>
      </w:tr>
      <w:tr w:rsidR="00684446" w:rsidRPr="00287DFB" w14:paraId="12870684" w14:textId="77777777" w:rsidTr="00F33432">
        <w:trPr>
          <w:trHeight w:val="288"/>
        </w:trPr>
        <w:tc>
          <w:tcPr>
            <w:tcW w:w="3042" w:type="dxa"/>
            <w:shd w:val="clear" w:color="000000" w:fill="FFFFFF"/>
            <w:noWrap/>
            <w:vAlign w:val="center"/>
          </w:tcPr>
          <w:p w14:paraId="5E245D4F" w14:textId="77777777" w:rsidR="00F33432" w:rsidRPr="00287DFB" w:rsidRDefault="00F33432" w:rsidP="005711AC">
            <w:pPr>
              <w:ind w:left="142" w:hanging="142"/>
              <w:jc w:val="left"/>
              <w:rPr>
                <w:b/>
                <w:sz w:val="16"/>
                <w:szCs w:val="18"/>
                <w:lang w:eastAsia="es-AR"/>
              </w:rPr>
            </w:pPr>
            <w:r w:rsidRPr="00287DFB">
              <w:rPr>
                <w:b/>
                <w:sz w:val="16"/>
                <w:szCs w:val="18"/>
                <w:lang w:eastAsia="es-AR"/>
              </w:rPr>
              <w:t>- Títulos Públicos</w:t>
            </w:r>
          </w:p>
        </w:tc>
        <w:tc>
          <w:tcPr>
            <w:tcW w:w="852" w:type="dxa"/>
            <w:shd w:val="clear" w:color="000000" w:fill="FFFFFF"/>
            <w:noWrap/>
            <w:vAlign w:val="bottom"/>
          </w:tcPr>
          <w:p w14:paraId="341C987C" w14:textId="77777777" w:rsidR="00F33432" w:rsidRPr="00287DFB" w:rsidRDefault="00F33432" w:rsidP="00F33432">
            <w:pPr>
              <w:jc w:val="right"/>
              <w:rPr>
                <w:sz w:val="16"/>
                <w:szCs w:val="18"/>
                <w:lang w:eastAsia="es-AR"/>
              </w:rPr>
            </w:pPr>
          </w:p>
        </w:tc>
        <w:tc>
          <w:tcPr>
            <w:tcW w:w="1021" w:type="dxa"/>
            <w:shd w:val="clear" w:color="000000" w:fill="FFFFFF"/>
            <w:noWrap/>
            <w:vAlign w:val="bottom"/>
          </w:tcPr>
          <w:p w14:paraId="48129F65" w14:textId="77777777" w:rsidR="00F33432" w:rsidRPr="00287DFB" w:rsidRDefault="00F33432" w:rsidP="00F33432">
            <w:pPr>
              <w:tabs>
                <w:tab w:val="left" w:pos="783"/>
              </w:tabs>
              <w:jc w:val="right"/>
              <w:rPr>
                <w:sz w:val="16"/>
                <w:szCs w:val="18"/>
                <w:lang w:eastAsia="es-AR"/>
              </w:rPr>
            </w:pPr>
          </w:p>
        </w:tc>
        <w:tc>
          <w:tcPr>
            <w:tcW w:w="1527" w:type="dxa"/>
            <w:gridSpan w:val="2"/>
            <w:shd w:val="clear" w:color="000000" w:fill="FFFFFF"/>
            <w:vAlign w:val="bottom"/>
          </w:tcPr>
          <w:p w14:paraId="0D79B113" w14:textId="77777777" w:rsidR="00F33432" w:rsidRPr="00287DFB" w:rsidRDefault="00F33432" w:rsidP="00F33432">
            <w:pPr>
              <w:tabs>
                <w:tab w:val="left" w:pos="783"/>
              </w:tabs>
              <w:jc w:val="right"/>
              <w:rPr>
                <w:sz w:val="16"/>
                <w:szCs w:val="18"/>
                <w:lang w:eastAsia="es-AR"/>
              </w:rPr>
            </w:pPr>
          </w:p>
        </w:tc>
        <w:tc>
          <w:tcPr>
            <w:tcW w:w="1021" w:type="dxa"/>
            <w:shd w:val="clear" w:color="000000" w:fill="FFFFFF"/>
            <w:noWrap/>
            <w:vAlign w:val="bottom"/>
          </w:tcPr>
          <w:p w14:paraId="108ACF0B" w14:textId="77777777" w:rsidR="00F33432" w:rsidRPr="00287DFB" w:rsidRDefault="00F33432" w:rsidP="00F33432">
            <w:pPr>
              <w:tabs>
                <w:tab w:val="left" w:pos="783"/>
              </w:tabs>
              <w:jc w:val="right"/>
              <w:rPr>
                <w:sz w:val="16"/>
                <w:szCs w:val="18"/>
                <w:lang w:eastAsia="es-AR"/>
              </w:rPr>
            </w:pPr>
          </w:p>
        </w:tc>
        <w:tc>
          <w:tcPr>
            <w:tcW w:w="980" w:type="dxa"/>
            <w:shd w:val="clear" w:color="000000" w:fill="FFFFFF"/>
            <w:noWrap/>
            <w:vAlign w:val="bottom"/>
          </w:tcPr>
          <w:p w14:paraId="383581C2" w14:textId="77777777" w:rsidR="00F33432" w:rsidRPr="00287DFB" w:rsidRDefault="00F33432" w:rsidP="00F33432">
            <w:pPr>
              <w:tabs>
                <w:tab w:val="left" w:pos="783"/>
              </w:tabs>
              <w:jc w:val="right"/>
              <w:rPr>
                <w:sz w:val="16"/>
                <w:szCs w:val="18"/>
                <w:lang w:eastAsia="es-AR"/>
              </w:rPr>
            </w:pPr>
          </w:p>
        </w:tc>
        <w:tc>
          <w:tcPr>
            <w:tcW w:w="980" w:type="dxa"/>
            <w:shd w:val="clear" w:color="000000" w:fill="FFFFFF"/>
            <w:vAlign w:val="bottom"/>
          </w:tcPr>
          <w:p w14:paraId="77BFC21F" w14:textId="77777777" w:rsidR="00F33432" w:rsidRPr="00287DFB" w:rsidRDefault="00F33432" w:rsidP="00F33432">
            <w:pPr>
              <w:tabs>
                <w:tab w:val="left" w:pos="783"/>
              </w:tabs>
              <w:jc w:val="right"/>
              <w:rPr>
                <w:sz w:val="16"/>
                <w:szCs w:val="18"/>
                <w:lang w:eastAsia="es-AR"/>
              </w:rPr>
            </w:pPr>
          </w:p>
        </w:tc>
      </w:tr>
      <w:tr w:rsidR="00684446" w:rsidRPr="00287DFB" w14:paraId="5CDA3CCD" w14:textId="77777777" w:rsidTr="00F33432">
        <w:trPr>
          <w:trHeight w:val="288"/>
        </w:trPr>
        <w:tc>
          <w:tcPr>
            <w:tcW w:w="3042" w:type="dxa"/>
            <w:shd w:val="clear" w:color="000000" w:fill="FFFFFF"/>
            <w:noWrap/>
            <w:vAlign w:val="center"/>
          </w:tcPr>
          <w:p w14:paraId="6111B51E" w14:textId="77777777" w:rsidR="00F33432" w:rsidRPr="00287DFB" w:rsidRDefault="00F33432" w:rsidP="005711AC">
            <w:pPr>
              <w:ind w:hanging="992"/>
              <w:jc w:val="left"/>
              <w:rPr>
                <w:color w:val="000000"/>
                <w:sz w:val="16"/>
                <w:szCs w:val="16"/>
              </w:rPr>
            </w:pPr>
            <w:r w:rsidRPr="00287DFB">
              <w:rPr>
                <w:color w:val="000000"/>
                <w:sz w:val="16"/>
                <w:szCs w:val="16"/>
              </w:rPr>
              <w:t xml:space="preserve">      Letras del Tesoro Capitalizables en pesos vto. 30.08.19 </w:t>
            </w:r>
            <w:r w:rsidRPr="005711AC">
              <w:rPr>
                <w:color w:val="000000"/>
                <w:sz w:val="16"/>
              </w:rPr>
              <w:t>(*)</w:t>
            </w:r>
          </w:p>
        </w:tc>
        <w:tc>
          <w:tcPr>
            <w:tcW w:w="852" w:type="dxa"/>
            <w:shd w:val="clear" w:color="000000" w:fill="FFFFFF"/>
            <w:noWrap/>
            <w:vAlign w:val="center"/>
          </w:tcPr>
          <w:p w14:paraId="7F5E1E74" w14:textId="77777777" w:rsidR="00F33432" w:rsidRPr="00287DFB" w:rsidRDefault="00F33432" w:rsidP="00F33432">
            <w:pPr>
              <w:rPr>
                <w:color w:val="000000"/>
                <w:sz w:val="16"/>
                <w:szCs w:val="16"/>
              </w:rPr>
            </w:pPr>
            <w:r w:rsidRPr="00287DFB">
              <w:rPr>
                <w:color w:val="000000"/>
                <w:sz w:val="16"/>
                <w:szCs w:val="16"/>
              </w:rPr>
              <w:t>5349</w:t>
            </w:r>
          </w:p>
        </w:tc>
        <w:tc>
          <w:tcPr>
            <w:tcW w:w="1021" w:type="dxa"/>
            <w:shd w:val="clear" w:color="000000" w:fill="FFFFFF"/>
            <w:noWrap/>
            <w:vAlign w:val="center"/>
          </w:tcPr>
          <w:p w14:paraId="58C3512F" w14:textId="77777777" w:rsidR="00F33432" w:rsidRPr="00287DFB" w:rsidRDefault="00F33432" w:rsidP="00F33432">
            <w:pPr>
              <w:jc w:val="right"/>
              <w:rPr>
                <w:color w:val="000000"/>
                <w:sz w:val="16"/>
                <w:szCs w:val="16"/>
              </w:rPr>
            </w:pPr>
            <w:r w:rsidRPr="00287DFB">
              <w:rPr>
                <w:color w:val="000000"/>
                <w:sz w:val="16"/>
                <w:szCs w:val="16"/>
              </w:rPr>
              <w:t>209.149</w:t>
            </w:r>
          </w:p>
        </w:tc>
        <w:tc>
          <w:tcPr>
            <w:tcW w:w="1527" w:type="dxa"/>
            <w:gridSpan w:val="2"/>
            <w:shd w:val="clear" w:color="000000" w:fill="FFFFFF"/>
            <w:vAlign w:val="center"/>
          </w:tcPr>
          <w:p w14:paraId="580E5A74" w14:textId="77777777" w:rsidR="00F33432" w:rsidRPr="00287DFB" w:rsidRDefault="00F33432" w:rsidP="00F33432">
            <w:pPr>
              <w:jc w:val="right"/>
              <w:rPr>
                <w:color w:val="000000"/>
                <w:sz w:val="16"/>
                <w:szCs w:val="16"/>
              </w:rPr>
            </w:pPr>
            <w:r w:rsidRPr="00287DFB">
              <w:rPr>
                <w:color w:val="000000"/>
                <w:sz w:val="16"/>
                <w:szCs w:val="16"/>
              </w:rPr>
              <w:t>209.149</w:t>
            </w:r>
          </w:p>
        </w:tc>
        <w:tc>
          <w:tcPr>
            <w:tcW w:w="1021" w:type="dxa"/>
            <w:shd w:val="clear" w:color="000000" w:fill="FFFFFF"/>
            <w:noWrap/>
            <w:vAlign w:val="center"/>
          </w:tcPr>
          <w:p w14:paraId="39B100F0" w14:textId="77777777" w:rsidR="00F33432" w:rsidRPr="00287DFB" w:rsidRDefault="00F33432" w:rsidP="00F33432">
            <w:pPr>
              <w:tabs>
                <w:tab w:val="left" w:pos="783"/>
              </w:tabs>
              <w:jc w:val="right"/>
              <w:rPr>
                <w:color w:val="000000"/>
                <w:sz w:val="16"/>
                <w:szCs w:val="16"/>
              </w:rPr>
            </w:pPr>
            <w:r w:rsidRPr="00287DFB">
              <w:rPr>
                <w:color w:val="000000"/>
                <w:sz w:val="16"/>
                <w:szCs w:val="16"/>
              </w:rPr>
              <w:t>-</w:t>
            </w:r>
          </w:p>
        </w:tc>
        <w:tc>
          <w:tcPr>
            <w:tcW w:w="980" w:type="dxa"/>
            <w:shd w:val="clear" w:color="000000" w:fill="FFFFFF"/>
            <w:noWrap/>
            <w:vAlign w:val="center"/>
          </w:tcPr>
          <w:p w14:paraId="567DC723" w14:textId="77777777" w:rsidR="00F33432" w:rsidRPr="00287DFB" w:rsidRDefault="00F33432" w:rsidP="00F33432">
            <w:pPr>
              <w:tabs>
                <w:tab w:val="left" w:pos="783"/>
              </w:tabs>
              <w:jc w:val="right"/>
              <w:rPr>
                <w:color w:val="000000"/>
                <w:sz w:val="16"/>
                <w:szCs w:val="16"/>
              </w:rPr>
            </w:pPr>
            <w:r w:rsidRPr="00287DFB">
              <w:rPr>
                <w:color w:val="000000"/>
                <w:sz w:val="16"/>
                <w:szCs w:val="16"/>
              </w:rPr>
              <w:t>209.149</w:t>
            </w:r>
          </w:p>
        </w:tc>
        <w:tc>
          <w:tcPr>
            <w:tcW w:w="980" w:type="dxa"/>
            <w:shd w:val="clear" w:color="000000" w:fill="FFFFFF"/>
            <w:vAlign w:val="center"/>
          </w:tcPr>
          <w:p w14:paraId="324D5C49" w14:textId="77777777" w:rsidR="00F33432" w:rsidRPr="00287DFB" w:rsidRDefault="00F33432" w:rsidP="00F33432">
            <w:pPr>
              <w:tabs>
                <w:tab w:val="left" w:pos="783"/>
              </w:tabs>
              <w:jc w:val="right"/>
              <w:rPr>
                <w:color w:val="000000"/>
                <w:sz w:val="16"/>
                <w:szCs w:val="16"/>
              </w:rPr>
            </w:pPr>
            <w:r w:rsidRPr="00287DFB">
              <w:rPr>
                <w:color w:val="000000"/>
                <w:sz w:val="16"/>
                <w:szCs w:val="16"/>
              </w:rPr>
              <w:t>209.149</w:t>
            </w:r>
          </w:p>
        </w:tc>
      </w:tr>
      <w:tr w:rsidR="00684446" w:rsidRPr="00287DFB" w14:paraId="2A55C70C" w14:textId="77777777" w:rsidTr="00F33432">
        <w:trPr>
          <w:trHeight w:val="288"/>
        </w:trPr>
        <w:tc>
          <w:tcPr>
            <w:tcW w:w="3042" w:type="dxa"/>
            <w:shd w:val="clear" w:color="000000" w:fill="FFFFFF"/>
            <w:noWrap/>
            <w:vAlign w:val="center"/>
          </w:tcPr>
          <w:p w14:paraId="3B5B6DF9" w14:textId="77777777" w:rsidR="00F33432" w:rsidRPr="00287DFB" w:rsidRDefault="00F33432" w:rsidP="005711AC">
            <w:pPr>
              <w:ind w:hanging="992"/>
              <w:jc w:val="left"/>
              <w:rPr>
                <w:color w:val="000000"/>
                <w:sz w:val="16"/>
                <w:szCs w:val="16"/>
              </w:rPr>
            </w:pPr>
            <w:r w:rsidRPr="00287DFB">
              <w:rPr>
                <w:color w:val="000000"/>
                <w:sz w:val="16"/>
                <w:szCs w:val="16"/>
              </w:rPr>
              <w:t xml:space="preserve">      Bonos del Tesoro Nacional en pesos vto. 21.11.20</w:t>
            </w:r>
          </w:p>
        </w:tc>
        <w:tc>
          <w:tcPr>
            <w:tcW w:w="852" w:type="dxa"/>
            <w:shd w:val="clear" w:color="000000" w:fill="FFFFFF"/>
            <w:noWrap/>
            <w:vAlign w:val="center"/>
          </w:tcPr>
          <w:p w14:paraId="3D96B9B5" w14:textId="77777777" w:rsidR="00F33432" w:rsidRPr="00287DFB" w:rsidRDefault="00F33432" w:rsidP="00F33432">
            <w:pPr>
              <w:rPr>
                <w:color w:val="000000"/>
                <w:sz w:val="16"/>
                <w:szCs w:val="16"/>
              </w:rPr>
            </w:pPr>
            <w:r w:rsidRPr="00287DFB">
              <w:rPr>
                <w:color w:val="000000"/>
                <w:sz w:val="16"/>
                <w:szCs w:val="16"/>
              </w:rPr>
              <w:t>5330</w:t>
            </w:r>
          </w:p>
        </w:tc>
        <w:tc>
          <w:tcPr>
            <w:tcW w:w="1021" w:type="dxa"/>
            <w:shd w:val="clear" w:color="000000" w:fill="FFFFFF"/>
            <w:noWrap/>
            <w:vAlign w:val="center"/>
          </w:tcPr>
          <w:p w14:paraId="5A5F1CD5" w14:textId="77777777" w:rsidR="00F33432" w:rsidRPr="00287DFB" w:rsidRDefault="00F33432" w:rsidP="00F33432">
            <w:pPr>
              <w:jc w:val="right"/>
              <w:rPr>
                <w:color w:val="000000"/>
                <w:sz w:val="16"/>
                <w:szCs w:val="16"/>
              </w:rPr>
            </w:pPr>
            <w:r w:rsidRPr="00287DFB">
              <w:rPr>
                <w:color w:val="000000"/>
                <w:sz w:val="16"/>
                <w:szCs w:val="16"/>
              </w:rPr>
              <w:t>-</w:t>
            </w:r>
            <w:r w:rsidRPr="005711AC">
              <w:rPr>
                <w:color w:val="000000"/>
                <w:sz w:val="16"/>
              </w:rPr>
              <w:t xml:space="preserve"> </w:t>
            </w:r>
            <w:r w:rsidRPr="00287DFB">
              <w:rPr>
                <w:color w:val="000000"/>
                <w:sz w:val="16"/>
                <w:szCs w:val="16"/>
              </w:rPr>
              <w:t xml:space="preserve">  </w:t>
            </w:r>
          </w:p>
        </w:tc>
        <w:tc>
          <w:tcPr>
            <w:tcW w:w="1527" w:type="dxa"/>
            <w:gridSpan w:val="2"/>
            <w:shd w:val="clear" w:color="000000" w:fill="FFFFFF"/>
            <w:vAlign w:val="center"/>
          </w:tcPr>
          <w:p w14:paraId="0DE20D8B" w14:textId="77777777" w:rsidR="00F33432" w:rsidRPr="00287DFB" w:rsidRDefault="00F33432" w:rsidP="00F33432">
            <w:pPr>
              <w:jc w:val="right"/>
              <w:rPr>
                <w:color w:val="000000"/>
                <w:sz w:val="16"/>
                <w:szCs w:val="16"/>
              </w:rPr>
            </w:pPr>
            <w:r w:rsidRPr="00287DFB">
              <w:rPr>
                <w:color w:val="000000"/>
                <w:sz w:val="16"/>
                <w:szCs w:val="16"/>
              </w:rPr>
              <w:t xml:space="preserve">                            -   </w:t>
            </w:r>
          </w:p>
        </w:tc>
        <w:tc>
          <w:tcPr>
            <w:tcW w:w="1021" w:type="dxa"/>
            <w:shd w:val="clear" w:color="000000" w:fill="FFFFFF"/>
            <w:noWrap/>
            <w:vAlign w:val="center"/>
          </w:tcPr>
          <w:p w14:paraId="342E5222" w14:textId="77777777" w:rsidR="00F33432" w:rsidRPr="00287DFB" w:rsidRDefault="00F33432" w:rsidP="00F33432">
            <w:pPr>
              <w:tabs>
                <w:tab w:val="left" w:pos="783"/>
              </w:tabs>
              <w:jc w:val="right"/>
              <w:rPr>
                <w:color w:val="000000"/>
                <w:sz w:val="16"/>
                <w:szCs w:val="16"/>
              </w:rPr>
            </w:pPr>
            <w:r w:rsidRPr="00287DFB">
              <w:rPr>
                <w:color w:val="000000"/>
                <w:sz w:val="16"/>
                <w:szCs w:val="16"/>
              </w:rPr>
              <w:t>133.130</w:t>
            </w:r>
            <w:r w:rsidRPr="005711AC">
              <w:rPr>
                <w:color w:val="000000"/>
                <w:sz w:val="16"/>
              </w:rPr>
              <w:t xml:space="preserve"> </w:t>
            </w:r>
          </w:p>
        </w:tc>
        <w:tc>
          <w:tcPr>
            <w:tcW w:w="980" w:type="dxa"/>
            <w:shd w:val="clear" w:color="000000" w:fill="FFFFFF"/>
            <w:noWrap/>
            <w:vAlign w:val="center"/>
          </w:tcPr>
          <w:p w14:paraId="7011A483" w14:textId="77777777" w:rsidR="00F33432" w:rsidRPr="00287DFB" w:rsidRDefault="00F33432" w:rsidP="00F33432">
            <w:pPr>
              <w:tabs>
                <w:tab w:val="left" w:pos="783"/>
              </w:tabs>
              <w:jc w:val="right"/>
              <w:rPr>
                <w:color w:val="000000"/>
                <w:sz w:val="16"/>
                <w:szCs w:val="16"/>
              </w:rPr>
            </w:pPr>
          </w:p>
        </w:tc>
        <w:tc>
          <w:tcPr>
            <w:tcW w:w="980" w:type="dxa"/>
            <w:shd w:val="clear" w:color="000000" w:fill="FFFFFF"/>
            <w:vAlign w:val="center"/>
          </w:tcPr>
          <w:p w14:paraId="6FE11E56" w14:textId="77777777" w:rsidR="00F33432" w:rsidRPr="00287DFB" w:rsidRDefault="00F33432" w:rsidP="00F33432">
            <w:pPr>
              <w:tabs>
                <w:tab w:val="left" w:pos="783"/>
              </w:tabs>
              <w:jc w:val="right"/>
              <w:rPr>
                <w:color w:val="000000"/>
                <w:sz w:val="16"/>
                <w:szCs w:val="16"/>
              </w:rPr>
            </w:pPr>
          </w:p>
        </w:tc>
      </w:tr>
      <w:tr w:rsidR="00684446" w:rsidRPr="00287DFB" w14:paraId="74520266" w14:textId="77777777" w:rsidTr="00F33432">
        <w:trPr>
          <w:trHeight w:val="20"/>
        </w:trPr>
        <w:tc>
          <w:tcPr>
            <w:tcW w:w="3042" w:type="dxa"/>
            <w:shd w:val="clear" w:color="000000" w:fill="FFFFFF"/>
            <w:noWrap/>
            <w:vAlign w:val="center"/>
          </w:tcPr>
          <w:p w14:paraId="37C1F04D" w14:textId="77777777" w:rsidR="00F33432" w:rsidRPr="00287DFB" w:rsidRDefault="00F33432" w:rsidP="005711AC">
            <w:pPr>
              <w:ind w:hanging="992"/>
              <w:jc w:val="left"/>
              <w:rPr>
                <w:b/>
                <w:bCs/>
                <w:i/>
                <w:sz w:val="12"/>
                <w:szCs w:val="14"/>
                <w:lang w:eastAsia="es-AR"/>
              </w:rPr>
            </w:pPr>
          </w:p>
        </w:tc>
        <w:tc>
          <w:tcPr>
            <w:tcW w:w="852" w:type="dxa"/>
            <w:shd w:val="clear" w:color="000000" w:fill="FFFFFF"/>
            <w:noWrap/>
            <w:vAlign w:val="center"/>
          </w:tcPr>
          <w:p w14:paraId="262C84C1" w14:textId="77777777" w:rsidR="00F33432" w:rsidRPr="00287DFB" w:rsidRDefault="00F33432" w:rsidP="00F33432">
            <w:pPr>
              <w:rPr>
                <w:sz w:val="12"/>
                <w:szCs w:val="18"/>
                <w:lang w:eastAsia="es-AR"/>
              </w:rPr>
            </w:pPr>
          </w:p>
        </w:tc>
        <w:tc>
          <w:tcPr>
            <w:tcW w:w="1021" w:type="dxa"/>
            <w:shd w:val="clear" w:color="000000" w:fill="FFFFFF"/>
            <w:noWrap/>
            <w:vAlign w:val="center"/>
          </w:tcPr>
          <w:p w14:paraId="14ED9E3B" w14:textId="77777777" w:rsidR="00F33432" w:rsidRPr="00287DFB" w:rsidRDefault="00F33432" w:rsidP="00F33432">
            <w:pPr>
              <w:jc w:val="right"/>
              <w:rPr>
                <w:sz w:val="12"/>
                <w:szCs w:val="18"/>
                <w:lang w:eastAsia="es-AR"/>
              </w:rPr>
            </w:pPr>
          </w:p>
        </w:tc>
        <w:tc>
          <w:tcPr>
            <w:tcW w:w="1527" w:type="dxa"/>
            <w:gridSpan w:val="2"/>
            <w:shd w:val="clear" w:color="000000" w:fill="FFFFFF"/>
            <w:vAlign w:val="center"/>
          </w:tcPr>
          <w:p w14:paraId="7ADC0729" w14:textId="77777777" w:rsidR="00F33432" w:rsidRPr="00287DFB" w:rsidRDefault="00F33432" w:rsidP="00F33432">
            <w:pPr>
              <w:jc w:val="right"/>
              <w:rPr>
                <w:sz w:val="12"/>
                <w:szCs w:val="18"/>
                <w:lang w:eastAsia="es-AR"/>
              </w:rPr>
            </w:pPr>
          </w:p>
        </w:tc>
        <w:tc>
          <w:tcPr>
            <w:tcW w:w="1021" w:type="dxa"/>
            <w:shd w:val="clear" w:color="000000" w:fill="FFFFFF"/>
            <w:noWrap/>
            <w:vAlign w:val="center"/>
          </w:tcPr>
          <w:p w14:paraId="660BA5E8" w14:textId="77777777" w:rsidR="00F33432" w:rsidRPr="00287DFB" w:rsidRDefault="00F33432" w:rsidP="00F33432">
            <w:pPr>
              <w:tabs>
                <w:tab w:val="left" w:pos="783"/>
              </w:tabs>
              <w:jc w:val="right"/>
              <w:rPr>
                <w:sz w:val="12"/>
                <w:szCs w:val="18"/>
                <w:lang w:eastAsia="es-AR"/>
              </w:rPr>
            </w:pPr>
          </w:p>
        </w:tc>
        <w:tc>
          <w:tcPr>
            <w:tcW w:w="980" w:type="dxa"/>
            <w:shd w:val="clear" w:color="000000" w:fill="FFFFFF"/>
            <w:noWrap/>
            <w:vAlign w:val="center"/>
          </w:tcPr>
          <w:p w14:paraId="67E8926A" w14:textId="77777777" w:rsidR="00F33432" w:rsidRPr="00287DFB" w:rsidRDefault="00F33432" w:rsidP="00F33432">
            <w:pPr>
              <w:tabs>
                <w:tab w:val="left" w:pos="783"/>
              </w:tabs>
              <w:jc w:val="right"/>
              <w:rPr>
                <w:sz w:val="12"/>
                <w:szCs w:val="18"/>
                <w:lang w:eastAsia="es-AR"/>
              </w:rPr>
            </w:pPr>
          </w:p>
        </w:tc>
        <w:tc>
          <w:tcPr>
            <w:tcW w:w="980" w:type="dxa"/>
            <w:shd w:val="clear" w:color="000000" w:fill="FFFFFF"/>
            <w:vAlign w:val="center"/>
          </w:tcPr>
          <w:p w14:paraId="6045E43E" w14:textId="77777777" w:rsidR="00F33432" w:rsidRPr="00287DFB" w:rsidRDefault="00F33432" w:rsidP="00F33432">
            <w:pPr>
              <w:tabs>
                <w:tab w:val="left" w:pos="783"/>
              </w:tabs>
              <w:jc w:val="right"/>
              <w:rPr>
                <w:sz w:val="12"/>
                <w:szCs w:val="18"/>
                <w:lang w:eastAsia="es-AR"/>
              </w:rPr>
            </w:pPr>
          </w:p>
        </w:tc>
      </w:tr>
      <w:tr w:rsidR="00684446" w:rsidRPr="00287DFB" w14:paraId="0CAE71EB" w14:textId="77777777" w:rsidTr="00F33432">
        <w:trPr>
          <w:trHeight w:val="288"/>
        </w:trPr>
        <w:tc>
          <w:tcPr>
            <w:tcW w:w="3042" w:type="dxa"/>
            <w:shd w:val="clear" w:color="000000" w:fill="FFFFFF"/>
            <w:noWrap/>
            <w:vAlign w:val="center"/>
          </w:tcPr>
          <w:p w14:paraId="09330822" w14:textId="77777777" w:rsidR="00F33432" w:rsidRPr="00287DFB" w:rsidRDefault="00F33432" w:rsidP="005711AC">
            <w:pPr>
              <w:ind w:left="142" w:hanging="142"/>
              <w:jc w:val="left"/>
              <w:rPr>
                <w:b/>
                <w:sz w:val="16"/>
                <w:szCs w:val="18"/>
                <w:lang w:eastAsia="es-AR"/>
              </w:rPr>
            </w:pPr>
            <w:r w:rsidRPr="00287DFB">
              <w:rPr>
                <w:b/>
                <w:sz w:val="16"/>
                <w:szCs w:val="18"/>
                <w:lang w:eastAsia="es-AR"/>
              </w:rPr>
              <w:t>- Títulos privados</w:t>
            </w:r>
          </w:p>
        </w:tc>
        <w:tc>
          <w:tcPr>
            <w:tcW w:w="852" w:type="dxa"/>
            <w:shd w:val="clear" w:color="000000" w:fill="FFFFFF"/>
            <w:noWrap/>
            <w:vAlign w:val="center"/>
          </w:tcPr>
          <w:p w14:paraId="05CBA43F" w14:textId="77777777" w:rsidR="00F33432" w:rsidRPr="00287DFB" w:rsidRDefault="00F33432" w:rsidP="00F33432">
            <w:pPr>
              <w:rPr>
                <w:b/>
                <w:sz w:val="12"/>
                <w:szCs w:val="18"/>
                <w:lang w:eastAsia="es-AR"/>
              </w:rPr>
            </w:pPr>
          </w:p>
        </w:tc>
        <w:tc>
          <w:tcPr>
            <w:tcW w:w="1021" w:type="dxa"/>
            <w:shd w:val="clear" w:color="000000" w:fill="FFFFFF"/>
            <w:noWrap/>
            <w:vAlign w:val="center"/>
          </w:tcPr>
          <w:p w14:paraId="7068B896" w14:textId="77777777" w:rsidR="00F33432" w:rsidRPr="00287DFB" w:rsidRDefault="00F33432" w:rsidP="00F33432">
            <w:pPr>
              <w:tabs>
                <w:tab w:val="left" w:pos="783"/>
              </w:tabs>
              <w:jc w:val="right"/>
              <w:rPr>
                <w:sz w:val="12"/>
                <w:szCs w:val="18"/>
                <w:lang w:eastAsia="es-AR"/>
              </w:rPr>
            </w:pPr>
          </w:p>
        </w:tc>
        <w:tc>
          <w:tcPr>
            <w:tcW w:w="1527" w:type="dxa"/>
            <w:gridSpan w:val="2"/>
            <w:shd w:val="clear" w:color="000000" w:fill="FFFFFF"/>
            <w:vAlign w:val="center"/>
          </w:tcPr>
          <w:p w14:paraId="7C7E3911" w14:textId="77777777" w:rsidR="00F33432" w:rsidRPr="00287DFB" w:rsidRDefault="00F33432" w:rsidP="00F33432">
            <w:pPr>
              <w:tabs>
                <w:tab w:val="left" w:pos="613"/>
              </w:tabs>
              <w:jc w:val="right"/>
              <w:rPr>
                <w:sz w:val="12"/>
                <w:szCs w:val="18"/>
                <w:lang w:eastAsia="es-AR"/>
              </w:rPr>
            </w:pPr>
          </w:p>
        </w:tc>
        <w:tc>
          <w:tcPr>
            <w:tcW w:w="1021" w:type="dxa"/>
            <w:shd w:val="clear" w:color="000000" w:fill="FFFFFF"/>
            <w:noWrap/>
            <w:vAlign w:val="center"/>
          </w:tcPr>
          <w:p w14:paraId="116034A5" w14:textId="77777777" w:rsidR="00F33432" w:rsidRPr="00287DFB" w:rsidRDefault="00F33432" w:rsidP="00F33432">
            <w:pPr>
              <w:tabs>
                <w:tab w:val="left" w:pos="783"/>
              </w:tabs>
              <w:jc w:val="right"/>
              <w:rPr>
                <w:sz w:val="12"/>
                <w:szCs w:val="18"/>
                <w:lang w:eastAsia="es-AR"/>
              </w:rPr>
            </w:pPr>
          </w:p>
        </w:tc>
        <w:tc>
          <w:tcPr>
            <w:tcW w:w="980" w:type="dxa"/>
            <w:shd w:val="clear" w:color="000000" w:fill="FFFFFF"/>
            <w:noWrap/>
            <w:vAlign w:val="center"/>
          </w:tcPr>
          <w:p w14:paraId="32D04DF9" w14:textId="77777777" w:rsidR="00F33432" w:rsidRPr="00287DFB" w:rsidRDefault="00F33432" w:rsidP="00F33432">
            <w:pPr>
              <w:tabs>
                <w:tab w:val="left" w:pos="783"/>
              </w:tabs>
              <w:jc w:val="right"/>
              <w:rPr>
                <w:sz w:val="12"/>
                <w:szCs w:val="18"/>
                <w:lang w:eastAsia="es-AR"/>
              </w:rPr>
            </w:pPr>
          </w:p>
        </w:tc>
        <w:tc>
          <w:tcPr>
            <w:tcW w:w="980" w:type="dxa"/>
            <w:shd w:val="clear" w:color="000000" w:fill="FFFFFF"/>
            <w:vAlign w:val="center"/>
          </w:tcPr>
          <w:p w14:paraId="7C4C0D7D" w14:textId="77777777" w:rsidR="00F33432" w:rsidRPr="00287DFB" w:rsidRDefault="00F33432" w:rsidP="00F33432">
            <w:pPr>
              <w:tabs>
                <w:tab w:val="left" w:pos="783"/>
              </w:tabs>
              <w:jc w:val="right"/>
              <w:rPr>
                <w:sz w:val="12"/>
                <w:szCs w:val="18"/>
                <w:lang w:eastAsia="es-AR"/>
              </w:rPr>
            </w:pPr>
          </w:p>
        </w:tc>
      </w:tr>
      <w:tr w:rsidR="00684446" w:rsidRPr="00287DFB" w14:paraId="05BAEF5E" w14:textId="77777777" w:rsidTr="00F33432">
        <w:trPr>
          <w:trHeight w:val="288"/>
        </w:trPr>
        <w:tc>
          <w:tcPr>
            <w:tcW w:w="3042" w:type="dxa"/>
            <w:shd w:val="clear" w:color="000000" w:fill="FFFFFF"/>
            <w:noWrap/>
            <w:vAlign w:val="center"/>
          </w:tcPr>
          <w:p w14:paraId="1B550171" w14:textId="77777777" w:rsidR="00F33432" w:rsidRPr="00287DFB" w:rsidRDefault="00F33432" w:rsidP="005711AC">
            <w:pPr>
              <w:ind w:hanging="992"/>
              <w:jc w:val="left"/>
              <w:rPr>
                <w:color w:val="000000"/>
                <w:sz w:val="16"/>
                <w:szCs w:val="16"/>
              </w:rPr>
            </w:pPr>
            <w:r w:rsidRPr="00287DFB">
              <w:rPr>
                <w:color w:val="000000"/>
                <w:sz w:val="16"/>
                <w:szCs w:val="16"/>
              </w:rPr>
              <w:t xml:space="preserve">      VD FF Garbarino 156 en pesos vto. 10/06/20</w:t>
            </w:r>
          </w:p>
        </w:tc>
        <w:tc>
          <w:tcPr>
            <w:tcW w:w="852" w:type="dxa"/>
            <w:shd w:val="clear" w:color="000000" w:fill="FFFFFF"/>
            <w:noWrap/>
            <w:vAlign w:val="center"/>
          </w:tcPr>
          <w:p w14:paraId="272500F4" w14:textId="77777777" w:rsidR="00F33432" w:rsidRPr="00287DFB" w:rsidRDefault="00F33432" w:rsidP="00F33432">
            <w:pPr>
              <w:rPr>
                <w:color w:val="000000"/>
                <w:sz w:val="16"/>
                <w:szCs w:val="16"/>
              </w:rPr>
            </w:pPr>
            <w:r w:rsidRPr="00287DFB">
              <w:rPr>
                <w:color w:val="000000"/>
                <w:sz w:val="16"/>
                <w:szCs w:val="16"/>
              </w:rPr>
              <w:t>54528</w:t>
            </w:r>
          </w:p>
        </w:tc>
        <w:tc>
          <w:tcPr>
            <w:tcW w:w="1021" w:type="dxa"/>
            <w:shd w:val="clear" w:color="000000" w:fill="FFFFFF"/>
            <w:noWrap/>
            <w:vAlign w:val="center"/>
          </w:tcPr>
          <w:p w14:paraId="51A24D42" w14:textId="77777777" w:rsidR="00F33432" w:rsidRPr="00287DFB" w:rsidRDefault="00F33432" w:rsidP="00F33432">
            <w:pPr>
              <w:jc w:val="right"/>
              <w:rPr>
                <w:color w:val="000000"/>
                <w:sz w:val="16"/>
                <w:szCs w:val="16"/>
              </w:rPr>
            </w:pPr>
            <w:r w:rsidRPr="00287DFB">
              <w:rPr>
                <w:color w:val="000000"/>
                <w:sz w:val="16"/>
                <w:szCs w:val="16"/>
              </w:rPr>
              <w:t>19.731</w:t>
            </w:r>
          </w:p>
        </w:tc>
        <w:tc>
          <w:tcPr>
            <w:tcW w:w="1527" w:type="dxa"/>
            <w:gridSpan w:val="2"/>
            <w:shd w:val="clear" w:color="000000" w:fill="FFFFFF"/>
            <w:vAlign w:val="center"/>
          </w:tcPr>
          <w:p w14:paraId="5A7AB4CB" w14:textId="77777777" w:rsidR="00F33432" w:rsidRPr="00287DFB" w:rsidRDefault="00F33432" w:rsidP="00F33432">
            <w:pPr>
              <w:jc w:val="right"/>
              <w:rPr>
                <w:color w:val="000000"/>
                <w:sz w:val="16"/>
                <w:szCs w:val="16"/>
              </w:rPr>
            </w:pPr>
            <w:r w:rsidRPr="00287DFB">
              <w:rPr>
                <w:color w:val="000000"/>
                <w:sz w:val="16"/>
                <w:szCs w:val="16"/>
              </w:rPr>
              <w:t>19.731</w:t>
            </w:r>
          </w:p>
        </w:tc>
        <w:tc>
          <w:tcPr>
            <w:tcW w:w="1021" w:type="dxa"/>
            <w:shd w:val="clear" w:color="000000" w:fill="FFFFFF"/>
            <w:noWrap/>
            <w:vAlign w:val="center"/>
          </w:tcPr>
          <w:p w14:paraId="3076A517" w14:textId="77777777" w:rsidR="00F33432" w:rsidRPr="00287DFB" w:rsidRDefault="00F33432" w:rsidP="00F33432">
            <w:pPr>
              <w:tabs>
                <w:tab w:val="left" w:pos="783"/>
              </w:tabs>
              <w:jc w:val="right"/>
              <w:rPr>
                <w:color w:val="000000"/>
                <w:sz w:val="16"/>
                <w:szCs w:val="16"/>
              </w:rPr>
            </w:pPr>
            <w:r w:rsidRPr="00287DFB">
              <w:rPr>
                <w:color w:val="000000"/>
                <w:sz w:val="16"/>
                <w:szCs w:val="16"/>
              </w:rPr>
              <w:t>-</w:t>
            </w:r>
          </w:p>
        </w:tc>
        <w:tc>
          <w:tcPr>
            <w:tcW w:w="980" w:type="dxa"/>
            <w:shd w:val="clear" w:color="000000" w:fill="FFFFFF"/>
            <w:noWrap/>
            <w:vAlign w:val="center"/>
          </w:tcPr>
          <w:p w14:paraId="52A838EC" w14:textId="77777777" w:rsidR="00F33432" w:rsidRPr="00287DFB" w:rsidRDefault="00F33432" w:rsidP="00F33432">
            <w:pPr>
              <w:tabs>
                <w:tab w:val="left" w:pos="783"/>
              </w:tabs>
              <w:jc w:val="right"/>
              <w:rPr>
                <w:color w:val="000000"/>
                <w:sz w:val="16"/>
                <w:szCs w:val="16"/>
              </w:rPr>
            </w:pPr>
            <w:r w:rsidRPr="00287DFB">
              <w:rPr>
                <w:color w:val="000000"/>
                <w:sz w:val="16"/>
                <w:szCs w:val="16"/>
              </w:rPr>
              <w:t>19.731</w:t>
            </w:r>
          </w:p>
        </w:tc>
        <w:tc>
          <w:tcPr>
            <w:tcW w:w="980" w:type="dxa"/>
            <w:shd w:val="clear" w:color="000000" w:fill="FFFFFF"/>
            <w:vAlign w:val="center"/>
          </w:tcPr>
          <w:p w14:paraId="1A9CA036" w14:textId="77777777" w:rsidR="00F33432" w:rsidRPr="00287DFB" w:rsidRDefault="00F33432" w:rsidP="00F33432">
            <w:pPr>
              <w:tabs>
                <w:tab w:val="left" w:pos="783"/>
              </w:tabs>
              <w:jc w:val="right"/>
              <w:rPr>
                <w:color w:val="000000"/>
                <w:sz w:val="16"/>
                <w:szCs w:val="16"/>
              </w:rPr>
            </w:pPr>
            <w:r w:rsidRPr="00287DFB">
              <w:rPr>
                <w:color w:val="000000"/>
                <w:sz w:val="16"/>
                <w:szCs w:val="16"/>
              </w:rPr>
              <w:t>19.731</w:t>
            </w:r>
          </w:p>
        </w:tc>
      </w:tr>
      <w:tr w:rsidR="00684446" w:rsidRPr="00287DFB" w14:paraId="5FC88ECE" w14:textId="77777777" w:rsidTr="00F33432">
        <w:trPr>
          <w:trHeight w:val="115"/>
        </w:trPr>
        <w:tc>
          <w:tcPr>
            <w:tcW w:w="3042" w:type="dxa"/>
            <w:shd w:val="clear" w:color="000000" w:fill="FFFFFF"/>
            <w:noWrap/>
            <w:vAlign w:val="center"/>
          </w:tcPr>
          <w:p w14:paraId="6F7DA204" w14:textId="77777777" w:rsidR="00F33432" w:rsidRPr="00287DFB" w:rsidRDefault="00F33432" w:rsidP="005711AC">
            <w:pPr>
              <w:ind w:hanging="992"/>
              <w:jc w:val="left"/>
              <w:rPr>
                <w:color w:val="000000"/>
                <w:sz w:val="12"/>
                <w:szCs w:val="16"/>
              </w:rPr>
            </w:pPr>
          </w:p>
        </w:tc>
        <w:tc>
          <w:tcPr>
            <w:tcW w:w="852" w:type="dxa"/>
            <w:shd w:val="clear" w:color="000000" w:fill="FFFFFF"/>
            <w:noWrap/>
            <w:vAlign w:val="center"/>
          </w:tcPr>
          <w:p w14:paraId="41BD6E7C" w14:textId="77777777" w:rsidR="00F33432" w:rsidRPr="00287DFB" w:rsidRDefault="00F33432" w:rsidP="00F33432">
            <w:pPr>
              <w:rPr>
                <w:color w:val="000000"/>
                <w:sz w:val="12"/>
                <w:szCs w:val="16"/>
              </w:rPr>
            </w:pPr>
          </w:p>
        </w:tc>
        <w:tc>
          <w:tcPr>
            <w:tcW w:w="1021" w:type="dxa"/>
            <w:shd w:val="clear" w:color="000000" w:fill="FFFFFF"/>
            <w:noWrap/>
            <w:vAlign w:val="center"/>
          </w:tcPr>
          <w:p w14:paraId="1B446EC7" w14:textId="77777777" w:rsidR="00F33432" w:rsidRPr="00287DFB" w:rsidRDefault="00F33432" w:rsidP="00F33432">
            <w:pPr>
              <w:jc w:val="right"/>
              <w:rPr>
                <w:color w:val="000000"/>
                <w:sz w:val="12"/>
                <w:szCs w:val="16"/>
              </w:rPr>
            </w:pPr>
          </w:p>
        </w:tc>
        <w:tc>
          <w:tcPr>
            <w:tcW w:w="1527" w:type="dxa"/>
            <w:gridSpan w:val="2"/>
            <w:shd w:val="clear" w:color="000000" w:fill="FFFFFF"/>
            <w:vAlign w:val="center"/>
          </w:tcPr>
          <w:p w14:paraId="2B5A9911" w14:textId="77777777" w:rsidR="00F33432" w:rsidRPr="00287DFB" w:rsidRDefault="00F33432" w:rsidP="00F33432">
            <w:pPr>
              <w:jc w:val="right"/>
              <w:rPr>
                <w:color w:val="000000"/>
                <w:sz w:val="12"/>
                <w:szCs w:val="16"/>
              </w:rPr>
            </w:pPr>
          </w:p>
        </w:tc>
        <w:tc>
          <w:tcPr>
            <w:tcW w:w="1021" w:type="dxa"/>
            <w:shd w:val="clear" w:color="000000" w:fill="FFFFFF"/>
            <w:noWrap/>
            <w:vAlign w:val="center"/>
          </w:tcPr>
          <w:p w14:paraId="4DAEF3AC" w14:textId="77777777" w:rsidR="00F33432" w:rsidRPr="00287DFB" w:rsidRDefault="00F33432" w:rsidP="00F33432">
            <w:pPr>
              <w:tabs>
                <w:tab w:val="left" w:pos="783"/>
              </w:tabs>
              <w:jc w:val="right"/>
              <w:rPr>
                <w:color w:val="000000"/>
                <w:sz w:val="12"/>
                <w:szCs w:val="16"/>
              </w:rPr>
            </w:pPr>
          </w:p>
        </w:tc>
        <w:tc>
          <w:tcPr>
            <w:tcW w:w="980" w:type="dxa"/>
            <w:shd w:val="clear" w:color="000000" w:fill="FFFFFF"/>
            <w:noWrap/>
            <w:vAlign w:val="center"/>
          </w:tcPr>
          <w:p w14:paraId="4BC6E6CC" w14:textId="77777777" w:rsidR="00F33432" w:rsidRPr="00287DFB" w:rsidRDefault="00F33432" w:rsidP="00F33432">
            <w:pPr>
              <w:tabs>
                <w:tab w:val="left" w:pos="783"/>
              </w:tabs>
              <w:jc w:val="right"/>
              <w:rPr>
                <w:color w:val="000000"/>
                <w:sz w:val="12"/>
                <w:szCs w:val="16"/>
              </w:rPr>
            </w:pPr>
          </w:p>
        </w:tc>
        <w:tc>
          <w:tcPr>
            <w:tcW w:w="980" w:type="dxa"/>
            <w:shd w:val="clear" w:color="000000" w:fill="FFFFFF"/>
            <w:vAlign w:val="center"/>
          </w:tcPr>
          <w:p w14:paraId="28910DBB" w14:textId="77777777" w:rsidR="00F33432" w:rsidRPr="00287DFB" w:rsidRDefault="00F33432" w:rsidP="00F33432">
            <w:pPr>
              <w:tabs>
                <w:tab w:val="left" w:pos="783"/>
              </w:tabs>
              <w:jc w:val="right"/>
              <w:rPr>
                <w:color w:val="000000"/>
                <w:sz w:val="12"/>
                <w:szCs w:val="16"/>
              </w:rPr>
            </w:pPr>
          </w:p>
        </w:tc>
      </w:tr>
      <w:tr w:rsidR="00684446" w:rsidRPr="00287DFB" w14:paraId="5AAC85D6" w14:textId="77777777" w:rsidTr="00F33432">
        <w:trPr>
          <w:trHeight w:val="288"/>
        </w:trPr>
        <w:tc>
          <w:tcPr>
            <w:tcW w:w="3042" w:type="dxa"/>
            <w:shd w:val="clear" w:color="000000" w:fill="FFFFFF"/>
            <w:noWrap/>
            <w:vAlign w:val="center"/>
          </w:tcPr>
          <w:p w14:paraId="2C1B66CE" w14:textId="77777777" w:rsidR="00F33432" w:rsidRPr="00287DFB" w:rsidRDefault="00F33432" w:rsidP="005711AC">
            <w:pPr>
              <w:ind w:left="142" w:hanging="142"/>
              <w:jc w:val="left"/>
              <w:rPr>
                <w:b/>
                <w:sz w:val="12"/>
                <w:szCs w:val="18"/>
                <w:lang w:eastAsia="es-AR"/>
              </w:rPr>
            </w:pPr>
            <w:r w:rsidRPr="00287DFB">
              <w:rPr>
                <w:b/>
                <w:sz w:val="16"/>
                <w:szCs w:val="18"/>
                <w:lang w:eastAsia="es-AR"/>
              </w:rPr>
              <w:t>- Letras del BCRA</w:t>
            </w:r>
          </w:p>
        </w:tc>
        <w:tc>
          <w:tcPr>
            <w:tcW w:w="852" w:type="dxa"/>
            <w:shd w:val="clear" w:color="000000" w:fill="FFFFFF"/>
            <w:noWrap/>
            <w:vAlign w:val="center"/>
          </w:tcPr>
          <w:p w14:paraId="3243AAE1" w14:textId="77777777" w:rsidR="00F33432" w:rsidRPr="00287DFB" w:rsidRDefault="00F33432" w:rsidP="00F33432">
            <w:pPr>
              <w:rPr>
                <w:b/>
                <w:sz w:val="12"/>
                <w:szCs w:val="18"/>
                <w:lang w:eastAsia="es-AR"/>
              </w:rPr>
            </w:pPr>
          </w:p>
        </w:tc>
        <w:tc>
          <w:tcPr>
            <w:tcW w:w="1021" w:type="dxa"/>
            <w:shd w:val="clear" w:color="000000" w:fill="FFFFFF"/>
            <w:noWrap/>
            <w:vAlign w:val="center"/>
          </w:tcPr>
          <w:p w14:paraId="68FF3C7F" w14:textId="77777777" w:rsidR="00F33432" w:rsidRPr="00287DFB" w:rsidRDefault="00F33432" w:rsidP="00F33432">
            <w:pPr>
              <w:tabs>
                <w:tab w:val="left" w:pos="783"/>
              </w:tabs>
              <w:jc w:val="right"/>
              <w:rPr>
                <w:sz w:val="12"/>
                <w:szCs w:val="18"/>
                <w:lang w:eastAsia="es-AR"/>
              </w:rPr>
            </w:pPr>
          </w:p>
        </w:tc>
        <w:tc>
          <w:tcPr>
            <w:tcW w:w="1527" w:type="dxa"/>
            <w:gridSpan w:val="2"/>
            <w:shd w:val="clear" w:color="000000" w:fill="FFFFFF"/>
            <w:vAlign w:val="center"/>
          </w:tcPr>
          <w:p w14:paraId="22C0CE46" w14:textId="77777777" w:rsidR="00F33432" w:rsidRPr="00287DFB" w:rsidRDefault="00F33432" w:rsidP="00F33432">
            <w:pPr>
              <w:tabs>
                <w:tab w:val="left" w:pos="613"/>
              </w:tabs>
              <w:jc w:val="right"/>
              <w:rPr>
                <w:sz w:val="12"/>
                <w:szCs w:val="18"/>
                <w:lang w:eastAsia="es-AR"/>
              </w:rPr>
            </w:pPr>
          </w:p>
        </w:tc>
        <w:tc>
          <w:tcPr>
            <w:tcW w:w="1021" w:type="dxa"/>
            <w:shd w:val="clear" w:color="000000" w:fill="FFFFFF"/>
            <w:noWrap/>
            <w:vAlign w:val="center"/>
          </w:tcPr>
          <w:p w14:paraId="59B609C0" w14:textId="77777777" w:rsidR="00F33432" w:rsidRPr="00287DFB" w:rsidRDefault="00F33432" w:rsidP="00F33432">
            <w:pPr>
              <w:tabs>
                <w:tab w:val="left" w:pos="783"/>
              </w:tabs>
              <w:jc w:val="right"/>
              <w:rPr>
                <w:sz w:val="12"/>
                <w:szCs w:val="18"/>
                <w:lang w:eastAsia="es-AR"/>
              </w:rPr>
            </w:pPr>
          </w:p>
        </w:tc>
        <w:tc>
          <w:tcPr>
            <w:tcW w:w="980" w:type="dxa"/>
            <w:shd w:val="clear" w:color="000000" w:fill="FFFFFF"/>
            <w:noWrap/>
            <w:vAlign w:val="center"/>
          </w:tcPr>
          <w:p w14:paraId="37A0FF0A" w14:textId="77777777" w:rsidR="00F33432" w:rsidRPr="00287DFB" w:rsidRDefault="00F33432" w:rsidP="00F33432">
            <w:pPr>
              <w:tabs>
                <w:tab w:val="left" w:pos="783"/>
              </w:tabs>
              <w:jc w:val="right"/>
              <w:rPr>
                <w:sz w:val="12"/>
                <w:szCs w:val="18"/>
                <w:lang w:eastAsia="es-AR"/>
              </w:rPr>
            </w:pPr>
          </w:p>
        </w:tc>
        <w:tc>
          <w:tcPr>
            <w:tcW w:w="980" w:type="dxa"/>
            <w:shd w:val="clear" w:color="000000" w:fill="FFFFFF"/>
            <w:vAlign w:val="center"/>
          </w:tcPr>
          <w:p w14:paraId="3664F8E0" w14:textId="77777777" w:rsidR="00F33432" w:rsidRPr="00287DFB" w:rsidRDefault="00F33432" w:rsidP="00F33432">
            <w:pPr>
              <w:tabs>
                <w:tab w:val="left" w:pos="783"/>
              </w:tabs>
              <w:jc w:val="right"/>
              <w:rPr>
                <w:sz w:val="12"/>
                <w:szCs w:val="18"/>
                <w:lang w:eastAsia="es-AR"/>
              </w:rPr>
            </w:pPr>
          </w:p>
        </w:tc>
      </w:tr>
      <w:tr w:rsidR="00684446" w:rsidRPr="00287DFB" w14:paraId="25B2F44F" w14:textId="77777777" w:rsidTr="00F33432">
        <w:trPr>
          <w:trHeight w:val="288"/>
        </w:trPr>
        <w:tc>
          <w:tcPr>
            <w:tcW w:w="3042" w:type="dxa"/>
            <w:shd w:val="clear" w:color="000000" w:fill="FFFFFF"/>
            <w:noWrap/>
            <w:vAlign w:val="center"/>
          </w:tcPr>
          <w:p w14:paraId="27974221" w14:textId="77777777" w:rsidR="00F33432" w:rsidRPr="00287DFB" w:rsidRDefault="00F33432" w:rsidP="00B4799F">
            <w:pPr>
              <w:jc w:val="left"/>
              <w:rPr>
                <w:b/>
                <w:sz w:val="12"/>
                <w:szCs w:val="18"/>
                <w:lang w:eastAsia="es-AR"/>
              </w:rPr>
            </w:pPr>
            <w:r w:rsidRPr="00287DFB">
              <w:rPr>
                <w:sz w:val="16"/>
                <w:szCs w:val="18"/>
                <w:lang w:eastAsia="es-AR"/>
              </w:rPr>
              <w:t>Letras de Liquidez del B.C.R.A en pesos – vto. 03.01.19</w:t>
            </w:r>
          </w:p>
        </w:tc>
        <w:tc>
          <w:tcPr>
            <w:tcW w:w="852" w:type="dxa"/>
            <w:shd w:val="clear" w:color="000000" w:fill="FFFFFF"/>
            <w:noWrap/>
            <w:vAlign w:val="center"/>
          </w:tcPr>
          <w:p w14:paraId="70D0A83A" w14:textId="77777777" w:rsidR="00F33432" w:rsidRPr="00287DFB" w:rsidRDefault="00F33432" w:rsidP="00F33432">
            <w:pPr>
              <w:rPr>
                <w:sz w:val="16"/>
                <w:szCs w:val="18"/>
                <w:lang w:eastAsia="es-AR"/>
              </w:rPr>
            </w:pPr>
            <w:r w:rsidRPr="00287DFB">
              <w:rPr>
                <w:sz w:val="16"/>
                <w:szCs w:val="18"/>
                <w:lang w:eastAsia="es-AR"/>
              </w:rPr>
              <w:t>13309</w:t>
            </w:r>
          </w:p>
        </w:tc>
        <w:tc>
          <w:tcPr>
            <w:tcW w:w="1021" w:type="dxa"/>
            <w:shd w:val="clear" w:color="000000" w:fill="FFFFFF"/>
            <w:noWrap/>
            <w:vAlign w:val="center"/>
          </w:tcPr>
          <w:p w14:paraId="0FD2BAC6" w14:textId="77777777" w:rsidR="00F33432" w:rsidRPr="00287DFB" w:rsidRDefault="00F33432" w:rsidP="00F33432">
            <w:pPr>
              <w:jc w:val="right"/>
              <w:rPr>
                <w:sz w:val="16"/>
                <w:szCs w:val="18"/>
                <w:lang w:eastAsia="es-AR"/>
              </w:rPr>
            </w:pPr>
            <w:r w:rsidRPr="00287DFB">
              <w:rPr>
                <w:sz w:val="16"/>
                <w:szCs w:val="18"/>
                <w:lang w:eastAsia="es-AR"/>
              </w:rPr>
              <w:t>-</w:t>
            </w:r>
          </w:p>
        </w:tc>
        <w:tc>
          <w:tcPr>
            <w:tcW w:w="1527" w:type="dxa"/>
            <w:gridSpan w:val="2"/>
            <w:shd w:val="clear" w:color="000000" w:fill="FFFFFF"/>
            <w:vAlign w:val="center"/>
          </w:tcPr>
          <w:p w14:paraId="22540198" w14:textId="77777777" w:rsidR="00F33432" w:rsidRPr="00287DFB" w:rsidRDefault="00F33432" w:rsidP="00F33432">
            <w:pPr>
              <w:tabs>
                <w:tab w:val="left" w:pos="783"/>
              </w:tabs>
              <w:jc w:val="right"/>
              <w:rPr>
                <w:sz w:val="12"/>
              </w:rPr>
            </w:pPr>
            <w:r w:rsidRPr="00287DFB">
              <w:rPr>
                <w:sz w:val="16"/>
                <w:szCs w:val="18"/>
                <w:lang w:eastAsia="es-AR"/>
              </w:rPr>
              <w:t>-</w:t>
            </w:r>
          </w:p>
        </w:tc>
        <w:tc>
          <w:tcPr>
            <w:tcW w:w="1021" w:type="dxa"/>
            <w:shd w:val="clear" w:color="000000" w:fill="FFFFFF"/>
            <w:noWrap/>
            <w:vAlign w:val="center"/>
          </w:tcPr>
          <w:p w14:paraId="0BCDD886" w14:textId="77777777" w:rsidR="00F33432" w:rsidRPr="00287DFB" w:rsidRDefault="00F33432" w:rsidP="00F33432">
            <w:pPr>
              <w:tabs>
                <w:tab w:val="left" w:pos="783"/>
              </w:tabs>
              <w:jc w:val="right"/>
              <w:rPr>
                <w:sz w:val="16"/>
              </w:rPr>
            </w:pPr>
            <w:r w:rsidRPr="00287DFB">
              <w:rPr>
                <w:sz w:val="16"/>
                <w:szCs w:val="18"/>
                <w:lang w:eastAsia="es-AR"/>
              </w:rPr>
              <w:t>498.404</w:t>
            </w:r>
          </w:p>
        </w:tc>
        <w:tc>
          <w:tcPr>
            <w:tcW w:w="980" w:type="dxa"/>
            <w:shd w:val="clear" w:color="000000" w:fill="FFFFFF"/>
            <w:noWrap/>
            <w:vAlign w:val="center"/>
          </w:tcPr>
          <w:p w14:paraId="72F837E9"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980" w:type="dxa"/>
            <w:shd w:val="clear" w:color="000000" w:fill="FFFFFF"/>
            <w:vAlign w:val="center"/>
          </w:tcPr>
          <w:p w14:paraId="3785DE6E"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r>
      <w:tr w:rsidR="00684446" w:rsidRPr="00287DFB" w14:paraId="5D982859" w14:textId="77777777" w:rsidTr="00F33432">
        <w:trPr>
          <w:trHeight w:val="288"/>
        </w:trPr>
        <w:tc>
          <w:tcPr>
            <w:tcW w:w="3042" w:type="dxa"/>
            <w:shd w:val="clear" w:color="000000" w:fill="FFFFFF"/>
            <w:noWrap/>
            <w:vAlign w:val="center"/>
          </w:tcPr>
          <w:p w14:paraId="5D534613" w14:textId="77777777" w:rsidR="00F33432" w:rsidRPr="00287DFB" w:rsidRDefault="00F33432" w:rsidP="00B4799F">
            <w:pPr>
              <w:jc w:val="left"/>
              <w:rPr>
                <w:b/>
                <w:sz w:val="12"/>
                <w:szCs w:val="18"/>
                <w:lang w:eastAsia="es-AR"/>
              </w:rPr>
            </w:pPr>
            <w:r w:rsidRPr="00287DFB">
              <w:rPr>
                <w:sz w:val="16"/>
                <w:szCs w:val="18"/>
                <w:lang w:eastAsia="es-AR"/>
              </w:rPr>
              <w:t>Letras de Liquidez del B.C.R.A en pesos – vto. 04.01.19</w:t>
            </w:r>
          </w:p>
        </w:tc>
        <w:tc>
          <w:tcPr>
            <w:tcW w:w="852" w:type="dxa"/>
            <w:shd w:val="clear" w:color="000000" w:fill="FFFFFF"/>
            <w:noWrap/>
            <w:vAlign w:val="center"/>
          </w:tcPr>
          <w:p w14:paraId="5EB43CC3" w14:textId="77777777" w:rsidR="00F33432" w:rsidRPr="00287DFB" w:rsidRDefault="00F33432" w:rsidP="00F33432">
            <w:pPr>
              <w:rPr>
                <w:sz w:val="16"/>
                <w:szCs w:val="18"/>
                <w:lang w:eastAsia="es-AR"/>
              </w:rPr>
            </w:pPr>
            <w:r w:rsidRPr="00287DFB">
              <w:rPr>
                <w:sz w:val="16"/>
                <w:szCs w:val="18"/>
                <w:lang w:eastAsia="es-AR"/>
              </w:rPr>
              <w:t>13310</w:t>
            </w:r>
          </w:p>
        </w:tc>
        <w:tc>
          <w:tcPr>
            <w:tcW w:w="1021" w:type="dxa"/>
            <w:shd w:val="clear" w:color="000000" w:fill="FFFFFF"/>
            <w:noWrap/>
            <w:vAlign w:val="center"/>
          </w:tcPr>
          <w:p w14:paraId="438BFA54" w14:textId="77777777" w:rsidR="00F33432" w:rsidRPr="00287DFB" w:rsidRDefault="00F33432" w:rsidP="00F33432">
            <w:pPr>
              <w:jc w:val="right"/>
              <w:rPr>
                <w:sz w:val="16"/>
                <w:szCs w:val="18"/>
                <w:lang w:eastAsia="es-AR"/>
              </w:rPr>
            </w:pPr>
            <w:r w:rsidRPr="00287DFB">
              <w:rPr>
                <w:sz w:val="16"/>
                <w:szCs w:val="18"/>
                <w:lang w:eastAsia="es-AR"/>
              </w:rPr>
              <w:t>-</w:t>
            </w:r>
          </w:p>
        </w:tc>
        <w:tc>
          <w:tcPr>
            <w:tcW w:w="1527" w:type="dxa"/>
            <w:gridSpan w:val="2"/>
            <w:shd w:val="clear" w:color="000000" w:fill="FFFFFF"/>
            <w:vAlign w:val="center"/>
          </w:tcPr>
          <w:p w14:paraId="6C0F3B29"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1021" w:type="dxa"/>
            <w:shd w:val="clear" w:color="000000" w:fill="FFFFFF"/>
            <w:noWrap/>
            <w:vAlign w:val="center"/>
          </w:tcPr>
          <w:p w14:paraId="1F5D7B26" w14:textId="77777777" w:rsidR="00F33432" w:rsidRPr="00287DFB" w:rsidRDefault="00F33432" w:rsidP="00F33432">
            <w:pPr>
              <w:tabs>
                <w:tab w:val="left" w:pos="783"/>
              </w:tabs>
              <w:jc w:val="right"/>
              <w:rPr>
                <w:sz w:val="16"/>
                <w:szCs w:val="18"/>
                <w:lang w:eastAsia="es-AR"/>
              </w:rPr>
            </w:pPr>
            <w:r w:rsidRPr="00287DFB">
              <w:rPr>
                <w:sz w:val="16"/>
                <w:szCs w:val="18"/>
                <w:lang w:eastAsia="es-AR"/>
              </w:rPr>
              <w:t>617.012</w:t>
            </w:r>
          </w:p>
        </w:tc>
        <w:tc>
          <w:tcPr>
            <w:tcW w:w="980" w:type="dxa"/>
            <w:shd w:val="clear" w:color="000000" w:fill="FFFFFF"/>
            <w:noWrap/>
            <w:vAlign w:val="center"/>
          </w:tcPr>
          <w:p w14:paraId="604A1FF8"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980" w:type="dxa"/>
            <w:shd w:val="clear" w:color="000000" w:fill="FFFFFF"/>
            <w:vAlign w:val="center"/>
          </w:tcPr>
          <w:p w14:paraId="16B94BA8"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r>
      <w:tr w:rsidR="00684446" w:rsidRPr="00287DFB" w14:paraId="06D45F94" w14:textId="77777777" w:rsidTr="00F33432">
        <w:trPr>
          <w:trHeight w:val="288"/>
        </w:trPr>
        <w:tc>
          <w:tcPr>
            <w:tcW w:w="3042" w:type="dxa"/>
            <w:shd w:val="clear" w:color="000000" w:fill="FFFFFF"/>
            <w:noWrap/>
            <w:vAlign w:val="center"/>
          </w:tcPr>
          <w:p w14:paraId="3150C0A4" w14:textId="77777777" w:rsidR="00F33432" w:rsidRPr="00287DFB" w:rsidRDefault="00F33432" w:rsidP="00B4799F">
            <w:pPr>
              <w:jc w:val="left"/>
              <w:rPr>
                <w:b/>
                <w:sz w:val="12"/>
                <w:szCs w:val="18"/>
                <w:lang w:eastAsia="es-AR"/>
              </w:rPr>
            </w:pPr>
            <w:r w:rsidRPr="00287DFB">
              <w:rPr>
                <w:sz w:val="16"/>
                <w:szCs w:val="18"/>
                <w:lang w:eastAsia="es-AR"/>
              </w:rPr>
              <w:t>Letras de Liquidez del B.C.R.A en pesos – vto. 07.01.19</w:t>
            </w:r>
          </w:p>
        </w:tc>
        <w:tc>
          <w:tcPr>
            <w:tcW w:w="852" w:type="dxa"/>
            <w:shd w:val="clear" w:color="000000" w:fill="FFFFFF"/>
            <w:noWrap/>
            <w:vAlign w:val="center"/>
          </w:tcPr>
          <w:p w14:paraId="01FB130C" w14:textId="77777777" w:rsidR="00F33432" w:rsidRPr="00287DFB" w:rsidRDefault="00F33432" w:rsidP="00F33432">
            <w:pPr>
              <w:rPr>
                <w:sz w:val="16"/>
                <w:szCs w:val="18"/>
                <w:lang w:eastAsia="es-AR"/>
              </w:rPr>
            </w:pPr>
            <w:r w:rsidRPr="00287DFB">
              <w:rPr>
                <w:sz w:val="16"/>
                <w:szCs w:val="18"/>
                <w:lang w:eastAsia="es-AR"/>
              </w:rPr>
              <w:t>13311</w:t>
            </w:r>
          </w:p>
        </w:tc>
        <w:tc>
          <w:tcPr>
            <w:tcW w:w="1021" w:type="dxa"/>
            <w:shd w:val="clear" w:color="000000" w:fill="FFFFFF"/>
            <w:noWrap/>
            <w:vAlign w:val="center"/>
          </w:tcPr>
          <w:p w14:paraId="18166112" w14:textId="77777777" w:rsidR="00F33432" w:rsidRPr="00287DFB" w:rsidRDefault="00F33432" w:rsidP="00F33432">
            <w:pPr>
              <w:jc w:val="right"/>
              <w:rPr>
                <w:sz w:val="16"/>
                <w:szCs w:val="18"/>
                <w:lang w:eastAsia="es-AR"/>
              </w:rPr>
            </w:pPr>
            <w:r w:rsidRPr="00287DFB">
              <w:rPr>
                <w:sz w:val="16"/>
                <w:szCs w:val="18"/>
                <w:lang w:eastAsia="es-AR"/>
              </w:rPr>
              <w:t>-</w:t>
            </w:r>
          </w:p>
        </w:tc>
        <w:tc>
          <w:tcPr>
            <w:tcW w:w="1527" w:type="dxa"/>
            <w:gridSpan w:val="2"/>
            <w:shd w:val="clear" w:color="000000" w:fill="FFFFFF"/>
            <w:vAlign w:val="center"/>
          </w:tcPr>
          <w:p w14:paraId="2D969B60"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1021" w:type="dxa"/>
            <w:shd w:val="clear" w:color="000000" w:fill="FFFFFF"/>
            <w:noWrap/>
            <w:vAlign w:val="center"/>
          </w:tcPr>
          <w:p w14:paraId="05D38653" w14:textId="77777777" w:rsidR="00F33432" w:rsidRPr="00287DFB" w:rsidRDefault="00F33432" w:rsidP="00F33432">
            <w:pPr>
              <w:tabs>
                <w:tab w:val="left" w:pos="783"/>
              </w:tabs>
              <w:jc w:val="right"/>
              <w:rPr>
                <w:sz w:val="16"/>
                <w:szCs w:val="18"/>
                <w:lang w:eastAsia="es-AR"/>
              </w:rPr>
            </w:pPr>
            <w:r w:rsidRPr="00287DFB">
              <w:rPr>
                <w:sz w:val="16"/>
                <w:szCs w:val="18"/>
                <w:lang w:eastAsia="es-AR"/>
              </w:rPr>
              <w:t>148.559</w:t>
            </w:r>
          </w:p>
        </w:tc>
        <w:tc>
          <w:tcPr>
            <w:tcW w:w="980" w:type="dxa"/>
            <w:shd w:val="clear" w:color="000000" w:fill="FFFFFF"/>
            <w:noWrap/>
            <w:vAlign w:val="center"/>
          </w:tcPr>
          <w:p w14:paraId="1ED4C677"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980" w:type="dxa"/>
            <w:shd w:val="clear" w:color="000000" w:fill="FFFFFF"/>
            <w:vAlign w:val="center"/>
          </w:tcPr>
          <w:p w14:paraId="63CE926E"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r>
      <w:tr w:rsidR="00684446" w:rsidRPr="00287DFB" w14:paraId="42A40AB3" w14:textId="77777777" w:rsidTr="00F33432">
        <w:trPr>
          <w:trHeight w:val="288"/>
        </w:trPr>
        <w:tc>
          <w:tcPr>
            <w:tcW w:w="3042" w:type="dxa"/>
            <w:shd w:val="clear" w:color="000000" w:fill="FFFFFF"/>
            <w:noWrap/>
            <w:vAlign w:val="center"/>
          </w:tcPr>
          <w:p w14:paraId="1C636D89" w14:textId="77777777" w:rsidR="00F33432" w:rsidRPr="00287DFB" w:rsidRDefault="00F33432" w:rsidP="00B4799F">
            <w:pPr>
              <w:jc w:val="left"/>
              <w:rPr>
                <w:b/>
                <w:sz w:val="12"/>
                <w:szCs w:val="18"/>
                <w:lang w:eastAsia="es-AR"/>
              </w:rPr>
            </w:pPr>
            <w:r w:rsidRPr="00287DFB">
              <w:rPr>
                <w:sz w:val="16"/>
                <w:szCs w:val="18"/>
                <w:lang w:eastAsia="es-AR"/>
              </w:rPr>
              <w:t>Letras de Liquidez del B.C.R.A en pesos – vto. 07.01.19</w:t>
            </w:r>
          </w:p>
        </w:tc>
        <w:tc>
          <w:tcPr>
            <w:tcW w:w="852" w:type="dxa"/>
            <w:shd w:val="clear" w:color="000000" w:fill="FFFFFF"/>
            <w:noWrap/>
            <w:vAlign w:val="center"/>
          </w:tcPr>
          <w:p w14:paraId="2D6DE029" w14:textId="77777777" w:rsidR="00F33432" w:rsidRPr="00287DFB" w:rsidRDefault="00F33432" w:rsidP="00F33432">
            <w:pPr>
              <w:rPr>
                <w:sz w:val="16"/>
                <w:szCs w:val="18"/>
                <w:lang w:eastAsia="es-AR"/>
              </w:rPr>
            </w:pPr>
            <w:r w:rsidRPr="00287DFB">
              <w:rPr>
                <w:sz w:val="16"/>
                <w:szCs w:val="18"/>
                <w:lang w:eastAsia="es-AR"/>
              </w:rPr>
              <w:t>13312</w:t>
            </w:r>
          </w:p>
        </w:tc>
        <w:tc>
          <w:tcPr>
            <w:tcW w:w="1021" w:type="dxa"/>
            <w:shd w:val="clear" w:color="000000" w:fill="FFFFFF"/>
            <w:noWrap/>
            <w:vAlign w:val="center"/>
          </w:tcPr>
          <w:p w14:paraId="6B3D51FE" w14:textId="77777777" w:rsidR="00F33432" w:rsidRPr="00287DFB" w:rsidRDefault="00F33432" w:rsidP="00F33432">
            <w:pPr>
              <w:jc w:val="right"/>
              <w:rPr>
                <w:sz w:val="16"/>
                <w:szCs w:val="18"/>
                <w:lang w:eastAsia="es-AR"/>
              </w:rPr>
            </w:pPr>
            <w:r w:rsidRPr="00287DFB">
              <w:rPr>
                <w:sz w:val="16"/>
                <w:szCs w:val="18"/>
                <w:lang w:eastAsia="es-AR"/>
              </w:rPr>
              <w:t>-</w:t>
            </w:r>
          </w:p>
        </w:tc>
        <w:tc>
          <w:tcPr>
            <w:tcW w:w="1527" w:type="dxa"/>
            <w:gridSpan w:val="2"/>
            <w:shd w:val="clear" w:color="000000" w:fill="FFFFFF"/>
            <w:vAlign w:val="center"/>
          </w:tcPr>
          <w:p w14:paraId="2A7F79F5"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1021" w:type="dxa"/>
            <w:shd w:val="clear" w:color="000000" w:fill="FFFFFF"/>
            <w:noWrap/>
            <w:vAlign w:val="center"/>
          </w:tcPr>
          <w:p w14:paraId="77766911" w14:textId="77777777" w:rsidR="00F33432" w:rsidRPr="00287DFB" w:rsidRDefault="00F33432" w:rsidP="00F33432">
            <w:pPr>
              <w:tabs>
                <w:tab w:val="left" w:pos="783"/>
              </w:tabs>
              <w:jc w:val="right"/>
              <w:rPr>
                <w:sz w:val="16"/>
                <w:szCs w:val="18"/>
                <w:lang w:eastAsia="es-AR"/>
              </w:rPr>
            </w:pPr>
            <w:r w:rsidRPr="00287DFB">
              <w:rPr>
                <w:sz w:val="16"/>
                <w:szCs w:val="18"/>
                <w:lang w:eastAsia="es-AR"/>
              </w:rPr>
              <w:t>227.422</w:t>
            </w:r>
          </w:p>
        </w:tc>
        <w:tc>
          <w:tcPr>
            <w:tcW w:w="980" w:type="dxa"/>
            <w:shd w:val="clear" w:color="000000" w:fill="FFFFFF"/>
            <w:noWrap/>
            <w:vAlign w:val="center"/>
          </w:tcPr>
          <w:p w14:paraId="14A9B2CE"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c>
          <w:tcPr>
            <w:tcW w:w="980" w:type="dxa"/>
            <w:shd w:val="clear" w:color="000000" w:fill="FFFFFF"/>
            <w:vAlign w:val="center"/>
          </w:tcPr>
          <w:p w14:paraId="4D3D459A" w14:textId="77777777" w:rsidR="00F33432" w:rsidRPr="00287DFB" w:rsidRDefault="00F33432" w:rsidP="00F33432">
            <w:pPr>
              <w:tabs>
                <w:tab w:val="left" w:pos="783"/>
              </w:tabs>
              <w:jc w:val="right"/>
              <w:rPr>
                <w:sz w:val="16"/>
                <w:szCs w:val="18"/>
                <w:lang w:eastAsia="es-AR"/>
              </w:rPr>
            </w:pPr>
            <w:r w:rsidRPr="00287DFB">
              <w:rPr>
                <w:sz w:val="16"/>
                <w:szCs w:val="18"/>
                <w:lang w:eastAsia="es-AR"/>
              </w:rPr>
              <w:t>-</w:t>
            </w:r>
          </w:p>
        </w:tc>
      </w:tr>
      <w:tr w:rsidR="00684446" w:rsidRPr="00287DFB" w14:paraId="42BB52B0" w14:textId="77777777" w:rsidTr="00F33432">
        <w:trPr>
          <w:trHeight w:val="20"/>
        </w:trPr>
        <w:tc>
          <w:tcPr>
            <w:tcW w:w="3042" w:type="dxa"/>
            <w:shd w:val="clear" w:color="000000" w:fill="FFFFFF"/>
            <w:noWrap/>
            <w:vAlign w:val="center"/>
          </w:tcPr>
          <w:p w14:paraId="2A3B4221" w14:textId="77777777" w:rsidR="00F33432" w:rsidRPr="00287DFB" w:rsidRDefault="00F33432" w:rsidP="00B4799F">
            <w:pPr>
              <w:jc w:val="left"/>
              <w:rPr>
                <w:b/>
                <w:sz w:val="12"/>
                <w:szCs w:val="18"/>
                <w:lang w:eastAsia="es-AR"/>
              </w:rPr>
            </w:pPr>
          </w:p>
        </w:tc>
        <w:tc>
          <w:tcPr>
            <w:tcW w:w="852" w:type="dxa"/>
            <w:shd w:val="clear" w:color="000000" w:fill="FFFFFF"/>
            <w:noWrap/>
            <w:vAlign w:val="center"/>
          </w:tcPr>
          <w:p w14:paraId="3E64C24E" w14:textId="77777777" w:rsidR="00F33432" w:rsidRPr="00287DFB" w:rsidRDefault="00F33432" w:rsidP="00F33432">
            <w:pPr>
              <w:rPr>
                <w:b/>
                <w:sz w:val="12"/>
                <w:szCs w:val="18"/>
                <w:lang w:eastAsia="es-AR"/>
              </w:rPr>
            </w:pPr>
          </w:p>
        </w:tc>
        <w:tc>
          <w:tcPr>
            <w:tcW w:w="1021" w:type="dxa"/>
            <w:tcBorders>
              <w:bottom w:val="single" w:sz="4" w:space="0" w:color="auto"/>
            </w:tcBorders>
            <w:shd w:val="clear" w:color="000000" w:fill="FFFFFF"/>
            <w:noWrap/>
            <w:vAlign w:val="center"/>
          </w:tcPr>
          <w:p w14:paraId="3A7F0DC4" w14:textId="77777777" w:rsidR="00F33432" w:rsidRPr="00287DFB" w:rsidRDefault="00F33432" w:rsidP="00F33432">
            <w:pPr>
              <w:tabs>
                <w:tab w:val="left" w:pos="783"/>
              </w:tabs>
              <w:jc w:val="right"/>
              <w:rPr>
                <w:sz w:val="12"/>
              </w:rPr>
            </w:pPr>
          </w:p>
        </w:tc>
        <w:tc>
          <w:tcPr>
            <w:tcW w:w="1527" w:type="dxa"/>
            <w:gridSpan w:val="2"/>
            <w:tcBorders>
              <w:bottom w:val="single" w:sz="4" w:space="0" w:color="auto"/>
            </w:tcBorders>
            <w:shd w:val="clear" w:color="000000" w:fill="FFFFFF"/>
            <w:vAlign w:val="center"/>
          </w:tcPr>
          <w:p w14:paraId="373FF377" w14:textId="77777777" w:rsidR="00F33432" w:rsidRPr="00287DFB" w:rsidRDefault="00F33432" w:rsidP="00F33432">
            <w:pPr>
              <w:tabs>
                <w:tab w:val="left" w:pos="783"/>
              </w:tabs>
              <w:jc w:val="right"/>
              <w:rPr>
                <w:sz w:val="12"/>
                <w:szCs w:val="18"/>
                <w:lang w:eastAsia="es-AR"/>
              </w:rPr>
            </w:pPr>
          </w:p>
        </w:tc>
        <w:tc>
          <w:tcPr>
            <w:tcW w:w="1021" w:type="dxa"/>
            <w:tcBorders>
              <w:bottom w:val="single" w:sz="4" w:space="0" w:color="auto"/>
            </w:tcBorders>
            <w:shd w:val="clear" w:color="000000" w:fill="FFFFFF"/>
            <w:noWrap/>
            <w:vAlign w:val="center"/>
          </w:tcPr>
          <w:p w14:paraId="2B6BFF36" w14:textId="77777777" w:rsidR="00F33432" w:rsidRPr="00287DFB" w:rsidRDefault="00F33432" w:rsidP="00F33432">
            <w:pPr>
              <w:tabs>
                <w:tab w:val="left" w:pos="783"/>
              </w:tabs>
              <w:jc w:val="right"/>
              <w:rPr>
                <w:sz w:val="12"/>
                <w:szCs w:val="18"/>
                <w:lang w:eastAsia="es-AR"/>
              </w:rPr>
            </w:pPr>
          </w:p>
        </w:tc>
        <w:tc>
          <w:tcPr>
            <w:tcW w:w="980" w:type="dxa"/>
            <w:shd w:val="clear" w:color="000000" w:fill="FFFFFF"/>
            <w:noWrap/>
            <w:vAlign w:val="center"/>
          </w:tcPr>
          <w:p w14:paraId="692A926E" w14:textId="77777777" w:rsidR="00F33432" w:rsidRPr="00287DFB" w:rsidRDefault="00F33432" w:rsidP="00F33432">
            <w:pPr>
              <w:tabs>
                <w:tab w:val="left" w:pos="783"/>
              </w:tabs>
              <w:jc w:val="right"/>
              <w:rPr>
                <w:sz w:val="12"/>
                <w:szCs w:val="18"/>
                <w:lang w:eastAsia="es-AR"/>
              </w:rPr>
            </w:pPr>
          </w:p>
        </w:tc>
        <w:tc>
          <w:tcPr>
            <w:tcW w:w="980" w:type="dxa"/>
            <w:shd w:val="clear" w:color="000000" w:fill="FFFFFF"/>
            <w:vAlign w:val="center"/>
          </w:tcPr>
          <w:p w14:paraId="214081AB" w14:textId="77777777" w:rsidR="00F33432" w:rsidRPr="00287DFB" w:rsidRDefault="00F33432" w:rsidP="00F33432">
            <w:pPr>
              <w:tabs>
                <w:tab w:val="left" w:pos="783"/>
              </w:tabs>
              <w:jc w:val="right"/>
              <w:rPr>
                <w:sz w:val="12"/>
                <w:szCs w:val="18"/>
                <w:lang w:eastAsia="es-AR"/>
              </w:rPr>
            </w:pPr>
          </w:p>
        </w:tc>
      </w:tr>
      <w:tr w:rsidR="00684446" w:rsidRPr="00287DFB" w14:paraId="04F1E4F6" w14:textId="77777777" w:rsidTr="00F33432">
        <w:trPr>
          <w:trHeight w:val="297"/>
        </w:trPr>
        <w:tc>
          <w:tcPr>
            <w:tcW w:w="3042" w:type="dxa"/>
            <w:shd w:val="clear" w:color="000000" w:fill="FFFFFF"/>
            <w:noWrap/>
            <w:vAlign w:val="center"/>
          </w:tcPr>
          <w:p w14:paraId="2760146A" w14:textId="77777777" w:rsidR="00F33432" w:rsidRPr="00287DFB" w:rsidRDefault="00F33432" w:rsidP="00B4799F">
            <w:pPr>
              <w:jc w:val="left"/>
              <w:rPr>
                <w:b/>
                <w:sz w:val="16"/>
                <w:szCs w:val="18"/>
                <w:lang w:eastAsia="es-AR"/>
              </w:rPr>
            </w:pPr>
            <w:r w:rsidRPr="00287DFB">
              <w:rPr>
                <w:b/>
                <w:bCs/>
                <w:sz w:val="16"/>
                <w:szCs w:val="14"/>
                <w:lang w:eastAsia="es-AR"/>
              </w:rPr>
              <w:t>TOTAL OTROS TÍTULOS DE DEUDA</w:t>
            </w:r>
          </w:p>
        </w:tc>
        <w:tc>
          <w:tcPr>
            <w:tcW w:w="852" w:type="dxa"/>
            <w:shd w:val="clear" w:color="000000" w:fill="FFFFFF"/>
            <w:noWrap/>
            <w:vAlign w:val="center"/>
          </w:tcPr>
          <w:p w14:paraId="2BFBDE42" w14:textId="77777777" w:rsidR="00F33432" w:rsidRPr="00287DFB" w:rsidRDefault="00F33432" w:rsidP="00F33432">
            <w:pPr>
              <w:rPr>
                <w:b/>
                <w:sz w:val="16"/>
                <w:szCs w:val="18"/>
                <w:lang w:eastAsia="es-AR"/>
              </w:rPr>
            </w:pPr>
          </w:p>
        </w:tc>
        <w:tc>
          <w:tcPr>
            <w:tcW w:w="1021" w:type="dxa"/>
            <w:tcBorders>
              <w:top w:val="single" w:sz="4" w:space="0" w:color="auto"/>
              <w:bottom w:val="double" w:sz="4" w:space="0" w:color="auto"/>
            </w:tcBorders>
            <w:shd w:val="clear" w:color="000000" w:fill="FFFFFF"/>
            <w:noWrap/>
            <w:vAlign w:val="center"/>
          </w:tcPr>
          <w:p w14:paraId="788A42D8"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228.880</w:t>
            </w:r>
          </w:p>
        </w:tc>
        <w:tc>
          <w:tcPr>
            <w:tcW w:w="1527" w:type="dxa"/>
            <w:gridSpan w:val="2"/>
            <w:tcBorders>
              <w:top w:val="single" w:sz="4" w:space="0" w:color="auto"/>
              <w:bottom w:val="double" w:sz="4" w:space="0" w:color="auto"/>
            </w:tcBorders>
            <w:shd w:val="clear" w:color="000000" w:fill="FFFFFF"/>
            <w:vAlign w:val="center"/>
          </w:tcPr>
          <w:p w14:paraId="6B335380"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228.880</w:t>
            </w:r>
          </w:p>
        </w:tc>
        <w:tc>
          <w:tcPr>
            <w:tcW w:w="1021" w:type="dxa"/>
            <w:tcBorders>
              <w:top w:val="single" w:sz="4" w:space="0" w:color="auto"/>
              <w:bottom w:val="double" w:sz="4" w:space="0" w:color="auto"/>
            </w:tcBorders>
            <w:shd w:val="clear" w:color="000000" w:fill="FFFFFF"/>
            <w:noWrap/>
            <w:vAlign w:val="center"/>
          </w:tcPr>
          <w:p w14:paraId="2B17393B"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1.624.527</w:t>
            </w:r>
          </w:p>
        </w:tc>
        <w:tc>
          <w:tcPr>
            <w:tcW w:w="980" w:type="dxa"/>
            <w:tcBorders>
              <w:bottom w:val="double" w:sz="4" w:space="0" w:color="auto"/>
            </w:tcBorders>
            <w:shd w:val="clear" w:color="000000" w:fill="FFFFFF"/>
            <w:noWrap/>
            <w:vAlign w:val="center"/>
          </w:tcPr>
          <w:p w14:paraId="34FB5D48"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228.880</w:t>
            </w:r>
          </w:p>
        </w:tc>
        <w:tc>
          <w:tcPr>
            <w:tcW w:w="980" w:type="dxa"/>
            <w:tcBorders>
              <w:bottom w:val="double" w:sz="4" w:space="0" w:color="auto"/>
            </w:tcBorders>
            <w:shd w:val="clear" w:color="000000" w:fill="FFFFFF"/>
            <w:vAlign w:val="center"/>
          </w:tcPr>
          <w:p w14:paraId="2A366C9F"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228.880</w:t>
            </w:r>
          </w:p>
        </w:tc>
      </w:tr>
    </w:tbl>
    <w:p w14:paraId="4EE952A3" w14:textId="77777777" w:rsidR="00F33432" w:rsidRPr="00287DFB" w:rsidRDefault="00F33432" w:rsidP="00F33432">
      <w:pPr>
        <w:widowControl w:val="0"/>
        <w:jc w:val="both"/>
        <w:rPr>
          <w:sz w:val="16"/>
          <w:szCs w:val="16"/>
          <w:lang w:val="es-MX"/>
        </w:rPr>
      </w:pPr>
      <w:r w:rsidRPr="00287DFB">
        <w:rPr>
          <w:sz w:val="16"/>
          <w:szCs w:val="16"/>
          <w:lang w:val="es-MX"/>
        </w:rPr>
        <w:t>(*) La Entidad mantuvo valuadas al costo las Letras del Tesoro con vencimiento 30.08.2019, reperfiladas por el DNU 596/2019. Asimismo, dichos títulos fueron vendidos durante el mes de Enero 2020 por un monto superior al registrado en libros al 31.12.2019. (**) A la fecha del presente Prospecto, la Compañía no tiene en cartera ningún título incluido en la reestructuración de deuda del Gobierno Argentino (Decreto N° 391/20 y mod.).</w:t>
      </w:r>
    </w:p>
    <w:p w14:paraId="68140391" w14:textId="77777777" w:rsidR="00F33432" w:rsidRPr="00287DFB" w:rsidRDefault="00F33432" w:rsidP="00F33432">
      <w:pPr>
        <w:widowControl w:val="0"/>
        <w:jc w:val="both"/>
        <w:rPr>
          <w:lang w:val="es-MX"/>
        </w:rPr>
      </w:pPr>
    </w:p>
    <w:tbl>
      <w:tblPr>
        <w:tblW w:w="4894" w:type="pct"/>
        <w:tblLayout w:type="fixed"/>
        <w:tblCellMar>
          <w:left w:w="70" w:type="dxa"/>
          <w:right w:w="70" w:type="dxa"/>
        </w:tblCellMar>
        <w:tblLook w:val="00A0" w:firstRow="1" w:lastRow="0" w:firstColumn="1" w:lastColumn="0" w:noHBand="0" w:noVBand="0"/>
      </w:tblPr>
      <w:tblGrid>
        <w:gridCol w:w="2320"/>
        <w:gridCol w:w="897"/>
        <w:gridCol w:w="899"/>
        <w:gridCol w:w="895"/>
        <w:gridCol w:w="901"/>
        <w:gridCol w:w="895"/>
        <w:gridCol w:w="1195"/>
        <w:gridCol w:w="1189"/>
      </w:tblGrid>
      <w:tr w:rsidR="005711AC" w:rsidRPr="00287DFB" w14:paraId="7B3B6EB4" w14:textId="77777777" w:rsidTr="005711AC">
        <w:trPr>
          <w:trHeight w:val="280"/>
        </w:trPr>
        <w:tc>
          <w:tcPr>
            <w:tcW w:w="1262" w:type="pct"/>
            <w:vMerge w:val="restart"/>
            <w:tcBorders>
              <w:bottom w:val="single" w:sz="4" w:space="0" w:color="auto"/>
            </w:tcBorders>
            <w:shd w:val="clear" w:color="000000" w:fill="FFFFFF"/>
            <w:noWrap/>
            <w:vAlign w:val="center"/>
          </w:tcPr>
          <w:p w14:paraId="62D9AF09" w14:textId="77777777" w:rsidR="00F33432" w:rsidRPr="00287DFB" w:rsidRDefault="00F33432" w:rsidP="00B4799F">
            <w:pPr>
              <w:jc w:val="left"/>
              <w:rPr>
                <w:b/>
                <w:sz w:val="16"/>
                <w:szCs w:val="18"/>
                <w:lang w:eastAsia="es-AR"/>
              </w:rPr>
            </w:pPr>
            <w:r w:rsidRPr="00287DFB">
              <w:rPr>
                <w:b/>
                <w:sz w:val="16"/>
                <w:szCs w:val="18"/>
                <w:lang w:eastAsia="es-AR"/>
              </w:rPr>
              <w:t>Denominación</w:t>
            </w:r>
          </w:p>
        </w:tc>
        <w:tc>
          <w:tcPr>
            <w:tcW w:w="1954" w:type="pct"/>
            <w:gridSpan w:val="4"/>
            <w:tcBorders>
              <w:bottom w:val="single" w:sz="4" w:space="0" w:color="auto"/>
            </w:tcBorders>
            <w:shd w:val="clear" w:color="000000" w:fill="FFFFFF"/>
            <w:vAlign w:val="center"/>
          </w:tcPr>
          <w:p w14:paraId="541CD28C" w14:textId="77777777" w:rsidR="00F33432" w:rsidRPr="00287DFB" w:rsidRDefault="00F33432" w:rsidP="00F33432">
            <w:pPr>
              <w:rPr>
                <w:b/>
                <w:sz w:val="16"/>
                <w:szCs w:val="18"/>
                <w:lang w:eastAsia="es-AR"/>
              </w:rPr>
            </w:pPr>
            <w:r w:rsidRPr="00287DFB">
              <w:rPr>
                <w:b/>
                <w:sz w:val="16"/>
                <w:szCs w:val="18"/>
                <w:lang w:eastAsia="es-AR"/>
              </w:rPr>
              <w:t>TENENCIA</w:t>
            </w:r>
          </w:p>
        </w:tc>
        <w:tc>
          <w:tcPr>
            <w:tcW w:w="1785" w:type="pct"/>
            <w:gridSpan w:val="3"/>
            <w:tcBorders>
              <w:bottom w:val="single" w:sz="4" w:space="0" w:color="auto"/>
            </w:tcBorders>
            <w:shd w:val="clear" w:color="000000" w:fill="FFFFFF"/>
            <w:noWrap/>
            <w:vAlign w:val="center"/>
          </w:tcPr>
          <w:p w14:paraId="70C61C5F" w14:textId="77777777" w:rsidR="00F33432" w:rsidRPr="00287DFB" w:rsidRDefault="00F33432" w:rsidP="00F33432">
            <w:pPr>
              <w:rPr>
                <w:b/>
                <w:sz w:val="16"/>
                <w:szCs w:val="18"/>
                <w:lang w:eastAsia="es-AR"/>
              </w:rPr>
            </w:pPr>
            <w:r w:rsidRPr="00287DFB">
              <w:rPr>
                <w:b/>
                <w:sz w:val="16"/>
                <w:szCs w:val="18"/>
                <w:lang w:eastAsia="es-AR"/>
              </w:rPr>
              <w:t>POSICIÓN</w:t>
            </w:r>
          </w:p>
        </w:tc>
      </w:tr>
      <w:tr w:rsidR="00684446" w:rsidRPr="00287DFB" w14:paraId="57E53C3A" w14:textId="77777777" w:rsidTr="00F33432">
        <w:trPr>
          <w:trHeight w:val="280"/>
        </w:trPr>
        <w:tc>
          <w:tcPr>
            <w:tcW w:w="1262" w:type="pct"/>
            <w:vMerge/>
            <w:tcBorders>
              <w:bottom w:val="single" w:sz="4" w:space="0" w:color="auto"/>
            </w:tcBorders>
            <w:shd w:val="clear" w:color="000000" w:fill="FFFFFF"/>
            <w:noWrap/>
          </w:tcPr>
          <w:p w14:paraId="3212FBE2" w14:textId="77777777" w:rsidR="00F33432" w:rsidRPr="00287DFB" w:rsidRDefault="00F33432" w:rsidP="00B4799F">
            <w:pPr>
              <w:jc w:val="left"/>
              <w:rPr>
                <w:b/>
                <w:sz w:val="16"/>
                <w:szCs w:val="18"/>
                <w:lang w:eastAsia="es-AR"/>
              </w:rPr>
            </w:pPr>
          </w:p>
        </w:tc>
        <w:tc>
          <w:tcPr>
            <w:tcW w:w="488" w:type="pct"/>
            <w:tcBorders>
              <w:top w:val="single" w:sz="4" w:space="0" w:color="auto"/>
              <w:bottom w:val="single" w:sz="4" w:space="0" w:color="auto"/>
            </w:tcBorders>
            <w:shd w:val="clear" w:color="000000" w:fill="FFFFFF"/>
            <w:vAlign w:val="center"/>
          </w:tcPr>
          <w:p w14:paraId="1D55D6C2" w14:textId="77777777" w:rsidR="00F33432" w:rsidRPr="00287DFB" w:rsidRDefault="00F33432" w:rsidP="00F33432">
            <w:pPr>
              <w:rPr>
                <w:b/>
                <w:sz w:val="16"/>
                <w:szCs w:val="18"/>
                <w:lang w:eastAsia="es-AR"/>
              </w:rPr>
            </w:pPr>
            <w:r w:rsidRPr="00287DFB">
              <w:rPr>
                <w:b/>
                <w:sz w:val="16"/>
                <w:szCs w:val="18"/>
                <w:lang w:eastAsia="es-AR"/>
              </w:rPr>
              <w:t>Valor Razonable</w:t>
            </w:r>
          </w:p>
        </w:tc>
        <w:tc>
          <w:tcPr>
            <w:tcW w:w="489" w:type="pct"/>
            <w:tcBorders>
              <w:top w:val="single" w:sz="4" w:space="0" w:color="auto"/>
              <w:bottom w:val="single" w:sz="4" w:space="0" w:color="auto"/>
            </w:tcBorders>
            <w:shd w:val="clear" w:color="000000" w:fill="FFFFFF"/>
            <w:noWrap/>
            <w:vAlign w:val="center"/>
          </w:tcPr>
          <w:p w14:paraId="011C9929" w14:textId="77777777" w:rsidR="00F33432" w:rsidRPr="00287DFB" w:rsidRDefault="00F33432" w:rsidP="00F33432">
            <w:pPr>
              <w:rPr>
                <w:b/>
                <w:sz w:val="16"/>
                <w:szCs w:val="18"/>
                <w:lang w:eastAsia="es-AR"/>
              </w:rPr>
            </w:pPr>
            <w:r w:rsidRPr="00287DFB">
              <w:rPr>
                <w:b/>
                <w:sz w:val="16"/>
                <w:szCs w:val="18"/>
                <w:lang w:eastAsia="es-AR"/>
              </w:rPr>
              <w:t>Nivel de Valor Razonable</w:t>
            </w:r>
          </w:p>
        </w:tc>
        <w:tc>
          <w:tcPr>
            <w:tcW w:w="487" w:type="pct"/>
            <w:tcBorders>
              <w:top w:val="single" w:sz="4" w:space="0" w:color="auto"/>
              <w:bottom w:val="single" w:sz="4" w:space="0" w:color="auto"/>
            </w:tcBorders>
            <w:shd w:val="clear" w:color="000000" w:fill="FFFFFF"/>
            <w:noWrap/>
            <w:vAlign w:val="center"/>
          </w:tcPr>
          <w:p w14:paraId="412C74B7" w14:textId="77777777" w:rsidR="00F33432" w:rsidRPr="00287DFB" w:rsidRDefault="00F33432" w:rsidP="00F33432">
            <w:pPr>
              <w:rPr>
                <w:b/>
                <w:sz w:val="16"/>
                <w:szCs w:val="18"/>
                <w:lang w:eastAsia="es-AR"/>
              </w:rPr>
            </w:pPr>
            <w:r w:rsidRPr="00287DFB">
              <w:rPr>
                <w:b/>
                <w:sz w:val="16"/>
                <w:szCs w:val="18"/>
                <w:lang w:eastAsia="es-AR"/>
              </w:rPr>
              <w:t xml:space="preserve">Saldo de libros </w:t>
            </w:r>
          </w:p>
          <w:p w14:paraId="61865A82" w14:textId="77777777" w:rsidR="00F33432" w:rsidRPr="00287DFB" w:rsidRDefault="00F33432" w:rsidP="00F33432">
            <w:pPr>
              <w:rPr>
                <w:b/>
                <w:sz w:val="16"/>
                <w:szCs w:val="18"/>
                <w:lang w:eastAsia="es-AR"/>
              </w:rPr>
            </w:pPr>
            <w:r w:rsidRPr="00287DFB">
              <w:rPr>
                <w:b/>
                <w:sz w:val="16"/>
                <w:szCs w:val="18"/>
                <w:lang w:eastAsia="es-AR"/>
              </w:rPr>
              <w:t>31/12/2019</w:t>
            </w:r>
          </w:p>
        </w:tc>
        <w:tc>
          <w:tcPr>
            <w:tcW w:w="489" w:type="pct"/>
            <w:tcBorders>
              <w:top w:val="single" w:sz="4" w:space="0" w:color="auto"/>
              <w:bottom w:val="single" w:sz="4" w:space="0" w:color="auto"/>
            </w:tcBorders>
            <w:shd w:val="clear" w:color="000000" w:fill="FFFFFF"/>
            <w:vAlign w:val="center"/>
          </w:tcPr>
          <w:p w14:paraId="7A4B2436" w14:textId="77777777" w:rsidR="00F33432" w:rsidRPr="00287DFB" w:rsidRDefault="00F33432" w:rsidP="00F33432">
            <w:pPr>
              <w:rPr>
                <w:b/>
                <w:sz w:val="16"/>
                <w:szCs w:val="18"/>
                <w:lang w:eastAsia="es-AR"/>
              </w:rPr>
            </w:pPr>
            <w:r w:rsidRPr="00287DFB">
              <w:rPr>
                <w:b/>
                <w:sz w:val="16"/>
                <w:szCs w:val="18"/>
                <w:lang w:eastAsia="es-AR"/>
              </w:rPr>
              <w:t>Saldo de libros</w:t>
            </w:r>
          </w:p>
          <w:p w14:paraId="2FB9168B" w14:textId="77777777" w:rsidR="00F33432" w:rsidRPr="00287DFB" w:rsidRDefault="00F33432" w:rsidP="00F33432">
            <w:pPr>
              <w:rPr>
                <w:b/>
                <w:sz w:val="16"/>
                <w:szCs w:val="18"/>
                <w:lang w:eastAsia="es-AR"/>
              </w:rPr>
            </w:pPr>
            <w:r w:rsidRPr="00287DFB">
              <w:rPr>
                <w:b/>
                <w:sz w:val="16"/>
                <w:szCs w:val="18"/>
                <w:lang w:eastAsia="es-AR"/>
              </w:rPr>
              <w:t>31/12/2018</w:t>
            </w:r>
          </w:p>
        </w:tc>
        <w:tc>
          <w:tcPr>
            <w:tcW w:w="487" w:type="pct"/>
            <w:tcBorders>
              <w:top w:val="single" w:sz="4" w:space="0" w:color="auto"/>
              <w:bottom w:val="single" w:sz="4" w:space="0" w:color="auto"/>
            </w:tcBorders>
            <w:shd w:val="clear" w:color="000000" w:fill="FFFFFF"/>
            <w:noWrap/>
            <w:vAlign w:val="center"/>
          </w:tcPr>
          <w:p w14:paraId="6AA28DC3" w14:textId="77777777" w:rsidR="00F33432" w:rsidRPr="00287DFB" w:rsidRDefault="00F33432" w:rsidP="00F33432">
            <w:pPr>
              <w:rPr>
                <w:b/>
                <w:sz w:val="16"/>
                <w:szCs w:val="18"/>
                <w:lang w:eastAsia="es-AR"/>
              </w:rPr>
            </w:pPr>
            <w:r w:rsidRPr="00287DFB">
              <w:rPr>
                <w:b/>
                <w:sz w:val="16"/>
                <w:szCs w:val="18"/>
                <w:lang w:eastAsia="es-AR"/>
              </w:rPr>
              <w:t xml:space="preserve">Posición sin </w:t>
            </w:r>
          </w:p>
          <w:p w14:paraId="792565AD" w14:textId="77777777" w:rsidR="00F33432" w:rsidRPr="00287DFB" w:rsidRDefault="00F33432" w:rsidP="00F33432">
            <w:pPr>
              <w:rPr>
                <w:b/>
                <w:sz w:val="16"/>
                <w:szCs w:val="18"/>
                <w:lang w:eastAsia="es-AR"/>
              </w:rPr>
            </w:pPr>
            <w:r w:rsidRPr="00287DFB">
              <w:rPr>
                <w:b/>
                <w:sz w:val="16"/>
                <w:szCs w:val="18"/>
                <w:lang w:eastAsia="es-AR"/>
              </w:rPr>
              <w:t>opciones</w:t>
            </w:r>
          </w:p>
        </w:tc>
        <w:tc>
          <w:tcPr>
            <w:tcW w:w="650" w:type="pct"/>
            <w:tcBorders>
              <w:top w:val="single" w:sz="4" w:space="0" w:color="auto"/>
              <w:bottom w:val="single" w:sz="4" w:space="0" w:color="auto"/>
            </w:tcBorders>
            <w:shd w:val="clear" w:color="000000" w:fill="FFFFFF"/>
            <w:noWrap/>
            <w:vAlign w:val="center"/>
          </w:tcPr>
          <w:p w14:paraId="2ABA9702" w14:textId="77777777" w:rsidR="00F33432" w:rsidRPr="00287DFB" w:rsidRDefault="00F33432" w:rsidP="00F33432">
            <w:pPr>
              <w:rPr>
                <w:b/>
                <w:sz w:val="16"/>
                <w:szCs w:val="18"/>
                <w:lang w:eastAsia="es-AR"/>
              </w:rPr>
            </w:pPr>
            <w:r w:rsidRPr="00287DFB">
              <w:rPr>
                <w:b/>
                <w:sz w:val="16"/>
                <w:szCs w:val="18"/>
                <w:lang w:eastAsia="es-AR"/>
              </w:rPr>
              <w:t>Opciones</w:t>
            </w:r>
          </w:p>
        </w:tc>
        <w:tc>
          <w:tcPr>
            <w:tcW w:w="647" w:type="pct"/>
            <w:tcBorders>
              <w:top w:val="single" w:sz="4" w:space="0" w:color="auto"/>
              <w:bottom w:val="single" w:sz="4" w:space="0" w:color="auto"/>
            </w:tcBorders>
            <w:shd w:val="clear" w:color="000000" w:fill="FFFFFF"/>
            <w:noWrap/>
            <w:vAlign w:val="center"/>
          </w:tcPr>
          <w:p w14:paraId="533FF6A0" w14:textId="77777777" w:rsidR="00F33432" w:rsidRPr="00287DFB" w:rsidRDefault="00F33432" w:rsidP="00F33432">
            <w:pPr>
              <w:rPr>
                <w:b/>
                <w:sz w:val="16"/>
                <w:szCs w:val="18"/>
                <w:lang w:eastAsia="es-AR"/>
              </w:rPr>
            </w:pPr>
            <w:r w:rsidRPr="00287DFB">
              <w:rPr>
                <w:b/>
                <w:sz w:val="16"/>
                <w:szCs w:val="18"/>
                <w:lang w:eastAsia="es-AR"/>
              </w:rPr>
              <w:t>Final</w:t>
            </w:r>
          </w:p>
        </w:tc>
      </w:tr>
      <w:tr w:rsidR="00684446" w:rsidRPr="00287DFB" w14:paraId="59BCA332" w14:textId="77777777" w:rsidTr="00F33432">
        <w:trPr>
          <w:trHeight w:val="280"/>
        </w:trPr>
        <w:tc>
          <w:tcPr>
            <w:tcW w:w="1262" w:type="pct"/>
            <w:shd w:val="clear" w:color="000000" w:fill="FFFFFF"/>
            <w:noWrap/>
            <w:vAlign w:val="center"/>
          </w:tcPr>
          <w:p w14:paraId="104470B0" w14:textId="77777777" w:rsidR="00F33432" w:rsidRPr="00287DFB" w:rsidRDefault="00F33432" w:rsidP="00B4799F">
            <w:pPr>
              <w:jc w:val="left"/>
              <w:rPr>
                <w:b/>
                <w:sz w:val="14"/>
                <w:szCs w:val="18"/>
                <w:lang w:eastAsia="es-AR"/>
              </w:rPr>
            </w:pPr>
          </w:p>
        </w:tc>
        <w:tc>
          <w:tcPr>
            <w:tcW w:w="488" w:type="pct"/>
            <w:tcBorders>
              <w:top w:val="double" w:sz="4" w:space="0" w:color="auto"/>
            </w:tcBorders>
            <w:shd w:val="clear" w:color="000000" w:fill="FFFFFF"/>
            <w:vAlign w:val="center"/>
          </w:tcPr>
          <w:p w14:paraId="2CA3CDD4" w14:textId="77777777" w:rsidR="00F33432" w:rsidRPr="00287DFB" w:rsidRDefault="00F33432" w:rsidP="00F33432">
            <w:pPr>
              <w:jc w:val="right"/>
              <w:rPr>
                <w:b/>
                <w:sz w:val="16"/>
                <w:szCs w:val="18"/>
                <w:lang w:eastAsia="es-AR"/>
              </w:rPr>
            </w:pPr>
          </w:p>
        </w:tc>
        <w:tc>
          <w:tcPr>
            <w:tcW w:w="489" w:type="pct"/>
            <w:shd w:val="clear" w:color="000000" w:fill="FFFFFF"/>
            <w:noWrap/>
            <w:vAlign w:val="center"/>
          </w:tcPr>
          <w:p w14:paraId="231C1935" w14:textId="77777777" w:rsidR="00F33432" w:rsidRPr="00287DFB" w:rsidRDefault="00F33432" w:rsidP="00F33432">
            <w:pPr>
              <w:rPr>
                <w:b/>
                <w:sz w:val="16"/>
                <w:szCs w:val="18"/>
                <w:lang w:eastAsia="es-AR"/>
              </w:rPr>
            </w:pPr>
          </w:p>
        </w:tc>
        <w:tc>
          <w:tcPr>
            <w:tcW w:w="487" w:type="pct"/>
            <w:tcBorders>
              <w:top w:val="double" w:sz="4" w:space="0" w:color="auto"/>
            </w:tcBorders>
            <w:shd w:val="clear" w:color="000000" w:fill="FFFFFF"/>
            <w:noWrap/>
            <w:vAlign w:val="center"/>
          </w:tcPr>
          <w:p w14:paraId="07FFBBE8" w14:textId="77777777" w:rsidR="00F33432" w:rsidRPr="00287DFB" w:rsidRDefault="00F33432" w:rsidP="00F33432">
            <w:pPr>
              <w:tabs>
                <w:tab w:val="left" w:pos="783"/>
              </w:tabs>
              <w:jc w:val="right"/>
              <w:rPr>
                <w:b/>
                <w:sz w:val="16"/>
                <w:szCs w:val="18"/>
                <w:lang w:eastAsia="es-AR"/>
              </w:rPr>
            </w:pPr>
          </w:p>
        </w:tc>
        <w:tc>
          <w:tcPr>
            <w:tcW w:w="489" w:type="pct"/>
            <w:tcBorders>
              <w:top w:val="double" w:sz="4" w:space="0" w:color="auto"/>
            </w:tcBorders>
            <w:shd w:val="clear" w:color="000000" w:fill="FFFFFF"/>
            <w:vAlign w:val="center"/>
          </w:tcPr>
          <w:p w14:paraId="78D868DA" w14:textId="77777777" w:rsidR="00F33432" w:rsidRPr="00287DFB" w:rsidRDefault="00F33432" w:rsidP="00F33432">
            <w:pPr>
              <w:tabs>
                <w:tab w:val="left" w:pos="783"/>
              </w:tabs>
              <w:jc w:val="right"/>
              <w:rPr>
                <w:sz w:val="16"/>
                <w:szCs w:val="18"/>
                <w:lang w:eastAsia="es-AR"/>
              </w:rPr>
            </w:pPr>
          </w:p>
        </w:tc>
        <w:tc>
          <w:tcPr>
            <w:tcW w:w="487" w:type="pct"/>
            <w:tcBorders>
              <w:top w:val="double" w:sz="4" w:space="0" w:color="auto"/>
            </w:tcBorders>
            <w:shd w:val="clear" w:color="000000" w:fill="FFFFFF"/>
            <w:noWrap/>
            <w:vAlign w:val="center"/>
          </w:tcPr>
          <w:p w14:paraId="213B6E88" w14:textId="77777777" w:rsidR="00F33432" w:rsidRPr="00287DFB" w:rsidRDefault="00F33432" w:rsidP="00F33432">
            <w:pPr>
              <w:tabs>
                <w:tab w:val="left" w:pos="783"/>
                <w:tab w:val="left" w:pos="925"/>
              </w:tabs>
              <w:jc w:val="right"/>
              <w:rPr>
                <w:sz w:val="16"/>
                <w:szCs w:val="18"/>
                <w:lang w:eastAsia="es-AR"/>
              </w:rPr>
            </w:pPr>
          </w:p>
        </w:tc>
        <w:tc>
          <w:tcPr>
            <w:tcW w:w="650" w:type="pct"/>
            <w:tcBorders>
              <w:top w:val="double" w:sz="4" w:space="0" w:color="auto"/>
            </w:tcBorders>
            <w:shd w:val="clear" w:color="000000" w:fill="FFFFFF"/>
            <w:noWrap/>
            <w:vAlign w:val="center"/>
          </w:tcPr>
          <w:p w14:paraId="000C0A49" w14:textId="77777777" w:rsidR="00F33432" w:rsidRPr="00287DFB" w:rsidRDefault="00F33432" w:rsidP="00F33432">
            <w:pPr>
              <w:tabs>
                <w:tab w:val="left" w:pos="783"/>
                <w:tab w:val="left" w:pos="925"/>
              </w:tabs>
              <w:jc w:val="right"/>
              <w:rPr>
                <w:sz w:val="16"/>
                <w:szCs w:val="18"/>
                <w:lang w:eastAsia="es-AR"/>
              </w:rPr>
            </w:pPr>
          </w:p>
        </w:tc>
        <w:tc>
          <w:tcPr>
            <w:tcW w:w="647" w:type="pct"/>
            <w:tcBorders>
              <w:top w:val="double" w:sz="4" w:space="0" w:color="auto"/>
            </w:tcBorders>
            <w:shd w:val="clear" w:color="000000" w:fill="FFFFFF"/>
            <w:noWrap/>
            <w:vAlign w:val="center"/>
          </w:tcPr>
          <w:p w14:paraId="68F352CE" w14:textId="77777777" w:rsidR="00F33432" w:rsidRPr="00287DFB" w:rsidRDefault="00F33432" w:rsidP="00F33432">
            <w:pPr>
              <w:tabs>
                <w:tab w:val="left" w:pos="783"/>
                <w:tab w:val="left" w:pos="925"/>
              </w:tabs>
              <w:jc w:val="right"/>
              <w:rPr>
                <w:sz w:val="16"/>
                <w:szCs w:val="18"/>
                <w:lang w:eastAsia="es-AR"/>
              </w:rPr>
            </w:pPr>
          </w:p>
        </w:tc>
      </w:tr>
      <w:tr w:rsidR="00684446" w:rsidRPr="00287DFB" w14:paraId="2D9BE0AF" w14:textId="77777777" w:rsidTr="00F33432">
        <w:trPr>
          <w:trHeight w:val="280"/>
        </w:trPr>
        <w:tc>
          <w:tcPr>
            <w:tcW w:w="1262" w:type="pct"/>
            <w:shd w:val="clear" w:color="000000" w:fill="FFFFFF"/>
            <w:noWrap/>
            <w:vAlign w:val="center"/>
          </w:tcPr>
          <w:p w14:paraId="34CD8E08" w14:textId="77777777" w:rsidR="00F33432" w:rsidRPr="00287DFB" w:rsidRDefault="00F33432" w:rsidP="00B4799F">
            <w:pPr>
              <w:jc w:val="left"/>
              <w:rPr>
                <w:b/>
                <w:sz w:val="14"/>
                <w:szCs w:val="18"/>
                <w:lang w:eastAsia="es-AR"/>
              </w:rPr>
            </w:pPr>
            <w:r w:rsidRPr="00287DFB">
              <w:rPr>
                <w:b/>
                <w:sz w:val="14"/>
                <w:szCs w:val="18"/>
                <w:lang w:eastAsia="es-AR"/>
              </w:rPr>
              <w:t>INSTRUMENTOS DE PATRIMONIO</w:t>
            </w:r>
          </w:p>
        </w:tc>
        <w:tc>
          <w:tcPr>
            <w:tcW w:w="488" w:type="pct"/>
            <w:shd w:val="clear" w:color="000000" w:fill="FFFFFF"/>
            <w:vAlign w:val="center"/>
          </w:tcPr>
          <w:p w14:paraId="4CCE8CB7" w14:textId="77777777" w:rsidR="00F33432" w:rsidRPr="00287DFB" w:rsidRDefault="00F33432" w:rsidP="00F33432">
            <w:pPr>
              <w:jc w:val="right"/>
              <w:rPr>
                <w:b/>
                <w:sz w:val="16"/>
                <w:szCs w:val="18"/>
                <w:lang w:eastAsia="es-AR"/>
              </w:rPr>
            </w:pPr>
          </w:p>
        </w:tc>
        <w:tc>
          <w:tcPr>
            <w:tcW w:w="489" w:type="pct"/>
            <w:shd w:val="clear" w:color="000000" w:fill="FFFFFF"/>
            <w:noWrap/>
            <w:vAlign w:val="center"/>
          </w:tcPr>
          <w:p w14:paraId="2AF93115" w14:textId="77777777" w:rsidR="00F33432" w:rsidRPr="00287DFB" w:rsidRDefault="00F33432" w:rsidP="00F33432">
            <w:pPr>
              <w:rPr>
                <w:b/>
                <w:sz w:val="16"/>
                <w:szCs w:val="18"/>
                <w:lang w:eastAsia="es-AR"/>
              </w:rPr>
            </w:pPr>
          </w:p>
        </w:tc>
        <w:tc>
          <w:tcPr>
            <w:tcW w:w="487" w:type="pct"/>
            <w:shd w:val="clear" w:color="000000" w:fill="FFFFFF"/>
            <w:noWrap/>
            <w:vAlign w:val="center"/>
          </w:tcPr>
          <w:p w14:paraId="34DCBBFC" w14:textId="77777777" w:rsidR="00F33432" w:rsidRPr="00287DFB" w:rsidRDefault="00F33432" w:rsidP="00F33432">
            <w:pPr>
              <w:tabs>
                <w:tab w:val="left" w:pos="783"/>
              </w:tabs>
              <w:jc w:val="right"/>
              <w:rPr>
                <w:b/>
                <w:sz w:val="16"/>
                <w:szCs w:val="18"/>
                <w:lang w:eastAsia="es-AR"/>
              </w:rPr>
            </w:pPr>
          </w:p>
        </w:tc>
        <w:tc>
          <w:tcPr>
            <w:tcW w:w="489" w:type="pct"/>
            <w:shd w:val="clear" w:color="000000" w:fill="FFFFFF"/>
            <w:vAlign w:val="center"/>
          </w:tcPr>
          <w:p w14:paraId="132485B8" w14:textId="77777777" w:rsidR="00F33432" w:rsidRPr="00287DFB" w:rsidRDefault="00F33432" w:rsidP="00F33432">
            <w:pPr>
              <w:tabs>
                <w:tab w:val="left" w:pos="783"/>
              </w:tabs>
              <w:jc w:val="right"/>
              <w:rPr>
                <w:sz w:val="16"/>
                <w:szCs w:val="18"/>
                <w:lang w:eastAsia="es-AR"/>
              </w:rPr>
            </w:pPr>
          </w:p>
        </w:tc>
        <w:tc>
          <w:tcPr>
            <w:tcW w:w="487" w:type="pct"/>
            <w:shd w:val="clear" w:color="000000" w:fill="FFFFFF"/>
            <w:noWrap/>
            <w:vAlign w:val="center"/>
          </w:tcPr>
          <w:p w14:paraId="7B2AAF25" w14:textId="77777777" w:rsidR="00F33432" w:rsidRPr="00287DFB" w:rsidRDefault="00F33432" w:rsidP="00F33432">
            <w:pPr>
              <w:tabs>
                <w:tab w:val="left" w:pos="783"/>
                <w:tab w:val="left" w:pos="925"/>
              </w:tabs>
              <w:jc w:val="right"/>
              <w:rPr>
                <w:sz w:val="16"/>
                <w:szCs w:val="18"/>
                <w:lang w:eastAsia="es-AR"/>
              </w:rPr>
            </w:pPr>
          </w:p>
        </w:tc>
        <w:tc>
          <w:tcPr>
            <w:tcW w:w="650" w:type="pct"/>
            <w:shd w:val="clear" w:color="000000" w:fill="FFFFFF"/>
            <w:noWrap/>
            <w:vAlign w:val="center"/>
          </w:tcPr>
          <w:p w14:paraId="2F8E0D56" w14:textId="77777777" w:rsidR="00F33432" w:rsidRPr="00287DFB" w:rsidRDefault="00F33432" w:rsidP="00F33432">
            <w:pPr>
              <w:tabs>
                <w:tab w:val="left" w:pos="783"/>
                <w:tab w:val="left" w:pos="925"/>
              </w:tabs>
              <w:jc w:val="right"/>
              <w:rPr>
                <w:sz w:val="16"/>
                <w:szCs w:val="18"/>
                <w:lang w:eastAsia="es-AR"/>
              </w:rPr>
            </w:pPr>
          </w:p>
        </w:tc>
        <w:tc>
          <w:tcPr>
            <w:tcW w:w="647" w:type="pct"/>
            <w:shd w:val="clear" w:color="000000" w:fill="FFFFFF"/>
            <w:noWrap/>
            <w:vAlign w:val="center"/>
          </w:tcPr>
          <w:p w14:paraId="77A26F7C" w14:textId="77777777" w:rsidR="00F33432" w:rsidRPr="00287DFB" w:rsidRDefault="00F33432" w:rsidP="00F33432">
            <w:pPr>
              <w:tabs>
                <w:tab w:val="left" w:pos="783"/>
                <w:tab w:val="left" w:pos="925"/>
              </w:tabs>
              <w:jc w:val="right"/>
              <w:rPr>
                <w:sz w:val="16"/>
                <w:szCs w:val="18"/>
                <w:lang w:eastAsia="es-AR"/>
              </w:rPr>
            </w:pPr>
          </w:p>
        </w:tc>
      </w:tr>
      <w:tr w:rsidR="00684446" w:rsidRPr="00287DFB" w14:paraId="7AE9BB73" w14:textId="77777777" w:rsidTr="00F33432">
        <w:trPr>
          <w:trHeight w:val="21"/>
        </w:trPr>
        <w:tc>
          <w:tcPr>
            <w:tcW w:w="1262" w:type="pct"/>
            <w:shd w:val="clear" w:color="000000" w:fill="FFFFFF"/>
            <w:noWrap/>
            <w:vAlign w:val="center"/>
          </w:tcPr>
          <w:p w14:paraId="50075E22" w14:textId="77777777" w:rsidR="00F33432" w:rsidRPr="00287DFB" w:rsidRDefault="00F33432" w:rsidP="00B4799F">
            <w:pPr>
              <w:jc w:val="left"/>
              <w:rPr>
                <w:b/>
                <w:bCs/>
                <w:sz w:val="16"/>
                <w:szCs w:val="18"/>
                <w:lang w:eastAsia="es-AR"/>
              </w:rPr>
            </w:pPr>
            <w:r w:rsidRPr="00287DFB">
              <w:rPr>
                <w:b/>
                <w:bCs/>
                <w:sz w:val="14"/>
                <w:szCs w:val="18"/>
                <w:lang w:eastAsia="es-AR"/>
              </w:rPr>
              <w:t>Medidos a valor razonable con cambios en resultados</w:t>
            </w:r>
          </w:p>
        </w:tc>
        <w:tc>
          <w:tcPr>
            <w:tcW w:w="488" w:type="pct"/>
            <w:shd w:val="clear" w:color="000000" w:fill="FFFFFF"/>
            <w:vAlign w:val="center"/>
          </w:tcPr>
          <w:p w14:paraId="45B31FE8" w14:textId="77777777" w:rsidR="00F33432" w:rsidRPr="00287DFB" w:rsidRDefault="00F33432" w:rsidP="00F33432">
            <w:pPr>
              <w:jc w:val="right"/>
              <w:rPr>
                <w:sz w:val="16"/>
                <w:szCs w:val="18"/>
                <w:lang w:eastAsia="es-AR"/>
              </w:rPr>
            </w:pPr>
          </w:p>
        </w:tc>
        <w:tc>
          <w:tcPr>
            <w:tcW w:w="489" w:type="pct"/>
            <w:shd w:val="clear" w:color="000000" w:fill="FFFFFF"/>
            <w:noWrap/>
            <w:vAlign w:val="center"/>
          </w:tcPr>
          <w:p w14:paraId="03DBF428" w14:textId="77777777" w:rsidR="00F33432" w:rsidRPr="00287DFB" w:rsidRDefault="00F33432" w:rsidP="00F33432">
            <w:pPr>
              <w:rPr>
                <w:sz w:val="16"/>
                <w:szCs w:val="18"/>
                <w:lang w:eastAsia="es-AR"/>
              </w:rPr>
            </w:pPr>
          </w:p>
        </w:tc>
        <w:tc>
          <w:tcPr>
            <w:tcW w:w="487" w:type="pct"/>
            <w:shd w:val="clear" w:color="000000" w:fill="FFFFFF"/>
            <w:noWrap/>
            <w:vAlign w:val="center"/>
          </w:tcPr>
          <w:p w14:paraId="28325316" w14:textId="77777777" w:rsidR="00F33432" w:rsidRPr="00287DFB" w:rsidRDefault="00F33432" w:rsidP="00F33432">
            <w:pPr>
              <w:tabs>
                <w:tab w:val="left" w:pos="783"/>
              </w:tabs>
              <w:jc w:val="right"/>
              <w:rPr>
                <w:sz w:val="16"/>
                <w:szCs w:val="18"/>
                <w:lang w:eastAsia="es-AR"/>
              </w:rPr>
            </w:pPr>
          </w:p>
        </w:tc>
        <w:tc>
          <w:tcPr>
            <w:tcW w:w="489" w:type="pct"/>
            <w:shd w:val="clear" w:color="000000" w:fill="FFFFFF"/>
            <w:vAlign w:val="center"/>
          </w:tcPr>
          <w:p w14:paraId="2DAA4172" w14:textId="77777777" w:rsidR="00F33432" w:rsidRPr="00287DFB" w:rsidRDefault="00F33432" w:rsidP="00F33432">
            <w:pPr>
              <w:tabs>
                <w:tab w:val="left" w:pos="613"/>
              </w:tabs>
              <w:jc w:val="right"/>
              <w:rPr>
                <w:sz w:val="16"/>
                <w:szCs w:val="18"/>
                <w:lang w:eastAsia="es-AR"/>
              </w:rPr>
            </w:pPr>
          </w:p>
        </w:tc>
        <w:tc>
          <w:tcPr>
            <w:tcW w:w="487" w:type="pct"/>
            <w:shd w:val="clear" w:color="000000" w:fill="FFFFFF"/>
            <w:noWrap/>
            <w:vAlign w:val="center"/>
          </w:tcPr>
          <w:p w14:paraId="779D6CB5" w14:textId="77777777" w:rsidR="00F33432" w:rsidRPr="00287DFB" w:rsidRDefault="00F33432" w:rsidP="00F33432">
            <w:pPr>
              <w:tabs>
                <w:tab w:val="left" w:pos="925"/>
              </w:tabs>
              <w:jc w:val="right"/>
              <w:rPr>
                <w:sz w:val="16"/>
                <w:szCs w:val="18"/>
                <w:lang w:eastAsia="es-AR"/>
              </w:rPr>
            </w:pPr>
          </w:p>
        </w:tc>
        <w:tc>
          <w:tcPr>
            <w:tcW w:w="650" w:type="pct"/>
            <w:shd w:val="clear" w:color="000000" w:fill="FFFFFF"/>
            <w:noWrap/>
            <w:vAlign w:val="center"/>
          </w:tcPr>
          <w:p w14:paraId="6D6041BB" w14:textId="77777777" w:rsidR="00F33432" w:rsidRPr="00287DFB" w:rsidRDefault="00F33432" w:rsidP="00F33432">
            <w:pPr>
              <w:tabs>
                <w:tab w:val="left" w:pos="925"/>
              </w:tabs>
              <w:jc w:val="right"/>
              <w:rPr>
                <w:sz w:val="16"/>
                <w:szCs w:val="18"/>
                <w:lang w:eastAsia="es-AR"/>
              </w:rPr>
            </w:pPr>
          </w:p>
        </w:tc>
        <w:tc>
          <w:tcPr>
            <w:tcW w:w="647" w:type="pct"/>
            <w:shd w:val="clear" w:color="000000" w:fill="FFFFFF"/>
            <w:noWrap/>
            <w:vAlign w:val="center"/>
          </w:tcPr>
          <w:p w14:paraId="20C68504" w14:textId="77777777" w:rsidR="00F33432" w:rsidRPr="00287DFB" w:rsidRDefault="00F33432" w:rsidP="00F33432">
            <w:pPr>
              <w:tabs>
                <w:tab w:val="left" w:pos="925"/>
              </w:tabs>
              <w:jc w:val="right"/>
              <w:rPr>
                <w:sz w:val="16"/>
                <w:szCs w:val="18"/>
                <w:lang w:eastAsia="es-AR"/>
              </w:rPr>
            </w:pPr>
          </w:p>
        </w:tc>
      </w:tr>
      <w:tr w:rsidR="00684446" w:rsidRPr="00287DFB" w14:paraId="4D0D355A" w14:textId="77777777" w:rsidTr="00F33432">
        <w:trPr>
          <w:trHeight w:val="21"/>
        </w:trPr>
        <w:tc>
          <w:tcPr>
            <w:tcW w:w="1262" w:type="pct"/>
            <w:shd w:val="clear" w:color="000000" w:fill="FFFFFF"/>
            <w:noWrap/>
            <w:vAlign w:val="bottom"/>
          </w:tcPr>
          <w:p w14:paraId="73C9122D" w14:textId="77777777" w:rsidR="00F33432" w:rsidRPr="00287DFB" w:rsidRDefault="00F33432" w:rsidP="00B4799F">
            <w:pPr>
              <w:jc w:val="left"/>
              <w:rPr>
                <w:b/>
                <w:bCs/>
                <w:i/>
                <w:sz w:val="14"/>
                <w:szCs w:val="18"/>
                <w:lang w:eastAsia="es-AR"/>
              </w:rPr>
            </w:pPr>
            <w:r w:rsidRPr="00287DFB">
              <w:rPr>
                <w:b/>
                <w:bCs/>
                <w:i/>
                <w:sz w:val="14"/>
                <w:szCs w:val="18"/>
                <w:lang w:eastAsia="es-AR"/>
              </w:rPr>
              <w:t>Del País</w:t>
            </w:r>
          </w:p>
        </w:tc>
        <w:tc>
          <w:tcPr>
            <w:tcW w:w="488" w:type="pct"/>
            <w:shd w:val="clear" w:color="000000" w:fill="FFFFFF"/>
            <w:vAlign w:val="center"/>
          </w:tcPr>
          <w:p w14:paraId="03CB3BAB" w14:textId="77777777" w:rsidR="00F33432" w:rsidRPr="00287DFB" w:rsidRDefault="00F33432" w:rsidP="00F33432">
            <w:pPr>
              <w:jc w:val="right"/>
              <w:rPr>
                <w:sz w:val="16"/>
                <w:szCs w:val="18"/>
                <w:lang w:eastAsia="es-AR"/>
              </w:rPr>
            </w:pPr>
          </w:p>
        </w:tc>
        <w:tc>
          <w:tcPr>
            <w:tcW w:w="489" w:type="pct"/>
            <w:shd w:val="clear" w:color="000000" w:fill="FFFFFF"/>
            <w:noWrap/>
            <w:vAlign w:val="center"/>
          </w:tcPr>
          <w:p w14:paraId="26BCB137" w14:textId="77777777" w:rsidR="00F33432" w:rsidRPr="00287DFB" w:rsidRDefault="00F33432" w:rsidP="00F33432">
            <w:pPr>
              <w:rPr>
                <w:sz w:val="16"/>
                <w:szCs w:val="18"/>
                <w:lang w:eastAsia="es-AR"/>
              </w:rPr>
            </w:pPr>
          </w:p>
        </w:tc>
        <w:tc>
          <w:tcPr>
            <w:tcW w:w="487" w:type="pct"/>
            <w:shd w:val="clear" w:color="000000" w:fill="FFFFFF"/>
            <w:noWrap/>
            <w:vAlign w:val="center"/>
          </w:tcPr>
          <w:p w14:paraId="2FE75742" w14:textId="77777777" w:rsidR="00F33432" w:rsidRPr="00287DFB" w:rsidRDefault="00F33432" w:rsidP="00F33432">
            <w:pPr>
              <w:tabs>
                <w:tab w:val="left" w:pos="783"/>
              </w:tabs>
              <w:jc w:val="right"/>
              <w:rPr>
                <w:sz w:val="16"/>
                <w:szCs w:val="18"/>
                <w:lang w:eastAsia="es-AR"/>
              </w:rPr>
            </w:pPr>
          </w:p>
        </w:tc>
        <w:tc>
          <w:tcPr>
            <w:tcW w:w="489" w:type="pct"/>
            <w:shd w:val="clear" w:color="000000" w:fill="FFFFFF"/>
            <w:vAlign w:val="center"/>
          </w:tcPr>
          <w:p w14:paraId="590B555E" w14:textId="77777777" w:rsidR="00F33432" w:rsidRPr="00287DFB" w:rsidRDefault="00F33432" w:rsidP="00F33432">
            <w:pPr>
              <w:tabs>
                <w:tab w:val="left" w:pos="613"/>
              </w:tabs>
              <w:jc w:val="right"/>
              <w:rPr>
                <w:sz w:val="16"/>
                <w:szCs w:val="18"/>
                <w:lang w:eastAsia="es-AR"/>
              </w:rPr>
            </w:pPr>
          </w:p>
        </w:tc>
        <w:tc>
          <w:tcPr>
            <w:tcW w:w="487" w:type="pct"/>
            <w:shd w:val="clear" w:color="000000" w:fill="FFFFFF"/>
            <w:noWrap/>
            <w:vAlign w:val="center"/>
          </w:tcPr>
          <w:p w14:paraId="22D6E18C" w14:textId="77777777" w:rsidR="00F33432" w:rsidRPr="00287DFB" w:rsidRDefault="00F33432" w:rsidP="00F33432">
            <w:pPr>
              <w:tabs>
                <w:tab w:val="left" w:pos="925"/>
              </w:tabs>
              <w:jc w:val="right"/>
              <w:rPr>
                <w:sz w:val="16"/>
                <w:szCs w:val="18"/>
                <w:lang w:eastAsia="es-AR"/>
              </w:rPr>
            </w:pPr>
          </w:p>
        </w:tc>
        <w:tc>
          <w:tcPr>
            <w:tcW w:w="650" w:type="pct"/>
            <w:shd w:val="clear" w:color="000000" w:fill="FFFFFF"/>
            <w:noWrap/>
            <w:vAlign w:val="center"/>
          </w:tcPr>
          <w:p w14:paraId="28978F01" w14:textId="77777777" w:rsidR="00F33432" w:rsidRPr="00287DFB" w:rsidRDefault="00F33432" w:rsidP="00F33432">
            <w:pPr>
              <w:tabs>
                <w:tab w:val="left" w:pos="925"/>
              </w:tabs>
              <w:jc w:val="right"/>
              <w:rPr>
                <w:sz w:val="16"/>
                <w:szCs w:val="18"/>
                <w:lang w:eastAsia="es-AR"/>
              </w:rPr>
            </w:pPr>
          </w:p>
        </w:tc>
        <w:tc>
          <w:tcPr>
            <w:tcW w:w="647" w:type="pct"/>
            <w:shd w:val="clear" w:color="000000" w:fill="FFFFFF"/>
            <w:noWrap/>
            <w:vAlign w:val="center"/>
          </w:tcPr>
          <w:p w14:paraId="5955D65B" w14:textId="77777777" w:rsidR="00F33432" w:rsidRPr="00287DFB" w:rsidRDefault="00F33432" w:rsidP="00F33432">
            <w:pPr>
              <w:tabs>
                <w:tab w:val="left" w:pos="925"/>
              </w:tabs>
              <w:jc w:val="right"/>
              <w:rPr>
                <w:sz w:val="16"/>
                <w:szCs w:val="18"/>
                <w:lang w:eastAsia="es-AR"/>
              </w:rPr>
            </w:pPr>
          </w:p>
        </w:tc>
      </w:tr>
      <w:tr w:rsidR="00684446" w:rsidRPr="00287DFB" w14:paraId="35658BCD" w14:textId="77777777" w:rsidTr="00F33432">
        <w:trPr>
          <w:trHeight w:val="56"/>
        </w:trPr>
        <w:tc>
          <w:tcPr>
            <w:tcW w:w="1262" w:type="pct"/>
            <w:shd w:val="clear" w:color="000000" w:fill="FFFFFF"/>
            <w:noWrap/>
            <w:vAlign w:val="bottom"/>
          </w:tcPr>
          <w:p w14:paraId="0EC4A4CD" w14:textId="77777777" w:rsidR="00F33432" w:rsidRPr="00287DFB" w:rsidRDefault="00F33432" w:rsidP="00B4799F">
            <w:pPr>
              <w:jc w:val="left"/>
              <w:rPr>
                <w:sz w:val="12"/>
                <w:szCs w:val="18"/>
                <w:lang w:eastAsia="es-AR"/>
              </w:rPr>
            </w:pPr>
          </w:p>
        </w:tc>
        <w:tc>
          <w:tcPr>
            <w:tcW w:w="488" w:type="pct"/>
            <w:shd w:val="clear" w:color="000000" w:fill="FFFFFF"/>
            <w:vAlign w:val="center"/>
          </w:tcPr>
          <w:p w14:paraId="28F2FD8D" w14:textId="77777777" w:rsidR="00F33432" w:rsidRPr="00287DFB" w:rsidRDefault="00F33432" w:rsidP="00F33432">
            <w:pPr>
              <w:jc w:val="right"/>
              <w:rPr>
                <w:b/>
                <w:sz w:val="12"/>
                <w:szCs w:val="18"/>
                <w:lang w:eastAsia="es-AR"/>
              </w:rPr>
            </w:pPr>
          </w:p>
        </w:tc>
        <w:tc>
          <w:tcPr>
            <w:tcW w:w="489" w:type="pct"/>
            <w:shd w:val="clear" w:color="000000" w:fill="FFFFFF"/>
            <w:noWrap/>
            <w:vAlign w:val="center"/>
          </w:tcPr>
          <w:p w14:paraId="0CF5E317" w14:textId="77777777" w:rsidR="00F33432" w:rsidRPr="00287DFB" w:rsidRDefault="00F33432" w:rsidP="00F33432">
            <w:pPr>
              <w:rPr>
                <w:b/>
                <w:sz w:val="12"/>
                <w:szCs w:val="18"/>
                <w:lang w:eastAsia="es-AR"/>
              </w:rPr>
            </w:pPr>
          </w:p>
        </w:tc>
        <w:tc>
          <w:tcPr>
            <w:tcW w:w="487" w:type="pct"/>
            <w:shd w:val="clear" w:color="000000" w:fill="FFFFFF"/>
            <w:noWrap/>
            <w:vAlign w:val="center"/>
          </w:tcPr>
          <w:p w14:paraId="5015AD2A" w14:textId="77777777" w:rsidR="00F33432" w:rsidRPr="00287DFB" w:rsidRDefault="00F33432" w:rsidP="00F33432">
            <w:pPr>
              <w:tabs>
                <w:tab w:val="left" w:pos="783"/>
              </w:tabs>
              <w:jc w:val="right"/>
              <w:rPr>
                <w:sz w:val="12"/>
                <w:szCs w:val="18"/>
                <w:lang w:eastAsia="es-AR"/>
              </w:rPr>
            </w:pPr>
          </w:p>
        </w:tc>
        <w:tc>
          <w:tcPr>
            <w:tcW w:w="489" w:type="pct"/>
            <w:shd w:val="clear" w:color="000000" w:fill="FFFFFF"/>
            <w:vAlign w:val="center"/>
          </w:tcPr>
          <w:p w14:paraId="6AA10CDB" w14:textId="77777777" w:rsidR="00F33432" w:rsidRPr="00287DFB" w:rsidRDefault="00F33432" w:rsidP="00F33432">
            <w:pPr>
              <w:tabs>
                <w:tab w:val="left" w:pos="613"/>
              </w:tabs>
              <w:jc w:val="right"/>
              <w:rPr>
                <w:sz w:val="12"/>
                <w:szCs w:val="18"/>
                <w:lang w:eastAsia="es-AR"/>
              </w:rPr>
            </w:pPr>
          </w:p>
        </w:tc>
        <w:tc>
          <w:tcPr>
            <w:tcW w:w="487" w:type="pct"/>
            <w:shd w:val="clear" w:color="000000" w:fill="FFFFFF"/>
            <w:noWrap/>
            <w:vAlign w:val="center"/>
          </w:tcPr>
          <w:p w14:paraId="3F771D47" w14:textId="77777777" w:rsidR="00F33432" w:rsidRPr="00287DFB" w:rsidRDefault="00F33432" w:rsidP="00F33432">
            <w:pPr>
              <w:tabs>
                <w:tab w:val="left" w:pos="925"/>
              </w:tabs>
              <w:jc w:val="right"/>
              <w:rPr>
                <w:sz w:val="12"/>
                <w:szCs w:val="18"/>
                <w:lang w:eastAsia="es-AR"/>
              </w:rPr>
            </w:pPr>
          </w:p>
        </w:tc>
        <w:tc>
          <w:tcPr>
            <w:tcW w:w="650" w:type="pct"/>
            <w:shd w:val="clear" w:color="000000" w:fill="FFFFFF"/>
            <w:noWrap/>
            <w:vAlign w:val="center"/>
          </w:tcPr>
          <w:p w14:paraId="57AAFFF6" w14:textId="77777777" w:rsidR="00F33432" w:rsidRPr="00287DFB" w:rsidRDefault="00F33432" w:rsidP="00F33432">
            <w:pPr>
              <w:tabs>
                <w:tab w:val="left" w:pos="925"/>
              </w:tabs>
              <w:jc w:val="right"/>
              <w:rPr>
                <w:sz w:val="12"/>
                <w:szCs w:val="18"/>
                <w:lang w:eastAsia="es-AR"/>
              </w:rPr>
            </w:pPr>
          </w:p>
        </w:tc>
        <w:tc>
          <w:tcPr>
            <w:tcW w:w="647" w:type="pct"/>
            <w:shd w:val="clear" w:color="000000" w:fill="FFFFFF"/>
            <w:noWrap/>
            <w:vAlign w:val="center"/>
          </w:tcPr>
          <w:p w14:paraId="562A7208" w14:textId="77777777" w:rsidR="00F33432" w:rsidRPr="00287DFB" w:rsidRDefault="00F33432" w:rsidP="00F33432">
            <w:pPr>
              <w:tabs>
                <w:tab w:val="left" w:pos="925"/>
              </w:tabs>
              <w:jc w:val="right"/>
              <w:rPr>
                <w:sz w:val="12"/>
                <w:szCs w:val="18"/>
                <w:lang w:eastAsia="es-AR"/>
              </w:rPr>
            </w:pPr>
          </w:p>
        </w:tc>
      </w:tr>
      <w:tr w:rsidR="00684446" w:rsidRPr="00287DFB" w14:paraId="7D75E39E" w14:textId="77777777" w:rsidTr="00F33432">
        <w:trPr>
          <w:trHeight w:val="280"/>
        </w:trPr>
        <w:tc>
          <w:tcPr>
            <w:tcW w:w="1262" w:type="pct"/>
            <w:shd w:val="clear" w:color="000000" w:fill="FFFFFF"/>
            <w:noWrap/>
            <w:vAlign w:val="center"/>
          </w:tcPr>
          <w:p w14:paraId="13B10AB9" w14:textId="77777777" w:rsidR="00F33432" w:rsidRPr="00287DFB" w:rsidRDefault="00F33432" w:rsidP="005711AC">
            <w:pPr>
              <w:ind w:left="708" w:hanging="499"/>
              <w:jc w:val="left"/>
              <w:rPr>
                <w:sz w:val="16"/>
                <w:szCs w:val="18"/>
                <w:lang w:eastAsia="es-AR"/>
              </w:rPr>
            </w:pPr>
            <w:r w:rsidRPr="00287DFB">
              <w:rPr>
                <w:sz w:val="16"/>
                <w:szCs w:val="18"/>
                <w:lang w:eastAsia="es-AR"/>
              </w:rPr>
              <w:t>- Mercado Abierto Electrónico S.A.</w:t>
            </w:r>
          </w:p>
        </w:tc>
        <w:tc>
          <w:tcPr>
            <w:tcW w:w="488" w:type="pct"/>
            <w:shd w:val="clear" w:color="000000" w:fill="FFFFFF"/>
            <w:vAlign w:val="center"/>
          </w:tcPr>
          <w:p w14:paraId="09F5071E" w14:textId="77777777" w:rsidR="00F33432" w:rsidRPr="00287DFB" w:rsidRDefault="00F33432" w:rsidP="00F33432">
            <w:pPr>
              <w:jc w:val="right"/>
              <w:rPr>
                <w:sz w:val="16"/>
                <w:szCs w:val="18"/>
                <w:lang w:eastAsia="es-AR"/>
              </w:rPr>
            </w:pPr>
            <w:r w:rsidRPr="00287DFB">
              <w:rPr>
                <w:sz w:val="16"/>
                <w:szCs w:val="18"/>
                <w:lang w:eastAsia="es-AR"/>
              </w:rPr>
              <w:t>-</w:t>
            </w:r>
          </w:p>
        </w:tc>
        <w:tc>
          <w:tcPr>
            <w:tcW w:w="489" w:type="pct"/>
            <w:shd w:val="clear" w:color="000000" w:fill="FFFFFF"/>
            <w:noWrap/>
            <w:vAlign w:val="center"/>
          </w:tcPr>
          <w:p w14:paraId="181ECE50" w14:textId="77777777" w:rsidR="00F33432" w:rsidRPr="00287DFB" w:rsidRDefault="00F33432" w:rsidP="00F33432">
            <w:pPr>
              <w:rPr>
                <w:sz w:val="16"/>
                <w:szCs w:val="18"/>
                <w:lang w:eastAsia="es-AR"/>
              </w:rPr>
            </w:pPr>
            <w:r w:rsidRPr="00287DFB">
              <w:rPr>
                <w:sz w:val="16"/>
                <w:szCs w:val="18"/>
                <w:lang w:eastAsia="es-AR"/>
              </w:rPr>
              <w:t>2</w:t>
            </w:r>
          </w:p>
        </w:tc>
        <w:tc>
          <w:tcPr>
            <w:tcW w:w="487" w:type="pct"/>
            <w:shd w:val="clear" w:color="000000" w:fill="FFFFFF"/>
            <w:noWrap/>
            <w:vAlign w:val="center"/>
          </w:tcPr>
          <w:p w14:paraId="70DD8051" w14:textId="77777777" w:rsidR="00F33432" w:rsidRPr="00287DFB" w:rsidRDefault="00F33432" w:rsidP="00F33432">
            <w:pPr>
              <w:tabs>
                <w:tab w:val="left" w:pos="783"/>
              </w:tabs>
              <w:jc w:val="right"/>
              <w:rPr>
                <w:sz w:val="16"/>
                <w:szCs w:val="18"/>
                <w:lang w:eastAsia="es-AR"/>
              </w:rPr>
            </w:pPr>
            <w:r w:rsidRPr="00287DFB">
              <w:rPr>
                <w:sz w:val="16"/>
                <w:szCs w:val="18"/>
                <w:lang w:eastAsia="es-AR"/>
              </w:rPr>
              <w:t>9.536</w:t>
            </w:r>
          </w:p>
        </w:tc>
        <w:tc>
          <w:tcPr>
            <w:tcW w:w="489" w:type="pct"/>
            <w:shd w:val="clear" w:color="000000" w:fill="FFFFFF"/>
            <w:vAlign w:val="center"/>
          </w:tcPr>
          <w:p w14:paraId="7C909889" w14:textId="77777777" w:rsidR="00F33432" w:rsidRPr="00287DFB" w:rsidRDefault="00F33432" w:rsidP="00F33432">
            <w:pPr>
              <w:tabs>
                <w:tab w:val="left" w:pos="613"/>
              </w:tabs>
              <w:jc w:val="right"/>
              <w:rPr>
                <w:sz w:val="16"/>
                <w:szCs w:val="18"/>
                <w:lang w:eastAsia="es-AR"/>
              </w:rPr>
            </w:pPr>
            <w:r w:rsidRPr="00287DFB">
              <w:rPr>
                <w:sz w:val="16"/>
                <w:szCs w:val="18"/>
                <w:lang w:eastAsia="es-AR"/>
              </w:rPr>
              <w:t>5.235</w:t>
            </w:r>
          </w:p>
        </w:tc>
        <w:tc>
          <w:tcPr>
            <w:tcW w:w="487" w:type="pct"/>
            <w:shd w:val="clear" w:color="000000" w:fill="FFFFFF"/>
            <w:noWrap/>
            <w:vAlign w:val="center"/>
          </w:tcPr>
          <w:p w14:paraId="5238BC60" w14:textId="77777777" w:rsidR="00F33432" w:rsidRPr="00287DFB" w:rsidRDefault="00F33432" w:rsidP="00F33432">
            <w:pPr>
              <w:tabs>
                <w:tab w:val="left" w:pos="783"/>
              </w:tabs>
              <w:jc w:val="right"/>
              <w:rPr>
                <w:sz w:val="16"/>
                <w:szCs w:val="18"/>
                <w:lang w:eastAsia="es-AR"/>
              </w:rPr>
            </w:pPr>
            <w:r w:rsidRPr="00287DFB">
              <w:rPr>
                <w:sz w:val="16"/>
                <w:szCs w:val="18"/>
                <w:lang w:eastAsia="es-AR"/>
              </w:rPr>
              <w:t>9.536</w:t>
            </w:r>
          </w:p>
        </w:tc>
        <w:tc>
          <w:tcPr>
            <w:tcW w:w="650" w:type="pct"/>
            <w:shd w:val="clear" w:color="000000" w:fill="FFFFFF"/>
            <w:noWrap/>
            <w:vAlign w:val="center"/>
          </w:tcPr>
          <w:p w14:paraId="659F8B69" w14:textId="77777777" w:rsidR="00F33432" w:rsidRPr="00287DFB" w:rsidRDefault="00F33432" w:rsidP="00F33432">
            <w:pPr>
              <w:tabs>
                <w:tab w:val="left" w:pos="925"/>
              </w:tabs>
              <w:jc w:val="right"/>
              <w:rPr>
                <w:sz w:val="16"/>
                <w:szCs w:val="18"/>
                <w:lang w:eastAsia="es-AR"/>
              </w:rPr>
            </w:pPr>
            <w:r w:rsidRPr="00287DFB">
              <w:rPr>
                <w:sz w:val="16"/>
                <w:szCs w:val="18"/>
                <w:lang w:eastAsia="es-AR"/>
              </w:rPr>
              <w:t>-</w:t>
            </w:r>
          </w:p>
        </w:tc>
        <w:tc>
          <w:tcPr>
            <w:tcW w:w="647" w:type="pct"/>
            <w:shd w:val="clear" w:color="000000" w:fill="FFFFFF"/>
            <w:noWrap/>
            <w:vAlign w:val="center"/>
          </w:tcPr>
          <w:p w14:paraId="34B4217F" w14:textId="77777777" w:rsidR="00F33432" w:rsidRPr="00287DFB" w:rsidRDefault="00F33432" w:rsidP="00F33432">
            <w:pPr>
              <w:tabs>
                <w:tab w:val="left" w:pos="783"/>
              </w:tabs>
              <w:jc w:val="right"/>
              <w:rPr>
                <w:sz w:val="16"/>
                <w:szCs w:val="18"/>
                <w:lang w:eastAsia="es-AR"/>
              </w:rPr>
            </w:pPr>
            <w:r w:rsidRPr="00287DFB">
              <w:rPr>
                <w:sz w:val="16"/>
                <w:szCs w:val="18"/>
                <w:lang w:eastAsia="es-AR"/>
              </w:rPr>
              <w:t>9.536</w:t>
            </w:r>
          </w:p>
        </w:tc>
      </w:tr>
      <w:tr w:rsidR="00684446" w:rsidRPr="00287DFB" w14:paraId="168A2A39" w14:textId="77777777" w:rsidTr="00F33432">
        <w:trPr>
          <w:trHeight w:val="280"/>
        </w:trPr>
        <w:tc>
          <w:tcPr>
            <w:tcW w:w="1262" w:type="pct"/>
            <w:shd w:val="clear" w:color="000000" w:fill="FFFFFF"/>
            <w:noWrap/>
            <w:vAlign w:val="center"/>
          </w:tcPr>
          <w:p w14:paraId="2EAA267A" w14:textId="77777777" w:rsidR="00F33432" w:rsidRPr="00287DFB" w:rsidRDefault="00F33432" w:rsidP="005711AC">
            <w:pPr>
              <w:ind w:left="708" w:hanging="499"/>
              <w:jc w:val="left"/>
              <w:rPr>
                <w:b/>
                <w:sz w:val="16"/>
                <w:szCs w:val="18"/>
                <w:lang w:eastAsia="es-AR"/>
              </w:rPr>
            </w:pPr>
            <w:r w:rsidRPr="00287DFB">
              <w:rPr>
                <w:sz w:val="16"/>
                <w:szCs w:val="18"/>
                <w:lang w:eastAsia="es-AR"/>
              </w:rPr>
              <w:t>- Cobranzas y Servicios</w:t>
            </w:r>
          </w:p>
        </w:tc>
        <w:tc>
          <w:tcPr>
            <w:tcW w:w="488" w:type="pct"/>
            <w:shd w:val="clear" w:color="000000" w:fill="FFFFFF"/>
            <w:vAlign w:val="center"/>
          </w:tcPr>
          <w:p w14:paraId="5092D662" w14:textId="77777777" w:rsidR="00F33432" w:rsidRPr="00287DFB" w:rsidRDefault="00F33432" w:rsidP="00F33432">
            <w:pPr>
              <w:jc w:val="right"/>
              <w:rPr>
                <w:sz w:val="16"/>
                <w:szCs w:val="18"/>
                <w:lang w:eastAsia="es-AR"/>
              </w:rPr>
            </w:pPr>
            <w:r w:rsidRPr="00287DFB">
              <w:rPr>
                <w:sz w:val="16"/>
                <w:szCs w:val="18"/>
                <w:lang w:eastAsia="es-AR"/>
              </w:rPr>
              <w:t>-</w:t>
            </w:r>
          </w:p>
        </w:tc>
        <w:tc>
          <w:tcPr>
            <w:tcW w:w="489" w:type="pct"/>
            <w:shd w:val="clear" w:color="000000" w:fill="FFFFFF"/>
            <w:noWrap/>
            <w:vAlign w:val="center"/>
          </w:tcPr>
          <w:p w14:paraId="2C37530E" w14:textId="77777777" w:rsidR="00F33432" w:rsidRPr="00287DFB" w:rsidRDefault="00F33432" w:rsidP="00F33432">
            <w:pPr>
              <w:rPr>
                <w:sz w:val="16"/>
                <w:szCs w:val="18"/>
                <w:lang w:eastAsia="es-AR"/>
              </w:rPr>
            </w:pPr>
            <w:r w:rsidRPr="00287DFB">
              <w:rPr>
                <w:sz w:val="16"/>
                <w:szCs w:val="18"/>
                <w:lang w:eastAsia="es-AR"/>
              </w:rPr>
              <w:t>2</w:t>
            </w:r>
          </w:p>
        </w:tc>
        <w:tc>
          <w:tcPr>
            <w:tcW w:w="487" w:type="pct"/>
            <w:shd w:val="clear" w:color="000000" w:fill="FFFFFF"/>
            <w:noWrap/>
            <w:vAlign w:val="center"/>
          </w:tcPr>
          <w:p w14:paraId="617A17AD" w14:textId="77777777" w:rsidR="00F33432" w:rsidRPr="00287DFB" w:rsidRDefault="00F33432" w:rsidP="00F33432">
            <w:pPr>
              <w:tabs>
                <w:tab w:val="left" w:pos="783"/>
              </w:tabs>
              <w:jc w:val="right"/>
              <w:rPr>
                <w:sz w:val="16"/>
                <w:szCs w:val="18"/>
                <w:lang w:eastAsia="es-AR"/>
              </w:rPr>
            </w:pPr>
            <w:r w:rsidRPr="00287DFB">
              <w:rPr>
                <w:sz w:val="16"/>
                <w:szCs w:val="18"/>
                <w:lang w:eastAsia="es-AR"/>
              </w:rPr>
              <w:t>243</w:t>
            </w:r>
          </w:p>
        </w:tc>
        <w:tc>
          <w:tcPr>
            <w:tcW w:w="489" w:type="pct"/>
            <w:shd w:val="clear" w:color="000000" w:fill="FFFFFF"/>
            <w:vAlign w:val="center"/>
          </w:tcPr>
          <w:p w14:paraId="23EB2EA7" w14:textId="77777777" w:rsidR="00F33432" w:rsidRPr="00287DFB" w:rsidRDefault="00F33432" w:rsidP="00F33432">
            <w:pPr>
              <w:tabs>
                <w:tab w:val="left" w:pos="613"/>
              </w:tabs>
              <w:jc w:val="right"/>
              <w:rPr>
                <w:sz w:val="16"/>
                <w:szCs w:val="18"/>
                <w:lang w:eastAsia="es-AR"/>
              </w:rPr>
            </w:pPr>
            <w:r w:rsidRPr="00287DFB">
              <w:rPr>
                <w:sz w:val="16"/>
                <w:szCs w:val="18"/>
                <w:lang w:eastAsia="es-AR"/>
              </w:rPr>
              <w:t>303</w:t>
            </w:r>
          </w:p>
        </w:tc>
        <w:tc>
          <w:tcPr>
            <w:tcW w:w="487" w:type="pct"/>
            <w:shd w:val="clear" w:color="000000" w:fill="FFFFFF"/>
            <w:noWrap/>
            <w:vAlign w:val="center"/>
          </w:tcPr>
          <w:p w14:paraId="1069783D" w14:textId="77777777" w:rsidR="00F33432" w:rsidRPr="00287DFB" w:rsidRDefault="00F33432" w:rsidP="00F33432">
            <w:pPr>
              <w:tabs>
                <w:tab w:val="left" w:pos="783"/>
              </w:tabs>
              <w:jc w:val="right"/>
              <w:rPr>
                <w:sz w:val="16"/>
                <w:szCs w:val="18"/>
                <w:lang w:eastAsia="es-AR"/>
              </w:rPr>
            </w:pPr>
            <w:r w:rsidRPr="00287DFB">
              <w:rPr>
                <w:sz w:val="16"/>
                <w:szCs w:val="18"/>
                <w:lang w:eastAsia="es-AR"/>
              </w:rPr>
              <w:t>243</w:t>
            </w:r>
          </w:p>
        </w:tc>
        <w:tc>
          <w:tcPr>
            <w:tcW w:w="650" w:type="pct"/>
            <w:shd w:val="clear" w:color="000000" w:fill="FFFFFF"/>
            <w:noWrap/>
            <w:vAlign w:val="center"/>
          </w:tcPr>
          <w:p w14:paraId="39367F26" w14:textId="77777777" w:rsidR="00F33432" w:rsidRPr="00287DFB" w:rsidRDefault="00F33432" w:rsidP="00F33432">
            <w:pPr>
              <w:tabs>
                <w:tab w:val="left" w:pos="925"/>
              </w:tabs>
              <w:jc w:val="right"/>
              <w:rPr>
                <w:b/>
                <w:sz w:val="16"/>
                <w:szCs w:val="18"/>
                <w:lang w:eastAsia="es-AR"/>
              </w:rPr>
            </w:pPr>
            <w:r w:rsidRPr="00287DFB">
              <w:rPr>
                <w:b/>
                <w:sz w:val="16"/>
                <w:szCs w:val="18"/>
                <w:lang w:eastAsia="es-AR"/>
              </w:rPr>
              <w:t>-</w:t>
            </w:r>
          </w:p>
        </w:tc>
        <w:tc>
          <w:tcPr>
            <w:tcW w:w="647" w:type="pct"/>
            <w:shd w:val="clear" w:color="000000" w:fill="FFFFFF"/>
            <w:noWrap/>
            <w:vAlign w:val="center"/>
          </w:tcPr>
          <w:p w14:paraId="7AB8971D" w14:textId="77777777" w:rsidR="00F33432" w:rsidRPr="00287DFB" w:rsidRDefault="00F33432" w:rsidP="00F33432">
            <w:pPr>
              <w:tabs>
                <w:tab w:val="left" w:pos="783"/>
              </w:tabs>
              <w:jc w:val="right"/>
              <w:rPr>
                <w:sz w:val="16"/>
                <w:szCs w:val="18"/>
                <w:lang w:eastAsia="es-AR"/>
              </w:rPr>
            </w:pPr>
            <w:r w:rsidRPr="00287DFB">
              <w:rPr>
                <w:sz w:val="16"/>
                <w:szCs w:val="18"/>
                <w:lang w:eastAsia="es-AR"/>
              </w:rPr>
              <w:t>243</w:t>
            </w:r>
          </w:p>
        </w:tc>
      </w:tr>
      <w:tr w:rsidR="00684446" w:rsidRPr="00287DFB" w14:paraId="6CB3335D" w14:textId="77777777" w:rsidTr="00F33432">
        <w:trPr>
          <w:trHeight w:val="280"/>
        </w:trPr>
        <w:tc>
          <w:tcPr>
            <w:tcW w:w="1262" w:type="pct"/>
            <w:shd w:val="clear" w:color="000000" w:fill="FFFFFF"/>
            <w:noWrap/>
            <w:vAlign w:val="center"/>
          </w:tcPr>
          <w:p w14:paraId="4D829BC2" w14:textId="77777777" w:rsidR="00F33432" w:rsidRPr="00287DFB" w:rsidRDefault="00F33432" w:rsidP="00B4799F">
            <w:pPr>
              <w:jc w:val="left"/>
              <w:rPr>
                <w:b/>
                <w:sz w:val="12"/>
                <w:szCs w:val="18"/>
                <w:lang w:eastAsia="es-AR"/>
              </w:rPr>
            </w:pPr>
          </w:p>
        </w:tc>
        <w:tc>
          <w:tcPr>
            <w:tcW w:w="488" w:type="pct"/>
            <w:tcBorders>
              <w:bottom w:val="single" w:sz="4" w:space="0" w:color="auto"/>
            </w:tcBorders>
            <w:shd w:val="clear" w:color="000000" w:fill="FFFFFF"/>
            <w:vAlign w:val="center"/>
          </w:tcPr>
          <w:p w14:paraId="269E2D28" w14:textId="77777777" w:rsidR="00F33432" w:rsidRPr="00287DFB" w:rsidRDefault="00F33432" w:rsidP="00F33432">
            <w:pPr>
              <w:jc w:val="right"/>
              <w:rPr>
                <w:sz w:val="12"/>
                <w:szCs w:val="18"/>
                <w:lang w:eastAsia="es-AR"/>
              </w:rPr>
            </w:pPr>
          </w:p>
        </w:tc>
        <w:tc>
          <w:tcPr>
            <w:tcW w:w="489" w:type="pct"/>
            <w:tcBorders>
              <w:bottom w:val="single" w:sz="4" w:space="0" w:color="auto"/>
            </w:tcBorders>
            <w:shd w:val="clear" w:color="000000" w:fill="FFFFFF"/>
            <w:noWrap/>
            <w:vAlign w:val="center"/>
          </w:tcPr>
          <w:p w14:paraId="1D371C8B" w14:textId="77777777" w:rsidR="00F33432" w:rsidRPr="00287DFB" w:rsidRDefault="00F33432" w:rsidP="00F33432">
            <w:pPr>
              <w:rPr>
                <w:sz w:val="12"/>
                <w:szCs w:val="18"/>
                <w:lang w:eastAsia="es-AR"/>
              </w:rPr>
            </w:pPr>
          </w:p>
        </w:tc>
        <w:tc>
          <w:tcPr>
            <w:tcW w:w="487" w:type="pct"/>
            <w:tcBorders>
              <w:bottom w:val="single" w:sz="4" w:space="0" w:color="auto"/>
            </w:tcBorders>
            <w:shd w:val="clear" w:color="000000" w:fill="FFFFFF"/>
            <w:noWrap/>
            <w:vAlign w:val="center"/>
          </w:tcPr>
          <w:p w14:paraId="664EBF22" w14:textId="77777777" w:rsidR="00F33432" w:rsidRPr="00287DFB" w:rsidRDefault="00F33432" w:rsidP="00F33432">
            <w:pPr>
              <w:tabs>
                <w:tab w:val="left" w:pos="783"/>
              </w:tabs>
              <w:jc w:val="right"/>
              <w:rPr>
                <w:b/>
                <w:sz w:val="12"/>
                <w:szCs w:val="18"/>
                <w:lang w:eastAsia="es-AR"/>
              </w:rPr>
            </w:pPr>
          </w:p>
        </w:tc>
        <w:tc>
          <w:tcPr>
            <w:tcW w:w="489" w:type="pct"/>
            <w:tcBorders>
              <w:bottom w:val="single" w:sz="4" w:space="0" w:color="auto"/>
            </w:tcBorders>
            <w:shd w:val="clear" w:color="000000" w:fill="FFFFFF"/>
            <w:vAlign w:val="center"/>
          </w:tcPr>
          <w:p w14:paraId="760775DB" w14:textId="77777777" w:rsidR="00F33432" w:rsidRPr="00287DFB" w:rsidRDefault="00F33432" w:rsidP="00F33432">
            <w:pPr>
              <w:tabs>
                <w:tab w:val="left" w:pos="613"/>
              </w:tabs>
              <w:jc w:val="right"/>
              <w:rPr>
                <w:sz w:val="12"/>
                <w:szCs w:val="18"/>
                <w:lang w:eastAsia="es-AR"/>
              </w:rPr>
            </w:pPr>
          </w:p>
        </w:tc>
        <w:tc>
          <w:tcPr>
            <w:tcW w:w="487" w:type="pct"/>
            <w:tcBorders>
              <w:bottom w:val="single" w:sz="4" w:space="0" w:color="auto"/>
            </w:tcBorders>
            <w:shd w:val="clear" w:color="000000" w:fill="FFFFFF"/>
            <w:noWrap/>
            <w:vAlign w:val="center"/>
          </w:tcPr>
          <w:p w14:paraId="17415217" w14:textId="77777777" w:rsidR="00F33432" w:rsidRPr="00287DFB" w:rsidRDefault="00F33432" w:rsidP="00F33432">
            <w:pPr>
              <w:tabs>
                <w:tab w:val="left" w:pos="783"/>
              </w:tabs>
              <w:jc w:val="right"/>
              <w:rPr>
                <w:b/>
                <w:sz w:val="12"/>
                <w:szCs w:val="18"/>
                <w:lang w:eastAsia="es-AR"/>
              </w:rPr>
            </w:pPr>
          </w:p>
        </w:tc>
        <w:tc>
          <w:tcPr>
            <w:tcW w:w="650" w:type="pct"/>
            <w:tcBorders>
              <w:bottom w:val="single" w:sz="4" w:space="0" w:color="auto"/>
            </w:tcBorders>
            <w:shd w:val="clear" w:color="000000" w:fill="FFFFFF"/>
            <w:noWrap/>
            <w:vAlign w:val="center"/>
          </w:tcPr>
          <w:p w14:paraId="3FF6F5D3" w14:textId="77777777" w:rsidR="00F33432" w:rsidRPr="00287DFB" w:rsidRDefault="00F33432" w:rsidP="00F33432">
            <w:pPr>
              <w:tabs>
                <w:tab w:val="left" w:pos="925"/>
              </w:tabs>
              <w:jc w:val="right"/>
              <w:rPr>
                <w:b/>
                <w:sz w:val="12"/>
                <w:szCs w:val="18"/>
                <w:lang w:eastAsia="es-AR"/>
              </w:rPr>
            </w:pPr>
          </w:p>
        </w:tc>
        <w:tc>
          <w:tcPr>
            <w:tcW w:w="647" w:type="pct"/>
            <w:tcBorders>
              <w:bottom w:val="single" w:sz="4" w:space="0" w:color="auto"/>
            </w:tcBorders>
            <w:shd w:val="clear" w:color="000000" w:fill="FFFFFF"/>
            <w:noWrap/>
            <w:vAlign w:val="center"/>
          </w:tcPr>
          <w:p w14:paraId="004185B5" w14:textId="77777777" w:rsidR="00F33432" w:rsidRPr="00287DFB" w:rsidRDefault="00F33432" w:rsidP="00F33432">
            <w:pPr>
              <w:tabs>
                <w:tab w:val="left" w:pos="783"/>
              </w:tabs>
              <w:jc w:val="right"/>
              <w:rPr>
                <w:b/>
                <w:sz w:val="12"/>
                <w:szCs w:val="18"/>
                <w:lang w:eastAsia="es-AR"/>
              </w:rPr>
            </w:pPr>
          </w:p>
        </w:tc>
      </w:tr>
      <w:tr w:rsidR="00684446" w:rsidRPr="00287DFB" w14:paraId="141416C2" w14:textId="77777777" w:rsidTr="00F33432">
        <w:trPr>
          <w:trHeight w:val="280"/>
        </w:trPr>
        <w:tc>
          <w:tcPr>
            <w:tcW w:w="1262" w:type="pct"/>
            <w:shd w:val="clear" w:color="000000" w:fill="FFFFFF"/>
            <w:noWrap/>
            <w:vAlign w:val="center"/>
          </w:tcPr>
          <w:p w14:paraId="31C662FC" w14:textId="77777777" w:rsidR="00F33432" w:rsidRPr="00287DFB" w:rsidRDefault="00F33432" w:rsidP="00B4799F">
            <w:pPr>
              <w:jc w:val="left"/>
              <w:rPr>
                <w:b/>
                <w:sz w:val="16"/>
                <w:szCs w:val="18"/>
                <w:lang w:eastAsia="es-AR"/>
              </w:rPr>
            </w:pPr>
            <w:r w:rsidRPr="00287DFB">
              <w:rPr>
                <w:b/>
                <w:sz w:val="16"/>
                <w:szCs w:val="18"/>
                <w:lang w:eastAsia="es-AR"/>
              </w:rPr>
              <w:t>TOTAL INSTRUMENTOS DE PATRIMONIO</w:t>
            </w:r>
          </w:p>
        </w:tc>
        <w:tc>
          <w:tcPr>
            <w:tcW w:w="488" w:type="pct"/>
            <w:tcBorders>
              <w:top w:val="single" w:sz="4" w:space="0" w:color="auto"/>
              <w:bottom w:val="double" w:sz="4" w:space="0" w:color="auto"/>
            </w:tcBorders>
            <w:shd w:val="clear" w:color="000000" w:fill="FFFFFF"/>
            <w:vAlign w:val="center"/>
          </w:tcPr>
          <w:p w14:paraId="22D02A80" w14:textId="77777777" w:rsidR="00F33432" w:rsidRPr="00287DFB" w:rsidRDefault="00F33432" w:rsidP="00F33432">
            <w:pPr>
              <w:tabs>
                <w:tab w:val="left" w:pos="925"/>
              </w:tabs>
              <w:jc w:val="right"/>
              <w:rPr>
                <w:b/>
                <w:sz w:val="16"/>
                <w:szCs w:val="18"/>
                <w:lang w:eastAsia="es-AR"/>
              </w:rPr>
            </w:pPr>
            <w:r w:rsidRPr="00287DFB">
              <w:rPr>
                <w:b/>
                <w:sz w:val="16"/>
                <w:szCs w:val="18"/>
                <w:lang w:eastAsia="es-AR"/>
              </w:rPr>
              <w:t>-</w:t>
            </w:r>
          </w:p>
        </w:tc>
        <w:tc>
          <w:tcPr>
            <w:tcW w:w="489" w:type="pct"/>
            <w:tcBorders>
              <w:top w:val="single" w:sz="4" w:space="0" w:color="auto"/>
              <w:bottom w:val="double" w:sz="4" w:space="0" w:color="auto"/>
            </w:tcBorders>
            <w:shd w:val="clear" w:color="000000" w:fill="FFFFFF"/>
            <w:noWrap/>
            <w:vAlign w:val="center"/>
          </w:tcPr>
          <w:p w14:paraId="26FB38E2" w14:textId="77777777" w:rsidR="00F33432" w:rsidRPr="00287DFB" w:rsidRDefault="00F33432" w:rsidP="00F33432">
            <w:pPr>
              <w:rPr>
                <w:sz w:val="16"/>
                <w:szCs w:val="18"/>
                <w:lang w:eastAsia="es-AR"/>
              </w:rPr>
            </w:pPr>
          </w:p>
        </w:tc>
        <w:tc>
          <w:tcPr>
            <w:tcW w:w="487" w:type="pct"/>
            <w:tcBorders>
              <w:top w:val="single" w:sz="4" w:space="0" w:color="auto"/>
              <w:bottom w:val="double" w:sz="4" w:space="0" w:color="auto"/>
            </w:tcBorders>
            <w:shd w:val="clear" w:color="000000" w:fill="FFFFFF"/>
            <w:noWrap/>
            <w:vAlign w:val="center"/>
          </w:tcPr>
          <w:p w14:paraId="0EC1FB6A"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9.779</w:t>
            </w:r>
          </w:p>
        </w:tc>
        <w:tc>
          <w:tcPr>
            <w:tcW w:w="489" w:type="pct"/>
            <w:tcBorders>
              <w:top w:val="single" w:sz="4" w:space="0" w:color="auto"/>
              <w:bottom w:val="double" w:sz="4" w:space="0" w:color="auto"/>
            </w:tcBorders>
            <w:shd w:val="clear" w:color="000000" w:fill="FFFFFF"/>
            <w:vAlign w:val="center"/>
          </w:tcPr>
          <w:p w14:paraId="42D6C5A8" w14:textId="77777777" w:rsidR="00F33432" w:rsidRPr="00287DFB" w:rsidRDefault="00F33432" w:rsidP="00F33432">
            <w:pPr>
              <w:tabs>
                <w:tab w:val="left" w:pos="613"/>
              </w:tabs>
              <w:jc w:val="right"/>
              <w:rPr>
                <w:b/>
                <w:sz w:val="16"/>
                <w:szCs w:val="18"/>
                <w:lang w:eastAsia="es-AR"/>
              </w:rPr>
            </w:pPr>
            <w:r w:rsidRPr="00287DFB">
              <w:rPr>
                <w:b/>
                <w:sz w:val="16"/>
                <w:szCs w:val="18"/>
                <w:lang w:eastAsia="es-AR"/>
              </w:rPr>
              <w:t>5.538</w:t>
            </w:r>
          </w:p>
        </w:tc>
        <w:tc>
          <w:tcPr>
            <w:tcW w:w="487" w:type="pct"/>
            <w:tcBorders>
              <w:top w:val="single" w:sz="4" w:space="0" w:color="auto"/>
              <w:bottom w:val="double" w:sz="4" w:space="0" w:color="auto"/>
            </w:tcBorders>
            <w:shd w:val="clear" w:color="000000" w:fill="FFFFFF"/>
            <w:noWrap/>
            <w:vAlign w:val="center"/>
          </w:tcPr>
          <w:p w14:paraId="4469A80E"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9.779</w:t>
            </w:r>
          </w:p>
        </w:tc>
        <w:tc>
          <w:tcPr>
            <w:tcW w:w="650" w:type="pct"/>
            <w:tcBorders>
              <w:top w:val="single" w:sz="4" w:space="0" w:color="auto"/>
              <w:bottom w:val="double" w:sz="4" w:space="0" w:color="auto"/>
            </w:tcBorders>
            <w:shd w:val="clear" w:color="000000" w:fill="FFFFFF"/>
            <w:noWrap/>
            <w:vAlign w:val="center"/>
          </w:tcPr>
          <w:p w14:paraId="2460FBC0" w14:textId="77777777" w:rsidR="00F33432" w:rsidRPr="00287DFB" w:rsidRDefault="00F33432" w:rsidP="00F33432">
            <w:pPr>
              <w:tabs>
                <w:tab w:val="left" w:pos="925"/>
              </w:tabs>
              <w:jc w:val="right"/>
              <w:rPr>
                <w:b/>
                <w:sz w:val="16"/>
                <w:szCs w:val="18"/>
                <w:lang w:eastAsia="es-AR"/>
              </w:rPr>
            </w:pPr>
            <w:r w:rsidRPr="00287DFB">
              <w:rPr>
                <w:b/>
                <w:sz w:val="16"/>
                <w:szCs w:val="18"/>
                <w:lang w:eastAsia="es-AR"/>
              </w:rPr>
              <w:t>-</w:t>
            </w:r>
          </w:p>
        </w:tc>
        <w:tc>
          <w:tcPr>
            <w:tcW w:w="647" w:type="pct"/>
            <w:tcBorders>
              <w:top w:val="single" w:sz="4" w:space="0" w:color="auto"/>
              <w:bottom w:val="double" w:sz="4" w:space="0" w:color="auto"/>
            </w:tcBorders>
            <w:shd w:val="clear" w:color="000000" w:fill="FFFFFF"/>
            <w:noWrap/>
            <w:vAlign w:val="center"/>
          </w:tcPr>
          <w:p w14:paraId="37A6C659" w14:textId="77777777" w:rsidR="00F33432" w:rsidRPr="00287DFB" w:rsidRDefault="00F33432" w:rsidP="00F33432">
            <w:pPr>
              <w:tabs>
                <w:tab w:val="left" w:pos="783"/>
              </w:tabs>
              <w:jc w:val="right"/>
              <w:rPr>
                <w:b/>
                <w:sz w:val="16"/>
                <w:szCs w:val="18"/>
                <w:lang w:eastAsia="es-AR"/>
              </w:rPr>
            </w:pPr>
            <w:r w:rsidRPr="00287DFB">
              <w:rPr>
                <w:b/>
                <w:sz w:val="16"/>
                <w:szCs w:val="18"/>
                <w:lang w:eastAsia="es-AR"/>
              </w:rPr>
              <w:t>9.779</w:t>
            </w:r>
          </w:p>
        </w:tc>
      </w:tr>
    </w:tbl>
    <w:p w14:paraId="61B9BC75" w14:textId="77777777" w:rsidR="00F33432" w:rsidRPr="00287DFB" w:rsidRDefault="00F33432" w:rsidP="00F33432">
      <w:pPr>
        <w:widowControl w:val="0"/>
        <w:jc w:val="both"/>
        <w:rPr>
          <w:lang w:val="es-MX"/>
        </w:rPr>
      </w:pPr>
    </w:p>
    <w:p w14:paraId="2D7FC63F" w14:textId="77777777" w:rsidR="00F33432" w:rsidRPr="00287DFB" w:rsidRDefault="00F33432" w:rsidP="00F33432">
      <w:pPr>
        <w:pStyle w:val="Textoindependiente"/>
        <w:widowControl w:val="0"/>
        <w:tabs>
          <w:tab w:val="clear" w:pos="380"/>
        </w:tabs>
        <w:rPr>
          <w:rFonts w:ascii="Times New Roman" w:hAnsi="Times New Roman"/>
          <w:b w:val="0"/>
          <w:i/>
        </w:rPr>
      </w:pPr>
      <w:r w:rsidRPr="00287DFB">
        <w:rPr>
          <w:rFonts w:ascii="Times New Roman" w:hAnsi="Times New Roman"/>
          <w:b w:val="0"/>
          <w:i/>
        </w:rPr>
        <w:t>g) II. Información correspondiente al período intermedio finalizado el 30 de junio de 2020</w:t>
      </w:r>
    </w:p>
    <w:p w14:paraId="19E52E63" w14:textId="77777777" w:rsidR="00F33432" w:rsidRPr="00287DFB" w:rsidRDefault="00F33432" w:rsidP="00F33432">
      <w:pPr>
        <w:widowControl w:val="0"/>
        <w:jc w:val="both"/>
        <w:rPr>
          <w:sz w:val="20"/>
          <w:szCs w:val="20"/>
        </w:rPr>
      </w:pPr>
    </w:p>
    <w:p w14:paraId="08315B18" w14:textId="77777777" w:rsidR="00F33432" w:rsidRPr="00287DFB" w:rsidRDefault="00F33432" w:rsidP="00F33432">
      <w:pPr>
        <w:jc w:val="both"/>
        <w:rPr>
          <w:b/>
          <w:bCs/>
          <w:iCs/>
          <w:sz w:val="18"/>
          <w:szCs w:val="18"/>
        </w:rPr>
      </w:pPr>
      <w:r w:rsidRPr="00287DFB">
        <w:rPr>
          <w:sz w:val="20"/>
        </w:rPr>
        <w:t>La política general de CFA ha sido mantener una liquidez adecuada para cumplir con sus necesidades operativas y obligaciones financieras. Al 30 de junio de 2020 y 31 de diciembre de 2019 los activos líquidos del Emisor consistían en $969.614 y $1.250.631 millones, respectivamente, y se encuentran registrados en el rubro Efectivo y Depósitos en Bancos de los estados financieros a dichas fechas.</w:t>
      </w:r>
    </w:p>
    <w:p w14:paraId="68805400" w14:textId="77777777" w:rsidR="00F33432" w:rsidRPr="00287DFB" w:rsidRDefault="00F33432" w:rsidP="00F33432">
      <w:pPr>
        <w:widowControl w:val="0"/>
        <w:jc w:val="both"/>
        <w:rPr>
          <w:i/>
          <w:sz w:val="20"/>
        </w:rPr>
      </w:pPr>
    </w:p>
    <w:p w14:paraId="1E236B41" w14:textId="77777777" w:rsidR="00F33432" w:rsidRPr="00287DFB" w:rsidRDefault="00F33432" w:rsidP="00F33432">
      <w:pPr>
        <w:widowControl w:val="0"/>
        <w:jc w:val="both"/>
        <w:rPr>
          <w:b/>
          <w:i/>
          <w:sz w:val="20"/>
          <w:szCs w:val="20"/>
          <w:lang w:eastAsia="es-ES"/>
        </w:rPr>
      </w:pPr>
      <w:r w:rsidRPr="00287DFB">
        <w:rPr>
          <w:i/>
          <w:sz w:val="20"/>
          <w:szCs w:val="20"/>
          <w:u w:val="single"/>
          <w:lang w:eastAsia="es-ES"/>
        </w:rPr>
        <w:t>Financiamiento</w:t>
      </w:r>
      <w:r w:rsidRPr="00287DFB">
        <w:rPr>
          <w:b/>
          <w:i/>
          <w:sz w:val="20"/>
          <w:szCs w:val="20"/>
          <w:u w:val="single"/>
          <w:lang w:eastAsia="es-ES"/>
        </w:rPr>
        <w:t xml:space="preserve"> </w:t>
      </w:r>
    </w:p>
    <w:p w14:paraId="4FD65BA1" w14:textId="77777777" w:rsidR="00F33432" w:rsidRPr="00287DFB" w:rsidRDefault="00F33432" w:rsidP="00F33432">
      <w:pPr>
        <w:widowControl w:val="0"/>
        <w:jc w:val="both"/>
        <w:rPr>
          <w:sz w:val="20"/>
        </w:rPr>
      </w:pPr>
    </w:p>
    <w:p w14:paraId="6D86001C" w14:textId="77777777" w:rsidR="00F33432" w:rsidRPr="00287DFB" w:rsidRDefault="00F33432" w:rsidP="00F33432">
      <w:pPr>
        <w:widowControl w:val="0"/>
        <w:jc w:val="both"/>
        <w:rPr>
          <w:sz w:val="20"/>
          <w:szCs w:val="20"/>
        </w:rPr>
      </w:pPr>
      <w:r w:rsidRPr="00287DFB">
        <w:rPr>
          <w:sz w:val="20"/>
        </w:rPr>
        <w:t>A continuación, se presentan las fuentes principales de financiamiento que poseía CFA al 30 de junio de 2020, en forma comparativa con el ejercicio finalizado el 31 de diciembre de 2019</w:t>
      </w:r>
      <w:r w:rsidRPr="00287DFB">
        <w:rPr>
          <w:sz w:val="20"/>
          <w:szCs w:val="20"/>
        </w:rPr>
        <w:t xml:space="preserve"> </w:t>
      </w:r>
      <w:r w:rsidR="00425440" w:rsidRPr="00287DFB">
        <w:rPr>
          <w:sz w:val="20"/>
          <w:szCs w:val="20"/>
        </w:rPr>
        <w:t>(Valores ajustados por inflación a junio 2020):</w:t>
      </w:r>
    </w:p>
    <w:p w14:paraId="48BF1D18" w14:textId="77777777" w:rsidR="00F33432" w:rsidRPr="00287DFB" w:rsidRDefault="00F33432" w:rsidP="00F33432">
      <w:pPr>
        <w:widowControl w:val="0"/>
        <w:jc w:val="both"/>
        <w:rPr>
          <w:sz w:val="20"/>
          <w:szCs w:val="20"/>
        </w:rPr>
      </w:pPr>
    </w:p>
    <w:tbl>
      <w:tblPr>
        <w:tblW w:w="9390" w:type="dxa"/>
        <w:tblCellMar>
          <w:left w:w="70" w:type="dxa"/>
          <w:right w:w="70" w:type="dxa"/>
        </w:tblCellMar>
        <w:tblLook w:val="04A0" w:firstRow="1" w:lastRow="0" w:firstColumn="1" w:lastColumn="0" w:noHBand="0" w:noVBand="1"/>
      </w:tblPr>
      <w:tblGrid>
        <w:gridCol w:w="3612"/>
        <w:gridCol w:w="434"/>
        <w:gridCol w:w="933"/>
        <w:gridCol w:w="381"/>
        <w:gridCol w:w="218"/>
        <w:gridCol w:w="389"/>
        <w:gridCol w:w="150"/>
        <w:gridCol w:w="233"/>
        <w:gridCol w:w="1626"/>
        <w:gridCol w:w="131"/>
        <w:gridCol w:w="1219"/>
        <w:gridCol w:w="64"/>
      </w:tblGrid>
      <w:tr w:rsidR="00684446" w:rsidRPr="00287DFB" w14:paraId="17DBD96D" w14:textId="77777777" w:rsidTr="007A6F28">
        <w:trPr>
          <w:trHeight w:val="252"/>
        </w:trPr>
        <w:tc>
          <w:tcPr>
            <w:tcW w:w="2154" w:type="pct"/>
            <w:gridSpan w:val="2"/>
            <w:tcBorders>
              <w:top w:val="nil"/>
              <w:left w:val="nil"/>
              <w:bottom w:val="single" w:sz="8" w:space="0" w:color="000000"/>
              <w:right w:val="nil"/>
            </w:tcBorders>
            <w:shd w:val="clear" w:color="auto" w:fill="auto"/>
            <w:vAlign w:val="bottom"/>
          </w:tcPr>
          <w:p w14:paraId="66CC0359" w14:textId="77777777" w:rsidR="00F33432" w:rsidRPr="00287DFB" w:rsidRDefault="00F33432" w:rsidP="00F33432">
            <w:pPr>
              <w:rPr>
                <w:b/>
                <w:color w:val="000000"/>
                <w:sz w:val="18"/>
              </w:rPr>
            </w:pPr>
            <w:r w:rsidRPr="00287DFB">
              <w:rPr>
                <w:b/>
                <w:smallCaps/>
                <w:color w:val="000000"/>
                <w:sz w:val="18"/>
              </w:rPr>
              <w:t>Detalle del fondeo - según su forma de captación</w:t>
            </w:r>
          </w:p>
        </w:tc>
        <w:tc>
          <w:tcPr>
            <w:tcW w:w="816" w:type="pct"/>
            <w:gridSpan w:val="3"/>
            <w:tcBorders>
              <w:top w:val="nil"/>
              <w:left w:val="nil"/>
              <w:bottom w:val="single" w:sz="4" w:space="0" w:color="auto"/>
              <w:right w:val="nil"/>
            </w:tcBorders>
            <w:shd w:val="clear" w:color="auto" w:fill="auto"/>
            <w:vAlign w:val="center"/>
          </w:tcPr>
          <w:p w14:paraId="3BA9612C" w14:textId="77777777" w:rsidR="00F33432" w:rsidRPr="00287DFB" w:rsidRDefault="00F33432" w:rsidP="00F33432">
            <w:pPr>
              <w:rPr>
                <w:b/>
                <w:color w:val="000000"/>
                <w:sz w:val="18"/>
              </w:rPr>
            </w:pPr>
            <w:r w:rsidRPr="00287DFB">
              <w:rPr>
                <w:b/>
                <w:color w:val="000000"/>
                <w:sz w:val="18"/>
              </w:rPr>
              <w:t>30/06/2020</w:t>
            </w:r>
          </w:p>
        </w:tc>
        <w:tc>
          <w:tcPr>
            <w:tcW w:w="207" w:type="pct"/>
            <w:tcBorders>
              <w:top w:val="nil"/>
              <w:left w:val="nil"/>
              <w:bottom w:val="single" w:sz="4" w:space="0" w:color="auto"/>
              <w:right w:val="nil"/>
            </w:tcBorders>
          </w:tcPr>
          <w:p w14:paraId="6C01A7C7" w14:textId="77777777" w:rsidR="00F33432" w:rsidRPr="00287DFB" w:rsidRDefault="00B451F1" w:rsidP="00F33432">
            <w:pPr>
              <w:rPr>
                <w:b/>
                <w:color w:val="000000"/>
                <w:sz w:val="18"/>
              </w:rPr>
            </w:pPr>
            <w:r w:rsidRPr="00287DFB">
              <w:rPr>
                <w:b/>
                <w:color w:val="000000"/>
                <w:sz w:val="18"/>
              </w:rPr>
              <w:t>%</w:t>
            </w:r>
          </w:p>
        </w:tc>
        <w:tc>
          <w:tcPr>
            <w:tcW w:w="204" w:type="pct"/>
            <w:gridSpan w:val="2"/>
            <w:tcBorders>
              <w:top w:val="nil"/>
              <w:left w:val="nil"/>
              <w:bottom w:val="single" w:sz="4" w:space="0" w:color="auto"/>
              <w:right w:val="nil"/>
            </w:tcBorders>
            <w:shd w:val="clear" w:color="auto" w:fill="auto"/>
            <w:vAlign w:val="center"/>
          </w:tcPr>
          <w:p w14:paraId="168E727C" w14:textId="77777777" w:rsidR="00F33432" w:rsidRPr="00287DFB" w:rsidRDefault="00F33432" w:rsidP="00F33432">
            <w:pPr>
              <w:jc w:val="both"/>
              <w:rPr>
                <w:b/>
                <w:color w:val="000000"/>
                <w:sz w:val="18"/>
              </w:rPr>
            </w:pPr>
          </w:p>
        </w:tc>
        <w:tc>
          <w:tcPr>
            <w:tcW w:w="936" w:type="pct"/>
            <w:gridSpan w:val="2"/>
            <w:tcBorders>
              <w:top w:val="nil"/>
              <w:left w:val="nil"/>
              <w:bottom w:val="single" w:sz="4" w:space="0" w:color="auto"/>
              <w:right w:val="nil"/>
            </w:tcBorders>
            <w:shd w:val="clear" w:color="auto" w:fill="auto"/>
            <w:vAlign w:val="center"/>
          </w:tcPr>
          <w:p w14:paraId="71CAB5D1" w14:textId="77777777" w:rsidR="00F33432" w:rsidRPr="00287DFB" w:rsidRDefault="00F33432" w:rsidP="005711AC">
            <w:pPr>
              <w:ind w:right="137" w:firstLine="551"/>
              <w:rPr>
                <w:b/>
                <w:color w:val="000000"/>
                <w:sz w:val="18"/>
              </w:rPr>
            </w:pPr>
            <w:r w:rsidRPr="00287DFB">
              <w:rPr>
                <w:b/>
                <w:color w:val="000000"/>
                <w:sz w:val="18"/>
              </w:rPr>
              <w:t>31/12/2019</w:t>
            </w:r>
          </w:p>
        </w:tc>
        <w:tc>
          <w:tcPr>
            <w:tcW w:w="683" w:type="pct"/>
            <w:gridSpan w:val="2"/>
            <w:tcBorders>
              <w:top w:val="nil"/>
              <w:left w:val="nil"/>
              <w:bottom w:val="single" w:sz="4" w:space="0" w:color="auto"/>
              <w:right w:val="nil"/>
            </w:tcBorders>
            <w:shd w:val="clear" w:color="auto" w:fill="auto"/>
            <w:vAlign w:val="center"/>
          </w:tcPr>
          <w:p w14:paraId="08AE0AAA" w14:textId="77777777" w:rsidR="00F33432" w:rsidRPr="00287DFB" w:rsidRDefault="00F33432" w:rsidP="00F33432">
            <w:pPr>
              <w:rPr>
                <w:b/>
                <w:color w:val="000000"/>
                <w:sz w:val="18"/>
              </w:rPr>
            </w:pPr>
            <w:r w:rsidRPr="00287DFB">
              <w:rPr>
                <w:b/>
                <w:color w:val="000000"/>
                <w:sz w:val="18"/>
              </w:rPr>
              <w:t>%</w:t>
            </w:r>
          </w:p>
        </w:tc>
      </w:tr>
      <w:tr w:rsidR="00684446" w:rsidRPr="00287DFB" w14:paraId="3E3F8EF2" w14:textId="77777777" w:rsidTr="00F33432">
        <w:trPr>
          <w:gridAfter w:val="1"/>
          <w:wAfter w:w="34" w:type="pct"/>
          <w:trHeight w:val="252"/>
        </w:trPr>
        <w:tc>
          <w:tcPr>
            <w:tcW w:w="1923" w:type="pct"/>
            <w:tcBorders>
              <w:top w:val="nil"/>
              <w:left w:val="nil"/>
              <w:bottom w:val="nil"/>
              <w:right w:val="nil"/>
            </w:tcBorders>
            <w:shd w:val="clear" w:color="auto" w:fill="auto"/>
            <w:vAlign w:val="bottom"/>
          </w:tcPr>
          <w:p w14:paraId="6830F0E1" w14:textId="77777777" w:rsidR="00F33432" w:rsidRPr="00287DFB" w:rsidRDefault="00F33432" w:rsidP="00B4799F">
            <w:pPr>
              <w:jc w:val="left"/>
              <w:rPr>
                <w:color w:val="000000"/>
                <w:sz w:val="18"/>
              </w:rPr>
            </w:pPr>
            <w:r w:rsidRPr="00287DFB">
              <w:rPr>
                <w:b/>
                <w:color w:val="000000"/>
                <w:sz w:val="18"/>
              </w:rPr>
              <w:t>Al sector privado no financiero y residente en el exterior</w:t>
            </w:r>
          </w:p>
        </w:tc>
        <w:tc>
          <w:tcPr>
            <w:tcW w:w="728" w:type="pct"/>
            <w:gridSpan w:val="2"/>
            <w:tcBorders>
              <w:top w:val="nil"/>
              <w:left w:val="nil"/>
              <w:bottom w:val="nil"/>
              <w:right w:val="nil"/>
            </w:tcBorders>
            <w:shd w:val="clear" w:color="auto" w:fill="auto"/>
            <w:noWrap/>
            <w:vAlign w:val="bottom"/>
          </w:tcPr>
          <w:p w14:paraId="3895D01D" w14:textId="77777777" w:rsidR="00F33432" w:rsidRPr="00287DFB" w:rsidRDefault="00F33432" w:rsidP="00F33432">
            <w:pPr>
              <w:rPr>
                <w:color w:val="000000"/>
                <w:sz w:val="18"/>
              </w:rPr>
            </w:pPr>
          </w:p>
        </w:tc>
        <w:tc>
          <w:tcPr>
            <w:tcW w:w="203" w:type="pct"/>
            <w:tcBorders>
              <w:top w:val="nil"/>
              <w:left w:val="nil"/>
              <w:bottom w:val="nil"/>
              <w:right w:val="nil"/>
            </w:tcBorders>
          </w:tcPr>
          <w:p w14:paraId="665DC359" w14:textId="77777777" w:rsidR="00F33432" w:rsidRPr="00287DFB" w:rsidRDefault="00F33432" w:rsidP="00F33432">
            <w:pPr>
              <w:rPr>
                <w:color w:val="000000"/>
                <w:sz w:val="18"/>
              </w:rPr>
            </w:pPr>
          </w:p>
        </w:tc>
        <w:tc>
          <w:tcPr>
            <w:tcW w:w="403" w:type="pct"/>
            <w:gridSpan w:val="3"/>
            <w:tcBorders>
              <w:top w:val="nil"/>
              <w:left w:val="nil"/>
              <w:bottom w:val="nil"/>
              <w:right w:val="nil"/>
            </w:tcBorders>
            <w:shd w:val="clear" w:color="auto" w:fill="auto"/>
            <w:noWrap/>
            <w:vAlign w:val="bottom"/>
          </w:tcPr>
          <w:p w14:paraId="361C0CDE" w14:textId="77777777" w:rsidR="00F33432" w:rsidRPr="00287DFB" w:rsidRDefault="00F33432" w:rsidP="00F33432">
            <w:pPr>
              <w:rPr>
                <w:color w:val="000000"/>
                <w:sz w:val="18"/>
              </w:rPr>
            </w:pPr>
          </w:p>
        </w:tc>
        <w:tc>
          <w:tcPr>
            <w:tcW w:w="990" w:type="pct"/>
            <w:gridSpan w:val="2"/>
            <w:tcBorders>
              <w:top w:val="nil"/>
              <w:left w:val="nil"/>
              <w:bottom w:val="nil"/>
              <w:right w:val="nil"/>
            </w:tcBorders>
            <w:shd w:val="clear" w:color="auto" w:fill="auto"/>
            <w:noWrap/>
            <w:vAlign w:val="bottom"/>
          </w:tcPr>
          <w:p w14:paraId="6D266AD3" w14:textId="77777777" w:rsidR="00F33432" w:rsidRPr="00287DFB" w:rsidRDefault="00F33432" w:rsidP="005711AC">
            <w:pPr>
              <w:rPr>
                <w:color w:val="000000"/>
                <w:sz w:val="18"/>
              </w:rPr>
            </w:pPr>
          </w:p>
        </w:tc>
        <w:tc>
          <w:tcPr>
            <w:tcW w:w="719" w:type="pct"/>
            <w:gridSpan w:val="2"/>
            <w:tcBorders>
              <w:top w:val="nil"/>
              <w:left w:val="nil"/>
              <w:bottom w:val="nil"/>
              <w:right w:val="nil"/>
            </w:tcBorders>
            <w:shd w:val="clear" w:color="auto" w:fill="auto"/>
            <w:noWrap/>
            <w:vAlign w:val="bottom"/>
          </w:tcPr>
          <w:p w14:paraId="75DD1A1C" w14:textId="77777777" w:rsidR="00F33432" w:rsidRPr="00287DFB" w:rsidRDefault="00F33432" w:rsidP="00F33432">
            <w:pPr>
              <w:ind w:right="-61"/>
              <w:rPr>
                <w:color w:val="000000"/>
                <w:sz w:val="18"/>
              </w:rPr>
            </w:pPr>
          </w:p>
        </w:tc>
      </w:tr>
      <w:tr w:rsidR="00684446" w:rsidRPr="00287DFB" w14:paraId="752B3FC0" w14:textId="77777777" w:rsidTr="00F33432">
        <w:trPr>
          <w:gridAfter w:val="1"/>
          <w:wAfter w:w="34" w:type="pct"/>
          <w:trHeight w:val="87"/>
        </w:trPr>
        <w:tc>
          <w:tcPr>
            <w:tcW w:w="1923" w:type="pct"/>
            <w:tcBorders>
              <w:top w:val="nil"/>
              <w:left w:val="nil"/>
              <w:bottom w:val="nil"/>
              <w:right w:val="nil"/>
            </w:tcBorders>
            <w:shd w:val="clear" w:color="auto" w:fill="auto"/>
            <w:vAlign w:val="bottom"/>
          </w:tcPr>
          <w:p w14:paraId="275BAD9C" w14:textId="77777777" w:rsidR="007A6F28" w:rsidRPr="00287DFB" w:rsidRDefault="007A6F28" w:rsidP="007A6F28">
            <w:pPr>
              <w:jc w:val="left"/>
              <w:rPr>
                <w:color w:val="000000"/>
                <w:sz w:val="18"/>
              </w:rPr>
            </w:pPr>
            <w:r w:rsidRPr="00287DFB">
              <w:rPr>
                <w:b/>
                <w:sz w:val="18"/>
              </w:rPr>
              <w:t>Depósitos</w:t>
            </w:r>
          </w:p>
        </w:tc>
        <w:tc>
          <w:tcPr>
            <w:tcW w:w="728" w:type="pct"/>
            <w:gridSpan w:val="2"/>
            <w:tcBorders>
              <w:top w:val="nil"/>
              <w:left w:val="nil"/>
              <w:bottom w:val="nil"/>
              <w:right w:val="nil"/>
            </w:tcBorders>
            <w:shd w:val="clear" w:color="auto" w:fill="auto"/>
            <w:noWrap/>
            <w:vAlign w:val="center"/>
          </w:tcPr>
          <w:p w14:paraId="03200F65" w14:textId="77777777" w:rsidR="007A6F28" w:rsidRPr="00287DFB" w:rsidRDefault="007A6F28" w:rsidP="007A6F28">
            <w:pPr>
              <w:ind w:right="47"/>
              <w:jc w:val="right"/>
              <w:rPr>
                <w:b/>
                <w:sz w:val="18"/>
              </w:rPr>
            </w:pPr>
            <w:r w:rsidRPr="00287DFB">
              <w:rPr>
                <w:b/>
                <w:sz w:val="18"/>
              </w:rPr>
              <w:t>7.683.588</w:t>
            </w:r>
          </w:p>
        </w:tc>
        <w:tc>
          <w:tcPr>
            <w:tcW w:w="203" w:type="pct"/>
            <w:tcBorders>
              <w:top w:val="nil"/>
              <w:left w:val="nil"/>
              <w:bottom w:val="nil"/>
              <w:right w:val="nil"/>
            </w:tcBorders>
          </w:tcPr>
          <w:p w14:paraId="7FFB415F" w14:textId="77777777" w:rsidR="007A6F28" w:rsidRPr="00287DFB" w:rsidRDefault="007A6F28" w:rsidP="007A6F28">
            <w:pPr>
              <w:rPr>
                <w:color w:val="000000"/>
                <w:sz w:val="18"/>
              </w:rPr>
            </w:pPr>
          </w:p>
        </w:tc>
        <w:tc>
          <w:tcPr>
            <w:tcW w:w="403" w:type="pct"/>
            <w:gridSpan w:val="3"/>
            <w:tcBorders>
              <w:top w:val="nil"/>
              <w:left w:val="nil"/>
              <w:bottom w:val="nil"/>
              <w:right w:val="nil"/>
            </w:tcBorders>
            <w:shd w:val="clear" w:color="auto" w:fill="auto"/>
            <w:noWrap/>
            <w:vAlign w:val="center"/>
          </w:tcPr>
          <w:p w14:paraId="6507D5BE" w14:textId="77777777" w:rsidR="007A6F28" w:rsidRPr="00287DFB" w:rsidRDefault="007A6F28" w:rsidP="005711AC">
            <w:pPr>
              <w:rPr>
                <w:color w:val="000000"/>
                <w:sz w:val="18"/>
              </w:rPr>
            </w:pPr>
            <w:r w:rsidRPr="00287DFB">
              <w:rPr>
                <w:color w:val="000000"/>
                <w:sz w:val="18"/>
              </w:rPr>
              <w:t>71,20%</w:t>
            </w:r>
          </w:p>
        </w:tc>
        <w:tc>
          <w:tcPr>
            <w:tcW w:w="990" w:type="pct"/>
            <w:gridSpan w:val="2"/>
            <w:tcBorders>
              <w:top w:val="nil"/>
              <w:left w:val="nil"/>
              <w:bottom w:val="nil"/>
              <w:right w:val="nil"/>
            </w:tcBorders>
            <w:shd w:val="clear" w:color="auto" w:fill="auto"/>
            <w:noWrap/>
            <w:vAlign w:val="center"/>
          </w:tcPr>
          <w:p w14:paraId="789FD115" w14:textId="77777777" w:rsidR="007A6F28" w:rsidRPr="00287DFB" w:rsidRDefault="007A6F28" w:rsidP="007A6F28">
            <w:pPr>
              <w:ind w:right="47"/>
              <w:jc w:val="right"/>
              <w:rPr>
                <w:b/>
                <w:sz w:val="18"/>
              </w:rPr>
            </w:pPr>
            <w:r w:rsidRPr="005711AC">
              <w:rPr>
                <w:b/>
                <w:sz w:val="20"/>
              </w:rPr>
              <w:t>5.405.043</w:t>
            </w:r>
          </w:p>
        </w:tc>
        <w:tc>
          <w:tcPr>
            <w:tcW w:w="719" w:type="pct"/>
            <w:gridSpan w:val="2"/>
            <w:tcBorders>
              <w:top w:val="nil"/>
              <w:left w:val="nil"/>
              <w:bottom w:val="nil"/>
              <w:right w:val="nil"/>
            </w:tcBorders>
            <w:shd w:val="clear" w:color="auto" w:fill="auto"/>
            <w:noWrap/>
            <w:vAlign w:val="center"/>
          </w:tcPr>
          <w:p w14:paraId="26250486" w14:textId="77777777" w:rsidR="007A6F28" w:rsidRPr="00287DFB" w:rsidRDefault="007A6F28" w:rsidP="005711AC">
            <w:pPr>
              <w:ind w:right="-61"/>
              <w:jc w:val="right"/>
              <w:rPr>
                <w:color w:val="000000"/>
                <w:sz w:val="18"/>
              </w:rPr>
            </w:pPr>
            <w:r w:rsidRPr="005711AC">
              <w:rPr>
                <w:color w:val="000000"/>
                <w:sz w:val="20"/>
              </w:rPr>
              <w:t>52,34%</w:t>
            </w:r>
          </w:p>
        </w:tc>
      </w:tr>
      <w:tr w:rsidR="00684446" w:rsidRPr="00287DFB" w14:paraId="5C0FD0B3"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17399600" w14:textId="77777777" w:rsidR="007A6F28" w:rsidRPr="00287DFB" w:rsidRDefault="007A6F28" w:rsidP="007A6F28">
            <w:pPr>
              <w:jc w:val="left"/>
              <w:rPr>
                <w:sz w:val="18"/>
              </w:rPr>
            </w:pPr>
            <w:r w:rsidRPr="00287DFB">
              <w:rPr>
                <w:b/>
                <w:sz w:val="18"/>
              </w:rPr>
              <w:t>Otros pasivos financieros</w:t>
            </w:r>
          </w:p>
        </w:tc>
        <w:tc>
          <w:tcPr>
            <w:tcW w:w="728" w:type="pct"/>
            <w:gridSpan w:val="2"/>
            <w:tcBorders>
              <w:top w:val="nil"/>
              <w:left w:val="nil"/>
              <w:bottom w:val="nil"/>
              <w:right w:val="nil"/>
            </w:tcBorders>
            <w:shd w:val="clear" w:color="auto" w:fill="auto"/>
            <w:vAlign w:val="center"/>
          </w:tcPr>
          <w:p w14:paraId="173C2B2F" w14:textId="77777777" w:rsidR="007A6F28" w:rsidRPr="00287DFB" w:rsidRDefault="007A6F28" w:rsidP="007A6F28">
            <w:pPr>
              <w:ind w:right="47"/>
              <w:jc w:val="right"/>
              <w:rPr>
                <w:b/>
                <w:sz w:val="18"/>
              </w:rPr>
            </w:pPr>
            <w:r w:rsidRPr="00287DFB">
              <w:rPr>
                <w:b/>
                <w:sz w:val="18"/>
              </w:rPr>
              <w:t>473.147</w:t>
            </w:r>
          </w:p>
        </w:tc>
        <w:tc>
          <w:tcPr>
            <w:tcW w:w="203" w:type="pct"/>
            <w:tcBorders>
              <w:top w:val="nil"/>
              <w:left w:val="nil"/>
              <w:bottom w:val="nil"/>
              <w:right w:val="nil"/>
            </w:tcBorders>
          </w:tcPr>
          <w:p w14:paraId="7A5171DA" w14:textId="77777777" w:rsidR="007A6F28" w:rsidRPr="00287DFB" w:rsidRDefault="007A6F28" w:rsidP="007A6F28">
            <w:pPr>
              <w:jc w:val="right"/>
              <w:rPr>
                <w:sz w:val="18"/>
              </w:rPr>
            </w:pPr>
          </w:p>
        </w:tc>
        <w:tc>
          <w:tcPr>
            <w:tcW w:w="403" w:type="pct"/>
            <w:gridSpan w:val="3"/>
            <w:tcBorders>
              <w:top w:val="nil"/>
              <w:left w:val="nil"/>
              <w:bottom w:val="nil"/>
              <w:right w:val="nil"/>
            </w:tcBorders>
            <w:shd w:val="clear" w:color="auto" w:fill="auto"/>
            <w:vAlign w:val="center"/>
          </w:tcPr>
          <w:p w14:paraId="2189B8D9" w14:textId="77777777" w:rsidR="007A6F28" w:rsidRPr="00287DFB" w:rsidRDefault="007A6F28" w:rsidP="005711AC">
            <w:pPr>
              <w:jc w:val="right"/>
              <w:rPr>
                <w:sz w:val="18"/>
              </w:rPr>
            </w:pPr>
            <w:r w:rsidRPr="00287DFB">
              <w:rPr>
                <w:sz w:val="18"/>
              </w:rPr>
              <w:t>4,38%</w:t>
            </w:r>
          </w:p>
        </w:tc>
        <w:tc>
          <w:tcPr>
            <w:tcW w:w="990" w:type="pct"/>
            <w:gridSpan w:val="2"/>
            <w:tcBorders>
              <w:top w:val="nil"/>
              <w:left w:val="nil"/>
              <w:bottom w:val="nil"/>
              <w:right w:val="nil"/>
            </w:tcBorders>
            <w:shd w:val="clear" w:color="auto" w:fill="auto"/>
            <w:vAlign w:val="center"/>
          </w:tcPr>
          <w:p w14:paraId="3B853207" w14:textId="77777777" w:rsidR="007A6F28" w:rsidRPr="00287DFB" w:rsidRDefault="007A6F28" w:rsidP="007A6F28">
            <w:pPr>
              <w:ind w:right="47"/>
              <w:jc w:val="right"/>
              <w:rPr>
                <w:b/>
                <w:sz w:val="18"/>
              </w:rPr>
            </w:pPr>
            <w:r w:rsidRPr="005711AC">
              <w:rPr>
                <w:b/>
                <w:sz w:val="20"/>
              </w:rPr>
              <w:t>736.143</w:t>
            </w:r>
          </w:p>
        </w:tc>
        <w:tc>
          <w:tcPr>
            <w:tcW w:w="719" w:type="pct"/>
            <w:gridSpan w:val="2"/>
            <w:tcBorders>
              <w:top w:val="nil"/>
              <w:left w:val="nil"/>
              <w:bottom w:val="nil"/>
              <w:right w:val="nil"/>
            </w:tcBorders>
            <w:shd w:val="clear" w:color="auto" w:fill="auto"/>
            <w:vAlign w:val="center"/>
          </w:tcPr>
          <w:p w14:paraId="7FDCFE2C" w14:textId="77777777" w:rsidR="007A6F28" w:rsidRPr="00287DFB" w:rsidRDefault="007A6F28" w:rsidP="005711AC">
            <w:pPr>
              <w:ind w:right="-61"/>
              <w:jc w:val="right"/>
              <w:rPr>
                <w:sz w:val="18"/>
              </w:rPr>
            </w:pPr>
            <w:r w:rsidRPr="005711AC">
              <w:rPr>
                <w:sz w:val="20"/>
              </w:rPr>
              <w:t>7,13%</w:t>
            </w:r>
          </w:p>
        </w:tc>
      </w:tr>
      <w:tr w:rsidR="00684446" w:rsidRPr="00287DFB" w14:paraId="61325EE5"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65C64076" w14:textId="77777777" w:rsidR="007A6F28" w:rsidRPr="00287DFB" w:rsidRDefault="007A6F28" w:rsidP="007A6F28">
            <w:pPr>
              <w:jc w:val="left"/>
              <w:rPr>
                <w:sz w:val="18"/>
              </w:rPr>
            </w:pPr>
            <w:r w:rsidRPr="00287DFB">
              <w:rPr>
                <w:b/>
                <w:sz w:val="18"/>
              </w:rPr>
              <w:t>Financiaciones recibidas del BCRA y otras instituciones financieras</w:t>
            </w:r>
          </w:p>
        </w:tc>
        <w:tc>
          <w:tcPr>
            <w:tcW w:w="728" w:type="pct"/>
            <w:gridSpan w:val="2"/>
            <w:tcBorders>
              <w:top w:val="nil"/>
              <w:left w:val="nil"/>
              <w:bottom w:val="nil"/>
              <w:right w:val="nil"/>
            </w:tcBorders>
            <w:shd w:val="clear" w:color="auto" w:fill="auto"/>
            <w:vAlign w:val="center"/>
          </w:tcPr>
          <w:p w14:paraId="01A3DC1E" w14:textId="77777777" w:rsidR="007A6F28" w:rsidRPr="00287DFB" w:rsidRDefault="007A6F28" w:rsidP="007A6F28">
            <w:pPr>
              <w:ind w:right="47"/>
              <w:jc w:val="right"/>
              <w:rPr>
                <w:b/>
                <w:sz w:val="18"/>
              </w:rPr>
            </w:pPr>
            <w:r w:rsidRPr="00287DFB">
              <w:rPr>
                <w:b/>
                <w:sz w:val="18"/>
              </w:rPr>
              <w:t>6.295</w:t>
            </w:r>
          </w:p>
        </w:tc>
        <w:tc>
          <w:tcPr>
            <w:tcW w:w="203" w:type="pct"/>
            <w:tcBorders>
              <w:top w:val="nil"/>
              <w:left w:val="nil"/>
              <w:bottom w:val="nil"/>
              <w:right w:val="nil"/>
            </w:tcBorders>
          </w:tcPr>
          <w:p w14:paraId="064017EF" w14:textId="77777777" w:rsidR="007A6F28" w:rsidRPr="00287DFB" w:rsidRDefault="007A6F28" w:rsidP="007A6F28">
            <w:pPr>
              <w:jc w:val="right"/>
              <w:rPr>
                <w:color w:val="000000"/>
                <w:sz w:val="18"/>
              </w:rPr>
            </w:pPr>
          </w:p>
        </w:tc>
        <w:tc>
          <w:tcPr>
            <w:tcW w:w="403" w:type="pct"/>
            <w:gridSpan w:val="3"/>
            <w:tcBorders>
              <w:top w:val="nil"/>
              <w:left w:val="nil"/>
              <w:bottom w:val="nil"/>
              <w:right w:val="nil"/>
            </w:tcBorders>
            <w:shd w:val="clear" w:color="auto" w:fill="auto"/>
            <w:vAlign w:val="center"/>
          </w:tcPr>
          <w:p w14:paraId="63E2E5AB" w14:textId="77777777" w:rsidR="007A6F28" w:rsidRPr="00287DFB" w:rsidRDefault="007A6F28" w:rsidP="005711AC">
            <w:pPr>
              <w:jc w:val="right"/>
              <w:rPr>
                <w:color w:val="000000"/>
                <w:sz w:val="18"/>
              </w:rPr>
            </w:pPr>
            <w:r w:rsidRPr="00287DFB">
              <w:rPr>
                <w:color w:val="000000"/>
                <w:sz w:val="18"/>
              </w:rPr>
              <w:t>0,06%</w:t>
            </w:r>
          </w:p>
        </w:tc>
        <w:tc>
          <w:tcPr>
            <w:tcW w:w="990" w:type="pct"/>
            <w:gridSpan w:val="2"/>
            <w:tcBorders>
              <w:top w:val="nil"/>
              <w:left w:val="nil"/>
              <w:bottom w:val="nil"/>
              <w:right w:val="nil"/>
            </w:tcBorders>
            <w:shd w:val="clear" w:color="auto" w:fill="auto"/>
            <w:vAlign w:val="center"/>
          </w:tcPr>
          <w:p w14:paraId="1291BF27" w14:textId="77777777" w:rsidR="007A6F28" w:rsidRPr="00287DFB" w:rsidRDefault="007A6F28" w:rsidP="007A6F28">
            <w:pPr>
              <w:ind w:right="47"/>
              <w:jc w:val="right"/>
              <w:rPr>
                <w:b/>
                <w:sz w:val="18"/>
              </w:rPr>
            </w:pPr>
            <w:r w:rsidRPr="005711AC">
              <w:rPr>
                <w:b/>
                <w:sz w:val="20"/>
              </w:rPr>
              <w:t>2.717</w:t>
            </w:r>
          </w:p>
        </w:tc>
        <w:tc>
          <w:tcPr>
            <w:tcW w:w="719" w:type="pct"/>
            <w:gridSpan w:val="2"/>
            <w:tcBorders>
              <w:top w:val="nil"/>
              <w:left w:val="nil"/>
              <w:bottom w:val="nil"/>
              <w:right w:val="nil"/>
            </w:tcBorders>
            <w:shd w:val="clear" w:color="auto" w:fill="auto"/>
            <w:vAlign w:val="center"/>
          </w:tcPr>
          <w:p w14:paraId="7C5EF037" w14:textId="77777777" w:rsidR="007A6F28" w:rsidRPr="00287DFB" w:rsidRDefault="007A6F28" w:rsidP="005711AC">
            <w:pPr>
              <w:ind w:right="-61"/>
              <w:jc w:val="right"/>
              <w:rPr>
                <w:color w:val="000000"/>
                <w:sz w:val="18"/>
              </w:rPr>
            </w:pPr>
            <w:r w:rsidRPr="005711AC">
              <w:rPr>
                <w:sz w:val="20"/>
              </w:rPr>
              <w:t>0,03</w:t>
            </w:r>
            <w:r w:rsidRPr="005711AC">
              <w:rPr>
                <w:color w:val="000000"/>
                <w:sz w:val="20"/>
              </w:rPr>
              <w:t>%</w:t>
            </w:r>
          </w:p>
        </w:tc>
      </w:tr>
      <w:tr w:rsidR="00684446" w:rsidRPr="00287DFB" w14:paraId="2C2AAC1B"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646F6D34" w14:textId="77777777" w:rsidR="007A6F28" w:rsidRPr="00287DFB" w:rsidRDefault="007A6F28" w:rsidP="007A6F28">
            <w:pPr>
              <w:jc w:val="left"/>
              <w:rPr>
                <w:color w:val="000000"/>
                <w:sz w:val="18"/>
              </w:rPr>
            </w:pPr>
            <w:r w:rsidRPr="00287DFB">
              <w:rPr>
                <w:b/>
                <w:sz w:val="18"/>
              </w:rPr>
              <w:t>Obligaciones negociables emitidas</w:t>
            </w:r>
          </w:p>
        </w:tc>
        <w:tc>
          <w:tcPr>
            <w:tcW w:w="728" w:type="pct"/>
            <w:gridSpan w:val="2"/>
            <w:tcBorders>
              <w:top w:val="nil"/>
              <w:left w:val="nil"/>
              <w:bottom w:val="nil"/>
              <w:right w:val="nil"/>
            </w:tcBorders>
            <w:shd w:val="clear" w:color="auto" w:fill="auto"/>
            <w:vAlign w:val="center"/>
          </w:tcPr>
          <w:p w14:paraId="21BD40F4" w14:textId="77777777" w:rsidR="007A6F28" w:rsidRPr="00287DFB" w:rsidRDefault="007A6F28" w:rsidP="007A6F28">
            <w:pPr>
              <w:ind w:right="47"/>
              <w:jc w:val="right"/>
              <w:rPr>
                <w:b/>
                <w:sz w:val="18"/>
              </w:rPr>
            </w:pPr>
            <w:r w:rsidRPr="00287DFB">
              <w:rPr>
                <w:b/>
                <w:sz w:val="18"/>
              </w:rPr>
              <w:t>230.148</w:t>
            </w:r>
          </w:p>
        </w:tc>
        <w:tc>
          <w:tcPr>
            <w:tcW w:w="203" w:type="pct"/>
            <w:tcBorders>
              <w:top w:val="nil"/>
              <w:left w:val="nil"/>
              <w:bottom w:val="nil"/>
              <w:right w:val="nil"/>
            </w:tcBorders>
          </w:tcPr>
          <w:p w14:paraId="74719B0B" w14:textId="77777777" w:rsidR="007A6F28" w:rsidRPr="00287DFB" w:rsidRDefault="007A6F28" w:rsidP="007A6F28">
            <w:pPr>
              <w:jc w:val="right"/>
              <w:rPr>
                <w:color w:val="000000"/>
                <w:sz w:val="18"/>
              </w:rPr>
            </w:pPr>
          </w:p>
        </w:tc>
        <w:tc>
          <w:tcPr>
            <w:tcW w:w="403" w:type="pct"/>
            <w:gridSpan w:val="3"/>
            <w:tcBorders>
              <w:top w:val="nil"/>
              <w:left w:val="nil"/>
              <w:bottom w:val="nil"/>
              <w:right w:val="nil"/>
            </w:tcBorders>
            <w:shd w:val="clear" w:color="auto" w:fill="auto"/>
            <w:vAlign w:val="center"/>
          </w:tcPr>
          <w:p w14:paraId="4555DCFF" w14:textId="77777777" w:rsidR="007A6F28" w:rsidRPr="00287DFB" w:rsidRDefault="007A6F28" w:rsidP="005711AC">
            <w:pPr>
              <w:jc w:val="right"/>
              <w:rPr>
                <w:color w:val="000000"/>
                <w:sz w:val="18"/>
              </w:rPr>
            </w:pPr>
            <w:r w:rsidRPr="00287DFB">
              <w:rPr>
                <w:color w:val="000000"/>
                <w:sz w:val="18"/>
              </w:rPr>
              <w:t>2,13%</w:t>
            </w:r>
          </w:p>
        </w:tc>
        <w:tc>
          <w:tcPr>
            <w:tcW w:w="990" w:type="pct"/>
            <w:gridSpan w:val="2"/>
            <w:tcBorders>
              <w:top w:val="nil"/>
              <w:left w:val="nil"/>
              <w:bottom w:val="nil"/>
              <w:right w:val="nil"/>
            </w:tcBorders>
            <w:shd w:val="clear" w:color="auto" w:fill="auto"/>
            <w:vAlign w:val="center"/>
          </w:tcPr>
          <w:p w14:paraId="0A0C00FA" w14:textId="77777777" w:rsidR="007A6F28" w:rsidRPr="00287DFB" w:rsidRDefault="007A6F28" w:rsidP="007A6F28">
            <w:pPr>
              <w:ind w:right="47"/>
              <w:jc w:val="right"/>
              <w:rPr>
                <w:b/>
                <w:sz w:val="18"/>
              </w:rPr>
            </w:pPr>
            <w:r w:rsidRPr="005711AC">
              <w:rPr>
                <w:b/>
                <w:sz w:val="20"/>
              </w:rPr>
              <w:t>1.849.156</w:t>
            </w:r>
          </w:p>
        </w:tc>
        <w:tc>
          <w:tcPr>
            <w:tcW w:w="719" w:type="pct"/>
            <w:gridSpan w:val="2"/>
            <w:tcBorders>
              <w:top w:val="nil"/>
              <w:left w:val="nil"/>
              <w:bottom w:val="nil"/>
              <w:right w:val="nil"/>
            </w:tcBorders>
            <w:shd w:val="clear" w:color="auto" w:fill="auto"/>
            <w:vAlign w:val="center"/>
          </w:tcPr>
          <w:p w14:paraId="098E1E3C" w14:textId="77777777" w:rsidR="007A6F28" w:rsidRPr="00287DFB" w:rsidRDefault="007A6F28" w:rsidP="005711AC">
            <w:pPr>
              <w:ind w:right="-61"/>
              <w:jc w:val="right"/>
              <w:rPr>
                <w:color w:val="000000"/>
                <w:sz w:val="18"/>
              </w:rPr>
            </w:pPr>
            <w:r w:rsidRPr="005711AC">
              <w:rPr>
                <w:sz w:val="20"/>
              </w:rPr>
              <w:t>17,91</w:t>
            </w:r>
            <w:r w:rsidRPr="005711AC">
              <w:rPr>
                <w:color w:val="000000"/>
                <w:sz w:val="20"/>
              </w:rPr>
              <w:t>%</w:t>
            </w:r>
          </w:p>
        </w:tc>
      </w:tr>
      <w:tr w:rsidR="00684446" w:rsidRPr="00287DFB" w14:paraId="04102059"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7C194625" w14:textId="77777777" w:rsidR="007A6F28" w:rsidRPr="00287DFB" w:rsidRDefault="007A6F28" w:rsidP="007A6F28">
            <w:pPr>
              <w:jc w:val="left"/>
              <w:rPr>
                <w:sz w:val="18"/>
              </w:rPr>
            </w:pPr>
            <w:r w:rsidRPr="00287DFB">
              <w:rPr>
                <w:b/>
                <w:sz w:val="18"/>
              </w:rPr>
              <w:t>Pasivo por impuestos a las ganancias corriente</w:t>
            </w:r>
          </w:p>
        </w:tc>
        <w:tc>
          <w:tcPr>
            <w:tcW w:w="728" w:type="pct"/>
            <w:gridSpan w:val="2"/>
            <w:tcBorders>
              <w:top w:val="nil"/>
              <w:left w:val="nil"/>
              <w:bottom w:val="nil"/>
              <w:right w:val="nil"/>
            </w:tcBorders>
            <w:shd w:val="clear" w:color="auto" w:fill="auto"/>
            <w:vAlign w:val="center"/>
          </w:tcPr>
          <w:p w14:paraId="70A4FE70" w14:textId="77777777" w:rsidR="007A6F28" w:rsidRPr="00287DFB" w:rsidRDefault="007A6F28" w:rsidP="007A6F28">
            <w:pPr>
              <w:ind w:right="47"/>
              <w:jc w:val="right"/>
              <w:rPr>
                <w:b/>
                <w:sz w:val="18"/>
              </w:rPr>
            </w:pPr>
            <w:r w:rsidRPr="00287DFB">
              <w:rPr>
                <w:b/>
                <w:sz w:val="18"/>
              </w:rPr>
              <w:t>-</w:t>
            </w:r>
          </w:p>
        </w:tc>
        <w:tc>
          <w:tcPr>
            <w:tcW w:w="203" w:type="pct"/>
            <w:tcBorders>
              <w:top w:val="nil"/>
              <w:left w:val="nil"/>
              <w:bottom w:val="nil"/>
              <w:right w:val="nil"/>
            </w:tcBorders>
          </w:tcPr>
          <w:p w14:paraId="04C1F86A" w14:textId="77777777" w:rsidR="007A6F28" w:rsidRPr="00287DFB" w:rsidRDefault="007A6F28" w:rsidP="005711AC">
            <w:pPr>
              <w:jc w:val="right"/>
              <w:rPr>
                <w:color w:val="000000"/>
                <w:sz w:val="18"/>
              </w:rPr>
            </w:pPr>
          </w:p>
        </w:tc>
        <w:tc>
          <w:tcPr>
            <w:tcW w:w="403" w:type="pct"/>
            <w:gridSpan w:val="3"/>
            <w:tcBorders>
              <w:top w:val="nil"/>
              <w:left w:val="nil"/>
              <w:bottom w:val="nil"/>
              <w:right w:val="nil"/>
            </w:tcBorders>
            <w:shd w:val="clear" w:color="auto" w:fill="auto"/>
            <w:vAlign w:val="center"/>
          </w:tcPr>
          <w:p w14:paraId="2063B960" w14:textId="77777777" w:rsidR="007A6F28" w:rsidRPr="005711AC" w:rsidRDefault="007A6F28" w:rsidP="005711AC">
            <w:pPr>
              <w:jc w:val="right"/>
              <w:rPr>
                <w:color w:val="000000"/>
                <w:sz w:val="18"/>
              </w:rPr>
            </w:pPr>
            <w:r w:rsidRPr="005711AC">
              <w:rPr>
                <w:color w:val="000000"/>
                <w:sz w:val="18"/>
              </w:rPr>
              <w:t>-</w:t>
            </w:r>
          </w:p>
        </w:tc>
        <w:tc>
          <w:tcPr>
            <w:tcW w:w="990" w:type="pct"/>
            <w:gridSpan w:val="2"/>
            <w:tcBorders>
              <w:top w:val="nil"/>
              <w:left w:val="nil"/>
              <w:bottom w:val="nil"/>
              <w:right w:val="nil"/>
            </w:tcBorders>
            <w:shd w:val="clear" w:color="auto" w:fill="auto"/>
            <w:vAlign w:val="center"/>
          </w:tcPr>
          <w:p w14:paraId="2CCB5A90" w14:textId="77777777" w:rsidR="007A6F28" w:rsidRPr="005711AC" w:rsidRDefault="007A6F28" w:rsidP="005711AC">
            <w:pPr>
              <w:ind w:right="47"/>
              <w:jc w:val="right"/>
              <w:rPr>
                <w:b/>
                <w:sz w:val="18"/>
              </w:rPr>
            </w:pPr>
            <w:r w:rsidRPr="005711AC">
              <w:rPr>
                <w:b/>
                <w:sz w:val="20"/>
              </w:rPr>
              <w:t>-</w:t>
            </w:r>
          </w:p>
        </w:tc>
        <w:tc>
          <w:tcPr>
            <w:tcW w:w="719" w:type="pct"/>
            <w:gridSpan w:val="2"/>
            <w:tcBorders>
              <w:top w:val="nil"/>
              <w:left w:val="nil"/>
              <w:bottom w:val="nil"/>
              <w:right w:val="nil"/>
            </w:tcBorders>
            <w:shd w:val="clear" w:color="auto" w:fill="auto"/>
            <w:vAlign w:val="center"/>
          </w:tcPr>
          <w:p w14:paraId="105E131E" w14:textId="77777777" w:rsidR="007A6F28" w:rsidRPr="00287DFB" w:rsidRDefault="007A6F28" w:rsidP="007A6F28">
            <w:pPr>
              <w:ind w:right="-61"/>
              <w:jc w:val="right"/>
              <w:rPr>
                <w:color w:val="000000"/>
                <w:sz w:val="18"/>
              </w:rPr>
            </w:pPr>
            <w:r w:rsidRPr="00287DFB">
              <w:rPr>
                <w:sz w:val="20"/>
                <w:szCs w:val="20"/>
              </w:rPr>
              <w:t>-</w:t>
            </w:r>
          </w:p>
        </w:tc>
      </w:tr>
      <w:tr w:rsidR="00684446" w:rsidRPr="00287DFB" w14:paraId="090A62DF"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79B59D84" w14:textId="77777777" w:rsidR="007A6F28" w:rsidRPr="00287DFB" w:rsidRDefault="007A6F28" w:rsidP="007A6F28">
            <w:pPr>
              <w:jc w:val="left"/>
              <w:rPr>
                <w:sz w:val="18"/>
              </w:rPr>
            </w:pPr>
            <w:r w:rsidRPr="00287DFB">
              <w:rPr>
                <w:b/>
                <w:sz w:val="18"/>
              </w:rPr>
              <w:t>Provisiones</w:t>
            </w:r>
          </w:p>
        </w:tc>
        <w:tc>
          <w:tcPr>
            <w:tcW w:w="728" w:type="pct"/>
            <w:gridSpan w:val="2"/>
            <w:tcBorders>
              <w:top w:val="nil"/>
              <w:left w:val="nil"/>
              <w:bottom w:val="nil"/>
              <w:right w:val="nil"/>
            </w:tcBorders>
            <w:shd w:val="clear" w:color="auto" w:fill="auto"/>
            <w:vAlign w:val="center"/>
          </w:tcPr>
          <w:p w14:paraId="4768D115" w14:textId="77777777" w:rsidR="007A6F28" w:rsidRPr="00287DFB" w:rsidRDefault="007A6F28" w:rsidP="007A6F28">
            <w:pPr>
              <w:ind w:right="47"/>
              <w:jc w:val="right"/>
              <w:rPr>
                <w:b/>
                <w:sz w:val="18"/>
              </w:rPr>
            </w:pPr>
            <w:r w:rsidRPr="00287DFB">
              <w:rPr>
                <w:b/>
                <w:sz w:val="18"/>
              </w:rPr>
              <w:t>60.228</w:t>
            </w:r>
          </w:p>
        </w:tc>
        <w:tc>
          <w:tcPr>
            <w:tcW w:w="203" w:type="pct"/>
            <w:tcBorders>
              <w:top w:val="nil"/>
              <w:left w:val="nil"/>
              <w:bottom w:val="nil"/>
              <w:right w:val="nil"/>
            </w:tcBorders>
          </w:tcPr>
          <w:p w14:paraId="1B29DD7C" w14:textId="77777777" w:rsidR="007A6F28" w:rsidRPr="00287DFB" w:rsidRDefault="007A6F28" w:rsidP="007A6F28">
            <w:pPr>
              <w:jc w:val="right"/>
              <w:rPr>
                <w:color w:val="000000"/>
                <w:sz w:val="18"/>
              </w:rPr>
            </w:pPr>
          </w:p>
        </w:tc>
        <w:tc>
          <w:tcPr>
            <w:tcW w:w="403" w:type="pct"/>
            <w:gridSpan w:val="3"/>
            <w:tcBorders>
              <w:top w:val="nil"/>
              <w:left w:val="nil"/>
              <w:bottom w:val="nil"/>
              <w:right w:val="nil"/>
            </w:tcBorders>
            <w:shd w:val="clear" w:color="auto" w:fill="auto"/>
            <w:vAlign w:val="center"/>
          </w:tcPr>
          <w:p w14:paraId="3022A322" w14:textId="77777777" w:rsidR="007A6F28" w:rsidRPr="00287DFB" w:rsidRDefault="007A6F28" w:rsidP="005711AC">
            <w:pPr>
              <w:jc w:val="right"/>
              <w:rPr>
                <w:color w:val="000000"/>
                <w:sz w:val="18"/>
              </w:rPr>
            </w:pPr>
            <w:r w:rsidRPr="00287DFB">
              <w:rPr>
                <w:color w:val="000000"/>
                <w:sz w:val="18"/>
              </w:rPr>
              <w:t>0,56%</w:t>
            </w:r>
          </w:p>
        </w:tc>
        <w:tc>
          <w:tcPr>
            <w:tcW w:w="990" w:type="pct"/>
            <w:gridSpan w:val="2"/>
            <w:tcBorders>
              <w:top w:val="nil"/>
              <w:left w:val="nil"/>
              <w:bottom w:val="nil"/>
              <w:right w:val="nil"/>
            </w:tcBorders>
            <w:shd w:val="clear" w:color="auto" w:fill="auto"/>
            <w:vAlign w:val="center"/>
          </w:tcPr>
          <w:p w14:paraId="3BD914F6" w14:textId="77777777" w:rsidR="007A6F28" w:rsidRPr="00287DFB" w:rsidRDefault="007A6F28" w:rsidP="007A6F28">
            <w:pPr>
              <w:ind w:right="47"/>
              <w:jc w:val="right"/>
              <w:rPr>
                <w:b/>
                <w:sz w:val="18"/>
              </w:rPr>
            </w:pPr>
            <w:r w:rsidRPr="005711AC">
              <w:rPr>
                <w:b/>
                <w:sz w:val="20"/>
              </w:rPr>
              <w:t>69.668</w:t>
            </w:r>
          </w:p>
        </w:tc>
        <w:tc>
          <w:tcPr>
            <w:tcW w:w="719" w:type="pct"/>
            <w:gridSpan w:val="2"/>
            <w:tcBorders>
              <w:top w:val="nil"/>
              <w:left w:val="nil"/>
              <w:bottom w:val="nil"/>
              <w:right w:val="nil"/>
            </w:tcBorders>
            <w:shd w:val="clear" w:color="auto" w:fill="auto"/>
            <w:vAlign w:val="center"/>
          </w:tcPr>
          <w:p w14:paraId="1205F165" w14:textId="77777777" w:rsidR="007A6F28" w:rsidRPr="00287DFB" w:rsidRDefault="007A6F28" w:rsidP="005711AC">
            <w:pPr>
              <w:ind w:right="-61"/>
              <w:jc w:val="right"/>
              <w:rPr>
                <w:color w:val="000000"/>
                <w:sz w:val="18"/>
              </w:rPr>
            </w:pPr>
            <w:r w:rsidRPr="005711AC">
              <w:rPr>
                <w:sz w:val="20"/>
              </w:rPr>
              <w:t>0,67%</w:t>
            </w:r>
          </w:p>
        </w:tc>
      </w:tr>
      <w:tr w:rsidR="00684446" w:rsidRPr="00287DFB" w14:paraId="1F46B8C3" w14:textId="77777777" w:rsidTr="00F33432">
        <w:trPr>
          <w:gridAfter w:val="1"/>
          <w:wAfter w:w="34" w:type="pct"/>
          <w:trHeight w:val="252"/>
        </w:trPr>
        <w:tc>
          <w:tcPr>
            <w:tcW w:w="1923" w:type="pct"/>
            <w:tcBorders>
              <w:top w:val="nil"/>
              <w:left w:val="nil"/>
              <w:bottom w:val="nil"/>
              <w:right w:val="nil"/>
            </w:tcBorders>
            <w:shd w:val="clear" w:color="auto" w:fill="auto"/>
            <w:vAlign w:val="center"/>
          </w:tcPr>
          <w:p w14:paraId="6E7FBACF" w14:textId="77777777" w:rsidR="007A6F28" w:rsidRPr="00287DFB" w:rsidRDefault="007A6F28" w:rsidP="007A6F28">
            <w:pPr>
              <w:jc w:val="left"/>
              <w:rPr>
                <w:sz w:val="18"/>
              </w:rPr>
            </w:pPr>
            <w:r w:rsidRPr="00287DFB">
              <w:rPr>
                <w:b/>
                <w:sz w:val="18"/>
              </w:rPr>
              <w:t>Otros pasivos no financieros</w:t>
            </w:r>
          </w:p>
        </w:tc>
        <w:tc>
          <w:tcPr>
            <w:tcW w:w="728" w:type="pct"/>
            <w:gridSpan w:val="2"/>
            <w:tcBorders>
              <w:top w:val="nil"/>
              <w:left w:val="nil"/>
              <w:bottom w:val="nil"/>
              <w:right w:val="nil"/>
            </w:tcBorders>
            <w:shd w:val="clear" w:color="auto" w:fill="auto"/>
            <w:vAlign w:val="center"/>
          </w:tcPr>
          <w:p w14:paraId="352E8113" w14:textId="77777777" w:rsidR="007A6F28" w:rsidRPr="00287DFB" w:rsidRDefault="007A6F28" w:rsidP="007A6F28">
            <w:pPr>
              <w:ind w:right="47"/>
              <w:jc w:val="right"/>
              <w:rPr>
                <w:b/>
                <w:sz w:val="18"/>
              </w:rPr>
            </w:pPr>
            <w:r w:rsidRPr="00287DFB">
              <w:rPr>
                <w:b/>
                <w:sz w:val="18"/>
              </w:rPr>
              <w:t>515.227</w:t>
            </w:r>
          </w:p>
        </w:tc>
        <w:tc>
          <w:tcPr>
            <w:tcW w:w="203" w:type="pct"/>
            <w:tcBorders>
              <w:top w:val="nil"/>
              <w:left w:val="nil"/>
              <w:bottom w:val="nil"/>
              <w:right w:val="nil"/>
            </w:tcBorders>
          </w:tcPr>
          <w:p w14:paraId="541A82B4" w14:textId="77777777" w:rsidR="007A6F28" w:rsidRPr="00287DFB" w:rsidRDefault="007A6F28" w:rsidP="007A6F28">
            <w:pPr>
              <w:jc w:val="right"/>
              <w:rPr>
                <w:sz w:val="18"/>
              </w:rPr>
            </w:pPr>
          </w:p>
        </w:tc>
        <w:tc>
          <w:tcPr>
            <w:tcW w:w="403" w:type="pct"/>
            <w:gridSpan w:val="3"/>
            <w:tcBorders>
              <w:top w:val="nil"/>
              <w:left w:val="nil"/>
              <w:bottom w:val="nil"/>
              <w:right w:val="nil"/>
            </w:tcBorders>
            <w:shd w:val="clear" w:color="auto" w:fill="auto"/>
            <w:vAlign w:val="center"/>
          </w:tcPr>
          <w:p w14:paraId="18151433" w14:textId="77777777" w:rsidR="007A6F28" w:rsidRPr="00287DFB" w:rsidRDefault="007A6F28" w:rsidP="005711AC">
            <w:pPr>
              <w:jc w:val="right"/>
              <w:rPr>
                <w:sz w:val="18"/>
              </w:rPr>
            </w:pPr>
            <w:r w:rsidRPr="00287DFB">
              <w:rPr>
                <w:sz w:val="18"/>
              </w:rPr>
              <w:t>4,77%</w:t>
            </w:r>
          </w:p>
        </w:tc>
        <w:tc>
          <w:tcPr>
            <w:tcW w:w="990" w:type="pct"/>
            <w:gridSpan w:val="2"/>
            <w:tcBorders>
              <w:top w:val="nil"/>
              <w:left w:val="nil"/>
              <w:bottom w:val="nil"/>
              <w:right w:val="nil"/>
            </w:tcBorders>
            <w:shd w:val="clear" w:color="auto" w:fill="auto"/>
            <w:vAlign w:val="center"/>
          </w:tcPr>
          <w:p w14:paraId="7BB4B613" w14:textId="77777777" w:rsidR="007A6F28" w:rsidRPr="00287DFB" w:rsidRDefault="007A6F28" w:rsidP="007A6F28">
            <w:pPr>
              <w:ind w:right="47"/>
              <w:jc w:val="right"/>
              <w:rPr>
                <w:b/>
                <w:sz w:val="18"/>
              </w:rPr>
            </w:pPr>
            <w:r w:rsidRPr="005711AC">
              <w:rPr>
                <w:b/>
                <w:sz w:val="20"/>
              </w:rPr>
              <w:t>434.517</w:t>
            </w:r>
          </w:p>
        </w:tc>
        <w:tc>
          <w:tcPr>
            <w:tcW w:w="719" w:type="pct"/>
            <w:gridSpan w:val="2"/>
            <w:tcBorders>
              <w:top w:val="nil"/>
              <w:left w:val="nil"/>
              <w:bottom w:val="nil"/>
              <w:right w:val="nil"/>
            </w:tcBorders>
            <w:shd w:val="clear" w:color="auto" w:fill="auto"/>
            <w:vAlign w:val="center"/>
          </w:tcPr>
          <w:p w14:paraId="5EB9F707" w14:textId="77777777" w:rsidR="007A6F28" w:rsidRPr="00287DFB" w:rsidRDefault="007A6F28" w:rsidP="005711AC">
            <w:pPr>
              <w:ind w:right="-61"/>
              <w:jc w:val="right"/>
              <w:rPr>
                <w:sz w:val="18"/>
              </w:rPr>
            </w:pPr>
            <w:r w:rsidRPr="005711AC">
              <w:rPr>
                <w:sz w:val="20"/>
              </w:rPr>
              <w:t>4,21%</w:t>
            </w:r>
          </w:p>
        </w:tc>
      </w:tr>
      <w:tr w:rsidR="00684446" w:rsidRPr="00287DFB" w14:paraId="1B443FF9" w14:textId="77777777" w:rsidTr="007A6F28">
        <w:trPr>
          <w:gridAfter w:val="1"/>
          <w:wAfter w:w="34" w:type="pct"/>
          <w:trHeight w:val="252"/>
        </w:trPr>
        <w:tc>
          <w:tcPr>
            <w:tcW w:w="1923" w:type="pct"/>
            <w:tcBorders>
              <w:top w:val="nil"/>
              <w:left w:val="nil"/>
              <w:right w:val="nil"/>
            </w:tcBorders>
            <w:shd w:val="clear" w:color="auto" w:fill="auto"/>
            <w:vAlign w:val="bottom"/>
            <w:hideMark/>
          </w:tcPr>
          <w:p w14:paraId="772AD5EC" w14:textId="77777777" w:rsidR="007A6F28" w:rsidRPr="00287DFB" w:rsidRDefault="007A6F28" w:rsidP="007A6F28">
            <w:pPr>
              <w:jc w:val="left"/>
              <w:rPr>
                <w:color w:val="000000"/>
                <w:sz w:val="18"/>
              </w:rPr>
            </w:pPr>
          </w:p>
        </w:tc>
        <w:tc>
          <w:tcPr>
            <w:tcW w:w="728" w:type="pct"/>
            <w:gridSpan w:val="2"/>
            <w:tcBorders>
              <w:top w:val="nil"/>
              <w:left w:val="nil"/>
              <w:right w:val="nil"/>
            </w:tcBorders>
            <w:shd w:val="clear" w:color="auto" w:fill="auto"/>
            <w:vAlign w:val="center"/>
            <w:hideMark/>
          </w:tcPr>
          <w:p w14:paraId="415DAAB5" w14:textId="77777777" w:rsidR="007A6F28" w:rsidRPr="00287DFB" w:rsidRDefault="007A6F28" w:rsidP="007A6F28">
            <w:pPr>
              <w:jc w:val="right"/>
              <w:rPr>
                <w:sz w:val="18"/>
              </w:rPr>
            </w:pPr>
          </w:p>
        </w:tc>
        <w:tc>
          <w:tcPr>
            <w:tcW w:w="203" w:type="pct"/>
            <w:tcBorders>
              <w:top w:val="nil"/>
              <w:left w:val="nil"/>
              <w:right w:val="nil"/>
            </w:tcBorders>
          </w:tcPr>
          <w:p w14:paraId="416AB1DA" w14:textId="77777777" w:rsidR="007A6F28" w:rsidRPr="00287DFB" w:rsidRDefault="007A6F28" w:rsidP="005711AC">
            <w:pPr>
              <w:jc w:val="right"/>
              <w:rPr>
                <w:color w:val="000000"/>
                <w:sz w:val="18"/>
              </w:rPr>
            </w:pPr>
          </w:p>
        </w:tc>
        <w:tc>
          <w:tcPr>
            <w:tcW w:w="403" w:type="pct"/>
            <w:gridSpan w:val="3"/>
            <w:tcBorders>
              <w:top w:val="nil"/>
              <w:left w:val="nil"/>
              <w:right w:val="nil"/>
            </w:tcBorders>
            <w:shd w:val="clear" w:color="auto" w:fill="auto"/>
            <w:vAlign w:val="center"/>
            <w:hideMark/>
          </w:tcPr>
          <w:p w14:paraId="3535D8B4" w14:textId="77777777" w:rsidR="007A6F28" w:rsidRPr="005711AC" w:rsidRDefault="007A6F28" w:rsidP="007A6F28">
            <w:pPr>
              <w:jc w:val="right"/>
              <w:rPr>
                <w:color w:val="000000"/>
                <w:sz w:val="18"/>
              </w:rPr>
            </w:pPr>
          </w:p>
        </w:tc>
        <w:tc>
          <w:tcPr>
            <w:tcW w:w="990" w:type="pct"/>
            <w:gridSpan w:val="2"/>
            <w:tcBorders>
              <w:top w:val="nil"/>
              <w:left w:val="nil"/>
              <w:right w:val="nil"/>
            </w:tcBorders>
            <w:shd w:val="clear" w:color="auto" w:fill="auto"/>
            <w:vAlign w:val="center"/>
          </w:tcPr>
          <w:p w14:paraId="6DC7496E" w14:textId="77777777" w:rsidR="007A6F28" w:rsidRPr="005711AC" w:rsidRDefault="007A6F28" w:rsidP="005711AC">
            <w:pPr>
              <w:jc w:val="right"/>
              <w:rPr>
                <w:sz w:val="18"/>
              </w:rPr>
            </w:pPr>
          </w:p>
        </w:tc>
        <w:tc>
          <w:tcPr>
            <w:tcW w:w="719" w:type="pct"/>
            <w:gridSpan w:val="2"/>
            <w:tcBorders>
              <w:top w:val="nil"/>
              <w:left w:val="nil"/>
              <w:right w:val="nil"/>
            </w:tcBorders>
            <w:shd w:val="clear" w:color="auto" w:fill="auto"/>
            <w:vAlign w:val="center"/>
          </w:tcPr>
          <w:p w14:paraId="1158EB36" w14:textId="77777777" w:rsidR="007A6F28" w:rsidRPr="00287DFB" w:rsidRDefault="007A6F28" w:rsidP="007A6F28">
            <w:pPr>
              <w:ind w:right="-61"/>
              <w:jc w:val="right"/>
              <w:rPr>
                <w:color w:val="000000"/>
                <w:sz w:val="18"/>
              </w:rPr>
            </w:pPr>
          </w:p>
        </w:tc>
      </w:tr>
      <w:tr w:rsidR="00684446" w:rsidRPr="00287DFB" w14:paraId="216C06BD" w14:textId="77777777" w:rsidTr="00F33432">
        <w:trPr>
          <w:gridAfter w:val="1"/>
          <w:wAfter w:w="34" w:type="pct"/>
          <w:trHeight w:val="252"/>
        </w:trPr>
        <w:tc>
          <w:tcPr>
            <w:tcW w:w="1923" w:type="pct"/>
            <w:tcBorders>
              <w:top w:val="nil"/>
              <w:left w:val="nil"/>
              <w:bottom w:val="single" w:sz="4" w:space="0" w:color="auto"/>
              <w:right w:val="nil"/>
            </w:tcBorders>
            <w:shd w:val="clear" w:color="auto" w:fill="auto"/>
            <w:vAlign w:val="center"/>
          </w:tcPr>
          <w:p w14:paraId="245706A1" w14:textId="77777777" w:rsidR="007A6F28" w:rsidRPr="00287DFB" w:rsidRDefault="007A6F28" w:rsidP="007A6F28">
            <w:pPr>
              <w:jc w:val="left"/>
              <w:rPr>
                <w:color w:val="000000"/>
                <w:sz w:val="18"/>
              </w:rPr>
            </w:pPr>
            <w:r w:rsidRPr="00287DFB">
              <w:rPr>
                <w:b/>
                <w:color w:val="000000"/>
                <w:sz w:val="18"/>
              </w:rPr>
              <w:t>Total del Pasivo</w:t>
            </w:r>
          </w:p>
        </w:tc>
        <w:tc>
          <w:tcPr>
            <w:tcW w:w="728" w:type="pct"/>
            <w:gridSpan w:val="2"/>
            <w:tcBorders>
              <w:top w:val="nil"/>
              <w:left w:val="nil"/>
              <w:bottom w:val="single" w:sz="4" w:space="0" w:color="auto"/>
              <w:right w:val="nil"/>
            </w:tcBorders>
            <w:shd w:val="clear" w:color="auto" w:fill="auto"/>
            <w:vAlign w:val="center"/>
          </w:tcPr>
          <w:p w14:paraId="39A619CB" w14:textId="77777777" w:rsidR="007A6F28" w:rsidRPr="00287DFB" w:rsidRDefault="007A6F28" w:rsidP="007A6F28">
            <w:pPr>
              <w:ind w:right="47"/>
              <w:jc w:val="right"/>
              <w:rPr>
                <w:b/>
                <w:sz w:val="18"/>
              </w:rPr>
            </w:pPr>
            <w:r w:rsidRPr="00287DFB">
              <w:rPr>
                <w:b/>
                <w:sz w:val="18"/>
              </w:rPr>
              <w:t>8.968.633</w:t>
            </w:r>
          </w:p>
        </w:tc>
        <w:tc>
          <w:tcPr>
            <w:tcW w:w="203" w:type="pct"/>
            <w:tcBorders>
              <w:top w:val="nil"/>
              <w:left w:val="nil"/>
              <w:bottom w:val="single" w:sz="4" w:space="0" w:color="auto"/>
              <w:right w:val="nil"/>
            </w:tcBorders>
          </w:tcPr>
          <w:p w14:paraId="34384947" w14:textId="77777777" w:rsidR="007A6F28" w:rsidRPr="00287DFB" w:rsidRDefault="007A6F28" w:rsidP="007A6F28">
            <w:pPr>
              <w:jc w:val="right"/>
              <w:rPr>
                <w:color w:val="000000"/>
                <w:sz w:val="18"/>
              </w:rPr>
            </w:pPr>
          </w:p>
        </w:tc>
        <w:tc>
          <w:tcPr>
            <w:tcW w:w="403" w:type="pct"/>
            <w:gridSpan w:val="3"/>
            <w:tcBorders>
              <w:top w:val="nil"/>
              <w:left w:val="nil"/>
              <w:bottom w:val="single" w:sz="4" w:space="0" w:color="auto"/>
              <w:right w:val="nil"/>
            </w:tcBorders>
            <w:shd w:val="clear" w:color="auto" w:fill="auto"/>
            <w:vAlign w:val="center"/>
          </w:tcPr>
          <w:p w14:paraId="6E5FFC09" w14:textId="77777777" w:rsidR="007A6F28" w:rsidRPr="00287DFB" w:rsidRDefault="007A6F28" w:rsidP="005711AC">
            <w:pPr>
              <w:jc w:val="right"/>
              <w:rPr>
                <w:color w:val="000000"/>
                <w:sz w:val="18"/>
              </w:rPr>
            </w:pPr>
            <w:r w:rsidRPr="00287DFB">
              <w:rPr>
                <w:color w:val="000000"/>
                <w:sz w:val="18"/>
              </w:rPr>
              <w:t>83,11%</w:t>
            </w:r>
          </w:p>
        </w:tc>
        <w:tc>
          <w:tcPr>
            <w:tcW w:w="990" w:type="pct"/>
            <w:gridSpan w:val="2"/>
            <w:tcBorders>
              <w:top w:val="nil"/>
              <w:left w:val="nil"/>
              <w:bottom w:val="single" w:sz="4" w:space="0" w:color="auto"/>
              <w:right w:val="nil"/>
            </w:tcBorders>
            <w:shd w:val="clear" w:color="auto" w:fill="auto"/>
            <w:vAlign w:val="center"/>
          </w:tcPr>
          <w:p w14:paraId="7354DDE7" w14:textId="77777777" w:rsidR="007A6F28" w:rsidRPr="00287DFB" w:rsidRDefault="007A6F28" w:rsidP="007A6F28">
            <w:pPr>
              <w:ind w:right="47"/>
              <w:jc w:val="right"/>
              <w:rPr>
                <w:b/>
                <w:sz w:val="18"/>
              </w:rPr>
            </w:pPr>
            <w:r w:rsidRPr="005711AC">
              <w:rPr>
                <w:b/>
                <w:sz w:val="20"/>
              </w:rPr>
              <w:t>8.497.244</w:t>
            </w:r>
          </w:p>
        </w:tc>
        <w:tc>
          <w:tcPr>
            <w:tcW w:w="719" w:type="pct"/>
            <w:gridSpan w:val="2"/>
            <w:tcBorders>
              <w:top w:val="nil"/>
              <w:left w:val="nil"/>
              <w:bottom w:val="single" w:sz="4" w:space="0" w:color="auto"/>
              <w:right w:val="nil"/>
            </w:tcBorders>
            <w:shd w:val="clear" w:color="auto" w:fill="auto"/>
            <w:vAlign w:val="center"/>
          </w:tcPr>
          <w:p w14:paraId="19D1D1D8" w14:textId="77777777" w:rsidR="007A6F28" w:rsidRPr="00287DFB" w:rsidRDefault="007A6F28" w:rsidP="005711AC">
            <w:pPr>
              <w:ind w:right="-61"/>
              <w:jc w:val="right"/>
              <w:rPr>
                <w:sz w:val="18"/>
              </w:rPr>
            </w:pPr>
            <w:r w:rsidRPr="005711AC">
              <w:rPr>
                <w:sz w:val="20"/>
              </w:rPr>
              <w:t>82,28</w:t>
            </w:r>
            <w:r w:rsidRPr="005711AC">
              <w:rPr>
                <w:color w:val="000000"/>
                <w:sz w:val="20"/>
              </w:rPr>
              <w:t>%</w:t>
            </w:r>
          </w:p>
        </w:tc>
      </w:tr>
      <w:tr w:rsidR="00684446" w:rsidRPr="00287DFB" w14:paraId="24D70543" w14:textId="77777777" w:rsidTr="00F33432">
        <w:trPr>
          <w:gridAfter w:val="1"/>
          <w:wAfter w:w="34" w:type="pct"/>
          <w:trHeight w:val="252"/>
        </w:trPr>
        <w:tc>
          <w:tcPr>
            <w:tcW w:w="1923" w:type="pct"/>
            <w:tcBorders>
              <w:top w:val="single" w:sz="4" w:space="0" w:color="auto"/>
              <w:left w:val="nil"/>
              <w:bottom w:val="single" w:sz="4" w:space="0" w:color="auto"/>
              <w:right w:val="nil"/>
            </w:tcBorders>
            <w:shd w:val="clear" w:color="auto" w:fill="auto"/>
            <w:vAlign w:val="center"/>
          </w:tcPr>
          <w:p w14:paraId="484B4E23" w14:textId="77777777" w:rsidR="007A6F28" w:rsidRPr="00287DFB" w:rsidRDefault="007A6F28" w:rsidP="007A6F28">
            <w:pPr>
              <w:jc w:val="left"/>
              <w:rPr>
                <w:color w:val="000000"/>
                <w:sz w:val="18"/>
              </w:rPr>
            </w:pPr>
            <w:r w:rsidRPr="00287DFB">
              <w:rPr>
                <w:b/>
                <w:color w:val="000000"/>
                <w:sz w:val="18"/>
              </w:rPr>
              <w:t>Patrimonio Neto</w:t>
            </w:r>
          </w:p>
        </w:tc>
        <w:tc>
          <w:tcPr>
            <w:tcW w:w="728" w:type="pct"/>
            <w:gridSpan w:val="2"/>
            <w:tcBorders>
              <w:top w:val="single" w:sz="4" w:space="0" w:color="auto"/>
              <w:left w:val="nil"/>
              <w:bottom w:val="single" w:sz="4" w:space="0" w:color="auto"/>
              <w:right w:val="nil"/>
            </w:tcBorders>
            <w:shd w:val="clear" w:color="auto" w:fill="auto"/>
            <w:vAlign w:val="center"/>
          </w:tcPr>
          <w:p w14:paraId="0C016784" w14:textId="77777777" w:rsidR="007A6F28" w:rsidRPr="00287DFB" w:rsidRDefault="007A6F28" w:rsidP="007A6F28">
            <w:pPr>
              <w:ind w:right="47"/>
              <w:jc w:val="right"/>
              <w:rPr>
                <w:b/>
                <w:sz w:val="18"/>
              </w:rPr>
            </w:pPr>
            <w:r w:rsidRPr="00287DFB">
              <w:rPr>
                <w:b/>
                <w:sz w:val="18"/>
              </w:rPr>
              <w:t>1.822.681</w:t>
            </w:r>
          </w:p>
        </w:tc>
        <w:tc>
          <w:tcPr>
            <w:tcW w:w="203" w:type="pct"/>
            <w:tcBorders>
              <w:top w:val="single" w:sz="4" w:space="0" w:color="auto"/>
              <w:left w:val="nil"/>
              <w:bottom w:val="single" w:sz="4" w:space="0" w:color="auto"/>
              <w:right w:val="nil"/>
            </w:tcBorders>
          </w:tcPr>
          <w:p w14:paraId="2CECDB6A" w14:textId="77777777" w:rsidR="007A6F28" w:rsidRPr="00287DFB" w:rsidRDefault="007A6F28" w:rsidP="007A6F28">
            <w:pPr>
              <w:jc w:val="right"/>
              <w:rPr>
                <w:color w:val="000000"/>
                <w:sz w:val="18"/>
              </w:rPr>
            </w:pPr>
          </w:p>
        </w:tc>
        <w:tc>
          <w:tcPr>
            <w:tcW w:w="403" w:type="pct"/>
            <w:gridSpan w:val="3"/>
            <w:tcBorders>
              <w:top w:val="single" w:sz="4" w:space="0" w:color="auto"/>
              <w:left w:val="nil"/>
              <w:bottom w:val="single" w:sz="4" w:space="0" w:color="auto"/>
              <w:right w:val="nil"/>
            </w:tcBorders>
            <w:shd w:val="clear" w:color="auto" w:fill="auto"/>
            <w:vAlign w:val="center"/>
          </w:tcPr>
          <w:p w14:paraId="15AA4EA6" w14:textId="77777777" w:rsidR="007A6F28" w:rsidRPr="00287DFB" w:rsidRDefault="007A6F28" w:rsidP="005711AC">
            <w:pPr>
              <w:jc w:val="right"/>
              <w:rPr>
                <w:color w:val="000000"/>
                <w:sz w:val="18"/>
              </w:rPr>
            </w:pPr>
            <w:r w:rsidRPr="00287DFB">
              <w:rPr>
                <w:color w:val="000000"/>
                <w:sz w:val="18"/>
              </w:rPr>
              <w:t>16,89%</w:t>
            </w:r>
          </w:p>
        </w:tc>
        <w:tc>
          <w:tcPr>
            <w:tcW w:w="990" w:type="pct"/>
            <w:gridSpan w:val="2"/>
            <w:tcBorders>
              <w:top w:val="single" w:sz="4" w:space="0" w:color="auto"/>
              <w:left w:val="nil"/>
              <w:bottom w:val="single" w:sz="4" w:space="0" w:color="auto"/>
              <w:right w:val="nil"/>
            </w:tcBorders>
            <w:shd w:val="clear" w:color="auto" w:fill="auto"/>
            <w:vAlign w:val="center"/>
          </w:tcPr>
          <w:p w14:paraId="4197E150" w14:textId="77777777" w:rsidR="007A6F28" w:rsidRPr="00287DFB" w:rsidRDefault="007A6F28" w:rsidP="007A6F28">
            <w:pPr>
              <w:ind w:right="47"/>
              <w:jc w:val="right"/>
              <w:rPr>
                <w:b/>
                <w:sz w:val="18"/>
              </w:rPr>
            </w:pPr>
            <w:r w:rsidRPr="005711AC">
              <w:rPr>
                <w:b/>
                <w:sz w:val="20"/>
              </w:rPr>
              <w:t>1.829.666</w:t>
            </w:r>
          </w:p>
        </w:tc>
        <w:tc>
          <w:tcPr>
            <w:tcW w:w="719" w:type="pct"/>
            <w:gridSpan w:val="2"/>
            <w:tcBorders>
              <w:top w:val="single" w:sz="4" w:space="0" w:color="auto"/>
              <w:left w:val="nil"/>
              <w:bottom w:val="single" w:sz="4" w:space="0" w:color="auto"/>
              <w:right w:val="nil"/>
            </w:tcBorders>
            <w:shd w:val="clear" w:color="auto" w:fill="auto"/>
            <w:vAlign w:val="center"/>
          </w:tcPr>
          <w:p w14:paraId="7AAB9DF0" w14:textId="77777777" w:rsidR="007A6F28" w:rsidRPr="00287DFB" w:rsidRDefault="007A6F28" w:rsidP="005711AC">
            <w:pPr>
              <w:ind w:right="-61"/>
              <w:jc w:val="right"/>
              <w:rPr>
                <w:sz w:val="18"/>
              </w:rPr>
            </w:pPr>
            <w:r w:rsidRPr="005711AC">
              <w:rPr>
                <w:sz w:val="20"/>
              </w:rPr>
              <w:t>17,72</w:t>
            </w:r>
            <w:r w:rsidRPr="005711AC">
              <w:rPr>
                <w:color w:val="000000"/>
                <w:sz w:val="20"/>
              </w:rPr>
              <w:t>%</w:t>
            </w:r>
          </w:p>
        </w:tc>
      </w:tr>
      <w:tr w:rsidR="00684446" w:rsidRPr="00287DFB" w14:paraId="7DAD109C" w14:textId="77777777" w:rsidTr="00F33432">
        <w:trPr>
          <w:gridAfter w:val="1"/>
          <w:wAfter w:w="34" w:type="pct"/>
          <w:trHeight w:val="56"/>
        </w:trPr>
        <w:tc>
          <w:tcPr>
            <w:tcW w:w="1923" w:type="pct"/>
            <w:tcBorders>
              <w:top w:val="single" w:sz="4" w:space="0" w:color="auto"/>
              <w:left w:val="nil"/>
              <w:bottom w:val="single" w:sz="8" w:space="0" w:color="auto"/>
              <w:right w:val="nil"/>
            </w:tcBorders>
            <w:shd w:val="clear" w:color="auto" w:fill="auto"/>
            <w:vAlign w:val="bottom"/>
          </w:tcPr>
          <w:p w14:paraId="67F1A597" w14:textId="77777777" w:rsidR="007A6F28" w:rsidRPr="00287DFB" w:rsidRDefault="007A6F28" w:rsidP="007A6F28">
            <w:pPr>
              <w:jc w:val="left"/>
              <w:rPr>
                <w:b/>
                <w:color w:val="000000"/>
                <w:sz w:val="18"/>
              </w:rPr>
            </w:pPr>
            <w:r w:rsidRPr="00287DFB">
              <w:rPr>
                <w:b/>
                <w:color w:val="000000"/>
                <w:sz w:val="18"/>
              </w:rPr>
              <w:t>Total del Pasivo y Patrimonio Neto</w:t>
            </w:r>
          </w:p>
        </w:tc>
        <w:tc>
          <w:tcPr>
            <w:tcW w:w="728" w:type="pct"/>
            <w:gridSpan w:val="2"/>
            <w:tcBorders>
              <w:top w:val="single" w:sz="4" w:space="0" w:color="auto"/>
              <w:left w:val="nil"/>
              <w:bottom w:val="single" w:sz="8" w:space="0" w:color="auto"/>
              <w:right w:val="nil"/>
            </w:tcBorders>
            <w:shd w:val="clear" w:color="auto" w:fill="auto"/>
            <w:vAlign w:val="center"/>
          </w:tcPr>
          <w:p w14:paraId="3C6A9248" w14:textId="77777777" w:rsidR="007A6F28" w:rsidRPr="00287DFB" w:rsidRDefault="007A6F28" w:rsidP="007A6F28">
            <w:pPr>
              <w:ind w:right="47"/>
              <w:jc w:val="right"/>
              <w:rPr>
                <w:b/>
                <w:sz w:val="18"/>
              </w:rPr>
            </w:pPr>
            <w:r w:rsidRPr="00287DFB">
              <w:rPr>
                <w:b/>
                <w:sz w:val="18"/>
              </w:rPr>
              <w:t>10.791.314</w:t>
            </w:r>
          </w:p>
        </w:tc>
        <w:tc>
          <w:tcPr>
            <w:tcW w:w="203" w:type="pct"/>
            <w:tcBorders>
              <w:top w:val="single" w:sz="4" w:space="0" w:color="auto"/>
              <w:left w:val="nil"/>
              <w:bottom w:val="single" w:sz="8" w:space="0" w:color="auto"/>
              <w:right w:val="nil"/>
            </w:tcBorders>
          </w:tcPr>
          <w:p w14:paraId="5F7ABABB" w14:textId="77777777" w:rsidR="007A6F28" w:rsidRPr="00287DFB" w:rsidRDefault="007A6F28" w:rsidP="007A6F28">
            <w:pPr>
              <w:jc w:val="right"/>
              <w:rPr>
                <w:b/>
                <w:color w:val="000000"/>
                <w:sz w:val="18"/>
              </w:rPr>
            </w:pPr>
          </w:p>
        </w:tc>
        <w:tc>
          <w:tcPr>
            <w:tcW w:w="403" w:type="pct"/>
            <w:gridSpan w:val="3"/>
            <w:tcBorders>
              <w:top w:val="single" w:sz="4" w:space="0" w:color="auto"/>
              <w:left w:val="nil"/>
              <w:bottom w:val="single" w:sz="8" w:space="0" w:color="auto"/>
              <w:right w:val="nil"/>
            </w:tcBorders>
            <w:shd w:val="clear" w:color="auto" w:fill="auto"/>
            <w:vAlign w:val="center"/>
          </w:tcPr>
          <w:p w14:paraId="025A8B54" w14:textId="77777777" w:rsidR="007A6F28" w:rsidRPr="00287DFB" w:rsidRDefault="007A6F28" w:rsidP="007A6F28">
            <w:pPr>
              <w:jc w:val="right"/>
              <w:rPr>
                <w:b/>
                <w:color w:val="000000"/>
                <w:sz w:val="18"/>
              </w:rPr>
            </w:pPr>
          </w:p>
        </w:tc>
        <w:tc>
          <w:tcPr>
            <w:tcW w:w="990" w:type="pct"/>
            <w:gridSpan w:val="2"/>
            <w:tcBorders>
              <w:top w:val="single" w:sz="4" w:space="0" w:color="auto"/>
              <w:left w:val="nil"/>
              <w:bottom w:val="single" w:sz="8" w:space="0" w:color="auto"/>
              <w:right w:val="nil"/>
            </w:tcBorders>
            <w:shd w:val="clear" w:color="auto" w:fill="auto"/>
            <w:vAlign w:val="center"/>
          </w:tcPr>
          <w:p w14:paraId="669FBE80" w14:textId="77777777" w:rsidR="007A6F28" w:rsidRPr="00287DFB" w:rsidRDefault="007A6F28" w:rsidP="007A6F28">
            <w:pPr>
              <w:ind w:right="47"/>
              <w:jc w:val="right"/>
              <w:rPr>
                <w:b/>
                <w:sz w:val="18"/>
              </w:rPr>
            </w:pPr>
            <w:r w:rsidRPr="005711AC">
              <w:rPr>
                <w:b/>
                <w:sz w:val="20"/>
              </w:rPr>
              <w:t>10.326.910</w:t>
            </w:r>
          </w:p>
        </w:tc>
        <w:tc>
          <w:tcPr>
            <w:tcW w:w="719" w:type="pct"/>
            <w:gridSpan w:val="2"/>
            <w:tcBorders>
              <w:top w:val="single" w:sz="4" w:space="0" w:color="auto"/>
              <w:left w:val="nil"/>
              <w:bottom w:val="single" w:sz="8" w:space="0" w:color="auto"/>
              <w:right w:val="nil"/>
            </w:tcBorders>
            <w:shd w:val="clear" w:color="auto" w:fill="auto"/>
            <w:vAlign w:val="center"/>
          </w:tcPr>
          <w:p w14:paraId="195C1C0E" w14:textId="77777777" w:rsidR="007A6F28" w:rsidRPr="00287DFB" w:rsidRDefault="007A6F28" w:rsidP="007A6F28">
            <w:pPr>
              <w:ind w:right="-61"/>
              <w:jc w:val="right"/>
              <w:rPr>
                <w:b/>
                <w:color w:val="000000"/>
                <w:sz w:val="18"/>
              </w:rPr>
            </w:pPr>
          </w:p>
        </w:tc>
      </w:tr>
    </w:tbl>
    <w:p w14:paraId="73633478" w14:textId="77777777" w:rsidR="00F33432" w:rsidRPr="00287DFB" w:rsidRDefault="00F33432" w:rsidP="00F33432">
      <w:pPr>
        <w:jc w:val="both"/>
        <w:rPr>
          <w:sz w:val="20"/>
          <w:szCs w:val="20"/>
        </w:rPr>
      </w:pPr>
    </w:p>
    <w:p w14:paraId="3FE0CCEA" w14:textId="77777777" w:rsidR="00F33432" w:rsidRPr="00287DFB" w:rsidRDefault="00F33432" w:rsidP="00F33432">
      <w:pPr>
        <w:jc w:val="both"/>
        <w:rPr>
          <w:sz w:val="20"/>
          <w:szCs w:val="20"/>
        </w:rPr>
      </w:pPr>
      <w:r w:rsidRPr="00287DFB">
        <w:rPr>
          <w:sz w:val="20"/>
        </w:rPr>
        <w:t>Asimismo, y tal como se detalla en el siguiente cuadro, al 30 de junio 2020 el 99,</w:t>
      </w:r>
      <w:r w:rsidR="007A6F28" w:rsidRPr="00287DFB">
        <w:rPr>
          <w:sz w:val="20"/>
        </w:rPr>
        <w:t>78</w:t>
      </w:r>
      <w:r w:rsidRPr="00287DFB">
        <w:rPr>
          <w:sz w:val="20"/>
        </w:rPr>
        <w:t>% de las fuentes de financiamiento del Emisor eran en moneda nacional:</w:t>
      </w:r>
    </w:p>
    <w:p w14:paraId="2E220773" w14:textId="77777777" w:rsidR="00F33432" w:rsidRPr="00287DFB" w:rsidRDefault="00F33432" w:rsidP="00F33432">
      <w:pPr>
        <w:jc w:val="both"/>
        <w:rPr>
          <w:sz w:val="20"/>
          <w:szCs w:val="20"/>
        </w:rPr>
      </w:pPr>
    </w:p>
    <w:tbl>
      <w:tblPr>
        <w:tblW w:w="10466" w:type="dxa"/>
        <w:tblLayout w:type="fixed"/>
        <w:tblCellMar>
          <w:left w:w="70" w:type="dxa"/>
          <w:right w:w="70" w:type="dxa"/>
        </w:tblCellMar>
        <w:tblLook w:val="04A0" w:firstRow="1" w:lastRow="0" w:firstColumn="1" w:lastColumn="0" w:noHBand="0" w:noVBand="1"/>
      </w:tblPr>
      <w:tblGrid>
        <w:gridCol w:w="3232"/>
        <w:gridCol w:w="1273"/>
        <w:gridCol w:w="1277"/>
        <w:gridCol w:w="1285"/>
        <w:gridCol w:w="1145"/>
        <w:gridCol w:w="1145"/>
        <w:gridCol w:w="1109"/>
      </w:tblGrid>
      <w:tr w:rsidR="005711AC" w:rsidRPr="00287DFB" w14:paraId="4F83EFCF" w14:textId="77777777" w:rsidTr="005711AC">
        <w:trPr>
          <w:trHeight w:val="253"/>
        </w:trPr>
        <w:tc>
          <w:tcPr>
            <w:tcW w:w="1544" w:type="pct"/>
            <w:vMerge w:val="restart"/>
            <w:tcBorders>
              <w:top w:val="nil"/>
              <w:left w:val="nil"/>
              <w:right w:val="nil"/>
            </w:tcBorders>
            <w:vAlign w:val="center"/>
          </w:tcPr>
          <w:p w14:paraId="6A848378" w14:textId="77777777" w:rsidR="00F33432" w:rsidRPr="005711AC" w:rsidRDefault="00F33432" w:rsidP="00B4799F">
            <w:pPr>
              <w:jc w:val="left"/>
              <w:rPr>
                <w:b/>
                <w:color w:val="000000"/>
                <w:sz w:val="20"/>
              </w:rPr>
            </w:pPr>
            <w:r w:rsidRPr="005711AC">
              <w:rPr>
                <w:b/>
                <w:smallCaps/>
                <w:color w:val="000000"/>
                <w:sz w:val="20"/>
              </w:rPr>
              <w:t>Detalle del fondeo - según su forma de captación</w:t>
            </w:r>
          </w:p>
        </w:tc>
        <w:tc>
          <w:tcPr>
            <w:tcW w:w="1832" w:type="pct"/>
            <w:gridSpan w:val="3"/>
            <w:tcBorders>
              <w:top w:val="nil"/>
              <w:left w:val="nil"/>
              <w:bottom w:val="nil"/>
              <w:right w:val="nil"/>
            </w:tcBorders>
            <w:shd w:val="clear" w:color="auto" w:fill="auto"/>
            <w:vAlign w:val="center"/>
          </w:tcPr>
          <w:p w14:paraId="78B47160" w14:textId="77777777" w:rsidR="00F33432" w:rsidRPr="005711AC" w:rsidRDefault="00F33432" w:rsidP="00F33432">
            <w:pPr>
              <w:rPr>
                <w:b/>
                <w:color w:val="000000"/>
                <w:sz w:val="20"/>
              </w:rPr>
            </w:pPr>
            <w:r w:rsidRPr="005711AC">
              <w:rPr>
                <w:b/>
                <w:color w:val="000000"/>
                <w:sz w:val="20"/>
              </w:rPr>
              <w:t xml:space="preserve">       Captados en </w:t>
            </w:r>
            <w:r w:rsidR="00F44840" w:rsidRPr="005711AC">
              <w:rPr>
                <w:b/>
                <w:color w:val="000000"/>
                <w:sz w:val="20"/>
              </w:rPr>
              <w:t>P</w:t>
            </w:r>
            <w:r w:rsidRPr="005711AC">
              <w:rPr>
                <w:b/>
                <w:color w:val="000000"/>
                <w:sz w:val="20"/>
              </w:rPr>
              <w:t>esos</w:t>
            </w:r>
          </w:p>
        </w:tc>
        <w:tc>
          <w:tcPr>
            <w:tcW w:w="1624" w:type="pct"/>
            <w:gridSpan w:val="3"/>
            <w:tcBorders>
              <w:top w:val="nil"/>
              <w:left w:val="nil"/>
              <w:bottom w:val="nil"/>
              <w:right w:val="nil"/>
            </w:tcBorders>
            <w:shd w:val="clear" w:color="auto" w:fill="auto"/>
            <w:vAlign w:val="center"/>
          </w:tcPr>
          <w:p w14:paraId="3D6E6776" w14:textId="77777777" w:rsidR="00F33432" w:rsidRPr="005711AC" w:rsidRDefault="00F33432" w:rsidP="00B4799F">
            <w:pPr>
              <w:jc w:val="left"/>
              <w:rPr>
                <w:b/>
                <w:color w:val="000000"/>
                <w:sz w:val="20"/>
              </w:rPr>
            </w:pPr>
            <w:r w:rsidRPr="005711AC">
              <w:rPr>
                <w:b/>
                <w:color w:val="000000"/>
                <w:sz w:val="20"/>
              </w:rPr>
              <w:t xml:space="preserve">    Captados en </w:t>
            </w:r>
            <w:r w:rsidR="00F44840" w:rsidRPr="005711AC">
              <w:rPr>
                <w:b/>
                <w:color w:val="000000"/>
                <w:sz w:val="20"/>
              </w:rPr>
              <w:t>D</w:t>
            </w:r>
            <w:r w:rsidRPr="005711AC">
              <w:rPr>
                <w:b/>
                <w:color w:val="000000"/>
                <w:sz w:val="20"/>
              </w:rPr>
              <w:t>ólares</w:t>
            </w:r>
          </w:p>
        </w:tc>
      </w:tr>
      <w:tr w:rsidR="00684446" w:rsidRPr="00287DFB" w14:paraId="3048E641" w14:textId="77777777" w:rsidTr="00F33432">
        <w:trPr>
          <w:gridAfter w:val="1"/>
          <w:wAfter w:w="530" w:type="pct"/>
          <w:trHeight w:val="268"/>
        </w:trPr>
        <w:tc>
          <w:tcPr>
            <w:tcW w:w="1544" w:type="pct"/>
            <w:vMerge/>
            <w:tcBorders>
              <w:left w:val="nil"/>
              <w:bottom w:val="single" w:sz="8" w:space="0" w:color="000000"/>
              <w:right w:val="nil"/>
            </w:tcBorders>
            <w:vAlign w:val="center"/>
          </w:tcPr>
          <w:p w14:paraId="1393BF27" w14:textId="77777777" w:rsidR="00F33432" w:rsidRPr="00287DFB" w:rsidRDefault="00F33432" w:rsidP="00B4799F">
            <w:pPr>
              <w:jc w:val="left"/>
              <w:rPr>
                <w:b/>
                <w:color w:val="000000"/>
                <w:sz w:val="20"/>
              </w:rPr>
            </w:pPr>
          </w:p>
        </w:tc>
        <w:tc>
          <w:tcPr>
            <w:tcW w:w="608" w:type="pct"/>
            <w:tcBorders>
              <w:top w:val="nil"/>
              <w:left w:val="nil"/>
              <w:bottom w:val="single" w:sz="8" w:space="0" w:color="auto"/>
              <w:right w:val="nil"/>
            </w:tcBorders>
            <w:shd w:val="clear" w:color="auto" w:fill="auto"/>
            <w:vAlign w:val="center"/>
          </w:tcPr>
          <w:p w14:paraId="261904AD" w14:textId="77777777" w:rsidR="00F33432" w:rsidRPr="005711AC" w:rsidRDefault="00F33432" w:rsidP="00F33432">
            <w:pPr>
              <w:rPr>
                <w:b/>
                <w:color w:val="000000"/>
                <w:sz w:val="20"/>
              </w:rPr>
            </w:pPr>
            <w:r w:rsidRPr="005711AC">
              <w:rPr>
                <w:b/>
                <w:color w:val="000000"/>
                <w:sz w:val="20"/>
              </w:rPr>
              <w:t>30/06/2020</w:t>
            </w:r>
          </w:p>
        </w:tc>
        <w:tc>
          <w:tcPr>
            <w:tcW w:w="610" w:type="pct"/>
            <w:tcBorders>
              <w:top w:val="nil"/>
              <w:left w:val="nil"/>
              <w:bottom w:val="single" w:sz="8" w:space="0" w:color="auto"/>
              <w:right w:val="nil"/>
            </w:tcBorders>
            <w:shd w:val="clear" w:color="auto" w:fill="auto"/>
            <w:vAlign w:val="center"/>
          </w:tcPr>
          <w:p w14:paraId="28D51B98" w14:textId="77777777" w:rsidR="00F33432" w:rsidRPr="005711AC" w:rsidRDefault="00F33432" w:rsidP="00F33432">
            <w:pPr>
              <w:ind w:firstLine="107"/>
              <w:rPr>
                <w:b/>
                <w:color w:val="000000"/>
                <w:sz w:val="20"/>
              </w:rPr>
            </w:pPr>
            <w:r w:rsidRPr="005711AC">
              <w:rPr>
                <w:b/>
                <w:color w:val="000000"/>
                <w:sz w:val="20"/>
              </w:rPr>
              <w:t>31/12/2019</w:t>
            </w:r>
          </w:p>
        </w:tc>
        <w:tc>
          <w:tcPr>
            <w:tcW w:w="614" w:type="pct"/>
            <w:tcBorders>
              <w:top w:val="nil"/>
              <w:left w:val="nil"/>
              <w:bottom w:val="single" w:sz="8" w:space="0" w:color="auto"/>
              <w:right w:val="nil"/>
            </w:tcBorders>
            <w:shd w:val="clear" w:color="auto" w:fill="auto"/>
            <w:vAlign w:val="center"/>
          </w:tcPr>
          <w:p w14:paraId="12905948" w14:textId="77777777" w:rsidR="00F33432" w:rsidRPr="00287DFB" w:rsidRDefault="00F33432" w:rsidP="00F33432">
            <w:pPr>
              <w:rPr>
                <w:b/>
                <w:color w:val="000000"/>
                <w:sz w:val="20"/>
              </w:rPr>
            </w:pPr>
          </w:p>
        </w:tc>
        <w:tc>
          <w:tcPr>
            <w:tcW w:w="547" w:type="pct"/>
            <w:tcBorders>
              <w:top w:val="nil"/>
              <w:left w:val="nil"/>
              <w:bottom w:val="single" w:sz="8" w:space="0" w:color="auto"/>
              <w:right w:val="nil"/>
            </w:tcBorders>
            <w:shd w:val="clear" w:color="auto" w:fill="auto"/>
            <w:vAlign w:val="center"/>
          </w:tcPr>
          <w:p w14:paraId="46BDE870" w14:textId="77777777" w:rsidR="00F33432" w:rsidRPr="005711AC" w:rsidRDefault="00F33432" w:rsidP="00F33432">
            <w:pPr>
              <w:rPr>
                <w:b/>
                <w:color w:val="000000"/>
                <w:sz w:val="20"/>
              </w:rPr>
            </w:pPr>
            <w:r w:rsidRPr="005711AC">
              <w:rPr>
                <w:b/>
                <w:color w:val="000000"/>
                <w:sz w:val="20"/>
              </w:rPr>
              <w:t>30/06/2020</w:t>
            </w:r>
          </w:p>
        </w:tc>
        <w:tc>
          <w:tcPr>
            <w:tcW w:w="547" w:type="pct"/>
            <w:tcBorders>
              <w:top w:val="nil"/>
              <w:left w:val="nil"/>
              <w:bottom w:val="single" w:sz="8" w:space="0" w:color="auto"/>
              <w:right w:val="nil"/>
            </w:tcBorders>
            <w:shd w:val="clear" w:color="auto" w:fill="auto"/>
            <w:vAlign w:val="center"/>
          </w:tcPr>
          <w:p w14:paraId="7E8ADCE3" w14:textId="77777777" w:rsidR="00F33432" w:rsidRPr="005711AC" w:rsidRDefault="00F33432" w:rsidP="00F33432">
            <w:pPr>
              <w:rPr>
                <w:b/>
                <w:color w:val="000000"/>
                <w:sz w:val="20"/>
              </w:rPr>
            </w:pPr>
            <w:r w:rsidRPr="005711AC">
              <w:rPr>
                <w:b/>
                <w:color w:val="000000"/>
                <w:sz w:val="20"/>
              </w:rPr>
              <w:t>31/12/2019</w:t>
            </w:r>
          </w:p>
        </w:tc>
      </w:tr>
      <w:tr w:rsidR="00684446" w:rsidRPr="00287DFB" w14:paraId="566F7ADC" w14:textId="77777777" w:rsidTr="00F33432">
        <w:trPr>
          <w:gridAfter w:val="1"/>
          <w:wAfter w:w="530" w:type="pct"/>
          <w:trHeight w:val="253"/>
        </w:trPr>
        <w:tc>
          <w:tcPr>
            <w:tcW w:w="1544" w:type="pct"/>
            <w:tcBorders>
              <w:top w:val="nil"/>
              <w:left w:val="nil"/>
              <w:bottom w:val="nil"/>
              <w:right w:val="nil"/>
            </w:tcBorders>
            <w:vAlign w:val="center"/>
          </w:tcPr>
          <w:p w14:paraId="77B613C4" w14:textId="77777777" w:rsidR="00F33432" w:rsidRPr="005711AC" w:rsidRDefault="00F33432" w:rsidP="00B4799F">
            <w:pPr>
              <w:jc w:val="left"/>
              <w:rPr>
                <w:color w:val="000000"/>
                <w:sz w:val="20"/>
              </w:rPr>
            </w:pPr>
            <w:r w:rsidRPr="005711AC">
              <w:rPr>
                <w:b/>
                <w:color w:val="000000"/>
                <w:sz w:val="20"/>
              </w:rPr>
              <w:t>Al sector privado no financiero y residente en el exterior</w:t>
            </w:r>
          </w:p>
        </w:tc>
        <w:tc>
          <w:tcPr>
            <w:tcW w:w="608" w:type="pct"/>
            <w:tcBorders>
              <w:top w:val="nil"/>
              <w:left w:val="nil"/>
              <w:bottom w:val="nil"/>
              <w:right w:val="nil"/>
            </w:tcBorders>
            <w:shd w:val="clear" w:color="auto" w:fill="auto"/>
            <w:noWrap/>
            <w:vAlign w:val="bottom"/>
          </w:tcPr>
          <w:p w14:paraId="1F214356" w14:textId="77777777" w:rsidR="00F33432" w:rsidRPr="00287DFB" w:rsidRDefault="00F33432" w:rsidP="00F33432">
            <w:pPr>
              <w:jc w:val="both"/>
              <w:rPr>
                <w:color w:val="000000"/>
                <w:sz w:val="20"/>
              </w:rPr>
            </w:pPr>
          </w:p>
        </w:tc>
        <w:tc>
          <w:tcPr>
            <w:tcW w:w="610" w:type="pct"/>
            <w:tcBorders>
              <w:top w:val="nil"/>
              <w:left w:val="nil"/>
              <w:bottom w:val="nil"/>
              <w:right w:val="nil"/>
            </w:tcBorders>
            <w:shd w:val="clear" w:color="auto" w:fill="auto"/>
            <w:noWrap/>
            <w:vAlign w:val="bottom"/>
          </w:tcPr>
          <w:p w14:paraId="5A20FAE7" w14:textId="77777777" w:rsidR="00F33432" w:rsidRPr="00287DFB" w:rsidRDefault="00F33432" w:rsidP="00F33432">
            <w:pPr>
              <w:rPr>
                <w:color w:val="000000"/>
                <w:sz w:val="20"/>
              </w:rPr>
            </w:pPr>
          </w:p>
        </w:tc>
        <w:tc>
          <w:tcPr>
            <w:tcW w:w="614" w:type="pct"/>
            <w:tcBorders>
              <w:top w:val="nil"/>
              <w:left w:val="nil"/>
              <w:bottom w:val="nil"/>
              <w:right w:val="nil"/>
            </w:tcBorders>
            <w:shd w:val="clear" w:color="auto" w:fill="auto"/>
          </w:tcPr>
          <w:p w14:paraId="3E4666C1" w14:textId="77777777" w:rsidR="00F33432" w:rsidRPr="00287DFB" w:rsidRDefault="00F33432" w:rsidP="00F33432">
            <w:pPr>
              <w:rPr>
                <w:color w:val="000000"/>
                <w:sz w:val="20"/>
              </w:rPr>
            </w:pPr>
          </w:p>
        </w:tc>
        <w:tc>
          <w:tcPr>
            <w:tcW w:w="547" w:type="pct"/>
            <w:tcBorders>
              <w:top w:val="nil"/>
              <w:left w:val="nil"/>
              <w:bottom w:val="nil"/>
              <w:right w:val="nil"/>
            </w:tcBorders>
            <w:shd w:val="clear" w:color="auto" w:fill="auto"/>
            <w:noWrap/>
            <w:vAlign w:val="bottom"/>
          </w:tcPr>
          <w:p w14:paraId="2DE0D71A" w14:textId="77777777" w:rsidR="00F33432" w:rsidRPr="00287DFB" w:rsidRDefault="00F33432" w:rsidP="00F33432">
            <w:pPr>
              <w:rPr>
                <w:color w:val="000000"/>
                <w:sz w:val="20"/>
              </w:rPr>
            </w:pPr>
          </w:p>
        </w:tc>
        <w:tc>
          <w:tcPr>
            <w:tcW w:w="547" w:type="pct"/>
            <w:tcBorders>
              <w:top w:val="nil"/>
              <w:left w:val="nil"/>
              <w:bottom w:val="nil"/>
              <w:right w:val="nil"/>
            </w:tcBorders>
            <w:shd w:val="clear" w:color="auto" w:fill="auto"/>
            <w:noWrap/>
            <w:vAlign w:val="bottom"/>
          </w:tcPr>
          <w:p w14:paraId="25A8C3E2" w14:textId="77777777" w:rsidR="00F33432" w:rsidRPr="00287DFB" w:rsidRDefault="00F33432" w:rsidP="00F33432">
            <w:pPr>
              <w:rPr>
                <w:color w:val="000000"/>
                <w:sz w:val="20"/>
              </w:rPr>
            </w:pPr>
          </w:p>
        </w:tc>
      </w:tr>
      <w:tr w:rsidR="00684446" w:rsidRPr="00287DFB" w14:paraId="5B4A3EC8" w14:textId="77777777" w:rsidTr="00F33432">
        <w:trPr>
          <w:gridAfter w:val="1"/>
          <w:wAfter w:w="530" w:type="pct"/>
          <w:trHeight w:val="87"/>
        </w:trPr>
        <w:tc>
          <w:tcPr>
            <w:tcW w:w="1544" w:type="pct"/>
            <w:tcBorders>
              <w:top w:val="nil"/>
              <w:left w:val="nil"/>
              <w:bottom w:val="nil"/>
              <w:right w:val="nil"/>
            </w:tcBorders>
            <w:shd w:val="clear" w:color="auto" w:fill="auto"/>
            <w:vAlign w:val="center"/>
          </w:tcPr>
          <w:p w14:paraId="0DC927E3" w14:textId="77777777" w:rsidR="007A6F28" w:rsidRPr="005711AC" w:rsidRDefault="007A6F28" w:rsidP="007A6F28">
            <w:pPr>
              <w:jc w:val="left"/>
              <w:rPr>
                <w:sz w:val="20"/>
              </w:rPr>
            </w:pPr>
            <w:r w:rsidRPr="005711AC">
              <w:rPr>
                <w:b/>
                <w:sz w:val="20"/>
              </w:rPr>
              <w:t>Depósitos</w:t>
            </w:r>
          </w:p>
        </w:tc>
        <w:tc>
          <w:tcPr>
            <w:tcW w:w="608" w:type="pct"/>
            <w:tcBorders>
              <w:top w:val="nil"/>
              <w:left w:val="nil"/>
              <w:bottom w:val="nil"/>
              <w:right w:val="nil"/>
            </w:tcBorders>
            <w:shd w:val="clear" w:color="auto" w:fill="auto"/>
            <w:noWrap/>
            <w:vAlign w:val="center"/>
          </w:tcPr>
          <w:p w14:paraId="790BDA65" w14:textId="77777777" w:rsidR="007A6F28" w:rsidRPr="005711AC" w:rsidRDefault="007A6F28" w:rsidP="007A6F28">
            <w:pPr>
              <w:jc w:val="right"/>
              <w:rPr>
                <w:sz w:val="20"/>
              </w:rPr>
            </w:pPr>
            <w:r w:rsidRPr="005711AC">
              <w:rPr>
                <w:b/>
                <w:sz w:val="20"/>
              </w:rPr>
              <w:t>7.683.588</w:t>
            </w:r>
          </w:p>
        </w:tc>
        <w:tc>
          <w:tcPr>
            <w:tcW w:w="610" w:type="pct"/>
            <w:tcBorders>
              <w:top w:val="nil"/>
              <w:left w:val="nil"/>
              <w:bottom w:val="nil"/>
              <w:right w:val="nil"/>
            </w:tcBorders>
            <w:shd w:val="clear" w:color="auto" w:fill="auto"/>
            <w:noWrap/>
            <w:vAlign w:val="center"/>
          </w:tcPr>
          <w:p w14:paraId="56C657F7" w14:textId="77777777" w:rsidR="007A6F28" w:rsidRPr="005711AC" w:rsidRDefault="007A6F28" w:rsidP="007A6F28">
            <w:pPr>
              <w:ind w:right="47"/>
              <w:jc w:val="right"/>
              <w:rPr>
                <w:sz w:val="20"/>
              </w:rPr>
            </w:pPr>
            <w:r w:rsidRPr="005711AC">
              <w:rPr>
                <w:b/>
                <w:color w:val="000000"/>
                <w:sz w:val="20"/>
              </w:rPr>
              <w:t>5.405.043</w:t>
            </w:r>
          </w:p>
        </w:tc>
        <w:tc>
          <w:tcPr>
            <w:tcW w:w="614" w:type="pct"/>
            <w:tcBorders>
              <w:top w:val="nil"/>
              <w:left w:val="nil"/>
              <w:bottom w:val="nil"/>
              <w:right w:val="nil"/>
            </w:tcBorders>
            <w:shd w:val="clear" w:color="auto" w:fill="auto"/>
            <w:vAlign w:val="center"/>
          </w:tcPr>
          <w:p w14:paraId="12298190" w14:textId="77777777" w:rsidR="007A6F28" w:rsidRPr="005711AC" w:rsidRDefault="007A6F28" w:rsidP="007A6F28">
            <w:pPr>
              <w:jc w:val="right"/>
              <w:rPr>
                <w:color w:val="000000"/>
                <w:sz w:val="20"/>
              </w:rPr>
            </w:pPr>
          </w:p>
        </w:tc>
        <w:tc>
          <w:tcPr>
            <w:tcW w:w="547" w:type="pct"/>
            <w:tcBorders>
              <w:top w:val="nil"/>
              <w:left w:val="nil"/>
              <w:bottom w:val="nil"/>
              <w:right w:val="nil"/>
            </w:tcBorders>
            <w:shd w:val="clear" w:color="auto" w:fill="auto"/>
            <w:noWrap/>
            <w:vAlign w:val="center"/>
          </w:tcPr>
          <w:p w14:paraId="5D5C3B31" w14:textId="77777777" w:rsidR="007A6F28" w:rsidRPr="005711AC" w:rsidRDefault="007A6F28" w:rsidP="007A6F28">
            <w:pPr>
              <w:jc w:val="right"/>
              <w:rPr>
                <w:color w:val="000000"/>
                <w:sz w:val="20"/>
              </w:rPr>
            </w:pPr>
          </w:p>
        </w:tc>
        <w:tc>
          <w:tcPr>
            <w:tcW w:w="547" w:type="pct"/>
            <w:tcBorders>
              <w:top w:val="nil"/>
              <w:left w:val="nil"/>
              <w:bottom w:val="nil"/>
              <w:right w:val="nil"/>
            </w:tcBorders>
            <w:shd w:val="clear" w:color="auto" w:fill="auto"/>
            <w:noWrap/>
            <w:vAlign w:val="center"/>
          </w:tcPr>
          <w:p w14:paraId="3657A463" w14:textId="77777777" w:rsidR="007A6F28" w:rsidRPr="00287DFB" w:rsidRDefault="007A6F28" w:rsidP="007A6F28">
            <w:pPr>
              <w:jc w:val="right"/>
              <w:rPr>
                <w:color w:val="000000"/>
                <w:sz w:val="20"/>
              </w:rPr>
            </w:pPr>
            <w:r w:rsidRPr="00287DFB">
              <w:rPr>
                <w:color w:val="000000"/>
                <w:sz w:val="20"/>
                <w:szCs w:val="20"/>
              </w:rPr>
              <w:t>-</w:t>
            </w:r>
          </w:p>
        </w:tc>
      </w:tr>
      <w:tr w:rsidR="00684446" w:rsidRPr="00287DFB" w14:paraId="01DCED55" w14:textId="77777777" w:rsidTr="00F33432">
        <w:trPr>
          <w:gridAfter w:val="1"/>
          <w:wAfter w:w="530" w:type="pct"/>
          <w:trHeight w:val="253"/>
        </w:trPr>
        <w:tc>
          <w:tcPr>
            <w:tcW w:w="1544" w:type="pct"/>
            <w:tcBorders>
              <w:top w:val="nil"/>
              <w:left w:val="nil"/>
              <w:bottom w:val="nil"/>
              <w:right w:val="nil"/>
            </w:tcBorders>
            <w:shd w:val="clear" w:color="auto" w:fill="auto"/>
            <w:vAlign w:val="center"/>
          </w:tcPr>
          <w:p w14:paraId="4A57702C" w14:textId="77777777" w:rsidR="007A6F28" w:rsidRPr="005711AC" w:rsidRDefault="007A6F28" w:rsidP="007A6F28">
            <w:pPr>
              <w:jc w:val="left"/>
              <w:rPr>
                <w:sz w:val="20"/>
              </w:rPr>
            </w:pPr>
            <w:r w:rsidRPr="005711AC">
              <w:rPr>
                <w:b/>
                <w:sz w:val="20"/>
              </w:rPr>
              <w:t>Otros pasivos financieros</w:t>
            </w:r>
          </w:p>
        </w:tc>
        <w:tc>
          <w:tcPr>
            <w:tcW w:w="608" w:type="pct"/>
            <w:tcBorders>
              <w:top w:val="nil"/>
              <w:left w:val="nil"/>
              <w:bottom w:val="nil"/>
              <w:right w:val="nil"/>
            </w:tcBorders>
            <w:shd w:val="clear" w:color="auto" w:fill="auto"/>
            <w:vAlign w:val="center"/>
          </w:tcPr>
          <w:p w14:paraId="177728F2" w14:textId="77777777" w:rsidR="007A6F28" w:rsidRPr="005711AC" w:rsidRDefault="007A6F28" w:rsidP="007A6F28">
            <w:pPr>
              <w:jc w:val="right"/>
              <w:rPr>
                <w:sz w:val="20"/>
              </w:rPr>
            </w:pPr>
            <w:r w:rsidRPr="005711AC">
              <w:rPr>
                <w:b/>
                <w:sz w:val="20"/>
              </w:rPr>
              <w:t>449.899</w:t>
            </w:r>
          </w:p>
        </w:tc>
        <w:tc>
          <w:tcPr>
            <w:tcW w:w="610" w:type="pct"/>
            <w:tcBorders>
              <w:top w:val="nil"/>
              <w:left w:val="nil"/>
              <w:bottom w:val="nil"/>
              <w:right w:val="nil"/>
            </w:tcBorders>
            <w:shd w:val="clear" w:color="auto" w:fill="auto"/>
            <w:vAlign w:val="center"/>
          </w:tcPr>
          <w:p w14:paraId="516A810A" w14:textId="77777777" w:rsidR="007A6F28" w:rsidRPr="005711AC" w:rsidRDefault="007A6F28" w:rsidP="007A6F28">
            <w:pPr>
              <w:jc w:val="right"/>
              <w:rPr>
                <w:sz w:val="20"/>
              </w:rPr>
            </w:pPr>
            <w:r w:rsidRPr="005711AC">
              <w:rPr>
                <w:b/>
                <w:color w:val="000000"/>
                <w:sz w:val="20"/>
              </w:rPr>
              <w:t>704.631</w:t>
            </w:r>
          </w:p>
        </w:tc>
        <w:tc>
          <w:tcPr>
            <w:tcW w:w="614" w:type="pct"/>
            <w:tcBorders>
              <w:top w:val="nil"/>
              <w:left w:val="nil"/>
              <w:bottom w:val="nil"/>
              <w:right w:val="nil"/>
            </w:tcBorders>
            <w:shd w:val="clear" w:color="auto" w:fill="auto"/>
            <w:vAlign w:val="center"/>
          </w:tcPr>
          <w:p w14:paraId="7DE52E27" w14:textId="77777777" w:rsidR="007A6F28" w:rsidRPr="00287DFB" w:rsidDel="00884B6F" w:rsidRDefault="007A6F28" w:rsidP="007A6F28">
            <w:pPr>
              <w:jc w:val="right"/>
              <w:rPr>
                <w:sz w:val="20"/>
              </w:rPr>
            </w:pPr>
          </w:p>
        </w:tc>
        <w:tc>
          <w:tcPr>
            <w:tcW w:w="547" w:type="pct"/>
            <w:tcBorders>
              <w:top w:val="nil"/>
              <w:left w:val="nil"/>
              <w:bottom w:val="nil"/>
              <w:right w:val="nil"/>
            </w:tcBorders>
            <w:shd w:val="clear" w:color="auto" w:fill="auto"/>
            <w:vAlign w:val="center"/>
          </w:tcPr>
          <w:p w14:paraId="5C287FFC" w14:textId="77777777" w:rsidR="007A6F28" w:rsidRPr="005711AC" w:rsidRDefault="007A6F28" w:rsidP="007A6F28">
            <w:pPr>
              <w:jc w:val="right"/>
              <w:rPr>
                <w:sz w:val="20"/>
              </w:rPr>
            </w:pPr>
            <w:r w:rsidRPr="005711AC">
              <w:rPr>
                <w:sz w:val="20"/>
              </w:rPr>
              <w:t>23.248</w:t>
            </w:r>
          </w:p>
        </w:tc>
        <w:tc>
          <w:tcPr>
            <w:tcW w:w="547" w:type="pct"/>
            <w:tcBorders>
              <w:top w:val="nil"/>
              <w:left w:val="nil"/>
              <w:bottom w:val="nil"/>
              <w:right w:val="nil"/>
            </w:tcBorders>
            <w:shd w:val="clear" w:color="auto" w:fill="auto"/>
            <w:vAlign w:val="center"/>
          </w:tcPr>
          <w:p w14:paraId="18C2BD17" w14:textId="77777777" w:rsidR="007A6F28" w:rsidRPr="005711AC" w:rsidRDefault="007A6F28" w:rsidP="007A6F28">
            <w:pPr>
              <w:jc w:val="right"/>
              <w:rPr>
                <w:sz w:val="20"/>
              </w:rPr>
            </w:pPr>
            <w:r w:rsidRPr="005711AC">
              <w:rPr>
                <w:sz w:val="20"/>
              </w:rPr>
              <w:t>31.512</w:t>
            </w:r>
          </w:p>
        </w:tc>
      </w:tr>
      <w:tr w:rsidR="00684446" w:rsidRPr="00287DFB" w14:paraId="752F11DC" w14:textId="77777777" w:rsidTr="00F33432">
        <w:trPr>
          <w:gridAfter w:val="1"/>
          <w:wAfter w:w="530" w:type="pct"/>
          <w:trHeight w:val="170"/>
        </w:trPr>
        <w:tc>
          <w:tcPr>
            <w:tcW w:w="1544" w:type="pct"/>
            <w:tcBorders>
              <w:top w:val="nil"/>
              <w:left w:val="nil"/>
              <w:bottom w:val="nil"/>
              <w:right w:val="nil"/>
            </w:tcBorders>
            <w:shd w:val="clear" w:color="auto" w:fill="auto"/>
            <w:vAlign w:val="center"/>
          </w:tcPr>
          <w:p w14:paraId="13897E6B" w14:textId="77777777" w:rsidR="007A6F28" w:rsidRPr="005711AC" w:rsidRDefault="007A6F28" w:rsidP="007A6F28">
            <w:pPr>
              <w:jc w:val="left"/>
              <w:rPr>
                <w:sz w:val="20"/>
              </w:rPr>
            </w:pPr>
            <w:r w:rsidRPr="005711AC">
              <w:rPr>
                <w:b/>
                <w:sz w:val="20"/>
              </w:rPr>
              <w:t>Financiaciones recibidas del BCRA y otras instituciones financieras</w:t>
            </w:r>
          </w:p>
        </w:tc>
        <w:tc>
          <w:tcPr>
            <w:tcW w:w="608" w:type="pct"/>
            <w:tcBorders>
              <w:top w:val="nil"/>
              <w:left w:val="nil"/>
              <w:bottom w:val="nil"/>
              <w:right w:val="nil"/>
            </w:tcBorders>
            <w:shd w:val="clear" w:color="auto" w:fill="auto"/>
            <w:vAlign w:val="center"/>
          </w:tcPr>
          <w:p w14:paraId="1CC38C9E" w14:textId="77777777" w:rsidR="007A6F28" w:rsidRPr="005711AC" w:rsidRDefault="007A6F28" w:rsidP="007A6F28">
            <w:pPr>
              <w:jc w:val="right"/>
              <w:rPr>
                <w:sz w:val="20"/>
              </w:rPr>
            </w:pPr>
            <w:r w:rsidRPr="005711AC">
              <w:rPr>
                <w:b/>
                <w:sz w:val="20"/>
              </w:rPr>
              <w:t>6.295</w:t>
            </w:r>
          </w:p>
        </w:tc>
        <w:tc>
          <w:tcPr>
            <w:tcW w:w="610" w:type="pct"/>
            <w:tcBorders>
              <w:top w:val="nil"/>
              <w:left w:val="nil"/>
              <w:bottom w:val="nil"/>
              <w:right w:val="nil"/>
            </w:tcBorders>
            <w:shd w:val="clear" w:color="auto" w:fill="auto"/>
            <w:vAlign w:val="center"/>
          </w:tcPr>
          <w:p w14:paraId="14F6474B" w14:textId="77777777" w:rsidR="007A6F28" w:rsidRPr="005711AC" w:rsidRDefault="007A6F28" w:rsidP="007A6F28">
            <w:pPr>
              <w:jc w:val="right"/>
              <w:rPr>
                <w:sz w:val="20"/>
              </w:rPr>
            </w:pPr>
            <w:r w:rsidRPr="005711AC">
              <w:rPr>
                <w:b/>
                <w:color w:val="000000"/>
                <w:sz w:val="20"/>
              </w:rPr>
              <w:t>2.717</w:t>
            </w:r>
          </w:p>
        </w:tc>
        <w:tc>
          <w:tcPr>
            <w:tcW w:w="614" w:type="pct"/>
            <w:tcBorders>
              <w:top w:val="nil"/>
              <w:left w:val="nil"/>
              <w:bottom w:val="nil"/>
              <w:right w:val="nil"/>
            </w:tcBorders>
            <w:shd w:val="clear" w:color="auto" w:fill="auto"/>
            <w:vAlign w:val="center"/>
          </w:tcPr>
          <w:p w14:paraId="4719BD12"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4177378D"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159AF82A" w14:textId="77777777" w:rsidR="007A6F28" w:rsidRPr="00287DFB" w:rsidRDefault="007A6F28" w:rsidP="007A6F28">
            <w:pPr>
              <w:jc w:val="right"/>
              <w:rPr>
                <w:sz w:val="20"/>
              </w:rPr>
            </w:pPr>
            <w:r w:rsidRPr="00287DFB">
              <w:rPr>
                <w:sz w:val="20"/>
                <w:szCs w:val="20"/>
              </w:rPr>
              <w:t>-</w:t>
            </w:r>
          </w:p>
        </w:tc>
      </w:tr>
      <w:tr w:rsidR="00684446" w:rsidRPr="00287DFB" w14:paraId="323C69BC" w14:textId="77777777" w:rsidTr="00F33432">
        <w:trPr>
          <w:gridAfter w:val="1"/>
          <w:wAfter w:w="530" w:type="pct"/>
          <w:trHeight w:val="253"/>
        </w:trPr>
        <w:tc>
          <w:tcPr>
            <w:tcW w:w="1544" w:type="pct"/>
            <w:tcBorders>
              <w:top w:val="nil"/>
              <w:left w:val="nil"/>
              <w:bottom w:val="nil"/>
              <w:right w:val="nil"/>
            </w:tcBorders>
            <w:shd w:val="clear" w:color="auto" w:fill="auto"/>
            <w:vAlign w:val="center"/>
          </w:tcPr>
          <w:p w14:paraId="29CD2460" w14:textId="77777777" w:rsidR="007A6F28" w:rsidRPr="005711AC" w:rsidRDefault="007A6F28" w:rsidP="007A6F28">
            <w:pPr>
              <w:jc w:val="left"/>
              <w:rPr>
                <w:sz w:val="20"/>
              </w:rPr>
            </w:pPr>
            <w:r w:rsidRPr="005711AC">
              <w:rPr>
                <w:b/>
                <w:sz w:val="20"/>
              </w:rPr>
              <w:t>Obligaciones negociables emitidas</w:t>
            </w:r>
          </w:p>
        </w:tc>
        <w:tc>
          <w:tcPr>
            <w:tcW w:w="608" w:type="pct"/>
            <w:tcBorders>
              <w:top w:val="nil"/>
              <w:left w:val="nil"/>
              <w:bottom w:val="nil"/>
              <w:right w:val="nil"/>
            </w:tcBorders>
            <w:shd w:val="clear" w:color="auto" w:fill="auto"/>
            <w:vAlign w:val="center"/>
          </w:tcPr>
          <w:p w14:paraId="3DF94FAA" w14:textId="77777777" w:rsidR="007A6F28" w:rsidRPr="005711AC" w:rsidRDefault="007A6F28" w:rsidP="007A6F28">
            <w:pPr>
              <w:jc w:val="right"/>
              <w:rPr>
                <w:sz w:val="20"/>
              </w:rPr>
            </w:pPr>
            <w:r w:rsidRPr="005711AC">
              <w:rPr>
                <w:b/>
                <w:sz w:val="20"/>
              </w:rPr>
              <w:t>230.148</w:t>
            </w:r>
          </w:p>
        </w:tc>
        <w:tc>
          <w:tcPr>
            <w:tcW w:w="610" w:type="pct"/>
            <w:tcBorders>
              <w:top w:val="nil"/>
              <w:left w:val="nil"/>
              <w:bottom w:val="nil"/>
              <w:right w:val="nil"/>
            </w:tcBorders>
            <w:shd w:val="clear" w:color="auto" w:fill="auto"/>
            <w:vAlign w:val="center"/>
          </w:tcPr>
          <w:p w14:paraId="20720FF7" w14:textId="77777777" w:rsidR="007A6F28" w:rsidRPr="005711AC" w:rsidRDefault="007A6F28" w:rsidP="007A6F28">
            <w:pPr>
              <w:jc w:val="right"/>
              <w:rPr>
                <w:sz w:val="20"/>
              </w:rPr>
            </w:pPr>
            <w:r w:rsidRPr="005711AC">
              <w:rPr>
                <w:b/>
                <w:color w:val="000000"/>
                <w:sz w:val="20"/>
              </w:rPr>
              <w:t>1.849.156</w:t>
            </w:r>
          </w:p>
        </w:tc>
        <w:tc>
          <w:tcPr>
            <w:tcW w:w="614" w:type="pct"/>
            <w:tcBorders>
              <w:top w:val="nil"/>
              <w:left w:val="nil"/>
              <w:bottom w:val="nil"/>
              <w:right w:val="nil"/>
            </w:tcBorders>
            <w:shd w:val="clear" w:color="auto" w:fill="auto"/>
            <w:vAlign w:val="center"/>
          </w:tcPr>
          <w:p w14:paraId="52DB3D16"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3FC36456"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45ED0DEF" w14:textId="77777777" w:rsidR="007A6F28" w:rsidRPr="00287DFB" w:rsidRDefault="007A6F28" w:rsidP="007A6F28">
            <w:pPr>
              <w:jc w:val="right"/>
              <w:rPr>
                <w:sz w:val="20"/>
              </w:rPr>
            </w:pPr>
            <w:r w:rsidRPr="00287DFB">
              <w:rPr>
                <w:sz w:val="20"/>
                <w:szCs w:val="20"/>
              </w:rPr>
              <w:t>-</w:t>
            </w:r>
          </w:p>
        </w:tc>
      </w:tr>
      <w:tr w:rsidR="00684446" w:rsidRPr="00287DFB" w14:paraId="6DE7D753" w14:textId="77777777" w:rsidTr="00F33432">
        <w:trPr>
          <w:gridAfter w:val="1"/>
          <w:wAfter w:w="530" w:type="pct"/>
          <w:trHeight w:val="253"/>
        </w:trPr>
        <w:tc>
          <w:tcPr>
            <w:tcW w:w="1544" w:type="pct"/>
            <w:tcBorders>
              <w:top w:val="nil"/>
              <w:left w:val="nil"/>
              <w:bottom w:val="nil"/>
              <w:right w:val="nil"/>
            </w:tcBorders>
            <w:shd w:val="clear" w:color="auto" w:fill="auto"/>
            <w:vAlign w:val="center"/>
          </w:tcPr>
          <w:p w14:paraId="52B117F4" w14:textId="77777777" w:rsidR="007A6F28" w:rsidRPr="005711AC" w:rsidRDefault="007A6F28" w:rsidP="007A6F28">
            <w:pPr>
              <w:jc w:val="left"/>
              <w:rPr>
                <w:b/>
                <w:sz w:val="20"/>
              </w:rPr>
            </w:pPr>
            <w:r w:rsidRPr="005711AC">
              <w:rPr>
                <w:b/>
                <w:sz w:val="20"/>
              </w:rPr>
              <w:t>Pasivo por impuesto a las ganancias corriente</w:t>
            </w:r>
          </w:p>
        </w:tc>
        <w:tc>
          <w:tcPr>
            <w:tcW w:w="608" w:type="pct"/>
            <w:tcBorders>
              <w:top w:val="nil"/>
              <w:left w:val="nil"/>
              <w:bottom w:val="nil"/>
              <w:right w:val="nil"/>
            </w:tcBorders>
            <w:shd w:val="clear" w:color="auto" w:fill="auto"/>
            <w:vAlign w:val="center"/>
          </w:tcPr>
          <w:p w14:paraId="6EF0D07E" w14:textId="77777777" w:rsidR="007A6F28" w:rsidRPr="005711AC" w:rsidRDefault="007A6F28" w:rsidP="007A6F28">
            <w:pPr>
              <w:jc w:val="right"/>
              <w:rPr>
                <w:b/>
                <w:sz w:val="20"/>
              </w:rPr>
            </w:pPr>
            <w:r w:rsidRPr="005711AC">
              <w:rPr>
                <w:b/>
                <w:sz w:val="20"/>
              </w:rPr>
              <w:t>-</w:t>
            </w:r>
          </w:p>
        </w:tc>
        <w:tc>
          <w:tcPr>
            <w:tcW w:w="610" w:type="pct"/>
            <w:tcBorders>
              <w:top w:val="nil"/>
              <w:left w:val="nil"/>
              <w:bottom w:val="nil"/>
              <w:right w:val="nil"/>
            </w:tcBorders>
            <w:shd w:val="clear" w:color="auto" w:fill="auto"/>
            <w:vAlign w:val="center"/>
          </w:tcPr>
          <w:p w14:paraId="277B5E59" w14:textId="77777777" w:rsidR="007A6F28" w:rsidRPr="005711AC" w:rsidRDefault="007A6F28" w:rsidP="007A6F28">
            <w:pPr>
              <w:jc w:val="right"/>
              <w:rPr>
                <w:sz w:val="20"/>
              </w:rPr>
            </w:pPr>
            <w:r w:rsidRPr="00287DFB">
              <w:rPr>
                <w:b/>
                <w:bCs/>
                <w:color w:val="000000"/>
                <w:sz w:val="20"/>
                <w:szCs w:val="20"/>
              </w:rPr>
              <w:t>0</w:t>
            </w:r>
          </w:p>
        </w:tc>
        <w:tc>
          <w:tcPr>
            <w:tcW w:w="614" w:type="pct"/>
            <w:tcBorders>
              <w:top w:val="nil"/>
              <w:left w:val="nil"/>
              <w:bottom w:val="nil"/>
              <w:right w:val="nil"/>
            </w:tcBorders>
            <w:vAlign w:val="center"/>
          </w:tcPr>
          <w:p w14:paraId="42DF3773"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085F1CAF"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43DC1A40" w14:textId="77777777" w:rsidR="007A6F28" w:rsidRPr="00287DFB" w:rsidRDefault="007A6F28" w:rsidP="007A6F28">
            <w:pPr>
              <w:jc w:val="right"/>
              <w:rPr>
                <w:sz w:val="20"/>
              </w:rPr>
            </w:pPr>
          </w:p>
        </w:tc>
      </w:tr>
      <w:tr w:rsidR="00684446" w:rsidRPr="00287DFB" w14:paraId="6DF3F4A3" w14:textId="77777777" w:rsidTr="00F33432">
        <w:trPr>
          <w:gridAfter w:val="1"/>
          <w:wAfter w:w="530" w:type="pct"/>
          <w:trHeight w:val="253"/>
        </w:trPr>
        <w:tc>
          <w:tcPr>
            <w:tcW w:w="1544" w:type="pct"/>
            <w:tcBorders>
              <w:top w:val="nil"/>
              <w:left w:val="nil"/>
              <w:bottom w:val="nil"/>
              <w:right w:val="nil"/>
            </w:tcBorders>
            <w:shd w:val="clear" w:color="auto" w:fill="auto"/>
            <w:vAlign w:val="center"/>
          </w:tcPr>
          <w:p w14:paraId="723C6F54" w14:textId="77777777" w:rsidR="007A6F28" w:rsidRPr="005711AC" w:rsidRDefault="007A6F28" w:rsidP="007A6F28">
            <w:pPr>
              <w:jc w:val="left"/>
              <w:rPr>
                <w:sz w:val="20"/>
              </w:rPr>
            </w:pPr>
            <w:r w:rsidRPr="005711AC">
              <w:rPr>
                <w:b/>
                <w:sz w:val="20"/>
              </w:rPr>
              <w:t>Provisiones</w:t>
            </w:r>
          </w:p>
        </w:tc>
        <w:tc>
          <w:tcPr>
            <w:tcW w:w="608" w:type="pct"/>
            <w:tcBorders>
              <w:top w:val="nil"/>
              <w:left w:val="nil"/>
              <w:bottom w:val="nil"/>
              <w:right w:val="nil"/>
            </w:tcBorders>
            <w:shd w:val="clear" w:color="auto" w:fill="auto"/>
            <w:vAlign w:val="center"/>
          </w:tcPr>
          <w:p w14:paraId="1387E42D" w14:textId="77777777" w:rsidR="007A6F28" w:rsidRPr="005711AC" w:rsidRDefault="007A6F28" w:rsidP="007A6F28">
            <w:pPr>
              <w:jc w:val="right"/>
              <w:rPr>
                <w:sz w:val="20"/>
              </w:rPr>
            </w:pPr>
            <w:r w:rsidRPr="005711AC">
              <w:rPr>
                <w:b/>
                <w:sz w:val="20"/>
              </w:rPr>
              <w:t>60.228</w:t>
            </w:r>
          </w:p>
        </w:tc>
        <w:tc>
          <w:tcPr>
            <w:tcW w:w="610" w:type="pct"/>
            <w:tcBorders>
              <w:top w:val="nil"/>
              <w:left w:val="nil"/>
              <w:bottom w:val="nil"/>
              <w:right w:val="nil"/>
            </w:tcBorders>
            <w:shd w:val="clear" w:color="auto" w:fill="auto"/>
            <w:vAlign w:val="center"/>
          </w:tcPr>
          <w:p w14:paraId="5F495329" w14:textId="77777777" w:rsidR="007A6F28" w:rsidRPr="005711AC" w:rsidRDefault="007A6F28" w:rsidP="007A6F28">
            <w:pPr>
              <w:jc w:val="right"/>
              <w:rPr>
                <w:sz w:val="20"/>
              </w:rPr>
            </w:pPr>
            <w:r w:rsidRPr="005711AC">
              <w:rPr>
                <w:b/>
                <w:color w:val="000000"/>
                <w:sz w:val="20"/>
              </w:rPr>
              <w:t>69.668</w:t>
            </w:r>
          </w:p>
        </w:tc>
        <w:tc>
          <w:tcPr>
            <w:tcW w:w="614" w:type="pct"/>
            <w:tcBorders>
              <w:top w:val="nil"/>
              <w:left w:val="nil"/>
              <w:bottom w:val="nil"/>
              <w:right w:val="nil"/>
            </w:tcBorders>
            <w:shd w:val="clear" w:color="auto" w:fill="auto"/>
            <w:vAlign w:val="center"/>
          </w:tcPr>
          <w:p w14:paraId="1B082A4F"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234BC715" w14:textId="77777777" w:rsidR="007A6F28" w:rsidRPr="005711AC" w:rsidRDefault="007A6F28" w:rsidP="007A6F28">
            <w:pPr>
              <w:jc w:val="right"/>
              <w:rPr>
                <w:color w:val="000000"/>
                <w:sz w:val="20"/>
              </w:rPr>
            </w:pPr>
          </w:p>
        </w:tc>
        <w:tc>
          <w:tcPr>
            <w:tcW w:w="547" w:type="pct"/>
            <w:tcBorders>
              <w:top w:val="nil"/>
              <w:left w:val="nil"/>
              <w:bottom w:val="nil"/>
              <w:right w:val="nil"/>
            </w:tcBorders>
            <w:shd w:val="clear" w:color="auto" w:fill="auto"/>
            <w:vAlign w:val="center"/>
          </w:tcPr>
          <w:p w14:paraId="2D2134D1" w14:textId="77777777" w:rsidR="007A6F28" w:rsidRPr="00287DFB" w:rsidRDefault="007A6F28" w:rsidP="007A6F28">
            <w:pPr>
              <w:jc w:val="right"/>
              <w:rPr>
                <w:color w:val="000000"/>
                <w:sz w:val="20"/>
              </w:rPr>
            </w:pPr>
            <w:r w:rsidRPr="00287DFB">
              <w:rPr>
                <w:sz w:val="20"/>
                <w:szCs w:val="20"/>
              </w:rPr>
              <w:t>-</w:t>
            </w:r>
          </w:p>
        </w:tc>
      </w:tr>
      <w:tr w:rsidR="00684446" w:rsidRPr="00287DFB" w14:paraId="101C4AB4" w14:textId="77777777" w:rsidTr="00F33432">
        <w:trPr>
          <w:gridAfter w:val="1"/>
          <w:wAfter w:w="530" w:type="pct"/>
          <w:trHeight w:val="253"/>
        </w:trPr>
        <w:tc>
          <w:tcPr>
            <w:tcW w:w="1544" w:type="pct"/>
            <w:tcBorders>
              <w:top w:val="nil"/>
              <w:left w:val="nil"/>
              <w:bottom w:val="nil"/>
              <w:right w:val="nil"/>
            </w:tcBorders>
            <w:shd w:val="clear" w:color="auto" w:fill="auto"/>
            <w:vAlign w:val="center"/>
          </w:tcPr>
          <w:p w14:paraId="42FD12B1" w14:textId="77777777" w:rsidR="007A6F28" w:rsidRPr="005711AC" w:rsidRDefault="007A6F28" w:rsidP="007A6F28">
            <w:pPr>
              <w:jc w:val="left"/>
              <w:rPr>
                <w:sz w:val="20"/>
              </w:rPr>
            </w:pPr>
            <w:r w:rsidRPr="005711AC">
              <w:rPr>
                <w:b/>
                <w:sz w:val="20"/>
              </w:rPr>
              <w:t>Otros pasivos no financieros</w:t>
            </w:r>
          </w:p>
        </w:tc>
        <w:tc>
          <w:tcPr>
            <w:tcW w:w="608" w:type="pct"/>
            <w:tcBorders>
              <w:top w:val="nil"/>
              <w:left w:val="nil"/>
              <w:bottom w:val="nil"/>
              <w:right w:val="nil"/>
            </w:tcBorders>
            <w:shd w:val="clear" w:color="auto" w:fill="auto"/>
            <w:vAlign w:val="center"/>
          </w:tcPr>
          <w:p w14:paraId="01C2E559" w14:textId="77777777" w:rsidR="007A6F28" w:rsidRPr="005711AC" w:rsidRDefault="007A6F28" w:rsidP="007A6F28">
            <w:pPr>
              <w:jc w:val="right"/>
              <w:rPr>
                <w:sz w:val="20"/>
              </w:rPr>
            </w:pPr>
            <w:r w:rsidRPr="005711AC">
              <w:rPr>
                <w:b/>
                <w:sz w:val="20"/>
              </w:rPr>
              <w:t>515.227</w:t>
            </w:r>
          </w:p>
        </w:tc>
        <w:tc>
          <w:tcPr>
            <w:tcW w:w="610" w:type="pct"/>
            <w:tcBorders>
              <w:top w:val="nil"/>
              <w:left w:val="nil"/>
              <w:bottom w:val="nil"/>
              <w:right w:val="nil"/>
            </w:tcBorders>
            <w:shd w:val="clear" w:color="auto" w:fill="auto"/>
            <w:vAlign w:val="center"/>
          </w:tcPr>
          <w:p w14:paraId="2CE54107" w14:textId="77777777" w:rsidR="007A6F28" w:rsidRPr="005711AC" w:rsidRDefault="007A6F28" w:rsidP="007A6F28">
            <w:pPr>
              <w:jc w:val="right"/>
              <w:rPr>
                <w:sz w:val="20"/>
              </w:rPr>
            </w:pPr>
            <w:r w:rsidRPr="005711AC">
              <w:rPr>
                <w:b/>
                <w:color w:val="000000"/>
                <w:sz w:val="20"/>
              </w:rPr>
              <w:t>434.517</w:t>
            </w:r>
          </w:p>
        </w:tc>
        <w:tc>
          <w:tcPr>
            <w:tcW w:w="614" w:type="pct"/>
            <w:tcBorders>
              <w:top w:val="nil"/>
              <w:left w:val="nil"/>
              <w:bottom w:val="nil"/>
              <w:right w:val="nil"/>
            </w:tcBorders>
            <w:shd w:val="clear" w:color="auto" w:fill="auto"/>
            <w:vAlign w:val="center"/>
          </w:tcPr>
          <w:p w14:paraId="71FC7E23"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7E7FF853" w14:textId="77777777" w:rsidR="007A6F28" w:rsidRPr="005711AC" w:rsidRDefault="007A6F28" w:rsidP="007A6F28">
            <w:pPr>
              <w:jc w:val="right"/>
              <w:rPr>
                <w:sz w:val="20"/>
              </w:rPr>
            </w:pPr>
          </w:p>
        </w:tc>
        <w:tc>
          <w:tcPr>
            <w:tcW w:w="547" w:type="pct"/>
            <w:tcBorders>
              <w:top w:val="nil"/>
              <w:left w:val="nil"/>
              <w:bottom w:val="nil"/>
              <w:right w:val="nil"/>
            </w:tcBorders>
            <w:shd w:val="clear" w:color="auto" w:fill="auto"/>
            <w:vAlign w:val="center"/>
          </w:tcPr>
          <w:p w14:paraId="0E6692D9" w14:textId="77777777" w:rsidR="007A6F28" w:rsidRPr="00287DFB" w:rsidRDefault="007A6F28" w:rsidP="007A6F28">
            <w:pPr>
              <w:jc w:val="right"/>
              <w:rPr>
                <w:sz w:val="20"/>
              </w:rPr>
            </w:pPr>
            <w:r w:rsidRPr="00287DFB">
              <w:rPr>
                <w:sz w:val="20"/>
                <w:szCs w:val="20"/>
              </w:rPr>
              <w:t>-</w:t>
            </w:r>
          </w:p>
        </w:tc>
      </w:tr>
      <w:tr w:rsidR="00684446" w:rsidRPr="00287DFB" w14:paraId="0A13A647" w14:textId="77777777" w:rsidTr="00F33432">
        <w:trPr>
          <w:gridAfter w:val="1"/>
          <w:wAfter w:w="530" w:type="pct"/>
          <w:trHeight w:val="253"/>
        </w:trPr>
        <w:tc>
          <w:tcPr>
            <w:tcW w:w="1544" w:type="pct"/>
            <w:tcBorders>
              <w:top w:val="nil"/>
              <w:left w:val="nil"/>
              <w:right w:val="nil"/>
            </w:tcBorders>
            <w:shd w:val="clear" w:color="auto" w:fill="auto"/>
            <w:vAlign w:val="center"/>
            <w:hideMark/>
          </w:tcPr>
          <w:p w14:paraId="286A93E3" w14:textId="77777777" w:rsidR="007A6F28" w:rsidRPr="005711AC" w:rsidRDefault="007A6F28" w:rsidP="007A6F28">
            <w:pPr>
              <w:jc w:val="left"/>
              <w:rPr>
                <w:color w:val="000000"/>
                <w:sz w:val="20"/>
              </w:rPr>
            </w:pPr>
          </w:p>
        </w:tc>
        <w:tc>
          <w:tcPr>
            <w:tcW w:w="608" w:type="pct"/>
            <w:tcBorders>
              <w:top w:val="nil"/>
              <w:left w:val="nil"/>
              <w:right w:val="nil"/>
            </w:tcBorders>
            <w:shd w:val="clear" w:color="auto" w:fill="auto"/>
            <w:vAlign w:val="center"/>
          </w:tcPr>
          <w:p w14:paraId="1BB843A8" w14:textId="77777777" w:rsidR="007A6F28" w:rsidRPr="005711AC" w:rsidRDefault="007A6F28" w:rsidP="007A6F28">
            <w:pPr>
              <w:jc w:val="right"/>
              <w:rPr>
                <w:color w:val="000000"/>
                <w:sz w:val="20"/>
              </w:rPr>
            </w:pPr>
          </w:p>
        </w:tc>
        <w:tc>
          <w:tcPr>
            <w:tcW w:w="610" w:type="pct"/>
            <w:tcBorders>
              <w:top w:val="nil"/>
              <w:left w:val="nil"/>
              <w:right w:val="nil"/>
            </w:tcBorders>
            <w:shd w:val="clear" w:color="auto" w:fill="auto"/>
            <w:vAlign w:val="center"/>
          </w:tcPr>
          <w:p w14:paraId="070855DB" w14:textId="77777777" w:rsidR="007A6F28" w:rsidRPr="005711AC" w:rsidRDefault="007A6F28" w:rsidP="007A6F28">
            <w:pPr>
              <w:jc w:val="right"/>
              <w:rPr>
                <w:color w:val="000000"/>
                <w:sz w:val="20"/>
              </w:rPr>
            </w:pPr>
          </w:p>
        </w:tc>
        <w:tc>
          <w:tcPr>
            <w:tcW w:w="614" w:type="pct"/>
            <w:tcBorders>
              <w:top w:val="nil"/>
              <w:left w:val="nil"/>
              <w:right w:val="nil"/>
            </w:tcBorders>
            <w:shd w:val="clear" w:color="auto" w:fill="auto"/>
          </w:tcPr>
          <w:p w14:paraId="65D27385" w14:textId="77777777" w:rsidR="007A6F28" w:rsidRPr="005711AC" w:rsidRDefault="007A6F28" w:rsidP="007A6F28">
            <w:pPr>
              <w:jc w:val="right"/>
              <w:rPr>
                <w:color w:val="000000"/>
                <w:sz w:val="20"/>
              </w:rPr>
            </w:pPr>
          </w:p>
        </w:tc>
        <w:tc>
          <w:tcPr>
            <w:tcW w:w="547" w:type="pct"/>
            <w:tcBorders>
              <w:top w:val="nil"/>
              <w:left w:val="nil"/>
              <w:right w:val="nil"/>
            </w:tcBorders>
            <w:shd w:val="clear" w:color="auto" w:fill="auto"/>
            <w:vAlign w:val="center"/>
          </w:tcPr>
          <w:p w14:paraId="55A6A1A9" w14:textId="77777777" w:rsidR="007A6F28" w:rsidRPr="005711AC" w:rsidRDefault="007A6F28" w:rsidP="007A6F28">
            <w:pPr>
              <w:jc w:val="right"/>
              <w:rPr>
                <w:color w:val="000000"/>
                <w:sz w:val="20"/>
              </w:rPr>
            </w:pPr>
          </w:p>
        </w:tc>
        <w:tc>
          <w:tcPr>
            <w:tcW w:w="547" w:type="pct"/>
            <w:tcBorders>
              <w:top w:val="nil"/>
              <w:left w:val="nil"/>
              <w:right w:val="nil"/>
            </w:tcBorders>
            <w:shd w:val="clear" w:color="auto" w:fill="auto"/>
            <w:vAlign w:val="center"/>
          </w:tcPr>
          <w:p w14:paraId="7494C342" w14:textId="77777777" w:rsidR="007A6F28" w:rsidRPr="00287DFB" w:rsidRDefault="007A6F28" w:rsidP="007A6F28">
            <w:pPr>
              <w:jc w:val="right"/>
              <w:rPr>
                <w:color w:val="000000"/>
                <w:sz w:val="20"/>
              </w:rPr>
            </w:pPr>
          </w:p>
        </w:tc>
      </w:tr>
      <w:tr w:rsidR="00684446" w:rsidRPr="00287DFB" w14:paraId="6B3C44A2" w14:textId="77777777" w:rsidTr="00F33432">
        <w:trPr>
          <w:gridAfter w:val="1"/>
          <w:wAfter w:w="530" w:type="pct"/>
          <w:trHeight w:val="253"/>
        </w:trPr>
        <w:tc>
          <w:tcPr>
            <w:tcW w:w="1544" w:type="pct"/>
            <w:tcBorders>
              <w:top w:val="nil"/>
              <w:left w:val="nil"/>
              <w:bottom w:val="single" w:sz="4" w:space="0" w:color="auto"/>
              <w:right w:val="nil"/>
            </w:tcBorders>
            <w:shd w:val="clear" w:color="auto" w:fill="auto"/>
            <w:vAlign w:val="center"/>
          </w:tcPr>
          <w:p w14:paraId="2EDEA977" w14:textId="77777777" w:rsidR="007A6F28" w:rsidRPr="005711AC" w:rsidRDefault="007A6F28" w:rsidP="007A6F28">
            <w:pPr>
              <w:jc w:val="left"/>
              <w:rPr>
                <w:color w:val="000000"/>
                <w:sz w:val="20"/>
              </w:rPr>
            </w:pPr>
            <w:r w:rsidRPr="005711AC">
              <w:rPr>
                <w:b/>
                <w:color w:val="000000"/>
                <w:sz w:val="20"/>
              </w:rPr>
              <w:t>Total del Pasivo</w:t>
            </w:r>
          </w:p>
        </w:tc>
        <w:tc>
          <w:tcPr>
            <w:tcW w:w="608" w:type="pct"/>
            <w:tcBorders>
              <w:top w:val="nil"/>
              <w:left w:val="nil"/>
              <w:bottom w:val="single" w:sz="4" w:space="0" w:color="auto"/>
              <w:right w:val="nil"/>
            </w:tcBorders>
            <w:shd w:val="clear" w:color="auto" w:fill="auto"/>
            <w:vAlign w:val="center"/>
          </w:tcPr>
          <w:p w14:paraId="2F18127F" w14:textId="77777777" w:rsidR="007A6F28" w:rsidRPr="005711AC" w:rsidRDefault="007A6F28" w:rsidP="007A6F28">
            <w:pPr>
              <w:ind w:right="47"/>
              <w:jc w:val="right"/>
              <w:rPr>
                <w:b/>
                <w:color w:val="000000"/>
                <w:sz w:val="20"/>
              </w:rPr>
            </w:pPr>
            <w:r w:rsidRPr="005711AC">
              <w:rPr>
                <w:b/>
                <w:sz w:val="20"/>
              </w:rPr>
              <w:t>8.945.385</w:t>
            </w:r>
          </w:p>
        </w:tc>
        <w:tc>
          <w:tcPr>
            <w:tcW w:w="610" w:type="pct"/>
            <w:tcBorders>
              <w:top w:val="nil"/>
              <w:left w:val="nil"/>
              <w:bottom w:val="single" w:sz="4" w:space="0" w:color="auto"/>
              <w:right w:val="nil"/>
            </w:tcBorders>
            <w:shd w:val="clear" w:color="auto" w:fill="auto"/>
            <w:vAlign w:val="center"/>
          </w:tcPr>
          <w:p w14:paraId="498A6AED" w14:textId="77777777" w:rsidR="007A6F28" w:rsidRPr="005711AC" w:rsidRDefault="007A6F28" w:rsidP="007A6F28">
            <w:pPr>
              <w:ind w:right="47"/>
              <w:jc w:val="right"/>
              <w:rPr>
                <w:b/>
                <w:sz w:val="20"/>
              </w:rPr>
            </w:pPr>
            <w:r w:rsidRPr="005711AC">
              <w:rPr>
                <w:b/>
                <w:color w:val="000000"/>
                <w:sz w:val="20"/>
              </w:rPr>
              <w:t>8.465.732</w:t>
            </w:r>
          </w:p>
        </w:tc>
        <w:tc>
          <w:tcPr>
            <w:tcW w:w="614" w:type="pct"/>
            <w:tcBorders>
              <w:top w:val="nil"/>
              <w:left w:val="nil"/>
              <w:bottom w:val="single" w:sz="4" w:space="0" w:color="auto"/>
              <w:right w:val="nil"/>
            </w:tcBorders>
            <w:shd w:val="clear" w:color="auto" w:fill="auto"/>
            <w:vAlign w:val="center"/>
          </w:tcPr>
          <w:p w14:paraId="5E34E94D" w14:textId="77777777" w:rsidR="007A6F28" w:rsidRPr="00287DFB" w:rsidDel="00884B6F" w:rsidRDefault="007A6F28" w:rsidP="007A6F28">
            <w:pPr>
              <w:jc w:val="right"/>
              <w:rPr>
                <w:b/>
                <w:sz w:val="20"/>
              </w:rPr>
            </w:pPr>
          </w:p>
        </w:tc>
        <w:tc>
          <w:tcPr>
            <w:tcW w:w="547" w:type="pct"/>
            <w:tcBorders>
              <w:top w:val="nil"/>
              <w:left w:val="nil"/>
              <w:bottom w:val="single" w:sz="4" w:space="0" w:color="auto"/>
              <w:right w:val="nil"/>
            </w:tcBorders>
            <w:shd w:val="clear" w:color="auto" w:fill="auto"/>
            <w:vAlign w:val="center"/>
          </w:tcPr>
          <w:p w14:paraId="2EE71BB2" w14:textId="77777777" w:rsidR="007A6F28" w:rsidRPr="005711AC" w:rsidRDefault="007A6F28" w:rsidP="007A6F28">
            <w:pPr>
              <w:jc w:val="right"/>
              <w:rPr>
                <w:b/>
                <w:sz w:val="20"/>
              </w:rPr>
            </w:pPr>
            <w:r w:rsidRPr="005711AC">
              <w:rPr>
                <w:b/>
                <w:sz w:val="20"/>
              </w:rPr>
              <w:t>23.248</w:t>
            </w:r>
          </w:p>
        </w:tc>
        <w:tc>
          <w:tcPr>
            <w:tcW w:w="547" w:type="pct"/>
            <w:tcBorders>
              <w:top w:val="nil"/>
              <w:left w:val="nil"/>
              <w:bottom w:val="single" w:sz="4" w:space="0" w:color="auto"/>
              <w:right w:val="nil"/>
            </w:tcBorders>
            <w:shd w:val="clear" w:color="auto" w:fill="auto"/>
            <w:vAlign w:val="center"/>
          </w:tcPr>
          <w:p w14:paraId="731E44A4" w14:textId="77777777" w:rsidR="007A6F28" w:rsidRPr="005711AC" w:rsidRDefault="007A6F28" w:rsidP="007A6F28">
            <w:pPr>
              <w:jc w:val="right"/>
              <w:rPr>
                <w:b/>
                <w:sz w:val="20"/>
              </w:rPr>
            </w:pPr>
            <w:r w:rsidRPr="005711AC">
              <w:rPr>
                <w:b/>
                <w:sz w:val="20"/>
              </w:rPr>
              <w:t>31.512</w:t>
            </w:r>
          </w:p>
        </w:tc>
      </w:tr>
      <w:tr w:rsidR="00684446" w:rsidRPr="00287DFB" w14:paraId="70026F21" w14:textId="77777777" w:rsidTr="00F33432">
        <w:trPr>
          <w:gridAfter w:val="1"/>
          <w:wAfter w:w="530" w:type="pct"/>
          <w:trHeight w:val="253"/>
        </w:trPr>
        <w:tc>
          <w:tcPr>
            <w:tcW w:w="1544" w:type="pct"/>
            <w:tcBorders>
              <w:top w:val="single" w:sz="4" w:space="0" w:color="auto"/>
              <w:left w:val="nil"/>
              <w:bottom w:val="single" w:sz="4" w:space="0" w:color="auto"/>
              <w:right w:val="nil"/>
            </w:tcBorders>
            <w:shd w:val="clear" w:color="auto" w:fill="auto"/>
            <w:vAlign w:val="center"/>
          </w:tcPr>
          <w:p w14:paraId="0221DAD7" w14:textId="77777777" w:rsidR="007A6F28" w:rsidRPr="005711AC" w:rsidRDefault="007A6F28" w:rsidP="007A6F28">
            <w:pPr>
              <w:jc w:val="left"/>
              <w:rPr>
                <w:color w:val="000000"/>
                <w:sz w:val="20"/>
              </w:rPr>
            </w:pPr>
            <w:r w:rsidRPr="005711AC">
              <w:rPr>
                <w:b/>
                <w:color w:val="000000"/>
                <w:sz w:val="20"/>
              </w:rPr>
              <w:t>Patrimonio Neto</w:t>
            </w:r>
          </w:p>
        </w:tc>
        <w:tc>
          <w:tcPr>
            <w:tcW w:w="608" w:type="pct"/>
            <w:tcBorders>
              <w:top w:val="single" w:sz="4" w:space="0" w:color="auto"/>
              <w:left w:val="nil"/>
              <w:bottom w:val="single" w:sz="4" w:space="0" w:color="auto"/>
              <w:right w:val="nil"/>
            </w:tcBorders>
            <w:shd w:val="clear" w:color="auto" w:fill="auto"/>
            <w:vAlign w:val="center"/>
          </w:tcPr>
          <w:p w14:paraId="67D51171" w14:textId="77777777" w:rsidR="007A6F28" w:rsidRPr="005711AC" w:rsidRDefault="007A6F28" w:rsidP="007A6F28">
            <w:pPr>
              <w:ind w:right="47"/>
              <w:jc w:val="right"/>
              <w:rPr>
                <w:b/>
                <w:sz w:val="20"/>
              </w:rPr>
            </w:pPr>
            <w:r w:rsidRPr="005711AC">
              <w:rPr>
                <w:b/>
                <w:sz w:val="20"/>
              </w:rPr>
              <w:t>1.822.681</w:t>
            </w:r>
          </w:p>
        </w:tc>
        <w:tc>
          <w:tcPr>
            <w:tcW w:w="610" w:type="pct"/>
            <w:tcBorders>
              <w:top w:val="single" w:sz="4" w:space="0" w:color="auto"/>
              <w:left w:val="nil"/>
              <w:bottom w:val="single" w:sz="4" w:space="0" w:color="auto"/>
              <w:right w:val="nil"/>
            </w:tcBorders>
            <w:shd w:val="clear" w:color="auto" w:fill="auto"/>
            <w:vAlign w:val="center"/>
          </w:tcPr>
          <w:p w14:paraId="740B03C0" w14:textId="77777777" w:rsidR="007A6F28" w:rsidRPr="005711AC" w:rsidRDefault="007A6F28" w:rsidP="007A6F28">
            <w:pPr>
              <w:ind w:right="47"/>
              <w:jc w:val="right"/>
              <w:rPr>
                <w:b/>
                <w:sz w:val="20"/>
              </w:rPr>
            </w:pPr>
            <w:r w:rsidRPr="005711AC">
              <w:rPr>
                <w:b/>
                <w:color w:val="000000"/>
                <w:sz w:val="20"/>
              </w:rPr>
              <w:t>1.829.666</w:t>
            </w:r>
          </w:p>
        </w:tc>
        <w:tc>
          <w:tcPr>
            <w:tcW w:w="614" w:type="pct"/>
            <w:tcBorders>
              <w:top w:val="single" w:sz="4" w:space="0" w:color="auto"/>
              <w:left w:val="nil"/>
              <w:bottom w:val="single" w:sz="4" w:space="0" w:color="auto"/>
              <w:right w:val="nil"/>
            </w:tcBorders>
            <w:shd w:val="clear" w:color="auto" w:fill="auto"/>
            <w:vAlign w:val="center"/>
          </w:tcPr>
          <w:p w14:paraId="659BDC93" w14:textId="77777777" w:rsidR="007A6F28" w:rsidRPr="005711AC" w:rsidRDefault="007A6F28" w:rsidP="007A6F28">
            <w:pPr>
              <w:jc w:val="right"/>
              <w:rPr>
                <w:sz w:val="20"/>
              </w:rPr>
            </w:pPr>
          </w:p>
        </w:tc>
        <w:tc>
          <w:tcPr>
            <w:tcW w:w="547" w:type="pct"/>
            <w:tcBorders>
              <w:top w:val="single" w:sz="4" w:space="0" w:color="auto"/>
              <w:left w:val="nil"/>
              <w:bottom w:val="single" w:sz="4" w:space="0" w:color="auto"/>
              <w:right w:val="nil"/>
            </w:tcBorders>
            <w:shd w:val="clear" w:color="auto" w:fill="auto"/>
            <w:vAlign w:val="center"/>
          </w:tcPr>
          <w:p w14:paraId="2769EF1C" w14:textId="77777777" w:rsidR="007A6F28" w:rsidRPr="005711AC" w:rsidRDefault="007A6F28" w:rsidP="007A6F28">
            <w:pPr>
              <w:jc w:val="right"/>
              <w:rPr>
                <w:sz w:val="20"/>
              </w:rPr>
            </w:pPr>
            <w:r w:rsidRPr="005711AC">
              <w:rPr>
                <w:sz w:val="20"/>
              </w:rPr>
              <w:t>-</w:t>
            </w:r>
          </w:p>
        </w:tc>
        <w:tc>
          <w:tcPr>
            <w:tcW w:w="547" w:type="pct"/>
            <w:tcBorders>
              <w:top w:val="single" w:sz="4" w:space="0" w:color="auto"/>
              <w:left w:val="nil"/>
              <w:bottom w:val="single" w:sz="4" w:space="0" w:color="auto"/>
              <w:right w:val="nil"/>
            </w:tcBorders>
            <w:shd w:val="clear" w:color="auto" w:fill="auto"/>
            <w:vAlign w:val="center"/>
          </w:tcPr>
          <w:p w14:paraId="2606DABE" w14:textId="77777777" w:rsidR="007A6F28" w:rsidRPr="00287DFB" w:rsidRDefault="007A6F28" w:rsidP="007A6F28">
            <w:pPr>
              <w:jc w:val="right"/>
              <w:rPr>
                <w:sz w:val="20"/>
              </w:rPr>
            </w:pPr>
            <w:r w:rsidRPr="00287DFB">
              <w:rPr>
                <w:sz w:val="20"/>
                <w:szCs w:val="20"/>
              </w:rPr>
              <w:t>-</w:t>
            </w:r>
          </w:p>
        </w:tc>
      </w:tr>
      <w:tr w:rsidR="00684446" w:rsidRPr="00287DFB" w14:paraId="1CE362D6" w14:textId="77777777" w:rsidTr="00F33432">
        <w:trPr>
          <w:gridAfter w:val="1"/>
          <w:wAfter w:w="530" w:type="pct"/>
          <w:trHeight w:val="268"/>
        </w:trPr>
        <w:tc>
          <w:tcPr>
            <w:tcW w:w="1544" w:type="pct"/>
            <w:tcBorders>
              <w:top w:val="single" w:sz="4" w:space="0" w:color="auto"/>
              <w:left w:val="nil"/>
              <w:bottom w:val="single" w:sz="8" w:space="0" w:color="auto"/>
              <w:right w:val="nil"/>
            </w:tcBorders>
            <w:shd w:val="clear" w:color="auto" w:fill="auto"/>
            <w:vAlign w:val="center"/>
          </w:tcPr>
          <w:p w14:paraId="286E4977" w14:textId="77777777" w:rsidR="007A6F28" w:rsidRPr="005711AC" w:rsidRDefault="007A6F28" w:rsidP="007A6F28">
            <w:pPr>
              <w:jc w:val="left"/>
              <w:rPr>
                <w:b/>
                <w:color w:val="000000"/>
                <w:sz w:val="20"/>
              </w:rPr>
            </w:pPr>
            <w:r w:rsidRPr="005711AC">
              <w:rPr>
                <w:b/>
                <w:color w:val="000000"/>
                <w:sz w:val="20"/>
              </w:rPr>
              <w:t>Total del Pasivo y Patrimonio Neto</w:t>
            </w:r>
          </w:p>
        </w:tc>
        <w:tc>
          <w:tcPr>
            <w:tcW w:w="608" w:type="pct"/>
            <w:tcBorders>
              <w:top w:val="single" w:sz="4" w:space="0" w:color="auto"/>
              <w:left w:val="nil"/>
              <w:bottom w:val="single" w:sz="8" w:space="0" w:color="auto"/>
              <w:right w:val="nil"/>
            </w:tcBorders>
            <w:shd w:val="clear" w:color="auto" w:fill="auto"/>
            <w:vAlign w:val="center"/>
          </w:tcPr>
          <w:p w14:paraId="2A05131A" w14:textId="77777777" w:rsidR="007A6F28" w:rsidRPr="005711AC" w:rsidRDefault="007A6F28" w:rsidP="007A6F28">
            <w:pPr>
              <w:ind w:right="47"/>
              <w:jc w:val="right"/>
              <w:rPr>
                <w:b/>
                <w:sz w:val="20"/>
              </w:rPr>
            </w:pPr>
            <w:r w:rsidRPr="005711AC">
              <w:rPr>
                <w:b/>
                <w:sz w:val="20"/>
              </w:rPr>
              <w:t>10.768.066</w:t>
            </w:r>
          </w:p>
        </w:tc>
        <w:tc>
          <w:tcPr>
            <w:tcW w:w="610" w:type="pct"/>
            <w:tcBorders>
              <w:top w:val="single" w:sz="4" w:space="0" w:color="auto"/>
              <w:left w:val="nil"/>
              <w:bottom w:val="single" w:sz="8" w:space="0" w:color="auto"/>
              <w:right w:val="nil"/>
            </w:tcBorders>
            <w:shd w:val="clear" w:color="auto" w:fill="auto"/>
            <w:vAlign w:val="center"/>
          </w:tcPr>
          <w:p w14:paraId="1FBAA11E" w14:textId="77777777" w:rsidR="007A6F28" w:rsidRPr="005711AC" w:rsidRDefault="007A6F28" w:rsidP="007A6F28">
            <w:pPr>
              <w:ind w:right="47"/>
              <w:jc w:val="right"/>
              <w:rPr>
                <w:b/>
                <w:sz w:val="20"/>
              </w:rPr>
            </w:pPr>
            <w:r w:rsidRPr="005711AC">
              <w:rPr>
                <w:b/>
                <w:color w:val="000000"/>
                <w:sz w:val="20"/>
              </w:rPr>
              <w:t>10.295.398</w:t>
            </w:r>
          </w:p>
        </w:tc>
        <w:tc>
          <w:tcPr>
            <w:tcW w:w="614" w:type="pct"/>
            <w:tcBorders>
              <w:top w:val="single" w:sz="4" w:space="0" w:color="auto"/>
              <w:left w:val="nil"/>
              <w:bottom w:val="single" w:sz="8" w:space="0" w:color="auto"/>
              <w:right w:val="nil"/>
            </w:tcBorders>
            <w:shd w:val="clear" w:color="auto" w:fill="auto"/>
            <w:vAlign w:val="center"/>
          </w:tcPr>
          <w:p w14:paraId="55C3B91D" w14:textId="77777777" w:rsidR="007A6F28" w:rsidRPr="00287DFB" w:rsidDel="00884B6F" w:rsidRDefault="007A6F28" w:rsidP="007A6F28">
            <w:pPr>
              <w:jc w:val="right"/>
              <w:rPr>
                <w:b/>
                <w:sz w:val="20"/>
              </w:rPr>
            </w:pPr>
          </w:p>
        </w:tc>
        <w:tc>
          <w:tcPr>
            <w:tcW w:w="547" w:type="pct"/>
            <w:tcBorders>
              <w:top w:val="single" w:sz="4" w:space="0" w:color="auto"/>
              <w:left w:val="nil"/>
              <w:bottom w:val="single" w:sz="8" w:space="0" w:color="auto"/>
              <w:right w:val="nil"/>
            </w:tcBorders>
            <w:shd w:val="clear" w:color="auto" w:fill="auto"/>
            <w:vAlign w:val="center"/>
          </w:tcPr>
          <w:p w14:paraId="50A176BC" w14:textId="77777777" w:rsidR="007A6F28" w:rsidRPr="005711AC" w:rsidRDefault="007A6F28" w:rsidP="005711AC">
            <w:pPr>
              <w:rPr>
                <w:b/>
                <w:sz w:val="20"/>
              </w:rPr>
            </w:pPr>
            <w:r w:rsidRPr="005711AC">
              <w:rPr>
                <w:b/>
                <w:sz w:val="20"/>
              </w:rPr>
              <w:t>23.248</w:t>
            </w:r>
          </w:p>
        </w:tc>
        <w:tc>
          <w:tcPr>
            <w:tcW w:w="547" w:type="pct"/>
            <w:tcBorders>
              <w:top w:val="single" w:sz="4" w:space="0" w:color="auto"/>
              <w:left w:val="nil"/>
              <w:bottom w:val="single" w:sz="8" w:space="0" w:color="auto"/>
              <w:right w:val="nil"/>
            </w:tcBorders>
            <w:shd w:val="clear" w:color="auto" w:fill="auto"/>
            <w:vAlign w:val="center"/>
          </w:tcPr>
          <w:p w14:paraId="5D54E509" w14:textId="77777777" w:rsidR="007A6F28" w:rsidRPr="005711AC" w:rsidRDefault="007A6F28" w:rsidP="007A6F28">
            <w:pPr>
              <w:jc w:val="right"/>
              <w:rPr>
                <w:sz w:val="20"/>
              </w:rPr>
            </w:pPr>
            <w:r w:rsidRPr="005711AC">
              <w:rPr>
                <w:b/>
                <w:sz w:val="20"/>
              </w:rPr>
              <w:t>31.512</w:t>
            </w:r>
          </w:p>
        </w:tc>
      </w:tr>
    </w:tbl>
    <w:p w14:paraId="5A537A0A" w14:textId="77777777" w:rsidR="00F33432" w:rsidRPr="00287DFB" w:rsidRDefault="00F33432" w:rsidP="00F33432">
      <w:pPr>
        <w:widowControl w:val="0"/>
        <w:jc w:val="both"/>
        <w:rPr>
          <w:sz w:val="20"/>
          <w:szCs w:val="20"/>
        </w:rPr>
      </w:pPr>
    </w:p>
    <w:p w14:paraId="4F7DCAB7" w14:textId="77777777" w:rsidR="00F33432" w:rsidRPr="00287DFB" w:rsidRDefault="00F33432" w:rsidP="00F33432">
      <w:pPr>
        <w:widowControl w:val="0"/>
        <w:jc w:val="both"/>
        <w:rPr>
          <w:i/>
          <w:sz w:val="20"/>
        </w:rPr>
      </w:pPr>
      <w:r w:rsidRPr="00287DFB">
        <w:rPr>
          <w:i/>
          <w:sz w:val="20"/>
        </w:rPr>
        <w:t>Flujos de efectivo y sus equivalentes</w:t>
      </w:r>
    </w:p>
    <w:p w14:paraId="27D6BCB4" w14:textId="77777777" w:rsidR="00F33432" w:rsidRPr="00287DFB" w:rsidRDefault="00F33432" w:rsidP="00F33432">
      <w:pPr>
        <w:widowControl w:val="0"/>
        <w:jc w:val="both"/>
        <w:rPr>
          <w:i/>
          <w:sz w:val="16"/>
        </w:rPr>
      </w:pPr>
    </w:p>
    <w:p w14:paraId="74120048" w14:textId="77777777" w:rsidR="00F33432" w:rsidRPr="00287DFB" w:rsidRDefault="00F33432" w:rsidP="00F33432">
      <w:pPr>
        <w:widowControl w:val="0"/>
        <w:jc w:val="both"/>
        <w:rPr>
          <w:sz w:val="20"/>
        </w:rPr>
      </w:pPr>
      <w:r w:rsidRPr="00287DFB">
        <w:rPr>
          <w:sz w:val="20"/>
        </w:rPr>
        <w:t>Los principales flujos de efectivo y equivalentes al 30 de junio de 2020</w:t>
      </w:r>
      <w:r w:rsidR="00F17C2D">
        <w:rPr>
          <w:sz w:val="20"/>
        </w:rPr>
        <w:t xml:space="preserve"> y 2019</w:t>
      </w:r>
      <w:r w:rsidRPr="00287DFB">
        <w:rPr>
          <w:sz w:val="20"/>
        </w:rPr>
        <w:t>:</w:t>
      </w:r>
    </w:p>
    <w:p w14:paraId="71A1C184" w14:textId="77777777" w:rsidR="00F33432" w:rsidRPr="00287DFB" w:rsidRDefault="00F33432" w:rsidP="00F33432">
      <w:pPr>
        <w:widowControl w:val="0"/>
        <w:jc w:val="both"/>
        <w:rPr>
          <w:sz w:val="20"/>
          <w:szCs w:val="20"/>
        </w:rPr>
      </w:pPr>
    </w:p>
    <w:tbl>
      <w:tblPr>
        <w:tblW w:w="9530" w:type="dxa"/>
        <w:jc w:val="center"/>
        <w:tblLayout w:type="fixed"/>
        <w:tblCellMar>
          <w:left w:w="70" w:type="dxa"/>
          <w:right w:w="70" w:type="dxa"/>
        </w:tblCellMar>
        <w:tblLook w:val="00A0" w:firstRow="1" w:lastRow="0" w:firstColumn="1" w:lastColumn="0" w:noHBand="0" w:noVBand="0"/>
      </w:tblPr>
      <w:tblGrid>
        <w:gridCol w:w="7248"/>
        <w:gridCol w:w="678"/>
        <w:gridCol w:w="97"/>
        <w:gridCol w:w="1507"/>
      </w:tblGrid>
      <w:tr w:rsidR="00425440" w:rsidRPr="00287DFB" w14:paraId="7AC4FC5B" w14:textId="77777777" w:rsidTr="009E5404">
        <w:trPr>
          <w:trHeight w:val="259"/>
          <w:jc w:val="center"/>
        </w:trPr>
        <w:tc>
          <w:tcPr>
            <w:tcW w:w="7226" w:type="dxa"/>
            <w:noWrap/>
            <w:vAlign w:val="bottom"/>
          </w:tcPr>
          <w:p w14:paraId="6589CC6D" w14:textId="77777777" w:rsidR="00425440" w:rsidRPr="00287DFB" w:rsidRDefault="00425440" w:rsidP="00F33432">
            <w:pPr>
              <w:rPr>
                <w:sz w:val="18"/>
              </w:rPr>
            </w:pPr>
          </w:p>
        </w:tc>
        <w:tc>
          <w:tcPr>
            <w:tcW w:w="782" w:type="dxa"/>
            <w:gridSpan w:val="2"/>
          </w:tcPr>
          <w:p w14:paraId="72746BF4" w14:textId="77777777" w:rsidR="00425440" w:rsidRPr="00287DFB" w:rsidRDefault="001A131F" w:rsidP="00F33432">
            <w:pPr>
              <w:rPr>
                <w:b/>
                <w:sz w:val="18"/>
              </w:rPr>
            </w:pPr>
            <w:r w:rsidRPr="00287DFB">
              <w:rPr>
                <w:b/>
                <w:sz w:val="18"/>
              </w:rPr>
              <w:t>30/06/2020</w:t>
            </w:r>
          </w:p>
        </w:tc>
        <w:tc>
          <w:tcPr>
            <w:tcW w:w="1522" w:type="dxa"/>
            <w:noWrap/>
            <w:vAlign w:val="bottom"/>
          </w:tcPr>
          <w:p w14:paraId="775E613B" w14:textId="77777777" w:rsidR="00425440" w:rsidRPr="00287DFB" w:rsidRDefault="00425440" w:rsidP="00F33432">
            <w:pPr>
              <w:rPr>
                <w:b/>
                <w:sz w:val="18"/>
              </w:rPr>
            </w:pPr>
            <w:r w:rsidRPr="00287DFB">
              <w:rPr>
                <w:b/>
                <w:sz w:val="18"/>
              </w:rPr>
              <w:t>30/06/</w:t>
            </w:r>
            <w:r w:rsidR="001A131F" w:rsidRPr="001A131F">
              <w:rPr>
                <w:b/>
                <w:sz w:val="18"/>
                <w:szCs w:val="20"/>
                <w:lang w:eastAsia="es-AR"/>
              </w:rPr>
              <w:t>2019</w:t>
            </w:r>
          </w:p>
        </w:tc>
      </w:tr>
      <w:tr w:rsidR="00425440" w:rsidRPr="00287DFB" w14:paraId="626CC32E" w14:textId="77777777" w:rsidTr="009E5404">
        <w:trPr>
          <w:trHeight w:val="95"/>
          <w:jc w:val="center"/>
        </w:trPr>
        <w:tc>
          <w:tcPr>
            <w:tcW w:w="7226" w:type="dxa"/>
            <w:noWrap/>
            <w:vAlign w:val="bottom"/>
          </w:tcPr>
          <w:p w14:paraId="72122CDC" w14:textId="77777777" w:rsidR="00425440" w:rsidRPr="00287DFB" w:rsidRDefault="00425440" w:rsidP="005711AC">
            <w:pPr>
              <w:jc w:val="both"/>
              <w:rPr>
                <w:b/>
                <w:sz w:val="18"/>
                <w:u w:val="single"/>
              </w:rPr>
            </w:pPr>
            <w:r w:rsidRPr="00287DFB">
              <w:rPr>
                <w:b/>
                <w:sz w:val="18"/>
                <w:u w:val="single"/>
              </w:rPr>
              <w:t>FLUJO DE EFECTIVO DE LAS ACTIVIDADES OPERATIVAS</w:t>
            </w:r>
          </w:p>
        </w:tc>
        <w:tc>
          <w:tcPr>
            <w:tcW w:w="782" w:type="dxa"/>
            <w:gridSpan w:val="2"/>
          </w:tcPr>
          <w:p w14:paraId="3E4FF33A" w14:textId="77777777" w:rsidR="00425440" w:rsidRPr="00287DFB" w:rsidRDefault="00425440" w:rsidP="00F33432">
            <w:pPr>
              <w:ind w:right="96"/>
              <w:jc w:val="left"/>
              <w:rPr>
                <w:sz w:val="18"/>
              </w:rPr>
            </w:pPr>
          </w:p>
        </w:tc>
        <w:tc>
          <w:tcPr>
            <w:tcW w:w="1522" w:type="dxa"/>
            <w:noWrap/>
            <w:vAlign w:val="bottom"/>
          </w:tcPr>
          <w:p w14:paraId="1C32C2ED" w14:textId="77777777" w:rsidR="00425440" w:rsidRPr="00287DFB" w:rsidRDefault="00425440" w:rsidP="005711AC">
            <w:pPr>
              <w:ind w:right="96"/>
              <w:jc w:val="left"/>
              <w:rPr>
                <w:sz w:val="18"/>
              </w:rPr>
            </w:pPr>
          </w:p>
        </w:tc>
      </w:tr>
      <w:tr w:rsidR="00425440" w:rsidRPr="00287DFB" w14:paraId="10092C0A" w14:textId="77777777" w:rsidTr="009E5404">
        <w:trPr>
          <w:trHeight w:val="66"/>
          <w:jc w:val="center"/>
        </w:trPr>
        <w:tc>
          <w:tcPr>
            <w:tcW w:w="7226" w:type="dxa"/>
            <w:noWrap/>
            <w:vAlign w:val="bottom"/>
          </w:tcPr>
          <w:p w14:paraId="0188A7B0" w14:textId="77777777" w:rsidR="00425440" w:rsidRPr="00287DFB" w:rsidRDefault="00425440" w:rsidP="005711AC">
            <w:pPr>
              <w:jc w:val="both"/>
              <w:rPr>
                <w:b/>
                <w:sz w:val="18"/>
                <w:u w:val="single"/>
              </w:rPr>
            </w:pPr>
          </w:p>
        </w:tc>
        <w:tc>
          <w:tcPr>
            <w:tcW w:w="782" w:type="dxa"/>
            <w:gridSpan w:val="2"/>
          </w:tcPr>
          <w:p w14:paraId="7295B498" w14:textId="77777777" w:rsidR="00425440" w:rsidRPr="00287DFB" w:rsidRDefault="00425440" w:rsidP="00F33432">
            <w:pPr>
              <w:ind w:right="96"/>
              <w:jc w:val="right"/>
              <w:rPr>
                <w:sz w:val="18"/>
              </w:rPr>
            </w:pPr>
          </w:p>
        </w:tc>
        <w:tc>
          <w:tcPr>
            <w:tcW w:w="1522" w:type="dxa"/>
            <w:noWrap/>
            <w:vAlign w:val="bottom"/>
          </w:tcPr>
          <w:p w14:paraId="743E2B1F" w14:textId="77777777" w:rsidR="00425440" w:rsidRPr="00287DFB" w:rsidRDefault="00425440" w:rsidP="00F33432">
            <w:pPr>
              <w:ind w:right="96"/>
              <w:jc w:val="right"/>
              <w:rPr>
                <w:sz w:val="18"/>
              </w:rPr>
            </w:pPr>
          </w:p>
        </w:tc>
      </w:tr>
      <w:tr w:rsidR="00425440" w:rsidRPr="00287DFB" w14:paraId="774B22C2" w14:textId="77777777" w:rsidTr="009E5404">
        <w:trPr>
          <w:trHeight w:val="259"/>
          <w:jc w:val="center"/>
        </w:trPr>
        <w:tc>
          <w:tcPr>
            <w:tcW w:w="7226" w:type="dxa"/>
            <w:noWrap/>
            <w:vAlign w:val="bottom"/>
          </w:tcPr>
          <w:p w14:paraId="4AEB4523" w14:textId="77777777" w:rsidR="00425440" w:rsidRPr="00287DFB" w:rsidRDefault="00425440" w:rsidP="005711AC">
            <w:pPr>
              <w:jc w:val="both"/>
              <w:rPr>
                <w:b/>
                <w:sz w:val="18"/>
              </w:rPr>
            </w:pPr>
            <w:r w:rsidRPr="00287DFB">
              <w:rPr>
                <w:b/>
                <w:sz w:val="18"/>
              </w:rPr>
              <w:t>Resultado del período antes del impuesto a las ganancias</w:t>
            </w:r>
          </w:p>
        </w:tc>
        <w:tc>
          <w:tcPr>
            <w:tcW w:w="782" w:type="dxa"/>
            <w:gridSpan w:val="2"/>
          </w:tcPr>
          <w:p w14:paraId="3EC830D3" w14:textId="77777777" w:rsidR="00425440" w:rsidRPr="00287DFB" w:rsidRDefault="00425440" w:rsidP="00F33432">
            <w:pPr>
              <w:ind w:right="96"/>
              <w:jc w:val="right"/>
              <w:rPr>
                <w:b/>
                <w:sz w:val="18"/>
              </w:rPr>
            </w:pPr>
            <w:r w:rsidRPr="00287DFB">
              <w:rPr>
                <w:b/>
                <w:sz w:val="18"/>
              </w:rPr>
              <w:t>66.006</w:t>
            </w:r>
          </w:p>
        </w:tc>
        <w:tc>
          <w:tcPr>
            <w:tcW w:w="1522" w:type="dxa"/>
            <w:noWrap/>
            <w:vAlign w:val="center"/>
          </w:tcPr>
          <w:p w14:paraId="2105D1B7" w14:textId="77777777" w:rsidR="00425440" w:rsidRPr="00287DFB" w:rsidRDefault="001A131F" w:rsidP="00F33432">
            <w:pPr>
              <w:ind w:right="96"/>
              <w:jc w:val="right"/>
              <w:rPr>
                <w:b/>
                <w:sz w:val="18"/>
              </w:rPr>
            </w:pPr>
            <w:r w:rsidRPr="001A131F">
              <w:rPr>
                <w:b/>
                <w:sz w:val="18"/>
                <w:szCs w:val="20"/>
                <w:lang w:eastAsia="es-AR"/>
              </w:rPr>
              <w:t>(658.194)</w:t>
            </w:r>
            <w:r w:rsidR="00B11A18">
              <w:rPr>
                <w:rFonts w:ascii="Verdana" w:hAnsi="Verdana"/>
                <w:b/>
                <w:color w:val="FF0000"/>
                <w:sz w:val="17"/>
                <w:szCs w:val="17"/>
              </w:rPr>
              <w:t xml:space="preserve"> </w:t>
            </w:r>
          </w:p>
        </w:tc>
      </w:tr>
      <w:tr w:rsidR="00425440" w:rsidRPr="00287DFB" w14:paraId="3F0BAFFC" w14:textId="77777777" w:rsidTr="009E5404">
        <w:trPr>
          <w:trHeight w:val="259"/>
          <w:jc w:val="center"/>
        </w:trPr>
        <w:tc>
          <w:tcPr>
            <w:tcW w:w="7226" w:type="dxa"/>
            <w:noWrap/>
            <w:vAlign w:val="bottom"/>
          </w:tcPr>
          <w:p w14:paraId="18815F0B" w14:textId="77777777" w:rsidR="00425440" w:rsidRPr="00287DFB" w:rsidRDefault="00425440" w:rsidP="005711AC">
            <w:pPr>
              <w:jc w:val="both"/>
              <w:rPr>
                <w:b/>
                <w:sz w:val="18"/>
              </w:rPr>
            </w:pPr>
            <w:r w:rsidRPr="00287DFB">
              <w:rPr>
                <w:b/>
                <w:sz w:val="18"/>
              </w:rPr>
              <w:t>Ajuste por el resultado monetario total del período</w:t>
            </w:r>
          </w:p>
        </w:tc>
        <w:tc>
          <w:tcPr>
            <w:tcW w:w="782" w:type="dxa"/>
            <w:gridSpan w:val="2"/>
          </w:tcPr>
          <w:p w14:paraId="3627F87F" w14:textId="77777777" w:rsidR="00425440" w:rsidRPr="00287DFB" w:rsidRDefault="00425440" w:rsidP="00F33432">
            <w:pPr>
              <w:ind w:right="96"/>
              <w:jc w:val="right"/>
              <w:rPr>
                <w:b/>
                <w:sz w:val="18"/>
              </w:rPr>
            </w:pPr>
            <w:r w:rsidRPr="00287DFB">
              <w:rPr>
                <w:b/>
                <w:sz w:val="18"/>
              </w:rPr>
              <w:t>85.288</w:t>
            </w:r>
          </w:p>
        </w:tc>
        <w:tc>
          <w:tcPr>
            <w:tcW w:w="1522" w:type="dxa"/>
            <w:noWrap/>
            <w:vAlign w:val="bottom"/>
          </w:tcPr>
          <w:p w14:paraId="3674EF43" w14:textId="77777777" w:rsidR="00425440" w:rsidRPr="00287DFB" w:rsidRDefault="001A131F" w:rsidP="00F33432">
            <w:pPr>
              <w:ind w:right="96"/>
              <w:jc w:val="right"/>
              <w:rPr>
                <w:b/>
                <w:sz w:val="18"/>
              </w:rPr>
            </w:pPr>
            <w:r w:rsidRPr="001A131F">
              <w:rPr>
                <w:b/>
                <w:sz w:val="18"/>
                <w:szCs w:val="20"/>
                <w:lang w:eastAsia="es-AR"/>
              </w:rPr>
              <w:t>152.314</w:t>
            </w:r>
            <w:r w:rsidR="00B11A18">
              <w:rPr>
                <w:rFonts w:ascii="Verdana" w:hAnsi="Verdana"/>
                <w:b/>
                <w:color w:val="FF0000"/>
                <w:sz w:val="17"/>
                <w:szCs w:val="17"/>
              </w:rPr>
              <w:t xml:space="preserve"> </w:t>
            </w:r>
          </w:p>
        </w:tc>
      </w:tr>
      <w:tr w:rsidR="00425440" w:rsidRPr="00287DFB" w14:paraId="200799D5" w14:textId="77777777" w:rsidTr="009E5404">
        <w:trPr>
          <w:trHeight w:val="259"/>
          <w:jc w:val="center"/>
        </w:trPr>
        <w:tc>
          <w:tcPr>
            <w:tcW w:w="7226" w:type="dxa"/>
            <w:noWrap/>
            <w:vAlign w:val="bottom"/>
          </w:tcPr>
          <w:p w14:paraId="3E6B3DCC" w14:textId="77777777" w:rsidR="00425440" w:rsidRPr="00287DFB" w:rsidRDefault="00425440" w:rsidP="005711AC">
            <w:pPr>
              <w:jc w:val="both"/>
              <w:rPr>
                <w:b/>
                <w:sz w:val="18"/>
              </w:rPr>
            </w:pPr>
          </w:p>
        </w:tc>
        <w:tc>
          <w:tcPr>
            <w:tcW w:w="782" w:type="dxa"/>
            <w:gridSpan w:val="2"/>
          </w:tcPr>
          <w:p w14:paraId="332EA07D" w14:textId="77777777" w:rsidR="00425440" w:rsidRPr="00287DFB" w:rsidRDefault="00425440" w:rsidP="00F33432">
            <w:pPr>
              <w:ind w:right="96"/>
              <w:jc w:val="right"/>
              <w:rPr>
                <w:sz w:val="18"/>
              </w:rPr>
            </w:pPr>
          </w:p>
        </w:tc>
        <w:tc>
          <w:tcPr>
            <w:tcW w:w="1522" w:type="dxa"/>
            <w:noWrap/>
            <w:vAlign w:val="center"/>
          </w:tcPr>
          <w:p w14:paraId="1ECFAC09" w14:textId="77777777" w:rsidR="00425440" w:rsidRPr="00287DFB" w:rsidRDefault="00425440" w:rsidP="00F33432">
            <w:pPr>
              <w:ind w:right="96"/>
              <w:jc w:val="right"/>
              <w:rPr>
                <w:sz w:val="18"/>
              </w:rPr>
            </w:pPr>
          </w:p>
        </w:tc>
      </w:tr>
      <w:tr w:rsidR="00425440" w:rsidRPr="00287DFB" w14:paraId="151F9BC4" w14:textId="77777777" w:rsidTr="009E5404">
        <w:trPr>
          <w:trHeight w:val="259"/>
          <w:jc w:val="center"/>
        </w:trPr>
        <w:tc>
          <w:tcPr>
            <w:tcW w:w="7226" w:type="dxa"/>
            <w:noWrap/>
            <w:vAlign w:val="bottom"/>
          </w:tcPr>
          <w:p w14:paraId="5EA53B92" w14:textId="77777777" w:rsidR="00425440" w:rsidRPr="00287DFB" w:rsidRDefault="00425440" w:rsidP="005711AC">
            <w:pPr>
              <w:jc w:val="both"/>
              <w:rPr>
                <w:b/>
                <w:sz w:val="18"/>
              </w:rPr>
            </w:pPr>
            <w:r w:rsidRPr="00287DFB">
              <w:rPr>
                <w:b/>
                <w:sz w:val="18"/>
              </w:rPr>
              <w:t>Ajustes para obtener los flujos provenientes de actividades operativas:</w:t>
            </w:r>
          </w:p>
        </w:tc>
        <w:tc>
          <w:tcPr>
            <w:tcW w:w="782" w:type="dxa"/>
            <w:gridSpan w:val="2"/>
          </w:tcPr>
          <w:p w14:paraId="03EB3CEA" w14:textId="77777777" w:rsidR="00425440" w:rsidRPr="00287DFB" w:rsidRDefault="00425440" w:rsidP="00F33432">
            <w:pPr>
              <w:ind w:right="96"/>
              <w:jc w:val="right"/>
              <w:rPr>
                <w:b/>
                <w:sz w:val="18"/>
              </w:rPr>
            </w:pPr>
            <w:r w:rsidRPr="00287DFB">
              <w:rPr>
                <w:b/>
                <w:sz w:val="18"/>
              </w:rPr>
              <w:t>903.826</w:t>
            </w:r>
          </w:p>
        </w:tc>
        <w:tc>
          <w:tcPr>
            <w:tcW w:w="1522" w:type="dxa"/>
            <w:noWrap/>
            <w:vAlign w:val="center"/>
          </w:tcPr>
          <w:p w14:paraId="728C8D8F" w14:textId="77777777" w:rsidR="00425440" w:rsidRPr="00287DFB" w:rsidRDefault="001A131F" w:rsidP="00F33432">
            <w:pPr>
              <w:ind w:right="96"/>
              <w:jc w:val="right"/>
              <w:rPr>
                <w:b/>
                <w:sz w:val="18"/>
              </w:rPr>
            </w:pPr>
            <w:r w:rsidRPr="001A131F">
              <w:rPr>
                <w:b/>
                <w:sz w:val="18"/>
                <w:szCs w:val="20"/>
                <w:lang w:eastAsia="es-AR"/>
              </w:rPr>
              <w:t>1.687.156</w:t>
            </w:r>
            <w:r w:rsidR="00B11A18">
              <w:rPr>
                <w:rFonts w:ascii="Verdana" w:hAnsi="Verdana"/>
                <w:b/>
                <w:color w:val="FF0000"/>
                <w:sz w:val="17"/>
                <w:szCs w:val="17"/>
              </w:rPr>
              <w:t xml:space="preserve"> </w:t>
            </w:r>
          </w:p>
        </w:tc>
      </w:tr>
      <w:tr w:rsidR="00425440" w:rsidRPr="00287DFB" w14:paraId="4F9EA665" w14:textId="77777777" w:rsidTr="009E5404">
        <w:trPr>
          <w:trHeight w:val="259"/>
          <w:jc w:val="center"/>
        </w:trPr>
        <w:tc>
          <w:tcPr>
            <w:tcW w:w="7226" w:type="dxa"/>
            <w:noWrap/>
            <w:vAlign w:val="bottom"/>
          </w:tcPr>
          <w:p w14:paraId="78A76892" w14:textId="77777777" w:rsidR="00425440" w:rsidRPr="00287DFB" w:rsidRDefault="00425440" w:rsidP="005711AC">
            <w:pPr>
              <w:ind w:firstLine="67"/>
              <w:jc w:val="both"/>
              <w:rPr>
                <w:sz w:val="18"/>
              </w:rPr>
            </w:pPr>
            <w:r w:rsidRPr="00287DFB">
              <w:rPr>
                <w:sz w:val="18"/>
              </w:rPr>
              <w:t>Amortizaciones y desvalorizaciones</w:t>
            </w:r>
          </w:p>
        </w:tc>
        <w:tc>
          <w:tcPr>
            <w:tcW w:w="782" w:type="dxa"/>
            <w:gridSpan w:val="2"/>
          </w:tcPr>
          <w:p w14:paraId="496395FC" w14:textId="77777777" w:rsidR="00425440" w:rsidRPr="00287DFB" w:rsidRDefault="00425440" w:rsidP="00F33432">
            <w:pPr>
              <w:ind w:right="96"/>
              <w:jc w:val="right"/>
              <w:rPr>
                <w:sz w:val="18"/>
              </w:rPr>
            </w:pPr>
            <w:r w:rsidRPr="00287DFB">
              <w:rPr>
                <w:sz w:val="18"/>
              </w:rPr>
              <w:t>96.623</w:t>
            </w:r>
          </w:p>
        </w:tc>
        <w:tc>
          <w:tcPr>
            <w:tcW w:w="1522" w:type="dxa"/>
            <w:noWrap/>
            <w:vAlign w:val="center"/>
          </w:tcPr>
          <w:p w14:paraId="0C7DC296" w14:textId="77777777" w:rsidR="00425440" w:rsidRPr="00287DFB" w:rsidRDefault="001A131F" w:rsidP="00F33432">
            <w:pPr>
              <w:ind w:right="96"/>
              <w:jc w:val="right"/>
              <w:rPr>
                <w:sz w:val="18"/>
              </w:rPr>
            </w:pPr>
            <w:r w:rsidRPr="001A131F">
              <w:rPr>
                <w:sz w:val="18"/>
                <w:szCs w:val="20"/>
                <w:lang w:eastAsia="es-AR"/>
              </w:rPr>
              <w:t>154.055</w:t>
            </w:r>
            <w:r w:rsidR="00B11A18">
              <w:rPr>
                <w:rFonts w:ascii="Verdana" w:hAnsi="Verdana"/>
                <w:b/>
                <w:color w:val="FF0000"/>
                <w:sz w:val="17"/>
                <w:szCs w:val="17"/>
              </w:rPr>
              <w:t xml:space="preserve"> </w:t>
            </w:r>
          </w:p>
        </w:tc>
      </w:tr>
      <w:tr w:rsidR="00425440" w:rsidRPr="00287DFB" w14:paraId="263E8D6B" w14:textId="77777777" w:rsidTr="009E5404">
        <w:trPr>
          <w:trHeight w:val="259"/>
          <w:jc w:val="center"/>
        </w:trPr>
        <w:tc>
          <w:tcPr>
            <w:tcW w:w="7226" w:type="dxa"/>
            <w:noWrap/>
            <w:vAlign w:val="bottom"/>
          </w:tcPr>
          <w:p w14:paraId="1462497C" w14:textId="77777777" w:rsidR="00425440" w:rsidRPr="00287DFB" w:rsidRDefault="00425440" w:rsidP="005711AC">
            <w:pPr>
              <w:ind w:firstLine="67"/>
              <w:jc w:val="both"/>
              <w:rPr>
                <w:sz w:val="18"/>
              </w:rPr>
            </w:pPr>
            <w:r w:rsidRPr="00287DFB">
              <w:rPr>
                <w:sz w:val="18"/>
              </w:rPr>
              <w:t>Cargo por incobrabilidad</w:t>
            </w:r>
          </w:p>
        </w:tc>
        <w:tc>
          <w:tcPr>
            <w:tcW w:w="782" w:type="dxa"/>
            <w:gridSpan w:val="2"/>
          </w:tcPr>
          <w:p w14:paraId="19A9D6E4" w14:textId="77777777" w:rsidR="00425440" w:rsidRPr="00287DFB" w:rsidRDefault="00425440" w:rsidP="00F33432">
            <w:pPr>
              <w:ind w:right="96"/>
              <w:jc w:val="right"/>
              <w:rPr>
                <w:sz w:val="18"/>
              </w:rPr>
            </w:pPr>
            <w:r w:rsidRPr="00287DFB">
              <w:rPr>
                <w:sz w:val="18"/>
              </w:rPr>
              <w:t>642.303</w:t>
            </w:r>
          </w:p>
        </w:tc>
        <w:tc>
          <w:tcPr>
            <w:tcW w:w="1522" w:type="dxa"/>
            <w:noWrap/>
            <w:vAlign w:val="center"/>
          </w:tcPr>
          <w:p w14:paraId="23A5AF30" w14:textId="77777777" w:rsidR="00425440" w:rsidRPr="00287DFB" w:rsidRDefault="001A131F" w:rsidP="00F33432">
            <w:pPr>
              <w:ind w:right="96"/>
              <w:jc w:val="right"/>
              <w:rPr>
                <w:sz w:val="18"/>
              </w:rPr>
            </w:pPr>
            <w:r w:rsidRPr="001A131F">
              <w:rPr>
                <w:sz w:val="18"/>
                <w:szCs w:val="20"/>
                <w:lang w:eastAsia="es-AR"/>
              </w:rPr>
              <w:t>962.639</w:t>
            </w:r>
            <w:r w:rsidR="00B11A18">
              <w:rPr>
                <w:rFonts w:ascii="Verdana" w:hAnsi="Verdana"/>
                <w:b/>
                <w:color w:val="FF0000"/>
                <w:sz w:val="17"/>
                <w:szCs w:val="17"/>
              </w:rPr>
              <w:t xml:space="preserve"> </w:t>
            </w:r>
          </w:p>
        </w:tc>
      </w:tr>
      <w:tr w:rsidR="00425440" w:rsidRPr="00287DFB" w14:paraId="4C24CDA3" w14:textId="77777777" w:rsidTr="009E5404">
        <w:trPr>
          <w:trHeight w:val="259"/>
          <w:jc w:val="center"/>
        </w:trPr>
        <w:tc>
          <w:tcPr>
            <w:tcW w:w="7226" w:type="dxa"/>
            <w:noWrap/>
            <w:vAlign w:val="bottom"/>
          </w:tcPr>
          <w:p w14:paraId="48C41890" w14:textId="77777777" w:rsidR="00425440" w:rsidRPr="00287DFB" w:rsidRDefault="00425440" w:rsidP="005711AC">
            <w:pPr>
              <w:ind w:firstLine="67"/>
              <w:jc w:val="both"/>
              <w:rPr>
                <w:sz w:val="18"/>
              </w:rPr>
            </w:pPr>
            <w:r w:rsidRPr="00287DFB">
              <w:rPr>
                <w:sz w:val="18"/>
              </w:rPr>
              <w:t>Intereses por Obligaciones Negociables emitidas</w:t>
            </w:r>
          </w:p>
        </w:tc>
        <w:tc>
          <w:tcPr>
            <w:tcW w:w="782" w:type="dxa"/>
            <w:gridSpan w:val="2"/>
          </w:tcPr>
          <w:p w14:paraId="25EF2C39" w14:textId="77777777" w:rsidR="00425440" w:rsidRPr="00287DFB" w:rsidRDefault="00425440" w:rsidP="00F33432">
            <w:pPr>
              <w:ind w:right="96"/>
              <w:jc w:val="right"/>
              <w:rPr>
                <w:sz w:val="18"/>
              </w:rPr>
            </w:pPr>
            <w:r w:rsidRPr="00287DFB">
              <w:rPr>
                <w:sz w:val="18"/>
              </w:rPr>
              <w:t>197.285</w:t>
            </w:r>
          </w:p>
        </w:tc>
        <w:tc>
          <w:tcPr>
            <w:tcW w:w="1522" w:type="dxa"/>
            <w:noWrap/>
            <w:vAlign w:val="center"/>
          </w:tcPr>
          <w:p w14:paraId="63804D5D" w14:textId="77777777" w:rsidR="00425440" w:rsidRPr="00287DFB" w:rsidRDefault="001A131F" w:rsidP="00F33432">
            <w:pPr>
              <w:ind w:right="96"/>
              <w:jc w:val="right"/>
              <w:rPr>
                <w:sz w:val="18"/>
              </w:rPr>
            </w:pPr>
            <w:r w:rsidRPr="001A131F">
              <w:rPr>
                <w:sz w:val="18"/>
                <w:szCs w:val="20"/>
                <w:lang w:eastAsia="es-AR"/>
              </w:rPr>
              <w:t>1.283.320</w:t>
            </w:r>
            <w:r w:rsidR="00B11A18">
              <w:rPr>
                <w:rFonts w:ascii="Verdana" w:hAnsi="Verdana"/>
                <w:b/>
                <w:color w:val="FF0000"/>
                <w:sz w:val="17"/>
                <w:szCs w:val="17"/>
              </w:rPr>
              <w:t xml:space="preserve"> </w:t>
            </w:r>
          </w:p>
        </w:tc>
      </w:tr>
      <w:tr w:rsidR="00425440" w:rsidRPr="00287DFB" w14:paraId="07013E92" w14:textId="77777777" w:rsidTr="009E5404">
        <w:trPr>
          <w:trHeight w:val="259"/>
          <w:jc w:val="center"/>
        </w:trPr>
        <w:tc>
          <w:tcPr>
            <w:tcW w:w="7226" w:type="dxa"/>
            <w:noWrap/>
            <w:vAlign w:val="bottom"/>
          </w:tcPr>
          <w:p w14:paraId="3AF1D2C9" w14:textId="77777777" w:rsidR="00425440" w:rsidRPr="00287DFB" w:rsidRDefault="00425440" w:rsidP="005711AC">
            <w:pPr>
              <w:ind w:firstLine="67"/>
              <w:jc w:val="both"/>
              <w:rPr>
                <w:sz w:val="18"/>
              </w:rPr>
            </w:pPr>
            <w:r w:rsidRPr="00287DFB">
              <w:rPr>
                <w:sz w:val="18"/>
              </w:rPr>
              <w:t>Intereses por Otros títulos de deuda</w:t>
            </w:r>
          </w:p>
        </w:tc>
        <w:tc>
          <w:tcPr>
            <w:tcW w:w="782" w:type="dxa"/>
            <w:gridSpan w:val="2"/>
          </w:tcPr>
          <w:p w14:paraId="6A304A6D" w14:textId="77777777" w:rsidR="00425440" w:rsidRPr="00287DFB" w:rsidRDefault="001A131F" w:rsidP="00F33432">
            <w:pPr>
              <w:ind w:right="96"/>
              <w:jc w:val="right"/>
              <w:rPr>
                <w:sz w:val="18"/>
              </w:rPr>
            </w:pPr>
            <w:r w:rsidRPr="00287DFB">
              <w:rPr>
                <w:sz w:val="18"/>
              </w:rPr>
              <w:t>(68.233)</w:t>
            </w:r>
          </w:p>
        </w:tc>
        <w:tc>
          <w:tcPr>
            <w:tcW w:w="1522" w:type="dxa"/>
            <w:noWrap/>
            <w:vAlign w:val="center"/>
          </w:tcPr>
          <w:p w14:paraId="59A41688"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795.274)</w:t>
            </w:r>
            <w:r w:rsidR="00B11A18">
              <w:rPr>
                <w:rFonts w:ascii="Verdana" w:hAnsi="Verdana"/>
                <w:b/>
                <w:color w:val="FF0000"/>
                <w:sz w:val="17"/>
                <w:szCs w:val="17"/>
              </w:rPr>
              <w:t xml:space="preserve"> </w:t>
            </w:r>
          </w:p>
        </w:tc>
      </w:tr>
      <w:tr w:rsidR="00425440" w:rsidRPr="00287DFB" w14:paraId="5C581F54" w14:textId="77777777" w:rsidTr="009E5404">
        <w:trPr>
          <w:trHeight w:val="259"/>
          <w:jc w:val="center"/>
        </w:trPr>
        <w:tc>
          <w:tcPr>
            <w:tcW w:w="7226" w:type="dxa"/>
            <w:noWrap/>
            <w:vAlign w:val="bottom"/>
          </w:tcPr>
          <w:p w14:paraId="55CA0E60" w14:textId="77777777" w:rsidR="00425440" w:rsidRPr="00287DFB" w:rsidRDefault="00425440" w:rsidP="005711AC">
            <w:pPr>
              <w:ind w:firstLine="67"/>
              <w:jc w:val="both"/>
              <w:rPr>
                <w:sz w:val="18"/>
              </w:rPr>
            </w:pPr>
            <w:r w:rsidRPr="00287DFB">
              <w:rPr>
                <w:sz w:val="18"/>
              </w:rPr>
              <w:t>Intereses por Arrendamientos</w:t>
            </w:r>
          </w:p>
        </w:tc>
        <w:tc>
          <w:tcPr>
            <w:tcW w:w="782" w:type="dxa"/>
            <w:gridSpan w:val="2"/>
          </w:tcPr>
          <w:p w14:paraId="43966093" w14:textId="77777777" w:rsidR="00425440" w:rsidRPr="00287DFB" w:rsidRDefault="00425440" w:rsidP="00F33432">
            <w:pPr>
              <w:ind w:right="96"/>
              <w:jc w:val="right"/>
              <w:rPr>
                <w:sz w:val="18"/>
              </w:rPr>
            </w:pPr>
            <w:r w:rsidRPr="00287DFB">
              <w:rPr>
                <w:sz w:val="18"/>
              </w:rPr>
              <w:t>39.863</w:t>
            </w:r>
          </w:p>
        </w:tc>
        <w:tc>
          <w:tcPr>
            <w:tcW w:w="1522" w:type="dxa"/>
            <w:noWrap/>
            <w:vAlign w:val="center"/>
          </w:tcPr>
          <w:p w14:paraId="7B03D039" w14:textId="77777777" w:rsidR="00425440" w:rsidRPr="00287DFB" w:rsidRDefault="001A131F" w:rsidP="00F33432">
            <w:pPr>
              <w:ind w:right="96"/>
              <w:jc w:val="right"/>
              <w:rPr>
                <w:sz w:val="18"/>
              </w:rPr>
            </w:pPr>
            <w:r w:rsidRPr="001A131F">
              <w:rPr>
                <w:sz w:val="18"/>
                <w:szCs w:val="20"/>
                <w:lang w:eastAsia="es-AR"/>
              </w:rPr>
              <w:t>85.486</w:t>
            </w:r>
            <w:r w:rsidR="00B11A18">
              <w:rPr>
                <w:rFonts w:ascii="Verdana" w:hAnsi="Verdana"/>
                <w:b/>
                <w:color w:val="FF0000"/>
                <w:sz w:val="17"/>
                <w:szCs w:val="17"/>
              </w:rPr>
              <w:t xml:space="preserve"> </w:t>
            </w:r>
          </w:p>
        </w:tc>
      </w:tr>
      <w:tr w:rsidR="00425440" w:rsidRPr="00287DFB" w14:paraId="2E60492C" w14:textId="77777777" w:rsidTr="009E5404">
        <w:trPr>
          <w:trHeight w:val="259"/>
          <w:jc w:val="center"/>
        </w:trPr>
        <w:tc>
          <w:tcPr>
            <w:tcW w:w="7226" w:type="dxa"/>
            <w:noWrap/>
            <w:vAlign w:val="bottom"/>
          </w:tcPr>
          <w:p w14:paraId="3BB6C6D6" w14:textId="77777777" w:rsidR="00425440" w:rsidRPr="00287DFB" w:rsidRDefault="00425440" w:rsidP="005711AC">
            <w:pPr>
              <w:ind w:firstLine="67"/>
              <w:jc w:val="both"/>
              <w:rPr>
                <w:sz w:val="18"/>
              </w:rPr>
            </w:pPr>
            <w:r w:rsidRPr="00287DFB">
              <w:rPr>
                <w:sz w:val="18"/>
              </w:rPr>
              <w:t>Otros ajustes</w:t>
            </w:r>
          </w:p>
        </w:tc>
        <w:tc>
          <w:tcPr>
            <w:tcW w:w="782" w:type="dxa"/>
            <w:gridSpan w:val="2"/>
          </w:tcPr>
          <w:p w14:paraId="6DF6DA1A" w14:textId="77777777" w:rsidR="00425440" w:rsidRPr="00287DFB" w:rsidRDefault="001A131F" w:rsidP="00F33432">
            <w:pPr>
              <w:ind w:right="96"/>
              <w:jc w:val="right"/>
              <w:rPr>
                <w:sz w:val="18"/>
              </w:rPr>
            </w:pPr>
            <w:r w:rsidRPr="00287DFB">
              <w:rPr>
                <w:sz w:val="18"/>
              </w:rPr>
              <w:t>(4.015)</w:t>
            </w:r>
            <w:r w:rsidR="00B11A18">
              <w:rPr>
                <w:rFonts w:ascii="Verdana" w:hAnsi="Verdana"/>
                <w:b/>
                <w:color w:val="FF0000"/>
                <w:sz w:val="17"/>
                <w:szCs w:val="17"/>
              </w:rPr>
              <w:t xml:space="preserve"> </w:t>
            </w:r>
          </w:p>
        </w:tc>
        <w:tc>
          <w:tcPr>
            <w:tcW w:w="1522" w:type="dxa"/>
            <w:noWrap/>
            <w:vAlign w:val="center"/>
          </w:tcPr>
          <w:p w14:paraId="321A19E6"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3.070)</w:t>
            </w:r>
            <w:r w:rsidR="00B11A18">
              <w:rPr>
                <w:rFonts w:ascii="Verdana" w:hAnsi="Verdana"/>
                <w:b/>
                <w:color w:val="FF0000"/>
                <w:sz w:val="17"/>
                <w:szCs w:val="17"/>
              </w:rPr>
              <w:t xml:space="preserve"> </w:t>
            </w:r>
          </w:p>
        </w:tc>
      </w:tr>
      <w:tr w:rsidR="00425440" w:rsidRPr="00287DFB" w14:paraId="24527040" w14:textId="77777777" w:rsidTr="009E5404">
        <w:trPr>
          <w:trHeight w:val="259"/>
          <w:jc w:val="center"/>
        </w:trPr>
        <w:tc>
          <w:tcPr>
            <w:tcW w:w="7226" w:type="dxa"/>
            <w:noWrap/>
            <w:vAlign w:val="bottom"/>
          </w:tcPr>
          <w:p w14:paraId="3EE3F4CD" w14:textId="77777777" w:rsidR="00425440" w:rsidRPr="00287DFB" w:rsidRDefault="00425440" w:rsidP="005711AC">
            <w:pPr>
              <w:jc w:val="both"/>
              <w:rPr>
                <w:sz w:val="18"/>
              </w:rPr>
            </w:pPr>
          </w:p>
        </w:tc>
        <w:tc>
          <w:tcPr>
            <w:tcW w:w="782" w:type="dxa"/>
            <w:gridSpan w:val="2"/>
          </w:tcPr>
          <w:p w14:paraId="4A3331D1" w14:textId="77777777" w:rsidR="00425440" w:rsidRPr="00287DFB" w:rsidRDefault="00425440" w:rsidP="00F33432">
            <w:pPr>
              <w:ind w:right="96"/>
              <w:jc w:val="right"/>
              <w:rPr>
                <w:sz w:val="18"/>
              </w:rPr>
            </w:pPr>
          </w:p>
        </w:tc>
        <w:tc>
          <w:tcPr>
            <w:tcW w:w="1522" w:type="dxa"/>
            <w:noWrap/>
            <w:vAlign w:val="center"/>
          </w:tcPr>
          <w:p w14:paraId="290AF47F" w14:textId="77777777" w:rsidR="00425440" w:rsidRPr="00287DFB" w:rsidRDefault="00425440" w:rsidP="00F33432">
            <w:pPr>
              <w:ind w:right="96"/>
              <w:jc w:val="right"/>
              <w:rPr>
                <w:sz w:val="18"/>
              </w:rPr>
            </w:pPr>
          </w:p>
        </w:tc>
      </w:tr>
      <w:tr w:rsidR="00425440" w:rsidRPr="00287DFB" w14:paraId="25A74CCB" w14:textId="77777777" w:rsidTr="009E5404">
        <w:trPr>
          <w:trHeight w:val="259"/>
          <w:jc w:val="center"/>
        </w:trPr>
        <w:tc>
          <w:tcPr>
            <w:tcW w:w="7226" w:type="dxa"/>
            <w:noWrap/>
            <w:vAlign w:val="bottom"/>
          </w:tcPr>
          <w:p w14:paraId="09A8FF00" w14:textId="77777777" w:rsidR="00425440" w:rsidRPr="00287DFB" w:rsidRDefault="00425440" w:rsidP="005711AC">
            <w:pPr>
              <w:jc w:val="both"/>
              <w:rPr>
                <w:b/>
                <w:sz w:val="18"/>
              </w:rPr>
            </w:pPr>
            <w:r w:rsidRPr="00287DFB">
              <w:rPr>
                <w:b/>
                <w:sz w:val="18"/>
              </w:rPr>
              <w:t xml:space="preserve"> (Disminuciones) netas provenientes de activos operativos:</w:t>
            </w:r>
          </w:p>
        </w:tc>
        <w:tc>
          <w:tcPr>
            <w:tcW w:w="782" w:type="dxa"/>
            <w:gridSpan w:val="2"/>
          </w:tcPr>
          <w:p w14:paraId="334B5BDF" w14:textId="77777777" w:rsidR="00425440" w:rsidRPr="00287DFB" w:rsidRDefault="001A131F" w:rsidP="00F33432">
            <w:pPr>
              <w:ind w:right="96"/>
              <w:jc w:val="right"/>
              <w:rPr>
                <w:b/>
                <w:sz w:val="18"/>
              </w:rPr>
            </w:pPr>
            <w:r w:rsidRPr="00287DFB">
              <w:rPr>
                <w:b/>
                <w:sz w:val="18"/>
              </w:rPr>
              <w:t>(2.454.890)</w:t>
            </w:r>
            <w:r w:rsidR="00B11A18">
              <w:rPr>
                <w:rFonts w:ascii="Verdana" w:hAnsi="Verdana"/>
                <w:b/>
                <w:color w:val="FF0000"/>
                <w:sz w:val="17"/>
                <w:szCs w:val="17"/>
              </w:rPr>
              <w:t xml:space="preserve"> </w:t>
            </w:r>
          </w:p>
        </w:tc>
        <w:tc>
          <w:tcPr>
            <w:tcW w:w="1522" w:type="dxa"/>
            <w:noWrap/>
            <w:vAlign w:val="center"/>
          </w:tcPr>
          <w:p w14:paraId="6D104EAE" w14:textId="77777777" w:rsidR="00425440" w:rsidRPr="00287DFB" w:rsidRDefault="00425440" w:rsidP="00F33432">
            <w:pPr>
              <w:ind w:right="96"/>
              <w:jc w:val="right"/>
              <w:rPr>
                <w:b/>
                <w:sz w:val="18"/>
              </w:rPr>
            </w:pPr>
            <w:r w:rsidRPr="00287DFB">
              <w:rPr>
                <w:b/>
                <w:sz w:val="18"/>
              </w:rPr>
              <w:t>(</w:t>
            </w:r>
            <w:r w:rsidR="001A131F" w:rsidRPr="001A131F">
              <w:rPr>
                <w:b/>
                <w:sz w:val="18"/>
                <w:szCs w:val="20"/>
                <w:lang w:eastAsia="es-AR"/>
              </w:rPr>
              <w:t>1.710.932)</w:t>
            </w:r>
            <w:r w:rsidR="00B11A18">
              <w:rPr>
                <w:rFonts w:ascii="Verdana" w:hAnsi="Verdana"/>
                <w:b/>
                <w:color w:val="FF0000"/>
                <w:sz w:val="17"/>
                <w:szCs w:val="17"/>
              </w:rPr>
              <w:t xml:space="preserve"> </w:t>
            </w:r>
          </w:p>
        </w:tc>
      </w:tr>
      <w:tr w:rsidR="00425440" w:rsidRPr="00287DFB" w14:paraId="2AF5F57C" w14:textId="77777777" w:rsidTr="009E5404">
        <w:trPr>
          <w:trHeight w:val="259"/>
          <w:jc w:val="center"/>
        </w:trPr>
        <w:tc>
          <w:tcPr>
            <w:tcW w:w="7226" w:type="dxa"/>
            <w:noWrap/>
            <w:vAlign w:val="bottom"/>
          </w:tcPr>
          <w:p w14:paraId="1E39CAA9" w14:textId="77777777" w:rsidR="00425440" w:rsidRPr="00287DFB" w:rsidRDefault="00425440" w:rsidP="005711AC">
            <w:pPr>
              <w:ind w:firstLine="67"/>
              <w:jc w:val="both"/>
              <w:rPr>
                <w:sz w:val="18"/>
              </w:rPr>
            </w:pPr>
            <w:r w:rsidRPr="00287DFB">
              <w:rPr>
                <w:sz w:val="18"/>
              </w:rPr>
              <w:t>Títulos de deuda a valor razonable con cambios en resultados</w:t>
            </w:r>
          </w:p>
        </w:tc>
        <w:tc>
          <w:tcPr>
            <w:tcW w:w="782" w:type="dxa"/>
            <w:gridSpan w:val="2"/>
          </w:tcPr>
          <w:p w14:paraId="2A2070BD" w14:textId="77777777" w:rsidR="00425440" w:rsidRPr="00287DFB" w:rsidRDefault="001A131F" w:rsidP="00F33432">
            <w:pPr>
              <w:ind w:right="96"/>
              <w:jc w:val="right"/>
              <w:rPr>
                <w:sz w:val="18"/>
              </w:rPr>
            </w:pPr>
            <w:r w:rsidRPr="00287DFB">
              <w:rPr>
                <w:sz w:val="18"/>
              </w:rPr>
              <w:t>(4.759)</w:t>
            </w:r>
            <w:r w:rsidR="00B11A18">
              <w:rPr>
                <w:rFonts w:ascii="Verdana" w:hAnsi="Verdana"/>
                <w:b/>
                <w:color w:val="FF0000"/>
                <w:sz w:val="17"/>
                <w:szCs w:val="17"/>
              </w:rPr>
              <w:t xml:space="preserve"> </w:t>
            </w:r>
          </w:p>
        </w:tc>
        <w:tc>
          <w:tcPr>
            <w:tcW w:w="1522" w:type="dxa"/>
            <w:noWrap/>
            <w:vAlign w:val="center"/>
          </w:tcPr>
          <w:p w14:paraId="3991D71B"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10.320)</w:t>
            </w:r>
            <w:r w:rsidR="00B11A18">
              <w:rPr>
                <w:rFonts w:ascii="Verdana" w:hAnsi="Verdana"/>
                <w:b/>
                <w:color w:val="FF0000"/>
                <w:sz w:val="17"/>
                <w:szCs w:val="17"/>
              </w:rPr>
              <w:t xml:space="preserve"> </w:t>
            </w:r>
          </w:p>
        </w:tc>
      </w:tr>
      <w:tr w:rsidR="00425440" w:rsidRPr="00287DFB" w14:paraId="4990463E" w14:textId="77777777" w:rsidTr="009E5404">
        <w:trPr>
          <w:trHeight w:val="259"/>
          <w:jc w:val="center"/>
        </w:trPr>
        <w:tc>
          <w:tcPr>
            <w:tcW w:w="7226" w:type="dxa"/>
            <w:noWrap/>
            <w:vAlign w:val="bottom"/>
          </w:tcPr>
          <w:p w14:paraId="38D7653F" w14:textId="77777777" w:rsidR="00425440" w:rsidRPr="00287DFB" w:rsidRDefault="00425440" w:rsidP="005711AC">
            <w:pPr>
              <w:ind w:firstLine="67"/>
              <w:jc w:val="both"/>
              <w:rPr>
                <w:sz w:val="18"/>
              </w:rPr>
            </w:pPr>
            <w:r w:rsidRPr="00287DFB">
              <w:rPr>
                <w:sz w:val="18"/>
              </w:rPr>
              <w:t>Operaciones de pase</w:t>
            </w:r>
          </w:p>
        </w:tc>
        <w:tc>
          <w:tcPr>
            <w:tcW w:w="782" w:type="dxa"/>
            <w:gridSpan w:val="2"/>
          </w:tcPr>
          <w:p w14:paraId="3A53FB80" w14:textId="77777777" w:rsidR="00425440" w:rsidRPr="00287DFB" w:rsidRDefault="001A131F" w:rsidP="00F33432">
            <w:pPr>
              <w:ind w:right="96"/>
              <w:jc w:val="right"/>
              <w:rPr>
                <w:sz w:val="18"/>
              </w:rPr>
            </w:pPr>
            <w:r w:rsidRPr="00287DFB">
              <w:rPr>
                <w:sz w:val="18"/>
              </w:rPr>
              <w:t>(764.768)</w:t>
            </w:r>
            <w:r w:rsidR="00B11A18">
              <w:rPr>
                <w:rFonts w:ascii="Verdana" w:hAnsi="Verdana"/>
                <w:b/>
                <w:color w:val="FF0000"/>
                <w:sz w:val="17"/>
                <w:szCs w:val="17"/>
              </w:rPr>
              <w:t xml:space="preserve"> </w:t>
            </w:r>
          </w:p>
        </w:tc>
        <w:tc>
          <w:tcPr>
            <w:tcW w:w="1522" w:type="dxa"/>
            <w:noWrap/>
            <w:vAlign w:val="center"/>
          </w:tcPr>
          <w:p w14:paraId="42E440A1"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19.777)</w:t>
            </w:r>
            <w:r w:rsidR="00B11A18">
              <w:rPr>
                <w:rFonts w:ascii="Verdana" w:hAnsi="Verdana"/>
                <w:b/>
                <w:color w:val="FF0000"/>
                <w:sz w:val="17"/>
                <w:szCs w:val="17"/>
              </w:rPr>
              <w:t xml:space="preserve"> </w:t>
            </w:r>
          </w:p>
        </w:tc>
      </w:tr>
      <w:tr w:rsidR="00425440" w:rsidRPr="00287DFB" w14:paraId="28F17CF3" w14:textId="77777777" w:rsidTr="009E5404">
        <w:trPr>
          <w:trHeight w:val="259"/>
          <w:jc w:val="center"/>
        </w:trPr>
        <w:tc>
          <w:tcPr>
            <w:tcW w:w="7226" w:type="dxa"/>
            <w:noWrap/>
            <w:vAlign w:val="bottom"/>
          </w:tcPr>
          <w:p w14:paraId="3EE385A0" w14:textId="77777777" w:rsidR="00425440" w:rsidRPr="00287DFB" w:rsidRDefault="00425440" w:rsidP="005711AC">
            <w:pPr>
              <w:ind w:firstLine="67"/>
              <w:jc w:val="both"/>
              <w:rPr>
                <w:sz w:val="18"/>
              </w:rPr>
            </w:pPr>
            <w:r w:rsidRPr="00287DFB">
              <w:rPr>
                <w:sz w:val="18"/>
              </w:rPr>
              <w:t>Préstamos y otras financiaciones</w:t>
            </w:r>
          </w:p>
        </w:tc>
        <w:tc>
          <w:tcPr>
            <w:tcW w:w="782" w:type="dxa"/>
            <w:gridSpan w:val="2"/>
          </w:tcPr>
          <w:p w14:paraId="398A2171" w14:textId="77777777" w:rsidR="00425440" w:rsidRPr="00287DFB" w:rsidRDefault="001A131F" w:rsidP="00F33432">
            <w:pPr>
              <w:ind w:right="96"/>
              <w:jc w:val="right"/>
              <w:rPr>
                <w:sz w:val="18"/>
              </w:rPr>
            </w:pPr>
            <w:r w:rsidRPr="00287DFB">
              <w:rPr>
                <w:sz w:val="18"/>
              </w:rPr>
              <w:t>(677.449)</w:t>
            </w:r>
            <w:r w:rsidR="00B11A18">
              <w:rPr>
                <w:rFonts w:ascii="Verdana" w:hAnsi="Verdana"/>
                <w:b/>
                <w:color w:val="FF0000"/>
                <w:sz w:val="17"/>
                <w:szCs w:val="17"/>
              </w:rPr>
              <w:t xml:space="preserve"> </w:t>
            </w:r>
          </w:p>
        </w:tc>
        <w:tc>
          <w:tcPr>
            <w:tcW w:w="1522" w:type="dxa"/>
            <w:noWrap/>
            <w:vAlign w:val="center"/>
          </w:tcPr>
          <w:p w14:paraId="0331CF7C"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458.406)</w:t>
            </w:r>
            <w:r w:rsidR="00B11A18">
              <w:rPr>
                <w:rFonts w:ascii="Verdana" w:hAnsi="Verdana"/>
                <w:b/>
                <w:color w:val="FF0000"/>
                <w:sz w:val="17"/>
                <w:szCs w:val="17"/>
              </w:rPr>
              <w:t xml:space="preserve"> </w:t>
            </w:r>
          </w:p>
        </w:tc>
      </w:tr>
      <w:tr w:rsidR="00425440" w:rsidRPr="00287DFB" w14:paraId="364E098B" w14:textId="77777777" w:rsidTr="009E5404">
        <w:trPr>
          <w:trHeight w:val="259"/>
          <w:jc w:val="center"/>
        </w:trPr>
        <w:tc>
          <w:tcPr>
            <w:tcW w:w="7226" w:type="dxa"/>
            <w:noWrap/>
            <w:vAlign w:val="bottom"/>
          </w:tcPr>
          <w:p w14:paraId="535332E5" w14:textId="77777777" w:rsidR="00425440" w:rsidRPr="00287DFB" w:rsidRDefault="00425440" w:rsidP="005711AC">
            <w:pPr>
              <w:ind w:firstLine="209"/>
              <w:jc w:val="both"/>
              <w:rPr>
                <w:sz w:val="18"/>
              </w:rPr>
            </w:pPr>
            <w:r w:rsidRPr="00287DFB">
              <w:rPr>
                <w:sz w:val="18"/>
              </w:rPr>
              <w:t>Sector Privado no Financiero y Residentes en el exterior</w:t>
            </w:r>
          </w:p>
        </w:tc>
        <w:tc>
          <w:tcPr>
            <w:tcW w:w="782" w:type="dxa"/>
            <w:gridSpan w:val="2"/>
          </w:tcPr>
          <w:p w14:paraId="39D46A03" w14:textId="77777777" w:rsidR="00425440" w:rsidRPr="00287DFB" w:rsidRDefault="001A131F" w:rsidP="00F33432">
            <w:pPr>
              <w:ind w:right="96"/>
              <w:jc w:val="right"/>
              <w:rPr>
                <w:sz w:val="18"/>
              </w:rPr>
            </w:pPr>
            <w:r w:rsidRPr="00287DFB">
              <w:rPr>
                <w:sz w:val="18"/>
              </w:rPr>
              <w:t>(677.449)</w:t>
            </w:r>
            <w:r w:rsidR="00B11A18">
              <w:rPr>
                <w:rFonts w:ascii="Verdana" w:hAnsi="Verdana"/>
                <w:b/>
                <w:color w:val="FF0000"/>
                <w:sz w:val="17"/>
                <w:szCs w:val="17"/>
              </w:rPr>
              <w:t xml:space="preserve"> </w:t>
            </w:r>
          </w:p>
        </w:tc>
        <w:tc>
          <w:tcPr>
            <w:tcW w:w="1522" w:type="dxa"/>
            <w:noWrap/>
            <w:vAlign w:val="center"/>
          </w:tcPr>
          <w:p w14:paraId="24F3C15E"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458.406)</w:t>
            </w:r>
            <w:r w:rsidR="00B11A18">
              <w:rPr>
                <w:rFonts w:ascii="Verdana" w:hAnsi="Verdana"/>
                <w:b/>
                <w:color w:val="FF0000"/>
                <w:sz w:val="17"/>
                <w:szCs w:val="17"/>
              </w:rPr>
              <w:t xml:space="preserve"> </w:t>
            </w:r>
          </w:p>
        </w:tc>
      </w:tr>
      <w:tr w:rsidR="00425440" w:rsidRPr="00287DFB" w14:paraId="0282E126" w14:textId="77777777" w:rsidTr="009E5404">
        <w:trPr>
          <w:trHeight w:val="259"/>
          <w:jc w:val="center"/>
        </w:trPr>
        <w:tc>
          <w:tcPr>
            <w:tcW w:w="7226" w:type="dxa"/>
            <w:noWrap/>
            <w:vAlign w:val="bottom"/>
          </w:tcPr>
          <w:p w14:paraId="6AD0DD87" w14:textId="77777777" w:rsidR="00425440" w:rsidRPr="00287DFB" w:rsidRDefault="00425440" w:rsidP="005711AC">
            <w:pPr>
              <w:ind w:firstLine="67"/>
              <w:jc w:val="both"/>
              <w:rPr>
                <w:sz w:val="18"/>
              </w:rPr>
            </w:pPr>
            <w:r w:rsidRPr="00287DFB">
              <w:rPr>
                <w:sz w:val="18"/>
              </w:rPr>
              <w:t>Activos financieros entregados en garantía</w:t>
            </w:r>
          </w:p>
        </w:tc>
        <w:tc>
          <w:tcPr>
            <w:tcW w:w="782" w:type="dxa"/>
            <w:gridSpan w:val="2"/>
          </w:tcPr>
          <w:p w14:paraId="69CF818C" w14:textId="77777777" w:rsidR="00425440" w:rsidRPr="00287DFB" w:rsidRDefault="001A131F" w:rsidP="00F33432">
            <w:pPr>
              <w:ind w:right="96"/>
              <w:jc w:val="right"/>
              <w:rPr>
                <w:sz w:val="18"/>
              </w:rPr>
            </w:pPr>
            <w:r w:rsidRPr="00287DFB">
              <w:rPr>
                <w:sz w:val="18"/>
              </w:rPr>
              <w:t>(61.622)</w:t>
            </w:r>
            <w:r w:rsidR="00B11A18">
              <w:rPr>
                <w:rFonts w:ascii="Verdana" w:hAnsi="Verdana"/>
                <w:b/>
                <w:color w:val="FF0000"/>
                <w:sz w:val="17"/>
                <w:szCs w:val="17"/>
              </w:rPr>
              <w:t xml:space="preserve"> </w:t>
            </w:r>
          </w:p>
        </w:tc>
        <w:tc>
          <w:tcPr>
            <w:tcW w:w="1522" w:type="dxa"/>
            <w:noWrap/>
            <w:vAlign w:val="center"/>
          </w:tcPr>
          <w:p w14:paraId="58A9BB4A"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1.713.004)</w:t>
            </w:r>
            <w:r w:rsidR="00B11A18">
              <w:rPr>
                <w:rFonts w:ascii="Verdana" w:hAnsi="Verdana"/>
                <w:b/>
                <w:color w:val="FF0000"/>
                <w:sz w:val="17"/>
                <w:szCs w:val="17"/>
              </w:rPr>
              <w:t xml:space="preserve"> </w:t>
            </w:r>
          </w:p>
        </w:tc>
      </w:tr>
      <w:tr w:rsidR="00425440" w:rsidRPr="00287DFB" w14:paraId="0235B7EA" w14:textId="77777777" w:rsidTr="009E5404">
        <w:trPr>
          <w:trHeight w:val="259"/>
          <w:jc w:val="center"/>
        </w:trPr>
        <w:tc>
          <w:tcPr>
            <w:tcW w:w="7226" w:type="dxa"/>
            <w:noWrap/>
            <w:vAlign w:val="bottom"/>
          </w:tcPr>
          <w:p w14:paraId="72042B6B" w14:textId="77777777" w:rsidR="00425440" w:rsidRPr="00287DFB" w:rsidRDefault="00425440" w:rsidP="005711AC">
            <w:pPr>
              <w:ind w:firstLine="67"/>
              <w:jc w:val="both"/>
              <w:rPr>
                <w:sz w:val="18"/>
              </w:rPr>
            </w:pPr>
            <w:r w:rsidRPr="00287DFB">
              <w:rPr>
                <w:sz w:val="18"/>
              </w:rPr>
              <w:t>Otros títulos de deuda</w:t>
            </w:r>
          </w:p>
        </w:tc>
        <w:tc>
          <w:tcPr>
            <w:tcW w:w="782" w:type="dxa"/>
            <w:gridSpan w:val="2"/>
          </w:tcPr>
          <w:p w14:paraId="2502A60E" w14:textId="77777777" w:rsidR="00425440" w:rsidRPr="00287DFB" w:rsidRDefault="00425440" w:rsidP="00F33432">
            <w:pPr>
              <w:ind w:right="96"/>
              <w:jc w:val="right"/>
              <w:rPr>
                <w:sz w:val="18"/>
              </w:rPr>
            </w:pPr>
            <w:r w:rsidRPr="00287DFB">
              <w:rPr>
                <w:sz w:val="18"/>
              </w:rPr>
              <w:t>(796.470)</w:t>
            </w:r>
            <w:r w:rsidR="00B11A18">
              <w:rPr>
                <w:rFonts w:ascii="Verdana" w:hAnsi="Verdana"/>
                <w:b/>
                <w:color w:val="FF0000"/>
                <w:sz w:val="17"/>
                <w:szCs w:val="17"/>
              </w:rPr>
              <w:t xml:space="preserve"> </w:t>
            </w:r>
          </w:p>
        </w:tc>
        <w:tc>
          <w:tcPr>
            <w:tcW w:w="1522" w:type="dxa"/>
            <w:noWrap/>
            <w:vAlign w:val="center"/>
          </w:tcPr>
          <w:p w14:paraId="71A92D24" w14:textId="77777777" w:rsidR="00425440" w:rsidRPr="00287DFB" w:rsidRDefault="001A131F" w:rsidP="00F33432">
            <w:pPr>
              <w:ind w:right="96"/>
              <w:jc w:val="right"/>
              <w:rPr>
                <w:sz w:val="18"/>
              </w:rPr>
            </w:pPr>
            <w:r w:rsidRPr="001A131F">
              <w:rPr>
                <w:sz w:val="18"/>
                <w:szCs w:val="20"/>
                <w:lang w:eastAsia="es-AR"/>
              </w:rPr>
              <w:t>716.656</w:t>
            </w:r>
            <w:r w:rsidR="00B11A18">
              <w:rPr>
                <w:rFonts w:ascii="Verdana" w:hAnsi="Verdana"/>
                <w:b/>
                <w:color w:val="FF0000"/>
                <w:sz w:val="17"/>
                <w:szCs w:val="17"/>
              </w:rPr>
              <w:t xml:space="preserve"> </w:t>
            </w:r>
          </w:p>
        </w:tc>
      </w:tr>
      <w:tr w:rsidR="00425440" w:rsidRPr="00287DFB" w14:paraId="116735D3" w14:textId="77777777" w:rsidTr="009E5404">
        <w:trPr>
          <w:trHeight w:val="259"/>
          <w:jc w:val="center"/>
        </w:trPr>
        <w:tc>
          <w:tcPr>
            <w:tcW w:w="7226" w:type="dxa"/>
            <w:noWrap/>
            <w:vAlign w:val="bottom"/>
          </w:tcPr>
          <w:p w14:paraId="61DD4CF8" w14:textId="77777777" w:rsidR="00425440" w:rsidRPr="00287DFB" w:rsidRDefault="00425440" w:rsidP="005711AC">
            <w:pPr>
              <w:ind w:firstLine="67"/>
              <w:jc w:val="both"/>
              <w:rPr>
                <w:sz w:val="18"/>
              </w:rPr>
            </w:pPr>
            <w:r w:rsidRPr="00287DFB">
              <w:rPr>
                <w:sz w:val="18"/>
              </w:rPr>
              <w:t>Otros activos</w:t>
            </w:r>
          </w:p>
        </w:tc>
        <w:tc>
          <w:tcPr>
            <w:tcW w:w="782" w:type="dxa"/>
            <w:gridSpan w:val="2"/>
          </w:tcPr>
          <w:p w14:paraId="01DEB272" w14:textId="77777777" w:rsidR="00425440" w:rsidRPr="00287DFB" w:rsidRDefault="001A131F" w:rsidP="00F33432">
            <w:pPr>
              <w:ind w:right="96"/>
              <w:jc w:val="right"/>
              <w:rPr>
                <w:sz w:val="18"/>
              </w:rPr>
            </w:pPr>
            <w:r w:rsidRPr="00287DFB">
              <w:rPr>
                <w:sz w:val="18"/>
              </w:rPr>
              <w:t>(149.822)</w:t>
            </w:r>
            <w:r w:rsidR="00B11A18">
              <w:rPr>
                <w:rFonts w:ascii="Verdana" w:hAnsi="Verdana"/>
                <w:b/>
                <w:color w:val="FF0000"/>
                <w:sz w:val="17"/>
                <w:szCs w:val="17"/>
              </w:rPr>
              <w:t xml:space="preserve"> </w:t>
            </w:r>
          </w:p>
        </w:tc>
        <w:tc>
          <w:tcPr>
            <w:tcW w:w="1522" w:type="dxa"/>
            <w:noWrap/>
            <w:vAlign w:val="center"/>
          </w:tcPr>
          <w:p w14:paraId="57707C8E" w14:textId="77777777" w:rsidR="00425440" w:rsidRPr="00287DFB" w:rsidRDefault="00425440" w:rsidP="00F33432">
            <w:pPr>
              <w:ind w:right="96"/>
              <w:jc w:val="right"/>
              <w:rPr>
                <w:sz w:val="18"/>
              </w:rPr>
            </w:pPr>
            <w:r w:rsidRPr="00287DFB">
              <w:rPr>
                <w:sz w:val="18"/>
              </w:rPr>
              <w:t>(</w:t>
            </w:r>
            <w:r w:rsidR="001A131F" w:rsidRPr="001A131F">
              <w:rPr>
                <w:sz w:val="18"/>
                <w:szCs w:val="20"/>
                <w:lang w:eastAsia="es-AR"/>
              </w:rPr>
              <w:t>226.081)</w:t>
            </w:r>
            <w:r w:rsidR="00B11A18">
              <w:rPr>
                <w:rFonts w:ascii="Verdana" w:hAnsi="Verdana"/>
                <w:b/>
                <w:color w:val="FF0000"/>
                <w:sz w:val="17"/>
                <w:szCs w:val="17"/>
              </w:rPr>
              <w:t xml:space="preserve"> </w:t>
            </w:r>
          </w:p>
        </w:tc>
      </w:tr>
      <w:tr w:rsidR="00425440" w:rsidRPr="00287DFB" w14:paraId="4FD9A756" w14:textId="77777777" w:rsidTr="009E5404">
        <w:trPr>
          <w:trHeight w:val="66"/>
          <w:jc w:val="center"/>
        </w:trPr>
        <w:tc>
          <w:tcPr>
            <w:tcW w:w="7226" w:type="dxa"/>
            <w:noWrap/>
            <w:vAlign w:val="bottom"/>
          </w:tcPr>
          <w:p w14:paraId="3F8888CA" w14:textId="77777777" w:rsidR="00425440" w:rsidRPr="00287DFB" w:rsidRDefault="00425440" w:rsidP="005711AC">
            <w:pPr>
              <w:jc w:val="both"/>
              <w:rPr>
                <w:sz w:val="18"/>
              </w:rPr>
            </w:pPr>
          </w:p>
        </w:tc>
        <w:tc>
          <w:tcPr>
            <w:tcW w:w="782" w:type="dxa"/>
            <w:gridSpan w:val="2"/>
          </w:tcPr>
          <w:p w14:paraId="73F47C81" w14:textId="77777777" w:rsidR="00425440" w:rsidRPr="00287DFB" w:rsidRDefault="00425440" w:rsidP="00F33432">
            <w:pPr>
              <w:ind w:right="96"/>
              <w:jc w:val="right"/>
              <w:rPr>
                <w:sz w:val="18"/>
              </w:rPr>
            </w:pPr>
          </w:p>
        </w:tc>
        <w:tc>
          <w:tcPr>
            <w:tcW w:w="1522" w:type="dxa"/>
            <w:noWrap/>
            <w:vAlign w:val="center"/>
          </w:tcPr>
          <w:p w14:paraId="055959E0" w14:textId="77777777" w:rsidR="00425440" w:rsidRPr="00287DFB" w:rsidRDefault="00425440" w:rsidP="00F33432">
            <w:pPr>
              <w:ind w:right="96"/>
              <w:jc w:val="right"/>
              <w:rPr>
                <w:sz w:val="18"/>
              </w:rPr>
            </w:pPr>
          </w:p>
        </w:tc>
      </w:tr>
      <w:tr w:rsidR="00425440" w:rsidRPr="00287DFB" w14:paraId="1F3BEDF7" w14:textId="77777777" w:rsidTr="009E5404">
        <w:trPr>
          <w:trHeight w:val="259"/>
          <w:jc w:val="center"/>
        </w:trPr>
        <w:tc>
          <w:tcPr>
            <w:tcW w:w="7226" w:type="dxa"/>
            <w:noWrap/>
            <w:vAlign w:val="bottom"/>
          </w:tcPr>
          <w:p w14:paraId="6BF57A96" w14:textId="77777777" w:rsidR="00425440" w:rsidRPr="00287DFB" w:rsidRDefault="00425440" w:rsidP="005711AC">
            <w:pPr>
              <w:jc w:val="both"/>
              <w:rPr>
                <w:b/>
                <w:sz w:val="18"/>
              </w:rPr>
            </w:pPr>
            <w:r w:rsidRPr="00287DFB">
              <w:rPr>
                <w:b/>
                <w:sz w:val="18"/>
              </w:rPr>
              <w:t>Aumentos/(Disminuciones) netas provenientes de pasivos operativos:</w:t>
            </w:r>
          </w:p>
        </w:tc>
        <w:tc>
          <w:tcPr>
            <w:tcW w:w="782" w:type="dxa"/>
            <w:gridSpan w:val="2"/>
          </w:tcPr>
          <w:p w14:paraId="436CBF5B" w14:textId="77777777" w:rsidR="00425440" w:rsidRPr="00287DFB" w:rsidRDefault="00425440" w:rsidP="00F33432">
            <w:pPr>
              <w:ind w:right="96"/>
              <w:jc w:val="right"/>
              <w:rPr>
                <w:b/>
                <w:sz w:val="18"/>
              </w:rPr>
            </w:pPr>
            <w:r w:rsidRPr="00287DFB">
              <w:rPr>
                <w:b/>
                <w:sz w:val="18"/>
              </w:rPr>
              <w:t>3.022.502</w:t>
            </w:r>
            <w:r w:rsidR="00B11A18">
              <w:rPr>
                <w:rFonts w:ascii="Verdana" w:hAnsi="Verdana"/>
                <w:b/>
                <w:color w:val="FF0000"/>
                <w:sz w:val="17"/>
                <w:szCs w:val="17"/>
              </w:rPr>
              <w:t xml:space="preserve"> </w:t>
            </w:r>
          </w:p>
        </w:tc>
        <w:tc>
          <w:tcPr>
            <w:tcW w:w="1522" w:type="dxa"/>
            <w:noWrap/>
            <w:vAlign w:val="center"/>
          </w:tcPr>
          <w:p w14:paraId="3DF5F16E" w14:textId="77777777" w:rsidR="00425440" w:rsidRPr="00287DFB" w:rsidRDefault="001A131F" w:rsidP="00F33432">
            <w:pPr>
              <w:ind w:right="96"/>
              <w:jc w:val="right"/>
              <w:rPr>
                <w:b/>
                <w:sz w:val="18"/>
              </w:rPr>
            </w:pPr>
            <w:r w:rsidRPr="001A131F">
              <w:rPr>
                <w:b/>
                <w:sz w:val="18"/>
                <w:szCs w:val="20"/>
                <w:lang w:eastAsia="es-AR"/>
              </w:rPr>
              <w:t>1.465.392</w:t>
            </w:r>
            <w:r w:rsidR="00B11A18">
              <w:rPr>
                <w:rFonts w:ascii="Verdana" w:hAnsi="Verdana"/>
                <w:b/>
                <w:color w:val="FF0000"/>
                <w:sz w:val="17"/>
                <w:szCs w:val="17"/>
              </w:rPr>
              <w:t xml:space="preserve"> </w:t>
            </w:r>
          </w:p>
        </w:tc>
      </w:tr>
      <w:tr w:rsidR="00425440" w:rsidRPr="00287DFB" w14:paraId="0C364D1F" w14:textId="77777777" w:rsidTr="009E5404">
        <w:trPr>
          <w:trHeight w:val="259"/>
          <w:jc w:val="center"/>
        </w:trPr>
        <w:tc>
          <w:tcPr>
            <w:tcW w:w="7226" w:type="dxa"/>
            <w:noWrap/>
            <w:vAlign w:val="bottom"/>
          </w:tcPr>
          <w:p w14:paraId="5924F0E0" w14:textId="77777777" w:rsidR="00425440" w:rsidRPr="00287DFB" w:rsidRDefault="00425440" w:rsidP="005711AC">
            <w:pPr>
              <w:ind w:firstLine="67"/>
              <w:jc w:val="both"/>
              <w:rPr>
                <w:sz w:val="18"/>
              </w:rPr>
            </w:pPr>
            <w:r w:rsidRPr="00287DFB">
              <w:rPr>
                <w:sz w:val="18"/>
              </w:rPr>
              <w:t xml:space="preserve">Depósitos </w:t>
            </w:r>
          </w:p>
        </w:tc>
        <w:tc>
          <w:tcPr>
            <w:tcW w:w="782" w:type="dxa"/>
            <w:gridSpan w:val="2"/>
          </w:tcPr>
          <w:p w14:paraId="79399A89" w14:textId="77777777" w:rsidR="00425440" w:rsidRPr="00287DFB" w:rsidRDefault="00425440" w:rsidP="00F33432">
            <w:pPr>
              <w:ind w:right="96"/>
              <w:jc w:val="right"/>
              <w:rPr>
                <w:sz w:val="18"/>
              </w:rPr>
            </w:pPr>
            <w:r w:rsidRPr="00287DFB">
              <w:rPr>
                <w:sz w:val="18"/>
              </w:rPr>
              <w:t>3.036.894</w:t>
            </w:r>
            <w:r w:rsidR="00B11A18">
              <w:rPr>
                <w:rFonts w:ascii="Verdana" w:hAnsi="Verdana"/>
                <w:b/>
                <w:color w:val="FF0000"/>
                <w:sz w:val="17"/>
                <w:szCs w:val="17"/>
              </w:rPr>
              <w:t xml:space="preserve"> </w:t>
            </w:r>
          </w:p>
        </w:tc>
        <w:tc>
          <w:tcPr>
            <w:tcW w:w="1522" w:type="dxa"/>
            <w:noWrap/>
            <w:vAlign w:val="center"/>
          </w:tcPr>
          <w:p w14:paraId="31EA7FD1" w14:textId="77777777" w:rsidR="00425440" w:rsidRPr="00287DFB" w:rsidRDefault="001A131F" w:rsidP="00F33432">
            <w:pPr>
              <w:ind w:right="96"/>
              <w:jc w:val="right"/>
              <w:rPr>
                <w:sz w:val="18"/>
              </w:rPr>
            </w:pPr>
            <w:r w:rsidRPr="001A131F">
              <w:rPr>
                <w:sz w:val="18"/>
                <w:szCs w:val="20"/>
                <w:lang w:eastAsia="es-AR"/>
              </w:rPr>
              <w:t>(2.141.309)</w:t>
            </w:r>
            <w:r w:rsidR="00B11A18">
              <w:rPr>
                <w:rFonts w:ascii="Verdana" w:hAnsi="Verdana"/>
                <w:b/>
                <w:color w:val="FF0000"/>
                <w:sz w:val="17"/>
                <w:szCs w:val="17"/>
              </w:rPr>
              <w:t xml:space="preserve"> </w:t>
            </w:r>
          </w:p>
        </w:tc>
      </w:tr>
      <w:tr w:rsidR="00425440" w:rsidRPr="00287DFB" w14:paraId="7B08F698" w14:textId="77777777" w:rsidTr="009E5404">
        <w:trPr>
          <w:trHeight w:val="259"/>
          <w:jc w:val="center"/>
        </w:trPr>
        <w:tc>
          <w:tcPr>
            <w:tcW w:w="7226" w:type="dxa"/>
            <w:noWrap/>
            <w:vAlign w:val="center"/>
          </w:tcPr>
          <w:p w14:paraId="1A3949B9" w14:textId="77777777" w:rsidR="00425440" w:rsidRPr="00287DFB" w:rsidRDefault="00425440" w:rsidP="005711AC">
            <w:pPr>
              <w:ind w:firstLine="209"/>
              <w:jc w:val="both"/>
              <w:rPr>
                <w:sz w:val="18"/>
              </w:rPr>
            </w:pPr>
            <w:r w:rsidRPr="00287DFB">
              <w:rPr>
                <w:sz w:val="18"/>
              </w:rPr>
              <w:t>Sector privado no financiero y Residentes del exterior</w:t>
            </w:r>
          </w:p>
        </w:tc>
        <w:tc>
          <w:tcPr>
            <w:tcW w:w="782" w:type="dxa"/>
            <w:gridSpan w:val="2"/>
          </w:tcPr>
          <w:p w14:paraId="22CDFF2C" w14:textId="77777777" w:rsidR="00425440" w:rsidRPr="00287DFB" w:rsidRDefault="00425440" w:rsidP="00F33432">
            <w:pPr>
              <w:ind w:right="96"/>
              <w:jc w:val="right"/>
              <w:rPr>
                <w:sz w:val="18"/>
              </w:rPr>
            </w:pPr>
            <w:r w:rsidRPr="00287DFB">
              <w:rPr>
                <w:sz w:val="18"/>
              </w:rPr>
              <w:t>3.036.894</w:t>
            </w:r>
            <w:r w:rsidR="00B11A18">
              <w:rPr>
                <w:rFonts w:ascii="Verdana" w:hAnsi="Verdana"/>
                <w:b/>
                <w:color w:val="FF0000"/>
                <w:sz w:val="17"/>
                <w:szCs w:val="17"/>
              </w:rPr>
              <w:t xml:space="preserve"> </w:t>
            </w:r>
          </w:p>
        </w:tc>
        <w:tc>
          <w:tcPr>
            <w:tcW w:w="1522" w:type="dxa"/>
            <w:noWrap/>
            <w:vAlign w:val="center"/>
          </w:tcPr>
          <w:p w14:paraId="53C300F7" w14:textId="77777777" w:rsidR="00425440" w:rsidRPr="00287DFB" w:rsidRDefault="001A131F" w:rsidP="00F33432">
            <w:pPr>
              <w:ind w:right="96"/>
              <w:jc w:val="right"/>
              <w:rPr>
                <w:sz w:val="18"/>
              </w:rPr>
            </w:pPr>
            <w:r w:rsidRPr="001A131F">
              <w:rPr>
                <w:sz w:val="18"/>
                <w:szCs w:val="20"/>
                <w:lang w:eastAsia="es-AR"/>
              </w:rPr>
              <w:t>(2.141.309)</w:t>
            </w:r>
            <w:r w:rsidR="00B11A18">
              <w:rPr>
                <w:rFonts w:ascii="Verdana" w:hAnsi="Verdana"/>
                <w:b/>
                <w:color w:val="FF0000"/>
                <w:sz w:val="17"/>
                <w:szCs w:val="17"/>
              </w:rPr>
              <w:t xml:space="preserve"> </w:t>
            </w:r>
          </w:p>
        </w:tc>
      </w:tr>
      <w:tr w:rsidR="00425440" w:rsidRPr="00287DFB" w14:paraId="74CFEE23" w14:textId="77777777" w:rsidTr="009E5404">
        <w:trPr>
          <w:trHeight w:val="259"/>
          <w:jc w:val="center"/>
        </w:trPr>
        <w:tc>
          <w:tcPr>
            <w:tcW w:w="7226" w:type="dxa"/>
            <w:noWrap/>
            <w:vAlign w:val="bottom"/>
          </w:tcPr>
          <w:p w14:paraId="21E91085" w14:textId="77777777" w:rsidR="00425440" w:rsidRPr="00287DFB" w:rsidRDefault="00425440" w:rsidP="005711AC">
            <w:pPr>
              <w:ind w:firstLine="67"/>
              <w:jc w:val="both"/>
              <w:rPr>
                <w:sz w:val="18"/>
              </w:rPr>
            </w:pPr>
            <w:r w:rsidRPr="00287DFB">
              <w:rPr>
                <w:sz w:val="18"/>
              </w:rPr>
              <w:t>Operaciones de pase</w:t>
            </w:r>
          </w:p>
        </w:tc>
        <w:tc>
          <w:tcPr>
            <w:tcW w:w="782" w:type="dxa"/>
            <w:gridSpan w:val="2"/>
          </w:tcPr>
          <w:p w14:paraId="052B75FE" w14:textId="77777777" w:rsidR="00425440" w:rsidRPr="00287DFB" w:rsidRDefault="00425440" w:rsidP="00F33432">
            <w:pPr>
              <w:ind w:right="96"/>
              <w:jc w:val="right"/>
              <w:rPr>
                <w:sz w:val="18"/>
              </w:rPr>
            </w:pPr>
            <w:r w:rsidRPr="00287DFB">
              <w:rPr>
                <w:sz w:val="18"/>
              </w:rPr>
              <w:t>3.349</w:t>
            </w:r>
            <w:r w:rsidR="00B11A18">
              <w:rPr>
                <w:rFonts w:ascii="Verdana" w:hAnsi="Verdana"/>
                <w:b/>
                <w:color w:val="FF0000"/>
                <w:sz w:val="17"/>
                <w:szCs w:val="17"/>
              </w:rPr>
              <w:t xml:space="preserve"> </w:t>
            </w:r>
          </w:p>
        </w:tc>
        <w:tc>
          <w:tcPr>
            <w:tcW w:w="1522" w:type="dxa"/>
            <w:noWrap/>
            <w:vAlign w:val="center"/>
          </w:tcPr>
          <w:p w14:paraId="6F5A432C" w14:textId="77777777" w:rsidR="00425440" w:rsidRPr="00287DFB" w:rsidRDefault="001A131F" w:rsidP="00F33432">
            <w:pPr>
              <w:ind w:right="96"/>
              <w:jc w:val="right"/>
              <w:rPr>
                <w:sz w:val="18"/>
              </w:rPr>
            </w:pPr>
            <w:r w:rsidRPr="001A131F">
              <w:rPr>
                <w:sz w:val="18"/>
                <w:szCs w:val="20"/>
                <w:lang w:eastAsia="es-AR"/>
              </w:rPr>
              <w:t>1.735.222</w:t>
            </w:r>
            <w:r w:rsidR="00B11A18">
              <w:rPr>
                <w:rFonts w:ascii="Verdana" w:hAnsi="Verdana"/>
                <w:b/>
                <w:color w:val="FF0000"/>
                <w:sz w:val="17"/>
                <w:szCs w:val="17"/>
              </w:rPr>
              <w:t xml:space="preserve"> </w:t>
            </w:r>
          </w:p>
        </w:tc>
      </w:tr>
      <w:tr w:rsidR="00425440" w:rsidRPr="00287DFB" w14:paraId="3A19D7D0" w14:textId="77777777" w:rsidTr="009E5404">
        <w:trPr>
          <w:trHeight w:val="66"/>
          <w:jc w:val="center"/>
        </w:trPr>
        <w:tc>
          <w:tcPr>
            <w:tcW w:w="7226" w:type="dxa"/>
            <w:noWrap/>
            <w:vAlign w:val="bottom"/>
          </w:tcPr>
          <w:p w14:paraId="67EF97FE" w14:textId="77777777" w:rsidR="00425440" w:rsidRPr="00287DFB" w:rsidRDefault="00425440" w:rsidP="005711AC">
            <w:pPr>
              <w:ind w:firstLine="67"/>
              <w:jc w:val="both"/>
              <w:rPr>
                <w:sz w:val="18"/>
              </w:rPr>
            </w:pPr>
            <w:r w:rsidRPr="00287DFB">
              <w:rPr>
                <w:sz w:val="18"/>
              </w:rPr>
              <w:t>Otros Pasivos</w:t>
            </w:r>
          </w:p>
        </w:tc>
        <w:tc>
          <w:tcPr>
            <w:tcW w:w="782" w:type="dxa"/>
            <w:gridSpan w:val="2"/>
          </w:tcPr>
          <w:p w14:paraId="6DA6DF09" w14:textId="77777777" w:rsidR="00425440" w:rsidRPr="00287DFB" w:rsidRDefault="00425440" w:rsidP="00F33432">
            <w:pPr>
              <w:ind w:right="96"/>
              <w:jc w:val="right"/>
              <w:rPr>
                <w:sz w:val="18"/>
              </w:rPr>
            </w:pPr>
            <w:r w:rsidRPr="00287DFB">
              <w:rPr>
                <w:sz w:val="18"/>
              </w:rPr>
              <w:t>(17.741)</w:t>
            </w:r>
            <w:r w:rsidR="00B11A18">
              <w:rPr>
                <w:rFonts w:ascii="Verdana" w:hAnsi="Verdana"/>
                <w:b/>
                <w:color w:val="FF0000"/>
                <w:sz w:val="17"/>
                <w:szCs w:val="17"/>
              </w:rPr>
              <w:t xml:space="preserve"> </w:t>
            </w:r>
          </w:p>
        </w:tc>
        <w:tc>
          <w:tcPr>
            <w:tcW w:w="1522" w:type="dxa"/>
            <w:noWrap/>
            <w:vAlign w:val="center"/>
          </w:tcPr>
          <w:p w14:paraId="35C74E76" w14:textId="77777777" w:rsidR="00425440" w:rsidRPr="00287DFB" w:rsidRDefault="001A131F" w:rsidP="00F33432">
            <w:pPr>
              <w:ind w:right="96"/>
              <w:jc w:val="right"/>
              <w:rPr>
                <w:sz w:val="18"/>
              </w:rPr>
            </w:pPr>
            <w:r w:rsidRPr="001A131F">
              <w:rPr>
                <w:sz w:val="18"/>
                <w:szCs w:val="20"/>
                <w:lang w:eastAsia="es-AR"/>
              </w:rPr>
              <w:t>1.871.479</w:t>
            </w:r>
            <w:r w:rsidR="00B11A18">
              <w:rPr>
                <w:rFonts w:ascii="Verdana" w:hAnsi="Verdana"/>
                <w:b/>
                <w:color w:val="FF0000"/>
                <w:sz w:val="17"/>
                <w:szCs w:val="17"/>
              </w:rPr>
              <w:t xml:space="preserve"> </w:t>
            </w:r>
          </w:p>
        </w:tc>
      </w:tr>
      <w:tr w:rsidR="00425440" w:rsidRPr="00287DFB" w14:paraId="3F608D85" w14:textId="77777777" w:rsidTr="009E5404">
        <w:trPr>
          <w:trHeight w:val="291"/>
          <w:jc w:val="center"/>
        </w:trPr>
        <w:tc>
          <w:tcPr>
            <w:tcW w:w="7226" w:type="dxa"/>
            <w:noWrap/>
            <w:vAlign w:val="bottom"/>
          </w:tcPr>
          <w:p w14:paraId="0C792354" w14:textId="77777777" w:rsidR="00425440" w:rsidRPr="00287DFB" w:rsidRDefault="00425440" w:rsidP="005711AC">
            <w:pPr>
              <w:ind w:firstLine="356"/>
              <w:jc w:val="both"/>
              <w:rPr>
                <w:sz w:val="18"/>
              </w:rPr>
            </w:pPr>
          </w:p>
        </w:tc>
        <w:tc>
          <w:tcPr>
            <w:tcW w:w="782" w:type="dxa"/>
            <w:gridSpan w:val="2"/>
          </w:tcPr>
          <w:p w14:paraId="1E4CFC0C" w14:textId="77777777" w:rsidR="00425440" w:rsidRPr="00287DFB" w:rsidRDefault="00425440" w:rsidP="00F33432">
            <w:pPr>
              <w:ind w:right="96"/>
              <w:jc w:val="right"/>
              <w:rPr>
                <w:sz w:val="18"/>
              </w:rPr>
            </w:pPr>
          </w:p>
        </w:tc>
        <w:tc>
          <w:tcPr>
            <w:tcW w:w="1522" w:type="dxa"/>
            <w:noWrap/>
            <w:vAlign w:val="center"/>
          </w:tcPr>
          <w:p w14:paraId="0A6E2A7C" w14:textId="77777777" w:rsidR="00425440" w:rsidRPr="00287DFB" w:rsidRDefault="00425440" w:rsidP="00F33432">
            <w:pPr>
              <w:ind w:right="96"/>
              <w:jc w:val="right"/>
              <w:rPr>
                <w:sz w:val="18"/>
              </w:rPr>
            </w:pPr>
          </w:p>
        </w:tc>
      </w:tr>
      <w:tr w:rsidR="005711AC" w:rsidRPr="00287DFB" w14:paraId="62C5D6BA" w14:textId="77777777" w:rsidTr="005711AC">
        <w:trPr>
          <w:trHeight w:val="291"/>
          <w:jc w:val="center"/>
        </w:trPr>
        <w:tc>
          <w:tcPr>
            <w:tcW w:w="7226" w:type="dxa"/>
            <w:shd w:val="clear" w:color="auto" w:fill="auto"/>
            <w:noWrap/>
            <w:vAlign w:val="bottom"/>
          </w:tcPr>
          <w:p w14:paraId="7622032D" w14:textId="77777777" w:rsidR="00425440" w:rsidRPr="00287DFB" w:rsidRDefault="00425440" w:rsidP="005711AC">
            <w:pPr>
              <w:jc w:val="both"/>
              <w:rPr>
                <w:b/>
                <w:sz w:val="18"/>
              </w:rPr>
            </w:pPr>
            <w:r w:rsidRPr="00287DFB">
              <w:rPr>
                <w:b/>
                <w:sz w:val="18"/>
              </w:rPr>
              <w:t>Pagos por Impuesto a las Ganancias:</w:t>
            </w:r>
          </w:p>
        </w:tc>
        <w:tc>
          <w:tcPr>
            <w:tcW w:w="782" w:type="dxa"/>
            <w:gridSpan w:val="2"/>
            <w:shd w:val="clear" w:color="auto" w:fill="auto"/>
          </w:tcPr>
          <w:p w14:paraId="11E0C9B7" w14:textId="77777777" w:rsidR="00425440" w:rsidRPr="00287DFB" w:rsidRDefault="001A131F" w:rsidP="00F33432">
            <w:pPr>
              <w:ind w:right="96"/>
              <w:jc w:val="right"/>
              <w:rPr>
                <w:b/>
                <w:sz w:val="18"/>
                <w:szCs w:val="18"/>
                <w:lang w:eastAsia="es-AR"/>
              </w:rPr>
            </w:pPr>
            <w:r w:rsidRPr="00287DFB">
              <w:rPr>
                <w:b/>
                <w:sz w:val="18"/>
                <w:szCs w:val="18"/>
                <w:lang w:eastAsia="es-AR"/>
              </w:rPr>
              <w:t>-</w:t>
            </w:r>
            <w:r w:rsidR="00B11A18">
              <w:rPr>
                <w:rFonts w:ascii="Verdana" w:hAnsi="Verdana"/>
                <w:b/>
                <w:color w:val="FF0000"/>
                <w:sz w:val="17"/>
                <w:szCs w:val="17"/>
              </w:rPr>
              <w:t xml:space="preserve"> </w:t>
            </w:r>
          </w:p>
        </w:tc>
        <w:tc>
          <w:tcPr>
            <w:tcW w:w="1522" w:type="dxa"/>
            <w:shd w:val="clear" w:color="auto" w:fill="auto"/>
            <w:noWrap/>
            <w:vAlign w:val="center"/>
          </w:tcPr>
          <w:p w14:paraId="77A72866" w14:textId="77777777" w:rsidR="00425440" w:rsidRPr="00287DFB" w:rsidRDefault="00425440" w:rsidP="00F33432">
            <w:pPr>
              <w:ind w:right="96"/>
              <w:jc w:val="right"/>
              <w:rPr>
                <w:b/>
                <w:sz w:val="18"/>
              </w:rPr>
            </w:pPr>
            <w:r w:rsidRPr="00287DFB">
              <w:rPr>
                <w:b/>
                <w:sz w:val="18"/>
                <w:szCs w:val="18"/>
                <w:lang w:eastAsia="es-AR"/>
              </w:rPr>
              <w:t>-</w:t>
            </w:r>
            <w:r w:rsidR="00B11A18">
              <w:rPr>
                <w:rFonts w:ascii="Verdana" w:hAnsi="Verdana"/>
                <w:b/>
                <w:color w:val="FF0000"/>
                <w:sz w:val="17"/>
                <w:szCs w:val="17"/>
              </w:rPr>
              <w:t xml:space="preserve"> </w:t>
            </w:r>
          </w:p>
        </w:tc>
      </w:tr>
      <w:tr w:rsidR="00425440" w:rsidRPr="00287DFB" w14:paraId="38231D85" w14:textId="77777777" w:rsidTr="009E5404">
        <w:trPr>
          <w:trHeight w:val="66"/>
          <w:jc w:val="center"/>
        </w:trPr>
        <w:tc>
          <w:tcPr>
            <w:tcW w:w="7226" w:type="dxa"/>
            <w:noWrap/>
            <w:vAlign w:val="bottom"/>
          </w:tcPr>
          <w:p w14:paraId="5ACB7935" w14:textId="77777777" w:rsidR="00425440" w:rsidRPr="00287DFB" w:rsidRDefault="00425440" w:rsidP="005711AC">
            <w:pPr>
              <w:ind w:firstLine="356"/>
              <w:jc w:val="both"/>
              <w:rPr>
                <w:sz w:val="18"/>
              </w:rPr>
            </w:pPr>
          </w:p>
        </w:tc>
        <w:tc>
          <w:tcPr>
            <w:tcW w:w="782" w:type="dxa"/>
            <w:gridSpan w:val="2"/>
          </w:tcPr>
          <w:p w14:paraId="4AF5C5B6" w14:textId="77777777" w:rsidR="00425440" w:rsidRPr="00287DFB" w:rsidRDefault="00425440" w:rsidP="00F33432">
            <w:pPr>
              <w:ind w:right="96"/>
              <w:jc w:val="right"/>
              <w:rPr>
                <w:sz w:val="18"/>
              </w:rPr>
            </w:pPr>
          </w:p>
        </w:tc>
        <w:tc>
          <w:tcPr>
            <w:tcW w:w="1522" w:type="dxa"/>
            <w:noWrap/>
            <w:vAlign w:val="center"/>
          </w:tcPr>
          <w:p w14:paraId="51AEC0B1" w14:textId="77777777" w:rsidR="00425440" w:rsidRPr="00287DFB" w:rsidRDefault="00425440" w:rsidP="00F33432">
            <w:pPr>
              <w:ind w:right="96"/>
              <w:jc w:val="right"/>
              <w:rPr>
                <w:sz w:val="18"/>
              </w:rPr>
            </w:pPr>
          </w:p>
        </w:tc>
      </w:tr>
      <w:tr w:rsidR="00425440" w:rsidRPr="00287DFB" w14:paraId="25729640" w14:textId="77777777" w:rsidTr="009E5404">
        <w:trPr>
          <w:trHeight w:val="296"/>
          <w:jc w:val="center"/>
        </w:trPr>
        <w:tc>
          <w:tcPr>
            <w:tcW w:w="7226" w:type="dxa"/>
            <w:noWrap/>
            <w:vAlign w:val="bottom"/>
          </w:tcPr>
          <w:p w14:paraId="36303B47" w14:textId="77777777" w:rsidR="00425440" w:rsidRPr="00287DFB" w:rsidRDefault="00425440" w:rsidP="005711AC">
            <w:pPr>
              <w:jc w:val="both"/>
              <w:rPr>
                <w:b/>
                <w:sz w:val="18"/>
                <w:u w:val="single"/>
              </w:rPr>
            </w:pPr>
            <w:r w:rsidRPr="00287DFB">
              <w:rPr>
                <w:b/>
                <w:sz w:val="18"/>
                <w:u w:val="single"/>
              </w:rPr>
              <w:t>TOTAL DE LAS ACTIVIDADES OPERATIVAS (A)</w:t>
            </w:r>
          </w:p>
        </w:tc>
        <w:tc>
          <w:tcPr>
            <w:tcW w:w="782" w:type="dxa"/>
            <w:gridSpan w:val="2"/>
          </w:tcPr>
          <w:p w14:paraId="735EE2F7" w14:textId="77777777" w:rsidR="00425440" w:rsidRPr="00287DFB" w:rsidRDefault="00425440" w:rsidP="00F33432">
            <w:pPr>
              <w:ind w:right="96"/>
              <w:jc w:val="right"/>
              <w:rPr>
                <w:b/>
                <w:sz w:val="18"/>
              </w:rPr>
            </w:pPr>
            <w:r w:rsidRPr="00287DFB">
              <w:rPr>
                <w:b/>
                <w:sz w:val="18"/>
              </w:rPr>
              <w:t>1.622.732</w:t>
            </w:r>
          </w:p>
        </w:tc>
        <w:tc>
          <w:tcPr>
            <w:tcW w:w="1522" w:type="dxa"/>
            <w:noWrap/>
            <w:vAlign w:val="center"/>
          </w:tcPr>
          <w:p w14:paraId="1A360536" w14:textId="77777777" w:rsidR="00425440" w:rsidRPr="00287DFB" w:rsidRDefault="001A131F" w:rsidP="00F33432">
            <w:pPr>
              <w:ind w:right="96"/>
              <w:jc w:val="right"/>
              <w:rPr>
                <w:b/>
                <w:sz w:val="18"/>
              </w:rPr>
            </w:pPr>
            <w:r w:rsidRPr="00B11A18">
              <w:rPr>
                <w:b/>
                <w:sz w:val="18"/>
                <w:szCs w:val="18"/>
                <w:lang w:eastAsia="es-AR"/>
              </w:rPr>
              <w:t>935.736</w:t>
            </w:r>
            <w:r w:rsidR="00B11A18">
              <w:rPr>
                <w:rFonts w:ascii="Verdana" w:hAnsi="Verdana"/>
                <w:b/>
                <w:color w:val="FF0000"/>
                <w:sz w:val="17"/>
                <w:szCs w:val="17"/>
              </w:rPr>
              <w:t xml:space="preserve"> </w:t>
            </w:r>
          </w:p>
        </w:tc>
      </w:tr>
      <w:tr w:rsidR="005711AC" w:rsidRPr="00287DFB" w14:paraId="19B1C783" w14:textId="77777777" w:rsidTr="005711AC">
        <w:trPr>
          <w:trHeight w:val="210"/>
          <w:jc w:val="center"/>
        </w:trPr>
        <w:tc>
          <w:tcPr>
            <w:tcW w:w="7324" w:type="dxa"/>
            <w:noWrap/>
            <w:vAlign w:val="bottom"/>
          </w:tcPr>
          <w:p w14:paraId="37FAE07B" w14:textId="77777777" w:rsidR="00425440" w:rsidRPr="00287DFB" w:rsidRDefault="00425440" w:rsidP="00B4799F">
            <w:pPr>
              <w:jc w:val="left"/>
              <w:rPr>
                <w:b/>
                <w:sz w:val="18"/>
                <w:u w:val="single"/>
              </w:rPr>
            </w:pPr>
            <w:r w:rsidRPr="00287DFB">
              <w:rPr>
                <w:b/>
                <w:sz w:val="18"/>
                <w:u w:val="single"/>
              </w:rPr>
              <w:t>FLUJOS DE EFECTIVO DE LAS ACTIVIDADES DE INVERSIÓN</w:t>
            </w:r>
          </w:p>
        </w:tc>
        <w:tc>
          <w:tcPr>
            <w:tcW w:w="684" w:type="dxa"/>
            <w:shd w:val="clear" w:color="auto" w:fill="auto"/>
          </w:tcPr>
          <w:p w14:paraId="2E82903F" w14:textId="77777777" w:rsidR="00425440" w:rsidRPr="00287DFB" w:rsidRDefault="00425440" w:rsidP="005711AC">
            <w:pPr>
              <w:ind w:right="96"/>
              <w:jc w:val="left"/>
              <w:rPr>
                <w:sz w:val="18"/>
              </w:rPr>
            </w:pPr>
          </w:p>
        </w:tc>
        <w:tc>
          <w:tcPr>
            <w:tcW w:w="1522" w:type="dxa"/>
            <w:gridSpan w:val="2"/>
            <w:shd w:val="clear" w:color="auto" w:fill="auto"/>
            <w:noWrap/>
            <w:vAlign w:val="bottom"/>
          </w:tcPr>
          <w:p w14:paraId="61E49840" w14:textId="77777777" w:rsidR="00425440" w:rsidRPr="00287DFB" w:rsidRDefault="00425440" w:rsidP="005711AC">
            <w:pPr>
              <w:ind w:right="96"/>
              <w:jc w:val="left"/>
              <w:rPr>
                <w:sz w:val="18"/>
              </w:rPr>
            </w:pPr>
          </w:p>
        </w:tc>
      </w:tr>
      <w:tr w:rsidR="005711AC" w:rsidRPr="00287DFB" w14:paraId="6EDD2B49" w14:textId="77777777" w:rsidTr="005711AC">
        <w:trPr>
          <w:trHeight w:val="141"/>
          <w:jc w:val="center"/>
        </w:trPr>
        <w:tc>
          <w:tcPr>
            <w:tcW w:w="7324" w:type="dxa"/>
            <w:noWrap/>
            <w:vAlign w:val="bottom"/>
          </w:tcPr>
          <w:p w14:paraId="543FB485" w14:textId="77777777" w:rsidR="00425440" w:rsidRPr="00287DFB" w:rsidRDefault="00425440" w:rsidP="00B4799F">
            <w:pPr>
              <w:jc w:val="left"/>
              <w:rPr>
                <w:b/>
                <w:sz w:val="18"/>
                <w:u w:val="single"/>
              </w:rPr>
            </w:pPr>
          </w:p>
        </w:tc>
        <w:tc>
          <w:tcPr>
            <w:tcW w:w="684" w:type="dxa"/>
            <w:shd w:val="clear" w:color="auto" w:fill="auto"/>
          </w:tcPr>
          <w:p w14:paraId="2AFD3A8B" w14:textId="77777777" w:rsidR="00425440" w:rsidRPr="00287DFB" w:rsidRDefault="00425440" w:rsidP="005711AC">
            <w:pPr>
              <w:ind w:right="96"/>
              <w:jc w:val="left"/>
              <w:rPr>
                <w:sz w:val="18"/>
              </w:rPr>
            </w:pPr>
          </w:p>
        </w:tc>
        <w:tc>
          <w:tcPr>
            <w:tcW w:w="1522" w:type="dxa"/>
            <w:gridSpan w:val="2"/>
            <w:shd w:val="clear" w:color="auto" w:fill="auto"/>
            <w:noWrap/>
            <w:vAlign w:val="bottom"/>
          </w:tcPr>
          <w:p w14:paraId="4FBBB35F" w14:textId="77777777" w:rsidR="00425440" w:rsidRPr="00287DFB" w:rsidRDefault="00425440" w:rsidP="005711AC">
            <w:pPr>
              <w:ind w:right="96"/>
              <w:jc w:val="left"/>
              <w:rPr>
                <w:sz w:val="18"/>
              </w:rPr>
            </w:pPr>
          </w:p>
        </w:tc>
      </w:tr>
      <w:tr w:rsidR="00425440" w:rsidRPr="00287DFB" w14:paraId="32C4F5CF" w14:textId="77777777" w:rsidTr="009E5404">
        <w:trPr>
          <w:trHeight w:val="210"/>
          <w:jc w:val="center"/>
        </w:trPr>
        <w:tc>
          <w:tcPr>
            <w:tcW w:w="7324" w:type="dxa"/>
            <w:noWrap/>
            <w:vAlign w:val="bottom"/>
          </w:tcPr>
          <w:p w14:paraId="35D27F50" w14:textId="77777777" w:rsidR="00425440" w:rsidRPr="00287DFB" w:rsidRDefault="00425440" w:rsidP="00B4799F">
            <w:pPr>
              <w:jc w:val="left"/>
              <w:rPr>
                <w:b/>
                <w:sz w:val="18"/>
              </w:rPr>
            </w:pPr>
            <w:r w:rsidRPr="00287DFB">
              <w:rPr>
                <w:b/>
                <w:sz w:val="18"/>
              </w:rPr>
              <w:t>Pagos netos:</w:t>
            </w:r>
          </w:p>
        </w:tc>
        <w:tc>
          <w:tcPr>
            <w:tcW w:w="684" w:type="dxa"/>
          </w:tcPr>
          <w:p w14:paraId="676AFA33" w14:textId="77777777" w:rsidR="00425440" w:rsidRPr="00287DFB" w:rsidRDefault="001A131F" w:rsidP="00F33432">
            <w:pPr>
              <w:ind w:right="96"/>
              <w:jc w:val="right"/>
              <w:rPr>
                <w:b/>
                <w:sz w:val="18"/>
              </w:rPr>
            </w:pPr>
            <w:r w:rsidRPr="00B11A18">
              <w:rPr>
                <w:b/>
                <w:sz w:val="18"/>
                <w:szCs w:val="18"/>
              </w:rPr>
              <w:t>(114.247)</w:t>
            </w:r>
            <w:r w:rsidR="00B11A18" w:rsidRPr="00B11A18">
              <w:rPr>
                <w:rFonts w:ascii="Verdana" w:hAnsi="Verdana"/>
                <w:b/>
                <w:color w:val="FF0000"/>
                <w:sz w:val="18"/>
                <w:szCs w:val="18"/>
              </w:rPr>
              <w:t xml:space="preserve"> </w:t>
            </w:r>
          </w:p>
        </w:tc>
        <w:tc>
          <w:tcPr>
            <w:tcW w:w="1522" w:type="dxa"/>
            <w:gridSpan w:val="2"/>
            <w:noWrap/>
            <w:vAlign w:val="center"/>
          </w:tcPr>
          <w:p w14:paraId="0E0D6413" w14:textId="77777777" w:rsidR="00425440" w:rsidRPr="005711AC" w:rsidRDefault="00425440" w:rsidP="005711AC">
            <w:pPr>
              <w:ind w:right="96"/>
              <w:jc w:val="right"/>
              <w:rPr>
                <w:b/>
                <w:sz w:val="18"/>
              </w:rPr>
            </w:pPr>
            <w:r w:rsidRPr="00287DFB">
              <w:rPr>
                <w:b/>
                <w:sz w:val="18"/>
              </w:rPr>
              <w:t>(</w:t>
            </w:r>
            <w:r w:rsidR="001A131F" w:rsidRPr="00B11A18">
              <w:rPr>
                <w:b/>
                <w:sz w:val="18"/>
                <w:szCs w:val="18"/>
                <w:lang w:eastAsia="es-AR"/>
              </w:rPr>
              <w:t>214.340)</w:t>
            </w:r>
            <w:r w:rsidR="00B11A18">
              <w:rPr>
                <w:rFonts w:ascii="Verdana" w:hAnsi="Verdana"/>
                <w:b/>
                <w:color w:val="FF0000"/>
                <w:sz w:val="17"/>
                <w:szCs w:val="17"/>
              </w:rPr>
              <w:t xml:space="preserve"> </w:t>
            </w:r>
          </w:p>
        </w:tc>
      </w:tr>
      <w:tr w:rsidR="00425440" w:rsidRPr="00287DFB" w14:paraId="05A7206D" w14:textId="77777777" w:rsidTr="009E5404">
        <w:trPr>
          <w:trHeight w:val="210"/>
          <w:jc w:val="center"/>
        </w:trPr>
        <w:tc>
          <w:tcPr>
            <w:tcW w:w="7324" w:type="dxa"/>
            <w:noWrap/>
            <w:vAlign w:val="bottom"/>
          </w:tcPr>
          <w:p w14:paraId="4916D5EC" w14:textId="77777777" w:rsidR="00425440" w:rsidRPr="00287DFB" w:rsidRDefault="00425440" w:rsidP="00B4799F">
            <w:pPr>
              <w:ind w:firstLine="67"/>
              <w:jc w:val="left"/>
              <w:rPr>
                <w:sz w:val="18"/>
              </w:rPr>
            </w:pPr>
            <w:r w:rsidRPr="00287DFB">
              <w:rPr>
                <w:sz w:val="18"/>
              </w:rPr>
              <w:t>Compra de PPE, activos intangibles y otros activos</w:t>
            </w:r>
          </w:p>
        </w:tc>
        <w:tc>
          <w:tcPr>
            <w:tcW w:w="684" w:type="dxa"/>
          </w:tcPr>
          <w:p w14:paraId="0C19A2C4" w14:textId="77777777" w:rsidR="00425440" w:rsidRPr="00287DFB" w:rsidRDefault="001A131F" w:rsidP="00F33432">
            <w:pPr>
              <w:ind w:right="96"/>
              <w:jc w:val="right"/>
              <w:rPr>
                <w:sz w:val="18"/>
              </w:rPr>
            </w:pPr>
            <w:r w:rsidRPr="00B11A18">
              <w:rPr>
                <w:sz w:val="18"/>
                <w:szCs w:val="18"/>
              </w:rPr>
              <w:t>(114.247)</w:t>
            </w:r>
            <w:r w:rsidR="00B11A18" w:rsidRPr="00B11A18">
              <w:rPr>
                <w:rFonts w:ascii="Verdana" w:hAnsi="Verdana"/>
                <w:b/>
                <w:color w:val="FF0000"/>
                <w:sz w:val="18"/>
                <w:szCs w:val="18"/>
              </w:rPr>
              <w:t xml:space="preserve"> </w:t>
            </w:r>
          </w:p>
        </w:tc>
        <w:tc>
          <w:tcPr>
            <w:tcW w:w="1522" w:type="dxa"/>
            <w:gridSpan w:val="2"/>
            <w:noWrap/>
            <w:vAlign w:val="center"/>
          </w:tcPr>
          <w:p w14:paraId="4E85FF7C" w14:textId="77777777" w:rsidR="00425440" w:rsidRPr="00287DFB" w:rsidRDefault="00425440" w:rsidP="005711AC">
            <w:pPr>
              <w:ind w:right="96"/>
              <w:jc w:val="right"/>
              <w:rPr>
                <w:sz w:val="18"/>
              </w:rPr>
            </w:pPr>
            <w:r w:rsidRPr="00287DFB">
              <w:rPr>
                <w:sz w:val="18"/>
              </w:rPr>
              <w:t>(</w:t>
            </w:r>
            <w:r w:rsidR="001A131F" w:rsidRPr="00B11A18">
              <w:rPr>
                <w:sz w:val="18"/>
                <w:szCs w:val="18"/>
                <w:lang w:eastAsia="es-AR"/>
              </w:rPr>
              <w:t>214.340)</w:t>
            </w:r>
            <w:r w:rsidR="00B11A18">
              <w:rPr>
                <w:rFonts w:ascii="Verdana" w:hAnsi="Verdana"/>
                <w:b/>
                <w:color w:val="FF0000"/>
                <w:sz w:val="17"/>
                <w:szCs w:val="17"/>
              </w:rPr>
              <w:t xml:space="preserve"> </w:t>
            </w:r>
          </w:p>
        </w:tc>
      </w:tr>
      <w:tr w:rsidR="00425440" w:rsidRPr="00287DFB" w14:paraId="71B2538D" w14:textId="77777777" w:rsidTr="009E5404">
        <w:trPr>
          <w:trHeight w:val="210"/>
          <w:jc w:val="center"/>
        </w:trPr>
        <w:tc>
          <w:tcPr>
            <w:tcW w:w="7324" w:type="dxa"/>
            <w:noWrap/>
            <w:vAlign w:val="bottom"/>
          </w:tcPr>
          <w:p w14:paraId="7793AA0B" w14:textId="77777777" w:rsidR="00425440" w:rsidRPr="00287DFB" w:rsidRDefault="00425440" w:rsidP="00B4799F">
            <w:pPr>
              <w:jc w:val="left"/>
              <w:rPr>
                <w:b/>
                <w:sz w:val="18"/>
              </w:rPr>
            </w:pPr>
            <w:r w:rsidRPr="00287DFB">
              <w:rPr>
                <w:b/>
                <w:sz w:val="18"/>
              </w:rPr>
              <w:t>TOTAL DE LAS ACTIVIDADES DE INVERSIÓN (B)</w:t>
            </w:r>
          </w:p>
        </w:tc>
        <w:tc>
          <w:tcPr>
            <w:tcW w:w="684" w:type="dxa"/>
          </w:tcPr>
          <w:p w14:paraId="76EF6DE4" w14:textId="77777777" w:rsidR="00425440" w:rsidRPr="00287DFB" w:rsidRDefault="001A131F" w:rsidP="00F33432">
            <w:pPr>
              <w:ind w:right="96"/>
              <w:jc w:val="right"/>
              <w:rPr>
                <w:b/>
                <w:sz w:val="18"/>
              </w:rPr>
            </w:pPr>
            <w:r w:rsidRPr="00B11A18">
              <w:rPr>
                <w:b/>
                <w:sz w:val="18"/>
                <w:szCs w:val="18"/>
              </w:rPr>
              <w:t>(114.247)</w:t>
            </w:r>
            <w:r w:rsidR="00B11A18" w:rsidRPr="00B11A18">
              <w:rPr>
                <w:rFonts w:ascii="Verdana" w:hAnsi="Verdana"/>
                <w:b/>
                <w:color w:val="FF0000"/>
                <w:sz w:val="18"/>
                <w:szCs w:val="18"/>
              </w:rPr>
              <w:t xml:space="preserve"> </w:t>
            </w:r>
          </w:p>
        </w:tc>
        <w:tc>
          <w:tcPr>
            <w:tcW w:w="1522" w:type="dxa"/>
            <w:gridSpan w:val="2"/>
            <w:noWrap/>
            <w:vAlign w:val="center"/>
          </w:tcPr>
          <w:p w14:paraId="5A57B472" w14:textId="77777777" w:rsidR="00425440" w:rsidRPr="005711AC" w:rsidRDefault="00425440" w:rsidP="005711AC">
            <w:pPr>
              <w:ind w:right="96"/>
              <w:jc w:val="right"/>
              <w:rPr>
                <w:b/>
                <w:sz w:val="18"/>
              </w:rPr>
            </w:pPr>
            <w:r w:rsidRPr="00287DFB">
              <w:rPr>
                <w:b/>
                <w:sz w:val="18"/>
              </w:rPr>
              <w:t>(</w:t>
            </w:r>
            <w:r w:rsidR="001A131F" w:rsidRPr="00B11A18">
              <w:rPr>
                <w:b/>
                <w:sz w:val="18"/>
                <w:szCs w:val="18"/>
                <w:lang w:eastAsia="es-AR"/>
              </w:rPr>
              <w:t>214.340)</w:t>
            </w:r>
            <w:r w:rsidR="00B11A18">
              <w:rPr>
                <w:rFonts w:ascii="Verdana" w:hAnsi="Verdana"/>
                <w:b/>
                <w:color w:val="FF0000"/>
                <w:sz w:val="17"/>
                <w:szCs w:val="17"/>
              </w:rPr>
              <w:t xml:space="preserve"> </w:t>
            </w:r>
          </w:p>
        </w:tc>
      </w:tr>
      <w:tr w:rsidR="005711AC" w:rsidRPr="00287DFB" w14:paraId="4A199F05" w14:textId="77777777" w:rsidTr="005711AC">
        <w:trPr>
          <w:trHeight w:val="121"/>
          <w:jc w:val="center"/>
        </w:trPr>
        <w:tc>
          <w:tcPr>
            <w:tcW w:w="7324" w:type="dxa"/>
            <w:noWrap/>
            <w:vAlign w:val="bottom"/>
          </w:tcPr>
          <w:p w14:paraId="613C35C4" w14:textId="77777777" w:rsidR="00425440" w:rsidRPr="00287DFB" w:rsidRDefault="00425440" w:rsidP="00B4799F">
            <w:pPr>
              <w:jc w:val="left"/>
              <w:rPr>
                <w:sz w:val="18"/>
              </w:rPr>
            </w:pPr>
          </w:p>
        </w:tc>
        <w:tc>
          <w:tcPr>
            <w:tcW w:w="684" w:type="dxa"/>
            <w:shd w:val="clear" w:color="auto" w:fill="auto"/>
          </w:tcPr>
          <w:p w14:paraId="5DE78F9F" w14:textId="77777777" w:rsidR="00425440" w:rsidRPr="00287DFB" w:rsidRDefault="00425440" w:rsidP="00F33432">
            <w:pPr>
              <w:ind w:right="96"/>
              <w:jc w:val="right"/>
              <w:rPr>
                <w:sz w:val="18"/>
              </w:rPr>
            </w:pPr>
          </w:p>
        </w:tc>
        <w:tc>
          <w:tcPr>
            <w:tcW w:w="1522" w:type="dxa"/>
            <w:gridSpan w:val="2"/>
            <w:shd w:val="clear" w:color="auto" w:fill="auto"/>
            <w:noWrap/>
            <w:vAlign w:val="center"/>
          </w:tcPr>
          <w:p w14:paraId="177DA46D" w14:textId="77777777" w:rsidR="00425440" w:rsidRPr="00287DFB" w:rsidRDefault="00425440" w:rsidP="005711AC">
            <w:pPr>
              <w:ind w:right="96"/>
              <w:jc w:val="right"/>
              <w:rPr>
                <w:sz w:val="18"/>
              </w:rPr>
            </w:pPr>
          </w:p>
        </w:tc>
      </w:tr>
      <w:tr w:rsidR="005711AC" w:rsidRPr="00287DFB" w14:paraId="0DA60FCF" w14:textId="77777777" w:rsidTr="005711AC">
        <w:trPr>
          <w:trHeight w:val="210"/>
          <w:jc w:val="center"/>
        </w:trPr>
        <w:tc>
          <w:tcPr>
            <w:tcW w:w="7324" w:type="dxa"/>
            <w:noWrap/>
            <w:vAlign w:val="bottom"/>
          </w:tcPr>
          <w:p w14:paraId="53F67036" w14:textId="77777777" w:rsidR="00425440" w:rsidRPr="00287DFB" w:rsidRDefault="00425440" w:rsidP="00B4799F">
            <w:pPr>
              <w:jc w:val="left"/>
              <w:rPr>
                <w:b/>
                <w:sz w:val="18"/>
                <w:u w:val="single"/>
              </w:rPr>
            </w:pPr>
            <w:r w:rsidRPr="00287DFB">
              <w:rPr>
                <w:b/>
                <w:sz w:val="18"/>
                <w:u w:val="single"/>
              </w:rPr>
              <w:t>FLUJOS DE EFECTIVO DE LAS ACTIVIDADES DE FINANCIACIÓN</w:t>
            </w:r>
          </w:p>
        </w:tc>
        <w:tc>
          <w:tcPr>
            <w:tcW w:w="684" w:type="dxa"/>
            <w:shd w:val="clear" w:color="auto" w:fill="auto"/>
          </w:tcPr>
          <w:p w14:paraId="303BA8F3" w14:textId="77777777" w:rsidR="00425440" w:rsidRPr="00287DFB" w:rsidRDefault="00425440" w:rsidP="00F33432">
            <w:pPr>
              <w:ind w:right="96"/>
              <w:jc w:val="right"/>
              <w:rPr>
                <w:sz w:val="18"/>
              </w:rPr>
            </w:pPr>
          </w:p>
        </w:tc>
        <w:tc>
          <w:tcPr>
            <w:tcW w:w="1522" w:type="dxa"/>
            <w:gridSpan w:val="2"/>
            <w:shd w:val="clear" w:color="auto" w:fill="auto"/>
            <w:noWrap/>
            <w:vAlign w:val="center"/>
          </w:tcPr>
          <w:p w14:paraId="7BCD4A3D" w14:textId="77777777" w:rsidR="00425440" w:rsidRPr="00287DFB" w:rsidRDefault="00425440" w:rsidP="005711AC">
            <w:pPr>
              <w:ind w:right="96"/>
              <w:jc w:val="right"/>
              <w:rPr>
                <w:sz w:val="18"/>
              </w:rPr>
            </w:pPr>
          </w:p>
        </w:tc>
      </w:tr>
      <w:tr w:rsidR="00425440" w:rsidRPr="00287DFB" w14:paraId="0A053C66" w14:textId="77777777" w:rsidTr="009E5404">
        <w:trPr>
          <w:trHeight w:val="210"/>
          <w:jc w:val="center"/>
        </w:trPr>
        <w:tc>
          <w:tcPr>
            <w:tcW w:w="7324" w:type="dxa"/>
            <w:noWrap/>
            <w:vAlign w:val="bottom"/>
          </w:tcPr>
          <w:p w14:paraId="36B91F3D" w14:textId="77777777" w:rsidR="00425440" w:rsidRPr="00287DFB" w:rsidRDefault="00425440" w:rsidP="00B4799F">
            <w:pPr>
              <w:jc w:val="left"/>
              <w:rPr>
                <w:b/>
                <w:sz w:val="18"/>
              </w:rPr>
            </w:pPr>
            <w:r w:rsidRPr="00287DFB">
              <w:rPr>
                <w:b/>
                <w:sz w:val="18"/>
              </w:rPr>
              <w:t xml:space="preserve">Pagos netos: </w:t>
            </w:r>
          </w:p>
        </w:tc>
        <w:tc>
          <w:tcPr>
            <w:tcW w:w="684" w:type="dxa"/>
          </w:tcPr>
          <w:p w14:paraId="76F032FC" w14:textId="77777777" w:rsidR="00425440" w:rsidRPr="005711AC" w:rsidRDefault="001A131F" w:rsidP="00F33432">
            <w:pPr>
              <w:ind w:right="96"/>
              <w:jc w:val="right"/>
              <w:rPr>
                <w:b/>
                <w:sz w:val="18"/>
              </w:rPr>
            </w:pPr>
            <w:r w:rsidRPr="00B11A18">
              <w:rPr>
                <w:b/>
                <w:sz w:val="18"/>
                <w:szCs w:val="18"/>
              </w:rPr>
              <w:t>(1.662.144)</w:t>
            </w:r>
          </w:p>
        </w:tc>
        <w:tc>
          <w:tcPr>
            <w:tcW w:w="1522" w:type="dxa"/>
            <w:gridSpan w:val="2"/>
            <w:noWrap/>
            <w:vAlign w:val="center"/>
          </w:tcPr>
          <w:p w14:paraId="77E0E6DA" w14:textId="77777777" w:rsidR="00425440" w:rsidRPr="00287DFB" w:rsidRDefault="00425440" w:rsidP="005711AC">
            <w:pPr>
              <w:ind w:right="96"/>
              <w:jc w:val="right"/>
              <w:rPr>
                <w:sz w:val="18"/>
              </w:rPr>
            </w:pPr>
            <w:r w:rsidRPr="00287DFB">
              <w:rPr>
                <w:b/>
                <w:sz w:val="18"/>
              </w:rPr>
              <w:t>(</w:t>
            </w:r>
            <w:r w:rsidR="001A131F" w:rsidRPr="00B11A18">
              <w:rPr>
                <w:b/>
                <w:sz w:val="18"/>
                <w:szCs w:val="18"/>
                <w:lang w:eastAsia="es-AR"/>
              </w:rPr>
              <w:t>255.404)</w:t>
            </w:r>
            <w:r w:rsidR="00B11A18">
              <w:rPr>
                <w:rFonts w:ascii="Verdana" w:hAnsi="Verdana"/>
                <w:b/>
                <w:color w:val="FF0000"/>
                <w:sz w:val="17"/>
                <w:szCs w:val="17"/>
              </w:rPr>
              <w:t xml:space="preserve"> </w:t>
            </w:r>
          </w:p>
        </w:tc>
      </w:tr>
      <w:tr w:rsidR="00425440" w:rsidRPr="00287DFB" w14:paraId="64DE2BEF" w14:textId="77777777" w:rsidTr="009E5404">
        <w:trPr>
          <w:trHeight w:val="210"/>
          <w:jc w:val="center"/>
        </w:trPr>
        <w:tc>
          <w:tcPr>
            <w:tcW w:w="7324" w:type="dxa"/>
            <w:noWrap/>
            <w:vAlign w:val="bottom"/>
          </w:tcPr>
          <w:p w14:paraId="05EACAA2" w14:textId="77777777" w:rsidR="00425440" w:rsidRPr="00287DFB" w:rsidRDefault="00425440" w:rsidP="00B4799F">
            <w:pPr>
              <w:ind w:firstLine="67"/>
              <w:jc w:val="left"/>
              <w:rPr>
                <w:sz w:val="18"/>
              </w:rPr>
            </w:pPr>
            <w:r w:rsidRPr="00287DFB">
              <w:rPr>
                <w:sz w:val="18"/>
              </w:rPr>
              <w:t xml:space="preserve"> Obligaciones negociables no subordinadas</w:t>
            </w:r>
          </w:p>
        </w:tc>
        <w:tc>
          <w:tcPr>
            <w:tcW w:w="684" w:type="dxa"/>
          </w:tcPr>
          <w:p w14:paraId="1B6C5776" w14:textId="77777777" w:rsidR="00425440" w:rsidRPr="00287DFB" w:rsidRDefault="001A131F" w:rsidP="00F33432">
            <w:pPr>
              <w:ind w:right="96"/>
              <w:jc w:val="right"/>
              <w:rPr>
                <w:sz w:val="18"/>
              </w:rPr>
            </w:pPr>
            <w:r w:rsidRPr="00B11A18">
              <w:rPr>
                <w:sz w:val="18"/>
                <w:szCs w:val="18"/>
              </w:rPr>
              <w:t>(1.666.356)</w:t>
            </w:r>
          </w:p>
        </w:tc>
        <w:tc>
          <w:tcPr>
            <w:tcW w:w="1522" w:type="dxa"/>
            <w:gridSpan w:val="2"/>
            <w:noWrap/>
            <w:vAlign w:val="center"/>
          </w:tcPr>
          <w:p w14:paraId="2663FC98" w14:textId="77777777" w:rsidR="00425440" w:rsidRPr="00287DFB" w:rsidRDefault="00425440" w:rsidP="005711AC">
            <w:pPr>
              <w:ind w:right="96"/>
              <w:jc w:val="right"/>
              <w:rPr>
                <w:sz w:val="18"/>
              </w:rPr>
            </w:pPr>
            <w:r w:rsidRPr="00287DFB">
              <w:rPr>
                <w:sz w:val="18"/>
              </w:rPr>
              <w:t>1.</w:t>
            </w:r>
            <w:r w:rsidR="001A131F" w:rsidRPr="00B11A18">
              <w:rPr>
                <w:sz w:val="18"/>
                <w:szCs w:val="18"/>
                <w:lang w:eastAsia="es-AR"/>
              </w:rPr>
              <w:t>121.642</w:t>
            </w:r>
            <w:r w:rsidR="00B11A18">
              <w:rPr>
                <w:rFonts w:ascii="Verdana" w:hAnsi="Verdana"/>
                <w:b/>
                <w:color w:val="FF0000"/>
                <w:sz w:val="17"/>
                <w:szCs w:val="17"/>
              </w:rPr>
              <w:t xml:space="preserve"> </w:t>
            </w:r>
          </w:p>
        </w:tc>
      </w:tr>
      <w:tr w:rsidR="00425440" w:rsidRPr="00287DFB" w14:paraId="0BCB826A" w14:textId="77777777" w:rsidTr="009E5404">
        <w:trPr>
          <w:trHeight w:val="210"/>
          <w:jc w:val="center"/>
        </w:trPr>
        <w:tc>
          <w:tcPr>
            <w:tcW w:w="7324" w:type="dxa"/>
            <w:noWrap/>
            <w:vAlign w:val="bottom"/>
          </w:tcPr>
          <w:p w14:paraId="3A484C10" w14:textId="77777777" w:rsidR="00425440" w:rsidRPr="00287DFB" w:rsidRDefault="00425440" w:rsidP="00B4799F">
            <w:pPr>
              <w:ind w:firstLine="67"/>
              <w:jc w:val="left"/>
              <w:rPr>
                <w:sz w:val="18"/>
              </w:rPr>
            </w:pPr>
            <w:r w:rsidRPr="00287DFB">
              <w:rPr>
                <w:sz w:val="18"/>
              </w:rPr>
              <w:t xml:space="preserve"> Financiaciones de entidades financieras locales</w:t>
            </w:r>
          </w:p>
        </w:tc>
        <w:tc>
          <w:tcPr>
            <w:tcW w:w="684" w:type="dxa"/>
          </w:tcPr>
          <w:p w14:paraId="029ACC4C" w14:textId="77777777" w:rsidR="00425440" w:rsidRPr="00287DFB" w:rsidRDefault="00425440" w:rsidP="00F33432">
            <w:pPr>
              <w:ind w:right="96"/>
              <w:jc w:val="right"/>
              <w:rPr>
                <w:sz w:val="18"/>
              </w:rPr>
            </w:pPr>
            <w:r w:rsidRPr="00287DFB">
              <w:rPr>
                <w:sz w:val="18"/>
              </w:rPr>
              <w:t>4.212</w:t>
            </w:r>
          </w:p>
        </w:tc>
        <w:tc>
          <w:tcPr>
            <w:tcW w:w="1522" w:type="dxa"/>
            <w:gridSpan w:val="2"/>
            <w:noWrap/>
            <w:vAlign w:val="center"/>
          </w:tcPr>
          <w:p w14:paraId="079C21DB" w14:textId="77777777" w:rsidR="00425440" w:rsidRPr="00287DFB" w:rsidRDefault="001A131F" w:rsidP="005711AC">
            <w:pPr>
              <w:ind w:right="96"/>
              <w:jc w:val="right"/>
              <w:rPr>
                <w:sz w:val="18"/>
              </w:rPr>
            </w:pPr>
            <w:r w:rsidRPr="00B11A18">
              <w:rPr>
                <w:sz w:val="18"/>
                <w:szCs w:val="18"/>
                <w:lang w:eastAsia="es-AR"/>
              </w:rPr>
              <w:t>(1.924.201)</w:t>
            </w:r>
            <w:r w:rsidR="00B11A18">
              <w:rPr>
                <w:rFonts w:ascii="Verdana" w:hAnsi="Verdana"/>
                <w:b/>
                <w:color w:val="FF0000"/>
                <w:sz w:val="17"/>
                <w:szCs w:val="17"/>
              </w:rPr>
              <w:t xml:space="preserve"> </w:t>
            </w:r>
          </w:p>
        </w:tc>
      </w:tr>
      <w:tr w:rsidR="005711AC" w:rsidRPr="00287DFB" w14:paraId="05AA4C1A" w14:textId="77777777" w:rsidTr="005711AC">
        <w:trPr>
          <w:trHeight w:val="210"/>
          <w:jc w:val="center"/>
        </w:trPr>
        <w:tc>
          <w:tcPr>
            <w:tcW w:w="7324" w:type="dxa"/>
            <w:noWrap/>
            <w:vAlign w:val="bottom"/>
          </w:tcPr>
          <w:p w14:paraId="1956DB4B" w14:textId="77777777" w:rsidR="00425440" w:rsidRPr="00287DFB" w:rsidRDefault="00425440" w:rsidP="00B4799F">
            <w:pPr>
              <w:ind w:firstLine="67"/>
              <w:jc w:val="left"/>
              <w:rPr>
                <w:sz w:val="18"/>
              </w:rPr>
            </w:pPr>
            <w:r w:rsidRPr="00287DFB">
              <w:rPr>
                <w:sz w:val="18"/>
              </w:rPr>
              <w:t xml:space="preserve"> Emisión de instrumentos de patrimonio propio</w:t>
            </w:r>
          </w:p>
        </w:tc>
        <w:tc>
          <w:tcPr>
            <w:tcW w:w="684" w:type="dxa"/>
            <w:shd w:val="clear" w:color="auto" w:fill="auto"/>
          </w:tcPr>
          <w:p w14:paraId="342778B5" w14:textId="77777777" w:rsidR="00425440" w:rsidRPr="00287DFB" w:rsidRDefault="001A131F" w:rsidP="00F33432">
            <w:pPr>
              <w:ind w:right="96"/>
              <w:jc w:val="right"/>
              <w:rPr>
                <w:sz w:val="18"/>
                <w:szCs w:val="18"/>
                <w:lang w:eastAsia="es-AR"/>
              </w:rPr>
            </w:pPr>
            <w:r w:rsidRPr="00B11A18">
              <w:rPr>
                <w:sz w:val="18"/>
                <w:szCs w:val="18"/>
                <w:lang w:eastAsia="es-AR"/>
              </w:rPr>
              <w:t>-</w:t>
            </w:r>
          </w:p>
        </w:tc>
        <w:tc>
          <w:tcPr>
            <w:tcW w:w="1522" w:type="dxa"/>
            <w:gridSpan w:val="2"/>
            <w:shd w:val="clear" w:color="auto" w:fill="auto"/>
            <w:noWrap/>
            <w:vAlign w:val="center"/>
          </w:tcPr>
          <w:p w14:paraId="694E8DFF" w14:textId="77777777" w:rsidR="00425440" w:rsidRPr="00287DFB" w:rsidRDefault="001A131F" w:rsidP="005711AC">
            <w:pPr>
              <w:ind w:right="96"/>
              <w:jc w:val="right"/>
              <w:rPr>
                <w:sz w:val="18"/>
              </w:rPr>
            </w:pPr>
            <w:r w:rsidRPr="00B11A18">
              <w:rPr>
                <w:sz w:val="18"/>
                <w:szCs w:val="18"/>
                <w:lang w:eastAsia="es-AR"/>
              </w:rPr>
              <w:t>547.155</w:t>
            </w:r>
            <w:r w:rsidR="00B11A18">
              <w:rPr>
                <w:rFonts w:ascii="Verdana" w:hAnsi="Verdana"/>
                <w:b/>
                <w:color w:val="FF0000"/>
                <w:sz w:val="17"/>
                <w:szCs w:val="17"/>
              </w:rPr>
              <w:t xml:space="preserve"> </w:t>
            </w:r>
          </w:p>
        </w:tc>
      </w:tr>
      <w:tr w:rsidR="005711AC" w:rsidRPr="00287DFB" w14:paraId="0827D338" w14:textId="77777777" w:rsidTr="005711AC">
        <w:trPr>
          <w:trHeight w:val="181"/>
          <w:jc w:val="center"/>
        </w:trPr>
        <w:tc>
          <w:tcPr>
            <w:tcW w:w="7324" w:type="dxa"/>
            <w:noWrap/>
            <w:vAlign w:val="bottom"/>
          </w:tcPr>
          <w:p w14:paraId="71363A77" w14:textId="77777777" w:rsidR="00425440" w:rsidRPr="00287DFB" w:rsidRDefault="00425440" w:rsidP="00B4799F">
            <w:pPr>
              <w:jc w:val="left"/>
              <w:rPr>
                <w:sz w:val="18"/>
              </w:rPr>
            </w:pPr>
          </w:p>
        </w:tc>
        <w:tc>
          <w:tcPr>
            <w:tcW w:w="684" w:type="dxa"/>
            <w:shd w:val="clear" w:color="auto" w:fill="auto"/>
          </w:tcPr>
          <w:p w14:paraId="486DC9D6" w14:textId="77777777" w:rsidR="00425440" w:rsidRPr="00287DFB" w:rsidRDefault="00425440" w:rsidP="00F33432">
            <w:pPr>
              <w:ind w:right="96"/>
              <w:jc w:val="right"/>
              <w:rPr>
                <w:sz w:val="18"/>
              </w:rPr>
            </w:pPr>
          </w:p>
        </w:tc>
        <w:tc>
          <w:tcPr>
            <w:tcW w:w="1522" w:type="dxa"/>
            <w:gridSpan w:val="2"/>
            <w:shd w:val="clear" w:color="auto" w:fill="auto"/>
            <w:noWrap/>
            <w:vAlign w:val="center"/>
          </w:tcPr>
          <w:p w14:paraId="36E4F215" w14:textId="77777777" w:rsidR="00425440" w:rsidRPr="00287DFB" w:rsidRDefault="00425440" w:rsidP="005711AC">
            <w:pPr>
              <w:ind w:right="96"/>
              <w:jc w:val="right"/>
              <w:rPr>
                <w:sz w:val="18"/>
              </w:rPr>
            </w:pPr>
          </w:p>
        </w:tc>
      </w:tr>
      <w:tr w:rsidR="00425440" w:rsidRPr="00287DFB" w14:paraId="523F5513" w14:textId="77777777" w:rsidTr="009E5404">
        <w:trPr>
          <w:trHeight w:val="236"/>
          <w:jc w:val="center"/>
        </w:trPr>
        <w:tc>
          <w:tcPr>
            <w:tcW w:w="7324" w:type="dxa"/>
            <w:noWrap/>
            <w:vAlign w:val="bottom"/>
          </w:tcPr>
          <w:p w14:paraId="7ADEB8AC" w14:textId="77777777" w:rsidR="00425440" w:rsidRPr="00287DFB" w:rsidRDefault="00425440" w:rsidP="00B4799F">
            <w:pPr>
              <w:jc w:val="left"/>
              <w:rPr>
                <w:b/>
                <w:sz w:val="18"/>
              </w:rPr>
            </w:pPr>
            <w:r w:rsidRPr="00287DFB">
              <w:rPr>
                <w:b/>
                <w:sz w:val="18"/>
              </w:rPr>
              <w:t>TOTAL DE LAS ACTIVIDADES DE FINANCIACIÓN (C)</w:t>
            </w:r>
          </w:p>
        </w:tc>
        <w:tc>
          <w:tcPr>
            <w:tcW w:w="684" w:type="dxa"/>
          </w:tcPr>
          <w:p w14:paraId="4D5F9A91" w14:textId="77777777" w:rsidR="00425440" w:rsidRPr="005711AC" w:rsidRDefault="001A131F" w:rsidP="00F33432">
            <w:pPr>
              <w:ind w:right="96"/>
              <w:jc w:val="right"/>
              <w:rPr>
                <w:b/>
                <w:sz w:val="18"/>
              </w:rPr>
            </w:pPr>
            <w:r w:rsidRPr="00B11A18">
              <w:rPr>
                <w:b/>
                <w:sz w:val="18"/>
                <w:szCs w:val="18"/>
              </w:rPr>
              <w:t>(1.662.144)</w:t>
            </w:r>
          </w:p>
        </w:tc>
        <w:tc>
          <w:tcPr>
            <w:tcW w:w="1522" w:type="dxa"/>
            <w:gridSpan w:val="2"/>
            <w:noWrap/>
            <w:vAlign w:val="center"/>
          </w:tcPr>
          <w:p w14:paraId="67B97EB8" w14:textId="77777777" w:rsidR="00425440" w:rsidRPr="00287DFB" w:rsidRDefault="00425440" w:rsidP="005711AC">
            <w:pPr>
              <w:ind w:right="96"/>
              <w:jc w:val="right"/>
              <w:rPr>
                <w:sz w:val="18"/>
              </w:rPr>
            </w:pPr>
            <w:r w:rsidRPr="00287DFB">
              <w:rPr>
                <w:b/>
                <w:sz w:val="18"/>
              </w:rPr>
              <w:t>(</w:t>
            </w:r>
            <w:r w:rsidR="001A131F" w:rsidRPr="00B11A18">
              <w:rPr>
                <w:b/>
                <w:sz w:val="18"/>
                <w:szCs w:val="18"/>
                <w:lang w:eastAsia="es-AR"/>
              </w:rPr>
              <w:t>255.404)</w:t>
            </w:r>
            <w:r w:rsidR="00B11A18">
              <w:rPr>
                <w:rFonts w:ascii="Verdana" w:hAnsi="Verdana"/>
                <w:b/>
                <w:color w:val="FF0000"/>
                <w:sz w:val="17"/>
                <w:szCs w:val="17"/>
              </w:rPr>
              <w:t xml:space="preserve"> </w:t>
            </w:r>
          </w:p>
        </w:tc>
      </w:tr>
      <w:tr w:rsidR="00425440" w:rsidRPr="00287DFB" w14:paraId="2B133EF1" w14:textId="77777777" w:rsidTr="009E5404">
        <w:trPr>
          <w:trHeight w:val="236"/>
          <w:jc w:val="center"/>
        </w:trPr>
        <w:tc>
          <w:tcPr>
            <w:tcW w:w="7324" w:type="dxa"/>
            <w:noWrap/>
            <w:vAlign w:val="bottom"/>
          </w:tcPr>
          <w:p w14:paraId="62AF99E2" w14:textId="77777777" w:rsidR="00425440" w:rsidRPr="00287DFB" w:rsidRDefault="00425440" w:rsidP="00B4799F">
            <w:pPr>
              <w:jc w:val="left"/>
              <w:rPr>
                <w:b/>
                <w:sz w:val="18"/>
              </w:rPr>
            </w:pPr>
            <w:r w:rsidRPr="00287DFB">
              <w:rPr>
                <w:b/>
                <w:sz w:val="18"/>
              </w:rPr>
              <w:t>EFECTO DE LAS VARIACIONES DEL TIPO DE CAMBIO (D)</w:t>
            </w:r>
          </w:p>
        </w:tc>
        <w:tc>
          <w:tcPr>
            <w:tcW w:w="684" w:type="dxa"/>
          </w:tcPr>
          <w:p w14:paraId="05AF6718" w14:textId="77777777" w:rsidR="00425440" w:rsidRPr="00287DFB" w:rsidRDefault="00425440" w:rsidP="00F33432">
            <w:pPr>
              <w:ind w:right="96"/>
              <w:jc w:val="right"/>
              <w:rPr>
                <w:b/>
                <w:sz w:val="18"/>
              </w:rPr>
            </w:pPr>
            <w:r w:rsidRPr="00287DFB">
              <w:rPr>
                <w:b/>
                <w:sz w:val="18"/>
              </w:rPr>
              <w:t>1.960</w:t>
            </w:r>
          </w:p>
        </w:tc>
        <w:tc>
          <w:tcPr>
            <w:tcW w:w="1522" w:type="dxa"/>
            <w:gridSpan w:val="2"/>
            <w:noWrap/>
            <w:vAlign w:val="center"/>
          </w:tcPr>
          <w:p w14:paraId="3512BE17" w14:textId="77777777" w:rsidR="00425440" w:rsidRPr="005711AC" w:rsidRDefault="001A131F" w:rsidP="005711AC">
            <w:pPr>
              <w:ind w:right="96"/>
              <w:jc w:val="right"/>
              <w:rPr>
                <w:b/>
                <w:sz w:val="18"/>
              </w:rPr>
            </w:pPr>
            <w:r w:rsidRPr="00B11A18">
              <w:rPr>
                <w:b/>
                <w:sz w:val="18"/>
                <w:szCs w:val="18"/>
                <w:lang w:eastAsia="es-AR"/>
              </w:rPr>
              <w:t>9.515</w:t>
            </w:r>
            <w:r w:rsidR="00B11A18">
              <w:rPr>
                <w:rFonts w:ascii="Verdana" w:hAnsi="Verdana"/>
                <w:b/>
                <w:color w:val="FF0000"/>
                <w:sz w:val="17"/>
                <w:szCs w:val="17"/>
              </w:rPr>
              <w:t xml:space="preserve"> </w:t>
            </w:r>
          </w:p>
        </w:tc>
      </w:tr>
      <w:tr w:rsidR="00425440" w:rsidRPr="00287DFB" w14:paraId="78F451AF" w14:textId="77777777" w:rsidTr="009E5404">
        <w:trPr>
          <w:trHeight w:val="236"/>
          <w:jc w:val="center"/>
        </w:trPr>
        <w:tc>
          <w:tcPr>
            <w:tcW w:w="7324" w:type="dxa"/>
            <w:noWrap/>
            <w:vAlign w:val="bottom"/>
          </w:tcPr>
          <w:p w14:paraId="1C625B13" w14:textId="77777777" w:rsidR="00425440" w:rsidRPr="00287DFB" w:rsidRDefault="00425440" w:rsidP="00B4799F">
            <w:pPr>
              <w:jc w:val="left"/>
              <w:rPr>
                <w:b/>
                <w:sz w:val="18"/>
              </w:rPr>
            </w:pPr>
            <w:r w:rsidRPr="00287DFB">
              <w:rPr>
                <w:b/>
                <w:sz w:val="18"/>
              </w:rPr>
              <w:t>EFECTO NETO DEL RESULTADO MONETARIO DE EFECTIVO Y EQUIVALENTES (E)</w:t>
            </w:r>
          </w:p>
        </w:tc>
        <w:tc>
          <w:tcPr>
            <w:tcW w:w="684" w:type="dxa"/>
          </w:tcPr>
          <w:p w14:paraId="044CB23C" w14:textId="77777777" w:rsidR="00425440" w:rsidRPr="00287DFB" w:rsidRDefault="001A131F" w:rsidP="00F33432">
            <w:pPr>
              <w:ind w:right="96"/>
              <w:jc w:val="right"/>
              <w:rPr>
                <w:b/>
                <w:sz w:val="18"/>
              </w:rPr>
            </w:pPr>
            <w:r w:rsidRPr="00B11A18">
              <w:rPr>
                <w:b/>
                <w:sz w:val="18"/>
                <w:szCs w:val="18"/>
              </w:rPr>
              <w:t>(129.318)</w:t>
            </w:r>
            <w:r w:rsidR="00B11A18" w:rsidRPr="00B11A18">
              <w:rPr>
                <w:rFonts w:ascii="Verdana" w:hAnsi="Verdana"/>
                <w:b/>
                <w:color w:val="FF0000"/>
                <w:sz w:val="18"/>
                <w:szCs w:val="18"/>
              </w:rPr>
              <w:t xml:space="preserve"> </w:t>
            </w:r>
          </w:p>
        </w:tc>
        <w:tc>
          <w:tcPr>
            <w:tcW w:w="1522" w:type="dxa"/>
            <w:gridSpan w:val="2"/>
            <w:noWrap/>
            <w:vAlign w:val="bottom"/>
          </w:tcPr>
          <w:p w14:paraId="0D5E6278" w14:textId="77777777" w:rsidR="00425440" w:rsidRPr="005711AC" w:rsidRDefault="00425440" w:rsidP="005711AC">
            <w:pPr>
              <w:ind w:right="96"/>
              <w:jc w:val="right"/>
              <w:rPr>
                <w:b/>
                <w:sz w:val="18"/>
              </w:rPr>
            </w:pPr>
            <w:r w:rsidRPr="00287DFB">
              <w:rPr>
                <w:b/>
                <w:sz w:val="18"/>
              </w:rPr>
              <w:t>(</w:t>
            </w:r>
            <w:r w:rsidR="001A131F" w:rsidRPr="00B11A18">
              <w:rPr>
                <w:b/>
                <w:sz w:val="18"/>
                <w:szCs w:val="18"/>
                <w:lang w:eastAsia="es-AR"/>
              </w:rPr>
              <w:t>247.587)</w:t>
            </w:r>
            <w:r w:rsidR="00B11A18">
              <w:rPr>
                <w:rFonts w:ascii="Verdana" w:hAnsi="Verdana"/>
                <w:b/>
                <w:color w:val="FF0000"/>
                <w:sz w:val="17"/>
                <w:szCs w:val="17"/>
              </w:rPr>
              <w:t xml:space="preserve"> </w:t>
            </w:r>
          </w:p>
        </w:tc>
      </w:tr>
      <w:tr w:rsidR="005711AC" w:rsidRPr="00287DFB" w14:paraId="6CF15DB7" w14:textId="77777777" w:rsidTr="005711AC">
        <w:trPr>
          <w:trHeight w:val="240"/>
          <w:jc w:val="center"/>
        </w:trPr>
        <w:tc>
          <w:tcPr>
            <w:tcW w:w="7324" w:type="dxa"/>
            <w:noWrap/>
            <w:vAlign w:val="bottom"/>
          </w:tcPr>
          <w:p w14:paraId="4FEE9A56" w14:textId="77777777" w:rsidR="00425440" w:rsidRPr="00287DFB" w:rsidRDefault="00425440" w:rsidP="00B4799F">
            <w:pPr>
              <w:jc w:val="left"/>
              <w:rPr>
                <w:b/>
                <w:sz w:val="18"/>
                <w:u w:val="single"/>
              </w:rPr>
            </w:pPr>
            <w:r w:rsidRPr="00287DFB">
              <w:rPr>
                <w:b/>
                <w:sz w:val="18"/>
                <w:u w:val="single"/>
              </w:rPr>
              <w:t>TOTAL DE LA VARIACIÓN DE LOS FLUJOS DE EFECTIVO:</w:t>
            </w:r>
          </w:p>
        </w:tc>
        <w:tc>
          <w:tcPr>
            <w:tcW w:w="684" w:type="dxa"/>
            <w:shd w:val="clear" w:color="auto" w:fill="auto"/>
          </w:tcPr>
          <w:p w14:paraId="0FA3C783" w14:textId="77777777" w:rsidR="00425440" w:rsidRPr="00287DFB" w:rsidRDefault="00425440" w:rsidP="00F33432">
            <w:pPr>
              <w:ind w:right="96"/>
              <w:jc w:val="right"/>
              <w:rPr>
                <w:b/>
                <w:sz w:val="18"/>
              </w:rPr>
            </w:pPr>
          </w:p>
        </w:tc>
        <w:tc>
          <w:tcPr>
            <w:tcW w:w="1522" w:type="dxa"/>
            <w:gridSpan w:val="2"/>
            <w:shd w:val="clear" w:color="auto" w:fill="auto"/>
            <w:noWrap/>
            <w:vAlign w:val="center"/>
          </w:tcPr>
          <w:p w14:paraId="1929A025" w14:textId="77777777" w:rsidR="00425440" w:rsidRPr="005711AC" w:rsidRDefault="00425440" w:rsidP="005711AC">
            <w:pPr>
              <w:ind w:right="96"/>
              <w:jc w:val="right"/>
              <w:rPr>
                <w:b/>
                <w:sz w:val="18"/>
              </w:rPr>
            </w:pPr>
          </w:p>
        </w:tc>
      </w:tr>
      <w:tr w:rsidR="005711AC" w:rsidRPr="00287DFB" w14:paraId="7BF2CE6E" w14:textId="77777777" w:rsidTr="005711AC">
        <w:trPr>
          <w:trHeight w:val="98"/>
          <w:jc w:val="center"/>
        </w:trPr>
        <w:tc>
          <w:tcPr>
            <w:tcW w:w="7324" w:type="dxa"/>
            <w:noWrap/>
            <w:vAlign w:val="bottom"/>
          </w:tcPr>
          <w:p w14:paraId="02A5311E" w14:textId="77777777" w:rsidR="00425440" w:rsidRPr="00287DFB" w:rsidRDefault="00425440" w:rsidP="00B4799F">
            <w:pPr>
              <w:jc w:val="left"/>
              <w:rPr>
                <w:sz w:val="18"/>
              </w:rPr>
            </w:pPr>
          </w:p>
        </w:tc>
        <w:tc>
          <w:tcPr>
            <w:tcW w:w="684" w:type="dxa"/>
            <w:shd w:val="clear" w:color="auto" w:fill="auto"/>
          </w:tcPr>
          <w:p w14:paraId="1659F44A" w14:textId="77777777" w:rsidR="00425440" w:rsidRPr="00287DFB" w:rsidRDefault="00425440" w:rsidP="00F33432">
            <w:pPr>
              <w:ind w:right="96"/>
              <w:jc w:val="right"/>
              <w:rPr>
                <w:sz w:val="18"/>
              </w:rPr>
            </w:pPr>
          </w:p>
        </w:tc>
        <w:tc>
          <w:tcPr>
            <w:tcW w:w="1522" w:type="dxa"/>
            <w:gridSpan w:val="2"/>
            <w:shd w:val="clear" w:color="auto" w:fill="auto"/>
            <w:noWrap/>
            <w:vAlign w:val="center"/>
          </w:tcPr>
          <w:p w14:paraId="13FD6AB1" w14:textId="77777777" w:rsidR="00425440" w:rsidRPr="00287DFB" w:rsidRDefault="00425440" w:rsidP="005711AC">
            <w:pPr>
              <w:ind w:right="96"/>
              <w:jc w:val="right"/>
              <w:rPr>
                <w:sz w:val="18"/>
              </w:rPr>
            </w:pPr>
          </w:p>
        </w:tc>
      </w:tr>
      <w:tr w:rsidR="00425440" w:rsidRPr="00287DFB" w14:paraId="602491EE" w14:textId="77777777" w:rsidTr="009E5404">
        <w:trPr>
          <w:trHeight w:val="421"/>
          <w:jc w:val="center"/>
        </w:trPr>
        <w:tc>
          <w:tcPr>
            <w:tcW w:w="7324" w:type="dxa"/>
            <w:noWrap/>
            <w:vAlign w:val="center"/>
          </w:tcPr>
          <w:p w14:paraId="2CE652C4" w14:textId="77777777" w:rsidR="00425440" w:rsidRPr="00287DFB" w:rsidRDefault="00425440" w:rsidP="00B4799F">
            <w:pPr>
              <w:jc w:val="left"/>
              <w:rPr>
                <w:b/>
                <w:sz w:val="18"/>
              </w:rPr>
            </w:pPr>
            <w:r w:rsidRPr="00287DFB">
              <w:rPr>
                <w:b/>
                <w:sz w:val="18"/>
              </w:rPr>
              <w:t>(DISMINUCIÓN) / AUMENTO DEL EFECTIVO Y EQUIVALENTES (A+B+C+D+E)</w:t>
            </w:r>
          </w:p>
        </w:tc>
        <w:tc>
          <w:tcPr>
            <w:tcW w:w="684" w:type="dxa"/>
          </w:tcPr>
          <w:p w14:paraId="1B01E5F9" w14:textId="77777777" w:rsidR="00425440" w:rsidRPr="00287DFB" w:rsidRDefault="00425440" w:rsidP="00F33432">
            <w:pPr>
              <w:ind w:right="96"/>
              <w:jc w:val="right"/>
              <w:rPr>
                <w:b/>
                <w:sz w:val="18"/>
              </w:rPr>
            </w:pPr>
            <w:r w:rsidRPr="00287DFB">
              <w:rPr>
                <w:b/>
                <w:sz w:val="18"/>
              </w:rPr>
              <w:t>(281.017)</w:t>
            </w:r>
            <w:r w:rsidR="00B11A18" w:rsidRPr="00B11A18">
              <w:rPr>
                <w:rFonts w:ascii="Verdana" w:hAnsi="Verdana"/>
                <w:b/>
                <w:color w:val="FF0000"/>
                <w:sz w:val="18"/>
                <w:szCs w:val="18"/>
              </w:rPr>
              <w:t xml:space="preserve"> </w:t>
            </w:r>
          </w:p>
        </w:tc>
        <w:tc>
          <w:tcPr>
            <w:tcW w:w="1522" w:type="dxa"/>
            <w:gridSpan w:val="2"/>
            <w:noWrap/>
            <w:vAlign w:val="center"/>
          </w:tcPr>
          <w:p w14:paraId="32E040D9" w14:textId="77777777" w:rsidR="00425440" w:rsidRPr="005711AC" w:rsidRDefault="001A131F" w:rsidP="005711AC">
            <w:pPr>
              <w:ind w:right="96"/>
              <w:jc w:val="right"/>
              <w:rPr>
                <w:b/>
                <w:sz w:val="18"/>
              </w:rPr>
            </w:pPr>
            <w:r w:rsidRPr="00B11A18">
              <w:rPr>
                <w:b/>
                <w:sz w:val="18"/>
                <w:szCs w:val="18"/>
                <w:lang w:eastAsia="es-AR"/>
              </w:rPr>
              <w:t>227.920</w:t>
            </w:r>
            <w:r w:rsidR="00B11A18">
              <w:rPr>
                <w:rFonts w:ascii="Verdana" w:hAnsi="Verdana"/>
                <w:b/>
                <w:color w:val="FF0000"/>
                <w:sz w:val="17"/>
                <w:szCs w:val="17"/>
              </w:rPr>
              <w:t xml:space="preserve"> </w:t>
            </w:r>
          </w:p>
        </w:tc>
      </w:tr>
      <w:tr w:rsidR="00425440" w:rsidRPr="00287DFB" w14:paraId="3EC4E843" w14:textId="77777777" w:rsidTr="009E5404">
        <w:trPr>
          <w:trHeight w:val="94"/>
          <w:jc w:val="center"/>
        </w:trPr>
        <w:tc>
          <w:tcPr>
            <w:tcW w:w="7324" w:type="dxa"/>
            <w:noWrap/>
            <w:vAlign w:val="bottom"/>
          </w:tcPr>
          <w:p w14:paraId="75FF5423" w14:textId="77777777" w:rsidR="00425440" w:rsidRPr="00287DFB" w:rsidRDefault="00425440" w:rsidP="00B4799F">
            <w:pPr>
              <w:jc w:val="left"/>
              <w:rPr>
                <w:b/>
                <w:sz w:val="18"/>
              </w:rPr>
            </w:pPr>
            <w:r w:rsidRPr="00287DFB">
              <w:rPr>
                <w:b/>
                <w:sz w:val="18"/>
              </w:rPr>
              <w:t>EFECTIVO Y EQUIVALENTES AL INICIO DEL EJERCICIO</w:t>
            </w:r>
          </w:p>
        </w:tc>
        <w:tc>
          <w:tcPr>
            <w:tcW w:w="684" w:type="dxa"/>
          </w:tcPr>
          <w:p w14:paraId="5F4BCC82" w14:textId="77777777" w:rsidR="00425440" w:rsidRPr="00287DFB" w:rsidRDefault="001A131F" w:rsidP="00F33432">
            <w:pPr>
              <w:ind w:right="96"/>
              <w:jc w:val="right"/>
              <w:rPr>
                <w:sz w:val="18"/>
              </w:rPr>
            </w:pPr>
            <w:r w:rsidRPr="00B11A18">
              <w:rPr>
                <w:sz w:val="18"/>
                <w:szCs w:val="18"/>
              </w:rPr>
              <w:t>1.250.631</w:t>
            </w:r>
            <w:r w:rsidR="00B11A18" w:rsidRPr="00B11A18">
              <w:rPr>
                <w:rFonts w:ascii="Verdana" w:hAnsi="Verdana"/>
                <w:b/>
                <w:color w:val="FF0000"/>
                <w:sz w:val="18"/>
                <w:szCs w:val="18"/>
              </w:rPr>
              <w:t xml:space="preserve"> </w:t>
            </w:r>
          </w:p>
        </w:tc>
        <w:tc>
          <w:tcPr>
            <w:tcW w:w="1522" w:type="dxa"/>
            <w:gridSpan w:val="2"/>
            <w:noWrap/>
            <w:vAlign w:val="center"/>
          </w:tcPr>
          <w:p w14:paraId="79F17290" w14:textId="77777777" w:rsidR="00425440" w:rsidRPr="00287DFB" w:rsidRDefault="00425440" w:rsidP="005711AC">
            <w:pPr>
              <w:ind w:right="96"/>
              <w:jc w:val="right"/>
              <w:rPr>
                <w:sz w:val="18"/>
              </w:rPr>
            </w:pPr>
            <w:r w:rsidRPr="00287DFB">
              <w:rPr>
                <w:sz w:val="18"/>
              </w:rPr>
              <w:t>1.</w:t>
            </w:r>
            <w:r w:rsidR="001A131F" w:rsidRPr="00B11A18">
              <w:rPr>
                <w:sz w:val="18"/>
                <w:szCs w:val="18"/>
                <w:lang w:eastAsia="es-AR"/>
              </w:rPr>
              <w:t>346.165</w:t>
            </w:r>
            <w:r w:rsidR="00B11A18">
              <w:rPr>
                <w:rFonts w:ascii="Verdana" w:hAnsi="Verdana"/>
                <w:b/>
                <w:color w:val="FF0000"/>
                <w:sz w:val="17"/>
                <w:szCs w:val="17"/>
              </w:rPr>
              <w:t xml:space="preserve"> </w:t>
            </w:r>
          </w:p>
        </w:tc>
      </w:tr>
      <w:tr w:rsidR="00425440" w:rsidRPr="00287DFB" w14:paraId="6A0DF846" w14:textId="77777777" w:rsidTr="009E5404">
        <w:trPr>
          <w:trHeight w:val="94"/>
          <w:jc w:val="center"/>
        </w:trPr>
        <w:tc>
          <w:tcPr>
            <w:tcW w:w="7324" w:type="dxa"/>
            <w:noWrap/>
            <w:vAlign w:val="bottom"/>
          </w:tcPr>
          <w:p w14:paraId="230F2630" w14:textId="77777777" w:rsidR="00425440" w:rsidRPr="00287DFB" w:rsidRDefault="00425440" w:rsidP="00B4799F">
            <w:pPr>
              <w:jc w:val="left"/>
              <w:rPr>
                <w:b/>
                <w:sz w:val="18"/>
              </w:rPr>
            </w:pPr>
            <w:r w:rsidRPr="00287DFB">
              <w:rPr>
                <w:b/>
                <w:sz w:val="18"/>
              </w:rPr>
              <w:t>EFECTIVO Y EQUIVALENTES AL CIERRE DEL PERÍODO</w:t>
            </w:r>
          </w:p>
        </w:tc>
        <w:tc>
          <w:tcPr>
            <w:tcW w:w="684" w:type="dxa"/>
          </w:tcPr>
          <w:p w14:paraId="1738BCBB" w14:textId="77777777" w:rsidR="00425440" w:rsidRPr="00287DFB" w:rsidRDefault="00425440" w:rsidP="00F33432">
            <w:pPr>
              <w:ind w:right="96"/>
              <w:jc w:val="right"/>
              <w:rPr>
                <w:sz w:val="18"/>
              </w:rPr>
            </w:pPr>
            <w:r w:rsidRPr="00287DFB">
              <w:rPr>
                <w:sz w:val="18"/>
              </w:rPr>
              <w:t>969.614</w:t>
            </w:r>
          </w:p>
        </w:tc>
        <w:tc>
          <w:tcPr>
            <w:tcW w:w="1522" w:type="dxa"/>
            <w:gridSpan w:val="2"/>
            <w:noWrap/>
            <w:vAlign w:val="center"/>
          </w:tcPr>
          <w:p w14:paraId="76AD1BBC" w14:textId="77777777" w:rsidR="00425440" w:rsidRPr="00287DFB" w:rsidRDefault="001A131F" w:rsidP="005711AC">
            <w:pPr>
              <w:ind w:right="96"/>
              <w:jc w:val="right"/>
              <w:rPr>
                <w:sz w:val="18"/>
              </w:rPr>
            </w:pPr>
            <w:r w:rsidRPr="00B11A18">
              <w:rPr>
                <w:sz w:val="18"/>
                <w:szCs w:val="18"/>
                <w:lang w:eastAsia="es-AR"/>
              </w:rPr>
              <w:t>1.574.085</w:t>
            </w:r>
            <w:r w:rsidR="00B11A18">
              <w:rPr>
                <w:rFonts w:ascii="Verdana" w:hAnsi="Verdana"/>
                <w:b/>
                <w:color w:val="FF0000"/>
                <w:sz w:val="17"/>
                <w:szCs w:val="17"/>
              </w:rPr>
              <w:t xml:space="preserve"> </w:t>
            </w:r>
          </w:p>
        </w:tc>
      </w:tr>
    </w:tbl>
    <w:p w14:paraId="34FA94BC" w14:textId="77777777" w:rsidR="00F33432" w:rsidRPr="00287DFB" w:rsidRDefault="00F33432" w:rsidP="00F33432">
      <w:pPr>
        <w:widowControl w:val="0"/>
        <w:jc w:val="both"/>
        <w:rPr>
          <w:sz w:val="20"/>
          <w:szCs w:val="20"/>
        </w:rPr>
      </w:pPr>
    </w:p>
    <w:p w14:paraId="0C28BB14" w14:textId="77777777" w:rsidR="00F33432" w:rsidRPr="00287DFB" w:rsidRDefault="00F33432" w:rsidP="00F33432">
      <w:pPr>
        <w:widowControl w:val="0"/>
        <w:jc w:val="both"/>
        <w:rPr>
          <w:sz w:val="20"/>
          <w:szCs w:val="20"/>
        </w:rPr>
      </w:pPr>
      <w:r w:rsidRPr="00287DFB">
        <w:rPr>
          <w:sz w:val="20"/>
          <w:szCs w:val="20"/>
        </w:rPr>
        <w:t>Al período finalizado el 30 de junio de 2020, y al ejercicio finalizado el 31 de diciembre de 2019, se considera como efectivo a las disponibilidades y a los activos que se mantienen con el fin de cumplir con los compromisos de corto plazo, con alta liquidez, fácilmente convertibles en importes conocidos de efectivo, sujetos a insignificantes cambios de valor y con plazo de vencimiento menor a tres meses desde la fecha de su adquisición, de acuerdo con el siguiente cuadro</w:t>
      </w:r>
      <w:r w:rsidR="00F44840" w:rsidRPr="00287DFB">
        <w:rPr>
          <w:sz w:val="20"/>
          <w:szCs w:val="20"/>
        </w:rPr>
        <w:t xml:space="preserve"> (en moneda homogénea a junio 2020)</w:t>
      </w:r>
      <w:r w:rsidR="00425440" w:rsidRPr="00287DFB">
        <w:rPr>
          <w:bCs/>
          <w:sz w:val="20"/>
          <w:szCs w:val="20"/>
          <w:lang w:val="es-ES"/>
        </w:rPr>
        <w:t>:</w:t>
      </w:r>
    </w:p>
    <w:p w14:paraId="119DAC62" w14:textId="77777777" w:rsidR="00F33432" w:rsidRPr="00287DFB" w:rsidRDefault="00F33432" w:rsidP="00F33432">
      <w:pPr>
        <w:widowControl w:val="0"/>
        <w:jc w:val="both"/>
        <w:rPr>
          <w:sz w:val="12"/>
          <w:szCs w:val="20"/>
        </w:rPr>
      </w:pPr>
    </w:p>
    <w:p w14:paraId="68EAF554" w14:textId="77777777" w:rsidR="00F33432" w:rsidRPr="00287DFB" w:rsidRDefault="00F33432" w:rsidP="00F33432">
      <w:pPr>
        <w:widowControl w:val="0"/>
        <w:jc w:val="both"/>
        <w:rPr>
          <w:sz w:val="12"/>
          <w:szCs w:val="20"/>
        </w:rPr>
      </w:pPr>
    </w:p>
    <w:tbl>
      <w:tblPr>
        <w:tblW w:w="5000" w:type="pct"/>
        <w:tblCellMar>
          <w:left w:w="70" w:type="dxa"/>
          <w:right w:w="70" w:type="dxa"/>
        </w:tblCellMar>
        <w:tblLook w:val="04A0" w:firstRow="1" w:lastRow="0" w:firstColumn="1" w:lastColumn="0" w:noHBand="0" w:noVBand="1"/>
      </w:tblPr>
      <w:tblGrid>
        <w:gridCol w:w="5656"/>
        <w:gridCol w:w="1585"/>
        <w:gridCol w:w="284"/>
        <w:gridCol w:w="1585"/>
        <w:gridCol w:w="280"/>
      </w:tblGrid>
      <w:tr w:rsidR="00F33432" w:rsidRPr="00287DFB" w14:paraId="607A1613" w14:textId="77777777" w:rsidTr="005711AC">
        <w:trPr>
          <w:trHeight w:val="218"/>
        </w:trPr>
        <w:tc>
          <w:tcPr>
            <w:tcW w:w="3012" w:type="pct"/>
            <w:shd w:val="clear" w:color="auto" w:fill="auto"/>
            <w:noWrap/>
            <w:vAlign w:val="bottom"/>
            <w:hideMark/>
          </w:tcPr>
          <w:p w14:paraId="18D28D88" w14:textId="77777777" w:rsidR="00F33432" w:rsidRPr="00287DFB" w:rsidRDefault="00F33432" w:rsidP="00F33432">
            <w:pPr>
              <w:rPr>
                <w:sz w:val="20"/>
              </w:rPr>
            </w:pPr>
            <w:r w:rsidRPr="00287DFB">
              <w:rPr>
                <w:sz w:val="20"/>
              </w:rPr>
              <w:t> </w:t>
            </w:r>
          </w:p>
        </w:tc>
        <w:tc>
          <w:tcPr>
            <w:tcW w:w="844" w:type="pct"/>
            <w:tcBorders>
              <w:bottom w:val="single" w:sz="4" w:space="0" w:color="auto"/>
            </w:tcBorders>
            <w:shd w:val="clear" w:color="auto" w:fill="auto"/>
            <w:noWrap/>
            <w:vAlign w:val="center"/>
            <w:hideMark/>
          </w:tcPr>
          <w:p w14:paraId="608C511A" w14:textId="77777777" w:rsidR="00F33432" w:rsidRPr="00287DFB" w:rsidRDefault="00F33432" w:rsidP="00F33432">
            <w:pPr>
              <w:rPr>
                <w:b/>
                <w:sz w:val="20"/>
              </w:rPr>
            </w:pPr>
            <w:r w:rsidRPr="00287DFB">
              <w:rPr>
                <w:b/>
                <w:sz w:val="20"/>
              </w:rPr>
              <w:t>30/06/2020</w:t>
            </w:r>
          </w:p>
        </w:tc>
        <w:tc>
          <w:tcPr>
            <w:tcW w:w="151" w:type="pct"/>
          </w:tcPr>
          <w:p w14:paraId="02104337" w14:textId="77777777" w:rsidR="00F33432" w:rsidRPr="00287DFB" w:rsidRDefault="00F33432" w:rsidP="00F33432">
            <w:pPr>
              <w:rPr>
                <w:b/>
                <w:sz w:val="20"/>
                <w:szCs w:val="20"/>
              </w:rPr>
            </w:pPr>
          </w:p>
        </w:tc>
        <w:tc>
          <w:tcPr>
            <w:tcW w:w="844" w:type="pct"/>
            <w:tcBorders>
              <w:bottom w:val="single" w:sz="4" w:space="0" w:color="auto"/>
            </w:tcBorders>
            <w:vAlign w:val="center"/>
          </w:tcPr>
          <w:p w14:paraId="44EF569E" w14:textId="77777777" w:rsidR="00F33432" w:rsidRPr="00287DFB" w:rsidRDefault="00F33432" w:rsidP="00F33432">
            <w:pPr>
              <w:rPr>
                <w:b/>
                <w:sz w:val="20"/>
                <w:szCs w:val="20"/>
              </w:rPr>
            </w:pPr>
            <w:r w:rsidRPr="00287DFB">
              <w:rPr>
                <w:b/>
                <w:sz w:val="20"/>
                <w:szCs w:val="20"/>
              </w:rPr>
              <w:t>31/12/2019</w:t>
            </w:r>
          </w:p>
        </w:tc>
        <w:tc>
          <w:tcPr>
            <w:tcW w:w="149" w:type="pct"/>
          </w:tcPr>
          <w:p w14:paraId="2CDAC9BD" w14:textId="77777777" w:rsidR="00F33432" w:rsidRPr="00287DFB" w:rsidRDefault="00F33432" w:rsidP="00F33432">
            <w:pPr>
              <w:rPr>
                <w:b/>
                <w:sz w:val="20"/>
                <w:szCs w:val="20"/>
              </w:rPr>
            </w:pPr>
          </w:p>
        </w:tc>
      </w:tr>
      <w:tr w:rsidR="00F33432" w:rsidRPr="00287DFB" w14:paraId="1FCF2537" w14:textId="77777777" w:rsidTr="005711AC">
        <w:trPr>
          <w:trHeight w:val="218"/>
        </w:trPr>
        <w:tc>
          <w:tcPr>
            <w:tcW w:w="3012" w:type="pct"/>
            <w:shd w:val="clear" w:color="auto" w:fill="auto"/>
            <w:noWrap/>
            <w:vAlign w:val="bottom"/>
            <w:hideMark/>
          </w:tcPr>
          <w:p w14:paraId="46ADBC81" w14:textId="77777777" w:rsidR="00F33432" w:rsidRPr="00287DFB" w:rsidRDefault="00F33432" w:rsidP="00F33432">
            <w:pPr>
              <w:rPr>
                <w:b/>
                <w:color w:val="0075C0"/>
                <w:sz w:val="20"/>
              </w:rPr>
            </w:pPr>
          </w:p>
        </w:tc>
        <w:tc>
          <w:tcPr>
            <w:tcW w:w="844" w:type="pct"/>
            <w:tcBorders>
              <w:top w:val="single" w:sz="4" w:space="0" w:color="auto"/>
            </w:tcBorders>
            <w:shd w:val="clear" w:color="auto" w:fill="auto"/>
            <w:noWrap/>
            <w:vAlign w:val="bottom"/>
            <w:hideMark/>
          </w:tcPr>
          <w:p w14:paraId="12258665" w14:textId="77777777" w:rsidR="00F33432" w:rsidRPr="00287DFB" w:rsidRDefault="00F33432" w:rsidP="00F33432">
            <w:pPr>
              <w:rPr>
                <w:sz w:val="20"/>
              </w:rPr>
            </w:pPr>
            <w:r w:rsidRPr="00287DFB">
              <w:rPr>
                <w:sz w:val="20"/>
              </w:rPr>
              <w:t> </w:t>
            </w:r>
          </w:p>
        </w:tc>
        <w:tc>
          <w:tcPr>
            <w:tcW w:w="151" w:type="pct"/>
          </w:tcPr>
          <w:p w14:paraId="44A188E3" w14:textId="77777777" w:rsidR="00F33432" w:rsidRPr="00287DFB" w:rsidRDefault="00F33432" w:rsidP="00F33432">
            <w:pPr>
              <w:rPr>
                <w:sz w:val="20"/>
                <w:szCs w:val="20"/>
              </w:rPr>
            </w:pPr>
          </w:p>
        </w:tc>
        <w:tc>
          <w:tcPr>
            <w:tcW w:w="844" w:type="pct"/>
            <w:tcBorders>
              <w:top w:val="single" w:sz="4" w:space="0" w:color="auto"/>
            </w:tcBorders>
          </w:tcPr>
          <w:p w14:paraId="040D4F26" w14:textId="77777777" w:rsidR="00F33432" w:rsidRPr="00287DFB" w:rsidRDefault="00F33432" w:rsidP="00F33432">
            <w:pPr>
              <w:rPr>
                <w:sz w:val="20"/>
                <w:szCs w:val="20"/>
              </w:rPr>
            </w:pPr>
          </w:p>
        </w:tc>
        <w:tc>
          <w:tcPr>
            <w:tcW w:w="149" w:type="pct"/>
          </w:tcPr>
          <w:p w14:paraId="0DA220C0" w14:textId="77777777" w:rsidR="00F33432" w:rsidRPr="00287DFB" w:rsidRDefault="00F33432" w:rsidP="00F33432">
            <w:pPr>
              <w:rPr>
                <w:sz w:val="20"/>
                <w:szCs w:val="20"/>
              </w:rPr>
            </w:pPr>
          </w:p>
        </w:tc>
      </w:tr>
      <w:tr w:rsidR="007C5C06" w:rsidRPr="00287DFB" w14:paraId="4BA5B79F" w14:textId="77777777" w:rsidTr="005711AC">
        <w:trPr>
          <w:trHeight w:val="272"/>
        </w:trPr>
        <w:tc>
          <w:tcPr>
            <w:tcW w:w="3012" w:type="pct"/>
            <w:shd w:val="clear" w:color="auto" w:fill="auto"/>
            <w:noWrap/>
            <w:vAlign w:val="center"/>
            <w:hideMark/>
          </w:tcPr>
          <w:p w14:paraId="68D3830C" w14:textId="77777777" w:rsidR="007C5C06" w:rsidRPr="00287DFB" w:rsidRDefault="007C5C06" w:rsidP="007C5C06">
            <w:pPr>
              <w:jc w:val="left"/>
              <w:rPr>
                <w:color w:val="000000"/>
                <w:sz w:val="20"/>
              </w:rPr>
            </w:pPr>
            <w:r w:rsidRPr="00287DFB">
              <w:rPr>
                <w:color w:val="000000"/>
                <w:sz w:val="20"/>
              </w:rPr>
              <w:t>Efectivo</w:t>
            </w:r>
          </w:p>
        </w:tc>
        <w:tc>
          <w:tcPr>
            <w:tcW w:w="844" w:type="pct"/>
            <w:shd w:val="clear" w:color="auto" w:fill="auto"/>
            <w:noWrap/>
            <w:vAlign w:val="center"/>
          </w:tcPr>
          <w:p w14:paraId="15575BEC" w14:textId="77777777" w:rsidR="007C5C06" w:rsidRPr="00287DFB" w:rsidRDefault="007C5C06" w:rsidP="007C5C06">
            <w:pPr>
              <w:jc w:val="right"/>
              <w:rPr>
                <w:sz w:val="20"/>
              </w:rPr>
            </w:pPr>
            <w:r w:rsidRPr="00287DFB">
              <w:rPr>
                <w:sz w:val="20"/>
              </w:rPr>
              <w:t>868.636</w:t>
            </w:r>
          </w:p>
        </w:tc>
        <w:tc>
          <w:tcPr>
            <w:tcW w:w="151" w:type="pct"/>
            <w:vAlign w:val="center"/>
          </w:tcPr>
          <w:p w14:paraId="536E2A2D" w14:textId="77777777" w:rsidR="007C5C06" w:rsidRPr="00287DFB" w:rsidRDefault="007C5C06" w:rsidP="007C5C06">
            <w:pPr>
              <w:jc w:val="right"/>
              <w:rPr>
                <w:sz w:val="20"/>
                <w:szCs w:val="20"/>
              </w:rPr>
            </w:pPr>
          </w:p>
        </w:tc>
        <w:tc>
          <w:tcPr>
            <w:tcW w:w="844" w:type="pct"/>
            <w:vAlign w:val="center"/>
          </w:tcPr>
          <w:p w14:paraId="4454D817" w14:textId="77777777" w:rsidR="007C5C06" w:rsidRPr="00287DFB" w:rsidRDefault="007C5C06" w:rsidP="007C5C06">
            <w:pPr>
              <w:jc w:val="right"/>
              <w:rPr>
                <w:sz w:val="20"/>
                <w:szCs w:val="20"/>
              </w:rPr>
            </w:pPr>
            <w:r w:rsidRPr="00287DFB">
              <w:rPr>
                <w:sz w:val="20"/>
                <w:szCs w:val="20"/>
              </w:rPr>
              <w:t>842.993</w:t>
            </w:r>
          </w:p>
        </w:tc>
        <w:tc>
          <w:tcPr>
            <w:tcW w:w="149" w:type="pct"/>
            <w:vAlign w:val="center"/>
          </w:tcPr>
          <w:p w14:paraId="05F2B8BC" w14:textId="77777777" w:rsidR="007C5C06" w:rsidRPr="00287DFB" w:rsidRDefault="007C5C06" w:rsidP="007C5C06">
            <w:pPr>
              <w:jc w:val="right"/>
              <w:rPr>
                <w:sz w:val="20"/>
                <w:szCs w:val="20"/>
              </w:rPr>
            </w:pPr>
          </w:p>
        </w:tc>
      </w:tr>
      <w:tr w:rsidR="007C5C06" w:rsidRPr="00287DFB" w14:paraId="000765D1" w14:textId="77777777" w:rsidTr="005711AC">
        <w:trPr>
          <w:trHeight w:val="272"/>
        </w:trPr>
        <w:tc>
          <w:tcPr>
            <w:tcW w:w="3012" w:type="pct"/>
            <w:shd w:val="clear" w:color="auto" w:fill="auto"/>
            <w:noWrap/>
            <w:vAlign w:val="center"/>
            <w:hideMark/>
          </w:tcPr>
          <w:p w14:paraId="2F8238DD" w14:textId="77777777" w:rsidR="007C5C06" w:rsidRPr="00287DFB" w:rsidRDefault="007C5C06" w:rsidP="007C5C06">
            <w:pPr>
              <w:jc w:val="left"/>
              <w:rPr>
                <w:color w:val="000000"/>
                <w:sz w:val="20"/>
              </w:rPr>
            </w:pPr>
            <w:r w:rsidRPr="00287DFB">
              <w:rPr>
                <w:color w:val="000000"/>
                <w:sz w:val="20"/>
              </w:rPr>
              <w:t>BCRA – Cuenta Corriente</w:t>
            </w:r>
          </w:p>
        </w:tc>
        <w:tc>
          <w:tcPr>
            <w:tcW w:w="844" w:type="pct"/>
            <w:shd w:val="clear" w:color="auto" w:fill="auto"/>
            <w:noWrap/>
            <w:vAlign w:val="center"/>
          </w:tcPr>
          <w:p w14:paraId="31CC318E" w14:textId="77777777" w:rsidR="007C5C06" w:rsidRPr="00287DFB" w:rsidRDefault="007C5C06" w:rsidP="007C5C06">
            <w:pPr>
              <w:jc w:val="right"/>
              <w:rPr>
                <w:sz w:val="20"/>
              </w:rPr>
            </w:pPr>
            <w:r w:rsidRPr="00287DFB">
              <w:rPr>
                <w:sz w:val="20"/>
              </w:rPr>
              <w:t>84.038</w:t>
            </w:r>
          </w:p>
        </w:tc>
        <w:tc>
          <w:tcPr>
            <w:tcW w:w="151" w:type="pct"/>
            <w:vAlign w:val="center"/>
          </w:tcPr>
          <w:p w14:paraId="0195E211" w14:textId="77777777" w:rsidR="007C5C06" w:rsidRPr="00287DFB" w:rsidRDefault="007C5C06" w:rsidP="007C5C06">
            <w:pPr>
              <w:jc w:val="right"/>
              <w:rPr>
                <w:sz w:val="20"/>
                <w:szCs w:val="20"/>
              </w:rPr>
            </w:pPr>
          </w:p>
        </w:tc>
        <w:tc>
          <w:tcPr>
            <w:tcW w:w="844" w:type="pct"/>
            <w:vAlign w:val="center"/>
          </w:tcPr>
          <w:p w14:paraId="6E0E529B" w14:textId="77777777" w:rsidR="007C5C06" w:rsidRPr="00287DFB" w:rsidRDefault="007C5C06" w:rsidP="007C5C06">
            <w:pPr>
              <w:jc w:val="right"/>
              <w:rPr>
                <w:sz w:val="20"/>
                <w:szCs w:val="20"/>
              </w:rPr>
            </w:pPr>
            <w:r w:rsidRPr="00287DFB">
              <w:rPr>
                <w:sz w:val="20"/>
                <w:szCs w:val="20"/>
              </w:rPr>
              <w:t>366.128</w:t>
            </w:r>
          </w:p>
        </w:tc>
        <w:tc>
          <w:tcPr>
            <w:tcW w:w="149" w:type="pct"/>
            <w:vAlign w:val="center"/>
          </w:tcPr>
          <w:p w14:paraId="3683F980" w14:textId="77777777" w:rsidR="007C5C06" w:rsidRPr="00287DFB" w:rsidRDefault="007C5C06" w:rsidP="007C5C06">
            <w:pPr>
              <w:jc w:val="right"/>
              <w:rPr>
                <w:sz w:val="20"/>
                <w:szCs w:val="20"/>
              </w:rPr>
            </w:pPr>
          </w:p>
        </w:tc>
      </w:tr>
      <w:tr w:rsidR="007C5C06" w:rsidRPr="00287DFB" w14:paraId="15654A26" w14:textId="77777777" w:rsidTr="005711AC">
        <w:trPr>
          <w:trHeight w:val="272"/>
        </w:trPr>
        <w:tc>
          <w:tcPr>
            <w:tcW w:w="3012" w:type="pct"/>
            <w:shd w:val="clear" w:color="auto" w:fill="auto"/>
            <w:noWrap/>
            <w:vAlign w:val="center"/>
            <w:hideMark/>
          </w:tcPr>
          <w:p w14:paraId="36D9ACE3" w14:textId="77777777" w:rsidR="007C5C06" w:rsidRPr="00287DFB" w:rsidRDefault="007C5C06" w:rsidP="007C5C06">
            <w:pPr>
              <w:jc w:val="left"/>
              <w:rPr>
                <w:color w:val="000000"/>
                <w:sz w:val="20"/>
              </w:rPr>
            </w:pPr>
            <w:r w:rsidRPr="00287DFB">
              <w:rPr>
                <w:color w:val="000000"/>
                <w:sz w:val="20"/>
              </w:rPr>
              <w:t>Otras entidades financieras locales y del exterior</w:t>
            </w:r>
          </w:p>
        </w:tc>
        <w:tc>
          <w:tcPr>
            <w:tcW w:w="844" w:type="pct"/>
            <w:tcBorders>
              <w:bottom w:val="single" w:sz="4" w:space="0" w:color="auto"/>
            </w:tcBorders>
            <w:shd w:val="clear" w:color="auto" w:fill="auto"/>
            <w:noWrap/>
            <w:vAlign w:val="center"/>
          </w:tcPr>
          <w:p w14:paraId="57CA4F84" w14:textId="77777777" w:rsidR="007C5C06" w:rsidRPr="00287DFB" w:rsidRDefault="007C5C06" w:rsidP="007C5C06">
            <w:pPr>
              <w:jc w:val="right"/>
              <w:rPr>
                <w:sz w:val="20"/>
              </w:rPr>
            </w:pPr>
            <w:r w:rsidRPr="00287DFB">
              <w:rPr>
                <w:sz w:val="20"/>
              </w:rPr>
              <w:t>16.940</w:t>
            </w:r>
          </w:p>
        </w:tc>
        <w:tc>
          <w:tcPr>
            <w:tcW w:w="151" w:type="pct"/>
            <w:vAlign w:val="center"/>
          </w:tcPr>
          <w:p w14:paraId="07595445" w14:textId="77777777" w:rsidR="007C5C06" w:rsidRPr="00287DFB" w:rsidRDefault="007C5C06" w:rsidP="007C5C06">
            <w:pPr>
              <w:jc w:val="right"/>
              <w:rPr>
                <w:sz w:val="20"/>
                <w:szCs w:val="20"/>
              </w:rPr>
            </w:pPr>
          </w:p>
        </w:tc>
        <w:tc>
          <w:tcPr>
            <w:tcW w:w="844" w:type="pct"/>
            <w:tcBorders>
              <w:bottom w:val="single" w:sz="4" w:space="0" w:color="auto"/>
            </w:tcBorders>
            <w:vAlign w:val="center"/>
          </w:tcPr>
          <w:p w14:paraId="0902A254" w14:textId="77777777" w:rsidR="007C5C06" w:rsidRPr="00287DFB" w:rsidRDefault="007C5C06" w:rsidP="007C5C06">
            <w:pPr>
              <w:jc w:val="right"/>
              <w:rPr>
                <w:sz w:val="20"/>
                <w:szCs w:val="20"/>
              </w:rPr>
            </w:pPr>
            <w:r w:rsidRPr="00287DFB">
              <w:rPr>
                <w:sz w:val="20"/>
                <w:szCs w:val="20"/>
              </w:rPr>
              <w:t>41.510</w:t>
            </w:r>
          </w:p>
        </w:tc>
        <w:tc>
          <w:tcPr>
            <w:tcW w:w="149" w:type="pct"/>
            <w:vAlign w:val="center"/>
          </w:tcPr>
          <w:p w14:paraId="451A1A07" w14:textId="77777777" w:rsidR="007C5C06" w:rsidRPr="00287DFB" w:rsidRDefault="007C5C06" w:rsidP="007C5C06">
            <w:pPr>
              <w:jc w:val="right"/>
              <w:rPr>
                <w:sz w:val="20"/>
                <w:szCs w:val="20"/>
              </w:rPr>
            </w:pPr>
          </w:p>
        </w:tc>
      </w:tr>
      <w:tr w:rsidR="007C5C06" w:rsidRPr="00287DFB" w14:paraId="209B6020" w14:textId="77777777" w:rsidTr="005711AC">
        <w:trPr>
          <w:trHeight w:val="272"/>
        </w:trPr>
        <w:tc>
          <w:tcPr>
            <w:tcW w:w="3012" w:type="pct"/>
            <w:shd w:val="clear" w:color="auto" w:fill="auto"/>
            <w:noWrap/>
            <w:vAlign w:val="center"/>
            <w:hideMark/>
          </w:tcPr>
          <w:p w14:paraId="69DA51D8" w14:textId="77777777" w:rsidR="007C5C06" w:rsidRPr="00287DFB" w:rsidRDefault="007C5C06" w:rsidP="007C5C06">
            <w:pPr>
              <w:jc w:val="left"/>
              <w:rPr>
                <w:b/>
                <w:sz w:val="20"/>
              </w:rPr>
            </w:pPr>
            <w:r w:rsidRPr="00287DFB">
              <w:rPr>
                <w:b/>
                <w:sz w:val="20"/>
              </w:rPr>
              <w:t>Total efectivo y equivalentes de efectivo</w:t>
            </w:r>
            <w:r w:rsidRPr="00287DFB">
              <w:rPr>
                <w:b/>
                <w:sz w:val="20"/>
                <w:vertAlign w:val="superscript"/>
              </w:rPr>
              <w:t xml:space="preserve"> </w:t>
            </w:r>
          </w:p>
        </w:tc>
        <w:tc>
          <w:tcPr>
            <w:tcW w:w="844" w:type="pct"/>
            <w:tcBorders>
              <w:top w:val="single" w:sz="4" w:space="0" w:color="auto"/>
              <w:bottom w:val="double" w:sz="4" w:space="0" w:color="auto"/>
            </w:tcBorders>
            <w:shd w:val="clear" w:color="auto" w:fill="auto"/>
            <w:noWrap/>
            <w:vAlign w:val="center"/>
          </w:tcPr>
          <w:p w14:paraId="7782B497" w14:textId="77777777" w:rsidR="007C5C06" w:rsidRPr="00287DFB" w:rsidRDefault="007C5C06" w:rsidP="007C5C06">
            <w:pPr>
              <w:jc w:val="right"/>
              <w:rPr>
                <w:b/>
                <w:sz w:val="20"/>
              </w:rPr>
            </w:pPr>
            <w:r w:rsidRPr="00287DFB">
              <w:rPr>
                <w:b/>
                <w:sz w:val="20"/>
              </w:rPr>
              <w:t>969.614</w:t>
            </w:r>
          </w:p>
        </w:tc>
        <w:tc>
          <w:tcPr>
            <w:tcW w:w="151" w:type="pct"/>
            <w:vAlign w:val="center"/>
          </w:tcPr>
          <w:p w14:paraId="6C56FEFC" w14:textId="77777777" w:rsidR="007C5C06" w:rsidRPr="00287DFB" w:rsidRDefault="007C5C06" w:rsidP="007C5C06">
            <w:pPr>
              <w:jc w:val="right"/>
              <w:rPr>
                <w:b/>
                <w:sz w:val="20"/>
                <w:szCs w:val="20"/>
              </w:rPr>
            </w:pPr>
          </w:p>
        </w:tc>
        <w:tc>
          <w:tcPr>
            <w:tcW w:w="844" w:type="pct"/>
            <w:tcBorders>
              <w:top w:val="single" w:sz="4" w:space="0" w:color="auto"/>
              <w:bottom w:val="double" w:sz="4" w:space="0" w:color="auto"/>
            </w:tcBorders>
            <w:vAlign w:val="center"/>
          </w:tcPr>
          <w:p w14:paraId="60810CBF" w14:textId="77777777" w:rsidR="007C5C06" w:rsidRPr="00287DFB" w:rsidRDefault="007C5C06" w:rsidP="007C5C06">
            <w:pPr>
              <w:jc w:val="right"/>
              <w:rPr>
                <w:b/>
                <w:sz w:val="20"/>
                <w:szCs w:val="20"/>
              </w:rPr>
            </w:pPr>
            <w:r w:rsidRPr="00287DFB">
              <w:rPr>
                <w:b/>
                <w:sz w:val="20"/>
                <w:szCs w:val="20"/>
              </w:rPr>
              <w:t>1.250.631</w:t>
            </w:r>
          </w:p>
        </w:tc>
        <w:tc>
          <w:tcPr>
            <w:tcW w:w="149" w:type="pct"/>
            <w:vAlign w:val="center"/>
          </w:tcPr>
          <w:p w14:paraId="51D2D753" w14:textId="77777777" w:rsidR="007C5C06" w:rsidRPr="00287DFB" w:rsidRDefault="007C5C06" w:rsidP="007C5C06">
            <w:pPr>
              <w:jc w:val="right"/>
              <w:rPr>
                <w:b/>
                <w:sz w:val="20"/>
                <w:szCs w:val="20"/>
              </w:rPr>
            </w:pPr>
          </w:p>
        </w:tc>
      </w:tr>
    </w:tbl>
    <w:p w14:paraId="03C35E5B" w14:textId="77777777" w:rsidR="00F33432" w:rsidRPr="00287DFB" w:rsidRDefault="00F33432" w:rsidP="00F33432">
      <w:pPr>
        <w:widowControl w:val="0"/>
        <w:jc w:val="both"/>
        <w:rPr>
          <w:sz w:val="12"/>
          <w:szCs w:val="20"/>
        </w:rPr>
      </w:pPr>
    </w:p>
    <w:p w14:paraId="79077B68" w14:textId="77777777" w:rsidR="00F33432" w:rsidRPr="00287DFB" w:rsidRDefault="00F33432" w:rsidP="00F33432">
      <w:pPr>
        <w:widowControl w:val="0"/>
        <w:jc w:val="both"/>
        <w:rPr>
          <w:sz w:val="20"/>
          <w:szCs w:val="20"/>
          <w:lang w:eastAsia="es-ES"/>
        </w:rPr>
      </w:pPr>
      <w:r w:rsidRPr="00287DFB">
        <w:rPr>
          <w:sz w:val="20"/>
          <w:szCs w:val="20"/>
          <w:lang w:eastAsia="es-ES"/>
        </w:rPr>
        <w:t>La Gerencia estima que la ejecución consistente de las estrategias comerciales de CFA debería generar una rentabilidad ininterrumpida, calificaciones de créditos más altas, y confianza de los inversores. Estos resultados deberían permitir un acceso continuo a la banca nacional y a los mercados de capitales.</w:t>
      </w:r>
    </w:p>
    <w:p w14:paraId="2F164762" w14:textId="77777777" w:rsidR="00F33432" w:rsidRPr="00287DFB" w:rsidRDefault="00F33432" w:rsidP="00F33432">
      <w:pPr>
        <w:widowControl w:val="0"/>
        <w:jc w:val="both"/>
        <w:rPr>
          <w:sz w:val="20"/>
          <w:szCs w:val="20"/>
          <w:lang w:eastAsia="es-ES"/>
        </w:rPr>
      </w:pPr>
    </w:p>
    <w:p w14:paraId="04BD4529" w14:textId="77777777" w:rsidR="00F33432" w:rsidRPr="00287DFB" w:rsidRDefault="00F33432" w:rsidP="00F33432">
      <w:pPr>
        <w:jc w:val="both"/>
        <w:rPr>
          <w:b/>
          <w:i/>
          <w:sz w:val="20"/>
          <w:szCs w:val="20"/>
        </w:rPr>
      </w:pPr>
      <w:r w:rsidRPr="00287DFB">
        <w:rPr>
          <w:b/>
          <w:i/>
          <w:sz w:val="20"/>
          <w:szCs w:val="20"/>
        </w:rPr>
        <w:t>Operaciones de pase</w:t>
      </w:r>
    </w:p>
    <w:p w14:paraId="6C12DF1A" w14:textId="77777777" w:rsidR="00F33432" w:rsidRPr="00287DFB" w:rsidRDefault="00F33432" w:rsidP="00F33432">
      <w:pPr>
        <w:rPr>
          <w:sz w:val="20"/>
          <w:szCs w:val="20"/>
          <w:lang w:eastAsia="es-ES"/>
        </w:rPr>
      </w:pPr>
    </w:p>
    <w:p w14:paraId="2B05E4E7" w14:textId="77777777" w:rsidR="00F33432" w:rsidRPr="00287DFB" w:rsidRDefault="00F33432" w:rsidP="00F33432">
      <w:pPr>
        <w:contextualSpacing/>
        <w:jc w:val="both"/>
        <w:rPr>
          <w:sz w:val="20"/>
          <w:szCs w:val="20"/>
          <w:lang w:eastAsia="es-ES"/>
        </w:rPr>
      </w:pPr>
      <w:r w:rsidRPr="00287DFB">
        <w:rPr>
          <w:sz w:val="20"/>
          <w:szCs w:val="20"/>
          <w:lang w:eastAsia="es-ES"/>
        </w:rPr>
        <w:t xml:space="preserve">En el curso normal de sus negocios, la Entidad concertó operaciones de pase. De acuerdo con la NIIF 9, las especies involucradas en pases activos y pases pasivos que fueron recibidas de y entregadas a terceras partes, no cumplen con los requisitos para su reconocimiento ni para su baja en cuentas, respectivamente. </w:t>
      </w:r>
    </w:p>
    <w:p w14:paraId="1C2B4085" w14:textId="77777777" w:rsidR="00F33432" w:rsidRPr="00287DFB" w:rsidRDefault="00F33432" w:rsidP="00F33432">
      <w:pPr>
        <w:contextualSpacing/>
        <w:jc w:val="both"/>
        <w:rPr>
          <w:sz w:val="20"/>
          <w:szCs w:val="20"/>
          <w:lang w:eastAsia="es-ES"/>
        </w:rPr>
      </w:pPr>
    </w:p>
    <w:p w14:paraId="4256F68C" w14:textId="77777777" w:rsidR="00F33432" w:rsidRPr="00287DFB" w:rsidRDefault="00F33432" w:rsidP="00F33432">
      <w:pPr>
        <w:contextualSpacing/>
        <w:jc w:val="both"/>
        <w:rPr>
          <w:sz w:val="20"/>
          <w:szCs w:val="20"/>
          <w:lang w:eastAsia="es-ES"/>
        </w:rPr>
      </w:pPr>
      <w:r w:rsidRPr="00287DFB">
        <w:rPr>
          <w:sz w:val="20"/>
          <w:szCs w:val="20"/>
          <w:lang w:eastAsia="es-ES"/>
        </w:rPr>
        <w:t xml:space="preserve">Al 30 de junio de 2020, la Entidad mantiene concertadas operaciones de pase activo de Títulos públicos por 739.363, cuyo valor nocional a dicha fecha asciende a 738.978, mientras que al 31de diciembre 2019, no mantuvo saldos por dichas operaciones. Los vencimientos de las operaciones concertadas se produjeron durante el mes de julio de 2020. </w:t>
      </w:r>
    </w:p>
    <w:p w14:paraId="1D3D3699" w14:textId="77777777" w:rsidR="00F33432" w:rsidRPr="00287DFB" w:rsidRDefault="00F33432" w:rsidP="00F33432">
      <w:pPr>
        <w:contextualSpacing/>
        <w:jc w:val="both"/>
        <w:rPr>
          <w:sz w:val="20"/>
          <w:szCs w:val="20"/>
          <w:lang w:eastAsia="es-ES"/>
        </w:rPr>
      </w:pPr>
      <w:r w:rsidRPr="00287DFB">
        <w:rPr>
          <w:sz w:val="20"/>
          <w:szCs w:val="20"/>
          <w:lang w:eastAsia="es-ES"/>
        </w:rPr>
        <w:t xml:space="preserve">Los resultados positivos generados por la Entidad como consecuencia de sus operaciones de pase activo concertadas durante los períodos de seis meses finalizados el 30 de junio de 2020 y 2019 ascienden a 18.288 y 12.422 respectivamente, y se encuentran imputados en el rubro “Ingresos por intereses”. </w:t>
      </w:r>
    </w:p>
    <w:p w14:paraId="506447F9" w14:textId="77777777" w:rsidR="00F33432" w:rsidRPr="00287DFB" w:rsidRDefault="00F33432" w:rsidP="00F33432">
      <w:pPr>
        <w:contextualSpacing/>
        <w:jc w:val="both"/>
        <w:rPr>
          <w:sz w:val="20"/>
          <w:szCs w:val="20"/>
          <w:lang w:eastAsia="es-ES"/>
        </w:rPr>
      </w:pPr>
    </w:p>
    <w:p w14:paraId="322A04BC" w14:textId="77777777" w:rsidR="00F33432" w:rsidRPr="00287DFB" w:rsidRDefault="00F33432" w:rsidP="00F33432">
      <w:pPr>
        <w:widowControl w:val="0"/>
        <w:jc w:val="both"/>
        <w:rPr>
          <w:color w:val="000000"/>
          <w:sz w:val="20"/>
          <w:szCs w:val="14"/>
          <w:lang w:val="es-ES" w:eastAsia="es-ES"/>
        </w:rPr>
      </w:pPr>
      <w:r w:rsidRPr="00287DFB">
        <w:rPr>
          <w:sz w:val="20"/>
          <w:szCs w:val="20"/>
          <w:lang w:eastAsia="es-ES"/>
        </w:rPr>
        <w:t>Al 30 de junio de 2020 y 2019 la Entidad generó resultados negativos como consecuencia de sus operaciones de pase pasivo por 6.558 y 146.314 respectivamente, y se encuentran imputados en el rubro de “Egresos por Intereses”.</w:t>
      </w:r>
    </w:p>
    <w:p w14:paraId="11045BA5" w14:textId="77777777" w:rsidR="00F33432" w:rsidRPr="00287DFB" w:rsidRDefault="00F33432" w:rsidP="00F33432">
      <w:pPr>
        <w:widowControl w:val="0"/>
        <w:jc w:val="both"/>
        <w:rPr>
          <w:i/>
          <w:sz w:val="20"/>
          <w:szCs w:val="20"/>
          <w:lang w:eastAsia="es-ES"/>
        </w:rPr>
      </w:pPr>
    </w:p>
    <w:p w14:paraId="6F3C7705" w14:textId="77777777" w:rsidR="00F33432" w:rsidRPr="00287DFB" w:rsidRDefault="00F33432" w:rsidP="00F33432">
      <w:pPr>
        <w:widowControl w:val="0"/>
        <w:jc w:val="both"/>
        <w:rPr>
          <w:i/>
          <w:sz w:val="20"/>
          <w:szCs w:val="20"/>
          <w:lang w:eastAsia="es-ES"/>
        </w:rPr>
      </w:pPr>
      <w:r w:rsidRPr="00287DFB">
        <w:rPr>
          <w:i/>
          <w:sz w:val="20"/>
          <w:szCs w:val="20"/>
          <w:lang w:eastAsia="es-ES"/>
        </w:rPr>
        <w:t>Exigencias de Liquidez</w:t>
      </w:r>
    </w:p>
    <w:p w14:paraId="7DAEEFDA" w14:textId="77777777" w:rsidR="00F33432" w:rsidRPr="00287DFB" w:rsidRDefault="00F33432" w:rsidP="00F33432">
      <w:pPr>
        <w:widowControl w:val="0"/>
        <w:jc w:val="both"/>
        <w:rPr>
          <w:sz w:val="20"/>
          <w:szCs w:val="20"/>
          <w:lang w:eastAsia="es-ES"/>
        </w:rPr>
      </w:pPr>
    </w:p>
    <w:p w14:paraId="3B3473E9" w14:textId="77777777" w:rsidR="00F33432" w:rsidRPr="00287DFB" w:rsidRDefault="00F33432" w:rsidP="00F33432">
      <w:pPr>
        <w:widowControl w:val="0"/>
        <w:jc w:val="both"/>
        <w:rPr>
          <w:sz w:val="20"/>
          <w:szCs w:val="20"/>
        </w:rPr>
      </w:pPr>
      <w:r w:rsidRPr="00287DFB">
        <w:rPr>
          <w:sz w:val="20"/>
          <w:szCs w:val="20"/>
        </w:rPr>
        <w:t>El siguiente cuadro presenta la posición del Emisor al 30 de junio de 2020 donde se muestra el exceso de integración por sobre la exigencia, lo que posibilitaría a CFA crecer en pasivos sujetos a exigencia sin necesidad de generar mayor inmovilización de efectivo.</w:t>
      </w:r>
    </w:p>
    <w:p w14:paraId="664F72E8" w14:textId="77777777" w:rsidR="00F33432" w:rsidRPr="00287DFB" w:rsidRDefault="00F33432" w:rsidP="00F33432">
      <w:pPr>
        <w:widowControl w:val="0"/>
        <w:jc w:val="both"/>
        <w:rPr>
          <w:sz w:val="12"/>
          <w:szCs w:val="20"/>
          <w:lang w:eastAsia="es-ES"/>
        </w:rPr>
      </w:pPr>
    </w:p>
    <w:tbl>
      <w:tblPr>
        <w:tblW w:w="6731" w:type="dxa"/>
        <w:jc w:val="center"/>
        <w:tblCellMar>
          <w:left w:w="0" w:type="dxa"/>
          <w:right w:w="0" w:type="dxa"/>
        </w:tblCellMar>
        <w:tblLook w:val="0000" w:firstRow="0" w:lastRow="0" w:firstColumn="0" w:lastColumn="0" w:noHBand="0" w:noVBand="0"/>
      </w:tblPr>
      <w:tblGrid>
        <w:gridCol w:w="4141"/>
        <w:gridCol w:w="2590"/>
      </w:tblGrid>
      <w:tr w:rsidR="00F33432" w:rsidRPr="00287DFB" w14:paraId="178FF119" w14:textId="77777777" w:rsidTr="00F33432">
        <w:trPr>
          <w:gridAfter w:val="1"/>
          <w:wAfter w:w="2590" w:type="dxa"/>
          <w:trHeight w:val="230"/>
          <w:jc w:val="center"/>
        </w:trPr>
        <w:tc>
          <w:tcPr>
            <w:tcW w:w="4141" w:type="dxa"/>
            <w:vMerge w:val="restart"/>
            <w:tcBorders>
              <w:top w:val="nil"/>
              <w:left w:val="nil"/>
              <w:bottom w:val="nil"/>
              <w:right w:val="nil"/>
            </w:tcBorders>
            <w:vAlign w:val="bottom"/>
          </w:tcPr>
          <w:p w14:paraId="10F81024" w14:textId="77777777" w:rsidR="00F33432" w:rsidRPr="00287DFB" w:rsidRDefault="00F33432" w:rsidP="00B4799F">
            <w:pPr>
              <w:ind w:firstLine="142"/>
              <w:jc w:val="left"/>
              <w:rPr>
                <w:b/>
                <w:smallCaps/>
                <w:sz w:val="18"/>
              </w:rPr>
            </w:pPr>
            <w:r w:rsidRPr="00287DFB">
              <w:rPr>
                <w:b/>
                <w:smallCaps/>
                <w:sz w:val="18"/>
              </w:rPr>
              <w:t>Concepto</w:t>
            </w:r>
          </w:p>
        </w:tc>
      </w:tr>
      <w:tr w:rsidR="00F33432" w:rsidRPr="00287DFB" w14:paraId="06B16D7E" w14:textId="77777777" w:rsidTr="00F33432">
        <w:trPr>
          <w:trHeight w:val="19"/>
          <w:jc w:val="center"/>
        </w:trPr>
        <w:tc>
          <w:tcPr>
            <w:tcW w:w="4141" w:type="dxa"/>
            <w:vMerge/>
            <w:tcBorders>
              <w:top w:val="nil"/>
              <w:left w:val="nil"/>
              <w:bottom w:val="nil"/>
              <w:right w:val="nil"/>
            </w:tcBorders>
            <w:vAlign w:val="center"/>
          </w:tcPr>
          <w:p w14:paraId="08211285" w14:textId="77777777" w:rsidR="00F33432" w:rsidRPr="00287DFB" w:rsidRDefault="00F33432" w:rsidP="00B4799F">
            <w:pPr>
              <w:ind w:firstLine="142"/>
              <w:jc w:val="left"/>
              <w:rPr>
                <w:b/>
                <w:sz w:val="18"/>
              </w:rPr>
            </w:pPr>
          </w:p>
        </w:tc>
        <w:tc>
          <w:tcPr>
            <w:tcW w:w="2590" w:type="dxa"/>
            <w:tcBorders>
              <w:top w:val="nil"/>
              <w:left w:val="nil"/>
              <w:right w:val="nil"/>
            </w:tcBorders>
            <w:vAlign w:val="center"/>
          </w:tcPr>
          <w:p w14:paraId="77D021E6" w14:textId="77777777" w:rsidR="00F33432" w:rsidRPr="00287DFB" w:rsidRDefault="00F33432" w:rsidP="00F33432">
            <w:pPr>
              <w:ind w:right="-736"/>
              <w:rPr>
                <w:b/>
                <w:sz w:val="18"/>
              </w:rPr>
            </w:pPr>
            <w:r w:rsidRPr="00287DFB">
              <w:rPr>
                <w:b/>
                <w:sz w:val="18"/>
              </w:rPr>
              <w:t>30/06/2020</w:t>
            </w:r>
          </w:p>
        </w:tc>
      </w:tr>
      <w:tr w:rsidR="00F33432" w:rsidRPr="00287DFB" w14:paraId="0B648381" w14:textId="77777777" w:rsidTr="00F33432">
        <w:trPr>
          <w:trHeight w:val="19"/>
          <w:jc w:val="center"/>
        </w:trPr>
        <w:tc>
          <w:tcPr>
            <w:tcW w:w="4141" w:type="dxa"/>
            <w:tcBorders>
              <w:top w:val="single" w:sz="4" w:space="0" w:color="auto"/>
              <w:left w:val="nil"/>
              <w:bottom w:val="nil"/>
              <w:right w:val="nil"/>
            </w:tcBorders>
            <w:vAlign w:val="center"/>
          </w:tcPr>
          <w:p w14:paraId="5FC234D7" w14:textId="77777777" w:rsidR="00F33432" w:rsidRPr="00287DFB" w:rsidRDefault="00F33432" w:rsidP="00B4799F">
            <w:pPr>
              <w:ind w:firstLine="142"/>
              <w:jc w:val="left"/>
              <w:rPr>
                <w:sz w:val="18"/>
              </w:rPr>
            </w:pPr>
            <w:r w:rsidRPr="00287DFB">
              <w:rPr>
                <w:sz w:val="18"/>
              </w:rPr>
              <w:t>Exigencia en pesos</w:t>
            </w:r>
          </w:p>
        </w:tc>
        <w:tc>
          <w:tcPr>
            <w:tcW w:w="2590" w:type="dxa"/>
            <w:tcBorders>
              <w:top w:val="single" w:sz="4" w:space="0" w:color="auto"/>
              <w:left w:val="nil"/>
              <w:bottom w:val="nil"/>
              <w:right w:val="nil"/>
            </w:tcBorders>
            <w:vAlign w:val="center"/>
          </w:tcPr>
          <w:p w14:paraId="3872138B" w14:textId="77777777" w:rsidR="00F33432" w:rsidRPr="00287DFB" w:rsidRDefault="00F33432" w:rsidP="00F33432">
            <w:pPr>
              <w:ind w:right="149"/>
              <w:jc w:val="right"/>
              <w:rPr>
                <w:sz w:val="18"/>
              </w:rPr>
            </w:pPr>
            <w:r w:rsidRPr="00287DFB">
              <w:rPr>
                <w:sz w:val="18"/>
              </w:rPr>
              <w:t>693.000</w:t>
            </w:r>
          </w:p>
        </w:tc>
      </w:tr>
      <w:tr w:rsidR="00F33432" w:rsidRPr="00287DFB" w14:paraId="30BEC606" w14:textId="77777777" w:rsidTr="00F33432">
        <w:trPr>
          <w:trHeight w:val="19"/>
          <w:jc w:val="center"/>
        </w:trPr>
        <w:tc>
          <w:tcPr>
            <w:tcW w:w="4141" w:type="dxa"/>
            <w:tcBorders>
              <w:top w:val="nil"/>
              <w:left w:val="nil"/>
              <w:right w:val="nil"/>
            </w:tcBorders>
            <w:vAlign w:val="center"/>
          </w:tcPr>
          <w:p w14:paraId="2A15B4B2" w14:textId="77777777" w:rsidR="00F33432" w:rsidRPr="00287DFB" w:rsidRDefault="00F33432" w:rsidP="00B4799F">
            <w:pPr>
              <w:ind w:firstLine="142"/>
              <w:jc w:val="left"/>
              <w:rPr>
                <w:sz w:val="18"/>
              </w:rPr>
            </w:pPr>
            <w:r w:rsidRPr="00287DFB">
              <w:rPr>
                <w:sz w:val="18"/>
              </w:rPr>
              <w:t>Integración</w:t>
            </w:r>
          </w:p>
        </w:tc>
        <w:tc>
          <w:tcPr>
            <w:tcW w:w="2590" w:type="dxa"/>
            <w:tcBorders>
              <w:top w:val="nil"/>
              <w:left w:val="nil"/>
              <w:right w:val="nil"/>
            </w:tcBorders>
            <w:vAlign w:val="center"/>
          </w:tcPr>
          <w:p w14:paraId="1DC1D96C" w14:textId="77777777" w:rsidR="00F33432" w:rsidRPr="00287DFB" w:rsidRDefault="00F33432" w:rsidP="00F33432">
            <w:pPr>
              <w:ind w:right="149"/>
              <w:jc w:val="right"/>
              <w:rPr>
                <w:sz w:val="18"/>
              </w:rPr>
            </w:pPr>
            <w:r w:rsidRPr="00287DFB">
              <w:rPr>
                <w:sz w:val="18"/>
              </w:rPr>
              <w:t xml:space="preserve"> 756.184</w:t>
            </w:r>
          </w:p>
        </w:tc>
      </w:tr>
      <w:tr w:rsidR="00F33432" w:rsidRPr="00287DFB" w14:paraId="325ED8E2" w14:textId="77777777" w:rsidTr="00F33432">
        <w:trPr>
          <w:trHeight w:val="19"/>
          <w:jc w:val="center"/>
        </w:trPr>
        <w:tc>
          <w:tcPr>
            <w:tcW w:w="4141" w:type="dxa"/>
            <w:tcBorders>
              <w:top w:val="nil"/>
              <w:left w:val="nil"/>
              <w:bottom w:val="single" w:sz="4" w:space="0" w:color="auto"/>
              <w:right w:val="nil"/>
            </w:tcBorders>
            <w:vAlign w:val="center"/>
          </w:tcPr>
          <w:p w14:paraId="21BF9A17" w14:textId="77777777" w:rsidR="00F33432" w:rsidRPr="00287DFB" w:rsidRDefault="00F33432" w:rsidP="00B4799F">
            <w:pPr>
              <w:ind w:firstLine="142"/>
              <w:jc w:val="left"/>
              <w:rPr>
                <w:b/>
                <w:sz w:val="18"/>
              </w:rPr>
            </w:pPr>
            <w:r w:rsidRPr="00287DFB">
              <w:rPr>
                <w:b/>
                <w:sz w:val="18"/>
              </w:rPr>
              <w:t>Exceso</w:t>
            </w:r>
          </w:p>
        </w:tc>
        <w:tc>
          <w:tcPr>
            <w:tcW w:w="2590" w:type="dxa"/>
            <w:tcBorders>
              <w:top w:val="nil"/>
              <w:left w:val="nil"/>
              <w:bottom w:val="single" w:sz="4" w:space="0" w:color="auto"/>
              <w:right w:val="nil"/>
            </w:tcBorders>
            <w:vAlign w:val="center"/>
          </w:tcPr>
          <w:p w14:paraId="4E8729E3" w14:textId="77777777" w:rsidR="00F33432" w:rsidRPr="005711AC" w:rsidRDefault="00F33432" w:rsidP="00F33432">
            <w:pPr>
              <w:ind w:right="149"/>
              <w:jc w:val="right"/>
              <w:rPr>
                <w:sz w:val="18"/>
              </w:rPr>
            </w:pPr>
            <w:r w:rsidRPr="005711AC">
              <w:rPr>
                <w:sz w:val="18"/>
              </w:rPr>
              <w:t>99.748</w:t>
            </w:r>
          </w:p>
        </w:tc>
      </w:tr>
      <w:tr w:rsidR="00F33432" w:rsidRPr="00287DFB" w14:paraId="31C03699" w14:textId="77777777" w:rsidTr="00F33432">
        <w:trPr>
          <w:trHeight w:val="19"/>
          <w:jc w:val="center"/>
        </w:trPr>
        <w:tc>
          <w:tcPr>
            <w:tcW w:w="4141" w:type="dxa"/>
            <w:tcBorders>
              <w:top w:val="single" w:sz="4" w:space="0" w:color="auto"/>
              <w:left w:val="nil"/>
              <w:bottom w:val="nil"/>
              <w:right w:val="nil"/>
            </w:tcBorders>
            <w:vAlign w:val="center"/>
          </w:tcPr>
          <w:p w14:paraId="7BB333C2" w14:textId="77777777" w:rsidR="00F33432" w:rsidRPr="00287DFB" w:rsidRDefault="00F33432" w:rsidP="00B4799F">
            <w:pPr>
              <w:ind w:firstLine="142"/>
              <w:jc w:val="left"/>
              <w:rPr>
                <w:sz w:val="18"/>
              </w:rPr>
            </w:pPr>
            <w:r w:rsidRPr="00287DFB">
              <w:rPr>
                <w:sz w:val="18"/>
              </w:rPr>
              <w:t>Exigencia en moneda extranjera</w:t>
            </w:r>
          </w:p>
        </w:tc>
        <w:tc>
          <w:tcPr>
            <w:tcW w:w="2590" w:type="dxa"/>
            <w:tcBorders>
              <w:top w:val="single" w:sz="4" w:space="0" w:color="auto"/>
              <w:left w:val="nil"/>
              <w:bottom w:val="nil"/>
              <w:right w:val="nil"/>
            </w:tcBorders>
            <w:vAlign w:val="center"/>
          </w:tcPr>
          <w:p w14:paraId="24D59BA1" w14:textId="77777777" w:rsidR="00F33432" w:rsidRPr="00287DFB" w:rsidRDefault="00F33432" w:rsidP="00F33432">
            <w:pPr>
              <w:ind w:right="149"/>
              <w:jc w:val="right"/>
              <w:rPr>
                <w:sz w:val="18"/>
              </w:rPr>
            </w:pPr>
            <w:r w:rsidRPr="00287DFB">
              <w:rPr>
                <w:sz w:val="18"/>
              </w:rPr>
              <w:t>6</w:t>
            </w:r>
          </w:p>
        </w:tc>
      </w:tr>
      <w:tr w:rsidR="00F33432" w:rsidRPr="00287DFB" w14:paraId="2FEDF78D" w14:textId="77777777" w:rsidTr="00F33432">
        <w:trPr>
          <w:trHeight w:val="19"/>
          <w:jc w:val="center"/>
        </w:trPr>
        <w:tc>
          <w:tcPr>
            <w:tcW w:w="4141" w:type="dxa"/>
            <w:tcBorders>
              <w:top w:val="nil"/>
              <w:left w:val="nil"/>
              <w:right w:val="nil"/>
            </w:tcBorders>
            <w:vAlign w:val="center"/>
          </w:tcPr>
          <w:p w14:paraId="35FB4D85" w14:textId="77777777" w:rsidR="00F33432" w:rsidRPr="00287DFB" w:rsidRDefault="00F33432" w:rsidP="00B4799F">
            <w:pPr>
              <w:ind w:firstLine="142"/>
              <w:jc w:val="left"/>
              <w:rPr>
                <w:sz w:val="18"/>
              </w:rPr>
            </w:pPr>
            <w:r w:rsidRPr="00287DFB">
              <w:rPr>
                <w:sz w:val="18"/>
              </w:rPr>
              <w:t>Integración</w:t>
            </w:r>
          </w:p>
        </w:tc>
        <w:tc>
          <w:tcPr>
            <w:tcW w:w="2590" w:type="dxa"/>
            <w:tcBorders>
              <w:top w:val="nil"/>
              <w:left w:val="nil"/>
              <w:right w:val="nil"/>
            </w:tcBorders>
            <w:vAlign w:val="center"/>
          </w:tcPr>
          <w:p w14:paraId="04D9BB2A" w14:textId="77777777" w:rsidR="00F33432" w:rsidRPr="00287DFB" w:rsidRDefault="00F33432" w:rsidP="00F33432">
            <w:pPr>
              <w:ind w:right="149"/>
              <w:jc w:val="right"/>
              <w:rPr>
                <w:sz w:val="18"/>
              </w:rPr>
            </w:pPr>
            <w:r w:rsidRPr="00287DFB">
              <w:rPr>
                <w:sz w:val="18"/>
              </w:rPr>
              <w:t>115</w:t>
            </w:r>
          </w:p>
        </w:tc>
      </w:tr>
      <w:tr w:rsidR="00F33432" w:rsidRPr="00287DFB" w14:paraId="198ECAD6" w14:textId="77777777" w:rsidTr="00F33432">
        <w:trPr>
          <w:trHeight w:val="19"/>
          <w:jc w:val="center"/>
        </w:trPr>
        <w:tc>
          <w:tcPr>
            <w:tcW w:w="4141" w:type="dxa"/>
            <w:tcBorders>
              <w:top w:val="nil"/>
              <w:left w:val="nil"/>
              <w:bottom w:val="single" w:sz="4" w:space="0" w:color="auto"/>
              <w:right w:val="nil"/>
            </w:tcBorders>
            <w:vAlign w:val="center"/>
          </w:tcPr>
          <w:p w14:paraId="573EA607" w14:textId="77777777" w:rsidR="00F33432" w:rsidRPr="00287DFB" w:rsidRDefault="00F33432" w:rsidP="00B4799F">
            <w:pPr>
              <w:ind w:firstLine="142"/>
              <w:jc w:val="left"/>
              <w:rPr>
                <w:b/>
                <w:sz w:val="18"/>
              </w:rPr>
            </w:pPr>
            <w:r w:rsidRPr="00287DFB">
              <w:rPr>
                <w:b/>
                <w:sz w:val="18"/>
              </w:rPr>
              <w:t>Exceso</w:t>
            </w:r>
          </w:p>
        </w:tc>
        <w:tc>
          <w:tcPr>
            <w:tcW w:w="2590" w:type="dxa"/>
            <w:tcBorders>
              <w:top w:val="nil"/>
              <w:left w:val="nil"/>
              <w:bottom w:val="single" w:sz="4" w:space="0" w:color="auto"/>
              <w:right w:val="nil"/>
            </w:tcBorders>
            <w:vAlign w:val="center"/>
          </w:tcPr>
          <w:p w14:paraId="1974312A" w14:textId="77777777" w:rsidR="00F33432" w:rsidRPr="00287DFB" w:rsidRDefault="00F33432" w:rsidP="00F33432">
            <w:pPr>
              <w:ind w:right="149"/>
              <w:jc w:val="right"/>
              <w:rPr>
                <w:b/>
                <w:sz w:val="18"/>
              </w:rPr>
            </w:pPr>
            <w:r w:rsidRPr="005711AC">
              <w:rPr>
                <w:sz w:val="18"/>
              </w:rPr>
              <w:t>109</w:t>
            </w:r>
          </w:p>
        </w:tc>
      </w:tr>
      <w:tr w:rsidR="00F33432" w:rsidRPr="00287DFB" w14:paraId="798253D6" w14:textId="77777777" w:rsidTr="00F33432">
        <w:trPr>
          <w:trHeight w:val="19"/>
          <w:jc w:val="center"/>
        </w:trPr>
        <w:tc>
          <w:tcPr>
            <w:tcW w:w="4141" w:type="dxa"/>
            <w:tcBorders>
              <w:top w:val="single" w:sz="4" w:space="0" w:color="auto"/>
              <w:left w:val="nil"/>
              <w:bottom w:val="nil"/>
              <w:right w:val="nil"/>
            </w:tcBorders>
            <w:vAlign w:val="center"/>
          </w:tcPr>
          <w:p w14:paraId="16083E86" w14:textId="77777777" w:rsidR="00F33432" w:rsidRPr="00287DFB" w:rsidRDefault="00F33432" w:rsidP="00B4799F">
            <w:pPr>
              <w:ind w:firstLine="142"/>
              <w:jc w:val="left"/>
              <w:rPr>
                <w:sz w:val="18"/>
              </w:rPr>
            </w:pPr>
            <w:r w:rsidRPr="00287DFB">
              <w:rPr>
                <w:sz w:val="18"/>
              </w:rPr>
              <w:t>Exigencia en Títulos Públicos</w:t>
            </w:r>
          </w:p>
        </w:tc>
        <w:tc>
          <w:tcPr>
            <w:tcW w:w="2590" w:type="dxa"/>
            <w:tcBorders>
              <w:top w:val="single" w:sz="4" w:space="0" w:color="auto"/>
              <w:left w:val="nil"/>
              <w:bottom w:val="nil"/>
              <w:right w:val="nil"/>
            </w:tcBorders>
            <w:vAlign w:val="center"/>
          </w:tcPr>
          <w:p w14:paraId="555358CB" w14:textId="77777777" w:rsidR="00F33432" w:rsidRPr="00287DFB" w:rsidRDefault="00F33432" w:rsidP="00F33432">
            <w:pPr>
              <w:ind w:right="149"/>
              <w:jc w:val="right"/>
              <w:rPr>
                <w:sz w:val="18"/>
              </w:rPr>
            </w:pPr>
            <w:r w:rsidRPr="00287DFB">
              <w:rPr>
                <w:sz w:val="18"/>
              </w:rPr>
              <w:t>-</w:t>
            </w:r>
          </w:p>
        </w:tc>
      </w:tr>
      <w:tr w:rsidR="00F33432" w:rsidRPr="00287DFB" w14:paraId="14038BA0" w14:textId="77777777" w:rsidTr="00F33432">
        <w:trPr>
          <w:trHeight w:val="19"/>
          <w:jc w:val="center"/>
        </w:trPr>
        <w:tc>
          <w:tcPr>
            <w:tcW w:w="4141" w:type="dxa"/>
            <w:tcBorders>
              <w:top w:val="nil"/>
              <w:left w:val="nil"/>
              <w:right w:val="nil"/>
            </w:tcBorders>
            <w:vAlign w:val="center"/>
          </w:tcPr>
          <w:p w14:paraId="17D72EC2" w14:textId="77777777" w:rsidR="00F33432" w:rsidRPr="00287DFB" w:rsidRDefault="00F33432" w:rsidP="00B4799F">
            <w:pPr>
              <w:ind w:firstLine="142"/>
              <w:jc w:val="left"/>
              <w:rPr>
                <w:sz w:val="18"/>
              </w:rPr>
            </w:pPr>
            <w:r w:rsidRPr="00287DFB">
              <w:rPr>
                <w:sz w:val="18"/>
              </w:rPr>
              <w:t>Integración</w:t>
            </w:r>
          </w:p>
        </w:tc>
        <w:tc>
          <w:tcPr>
            <w:tcW w:w="2590" w:type="dxa"/>
            <w:tcBorders>
              <w:top w:val="nil"/>
              <w:left w:val="nil"/>
              <w:right w:val="nil"/>
            </w:tcBorders>
            <w:vAlign w:val="center"/>
          </w:tcPr>
          <w:p w14:paraId="35297F40" w14:textId="77777777" w:rsidR="00F33432" w:rsidRPr="00287DFB" w:rsidRDefault="00F33432" w:rsidP="00F33432">
            <w:pPr>
              <w:ind w:right="149"/>
              <w:jc w:val="right"/>
              <w:rPr>
                <w:sz w:val="18"/>
              </w:rPr>
            </w:pPr>
            <w:r w:rsidRPr="00287DFB">
              <w:rPr>
                <w:sz w:val="18"/>
              </w:rPr>
              <w:t>-</w:t>
            </w:r>
          </w:p>
        </w:tc>
      </w:tr>
      <w:tr w:rsidR="00F33432" w:rsidRPr="00287DFB" w14:paraId="3436B123" w14:textId="77777777" w:rsidTr="00F33432">
        <w:trPr>
          <w:trHeight w:val="19"/>
          <w:jc w:val="center"/>
        </w:trPr>
        <w:tc>
          <w:tcPr>
            <w:tcW w:w="4141" w:type="dxa"/>
            <w:tcBorders>
              <w:top w:val="nil"/>
              <w:left w:val="nil"/>
              <w:bottom w:val="single" w:sz="4" w:space="0" w:color="auto"/>
              <w:right w:val="nil"/>
            </w:tcBorders>
            <w:vAlign w:val="center"/>
          </w:tcPr>
          <w:p w14:paraId="671036A4" w14:textId="77777777" w:rsidR="00F33432" w:rsidRPr="00287DFB" w:rsidRDefault="00F33432" w:rsidP="00B4799F">
            <w:pPr>
              <w:ind w:firstLine="142"/>
              <w:jc w:val="left"/>
              <w:rPr>
                <w:b/>
                <w:sz w:val="18"/>
              </w:rPr>
            </w:pPr>
            <w:r w:rsidRPr="00287DFB">
              <w:rPr>
                <w:b/>
                <w:sz w:val="18"/>
              </w:rPr>
              <w:t>Exceso</w:t>
            </w:r>
          </w:p>
        </w:tc>
        <w:tc>
          <w:tcPr>
            <w:tcW w:w="2590" w:type="dxa"/>
            <w:tcBorders>
              <w:top w:val="nil"/>
              <w:left w:val="nil"/>
              <w:bottom w:val="single" w:sz="4" w:space="0" w:color="auto"/>
              <w:right w:val="nil"/>
            </w:tcBorders>
            <w:vAlign w:val="center"/>
          </w:tcPr>
          <w:p w14:paraId="740D1049" w14:textId="77777777" w:rsidR="00F33432" w:rsidRPr="005711AC" w:rsidRDefault="00F33432" w:rsidP="00F33432">
            <w:pPr>
              <w:ind w:right="149"/>
              <w:jc w:val="right"/>
              <w:rPr>
                <w:b/>
                <w:sz w:val="18"/>
              </w:rPr>
            </w:pPr>
            <w:r w:rsidRPr="005711AC">
              <w:rPr>
                <w:b/>
                <w:sz w:val="18"/>
              </w:rPr>
              <w:t>-</w:t>
            </w:r>
          </w:p>
        </w:tc>
      </w:tr>
    </w:tbl>
    <w:p w14:paraId="313665DB" w14:textId="77777777" w:rsidR="00F33432" w:rsidRPr="00287DFB" w:rsidRDefault="00F33432" w:rsidP="00F33432">
      <w:pPr>
        <w:widowControl w:val="0"/>
        <w:jc w:val="both"/>
        <w:rPr>
          <w:i/>
          <w:sz w:val="20"/>
          <w:szCs w:val="20"/>
          <w:lang w:eastAsia="es-ES"/>
        </w:rPr>
      </w:pPr>
    </w:p>
    <w:p w14:paraId="0EEE49BE" w14:textId="77777777" w:rsidR="00F33432" w:rsidRPr="00287DFB" w:rsidRDefault="00F33432" w:rsidP="00F33432">
      <w:pPr>
        <w:widowControl w:val="0"/>
        <w:jc w:val="both"/>
        <w:rPr>
          <w:i/>
          <w:sz w:val="20"/>
          <w:szCs w:val="20"/>
          <w:lang w:eastAsia="es-ES"/>
        </w:rPr>
      </w:pPr>
      <w:r w:rsidRPr="00287DFB">
        <w:rPr>
          <w:i/>
          <w:sz w:val="20"/>
          <w:szCs w:val="20"/>
          <w:lang w:eastAsia="es-ES"/>
        </w:rPr>
        <w:t>Exigencias de Capital Mínimo</w:t>
      </w:r>
    </w:p>
    <w:p w14:paraId="668FC6ED" w14:textId="77777777" w:rsidR="00F33432" w:rsidRPr="00287DFB" w:rsidRDefault="00F33432" w:rsidP="00F33432">
      <w:pPr>
        <w:widowControl w:val="0"/>
        <w:jc w:val="both"/>
        <w:rPr>
          <w:sz w:val="20"/>
          <w:szCs w:val="20"/>
          <w:lang w:eastAsia="es-ES"/>
        </w:rPr>
      </w:pPr>
    </w:p>
    <w:p w14:paraId="34CF6830" w14:textId="77777777" w:rsidR="00F33432" w:rsidRPr="00287DFB" w:rsidRDefault="00F33432" w:rsidP="00F33432">
      <w:pPr>
        <w:widowControl w:val="0"/>
        <w:jc w:val="both"/>
        <w:rPr>
          <w:sz w:val="20"/>
          <w:szCs w:val="20"/>
        </w:rPr>
      </w:pPr>
      <w:r w:rsidRPr="00287DFB">
        <w:rPr>
          <w:sz w:val="20"/>
          <w:szCs w:val="20"/>
        </w:rPr>
        <w:t>Desde sus inicios, el Emisor se ha mantenido en todo momento por encima del nivel de capital mínimo requerido según el criterio establecido por el BCRA. Véase en el Capítulo V “</w:t>
      </w:r>
      <w:r w:rsidRPr="00287DFB">
        <w:rPr>
          <w:i/>
          <w:sz w:val="20"/>
          <w:szCs w:val="20"/>
        </w:rPr>
        <w:t>Estructura de la Compañía, Accionistas y Partes Relacionadas</w:t>
      </w:r>
      <w:r w:rsidRPr="00287DFB">
        <w:rPr>
          <w:sz w:val="20"/>
          <w:szCs w:val="20"/>
        </w:rPr>
        <w:t>”, punto e) “</w:t>
      </w:r>
      <w:r w:rsidRPr="00287DFB">
        <w:rPr>
          <w:i/>
          <w:sz w:val="20"/>
          <w:szCs w:val="20"/>
        </w:rPr>
        <w:t>Marco Regulatorio</w:t>
      </w:r>
      <w:r w:rsidRPr="00287DFB">
        <w:rPr>
          <w:sz w:val="20"/>
          <w:szCs w:val="20"/>
        </w:rPr>
        <w:t>” - “</w:t>
      </w:r>
      <w:r w:rsidRPr="00287DFB">
        <w:rPr>
          <w:i/>
          <w:sz w:val="20"/>
          <w:szCs w:val="20"/>
        </w:rPr>
        <w:t>Capitales mínimos</w:t>
      </w:r>
      <w:r w:rsidRPr="00287DFB">
        <w:rPr>
          <w:sz w:val="20"/>
          <w:szCs w:val="20"/>
        </w:rPr>
        <w:t>” y el Capítulo VII “</w:t>
      </w:r>
      <w:r w:rsidRPr="00287DFB">
        <w:rPr>
          <w:i/>
          <w:sz w:val="20"/>
          <w:szCs w:val="20"/>
        </w:rPr>
        <w:t>Antecedentes Financieros</w:t>
      </w:r>
      <w:r w:rsidRPr="00287DFB">
        <w:rPr>
          <w:sz w:val="20"/>
          <w:szCs w:val="20"/>
        </w:rPr>
        <w:t>”, punto e) “</w:t>
      </w:r>
      <w:r w:rsidRPr="00287DFB">
        <w:rPr>
          <w:i/>
          <w:sz w:val="20"/>
          <w:szCs w:val="20"/>
        </w:rPr>
        <w:t>Capital Social</w:t>
      </w:r>
      <w:r w:rsidRPr="00287DFB">
        <w:rPr>
          <w:sz w:val="20"/>
          <w:szCs w:val="20"/>
        </w:rPr>
        <w:t>” del Prospecto.</w:t>
      </w:r>
    </w:p>
    <w:p w14:paraId="13DCB71B" w14:textId="77777777" w:rsidR="00F33432" w:rsidRPr="00287DFB" w:rsidRDefault="00F33432" w:rsidP="00F33432">
      <w:pPr>
        <w:widowControl w:val="0"/>
        <w:jc w:val="both"/>
        <w:rPr>
          <w:sz w:val="14"/>
          <w:szCs w:val="20"/>
        </w:rPr>
      </w:pPr>
    </w:p>
    <w:p w14:paraId="15694D18" w14:textId="77777777" w:rsidR="00F33432" w:rsidRPr="00287DFB" w:rsidRDefault="00F33432" w:rsidP="00F33432">
      <w:pPr>
        <w:widowControl w:val="0"/>
        <w:jc w:val="both"/>
        <w:rPr>
          <w:sz w:val="20"/>
          <w:szCs w:val="20"/>
        </w:rPr>
      </w:pPr>
      <w:r w:rsidRPr="00287DFB">
        <w:rPr>
          <w:sz w:val="20"/>
          <w:szCs w:val="20"/>
        </w:rPr>
        <w:t>Los siguientes cuadros muestran la información con respecto al capital de CFA al 30 de junio de 2020</w:t>
      </w:r>
    </w:p>
    <w:p w14:paraId="03BF53BC" w14:textId="77777777" w:rsidR="00F33432" w:rsidRPr="00287DFB" w:rsidRDefault="00F33432" w:rsidP="00F33432">
      <w:pPr>
        <w:widowControl w:val="0"/>
        <w:jc w:val="both"/>
        <w:rPr>
          <w:sz w:val="20"/>
          <w:szCs w:val="20"/>
        </w:rPr>
      </w:pPr>
    </w:p>
    <w:tbl>
      <w:tblPr>
        <w:tblW w:w="2480" w:type="pct"/>
        <w:jc w:val="center"/>
        <w:tblCellMar>
          <w:left w:w="0" w:type="dxa"/>
          <w:right w:w="0" w:type="dxa"/>
        </w:tblCellMar>
        <w:tblLook w:val="04A0" w:firstRow="1" w:lastRow="0" w:firstColumn="1" w:lastColumn="0" w:noHBand="0" w:noVBand="1"/>
      </w:tblPr>
      <w:tblGrid>
        <w:gridCol w:w="2684"/>
        <w:gridCol w:w="1973"/>
      </w:tblGrid>
      <w:tr w:rsidR="00F33432" w:rsidRPr="00287DFB" w14:paraId="28C209EC" w14:textId="77777777" w:rsidTr="00F33432">
        <w:trPr>
          <w:gridAfter w:val="1"/>
          <w:wAfter w:w="2118" w:type="pct"/>
          <w:trHeight w:val="288"/>
          <w:jc w:val="center"/>
        </w:trPr>
        <w:tc>
          <w:tcPr>
            <w:tcW w:w="2882" w:type="pct"/>
            <w:tcMar>
              <w:top w:w="0" w:type="dxa"/>
              <w:left w:w="70" w:type="dxa"/>
              <w:bottom w:w="0" w:type="dxa"/>
              <w:right w:w="70" w:type="dxa"/>
            </w:tcMar>
            <w:vAlign w:val="center"/>
            <w:hideMark/>
          </w:tcPr>
          <w:p w14:paraId="5DFC07BF" w14:textId="77777777" w:rsidR="00F33432" w:rsidRPr="00287DFB" w:rsidRDefault="00F33432" w:rsidP="00F33432">
            <w:pPr>
              <w:jc w:val="both"/>
              <w:rPr>
                <w:b/>
                <w:color w:val="000000"/>
                <w:sz w:val="18"/>
                <w:lang w:val="es-MX"/>
              </w:rPr>
            </w:pPr>
          </w:p>
        </w:tc>
      </w:tr>
      <w:tr w:rsidR="00F33432" w:rsidRPr="00287DFB" w14:paraId="63BA7024" w14:textId="77777777" w:rsidTr="00F33432">
        <w:trPr>
          <w:trHeight w:val="288"/>
          <w:jc w:val="center"/>
        </w:trPr>
        <w:tc>
          <w:tcPr>
            <w:tcW w:w="2882" w:type="pct"/>
            <w:tcBorders>
              <w:bottom w:val="single" w:sz="4" w:space="0" w:color="auto"/>
            </w:tcBorders>
            <w:tcMar>
              <w:top w:w="0" w:type="dxa"/>
              <w:left w:w="70" w:type="dxa"/>
              <w:bottom w:w="0" w:type="dxa"/>
              <w:right w:w="70" w:type="dxa"/>
            </w:tcMar>
            <w:vAlign w:val="center"/>
            <w:hideMark/>
          </w:tcPr>
          <w:p w14:paraId="37036CEA" w14:textId="77777777" w:rsidR="00F33432" w:rsidRPr="00287DFB" w:rsidRDefault="00F33432" w:rsidP="00B4799F">
            <w:pPr>
              <w:jc w:val="left"/>
              <w:rPr>
                <w:i/>
                <w:color w:val="000000"/>
                <w:sz w:val="18"/>
              </w:rPr>
            </w:pPr>
            <w:r w:rsidRPr="00287DFB">
              <w:rPr>
                <w:b/>
                <w:color w:val="000000"/>
                <w:sz w:val="18"/>
              </w:rPr>
              <w:t>Capital Regulatorio</w:t>
            </w:r>
            <w:r w:rsidRPr="00287DFB">
              <w:rPr>
                <w:b/>
                <w:color w:val="000000"/>
                <w:sz w:val="18"/>
                <w:vertAlign w:val="superscript"/>
              </w:rPr>
              <w:t xml:space="preserve"> (*)</w:t>
            </w:r>
          </w:p>
        </w:tc>
        <w:tc>
          <w:tcPr>
            <w:tcW w:w="2118" w:type="pct"/>
            <w:tcBorders>
              <w:bottom w:val="single" w:sz="4" w:space="0" w:color="auto"/>
            </w:tcBorders>
            <w:tcMar>
              <w:top w:w="0" w:type="dxa"/>
              <w:left w:w="70" w:type="dxa"/>
              <w:bottom w:w="0" w:type="dxa"/>
              <w:right w:w="70" w:type="dxa"/>
            </w:tcMar>
            <w:vAlign w:val="center"/>
            <w:hideMark/>
          </w:tcPr>
          <w:p w14:paraId="1976201B" w14:textId="77777777" w:rsidR="00F33432" w:rsidRPr="00287DFB" w:rsidRDefault="00F33432" w:rsidP="00F33432">
            <w:pPr>
              <w:ind w:right="-805"/>
              <w:rPr>
                <w:b/>
                <w:color w:val="000000"/>
                <w:sz w:val="18"/>
              </w:rPr>
            </w:pPr>
            <w:r w:rsidRPr="00287DFB">
              <w:rPr>
                <w:b/>
                <w:color w:val="000000"/>
                <w:sz w:val="18"/>
              </w:rPr>
              <w:t>30/06/2020</w:t>
            </w:r>
          </w:p>
        </w:tc>
      </w:tr>
      <w:tr w:rsidR="00F33432" w:rsidRPr="00287DFB" w14:paraId="3E7F9DA7" w14:textId="77777777" w:rsidTr="00F33432">
        <w:trPr>
          <w:trHeight w:val="20"/>
          <w:jc w:val="center"/>
        </w:trPr>
        <w:tc>
          <w:tcPr>
            <w:tcW w:w="2882" w:type="pct"/>
            <w:tcBorders>
              <w:top w:val="single" w:sz="4" w:space="0" w:color="auto"/>
            </w:tcBorders>
            <w:noWrap/>
            <w:tcMar>
              <w:top w:w="0" w:type="dxa"/>
              <w:left w:w="70" w:type="dxa"/>
              <w:bottom w:w="0" w:type="dxa"/>
              <w:right w:w="70" w:type="dxa"/>
            </w:tcMar>
            <w:vAlign w:val="center"/>
            <w:hideMark/>
          </w:tcPr>
          <w:p w14:paraId="026D0819" w14:textId="77777777" w:rsidR="00F33432" w:rsidRPr="00287DFB" w:rsidRDefault="00F33432" w:rsidP="00B4799F">
            <w:pPr>
              <w:jc w:val="left"/>
              <w:rPr>
                <w:color w:val="000000"/>
                <w:sz w:val="18"/>
              </w:rPr>
            </w:pPr>
            <w:r w:rsidRPr="00287DFB">
              <w:rPr>
                <w:color w:val="000000"/>
                <w:sz w:val="18"/>
              </w:rPr>
              <w:t>Riesgo de Tasa</w:t>
            </w:r>
          </w:p>
        </w:tc>
        <w:tc>
          <w:tcPr>
            <w:tcW w:w="2118" w:type="pct"/>
            <w:tcBorders>
              <w:top w:val="single" w:sz="4" w:space="0" w:color="auto"/>
            </w:tcBorders>
            <w:noWrap/>
            <w:tcMar>
              <w:top w:w="0" w:type="dxa"/>
              <w:left w:w="70" w:type="dxa"/>
              <w:bottom w:w="0" w:type="dxa"/>
              <w:right w:w="70" w:type="dxa"/>
            </w:tcMar>
            <w:vAlign w:val="center"/>
            <w:hideMark/>
          </w:tcPr>
          <w:p w14:paraId="2BDC5397" w14:textId="77777777" w:rsidR="00F33432" w:rsidRPr="00287DFB" w:rsidRDefault="00F33432" w:rsidP="00F33432">
            <w:pPr>
              <w:ind w:right="40"/>
              <w:jc w:val="right"/>
              <w:rPr>
                <w:sz w:val="18"/>
              </w:rPr>
            </w:pPr>
            <w:r w:rsidRPr="00287DFB">
              <w:rPr>
                <w:sz w:val="18"/>
              </w:rPr>
              <w:t>116.602</w:t>
            </w:r>
          </w:p>
        </w:tc>
      </w:tr>
      <w:tr w:rsidR="00F33432" w:rsidRPr="00287DFB" w14:paraId="6F0C858F" w14:textId="77777777" w:rsidTr="00F33432">
        <w:trPr>
          <w:trHeight w:val="20"/>
          <w:jc w:val="center"/>
        </w:trPr>
        <w:tc>
          <w:tcPr>
            <w:tcW w:w="2882" w:type="pct"/>
            <w:noWrap/>
            <w:tcMar>
              <w:top w:w="0" w:type="dxa"/>
              <w:left w:w="70" w:type="dxa"/>
              <w:bottom w:w="0" w:type="dxa"/>
              <w:right w:w="70" w:type="dxa"/>
            </w:tcMar>
            <w:vAlign w:val="center"/>
            <w:hideMark/>
          </w:tcPr>
          <w:p w14:paraId="40CFD953" w14:textId="77777777" w:rsidR="00F33432" w:rsidRPr="00287DFB" w:rsidRDefault="00F33432" w:rsidP="00B4799F">
            <w:pPr>
              <w:jc w:val="left"/>
              <w:rPr>
                <w:color w:val="000000"/>
                <w:sz w:val="18"/>
              </w:rPr>
            </w:pPr>
            <w:r w:rsidRPr="00287DFB">
              <w:rPr>
                <w:color w:val="000000"/>
                <w:sz w:val="18"/>
              </w:rPr>
              <w:t>Riesgo de Crédito</w:t>
            </w:r>
          </w:p>
        </w:tc>
        <w:tc>
          <w:tcPr>
            <w:tcW w:w="2118" w:type="pct"/>
            <w:noWrap/>
            <w:tcMar>
              <w:top w:w="0" w:type="dxa"/>
              <w:left w:w="70" w:type="dxa"/>
              <w:bottom w:w="0" w:type="dxa"/>
              <w:right w:w="70" w:type="dxa"/>
            </w:tcMar>
            <w:vAlign w:val="center"/>
            <w:hideMark/>
          </w:tcPr>
          <w:p w14:paraId="00D10DD6" w14:textId="77777777" w:rsidR="00F33432" w:rsidRPr="00287DFB" w:rsidRDefault="00F33432" w:rsidP="00F33432">
            <w:pPr>
              <w:ind w:right="40"/>
              <w:jc w:val="right"/>
              <w:rPr>
                <w:sz w:val="18"/>
              </w:rPr>
            </w:pPr>
            <w:r w:rsidRPr="00287DFB">
              <w:rPr>
                <w:sz w:val="18"/>
              </w:rPr>
              <w:t>514.855</w:t>
            </w:r>
          </w:p>
        </w:tc>
      </w:tr>
      <w:tr w:rsidR="00F33432" w:rsidRPr="00287DFB" w14:paraId="3120D2A6" w14:textId="77777777" w:rsidTr="00F33432">
        <w:trPr>
          <w:trHeight w:val="20"/>
          <w:jc w:val="center"/>
        </w:trPr>
        <w:tc>
          <w:tcPr>
            <w:tcW w:w="2882" w:type="pct"/>
            <w:noWrap/>
            <w:tcMar>
              <w:top w:w="0" w:type="dxa"/>
              <w:left w:w="70" w:type="dxa"/>
              <w:bottom w:w="0" w:type="dxa"/>
              <w:right w:w="70" w:type="dxa"/>
            </w:tcMar>
            <w:vAlign w:val="center"/>
            <w:hideMark/>
          </w:tcPr>
          <w:p w14:paraId="4E6CAF58" w14:textId="77777777" w:rsidR="00F33432" w:rsidRPr="00287DFB" w:rsidRDefault="00F33432" w:rsidP="00B4799F">
            <w:pPr>
              <w:jc w:val="left"/>
              <w:rPr>
                <w:color w:val="000000"/>
                <w:sz w:val="18"/>
              </w:rPr>
            </w:pPr>
            <w:r w:rsidRPr="00287DFB">
              <w:rPr>
                <w:color w:val="000000"/>
                <w:sz w:val="18"/>
              </w:rPr>
              <w:t>Riesgo de Mercado</w:t>
            </w:r>
          </w:p>
        </w:tc>
        <w:tc>
          <w:tcPr>
            <w:tcW w:w="2118" w:type="pct"/>
            <w:noWrap/>
            <w:tcMar>
              <w:top w:w="0" w:type="dxa"/>
              <w:left w:w="70" w:type="dxa"/>
              <w:bottom w:w="0" w:type="dxa"/>
              <w:right w:w="70" w:type="dxa"/>
            </w:tcMar>
            <w:vAlign w:val="center"/>
            <w:hideMark/>
          </w:tcPr>
          <w:p w14:paraId="3A8F93AB" w14:textId="77777777" w:rsidR="00F33432" w:rsidRPr="00287DFB" w:rsidRDefault="00F33432" w:rsidP="00F33432">
            <w:pPr>
              <w:ind w:right="40"/>
              <w:jc w:val="right"/>
              <w:rPr>
                <w:sz w:val="18"/>
              </w:rPr>
            </w:pPr>
            <w:r w:rsidRPr="00287DFB">
              <w:rPr>
                <w:sz w:val="18"/>
              </w:rPr>
              <w:t>1.689</w:t>
            </w:r>
          </w:p>
        </w:tc>
      </w:tr>
      <w:tr w:rsidR="00F33432" w:rsidRPr="00287DFB" w14:paraId="7863F9AC" w14:textId="77777777" w:rsidTr="00F33432">
        <w:trPr>
          <w:trHeight w:val="20"/>
          <w:jc w:val="center"/>
        </w:trPr>
        <w:tc>
          <w:tcPr>
            <w:tcW w:w="2882" w:type="pct"/>
            <w:noWrap/>
            <w:tcMar>
              <w:top w:w="0" w:type="dxa"/>
              <w:left w:w="70" w:type="dxa"/>
              <w:bottom w:w="0" w:type="dxa"/>
              <w:right w:w="70" w:type="dxa"/>
            </w:tcMar>
            <w:vAlign w:val="center"/>
            <w:hideMark/>
          </w:tcPr>
          <w:p w14:paraId="533E07BD" w14:textId="77777777" w:rsidR="00F33432" w:rsidRPr="00287DFB" w:rsidRDefault="00F33432" w:rsidP="00B4799F">
            <w:pPr>
              <w:jc w:val="left"/>
              <w:rPr>
                <w:color w:val="000000"/>
                <w:sz w:val="18"/>
              </w:rPr>
            </w:pPr>
            <w:r w:rsidRPr="00287DFB">
              <w:rPr>
                <w:color w:val="000000"/>
                <w:sz w:val="18"/>
              </w:rPr>
              <w:t>Riesgo Operacional</w:t>
            </w:r>
          </w:p>
        </w:tc>
        <w:tc>
          <w:tcPr>
            <w:tcW w:w="2118" w:type="pct"/>
            <w:noWrap/>
            <w:tcMar>
              <w:top w:w="0" w:type="dxa"/>
              <w:left w:w="70" w:type="dxa"/>
              <w:bottom w:w="0" w:type="dxa"/>
              <w:right w:w="70" w:type="dxa"/>
            </w:tcMar>
            <w:vAlign w:val="center"/>
            <w:hideMark/>
          </w:tcPr>
          <w:p w14:paraId="0DBBCAE9" w14:textId="77777777" w:rsidR="00F33432" w:rsidRPr="00287DFB" w:rsidRDefault="00F33432" w:rsidP="00F33432">
            <w:pPr>
              <w:ind w:right="40"/>
              <w:jc w:val="right"/>
              <w:rPr>
                <w:sz w:val="18"/>
              </w:rPr>
            </w:pPr>
            <w:r w:rsidRPr="00287DFB">
              <w:rPr>
                <w:sz w:val="18"/>
              </w:rPr>
              <w:t>57.053</w:t>
            </w:r>
          </w:p>
        </w:tc>
      </w:tr>
      <w:tr w:rsidR="00F33432" w:rsidRPr="00287DFB" w14:paraId="422382C5" w14:textId="77777777" w:rsidTr="00F33432">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2E6E420F" w14:textId="77777777" w:rsidR="00F33432" w:rsidRPr="00287DFB" w:rsidRDefault="00F33432" w:rsidP="00B4799F">
            <w:pPr>
              <w:jc w:val="left"/>
              <w:rPr>
                <w:b/>
                <w:color w:val="000000"/>
                <w:sz w:val="18"/>
              </w:rPr>
            </w:pPr>
            <w:r w:rsidRPr="00287DFB">
              <w:rPr>
                <w:b/>
                <w:color w:val="000000"/>
                <w:sz w:val="18"/>
              </w:rPr>
              <w:t>Total de Exigencia</w:t>
            </w:r>
          </w:p>
        </w:tc>
        <w:tc>
          <w:tcPr>
            <w:tcW w:w="2118" w:type="pct"/>
            <w:tcBorders>
              <w:top w:val="nil"/>
              <w:left w:val="nil"/>
              <w:bottom w:val="single" w:sz="8" w:space="0" w:color="auto"/>
              <w:right w:val="nil"/>
            </w:tcBorders>
            <w:tcMar>
              <w:top w:w="0" w:type="dxa"/>
              <w:left w:w="70" w:type="dxa"/>
              <w:bottom w:w="0" w:type="dxa"/>
              <w:right w:w="70" w:type="dxa"/>
            </w:tcMar>
            <w:vAlign w:val="center"/>
            <w:hideMark/>
          </w:tcPr>
          <w:p w14:paraId="56E8F59E" w14:textId="77777777" w:rsidR="00F33432" w:rsidRPr="00287DFB" w:rsidRDefault="00F33432" w:rsidP="00F33432">
            <w:pPr>
              <w:ind w:right="40"/>
              <w:jc w:val="right"/>
              <w:rPr>
                <w:b/>
                <w:sz w:val="18"/>
              </w:rPr>
            </w:pPr>
            <w:r w:rsidRPr="00287DFB">
              <w:rPr>
                <w:b/>
                <w:color w:val="000000"/>
                <w:sz w:val="18"/>
              </w:rPr>
              <w:t>690.199</w:t>
            </w:r>
          </w:p>
        </w:tc>
      </w:tr>
      <w:tr w:rsidR="00F33432" w:rsidRPr="00287DFB" w14:paraId="18D2ADFE" w14:textId="77777777" w:rsidTr="00F33432">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675C8745" w14:textId="77777777" w:rsidR="00F33432" w:rsidRPr="00287DFB" w:rsidRDefault="00F33432" w:rsidP="00B4799F">
            <w:pPr>
              <w:jc w:val="left"/>
              <w:rPr>
                <w:b/>
                <w:color w:val="000000"/>
                <w:sz w:val="18"/>
              </w:rPr>
            </w:pPr>
            <w:r w:rsidRPr="00287DFB">
              <w:rPr>
                <w:b/>
                <w:color w:val="000000"/>
                <w:sz w:val="18"/>
              </w:rPr>
              <w:t>Integración</w:t>
            </w:r>
          </w:p>
        </w:tc>
        <w:tc>
          <w:tcPr>
            <w:tcW w:w="2118" w:type="pct"/>
            <w:tcBorders>
              <w:top w:val="nil"/>
              <w:left w:val="nil"/>
              <w:bottom w:val="single" w:sz="8" w:space="0" w:color="auto"/>
              <w:right w:val="nil"/>
            </w:tcBorders>
            <w:tcMar>
              <w:top w:w="0" w:type="dxa"/>
              <w:left w:w="70" w:type="dxa"/>
              <w:bottom w:w="0" w:type="dxa"/>
              <w:right w:w="70" w:type="dxa"/>
            </w:tcMar>
            <w:vAlign w:val="center"/>
            <w:hideMark/>
          </w:tcPr>
          <w:p w14:paraId="63BE5BC0" w14:textId="77777777" w:rsidR="00F33432" w:rsidRPr="00287DFB" w:rsidRDefault="00F33432" w:rsidP="00F33432">
            <w:pPr>
              <w:ind w:right="40"/>
              <w:jc w:val="right"/>
              <w:rPr>
                <w:b/>
                <w:sz w:val="18"/>
              </w:rPr>
            </w:pPr>
            <w:r w:rsidRPr="00287DFB">
              <w:rPr>
                <w:b/>
                <w:sz w:val="18"/>
              </w:rPr>
              <w:t>1.073.190</w:t>
            </w:r>
          </w:p>
        </w:tc>
      </w:tr>
      <w:tr w:rsidR="00F33432" w:rsidRPr="00287DFB" w14:paraId="4AC31AED" w14:textId="77777777" w:rsidTr="00F33432">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6569A98F" w14:textId="77777777" w:rsidR="00F33432" w:rsidRPr="00287DFB" w:rsidRDefault="00F33432" w:rsidP="00B4799F">
            <w:pPr>
              <w:jc w:val="left"/>
              <w:rPr>
                <w:b/>
                <w:color w:val="000000"/>
                <w:sz w:val="18"/>
              </w:rPr>
            </w:pPr>
            <w:r w:rsidRPr="00287DFB">
              <w:rPr>
                <w:b/>
                <w:color w:val="000000"/>
                <w:sz w:val="18"/>
              </w:rPr>
              <w:t>Posición</w:t>
            </w:r>
          </w:p>
        </w:tc>
        <w:tc>
          <w:tcPr>
            <w:tcW w:w="2118" w:type="pct"/>
            <w:tcBorders>
              <w:top w:val="nil"/>
              <w:left w:val="nil"/>
              <w:bottom w:val="single" w:sz="8" w:space="0" w:color="auto"/>
              <w:right w:val="nil"/>
            </w:tcBorders>
            <w:tcMar>
              <w:top w:w="0" w:type="dxa"/>
              <w:left w:w="70" w:type="dxa"/>
              <w:bottom w:w="0" w:type="dxa"/>
              <w:right w:w="70" w:type="dxa"/>
            </w:tcMar>
            <w:vAlign w:val="center"/>
            <w:hideMark/>
          </w:tcPr>
          <w:p w14:paraId="219ACD4F" w14:textId="77777777" w:rsidR="00F33432" w:rsidRPr="00287DFB" w:rsidRDefault="00F33432" w:rsidP="00F33432">
            <w:pPr>
              <w:ind w:right="40"/>
              <w:jc w:val="right"/>
              <w:rPr>
                <w:b/>
                <w:sz w:val="18"/>
              </w:rPr>
            </w:pPr>
            <w:r w:rsidRPr="00287DFB">
              <w:rPr>
                <w:b/>
                <w:sz w:val="18"/>
              </w:rPr>
              <w:t>382.991</w:t>
            </w:r>
          </w:p>
        </w:tc>
      </w:tr>
    </w:tbl>
    <w:p w14:paraId="39ECDE06" w14:textId="77777777" w:rsidR="00F33432" w:rsidRPr="00287DFB" w:rsidRDefault="00F33432" w:rsidP="00F33432">
      <w:pPr>
        <w:widowControl w:val="0"/>
        <w:jc w:val="both"/>
        <w:rPr>
          <w:i/>
          <w:sz w:val="16"/>
          <w:szCs w:val="16"/>
        </w:rPr>
      </w:pPr>
      <w:r w:rsidRPr="00287DFB">
        <w:rPr>
          <w:i/>
          <w:sz w:val="16"/>
        </w:rPr>
        <w:t>(*) Fuente: información interna de la Compañía.</w:t>
      </w:r>
    </w:p>
    <w:p w14:paraId="4F0E638C" w14:textId="77777777" w:rsidR="00F33432" w:rsidRPr="00287DFB" w:rsidRDefault="00F33432" w:rsidP="00F33432">
      <w:pPr>
        <w:widowControl w:val="0"/>
        <w:jc w:val="both"/>
        <w:rPr>
          <w:sz w:val="20"/>
          <w:szCs w:val="20"/>
          <w:lang w:eastAsia="es-ES"/>
        </w:rPr>
      </w:pPr>
    </w:p>
    <w:p w14:paraId="760DC3C1" w14:textId="77777777" w:rsidR="00F33432" w:rsidRPr="00287DFB" w:rsidRDefault="00F33432" w:rsidP="00F33432">
      <w:pPr>
        <w:widowControl w:val="0"/>
        <w:jc w:val="both"/>
        <w:rPr>
          <w:i/>
          <w:sz w:val="22"/>
          <w:szCs w:val="22"/>
          <w:u w:val="single"/>
          <w:lang w:val="x-none"/>
        </w:rPr>
      </w:pPr>
      <w:r w:rsidRPr="00287DFB">
        <w:rPr>
          <w:sz w:val="20"/>
          <w:szCs w:val="20"/>
        </w:rPr>
        <w:t>A la fecha del presente Prospecto la Compañía cumple con los requisitos de capital mínimo y demás relaciones patrimoniales requeridas por el BCRA.</w:t>
      </w:r>
    </w:p>
    <w:p w14:paraId="091BB169" w14:textId="77777777" w:rsidR="00F33432" w:rsidRPr="00287DFB" w:rsidRDefault="00F33432" w:rsidP="00F33432">
      <w:pPr>
        <w:widowControl w:val="0"/>
        <w:jc w:val="both"/>
        <w:rPr>
          <w:sz w:val="20"/>
          <w:szCs w:val="20"/>
          <w:lang w:eastAsia="es-ES"/>
        </w:rPr>
      </w:pPr>
    </w:p>
    <w:p w14:paraId="0671CB03" w14:textId="77777777" w:rsidR="00F33432" w:rsidRPr="00287DFB" w:rsidRDefault="00F33432" w:rsidP="00F33432">
      <w:pPr>
        <w:widowControl w:val="0"/>
        <w:jc w:val="both"/>
        <w:rPr>
          <w:i/>
          <w:sz w:val="20"/>
          <w:szCs w:val="20"/>
          <w:lang w:eastAsia="es-ES"/>
        </w:rPr>
      </w:pPr>
      <w:r w:rsidRPr="00287DFB">
        <w:rPr>
          <w:i/>
          <w:sz w:val="20"/>
          <w:szCs w:val="20"/>
          <w:lang w:eastAsia="es-ES"/>
        </w:rPr>
        <w:t>Clasificación de la Cartera de Riesgo</w:t>
      </w:r>
    </w:p>
    <w:p w14:paraId="5685D89A" w14:textId="77777777" w:rsidR="00F33432" w:rsidRPr="00287DFB" w:rsidRDefault="00F33432" w:rsidP="00F33432">
      <w:pPr>
        <w:widowControl w:val="0"/>
        <w:jc w:val="both"/>
        <w:rPr>
          <w:sz w:val="20"/>
          <w:szCs w:val="20"/>
          <w:lang w:eastAsia="es-ES"/>
        </w:rPr>
      </w:pPr>
    </w:p>
    <w:p w14:paraId="67D373B8" w14:textId="77777777" w:rsidR="00F33432" w:rsidRPr="00287DFB" w:rsidRDefault="00F33432" w:rsidP="00F33432">
      <w:pPr>
        <w:widowControl w:val="0"/>
        <w:jc w:val="both"/>
        <w:rPr>
          <w:sz w:val="20"/>
          <w:szCs w:val="20"/>
          <w:lang w:eastAsia="es-ES"/>
        </w:rPr>
      </w:pPr>
      <w:r w:rsidRPr="00287DFB">
        <w:rPr>
          <w:sz w:val="20"/>
          <w:szCs w:val="20"/>
          <w:lang w:eastAsia="es-ES"/>
        </w:rPr>
        <w:t>El cuadro siguiente refleja los montos de cada categoría de cartera de riesgo al 30 de junio de 2020, presentado en forma comparativa con el ejercicio finalizado el 31 de diciembre de 2019. Cabe mencionar que el Emisor ha utilizado y aplicado los criterios de clasificación de cartera de riesgo en función a las normativas dispuestas por el BCRA vigentes a esas fechas</w:t>
      </w:r>
      <w:r w:rsidR="00764DD7" w:rsidRPr="00287DFB">
        <w:rPr>
          <w:sz w:val="20"/>
          <w:szCs w:val="20"/>
          <w:lang w:eastAsia="es-ES"/>
        </w:rPr>
        <w:t xml:space="preserve"> (información expresada en moneda homogénea, ajustada por inflación a junio 2020)</w:t>
      </w:r>
      <w:r w:rsidRPr="00287DFB">
        <w:rPr>
          <w:sz w:val="20"/>
          <w:szCs w:val="20"/>
          <w:lang w:eastAsia="es-ES"/>
        </w:rPr>
        <w:t>:</w:t>
      </w:r>
    </w:p>
    <w:p w14:paraId="360B49A3" w14:textId="77777777" w:rsidR="00F33432" w:rsidRPr="00287DFB" w:rsidRDefault="00F33432" w:rsidP="00F33432">
      <w:pPr>
        <w:widowControl w:val="0"/>
        <w:jc w:val="both"/>
        <w:rPr>
          <w:sz w:val="20"/>
          <w:szCs w:val="20"/>
          <w:lang w:eastAsia="es-ES"/>
        </w:rPr>
      </w:pPr>
    </w:p>
    <w:tbl>
      <w:tblPr>
        <w:tblW w:w="0" w:type="auto"/>
        <w:jc w:val="center"/>
        <w:tblLayout w:type="fixed"/>
        <w:tblCellMar>
          <w:left w:w="0" w:type="dxa"/>
          <w:right w:w="0" w:type="dxa"/>
        </w:tblCellMar>
        <w:tblLook w:val="01E0" w:firstRow="1" w:lastRow="1" w:firstColumn="1" w:lastColumn="1" w:noHBand="0" w:noVBand="0"/>
      </w:tblPr>
      <w:tblGrid>
        <w:gridCol w:w="6252"/>
        <w:gridCol w:w="1243"/>
        <w:gridCol w:w="153"/>
        <w:gridCol w:w="1403"/>
      </w:tblGrid>
      <w:tr w:rsidR="00F33432" w:rsidRPr="00287DFB" w14:paraId="0CABE59B" w14:textId="77777777" w:rsidTr="00EE4A53">
        <w:trPr>
          <w:trHeight w:val="214"/>
          <w:jc w:val="center"/>
        </w:trPr>
        <w:tc>
          <w:tcPr>
            <w:tcW w:w="6252" w:type="dxa"/>
            <w:shd w:val="clear" w:color="auto" w:fill="auto"/>
          </w:tcPr>
          <w:p w14:paraId="6A14CC5A" w14:textId="77777777" w:rsidR="00F33432" w:rsidRPr="00287DFB" w:rsidRDefault="00F33432" w:rsidP="00EE4A53">
            <w:pPr>
              <w:widowControl w:val="0"/>
              <w:autoSpaceDE w:val="0"/>
              <w:autoSpaceDN w:val="0"/>
              <w:rPr>
                <w:rFonts w:eastAsia="Calibri"/>
                <w:sz w:val="18"/>
                <w:szCs w:val="22"/>
                <w:lang w:val="es-ES"/>
              </w:rPr>
            </w:pPr>
          </w:p>
        </w:tc>
        <w:tc>
          <w:tcPr>
            <w:tcW w:w="1243" w:type="dxa"/>
            <w:tcBorders>
              <w:bottom w:val="single" w:sz="4" w:space="0" w:color="000000"/>
            </w:tcBorders>
            <w:shd w:val="clear" w:color="auto" w:fill="auto"/>
          </w:tcPr>
          <w:p w14:paraId="3AF0863E" w14:textId="77777777" w:rsidR="00F33432" w:rsidRPr="00287DFB" w:rsidRDefault="00F33432" w:rsidP="00EE4A53">
            <w:pPr>
              <w:widowControl w:val="0"/>
              <w:autoSpaceDE w:val="0"/>
              <w:autoSpaceDN w:val="0"/>
              <w:spacing w:line="194" w:lineRule="exact"/>
              <w:ind w:right="165"/>
              <w:jc w:val="right"/>
              <w:rPr>
                <w:rFonts w:eastAsia="Calibri"/>
                <w:b/>
                <w:sz w:val="18"/>
                <w:szCs w:val="22"/>
                <w:lang w:val="es-ES"/>
              </w:rPr>
            </w:pPr>
            <w:r w:rsidRPr="00287DFB">
              <w:rPr>
                <w:rFonts w:eastAsia="Calibri"/>
                <w:b/>
                <w:sz w:val="18"/>
                <w:szCs w:val="22"/>
                <w:lang w:val="es-ES"/>
              </w:rPr>
              <w:t>30/06/2020</w:t>
            </w:r>
          </w:p>
        </w:tc>
        <w:tc>
          <w:tcPr>
            <w:tcW w:w="153" w:type="dxa"/>
            <w:tcBorders>
              <w:bottom w:val="single" w:sz="4" w:space="0" w:color="000000"/>
            </w:tcBorders>
            <w:shd w:val="clear" w:color="auto" w:fill="auto"/>
          </w:tcPr>
          <w:p w14:paraId="385AC16E"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bottom w:val="single" w:sz="4" w:space="0" w:color="000000"/>
            </w:tcBorders>
            <w:shd w:val="clear" w:color="auto" w:fill="auto"/>
          </w:tcPr>
          <w:p w14:paraId="0CBB68B0" w14:textId="77777777" w:rsidR="00F33432" w:rsidRPr="00287DFB" w:rsidRDefault="00F33432" w:rsidP="00EE4A53">
            <w:pPr>
              <w:widowControl w:val="0"/>
              <w:autoSpaceDE w:val="0"/>
              <w:autoSpaceDN w:val="0"/>
              <w:spacing w:line="194" w:lineRule="exact"/>
              <w:ind w:right="324"/>
              <w:jc w:val="right"/>
              <w:rPr>
                <w:rFonts w:eastAsia="Calibri"/>
                <w:b/>
                <w:sz w:val="18"/>
                <w:szCs w:val="22"/>
                <w:lang w:val="es-ES"/>
              </w:rPr>
            </w:pPr>
            <w:r w:rsidRPr="00287DFB">
              <w:rPr>
                <w:rFonts w:eastAsia="Calibri"/>
                <w:b/>
                <w:sz w:val="18"/>
                <w:szCs w:val="22"/>
                <w:lang w:val="es-ES"/>
              </w:rPr>
              <w:t>31/12/2019</w:t>
            </w:r>
          </w:p>
        </w:tc>
      </w:tr>
      <w:tr w:rsidR="00F33432" w:rsidRPr="00287DFB" w14:paraId="4FF7796A" w14:textId="77777777" w:rsidTr="00EE4A53">
        <w:trPr>
          <w:trHeight w:val="227"/>
          <w:jc w:val="center"/>
        </w:trPr>
        <w:tc>
          <w:tcPr>
            <w:tcW w:w="6252" w:type="dxa"/>
            <w:shd w:val="clear" w:color="auto" w:fill="auto"/>
          </w:tcPr>
          <w:p w14:paraId="39943198" w14:textId="77777777" w:rsidR="00F33432" w:rsidRPr="00287DFB" w:rsidRDefault="00F33432" w:rsidP="005711AC">
            <w:pPr>
              <w:widowControl w:val="0"/>
              <w:autoSpaceDE w:val="0"/>
              <w:autoSpaceDN w:val="0"/>
              <w:spacing w:before="7" w:line="200" w:lineRule="exact"/>
              <w:ind w:left="200"/>
              <w:jc w:val="left"/>
              <w:rPr>
                <w:rFonts w:eastAsia="Calibri"/>
                <w:b/>
                <w:sz w:val="18"/>
                <w:szCs w:val="22"/>
                <w:lang w:val="es-ES"/>
              </w:rPr>
            </w:pPr>
            <w:r w:rsidRPr="00287DFB">
              <w:rPr>
                <w:rFonts w:eastAsia="Calibri"/>
                <w:b/>
                <w:sz w:val="18"/>
                <w:szCs w:val="22"/>
                <w:lang w:val="es-ES"/>
              </w:rPr>
              <w:t>CARTERA COMERCIAL</w:t>
            </w:r>
          </w:p>
        </w:tc>
        <w:tc>
          <w:tcPr>
            <w:tcW w:w="1243" w:type="dxa"/>
            <w:tcBorders>
              <w:top w:val="single" w:sz="4" w:space="0" w:color="000000"/>
            </w:tcBorders>
            <w:shd w:val="clear" w:color="auto" w:fill="auto"/>
          </w:tcPr>
          <w:p w14:paraId="053F563C" w14:textId="77777777" w:rsidR="00F33432" w:rsidRPr="00287DFB" w:rsidRDefault="00F33432" w:rsidP="00EE4A53">
            <w:pPr>
              <w:widowControl w:val="0"/>
              <w:autoSpaceDE w:val="0"/>
              <w:autoSpaceDN w:val="0"/>
              <w:rPr>
                <w:rFonts w:eastAsia="Calibri"/>
                <w:sz w:val="18"/>
                <w:szCs w:val="22"/>
                <w:lang w:val="es-ES"/>
              </w:rPr>
            </w:pPr>
          </w:p>
        </w:tc>
        <w:tc>
          <w:tcPr>
            <w:tcW w:w="153" w:type="dxa"/>
            <w:tcBorders>
              <w:top w:val="single" w:sz="4" w:space="0" w:color="000000"/>
            </w:tcBorders>
            <w:shd w:val="clear" w:color="auto" w:fill="auto"/>
          </w:tcPr>
          <w:p w14:paraId="69DBF03F"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tcBorders>
            <w:shd w:val="clear" w:color="auto" w:fill="auto"/>
          </w:tcPr>
          <w:p w14:paraId="359C806C"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10A01019" w14:textId="77777777" w:rsidTr="00EE4A53">
        <w:trPr>
          <w:trHeight w:val="227"/>
          <w:jc w:val="center"/>
        </w:trPr>
        <w:tc>
          <w:tcPr>
            <w:tcW w:w="6252" w:type="dxa"/>
            <w:shd w:val="clear" w:color="auto" w:fill="auto"/>
          </w:tcPr>
          <w:p w14:paraId="63F9AA9A" w14:textId="77777777" w:rsidR="00F33432" w:rsidRPr="00287DFB" w:rsidRDefault="00F33432" w:rsidP="005711AC">
            <w:pPr>
              <w:widowControl w:val="0"/>
              <w:autoSpaceDE w:val="0"/>
              <w:autoSpaceDN w:val="0"/>
              <w:spacing w:before="7" w:line="200" w:lineRule="exact"/>
              <w:ind w:left="267"/>
              <w:jc w:val="left"/>
              <w:rPr>
                <w:rFonts w:eastAsia="Calibri"/>
                <w:b/>
                <w:sz w:val="18"/>
                <w:szCs w:val="22"/>
                <w:lang w:val="es-ES"/>
              </w:rPr>
            </w:pPr>
            <w:r w:rsidRPr="00287DFB">
              <w:rPr>
                <w:rFonts w:eastAsia="Calibri"/>
                <w:b/>
                <w:sz w:val="18"/>
                <w:szCs w:val="22"/>
                <w:lang w:val="es-ES"/>
              </w:rPr>
              <w:t>En situación normal</w:t>
            </w:r>
          </w:p>
        </w:tc>
        <w:tc>
          <w:tcPr>
            <w:tcW w:w="1243" w:type="dxa"/>
            <w:shd w:val="clear" w:color="auto" w:fill="auto"/>
          </w:tcPr>
          <w:p w14:paraId="7C12C0A4"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76754697"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C22082B"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5B1EE568" w14:textId="77777777" w:rsidTr="005711AC">
        <w:trPr>
          <w:trHeight w:val="334"/>
          <w:jc w:val="center"/>
        </w:trPr>
        <w:tc>
          <w:tcPr>
            <w:tcW w:w="6252" w:type="dxa"/>
            <w:shd w:val="clear" w:color="auto" w:fill="auto"/>
          </w:tcPr>
          <w:p w14:paraId="67964494" w14:textId="77777777" w:rsidR="00F33432" w:rsidRPr="00287DFB" w:rsidRDefault="00F33432" w:rsidP="005711AC">
            <w:pPr>
              <w:widowControl w:val="0"/>
              <w:autoSpaceDE w:val="0"/>
              <w:autoSpaceDN w:val="0"/>
              <w:spacing w:before="7"/>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shd w:val="clear" w:color="auto" w:fill="auto"/>
          </w:tcPr>
          <w:p w14:paraId="0AD1D622" w14:textId="77777777" w:rsidR="00F33432" w:rsidRPr="00287DFB" w:rsidRDefault="00F33432" w:rsidP="00EE4A53">
            <w:pPr>
              <w:widowControl w:val="0"/>
              <w:autoSpaceDE w:val="0"/>
              <w:autoSpaceDN w:val="0"/>
              <w:spacing w:before="39"/>
              <w:ind w:right="102"/>
              <w:jc w:val="right"/>
              <w:rPr>
                <w:rFonts w:eastAsia="Calibri"/>
                <w:sz w:val="18"/>
                <w:szCs w:val="22"/>
                <w:lang w:val="es-ES"/>
              </w:rPr>
            </w:pPr>
            <w:r w:rsidRPr="00287DFB">
              <w:rPr>
                <w:rFonts w:eastAsia="Calibri"/>
                <w:w w:val="95"/>
                <w:sz w:val="18"/>
                <w:szCs w:val="22"/>
                <w:lang w:val="es-ES"/>
              </w:rPr>
              <w:t>130.801</w:t>
            </w:r>
          </w:p>
        </w:tc>
        <w:tc>
          <w:tcPr>
            <w:tcW w:w="153" w:type="dxa"/>
            <w:shd w:val="clear" w:color="auto" w:fill="auto"/>
          </w:tcPr>
          <w:p w14:paraId="2F108D33"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2905B5DF" w14:textId="77777777" w:rsidR="00F33432" w:rsidRPr="00287DFB" w:rsidRDefault="00F33432" w:rsidP="00EE4A53">
            <w:pPr>
              <w:widowControl w:val="0"/>
              <w:autoSpaceDE w:val="0"/>
              <w:autoSpaceDN w:val="0"/>
              <w:spacing w:before="18"/>
              <w:ind w:right="264"/>
              <w:jc w:val="right"/>
              <w:rPr>
                <w:rFonts w:eastAsia="Calibri"/>
                <w:sz w:val="18"/>
                <w:szCs w:val="22"/>
                <w:lang w:val="es-ES"/>
              </w:rPr>
            </w:pPr>
            <w:r w:rsidRPr="00287DFB">
              <w:rPr>
                <w:rFonts w:eastAsia="Calibri"/>
                <w:w w:val="95"/>
                <w:sz w:val="18"/>
                <w:szCs w:val="22"/>
                <w:lang w:val="es-ES"/>
              </w:rPr>
              <w:t>25.824</w:t>
            </w:r>
          </w:p>
        </w:tc>
      </w:tr>
      <w:tr w:rsidR="00F33432" w:rsidRPr="00287DFB" w14:paraId="60954D56" w14:textId="77777777" w:rsidTr="00EE4A53">
        <w:trPr>
          <w:trHeight w:val="325"/>
          <w:jc w:val="center"/>
        </w:trPr>
        <w:tc>
          <w:tcPr>
            <w:tcW w:w="6252" w:type="dxa"/>
            <w:shd w:val="clear" w:color="auto" w:fill="auto"/>
          </w:tcPr>
          <w:p w14:paraId="4B53A5DD" w14:textId="77777777" w:rsidR="00F33432" w:rsidRPr="00287DFB" w:rsidRDefault="00F33432" w:rsidP="005711AC">
            <w:pPr>
              <w:widowControl w:val="0"/>
              <w:autoSpaceDE w:val="0"/>
              <w:autoSpaceDN w:val="0"/>
              <w:spacing w:before="105" w:line="200" w:lineRule="exact"/>
              <w:ind w:left="267"/>
              <w:jc w:val="left"/>
              <w:rPr>
                <w:rFonts w:eastAsia="Calibri"/>
                <w:b/>
                <w:sz w:val="18"/>
                <w:szCs w:val="22"/>
                <w:lang w:val="es-ES"/>
              </w:rPr>
            </w:pPr>
            <w:r w:rsidRPr="00287DFB">
              <w:rPr>
                <w:rFonts w:eastAsia="Calibri"/>
                <w:b/>
                <w:sz w:val="18"/>
                <w:szCs w:val="22"/>
                <w:lang w:val="es-ES"/>
              </w:rPr>
              <w:t>Irrecuperable</w:t>
            </w:r>
          </w:p>
        </w:tc>
        <w:tc>
          <w:tcPr>
            <w:tcW w:w="1243" w:type="dxa"/>
            <w:shd w:val="clear" w:color="auto" w:fill="auto"/>
          </w:tcPr>
          <w:p w14:paraId="630EFC61"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50F5010F"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623684E6"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30811398" w14:textId="77777777" w:rsidTr="005711AC">
        <w:trPr>
          <w:trHeight w:val="434"/>
          <w:jc w:val="center"/>
        </w:trPr>
        <w:tc>
          <w:tcPr>
            <w:tcW w:w="6252" w:type="dxa"/>
            <w:shd w:val="clear" w:color="auto" w:fill="auto"/>
          </w:tcPr>
          <w:p w14:paraId="5AC4B7A7" w14:textId="77777777" w:rsidR="00F33432" w:rsidRPr="00287DFB" w:rsidRDefault="00F33432" w:rsidP="005711AC">
            <w:pPr>
              <w:widowControl w:val="0"/>
              <w:autoSpaceDE w:val="0"/>
              <w:autoSpaceDN w:val="0"/>
              <w:spacing w:before="7"/>
              <w:ind w:left="267"/>
              <w:jc w:val="left"/>
              <w:rPr>
                <w:rFonts w:eastAsia="Calibri"/>
                <w:b/>
                <w:sz w:val="18"/>
                <w:szCs w:val="22"/>
                <w:lang w:val="es-ES"/>
              </w:rPr>
            </w:pPr>
            <w:r w:rsidRPr="00287DFB">
              <w:rPr>
                <w:rFonts w:eastAsia="Calibri"/>
                <w:sz w:val="18"/>
                <w:szCs w:val="22"/>
                <w:lang w:val="es-ES"/>
              </w:rPr>
              <w:t xml:space="preserve">- Sin garantías ni contragarantías preferidas </w:t>
            </w:r>
            <w:r w:rsidRPr="00287DFB">
              <w:rPr>
                <w:rFonts w:eastAsia="Calibri"/>
                <w:b/>
                <w:sz w:val="18"/>
                <w:szCs w:val="22"/>
                <w:lang w:val="es-ES"/>
              </w:rPr>
              <w:t>(2)</w:t>
            </w:r>
          </w:p>
        </w:tc>
        <w:tc>
          <w:tcPr>
            <w:tcW w:w="1243" w:type="dxa"/>
            <w:tcBorders>
              <w:bottom w:val="single" w:sz="4" w:space="0" w:color="000000"/>
            </w:tcBorders>
            <w:shd w:val="clear" w:color="auto" w:fill="auto"/>
          </w:tcPr>
          <w:p w14:paraId="47C67296" w14:textId="77777777" w:rsidR="00F33432" w:rsidRPr="00287DFB" w:rsidRDefault="00F33432" w:rsidP="00EE4A53">
            <w:pPr>
              <w:widowControl w:val="0"/>
              <w:autoSpaceDE w:val="0"/>
              <w:autoSpaceDN w:val="0"/>
              <w:spacing w:before="40"/>
              <w:ind w:right="102"/>
              <w:jc w:val="right"/>
              <w:rPr>
                <w:rFonts w:eastAsia="Calibri"/>
                <w:sz w:val="18"/>
                <w:szCs w:val="22"/>
                <w:lang w:val="es-ES"/>
              </w:rPr>
            </w:pPr>
            <w:r w:rsidRPr="00287DFB">
              <w:rPr>
                <w:rFonts w:eastAsia="Calibri"/>
                <w:w w:val="95"/>
                <w:sz w:val="18"/>
                <w:szCs w:val="22"/>
                <w:lang w:val="es-ES"/>
              </w:rPr>
              <w:t>4.024</w:t>
            </w:r>
          </w:p>
        </w:tc>
        <w:tc>
          <w:tcPr>
            <w:tcW w:w="153" w:type="dxa"/>
            <w:shd w:val="clear" w:color="auto" w:fill="auto"/>
          </w:tcPr>
          <w:p w14:paraId="2326B411" w14:textId="77777777" w:rsidR="00F33432" w:rsidRPr="00287DFB" w:rsidRDefault="00F33432" w:rsidP="005711AC">
            <w:pPr>
              <w:widowControl w:val="0"/>
              <w:autoSpaceDE w:val="0"/>
              <w:autoSpaceDN w:val="0"/>
              <w:rPr>
                <w:rFonts w:eastAsia="Calibri"/>
                <w:sz w:val="18"/>
                <w:szCs w:val="22"/>
                <w:lang w:val="es-ES"/>
              </w:rPr>
            </w:pPr>
          </w:p>
        </w:tc>
        <w:tc>
          <w:tcPr>
            <w:tcW w:w="1403" w:type="dxa"/>
            <w:tcBorders>
              <w:bottom w:val="single" w:sz="4" w:space="0" w:color="000000"/>
            </w:tcBorders>
            <w:shd w:val="clear" w:color="auto" w:fill="auto"/>
          </w:tcPr>
          <w:p w14:paraId="1ED6C645"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4.571</w:t>
            </w:r>
          </w:p>
        </w:tc>
      </w:tr>
      <w:tr w:rsidR="00F33432" w:rsidRPr="00287DFB" w14:paraId="4CF67AEA" w14:textId="77777777" w:rsidTr="00EE4A53">
        <w:trPr>
          <w:trHeight w:val="226"/>
          <w:jc w:val="center"/>
        </w:trPr>
        <w:tc>
          <w:tcPr>
            <w:tcW w:w="6252" w:type="dxa"/>
            <w:shd w:val="clear" w:color="auto" w:fill="auto"/>
          </w:tcPr>
          <w:p w14:paraId="62D96F7B" w14:textId="77777777" w:rsidR="00F33432" w:rsidRPr="00287DFB" w:rsidRDefault="00F33432" w:rsidP="005711AC">
            <w:pPr>
              <w:widowControl w:val="0"/>
              <w:autoSpaceDE w:val="0"/>
              <w:autoSpaceDN w:val="0"/>
              <w:spacing w:before="7" w:line="199" w:lineRule="exact"/>
              <w:ind w:left="200"/>
              <w:jc w:val="left"/>
              <w:rPr>
                <w:rFonts w:eastAsia="Calibri"/>
                <w:b/>
                <w:sz w:val="18"/>
                <w:szCs w:val="22"/>
                <w:lang w:val="es-ES"/>
              </w:rPr>
            </w:pPr>
            <w:r w:rsidRPr="00287DFB">
              <w:rPr>
                <w:rFonts w:eastAsia="Calibri"/>
                <w:b/>
                <w:sz w:val="18"/>
                <w:szCs w:val="22"/>
                <w:lang w:val="es-ES"/>
              </w:rPr>
              <w:t>TOTAL CARTERA COMERCIAL</w:t>
            </w:r>
          </w:p>
        </w:tc>
        <w:tc>
          <w:tcPr>
            <w:tcW w:w="1243" w:type="dxa"/>
            <w:tcBorders>
              <w:top w:val="single" w:sz="4" w:space="0" w:color="000000"/>
              <w:bottom w:val="single" w:sz="4" w:space="0" w:color="000000"/>
            </w:tcBorders>
            <w:shd w:val="clear" w:color="auto" w:fill="auto"/>
          </w:tcPr>
          <w:p w14:paraId="4A96A38A" w14:textId="77777777" w:rsidR="00F33432" w:rsidRPr="00287DFB" w:rsidRDefault="00F33432" w:rsidP="00EE4A53">
            <w:pPr>
              <w:widowControl w:val="0"/>
              <w:autoSpaceDE w:val="0"/>
              <w:autoSpaceDN w:val="0"/>
              <w:spacing w:before="19"/>
              <w:ind w:right="104"/>
              <w:jc w:val="right"/>
              <w:rPr>
                <w:rFonts w:eastAsia="Calibri"/>
                <w:b/>
                <w:sz w:val="18"/>
                <w:szCs w:val="22"/>
                <w:lang w:val="es-ES"/>
              </w:rPr>
            </w:pPr>
            <w:r w:rsidRPr="00287DFB">
              <w:rPr>
                <w:rFonts w:eastAsia="Calibri"/>
                <w:b/>
                <w:w w:val="95"/>
                <w:sz w:val="18"/>
                <w:szCs w:val="22"/>
                <w:lang w:val="es-ES"/>
              </w:rPr>
              <w:t>134.825</w:t>
            </w:r>
          </w:p>
        </w:tc>
        <w:tc>
          <w:tcPr>
            <w:tcW w:w="153" w:type="dxa"/>
            <w:shd w:val="clear" w:color="auto" w:fill="auto"/>
          </w:tcPr>
          <w:p w14:paraId="100CC784"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bottom w:val="single" w:sz="4" w:space="0" w:color="000000"/>
            </w:tcBorders>
            <w:shd w:val="clear" w:color="auto" w:fill="auto"/>
          </w:tcPr>
          <w:p w14:paraId="554ED962" w14:textId="77777777" w:rsidR="00F33432" w:rsidRPr="00287DFB" w:rsidRDefault="00F33432" w:rsidP="00EE4A53">
            <w:pPr>
              <w:widowControl w:val="0"/>
              <w:autoSpaceDE w:val="0"/>
              <w:autoSpaceDN w:val="0"/>
              <w:spacing w:before="19"/>
              <w:ind w:right="264"/>
              <w:jc w:val="right"/>
              <w:rPr>
                <w:rFonts w:eastAsia="Calibri"/>
                <w:b/>
                <w:sz w:val="18"/>
                <w:szCs w:val="22"/>
                <w:lang w:val="es-ES"/>
              </w:rPr>
            </w:pPr>
            <w:r w:rsidRPr="00287DFB">
              <w:rPr>
                <w:rFonts w:eastAsia="Calibri"/>
                <w:b/>
                <w:w w:val="95"/>
                <w:sz w:val="18"/>
                <w:szCs w:val="22"/>
                <w:lang w:val="es-ES"/>
              </w:rPr>
              <w:t>30.395</w:t>
            </w:r>
          </w:p>
        </w:tc>
      </w:tr>
      <w:tr w:rsidR="00F33432" w:rsidRPr="00287DFB" w14:paraId="2F92C446" w14:textId="77777777" w:rsidTr="00EE4A53">
        <w:trPr>
          <w:trHeight w:val="434"/>
          <w:jc w:val="center"/>
        </w:trPr>
        <w:tc>
          <w:tcPr>
            <w:tcW w:w="6252" w:type="dxa"/>
            <w:shd w:val="clear" w:color="auto" w:fill="auto"/>
          </w:tcPr>
          <w:p w14:paraId="26D63595" w14:textId="77777777" w:rsidR="00F33432" w:rsidRPr="00287DFB" w:rsidRDefault="00F33432" w:rsidP="005711AC">
            <w:pPr>
              <w:widowControl w:val="0"/>
              <w:autoSpaceDE w:val="0"/>
              <w:autoSpaceDN w:val="0"/>
              <w:spacing w:before="7"/>
              <w:jc w:val="left"/>
              <w:rPr>
                <w:rFonts w:eastAsia="Calibri"/>
                <w:b/>
                <w:sz w:val="18"/>
                <w:szCs w:val="22"/>
                <w:lang w:val="es-ES"/>
              </w:rPr>
            </w:pPr>
          </w:p>
          <w:p w14:paraId="02D24F0D" w14:textId="77777777" w:rsidR="00F33432" w:rsidRPr="00287DFB" w:rsidRDefault="00F33432" w:rsidP="008A2361">
            <w:pPr>
              <w:widowControl w:val="0"/>
              <w:autoSpaceDE w:val="0"/>
              <w:autoSpaceDN w:val="0"/>
              <w:spacing w:before="1" w:line="200" w:lineRule="exact"/>
              <w:ind w:left="200"/>
              <w:jc w:val="left"/>
              <w:rPr>
                <w:rFonts w:eastAsia="Calibri"/>
                <w:b/>
                <w:sz w:val="18"/>
                <w:szCs w:val="22"/>
                <w:lang w:val="es-ES"/>
              </w:rPr>
            </w:pPr>
            <w:r w:rsidRPr="00287DFB">
              <w:rPr>
                <w:rFonts w:eastAsia="Calibri"/>
                <w:b/>
                <w:sz w:val="18"/>
                <w:szCs w:val="22"/>
                <w:lang w:val="es-ES"/>
              </w:rPr>
              <w:t>CARTERA CONSUMO Y VIVIENDA</w:t>
            </w:r>
          </w:p>
        </w:tc>
        <w:tc>
          <w:tcPr>
            <w:tcW w:w="1243" w:type="dxa"/>
            <w:tcBorders>
              <w:top w:val="single" w:sz="4" w:space="0" w:color="000000"/>
            </w:tcBorders>
            <w:shd w:val="clear" w:color="auto" w:fill="auto"/>
          </w:tcPr>
          <w:p w14:paraId="592F68DB"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0AD6902D"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tcBorders>
            <w:shd w:val="clear" w:color="auto" w:fill="auto"/>
          </w:tcPr>
          <w:p w14:paraId="6465C711"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2589F0AA" w14:textId="77777777" w:rsidTr="00EE4A53">
        <w:trPr>
          <w:trHeight w:val="227"/>
          <w:jc w:val="center"/>
        </w:trPr>
        <w:tc>
          <w:tcPr>
            <w:tcW w:w="6252" w:type="dxa"/>
            <w:shd w:val="clear" w:color="auto" w:fill="auto"/>
          </w:tcPr>
          <w:p w14:paraId="2C8076E4" w14:textId="77777777" w:rsidR="00F33432" w:rsidRPr="00287DFB" w:rsidRDefault="00F33432" w:rsidP="005711AC">
            <w:pPr>
              <w:widowControl w:val="0"/>
              <w:autoSpaceDE w:val="0"/>
              <w:autoSpaceDN w:val="0"/>
              <w:spacing w:before="7" w:line="200" w:lineRule="exact"/>
              <w:ind w:left="267"/>
              <w:jc w:val="left"/>
              <w:rPr>
                <w:rFonts w:eastAsia="Calibri"/>
                <w:b/>
                <w:sz w:val="18"/>
                <w:szCs w:val="22"/>
                <w:lang w:val="es-ES"/>
              </w:rPr>
            </w:pPr>
            <w:r w:rsidRPr="00287DFB">
              <w:rPr>
                <w:rFonts w:eastAsia="Calibri"/>
                <w:b/>
                <w:sz w:val="18"/>
                <w:szCs w:val="22"/>
                <w:lang w:val="es-ES"/>
              </w:rPr>
              <w:t>Cumplimiento normal</w:t>
            </w:r>
          </w:p>
        </w:tc>
        <w:tc>
          <w:tcPr>
            <w:tcW w:w="1243" w:type="dxa"/>
            <w:shd w:val="clear" w:color="auto" w:fill="auto"/>
          </w:tcPr>
          <w:p w14:paraId="575DCAEA"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443E54CA"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2647A4CC"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6EC10C0E" w14:textId="77777777" w:rsidTr="00EE4A53">
        <w:trPr>
          <w:trHeight w:val="66"/>
          <w:jc w:val="center"/>
        </w:trPr>
        <w:tc>
          <w:tcPr>
            <w:tcW w:w="6252" w:type="dxa"/>
            <w:shd w:val="clear" w:color="auto" w:fill="auto"/>
          </w:tcPr>
          <w:p w14:paraId="37E27955" w14:textId="77777777" w:rsidR="00F33432" w:rsidRPr="00287DFB" w:rsidRDefault="00F33432" w:rsidP="005711AC">
            <w:pPr>
              <w:widowControl w:val="0"/>
              <w:autoSpaceDE w:val="0"/>
              <w:autoSpaceDN w:val="0"/>
              <w:spacing w:before="7"/>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shd w:val="clear" w:color="auto" w:fill="auto"/>
          </w:tcPr>
          <w:p w14:paraId="065587FA" w14:textId="77777777" w:rsidR="00F33432" w:rsidRPr="00287DFB" w:rsidRDefault="00F33432" w:rsidP="00EE4A53">
            <w:pPr>
              <w:widowControl w:val="0"/>
              <w:autoSpaceDE w:val="0"/>
              <w:autoSpaceDN w:val="0"/>
              <w:spacing w:before="19"/>
              <w:ind w:right="104"/>
              <w:jc w:val="right"/>
              <w:rPr>
                <w:rFonts w:eastAsia="Calibri"/>
                <w:sz w:val="18"/>
                <w:szCs w:val="22"/>
                <w:lang w:val="es-ES"/>
              </w:rPr>
            </w:pPr>
            <w:r w:rsidRPr="00287DFB">
              <w:rPr>
                <w:rFonts w:eastAsia="Calibri"/>
                <w:sz w:val="18"/>
                <w:szCs w:val="22"/>
                <w:lang w:val="es-ES"/>
              </w:rPr>
              <w:t>6.031.417</w:t>
            </w:r>
          </w:p>
        </w:tc>
        <w:tc>
          <w:tcPr>
            <w:tcW w:w="153" w:type="dxa"/>
            <w:shd w:val="clear" w:color="auto" w:fill="auto"/>
          </w:tcPr>
          <w:p w14:paraId="1A4E29FC"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43AD69CF"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6.192.781</w:t>
            </w:r>
          </w:p>
        </w:tc>
      </w:tr>
      <w:tr w:rsidR="00F33432" w:rsidRPr="00287DFB" w14:paraId="2220BB59" w14:textId="77777777" w:rsidTr="00EE4A53">
        <w:trPr>
          <w:trHeight w:val="340"/>
          <w:jc w:val="center"/>
        </w:trPr>
        <w:tc>
          <w:tcPr>
            <w:tcW w:w="6252" w:type="dxa"/>
            <w:shd w:val="clear" w:color="auto" w:fill="auto"/>
          </w:tcPr>
          <w:p w14:paraId="7EF85777" w14:textId="77777777" w:rsidR="00F33432" w:rsidRPr="00287DFB" w:rsidRDefault="00F33432" w:rsidP="005711AC">
            <w:pPr>
              <w:widowControl w:val="0"/>
              <w:autoSpaceDE w:val="0"/>
              <w:autoSpaceDN w:val="0"/>
              <w:spacing w:before="119" w:line="200" w:lineRule="exact"/>
              <w:ind w:left="267"/>
              <w:jc w:val="left"/>
              <w:rPr>
                <w:rFonts w:eastAsia="Calibri"/>
                <w:b/>
                <w:sz w:val="18"/>
                <w:szCs w:val="22"/>
                <w:lang w:val="es-ES"/>
              </w:rPr>
            </w:pPr>
            <w:r w:rsidRPr="00287DFB">
              <w:rPr>
                <w:rFonts w:eastAsia="Calibri"/>
                <w:b/>
                <w:sz w:val="18"/>
                <w:szCs w:val="22"/>
                <w:lang w:val="es-ES"/>
              </w:rPr>
              <w:t>Riesgo bajo</w:t>
            </w:r>
          </w:p>
        </w:tc>
        <w:tc>
          <w:tcPr>
            <w:tcW w:w="1243" w:type="dxa"/>
            <w:shd w:val="clear" w:color="auto" w:fill="auto"/>
          </w:tcPr>
          <w:p w14:paraId="18405D1B"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7840856F"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5E4BEF1B"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52763751" w14:textId="77777777" w:rsidTr="00EE4A53">
        <w:trPr>
          <w:trHeight w:val="66"/>
          <w:jc w:val="center"/>
        </w:trPr>
        <w:tc>
          <w:tcPr>
            <w:tcW w:w="6252" w:type="dxa"/>
            <w:shd w:val="clear" w:color="auto" w:fill="auto"/>
          </w:tcPr>
          <w:p w14:paraId="5CC00552" w14:textId="77777777" w:rsidR="00F33432" w:rsidRPr="00287DFB" w:rsidRDefault="00F33432" w:rsidP="005711AC">
            <w:pPr>
              <w:widowControl w:val="0"/>
              <w:autoSpaceDE w:val="0"/>
              <w:autoSpaceDN w:val="0"/>
              <w:spacing w:before="7"/>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shd w:val="clear" w:color="auto" w:fill="auto"/>
          </w:tcPr>
          <w:p w14:paraId="4D98F946" w14:textId="77777777" w:rsidR="00F33432" w:rsidRPr="00287DFB" w:rsidRDefault="00F33432" w:rsidP="00EE4A53">
            <w:pPr>
              <w:widowControl w:val="0"/>
              <w:autoSpaceDE w:val="0"/>
              <w:autoSpaceDN w:val="0"/>
              <w:spacing w:before="19"/>
              <w:ind w:right="104"/>
              <w:jc w:val="right"/>
              <w:rPr>
                <w:rFonts w:eastAsia="Calibri"/>
                <w:sz w:val="18"/>
                <w:szCs w:val="22"/>
                <w:lang w:val="es-ES"/>
              </w:rPr>
            </w:pPr>
            <w:r w:rsidRPr="00287DFB">
              <w:rPr>
                <w:rFonts w:eastAsia="Calibri"/>
                <w:sz w:val="18"/>
                <w:szCs w:val="22"/>
                <w:lang w:val="es-ES"/>
              </w:rPr>
              <w:t>383.243</w:t>
            </w:r>
          </w:p>
        </w:tc>
        <w:tc>
          <w:tcPr>
            <w:tcW w:w="153" w:type="dxa"/>
            <w:shd w:val="clear" w:color="auto" w:fill="auto"/>
          </w:tcPr>
          <w:p w14:paraId="009FCE25"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DB42182"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505.297</w:t>
            </w:r>
          </w:p>
        </w:tc>
      </w:tr>
      <w:tr w:rsidR="00F33432" w:rsidRPr="00287DFB" w14:paraId="76346862" w14:textId="77777777" w:rsidTr="00EE4A53">
        <w:trPr>
          <w:trHeight w:val="340"/>
          <w:jc w:val="center"/>
        </w:trPr>
        <w:tc>
          <w:tcPr>
            <w:tcW w:w="6252" w:type="dxa"/>
            <w:shd w:val="clear" w:color="auto" w:fill="auto"/>
          </w:tcPr>
          <w:p w14:paraId="1C350185" w14:textId="77777777" w:rsidR="00F33432" w:rsidRPr="00287DFB" w:rsidRDefault="00F33432" w:rsidP="005711AC">
            <w:pPr>
              <w:widowControl w:val="0"/>
              <w:autoSpaceDE w:val="0"/>
              <w:autoSpaceDN w:val="0"/>
              <w:spacing w:before="120" w:line="201" w:lineRule="exact"/>
              <w:ind w:left="267"/>
              <w:jc w:val="left"/>
              <w:rPr>
                <w:rFonts w:eastAsia="Calibri"/>
                <w:b/>
                <w:sz w:val="18"/>
                <w:szCs w:val="22"/>
                <w:lang w:val="es-ES"/>
              </w:rPr>
            </w:pPr>
            <w:r w:rsidRPr="00287DFB">
              <w:rPr>
                <w:rFonts w:eastAsia="Calibri"/>
                <w:b/>
                <w:sz w:val="18"/>
                <w:szCs w:val="22"/>
                <w:lang w:val="es-ES"/>
              </w:rPr>
              <w:t>Riesgo medio</w:t>
            </w:r>
          </w:p>
        </w:tc>
        <w:tc>
          <w:tcPr>
            <w:tcW w:w="1243" w:type="dxa"/>
            <w:shd w:val="clear" w:color="auto" w:fill="auto"/>
          </w:tcPr>
          <w:p w14:paraId="38881A71"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586B33B2"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23AB1AEB"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0207857F" w14:textId="77777777" w:rsidTr="00EE4A53">
        <w:trPr>
          <w:trHeight w:val="66"/>
          <w:jc w:val="center"/>
        </w:trPr>
        <w:tc>
          <w:tcPr>
            <w:tcW w:w="6252" w:type="dxa"/>
            <w:shd w:val="clear" w:color="auto" w:fill="auto"/>
          </w:tcPr>
          <w:p w14:paraId="53956E96" w14:textId="77777777" w:rsidR="00F33432" w:rsidRPr="00287DFB" w:rsidRDefault="00F33432" w:rsidP="005711AC">
            <w:pPr>
              <w:widowControl w:val="0"/>
              <w:autoSpaceDE w:val="0"/>
              <w:autoSpaceDN w:val="0"/>
              <w:spacing w:before="7"/>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shd w:val="clear" w:color="auto" w:fill="auto"/>
          </w:tcPr>
          <w:p w14:paraId="26C05B6B" w14:textId="77777777" w:rsidR="00F33432" w:rsidRPr="00287DFB" w:rsidRDefault="00F33432" w:rsidP="00EE4A53">
            <w:pPr>
              <w:widowControl w:val="0"/>
              <w:autoSpaceDE w:val="0"/>
              <w:autoSpaceDN w:val="0"/>
              <w:spacing w:before="19"/>
              <w:ind w:right="104"/>
              <w:jc w:val="right"/>
              <w:rPr>
                <w:rFonts w:eastAsia="Calibri"/>
                <w:sz w:val="18"/>
                <w:szCs w:val="22"/>
                <w:lang w:val="es-ES"/>
              </w:rPr>
            </w:pPr>
            <w:r w:rsidRPr="00287DFB">
              <w:rPr>
                <w:rFonts w:eastAsia="Calibri"/>
                <w:w w:val="95"/>
                <w:sz w:val="18"/>
                <w:szCs w:val="22"/>
                <w:lang w:val="es-ES"/>
              </w:rPr>
              <w:t>381.645</w:t>
            </w:r>
          </w:p>
        </w:tc>
        <w:tc>
          <w:tcPr>
            <w:tcW w:w="153" w:type="dxa"/>
            <w:shd w:val="clear" w:color="auto" w:fill="auto"/>
          </w:tcPr>
          <w:p w14:paraId="3C7FD311"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ED0F9B0"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444.657</w:t>
            </w:r>
          </w:p>
        </w:tc>
      </w:tr>
      <w:tr w:rsidR="00F33432" w:rsidRPr="00287DFB" w14:paraId="0DB24C1D" w14:textId="77777777" w:rsidTr="00EE4A53">
        <w:trPr>
          <w:trHeight w:val="340"/>
          <w:jc w:val="center"/>
        </w:trPr>
        <w:tc>
          <w:tcPr>
            <w:tcW w:w="6252" w:type="dxa"/>
            <w:shd w:val="clear" w:color="auto" w:fill="auto"/>
          </w:tcPr>
          <w:p w14:paraId="75990138" w14:textId="77777777" w:rsidR="00F33432" w:rsidRPr="00287DFB" w:rsidRDefault="00F33432" w:rsidP="005711AC">
            <w:pPr>
              <w:widowControl w:val="0"/>
              <w:autoSpaceDE w:val="0"/>
              <w:autoSpaceDN w:val="0"/>
              <w:spacing w:before="119" w:line="200" w:lineRule="exact"/>
              <w:ind w:left="267"/>
              <w:jc w:val="left"/>
              <w:rPr>
                <w:rFonts w:eastAsia="Calibri"/>
                <w:b/>
                <w:sz w:val="18"/>
                <w:szCs w:val="22"/>
                <w:lang w:val="es-ES"/>
              </w:rPr>
            </w:pPr>
            <w:r w:rsidRPr="00287DFB">
              <w:rPr>
                <w:rFonts w:eastAsia="Calibri"/>
                <w:b/>
                <w:sz w:val="18"/>
                <w:szCs w:val="22"/>
                <w:lang w:val="es-ES"/>
              </w:rPr>
              <w:t>Riesgo alto</w:t>
            </w:r>
          </w:p>
        </w:tc>
        <w:tc>
          <w:tcPr>
            <w:tcW w:w="1243" w:type="dxa"/>
            <w:shd w:val="clear" w:color="auto" w:fill="auto"/>
          </w:tcPr>
          <w:p w14:paraId="09D0C85F"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29A394D8"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391DC05"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73305963" w14:textId="77777777" w:rsidTr="00EE4A53">
        <w:trPr>
          <w:trHeight w:val="66"/>
          <w:jc w:val="center"/>
        </w:trPr>
        <w:tc>
          <w:tcPr>
            <w:tcW w:w="6252" w:type="dxa"/>
            <w:shd w:val="clear" w:color="auto" w:fill="auto"/>
          </w:tcPr>
          <w:p w14:paraId="0C1EB307" w14:textId="77777777" w:rsidR="00F33432" w:rsidRPr="00287DFB" w:rsidRDefault="00F33432" w:rsidP="005711AC">
            <w:pPr>
              <w:widowControl w:val="0"/>
              <w:autoSpaceDE w:val="0"/>
              <w:autoSpaceDN w:val="0"/>
              <w:spacing w:before="7"/>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shd w:val="clear" w:color="auto" w:fill="auto"/>
          </w:tcPr>
          <w:p w14:paraId="10C6D9C1" w14:textId="77777777" w:rsidR="00F33432" w:rsidRPr="00287DFB" w:rsidRDefault="00F33432" w:rsidP="00EE4A53">
            <w:pPr>
              <w:widowControl w:val="0"/>
              <w:autoSpaceDE w:val="0"/>
              <w:autoSpaceDN w:val="0"/>
              <w:spacing w:before="19"/>
              <w:ind w:right="104"/>
              <w:jc w:val="right"/>
              <w:rPr>
                <w:rFonts w:eastAsia="Calibri"/>
                <w:sz w:val="18"/>
                <w:szCs w:val="22"/>
                <w:lang w:val="es-ES"/>
              </w:rPr>
            </w:pPr>
            <w:r w:rsidRPr="00287DFB">
              <w:rPr>
                <w:rFonts w:eastAsia="Calibri"/>
                <w:w w:val="95"/>
                <w:sz w:val="18"/>
                <w:szCs w:val="22"/>
                <w:lang w:val="es-ES"/>
              </w:rPr>
              <w:t>376.308</w:t>
            </w:r>
          </w:p>
        </w:tc>
        <w:tc>
          <w:tcPr>
            <w:tcW w:w="153" w:type="dxa"/>
            <w:shd w:val="clear" w:color="auto" w:fill="auto"/>
          </w:tcPr>
          <w:p w14:paraId="379C7C28"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953E978"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756.913</w:t>
            </w:r>
          </w:p>
        </w:tc>
      </w:tr>
      <w:tr w:rsidR="00F33432" w:rsidRPr="00287DFB" w14:paraId="4CBBE03A" w14:textId="77777777" w:rsidTr="00EE4A53">
        <w:trPr>
          <w:trHeight w:val="340"/>
          <w:jc w:val="center"/>
        </w:trPr>
        <w:tc>
          <w:tcPr>
            <w:tcW w:w="6252" w:type="dxa"/>
            <w:shd w:val="clear" w:color="auto" w:fill="auto"/>
          </w:tcPr>
          <w:p w14:paraId="20E21F08" w14:textId="77777777" w:rsidR="00F33432" w:rsidRPr="00287DFB" w:rsidRDefault="00F33432" w:rsidP="005711AC">
            <w:pPr>
              <w:widowControl w:val="0"/>
              <w:autoSpaceDE w:val="0"/>
              <w:autoSpaceDN w:val="0"/>
              <w:spacing w:before="120" w:line="200" w:lineRule="exact"/>
              <w:ind w:left="267"/>
              <w:jc w:val="left"/>
              <w:rPr>
                <w:rFonts w:eastAsia="Calibri"/>
                <w:b/>
                <w:sz w:val="18"/>
                <w:szCs w:val="22"/>
                <w:lang w:val="es-ES"/>
              </w:rPr>
            </w:pPr>
            <w:r w:rsidRPr="00287DFB">
              <w:rPr>
                <w:rFonts w:eastAsia="Calibri"/>
                <w:b/>
                <w:sz w:val="18"/>
                <w:szCs w:val="22"/>
                <w:lang w:val="es-ES"/>
              </w:rPr>
              <w:t>Irrecuperable</w:t>
            </w:r>
          </w:p>
        </w:tc>
        <w:tc>
          <w:tcPr>
            <w:tcW w:w="1243" w:type="dxa"/>
            <w:shd w:val="clear" w:color="auto" w:fill="auto"/>
          </w:tcPr>
          <w:p w14:paraId="1DCD3752"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64D00E38"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1CBE547C"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3B8D7174" w14:textId="77777777" w:rsidTr="00EE4A53">
        <w:trPr>
          <w:trHeight w:val="66"/>
          <w:jc w:val="center"/>
        </w:trPr>
        <w:tc>
          <w:tcPr>
            <w:tcW w:w="6252" w:type="dxa"/>
            <w:shd w:val="clear" w:color="auto" w:fill="auto"/>
          </w:tcPr>
          <w:p w14:paraId="5E960056" w14:textId="77777777" w:rsidR="00F33432" w:rsidRPr="00287DFB" w:rsidRDefault="00F33432" w:rsidP="005711AC">
            <w:pPr>
              <w:widowControl w:val="0"/>
              <w:autoSpaceDE w:val="0"/>
              <w:autoSpaceDN w:val="0"/>
              <w:spacing w:before="7"/>
              <w:ind w:left="267"/>
              <w:jc w:val="left"/>
              <w:rPr>
                <w:rFonts w:eastAsia="Calibri"/>
                <w:b/>
                <w:sz w:val="18"/>
                <w:szCs w:val="22"/>
                <w:lang w:val="es-ES"/>
              </w:rPr>
            </w:pPr>
            <w:r w:rsidRPr="00287DFB">
              <w:rPr>
                <w:rFonts w:eastAsia="Calibri"/>
                <w:sz w:val="18"/>
                <w:szCs w:val="22"/>
                <w:lang w:val="es-ES"/>
              </w:rPr>
              <w:t xml:space="preserve">- Sin garantías ni contragarantías preferidas </w:t>
            </w:r>
            <w:r w:rsidRPr="00287DFB">
              <w:rPr>
                <w:rFonts w:eastAsia="Calibri"/>
                <w:b/>
                <w:sz w:val="18"/>
                <w:szCs w:val="22"/>
                <w:lang w:val="es-ES"/>
              </w:rPr>
              <w:t>(2)</w:t>
            </w:r>
          </w:p>
        </w:tc>
        <w:tc>
          <w:tcPr>
            <w:tcW w:w="1243" w:type="dxa"/>
            <w:shd w:val="clear" w:color="auto" w:fill="auto"/>
          </w:tcPr>
          <w:p w14:paraId="3B97D954" w14:textId="77777777" w:rsidR="00F33432" w:rsidRPr="00287DFB" w:rsidRDefault="00F33432" w:rsidP="00EE4A53">
            <w:pPr>
              <w:widowControl w:val="0"/>
              <w:autoSpaceDE w:val="0"/>
              <w:autoSpaceDN w:val="0"/>
              <w:spacing w:before="19"/>
              <w:ind w:right="104"/>
              <w:jc w:val="right"/>
              <w:rPr>
                <w:rFonts w:eastAsia="Calibri"/>
                <w:sz w:val="18"/>
                <w:szCs w:val="22"/>
                <w:lang w:val="es-ES"/>
              </w:rPr>
            </w:pPr>
            <w:r w:rsidRPr="00287DFB">
              <w:rPr>
                <w:rFonts w:eastAsia="Calibri"/>
                <w:w w:val="95"/>
                <w:sz w:val="18"/>
                <w:szCs w:val="22"/>
                <w:lang w:val="es-ES"/>
              </w:rPr>
              <w:t>2.121.431</w:t>
            </w:r>
          </w:p>
        </w:tc>
        <w:tc>
          <w:tcPr>
            <w:tcW w:w="153" w:type="dxa"/>
            <w:shd w:val="clear" w:color="auto" w:fill="auto"/>
          </w:tcPr>
          <w:p w14:paraId="4B794F8B"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7ED7425" w14:textId="77777777" w:rsidR="00F33432" w:rsidRPr="00287DFB" w:rsidRDefault="00F33432" w:rsidP="00EE4A53">
            <w:pPr>
              <w:widowControl w:val="0"/>
              <w:autoSpaceDE w:val="0"/>
              <w:autoSpaceDN w:val="0"/>
              <w:spacing w:before="19"/>
              <w:ind w:right="264"/>
              <w:jc w:val="right"/>
              <w:rPr>
                <w:rFonts w:eastAsia="Calibri"/>
                <w:sz w:val="18"/>
                <w:szCs w:val="22"/>
                <w:lang w:val="es-ES"/>
              </w:rPr>
            </w:pPr>
            <w:r w:rsidRPr="00287DFB">
              <w:rPr>
                <w:rFonts w:eastAsia="Calibri"/>
                <w:w w:val="95"/>
                <w:sz w:val="18"/>
                <w:szCs w:val="22"/>
                <w:lang w:val="es-ES"/>
              </w:rPr>
              <w:t>2.097.546</w:t>
            </w:r>
          </w:p>
        </w:tc>
      </w:tr>
      <w:tr w:rsidR="00F33432" w:rsidRPr="00287DFB" w14:paraId="18239028" w14:textId="77777777" w:rsidTr="00EE4A53">
        <w:trPr>
          <w:trHeight w:val="341"/>
          <w:jc w:val="center"/>
        </w:trPr>
        <w:tc>
          <w:tcPr>
            <w:tcW w:w="6252" w:type="dxa"/>
            <w:shd w:val="clear" w:color="auto" w:fill="auto"/>
          </w:tcPr>
          <w:p w14:paraId="3C4649F4" w14:textId="77777777" w:rsidR="00F33432" w:rsidRPr="00287DFB" w:rsidRDefault="00F33432" w:rsidP="005711AC">
            <w:pPr>
              <w:widowControl w:val="0"/>
              <w:autoSpaceDE w:val="0"/>
              <w:autoSpaceDN w:val="0"/>
              <w:spacing w:before="120" w:line="201" w:lineRule="exact"/>
              <w:ind w:left="267"/>
              <w:jc w:val="left"/>
              <w:rPr>
                <w:rFonts w:eastAsia="Calibri"/>
                <w:b/>
                <w:sz w:val="18"/>
                <w:szCs w:val="22"/>
                <w:lang w:val="es-ES"/>
              </w:rPr>
            </w:pPr>
            <w:r w:rsidRPr="00287DFB">
              <w:rPr>
                <w:rFonts w:eastAsia="Calibri"/>
                <w:b/>
                <w:sz w:val="18"/>
                <w:szCs w:val="22"/>
                <w:lang w:val="es-ES"/>
              </w:rPr>
              <w:t>Irrecuperables por disposición técnica</w:t>
            </w:r>
          </w:p>
        </w:tc>
        <w:tc>
          <w:tcPr>
            <w:tcW w:w="1243" w:type="dxa"/>
            <w:shd w:val="clear" w:color="auto" w:fill="auto"/>
          </w:tcPr>
          <w:p w14:paraId="6F8FF52C" w14:textId="77777777" w:rsidR="00F33432" w:rsidRPr="00287DFB" w:rsidRDefault="00F33432" w:rsidP="00EE4A53">
            <w:pPr>
              <w:widowControl w:val="0"/>
              <w:autoSpaceDE w:val="0"/>
              <w:autoSpaceDN w:val="0"/>
              <w:rPr>
                <w:rFonts w:eastAsia="Calibri"/>
                <w:sz w:val="18"/>
                <w:szCs w:val="22"/>
                <w:lang w:val="es-ES"/>
              </w:rPr>
            </w:pPr>
          </w:p>
        </w:tc>
        <w:tc>
          <w:tcPr>
            <w:tcW w:w="153" w:type="dxa"/>
            <w:shd w:val="clear" w:color="auto" w:fill="auto"/>
          </w:tcPr>
          <w:p w14:paraId="00BD8988" w14:textId="77777777" w:rsidR="00F33432" w:rsidRPr="00287DFB" w:rsidRDefault="00F33432" w:rsidP="00EE4A53">
            <w:pPr>
              <w:widowControl w:val="0"/>
              <w:autoSpaceDE w:val="0"/>
              <w:autoSpaceDN w:val="0"/>
              <w:rPr>
                <w:rFonts w:eastAsia="Calibri"/>
                <w:sz w:val="18"/>
                <w:szCs w:val="22"/>
                <w:lang w:val="es-ES"/>
              </w:rPr>
            </w:pPr>
          </w:p>
        </w:tc>
        <w:tc>
          <w:tcPr>
            <w:tcW w:w="1403" w:type="dxa"/>
            <w:shd w:val="clear" w:color="auto" w:fill="auto"/>
          </w:tcPr>
          <w:p w14:paraId="0251D34B"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670C66AE" w14:textId="77777777" w:rsidTr="00EE4A53">
        <w:trPr>
          <w:trHeight w:val="66"/>
          <w:jc w:val="center"/>
        </w:trPr>
        <w:tc>
          <w:tcPr>
            <w:tcW w:w="6252" w:type="dxa"/>
            <w:shd w:val="clear" w:color="auto" w:fill="auto"/>
          </w:tcPr>
          <w:p w14:paraId="275E1E71" w14:textId="77777777" w:rsidR="00F33432" w:rsidRPr="00287DFB" w:rsidRDefault="00F33432" w:rsidP="005711AC">
            <w:pPr>
              <w:widowControl w:val="0"/>
              <w:autoSpaceDE w:val="0"/>
              <w:autoSpaceDN w:val="0"/>
              <w:spacing w:before="8"/>
              <w:ind w:left="267"/>
              <w:jc w:val="left"/>
              <w:rPr>
                <w:rFonts w:eastAsia="Calibri"/>
                <w:sz w:val="18"/>
                <w:szCs w:val="22"/>
                <w:lang w:val="es-ES"/>
              </w:rPr>
            </w:pPr>
            <w:r w:rsidRPr="00287DFB">
              <w:rPr>
                <w:rFonts w:eastAsia="Calibri"/>
                <w:sz w:val="18"/>
                <w:szCs w:val="22"/>
                <w:lang w:val="es-ES"/>
              </w:rPr>
              <w:t>- Sin garantías ni contragarantías preferidas</w:t>
            </w:r>
          </w:p>
        </w:tc>
        <w:tc>
          <w:tcPr>
            <w:tcW w:w="1243" w:type="dxa"/>
            <w:tcBorders>
              <w:bottom w:val="single" w:sz="4" w:space="0" w:color="000000"/>
            </w:tcBorders>
            <w:shd w:val="clear" w:color="auto" w:fill="auto"/>
          </w:tcPr>
          <w:p w14:paraId="60C2A051" w14:textId="77777777" w:rsidR="00F33432" w:rsidRPr="00287DFB" w:rsidRDefault="00F33432" w:rsidP="00EE4A53">
            <w:pPr>
              <w:widowControl w:val="0"/>
              <w:autoSpaceDE w:val="0"/>
              <w:autoSpaceDN w:val="0"/>
              <w:spacing w:before="18"/>
              <w:ind w:right="102"/>
              <w:jc w:val="right"/>
              <w:rPr>
                <w:rFonts w:eastAsia="Calibri"/>
                <w:sz w:val="18"/>
                <w:szCs w:val="22"/>
                <w:lang w:val="es-ES"/>
              </w:rPr>
            </w:pPr>
            <w:r w:rsidRPr="00287DFB">
              <w:rPr>
                <w:rFonts w:eastAsia="Calibri"/>
                <w:w w:val="99"/>
                <w:sz w:val="18"/>
                <w:szCs w:val="22"/>
                <w:lang w:val="es-ES"/>
              </w:rPr>
              <w:t>-</w:t>
            </w:r>
          </w:p>
        </w:tc>
        <w:tc>
          <w:tcPr>
            <w:tcW w:w="153" w:type="dxa"/>
            <w:shd w:val="clear" w:color="auto" w:fill="auto"/>
          </w:tcPr>
          <w:p w14:paraId="258D1BA8"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bottom w:val="single" w:sz="4" w:space="0" w:color="000000"/>
            </w:tcBorders>
            <w:shd w:val="clear" w:color="auto" w:fill="auto"/>
          </w:tcPr>
          <w:p w14:paraId="316ABE1F" w14:textId="77777777" w:rsidR="00F33432" w:rsidRPr="00287DFB" w:rsidRDefault="00F33432" w:rsidP="00EE4A53">
            <w:pPr>
              <w:widowControl w:val="0"/>
              <w:autoSpaceDE w:val="0"/>
              <w:autoSpaceDN w:val="0"/>
              <w:spacing w:before="18"/>
              <w:ind w:right="264"/>
              <w:jc w:val="right"/>
              <w:rPr>
                <w:rFonts w:eastAsia="Calibri"/>
                <w:sz w:val="18"/>
                <w:szCs w:val="22"/>
                <w:lang w:val="es-ES"/>
              </w:rPr>
            </w:pPr>
            <w:r w:rsidRPr="00287DFB">
              <w:rPr>
                <w:rFonts w:eastAsia="Calibri"/>
                <w:w w:val="95"/>
                <w:sz w:val="18"/>
                <w:szCs w:val="22"/>
                <w:lang w:val="es-ES"/>
              </w:rPr>
              <w:t>499</w:t>
            </w:r>
          </w:p>
        </w:tc>
      </w:tr>
      <w:tr w:rsidR="00F33432" w:rsidRPr="00287DFB" w14:paraId="35302A10" w14:textId="77777777" w:rsidTr="00EE4A53">
        <w:trPr>
          <w:trHeight w:val="227"/>
          <w:jc w:val="center"/>
        </w:trPr>
        <w:tc>
          <w:tcPr>
            <w:tcW w:w="6252" w:type="dxa"/>
            <w:shd w:val="clear" w:color="auto" w:fill="auto"/>
          </w:tcPr>
          <w:p w14:paraId="61CBFC9F" w14:textId="77777777" w:rsidR="00F33432" w:rsidRPr="00287DFB" w:rsidRDefault="00F33432" w:rsidP="005711AC">
            <w:pPr>
              <w:widowControl w:val="0"/>
              <w:autoSpaceDE w:val="0"/>
              <w:autoSpaceDN w:val="0"/>
              <w:spacing w:before="7" w:line="200" w:lineRule="exact"/>
              <w:ind w:left="200"/>
              <w:jc w:val="left"/>
              <w:rPr>
                <w:rFonts w:eastAsia="Calibri"/>
                <w:b/>
                <w:sz w:val="18"/>
                <w:szCs w:val="22"/>
                <w:lang w:val="es-ES"/>
              </w:rPr>
            </w:pPr>
            <w:r w:rsidRPr="00287DFB">
              <w:rPr>
                <w:rFonts w:eastAsia="Calibri"/>
                <w:b/>
                <w:sz w:val="18"/>
                <w:szCs w:val="22"/>
                <w:lang w:val="es-ES"/>
              </w:rPr>
              <w:t>TOTAL CARTERA DE CONSUMO Y VIVIENDA</w:t>
            </w:r>
          </w:p>
        </w:tc>
        <w:tc>
          <w:tcPr>
            <w:tcW w:w="1243" w:type="dxa"/>
            <w:tcBorders>
              <w:top w:val="single" w:sz="4" w:space="0" w:color="000000"/>
            </w:tcBorders>
            <w:shd w:val="clear" w:color="auto" w:fill="auto"/>
          </w:tcPr>
          <w:p w14:paraId="69A750AD" w14:textId="77777777" w:rsidR="00F33432" w:rsidRPr="00287DFB" w:rsidRDefault="00F33432" w:rsidP="00EE4A53">
            <w:pPr>
              <w:widowControl w:val="0"/>
              <w:autoSpaceDE w:val="0"/>
              <w:autoSpaceDN w:val="0"/>
              <w:spacing w:before="20"/>
              <w:ind w:right="104"/>
              <w:jc w:val="right"/>
              <w:rPr>
                <w:rFonts w:eastAsia="Calibri"/>
                <w:b/>
                <w:sz w:val="18"/>
                <w:szCs w:val="22"/>
                <w:lang w:val="es-ES"/>
              </w:rPr>
            </w:pPr>
            <w:r w:rsidRPr="00287DFB">
              <w:rPr>
                <w:rFonts w:eastAsia="Calibri"/>
                <w:b/>
                <w:w w:val="95"/>
                <w:sz w:val="18"/>
                <w:szCs w:val="22"/>
                <w:lang w:val="es-ES"/>
              </w:rPr>
              <w:t>9.294.044</w:t>
            </w:r>
          </w:p>
        </w:tc>
        <w:tc>
          <w:tcPr>
            <w:tcW w:w="153" w:type="dxa"/>
            <w:shd w:val="clear" w:color="auto" w:fill="auto"/>
          </w:tcPr>
          <w:p w14:paraId="52CEF2C9"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bottom w:val="single" w:sz="4" w:space="0" w:color="000000"/>
            </w:tcBorders>
            <w:shd w:val="clear" w:color="auto" w:fill="auto"/>
          </w:tcPr>
          <w:p w14:paraId="6844DF1C" w14:textId="77777777" w:rsidR="00F33432" w:rsidRPr="00287DFB" w:rsidRDefault="00F33432" w:rsidP="00EE4A53">
            <w:pPr>
              <w:widowControl w:val="0"/>
              <w:autoSpaceDE w:val="0"/>
              <w:autoSpaceDN w:val="0"/>
              <w:spacing w:before="20"/>
              <w:ind w:right="264"/>
              <w:jc w:val="right"/>
              <w:rPr>
                <w:rFonts w:eastAsia="Calibri"/>
                <w:b/>
                <w:sz w:val="18"/>
                <w:szCs w:val="22"/>
                <w:lang w:val="es-ES"/>
              </w:rPr>
            </w:pPr>
            <w:r w:rsidRPr="00287DFB">
              <w:rPr>
                <w:rFonts w:eastAsia="Calibri"/>
                <w:b/>
                <w:w w:val="95"/>
                <w:sz w:val="18"/>
                <w:szCs w:val="22"/>
                <w:lang w:val="es-ES"/>
              </w:rPr>
              <w:t>9.997.693</w:t>
            </w:r>
          </w:p>
        </w:tc>
      </w:tr>
      <w:tr w:rsidR="00F33432" w:rsidRPr="00287DFB" w14:paraId="751E6801" w14:textId="77777777" w:rsidTr="00EE4A53">
        <w:trPr>
          <w:trHeight w:val="207"/>
          <w:jc w:val="center"/>
        </w:trPr>
        <w:tc>
          <w:tcPr>
            <w:tcW w:w="6252" w:type="dxa"/>
            <w:shd w:val="clear" w:color="auto" w:fill="auto"/>
          </w:tcPr>
          <w:p w14:paraId="13CA6914" w14:textId="77777777" w:rsidR="00F33432" w:rsidRPr="00287DFB" w:rsidRDefault="00F33432" w:rsidP="005711AC">
            <w:pPr>
              <w:widowControl w:val="0"/>
              <w:autoSpaceDE w:val="0"/>
              <w:autoSpaceDN w:val="0"/>
              <w:jc w:val="left"/>
              <w:rPr>
                <w:rFonts w:eastAsia="Calibri"/>
                <w:sz w:val="18"/>
                <w:szCs w:val="22"/>
                <w:lang w:val="es-ES"/>
              </w:rPr>
            </w:pPr>
          </w:p>
        </w:tc>
        <w:tc>
          <w:tcPr>
            <w:tcW w:w="1243" w:type="dxa"/>
            <w:tcBorders>
              <w:bottom w:val="single" w:sz="4" w:space="0" w:color="000000"/>
            </w:tcBorders>
            <w:shd w:val="clear" w:color="auto" w:fill="auto"/>
          </w:tcPr>
          <w:p w14:paraId="572DDFC2" w14:textId="6D992AB6" w:rsidR="00F33432" w:rsidRPr="00287DFB" w:rsidRDefault="00747890" w:rsidP="00EE4A53">
            <w:pPr>
              <w:widowControl w:val="0"/>
              <w:autoSpaceDE w:val="0"/>
              <w:autoSpaceDN w:val="0"/>
              <w:spacing w:line="20" w:lineRule="exact"/>
              <w:ind w:left="7" w:right="-72"/>
              <w:rPr>
                <w:rFonts w:eastAsia="Calibri"/>
                <w:sz w:val="18"/>
                <w:szCs w:val="22"/>
                <w:lang w:val="es-ES"/>
              </w:rPr>
            </w:pPr>
            <w:r>
              <w:rPr>
                <w:rFonts w:eastAsia="Calibri"/>
                <w:noProof/>
                <w:sz w:val="22"/>
                <w:szCs w:val="22"/>
              </w:rPr>
              <mc:AlternateContent>
                <mc:Choice Requires="wpg">
                  <w:drawing>
                    <wp:inline distT="0" distB="0" distL="0" distR="0" wp14:anchorId="0A010136" wp14:editId="249BD816">
                      <wp:extent cx="784860" cy="6350"/>
                      <wp:effectExtent l="0" t="0" r="635" b="4445"/>
                      <wp:docPr id="3" name="Group 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84860" cy="6350"/>
                                <a:chOff x="0" y="0"/>
                                <a:chExt cx="1236" cy="10"/>
                              </a:xfrm>
                            </wpg:grpSpPr>
                            <wps:wsp>
                              <wps:cNvPr id="4" name="Rectangle 10"/>
                              <wps:cNvSpPr>
                                <a:spLocks/>
                              </wps:cNvSpPr>
                              <wps:spPr bwMode="auto">
                                <a:xfrm>
                                  <a:off x="0" y="0"/>
                                  <a:ext cx="1236" cy="1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g:wgp>
                        </a:graphicData>
                      </a:graphic>
                    </wp:inline>
                  </w:drawing>
                </mc:Choice>
                <mc:Fallback>
                  <w:pict>
                    <v:group w14:anchorId="34CC6D1C" id="Group 9" o:spid="_x0000_s1026" style="width:61.8pt;height:.5pt;mso-position-horizontal-relative:char;mso-position-vertical-relative:line" coordsize="1236,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cbiGPwIAAA8FAAAOAAAAZHJzL2Uyb0RvYy54bWykVF1v2yAUfZ+0/4B4X5yvpqkVp5raNZrU&#10;bdW6/QCCsY2GgV1InOzX9wJukqXaS+YHi8v94J5zuCxud60iWwFOGl3Q0WBIidDclFLXBf354+HD&#10;nBLnmS6ZMloUdC8cvV2+f7fobC7GpjGqFECwiHZ5ZwvaeG/zLHO8ES1zA2OFRmdloGUeTaizEliH&#10;1VuVjYfDWdYZKC0YLpzD3fvkpMtYv6oE99+qyglPVEGxNx//EP/r8M+WC5bXwGwjed8Gu6CLlkmN&#10;hx5K3TPPyAbkm1Kt5GCcqfyAmzYzVSW5iBgQzWh4hmYFZmMjljrvanugCak94+nisvzr9gmILAs6&#10;oUSzFiWKp5KbQE1n6xwjVmCf7RMkfLh8NPyXQ3d27g92nYLJuvtiSizHNt5EanYVtKEEgia7qMD+&#10;oIDYecJx83o+nc9QJ46u2eSq14c3KOKbHN586rNG48ks5YxiRsbydFhssG8ooME75o40uv+j8blh&#10;VkR1XCCpp3H6SuN3vHtM10qQ1FQ4HcNeiXSnLJ54QphDsi/j759MsNyC8ythWhIWBQVsL8rCto/O&#10;BzGPIUElZ5QsH6RS0YB6faeAbFkYo/iF64Epf4UpHYK1CWnJHXZQhAQpKbA25R7hgUmziG8HLhoD&#10;fyjpcA4L6n5vGAhK1GeNCt2MptMwuNGYXl2P0YBTz/rUwzTHUgX1lKTlnU/DvrEg6wZPGkXQ2nzE&#10;a1nJCDz0l7rqm8VLEldx6iLM/oUIY31qx6jjO7Z8AQAA//8DAFBLAwQUAAYACAAAACEAUpuNN9oA&#10;AAADAQAADwAAAGRycy9kb3ducmV2LnhtbEyPQUvDQBCF74L/YRnBm92kxSIxm1KKeiqCrSDeptlp&#10;EpqdDdltkv57p170MrzhDe99k68m16qB+tB4NpDOElDEpbcNVwY+968PT6BCRLbYeiYDFwqwKm5v&#10;csysH/mDhl2slIRwyNBAHWOXaR3KmhyGme+IxTv63mGUta+07XGUcNfqeZIstcOGpaHGjjY1lafd&#10;2Rl4G3FcL9KXYXs6bi7f+8f3r21KxtzfTetnUJGm+HcMV3xBh0KYDv7MNqjWgDwSf+fVmy+WoA4i&#10;EtBFrv+zFz8AAAD//wMAUEsBAi0AFAAGAAgAAAAhALaDOJL+AAAA4QEAABMAAAAAAAAAAAAAAAAA&#10;AAAAAFtDb250ZW50X1R5cGVzXS54bWxQSwECLQAUAAYACAAAACEAOP0h/9YAAACUAQAACwAAAAAA&#10;AAAAAAAAAAAvAQAAX3JlbHMvLnJlbHNQSwECLQAUAAYACAAAACEALXG4hj8CAAAPBQAADgAAAAAA&#10;AAAAAAAAAAAuAgAAZHJzL2Uyb0RvYy54bWxQSwECLQAUAAYACAAAACEAUpuNN9oAAAADAQAADwAA&#10;AAAAAAAAAAAAAACZBAAAZHJzL2Rvd25yZXYueG1sUEsFBgAAAAAEAAQA8wAAAKAFAAAAAA==&#10;">
                      <v:rect id="Rectangle 10" o:spid="_x0000_s1027" style="position:absolute;width:1236;height: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9Bo9wQAAANoAAAAPAAAAZHJzL2Rvd25yZXYueG1sRI9Pi8Iw&#10;FMTvC36H8ARva6rIItUoIige3IN/8PzaPNva5qUk0Xa/vVlY2OMwM79hluveNOJFzleWFUzGCQji&#10;3OqKCwXXy+5zDsIHZI2NZVLwQx7Wq8HHElNtOz7R6xwKESHsU1RQhtCmUvq8JIN+bFvi6N2tMxii&#10;dIXUDrsIN42cJsmXNFhxXCixpW1JeX1+GgX1XXJXHzbHLttn2j++b67OjVKjYb9ZgAjUh//wX/ug&#10;Fczg90q8AXL1BgAA//8DAFBLAQItABQABgAIAAAAIQDb4fbL7gAAAIUBAAATAAAAAAAAAAAAAAAA&#10;AAAAAABbQ29udGVudF9UeXBlc10ueG1sUEsBAi0AFAAGAAgAAAAhAFr0LFu/AAAAFQEAAAsAAAAA&#10;AAAAAAAAAAAAHwEAAF9yZWxzLy5yZWxzUEsBAi0AFAAGAAgAAAAhABn0Gj3BAAAA2gAAAA8AAAAA&#10;AAAAAAAAAAAABwIAAGRycy9kb3ducmV2LnhtbFBLBQYAAAAAAwADALcAAAD1AgAAAAA=&#10;" fillcolor="black" stroked="f">
                        <v:path arrowok="t"/>
                      </v:rect>
                      <w10:anchorlock/>
                    </v:group>
                  </w:pict>
                </mc:Fallback>
              </mc:AlternateContent>
            </w:r>
          </w:p>
        </w:tc>
        <w:tc>
          <w:tcPr>
            <w:tcW w:w="153" w:type="dxa"/>
            <w:shd w:val="clear" w:color="auto" w:fill="auto"/>
          </w:tcPr>
          <w:p w14:paraId="15EDF7DC"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bottom w:val="single" w:sz="4" w:space="0" w:color="000000"/>
            </w:tcBorders>
            <w:shd w:val="clear" w:color="auto" w:fill="auto"/>
          </w:tcPr>
          <w:p w14:paraId="654A795A" w14:textId="77777777" w:rsidR="00F33432" w:rsidRPr="00287DFB" w:rsidRDefault="00F33432" w:rsidP="00EE4A53">
            <w:pPr>
              <w:widowControl w:val="0"/>
              <w:autoSpaceDE w:val="0"/>
              <w:autoSpaceDN w:val="0"/>
              <w:rPr>
                <w:rFonts w:eastAsia="Calibri"/>
                <w:sz w:val="18"/>
                <w:szCs w:val="22"/>
                <w:lang w:val="es-ES"/>
              </w:rPr>
            </w:pPr>
          </w:p>
        </w:tc>
      </w:tr>
      <w:tr w:rsidR="00F33432" w:rsidRPr="00287DFB" w14:paraId="28626FB1" w14:textId="77777777" w:rsidTr="00EE4A53">
        <w:trPr>
          <w:trHeight w:val="227"/>
          <w:jc w:val="center"/>
        </w:trPr>
        <w:tc>
          <w:tcPr>
            <w:tcW w:w="6252" w:type="dxa"/>
            <w:shd w:val="clear" w:color="auto" w:fill="auto"/>
          </w:tcPr>
          <w:p w14:paraId="2A88E74D" w14:textId="77777777" w:rsidR="00F33432" w:rsidRPr="00287DFB" w:rsidRDefault="00F33432" w:rsidP="005711AC">
            <w:pPr>
              <w:widowControl w:val="0"/>
              <w:autoSpaceDE w:val="0"/>
              <w:autoSpaceDN w:val="0"/>
              <w:spacing w:before="6" w:line="201" w:lineRule="exact"/>
              <w:ind w:left="200"/>
              <w:jc w:val="left"/>
              <w:rPr>
                <w:rFonts w:eastAsia="Calibri"/>
                <w:b/>
                <w:sz w:val="18"/>
                <w:szCs w:val="22"/>
                <w:lang w:val="es-ES"/>
              </w:rPr>
            </w:pPr>
            <w:r w:rsidRPr="00287DFB">
              <w:rPr>
                <w:rFonts w:eastAsia="Calibri"/>
                <w:b/>
                <w:sz w:val="18"/>
                <w:szCs w:val="22"/>
                <w:lang w:val="es-ES"/>
              </w:rPr>
              <w:t>TOTAL GENERAL (1)</w:t>
            </w:r>
          </w:p>
        </w:tc>
        <w:tc>
          <w:tcPr>
            <w:tcW w:w="1243" w:type="dxa"/>
            <w:tcBorders>
              <w:top w:val="single" w:sz="4" w:space="0" w:color="000000"/>
              <w:bottom w:val="double" w:sz="1" w:space="0" w:color="000000"/>
            </w:tcBorders>
            <w:shd w:val="clear" w:color="auto" w:fill="auto"/>
          </w:tcPr>
          <w:p w14:paraId="611E2F0A" w14:textId="77777777" w:rsidR="00F33432" w:rsidRPr="00287DFB" w:rsidRDefault="00F33432" w:rsidP="00EE4A53">
            <w:pPr>
              <w:widowControl w:val="0"/>
              <w:autoSpaceDE w:val="0"/>
              <w:autoSpaceDN w:val="0"/>
              <w:spacing w:before="19"/>
              <w:ind w:right="104"/>
              <w:jc w:val="right"/>
              <w:rPr>
                <w:rFonts w:eastAsia="Calibri"/>
                <w:b/>
                <w:sz w:val="18"/>
                <w:szCs w:val="22"/>
                <w:lang w:val="es-ES"/>
              </w:rPr>
            </w:pPr>
            <w:r w:rsidRPr="00287DFB">
              <w:rPr>
                <w:rFonts w:eastAsia="Calibri"/>
                <w:b/>
                <w:w w:val="95"/>
                <w:sz w:val="18"/>
                <w:szCs w:val="22"/>
                <w:lang w:val="es-ES"/>
              </w:rPr>
              <w:t>9.428.869</w:t>
            </w:r>
          </w:p>
        </w:tc>
        <w:tc>
          <w:tcPr>
            <w:tcW w:w="153" w:type="dxa"/>
            <w:shd w:val="clear" w:color="auto" w:fill="auto"/>
          </w:tcPr>
          <w:p w14:paraId="5DFF8A11" w14:textId="77777777" w:rsidR="00F33432" w:rsidRPr="00287DFB" w:rsidRDefault="00F33432" w:rsidP="00EE4A53">
            <w:pPr>
              <w:widowControl w:val="0"/>
              <w:autoSpaceDE w:val="0"/>
              <w:autoSpaceDN w:val="0"/>
              <w:rPr>
                <w:rFonts w:eastAsia="Calibri"/>
                <w:sz w:val="18"/>
                <w:szCs w:val="22"/>
                <w:lang w:val="es-ES"/>
              </w:rPr>
            </w:pPr>
          </w:p>
        </w:tc>
        <w:tc>
          <w:tcPr>
            <w:tcW w:w="1403" w:type="dxa"/>
            <w:tcBorders>
              <w:top w:val="single" w:sz="4" w:space="0" w:color="000000"/>
              <w:bottom w:val="double" w:sz="1" w:space="0" w:color="000000"/>
            </w:tcBorders>
            <w:shd w:val="clear" w:color="auto" w:fill="auto"/>
          </w:tcPr>
          <w:p w14:paraId="2F609C8C" w14:textId="77777777" w:rsidR="00F33432" w:rsidRPr="00287DFB" w:rsidRDefault="00F33432" w:rsidP="00EE4A53">
            <w:pPr>
              <w:widowControl w:val="0"/>
              <w:autoSpaceDE w:val="0"/>
              <w:autoSpaceDN w:val="0"/>
              <w:spacing w:before="19"/>
              <w:ind w:right="264"/>
              <w:jc w:val="right"/>
              <w:rPr>
                <w:rFonts w:eastAsia="Calibri"/>
                <w:b/>
                <w:sz w:val="18"/>
                <w:szCs w:val="22"/>
                <w:lang w:val="es-ES"/>
              </w:rPr>
            </w:pPr>
            <w:r w:rsidRPr="00287DFB">
              <w:rPr>
                <w:rFonts w:eastAsia="Calibri"/>
                <w:b/>
                <w:w w:val="95"/>
                <w:sz w:val="18"/>
                <w:szCs w:val="22"/>
                <w:lang w:val="es-ES"/>
              </w:rPr>
              <w:t>10.028.088</w:t>
            </w:r>
          </w:p>
        </w:tc>
      </w:tr>
    </w:tbl>
    <w:p w14:paraId="6363A20E" w14:textId="77777777" w:rsidR="00F33432" w:rsidRPr="00287DFB" w:rsidRDefault="00F33432" w:rsidP="00F33432">
      <w:pPr>
        <w:widowControl w:val="0"/>
        <w:jc w:val="both"/>
        <w:rPr>
          <w:sz w:val="20"/>
          <w:szCs w:val="20"/>
          <w:lang w:eastAsia="es-ES"/>
        </w:rPr>
      </w:pPr>
    </w:p>
    <w:tbl>
      <w:tblPr>
        <w:tblW w:w="0" w:type="auto"/>
        <w:tblLayout w:type="fixed"/>
        <w:tblCellMar>
          <w:left w:w="0" w:type="dxa"/>
          <w:right w:w="0" w:type="dxa"/>
        </w:tblCellMar>
        <w:tblLook w:val="01E0" w:firstRow="1" w:lastRow="1" w:firstColumn="1" w:lastColumn="1" w:noHBand="0" w:noVBand="0"/>
      </w:tblPr>
      <w:tblGrid>
        <w:gridCol w:w="6207"/>
        <w:gridCol w:w="1618"/>
        <w:gridCol w:w="1385"/>
      </w:tblGrid>
      <w:tr w:rsidR="00F33432" w:rsidRPr="00287DFB" w14:paraId="510D4958" w14:textId="77777777" w:rsidTr="005711AC">
        <w:trPr>
          <w:trHeight w:val="241"/>
        </w:trPr>
        <w:tc>
          <w:tcPr>
            <w:tcW w:w="6207" w:type="dxa"/>
            <w:tcBorders>
              <w:bottom w:val="single" w:sz="4" w:space="0" w:color="000000"/>
            </w:tcBorders>
            <w:shd w:val="clear" w:color="auto" w:fill="auto"/>
          </w:tcPr>
          <w:p w14:paraId="004CDB3E" w14:textId="77777777" w:rsidR="00F33432" w:rsidRPr="00287DFB" w:rsidRDefault="00F33432" w:rsidP="005711AC">
            <w:pPr>
              <w:widowControl w:val="0"/>
              <w:autoSpaceDE w:val="0"/>
              <w:autoSpaceDN w:val="0"/>
              <w:spacing w:line="201" w:lineRule="exact"/>
              <w:ind w:left="116"/>
              <w:jc w:val="left"/>
              <w:rPr>
                <w:rFonts w:eastAsia="Arial"/>
                <w:b/>
                <w:sz w:val="20"/>
                <w:szCs w:val="20"/>
                <w:lang w:val="es-ES"/>
              </w:rPr>
            </w:pPr>
            <w:r w:rsidRPr="00287DFB">
              <w:rPr>
                <w:rFonts w:eastAsia="Arial"/>
                <w:b/>
                <w:sz w:val="20"/>
                <w:szCs w:val="20"/>
                <w:lang w:val="es-ES"/>
              </w:rPr>
              <w:t>Conciliación con saldos Estados Financieros</w:t>
            </w:r>
          </w:p>
        </w:tc>
        <w:tc>
          <w:tcPr>
            <w:tcW w:w="1618" w:type="dxa"/>
            <w:tcBorders>
              <w:bottom w:val="single" w:sz="4" w:space="0" w:color="000000"/>
            </w:tcBorders>
            <w:shd w:val="clear" w:color="auto" w:fill="auto"/>
          </w:tcPr>
          <w:p w14:paraId="1F837912" w14:textId="77777777" w:rsidR="00F33432" w:rsidRPr="00287DFB" w:rsidRDefault="00F33432" w:rsidP="00EE4A53">
            <w:pPr>
              <w:widowControl w:val="0"/>
              <w:autoSpaceDE w:val="0"/>
              <w:autoSpaceDN w:val="0"/>
              <w:spacing w:before="32" w:line="189" w:lineRule="exact"/>
              <w:ind w:left="305"/>
              <w:rPr>
                <w:rFonts w:eastAsia="Arial"/>
                <w:b/>
                <w:sz w:val="20"/>
                <w:szCs w:val="20"/>
                <w:lang w:val="es-ES"/>
              </w:rPr>
            </w:pPr>
            <w:r w:rsidRPr="00287DFB">
              <w:rPr>
                <w:rFonts w:eastAsia="Arial"/>
                <w:b/>
                <w:sz w:val="20"/>
                <w:szCs w:val="20"/>
                <w:lang w:val="es-ES"/>
              </w:rPr>
              <w:t>30/06/2020</w:t>
            </w:r>
          </w:p>
        </w:tc>
        <w:tc>
          <w:tcPr>
            <w:tcW w:w="1385" w:type="dxa"/>
            <w:tcBorders>
              <w:bottom w:val="single" w:sz="4" w:space="0" w:color="000000"/>
            </w:tcBorders>
            <w:shd w:val="clear" w:color="auto" w:fill="auto"/>
          </w:tcPr>
          <w:p w14:paraId="11C86D14" w14:textId="77777777" w:rsidR="00F33432" w:rsidRPr="00287DFB" w:rsidRDefault="00F33432" w:rsidP="00EE4A53">
            <w:pPr>
              <w:widowControl w:val="0"/>
              <w:autoSpaceDE w:val="0"/>
              <w:autoSpaceDN w:val="0"/>
              <w:spacing w:before="32" w:line="189" w:lineRule="exact"/>
              <w:ind w:left="184"/>
              <w:rPr>
                <w:rFonts w:eastAsia="Arial"/>
                <w:b/>
                <w:sz w:val="20"/>
                <w:szCs w:val="20"/>
                <w:lang w:val="es-ES"/>
              </w:rPr>
            </w:pPr>
            <w:r w:rsidRPr="00287DFB">
              <w:rPr>
                <w:rFonts w:eastAsia="Arial"/>
                <w:b/>
                <w:sz w:val="20"/>
                <w:szCs w:val="20"/>
                <w:lang w:val="es-ES"/>
              </w:rPr>
              <w:t>31/12/2019</w:t>
            </w:r>
          </w:p>
        </w:tc>
      </w:tr>
      <w:tr w:rsidR="00F33432" w:rsidRPr="00287DFB" w14:paraId="784DAB01" w14:textId="77777777" w:rsidTr="00EE4A53">
        <w:trPr>
          <w:trHeight w:val="284"/>
        </w:trPr>
        <w:tc>
          <w:tcPr>
            <w:tcW w:w="6207" w:type="dxa"/>
            <w:tcBorders>
              <w:top w:val="single" w:sz="4" w:space="0" w:color="000000"/>
            </w:tcBorders>
            <w:shd w:val="clear" w:color="auto" w:fill="auto"/>
          </w:tcPr>
          <w:p w14:paraId="05C38DD6" w14:textId="77777777" w:rsidR="00F33432" w:rsidRPr="00287DFB" w:rsidRDefault="00F33432" w:rsidP="005711AC">
            <w:pPr>
              <w:widowControl w:val="0"/>
              <w:autoSpaceDE w:val="0"/>
              <w:autoSpaceDN w:val="0"/>
              <w:spacing w:before="36"/>
              <w:ind w:left="69"/>
              <w:jc w:val="left"/>
              <w:rPr>
                <w:rFonts w:eastAsia="Arial"/>
                <w:sz w:val="20"/>
                <w:szCs w:val="20"/>
                <w:lang w:val="es-ES"/>
              </w:rPr>
            </w:pPr>
            <w:r w:rsidRPr="00287DFB">
              <w:rPr>
                <w:rFonts w:eastAsia="Arial"/>
                <w:sz w:val="20"/>
                <w:szCs w:val="20"/>
                <w:lang w:val="es-ES"/>
              </w:rPr>
              <w:t>Préstamos y otras financiaciones según Estado de Situación Financiera</w:t>
            </w:r>
          </w:p>
        </w:tc>
        <w:tc>
          <w:tcPr>
            <w:tcW w:w="1618" w:type="dxa"/>
            <w:tcBorders>
              <w:top w:val="single" w:sz="4" w:space="0" w:color="000000"/>
            </w:tcBorders>
            <w:shd w:val="clear" w:color="auto" w:fill="auto"/>
          </w:tcPr>
          <w:p w14:paraId="3A250E8E" w14:textId="77777777" w:rsidR="00F33432" w:rsidRPr="00287DFB" w:rsidRDefault="00F33432" w:rsidP="00EE4A53">
            <w:pPr>
              <w:widowControl w:val="0"/>
              <w:autoSpaceDE w:val="0"/>
              <w:autoSpaceDN w:val="0"/>
              <w:spacing w:before="47"/>
              <w:ind w:right="181"/>
              <w:jc w:val="right"/>
              <w:rPr>
                <w:rFonts w:eastAsia="Arial"/>
                <w:sz w:val="20"/>
                <w:szCs w:val="20"/>
                <w:lang w:val="es-ES"/>
              </w:rPr>
            </w:pPr>
            <w:r w:rsidRPr="00287DFB">
              <w:rPr>
                <w:rFonts w:eastAsia="Arial"/>
                <w:sz w:val="20"/>
                <w:szCs w:val="20"/>
                <w:lang w:val="es-ES"/>
              </w:rPr>
              <w:t>6.470.590</w:t>
            </w:r>
          </w:p>
        </w:tc>
        <w:tc>
          <w:tcPr>
            <w:tcW w:w="1385" w:type="dxa"/>
            <w:tcBorders>
              <w:top w:val="single" w:sz="4" w:space="0" w:color="000000"/>
            </w:tcBorders>
            <w:shd w:val="clear" w:color="auto" w:fill="auto"/>
          </w:tcPr>
          <w:p w14:paraId="3AAC1FD3" w14:textId="77777777" w:rsidR="00F33432" w:rsidRPr="00287DFB" w:rsidRDefault="00F33432" w:rsidP="00EE4A53">
            <w:pPr>
              <w:widowControl w:val="0"/>
              <w:autoSpaceDE w:val="0"/>
              <w:autoSpaceDN w:val="0"/>
              <w:spacing w:before="47"/>
              <w:ind w:right="68"/>
              <w:jc w:val="right"/>
              <w:rPr>
                <w:rFonts w:eastAsia="Arial"/>
                <w:sz w:val="20"/>
                <w:szCs w:val="20"/>
                <w:lang w:val="es-ES"/>
              </w:rPr>
            </w:pPr>
            <w:r w:rsidRPr="00287DFB">
              <w:rPr>
                <w:rFonts w:eastAsia="Arial"/>
                <w:w w:val="95"/>
                <w:sz w:val="20"/>
                <w:szCs w:val="20"/>
                <w:lang w:val="es-ES"/>
              </w:rPr>
              <w:t>7.224.657</w:t>
            </w:r>
          </w:p>
        </w:tc>
      </w:tr>
      <w:tr w:rsidR="00F33432" w:rsidRPr="00287DFB" w14:paraId="474DD12B" w14:textId="77777777" w:rsidTr="00EE4A53">
        <w:trPr>
          <w:trHeight w:val="283"/>
        </w:trPr>
        <w:tc>
          <w:tcPr>
            <w:tcW w:w="6207" w:type="dxa"/>
            <w:shd w:val="clear" w:color="auto" w:fill="auto"/>
          </w:tcPr>
          <w:p w14:paraId="56A63EE5" w14:textId="77777777" w:rsidR="00F33432" w:rsidRPr="00287DFB" w:rsidRDefault="00F33432" w:rsidP="005711AC">
            <w:pPr>
              <w:widowControl w:val="0"/>
              <w:autoSpaceDE w:val="0"/>
              <w:autoSpaceDN w:val="0"/>
              <w:spacing w:before="35"/>
              <w:ind w:left="298"/>
              <w:jc w:val="left"/>
              <w:rPr>
                <w:rFonts w:eastAsia="Arial"/>
                <w:sz w:val="20"/>
                <w:szCs w:val="20"/>
                <w:lang w:val="es-ES"/>
              </w:rPr>
            </w:pPr>
            <w:r w:rsidRPr="00287DFB">
              <w:rPr>
                <w:rFonts w:eastAsia="Arial"/>
                <w:sz w:val="20"/>
                <w:szCs w:val="20"/>
                <w:lang w:val="es-ES"/>
              </w:rPr>
              <w:t>+ Previsiones de Préstamos y otras financiaciones</w:t>
            </w:r>
          </w:p>
        </w:tc>
        <w:tc>
          <w:tcPr>
            <w:tcW w:w="1618" w:type="dxa"/>
            <w:shd w:val="clear" w:color="auto" w:fill="auto"/>
          </w:tcPr>
          <w:p w14:paraId="42C7C902" w14:textId="77777777" w:rsidR="00F33432" w:rsidRPr="00287DFB" w:rsidRDefault="00F33432" w:rsidP="00EE4A53">
            <w:pPr>
              <w:widowControl w:val="0"/>
              <w:autoSpaceDE w:val="0"/>
              <w:autoSpaceDN w:val="0"/>
              <w:spacing w:before="46"/>
              <w:ind w:right="181"/>
              <w:jc w:val="right"/>
              <w:rPr>
                <w:rFonts w:eastAsia="Arial"/>
                <w:sz w:val="20"/>
                <w:szCs w:val="20"/>
                <w:lang w:val="es-ES"/>
              </w:rPr>
            </w:pPr>
            <w:r w:rsidRPr="00287DFB">
              <w:rPr>
                <w:rFonts w:eastAsia="Arial"/>
                <w:w w:val="95"/>
                <w:sz w:val="20"/>
                <w:szCs w:val="20"/>
                <w:lang w:val="es-ES"/>
              </w:rPr>
              <w:t>1.398.426</w:t>
            </w:r>
          </w:p>
        </w:tc>
        <w:tc>
          <w:tcPr>
            <w:tcW w:w="1385" w:type="dxa"/>
            <w:shd w:val="clear" w:color="auto" w:fill="auto"/>
          </w:tcPr>
          <w:p w14:paraId="05772833" w14:textId="77777777" w:rsidR="00F33432" w:rsidRPr="00287DFB" w:rsidRDefault="00F33432" w:rsidP="00EE4A53">
            <w:pPr>
              <w:widowControl w:val="0"/>
              <w:autoSpaceDE w:val="0"/>
              <w:autoSpaceDN w:val="0"/>
              <w:spacing w:before="46"/>
              <w:ind w:right="68"/>
              <w:jc w:val="right"/>
              <w:rPr>
                <w:rFonts w:eastAsia="Arial"/>
                <w:sz w:val="20"/>
                <w:szCs w:val="20"/>
                <w:lang w:val="es-ES"/>
              </w:rPr>
            </w:pPr>
            <w:r w:rsidRPr="00287DFB">
              <w:rPr>
                <w:rFonts w:eastAsia="Arial"/>
                <w:sz w:val="20"/>
                <w:szCs w:val="20"/>
                <w:lang w:val="es-ES"/>
              </w:rPr>
              <w:t>1.541.529</w:t>
            </w:r>
          </w:p>
        </w:tc>
      </w:tr>
      <w:tr w:rsidR="00F33432" w:rsidRPr="00287DFB" w14:paraId="24420375" w14:textId="77777777" w:rsidTr="00EE4A53">
        <w:trPr>
          <w:trHeight w:val="283"/>
        </w:trPr>
        <w:tc>
          <w:tcPr>
            <w:tcW w:w="6207" w:type="dxa"/>
            <w:shd w:val="clear" w:color="auto" w:fill="auto"/>
          </w:tcPr>
          <w:p w14:paraId="0F5E31A5" w14:textId="77777777" w:rsidR="00F33432" w:rsidRPr="00287DFB" w:rsidRDefault="00F33432" w:rsidP="005711AC">
            <w:pPr>
              <w:widowControl w:val="0"/>
              <w:autoSpaceDE w:val="0"/>
              <w:autoSpaceDN w:val="0"/>
              <w:spacing w:before="35"/>
              <w:ind w:left="298"/>
              <w:jc w:val="left"/>
              <w:rPr>
                <w:rFonts w:eastAsia="Arial"/>
                <w:sz w:val="20"/>
                <w:szCs w:val="20"/>
                <w:lang w:val="es-ES"/>
              </w:rPr>
            </w:pPr>
            <w:r w:rsidRPr="00287DFB">
              <w:rPr>
                <w:rFonts w:eastAsia="Arial"/>
                <w:sz w:val="20"/>
                <w:szCs w:val="20"/>
                <w:lang w:val="es-ES"/>
              </w:rPr>
              <w:t>- Préstamos al personal</w:t>
            </w:r>
          </w:p>
        </w:tc>
        <w:tc>
          <w:tcPr>
            <w:tcW w:w="1618" w:type="dxa"/>
            <w:shd w:val="clear" w:color="auto" w:fill="auto"/>
          </w:tcPr>
          <w:p w14:paraId="2BA3444F" w14:textId="77777777" w:rsidR="00F33432" w:rsidRPr="00287DFB" w:rsidRDefault="00F33432" w:rsidP="00EE4A53">
            <w:pPr>
              <w:widowControl w:val="0"/>
              <w:autoSpaceDE w:val="0"/>
              <w:autoSpaceDN w:val="0"/>
              <w:spacing w:before="46"/>
              <w:ind w:right="181"/>
              <w:jc w:val="right"/>
              <w:rPr>
                <w:rFonts w:eastAsia="Arial"/>
                <w:sz w:val="20"/>
                <w:szCs w:val="20"/>
                <w:lang w:val="es-ES"/>
              </w:rPr>
            </w:pPr>
            <w:r w:rsidRPr="00287DFB">
              <w:rPr>
                <w:rFonts w:eastAsia="Arial"/>
                <w:w w:val="95"/>
                <w:sz w:val="20"/>
                <w:szCs w:val="20"/>
                <w:lang w:val="es-ES"/>
              </w:rPr>
              <w:t>(23.640)</w:t>
            </w:r>
          </w:p>
        </w:tc>
        <w:tc>
          <w:tcPr>
            <w:tcW w:w="1385" w:type="dxa"/>
            <w:shd w:val="clear" w:color="auto" w:fill="auto"/>
          </w:tcPr>
          <w:p w14:paraId="31805B79" w14:textId="77777777" w:rsidR="00F33432" w:rsidRPr="00287DFB" w:rsidRDefault="00F33432" w:rsidP="00EE4A53">
            <w:pPr>
              <w:widowControl w:val="0"/>
              <w:autoSpaceDE w:val="0"/>
              <w:autoSpaceDN w:val="0"/>
              <w:spacing w:before="46"/>
              <w:ind w:right="68"/>
              <w:jc w:val="right"/>
              <w:rPr>
                <w:rFonts w:eastAsia="Arial"/>
                <w:sz w:val="20"/>
                <w:szCs w:val="20"/>
                <w:lang w:val="es-ES"/>
              </w:rPr>
            </w:pPr>
            <w:r w:rsidRPr="00287DFB">
              <w:rPr>
                <w:rFonts w:eastAsia="Arial"/>
                <w:w w:val="95"/>
                <w:sz w:val="20"/>
                <w:szCs w:val="20"/>
                <w:lang w:val="es-ES"/>
              </w:rPr>
              <w:t>(26.304)</w:t>
            </w:r>
          </w:p>
        </w:tc>
      </w:tr>
      <w:tr w:rsidR="00F33432" w:rsidRPr="00287DFB" w14:paraId="2284C116" w14:textId="77777777" w:rsidTr="00EE4A53">
        <w:trPr>
          <w:trHeight w:val="283"/>
        </w:trPr>
        <w:tc>
          <w:tcPr>
            <w:tcW w:w="6207" w:type="dxa"/>
            <w:shd w:val="clear" w:color="auto" w:fill="auto"/>
          </w:tcPr>
          <w:p w14:paraId="138B5275" w14:textId="77777777" w:rsidR="00F33432" w:rsidRPr="00287DFB" w:rsidRDefault="00F33432" w:rsidP="005711AC">
            <w:pPr>
              <w:widowControl w:val="0"/>
              <w:autoSpaceDE w:val="0"/>
              <w:autoSpaceDN w:val="0"/>
              <w:spacing w:before="35"/>
              <w:ind w:left="298"/>
              <w:jc w:val="left"/>
              <w:rPr>
                <w:rFonts w:eastAsia="Arial"/>
                <w:sz w:val="20"/>
                <w:szCs w:val="20"/>
                <w:lang w:val="es-ES"/>
              </w:rPr>
            </w:pPr>
            <w:r w:rsidRPr="00287DFB">
              <w:rPr>
                <w:rFonts w:eastAsia="Arial"/>
                <w:sz w:val="20"/>
                <w:szCs w:val="20"/>
                <w:lang w:val="es-ES"/>
              </w:rPr>
              <w:t>+ Ajustes NIIF</w:t>
            </w:r>
          </w:p>
        </w:tc>
        <w:tc>
          <w:tcPr>
            <w:tcW w:w="1618" w:type="dxa"/>
            <w:shd w:val="clear" w:color="auto" w:fill="auto"/>
          </w:tcPr>
          <w:p w14:paraId="62E719C2" w14:textId="77777777" w:rsidR="00F33432" w:rsidRPr="00287DFB" w:rsidRDefault="00F33432" w:rsidP="00EE4A53">
            <w:pPr>
              <w:widowControl w:val="0"/>
              <w:autoSpaceDE w:val="0"/>
              <w:autoSpaceDN w:val="0"/>
              <w:spacing w:before="45"/>
              <w:ind w:right="181"/>
              <w:jc w:val="right"/>
              <w:rPr>
                <w:rFonts w:eastAsia="Arial"/>
                <w:sz w:val="20"/>
                <w:szCs w:val="20"/>
                <w:lang w:val="es-ES"/>
              </w:rPr>
            </w:pPr>
            <w:r w:rsidRPr="00287DFB">
              <w:rPr>
                <w:rFonts w:eastAsia="Arial"/>
                <w:sz w:val="20"/>
                <w:szCs w:val="20"/>
                <w:lang w:val="es-ES"/>
              </w:rPr>
              <w:t>(6.888)</w:t>
            </w:r>
          </w:p>
        </w:tc>
        <w:tc>
          <w:tcPr>
            <w:tcW w:w="1385" w:type="dxa"/>
            <w:shd w:val="clear" w:color="auto" w:fill="auto"/>
          </w:tcPr>
          <w:p w14:paraId="56D41DB6" w14:textId="77777777" w:rsidR="00F33432" w:rsidRPr="00287DFB" w:rsidRDefault="00F33432" w:rsidP="00EE4A53">
            <w:pPr>
              <w:widowControl w:val="0"/>
              <w:autoSpaceDE w:val="0"/>
              <w:autoSpaceDN w:val="0"/>
              <w:spacing w:before="45"/>
              <w:ind w:right="68"/>
              <w:jc w:val="right"/>
              <w:rPr>
                <w:rFonts w:eastAsia="Arial"/>
                <w:sz w:val="20"/>
                <w:szCs w:val="20"/>
                <w:lang w:val="es-ES"/>
              </w:rPr>
            </w:pPr>
            <w:r w:rsidRPr="00287DFB">
              <w:rPr>
                <w:rFonts w:eastAsia="Arial"/>
                <w:sz w:val="20"/>
                <w:szCs w:val="20"/>
                <w:lang w:val="es-ES"/>
              </w:rPr>
              <w:t>(10.786)</w:t>
            </w:r>
          </w:p>
        </w:tc>
      </w:tr>
      <w:tr w:rsidR="00F33432" w:rsidRPr="00287DFB" w14:paraId="160BB6B0" w14:textId="77777777" w:rsidTr="00EE4A53">
        <w:trPr>
          <w:trHeight w:val="282"/>
        </w:trPr>
        <w:tc>
          <w:tcPr>
            <w:tcW w:w="6207" w:type="dxa"/>
            <w:shd w:val="clear" w:color="auto" w:fill="auto"/>
          </w:tcPr>
          <w:p w14:paraId="59F02708" w14:textId="77777777" w:rsidR="00F33432" w:rsidRPr="00287DFB" w:rsidRDefault="00F33432" w:rsidP="005711AC">
            <w:pPr>
              <w:widowControl w:val="0"/>
              <w:autoSpaceDE w:val="0"/>
              <w:autoSpaceDN w:val="0"/>
              <w:spacing w:before="35"/>
              <w:ind w:left="298"/>
              <w:jc w:val="left"/>
              <w:rPr>
                <w:rFonts w:eastAsia="Arial"/>
                <w:sz w:val="20"/>
                <w:szCs w:val="20"/>
                <w:lang w:val="es-ES"/>
              </w:rPr>
            </w:pPr>
            <w:r w:rsidRPr="00287DFB">
              <w:rPr>
                <w:rFonts w:eastAsia="Arial"/>
                <w:sz w:val="20"/>
                <w:szCs w:val="20"/>
                <w:lang w:val="es-ES"/>
              </w:rPr>
              <w:t>+ Créditos clasificados irrecuperables en partidas fuera de Balance</w:t>
            </w:r>
          </w:p>
        </w:tc>
        <w:tc>
          <w:tcPr>
            <w:tcW w:w="1618" w:type="dxa"/>
            <w:shd w:val="clear" w:color="auto" w:fill="auto"/>
          </w:tcPr>
          <w:p w14:paraId="6D164707" w14:textId="77777777" w:rsidR="00F33432" w:rsidRPr="00287DFB" w:rsidRDefault="00F33432" w:rsidP="00EE4A53">
            <w:pPr>
              <w:widowControl w:val="0"/>
              <w:autoSpaceDE w:val="0"/>
              <w:autoSpaceDN w:val="0"/>
              <w:spacing w:before="45"/>
              <w:ind w:right="181"/>
              <w:jc w:val="right"/>
              <w:rPr>
                <w:rFonts w:eastAsia="Arial"/>
                <w:sz w:val="20"/>
                <w:szCs w:val="20"/>
                <w:lang w:val="es-ES"/>
              </w:rPr>
            </w:pPr>
            <w:r w:rsidRPr="00287DFB">
              <w:rPr>
                <w:rFonts w:eastAsia="Arial"/>
                <w:w w:val="95"/>
                <w:sz w:val="20"/>
                <w:szCs w:val="20"/>
                <w:lang w:val="es-ES"/>
              </w:rPr>
              <w:t>1.463.700</w:t>
            </w:r>
          </w:p>
        </w:tc>
        <w:tc>
          <w:tcPr>
            <w:tcW w:w="1385" w:type="dxa"/>
            <w:shd w:val="clear" w:color="auto" w:fill="auto"/>
          </w:tcPr>
          <w:p w14:paraId="0AAFD1AE" w14:textId="77777777" w:rsidR="00F33432" w:rsidRPr="00287DFB" w:rsidRDefault="00F33432" w:rsidP="00EE4A53">
            <w:pPr>
              <w:widowControl w:val="0"/>
              <w:autoSpaceDE w:val="0"/>
              <w:autoSpaceDN w:val="0"/>
              <w:spacing w:before="45"/>
              <w:ind w:right="68"/>
              <w:jc w:val="right"/>
              <w:rPr>
                <w:rFonts w:eastAsia="Arial"/>
                <w:sz w:val="20"/>
                <w:szCs w:val="20"/>
                <w:lang w:val="es-ES"/>
              </w:rPr>
            </w:pPr>
            <w:r w:rsidRPr="00287DFB">
              <w:rPr>
                <w:rFonts w:eastAsia="Arial"/>
                <w:w w:val="95"/>
                <w:sz w:val="20"/>
                <w:szCs w:val="20"/>
                <w:lang w:val="es-ES"/>
              </w:rPr>
              <w:t>1.276.579</w:t>
            </w:r>
          </w:p>
        </w:tc>
      </w:tr>
      <w:tr w:rsidR="00F33432" w:rsidRPr="00287DFB" w14:paraId="2C4F7826" w14:textId="77777777" w:rsidTr="00EE4A53">
        <w:trPr>
          <w:trHeight w:val="282"/>
        </w:trPr>
        <w:tc>
          <w:tcPr>
            <w:tcW w:w="6207" w:type="dxa"/>
            <w:shd w:val="clear" w:color="auto" w:fill="auto"/>
          </w:tcPr>
          <w:p w14:paraId="5A6C336F" w14:textId="77777777" w:rsidR="00F33432" w:rsidRPr="00287DFB" w:rsidRDefault="00F33432" w:rsidP="005711AC">
            <w:pPr>
              <w:widowControl w:val="0"/>
              <w:autoSpaceDE w:val="0"/>
              <w:autoSpaceDN w:val="0"/>
              <w:spacing w:before="34"/>
              <w:ind w:left="298"/>
              <w:jc w:val="left"/>
              <w:rPr>
                <w:rFonts w:eastAsia="Arial"/>
                <w:sz w:val="20"/>
                <w:szCs w:val="20"/>
                <w:lang w:val="es-ES"/>
              </w:rPr>
            </w:pPr>
            <w:r w:rsidRPr="00287DFB">
              <w:rPr>
                <w:rFonts w:eastAsia="Arial"/>
                <w:sz w:val="20"/>
                <w:szCs w:val="20"/>
                <w:lang w:val="es-ES"/>
              </w:rPr>
              <w:t>+ Otros títulos de deuda</w:t>
            </w:r>
          </w:p>
        </w:tc>
        <w:tc>
          <w:tcPr>
            <w:tcW w:w="1618" w:type="dxa"/>
            <w:tcBorders>
              <w:bottom w:val="single" w:sz="4" w:space="0" w:color="000000"/>
            </w:tcBorders>
            <w:shd w:val="clear" w:color="auto" w:fill="auto"/>
          </w:tcPr>
          <w:p w14:paraId="03FE1DB1" w14:textId="77777777" w:rsidR="00F33432" w:rsidRPr="00287DFB" w:rsidRDefault="00F33432" w:rsidP="00EE4A53">
            <w:pPr>
              <w:widowControl w:val="0"/>
              <w:autoSpaceDE w:val="0"/>
              <w:autoSpaceDN w:val="0"/>
              <w:spacing w:before="46"/>
              <w:ind w:right="181"/>
              <w:jc w:val="right"/>
              <w:rPr>
                <w:rFonts w:eastAsia="Arial"/>
                <w:sz w:val="20"/>
                <w:szCs w:val="20"/>
                <w:lang w:val="es-ES"/>
              </w:rPr>
            </w:pPr>
            <w:r w:rsidRPr="00287DFB">
              <w:rPr>
                <w:rFonts w:eastAsia="Arial"/>
                <w:w w:val="95"/>
                <w:sz w:val="20"/>
                <w:szCs w:val="20"/>
                <w:lang w:val="es-ES"/>
              </w:rPr>
              <w:t>126.681</w:t>
            </w:r>
          </w:p>
        </w:tc>
        <w:tc>
          <w:tcPr>
            <w:tcW w:w="1385" w:type="dxa"/>
            <w:tcBorders>
              <w:bottom w:val="single" w:sz="4" w:space="0" w:color="000000"/>
            </w:tcBorders>
            <w:shd w:val="clear" w:color="auto" w:fill="auto"/>
          </w:tcPr>
          <w:p w14:paraId="46C5C626" w14:textId="77777777" w:rsidR="00F33432" w:rsidRPr="00287DFB" w:rsidRDefault="00F33432" w:rsidP="00EE4A53">
            <w:pPr>
              <w:widowControl w:val="0"/>
              <w:autoSpaceDE w:val="0"/>
              <w:autoSpaceDN w:val="0"/>
              <w:spacing w:before="46"/>
              <w:ind w:right="68"/>
              <w:jc w:val="right"/>
              <w:rPr>
                <w:rFonts w:eastAsia="Arial"/>
                <w:sz w:val="20"/>
                <w:szCs w:val="20"/>
                <w:lang w:val="es-ES"/>
              </w:rPr>
            </w:pPr>
            <w:r w:rsidRPr="00287DFB">
              <w:rPr>
                <w:rFonts w:eastAsia="Arial"/>
                <w:w w:val="95"/>
                <w:sz w:val="20"/>
                <w:szCs w:val="20"/>
                <w:lang w:val="es-ES"/>
              </w:rPr>
              <w:t>22.413</w:t>
            </w:r>
          </w:p>
        </w:tc>
      </w:tr>
      <w:tr w:rsidR="00F33432" w:rsidRPr="00287DFB" w14:paraId="41BA0DE5" w14:textId="77777777" w:rsidTr="00EE4A53">
        <w:trPr>
          <w:trHeight w:val="283"/>
        </w:trPr>
        <w:tc>
          <w:tcPr>
            <w:tcW w:w="6207" w:type="dxa"/>
            <w:shd w:val="clear" w:color="auto" w:fill="auto"/>
          </w:tcPr>
          <w:p w14:paraId="7FC10332" w14:textId="77777777" w:rsidR="00F33432" w:rsidRPr="00287DFB" w:rsidRDefault="00F33432" w:rsidP="005711AC">
            <w:pPr>
              <w:widowControl w:val="0"/>
              <w:autoSpaceDE w:val="0"/>
              <w:autoSpaceDN w:val="0"/>
              <w:spacing w:before="36"/>
              <w:ind w:left="69"/>
              <w:jc w:val="left"/>
              <w:rPr>
                <w:rFonts w:eastAsia="Arial"/>
                <w:sz w:val="20"/>
                <w:szCs w:val="20"/>
                <w:lang w:val="es-ES"/>
              </w:rPr>
            </w:pPr>
            <w:r w:rsidRPr="00287DFB">
              <w:rPr>
                <w:rFonts w:eastAsia="Arial"/>
                <w:sz w:val="20"/>
                <w:szCs w:val="20"/>
                <w:lang w:val="es-ES"/>
              </w:rPr>
              <w:t>Préstamos y Otras financiaciones según</w:t>
            </w:r>
            <w:r w:rsidR="00264C23">
              <w:rPr>
                <w:rFonts w:eastAsia="Arial"/>
                <w:sz w:val="20"/>
                <w:szCs w:val="20"/>
                <w:lang w:val="es-ES"/>
              </w:rPr>
              <w:t xml:space="preserve"> </w:t>
            </w:r>
            <w:r w:rsidR="00264C23" w:rsidRPr="00287DFB">
              <w:rPr>
                <w:sz w:val="20"/>
                <w:szCs w:val="20"/>
                <w:lang w:eastAsia="es-ES"/>
              </w:rPr>
              <w:t xml:space="preserve">categoría de cartera </w:t>
            </w:r>
            <w:r w:rsidR="00264C23">
              <w:rPr>
                <w:sz w:val="20"/>
                <w:szCs w:val="20"/>
                <w:lang w:eastAsia="es-ES"/>
              </w:rPr>
              <w:t>por</w:t>
            </w:r>
            <w:r w:rsidR="00264C23" w:rsidRPr="00287DFB">
              <w:rPr>
                <w:sz w:val="20"/>
                <w:szCs w:val="20"/>
                <w:lang w:eastAsia="es-ES"/>
              </w:rPr>
              <w:t xml:space="preserve"> riesgo</w:t>
            </w:r>
            <w:r w:rsidR="00264C23" w:rsidRPr="00287DFB" w:rsidDel="00264C23">
              <w:rPr>
                <w:rFonts w:eastAsia="Arial"/>
                <w:sz w:val="20"/>
                <w:szCs w:val="20"/>
                <w:lang w:val="es-ES"/>
              </w:rPr>
              <w:t xml:space="preserve"> </w:t>
            </w:r>
          </w:p>
        </w:tc>
        <w:tc>
          <w:tcPr>
            <w:tcW w:w="1618" w:type="dxa"/>
            <w:tcBorders>
              <w:top w:val="single" w:sz="4" w:space="0" w:color="000000"/>
              <w:bottom w:val="double" w:sz="2" w:space="0" w:color="000000"/>
            </w:tcBorders>
            <w:shd w:val="clear" w:color="auto" w:fill="auto"/>
          </w:tcPr>
          <w:p w14:paraId="2AA49A9D" w14:textId="77777777" w:rsidR="00F33432" w:rsidRPr="00287DFB" w:rsidRDefault="00F33432" w:rsidP="00EE4A53">
            <w:pPr>
              <w:widowControl w:val="0"/>
              <w:autoSpaceDE w:val="0"/>
              <w:autoSpaceDN w:val="0"/>
              <w:spacing w:before="46"/>
              <w:ind w:right="181"/>
              <w:jc w:val="right"/>
              <w:rPr>
                <w:rFonts w:eastAsia="Arial"/>
                <w:b/>
                <w:sz w:val="20"/>
                <w:szCs w:val="20"/>
                <w:lang w:val="es-ES"/>
              </w:rPr>
            </w:pPr>
            <w:r w:rsidRPr="00287DFB">
              <w:rPr>
                <w:rFonts w:eastAsia="Arial"/>
                <w:b/>
                <w:w w:val="95"/>
                <w:sz w:val="20"/>
                <w:szCs w:val="20"/>
                <w:lang w:val="es-ES"/>
              </w:rPr>
              <w:t>9.428.869</w:t>
            </w:r>
          </w:p>
        </w:tc>
        <w:tc>
          <w:tcPr>
            <w:tcW w:w="1385" w:type="dxa"/>
            <w:tcBorders>
              <w:top w:val="single" w:sz="4" w:space="0" w:color="000000"/>
              <w:bottom w:val="double" w:sz="2" w:space="0" w:color="000000"/>
            </w:tcBorders>
            <w:shd w:val="clear" w:color="auto" w:fill="auto"/>
          </w:tcPr>
          <w:p w14:paraId="07CC3FD9" w14:textId="77777777" w:rsidR="00F33432" w:rsidRPr="00287DFB" w:rsidRDefault="00F33432" w:rsidP="00EE4A53">
            <w:pPr>
              <w:widowControl w:val="0"/>
              <w:autoSpaceDE w:val="0"/>
              <w:autoSpaceDN w:val="0"/>
              <w:spacing w:before="46"/>
              <w:ind w:right="68"/>
              <w:jc w:val="right"/>
              <w:rPr>
                <w:rFonts w:eastAsia="Arial"/>
                <w:b/>
                <w:sz w:val="20"/>
                <w:szCs w:val="20"/>
                <w:lang w:val="es-ES"/>
              </w:rPr>
            </w:pPr>
            <w:r w:rsidRPr="00287DFB">
              <w:rPr>
                <w:rFonts w:eastAsia="Arial"/>
                <w:b/>
                <w:w w:val="95"/>
                <w:sz w:val="20"/>
                <w:szCs w:val="20"/>
                <w:lang w:val="es-ES"/>
              </w:rPr>
              <w:t>10.028.088</w:t>
            </w:r>
          </w:p>
        </w:tc>
      </w:tr>
    </w:tbl>
    <w:p w14:paraId="19B3EE86" w14:textId="77777777" w:rsidR="00F33432" w:rsidRPr="00287DFB" w:rsidRDefault="00F33432" w:rsidP="00F33432">
      <w:pPr>
        <w:widowControl w:val="0"/>
        <w:ind w:left="360"/>
        <w:jc w:val="both"/>
        <w:rPr>
          <w:sz w:val="20"/>
          <w:szCs w:val="20"/>
          <w:lang w:eastAsia="es-ES"/>
        </w:rPr>
      </w:pPr>
      <w:r w:rsidRPr="00287DFB">
        <w:rPr>
          <w:sz w:val="20"/>
          <w:szCs w:val="20"/>
          <w:lang w:eastAsia="es-ES"/>
        </w:rPr>
        <w:t>(2) Incluye los créditos clasificados como irrecuperables registrados en partidas fuera de balance.</w:t>
      </w:r>
    </w:p>
    <w:p w14:paraId="26D24679" w14:textId="77777777" w:rsidR="00F33432" w:rsidRPr="00287DFB" w:rsidRDefault="00F33432" w:rsidP="00F33432">
      <w:pPr>
        <w:widowControl w:val="0"/>
        <w:jc w:val="both"/>
        <w:rPr>
          <w:b/>
          <w:sz w:val="20"/>
          <w:szCs w:val="20"/>
          <w:lang w:eastAsia="es-ES"/>
        </w:rPr>
      </w:pPr>
    </w:p>
    <w:p w14:paraId="6BE667D8" w14:textId="77777777" w:rsidR="00F33432" w:rsidRPr="00287DFB" w:rsidRDefault="00F33432" w:rsidP="00F33432">
      <w:pPr>
        <w:widowControl w:val="0"/>
        <w:jc w:val="both"/>
        <w:rPr>
          <w:i/>
          <w:sz w:val="20"/>
        </w:rPr>
      </w:pPr>
      <w:r w:rsidRPr="00287DFB">
        <w:rPr>
          <w:i/>
          <w:sz w:val="20"/>
          <w:szCs w:val="20"/>
          <w:lang w:eastAsia="es-ES"/>
        </w:rPr>
        <w:t>Cartera de Títulos públicos y privados</w:t>
      </w:r>
    </w:p>
    <w:p w14:paraId="012ACC26" w14:textId="77777777" w:rsidR="00F33432" w:rsidRPr="00287DFB" w:rsidRDefault="00F33432" w:rsidP="00F33432">
      <w:pPr>
        <w:widowControl w:val="0"/>
        <w:jc w:val="both"/>
        <w:rPr>
          <w:sz w:val="20"/>
          <w:szCs w:val="20"/>
          <w:lang w:eastAsia="es-ES"/>
        </w:rPr>
      </w:pPr>
    </w:p>
    <w:p w14:paraId="61E678E3" w14:textId="77777777" w:rsidR="00425440" w:rsidRPr="00287DFB" w:rsidRDefault="00425440" w:rsidP="00425440">
      <w:pPr>
        <w:widowControl w:val="0"/>
        <w:jc w:val="both"/>
        <w:rPr>
          <w:sz w:val="20"/>
          <w:szCs w:val="20"/>
          <w:lang w:eastAsia="es-ES"/>
        </w:rPr>
      </w:pPr>
      <w:r w:rsidRPr="00287DFB">
        <w:rPr>
          <w:sz w:val="20"/>
          <w:szCs w:val="20"/>
          <w:lang w:eastAsia="es-ES"/>
        </w:rPr>
        <w:t xml:space="preserve">La cartera de valores negociables de CFA al 30 de junio de 2020 representa el </w:t>
      </w:r>
      <w:r w:rsidR="007C5C06" w:rsidRPr="00287DFB">
        <w:rPr>
          <w:sz w:val="20"/>
          <w:szCs w:val="20"/>
          <w:lang w:eastAsia="es-ES"/>
        </w:rPr>
        <w:t>9,90</w:t>
      </w:r>
      <w:r w:rsidRPr="00287DFB">
        <w:rPr>
          <w:sz w:val="20"/>
          <w:szCs w:val="20"/>
          <w:lang w:eastAsia="es-ES"/>
        </w:rPr>
        <w:t>%de su activo y corresponden a títulos públicos y letras del BCRA, e inversiones en instrumentos de patrimonio.</w:t>
      </w:r>
    </w:p>
    <w:p w14:paraId="61B88750" w14:textId="77777777" w:rsidR="00425440" w:rsidRPr="00287DFB" w:rsidRDefault="00425440" w:rsidP="00F33432">
      <w:pPr>
        <w:widowControl w:val="0"/>
        <w:jc w:val="both"/>
        <w:rPr>
          <w:sz w:val="20"/>
          <w:szCs w:val="20"/>
          <w:lang w:eastAsia="es-ES"/>
        </w:rPr>
      </w:pPr>
    </w:p>
    <w:p w14:paraId="7F2BEE1C" w14:textId="77777777" w:rsidR="00F33432" w:rsidRPr="00287DFB" w:rsidRDefault="00F33432" w:rsidP="00F33432">
      <w:pPr>
        <w:widowControl w:val="0"/>
        <w:jc w:val="both"/>
        <w:rPr>
          <w:sz w:val="20"/>
          <w:szCs w:val="20"/>
        </w:rPr>
      </w:pPr>
      <w:r w:rsidRPr="00287DFB">
        <w:rPr>
          <w:sz w:val="20"/>
          <w:szCs w:val="20"/>
        </w:rPr>
        <w:t>El siguiente cuadro muestra el detalle de valores negociables privados y públicos en cartera al 30 de junio de 2020, presentados en forma comparativa con el ejercicio finalizado el 31 de diciembre 2019</w:t>
      </w:r>
      <w:r w:rsidR="00764DD7" w:rsidRPr="00287DFB">
        <w:rPr>
          <w:sz w:val="20"/>
          <w:szCs w:val="20"/>
        </w:rPr>
        <w:t xml:space="preserve"> (información </w:t>
      </w:r>
      <w:r w:rsidR="00742E1D" w:rsidRPr="00287DFB">
        <w:rPr>
          <w:sz w:val="20"/>
          <w:szCs w:val="20"/>
        </w:rPr>
        <w:t xml:space="preserve">expresada </w:t>
      </w:r>
      <w:r w:rsidR="00764DD7" w:rsidRPr="00287DFB">
        <w:rPr>
          <w:sz w:val="20"/>
          <w:szCs w:val="20"/>
        </w:rPr>
        <w:t>en moneda homogénea, ajustada por inflación a junio 2020)</w:t>
      </w:r>
      <w:r w:rsidRPr="00287DFB">
        <w:rPr>
          <w:sz w:val="20"/>
          <w:szCs w:val="20"/>
        </w:rPr>
        <w:t>:</w:t>
      </w:r>
    </w:p>
    <w:p w14:paraId="535AB782" w14:textId="77777777" w:rsidR="00F33432" w:rsidRPr="00287DFB" w:rsidRDefault="00F33432" w:rsidP="00F33432">
      <w:pPr>
        <w:widowControl w:val="0"/>
        <w:jc w:val="both"/>
        <w:sectPr w:rsidR="00F33432" w:rsidRPr="00287DFB" w:rsidSect="005711AC">
          <w:footerReference w:type="default" r:id="rId37"/>
          <w:type w:val="nextColumn"/>
          <w:pgSz w:w="11910" w:h="16850"/>
          <w:pgMar w:top="1560" w:right="1140" w:bottom="980" w:left="1380" w:header="0" w:footer="703" w:gutter="0"/>
          <w:cols w:space="708"/>
          <w:docGrid w:linePitch="326"/>
        </w:sectPr>
      </w:pPr>
    </w:p>
    <w:p w14:paraId="5A3EE27F" w14:textId="77777777" w:rsidR="00F33432" w:rsidRPr="00287DFB" w:rsidRDefault="00F33432" w:rsidP="00F33432">
      <w:pPr>
        <w:widowControl w:val="0"/>
        <w:jc w:val="both"/>
      </w:pPr>
    </w:p>
    <w:tbl>
      <w:tblPr>
        <w:tblW w:w="14214" w:type="dxa"/>
        <w:jc w:val="center"/>
        <w:tblLayout w:type="fixed"/>
        <w:tblCellMar>
          <w:left w:w="0" w:type="dxa"/>
          <w:right w:w="0" w:type="dxa"/>
        </w:tblCellMar>
        <w:tblLook w:val="01E0" w:firstRow="1" w:lastRow="1" w:firstColumn="1" w:lastColumn="1" w:noHBand="0" w:noVBand="0"/>
      </w:tblPr>
      <w:tblGrid>
        <w:gridCol w:w="3432"/>
        <w:gridCol w:w="873"/>
        <w:gridCol w:w="25"/>
        <w:gridCol w:w="806"/>
        <w:gridCol w:w="797"/>
        <w:gridCol w:w="5137"/>
        <w:gridCol w:w="777"/>
        <w:gridCol w:w="830"/>
        <w:gridCol w:w="844"/>
        <w:gridCol w:w="693"/>
      </w:tblGrid>
      <w:tr w:rsidR="005711AC" w:rsidRPr="00287DFB" w14:paraId="05DCA8E3" w14:textId="77777777" w:rsidTr="005711AC">
        <w:trPr>
          <w:trHeight w:val="239"/>
          <w:jc w:val="center"/>
        </w:trPr>
        <w:tc>
          <w:tcPr>
            <w:tcW w:w="6189" w:type="dxa"/>
            <w:gridSpan w:val="2"/>
            <w:shd w:val="clear" w:color="auto" w:fill="auto"/>
          </w:tcPr>
          <w:p w14:paraId="39840E09" w14:textId="77777777" w:rsidR="00B11A18" w:rsidRPr="00287DFB" w:rsidRDefault="00B11A18" w:rsidP="00B11A18">
            <w:pPr>
              <w:widowControl w:val="0"/>
              <w:autoSpaceDE w:val="0"/>
              <w:autoSpaceDN w:val="0"/>
              <w:rPr>
                <w:rFonts w:eastAsia="Arial"/>
                <w:sz w:val="18"/>
                <w:szCs w:val="18"/>
                <w:lang w:val="es-ES"/>
              </w:rPr>
            </w:pPr>
          </w:p>
        </w:tc>
        <w:tc>
          <w:tcPr>
            <w:tcW w:w="9719" w:type="dxa"/>
            <w:gridSpan w:val="4"/>
            <w:shd w:val="clear" w:color="auto" w:fill="auto"/>
          </w:tcPr>
          <w:p w14:paraId="1A1B3854" w14:textId="77777777" w:rsidR="00F33432" w:rsidRPr="005711AC" w:rsidRDefault="00F33432" w:rsidP="005711AC">
            <w:pPr>
              <w:widowControl w:val="0"/>
              <w:autoSpaceDE w:val="0"/>
              <w:autoSpaceDN w:val="0"/>
              <w:spacing w:line="178" w:lineRule="exact"/>
              <w:ind w:right="784"/>
              <w:jc w:val="right"/>
              <w:rPr>
                <w:rFonts w:eastAsia="Arial"/>
                <w:b/>
                <w:sz w:val="18"/>
                <w:lang w:val="es-ES"/>
              </w:rPr>
            </w:pPr>
            <w:r w:rsidRPr="00287DFB">
              <w:rPr>
                <w:rFonts w:eastAsia="Arial"/>
                <w:b/>
                <w:w w:val="95"/>
                <w:sz w:val="18"/>
                <w:szCs w:val="18"/>
                <w:lang w:val="es-ES"/>
              </w:rPr>
              <w:t>TENENCIA</w:t>
            </w:r>
          </w:p>
        </w:tc>
        <w:tc>
          <w:tcPr>
            <w:tcW w:w="1111" w:type="dxa"/>
            <w:tcBorders>
              <w:bottom w:val="single" w:sz="4" w:space="0" w:color="000000"/>
            </w:tcBorders>
            <w:shd w:val="clear" w:color="auto" w:fill="auto"/>
          </w:tcPr>
          <w:p w14:paraId="214CA5D1" w14:textId="77777777" w:rsidR="00F33432" w:rsidRPr="00287DFB" w:rsidRDefault="00F33432" w:rsidP="00EE4A53">
            <w:pPr>
              <w:widowControl w:val="0"/>
              <w:autoSpaceDE w:val="0"/>
              <w:autoSpaceDN w:val="0"/>
              <w:rPr>
                <w:rFonts w:eastAsia="Arial"/>
                <w:sz w:val="18"/>
                <w:szCs w:val="18"/>
                <w:lang w:val="es-ES"/>
              </w:rPr>
            </w:pPr>
          </w:p>
        </w:tc>
        <w:tc>
          <w:tcPr>
            <w:tcW w:w="1187" w:type="dxa"/>
            <w:tcBorders>
              <w:bottom w:val="single" w:sz="4" w:space="0" w:color="000000"/>
            </w:tcBorders>
            <w:shd w:val="clear" w:color="auto" w:fill="auto"/>
          </w:tcPr>
          <w:p w14:paraId="1481F85A" w14:textId="77777777" w:rsidR="00F33432" w:rsidRPr="00287DFB" w:rsidRDefault="00F33432" w:rsidP="00EE4A53">
            <w:pPr>
              <w:widowControl w:val="0"/>
              <w:autoSpaceDE w:val="0"/>
              <w:autoSpaceDN w:val="0"/>
              <w:rPr>
                <w:rFonts w:eastAsia="Arial"/>
                <w:sz w:val="18"/>
                <w:szCs w:val="18"/>
                <w:lang w:val="es-ES"/>
              </w:rPr>
            </w:pPr>
          </w:p>
        </w:tc>
        <w:tc>
          <w:tcPr>
            <w:tcW w:w="1207" w:type="dxa"/>
            <w:tcBorders>
              <w:bottom w:val="single" w:sz="4" w:space="0" w:color="000000"/>
            </w:tcBorders>
            <w:shd w:val="clear" w:color="auto" w:fill="auto"/>
          </w:tcPr>
          <w:p w14:paraId="59215BBA" w14:textId="77777777" w:rsidR="00F33432" w:rsidRPr="005711AC" w:rsidRDefault="00F33432" w:rsidP="005711AC">
            <w:pPr>
              <w:widowControl w:val="0"/>
              <w:autoSpaceDE w:val="0"/>
              <w:autoSpaceDN w:val="0"/>
              <w:spacing w:line="178" w:lineRule="exact"/>
              <w:ind w:left="106"/>
              <w:rPr>
                <w:rFonts w:eastAsia="Arial"/>
                <w:b/>
                <w:sz w:val="18"/>
                <w:lang w:val="es-ES"/>
              </w:rPr>
            </w:pPr>
            <w:r w:rsidRPr="00287DFB">
              <w:rPr>
                <w:rFonts w:eastAsia="Arial"/>
                <w:b/>
                <w:sz w:val="18"/>
                <w:szCs w:val="18"/>
                <w:lang w:val="es-ES"/>
              </w:rPr>
              <w:t>POSICIÓN</w:t>
            </w:r>
          </w:p>
        </w:tc>
        <w:tc>
          <w:tcPr>
            <w:tcW w:w="990" w:type="dxa"/>
            <w:tcBorders>
              <w:bottom w:val="single" w:sz="4" w:space="0" w:color="000000"/>
            </w:tcBorders>
            <w:shd w:val="clear" w:color="auto" w:fill="auto"/>
          </w:tcPr>
          <w:p w14:paraId="6FC8CFE6"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0A2FBF77" w14:textId="77777777" w:rsidTr="00EE4A53">
        <w:trPr>
          <w:trHeight w:val="689"/>
          <w:jc w:val="center"/>
        </w:trPr>
        <w:tc>
          <w:tcPr>
            <w:tcW w:w="4938" w:type="dxa"/>
            <w:tcBorders>
              <w:bottom w:val="single" w:sz="4" w:space="0" w:color="000000"/>
            </w:tcBorders>
            <w:shd w:val="clear" w:color="auto" w:fill="auto"/>
          </w:tcPr>
          <w:p w14:paraId="7D47C987" w14:textId="77777777" w:rsidR="00F33432" w:rsidRPr="00287DFB" w:rsidRDefault="00F33432" w:rsidP="00EE4A53">
            <w:pPr>
              <w:widowControl w:val="0"/>
              <w:autoSpaceDE w:val="0"/>
              <w:autoSpaceDN w:val="0"/>
              <w:spacing w:before="9"/>
              <w:rPr>
                <w:rFonts w:eastAsia="Arial"/>
                <w:sz w:val="18"/>
                <w:szCs w:val="18"/>
                <w:lang w:val="es-ES"/>
              </w:rPr>
            </w:pPr>
          </w:p>
          <w:p w14:paraId="460B41AB" w14:textId="77777777" w:rsidR="00F33432" w:rsidRPr="00287DFB" w:rsidRDefault="00F33432" w:rsidP="00EE4A53">
            <w:pPr>
              <w:widowControl w:val="0"/>
              <w:autoSpaceDE w:val="0"/>
              <w:autoSpaceDN w:val="0"/>
              <w:ind w:left="1906" w:right="1888"/>
              <w:rPr>
                <w:rFonts w:eastAsia="Arial"/>
                <w:b/>
                <w:sz w:val="18"/>
                <w:szCs w:val="18"/>
                <w:lang w:val="es-ES"/>
              </w:rPr>
            </w:pPr>
            <w:r w:rsidRPr="00287DFB">
              <w:rPr>
                <w:rFonts w:eastAsia="Arial"/>
                <w:b/>
                <w:sz w:val="18"/>
                <w:szCs w:val="18"/>
                <w:lang w:val="es-ES"/>
              </w:rPr>
              <w:t>Denominación</w:t>
            </w:r>
          </w:p>
        </w:tc>
        <w:tc>
          <w:tcPr>
            <w:tcW w:w="1284" w:type="dxa"/>
            <w:gridSpan w:val="2"/>
            <w:tcBorders>
              <w:bottom w:val="single" w:sz="4" w:space="0" w:color="000000"/>
            </w:tcBorders>
            <w:shd w:val="clear" w:color="auto" w:fill="auto"/>
          </w:tcPr>
          <w:p w14:paraId="38E32041" w14:textId="77777777" w:rsidR="00F33432" w:rsidRPr="00287DFB" w:rsidRDefault="00F33432" w:rsidP="00EE4A53">
            <w:pPr>
              <w:widowControl w:val="0"/>
              <w:autoSpaceDE w:val="0"/>
              <w:autoSpaceDN w:val="0"/>
              <w:spacing w:before="9"/>
              <w:rPr>
                <w:rFonts w:eastAsia="Arial"/>
                <w:sz w:val="18"/>
                <w:szCs w:val="18"/>
                <w:lang w:val="es-ES"/>
              </w:rPr>
            </w:pPr>
          </w:p>
          <w:p w14:paraId="7C591D00" w14:textId="77777777" w:rsidR="00F33432" w:rsidRPr="00287DFB" w:rsidRDefault="00F33432" w:rsidP="00EE4A53">
            <w:pPr>
              <w:widowControl w:val="0"/>
              <w:autoSpaceDE w:val="0"/>
              <w:autoSpaceDN w:val="0"/>
              <w:ind w:left="119" w:right="92"/>
              <w:rPr>
                <w:rFonts w:eastAsia="Arial"/>
                <w:b/>
                <w:sz w:val="18"/>
                <w:szCs w:val="18"/>
                <w:lang w:val="es-ES"/>
              </w:rPr>
            </w:pPr>
            <w:r w:rsidRPr="00287DFB">
              <w:rPr>
                <w:rFonts w:eastAsia="Arial"/>
                <w:b/>
                <w:sz w:val="18"/>
                <w:szCs w:val="18"/>
                <w:lang w:val="es-ES"/>
              </w:rPr>
              <w:t>Identificación</w:t>
            </w:r>
          </w:p>
        </w:tc>
        <w:tc>
          <w:tcPr>
            <w:tcW w:w="1153" w:type="dxa"/>
            <w:tcBorders>
              <w:top w:val="single" w:sz="4" w:space="0" w:color="000000"/>
              <w:bottom w:val="single" w:sz="4" w:space="0" w:color="000000"/>
            </w:tcBorders>
            <w:shd w:val="clear" w:color="auto" w:fill="auto"/>
          </w:tcPr>
          <w:p w14:paraId="01BA7C78" w14:textId="77777777" w:rsidR="00F33432" w:rsidRPr="00287DFB" w:rsidRDefault="00F33432" w:rsidP="00EE4A53">
            <w:pPr>
              <w:widowControl w:val="0"/>
              <w:autoSpaceDE w:val="0"/>
              <w:autoSpaceDN w:val="0"/>
              <w:spacing w:before="158"/>
              <w:ind w:left="179" w:right="153" w:firstLine="200"/>
              <w:rPr>
                <w:rFonts w:eastAsia="Arial"/>
                <w:b/>
                <w:sz w:val="18"/>
                <w:szCs w:val="18"/>
                <w:lang w:val="es-ES"/>
              </w:rPr>
            </w:pPr>
            <w:r w:rsidRPr="00287DFB">
              <w:rPr>
                <w:rFonts w:eastAsia="Arial"/>
                <w:b/>
                <w:sz w:val="18"/>
                <w:szCs w:val="18"/>
                <w:lang w:val="es-ES"/>
              </w:rPr>
              <w:t>Valor Razonable</w:t>
            </w:r>
          </w:p>
        </w:tc>
        <w:tc>
          <w:tcPr>
            <w:tcW w:w="1139" w:type="dxa"/>
            <w:tcBorders>
              <w:top w:val="single" w:sz="4" w:space="0" w:color="000000"/>
              <w:bottom w:val="single" w:sz="4" w:space="0" w:color="000000"/>
            </w:tcBorders>
            <w:shd w:val="clear" w:color="auto" w:fill="auto"/>
          </w:tcPr>
          <w:p w14:paraId="6A45B79F" w14:textId="77777777" w:rsidR="00F33432" w:rsidRPr="00287DFB" w:rsidRDefault="00F33432" w:rsidP="00EE4A53">
            <w:pPr>
              <w:widowControl w:val="0"/>
              <w:autoSpaceDE w:val="0"/>
              <w:autoSpaceDN w:val="0"/>
              <w:spacing w:before="67"/>
              <w:ind w:left="172" w:right="165" w:firstLine="2"/>
              <w:rPr>
                <w:rFonts w:eastAsia="Arial"/>
                <w:b/>
                <w:sz w:val="18"/>
                <w:szCs w:val="18"/>
                <w:lang w:val="es-ES"/>
              </w:rPr>
            </w:pPr>
            <w:r w:rsidRPr="00287DFB">
              <w:rPr>
                <w:rFonts w:eastAsia="Arial"/>
                <w:b/>
                <w:sz w:val="18"/>
                <w:szCs w:val="18"/>
                <w:lang w:val="es-ES"/>
              </w:rPr>
              <w:t xml:space="preserve">Nivel de Valor </w:t>
            </w:r>
            <w:r w:rsidRPr="00287DFB">
              <w:rPr>
                <w:rFonts w:eastAsia="Arial"/>
                <w:b/>
                <w:w w:val="95"/>
                <w:sz w:val="18"/>
                <w:szCs w:val="18"/>
                <w:lang w:val="es-ES"/>
              </w:rPr>
              <w:t>Razonable</w:t>
            </w:r>
          </w:p>
        </w:tc>
        <w:tc>
          <w:tcPr>
            <w:tcW w:w="1205" w:type="dxa"/>
            <w:tcBorders>
              <w:top w:val="single" w:sz="4" w:space="0" w:color="000000"/>
              <w:bottom w:val="single" w:sz="4" w:space="0" w:color="000000"/>
            </w:tcBorders>
            <w:shd w:val="clear" w:color="auto" w:fill="auto"/>
          </w:tcPr>
          <w:p w14:paraId="0FA2392A" w14:textId="77777777" w:rsidR="00F33432" w:rsidRPr="00287DFB" w:rsidRDefault="00F33432" w:rsidP="00EE4A53">
            <w:pPr>
              <w:widowControl w:val="0"/>
              <w:autoSpaceDE w:val="0"/>
              <w:autoSpaceDN w:val="0"/>
              <w:spacing w:before="67"/>
              <w:ind w:left="179" w:right="224"/>
              <w:rPr>
                <w:rFonts w:eastAsia="Arial"/>
                <w:b/>
                <w:sz w:val="18"/>
                <w:szCs w:val="18"/>
                <w:lang w:val="es-ES"/>
              </w:rPr>
            </w:pPr>
            <w:r w:rsidRPr="00287DFB">
              <w:rPr>
                <w:rFonts w:eastAsia="Arial"/>
                <w:b/>
                <w:sz w:val="18"/>
                <w:szCs w:val="18"/>
                <w:lang w:val="es-ES"/>
              </w:rPr>
              <w:t xml:space="preserve">Saldo de libros </w:t>
            </w:r>
            <w:r w:rsidRPr="00287DFB">
              <w:rPr>
                <w:rFonts w:eastAsia="Arial"/>
                <w:b/>
                <w:w w:val="95"/>
                <w:sz w:val="18"/>
                <w:szCs w:val="18"/>
                <w:lang w:val="es-ES"/>
              </w:rPr>
              <w:t>30/06/2020</w:t>
            </w:r>
          </w:p>
        </w:tc>
        <w:tc>
          <w:tcPr>
            <w:tcW w:w="1111" w:type="dxa"/>
            <w:tcBorders>
              <w:top w:val="single" w:sz="4" w:space="0" w:color="000000"/>
              <w:bottom w:val="single" w:sz="4" w:space="0" w:color="000000"/>
            </w:tcBorders>
            <w:shd w:val="clear" w:color="auto" w:fill="auto"/>
          </w:tcPr>
          <w:p w14:paraId="5D77C80A" w14:textId="77777777" w:rsidR="00F33432" w:rsidRPr="00287DFB" w:rsidRDefault="00F33432" w:rsidP="00EE4A53">
            <w:pPr>
              <w:widowControl w:val="0"/>
              <w:autoSpaceDE w:val="0"/>
              <w:autoSpaceDN w:val="0"/>
              <w:spacing w:before="67"/>
              <w:ind w:left="121" w:right="189"/>
              <w:rPr>
                <w:rFonts w:eastAsia="Arial"/>
                <w:b/>
                <w:sz w:val="18"/>
                <w:szCs w:val="18"/>
                <w:lang w:val="es-ES"/>
              </w:rPr>
            </w:pPr>
            <w:r w:rsidRPr="00287DFB">
              <w:rPr>
                <w:rFonts w:eastAsia="Arial"/>
                <w:b/>
                <w:sz w:val="18"/>
                <w:szCs w:val="18"/>
                <w:lang w:val="es-ES"/>
              </w:rPr>
              <w:t xml:space="preserve">Saldo de libros </w:t>
            </w:r>
            <w:r w:rsidRPr="00287DFB">
              <w:rPr>
                <w:rFonts w:eastAsia="Arial"/>
                <w:b/>
                <w:w w:val="95"/>
                <w:sz w:val="18"/>
                <w:szCs w:val="18"/>
                <w:lang w:val="es-ES"/>
              </w:rPr>
              <w:t>31/12/2019</w:t>
            </w:r>
          </w:p>
        </w:tc>
        <w:tc>
          <w:tcPr>
            <w:tcW w:w="1187" w:type="dxa"/>
            <w:tcBorders>
              <w:top w:val="single" w:sz="4" w:space="0" w:color="000000"/>
              <w:bottom w:val="single" w:sz="4" w:space="0" w:color="000000"/>
            </w:tcBorders>
            <w:shd w:val="clear" w:color="auto" w:fill="auto"/>
          </w:tcPr>
          <w:p w14:paraId="574201EC" w14:textId="77777777" w:rsidR="00F33432" w:rsidRPr="00287DFB" w:rsidRDefault="00F33432" w:rsidP="00EE4A53">
            <w:pPr>
              <w:widowControl w:val="0"/>
              <w:autoSpaceDE w:val="0"/>
              <w:autoSpaceDN w:val="0"/>
              <w:spacing w:before="158"/>
              <w:ind w:left="201" w:right="142" w:hanging="119"/>
              <w:rPr>
                <w:rFonts w:eastAsia="Arial"/>
                <w:b/>
                <w:sz w:val="18"/>
                <w:szCs w:val="18"/>
                <w:lang w:val="es-ES"/>
              </w:rPr>
            </w:pPr>
            <w:r w:rsidRPr="00287DFB">
              <w:rPr>
                <w:rFonts w:eastAsia="Arial"/>
                <w:b/>
                <w:sz w:val="18"/>
                <w:szCs w:val="18"/>
                <w:lang w:val="es-ES"/>
              </w:rPr>
              <w:t>Posición sin opciones</w:t>
            </w:r>
          </w:p>
        </w:tc>
        <w:tc>
          <w:tcPr>
            <w:tcW w:w="1207" w:type="dxa"/>
            <w:tcBorders>
              <w:top w:val="single" w:sz="4" w:space="0" w:color="000000"/>
              <w:bottom w:val="single" w:sz="4" w:space="0" w:color="000000"/>
            </w:tcBorders>
            <w:shd w:val="clear" w:color="auto" w:fill="auto"/>
          </w:tcPr>
          <w:p w14:paraId="1A508FDB" w14:textId="77777777" w:rsidR="00F33432" w:rsidRPr="00287DFB" w:rsidRDefault="00F33432" w:rsidP="00EE4A53">
            <w:pPr>
              <w:widowControl w:val="0"/>
              <w:autoSpaceDE w:val="0"/>
              <w:autoSpaceDN w:val="0"/>
              <w:spacing w:before="9"/>
              <w:rPr>
                <w:rFonts w:eastAsia="Arial"/>
                <w:sz w:val="18"/>
                <w:szCs w:val="18"/>
                <w:lang w:val="es-ES"/>
              </w:rPr>
            </w:pPr>
          </w:p>
          <w:p w14:paraId="1FAB8539" w14:textId="77777777" w:rsidR="00F33432" w:rsidRPr="00287DFB" w:rsidRDefault="00F33432" w:rsidP="00EE4A53">
            <w:pPr>
              <w:widowControl w:val="0"/>
              <w:autoSpaceDE w:val="0"/>
              <w:autoSpaceDN w:val="0"/>
              <w:ind w:left="135"/>
              <w:rPr>
                <w:rFonts w:eastAsia="Arial"/>
                <w:b/>
                <w:sz w:val="18"/>
                <w:szCs w:val="18"/>
                <w:lang w:val="es-ES"/>
              </w:rPr>
            </w:pPr>
            <w:r w:rsidRPr="00287DFB">
              <w:rPr>
                <w:rFonts w:eastAsia="Arial"/>
                <w:b/>
                <w:sz w:val="18"/>
                <w:szCs w:val="18"/>
                <w:lang w:val="es-ES"/>
              </w:rPr>
              <w:t>Opciones</w:t>
            </w:r>
          </w:p>
        </w:tc>
        <w:tc>
          <w:tcPr>
            <w:tcW w:w="990" w:type="dxa"/>
            <w:tcBorders>
              <w:top w:val="single" w:sz="4" w:space="0" w:color="000000"/>
              <w:bottom w:val="single" w:sz="4" w:space="0" w:color="000000"/>
            </w:tcBorders>
            <w:shd w:val="clear" w:color="auto" w:fill="auto"/>
          </w:tcPr>
          <w:p w14:paraId="1222AC2F" w14:textId="77777777" w:rsidR="00F33432" w:rsidRPr="00287DFB" w:rsidRDefault="00F33432" w:rsidP="00EE4A53">
            <w:pPr>
              <w:widowControl w:val="0"/>
              <w:autoSpaceDE w:val="0"/>
              <w:autoSpaceDN w:val="0"/>
              <w:spacing w:before="9"/>
              <w:rPr>
                <w:rFonts w:eastAsia="Arial"/>
                <w:sz w:val="18"/>
                <w:szCs w:val="18"/>
                <w:lang w:val="es-ES"/>
              </w:rPr>
            </w:pPr>
          </w:p>
          <w:p w14:paraId="57343DB2" w14:textId="77777777" w:rsidR="00F33432" w:rsidRPr="00287DFB" w:rsidRDefault="00F33432" w:rsidP="00EE4A53">
            <w:pPr>
              <w:widowControl w:val="0"/>
              <w:autoSpaceDE w:val="0"/>
              <w:autoSpaceDN w:val="0"/>
              <w:ind w:left="237"/>
              <w:rPr>
                <w:rFonts w:eastAsia="Arial"/>
                <w:b/>
                <w:sz w:val="18"/>
                <w:szCs w:val="18"/>
                <w:lang w:val="es-ES"/>
              </w:rPr>
            </w:pPr>
            <w:r w:rsidRPr="00287DFB">
              <w:rPr>
                <w:rFonts w:eastAsia="Arial"/>
                <w:b/>
                <w:sz w:val="18"/>
                <w:szCs w:val="18"/>
                <w:lang w:val="es-ES"/>
              </w:rPr>
              <w:t>Final</w:t>
            </w:r>
          </w:p>
        </w:tc>
      </w:tr>
      <w:tr w:rsidR="00F33432" w:rsidRPr="00287DFB" w14:paraId="01DFDF7C" w14:textId="77777777" w:rsidTr="005711AC">
        <w:trPr>
          <w:trHeight w:val="367"/>
          <w:jc w:val="center"/>
        </w:trPr>
        <w:tc>
          <w:tcPr>
            <w:tcW w:w="4938" w:type="dxa"/>
            <w:tcBorders>
              <w:top w:val="single" w:sz="4" w:space="0" w:color="000000"/>
            </w:tcBorders>
            <w:shd w:val="clear" w:color="auto" w:fill="auto"/>
          </w:tcPr>
          <w:p w14:paraId="64D0FDFD" w14:textId="77777777" w:rsidR="00F33432" w:rsidRPr="00287DFB" w:rsidRDefault="00F33432" w:rsidP="005711AC">
            <w:pPr>
              <w:widowControl w:val="0"/>
              <w:autoSpaceDE w:val="0"/>
              <w:autoSpaceDN w:val="0"/>
              <w:spacing w:line="170" w:lineRule="exact"/>
              <w:ind w:left="69"/>
              <w:rPr>
                <w:rFonts w:eastAsia="Arial"/>
                <w:b/>
                <w:sz w:val="18"/>
                <w:szCs w:val="18"/>
                <w:lang w:val="es-ES"/>
              </w:rPr>
            </w:pPr>
            <w:r w:rsidRPr="00287DFB">
              <w:rPr>
                <w:rFonts w:eastAsia="Arial"/>
                <w:b/>
                <w:sz w:val="18"/>
                <w:szCs w:val="18"/>
                <w:lang w:val="es-ES"/>
              </w:rPr>
              <w:t>OTROS TITULOS DE</w:t>
            </w:r>
            <w:r w:rsidRPr="00287DFB">
              <w:rPr>
                <w:rFonts w:eastAsia="Arial"/>
                <w:b/>
                <w:spacing w:val="-6"/>
                <w:sz w:val="18"/>
                <w:szCs w:val="18"/>
                <w:lang w:val="es-ES"/>
              </w:rPr>
              <w:t xml:space="preserve"> </w:t>
            </w:r>
            <w:r w:rsidRPr="00287DFB">
              <w:rPr>
                <w:rFonts w:eastAsia="Arial"/>
                <w:b/>
                <w:sz w:val="18"/>
                <w:szCs w:val="18"/>
                <w:lang w:val="es-ES"/>
              </w:rPr>
              <w:t>DEUDA</w:t>
            </w:r>
          </w:p>
          <w:p w14:paraId="40ACB0DF" w14:textId="77777777" w:rsidR="00F33432" w:rsidRPr="00287DFB" w:rsidRDefault="00F33432" w:rsidP="005711AC">
            <w:pPr>
              <w:widowControl w:val="0"/>
              <w:autoSpaceDE w:val="0"/>
              <w:autoSpaceDN w:val="0"/>
              <w:spacing w:line="172" w:lineRule="exact"/>
              <w:ind w:left="69"/>
              <w:rPr>
                <w:rFonts w:eastAsia="Arial"/>
                <w:b/>
                <w:sz w:val="18"/>
                <w:szCs w:val="18"/>
                <w:lang w:val="es-ES"/>
              </w:rPr>
            </w:pPr>
            <w:r w:rsidRPr="00287DFB">
              <w:rPr>
                <w:rFonts w:eastAsia="Arial"/>
                <w:b/>
                <w:sz w:val="18"/>
                <w:szCs w:val="18"/>
                <w:lang w:val="es-ES"/>
              </w:rPr>
              <w:t>Medición a costo</w:t>
            </w:r>
            <w:r w:rsidRPr="00287DFB">
              <w:rPr>
                <w:rFonts w:eastAsia="Arial"/>
                <w:b/>
                <w:spacing w:val="-10"/>
                <w:sz w:val="18"/>
                <w:szCs w:val="18"/>
                <w:lang w:val="es-ES"/>
              </w:rPr>
              <w:t xml:space="preserve"> </w:t>
            </w:r>
            <w:r w:rsidRPr="00287DFB">
              <w:rPr>
                <w:rFonts w:eastAsia="Arial"/>
                <w:b/>
                <w:sz w:val="18"/>
                <w:szCs w:val="18"/>
                <w:lang w:val="es-ES"/>
              </w:rPr>
              <w:t>amortizado</w:t>
            </w:r>
          </w:p>
        </w:tc>
        <w:tc>
          <w:tcPr>
            <w:tcW w:w="1284" w:type="dxa"/>
            <w:gridSpan w:val="2"/>
            <w:tcBorders>
              <w:top w:val="single" w:sz="4" w:space="0" w:color="000000"/>
            </w:tcBorders>
            <w:shd w:val="clear" w:color="auto" w:fill="auto"/>
          </w:tcPr>
          <w:p w14:paraId="3C0A2C4F" w14:textId="77777777" w:rsidR="00F33432" w:rsidRPr="00287DFB" w:rsidRDefault="00F33432" w:rsidP="00EE4A53">
            <w:pPr>
              <w:widowControl w:val="0"/>
              <w:autoSpaceDE w:val="0"/>
              <w:autoSpaceDN w:val="0"/>
              <w:rPr>
                <w:rFonts w:eastAsia="Arial"/>
                <w:sz w:val="18"/>
                <w:szCs w:val="18"/>
                <w:lang w:val="es-ES"/>
              </w:rPr>
            </w:pPr>
          </w:p>
        </w:tc>
        <w:tc>
          <w:tcPr>
            <w:tcW w:w="1153" w:type="dxa"/>
            <w:tcBorders>
              <w:top w:val="single" w:sz="4" w:space="0" w:color="000000"/>
            </w:tcBorders>
            <w:shd w:val="clear" w:color="auto" w:fill="auto"/>
          </w:tcPr>
          <w:p w14:paraId="6D52AF9C" w14:textId="77777777" w:rsidR="00F33432" w:rsidRPr="00287DFB" w:rsidRDefault="00F33432" w:rsidP="00EE4A53">
            <w:pPr>
              <w:widowControl w:val="0"/>
              <w:autoSpaceDE w:val="0"/>
              <w:autoSpaceDN w:val="0"/>
              <w:rPr>
                <w:rFonts w:eastAsia="Arial"/>
                <w:sz w:val="18"/>
                <w:szCs w:val="18"/>
                <w:lang w:val="es-ES"/>
              </w:rPr>
            </w:pPr>
          </w:p>
        </w:tc>
        <w:tc>
          <w:tcPr>
            <w:tcW w:w="1139" w:type="dxa"/>
            <w:tcBorders>
              <w:top w:val="single" w:sz="4" w:space="0" w:color="000000"/>
            </w:tcBorders>
            <w:shd w:val="clear" w:color="auto" w:fill="auto"/>
          </w:tcPr>
          <w:p w14:paraId="1827D681" w14:textId="77777777" w:rsidR="00F33432" w:rsidRPr="00287DFB" w:rsidRDefault="00F33432" w:rsidP="00EE4A53">
            <w:pPr>
              <w:widowControl w:val="0"/>
              <w:autoSpaceDE w:val="0"/>
              <w:autoSpaceDN w:val="0"/>
              <w:rPr>
                <w:rFonts w:eastAsia="Arial"/>
                <w:sz w:val="18"/>
                <w:szCs w:val="18"/>
                <w:lang w:val="es-ES"/>
              </w:rPr>
            </w:pPr>
          </w:p>
        </w:tc>
        <w:tc>
          <w:tcPr>
            <w:tcW w:w="1205" w:type="dxa"/>
            <w:tcBorders>
              <w:top w:val="single" w:sz="4" w:space="0" w:color="000000"/>
            </w:tcBorders>
            <w:shd w:val="clear" w:color="auto" w:fill="auto"/>
          </w:tcPr>
          <w:p w14:paraId="4B5CDCD1" w14:textId="77777777" w:rsidR="00F33432" w:rsidRPr="00287DFB" w:rsidRDefault="00F33432" w:rsidP="00EE4A53">
            <w:pPr>
              <w:widowControl w:val="0"/>
              <w:autoSpaceDE w:val="0"/>
              <w:autoSpaceDN w:val="0"/>
              <w:rPr>
                <w:rFonts w:eastAsia="Arial"/>
                <w:sz w:val="18"/>
                <w:szCs w:val="18"/>
                <w:lang w:val="es-ES"/>
              </w:rPr>
            </w:pPr>
          </w:p>
        </w:tc>
        <w:tc>
          <w:tcPr>
            <w:tcW w:w="1111" w:type="dxa"/>
            <w:tcBorders>
              <w:top w:val="single" w:sz="4" w:space="0" w:color="000000"/>
            </w:tcBorders>
            <w:shd w:val="clear" w:color="auto" w:fill="auto"/>
          </w:tcPr>
          <w:p w14:paraId="4490227B" w14:textId="77777777" w:rsidR="00F33432" w:rsidRPr="00287DFB" w:rsidRDefault="00F33432" w:rsidP="00EE4A53">
            <w:pPr>
              <w:widowControl w:val="0"/>
              <w:autoSpaceDE w:val="0"/>
              <w:autoSpaceDN w:val="0"/>
              <w:rPr>
                <w:rFonts w:eastAsia="Arial"/>
                <w:sz w:val="18"/>
                <w:szCs w:val="18"/>
                <w:lang w:val="es-ES"/>
              </w:rPr>
            </w:pPr>
          </w:p>
        </w:tc>
        <w:tc>
          <w:tcPr>
            <w:tcW w:w="1187" w:type="dxa"/>
            <w:tcBorders>
              <w:top w:val="single" w:sz="4" w:space="0" w:color="000000"/>
            </w:tcBorders>
            <w:shd w:val="clear" w:color="auto" w:fill="auto"/>
          </w:tcPr>
          <w:p w14:paraId="68879961" w14:textId="77777777" w:rsidR="00F33432" w:rsidRPr="00287DFB" w:rsidRDefault="00F33432" w:rsidP="00EE4A53">
            <w:pPr>
              <w:widowControl w:val="0"/>
              <w:autoSpaceDE w:val="0"/>
              <w:autoSpaceDN w:val="0"/>
              <w:rPr>
                <w:rFonts w:eastAsia="Arial"/>
                <w:sz w:val="18"/>
                <w:szCs w:val="18"/>
                <w:lang w:val="es-ES"/>
              </w:rPr>
            </w:pPr>
          </w:p>
        </w:tc>
        <w:tc>
          <w:tcPr>
            <w:tcW w:w="1207" w:type="dxa"/>
            <w:tcBorders>
              <w:top w:val="single" w:sz="4" w:space="0" w:color="000000"/>
            </w:tcBorders>
            <w:shd w:val="clear" w:color="auto" w:fill="auto"/>
          </w:tcPr>
          <w:p w14:paraId="35141021" w14:textId="77777777" w:rsidR="00F33432" w:rsidRPr="00287DFB" w:rsidRDefault="00F33432" w:rsidP="00EE4A53">
            <w:pPr>
              <w:widowControl w:val="0"/>
              <w:autoSpaceDE w:val="0"/>
              <w:autoSpaceDN w:val="0"/>
              <w:rPr>
                <w:rFonts w:eastAsia="Arial"/>
                <w:sz w:val="18"/>
                <w:szCs w:val="18"/>
                <w:lang w:val="es-ES"/>
              </w:rPr>
            </w:pPr>
          </w:p>
        </w:tc>
        <w:tc>
          <w:tcPr>
            <w:tcW w:w="990" w:type="dxa"/>
            <w:tcBorders>
              <w:top w:val="single" w:sz="4" w:space="0" w:color="000000"/>
            </w:tcBorders>
            <w:shd w:val="clear" w:color="auto" w:fill="auto"/>
          </w:tcPr>
          <w:p w14:paraId="5DBB9F6C"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18EE0625" w14:textId="77777777" w:rsidTr="005711AC">
        <w:trPr>
          <w:trHeight w:val="280"/>
          <w:jc w:val="center"/>
        </w:trPr>
        <w:tc>
          <w:tcPr>
            <w:tcW w:w="4938" w:type="dxa"/>
            <w:shd w:val="clear" w:color="auto" w:fill="auto"/>
          </w:tcPr>
          <w:p w14:paraId="048D4515" w14:textId="77777777" w:rsidR="00F33432" w:rsidRPr="00287DFB" w:rsidRDefault="00F33432" w:rsidP="005711AC">
            <w:pPr>
              <w:widowControl w:val="0"/>
              <w:autoSpaceDE w:val="0"/>
              <w:autoSpaceDN w:val="0"/>
              <w:spacing w:before="19"/>
              <w:ind w:left="69"/>
              <w:rPr>
                <w:rFonts w:eastAsia="Arial"/>
                <w:i/>
                <w:sz w:val="18"/>
                <w:szCs w:val="18"/>
                <w:lang w:val="es-ES"/>
              </w:rPr>
            </w:pPr>
            <w:r w:rsidRPr="00287DFB">
              <w:rPr>
                <w:rFonts w:eastAsia="Arial"/>
                <w:i/>
                <w:sz w:val="18"/>
                <w:szCs w:val="18"/>
                <w:lang w:val="es-ES"/>
              </w:rPr>
              <w:t>Del País</w:t>
            </w:r>
          </w:p>
        </w:tc>
        <w:tc>
          <w:tcPr>
            <w:tcW w:w="1284" w:type="dxa"/>
            <w:gridSpan w:val="2"/>
            <w:shd w:val="clear" w:color="auto" w:fill="auto"/>
          </w:tcPr>
          <w:p w14:paraId="3A9FF07A" w14:textId="77777777" w:rsidR="00F33432" w:rsidRPr="00287DFB" w:rsidRDefault="00F33432" w:rsidP="00EE4A53">
            <w:pPr>
              <w:widowControl w:val="0"/>
              <w:autoSpaceDE w:val="0"/>
              <w:autoSpaceDN w:val="0"/>
              <w:rPr>
                <w:rFonts w:eastAsia="Arial"/>
                <w:sz w:val="18"/>
                <w:szCs w:val="18"/>
                <w:lang w:val="es-ES"/>
              </w:rPr>
            </w:pPr>
          </w:p>
        </w:tc>
        <w:tc>
          <w:tcPr>
            <w:tcW w:w="1153" w:type="dxa"/>
            <w:shd w:val="clear" w:color="auto" w:fill="auto"/>
          </w:tcPr>
          <w:p w14:paraId="24D94B7C" w14:textId="77777777" w:rsidR="00F33432" w:rsidRPr="00287DFB" w:rsidRDefault="00F33432" w:rsidP="00EE4A53">
            <w:pPr>
              <w:widowControl w:val="0"/>
              <w:autoSpaceDE w:val="0"/>
              <w:autoSpaceDN w:val="0"/>
              <w:rPr>
                <w:rFonts w:eastAsia="Arial"/>
                <w:sz w:val="18"/>
                <w:szCs w:val="18"/>
                <w:lang w:val="es-ES"/>
              </w:rPr>
            </w:pPr>
          </w:p>
        </w:tc>
        <w:tc>
          <w:tcPr>
            <w:tcW w:w="1139" w:type="dxa"/>
            <w:shd w:val="clear" w:color="auto" w:fill="auto"/>
          </w:tcPr>
          <w:p w14:paraId="3F319011" w14:textId="77777777" w:rsidR="00F33432" w:rsidRPr="00287DFB" w:rsidRDefault="00F33432" w:rsidP="00EE4A53">
            <w:pPr>
              <w:widowControl w:val="0"/>
              <w:autoSpaceDE w:val="0"/>
              <w:autoSpaceDN w:val="0"/>
              <w:rPr>
                <w:rFonts w:eastAsia="Arial"/>
                <w:sz w:val="18"/>
                <w:szCs w:val="18"/>
                <w:lang w:val="es-ES"/>
              </w:rPr>
            </w:pPr>
          </w:p>
        </w:tc>
        <w:tc>
          <w:tcPr>
            <w:tcW w:w="1205" w:type="dxa"/>
            <w:shd w:val="clear" w:color="auto" w:fill="auto"/>
          </w:tcPr>
          <w:p w14:paraId="6B70A29B" w14:textId="77777777" w:rsidR="00F33432" w:rsidRPr="00287DFB" w:rsidRDefault="00F33432" w:rsidP="00EE4A53">
            <w:pPr>
              <w:widowControl w:val="0"/>
              <w:autoSpaceDE w:val="0"/>
              <w:autoSpaceDN w:val="0"/>
              <w:rPr>
                <w:rFonts w:eastAsia="Arial"/>
                <w:sz w:val="18"/>
                <w:szCs w:val="18"/>
                <w:lang w:val="es-ES"/>
              </w:rPr>
            </w:pPr>
          </w:p>
        </w:tc>
        <w:tc>
          <w:tcPr>
            <w:tcW w:w="1111" w:type="dxa"/>
            <w:shd w:val="clear" w:color="auto" w:fill="auto"/>
          </w:tcPr>
          <w:p w14:paraId="5B1B0A9E" w14:textId="77777777" w:rsidR="00F33432" w:rsidRPr="00287DFB" w:rsidRDefault="00F33432" w:rsidP="00EE4A53">
            <w:pPr>
              <w:widowControl w:val="0"/>
              <w:autoSpaceDE w:val="0"/>
              <w:autoSpaceDN w:val="0"/>
              <w:rPr>
                <w:rFonts w:eastAsia="Arial"/>
                <w:sz w:val="18"/>
                <w:szCs w:val="18"/>
                <w:lang w:val="es-ES"/>
              </w:rPr>
            </w:pPr>
          </w:p>
        </w:tc>
        <w:tc>
          <w:tcPr>
            <w:tcW w:w="1187" w:type="dxa"/>
            <w:shd w:val="clear" w:color="auto" w:fill="auto"/>
          </w:tcPr>
          <w:p w14:paraId="37734869" w14:textId="77777777" w:rsidR="00F33432" w:rsidRPr="00287DFB" w:rsidRDefault="00F33432" w:rsidP="00EE4A53">
            <w:pPr>
              <w:widowControl w:val="0"/>
              <w:autoSpaceDE w:val="0"/>
              <w:autoSpaceDN w:val="0"/>
              <w:rPr>
                <w:rFonts w:eastAsia="Arial"/>
                <w:sz w:val="18"/>
                <w:szCs w:val="18"/>
                <w:lang w:val="es-ES"/>
              </w:rPr>
            </w:pPr>
          </w:p>
        </w:tc>
        <w:tc>
          <w:tcPr>
            <w:tcW w:w="1207" w:type="dxa"/>
            <w:shd w:val="clear" w:color="auto" w:fill="auto"/>
          </w:tcPr>
          <w:p w14:paraId="5CADA508" w14:textId="77777777" w:rsidR="00F33432" w:rsidRPr="00287DFB" w:rsidRDefault="00F33432" w:rsidP="00EE4A53">
            <w:pPr>
              <w:widowControl w:val="0"/>
              <w:autoSpaceDE w:val="0"/>
              <w:autoSpaceDN w:val="0"/>
              <w:rPr>
                <w:rFonts w:eastAsia="Arial"/>
                <w:sz w:val="18"/>
                <w:szCs w:val="18"/>
                <w:lang w:val="es-ES"/>
              </w:rPr>
            </w:pPr>
          </w:p>
        </w:tc>
        <w:tc>
          <w:tcPr>
            <w:tcW w:w="990" w:type="dxa"/>
            <w:shd w:val="clear" w:color="auto" w:fill="auto"/>
          </w:tcPr>
          <w:p w14:paraId="0CA1094A"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2D0441D1" w14:textId="77777777" w:rsidTr="005711AC">
        <w:trPr>
          <w:trHeight w:val="304"/>
          <w:jc w:val="center"/>
        </w:trPr>
        <w:tc>
          <w:tcPr>
            <w:tcW w:w="4938" w:type="dxa"/>
            <w:shd w:val="clear" w:color="auto" w:fill="auto"/>
          </w:tcPr>
          <w:p w14:paraId="7E6E7DFF" w14:textId="77777777" w:rsidR="00F33432" w:rsidRPr="00287DFB" w:rsidRDefault="00F33432" w:rsidP="005711AC">
            <w:pPr>
              <w:widowControl w:val="0"/>
              <w:autoSpaceDE w:val="0"/>
              <w:autoSpaceDN w:val="0"/>
              <w:spacing w:before="71"/>
              <w:ind w:left="211"/>
              <w:rPr>
                <w:rFonts w:eastAsia="Arial"/>
                <w:b/>
                <w:sz w:val="18"/>
                <w:szCs w:val="18"/>
                <w:lang w:val="es-ES"/>
              </w:rPr>
            </w:pPr>
            <w:r w:rsidRPr="00287DFB">
              <w:rPr>
                <w:rFonts w:eastAsia="Arial"/>
                <w:b/>
                <w:sz w:val="18"/>
                <w:szCs w:val="18"/>
                <w:lang w:val="es-ES"/>
              </w:rPr>
              <w:t>- Títulos Públicos</w:t>
            </w:r>
          </w:p>
        </w:tc>
        <w:tc>
          <w:tcPr>
            <w:tcW w:w="1284" w:type="dxa"/>
            <w:gridSpan w:val="2"/>
            <w:shd w:val="clear" w:color="auto" w:fill="auto"/>
          </w:tcPr>
          <w:p w14:paraId="6FE4A78E" w14:textId="77777777" w:rsidR="00F33432" w:rsidRPr="00287DFB" w:rsidRDefault="00F33432" w:rsidP="00EE4A53">
            <w:pPr>
              <w:widowControl w:val="0"/>
              <w:autoSpaceDE w:val="0"/>
              <w:autoSpaceDN w:val="0"/>
              <w:rPr>
                <w:rFonts w:eastAsia="Arial"/>
                <w:sz w:val="18"/>
                <w:szCs w:val="18"/>
                <w:lang w:val="es-ES"/>
              </w:rPr>
            </w:pPr>
          </w:p>
        </w:tc>
        <w:tc>
          <w:tcPr>
            <w:tcW w:w="1153" w:type="dxa"/>
            <w:shd w:val="clear" w:color="auto" w:fill="auto"/>
          </w:tcPr>
          <w:p w14:paraId="31FCDF9C" w14:textId="77777777" w:rsidR="00F33432" w:rsidRPr="00287DFB" w:rsidRDefault="00F33432" w:rsidP="00EE4A53">
            <w:pPr>
              <w:widowControl w:val="0"/>
              <w:autoSpaceDE w:val="0"/>
              <w:autoSpaceDN w:val="0"/>
              <w:rPr>
                <w:rFonts w:eastAsia="Arial"/>
                <w:sz w:val="18"/>
                <w:szCs w:val="18"/>
                <w:lang w:val="es-ES"/>
              </w:rPr>
            </w:pPr>
          </w:p>
        </w:tc>
        <w:tc>
          <w:tcPr>
            <w:tcW w:w="1139" w:type="dxa"/>
            <w:shd w:val="clear" w:color="auto" w:fill="auto"/>
          </w:tcPr>
          <w:p w14:paraId="4D1B223D" w14:textId="77777777" w:rsidR="00F33432" w:rsidRPr="00287DFB" w:rsidRDefault="00F33432" w:rsidP="00EE4A53">
            <w:pPr>
              <w:widowControl w:val="0"/>
              <w:autoSpaceDE w:val="0"/>
              <w:autoSpaceDN w:val="0"/>
              <w:rPr>
                <w:rFonts w:eastAsia="Arial"/>
                <w:sz w:val="18"/>
                <w:szCs w:val="18"/>
                <w:lang w:val="es-ES"/>
              </w:rPr>
            </w:pPr>
          </w:p>
        </w:tc>
        <w:tc>
          <w:tcPr>
            <w:tcW w:w="1205" w:type="dxa"/>
            <w:shd w:val="clear" w:color="auto" w:fill="auto"/>
          </w:tcPr>
          <w:p w14:paraId="24FD4B57" w14:textId="77777777" w:rsidR="00F33432" w:rsidRPr="00287DFB" w:rsidRDefault="00F33432" w:rsidP="00EE4A53">
            <w:pPr>
              <w:widowControl w:val="0"/>
              <w:autoSpaceDE w:val="0"/>
              <w:autoSpaceDN w:val="0"/>
              <w:rPr>
                <w:rFonts w:eastAsia="Arial"/>
                <w:sz w:val="18"/>
                <w:szCs w:val="18"/>
                <w:lang w:val="es-ES"/>
              </w:rPr>
            </w:pPr>
          </w:p>
        </w:tc>
        <w:tc>
          <w:tcPr>
            <w:tcW w:w="1111" w:type="dxa"/>
            <w:shd w:val="clear" w:color="auto" w:fill="auto"/>
          </w:tcPr>
          <w:p w14:paraId="243FFF88" w14:textId="77777777" w:rsidR="00F33432" w:rsidRPr="00287DFB" w:rsidRDefault="00F33432" w:rsidP="00EE4A53">
            <w:pPr>
              <w:widowControl w:val="0"/>
              <w:autoSpaceDE w:val="0"/>
              <w:autoSpaceDN w:val="0"/>
              <w:rPr>
                <w:rFonts w:eastAsia="Arial"/>
                <w:sz w:val="18"/>
                <w:szCs w:val="18"/>
                <w:lang w:val="es-ES"/>
              </w:rPr>
            </w:pPr>
          </w:p>
        </w:tc>
        <w:tc>
          <w:tcPr>
            <w:tcW w:w="1187" w:type="dxa"/>
            <w:shd w:val="clear" w:color="auto" w:fill="auto"/>
          </w:tcPr>
          <w:p w14:paraId="463ABD5A" w14:textId="77777777" w:rsidR="00F33432" w:rsidRPr="00287DFB" w:rsidRDefault="00F33432" w:rsidP="00EE4A53">
            <w:pPr>
              <w:widowControl w:val="0"/>
              <w:autoSpaceDE w:val="0"/>
              <w:autoSpaceDN w:val="0"/>
              <w:rPr>
                <w:rFonts w:eastAsia="Arial"/>
                <w:sz w:val="18"/>
                <w:szCs w:val="18"/>
                <w:lang w:val="es-ES"/>
              </w:rPr>
            </w:pPr>
          </w:p>
        </w:tc>
        <w:tc>
          <w:tcPr>
            <w:tcW w:w="1207" w:type="dxa"/>
            <w:shd w:val="clear" w:color="auto" w:fill="auto"/>
          </w:tcPr>
          <w:p w14:paraId="567F0155" w14:textId="77777777" w:rsidR="00F33432" w:rsidRPr="00287DFB" w:rsidRDefault="00F33432" w:rsidP="00EE4A53">
            <w:pPr>
              <w:widowControl w:val="0"/>
              <w:autoSpaceDE w:val="0"/>
              <w:autoSpaceDN w:val="0"/>
              <w:rPr>
                <w:rFonts w:eastAsia="Arial"/>
                <w:sz w:val="18"/>
                <w:szCs w:val="18"/>
                <w:lang w:val="es-ES"/>
              </w:rPr>
            </w:pPr>
          </w:p>
        </w:tc>
        <w:tc>
          <w:tcPr>
            <w:tcW w:w="990" w:type="dxa"/>
            <w:shd w:val="clear" w:color="auto" w:fill="auto"/>
          </w:tcPr>
          <w:p w14:paraId="6162F956"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7EE30AA4" w14:textId="77777777" w:rsidTr="005711AC">
        <w:trPr>
          <w:trHeight w:val="266"/>
          <w:jc w:val="center"/>
        </w:trPr>
        <w:tc>
          <w:tcPr>
            <w:tcW w:w="4938" w:type="dxa"/>
            <w:shd w:val="clear" w:color="auto" w:fill="auto"/>
          </w:tcPr>
          <w:p w14:paraId="175DC625" w14:textId="77777777" w:rsidR="00F33432" w:rsidRPr="00287DFB" w:rsidRDefault="00F33432" w:rsidP="005711AC">
            <w:pPr>
              <w:widowControl w:val="0"/>
              <w:autoSpaceDE w:val="0"/>
              <w:autoSpaceDN w:val="0"/>
              <w:spacing w:before="44"/>
              <w:ind w:left="354"/>
              <w:rPr>
                <w:rFonts w:eastAsia="Arial"/>
                <w:sz w:val="18"/>
                <w:szCs w:val="18"/>
                <w:lang w:val="es-ES"/>
              </w:rPr>
            </w:pPr>
            <w:r w:rsidRPr="00287DFB">
              <w:rPr>
                <w:rFonts w:eastAsia="Arial"/>
                <w:sz w:val="18"/>
                <w:szCs w:val="18"/>
                <w:lang w:val="es-ES"/>
              </w:rPr>
              <w:t>Letras del Gob. Nacional en pesos vto. 31.07.20</w:t>
            </w:r>
          </w:p>
        </w:tc>
        <w:tc>
          <w:tcPr>
            <w:tcW w:w="1284" w:type="dxa"/>
            <w:gridSpan w:val="2"/>
            <w:shd w:val="clear" w:color="auto" w:fill="auto"/>
          </w:tcPr>
          <w:p w14:paraId="03873D68" w14:textId="77777777" w:rsidR="00F33432" w:rsidRPr="00287DFB" w:rsidRDefault="00F33432" w:rsidP="00EE4A53">
            <w:pPr>
              <w:widowControl w:val="0"/>
              <w:autoSpaceDE w:val="0"/>
              <w:autoSpaceDN w:val="0"/>
              <w:spacing w:before="44"/>
              <w:ind w:left="119" w:right="92"/>
              <w:rPr>
                <w:rFonts w:eastAsia="Arial"/>
                <w:sz w:val="18"/>
                <w:szCs w:val="18"/>
                <w:lang w:val="es-ES"/>
              </w:rPr>
            </w:pPr>
            <w:r w:rsidRPr="00287DFB">
              <w:rPr>
                <w:rFonts w:eastAsia="Arial"/>
                <w:sz w:val="18"/>
                <w:szCs w:val="18"/>
                <w:lang w:val="es-ES"/>
              </w:rPr>
              <w:t>5369</w:t>
            </w:r>
          </w:p>
        </w:tc>
        <w:tc>
          <w:tcPr>
            <w:tcW w:w="1153" w:type="dxa"/>
            <w:shd w:val="clear" w:color="auto" w:fill="auto"/>
          </w:tcPr>
          <w:p w14:paraId="764B6897" w14:textId="77777777" w:rsidR="00F33432" w:rsidRPr="00287DFB" w:rsidRDefault="00F33432" w:rsidP="00EE4A53">
            <w:pPr>
              <w:widowControl w:val="0"/>
              <w:autoSpaceDE w:val="0"/>
              <w:autoSpaceDN w:val="0"/>
              <w:spacing w:before="44"/>
              <w:ind w:right="67"/>
              <w:jc w:val="right"/>
              <w:rPr>
                <w:rFonts w:eastAsia="Arial"/>
                <w:sz w:val="18"/>
                <w:szCs w:val="18"/>
                <w:lang w:val="es-ES"/>
              </w:rPr>
            </w:pPr>
            <w:r w:rsidRPr="00287DFB">
              <w:rPr>
                <w:rFonts w:eastAsia="Arial"/>
                <w:w w:val="95"/>
                <w:sz w:val="18"/>
                <w:szCs w:val="18"/>
                <w:lang w:val="es-ES"/>
              </w:rPr>
              <w:t>109.263</w:t>
            </w:r>
          </w:p>
        </w:tc>
        <w:tc>
          <w:tcPr>
            <w:tcW w:w="1139" w:type="dxa"/>
            <w:shd w:val="clear" w:color="auto" w:fill="auto"/>
          </w:tcPr>
          <w:p w14:paraId="45F85055" w14:textId="77777777" w:rsidR="00F33432" w:rsidRPr="00287DFB" w:rsidRDefault="00F33432" w:rsidP="00EE4A53">
            <w:pPr>
              <w:widowControl w:val="0"/>
              <w:autoSpaceDE w:val="0"/>
              <w:autoSpaceDN w:val="0"/>
              <w:spacing w:before="44"/>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622EA0DF" w14:textId="77777777" w:rsidR="00F33432" w:rsidRPr="00287DFB" w:rsidRDefault="00F33432" w:rsidP="00EE4A53">
            <w:pPr>
              <w:widowControl w:val="0"/>
              <w:autoSpaceDE w:val="0"/>
              <w:autoSpaceDN w:val="0"/>
              <w:spacing w:before="44"/>
              <w:ind w:right="120"/>
              <w:jc w:val="right"/>
              <w:rPr>
                <w:rFonts w:eastAsia="Arial"/>
                <w:sz w:val="18"/>
                <w:szCs w:val="18"/>
                <w:lang w:val="es-ES"/>
              </w:rPr>
            </w:pPr>
            <w:r w:rsidRPr="00287DFB">
              <w:rPr>
                <w:rFonts w:eastAsia="Arial"/>
                <w:w w:val="95"/>
                <w:sz w:val="18"/>
                <w:szCs w:val="18"/>
                <w:lang w:val="es-ES"/>
              </w:rPr>
              <w:t>109.263</w:t>
            </w:r>
          </w:p>
        </w:tc>
        <w:tc>
          <w:tcPr>
            <w:tcW w:w="1111" w:type="dxa"/>
            <w:shd w:val="clear" w:color="auto" w:fill="auto"/>
          </w:tcPr>
          <w:p w14:paraId="31DE7C9B" w14:textId="77777777" w:rsidR="00F33432" w:rsidRPr="00287DFB" w:rsidRDefault="00F33432" w:rsidP="00EE4A53">
            <w:pPr>
              <w:widowControl w:val="0"/>
              <w:autoSpaceDE w:val="0"/>
              <w:autoSpaceDN w:val="0"/>
              <w:spacing w:before="44"/>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3F5F07DF" w14:textId="77777777" w:rsidR="00F33432" w:rsidRPr="00287DFB" w:rsidRDefault="00F33432" w:rsidP="00EE4A53">
            <w:pPr>
              <w:widowControl w:val="0"/>
              <w:autoSpaceDE w:val="0"/>
              <w:autoSpaceDN w:val="0"/>
              <w:spacing w:before="44"/>
              <w:ind w:right="136"/>
              <w:jc w:val="right"/>
              <w:rPr>
                <w:rFonts w:eastAsia="Arial"/>
                <w:sz w:val="18"/>
                <w:szCs w:val="18"/>
                <w:lang w:val="es-ES"/>
              </w:rPr>
            </w:pPr>
            <w:r w:rsidRPr="00287DFB">
              <w:rPr>
                <w:rFonts w:eastAsia="Arial"/>
                <w:w w:val="95"/>
                <w:sz w:val="18"/>
                <w:szCs w:val="18"/>
                <w:lang w:val="es-ES"/>
              </w:rPr>
              <w:t>109.263</w:t>
            </w:r>
          </w:p>
        </w:tc>
        <w:tc>
          <w:tcPr>
            <w:tcW w:w="1207" w:type="dxa"/>
            <w:shd w:val="clear" w:color="auto" w:fill="auto"/>
          </w:tcPr>
          <w:p w14:paraId="3BBDCD61" w14:textId="77777777" w:rsidR="00F33432" w:rsidRPr="00287DFB" w:rsidRDefault="00F33432" w:rsidP="00EE4A53">
            <w:pPr>
              <w:widowControl w:val="0"/>
              <w:autoSpaceDE w:val="0"/>
              <w:autoSpaceDN w:val="0"/>
              <w:spacing w:before="44"/>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7B7CD422" w14:textId="77777777" w:rsidR="00F33432" w:rsidRPr="00287DFB" w:rsidRDefault="00F33432" w:rsidP="00EE4A53">
            <w:pPr>
              <w:widowControl w:val="0"/>
              <w:autoSpaceDE w:val="0"/>
              <w:autoSpaceDN w:val="0"/>
              <w:spacing w:before="44"/>
              <w:ind w:right="69"/>
              <w:jc w:val="right"/>
              <w:rPr>
                <w:rFonts w:eastAsia="Arial"/>
                <w:sz w:val="18"/>
                <w:szCs w:val="18"/>
                <w:lang w:val="es-ES"/>
              </w:rPr>
            </w:pPr>
            <w:r w:rsidRPr="00287DFB">
              <w:rPr>
                <w:rFonts w:eastAsia="Arial"/>
                <w:w w:val="95"/>
                <w:sz w:val="18"/>
                <w:szCs w:val="18"/>
                <w:lang w:val="es-ES"/>
              </w:rPr>
              <w:t>109.263</w:t>
            </w:r>
          </w:p>
        </w:tc>
      </w:tr>
      <w:tr w:rsidR="00F33432" w:rsidRPr="00287DFB" w14:paraId="10DA1697" w14:textId="77777777" w:rsidTr="005711AC">
        <w:trPr>
          <w:trHeight w:val="325"/>
          <w:jc w:val="center"/>
        </w:trPr>
        <w:tc>
          <w:tcPr>
            <w:tcW w:w="4938" w:type="dxa"/>
            <w:shd w:val="clear" w:color="auto" w:fill="auto"/>
          </w:tcPr>
          <w:p w14:paraId="671C442A" w14:textId="77777777" w:rsidR="00F33432" w:rsidRPr="00287DFB" w:rsidRDefault="00F33432" w:rsidP="005711AC">
            <w:pPr>
              <w:widowControl w:val="0"/>
              <w:autoSpaceDE w:val="0"/>
              <w:autoSpaceDN w:val="0"/>
              <w:spacing w:before="33"/>
              <w:ind w:left="354"/>
              <w:rPr>
                <w:rFonts w:eastAsia="Arial"/>
                <w:sz w:val="18"/>
                <w:szCs w:val="18"/>
                <w:lang w:val="es-ES"/>
              </w:rPr>
            </w:pPr>
            <w:r w:rsidRPr="00287DFB">
              <w:rPr>
                <w:rFonts w:eastAsia="Arial"/>
                <w:sz w:val="18"/>
                <w:szCs w:val="18"/>
                <w:lang w:val="es-ES"/>
              </w:rPr>
              <w:t>Letras del Tesoro Capitalizables en pesos vto. 30.08.19</w:t>
            </w:r>
          </w:p>
        </w:tc>
        <w:tc>
          <w:tcPr>
            <w:tcW w:w="1284" w:type="dxa"/>
            <w:gridSpan w:val="2"/>
            <w:shd w:val="clear" w:color="auto" w:fill="auto"/>
          </w:tcPr>
          <w:p w14:paraId="426FF293" w14:textId="77777777" w:rsidR="00F33432" w:rsidRPr="00287DFB" w:rsidRDefault="00F33432" w:rsidP="00EE4A53">
            <w:pPr>
              <w:widowControl w:val="0"/>
              <w:autoSpaceDE w:val="0"/>
              <w:autoSpaceDN w:val="0"/>
              <w:spacing w:before="33"/>
              <w:ind w:left="119" w:right="92"/>
              <w:rPr>
                <w:rFonts w:eastAsia="Arial"/>
                <w:sz w:val="18"/>
                <w:szCs w:val="18"/>
                <w:lang w:val="es-ES"/>
              </w:rPr>
            </w:pPr>
            <w:r w:rsidRPr="00287DFB">
              <w:rPr>
                <w:rFonts w:eastAsia="Arial"/>
                <w:sz w:val="18"/>
                <w:szCs w:val="18"/>
                <w:lang w:val="es-ES"/>
              </w:rPr>
              <w:t>5349</w:t>
            </w:r>
          </w:p>
        </w:tc>
        <w:tc>
          <w:tcPr>
            <w:tcW w:w="1153" w:type="dxa"/>
            <w:shd w:val="clear" w:color="auto" w:fill="auto"/>
          </w:tcPr>
          <w:p w14:paraId="5BB9B9C8" w14:textId="77777777" w:rsidR="00F33432" w:rsidRPr="00287DFB" w:rsidRDefault="00F33432" w:rsidP="00EE4A53">
            <w:pPr>
              <w:widowControl w:val="0"/>
              <w:autoSpaceDE w:val="0"/>
              <w:autoSpaceDN w:val="0"/>
              <w:spacing w:before="33"/>
              <w:ind w:right="67"/>
              <w:jc w:val="right"/>
              <w:rPr>
                <w:rFonts w:eastAsia="Arial"/>
                <w:sz w:val="18"/>
                <w:szCs w:val="18"/>
                <w:lang w:val="es-ES"/>
              </w:rPr>
            </w:pPr>
            <w:r w:rsidRPr="00287DFB">
              <w:rPr>
                <w:rFonts w:eastAsia="Arial"/>
                <w:w w:val="99"/>
                <w:sz w:val="18"/>
                <w:szCs w:val="18"/>
                <w:lang w:val="es-ES"/>
              </w:rPr>
              <w:t>-</w:t>
            </w:r>
          </w:p>
        </w:tc>
        <w:tc>
          <w:tcPr>
            <w:tcW w:w="1139" w:type="dxa"/>
            <w:shd w:val="clear" w:color="auto" w:fill="auto"/>
          </w:tcPr>
          <w:p w14:paraId="7F191953" w14:textId="77777777" w:rsidR="00F33432" w:rsidRPr="00287DFB" w:rsidRDefault="00F33432" w:rsidP="00EE4A53">
            <w:pPr>
              <w:widowControl w:val="0"/>
              <w:autoSpaceDE w:val="0"/>
              <w:autoSpaceDN w:val="0"/>
              <w:spacing w:before="33"/>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00ED8608" w14:textId="77777777" w:rsidR="00F33432" w:rsidRPr="00287DFB" w:rsidRDefault="00F33432" w:rsidP="00EE4A53">
            <w:pPr>
              <w:widowControl w:val="0"/>
              <w:autoSpaceDE w:val="0"/>
              <w:autoSpaceDN w:val="0"/>
              <w:spacing w:before="33"/>
              <w:ind w:right="119"/>
              <w:jc w:val="right"/>
              <w:rPr>
                <w:rFonts w:eastAsia="Arial"/>
                <w:sz w:val="18"/>
                <w:szCs w:val="18"/>
                <w:lang w:val="es-ES"/>
              </w:rPr>
            </w:pPr>
            <w:r w:rsidRPr="00287DFB">
              <w:rPr>
                <w:rFonts w:eastAsia="Arial"/>
                <w:w w:val="99"/>
                <w:sz w:val="18"/>
                <w:szCs w:val="18"/>
                <w:lang w:val="es-ES"/>
              </w:rPr>
              <w:t>-</w:t>
            </w:r>
          </w:p>
        </w:tc>
        <w:tc>
          <w:tcPr>
            <w:tcW w:w="1111" w:type="dxa"/>
            <w:shd w:val="clear" w:color="auto" w:fill="auto"/>
          </w:tcPr>
          <w:p w14:paraId="333BA491" w14:textId="77777777" w:rsidR="00F33432" w:rsidRPr="00287DFB" w:rsidRDefault="00F33432" w:rsidP="00EE4A53">
            <w:pPr>
              <w:widowControl w:val="0"/>
              <w:autoSpaceDE w:val="0"/>
              <w:autoSpaceDN w:val="0"/>
              <w:spacing w:before="33"/>
              <w:ind w:right="83"/>
              <w:jc w:val="right"/>
              <w:rPr>
                <w:rFonts w:eastAsia="Arial"/>
                <w:sz w:val="18"/>
                <w:szCs w:val="18"/>
                <w:lang w:val="es-ES"/>
              </w:rPr>
            </w:pPr>
            <w:r w:rsidRPr="00287DFB">
              <w:rPr>
                <w:rFonts w:eastAsia="Arial"/>
                <w:w w:val="95"/>
                <w:sz w:val="18"/>
                <w:szCs w:val="18"/>
                <w:lang w:val="es-ES"/>
              </w:rPr>
              <w:t>237.579</w:t>
            </w:r>
          </w:p>
        </w:tc>
        <w:tc>
          <w:tcPr>
            <w:tcW w:w="1187" w:type="dxa"/>
            <w:shd w:val="clear" w:color="auto" w:fill="auto"/>
          </w:tcPr>
          <w:p w14:paraId="12252958" w14:textId="77777777" w:rsidR="00F33432" w:rsidRPr="00287DFB" w:rsidRDefault="00F33432" w:rsidP="00EE4A53">
            <w:pPr>
              <w:widowControl w:val="0"/>
              <w:autoSpaceDE w:val="0"/>
              <w:autoSpaceDN w:val="0"/>
              <w:spacing w:before="33"/>
              <w:ind w:right="134"/>
              <w:jc w:val="right"/>
              <w:rPr>
                <w:rFonts w:eastAsia="Arial"/>
                <w:sz w:val="18"/>
                <w:szCs w:val="18"/>
                <w:lang w:val="es-ES"/>
              </w:rPr>
            </w:pPr>
            <w:r w:rsidRPr="00287DFB">
              <w:rPr>
                <w:rFonts w:eastAsia="Arial"/>
                <w:w w:val="99"/>
                <w:sz w:val="18"/>
                <w:szCs w:val="18"/>
                <w:lang w:val="es-ES"/>
              </w:rPr>
              <w:t>-</w:t>
            </w:r>
          </w:p>
        </w:tc>
        <w:tc>
          <w:tcPr>
            <w:tcW w:w="1207" w:type="dxa"/>
            <w:shd w:val="clear" w:color="auto" w:fill="auto"/>
          </w:tcPr>
          <w:p w14:paraId="36AFCBB4" w14:textId="77777777" w:rsidR="00F33432" w:rsidRPr="00287DFB" w:rsidRDefault="00F33432" w:rsidP="00EE4A53">
            <w:pPr>
              <w:widowControl w:val="0"/>
              <w:autoSpaceDE w:val="0"/>
              <w:autoSpaceDN w:val="0"/>
              <w:spacing w:before="33"/>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11269977" w14:textId="77777777" w:rsidR="00F33432" w:rsidRPr="00287DFB" w:rsidRDefault="00F33432" w:rsidP="00EE4A53">
            <w:pPr>
              <w:widowControl w:val="0"/>
              <w:autoSpaceDE w:val="0"/>
              <w:autoSpaceDN w:val="0"/>
              <w:spacing w:before="33"/>
              <w:ind w:right="68"/>
              <w:jc w:val="right"/>
              <w:rPr>
                <w:rFonts w:eastAsia="Arial"/>
                <w:sz w:val="18"/>
                <w:szCs w:val="18"/>
                <w:lang w:val="es-ES"/>
              </w:rPr>
            </w:pPr>
            <w:r w:rsidRPr="00287DFB">
              <w:rPr>
                <w:rFonts w:eastAsia="Arial"/>
                <w:w w:val="99"/>
                <w:sz w:val="18"/>
                <w:szCs w:val="18"/>
                <w:lang w:val="es-ES"/>
              </w:rPr>
              <w:t>-</w:t>
            </w:r>
          </w:p>
        </w:tc>
      </w:tr>
      <w:tr w:rsidR="00F33432" w:rsidRPr="00287DFB" w14:paraId="514EE1E5" w14:textId="77777777" w:rsidTr="005711AC">
        <w:trPr>
          <w:trHeight w:val="337"/>
          <w:jc w:val="center"/>
        </w:trPr>
        <w:tc>
          <w:tcPr>
            <w:tcW w:w="4938" w:type="dxa"/>
            <w:shd w:val="clear" w:color="auto" w:fill="auto"/>
          </w:tcPr>
          <w:p w14:paraId="19A166B7" w14:textId="77777777" w:rsidR="00F33432" w:rsidRPr="00287DFB" w:rsidRDefault="00F33432" w:rsidP="005711AC">
            <w:pPr>
              <w:widowControl w:val="0"/>
              <w:autoSpaceDE w:val="0"/>
              <w:autoSpaceDN w:val="0"/>
              <w:spacing w:before="103"/>
              <w:ind w:left="211"/>
              <w:rPr>
                <w:rFonts w:eastAsia="Arial"/>
                <w:b/>
                <w:sz w:val="18"/>
                <w:szCs w:val="18"/>
                <w:lang w:val="es-ES"/>
              </w:rPr>
            </w:pPr>
            <w:r w:rsidRPr="00287DFB">
              <w:rPr>
                <w:rFonts w:eastAsia="Arial"/>
                <w:b/>
                <w:sz w:val="18"/>
                <w:szCs w:val="18"/>
                <w:lang w:val="es-ES"/>
              </w:rPr>
              <w:t>- Títulos Privados - Otros</w:t>
            </w:r>
          </w:p>
        </w:tc>
        <w:tc>
          <w:tcPr>
            <w:tcW w:w="1284" w:type="dxa"/>
            <w:gridSpan w:val="2"/>
            <w:shd w:val="clear" w:color="auto" w:fill="auto"/>
          </w:tcPr>
          <w:p w14:paraId="5FEE355F" w14:textId="77777777" w:rsidR="00F33432" w:rsidRPr="00287DFB" w:rsidRDefault="00F33432" w:rsidP="00EE4A53">
            <w:pPr>
              <w:widowControl w:val="0"/>
              <w:autoSpaceDE w:val="0"/>
              <w:autoSpaceDN w:val="0"/>
              <w:rPr>
                <w:rFonts w:eastAsia="Arial"/>
                <w:sz w:val="18"/>
                <w:szCs w:val="18"/>
                <w:lang w:val="es-ES"/>
              </w:rPr>
            </w:pPr>
          </w:p>
        </w:tc>
        <w:tc>
          <w:tcPr>
            <w:tcW w:w="1153" w:type="dxa"/>
            <w:shd w:val="clear" w:color="auto" w:fill="auto"/>
          </w:tcPr>
          <w:p w14:paraId="508274DF" w14:textId="77777777" w:rsidR="00F33432" w:rsidRPr="00287DFB" w:rsidRDefault="00F33432" w:rsidP="00EE4A53">
            <w:pPr>
              <w:widowControl w:val="0"/>
              <w:autoSpaceDE w:val="0"/>
              <w:autoSpaceDN w:val="0"/>
              <w:rPr>
                <w:rFonts w:eastAsia="Arial"/>
                <w:sz w:val="18"/>
                <w:szCs w:val="18"/>
                <w:lang w:val="es-ES"/>
              </w:rPr>
            </w:pPr>
          </w:p>
        </w:tc>
        <w:tc>
          <w:tcPr>
            <w:tcW w:w="1139" w:type="dxa"/>
            <w:shd w:val="clear" w:color="auto" w:fill="auto"/>
          </w:tcPr>
          <w:p w14:paraId="37CA766A" w14:textId="77777777" w:rsidR="00F33432" w:rsidRPr="00287DFB" w:rsidRDefault="00F33432" w:rsidP="00EE4A53">
            <w:pPr>
              <w:widowControl w:val="0"/>
              <w:autoSpaceDE w:val="0"/>
              <w:autoSpaceDN w:val="0"/>
              <w:rPr>
                <w:rFonts w:eastAsia="Arial"/>
                <w:sz w:val="18"/>
                <w:szCs w:val="18"/>
                <w:lang w:val="es-ES"/>
              </w:rPr>
            </w:pPr>
          </w:p>
        </w:tc>
        <w:tc>
          <w:tcPr>
            <w:tcW w:w="1205" w:type="dxa"/>
            <w:shd w:val="clear" w:color="auto" w:fill="auto"/>
          </w:tcPr>
          <w:p w14:paraId="6D2D8D75" w14:textId="77777777" w:rsidR="00F33432" w:rsidRPr="00287DFB" w:rsidRDefault="00F33432" w:rsidP="00EE4A53">
            <w:pPr>
              <w:widowControl w:val="0"/>
              <w:autoSpaceDE w:val="0"/>
              <w:autoSpaceDN w:val="0"/>
              <w:rPr>
                <w:rFonts w:eastAsia="Arial"/>
                <w:sz w:val="18"/>
                <w:szCs w:val="18"/>
                <w:lang w:val="es-ES"/>
              </w:rPr>
            </w:pPr>
          </w:p>
        </w:tc>
        <w:tc>
          <w:tcPr>
            <w:tcW w:w="1111" w:type="dxa"/>
            <w:shd w:val="clear" w:color="auto" w:fill="auto"/>
          </w:tcPr>
          <w:p w14:paraId="0798B040" w14:textId="77777777" w:rsidR="00F33432" w:rsidRPr="00287DFB" w:rsidRDefault="00F33432" w:rsidP="00EE4A53">
            <w:pPr>
              <w:widowControl w:val="0"/>
              <w:autoSpaceDE w:val="0"/>
              <w:autoSpaceDN w:val="0"/>
              <w:rPr>
                <w:rFonts w:eastAsia="Arial"/>
                <w:sz w:val="18"/>
                <w:szCs w:val="18"/>
                <w:lang w:val="es-ES"/>
              </w:rPr>
            </w:pPr>
          </w:p>
        </w:tc>
        <w:tc>
          <w:tcPr>
            <w:tcW w:w="1187" w:type="dxa"/>
            <w:shd w:val="clear" w:color="auto" w:fill="auto"/>
          </w:tcPr>
          <w:p w14:paraId="07AE4CB6" w14:textId="77777777" w:rsidR="00F33432" w:rsidRPr="00287DFB" w:rsidRDefault="00F33432" w:rsidP="00EE4A53">
            <w:pPr>
              <w:widowControl w:val="0"/>
              <w:autoSpaceDE w:val="0"/>
              <w:autoSpaceDN w:val="0"/>
              <w:rPr>
                <w:rFonts w:eastAsia="Arial"/>
                <w:sz w:val="18"/>
                <w:szCs w:val="18"/>
                <w:lang w:val="es-ES"/>
              </w:rPr>
            </w:pPr>
          </w:p>
        </w:tc>
        <w:tc>
          <w:tcPr>
            <w:tcW w:w="1207" w:type="dxa"/>
            <w:shd w:val="clear" w:color="auto" w:fill="auto"/>
          </w:tcPr>
          <w:p w14:paraId="44C1A434" w14:textId="77777777" w:rsidR="00F33432" w:rsidRPr="00287DFB" w:rsidRDefault="00F33432" w:rsidP="00EE4A53">
            <w:pPr>
              <w:widowControl w:val="0"/>
              <w:autoSpaceDE w:val="0"/>
              <w:autoSpaceDN w:val="0"/>
              <w:rPr>
                <w:rFonts w:eastAsia="Arial"/>
                <w:sz w:val="18"/>
                <w:szCs w:val="18"/>
                <w:lang w:val="es-ES"/>
              </w:rPr>
            </w:pPr>
          </w:p>
        </w:tc>
        <w:tc>
          <w:tcPr>
            <w:tcW w:w="990" w:type="dxa"/>
            <w:shd w:val="clear" w:color="auto" w:fill="auto"/>
          </w:tcPr>
          <w:p w14:paraId="53C540AC"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4D820308" w14:textId="77777777" w:rsidTr="005711AC">
        <w:trPr>
          <w:trHeight w:val="266"/>
          <w:jc w:val="center"/>
        </w:trPr>
        <w:tc>
          <w:tcPr>
            <w:tcW w:w="4938" w:type="dxa"/>
            <w:shd w:val="clear" w:color="auto" w:fill="auto"/>
          </w:tcPr>
          <w:p w14:paraId="5A3CFF1B" w14:textId="77777777" w:rsidR="00F33432" w:rsidRPr="00287DFB" w:rsidRDefault="00F33432" w:rsidP="005711AC">
            <w:pPr>
              <w:widowControl w:val="0"/>
              <w:autoSpaceDE w:val="0"/>
              <w:autoSpaceDN w:val="0"/>
              <w:spacing w:before="44"/>
              <w:ind w:left="354"/>
              <w:rPr>
                <w:rFonts w:eastAsia="Arial"/>
                <w:sz w:val="18"/>
                <w:szCs w:val="18"/>
                <w:lang w:val="es-ES"/>
              </w:rPr>
            </w:pPr>
            <w:r w:rsidRPr="00287DFB">
              <w:rPr>
                <w:rFonts w:eastAsia="Arial"/>
                <w:sz w:val="18"/>
                <w:szCs w:val="18"/>
                <w:lang w:val="es-ES"/>
              </w:rPr>
              <w:t>O.N Bco. Macro Cl.C en pesos vto. 09.04.21</w:t>
            </w:r>
          </w:p>
        </w:tc>
        <w:tc>
          <w:tcPr>
            <w:tcW w:w="1284" w:type="dxa"/>
            <w:gridSpan w:val="2"/>
            <w:shd w:val="clear" w:color="auto" w:fill="auto"/>
          </w:tcPr>
          <w:p w14:paraId="7113A4BE" w14:textId="77777777" w:rsidR="00F33432" w:rsidRPr="00287DFB" w:rsidRDefault="00F33432" w:rsidP="00EE4A53">
            <w:pPr>
              <w:widowControl w:val="0"/>
              <w:autoSpaceDE w:val="0"/>
              <w:autoSpaceDN w:val="0"/>
              <w:spacing w:before="44"/>
              <w:ind w:left="119" w:right="92"/>
              <w:rPr>
                <w:rFonts w:eastAsia="Arial"/>
                <w:sz w:val="18"/>
                <w:szCs w:val="18"/>
                <w:lang w:val="es-ES"/>
              </w:rPr>
            </w:pPr>
            <w:r w:rsidRPr="00287DFB">
              <w:rPr>
                <w:rFonts w:eastAsia="Arial"/>
                <w:sz w:val="18"/>
                <w:szCs w:val="18"/>
                <w:lang w:val="es-ES"/>
              </w:rPr>
              <w:t>53400</w:t>
            </w:r>
          </w:p>
        </w:tc>
        <w:tc>
          <w:tcPr>
            <w:tcW w:w="1153" w:type="dxa"/>
            <w:shd w:val="clear" w:color="auto" w:fill="auto"/>
          </w:tcPr>
          <w:p w14:paraId="19A4097B" w14:textId="77777777" w:rsidR="00F33432" w:rsidRPr="00287DFB" w:rsidRDefault="00F33432" w:rsidP="00EE4A53">
            <w:pPr>
              <w:widowControl w:val="0"/>
              <w:autoSpaceDE w:val="0"/>
              <w:autoSpaceDN w:val="0"/>
              <w:spacing w:before="44"/>
              <w:ind w:right="67"/>
              <w:jc w:val="right"/>
              <w:rPr>
                <w:rFonts w:eastAsia="Arial"/>
                <w:sz w:val="18"/>
                <w:szCs w:val="18"/>
                <w:lang w:val="es-ES"/>
              </w:rPr>
            </w:pPr>
            <w:r w:rsidRPr="00287DFB">
              <w:rPr>
                <w:rFonts w:eastAsia="Arial"/>
                <w:w w:val="95"/>
                <w:sz w:val="18"/>
                <w:szCs w:val="18"/>
                <w:lang w:val="es-ES"/>
              </w:rPr>
              <w:t>53.368</w:t>
            </w:r>
          </w:p>
        </w:tc>
        <w:tc>
          <w:tcPr>
            <w:tcW w:w="1139" w:type="dxa"/>
            <w:shd w:val="clear" w:color="auto" w:fill="auto"/>
          </w:tcPr>
          <w:p w14:paraId="450C8249" w14:textId="77777777" w:rsidR="00F33432" w:rsidRPr="00287DFB" w:rsidRDefault="00F33432" w:rsidP="00EE4A53">
            <w:pPr>
              <w:widowControl w:val="0"/>
              <w:autoSpaceDE w:val="0"/>
              <w:autoSpaceDN w:val="0"/>
              <w:spacing w:before="44"/>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0BEEF2C1" w14:textId="77777777" w:rsidR="00F33432" w:rsidRPr="00287DFB" w:rsidRDefault="00F33432" w:rsidP="00EE4A53">
            <w:pPr>
              <w:widowControl w:val="0"/>
              <w:autoSpaceDE w:val="0"/>
              <w:autoSpaceDN w:val="0"/>
              <w:spacing w:before="44"/>
              <w:ind w:right="119"/>
              <w:jc w:val="right"/>
              <w:rPr>
                <w:rFonts w:eastAsia="Arial"/>
                <w:sz w:val="18"/>
                <w:szCs w:val="18"/>
                <w:lang w:val="es-ES"/>
              </w:rPr>
            </w:pPr>
            <w:r w:rsidRPr="00287DFB">
              <w:rPr>
                <w:rFonts w:eastAsia="Arial"/>
                <w:w w:val="95"/>
                <w:sz w:val="18"/>
                <w:szCs w:val="18"/>
                <w:lang w:val="es-ES"/>
              </w:rPr>
              <w:t>52.834</w:t>
            </w:r>
          </w:p>
        </w:tc>
        <w:tc>
          <w:tcPr>
            <w:tcW w:w="1111" w:type="dxa"/>
            <w:shd w:val="clear" w:color="auto" w:fill="auto"/>
          </w:tcPr>
          <w:p w14:paraId="68E38D7C" w14:textId="77777777" w:rsidR="00F33432" w:rsidRPr="00287DFB" w:rsidRDefault="00F33432" w:rsidP="00EE4A53">
            <w:pPr>
              <w:widowControl w:val="0"/>
              <w:autoSpaceDE w:val="0"/>
              <w:autoSpaceDN w:val="0"/>
              <w:spacing w:before="44"/>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7CB7B0CD" w14:textId="77777777" w:rsidR="00F33432" w:rsidRPr="00287DFB" w:rsidRDefault="00F33432" w:rsidP="00EE4A53">
            <w:pPr>
              <w:widowControl w:val="0"/>
              <w:autoSpaceDE w:val="0"/>
              <w:autoSpaceDN w:val="0"/>
              <w:spacing w:before="44"/>
              <w:ind w:right="136"/>
              <w:jc w:val="right"/>
              <w:rPr>
                <w:rFonts w:eastAsia="Arial"/>
                <w:sz w:val="18"/>
                <w:szCs w:val="18"/>
                <w:lang w:val="es-ES"/>
              </w:rPr>
            </w:pPr>
            <w:r w:rsidRPr="00287DFB">
              <w:rPr>
                <w:rFonts w:eastAsia="Arial"/>
                <w:w w:val="95"/>
                <w:sz w:val="18"/>
                <w:szCs w:val="18"/>
                <w:lang w:val="es-ES"/>
              </w:rPr>
              <w:t>52.834</w:t>
            </w:r>
          </w:p>
        </w:tc>
        <w:tc>
          <w:tcPr>
            <w:tcW w:w="1207" w:type="dxa"/>
            <w:shd w:val="clear" w:color="auto" w:fill="auto"/>
          </w:tcPr>
          <w:p w14:paraId="2E0691C0" w14:textId="77777777" w:rsidR="00F33432" w:rsidRPr="00287DFB" w:rsidRDefault="00F33432" w:rsidP="00EE4A53">
            <w:pPr>
              <w:widowControl w:val="0"/>
              <w:autoSpaceDE w:val="0"/>
              <w:autoSpaceDN w:val="0"/>
              <w:spacing w:before="44"/>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4D122E2B" w14:textId="77777777" w:rsidR="00F33432" w:rsidRPr="00287DFB" w:rsidRDefault="00F33432" w:rsidP="00EE4A53">
            <w:pPr>
              <w:widowControl w:val="0"/>
              <w:autoSpaceDE w:val="0"/>
              <w:autoSpaceDN w:val="0"/>
              <w:spacing w:before="44"/>
              <w:ind w:right="69"/>
              <w:jc w:val="right"/>
              <w:rPr>
                <w:rFonts w:eastAsia="Arial"/>
                <w:sz w:val="18"/>
                <w:szCs w:val="18"/>
                <w:lang w:val="es-ES"/>
              </w:rPr>
            </w:pPr>
            <w:r w:rsidRPr="00287DFB">
              <w:rPr>
                <w:rFonts w:eastAsia="Arial"/>
                <w:w w:val="95"/>
                <w:sz w:val="18"/>
                <w:szCs w:val="18"/>
                <w:lang w:val="es-ES"/>
              </w:rPr>
              <w:t>52.834</w:t>
            </w:r>
          </w:p>
        </w:tc>
      </w:tr>
      <w:tr w:rsidR="00F33432" w:rsidRPr="00287DFB" w14:paraId="0437D3C6" w14:textId="77777777" w:rsidTr="005711AC">
        <w:trPr>
          <w:trHeight w:val="255"/>
          <w:jc w:val="center"/>
        </w:trPr>
        <w:tc>
          <w:tcPr>
            <w:tcW w:w="4938" w:type="dxa"/>
            <w:shd w:val="clear" w:color="auto" w:fill="auto"/>
          </w:tcPr>
          <w:p w14:paraId="0FBB3AD4" w14:textId="77777777" w:rsidR="00F33432" w:rsidRPr="00287DFB" w:rsidRDefault="00F33432" w:rsidP="005711AC">
            <w:pPr>
              <w:widowControl w:val="0"/>
              <w:autoSpaceDE w:val="0"/>
              <w:autoSpaceDN w:val="0"/>
              <w:spacing w:before="32"/>
              <w:ind w:right="137"/>
              <w:jc w:val="right"/>
              <w:rPr>
                <w:rFonts w:eastAsia="Arial"/>
                <w:sz w:val="18"/>
                <w:szCs w:val="18"/>
                <w:lang w:val="es-ES"/>
              </w:rPr>
            </w:pPr>
            <w:r w:rsidRPr="00287DFB">
              <w:rPr>
                <w:rFonts w:eastAsia="Arial"/>
                <w:sz w:val="18"/>
                <w:szCs w:val="18"/>
                <w:lang w:val="es-ES"/>
              </w:rPr>
              <w:t>ON Bco. de la Pcia de Cba S.A. S2 C.G en pesos vto.18.12.20</w:t>
            </w:r>
          </w:p>
        </w:tc>
        <w:tc>
          <w:tcPr>
            <w:tcW w:w="1284" w:type="dxa"/>
            <w:gridSpan w:val="2"/>
            <w:shd w:val="clear" w:color="auto" w:fill="auto"/>
          </w:tcPr>
          <w:p w14:paraId="1CCC803B" w14:textId="77777777" w:rsidR="00F33432" w:rsidRPr="00287DFB" w:rsidRDefault="00F33432" w:rsidP="00EE4A53">
            <w:pPr>
              <w:widowControl w:val="0"/>
              <w:autoSpaceDE w:val="0"/>
              <w:autoSpaceDN w:val="0"/>
              <w:spacing w:before="32"/>
              <w:ind w:left="119" w:right="92"/>
              <w:rPr>
                <w:rFonts w:eastAsia="Arial"/>
                <w:sz w:val="18"/>
                <w:szCs w:val="18"/>
                <w:lang w:val="es-ES"/>
              </w:rPr>
            </w:pPr>
            <w:r w:rsidRPr="00287DFB">
              <w:rPr>
                <w:rFonts w:eastAsia="Arial"/>
                <w:sz w:val="18"/>
                <w:szCs w:val="18"/>
                <w:lang w:val="es-ES"/>
              </w:rPr>
              <w:t>53124</w:t>
            </w:r>
          </w:p>
        </w:tc>
        <w:tc>
          <w:tcPr>
            <w:tcW w:w="1153" w:type="dxa"/>
            <w:shd w:val="clear" w:color="auto" w:fill="auto"/>
          </w:tcPr>
          <w:p w14:paraId="6C600729" w14:textId="77777777" w:rsidR="00F33432" w:rsidRPr="00287DFB" w:rsidRDefault="00F33432" w:rsidP="00EE4A53">
            <w:pPr>
              <w:widowControl w:val="0"/>
              <w:autoSpaceDE w:val="0"/>
              <w:autoSpaceDN w:val="0"/>
              <w:spacing w:before="32"/>
              <w:ind w:right="67"/>
              <w:jc w:val="right"/>
              <w:rPr>
                <w:rFonts w:eastAsia="Arial"/>
                <w:sz w:val="18"/>
                <w:szCs w:val="18"/>
                <w:lang w:val="es-ES"/>
              </w:rPr>
            </w:pPr>
            <w:r w:rsidRPr="00287DFB">
              <w:rPr>
                <w:rFonts w:eastAsia="Arial"/>
                <w:w w:val="95"/>
                <w:sz w:val="18"/>
                <w:szCs w:val="18"/>
                <w:lang w:val="es-ES"/>
              </w:rPr>
              <w:t>44.757</w:t>
            </w:r>
          </w:p>
        </w:tc>
        <w:tc>
          <w:tcPr>
            <w:tcW w:w="1139" w:type="dxa"/>
            <w:shd w:val="clear" w:color="auto" w:fill="auto"/>
          </w:tcPr>
          <w:p w14:paraId="3AFFA4C9" w14:textId="77777777" w:rsidR="00F33432" w:rsidRPr="00287DFB" w:rsidRDefault="00F33432" w:rsidP="00EE4A53">
            <w:pPr>
              <w:widowControl w:val="0"/>
              <w:autoSpaceDE w:val="0"/>
              <w:autoSpaceDN w:val="0"/>
              <w:spacing w:before="32"/>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7C617447" w14:textId="77777777" w:rsidR="00F33432" w:rsidRPr="00287DFB" w:rsidRDefault="00F33432" w:rsidP="00EE4A53">
            <w:pPr>
              <w:widowControl w:val="0"/>
              <w:autoSpaceDE w:val="0"/>
              <w:autoSpaceDN w:val="0"/>
              <w:spacing w:before="32"/>
              <w:ind w:right="120"/>
              <w:jc w:val="right"/>
              <w:rPr>
                <w:rFonts w:eastAsia="Arial"/>
                <w:sz w:val="18"/>
                <w:szCs w:val="18"/>
                <w:lang w:val="es-ES"/>
              </w:rPr>
            </w:pPr>
            <w:r w:rsidRPr="00287DFB">
              <w:rPr>
                <w:rFonts w:eastAsia="Arial"/>
                <w:w w:val="95"/>
                <w:sz w:val="18"/>
                <w:szCs w:val="18"/>
                <w:lang w:val="es-ES"/>
              </w:rPr>
              <w:t>44.309</w:t>
            </w:r>
          </w:p>
        </w:tc>
        <w:tc>
          <w:tcPr>
            <w:tcW w:w="1111" w:type="dxa"/>
            <w:shd w:val="clear" w:color="auto" w:fill="auto"/>
          </w:tcPr>
          <w:p w14:paraId="41B6D003" w14:textId="77777777" w:rsidR="00F33432" w:rsidRPr="00287DFB" w:rsidRDefault="00F33432" w:rsidP="00EE4A53">
            <w:pPr>
              <w:widowControl w:val="0"/>
              <w:autoSpaceDE w:val="0"/>
              <w:autoSpaceDN w:val="0"/>
              <w:spacing w:before="32"/>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1D56E59F" w14:textId="77777777" w:rsidR="00F33432" w:rsidRPr="00287DFB" w:rsidRDefault="00F33432" w:rsidP="00EE4A53">
            <w:pPr>
              <w:widowControl w:val="0"/>
              <w:autoSpaceDE w:val="0"/>
              <w:autoSpaceDN w:val="0"/>
              <w:spacing w:before="32"/>
              <w:ind w:right="136"/>
              <w:jc w:val="right"/>
              <w:rPr>
                <w:rFonts w:eastAsia="Arial"/>
                <w:sz w:val="18"/>
                <w:szCs w:val="18"/>
                <w:lang w:val="es-ES"/>
              </w:rPr>
            </w:pPr>
            <w:r w:rsidRPr="00287DFB">
              <w:rPr>
                <w:rFonts w:eastAsia="Arial"/>
                <w:w w:val="95"/>
                <w:sz w:val="18"/>
                <w:szCs w:val="18"/>
                <w:lang w:val="es-ES"/>
              </w:rPr>
              <w:t>44.309</w:t>
            </w:r>
          </w:p>
        </w:tc>
        <w:tc>
          <w:tcPr>
            <w:tcW w:w="1207" w:type="dxa"/>
            <w:shd w:val="clear" w:color="auto" w:fill="auto"/>
          </w:tcPr>
          <w:p w14:paraId="29B3D922" w14:textId="77777777" w:rsidR="00F33432" w:rsidRPr="00287DFB" w:rsidRDefault="00F33432" w:rsidP="00EE4A53">
            <w:pPr>
              <w:widowControl w:val="0"/>
              <w:autoSpaceDE w:val="0"/>
              <w:autoSpaceDN w:val="0"/>
              <w:spacing w:before="32"/>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739DB50E" w14:textId="77777777" w:rsidR="00F33432" w:rsidRPr="00287DFB" w:rsidRDefault="00F33432" w:rsidP="00EE4A53">
            <w:pPr>
              <w:widowControl w:val="0"/>
              <w:autoSpaceDE w:val="0"/>
              <w:autoSpaceDN w:val="0"/>
              <w:spacing w:before="32"/>
              <w:ind w:right="69"/>
              <w:jc w:val="right"/>
              <w:rPr>
                <w:rFonts w:eastAsia="Arial"/>
                <w:sz w:val="18"/>
                <w:szCs w:val="18"/>
                <w:lang w:val="es-ES"/>
              </w:rPr>
            </w:pPr>
            <w:r w:rsidRPr="00287DFB">
              <w:rPr>
                <w:rFonts w:eastAsia="Arial"/>
                <w:w w:val="95"/>
                <w:sz w:val="18"/>
                <w:szCs w:val="18"/>
                <w:lang w:val="es-ES"/>
              </w:rPr>
              <w:t>44.309</w:t>
            </w:r>
          </w:p>
        </w:tc>
      </w:tr>
      <w:tr w:rsidR="00F33432" w:rsidRPr="00287DFB" w14:paraId="6161EB3D" w14:textId="77777777" w:rsidTr="005711AC">
        <w:trPr>
          <w:trHeight w:val="255"/>
          <w:jc w:val="center"/>
        </w:trPr>
        <w:tc>
          <w:tcPr>
            <w:tcW w:w="4938" w:type="dxa"/>
            <w:shd w:val="clear" w:color="auto" w:fill="auto"/>
          </w:tcPr>
          <w:p w14:paraId="6CC405CE" w14:textId="77777777" w:rsidR="00F33432" w:rsidRPr="00287DFB" w:rsidRDefault="00F33432" w:rsidP="005711AC">
            <w:pPr>
              <w:widowControl w:val="0"/>
              <w:autoSpaceDE w:val="0"/>
              <w:autoSpaceDN w:val="0"/>
              <w:spacing w:before="33"/>
              <w:ind w:left="354"/>
              <w:rPr>
                <w:rFonts w:eastAsia="Arial"/>
                <w:sz w:val="18"/>
                <w:szCs w:val="18"/>
                <w:lang w:val="es-ES"/>
              </w:rPr>
            </w:pPr>
            <w:r w:rsidRPr="00287DFB">
              <w:rPr>
                <w:rFonts w:eastAsia="Arial"/>
                <w:sz w:val="18"/>
                <w:szCs w:val="18"/>
                <w:lang w:val="es-ES"/>
              </w:rPr>
              <w:t>ON Tarjeta Naranja S.A. S.3 Cl.43 en pesos vto.19.08.20</w:t>
            </w:r>
          </w:p>
        </w:tc>
        <w:tc>
          <w:tcPr>
            <w:tcW w:w="1284" w:type="dxa"/>
            <w:gridSpan w:val="2"/>
            <w:shd w:val="clear" w:color="auto" w:fill="auto"/>
          </w:tcPr>
          <w:p w14:paraId="371F967D" w14:textId="77777777" w:rsidR="00F33432" w:rsidRPr="00287DFB" w:rsidRDefault="00F33432" w:rsidP="00EE4A53">
            <w:pPr>
              <w:widowControl w:val="0"/>
              <w:autoSpaceDE w:val="0"/>
              <w:autoSpaceDN w:val="0"/>
              <w:spacing w:before="33"/>
              <w:ind w:left="119" w:right="92"/>
              <w:rPr>
                <w:rFonts w:eastAsia="Arial"/>
                <w:sz w:val="18"/>
                <w:szCs w:val="18"/>
                <w:lang w:val="es-ES"/>
              </w:rPr>
            </w:pPr>
            <w:r w:rsidRPr="00287DFB">
              <w:rPr>
                <w:rFonts w:eastAsia="Arial"/>
                <w:sz w:val="18"/>
                <w:szCs w:val="18"/>
                <w:lang w:val="es-ES"/>
              </w:rPr>
              <w:t>54055</w:t>
            </w:r>
          </w:p>
        </w:tc>
        <w:tc>
          <w:tcPr>
            <w:tcW w:w="1153" w:type="dxa"/>
            <w:shd w:val="clear" w:color="auto" w:fill="auto"/>
          </w:tcPr>
          <w:p w14:paraId="51DD0D8E" w14:textId="77777777" w:rsidR="00F33432" w:rsidRPr="00287DFB" w:rsidRDefault="00F33432" w:rsidP="00EE4A53">
            <w:pPr>
              <w:widowControl w:val="0"/>
              <w:autoSpaceDE w:val="0"/>
              <w:autoSpaceDN w:val="0"/>
              <w:spacing w:before="33"/>
              <w:ind w:right="67"/>
              <w:jc w:val="right"/>
              <w:rPr>
                <w:rFonts w:eastAsia="Arial"/>
                <w:sz w:val="18"/>
                <w:szCs w:val="18"/>
                <w:lang w:val="es-ES"/>
              </w:rPr>
            </w:pPr>
            <w:r w:rsidRPr="00287DFB">
              <w:rPr>
                <w:rFonts w:eastAsia="Arial"/>
                <w:w w:val="95"/>
                <w:sz w:val="18"/>
                <w:szCs w:val="18"/>
                <w:lang w:val="es-ES"/>
              </w:rPr>
              <w:t>16.081</w:t>
            </w:r>
          </w:p>
        </w:tc>
        <w:tc>
          <w:tcPr>
            <w:tcW w:w="1139" w:type="dxa"/>
            <w:shd w:val="clear" w:color="auto" w:fill="auto"/>
          </w:tcPr>
          <w:p w14:paraId="285DD9C1" w14:textId="77777777" w:rsidR="00F33432" w:rsidRPr="00287DFB" w:rsidRDefault="00F33432" w:rsidP="00EE4A53">
            <w:pPr>
              <w:widowControl w:val="0"/>
              <w:autoSpaceDE w:val="0"/>
              <w:autoSpaceDN w:val="0"/>
              <w:spacing w:before="33"/>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33777A6F" w14:textId="77777777" w:rsidR="00F33432" w:rsidRPr="00287DFB" w:rsidRDefault="00F33432" w:rsidP="00EE4A53">
            <w:pPr>
              <w:widowControl w:val="0"/>
              <w:autoSpaceDE w:val="0"/>
              <w:autoSpaceDN w:val="0"/>
              <w:spacing w:before="33"/>
              <w:ind w:right="119"/>
              <w:jc w:val="right"/>
              <w:rPr>
                <w:rFonts w:eastAsia="Arial"/>
                <w:sz w:val="18"/>
                <w:szCs w:val="18"/>
                <w:lang w:val="es-ES"/>
              </w:rPr>
            </w:pPr>
            <w:r w:rsidRPr="00287DFB">
              <w:rPr>
                <w:rFonts w:eastAsia="Arial"/>
                <w:w w:val="95"/>
                <w:sz w:val="18"/>
                <w:szCs w:val="18"/>
                <w:lang w:val="es-ES"/>
              </w:rPr>
              <w:t>15.920</w:t>
            </w:r>
          </w:p>
        </w:tc>
        <w:tc>
          <w:tcPr>
            <w:tcW w:w="1111" w:type="dxa"/>
            <w:shd w:val="clear" w:color="auto" w:fill="auto"/>
          </w:tcPr>
          <w:p w14:paraId="09A0CC72" w14:textId="77777777" w:rsidR="00F33432" w:rsidRPr="00287DFB" w:rsidRDefault="00F33432" w:rsidP="00EE4A53">
            <w:pPr>
              <w:widowControl w:val="0"/>
              <w:autoSpaceDE w:val="0"/>
              <w:autoSpaceDN w:val="0"/>
              <w:spacing w:before="33"/>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78CFD5E7" w14:textId="77777777" w:rsidR="00F33432" w:rsidRPr="00287DFB" w:rsidRDefault="00F33432" w:rsidP="00EE4A53">
            <w:pPr>
              <w:widowControl w:val="0"/>
              <w:autoSpaceDE w:val="0"/>
              <w:autoSpaceDN w:val="0"/>
              <w:spacing w:before="33"/>
              <w:ind w:right="136"/>
              <w:jc w:val="right"/>
              <w:rPr>
                <w:rFonts w:eastAsia="Arial"/>
                <w:sz w:val="18"/>
                <w:szCs w:val="18"/>
                <w:lang w:val="es-ES"/>
              </w:rPr>
            </w:pPr>
            <w:r w:rsidRPr="00287DFB">
              <w:rPr>
                <w:rFonts w:eastAsia="Arial"/>
                <w:w w:val="95"/>
                <w:sz w:val="18"/>
                <w:szCs w:val="18"/>
                <w:lang w:val="es-ES"/>
              </w:rPr>
              <w:t>15.920</w:t>
            </w:r>
          </w:p>
        </w:tc>
        <w:tc>
          <w:tcPr>
            <w:tcW w:w="1207" w:type="dxa"/>
            <w:shd w:val="clear" w:color="auto" w:fill="auto"/>
          </w:tcPr>
          <w:p w14:paraId="584DEA5D" w14:textId="77777777" w:rsidR="00F33432" w:rsidRPr="00287DFB" w:rsidRDefault="00F33432" w:rsidP="00EE4A53">
            <w:pPr>
              <w:widowControl w:val="0"/>
              <w:autoSpaceDE w:val="0"/>
              <w:autoSpaceDN w:val="0"/>
              <w:spacing w:before="33"/>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4024DDE8" w14:textId="77777777" w:rsidR="00F33432" w:rsidRPr="00287DFB" w:rsidRDefault="00F33432" w:rsidP="00EE4A53">
            <w:pPr>
              <w:widowControl w:val="0"/>
              <w:autoSpaceDE w:val="0"/>
              <w:autoSpaceDN w:val="0"/>
              <w:spacing w:before="33"/>
              <w:ind w:right="69"/>
              <w:jc w:val="right"/>
              <w:rPr>
                <w:rFonts w:eastAsia="Arial"/>
                <w:sz w:val="18"/>
                <w:szCs w:val="18"/>
                <w:lang w:val="es-ES"/>
              </w:rPr>
            </w:pPr>
            <w:r w:rsidRPr="00287DFB">
              <w:rPr>
                <w:rFonts w:eastAsia="Arial"/>
                <w:w w:val="95"/>
                <w:sz w:val="18"/>
                <w:szCs w:val="18"/>
                <w:lang w:val="es-ES"/>
              </w:rPr>
              <w:t>15.920</w:t>
            </w:r>
          </w:p>
        </w:tc>
      </w:tr>
      <w:tr w:rsidR="00F33432" w:rsidRPr="00287DFB" w14:paraId="79E40CC7" w14:textId="77777777" w:rsidTr="005711AC">
        <w:trPr>
          <w:trHeight w:val="255"/>
          <w:jc w:val="center"/>
        </w:trPr>
        <w:tc>
          <w:tcPr>
            <w:tcW w:w="4938" w:type="dxa"/>
            <w:shd w:val="clear" w:color="auto" w:fill="auto"/>
          </w:tcPr>
          <w:p w14:paraId="048A7AD3" w14:textId="77777777" w:rsidR="00F33432" w:rsidRPr="00287DFB" w:rsidRDefault="00F33432" w:rsidP="005711AC">
            <w:pPr>
              <w:widowControl w:val="0"/>
              <w:autoSpaceDE w:val="0"/>
              <w:autoSpaceDN w:val="0"/>
              <w:spacing w:before="32"/>
              <w:ind w:left="354"/>
              <w:rPr>
                <w:rFonts w:eastAsia="Arial"/>
                <w:sz w:val="18"/>
                <w:szCs w:val="18"/>
                <w:lang w:val="es-ES"/>
              </w:rPr>
            </w:pPr>
            <w:r w:rsidRPr="00287DFB">
              <w:rPr>
                <w:rFonts w:eastAsia="Arial"/>
                <w:sz w:val="18"/>
                <w:szCs w:val="18"/>
                <w:lang w:val="es-ES"/>
              </w:rPr>
              <w:t>ON Bco de la Pcia de Bs As. Cl.4 en pesos vto.19.01.21</w:t>
            </w:r>
          </w:p>
        </w:tc>
        <w:tc>
          <w:tcPr>
            <w:tcW w:w="1284" w:type="dxa"/>
            <w:gridSpan w:val="2"/>
            <w:shd w:val="clear" w:color="auto" w:fill="auto"/>
          </w:tcPr>
          <w:p w14:paraId="4F96A733" w14:textId="77777777" w:rsidR="00F33432" w:rsidRPr="00287DFB" w:rsidRDefault="00F33432" w:rsidP="00EE4A53">
            <w:pPr>
              <w:widowControl w:val="0"/>
              <w:autoSpaceDE w:val="0"/>
              <w:autoSpaceDN w:val="0"/>
              <w:spacing w:before="32"/>
              <w:ind w:left="119" w:right="92"/>
              <w:rPr>
                <w:rFonts w:eastAsia="Arial"/>
                <w:sz w:val="18"/>
                <w:szCs w:val="18"/>
                <w:lang w:val="es-ES"/>
              </w:rPr>
            </w:pPr>
            <w:r w:rsidRPr="00287DFB">
              <w:rPr>
                <w:rFonts w:eastAsia="Arial"/>
                <w:sz w:val="18"/>
                <w:szCs w:val="18"/>
                <w:lang w:val="es-ES"/>
              </w:rPr>
              <w:t>32890</w:t>
            </w:r>
          </w:p>
        </w:tc>
        <w:tc>
          <w:tcPr>
            <w:tcW w:w="1153" w:type="dxa"/>
            <w:shd w:val="clear" w:color="auto" w:fill="auto"/>
          </w:tcPr>
          <w:p w14:paraId="6199325B" w14:textId="77777777" w:rsidR="00F33432" w:rsidRPr="00287DFB" w:rsidRDefault="00F33432" w:rsidP="00EE4A53">
            <w:pPr>
              <w:widowControl w:val="0"/>
              <w:autoSpaceDE w:val="0"/>
              <w:autoSpaceDN w:val="0"/>
              <w:spacing w:before="32"/>
              <w:ind w:right="68"/>
              <w:jc w:val="right"/>
              <w:rPr>
                <w:rFonts w:eastAsia="Arial"/>
                <w:sz w:val="18"/>
                <w:szCs w:val="18"/>
                <w:lang w:val="es-ES"/>
              </w:rPr>
            </w:pPr>
            <w:r w:rsidRPr="00287DFB">
              <w:rPr>
                <w:rFonts w:eastAsia="Arial"/>
                <w:w w:val="95"/>
                <w:sz w:val="18"/>
                <w:szCs w:val="18"/>
                <w:lang w:val="es-ES"/>
              </w:rPr>
              <w:t>6.247</w:t>
            </w:r>
          </w:p>
        </w:tc>
        <w:tc>
          <w:tcPr>
            <w:tcW w:w="1139" w:type="dxa"/>
            <w:shd w:val="clear" w:color="auto" w:fill="auto"/>
          </w:tcPr>
          <w:p w14:paraId="4D2DBD4D" w14:textId="77777777" w:rsidR="00F33432" w:rsidRPr="00287DFB" w:rsidRDefault="00F33432" w:rsidP="00EE4A53">
            <w:pPr>
              <w:widowControl w:val="0"/>
              <w:autoSpaceDE w:val="0"/>
              <w:autoSpaceDN w:val="0"/>
              <w:spacing w:before="32"/>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6EC4108E" w14:textId="77777777" w:rsidR="00F33432" w:rsidRPr="00287DFB" w:rsidRDefault="00F33432" w:rsidP="00EE4A53">
            <w:pPr>
              <w:widowControl w:val="0"/>
              <w:autoSpaceDE w:val="0"/>
              <w:autoSpaceDN w:val="0"/>
              <w:spacing w:before="32"/>
              <w:ind w:right="120"/>
              <w:jc w:val="right"/>
              <w:rPr>
                <w:rFonts w:eastAsia="Arial"/>
                <w:sz w:val="18"/>
                <w:szCs w:val="18"/>
                <w:lang w:val="es-ES"/>
              </w:rPr>
            </w:pPr>
            <w:r w:rsidRPr="00287DFB">
              <w:rPr>
                <w:rFonts w:eastAsia="Arial"/>
                <w:w w:val="95"/>
                <w:sz w:val="18"/>
                <w:szCs w:val="18"/>
                <w:lang w:val="es-ES"/>
              </w:rPr>
              <w:t>6.185</w:t>
            </w:r>
          </w:p>
        </w:tc>
        <w:tc>
          <w:tcPr>
            <w:tcW w:w="1111" w:type="dxa"/>
            <w:shd w:val="clear" w:color="auto" w:fill="auto"/>
          </w:tcPr>
          <w:p w14:paraId="72BC12C4" w14:textId="77777777" w:rsidR="00F33432" w:rsidRPr="00287DFB" w:rsidRDefault="00F33432" w:rsidP="00EE4A53">
            <w:pPr>
              <w:widowControl w:val="0"/>
              <w:autoSpaceDE w:val="0"/>
              <w:autoSpaceDN w:val="0"/>
              <w:spacing w:before="32"/>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3428DAB8" w14:textId="77777777" w:rsidR="00F33432" w:rsidRPr="00287DFB" w:rsidRDefault="00F33432" w:rsidP="00EE4A53">
            <w:pPr>
              <w:widowControl w:val="0"/>
              <w:autoSpaceDE w:val="0"/>
              <w:autoSpaceDN w:val="0"/>
              <w:spacing w:before="32"/>
              <w:ind w:right="136"/>
              <w:jc w:val="right"/>
              <w:rPr>
                <w:rFonts w:eastAsia="Arial"/>
                <w:sz w:val="18"/>
                <w:szCs w:val="18"/>
                <w:lang w:val="es-ES"/>
              </w:rPr>
            </w:pPr>
            <w:r w:rsidRPr="00287DFB">
              <w:rPr>
                <w:rFonts w:eastAsia="Arial"/>
                <w:w w:val="95"/>
                <w:sz w:val="18"/>
                <w:szCs w:val="18"/>
                <w:lang w:val="es-ES"/>
              </w:rPr>
              <w:t>6.185</w:t>
            </w:r>
          </w:p>
        </w:tc>
        <w:tc>
          <w:tcPr>
            <w:tcW w:w="1207" w:type="dxa"/>
            <w:shd w:val="clear" w:color="auto" w:fill="auto"/>
          </w:tcPr>
          <w:p w14:paraId="1E5BA5E1" w14:textId="77777777" w:rsidR="00F33432" w:rsidRPr="00287DFB" w:rsidRDefault="00F33432" w:rsidP="00EE4A53">
            <w:pPr>
              <w:widowControl w:val="0"/>
              <w:autoSpaceDE w:val="0"/>
              <w:autoSpaceDN w:val="0"/>
              <w:spacing w:before="32"/>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3CF764D5" w14:textId="77777777" w:rsidR="00F33432" w:rsidRPr="00287DFB" w:rsidRDefault="00F33432" w:rsidP="00EE4A53">
            <w:pPr>
              <w:widowControl w:val="0"/>
              <w:autoSpaceDE w:val="0"/>
              <w:autoSpaceDN w:val="0"/>
              <w:spacing w:before="32"/>
              <w:ind w:right="69"/>
              <w:jc w:val="right"/>
              <w:rPr>
                <w:rFonts w:eastAsia="Arial"/>
                <w:sz w:val="18"/>
                <w:szCs w:val="18"/>
                <w:lang w:val="es-ES"/>
              </w:rPr>
            </w:pPr>
            <w:r w:rsidRPr="00287DFB">
              <w:rPr>
                <w:rFonts w:eastAsia="Arial"/>
                <w:w w:val="95"/>
                <w:sz w:val="18"/>
                <w:szCs w:val="18"/>
                <w:lang w:val="es-ES"/>
              </w:rPr>
              <w:t>6.185</w:t>
            </w:r>
          </w:p>
        </w:tc>
      </w:tr>
      <w:tr w:rsidR="00F33432" w:rsidRPr="00287DFB" w14:paraId="751613C8" w14:textId="77777777" w:rsidTr="005711AC">
        <w:trPr>
          <w:trHeight w:val="255"/>
          <w:jc w:val="center"/>
        </w:trPr>
        <w:tc>
          <w:tcPr>
            <w:tcW w:w="4938" w:type="dxa"/>
            <w:shd w:val="clear" w:color="auto" w:fill="auto"/>
          </w:tcPr>
          <w:p w14:paraId="3CCB207C" w14:textId="77777777" w:rsidR="00F33432" w:rsidRPr="00287DFB" w:rsidRDefault="00F33432" w:rsidP="005711AC">
            <w:pPr>
              <w:widowControl w:val="0"/>
              <w:autoSpaceDE w:val="0"/>
              <w:autoSpaceDN w:val="0"/>
              <w:spacing w:before="33"/>
              <w:ind w:left="354"/>
              <w:rPr>
                <w:rFonts w:eastAsia="Arial"/>
                <w:sz w:val="18"/>
                <w:szCs w:val="18"/>
                <w:lang w:val="es-ES"/>
              </w:rPr>
            </w:pPr>
            <w:r w:rsidRPr="00287DFB">
              <w:rPr>
                <w:rFonts w:eastAsia="Arial"/>
                <w:sz w:val="18"/>
                <w:szCs w:val="18"/>
                <w:lang w:val="es-ES"/>
              </w:rPr>
              <w:t>ON Hsbc Bank Argentina S.A. Cl.5 en pesos vto.04.08.20</w:t>
            </w:r>
          </w:p>
        </w:tc>
        <w:tc>
          <w:tcPr>
            <w:tcW w:w="1284" w:type="dxa"/>
            <w:gridSpan w:val="2"/>
            <w:shd w:val="clear" w:color="auto" w:fill="auto"/>
          </w:tcPr>
          <w:p w14:paraId="57AA07FE" w14:textId="77777777" w:rsidR="00F33432" w:rsidRPr="00287DFB" w:rsidRDefault="00F33432" w:rsidP="00EE4A53">
            <w:pPr>
              <w:widowControl w:val="0"/>
              <w:autoSpaceDE w:val="0"/>
              <w:autoSpaceDN w:val="0"/>
              <w:spacing w:before="33"/>
              <w:ind w:left="119" w:right="92"/>
              <w:rPr>
                <w:rFonts w:eastAsia="Arial"/>
                <w:sz w:val="18"/>
                <w:szCs w:val="18"/>
                <w:lang w:val="es-ES"/>
              </w:rPr>
            </w:pPr>
            <w:r w:rsidRPr="00287DFB">
              <w:rPr>
                <w:rFonts w:eastAsia="Arial"/>
                <w:sz w:val="18"/>
                <w:szCs w:val="18"/>
                <w:lang w:val="es-ES"/>
              </w:rPr>
              <w:t>52691</w:t>
            </w:r>
          </w:p>
        </w:tc>
        <w:tc>
          <w:tcPr>
            <w:tcW w:w="1153" w:type="dxa"/>
            <w:shd w:val="clear" w:color="auto" w:fill="auto"/>
          </w:tcPr>
          <w:p w14:paraId="31017809" w14:textId="77777777" w:rsidR="00F33432" w:rsidRPr="00287DFB" w:rsidRDefault="00F33432" w:rsidP="00EE4A53">
            <w:pPr>
              <w:widowControl w:val="0"/>
              <w:autoSpaceDE w:val="0"/>
              <w:autoSpaceDN w:val="0"/>
              <w:spacing w:before="33"/>
              <w:ind w:right="68"/>
              <w:jc w:val="right"/>
              <w:rPr>
                <w:rFonts w:eastAsia="Arial"/>
                <w:sz w:val="18"/>
                <w:szCs w:val="18"/>
                <w:lang w:val="es-ES"/>
              </w:rPr>
            </w:pPr>
            <w:r w:rsidRPr="00287DFB">
              <w:rPr>
                <w:rFonts w:eastAsia="Arial"/>
                <w:w w:val="95"/>
                <w:sz w:val="18"/>
                <w:szCs w:val="18"/>
                <w:lang w:val="es-ES"/>
              </w:rPr>
              <w:t>3.645</w:t>
            </w:r>
          </w:p>
        </w:tc>
        <w:tc>
          <w:tcPr>
            <w:tcW w:w="1139" w:type="dxa"/>
            <w:shd w:val="clear" w:color="auto" w:fill="auto"/>
          </w:tcPr>
          <w:p w14:paraId="2066C62A" w14:textId="77777777" w:rsidR="00F33432" w:rsidRPr="00287DFB" w:rsidRDefault="00F33432" w:rsidP="00EE4A53">
            <w:pPr>
              <w:widowControl w:val="0"/>
              <w:autoSpaceDE w:val="0"/>
              <w:autoSpaceDN w:val="0"/>
              <w:spacing w:before="33"/>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21CD0B62" w14:textId="77777777" w:rsidR="00F33432" w:rsidRPr="00287DFB" w:rsidRDefault="00F33432" w:rsidP="00EE4A53">
            <w:pPr>
              <w:widowControl w:val="0"/>
              <w:autoSpaceDE w:val="0"/>
              <w:autoSpaceDN w:val="0"/>
              <w:spacing w:before="33"/>
              <w:ind w:right="120"/>
              <w:jc w:val="right"/>
              <w:rPr>
                <w:rFonts w:eastAsia="Arial"/>
                <w:sz w:val="18"/>
                <w:szCs w:val="18"/>
                <w:lang w:val="es-ES"/>
              </w:rPr>
            </w:pPr>
            <w:r w:rsidRPr="00287DFB">
              <w:rPr>
                <w:rFonts w:eastAsia="Arial"/>
                <w:w w:val="95"/>
                <w:sz w:val="18"/>
                <w:szCs w:val="18"/>
                <w:lang w:val="es-ES"/>
              </w:rPr>
              <w:t>3.609</w:t>
            </w:r>
          </w:p>
        </w:tc>
        <w:tc>
          <w:tcPr>
            <w:tcW w:w="1111" w:type="dxa"/>
            <w:shd w:val="clear" w:color="auto" w:fill="auto"/>
          </w:tcPr>
          <w:p w14:paraId="523A6513" w14:textId="77777777" w:rsidR="00F33432" w:rsidRPr="00287DFB" w:rsidRDefault="00F33432" w:rsidP="00EE4A53">
            <w:pPr>
              <w:widowControl w:val="0"/>
              <w:autoSpaceDE w:val="0"/>
              <w:autoSpaceDN w:val="0"/>
              <w:spacing w:before="33"/>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254465C4" w14:textId="77777777" w:rsidR="00F33432" w:rsidRPr="00287DFB" w:rsidRDefault="00F33432" w:rsidP="00EE4A53">
            <w:pPr>
              <w:widowControl w:val="0"/>
              <w:autoSpaceDE w:val="0"/>
              <w:autoSpaceDN w:val="0"/>
              <w:spacing w:before="33"/>
              <w:ind w:right="136"/>
              <w:jc w:val="right"/>
              <w:rPr>
                <w:rFonts w:eastAsia="Arial"/>
                <w:sz w:val="18"/>
                <w:szCs w:val="18"/>
                <w:lang w:val="es-ES"/>
              </w:rPr>
            </w:pPr>
            <w:r w:rsidRPr="00287DFB">
              <w:rPr>
                <w:rFonts w:eastAsia="Arial"/>
                <w:w w:val="95"/>
                <w:sz w:val="18"/>
                <w:szCs w:val="18"/>
                <w:lang w:val="es-ES"/>
              </w:rPr>
              <w:t>3.609</w:t>
            </w:r>
          </w:p>
        </w:tc>
        <w:tc>
          <w:tcPr>
            <w:tcW w:w="1207" w:type="dxa"/>
            <w:shd w:val="clear" w:color="auto" w:fill="auto"/>
          </w:tcPr>
          <w:p w14:paraId="4C00DE34" w14:textId="77777777" w:rsidR="00F33432" w:rsidRPr="00287DFB" w:rsidRDefault="00F33432" w:rsidP="00EE4A53">
            <w:pPr>
              <w:widowControl w:val="0"/>
              <w:autoSpaceDE w:val="0"/>
              <w:autoSpaceDN w:val="0"/>
              <w:spacing w:before="33"/>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58594E1A" w14:textId="77777777" w:rsidR="00F33432" w:rsidRPr="00287DFB" w:rsidRDefault="00F33432" w:rsidP="00EE4A53">
            <w:pPr>
              <w:widowControl w:val="0"/>
              <w:autoSpaceDE w:val="0"/>
              <w:autoSpaceDN w:val="0"/>
              <w:spacing w:before="33"/>
              <w:ind w:right="69"/>
              <w:jc w:val="right"/>
              <w:rPr>
                <w:rFonts w:eastAsia="Arial"/>
                <w:sz w:val="18"/>
                <w:szCs w:val="18"/>
                <w:lang w:val="es-ES"/>
              </w:rPr>
            </w:pPr>
            <w:r w:rsidRPr="00287DFB">
              <w:rPr>
                <w:rFonts w:eastAsia="Arial"/>
                <w:w w:val="95"/>
                <w:sz w:val="18"/>
                <w:szCs w:val="18"/>
                <w:lang w:val="es-ES"/>
              </w:rPr>
              <w:t>3.609</w:t>
            </w:r>
          </w:p>
        </w:tc>
      </w:tr>
      <w:tr w:rsidR="00F33432" w:rsidRPr="00287DFB" w14:paraId="1704D52D" w14:textId="77777777" w:rsidTr="005711AC">
        <w:trPr>
          <w:trHeight w:val="325"/>
          <w:jc w:val="center"/>
        </w:trPr>
        <w:tc>
          <w:tcPr>
            <w:tcW w:w="4938" w:type="dxa"/>
            <w:shd w:val="clear" w:color="auto" w:fill="auto"/>
          </w:tcPr>
          <w:p w14:paraId="6B01E5C7" w14:textId="77777777" w:rsidR="00F33432" w:rsidRPr="00287DFB" w:rsidRDefault="00F33432" w:rsidP="005711AC">
            <w:pPr>
              <w:widowControl w:val="0"/>
              <w:autoSpaceDE w:val="0"/>
              <w:autoSpaceDN w:val="0"/>
              <w:spacing w:before="32"/>
              <w:ind w:left="354"/>
              <w:rPr>
                <w:rFonts w:eastAsia="Arial"/>
                <w:sz w:val="18"/>
                <w:szCs w:val="18"/>
                <w:lang w:val="es-ES"/>
              </w:rPr>
            </w:pPr>
            <w:r w:rsidRPr="00287DFB">
              <w:rPr>
                <w:rFonts w:eastAsia="Arial"/>
                <w:sz w:val="18"/>
                <w:szCs w:val="18"/>
                <w:lang w:val="es-ES"/>
              </w:rPr>
              <w:t>VD FF Garbarino 156 en pesos vto. 10.06.20</w:t>
            </w:r>
          </w:p>
        </w:tc>
        <w:tc>
          <w:tcPr>
            <w:tcW w:w="1284" w:type="dxa"/>
            <w:gridSpan w:val="2"/>
            <w:shd w:val="clear" w:color="auto" w:fill="auto"/>
          </w:tcPr>
          <w:p w14:paraId="42D8E287" w14:textId="77777777" w:rsidR="00F33432" w:rsidRPr="00287DFB" w:rsidRDefault="00F33432" w:rsidP="00EE4A53">
            <w:pPr>
              <w:widowControl w:val="0"/>
              <w:autoSpaceDE w:val="0"/>
              <w:autoSpaceDN w:val="0"/>
              <w:spacing w:before="32"/>
              <w:ind w:left="119" w:right="92"/>
              <w:rPr>
                <w:rFonts w:eastAsia="Arial"/>
                <w:sz w:val="18"/>
                <w:szCs w:val="18"/>
                <w:lang w:val="es-ES"/>
              </w:rPr>
            </w:pPr>
            <w:r w:rsidRPr="00287DFB">
              <w:rPr>
                <w:rFonts w:eastAsia="Arial"/>
                <w:sz w:val="18"/>
                <w:szCs w:val="18"/>
                <w:lang w:val="es-ES"/>
              </w:rPr>
              <w:t>54528</w:t>
            </w:r>
          </w:p>
        </w:tc>
        <w:tc>
          <w:tcPr>
            <w:tcW w:w="1153" w:type="dxa"/>
            <w:shd w:val="clear" w:color="auto" w:fill="auto"/>
          </w:tcPr>
          <w:p w14:paraId="157729CA" w14:textId="77777777" w:rsidR="00F33432" w:rsidRPr="00287DFB" w:rsidRDefault="00F33432" w:rsidP="00EE4A53">
            <w:pPr>
              <w:widowControl w:val="0"/>
              <w:autoSpaceDE w:val="0"/>
              <w:autoSpaceDN w:val="0"/>
              <w:spacing w:before="32"/>
              <w:ind w:right="67"/>
              <w:jc w:val="right"/>
              <w:rPr>
                <w:rFonts w:eastAsia="Arial"/>
                <w:sz w:val="18"/>
                <w:szCs w:val="18"/>
                <w:lang w:val="es-ES"/>
              </w:rPr>
            </w:pPr>
            <w:r w:rsidRPr="00287DFB">
              <w:rPr>
                <w:rFonts w:eastAsia="Arial"/>
                <w:w w:val="95"/>
                <w:sz w:val="18"/>
                <w:szCs w:val="18"/>
                <w:lang w:val="es-ES"/>
              </w:rPr>
              <w:t>2.583</w:t>
            </w:r>
          </w:p>
        </w:tc>
        <w:tc>
          <w:tcPr>
            <w:tcW w:w="1139" w:type="dxa"/>
            <w:shd w:val="clear" w:color="auto" w:fill="auto"/>
          </w:tcPr>
          <w:p w14:paraId="178AEE92" w14:textId="77777777" w:rsidR="00F33432" w:rsidRPr="00287DFB" w:rsidRDefault="00F33432" w:rsidP="00EE4A53">
            <w:pPr>
              <w:widowControl w:val="0"/>
              <w:autoSpaceDE w:val="0"/>
              <w:autoSpaceDN w:val="0"/>
              <w:spacing w:before="32"/>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47EF15C1" w14:textId="77777777" w:rsidR="00F33432" w:rsidRPr="00287DFB" w:rsidRDefault="00F33432" w:rsidP="00EE4A53">
            <w:pPr>
              <w:widowControl w:val="0"/>
              <w:autoSpaceDE w:val="0"/>
              <w:autoSpaceDN w:val="0"/>
              <w:spacing w:before="32"/>
              <w:ind w:right="119"/>
              <w:jc w:val="right"/>
              <w:rPr>
                <w:rFonts w:eastAsia="Arial"/>
                <w:sz w:val="18"/>
                <w:szCs w:val="18"/>
                <w:lang w:val="es-ES"/>
              </w:rPr>
            </w:pPr>
            <w:r w:rsidRPr="00287DFB">
              <w:rPr>
                <w:rFonts w:eastAsia="Arial"/>
                <w:w w:val="95"/>
                <w:sz w:val="18"/>
                <w:szCs w:val="18"/>
                <w:lang w:val="es-ES"/>
              </w:rPr>
              <w:t>2.557</w:t>
            </w:r>
          </w:p>
        </w:tc>
        <w:tc>
          <w:tcPr>
            <w:tcW w:w="1111" w:type="dxa"/>
            <w:shd w:val="clear" w:color="auto" w:fill="auto"/>
          </w:tcPr>
          <w:p w14:paraId="3A22683A" w14:textId="77777777" w:rsidR="00F33432" w:rsidRPr="00287DFB" w:rsidRDefault="00F33432" w:rsidP="00EE4A53">
            <w:pPr>
              <w:widowControl w:val="0"/>
              <w:autoSpaceDE w:val="0"/>
              <w:autoSpaceDN w:val="0"/>
              <w:spacing w:before="32"/>
              <w:ind w:right="83"/>
              <w:jc w:val="right"/>
              <w:rPr>
                <w:rFonts w:eastAsia="Arial"/>
                <w:sz w:val="18"/>
                <w:szCs w:val="18"/>
                <w:lang w:val="es-ES"/>
              </w:rPr>
            </w:pPr>
            <w:r w:rsidRPr="00287DFB">
              <w:rPr>
                <w:rFonts w:eastAsia="Arial"/>
                <w:w w:val="95"/>
                <w:sz w:val="18"/>
                <w:szCs w:val="18"/>
                <w:lang w:val="es-ES"/>
              </w:rPr>
              <w:t>22.413</w:t>
            </w:r>
          </w:p>
        </w:tc>
        <w:tc>
          <w:tcPr>
            <w:tcW w:w="1187" w:type="dxa"/>
            <w:shd w:val="clear" w:color="auto" w:fill="auto"/>
          </w:tcPr>
          <w:p w14:paraId="55054E1D" w14:textId="77777777" w:rsidR="00F33432" w:rsidRPr="00287DFB" w:rsidRDefault="00F33432" w:rsidP="00EE4A53">
            <w:pPr>
              <w:widowControl w:val="0"/>
              <w:autoSpaceDE w:val="0"/>
              <w:autoSpaceDN w:val="0"/>
              <w:spacing w:before="32"/>
              <w:ind w:right="134"/>
              <w:jc w:val="right"/>
              <w:rPr>
                <w:rFonts w:eastAsia="Arial"/>
                <w:sz w:val="18"/>
                <w:szCs w:val="18"/>
                <w:lang w:val="es-ES"/>
              </w:rPr>
            </w:pPr>
            <w:r w:rsidRPr="00287DFB">
              <w:rPr>
                <w:rFonts w:eastAsia="Arial"/>
                <w:w w:val="95"/>
                <w:sz w:val="18"/>
                <w:szCs w:val="18"/>
                <w:lang w:val="es-ES"/>
              </w:rPr>
              <w:t>2.557</w:t>
            </w:r>
          </w:p>
        </w:tc>
        <w:tc>
          <w:tcPr>
            <w:tcW w:w="1207" w:type="dxa"/>
            <w:shd w:val="clear" w:color="auto" w:fill="auto"/>
          </w:tcPr>
          <w:p w14:paraId="47928E98" w14:textId="77777777" w:rsidR="00F33432" w:rsidRPr="00287DFB" w:rsidRDefault="00F33432" w:rsidP="00EE4A53">
            <w:pPr>
              <w:widowControl w:val="0"/>
              <w:autoSpaceDE w:val="0"/>
              <w:autoSpaceDN w:val="0"/>
              <w:spacing w:before="32"/>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5C7531D0" w14:textId="77777777" w:rsidR="00F33432" w:rsidRPr="00287DFB" w:rsidRDefault="00F33432" w:rsidP="00EE4A53">
            <w:pPr>
              <w:widowControl w:val="0"/>
              <w:autoSpaceDE w:val="0"/>
              <w:autoSpaceDN w:val="0"/>
              <w:spacing w:before="32"/>
              <w:ind w:right="68"/>
              <w:jc w:val="right"/>
              <w:rPr>
                <w:rFonts w:eastAsia="Arial"/>
                <w:sz w:val="18"/>
                <w:szCs w:val="18"/>
                <w:lang w:val="es-ES"/>
              </w:rPr>
            </w:pPr>
            <w:r w:rsidRPr="00287DFB">
              <w:rPr>
                <w:rFonts w:eastAsia="Arial"/>
                <w:w w:val="95"/>
                <w:sz w:val="18"/>
                <w:szCs w:val="18"/>
                <w:lang w:val="es-ES"/>
              </w:rPr>
              <w:t>2.557</w:t>
            </w:r>
          </w:p>
        </w:tc>
      </w:tr>
      <w:tr w:rsidR="00F33432" w:rsidRPr="00287DFB" w14:paraId="208A10AE" w14:textId="77777777" w:rsidTr="005711AC">
        <w:trPr>
          <w:trHeight w:val="336"/>
          <w:jc w:val="center"/>
        </w:trPr>
        <w:tc>
          <w:tcPr>
            <w:tcW w:w="4938" w:type="dxa"/>
            <w:shd w:val="clear" w:color="auto" w:fill="auto"/>
          </w:tcPr>
          <w:p w14:paraId="2F72E64E" w14:textId="77777777" w:rsidR="00F33432" w:rsidRPr="00287DFB" w:rsidRDefault="00F33432" w:rsidP="005711AC">
            <w:pPr>
              <w:widowControl w:val="0"/>
              <w:autoSpaceDE w:val="0"/>
              <w:autoSpaceDN w:val="0"/>
              <w:spacing w:before="103"/>
              <w:ind w:left="145"/>
              <w:rPr>
                <w:rFonts w:eastAsia="Arial"/>
                <w:b/>
                <w:sz w:val="18"/>
                <w:szCs w:val="18"/>
                <w:lang w:val="es-ES"/>
              </w:rPr>
            </w:pPr>
            <w:r w:rsidRPr="00287DFB">
              <w:rPr>
                <w:rFonts w:eastAsia="Arial"/>
                <w:b/>
                <w:sz w:val="18"/>
                <w:szCs w:val="18"/>
                <w:lang w:val="es-ES"/>
              </w:rPr>
              <w:t>- Letras del BCRA</w:t>
            </w:r>
          </w:p>
        </w:tc>
        <w:tc>
          <w:tcPr>
            <w:tcW w:w="1284" w:type="dxa"/>
            <w:gridSpan w:val="2"/>
            <w:shd w:val="clear" w:color="auto" w:fill="auto"/>
          </w:tcPr>
          <w:p w14:paraId="65FA18B3" w14:textId="77777777" w:rsidR="00F33432" w:rsidRPr="00287DFB" w:rsidRDefault="00F33432" w:rsidP="00EE4A53">
            <w:pPr>
              <w:widowControl w:val="0"/>
              <w:autoSpaceDE w:val="0"/>
              <w:autoSpaceDN w:val="0"/>
              <w:rPr>
                <w:rFonts w:eastAsia="Arial"/>
                <w:sz w:val="18"/>
                <w:szCs w:val="18"/>
                <w:lang w:val="es-ES"/>
              </w:rPr>
            </w:pPr>
          </w:p>
        </w:tc>
        <w:tc>
          <w:tcPr>
            <w:tcW w:w="1153" w:type="dxa"/>
            <w:shd w:val="clear" w:color="auto" w:fill="auto"/>
          </w:tcPr>
          <w:p w14:paraId="4692671D" w14:textId="77777777" w:rsidR="00F33432" w:rsidRPr="00287DFB" w:rsidRDefault="00F33432" w:rsidP="00EE4A53">
            <w:pPr>
              <w:widowControl w:val="0"/>
              <w:autoSpaceDE w:val="0"/>
              <w:autoSpaceDN w:val="0"/>
              <w:rPr>
                <w:rFonts w:eastAsia="Arial"/>
                <w:sz w:val="18"/>
                <w:szCs w:val="18"/>
                <w:lang w:val="es-ES"/>
              </w:rPr>
            </w:pPr>
          </w:p>
        </w:tc>
        <w:tc>
          <w:tcPr>
            <w:tcW w:w="1139" w:type="dxa"/>
            <w:shd w:val="clear" w:color="auto" w:fill="auto"/>
          </w:tcPr>
          <w:p w14:paraId="798AA670" w14:textId="77777777" w:rsidR="00F33432" w:rsidRPr="00287DFB" w:rsidRDefault="00F33432" w:rsidP="00EE4A53">
            <w:pPr>
              <w:widowControl w:val="0"/>
              <w:autoSpaceDE w:val="0"/>
              <w:autoSpaceDN w:val="0"/>
              <w:rPr>
                <w:rFonts w:eastAsia="Arial"/>
                <w:sz w:val="18"/>
                <w:szCs w:val="18"/>
                <w:lang w:val="es-ES"/>
              </w:rPr>
            </w:pPr>
          </w:p>
        </w:tc>
        <w:tc>
          <w:tcPr>
            <w:tcW w:w="1205" w:type="dxa"/>
            <w:shd w:val="clear" w:color="auto" w:fill="auto"/>
          </w:tcPr>
          <w:p w14:paraId="57200DE6" w14:textId="77777777" w:rsidR="00F33432" w:rsidRPr="00287DFB" w:rsidRDefault="00F33432" w:rsidP="00EE4A53">
            <w:pPr>
              <w:widowControl w:val="0"/>
              <w:autoSpaceDE w:val="0"/>
              <w:autoSpaceDN w:val="0"/>
              <w:rPr>
                <w:rFonts w:eastAsia="Arial"/>
                <w:sz w:val="18"/>
                <w:szCs w:val="18"/>
                <w:lang w:val="es-ES"/>
              </w:rPr>
            </w:pPr>
          </w:p>
        </w:tc>
        <w:tc>
          <w:tcPr>
            <w:tcW w:w="1111" w:type="dxa"/>
            <w:shd w:val="clear" w:color="auto" w:fill="auto"/>
          </w:tcPr>
          <w:p w14:paraId="03C20A19" w14:textId="77777777" w:rsidR="00F33432" w:rsidRPr="00287DFB" w:rsidRDefault="00F33432" w:rsidP="00EE4A53">
            <w:pPr>
              <w:widowControl w:val="0"/>
              <w:autoSpaceDE w:val="0"/>
              <w:autoSpaceDN w:val="0"/>
              <w:rPr>
                <w:rFonts w:eastAsia="Arial"/>
                <w:sz w:val="18"/>
                <w:szCs w:val="18"/>
                <w:lang w:val="es-ES"/>
              </w:rPr>
            </w:pPr>
          </w:p>
        </w:tc>
        <w:tc>
          <w:tcPr>
            <w:tcW w:w="1187" w:type="dxa"/>
            <w:shd w:val="clear" w:color="auto" w:fill="auto"/>
          </w:tcPr>
          <w:p w14:paraId="460A16E1" w14:textId="77777777" w:rsidR="00F33432" w:rsidRPr="00287DFB" w:rsidRDefault="00F33432" w:rsidP="00EE4A53">
            <w:pPr>
              <w:widowControl w:val="0"/>
              <w:autoSpaceDE w:val="0"/>
              <w:autoSpaceDN w:val="0"/>
              <w:rPr>
                <w:rFonts w:eastAsia="Arial"/>
                <w:sz w:val="18"/>
                <w:szCs w:val="18"/>
                <w:lang w:val="es-ES"/>
              </w:rPr>
            </w:pPr>
          </w:p>
        </w:tc>
        <w:tc>
          <w:tcPr>
            <w:tcW w:w="1207" w:type="dxa"/>
            <w:shd w:val="clear" w:color="auto" w:fill="auto"/>
          </w:tcPr>
          <w:p w14:paraId="0C1C9F9E" w14:textId="77777777" w:rsidR="00F33432" w:rsidRPr="00287DFB" w:rsidRDefault="00F33432" w:rsidP="00EE4A53">
            <w:pPr>
              <w:widowControl w:val="0"/>
              <w:autoSpaceDE w:val="0"/>
              <w:autoSpaceDN w:val="0"/>
              <w:rPr>
                <w:rFonts w:eastAsia="Arial"/>
                <w:sz w:val="18"/>
                <w:szCs w:val="18"/>
                <w:lang w:val="es-ES"/>
              </w:rPr>
            </w:pPr>
          </w:p>
        </w:tc>
        <w:tc>
          <w:tcPr>
            <w:tcW w:w="990" w:type="dxa"/>
            <w:shd w:val="clear" w:color="auto" w:fill="auto"/>
          </w:tcPr>
          <w:p w14:paraId="412416C3" w14:textId="77777777" w:rsidR="00F33432" w:rsidRPr="00287DFB" w:rsidRDefault="00F33432" w:rsidP="00EE4A53">
            <w:pPr>
              <w:widowControl w:val="0"/>
              <w:autoSpaceDE w:val="0"/>
              <w:autoSpaceDN w:val="0"/>
              <w:rPr>
                <w:rFonts w:eastAsia="Arial"/>
                <w:sz w:val="18"/>
                <w:szCs w:val="18"/>
                <w:lang w:val="es-ES"/>
              </w:rPr>
            </w:pPr>
          </w:p>
        </w:tc>
      </w:tr>
      <w:tr w:rsidR="00F33432" w:rsidRPr="00287DFB" w14:paraId="5E19D07F" w14:textId="77777777" w:rsidTr="005711AC">
        <w:trPr>
          <w:trHeight w:val="265"/>
          <w:jc w:val="center"/>
        </w:trPr>
        <w:tc>
          <w:tcPr>
            <w:tcW w:w="4938" w:type="dxa"/>
            <w:shd w:val="clear" w:color="auto" w:fill="auto"/>
          </w:tcPr>
          <w:p w14:paraId="6BAEB4E1" w14:textId="77777777" w:rsidR="00F33432" w:rsidRPr="00287DFB" w:rsidRDefault="00F33432" w:rsidP="005711AC">
            <w:pPr>
              <w:widowControl w:val="0"/>
              <w:autoSpaceDE w:val="0"/>
              <w:autoSpaceDN w:val="0"/>
              <w:spacing w:before="44"/>
              <w:ind w:right="175"/>
              <w:jc w:val="right"/>
              <w:rPr>
                <w:rFonts w:eastAsia="Arial"/>
                <w:sz w:val="18"/>
                <w:szCs w:val="18"/>
                <w:lang w:val="es-ES"/>
              </w:rPr>
            </w:pPr>
            <w:r w:rsidRPr="00287DFB">
              <w:rPr>
                <w:rFonts w:eastAsia="Arial"/>
                <w:sz w:val="18"/>
                <w:szCs w:val="18"/>
                <w:lang w:val="es-ES"/>
              </w:rPr>
              <w:t>Letras de Liquidez del BCRA en pesos a 28 días - vto 02.07.20</w:t>
            </w:r>
          </w:p>
        </w:tc>
        <w:tc>
          <w:tcPr>
            <w:tcW w:w="1284" w:type="dxa"/>
            <w:gridSpan w:val="2"/>
            <w:shd w:val="clear" w:color="auto" w:fill="auto"/>
          </w:tcPr>
          <w:p w14:paraId="285E1B7E" w14:textId="77777777" w:rsidR="00F33432" w:rsidRPr="00287DFB" w:rsidRDefault="00F33432" w:rsidP="00EE4A53">
            <w:pPr>
              <w:widowControl w:val="0"/>
              <w:autoSpaceDE w:val="0"/>
              <w:autoSpaceDN w:val="0"/>
              <w:spacing w:before="44"/>
              <w:ind w:left="119" w:right="92"/>
              <w:rPr>
                <w:rFonts w:eastAsia="Arial"/>
                <w:sz w:val="18"/>
                <w:szCs w:val="18"/>
                <w:lang w:val="es-ES"/>
              </w:rPr>
            </w:pPr>
            <w:r w:rsidRPr="00287DFB">
              <w:rPr>
                <w:rFonts w:eastAsia="Arial"/>
                <w:sz w:val="18"/>
                <w:szCs w:val="18"/>
                <w:lang w:val="es-ES"/>
              </w:rPr>
              <w:t>13615</w:t>
            </w:r>
          </w:p>
        </w:tc>
        <w:tc>
          <w:tcPr>
            <w:tcW w:w="1153" w:type="dxa"/>
            <w:shd w:val="clear" w:color="auto" w:fill="auto"/>
          </w:tcPr>
          <w:p w14:paraId="3D517F13" w14:textId="77777777" w:rsidR="00F33432" w:rsidRPr="00287DFB" w:rsidRDefault="00F33432" w:rsidP="00EE4A53">
            <w:pPr>
              <w:widowControl w:val="0"/>
              <w:autoSpaceDE w:val="0"/>
              <w:autoSpaceDN w:val="0"/>
              <w:spacing w:before="44"/>
              <w:ind w:right="68"/>
              <w:jc w:val="right"/>
              <w:rPr>
                <w:rFonts w:eastAsia="Arial"/>
                <w:sz w:val="18"/>
                <w:szCs w:val="18"/>
                <w:lang w:val="es-ES"/>
              </w:rPr>
            </w:pPr>
            <w:r w:rsidRPr="00287DFB">
              <w:rPr>
                <w:rFonts w:eastAsia="Arial"/>
                <w:w w:val="95"/>
                <w:sz w:val="18"/>
                <w:szCs w:val="18"/>
                <w:lang w:val="es-ES"/>
              </w:rPr>
              <w:t>289.707</w:t>
            </w:r>
          </w:p>
        </w:tc>
        <w:tc>
          <w:tcPr>
            <w:tcW w:w="1139" w:type="dxa"/>
            <w:shd w:val="clear" w:color="auto" w:fill="auto"/>
          </w:tcPr>
          <w:p w14:paraId="7A84CE9F" w14:textId="77777777" w:rsidR="00F33432" w:rsidRPr="00287DFB" w:rsidRDefault="00F33432" w:rsidP="00EE4A53">
            <w:pPr>
              <w:widowControl w:val="0"/>
              <w:autoSpaceDE w:val="0"/>
              <w:autoSpaceDN w:val="0"/>
              <w:spacing w:before="44"/>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53F797FB" w14:textId="77777777" w:rsidR="00F33432" w:rsidRPr="00287DFB" w:rsidRDefault="00F33432" w:rsidP="00EE4A53">
            <w:pPr>
              <w:widowControl w:val="0"/>
              <w:autoSpaceDE w:val="0"/>
              <w:autoSpaceDN w:val="0"/>
              <w:spacing w:before="44"/>
              <w:ind w:right="120"/>
              <w:jc w:val="right"/>
              <w:rPr>
                <w:rFonts w:eastAsia="Arial"/>
                <w:sz w:val="18"/>
                <w:szCs w:val="18"/>
                <w:lang w:val="es-ES"/>
              </w:rPr>
            </w:pPr>
            <w:r w:rsidRPr="00287DFB">
              <w:rPr>
                <w:rFonts w:eastAsia="Arial"/>
                <w:w w:val="95"/>
                <w:sz w:val="18"/>
                <w:szCs w:val="18"/>
                <w:lang w:val="es-ES"/>
              </w:rPr>
              <w:t>289.707</w:t>
            </w:r>
          </w:p>
        </w:tc>
        <w:tc>
          <w:tcPr>
            <w:tcW w:w="1111" w:type="dxa"/>
            <w:shd w:val="clear" w:color="auto" w:fill="auto"/>
          </w:tcPr>
          <w:p w14:paraId="5C8E5984" w14:textId="77777777" w:rsidR="00F33432" w:rsidRPr="00287DFB" w:rsidRDefault="00F33432" w:rsidP="00EE4A53">
            <w:pPr>
              <w:widowControl w:val="0"/>
              <w:autoSpaceDE w:val="0"/>
              <w:autoSpaceDN w:val="0"/>
              <w:spacing w:before="44"/>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5C0CF4EB" w14:textId="77777777" w:rsidR="00F33432" w:rsidRPr="00287DFB" w:rsidRDefault="00F33432" w:rsidP="00EE4A53">
            <w:pPr>
              <w:widowControl w:val="0"/>
              <w:autoSpaceDE w:val="0"/>
              <w:autoSpaceDN w:val="0"/>
              <w:spacing w:before="44"/>
              <w:ind w:right="136"/>
              <w:jc w:val="right"/>
              <w:rPr>
                <w:rFonts w:eastAsia="Arial"/>
                <w:sz w:val="18"/>
                <w:szCs w:val="18"/>
                <w:lang w:val="es-ES"/>
              </w:rPr>
            </w:pPr>
            <w:r w:rsidRPr="00287DFB">
              <w:rPr>
                <w:rFonts w:eastAsia="Arial"/>
                <w:w w:val="95"/>
                <w:sz w:val="18"/>
                <w:szCs w:val="18"/>
                <w:lang w:val="es-ES"/>
              </w:rPr>
              <w:t>289.707</w:t>
            </w:r>
          </w:p>
        </w:tc>
        <w:tc>
          <w:tcPr>
            <w:tcW w:w="1207" w:type="dxa"/>
            <w:shd w:val="clear" w:color="auto" w:fill="auto"/>
          </w:tcPr>
          <w:p w14:paraId="781CBEA6" w14:textId="77777777" w:rsidR="00F33432" w:rsidRPr="00287DFB" w:rsidRDefault="00F33432" w:rsidP="00EE4A53">
            <w:pPr>
              <w:widowControl w:val="0"/>
              <w:autoSpaceDE w:val="0"/>
              <w:autoSpaceDN w:val="0"/>
              <w:spacing w:before="44"/>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01CADA00" w14:textId="77777777" w:rsidR="00F33432" w:rsidRPr="00287DFB" w:rsidRDefault="00F33432" w:rsidP="00EE4A53">
            <w:pPr>
              <w:widowControl w:val="0"/>
              <w:autoSpaceDE w:val="0"/>
              <w:autoSpaceDN w:val="0"/>
              <w:spacing w:before="44"/>
              <w:ind w:right="69"/>
              <w:jc w:val="right"/>
              <w:rPr>
                <w:rFonts w:eastAsia="Arial"/>
                <w:sz w:val="18"/>
                <w:szCs w:val="18"/>
                <w:lang w:val="es-ES"/>
              </w:rPr>
            </w:pPr>
            <w:r w:rsidRPr="00287DFB">
              <w:rPr>
                <w:rFonts w:eastAsia="Arial"/>
                <w:w w:val="95"/>
                <w:sz w:val="18"/>
                <w:szCs w:val="18"/>
                <w:lang w:val="es-ES"/>
              </w:rPr>
              <w:t>289.707</w:t>
            </w:r>
          </w:p>
        </w:tc>
      </w:tr>
      <w:tr w:rsidR="00F33432" w:rsidRPr="00287DFB" w14:paraId="57C3722A" w14:textId="77777777" w:rsidTr="005711AC">
        <w:trPr>
          <w:trHeight w:val="255"/>
          <w:jc w:val="center"/>
        </w:trPr>
        <w:tc>
          <w:tcPr>
            <w:tcW w:w="4938" w:type="dxa"/>
            <w:shd w:val="clear" w:color="auto" w:fill="auto"/>
          </w:tcPr>
          <w:p w14:paraId="1F606F35" w14:textId="77777777" w:rsidR="00F33432" w:rsidRPr="00287DFB" w:rsidRDefault="00F33432" w:rsidP="005711AC">
            <w:pPr>
              <w:widowControl w:val="0"/>
              <w:autoSpaceDE w:val="0"/>
              <w:autoSpaceDN w:val="0"/>
              <w:spacing w:before="32"/>
              <w:ind w:right="175"/>
              <w:jc w:val="right"/>
              <w:rPr>
                <w:rFonts w:eastAsia="Arial"/>
                <w:sz w:val="18"/>
                <w:szCs w:val="18"/>
                <w:lang w:val="es-ES"/>
              </w:rPr>
            </w:pPr>
            <w:r w:rsidRPr="00287DFB">
              <w:rPr>
                <w:rFonts w:eastAsia="Arial"/>
                <w:sz w:val="18"/>
                <w:szCs w:val="18"/>
                <w:lang w:val="es-ES"/>
              </w:rPr>
              <w:t>Letras de Liquidez del BCRA en pesos a 27 días - vto 08.07.20</w:t>
            </w:r>
          </w:p>
        </w:tc>
        <w:tc>
          <w:tcPr>
            <w:tcW w:w="1284" w:type="dxa"/>
            <w:gridSpan w:val="2"/>
            <w:shd w:val="clear" w:color="auto" w:fill="auto"/>
          </w:tcPr>
          <w:p w14:paraId="51971148" w14:textId="77777777" w:rsidR="00F33432" w:rsidRPr="00287DFB" w:rsidRDefault="00F33432" w:rsidP="00EE4A53">
            <w:pPr>
              <w:widowControl w:val="0"/>
              <w:autoSpaceDE w:val="0"/>
              <w:autoSpaceDN w:val="0"/>
              <w:spacing w:before="32"/>
              <w:ind w:left="119" w:right="92"/>
              <w:rPr>
                <w:rFonts w:eastAsia="Arial"/>
                <w:sz w:val="18"/>
                <w:szCs w:val="18"/>
                <w:lang w:val="es-ES"/>
              </w:rPr>
            </w:pPr>
            <w:r w:rsidRPr="00287DFB">
              <w:rPr>
                <w:rFonts w:eastAsia="Arial"/>
                <w:sz w:val="18"/>
                <w:szCs w:val="18"/>
                <w:lang w:val="es-ES"/>
              </w:rPr>
              <w:t>13617</w:t>
            </w:r>
          </w:p>
        </w:tc>
        <w:tc>
          <w:tcPr>
            <w:tcW w:w="1153" w:type="dxa"/>
            <w:shd w:val="clear" w:color="auto" w:fill="auto"/>
          </w:tcPr>
          <w:p w14:paraId="2B7EC682" w14:textId="77777777" w:rsidR="00F33432" w:rsidRPr="00287DFB" w:rsidRDefault="00F33432" w:rsidP="00EE4A53">
            <w:pPr>
              <w:widowControl w:val="0"/>
              <w:autoSpaceDE w:val="0"/>
              <w:autoSpaceDN w:val="0"/>
              <w:spacing w:before="32"/>
              <w:ind w:right="68"/>
              <w:jc w:val="right"/>
              <w:rPr>
                <w:rFonts w:eastAsia="Arial"/>
                <w:sz w:val="18"/>
                <w:szCs w:val="18"/>
                <w:lang w:val="es-ES"/>
              </w:rPr>
            </w:pPr>
            <w:r w:rsidRPr="00287DFB">
              <w:rPr>
                <w:rFonts w:eastAsia="Arial"/>
                <w:w w:val="95"/>
                <w:sz w:val="18"/>
                <w:szCs w:val="18"/>
                <w:lang w:val="es-ES"/>
              </w:rPr>
              <w:t>466.668</w:t>
            </w:r>
          </w:p>
        </w:tc>
        <w:tc>
          <w:tcPr>
            <w:tcW w:w="1139" w:type="dxa"/>
            <w:shd w:val="clear" w:color="auto" w:fill="auto"/>
          </w:tcPr>
          <w:p w14:paraId="39922A6A" w14:textId="77777777" w:rsidR="00F33432" w:rsidRPr="00287DFB" w:rsidRDefault="00F33432" w:rsidP="00EE4A53">
            <w:pPr>
              <w:widowControl w:val="0"/>
              <w:autoSpaceDE w:val="0"/>
              <w:autoSpaceDN w:val="0"/>
              <w:spacing w:before="32"/>
              <w:ind w:right="519"/>
              <w:jc w:val="right"/>
              <w:rPr>
                <w:rFonts w:eastAsia="Arial"/>
                <w:sz w:val="18"/>
                <w:szCs w:val="18"/>
                <w:lang w:val="es-ES"/>
              </w:rPr>
            </w:pPr>
            <w:r w:rsidRPr="00287DFB">
              <w:rPr>
                <w:rFonts w:eastAsia="Arial"/>
                <w:w w:val="99"/>
                <w:sz w:val="18"/>
                <w:szCs w:val="18"/>
                <w:lang w:val="es-ES"/>
              </w:rPr>
              <w:t>1</w:t>
            </w:r>
          </w:p>
        </w:tc>
        <w:tc>
          <w:tcPr>
            <w:tcW w:w="1205" w:type="dxa"/>
            <w:shd w:val="clear" w:color="auto" w:fill="auto"/>
          </w:tcPr>
          <w:p w14:paraId="3771FF66" w14:textId="77777777" w:rsidR="00F33432" w:rsidRPr="00287DFB" w:rsidRDefault="00F33432" w:rsidP="00EE4A53">
            <w:pPr>
              <w:widowControl w:val="0"/>
              <w:autoSpaceDE w:val="0"/>
              <w:autoSpaceDN w:val="0"/>
              <w:spacing w:before="32"/>
              <w:ind w:right="120"/>
              <w:jc w:val="right"/>
              <w:rPr>
                <w:rFonts w:eastAsia="Arial"/>
                <w:sz w:val="18"/>
                <w:szCs w:val="18"/>
                <w:lang w:val="es-ES"/>
              </w:rPr>
            </w:pPr>
            <w:r w:rsidRPr="00287DFB">
              <w:rPr>
                <w:rFonts w:eastAsia="Arial"/>
                <w:w w:val="95"/>
                <w:sz w:val="18"/>
                <w:szCs w:val="18"/>
                <w:lang w:val="es-ES"/>
              </w:rPr>
              <w:t>466.668</w:t>
            </w:r>
          </w:p>
        </w:tc>
        <w:tc>
          <w:tcPr>
            <w:tcW w:w="1111" w:type="dxa"/>
            <w:shd w:val="clear" w:color="auto" w:fill="auto"/>
          </w:tcPr>
          <w:p w14:paraId="2B5FAC32" w14:textId="77777777" w:rsidR="00F33432" w:rsidRPr="00287DFB" w:rsidRDefault="00F33432" w:rsidP="00EE4A53">
            <w:pPr>
              <w:widowControl w:val="0"/>
              <w:autoSpaceDE w:val="0"/>
              <w:autoSpaceDN w:val="0"/>
              <w:spacing w:before="32"/>
              <w:ind w:right="81"/>
              <w:jc w:val="right"/>
              <w:rPr>
                <w:rFonts w:eastAsia="Arial"/>
                <w:sz w:val="18"/>
                <w:szCs w:val="18"/>
                <w:lang w:val="es-ES"/>
              </w:rPr>
            </w:pPr>
            <w:r w:rsidRPr="00287DFB">
              <w:rPr>
                <w:rFonts w:eastAsia="Arial"/>
                <w:w w:val="99"/>
                <w:sz w:val="18"/>
                <w:szCs w:val="18"/>
                <w:lang w:val="es-ES"/>
              </w:rPr>
              <w:t>-</w:t>
            </w:r>
          </w:p>
        </w:tc>
        <w:tc>
          <w:tcPr>
            <w:tcW w:w="1187" w:type="dxa"/>
            <w:shd w:val="clear" w:color="auto" w:fill="auto"/>
          </w:tcPr>
          <w:p w14:paraId="105DC03A" w14:textId="77777777" w:rsidR="00F33432" w:rsidRPr="00287DFB" w:rsidRDefault="00F33432" w:rsidP="00EE4A53">
            <w:pPr>
              <w:widowControl w:val="0"/>
              <w:autoSpaceDE w:val="0"/>
              <w:autoSpaceDN w:val="0"/>
              <w:spacing w:before="32"/>
              <w:ind w:right="136"/>
              <w:jc w:val="right"/>
              <w:rPr>
                <w:rFonts w:eastAsia="Arial"/>
                <w:sz w:val="18"/>
                <w:szCs w:val="18"/>
                <w:lang w:val="es-ES"/>
              </w:rPr>
            </w:pPr>
            <w:r w:rsidRPr="00287DFB">
              <w:rPr>
                <w:rFonts w:eastAsia="Arial"/>
                <w:w w:val="95"/>
                <w:sz w:val="18"/>
                <w:szCs w:val="18"/>
                <w:lang w:val="es-ES"/>
              </w:rPr>
              <w:t>466.668</w:t>
            </w:r>
          </w:p>
        </w:tc>
        <w:tc>
          <w:tcPr>
            <w:tcW w:w="1207" w:type="dxa"/>
            <w:shd w:val="clear" w:color="auto" w:fill="auto"/>
          </w:tcPr>
          <w:p w14:paraId="77A41E2D" w14:textId="77777777" w:rsidR="00F33432" w:rsidRPr="00287DFB" w:rsidRDefault="00F33432" w:rsidP="00EE4A53">
            <w:pPr>
              <w:widowControl w:val="0"/>
              <w:autoSpaceDE w:val="0"/>
              <w:autoSpaceDN w:val="0"/>
              <w:spacing w:before="32"/>
              <w:ind w:right="207"/>
              <w:jc w:val="right"/>
              <w:rPr>
                <w:rFonts w:eastAsia="Arial"/>
                <w:sz w:val="18"/>
                <w:szCs w:val="18"/>
                <w:lang w:val="es-ES"/>
              </w:rPr>
            </w:pPr>
            <w:r w:rsidRPr="00287DFB">
              <w:rPr>
                <w:rFonts w:eastAsia="Arial"/>
                <w:w w:val="99"/>
                <w:sz w:val="18"/>
                <w:szCs w:val="18"/>
                <w:lang w:val="es-ES"/>
              </w:rPr>
              <w:t>-</w:t>
            </w:r>
          </w:p>
        </w:tc>
        <w:tc>
          <w:tcPr>
            <w:tcW w:w="990" w:type="dxa"/>
            <w:shd w:val="clear" w:color="auto" w:fill="auto"/>
          </w:tcPr>
          <w:p w14:paraId="6E268B85" w14:textId="77777777" w:rsidR="00F33432" w:rsidRPr="00287DFB" w:rsidRDefault="00F33432" w:rsidP="00EE4A53">
            <w:pPr>
              <w:widowControl w:val="0"/>
              <w:autoSpaceDE w:val="0"/>
              <w:autoSpaceDN w:val="0"/>
              <w:spacing w:before="32"/>
              <w:ind w:right="69"/>
              <w:jc w:val="right"/>
              <w:rPr>
                <w:rFonts w:eastAsia="Arial"/>
                <w:sz w:val="18"/>
                <w:szCs w:val="18"/>
                <w:lang w:val="es-ES"/>
              </w:rPr>
            </w:pPr>
            <w:r w:rsidRPr="00287DFB">
              <w:rPr>
                <w:rFonts w:eastAsia="Arial"/>
                <w:w w:val="95"/>
                <w:sz w:val="18"/>
                <w:szCs w:val="18"/>
                <w:lang w:val="es-ES"/>
              </w:rPr>
              <w:t>466.668</w:t>
            </w:r>
          </w:p>
        </w:tc>
      </w:tr>
      <w:tr w:rsidR="00684446" w:rsidRPr="00287DFB" w14:paraId="322EB962" w14:textId="77777777" w:rsidTr="00EE4A53">
        <w:trPr>
          <w:trHeight w:val="509"/>
          <w:jc w:val="center"/>
        </w:trPr>
        <w:tc>
          <w:tcPr>
            <w:tcW w:w="4938" w:type="dxa"/>
            <w:shd w:val="clear" w:color="auto" w:fill="auto"/>
          </w:tcPr>
          <w:p w14:paraId="7FFF910B" w14:textId="77777777" w:rsidR="00F33432" w:rsidRPr="00287DFB" w:rsidRDefault="00F33432" w:rsidP="005711AC">
            <w:pPr>
              <w:widowControl w:val="0"/>
              <w:autoSpaceDE w:val="0"/>
              <w:autoSpaceDN w:val="0"/>
              <w:spacing w:before="33"/>
              <w:ind w:right="175"/>
              <w:jc w:val="right"/>
              <w:rPr>
                <w:rFonts w:eastAsia="Arial"/>
                <w:sz w:val="18"/>
                <w:szCs w:val="18"/>
                <w:lang w:val="es-ES"/>
              </w:rPr>
            </w:pPr>
            <w:r w:rsidRPr="00287DFB">
              <w:rPr>
                <w:rFonts w:eastAsia="Arial"/>
                <w:sz w:val="18"/>
                <w:szCs w:val="18"/>
                <w:lang w:val="es-ES"/>
              </w:rPr>
              <w:t>Letras de Liquidez del BCRA en pesos a 28 días - vto 16.07.20</w:t>
            </w:r>
          </w:p>
        </w:tc>
        <w:tc>
          <w:tcPr>
            <w:tcW w:w="1284" w:type="dxa"/>
            <w:gridSpan w:val="2"/>
            <w:shd w:val="clear" w:color="auto" w:fill="auto"/>
          </w:tcPr>
          <w:p w14:paraId="0A6C4065" w14:textId="77777777" w:rsidR="00F33432" w:rsidRPr="00287DFB" w:rsidRDefault="00F33432" w:rsidP="00EE4A53">
            <w:pPr>
              <w:widowControl w:val="0"/>
              <w:autoSpaceDE w:val="0"/>
              <w:autoSpaceDN w:val="0"/>
              <w:spacing w:before="33"/>
              <w:ind w:left="119" w:right="92"/>
              <w:rPr>
                <w:rFonts w:eastAsia="Arial"/>
                <w:sz w:val="18"/>
                <w:szCs w:val="18"/>
                <w:lang w:val="es-ES"/>
              </w:rPr>
            </w:pPr>
            <w:r w:rsidRPr="00287DFB">
              <w:rPr>
                <w:rFonts w:eastAsia="Arial"/>
                <w:sz w:val="18"/>
                <w:szCs w:val="18"/>
                <w:lang w:val="es-ES"/>
              </w:rPr>
              <w:t>13619</w:t>
            </w:r>
          </w:p>
        </w:tc>
        <w:tc>
          <w:tcPr>
            <w:tcW w:w="1153" w:type="dxa"/>
            <w:tcBorders>
              <w:bottom w:val="single" w:sz="4" w:space="0" w:color="000000"/>
            </w:tcBorders>
            <w:shd w:val="clear" w:color="auto" w:fill="auto"/>
          </w:tcPr>
          <w:p w14:paraId="75EF1DA8" w14:textId="77777777" w:rsidR="00F33432" w:rsidRPr="00287DFB" w:rsidRDefault="00F33432" w:rsidP="00EE4A53">
            <w:pPr>
              <w:widowControl w:val="0"/>
              <w:autoSpaceDE w:val="0"/>
              <w:autoSpaceDN w:val="0"/>
              <w:spacing w:before="33"/>
              <w:ind w:right="67"/>
              <w:jc w:val="right"/>
              <w:rPr>
                <w:rFonts w:eastAsia="Arial"/>
                <w:sz w:val="18"/>
                <w:szCs w:val="18"/>
                <w:lang w:val="es-ES"/>
              </w:rPr>
            </w:pPr>
            <w:r w:rsidRPr="00287DFB">
              <w:rPr>
                <w:rFonts w:eastAsia="Arial"/>
                <w:w w:val="95"/>
                <w:sz w:val="18"/>
                <w:szCs w:val="18"/>
                <w:lang w:val="es-ES"/>
              </w:rPr>
              <w:t>65.983</w:t>
            </w:r>
          </w:p>
        </w:tc>
        <w:tc>
          <w:tcPr>
            <w:tcW w:w="1139" w:type="dxa"/>
            <w:shd w:val="clear" w:color="auto" w:fill="auto"/>
          </w:tcPr>
          <w:p w14:paraId="7151B45C" w14:textId="77777777" w:rsidR="00F33432" w:rsidRPr="00287DFB" w:rsidRDefault="00F33432" w:rsidP="00EE4A53">
            <w:pPr>
              <w:widowControl w:val="0"/>
              <w:autoSpaceDE w:val="0"/>
              <w:autoSpaceDN w:val="0"/>
              <w:spacing w:before="33"/>
              <w:ind w:right="519"/>
              <w:jc w:val="right"/>
              <w:rPr>
                <w:rFonts w:eastAsia="Arial"/>
                <w:sz w:val="18"/>
                <w:szCs w:val="18"/>
                <w:lang w:val="es-ES"/>
              </w:rPr>
            </w:pPr>
            <w:r w:rsidRPr="00287DFB">
              <w:rPr>
                <w:rFonts w:eastAsia="Arial"/>
                <w:w w:val="99"/>
                <w:sz w:val="18"/>
                <w:szCs w:val="18"/>
                <w:lang w:val="es-ES"/>
              </w:rPr>
              <w:t>1</w:t>
            </w:r>
          </w:p>
        </w:tc>
        <w:tc>
          <w:tcPr>
            <w:tcW w:w="1205" w:type="dxa"/>
            <w:tcBorders>
              <w:bottom w:val="single" w:sz="4" w:space="0" w:color="000000"/>
            </w:tcBorders>
            <w:shd w:val="clear" w:color="auto" w:fill="auto"/>
          </w:tcPr>
          <w:p w14:paraId="668110DA" w14:textId="77777777" w:rsidR="00F33432" w:rsidRPr="00287DFB" w:rsidRDefault="00F33432" w:rsidP="00EE4A53">
            <w:pPr>
              <w:widowControl w:val="0"/>
              <w:autoSpaceDE w:val="0"/>
              <w:autoSpaceDN w:val="0"/>
              <w:spacing w:before="33"/>
              <w:ind w:right="119"/>
              <w:jc w:val="right"/>
              <w:rPr>
                <w:rFonts w:eastAsia="Arial"/>
                <w:sz w:val="18"/>
                <w:szCs w:val="18"/>
                <w:lang w:val="es-ES"/>
              </w:rPr>
            </w:pPr>
            <w:r w:rsidRPr="00287DFB">
              <w:rPr>
                <w:rFonts w:eastAsia="Arial"/>
                <w:w w:val="95"/>
                <w:sz w:val="18"/>
                <w:szCs w:val="18"/>
                <w:lang w:val="es-ES"/>
              </w:rPr>
              <w:t>65.983</w:t>
            </w:r>
          </w:p>
        </w:tc>
        <w:tc>
          <w:tcPr>
            <w:tcW w:w="1111" w:type="dxa"/>
            <w:tcBorders>
              <w:bottom w:val="single" w:sz="4" w:space="0" w:color="000000"/>
            </w:tcBorders>
            <w:shd w:val="clear" w:color="auto" w:fill="auto"/>
          </w:tcPr>
          <w:p w14:paraId="00705689" w14:textId="77777777" w:rsidR="00F33432" w:rsidRPr="00287DFB" w:rsidRDefault="00F33432" w:rsidP="00EE4A53">
            <w:pPr>
              <w:widowControl w:val="0"/>
              <w:autoSpaceDE w:val="0"/>
              <w:autoSpaceDN w:val="0"/>
              <w:spacing w:before="33"/>
              <w:ind w:right="81"/>
              <w:jc w:val="right"/>
              <w:rPr>
                <w:rFonts w:eastAsia="Arial"/>
                <w:sz w:val="18"/>
                <w:szCs w:val="18"/>
                <w:lang w:val="es-ES"/>
              </w:rPr>
            </w:pPr>
            <w:r w:rsidRPr="00287DFB">
              <w:rPr>
                <w:rFonts w:eastAsia="Arial"/>
                <w:w w:val="99"/>
                <w:sz w:val="18"/>
                <w:szCs w:val="18"/>
                <w:lang w:val="es-ES"/>
              </w:rPr>
              <w:t>-</w:t>
            </w:r>
          </w:p>
        </w:tc>
        <w:tc>
          <w:tcPr>
            <w:tcW w:w="1187" w:type="dxa"/>
            <w:tcBorders>
              <w:bottom w:val="single" w:sz="4" w:space="0" w:color="000000"/>
            </w:tcBorders>
            <w:shd w:val="clear" w:color="auto" w:fill="auto"/>
          </w:tcPr>
          <w:p w14:paraId="70B4895A" w14:textId="77777777" w:rsidR="00F33432" w:rsidRPr="00287DFB" w:rsidRDefault="00F33432" w:rsidP="00EE4A53">
            <w:pPr>
              <w:widowControl w:val="0"/>
              <w:autoSpaceDE w:val="0"/>
              <w:autoSpaceDN w:val="0"/>
              <w:spacing w:before="33"/>
              <w:ind w:right="134"/>
              <w:jc w:val="right"/>
              <w:rPr>
                <w:rFonts w:eastAsia="Arial"/>
                <w:sz w:val="18"/>
                <w:szCs w:val="18"/>
                <w:lang w:val="es-ES"/>
              </w:rPr>
            </w:pPr>
            <w:r w:rsidRPr="00287DFB">
              <w:rPr>
                <w:rFonts w:eastAsia="Arial"/>
                <w:w w:val="95"/>
                <w:sz w:val="18"/>
                <w:szCs w:val="18"/>
                <w:lang w:val="es-ES"/>
              </w:rPr>
              <w:t>65.983</w:t>
            </w:r>
          </w:p>
        </w:tc>
        <w:tc>
          <w:tcPr>
            <w:tcW w:w="1207" w:type="dxa"/>
            <w:tcBorders>
              <w:bottom w:val="single" w:sz="4" w:space="0" w:color="000000"/>
            </w:tcBorders>
            <w:shd w:val="clear" w:color="auto" w:fill="auto"/>
          </w:tcPr>
          <w:p w14:paraId="59063BC1" w14:textId="77777777" w:rsidR="00F33432" w:rsidRPr="00287DFB" w:rsidRDefault="00F33432" w:rsidP="00EE4A53">
            <w:pPr>
              <w:widowControl w:val="0"/>
              <w:autoSpaceDE w:val="0"/>
              <w:autoSpaceDN w:val="0"/>
              <w:spacing w:before="33"/>
              <w:ind w:right="207"/>
              <w:jc w:val="right"/>
              <w:rPr>
                <w:rFonts w:eastAsia="Arial"/>
                <w:sz w:val="18"/>
                <w:szCs w:val="18"/>
                <w:lang w:val="es-ES"/>
              </w:rPr>
            </w:pPr>
            <w:r w:rsidRPr="00287DFB">
              <w:rPr>
                <w:rFonts w:eastAsia="Arial"/>
                <w:w w:val="99"/>
                <w:sz w:val="18"/>
                <w:szCs w:val="18"/>
                <w:lang w:val="es-ES"/>
              </w:rPr>
              <w:t>-</w:t>
            </w:r>
          </w:p>
        </w:tc>
        <w:tc>
          <w:tcPr>
            <w:tcW w:w="990" w:type="dxa"/>
            <w:tcBorders>
              <w:bottom w:val="single" w:sz="4" w:space="0" w:color="000000"/>
            </w:tcBorders>
            <w:shd w:val="clear" w:color="auto" w:fill="auto"/>
          </w:tcPr>
          <w:p w14:paraId="5F2F3C72" w14:textId="77777777" w:rsidR="00F33432" w:rsidRPr="00287DFB" w:rsidRDefault="00F33432" w:rsidP="00EE4A53">
            <w:pPr>
              <w:widowControl w:val="0"/>
              <w:autoSpaceDE w:val="0"/>
              <w:autoSpaceDN w:val="0"/>
              <w:spacing w:before="33"/>
              <w:ind w:right="68"/>
              <w:jc w:val="right"/>
              <w:rPr>
                <w:rFonts w:eastAsia="Arial"/>
                <w:sz w:val="18"/>
                <w:szCs w:val="18"/>
                <w:lang w:val="es-ES"/>
              </w:rPr>
            </w:pPr>
            <w:r w:rsidRPr="00287DFB">
              <w:rPr>
                <w:rFonts w:eastAsia="Arial"/>
                <w:w w:val="95"/>
                <w:sz w:val="18"/>
                <w:szCs w:val="18"/>
                <w:lang w:val="es-ES"/>
              </w:rPr>
              <w:t>65.983</w:t>
            </w:r>
          </w:p>
        </w:tc>
      </w:tr>
      <w:tr w:rsidR="00684446" w:rsidRPr="00287DFB" w14:paraId="1A35DA80" w14:textId="77777777" w:rsidTr="00EE4A53">
        <w:trPr>
          <w:trHeight w:val="301"/>
          <w:jc w:val="center"/>
        </w:trPr>
        <w:tc>
          <w:tcPr>
            <w:tcW w:w="4938" w:type="dxa"/>
            <w:shd w:val="clear" w:color="auto" w:fill="auto"/>
          </w:tcPr>
          <w:p w14:paraId="458AA185" w14:textId="77777777" w:rsidR="00F33432" w:rsidRPr="00287DFB" w:rsidRDefault="00F33432" w:rsidP="005711AC">
            <w:pPr>
              <w:widowControl w:val="0"/>
              <w:autoSpaceDE w:val="0"/>
              <w:autoSpaceDN w:val="0"/>
              <w:spacing w:before="56"/>
              <w:ind w:left="69"/>
              <w:rPr>
                <w:rFonts w:eastAsia="Arial"/>
                <w:b/>
                <w:sz w:val="18"/>
                <w:szCs w:val="18"/>
                <w:lang w:val="es-ES"/>
              </w:rPr>
            </w:pPr>
            <w:r w:rsidRPr="00287DFB">
              <w:rPr>
                <w:rFonts w:eastAsia="Arial"/>
                <w:b/>
                <w:sz w:val="18"/>
                <w:szCs w:val="18"/>
                <w:lang w:val="es-ES"/>
              </w:rPr>
              <w:t>TOTAL OTROS TÍTULOS DE DEUDA</w:t>
            </w:r>
          </w:p>
        </w:tc>
        <w:tc>
          <w:tcPr>
            <w:tcW w:w="1284" w:type="dxa"/>
            <w:gridSpan w:val="2"/>
            <w:shd w:val="clear" w:color="auto" w:fill="auto"/>
          </w:tcPr>
          <w:p w14:paraId="726338A4" w14:textId="77777777" w:rsidR="00F33432" w:rsidRPr="00287DFB" w:rsidRDefault="00F33432" w:rsidP="00EE4A53">
            <w:pPr>
              <w:widowControl w:val="0"/>
              <w:autoSpaceDE w:val="0"/>
              <w:autoSpaceDN w:val="0"/>
              <w:rPr>
                <w:rFonts w:eastAsia="Arial"/>
                <w:sz w:val="18"/>
                <w:szCs w:val="18"/>
                <w:lang w:val="es-ES"/>
              </w:rPr>
            </w:pPr>
          </w:p>
        </w:tc>
        <w:tc>
          <w:tcPr>
            <w:tcW w:w="1153" w:type="dxa"/>
            <w:tcBorders>
              <w:top w:val="single" w:sz="4" w:space="0" w:color="000000"/>
              <w:bottom w:val="double" w:sz="1" w:space="0" w:color="000000"/>
            </w:tcBorders>
            <w:shd w:val="clear" w:color="auto" w:fill="auto"/>
          </w:tcPr>
          <w:p w14:paraId="6380D6CC" w14:textId="77777777" w:rsidR="00F33432" w:rsidRPr="00287DFB" w:rsidRDefault="00F33432" w:rsidP="00EE4A53">
            <w:pPr>
              <w:widowControl w:val="0"/>
              <w:autoSpaceDE w:val="0"/>
              <w:autoSpaceDN w:val="0"/>
              <w:spacing w:before="56"/>
              <w:ind w:right="70"/>
              <w:jc w:val="right"/>
              <w:rPr>
                <w:rFonts w:eastAsia="Arial"/>
                <w:b/>
                <w:sz w:val="18"/>
                <w:szCs w:val="18"/>
                <w:lang w:val="es-ES"/>
              </w:rPr>
            </w:pPr>
            <w:r w:rsidRPr="00287DFB">
              <w:rPr>
                <w:rFonts w:eastAsia="Arial"/>
                <w:b/>
                <w:w w:val="95"/>
                <w:sz w:val="18"/>
                <w:szCs w:val="18"/>
                <w:lang w:val="es-ES"/>
              </w:rPr>
              <w:t>1.058.302</w:t>
            </w:r>
          </w:p>
        </w:tc>
        <w:tc>
          <w:tcPr>
            <w:tcW w:w="1139" w:type="dxa"/>
            <w:shd w:val="clear" w:color="auto" w:fill="auto"/>
          </w:tcPr>
          <w:p w14:paraId="60BD4D9D" w14:textId="77777777" w:rsidR="00F33432" w:rsidRPr="00287DFB" w:rsidRDefault="00F33432" w:rsidP="005711AC">
            <w:pPr>
              <w:widowControl w:val="0"/>
              <w:autoSpaceDE w:val="0"/>
              <w:autoSpaceDN w:val="0"/>
              <w:rPr>
                <w:rFonts w:eastAsia="Arial"/>
                <w:sz w:val="18"/>
                <w:szCs w:val="18"/>
                <w:lang w:val="es-ES"/>
              </w:rPr>
            </w:pPr>
          </w:p>
        </w:tc>
        <w:tc>
          <w:tcPr>
            <w:tcW w:w="1205" w:type="dxa"/>
            <w:tcBorders>
              <w:top w:val="single" w:sz="4" w:space="0" w:color="000000"/>
              <w:bottom w:val="double" w:sz="1" w:space="0" w:color="000000"/>
            </w:tcBorders>
            <w:shd w:val="clear" w:color="auto" w:fill="auto"/>
          </w:tcPr>
          <w:p w14:paraId="59576364" w14:textId="77777777" w:rsidR="00F33432" w:rsidRPr="00287DFB" w:rsidRDefault="00F33432" w:rsidP="00EE4A53">
            <w:pPr>
              <w:widowControl w:val="0"/>
              <w:autoSpaceDE w:val="0"/>
              <w:autoSpaceDN w:val="0"/>
              <w:spacing w:before="56"/>
              <w:ind w:right="119"/>
              <w:jc w:val="right"/>
              <w:rPr>
                <w:rFonts w:eastAsia="Arial"/>
                <w:b/>
                <w:sz w:val="18"/>
                <w:szCs w:val="18"/>
                <w:lang w:val="es-ES"/>
              </w:rPr>
            </w:pPr>
            <w:r w:rsidRPr="00287DFB">
              <w:rPr>
                <w:rFonts w:eastAsia="Arial"/>
                <w:b/>
                <w:w w:val="95"/>
                <w:sz w:val="18"/>
                <w:szCs w:val="18"/>
                <w:lang w:val="es-ES"/>
              </w:rPr>
              <w:t>1.057.035</w:t>
            </w:r>
          </w:p>
        </w:tc>
        <w:tc>
          <w:tcPr>
            <w:tcW w:w="1111" w:type="dxa"/>
            <w:tcBorders>
              <w:top w:val="single" w:sz="4" w:space="0" w:color="000000"/>
              <w:bottom w:val="double" w:sz="1" w:space="0" w:color="000000"/>
            </w:tcBorders>
            <w:shd w:val="clear" w:color="auto" w:fill="auto"/>
          </w:tcPr>
          <w:p w14:paraId="088CC7A0" w14:textId="77777777" w:rsidR="00F33432" w:rsidRPr="00287DFB" w:rsidRDefault="00F33432" w:rsidP="00EE4A53">
            <w:pPr>
              <w:widowControl w:val="0"/>
              <w:autoSpaceDE w:val="0"/>
              <w:autoSpaceDN w:val="0"/>
              <w:spacing w:before="56"/>
              <w:ind w:right="82"/>
              <w:jc w:val="right"/>
              <w:rPr>
                <w:rFonts w:eastAsia="Arial"/>
                <w:b/>
                <w:sz w:val="18"/>
                <w:szCs w:val="18"/>
                <w:lang w:val="es-ES"/>
              </w:rPr>
            </w:pPr>
            <w:r w:rsidRPr="00287DFB">
              <w:rPr>
                <w:rFonts w:eastAsia="Arial"/>
                <w:b/>
                <w:w w:val="95"/>
                <w:sz w:val="18"/>
                <w:szCs w:val="18"/>
                <w:lang w:val="es-ES"/>
              </w:rPr>
              <w:t>259.992</w:t>
            </w:r>
          </w:p>
        </w:tc>
        <w:tc>
          <w:tcPr>
            <w:tcW w:w="1187" w:type="dxa"/>
            <w:tcBorders>
              <w:top w:val="single" w:sz="4" w:space="0" w:color="000000"/>
              <w:bottom w:val="double" w:sz="1" w:space="0" w:color="000000"/>
            </w:tcBorders>
            <w:shd w:val="clear" w:color="auto" w:fill="auto"/>
          </w:tcPr>
          <w:p w14:paraId="1BD305DE" w14:textId="77777777" w:rsidR="00F33432" w:rsidRPr="00287DFB" w:rsidRDefault="00F33432" w:rsidP="00EE4A53">
            <w:pPr>
              <w:widowControl w:val="0"/>
              <w:autoSpaceDE w:val="0"/>
              <w:autoSpaceDN w:val="0"/>
              <w:spacing w:before="56"/>
              <w:ind w:right="136"/>
              <w:jc w:val="right"/>
              <w:rPr>
                <w:rFonts w:eastAsia="Arial"/>
                <w:b/>
                <w:sz w:val="18"/>
                <w:szCs w:val="18"/>
                <w:lang w:val="es-ES"/>
              </w:rPr>
            </w:pPr>
            <w:r w:rsidRPr="00287DFB">
              <w:rPr>
                <w:rFonts w:eastAsia="Arial"/>
                <w:b/>
                <w:w w:val="95"/>
                <w:sz w:val="18"/>
                <w:szCs w:val="18"/>
                <w:lang w:val="es-ES"/>
              </w:rPr>
              <w:t>1.057.035</w:t>
            </w:r>
          </w:p>
        </w:tc>
        <w:tc>
          <w:tcPr>
            <w:tcW w:w="1207" w:type="dxa"/>
            <w:tcBorders>
              <w:top w:val="single" w:sz="4" w:space="0" w:color="000000"/>
              <w:bottom w:val="double" w:sz="1" w:space="0" w:color="000000"/>
            </w:tcBorders>
            <w:shd w:val="clear" w:color="auto" w:fill="auto"/>
          </w:tcPr>
          <w:p w14:paraId="0994C6BB" w14:textId="77777777" w:rsidR="00F33432" w:rsidRPr="00287DFB" w:rsidRDefault="00F33432" w:rsidP="00EE4A53">
            <w:pPr>
              <w:widowControl w:val="0"/>
              <w:autoSpaceDE w:val="0"/>
              <w:autoSpaceDN w:val="0"/>
              <w:spacing w:before="56"/>
              <w:ind w:right="207"/>
              <w:jc w:val="right"/>
              <w:rPr>
                <w:rFonts w:eastAsia="Arial"/>
                <w:b/>
                <w:sz w:val="18"/>
                <w:szCs w:val="18"/>
                <w:lang w:val="es-ES"/>
              </w:rPr>
            </w:pPr>
            <w:r w:rsidRPr="00287DFB">
              <w:rPr>
                <w:rFonts w:eastAsia="Arial"/>
                <w:b/>
                <w:w w:val="99"/>
                <w:sz w:val="18"/>
                <w:szCs w:val="18"/>
                <w:lang w:val="es-ES"/>
              </w:rPr>
              <w:t>-</w:t>
            </w:r>
          </w:p>
        </w:tc>
        <w:tc>
          <w:tcPr>
            <w:tcW w:w="990" w:type="dxa"/>
            <w:tcBorders>
              <w:top w:val="single" w:sz="4" w:space="0" w:color="000000"/>
              <w:bottom w:val="double" w:sz="1" w:space="0" w:color="000000"/>
            </w:tcBorders>
            <w:shd w:val="clear" w:color="auto" w:fill="auto"/>
          </w:tcPr>
          <w:p w14:paraId="2B98A670" w14:textId="77777777" w:rsidR="00F33432" w:rsidRPr="00287DFB" w:rsidRDefault="00F33432" w:rsidP="00EE4A53">
            <w:pPr>
              <w:widowControl w:val="0"/>
              <w:autoSpaceDE w:val="0"/>
              <w:autoSpaceDN w:val="0"/>
              <w:spacing w:before="56"/>
              <w:ind w:right="68"/>
              <w:jc w:val="right"/>
              <w:rPr>
                <w:rFonts w:eastAsia="Arial"/>
                <w:b/>
                <w:sz w:val="18"/>
                <w:szCs w:val="18"/>
                <w:lang w:val="es-ES"/>
              </w:rPr>
            </w:pPr>
            <w:r w:rsidRPr="00287DFB">
              <w:rPr>
                <w:rFonts w:eastAsia="Arial"/>
                <w:b/>
                <w:w w:val="95"/>
                <w:sz w:val="18"/>
                <w:szCs w:val="18"/>
                <w:lang w:val="es-ES"/>
              </w:rPr>
              <w:t>1.057.035</w:t>
            </w:r>
          </w:p>
        </w:tc>
      </w:tr>
    </w:tbl>
    <w:p w14:paraId="1F0C22BD" w14:textId="77777777" w:rsidR="00F33432" w:rsidRPr="005711AC" w:rsidRDefault="00F33432" w:rsidP="00F33432">
      <w:pPr>
        <w:widowControl w:val="0"/>
        <w:jc w:val="both"/>
        <w:rPr>
          <w:lang w:val="es-MX"/>
        </w:rPr>
      </w:pPr>
      <w:r w:rsidRPr="00287DFB" w:rsidDel="00C82569">
        <w:rPr>
          <w:sz w:val="16"/>
          <w:szCs w:val="16"/>
          <w:lang w:val="es-MX"/>
        </w:rPr>
        <w:t xml:space="preserve"> </w:t>
      </w:r>
    </w:p>
    <w:p w14:paraId="2F9D7604" w14:textId="77777777" w:rsidR="00F33432" w:rsidRPr="00287DFB" w:rsidRDefault="00F33432" w:rsidP="00F33432">
      <w:pPr>
        <w:widowControl w:val="0"/>
        <w:jc w:val="both"/>
        <w:rPr>
          <w:lang w:val="es-MX"/>
        </w:rPr>
      </w:pPr>
    </w:p>
    <w:tbl>
      <w:tblPr>
        <w:tblW w:w="14210" w:type="dxa"/>
        <w:jc w:val="center"/>
        <w:tblLayout w:type="fixed"/>
        <w:tblCellMar>
          <w:left w:w="0" w:type="dxa"/>
          <w:right w:w="0" w:type="dxa"/>
        </w:tblCellMar>
        <w:tblLook w:val="01E0" w:firstRow="1" w:lastRow="1" w:firstColumn="1" w:lastColumn="1" w:noHBand="0" w:noVBand="0"/>
      </w:tblPr>
      <w:tblGrid>
        <w:gridCol w:w="4712"/>
        <w:gridCol w:w="1510"/>
        <w:gridCol w:w="1153"/>
        <w:gridCol w:w="1139"/>
        <w:gridCol w:w="1204"/>
        <w:gridCol w:w="1110"/>
        <w:gridCol w:w="1186"/>
        <w:gridCol w:w="1221"/>
        <w:gridCol w:w="975"/>
      </w:tblGrid>
      <w:tr w:rsidR="005711AC" w:rsidRPr="00287DFB" w14:paraId="6A2808C3" w14:textId="77777777" w:rsidTr="005711AC">
        <w:trPr>
          <w:trHeight w:val="239"/>
          <w:jc w:val="center"/>
        </w:trPr>
        <w:tc>
          <w:tcPr>
            <w:tcW w:w="9718" w:type="dxa"/>
            <w:gridSpan w:val="5"/>
            <w:shd w:val="clear" w:color="auto" w:fill="auto"/>
          </w:tcPr>
          <w:p w14:paraId="46C54AA0" w14:textId="77777777" w:rsidR="00F33432" w:rsidRPr="00287DFB" w:rsidRDefault="00F33432" w:rsidP="00EE4A53">
            <w:pPr>
              <w:widowControl w:val="0"/>
              <w:autoSpaceDE w:val="0"/>
              <w:autoSpaceDN w:val="0"/>
              <w:spacing w:line="178" w:lineRule="exact"/>
              <w:ind w:right="783"/>
              <w:jc w:val="right"/>
              <w:rPr>
                <w:rFonts w:eastAsia="Arial"/>
                <w:b/>
                <w:sz w:val="18"/>
                <w:szCs w:val="18"/>
                <w:lang w:val="es-ES"/>
              </w:rPr>
            </w:pPr>
            <w:r w:rsidRPr="00287DFB">
              <w:rPr>
                <w:rFonts w:eastAsia="Arial"/>
                <w:b/>
                <w:w w:val="95"/>
                <w:sz w:val="18"/>
                <w:szCs w:val="18"/>
                <w:lang w:val="es-ES"/>
              </w:rPr>
              <w:t>TENENCIA</w:t>
            </w:r>
          </w:p>
        </w:tc>
        <w:tc>
          <w:tcPr>
            <w:tcW w:w="1110" w:type="dxa"/>
            <w:tcBorders>
              <w:bottom w:val="single" w:sz="4" w:space="0" w:color="000000"/>
            </w:tcBorders>
            <w:shd w:val="clear" w:color="auto" w:fill="auto"/>
          </w:tcPr>
          <w:p w14:paraId="19CCA76E" w14:textId="77777777" w:rsidR="00F33432" w:rsidRPr="00287DFB" w:rsidRDefault="00F33432" w:rsidP="00EE4A53">
            <w:pPr>
              <w:widowControl w:val="0"/>
              <w:autoSpaceDE w:val="0"/>
              <w:autoSpaceDN w:val="0"/>
              <w:rPr>
                <w:rFonts w:eastAsia="Arial"/>
                <w:sz w:val="18"/>
                <w:szCs w:val="18"/>
                <w:lang w:val="es-ES"/>
              </w:rPr>
            </w:pPr>
          </w:p>
        </w:tc>
        <w:tc>
          <w:tcPr>
            <w:tcW w:w="1186" w:type="dxa"/>
            <w:tcBorders>
              <w:bottom w:val="single" w:sz="4" w:space="0" w:color="000000"/>
            </w:tcBorders>
            <w:shd w:val="clear" w:color="auto" w:fill="auto"/>
          </w:tcPr>
          <w:p w14:paraId="5B3FEF7D" w14:textId="77777777" w:rsidR="00F33432" w:rsidRPr="00287DFB" w:rsidRDefault="00F33432" w:rsidP="00EE4A53">
            <w:pPr>
              <w:widowControl w:val="0"/>
              <w:autoSpaceDE w:val="0"/>
              <w:autoSpaceDN w:val="0"/>
              <w:rPr>
                <w:rFonts w:eastAsia="Arial"/>
                <w:sz w:val="18"/>
                <w:szCs w:val="18"/>
                <w:lang w:val="es-ES"/>
              </w:rPr>
            </w:pPr>
          </w:p>
        </w:tc>
        <w:tc>
          <w:tcPr>
            <w:tcW w:w="1221" w:type="dxa"/>
            <w:tcBorders>
              <w:bottom w:val="single" w:sz="4" w:space="0" w:color="000000"/>
            </w:tcBorders>
            <w:shd w:val="clear" w:color="auto" w:fill="auto"/>
          </w:tcPr>
          <w:p w14:paraId="3ED38805" w14:textId="77777777" w:rsidR="00F33432" w:rsidRPr="005711AC" w:rsidRDefault="00F33432" w:rsidP="005711AC">
            <w:pPr>
              <w:widowControl w:val="0"/>
              <w:autoSpaceDE w:val="0"/>
              <w:autoSpaceDN w:val="0"/>
              <w:spacing w:line="178" w:lineRule="exact"/>
              <w:ind w:left="109"/>
              <w:rPr>
                <w:rFonts w:eastAsia="Arial"/>
                <w:b/>
                <w:sz w:val="18"/>
                <w:lang w:val="es-ES"/>
              </w:rPr>
            </w:pPr>
            <w:r w:rsidRPr="00287DFB">
              <w:rPr>
                <w:rFonts w:eastAsia="Arial"/>
                <w:b/>
                <w:sz w:val="18"/>
                <w:szCs w:val="18"/>
                <w:lang w:val="es-ES"/>
              </w:rPr>
              <w:t>POSICIÓN</w:t>
            </w:r>
          </w:p>
        </w:tc>
        <w:tc>
          <w:tcPr>
            <w:tcW w:w="975" w:type="dxa"/>
            <w:tcBorders>
              <w:bottom w:val="single" w:sz="4" w:space="0" w:color="000000"/>
            </w:tcBorders>
            <w:shd w:val="clear" w:color="auto" w:fill="auto"/>
          </w:tcPr>
          <w:p w14:paraId="5415FA16" w14:textId="77777777" w:rsidR="00F33432" w:rsidRPr="00287DFB" w:rsidRDefault="00F33432" w:rsidP="00EE4A53">
            <w:pPr>
              <w:widowControl w:val="0"/>
              <w:autoSpaceDE w:val="0"/>
              <w:autoSpaceDN w:val="0"/>
              <w:rPr>
                <w:rFonts w:eastAsia="Arial"/>
                <w:sz w:val="18"/>
                <w:szCs w:val="18"/>
                <w:lang w:val="es-ES"/>
              </w:rPr>
            </w:pPr>
          </w:p>
        </w:tc>
      </w:tr>
      <w:tr w:rsidR="00684446" w:rsidRPr="00287DFB" w14:paraId="689A86BB" w14:textId="77777777" w:rsidTr="009E5404">
        <w:trPr>
          <w:trHeight w:val="689"/>
          <w:jc w:val="center"/>
        </w:trPr>
        <w:tc>
          <w:tcPr>
            <w:tcW w:w="4712" w:type="dxa"/>
            <w:tcBorders>
              <w:bottom w:val="single" w:sz="4" w:space="0" w:color="000000"/>
            </w:tcBorders>
            <w:shd w:val="clear" w:color="auto" w:fill="auto"/>
          </w:tcPr>
          <w:p w14:paraId="1CE51AD3" w14:textId="77777777" w:rsidR="00F33432" w:rsidRPr="00287DFB" w:rsidRDefault="00F33432" w:rsidP="00EE4A53">
            <w:pPr>
              <w:widowControl w:val="0"/>
              <w:autoSpaceDE w:val="0"/>
              <w:autoSpaceDN w:val="0"/>
              <w:spacing w:before="9"/>
              <w:rPr>
                <w:rFonts w:eastAsia="Arial"/>
                <w:sz w:val="18"/>
                <w:szCs w:val="18"/>
                <w:lang w:val="es-ES"/>
              </w:rPr>
            </w:pPr>
          </w:p>
          <w:p w14:paraId="1C42DF68" w14:textId="77777777" w:rsidR="00F33432" w:rsidRPr="00287DFB" w:rsidRDefault="00F33432" w:rsidP="00EE4A53">
            <w:pPr>
              <w:widowControl w:val="0"/>
              <w:autoSpaceDE w:val="0"/>
              <w:autoSpaceDN w:val="0"/>
              <w:ind w:left="1906" w:right="1662"/>
              <w:rPr>
                <w:rFonts w:eastAsia="Arial"/>
                <w:b/>
                <w:sz w:val="18"/>
                <w:szCs w:val="18"/>
                <w:lang w:val="es-ES"/>
              </w:rPr>
            </w:pPr>
            <w:r w:rsidRPr="00287DFB">
              <w:rPr>
                <w:rFonts w:eastAsia="Arial"/>
                <w:b/>
                <w:sz w:val="18"/>
                <w:szCs w:val="18"/>
                <w:lang w:val="es-ES"/>
              </w:rPr>
              <w:t>Denominación</w:t>
            </w:r>
          </w:p>
        </w:tc>
        <w:tc>
          <w:tcPr>
            <w:tcW w:w="1510" w:type="dxa"/>
            <w:tcBorders>
              <w:bottom w:val="single" w:sz="4" w:space="0" w:color="000000"/>
            </w:tcBorders>
            <w:shd w:val="clear" w:color="auto" w:fill="auto"/>
          </w:tcPr>
          <w:p w14:paraId="4C814896" w14:textId="77777777" w:rsidR="00F33432" w:rsidRPr="00287DFB" w:rsidRDefault="00F33432" w:rsidP="00EE4A53">
            <w:pPr>
              <w:widowControl w:val="0"/>
              <w:autoSpaceDE w:val="0"/>
              <w:autoSpaceDN w:val="0"/>
              <w:spacing w:before="9"/>
              <w:rPr>
                <w:rFonts w:eastAsia="Arial"/>
                <w:sz w:val="18"/>
                <w:szCs w:val="18"/>
                <w:lang w:val="es-ES"/>
              </w:rPr>
            </w:pPr>
          </w:p>
          <w:p w14:paraId="16CA77FD" w14:textId="77777777" w:rsidR="00F33432" w:rsidRPr="00287DFB" w:rsidRDefault="00F33432" w:rsidP="00EE4A53">
            <w:pPr>
              <w:widowControl w:val="0"/>
              <w:autoSpaceDE w:val="0"/>
              <w:autoSpaceDN w:val="0"/>
              <w:ind w:right="111"/>
              <w:jc w:val="right"/>
              <w:rPr>
                <w:rFonts w:eastAsia="Arial"/>
                <w:b/>
                <w:sz w:val="18"/>
                <w:szCs w:val="18"/>
                <w:lang w:val="es-ES"/>
              </w:rPr>
            </w:pPr>
            <w:r w:rsidRPr="00287DFB">
              <w:rPr>
                <w:rFonts w:eastAsia="Arial"/>
                <w:b/>
                <w:sz w:val="18"/>
                <w:szCs w:val="18"/>
                <w:lang w:val="es-ES"/>
              </w:rPr>
              <w:t>Identificación</w:t>
            </w:r>
          </w:p>
        </w:tc>
        <w:tc>
          <w:tcPr>
            <w:tcW w:w="1153" w:type="dxa"/>
            <w:tcBorders>
              <w:top w:val="single" w:sz="4" w:space="0" w:color="000000"/>
              <w:bottom w:val="single" w:sz="4" w:space="0" w:color="000000"/>
            </w:tcBorders>
            <w:shd w:val="clear" w:color="auto" w:fill="auto"/>
          </w:tcPr>
          <w:p w14:paraId="7069E20D" w14:textId="77777777" w:rsidR="00F33432" w:rsidRPr="00287DFB" w:rsidRDefault="00F33432" w:rsidP="00EE4A53">
            <w:pPr>
              <w:widowControl w:val="0"/>
              <w:autoSpaceDE w:val="0"/>
              <w:autoSpaceDN w:val="0"/>
              <w:spacing w:before="158"/>
              <w:ind w:left="179" w:right="153" w:firstLine="200"/>
              <w:rPr>
                <w:rFonts w:eastAsia="Arial"/>
                <w:b/>
                <w:sz w:val="18"/>
                <w:szCs w:val="18"/>
                <w:lang w:val="es-ES"/>
              </w:rPr>
            </w:pPr>
            <w:r w:rsidRPr="00287DFB">
              <w:rPr>
                <w:rFonts w:eastAsia="Arial"/>
                <w:b/>
                <w:sz w:val="18"/>
                <w:szCs w:val="18"/>
                <w:lang w:val="es-ES"/>
              </w:rPr>
              <w:t>Valor Razonable</w:t>
            </w:r>
          </w:p>
        </w:tc>
        <w:tc>
          <w:tcPr>
            <w:tcW w:w="1139" w:type="dxa"/>
            <w:tcBorders>
              <w:top w:val="single" w:sz="4" w:space="0" w:color="000000"/>
              <w:bottom w:val="single" w:sz="4" w:space="0" w:color="000000"/>
            </w:tcBorders>
            <w:shd w:val="clear" w:color="auto" w:fill="auto"/>
          </w:tcPr>
          <w:p w14:paraId="2911EEF5" w14:textId="77777777" w:rsidR="00F33432" w:rsidRPr="00287DFB" w:rsidRDefault="00F33432" w:rsidP="00EE4A53">
            <w:pPr>
              <w:widowControl w:val="0"/>
              <w:autoSpaceDE w:val="0"/>
              <w:autoSpaceDN w:val="0"/>
              <w:spacing w:before="67"/>
              <w:ind w:left="172" w:right="165" w:firstLine="2"/>
              <w:rPr>
                <w:rFonts w:eastAsia="Arial"/>
                <w:b/>
                <w:sz w:val="18"/>
                <w:szCs w:val="18"/>
                <w:lang w:val="es-ES"/>
              </w:rPr>
            </w:pPr>
            <w:r w:rsidRPr="00287DFB">
              <w:rPr>
                <w:rFonts w:eastAsia="Arial"/>
                <w:b/>
                <w:sz w:val="18"/>
                <w:szCs w:val="18"/>
                <w:lang w:val="es-ES"/>
              </w:rPr>
              <w:t xml:space="preserve">Nivel de Valor </w:t>
            </w:r>
            <w:r w:rsidRPr="00287DFB">
              <w:rPr>
                <w:rFonts w:eastAsia="Arial"/>
                <w:b/>
                <w:w w:val="95"/>
                <w:sz w:val="18"/>
                <w:szCs w:val="18"/>
                <w:lang w:val="es-ES"/>
              </w:rPr>
              <w:t>Razonable</w:t>
            </w:r>
          </w:p>
        </w:tc>
        <w:tc>
          <w:tcPr>
            <w:tcW w:w="1204" w:type="dxa"/>
            <w:tcBorders>
              <w:top w:val="single" w:sz="4" w:space="0" w:color="000000"/>
              <w:bottom w:val="single" w:sz="4" w:space="0" w:color="000000"/>
            </w:tcBorders>
            <w:shd w:val="clear" w:color="auto" w:fill="auto"/>
          </w:tcPr>
          <w:p w14:paraId="3008E593" w14:textId="77777777" w:rsidR="00F33432" w:rsidRPr="00287DFB" w:rsidRDefault="00F33432" w:rsidP="00EE4A53">
            <w:pPr>
              <w:widowControl w:val="0"/>
              <w:autoSpaceDE w:val="0"/>
              <w:autoSpaceDN w:val="0"/>
              <w:spacing w:before="67"/>
              <w:ind w:left="179" w:right="223"/>
              <w:rPr>
                <w:rFonts w:eastAsia="Arial"/>
                <w:b/>
                <w:sz w:val="18"/>
                <w:szCs w:val="18"/>
                <w:lang w:val="es-ES"/>
              </w:rPr>
            </w:pPr>
            <w:r w:rsidRPr="00287DFB">
              <w:rPr>
                <w:rFonts w:eastAsia="Arial"/>
                <w:b/>
                <w:sz w:val="18"/>
                <w:szCs w:val="18"/>
                <w:lang w:val="es-ES"/>
              </w:rPr>
              <w:t xml:space="preserve">Saldo de libros </w:t>
            </w:r>
            <w:r w:rsidRPr="00287DFB">
              <w:rPr>
                <w:rFonts w:eastAsia="Arial"/>
                <w:b/>
                <w:w w:val="95"/>
                <w:sz w:val="18"/>
                <w:szCs w:val="18"/>
                <w:lang w:val="es-ES"/>
              </w:rPr>
              <w:t>30/06/2020</w:t>
            </w:r>
          </w:p>
        </w:tc>
        <w:tc>
          <w:tcPr>
            <w:tcW w:w="1110" w:type="dxa"/>
            <w:tcBorders>
              <w:top w:val="single" w:sz="4" w:space="0" w:color="000000"/>
              <w:bottom w:val="single" w:sz="4" w:space="0" w:color="000000"/>
            </w:tcBorders>
            <w:shd w:val="clear" w:color="auto" w:fill="auto"/>
          </w:tcPr>
          <w:p w14:paraId="605C178F" w14:textId="77777777" w:rsidR="00F33432" w:rsidRPr="00287DFB" w:rsidRDefault="00F33432" w:rsidP="00EE4A53">
            <w:pPr>
              <w:widowControl w:val="0"/>
              <w:autoSpaceDE w:val="0"/>
              <w:autoSpaceDN w:val="0"/>
              <w:spacing w:before="67"/>
              <w:ind w:left="122" w:right="187"/>
              <w:rPr>
                <w:rFonts w:eastAsia="Arial"/>
                <w:b/>
                <w:sz w:val="18"/>
                <w:szCs w:val="18"/>
                <w:lang w:val="es-ES"/>
              </w:rPr>
            </w:pPr>
            <w:r w:rsidRPr="00287DFB">
              <w:rPr>
                <w:rFonts w:eastAsia="Arial"/>
                <w:b/>
                <w:sz w:val="18"/>
                <w:szCs w:val="18"/>
                <w:lang w:val="es-ES"/>
              </w:rPr>
              <w:t xml:space="preserve">Saldo de libros </w:t>
            </w:r>
            <w:r w:rsidRPr="00287DFB">
              <w:rPr>
                <w:rFonts w:eastAsia="Arial"/>
                <w:b/>
                <w:w w:val="95"/>
                <w:sz w:val="18"/>
                <w:szCs w:val="18"/>
                <w:lang w:val="es-ES"/>
              </w:rPr>
              <w:t>31/12/2019</w:t>
            </w:r>
          </w:p>
        </w:tc>
        <w:tc>
          <w:tcPr>
            <w:tcW w:w="1186" w:type="dxa"/>
            <w:tcBorders>
              <w:top w:val="single" w:sz="4" w:space="0" w:color="000000"/>
              <w:bottom w:val="single" w:sz="4" w:space="0" w:color="000000"/>
            </w:tcBorders>
            <w:shd w:val="clear" w:color="auto" w:fill="auto"/>
          </w:tcPr>
          <w:p w14:paraId="4800BD03" w14:textId="77777777" w:rsidR="00F33432" w:rsidRPr="00287DFB" w:rsidRDefault="00F33432" w:rsidP="00EE4A53">
            <w:pPr>
              <w:widowControl w:val="0"/>
              <w:autoSpaceDE w:val="0"/>
              <w:autoSpaceDN w:val="0"/>
              <w:spacing w:before="158"/>
              <w:ind w:left="203" w:right="139" w:hanging="119"/>
              <w:rPr>
                <w:rFonts w:eastAsia="Arial"/>
                <w:b/>
                <w:sz w:val="18"/>
                <w:szCs w:val="18"/>
                <w:lang w:val="es-ES"/>
              </w:rPr>
            </w:pPr>
            <w:r w:rsidRPr="00287DFB">
              <w:rPr>
                <w:rFonts w:eastAsia="Arial"/>
                <w:b/>
                <w:sz w:val="18"/>
                <w:szCs w:val="18"/>
                <w:lang w:val="es-ES"/>
              </w:rPr>
              <w:t>Posición sin opciones</w:t>
            </w:r>
          </w:p>
        </w:tc>
        <w:tc>
          <w:tcPr>
            <w:tcW w:w="1221" w:type="dxa"/>
            <w:tcBorders>
              <w:top w:val="single" w:sz="4" w:space="0" w:color="000000"/>
              <w:bottom w:val="single" w:sz="4" w:space="0" w:color="000000"/>
            </w:tcBorders>
            <w:shd w:val="clear" w:color="auto" w:fill="auto"/>
          </w:tcPr>
          <w:p w14:paraId="5F6003CA" w14:textId="77777777" w:rsidR="00F33432" w:rsidRPr="00287DFB" w:rsidRDefault="00F33432" w:rsidP="00EE4A53">
            <w:pPr>
              <w:widowControl w:val="0"/>
              <w:autoSpaceDE w:val="0"/>
              <w:autoSpaceDN w:val="0"/>
              <w:spacing w:before="9"/>
              <w:rPr>
                <w:rFonts w:eastAsia="Arial"/>
                <w:sz w:val="18"/>
                <w:szCs w:val="18"/>
                <w:lang w:val="es-ES"/>
              </w:rPr>
            </w:pPr>
          </w:p>
          <w:p w14:paraId="017E4536" w14:textId="77777777" w:rsidR="00F33432" w:rsidRPr="00287DFB" w:rsidRDefault="00F33432" w:rsidP="00EE4A53">
            <w:pPr>
              <w:widowControl w:val="0"/>
              <w:autoSpaceDE w:val="0"/>
              <w:autoSpaceDN w:val="0"/>
              <w:ind w:left="138"/>
              <w:rPr>
                <w:rFonts w:eastAsia="Arial"/>
                <w:b/>
                <w:sz w:val="18"/>
                <w:szCs w:val="18"/>
                <w:lang w:val="es-ES"/>
              </w:rPr>
            </w:pPr>
            <w:r w:rsidRPr="00287DFB">
              <w:rPr>
                <w:rFonts w:eastAsia="Arial"/>
                <w:b/>
                <w:sz w:val="18"/>
                <w:szCs w:val="18"/>
                <w:lang w:val="es-ES"/>
              </w:rPr>
              <w:t>Opciones</w:t>
            </w:r>
          </w:p>
        </w:tc>
        <w:tc>
          <w:tcPr>
            <w:tcW w:w="975" w:type="dxa"/>
            <w:tcBorders>
              <w:top w:val="single" w:sz="4" w:space="0" w:color="000000"/>
              <w:bottom w:val="single" w:sz="4" w:space="0" w:color="000000"/>
            </w:tcBorders>
            <w:shd w:val="clear" w:color="auto" w:fill="auto"/>
          </w:tcPr>
          <w:p w14:paraId="6431E083" w14:textId="77777777" w:rsidR="00F33432" w:rsidRPr="00287DFB" w:rsidRDefault="00F33432" w:rsidP="00EE4A53">
            <w:pPr>
              <w:widowControl w:val="0"/>
              <w:autoSpaceDE w:val="0"/>
              <w:autoSpaceDN w:val="0"/>
              <w:spacing w:before="9"/>
              <w:rPr>
                <w:rFonts w:eastAsia="Arial"/>
                <w:sz w:val="18"/>
                <w:szCs w:val="18"/>
                <w:lang w:val="es-ES"/>
              </w:rPr>
            </w:pPr>
          </w:p>
          <w:p w14:paraId="687EEEC2" w14:textId="77777777" w:rsidR="00F33432" w:rsidRPr="00287DFB" w:rsidRDefault="00F33432" w:rsidP="00EE4A53">
            <w:pPr>
              <w:widowControl w:val="0"/>
              <w:autoSpaceDE w:val="0"/>
              <w:autoSpaceDN w:val="0"/>
              <w:ind w:left="226"/>
              <w:rPr>
                <w:rFonts w:eastAsia="Arial"/>
                <w:b/>
                <w:sz w:val="18"/>
                <w:szCs w:val="18"/>
                <w:lang w:val="es-ES"/>
              </w:rPr>
            </w:pPr>
            <w:r w:rsidRPr="00287DFB">
              <w:rPr>
                <w:rFonts w:eastAsia="Arial"/>
                <w:b/>
                <w:sz w:val="18"/>
                <w:szCs w:val="18"/>
                <w:lang w:val="es-ES"/>
              </w:rPr>
              <w:t>Final</w:t>
            </w:r>
          </w:p>
        </w:tc>
      </w:tr>
      <w:tr w:rsidR="005711AC" w:rsidRPr="00287DFB" w14:paraId="1C423E50" w14:textId="77777777" w:rsidTr="005711AC">
        <w:trPr>
          <w:trHeight w:val="619"/>
          <w:jc w:val="center"/>
        </w:trPr>
        <w:tc>
          <w:tcPr>
            <w:tcW w:w="4712" w:type="dxa"/>
            <w:tcBorders>
              <w:top w:val="single" w:sz="4" w:space="0" w:color="000000"/>
            </w:tcBorders>
            <w:shd w:val="clear" w:color="auto" w:fill="auto"/>
          </w:tcPr>
          <w:p w14:paraId="0B2F9040" w14:textId="77777777" w:rsidR="00F33432" w:rsidRPr="00287DFB" w:rsidRDefault="00F33432" w:rsidP="00EE4A53">
            <w:pPr>
              <w:widowControl w:val="0"/>
              <w:autoSpaceDE w:val="0"/>
              <w:autoSpaceDN w:val="0"/>
              <w:spacing w:before="11"/>
              <w:rPr>
                <w:rFonts w:eastAsia="Arial"/>
                <w:sz w:val="18"/>
                <w:szCs w:val="18"/>
                <w:lang w:val="es-ES"/>
              </w:rPr>
            </w:pPr>
          </w:p>
          <w:p w14:paraId="3ABD9256" w14:textId="77777777" w:rsidR="00F33432" w:rsidRPr="00287DFB" w:rsidRDefault="00F33432" w:rsidP="005711AC">
            <w:pPr>
              <w:widowControl w:val="0"/>
              <w:autoSpaceDE w:val="0"/>
              <w:autoSpaceDN w:val="0"/>
              <w:ind w:left="69"/>
              <w:rPr>
                <w:rFonts w:eastAsia="Arial"/>
                <w:b/>
                <w:sz w:val="18"/>
                <w:szCs w:val="18"/>
                <w:lang w:val="es-ES"/>
              </w:rPr>
            </w:pPr>
            <w:r w:rsidRPr="00287DFB">
              <w:rPr>
                <w:rFonts w:eastAsia="Arial"/>
                <w:b/>
                <w:sz w:val="18"/>
                <w:szCs w:val="18"/>
                <w:lang w:val="es-ES"/>
              </w:rPr>
              <w:t>INVERSIONES EN INSTRUMENTOS DE PATRIMONIO</w:t>
            </w:r>
          </w:p>
          <w:p w14:paraId="15A3B1BB" w14:textId="77777777" w:rsidR="00F33432" w:rsidRPr="00287DFB" w:rsidRDefault="00F33432" w:rsidP="005711AC">
            <w:pPr>
              <w:widowControl w:val="0"/>
              <w:autoSpaceDE w:val="0"/>
              <w:autoSpaceDN w:val="0"/>
              <w:ind w:left="69"/>
              <w:rPr>
                <w:rFonts w:eastAsia="Arial"/>
                <w:b/>
                <w:sz w:val="18"/>
                <w:szCs w:val="18"/>
                <w:lang w:val="es-ES"/>
              </w:rPr>
            </w:pPr>
            <w:r w:rsidRPr="00287DFB">
              <w:rPr>
                <w:rFonts w:eastAsia="Arial"/>
                <w:b/>
                <w:sz w:val="18"/>
                <w:szCs w:val="18"/>
                <w:lang w:val="es-ES"/>
              </w:rPr>
              <w:t>Medición a valor razonable con cambios en resultados</w:t>
            </w:r>
          </w:p>
        </w:tc>
        <w:tc>
          <w:tcPr>
            <w:tcW w:w="1510" w:type="dxa"/>
            <w:tcBorders>
              <w:top w:val="single" w:sz="4" w:space="0" w:color="000000"/>
            </w:tcBorders>
            <w:shd w:val="clear" w:color="auto" w:fill="auto"/>
          </w:tcPr>
          <w:p w14:paraId="43E60729" w14:textId="77777777" w:rsidR="00F33432" w:rsidRPr="00287DFB" w:rsidRDefault="00F33432" w:rsidP="00EE4A53">
            <w:pPr>
              <w:widowControl w:val="0"/>
              <w:autoSpaceDE w:val="0"/>
              <w:autoSpaceDN w:val="0"/>
              <w:rPr>
                <w:rFonts w:eastAsia="Arial"/>
                <w:sz w:val="18"/>
                <w:szCs w:val="18"/>
                <w:lang w:val="es-ES"/>
              </w:rPr>
            </w:pPr>
          </w:p>
        </w:tc>
        <w:tc>
          <w:tcPr>
            <w:tcW w:w="1153" w:type="dxa"/>
            <w:tcBorders>
              <w:top w:val="single" w:sz="4" w:space="0" w:color="000000"/>
            </w:tcBorders>
            <w:shd w:val="clear" w:color="auto" w:fill="auto"/>
          </w:tcPr>
          <w:p w14:paraId="6AAD7A85" w14:textId="77777777" w:rsidR="00F33432" w:rsidRPr="00287DFB" w:rsidRDefault="00F33432" w:rsidP="00EE4A53">
            <w:pPr>
              <w:widowControl w:val="0"/>
              <w:autoSpaceDE w:val="0"/>
              <w:autoSpaceDN w:val="0"/>
              <w:rPr>
                <w:rFonts w:eastAsia="Arial"/>
                <w:sz w:val="18"/>
                <w:szCs w:val="18"/>
                <w:lang w:val="es-ES"/>
              </w:rPr>
            </w:pPr>
          </w:p>
        </w:tc>
        <w:tc>
          <w:tcPr>
            <w:tcW w:w="1139" w:type="dxa"/>
            <w:tcBorders>
              <w:top w:val="single" w:sz="4" w:space="0" w:color="000000"/>
            </w:tcBorders>
            <w:shd w:val="clear" w:color="auto" w:fill="auto"/>
          </w:tcPr>
          <w:p w14:paraId="1C423D39" w14:textId="77777777" w:rsidR="00F33432" w:rsidRPr="00287DFB" w:rsidRDefault="00F33432" w:rsidP="00EE4A53">
            <w:pPr>
              <w:widowControl w:val="0"/>
              <w:autoSpaceDE w:val="0"/>
              <w:autoSpaceDN w:val="0"/>
              <w:rPr>
                <w:rFonts w:eastAsia="Arial"/>
                <w:sz w:val="18"/>
                <w:szCs w:val="18"/>
                <w:lang w:val="es-ES"/>
              </w:rPr>
            </w:pPr>
          </w:p>
        </w:tc>
        <w:tc>
          <w:tcPr>
            <w:tcW w:w="1204" w:type="dxa"/>
            <w:tcBorders>
              <w:top w:val="single" w:sz="4" w:space="0" w:color="000000"/>
            </w:tcBorders>
            <w:shd w:val="clear" w:color="auto" w:fill="auto"/>
          </w:tcPr>
          <w:p w14:paraId="343385AE" w14:textId="77777777" w:rsidR="00F33432" w:rsidRPr="00287DFB" w:rsidRDefault="00F33432" w:rsidP="00EE4A53">
            <w:pPr>
              <w:widowControl w:val="0"/>
              <w:autoSpaceDE w:val="0"/>
              <w:autoSpaceDN w:val="0"/>
              <w:rPr>
                <w:rFonts w:eastAsia="Arial"/>
                <w:sz w:val="18"/>
                <w:szCs w:val="18"/>
                <w:lang w:val="es-ES"/>
              </w:rPr>
            </w:pPr>
          </w:p>
        </w:tc>
        <w:tc>
          <w:tcPr>
            <w:tcW w:w="1110" w:type="dxa"/>
            <w:tcBorders>
              <w:top w:val="single" w:sz="4" w:space="0" w:color="000000"/>
            </w:tcBorders>
            <w:shd w:val="clear" w:color="auto" w:fill="auto"/>
          </w:tcPr>
          <w:p w14:paraId="379C331C" w14:textId="77777777" w:rsidR="00F33432" w:rsidRPr="00287DFB" w:rsidRDefault="00F33432" w:rsidP="00EE4A53">
            <w:pPr>
              <w:widowControl w:val="0"/>
              <w:autoSpaceDE w:val="0"/>
              <w:autoSpaceDN w:val="0"/>
              <w:rPr>
                <w:rFonts w:eastAsia="Arial"/>
                <w:sz w:val="18"/>
                <w:szCs w:val="18"/>
                <w:lang w:val="es-ES"/>
              </w:rPr>
            </w:pPr>
          </w:p>
        </w:tc>
        <w:tc>
          <w:tcPr>
            <w:tcW w:w="1186" w:type="dxa"/>
            <w:tcBorders>
              <w:top w:val="single" w:sz="4" w:space="0" w:color="000000"/>
            </w:tcBorders>
            <w:shd w:val="clear" w:color="auto" w:fill="auto"/>
          </w:tcPr>
          <w:p w14:paraId="7E619D46" w14:textId="77777777" w:rsidR="00F33432" w:rsidRPr="00287DFB" w:rsidRDefault="00F33432" w:rsidP="00EE4A53">
            <w:pPr>
              <w:widowControl w:val="0"/>
              <w:autoSpaceDE w:val="0"/>
              <w:autoSpaceDN w:val="0"/>
              <w:rPr>
                <w:rFonts w:eastAsia="Arial"/>
                <w:sz w:val="18"/>
                <w:szCs w:val="18"/>
                <w:lang w:val="es-ES"/>
              </w:rPr>
            </w:pPr>
          </w:p>
        </w:tc>
        <w:tc>
          <w:tcPr>
            <w:tcW w:w="1221" w:type="dxa"/>
            <w:tcBorders>
              <w:top w:val="single" w:sz="4" w:space="0" w:color="000000"/>
            </w:tcBorders>
            <w:shd w:val="clear" w:color="auto" w:fill="auto"/>
          </w:tcPr>
          <w:p w14:paraId="01DB7A0C" w14:textId="77777777" w:rsidR="00F33432" w:rsidRPr="00287DFB" w:rsidRDefault="00F33432" w:rsidP="00EE4A53">
            <w:pPr>
              <w:widowControl w:val="0"/>
              <w:autoSpaceDE w:val="0"/>
              <w:autoSpaceDN w:val="0"/>
              <w:rPr>
                <w:rFonts w:eastAsia="Arial"/>
                <w:sz w:val="18"/>
                <w:szCs w:val="18"/>
                <w:lang w:val="es-ES"/>
              </w:rPr>
            </w:pPr>
          </w:p>
        </w:tc>
        <w:tc>
          <w:tcPr>
            <w:tcW w:w="975" w:type="dxa"/>
            <w:tcBorders>
              <w:top w:val="single" w:sz="4" w:space="0" w:color="000000"/>
            </w:tcBorders>
            <w:shd w:val="clear" w:color="auto" w:fill="auto"/>
          </w:tcPr>
          <w:p w14:paraId="5BE5DC53" w14:textId="77777777" w:rsidR="00F33432" w:rsidRPr="00287DFB" w:rsidRDefault="00F33432" w:rsidP="00EE4A53">
            <w:pPr>
              <w:widowControl w:val="0"/>
              <w:autoSpaceDE w:val="0"/>
              <w:autoSpaceDN w:val="0"/>
              <w:rPr>
                <w:rFonts w:eastAsia="Arial"/>
                <w:sz w:val="18"/>
                <w:szCs w:val="18"/>
                <w:lang w:val="es-ES"/>
              </w:rPr>
            </w:pPr>
          </w:p>
        </w:tc>
      </w:tr>
      <w:tr w:rsidR="005711AC" w:rsidRPr="00287DFB" w14:paraId="63E1B7D4" w14:textId="77777777" w:rsidTr="005711AC">
        <w:trPr>
          <w:trHeight w:val="283"/>
          <w:jc w:val="center"/>
        </w:trPr>
        <w:tc>
          <w:tcPr>
            <w:tcW w:w="4712" w:type="dxa"/>
            <w:shd w:val="clear" w:color="auto" w:fill="auto"/>
          </w:tcPr>
          <w:p w14:paraId="345D4B98" w14:textId="77777777" w:rsidR="00F33432" w:rsidRPr="00287DFB" w:rsidRDefault="00F33432" w:rsidP="005711AC">
            <w:pPr>
              <w:widowControl w:val="0"/>
              <w:autoSpaceDE w:val="0"/>
              <w:autoSpaceDN w:val="0"/>
              <w:spacing w:before="15"/>
              <w:ind w:left="69"/>
              <w:rPr>
                <w:rFonts w:eastAsia="Arial"/>
                <w:i/>
                <w:sz w:val="18"/>
                <w:szCs w:val="18"/>
                <w:lang w:val="es-ES"/>
              </w:rPr>
            </w:pPr>
            <w:r w:rsidRPr="00287DFB">
              <w:rPr>
                <w:rFonts w:eastAsia="Arial"/>
                <w:i/>
                <w:sz w:val="18"/>
                <w:szCs w:val="18"/>
                <w:lang w:val="es-ES"/>
              </w:rPr>
              <w:t>Del País</w:t>
            </w:r>
          </w:p>
        </w:tc>
        <w:tc>
          <w:tcPr>
            <w:tcW w:w="1510" w:type="dxa"/>
            <w:shd w:val="clear" w:color="auto" w:fill="auto"/>
          </w:tcPr>
          <w:p w14:paraId="7A29D976" w14:textId="77777777" w:rsidR="00F33432" w:rsidRPr="00287DFB" w:rsidRDefault="00F33432" w:rsidP="00EE4A53">
            <w:pPr>
              <w:widowControl w:val="0"/>
              <w:autoSpaceDE w:val="0"/>
              <w:autoSpaceDN w:val="0"/>
              <w:rPr>
                <w:rFonts w:eastAsia="Arial"/>
                <w:sz w:val="18"/>
                <w:szCs w:val="18"/>
                <w:lang w:val="es-ES"/>
              </w:rPr>
            </w:pPr>
          </w:p>
        </w:tc>
        <w:tc>
          <w:tcPr>
            <w:tcW w:w="1153" w:type="dxa"/>
            <w:shd w:val="clear" w:color="auto" w:fill="auto"/>
          </w:tcPr>
          <w:p w14:paraId="32887C81" w14:textId="77777777" w:rsidR="00F33432" w:rsidRPr="00287DFB" w:rsidRDefault="00F33432" w:rsidP="00EE4A53">
            <w:pPr>
              <w:widowControl w:val="0"/>
              <w:autoSpaceDE w:val="0"/>
              <w:autoSpaceDN w:val="0"/>
              <w:rPr>
                <w:rFonts w:eastAsia="Arial"/>
                <w:sz w:val="18"/>
                <w:szCs w:val="18"/>
                <w:lang w:val="es-ES"/>
              </w:rPr>
            </w:pPr>
          </w:p>
        </w:tc>
        <w:tc>
          <w:tcPr>
            <w:tcW w:w="1139" w:type="dxa"/>
            <w:shd w:val="clear" w:color="auto" w:fill="auto"/>
          </w:tcPr>
          <w:p w14:paraId="391D256C" w14:textId="77777777" w:rsidR="00F33432" w:rsidRPr="00287DFB" w:rsidRDefault="00F33432" w:rsidP="00EE4A53">
            <w:pPr>
              <w:widowControl w:val="0"/>
              <w:autoSpaceDE w:val="0"/>
              <w:autoSpaceDN w:val="0"/>
              <w:rPr>
                <w:rFonts w:eastAsia="Arial"/>
                <w:sz w:val="18"/>
                <w:szCs w:val="18"/>
                <w:lang w:val="es-ES"/>
              </w:rPr>
            </w:pPr>
          </w:p>
        </w:tc>
        <w:tc>
          <w:tcPr>
            <w:tcW w:w="1204" w:type="dxa"/>
            <w:shd w:val="clear" w:color="auto" w:fill="auto"/>
          </w:tcPr>
          <w:p w14:paraId="2E3181CB" w14:textId="77777777" w:rsidR="00F33432" w:rsidRPr="00287DFB" w:rsidRDefault="00F33432" w:rsidP="00EE4A53">
            <w:pPr>
              <w:widowControl w:val="0"/>
              <w:autoSpaceDE w:val="0"/>
              <w:autoSpaceDN w:val="0"/>
              <w:rPr>
                <w:rFonts w:eastAsia="Arial"/>
                <w:sz w:val="18"/>
                <w:szCs w:val="18"/>
                <w:lang w:val="es-ES"/>
              </w:rPr>
            </w:pPr>
          </w:p>
        </w:tc>
        <w:tc>
          <w:tcPr>
            <w:tcW w:w="1110" w:type="dxa"/>
            <w:shd w:val="clear" w:color="auto" w:fill="auto"/>
          </w:tcPr>
          <w:p w14:paraId="3C4D0F41" w14:textId="77777777" w:rsidR="00F33432" w:rsidRPr="00287DFB" w:rsidRDefault="00F33432" w:rsidP="00EE4A53">
            <w:pPr>
              <w:widowControl w:val="0"/>
              <w:autoSpaceDE w:val="0"/>
              <w:autoSpaceDN w:val="0"/>
              <w:rPr>
                <w:rFonts w:eastAsia="Arial"/>
                <w:sz w:val="18"/>
                <w:szCs w:val="18"/>
                <w:lang w:val="es-ES"/>
              </w:rPr>
            </w:pPr>
          </w:p>
        </w:tc>
        <w:tc>
          <w:tcPr>
            <w:tcW w:w="1186" w:type="dxa"/>
            <w:shd w:val="clear" w:color="auto" w:fill="auto"/>
          </w:tcPr>
          <w:p w14:paraId="734F0787" w14:textId="77777777" w:rsidR="00F33432" w:rsidRPr="00287DFB" w:rsidRDefault="00F33432" w:rsidP="00EE4A53">
            <w:pPr>
              <w:widowControl w:val="0"/>
              <w:autoSpaceDE w:val="0"/>
              <w:autoSpaceDN w:val="0"/>
              <w:rPr>
                <w:rFonts w:eastAsia="Arial"/>
                <w:sz w:val="18"/>
                <w:szCs w:val="18"/>
                <w:lang w:val="es-ES"/>
              </w:rPr>
            </w:pPr>
          </w:p>
        </w:tc>
        <w:tc>
          <w:tcPr>
            <w:tcW w:w="1221" w:type="dxa"/>
            <w:shd w:val="clear" w:color="auto" w:fill="auto"/>
          </w:tcPr>
          <w:p w14:paraId="39E0BADB" w14:textId="77777777" w:rsidR="00F33432" w:rsidRPr="00287DFB" w:rsidRDefault="00F33432" w:rsidP="00EE4A53">
            <w:pPr>
              <w:widowControl w:val="0"/>
              <w:autoSpaceDE w:val="0"/>
              <w:autoSpaceDN w:val="0"/>
              <w:rPr>
                <w:rFonts w:eastAsia="Arial"/>
                <w:sz w:val="18"/>
                <w:szCs w:val="18"/>
                <w:lang w:val="es-ES"/>
              </w:rPr>
            </w:pPr>
          </w:p>
        </w:tc>
        <w:tc>
          <w:tcPr>
            <w:tcW w:w="975" w:type="dxa"/>
            <w:shd w:val="clear" w:color="auto" w:fill="auto"/>
          </w:tcPr>
          <w:p w14:paraId="7D6D444A" w14:textId="77777777" w:rsidR="00F33432" w:rsidRPr="00287DFB" w:rsidRDefault="00F33432" w:rsidP="00EE4A53">
            <w:pPr>
              <w:widowControl w:val="0"/>
              <w:autoSpaceDE w:val="0"/>
              <w:autoSpaceDN w:val="0"/>
              <w:rPr>
                <w:rFonts w:eastAsia="Arial"/>
                <w:sz w:val="18"/>
                <w:szCs w:val="18"/>
                <w:lang w:val="es-ES"/>
              </w:rPr>
            </w:pPr>
          </w:p>
        </w:tc>
      </w:tr>
      <w:tr w:rsidR="005711AC" w:rsidRPr="00287DFB" w14:paraId="5287211F" w14:textId="77777777" w:rsidTr="005711AC">
        <w:trPr>
          <w:trHeight w:val="300"/>
          <w:jc w:val="center"/>
        </w:trPr>
        <w:tc>
          <w:tcPr>
            <w:tcW w:w="4712" w:type="dxa"/>
            <w:shd w:val="clear" w:color="auto" w:fill="auto"/>
          </w:tcPr>
          <w:p w14:paraId="65561E0C" w14:textId="77777777" w:rsidR="00F33432" w:rsidRPr="00287DFB" w:rsidRDefault="00F33432" w:rsidP="005711AC">
            <w:pPr>
              <w:widowControl w:val="0"/>
              <w:autoSpaceDE w:val="0"/>
              <w:autoSpaceDN w:val="0"/>
              <w:spacing w:before="78"/>
              <w:ind w:left="495"/>
              <w:rPr>
                <w:rFonts w:eastAsia="Arial"/>
                <w:sz w:val="18"/>
                <w:szCs w:val="18"/>
                <w:lang w:val="es-ES"/>
              </w:rPr>
            </w:pPr>
            <w:r w:rsidRPr="00287DFB">
              <w:rPr>
                <w:rFonts w:eastAsia="Arial"/>
                <w:sz w:val="18"/>
                <w:szCs w:val="18"/>
                <w:lang w:val="es-ES"/>
              </w:rPr>
              <w:t>- Mercado Abierto Electrónico S.A.</w:t>
            </w:r>
          </w:p>
        </w:tc>
        <w:tc>
          <w:tcPr>
            <w:tcW w:w="1510" w:type="dxa"/>
            <w:shd w:val="clear" w:color="auto" w:fill="auto"/>
          </w:tcPr>
          <w:p w14:paraId="33CBB0FD" w14:textId="77777777" w:rsidR="00F33432" w:rsidRPr="00287DFB" w:rsidRDefault="00F33432" w:rsidP="00EE4A53">
            <w:pPr>
              <w:widowControl w:val="0"/>
              <w:autoSpaceDE w:val="0"/>
              <w:autoSpaceDN w:val="0"/>
              <w:spacing w:before="78"/>
              <w:ind w:right="84"/>
              <w:jc w:val="right"/>
              <w:rPr>
                <w:rFonts w:eastAsia="Arial"/>
                <w:sz w:val="18"/>
                <w:szCs w:val="18"/>
                <w:lang w:val="es-ES"/>
              </w:rPr>
            </w:pPr>
            <w:r w:rsidRPr="00287DFB">
              <w:rPr>
                <w:rFonts w:eastAsia="Arial"/>
                <w:sz w:val="18"/>
                <w:szCs w:val="18"/>
                <w:lang w:val="es-ES"/>
              </w:rPr>
              <w:t>33-62818915-9</w:t>
            </w:r>
          </w:p>
        </w:tc>
        <w:tc>
          <w:tcPr>
            <w:tcW w:w="1153" w:type="dxa"/>
            <w:shd w:val="clear" w:color="auto" w:fill="auto"/>
          </w:tcPr>
          <w:p w14:paraId="2851B2B4" w14:textId="77777777" w:rsidR="00F33432" w:rsidRPr="00287DFB" w:rsidRDefault="00F33432" w:rsidP="00EE4A53">
            <w:pPr>
              <w:widowControl w:val="0"/>
              <w:autoSpaceDE w:val="0"/>
              <w:autoSpaceDN w:val="0"/>
              <w:spacing w:before="78"/>
              <w:ind w:right="67"/>
              <w:jc w:val="right"/>
              <w:rPr>
                <w:rFonts w:eastAsia="Arial"/>
                <w:sz w:val="18"/>
                <w:szCs w:val="18"/>
                <w:lang w:val="es-ES"/>
              </w:rPr>
            </w:pPr>
            <w:r w:rsidRPr="00287DFB">
              <w:rPr>
                <w:rFonts w:eastAsia="Arial"/>
                <w:w w:val="99"/>
                <w:sz w:val="18"/>
                <w:szCs w:val="18"/>
                <w:lang w:val="es-ES"/>
              </w:rPr>
              <w:t>-</w:t>
            </w:r>
          </w:p>
        </w:tc>
        <w:tc>
          <w:tcPr>
            <w:tcW w:w="1139" w:type="dxa"/>
            <w:shd w:val="clear" w:color="auto" w:fill="auto"/>
          </w:tcPr>
          <w:p w14:paraId="6141603B" w14:textId="77777777" w:rsidR="00F33432" w:rsidRPr="00287DFB" w:rsidRDefault="00F33432" w:rsidP="00EE4A53">
            <w:pPr>
              <w:widowControl w:val="0"/>
              <w:autoSpaceDE w:val="0"/>
              <w:autoSpaceDN w:val="0"/>
              <w:spacing w:before="78"/>
              <w:ind w:right="519"/>
              <w:jc w:val="right"/>
              <w:rPr>
                <w:rFonts w:eastAsia="Arial"/>
                <w:sz w:val="18"/>
                <w:szCs w:val="18"/>
                <w:lang w:val="es-ES"/>
              </w:rPr>
            </w:pPr>
            <w:r w:rsidRPr="00287DFB">
              <w:rPr>
                <w:rFonts w:eastAsia="Arial"/>
                <w:w w:val="99"/>
                <w:sz w:val="18"/>
                <w:szCs w:val="18"/>
                <w:lang w:val="es-ES"/>
              </w:rPr>
              <w:t>2</w:t>
            </w:r>
          </w:p>
        </w:tc>
        <w:tc>
          <w:tcPr>
            <w:tcW w:w="1204" w:type="dxa"/>
            <w:shd w:val="clear" w:color="auto" w:fill="auto"/>
          </w:tcPr>
          <w:p w14:paraId="2415A428" w14:textId="77777777" w:rsidR="00F33432" w:rsidRPr="00287DFB" w:rsidRDefault="00F33432" w:rsidP="00EE4A53">
            <w:pPr>
              <w:widowControl w:val="0"/>
              <w:autoSpaceDE w:val="0"/>
              <w:autoSpaceDN w:val="0"/>
              <w:spacing w:before="78"/>
              <w:ind w:right="118"/>
              <w:jc w:val="right"/>
              <w:rPr>
                <w:rFonts w:eastAsia="Arial"/>
                <w:sz w:val="18"/>
                <w:szCs w:val="18"/>
                <w:lang w:val="es-ES"/>
              </w:rPr>
            </w:pPr>
            <w:r w:rsidRPr="00287DFB">
              <w:rPr>
                <w:rFonts w:eastAsia="Arial"/>
                <w:w w:val="95"/>
                <w:sz w:val="18"/>
                <w:szCs w:val="18"/>
                <w:lang w:val="es-ES"/>
              </w:rPr>
              <w:t>10.929</w:t>
            </w:r>
          </w:p>
        </w:tc>
        <w:tc>
          <w:tcPr>
            <w:tcW w:w="1110" w:type="dxa"/>
            <w:shd w:val="clear" w:color="auto" w:fill="auto"/>
          </w:tcPr>
          <w:p w14:paraId="6D475B82" w14:textId="77777777" w:rsidR="00F33432" w:rsidRPr="00287DFB" w:rsidRDefault="00F33432" w:rsidP="00EE4A53">
            <w:pPr>
              <w:widowControl w:val="0"/>
              <w:autoSpaceDE w:val="0"/>
              <w:autoSpaceDN w:val="0"/>
              <w:spacing w:before="78"/>
              <w:ind w:right="80"/>
              <w:jc w:val="right"/>
              <w:rPr>
                <w:rFonts w:eastAsia="Arial"/>
                <w:sz w:val="18"/>
                <w:szCs w:val="18"/>
                <w:lang w:val="es-ES"/>
              </w:rPr>
            </w:pPr>
            <w:r w:rsidRPr="00287DFB">
              <w:rPr>
                <w:rFonts w:eastAsia="Arial"/>
                <w:w w:val="95"/>
                <w:sz w:val="18"/>
                <w:szCs w:val="18"/>
                <w:lang w:val="es-ES"/>
              </w:rPr>
              <w:t>10.501</w:t>
            </w:r>
          </w:p>
        </w:tc>
        <w:tc>
          <w:tcPr>
            <w:tcW w:w="1186" w:type="dxa"/>
            <w:shd w:val="clear" w:color="auto" w:fill="auto"/>
          </w:tcPr>
          <w:p w14:paraId="658E8748" w14:textId="77777777" w:rsidR="00F33432" w:rsidRPr="00287DFB" w:rsidRDefault="00F33432" w:rsidP="00EE4A53">
            <w:pPr>
              <w:widowControl w:val="0"/>
              <w:autoSpaceDE w:val="0"/>
              <w:autoSpaceDN w:val="0"/>
              <w:spacing w:before="78"/>
              <w:ind w:right="131"/>
              <w:jc w:val="right"/>
              <w:rPr>
                <w:rFonts w:eastAsia="Arial"/>
                <w:sz w:val="18"/>
                <w:szCs w:val="18"/>
                <w:lang w:val="es-ES"/>
              </w:rPr>
            </w:pPr>
            <w:r w:rsidRPr="00287DFB">
              <w:rPr>
                <w:rFonts w:eastAsia="Arial"/>
                <w:w w:val="95"/>
                <w:sz w:val="18"/>
                <w:szCs w:val="18"/>
                <w:lang w:val="es-ES"/>
              </w:rPr>
              <w:t>10.929</w:t>
            </w:r>
          </w:p>
        </w:tc>
        <w:tc>
          <w:tcPr>
            <w:tcW w:w="1221" w:type="dxa"/>
            <w:shd w:val="clear" w:color="auto" w:fill="auto"/>
          </w:tcPr>
          <w:p w14:paraId="27E8B524" w14:textId="77777777" w:rsidR="00F33432" w:rsidRPr="00287DFB" w:rsidRDefault="00F33432" w:rsidP="00EE4A53">
            <w:pPr>
              <w:widowControl w:val="0"/>
              <w:autoSpaceDE w:val="0"/>
              <w:autoSpaceDN w:val="0"/>
              <w:spacing w:before="78"/>
              <w:ind w:right="218"/>
              <w:jc w:val="right"/>
              <w:rPr>
                <w:rFonts w:eastAsia="Arial"/>
                <w:sz w:val="18"/>
                <w:szCs w:val="18"/>
                <w:lang w:val="es-ES"/>
              </w:rPr>
            </w:pPr>
            <w:r w:rsidRPr="00287DFB">
              <w:rPr>
                <w:rFonts w:eastAsia="Arial"/>
                <w:w w:val="99"/>
                <w:sz w:val="18"/>
                <w:szCs w:val="18"/>
                <w:lang w:val="es-ES"/>
              </w:rPr>
              <w:t>-</w:t>
            </w:r>
          </w:p>
        </w:tc>
        <w:tc>
          <w:tcPr>
            <w:tcW w:w="975" w:type="dxa"/>
            <w:shd w:val="clear" w:color="auto" w:fill="auto"/>
          </w:tcPr>
          <w:p w14:paraId="2579F3B5" w14:textId="77777777" w:rsidR="00F33432" w:rsidRPr="00287DFB" w:rsidRDefault="00F33432" w:rsidP="00EE4A53">
            <w:pPr>
              <w:widowControl w:val="0"/>
              <w:autoSpaceDE w:val="0"/>
              <w:autoSpaceDN w:val="0"/>
              <w:spacing w:before="78"/>
              <w:ind w:right="65"/>
              <w:jc w:val="right"/>
              <w:rPr>
                <w:rFonts w:eastAsia="Arial"/>
                <w:sz w:val="18"/>
                <w:szCs w:val="18"/>
                <w:lang w:val="es-ES"/>
              </w:rPr>
            </w:pPr>
            <w:r w:rsidRPr="00287DFB">
              <w:rPr>
                <w:rFonts w:eastAsia="Arial"/>
                <w:w w:val="95"/>
                <w:sz w:val="18"/>
                <w:szCs w:val="18"/>
                <w:lang w:val="es-ES"/>
              </w:rPr>
              <w:t>10.929</w:t>
            </w:r>
          </w:p>
        </w:tc>
      </w:tr>
      <w:tr w:rsidR="00684446" w:rsidRPr="00287DFB" w14:paraId="4A6F0A9A" w14:textId="77777777" w:rsidTr="009E5404">
        <w:trPr>
          <w:trHeight w:val="346"/>
          <w:jc w:val="center"/>
        </w:trPr>
        <w:tc>
          <w:tcPr>
            <w:tcW w:w="4712" w:type="dxa"/>
            <w:shd w:val="clear" w:color="auto" w:fill="auto"/>
          </w:tcPr>
          <w:p w14:paraId="250E8F36" w14:textId="77777777" w:rsidR="00F33432" w:rsidRPr="00287DFB" w:rsidRDefault="00F33432" w:rsidP="005711AC">
            <w:pPr>
              <w:widowControl w:val="0"/>
              <w:autoSpaceDE w:val="0"/>
              <w:autoSpaceDN w:val="0"/>
              <w:spacing w:before="33"/>
              <w:ind w:left="495"/>
              <w:rPr>
                <w:rFonts w:eastAsia="Arial"/>
                <w:sz w:val="18"/>
                <w:szCs w:val="18"/>
                <w:lang w:val="es-ES"/>
              </w:rPr>
            </w:pPr>
            <w:r w:rsidRPr="00287DFB">
              <w:rPr>
                <w:rFonts w:eastAsia="Arial"/>
                <w:sz w:val="18"/>
                <w:szCs w:val="18"/>
                <w:lang w:val="es-ES"/>
              </w:rPr>
              <w:t>- Cobranzas y Servicios S.A.</w:t>
            </w:r>
          </w:p>
        </w:tc>
        <w:tc>
          <w:tcPr>
            <w:tcW w:w="1510" w:type="dxa"/>
            <w:shd w:val="clear" w:color="auto" w:fill="auto"/>
          </w:tcPr>
          <w:p w14:paraId="3A98C224" w14:textId="77777777" w:rsidR="00F33432" w:rsidRPr="00287DFB" w:rsidRDefault="00F33432" w:rsidP="00EE4A53">
            <w:pPr>
              <w:widowControl w:val="0"/>
              <w:autoSpaceDE w:val="0"/>
              <w:autoSpaceDN w:val="0"/>
              <w:spacing w:before="33"/>
              <w:ind w:right="84"/>
              <w:jc w:val="right"/>
              <w:rPr>
                <w:rFonts w:eastAsia="Arial"/>
                <w:sz w:val="18"/>
                <w:szCs w:val="18"/>
                <w:lang w:val="es-ES"/>
              </w:rPr>
            </w:pPr>
            <w:r w:rsidRPr="00287DFB">
              <w:rPr>
                <w:rFonts w:eastAsia="Arial"/>
                <w:sz w:val="18"/>
                <w:szCs w:val="18"/>
                <w:lang w:val="es-ES"/>
              </w:rPr>
              <w:t>30-71478823-6</w:t>
            </w:r>
          </w:p>
        </w:tc>
        <w:tc>
          <w:tcPr>
            <w:tcW w:w="1153" w:type="dxa"/>
            <w:tcBorders>
              <w:bottom w:val="single" w:sz="4" w:space="0" w:color="000000"/>
            </w:tcBorders>
            <w:shd w:val="clear" w:color="auto" w:fill="auto"/>
          </w:tcPr>
          <w:p w14:paraId="115CA969" w14:textId="77777777" w:rsidR="00F33432" w:rsidRPr="00287DFB" w:rsidRDefault="00F33432" w:rsidP="00EE4A53">
            <w:pPr>
              <w:widowControl w:val="0"/>
              <w:autoSpaceDE w:val="0"/>
              <w:autoSpaceDN w:val="0"/>
              <w:spacing w:before="33"/>
              <w:ind w:right="67"/>
              <w:jc w:val="right"/>
              <w:rPr>
                <w:rFonts w:eastAsia="Arial"/>
                <w:sz w:val="18"/>
                <w:szCs w:val="18"/>
                <w:lang w:val="es-ES"/>
              </w:rPr>
            </w:pPr>
            <w:r w:rsidRPr="00287DFB">
              <w:rPr>
                <w:rFonts w:eastAsia="Arial"/>
                <w:w w:val="99"/>
                <w:sz w:val="18"/>
                <w:szCs w:val="18"/>
                <w:lang w:val="es-ES"/>
              </w:rPr>
              <w:t>-</w:t>
            </w:r>
          </w:p>
        </w:tc>
        <w:tc>
          <w:tcPr>
            <w:tcW w:w="1139" w:type="dxa"/>
            <w:shd w:val="clear" w:color="auto" w:fill="auto"/>
          </w:tcPr>
          <w:p w14:paraId="2ADBDBD1" w14:textId="77777777" w:rsidR="00F33432" w:rsidRPr="00287DFB" w:rsidRDefault="00F33432" w:rsidP="00EE4A53">
            <w:pPr>
              <w:widowControl w:val="0"/>
              <w:autoSpaceDE w:val="0"/>
              <w:autoSpaceDN w:val="0"/>
              <w:spacing w:before="33"/>
              <w:ind w:right="519"/>
              <w:jc w:val="right"/>
              <w:rPr>
                <w:rFonts w:eastAsia="Arial"/>
                <w:sz w:val="18"/>
                <w:szCs w:val="18"/>
                <w:lang w:val="es-ES"/>
              </w:rPr>
            </w:pPr>
            <w:r w:rsidRPr="00287DFB">
              <w:rPr>
                <w:rFonts w:eastAsia="Arial"/>
                <w:w w:val="99"/>
                <w:sz w:val="18"/>
                <w:szCs w:val="18"/>
                <w:lang w:val="es-ES"/>
              </w:rPr>
              <w:t>2</w:t>
            </w:r>
          </w:p>
        </w:tc>
        <w:tc>
          <w:tcPr>
            <w:tcW w:w="1204" w:type="dxa"/>
            <w:tcBorders>
              <w:bottom w:val="single" w:sz="4" w:space="0" w:color="000000"/>
            </w:tcBorders>
            <w:shd w:val="clear" w:color="auto" w:fill="auto"/>
          </w:tcPr>
          <w:p w14:paraId="4F8C9D05" w14:textId="77777777" w:rsidR="00F33432" w:rsidRPr="00287DFB" w:rsidRDefault="00F33432" w:rsidP="00EE4A53">
            <w:pPr>
              <w:widowControl w:val="0"/>
              <w:autoSpaceDE w:val="0"/>
              <w:autoSpaceDN w:val="0"/>
              <w:spacing w:before="33"/>
              <w:ind w:right="118"/>
              <w:jc w:val="right"/>
              <w:rPr>
                <w:rFonts w:eastAsia="Arial"/>
                <w:sz w:val="18"/>
                <w:szCs w:val="18"/>
                <w:lang w:val="es-ES"/>
              </w:rPr>
            </w:pPr>
            <w:r w:rsidRPr="00287DFB">
              <w:rPr>
                <w:rFonts w:eastAsia="Arial"/>
                <w:sz w:val="18"/>
                <w:szCs w:val="18"/>
                <w:lang w:val="es-ES"/>
              </w:rPr>
              <w:t>243</w:t>
            </w:r>
          </w:p>
        </w:tc>
        <w:tc>
          <w:tcPr>
            <w:tcW w:w="1110" w:type="dxa"/>
            <w:tcBorders>
              <w:bottom w:val="single" w:sz="4" w:space="0" w:color="000000"/>
            </w:tcBorders>
            <w:shd w:val="clear" w:color="auto" w:fill="auto"/>
          </w:tcPr>
          <w:p w14:paraId="60709637" w14:textId="77777777" w:rsidR="00F33432" w:rsidRPr="00287DFB" w:rsidRDefault="00F33432" w:rsidP="00EE4A53">
            <w:pPr>
              <w:widowControl w:val="0"/>
              <w:autoSpaceDE w:val="0"/>
              <w:autoSpaceDN w:val="0"/>
              <w:spacing w:before="33"/>
              <w:ind w:right="81"/>
              <w:jc w:val="right"/>
              <w:rPr>
                <w:rFonts w:eastAsia="Arial"/>
                <w:sz w:val="18"/>
                <w:szCs w:val="18"/>
                <w:lang w:val="es-ES"/>
              </w:rPr>
            </w:pPr>
            <w:r w:rsidRPr="00287DFB">
              <w:rPr>
                <w:rFonts w:eastAsia="Arial"/>
                <w:w w:val="95"/>
                <w:sz w:val="18"/>
                <w:szCs w:val="18"/>
                <w:lang w:val="es-ES"/>
              </w:rPr>
              <w:t>607</w:t>
            </w:r>
          </w:p>
        </w:tc>
        <w:tc>
          <w:tcPr>
            <w:tcW w:w="1186" w:type="dxa"/>
            <w:tcBorders>
              <w:bottom w:val="single" w:sz="4" w:space="0" w:color="000000"/>
            </w:tcBorders>
            <w:shd w:val="clear" w:color="auto" w:fill="auto"/>
          </w:tcPr>
          <w:p w14:paraId="5A3FAE2B" w14:textId="77777777" w:rsidR="00F33432" w:rsidRPr="00287DFB" w:rsidRDefault="00F33432" w:rsidP="00EE4A53">
            <w:pPr>
              <w:widowControl w:val="0"/>
              <w:autoSpaceDE w:val="0"/>
              <w:autoSpaceDN w:val="0"/>
              <w:spacing w:before="33"/>
              <w:ind w:right="133"/>
              <w:jc w:val="right"/>
              <w:rPr>
                <w:rFonts w:eastAsia="Arial"/>
                <w:sz w:val="18"/>
                <w:szCs w:val="18"/>
                <w:lang w:val="es-ES"/>
              </w:rPr>
            </w:pPr>
            <w:r w:rsidRPr="00287DFB">
              <w:rPr>
                <w:rFonts w:eastAsia="Arial"/>
                <w:sz w:val="18"/>
                <w:szCs w:val="18"/>
                <w:lang w:val="es-ES"/>
              </w:rPr>
              <w:t>243</w:t>
            </w:r>
          </w:p>
        </w:tc>
        <w:tc>
          <w:tcPr>
            <w:tcW w:w="1221" w:type="dxa"/>
            <w:tcBorders>
              <w:bottom w:val="single" w:sz="4" w:space="0" w:color="000000"/>
            </w:tcBorders>
            <w:shd w:val="clear" w:color="auto" w:fill="auto"/>
          </w:tcPr>
          <w:p w14:paraId="5809A0EE" w14:textId="77777777" w:rsidR="00F33432" w:rsidRPr="00287DFB" w:rsidRDefault="00F33432" w:rsidP="00EE4A53">
            <w:pPr>
              <w:widowControl w:val="0"/>
              <w:autoSpaceDE w:val="0"/>
              <w:autoSpaceDN w:val="0"/>
              <w:spacing w:before="33"/>
              <w:ind w:right="218"/>
              <w:jc w:val="right"/>
              <w:rPr>
                <w:rFonts w:eastAsia="Arial"/>
                <w:sz w:val="18"/>
                <w:szCs w:val="18"/>
                <w:lang w:val="es-ES"/>
              </w:rPr>
            </w:pPr>
            <w:r w:rsidRPr="00287DFB">
              <w:rPr>
                <w:rFonts w:eastAsia="Arial"/>
                <w:w w:val="99"/>
                <w:sz w:val="18"/>
                <w:szCs w:val="18"/>
                <w:lang w:val="es-ES"/>
              </w:rPr>
              <w:t>-</w:t>
            </w:r>
          </w:p>
        </w:tc>
        <w:tc>
          <w:tcPr>
            <w:tcW w:w="975" w:type="dxa"/>
            <w:tcBorders>
              <w:bottom w:val="single" w:sz="4" w:space="0" w:color="000000"/>
            </w:tcBorders>
            <w:shd w:val="clear" w:color="auto" w:fill="auto"/>
          </w:tcPr>
          <w:p w14:paraId="046FA73A" w14:textId="77777777" w:rsidR="00F33432" w:rsidRPr="00287DFB" w:rsidRDefault="00F33432" w:rsidP="00EE4A53">
            <w:pPr>
              <w:widowControl w:val="0"/>
              <w:autoSpaceDE w:val="0"/>
              <w:autoSpaceDN w:val="0"/>
              <w:spacing w:before="33"/>
              <w:ind w:right="64"/>
              <w:jc w:val="right"/>
              <w:rPr>
                <w:rFonts w:eastAsia="Arial"/>
                <w:sz w:val="18"/>
                <w:szCs w:val="18"/>
                <w:lang w:val="es-ES"/>
              </w:rPr>
            </w:pPr>
            <w:r w:rsidRPr="00287DFB">
              <w:rPr>
                <w:rFonts w:eastAsia="Arial"/>
                <w:w w:val="95"/>
                <w:sz w:val="18"/>
                <w:szCs w:val="18"/>
                <w:lang w:val="es-ES"/>
              </w:rPr>
              <w:t>243</w:t>
            </w:r>
          </w:p>
        </w:tc>
      </w:tr>
      <w:tr w:rsidR="005711AC" w:rsidRPr="00287DFB" w14:paraId="03D59CDB" w14:textId="77777777" w:rsidTr="00EE4A53">
        <w:trPr>
          <w:trHeight w:val="341"/>
          <w:jc w:val="center"/>
        </w:trPr>
        <w:tc>
          <w:tcPr>
            <w:tcW w:w="4712" w:type="dxa"/>
            <w:shd w:val="clear" w:color="auto" w:fill="auto"/>
          </w:tcPr>
          <w:p w14:paraId="20F68812" w14:textId="77777777" w:rsidR="00F33432" w:rsidRPr="00287DFB" w:rsidRDefault="00F33432" w:rsidP="005711AC">
            <w:pPr>
              <w:widowControl w:val="0"/>
              <w:autoSpaceDE w:val="0"/>
              <w:autoSpaceDN w:val="0"/>
              <w:spacing w:before="81"/>
              <w:ind w:left="69"/>
              <w:rPr>
                <w:rFonts w:eastAsia="Arial"/>
                <w:b/>
                <w:sz w:val="18"/>
                <w:szCs w:val="18"/>
                <w:lang w:val="es-ES"/>
              </w:rPr>
            </w:pPr>
            <w:r w:rsidRPr="00287DFB">
              <w:rPr>
                <w:rFonts w:eastAsia="Arial"/>
                <w:b/>
                <w:sz w:val="18"/>
                <w:szCs w:val="18"/>
                <w:lang w:val="es-ES"/>
              </w:rPr>
              <w:t>TOTAL INVERSIONES EN INSTRUMENTOS DE PATRIMONIO</w:t>
            </w:r>
          </w:p>
        </w:tc>
        <w:tc>
          <w:tcPr>
            <w:tcW w:w="1510" w:type="dxa"/>
            <w:shd w:val="clear" w:color="auto" w:fill="auto"/>
          </w:tcPr>
          <w:p w14:paraId="2CCED103" w14:textId="77777777" w:rsidR="00F33432" w:rsidRPr="00287DFB" w:rsidRDefault="00F33432" w:rsidP="00EE4A53">
            <w:pPr>
              <w:widowControl w:val="0"/>
              <w:autoSpaceDE w:val="0"/>
              <w:autoSpaceDN w:val="0"/>
              <w:rPr>
                <w:rFonts w:eastAsia="Arial"/>
                <w:sz w:val="18"/>
                <w:szCs w:val="18"/>
                <w:lang w:val="es-ES"/>
              </w:rPr>
            </w:pPr>
          </w:p>
        </w:tc>
        <w:tc>
          <w:tcPr>
            <w:tcW w:w="1153" w:type="dxa"/>
            <w:tcBorders>
              <w:top w:val="single" w:sz="4" w:space="0" w:color="000000"/>
              <w:bottom w:val="double" w:sz="1" w:space="0" w:color="000000"/>
            </w:tcBorders>
            <w:shd w:val="clear" w:color="auto" w:fill="auto"/>
          </w:tcPr>
          <w:p w14:paraId="15353BF4" w14:textId="77777777" w:rsidR="00F33432" w:rsidRPr="00287DFB" w:rsidRDefault="00F33432" w:rsidP="00EE4A53">
            <w:pPr>
              <w:widowControl w:val="0"/>
              <w:autoSpaceDE w:val="0"/>
              <w:autoSpaceDN w:val="0"/>
              <w:spacing w:before="76"/>
              <w:ind w:right="67"/>
              <w:jc w:val="right"/>
              <w:rPr>
                <w:rFonts w:eastAsia="Arial"/>
                <w:b/>
                <w:sz w:val="18"/>
                <w:szCs w:val="18"/>
                <w:lang w:val="es-ES"/>
              </w:rPr>
            </w:pPr>
            <w:r w:rsidRPr="00287DFB">
              <w:rPr>
                <w:rFonts w:eastAsia="Arial"/>
                <w:b/>
                <w:w w:val="99"/>
                <w:sz w:val="18"/>
                <w:szCs w:val="18"/>
                <w:lang w:val="es-ES"/>
              </w:rPr>
              <w:t>-</w:t>
            </w:r>
          </w:p>
        </w:tc>
        <w:tc>
          <w:tcPr>
            <w:tcW w:w="1139" w:type="dxa"/>
            <w:shd w:val="clear" w:color="auto" w:fill="auto"/>
          </w:tcPr>
          <w:p w14:paraId="3649CDA4" w14:textId="77777777" w:rsidR="00F33432" w:rsidRPr="00287DFB" w:rsidRDefault="00F33432" w:rsidP="00EE4A53">
            <w:pPr>
              <w:widowControl w:val="0"/>
              <w:autoSpaceDE w:val="0"/>
              <w:autoSpaceDN w:val="0"/>
              <w:rPr>
                <w:rFonts w:eastAsia="Arial"/>
                <w:sz w:val="18"/>
                <w:szCs w:val="18"/>
                <w:lang w:val="es-ES"/>
              </w:rPr>
            </w:pPr>
          </w:p>
        </w:tc>
        <w:tc>
          <w:tcPr>
            <w:tcW w:w="1204" w:type="dxa"/>
            <w:tcBorders>
              <w:top w:val="single" w:sz="4" w:space="0" w:color="000000"/>
              <w:bottom w:val="double" w:sz="1" w:space="0" w:color="000000"/>
            </w:tcBorders>
            <w:shd w:val="clear" w:color="auto" w:fill="auto"/>
          </w:tcPr>
          <w:p w14:paraId="4862E9CA" w14:textId="77777777" w:rsidR="00F33432" w:rsidRPr="00287DFB" w:rsidRDefault="00F33432" w:rsidP="00EE4A53">
            <w:pPr>
              <w:widowControl w:val="0"/>
              <w:autoSpaceDE w:val="0"/>
              <w:autoSpaceDN w:val="0"/>
              <w:spacing w:before="76"/>
              <w:ind w:right="118"/>
              <w:jc w:val="right"/>
              <w:rPr>
                <w:rFonts w:eastAsia="Arial"/>
                <w:b/>
                <w:sz w:val="18"/>
                <w:szCs w:val="18"/>
                <w:lang w:val="es-ES"/>
              </w:rPr>
            </w:pPr>
            <w:r w:rsidRPr="00287DFB">
              <w:rPr>
                <w:rFonts w:eastAsia="Arial"/>
                <w:b/>
                <w:w w:val="95"/>
                <w:sz w:val="18"/>
                <w:szCs w:val="18"/>
                <w:lang w:val="es-ES"/>
              </w:rPr>
              <w:t>11.172</w:t>
            </w:r>
          </w:p>
        </w:tc>
        <w:tc>
          <w:tcPr>
            <w:tcW w:w="1110" w:type="dxa"/>
            <w:tcBorders>
              <w:top w:val="single" w:sz="4" w:space="0" w:color="000000"/>
              <w:bottom w:val="double" w:sz="1" w:space="0" w:color="000000"/>
            </w:tcBorders>
            <w:shd w:val="clear" w:color="auto" w:fill="auto"/>
          </w:tcPr>
          <w:p w14:paraId="15AFC2BA" w14:textId="77777777" w:rsidR="00F33432" w:rsidRPr="00287DFB" w:rsidRDefault="00F33432" w:rsidP="00EE4A53">
            <w:pPr>
              <w:widowControl w:val="0"/>
              <w:autoSpaceDE w:val="0"/>
              <w:autoSpaceDN w:val="0"/>
              <w:spacing w:before="76"/>
              <w:ind w:right="81"/>
              <w:jc w:val="right"/>
              <w:rPr>
                <w:rFonts w:eastAsia="Arial"/>
                <w:b/>
                <w:sz w:val="18"/>
                <w:szCs w:val="18"/>
                <w:lang w:val="es-ES"/>
              </w:rPr>
            </w:pPr>
            <w:r w:rsidRPr="00287DFB">
              <w:rPr>
                <w:rFonts w:eastAsia="Arial"/>
                <w:b/>
                <w:w w:val="95"/>
                <w:sz w:val="18"/>
                <w:szCs w:val="18"/>
                <w:lang w:val="es-ES"/>
              </w:rPr>
              <w:t>11.108</w:t>
            </w:r>
          </w:p>
        </w:tc>
        <w:tc>
          <w:tcPr>
            <w:tcW w:w="1186" w:type="dxa"/>
            <w:tcBorders>
              <w:top w:val="single" w:sz="4" w:space="0" w:color="000000"/>
              <w:bottom w:val="double" w:sz="1" w:space="0" w:color="000000"/>
            </w:tcBorders>
            <w:shd w:val="clear" w:color="auto" w:fill="auto"/>
          </w:tcPr>
          <w:p w14:paraId="12CE12F8" w14:textId="77777777" w:rsidR="00F33432" w:rsidRPr="00287DFB" w:rsidRDefault="00F33432" w:rsidP="00EE4A53">
            <w:pPr>
              <w:widowControl w:val="0"/>
              <w:autoSpaceDE w:val="0"/>
              <w:autoSpaceDN w:val="0"/>
              <w:spacing w:before="76"/>
              <w:ind w:right="133"/>
              <w:jc w:val="right"/>
              <w:rPr>
                <w:rFonts w:eastAsia="Arial"/>
                <w:b/>
                <w:sz w:val="18"/>
                <w:szCs w:val="18"/>
                <w:lang w:val="es-ES"/>
              </w:rPr>
            </w:pPr>
            <w:r w:rsidRPr="00287DFB">
              <w:rPr>
                <w:rFonts w:eastAsia="Arial"/>
                <w:b/>
                <w:w w:val="95"/>
                <w:sz w:val="18"/>
                <w:szCs w:val="18"/>
                <w:lang w:val="es-ES"/>
              </w:rPr>
              <w:t>11.172</w:t>
            </w:r>
          </w:p>
        </w:tc>
        <w:tc>
          <w:tcPr>
            <w:tcW w:w="1221" w:type="dxa"/>
            <w:tcBorders>
              <w:top w:val="single" w:sz="4" w:space="0" w:color="000000"/>
              <w:bottom w:val="double" w:sz="1" w:space="0" w:color="000000"/>
            </w:tcBorders>
            <w:shd w:val="clear" w:color="auto" w:fill="auto"/>
          </w:tcPr>
          <w:p w14:paraId="06BA6CD1" w14:textId="77777777" w:rsidR="00F33432" w:rsidRPr="00287DFB" w:rsidRDefault="00F33432" w:rsidP="00EE4A53">
            <w:pPr>
              <w:widowControl w:val="0"/>
              <w:autoSpaceDE w:val="0"/>
              <w:autoSpaceDN w:val="0"/>
              <w:spacing w:before="76"/>
              <w:ind w:right="218"/>
              <w:jc w:val="right"/>
              <w:rPr>
                <w:rFonts w:eastAsia="Arial"/>
                <w:b/>
                <w:sz w:val="18"/>
                <w:szCs w:val="18"/>
                <w:lang w:val="es-ES"/>
              </w:rPr>
            </w:pPr>
            <w:r w:rsidRPr="00287DFB">
              <w:rPr>
                <w:rFonts w:eastAsia="Arial"/>
                <w:b/>
                <w:w w:val="99"/>
                <w:sz w:val="18"/>
                <w:szCs w:val="18"/>
                <w:lang w:val="es-ES"/>
              </w:rPr>
              <w:t>-</w:t>
            </w:r>
          </w:p>
        </w:tc>
        <w:tc>
          <w:tcPr>
            <w:tcW w:w="975" w:type="dxa"/>
            <w:tcBorders>
              <w:top w:val="single" w:sz="4" w:space="0" w:color="000000"/>
              <w:bottom w:val="double" w:sz="1" w:space="0" w:color="000000"/>
            </w:tcBorders>
            <w:shd w:val="clear" w:color="auto" w:fill="auto"/>
          </w:tcPr>
          <w:p w14:paraId="38ED54A9" w14:textId="77777777" w:rsidR="00F33432" w:rsidRPr="00287DFB" w:rsidRDefault="00F33432" w:rsidP="00EE4A53">
            <w:pPr>
              <w:widowControl w:val="0"/>
              <w:autoSpaceDE w:val="0"/>
              <w:autoSpaceDN w:val="0"/>
              <w:spacing w:before="76"/>
              <w:ind w:right="67"/>
              <w:jc w:val="right"/>
              <w:rPr>
                <w:rFonts w:eastAsia="Arial"/>
                <w:b/>
                <w:sz w:val="18"/>
                <w:szCs w:val="18"/>
                <w:lang w:val="es-ES"/>
              </w:rPr>
            </w:pPr>
            <w:r w:rsidRPr="00287DFB">
              <w:rPr>
                <w:rFonts w:eastAsia="Arial"/>
                <w:b/>
                <w:w w:val="95"/>
                <w:sz w:val="18"/>
                <w:szCs w:val="18"/>
                <w:lang w:val="es-ES"/>
              </w:rPr>
              <w:t>11.172</w:t>
            </w:r>
          </w:p>
        </w:tc>
      </w:tr>
    </w:tbl>
    <w:p w14:paraId="34EF3FA5" w14:textId="77777777" w:rsidR="00F33432" w:rsidRPr="00287DFB" w:rsidRDefault="00F33432" w:rsidP="00F33432">
      <w:pPr>
        <w:widowControl w:val="0"/>
        <w:jc w:val="both"/>
        <w:rPr>
          <w:b/>
          <w:bCs/>
          <w:i/>
          <w:sz w:val="20"/>
          <w:szCs w:val="20"/>
          <w:lang w:val="x-none"/>
        </w:rPr>
      </w:pPr>
    </w:p>
    <w:p w14:paraId="59697EB9" w14:textId="77777777" w:rsidR="00775D71" w:rsidRDefault="00775D71" w:rsidP="00F33432">
      <w:pPr>
        <w:widowControl w:val="0"/>
        <w:jc w:val="both"/>
        <w:rPr>
          <w:b/>
          <w:i/>
          <w:sz w:val="20"/>
          <w:lang w:val="x-none"/>
        </w:rPr>
        <w:sectPr w:rsidR="00775D71" w:rsidSect="005711AC">
          <w:pgSz w:w="16850" w:h="11910" w:orient="landscape"/>
          <w:pgMar w:top="1380" w:right="1560" w:bottom="1140" w:left="980" w:header="0" w:footer="703" w:gutter="0"/>
          <w:cols w:space="708"/>
          <w:docGrid w:linePitch="326"/>
        </w:sectPr>
      </w:pPr>
    </w:p>
    <w:p w14:paraId="3F2F5A9F" w14:textId="77777777" w:rsidR="00F33432" w:rsidRPr="00287DFB" w:rsidRDefault="00F33432" w:rsidP="00F33432">
      <w:pPr>
        <w:widowControl w:val="0"/>
        <w:jc w:val="both"/>
        <w:rPr>
          <w:b/>
          <w:bCs/>
          <w:i/>
          <w:sz w:val="20"/>
          <w:szCs w:val="20"/>
          <w:lang w:val="x-none"/>
        </w:rPr>
      </w:pPr>
      <w:r w:rsidRPr="00287DFB">
        <w:rPr>
          <w:b/>
          <w:i/>
          <w:sz w:val="20"/>
          <w:lang w:val="x-none"/>
        </w:rPr>
        <w:t xml:space="preserve">h) </w:t>
      </w:r>
      <w:r w:rsidRPr="00287DFB">
        <w:rPr>
          <w:b/>
          <w:bCs/>
          <w:i/>
          <w:sz w:val="20"/>
          <w:szCs w:val="20"/>
          <w:lang w:val="x-none"/>
        </w:rPr>
        <w:t xml:space="preserve">Procesos legales </w:t>
      </w:r>
    </w:p>
    <w:p w14:paraId="16B45051" w14:textId="77777777" w:rsidR="00F33432" w:rsidRPr="00287DFB" w:rsidRDefault="00F33432" w:rsidP="00F33432">
      <w:pPr>
        <w:jc w:val="both"/>
      </w:pPr>
      <w:r w:rsidRPr="00287DFB">
        <w:rPr>
          <w:color w:val="1F497D"/>
        </w:rPr>
        <w:t> </w:t>
      </w:r>
    </w:p>
    <w:p w14:paraId="1E7A0301" w14:textId="77777777" w:rsidR="00F33432" w:rsidRPr="00287DFB" w:rsidRDefault="00F33432" w:rsidP="00F33432">
      <w:pPr>
        <w:jc w:val="both"/>
        <w:rPr>
          <w:sz w:val="20"/>
        </w:rPr>
      </w:pPr>
      <w:r w:rsidRPr="00287DFB">
        <w:rPr>
          <w:sz w:val="20"/>
        </w:rPr>
        <w:t xml:space="preserve">(i) En virtud de una demanda judicial colectiva iniciada por Usuarios y Consumidores Unidos, contra la Entidad y otras codemandadas, la cual se tramita en actuaciones caratuladas "Usuarios y Consumidores Unidos c/ Compañía Financiera Argentina S.A y otros s/ Nulidad de Contrato" (Expte. Nº 100.429), ante el Juzgado de Primera Instancia en lo Civil y Comercial N° 4 del Departamento Judicial de San Nicolás, la Entidad ha arribado a un acuerdo conciliatorio con la parte actora y las otras codemandadas. Con fecha 21 de marzo de 2019 el Juzgado de Primera Instancia en lo Civil y Comercial N° 4 del Departamento Judicial de San Nicolás homologó el mencionado acuerdo. </w:t>
      </w:r>
    </w:p>
    <w:p w14:paraId="49D1ED18" w14:textId="77777777" w:rsidR="00F33432" w:rsidRPr="00287DFB" w:rsidRDefault="00F33432" w:rsidP="00F33432">
      <w:pPr>
        <w:jc w:val="both"/>
        <w:rPr>
          <w:sz w:val="20"/>
        </w:rPr>
      </w:pPr>
    </w:p>
    <w:p w14:paraId="1581803F" w14:textId="77777777" w:rsidR="00F33432" w:rsidRPr="00287DFB" w:rsidRDefault="00F33432" w:rsidP="00F33432">
      <w:pPr>
        <w:jc w:val="both"/>
      </w:pPr>
      <w:r w:rsidRPr="00287DFB">
        <w:rPr>
          <w:sz w:val="20"/>
        </w:rPr>
        <w:t>Esta acción judicial se encuentra encuadrada en la garantía de indemnidad prevista a favor de los actuales accionistas de la Entidad, en el contrato de compraventa de acciones de la Entidad celebrado con Grupo Financiero Galicia S.A. y Banco de Galicia S.A (actualmente denominado Banco de Galicia y Buenos Aires S.A.U). En consecuencia, tanto el cumplimiento del mencionado acuerdo homologado como el pago de las costas y costos del litigio, estarán a cargo Grupo Financiero Galicia S.A. y Banco de Galicia S.A.U, sin afectar patrimonialmente a la Emisora.</w:t>
      </w:r>
    </w:p>
    <w:p w14:paraId="2421B227" w14:textId="77777777" w:rsidR="00F33432" w:rsidRPr="00287DFB" w:rsidRDefault="00F33432" w:rsidP="00F33432"/>
    <w:p w14:paraId="3BBC3DA9" w14:textId="77777777" w:rsidR="00287DFB" w:rsidRPr="009E5404" w:rsidRDefault="00F33432" w:rsidP="00287DFB">
      <w:pPr>
        <w:jc w:val="both"/>
      </w:pPr>
      <w:r w:rsidRPr="00287DFB">
        <w:rPr>
          <w:sz w:val="20"/>
        </w:rPr>
        <w:t xml:space="preserve">(ii) </w:t>
      </w:r>
      <w:r w:rsidR="00287DFB" w:rsidRPr="00287DFB">
        <w:rPr>
          <w:sz w:val="20"/>
        </w:rPr>
        <w:t>Adicionalmente, la Entidad posee ciertos pasivos contingentes resultantes de litigios, reclamos y otros asuntos como consecuencia del giro habitual de sus negocios, por los cuales registró una previsión de miles de $ 60.228 y 69.668 al 30 junio de 2020 y 31 de diciembre de 2019 respectivamente. La Gerencia de la Emisora considera que la probable resolución de dichas contingencias no afectará en forma significativa la situación financiera o los resultados de las operaciones de la Emisora.</w:t>
      </w:r>
      <w:r w:rsidR="00287DFB" w:rsidRPr="00287DFB">
        <w:t xml:space="preserve"> </w:t>
      </w:r>
    </w:p>
    <w:p w14:paraId="3F965EC7" w14:textId="77777777" w:rsidR="006E29BA" w:rsidRPr="009E5404" w:rsidRDefault="006E29BA" w:rsidP="00287DFB">
      <w:pPr>
        <w:jc w:val="both"/>
        <w:rPr>
          <w:sz w:val="22"/>
        </w:rPr>
      </w:pPr>
    </w:p>
    <w:p w14:paraId="06BEBEBB" w14:textId="77777777" w:rsidR="00764DAB" w:rsidRPr="00051D29" w:rsidRDefault="00764DAB" w:rsidP="00764DAB">
      <w:pPr>
        <w:pStyle w:val="Sinespaciado"/>
        <w:spacing w:before="100" w:beforeAutospacing="1" w:after="100" w:afterAutospacing="1"/>
        <w:jc w:val="both"/>
        <w:rPr>
          <w:rFonts w:ascii="Times New Roman" w:hAnsi="Times New Roman"/>
          <w:b/>
          <w:i/>
          <w:sz w:val="20"/>
          <w:szCs w:val="20"/>
        </w:rPr>
      </w:pPr>
      <w:r>
        <w:rPr>
          <w:rFonts w:ascii="Times New Roman" w:hAnsi="Times New Roman"/>
          <w:b/>
          <w:i/>
          <w:sz w:val="20"/>
          <w:szCs w:val="20"/>
        </w:rPr>
        <w:t>I</w:t>
      </w:r>
      <w:r w:rsidRPr="00051D29">
        <w:rPr>
          <w:rFonts w:ascii="Times New Roman" w:hAnsi="Times New Roman"/>
          <w:b/>
          <w:i/>
          <w:sz w:val="20"/>
          <w:szCs w:val="20"/>
        </w:rPr>
        <w:t>nformación sobre Tendencias e Incertidumbres</w:t>
      </w:r>
    </w:p>
    <w:p w14:paraId="5EA7B584" w14:textId="77777777" w:rsidR="00764DAB" w:rsidRDefault="00764DAB" w:rsidP="005711AC">
      <w:pPr>
        <w:pStyle w:val="Sinespaciado"/>
        <w:spacing w:before="100" w:beforeAutospacing="1" w:after="120" w:line="269" w:lineRule="auto"/>
        <w:jc w:val="both"/>
        <w:rPr>
          <w:rFonts w:ascii="Times New Roman" w:hAnsi="Times New Roman"/>
          <w:sz w:val="20"/>
          <w:szCs w:val="20"/>
        </w:rPr>
      </w:pPr>
      <w:r w:rsidRPr="00C67511">
        <w:rPr>
          <w:rFonts w:ascii="Times New Roman" w:hAnsi="Times New Roman"/>
          <w:sz w:val="20"/>
          <w:szCs w:val="20"/>
        </w:rPr>
        <w:t>Para</w:t>
      </w:r>
      <w:r>
        <w:rPr>
          <w:rFonts w:ascii="Times New Roman" w:hAnsi="Times New Roman"/>
          <w:sz w:val="20"/>
          <w:szCs w:val="20"/>
        </w:rPr>
        <w:t xml:space="preserve"> el año </w:t>
      </w:r>
      <w:r w:rsidRPr="00C67511">
        <w:rPr>
          <w:rFonts w:ascii="Times New Roman" w:hAnsi="Times New Roman"/>
          <w:sz w:val="20"/>
          <w:szCs w:val="20"/>
        </w:rPr>
        <w:t xml:space="preserve">2021, </w:t>
      </w:r>
      <w:r>
        <w:rPr>
          <w:rFonts w:ascii="Times New Roman" w:hAnsi="Times New Roman"/>
          <w:sz w:val="20"/>
          <w:szCs w:val="20"/>
        </w:rPr>
        <w:t>la</w:t>
      </w:r>
      <w:r w:rsidRPr="00C67511">
        <w:rPr>
          <w:rFonts w:ascii="Times New Roman" w:hAnsi="Times New Roman"/>
          <w:sz w:val="20"/>
          <w:szCs w:val="20"/>
        </w:rPr>
        <w:t xml:space="preserve"> Ley de Presupuesto </w:t>
      </w:r>
      <w:r>
        <w:rPr>
          <w:rFonts w:ascii="Times New Roman" w:hAnsi="Times New Roman"/>
          <w:sz w:val="20"/>
          <w:szCs w:val="20"/>
        </w:rPr>
        <w:t xml:space="preserve">en estudio </w:t>
      </w:r>
      <w:r w:rsidRPr="00C67511">
        <w:rPr>
          <w:rFonts w:ascii="Times New Roman" w:hAnsi="Times New Roman"/>
          <w:sz w:val="20"/>
          <w:szCs w:val="20"/>
        </w:rPr>
        <w:t>propone un recorte del déficit fiscal de aproximadamente 4 puntos del PBI</w:t>
      </w:r>
      <w:r>
        <w:rPr>
          <w:rFonts w:ascii="Times New Roman" w:hAnsi="Times New Roman"/>
          <w:sz w:val="20"/>
          <w:szCs w:val="20"/>
        </w:rPr>
        <w:t xml:space="preserve">, lo cual se encontraría relacionado con la eliminación de ciertos estímulos implementados durante el año 2020 a fin de disminuir el impacto de la pandemia y sus efectos en la economía. </w:t>
      </w:r>
    </w:p>
    <w:p w14:paraId="62EB81E3" w14:textId="77777777" w:rsidR="00775D71" w:rsidRDefault="00764DAB" w:rsidP="005711AC">
      <w:pPr>
        <w:pStyle w:val="Sinespaciado"/>
        <w:spacing w:before="100" w:beforeAutospacing="1" w:after="120" w:line="269" w:lineRule="auto"/>
        <w:jc w:val="both"/>
        <w:rPr>
          <w:rFonts w:ascii="Times New Roman" w:hAnsi="Times New Roman"/>
          <w:sz w:val="20"/>
          <w:szCs w:val="20"/>
        </w:rPr>
      </w:pPr>
      <w:r>
        <w:rPr>
          <w:rFonts w:ascii="Times New Roman" w:hAnsi="Times New Roman"/>
          <w:sz w:val="20"/>
          <w:szCs w:val="20"/>
        </w:rPr>
        <w:t xml:space="preserve">Adicionalmente, y tras haber renegociado parte de </w:t>
      </w:r>
      <w:r w:rsidRPr="00C67511">
        <w:rPr>
          <w:rFonts w:ascii="Times New Roman" w:hAnsi="Times New Roman"/>
          <w:sz w:val="20"/>
          <w:szCs w:val="20"/>
        </w:rPr>
        <w:t>la deuda extern</w:t>
      </w:r>
      <w:r>
        <w:rPr>
          <w:rFonts w:ascii="Times New Roman" w:hAnsi="Times New Roman"/>
          <w:sz w:val="20"/>
          <w:szCs w:val="20"/>
        </w:rPr>
        <w:t>a</w:t>
      </w:r>
      <w:r w:rsidRPr="00C67511">
        <w:rPr>
          <w:rFonts w:ascii="Times New Roman" w:hAnsi="Times New Roman"/>
          <w:sz w:val="20"/>
          <w:szCs w:val="20"/>
        </w:rPr>
        <w:t>, el gobierno</w:t>
      </w:r>
      <w:r>
        <w:rPr>
          <w:rFonts w:ascii="Times New Roman" w:hAnsi="Times New Roman"/>
          <w:sz w:val="20"/>
          <w:szCs w:val="20"/>
        </w:rPr>
        <w:t xml:space="preserve"> se encuentra en negociaciones con el </w:t>
      </w:r>
      <w:r w:rsidRPr="00C67511">
        <w:rPr>
          <w:rFonts w:ascii="Times New Roman" w:hAnsi="Times New Roman"/>
          <w:sz w:val="20"/>
          <w:szCs w:val="20"/>
        </w:rPr>
        <w:t>Fondo Monetario Internacional (FMI) para renegociar el actual Stand-By Agreement</w:t>
      </w:r>
      <w:r w:rsidR="00775D71">
        <w:rPr>
          <w:rFonts w:ascii="Times New Roman" w:hAnsi="Times New Roman"/>
          <w:sz w:val="20"/>
          <w:szCs w:val="20"/>
        </w:rPr>
        <w:t>, no obstante a la fecha no se conocen los condicionamientos o exigencias que podría requerir dicho organismo.</w:t>
      </w:r>
    </w:p>
    <w:p w14:paraId="7FE2C1BE" w14:textId="77777777" w:rsidR="00764DAB" w:rsidRPr="00C67511" w:rsidRDefault="00764DAB" w:rsidP="005711AC">
      <w:pPr>
        <w:pStyle w:val="Sinespaciado"/>
        <w:spacing w:before="100" w:beforeAutospacing="1" w:after="120" w:line="269" w:lineRule="auto"/>
        <w:jc w:val="both"/>
        <w:rPr>
          <w:rFonts w:ascii="Times New Roman" w:hAnsi="Times New Roman"/>
          <w:sz w:val="20"/>
          <w:szCs w:val="20"/>
        </w:rPr>
      </w:pPr>
      <w:r w:rsidRPr="00C67511">
        <w:rPr>
          <w:rFonts w:ascii="Times New Roman" w:hAnsi="Times New Roman"/>
          <w:sz w:val="20"/>
          <w:szCs w:val="20"/>
        </w:rPr>
        <w:t xml:space="preserve">En relación al mercado cambiario, la demanda de divisas y la caída de Reservas del Banco Central ha llevado a reforzar los controles cambiarios. Sin embargo, estas medidas son provisorias en su efectividad y no evitarían </w:t>
      </w:r>
      <w:r w:rsidR="00775D71">
        <w:rPr>
          <w:rFonts w:ascii="Times New Roman" w:hAnsi="Times New Roman"/>
          <w:sz w:val="20"/>
          <w:szCs w:val="20"/>
        </w:rPr>
        <w:t>nuevas medidas por parte de dicho organismo</w:t>
      </w:r>
      <w:r w:rsidRPr="00C67511">
        <w:rPr>
          <w:rFonts w:ascii="Times New Roman" w:hAnsi="Times New Roman"/>
          <w:sz w:val="20"/>
          <w:szCs w:val="20"/>
        </w:rPr>
        <w:t>.</w:t>
      </w:r>
    </w:p>
    <w:p w14:paraId="392FA5E3" w14:textId="77777777" w:rsidR="00764DAB" w:rsidRPr="00764DAB" w:rsidRDefault="00764DAB" w:rsidP="005711AC">
      <w:pPr>
        <w:pStyle w:val="Sinespaciado"/>
        <w:spacing w:before="100" w:beforeAutospacing="1" w:after="120" w:line="269" w:lineRule="auto"/>
        <w:jc w:val="both"/>
        <w:rPr>
          <w:rFonts w:cs="Calibri"/>
          <w:sz w:val="20"/>
          <w:szCs w:val="20"/>
        </w:rPr>
      </w:pPr>
      <w:r w:rsidRPr="00C67511">
        <w:rPr>
          <w:rFonts w:ascii="Times New Roman" w:hAnsi="Times New Roman"/>
          <w:sz w:val="20"/>
          <w:szCs w:val="20"/>
        </w:rPr>
        <w:t xml:space="preserve">Con respecto a la política monetaria, </w:t>
      </w:r>
      <w:r w:rsidR="00775D71">
        <w:rPr>
          <w:rFonts w:ascii="Times New Roman" w:hAnsi="Times New Roman"/>
          <w:sz w:val="20"/>
          <w:szCs w:val="20"/>
        </w:rPr>
        <w:t>se</w:t>
      </w:r>
      <w:r w:rsidRPr="00C67511">
        <w:rPr>
          <w:rFonts w:ascii="Times New Roman" w:hAnsi="Times New Roman"/>
          <w:sz w:val="20"/>
          <w:szCs w:val="20"/>
        </w:rPr>
        <w:t xml:space="preserve">gún lo expresado en el Proyecto de Ley de Presupuesto 2021, un 60% del déficit primario se financiaría con emisión monetaria. </w:t>
      </w:r>
    </w:p>
    <w:p w14:paraId="73FBC5B6" w14:textId="77777777" w:rsidR="00764DAB" w:rsidRPr="00655B41" w:rsidRDefault="00764DAB" w:rsidP="00775D71">
      <w:pPr>
        <w:pStyle w:val="Sinespaciado"/>
        <w:spacing w:before="100" w:beforeAutospacing="1" w:after="100" w:afterAutospacing="1"/>
        <w:jc w:val="both"/>
        <w:rPr>
          <w:rFonts w:ascii="Times New Roman" w:hAnsi="Times New Roman"/>
          <w:sz w:val="20"/>
          <w:szCs w:val="20"/>
        </w:rPr>
      </w:pPr>
      <w:r w:rsidRPr="00655B41">
        <w:rPr>
          <w:rFonts w:ascii="Times New Roman" w:hAnsi="Times New Roman"/>
          <w:sz w:val="20"/>
          <w:szCs w:val="20"/>
        </w:rPr>
        <w:t xml:space="preserve">En relación con el </w:t>
      </w:r>
      <w:r w:rsidRPr="00C76D0A">
        <w:rPr>
          <w:rFonts w:ascii="Times New Roman" w:hAnsi="Times New Roman"/>
          <w:sz w:val="20"/>
        </w:rPr>
        <w:t>sistema financiero</w:t>
      </w:r>
      <w:r w:rsidRPr="00655B41">
        <w:rPr>
          <w:rFonts w:ascii="Times New Roman" w:hAnsi="Times New Roman"/>
          <w:sz w:val="20"/>
          <w:szCs w:val="20"/>
        </w:rPr>
        <w:t xml:space="preserve"> argentino</w:t>
      </w:r>
      <w:r w:rsidRPr="00C76D0A">
        <w:rPr>
          <w:rFonts w:ascii="Times New Roman" w:hAnsi="Times New Roman"/>
          <w:sz w:val="20"/>
        </w:rPr>
        <w:t xml:space="preserve">, </w:t>
      </w:r>
      <w:r w:rsidR="00775D71">
        <w:rPr>
          <w:rFonts w:ascii="Times New Roman" w:hAnsi="Times New Roman"/>
          <w:sz w:val="20"/>
        </w:rPr>
        <w:t xml:space="preserve">se espera que siga </w:t>
      </w:r>
      <w:r w:rsidRPr="00655B41">
        <w:rPr>
          <w:rFonts w:ascii="Times New Roman" w:hAnsi="Times New Roman"/>
          <w:sz w:val="20"/>
          <w:szCs w:val="20"/>
        </w:rPr>
        <w:t>interactuando</w:t>
      </w:r>
      <w:r w:rsidRPr="00C76D0A">
        <w:rPr>
          <w:rFonts w:ascii="Times New Roman" w:hAnsi="Times New Roman"/>
          <w:sz w:val="20"/>
        </w:rPr>
        <w:t xml:space="preserve"> con el sector privado, </w:t>
      </w:r>
      <w:r w:rsidRPr="00655B41">
        <w:rPr>
          <w:rFonts w:ascii="Times New Roman" w:hAnsi="Times New Roman"/>
          <w:sz w:val="20"/>
          <w:szCs w:val="20"/>
        </w:rPr>
        <w:t xml:space="preserve">con financiaciones e imposiciones de corto plazo, </w:t>
      </w:r>
      <w:r w:rsidRPr="00C76D0A">
        <w:rPr>
          <w:rFonts w:ascii="Times New Roman" w:hAnsi="Times New Roman"/>
          <w:sz w:val="20"/>
        </w:rPr>
        <w:t xml:space="preserve">al tiempo que mantendrá altos niveles </w:t>
      </w:r>
      <w:r w:rsidRPr="00655B41">
        <w:rPr>
          <w:rFonts w:ascii="Times New Roman" w:hAnsi="Times New Roman"/>
          <w:sz w:val="20"/>
          <w:szCs w:val="20"/>
        </w:rPr>
        <w:t xml:space="preserve">de </w:t>
      </w:r>
      <w:r w:rsidRPr="00C76D0A">
        <w:rPr>
          <w:rFonts w:ascii="Times New Roman" w:hAnsi="Times New Roman"/>
          <w:sz w:val="20"/>
        </w:rPr>
        <w:t xml:space="preserve">liquidez. </w:t>
      </w:r>
      <w:r w:rsidR="00775D71">
        <w:rPr>
          <w:rFonts w:ascii="Times New Roman" w:hAnsi="Times New Roman"/>
          <w:sz w:val="20"/>
        </w:rPr>
        <w:t xml:space="preserve">A fin de mitigar </w:t>
      </w:r>
      <w:r w:rsidRPr="00655B41">
        <w:rPr>
          <w:rFonts w:ascii="Times New Roman" w:hAnsi="Times New Roman"/>
          <w:sz w:val="20"/>
          <w:szCs w:val="20"/>
        </w:rPr>
        <w:t>cortes en la</w:t>
      </w:r>
      <w:r w:rsidR="00775D71">
        <w:rPr>
          <w:rFonts w:ascii="Times New Roman" w:hAnsi="Times New Roman"/>
          <w:sz w:val="20"/>
          <w:szCs w:val="20"/>
        </w:rPr>
        <w:t>s</w:t>
      </w:r>
      <w:r w:rsidRPr="00655B41">
        <w:rPr>
          <w:rFonts w:ascii="Times New Roman" w:hAnsi="Times New Roman"/>
          <w:sz w:val="20"/>
          <w:szCs w:val="20"/>
        </w:rPr>
        <w:t xml:space="preserve"> cadena</w:t>
      </w:r>
      <w:r w:rsidR="00775D71">
        <w:rPr>
          <w:rFonts w:ascii="Times New Roman" w:hAnsi="Times New Roman"/>
          <w:sz w:val="20"/>
          <w:szCs w:val="20"/>
        </w:rPr>
        <w:t>s</w:t>
      </w:r>
      <w:r w:rsidRPr="00C76D0A">
        <w:rPr>
          <w:rFonts w:ascii="Times New Roman" w:hAnsi="Times New Roman"/>
          <w:sz w:val="20"/>
        </w:rPr>
        <w:t xml:space="preserve"> de </w:t>
      </w:r>
      <w:r w:rsidRPr="00655B41">
        <w:rPr>
          <w:rFonts w:ascii="Times New Roman" w:hAnsi="Times New Roman"/>
          <w:sz w:val="20"/>
          <w:szCs w:val="20"/>
        </w:rPr>
        <w:t>pago</w:t>
      </w:r>
      <w:r w:rsidR="00775D71">
        <w:rPr>
          <w:rFonts w:ascii="Times New Roman" w:hAnsi="Times New Roman"/>
          <w:sz w:val="20"/>
          <w:szCs w:val="20"/>
        </w:rPr>
        <w:t xml:space="preserve"> en un contexto de pandemia, </w:t>
      </w:r>
      <w:r w:rsidRPr="00655B41">
        <w:rPr>
          <w:rFonts w:ascii="Times New Roman" w:hAnsi="Times New Roman"/>
          <w:sz w:val="20"/>
          <w:szCs w:val="20"/>
        </w:rPr>
        <w:t xml:space="preserve">el BCRA dispuso </w:t>
      </w:r>
      <w:r w:rsidR="00775D71">
        <w:rPr>
          <w:rFonts w:ascii="Times New Roman" w:hAnsi="Times New Roman"/>
          <w:sz w:val="20"/>
          <w:szCs w:val="20"/>
        </w:rPr>
        <w:t xml:space="preserve">cierta flexibilización temporal en cuanto a la clasificación de </w:t>
      </w:r>
      <w:r w:rsidRPr="00655B41">
        <w:rPr>
          <w:rFonts w:ascii="Times New Roman" w:hAnsi="Times New Roman"/>
          <w:sz w:val="20"/>
          <w:szCs w:val="20"/>
        </w:rPr>
        <w:t xml:space="preserve">deudores bancarios. </w:t>
      </w:r>
    </w:p>
    <w:p w14:paraId="1CDCC590" w14:textId="77777777" w:rsidR="00764DAB" w:rsidRPr="00C76D0A" w:rsidRDefault="00775D71" w:rsidP="00764DAB">
      <w:pPr>
        <w:pStyle w:val="Sinespaciado"/>
        <w:spacing w:before="100" w:beforeAutospacing="1" w:after="100" w:afterAutospacing="1"/>
        <w:jc w:val="both"/>
        <w:rPr>
          <w:rFonts w:ascii="Times New Roman" w:hAnsi="Times New Roman"/>
          <w:sz w:val="20"/>
        </w:rPr>
      </w:pPr>
      <w:r>
        <w:rPr>
          <w:rFonts w:ascii="Times New Roman" w:hAnsi="Times New Roman"/>
          <w:sz w:val="20"/>
        </w:rPr>
        <w:t>En cuanto a la Emisora, s</w:t>
      </w:r>
      <w:r w:rsidR="00764DAB" w:rsidRPr="00C76D0A">
        <w:rPr>
          <w:rFonts w:ascii="Times New Roman" w:hAnsi="Times New Roman"/>
          <w:sz w:val="20"/>
        </w:rPr>
        <w:t>e espera que el nivel de actividad sea consistente con las expectativas en este contexto económico.</w:t>
      </w:r>
    </w:p>
    <w:p w14:paraId="5C93F542" w14:textId="77777777" w:rsidR="00764DAB" w:rsidRPr="00287DFB" w:rsidRDefault="00764DAB" w:rsidP="00764DAB">
      <w:pPr>
        <w:jc w:val="both"/>
      </w:pPr>
      <w:r w:rsidRPr="00C76D0A">
        <w:rPr>
          <w:sz w:val="20"/>
        </w:rPr>
        <w:t>El análisis de estas tendencias debe ser leído en conjunto con la discusión en el Capítu</w:t>
      </w:r>
      <w:r w:rsidRPr="00B96E9E">
        <w:rPr>
          <w:sz w:val="20"/>
        </w:rPr>
        <w:t xml:space="preserve">lo </w:t>
      </w:r>
      <w:r w:rsidRPr="002C77D8">
        <w:rPr>
          <w:sz w:val="20"/>
          <w:szCs w:val="20"/>
        </w:rPr>
        <w:t>III</w:t>
      </w:r>
      <w:r w:rsidRPr="00C76D0A">
        <w:rPr>
          <w:sz w:val="20"/>
        </w:rPr>
        <w:t xml:space="preserve"> </w:t>
      </w:r>
      <w:r w:rsidRPr="00C76D0A">
        <w:rPr>
          <w:i/>
          <w:sz w:val="20"/>
        </w:rPr>
        <w:t>"Factores de Riesgo</w:t>
      </w:r>
      <w:r w:rsidR="00EE59C7">
        <w:rPr>
          <w:sz w:val="20"/>
        </w:rPr>
        <w:t>”.</w:t>
      </w:r>
    </w:p>
    <w:p w14:paraId="3334DDE9" w14:textId="77777777" w:rsidR="00F33432" w:rsidRPr="00287DFB" w:rsidRDefault="00F33432" w:rsidP="00F33432">
      <w:pPr>
        <w:widowControl w:val="0"/>
        <w:jc w:val="both"/>
        <w:rPr>
          <w:b/>
          <w:bCs/>
          <w:i/>
          <w:sz w:val="20"/>
          <w:szCs w:val="20"/>
        </w:rPr>
      </w:pPr>
    </w:p>
    <w:p w14:paraId="0E3213EE" w14:textId="77777777" w:rsidR="00F33432" w:rsidRPr="00287DFB" w:rsidRDefault="00F33432" w:rsidP="00F33432">
      <w:pPr>
        <w:widowControl w:val="0"/>
        <w:jc w:val="both"/>
        <w:rPr>
          <w:b/>
          <w:bCs/>
          <w:i/>
          <w:sz w:val="20"/>
          <w:szCs w:val="20"/>
        </w:rPr>
        <w:sectPr w:rsidR="00F33432" w:rsidRPr="00287DFB" w:rsidSect="009E5404">
          <w:pgSz w:w="11910" w:h="16850"/>
          <w:pgMar w:top="1560" w:right="1140" w:bottom="980" w:left="1380" w:header="0" w:footer="703" w:gutter="0"/>
          <w:cols w:space="708"/>
          <w:docGrid w:linePitch="326"/>
        </w:sectPr>
      </w:pPr>
    </w:p>
    <w:p w14:paraId="32335499" w14:textId="77777777" w:rsidR="33758ACC" w:rsidRPr="00287DFB" w:rsidRDefault="00E57090" w:rsidP="00C44941">
      <w:pPr>
        <w:pStyle w:val="Prrafodelista"/>
        <w:numPr>
          <w:ilvl w:val="0"/>
          <w:numId w:val="69"/>
        </w:numPr>
        <w:jc w:val="center"/>
        <w:rPr>
          <w:b/>
          <w:sz w:val="20"/>
          <w:szCs w:val="20"/>
        </w:rPr>
      </w:pPr>
      <w:r w:rsidRPr="00287DFB">
        <w:rPr>
          <w:rFonts w:eastAsia="Times New Roman"/>
          <w:b/>
          <w:bCs/>
          <w:smallCaps/>
          <w:color w:val="auto"/>
          <w:sz w:val="20"/>
          <w:szCs w:val="20"/>
          <w:lang w:val="es-AR"/>
        </w:rPr>
        <w:t>De la Oferta, el Listado y la Negociación de las Obligaciones Negociables</w:t>
      </w:r>
    </w:p>
    <w:p w14:paraId="764141D4" w14:textId="77777777" w:rsidR="06EC7AC6" w:rsidRPr="00287DFB" w:rsidRDefault="06EC7AC6" w:rsidP="00084BF8">
      <w:pPr>
        <w:jc w:val="both"/>
        <w:rPr>
          <w:b/>
          <w:bCs/>
          <w:sz w:val="20"/>
          <w:szCs w:val="20"/>
        </w:rPr>
      </w:pPr>
      <w:r w:rsidRPr="00287DFB">
        <w:rPr>
          <w:b/>
          <w:bCs/>
          <w:sz w:val="20"/>
          <w:szCs w:val="20"/>
        </w:rPr>
        <w:t xml:space="preserve"> </w:t>
      </w:r>
    </w:p>
    <w:p w14:paraId="40875076" w14:textId="77777777" w:rsidR="06EC7AC6" w:rsidRPr="00287DFB" w:rsidRDefault="06EC7AC6" w:rsidP="00084BF8">
      <w:pPr>
        <w:jc w:val="both"/>
        <w:rPr>
          <w:sz w:val="20"/>
          <w:szCs w:val="20"/>
        </w:rPr>
      </w:pPr>
      <w:r w:rsidRPr="00287DFB">
        <w:rPr>
          <w:sz w:val="20"/>
        </w:rPr>
        <w:t>L</w:t>
      </w:r>
      <w:r w:rsidRPr="00287DFB">
        <w:rPr>
          <w:sz w:val="20"/>
          <w:szCs w:val="20"/>
        </w:rPr>
        <w:t xml:space="preserve">as Obligaciones Negociables serán colocadas públicamente en </w:t>
      </w:r>
      <w:r w:rsidRPr="00287DFB">
        <w:rPr>
          <w:sz w:val="20"/>
        </w:rPr>
        <w:t xml:space="preserve">la </w:t>
      </w:r>
      <w:r w:rsidRPr="00287DFB">
        <w:rPr>
          <w:sz w:val="20"/>
          <w:szCs w:val="20"/>
        </w:rPr>
        <w:t xml:space="preserve">Argentina conforme </w:t>
      </w:r>
      <w:r w:rsidRPr="00287DFB">
        <w:rPr>
          <w:sz w:val="20"/>
        </w:rPr>
        <w:t>de acuerdo con</w:t>
      </w:r>
      <w:r w:rsidRPr="00287DFB">
        <w:rPr>
          <w:sz w:val="20"/>
          <w:szCs w:val="20"/>
        </w:rPr>
        <w:t xml:space="preserve"> los términos de la Ley de Mercado de Capitales, las Normas de la CNV y sus modificatorias y/o complementarias y cualquier otra ley y/o reglamentación aplicable.</w:t>
      </w:r>
    </w:p>
    <w:p w14:paraId="22268ED1" w14:textId="77777777" w:rsidR="06EC7AC6" w:rsidRPr="00287DFB" w:rsidRDefault="06EC7AC6" w:rsidP="00084BF8">
      <w:pPr>
        <w:jc w:val="both"/>
        <w:rPr>
          <w:b/>
          <w:bCs/>
          <w:sz w:val="20"/>
          <w:szCs w:val="20"/>
        </w:rPr>
      </w:pPr>
      <w:r w:rsidRPr="00287DFB">
        <w:rPr>
          <w:b/>
          <w:bCs/>
          <w:sz w:val="20"/>
          <w:szCs w:val="20"/>
        </w:rPr>
        <w:t xml:space="preserve"> </w:t>
      </w:r>
    </w:p>
    <w:p w14:paraId="3C41BA7F" w14:textId="77777777" w:rsidR="06EC7AC6" w:rsidRPr="00287DFB" w:rsidRDefault="06EC7AC6" w:rsidP="00084BF8">
      <w:pPr>
        <w:jc w:val="both"/>
        <w:rPr>
          <w:b/>
          <w:sz w:val="20"/>
        </w:rPr>
      </w:pPr>
      <w:r w:rsidRPr="00287DFB">
        <w:t>a</w:t>
      </w:r>
      <w:r w:rsidRPr="00287DFB">
        <w:rPr>
          <w:b/>
          <w:sz w:val="20"/>
        </w:rPr>
        <w:t>) Términos y Condiciones de las Obligaciones Negociables</w:t>
      </w:r>
    </w:p>
    <w:p w14:paraId="409C7A6B" w14:textId="77777777" w:rsidR="00C85506" w:rsidRPr="00287DFB" w:rsidRDefault="00C85506" w:rsidP="00084BF8">
      <w:pPr>
        <w:jc w:val="both"/>
        <w:rPr>
          <w:b/>
          <w:sz w:val="20"/>
        </w:rPr>
      </w:pPr>
    </w:p>
    <w:p w14:paraId="4E11445F" w14:textId="77777777" w:rsidR="06EC7AC6" w:rsidRPr="00287DFB" w:rsidRDefault="06EC7AC6" w:rsidP="00084BF8">
      <w:pPr>
        <w:jc w:val="both"/>
        <w:rPr>
          <w:sz w:val="20"/>
        </w:rPr>
      </w:pPr>
      <w:r w:rsidRPr="00287DFB">
        <w:rPr>
          <w:sz w:val="20"/>
        </w:rPr>
        <w:t xml:space="preserve">A continuación, se detallan los términos y condiciones generales de las Obligaciones Negociables que la Sociedad podrá emitir en el marco del Programa. Los términos y condiciones específicos de las Obligaciones Negociables de cada Clase y/o Serie serán detallados en </w:t>
      </w:r>
      <w:r w:rsidR="00AE2D97" w:rsidRPr="00287DFB">
        <w:rPr>
          <w:sz w:val="20"/>
        </w:rPr>
        <w:t>el</w:t>
      </w:r>
      <w:r w:rsidRPr="00287DFB">
        <w:rPr>
          <w:sz w:val="20"/>
        </w:rPr>
        <w:t xml:space="preserve"> Suplemento de </w:t>
      </w:r>
      <w:r w:rsidRPr="00287DFB">
        <w:rPr>
          <w:sz w:val="20"/>
          <w:szCs w:val="20"/>
        </w:rPr>
        <w:t>Pr</w:t>
      </w:r>
      <w:r w:rsidR="007F155E" w:rsidRPr="00287DFB">
        <w:rPr>
          <w:sz w:val="20"/>
          <w:szCs w:val="20"/>
        </w:rPr>
        <w:t>ecio aplicable</w:t>
      </w:r>
      <w:r w:rsidRPr="00287DFB">
        <w:rPr>
          <w:sz w:val="20"/>
        </w:rPr>
        <w:t>.</w:t>
      </w:r>
    </w:p>
    <w:p w14:paraId="0778C0C4" w14:textId="77777777" w:rsidR="06EC7AC6" w:rsidRPr="00287DFB" w:rsidRDefault="06EC7AC6" w:rsidP="00084BF8">
      <w:pPr>
        <w:jc w:val="both"/>
        <w:rPr>
          <w:sz w:val="20"/>
        </w:rPr>
      </w:pPr>
      <w:r w:rsidRPr="00287DFB">
        <w:rPr>
          <w:sz w:val="20"/>
        </w:rPr>
        <w:t xml:space="preserve"> </w:t>
      </w:r>
    </w:p>
    <w:p w14:paraId="3E87C0EC"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Algunas Definiciones</w:t>
      </w:r>
    </w:p>
    <w:p w14:paraId="7900ED88" w14:textId="77777777" w:rsidR="06EC7AC6" w:rsidRPr="00287DFB" w:rsidRDefault="06EC7AC6" w:rsidP="00084BF8">
      <w:pPr>
        <w:jc w:val="both"/>
        <w:rPr>
          <w:sz w:val="20"/>
        </w:rPr>
      </w:pPr>
      <w:r w:rsidRPr="00287DFB">
        <w:rPr>
          <w:sz w:val="20"/>
        </w:rPr>
        <w:t xml:space="preserve"> </w:t>
      </w:r>
    </w:p>
    <w:p w14:paraId="33A56568" w14:textId="77777777" w:rsidR="06EC7AC6" w:rsidRPr="00287DFB" w:rsidRDefault="06EC7AC6" w:rsidP="00084BF8">
      <w:pPr>
        <w:jc w:val="both"/>
        <w:rPr>
          <w:sz w:val="20"/>
        </w:rPr>
      </w:pPr>
      <w:r w:rsidRPr="00287DFB">
        <w:rPr>
          <w:sz w:val="20"/>
        </w:rPr>
        <w:t xml:space="preserve">Las siguientes son algunas definiciones utilizadas en la presente sección. </w:t>
      </w:r>
    </w:p>
    <w:p w14:paraId="6B3008F1" w14:textId="77777777" w:rsidR="06EC7AC6" w:rsidRPr="00287DFB" w:rsidRDefault="06EC7AC6" w:rsidP="00084BF8">
      <w:pPr>
        <w:jc w:val="both"/>
        <w:rPr>
          <w:sz w:val="20"/>
        </w:rPr>
      </w:pPr>
      <w:r w:rsidRPr="00287DFB">
        <w:rPr>
          <w:sz w:val="20"/>
        </w:rPr>
        <w:t xml:space="preserve"> </w:t>
      </w:r>
    </w:p>
    <w:p w14:paraId="2CD3EE4D" w14:textId="77777777" w:rsidR="06EC7AC6" w:rsidRPr="00287DFB" w:rsidRDefault="06EC7AC6" w:rsidP="00084BF8">
      <w:pPr>
        <w:jc w:val="both"/>
        <w:rPr>
          <w:sz w:val="20"/>
        </w:rPr>
      </w:pPr>
      <w:r w:rsidRPr="00287DFB">
        <w:rPr>
          <w:sz w:val="20"/>
        </w:rPr>
        <w:t>“</w:t>
      </w:r>
      <w:r w:rsidRPr="00287DFB">
        <w:rPr>
          <w:sz w:val="20"/>
          <w:u w:val="single"/>
        </w:rPr>
        <w:t>Día Hábil</w:t>
      </w:r>
      <w:r w:rsidRPr="00287DFB">
        <w:rPr>
          <w:sz w:val="20"/>
        </w:rPr>
        <w:t xml:space="preserve">” significa aquel día en que las entidades financieras pueden operar normalmente en toda su actividad bancaria y cambiaria en la Ciudad Autónoma de Buenos Aires y/o en la jurisdicción que se indique en el Suplemento de </w:t>
      </w:r>
      <w:r w:rsidR="00573B55" w:rsidRPr="00287DFB">
        <w:rPr>
          <w:sz w:val="20"/>
          <w:szCs w:val="20"/>
        </w:rPr>
        <w:t>Precio</w:t>
      </w:r>
      <w:r w:rsidRPr="00287DFB">
        <w:rPr>
          <w:sz w:val="20"/>
        </w:rPr>
        <w:t>.</w:t>
      </w:r>
    </w:p>
    <w:p w14:paraId="5969D76A" w14:textId="77777777" w:rsidR="06EC7AC6" w:rsidRPr="00287DFB" w:rsidRDefault="06EC7AC6" w:rsidP="00084BF8">
      <w:pPr>
        <w:jc w:val="both"/>
        <w:rPr>
          <w:sz w:val="20"/>
        </w:rPr>
      </w:pPr>
      <w:r w:rsidRPr="00287DFB">
        <w:rPr>
          <w:sz w:val="20"/>
        </w:rPr>
        <w:t xml:space="preserve"> </w:t>
      </w:r>
    </w:p>
    <w:p w14:paraId="4C79D65F" w14:textId="77777777" w:rsidR="06EC7AC6" w:rsidRPr="00287DFB" w:rsidRDefault="06EC7AC6" w:rsidP="00084BF8">
      <w:pPr>
        <w:jc w:val="both"/>
        <w:rPr>
          <w:sz w:val="20"/>
        </w:rPr>
      </w:pPr>
      <w:r w:rsidRPr="00287DFB">
        <w:rPr>
          <w:sz w:val="20"/>
        </w:rPr>
        <w:t>“</w:t>
      </w:r>
      <w:r w:rsidRPr="00287DFB">
        <w:rPr>
          <w:sz w:val="20"/>
          <w:u w:val="single"/>
        </w:rPr>
        <w:t>Efecto Sustancial Adverso</w:t>
      </w:r>
      <w:r w:rsidRPr="00287DFB">
        <w:rPr>
          <w:sz w:val="20"/>
        </w:rPr>
        <w:t>” significa un efecto sustancial adverso sobre (i) la capacidad de la Emisora para cumplir con sus obligaciones sustanciales conforme las Obligaciones Negociables, o (ii) las circunstancias (financieras o de otra clase), ganancias o transacciones, de la Emisora y de sus Subsidiarias consideradas conjuntamente.</w:t>
      </w:r>
    </w:p>
    <w:p w14:paraId="7921E4AF" w14:textId="77777777" w:rsidR="06EC7AC6" w:rsidRPr="00287DFB" w:rsidRDefault="06EC7AC6" w:rsidP="00084BF8">
      <w:pPr>
        <w:jc w:val="both"/>
        <w:rPr>
          <w:sz w:val="20"/>
        </w:rPr>
      </w:pPr>
      <w:r w:rsidRPr="00287DFB">
        <w:rPr>
          <w:sz w:val="20"/>
        </w:rPr>
        <w:t xml:space="preserve"> </w:t>
      </w:r>
    </w:p>
    <w:p w14:paraId="244EF62D" w14:textId="77777777" w:rsidR="06EC7AC6" w:rsidRPr="00287DFB" w:rsidRDefault="06EC7AC6" w:rsidP="00084BF8">
      <w:pPr>
        <w:jc w:val="both"/>
        <w:rPr>
          <w:sz w:val="20"/>
        </w:rPr>
      </w:pPr>
      <w:r w:rsidRPr="00287DFB">
        <w:rPr>
          <w:sz w:val="20"/>
        </w:rPr>
        <w:t>“</w:t>
      </w:r>
      <w:r w:rsidRPr="00287DFB">
        <w:rPr>
          <w:sz w:val="20"/>
          <w:u w:val="single"/>
        </w:rPr>
        <w:t>Fecha de Emisión</w:t>
      </w:r>
      <w:r w:rsidRPr="00287DFB">
        <w:rPr>
          <w:sz w:val="20"/>
        </w:rPr>
        <w:t>” significa la fecha de emisión y entrega de cada Clase y/o Serie de Obligaciones Negociables.</w:t>
      </w:r>
    </w:p>
    <w:p w14:paraId="0446E5B5" w14:textId="77777777" w:rsidR="06EC7AC6" w:rsidRPr="00287DFB" w:rsidRDefault="06EC7AC6" w:rsidP="00084BF8">
      <w:pPr>
        <w:jc w:val="both"/>
        <w:rPr>
          <w:sz w:val="20"/>
        </w:rPr>
      </w:pPr>
      <w:r w:rsidRPr="00287DFB">
        <w:rPr>
          <w:sz w:val="20"/>
        </w:rPr>
        <w:t xml:space="preserve"> </w:t>
      </w:r>
    </w:p>
    <w:p w14:paraId="2EE6FD90" w14:textId="77777777" w:rsidR="06EC7AC6" w:rsidRPr="00287DFB" w:rsidRDefault="06EC7AC6" w:rsidP="00084BF8">
      <w:pPr>
        <w:jc w:val="both"/>
        <w:rPr>
          <w:sz w:val="20"/>
        </w:rPr>
      </w:pPr>
      <w:r w:rsidRPr="00287DFB">
        <w:rPr>
          <w:sz w:val="20"/>
        </w:rPr>
        <w:t>“</w:t>
      </w:r>
      <w:r w:rsidRPr="00287DFB">
        <w:rPr>
          <w:sz w:val="20"/>
          <w:u w:val="single"/>
        </w:rPr>
        <w:t>Gravamen</w:t>
      </w:r>
      <w:r w:rsidRPr="00287DFB">
        <w:rPr>
          <w:sz w:val="20"/>
        </w:rPr>
        <w:t xml:space="preserve">” cualquier hipoteca, cargo, prenda, cesión en garantía, cesión fiduciaria en garantía, fianza, gravamen, acuerdo preferencial u otra forma de afectación, o conforme ello sea determinado en el Suplemento de </w:t>
      </w:r>
      <w:r w:rsidR="00E6024E" w:rsidRPr="00287DFB">
        <w:rPr>
          <w:sz w:val="20"/>
          <w:szCs w:val="20"/>
        </w:rPr>
        <w:t>Precio</w:t>
      </w:r>
      <w:r w:rsidRPr="00287DFB">
        <w:rPr>
          <w:sz w:val="20"/>
        </w:rPr>
        <w:t xml:space="preserve"> aplicable.</w:t>
      </w:r>
    </w:p>
    <w:p w14:paraId="6E9A489D" w14:textId="77777777" w:rsidR="06EC7AC6" w:rsidRPr="00287DFB" w:rsidRDefault="06EC7AC6" w:rsidP="00084BF8">
      <w:pPr>
        <w:jc w:val="both"/>
        <w:rPr>
          <w:sz w:val="20"/>
        </w:rPr>
      </w:pPr>
      <w:r w:rsidRPr="00287DFB">
        <w:rPr>
          <w:sz w:val="20"/>
        </w:rPr>
        <w:t xml:space="preserve"> </w:t>
      </w:r>
    </w:p>
    <w:p w14:paraId="2FE09DEE" w14:textId="77777777" w:rsidR="06EC7AC6" w:rsidRPr="00287DFB" w:rsidRDefault="06EC7AC6" w:rsidP="00084BF8">
      <w:pPr>
        <w:jc w:val="both"/>
        <w:rPr>
          <w:sz w:val="20"/>
          <w:szCs w:val="20"/>
        </w:rPr>
      </w:pPr>
      <w:r w:rsidRPr="00287DFB">
        <w:rPr>
          <w:sz w:val="20"/>
        </w:rPr>
        <w:t>“</w:t>
      </w:r>
      <w:bookmarkStart w:id="16" w:name="_Hlk39488814"/>
      <w:r w:rsidRPr="00287DFB">
        <w:rPr>
          <w:sz w:val="20"/>
          <w:u w:val="single"/>
        </w:rPr>
        <w:t>Gravámenes Permitidos</w:t>
      </w:r>
      <w:r w:rsidRPr="00287DFB">
        <w:rPr>
          <w:sz w:val="20"/>
        </w:rPr>
        <w:t xml:space="preserve">” significan: (i) Gravámenes existentes a la fecha del presente Prospecto; </w:t>
      </w:r>
      <w:r w:rsidRPr="00287DFB">
        <w:rPr>
          <w:sz w:val="20"/>
          <w:szCs w:val="20"/>
        </w:rPr>
        <w:t xml:space="preserve">(ii) Gravámenes que se originen en oportunidad de la adquisición de cualquier activo que cubran el saldo impago del </w:t>
      </w:r>
      <w:r w:rsidR="0084774E" w:rsidRPr="00287DFB">
        <w:rPr>
          <w:sz w:val="20"/>
          <w:szCs w:val="20"/>
        </w:rPr>
        <w:t>precio</w:t>
      </w:r>
      <w:r w:rsidRPr="00287DFB">
        <w:rPr>
          <w:sz w:val="20"/>
          <w:szCs w:val="20"/>
        </w:rPr>
        <w:t xml:space="preserve"> de compra de dicho activo (estableciéndose que el Gravamen deberá constituirse exclusivamente sobre el activo adquirido, simultáneamente con su adquisición o dentro de los 30 Días Hábiles posteriores a la adquisición del mismo), o Gravámenes existentes en oportunidad de la adquisición de los activos garantizados por los mismos (incluyendo la adquisición a través de fusión o consolidación); (iii) Gravámenes que se originen por imperio de la ley y/o sean un pre-requisito para obtener cualquier aprobación gubernamental necesaria o conveniente para el desarrollo de la actividad de la Emisora; (iv) Gravámenes (que existan a la fecha del presente o creados en el futuro) respecto de todos los otros activos, cuando el monto total de los Gravámenes sea de un monto que no supere un 25% del total de los activos de la Emisora. A tal fin, el monto de cada Gravamen será determinado por el valor contable -que surja de los últimos estados contables de la Emisora- del activo afectado por dicho Gravamen o será determinado por el saldo residual del monto total de deuda por el cual dicho Gravamen se hubiera constituido, lo que fuera mayor; (v) cualquier Gravamen incurrido en el curso ordinario de los negocios de la Emisora para garantizar las operaciones de derivados, ya sean de cobertura o de otro tipo; y (vi) cualquier prórroga, renovación o sustitución de cualquier Gravamen permitido bajo (i)-(v) precedentes, siempre que (i) el monto del Gravamen no se incremente en oportunidad de tal prórroga, renovación o sustitución (a cuyo efecto no se computará como aumento de capital garantizado cualquier capitalización de intereses), y (ii) dicho Gravamen afecte únicamente (x) el bien que estaba afectado por el Gravamen existente inmediatamente antes de dicha prórroga, renovación o sustitución; o (y) un activo sustituto que tenga un valor contable -que surja de los últimos estados contables de la Compañía- que no sea superior al del activo originalmente afectado por el Gravamen</w:t>
      </w:r>
      <w:bookmarkEnd w:id="16"/>
      <w:r w:rsidRPr="00287DFB">
        <w:rPr>
          <w:sz w:val="20"/>
          <w:szCs w:val="20"/>
        </w:rPr>
        <w:t>.</w:t>
      </w:r>
    </w:p>
    <w:p w14:paraId="571786B5" w14:textId="77777777" w:rsidR="06EC7AC6" w:rsidRPr="00287DFB" w:rsidRDefault="06EC7AC6" w:rsidP="00084BF8">
      <w:pPr>
        <w:jc w:val="both"/>
        <w:rPr>
          <w:sz w:val="20"/>
        </w:rPr>
      </w:pPr>
      <w:r w:rsidRPr="00287DFB">
        <w:rPr>
          <w:sz w:val="20"/>
        </w:rPr>
        <w:t xml:space="preserve"> </w:t>
      </w:r>
    </w:p>
    <w:p w14:paraId="3C97A007" w14:textId="77777777" w:rsidR="06EC7AC6" w:rsidRPr="00287DFB" w:rsidRDefault="06EC7AC6" w:rsidP="00084BF8">
      <w:pPr>
        <w:jc w:val="both"/>
        <w:rPr>
          <w:sz w:val="20"/>
        </w:rPr>
      </w:pPr>
      <w:r w:rsidRPr="00287DFB">
        <w:rPr>
          <w:sz w:val="20"/>
        </w:rPr>
        <w:t>“</w:t>
      </w:r>
      <w:r w:rsidRPr="00287DFB">
        <w:rPr>
          <w:sz w:val="20"/>
          <w:u w:val="single"/>
        </w:rPr>
        <w:t>Parte Significativa</w:t>
      </w:r>
      <w:r w:rsidRPr="00287DFB">
        <w:rPr>
          <w:sz w:val="20"/>
        </w:rPr>
        <w:t xml:space="preserve">” significa, en un momento determinado, aquellos bienes de la Emisora que representen más del 30% (o aquel otro porcentaje que se determine en el Suplemento de </w:t>
      </w:r>
      <w:r w:rsidR="0084774E" w:rsidRPr="00287DFB">
        <w:rPr>
          <w:sz w:val="20"/>
          <w:szCs w:val="20"/>
        </w:rPr>
        <w:t>Precio</w:t>
      </w:r>
      <w:r w:rsidRPr="00287DFB">
        <w:rPr>
          <w:sz w:val="20"/>
        </w:rPr>
        <w:t xml:space="preserve"> aplicable) del activo de la Emisora según sus estados contables consolidados anuales o intermedios más recientes a ese momento.</w:t>
      </w:r>
    </w:p>
    <w:p w14:paraId="1FE2F0F4" w14:textId="77777777" w:rsidR="06EC7AC6" w:rsidRPr="00287DFB" w:rsidRDefault="06EC7AC6" w:rsidP="00084BF8">
      <w:pPr>
        <w:jc w:val="both"/>
        <w:rPr>
          <w:sz w:val="20"/>
        </w:rPr>
      </w:pPr>
      <w:r w:rsidRPr="00287DFB">
        <w:rPr>
          <w:sz w:val="20"/>
        </w:rPr>
        <w:t xml:space="preserve"> </w:t>
      </w:r>
    </w:p>
    <w:p w14:paraId="60429442" w14:textId="77777777" w:rsidR="06EC7AC6" w:rsidRPr="00287DFB" w:rsidRDefault="06EC7AC6" w:rsidP="00084BF8">
      <w:pPr>
        <w:jc w:val="both"/>
        <w:rPr>
          <w:sz w:val="20"/>
        </w:rPr>
      </w:pPr>
      <w:r w:rsidRPr="00287DFB">
        <w:rPr>
          <w:sz w:val="20"/>
        </w:rPr>
        <w:t>“</w:t>
      </w:r>
      <w:r w:rsidRPr="00287DFB">
        <w:rPr>
          <w:sz w:val="20"/>
          <w:u w:val="single"/>
        </w:rPr>
        <w:t>Subsidiaria</w:t>
      </w:r>
      <w:r w:rsidRPr="00287DFB">
        <w:rPr>
          <w:sz w:val="20"/>
        </w:rPr>
        <w:t>” significa toda sociedad anónima respecto de la cual, a la fecha de la determinación, la Emisora y/o una o más de sus Subsidiarias, sea titular o controle en forma directa o indirecta más del 50% de las acciones con derecho a voto. A los fines de esta definición “control”, cuando se use respecto de alguna persona en particular, significará la facultad de influir en la dirección y políticas de dicha persona, ya sea en forma directa o indirecta, mediante la tenencia de títulos con derecho a voto, por contrato o de otro modo.</w:t>
      </w:r>
    </w:p>
    <w:p w14:paraId="753E9D16" w14:textId="77777777" w:rsidR="06EC7AC6" w:rsidRPr="00287DFB" w:rsidRDefault="06EC7AC6" w:rsidP="00084BF8">
      <w:pPr>
        <w:jc w:val="both"/>
        <w:rPr>
          <w:sz w:val="20"/>
        </w:rPr>
      </w:pPr>
      <w:r w:rsidRPr="00287DFB">
        <w:rPr>
          <w:sz w:val="20"/>
        </w:rPr>
        <w:t xml:space="preserve"> </w:t>
      </w:r>
    </w:p>
    <w:p w14:paraId="7E1D5185"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Aprobaciones y Autorizaciones</w:t>
      </w:r>
    </w:p>
    <w:p w14:paraId="45CD5753" w14:textId="77777777" w:rsidR="06EC7AC6" w:rsidRPr="00287DFB" w:rsidRDefault="06EC7AC6" w:rsidP="00084BF8">
      <w:pPr>
        <w:jc w:val="both"/>
        <w:rPr>
          <w:b/>
          <w:sz w:val="20"/>
        </w:rPr>
      </w:pPr>
      <w:r w:rsidRPr="00287DFB">
        <w:rPr>
          <w:b/>
          <w:sz w:val="20"/>
        </w:rPr>
        <w:t xml:space="preserve"> </w:t>
      </w:r>
    </w:p>
    <w:p w14:paraId="719BD64D" w14:textId="77777777" w:rsidR="00060730" w:rsidRPr="00287DFB" w:rsidRDefault="00060730" w:rsidP="00060730">
      <w:pPr>
        <w:jc w:val="both"/>
        <w:rPr>
          <w:sz w:val="20"/>
        </w:rPr>
      </w:pPr>
      <w:r w:rsidRPr="00287DFB">
        <w:rPr>
          <w:sz w:val="20"/>
        </w:rPr>
        <w:t>La creación del Programa ha sido tratada en la Asamblea de accionistas del Emisor que se celebró el 21 de noviembre de 2005 y la ampliación del monto del Programa (a la suma de $500.000.000) ha sido aprobada en la Asamblea de accionistas del Emisor que se celebró el 8 de octubre de 2007. La prórroga del plazo de vigencia y el aumento del monto del Programa (a la suma de U$S250.000.000) ha sido tratada en la Asamblea de accionistas del Emisor que se celebró el 25 de noviembre de 2010. A su vez, la</w:t>
      </w:r>
      <w:r w:rsidRPr="00287DFB">
        <w:rPr>
          <w:sz w:val="20"/>
          <w:szCs w:val="20"/>
        </w:rPr>
        <w:t xml:space="preserve"> segunda</w:t>
      </w:r>
      <w:r w:rsidRPr="00287DFB">
        <w:rPr>
          <w:sz w:val="20"/>
        </w:rPr>
        <w:t xml:space="preserve"> prórroga de la vigencia del Programa ha sido resuelta mediante Asamblea Ordinaria de accionistas de la Sociedad de fecha 17 de abril de 2015. La</w:t>
      </w:r>
      <w:r w:rsidRPr="00287DFB">
        <w:rPr>
          <w:sz w:val="20"/>
          <w:szCs w:val="20"/>
        </w:rPr>
        <w:t xml:space="preserve"> última</w:t>
      </w:r>
      <w:r w:rsidRPr="00287DFB">
        <w:rPr>
          <w:sz w:val="20"/>
        </w:rPr>
        <w:t xml:space="preserve"> actualización de la información contable y financiera ha sido tratada por el Directorio de la Sociedad de fecha 30 de abril de 2020. Finalmente, la última prórroga del plazo de vigencia del Programa fue resuelta por la Asamblea </w:t>
      </w:r>
      <w:r w:rsidR="0009183E" w:rsidRPr="00287DFB">
        <w:rPr>
          <w:sz w:val="20"/>
        </w:rPr>
        <w:t>Extrao</w:t>
      </w:r>
      <w:r w:rsidRPr="00287DFB">
        <w:rPr>
          <w:sz w:val="20"/>
        </w:rPr>
        <w:t xml:space="preserve">rdinaria de accionistas de la Sociedad con fecha </w:t>
      </w:r>
      <w:r w:rsidR="00F44840" w:rsidRPr="00287DFB">
        <w:rPr>
          <w:sz w:val="20"/>
        </w:rPr>
        <w:t xml:space="preserve">16 </w:t>
      </w:r>
      <w:r w:rsidR="0009183E" w:rsidRPr="00287DFB">
        <w:rPr>
          <w:sz w:val="20"/>
        </w:rPr>
        <w:t>de noviembre de 2020</w:t>
      </w:r>
      <w:r w:rsidRPr="00287DFB">
        <w:rPr>
          <w:sz w:val="20"/>
        </w:rPr>
        <w:t xml:space="preserve">. </w:t>
      </w:r>
    </w:p>
    <w:p w14:paraId="02794F4C" w14:textId="77777777" w:rsidR="06EC7AC6" w:rsidRPr="00287DFB" w:rsidRDefault="00AE2D97" w:rsidP="00084BF8">
      <w:pPr>
        <w:jc w:val="both"/>
        <w:rPr>
          <w:sz w:val="20"/>
        </w:rPr>
      </w:pPr>
      <w:r w:rsidRPr="00287DFB">
        <w:rPr>
          <w:sz w:val="20"/>
        </w:rPr>
        <w:t xml:space="preserve"> </w:t>
      </w:r>
    </w:p>
    <w:p w14:paraId="02E3CBE3"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Monto Del Programa</w:t>
      </w:r>
    </w:p>
    <w:p w14:paraId="78117C8F" w14:textId="77777777" w:rsidR="06EC7AC6" w:rsidRPr="00287DFB" w:rsidRDefault="06EC7AC6" w:rsidP="00084BF8">
      <w:pPr>
        <w:jc w:val="both"/>
        <w:rPr>
          <w:sz w:val="20"/>
        </w:rPr>
      </w:pPr>
      <w:r w:rsidRPr="00287DFB">
        <w:rPr>
          <w:sz w:val="20"/>
        </w:rPr>
        <w:t xml:space="preserve"> </w:t>
      </w:r>
    </w:p>
    <w:p w14:paraId="51E47A85" w14:textId="77777777" w:rsidR="06EC7AC6" w:rsidRPr="00287DFB" w:rsidRDefault="06EC7AC6" w:rsidP="00084BF8">
      <w:pPr>
        <w:jc w:val="both"/>
        <w:rPr>
          <w:sz w:val="20"/>
        </w:rPr>
      </w:pPr>
      <w:r w:rsidRPr="00287DFB">
        <w:rPr>
          <w:sz w:val="20"/>
        </w:rPr>
        <w:t xml:space="preserve">El monto máximo del capital total de las Obligaciones Negociables en circulación en cualquier momento no podrá superar los </w:t>
      </w:r>
      <w:r w:rsidR="00AE2D97" w:rsidRPr="00287DFB">
        <w:rPr>
          <w:sz w:val="20"/>
        </w:rPr>
        <w:t>U$S250.000.000</w:t>
      </w:r>
      <w:r w:rsidRPr="00287DFB">
        <w:rPr>
          <w:sz w:val="20"/>
        </w:rPr>
        <w:t>, (o su equivalente en otras monedas</w:t>
      </w:r>
      <w:r w:rsidR="007C3CCD" w:rsidRPr="00287DFB">
        <w:rPr>
          <w:sz w:val="20"/>
        </w:rPr>
        <w:t xml:space="preserve"> y/o unidades de valor</w:t>
      </w:r>
      <w:r w:rsidR="0009183E" w:rsidRPr="00287DFB">
        <w:rPr>
          <w:sz w:val="20"/>
        </w:rPr>
        <w:t xml:space="preserve"> </w:t>
      </w:r>
      <w:r w:rsidR="0009183E" w:rsidRPr="00287DFB">
        <w:rPr>
          <w:sz w:val="20"/>
          <w:szCs w:val="20"/>
        </w:rPr>
        <w:t>(incluyendo UVAs y/o UVIs)</w:t>
      </w:r>
      <w:r w:rsidRPr="00287DFB">
        <w:rPr>
          <w:sz w:val="20"/>
        </w:rPr>
        <w:t>), sujeto a cualquier aumento debidamente autorizado. Sujeto a lo que disponga la normativa aplicable al momento de la emisión, con el objeto de determinar el monto de Obligaciones Negociables en circulación a la Fecha de Emisión de cada Clase y/o Serie, en el supuesto de emitirse las mismas en una moneda</w:t>
      </w:r>
      <w:r w:rsidR="00F44840" w:rsidRPr="00287DFB">
        <w:rPr>
          <w:sz w:val="20"/>
        </w:rPr>
        <w:t xml:space="preserve"> o unidad de valor</w:t>
      </w:r>
      <w:r w:rsidRPr="00287DFB">
        <w:rPr>
          <w:sz w:val="20"/>
        </w:rPr>
        <w:t xml:space="preserve"> diferente al Dólar, se incluirá en el respectivo Suplemento de </w:t>
      </w:r>
      <w:r w:rsidR="0084774E" w:rsidRPr="00287DFB">
        <w:rPr>
          <w:sz w:val="20"/>
          <w:szCs w:val="20"/>
        </w:rPr>
        <w:t>Precio</w:t>
      </w:r>
      <w:r w:rsidRPr="00287DFB">
        <w:rPr>
          <w:sz w:val="20"/>
        </w:rPr>
        <w:t xml:space="preserve"> de cada Clase y/o Serie la fórmula o procedimiento a utilizar para la determinación de la equivalencia entre la moneda </w:t>
      </w:r>
      <w:r w:rsidR="00F44840" w:rsidRPr="00287DFB">
        <w:rPr>
          <w:sz w:val="20"/>
        </w:rPr>
        <w:t xml:space="preserve">o unidad de valor </w:t>
      </w:r>
      <w:r w:rsidRPr="00287DFB">
        <w:rPr>
          <w:sz w:val="20"/>
        </w:rPr>
        <w:t>utilizada en cada emisión y el Dólar. A los efectos del cálculo del monto total de Obligaciones Negociables en circulación, la Emisora tratará a las Obligaciones Negociables emitidas por debajo o sobre su valor nominal, como si hubieran sido emitidas a su valor nominal.</w:t>
      </w:r>
      <w:r w:rsidR="00427318" w:rsidRPr="00287DFB">
        <w:rPr>
          <w:sz w:val="20"/>
        </w:rPr>
        <w:t xml:space="preserve"> Podrán re-emitirse las sucesivas Clases y/o Series que se amorticen, siempre que el capital de las Obligaciones Negociables en circulación no exceda el monto total del Programa</w:t>
      </w:r>
      <w:r w:rsidR="00427318" w:rsidRPr="00287DFB">
        <w:rPr>
          <w:sz w:val="20"/>
          <w:szCs w:val="20"/>
        </w:rPr>
        <w:t>.</w:t>
      </w:r>
    </w:p>
    <w:p w14:paraId="453D2D56" w14:textId="77777777" w:rsidR="06EC7AC6" w:rsidRPr="00287DFB" w:rsidRDefault="06EC7AC6" w:rsidP="00084BF8">
      <w:pPr>
        <w:jc w:val="both"/>
        <w:rPr>
          <w:sz w:val="20"/>
        </w:rPr>
      </w:pPr>
      <w:r w:rsidRPr="00287DFB">
        <w:rPr>
          <w:sz w:val="20"/>
        </w:rPr>
        <w:t xml:space="preserve"> </w:t>
      </w:r>
    </w:p>
    <w:p w14:paraId="57012118"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Duración de Programa</w:t>
      </w:r>
    </w:p>
    <w:p w14:paraId="615F824A" w14:textId="77777777" w:rsidR="06EC7AC6" w:rsidRPr="00287DFB" w:rsidRDefault="06EC7AC6" w:rsidP="00084BF8">
      <w:pPr>
        <w:jc w:val="both"/>
        <w:rPr>
          <w:sz w:val="20"/>
        </w:rPr>
      </w:pPr>
      <w:r w:rsidRPr="00287DFB">
        <w:rPr>
          <w:sz w:val="20"/>
        </w:rPr>
        <w:t xml:space="preserve"> </w:t>
      </w:r>
    </w:p>
    <w:p w14:paraId="2816324B" w14:textId="72710C72" w:rsidR="00060730" w:rsidRPr="00287DFB" w:rsidRDefault="00060730" w:rsidP="00060730">
      <w:pPr>
        <w:jc w:val="both"/>
        <w:rPr>
          <w:sz w:val="20"/>
        </w:rPr>
      </w:pPr>
      <w:r w:rsidRPr="00287DFB">
        <w:rPr>
          <w:sz w:val="20"/>
          <w:szCs w:val="20"/>
        </w:rPr>
        <w:t xml:space="preserve">La duración del Programa de Obligaciones Negociables será de 5 años, prorrogables, o cualquier plazo mayor que permitan las normas aplicables, contados a partir de la fecha de autorización inicial de este Programa por parte del Directorio de la CNV, lo que significa que el vencimiento del Programa operará el </w:t>
      </w:r>
      <w:r w:rsidR="00056DAD">
        <w:rPr>
          <w:sz w:val="20"/>
          <w:szCs w:val="20"/>
        </w:rPr>
        <w:t>8</w:t>
      </w:r>
      <w:r w:rsidRPr="00287DFB">
        <w:rPr>
          <w:sz w:val="20"/>
          <w:szCs w:val="20"/>
        </w:rPr>
        <w:t xml:space="preserve"> de </w:t>
      </w:r>
      <w:r w:rsidR="00056DAD">
        <w:rPr>
          <w:sz w:val="20"/>
          <w:szCs w:val="20"/>
        </w:rPr>
        <w:t>enero</w:t>
      </w:r>
      <w:r w:rsidRPr="00287DFB">
        <w:rPr>
          <w:sz w:val="20"/>
          <w:szCs w:val="20"/>
        </w:rPr>
        <w:t xml:space="preserve"> de 2026. No obstante,</w:t>
      </w:r>
      <w:r w:rsidRPr="00287DFB">
        <w:rPr>
          <w:sz w:val="20"/>
        </w:rPr>
        <w:t xml:space="preserve"> el vencimiento de las diversas Clases y/o Series podrá operar con posterioridad al vencimiento del Programa.</w:t>
      </w:r>
    </w:p>
    <w:p w14:paraId="76941FD0" w14:textId="77777777" w:rsidR="06EC7AC6" w:rsidRPr="00287DFB" w:rsidRDefault="06EC7AC6" w:rsidP="00084BF8">
      <w:pPr>
        <w:jc w:val="both"/>
        <w:rPr>
          <w:sz w:val="20"/>
        </w:rPr>
      </w:pPr>
      <w:r w:rsidRPr="00287DFB">
        <w:rPr>
          <w:sz w:val="20"/>
        </w:rPr>
        <w:t xml:space="preserve"> </w:t>
      </w:r>
    </w:p>
    <w:p w14:paraId="2B957416" w14:textId="77777777" w:rsidR="06EC7AC6" w:rsidRPr="00287DFB" w:rsidRDefault="06EC7AC6" w:rsidP="00084BF8">
      <w:pPr>
        <w:pStyle w:val="Prrafodelista"/>
        <w:numPr>
          <w:ilvl w:val="0"/>
          <w:numId w:val="6"/>
        </w:numPr>
        <w:jc w:val="both"/>
        <w:rPr>
          <w:smallCaps/>
          <w:sz w:val="20"/>
          <w:szCs w:val="20"/>
        </w:rPr>
      </w:pPr>
      <w:bookmarkStart w:id="17" w:name="_Hlk41044901"/>
      <w:r w:rsidRPr="00287DFB">
        <w:rPr>
          <w:rFonts w:eastAsia="Times New Roman"/>
          <w:smallCaps/>
          <w:sz w:val="20"/>
          <w:szCs w:val="20"/>
        </w:rPr>
        <w:t>Rango y Clasificación</w:t>
      </w:r>
      <w:r w:rsidR="00427318" w:rsidRPr="00287DFB">
        <w:rPr>
          <w:rFonts w:eastAsia="Times New Roman"/>
          <w:smallCaps/>
          <w:sz w:val="20"/>
          <w:szCs w:val="20"/>
        </w:rPr>
        <w:t xml:space="preserve"> </w:t>
      </w:r>
    </w:p>
    <w:p w14:paraId="1F933DD8" w14:textId="77777777" w:rsidR="06EC7AC6" w:rsidRPr="00287DFB" w:rsidRDefault="06EC7AC6" w:rsidP="00084BF8">
      <w:pPr>
        <w:jc w:val="both"/>
        <w:rPr>
          <w:sz w:val="20"/>
        </w:rPr>
      </w:pPr>
      <w:r w:rsidRPr="00287DFB">
        <w:rPr>
          <w:sz w:val="20"/>
        </w:rPr>
        <w:t xml:space="preserve"> </w:t>
      </w:r>
    </w:p>
    <w:p w14:paraId="6EB856BE" w14:textId="77777777" w:rsidR="000B543B" w:rsidRPr="00287DFB" w:rsidRDefault="000B543B" w:rsidP="000B543B">
      <w:pPr>
        <w:jc w:val="both"/>
        <w:rPr>
          <w:sz w:val="20"/>
        </w:rPr>
      </w:pPr>
      <w:r w:rsidRPr="00287DFB">
        <w:rPr>
          <w:sz w:val="20"/>
        </w:rPr>
        <w:t>Las Obligaciones Negociables constituyen obligaciones negociables simples, no convertibles en acciones bajo la Ley de Obligaciones Negociables, y dan derecho a los beneficios establecidos en la misma y están sujetas a los requisitos de procedimiento de la misma.</w:t>
      </w:r>
    </w:p>
    <w:p w14:paraId="30E4979B" w14:textId="77777777" w:rsidR="000B543B" w:rsidRPr="00287DFB" w:rsidRDefault="000B543B" w:rsidP="000B543B">
      <w:pPr>
        <w:jc w:val="both"/>
        <w:rPr>
          <w:sz w:val="20"/>
        </w:rPr>
      </w:pPr>
    </w:p>
    <w:p w14:paraId="4C98F464" w14:textId="77777777" w:rsidR="000B543B" w:rsidRPr="00287DFB" w:rsidRDefault="000B543B" w:rsidP="000B543B">
      <w:pPr>
        <w:jc w:val="both"/>
        <w:rPr>
          <w:sz w:val="20"/>
        </w:rPr>
      </w:pPr>
      <w:r w:rsidRPr="00287DFB">
        <w:rPr>
          <w:sz w:val="20"/>
        </w:rPr>
        <w:t xml:space="preserve">Las Obligaciones Negociables podrán constituir Obligaciones Negociables con garantía común sobre el patrimonio de la Emisora (“Obligaciones Negociables con Garantía Común”) con recurso limitado y exclusivo a determinados activos conforme se determine en el Suplemento de Precio aplicable, en los términos del artículo 3 de la Ley de Obligaciones Negociables. Asimismo, se podrán constituir garantías especiales (“Obligaciones Negociables con Garantía Especial”). Las Obligaciones Negociables constituirán obligaciones no subordinadas de la Emisora y, excepto en la medida que estén subordinadas de acuerdo con lo especificado en el Suplemento de Precio (las “Obligaciones Negociables Subordinadas”), calificarán pari passu y sin prioridad de pago alguna. </w:t>
      </w:r>
    </w:p>
    <w:p w14:paraId="22E48D6D" w14:textId="77777777" w:rsidR="000B543B" w:rsidRPr="00287DFB" w:rsidRDefault="000B543B" w:rsidP="000B543B">
      <w:pPr>
        <w:jc w:val="both"/>
        <w:rPr>
          <w:sz w:val="20"/>
        </w:rPr>
      </w:pPr>
      <w:r w:rsidRPr="00287DFB">
        <w:rPr>
          <w:sz w:val="20"/>
        </w:rPr>
        <w:t xml:space="preserve"> </w:t>
      </w:r>
    </w:p>
    <w:p w14:paraId="3512540F" w14:textId="77777777" w:rsidR="000B543B" w:rsidRPr="00287DFB" w:rsidRDefault="000B543B" w:rsidP="000B543B">
      <w:pPr>
        <w:jc w:val="both"/>
        <w:rPr>
          <w:sz w:val="20"/>
        </w:rPr>
      </w:pPr>
      <w:r w:rsidRPr="00287DFB">
        <w:rPr>
          <w:sz w:val="20"/>
        </w:rPr>
        <w:t>Las Obligaciones Negociables con Garantía Común y no subordinadas constituirán obligaciones directas, incondicionales y no garantizadas de la Emisora y serán tratadas en todo momento en igualdad de condiciones entre sí y con todas las demás obligaciones comunes presentes y futuras de la Emisora que no se encuentren garantizadas ni subordinadas ni limitadas a determinados activos, ni que cuenten con privilegios y/o preferencias por disposiciones legales.</w:t>
      </w:r>
    </w:p>
    <w:p w14:paraId="1B2F858A" w14:textId="77777777" w:rsidR="000B543B" w:rsidRPr="00287DFB" w:rsidRDefault="000B543B" w:rsidP="000B543B">
      <w:pPr>
        <w:jc w:val="both"/>
        <w:rPr>
          <w:sz w:val="20"/>
        </w:rPr>
      </w:pPr>
      <w:r w:rsidRPr="00287DFB">
        <w:rPr>
          <w:sz w:val="20"/>
        </w:rPr>
        <w:t xml:space="preserve"> </w:t>
      </w:r>
    </w:p>
    <w:p w14:paraId="0922BA8E" w14:textId="77777777" w:rsidR="00060730" w:rsidRPr="00287DFB" w:rsidRDefault="000B543B" w:rsidP="00C44941">
      <w:pPr>
        <w:pStyle w:val="Prrafodelista"/>
        <w:ind w:left="0"/>
        <w:jc w:val="both"/>
        <w:rPr>
          <w:sz w:val="20"/>
        </w:rPr>
      </w:pPr>
      <w:r w:rsidRPr="00287DFB">
        <w:rPr>
          <w:sz w:val="20"/>
        </w:rPr>
        <w:t>Las Obligaciones Negociables con Garantía Especial, podrán emitirse con garantía común, garantía especial o flotante, o estar avaladas, afianzadas o garantizadas por cualquier medio que se especifique en el Suplemento de Precio aplicable (incluyendo, sin limitación, avales, fianzas o garantías otorgadas por entidades financieras y/o bancos del exterior, cesiones de créditos de garantía, prendas y fideicomisos de garantía).</w:t>
      </w:r>
    </w:p>
    <w:p w14:paraId="145B8EA3" w14:textId="77777777" w:rsidR="00060730" w:rsidRPr="00287DFB" w:rsidRDefault="00060730" w:rsidP="00C44941">
      <w:pPr>
        <w:pStyle w:val="Prrafodelista"/>
        <w:ind w:left="0"/>
        <w:jc w:val="both"/>
        <w:rPr>
          <w:sz w:val="20"/>
        </w:rPr>
      </w:pPr>
    </w:p>
    <w:p w14:paraId="177BCDC5" w14:textId="77777777" w:rsidR="00F81F87" w:rsidRPr="00287DFB" w:rsidRDefault="00F81F87" w:rsidP="00C44941">
      <w:pPr>
        <w:pStyle w:val="Prrafodelista"/>
        <w:ind w:left="0"/>
        <w:jc w:val="both"/>
        <w:rPr>
          <w:sz w:val="20"/>
        </w:rPr>
      </w:pPr>
      <w:r w:rsidRPr="00287DFB">
        <w:rPr>
          <w:sz w:val="20"/>
        </w:rPr>
        <w:t>Por último, las Obligaciones Negociables podrán ser emitidas con recurso limitado y exclusivo a determinados activos de la Emisora, pudiendo constituir garantías sobre dichos activos, y sobre los cuales los acreedores tendrán únicamente recurso, todo ello de conformidad con lo dispuesto por el artículo 3° de la Ley de Obligaciones Negociables.</w:t>
      </w:r>
    </w:p>
    <w:p w14:paraId="0391CE25" w14:textId="77777777" w:rsidR="00F81F87" w:rsidRPr="00287DFB" w:rsidRDefault="00F81F87" w:rsidP="00C44941">
      <w:pPr>
        <w:pStyle w:val="Prrafodelista"/>
        <w:ind w:left="0"/>
        <w:jc w:val="both"/>
        <w:rPr>
          <w:sz w:val="20"/>
        </w:rPr>
      </w:pPr>
    </w:p>
    <w:p w14:paraId="0B9E112D" w14:textId="77777777" w:rsidR="06EC7AC6" w:rsidRPr="00287DFB" w:rsidRDefault="06EC7AC6" w:rsidP="00B4799F">
      <w:pPr>
        <w:pStyle w:val="Prrafodelista"/>
        <w:numPr>
          <w:ilvl w:val="0"/>
          <w:numId w:val="6"/>
        </w:numPr>
        <w:jc w:val="both"/>
        <w:rPr>
          <w:smallCaps/>
          <w:sz w:val="20"/>
          <w:szCs w:val="20"/>
        </w:rPr>
      </w:pPr>
      <w:r w:rsidRPr="00287DFB">
        <w:rPr>
          <w:rFonts w:eastAsia="Times New Roman"/>
          <w:smallCaps/>
          <w:sz w:val="20"/>
          <w:szCs w:val="20"/>
        </w:rPr>
        <w:t>Monedas</w:t>
      </w:r>
    </w:p>
    <w:p w14:paraId="4A059382" w14:textId="77777777" w:rsidR="06EC7AC6" w:rsidRPr="00287DFB" w:rsidRDefault="06EC7AC6" w:rsidP="00084BF8">
      <w:pPr>
        <w:jc w:val="both"/>
        <w:rPr>
          <w:sz w:val="20"/>
        </w:rPr>
      </w:pPr>
      <w:r w:rsidRPr="00287DFB">
        <w:rPr>
          <w:sz w:val="20"/>
        </w:rPr>
        <w:t xml:space="preserve"> </w:t>
      </w:r>
    </w:p>
    <w:p w14:paraId="52F8C9DA" w14:textId="77777777" w:rsidR="06EC7AC6" w:rsidRPr="00597B50" w:rsidRDefault="06EC7AC6" w:rsidP="00084BF8">
      <w:pPr>
        <w:jc w:val="both"/>
        <w:rPr>
          <w:sz w:val="20"/>
          <w:szCs w:val="20"/>
        </w:rPr>
      </w:pPr>
      <w:r w:rsidRPr="00287DFB">
        <w:rPr>
          <w:sz w:val="20"/>
        </w:rPr>
        <w:t>Las Obligaciones Negociables podrán estar denominadas en Pesos</w:t>
      </w:r>
      <w:r w:rsidR="00CA083D" w:rsidRPr="00287DFB">
        <w:rPr>
          <w:sz w:val="20"/>
          <w:szCs w:val="20"/>
        </w:rPr>
        <w:t xml:space="preserve"> y/o en</w:t>
      </w:r>
      <w:r w:rsidRPr="00287DFB">
        <w:rPr>
          <w:sz w:val="20"/>
        </w:rPr>
        <w:t xml:space="preserve"> Dólares </w:t>
      </w:r>
      <w:r w:rsidR="00CA083D" w:rsidRPr="00287DFB">
        <w:rPr>
          <w:sz w:val="20"/>
          <w:szCs w:val="20"/>
        </w:rPr>
        <w:t>y/</w:t>
      </w:r>
      <w:r w:rsidRPr="00287DFB">
        <w:rPr>
          <w:sz w:val="20"/>
        </w:rPr>
        <w:t>o</w:t>
      </w:r>
      <w:r w:rsidRPr="00287DFB">
        <w:rPr>
          <w:sz w:val="20"/>
          <w:szCs w:val="20"/>
        </w:rPr>
        <w:t xml:space="preserve"> </w:t>
      </w:r>
      <w:r w:rsidR="00D8520D" w:rsidRPr="00287DFB">
        <w:rPr>
          <w:sz w:val="20"/>
          <w:szCs w:val="20"/>
        </w:rPr>
        <w:t>en</w:t>
      </w:r>
      <w:r w:rsidR="00D8520D" w:rsidRPr="00287DFB">
        <w:rPr>
          <w:sz w:val="20"/>
        </w:rPr>
        <w:t xml:space="preserve"> cualquier</w:t>
      </w:r>
      <w:r w:rsidRPr="00287DFB">
        <w:rPr>
          <w:sz w:val="20"/>
        </w:rPr>
        <w:t xml:space="preserve"> otra moneda</w:t>
      </w:r>
      <w:r w:rsidR="00CA083D" w:rsidRPr="00287DFB">
        <w:rPr>
          <w:sz w:val="20"/>
          <w:szCs w:val="20"/>
        </w:rPr>
        <w:t xml:space="preserve">, </w:t>
      </w:r>
      <w:r w:rsidR="004E25C9" w:rsidRPr="00287DFB">
        <w:rPr>
          <w:sz w:val="20"/>
          <w:szCs w:val="20"/>
        </w:rPr>
        <w:t>y/o unidades de valor tales como, sin limitación, las Unidades de Valor Adquisitivo actualizables por el Coeficiente de Estabilización de Referencia (CER) Ley N°25.827 (“</w:t>
      </w:r>
      <w:r w:rsidR="004E25C9" w:rsidRPr="00287DFB">
        <w:rPr>
          <w:sz w:val="20"/>
          <w:szCs w:val="20"/>
          <w:u w:val="single"/>
        </w:rPr>
        <w:t>UVAs</w:t>
      </w:r>
      <w:r w:rsidR="004E25C9" w:rsidRPr="00287DFB">
        <w:rPr>
          <w:sz w:val="20"/>
          <w:szCs w:val="20"/>
        </w:rPr>
        <w:t>”) o en Unidades de Vivienda actualizables por el Índice del Costo de la Construcción (ICC) Ley N°27.271 (“</w:t>
      </w:r>
      <w:r w:rsidR="004E25C9" w:rsidRPr="00287DFB">
        <w:rPr>
          <w:sz w:val="20"/>
          <w:szCs w:val="20"/>
          <w:u w:val="single"/>
        </w:rPr>
        <w:t>UVIs</w:t>
      </w:r>
      <w:r w:rsidR="004E25C9" w:rsidRPr="00287DFB">
        <w:rPr>
          <w:sz w:val="20"/>
          <w:szCs w:val="20"/>
        </w:rPr>
        <w:t>”), de conformidad con lo establecido por el BCRA y por la CNV, y aquellas otras normas que en el futuro modifiquen y/o complementen dicha regulación y/o cualquier otra unidad de valor</w:t>
      </w:r>
      <w:r w:rsidRPr="00287DFB">
        <w:rPr>
          <w:sz w:val="20"/>
        </w:rPr>
        <w:t xml:space="preserve">, </w:t>
      </w:r>
      <w:r w:rsidR="004E25C9" w:rsidRPr="00287DFB">
        <w:rPr>
          <w:sz w:val="20"/>
          <w:szCs w:val="20"/>
        </w:rPr>
        <w:t xml:space="preserve">conforme se especifique en el Suplemento de Precio, sujeto al cumplimiento de todos los requisitos legales o reglamentarios aplicables a la emisión en dicha moneda o unidad de valor, </w:t>
      </w:r>
      <w:r w:rsidRPr="00287DFB">
        <w:rPr>
          <w:sz w:val="20"/>
        </w:rPr>
        <w:t>incluso, sin que ello implique limitación alguna, podrán emitirse Obligaciones Negociables cuyo valor nominal esté determinado en una moneda</w:t>
      </w:r>
      <w:r w:rsidR="004E25C9" w:rsidRPr="00287DFB">
        <w:rPr>
          <w:sz w:val="20"/>
        </w:rPr>
        <w:t xml:space="preserve"> </w:t>
      </w:r>
      <w:r w:rsidR="004E25C9" w:rsidRPr="00287DFB">
        <w:rPr>
          <w:sz w:val="20"/>
          <w:szCs w:val="20"/>
        </w:rPr>
        <w:t>y/o unidad de valor</w:t>
      </w:r>
      <w:r w:rsidRPr="00287DFB">
        <w:rPr>
          <w:sz w:val="20"/>
        </w:rPr>
        <w:t>, el cual se podrá convertir durante la vigencia de las Obligaciones Negociables en cuestión a otra moneda</w:t>
      </w:r>
      <w:r w:rsidR="00CA083D" w:rsidRPr="00287DFB">
        <w:rPr>
          <w:sz w:val="20"/>
        </w:rPr>
        <w:t xml:space="preserve"> </w:t>
      </w:r>
      <w:r w:rsidR="00CA083D" w:rsidRPr="00287DFB">
        <w:rPr>
          <w:sz w:val="20"/>
          <w:szCs w:val="20"/>
        </w:rPr>
        <w:t>y/o</w:t>
      </w:r>
      <w:r w:rsidRPr="00287DFB">
        <w:rPr>
          <w:sz w:val="20"/>
          <w:szCs w:val="20"/>
        </w:rPr>
        <w:t xml:space="preserve"> </w:t>
      </w:r>
      <w:r w:rsidRPr="00287DFB">
        <w:rPr>
          <w:sz w:val="20"/>
        </w:rPr>
        <w:t>según el tipo de cambio</w:t>
      </w:r>
      <w:r w:rsidR="00CA083D" w:rsidRPr="00287DFB">
        <w:rPr>
          <w:sz w:val="20"/>
        </w:rPr>
        <w:t xml:space="preserve"> </w:t>
      </w:r>
      <w:r w:rsidR="00CA083D" w:rsidRPr="00287DFB">
        <w:rPr>
          <w:sz w:val="20"/>
          <w:szCs w:val="20"/>
        </w:rPr>
        <w:t>o relación de conversión</w:t>
      </w:r>
      <w:r w:rsidRPr="00287DFB">
        <w:rPr>
          <w:sz w:val="20"/>
          <w:szCs w:val="20"/>
        </w:rPr>
        <w:t xml:space="preserve"> </w:t>
      </w:r>
      <w:r w:rsidRPr="00287DFB">
        <w:rPr>
          <w:sz w:val="20"/>
        </w:rPr>
        <w:t xml:space="preserve">aplicable que se indique en el Suplemento de </w:t>
      </w:r>
      <w:r w:rsidR="001D0FFB" w:rsidRPr="00287DFB">
        <w:rPr>
          <w:sz w:val="20"/>
          <w:szCs w:val="20"/>
        </w:rPr>
        <w:t>P</w:t>
      </w:r>
      <w:r w:rsidR="00CA083D" w:rsidRPr="00287DFB">
        <w:rPr>
          <w:sz w:val="20"/>
          <w:szCs w:val="20"/>
        </w:rPr>
        <w:t>recio</w:t>
      </w:r>
      <w:r w:rsidRPr="00287DFB">
        <w:rPr>
          <w:sz w:val="20"/>
        </w:rPr>
        <w:t>, y luego el capital y/o intereses y/o Montos Adicionales y/o cualquier otra suma a ser abonada bajo dichas Obligaciones Negociables pueda ser pagada a su tenedor en alguna de dichas monedas</w:t>
      </w:r>
      <w:r w:rsidR="004E25C9" w:rsidRPr="00287DFB">
        <w:rPr>
          <w:sz w:val="20"/>
        </w:rPr>
        <w:t xml:space="preserve">, </w:t>
      </w:r>
      <w:r w:rsidRPr="00287DFB">
        <w:rPr>
          <w:sz w:val="20"/>
        </w:rPr>
        <w:t>en cualquier otra moneda</w:t>
      </w:r>
      <w:r w:rsidR="004E25C9" w:rsidRPr="00287DFB">
        <w:rPr>
          <w:sz w:val="20"/>
        </w:rPr>
        <w:t xml:space="preserve"> o unidad de valor</w:t>
      </w:r>
      <w:r w:rsidRPr="00287DFB">
        <w:rPr>
          <w:sz w:val="20"/>
        </w:rPr>
        <w:t xml:space="preserve">, según se especifique en el Suplemento de </w:t>
      </w:r>
      <w:r w:rsidR="00CA083D" w:rsidRPr="00287DFB">
        <w:rPr>
          <w:sz w:val="20"/>
          <w:szCs w:val="20"/>
        </w:rPr>
        <w:t>Precio</w:t>
      </w:r>
      <w:r w:rsidRPr="00287DFB">
        <w:rPr>
          <w:sz w:val="20"/>
        </w:rPr>
        <w:t xml:space="preserve"> aplicable. Siempre y cuando lo permitan las normas aplicables, podrán emitirse Obligaciones Negociables cuyo capital sea ajustable por los índices y/o procedimientos que se especifiquen en los Suplementos de </w:t>
      </w:r>
      <w:r w:rsidR="001D0FFB" w:rsidRPr="00287DFB">
        <w:rPr>
          <w:sz w:val="20"/>
          <w:szCs w:val="20"/>
        </w:rPr>
        <w:t>P</w:t>
      </w:r>
      <w:r w:rsidR="00CA083D" w:rsidRPr="00287DFB">
        <w:rPr>
          <w:sz w:val="20"/>
          <w:szCs w:val="20"/>
        </w:rPr>
        <w:t>recio</w:t>
      </w:r>
      <w:r w:rsidRPr="00287DFB">
        <w:rPr>
          <w:sz w:val="20"/>
        </w:rPr>
        <w:t xml:space="preserve"> correspondientes. Asimismo, las Obligaciones Negociables podrán estar denominadas en más de una moneda</w:t>
      </w:r>
      <w:r w:rsidR="004E25C9" w:rsidRPr="00287DFB">
        <w:rPr>
          <w:sz w:val="20"/>
        </w:rPr>
        <w:t xml:space="preserve"> y/o unidad de valor</w:t>
      </w:r>
      <w:r w:rsidRPr="00287DFB">
        <w:rPr>
          <w:sz w:val="20"/>
        </w:rPr>
        <w:t xml:space="preserve">, según se especifique en el </w:t>
      </w:r>
      <w:r w:rsidRPr="00875A02">
        <w:rPr>
          <w:sz w:val="20"/>
          <w:szCs w:val="20"/>
        </w:rPr>
        <w:t xml:space="preserve">Suplemento de </w:t>
      </w:r>
      <w:r w:rsidR="001D0FFB" w:rsidRPr="00875A02">
        <w:rPr>
          <w:sz w:val="20"/>
          <w:szCs w:val="20"/>
        </w:rPr>
        <w:t>Pr</w:t>
      </w:r>
      <w:r w:rsidR="00CA083D" w:rsidRPr="00875A02">
        <w:rPr>
          <w:sz w:val="20"/>
          <w:szCs w:val="20"/>
        </w:rPr>
        <w:t>ecio</w:t>
      </w:r>
      <w:r w:rsidRPr="00875A02">
        <w:rPr>
          <w:sz w:val="20"/>
          <w:szCs w:val="20"/>
        </w:rPr>
        <w:t xml:space="preserve"> aplicable. En la medida que ello esté prohi</w:t>
      </w:r>
      <w:r w:rsidRPr="007C2413">
        <w:rPr>
          <w:sz w:val="20"/>
          <w:szCs w:val="20"/>
        </w:rPr>
        <w:t xml:space="preserve">bido, en ningún caso se admitirá actualización monetaria, indexación por </w:t>
      </w:r>
      <w:r w:rsidR="00CA083D" w:rsidRPr="00597B50">
        <w:rPr>
          <w:sz w:val="20"/>
          <w:szCs w:val="20"/>
        </w:rPr>
        <w:t>precios</w:t>
      </w:r>
      <w:r w:rsidRPr="00597B50">
        <w:rPr>
          <w:sz w:val="20"/>
          <w:szCs w:val="20"/>
        </w:rPr>
        <w:t>, variación de costos o repotenciación de deudas, cualquiera fuere su causa, haya o no mora de la Emisora, con las salvedades previstas en la Ley N° 23.928 de Convertibilidad y sus modificatorias y/o complementarias.</w:t>
      </w:r>
    </w:p>
    <w:p w14:paraId="2D64920E" w14:textId="77777777" w:rsidR="00875A02" w:rsidRPr="00597B50" w:rsidRDefault="00875A02" w:rsidP="00084BF8">
      <w:pPr>
        <w:jc w:val="both"/>
        <w:rPr>
          <w:sz w:val="20"/>
          <w:szCs w:val="20"/>
        </w:rPr>
      </w:pPr>
    </w:p>
    <w:p w14:paraId="0643DF1B" w14:textId="77777777" w:rsidR="00875A02" w:rsidRPr="00875A02" w:rsidRDefault="00875A02" w:rsidP="00084BF8">
      <w:pPr>
        <w:jc w:val="both"/>
        <w:rPr>
          <w:sz w:val="20"/>
          <w:szCs w:val="20"/>
        </w:rPr>
      </w:pPr>
      <w:r w:rsidRPr="00597B50">
        <w:rPr>
          <w:sz w:val="20"/>
          <w:szCs w:val="20"/>
        </w:rPr>
        <w:t>Asimismo, las Obligaciones Negociables denominadas en UVAs y/o UVIs, se emitirán con un plazo de amortización no inferir a dos (2) años contados desde la fecha de emisión (en cumplimiento de lo establecido por el BCRA en las Comunicaciones “A” 5945 y “A” 6069) o a aquel otro plazo mayor o menor que, en el futuro disponga la normativa vigente.</w:t>
      </w:r>
    </w:p>
    <w:bookmarkEnd w:id="17"/>
    <w:p w14:paraId="74D2D53D" w14:textId="77777777" w:rsidR="06EC7AC6" w:rsidRPr="00287DFB" w:rsidRDefault="06EC7AC6" w:rsidP="00084BF8">
      <w:pPr>
        <w:jc w:val="both"/>
        <w:rPr>
          <w:sz w:val="20"/>
        </w:rPr>
      </w:pPr>
      <w:r w:rsidRPr="00287DFB">
        <w:rPr>
          <w:sz w:val="20"/>
        </w:rPr>
        <w:t xml:space="preserve"> </w:t>
      </w:r>
    </w:p>
    <w:p w14:paraId="574B7B79"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Oferta</w:t>
      </w:r>
    </w:p>
    <w:p w14:paraId="05CCA39B" w14:textId="77777777" w:rsidR="06EC7AC6" w:rsidRPr="00287DFB" w:rsidRDefault="06EC7AC6" w:rsidP="00084BF8">
      <w:pPr>
        <w:jc w:val="both"/>
        <w:rPr>
          <w:sz w:val="20"/>
        </w:rPr>
      </w:pPr>
      <w:r w:rsidRPr="00287DFB">
        <w:rPr>
          <w:sz w:val="20"/>
        </w:rPr>
        <w:t xml:space="preserve"> </w:t>
      </w:r>
    </w:p>
    <w:p w14:paraId="16AD3233" w14:textId="77777777" w:rsidR="06EC7AC6" w:rsidRPr="00287DFB" w:rsidRDefault="06EC7AC6" w:rsidP="00084BF8">
      <w:pPr>
        <w:jc w:val="both"/>
        <w:rPr>
          <w:sz w:val="20"/>
        </w:rPr>
      </w:pPr>
      <w:r w:rsidRPr="00287DFB">
        <w:rPr>
          <w:sz w:val="20"/>
        </w:rPr>
        <w:t xml:space="preserve">Las Obligaciones Negociables podrán ofrecerse en la República Argentina o en cualquier otra jurisdicción, conforme se indique en cada Suplemento de </w:t>
      </w:r>
      <w:r w:rsidRPr="00287DFB">
        <w:rPr>
          <w:sz w:val="20"/>
          <w:szCs w:val="20"/>
        </w:rPr>
        <w:t>P</w:t>
      </w:r>
      <w:r w:rsidR="001D0FFB" w:rsidRPr="00287DFB">
        <w:rPr>
          <w:sz w:val="20"/>
          <w:szCs w:val="20"/>
        </w:rPr>
        <w:t>r</w:t>
      </w:r>
      <w:r w:rsidR="00CA083D" w:rsidRPr="00287DFB">
        <w:rPr>
          <w:sz w:val="20"/>
          <w:szCs w:val="20"/>
        </w:rPr>
        <w:t>ecio</w:t>
      </w:r>
      <w:r w:rsidRPr="00287DFB">
        <w:rPr>
          <w:sz w:val="20"/>
        </w:rPr>
        <w:t>.</w:t>
      </w:r>
    </w:p>
    <w:p w14:paraId="0D6B8D8C" w14:textId="77777777" w:rsidR="06EC7AC6" w:rsidRPr="00287DFB" w:rsidRDefault="06EC7AC6" w:rsidP="00084BF8">
      <w:pPr>
        <w:jc w:val="both"/>
        <w:rPr>
          <w:sz w:val="20"/>
        </w:rPr>
      </w:pPr>
      <w:r w:rsidRPr="00287DFB">
        <w:rPr>
          <w:sz w:val="20"/>
        </w:rPr>
        <w:t xml:space="preserve"> </w:t>
      </w:r>
    </w:p>
    <w:p w14:paraId="7221DE1E"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Forma</w:t>
      </w:r>
    </w:p>
    <w:p w14:paraId="18530FD3" w14:textId="77777777" w:rsidR="06EC7AC6" w:rsidRPr="00287DFB" w:rsidRDefault="06EC7AC6" w:rsidP="00084BF8">
      <w:pPr>
        <w:jc w:val="both"/>
        <w:rPr>
          <w:sz w:val="20"/>
        </w:rPr>
      </w:pPr>
      <w:r w:rsidRPr="00287DFB">
        <w:rPr>
          <w:sz w:val="20"/>
        </w:rPr>
        <w:t xml:space="preserve"> </w:t>
      </w:r>
    </w:p>
    <w:p w14:paraId="4592CCEC" w14:textId="77777777" w:rsidR="06EC7AC6" w:rsidRPr="00287DFB" w:rsidRDefault="06EC7AC6" w:rsidP="00084BF8">
      <w:pPr>
        <w:jc w:val="both"/>
        <w:rPr>
          <w:sz w:val="20"/>
        </w:rPr>
      </w:pPr>
      <w:r w:rsidRPr="00287DFB">
        <w:rPr>
          <w:sz w:val="20"/>
        </w:rPr>
        <w:t xml:space="preserve">Según lo permitan las normas aplicables, las Obligaciones Negociables podrán ser escriturales, estar representadas en títulos cartulares definitivos al portador o nominativos (y en este último caso, ser endosables o no), o estar representadas en certificados o títulos globales (para su depósito con depositarios de la República Argentina y/o del exterior, autorizados por las normas vigentes de la jurisdicción que corresponda), según se especifique en el Suplemento de </w:t>
      </w:r>
      <w:r w:rsidR="001D0FFB" w:rsidRPr="00287DFB">
        <w:rPr>
          <w:sz w:val="20"/>
          <w:szCs w:val="20"/>
        </w:rPr>
        <w:t>Pr</w:t>
      </w:r>
      <w:r w:rsidR="00CA083D" w:rsidRPr="00287DFB">
        <w:rPr>
          <w:sz w:val="20"/>
          <w:szCs w:val="20"/>
        </w:rPr>
        <w:t>ecio</w:t>
      </w:r>
      <w:r w:rsidRPr="00287DFB">
        <w:rPr>
          <w:sz w:val="20"/>
        </w:rPr>
        <w:t xml:space="preserve"> aplicable. De conformidad con lo dispuesto por la Ley de Nominatividad, actualmente los valores negociables privados emitidos en la República Argentina deben ser nominativos no endosables o escriturales.</w:t>
      </w:r>
    </w:p>
    <w:p w14:paraId="2BCC4736" w14:textId="77777777" w:rsidR="06EC7AC6" w:rsidRPr="00287DFB" w:rsidRDefault="06EC7AC6" w:rsidP="00084BF8">
      <w:pPr>
        <w:jc w:val="both"/>
        <w:rPr>
          <w:sz w:val="20"/>
        </w:rPr>
      </w:pPr>
      <w:r w:rsidRPr="00287DFB">
        <w:rPr>
          <w:sz w:val="20"/>
        </w:rPr>
        <w:t xml:space="preserve"> </w:t>
      </w:r>
    </w:p>
    <w:p w14:paraId="56D4B569"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Clases y/o Series</w:t>
      </w:r>
    </w:p>
    <w:p w14:paraId="39407255" w14:textId="77777777" w:rsidR="06EC7AC6" w:rsidRPr="00287DFB" w:rsidRDefault="06EC7AC6" w:rsidP="00084BF8">
      <w:pPr>
        <w:jc w:val="both"/>
        <w:rPr>
          <w:sz w:val="20"/>
        </w:rPr>
      </w:pPr>
      <w:r w:rsidRPr="00287DFB">
        <w:rPr>
          <w:sz w:val="20"/>
        </w:rPr>
        <w:t xml:space="preserve"> </w:t>
      </w:r>
    </w:p>
    <w:p w14:paraId="786F0403" w14:textId="77777777" w:rsidR="06EC7AC6" w:rsidRPr="00287DFB" w:rsidRDefault="06EC7AC6" w:rsidP="00084BF8">
      <w:pPr>
        <w:jc w:val="both"/>
        <w:rPr>
          <w:sz w:val="20"/>
        </w:rPr>
      </w:pPr>
      <w:r w:rsidRPr="00287DFB">
        <w:rPr>
          <w:sz w:val="20"/>
        </w:rPr>
        <w:t xml:space="preserve">Las Obligaciones Negociables podrán ser emitidas en diversas Clases y/o Series. Asimismo, las Obligaciones Negociables de una misma Clase podrán ser emitidas en diversas Series. Las Obligaciones Negociables emitidas en diferentes Clases podrán otorgar derechos diferentes, según se especifique en el correspondiente Suplemento de </w:t>
      </w:r>
      <w:r w:rsidR="001D0FFB" w:rsidRPr="00287DFB">
        <w:rPr>
          <w:sz w:val="20"/>
          <w:szCs w:val="20"/>
        </w:rPr>
        <w:t>Pr</w:t>
      </w:r>
      <w:r w:rsidR="00CA083D" w:rsidRPr="00287DFB">
        <w:rPr>
          <w:sz w:val="20"/>
          <w:szCs w:val="20"/>
        </w:rPr>
        <w:t>ecio</w:t>
      </w:r>
      <w:r w:rsidRPr="00287DFB">
        <w:rPr>
          <w:sz w:val="20"/>
        </w:rPr>
        <w:t xml:space="preserve"> aplicable. Las Obligaciones Negociables que se emitan en una misma Serie otorgarán los mismos derechos. Podrá resolverse la reapertura de Clases y/o Series en caso de que así lo decida la Emisora. </w:t>
      </w:r>
    </w:p>
    <w:p w14:paraId="55F9DED3" w14:textId="77777777" w:rsidR="06EC7AC6" w:rsidRPr="00287DFB" w:rsidRDefault="06EC7AC6" w:rsidP="00084BF8">
      <w:pPr>
        <w:jc w:val="both"/>
        <w:rPr>
          <w:sz w:val="20"/>
        </w:rPr>
      </w:pPr>
      <w:r w:rsidRPr="00287DFB">
        <w:rPr>
          <w:sz w:val="20"/>
        </w:rPr>
        <w:t xml:space="preserve"> </w:t>
      </w:r>
    </w:p>
    <w:p w14:paraId="6DE628AE" w14:textId="77777777" w:rsidR="06EC7AC6" w:rsidRPr="00287DFB" w:rsidRDefault="001D0FFB" w:rsidP="00084BF8">
      <w:pPr>
        <w:pStyle w:val="Prrafodelista"/>
        <w:numPr>
          <w:ilvl w:val="0"/>
          <w:numId w:val="6"/>
        </w:numPr>
        <w:jc w:val="both"/>
        <w:rPr>
          <w:smallCaps/>
          <w:sz w:val="20"/>
          <w:szCs w:val="20"/>
        </w:rPr>
      </w:pPr>
      <w:r w:rsidRPr="00287DFB">
        <w:rPr>
          <w:rFonts w:eastAsia="Times New Roman"/>
          <w:smallCaps/>
          <w:sz w:val="20"/>
          <w:szCs w:val="20"/>
        </w:rPr>
        <w:t>Pr</w:t>
      </w:r>
      <w:r w:rsidR="004B6F7F" w:rsidRPr="00287DFB">
        <w:rPr>
          <w:rFonts w:eastAsia="Times New Roman"/>
          <w:smallCaps/>
          <w:sz w:val="20"/>
          <w:szCs w:val="20"/>
        </w:rPr>
        <w:t>ecio</w:t>
      </w:r>
      <w:r w:rsidR="06EC7AC6" w:rsidRPr="00287DFB">
        <w:rPr>
          <w:rFonts w:eastAsia="Times New Roman"/>
          <w:smallCaps/>
          <w:sz w:val="20"/>
          <w:szCs w:val="20"/>
        </w:rPr>
        <w:t xml:space="preserve"> de Emisión</w:t>
      </w:r>
    </w:p>
    <w:p w14:paraId="31B387DC" w14:textId="77777777" w:rsidR="06EC7AC6" w:rsidRPr="00287DFB" w:rsidRDefault="06EC7AC6" w:rsidP="00084BF8">
      <w:pPr>
        <w:jc w:val="both"/>
        <w:rPr>
          <w:sz w:val="20"/>
        </w:rPr>
      </w:pPr>
      <w:r w:rsidRPr="00287DFB">
        <w:rPr>
          <w:sz w:val="20"/>
        </w:rPr>
        <w:t xml:space="preserve"> </w:t>
      </w:r>
    </w:p>
    <w:p w14:paraId="4F6FC515" w14:textId="77777777" w:rsidR="06EC7AC6" w:rsidRPr="00287DFB" w:rsidRDefault="06EC7AC6" w:rsidP="00084BF8">
      <w:pPr>
        <w:jc w:val="both"/>
        <w:rPr>
          <w:sz w:val="20"/>
        </w:rPr>
      </w:pPr>
      <w:r w:rsidRPr="00287DFB">
        <w:rPr>
          <w:sz w:val="20"/>
        </w:rPr>
        <w:t xml:space="preserve">Las Obligaciones Negociables podrán ser emitidas a un </w:t>
      </w:r>
      <w:r w:rsidR="00D8520D" w:rsidRPr="00287DFB">
        <w:rPr>
          <w:sz w:val="20"/>
          <w:szCs w:val="20"/>
        </w:rPr>
        <w:t>precio de</w:t>
      </w:r>
      <w:r w:rsidRPr="00287DFB">
        <w:rPr>
          <w:sz w:val="20"/>
        </w:rPr>
        <w:t xml:space="preserve"> emisión por debajo de su valor nominal, por sobre el mismo, o a su valor nominal, conforme se especifique en el Suplemento de </w:t>
      </w:r>
      <w:r w:rsidRPr="00287DFB">
        <w:rPr>
          <w:sz w:val="20"/>
          <w:szCs w:val="20"/>
        </w:rPr>
        <w:t>Pr</w:t>
      </w:r>
      <w:r w:rsidR="00CA083D" w:rsidRPr="00287DFB">
        <w:rPr>
          <w:sz w:val="20"/>
          <w:szCs w:val="20"/>
        </w:rPr>
        <w:t>ecio</w:t>
      </w:r>
      <w:r w:rsidRPr="00287DFB">
        <w:rPr>
          <w:sz w:val="20"/>
        </w:rPr>
        <w:t xml:space="preserve"> aplicable.</w:t>
      </w:r>
    </w:p>
    <w:p w14:paraId="0DE89F62" w14:textId="77777777" w:rsidR="06EC7AC6" w:rsidRPr="00287DFB" w:rsidRDefault="06EC7AC6" w:rsidP="00084BF8">
      <w:pPr>
        <w:jc w:val="both"/>
        <w:rPr>
          <w:sz w:val="20"/>
        </w:rPr>
      </w:pPr>
      <w:r w:rsidRPr="00287DFB">
        <w:rPr>
          <w:sz w:val="20"/>
        </w:rPr>
        <w:t xml:space="preserve"> </w:t>
      </w:r>
    </w:p>
    <w:p w14:paraId="30372388"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Vencimiento y Amortización</w:t>
      </w:r>
    </w:p>
    <w:p w14:paraId="4E5AE356" w14:textId="77777777" w:rsidR="06EC7AC6" w:rsidRPr="00287DFB" w:rsidRDefault="06EC7AC6" w:rsidP="00084BF8">
      <w:pPr>
        <w:jc w:val="both"/>
        <w:rPr>
          <w:sz w:val="20"/>
        </w:rPr>
      </w:pPr>
      <w:r w:rsidRPr="00287DFB">
        <w:rPr>
          <w:sz w:val="20"/>
        </w:rPr>
        <w:t xml:space="preserve"> </w:t>
      </w:r>
    </w:p>
    <w:p w14:paraId="0FD0264C" w14:textId="77777777" w:rsidR="06EC7AC6" w:rsidRPr="00287DFB" w:rsidRDefault="06EC7AC6" w:rsidP="00084BF8">
      <w:pPr>
        <w:jc w:val="both"/>
        <w:rPr>
          <w:sz w:val="20"/>
        </w:rPr>
      </w:pPr>
      <w:r w:rsidRPr="00287DFB">
        <w:rPr>
          <w:sz w:val="20"/>
        </w:rPr>
        <w:t xml:space="preserve">Las Obligaciones Negociables tendrán los plazos de vencimiento y los plazos y formas de amortización que se fijen en el correspondiente Suplemento de </w:t>
      </w:r>
      <w:r w:rsidRPr="00287DFB">
        <w:rPr>
          <w:sz w:val="20"/>
          <w:szCs w:val="20"/>
        </w:rPr>
        <w:t>Pr</w:t>
      </w:r>
      <w:r w:rsidR="00CA083D" w:rsidRPr="00287DFB">
        <w:rPr>
          <w:sz w:val="20"/>
          <w:szCs w:val="20"/>
        </w:rPr>
        <w:t>ecio</w:t>
      </w:r>
      <w:r w:rsidRPr="00287DFB">
        <w:rPr>
          <w:sz w:val="20"/>
        </w:rPr>
        <w:t>, respetando los plazos mínimos y máximos que resulten aplicables de acuerdo con las normas vigentes y pudiendo ser emitidas a corto, mediano y/o largo plazo.</w:t>
      </w:r>
    </w:p>
    <w:p w14:paraId="3F59F319" w14:textId="77777777" w:rsidR="06EC7AC6" w:rsidRPr="00287DFB" w:rsidRDefault="06EC7AC6" w:rsidP="00084BF8">
      <w:pPr>
        <w:jc w:val="both"/>
        <w:rPr>
          <w:sz w:val="20"/>
        </w:rPr>
      </w:pPr>
      <w:r w:rsidRPr="00287DFB">
        <w:rPr>
          <w:sz w:val="20"/>
        </w:rPr>
        <w:t xml:space="preserve"> </w:t>
      </w:r>
    </w:p>
    <w:p w14:paraId="78CFD67A"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Organizador</w:t>
      </w:r>
    </w:p>
    <w:p w14:paraId="586402B3" w14:textId="77777777" w:rsidR="06EC7AC6" w:rsidRPr="00287DFB" w:rsidRDefault="06EC7AC6" w:rsidP="00084BF8">
      <w:pPr>
        <w:jc w:val="both"/>
        <w:rPr>
          <w:sz w:val="20"/>
        </w:rPr>
      </w:pPr>
      <w:r w:rsidRPr="00287DFB">
        <w:rPr>
          <w:sz w:val="20"/>
        </w:rPr>
        <w:t xml:space="preserve"> </w:t>
      </w:r>
    </w:p>
    <w:p w14:paraId="0FC87AF3" w14:textId="77777777" w:rsidR="06EC7AC6" w:rsidRPr="00287DFB" w:rsidRDefault="06EC7AC6" w:rsidP="00084BF8">
      <w:pPr>
        <w:jc w:val="both"/>
        <w:rPr>
          <w:sz w:val="20"/>
        </w:rPr>
      </w:pPr>
      <w:r w:rsidRPr="00287DFB">
        <w:rPr>
          <w:sz w:val="20"/>
        </w:rPr>
        <w:t xml:space="preserve">Será quien oportunamente se designe en el Suplemento de </w:t>
      </w:r>
      <w:r w:rsidRPr="00287DFB">
        <w:rPr>
          <w:sz w:val="20"/>
          <w:szCs w:val="20"/>
        </w:rPr>
        <w:t>Pr</w:t>
      </w:r>
      <w:r w:rsidR="00CA083D" w:rsidRPr="00287DFB">
        <w:rPr>
          <w:sz w:val="20"/>
          <w:szCs w:val="20"/>
        </w:rPr>
        <w:t>ecio</w:t>
      </w:r>
      <w:r w:rsidRPr="00287DFB">
        <w:rPr>
          <w:sz w:val="20"/>
        </w:rPr>
        <w:t xml:space="preserve"> en relación con una Clase y/o Serie de Obligaciones Negociables.</w:t>
      </w:r>
    </w:p>
    <w:p w14:paraId="192181AA" w14:textId="77777777" w:rsidR="06EC7AC6" w:rsidRPr="00287DFB" w:rsidRDefault="06EC7AC6" w:rsidP="00084BF8">
      <w:pPr>
        <w:jc w:val="both"/>
        <w:rPr>
          <w:sz w:val="20"/>
        </w:rPr>
      </w:pPr>
      <w:r w:rsidRPr="00287DFB">
        <w:rPr>
          <w:sz w:val="20"/>
        </w:rPr>
        <w:t xml:space="preserve"> </w:t>
      </w:r>
    </w:p>
    <w:p w14:paraId="357811E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Fiduciarios y Agentes</w:t>
      </w:r>
    </w:p>
    <w:p w14:paraId="5A52A447" w14:textId="77777777" w:rsidR="06EC7AC6" w:rsidRPr="00287DFB" w:rsidRDefault="06EC7AC6" w:rsidP="00084BF8">
      <w:pPr>
        <w:jc w:val="both"/>
        <w:rPr>
          <w:sz w:val="20"/>
        </w:rPr>
      </w:pPr>
      <w:r w:rsidRPr="00287DFB">
        <w:rPr>
          <w:sz w:val="20"/>
        </w:rPr>
        <w:t xml:space="preserve"> </w:t>
      </w:r>
    </w:p>
    <w:p w14:paraId="2F7512D5" w14:textId="77777777" w:rsidR="06EC7AC6" w:rsidRPr="00287DFB" w:rsidRDefault="06EC7AC6" w:rsidP="00084BF8">
      <w:pPr>
        <w:jc w:val="both"/>
        <w:rPr>
          <w:sz w:val="20"/>
        </w:rPr>
      </w:pPr>
      <w:r w:rsidRPr="00287DFB">
        <w:rPr>
          <w:sz w:val="20"/>
        </w:rPr>
        <w:t xml:space="preserve">Las Obligaciones Negociables podrán ser emitidas en el marco de convenios de fideicomiso de acuerdo a lo dispuesto por el artículo 13 de la Ley de Obligaciones Negociables y/o de convenios de agencia que oportunamente la Emisora celebre con entidades de la República Argentina y/o del exterior que actúen como fiduciarios y/o agentes. Tales fiduciarios y/o agentes desempeñarán funciones solamente respecto de la Clase y/o Serie de Obligaciones Negociables que se especifique en el respectivo Suplemento de </w:t>
      </w:r>
      <w:r w:rsidRPr="00287DFB">
        <w:rPr>
          <w:sz w:val="20"/>
          <w:szCs w:val="20"/>
        </w:rPr>
        <w:t>Pr</w:t>
      </w:r>
      <w:r w:rsidR="00CA083D" w:rsidRPr="00287DFB">
        <w:rPr>
          <w:sz w:val="20"/>
          <w:szCs w:val="20"/>
        </w:rPr>
        <w:t>ecio</w:t>
      </w:r>
      <w:r w:rsidRPr="00287DFB">
        <w:rPr>
          <w:sz w:val="20"/>
        </w:rPr>
        <w:t xml:space="preserve">, y tendrán los derechos y obligaciones que se especifiquen en los mismos. La existencia de fiduciarios y agentes se detallará, de corresponder, en el Suplemento de </w:t>
      </w:r>
      <w:r w:rsidRPr="00287DFB">
        <w:rPr>
          <w:sz w:val="20"/>
          <w:szCs w:val="20"/>
        </w:rPr>
        <w:t>Pr</w:t>
      </w:r>
      <w:r w:rsidR="00CA083D" w:rsidRPr="00287DFB">
        <w:rPr>
          <w:sz w:val="20"/>
          <w:szCs w:val="20"/>
        </w:rPr>
        <w:t>ecio</w:t>
      </w:r>
      <w:r w:rsidRPr="00287DFB">
        <w:rPr>
          <w:sz w:val="20"/>
        </w:rPr>
        <w:t xml:space="preserve"> aplicable.</w:t>
      </w:r>
    </w:p>
    <w:p w14:paraId="39604374" w14:textId="77777777" w:rsidR="06EC7AC6" w:rsidRPr="00287DFB" w:rsidRDefault="06EC7AC6" w:rsidP="00084BF8">
      <w:pPr>
        <w:jc w:val="both"/>
        <w:rPr>
          <w:sz w:val="20"/>
        </w:rPr>
      </w:pPr>
      <w:r w:rsidRPr="00287DFB">
        <w:rPr>
          <w:sz w:val="20"/>
        </w:rPr>
        <w:t xml:space="preserve"> </w:t>
      </w:r>
    </w:p>
    <w:p w14:paraId="3D089D52"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Monto Mínimo de Suscripción</w:t>
      </w:r>
    </w:p>
    <w:p w14:paraId="0E882703" w14:textId="77777777" w:rsidR="06EC7AC6" w:rsidRPr="00287DFB" w:rsidRDefault="06EC7AC6" w:rsidP="00084BF8">
      <w:pPr>
        <w:jc w:val="both"/>
        <w:rPr>
          <w:sz w:val="20"/>
        </w:rPr>
      </w:pPr>
      <w:r w:rsidRPr="00287DFB">
        <w:rPr>
          <w:sz w:val="20"/>
        </w:rPr>
        <w:t xml:space="preserve"> </w:t>
      </w:r>
    </w:p>
    <w:p w14:paraId="184D57DD" w14:textId="77777777" w:rsidR="06EC7AC6" w:rsidRPr="00287DFB" w:rsidRDefault="06EC7AC6" w:rsidP="00084BF8">
      <w:pPr>
        <w:jc w:val="both"/>
        <w:rPr>
          <w:sz w:val="20"/>
        </w:rPr>
      </w:pPr>
      <w:r w:rsidRPr="00287DFB">
        <w:rPr>
          <w:sz w:val="20"/>
        </w:rPr>
        <w:t xml:space="preserve">El monto mínimo de suscripción de las Obligaciones Negociables y sus múltiplos correspondientes, serán determinados oportunamente en cada Suplemento de </w:t>
      </w:r>
      <w:r w:rsidR="00CA083D" w:rsidRPr="00287DFB">
        <w:rPr>
          <w:sz w:val="20"/>
          <w:szCs w:val="20"/>
        </w:rPr>
        <w:t>Precio</w:t>
      </w:r>
      <w:r w:rsidRPr="00287DFB">
        <w:rPr>
          <w:sz w:val="20"/>
        </w:rPr>
        <w:t>, respetando las normas aplicables vigentes.</w:t>
      </w:r>
    </w:p>
    <w:p w14:paraId="6A306E7B" w14:textId="77777777" w:rsidR="06EC7AC6" w:rsidRPr="00287DFB" w:rsidRDefault="06EC7AC6" w:rsidP="00084BF8">
      <w:pPr>
        <w:jc w:val="both"/>
        <w:rPr>
          <w:sz w:val="20"/>
        </w:rPr>
      </w:pPr>
      <w:r w:rsidRPr="00287DFB">
        <w:rPr>
          <w:sz w:val="20"/>
        </w:rPr>
        <w:t xml:space="preserve"> </w:t>
      </w:r>
    </w:p>
    <w:p w14:paraId="5F0B6389"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Unidad Mínima de Negociación</w:t>
      </w:r>
    </w:p>
    <w:p w14:paraId="52F66C77" w14:textId="77777777" w:rsidR="06EC7AC6" w:rsidRPr="00287DFB" w:rsidRDefault="06EC7AC6" w:rsidP="00084BF8">
      <w:pPr>
        <w:jc w:val="both"/>
        <w:rPr>
          <w:sz w:val="20"/>
        </w:rPr>
      </w:pPr>
      <w:r w:rsidRPr="00287DFB">
        <w:rPr>
          <w:sz w:val="20"/>
        </w:rPr>
        <w:t xml:space="preserve"> </w:t>
      </w:r>
    </w:p>
    <w:p w14:paraId="52ABE812" w14:textId="77777777" w:rsidR="06EC7AC6" w:rsidRPr="00287DFB" w:rsidRDefault="06EC7AC6" w:rsidP="00084BF8">
      <w:pPr>
        <w:jc w:val="both"/>
        <w:rPr>
          <w:sz w:val="20"/>
        </w:rPr>
      </w:pPr>
      <w:r w:rsidRPr="00287DFB">
        <w:rPr>
          <w:sz w:val="20"/>
        </w:rPr>
        <w:t xml:space="preserve">Las unidades mínimas de negociación de las Obligaciones Negociables serán determinadas oportunamente en cada Suplemento de </w:t>
      </w:r>
      <w:r w:rsidR="001D0FFB" w:rsidRPr="00287DFB">
        <w:rPr>
          <w:sz w:val="20"/>
          <w:szCs w:val="20"/>
        </w:rPr>
        <w:t>Pr</w:t>
      </w:r>
      <w:r w:rsidR="00CA083D" w:rsidRPr="00287DFB">
        <w:rPr>
          <w:sz w:val="20"/>
          <w:szCs w:val="20"/>
        </w:rPr>
        <w:t>ecio</w:t>
      </w:r>
      <w:r w:rsidRPr="00287DFB">
        <w:rPr>
          <w:sz w:val="20"/>
        </w:rPr>
        <w:t>, respetando las normas aplicables vigentes.</w:t>
      </w:r>
    </w:p>
    <w:p w14:paraId="27F2E863" w14:textId="77777777" w:rsidR="06EC7AC6" w:rsidRPr="00287DFB" w:rsidRDefault="06EC7AC6" w:rsidP="00084BF8">
      <w:pPr>
        <w:jc w:val="both"/>
        <w:rPr>
          <w:sz w:val="20"/>
        </w:rPr>
      </w:pPr>
      <w:r w:rsidRPr="00287DFB">
        <w:rPr>
          <w:sz w:val="20"/>
        </w:rPr>
        <w:t xml:space="preserve"> </w:t>
      </w:r>
    </w:p>
    <w:p w14:paraId="2CC9DC62"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Colocación</w:t>
      </w:r>
    </w:p>
    <w:p w14:paraId="57185AD7" w14:textId="77777777" w:rsidR="06EC7AC6" w:rsidRPr="00287DFB" w:rsidRDefault="06EC7AC6" w:rsidP="00084BF8">
      <w:pPr>
        <w:jc w:val="both"/>
        <w:rPr>
          <w:sz w:val="20"/>
        </w:rPr>
      </w:pPr>
      <w:r w:rsidRPr="00287DFB">
        <w:rPr>
          <w:sz w:val="20"/>
        </w:rPr>
        <w:t xml:space="preserve"> </w:t>
      </w:r>
    </w:p>
    <w:p w14:paraId="5C61CFA2" w14:textId="77777777" w:rsidR="06EC7AC6" w:rsidRPr="00287DFB" w:rsidRDefault="06EC7AC6" w:rsidP="00084BF8">
      <w:pPr>
        <w:jc w:val="both"/>
        <w:rPr>
          <w:sz w:val="20"/>
        </w:rPr>
      </w:pPr>
      <w:r w:rsidRPr="00287DFB">
        <w:rPr>
          <w:sz w:val="20"/>
        </w:rPr>
        <w:t>La Emisora colocará las Obligaciones Negociables a través a través del/los Colocador/es que designe en relación con una Clase y/o Serie de Obligaciones Negociables</w:t>
      </w:r>
      <w:r w:rsidR="00CA083D" w:rsidRPr="00287DFB">
        <w:rPr>
          <w:sz w:val="20"/>
          <w:szCs w:val="20"/>
        </w:rPr>
        <w:t>, cuyos datos identificatorios</w:t>
      </w:r>
      <w:r w:rsidR="00CA083D" w:rsidRPr="00287DFB">
        <w:rPr>
          <w:sz w:val="20"/>
        </w:rPr>
        <w:t xml:space="preserve"> </w:t>
      </w:r>
      <w:r w:rsidRPr="00287DFB">
        <w:rPr>
          <w:sz w:val="20"/>
        </w:rPr>
        <w:t xml:space="preserve">se indicarán en </w:t>
      </w:r>
      <w:r w:rsidR="001D0FFB" w:rsidRPr="00287DFB">
        <w:rPr>
          <w:sz w:val="20"/>
        </w:rPr>
        <w:t>el</w:t>
      </w:r>
      <w:r w:rsidRPr="00287DFB">
        <w:rPr>
          <w:sz w:val="20"/>
        </w:rPr>
        <w:t xml:space="preserve"> Suplemento de </w:t>
      </w:r>
      <w:r w:rsidRPr="00287DFB">
        <w:rPr>
          <w:sz w:val="20"/>
          <w:szCs w:val="20"/>
        </w:rPr>
        <w:t>Pr</w:t>
      </w:r>
      <w:r w:rsidR="00CA083D" w:rsidRPr="00287DFB">
        <w:rPr>
          <w:sz w:val="20"/>
          <w:szCs w:val="20"/>
        </w:rPr>
        <w:t>ecio</w:t>
      </w:r>
      <w:r w:rsidRPr="00287DFB">
        <w:rPr>
          <w:sz w:val="20"/>
        </w:rPr>
        <w:t xml:space="preserve"> correspondiente. Los Colocadores podrán ser underwriters, colocadores con convenios de mejores esfuerzos, u otros agentes habilitados, según lo especificado en el Suplemento de </w:t>
      </w:r>
      <w:r w:rsidR="001D0FFB" w:rsidRPr="00287DFB">
        <w:rPr>
          <w:sz w:val="20"/>
          <w:szCs w:val="20"/>
        </w:rPr>
        <w:t>Pr</w:t>
      </w:r>
      <w:r w:rsidR="00CA083D" w:rsidRPr="00287DFB">
        <w:rPr>
          <w:sz w:val="20"/>
          <w:szCs w:val="20"/>
        </w:rPr>
        <w:t>ecio</w:t>
      </w:r>
      <w:r w:rsidRPr="00287DFB">
        <w:rPr>
          <w:sz w:val="20"/>
        </w:rPr>
        <w:t xml:space="preserve"> correspondiente. Entre otros esfuerzos de colocación, se pondrán a disposición del público inversor ejemplares del Prospecto y del Suplemento de </w:t>
      </w:r>
      <w:r w:rsidR="001D0FFB" w:rsidRPr="00287DFB">
        <w:rPr>
          <w:sz w:val="20"/>
          <w:szCs w:val="20"/>
        </w:rPr>
        <w:t>Pr</w:t>
      </w:r>
      <w:r w:rsidR="00CA083D" w:rsidRPr="00287DFB">
        <w:rPr>
          <w:sz w:val="20"/>
          <w:szCs w:val="20"/>
        </w:rPr>
        <w:t>ecio</w:t>
      </w:r>
      <w:r w:rsidRPr="00287DFB">
        <w:rPr>
          <w:sz w:val="20"/>
        </w:rPr>
        <w:t xml:space="preserve"> correspondiente y se podrá publicar en el boletín diario de la entidad en la República Argentina donde se listen y/o negocien las Obligaciones Negociables, un prospecto y/o un suplemento de </w:t>
      </w:r>
      <w:r w:rsidR="001D0FFB" w:rsidRPr="00287DFB">
        <w:rPr>
          <w:sz w:val="20"/>
          <w:szCs w:val="20"/>
        </w:rPr>
        <w:t>Pr</w:t>
      </w:r>
      <w:r w:rsidR="00CA083D" w:rsidRPr="00287DFB">
        <w:rPr>
          <w:sz w:val="20"/>
          <w:szCs w:val="20"/>
        </w:rPr>
        <w:t>ecio</w:t>
      </w:r>
      <w:r w:rsidRPr="00287DFB">
        <w:rPr>
          <w:sz w:val="20"/>
        </w:rPr>
        <w:t xml:space="preserve"> resumidos donde consten los términos y condiciones de las Obligaciones Negociables a emitirse. </w:t>
      </w:r>
      <w:r w:rsidR="00CA083D" w:rsidRPr="00287DFB">
        <w:rPr>
          <w:sz w:val="20"/>
          <w:szCs w:val="20"/>
        </w:rPr>
        <w:t>El/los</w:t>
      </w:r>
      <w:r w:rsidR="00CA083D" w:rsidRPr="00287DFB">
        <w:rPr>
          <w:sz w:val="20"/>
        </w:rPr>
        <w:t xml:space="preserve"> </w:t>
      </w:r>
      <w:r w:rsidRPr="00287DFB">
        <w:rPr>
          <w:sz w:val="20"/>
        </w:rPr>
        <w:t>Colocador</w:t>
      </w:r>
      <w:r w:rsidR="00CA083D" w:rsidRPr="00287DFB">
        <w:rPr>
          <w:sz w:val="20"/>
          <w:szCs w:val="20"/>
        </w:rPr>
        <w:t>/es</w:t>
      </w:r>
      <w:r w:rsidRPr="00287DFB">
        <w:rPr>
          <w:sz w:val="20"/>
        </w:rPr>
        <w:t xml:space="preserve"> realizarán las actividades de colocación de las Obligaciones Negociables de conformidad con lo que se disponga en el Suplemento de </w:t>
      </w:r>
      <w:r w:rsidR="001D0FFB" w:rsidRPr="00287DFB">
        <w:rPr>
          <w:sz w:val="20"/>
          <w:szCs w:val="20"/>
        </w:rPr>
        <w:t>Pr</w:t>
      </w:r>
      <w:r w:rsidR="00CA083D" w:rsidRPr="00287DFB">
        <w:rPr>
          <w:sz w:val="20"/>
          <w:szCs w:val="20"/>
        </w:rPr>
        <w:t>ecio</w:t>
      </w:r>
      <w:r w:rsidRPr="00287DFB">
        <w:rPr>
          <w:sz w:val="20"/>
        </w:rPr>
        <w:t xml:space="preserve"> aplicable y la normativa aplicable.</w:t>
      </w:r>
    </w:p>
    <w:p w14:paraId="2F67586A" w14:textId="77777777" w:rsidR="06EC7AC6" w:rsidRPr="00287DFB" w:rsidRDefault="06EC7AC6" w:rsidP="00084BF8">
      <w:pPr>
        <w:jc w:val="both"/>
        <w:rPr>
          <w:sz w:val="20"/>
        </w:rPr>
      </w:pPr>
      <w:r w:rsidRPr="00287DFB">
        <w:rPr>
          <w:sz w:val="20"/>
        </w:rPr>
        <w:t xml:space="preserve"> </w:t>
      </w:r>
    </w:p>
    <w:p w14:paraId="2AB796D4"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Período de Colocación y Modalidades de Integración</w:t>
      </w:r>
    </w:p>
    <w:p w14:paraId="6021FEF5" w14:textId="77777777" w:rsidR="06EC7AC6" w:rsidRPr="00287DFB" w:rsidRDefault="06EC7AC6" w:rsidP="00084BF8">
      <w:pPr>
        <w:jc w:val="both"/>
        <w:rPr>
          <w:sz w:val="20"/>
        </w:rPr>
      </w:pPr>
      <w:r w:rsidRPr="00287DFB">
        <w:rPr>
          <w:sz w:val="20"/>
        </w:rPr>
        <w:t xml:space="preserve"> </w:t>
      </w:r>
    </w:p>
    <w:p w14:paraId="133EE2D6" w14:textId="77777777" w:rsidR="06EC7AC6" w:rsidRPr="00287DFB" w:rsidRDefault="06EC7AC6" w:rsidP="00084BF8">
      <w:pPr>
        <w:jc w:val="both"/>
        <w:rPr>
          <w:sz w:val="20"/>
        </w:rPr>
      </w:pPr>
      <w:r w:rsidRPr="00287DFB">
        <w:rPr>
          <w:sz w:val="20"/>
        </w:rPr>
        <w:t xml:space="preserve">Las Obligaciones Negociables serán ofrecidas al público inversor por tantos días como se establezca en el Suplemento de </w:t>
      </w:r>
      <w:r w:rsidR="001D0FFB" w:rsidRPr="00287DFB">
        <w:rPr>
          <w:sz w:val="20"/>
          <w:szCs w:val="20"/>
        </w:rPr>
        <w:t>Pr</w:t>
      </w:r>
      <w:r w:rsidR="00CA083D" w:rsidRPr="00287DFB">
        <w:rPr>
          <w:sz w:val="20"/>
          <w:szCs w:val="20"/>
        </w:rPr>
        <w:t>ecio</w:t>
      </w:r>
      <w:r w:rsidRPr="00287DFB">
        <w:rPr>
          <w:sz w:val="20"/>
        </w:rPr>
        <w:t xml:space="preserve"> correspondiente</w:t>
      </w:r>
      <w:r w:rsidR="00CA083D" w:rsidRPr="00287DFB">
        <w:rPr>
          <w:sz w:val="20"/>
          <w:szCs w:val="20"/>
        </w:rPr>
        <w:t>, de conformidad con la normativa aplicable</w:t>
      </w:r>
      <w:r w:rsidRPr="00287DFB">
        <w:rPr>
          <w:sz w:val="20"/>
          <w:szCs w:val="20"/>
        </w:rPr>
        <w:t>.</w:t>
      </w:r>
      <w:r w:rsidRPr="00287DFB">
        <w:rPr>
          <w:sz w:val="20"/>
        </w:rPr>
        <w:t xml:space="preserve"> El modo y plazo de integración del </w:t>
      </w:r>
      <w:r w:rsidR="00D8520D" w:rsidRPr="00287DFB">
        <w:rPr>
          <w:sz w:val="20"/>
          <w:szCs w:val="20"/>
        </w:rPr>
        <w:t>precio de</w:t>
      </w:r>
      <w:r w:rsidRPr="00287DFB">
        <w:rPr>
          <w:sz w:val="20"/>
        </w:rPr>
        <w:t xml:space="preserve"> suscripción de las Obligaciones Negociables serán determinados en el Suplemento de </w:t>
      </w:r>
      <w:r w:rsidRPr="00287DFB">
        <w:rPr>
          <w:sz w:val="20"/>
          <w:szCs w:val="20"/>
        </w:rPr>
        <w:t>Pr</w:t>
      </w:r>
      <w:r w:rsidR="00CA083D" w:rsidRPr="00287DFB">
        <w:rPr>
          <w:sz w:val="20"/>
          <w:szCs w:val="20"/>
        </w:rPr>
        <w:t>ecio</w:t>
      </w:r>
      <w:r w:rsidRPr="00287DFB">
        <w:rPr>
          <w:sz w:val="20"/>
        </w:rPr>
        <w:t xml:space="preserve"> correspondiente. Los suscriptores de Obligaciones Negociables podrán integrar el </w:t>
      </w:r>
      <w:r w:rsidR="00D8520D" w:rsidRPr="00287DFB">
        <w:rPr>
          <w:sz w:val="20"/>
          <w:szCs w:val="20"/>
        </w:rPr>
        <w:t>precio de</w:t>
      </w:r>
      <w:r w:rsidRPr="00287DFB">
        <w:rPr>
          <w:sz w:val="20"/>
        </w:rPr>
        <w:t xml:space="preserve"> las Obligaciones Negociables que le fueran adjudicadas en dinero o en especie mediante la entrega de valores negociables conforme se indique en cada Suplemento de </w:t>
      </w:r>
      <w:r w:rsidRPr="00287DFB">
        <w:rPr>
          <w:sz w:val="20"/>
          <w:szCs w:val="20"/>
        </w:rPr>
        <w:t>Pr</w:t>
      </w:r>
      <w:r w:rsidR="00CA083D" w:rsidRPr="00287DFB">
        <w:rPr>
          <w:sz w:val="20"/>
          <w:szCs w:val="20"/>
        </w:rPr>
        <w:t>ecio</w:t>
      </w:r>
      <w:r w:rsidRPr="00287DFB">
        <w:rPr>
          <w:sz w:val="20"/>
        </w:rPr>
        <w:t>.</w:t>
      </w:r>
    </w:p>
    <w:p w14:paraId="6E90D972" w14:textId="77777777" w:rsidR="06EC7AC6" w:rsidRPr="00287DFB" w:rsidRDefault="06EC7AC6" w:rsidP="00084BF8">
      <w:pPr>
        <w:jc w:val="both"/>
        <w:rPr>
          <w:sz w:val="20"/>
        </w:rPr>
      </w:pPr>
      <w:r w:rsidRPr="00287DFB">
        <w:rPr>
          <w:sz w:val="20"/>
        </w:rPr>
        <w:t xml:space="preserve"> </w:t>
      </w:r>
    </w:p>
    <w:p w14:paraId="45F2E2F9" w14:textId="77777777" w:rsidR="06EC7AC6" w:rsidRPr="00287DFB" w:rsidRDefault="06EC7AC6" w:rsidP="00BB4AC9">
      <w:pPr>
        <w:pStyle w:val="Prrafodelista"/>
        <w:numPr>
          <w:ilvl w:val="0"/>
          <w:numId w:val="6"/>
        </w:numPr>
        <w:jc w:val="both"/>
        <w:rPr>
          <w:sz w:val="20"/>
        </w:rPr>
      </w:pPr>
      <w:r w:rsidRPr="00287DFB">
        <w:rPr>
          <w:rFonts w:eastAsia="Times New Roman"/>
          <w:smallCaps/>
          <w:sz w:val="20"/>
          <w:szCs w:val="20"/>
        </w:rPr>
        <w:t>Destino de los Fondos</w:t>
      </w:r>
      <w:r w:rsidRPr="00287DFB">
        <w:rPr>
          <w:sz w:val="20"/>
        </w:rPr>
        <w:t xml:space="preserve"> </w:t>
      </w:r>
    </w:p>
    <w:p w14:paraId="11FA4E57" w14:textId="77777777" w:rsidR="004608E8" w:rsidRPr="00287DFB" w:rsidRDefault="004608E8" w:rsidP="00084BF8">
      <w:pPr>
        <w:jc w:val="both"/>
        <w:rPr>
          <w:sz w:val="20"/>
        </w:rPr>
      </w:pPr>
    </w:p>
    <w:p w14:paraId="4A9C17F4" w14:textId="657A8FFA" w:rsidR="00047F95" w:rsidRPr="00047F95" w:rsidRDefault="00047F95" w:rsidP="00047F95">
      <w:pPr>
        <w:jc w:val="both"/>
        <w:rPr>
          <w:sz w:val="20"/>
        </w:rPr>
      </w:pPr>
      <w:r w:rsidRPr="00047F95">
        <w:rPr>
          <w:sz w:val="20"/>
        </w:rPr>
        <w:t>En cumplimiento con lo establecido por el artículo 36 inciso 2 de la Ley de Obligaciones Negociables y, la Comunicación “A” 30465390 y el Texto Ordenado de Colocación de Títulos Valores de Deuda y Obtención de Líneas de Crédito del Banco Central y sus modificatorias</w:t>
      </w:r>
      <w:r w:rsidR="00597B50">
        <w:rPr>
          <w:sz w:val="20"/>
        </w:rPr>
        <w:t xml:space="preserve"> </w:t>
      </w:r>
      <w:r w:rsidRPr="00047F95">
        <w:rPr>
          <w:sz w:val="20"/>
        </w:rPr>
        <w:t xml:space="preserve">(conforme Comunicación “A” 6301) y demás normativa aplicable, los fondos netos provenientes de la colocación de las Obligaciones Negociables a emitirse bajo el Programa serán destinados por el </w:t>
      </w:r>
      <w:r>
        <w:rPr>
          <w:sz w:val="20"/>
        </w:rPr>
        <w:t>Emisor</w:t>
      </w:r>
      <w:r w:rsidRPr="00047F95">
        <w:rPr>
          <w:sz w:val="20"/>
        </w:rPr>
        <w:t>, según lo determine en oportunidad de la emisión de cada Clase y/o Serie, a uno o más de los siguientes fines previstos en la Ley de Obligaciones Negociables y en la normativa del Banco Central: (i) inversiones en activos físicos y bienes de capital situados en la Argentina; (ii) adquisición de fondos de comercio situados en el país; (iii) integración de capital de trabajo en la Argentina; (iv) refinanciación de pasivos; (v) integración de aportes de capital en sociedades controladas o vinculadas, siempre que estas últimas apliquen los fondos provenientes de dichos aportes del modo estipulado en (i), (ii), (iii) y/o (iv) precedentes; y/o (v) otorgamiento de préstamos a los que los prestatarios den los destinos estipulados en (i), (ii), (iii) (iv), y/o (v) precedentes, pudiendo dichos fondos aplicarse transitoriamente, conforme se determine eventualmente en el Suplemento de Precio correspondiente.</w:t>
      </w:r>
    </w:p>
    <w:p w14:paraId="614FB5E5" w14:textId="77777777" w:rsidR="00047F95" w:rsidRPr="00047F95" w:rsidRDefault="00047F95" w:rsidP="00047F95">
      <w:pPr>
        <w:jc w:val="both"/>
        <w:rPr>
          <w:sz w:val="20"/>
        </w:rPr>
      </w:pPr>
    </w:p>
    <w:p w14:paraId="4A01EC41" w14:textId="77777777" w:rsidR="00047F95" w:rsidRPr="00047F95" w:rsidRDefault="00047F95" w:rsidP="00047F95">
      <w:pPr>
        <w:jc w:val="both"/>
        <w:rPr>
          <w:sz w:val="20"/>
        </w:rPr>
      </w:pPr>
      <w:r w:rsidRPr="00047F95">
        <w:rPr>
          <w:sz w:val="20"/>
        </w:rPr>
        <w:t>Asimismo, el producido neto proveniente de la emisión de cada Serie o Clase de Obligaciones Negociables, en cumplimiento del artículo 36 de la Ley de Obligaciones Negociables y en virtud de los lineamientos establecidos en el art. 4.5 del Anexo III - Capítulo I - Título VI de las Normas de la CNV, podrán ser destinadas a proyectos sociales verdes, y/o sustentables de acuerdo con los “Lineamientos para la Emisión de Valores Negociables Sociales, Verdes y Sustentables en Argentina” (los “Lineamientos” y los “Bonos SVS”, respectivamente) contenidos en el Anexo III del Capítulo I del Título VI de las Normas de CNV, conforme se especifique en el Suplemento de Precio aplicable.</w:t>
      </w:r>
    </w:p>
    <w:p w14:paraId="46D16031" w14:textId="77777777" w:rsidR="00047F95" w:rsidRPr="00047F95" w:rsidRDefault="00047F95" w:rsidP="00047F95">
      <w:pPr>
        <w:jc w:val="both"/>
        <w:rPr>
          <w:sz w:val="20"/>
        </w:rPr>
      </w:pPr>
    </w:p>
    <w:p w14:paraId="696404D3" w14:textId="77777777" w:rsidR="00047F95" w:rsidRPr="00047F95" w:rsidRDefault="00047F95" w:rsidP="00047F95">
      <w:pPr>
        <w:jc w:val="both"/>
        <w:rPr>
          <w:sz w:val="20"/>
        </w:rPr>
      </w:pPr>
      <w:r w:rsidRPr="00047F95">
        <w:rPr>
          <w:sz w:val="20"/>
        </w:rPr>
        <w:t>A los fines de la emisión de Bonos SVS, siempre que así lo determine la normativa aplicable, deben seguirse los criterios internacionales mencionados en los Lineamientos, tales como los Green Bond Principles (“GBP”), creados en 2014 por la Asociación Internacional del Mercado de Capitales (“International Capital Market Association” o “ICMA”), los Principios de los Bonos Sociales (“Social Bond Principles” o “SBP”) creados en 2017 por ICMA y la Guía de los Bonos Sostenibles (“Sustainability Bond Guidelines” o “SBG”). A su vez, podrá seguirse el Estándar internacional para los bonos climáticos (“International Climate Bonds Standard” o “CBS”), administrado por la Iniciativa de Bonos Climáticos (“Climate Bonds Initiative” o “CBI”),</w:t>
      </w:r>
    </w:p>
    <w:p w14:paraId="3D1A085D" w14:textId="77777777" w:rsidR="00047F95" w:rsidRPr="00047F95" w:rsidRDefault="00047F95" w:rsidP="00047F95">
      <w:pPr>
        <w:jc w:val="both"/>
        <w:rPr>
          <w:sz w:val="20"/>
        </w:rPr>
      </w:pPr>
    </w:p>
    <w:p w14:paraId="2ABFBF56" w14:textId="77777777" w:rsidR="00047F95" w:rsidRPr="00047F95" w:rsidRDefault="00047F95" w:rsidP="00047F95">
      <w:pPr>
        <w:jc w:val="both"/>
        <w:rPr>
          <w:sz w:val="20"/>
        </w:rPr>
      </w:pPr>
      <w:r w:rsidRPr="00047F95">
        <w:rPr>
          <w:sz w:val="20"/>
        </w:rPr>
        <w:t xml:space="preserve">En tal sentido, el </w:t>
      </w:r>
      <w:r>
        <w:rPr>
          <w:sz w:val="20"/>
        </w:rPr>
        <w:t>Emisor</w:t>
      </w:r>
      <w:r w:rsidRPr="00047F95">
        <w:rPr>
          <w:sz w:val="20"/>
        </w:rPr>
        <w:t xml:space="preserve"> podrá emitir Bonos SVS con las siguientes características, conforme lo determinan los Lineamientos (con las modificaciones que a futuro puedan ser introducidas):</w:t>
      </w:r>
    </w:p>
    <w:p w14:paraId="191C2122" w14:textId="77777777" w:rsidR="00047F95" w:rsidRPr="00047F95" w:rsidRDefault="00047F95" w:rsidP="00047F95">
      <w:pPr>
        <w:jc w:val="both"/>
        <w:rPr>
          <w:sz w:val="20"/>
        </w:rPr>
      </w:pPr>
      <w:r w:rsidRPr="00047F95">
        <w:rPr>
          <w:sz w:val="20"/>
        </w:rPr>
        <w:t xml:space="preserve"> </w:t>
      </w:r>
    </w:p>
    <w:p w14:paraId="672FD57D" w14:textId="77777777" w:rsidR="00047F95" w:rsidRPr="00047F95" w:rsidRDefault="00047F95" w:rsidP="00047F95">
      <w:pPr>
        <w:jc w:val="both"/>
        <w:rPr>
          <w:sz w:val="20"/>
        </w:rPr>
      </w:pPr>
      <w:r w:rsidRPr="00047F95">
        <w:rPr>
          <w:sz w:val="20"/>
        </w:rPr>
        <w:t>i)</w:t>
      </w:r>
      <w:r w:rsidRPr="00047F95">
        <w:rPr>
          <w:sz w:val="20"/>
        </w:rPr>
        <w:tab/>
        <w:t>Bonos Verdes, los cuales son definidos por los GBP como “cualquier tipo de bono donde los recursos serán exclusivamente destinados para financiar, o refinanciar, ya sea en parte o totalmente, proyectos nuevos o existentes que sean elegibles como “proyectos verdes”. Los fondos de la emisión se destinan exclusivamente a financiar actividades con beneficios ambientales, pudiendo incluir activos intangibles. Estos instrumentos contemplan beneficios ambientales como la mitigación y/o adaptación al cambio climático, la conservación de la biodiversidad, la conservación de recursos nacionales, o el control de la contaminación del aire, del agua y del suelo. Los bonos verdes también pueden tener beneficios sociales</w:t>
      </w:r>
    </w:p>
    <w:p w14:paraId="311E08D5" w14:textId="77777777" w:rsidR="00047F95" w:rsidRPr="00047F95" w:rsidRDefault="00047F95" w:rsidP="00047F95">
      <w:pPr>
        <w:jc w:val="both"/>
        <w:rPr>
          <w:sz w:val="20"/>
        </w:rPr>
      </w:pPr>
      <w:r w:rsidRPr="00047F95">
        <w:rPr>
          <w:sz w:val="20"/>
        </w:rPr>
        <w:t>ii)</w:t>
      </w:r>
      <w:r w:rsidRPr="00047F95">
        <w:rPr>
          <w:sz w:val="20"/>
        </w:rPr>
        <w:tab/>
        <w:t xml:space="preserve">Bonos Sociales, los cuales son definidos por los SBP como “bonos cuyos recursos serán exclusivamente utilizados para financiar o refinanciar, en parte o en su totalidad, proyectos sociales elegibles, ya sea nuevos o existentes y que estén alineados con los cuatro componentes principales de los SBP. Los proyectos sociales tienen como objeto abordar o mitigar un determinado problema social y/o conseguir resultados sociales positivos especial, pero no exclusivamente, para un determinado grupo de la población.”. Los fondos de la emisión se destinan a proyectos con beneficios sociales, incluyendo, sin limitarse, a: acceso a la infraestructura, seguridad alimentaria y vivienda asequible. Los bonos sociales también pueden tener beneficios ambientales. Asimismo, el destino de los fondos también puede afectarse parcialmente a financiar gastos relacionados con el proyecto, como ser por ejemplo actividades de investigación, desarrollo, capacitación y difusión. </w:t>
      </w:r>
    </w:p>
    <w:p w14:paraId="6845A6D9" w14:textId="77777777" w:rsidR="00047F95" w:rsidRPr="00047F95" w:rsidRDefault="00047F95" w:rsidP="00047F95">
      <w:pPr>
        <w:jc w:val="both"/>
        <w:rPr>
          <w:sz w:val="20"/>
        </w:rPr>
      </w:pPr>
      <w:r w:rsidRPr="00047F95">
        <w:rPr>
          <w:sz w:val="20"/>
        </w:rPr>
        <w:t>iii)</w:t>
      </w:r>
      <w:r w:rsidRPr="00047F95">
        <w:rPr>
          <w:sz w:val="20"/>
        </w:rPr>
        <w:tab/>
        <w:t>Bonos Sustentables, los cuales financian una combinación de proyectos ambientales y sociales.</w:t>
      </w:r>
    </w:p>
    <w:p w14:paraId="531EBA02" w14:textId="77777777" w:rsidR="00047F95" w:rsidRPr="00047F95" w:rsidRDefault="00047F95" w:rsidP="00047F95">
      <w:pPr>
        <w:jc w:val="both"/>
        <w:rPr>
          <w:sz w:val="20"/>
        </w:rPr>
      </w:pPr>
    </w:p>
    <w:p w14:paraId="5CD2BD23" w14:textId="77777777" w:rsidR="00047F95" w:rsidRPr="00047F95" w:rsidRDefault="00047F95" w:rsidP="00047F95">
      <w:pPr>
        <w:jc w:val="both"/>
        <w:rPr>
          <w:sz w:val="20"/>
        </w:rPr>
      </w:pPr>
      <w:r w:rsidRPr="00047F95">
        <w:rPr>
          <w:sz w:val="20"/>
        </w:rPr>
        <w:t>Los componentes principales de los Bonos SVS son el uso de los fondos, la selección de proyectos, la administración de los fondos y la presentación de informes, todo lo cual se efectuará conforme se detalla en la normativa aplicable.</w:t>
      </w:r>
    </w:p>
    <w:p w14:paraId="1BAEBC76" w14:textId="77777777" w:rsidR="00047F95" w:rsidRPr="00047F95" w:rsidRDefault="00047F95" w:rsidP="00047F95">
      <w:pPr>
        <w:jc w:val="both"/>
        <w:rPr>
          <w:sz w:val="20"/>
        </w:rPr>
      </w:pPr>
    </w:p>
    <w:p w14:paraId="1980BF0E" w14:textId="77777777" w:rsidR="00047F95" w:rsidRPr="00047F95" w:rsidRDefault="00047F95" w:rsidP="00047F95">
      <w:pPr>
        <w:jc w:val="both"/>
        <w:rPr>
          <w:sz w:val="20"/>
        </w:rPr>
      </w:pPr>
      <w:r w:rsidRPr="00047F95">
        <w:rPr>
          <w:sz w:val="20"/>
        </w:rPr>
        <w:t xml:space="preserve"> En caso de emitir Bonos SVS, </w:t>
      </w:r>
      <w:r>
        <w:rPr>
          <w:sz w:val="20"/>
        </w:rPr>
        <w:t>el Emisor</w:t>
      </w:r>
      <w:r w:rsidRPr="00047F95">
        <w:rPr>
          <w:sz w:val="20"/>
        </w:rPr>
        <w:t xml:space="preserve"> definirá los proyectos que serán financiados en el Suplemento de Precio aplicable, describiendo los impactos estimados en base a su posibilidad de medición de acuerdo a lo establecido en el marco de la emisión respectiva. Asimismo, y a fin de determinar la elegibilidad de los proyectos, se incluirá una declaración sobre los objetivos ambientales y/o sociales, los procesos para determinar la elegibilidad del proyecto, y los criterios de elegibilidad y de exclusión, o cualquier otro proceso utilizado para identificar y gestionar los riesgos ambientales y/o sociales asociados con los proyectos. Adicionalmente, a fin de asegurar que los recursos provenientes de este tipo de emisiones sean utilizados de acuerdo con los principios convenidos, en el Suplemento de Precio se establecerán los mecanismos que garanticen la trazabilidad y la transparencia en el uso de los fondos. Por otra parte, la emisión podrá contar con una revisión externa a ser realizada de conformidad con lo previsto en los Lineamientos. En tal caso los revisores externos serán responsables de validar las credenciales verdes y/o sociales de los Bonos SVS. Por otro lado, los mismos podrán contar con calificación de riesgo. </w:t>
      </w:r>
    </w:p>
    <w:p w14:paraId="7B2E3ACC" w14:textId="77777777" w:rsidR="00047F95" w:rsidRPr="00047F95" w:rsidRDefault="00047F95" w:rsidP="00047F95">
      <w:pPr>
        <w:jc w:val="both"/>
        <w:rPr>
          <w:sz w:val="20"/>
        </w:rPr>
      </w:pPr>
    </w:p>
    <w:p w14:paraId="3792A596" w14:textId="77777777" w:rsidR="00047F95" w:rsidRPr="00047F95" w:rsidRDefault="00047F95" w:rsidP="00047F95">
      <w:pPr>
        <w:jc w:val="both"/>
        <w:rPr>
          <w:sz w:val="20"/>
        </w:rPr>
      </w:pPr>
      <w:r w:rsidRPr="00047F95">
        <w:rPr>
          <w:sz w:val="20"/>
        </w:rPr>
        <w:t xml:space="preserve">Los recursos de la emisión se utilizarán de conformidad con lo previsto en la normativa aplicable, para financiar o refinanciar proyectos o actividades con fines verdes y/o sociales (y sus gastos relacionados, tales como investigación y desarrollo). Todos los proyectos designados deben proporcionar claros beneficios ambientales y/o sociales, y se detallarán debidamente en el Suplemento de Precio aplicable. La utilización de los fondos estará apropiadamente descripta en el Suplemento de Precio aplicable y principalmente en el informe generado por el revisor externo independiente. </w:t>
      </w:r>
    </w:p>
    <w:p w14:paraId="0FE7408A" w14:textId="77777777" w:rsidR="00047F95" w:rsidRPr="00047F95" w:rsidRDefault="00047F95" w:rsidP="00047F95">
      <w:pPr>
        <w:jc w:val="both"/>
        <w:rPr>
          <w:sz w:val="20"/>
        </w:rPr>
      </w:pPr>
    </w:p>
    <w:p w14:paraId="35A3A7D4" w14:textId="77777777" w:rsidR="00047F95" w:rsidRPr="00047F95" w:rsidRDefault="00047F95" w:rsidP="00047F95">
      <w:pPr>
        <w:jc w:val="both"/>
        <w:rPr>
          <w:sz w:val="20"/>
        </w:rPr>
      </w:pPr>
      <w:r w:rsidRPr="00047F95">
        <w:rPr>
          <w:sz w:val="20"/>
        </w:rPr>
        <w:t xml:space="preserve">Siempre que la normativa así lo establezca, el </w:t>
      </w:r>
      <w:r>
        <w:rPr>
          <w:sz w:val="20"/>
        </w:rPr>
        <w:t>Emisor</w:t>
      </w:r>
      <w:r w:rsidRPr="00047F95">
        <w:rPr>
          <w:sz w:val="20"/>
        </w:rPr>
        <w:t xml:space="preserve"> proporcionará y mantendrá información actualizada y fácilmente disponible sobre el uso de los fondos, que se renovará anualmente hasta su asignación total, y posteriormente según sea necesario en caso que haya un hecho relevante, a través de un reporte sobre el impacto del valor negociable emitido durante su vigencia, y hasta que la totalidad de los fondos hayan sido asignados (“Reporte”).</w:t>
      </w:r>
    </w:p>
    <w:p w14:paraId="626A449C" w14:textId="77777777" w:rsidR="00047F95" w:rsidRPr="00047F95" w:rsidRDefault="00047F95" w:rsidP="00047F95">
      <w:pPr>
        <w:jc w:val="both"/>
        <w:rPr>
          <w:sz w:val="20"/>
        </w:rPr>
      </w:pPr>
    </w:p>
    <w:p w14:paraId="21D6F149" w14:textId="77777777" w:rsidR="06EC7AC6" w:rsidRDefault="00047F95" w:rsidP="00084BF8">
      <w:pPr>
        <w:jc w:val="both"/>
        <w:rPr>
          <w:sz w:val="20"/>
        </w:rPr>
      </w:pPr>
      <w:r w:rsidRPr="00047F95">
        <w:rPr>
          <w:sz w:val="20"/>
        </w:rPr>
        <w:t xml:space="preserve">Por último, el Suplemento de Precio contendrá la leyenda exigida por las Normas de la CNV en cuanto a que el organismo no se pronuncia sobre el carácter Social, Verde y/o Sustentable que pueda tener la emisión, siendo responsabilidad del Emisor seguir los lineamientos antes mencionados. </w:t>
      </w:r>
      <w:r w:rsidR="06EC7AC6" w:rsidRPr="00287DFB">
        <w:rPr>
          <w:sz w:val="20"/>
        </w:rPr>
        <w:t xml:space="preserve"> </w:t>
      </w:r>
    </w:p>
    <w:p w14:paraId="4DF3447A" w14:textId="77777777" w:rsidR="00A32F90" w:rsidRPr="00287DFB" w:rsidRDefault="00A32F90" w:rsidP="00084BF8">
      <w:pPr>
        <w:jc w:val="both"/>
        <w:rPr>
          <w:sz w:val="20"/>
        </w:rPr>
      </w:pPr>
    </w:p>
    <w:p w14:paraId="0896D6B0"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Agente de Pago</w:t>
      </w:r>
    </w:p>
    <w:p w14:paraId="1DB6D3AA" w14:textId="77777777" w:rsidR="06EC7AC6" w:rsidRPr="00287DFB" w:rsidRDefault="06EC7AC6" w:rsidP="00084BF8">
      <w:pPr>
        <w:jc w:val="both"/>
        <w:rPr>
          <w:sz w:val="20"/>
        </w:rPr>
      </w:pPr>
      <w:r w:rsidRPr="00287DFB">
        <w:rPr>
          <w:sz w:val="20"/>
        </w:rPr>
        <w:t xml:space="preserve"> </w:t>
      </w:r>
    </w:p>
    <w:p w14:paraId="09E2DD4E" w14:textId="77777777" w:rsidR="06EC7AC6" w:rsidRPr="00287DFB" w:rsidRDefault="06EC7AC6" w:rsidP="00084BF8">
      <w:pPr>
        <w:jc w:val="both"/>
        <w:rPr>
          <w:sz w:val="20"/>
        </w:rPr>
      </w:pPr>
      <w:r w:rsidRPr="00287DFB">
        <w:rPr>
          <w:sz w:val="20"/>
        </w:rPr>
        <w:t xml:space="preserve">El agente de pago de las Obligaciones Negociables será aquél que se designe en el Suplemento de </w:t>
      </w:r>
      <w:r w:rsidRPr="00287DFB">
        <w:rPr>
          <w:sz w:val="20"/>
          <w:szCs w:val="20"/>
        </w:rPr>
        <w:t>Pr</w:t>
      </w:r>
      <w:r w:rsidR="00CA083D" w:rsidRPr="00287DFB">
        <w:rPr>
          <w:sz w:val="20"/>
          <w:szCs w:val="20"/>
        </w:rPr>
        <w:t>ecio</w:t>
      </w:r>
      <w:r w:rsidRPr="00287DFB">
        <w:rPr>
          <w:sz w:val="20"/>
        </w:rPr>
        <w:t xml:space="preserve"> aplicable a cada Clase y/o Serie de Obligaciones Negociables. Salvo que se designe a otra persona o entidad, en el Suplemento de </w:t>
      </w:r>
      <w:r w:rsidR="001D0FFB" w:rsidRPr="00287DFB">
        <w:rPr>
          <w:sz w:val="20"/>
          <w:szCs w:val="20"/>
        </w:rPr>
        <w:t>Pr</w:t>
      </w:r>
      <w:r w:rsidR="00CA083D" w:rsidRPr="00287DFB">
        <w:rPr>
          <w:sz w:val="20"/>
          <w:szCs w:val="20"/>
        </w:rPr>
        <w:t>ecio</w:t>
      </w:r>
      <w:r w:rsidRPr="00287DFB">
        <w:rPr>
          <w:sz w:val="20"/>
        </w:rPr>
        <w:t xml:space="preserve"> aplicable, el Agente de Pago será la Emisora, o en nombre de ésta, Caja de Valores.</w:t>
      </w:r>
    </w:p>
    <w:p w14:paraId="5F50A3D2" w14:textId="77777777" w:rsidR="06EC7AC6" w:rsidRPr="00287DFB" w:rsidRDefault="06EC7AC6" w:rsidP="00084BF8">
      <w:pPr>
        <w:jc w:val="both"/>
        <w:rPr>
          <w:sz w:val="20"/>
        </w:rPr>
      </w:pPr>
      <w:r w:rsidRPr="00287DFB">
        <w:rPr>
          <w:sz w:val="20"/>
        </w:rPr>
        <w:t xml:space="preserve"> </w:t>
      </w:r>
    </w:p>
    <w:p w14:paraId="33A988C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Registro y Depósito Colectivo</w:t>
      </w:r>
    </w:p>
    <w:p w14:paraId="09F0294F" w14:textId="77777777" w:rsidR="06EC7AC6" w:rsidRPr="00287DFB" w:rsidRDefault="06EC7AC6" w:rsidP="00084BF8">
      <w:pPr>
        <w:jc w:val="both"/>
        <w:rPr>
          <w:sz w:val="20"/>
        </w:rPr>
      </w:pPr>
      <w:r w:rsidRPr="00287DFB">
        <w:rPr>
          <w:sz w:val="20"/>
        </w:rPr>
        <w:t xml:space="preserve"> </w:t>
      </w:r>
    </w:p>
    <w:p w14:paraId="5D6D8354" w14:textId="77777777" w:rsidR="06EC7AC6" w:rsidRPr="00287DFB" w:rsidRDefault="06EC7AC6" w:rsidP="00084BF8">
      <w:pPr>
        <w:jc w:val="both"/>
        <w:rPr>
          <w:sz w:val="20"/>
        </w:rPr>
      </w:pPr>
      <w:r w:rsidRPr="00287DFB">
        <w:rPr>
          <w:sz w:val="20"/>
        </w:rPr>
        <w:t xml:space="preserve">En el caso de Obligaciones Negociables escriturales o de Obligaciones Negociables nominativas, el agente de registro podrá ser la Emisora, o en nombre de ésta, Caja de Valores o quien se designe en el Suplemento de </w:t>
      </w:r>
      <w:r w:rsidR="001D0FFB" w:rsidRPr="00287DFB">
        <w:rPr>
          <w:sz w:val="20"/>
          <w:szCs w:val="20"/>
        </w:rPr>
        <w:t>Pr</w:t>
      </w:r>
      <w:r w:rsidR="00CA083D" w:rsidRPr="00287DFB">
        <w:rPr>
          <w:sz w:val="20"/>
          <w:szCs w:val="20"/>
        </w:rPr>
        <w:t>ecio</w:t>
      </w:r>
      <w:r w:rsidRPr="00287DFB">
        <w:rPr>
          <w:sz w:val="20"/>
        </w:rPr>
        <w:t xml:space="preserve"> correspondiente, de acuerdo con la normativa aplicable. Podrá disponerse el depósito colectivo en Caja de Valores de las Obligaciones Negociables representadas en títulos cartulares definitivos o en certificados o títulos globales o en otra entidad de la República Argentina y/o del exterior que se especifique en el Suplemento de </w:t>
      </w:r>
      <w:r w:rsidR="001D0FFB" w:rsidRPr="00287DFB">
        <w:rPr>
          <w:sz w:val="20"/>
          <w:szCs w:val="20"/>
        </w:rPr>
        <w:t>Pr</w:t>
      </w:r>
      <w:r w:rsidR="00CA083D" w:rsidRPr="00287DFB">
        <w:rPr>
          <w:sz w:val="20"/>
          <w:szCs w:val="20"/>
        </w:rPr>
        <w:t>ecio</w:t>
      </w:r>
      <w:r w:rsidRPr="00287DFB">
        <w:rPr>
          <w:sz w:val="20"/>
        </w:rPr>
        <w:t xml:space="preserve"> correspondiente y que sea un depositario autorizado por las normas vigentes de la jurisdicción que corresponda.</w:t>
      </w:r>
    </w:p>
    <w:p w14:paraId="4D54203B" w14:textId="77777777" w:rsidR="06EC7AC6" w:rsidRPr="00287DFB" w:rsidRDefault="06EC7AC6" w:rsidP="00084BF8">
      <w:pPr>
        <w:jc w:val="both"/>
        <w:rPr>
          <w:sz w:val="20"/>
        </w:rPr>
      </w:pPr>
      <w:r w:rsidRPr="00287DFB">
        <w:rPr>
          <w:sz w:val="20"/>
        </w:rPr>
        <w:t xml:space="preserve"> </w:t>
      </w:r>
    </w:p>
    <w:p w14:paraId="2F6554CC"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Titularidad y Legitimación</w:t>
      </w:r>
    </w:p>
    <w:p w14:paraId="5D72D606" w14:textId="77777777" w:rsidR="06EC7AC6" w:rsidRPr="00287DFB" w:rsidRDefault="06EC7AC6" w:rsidP="00084BF8">
      <w:pPr>
        <w:jc w:val="both"/>
        <w:rPr>
          <w:sz w:val="20"/>
        </w:rPr>
      </w:pPr>
      <w:r w:rsidRPr="00287DFB">
        <w:rPr>
          <w:sz w:val="20"/>
        </w:rPr>
        <w:t xml:space="preserve"> </w:t>
      </w:r>
    </w:p>
    <w:p w14:paraId="19897BB3" w14:textId="77777777" w:rsidR="06EC7AC6" w:rsidRPr="00287DFB" w:rsidRDefault="06EC7AC6" w:rsidP="00084BF8">
      <w:pPr>
        <w:jc w:val="both"/>
        <w:rPr>
          <w:sz w:val="20"/>
        </w:rPr>
      </w:pPr>
      <w:r w:rsidRPr="00287DFB">
        <w:rPr>
          <w:sz w:val="20"/>
        </w:rPr>
        <w:t xml:space="preserve">En el caso de Obligaciones Negociables escriturales, la titularidad de las mismas resultará de la inscripción respectiva en el registro pertinente; en el caso de Obligaciones Negociables nominativas no endosables, de las anotaciones respectivas en los títulos y en el registro pertinente. Según lo previsto por el artículo 129 de la Ley de Mercado de Capitales, en el caso de Obligaciones Negociables escriturales, a solicitud del titular se expedirán comprobantes del saldo de cuenta para la transmisión de tales Obligaciones Negociables o constitución sobre ellas de derechos reales, y para la asistencia a asambleas o ejercicio de derechos de voto. La expedición de dichos comprobantes importará el bloqueo de la cuenta por 10 Días Hábiles o hasta el día siguiente a la fecha de celebración de la asamblea en que deba asistir y/o ejercer el derecho a voto. Asimismo, de acuerdo con lo dispuesto por el mencionado artículo 129 de la Ley de Mercado de Capitales, se podrán expedir comprobantes del saldo de cuenta de valores escriturales o comprobantes de los valores representados en certificados globales, según sea el caso, a efectos de legitimar al titular (o a la persona que tenga una participación en el certificado global en cuestión) para reclamar judicialmente, o ante jurisdicción arbitral (incluso mediante acción ejecutiva si correspondiere), presentar solicitudes de verificación de crédito o participar en procesos universales, para lo que será suficiente título dicho comprobante, sin necesidad de autenticación u otro requisito. Su expedición importará el bloqueo de la cuenta respectiva, sólo para inscribir actos de disposición por su titular, por un plazo de 30 Días Hábiles, salvo que el titular devuelva el comprobante o dentro de dicho plazo se reciba una orden de prórroga del bloqueo del juez o tribunal arbitral ante el cual el comprobante se hubiera hecho valer. En el caso de Obligaciones Negociables representadas en certificados globales, el bloqueo de la cuenta sólo afectará a los valores a los que se refieran los comprobantes y éstos serán emitidos por la entidad de la República Argentina o del exterior que administre el sistema de depósito colectivo en el cual aquellos certificados globales se encuentren inscriptos. Cuando entidades administradoras de sistemas de depósito colectivo tengan participaciones en certificados globales inscriptos en sistemas de depósito colectivo administrados por otra entidad, los comprobantes podrán ser emitidos directamente por las primeras. A menos que se disponga lo contrario en el Suplemento de </w:t>
      </w:r>
      <w:r w:rsidRPr="00287DFB">
        <w:rPr>
          <w:sz w:val="20"/>
          <w:szCs w:val="20"/>
        </w:rPr>
        <w:t>Pr</w:t>
      </w:r>
      <w:r w:rsidR="00CA083D" w:rsidRPr="00287DFB">
        <w:rPr>
          <w:sz w:val="20"/>
          <w:szCs w:val="20"/>
        </w:rPr>
        <w:t>ecio</w:t>
      </w:r>
      <w:r w:rsidRPr="00287DFB">
        <w:rPr>
          <w:sz w:val="20"/>
        </w:rPr>
        <w:t xml:space="preserve"> aplicable, la expedición de todos los comprobantes previstos en esta sección “</w:t>
      </w:r>
      <w:r w:rsidRPr="00287DFB">
        <w:rPr>
          <w:i/>
          <w:sz w:val="20"/>
        </w:rPr>
        <w:t>Titularidad y Legitimación</w:t>
      </w:r>
      <w:r w:rsidRPr="00287DFB">
        <w:rPr>
          <w:sz w:val="20"/>
        </w:rPr>
        <w:t>” será a costa de quienes los soliciten.</w:t>
      </w:r>
    </w:p>
    <w:p w14:paraId="4A5B3B7F" w14:textId="77777777" w:rsidR="06EC7AC6" w:rsidRPr="00287DFB" w:rsidRDefault="06EC7AC6" w:rsidP="00084BF8">
      <w:pPr>
        <w:jc w:val="both"/>
        <w:rPr>
          <w:sz w:val="20"/>
        </w:rPr>
      </w:pPr>
      <w:r w:rsidRPr="00287DFB">
        <w:rPr>
          <w:sz w:val="20"/>
        </w:rPr>
        <w:t xml:space="preserve"> </w:t>
      </w:r>
    </w:p>
    <w:p w14:paraId="29065D3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Transferencias</w:t>
      </w:r>
    </w:p>
    <w:p w14:paraId="7431E369" w14:textId="77777777" w:rsidR="06EC7AC6" w:rsidRPr="00287DFB" w:rsidRDefault="06EC7AC6" w:rsidP="00084BF8">
      <w:pPr>
        <w:jc w:val="both"/>
        <w:rPr>
          <w:sz w:val="20"/>
        </w:rPr>
      </w:pPr>
      <w:r w:rsidRPr="00287DFB">
        <w:rPr>
          <w:sz w:val="20"/>
        </w:rPr>
        <w:t xml:space="preserve"> </w:t>
      </w:r>
    </w:p>
    <w:p w14:paraId="38EE1F57" w14:textId="77777777" w:rsidR="06EC7AC6" w:rsidRPr="00287DFB" w:rsidRDefault="06EC7AC6" w:rsidP="00084BF8">
      <w:pPr>
        <w:jc w:val="both"/>
        <w:rPr>
          <w:sz w:val="20"/>
        </w:rPr>
      </w:pPr>
      <w:r w:rsidRPr="00287DFB">
        <w:rPr>
          <w:sz w:val="20"/>
        </w:rPr>
        <w:t xml:space="preserve">Las transferencias de Obligaciones Negociables depositadas en sistemas de depósito colectivo serán efectuadas de acuerdo con los procedimientos aplicables del depositario en cuestión, y respetando las normas vigentes. Las transferencias de Obligaciones Negociables escriturales serán efectuadas por los titulares registrales de acuerdo con los procedimientos aplicables del agente de registro en cuestión, y respetando las normas vigentes. Toda transmisión de Obligaciones Negociables nominativas o escriturales deberá notificarse por escrito a la Emisora o al agente de registro, según sea el caso, y surtirá efecto contra la Emisora y los terceros a partir de la fecha de su inscripción en los registros que correspondan. A menos que se disponga de otro modo en el Suplemento de </w:t>
      </w:r>
      <w:r w:rsidR="00D8520D" w:rsidRPr="00287DFB">
        <w:rPr>
          <w:sz w:val="20"/>
          <w:szCs w:val="20"/>
        </w:rPr>
        <w:t>Precio</w:t>
      </w:r>
      <w:r w:rsidR="00D8520D" w:rsidRPr="00287DFB">
        <w:rPr>
          <w:sz w:val="20"/>
        </w:rPr>
        <w:t xml:space="preserve"> aplicable</w:t>
      </w:r>
      <w:r w:rsidRPr="00287DFB">
        <w:rPr>
          <w:sz w:val="20"/>
        </w:rPr>
        <w:t>, la transferencia de Obligaciones Negociables nominativas no endosables representadas en títulos cartulares definitivos será efectuada por los titulares registrales mediante la entrega de los títulos en cuestión al correspondiente agente de registro, conjuntamente con una solicitud escrita, aceptable para dicho agente de registro, en la cual se solicite la transferencia de los mismos, en cuyo caso el agente de registro inscribirá la transferencia y entregará al nuevo titular registral los nuevos títulos cartulares definitivos debidamente firmados por la Emisora, en canje de los anteriores. Siempre y cuando la emisión de este tipo de títulos estuviera autorizada por las normas aplicables, las Obligaciones Negociables nominativas endosables se transmitirán por una cadena ininterrumpida de endosos (debiendo el endosatario, para ejercitar sus derechos, solicitar el registro correspondiente); y las Obligaciones Negociables al portador por la simple entrega de las mismas al nuevo tenedor. Actualmente, de acuerdo a dispuesto por la Ley de Nominatividad no pueden emitirse títulos al portador ni nominativos endosables. En relación con las Obligaciones Negociables escriturales, el artículo 130 de la Ley de Mercado de Capitales dispone que el tercero que adquiera a título oneroso valores negociables anotados en cuenta o escriturales de una persona que, según los asientos del registro correspondiente, aparezca legitimada para transmitirlos, no estará sujeto a reivindicación, a no ser que en el momento de la adquisición haya obrado de mala fe o con dolo.</w:t>
      </w:r>
    </w:p>
    <w:p w14:paraId="22353189" w14:textId="77777777" w:rsidR="06EC7AC6" w:rsidRPr="00287DFB" w:rsidRDefault="06EC7AC6" w:rsidP="00084BF8">
      <w:pPr>
        <w:jc w:val="both"/>
        <w:rPr>
          <w:sz w:val="20"/>
        </w:rPr>
      </w:pPr>
      <w:r w:rsidRPr="00287DFB">
        <w:rPr>
          <w:sz w:val="20"/>
        </w:rPr>
        <w:t xml:space="preserve"> </w:t>
      </w:r>
    </w:p>
    <w:p w14:paraId="6DBA21F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Derechos Reales y Gravámenes</w:t>
      </w:r>
    </w:p>
    <w:p w14:paraId="18B51E34" w14:textId="77777777" w:rsidR="06EC7AC6" w:rsidRPr="00287DFB" w:rsidRDefault="06EC7AC6" w:rsidP="00084BF8">
      <w:pPr>
        <w:jc w:val="both"/>
        <w:rPr>
          <w:sz w:val="20"/>
        </w:rPr>
      </w:pPr>
      <w:r w:rsidRPr="00287DFB">
        <w:rPr>
          <w:sz w:val="20"/>
        </w:rPr>
        <w:t xml:space="preserve"> </w:t>
      </w:r>
    </w:p>
    <w:p w14:paraId="775469E8" w14:textId="77777777" w:rsidR="06EC7AC6" w:rsidRPr="00287DFB" w:rsidRDefault="06EC7AC6" w:rsidP="00084BF8">
      <w:pPr>
        <w:jc w:val="both"/>
        <w:rPr>
          <w:sz w:val="20"/>
        </w:rPr>
      </w:pPr>
      <w:r w:rsidRPr="00287DFB">
        <w:rPr>
          <w:sz w:val="20"/>
        </w:rPr>
        <w:t>Toda creación, emisión, transmisión o constitución de derechos reales sobre las Obligaciones Negociables, gravamen, medida precautoria y cualquier otra afectación de los derechos conferidos por las Obligaciones Negociables serán notificados a la Emisora o al agente de registro, según sea el caso, y serán anotados en los registros que correspondan y surtirán efectos frente a la Emisora y los terceros desde la fecha de tal inscripción. Asimismo, se anotará en el dorso de los títulos cartulares definitivos representativos de Obligaciones Negociables nominativas, todo derecho real que grave tales Obligaciones Negociables.</w:t>
      </w:r>
    </w:p>
    <w:p w14:paraId="7C6FF23F" w14:textId="77777777" w:rsidR="06EC7AC6" w:rsidRPr="00287DFB" w:rsidRDefault="06EC7AC6" w:rsidP="00084BF8">
      <w:pPr>
        <w:jc w:val="both"/>
        <w:rPr>
          <w:sz w:val="20"/>
        </w:rPr>
      </w:pPr>
      <w:r w:rsidRPr="00287DFB">
        <w:rPr>
          <w:sz w:val="20"/>
        </w:rPr>
        <w:t xml:space="preserve"> </w:t>
      </w:r>
    </w:p>
    <w:p w14:paraId="6DAD5C96"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Reemplazo</w:t>
      </w:r>
    </w:p>
    <w:p w14:paraId="2EC5D084" w14:textId="77777777" w:rsidR="06EC7AC6" w:rsidRPr="00287DFB" w:rsidRDefault="06EC7AC6" w:rsidP="00084BF8">
      <w:pPr>
        <w:jc w:val="both"/>
        <w:rPr>
          <w:sz w:val="20"/>
        </w:rPr>
      </w:pPr>
      <w:r w:rsidRPr="00287DFB">
        <w:rPr>
          <w:sz w:val="20"/>
        </w:rPr>
        <w:t xml:space="preserve"> </w:t>
      </w:r>
    </w:p>
    <w:p w14:paraId="75DD32B0" w14:textId="77777777" w:rsidR="06EC7AC6" w:rsidRPr="00287DFB" w:rsidRDefault="06EC7AC6" w:rsidP="00084BF8">
      <w:pPr>
        <w:jc w:val="both"/>
        <w:rPr>
          <w:sz w:val="20"/>
        </w:rPr>
      </w:pPr>
      <w:r w:rsidRPr="00287DFB">
        <w:rPr>
          <w:sz w:val="20"/>
        </w:rPr>
        <w:t xml:space="preserve">En el supuesto de que cualquier certificado global o título cartular definitivo sea dañado y/o mutilado, o se encuentre aparentemente destruido, extraviado, hurtado o robado, el titular o portador legítimo debe denunciar el hecho mediante nota con firma certificada por notario o presentada personalmente ante la autoridad pública de control o una entidad en que se negocien los valores negociables, en su caso con copia al agente de registro designado. Junto con la denuncia el titular legitimado debe acompañar una suma suficiente para satisfacer los gastos de publicación y correspondencia. La denuncia deberá cumplir con los requisitos del artículo 1855 del Código Civil y Comercial de la Nación. La Emisora (o la entidad ante quien se presente tal denuncia) suspenderá de inmediato los efectos de los valores denunciados con respecto a terceros, bajo responsabilidad del peticionante, y entregará al denunciante constancia de su presentación y de la suspensión dispuesta. Dentro de los diez días de recibida la denuncia, la Emisora se comunicará con el denunciante respecto a las observaciones que podría tener sobre el contenido de la denuncia o su verosimilitud. Seguidamente, la </w:t>
      </w:r>
      <w:r w:rsidR="00D8520D" w:rsidRPr="00287DFB">
        <w:rPr>
          <w:sz w:val="20"/>
          <w:szCs w:val="20"/>
        </w:rPr>
        <w:t>Compañía</w:t>
      </w:r>
      <w:r w:rsidRPr="00287DFB">
        <w:rPr>
          <w:sz w:val="20"/>
        </w:rPr>
        <w:t xml:space="preserve"> publicará en el Boletín Oficial y en uno de los diarios de mayor circulación en la República, por un día, un aviso que debe contener el nombre, documento de identidad y domicilio especial del denunciante, así como los datos necesarios para la identificación de los valores negociables comprendidos, e incluir la especie, numeración, valor nominal y cupón corriente de los valores negociables, en su caso y la citación a quienes se crean con derecho a ellos para que deduzcan oposición, dentro de los sesenta días. Las publicaciones serán diligenciadas por la Emisora dentro del día hábil siguiente a la presentación de la denuncia. Adicionalmente a las mencionadas publicaciones, la Emisora (o la entidad ante la cual se hubiese presentado la denuncia) comunicará la denuncia a los mercados autorizados en los cuales se negocien los valores negociables y a la CNV. Pasados sesenta días desde la publicación, la Emisora entregará un certificado del valor negociable definitivo, en el caso que sean nominativos no endosables, o caso contrario, un certificado provisorio, siempre que no se presente ninguna de las circunstancias previstas en el artículo 1861 del Código Civil y Comercial de la Nación. En caso de que al denunciante le fuere denegada la expedición del certificado provisorio, la Emisora deberá notificar a aquél de manera fehaciente. El denunciante podrá en tal caso reclamar dicho certificado vía judicial en los términos del artículo 1.862 y concordantes del Código Civil y Comercial de la Nación. Los títulos emitidos en virtud de cualquier reemplazo bajo esta sección serán obligaciones válidas de la Emisora y evidenciarán la misma deuda y tendrán derecho a los mismos beneficios que los títulos reemplazados. En todos los casos, los nuevos títulos serán entregados en las oficinas de la Emisora o del agente de registro correspondiente, en su caso, que se detalle en el presente Prospecto o en el Suplemento de </w:t>
      </w:r>
      <w:r w:rsidR="00151CEB" w:rsidRPr="00287DFB">
        <w:rPr>
          <w:sz w:val="20"/>
          <w:szCs w:val="20"/>
        </w:rPr>
        <w:t>Precio</w:t>
      </w:r>
      <w:r w:rsidRPr="00287DFB">
        <w:rPr>
          <w:sz w:val="20"/>
        </w:rPr>
        <w:t xml:space="preserve"> aplicable. Los gastos y costos derivados de la realización de cualquier reemplazo de Obligaciones Negociables bajo esta sección, incluyendo el pago de las sumas suficientes para cubrir cualquier impuesto, tasa, contribución y/u otra carga gubernamental presente o futura de cualquier naturaleza, serán soportados por quien solicite el reemplazo en cuestión o conforme se especifique en el Suplemento de </w:t>
      </w:r>
      <w:r w:rsidR="00151CEB" w:rsidRPr="00287DFB">
        <w:rPr>
          <w:sz w:val="20"/>
          <w:szCs w:val="20"/>
        </w:rPr>
        <w:t>Precio</w:t>
      </w:r>
      <w:r w:rsidRPr="00287DFB">
        <w:rPr>
          <w:sz w:val="20"/>
        </w:rPr>
        <w:t xml:space="preserve"> correspondiente.</w:t>
      </w:r>
    </w:p>
    <w:p w14:paraId="41EE88DE" w14:textId="77777777" w:rsidR="06EC7AC6" w:rsidRPr="00287DFB" w:rsidRDefault="06EC7AC6" w:rsidP="00084BF8">
      <w:pPr>
        <w:jc w:val="both"/>
        <w:rPr>
          <w:sz w:val="20"/>
        </w:rPr>
      </w:pPr>
      <w:r w:rsidRPr="00287DFB">
        <w:rPr>
          <w:sz w:val="20"/>
        </w:rPr>
        <w:t xml:space="preserve"> </w:t>
      </w:r>
    </w:p>
    <w:p w14:paraId="77057B18"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Listado y Negociación</w:t>
      </w:r>
    </w:p>
    <w:p w14:paraId="28504EBE" w14:textId="77777777" w:rsidR="06EC7AC6" w:rsidRPr="00287DFB" w:rsidRDefault="06EC7AC6" w:rsidP="00084BF8">
      <w:pPr>
        <w:jc w:val="both"/>
        <w:rPr>
          <w:sz w:val="20"/>
        </w:rPr>
      </w:pPr>
      <w:r w:rsidRPr="00287DFB">
        <w:rPr>
          <w:sz w:val="20"/>
        </w:rPr>
        <w:t xml:space="preserve"> </w:t>
      </w:r>
    </w:p>
    <w:p w14:paraId="2BE98ECA" w14:textId="77777777" w:rsidR="06EC7AC6" w:rsidRPr="00287DFB" w:rsidRDefault="00B6320B" w:rsidP="00084BF8">
      <w:pPr>
        <w:jc w:val="both"/>
        <w:rPr>
          <w:sz w:val="20"/>
        </w:rPr>
      </w:pPr>
      <w:r w:rsidRPr="00287DFB">
        <w:rPr>
          <w:sz w:val="20"/>
          <w:szCs w:val="20"/>
        </w:rPr>
        <w:t>Las</w:t>
      </w:r>
      <w:r w:rsidRPr="00287DFB">
        <w:rPr>
          <w:sz w:val="20"/>
        </w:rPr>
        <w:t xml:space="preserve"> Obligaciones Negociables</w:t>
      </w:r>
      <w:r w:rsidRPr="00287DFB">
        <w:rPr>
          <w:sz w:val="20"/>
          <w:szCs w:val="20"/>
        </w:rPr>
        <w:t xml:space="preserve"> serán listadas en ByMA, y/o </w:t>
      </w:r>
      <w:r w:rsidRPr="00287DFB">
        <w:rPr>
          <w:sz w:val="20"/>
        </w:rPr>
        <w:t xml:space="preserve">en </w:t>
      </w:r>
      <w:r w:rsidRPr="00287DFB">
        <w:rPr>
          <w:sz w:val="20"/>
          <w:szCs w:val="20"/>
        </w:rPr>
        <w:t>aquellos otros</w:t>
      </w:r>
      <w:r w:rsidRPr="00287DFB">
        <w:rPr>
          <w:sz w:val="20"/>
        </w:rPr>
        <w:t xml:space="preserve"> mercados autorizados </w:t>
      </w:r>
      <w:r w:rsidRPr="00287DFB">
        <w:rPr>
          <w:sz w:val="20"/>
          <w:szCs w:val="20"/>
        </w:rPr>
        <w:t>donde se solicitare tal autorización, tal como el MAE, o en cualquier otro mercado autorizado del país y/o del</w:t>
      </w:r>
      <w:r w:rsidRPr="00287DFB">
        <w:rPr>
          <w:sz w:val="20"/>
        </w:rPr>
        <w:t xml:space="preserve"> exterior</w:t>
      </w:r>
      <w:r w:rsidRPr="00287DFB">
        <w:rPr>
          <w:sz w:val="20"/>
          <w:szCs w:val="20"/>
        </w:rPr>
        <w:t xml:space="preserve"> conforme</w:t>
      </w:r>
      <w:r w:rsidRPr="00287DFB">
        <w:rPr>
          <w:sz w:val="20"/>
        </w:rPr>
        <w:t xml:space="preserve"> se </w:t>
      </w:r>
      <w:r w:rsidRPr="00287DFB">
        <w:rPr>
          <w:sz w:val="20"/>
          <w:szCs w:val="20"/>
        </w:rPr>
        <w:t>determine</w:t>
      </w:r>
      <w:r w:rsidRPr="00287DFB">
        <w:rPr>
          <w:sz w:val="20"/>
        </w:rPr>
        <w:t xml:space="preserve"> en </w:t>
      </w:r>
      <w:r w:rsidRPr="00287DFB">
        <w:rPr>
          <w:sz w:val="20"/>
          <w:szCs w:val="20"/>
        </w:rPr>
        <w:t>el</w:t>
      </w:r>
      <w:r w:rsidRPr="00287DFB">
        <w:rPr>
          <w:sz w:val="20"/>
        </w:rPr>
        <w:t xml:space="preserve"> Suplemento de </w:t>
      </w:r>
      <w:r w:rsidRPr="00287DFB">
        <w:rPr>
          <w:sz w:val="20"/>
          <w:szCs w:val="20"/>
        </w:rPr>
        <w:t>Precio aplicable.</w:t>
      </w:r>
      <w:r w:rsidR="06EC7AC6" w:rsidRPr="00287DFB">
        <w:rPr>
          <w:sz w:val="20"/>
        </w:rPr>
        <w:t xml:space="preserve"> </w:t>
      </w:r>
    </w:p>
    <w:p w14:paraId="3A17A4F7" w14:textId="77777777" w:rsidR="00C85506" w:rsidRPr="00287DFB" w:rsidRDefault="00C85506" w:rsidP="00084BF8">
      <w:pPr>
        <w:jc w:val="both"/>
        <w:rPr>
          <w:sz w:val="20"/>
        </w:rPr>
      </w:pPr>
    </w:p>
    <w:p w14:paraId="38205972"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Intereses</w:t>
      </w:r>
    </w:p>
    <w:p w14:paraId="4C14295A" w14:textId="77777777" w:rsidR="06EC7AC6" w:rsidRPr="00287DFB" w:rsidRDefault="06EC7AC6" w:rsidP="00084BF8">
      <w:pPr>
        <w:jc w:val="both"/>
        <w:rPr>
          <w:sz w:val="20"/>
        </w:rPr>
      </w:pPr>
      <w:r w:rsidRPr="00287DFB">
        <w:rPr>
          <w:sz w:val="20"/>
        </w:rPr>
        <w:t xml:space="preserve"> </w:t>
      </w:r>
    </w:p>
    <w:p w14:paraId="3C8351B7" w14:textId="77777777" w:rsidR="06EC7AC6" w:rsidRPr="00287DFB" w:rsidRDefault="06EC7AC6" w:rsidP="00084BF8">
      <w:pPr>
        <w:jc w:val="both"/>
        <w:rPr>
          <w:sz w:val="20"/>
        </w:rPr>
      </w:pPr>
      <w:r w:rsidRPr="00287DFB">
        <w:rPr>
          <w:sz w:val="20"/>
        </w:rPr>
        <w:t xml:space="preserve">Las Obligaciones Negociables podrán, conforme se especifique en el Suplemento de </w:t>
      </w:r>
      <w:r w:rsidR="00151CEB" w:rsidRPr="00287DFB">
        <w:rPr>
          <w:sz w:val="20"/>
          <w:szCs w:val="20"/>
        </w:rPr>
        <w:t>Precio</w:t>
      </w:r>
      <w:r w:rsidRPr="00287DFB">
        <w:rPr>
          <w:sz w:val="20"/>
        </w:rPr>
        <w:t xml:space="preserve"> aplicable: (i) devengar intereses a una tasa fija o a una tasa flotante o variable determinada mediante referencia a una o más tasas básicas, índices o fórmulas que se especifiquen en el Suplemento de </w:t>
      </w:r>
      <w:r w:rsidR="00151CEB" w:rsidRPr="00287DFB">
        <w:rPr>
          <w:sz w:val="20"/>
          <w:szCs w:val="20"/>
        </w:rPr>
        <w:t>Precio</w:t>
      </w:r>
      <w:r w:rsidRPr="00287DFB">
        <w:rPr>
          <w:sz w:val="20"/>
        </w:rPr>
        <w:t xml:space="preserve"> aplicable, que podrá ser ajustada mediante la adición o sustracción de un margen y/o multiplicación por el multiplicador del margen, (ii) emitirse sobre una base totalmente descontada y no devengar intereses, o (iii) cualquier combinación de las alternativas anteriores. En cualquier Clase y/o Serie se podrá establecer un rendimiento creciente, decreciente, así como rendimientos máximos y/o mínimos.</w:t>
      </w:r>
    </w:p>
    <w:p w14:paraId="14E2A22A" w14:textId="77777777" w:rsidR="06EC7AC6" w:rsidRPr="00287DFB" w:rsidRDefault="06EC7AC6" w:rsidP="00084BF8">
      <w:pPr>
        <w:jc w:val="both"/>
        <w:rPr>
          <w:sz w:val="20"/>
        </w:rPr>
      </w:pPr>
      <w:r w:rsidRPr="00287DFB">
        <w:rPr>
          <w:sz w:val="20"/>
        </w:rPr>
        <w:t xml:space="preserve"> </w:t>
      </w:r>
    </w:p>
    <w:p w14:paraId="5573E013" w14:textId="77777777" w:rsidR="06EC7AC6" w:rsidRPr="00287DFB" w:rsidRDefault="06EC7AC6" w:rsidP="00084BF8">
      <w:pPr>
        <w:jc w:val="both"/>
        <w:rPr>
          <w:sz w:val="20"/>
        </w:rPr>
      </w:pPr>
      <w:r w:rsidRPr="00287DFB">
        <w:rPr>
          <w:sz w:val="20"/>
        </w:rPr>
        <w:t xml:space="preserve">Las Obligaciones Negociables devengarán intereses a partir de la Fecha de Emisión o a partir de la fecha que se especifique en el Suplemento de </w:t>
      </w:r>
      <w:r w:rsidR="00151CEB" w:rsidRPr="00287DFB">
        <w:rPr>
          <w:sz w:val="20"/>
          <w:szCs w:val="20"/>
        </w:rPr>
        <w:t>Precio</w:t>
      </w:r>
      <w:r w:rsidRPr="00287DFB">
        <w:rPr>
          <w:sz w:val="20"/>
        </w:rPr>
        <w:t xml:space="preserve"> aplicable, hasta que el monto de capital correspondiente sea pagado o puesto a disposición para el pago y hasta la fecha en la cual se hayan pagado los intereses sobre dichas Obligaciones Negociables, conforme se especifique en el Suplemento de </w:t>
      </w:r>
      <w:r w:rsidR="00151CEB" w:rsidRPr="00287DFB">
        <w:rPr>
          <w:sz w:val="20"/>
          <w:szCs w:val="20"/>
        </w:rPr>
        <w:t>Precio</w:t>
      </w:r>
      <w:r w:rsidRPr="00287DFB">
        <w:rPr>
          <w:sz w:val="20"/>
        </w:rPr>
        <w:t xml:space="preserve"> aplicable, de conformidad con la fórmula de tasa de interés indicada en el Suplemento de </w:t>
      </w:r>
      <w:r w:rsidR="00151CEB" w:rsidRPr="00287DFB">
        <w:rPr>
          <w:sz w:val="20"/>
          <w:szCs w:val="20"/>
        </w:rPr>
        <w:t>Precio</w:t>
      </w:r>
      <w:r w:rsidRPr="00287DFB">
        <w:rPr>
          <w:sz w:val="20"/>
        </w:rPr>
        <w:t xml:space="preserve"> aplicable. Los intereses serán pagaderos en cada fecha de pago de intereses que se indique en el Suplemento de </w:t>
      </w:r>
      <w:r w:rsidR="00151CEB" w:rsidRPr="00287DFB">
        <w:rPr>
          <w:sz w:val="20"/>
          <w:szCs w:val="20"/>
        </w:rPr>
        <w:t>Precio</w:t>
      </w:r>
      <w:r w:rsidRPr="00287DFB">
        <w:rPr>
          <w:sz w:val="20"/>
        </w:rPr>
        <w:t xml:space="preserve"> aplicable y/o la fecha de vencimiento establecida en el Suplemento de </w:t>
      </w:r>
      <w:r w:rsidR="00151CEB" w:rsidRPr="00287DFB">
        <w:rPr>
          <w:sz w:val="20"/>
          <w:szCs w:val="20"/>
        </w:rPr>
        <w:t>Precio</w:t>
      </w:r>
      <w:r w:rsidRPr="00287DFB">
        <w:rPr>
          <w:sz w:val="20"/>
        </w:rPr>
        <w:t xml:space="preserve"> para las Obligaciones Negociables de que se trate.</w:t>
      </w:r>
    </w:p>
    <w:p w14:paraId="5968294B" w14:textId="77777777" w:rsidR="06EC7AC6" w:rsidRPr="00287DFB" w:rsidRDefault="06EC7AC6" w:rsidP="00084BF8">
      <w:pPr>
        <w:jc w:val="both"/>
        <w:rPr>
          <w:sz w:val="20"/>
        </w:rPr>
      </w:pPr>
      <w:r w:rsidRPr="00287DFB">
        <w:rPr>
          <w:sz w:val="20"/>
        </w:rPr>
        <w:t xml:space="preserve"> </w:t>
      </w:r>
    </w:p>
    <w:p w14:paraId="0C050DC6" w14:textId="77777777" w:rsidR="06EC7AC6" w:rsidRPr="00287DFB" w:rsidRDefault="06EC7AC6" w:rsidP="00084BF8">
      <w:pPr>
        <w:jc w:val="both"/>
        <w:rPr>
          <w:sz w:val="20"/>
        </w:rPr>
      </w:pPr>
      <w:r w:rsidRPr="00287DFB">
        <w:rPr>
          <w:sz w:val="20"/>
        </w:rPr>
        <w:t xml:space="preserve">La tasa de interés establecida podrá ser recalculada diaria, mensual, anualmente y/o conforme se especifique en el Suplemento de </w:t>
      </w:r>
      <w:r w:rsidR="00151CEB" w:rsidRPr="00287DFB">
        <w:rPr>
          <w:sz w:val="20"/>
          <w:szCs w:val="20"/>
        </w:rPr>
        <w:t>Precio</w:t>
      </w:r>
      <w:r w:rsidRPr="00287DFB">
        <w:rPr>
          <w:sz w:val="20"/>
        </w:rPr>
        <w:t xml:space="preserve"> aplicable. A dichos fines, podrá designarse uno o más agentes de cálculo.</w:t>
      </w:r>
    </w:p>
    <w:p w14:paraId="38EE0B25" w14:textId="77777777" w:rsidR="06EC7AC6" w:rsidRPr="00287DFB" w:rsidRDefault="06EC7AC6" w:rsidP="00084BF8">
      <w:pPr>
        <w:jc w:val="both"/>
        <w:rPr>
          <w:sz w:val="20"/>
        </w:rPr>
      </w:pPr>
      <w:r w:rsidRPr="00287DFB">
        <w:rPr>
          <w:sz w:val="20"/>
        </w:rPr>
        <w:t xml:space="preserve"> </w:t>
      </w:r>
    </w:p>
    <w:p w14:paraId="1F2E5659" w14:textId="77777777" w:rsidR="06EC7AC6" w:rsidRPr="00287DFB" w:rsidRDefault="06EC7AC6" w:rsidP="00084BF8">
      <w:pPr>
        <w:jc w:val="both"/>
        <w:rPr>
          <w:sz w:val="20"/>
        </w:rPr>
      </w:pPr>
      <w:r w:rsidRPr="00287DFB">
        <w:rPr>
          <w:sz w:val="20"/>
        </w:rPr>
        <w:t xml:space="preserve">Los intereses sobre las Obligaciones Negociables podrán ser calculados sobre la base de un año de 360 días compuesto por 12 meses de 30 días cada uno y, en el caso de un mes incompleto, el número de días transcurridos, o sobre la base de un año de 365 días (cantidad de días transcurridos/365), o según sea indicado en el Suplemento de </w:t>
      </w:r>
      <w:r w:rsidR="00D8520D" w:rsidRPr="00287DFB">
        <w:rPr>
          <w:sz w:val="20"/>
          <w:szCs w:val="20"/>
        </w:rPr>
        <w:t>Precio</w:t>
      </w:r>
      <w:r w:rsidR="00D8520D" w:rsidRPr="00287DFB">
        <w:rPr>
          <w:sz w:val="20"/>
        </w:rPr>
        <w:t xml:space="preserve"> aplicable</w:t>
      </w:r>
      <w:r w:rsidRPr="00287DFB">
        <w:rPr>
          <w:sz w:val="20"/>
        </w:rPr>
        <w:t>.</w:t>
      </w:r>
    </w:p>
    <w:p w14:paraId="4FB347E2" w14:textId="77777777" w:rsidR="06EC7AC6" w:rsidRPr="00287DFB" w:rsidRDefault="06EC7AC6" w:rsidP="00084BF8">
      <w:pPr>
        <w:jc w:val="both"/>
        <w:rPr>
          <w:sz w:val="20"/>
        </w:rPr>
      </w:pPr>
      <w:r w:rsidRPr="00287DFB">
        <w:rPr>
          <w:sz w:val="20"/>
        </w:rPr>
        <w:t xml:space="preserve"> </w:t>
      </w:r>
    </w:p>
    <w:p w14:paraId="2BD981BE" w14:textId="77777777" w:rsidR="06EC7AC6" w:rsidRPr="00287DFB" w:rsidRDefault="06EC7AC6" w:rsidP="00084BF8">
      <w:pPr>
        <w:jc w:val="both"/>
        <w:rPr>
          <w:sz w:val="20"/>
        </w:rPr>
      </w:pPr>
      <w:r w:rsidRPr="00287DFB">
        <w:rPr>
          <w:sz w:val="20"/>
        </w:rPr>
        <w:t xml:space="preserve">El monto de capital adeudado bajo cada Clase y/o Serie de Obligaciones Negociables dejará de devengar intereses (en su caso) a partir de su respectivo vencimiento o de la fecha de rescate salvo que, ante la debida presentación del mismo, el pago del capital fuera incorrectamente retenido o denegado. Si la totalidad o una parte del monto de capital de una Clase y/o Serie de Obligaciones Negociables no fuera pagada a su vencimiento, dicho monto de capital vencido continuará devengando intereses a la tasa de interés especificada en el Suplemento de </w:t>
      </w:r>
      <w:r w:rsidR="001D0FFB" w:rsidRPr="00287DFB">
        <w:rPr>
          <w:sz w:val="20"/>
          <w:szCs w:val="20"/>
        </w:rPr>
        <w:t>Pr</w:t>
      </w:r>
      <w:r w:rsidR="00151CEB" w:rsidRPr="00287DFB">
        <w:rPr>
          <w:sz w:val="20"/>
          <w:szCs w:val="20"/>
        </w:rPr>
        <w:t>ecio</w:t>
      </w:r>
      <w:r w:rsidRPr="00287DFB">
        <w:rPr>
          <w:sz w:val="20"/>
        </w:rPr>
        <w:t xml:space="preserve"> aplicable hasta que se haya efectuado el pago del mismo.</w:t>
      </w:r>
    </w:p>
    <w:p w14:paraId="52532B4B" w14:textId="77777777" w:rsidR="06EC7AC6" w:rsidRPr="00287DFB" w:rsidRDefault="06EC7AC6" w:rsidP="00084BF8">
      <w:pPr>
        <w:jc w:val="both"/>
        <w:rPr>
          <w:sz w:val="20"/>
        </w:rPr>
      </w:pPr>
      <w:r w:rsidRPr="00287DFB">
        <w:rPr>
          <w:sz w:val="20"/>
        </w:rPr>
        <w:t xml:space="preserve"> </w:t>
      </w:r>
    </w:p>
    <w:p w14:paraId="5BB0AAD8" w14:textId="77777777" w:rsidR="06EC7AC6" w:rsidRPr="00287DFB" w:rsidRDefault="06EC7AC6" w:rsidP="00084BF8">
      <w:pPr>
        <w:jc w:val="both"/>
        <w:rPr>
          <w:sz w:val="20"/>
        </w:rPr>
      </w:pPr>
      <w:r w:rsidRPr="00287DFB">
        <w:rPr>
          <w:sz w:val="20"/>
        </w:rPr>
        <w:t xml:space="preserve">Todos los pagos que la Emisora deba realizar en virtud de las Obligaciones Negociables se efectuarán en la/s moneda/s en que se emitan la Obligaciones Negociables, o de acuerdo al procedimiento previsto en el Suplemento de </w:t>
      </w:r>
      <w:r w:rsidR="001D0FFB" w:rsidRPr="00287DFB">
        <w:rPr>
          <w:sz w:val="20"/>
          <w:szCs w:val="20"/>
        </w:rPr>
        <w:t>Pr</w:t>
      </w:r>
      <w:r w:rsidR="00151CEB" w:rsidRPr="00287DFB">
        <w:rPr>
          <w:sz w:val="20"/>
          <w:szCs w:val="20"/>
        </w:rPr>
        <w:t>ecio</w:t>
      </w:r>
      <w:r w:rsidRPr="00287DFB">
        <w:rPr>
          <w:sz w:val="20"/>
        </w:rPr>
        <w:t xml:space="preserve"> correspondiente y de acuerdo con los procedimientos del agente de pago designado. En el supuesto de Obligaciones Negociables pagaderas en una moneda que no sea Pesos, los pagos serán efectuados en la moneda</w:t>
      </w:r>
      <w:r w:rsidR="00151CEB" w:rsidRPr="00287DFB">
        <w:rPr>
          <w:sz w:val="20"/>
          <w:szCs w:val="20"/>
        </w:rPr>
        <w:t xml:space="preserve"> </w:t>
      </w:r>
      <w:r w:rsidR="00D8520D" w:rsidRPr="00287DFB">
        <w:rPr>
          <w:sz w:val="20"/>
        </w:rPr>
        <w:t>determinada</w:t>
      </w:r>
      <w:r w:rsidRPr="00287DFB">
        <w:rPr>
          <w:sz w:val="20"/>
        </w:rPr>
        <w:t xml:space="preserve">, respetando las normas que pudieran resultar aplicables. Los pagos a realizarse en relación con las Obligaciones Negociables en concepto de capital, intereses, Montos Adicionales (según se define más adelante) y/o cualquier otro monto, deberán ser realizados en las fechas que se establezcan en el Suplemento de </w:t>
      </w:r>
      <w:r w:rsidRPr="00287DFB">
        <w:rPr>
          <w:sz w:val="20"/>
          <w:szCs w:val="20"/>
        </w:rPr>
        <w:t>Pr</w:t>
      </w:r>
      <w:r w:rsidR="00151CEB" w:rsidRPr="00287DFB">
        <w:rPr>
          <w:sz w:val="20"/>
          <w:szCs w:val="20"/>
        </w:rPr>
        <w:t>ecio</w:t>
      </w:r>
      <w:r w:rsidRPr="00287DFB">
        <w:rPr>
          <w:sz w:val="20"/>
        </w:rPr>
        <w:t xml:space="preserve"> correspondiente, salvo que se incluya una disposición en contrario.</w:t>
      </w:r>
    </w:p>
    <w:p w14:paraId="23970F11" w14:textId="77777777" w:rsidR="06EC7AC6" w:rsidRPr="00287DFB" w:rsidRDefault="06EC7AC6" w:rsidP="00084BF8">
      <w:pPr>
        <w:jc w:val="both"/>
        <w:rPr>
          <w:sz w:val="20"/>
        </w:rPr>
      </w:pPr>
      <w:r w:rsidRPr="00287DFB">
        <w:rPr>
          <w:sz w:val="20"/>
        </w:rPr>
        <w:t xml:space="preserve"> </w:t>
      </w:r>
    </w:p>
    <w:p w14:paraId="7529B68B" w14:textId="77777777" w:rsidR="06EC7AC6" w:rsidRPr="00287DFB" w:rsidRDefault="06EC7AC6" w:rsidP="00084BF8">
      <w:pPr>
        <w:jc w:val="both"/>
        <w:rPr>
          <w:sz w:val="20"/>
        </w:rPr>
      </w:pPr>
      <w:r w:rsidRPr="00287DFB">
        <w:rPr>
          <w:sz w:val="20"/>
        </w:rPr>
        <w:t xml:space="preserve">Según se establezca en el Suplemento de </w:t>
      </w:r>
      <w:r w:rsidRPr="00287DFB">
        <w:rPr>
          <w:sz w:val="20"/>
          <w:szCs w:val="20"/>
        </w:rPr>
        <w:t>Pr</w:t>
      </w:r>
      <w:r w:rsidR="00151CEB" w:rsidRPr="00287DFB">
        <w:rPr>
          <w:sz w:val="20"/>
          <w:szCs w:val="20"/>
        </w:rPr>
        <w:t>ecio</w:t>
      </w:r>
      <w:r w:rsidRPr="00287DFB">
        <w:rPr>
          <w:sz w:val="20"/>
        </w:rPr>
        <w:t>, los pagos de intereses de las Obligaciones Negociables en relación con cualquier fecha de pago de intereses incluirán los intereses devengados hasta dicha fecha de pago de intereses exclusive.</w:t>
      </w:r>
    </w:p>
    <w:p w14:paraId="5C4CFB9D" w14:textId="77777777" w:rsidR="06EC7AC6" w:rsidRPr="00287DFB" w:rsidRDefault="06EC7AC6" w:rsidP="00084BF8">
      <w:pPr>
        <w:jc w:val="both"/>
        <w:rPr>
          <w:sz w:val="20"/>
        </w:rPr>
      </w:pPr>
      <w:r w:rsidRPr="00287DFB">
        <w:rPr>
          <w:sz w:val="20"/>
        </w:rPr>
        <w:t xml:space="preserve"> </w:t>
      </w:r>
    </w:p>
    <w:p w14:paraId="105D9F76" w14:textId="77777777" w:rsidR="06EC7AC6" w:rsidRPr="00287DFB" w:rsidRDefault="06EC7AC6" w:rsidP="00084BF8">
      <w:pPr>
        <w:jc w:val="both"/>
        <w:rPr>
          <w:sz w:val="20"/>
        </w:rPr>
      </w:pPr>
      <w:r w:rsidRPr="00287DFB">
        <w:rPr>
          <w:sz w:val="20"/>
        </w:rPr>
        <w:t xml:space="preserve">Los intereses y el capital, en su caso, (pagadero en una fecha distinta del vencimiento o por caducidad anticipada de plazos o rescate) serán pagaderos a la persona a cuyo nombre se encuentren registradas las Obligaciones Negociables de que se trate al cierre de las operaciones en el Día Hábil inmediato anterior a cada fecha de pago de intereses o capital, o en aquella otra fecha que se indique en el respectivo Suplemento de </w:t>
      </w:r>
      <w:r w:rsidR="00884168" w:rsidRPr="00287DFB">
        <w:rPr>
          <w:sz w:val="20"/>
          <w:szCs w:val="20"/>
        </w:rPr>
        <w:t>Precio</w:t>
      </w:r>
      <w:r w:rsidRPr="00287DFB">
        <w:rPr>
          <w:sz w:val="20"/>
        </w:rPr>
        <w:t>.</w:t>
      </w:r>
    </w:p>
    <w:p w14:paraId="72BB3B25" w14:textId="77777777" w:rsidR="06EC7AC6" w:rsidRPr="00287DFB" w:rsidRDefault="06EC7AC6" w:rsidP="00084BF8">
      <w:pPr>
        <w:jc w:val="both"/>
        <w:rPr>
          <w:sz w:val="20"/>
        </w:rPr>
      </w:pPr>
      <w:r w:rsidRPr="00287DFB">
        <w:rPr>
          <w:sz w:val="20"/>
        </w:rPr>
        <w:t xml:space="preserve"> </w:t>
      </w:r>
    </w:p>
    <w:p w14:paraId="13D8ED03"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Compromisos Generales de la Emisora</w:t>
      </w:r>
    </w:p>
    <w:p w14:paraId="0409353B" w14:textId="77777777" w:rsidR="06EC7AC6" w:rsidRPr="00287DFB" w:rsidRDefault="06EC7AC6" w:rsidP="00084BF8">
      <w:pPr>
        <w:jc w:val="both"/>
        <w:rPr>
          <w:sz w:val="20"/>
        </w:rPr>
      </w:pPr>
      <w:r w:rsidRPr="00287DFB">
        <w:rPr>
          <w:sz w:val="20"/>
        </w:rPr>
        <w:t xml:space="preserve"> </w:t>
      </w:r>
    </w:p>
    <w:p w14:paraId="704BC131" w14:textId="77777777" w:rsidR="06EC7AC6" w:rsidRPr="00287DFB" w:rsidRDefault="06EC7AC6" w:rsidP="00084BF8">
      <w:pPr>
        <w:jc w:val="both"/>
        <w:rPr>
          <w:sz w:val="20"/>
        </w:rPr>
      </w:pPr>
      <w:r w:rsidRPr="00287DFB">
        <w:rPr>
          <w:sz w:val="20"/>
        </w:rPr>
        <w:t>En tanto se encuentren en circulación Obligaciones Negociables, la Emisora deberá cumplir, y en la medida en que se indique más abajo los siguientes compromisos:</w:t>
      </w:r>
    </w:p>
    <w:p w14:paraId="253F6DD0" w14:textId="77777777" w:rsidR="06EC7AC6" w:rsidRPr="00287DFB" w:rsidRDefault="06EC7AC6" w:rsidP="00084BF8">
      <w:pPr>
        <w:ind w:left="567" w:hanging="567"/>
        <w:jc w:val="both"/>
        <w:rPr>
          <w:b/>
          <w:sz w:val="20"/>
        </w:rPr>
      </w:pPr>
      <w:r w:rsidRPr="00287DFB">
        <w:rPr>
          <w:b/>
          <w:sz w:val="20"/>
        </w:rPr>
        <w:t xml:space="preserve"> </w:t>
      </w:r>
    </w:p>
    <w:p w14:paraId="0D648587" w14:textId="77777777" w:rsidR="0009183E"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se abstendrá, de vender y/o de transferir de cualquier otro modo todos o una Parte Significativa de sus bienes, en una o más transacciones, salvo que: (1) dicha venta o transferencia sea realizada dentro del curso ordinario de los negocios de la Emisora (incluyendo, sin limitación, la venta de cartera, la transmisión de activos a los efectos de securitizarlos y/o titulizarlos y/o constituir fideicomisos); o (2) en el caso de una venta o transferencia de una Parte Significativa de sus bienes, la totalidad o un porcentaje no inferior a 80% del producido de tal venta o transferencia sea destinado a los negocios ordinarios de la Emisora; o (3) inmediatamente después de cualquier venta y/o transferencia de todos o una Parte Significativa de los bienes de la Emisora, no se produzca y continúe sin subsanar un Supuesto de Incumplimiento (según se define más adelante);</w:t>
      </w:r>
    </w:p>
    <w:p w14:paraId="64635206" w14:textId="77777777" w:rsidR="06EC7AC6" w:rsidRPr="00287DFB" w:rsidRDefault="06EC7AC6" w:rsidP="00B4799F">
      <w:pPr>
        <w:pStyle w:val="Prrafodelista"/>
        <w:jc w:val="both"/>
        <w:rPr>
          <w:sz w:val="20"/>
          <w:szCs w:val="20"/>
        </w:rPr>
      </w:pPr>
      <w:r w:rsidRPr="00287DFB">
        <w:rPr>
          <w:rFonts w:eastAsia="Times New Roman"/>
          <w:sz w:val="20"/>
          <w:szCs w:val="20"/>
        </w:rPr>
        <w:t xml:space="preserve"> </w:t>
      </w:r>
    </w:p>
    <w:p w14:paraId="514EA30B" w14:textId="77777777" w:rsidR="06EC7AC6"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se abstendrá de fusionarse, salvo que inmediatamente después de ello: (a) no se produzca y continúe sin subsanar un Supuesto de Incumplimiento; y (b) (i) la nueva sociedad constituida como consecuencia de dicha fusión, o la sociedad absorbente tratándose de una fusión por absorción, asuma el cumplimiento de todos los pagos de capital, intereses y/u otros montos adeudados y todas las demás obligaciones asumidas por la Emisora en virtud de las Obligaciones Negociables, con el mismo efecto que si hubiera sido nombrada en las Obligaciones Negociables en lugar de la Emisora, o (ii) en el caso de una fusión por absorción en la que la sociedad absorbente sea la Emisora, ésta mantenga el cumplimiento debido y en forma puntual de todos los pagos de capital, intereses y/u otros montos adeudados y todas las demás obligaciones asumidas por la Emisora en virtud de las Obligaciones Negociables;</w:t>
      </w:r>
      <w:r w:rsidRPr="00287DFB">
        <w:br/>
      </w:r>
      <w:r w:rsidRPr="00287DFB">
        <w:br/>
      </w:r>
      <w:r w:rsidRPr="00287DFB">
        <w:rPr>
          <w:rFonts w:eastAsia="Times New Roman"/>
          <w:sz w:val="20"/>
          <w:szCs w:val="20"/>
        </w:rPr>
        <w:t xml:space="preserve"> </w:t>
      </w:r>
    </w:p>
    <w:p w14:paraId="50D1C84B" w14:textId="77777777" w:rsidR="0009183E" w:rsidRPr="00287DFB" w:rsidRDefault="06EC7AC6" w:rsidP="00B4799F">
      <w:pPr>
        <w:pStyle w:val="Prrafodelista"/>
        <w:numPr>
          <w:ilvl w:val="0"/>
          <w:numId w:val="5"/>
        </w:numPr>
        <w:ind w:hanging="294"/>
        <w:jc w:val="both"/>
        <w:rPr>
          <w:sz w:val="20"/>
          <w:szCs w:val="20"/>
        </w:rPr>
      </w:pPr>
      <w:r w:rsidRPr="00287DFB">
        <w:rPr>
          <w:rFonts w:eastAsia="Times New Roman"/>
          <w:sz w:val="20"/>
          <w:szCs w:val="20"/>
        </w:rPr>
        <w:t xml:space="preserve">La Emisora pagará debida y puntualmente o dispondrá el pago del capital e intereses, sobre cada una de las Obligaciones Negociables de la correspondiente Clase y/o Serie, y cualquier otro pago a ser efectuado por ésta en virtud de las Obligaciones Negociables, en el lugar o lugares, en las respectivas oportunidades y en la manera estipulada en el Suplemento de </w:t>
      </w:r>
      <w:r w:rsidR="00884168" w:rsidRPr="00287DFB">
        <w:rPr>
          <w:sz w:val="20"/>
          <w:szCs w:val="20"/>
        </w:rPr>
        <w:t>Precio</w:t>
      </w:r>
      <w:r w:rsidRPr="00287DFB">
        <w:rPr>
          <w:rFonts w:eastAsia="Times New Roman"/>
          <w:sz w:val="20"/>
          <w:szCs w:val="20"/>
        </w:rPr>
        <w:t xml:space="preserve"> aplicable;</w:t>
      </w:r>
    </w:p>
    <w:p w14:paraId="1AFDC349" w14:textId="77777777" w:rsidR="06EC7AC6" w:rsidRPr="00287DFB" w:rsidRDefault="06EC7AC6" w:rsidP="00B4799F">
      <w:pPr>
        <w:pStyle w:val="Prrafodelista"/>
        <w:jc w:val="both"/>
        <w:rPr>
          <w:sz w:val="20"/>
          <w:szCs w:val="20"/>
        </w:rPr>
      </w:pPr>
      <w:r w:rsidRPr="00287DFB">
        <w:rPr>
          <w:rFonts w:eastAsia="Times New Roman"/>
          <w:sz w:val="20"/>
          <w:szCs w:val="20"/>
        </w:rPr>
        <w:t xml:space="preserve"> </w:t>
      </w:r>
    </w:p>
    <w:p w14:paraId="1439796D" w14:textId="77777777" w:rsidR="0009183E"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deberá: (a) mantener vigente su personería jurídica y todos los registros necesarios para ello; (b) adoptar todas las medidas necesarias para mantener todas las autorizaciones, derechos y privilegios que sean necesarios o convenientes en la conducción normal de su negocio, actividades y operaciones, excepto cuando la ausencia de tal medida no tenga ni pudiera tener un Efecto Sustancial Adverso; y (c) mantener todos sus bienes en buen orden de funcionamiento y estado, estipulándose, sin embargo, que este acuerdo no exigirá a la Emisora y/o a sus Subsidiarias mantener cualquier autorización, derecho o privilegio para la personería jurídica de cualquier Subsidiaria si el directorio de la Emisora hubiera resuelto que el mantenimiento o preservación de la misma ha dejado de ser conveniente en el curso de las operaciones de la Emisora y sus Subsidiarias tomados en conjunto, y que la pérdida de la misma no tiene ni tendrá un Efecto Sustancial Adverso.</w:t>
      </w:r>
    </w:p>
    <w:p w14:paraId="7BF3FD05" w14:textId="77777777" w:rsidR="06EC7AC6" w:rsidRPr="00287DFB" w:rsidRDefault="06EC7AC6" w:rsidP="00B4799F">
      <w:pPr>
        <w:pStyle w:val="Prrafodelista"/>
        <w:jc w:val="both"/>
        <w:rPr>
          <w:sz w:val="20"/>
          <w:szCs w:val="20"/>
        </w:rPr>
      </w:pPr>
      <w:r w:rsidRPr="00287DFB">
        <w:rPr>
          <w:rFonts w:eastAsia="Times New Roman"/>
          <w:sz w:val="20"/>
          <w:szCs w:val="20"/>
        </w:rPr>
        <w:t xml:space="preserve"> </w:t>
      </w:r>
    </w:p>
    <w:p w14:paraId="5A3EB262" w14:textId="77777777" w:rsidR="06EC7AC6"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cumplirá con todas las leyes, normas, reglamentaciones, órdenes y directivas aplicables de cualquier autoridad gubernamental o reguladora de la República Argentina o cualquier autoridad regional o local de la misma o dentro de la misma, que tenga autoridad o competencia sobre la Emisora o el negocio de la Emisora, y cumplirá todos los acuerdos y otras obligaciones incluidos en cualesquier convenios de los cuales la Emisora sea parte, excepto cuando la ausencia de tal cumplimiento no tendría un Efecto Sustancial Adverso.</w:t>
      </w:r>
    </w:p>
    <w:p w14:paraId="324E4653" w14:textId="77777777" w:rsidR="06EC7AC6" w:rsidRPr="00287DFB" w:rsidRDefault="06EC7AC6" w:rsidP="00405BAD">
      <w:pPr>
        <w:ind w:left="567" w:hanging="294"/>
        <w:jc w:val="both"/>
        <w:rPr>
          <w:sz w:val="20"/>
        </w:rPr>
      </w:pPr>
      <w:r w:rsidRPr="00287DFB">
        <w:rPr>
          <w:sz w:val="20"/>
        </w:rPr>
        <w:t xml:space="preserve"> </w:t>
      </w:r>
    </w:p>
    <w:p w14:paraId="7FECA721" w14:textId="77777777" w:rsidR="06EC7AC6"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no constituirá, creará, asumirá ni permitirá la existencia de Gravamen alguno, salvo los Gravámenes Permitidos, sobre o respecto de la totalidad o cualquier parte de sus activos, incluyendo activos intangibles o ingresos actuales o futuros, a menos (a) que al mismo tiempo o antes de ello, sus obligaciones en virtud de las Obligaciones Negociables, sean garantizadas igual y proporcionalmente que la obligación garantizada por aquellos Gravámenes o que tengan prioridad respecto de la misma, o (b) que hubiere sido acordado por una Asamblea (de acuerdo a como dicho término se define bajo el título “</w:t>
      </w:r>
      <w:r w:rsidRPr="00287DFB">
        <w:rPr>
          <w:rFonts w:eastAsia="Times New Roman"/>
          <w:i/>
          <w:iCs/>
          <w:sz w:val="20"/>
          <w:szCs w:val="20"/>
        </w:rPr>
        <w:t>Asamblea</w:t>
      </w:r>
      <w:r w:rsidRPr="00287DFB">
        <w:rPr>
          <w:rFonts w:eastAsia="Times New Roman"/>
          <w:sz w:val="20"/>
          <w:szCs w:val="20"/>
        </w:rPr>
        <w:t xml:space="preserve">”). </w:t>
      </w:r>
    </w:p>
    <w:p w14:paraId="34D49A0B" w14:textId="77777777" w:rsidR="00884168"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La Emisora mantendrá seguros con compañías de seguros responsables y reconocidas por los montos y cubriendo los riesgos que sean razonables y prudentes en la industria en que la Emisora desarrolla sus actividades, tomando en cuenta todas las circunstancias aplicables.</w:t>
      </w:r>
    </w:p>
    <w:p w14:paraId="5B2677FA" w14:textId="77777777" w:rsidR="06EC7AC6" w:rsidRPr="00287DFB" w:rsidRDefault="06EC7AC6" w:rsidP="00405BAD">
      <w:pPr>
        <w:pStyle w:val="Prrafodelista"/>
        <w:ind w:hanging="294"/>
        <w:jc w:val="both"/>
        <w:rPr>
          <w:sz w:val="20"/>
          <w:szCs w:val="20"/>
        </w:rPr>
      </w:pPr>
    </w:p>
    <w:p w14:paraId="6DD5A5CF" w14:textId="77777777" w:rsidR="06EC7AC6"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 xml:space="preserve">La Emisora, de conformidad con lo que se indique en el Suplemento de </w:t>
      </w:r>
      <w:r w:rsidR="00884168" w:rsidRPr="00287DFB">
        <w:rPr>
          <w:sz w:val="20"/>
          <w:szCs w:val="20"/>
        </w:rPr>
        <w:t>Precio</w:t>
      </w:r>
      <w:r w:rsidRPr="00287DFB">
        <w:rPr>
          <w:rFonts w:eastAsia="Times New Roman"/>
          <w:sz w:val="20"/>
          <w:szCs w:val="20"/>
        </w:rPr>
        <w:t xml:space="preserve"> aplicable, notificará de inmediato a los tenedores de las Obligaciones Negociables en circulación y/o, en su caso, a un funcionario responsable del fiduciario designado, en caso de haberse suscripto un convenio de fideicomiso, y/o al Colocador por escrito la ocurrencia de cualquier Supuesto de Incumplimiento o cualquier condición o hecho que por notificación, transcurso del tiempo o cualquier otra condición o cualquier combinación de lo precedente, pudiera constituir un Supuesto de Incumplimiento, salvo que éste fuera subsanado o renunciado. Cada notificación presentada conforme a este apartado, indicará que constituye una “notificación de incumplimiento” en virtud del presente, contendrá los detalles del hecho mencionado y las medidas que la Emisora se propone adoptar al respecto.</w:t>
      </w:r>
    </w:p>
    <w:p w14:paraId="3846D6EF" w14:textId="77777777" w:rsidR="06EC7AC6" w:rsidRPr="00287DFB" w:rsidRDefault="06EC7AC6" w:rsidP="00405BAD">
      <w:pPr>
        <w:ind w:left="567" w:hanging="294"/>
        <w:jc w:val="both"/>
        <w:rPr>
          <w:sz w:val="20"/>
        </w:rPr>
      </w:pPr>
      <w:r w:rsidRPr="00287DFB">
        <w:rPr>
          <w:sz w:val="20"/>
        </w:rPr>
        <w:t xml:space="preserve"> </w:t>
      </w:r>
    </w:p>
    <w:p w14:paraId="10B0557C" w14:textId="77777777" w:rsidR="0009183E"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 xml:space="preserve">La Emisora asegurará que sus obligaciones emitidas en virtud de las Obligaciones Negociables constituyan en todo momento obligaciones generales, directas, no subordinadas (excepto en el caso de las Obligaciones Negociables Subordinadas) e incondicionales de la Emisora y, salvo las Obligaciones Negociables Con Garantía Especial, calificarán </w:t>
      </w:r>
      <w:r w:rsidRPr="00287DFB">
        <w:rPr>
          <w:rFonts w:eastAsia="Times New Roman"/>
          <w:i/>
          <w:iCs/>
          <w:sz w:val="20"/>
          <w:szCs w:val="20"/>
        </w:rPr>
        <w:t>pari passu</w:t>
      </w:r>
      <w:r w:rsidRPr="00287DFB">
        <w:rPr>
          <w:rFonts w:eastAsia="Times New Roman"/>
          <w:sz w:val="20"/>
          <w:szCs w:val="20"/>
        </w:rPr>
        <w:t xml:space="preserve"> en todo momento en cuanto a su prioridad en el pago con las otras Obligaciones Negociables y con todo otro endeudamiento no garantizado y no subordinado de la Emisora actual o en futuro, sujeto a cualquier preferencia obligatoria en virtud de la ley aplicable.</w:t>
      </w:r>
    </w:p>
    <w:p w14:paraId="57CC3489" w14:textId="77777777" w:rsidR="06EC7AC6" w:rsidRPr="00287DFB" w:rsidRDefault="06EC7AC6" w:rsidP="00B4799F">
      <w:pPr>
        <w:pStyle w:val="Prrafodelista"/>
        <w:ind w:left="0"/>
        <w:jc w:val="both"/>
        <w:rPr>
          <w:sz w:val="20"/>
          <w:szCs w:val="20"/>
        </w:rPr>
      </w:pPr>
      <w:r w:rsidRPr="00287DFB">
        <w:rPr>
          <w:rFonts w:eastAsia="Times New Roman"/>
          <w:sz w:val="20"/>
          <w:szCs w:val="20"/>
        </w:rPr>
        <w:t xml:space="preserve"> </w:t>
      </w:r>
    </w:p>
    <w:p w14:paraId="50085857" w14:textId="77777777" w:rsidR="0009183E"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En el caso de Obligaciones Negociables de cualquier Clase y/o Serie con respecto a las cuales la orden de la Emisora especifica que dichas Obligaciones Negociables listarán en cualquier mercado autorizado, la Emisora pondrá su mayor empeño para obtener y mantener el listado de dichas Obligaciones Negociables en dicho mercado.</w:t>
      </w:r>
    </w:p>
    <w:p w14:paraId="6B31E303" w14:textId="77777777" w:rsidR="06EC7AC6" w:rsidRPr="00287DFB" w:rsidRDefault="06EC7AC6" w:rsidP="00B4799F">
      <w:pPr>
        <w:pStyle w:val="Prrafodelista"/>
        <w:ind w:left="0"/>
        <w:jc w:val="both"/>
        <w:rPr>
          <w:sz w:val="20"/>
          <w:szCs w:val="20"/>
        </w:rPr>
      </w:pPr>
      <w:r w:rsidRPr="00287DFB">
        <w:rPr>
          <w:rFonts w:eastAsia="Times New Roman"/>
          <w:sz w:val="20"/>
          <w:szCs w:val="20"/>
        </w:rPr>
        <w:t xml:space="preserve"> </w:t>
      </w:r>
    </w:p>
    <w:p w14:paraId="73DEC905" w14:textId="77777777" w:rsidR="06EC7AC6" w:rsidRPr="00287DFB" w:rsidRDefault="06EC7AC6" w:rsidP="00405BAD">
      <w:pPr>
        <w:pStyle w:val="Prrafodelista"/>
        <w:numPr>
          <w:ilvl w:val="0"/>
          <w:numId w:val="5"/>
        </w:numPr>
        <w:ind w:hanging="294"/>
        <w:jc w:val="both"/>
        <w:rPr>
          <w:sz w:val="20"/>
          <w:szCs w:val="20"/>
        </w:rPr>
      </w:pPr>
      <w:r w:rsidRPr="00287DFB">
        <w:rPr>
          <w:rFonts w:eastAsia="Times New Roman"/>
          <w:sz w:val="20"/>
          <w:szCs w:val="20"/>
        </w:rPr>
        <w:t>Pagará cualquier impuesto de sellos, emisión, registro u otro impuesto o derecho similar, incluyendo intereses y multas, pagaderos en la República Argentina o cualquier otro país, o en cualquier subdivisión política de los mismos o autoridad impositiva de los mismos o dentro de los mismos con respecto a la creación, emisión y oferta inicial de las Obligaciones Negociables, en caso de que correspondiere.</w:t>
      </w:r>
    </w:p>
    <w:p w14:paraId="44D2CA6A" w14:textId="77777777" w:rsidR="06EC7AC6" w:rsidRPr="00287DFB" w:rsidRDefault="06EC7AC6" w:rsidP="00405BAD">
      <w:pPr>
        <w:ind w:hanging="294"/>
        <w:jc w:val="both"/>
        <w:rPr>
          <w:sz w:val="20"/>
        </w:rPr>
      </w:pPr>
      <w:r w:rsidRPr="00287DFB">
        <w:rPr>
          <w:sz w:val="20"/>
        </w:rPr>
        <w:t xml:space="preserve"> </w:t>
      </w:r>
    </w:p>
    <w:p w14:paraId="65AC1940" w14:textId="77777777" w:rsidR="06EC7AC6" w:rsidRPr="00287DFB" w:rsidRDefault="06EC7AC6" w:rsidP="00084BF8">
      <w:pPr>
        <w:jc w:val="both"/>
        <w:rPr>
          <w:sz w:val="20"/>
        </w:rPr>
      </w:pPr>
      <w:r w:rsidRPr="00287DFB">
        <w:rPr>
          <w:i/>
          <w:sz w:val="20"/>
        </w:rPr>
        <w:t>Otros Compromisos</w:t>
      </w:r>
    </w:p>
    <w:p w14:paraId="165196CD" w14:textId="77777777" w:rsidR="06EC7AC6" w:rsidRPr="00287DFB" w:rsidRDefault="06EC7AC6" w:rsidP="00084BF8">
      <w:pPr>
        <w:jc w:val="both"/>
        <w:rPr>
          <w:sz w:val="20"/>
        </w:rPr>
      </w:pPr>
      <w:r w:rsidRPr="00287DFB">
        <w:rPr>
          <w:sz w:val="20"/>
        </w:rPr>
        <w:t xml:space="preserve"> </w:t>
      </w:r>
    </w:p>
    <w:p w14:paraId="5312F530" w14:textId="77777777" w:rsidR="06EC7AC6" w:rsidRPr="00287DFB" w:rsidRDefault="06EC7AC6" w:rsidP="00084BF8">
      <w:pPr>
        <w:jc w:val="both"/>
        <w:rPr>
          <w:sz w:val="20"/>
        </w:rPr>
      </w:pPr>
      <w:r w:rsidRPr="00287DFB">
        <w:rPr>
          <w:sz w:val="20"/>
        </w:rPr>
        <w:t xml:space="preserve">La Emisora podrá, a su exclusivo criterio, al momento de emitir una Clase y/o Serie, incluir compromisos adicionales a los previstos en el presente. Si se incluyera un nuevo compromiso en el Suplemento de </w:t>
      </w:r>
      <w:r w:rsidR="00884168" w:rsidRPr="00287DFB">
        <w:rPr>
          <w:sz w:val="20"/>
          <w:szCs w:val="20"/>
        </w:rPr>
        <w:t>Precio</w:t>
      </w:r>
      <w:r w:rsidRPr="00287DFB">
        <w:rPr>
          <w:sz w:val="20"/>
        </w:rPr>
        <w:t xml:space="preserve"> aplicable al momento de emitir una Clase y/o Serie, se entenderá que dicho compromiso será asumido en relación con esa Clase y/o Serie en particular.</w:t>
      </w:r>
    </w:p>
    <w:p w14:paraId="19550D8E" w14:textId="77777777" w:rsidR="06EC7AC6" w:rsidRPr="00287DFB" w:rsidRDefault="06EC7AC6" w:rsidP="00084BF8">
      <w:pPr>
        <w:jc w:val="both"/>
        <w:rPr>
          <w:sz w:val="20"/>
        </w:rPr>
      </w:pPr>
      <w:r w:rsidRPr="00287DFB">
        <w:rPr>
          <w:sz w:val="20"/>
        </w:rPr>
        <w:t xml:space="preserve"> </w:t>
      </w:r>
    </w:p>
    <w:p w14:paraId="6EF5AF44" w14:textId="77777777" w:rsidR="06EC7AC6" w:rsidRPr="00287DFB" w:rsidRDefault="06EC7AC6" w:rsidP="00084BF8">
      <w:pPr>
        <w:pStyle w:val="Prrafodelista"/>
        <w:numPr>
          <w:ilvl w:val="0"/>
          <w:numId w:val="6"/>
        </w:numPr>
        <w:jc w:val="both"/>
        <w:rPr>
          <w:smallCaps/>
          <w:sz w:val="20"/>
          <w:szCs w:val="20"/>
        </w:rPr>
      </w:pPr>
      <w:bookmarkStart w:id="18" w:name="_Hlk41044934"/>
      <w:r w:rsidRPr="00287DFB">
        <w:rPr>
          <w:rFonts w:eastAsia="Times New Roman"/>
          <w:smallCaps/>
          <w:sz w:val="20"/>
          <w:szCs w:val="20"/>
        </w:rPr>
        <w:t>Supuestos de Incumplimiento</w:t>
      </w:r>
    </w:p>
    <w:p w14:paraId="6251A3C2" w14:textId="77777777" w:rsidR="06EC7AC6" w:rsidRPr="00287DFB" w:rsidRDefault="06EC7AC6" w:rsidP="00084BF8">
      <w:pPr>
        <w:jc w:val="both"/>
        <w:rPr>
          <w:sz w:val="20"/>
        </w:rPr>
      </w:pPr>
      <w:r w:rsidRPr="00287DFB">
        <w:rPr>
          <w:sz w:val="20"/>
        </w:rPr>
        <w:t xml:space="preserve"> </w:t>
      </w:r>
    </w:p>
    <w:p w14:paraId="71044495" w14:textId="77777777" w:rsidR="06EC7AC6" w:rsidRPr="00287DFB" w:rsidRDefault="06EC7AC6" w:rsidP="00084BF8">
      <w:pPr>
        <w:jc w:val="both"/>
        <w:rPr>
          <w:sz w:val="20"/>
        </w:rPr>
      </w:pPr>
      <w:r w:rsidRPr="00287DFB">
        <w:rPr>
          <w:sz w:val="20"/>
        </w:rPr>
        <w:t>Mientras las Obligaciones Negociables de una Clase y/o Serie se encuentren en circulación, cualquiera de los supuestos detallados a continuación será un “Supuesto de Incumplimiento” de las Obligaciones Negociables de dicha Clase y/o Serie:</w:t>
      </w:r>
    </w:p>
    <w:p w14:paraId="4BC7F2AD" w14:textId="77777777" w:rsidR="06EC7AC6" w:rsidRPr="00287DFB" w:rsidRDefault="06EC7AC6" w:rsidP="00084BF8">
      <w:pPr>
        <w:jc w:val="both"/>
        <w:rPr>
          <w:sz w:val="20"/>
        </w:rPr>
      </w:pPr>
      <w:r w:rsidRPr="00287DFB">
        <w:rPr>
          <w:sz w:val="20"/>
        </w:rPr>
        <w:t xml:space="preserve"> </w:t>
      </w:r>
    </w:p>
    <w:p w14:paraId="50B5BC13" w14:textId="77777777" w:rsidR="06EC7AC6" w:rsidRPr="00287DFB" w:rsidRDefault="06EC7AC6" w:rsidP="00060730">
      <w:pPr>
        <w:pStyle w:val="Prrafodelista"/>
        <w:numPr>
          <w:ilvl w:val="0"/>
          <w:numId w:val="4"/>
        </w:numPr>
        <w:ind w:hanging="153"/>
        <w:jc w:val="both"/>
        <w:rPr>
          <w:sz w:val="20"/>
          <w:szCs w:val="20"/>
        </w:rPr>
      </w:pPr>
      <w:r w:rsidRPr="00287DFB">
        <w:rPr>
          <w:rFonts w:eastAsia="Times New Roman"/>
          <w:sz w:val="20"/>
          <w:szCs w:val="20"/>
        </w:rPr>
        <w:t>que la Emisora no pagara el capital de cualquiera de las Obligaciones Negociables a su vencimiento y dicho incumplimiento subsistiera durante un período de 7 Días Hábiles desde la fecha de su vencimiento; o</w:t>
      </w:r>
    </w:p>
    <w:p w14:paraId="66FD0DF3" w14:textId="77777777" w:rsidR="06EC7AC6" w:rsidRPr="00287DFB" w:rsidRDefault="06EC7AC6" w:rsidP="00060730">
      <w:pPr>
        <w:ind w:left="567" w:hanging="153"/>
        <w:jc w:val="both"/>
        <w:rPr>
          <w:sz w:val="20"/>
        </w:rPr>
      </w:pPr>
      <w:r w:rsidRPr="00287DFB">
        <w:rPr>
          <w:sz w:val="20"/>
        </w:rPr>
        <w:t xml:space="preserve"> </w:t>
      </w:r>
    </w:p>
    <w:p w14:paraId="150D1672" w14:textId="77777777" w:rsidR="06EC7AC6" w:rsidRPr="00287DFB" w:rsidRDefault="06EC7AC6" w:rsidP="00060730">
      <w:pPr>
        <w:pStyle w:val="Prrafodelista"/>
        <w:numPr>
          <w:ilvl w:val="0"/>
          <w:numId w:val="4"/>
        </w:numPr>
        <w:ind w:hanging="153"/>
        <w:jc w:val="both"/>
        <w:rPr>
          <w:sz w:val="20"/>
          <w:szCs w:val="20"/>
        </w:rPr>
      </w:pPr>
      <w:r w:rsidRPr="00287DFB">
        <w:rPr>
          <w:rFonts w:eastAsia="Times New Roman"/>
          <w:sz w:val="20"/>
          <w:szCs w:val="20"/>
        </w:rPr>
        <w:t>que la Emisora no pagara cualesquier intereses o Montos Adicionales si los hubiera, sobre cualquiera de las Obligaciones Negociables a su vencimiento y dicho incumplimiento subsistiera durante un período de 1</w:t>
      </w:r>
      <w:r w:rsidR="00FE79AE" w:rsidRPr="00287DFB">
        <w:rPr>
          <w:rFonts w:eastAsia="Times New Roman"/>
          <w:sz w:val="20"/>
          <w:szCs w:val="20"/>
        </w:rPr>
        <w:t>5</w:t>
      </w:r>
      <w:r w:rsidRPr="00287DFB">
        <w:rPr>
          <w:rFonts w:eastAsia="Times New Roman"/>
          <w:sz w:val="20"/>
          <w:szCs w:val="20"/>
        </w:rPr>
        <w:t xml:space="preserve"> Días Hábiles; o</w:t>
      </w:r>
    </w:p>
    <w:p w14:paraId="3222CDDC" w14:textId="77777777" w:rsidR="06EC7AC6" w:rsidRPr="00287DFB" w:rsidRDefault="06EC7AC6" w:rsidP="00060730">
      <w:pPr>
        <w:ind w:left="567" w:hanging="153"/>
        <w:jc w:val="both"/>
        <w:rPr>
          <w:sz w:val="20"/>
        </w:rPr>
      </w:pPr>
      <w:r w:rsidRPr="00287DFB">
        <w:rPr>
          <w:sz w:val="20"/>
        </w:rPr>
        <w:t xml:space="preserve"> </w:t>
      </w:r>
    </w:p>
    <w:p w14:paraId="7C403E78" w14:textId="77777777" w:rsidR="06EC7AC6" w:rsidRPr="00287DFB" w:rsidRDefault="06EC7AC6" w:rsidP="00060730">
      <w:pPr>
        <w:pStyle w:val="Prrafodelista"/>
        <w:numPr>
          <w:ilvl w:val="0"/>
          <w:numId w:val="4"/>
        </w:numPr>
        <w:ind w:hanging="153"/>
        <w:jc w:val="both"/>
        <w:rPr>
          <w:sz w:val="20"/>
          <w:szCs w:val="20"/>
        </w:rPr>
      </w:pPr>
      <w:r w:rsidRPr="00287DFB">
        <w:rPr>
          <w:rFonts w:eastAsia="Times New Roman"/>
          <w:sz w:val="20"/>
          <w:szCs w:val="20"/>
        </w:rPr>
        <w:t xml:space="preserve">que la Emisora no cumpliera u observara debidamente cualquier compromiso bajo este Programa o sus obligaciones bajo las Obligaciones Negociables y dicho incumplimiento subsistiera durante un período de </w:t>
      </w:r>
      <w:r w:rsidR="00FE79AE" w:rsidRPr="00287DFB">
        <w:rPr>
          <w:rFonts w:eastAsia="Times New Roman"/>
          <w:sz w:val="20"/>
          <w:szCs w:val="20"/>
        </w:rPr>
        <w:t xml:space="preserve">30 </w:t>
      </w:r>
      <w:r w:rsidRPr="00287DFB">
        <w:rPr>
          <w:rFonts w:eastAsia="Times New Roman"/>
          <w:sz w:val="20"/>
          <w:szCs w:val="20"/>
        </w:rPr>
        <w:t>Días Hábiles contados a partir de la fecha en que la Emisora haya recibido una notificación fehaciente especificando el incumplimiento de que se trate y solicitando que el mismo sea subsanado, de algún tenedor y/o tenedores que representen por lo menos el 5% del capital total pendiente de pago de las Obligaciones Negociables de la Clase y/o Serie en cuestión en ese momento en circulación; o</w:t>
      </w:r>
    </w:p>
    <w:p w14:paraId="47A981B9" w14:textId="77777777" w:rsidR="06EC7AC6" w:rsidRPr="00287DFB" w:rsidRDefault="06EC7AC6" w:rsidP="00060730">
      <w:pPr>
        <w:ind w:left="567" w:hanging="153"/>
        <w:jc w:val="both"/>
        <w:rPr>
          <w:sz w:val="20"/>
        </w:rPr>
      </w:pPr>
      <w:r w:rsidRPr="00287DFB">
        <w:rPr>
          <w:sz w:val="20"/>
        </w:rPr>
        <w:t xml:space="preserve"> </w:t>
      </w:r>
    </w:p>
    <w:p w14:paraId="4CE2610F" w14:textId="77777777" w:rsidR="00FE79AE" w:rsidRPr="00287DFB" w:rsidRDefault="00FE79AE" w:rsidP="00060730">
      <w:pPr>
        <w:autoSpaceDE w:val="0"/>
        <w:autoSpaceDN w:val="0"/>
        <w:adjustRightInd w:val="0"/>
        <w:ind w:left="709" w:hanging="153"/>
        <w:jc w:val="both"/>
        <w:rPr>
          <w:sz w:val="20"/>
        </w:rPr>
      </w:pPr>
      <w:r w:rsidRPr="00287DFB">
        <w:rPr>
          <w:rFonts w:eastAsia="Calibri"/>
          <w:sz w:val="20"/>
          <w:szCs w:val="20"/>
        </w:rPr>
        <w:t xml:space="preserve">d. (a) </w:t>
      </w:r>
      <w:r w:rsidRPr="00287DFB">
        <w:rPr>
          <w:rFonts w:eastAsia="Calibri"/>
          <w:sz w:val="20"/>
        </w:rPr>
        <w:t xml:space="preserve">un tribunal competente dictara una resolución o auto </w:t>
      </w:r>
      <w:r w:rsidRPr="00287DFB">
        <w:rPr>
          <w:rFonts w:eastAsia="Calibri"/>
          <w:sz w:val="20"/>
          <w:szCs w:val="20"/>
        </w:rPr>
        <w:t xml:space="preserve">(i) </w:t>
      </w:r>
      <w:r w:rsidRPr="00287DFB">
        <w:rPr>
          <w:rFonts w:eastAsia="Calibri"/>
          <w:sz w:val="20"/>
        </w:rPr>
        <w:t xml:space="preserve">de apertura de procedimiento de quiebra respecto de </w:t>
      </w:r>
      <w:r w:rsidRPr="00287DFB">
        <w:rPr>
          <w:rFonts w:eastAsia="Calibri"/>
          <w:sz w:val="20"/>
          <w:szCs w:val="20"/>
        </w:rPr>
        <w:t>CFA</w:t>
      </w:r>
      <w:r w:rsidRPr="00287DFB">
        <w:rPr>
          <w:rFonts w:eastAsia="Calibri"/>
          <w:sz w:val="20"/>
        </w:rPr>
        <w:t xml:space="preserve"> en virtud de </w:t>
      </w:r>
      <w:r w:rsidRPr="00287DFB">
        <w:rPr>
          <w:rFonts w:eastAsia="Calibri"/>
          <w:sz w:val="20"/>
          <w:szCs w:val="20"/>
        </w:rPr>
        <w:t>toda</w:t>
      </w:r>
      <w:r w:rsidRPr="00287DFB">
        <w:rPr>
          <w:rFonts w:eastAsia="Calibri"/>
          <w:sz w:val="20"/>
        </w:rPr>
        <w:t xml:space="preserve"> ley de quiebras, insolvencia u otra ley similar aplicable ya sea que se encuentre en vigencia en la actualidad o en el futuro</w:t>
      </w:r>
      <w:r w:rsidRPr="00287DFB">
        <w:rPr>
          <w:rFonts w:eastAsia="Calibri"/>
          <w:sz w:val="20"/>
          <w:szCs w:val="20"/>
        </w:rPr>
        <w:t>; o (ii) mediante el cual se designe, respecto de CFA, un síndico, o un interventor judicial o liquidador judicial previstos en la Ley de Entidades Financieras; y en ambos casos (i) y (ii), siempre que dicha resolución o auto permanezca en vigor por un lapso de 60 Días Hábiles; (b) el BCRA (1) adoptara cualquiera de las determinaciones detalladas en el artículo 35 bis de la Ley de Entidades Financieras, con respecto a CFA; (2) suspendiera transitoriamente todo o parte de las actividades de CFA conforme con el artículo 49 de la Carta Orgánica del BCRA; (3) solicitara a CFA la presentación de un plan de regularización y saneamiento, en virtud del artículo 34 de la Ley de Entidades Financieras; y/o (4) le revocara a CFA su autorización para funcionar como compañía financiera en los términos del artículo 44 de la Ley de Entidades Financieras; y/o (c) CFA iniciara su liquidación voluntaria bajo la Ley de Entidades Financieras;</w:t>
      </w:r>
      <w:r w:rsidRPr="00287DFB">
        <w:rPr>
          <w:rFonts w:eastAsia="Calibri"/>
          <w:sz w:val="20"/>
        </w:rPr>
        <w:t xml:space="preserve"> </w:t>
      </w:r>
    </w:p>
    <w:p w14:paraId="23B267E6" w14:textId="77777777" w:rsidR="06EC7AC6" w:rsidRPr="00287DFB" w:rsidRDefault="06EC7AC6" w:rsidP="00084BF8">
      <w:pPr>
        <w:jc w:val="both"/>
        <w:rPr>
          <w:sz w:val="20"/>
        </w:rPr>
      </w:pPr>
      <w:r w:rsidRPr="00287DFB">
        <w:rPr>
          <w:sz w:val="20"/>
        </w:rPr>
        <w:t xml:space="preserve"> </w:t>
      </w:r>
    </w:p>
    <w:p w14:paraId="0E48A82B" w14:textId="77777777" w:rsidR="06EC7AC6" w:rsidRPr="00287DFB" w:rsidRDefault="06EC7AC6" w:rsidP="0009183E">
      <w:pPr>
        <w:pStyle w:val="Prrafodelista"/>
        <w:numPr>
          <w:ilvl w:val="0"/>
          <w:numId w:val="72"/>
        </w:numPr>
        <w:ind w:left="709" w:hanging="142"/>
        <w:jc w:val="both"/>
        <w:rPr>
          <w:sz w:val="20"/>
          <w:szCs w:val="20"/>
        </w:rPr>
      </w:pPr>
      <w:r w:rsidRPr="00287DFB">
        <w:rPr>
          <w:rFonts w:eastAsia="Times New Roman"/>
          <w:sz w:val="20"/>
          <w:szCs w:val="20"/>
        </w:rPr>
        <w:t xml:space="preserve">cualquier autoridad gubernamental (a) expropie, nacionalice o confisque (1) todo o una Parte Significativa de los bienes de la Sociedad, y/o (2) el capital accionario de la Emisora; y/o (b) asuma la custodia o el control de dichos bienes o de las actividades u operaciones de </w:t>
      </w:r>
      <w:r w:rsidR="001D0FFB" w:rsidRPr="00287DFB">
        <w:rPr>
          <w:rFonts w:eastAsia="Times New Roman"/>
          <w:sz w:val="20"/>
          <w:szCs w:val="20"/>
        </w:rPr>
        <w:t>CFA</w:t>
      </w:r>
      <w:r w:rsidRPr="00287DFB">
        <w:rPr>
          <w:rFonts w:eastAsia="Times New Roman"/>
          <w:sz w:val="20"/>
          <w:szCs w:val="20"/>
        </w:rPr>
        <w:t xml:space="preserve">, o del capital accionario de </w:t>
      </w:r>
      <w:r w:rsidR="001D0FFB" w:rsidRPr="00287DFB">
        <w:rPr>
          <w:rFonts w:eastAsia="Times New Roman"/>
          <w:sz w:val="20"/>
          <w:szCs w:val="20"/>
        </w:rPr>
        <w:t>CFA</w:t>
      </w:r>
      <w:r w:rsidRPr="00287DFB">
        <w:rPr>
          <w:rFonts w:eastAsia="Times New Roman"/>
          <w:sz w:val="20"/>
          <w:szCs w:val="20"/>
        </w:rPr>
        <w:t>; y/o (c) tome cualquier acción que impida a la Sociedad desarrollar sus actividades o una parte significativa de las mismas, durante un período mayor de 45 Días Hábiles, y tal acción afecte de manera significativamente adversa la capacidad de la Sociedad para cumplir con las obligaciones asumidas en relación con las Obligaciones Negociables;</w:t>
      </w:r>
    </w:p>
    <w:p w14:paraId="14682349" w14:textId="77777777" w:rsidR="06EC7AC6" w:rsidRPr="00287DFB" w:rsidRDefault="06EC7AC6" w:rsidP="00084BF8">
      <w:pPr>
        <w:ind w:left="567" w:hanging="567"/>
        <w:jc w:val="both"/>
        <w:rPr>
          <w:sz w:val="20"/>
        </w:rPr>
      </w:pPr>
      <w:r w:rsidRPr="00287DFB">
        <w:rPr>
          <w:sz w:val="20"/>
        </w:rPr>
        <w:t xml:space="preserve"> </w:t>
      </w:r>
    </w:p>
    <w:p w14:paraId="7A1E5AB1" w14:textId="77777777" w:rsidR="06EC7AC6" w:rsidRPr="00287DFB" w:rsidRDefault="06EC7AC6" w:rsidP="0009183E">
      <w:pPr>
        <w:pStyle w:val="Prrafodelista"/>
        <w:numPr>
          <w:ilvl w:val="0"/>
          <w:numId w:val="72"/>
        </w:numPr>
        <w:ind w:left="709" w:hanging="142"/>
        <w:jc w:val="both"/>
        <w:rPr>
          <w:sz w:val="20"/>
          <w:szCs w:val="20"/>
        </w:rPr>
      </w:pPr>
      <w:r w:rsidRPr="00287DFB">
        <w:rPr>
          <w:rFonts w:eastAsia="Times New Roman"/>
          <w:sz w:val="20"/>
          <w:szCs w:val="20"/>
        </w:rPr>
        <w:t>(i) la Emisora admitiera por escrito su incapacidad para hacer frente a sus obligaciones en general a sus respectivos vencimientos, o (ii) que algún documento firmado en relación con la emisión de las Obligaciones Negociables fuera objetado por la Emisora; o</w:t>
      </w:r>
    </w:p>
    <w:p w14:paraId="798A3AD3" w14:textId="77777777" w:rsidR="06EC7AC6" w:rsidRPr="00287DFB" w:rsidRDefault="06EC7AC6" w:rsidP="00084BF8">
      <w:pPr>
        <w:ind w:left="567" w:hanging="567"/>
        <w:jc w:val="both"/>
        <w:rPr>
          <w:sz w:val="20"/>
        </w:rPr>
      </w:pPr>
      <w:r w:rsidRPr="00287DFB">
        <w:rPr>
          <w:sz w:val="20"/>
        </w:rPr>
        <w:t xml:space="preserve"> </w:t>
      </w:r>
    </w:p>
    <w:p w14:paraId="46FF9AAD" w14:textId="77777777" w:rsidR="00FE79AE" w:rsidRPr="00287DFB" w:rsidRDefault="06EC7AC6" w:rsidP="0009183E">
      <w:pPr>
        <w:pStyle w:val="Prrafodelista"/>
        <w:numPr>
          <w:ilvl w:val="0"/>
          <w:numId w:val="72"/>
        </w:numPr>
        <w:ind w:left="709" w:hanging="283"/>
        <w:jc w:val="both"/>
        <w:rPr>
          <w:sz w:val="20"/>
          <w:szCs w:val="20"/>
        </w:rPr>
      </w:pPr>
      <w:r w:rsidRPr="00287DFB">
        <w:rPr>
          <w:rFonts w:eastAsia="Times New Roman"/>
          <w:sz w:val="20"/>
          <w:szCs w:val="20"/>
        </w:rPr>
        <w:t xml:space="preserve">que la Emisora no pagara sus deudas en términos generales a medida que venzan, por un monto total de capital adeudado que se determinará en el Suplemento de </w:t>
      </w:r>
      <w:r w:rsidR="00884168" w:rsidRPr="00287DFB">
        <w:rPr>
          <w:sz w:val="20"/>
          <w:szCs w:val="20"/>
        </w:rPr>
        <w:t>Precio</w:t>
      </w:r>
      <w:r w:rsidRPr="00287DFB">
        <w:rPr>
          <w:rFonts w:eastAsia="Times New Roman"/>
          <w:sz w:val="20"/>
          <w:szCs w:val="20"/>
        </w:rPr>
        <w:t xml:space="preserve"> aplicable y dicha situación continuara luego del período de gracia, en su caso, aplicable a ella</w:t>
      </w:r>
      <w:r w:rsidR="00FE79AE" w:rsidRPr="00287DFB">
        <w:rPr>
          <w:rFonts w:eastAsia="Times New Roman"/>
          <w:sz w:val="20"/>
          <w:szCs w:val="20"/>
        </w:rPr>
        <w:t>; o</w:t>
      </w:r>
    </w:p>
    <w:p w14:paraId="56DDB996" w14:textId="77777777" w:rsidR="00FE79AE" w:rsidRPr="00287DFB" w:rsidRDefault="00FE79AE" w:rsidP="00874EF7">
      <w:pPr>
        <w:pStyle w:val="Prrafodelista"/>
        <w:rPr>
          <w:rFonts w:eastAsia="Times New Roman"/>
          <w:sz w:val="20"/>
          <w:szCs w:val="20"/>
        </w:rPr>
      </w:pPr>
    </w:p>
    <w:p w14:paraId="1325880F" w14:textId="77777777" w:rsidR="00FE79AE" w:rsidRPr="00287DFB" w:rsidRDefault="00FE79AE" w:rsidP="0009183E">
      <w:pPr>
        <w:numPr>
          <w:ilvl w:val="0"/>
          <w:numId w:val="72"/>
        </w:numPr>
        <w:autoSpaceDE w:val="0"/>
        <w:autoSpaceDN w:val="0"/>
        <w:adjustRightInd w:val="0"/>
        <w:ind w:left="709" w:hanging="283"/>
        <w:jc w:val="left"/>
        <w:rPr>
          <w:rFonts w:eastAsia="Calibri"/>
          <w:sz w:val="20"/>
          <w:szCs w:val="20"/>
        </w:rPr>
      </w:pPr>
      <w:r w:rsidRPr="00287DFB">
        <w:rPr>
          <w:rFonts w:eastAsia="Calibri"/>
          <w:sz w:val="20"/>
          <w:szCs w:val="20"/>
        </w:rPr>
        <w:t xml:space="preserve">que se dictara contra el Emisor cualquier sentencia o sentencias u órdenes judiciales firmes dictadas por un tribunal competente y pasadas en autoridad de cosa juzgada, siempre que el importe a pagar dispuesto por dichas sentencias, sea individualmente o en conjunto, igual o superior a la suma total que se determine en el Suplemento de Precio aplicable y dicha sentencia no fuera dispensada, cumplida o desestimada dentro del plazo de 30 Días Hábiles desde la fecha de pago dispuesta por la/s respectiva/s sentencia/s. </w:t>
      </w:r>
    </w:p>
    <w:p w14:paraId="21E175C0" w14:textId="77777777" w:rsidR="06EC7AC6" w:rsidRPr="00287DFB" w:rsidRDefault="06EC7AC6" w:rsidP="00084BF8">
      <w:pPr>
        <w:jc w:val="both"/>
        <w:rPr>
          <w:sz w:val="20"/>
        </w:rPr>
      </w:pPr>
      <w:r w:rsidRPr="00287DFB">
        <w:rPr>
          <w:sz w:val="20"/>
        </w:rPr>
        <w:t xml:space="preserve"> </w:t>
      </w:r>
    </w:p>
    <w:p w14:paraId="616F1978" w14:textId="77777777" w:rsidR="06EC7AC6" w:rsidRPr="00287DFB" w:rsidRDefault="06EC7AC6" w:rsidP="00084BF8">
      <w:pPr>
        <w:jc w:val="both"/>
        <w:rPr>
          <w:sz w:val="20"/>
        </w:rPr>
      </w:pPr>
      <w:r w:rsidRPr="00287DFB">
        <w:rPr>
          <w:i/>
          <w:sz w:val="20"/>
        </w:rPr>
        <w:t>Entonces</w:t>
      </w:r>
      <w:r w:rsidRPr="00287DFB">
        <w:rPr>
          <w:sz w:val="20"/>
        </w:rPr>
        <w:t>, (i) en el caso de los incisos (a), (b), (f), (g)</w:t>
      </w:r>
      <w:r w:rsidR="00FE79AE" w:rsidRPr="00287DFB">
        <w:rPr>
          <w:sz w:val="20"/>
        </w:rPr>
        <w:t xml:space="preserve"> y (h)</w:t>
      </w:r>
      <w:r w:rsidRPr="00287DFB">
        <w:rPr>
          <w:sz w:val="20"/>
        </w:rPr>
        <w:t>, siempre que dichos Supuestos de Incumplimiento no fuesen subsanados por la Emisora, los tenedores que representen como mínimo el 25% del monto de capital total de las Obligaciones Negociables de la Clase y/o Serie afectada en esa fecha en circulación, mediante notificación por escrito a la Emisora, podrán declarar todo el capital pendiente sobre las Obligaciones Negociables de dicha Clase y/o Serie, en esa fecha en circulación, inmediatamente vencido y pagadero; y (ii) en caso de producirse el Supuesto de Incumplimiento mencionado en el inciso (c) precedente, y siempre que dicho Supuesto de Incumplimiento no fuese subsanado, los tenedores que representen como mínimo el 33% del monto de capital total de las Obligaciones Negociables de la Clase y/o Serie, en esa fecha en circulación, mediante notificación por escrito a la Emisora, podrán declarar todo el capital pendiente sobre las Obligaciones Negociables de la Clase y/o Serie, en esa fecha en circulación, inmediatamente vencido y pagadero y (iii) en caso de producirse el Supuesto de Incumplimiento mencionado en los incisos (d) y (e) precedentes, el capital pendiente de todas las Obligaciones Negociables a esa fecha en circulación y los intereses devengados sobre el mismo resultarán vencidos y serán pagaderos de inmediato.</w:t>
      </w:r>
    </w:p>
    <w:p w14:paraId="7E30FECF" w14:textId="77777777" w:rsidR="06EC7AC6" w:rsidRPr="00287DFB" w:rsidRDefault="06EC7AC6" w:rsidP="00084BF8">
      <w:pPr>
        <w:jc w:val="both"/>
        <w:rPr>
          <w:sz w:val="20"/>
        </w:rPr>
      </w:pPr>
      <w:r w:rsidRPr="00287DFB">
        <w:rPr>
          <w:sz w:val="20"/>
        </w:rPr>
        <w:t xml:space="preserve"> </w:t>
      </w:r>
    </w:p>
    <w:p w14:paraId="38AC52D2" w14:textId="77777777" w:rsidR="06EC7AC6" w:rsidRPr="00287DFB" w:rsidRDefault="06EC7AC6" w:rsidP="00084BF8">
      <w:pPr>
        <w:jc w:val="both"/>
        <w:rPr>
          <w:sz w:val="20"/>
        </w:rPr>
      </w:pPr>
      <w:r w:rsidRPr="00287DFB">
        <w:rPr>
          <w:sz w:val="20"/>
        </w:rPr>
        <w:t>Luego de cualquier declaración de caducidad de plazo conforme se menciona precedentemente, y salvo que la Emisora hubiera subsanado todos los incumplimientos o se hubiera rescindido la declaración conforme se describe a continuación, el capital pendiente de dichas Obligaciones Negociables de la Clase y/o Serie afectada en esa fecha en circulación y los intereses devengados sobre el mismo resultarán vencidos y serán pagaderos de inmediato.</w:t>
      </w:r>
    </w:p>
    <w:p w14:paraId="45F21370" w14:textId="77777777" w:rsidR="06EC7AC6" w:rsidRPr="00287DFB" w:rsidRDefault="06EC7AC6" w:rsidP="00084BF8">
      <w:pPr>
        <w:jc w:val="both"/>
        <w:rPr>
          <w:sz w:val="20"/>
        </w:rPr>
      </w:pPr>
      <w:r w:rsidRPr="00287DFB">
        <w:rPr>
          <w:sz w:val="20"/>
        </w:rPr>
        <w:t xml:space="preserve"> </w:t>
      </w:r>
    </w:p>
    <w:p w14:paraId="72E07EA9" w14:textId="77777777" w:rsidR="06EC7AC6" w:rsidRPr="00287DFB" w:rsidRDefault="06EC7AC6" w:rsidP="00084BF8">
      <w:pPr>
        <w:jc w:val="both"/>
        <w:rPr>
          <w:sz w:val="20"/>
        </w:rPr>
      </w:pPr>
      <w:r w:rsidRPr="00287DFB">
        <w:rPr>
          <w:sz w:val="20"/>
        </w:rPr>
        <w:t>Cualquier declaración de caducidad de plazo efectuada en relación con una Clase y/o Serie, y con el alcance otorgado por la Ley Nº 24.522 de Concursos y Quiebras (modificada y complementada), podrá ser desestimada por los tenedores de Obligaciones Negociables de dicha Clase y/o Serie que representen como mínimo la mayoría absoluta del monto total de capital pendiente de pago de dicha Clase y/o Serie reunidos en una Asamblea convocada a tal efecto.</w:t>
      </w:r>
    </w:p>
    <w:p w14:paraId="29680478" w14:textId="77777777" w:rsidR="06EC7AC6" w:rsidRPr="00287DFB" w:rsidRDefault="06EC7AC6" w:rsidP="00084BF8">
      <w:pPr>
        <w:jc w:val="both"/>
        <w:rPr>
          <w:sz w:val="20"/>
        </w:rPr>
      </w:pPr>
      <w:r w:rsidRPr="00287DFB">
        <w:rPr>
          <w:sz w:val="20"/>
        </w:rPr>
        <w:t xml:space="preserve"> </w:t>
      </w:r>
    </w:p>
    <w:p w14:paraId="168038CD" w14:textId="77777777" w:rsidR="06EC7AC6" w:rsidRPr="00287DFB" w:rsidRDefault="06EC7AC6" w:rsidP="00084BF8">
      <w:pPr>
        <w:jc w:val="both"/>
        <w:rPr>
          <w:sz w:val="20"/>
        </w:rPr>
      </w:pPr>
      <w:r w:rsidRPr="00287DFB">
        <w:rPr>
          <w:sz w:val="20"/>
        </w:rPr>
        <w:t xml:space="preserve">La Emisora podrá modificar y/o ampliar los Supuestos de Incumplimiento aquí establecidos en los Suplementos de </w:t>
      </w:r>
      <w:r w:rsidR="001D0FFB" w:rsidRPr="00287DFB">
        <w:rPr>
          <w:sz w:val="20"/>
        </w:rPr>
        <w:t>Programa</w:t>
      </w:r>
      <w:r w:rsidRPr="00287DFB">
        <w:rPr>
          <w:sz w:val="20"/>
        </w:rPr>
        <w:t xml:space="preserve"> aplicables, en beneficio de los tenedores de las Obligaciones Negociables, y podrá establecer, respecto de una o más Clases y/o Series, Supuestos de Incumplimientos adicionales a los previstos en el presente, los cuales se regirán por los términos y condiciones que se establezcan en el Suplemento de </w:t>
      </w:r>
      <w:r w:rsidR="00884168" w:rsidRPr="00287DFB">
        <w:rPr>
          <w:sz w:val="20"/>
          <w:szCs w:val="20"/>
        </w:rPr>
        <w:t>Precio</w:t>
      </w:r>
      <w:r w:rsidRPr="00287DFB">
        <w:rPr>
          <w:sz w:val="20"/>
        </w:rPr>
        <w:t xml:space="preserve"> aplicable.</w:t>
      </w:r>
    </w:p>
    <w:p w14:paraId="500FD5B5" w14:textId="77777777" w:rsidR="06EC7AC6" w:rsidRPr="00287DFB" w:rsidRDefault="06EC7AC6" w:rsidP="00084BF8">
      <w:pPr>
        <w:jc w:val="both"/>
        <w:rPr>
          <w:sz w:val="20"/>
        </w:rPr>
      </w:pPr>
      <w:r w:rsidRPr="00287DFB">
        <w:rPr>
          <w:sz w:val="20"/>
        </w:rPr>
        <w:t xml:space="preserve"> </w:t>
      </w:r>
    </w:p>
    <w:bookmarkEnd w:id="18"/>
    <w:p w14:paraId="0A86544D"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Rescate Opcional por Razones Impositivas</w:t>
      </w:r>
    </w:p>
    <w:p w14:paraId="5E5CD5C1" w14:textId="77777777" w:rsidR="06EC7AC6" w:rsidRPr="00287DFB" w:rsidRDefault="06EC7AC6" w:rsidP="00084BF8">
      <w:pPr>
        <w:jc w:val="both"/>
        <w:rPr>
          <w:sz w:val="20"/>
        </w:rPr>
      </w:pPr>
      <w:r w:rsidRPr="00287DFB">
        <w:rPr>
          <w:sz w:val="20"/>
        </w:rPr>
        <w:t xml:space="preserve"> </w:t>
      </w:r>
    </w:p>
    <w:p w14:paraId="2A812767" w14:textId="77777777" w:rsidR="06EC7AC6" w:rsidRPr="00287DFB" w:rsidRDefault="06EC7AC6" w:rsidP="00084BF8">
      <w:pPr>
        <w:jc w:val="both"/>
        <w:rPr>
          <w:sz w:val="20"/>
        </w:rPr>
      </w:pPr>
      <w:r w:rsidRPr="00287DFB">
        <w:rPr>
          <w:sz w:val="20"/>
        </w:rPr>
        <w:t xml:space="preserve">Solo se permitirá el rescate anticipado por razones fiscales conforme se menciona a continuación y adicionalmente se permitirá el rescate por otras cuestiones, únicamente en la medida especificada en el Suplemento de </w:t>
      </w:r>
      <w:r w:rsidR="00884168" w:rsidRPr="00287DFB">
        <w:rPr>
          <w:sz w:val="20"/>
          <w:szCs w:val="20"/>
        </w:rPr>
        <w:t>Precio</w:t>
      </w:r>
      <w:r w:rsidRPr="00287DFB">
        <w:rPr>
          <w:sz w:val="20"/>
        </w:rPr>
        <w:t xml:space="preserve"> aplicable.</w:t>
      </w:r>
    </w:p>
    <w:p w14:paraId="37D16F8A" w14:textId="77777777" w:rsidR="06EC7AC6" w:rsidRPr="00287DFB" w:rsidRDefault="06EC7AC6" w:rsidP="00084BF8">
      <w:pPr>
        <w:jc w:val="both"/>
        <w:rPr>
          <w:sz w:val="20"/>
        </w:rPr>
      </w:pPr>
      <w:r w:rsidRPr="00287DFB">
        <w:rPr>
          <w:sz w:val="20"/>
        </w:rPr>
        <w:t xml:space="preserve"> </w:t>
      </w:r>
    </w:p>
    <w:p w14:paraId="78B0C1CB" w14:textId="77777777" w:rsidR="06EC7AC6" w:rsidRPr="00287DFB" w:rsidRDefault="06EC7AC6" w:rsidP="00084BF8">
      <w:pPr>
        <w:jc w:val="both"/>
        <w:rPr>
          <w:sz w:val="20"/>
        </w:rPr>
      </w:pPr>
      <w:r w:rsidRPr="00287DFB">
        <w:rPr>
          <w:sz w:val="20"/>
        </w:rPr>
        <w:t xml:space="preserve">Si como consecuencia de cualquier cambio o modificación a las normas (incluyendo sin limitación, leyes, decretos, resoluciones, instrucciones y/o tratados en los que la República Argentina sea parte) o pronunciamiento administrativo, judicial o jurisdiccional de la República Argentina o de cualquier subdivisión política o autoridad impositiva de la misma o tribunal competente, o de cualquier cambio de la posición oficial o interpretación relativa a la aplicación de dichas normas (incluyendo, entre otras, la sostenida por un tribunal competente), producidas en o a partir de la fecha de suscripción, la Emisora resultare obligada a pagar Montos Adicionales de acuerdo con lo dispuesto bajo el título </w:t>
      </w:r>
      <w:r w:rsidRPr="00287DFB">
        <w:rPr>
          <w:i/>
          <w:sz w:val="20"/>
        </w:rPr>
        <w:t>“Montos Adicionales”</w:t>
      </w:r>
      <w:r w:rsidRPr="00287DFB">
        <w:rPr>
          <w:sz w:val="20"/>
        </w:rPr>
        <w:t xml:space="preserve"> de esta sección, la Emisora tendrá la facultad de rescatar las Obligaciones Negociables en forma total o parcial. El mencionado rescate anticipado sólo procederá una vez que la Emisora hubiera comunicado a la CNV la configuración del presupuesto que autoriza el rescate anticipado de la Obligaciones Negociables, debidamente acompañado de un dictamen expedido por los auditores de la Emisora del cual surja de manera indubitable la configuración de tal supuesto. El rescate deberá ser efectuado al 100% del valor nominal residual de las Obligaciones Negociables rescatadas, más los intereses devengados hasta la fecha del rescate. La Emisora deberá dar aviso a los obligacionistas de su decisión de proceder a rescatar las Obligaciones Negociables mediante la publicación de avisos en los medios indicados bajo el título </w:t>
      </w:r>
      <w:r w:rsidRPr="00287DFB">
        <w:rPr>
          <w:i/>
          <w:sz w:val="20"/>
        </w:rPr>
        <w:t>“Notificaciones a los Tenedores de las Obligaciones Negociables”</w:t>
      </w:r>
      <w:r w:rsidRPr="00287DFB">
        <w:rPr>
          <w:sz w:val="20"/>
        </w:rPr>
        <w:t xml:space="preserve"> de este Capítulo, con una anticipación de por lo menos 30 días corridos a la fecha del rescate, en la que se pondrá a disposición de los obligacionistas el capital e intereses devengados por las Obligaciones Negociables de acuerdo con el contenido del aviso mencionado y el procedimiento establecido para el pago regular de los cupones de interés, y amortización de capital e interés en cada fecha de pago. Sin perjuicio de ello, el procedimiento que la Emisora fije para el rescate anticipado de una Clase y/o Serie de Obligaciones Negociables deberá respetar la igualdad de trato de todos los obligacionistas bajo la Clase y/o Serie de Obligaciones Negociables que se rescaten.</w:t>
      </w:r>
    </w:p>
    <w:p w14:paraId="30077F95" w14:textId="77777777" w:rsidR="06EC7AC6" w:rsidRPr="00287DFB" w:rsidRDefault="06EC7AC6" w:rsidP="00084BF8">
      <w:pPr>
        <w:jc w:val="both"/>
        <w:rPr>
          <w:sz w:val="20"/>
        </w:rPr>
      </w:pPr>
      <w:r w:rsidRPr="00287DFB">
        <w:rPr>
          <w:sz w:val="20"/>
        </w:rPr>
        <w:t xml:space="preserve"> </w:t>
      </w:r>
    </w:p>
    <w:p w14:paraId="2AB65444"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Montos Adicionales</w:t>
      </w:r>
      <w:r w:rsidR="00151CEB" w:rsidRPr="00287DFB">
        <w:rPr>
          <w:rFonts w:eastAsia="Times New Roman"/>
          <w:smallCaps/>
          <w:sz w:val="20"/>
          <w:szCs w:val="20"/>
        </w:rPr>
        <w:t xml:space="preserve"> </w:t>
      </w:r>
    </w:p>
    <w:p w14:paraId="2FCB8614" w14:textId="77777777" w:rsidR="06EC7AC6" w:rsidRPr="00287DFB" w:rsidRDefault="06EC7AC6" w:rsidP="00084BF8">
      <w:pPr>
        <w:jc w:val="both"/>
        <w:rPr>
          <w:sz w:val="20"/>
        </w:rPr>
      </w:pPr>
      <w:r w:rsidRPr="00287DFB">
        <w:rPr>
          <w:sz w:val="20"/>
        </w:rPr>
        <w:t xml:space="preserve"> </w:t>
      </w:r>
    </w:p>
    <w:p w14:paraId="2DE36AC8" w14:textId="77777777" w:rsidR="06EC7AC6" w:rsidRPr="00287DFB" w:rsidRDefault="06EC7AC6" w:rsidP="00084BF8">
      <w:pPr>
        <w:jc w:val="both"/>
        <w:rPr>
          <w:sz w:val="20"/>
        </w:rPr>
      </w:pPr>
      <w:r w:rsidRPr="00287DFB">
        <w:rPr>
          <w:sz w:val="20"/>
        </w:rPr>
        <w:t>Todos los impuestos presentes y futuros de cualquier jurisdicción que pudieran recaer sobre los actos, contratos y operaciones relacionados con la emisión y suscripción de las Obligaciones Negociables, estarán exclusivamente a cargo de la Emisora, quien abonará las sumas adeudadas por intereses y capital por las Obligaciones Negociables, sin deducción de importe alguno en concepto de impuestos, tasas, contribuciones, gravámenes, retenciones o gastos de transferencia, vigentes a la fecha de suscripción, o que se establezcan en el futuro por cualquier autoridad de la República Argentina, cualquiera que fuera el origen o causa de los mismos. En consecuencia, si por disposiciones legales o reglamentarias, o por una interpretación de las mismas, la Emisora debiera pagar o retener tales importes, la Emisora se obliga a efectuar a su exclusivo costo el ingreso de los pagos o retenciones en cuestión, en forma tal que, una vez realizadas todas las retenciones o deducciones, los obligacionistas reciban un monto igual al que hubieran recibido si dichas retenciones o deducciones no hubieran sido realizadas. Sin embargo, lo expuesto no será aplicable:</w:t>
      </w:r>
    </w:p>
    <w:p w14:paraId="0884595F" w14:textId="77777777" w:rsidR="06EC7AC6" w:rsidRPr="00287DFB" w:rsidRDefault="06EC7AC6" w:rsidP="00084BF8">
      <w:pPr>
        <w:jc w:val="both"/>
        <w:rPr>
          <w:sz w:val="20"/>
        </w:rPr>
      </w:pPr>
      <w:r w:rsidRPr="00287DFB">
        <w:rPr>
          <w:sz w:val="20"/>
        </w:rPr>
        <w:t xml:space="preserve"> </w:t>
      </w:r>
    </w:p>
    <w:p w14:paraId="58653567" w14:textId="77777777" w:rsidR="06EC7AC6" w:rsidRPr="00287DFB" w:rsidRDefault="06EC7AC6" w:rsidP="00B2106F">
      <w:pPr>
        <w:pStyle w:val="Prrafodelista"/>
        <w:numPr>
          <w:ilvl w:val="0"/>
          <w:numId w:val="3"/>
        </w:numPr>
        <w:rPr>
          <w:sz w:val="20"/>
          <w:szCs w:val="20"/>
        </w:rPr>
      </w:pPr>
      <w:r w:rsidRPr="00287DFB">
        <w:rPr>
          <w:rFonts w:eastAsia="Times New Roman"/>
          <w:sz w:val="20"/>
          <w:szCs w:val="20"/>
        </w:rPr>
        <w:t xml:space="preserve">a los tenedores comprendidos en el título VI de la Ley de Impuesto a las Ganancias de Argentina (excluidas las entidades de la Ley de Entidades Financieras en relación con el impuesto a las ganancias que les corresponda tributar); </w:t>
      </w:r>
    </w:p>
    <w:p w14:paraId="3DBE8A7B" w14:textId="77777777" w:rsidR="06EC7AC6" w:rsidRPr="00287DFB" w:rsidRDefault="06EC7AC6" w:rsidP="00B2106F">
      <w:pPr>
        <w:ind w:left="567" w:hanging="567"/>
        <w:jc w:val="left"/>
        <w:rPr>
          <w:sz w:val="20"/>
        </w:rPr>
      </w:pPr>
      <w:r w:rsidRPr="00287DFB">
        <w:rPr>
          <w:sz w:val="20"/>
        </w:rPr>
        <w:t xml:space="preserve"> </w:t>
      </w:r>
    </w:p>
    <w:p w14:paraId="51D37742" w14:textId="77777777" w:rsidR="06EC7AC6" w:rsidRPr="00287DFB" w:rsidRDefault="06EC7AC6" w:rsidP="00B2106F">
      <w:pPr>
        <w:pStyle w:val="Prrafodelista"/>
        <w:numPr>
          <w:ilvl w:val="0"/>
          <w:numId w:val="3"/>
        </w:numPr>
        <w:rPr>
          <w:sz w:val="20"/>
          <w:szCs w:val="20"/>
        </w:rPr>
      </w:pPr>
      <w:r w:rsidRPr="00287DFB">
        <w:rPr>
          <w:rFonts w:eastAsia="Times New Roman"/>
          <w:sz w:val="20"/>
          <w:szCs w:val="20"/>
        </w:rPr>
        <w:t xml:space="preserve">cuando se trate del impuesto a los créditos y débitos efectuados en cuentas de cualquier naturaleza abiertas en las entidades regidas por la Ley de Entidades Financieras; </w:t>
      </w:r>
      <w:r w:rsidRPr="00287DFB">
        <w:br/>
      </w:r>
      <w:r w:rsidRPr="00287DFB">
        <w:rPr>
          <w:rFonts w:eastAsia="Times New Roman"/>
          <w:sz w:val="20"/>
          <w:szCs w:val="20"/>
        </w:rPr>
        <w:t xml:space="preserve"> </w:t>
      </w:r>
    </w:p>
    <w:p w14:paraId="3893125E" w14:textId="77777777" w:rsidR="06EC7AC6" w:rsidRPr="00287DFB" w:rsidRDefault="06EC7AC6" w:rsidP="00084BF8">
      <w:pPr>
        <w:pStyle w:val="Prrafodelista"/>
        <w:numPr>
          <w:ilvl w:val="0"/>
          <w:numId w:val="3"/>
        </w:numPr>
        <w:rPr>
          <w:sz w:val="20"/>
          <w:szCs w:val="20"/>
        </w:rPr>
      </w:pPr>
      <w:r w:rsidRPr="00287DFB">
        <w:rPr>
          <w:rFonts w:eastAsia="Times New Roman"/>
          <w:sz w:val="20"/>
          <w:szCs w:val="20"/>
        </w:rPr>
        <w:t>cuando la Emisora se viera obligada por las disposiciones legales vigentes a realizar una deducción y/o retención por, o a cuenta de, el impuesto sobre los bienes personales;</w:t>
      </w:r>
      <w:r w:rsidRPr="00287DFB">
        <w:br/>
      </w:r>
      <w:r w:rsidRPr="00287DFB">
        <w:rPr>
          <w:rFonts w:eastAsia="Times New Roman"/>
          <w:sz w:val="20"/>
          <w:szCs w:val="20"/>
        </w:rPr>
        <w:t xml:space="preserve"> </w:t>
      </w:r>
    </w:p>
    <w:p w14:paraId="7D346F7E" w14:textId="77777777" w:rsidR="06EC7AC6" w:rsidRPr="00287DFB" w:rsidRDefault="06EC7AC6" w:rsidP="00084BF8">
      <w:pPr>
        <w:pStyle w:val="Prrafodelista"/>
        <w:numPr>
          <w:ilvl w:val="0"/>
          <w:numId w:val="3"/>
        </w:numPr>
        <w:rPr>
          <w:sz w:val="20"/>
          <w:szCs w:val="20"/>
        </w:rPr>
      </w:pPr>
      <w:r w:rsidRPr="00287DFB">
        <w:rPr>
          <w:rFonts w:eastAsia="Times New Roman"/>
          <w:sz w:val="20"/>
          <w:szCs w:val="20"/>
        </w:rPr>
        <w:t>por cualquier impuesto, tasa o carga gubernamental sobre las sucesiones, herencias, legados, donaciones, ventas, transferencias o impuesto similar;</w:t>
      </w:r>
      <w:r w:rsidRPr="00287DFB">
        <w:br/>
      </w:r>
      <w:r w:rsidRPr="00287DFB">
        <w:rPr>
          <w:rFonts w:eastAsia="Times New Roman"/>
          <w:sz w:val="20"/>
          <w:szCs w:val="20"/>
        </w:rPr>
        <w:t xml:space="preserve"> </w:t>
      </w:r>
    </w:p>
    <w:p w14:paraId="5FA642B0" w14:textId="77777777" w:rsidR="06EC7AC6" w:rsidRPr="00287DFB" w:rsidRDefault="06EC7AC6" w:rsidP="005711AC">
      <w:pPr>
        <w:pStyle w:val="Prrafodelista"/>
        <w:numPr>
          <w:ilvl w:val="0"/>
          <w:numId w:val="3"/>
        </w:numPr>
        <w:jc w:val="both"/>
        <w:rPr>
          <w:sz w:val="20"/>
          <w:szCs w:val="20"/>
        </w:rPr>
      </w:pPr>
      <w:r w:rsidRPr="00287DFB">
        <w:rPr>
          <w:rFonts w:eastAsia="Times New Roman"/>
          <w:sz w:val="20"/>
          <w:szCs w:val="20"/>
        </w:rPr>
        <w:t>cuando tales deducciones y/o retenciones no hubieran resultado aplicables de no ser por no haber presentado el tenedor de las Obligaciones Negociables o cualquier otra persona, según lo requerido por las normas vigentes -incluyendo, sin limitación, leyes, decretos, resoluciones instrucciones escritas de la AFIP y/o tratados internacionales de los que la República Argentina sea parte-, esté o no dicho tenedor o persona legalmente capacitado para hacerlo: información, documentos, declaraciones u otras constancias en la forma y en las condiciones requeridas por las normas vigentes en relación con la nacionalidad, residencia, identidad, naturaleza jurídica o relación con la República Argentina de dicho tenedor o persona u otra información significativa que sea requerida o impuesta por normas vigentes como una condición previa o requisito para eliminar y/o reducir tales deducciones y/o retenciones a cuenta de impuesto, tasa, contribución o carga gubernamental; siempre que la carga de cumplir con estos requerimientos sea comercialmente razonable;</w:t>
      </w:r>
      <w:r w:rsidRPr="00287DFB">
        <w:br/>
      </w:r>
      <w:r w:rsidRPr="00287DFB">
        <w:rPr>
          <w:rFonts w:eastAsia="Times New Roman"/>
          <w:sz w:val="20"/>
          <w:szCs w:val="20"/>
        </w:rPr>
        <w:t xml:space="preserve"> </w:t>
      </w:r>
    </w:p>
    <w:p w14:paraId="085934FB" w14:textId="77777777" w:rsidR="06EC7AC6" w:rsidRPr="00287DFB" w:rsidRDefault="06EC7AC6" w:rsidP="005711AC">
      <w:pPr>
        <w:pStyle w:val="Prrafodelista"/>
        <w:numPr>
          <w:ilvl w:val="0"/>
          <w:numId w:val="3"/>
        </w:numPr>
        <w:jc w:val="both"/>
        <w:rPr>
          <w:sz w:val="20"/>
          <w:szCs w:val="20"/>
        </w:rPr>
      </w:pPr>
      <w:r w:rsidRPr="00287DFB">
        <w:rPr>
          <w:rFonts w:eastAsia="Times New Roman"/>
          <w:sz w:val="20"/>
          <w:szCs w:val="20"/>
        </w:rPr>
        <w:t>cuando tales deducciones y/o retenciones resultaran aplicables en virtud de una conexión entre el tenedor de las Obligaciones Negociables y la República Argentina (o cualquier de sus subdivisiones políticas o autoridades), que no sea la mera tenencia de las Obligaciones Negociables, o el derecho a exigir el cumplimiento o disposición de las Obligaciones Negociables en cuestión, o la percepción de pagos de capital, intereses y/u otros montos adeudados en virtud de las mismas;</w:t>
      </w:r>
      <w:r w:rsidRPr="00287DFB">
        <w:br/>
      </w:r>
      <w:r w:rsidRPr="00287DFB">
        <w:rPr>
          <w:rFonts w:eastAsia="Times New Roman"/>
          <w:sz w:val="20"/>
          <w:szCs w:val="20"/>
        </w:rPr>
        <w:t xml:space="preserve"> </w:t>
      </w:r>
    </w:p>
    <w:p w14:paraId="615228E5" w14:textId="77777777" w:rsidR="00B2106F" w:rsidRPr="00287DFB" w:rsidRDefault="06EC7AC6" w:rsidP="005711AC">
      <w:pPr>
        <w:pStyle w:val="Prrafodelista"/>
        <w:numPr>
          <w:ilvl w:val="0"/>
          <w:numId w:val="3"/>
        </w:numPr>
        <w:jc w:val="both"/>
        <w:rPr>
          <w:sz w:val="20"/>
          <w:szCs w:val="20"/>
        </w:rPr>
      </w:pPr>
      <w:r w:rsidRPr="00287DFB">
        <w:rPr>
          <w:rFonts w:eastAsia="Times New Roman"/>
          <w:sz w:val="20"/>
          <w:szCs w:val="20"/>
        </w:rPr>
        <w:t>por cualquier impuesto, tasa, contribución u otra carga gubernamental que sea pagadera de otro modo que no sea mediante una retención o deducción de los pagos sobre o respecto de cualquier Clase y/o Serie de Obligaciones Negociables; y/o</w:t>
      </w:r>
      <w:r w:rsidRPr="00287DFB">
        <w:br/>
      </w:r>
    </w:p>
    <w:p w14:paraId="27F7BD5F" w14:textId="77777777" w:rsidR="00C85506" w:rsidRPr="00287DFB" w:rsidRDefault="00B2106F" w:rsidP="006A5532">
      <w:pPr>
        <w:pStyle w:val="Prrafodelista"/>
        <w:numPr>
          <w:ilvl w:val="0"/>
          <w:numId w:val="3"/>
        </w:numPr>
        <w:jc w:val="both"/>
        <w:rPr>
          <w:sz w:val="20"/>
          <w:szCs w:val="20"/>
        </w:rPr>
      </w:pPr>
      <w:r w:rsidRPr="00287DFB">
        <w:rPr>
          <w:sz w:val="20"/>
          <w:szCs w:val="20"/>
        </w:rPr>
        <w:t>cuando por ser el obligacionista contribuyente del impuesto sobre los ingresos brutos en cualesquiera de las jurisdicciones provinciales y/o de la Ciudad Autónoma de Buenos Aires, la Emisora y/o el agente pagador se viera obligado por las disposiciones normativas vigentes, a realizar una deducción y/o retención por, o a cuenta de, el impuesto sobre los ingresos brutos; y/o</w:t>
      </w:r>
    </w:p>
    <w:p w14:paraId="6628B9BB" w14:textId="77777777" w:rsidR="06EC7AC6" w:rsidRPr="00287DFB" w:rsidRDefault="06EC7AC6" w:rsidP="00C44941">
      <w:pPr>
        <w:pStyle w:val="Prrafodelista"/>
        <w:jc w:val="both"/>
        <w:rPr>
          <w:sz w:val="20"/>
          <w:szCs w:val="20"/>
        </w:rPr>
      </w:pPr>
      <w:r w:rsidRPr="00287DFB">
        <w:rPr>
          <w:rFonts w:eastAsia="Times New Roman"/>
          <w:sz w:val="20"/>
          <w:szCs w:val="20"/>
        </w:rPr>
        <w:t xml:space="preserve"> </w:t>
      </w:r>
    </w:p>
    <w:p w14:paraId="436A1B11" w14:textId="77777777" w:rsidR="06EC7AC6" w:rsidRPr="00287DFB" w:rsidRDefault="06EC7AC6" w:rsidP="00C44941">
      <w:pPr>
        <w:pStyle w:val="Prrafodelista"/>
        <w:numPr>
          <w:ilvl w:val="0"/>
          <w:numId w:val="3"/>
        </w:numPr>
        <w:jc w:val="both"/>
        <w:rPr>
          <w:sz w:val="20"/>
          <w:szCs w:val="20"/>
        </w:rPr>
      </w:pPr>
      <w:r w:rsidRPr="00287DFB">
        <w:rPr>
          <w:rFonts w:eastAsia="Times New Roman"/>
          <w:sz w:val="20"/>
          <w:szCs w:val="20"/>
        </w:rPr>
        <w:t>por cualquier combinación de lo establecido en (i), (ii), (iii), (iv), (v), (vi)</w:t>
      </w:r>
      <w:r w:rsidR="00B2106F" w:rsidRPr="00287DFB">
        <w:rPr>
          <w:rFonts w:eastAsia="Times New Roman"/>
          <w:sz w:val="20"/>
          <w:szCs w:val="20"/>
        </w:rPr>
        <w:t xml:space="preserve">, </w:t>
      </w:r>
      <w:r w:rsidRPr="00287DFB">
        <w:rPr>
          <w:rFonts w:eastAsia="Times New Roman"/>
          <w:sz w:val="20"/>
          <w:szCs w:val="20"/>
        </w:rPr>
        <w:t>(vii)</w:t>
      </w:r>
      <w:r w:rsidR="00B2106F" w:rsidRPr="00287DFB">
        <w:rPr>
          <w:rFonts w:eastAsia="Times New Roman"/>
          <w:sz w:val="20"/>
          <w:szCs w:val="20"/>
        </w:rPr>
        <w:t xml:space="preserve"> u (viii)</w:t>
      </w:r>
      <w:r w:rsidRPr="00287DFB">
        <w:rPr>
          <w:rFonts w:eastAsia="Times New Roman"/>
          <w:sz w:val="20"/>
          <w:szCs w:val="20"/>
        </w:rPr>
        <w:t>.</w:t>
      </w:r>
      <w:r w:rsidRPr="00287DFB">
        <w:br/>
      </w:r>
      <w:r w:rsidRPr="00287DFB">
        <w:rPr>
          <w:rFonts w:eastAsia="Times New Roman"/>
          <w:sz w:val="20"/>
          <w:szCs w:val="20"/>
        </w:rPr>
        <w:t xml:space="preserve"> </w:t>
      </w:r>
    </w:p>
    <w:p w14:paraId="589D36BD" w14:textId="77777777" w:rsidR="06EC7AC6" w:rsidRPr="00287DFB" w:rsidRDefault="06EC7AC6" w:rsidP="00BB4AC9">
      <w:pPr>
        <w:ind w:left="360"/>
        <w:jc w:val="both"/>
        <w:rPr>
          <w:sz w:val="20"/>
        </w:rPr>
      </w:pPr>
      <w:r w:rsidRPr="00287DFB">
        <w:rPr>
          <w:sz w:val="20"/>
        </w:rPr>
        <w:t>Si los tenedores de las Obligaciones Negociables no proveen la totalidad o parte de la información, documentos o constancias que pueden ser requeridas por la Emisora oportunamente conforme las normas vigentes (incluyendo, sin limitación, leyes, decretos, resoluciones, instrucciones escritas de la AFIP y/o tratados internacionales de los que la República Argentina sea parte), la Emisora no pagará Montos Adicionales respecto de las Obligaciones Negociables de dicho tenedor y retendrá o deducirá el monto máximo que sea requerido por la ley argentina; ello, a condición de que la carga de cumplir con estos requerimientos sea comercialmente razonable y la Emisora haya notificado a los tenedores de las Obligaciones Negociables con por lo menos 30 días de anticipación.</w:t>
      </w:r>
    </w:p>
    <w:p w14:paraId="2249C927" w14:textId="77777777" w:rsidR="06EC7AC6" w:rsidRPr="00287DFB" w:rsidRDefault="06EC7AC6" w:rsidP="00084BF8">
      <w:pPr>
        <w:jc w:val="both"/>
        <w:rPr>
          <w:sz w:val="20"/>
        </w:rPr>
      </w:pPr>
      <w:r w:rsidRPr="00287DFB">
        <w:rPr>
          <w:sz w:val="20"/>
        </w:rPr>
        <w:t xml:space="preserve"> </w:t>
      </w:r>
    </w:p>
    <w:p w14:paraId="03B6A48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Recompra</w:t>
      </w:r>
    </w:p>
    <w:p w14:paraId="10D19958" w14:textId="77777777" w:rsidR="06EC7AC6" w:rsidRPr="00287DFB" w:rsidRDefault="06EC7AC6" w:rsidP="00084BF8">
      <w:pPr>
        <w:jc w:val="both"/>
        <w:rPr>
          <w:sz w:val="20"/>
        </w:rPr>
      </w:pPr>
      <w:r w:rsidRPr="00287DFB">
        <w:rPr>
          <w:sz w:val="20"/>
        </w:rPr>
        <w:t xml:space="preserve"> </w:t>
      </w:r>
    </w:p>
    <w:p w14:paraId="53F48C73" w14:textId="77777777" w:rsidR="06EC7AC6" w:rsidRPr="00287DFB" w:rsidRDefault="06EC7AC6" w:rsidP="00084BF8">
      <w:pPr>
        <w:jc w:val="both"/>
        <w:rPr>
          <w:sz w:val="20"/>
        </w:rPr>
      </w:pPr>
      <w:r w:rsidRPr="00287DFB">
        <w:rPr>
          <w:sz w:val="20"/>
        </w:rPr>
        <w:t xml:space="preserve">A menos que se disponga de otra forma en el Suplemento de </w:t>
      </w:r>
      <w:r w:rsidR="00884168" w:rsidRPr="00287DFB">
        <w:rPr>
          <w:sz w:val="20"/>
          <w:szCs w:val="20"/>
        </w:rPr>
        <w:t>Precio</w:t>
      </w:r>
      <w:r w:rsidR="00884168" w:rsidRPr="00287DFB">
        <w:rPr>
          <w:sz w:val="20"/>
        </w:rPr>
        <w:t xml:space="preserve"> </w:t>
      </w:r>
      <w:r w:rsidRPr="00287DFB">
        <w:rPr>
          <w:sz w:val="20"/>
        </w:rPr>
        <w:t xml:space="preserve">aplicable, la Emisora podrá en cualquier momento y periódicamente adquirir Obligaciones Negociables en </w:t>
      </w:r>
      <w:r w:rsidR="00CC13E4" w:rsidRPr="00287DFB">
        <w:rPr>
          <w:sz w:val="20"/>
        </w:rPr>
        <w:t xml:space="preserve">los </w:t>
      </w:r>
      <w:r w:rsidRPr="00287DFB">
        <w:rPr>
          <w:sz w:val="20"/>
        </w:rPr>
        <w:t>mercado</w:t>
      </w:r>
      <w:r w:rsidR="00CC13E4" w:rsidRPr="00287DFB">
        <w:rPr>
          <w:sz w:val="20"/>
        </w:rPr>
        <w:t>s</w:t>
      </w:r>
      <w:r w:rsidRPr="00287DFB">
        <w:rPr>
          <w:sz w:val="20"/>
        </w:rPr>
        <w:t xml:space="preserve"> </w:t>
      </w:r>
      <w:r w:rsidR="00CC13E4" w:rsidRPr="00287DFB">
        <w:rPr>
          <w:sz w:val="20"/>
          <w:szCs w:val="20"/>
          <w:lang w:val="es-MX"/>
        </w:rPr>
        <w:t>autorizados donde estas se listen o se negocien, o por medio de una oferta o acuerdo privado</w:t>
      </w:r>
      <w:r w:rsidRPr="00287DFB">
        <w:rPr>
          <w:sz w:val="20"/>
        </w:rPr>
        <w:t xml:space="preserve">, a cualquier </w:t>
      </w:r>
      <w:r w:rsidR="001D0FFB" w:rsidRPr="00287DFB">
        <w:rPr>
          <w:sz w:val="20"/>
        </w:rPr>
        <w:t>Programa</w:t>
      </w:r>
      <w:r w:rsidRPr="00287DFB">
        <w:rPr>
          <w:sz w:val="20"/>
        </w:rPr>
        <w:t>, y podrá revender o de otro modo disponer de dichas Obligaciones Negociables en cualquier momento, con el alcance y de la forma admitida por la normativa aplicable a la Sociedad</w:t>
      </w:r>
      <w:r w:rsidR="00FE79AE" w:rsidRPr="00287DFB">
        <w:rPr>
          <w:sz w:val="20"/>
        </w:rPr>
        <w:t xml:space="preserve"> y respetando el trato igualitario entre inversores</w:t>
      </w:r>
      <w:r w:rsidRPr="00287DFB">
        <w:rPr>
          <w:sz w:val="20"/>
        </w:rPr>
        <w:t>. Cualesquiera Obligaciones Negociables de ese modo adquiridas por la Emisora podrán ser canceladas y/o en caso de haberse suscripto un convenio de fideicomiso, ser presentadas al fiduciario para su cancelación.</w:t>
      </w:r>
    </w:p>
    <w:p w14:paraId="67BCFC8E" w14:textId="77777777" w:rsidR="06EC7AC6" w:rsidRPr="00287DFB" w:rsidRDefault="06EC7AC6" w:rsidP="00084BF8">
      <w:pPr>
        <w:jc w:val="both"/>
        <w:rPr>
          <w:sz w:val="20"/>
        </w:rPr>
      </w:pPr>
      <w:r w:rsidRPr="00287DFB">
        <w:rPr>
          <w:sz w:val="20"/>
        </w:rPr>
        <w:t xml:space="preserve"> </w:t>
      </w:r>
    </w:p>
    <w:p w14:paraId="5831B930"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Asambleas</w:t>
      </w:r>
      <w:r w:rsidR="00151CEB" w:rsidRPr="00287DFB">
        <w:rPr>
          <w:rFonts w:eastAsia="Times New Roman"/>
          <w:smallCaps/>
          <w:sz w:val="20"/>
          <w:szCs w:val="20"/>
        </w:rPr>
        <w:t xml:space="preserve"> </w:t>
      </w:r>
    </w:p>
    <w:p w14:paraId="069A4BF8" w14:textId="77777777" w:rsidR="06EC7AC6" w:rsidRPr="00287DFB" w:rsidRDefault="06EC7AC6" w:rsidP="00084BF8">
      <w:pPr>
        <w:jc w:val="both"/>
        <w:rPr>
          <w:sz w:val="20"/>
        </w:rPr>
      </w:pPr>
      <w:r w:rsidRPr="00287DFB">
        <w:rPr>
          <w:sz w:val="20"/>
        </w:rPr>
        <w:t xml:space="preserve"> </w:t>
      </w:r>
    </w:p>
    <w:p w14:paraId="6861214A" w14:textId="77777777" w:rsidR="000B543B" w:rsidRPr="00287DFB" w:rsidRDefault="000B543B" w:rsidP="000B543B">
      <w:pPr>
        <w:widowControl w:val="0"/>
        <w:spacing w:line="240" w:lineRule="atLeast"/>
        <w:jc w:val="both"/>
        <w:rPr>
          <w:sz w:val="20"/>
          <w:szCs w:val="20"/>
        </w:rPr>
      </w:pPr>
      <w:r w:rsidRPr="00287DFB">
        <w:rPr>
          <w:sz w:val="20"/>
          <w:szCs w:val="20"/>
        </w:rPr>
        <w:t>Las asambleas de tenedores de Obligaciones Negociables de cada Clase y/o Serie en circulación (las “</w:t>
      </w:r>
      <w:r w:rsidRPr="00287DFB">
        <w:rPr>
          <w:sz w:val="20"/>
          <w:szCs w:val="20"/>
          <w:u w:val="single"/>
        </w:rPr>
        <w:t>Asambleas</w:t>
      </w:r>
      <w:r w:rsidRPr="00287DFB">
        <w:rPr>
          <w:sz w:val="20"/>
          <w:szCs w:val="20"/>
        </w:rPr>
        <w:t>”) se regirán por lo previsto en el presente capítulo del Prospecto, salvo que se prevea de otro modo en el Suplemento de Precio aplicable (de conformidad con lo previsto en la Ley de Obligaciones Negociables).</w:t>
      </w:r>
    </w:p>
    <w:p w14:paraId="7146F690" w14:textId="77777777" w:rsidR="000B543B" w:rsidRPr="00287DFB" w:rsidRDefault="000B543B" w:rsidP="000B543B">
      <w:pPr>
        <w:widowControl w:val="0"/>
        <w:spacing w:line="240" w:lineRule="atLeast"/>
        <w:jc w:val="both"/>
        <w:rPr>
          <w:sz w:val="20"/>
          <w:szCs w:val="20"/>
        </w:rPr>
      </w:pPr>
    </w:p>
    <w:p w14:paraId="4A6DD49E" w14:textId="77777777" w:rsidR="000B543B" w:rsidRPr="00287DFB" w:rsidRDefault="000B543B" w:rsidP="000B543B">
      <w:pPr>
        <w:widowControl w:val="0"/>
        <w:spacing w:line="240" w:lineRule="atLeast"/>
        <w:jc w:val="both"/>
        <w:rPr>
          <w:sz w:val="20"/>
          <w:szCs w:val="20"/>
        </w:rPr>
      </w:pPr>
      <w:r w:rsidRPr="00287DFB">
        <w:rPr>
          <w:sz w:val="20"/>
          <w:szCs w:val="20"/>
        </w:rPr>
        <w:t>La Ley de Obligaciones Negociables, conforme fuera modificada por la Ley N°27.440 de Financiamiento Productivo, prevé en su artículo 14, entre otras cuestiones, la posibilidad de: (i) que las modificaciones a los términos y condiciones esenciales de las Obligaciones Negociables puedan ser decididas en el marco de una Asamblea con las mayorías establecidas para asambleas extraordinarias de conformidad con lo establecido al respecto en la Ley General de Sociedades y sin que sea de aplicación el requisito de unanimidad establecido por el artículo 354 de dicha Ley General de Sociedades; y (ii) establecer un procedimiento para obtener el consentimiento de la mayoría exigible de obligacionistas sin necesidad de Asamblea, por un medio fehaciente que asegure a todos los obligacionistas la debida información previa y el derecho a manifestarse. Se deja expresa constancia de que, las modificaciones a la Ley de Obligaciones Negociables no serán aplicables en ningún caso a las Obligaciones Negociables de la Emisora que se encuentren emitidas y en circulación con anterioridad a la fecha del presente Prospecto, pudiendo ser de aplicación dichas modificaciones a Clases y/o Series de Obligaciones Negociables emitidas con posterioridad a la fecha del presente Prospecto, siempre que así lo prevea el Suplemento de Precio aplicable.</w:t>
      </w:r>
    </w:p>
    <w:p w14:paraId="72829739" w14:textId="77777777" w:rsidR="000B543B" w:rsidRPr="00287DFB" w:rsidRDefault="000B543B" w:rsidP="000B543B">
      <w:pPr>
        <w:widowControl w:val="0"/>
        <w:spacing w:line="240" w:lineRule="atLeast"/>
        <w:jc w:val="both"/>
        <w:rPr>
          <w:sz w:val="20"/>
          <w:szCs w:val="20"/>
        </w:rPr>
      </w:pPr>
    </w:p>
    <w:p w14:paraId="16F06025" w14:textId="77777777" w:rsidR="000B543B" w:rsidRPr="00287DFB" w:rsidRDefault="000B543B" w:rsidP="000B543B">
      <w:pPr>
        <w:widowControl w:val="0"/>
        <w:spacing w:line="240" w:lineRule="atLeast"/>
        <w:jc w:val="both"/>
        <w:rPr>
          <w:sz w:val="20"/>
          <w:szCs w:val="20"/>
        </w:rPr>
      </w:pPr>
      <w:r w:rsidRPr="00287DFB">
        <w:rPr>
          <w:i/>
          <w:sz w:val="20"/>
          <w:szCs w:val="20"/>
        </w:rPr>
        <w:t>Lugar de Reunión.</w:t>
      </w:r>
      <w:r w:rsidRPr="00287DFB">
        <w:rPr>
          <w:sz w:val="20"/>
          <w:szCs w:val="20"/>
        </w:rPr>
        <w:t xml:space="preserve"> Las Asambleas podrán celebrarse en la Ciudad Autónoma de Buenos Aires y, adicionalmente, en aquella otra jurisdicción que sea indicada en el Suplemento de Precio aplicable.</w:t>
      </w:r>
    </w:p>
    <w:p w14:paraId="1EA5176D" w14:textId="77777777" w:rsidR="000B543B" w:rsidRPr="00287DFB" w:rsidRDefault="000B543B" w:rsidP="000B543B">
      <w:pPr>
        <w:widowControl w:val="0"/>
        <w:spacing w:line="240" w:lineRule="atLeast"/>
        <w:jc w:val="both"/>
        <w:rPr>
          <w:sz w:val="20"/>
          <w:szCs w:val="20"/>
        </w:rPr>
      </w:pPr>
    </w:p>
    <w:p w14:paraId="3E807BFA" w14:textId="77777777" w:rsidR="00060730" w:rsidRPr="00287DFB" w:rsidRDefault="00060730" w:rsidP="00060730">
      <w:pPr>
        <w:widowControl w:val="0"/>
        <w:spacing w:line="240" w:lineRule="atLeast"/>
        <w:jc w:val="both"/>
        <w:rPr>
          <w:sz w:val="20"/>
          <w:szCs w:val="20"/>
        </w:rPr>
      </w:pPr>
      <w:r w:rsidRPr="00287DFB">
        <w:rPr>
          <w:i/>
          <w:sz w:val="20"/>
          <w:szCs w:val="20"/>
        </w:rPr>
        <w:t>Obligatoriedad de sus decisiones.</w:t>
      </w:r>
      <w:r w:rsidRPr="00287DFB">
        <w:rPr>
          <w:sz w:val="20"/>
          <w:szCs w:val="20"/>
        </w:rPr>
        <w:t xml:space="preserve"> Las resoluciones de las Asambleas serán obligatorias y vinculantes para todos los tenedores de las Obligaciones Negociables de la Clase y/o Serie en cuestión, aún para los disidentes y ausentes, y también lo será para todos los futuros tenedores de dichas Obligaciones Negociables afectados por ella, se anote o no la modificación, reforma o renuncia en cuestión en dichos títulos.</w:t>
      </w:r>
    </w:p>
    <w:p w14:paraId="6220F551" w14:textId="77777777" w:rsidR="000B543B" w:rsidRPr="00287DFB" w:rsidRDefault="000B543B" w:rsidP="000B543B">
      <w:pPr>
        <w:pStyle w:val="TDC6"/>
        <w:spacing w:line="240" w:lineRule="atLeast"/>
        <w:rPr>
          <w:sz w:val="20"/>
          <w:szCs w:val="20"/>
        </w:rPr>
      </w:pPr>
    </w:p>
    <w:p w14:paraId="257019EA" w14:textId="77777777" w:rsidR="00060730" w:rsidRPr="00287DFB" w:rsidRDefault="00060730" w:rsidP="00060730">
      <w:pPr>
        <w:widowControl w:val="0"/>
        <w:spacing w:line="240" w:lineRule="atLeast"/>
        <w:jc w:val="both"/>
        <w:rPr>
          <w:i/>
          <w:sz w:val="20"/>
          <w:szCs w:val="20"/>
        </w:rPr>
      </w:pPr>
      <w:r w:rsidRPr="00287DFB">
        <w:rPr>
          <w:i/>
          <w:sz w:val="20"/>
          <w:szCs w:val="20"/>
        </w:rPr>
        <w:t xml:space="preserve">Voto. </w:t>
      </w:r>
      <w:r w:rsidRPr="00287DFB">
        <w:rPr>
          <w:sz w:val="20"/>
          <w:szCs w:val="20"/>
        </w:rPr>
        <w:t>Cada Obligación Negociable dará derecho a un (1) voto.</w:t>
      </w:r>
    </w:p>
    <w:p w14:paraId="589EF8A7" w14:textId="77777777" w:rsidR="000B543B" w:rsidRPr="00287DFB" w:rsidRDefault="000B543B" w:rsidP="000B543B">
      <w:pPr>
        <w:widowControl w:val="0"/>
        <w:spacing w:line="240" w:lineRule="atLeast"/>
        <w:jc w:val="both"/>
        <w:rPr>
          <w:sz w:val="20"/>
          <w:szCs w:val="20"/>
        </w:rPr>
      </w:pPr>
    </w:p>
    <w:p w14:paraId="65B605EB" w14:textId="77777777" w:rsidR="00060730" w:rsidRPr="00287DFB" w:rsidRDefault="00060730" w:rsidP="00060730">
      <w:pPr>
        <w:widowControl w:val="0"/>
        <w:spacing w:line="240" w:lineRule="atLeast"/>
        <w:jc w:val="both"/>
        <w:rPr>
          <w:sz w:val="20"/>
          <w:szCs w:val="20"/>
        </w:rPr>
      </w:pPr>
      <w:r w:rsidRPr="00287DFB">
        <w:rPr>
          <w:i/>
          <w:sz w:val="20"/>
          <w:szCs w:val="20"/>
        </w:rPr>
        <w:t>Convocatoria.</w:t>
      </w:r>
      <w:r w:rsidRPr="00287DFB">
        <w:rPr>
          <w:sz w:val="20"/>
          <w:szCs w:val="20"/>
        </w:rPr>
        <w:t xml:space="preserve"> A menos que se prevea de algún otro modo en el Suplemento de Precio correspondiente o en un convenio de fideicomiso en los términos del artículo 13 de la LON, las Asambleas serán convocadas por la Emisora en los casos previstos en este Prospecto o en cualquier momento en que lo juzgue necesario, o por el fiduciario (cuando se encontrare facultado), o cuando lo requieran tenedores que representen, por lo menos, el 5% del valor nominal en circulación de las Obligaciones Negociables de la Clase y/o Serie de que se trate. En este último supuesto, la petición de esos tenedores indicará los temas a tratar y la Emisora, o la autoridad de contralor competente, en su caso, convocará la Asamblea dentro de los 40 días corridos de la fecha en que reciba la solicitud respectiva. Las Asambleas serán convocadas con una antelación no inferior a los 10 días corridos ni superior a los 30 días corridos respecto de la fecha fijada para la Asamblea en cuestión, mediante publicaciones durante 5 Días Hábiles en el Boletín Oficial de la República Argentina, en un diario de amplia circulación de Argentina y/o del lugar y en la forma que indique el Suplemento de Precio aplicable, en la Página Web de la CNV y en la Página Web de la Emisora, y en el boletín del mercado donde se listaren las Obligaciones Negociables, debiendo el aviso de convocatoria incluir fecha, hora y lugar de la Asamblea, orden del día, y los recaudos exigidos para la concurrencia de los tenedores. A menos que se regule de manera más específica en los Suplementos de Precio correspondientes y siempre dentro del marco de lo establecido en el presente Programa, las Asambleas podrán ser convocadas en primera y segunda convocatoria, pudiendo realizarse asimismo ambas convocatorias simultáneamente. En el supuesto de convocatorias simultáneas, si la Asamblea en segunda convocatoria fuera citada para celebrarse el mismo día deberá serlo con un intervalo no inferior a una (1) hora de la fijada para la primera.</w:t>
      </w:r>
    </w:p>
    <w:p w14:paraId="130DEDC1" w14:textId="77777777" w:rsidR="000B543B" w:rsidRPr="00287DFB" w:rsidRDefault="000B543B" w:rsidP="000B543B">
      <w:pPr>
        <w:widowControl w:val="0"/>
        <w:spacing w:line="240" w:lineRule="atLeast"/>
        <w:jc w:val="both"/>
        <w:rPr>
          <w:sz w:val="20"/>
          <w:szCs w:val="20"/>
        </w:rPr>
      </w:pPr>
    </w:p>
    <w:p w14:paraId="1866AF60" w14:textId="77777777" w:rsidR="00060730" w:rsidRPr="00287DFB" w:rsidRDefault="00060730" w:rsidP="00060730">
      <w:pPr>
        <w:widowControl w:val="0"/>
        <w:spacing w:line="240" w:lineRule="atLeast"/>
        <w:jc w:val="both"/>
        <w:rPr>
          <w:sz w:val="20"/>
          <w:szCs w:val="20"/>
        </w:rPr>
      </w:pPr>
      <w:r w:rsidRPr="00287DFB">
        <w:rPr>
          <w:i/>
          <w:sz w:val="20"/>
          <w:szCs w:val="20"/>
        </w:rPr>
        <w:t>Asistencia.</w:t>
      </w:r>
      <w:r w:rsidRPr="00287DFB">
        <w:rPr>
          <w:sz w:val="20"/>
          <w:szCs w:val="20"/>
        </w:rPr>
        <w:t xml:space="preserve"> Todo tenedor de Obligaciones Negociables de la Clase y/o Serie que corresponda podrá concurrir a la Asamblea en persona o por medio de representante. Los directores, los miembros de la comisión fiscalizadora, los gerentes y demás empleados de la Emisora no podrán ser mandatarios de cualquier tenedor en las asambleas de cualquier Clase y/o Serie. A menos que se regule de manera más específica en los Suplementos de Precio aplicables y siempre dentro del marco de lo establecido en el presente Programa, será suficiente el otorgamiento del mandato en instrumento privado con la firma certificada en forma judicial, notarial o bancaria. Los tenedores que tengan la intención de asistir a las Asambleas deberán notificar a la Emisora o al Fideicomiso en su caso tal intención y presentar un certificado emitido por el agente de registro respecto de su tenencia con una antelación no menor a los tres (3) Días Hábiles respecto de la fecha fijada para la Asamblea de que se trate.</w:t>
      </w:r>
    </w:p>
    <w:p w14:paraId="3662BA6F" w14:textId="77777777" w:rsidR="000B543B" w:rsidRPr="00287DFB" w:rsidRDefault="000B543B" w:rsidP="000B543B">
      <w:pPr>
        <w:widowControl w:val="0"/>
        <w:spacing w:line="240" w:lineRule="atLeast"/>
        <w:jc w:val="both"/>
        <w:rPr>
          <w:sz w:val="20"/>
          <w:szCs w:val="20"/>
        </w:rPr>
      </w:pPr>
    </w:p>
    <w:p w14:paraId="049715E3" w14:textId="77777777" w:rsidR="00060730" w:rsidRPr="00287DFB" w:rsidRDefault="00060730" w:rsidP="00060730">
      <w:pPr>
        <w:widowControl w:val="0"/>
        <w:spacing w:line="240" w:lineRule="atLeast"/>
        <w:jc w:val="both"/>
        <w:rPr>
          <w:i/>
          <w:sz w:val="20"/>
          <w:szCs w:val="20"/>
        </w:rPr>
      </w:pPr>
      <w:r w:rsidRPr="00287DFB">
        <w:rPr>
          <w:i/>
          <w:sz w:val="20"/>
          <w:szCs w:val="20"/>
        </w:rPr>
        <w:t xml:space="preserve">Asamblea Unánime. Innecesaridad de la convocatoria. </w:t>
      </w:r>
      <w:r w:rsidRPr="00287DFB">
        <w:rPr>
          <w:iCs/>
          <w:sz w:val="20"/>
          <w:szCs w:val="20"/>
        </w:rPr>
        <w:t>Las Asambleas podrán celebrarse sin publicación de la convocatoria cuando se reúnan tenedores que representen la totalidad del capital pendiente de pago de las Obligaciones Negociables de la Serie y/o Clase en cuestión en ese momento en Circulación, y las decisiones se adopten por unanimidad de tales tenedores. En tal caso, la Emisora deberá informar la decisión de convocar a una asamblea mediante la publicación de un hecho relevante a través de la AIF, con una anticipación no menor a 10 días hábiles de la celebración de la asamblea convocada.</w:t>
      </w:r>
    </w:p>
    <w:p w14:paraId="332F459C" w14:textId="77777777" w:rsidR="000B543B" w:rsidRPr="00287DFB" w:rsidRDefault="000B543B" w:rsidP="000B543B">
      <w:pPr>
        <w:widowControl w:val="0"/>
        <w:spacing w:line="240" w:lineRule="atLeast"/>
        <w:jc w:val="both"/>
        <w:rPr>
          <w:sz w:val="20"/>
          <w:szCs w:val="20"/>
        </w:rPr>
      </w:pPr>
    </w:p>
    <w:p w14:paraId="378E4897" w14:textId="77777777" w:rsidR="000B543B" w:rsidRPr="00287DFB" w:rsidRDefault="000B543B" w:rsidP="000B543B">
      <w:pPr>
        <w:widowControl w:val="0"/>
        <w:spacing w:line="240" w:lineRule="atLeast"/>
        <w:jc w:val="both"/>
        <w:rPr>
          <w:sz w:val="20"/>
          <w:szCs w:val="20"/>
        </w:rPr>
      </w:pPr>
      <w:r w:rsidRPr="00287DFB">
        <w:rPr>
          <w:i/>
          <w:sz w:val="20"/>
          <w:szCs w:val="20"/>
        </w:rPr>
        <w:t>Cómputo.</w:t>
      </w:r>
      <w:r w:rsidRPr="00287DFB">
        <w:rPr>
          <w:sz w:val="20"/>
          <w:szCs w:val="20"/>
        </w:rPr>
        <w:t xml:space="preserve"> En ningún caso serán computadas a los efectos del quórum y de las mayorías, ni tendrán derecho a voto: (a) las Obligaciones Negociables que no se encuentren en circulación; y (b) las Obligaciones Negociables rescatadas o adquiridas por la Emisora (de conformidad con lo previsto en este Capítulo IX bajo </w:t>
      </w:r>
      <w:r w:rsidRPr="00287DFB">
        <w:rPr>
          <w:i/>
          <w:sz w:val="20"/>
          <w:szCs w:val="20"/>
        </w:rPr>
        <w:t>“Rescate Opcional por Razones Impositivas” o “Recompra”</w:t>
      </w:r>
      <w:r w:rsidRPr="00287DFB">
        <w:rPr>
          <w:sz w:val="20"/>
          <w:szCs w:val="20"/>
        </w:rPr>
        <w:t>)</w:t>
      </w:r>
      <w:r w:rsidRPr="00287DFB">
        <w:rPr>
          <w:i/>
          <w:sz w:val="20"/>
          <w:szCs w:val="20"/>
        </w:rPr>
        <w:t>,</w:t>
      </w:r>
      <w:r w:rsidRPr="00287DFB">
        <w:rPr>
          <w:sz w:val="20"/>
          <w:szCs w:val="20"/>
        </w:rPr>
        <w:t xml:space="preserve"> mientras se mantengan en la cartera propia de la Emisora.</w:t>
      </w:r>
    </w:p>
    <w:p w14:paraId="6883974E" w14:textId="77777777" w:rsidR="000B543B" w:rsidRPr="00287DFB" w:rsidRDefault="000B543B" w:rsidP="000B543B">
      <w:pPr>
        <w:widowControl w:val="0"/>
        <w:spacing w:line="240" w:lineRule="atLeast"/>
        <w:jc w:val="both"/>
        <w:rPr>
          <w:sz w:val="20"/>
          <w:szCs w:val="20"/>
        </w:rPr>
      </w:pPr>
    </w:p>
    <w:p w14:paraId="1B506BFF" w14:textId="77777777" w:rsidR="00060730" w:rsidRPr="00287DFB" w:rsidRDefault="00060730" w:rsidP="00060730">
      <w:pPr>
        <w:widowControl w:val="0"/>
        <w:spacing w:line="240" w:lineRule="atLeast"/>
        <w:jc w:val="both"/>
        <w:rPr>
          <w:sz w:val="20"/>
          <w:szCs w:val="20"/>
        </w:rPr>
      </w:pPr>
      <w:r w:rsidRPr="00287DFB">
        <w:rPr>
          <w:i/>
          <w:sz w:val="20"/>
          <w:szCs w:val="20"/>
        </w:rPr>
        <w:t>Competencia, quórum y mayorías.</w:t>
      </w:r>
      <w:r w:rsidRPr="00287DFB">
        <w:rPr>
          <w:sz w:val="20"/>
          <w:szCs w:val="20"/>
        </w:rPr>
        <w:t xml:space="preserve"> Dejando a salvo, en lo que corresponda, lo dispuesto en el apartado “</w:t>
      </w:r>
      <w:r w:rsidRPr="00287DFB">
        <w:rPr>
          <w:i/>
          <w:sz w:val="20"/>
          <w:szCs w:val="20"/>
        </w:rPr>
        <w:t>Supuestos Especiales</w:t>
      </w:r>
      <w:r w:rsidRPr="00287DFB">
        <w:rPr>
          <w:sz w:val="20"/>
          <w:szCs w:val="20"/>
        </w:rPr>
        <w:t>” y “</w:t>
      </w:r>
      <w:r w:rsidRPr="00287DFB">
        <w:rPr>
          <w:i/>
          <w:sz w:val="20"/>
          <w:szCs w:val="20"/>
        </w:rPr>
        <w:t>Supuestos de Incumplimiento</w:t>
      </w:r>
      <w:r w:rsidRPr="00287DFB">
        <w:rPr>
          <w:sz w:val="20"/>
          <w:szCs w:val="20"/>
        </w:rPr>
        <w:t>” del presente Capítulo y a menos que se prevea de otro modo en los Suplementos de Precio aplicables, será de aplicación lo dispuesto a continuación:</w:t>
      </w:r>
    </w:p>
    <w:p w14:paraId="774BD53F" w14:textId="77777777" w:rsidR="000B543B" w:rsidRPr="00287DFB" w:rsidRDefault="000B543B" w:rsidP="000B543B">
      <w:pPr>
        <w:widowControl w:val="0"/>
        <w:spacing w:line="240" w:lineRule="atLeast"/>
        <w:jc w:val="both"/>
        <w:rPr>
          <w:sz w:val="20"/>
          <w:szCs w:val="20"/>
        </w:rPr>
      </w:pPr>
    </w:p>
    <w:p w14:paraId="3340DA42" w14:textId="77777777" w:rsidR="000B543B" w:rsidRPr="00287DFB" w:rsidRDefault="000B543B" w:rsidP="000B543B">
      <w:pPr>
        <w:widowControl w:val="0"/>
        <w:numPr>
          <w:ilvl w:val="0"/>
          <w:numId w:val="65"/>
        </w:numPr>
        <w:tabs>
          <w:tab w:val="clear" w:pos="2640"/>
        </w:tabs>
        <w:spacing w:line="240" w:lineRule="atLeast"/>
        <w:ind w:left="567" w:hanging="567"/>
        <w:jc w:val="both"/>
        <w:rPr>
          <w:sz w:val="20"/>
          <w:szCs w:val="20"/>
        </w:rPr>
      </w:pPr>
      <w:r w:rsidRPr="00287DFB">
        <w:rPr>
          <w:sz w:val="20"/>
          <w:szCs w:val="20"/>
        </w:rPr>
        <w:t>Las Asambleas tendrán competencia para tratar y/o decidir sobre cualquier asunto relativo a la Clase y/o Serie de Obligaciones Negociables de que se trate y para que los tenedores de la Clase y/o Serie de Obligaciones en cuestión puedan efectuar, otorgar o tomar toda solicitud, requerimiento, autorización, consentimiento, dispensa (incluida la dispensa de un Supuesto de Incumplimiento), renuncia y/o cualquier otra acción que los términos de las Obligaciones Negociables de esa Clase y/o Serie dispongan que debe ser efectuado, otorgado o tomado por los tenedores de Obligaciones Negociables de dicha Clase y/o Serie.</w:t>
      </w:r>
    </w:p>
    <w:p w14:paraId="5A01DFEE" w14:textId="77777777" w:rsidR="000B543B" w:rsidRPr="00287DFB" w:rsidRDefault="000B543B" w:rsidP="000B543B">
      <w:pPr>
        <w:widowControl w:val="0"/>
        <w:spacing w:line="240" w:lineRule="atLeast"/>
        <w:ind w:left="567" w:hanging="567"/>
        <w:jc w:val="both"/>
        <w:rPr>
          <w:sz w:val="20"/>
          <w:szCs w:val="20"/>
        </w:rPr>
      </w:pPr>
    </w:p>
    <w:p w14:paraId="14F89205" w14:textId="77777777" w:rsidR="00060730" w:rsidRPr="00287DFB" w:rsidRDefault="00060730" w:rsidP="00060730">
      <w:pPr>
        <w:widowControl w:val="0"/>
        <w:numPr>
          <w:ilvl w:val="0"/>
          <w:numId w:val="65"/>
        </w:numPr>
        <w:tabs>
          <w:tab w:val="clear" w:pos="2640"/>
        </w:tabs>
        <w:spacing w:line="0" w:lineRule="atLeast"/>
        <w:ind w:left="567" w:hanging="567"/>
        <w:jc w:val="both"/>
      </w:pPr>
      <w:r w:rsidRPr="00287DFB">
        <w:rPr>
          <w:sz w:val="20"/>
          <w:szCs w:val="20"/>
        </w:rPr>
        <w:t xml:space="preserve">El </w:t>
      </w:r>
      <w:r w:rsidRPr="00287DFB">
        <w:rPr>
          <w:i/>
          <w:sz w:val="20"/>
          <w:szCs w:val="20"/>
        </w:rPr>
        <w:t>quórum</w:t>
      </w:r>
      <w:r w:rsidRPr="00287DFB">
        <w:rPr>
          <w:sz w:val="20"/>
          <w:szCs w:val="20"/>
        </w:rPr>
        <w:t xml:space="preserve"> para una Asamblea ordinaria estará constituido para la primera convocatoria por tenedores que representen, por lo menos, la mayoría del valor nominal en circulación de las Obligaciones Negociables de dicha Clase y/o Serie, y si no se llegase a completar dicho </w:t>
      </w:r>
      <w:r w:rsidRPr="00287DFB">
        <w:rPr>
          <w:i/>
          <w:sz w:val="20"/>
          <w:szCs w:val="20"/>
        </w:rPr>
        <w:t>quórum</w:t>
      </w:r>
      <w:r w:rsidRPr="00287DFB">
        <w:rPr>
          <w:sz w:val="20"/>
          <w:szCs w:val="20"/>
        </w:rPr>
        <w:t xml:space="preserve">, la Asamblea en segunda convocatoria quedará constituida con los tenedores de las Obligaciones Negociables de dicha Clase y/o Serie que se encontraren presentes, cualquiera sea su número y el porcentaje sobre el valor nominal en circulación que representen. Tanto en primera como en segunda convocatoria, todas las decisiones que deben ser tomadas en el seno de una asamblea ordinaria se tomarán por la mayoría absoluta de los votos emitidos por los tenedores de las Obligaciones Negociables de la Clase y/o Serie en cuestión presentes con derecho a voto. Serán materia de una asamblea ordinaria, todas aquellas cuestiones que no sean materia de la Asamblea Extraordinaria conforme se detallan a continuación. </w:t>
      </w:r>
    </w:p>
    <w:p w14:paraId="1F067427" w14:textId="77777777" w:rsidR="000B543B" w:rsidRPr="00287DFB" w:rsidRDefault="000B543B" w:rsidP="000B543B">
      <w:pPr>
        <w:pStyle w:val="Sangradetextonormal"/>
        <w:widowControl w:val="0"/>
        <w:spacing w:line="240" w:lineRule="atLeast"/>
        <w:ind w:left="567" w:hanging="567"/>
        <w:rPr>
          <w:sz w:val="20"/>
          <w:szCs w:val="20"/>
        </w:rPr>
      </w:pPr>
    </w:p>
    <w:p w14:paraId="55A2C7B2" w14:textId="77777777" w:rsidR="00060730" w:rsidRPr="00287DFB" w:rsidRDefault="00060730" w:rsidP="00060730">
      <w:pPr>
        <w:pStyle w:val="Prrafodelista"/>
        <w:numPr>
          <w:ilvl w:val="0"/>
          <w:numId w:val="65"/>
        </w:numPr>
        <w:tabs>
          <w:tab w:val="clear" w:pos="2640"/>
        </w:tabs>
        <w:spacing w:line="0" w:lineRule="atLeast"/>
        <w:ind w:left="567" w:hanging="567"/>
        <w:jc w:val="both"/>
        <w:rPr>
          <w:lang w:val="es-MX" w:eastAsia="x-none"/>
        </w:rPr>
      </w:pPr>
      <w:r w:rsidRPr="00287DFB">
        <w:rPr>
          <w:sz w:val="20"/>
          <w:szCs w:val="20"/>
        </w:rPr>
        <w:t xml:space="preserve">El </w:t>
      </w:r>
      <w:r w:rsidRPr="00287DFB">
        <w:rPr>
          <w:i/>
          <w:sz w:val="20"/>
          <w:szCs w:val="20"/>
        </w:rPr>
        <w:t>quórum</w:t>
      </w:r>
      <w:r w:rsidRPr="00287DFB">
        <w:rPr>
          <w:sz w:val="20"/>
          <w:szCs w:val="20"/>
        </w:rPr>
        <w:t xml:space="preserve"> para una Asamblea extraordinaria estará constituido tanto en primera como en segunda convocatoria por tenedores que representen por lo menos el 60% del valor nominal de capital en circulación de las Obligaciones Negociables de la Clase y/o Serie de que se trate. Tanto en primera como en segunda convocatoria las decisiones que deben ser tomadas en el seno de una Asamblea extraordinaria se tomarán por la mayoría absoluta de los votos emitidos por los tenedores de las Obligaciones Negociables de la Clase y/o Serie en cuestión presentes con derecho a voto, siempre que no se especificare de otro modo en el Suplemento de precio aplicable para los tenedores de una Clase y/o Serie en particular, en cumplimiento con la normativa aplicable. Constituirán materia de una asamblea extraordinaria la dispensa de un Compromiso y/o de un Supuesto de Incumplimiento, como así también </w:t>
      </w:r>
      <w:r w:rsidRPr="00287DFB">
        <w:rPr>
          <w:sz w:val="20"/>
          <w:szCs w:val="20"/>
          <w:lang w:val="es-MX"/>
        </w:rPr>
        <w:t xml:space="preserve">la modificación de los términos y condiciones esenciales de la emisión, incluyendo sin carácter limitativo: (i) cambio de las fechas de pago de capital, intereses, Montos Adicionales y/o cualquier otro monto adeudado bajo las Obligaciones Negociables de una Clase y/o Serie en particular; (ii) reducción del monto de capital, de la tasa de interés y/o de cualquier otro monto pagadero bajo las Obligaciones Negociables de dicha Clase y/o Serie en particular; </w:t>
      </w:r>
      <w:r w:rsidRPr="00287DFB">
        <w:rPr>
          <w:sz w:val="20"/>
          <w:szCs w:val="20"/>
          <w:lang w:val="es-MX" w:eastAsia="x-none"/>
        </w:rPr>
        <w:t xml:space="preserve">(iii) cambio de la moneda de pago de capital, intereses, Montos Adicionales y/o cualquier otro monto bajo las Obligaciones Negociables de </w:t>
      </w:r>
      <w:r w:rsidRPr="00287DFB">
        <w:rPr>
          <w:sz w:val="20"/>
          <w:szCs w:val="20"/>
          <w:lang w:val="es-MX"/>
        </w:rPr>
        <w:t>dicha</w:t>
      </w:r>
      <w:r w:rsidRPr="00287DFB">
        <w:rPr>
          <w:sz w:val="20"/>
          <w:szCs w:val="20"/>
          <w:lang w:val="es-MX" w:eastAsia="x-none"/>
        </w:rPr>
        <w:t xml:space="preserve"> Clase y/o Serie, siempre y cuando dicho cambio no sea consecuencia de normas legales y/o regulatorias que </w:t>
      </w:r>
      <w:r w:rsidRPr="00287DFB">
        <w:rPr>
          <w:sz w:val="20"/>
          <w:szCs w:val="20"/>
          <w:lang w:val="es-MX"/>
        </w:rPr>
        <w:t>la Emisora</w:t>
      </w:r>
      <w:r w:rsidRPr="00287DFB">
        <w:rPr>
          <w:sz w:val="20"/>
          <w:szCs w:val="20"/>
          <w:lang w:val="es-MX" w:eastAsia="x-none"/>
        </w:rPr>
        <w:t xml:space="preserve"> se encuentre </w:t>
      </w:r>
      <w:r w:rsidRPr="00287DFB">
        <w:rPr>
          <w:sz w:val="20"/>
          <w:szCs w:val="20"/>
          <w:lang w:val="es-MX"/>
        </w:rPr>
        <w:t>obligada</w:t>
      </w:r>
      <w:r w:rsidRPr="00287DFB">
        <w:rPr>
          <w:sz w:val="20"/>
          <w:szCs w:val="20"/>
          <w:lang w:val="es-MX" w:eastAsia="x-none"/>
        </w:rPr>
        <w:t xml:space="preserve"> a cumplir, y tales normas hayan entrado en vigencia con posterioridad a la </w:t>
      </w:r>
      <w:r w:rsidRPr="00287DFB">
        <w:rPr>
          <w:sz w:val="20"/>
          <w:szCs w:val="20"/>
          <w:lang w:val="es-MX"/>
        </w:rPr>
        <w:t>Fecha</w:t>
      </w:r>
      <w:r w:rsidRPr="00287DFB">
        <w:rPr>
          <w:sz w:val="20"/>
          <w:szCs w:val="20"/>
          <w:lang w:val="es-MX" w:eastAsia="x-none"/>
        </w:rPr>
        <w:t xml:space="preserve"> de </w:t>
      </w:r>
      <w:r w:rsidRPr="00287DFB">
        <w:rPr>
          <w:sz w:val="20"/>
          <w:szCs w:val="20"/>
          <w:lang w:val="es-MX"/>
        </w:rPr>
        <w:t>Emisión</w:t>
      </w:r>
      <w:r w:rsidRPr="00287DFB">
        <w:rPr>
          <w:sz w:val="20"/>
          <w:szCs w:val="20"/>
          <w:lang w:val="es-MX" w:eastAsia="x-none"/>
        </w:rPr>
        <w:t xml:space="preserve"> de la Clase y/o Serie de Obligaciones Negociables en cuestión; y/o</w:t>
      </w:r>
      <w:r w:rsidRPr="00287DFB">
        <w:rPr>
          <w:sz w:val="20"/>
          <w:szCs w:val="20"/>
          <w:lang w:val="es-MX"/>
        </w:rPr>
        <w:t xml:space="preserve"> (iv) reducción de los requisitos de quórum y de mayorías previstos en este Prospecto y/o en el Suplemento de Precio aplicable (todos ellos, los “</w:t>
      </w:r>
      <w:r w:rsidRPr="00287DFB">
        <w:rPr>
          <w:bCs/>
          <w:sz w:val="20"/>
          <w:szCs w:val="20"/>
          <w:u w:val="single"/>
          <w:lang w:val="es-MX"/>
        </w:rPr>
        <w:t>Supuestos Especiales</w:t>
      </w:r>
      <w:r w:rsidRPr="00287DFB">
        <w:rPr>
          <w:sz w:val="20"/>
          <w:szCs w:val="20"/>
          <w:lang w:val="es-MX"/>
        </w:rPr>
        <w:t xml:space="preserve">”). </w:t>
      </w:r>
    </w:p>
    <w:p w14:paraId="60D3D519" w14:textId="77777777" w:rsidR="000B543B" w:rsidRPr="00287DFB" w:rsidRDefault="000B543B" w:rsidP="000B543B">
      <w:pPr>
        <w:pStyle w:val="Textpara"/>
        <w:tabs>
          <w:tab w:val="clear" w:pos="9000"/>
        </w:tabs>
        <w:spacing w:after="0" w:line="240" w:lineRule="atLeast"/>
        <w:rPr>
          <w:lang w:val="es-AR"/>
        </w:rPr>
      </w:pPr>
    </w:p>
    <w:p w14:paraId="39A30D54" w14:textId="77777777" w:rsidR="000B543B" w:rsidRPr="00287DFB" w:rsidRDefault="000B543B" w:rsidP="000B543B">
      <w:pPr>
        <w:widowControl w:val="0"/>
        <w:spacing w:line="240" w:lineRule="atLeast"/>
        <w:jc w:val="both"/>
        <w:rPr>
          <w:i/>
          <w:sz w:val="20"/>
          <w:szCs w:val="20"/>
        </w:rPr>
      </w:pPr>
      <w:r w:rsidRPr="00287DFB">
        <w:rPr>
          <w:i/>
          <w:sz w:val="20"/>
          <w:szCs w:val="20"/>
        </w:rPr>
        <w:t>Supuestos Especiales</w:t>
      </w:r>
    </w:p>
    <w:p w14:paraId="3F4322E9" w14:textId="77777777" w:rsidR="000B543B" w:rsidRPr="00287DFB" w:rsidRDefault="000B543B" w:rsidP="000B543B">
      <w:pPr>
        <w:widowControl w:val="0"/>
        <w:spacing w:line="240" w:lineRule="atLeast"/>
        <w:jc w:val="both"/>
        <w:rPr>
          <w:sz w:val="20"/>
          <w:szCs w:val="20"/>
        </w:rPr>
      </w:pPr>
    </w:p>
    <w:p w14:paraId="0D9F24DB" w14:textId="77777777" w:rsidR="000B543B" w:rsidRPr="00287DFB" w:rsidRDefault="000B543B" w:rsidP="000B543B">
      <w:pPr>
        <w:widowControl w:val="0"/>
        <w:spacing w:line="240" w:lineRule="atLeast"/>
        <w:jc w:val="both"/>
        <w:rPr>
          <w:sz w:val="20"/>
          <w:szCs w:val="20"/>
        </w:rPr>
      </w:pPr>
      <w:r w:rsidRPr="00287DFB">
        <w:rPr>
          <w:sz w:val="20"/>
          <w:szCs w:val="20"/>
        </w:rPr>
        <w:t>Salvo que se disponga de otro modo en el Suplemento de Precio aplicable (de conformidad con lo previsto en la Ley de Obligaciones Negociables), regirá lo siguiente:</w:t>
      </w:r>
    </w:p>
    <w:p w14:paraId="2D55A1BA" w14:textId="77777777" w:rsidR="000B543B" w:rsidRPr="00287DFB" w:rsidRDefault="000B543B" w:rsidP="000B543B">
      <w:pPr>
        <w:widowControl w:val="0"/>
        <w:spacing w:line="240" w:lineRule="atLeast"/>
        <w:jc w:val="both"/>
        <w:rPr>
          <w:sz w:val="20"/>
          <w:szCs w:val="20"/>
        </w:rPr>
      </w:pPr>
    </w:p>
    <w:p w14:paraId="492A30F0" w14:textId="77777777" w:rsidR="000B543B" w:rsidRPr="00287DFB" w:rsidRDefault="000B543B" w:rsidP="000B543B">
      <w:pPr>
        <w:widowControl w:val="0"/>
        <w:spacing w:line="240" w:lineRule="atLeast"/>
        <w:jc w:val="both"/>
        <w:rPr>
          <w:sz w:val="20"/>
          <w:szCs w:val="20"/>
        </w:rPr>
      </w:pPr>
      <w:r w:rsidRPr="00287DFB">
        <w:rPr>
          <w:sz w:val="20"/>
          <w:szCs w:val="20"/>
        </w:rPr>
        <w:t xml:space="preserve">La Emisora podrá, sin necesidad del consentimiento de ningún tenedor de Obligaciones Negociables, modificar y reformar las Obligaciones Negociables y/o el convenio de fideicomiso en los términos del artículo 13 de la </w:t>
      </w:r>
      <w:r w:rsidR="0009183E" w:rsidRPr="00287DFB">
        <w:rPr>
          <w:sz w:val="20"/>
          <w:szCs w:val="20"/>
        </w:rPr>
        <w:t xml:space="preserve">Ley de Obligaciones Negociables </w:t>
      </w:r>
      <w:r w:rsidRPr="00287DFB">
        <w:rPr>
          <w:sz w:val="20"/>
          <w:szCs w:val="20"/>
        </w:rPr>
        <w:t>(en su caso), para cualquiera de los siguientes fines:</w:t>
      </w:r>
    </w:p>
    <w:p w14:paraId="72A45541" w14:textId="77777777" w:rsidR="000B543B" w:rsidRPr="00287DFB" w:rsidRDefault="000B543B" w:rsidP="000B543B">
      <w:pPr>
        <w:widowControl w:val="0"/>
        <w:spacing w:line="240" w:lineRule="atLeast"/>
        <w:jc w:val="both"/>
        <w:rPr>
          <w:sz w:val="20"/>
          <w:szCs w:val="20"/>
        </w:rPr>
      </w:pPr>
    </w:p>
    <w:p w14:paraId="2567984C" w14:textId="77777777" w:rsidR="000B543B" w:rsidRPr="00287DFB" w:rsidRDefault="000B543B" w:rsidP="000B543B">
      <w:pPr>
        <w:pStyle w:val="Text3"/>
        <w:widowControl w:val="0"/>
        <w:numPr>
          <w:ilvl w:val="0"/>
          <w:numId w:val="66"/>
        </w:numPr>
        <w:tabs>
          <w:tab w:val="clear" w:pos="1620"/>
        </w:tabs>
        <w:spacing w:after="0" w:line="240" w:lineRule="atLeast"/>
        <w:ind w:left="567" w:hanging="567"/>
        <w:rPr>
          <w:szCs w:val="20"/>
        </w:rPr>
      </w:pPr>
      <w:r w:rsidRPr="00287DFB">
        <w:rPr>
          <w:szCs w:val="20"/>
        </w:rPr>
        <w:t>agregar compromisos u obligaciones en beneficio de los tenedores de todas o algunas de las Clases y/o Series de Obligaciones Negociables;</w:t>
      </w:r>
    </w:p>
    <w:p w14:paraId="124A74DA" w14:textId="77777777" w:rsidR="000B543B" w:rsidRPr="00287DFB" w:rsidRDefault="000B543B" w:rsidP="000B543B">
      <w:pPr>
        <w:pStyle w:val="Text3"/>
        <w:widowControl w:val="0"/>
        <w:tabs>
          <w:tab w:val="clear" w:pos="360"/>
        </w:tabs>
        <w:spacing w:after="0" w:line="240" w:lineRule="atLeast"/>
        <w:ind w:left="567" w:hanging="567"/>
        <w:rPr>
          <w:szCs w:val="20"/>
        </w:rPr>
      </w:pPr>
    </w:p>
    <w:p w14:paraId="4D718F7C" w14:textId="77777777" w:rsidR="000B543B" w:rsidRPr="00287DFB" w:rsidRDefault="000B543B" w:rsidP="000B543B">
      <w:pPr>
        <w:widowControl w:val="0"/>
        <w:numPr>
          <w:ilvl w:val="0"/>
          <w:numId w:val="66"/>
        </w:numPr>
        <w:tabs>
          <w:tab w:val="clear" w:pos="1620"/>
        </w:tabs>
        <w:spacing w:line="240" w:lineRule="atLeast"/>
        <w:ind w:left="567" w:hanging="567"/>
        <w:jc w:val="both"/>
        <w:rPr>
          <w:sz w:val="20"/>
          <w:szCs w:val="20"/>
        </w:rPr>
      </w:pPr>
      <w:r w:rsidRPr="00287DFB">
        <w:rPr>
          <w:sz w:val="20"/>
          <w:szCs w:val="20"/>
        </w:rPr>
        <w:t>agregar Supuestos de Incumplimiento en beneficio de los tenedores de todas o algunas de las Clases y/o Series de Obligaciones Negociables;</w:t>
      </w:r>
    </w:p>
    <w:p w14:paraId="189A5C0B" w14:textId="77777777" w:rsidR="000B543B" w:rsidRPr="00287DFB" w:rsidRDefault="000B543B" w:rsidP="000B543B">
      <w:pPr>
        <w:widowControl w:val="0"/>
        <w:spacing w:line="240" w:lineRule="atLeast"/>
        <w:ind w:left="567" w:hanging="567"/>
        <w:jc w:val="both"/>
        <w:rPr>
          <w:sz w:val="20"/>
          <w:szCs w:val="20"/>
        </w:rPr>
      </w:pPr>
    </w:p>
    <w:p w14:paraId="74C9DD39" w14:textId="77777777" w:rsidR="000B543B" w:rsidRPr="00287DFB" w:rsidRDefault="000B543B" w:rsidP="000B543B">
      <w:pPr>
        <w:widowControl w:val="0"/>
        <w:numPr>
          <w:ilvl w:val="0"/>
          <w:numId w:val="66"/>
        </w:numPr>
        <w:tabs>
          <w:tab w:val="clear" w:pos="1620"/>
        </w:tabs>
        <w:spacing w:line="240" w:lineRule="atLeast"/>
        <w:ind w:left="567" w:hanging="567"/>
        <w:jc w:val="both"/>
        <w:rPr>
          <w:sz w:val="20"/>
          <w:szCs w:val="20"/>
        </w:rPr>
      </w:pPr>
      <w:r w:rsidRPr="00287DFB">
        <w:rPr>
          <w:sz w:val="20"/>
          <w:szCs w:val="20"/>
        </w:rPr>
        <w:t>designar un sucesor del agente de registro, co-agente de registro, del agente de pago o del co-agente de pago;</w:t>
      </w:r>
    </w:p>
    <w:p w14:paraId="7F38BBA1" w14:textId="77777777" w:rsidR="000B543B" w:rsidRPr="00287DFB" w:rsidRDefault="000B543B" w:rsidP="000B543B">
      <w:pPr>
        <w:widowControl w:val="0"/>
        <w:spacing w:line="240" w:lineRule="atLeast"/>
        <w:ind w:left="567" w:hanging="567"/>
        <w:jc w:val="both"/>
        <w:rPr>
          <w:sz w:val="20"/>
          <w:szCs w:val="20"/>
        </w:rPr>
      </w:pPr>
    </w:p>
    <w:p w14:paraId="3E830D4B" w14:textId="77777777" w:rsidR="000B543B" w:rsidRPr="00287DFB" w:rsidRDefault="000B543B" w:rsidP="000B543B">
      <w:pPr>
        <w:widowControl w:val="0"/>
        <w:numPr>
          <w:ilvl w:val="0"/>
          <w:numId w:val="66"/>
        </w:numPr>
        <w:tabs>
          <w:tab w:val="clear" w:pos="1620"/>
        </w:tabs>
        <w:spacing w:line="240" w:lineRule="atLeast"/>
        <w:ind w:left="567" w:hanging="567"/>
        <w:jc w:val="both"/>
        <w:rPr>
          <w:sz w:val="20"/>
          <w:szCs w:val="20"/>
        </w:rPr>
      </w:pPr>
      <w:r w:rsidRPr="00287DFB">
        <w:rPr>
          <w:sz w:val="20"/>
          <w:szCs w:val="20"/>
        </w:rPr>
        <w:t>garantizar Obligaciones Negociables de cualquier Clase y/o Serie; y/o</w:t>
      </w:r>
    </w:p>
    <w:p w14:paraId="44A1CF30" w14:textId="77777777" w:rsidR="000B543B" w:rsidRPr="00287DFB" w:rsidRDefault="000B543B" w:rsidP="000B543B">
      <w:pPr>
        <w:widowControl w:val="0"/>
        <w:spacing w:line="240" w:lineRule="atLeast"/>
        <w:ind w:left="567" w:hanging="567"/>
        <w:jc w:val="both"/>
        <w:rPr>
          <w:sz w:val="20"/>
          <w:szCs w:val="20"/>
        </w:rPr>
      </w:pPr>
    </w:p>
    <w:p w14:paraId="0E962F38" w14:textId="77777777" w:rsidR="000B543B" w:rsidRPr="00287DFB" w:rsidRDefault="000B543B" w:rsidP="000B543B">
      <w:pPr>
        <w:widowControl w:val="0"/>
        <w:numPr>
          <w:ilvl w:val="0"/>
          <w:numId w:val="66"/>
        </w:numPr>
        <w:tabs>
          <w:tab w:val="clear" w:pos="1620"/>
        </w:tabs>
        <w:spacing w:line="240" w:lineRule="atLeast"/>
        <w:ind w:left="567" w:hanging="567"/>
        <w:jc w:val="both"/>
        <w:rPr>
          <w:sz w:val="20"/>
          <w:szCs w:val="20"/>
        </w:rPr>
      </w:pPr>
      <w:r w:rsidRPr="00287DFB">
        <w:rPr>
          <w:sz w:val="20"/>
          <w:szCs w:val="20"/>
        </w:rPr>
        <w:t>subsanar cualquier ambigüedad, defecto o inconsistencia en el Programa y/o en cualquier Clase y/o Serie.</w:t>
      </w:r>
    </w:p>
    <w:p w14:paraId="329E3576" w14:textId="77777777" w:rsidR="000B543B" w:rsidRPr="00287DFB" w:rsidRDefault="000B543B" w:rsidP="000B543B">
      <w:pPr>
        <w:spacing w:line="240" w:lineRule="atLeast"/>
        <w:jc w:val="both"/>
        <w:rPr>
          <w:sz w:val="20"/>
          <w:szCs w:val="20"/>
        </w:rPr>
      </w:pPr>
    </w:p>
    <w:p w14:paraId="7A75B998" w14:textId="77777777" w:rsidR="004608E8" w:rsidRPr="00287DFB" w:rsidRDefault="000B543B" w:rsidP="000B543B">
      <w:pPr>
        <w:jc w:val="both"/>
        <w:rPr>
          <w:sz w:val="20"/>
          <w:szCs w:val="20"/>
        </w:rPr>
      </w:pPr>
      <w:r w:rsidRPr="00287DFB">
        <w:rPr>
          <w:sz w:val="20"/>
          <w:szCs w:val="20"/>
        </w:rPr>
        <w:t xml:space="preserve">La Emisora deberá dar aviso a los obligacionistas de su decisión de modificar y reformar las Obligaciones Negociables y/o el convenio de fideicomiso en los términos del artículo 13 de la </w:t>
      </w:r>
      <w:r w:rsidR="0009183E" w:rsidRPr="00287DFB">
        <w:rPr>
          <w:sz w:val="20"/>
          <w:szCs w:val="20"/>
        </w:rPr>
        <w:t>Ley de Obligaciones Negociables</w:t>
      </w:r>
      <w:r w:rsidR="0009183E" w:rsidRPr="00287DFB" w:rsidDel="0009183E">
        <w:rPr>
          <w:sz w:val="20"/>
          <w:szCs w:val="20"/>
        </w:rPr>
        <w:t xml:space="preserve"> </w:t>
      </w:r>
      <w:r w:rsidRPr="00287DFB">
        <w:rPr>
          <w:sz w:val="20"/>
          <w:szCs w:val="20"/>
        </w:rPr>
        <w:t>(en su caso)</w:t>
      </w:r>
      <w:r w:rsidR="004608E8" w:rsidRPr="00287DFB">
        <w:rPr>
          <w:sz w:val="20"/>
          <w:szCs w:val="20"/>
        </w:rPr>
        <w:t>.</w:t>
      </w:r>
    </w:p>
    <w:p w14:paraId="115DF23C" w14:textId="77777777" w:rsidR="00060730" w:rsidRPr="00287DFB" w:rsidRDefault="00060730" w:rsidP="000B543B">
      <w:pPr>
        <w:jc w:val="both"/>
        <w:rPr>
          <w:sz w:val="20"/>
          <w:szCs w:val="20"/>
        </w:rPr>
      </w:pPr>
    </w:p>
    <w:p w14:paraId="5C229E91" w14:textId="77777777" w:rsidR="00060730" w:rsidRPr="00287DFB" w:rsidRDefault="00060730" w:rsidP="00060730">
      <w:pPr>
        <w:jc w:val="both"/>
        <w:rPr>
          <w:i/>
          <w:sz w:val="20"/>
          <w:lang w:val="es-MX"/>
        </w:rPr>
      </w:pPr>
      <w:r w:rsidRPr="00287DFB">
        <w:rPr>
          <w:i/>
          <w:sz w:val="20"/>
          <w:lang w:val="es-MX"/>
        </w:rPr>
        <w:t>Prescindencia de Asambleas presenciales</w:t>
      </w:r>
    </w:p>
    <w:p w14:paraId="372A1869" w14:textId="77777777" w:rsidR="00060730" w:rsidRPr="00287DFB" w:rsidRDefault="00060730" w:rsidP="00060730">
      <w:pPr>
        <w:jc w:val="both"/>
        <w:rPr>
          <w:sz w:val="20"/>
          <w:lang w:val="es-MX"/>
        </w:rPr>
      </w:pPr>
    </w:p>
    <w:p w14:paraId="64F75806" w14:textId="77777777" w:rsidR="00060730" w:rsidRPr="00287DFB" w:rsidRDefault="00060730" w:rsidP="00060730">
      <w:pPr>
        <w:jc w:val="both"/>
        <w:rPr>
          <w:sz w:val="20"/>
          <w:lang w:val="es-MX"/>
        </w:rPr>
      </w:pPr>
      <w:r w:rsidRPr="00287DFB">
        <w:rPr>
          <w:sz w:val="20"/>
          <w:lang w:val="es-MX"/>
        </w:rPr>
        <w:t>De conformidad con lo establecido por el artículo 14 de la Ley de Obligaciones Negociables, podrá prescindirse de celebrar una Asamblea de tenedores de Obligaciones Negociables, a exclusivo criterio de la Emisora, si para adoptar cualquier resolución que fuera de competencia de dicha asamblea, la Emisora obtuviere el consentimiento</w:t>
      </w:r>
      <w:r w:rsidR="00A90CC9" w:rsidRPr="00287DFB">
        <w:rPr>
          <w:sz w:val="20"/>
          <w:lang w:val="es-MX"/>
        </w:rPr>
        <w:t xml:space="preserve"> expreso o tácito</w:t>
      </w:r>
      <w:r w:rsidRPr="00287DFB">
        <w:rPr>
          <w:sz w:val="20"/>
          <w:lang w:val="es-MX"/>
        </w:rPr>
        <w:t xml:space="preserve"> de los tenedores de Obligaciones Negociables según la decisión a adoptar por medio fehaciente. A tal fin se deberá seguir el siguiente procedimiento:</w:t>
      </w:r>
    </w:p>
    <w:p w14:paraId="7FF8BCE3" w14:textId="77777777" w:rsidR="00060730" w:rsidRPr="00287DFB" w:rsidRDefault="00060730" w:rsidP="00060730">
      <w:pPr>
        <w:jc w:val="both"/>
        <w:rPr>
          <w:i/>
          <w:iCs/>
          <w:sz w:val="20"/>
          <w:lang w:val="es-MX"/>
        </w:rPr>
      </w:pPr>
    </w:p>
    <w:p w14:paraId="04734116" w14:textId="77777777" w:rsidR="00060730" w:rsidRPr="00287DFB" w:rsidRDefault="00060730" w:rsidP="00060730">
      <w:pPr>
        <w:numPr>
          <w:ilvl w:val="0"/>
          <w:numId w:val="79"/>
        </w:numPr>
        <w:ind w:hanging="294"/>
        <w:jc w:val="both"/>
        <w:rPr>
          <w:sz w:val="20"/>
          <w:lang w:val="es-MX"/>
        </w:rPr>
      </w:pPr>
      <w:r w:rsidRPr="00287DFB">
        <w:rPr>
          <w:sz w:val="20"/>
          <w:lang w:val="es-MX"/>
        </w:rPr>
        <w:t>La Emisora remitirá a cada tenedor registrado por medio fehaciente, escrito dirigido al domicilio</w:t>
      </w:r>
      <w:r w:rsidR="00A90CC9" w:rsidRPr="00287DFB">
        <w:rPr>
          <w:sz w:val="20"/>
          <w:lang w:val="es-MX"/>
        </w:rPr>
        <w:t xml:space="preserve"> postal o electrónico</w:t>
      </w:r>
      <w:r w:rsidRPr="00287DFB">
        <w:rPr>
          <w:sz w:val="20"/>
          <w:lang w:val="es-MX"/>
        </w:rPr>
        <w:t xml:space="preserve"> registrado ante Caja de Valores, o cualquiera otro denunciado a la Emisora, una nota (la “</w:t>
      </w:r>
      <w:r w:rsidRPr="00287DFB">
        <w:rPr>
          <w:bCs/>
          <w:sz w:val="20"/>
          <w:u w:val="single"/>
          <w:lang w:val="es-MX"/>
        </w:rPr>
        <w:t>Solicitud de Consentimiento</w:t>
      </w:r>
      <w:r w:rsidRPr="00287DFB">
        <w:rPr>
          <w:sz w:val="20"/>
          <w:lang w:val="es-MX"/>
        </w:rPr>
        <w:t xml:space="preserve">”) que deberá incluir (i) una descripción pormenorizada de las circunstancias del caso, (ii) en su caso, su evaluación y el modo en que dicha circunstancias afectarían a la Sociedad o a las Obligaciones Negociables, según sea el caso, (iii) los recaudos indicados en el punto 2) siguiente a efectos de manifestar su voluntad, y (iv) la advertencia que el silencio, transcurridos 5 Días Hábiles (o el plazo que indique la Emisora), importará una negativa a la Solicitud de Consentimiento. </w:t>
      </w:r>
    </w:p>
    <w:p w14:paraId="54949CC4" w14:textId="77777777" w:rsidR="00060730" w:rsidRPr="00287DFB" w:rsidRDefault="00060730" w:rsidP="00060730">
      <w:pPr>
        <w:jc w:val="both"/>
        <w:rPr>
          <w:sz w:val="20"/>
          <w:lang w:val="es-MX"/>
        </w:rPr>
      </w:pPr>
    </w:p>
    <w:p w14:paraId="644EF8BF" w14:textId="77777777" w:rsidR="00060730" w:rsidRPr="00287DFB" w:rsidRDefault="00060730" w:rsidP="00405BAD">
      <w:pPr>
        <w:numPr>
          <w:ilvl w:val="0"/>
          <w:numId w:val="79"/>
        </w:numPr>
        <w:ind w:left="709" w:hanging="283"/>
        <w:jc w:val="both"/>
        <w:rPr>
          <w:sz w:val="20"/>
          <w:lang w:val="es-MX"/>
        </w:rPr>
      </w:pPr>
      <w:r w:rsidRPr="00287DFB">
        <w:rPr>
          <w:sz w:val="20"/>
          <w:lang w:val="es-MX"/>
        </w:rPr>
        <w:t>Los tenedores de Obligaciones Negociables deberán contestar por nota o según el método fehaciente que señale la Emisora,</w:t>
      </w:r>
      <w:r w:rsidR="00A90CC9" w:rsidRPr="00287DFB">
        <w:rPr>
          <w:sz w:val="20"/>
          <w:lang w:val="es-MX"/>
        </w:rPr>
        <w:t xml:space="preserve"> el cual podrá ser expreso o tácito,</w:t>
      </w:r>
      <w:r w:rsidRPr="00287DFB">
        <w:rPr>
          <w:sz w:val="20"/>
          <w:lang w:val="es-MX"/>
        </w:rPr>
        <w:t xml:space="preserve"> dentro de los 5 Días Hábiles, o dentro del plazo que la Emisora indique. La Compañía deberá verificar que exista consentimiento de la mayoría requerida</w:t>
      </w:r>
      <w:r w:rsidR="00A90CC9" w:rsidRPr="00287DFB">
        <w:rPr>
          <w:sz w:val="20"/>
          <w:lang w:val="es-MX"/>
        </w:rPr>
        <w:t>, de conformidad con lo previsto en el</w:t>
      </w:r>
      <w:r w:rsidRPr="00287DFB">
        <w:rPr>
          <w:sz w:val="20"/>
          <w:lang w:val="es-MX"/>
        </w:rPr>
        <w:t xml:space="preserve"> presente Prospecto o en el Suplemento de Precio, de los tenedores registrados de Obligaciones Negociables a la fecha de vencimiento del plazo correspondiente, conforme a los registros de Caja de Valores.</w:t>
      </w:r>
    </w:p>
    <w:p w14:paraId="44A9A6A8" w14:textId="77777777" w:rsidR="06EC7AC6" w:rsidRPr="00287DFB" w:rsidRDefault="06EC7AC6" w:rsidP="00084BF8">
      <w:pPr>
        <w:jc w:val="both"/>
        <w:rPr>
          <w:sz w:val="20"/>
        </w:rPr>
      </w:pPr>
      <w:r w:rsidRPr="00287DFB">
        <w:rPr>
          <w:sz w:val="20"/>
        </w:rPr>
        <w:t xml:space="preserve"> </w:t>
      </w:r>
    </w:p>
    <w:p w14:paraId="3B6B4AC1" w14:textId="29F25BCA" w:rsidR="00D72FFB" w:rsidRPr="00287DFB" w:rsidRDefault="00D72FFB" w:rsidP="00D72FFB">
      <w:pPr>
        <w:spacing w:line="0" w:lineRule="atLeast"/>
        <w:jc w:val="both"/>
        <w:rPr>
          <w:sz w:val="20"/>
          <w:szCs w:val="20"/>
          <w:lang w:eastAsia="es-ES"/>
        </w:rPr>
      </w:pPr>
      <w:r w:rsidRPr="00287DFB">
        <w:rPr>
          <w:sz w:val="20"/>
          <w:szCs w:val="20"/>
          <w:lang w:val="es-MX" w:eastAsia="es-ES"/>
        </w:rPr>
        <w:t xml:space="preserve">A la fecha del presente Prospecto, y en el marco de la pandemia del nuevo coronavirus COVID – 19, </w:t>
      </w:r>
      <w:r w:rsidRPr="00287DFB">
        <w:rPr>
          <w:sz w:val="20"/>
          <w:szCs w:val="20"/>
          <w:lang w:eastAsia="es-ES"/>
        </w:rPr>
        <w:t>con fecha 5 de abril de 2020, la CNV publicó la Resolución General N°830, que dispone la posibilidad de celebrar reuniones a distancia de manera transitoria mientras permanezcan las prohibiciones, limitaciones o restricciones a la libre circulación dispuestas por el Decreto de Necesidad y Urgencia N° 297/2020, siempre que se cumplan ciertos requisitos. Para más información en relación con la Resolución General N°830 ver “</w:t>
      </w:r>
      <w:r w:rsidRPr="00287DFB">
        <w:rPr>
          <w:i/>
          <w:sz w:val="20"/>
          <w:szCs w:val="20"/>
          <w:lang w:eastAsia="es-ES"/>
        </w:rPr>
        <w:t xml:space="preserve">Información Adicional – g) Hechos </w:t>
      </w:r>
      <w:r w:rsidR="00747890">
        <w:rPr>
          <w:i/>
          <w:sz w:val="20"/>
          <w:szCs w:val="20"/>
          <w:lang w:eastAsia="es-ES"/>
        </w:rPr>
        <w:t>Reciente</w:t>
      </w:r>
      <w:r w:rsidR="00747890" w:rsidRPr="00287DFB">
        <w:rPr>
          <w:i/>
          <w:sz w:val="20"/>
          <w:szCs w:val="20"/>
          <w:lang w:eastAsia="es-ES"/>
        </w:rPr>
        <w:t>s</w:t>
      </w:r>
      <w:r w:rsidRPr="00287DFB">
        <w:rPr>
          <w:i/>
          <w:sz w:val="20"/>
          <w:szCs w:val="20"/>
          <w:lang w:eastAsia="es-ES"/>
        </w:rPr>
        <w:t>- Disposiciones normativas con motivo de la pandemia del nuevo coronavirus COVID-19 – (ix) Resolución General N°830/2020 de la CNV</w:t>
      </w:r>
      <w:r w:rsidRPr="00287DFB">
        <w:rPr>
          <w:sz w:val="20"/>
          <w:szCs w:val="20"/>
          <w:lang w:eastAsia="es-ES"/>
        </w:rPr>
        <w:t xml:space="preserve">” más abajo en el presente Prospecto. </w:t>
      </w:r>
    </w:p>
    <w:p w14:paraId="1E1FB225" w14:textId="77777777" w:rsidR="00D72FFB" w:rsidRPr="00287DFB" w:rsidRDefault="00D72FFB" w:rsidP="00D72FFB">
      <w:pPr>
        <w:spacing w:line="0" w:lineRule="atLeast"/>
        <w:jc w:val="both"/>
        <w:rPr>
          <w:sz w:val="20"/>
          <w:szCs w:val="20"/>
          <w:lang w:eastAsia="es-ES"/>
        </w:rPr>
      </w:pPr>
    </w:p>
    <w:p w14:paraId="4101FBB9" w14:textId="77777777" w:rsidR="00D72FFB" w:rsidRPr="00287DFB" w:rsidRDefault="00D72FFB" w:rsidP="00D72FFB">
      <w:pPr>
        <w:jc w:val="both"/>
        <w:rPr>
          <w:sz w:val="20"/>
          <w:szCs w:val="20"/>
          <w:lang w:eastAsia="es-ES"/>
        </w:rPr>
      </w:pPr>
      <w:r w:rsidRPr="00287DFB">
        <w:rPr>
          <w:sz w:val="20"/>
          <w:szCs w:val="20"/>
          <w:lang w:eastAsia="es-ES"/>
        </w:rPr>
        <w:t>En caso de que sea necesario celebrar una Asamblea de tenedores durante el periodo dispuesto por el mencionado Decreto, deberá estarse a lo previsto en la citada resolución.</w:t>
      </w:r>
    </w:p>
    <w:p w14:paraId="0422D096" w14:textId="77777777" w:rsidR="00D72FFB" w:rsidRPr="00287DFB" w:rsidRDefault="00D72FFB" w:rsidP="00D72FFB">
      <w:pPr>
        <w:jc w:val="both"/>
        <w:rPr>
          <w:sz w:val="20"/>
        </w:rPr>
      </w:pPr>
    </w:p>
    <w:p w14:paraId="46A8BEF1"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Notificaciones a los Tenedores de las Obligaciones Negociables</w:t>
      </w:r>
    </w:p>
    <w:p w14:paraId="52B20315" w14:textId="77777777" w:rsidR="06EC7AC6" w:rsidRPr="00287DFB" w:rsidRDefault="06EC7AC6" w:rsidP="00084BF8">
      <w:pPr>
        <w:jc w:val="both"/>
        <w:rPr>
          <w:sz w:val="20"/>
        </w:rPr>
      </w:pPr>
      <w:r w:rsidRPr="00287DFB">
        <w:rPr>
          <w:sz w:val="20"/>
        </w:rPr>
        <w:t xml:space="preserve"> </w:t>
      </w:r>
    </w:p>
    <w:p w14:paraId="122D2D2D" w14:textId="77777777" w:rsidR="06EC7AC6" w:rsidRPr="00287DFB" w:rsidRDefault="06EC7AC6" w:rsidP="00084BF8">
      <w:pPr>
        <w:jc w:val="both"/>
        <w:rPr>
          <w:sz w:val="20"/>
        </w:rPr>
      </w:pPr>
      <w:r w:rsidRPr="00287DFB">
        <w:rPr>
          <w:sz w:val="20"/>
        </w:rPr>
        <w:t>Salvo en el caso de las Asambleas, que se regirán por lo establecido en la sección “</w:t>
      </w:r>
      <w:r w:rsidRPr="00287DFB">
        <w:rPr>
          <w:i/>
          <w:sz w:val="20"/>
        </w:rPr>
        <w:t>Asambleas</w:t>
      </w:r>
      <w:r w:rsidRPr="00287DFB">
        <w:rPr>
          <w:sz w:val="20"/>
        </w:rPr>
        <w:t xml:space="preserve">”, todas las notificaciones relativas a las Obligaciones Negociables se considerarán debidamente efectuadas a los tenedores si se publican por un </w:t>
      </w:r>
      <w:r w:rsidR="00A90CC9" w:rsidRPr="00287DFB">
        <w:rPr>
          <w:sz w:val="20"/>
        </w:rPr>
        <w:t>D</w:t>
      </w:r>
      <w:r w:rsidRPr="00287DFB">
        <w:rPr>
          <w:sz w:val="20"/>
        </w:rPr>
        <w:t xml:space="preserve">ía </w:t>
      </w:r>
      <w:r w:rsidR="00A90CC9" w:rsidRPr="00287DFB">
        <w:rPr>
          <w:sz w:val="20"/>
        </w:rPr>
        <w:t>H</w:t>
      </w:r>
      <w:r w:rsidRPr="00287DFB">
        <w:rPr>
          <w:sz w:val="20"/>
        </w:rPr>
        <w:t xml:space="preserve">ábil en el Boletín Diario de la BCBA y/o aquel otro modo que se indique en el Suplemento de </w:t>
      </w:r>
      <w:r w:rsidR="00884168" w:rsidRPr="00287DFB">
        <w:rPr>
          <w:sz w:val="20"/>
          <w:szCs w:val="20"/>
        </w:rPr>
        <w:t>Precio</w:t>
      </w:r>
      <w:r w:rsidRPr="00287DFB">
        <w:rPr>
          <w:sz w:val="20"/>
        </w:rPr>
        <w:t xml:space="preserve"> aplicable y/o en la Página Web de la CNV, mediante la AIF y/o en la Página Web de </w:t>
      </w:r>
      <w:r w:rsidR="001D0FFB" w:rsidRPr="00287DFB">
        <w:rPr>
          <w:sz w:val="20"/>
        </w:rPr>
        <w:t>CFA</w:t>
      </w:r>
      <w:r w:rsidRPr="00287DFB">
        <w:rPr>
          <w:sz w:val="20"/>
        </w:rPr>
        <w:t>. Cualquier notificación del tipo indicado se considerará efectuada en la fecha de tal publicación o, en caso de que se publicara más de una vez o en distintas fechas, en la fecha de la última publicación.</w:t>
      </w:r>
    </w:p>
    <w:p w14:paraId="6A2AC414" w14:textId="77777777" w:rsidR="06EC7AC6" w:rsidRPr="00287DFB" w:rsidRDefault="06EC7AC6" w:rsidP="00084BF8">
      <w:pPr>
        <w:jc w:val="both"/>
        <w:rPr>
          <w:sz w:val="20"/>
        </w:rPr>
      </w:pPr>
      <w:r w:rsidRPr="00287DFB">
        <w:rPr>
          <w:sz w:val="20"/>
        </w:rPr>
        <w:t xml:space="preserve"> </w:t>
      </w:r>
    </w:p>
    <w:p w14:paraId="05B11DF8"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 xml:space="preserve">Ley Aplicable </w:t>
      </w:r>
    </w:p>
    <w:p w14:paraId="76D75961" w14:textId="77777777" w:rsidR="06EC7AC6" w:rsidRPr="00287DFB" w:rsidRDefault="06EC7AC6" w:rsidP="00084BF8">
      <w:pPr>
        <w:jc w:val="both"/>
        <w:rPr>
          <w:sz w:val="20"/>
        </w:rPr>
      </w:pPr>
      <w:r w:rsidRPr="00287DFB">
        <w:rPr>
          <w:sz w:val="20"/>
        </w:rPr>
        <w:t xml:space="preserve"> </w:t>
      </w:r>
    </w:p>
    <w:p w14:paraId="3E8CD779" w14:textId="77777777" w:rsidR="06EC7AC6" w:rsidRPr="00287DFB" w:rsidRDefault="06EC7AC6" w:rsidP="00084BF8">
      <w:pPr>
        <w:jc w:val="both"/>
        <w:rPr>
          <w:sz w:val="20"/>
        </w:rPr>
      </w:pPr>
      <w:r w:rsidRPr="00287DFB">
        <w:rPr>
          <w:sz w:val="20"/>
        </w:rPr>
        <w:t xml:space="preserve">Las cuestiones relativas a requisitos inherentes a las Obligaciones Negociables se regirán por lo dispuesto en la Ley de Obligaciones Negociables y las leyes y reglamentaciones argentinas aplicables, así como la capacidad y autoridad societaria de la Emisora para crear este Programa y para emitir, ofrecer y entregar las Obligaciones Negociables en la República Argentina. Todas las demás cuestiones respecto de las Obligaciones Negociables se regirán y serán interpretadas de acuerdo con las leyes aplicables de la jurisdicción que se indique en el Suplemento de </w:t>
      </w:r>
      <w:r w:rsidR="00884168" w:rsidRPr="00287DFB">
        <w:rPr>
          <w:sz w:val="20"/>
          <w:szCs w:val="20"/>
        </w:rPr>
        <w:t>Precio</w:t>
      </w:r>
      <w:r w:rsidRPr="00287DFB">
        <w:rPr>
          <w:sz w:val="20"/>
        </w:rPr>
        <w:t xml:space="preserve"> correspondiente.</w:t>
      </w:r>
    </w:p>
    <w:p w14:paraId="3C3312E6" w14:textId="77777777" w:rsidR="06EC7AC6" w:rsidRPr="00287DFB" w:rsidRDefault="06EC7AC6" w:rsidP="00084BF8">
      <w:pPr>
        <w:jc w:val="both"/>
        <w:rPr>
          <w:sz w:val="20"/>
          <w:szCs w:val="20"/>
        </w:rPr>
      </w:pPr>
      <w:r w:rsidRPr="00287DFB">
        <w:rPr>
          <w:sz w:val="20"/>
          <w:szCs w:val="20"/>
        </w:rPr>
        <w:t xml:space="preserve"> </w:t>
      </w:r>
    </w:p>
    <w:p w14:paraId="0E68E882"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 xml:space="preserve">Jurisdicción </w:t>
      </w:r>
    </w:p>
    <w:p w14:paraId="69AC8CBB" w14:textId="77777777" w:rsidR="06EC7AC6" w:rsidRPr="00287DFB" w:rsidRDefault="06EC7AC6" w:rsidP="00084BF8">
      <w:pPr>
        <w:jc w:val="both"/>
        <w:rPr>
          <w:sz w:val="20"/>
        </w:rPr>
      </w:pPr>
      <w:r w:rsidRPr="00287DFB">
        <w:rPr>
          <w:sz w:val="20"/>
        </w:rPr>
        <w:t xml:space="preserve"> </w:t>
      </w:r>
    </w:p>
    <w:p w14:paraId="1B9FC30B" w14:textId="77777777" w:rsidR="000B543B" w:rsidRPr="00287DFB" w:rsidRDefault="000B543B" w:rsidP="000B543B">
      <w:pPr>
        <w:jc w:val="both"/>
        <w:rPr>
          <w:sz w:val="20"/>
        </w:rPr>
      </w:pPr>
      <w:r w:rsidRPr="00287DFB">
        <w:rPr>
          <w:sz w:val="20"/>
        </w:rPr>
        <w:t xml:space="preserve">Siempre que no se determine de otro modo en el Suplemento de </w:t>
      </w:r>
      <w:r w:rsidRPr="00287DFB">
        <w:rPr>
          <w:sz w:val="20"/>
          <w:szCs w:val="20"/>
        </w:rPr>
        <w:t>Precio</w:t>
      </w:r>
      <w:r w:rsidRPr="00287DFB">
        <w:rPr>
          <w:sz w:val="20"/>
        </w:rPr>
        <w:t xml:space="preserve"> aplicable, toda controversia que se suscite entre: la Emisora y</w:t>
      </w:r>
      <w:r w:rsidRPr="00287DFB">
        <w:rPr>
          <w:sz w:val="20"/>
          <w:szCs w:val="20"/>
        </w:rPr>
        <w:t xml:space="preserve"> los Tenedores</w:t>
      </w:r>
      <w:r w:rsidRPr="00287DFB">
        <w:rPr>
          <w:sz w:val="20"/>
        </w:rPr>
        <w:t xml:space="preserve"> de Obligaciones Negociables en relación con las Obligaciones Negociables (incluyendo, sin limitación, las controversias sobre la existencia, validez, clasificación, interpretación, alcance o cumplimiento de las Obligaciones Negociables), será resuelta por el Tribunal de Arbitraje de la Bolsa de Comercio de Buenos Aires, en virtud de la delegación de facultades otorgadas por el BYMA a BCBA, de conformidad con lo dispuesto en la Resolución N° 18.629 de la CNV –o el que se cree en el futuro en dicho organismo de conformidad con el artículo 32 inciso f) y 46 de la Ley de Mercado de Capitales–, quedando a salvo el derecho de los tenedores de Obligaciones Negociables contemplado en el artículo 46 de la Ley de Mercado de Capitales, de optar por acudir a los tribunales judiciales competentes.</w:t>
      </w:r>
    </w:p>
    <w:p w14:paraId="5B0A400E" w14:textId="77777777" w:rsidR="06EC7AC6" w:rsidRPr="00287DFB" w:rsidRDefault="06EC7AC6" w:rsidP="00084BF8">
      <w:pPr>
        <w:jc w:val="both"/>
        <w:rPr>
          <w:sz w:val="20"/>
        </w:rPr>
      </w:pPr>
    </w:p>
    <w:p w14:paraId="334848BB" w14:textId="77777777" w:rsidR="06EC7AC6" w:rsidRPr="00287DFB" w:rsidRDefault="06EC7AC6" w:rsidP="00084BF8">
      <w:pPr>
        <w:pStyle w:val="Prrafodelista"/>
        <w:numPr>
          <w:ilvl w:val="0"/>
          <w:numId w:val="6"/>
        </w:numPr>
        <w:jc w:val="both"/>
        <w:rPr>
          <w:smallCaps/>
          <w:sz w:val="20"/>
          <w:szCs w:val="20"/>
        </w:rPr>
      </w:pPr>
      <w:r w:rsidRPr="00287DFB">
        <w:rPr>
          <w:rFonts w:eastAsia="Times New Roman"/>
          <w:smallCaps/>
          <w:sz w:val="20"/>
          <w:szCs w:val="20"/>
        </w:rPr>
        <w:t>Calificaciones</w:t>
      </w:r>
    </w:p>
    <w:p w14:paraId="771AFA22" w14:textId="77777777" w:rsidR="06EC7AC6" w:rsidRPr="00287DFB" w:rsidRDefault="06EC7AC6" w:rsidP="00084BF8">
      <w:pPr>
        <w:jc w:val="both"/>
        <w:rPr>
          <w:sz w:val="20"/>
        </w:rPr>
      </w:pPr>
      <w:r w:rsidRPr="00287DFB">
        <w:rPr>
          <w:sz w:val="20"/>
        </w:rPr>
        <w:t xml:space="preserve"> </w:t>
      </w:r>
    </w:p>
    <w:p w14:paraId="60FAE023" w14:textId="77777777" w:rsidR="06EC7AC6" w:rsidRPr="00287DFB" w:rsidRDefault="00A90CC9" w:rsidP="00084BF8">
      <w:pPr>
        <w:jc w:val="both"/>
        <w:rPr>
          <w:sz w:val="20"/>
        </w:rPr>
      </w:pPr>
      <w:r w:rsidRPr="00287DFB">
        <w:rPr>
          <w:sz w:val="20"/>
        </w:rPr>
        <w:t xml:space="preserve">EL PRESENTE PROGRAMA NO CUENTA CON CALIFICACIÓN DE RIESGO. </w:t>
      </w:r>
      <w:r w:rsidR="06EC7AC6" w:rsidRPr="00287DFB">
        <w:rPr>
          <w:sz w:val="20"/>
        </w:rPr>
        <w:t xml:space="preserve">La Emisora podrá optar por calificar cada una de las Clases y/o Series de Obligaciones Negociables a emitirse bajo el Programa, conforme lo determine en cada oportunidad en el respectivo Suplemento de </w:t>
      </w:r>
      <w:r w:rsidR="00884168" w:rsidRPr="00287DFB">
        <w:rPr>
          <w:sz w:val="20"/>
          <w:szCs w:val="20"/>
        </w:rPr>
        <w:t>Precio</w:t>
      </w:r>
      <w:r w:rsidR="06EC7AC6" w:rsidRPr="00287DFB">
        <w:rPr>
          <w:sz w:val="20"/>
        </w:rPr>
        <w:t>. En ningún caso se deberá considerar que las calificaciones que se otorguen a una Clase y/o Serie son una recomendación de la Emisora, del Organizador y/o del Colocador (conforme se definen más adelante) para que se adquieran las Obligaciones Negociables.</w:t>
      </w:r>
    </w:p>
    <w:p w14:paraId="13758D3D" w14:textId="77777777" w:rsidR="00836B73" w:rsidRPr="00287DFB" w:rsidRDefault="33758ACC" w:rsidP="00C44941">
      <w:pPr>
        <w:pStyle w:val="Textoindependiente"/>
        <w:widowControl w:val="0"/>
        <w:numPr>
          <w:ilvl w:val="0"/>
          <w:numId w:val="69"/>
        </w:numPr>
        <w:tabs>
          <w:tab w:val="clear" w:pos="380"/>
        </w:tabs>
        <w:jc w:val="center"/>
        <w:outlineLvl w:val="0"/>
        <w:rPr>
          <w:rFonts w:ascii="Times New Roman" w:eastAsia="Arial Unicode MS" w:hAnsi="Times New Roman"/>
        </w:rPr>
      </w:pPr>
      <w:r w:rsidRPr="00287DFB">
        <w:rPr>
          <w:rFonts w:ascii="Times New Roman" w:hAnsi="Times New Roman"/>
        </w:rPr>
        <w:br w:type="page"/>
      </w:r>
      <w:r w:rsidR="00060730" w:rsidRPr="00287DFB">
        <w:rPr>
          <w:rFonts w:ascii="Times New Roman" w:eastAsia="Arial Unicode MS" w:hAnsi="Times New Roman"/>
          <w:lang w:val="es-ES"/>
        </w:rPr>
        <w:t xml:space="preserve"> </w:t>
      </w:r>
      <w:r w:rsidR="00E57090" w:rsidRPr="00287DFB">
        <w:rPr>
          <w:rFonts w:ascii="Times New Roman" w:hAnsi="Times New Roman"/>
          <w:smallCaps/>
          <w:lang w:val="es-AR"/>
        </w:rPr>
        <w:t>Información Adicional</w:t>
      </w:r>
      <w:r w:rsidR="00E57090" w:rsidRPr="00287DFB">
        <w:rPr>
          <w:rFonts w:ascii="Times New Roman" w:eastAsia="Arial Unicode MS" w:hAnsi="Times New Roman"/>
          <w:bCs w:val="0"/>
        </w:rPr>
        <w:t xml:space="preserve"> </w:t>
      </w:r>
    </w:p>
    <w:p w14:paraId="1FB80D91" w14:textId="77777777" w:rsidR="00A7507E" w:rsidRPr="00287DFB" w:rsidRDefault="00A7507E" w:rsidP="00A7507E">
      <w:pPr>
        <w:pStyle w:val="Textoindependiente"/>
        <w:widowControl w:val="0"/>
        <w:tabs>
          <w:tab w:val="clear" w:pos="380"/>
        </w:tabs>
        <w:outlineLvl w:val="0"/>
        <w:rPr>
          <w:rFonts w:ascii="Times New Roman" w:eastAsia="Arial Unicode MS" w:hAnsi="Times New Roman"/>
        </w:rPr>
      </w:pPr>
    </w:p>
    <w:p w14:paraId="72ED3430" w14:textId="77777777" w:rsidR="00A7507E" w:rsidRPr="00287DFB" w:rsidRDefault="00046975" w:rsidP="00046975">
      <w:pPr>
        <w:pStyle w:val="Textoindependiente"/>
        <w:widowControl w:val="0"/>
        <w:tabs>
          <w:tab w:val="clear" w:pos="380"/>
        </w:tabs>
        <w:outlineLvl w:val="0"/>
        <w:rPr>
          <w:rFonts w:ascii="Times New Roman" w:eastAsia="Arial Unicode MS" w:hAnsi="Times New Roman"/>
        </w:rPr>
      </w:pPr>
      <w:r w:rsidRPr="00287DFB">
        <w:rPr>
          <w:rFonts w:ascii="Times New Roman" w:hAnsi="Times New Roman"/>
        </w:rPr>
        <w:t xml:space="preserve">a) </w:t>
      </w:r>
      <w:r w:rsidR="00A7507E" w:rsidRPr="00287DFB">
        <w:rPr>
          <w:rFonts w:ascii="Times New Roman" w:hAnsi="Times New Roman"/>
        </w:rPr>
        <w:t>Instrumento constitutivo y Estatuto</w:t>
      </w:r>
    </w:p>
    <w:p w14:paraId="10F7FE57" w14:textId="77777777" w:rsidR="00A7507E" w:rsidRPr="00287DFB" w:rsidRDefault="00A7507E" w:rsidP="00A7507E">
      <w:pPr>
        <w:pStyle w:val="Textoindependiente"/>
        <w:widowControl w:val="0"/>
        <w:tabs>
          <w:tab w:val="clear" w:pos="380"/>
        </w:tabs>
        <w:outlineLvl w:val="0"/>
        <w:rPr>
          <w:rFonts w:ascii="Times New Roman" w:eastAsia="Arial Unicode MS" w:hAnsi="Times New Roman"/>
        </w:rPr>
      </w:pPr>
    </w:p>
    <w:p w14:paraId="14E50E79"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CFA fue constituida el 16 de agosto de 1960 mediante escritura pasada al Folio 3.033 del Registro Notarial Nº 388 y el estatuto social ha sido inscripto en la IGJ bajo el número 3.031, al Folio 86 del Libro 53, Tomo “A” de Estatutos Nacionales, el 15 de septiembre de 1960 (el “</w:t>
      </w:r>
      <w:r w:rsidRPr="00287DFB">
        <w:rPr>
          <w:rFonts w:ascii="Times New Roman" w:hAnsi="Times New Roman"/>
          <w:b w:val="0"/>
          <w:u w:val="single"/>
        </w:rPr>
        <w:t>Estatuto</w:t>
      </w:r>
      <w:r w:rsidRPr="00287DFB">
        <w:rPr>
          <w:rFonts w:ascii="Times New Roman" w:hAnsi="Times New Roman"/>
          <w:b w:val="0"/>
        </w:rPr>
        <w:t>”).</w:t>
      </w:r>
    </w:p>
    <w:p w14:paraId="3268FAA5" w14:textId="77777777" w:rsidR="00A7507E" w:rsidRPr="00287DFB" w:rsidRDefault="00A7507E" w:rsidP="00A7507E">
      <w:pPr>
        <w:pStyle w:val="Textoindependiente"/>
        <w:widowControl w:val="0"/>
        <w:tabs>
          <w:tab w:val="clear" w:pos="380"/>
        </w:tabs>
        <w:rPr>
          <w:rFonts w:ascii="Times New Roman" w:hAnsi="Times New Roman"/>
          <w:b w:val="0"/>
          <w:sz w:val="16"/>
        </w:rPr>
      </w:pPr>
    </w:p>
    <w:p w14:paraId="006458BF"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La Compañía inicialmente fue constituida con el nombre de “Río de la Plata S.A. Comercial y de Financiaciones” y posteriormente modificada con los nombres de “Río de la Plata S.A. Comercial, Industrial, Agropecuaria, Financiera e Inmobiliaria”, “Río de la Plata S.A. Sociedad de Crédito para Consumo”, “Burofinanz S.A. Compañía Financiera” e “Interbonos Compañía Financiera S.A.”</w:t>
      </w:r>
    </w:p>
    <w:p w14:paraId="24AD51D5" w14:textId="77777777" w:rsidR="00A7507E" w:rsidRPr="00287DFB" w:rsidRDefault="00A7507E" w:rsidP="00A7507E">
      <w:pPr>
        <w:pStyle w:val="Textoindependiente"/>
        <w:widowControl w:val="0"/>
        <w:tabs>
          <w:tab w:val="clear" w:pos="380"/>
        </w:tabs>
        <w:rPr>
          <w:rFonts w:ascii="Times New Roman" w:hAnsi="Times New Roman"/>
          <w:b w:val="0"/>
          <w:sz w:val="16"/>
        </w:rPr>
      </w:pPr>
    </w:p>
    <w:p w14:paraId="282925EF"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 xml:space="preserve">A continuación se describen ciertas disposiciones del Estatuto y de la Ley General de Sociedades conforme el mismo fuera modificado por la Asamblea de Accionistas de CFA de fecha 16 de abril de 2014 y cuya inscripción ante la IGJ se encuentra en trámite. </w:t>
      </w:r>
    </w:p>
    <w:p w14:paraId="4DA1039C" w14:textId="77777777" w:rsidR="00A7507E" w:rsidRPr="00287DFB" w:rsidRDefault="00A7507E" w:rsidP="00A7507E">
      <w:pPr>
        <w:pStyle w:val="Textoindependiente"/>
        <w:widowControl w:val="0"/>
        <w:tabs>
          <w:tab w:val="clear" w:pos="380"/>
        </w:tabs>
        <w:ind w:left="1080"/>
        <w:rPr>
          <w:rFonts w:ascii="Times New Roman" w:hAnsi="Times New Roman"/>
          <w:b w:val="0"/>
          <w:sz w:val="14"/>
        </w:rPr>
      </w:pPr>
    </w:p>
    <w:p w14:paraId="351463F2" w14:textId="77777777" w:rsidR="00A7507E" w:rsidRPr="00287DFB" w:rsidRDefault="00A7507E" w:rsidP="00A7507E">
      <w:pPr>
        <w:pStyle w:val="Textoindependiente"/>
        <w:widowControl w:val="0"/>
        <w:tabs>
          <w:tab w:val="clear" w:pos="380"/>
        </w:tabs>
        <w:rPr>
          <w:rFonts w:ascii="Times New Roman" w:hAnsi="Times New Roman"/>
          <w:b w:val="0"/>
          <w:u w:val="single"/>
        </w:rPr>
      </w:pPr>
      <w:r w:rsidRPr="00287DFB">
        <w:rPr>
          <w:rFonts w:ascii="Times New Roman" w:hAnsi="Times New Roman"/>
          <w:b w:val="0"/>
          <w:u w:val="single"/>
        </w:rPr>
        <w:t>Objeto Social</w:t>
      </w:r>
    </w:p>
    <w:p w14:paraId="6A4B0072" w14:textId="77777777" w:rsidR="00A7507E" w:rsidRPr="00287DFB" w:rsidRDefault="00A7507E" w:rsidP="00A7507E">
      <w:pPr>
        <w:pStyle w:val="Textoindependiente"/>
        <w:widowControl w:val="0"/>
        <w:tabs>
          <w:tab w:val="clear" w:pos="380"/>
        </w:tabs>
        <w:rPr>
          <w:rFonts w:ascii="Times New Roman" w:hAnsi="Times New Roman"/>
          <w:b w:val="0"/>
          <w:sz w:val="16"/>
        </w:rPr>
      </w:pPr>
    </w:p>
    <w:p w14:paraId="5A5D04D5"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Conforme al capítulo II, artículo segundo del Estatuto, CFA “</w:t>
      </w:r>
      <w:r w:rsidRPr="00287DFB">
        <w:rPr>
          <w:rFonts w:ascii="Times New Roman" w:hAnsi="Times New Roman"/>
          <w:b w:val="0"/>
          <w:i/>
        </w:rPr>
        <w:t>La Sociedad tiene por objeto actuar como Compañía Financiera en los términos de la Ley de Entidades Financieras, y demás disposiciones que al respecto dicte el Banco Central de la República Argentina u otras autoridades y organismos competentes, a cuyo fin podrá realizar todas aquellas operaciones que el ordenamiento precitado no prohíba y todas las actividades previstas por la legislación de Mercado de Capitales</w:t>
      </w:r>
      <w:r w:rsidRPr="00287DFB">
        <w:rPr>
          <w:rFonts w:ascii="Times New Roman" w:hAnsi="Times New Roman"/>
          <w:b w:val="0"/>
        </w:rPr>
        <w:t>”.</w:t>
      </w:r>
    </w:p>
    <w:p w14:paraId="3D8F3D0A" w14:textId="77777777" w:rsidR="00A7507E" w:rsidRPr="00287DFB" w:rsidRDefault="00A7507E" w:rsidP="00A7507E">
      <w:pPr>
        <w:pStyle w:val="Textoindependiente"/>
        <w:widowControl w:val="0"/>
        <w:tabs>
          <w:tab w:val="clear" w:pos="380"/>
        </w:tabs>
        <w:rPr>
          <w:rFonts w:ascii="Times New Roman" w:hAnsi="Times New Roman"/>
          <w:b w:val="0"/>
          <w:sz w:val="16"/>
        </w:rPr>
      </w:pPr>
    </w:p>
    <w:p w14:paraId="3B25846C" w14:textId="77777777" w:rsidR="00A7507E" w:rsidRPr="00287DFB" w:rsidRDefault="00A7507E" w:rsidP="00A7507E">
      <w:pPr>
        <w:pStyle w:val="Textoindependiente"/>
        <w:widowControl w:val="0"/>
        <w:tabs>
          <w:tab w:val="clear" w:pos="380"/>
        </w:tabs>
        <w:rPr>
          <w:rFonts w:ascii="Times New Roman" w:hAnsi="Times New Roman"/>
          <w:b w:val="0"/>
          <w:u w:val="single"/>
        </w:rPr>
      </w:pPr>
      <w:r w:rsidRPr="00287DFB">
        <w:rPr>
          <w:rFonts w:ascii="Times New Roman" w:hAnsi="Times New Roman"/>
          <w:b w:val="0"/>
          <w:u w:val="single"/>
        </w:rPr>
        <w:t>Directorio</w:t>
      </w:r>
    </w:p>
    <w:p w14:paraId="2955EA45" w14:textId="77777777" w:rsidR="00A7507E" w:rsidRPr="00287DFB" w:rsidRDefault="00A7507E" w:rsidP="00A7507E">
      <w:pPr>
        <w:pStyle w:val="Textoindependiente"/>
        <w:widowControl w:val="0"/>
        <w:tabs>
          <w:tab w:val="clear" w:pos="380"/>
        </w:tabs>
        <w:rPr>
          <w:rFonts w:ascii="Times New Roman" w:hAnsi="Times New Roman"/>
          <w:b w:val="0"/>
        </w:rPr>
      </w:pPr>
    </w:p>
    <w:p w14:paraId="60091409"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El Estatuto establece en su capítulo IV, artículo quinto que “</w:t>
      </w:r>
      <w:r w:rsidRPr="00287DFB">
        <w:rPr>
          <w:rFonts w:ascii="Times New Roman" w:hAnsi="Times New Roman"/>
          <w:b w:val="0"/>
          <w:i/>
        </w:rPr>
        <w:t>la Dirección y Administración de la Sociedad estará a cargo de un Directorio compuesto de tres a nueve miembros titulares, conforme lo determine la Asamblea de accionistas y de uno a cuatro suplentes que reemplazarán a los titulares en el orden en que fueron elegidos por la Asamblea. Tanto los Directores titulares como los suplentes, durarán tres años en sus funciones, pudiendo ser reelectos indefinidamente. Los Directores depositarán en la Caja Social la suma de mil pesos cada uno en garantía de su gestión, mientras dure su mandato. El mandato de los Directores se entiende prorrogado hasta que se celebre la Asamblea que los reelija o designe reemplazante. Los cargos de Presidente, Vicepresidente y Secretario, serán discernidos anualmente por el Directorio en la primera reunión que realice luego de celebrada la Asamblea ordinaria. El Directorio sesionará por mayoría de sus miembros y sus resoluciones se adoptarán por mayoría de votos presentes. El Presidente tendrá voz y voto y en caso de empate tendrá voto decisivo. El Vicepresidente reemplazará al Presidente en caso de renuncia o cualquier otro impedimento. En caso de ausencia del Presidente y/o Vicepresidente, el Directorio designará la o las personas que han de reemplazarlos. Las Actas de Directorio serán firmadas por todos los Directores que concurran a la reunión. Las sesiones de Directorio se realizarán cuando sean convocadas por el Presidente, o lo solicite un Director</w:t>
      </w:r>
      <w:r w:rsidRPr="00287DFB">
        <w:rPr>
          <w:rFonts w:ascii="Times New Roman" w:hAnsi="Times New Roman"/>
          <w:b w:val="0"/>
        </w:rPr>
        <w:t>”.</w:t>
      </w:r>
    </w:p>
    <w:p w14:paraId="5752753C" w14:textId="77777777" w:rsidR="00A7507E" w:rsidRPr="00287DFB" w:rsidRDefault="00A7507E" w:rsidP="00A7507E">
      <w:pPr>
        <w:pStyle w:val="Textoindependiente"/>
        <w:widowControl w:val="0"/>
        <w:tabs>
          <w:tab w:val="clear" w:pos="380"/>
        </w:tabs>
        <w:rPr>
          <w:rFonts w:ascii="Times New Roman" w:hAnsi="Times New Roman"/>
          <w:b w:val="0"/>
        </w:rPr>
      </w:pPr>
    </w:p>
    <w:p w14:paraId="11686214"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Asimismo el artículo sexto dispone que “</w:t>
      </w:r>
      <w:r w:rsidRPr="00287DFB">
        <w:rPr>
          <w:rFonts w:ascii="Times New Roman" w:hAnsi="Times New Roman"/>
          <w:b w:val="0"/>
          <w:i/>
        </w:rPr>
        <w:t>la representación legal de la Sociedad corresponde al Presidente del Directorio o al Vicepresidente indistintamente</w:t>
      </w:r>
      <w:r w:rsidRPr="00287DFB">
        <w:rPr>
          <w:rFonts w:ascii="Times New Roman" w:hAnsi="Times New Roman"/>
          <w:b w:val="0"/>
        </w:rPr>
        <w:t>”.</w:t>
      </w:r>
    </w:p>
    <w:p w14:paraId="6C876697" w14:textId="77777777" w:rsidR="00A7507E" w:rsidRPr="00287DFB" w:rsidRDefault="00A7507E" w:rsidP="00A7507E">
      <w:pPr>
        <w:pStyle w:val="Textoindependiente"/>
        <w:widowControl w:val="0"/>
        <w:tabs>
          <w:tab w:val="clear" w:pos="380"/>
        </w:tabs>
        <w:rPr>
          <w:rFonts w:ascii="Times New Roman" w:hAnsi="Times New Roman"/>
          <w:b w:val="0"/>
        </w:rPr>
      </w:pPr>
    </w:p>
    <w:p w14:paraId="21779A14"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Las facultades de tomar préstamos permitidas a los funcionarios y empresas vinculadas está regulado por normativa del BCRA (Circular OPRAC). El Estatuto nada dice al respecto.</w:t>
      </w:r>
    </w:p>
    <w:p w14:paraId="045EC869" w14:textId="77777777" w:rsidR="00A7507E" w:rsidRPr="00287DFB" w:rsidRDefault="00A7507E" w:rsidP="00A7507E">
      <w:pPr>
        <w:pStyle w:val="Textoindependiente"/>
        <w:widowControl w:val="0"/>
        <w:tabs>
          <w:tab w:val="clear" w:pos="380"/>
        </w:tabs>
        <w:rPr>
          <w:rFonts w:ascii="Times New Roman" w:hAnsi="Times New Roman"/>
          <w:b w:val="0"/>
        </w:rPr>
      </w:pPr>
    </w:p>
    <w:p w14:paraId="433B2123"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Los Directores no tienen facultad, en ausencia de quórum independiente, para votar compensaciones para ellos mismos o para cualquier miembro del órgano de dirección. Asimismo, el Estatuto nada establece en relación a la edad de retiro de los Directores.</w:t>
      </w:r>
    </w:p>
    <w:p w14:paraId="4E731002" w14:textId="77777777" w:rsidR="00A7507E" w:rsidRPr="00287DFB" w:rsidRDefault="00A7507E" w:rsidP="00A7507E">
      <w:pPr>
        <w:pStyle w:val="Textoindependiente"/>
        <w:widowControl w:val="0"/>
        <w:tabs>
          <w:tab w:val="clear" w:pos="380"/>
        </w:tabs>
        <w:rPr>
          <w:rFonts w:ascii="Times New Roman" w:hAnsi="Times New Roman"/>
          <w:b w:val="0"/>
        </w:rPr>
      </w:pPr>
    </w:p>
    <w:p w14:paraId="2F3A03D4" w14:textId="77777777" w:rsidR="00A7507E" w:rsidRPr="00287DFB" w:rsidRDefault="00A7507E" w:rsidP="00A7507E">
      <w:pPr>
        <w:pStyle w:val="Textoindependiente"/>
        <w:widowControl w:val="0"/>
        <w:tabs>
          <w:tab w:val="clear" w:pos="380"/>
        </w:tabs>
        <w:rPr>
          <w:rFonts w:ascii="Times New Roman" w:hAnsi="Times New Roman"/>
          <w:b w:val="0"/>
          <w:u w:val="single"/>
        </w:rPr>
      </w:pPr>
      <w:r w:rsidRPr="00287DFB">
        <w:rPr>
          <w:rFonts w:ascii="Times New Roman" w:hAnsi="Times New Roman"/>
          <w:b w:val="0"/>
          <w:u w:val="single"/>
        </w:rPr>
        <w:t>Derechos a participar en las utilidades del Emisor</w:t>
      </w:r>
    </w:p>
    <w:p w14:paraId="5FB1B375" w14:textId="77777777" w:rsidR="00A7507E" w:rsidRPr="00287DFB" w:rsidRDefault="00A7507E" w:rsidP="00A7507E">
      <w:pPr>
        <w:pStyle w:val="Textoindependiente"/>
        <w:widowControl w:val="0"/>
        <w:tabs>
          <w:tab w:val="clear" w:pos="380"/>
        </w:tabs>
        <w:rPr>
          <w:rFonts w:ascii="Times New Roman" w:hAnsi="Times New Roman"/>
          <w:b w:val="0"/>
        </w:rPr>
      </w:pPr>
    </w:p>
    <w:p w14:paraId="3F3E685F"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De acuerdo con el capítulo VII, artículo décimo del Estatuto, “</w:t>
      </w:r>
      <w:r w:rsidRPr="00287DFB">
        <w:rPr>
          <w:rFonts w:ascii="Times New Roman" w:hAnsi="Times New Roman"/>
          <w:b w:val="0"/>
          <w:i/>
        </w:rPr>
        <w:t xml:space="preserve">…Las utilidades líquidas y realizadas que resulten se distribuirán: a) Para fondo de reserva legal, como mínimo el porcentaje que establezca el Banco Central de la República Argentina; b) la suma que fije la </w:t>
      </w:r>
      <w:r w:rsidR="00D8520D" w:rsidRPr="00287DFB">
        <w:rPr>
          <w:rFonts w:ascii="Times New Roman" w:hAnsi="Times New Roman"/>
          <w:b w:val="0"/>
          <w:i/>
        </w:rPr>
        <w:t>Asamblea para</w:t>
      </w:r>
      <w:r w:rsidRPr="00287DFB">
        <w:rPr>
          <w:rFonts w:ascii="Times New Roman" w:hAnsi="Times New Roman"/>
          <w:b w:val="0"/>
          <w:i/>
        </w:rPr>
        <w:t xml:space="preserve"> destinarla al pago de remuneraciones a los miembros del Directorio y Síndicos; c) El saldo tendrá el destino que decida la Asamblea de Accionistas</w:t>
      </w:r>
      <w:r w:rsidRPr="00287DFB">
        <w:rPr>
          <w:rFonts w:ascii="Times New Roman" w:hAnsi="Times New Roman"/>
          <w:b w:val="0"/>
        </w:rPr>
        <w:t>”.</w:t>
      </w:r>
    </w:p>
    <w:p w14:paraId="5836C852" w14:textId="77777777" w:rsidR="00A7507E" w:rsidRPr="00287DFB" w:rsidRDefault="00A7507E" w:rsidP="00A7507E">
      <w:pPr>
        <w:pStyle w:val="Textoindependiente"/>
        <w:widowControl w:val="0"/>
        <w:tabs>
          <w:tab w:val="clear" w:pos="380"/>
        </w:tabs>
        <w:rPr>
          <w:rFonts w:ascii="Times New Roman" w:hAnsi="Times New Roman"/>
          <w:b w:val="0"/>
        </w:rPr>
      </w:pPr>
    </w:p>
    <w:p w14:paraId="48AFDA64" w14:textId="77777777" w:rsidR="00060730" w:rsidRPr="00287DFB" w:rsidRDefault="00060730" w:rsidP="00060730">
      <w:pPr>
        <w:pStyle w:val="Textoindependiente"/>
        <w:widowControl w:val="0"/>
        <w:tabs>
          <w:tab w:val="clear" w:pos="380"/>
        </w:tabs>
        <w:rPr>
          <w:rFonts w:ascii="Times New Roman" w:hAnsi="Times New Roman"/>
          <w:b w:val="0"/>
        </w:rPr>
      </w:pPr>
      <w:r w:rsidRPr="00287DFB">
        <w:rPr>
          <w:rFonts w:ascii="Times New Roman" w:hAnsi="Times New Roman"/>
          <w:b w:val="0"/>
        </w:rPr>
        <w:t>Véase el Capítulo VII</w:t>
      </w:r>
      <w:r w:rsidRPr="00287DFB">
        <w:rPr>
          <w:rFonts w:ascii="Times New Roman" w:hAnsi="Times New Roman"/>
          <w:b w:val="0"/>
          <w:lang w:val="es-ES"/>
        </w:rPr>
        <w:t>I</w:t>
      </w:r>
      <w:r w:rsidRPr="00287DFB">
        <w:rPr>
          <w:rFonts w:ascii="Times New Roman" w:hAnsi="Times New Roman"/>
          <w:b w:val="0"/>
        </w:rPr>
        <w:t xml:space="preserve"> “</w:t>
      </w:r>
      <w:r w:rsidRPr="00287DFB">
        <w:rPr>
          <w:rFonts w:ascii="Times New Roman" w:hAnsi="Times New Roman"/>
          <w:b w:val="0"/>
          <w:i/>
        </w:rPr>
        <w:t>Antecedentes Financieros</w:t>
      </w:r>
      <w:r w:rsidRPr="00287DFB">
        <w:rPr>
          <w:rFonts w:ascii="Times New Roman" w:hAnsi="Times New Roman"/>
          <w:b w:val="0"/>
        </w:rPr>
        <w:t>”, sección “</w:t>
      </w:r>
      <w:r w:rsidRPr="00287DFB">
        <w:rPr>
          <w:rFonts w:ascii="Times New Roman" w:hAnsi="Times New Roman"/>
          <w:b w:val="0"/>
          <w:i/>
        </w:rPr>
        <w:t>Política del Emisor sobre distribución de dividendos</w:t>
      </w:r>
      <w:r w:rsidRPr="00287DFB">
        <w:rPr>
          <w:rFonts w:ascii="Times New Roman" w:hAnsi="Times New Roman"/>
          <w:b w:val="0"/>
        </w:rPr>
        <w:t>”.</w:t>
      </w:r>
    </w:p>
    <w:p w14:paraId="1D59F7AF" w14:textId="77777777" w:rsidR="00060730" w:rsidRPr="00287DFB" w:rsidRDefault="00060730" w:rsidP="00060730">
      <w:pPr>
        <w:pStyle w:val="Textoindependiente"/>
        <w:widowControl w:val="0"/>
        <w:tabs>
          <w:tab w:val="clear" w:pos="380"/>
        </w:tabs>
        <w:rPr>
          <w:rFonts w:ascii="Times New Roman" w:hAnsi="Times New Roman"/>
          <w:b w:val="0"/>
        </w:rPr>
      </w:pPr>
    </w:p>
    <w:p w14:paraId="1F7FC7BF" w14:textId="77777777" w:rsidR="00060730" w:rsidRPr="00287DFB" w:rsidRDefault="00060730" w:rsidP="00060730">
      <w:pPr>
        <w:pStyle w:val="Textoindependiente"/>
        <w:widowControl w:val="0"/>
        <w:tabs>
          <w:tab w:val="clear" w:pos="380"/>
        </w:tabs>
        <w:rPr>
          <w:rFonts w:ascii="Times New Roman" w:hAnsi="Times New Roman"/>
          <w:b w:val="0"/>
          <w:u w:val="single"/>
        </w:rPr>
      </w:pPr>
      <w:r w:rsidRPr="00287DFB">
        <w:rPr>
          <w:rFonts w:ascii="Times New Roman" w:hAnsi="Times New Roman"/>
          <w:b w:val="0"/>
          <w:u w:val="single"/>
        </w:rPr>
        <w:t>Derechos para participar en cualquier excedente en el caso de liquidación</w:t>
      </w:r>
    </w:p>
    <w:p w14:paraId="041EB5B2" w14:textId="77777777" w:rsidR="00060730" w:rsidRPr="00287DFB" w:rsidRDefault="00060730" w:rsidP="00060730">
      <w:pPr>
        <w:pStyle w:val="Textoindependiente"/>
        <w:widowControl w:val="0"/>
        <w:tabs>
          <w:tab w:val="clear" w:pos="380"/>
        </w:tabs>
        <w:rPr>
          <w:rFonts w:ascii="Times New Roman" w:hAnsi="Times New Roman"/>
          <w:b w:val="0"/>
        </w:rPr>
      </w:pPr>
    </w:p>
    <w:p w14:paraId="292D0FD5" w14:textId="77777777" w:rsidR="00060730" w:rsidRPr="00287DFB" w:rsidRDefault="00060730" w:rsidP="00060730">
      <w:pPr>
        <w:pStyle w:val="Textoindependiente"/>
        <w:widowControl w:val="0"/>
        <w:tabs>
          <w:tab w:val="clear" w:pos="380"/>
        </w:tabs>
        <w:rPr>
          <w:rFonts w:ascii="Times New Roman" w:hAnsi="Times New Roman"/>
          <w:b w:val="0"/>
        </w:rPr>
      </w:pPr>
      <w:r w:rsidRPr="00287DFB">
        <w:rPr>
          <w:rFonts w:ascii="Times New Roman" w:hAnsi="Times New Roman"/>
          <w:b w:val="0"/>
        </w:rPr>
        <w:t xml:space="preserve">De acuerdo con capítulo </w:t>
      </w:r>
      <w:r w:rsidRPr="00287DFB">
        <w:rPr>
          <w:rFonts w:ascii="Times New Roman" w:hAnsi="Times New Roman"/>
          <w:b w:val="0"/>
          <w:lang w:val="es-ES"/>
        </w:rPr>
        <w:t>IX</w:t>
      </w:r>
      <w:r w:rsidRPr="00287DFB">
        <w:rPr>
          <w:rFonts w:ascii="Times New Roman" w:hAnsi="Times New Roman"/>
          <w:b w:val="0"/>
        </w:rPr>
        <w:t xml:space="preserve"> el artículo décimo primero del Estatuto, “</w:t>
      </w:r>
      <w:r w:rsidRPr="00287DFB">
        <w:rPr>
          <w:rFonts w:ascii="Times New Roman" w:hAnsi="Times New Roman"/>
          <w:b w:val="0"/>
          <w:i/>
        </w:rPr>
        <w:t>…Luego de pagadas las deudas sociales y los gastos de liquidación el saldo se repartirá entre las acciones suscriptas, en proporción a las sumas integradas</w:t>
      </w:r>
      <w:r w:rsidRPr="00287DFB">
        <w:rPr>
          <w:rFonts w:ascii="Times New Roman" w:hAnsi="Times New Roman"/>
          <w:b w:val="0"/>
        </w:rPr>
        <w:t>”.</w:t>
      </w:r>
    </w:p>
    <w:p w14:paraId="40C531A0" w14:textId="77777777" w:rsidR="00A7507E" w:rsidRPr="00287DFB" w:rsidRDefault="00A7507E" w:rsidP="00A7507E">
      <w:pPr>
        <w:pStyle w:val="Textoindependiente"/>
        <w:widowControl w:val="0"/>
        <w:tabs>
          <w:tab w:val="clear" w:pos="380"/>
        </w:tabs>
        <w:rPr>
          <w:rFonts w:ascii="Times New Roman" w:hAnsi="Times New Roman"/>
          <w:b w:val="0"/>
        </w:rPr>
      </w:pPr>
    </w:p>
    <w:p w14:paraId="680D9965" w14:textId="77777777" w:rsidR="00A7507E" w:rsidRPr="00287DFB" w:rsidRDefault="00A7507E" w:rsidP="00A7507E">
      <w:pPr>
        <w:widowControl w:val="0"/>
        <w:ind w:right="6"/>
        <w:jc w:val="both"/>
        <w:rPr>
          <w:sz w:val="20"/>
          <w:u w:val="single"/>
        </w:rPr>
      </w:pPr>
      <w:r w:rsidRPr="00287DFB">
        <w:rPr>
          <w:sz w:val="20"/>
          <w:u w:val="single"/>
        </w:rPr>
        <w:t>Convocatoria de Asambleas</w:t>
      </w:r>
    </w:p>
    <w:p w14:paraId="6CC2A276" w14:textId="77777777" w:rsidR="00A7507E" w:rsidRPr="00287DFB" w:rsidRDefault="00A7507E" w:rsidP="00A7507E">
      <w:pPr>
        <w:pStyle w:val="Textoindependiente"/>
        <w:widowControl w:val="0"/>
        <w:tabs>
          <w:tab w:val="clear" w:pos="380"/>
        </w:tabs>
        <w:rPr>
          <w:rFonts w:ascii="Times New Roman" w:hAnsi="Times New Roman"/>
          <w:b w:val="0"/>
        </w:rPr>
      </w:pPr>
    </w:p>
    <w:p w14:paraId="01DF82DB"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De acuerdo con el capítulo VI artículo noveno del Estatuto, las asambleas se convocarán conforme a las disposiciones de los artículos 236 y 237 de la Ley General de Sociedades.</w:t>
      </w:r>
    </w:p>
    <w:p w14:paraId="76ABB3F1" w14:textId="77777777" w:rsidR="00A7507E" w:rsidRPr="00287DFB" w:rsidRDefault="00A7507E" w:rsidP="00A7507E">
      <w:pPr>
        <w:pStyle w:val="Textoindependiente"/>
        <w:widowControl w:val="0"/>
        <w:tabs>
          <w:tab w:val="clear" w:pos="380"/>
        </w:tabs>
        <w:rPr>
          <w:rFonts w:ascii="Times New Roman" w:hAnsi="Times New Roman"/>
          <w:b w:val="0"/>
        </w:rPr>
      </w:pPr>
    </w:p>
    <w:p w14:paraId="34232116"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Conforme el artículo 237 de la Ley General de Sociedades, “las asambleas serán convocadas por publicaciones durante cinco (5) días, con diez (10) de anticipación, por lo menos y no más de treinta (30), en el diario de publicaciones legales. Además, para las sociedades a que se refiere el artículo 299, en uno de los diarios de mayor circulación general de la República. Deberá mencionarse el carácter de la asamblea, fecha, hora y lugar de reunión, orden del día, y los recaudos especiales exigidos por el estatuto para la concurrencia de los accionistas. La asamblea en segunda convocatoria por haber fracasado la primera deberá celebrarse dentro de los treinta (30) días siguientes, y las publicaciones se harán por tres (3) días con ocho (8) de anticipación como mínimo. El estatuto puede autorizar ambas convocatorias simultáneamente, excepto para las sociedades que hacen oferta pública de sus acciones, en las que esta facultad queda limitada a la asamblea ordinaria. En el supuesto de convocatorias simultáneas, si la asamblea fuere citada para celebrarse el mismo día deberá serlo con un intervalo no inferior a una (1) hora de la fijada para la primera. La asamblea podrá celebrarse sin publicación de la convocatoria, cuando se reúnan accionistas que representen la totalidad del capital social y las decisiones que se adopten por unanimidad de las acciones con derecho a voto”.</w:t>
      </w:r>
    </w:p>
    <w:p w14:paraId="42B90F33" w14:textId="77777777" w:rsidR="00A7507E" w:rsidRPr="00287DFB" w:rsidRDefault="00A7507E" w:rsidP="00A7507E">
      <w:pPr>
        <w:pStyle w:val="Textoindependiente"/>
        <w:widowControl w:val="0"/>
        <w:tabs>
          <w:tab w:val="clear" w:pos="380"/>
        </w:tabs>
        <w:rPr>
          <w:rFonts w:ascii="Times New Roman" w:hAnsi="Times New Roman"/>
          <w:b w:val="0"/>
        </w:rPr>
      </w:pPr>
    </w:p>
    <w:p w14:paraId="5088F8EF" w14:textId="77777777" w:rsidR="00A7507E" w:rsidRPr="00287DFB" w:rsidRDefault="00A7507E" w:rsidP="00A7507E">
      <w:pPr>
        <w:pStyle w:val="Textoindependiente"/>
        <w:widowControl w:val="0"/>
        <w:tabs>
          <w:tab w:val="clear" w:pos="380"/>
        </w:tabs>
        <w:rPr>
          <w:rFonts w:ascii="Times New Roman" w:hAnsi="Times New Roman"/>
          <w:b w:val="0"/>
        </w:rPr>
      </w:pPr>
      <w:r w:rsidRPr="00287DFB">
        <w:rPr>
          <w:rFonts w:ascii="Times New Roman" w:hAnsi="Times New Roman"/>
          <w:b w:val="0"/>
        </w:rPr>
        <w:t>Las asambleas ordinarias se constituirán en primera convocatoria con la presencia de accionistas que representen por lo menos la mitad más una de las acciones suscriptas y en segunda convocatoria con cualquier número de accionistas que concurran o de capital representado. Las asambleas extraordinarias se constituirán en primera convocatoria con la presencia de accionistas que representen por lo menos el 60% de las acciones suscriptas y en segunda convocatoria con accionistas que representen como mínimo el 10% de las mismas. Las resoluciones se adoptarán en todos los casos por mayoría de votos presentes. Serán presididas por el Presidente del Directorio y en su ausencia por el Vicepresidente y a falta de ambos, por la persona que designe la asamblea.</w:t>
      </w:r>
    </w:p>
    <w:p w14:paraId="31C2C7C2" w14:textId="77777777" w:rsidR="00A7507E" w:rsidRPr="00287DFB" w:rsidRDefault="00A7507E" w:rsidP="00A7507E">
      <w:pPr>
        <w:pStyle w:val="Textoindependiente"/>
        <w:widowControl w:val="0"/>
        <w:tabs>
          <w:tab w:val="clear" w:pos="380"/>
        </w:tabs>
        <w:rPr>
          <w:rFonts w:ascii="Times New Roman" w:hAnsi="Times New Roman"/>
          <w:b w:val="0"/>
        </w:rPr>
      </w:pPr>
    </w:p>
    <w:p w14:paraId="18763CA3" w14:textId="77777777" w:rsidR="00A7507E" w:rsidRPr="00287DFB" w:rsidRDefault="00046975" w:rsidP="00E34427">
      <w:pPr>
        <w:pStyle w:val="Textoindependiente"/>
        <w:widowControl w:val="0"/>
        <w:tabs>
          <w:tab w:val="clear" w:pos="380"/>
        </w:tabs>
        <w:ind w:left="567" w:hanging="567"/>
        <w:outlineLvl w:val="1"/>
        <w:rPr>
          <w:rFonts w:ascii="Times New Roman" w:hAnsi="Times New Roman"/>
        </w:rPr>
      </w:pPr>
      <w:bookmarkStart w:id="19" w:name="_Toc254870561"/>
      <w:bookmarkStart w:id="20" w:name="_Toc254870794"/>
      <w:bookmarkStart w:id="21" w:name="_Toc254871211"/>
      <w:bookmarkStart w:id="22" w:name="_Toc257031317"/>
      <w:bookmarkStart w:id="23" w:name="_Toc258264076"/>
      <w:bookmarkStart w:id="24" w:name="_Toc272256982"/>
      <w:bookmarkStart w:id="25" w:name="_Toc272498838"/>
      <w:bookmarkStart w:id="26" w:name="_Toc272498922"/>
      <w:bookmarkStart w:id="27" w:name="_Toc272499149"/>
      <w:bookmarkStart w:id="28" w:name="_Toc272856037"/>
      <w:bookmarkStart w:id="29" w:name="_Toc272953669"/>
      <w:bookmarkStart w:id="30" w:name="_Toc273706071"/>
      <w:bookmarkStart w:id="31" w:name="_Toc274818784"/>
      <w:bookmarkStart w:id="32" w:name="_Toc280124721"/>
      <w:bookmarkStart w:id="33" w:name="_Toc286320663"/>
      <w:bookmarkStart w:id="34" w:name="_Toc384641510"/>
      <w:bookmarkStart w:id="35" w:name="_Toc450146021"/>
      <w:r w:rsidRPr="00287DFB">
        <w:rPr>
          <w:rFonts w:ascii="Times New Roman" w:hAnsi="Times New Roman"/>
        </w:rPr>
        <w:t>b</w:t>
      </w:r>
      <w:r w:rsidR="00A7507E" w:rsidRPr="00287DFB">
        <w:rPr>
          <w:rFonts w:ascii="Times New Roman" w:hAnsi="Times New Roman"/>
        </w:rPr>
        <w:t xml:space="preserve">) </w:t>
      </w:r>
      <w:r w:rsidR="00077BA0" w:rsidRPr="00287DFB">
        <w:rPr>
          <w:rFonts w:ascii="Times New Roman" w:hAnsi="Times New Roman"/>
        </w:rPr>
        <w:t>Contratos importantes</w:t>
      </w:r>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p>
    <w:p w14:paraId="0B0106EB" w14:textId="77777777" w:rsidR="00A7507E" w:rsidRPr="00287DFB" w:rsidRDefault="00A7507E" w:rsidP="00A7507E">
      <w:pPr>
        <w:pStyle w:val="Textoindependiente2"/>
        <w:widowControl w:val="0"/>
        <w:spacing w:after="0"/>
        <w:ind w:left="1080"/>
        <w:rPr>
          <w:sz w:val="20"/>
          <w:szCs w:val="20"/>
        </w:rPr>
      </w:pPr>
    </w:p>
    <w:p w14:paraId="417326B5" w14:textId="77777777" w:rsidR="00A7507E" w:rsidRPr="00287DFB" w:rsidRDefault="00A7507E" w:rsidP="00A7507E">
      <w:pPr>
        <w:pStyle w:val="BodyText22"/>
        <w:rPr>
          <w:rStyle w:val="a1"/>
        </w:rPr>
      </w:pPr>
      <w:r w:rsidRPr="00287DFB">
        <w:rPr>
          <w:rStyle w:val="a1"/>
          <w:i/>
        </w:rPr>
        <w:t>Servicio de cobranzas</w:t>
      </w:r>
      <w:r w:rsidRPr="00287DFB">
        <w:rPr>
          <w:rStyle w:val="a1"/>
        </w:rPr>
        <w:t>: la empresa Cobranzas y Servicios S.A. se encarga de realizar la gestión de mora de los préstamos y tarjetas de crédito de CFA.</w:t>
      </w:r>
    </w:p>
    <w:p w14:paraId="79A0D693" w14:textId="77777777" w:rsidR="00046975" w:rsidRPr="00287DFB" w:rsidRDefault="00046975" w:rsidP="00046975">
      <w:pPr>
        <w:jc w:val="both"/>
        <w:rPr>
          <w:sz w:val="20"/>
        </w:rPr>
      </w:pPr>
    </w:p>
    <w:p w14:paraId="2A54CA07" w14:textId="77777777" w:rsidR="00046975" w:rsidRPr="00287DFB" w:rsidRDefault="00046975" w:rsidP="00046975">
      <w:pPr>
        <w:jc w:val="both"/>
        <w:rPr>
          <w:b/>
          <w:sz w:val="20"/>
        </w:rPr>
      </w:pPr>
      <w:bookmarkStart w:id="36" w:name="_Hlk5725026"/>
      <w:r w:rsidRPr="00287DFB">
        <w:rPr>
          <w:b/>
          <w:sz w:val="20"/>
        </w:rPr>
        <w:t>c) Controles de cambio</w:t>
      </w:r>
    </w:p>
    <w:p w14:paraId="11D73581" w14:textId="77777777" w:rsidR="00046975" w:rsidRPr="00287DFB" w:rsidRDefault="00046975" w:rsidP="00046975">
      <w:pPr>
        <w:jc w:val="both"/>
        <w:rPr>
          <w:sz w:val="20"/>
        </w:rPr>
      </w:pPr>
    </w:p>
    <w:p w14:paraId="082C49DE" w14:textId="77777777" w:rsidR="0009183E" w:rsidRPr="00287DFB" w:rsidRDefault="0009183E" w:rsidP="0009183E">
      <w:pPr>
        <w:pStyle w:val="Textoindependiente"/>
        <w:rPr>
          <w:rFonts w:ascii="Times New Roman" w:hAnsi="Times New Roman"/>
          <w:b w:val="0"/>
        </w:rPr>
      </w:pPr>
      <w:r w:rsidRPr="00287DFB">
        <w:rPr>
          <w:rFonts w:ascii="Times New Roman" w:hAnsi="Times New Roman"/>
          <w:b w:val="0"/>
        </w:rPr>
        <w:t>El 9 de junio de 2005, a través del Decreto N° 616/2005 del Poder Ejecutivo Nacional (el “</w:t>
      </w:r>
      <w:r w:rsidRPr="00287DFB">
        <w:rPr>
          <w:rFonts w:ascii="Times New Roman" w:hAnsi="Times New Roman"/>
          <w:b w:val="0"/>
          <w:u w:val="single"/>
        </w:rPr>
        <w:t>Decreto</w:t>
      </w:r>
      <w:r w:rsidRPr="00287DFB">
        <w:rPr>
          <w:rFonts w:ascii="Times New Roman" w:hAnsi="Times New Roman"/>
          <w:b w:val="0"/>
        </w:rPr>
        <w:t>”) se estableció que los ingresos y egresos de divisas al mercado local de cambios (“</w:t>
      </w:r>
      <w:r w:rsidRPr="00287DFB">
        <w:rPr>
          <w:rFonts w:ascii="Times New Roman" w:hAnsi="Times New Roman"/>
          <w:b w:val="0"/>
          <w:u w:val="single"/>
        </w:rPr>
        <w:t>Mercado Único y Libre de Cambios</w:t>
      </w:r>
      <w:r w:rsidRPr="00287DFB">
        <w:rPr>
          <w:rFonts w:ascii="Times New Roman" w:hAnsi="Times New Roman"/>
          <w:b w:val="0"/>
        </w:rPr>
        <w:t>” o “</w:t>
      </w:r>
      <w:r w:rsidRPr="00287DFB">
        <w:rPr>
          <w:rFonts w:ascii="Times New Roman" w:hAnsi="Times New Roman"/>
          <w:b w:val="0"/>
          <w:u w:val="single"/>
        </w:rPr>
        <w:t>MULC</w:t>
      </w:r>
      <w:r w:rsidRPr="00287DFB">
        <w:rPr>
          <w:rFonts w:ascii="Times New Roman" w:hAnsi="Times New Roman"/>
          <w:b w:val="0"/>
        </w:rPr>
        <w:t xml:space="preserve">”) y toda operación de endeudamiento de residentes que pueda implicar un futuro pago en divisas a no residentes, deberán ser objeto de registro ante el BCRA. </w:t>
      </w:r>
    </w:p>
    <w:p w14:paraId="261A7F60" w14:textId="77777777" w:rsidR="0009183E" w:rsidRPr="00287DFB" w:rsidRDefault="0009183E" w:rsidP="0009183E">
      <w:pPr>
        <w:pStyle w:val="Textoindependiente"/>
        <w:rPr>
          <w:rFonts w:ascii="Times New Roman" w:hAnsi="Times New Roman"/>
          <w:b w:val="0"/>
        </w:rPr>
      </w:pPr>
    </w:p>
    <w:p w14:paraId="6195426A" w14:textId="77777777" w:rsidR="0009183E" w:rsidRPr="00287DFB" w:rsidRDefault="0009183E" w:rsidP="0009183E">
      <w:pPr>
        <w:pStyle w:val="Textoindependiente"/>
        <w:rPr>
          <w:rFonts w:ascii="Times New Roman" w:hAnsi="Times New Roman"/>
          <w:b w:val="0"/>
        </w:rPr>
      </w:pPr>
      <w:r w:rsidRPr="00287DFB">
        <w:rPr>
          <w:rFonts w:ascii="Times New Roman" w:hAnsi="Times New Roman"/>
          <w:b w:val="0"/>
        </w:rPr>
        <w:t>Asimismo mediante el Decreto se dispuso que (a) todo ingreso de fondos al MULC originado en el endeudamiento con el exterior de personas humanas o jurídicas pertenecientes al sector privado, excluyendo los referidos al financiamiento del comercio exterior y a las emisiones primarias de valores negociables de deuda que cuenten con oferta pública y estén listados en mercados autorizados; y (b) todo ingreso de fondos de no residentes cursados por el MULC destinados a tenencias de moneda local, adquisición de activos o pasivos financieros de todo tipo del sector privado financiero o no financiero, excluyendo la inversión extranjera directa y las emisiones primarias de valores negociables de deuda y de acciones que cuenten con oferta pública y estén listados en mercados autorizados, e inversiones en valores emitidos por el sector público que sean adquiridos en mercados secundarios; debían cumplir los siguientes requisitos: (i) los fondos ingresados sólo podían ser transferidos fuera del MULC al vencimiento de un plazo de 365 días corridos, a contar desde la fecha de ingreso de los mismos al país; (ii) el resultado de la negociación de cambios de los fondos ingresados debían acreditarse en una cuenta del sistema bancario local; (iii) debía constituirse de un depósito nominativo, no transferible y no remunerado, por el 30% del monto involucrado en la operación correspondiente, durante un plazo de 365 días corridos; y que (iv) tal depósito debía ser constituido en Dólares en las entidades financieras del país, no devengando intereses ni beneficios de ningún tipo, ni pudiendo ser utilizado como garantía de operaciones de crédito de ningún tipo. Sin embargo, a la fecha los requisitos establecidos en (i), (iii) y (iv) han sido morigerados por medio de Resoluciones emitidas por el entonces Ministerio de Hacienda y Finanzas Públicas (quien fue especialmente facultado para modificar el porcentaje y los plazos antes mencionados).</w:t>
      </w:r>
    </w:p>
    <w:p w14:paraId="3621D3B8" w14:textId="77777777" w:rsidR="0009183E" w:rsidRPr="00287DFB" w:rsidRDefault="0009183E" w:rsidP="0009183E">
      <w:pPr>
        <w:pStyle w:val="Textoindependiente"/>
        <w:rPr>
          <w:rFonts w:ascii="Times New Roman" w:hAnsi="Times New Roman"/>
          <w:b w:val="0"/>
          <w:bCs w:val="0"/>
        </w:rPr>
      </w:pPr>
    </w:p>
    <w:p w14:paraId="4AC4134F" w14:textId="77777777" w:rsidR="0009183E" w:rsidRPr="00287DFB" w:rsidRDefault="0009183E" w:rsidP="0009183E">
      <w:pPr>
        <w:pStyle w:val="Textoindependiente"/>
        <w:rPr>
          <w:rFonts w:ascii="Times New Roman" w:hAnsi="Times New Roman"/>
          <w:b w:val="0"/>
        </w:rPr>
      </w:pPr>
      <w:r w:rsidRPr="00287DFB">
        <w:rPr>
          <w:rFonts w:ascii="Times New Roman" w:eastAsia="Arial Unicode MS" w:hAnsi="Times New Roman"/>
          <w:b w:val="0"/>
        </w:rPr>
        <w:t xml:space="preserve">En </w:t>
      </w:r>
      <w:r w:rsidRPr="00287DFB">
        <w:rPr>
          <w:rFonts w:ascii="Times New Roman" w:hAnsi="Times New Roman"/>
          <w:b w:val="0"/>
        </w:rPr>
        <w:t>ese sentido, desde fines del 2015, con el cambio</w:t>
      </w:r>
      <w:r w:rsidRPr="00287DFB">
        <w:rPr>
          <w:rFonts w:ascii="Times New Roman" w:eastAsia="Arial Unicode MS" w:hAnsi="Times New Roman"/>
          <w:b w:val="0"/>
        </w:rPr>
        <w:t xml:space="preserve"> de </w:t>
      </w:r>
      <w:r w:rsidRPr="00287DFB">
        <w:rPr>
          <w:rFonts w:ascii="Times New Roman" w:hAnsi="Times New Roman"/>
          <w:b w:val="0"/>
        </w:rPr>
        <w:t xml:space="preserve">gobierno acaecido en Argentina, comenzaron a introducirse significativas modificaciones al marco regulatorio cambiario, eliminándose paulatinamente </w:t>
      </w:r>
      <w:r w:rsidRPr="00287DFB">
        <w:rPr>
          <w:rFonts w:ascii="Times New Roman" w:eastAsia="Arial Unicode MS" w:hAnsi="Times New Roman"/>
          <w:b w:val="0"/>
        </w:rPr>
        <w:t xml:space="preserve">las </w:t>
      </w:r>
      <w:r w:rsidRPr="00287DFB">
        <w:rPr>
          <w:rFonts w:ascii="Times New Roman" w:hAnsi="Times New Roman"/>
          <w:b w:val="0"/>
        </w:rPr>
        <w:t>restricciones que imperaban,</w:t>
      </w:r>
      <w:r w:rsidRPr="00287DFB">
        <w:rPr>
          <w:rFonts w:ascii="Times New Roman" w:eastAsia="Arial Unicode MS" w:hAnsi="Times New Roman"/>
          <w:b w:val="0"/>
        </w:rPr>
        <w:t xml:space="preserve"> y </w:t>
      </w:r>
      <w:r w:rsidRPr="00287DFB">
        <w:rPr>
          <w:rFonts w:ascii="Times New Roman" w:hAnsi="Times New Roman"/>
          <w:b w:val="0"/>
        </w:rPr>
        <w:t xml:space="preserve">redefiniéndose aspectos importantes del esquema aplicable a </w:t>
      </w:r>
      <w:r w:rsidRPr="00287DFB">
        <w:rPr>
          <w:rFonts w:ascii="Times New Roman" w:eastAsia="Arial Unicode MS" w:hAnsi="Times New Roman"/>
          <w:b w:val="0"/>
        </w:rPr>
        <w:t xml:space="preserve">las </w:t>
      </w:r>
      <w:r w:rsidRPr="00287DFB">
        <w:rPr>
          <w:rFonts w:ascii="Times New Roman" w:hAnsi="Times New Roman"/>
          <w:b w:val="0"/>
        </w:rPr>
        <w:t xml:space="preserve">operaciones cursadas a través del MULC. A través de la Resolución N° 3/2015 de fecha 18 de diciembre de 2015, el Ministerio de Hacienda y Finanzas Públicas redujo de 30% a 0% la alícuota aplicable al depósito nominativo detallado en (iii) anterior y, de manera complementaria, redujo de 365 a 120 días el plazo mínimo de permanencia, en el cual los fondos ingresados podían ser transferidos fuera del país, a contar desde la fecha de su ingreso, indicado en el punto (i) precedente. Luego, el 5 de enero de 2017, el entonces Ministerio de Hacienda por medio de la Resolución 1/2017 redujo este último plazo a 0 (cero). </w:t>
      </w:r>
    </w:p>
    <w:p w14:paraId="5F2592E4" w14:textId="77777777" w:rsidR="0009183E" w:rsidRPr="00287DFB" w:rsidRDefault="0009183E" w:rsidP="0009183E">
      <w:pPr>
        <w:pStyle w:val="Textoindependiente"/>
        <w:rPr>
          <w:rFonts w:ascii="Times New Roman" w:hAnsi="Times New Roman"/>
          <w:b w:val="0"/>
        </w:rPr>
      </w:pPr>
    </w:p>
    <w:p w14:paraId="3F8122D3" w14:textId="77777777" w:rsidR="0009183E" w:rsidRPr="00287DFB" w:rsidRDefault="0009183E" w:rsidP="0009183E">
      <w:pPr>
        <w:pStyle w:val="Textoindependiente"/>
        <w:rPr>
          <w:rFonts w:ascii="Times New Roman" w:hAnsi="Times New Roman"/>
          <w:b w:val="0"/>
          <w:bCs w:val="0"/>
        </w:rPr>
      </w:pPr>
      <w:r w:rsidRPr="00287DFB">
        <w:rPr>
          <w:rFonts w:ascii="Times New Roman" w:hAnsi="Times New Roman"/>
          <w:b w:val="0"/>
        </w:rPr>
        <w:t>Asimismo, desde la entrada en vigencia de la Comunicación “A” 6.244 del BCRA (el 01 de julio de 2017), se definió la liberación del MULC, dejándose sin efecto todas las normas que reglamentaban la operatoria cambiaria, la posición general de cambios, así como aquellas atinentes al ingreso de divisas de operaciones de exportaciones de bienes y los seguimiento asociados a dicho ingreso –entre otras–, las que pasaron a regirse por esta nueva Comunicación, y por las regulaciones modificatorias y complementarias que se dictaren con posterioridad. Así también, a partir de la Comunicación “A” 6436 se modificó la denominación del MULC a “Mercado Libre de Cambios” (el “</w:t>
      </w:r>
      <w:r w:rsidRPr="00287DFB">
        <w:rPr>
          <w:rFonts w:ascii="Times New Roman" w:hAnsi="Times New Roman"/>
          <w:b w:val="0"/>
          <w:u w:val="single"/>
        </w:rPr>
        <w:t>MLC</w:t>
      </w:r>
      <w:r w:rsidRPr="00287DFB">
        <w:rPr>
          <w:rFonts w:ascii="Times New Roman" w:hAnsi="Times New Roman"/>
          <w:b w:val="0"/>
        </w:rPr>
        <w:t xml:space="preserve">”). </w:t>
      </w:r>
    </w:p>
    <w:p w14:paraId="5821C501" w14:textId="77777777" w:rsidR="0009183E" w:rsidRPr="00287DFB" w:rsidRDefault="0009183E" w:rsidP="0009183E">
      <w:pPr>
        <w:pStyle w:val="Textoindependiente"/>
        <w:rPr>
          <w:rFonts w:ascii="Times New Roman" w:hAnsi="Times New Roman"/>
          <w:b w:val="0"/>
          <w:bCs w:val="0"/>
        </w:rPr>
      </w:pPr>
    </w:p>
    <w:p w14:paraId="228F94BA" w14:textId="77777777" w:rsidR="0009183E" w:rsidRPr="00287DFB" w:rsidRDefault="0009183E" w:rsidP="0009183E">
      <w:pPr>
        <w:pStyle w:val="Textoindependiente"/>
        <w:rPr>
          <w:rFonts w:ascii="Times New Roman" w:hAnsi="Times New Roman"/>
          <w:b w:val="0"/>
          <w:bCs w:val="0"/>
        </w:rPr>
      </w:pPr>
      <w:r w:rsidRPr="00287DFB">
        <w:rPr>
          <w:rFonts w:ascii="Times New Roman" w:hAnsi="Times New Roman"/>
          <w:b w:val="0"/>
        </w:rPr>
        <w:t xml:space="preserve">Posteriormente, como consecuencia de la situación financiera existente en el mercado argentino luego de las elecciones Primarias Abiertas Simultaneas y Obligatorias (PASO) que tuvieron lugar en el mes de agosto de 2019, se incrementó la demanda de dólares estadounidenses y al mismo tiempo se agudizó la salida de capitales. En este escenario, el BCRA implementó diversas medidas tendientes a detener la salida de los dólares estadounidenses del sistema financiero, estableciendo nuevas medidas para implementar un control cambiario. </w:t>
      </w:r>
    </w:p>
    <w:p w14:paraId="7949637B" w14:textId="77777777" w:rsidR="0009183E" w:rsidRPr="00287DFB" w:rsidRDefault="0009183E" w:rsidP="0009183E">
      <w:pPr>
        <w:pStyle w:val="Textoindependiente"/>
        <w:rPr>
          <w:rFonts w:ascii="Times New Roman" w:hAnsi="Times New Roman"/>
          <w:b w:val="0"/>
          <w:bCs w:val="0"/>
        </w:rPr>
      </w:pPr>
    </w:p>
    <w:p w14:paraId="0F7A6391" w14:textId="77777777" w:rsidR="0009183E" w:rsidRPr="00287DFB" w:rsidRDefault="0009183E" w:rsidP="0009183E">
      <w:pPr>
        <w:pStyle w:val="Textoindependiente"/>
        <w:rPr>
          <w:rFonts w:ascii="Times New Roman" w:hAnsi="Times New Roman"/>
          <w:b w:val="0"/>
        </w:rPr>
      </w:pPr>
      <w:r w:rsidRPr="00287DFB">
        <w:rPr>
          <w:rFonts w:ascii="Times New Roman" w:hAnsi="Times New Roman"/>
          <w:b w:val="0"/>
        </w:rPr>
        <w:t>A continuación, se detallan los aspectos más relevantes de la normativa emitida por el BCRA, relativos al ingreso y egreso de fondos:</w:t>
      </w:r>
    </w:p>
    <w:p w14:paraId="654A6B25" w14:textId="77777777" w:rsidR="0009183E" w:rsidRPr="00287DFB" w:rsidRDefault="0009183E" w:rsidP="0009183E">
      <w:pPr>
        <w:pStyle w:val="Textoindependiente"/>
        <w:rPr>
          <w:rFonts w:ascii="Times New Roman" w:hAnsi="Times New Roman"/>
          <w:b w:val="0"/>
        </w:rPr>
      </w:pPr>
    </w:p>
    <w:p w14:paraId="72FD507E" w14:textId="77777777" w:rsidR="0009183E" w:rsidRPr="00287DFB" w:rsidRDefault="0009183E" w:rsidP="0009183E">
      <w:pPr>
        <w:adjustRightInd w:val="0"/>
        <w:jc w:val="both"/>
        <w:rPr>
          <w:i/>
          <w:iCs/>
          <w:sz w:val="20"/>
          <w:szCs w:val="20"/>
        </w:rPr>
      </w:pPr>
      <w:r w:rsidRPr="00287DFB">
        <w:rPr>
          <w:i/>
          <w:iCs/>
          <w:sz w:val="20"/>
          <w:szCs w:val="20"/>
        </w:rPr>
        <w:t>Nueva normativa cambiaria</w:t>
      </w:r>
    </w:p>
    <w:p w14:paraId="7B05DABF" w14:textId="77777777" w:rsidR="0009183E" w:rsidRPr="00287DFB" w:rsidRDefault="0009183E" w:rsidP="0009183E">
      <w:pPr>
        <w:adjustRightInd w:val="0"/>
        <w:jc w:val="both"/>
        <w:rPr>
          <w:rFonts w:eastAsia="Calibri"/>
          <w:i/>
          <w:sz w:val="20"/>
          <w:szCs w:val="20"/>
        </w:rPr>
      </w:pPr>
    </w:p>
    <w:p w14:paraId="2AA5BDA9" w14:textId="1DA7A25C" w:rsidR="0009183E" w:rsidRPr="00287DFB" w:rsidRDefault="0009183E" w:rsidP="0009183E">
      <w:pPr>
        <w:jc w:val="both"/>
        <w:rPr>
          <w:rFonts w:eastAsia="Calibri"/>
          <w:sz w:val="20"/>
          <w:szCs w:val="20"/>
        </w:rPr>
      </w:pPr>
      <w:r w:rsidRPr="00287DFB">
        <w:rPr>
          <w:rFonts w:eastAsia="Calibri"/>
          <w:sz w:val="20"/>
          <w:szCs w:val="20"/>
        </w:rPr>
        <w:t>Con</w:t>
      </w:r>
      <w:r w:rsidRPr="00287DFB">
        <w:rPr>
          <w:sz w:val="20"/>
          <w:szCs w:val="20"/>
        </w:rPr>
        <w:t xml:space="preserve"> fecha 1</w:t>
      </w:r>
      <w:r w:rsidRPr="00287DFB">
        <w:rPr>
          <w:sz w:val="20"/>
          <w:szCs w:val="20"/>
          <w:lang w:val="es-ES_tradnl"/>
        </w:rPr>
        <w:t xml:space="preserve">° </w:t>
      </w:r>
      <w:r w:rsidRPr="00287DFB">
        <w:rPr>
          <w:sz w:val="20"/>
          <w:szCs w:val="20"/>
        </w:rPr>
        <w:t xml:space="preserve">de septiembre </w:t>
      </w:r>
      <w:r w:rsidRPr="00287DFB">
        <w:rPr>
          <w:rFonts w:eastAsia="Calibri"/>
          <w:sz w:val="20"/>
          <w:szCs w:val="20"/>
        </w:rPr>
        <w:t xml:space="preserve">de 2019 </w:t>
      </w:r>
      <w:r w:rsidRPr="00287DFB">
        <w:rPr>
          <w:sz w:val="20"/>
          <w:szCs w:val="20"/>
        </w:rPr>
        <w:t>el Decreto de Necesidad y Urgencia N</w:t>
      </w:r>
      <w:r w:rsidRPr="00287DFB">
        <w:rPr>
          <w:sz w:val="20"/>
          <w:szCs w:val="20"/>
          <w:lang w:val="es-ES_tradnl"/>
        </w:rPr>
        <w:t xml:space="preserve">° </w:t>
      </w:r>
      <w:r w:rsidRPr="00287DFB">
        <w:rPr>
          <w:sz w:val="20"/>
          <w:szCs w:val="20"/>
        </w:rPr>
        <w:t>609</w:t>
      </w:r>
      <w:r w:rsidRPr="00287DFB">
        <w:rPr>
          <w:rFonts w:eastAsia="Calibri"/>
          <w:sz w:val="20"/>
          <w:szCs w:val="20"/>
        </w:rPr>
        <w:t>, conforme fuera posteriormente modificado por el Decreto de Necesidad y Urgencia N° 91/19</w:t>
      </w:r>
      <w:r w:rsidRPr="00287DFB">
        <w:rPr>
          <w:sz w:val="20"/>
          <w:szCs w:val="20"/>
        </w:rPr>
        <w:t xml:space="preserve"> (“DNU”) estableció </w:t>
      </w:r>
      <w:r w:rsidRPr="00287DFB">
        <w:rPr>
          <w:rFonts w:eastAsia="Calibri"/>
          <w:sz w:val="20"/>
          <w:szCs w:val="20"/>
        </w:rPr>
        <w:t>que</w:t>
      </w:r>
      <w:r w:rsidRPr="00287DFB">
        <w:rPr>
          <w:sz w:val="20"/>
          <w:szCs w:val="20"/>
        </w:rPr>
        <w:t xml:space="preserve"> el contravalor de la exportación de bienes y servicios deberá ingresarse al país en divisas y/o negociarse en el </w:t>
      </w:r>
      <w:r w:rsidRPr="00287DFB">
        <w:rPr>
          <w:rFonts w:eastAsia="Calibri"/>
          <w:sz w:val="20"/>
          <w:szCs w:val="20"/>
        </w:rPr>
        <w:t>MLC</w:t>
      </w:r>
      <w:r w:rsidRPr="00287DFB">
        <w:rPr>
          <w:sz w:val="20"/>
          <w:szCs w:val="20"/>
        </w:rPr>
        <w:t xml:space="preserve"> en las condiciones y plazos que establezca el BCRA oportunamente.</w:t>
      </w:r>
      <w:r w:rsidRPr="00287DFB">
        <w:rPr>
          <w:rFonts w:eastAsia="Calibri"/>
          <w:sz w:val="20"/>
          <w:szCs w:val="20"/>
        </w:rPr>
        <w:t xml:space="preserve"> </w:t>
      </w:r>
      <w:r w:rsidRPr="00287DFB">
        <w:rPr>
          <w:sz w:val="20"/>
          <w:szCs w:val="20"/>
        </w:rPr>
        <w:t>En ese marco, el BCRA emitió la Comunicación “A” 6770 (actualmente comprendida en el Texto Ordenado de “</w:t>
      </w:r>
      <w:r w:rsidRPr="00287DFB">
        <w:rPr>
          <w:i/>
          <w:sz w:val="20"/>
          <w:szCs w:val="20"/>
        </w:rPr>
        <w:t>Exterior y Cambios</w:t>
      </w:r>
      <w:r w:rsidRPr="00287DFB">
        <w:rPr>
          <w:sz w:val="20"/>
          <w:szCs w:val="20"/>
        </w:rPr>
        <w:t xml:space="preserve">” cuya última </w:t>
      </w:r>
      <w:r w:rsidRPr="00287DFB">
        <w:rPr>
          <w:rFonts w:eastAsia="Calibri"/>
          <w:sz w:val="20"/>
          <w:szCs w:val="20"/>
        </w:rPr>
        <w:t>Comunicación</w:t>
      </w:r>
      <w:r w:rsidRPr="00287DFB">
        <w:rPr>
          <w:sz w:val="20"/>
          <w:szCs w:val="20"/>
        </w:rPr>
        <w:t xml:space="preserve"> incorporada es la “A” </w:t>
      </w:r>
      <w:r w:rsidRPr="00287DFB">
        <w:rPr>
          <w:rFonts w:eastAsia="Calibri"/>
          <w:sz w:val="20"/>
          <w:szCs w:val="20"/>
        </w:rPr>
        <w:t>6915</w:t>
      </w:r>
      <w:r w:rsidR="00A014C0">
        <w:rPr>
          <w:rFonts w:eastAsia="Calibri"/>
          <w:sz w:val="20"/>
          <w:szCs w:val="20"/>
        </w:rPr>
        <w:t xml:space="preserve">- sin perjuicio de las Comunicaciones posteriores que forman parte de las </w:t>
      </w:r>
      <w:r w:rsidR="002C63C0">
        <w:rPr>
          <w:rFonts w:eastAsia="Calibri"/>
          <w:sz w:val="20"/>
          <w:szCs w:val="20"/>
        </w:rPr>
        <w:t>normas</w:t>
      </w:r>
      <w:r w:rsidR="00A014C0">
        <w:rPr>
          <w:rFonts w:eastAsia="Calibri"/>
          <w:sz w:val="20"/>
          <w:szCs w:val="20"/>
        </w:rPr>
        <w:t xml:space="preserve"> de Exterior y Cambios, pero que aún no fueron incorporadas al Texto Ordenado del BCRA</w:t>
      </w:r>
      <w:r w:rsidRPr="00287DFB">
        <w:rPr>
          <w:sz w:val="20"/>
          <w:szCs w:val="20"/>
        </w:rPr>
        <w:t xml:space="preserve">) por la cual se dispusieron restricciones al acceso al </w:t>
      </w:r>
      <w:r w:rsidRPr="00287DFB">
        <w:rPr>
          <w:rFonts w:eastAsia="Calibri"/>
          <w:sz w:val="20"/>
          <w:szCs w:val="20"/>
        </w:rPr>
        <w:t>MLC</w:t>
      </w:r>
      <w:r w:rsidRPr="00287DFB">
        <w:rPr>
          <w:sz w:val="20"/>
          <w:szCs w:val="20"/>
        </w:rPr>
        <w:t xml:space="preserve"> para la compra de moneda extranjera y metales preciosos amonedados y las transferencias al exterior así como medidas que eviten prácticas y operaciones tendientes a eludir, a través de títulos públicos u otros instrumentos, lo dispuesto en dichas medidas.</w:t>
      </w:r>
      <w:r w:rsidRPr="00287DFB">
        <w:rPr>
          <w:rFonts w:eastAsia="Calibri"/>
          <w:sz w:val="20"/>
          <w:szCs w:val="20"/>
        </w:rPr>
        <w:t xml:space="preserve"> </w:t>
      </w:r>
    </w:p>
    <w:p w14:paraId="3369C201" w14:textId="77777777" w:rsidR="0009183E" w:rsidRPr="00287DFB" w:rsidRDefault="0009183E" w:rsidP="0009183E">
      <w:pPr>
        <w:jc w:val="both"/>
        <w:rPr>
          <w:sz w:val="20"/>
          <w:szCs w:val="20"/>
        </w:rPr>
      </w:pPr>
    </w:p>
    <w:p w14:paraId="7B447062" w14:textId="77777777" w:rsidR="0009183E" w:rsidRPr="00287DFB" w:rsidRDefault="0009183E" w:rsidP="0009183E">
      <w:pPr>
        <w:jc w:val="both"/>
        <w:rPr>
          <w:sz w:val="20"/>
          <w:szCs w:val="20"/>
        </w:rPr>
      </w:pPr>
      <w:r w:rsidRPr="00287DFB">
        <w:rPr>
          <w:sz w:val="20"/>
          <w:szCs w:val="20"/>
        </w:rPr>
        <w:t>A continuación, se detallan los aspectos más relevantes de la nueva normativa del BCRA conforme el Texto Ordenado de “</w:t>
      </w:r>
      <w:r w:rsidRPr="00287DFB">
        <w:rPr>
          <w:i/>
          <w:sz w:val="20"/>
          <w:szCs w:val="20"/>
        </w:rPr>
        <w:t>Exterior y Cambios</w:t>
      </w:r>
      <w:r w:rsidRPr="00287DFB">
        <w:rPr>
          <w:sz w:val="20"/>
          <w:szCs w:val="20"/>
        </w:rPr>
        <w:t>” y comunicaciones complementarias y concordantes, relativos al ingreso y egreso de fondos de la Argentina:</w:t>
      </w:r>
    </w:p>
    <w:p w14:paraId="0B985F82" w14:textId="77777777" w:rsidR="0009183E" w:rsidRPr="00287DFB" w:rsidRDefault="0009183E" w:rsidP="0009183E">
      <w:pPr>
        <w:jc w:val="both"/>
        <w:rPr>
          <w:rFonts w:eastAsia="Calibri"/>
          <w:sz w:val="20"/>
          <w:szCs w:val="20"/>
        </w:rPr>
      </w:pPr>
    </w:p>
    <w:p w14:paraId="6F94B419" w14:textId="77777777" w:rsidR="0009183E" w:rsidRPr="00287DFB" w:rsidRDefault="0009183E" w:rsidP="0009183E">
      <w:pPr>
        <w:jc w:val="both"/>
        <w:rPr>
          <w:i/>
          <w:iCs/>
          <w:sz w:val="20"/>
          <w:szCs w:val="20"/>
        </w:rPr>
      </w:pPr>
      <w:r w:rsidRPr="00287DFB">
        <w:rPr>
          <w:i/>
          <w:iCs/>
          <w:sz w:val="20"/>
          <w:szCs w:val="20"/>
        </w:rPr>
        <w:t xml:space="preserve">Cobro de Exportaciones </w:t>
      </w:r>
      <w:r w:rsidRPr="00287DFB">
        <w:rPr>
          <w:rFonts w:eastAsia="Calibri"/>
          <w:i/>
          <w:iCs/>
          <w:sz w:val="20"/>
          <w:szCs w:val="20"/>
        </w:rPr>
        <w:t xml:space="preserve">de bienes y servicios </w:t>
      </w:r>
    </w:p>
    <w:p w14:paraId="36CE13ED" w14:textId="77777777" w:rsidR="0009183E" w:rsidRPr="00287DFB" w:rsidRDefault="0009183E" w:rsidP="0009183E">
      <w:pPr>
        <w:jc w:val="both"/>
        <w:rPr>
          <w:rFonts w:eastAsia="Calibri"/>
          <w:i/>
          <w:sz w:val="20"/>
          <w:szCs w:val="20"/>
        </w:rPr>
      </w:pPr>
    </w:p>
    <w:p w14:paraId="1ADF33DB" w14:textId="77777777" w:rsidR="0009183E" w:rsidRPr="00287DFB" w:rsidRDefault="0009183E" w:rsidP="0009183E">
      <w:pPr>
        <w:jc w:val="both"/>
        <w:rPr>
          <w:sz w:val="20"/>
          <w:szCs w:val="20"/>
        </w:rPr>
      </w:pPr>
      <w:r w:rsidRPr="00287DFB">
        <w:rPr>
          <w:sz w:val="20"/>
          <w:szCs w:val="20"/>
        </w:rPr>
        <w:t xml:space="preserve">El contravalor en divisas de exportaciones de bienes oficializadas a partir del 2.09.2019 hasta alcanzar el valor facturado según la condición de venta pactada deberá ingresarse al país y liquidarse en el </w:t>
      </w:r>
      <w:r w:rsidRPr="00287DFB">
        <w:rPr>
          <w:rFonts w:eastAsia="Calibri"/>
          <w:sz w:val="20"/>
          <w:szCs w:val="20"/>
        </w:rPr>
        <w:t>MLC</w:t>
      </w:r>
      <w:r w:rsidRPr="00287DFB">
        <w:rPr>
          <w:sz w:val="20"/>
          <w:szCs w:val="20"/>
        </w:rPr>
        <w:t xml:space="preserve"> en conformidad con determinados plazos dispuestos en la normativa, a computar desde la fecha del cumplido de embarque otorgado por la Aduana. Sin perjuicio de ello, independientemente de los plazos máximos dispuestos, los cobros de exportaciones deberán ser ingresados y liquidados en el </w:t>
      </w:r>
      <w:r w:rsidRPr="00287DFB">
        <w:rPr>
          <w:rFonts w:eastAsia="Calibri"/>
          <w:sz w:val="20"/>
          <w:szCs w:val="20"/>
        </w:rPr>
        <w:t>MLC dentro de los 5 días hábiles de la fecha de cobro. El exportador de bienes</w:t>
      </w:r>
      <w:r w:rsidRPr="00287DFB">
        <w:rPr>
          <w:sz w:val="20"/>
          <w:szCs w:val="20"/>
        </w:rPr>
        <w:t xml:space="preserve"> deberá seleccionar una entidad para que realice el “</w:t>
      </w:r>
      <w:r w:rsidRPr="00287DFB">
        <w:rPr>
          <w:i/>
          <w:sz w:val="20"/>
          <w:szCs w:val="20"/>
        </w:rPr>
        <w:t>Seguimiento de las negociaciones de divisas por exportaciones de bienes</w:t>
      </w:r>
      <w:r w:rsidRPr="00287DFB">
        <w:rPr>
          <w:sz w:val="20"/>
          <w:szCs w:val="20"/>
        </w:rPr>
        <w:t>”. La obligación de ingreso y liquidación de divisas de un permiso de embarque se considerará cumplida cuando la entidad haya certificado tal situación por los mecanismos establecidos a tal efecto.</w:t>
      </w:r>
      <w:r w:rsidRPr="00287DFB">
        <w:rPr>
          <w:rFonts w:eastAsia="Calibri"/>
          <w:sz w:val="20"/>
          <w:szCs w:val="20"/>
        </w:rPr>
        <w:t xml:space="preserve"> En igual sentido, existe la obligación de ingresar y liquidar en el MLC dentro de 5 días hábiles de haber percibido divisas respecto de una exportación de servicios. Se define la exportación de servicios como la provisión de un servicio por parte de un residente a un “</w:t>
      </w:r>
      <w:r w:rsidRPr="00287DFB">
        <w:rPr>
          <w:rFonts w:eastAsia="Calibri"/>
          <w:i/>
          <w:sz w:val="20"/>
          <w:szCs w:val="20"/>
        </w:rPr>
        <w:t>no residente</w:t>
      </w:r>
      <w:r w:rsidRPr="00287DFB">
        <w:rPr>
          <w:rFonts w:eastAsia="Calibri"/>
          <w:sz w:val="20"/>
          <w:szCs w:val="20"/>
        </w:rPr>
        <w:t>”, independientemente de la economía en la cual se preste dicho servicio.</w:t>
      </w:r>
    </w:p>
    <w:p w14:paraId="7FD51A58" w14:textId="77777777" w:rsidR="0009183E" w:rsidRPr="00287DFB" w:rsidRDefault="0009183E" w:rsidP="0009183E">
      <w:pPr>
        <w:jc w:val="both"/>
        <w:rPr>
          <w:rFonts w:eastAsia="Calibri"/>
          <w:sz w:val="20"/>
          <w:szCs w:val="20"/>
        </w:rPr>
      </w:pPr>
    </w:p>
    <w:p w14:paraId="2D608E3E" w14:textId="77777777" w:rsidR="0009183E" w:rsidRPr="00287DFB" w:rsidRDefault="0009183E" w:rsidP="0009183E">
      <w:pPr>
        <w:jc w:val="both"/>
        <w:rPr>
          <w:i/>
          <w:iCs/>
          <w:sz w:val="20"/>
          <w:szCs w:val="20"/>
        </w:rPr>
      </w:pPr>
      <w:r w:rsidRPr="00287DFB">
        <w:rPr>
          <w:i/>
          <w:iCs/>
          <w:sz w:val="20"/>
          <w:szCs w:val="20"/>
        </w:rPr>
        <w:t>Cancelación de anticipos y préstamos de prefinanciación de exportaciones.</w:t>
      </w:r>
    </w:p>
    <w:p w14:paraId="6C3DA621" w14:textId="77777777" w:rsidR="0009183E" w:rsidRPr="00287DFB" w:rsidRDefault="0009183E" w:rsidP="0009183E">
      <w:pPr>
        <w:jc w:val="both"/>
        <w:rPr>
          <w:rFonts w:eastAsia="Calibri"/>
          <w:i/>
          <w:sz w:val="20"/>
          <w:szCs w:val="20"/>
        </w:rPr>
      </w:pPr>
    </w:p>
    <w:p w14:paraId="141B3661" w14:textId="77777777" w:rsidR="0009183E" w:rsidRPr="00287DFB" w:rsidRDefault="0009183E" w:rsidP="0009183E">
      <w:pPr>
        <w:jc w:val="both"/>
        <w:rPr>
          <w:sz w:val="20"/>
          <w:szCs w:val="20"/>
        </w:rPr>
      </w:pPr>
      <w:r w:rsidRPr="00287DFB">
        <w:rPr>
          <w:sz w:val="20"/>
          <w:szCs w:val="20"/>
        </w:rPr>
        <w:t>Se admite la aplicación de cobros de exportaciones a la cancelación de anticipos y pr</w:t>
      </w:r>
      <w:r w:rsidRPr="00287DFB">
        <w:rPr>
          <w:sz w:val="20"/>
          <w:szCs w:val="20"/>
          <w:lang w:val="es-ES_tradnl"/>
        </w:rPr>
        <w:t>é</w:t>
      </w:r>
      <w:r w:rsidRPr="00287DFB">
        <w:rPr>
          <w:sz w:val="20"/>
          <w:szCs w:val="20"/>
        </w:rPr>
        <w:t xml:space="preserve">stamos de prefinanciación de exportaciones en determinados supuestos como la (i) Prefinanciaciones y financiaciones otorgadas o garantizadas por entidades financieras locales; (ii) Prefinanciaciones, anticipos y financiaciones ingresadas y liquidadas en el </w:t>
      </w:r>
      <w:r w:rsidRPr="00287DFB">
        <w:rPr>
          <w:rFonts w:eastAsia="Calibri"/>
          <w:sz w:val="20"/>
          <w:szCs w:val="20"/>
        </w:rPr>
        <w:t>MLC</w:t>
      </w:r>
      <w:r w:rsidRPr="00287DFB">
        <w:rPr>
          <w:sz w:val="20"/>
          <w:szCs w:val="20"/>
        </w:rPr>
        <w:t xml:space="preserve"> y declaradas en el relevamiento de activos y pasivos externos; (iii) Pr</w:t>
      </w:r>
      <w:r w:rsidRPr="00287DFB">
        <w:rPr>
          <w:sz w:val="20"/>
          <w:szCs w:val="20"/>
          <w:lang w:val="es-ES_tradnl"/>
        </w:rPr>
        <w:t>é</w:t>
      </w:r>
      <w:r w:rsidRPr="00287DFB">
        <w:rPr>
          <w:sz w:val="20"/>
          <w:szCs w:val="20"/>
        </w:rPr>
        <w:t>stamos financieros con contratos vigentes al 31.08.2019 cuyas condiciones prevean la atención de los servicios mediante la aplicación en el exterior del flujo de fondos de exportaciones; (iv) Financiaciones de entidades financieras a importadores del exterior.</w:t>
      </w:r>
      <w:r w:rsidRPr="00287DFB">
        <w:rPr>
          <w:rFonts w:eastAsia="Calibri"/>
          <w:sz w:val="20"/>
          <w:szCs w:val="20"/>
        </w:rPr>
        <w:t xml:space="preserve"> </w:t>
      </w:r>
      <w:r w:rsidRPr="00287DFB">
        <w:rPr>
          <w:sz w:val="20"/>
          <w:szCs w:val="20"/>
        </w:rPr>
        <w:t>Aquellas aplicaciones de cobro de exportaciones que no se encuentren detalladas en los puntos (i), a (iv) precedentes, requerirán la conformidad previa del BCRA.</w:t>
      </w:r>
    </w:p>
    <w:p w14:paraId="7301DA69" w14:textId="77777777" w:rsidR="0009183E" w:rsidRPr="00287DFB" w:rsidRDefault="0009183E" w:rsidP="0009183E">
      <w:pPr>
        <w:jc w:val="both"/>
        <w:rPr>
          <w:rFonts w:eastAsia="Calibri"/>
          <w:sz w:val="20"/>
          <w:szCs w:val="20"/>
        </w:rPr>
      </w:pPr>
    </w:p>
    <w:p w14:paraId="2924F0AC" w14:textId="77777777" w:rsidR="0009183E" w:rsidRPr="00287DFB" w:rsidRDefault="0009183E" w:rsidP="0009183E">
      <w:pPr>
        <w:jc w:val="both"/>
        <w:rPr>
          <w:i/>
          <w:iCs/>
          <w:sz w:val="20"/>
          <w:szCs w:val="20"/>
        </w:rPr>
      </w:pPr>
      <w:r w:rsidRPr="00287DFB">
        <w:rPr>
          <w:i/>
          <w:iCs/>
          <w:sz w:val="20"/>
          <w:szCs w:val="20"/>
        </w:rPr>
        <w:t>Constitución de Activos Externos – Garantías y Operaciones de Derivados</w:t>
      </w:r>
    </w:p>
    <w:p w14:paraId="0931BA26" w14:textId="77777777" w:rsidR="0009183E" w:rsidRPr="00287DFB" w:rsidRDefault="0009183E" w:rsidP="0009183E">
      <w:pPr>
        <w:jc w:val="both"/>
        <w:rPr>
          <w:rFonts w:eastAsia="Calibri"/>
          <w:i/>
          <w:sz w:val="20"/>
          <w:szCs w:val="20"/>
        </w:rPr>
      </w:pPr>
    </w:p>
    <w:p w14:paraId="53BEF81B" w14:textId="77777777" w:rsidR="0009183E" w:rsidRPr="00287DFB" w:rsidRDefault="0009183E" w:rsidP="0009183E">
      <w:pPr>
        <w:jc w:val="both"/>
        <w:rPr>
          <w:sz w:val="20"/>
          <w:szCs w:val="20"/>
        </w:rPr>
      </w:pPr>
      <w:r w:rsidRPr="00287DFB">
        <w:rPr>
          <w:sz w:val="20"/>
          <w:szCs w:val="20"/>
        </w:rPr>
        <w:t xml:space="preserve">Se establece la conformidad previa del BCRA para el acceso al </w:t>
      </w:r>
      <w:r w:rsidRPr="00287DFB">
        <w:rPr>
          <w:rFonts w:eastAsia="Calibri"/>
          <w:sz w:val="20"/>
          <w:szCs w:val="20"/>
        </w:rPr>
        <w:t>MLC</w:t>
      </w:r>
      <w:r w:rsidRPr="00287DFB">
        <w:rPr>
          <w:sz w:val="20"/>
          <w:szCs w:val="20"/>
        </w:rPr>
        <w:t xml:space="preserve"> por parte de personas jurídicas, gobiernos locales, Fondos Comunes de Inversión, Fideicomisos y otras universalidades constituidas en el país, para la constitución de activos externos y para la constitución de todo tipo de garantías vinculadas a la concertació</w:t>
      </w:r>
      <w:r w:rsidRPr="00287DFB">
        <w:rPr>
          <w:sz w:val="20"/>
          <w:szCs w:val="20"/>
          <w:lang w:val="es-ES_tradnl"/>
        </w:rPr>
        <w:t>n de operaciones de derivados.</w:t>
      </w:r>
      <w:r w:rsidRPr="00287DFB">
        <w:rPr>
          <w:rFonts w:eastAsia="Calibri"/>
          <w:sz w:val="20"/>
          <w:szCs w:val="20"/>
        </w:rPr>
        <w:t xml:space="preserve"> </w:t>
      </w:r>
      <w:r w:rsidRPr="00287DFB">
        <w:rPr>
          <w:sz w:val="20"/>
          <w:szCs w:val="20"/>
        </w:rPr>
        <w:t xml:space="preserve">Se aclara que las entidades podrán dar acceso al </w:t>
      </w:r>
      <w:r w:rsidRPr="00287DFB">
        <w:rPr>
          <w:rFonts w:eastAsia="Calibri"/>
          <w:sz w:val="20"/>
          <w:szCs w:val="20"/>
        </w:rPr>
        <w:t>MLC</w:t>
      </w:r>
      <w:r w:rsidRPr="00287DFB">
        <w:rPr>
          <w:sz w:val="20"/>
          <w:szCs w:val="20"/>
        </w:rPr>
        <w:t xml:space="preserve"> para realizar pagos de principal o intereses a los fideicomisos constituidos en el país por un residente, para garantizar la atención de los servicios de capital e intereses de su obligación, en la medida que verifique que el deudor hubiese tenido acceso para realizar el pago a su nombre por cumplimentar las disposiciones normativas aplicables.</w:t>
      </w:r>
      <w:r w:rsidRPr="00287DFB">
        <w:rPr>
          <w:rFonts w:eastAsia="Calibri"/>
          <w:sz w:val="20"/>
          <w:szCs w:val="20"/>
        </w:rPr>
        <w:t xml:space="preserve"> </w:t>
      </w:r>
      <w:r w:rsidRPr="00287DFB">
        <w:rPr>
          <w:sz w:val="20"/>
          <w:szCs w:val="20"/>
        </w:rPr>
        <w:t>Al respecto, se permite constituir garantías localmente para los contratos de endeudamiento financiero con el exterior contraídos tanto con anterioridad como con posterioridad al 31.08.2019; que, por el contrario, sólo se permite constituir garantías en el exterior para los contratos de endeudamiento financiero con el exterior contraídos con anterioridad al 31.08.2019.</w:t>
      </w:r>
    </w:p>
    <w:p w14:paraId="6040F567" w14:textId="77777777" w:rsidR="0009183E" w:rsidRPr="00287DFB" w:rsidRDefault="0009183E" w:rsidP="0009183E">
      <w:pPr>
        <w:jc w:val="both"/>
        <w:rPr>
          <w:sz w:val="20"/>
          <w:szCs w:val="20"/>
        </w:rPr>
      </w:pPr>
    </w:p>
    <w:p w14:paraId="37136934" w14:textId="77777777" w:rsidR="0009183E" w:rsidRPr="00287DFB" w:rsidRDefault="0009183E" w:rsidP="0009183E">
      <w:pPr>
        <w:jc w:val="both"/>
        <w:rPr>
          <w:sz w:val="20"/>
          <w:szCs w:val="20"/>
        </w:rPr>
      </w:pPr>
      <w:r w:rsidRPr="00287DFB">
        <w:rPr>
          <w:sz w:val="20"/>
          <w:szCs w:val="20"/>
        </w:rPr>
        <w:t xml:space="preserve">Por otro lado, se aclara que la conformidad previa para el acceso al </w:t>
      </w:r>
      <w:r w:rsidRPr="00287DFB">
        <w:rPr>
          <w:rFonts w:eastAsia="Calibri"/>
          <w:sz w:val="20"/>
          <w:szCs w:val="20"/>
        </w:rPr>
        <w:t>MLC</w:t>
      </w:r>
      <w:r w:rsidRPr="00287DFB">
        <w:rPr>
          <w:sz w:val="20"/>
          <w:szCs w:val="20"/>
        </w:rPr>
        <w:t xml:space="preserve"> por parte de personas jurídicas para la formación de activos externos y para la constitución de todo tipo de garantías vinculadas a la concertación de operaciones de derivados, no alcanza a las entidades autorizadas a operar en cambios, cuyas tenencias en moneda extranjera se rigen por las normas especí</w:t>
      </w:r>
      <w:r w:rsidRPr="00287DFB">
        <w:rPr>
          <w:sz w:val="20"/>
          <w:szCs w:val="20"/>
          <w:lang w:val="es-ES_tradnl"/>
        </w:rPr>
        <w:t>ficas aplicables.</w:t>
      </w:r>
      <w:r w:rsidRPr="00287DFB">
        <w:rPr>
          <w:rFonts w:eastAsia="Calibri"/>
          <w:sz w:val="20"/>
          <w:szCs w:val="20"/>
        </w:rPr>
        <w:t xml:space="preserve"> </w:t>
      </w:r>
      <w:r w:rsidRPr="00287DFB">
        <w:rPr>
          <w:sz w:val="20"/>
          <w:szCs w:val="20"/>
        </w:rPr>
        <w:t>Asimismo, se aclara que el requisito de conformidad previa establecido para las personas jurídicas, gobiernos locales, universalidades, FCI, fideicomisos y para las personas humanas para la constitución de todo tipo de garantías vinculadas a la concertación de operaciones de derivados, abarca a la totalidad de la operatoria de derivados</w:t>
      </w:r>
      <w:r w:rsidRPr="00287DFB">
        <w:rPr>
          <w:rFonts w:eastAsia="Calibri"/>
          <w:sz w:val="20"/>
          <w:szCs w:val="20"/>
        </w:rPr>
        <w:t>,</w:t>
      </w:r>
      <w:r w:rsidRPr="00287DFB">
        <w:rPr>
          <w:sz w:val="20"/>
          <w:szCs w:val="20"/>
        </w:rPr>
        <w:t xml:space="preserve"> pago de primas, constitució</w:t>
      </w:r>
      <w:r w:rsidRPr="00287DFB">
        <w:rPr>
          <w:sz w:val="20"/>
          <w:szCs w:val="20"/>
          <w:lang w:val="es-ES_tradnl"/>
        </w:rPr>
        <w:t>n de garant</w:t>
      </w:r>
      <w:r w:rsidRPr="00287DFB">
        <w:rPr>
          <w:sz w:val="20"/>
          <w:szCs w:val="20"/>
        </w:rPr>
        <w:t>ías y cancelaciones que correspondan de operaciones de futuros, forwards, opciones y otros derivados.</w:t>
      </w:r>
      <w:r w:rsidRPr="00287DFB">
        <w:rPr>
          <w:rFonts w:eastAsia="Calibri"/>
          <w:sz w:val="20"/>
          <w:szCs w:val="20"/>
        </w:rPr>
        <w:t xml:space="preserve"> </w:t>
      </w:r>
      <w:r w:rsidRPr="00287DFB">
        <w:rPr>
          <w:sz w:val="20"/>
          <w:szCs w:val="20"/>
        </w:rPr>
        <w:t xml:space="preserve">Al respecto, </w:t>
      </w:r>
      <w:r w:rsidRPr="00287DFB">
        <w:rPr>
          <w:rFonts w:eastAsia="Calibri"/>
          <w:sz w:val="20"/>
          <w:szCs w:val="20"/>
        </w:rPr>
        <w:t>se</w:t>
      </w:r>
      <w:r w:rsidRPr="00287DFB">
        <w:rPr>
          <w:sz w:val="20"/>
          <w:szCs w:val="20"/>
        </w:rPr>
        <w:t xml:space="preserve"> establece que se permite el acceso al </w:t>
      </w:r>
      <w:r w:rsidRPr="00287DFB">
        <w:rPr>
          <w:rFonts w:eastAsia="Calibri"/>
          <w:sz w:val="20"/>
          <w:szCs w:val="20"/>
        </w:rPr>
        <w:t>MLC</w:t>
      </w:r>
      <w:r w:rsidRPr="00287DFB">
        <w:rPr>
          <w:sz w:val="20"/>
          <w:szCs w:val="20"/>
        </w:rPr>
        <w:t xml:space="preserve"> para el pago de primas, constitució</w:t>
      </w:r>
      <w:r w:rsidRPr="00287DFB">
        <w:rPr>
          <w:sz w:val="20"/>
          <w:szCs w:val="20"/>
          <w:lang w:val="es-ES_tradnl"/>
        </w:rPr>
        <w:t>n de garant</w:t>
      </w:r>
      <w:r w:rsidRPr="00287DFB">
        <w:rPr>
          <w:sz w:val="20"/>
          <w:szCs w:val="20"/>
        </w:rPr>
        <w:t>ías y cancelaciones que correspondan a operaciones de contratos de cobertura de tasa de inter</w:t>
      </w:r>
      <w:r w:rsidRPr="00287DFB">
        <w:rPr>
          <w:sz w:val="20"/>
          <w:szCs w:val="20"/>
          <w:lang w:val="es-ES_tradnl"/>
        </w:rPr>
        <w:t>é</w:t>
      </w:r>
      <w:r w:rsidRPr="00287DFB">
        <w:rPr>
          <w:sz w:val="20"/>
          <w:szCs w:val="20"/>
        </w:rPr>
        <w:t>s por las obligaciones de residentes con el exterior declaradas y validadas, en caso de corresponder, en el Relevamiento de Activos y Pasivos Externos, en tanto no se cubran riesgos superiores a los pasivos externos que efectivamente registre el deudor en la tasa de inter</w:t>
      </w:r>
      <w:r w:rsidRPr="00287DFB">
        <w:rPr>
          <w:sz w:val="20"/>
          <w:szCs w:val="20"/>
          <w:lang w:val="es-ES_tradnl"/>
        </w:rPr>
        <w:t>é</w:t>
      </w:r>
      <w:r w:rsidRPr="00287DFB">
        <w:rPr>
          <w:sz w:val="20"/>
          <w:szCs w:val="20"/>
        </w:rPr>
        <w:t>s cuyo riesgo se está cubriendo con su celebración.</w:t>
      </w:r>
      <w:r w:rsidRPr="00287DFB">
        <w:rPr>
          <w:rFonts w:eastAsia="Calibri"/>
          <w:sz w:val="20"/>
          <w:szCs w:val="20"/>
        </w:rPr>
        <w:t xml:space="preserve"> </w:t>
      </w:r>
      <w:r w:rsidRPr="00287DFB">
        <w:rPr>
          <w:sz w:val="20"/>
          <w:szCs w:val="20"/>
        </w:rPr>
        <w:t xml:space="preserve">Se establece que el cliente que acceda al </w:t>
      </w:r>
      <w:r w:rsidRPr="00287DFB">
        <w:rPr>
          <w:rFonts w:eastAsia="Calibri"/>
          <w:sz w:val="20"/>
          <w:szCs w:val="20"/>
        </w:rPr>
        <w:t>MLC</w:t>
      </w:r>
      <w:r w:rsidRPr="00287DFB">
        <w:rPr>
          <w:sz w:val="20"/>
          <w:szCs w:val="20"/>
        </w:rPr>
        <w:t xml:space="preserve"> usando este mecanismo deberá nominar a una entidad autorizada a operar en cambios para que realice el seguimiento de la operación y firmar una declaración jurada en la que se compromete a ingresar y liquidar los fondos que resulten a favor del cliente local como resultado de dicha operación, o como resultado de la liberación de los fondos de las garantías constituidas, dentro de los 5 días hábiles siguientes.</w:t>
      </w:r>
    </w:p>
    <w:p w14:paraId="7EB7C23C" w14:textId="77777777" w:rsidR="0009183E" w:rsidRPr="00287DFB" w:rsidRDefault="0009183E" w:rsidP="0009183E">
      <w:pPr>
        <w:jc w:val="both"/>
        <w:rPr>
          <w:rFonts w:eastAsia="Calibri"/>
          <w:sz w:val="20"/>
          <w:szCs w:val="20"/>
        </w:rPr>
      </w:pPr>
    </w:p>
    <w:p w14:paraId="6AA36989" w14:textId="77777777" w:rsidR="0009183E" w:rsidRPr="00287DFB" w:rsidRDefault="0009183E" w:rsidP="0009183E">
      <w:pPr>
        <w:jc w:val="both"/>
        <w:rPr>
          <w:sz w:val="20"/>
          <w:szCs w:val="20"/>
        </w:rPr>
      </w:pPr>
      <w:r w:rsidRPr="00287DFB">
        <w:rPr>
          <w:rFonts w:eastAsia="Calibri"/>
          <w:sz w:val="20"/>
          <w:szCs w:val="20"/>
        </w:rPr>
        <w:t xml:space="preserve">Se dispone la conformidad previa del BCRA para el acceso al MLC </w:t>
      </w:r>
      <w:r w:rsidRPr="00287DFB">
        <w:rPr>
          <w:sz w:val="20"/>
          <w:szCs w:val="20"/>
        </w:rPr>
        <w:t xml:space="preserve">por parte de </w:t>
      </w:r>
      <w:r w:rsidRPr="00287DFB">
        <w:rPr>
          <w:rFonts w:eastAsia="Calibri"/>
          <w:sz w:val="20"/>
          <w:szCs w:val="20"/>
        </w:rPr>
        <w:t xml:space="preserve">Personas Humanas residentes </w:t>
      </w:r>
      <w:r w:rsidRPr="00287DFB">
        <w:rPr>
          <w:sz w:val="20"/>
          <w:szCs w:val="20"/>
        </w:rPr>
        <w:t xml:space="preserve">para </w:t>
      </w:r>
      <w:r w:rsidRPr="00287DFB">
        <w:rPr>
          <w:rFonts w:eastAsia="Calibri"/>
          <w:sz w:val="20"/>
          <w:szCs w:val="20"/>
        </w:rPr>
        <w:t xml:space="preserve">la constitución de activos externos ayuda familiar y para </w:t>
      </w:r>
      <w:r w:rsidRPr="00287DFB">
        <w:rPr>
          <w:sz w:val="20"/>
          <w:szCs w:val="20"/>
        </w:rPr>
        <w:t xml:space="preserve">la </w:t>
      </w:r>
      <w:r w:rsidRPr="00287DFB">
        <w:rPr>
          <w:rFonts w:eastAsia="Calibri"/>
          <w:sz w:val="20"/>
          <w:szCs w:val="20"/>
        </w:rPr>
        <w:t>operatoria de derivados</w:t>
      </w:r>
      <w:r w:rsidRPr="00287DFB">
        <w:rPr>
          <w:rFonts w:eastAsia="Calibri"/>
          <w:sz w:val="20"/>
          <w:szCs w:val="20"/>
          <w:lang w:val="es-ES"/>
        </w:rPr>
        <w:t xml:space="preserve"> cuando </w:t>
      </w:r>
      <w:r w:rsidRPr="00287DFB">
        <w:rPr>
          <w:rFonts w:eastAsia="Calibri"/>
          <w:sz w:val="20"/>
          <w:szCs w:val="20"/>
        </w:rPr>
        <w:t xml:space="preserve">supere el equivalente de US$ 200 mensuales en el conjunto de las </w:t>
      </w:r>
      <w:r w:rsidRPr="00287DFB">
        <w:rPr>
          <w:rFonts w:eastAsia="Calibri"/>
          <w:sz w:val="20"/>
          <w:szCs w:val="20"/>
          <w:lang w:val="es-ES"/>
        </w:rPr>
        <w:t xml:space="preserve">entidades </w:t>
      </w:r>
      <w:r w:rsidRPr="00287DFB">
        <w:rPr>
          <w:rFonts w:eastAsia="Calibri"/>
          <w:sz w:val="20"/>
          <w:szCs w:val="20"/>
        </w:rPr>
        <w:t xml:space="preserve">autorizadas a operar en cambios y en el conjunto de los conceptos señalados precedentemente, reduciéndose dicho monto a US$ 100 en caso de que la operación </w:t>
      </w:r>
      <w:r w:rsidRPr="00287DFB">
        <w:rPr>
          <w:rFonts w:eastAsia="Calibri"/>
          <w:sz w:val="20"/>
          <w:szCs w:val="20"/>
          <w:lang w:val="es-ES"/>
        </w:rPr>
        <w:t xml:space="preserve">sea </w:t>
      </w:r>
      <w:r w:rsidRPr="00287DFB">
        <w:rPr>
          <w:rFonts w:eastAsia="Calibri"/>
          <w:sz w:val="20"/>
          <w:szCs w:val="20"/>
        </w:rPr>
        <w:t xml:space="preserve">efectuada en efectivo. Se establece como requisito de acceso al MLC para la compra de moneda extranjera en los términos mencionados, que la persona humana no haya excedido en el mes calendario anterior el límite de US$ 200. A estos efectos, el BCRA informará periódicamente a las entidades autorizadas a operar en cambios el número de clave de identificación tributaria de </w:t>
      </w:r>
      <w:r w:rsidRPr="00287DFB">
        <w:rPr>
          <w:sz w:val="20"/>
          <w:szCs w:val="20"/>
        </w:rPr>
        <w:t xml:space="preserve">las personas humanas que </w:t>
      </w:r>
      <w:r w:rsidRPr="00287DFB">
        <w:rPr>
          <w:rFonts w:eastAsia="Calibri"/>
          <w:sz w:val="20"/>
          <w:szCs w:val="20"/>
        </w:rPr>
        <w:t>ya han alcanzado en ese mes calendario los límites previstos o que los hayan excedido en el mes calendario anterior. Las entidades autorizadas a operar</w:t>
      </w:r>
      <w:r w:rsidRPr="00287DFB">
        <w:rPr>
          <w:sz w:val="20"/>
          <w:szCs w:val="20"/>
        </w:rPr>
        <w:t xml:space="preserve"> en </w:t>
      </w:r>
      <w:r w:rsidRPr="00287DFB">
        <w:rPr>
          <w:rFonts w:eastAsia="Calibri"/>
          <w:sz w:val="20"/>
          <w:szCs w:val="20"/>
        </w:rPr>
        <w:t xml:space="preserve">cambios no podrán dar acceso al MLC para la compra de </w:t>
      </w:r>
      <w:r w:rsidRPr="00287DFB">
        <w:rPr>
          <w:sz w:val="20"/>
          <w:szCs w:val="20"/>
        </w:rPr>
        <w:t xml:space="preserve">moneda extranjera en el </w:t>
      </w:r>
      <w:r w:rsidRPr="00287DFB">
        <w:rPr>
          <w:rFonts w:eastAsia="Calibri"/>
          <w:sz w:val="20"/>
          <w:szCs w:val="20"/>
        </w:rPr>
        <w:t xml:space="preserve">marco de las operaciones contempladas en el mencionado punto a quienes se encuentren incluidos en ese listado. </w:t>
      </w:r>
      <w:r w:rsidRPr="00287DFB">
        <w:rPr>
          <w:sz w:val="20"/>
          <w:szCs w:val="20"/>
        </w:rPr>
        <w:t>Toda solicitud de rectificación o actualización de la información incluida en el listado informado deberá ser cursada a la Superintendencia de Entidades Financieras y Cambiarias a trav</w:t>
      </w:r>
      <w:r w:rsidRPr="00287DFB">
        <w:rPr>
          <w:sz w:val="20"/>
          <w:szCs w:val="20"/>
          <w:lang w:val="es-ES_tradnl"/>
        </w:rPr>
        <w:t>é</w:t>
      </w:r>
      <w:r w:rsidRPr="00287DFB">
        <w:rPr>
          <w:sz w:val="20"/>
          <w:szCs w:val="20"/>
        </w:rPr>
        <w:t>s de una entidad autorizada a operar en cambios mediante una nota suscripta por el interesado, explicando los motivos por los cuales entiende que es inadecuada su inclusión. Junto con esa presentación deberá acompañar todos los elementos demostrativos de las circunstancias invocadas.</w:t>
      </w:r>
      <w:r w:rsidRPr="00287DFB">
        <w:rPr>
          <w:rFonts w:eastAsia="Calibri"/>
          <w:sz w:val="20"/>
          <w:szCs w:val="20"/>
        </w:rPr>
        <w:t xml:space="preserve"> </w:t>
      </w:r>
      <w:r w:rsidRPr="00287DFB">
        <w:rPr>
          <w:sz w:val="20"/>
          <w:szCs w:val="20"/>
        </w:rPr>
        <w:t xml:space="preserve">Por último, </w:t>
      </w:r>
      <w:r w:rsidRPr="00287DFB">
        <w:rPr>
          <w:rFonts w:eastAsia="Calibri"/>
          <w:sz w:val="20"/>
          <w:szCs w:val="20"/>
        </w:rPr>
        <w:t>se</w:t>
      </w:r>
      <w:r w:rsidRPr="00287DFB">
        <w:rPr>
          <w:sz w:val="20"/>
          <w:szCs w:val="20"/>
        </w:rPr>
        <w:t xml:space="preserve"> aclaró que la transferencia de divisas de las personas humanas desde sus cuentas locales en moneda extranjera a cuentas bancarias propias en el exterior se puede efectuar sin restricciones, pero estableció que para transferir al exterior para la formación de activos externos, el acceso de las personas humanas residentes al </w:t>
      </w:r>
      <w:r w:rsidRPr="00287DFB">
        <w:rPr>
          <w:rFonts w:eastAsia="Calibri"/>
          <w:sz w:val="20"/>
          <w:szCs w:val="20"/>
        </w:rPr>
        <w:t>MLC</w:t>
      </w:r>
      <w:r w:rsidRPr="00287DFB">
        <w:rPr>
          <w:sz w:val="20"/>
          <w:szCs w:val="20"/>
        </w:rPr>
        <w:t>, debe tener como destino cuentas bancarias de su titularidad en el exterior</w:t>
      </w:r>
      <w:r w:rsidRPr="00287DFB">
        <w:rPr>
          <w:rFonts w:eastAsia="Calibri"/>
          <w:sz w:val="20"/>
          <w:szCs w:val="20"/>
        </w:rPr>
        <w:t xml:space="preserve">, debiendo presentar una declaración jurada de que no han efectuado venta de títulos valores con liquidación local en moneda extranjera en los últimos 5 (cinco) días hábiles. </w:t>
      </w:r>
    </w:p>
    <w:p w14:paraId="1A14A2C9" w14:textId="77777777" w:rsidR="0009183E" w:rsidRPr="00287DFB" w:rsidRDefault="0009183E" w:rsidP="0009183E">
      <w:pPr>
        <w:jc w:val="both"/>
        <w:rPr>
          <w:rFonts w:eastAsia="Calibri"/>
          <w:sz w:val="20"/>
          <w:szCs w:val="20"/>
        </w:rPr>
      </w:pPr>
    </w:p>
    <w:p w14:paraId="24B5AFB8" w14:textId="77777777" w:rsidR="0009183E" w:rsidRPr="00287DFB" w:rsidRDefault="0009183E" w:rsidP="0009183E">
      <w:pPr>
        <w:jc w:val="both"/>
        <w:rPr>
          <w:sz w:val="20"/>
          <w:szCs w:val="20"/>
        </w:rPr>
      </w:pPr>
      <w:r w:rsidRPr="00287DFB">
        <w:rPr>
          <w:sz w:val="20"/>
          <w:szCs w:val="20"/>
        </w:rPr>
        <w:t>En relación a las ventas de cambio, las entidades autorizadas a operar en cambios deberán remitir al BCRA, al cierre de cada jornada y con una antelació</w:t>
      </w:r>
      <w:r w:rsidRPr="00287DFB">
        <w:rPr>
          <w:sz w:val="20"/>
          <w:szCs w:val="20"/>
          <w:lang w:val="es-ES_tradnl"/>
        </w:rPr>
        <w:t xml:space="preserve">n de 2 </w:t>
      </w:r>
      <w:r w:rsidRPr="00287DFB">
        <w:rPr>
          <w:sz w:val="20"/>
          <w:szCs w:val="20"/>
        </w:rPr>
        <w:t>días hábiles, la información sobre dichas ventas a realizarse por solicitud de clientes u operaciones propias de la entidad que impliquen un acceso al MLC por un monto diario que sea igual o superior al equivalente a US$ 2 millones, para cada uno de los 3 días hábiles contados a partir del primer día</w:t>
      </w:r>
      <w:r w:rsidRPr="00287DFB">
        <w:rPr>
          <w:sz w:val="20"/>
          <w:szCs w:val="20"/>
          <w:lang w:val="es-ES_tradnl"/>
        </w:rPr>
        <w:t xml:space="preserve"> informado.</w:t>
      </w:r>
      <w:r w:rsidRPr="00287DFB">
        <w:rPr>
          <w:rFonts w:eastAsia="Calibri"/>
          <w:sz w:val="20"/>
          <w:szCs w:val="20"/>
        </w:rPr>
        <w:t xml:space="preserve"> </w:t>
      </w:r>
      <w:r w:rsidRPr="00287DFB">
        <w:rPr>
          <w:sz w:val="20"/>
          <w:szCs w:val="20"/>
        </w:rPr>
        <w:t>En este sentido, a partir del 28</w:t>
      </w:r>
      <w:r w:rsidRPr="00287DFB">
        <w:rPr>
          <w:rFonts w:eastAsia="Calibri"/>
          <w:sz w:val="20"/>
          <w:szCs w:val="20"/>
        </w:rPr>
        <w:t>.10.2019</w:t>
      </w:r>
      <w:r w:rsidRPr="00287DFB">
        <w:rPr>
          <w:sz w:val="20"/>
          <w:szCs w:val="20"/>
        </w:rPr>
        <w:t xml:space="preserve"> inclusive y hasta que est</w:t>
      </w:r>
      <w:r w:rsidRPr="00287DFB">
        <w:rPr>
          <w:sz w:val="20"/>
          <w:szCs w:val="20"/>
          <w:lang w:val="es-ES_tradnl"/>
        </w:rPr>
        <w:t xml:space="preserve">é </w:t>
      </w:r>
      <w:r w:rsidRPr="00287DFB">
        <w:rPr>
          <w:sz w:val="20"/>
          <w:szCs w:val="20"/>
        </w:rPr>
        <w:t>implementado el R</w:t>
      </w:r>
      <w:r w:rsidRPr="00287DFB">
        <w:rPr>
          <w:sz w:val="20"/>
          <w:szCs w:val="20"/>
          <w:lang w:val="es-ES_tradnl"/>
        </w:rPr>
        <w:t>é</w:t>
      </w:r>
      <w:r w:rsidRPr="00287DFB">
        <w:rPr>
          <w:sz w:val="20"/>
          <w:szCs w:val="20"/>
        </w:rPr>
        <w:t>gimen Informativo correspondiente, las operaciones deben ser remitidas a la casilla anticipooperaciones@bcra.gob.ar, con el siguiente detalle: entidad que informa, CUIT y nombre del cliente (incluido las operaciones propias de las entidades), fecha de la operación</w:t>
      </w:r>
      <w:r w:rsidRPr="00287DFB">
        <w:rPr>
          <w:sz w:val="20"/>
          <w:szCs w:val="20"/>
          <w:lang w:val="es-ES_tradnl"/>
        </w:rPr>
        <w:t xml:space="preserve">, </w:t>
      </w:r>
      <w:r w:rsidRPr="00287DFB">
        <w:rPr>
          <w:sz w:val="20"/>
          <w:szCs w:val="20"/>
        </w:rPr>
        <w:t>código de concepto y monto equivalente en dólares estadounidenses.</w:t>
      </w:r>
      <w:r w:rsidRPr="00287DFB">
        <w:rPr>
          <w:rFonts w:eastAsia="Calibri"/>
          <w:sz w:val="20"/>
          <w:szCs w:val="20"/>
        </w:rPr>
        <w:t xml:space="preserve"> </w:t>
      </w:r>
      <w:r w:rsidRPr="00287DFB">
        <w:rPr>
          <w:sz w:val="20"/>
          <w:szCs w:val="20"/>
        </w:rPr>
        <w:t>De esta manera, los clientes de las entidades autorizadas deberán informar a las mismas con la antelación necesaria para que las entidades puedan dar cumplimiento al requisito mencionado en los párrafos anteriores, para que éstas puedan dar curso a la operación de cambio.</w:t>
      </w:r>
    </w:p>
    <w:p w14:paraId="6922F03F" w14:textId="77777777" w:rsidR="0009183E" w:rsidRPr="00287DFB" w:rsidRDefault="0009183E" w:rsidP="0009183E">
      <w:pPr>
        <w:adjustRightInd w:val="0"/>
        <w:jc w:val="both"/>
        <w:rPr>
          <w:rFonts w:eastAsia="Calibri"/>
          <w:sz w:val="20"/>
          <w:szCs w:val="20"/>
        </w:rPr>
      </w:pPr>
    </w:p>
    <w:p w14:paraId="7C6788E2" w14:textId="77777777" w:rsidR="0009183E" w:rsidRPr="00287DFB" w:rsidRDefault="0009183E" w:rsidP="0009183E">
      <w:pPr>
        <w:jc w:val="both"/>
        <w:rPr>
          <w:rFonts w:eastAsia="Calibri"/>
          <w:i/>
          <w:iCs/>
          <w:sz w:val="20"/>
          <w:szCs w:val="20"/>
        </w:rPr>
      </w:pPr>
      <w:r w:rsidRPr="00287DFB">
        <w:rPr>
          <w:rFonts w:eastAsia="Calibri"/>
          <w:i/>
          <w:iCs/>
          <w:sz w:val="20"/>
          <w:szCs w:val="20"/>
        </w:rPr>
        <w:t xml:space="preserve">Nuevas restricciones para personas humanas residentes. </w:t>
      </w:r>
    </w:p>
    <w:p w14:paraId="2AFB4ACD" w14:textId="77777777" w:rsidR="0009183E" w:rsidRPr="00287DFB" w:rsidRDefault="0009183E" w:rsidP="0009183E">
      <w:pPr>
        <w:jc w:val="both"/>
        <w:rPr>
          <w:rFonts w:eastAsia="Calibri"/>
          <w:i/>
          <w:iCs/>
          <w:sz w:val="20"/>
          <w:szCs w:val="20"/>
        </w:rPr>
      </w:pPr>
    </w:p>
    <w:p w14:paraId="05716854" w14:textId="77777777" w:rsidR="0009183E" w:rsidRPr="00287DFB" w:rsidRDefault="0009183E" w:rsidP="0009183E">
      <w:pPr>
        <w:jc w:val="both"/>
        <w:rPr>
          <w:rFonts w:eastAsia="Calibri"/>
          <w:i/>
          <w:iCs/>
          <w:sz w:val="20"/>
          <w:szCs w:val="20"/>
        </w:rPr>
      </w:pPr>
      <w:r w:rsidRPr="00287DFB">
        <w:rPr>
          <w:rFonts w:eastAsia="Calibri"/>
          <w:i/>
          <w:iCs/>
          <w:sz w:val="20"/>
          <w:szCs w:val="20"/>
        </w:rPr>
        <w:t>1. Justificación de transferencias bancarias</w:t>
      </w:r>
      <w:r w:rsidRPr="00287DFB">
        <w:rPr>
          <w:rFonts w:eastAsia="Calibri"/>
          <w:sz w:val="20"/>
          <w:szCs w:val="20"/>
        </w:rPr>
        <w:t>: Por medio de la Comunicación “A” 7072, el BCRA dispuso que en caso de que una persona humana residente reciba más de una transferencia en dólares por mes calendario, deberá justificar cada una de ella hasta eliminar cualquier sospecha de incumplimiento normativo, ya que de lo contrario, la misma podría ser rechazada o demorada.</w:t>
      </w:r>
    </w:p>
    <w:p w14:paraId="6ABC076D" w14:textId="77777777" w:rsidR="0009183E" w:rsidRPr="00287DFB" w:rsidRDefault="0009183E" w:rsidP="0009183E">
      <w:pPr>
        <w:jc w:val="both"/>
        <w:rPr>
          <w:rFonts w:eastAsia="Calibri"/>
          <w:i/>
          <w:iCs/>
          <w:sz w:val="20"/>
          <w:szCs w:val="20"/>
        </w:rPr>
      </w:pPr>
    </w:p>
    <w:p w14:paraId="4A75C12E" w14:textId="77777777" w:rsidR="0009183E" w:rsidRPr="00287DFB" w:rsidRDefault="0009183E" w:rsidP="0009183E">
      <w:pPr>
        <w:jc w:val="both"/>
        <w:rPr>
          <w:rFonts w:eastAsia="Calibri"/>
          <w:sz w:val="20"/>
          <w:szCs w:val="20"/>
        </w:rPr>
      </w:pPr>
      <w:r w:rsidRPr="00287DFB">
        <w:rPr>
          <w:rFonts w:eastAsia="Calibri"/>
          <w:i/>
          <w:iCs/>
          <w:sz w:val="20"/>
          <w:szCs w:val="20"/>
        </w:rPr>
        <w:t xml:space="preserve">2. Consumos en tarjetas de crédito y débito: </w:t>
      </w:r>
      <w:r w:rsidRPr="00287DFB">
        <w:rPr>
          <w:rFonts w:eastAsia="Calibri"/>
          <w:sz w:val="20"/>
          <w:szCs w:val="20"/>
        </w:rPr>
        <w:t>En relación a los retiros de efectivo en el exterior con tarjetas de débitos locales se dispone que sólo podrán ser efectuadas con débito en cuentas locales del cliente en moneda extranjera. Los consumos en el exterior pueden ser efectuados con débito en cuentas locales del cliente en moneda extranjera o en pesos. Las entidades financieras deberán ofrecer a sus clientes la posibilidad de seleccionar y modificar la cuenta asociada a su tarjeta de débito sobre la cual se efectuarán los débitos, debiendo tomar por defecto como cuenta primaria en estos casos a la cuenta en moneda extranjera del cliente en caso de que la tuviera.</w:t>
      </w:r>
      <w:r w:rsidRPr="00287DFB">
        <w:rPr>
          <w:rFonts w:eastAsia="Calibri"/>
          <w:i/>
          <w:iCs/>
          <w:sz w:val="20"/>
          <w:szCs w:val="20"/>
        </w:rPr>
        <w:t xml:space="preserve"> </w:t>
      </w:r>
      <w:r w:rsidRPr="00287DFB">
        <w:rPr>
          <w:rFonts w:eastAsia="Calibri"/>
          <w:sz w:val="20"/>
          <w:szCs w:val="20"/>
        </w:rPr>
        <w:t>Asimismo, por medio de la Comunicación “A” 7106, el BCRA estableció que, respecto de: (i) los consumos en el exterior con tarjeta de débito (pagados con débito en la cuenta de pesos); y (ii) los montos en moneda extranjera adquiridos a partir del 1.09.2020 para: (a) cancelar obligaciones con otros residentes (conforme lo dispuesto en el punto 3.6 de las normas de Exterior y Cambios); y (b) pagar consumos en moneda extranjera efectuados mediante tarjetas de crédito; que serán deducidos, a partir del mes calendario siguiente, del máximo establecido para la adquisición de moneda extranjera para la formación de activos externos (que hoy es hasta US$ 200 mensuales). Asimismo, si el monto de moneda extranjera adquirido fuese superior al máximo disponible para el mes siguiente o éste ya se hubiese sido absorbido por otras compras o pagos a residentes, la deducción será trasladada a los máximos computables de los meses subsiguientes, hasta completar el monto adquirido.</w:t>
      </w:r>
    </w:p>
    <w:p w14:paraId="2280E0B9" w14:textId="77777777" w:rsidR="0009183E" w:rsidRPr="00287DFB" w:rsidRDefault="0009183E" w:rsidP="0009183E">
      <w:pPr>
        <w:adjustRightInd w:val="0"/>
        <w:jc w:val="both"/>
        <w:rPr>
          <w:rFonts w:eastAsia="Calibri"/>
          <w:sz w:val="20"/>
          <w:szCs w:val="20"/>
        </w:rPr>
      </w:pPr>
    </w:p>
    <w:p w14:paraId="4539D8F9" w14:textId="77777777" w:rsidR="0009183E" w:rsidRPr="00287DFB" w:rsidRDefault="0009183E" w:rsidP="0009183E">
      <w:pPr>
        <w:jc w:val="both"/>
        <w:rPr>
          <w:rFonts w:eastAsia="Calibri"/>
          <w:sz w:val="20"/>
          <w:szCs w:val="20"/>
        </w:rPr>
      </w:pPr>
      <w:r w:rsidRPr="00287DFB">
        <w:rPr>
          <w:rFonts w:eastAsia="Calibri"/>
          <w:sz w:val="20"/>
          <w:szCs w:val="20"/>
        </w:rPr>
        <w:t>Asimismo, la Resolución AFIP No. 4815/2020 estableció una percepción del 35% sobre las operaciones sujetas al Impuesto PAIS (entre otras, compra de dólares según el cupo mensual de US$ 200 y consumos de tarjeta de crédito en moneda extranjera). Dicha percepción se imputará al pago del impuesto a las ganancias para la mayoría de los contribuyentes, y al impuesto a los bienes personales para contribuyentes del régimen simplificado no sujetos al impuesto a las ganancias.</w:t>
      </w:r>
    </w:p>
    <w:p w14:paraId="57459209" w14:textId="77777777" w:rsidR="0009183E" w:rsidRPr="00287DFB" w:rsidRDefault="0009183E" w:rsidP="0009183E">
      <w:pPr>
        <w:adjustRightInd w:val="0"/>
        <w:jc w:val="both"/>
        <w:rPr>
          <w:rFonts w:eastAsia="Calibri"/>
          <w:sz w:val="20"/>
          <w:szCs w:val="20"/>
        </w:rPr>
      </w:pPr>
    </w:p>
    <w:p w14:paraId="23004B59" w14:textId="77777777" w:rsidR="0009183E" w:rsidRPr="00287DFB" w:rsidRDefault="0009183E" w:rsidP="0009183E">
      <w:pPr>
        <w:adjustRightInd w:val="0"/>
        <w:jc w:val="both"/>
        <w:rPr>
          <w:rFonts w:eastAsia="Calibri"/>
          <w:i/>
          <w:iCs/>
          <w:sz w:val="20"/>
          <w:szCs w:val="20"/>
        </w:rPr>
      </w:pPr>
      <w:r w:rsidRPr="00287DFB">
        <w:rPr>
          <w:rFonts w:eastAsia="Calibri"/>
          <w:i/>
          <w:iCs/>
          <w:sz w:val="20"/>
          <w:szCs w:val="20"/>
        </w:rPr>
        <w:t xml:space="preserve">3. Beneficiarios de préstamos blandos o créditos hipotecarios UVA.: </w:t>
      </w:r>
      <w:r w:rsidRPr="00287DFB">
        <w:rPr>
          <w:rFonts w:eastAsia="Calibri"/>
          <w:sz w:val="20"/>
          <w:szCs w:val="20"/>
        </w:rPr>
        <w:t>Por medio de la Comunicación “A” 7106, el BCRA estableció que las personas humanas que sean beneficiarias de lo dispuesto en el punto 4 de la Comunicación “A” 6949 y complementarias y/o en el artículo 2º del Decreto N° 319/20 no podrán, hasta la total cancelación de la financiación o mientras dure el beneficio respecto a la actualización del valor de la cuota según sea el caso: (i) acceder al MLC para la formación de activos externos, remisión de ayuda familiar y por operaciones con derivados; y (ii) concertar en el país ventas de títulos valores con liquidación en moneda extranjera o transferirlos a entidades depositarias del exterior.</w:t>
      </w:r>
    </w:p>
    <w:p w14:paraId="5D575445" w14:textId="77777777" w:rsidR="0009183E" w:rsidRPr="00287DFB" w:rsidRDefault="0009183E" w:rsidP="0009183E">
      <w:pPr>
        <w:adjustRightInd w:val="0"/>
        <w:jc w:val="both"/>
        <w:rPr>
          <w:rFonts w:eastAsia="Calibri"/>
          <w:sz w:val="20"/>
          <w:szCs w:val="20"/>
        </w:rPr>
      </w:pPr>
    </w:p>
    <w:p w14:paraId="7A48CB15" w14:textId="77777777" w:rsidR="0009183E" w:rsidRPr="00287DFB" w:rsidRDefault="0009183E" w:rsidP="0009183E">
      <w:pPr>
        <w:adjustRightInd w:val="0"/>
        <w:jc w:val="both"/>
        <w:rPr>
          <w:rFonts w:eastAsia="Calibri"/>
          <w:sz w:val="20"/>
          <w:szCs w:val="20"/>
        </w:rPr>
      </w:pPr>
      <w:r w:rsidRPr="00287DFB">
        <w:rPr>
          <w:rFonts w:eastAsia="Calibri"/>
          <w:i/>
          <w:iCs/>
          <w:sz w:val="20"/>
          <w:szCs w:val="20"/>
        </w:rPr>
        <w:t xml:space="preserve">4. Cuentas conjuntas: </w:t>
      </w:r>
      <w:r w:rsidRPr="00287DFB">
        <w:rPr>
          <w:rFonts w:eastAsia="Calibri"/>
          <w:sz w:val="20"/>
          <w:szCs w:val="20"/>
        </w:rPr>
        <w:t>Cuando las cajas de ahorro en moneda extranjera posean más de un titular (es decir, cuentas conjuntas), solamente uno de los cotitulares podrá adquirir moneda extranjera mediante el uso de dicha cuenta. Sin embargo, el cotitular que no operó en cambios por aplicación de esta restricción, podrá adquirir moneda extranjera en otras cuentas en las que sean titulares, siempre cumpliendo con los requisitos aplicables.</w:t>
      </w:r>
    </w:p>
    <w:p w14:paraId="55A3D3AC" w14:textId="77777777" w:rsidR="0009183E" w:rsidRPr="00287DFB" w:rsidRDefault="0009183E" w:rsidP="0009183E">
      <w:pPr>
        <w:adjustRightInd w:val="0"/>
        <w:jc w:val="both"/>
        <w:rPr>
          <w:rFonts w:eastAsia="Calibri"/>
          <w:sz w:val="20"/>
          <w:szCs w:val="20"/>
        </w:rPr>
      </w:pPr>
    </w:p>
    <w:p w14:paraId="08FC4ED2" w14:textId="77777777" w:rsidR="0009183E" w:rsidRPr="00287DFB" w:rsidRDefault="0009183E" w:rsidP="0009183E">
      <w:pPr>
        <w:adjustRightInd w:val="0"/>
        <w:jc w:val="both"/>
        <w:rPr>
          <w:rFonts w:eastAsia="Calibri"/>
          <w:sz w:val="20"/>
          <w:szCs w:val="20"/>
        </w:rPr>
      </w:pPr>
      <w:r w:rsidRPr="00287DFB">
        <w:rPr>
          <w:rFonts w:eastAsia="Calibri"/>
          <w:sz w:val="20"/>
          <w:szCs w:val="20"/>
        </w:rPr>
        <w:t xml:space="preserve">5. </w:t>
      </w:r>
      <w:r w:rsidRPr="00287DFB">
        <w:rPr>
          <w:rFonts w:eastAsia="Calibri"/>
          <w:i/>
          <w:iCs/>
          <w:sz w:val="20"/>
          <w:szCs w:val="20"/>
        </w:rPr>
        <w:t>Ingresos</w:t>
      </w:r>
      <w:r w:rsidRPr="00287DFB">
        <w:rPr>
          <w:rFonts w:eastAsia="Calibri"/>
          <w:sz w:val="20"/>
          <w:szCs w:val="20"/>
        </w:rPr>
        <w:t xml:space="preserve">: Por medio de la Comunicación “A” 7105, conforme fuera modificada, el BCRA dispuso que, respecto de las personas titulares de cajas de ahorro en moneda extranjera abiertas al 15.09.2020, previo a la acreditación de nuevos importes –excepto que provengan de transferencias–, las entidades financieras deberán obtener evidencia de la que surja que el cliente posee ingresos y/o activos consistentes con el ahorro en moneda extranjera, no siendo admisible que sea beneficiario de algún plan o programa caracterizado como de ayuda social –incluyendo los subsidios de carácter alimentario–, sin perjuicio de que podrán percibir prestaciones de la seguridad social derivadas de la relación laboral –tales como las asignaciones familiares–. </w:t>
      </w:r>
    </w:p>
    <w:p w14:paraId="52687FE4" w14:textId="77777777" w:rsidR="0009183E" w:rsidRPr="00287DFB" w:rsidRDefault="0009183E" w:rsidP="0009183E">
      <w:pPr>
        <w:adjustRightInd w:val="0"/>
        <w:jc w:val="both"/>
        <w:rPr>
          <w:rFonts w:eastAsia="Calibri"/>
          <w:sz w:val="20"/>
          <w:szCs w:val="20"/>
        </w:rPr>
      </w:pPr>
    </w:p>
    <w:p w14:paraId="0894B766" w14:textId="2B421D36" w:rsidR="00A81ADF" w:rsidRDefault="0009183E" w:rsidP="0009183E">
      <w:pPr>
        <w:adjustRightInd w:val="0"/>
        <w:jc w:val="both"/>
        <w:rPr>
          <w:rFonts w:eastAsia="Calibri"/>
          <w:sz w:val="20"/>
          <w:szCs w:val="20"/>
        </w:rPr>
      </w:pPr>
      <w:r w:rsidRPr="00287DFB">
        <w:rPr>
          <w:rFonts w:eastAsia="Calibri"/>
          <w:i/>
          <w:iCs/>
          <w:sz w:val="20"/>
          <w:szCs w:val="20"/>
        </w:rPr>
        <w:t>6. Funcionarios públi</w:t>
      </w:r>
      <w:r w:rsidRPr="00287DFB">
        <w:rPr>
          <w:rFonts w:eastAsia="Calibri"/>
          <w:sz w:val="20"/>
          <w:szCs w:val="20"/>
        </w:rPr>
        <w:t>cos: Por medio de la Comunicación “A” 7126 se estableció la necesidad de obtener la conformidad previa del BCRA para el acceso al MLC por los conceptos previstos en el punto 3.8. de las normas sobre “Exterior y Cambios” para las personas humanas que revistan el carácter de funcionarios públicos nacionales a partir del rango de Subsecretario de Estado (o rango equivalente), como así también a los miembros de los directorios de los bancos públicos nacionales y el BCRA. Asimismo, se dispuso implementar la Resolución Conjunta de la Presidenta del Honorable Senado de la Nación y del Presidente de la Honorable Cámara de Diputados de la Nación nro. 12/20, una vez que la misma sea ratificada por la Honorable Cámara de Senadores y Senadoras de la Nación y la Honorable Cámara de Diputados de la Nación.</w:t>
      </w:r>
    </w:p>
    <w:p w14:paraId="22676973" w14:textId="74452988" w:rsidR="00A81ADF" w:rsidRDefault="00A81ADF" w:rsidP="0009183E">
      <w:pPr>
        <w:adjustRightInd w:val="0"/>
        <w:jc w:val="both"/>
        <w:rPr>
          <w:rFonts w:eastAsia="Calibri"/>
          <w:sz w:val="20"/>
          <w:szCs w:val="20"/>
        </w:rPr>
      </w:pPr>
    </w:p>
    <w:p w14:paraId="1C572E8F" w14:textId="430C7731" w:rsidR="00A81ADF" w:rsidRPr="00287DFB" w:rsidRDefault="00A81ADF" w:rsidP="0009183E">
      <w:pPr>
        <w:adjustRightInd w:val="0"/>
        <w:jc w:val="both"/>
        <w:rPr>
          <w:rFonts w:eastAsia="Calibri"/>
          <w:sz w:val="20"/>
          <w:szCs w:val="20"/>
        </w:rPr>
      </w:pPr>
      <w:r w:rsidRPr="005D7257">
        <w:rPr>
          <w:rFonts w:eastAsia="Calibri"/>
          <w:i/>
          <w:iCs/>
          <w:sz w:val="20"/>
          <w:szCs w:val="20"/>
        </w:rPr>
        <w:t>7. Otros sujetos alcanzad</w:t>
      </w:r>
      <w:r w:rsidR="00A014C0">
        <w:rPr>
          <w:rFonts w:eastAsia="Calibri"/>
          <w:i/>
          <w:iCs/>
          <w:sz w:val="20"/>
          <w:szCs w:val="20"/>
        </w:rPr>
        <w:t>os designados por AFIP</w:t>
      </w:r>
      <w:r w:rsidRPr="005D7257">
        <w:rPr>
          <w:rFonts w:eastAsia="Calibri"/>
          <w:i/>
          <w:iCs/>
          <w:sz w:val="20"/>
          <w:szCs w:val="20"/>
        </w:rPr>
        <w:t>:</w:t>
      </w:r>
      <w:r>
        <w:rPr>
          <w:rFonts w:eastAsia="Calibri"/>
          <w:sz w:val="20"/>
          <w:szCs w:val="20"/>
        </w:rPr>
        <w:t xml:space="preserve"> Por medio de la Comunicación “A” 7193 s</w:t>
      </w:r>
      <w:r w:rsidRPr="00A81ADF">
        <w:rPr>
          <w:rFonts w:eastAsia="Calibri"/>
          <w:sz w:val="20"/>
          <w:szCs w:val="20"/>
        </w:rPr>
        <w:t>e establece el requisito de conformidad previa del BCRA para poder acceder al mercado de cambios para casi todos los conceptos</w:t>
      </w:r>
      <w:r>
        <w:rPr>
          <w:rFonts w:eastAsia="Calibri"/>
          <w:sz w:val="20"/>
          <w:szCs w:val="20"/>
        </w:rPr>
        <w:t xml:space="preserve">, </w:t>
      </w:r>
      <w:r w:rsidRPr="00A81ADF">
        <w:rPr>
          <w:rFonts w:eastAsia="Calibri"/>
          <w:sz w:val="20"/>
          <w:szCs w:val="20"/>
        </w:rPr>
        <w:t xml:space="preserve">cuando quien quisiera acceder fuera una persona humana incluida “[…] </w:t>
      </w:r>
      <w:r w:rsidRPr="005D7257">
        <w:rPr>
          <w:rFonts w:eastAsia="Calibri"/>
          <w:i/>
          <w:iCs/>
          <w:sz w:val="20"/>
          <w:szCs w:val="20"/>
        </w:rPr>
        <w:t>por la Administración Federal de Ingresos Públicos en la base de datos de facturas o documentos equivalentes calificados como apócrifos por dicho Organismo</w:t>
      </w:r>
      <w:r w:rsidRPr="00A81ADF">
        <w:rPr>
          <w:rFonts w:eastAsia="Calibri"/>
          <w:sz w:val="20"/>
          <w:szCs w:val="20"/>
        </w:rPr>
        <w:t>”. La excepción es el acceso al mercado para el pago de financiaciones otorgadas por entidades financieras locales (incluyendo consumos de tarjetas de crédito o compra).</w:t>
      </w:r>
    </w:p>
    <w:p w14:paraId="120BCC80" w14:textId="77777777" w:rsidR="0009183E" w:rsidRPr="00287DFB" w:rsidRDefault="0009183E" w:rsidP="0009183E">
      <w:pPr>
        <w:adjustRightInd w:val="0"/>
        <w:jc w:val="both"/>
        <w:rPr>
          <w:rFonts w:eastAsia="Calibri"/>
          <w:sz w:val="20"/>
          <w:szCs w:val="20"/>
        </w:rPr>
      </w:pPr>
    </w:p>
    <w:p w14:paraId="69B10F5B" w14:textId="77777777" w:rsidR="0009183E" w:rsidRPr="00287DFB" w:rsidRDefault="0009183E" w:rsidP="0009183E">
      <w:pPr>
        <w:jc w:val="both"/>
        <w:rPr>
          <w:i/>
          <w:iCs/>
          <w:sz w:val="20"/>
          <w:szCs w:val="20"/>
        </w:rPr>
      </w:pPr>
      <w:r w:rsidRPr="00287DFB">
        <w:rPr>
          <w:i/>
          <w:iCs/>
          <w:sz w:val="20"/>
          <w:szCs w:val="20"/>
        </w:rPr>
        <w:t>No Residentes</w:t>
      </w:r>
    </w:p>
    <w:p w14:paraId="48A7137D" w14:textId="77777777" w:rsidR="0009183E" w:rsidRPr="00287DFB" w:rsidRDefault="0009183E" w:rsidP="0009183E">
      <w:pPr>
        <w:jc w:val="both"/>
        <w:rPr>
          <w:rFonts w:eastAsia="Calibri"/>
          <w:i/>
          <w:sz w:val="20"/>
          <w:szCs w:val="20"/>
        </w:rPr>
      </w:pPr>
    </w:p>
    <w:p w14:paraId="4CA37ECC" w14:textId="77777777" w:rsidR="0009183E" w:rsidRPr="00287DFB" w:rsidRDefault="0009183E" w:rsidP="0009183E">
      <w:pPr>
        <w:jc w:val="both"/>
        <w:rPr>
          <w:sz w:val="20"/>
          <w:szCs w:val="20"/>
        </w:rPr>
      </w:pPr>
      <w:r w:rsidRPr="00287DFB">
        <w:rPr>
          <w:rFonts w:eastAsia="Calibri"/>
          <w:sz w:val="20"/>
          <w:szCs w:val="20"/>
        </w:rPr>
        <w:t>Se</w:t>
      </w:r>
      <w:r w:rsidRPr="00287DFB">
        <w:rPr>
          <w:sz w:val="20"/>
          <w:szCs w:val="20"/>
        </w:rPr>
        <w:t xml:space="preserve"> dispone que se establece la conformidad previa del BCRA para el acceso al </w:t>
      </w:r>
      <w:r w:rsidRPr="00287DFB">
        <w:rPr>
          <w:rFonts w:eastAsia="Calibri"/>
          <w:sz w:val="20"/>
          <w:szCs w:val="20"/>
        </w:rPr>
        <w:t>MLC en la mayoría</w:t>
      </w:r>
      <w:r w:rsidRPr="00287DFB">
        <w:rPr>
          <w:sz w:val="20"/>
          <w:szCs w:val="20"/>
        </w:rPr>
        <w:t xml:space="preserve"> de </w:t>
      </w:r>
      <w:r w:rsidRPr="00287DFB">
        <w:rPr>
          <w:rFonts w:eastAsia="Calibri"/>
          <w:sz w:val="20"/>
          <w:szCs w:val="20"/>
        </w:rPr>
        <w:t>las operaciones</w:t>
      </w:r>
      <w:r w:rsidRPr="00287DFB">
        <w:rPr>
          <w:sz w:val="20"/>
          <w:szCs w:val="20"/>
        </w:rPr>
        <w:t xml:space="preserve"> por parte de no residentes para la compra de moneda extranjera</w:t>
      </w:r>
      <w:r w:rsidRPr="00287DFB">
        <w:rPr>
          <w:rFonts w:eastAsia="Calibri"/>
          <w:sz w:val="20"/>
          <w:szCs w:val="20"/>
        </w:rPr>
        <w:t xml:space="preserve">. </w:t>
      </w:r>
      <w:r w:rsidRPr="00287DFB">
        <w:rPr>
          <w:sz w:val="20"/>
          <w:szCs w:val="20"/>
        </w:rPr>
        <w:t>Se exceptúan las operaciones de: (a) Organismos internacionales e instituciones que cumplan funciones de agencias oficiales de crédito a la exportación, (b) Representaciones diplomáticas y consulares y personal diplomático acreditado en el país por transferencias que efectúen en ejercicio de sus funciones, (c) Representaciones en el país de Tribunales, Autoridades u Oficinas, Misiones Especiales, Comisiones u Órganos Bilaterales establecidos por Tratados o Convenios Internacionales, en los cuales la República Argentina es parte, en la medida que las transferencias se realicen en ejercicio de sus funciones, y (d) las transferencias al exterior a nombre de personas humanas que sean beneficiarias de jubilaciones y/o pensiones abonadas por la Administración Nacional de la Seguridad Social (ANSES), por hasta el monto abonado por dicho organismo en el mes calendario y en la medida que la transferencia se efectúe a una cuenta bancaria de titularidad del beneficiario en su país de residencia registrado</w:t>
      </w:r>
      <w:r w:rsidRPr="00287DFB">
        <w:rPr>
          <w:rFonts w:eastAsia="Calibri"/>
          <w:sz w:val="20"/>
          <w:szCs w:val="20"/>
        </w:rPr>
        <w:t xml:space="preserve"> y a beneficiarios de distintos tipos de beneficios relacionados a casos de desaparición forzada de personas conforme la Comunicación “A” 7052, y (e) para aquellos no residentes por un monto de hasta US$ 100, en caso de que hayan liquidado en el MLC divisas por un monto equivalente en concepto de turismo y viajes en los últimos 3 meses. Se aclara que las restricciones para el acceso al MLC por parte de no residentes solamente aplica para la compra de moneda extranjera.</w:t>
      </w:r>
    </w:p>
    <w:p w14:paraId="37443087" w14:textId="77777777" w:rsidR="0009183E" w:rsidRPr="00287DFB" w:rsidRDefault="0009183E" w:rsidP="0009183E">
      <w:pPr>
        <w:jc w:val="both"/>
        <w:rPr>
          <w:rFonts w:eastAsia="Calibri"/>
          <w:sz w:val="20"/>
          <w:szCs w:val="20"/>
        </w:rPr>
      </w:pPr>
    </w:p>
    <w:p w14:paraId="4E066B68" w14:textId="77777777" w:rsidR="0009183E" w:rsidRPr="00287DFB" w:rsidRDefault="0009183E" w:rsidP="0009183E">
      <w:pPr>
        <w:jc w:val="both"/>
        <w:rPr>
          <w:rFonts w:eastAsia="Calibri"/>
          <w:sz w:val="20"/>
          <w:szCs w:val="20"/>
        </w:rPr>
      </w:pPr>
      <w:r w:rsidRPr="00287DFB">
        <w:rPr>
          <w:rFonts w:eastAsia="Calibri"/>
          <w:sz w:val="20"/>
          <w:szCs w:val="20"/>
        </w:rPr>
        <w:t>Asimismo, se establece que los no residentes no podrán concertar en el país ventas de títulos valores con liquidación en moneda extranjera. Esta restricción no aplica para la venta de los títulos valores que hayan sido adquiridos en el país con liquidación en moneda extranjera, y que hubieran permanecido en la cartera por un plazo no inferior al año.</w:t>
      </w:r>
    </w:p>
    <w:p w14:paraId="67534FBE" w14:textId="77777777" w:rsidR="0009183E" w:rsidRPr="00287DFB" w:rsidRDefault="0009183E" w:rsidP="0009183E">
      <w:pPr>
        <w:jc w:val="both"/>
        <w:rPr>
          <w:rFonts w:eastAsia="Calibri"/>
          <w:sz w:val="20"/>
          <w:szCs w:val="20"/>
        </w:rPr>
      </w:pPr>
    </w:p>
    <w:p w14:paraId="0227197F" w14:textId="77777777" w:rsidR="0009183E" w:rsidRPr="00287DFB" w:rsidRDefault="0009183E" w:rsidP="0009183E">
      <w:pPr>
        <w:jc w:val="both"/>
        <w:rPr>
          <w:rFonts w:eastAsia="Calibri"/>
          <w:i/>
          <w:iCs/>
          <w:sz w:val="20"/>
          <w:szCs w:val="20"/>
        </w:rPr>
      </w:pPr>
      <w:r w:rsidRPr="00287DFB">
        <w:rPr>
          <w:rFonts w:eastAsia="Calibri"/>
          <w:i/>
          <w:iCs/>
          <w:sz w:val="20"/>
          <w:szCs w:val="20"/>
        </w:rPr>
        <w:t>Restricciones para beneficiarios de Créditos a Tasa Cero</w:t>
      </w:r>
    </w:p>
    <w:p w14:paraId="3109DF13" w14:textId="77777777" w:rsidR="0009183E" w:rsidRPr="00287DFB" w:rsidRDefault="0009183E" w:rsidP="0009183E">
      <w:pPr>
        <w:jc w:val="both"/>
        <w:rPr>
          <w:rFonts w:eastAsia="Calibri"/>
          <w:i/>
          <w:iCs/>
          <w:sz w:val="20"/>
          <w:szCs w:val="20"/>
        </w:rPr>
      </w:pPr>
    </w:p>
    <w:p w14:paraId="62BFAFBF" w14:textId="77777777" w:rsidR="0009183E" w:rsidRPr="00287DFB" w:rsidRDefault="0009183E" w:rsidP="0009183E">
      <w:pPr>
        <w:jc w:val="both"/>
        <w:rPr>
          <w:rFonts w:eastAsia="Calibri"/>
          <w:sz w:val="20"/>
          <w:szCs w:val="20"/>
        </w:rPr>
      </w:pPr>
      <w:r w:rsidRPr="00287DFB">
        <w:rPr>
          <w:rFonts w:eastAsia="Calibri"/>
          <w:sz w:val="20"/>
          <w:szCs w:val="20"/>
        </w:rPr>
        <w:t xml:space="preserve">Por medio de la Comunicaciones “A” 6993 y “A” 7082, se dispuso que </w:t>
      </w:r>
      <w:r w:rsidRPr="00287DFB">
        <w:rPr>
          <w:rFonts w:eastAsia="Calibri"/>
          <w:sz w:val="20"/>
          <w:szCs w:val="20"/>
          <w:lang w:val="es-MX"/>
        </w:rPr>
        <w:t xml:space="preserve">las personas que accedan a las financiaciones </w:t>
      </w:r>
      <w:r w:rsidRPr="00287DFB">
        <w:rPr>
          <w:rFonts w:eastAsia="Calibri"/>
          <w:sz w:val="20"/>
          <w:szCs w:val="20"/>
        </w:rPr>
        <w:t xml:space="preserve">allí </w:t>
      </w:r>
      <w:r w:rsidRPr="00287DFB">
        <w:rPr>
          <w:rFonts w:eastAsia="Calibri"/>
          <w:sz w:val="20"/>
          <w:szCs w:val="20"/>
          <w:lang w:val="es-MX"/>
        </w:rPr>
        <w:t>previstas</w:t>
      </w:r>
      <w:r w:rsidRPr="00287DFB">
        <w:rPr>
          <w:rFonts w:eastAsia="Calibri"/>
          <w:sz w:val="20"/>
          <w:szCs w:val="20"/>
        </w:rPr>
        <w:t xml:space="preserve"> (Créditos a Tasa Cero, Créditos a Tasa Subsidiada para Empresas y/o Créditos a Tasa Cero Cultura) </w:t>
      </w:r>
      <w:r w:rsidRPr="00287DFB">
        <w:rPr>
          <w:rFonts w:eastAsia="Calibri"/>
          <w:sz w:val="20"/>
          <w:szCs w:val="20"/>
          <w:lang w:val="es-MX"/>
        </w:rPr>
        <w:t>no podrán, hasta su total cancelación</w:t>
      </w:r>
      <w:r w:rsidRPr="00287DFB">
        <w:rPr>
          <w:rFonts w:eastAsia="Calibri"/>
          <w:sz w:val="20"/>
          <w:szCs w:val="20"/>
        </w:rPr>
        <w:t>: (i)</w:t>
      </w:r>
      <w:r w:rsidRPr="00287DFB">
        <w:rPr>
          <w:rFonts w:eastAsia="Calibri"/>
          <w:sz w:val="20"/>
          <w:szCs w:val="20"/>
          <w:lang w:val="es-MX"/>
        </w:rPr>
        <w:t xml:space="preserve"> acceder al </w:t>
      </w:r>
      <w:r w:rsidRPr="00287DFB">
        <w:rPr>
          <w:rFonts w:eastAsia="Calibri"/>
          <w:sz w:val="20"/>
          <w:szCs w:val="20"/>
        </w:rPr>
        <w:t>MLC</w:t>
      </w:r>
      <w:r w:rsidRPr="00287DFB">
        <w:rPr>
          <w:rFonts w:eastAsia="Calibri"/>
          <w:sz w:val="20"/>
          <w:szCs w:val="20"/>
          <w:lang w:val="es-MX"/>
        </w:rPr>
        <w:t xml:space="preserve"> para realizar operaciones correspondientes a formación de activos externos de residentes, remisión de ayuda familiar y derivados, en los términos del punto 3.8. de las normas sobre </w:t>
      </w:r>
      <w:r w:rsidRPr="00287DFB">
        <w:rPr>
          <w:rFonts w:eastAsia="Calibri"/>
          <w:sz w:val="20"/>
          <w:szCs w:val="20"/>
        </w:rPr>
        <w:t>“</w:t>
      </w:r>
      <w:r w:rsidRPr="00287DFB">
        <w:rPr>
          <w:rFonts w:eastAsia="Calibri"/>
          <w:sz w:val="20"/>
          <w:szCs w:val="20"/>
          <w:lang w:val="es-MX"/>
        </w:rPr>
        <w:t>Exterior y cambios</w:t>
      </w:r>
      <w:r w:rsidRPr="00287DFB">
        <w:rPr>
          <w:rFonts w:eastAsia="Calibri"/>
          <w:sz w:val="20"/>
          <w:szCs w:val="20"/>
        </w:rPr>
        <w:t>”</w:t>
      </w:r>
      <w:r w:rsidRPr="00287DFB">
        <w:rPr>
          <w:rFonts w:eastAsia="Calibri"/>
          <w:sz w:val="20"/>
          <w:szCs w:val="20"/>
          <w:lang w:val="es-MX"/>
        </w:rPr>
        <w:t>;</w:t>
      </w:r>
      <w:r w:rsidRPr="00287DFB">
        <w:rPr>
          <w:rFonts w:eastAsia="Calibri"/>
          <w:sz w:val="20"/>
          <w:szCs w:val="20"/>
        </w:rPr>
        <w:t xml:space="preserve"> ni (ii) </w:t>
      </w:r>
      <w:r w:rsidRPr="00287DFB">
        <w:rPr>
          <w:rFonts w:eastAsia="Calibri"/>
          <w:sz w:val="20"/>
          <w:szCs w:val="20"/>
          <w:lang w:val="es-MX"/>
        </w:rPr>
        <w:t>concertar en el país ventas de títulos valores con liquidación en moneda extranjera o transferirlos a entidades depositarias del exterior.</w:t>
      </w:r>
    </w:p>
    <w:p w14:paraId="6EC62D0B" w14:textId="77777777" w:rsidR="0009183E" w:rsidRPr="00287DFB" w:rsidRDefault="0009183E" w:rsidP="0009183E">
      <w:pPr>
        <w:jc w:val="both"/>
        <w:rPr>
          <w:rFonts w:eastAsia="Calibri"/>
          <w:sz w:val="20"/>
          <w:szCs w:val="20"/>
        </w:rPr>
      </w:pPr>
    </w:p>
    <w:p w14:paraId="43BAE619" w14:textId="77777777" w:rsidR="0009183E" w:rsidRPr="00287DFB" w:rsidRDefault="0009183E" w:rsidP="0009183E">
      <w:pPr>
        <w:jc w:val="both"/>
        <w:rPr>
          <w:i/>
          <w:iCs/>
          <w:sz w:val="20"/>
          <w:szCs w:val="20"/>
        </w:rPr>
      </w:pPr>
      <w:r w:rsidRPr="00287DFB">
        <w:rPr>
          <w:i/>
          <w:iCs/>
          <w:sz w:val="20"/>
          <w:szCs w:val="20"/>
        </w:rPr>
        <w:t>Liquidación de Endeudamiento con el Exterior - Obligación y requisitos para el acceso</w:t>
      </w:r>
      <w:r w:rsidRPr="00287DFB">
        <w:rPr>
          <w:rFonts w:eastAsia="Calibri"/>
          <w:i/>
          <w:iCs/>
          <w:sz w:val="20"/>
          <w:szCs w:val="20"/>
        </w:rPr>
        <w:t xml:space="preserve"> – Conformidad previa para el pago de endeudamiento financiero a contraparte vinculada del exterior.</w:t>
      </w:r>
    </w:p>
    <w:p w14:paraId="741A2485" w14:textId="77777777" w:rsidR="0009183E" w:rsidRPr="00287DFB" w:rsidRDefault="0009183E" w:rsidP="0009183E">
      <w:pPr>
        <w:jc w:val="both"/>
        <w:rPr>
          <w:rFonts w:eastAsia="Calibri"/>
          <w:i/>
          <w:sz w:val="20"/>
          <w:szCs w:val="20"/>
        </w:rPr>
      </w:pPr>
    </w:p>
    <w:p w14:paraId="29F8018C" w14:textId="77777777" w:rsidR="0009183E" w:rsidRPr="00287DFB" w:rsidRDefault="0009183E" w:rsidP="0009183E">
      <w:pPr>
        <w:jc w:val="both"/>
        <w:rPr>
          <w:sz w:val="20"/>
          <w:szCs w:val="20"/>
        </w:rPr>
      </w:pPr>
      <w:r w:rsidRPr="00287DFB">
        <w:rPr>
          <w:sz w:val="20"/>
          <w:szCs w:val="20"/>
        </w:rPr>
        <w:t xml:space="preserve">Se establece la obligación de ingreso y liquidación en el </w:t>
      </w:r>
      <w:r w:rsidRPr="00287DFB">
        <w:rPr>
          <w:rFonts w:eastAsia="Calibri"/>
          <w:sz w:val="20"/>
          <w:szCs w:val="20"/>
        </w:rPr>
        <w:t>MLC</w:t>
      </w:r>
      <w:r w:rsidRPr="00287DFB">
        <w:rPr>
          <w:sz w:val="20"/>
          <w:szCs w:val="20"/>
        </w:rPr>
        <w:t xml:space="preserve"> de nuevas deudas de carácter financiero con el exterior que se desembolsen a partir del 1.09.2019 y la obligación de demostrar el cumplimiento de este requisito para el acceso al </w:t>
      </w:r>
      <w:r w:rsidRPr="00287DFB">
        <w:rPr>
          <w:rFonts w:eastAsia="Calibri"/>
          <w:sz w:val="20"/>
          <w:szCs w:val="20"/>
        </w:rPr>
        <w:t>MLC</w:t>
      </w:r>
      <w:r w:rsidRPr="00287DFB">
        <w:rPr>
          <w:sz w:val="20"/>
          <w:szCs w:val="20"/>
        </w:rPr>
        <w:t xml:space="preserve"> para la atención de los servicios de capital e intereses de las mismas.</w:t>
      </w:r>
      <w:r w:rsidRPr="00287DFB">
        <w:rPr>
          <w:rFonts w:eastAsia="Calibri"/>
          <w:sz w:val="20"/>
          <w:szCs w:val="20"/>
        </w:rPr>
        <w:t xml:space="preserve"> </w:t>
      </w:r>
      <w:r w:rsidRPr="00287DFB">
        <w:rPr>
          <w:sz w:val="20"/>
          <w:szCs w:val="20"/>
        </w:rPr>
        <w:t xml:space="preserve">Se aclara que en el caso de las entidades autorizadas a operar en cambios, la obligación de ingreso y liquidación en el MLC de nuevas deudas de carácter financiero con el exterior, se considerará cumplido con el ingreso de los fondos a la Posición General de Cambios. </w:t>
      </w:r>
    </w:p>
    <w:p w14:paraId="2A601BD2" w14:textId="77777777" w:rsidR="0009183E" w:rsidRPr="00287DFB" w:rsidRDefault="0009183E" w:rsidP="0009183E">
      <w:pPr>
        <w:jc w:val="both"/>
        <w:rPr>
          <w:sz w:val="20"/>
          <w:szCs w:val="20"/>
        </w:rPr>
      </w:pPr>
    </w:p>
    <w:p w14:paraId="44181776" w14:textId="3E5BA57C" w:rsidR="0009183E" w:rsidRPr="00287DFB" w:rsidRDefault="0009183E" w:rsidP="0009183E">
      <w:pPr>
        <w:jc w:val="both"/>
        <w:rPr>
          <w:sz w:val="20"/>
          <w:szCs w:val="20"/>
        </w:rPr>
      </w:pPr>
      <w:r w:rsidRPr="00287DFB">
        <w:rPr>
          <w:sz w:val="20"/>
          <w:szCs w:val="20"/>
        </w:rPr>
        <w:t>Asimismo, hasta el 31.</w:t>
      </w:r>
      <w:r w:rsidR="00A014C0">
        <w:rPr>
          <w:sz w:val="20"/>
          <w:szCs w:val="20"/>
        </w:rPr>
        <w:t>03</w:t>
      </w:r>
      <w:r w:rsidRPr="00287DFB">
        <w:rPr>
          <w:sz w:val="20"/>
          <w:szCs w:val="20"/>
        </w:rPr>
        <w:t>.202</w:t>
      </w:r>
      <w:r w:rsidR="00A014C0">
        <w:rPr>
          <w:sz w:val="20"/>
          <w:szCs w:val="20"/>
        </w:rPr>
        <w:t>1</w:t>
      </w:r>
      <w:r w:rsidRPr="00287DFB">
        <w:rPr>
          <w:sz w:val="20"/>
          <w:szCs w:val="20"/>
        </w:rPr>
        <w:t xml:space="preserve">, se requerirá la conformidad previa del BCRA para el acceso al MLC para la cancelación de servicios de capital de endeudamientos financieros con el exterior cuando el acreedor sea una contraparte vinculada al deudor. </w:t>
      </w:r>
    </w:p>
    <w:p w14:paraId="6B48F157" w14:textId="77777777" w:rsidR="0009183E" w:rsidRPr="00287DFB" w:rsidRDefault="0009183E" w:rsidP="0009183E">
      <w:pPr>
        <w:jc w:val="both"/>
        <w:rPr>
          <w:sz w:val="20"/>
          <w:szCs w:val="20"/>
        </w:rPr>
      </w:pPr>
    </w:p>
    <w:p w14:paraId="685F90E3" w14:textId="77777777" w:rsidR="0009183E" w:rsidRPr="00287DFB" w:rsidRDefault="0009183E" w:rsidP="0009183E">
      <w:pPr>
        <w:jc w:val="both"/>
        <w:rPr>
          <w:sz w:val="20"/>
          <w:szCs w:val="20"/>
        </w:rPr>
      </w:pPr>
      <w:r w:rsidRPr="00287DFB">
        <w:rPr>
          <w:sz w:val="20"/>
          <w:szCs w:val="20"/>
        </w:rPr>
        <w:t>Sin embargo, por medio de la Comunicación “A” 7123 se dispuso la posibilidad de acceder al MLC, sin autorización previa del BCRA, para la cancelación de servicios de capital de endeudamientos financieros externos del sector privado no financiero con contrapartes vinculadas, en la medida que los fondos hayan sido ingresados y liquidados por el MLC a partir del 02.10.2020 y el endeudamiento tenga una vida promedio no inferior a los dos años.</w:t>
      </w:r>
    </w:p>
    <w:p w14:paraId="35463F17" w14:textId="77777777" w:rsidR="0009183E" w:rsidRPr="00287DFB" w:rsidRDefault="0009183E" w:rsidP="0009183E">
      <w:pPr>
        <w:jc w:val="both"/>
        <w:rPr>
          <w:sz w:val="20"/>
          <w:szCs w:val="20"/>
        </w:rPr>
      </w:pPr>
    </w:p>
    <w:p w14:paraId="62EF1B09" w14:textId="77777777" w:rsidR="0009183E" w:rsidRPr="00287DFB" w:rsidRDefault="0009183E" w:rsidP="0009183E">
      <w:pPr>
        <w:jc w:val="both"/>
        <w:rPr>
          <w:rFonts w:eastAsia="Calibri"/>
          <w:i/>
          <w:iCs/>
          <w:sz w:val="20"/>
          <w:szCs w:val="20"/>
        </w:rPr>
      </w:pPr>
      <w:r w:rsidRPr="00287DFB">
        <w:rPr>
          <w:rFonts w:eastAsia="Calibri"/>
          <w:i/>
          <w:iCs/>
          <w:sz w:val="20"/>
          <w:szCs w:val="20"/>
        </w:rPr>
        <w:t>Endeudamientos financieros con vencimientos de capital programados entre el 15.10.2020 al 31.03.2021</w:t>
      </w:r>
    </w:p>
    <w:p w14:paraId="09ED25A1" w14:textId="77777777" w:rsidR="0009183E" w:rsidRPr="00287DFB" w:rsidRDefault="0009183E" w:rsidP="0009183E">
      <w:pPr>
        <w:jc w:val="both"/>
        <w:rPr>
          <w:rFonts w:eastAsia="Calibri"/>
          <w:sz w:val="20"/>
          <w:szCs w:val="20"/>
        </w:rPr>
      </w:pPr>
    </w:p>
    <w:p w14:paraId="69C9408B" w14:textId="77777777" w:rsidR="0009183E" w:rsidRPr="00287DFB" w:rsidRDefault="0009183E" w:rsidP="0009183E">
      <w:pPr>
        <w:jc w:val="both"/>
        <w:rPr>
          <w:rFonts w:eastAsia="Calibri"/>
          <w:sz w:val="20"/>
          <w:szCs w:val="20"/>
        </w:rPr>
      </w:pPr>
      <w:r w:rsidRPr="00287DFB">
        <w:rPr>
          <w:rFonts w:eastAsia="Calibri"/>
          <w:sz w:val="20"/>
          <w:szCs w:val="20"/>
        </w:rPr>
        <w:t>Por medio de la Comunicación “A” 7106 se establece que quienes tengan programados pagos por vencimientos de capital durante el período que corre desde el 15.10.2020 al 31.03.2021, por endeudamientos financieros con el exterior y emisiones de títulos de deuda con registro público en el país, denominadas en moneda extranjera, deberán presentar ante el BCRA un plan de refinanciación por medio del cual se establezca que: (i) el monto neto por el cual se accederá al MLC en el plazo original no superará el 40% del monto de capital que vencía en ese período; y (ii) el resto del capital “</w:t>
      </w:r>
      <w:r w:rsidRPr="00287DFB">
        <w:rPr>
          <w:rFonts w:eastAsia="Calibri"/>
          <w:i/>
          <w:iCs/>
          <w:sz w:val="20"/>
          <w:szCs w:val="20"/>
        </w:rPr>
        <w:t>haya sido, como mínimo, refinanciado</w:t>
      </w:r>
      <w:r w:rsidRPr="00287DFB">
        <w:rPr>
          <w:rFonts w:eastAsia="Calibri"/>
          <w:sz w:val="20"/>
          <w:szCs w:val="20"/>
        </w:rPr>
        <w:t>”, con un nuevo endeudamiento financiero cuya vida promedio sea de 2 años.</w:t>
      </w:r>
    </w:p>
    <w:p w14:paraId="68BDF108" w14:textId="77777777" w:rsidR="0009183E" w:rsidRPr="00287DFB" w:rsidRDefault="0009183E" w:rsidP="0009183E">
      <w:pPr>
        <w:jc w:val="both"/>
        <w:rPr>
          <w:rFonts w:eastAsia="Calibri"/>
          <w:sz w:val="20"/>
          <w:szCs w:val="20"/>
        </w:rPr>
      </w:pPr>
    </w:p>
    <w:p w14:paraId="59D4A642" w14:textId="77777777" w:rsidR="0009183E" w:rsidRPr="00287DFB" w:rsidRDefault="0009183E" w:rsidP="0009183E">
      <w:pPr>
        <w:jc w:val="both"/>
        <w:rPr>
          <w:rFonts w:eastAsia="Calibri"/>
          <w:sz w:val="20"/>
          <w:szCs w:val="20"/>
        </w:rPr>
      </w:pPr>
      <w:r w:rsidRPr="00287DFB">
        <w:rPr>
          <w:rFonts w:eastAsia="Calibri"/>
          <w:sz w:val="20"/>
          <w:szCs w:val="20"/>
        </w:rPr>
        <w:t>Adicionalmente a la refinanciación otorgada por el acreedor original se admitirá el cómputo de nuevos endeudamientos financieros con el exterior otorgados por otros acreedores y que sean liquidados en el MLC por el cliente. En el caso de emisiones de títulos de deuda con registro público en el país en moneda extranjera se admitirá también el cómputo de nuevas emisiones que cumplan las condiciones previstas en el punto 3.6.4. de las normas de “Exterior y cambios”</w:t>
      </w:r>
    </w:p>
    <w:p w14:paraId="4DFB1076" w14:textId="77777777" w:rsidR="0009183E" w:rsidRPr="00287DFB" w:rsidRDefault="0009183E" w:rsidP="0009183E">
      <w:pPr>
        <w:jc w:val="both"/>
        <w:rPr>
          <w:rFonts w:eastAsia="Calibri"/>
          <w:sz w:val="20"/>
          <w:szCs w:val="20"/>
        </w:rPr>
      </w:pPr>
    </w:p>
    <w:p w14:paraId="33B35A95" w14:textId="77777777" w:rsidR="0009183E" w:rsidRPr="00287DFB" w:rsidRDefault="0009183E" w:rsidP="0009183E">
      <w:pPr>
        <w:jc w:val="both"/>
        <w:rPr>
          <w:rFonts w:eastAsia="Calibri"/>
          <w:sz w:val="20"/>
          <w:szCs w:val="20"/>
        </w:rPr>
      </w:pPr>
      <w:r w:rsidRPr="00287DFB">
        <w:rPr>
          <w:rFonts w:eastAsia="Calibri"/>
          <w:sz w:val="20"/>
          <w:szCs w:val="20"/>
        </w:rPr>
        <w:t>Las medidas indicadas, no serán aplicables cuando se trate de: (a) endeudamientos otorgados o garantizados por organismos internacionales y agencias asociadas; (b) endeudamientos otorgados o garantizados por agencias oficiales de créditos; o (c) cuando el monto por el cual se accedería al MLC para pagar capital, no supere el equivalente a US$1MM por mes calendario.</w:t>
      </w:r>
    </w:p>
    <w:p w14:paraId="02A6C632" w14:textId="77777777" w:rsidR="0009183E" w:rsidRPr="00287DFB" w:rsidRDefault="0009183E" w:rsidP="0009183E">
      <w:pPr>
        <w:jc w:val="both"/>
        <w:rPr>
          <w:rFonts w:eastAsia="Calibri"/>
          <w:sz w:val="20"/>
          <w:szCs w:val="20"/>
        </w:rPr>
      </w:pPr>
    </w:p>
    <w:p w14:paraId="530E2B41" w14:textId="77777777" w:rsidR="0009183E" w:rsidRPr="00287DFB" w:rsidRDefault="0009183E" w:rsidP="0009183E">
      <w:pPr>
        <w:jc w:val="both"/>
        <w:rPr>
          <w:rFonts w:eastAsia="Calibri"/>
          <w:sz w:val="20"/>
          <w:szCs w:val="20"/>
        </w:rPr>
      </w:pPr>
      <w:r w:rsidRPr="00287DFB">
        <w:rPr>
          <w:rFonts w:eastAsia="Calibri"/>
          <w:sz w:val="20"/>
          <w:szCs w:val="20"/>
        </w:rPr>
        <w:t>Estas medidas deben cumplirse de la siguiente manera: (i) por las deudas que venzan hasta el 31.12.2020 se deberá presentar el plan de refinanciación hasta el 30.09.2020; y (ii) por las deudas que venzan entre el 1.01.2021 y el 31.03.2021, se deberá presentar el plan de refinanciación (como mínimo) 30 días corridos antes del vencimiento de capital a refinanciarse.</w:t>
      </w:r>
    </w:p>
    <w:p w14:paraId="619E3434" w14:textId="77777777" w:rsidR="0009183E" w:rsidRPr="00287DFB" w:rsidRDefault="0009183E" w:rsidP="0009183E">
      <w:pPr>
        <w:jc w:val="both"/>
        <w:rPr>
          <w:rFonts w:eastAsia="Calibri"/>
          <w:sz w:val="20"/>
          <w:szCs w:val="20"/>
        </w:rPr>
      </w:pPr>
    </w:p>
    <w:p w14:paraId="0D45ACB3" w14:textId="77777777" w:rsidR="0009183E" w:rsidRPr="00287DFB" w:rsidRDefault="0009183E" w:rsidP="0009183E">
      <w:pPr>
        <w:jc w:val="both"/>
        <w:rPr>
          <w:rFonts w:eastAsia="Calibri"/>
          <w:sz w:val="20"/>
          <w:szCs w:val="20"/>
        </w:rPr>
      </w:pPr>
      <w:r w:rsidRPr="00287DFB">
        <w:rPr>
          <w:rFonts w:eastAsia="Calibri"/>
          <w:sz w:val="20"/>
          <w:szCs w:val="20"/>
        </w:rPr>
        <w:t xml:space="preserve">Asimismo, la Comunicación “A” 7133 dispuso </w:t>
      </w:r>
      <w:r w:rsidRPr="00287DFB">
        <w:rPr>
          <w:sz w:val="20"/>
          <w:szCs w:val="20"/>
          <w:lang w:val="es-MX"/>
        </w:rPr>
        <w:t>que el plan de refinanciación se considerará cumplimentado si:</w:t>
      </w:r>
      <w:r w:rsidRPr="00287DFB">
        <w:rPr>
          <w:sz w:val="20"/>
          <w:szCs w:val="20"/>
        </w:rPr>
        <w:t xml:space="preserve"> (i) r</w:t>
      </w:r>
      <w:r w:rsidRPr="00287DFB">
        <w:rPr>
          <w:rFonts w:eastAsia="Calibri"/>
          <w:sz w:val="20"/>
          <w:szCs w:val="20"/>
          <w:lang w:val="es-MX"/>
        </w:rPr>
        <w:t xml:space="preserve">egistra nuevas liquidaciones en el </w:t>
      </w:r>
      <w:r w:rsidRPr="00287DFB">
        <w:rPr>
          <w:sz w:val="20"/>
          <w:szCs w:val="20"/>
        </w:rPr>
        <w:t>MLC</w:t>
      </w:r>
      <w:r w:rsidRPr="00287DFB">
        <w:rPr>
          <w:rFonts w:eastAsia="Calibri"/>
          <w:sz w:val="20"/>
          <w:szCs w:val="20"/>
          <w:lang w:val="es-MX"/>
        </w:rPr>
        <w:t xml:space="preserve"> por un monto igual o superior a dicho excedente, en concepto de</w:t>
      </w:r>
      <w:r w:rsidRPr="00287DFB">
        <w:rPr>
          <w:sz w:val="20"/>
          <w:szCs w:val="20"/>
        </w:rPr>
        <w:t xml:space="preserve"> </w:t>
      </w:r>
      <w:r w:rsidRPr="00287DFB">
        <w:rPr>
          <w:sz w:val="20"/>
          <w:szCs w:val="20"/>
          <w:lang w:val="es-MX"/>
        </w:rPr>
        <w:t>endeudamientos financieros con el exterior;</w:t>
      </w:r>
      <w:r w:rsidRPr="00287DFB">
        <w:rPr>
          <w:sz w:val="20"/>
          <w:szCs w:val="20"/>
        </w:rPr>
        <w:t xml:space="preserve"> </w:t>
      </w:r>
      <w:r w:rsidRPr="00287DFB">
        <w:rPr>
          <w:sz w:val="20"/>
          <w:szCs w:val="20"/>
          <w:lang w:val="es-MX"/>
        </w:rPr>
        <w:t>emisiones de títulos de deuda con registro público en el exterior; o</w:t>
      </w:r>
      <w:r w:rsidRPr="00287DFB">
        <w:rPr>
          <w:sz w:val="20"/>
          <w:szCs w:val="20"/>
        </w:rPr>
        <w:t xml:space="preserve"> </w:t>
      </w:r>
      <w:r w:rsidRPr="00287DFB">
        <w:rPr>
          <w:sz w:val="20"/>
          <w:szCs w:val="20"/>
          <w:lang w:val="es-MX"/>
        </w:rPr>
        <w:t xml:space="preserve">emisiones de títulos de deuda locales denominadas en moneda extranjera, siempre que cumplan con las condiciones previstas en las normas para poder ser pagadas accediendo al </w:t>
      </w:r>
      <w:r w:rsidRPr="00287DFB">
        <w:rPr>
          <w:sz w:val="20"/>
          <w:szCs w:val="20"/>
        </w:rPr>
        <w:t>MLC; o (ii) s</w:t>
      </w:r>
      <w:r w:rsidRPr="00287DFB">
        <w:rPr>
          <w:rFonts w:eastAsia="Calibri"/>
          <w:sz w:val="20"/>
          <w:szCs w:val="20"/>
          <w:lang w:val="es-MX"/>
        </w:rPr>
        <w:t>e trata de títulos de deuda con registro público en el país o en el exterior, emitidos a partir de hoy con una vida promedio no inferior a dos años, y cuya entrega a los acreedores haya permitido alcanzar los parámetros previstos en el plan de refinanciación de que se trate.</w:t>
      </w:r>
    </w:p>
    <w:p w14:paraId="44FF0187" w14:textId="77777777" w:rsidR="0009183E" w:rsidRPr="00287DFB" w:rsidRDefault="0009183E" w:rsidP="0009183E">
      <w:pPr>
        <w:jc w:val="both"/>
        <w:rPr>
          <w:sz w:val="20"/>
          <w:szCs w:val="20"/>
        </w:rPr>
      </w:pPr>
    </w:p>
    <w:p w14:paraId="05EA8238" w14:textId="77777777" w:rsidR="0009183E" w:rsidRPr="00287DFB" w:rsidRDefault="0009183E" w:rsidP="0009183E">
      <w:pPr>
        <w:jc w:val="both"/>
        <w:rPr>
          <w:rFonts w:eastAsia="Calibri"/>
          <w:i/>
          <w:iCs/>
          <w:sz w:val="20"/>
          <w:szCs w:val="20"/>
        </w:rPr>
      </w:pPr>
      <w:r w:rsidRPr="00287DFB">
        <w:rPr>
          <w:rFonts w:eastAsia="Calibri"/>
          <w:i/>
          <w:iCs/>
          <w:sz w:val="20"/>
          <w:szCs w:val="20"/>
        </w:rPr>
        <w:t>Requisitos generales para egresos por el MLC.</w:t>
      </w:r>
    </w:p>
    <w:p w14:paraId="10926095" w14:textId="77777777" w:rsidR="0009183E" w:rsidRPr="00287DFB" w:rsidRDefault="0009183E" w:rsidP="0009183E">
      <w:pPr>
        <w:jc w:val="both"/>
        <w:rPr>
          <w:rFonts w:eastAsia="Calibri"/>
          <w:i/>
          <w:iCs/>
          <w:sz w:val="20"/>
          <w:szCs w:val="20"/>
        </w:rPr>
      </w:pPr>
    </w:p>
    <w:p w14:paraId="5A8FFD7B" w14:textId="77777777" w:rsidR="0009183E" w:rsidRPr="00287DFB" w:rsidRDefault="0009183E" w:rsidP="0009183E">
      <w:pPr>
        <w:jc w:val="both"/>
        <w:rPr>
          <w:sz w:val="20"/>
          <w:szCs w:val="20"/>
        </w:rPr>
      </w:pPr>
      <w:r w:rsidRPr="00287DFB">
        <w:rPr>
          <w:sz w:val="20"/>
          <w:szCs w:val="20"/>
        </w:rPr>
        <w:t xml:space="preserve">Por medio de las Comunicaciones “A” 7001, 7030 (y sus modificatorias) se establecieron nuevos requisitos aplicables a la mayoría de las operaciones que refieren al egreso por el MLC. </w:t>
      </w:r>
    </w:p>
    <w:p w14:paraId="60FC5137" w14:textId="77777777" w:rsidR="0009183E" w:rsidRPr="00287DFB" w:rsidRDefault="0009183E" w:rsidP="0009183E">
      <w:pPr>
        <w:jc w:val="both"/>
        <w:rPr>
          <w:sz w:val="20"/>
          <w:szCs w:val="20"/>
        </w:rPr>
      </w:pPr>
    </w:p>
    <w:p w14:paraId="4AC49CA5" w14:textId="77777777" w:rsidR="0009183E" w:rsidRPr="00287DFB" w:rsidRDefault="0009183E" w:rsidP="0009183E">
      <w:pPr>
        <w:jc w:val="both"/>
        <w:rPr>
          <w:sz w:val="20"/>
          <w:szCs w:val="20"/>
        </w:rPr>
      </w:pPr>
      <w:r w:rsidRPr="00287DFB">
        <w:rPr>
          <w:sz w:val="20"/>
          <w:szCs w:val="20"/>
        </w:rPr>
        <w:t>Para las operaciones de adquisición y transferencia de moneda extranjera, salvo limitadas excepciones, se deberá presentar una declaración jurada manifestando que: (i) la totalidad de las tenencias en moneda extranjera en el país se encuentran depositadas en entidades financieras locales; (ii) al inicio de ese día, no cuentan con “</w:t>
      </w:r>
      <w:r w:rsidRPr="00287DFB">
        <w:rPr>
          <w:i/>
          <w:iCs/>
          <w:sz w:val="20"/>
          <w:szCs w:val="20"/>
        </w:rPr>
        <w:t>activos externos líquidos disponibles</w:t>
      </w:r>
      <w:r w:rsidRPr="00287DFB">
        <w:rPr>
          <w:sz w:val="20"/>
          <w:szCs w:val="20"/>
        </w:rPr>
        <w:t xml:space="preserve">” por un monto superior equivalente a US$ 100.000 (salvo determinados casos); así, los sujetos que posean un monto superior de activos externos líquidos disponibles en el exterior, no tendrán acceso al MLC sin la previa conformidad del BCRA (excepto las personas humanas, para compras de atesoramiento o las remesas a familiares del exterior); y (iii) se comprometen a liquidar en el MLC, dentro de los 5 días hábiles de su puesta a disposición, los fondos recibidos en el exterior, que hubieran sido originados en cobros de préstamos otorgados a terceros, depósitos a plazo, o de ventas de cualquier tipo de activo, cuando ellos hubieran sido otorgados, constituidos o adquiridos luego del 28.05.2020. Asimismo, previa solicitud de acceso al MLC para el egreso de divisas, tanto las personas humanas como las personas jurídicas deben presentar una declaración jurada manifestando que en el día en que solicita el acceso y en los 90 días corridos anteriores no se han concertado en el país ventas de títulos valores con liquidación en moneda extranjera o transferencias de los mismos a entidades depositarias del exterior; y que se comprometen a no realizar dichas operaciones desde que se requiere el acceso y por los 90 días corridos subsiguientes. A todo evento, se informa que la Sociedad no ha realizado en el período comprendido por la normativa, ventas de títulos valores con liquidación en moneda extranjera o transferencias de los mismos a entidades depositarias del exterior. </w:t>
      </w:r>
    </w:p>
    <w:p w14:paraId="73BA54D5" w14:textId="77777777" w:rsidR="0009183E" w:rsidRPr="00287DFB" w:rsidRDefault="0009183E" w:rsidP="0009183E">
      <w:pPr>
        <w:jc w:val="both"/>
        <w:rPr>
          <w:sz w:val="20"/>
          <w:szCs w:val="20"/>
        </w:rPr>
      </w:pPr>
    </w:p>
    <w:p w14:paraId="4E5568FD" w14:textId="77777777" w:rsidR="0009183E" w:rsidRPr="00287DFB" w:rsidRDefault="0009183E" w:rsidP="0009183E">
      <w:pPr>
        <w:jc w:val="both"/>
        <w:rPr>
          <w:i/>
          <w:iCs/>
          <w:sz w:val="20"/>
          <w:szCs w:val="20"/>
        </w:rPr>
      </w:pPr>
      <w:r w:rsidRPr="00287DFB">
        <w:rPr>
          <w:i/>
          <w:iCs/>
          <w:sz w:val="20"/>
          <w:szCs w:val="20"/>
        </w:rPr>
        <w:t>Operaciones con valores negociables.</w:t>
      </w:r>
    </w:p>
    <w:p w14:paraId="3DA98442" w14:textId="77777777" w:rsidR="0009183E" w:rsidRPr="00287DFB" w:rsidRDefault="0009183E" w:rsidP="0009183E">
      <w:pPr>
        <w:jc w:val="both"/>
        <w:rPr>
          <w:sz w:val="20"/>
          <w:szCs w:val="20"/>
        </w:rPr>
      </w:pPr>
    </w:p>
    <w:p w14:paraId="49554E86" w14:textId="77777777" w:rsidR="00A014C0" w:rsidRDefault="00A014C0" w:rsidP="00A014C0">
      <w:pPr>
        <w:jc w:val="both"/>
        <w:rPr>
          <w:sz w:val="20"/>
          <w:szCs w:val="20"/>
        </w:rPr>
      </w:pPr>
      <w:r>
        <w:rPr>
          <w:sz w:val="20"/>
          <w:szCs w:val="20"/>
        </w:rPr>
        <w:t>Por medio de la Comunicación “A” 7106 del BCRA, conjuntamente con la Resolución General N°856 de la CNV, se adoptaron ciertas medidas con respecto a las negociaciones con valores negociables llevadas a cabo en el mercado bursátil. Luego, por medio de la Resolución General N° 871 de la CNV, se establecieron modificaciones a los plazos de permanencia previamente adoptados.</w:t>
      </w:r>
    </w:p>
    <w:p w14:paraId="68B238D4" w14:textId="77777777" w:rsidR="00A014C0" w:rsidRDefault="00A014C0" w:rsidP="00A014C0">
      <w:pPr>
        <w:jc w:val="both"/>
        <w:rPr>
          <w:rFonts w:eastAsia="Calibri"/>
          <w:sz w:val="20"/>
          <w:szCs w:val="20"/>
        </w:rPr>
      </w:pPr>
    </w:p>
    <w:p w14:paraId="183B082A" w14:textId="77777777" w:rsidR="00A014C0" w:rsidRDefault="00A014C0" w:rsidP="00A014C0">
      <w:pPr>
        <w:jc w:val="both"/>
        <w:rPr>
          <w:rFonts w:eastAsia="Calibri"/>
          <w:sz w:val="20"/>
          <w:szCs w:val="20"/>
        </w:rPr>
      </w:pPr>
      <w:r>
        <w:rPr>
          <w:rFonts w:eastAsia="Calibri"/>
          <w:sz w:val="20"/>
          <w:szCs w:val="20"/>
        </w:rPr>
        <w:t>La Comunicación “A” 7106 dispuso el reemplazo del punto 3.8.6. de las normas de Exterior y Cambios (el cual establecía un parking -es decir, un plazo de permanencia en cartera- de 5 días para las personas humanas para destinar las divisas adquiridas a la compra de títulos valores en el mercado bursátil) por el siguiente: “</w:t>
      </w:r>
      <w:r>
        <w:rPr>
          <w:rFonts w:eastAsia="Calibri"/>
          <w:i/>
          <w:iCs/>
          <w:sz w:val="20"/>
          <w:szCs w:val="20"/>
        </w:rPr>
        <w:t>La entidad cuente con una declaración jurada del cliente respecto a que se compromete a no concertar en el país operaciones de títulos valores con liquidación en moneda extranjera a partir del momento en que requiere el acceso y por los 90 días corridos subsiguientes</w:t>
      </w:r>
      <w:r>
        <w:rPr>
          <w:rFonts w:eastAsia="Calibri"/>
          <w:sz w:val="20"/>
          <w:szCs w:val="20"/>
        </w:rPr>
        <w:t>”.</w:t>
      </w:r>
    </w:p>
    <w:p w14:paraId="2BB5035C" w14:textId="77777777" w:rsidR="00A014C0" w:rsidRDefault="00A014C0" w:rsidP="00A014C0">
      <w:pPr>
        <w:jc w:val="both"/>
        <w:rPr>
          <w:rFonts w:eastAsia="Calibri"/>
          <w:sz w:val="20"/>
          <w:szCs w:val="20"/>
        </w:rPr>
      </w:pPr>
    </w:p>
    <w:p w14:paraId="5A4E9A91" w14:textId="77777777" w:rsidR="00A014C0" w:rsidRDefault="00A014C0" w:rsidP="00A014C0">
      <w:pPr>
        <w:jc w:val="both"/>
        <w:rPr>
          <w:rFonts w:eastAsia="Calibri"/>
          <w:sz w:val="20"/>
          <w:szCs w:val="20"/>
        </w:rPr>
      </w:pPr>
      <w:r>
        <w:rPr>
          <w:rFonts w:eastAsia="Calibri"/>
          <w:sz w:val="20"/>
          <w:szCs w:val="20"/>
        </w:rPr>
        <w:t>Por último, se establece que las transacciones de títulos valores concertadas en el exterior y los títulos valores adquiridos en el exterior no podrán liquidarse en pesos en el país, pudiéndose liquidar en pesos en el país solamente aquellas operaciones concertadas en el país.</w:t>
      </w:r>
    </w:p>
    <w:p w14:paraId="148C84B8" w14:textId="77777777" w:rsidR="00A014C0" w:rsidRDefault="00A014C0" w:rsidP="00A014C0">
      <w:pPr>
        <w:jc w:val="both"/>
        <w:rPr>
          <w:rFonts w:eastAsia="Calibri"/>
          <w:sz w:val="20"/>
          <w:szCs w:val="20"/>
        </w:rPr>
      </w:pPr>
    </w:p>
    <w:p w14:paraId="6DCC4ABA" w14:textId="77777777" w:rsidR="00A014C0" w:rsidRDefault="00A014C0" w:rsidP="00A014C0">
      <w:pPr>
        <w:jc w:val="both"/>
        <w:rPr>
          <w:rFonts w:eastAsia="Calibri"/>
          <w:b/>
          <w:bCs/>
          <w:sz w:val="20"/>
          <w:szCs w:val="20"/>
        </w:rPr>
      </w:pPr>
      <w:r>
        <w:rPr>
          <w:rFonts w:eastAsia="Calibri"/>
          <w:sz w:val="20"/>
          <w:szCs w:val="20"/>
        </w:rPr>
        <w:t>Además, se dispuso el plazo de tenencia en cartera de la siguiente manera:</w:t>
      </w:r>
      <w:r>
        <w:rPr>
          <w:rFonts w:eastAsia="Calibri"/>
          <w:b/>
          <w:bCs/>
          <w:sz w:val="20"/>
          <w:szCs w:val="20"/>
        </w:rPr>
        <w:t xml:space="preserve"> </w:t>
      </w:r>
    </w:p>
    <w:p w14:paraId="515BB123" w14:textId="77777777" w:rsidR="00A014C0" w:rsidRDefault="00A014C0" w:rsidP="00A014C0">
      <w:pPr>
        <w:jc w:val="both"/>
        <w:rPr>
          <w:rFonts w:eastAsia="Calibri"/>
          <w:b/>
          <w:bCs/>
          <w:sz w:val="20"/>
          <w:szCs w:val="20"/>
        </w:rPr>
      </w:pPr>
    </w:p>
    <w:p w14:paraId="45A77763" w14:textId="5CE86282" w:rsidR="00A014C0" w:rsidRDefault="00A014C0" w:rsidP="00A014C0">
      <w:pPr>
        <w:jc w:val="both"/>
        <w:rPr>
          <w:rFonts w:eastAsia="Calibri"/>
          <w:sz w:val="20"/>
          <w:szCs w:val="20"/>
        </w:rPr>
      </w:pPr>
      <w:r>
        <w:rPr>
          <w:rFonts w:eastAsia="Calibri"/>
          <w:b/>
          <w:bCs/>
          <w:sz w:val="20"/>
          <w:szCs w:val="20"/>
        </w:rPr>
        <w:t xml:space="preserve">(i) </w:t>
      </w:r>
      <w:r>
        <w:rPr>
          <w:rFonts w:eastAsia="Calibri" w:cstheme="minorBidi"/>
          <w:b/>
          <w:bCs/>
          <w:sz w:val="20"/>
          <w:szCs w:val="20"/>
          <w:lang w:val="es-MX"/>
        </w:rPr>
        <w:t>Sin parking</w:t>
      </w:r>
      <w:r>
        <w:rPr>
          <w:rFonts w:eastAsia="Calibri"/>
          <w:b/>
          <w:bCs/>
          <w:sz w:val="20"/>
          <w:szCs w:val="20"/>
        </w:rPr>
        <w:t xml:space="preserve"> para</w:t>
      </w:r>
      <w:r>
        <w:rPr>
          <w:rFonts w:eastAsia="Calibri" w:cstheme="minorBidi"/>
          <w:sz w:val="20"/>
          <w:szCs w:val="20"/>
          <w:lang w:val="es-MX"/>
        </w:rPr>
        <w:t xml:space="preserve">: </w:t>
      </w:r>
      <w:r>
        <w:rPr>
          <w:rFonts w:eastAsia="Calibri"/>
          <w:sz w:val="20"/>
          <w:szCs w:val="20"/>
        </w:rPr>
        <w:t xml:space="preserve">(a) </w:t>
      </w:r>
      <w:r>
        <w:rPr>
          <w:rFonts w:eastAsia="Calibri"/>
          <w:sz w:val="20"/>
          <w:szCs w:val="20"/>
          <w:lang w:val="es-MX"/>
        </w:rPr>
        <w:t>operaciones de compra de Valores Negociables con liquidación en moneda extranjera;</w:t>
      </w:r>
      <w:r>
        <w:rPr>
          <w:rFonts w:eastAsia="Calibri"/>
          <w:sz w:val="20"/>
          <w:szCs w:val="20"/>
        </w:rPr>
        <w:t xml:space="preserve"> (b)</w:t>
      </w:r>
      <w:r>
        <w:rPr>
          <w:rFonts w:eastAsia="Calibri"/>
          <w:sz w:val="20"/>
          <w:szCs w:val="20"/>
          <w:lang w:val="es-MX"/>
        </w:rPr>
        <w:t xml:space="preserve"> transferencias de Valores Negociables adquiridos con liquidación en moneda nacional a entidades depositarias del exterior, producto de la colocación primaria de valores negociables emitidos por el Tesoro Nacional, o cuando se trate de acciones y/o CEDEARs con negociación en mercados regulados por la CNV,</w:t>
      </w:r>
      <w:r>
        <w:rPr>
          <w:rFonts w:eastAsia="Calibri"/>
          <w:sz w:val="20"/>
          <w:szCs w:val="20"/>
        </w:rPr>
        <w:t xml:space="preserve"> </w:t>
      </w:r>
      <w:r>
        <w:rPr>
          <w:rFonts w:eastAsia="Calibri"/>
          <w:sz w:val="20"/>
          <w:szCs w:val="20"/>
          <w:lang w:val="es-MX"/>
        </w:rPr>
        <w:t>(</w:t>
      </w:r>
      <w:r>
        <w:rPr>
          <w:rFonts w:eastAsia="Calibri"/>
          <w:sz w:val="20"/>
          <w:szCs w:val="20"/>
        </w:rPr>
        <w:t>c</w:t>
      </w:r>
      <w:r>
        <w:rPr>
          <w:rFonts w:eastAsia="Calibri"/>
          <w:sz w:val="20"/>
          <w:szCs w:val="20"/>
          <w:lang w:val="es-MX"/>
        </w:rPr>
        <w:t>) liquidación de operaciones en el mercado local los Valores Negociables transferidos desde depositarias del exterior a depositarias del país cuando se trate de acciones y/o CEDEARs con negociación en mercados regulados por la CNV</w:t>
      </w:r>
      <w:r>
        <w:rPr>
          <w:rFonts w:eastAsia="Calibri"/>
          <w:sz w:val="20"/>
          <w:szCs w:val="20"/>
        </w:rPr>
        <w:t>; (d) la liquidación de operaciones en el mercado local de Valores Negociables transferidos desde depositarias del exterior a depositarias del país.</w:t>
      </w:r>
    </w:p>
    <w:p w14:paraId="449BEB7A" w14:textId="77777777" w:rsidR="00A014C0" w:rsidRDefault="00A014C0" w:rsidP="00A014C0">
      <w:pPr>
        <w:jc w:val="both"/>
        <w:rPr>
          <w:rFonts w:eastAsia="Calibri"/>
          <w:b/>
          <w:bCs/>
          <w:sz w:val="20"/>
          <w:szCs w:val="20"/>
        </w:rPr>
      </w:pPr>
    </w:p>
    <w:p w14:paraId="2CA59158" w14:textId="77777777" w:rsidR="00A014C0" w:rsidRDefault="00A014C0" w:rsidP="00A014C0">
      <w:pPr>
        <w:jc w:val="both"/>
        <w:rPr>
          <w:rFonts w:eastAsia="Calibri"/>
          <w:sz w:val="20"/>
          <w:szCs w:val="20"/>
        </w:rPr>
      </w:pPr>
      <w:r>
        <w:rPr>
          <w:rFonts w:eastAsia="Calibri" w:cstheme="minorBidi"/>
          <w:b/>
          <w:bCs/>
          <w:sz w:val="20"/>
          <w:szCs w:val="20"/>
          <w:lang w:val="es-MX"/>
        </w:rPr>
        <w:t xml:space="preserve">(ii) </w:t>
      </w:r>
      <w:r>
        <w:rPr>
          <w:rFonts w:eastAsia="Calibri"/>
          <w:b/>
          <w:bCs/>
          <w:sz w:val="20"/>
          <w:szCs w:val="20"/>
        </w:rPr>
        <w:t xml:space="preserve">2 </w:t>
      </w:r>
      <w:r>
        <w:rPr>
          <w:rFonts w:eastAsia="Calibri" w:cstheme="minorBidi"/>
          <w:b/>
          <w:bCs/>
          <w:sz w:val="20"/>
          <w:szCs w:val="20"/>
        </w:rPr>
        <w:t xml:space="preserve">días hábiles </w:t>
      </w:r>
      <w:r>
        <w:rPr>
          <w:rFonts w:eastAsia="Calibri" w:cstheme="minorBidi"/>
          <w:sz w:val="20"/>
          <w:szCs w:val="20"/>
        </w:rPr>
        <w:t>para</w:t>
      </w:r>
      <w:r>
        <w:rPr>
          <w:rFonts w:eastAsia="Calibri"/>
          <w:sz w:val="20"/>
          <w:szCs w:val="20"/>
        </w:rPr>
        <w:t xml:space="preserve"> operaciones de venta de Valores Negociables con liquidación en moneda extranjera (ya sea que hubieran sido adquiridos con liquidación en moneda nacional, o transferidos desde entidades depositarias del exterior a depositarias del país)</w:t>
      </w:r>
    </w:p>
    <w:p w14:paraId="66C5B7A1" w14:textId="77777777" w:rsidR="00A014C0" w:rsidRDefault="00A014C0" w:rsidP="00A014C0">
      <w:pPr>
        <w:jc w:val="both"/>
        <w:rPr>
          <w:rFonts w:eastAsia="Calibri"/>
          <w:sz w:val="20"/>
          <w:szCs w:val="20"/>
        </w:rPr>
      </w:pPr>
    </w:p>
    <w:p w14:paraId="4A229373" w14:textId="77777777" w:rsidR="00A014C0" w:rsidRDefault="00A014C0" w:rsidP="00A014C0">
      <w:pPr>
        <w:jc w:val="both"/>
        <w:rPr>
          <w:rFonts w:eastAsia="Calibri"/>
          <w:sz w:val="20"/>
          <w:szCs w:val="20"/>
        </w:rPr>
      </w:pPr>
      <w:r>
        <w:rPr>
          <w:rFonts w:eastAsia="Calibri"/>
          <w:b/>
          <w:bCs/>
          <w:sz w:val="20"/>
          <w:szCs w:val="20"/>
        </w:rPr>
        <w:t>(iii)</w:t>
      </w:r>
      <w:r>
        <w:rPr>
          <w:rFonts w:eastAsia="Calibri"/>
          <w:sz w:val="20"/>
          <w:szCs w:val="20"/>
        </w:rPr>
        <w:t xml:space="preserve"> </w:t>
      </w:r>
      <w:r>
        <w:rPr>
          <w:rFonts w:eastAsia="Calibri"/>
          <w:b/>
          <w:bCs/>
          <w:sz w:val="20"/>
          <w:szCs w:val="20"/>
        </w:rPr>
        <w:t xml:space="preserve">3 días hábiles </w:t>
      </w:r>
      <w:r>
        <w:rPr>
          <w:rFonts w:eastAsia="Calibri"/>
          <w:sz w:val="20"/>
          <w:szCs w:val="20"/>
        </w:rPr>
        <w:t xml:space="preserve">para la transferencia de Valores Negociables adquiridos con liquidación en moneda nacional a entidades depositarias del exterior. </w:t>
      </w:r>
    </w:p>
    <w:p w14:paraId="2B7F7533" w14:textId="77777777" w:rsidR="00A014C0" w:rsidRDefault="00A014C0" w:rsidP="00A014C0">
      <w:pPr>
        <w:jc w:val="both"/>
        <w:rPr>
          <w:rFonts w:eastAsia="Calibri"/>
          <w:sz w:val="20"/>
          <w:szCs w:val="20"/>
        </w:rPr>
      </w:pPr>
    </w:p>
    <w:p w14:paraId="53BFF7DF" w14:textId="77777777" w:rsidR="00A014C0" w:rsidRDefault="00A014C0" w:rsidP="00A014C0">
      <w:pPr>
        <w:jc w:val="both"/>
        <w:rPr>
          <w:rFonts w:eastAsia="Calibri"/>
          <w:sz w:val="20"/>
          <w:szCs w:val="20"/>
        </w:rPr>
      </w:pPr>
      <w:r>
        <w:rPr>
          <w:rFonts w:eastAsia="Calibri"/>
          <w:sz w:val="20"/>
          <w:szCs w:val="20"/>
        </w:rPr>
        <w:t>Con respecto a las operaciones de compraventa con liquidación en moneda extranjera cable y en las concertadas por los agentes con cartera propia en mercados del exterior, se incorpora el requerimiento de que sólo podrán realizarse en mercados autorizados y regulados por una entidad gubernamental que no pertenezca a países no cooperantes a los fines de la transparencia fiscal, con los cual la CNV tenga un convenio de entendimiento para la asistencia recíproca, colaboración e información mutua.</w:t>
      </w:r>
    </w:p>
    <w:p w14:paraId="069517C2" w14:textId="77777777" w:rsidR="00A014C0" w:rsidRDefault="00A014C0" w:rsidP="00A014C0">
      <w:pPr>
        <w:jc w:val="both"/>
        <w:rPr>
          <w:rFonts w:eastAsia="Calibri"/>
          <w:sz w:val="20"/>
          <w:szCs w:val="20"/>
        </w:rPr>
      </w:pPr>
    </w:p>
    <w:p w14:paraId="20BD169D" w14:textId="5A17F49C" w:rsidR="00A014C0" w:rsidRDefault="00A014C0" w:rsidP="00A014C0">
      <w:pPr>
        <w:jc w:val="both"/>
        <w:rPr>
          <w:rFonts w:eastAsia="Calibri"/>
          <w:sz w:val="20"/>
          <w:szCs w:val="20"/>
        </w:rPr>
      </w:pPr>
      <w:r>
        <w:rPr>
          <w:rFonts w:eastAsia="Calibri"/>
          <w:sz w:val="20"/>
          <w:szCs w:val="20"/>
        </w:rPr>
        <w:t>Asimismo,</w:t>
      </w:r>
      <w:r>
        <w:t xml:space="preserve"> </w:t>
      </w:r>
      <w:r>
        <w:rPr>
          <w:rFonts w:eastAsia="Calibri"/>
          <w:sz w:val="20"/>
          <w:szCs w:val="20"/>
        </w:rPr>
        <w:t xml:space="preserve">se permite a los ALyCs concertar operaciones como clientes en mercados del exterior, sin los impedimentos vinculados a la negociación local en modalidad Cable, y se establece que las carteras propias deberán ser oferentes netos de bonos soberanos en dólares ley local cuando los negocian en pesos, y demandantes netos de estos mismos activos cuando lo hacen en moneda extranjera, todo ello en el segmento de concurrencia de ofertas con prioridad precio-tiempo.  </w:t>
      </w:r>
    </w:p>
    <w:p w14:paraId="1119542A" w14:textId="77777777" w:rsidR="00A014C0" w:rsidRDefault="00A014C0" w:rsidP="00A014C0">
      <w:pPr>
        <w:jc w:val="both"/>
        <w:rPr>
          <w:rFonts w:eastAsia="Calibri"/>
          <w:sz w:val="20"/>
          <w:szCs w:val="20"/>
        </w:rPr>
      </w:pPr>
    </w:p>
    <w:p w14:paraId="13BE7B8B" w14:textId="77777777" w:rsidR="00A014C0" w:rsidRDefault="00A014C0" w:rsidP="00A014C0">
      <w:pPr>
        <w:jc w:val="both"/>
        <w:rPr>
          <w:rFonts w:eastAsia="Calibri"/>
          <w:sz w:val="20"/>
          <w:szCs w:val="20"/>
        </w:rPr>
      </w:pPr>
      <w:r>
        <w:rPr>
          <w:rFonts w:eastAsia="Calibri"/>
          <w:sz w:val="20"/>
          <w:szCs w:val="20"/>
        </w:rPr>
        <w:t>Por último, se establece que los montos netos finales de compra/venta, incluyendo los costos de transacción y/o conversión de especies involucrados en las operaciones, deberán ser considerados a los efectos del cálculo de la posición neta de intermediación que los agentes deben mantener al cierre de cada semana.</w:t>
      </w:r>
    </w:p>
    <w:p w14:paraId="6455F8D1" w14:textId="77777777" w:rsidR="0009183E" w:rsidRPr="00287DFB" w:rsidRDefault="0009183E" w:rsidP="0009183E">
      <w:pPr>
        <w:jc w:val="both"/>
        <w:rPr>
          <w:rFonts w:eastAsia="Calibri"/>
          <w:i/>
          <w:sz w:val="20"/>
          <w:szCs w:val="20"/>
        </w:rPr>
      </w:pPr>
    </w:p>
    <w:p w14:paraId="51375EF7" w14:textId="77777777" w:rsidR="0009183E" w:rsidRPr="00287DFB" w:rsidRDefault="0009183E" w:rsidP="0009183E">
      <w:pPr>
        <w:jc w:val="both"/>
        <w:rPr>
          <w:i/>
          <w:iCs/>
          <w:sz w:val="20"/>
          <w:szCs w:val="20"/>
        </w:rPr>
      </w:pPr>
      <w:r w:rsidRPr="00287DFB">
        <w:rPr>
          <w:i/>
          <w:iCs/>
          <w:sz w:val="20"/>
          <w:szCs w:val="20"/>
        </w:rPr>
        <w:t>Prohibición del acceso para pago de deudas entre residentes – (excepciones)</w:t>
      </w:r>
    </w:p>
    <w:p w14:paraId="5442F8EE" w14:textId="77777777" w:rsidR="0009183E" w:rsidRPr="00287DFB" w:rsidRDefault="0009183E" w:rsidP="0009183E">
      <w:pPr>
        <w:jc w:val="both"/>
        <w:rPr>
          <w:rFonts w:eastAsia="Calibri"/>
          <w:i/>
          <w:sz w:val="20"/>
          <w:szCs w:val="20"/>
        </w:rPr>
      </w:pPr>
    </w:p>
    <w:p w14:paraId="28549C14" w14:textId="77777777" w:rsidR="0009183E" w:rsidRPr="00287DFB" w:rsidRDefault="0009183E" w:rsidP="0009183E">
      <w:pPr>
        <w:jc w:val="both"/>
        <w:rPr>
          <w:sz w:val="20"/>
          <w:szCs w:val="20"/>
        </w:rPr>
      </w:pPr>
      <w:r w:rsidRPr="00287DFB">
        <w:rPr>
          <w:sz w:val="20"/>
          <w:szCs w:val="20"/>
        </w:rPr>
        <w:t xml:space="preserve">Se prohíbe el acceso al </w:t>
      </w:r>
      <w:r w:rsidRPr="00287DFB">
        <w:rPr>
          <w:rFonts w:eastAsia="Calibri"/>
          <w:sz w:val="20"/>
          <w:szCs w:val="20"/>
        </w:rPr>
        <w:t>MLC</w:t>
      </w:r>
      <w:r w:rsidRPr="00287DFB">
        <w:rPr>
          <w:sz w:val="20"/>
          <w:szCs w:val="20"/>
        </w:rPr>
        <w:t xml:space="preserve"> para el pago de deudas y otras obligaciones en moneda extranjera entre residentes, concertadas a partir del 1.09.2019. Para las obligaciones en moneda extranjera entre residentes instrumentadas mediante registros o escrituras públicos al 30</w:t>
      </w:r>
      <w:r w:rsidRPr="00287DFB">
        <w:rPr>
          <w:rFonts w:eastAsia="Calibri"/>
          <w:sz w:val="20"/>
          <w:szCs w:val="20"/>
        </w:rPr>
        <w:t>.08.2019</w:t>
      </w:r>
      <w:r w:rsidRPr="00287DFB">
        <w:rPr>
          <w:sz w:val="20"/>
          <w:szCs w:val="20"/>
        </w:rPr>
        <w:t>, se podrá acceder a su vencimiento.</w:t>
      </w:r>
      <w:r w:rsidRPr="00287DFB">
        <w:rPr>
          <w:rFonts w:eastAsia="Calibri"/>
          <w:sz w:val="20"/>
          <w:szCs w:val="20"/>
        </w:rPr>
        <w:t xml:space="preserve"> </w:t>
      </w:r>
      <w:r w:rsidRPr="00287DFB">
        <w:rPr>
          <w:sz w:val="20"/>
          <w:szCs w:val="20"/>
        </w:rPr>
        <w:t xml:space="preserve">Se aclara que la prohibición del acceso al </w:t>
      </w:r>
      <w:r w:rsidRPr="00287DFB">
        <w:rPr>
          <w:rFonts w:eastAsia="Calibri"/>
          <w:sz w:val="20"/>
          <w:szCs w:val="20"/>
        </w:rPr>
        <w:t>MLC</w:t>
      </w:r>
      <w:r w:rsidRPr="00287DFB">
        <w:rPr>
          <w:sz w:val="20"/>
          <w:szCs w:val="20"/>
        </w:rPr>
        <w:t xml:space="preserve"> para el pago de deudas y otras obligaciones en moneda extranjera entre residentes, no alcanza a los pagos de los clientes de las financiaciones en moneda extranjera otorgadas por entidades financieras locales, incluyendo los pagos por los consumos en moneda extranjera efectuados mediante tarjetas de crédito.</w:t>
      </w:r>
    </w:p>
    <w:p w14:paraId="50F46808" w14:textId="77777777" w:rsidR="0009183E" w:rsidRPr="00287DFB" w:rsidRDefault="0009183E" w:rsidP="0009183E">
      <w:pPr>
        <w:jc w:val="both"/>
        <w:rPr>
          <w:rFonts w:eastAsia="Calibri"/>
          <w:sz w:val="20"/>
          <w:szCs w:val="20"/>
        </w:rPr>
      </w:pPr>
    </w:p>
    <w:p w14:paraId="4B47E0A9" w14:textId="77777777" w:rsidR="0009183E" w:rsidRPr="00287DFB" w:rsidRDefault="0009183E" w:rsidP="0009183E">
      <w:pPr>
        <w:jc w:val="both"/>
        <w:rPr>
          <w:sz w:val="20"/>
          <w:szCs w:val="20"/>
        </w:rPr>
      </w:pPr>
      <w:r w:rsidRPr="00287DFB">
        <w:rPr>
          <w:sz w:val="20"/>
          <w:szCs w:val="20"/>
        </w:rPr>
        <w:t xml:space="preserve">Se podrá acceder al </w:t>
      </w:r>
      <w:r w:rsidRPr="00287DFB">
        <w:rPr>
          <w:rFonts w:eastAsia="Calibri"/>
          <w:sz w:val="20"/>
          <w:szCs w:val="20"/>
        </w:rPr>
        <w:t>MLC</w:t>
      </w:r>
      <w:r w:rsidRPr="00287DFB">
        <w:rPr>
          <w:sz w:val="20"/>
          <w:szCs w:val="20"/>
        </w:rPr>
        <w:t xml:space="preserve"> para el pago, a su vencimiento de nuevas emisiones de títulos de deuda que se realicen con el objeto de refinanciar deudas que tuviesen acceso en virtud de lo dispuesto en este punto y conlleven un incremento de la vida promedio de las obligaciones.</w:t>
      </w:r>
      <w:r w:rsidRPr="00287DFB">
        <w:rPr>
          <w:rFonts w:eastAsia="Calibri"/>
          <w:sz w:val="20"/>
          <w:szCs w:val="20"/>
        </w:rPr>
        <w:t xml:space="preserve"> </w:t>
      </w:r>
      <w:r w:rsidRPr="00287DFB">
        <w:rPr>
          <w:sz w:val="20"/>
          <w:szCs w:val="20"/>
        </w:rPr>
        <w:t xml:space="preserve">Por otro lado, se ha dispuesto que se permite el acceso al </w:t>
      </w:r>
      <w:r w:rsidRPr="00287DFB">
        <w:rPr>
          <w:rFonts w:eastAsia="Calibri"/>
          <w:sz w:val="20"/>
          <w:szCs w:val="20"/>
        </w:rPr>
        <w:t>MLC</w:t>
      </w:r>
      <w:r w:rsidRPr="00287DFB">
        <w:rPr>
          <w:sz w:val="20"/>
          <w:szCs w:val="20"/>
        </w:rPr>
        <w:t xml:space="preserve"> a fin de que un emisor de títulos de deuda con oferta pública pueda acceder al MLC para pagar sus servicios, aun cuando estas emisiones no sean internacionales, “</w:t>
      </w:r>
      <w:r w:rsidRPr="00287DFB">
        <w:rPr>
          <w:i/>
          <w:iCs/>
          <w:sz w:val="20"/>
          <w:szCs w:val="20"/>
        </w:rPr>
        <w:t xml:space="preserve">(…) en la medida que sean suscriptos en moneda extranjera y la totalidad de los fondos obtenidos liquidados en el </w:t>
      </w:r>
      <w:r w:rsidRPr="00287DFB">
        <w:rPr>
          <w:rFonts w:eastAsia="Calibri"/>
          <w:i/>
          <w:iCs/>
          <w:sz w:val="20"/>
          <w:szCs w:val="20"/>
        </w:rPr>
        <w:t>M</w:t>
      </w:r>
      <w:r w:rsidRPr="00287DFB">
        <w:rPr>
          <w:rFonts w:eastAsia="Calibri"/>
          <w:i/>
          <w:sz w:val="20"/>
          <w:szCs w:val="20"/>
        </w:rPr>
        <w:t>LC</w:t>
      </w:r>
      <w:r w:rsidRPr="00287DFB">
        <w:rPr>
          <w:sz w:val="20"/>
          <w:szCs w:val="20"/>
        </w:rPr>
        <w:t>”.</w:t>
      </w:r>
    </w:p>
    <w:p w14:paraId="1F828080" w14:textId="77777777" w:rsidR="0009183E" w:rsidRPr="00287DFB" w:rsidRDefault="0009183E" w:rsidP="0009183E">
      <w:pPr>
        <w:jc w:val="both"/>
        <w:rPr>
          <w:rFonts w:eastAsia="Calibri"/>
          <w:sz w:val="20"/>
          <w:szCs w:val="20"/>
        </w:rPr>
      </w:pPr>
    </w:p>
    <w:p w14:paraId="6C885E74" w14:textId="77777777" w:rsidR="0009183E" w:rsidRPr="00287DFB" w:rsidRDefault="0009183E" w:rsidP="0009183E">
      <w:pPr>
        <w:jc w:val="both"/>
        <w:rPr>
          <w:rFonts w:eastAsia="Calibri"/>
          <w:i/>
          <w:iCs/>
          <w:sz w:val="20"/>
          <w:szCs w:val="20"/>
        </w:rPr>
      </w:pPr>
      <w:r w:rsidRPr="00287DFB">
        <w:rPr>
          <w:rFonts w:eastAsia="Calibri"/>
          <w:i/>
          <w:iCs/>
          <w:sz w:val="20"/>
          <w:szCs w:val="20"/>
        </w:rPr>
        <w:t>Pagos de servicios prestados por no residentes.</w:t>
      </w:r>
    </w:p>
    <w:p w14:paraId="469C6B92" w14:textId="77777777" w:rsidR="0009183E" w:rsidRPr="00287DFB" w:rsidRDefault="0009183E" w:rsidP="0009183E">
      <w:pPr>
        <w:jc w:val="both"/>
        <w:rPr>
          <w:rFonts w:eastAsia="Calibri"/>
          <w:sz w:val="20"/>
          <w:szCs w:val="20"/>
        </w:rPr>
      </w:pPr>
    </w:p>
    <w:p w14:paraId="79D79B60" w14:textId="77777777" w:rsidR="0009183E" w:rsidRPr="00287DFB" w:rsidRDefault="0009183E" w:rsidP="0009183E">
      <w:pPr>
        <w:jc w:val="both"/>
        <w:rPr>
          <w:rFonts w:eastAsia="Calibri"/>
          <w:sz w:val="20"/>
          <w:szCs w:val="20"/>
        </w:rPr>
      </w:pPr>
      <w:r w:rsidRPr="00287DFB">
        <w:rPr>
          <w:rFonts w:eastAsia="Calibri"/>
          <w:sz w:val="20"/>
          <w:szCs w:val="20"/>
        </w:rPr>
        <w:t>Las entidades podrán dar acceso para cancelar deudas por servicios en la medida que verifique que la operación se encuentra declarada, en caso de corresponder, en la última presentación vencida del “Relevamiento de activos y pasivos externos”. Se requerirá la conformidad previa del BCRA para el acceso al MLC para precancelar deudas por servicios. También será necesaria dicha conformidad para cursar pagos de servicios a contrapartes vinculadas del exterior, excepto para: (i) Las emisoras de tarjetas de crédito por los giros por turismo y viajes en la medida que no correspondan a las operaciones que requieran la conformidad previa del BCRA según lo previsto en el punto 4.1.4. del T.O de Exterior y Cambios; (ii) agentes locales que recauden en el país los fondos correspondientes a servicios prestados por no residentes a residentes; (iii) las entidades por los gastos que abonen a entidades del exterior por su operatoria habitual; (iv) pagos de primas de reaseguros en el exterior. En estos casos, la transferencia al exterior deberá ser realizada a nombre del beneficiario del exterior admitido por la Superintendencia de Seguros de la Nación; y (v) transferencias que realicen las empresas de asistencia al viajero por los pagos de siniestros de cobertura de salud originados en servicios prestados en el exterior por terceros a sus clientes residentes.</w:t>
      </w:r>
    </w:p>
    <w:p w14:paraId="5F709BD2" w14:textId="77777777" w:rsidR="0009183E" w:rsidRPr="00287DFB" w:rsidRDefault="0009183E" w:rsidP="0009183E">
      <w:pPr>
        <w:jc w:val="both"/>
        <w:rPr>
          <w:rFonts w:eastAsia="Calibri"/>
          <w:i/>
          <w:sz w:val="20"/>
          <w:szCs w:val="20"/>
        </w:rPr>
      </w:pPr>
    </w:p>
    <w:p w14:paraId="7E16C17E" w14:textId="77777777" w:rsidR="0009183E" w:rsidRPr="00287DFB" w:rsidRDefault="0009183E" w:rsidP="0009183E">
      <w:pPr>
        <w:jc w:val="both"/>
        <w:rPr>
          <w:i/>
          <w:iCs/>
          <w:sz w:val="20"/>
          <w:szCs w:val="20"/>
        </w:rPr>
      </w:pPr>
      <w:r w:rsidRPr="00287DFB">
        <w:rPr>
          <w:i/>
          <w:iCs/>
          <w:sz w:val="20"/>
          <w:szCs w:val="20"/>
        </w:rPr>
        <w:t>Conformidad previa acceso para pago de utilidades y dividendos</w:t>
      </w:r>
    </w:p>
    <w:p w14:paraId="4A0A08CB" w14:textId="77777777" w:rsidR="0009183E" w:rsidRPr="00287DFB" w:rsidRDefault="0009183E" w:rsidP="0009183E">
      <w:pPr>
        <w:jc w:val="both"/>
        <w:rPr>
          <w:rFonts w:eastAsia="Calibri"/>
          <w:i/>
          <w:sz w:val="20"/>
          <w:szCs w:val="20"/>
        </w:rPr>
      </w:pPr>
    </w:p>
    <w:p w14:paraId="7E001DB2" w14:textId="77777777" w:rsidR="0009183E" w:rsidRPr="00287DFB" w:rsidRDefault="0009183E" w:rsidP="0009183E">
      <w:pPr>
        <w:jc w:val="both"/>
        <w:rPr>
          <w:sz w:val="20"/>
          <w:szCs w:val="20"/>
        </w:rPr>
      </w:pPr>
      <w:r w:rsidRPr="00287DFB">
        <w:rPr>
          <w:sz w:val="20"/>
          <w:szCs w:val="20"/>
        </w:rPr>
        <w:t xml:space="preserve">Se establece el requisito de conformidad previa del BCRA para el acceso al </w:t>
      </w:r>
      <w:r w:rsidRPr="00287DFB">
        <w:rPr>
          <w:rFonts w:eastAsia="Calibri"/>
          <w:sz w:val="20"/>
          <w:szCs w:val="20"/>
        </w:rPr>
        <w:t>MLC</w:t>
      </w:r>
      <w:r w:rsidRPr="00287DFB">
        <w:rPr>
          <w:sz w:val="20"/>
          <w:szCs w:val="20"/>
        </w:rPr>
        <w:t xml:space="preserve"> para el giro de utilidades y dividendos. Sin embargo, no será requerida la conformidad previa del BCRA para el pago de dividendos siempre que la sociedad deudora haya ingresado previamente ciertas capitalizaciones a través del MLC, y se cumplan todos los siguientes requisitos: (i) el pago se realiza de acuerdo con los documentos corporativos pertinentes, (ii) el monto total de las transferencias realizadas a partir del 17.01.2020 no excede el 30% del valor de las nuevas contribuciones de inversión extranjera directa en empresas residentes, ingresadas y liquidadas a través del MLC a partir de esa fecha, (iii) el acceso al MLC para el pago de dividendos se produce después de un período de 30 días calendario a partir de la liquidación de la última contribución tomada con el fin de cumplir con el requisito anterior, (iv) la empresa presenta documentación que evidencia la capitalización final de las contribuciones, y (v) la obligación de pago se informa al BCRA a través del “</w:t>
      </w:r>
      <w:r w:rsidRPr="00287DFB">
        <w:rPr>
          <w:i/>
          <w:iCs/>
          <w:sz w:val="20"/>
          <w:szCs w:val="20"/>
        </w:rPr>
        <w:t xml:space="preserve">Relevamiento de Activos y Pasivos </w:t>
      </w:r>
      <w:r w:rsidRPr="00287DFB">
        <w:rPr>
          <w:rFonts w:eastAsia="Calibri"/>
          <w:i/>
          <w:iCs/>
          <w:sz w:val="20"/>
          <w:szCs w:val="20"/>
        </w:rPr>
        <w:t>Externos</w:t>
      </w:r>
      <w:r w:rsidRPr="00287DFB">
        <w:rPr>
          <w:rFonts w:eastAsia="Calibri"/>
          <w:sz w:val="20"/>
          <w:szCs w:val="20"/>
        </w:rPr>
        <w:t>”, bajo la</w:t>
      </w:r>
      <w:r w:rsidRPr="00287DFB">
        <w:rPr>
          <w:sz w:val="20"/>
          <w:szCs w:val="20"/>
        </w:rPr>
        <w:t xml:space="preserve"> Comunicación </w:t>
      </w:r>
      <w:r w:rsidRPr="00287DFB">
        <w:rPr>
          <w:rFonts w:eastAsia="Calibri"/>
          <w:sz w:val="20"/>
          <w:szCs w:val="20"/>
        </w:rPr>
        <w:t xml:space="preserve">“A” </w:t>
      </w:r>
      <w:r w:rsidRPr="00287DFB">
        <w:rPr>
          <w:sz w:val="20"/>
          <w:szCs w:val="20"/>
        </w:rPr>
        <w:t>6401</w:t>
      </w:r>
      <w:r w:rsidRPr="00287DFB">
        <w:rPr>
          <w:rFonts w:eastAsia="Calibri"/>
          <w:sz w:val="20"/>
          <w:szCs w:val="20"/>
        </w:rPr>
        <w:t>.</w:t>
      </w:r>
    </w:p>
    <w:p w14:paraId="65804094" w14:textId="77777777" w:rsidR="0009183E" w:rsidRPr="00287DFB" w:rsidRDefault="0009183E" w:rsidP="0009183E">
      <w:pPr>
        <w:jc w:val="both"/>
        <w:rPr>
          <w:rFonts w:eastAsia="Calibri"/>
          <w:sz w:val="20"/>
          <w:szCs w:val="20"/>
        </w:rPr>
      </w:pPr>
    </w:p>
    <w:p w14:paraId="043A64FB" w14:textId="77777777" w:rsidR="0009183E" w:rsidRPr="00287DFB" w:rsidRDefault="0009183E" w:rsidP="0009183E">
      <w:pPr>
        <w:jc w:val="both"/>
        <w:rPr>
          <w:i/>
          <w:iCs/>
          <w:sz w:val="20"/>
          <w:szCs w:val="20"/>
        </w:rPr>
      </w:pPr>
      <w:r w:rsidRPr="00287DFB">
        <w:rPr>
          <w:i/>
          <w:iCs/>
          <w:sz w:val="20"/>
          <w:szCs w:val="20"/>
        </w:rPr>
        <w:t>Conformidad previa para precancelar deudas financieras</w:t>
      </w:r>
    </w:p>
    <w:p w14:paraId="4F40A449" w14:textId="77777777" w:rsidR="0009183E" w:rsidRPr="00287DFB" w:rsidRDefault="0009183E" w:rsidP="0009183E">
      <w:pPr>
        <w:jc w:val="both"/>
        <w:rPr>
          <w:rFonts w:eastAsia="Calibri"/>
          <w:i/>
          <w:sz w:val="20"/>
          <w:szCs w:val="20"/>
        </w:rPr>
      </w:pPr>
    </w:p>
    <w:p w14:paraId="7DEB59B6" w14:textId="77777777" w:rsidR="0009183E" w:rsidRPr="00287DFB" w:rsidRDefault="0009183E" w:rsidP="0009183E">
      <w:pPr>
        <w:jc w:val="both"/>
        <w:rPr>
          <w:sz w:val="20"/>
          <w:szCs w:val="20"/>
        </w:rPr>
      </w:pPr>
      <w:r w:rsidRPr="00287DFB">
        <w:rPr>
          <w:sz w:val="20"/>
          <w:szCs w:val="20"/>
          <w:lang w:val="es-ES_tradnl"/>
        </w:rPr>
        <w:t>Se requerir</w:t>
      </w:r>
      <w:r w:rsidRPr="00287DFB">
        <w:rPr>
          <w:sz w:val="20"/>
          <w:szCs w:val="20"/>
        </w:rPr>
        <w:t xml:space="preserve">á la conformidad previa del BCRA para el acceso al </w:t>
      </w:r>
      <w:r w:rsidRPr="00287DFB">
        <w:rPr>
          <w:rFonts w:eastAsia="Calibri"/>
          <w:sz w:val="20"/>
          <w:szCs w:val="20"/>
        </w:rPr>
        <w:t>MLC</w:t>
      </w:r>
      <w:r w:rsidRPr="00287DFB">
        <w:rPr>
          <w:sz w:val="20"/>
          <w:szCs w:val="20"/>
        </w:rPr>
        <w:t xml:space="preserve"> para la precancelación con má</w:t>
      </w:r>
      <w:r w:rsidRPr="00287DFB">
        <w:rPr>
          <w:sz w:val="20"/>
          <w:szCs w:val="20"/>
          <w:lang w:val="es-ES_tradnl"/>
        </w:rPr>
        <w:t>s de 3 d</w:t>
      </w:r>
      <w:r w:rsidRPr="00287DFB">
        <w:rPr>
          <w:sz w:val="20"/>
          <w:szCs w:val="20"/>
        </w:rPr>
        <w:t>ías hábiles antes al vencimiento de servicios de capital e intereses de deudas financieras con el exterior.</w:t>
      </w:r>
      <w:r w:rsidRPr="00287DFB">
        <w:rPr>
          <w:rFonts w:eastAsia="Calibri"/>
          <w:sz w:val="20"/>
          <w:szCs w:val="20"/>
        </w:rPr>
        <w:t xml:space="preserve"> </w:t>
      </w:r>
      <w:r w:rsidRPr="00287DFB">
        <w:rPr>
          <w:sz w:val="20"/>
          <w:szCs w:val="20"/>
        </w:rPr>
        <w:t xml:space="preserve">Al respecto, </w:t>
      </w:r>
      <w:r w:rsidRPr="00287DFB">
        <w:rPr>
          <w:rFonts w:eastAsia="Calibri"/>
          <w:sz w:val="20"/>
          <w:szCs w:val="20"/>
        </w:rPr>
        <w:t>se establece</w:t>
      </w:r>
      <w:r w:rsidRPr="00287DFB">
        <w:rPr>
          <w:sz w:val="20"/>
          <w:szCs w:val="20"/>
        </w:rPr>
        <w:t xml:space="preserve"> que no se requerirá conformidad previa del BCRA, en la medida que se verifiquen la totalidad de las siguientes condiciones: (i) La precancelación sea efectuada en manera simultánea con los fondos liquidados de un nuevo endeudamiento de carácter financiero desembolsado a partir del 17.10.2019; (ii) La vida promedio del nuevo endeudamiento sea mayor a la vida promedio remanente de la deuda que se precancela; (iii) El vencimiento del primer servicio de capital del nuevo endeudamiento no sea anterior al próximo vencimiento futuro previsto del servicio de capital de la deuda que se cancela; (iv) El monto del primer servicio de capital del nuevo endeudamiento no sea mayor al monto del próximo servicio de capital futuro previsto de la deuda que se cancela.</w:t>
      </w:r>
    </w:p>
    <w:p w14:paraId="48DD891D" w14:textId="77777777" w:rsidR="0009183E" w:rsidRPr="00287DFB" w:rsidRDefault="0009183E" w:rsidP="0009183E">
      <w:pPr>
        <w:jc w:val="both"/>
        <w:rPr>
          <w:sz w:val="20"/>
          <w:szCs w:val="20"/>
        </w:rPr>
      </w:pPr>
    </w:p>
    <w:p w14:paraId="75E1E9E2" w14:textId="77777777" w:rsidR="0009183E" w:rsidRPr="00287DFB" w:rsidRDefault="0009183E" w:rsidP="0009183E">
      <w:pPr>
        <w:jc w:val="both"/>
        <w:rPr>
          <w:rFonts w:eastAsia="Calibri"/>
          <w:sz w:val="20"/>
          <w:szCs w:val="20"/>
          <w:lang w:val="es-MX"/>
        </w:rPr>
      </w:pPr>
      <w:r w:rsidRPr="00287DFB">
        <w:rPr>
          <w:sz w:val="20"/>
          <w:szCs w:val="20"/>
        </w:rPr>
        <w:t xml:space="preserve">Ahora bien, por medio de la Comunicación “A” 7133, se dispusieron nuevas condiciones: </w:t>
      </w:r>
      <w:r w:rsidRPr="00287DFB">
        <w:rPr>
          <w:bCs/>
          <w:sz w:val="20"/>
          <w:szCs w:val="20"/>
          <w:lang w:val="es-MX"/>
        </w:rPr>
        <w:t>(i)</w:t>
      </w:r>
      <w:r w:rsidRPr="00287DFB">
        <w:rPr>
          <w:sz w:val="20"/>
          <w:szCs w:val="20"/>
        </w:rPr>
        <w:t xml:space="preserve"> </w:t>
      </w:r>
      <w:r w:rsidRPr="00287DFB">
        <w:rPr>
          <w:rFonts w:eastAsia="Calibri"/>
          <w:bCs/>
          <w:sz w:val="20"/>
          <w:szCs w:val="20"/>
          <w:lang w:val="es-MX"/>
        </w:rPr>
        <w:t>Precancelaciones en el marco de la Comunicación “A” 7106</w:t>
      </w:r>
      <w:r w:rsidRPr="00287DFB">
        <w:rPr>
          <w:rFonts w:eastAsia="Calibri"/>
          <w:sz w:val="20"/>
          <w:szCs w:val="20"/>
        </w:rPr>
        <w:t xml:space="preserve">, </w:t>
      </w:r>
      <w:r w:rsidRPr="00287DFB">
        <w:rPr>
          <w:rFonts w:eastAsia="Calibri"/>
          <w:sz w:val="20"/>
          <w:szCs w:val="20"/>
          <w:lang w:val="es-MX"/>
        </w:rPr>
        <w:t xml:space="preserve">aplicable exclusivamente para precancelaciones de endeudamientos externos financieros que están siendo refinanciados, según lo previsto en el punto 7 de la Comunicación </w:t>
      </w:r>
      <w:r w:rsidRPr="00287DFB">
        <w:rPr>
          <w:rFonts w:eastAsia="Calibri"/>
          <w:sz w:val="20"/>
          <w:szCs w:val="20"/>
        </w:rPr>
        <w:t>“</w:t>
      </w:r>
      <w:r w:rsidRPr="00287DFB">
        <w:rPr>
          <w:rFonts w:eastAsia="Calibri"/>
          <w:sz w:val="20"/>
          <w:szCs w:val="20"/>
          <w:lang w:val="es-MX"/>
        </w:rPr>
        <w:t>A</w:t>
      </w:r>
      <w:r w:rsidRPr="00287DFB">
        <w:rPr>
          <w:rFonts w:eastAsia="Calibri"/>
          <w:sz w:val="20"/>
          <w:szCs w:val="20"/>
        </w:rPr>
        <w:t>”</w:t>
      </w:r>
      <w:r w:rsidRPr="00287DFB">
        <w:rPr>
          <w:rFonts w:eastAsia="Calibri"/>
          <w:sz w:val="20"/>
          <w:szCs w:val="20"/>
          <w:lang w:val="es-MX"/>
        </w:rPr>
        <w:t xml:space="preserve"> 7106</w:t>
      </w:r>
      <w:r w:rsidRPr="00287DFB">
        <w:rPr>
          <w:rFonts w:eastAsia="Calibri"/>
          <w:sz w:val="20"/>
          <w:szCs w:val="20"/>
        </w:rPr>
        <w:t xml:space="preserve">, permitiendo </w:t>
      </w:r>
      <w:r w:rsidRPr="00287DFB">
        <w:rPr>
          <w:rFonts w:eastAsia="Calibri"/>
          <w:sz w:val="20"/>
          <w:szCs w:val="20"/>
          <w:lang w:val="es-MX"/>
        </w:rPr>
        <w:t xml:space="preserve">el acceso al </w:t>
      </w:r>
      <w:r w:rsidRPr="00287DFB">
        <w:rPr>
          <w:rFonts w:eastAsia="Calibri"/>
          <w:sz w:val="20"/>
          <w:szCs w:val="20"/>
        </w:rPr>
        <w:t>MLC</w:t>
      </w:r>
      <w:r w:rsidRPr="00287DFB">
        <w:rPr>
          <w:rFonts w:eastAsia="Calibri"/>
          <w:sz w:val="20"/>
          <w:szCs w:val="20"/>
          <w:lang w:val="es-MX"/>
        </w:rPr>
        <w:t xml:space="preserve"> con hasta 30 días corridos de anticipación al vencimiento pertinente, cuando la precancelación se concreta:</w:t>
      </w:r>
      <w:r w:rsidRPr="00287DFB">
        <w:rPr>
          <w:rFonts w:eastAsia="Calibri"/>
          <w:sz w:val="20"/>
          <w:szCs w:val="20"/>
        </w:rPr>
        <w:t xml:space="preserve"> (a) </w:t>
      </w:r>
      <w:r w:rsidRPr="00287DFB">
        <w:rPr>
          <w:rFonts w:eastAsia="Calibri"/>
          <w:sz w:val="20"/>
          <w:szCs w:val="20"/>
          <w:lang w:val="es-MX"/>
        </w:rPr>
        <w:t>En el marco del referido tipo de proceso de refinanciación de deuda;</w:t>
      </w:r>
      <w:r w:rsidRPr="00287DFB">
        <w:rPr>
          <w:rFonts w:eastAsia="Calibri"/>
          <w:sz w:val="20"/>
          <w:szCs w:val="20"/>
        </w:rPr>
        <w:t xml:space="preserve"> (b) l</w:t>
      </w:r>
      <w:r w:rsidRPr="00287DFB">
        <w:rPr>
          <w:rFonts w:eastAsia="Calibri"/>
          <w:sz w:val="20"/>
          <w:szCs w:val="20"/>
          <w:lang w:val="es-MX"/>
        </w:rPr>
        <w:t xml:space="preserve">os intereses a pagar no superan la suma de intereses devengada bajo la deuda que está siendo refinanciada, hasta la fecha de su cierre; y </w:t>
      </w:r>
      <w:r w:rsidRPr="00287DFB">
        <w:rPr>
          <w:rFonts w:eastAsia="Calibri"/>
          <w:sz w:val="20"/>
          <w:szCs w:val="20"/>
        </w:rPr>
        <w:t>(c) e</w:t>
      </w:r>
      <w:r w:rsidRPr="00287DFB">
        <w:rPr>
          <w:rFonts w:eastAsia="Calibri"/>
          <w:sz w:val="20"/>
          <w:szCs w:val="20"/>
          <w:lang w:val="es-MX"/>
        </w:rPr>
        <w:t xml:space="preserve">l monto acumulado de los vencimientos de capital del nuevo endeudamiento no exceden </w:t>
      </w:r>
      <w:r w:rsidRPr="00287DFB">
        <w:rPr>
          <w:rFonts w:eastAsia="Calibri"/>
          <w:sz w:val="20"/>
          <w:szCs w:val="20"/>
        </w:rPr>
        <w:t>“</w:t>
      </w:r>
      <w:r w:rsidRPr="00287DFB">
        <w:rPr>
          <w:rFonts w:eastAsia="Calibri"/>
          <w:sz w:val="20"/>
          <w:szCs w:val="20"/>
          <w:lang w:val="es-MX"/>
        </w:rPr>
        <w:t xml:space="preserve">el </w:t>
      </w:r>
      <w:r w:rsidRPr="00287DFB">
        <w:rPr>
          <w:rFonts w:eastAsia="Calibri"/>
          <w:i/>
          <w:iCs/>
          <w:sz w:val="20"/>
          <w:szCs w:val="20"/>
          <w:lang w:val="es-MX"/>
        </w:rPr>
        <w:t>monto que hubieran acumulado los vencimientos de capital de la deuda refinanciada</w:t>
      </w:r>
      <w:r w:rsidRPr="00287DFB">
        <w:rPr>
          <w:rFonts w:eastAsia="Calibri"/>
          <w:sz w:val="20"/>
          <w:szCs w:val="20"/>
        </w:rPr>
        <w:t xml:space="preserve">”; </w:t>
      </w:r>
      <w:r w:rsidRPr="00287DFB">
        <w:rPr>
          <w:rFonts w:eastAsia="Calibri"/>
          <w:bCs/>
          <w:sz w:val="20"/>
          <w:szCs w:val="20"/>
          <w:lang w:val="es-MX"/>
        </w:rPr>
        <w:t>(ii)</w:t>
      </w:r>
      <w:r w:rsidRPr="00287DFB">
        <w:rPr>
          <w:rFonts w:eastAsia="Calibri"/>
          <w:sz w:val="20"/>
          <w:szCs w:val="20"/>
        </w:rPr>
        <w:t xml:space="preserve"> </w:t>
      </w:r>
      <w:r w:rsidRPr="00287DFB">
        <w:rPr>
          <w:rFonts w:eastAsia="Calibri"/>
          <w:bCs/>
          <w:sz w:val="20"/>
          <w:szCs w:val="20"/>
          <w:lang w:val="es-MX"/>
        </w:rPr>
        <w:t>Precancelaciones en el marco de procesos de canje de títulos</w:t>
      </w:r>
      <w:r w:rsidRPr="00287DFB">
        <w:rPr>
          <w:rFonts w:eastAsia="Calibri"/>
          <w:sz w:val="20"/>
          <w:szCs w:val="20"/>
        </w:rPr>
        <w:t xml:space="preserve">, por medio del cual </w:t>
      </w:r>
      <w:r w:rsidRPr="00287DFB">
        <w:rPr>
          <w:rFonts w:eastAsia="Calibri"/>
          <w:sz w:val="20"/>
          <w:szCs w:val="20"/>
          <w:lang w:val="es-MX"/>
        </w:rPr>
        <w:t>se permite comprar moneda extranjera para concretar pagos anticipados de intereses de endeudamientos financieros con el exterior o de títulos locales denominados en moneda extranjera, cuando esto se enmarque en un proceso de canje de títulos, y se cumpla con las siguientes condiciones:</w:t>
      </w:r>
      <w:r w:rsidRPr="00287DFB">
        <w:rPr>
          <w:rFonts w:eastAsia="Calibri"/>
          <w:sz w:val="20"/>
          <w:szCs w:val="20"/>
        </w:rPr>
        <w:t xml:space="preserve"> (a) l</w:t>
      </w:r>
      <w:r w:rsidRPr="00287DFB">
        <w:rPr>
          <w:rFonts w:eastAsia="Calibri"/>
          <w:sz w:val="20"/>
          <w:szCs w:val="20"/>
          <w:lang w:val="es-MX"/>
        </w:rPr>
        <w:t>os intereses a pagar no superen la suma de intereses devengada bajo la deuda que está siendo refinanciada, hasta la fecha de cierre del canje;</w:t>
      </w:r>
      <w:r w:rsidRPr="00287DFB">
        <w:rPr>
          <w:rFonts w:eastAsia="Calibri"/>
          <w:sz w:val="20"/>
          <w:szCs w:val="20"/>
        </w:rPr>
        <w:t xml:space="preserve"> (b) l</w:t>
      </w:r>
      <w:r w:rsidRPr="00287DFB">
        <w:rPr>
          <w:rFonts w:eastAsia="Calibri"/>
          <w:sz w:val="20"/>
          <w:szCs w:val="20"/>
          <w:lang w:val="es-MX"/>
        </w:rPr>
        <w:t>a vida promedio de los nuevos títulos de deuda es mayor a la vida promedio remanente del título canjeado; y</w:t>
      </w:r>
      <w:r w:rsidRPr="00287DFB">
        <w:rPr>
          <w:rFonts w:eastAsia="Calibri"/>
          <w:sz w:val="20"/>
          <w:szCs w:val="20"/>
        </w:rPr>
        <w:t xml:space="preserve"> (c) e</w:t>
      </w:r>
      <w:r w:rsidRPr="00287DFB">
        <w:rPr>
          <w:rFonts w:eastAsia="Calibri"/>
          <w:sz w:val="20"/>
          <w:szCs w:val="20"/>
          <w:lang w:val="es-MX"/>
        </w:rPr>
        <w:t xml:space="preserve">l monto acumulado de los vencimientos de capital de los nuevos títulos no supera </w:t>
      </w:r>
      <w:r w:rsidRPr="00287DFB">
        <w:rPr>
          <w:rFonts w:eastAsia="Calibri"/>
          <w:sz w:val="20"/>
          <w:szCs w:val="20"/>
        </w:rPr>
        <w:t>“</w:t>
      </w:r>
      <w:r w:rsidRPr="00287DFB">
        <w:rPr>
          <w:rFonts w:eastAsia="Calibri"/>
          <w:i/>
          <w:iCs/>
          <w:sz w:val="20"/>
          <w:szCs w:val="20"/>
          <w:lang w:val="es-MX"/>
        </w:rPr>
        <w:t>el monto que hubieran acumulado los vencimientos de capital del título canjeado</w:t>
      </w:r>
      <w:r w:rsidRPr="00287DFB">
        <w:rPr>
          <w:rFonts w:eastAsia="Calibri"/>
          <w:sz w:val="20"/>
          <w:szCs w:val="20"/>
        </w:rPr>
        <w:t>”</w:t>
      </w:r>
      <w:r w:rsidRPr="00287DFB">
        <w:rPr>
          <w:rFonts w:eastAsia="Calibri"/>
          <w:sz w:val="20"/>
          <w:szCs w:val="20"/>
          <w:lang w:val="es-MX"/>
        </w:rPr>
        <w:t>.</w:t>
      </w:r>
    </w:p>
    <w:p w14:paraId="76D686D3" w14:textId="77777777" w:rsidR="0009183E" w:rsidRPr="00287DFB" w:rsidRDefault="0009183E" w:rsidP="0009183E">
      <w:pPr>
        <w:jc w:val="both"/>
        <w:rPr>
          <w:rFonts w:eastAsia="Calibri"/>
          <w:i/>
          <w:sz w:val="20"/>
          <w:szCs w:val="20"/>
        </w:rPr>
      </w:pPr>
    </w:p>
    <w:p w14:paraId="1EFF3315" w14:textId="0E20E80C" w:rsidR="0009183E" w:rsidRPr="00287DFB" w:rsidRDefault="0009183E" w:rsidP="0009183E">
      <w:pPr>
        <w:jc w:val="both"/>
        <w:rPr>
          <w:rFonts w:eastAsia="Calibri"/>
          <w:i/>
          <w:sz w:val="20"/>
          <w:szCs w:val="20"/>
        </w:rPr>
      </w:pPr>
      <w:r w:rsidRPr="00287DFB">
        <w:rPr>
          <w:rFonts w:eastAsia="Calibri"/>
          <w:i/>
          <w:sz w:val="20"/>
          <w:szCs w:val="20"/>
        </w:rPr>
        <w:t>Pago de importaciones</w:t>
      </w:r>
      <w:r w:rsidR="00C922F9">
        <w:rPr>
          <w:rFonts w:eastAsia="Calibri"/>
          <w:i/>
          <w:sz w:val="20"/>
          <w:szCs w:val="20"/>
        </w:rPr>
        <w:t xml:space="preserve"> de bienes</w:t>
      </w:r>
    </w:p>
    <w:p w14:paraId="3F576BCB" w14:textId="77777777" w:rsidR="0009183E" w:rsidRPr="00287DFB" w:rsidRDefault="0009183E" w:rsidP="0009183E">
      <w:pPr>
        <w:jc w:val="both"/>
        <w:rPr>
          <w:i/>
          <w:sz w:val="20"/>
          <w:szCs w:val="20"/>
        </w:rPr>
      </w:pPr>
    </w:p>
    <w:p w14:paraId="17CF294F" w14:textId="77777777" w:rsidR="0009183E" w:rsidRPr="00287DFB" w:rsidDel="00B30ED6" w:rsidRDefault="0009183E" w:rsidP="0009183E">
      <w:pPr>
        <w:jc w:val="both"/>
        <w:rPr>
          <w:rFonts w:eastAsia="Calibri"/>
          <w:iCs/>
          <w:sz w:val="20"/>
          <w:szCs w:val="20"/>
        </w:rPr>
      </w:pPr>
      <w:r w:rsidRPr="00287DFB" w:rsidDel="00B30ED6">
        <w:rPr>
          <w:rFonts w:eastAsia="Calibri"/>
          <w:sz w:val="20"/>
          <w:szCs w:val="20"/>
        </w:rPr>
        <w:t xml:space="preserve">Las </w:t>
      </w:r>
      <w:r w:rsidRPr="00287DFB" w:rsidDel="00B30ED6">
        <w:rPr>
          <w:rFonts w:eastAsia="Calibri"/>
          <w:iCs/>
          <w:sz w:val="20"/>
          <w:szCs w:val="20"/>
        </w:rPr>
        <w:t xml:space="preserve">entidades podrán dar acceso al </w:t>
      </w:r>
      <w:r w:rsidRPr="00287DFB">
        <w:rPr>
          <w:rFonts w:eastAsia="Calibri"/>
          <w:iCs/>
          <w:sz w:val="20"/>
          <w:szCs w:val="20"/>
        </w:rPr>
        <w:t>MLC</w:t>
      </w:r>
      <w:r w:rsidRPr="00287DFB" w:rsidDel="00B30ED6">
        <w:rPr>
          <w:rFonts w:eastAsia="Calibri"/>
          <w:iCs/>
          <w:sz w:val="20"/>
          <w:szCs w:val="20"/>
        </w:rPr>
        <w:t xml:space="preserve"> para realizar pagos al exterior por importaciones argentinas de bienes y otras compras de bienes cuando se reúnan las condiciones especificadas por el BCRA.</w:t>
      </w:r>
      <w:r w:rsidRPr="00287DFB" w:rsidDel="00B30ED6">
        <w:rPr>
          <w:sz w:val="20"/>
          <w:szCs w:val="20"/>
        </w:rPr>
        <w:t xml:space="preserve"> </w:t>
      </w:r>
      <w:r w:rsidRPr="00287DFB" w:rsidDel="00B30ED6">
        <w:rPr>
          <w:rFonts w:eastAsia="Calibri"/>
          <w:iCs/>
          <w:sz w:val="20"/>
          <w:szCs w:val="20"/>
        </w:rPr>
        <w:t>Las entidades financieras podrán adicionalmente acceder al MLC para hacer frente a sus obligaciones con el exterior por garantías o avales otorgados con relación a operaciones de importaciones argentinas de bienes, como para la cancelación de líneas de crédito del exterior que fueron aplicadas a la financiación de importaciones argentinas de bienes.</w:t>
      </w:r>
    </w:p>
    <w:p w14:paraId="2137DF4F" w14:textId="77777777" w:rsidR="0009183E" w:rsidRPr="00287DFB" w:rsidRDefault="0009183E" w:rsidP="0009183E">
      <w:pPr>
        <w:jc w:val="both"/>
        <w:rPr>
          <w:rFonts w:eastAsia="Calibri"/>
          <w:i/>
          <w:sz w:val="20"/>
          <w:szCs w:val="20"/>
        </w:rPr>
      </w:pPr>
    </w:p>
    <w:p w14:paraId="777E92DE" w14:textId="5C1AAD35" w:rsidR="0009183E" w:rsidRPr="00287DFB" w:rsidRDefault="0009183E" w:rsidP="0009183E">
      <w:pPr>
        <w:jc w:val="both"/>
        <w:rPr>
          <w:sz w:val="20"/>
          <w:szCs w:val="20"/>
        </w:rPr>
      </w:pPr>
      <w:r w:rsidRPr="00287DFB">
        <w:rPr>
          <w:sz w:val="20"/>
          <w:szCs w:val="20"/>
        </w:rPr>
        <w:t xml:space="preserve">Se establece el requisito de conformidad previa del BCRA para el acceso al </w:t>
      </w:r>
      <w:r w:rsidRPr="00287DFB">
        <w:rPr>
          <w:rFonts w:eastAsia="Calibri"/>
          <w:sz w:val="20"/>
          <w:szCs w:val="20"/>
        </w:rPr>
        <w:t>MLC</w:t>
      </w:r>
      <w:r w:rsidRPr="00287DFB">
        <w:rPr>
          <w:sz w:val="20"/>
          <w:szCs w:val="20"/>
        </w:rPr>
        <w:t xml:space="preserve"> para la precancelación de deuda por importaciones de bienes y servicios.</w:t>
      </w:r>
      <w:r w:rsidRPr="00287DFB">
        <w:rPr>
          <w:rFonts w:eastAsia="Calibri"/>
          <w:sz w:val="20"/>
          <w:szCs w:val="20"/>
        </w:rPr>
        <w:t xml:space="preserve"> </w:t>
      </w:r>
    </w:p>
    <w:p w14:paraId="4DD53F31" w14:textId="77777777" w:rsidR="0009183E" w:rsidRPr="00287DFB" w:rsidRDefault="0009183E" w:rsidP="0009183E">
      <w:pPr>
        <w:jc w:val="both"/>
        <w:rPr>
          <w:rFonts w:eastAsia="Calibri"/>
          <w:sz w:val="20"/>
          <w:szCs w:val="20"/>
        </w:rPr>
      </w:pPr>
    </w:p>
    <w:p w14:paraId="08E60E0D" w14:textId="6D3617CF" w:rsidR="0009183E" w:rsidRPr="00287DFB" w:rsidRDefault="0009183E" w:rsidP="0009183E">
      <w:pPr>
        <w:jc w:val="both"/>
        <w:rPr>
          <w:rFonts w:eastAsia="Calibri"/>
          <w:sz w:val="20"/>
          <w:szCs w:val="20"/>
        </w:rPr>
      </w:pPr>
      <w:r w:rsidRPr="00287DFB">
        <w:rPr>
          <w:rFonts w:eastAsia="Calibri"/>
          <w:sz w:val="20"/>
          <w:szCs w:val="20"/>
        </w:rPr>
        <w:t>Asimismo, por medio de la Comunicación “A” 7030, conforme fuera posteriormente ampliada y/o modificada</w:t>
      </w:r>
      <w:r w:rsidR="00425573">
        <w:rPr>
          <w:rFonts w:eastAsia="Calibri"/>
          <w:sz w:val="20"/>
          <w:szCs w:val="20"/>
        </w:rPr>
        <w:t xml:space="preserve"> (última modificación impuesta por la Comunicación “A” 7193)</w:t>
      </w:r>
      <w:r w:rsidRPr="00287DFB">
        <w:rPr>
          <w:rFonts w:eastAsia="Calibri"/>
          <w:sz w:val="20"/>
          <w:szCs w:val="20"/>
        </w:rPr>
        <w:t>, se dispuso, hasta el 31.</w:t>
      </w:r>
      <w:r w:rsidR="00425573">
        <w:rPr>
          <w:rFonts w:eastAsia="Calibri"/>
          <w:sz w:val="20"/>
          <w:szCs w:val="20"/>
        </w:rPr>
        <w:t>03</w:t>
      </w:r>
      <w:r w:rsidRPr="00287DFB">
        <w:rPr>
          <w:rFonts w:eastAsia="Calibri"/>
          <w:sz w:val="20"/>
          <w:szCs w:val="20"/>
        </w:rPr>
        <w:t>.</w:t>
      </w:r>
      <w:r w:rsidR="00425573">
        <w:rPr>
          <w:rFonts w:eastAsia="Calibri"/>
          <w:sz w:val="20"/>
          <w:szCs w:val="20"/>
        </w:rPr>
        <w:t>2021</w:t>
      </w:r>
      <w:r w:rsidRPr="00287DFB">
        <w:rPr>
          <w:rFonts w:eastAsia="Calibri"/>
          <w:sz w:val="20"/>
          <w:szCs w:val="20"/>
        </w:rPr>
        <w:t xml:space="preserve">, que para el acceso al MLC para la realización de pagos de importaciones de bienes (códigos de concepto </w:t>
      </w:r>
      <w:r w:rsidR="00425573" w:rsidRPr="00425573">
        <w:rPr>
          <w:rFonts w:eastAsia="Calibri"/>
          <w:sz w:val="20"/>
          <w:szCs w:val="20"/>
        </w:rPr>
        <w:t>B05, B06, B07, B10, B12, B13, B15 y B16</w:t>
      </w:r>
      <w:r w:rsidRPr="00287DFB">
        <w:rPr>
          <w:rFonts w:eastAsia="Calibri"/>
          <w:sz w:val="20"/>
          <w:szCs w:val="20"/>
        </w:rPr>
        <w:t>) o la cancelación de principal de deudas originadas en la importación de bienes (código de concepto P13), se deberá contar con la conformidad previa del BCRA excepto que se verifique la existencia de las excepciones allí dispuestas.</w:t>
      </w:r>
    </w:p>
    <w:p w14:paraId="7CB5B4A1" w14:textId="77777777" w:rsidR="0009183E" w:rsidRPr="00287DFB" w:rsidRDefault="0009183E" w:rsidP="0009183E">
      <w:pPr>
        <w:jc w:val="both"/>
        <w:rPr>
          <w:rFonts w:eastAsia="Calibri"/>
          <w:sz w:val="20"/>
          <w:szCs w:val="20"/>
        </w:rPr>
      </w:pPr>
    </w:p>
    <w:p w14:paraId="19893B3F" w14:textId="5E1EC332" w:rsidR="00425573" w:rsidRPr="005D7257" w:rsidRDefault="0009183E" w:rsidP="005D7257">
      <w:pPr>
        <w:jc w:val="both"/>
        <w:rPr>
          <w:rFonts w:eastAsia="Calibri"/>
          <w:i/>
          <w:iCs/>
          <w:sz w:val="20"/>
          <w:szCs w:val="20"/>
        </w:rPr>
      </w:pPr>
      <w:r w:rsidRPr="00287DFB">
        <w:rPr>
          <w:rFonts w:eastAsia="Calibri"/>
          <w:sz w:val="20"/>
          <w:szCs w:val="20"/>
        </w:rPr>
        <w:t>Por último, por medio de la Comunicación “A” 7123 se dispuso una ampliación del monto por el cual se puede acceder al MLC para pagar operaciones de importación de bienes, equivalente a la mitad del monto que, a partir del 2.10.2020, “</w:t>
      </w:r>
      <w:r w:rsidRPr="00287DFB">
        <w:rPr>
          <w:rFonts w:eastAsia="Calibri"/>
          <w:i/>
          <w:iCs/>
          <w:sz w:val="20"/>
          <w:szCs w:val="20"/>
        </w:rPr>
        <w:t>el importador ingrese y liquide en el MLC en concepto de anticipos o prefinanciaciones de exportaciones desde el exterior</w:t>
      </w:r>
      <w:r w:rsidRPr="00287DFB">
        <w:rPr>
          <w:rFonts w:eastAsia="Calibri"/>
          <w:sz w:val="20"/>
          <w:szCs w:val="20"/>
        </w:rPr>
        <w:t>” cuya cancelación fue pactada con plazos no inferiores a 180 días.</w:t>
      </w:r>
      <w:r w:rsidR="00425573">
        <w:rPr>
          <w:rFonts w:eastAsia="Calibri"/>
          <w:sz w:val="20"/>
          <w:szCs w:val="20"/>
        </w:rPr>
        <w:t xml:space="preserve"> Asimismo, por medio de la Comunicación “A” 7193 se dispuso lo siguiente: “e</w:t>
      </w:r>
      <w:r w:rsidR="00425573" w:rsidRPr="005D7257">
        <w:rPr>
          <w:rFonts w:eastAsia="Calibri"/>
          <w:i/>
          <w:iCs/>
          <w:sz w:val="20"/>
          <w:szCs w:val="20"/>
        </w:rPr>
        <w:t>n el caso de operaciones liquidadas a partir del 04.01.2021, también se admitirá el acceso al mercado de cambios por el restante 50% en la medida que la parte adicional corresponda a pagos anticipados de bienes de capital, debiendo la entidad contar con la documentación que le permita establecer que los bienes abonados corresponden a posiciones arancelarias clasificadas como BK (Bien de Capital) en la Nomenclatura Común del MERCOSUR (Decreto N° 690/02 y complementarias)”</w:t>
      </w:r>
    </w:p>
    <w:p w14:paraId="53BC3109" w14:textId="77777777" w:rsidR="0009183E" w:rsidRPr="00287DFB" w:rsidRDefault="0009183E" w:rsidP="0009183E">
      <w:pPr>
        <w:jc w:val="both"/>
        <w:rPr>
          <w:rFonts w:eastAsia="Calibri"/>
          <w:sz w:val="20"/>
          <w:szCs w:val="20"/>
        </w:rPr>
      </w:pPr>
    </w:p>
    <w:p w14:paraId="75B1FBFC" w14:textId="77777777" w:rsidR="0009183E" w:rsidRPr="00287DFB" w:rsidRDefault="0009183E" w:rsidP="0009183E">
      <w:pPr>
        <w:jc w:val="both"/>
        <w:rPr>
          <w:i/>
          <w:iCs/>
          <w:sz w:val="20"/>
          <w:szCs w:val="20"/>
        </w:rPr>
      </w:pPr>
      <w:r w:rsidRPr="00287DFB">
        <w:rPr>
          <w:i/>
          <w:iCs/>
          <w:sz w:val="20"/>
          <w:szCs w:val="20"/>
        </w:rPr>
        <w:t>Conformidad previa para pagos con empresas vinculadas del exterior (con excepciones)</w:t>
      </w:r>
    </w:p>
    <w:p w14:paraId="481CEAF5" w14:textId="77777777" w:rsidR="0009183E" w:rsidRPr="00287DFB" w:rsidRDefault="0009183E" w:rsidP="0009183E">
      <w:pPr>
        <w:jc w:val="both"/>
        <w:rPr>
          <w:rFonts w:eastAsia="Calibri"/>
          <w:i/>
          <w:sz w:val="20"/>
          <w:szCs w:val="20"/>
        </w:rPr>
      </w:pPr>
    </w:p>
    <w:p w14:paraId="186E8EF3" w14:textId="77777777" w:rsidR="0009183E" w:rsidRPr="00287DFB" w:rsidRDefault="0009183E" w:rsidP="0009183E">
      <w:pPr>
        <w:jc w:val="both"/>
        <w:rPr>
          <w:sz w:val="20"/>
          <w:szCs w:val="20"/>
        </w:rPr>
      </w:pPr>
      <w:r w:rsidRPr="00287DFB">
        <w:rPr>
          <w:sz w:val="20"/>
          <w:szCs w:val="20"/>
        </w:rPr>
        <w:t xml:space="preserve">Se establece el requisito de conformidad previa del BCRA para el acceso al </w:t>
      </w:r>
      <w:r w:rsidRPr="00287DFB">
        <w:rPr>
          <w:rFonts w:eastAsia="Calibri"/>
          <w:sz w:val="20"/>
          <w:szCs w:val="20"/>
        </w:rPr>
        <w:t>MLC</w:t>
      </w:r>
      <w:r w:rsidRPr="00287DFB">
        <w:rPr>
          <w:sz w:val="20"/>
          <w:szCs w:val="20"/>
        </w:rPr>
        <w:t xml:space="preserve"> para el pago de servicios con empresas vinculadas del exterior, excepto para las emisoras de tarjetas por los giros por turismo y viajes</w:t>
      </w:r>
      <w:r w:rsidRPr="00287DFB">
        <w:rPr>
          <w:rFonts w:eastAsia="Calibri"/>
          <w:sz w:val="20"/>
          <w:szCs w:val="20"/>
        </w:rPr>
        <w:t>,</w:t>
      </w:r>
      <w:r w:rsidRPr="00287DFB">
        <w:rPr>
          <w:sz w:val="20"/>
          <w:szCs w:val="20"/>
        </w:rPr>
        <w:t xml:space="preserve"> agentes locales que recauden en el país los fondos correspondientes a servicios prestados por no residentes a residentes</w:t>
      </w:r>
      <w:r w:rsidRPr="00287DFB">
        <w:rPr>
          <w:rFonts w:eastAsia="Calibri"/>
          <w:sz w:val="20"/>
          <w:szCs w:val="20"/>
        </w:rPr>
        <w:t>,</w:t>
      </w:r>
      <w:r w:rsidRPr="00287DFB">
        <w:rPr>
          <w:sz w:val="20"/>
          <w:szCs w:val="20"/>
        </w:rPr>
        <w:t xml:space="preserve"> las entidades por los gastos que abonen a entidades del exterior por su operatoria habitual</w:t>
      </w:r>
      <w:r w:rsidRPr="00287DFB">
        <w:rPr>
          <w:rFonts w:eastAsia="Calibri"/>
          <w:sz w:val="20"/>
          <w:szCs w:val="20"/>
        </w:rPr>
        <w:t>,</w:t>
      </w:r>
      <w:r w:rsidRPr="00287DFB">
        <w:rPr>
          <w:sz w:val="20"/>
          <w:szCs w:val="20"/>
        </w:rPr>
        <w:t xml:space="preserve"> transferencias al exterior en concepto de pagos de primas de reaseguros en el exterior</w:t>
      </w:r>
      <w:r w:rsidRPr="00287DFB">
        <w:rPr>
          <w:rFonts w:eastAsia="Calibri"/>
          <w:sz w:val="20"/>
          <w:szCs w:val="20"/>
        </w:rPr>
        <w:t>, y transferencias que realicen las empresas de asistencia al viajero por los pagos de siniestros de cobertura de salud originados en servicios prestados en el exterior por terceros a sus clientes residentes</w:t>
      </w:r>
      <w:r w:rsidRPr="00287DFB">
        <w:rPr>
          <w:sz w:val="20"/>
          <w:szCs w:val="20"/>
        </w:rPr>
        <w:t>.</w:t>
      </w:r>
    </w:p>
    <w:p w14:paraId="646EC0DD" w14:textId="77777777" w:rsidR="0009183E" w:rsidRPr="00287DFB" w:rsidRDefault="0009183E" w:rsidP="0009183E">
      <w:pPr>
        <w:jc w:val="both"/>
        <w:rPr>
          <w:rFonts w:eastAsia="Calibri"/>
          <w:sz w:val="20"/>
          <w:szCs w:val="20"/>
        </w:rPr>
      </w:pPr>
    </w:p>
    <w:p w14:paraId="07E9CE28" w14:textId="549E1470" w:rsidR="0009183E" w:rsidRPr="00287DFB" w:rsidRDefault="0009183E" w:rsidP="0009183E">
      <w:pPr>
        <w:jc w:val="both"/>
        <w:rPr>
          <w:rFonts w:eastAsia="Calibri"/>
          <w:sz w:val="20"/>
          <w:szCs w:val="20"/>
        </w:rPr>
      </w:pPr>
      <w:r w:rsidRPr="00287DFB">
        <w:rPr>
          <w:rFonts w:eastAsia="Calibri"/>
          <w:sz w:val="20"/>
          <w:szCs w:val="20"/>
        </w:rPr>
        <w:t>Por otro lado, hasta el 31.</w:t>
      </w:r>
      <w:r w:rsidR="00425573">
        <w:rPr>
          <w:rFonts w:eastAsia="Calibri"/>
          <w:sz w:val="20"/>
          <w:szCs w:val="20"/>
        </w:rPr>
        <w:t>03</w:t>
      </w:r>
      <w:r w:rsidRPr="00287DFB">
        <w:rPr>
          <w:rFonts w:eastAsia="Calibri"/>
          <w:sz w:val="20"/>
          <w:szCs w:val="20"/>
        </w:rPr>
        <w:t>.2</w:t>
      </w:r>
      <w:r w:rsidR="00425573">
        <w:rPr>
          <w:rFonts w:eastAsia="Calibri"/>
          <w:sz w:val="20"/>
          <w:szCs w:val="20"/>
        </w:rPr>
        <w:t>1</w:t>
      </w:r>
      <w:r w:rsidRPr="00287DFB">
        <w:rPr>
          <w:rFonts w:eastAsia="Calibri"/>
          <w:sz w:val="20"/>
          <w:szCs w:val="20"/>
        </w:rPr>
        <w:t xml:space="preserve"> los pagos de capital por endeudamientos con entidades vinculadas se encuentran restringidos de acceder al MLC, salvo que se cuente con un permiso previo del BCRA, salvo que se cumplan las condiciones establecidas en la Comunicación “A” 7</w:t>
      </w:r>
      <w:r w:rsidRPr="00287DFB">
        <w:rPr>
          <w:sz w:val="20"/>
          <w:szCs w:val="20"/>
        </w:rPr>
        <w:t>123 ya desarrolladas.</w:t>
      </w:r>
      <w:r w:rsidR="00C922F9">
        <w:rPr>
          <w:sz w:val="20"/>
          <w:szCs w:val="20"/>
        </w:rPr>
        <w:t xml:space="preserve"> </w:t>
      </w:r>
      <w:r w:rsidR="00C922F9" w:rsidRPr="00287DFB">
        <w:rPr>
          <w:sz w:val="20"/>
          <w:szCs w:val="20"/>
        </w:rPr>
        <w:t>Respecto a la definición de vinculación, el Texto Ordenado de Exterior y Cambios efectúa un reenvío a lo dispuesto en el punto 1.2.2 del Texto Ordenado de “</w:t>
      </w:r>
      <w:r w:rsidR="00C922F9" w:rsidRPr="00287DFB">
        <w:rPr>
          <w:i/>
          <w:sz w:val="20"/>
          <w:szCs w:val="20"/>
        </w:rPr>
        <w:t>Grandes exposiciones al riesgo de crédito</w:t>
      </w:r>
      <w:r w:rsidR="00C922F9" w:rsidRPr="00287DFB">
        <w:rPr>
          <w:sz w:val="20"/>
          <w:szCs w:val="20"/>
        </w:rPr>
        <w:t>”.</w:t>
      </w:r>
    </w:p>
    <w:p w14:paraId="2F968F47" w14:textId="77777777" w:rsidR="0009183E" w:rsidRPr="00287DFB" w:rsidRDefault="0009183E" w:rsidP="0009183E">
      <w:pPr>
        <w:jc w:val="both"/>
        <w:rPr>
          <w:rFonts w:eastAsia="Calibri"/>
          <w:sz w:val="20"/>
          <w:szCs w:val="20"/>
        </w:rPr>
      </w:pPr>
    </w:p>
    <w:p w14:paraId="3E0359DB" w14:textId="77777777" w:rsidR="0009183E" w:rsidRPr="00287DFB" w:rsidRDefault="0009183E" w:rsidP="0009183E">
      <w:pPr>
        <w:jc w:val="both"/>
        <w:rPr>
          <w:i/>
          <w:iCs/>
          <w:sz w:val="20"/>
          <w:szCs w:val="20"/>
        </w:rPr>
      </w:pPr>
      <w:r w:rsidRPr="00287DFB">
        <w:rPr>
          <w:i/>
          <w:iCs/>
          <w:sz w:val="20"/>
          <w:szCs w:val="20"/>
        </w:rPr>
        <w:t>Operaciones de canje y arbitraje</w:t>
      </w:r>
    </w:p>
    <w:p w14:paraId="219AEFD7" w14:textId="77777777" w:rsidR="0009183E" w:rsidRPr="00287DFB" w:rsidRDefault="0009183E" w:rsidP="0009183E">
      <w:pPr>
        <w:jc w:val="both"/>
        <w:rPr>
          <w:rFonts w:eastAsia="Calibri"/>
          <w:i/>
          <w:sz w:val="20"/>
          <w:szCs w:val="20"/>
        </w:rPr>
      </w:pPr>
    </w:p>
    <w:p w14:paraId="4FEFD74F" w14:textId="77777777" w:rsidR="0009183E" w:rsidRPr="00287DFB" w:rsidRDefault="0009183E" w:rsidP="0009183E">
      <w:pPr>
        <w:jc w:val="both"/>
        <w:rPr>
          <w:sz w:val="20"/>
          <w:szCs w:val="20"/>
        </w:rPr>
      </w:pPr>
      <w:r w:rsidRPr="00287DFB">
        <w:rPr>
          <w:sz w:val="20"/>
          <w:szCs w:val="20"/>
        </w:rPr>
        <w:t>Las operaciones de canje y arbitraje podrán realizarse con clientes sin la conformidad previa del BCRA en la medida que de instrumentarse como operaciones individuales pasando por pesos puedan realizarse sin dicha conformidad de acuerdo con las normas de la presente.</w:t>
      </w:r>
      <w:r w:rsidRPr="00287DFB">
        <w:rPr>
          <w:rFonts w:eastAsia="Calibri"/>
          <w:sz w:val="20"/>
          <w:szCs w:val="20"/>
        </w:rPr>
        <w:t xml:space="preserve"> </w:t>
      </w:r>
      <w:r w:rsidRPr="00287DFB">
        <w:rPr>
          <w:sz w:val="20"/>
          <w:szCs w:val="20"/>
        </w:rPr>
        <w:t>Se aclara que: (i) la transferencia de divisas de las personas humanas desde sus cuentas locales en moneda extranjera a cuentas propias en el exterior se puede efectuar sin restricciones; (ii) los canjes y arbitrajes que impliquen ingresos de divisas por operaciones no alcanzadas por la obligación</w:t>
      </w:r>
      <w:r w:rsidRPr="00287DFB">
        <w:rPr>
          <w:sz w:val="20"/>
          <w:szCs w:val="20"/>
          <w:lang w:val="es-ES_tradnl"/>
        </w:rPr>
        <w:t xml:space="preserve"> de liquidaci</w:t>
      </w:r>
      <w:r w:rsidRPr="00287DFB">
        <w:rPr>
          <w:sz w:val="20"/>
          <w:szCs w:val="20"/>
        </w:rPr>
        <w:t xml:space="preserve">ón en el </w:t>
      </w:r>
      <w:r w:rsidRPr="00287DFB">
        <w:rPr>
          <w:rFonts w:eastAsia="Calibri"/>
          <w:sz w:val="20"/>
          <w:szCs w:val="20"/>
        </w:rPr>
        <w:t>MLC</w:t>
      </w:r>
      <w:r w:rsidRPr="00287DFB">
        <w:rPr>
          <w:sz w:val="20"/>
          <w:szCs w:val="20"/>
        </w:rPr>
        <w:t xml:space="preserve"> pueden ser realizadas sin restricciones.</w:t>
      </w:r>
      <w:r w:rsidRPr="00287DFB">
        <w:rPr>
          <w:rFonts w:eastAsia="Calibri"/>
          <w:sz w:val="20"/>
          <w:szCs w:val="20"/>
        </w:rPr>
        <w:t xml:space="preserve"> Las</w:t>
      </w:r>
      <w:r w:rsidRPr="00287DFB">
        <w:rPr>
          <w:sz w:val="20"/>
          <w:szCs w:val="20"/>
        </w:rPr>
        <w:t xml:space="preserve"> operaciones de canje y arbitraje podrán realizarse con clientes sin la conformidad previa del BCRA en la medida que de instrumentarse como operaciones individuales pasando por pesos, puedan realizarse sin dicha conformidad, también resulta de aplicación a las centrales locales de depósito colectivo de valores por los fondos percibidos en moneda extranjera por los servicios de capital y renta de títulos en moneda extranjera abonados en el país.</w:t>
      </w:r>
    </w:p>
    <w:p w14:paraId="3F23C120" w14:textId="77777777" w:rsidR="0009183E" w:rsidRPr="00287DFB" w:rsidRDefault="0009183E" w:rsidP="0009183E">
      <w:pPr>
        <w:jc w:val="both"/>
        <w:rPr>
          <w:rFonts w:eastAsia="Calibri"/>
          <w:sz w:val="20"/>
          <w:szCs w:val="20"/>
        </w:rPr>
      </w:pPr>
    </w:p>
    <w:p w14:paraId="59B4B0C8" w14:textId="77777777" w:rsidR="0009183E" w:rsidRPr="00287DFB" w:rsidRDefault="0009183E" w:rsidP="0009183E">
      <w:pPr>
        <w:jc w:val="both"/>
        <w:rPr>
          <w:i/>
          <w:iCs/>
          <w:sz w:val="20"/>
          <w:szCs w:val="20"/>
        </w:rPr>
      </w:pPr>
      <w:r w:rsidRPr="00287DFB">
        <w:rPr>
          <w:i/>
          <w:iCs/>
          <w:sz w:val="20"/>
          <w:szCs w:val="20"/>
        </w:rPr>
        <w:t>Operación de títulos en el mercado secundario por entidades autorizadas</w:t>
      </w:r>
    </w:p>
    <w:p w14:paraId="03EEBF6D" w14:textId="77777777" w:rsidR="0009183E" w:rsidRPr="00287DFB" w:rsidRDefault="0009183E" w:rsidP="0009183E">
      <w:pPr>
        <w:jc w:val="both"/>
        <w:rPr>
          <w:rFonts w:eastAsia="Calibri"/>
          <w:i/>
          <w:sz w:val="20"/>
          <w:szCs w:val="20"/>
        </w:rPr>
      </w:pPr>
    </w:p>
    <w:p w14:paraId="7932791C" w14:textId="77777777" w:rsidR="0009183E" w:rsidRPr="00287DFB" w:rsidRDefault="0009183E" w:rsidP="0009183E">
      <w:pPr>
        <w:jc w:val="both"/>
        <w:rPr>
          <w:sz w:val="20"/>
          <w:szCs w:val="20"/>
        </w:rPr>
      </w:pPr>
      <w:r w:rsidRPr="00287DFB">
        <w:rPr>
          <w:sz w:val="20"/>
          <w:szCs w:val="20"/>
        </w:rPr>
        <w:t>Las entidades autorizadas a operar en cambios no podrán comprar con liquidación en moneda extranjera títulos valores en el mercado secundario ni utilizar tenencias de su posición general de cambios para pagos a proveedores locales.</w:t>
      </w:r>
    </w:p>
    <w:p w14:paraId="205D1013" w14:textId="77777777" w:rsidR="0009183E" w:rsidRPr="00287DFB" w:rsidRDefault="0009183E" w:rsidP="0009183E">
      <w:pPr>
        <w:jc w:val="both"/>
        <w:rPr>
          <w:rFonts w:eastAsia="Calibri"/>
          <w:sz w:val="20"/>
          <w:szCs w:val="20"/>
        </w:rPr>
      </w:pPr>
    </w:p>
    <w:p w14:paraId="2D3E67C5" w14:textId="77777777" w:rsidR="0009183E" w:rsidRPr="00287DFB" w:rsidRDefault="0009183E" w:rsidP="0009183E">
      <w:pPr>
        <w:jc w:val="both"/>
        <w:rPr>
          <w:rFonts w:eastAsia="Calibri"/>
          <w:sz w:val="20"/>
          <w:szCs w:val="20"/>
        </w:rPr>
      </w:pPr>
      <w:r w:rsidRPr="00287DFB">
        <w:rPr>
          <w:rFonts w:eastAsia="Calibri"/>
          <w:sz w:val="20"/>
          <w:szCs w:val="20"/>
        </w:rPr>
        <w:t>Por último, recientemente a través de la Comunicación “A” 6978 (conforme fuera modificada por la Comunicación “A” 6991) el Banco Central dispuso que, a partir del 17.04.2020, las entidades financieras no podrán realizar operaciones de caución bursátil tomadoras ni colocadoras.</w:t>
      </w:r>
    </w:p>
    <w:p w14:paraId="4E1FB341" w14:textId="77777777" w:rsidR="0009183E" w:rsidRPr="00287DFB" w:rsidRDefault="0009183E" w:rsidP="0009183E">
      <w:pPr>
        <w:jc w:val="both"/>
        <w:rPr>
          <w:rFonts w:eastAsia="Calibri"/>
          <w:sz w:val="20"/>
          <w:szCs w:val="20"/>
        </w:rPr>
      </w:pPr>
    </w:p>
    <w:p w14:paraId="312C916A" w14:textId="77777777" w:rsidR="0009183E" w:rsidRPr="00287DFB" w:rsidRDefault="0009183E" w:rsidP="0009183E">
      <w:pPr>
        <w:jc w:val="both"/>
        <w:rPr>
          <w:i/>
          <w:iCs/>
          <w:sz w:val="20"/>
          <w:szCs w:val="20"/>
        </w:rPr>
      </w:pPr>
      <w:r w:rsidRPr="00287DFB">
        <w:rPr>
          <w:i/>
          <w:iCs/>
          <w:sz w:val="20"/>
          <w:szCs w:val="20"/>
        </w:rPr>
        <w:t>Casas y agencias de cambio – Tenencia de moneda extranjera</w:t>
      </w:r>
    </w:p>
    <w:p w14:paraId="15D37051" w14:textId="77777777" w:rsidR="0009183E" w:rsidRPr="00287DFB" w:rsidRDefault="0009183E" w:rsidP="0009183E">
      <w:pPr>
        <w:jc w:val="both"/>
        <w:rPr>
          <w:rFonts w:eastAsia="Calibri"/>
          <w:i/>
          <w:sz w:val="20"/>
          <w:szCs w:val="20"/>
        </w:rPr>
      </w:pPr>
    </w:p>
    <w:p w14:paraId="6B88A0F9" w14:textId="77777777" w:rsidR="0009183E" w:rsidRPr="00287DFB" w:rsidRDefault="0009183E" w:rsidP="0009183E">
      <w:pPr>
        <w:jc w:val="both"/>
        <w:rPr>
          <w:sz w:val="20"/>
          <w:szCs w:val="20"/>
        </w:rPr>
      </w:pPr>
      <w:r w:rsidRPr="00287DFB">
        <w:rPr>
          <w:sz w:val="20"/>
          <w:szCs w:val="20"/>
        </w:rPr>
        <w:t>Las Casas y Agencias de Cambio no podrán incrementar, sin conformidad previa del BCRA, sus tenencias en moneda extranjera respecto al promedio de sus tenencias de agosto de 2019 o el stock al cierre del día anterior a la entrada en vigencia de la presente, el máximo de los dos.</w:t>
      </w:r>
      <w:r w:rsidRPr="00287DFB">
        <w:rPr>
          <w:rFonts w:eastAsia="Calibri"/>
          <w:sz w:val="20"/>
          <w:szCs w:val="20"/>
        </w:rPr>
        <w:t xml:space="preserve"> </w:t>
      </w:r>
      <w:r w:rsidRPr="00287DFB">
        <w:rPr>
          <w:sz w:val="20"/>
          <w:szCs w:val="20"/>
        </w:rPr>
        <w:t xml:space="preserve">Se dispone que las autorizaciones otorgadas a casas y agencias de cambio antes del 01.09.19 que no inicien actividades antes del 30.09.19, caducarán a partir de esta </w:t>
      </w:r>
      <w:r w:rsidRPr="00287DFB">
        <w:rPr>
          <w:sz w:val="20"/>
          <w:szCs w:val="20"/>
          <w:lang w:val="es-ES_tradnl"/>
        </w:rPr>
        <w:t>última fecha, procedié</w:t>
      </w:r>
      <w:r w:rsidRPr="00287DFB">
        <w:rPr>
          <w:sz w:val="20"/>
          <w:szCs w:val="20"/>
        </w:rPr>
        <w:t>ndose a darlas de baja del registro correspondiente. Asimismo, se dispone que las casas y agencias de cambios inscriptas antes del 01.09.19 y que no hubieran operado hasta esa fecha, a los efectos de determinar la posibilidad de incrementar sin conformidad previa del BCRA sus tenencias en moneda extranjera respecto del promedio de sus tenencias de agosto de 2019, o el stock al cierre del día anterior a la entrada en vigencia de la Comunicación “A” 6770, el máximo de los dos, deberán considerar las tenencias de moneda extranjera registradas al inicio del día en que comiencen su operatoria.</w:t>
      </w:r>
    </w:p>
    <w:p w14:paraId="73947095" w14:textId="77777777" w:rsidR="0009183E" w:rsidRPr="00287DFB" w:rsidRDefault="0009183E" w:rsidP="0009183E">
      <w:pPr>
        <w:jc w:val="both"/>
        <w:rPr>
          <w:rFonts w:eastAsia="Calibri"/>
          <w:sz w:val="20"/>
          <w:szCs w:val="20"/>
        </w:rPr>
      </w:pPr>
    </w:p>
    <w:p w14:paraId="20AFF559" w14:textId="77777777" w:rsidR="0009183E" w:rsidRPr="00287DFB" w:rsidRDefault="0009183E" w:rsidP="0009183E">
      <w:pPr>
        <w:jc w:val="both"/>
        <w:rPr>
          <w:i/>
          <w:iCs/>
          <w:sz w:val="20"/>
          <w:szCs w:val="20"/>
        </w:rPr>
      </w:pPr>
      <w:r w:rsidRPr="00287DFB">
        <w:rPr>
          <w:i/>
          <w:iCs/>
          <w:sz w:val="20"/>
          <w:szCs w:val="20"/>
        </w:rPr>
        <w:t>Boletos de compra y venta de Cambio</w:t>
      </w:r>
    </w:p>
    <w:p w14:paraId="19641C7E" w14:textId="77777777" w:rsidR="0009183E" w:rsidRPr="00287DFB" w:rsidRDefault="0009183E" w:rsidP="0009183E">
      <w:pPr>
        <w:jc w:val="both"/>
        <w:rPr>
          <w:rFonts w:eastAsia="Calibri"/>
          <w:i/>
          <w:sz w:val="20"/>
          <w:szCs w:val="20"/>
        </w:rPr>
      </w:pPr>
    </w:p>
    <w:p w14:paraId="30A5DA5A" w14:textId="77777777" w:rsidR="0009183E" w:rsidRPr="00287DFB" w:rsidRDefault="0009183E" w:rsidP="0009183E">
      <w:pPr>
        <w:jc w:val="both"/>
        <w:rPr>
          <w:sz w:val="20"/>
          <w:szCs w:val="20"/>
        </w:rPr>
      </w:pPr>
      <w:r w:rsidRPr="00287DFB">
        <w:rPr>
          <w:sz w:val="20"/>
          <w:szCs w:val="20"/>
        </w:rPr>
        <w:t>Por cada operación de cambio, se debe realizar un boleto de compra o venta de cambio, según corresponda. En el boleto de cambio debe constar el carácter de declaración jurada del ordenante de la operación de cambio sobre todos los datos contenidos en el mismo, incluyendo el concepto de la operación y el cumplimiento de los límites y requisitos establecidos</w:t>
      </w:r>
      <w:r w:rsidRPr="00287DFB">
        <w:rPr>
          <w:rFonts w:eastAsia="Calibri"/>
          <w:sz w:val="20"/>
          <w:szCs w:val="20"/>
        </w:rPr>
        <w:t>.</w:t>
      </w:r>
      <w:r w:rsidRPr="00287DFB">
        <w:rPr>
          <w:sz w:val="20"/>
          <w:szCs w:val="20"/>
        </w:rPr>
        <w:t xml:space="preserve"> La entidad interviniente deberá constatar la razonabilidad de la operación y el cumplimiento de los lí</w:t>
      </w:r>
      <w:r w:rsidRPr="00287DFB">
        <w:rPr>
          <w:sz w:val="20"/>
          <w:szCs w:val="20"/>
          <w:lang w:val="es-ES_tradnl"/>
        </w:rPr>
        <w:t>mites.</w:t>
      </w:r>
      <w:r w:rsidRPr="00287DFB">
        <w:rPr>
          <w:rFonts w:eastAsia="Calibri"/>
          <w:sz w:val="20"/>
          <w:szCs w:val="20"/>
        </w:rPr>
        <w:t xml:space="preserve"> </w:t>
      </w:r>
      <w:r w:rsidRPr="00287DFB">
        <w:rPr>
          <w:sz w:val="20"/>
          <w:szCs w:val="20"/>
        </w:rPr>
        <w:t>En los boletos de compra y de venta de moneda extranjera, debe constar la firma del cliente que realiza la operación de cambio, quien debe presentar documento de identificación admitido para operar con entidades financieras de acuerdo al punto 5.4.1 del Texto Ordenado de “</w:t>
      </w:r>
      <w:r w:rsidRPr="00287DFB">
        <w:rPr>
          <w:i/>
          <w:sz w:val="20"/>
          <w:szCs w:val="20"/>
        </w:rPr>
        <w:t>Exterior y Cambios</w:t>
      </w:r>
      <w:r w:rsidRPr="00287DFB">
        <w:rPr>
          <w:sz w:val="20"/>
          <w:szCs w:val="20"/>
        </w:rPr>
        <w:t>”.</w:t>
      </w:r>
      <w:r w:rsidRPr="00287DFB">
        <w:rPr>
          <w:rFonts w:eastAsia="Calibri"/>
          <w:sz w:val="20"/>
          <w:szCs w:val="20"/>
        </w:rPr>
        <w:t xml:space="preserve"> </w:t>
      </w:r>
      <w:r w:rsidRPr="00287DFB">
        <w:rPr>
          <w:sz w:val="20"/>
          <w:szCs w:val="20"/>
        </w:rPr>
        <w:t>En el caso de operaciones por canales electrónicos y/o firma electrónica o digital, se aplica el punto 5.4.2 del referido Texto Ordenado.</w:t>
      </w:r>
    </w:p>
    <w:p w14:paraId="65B67A98" w14:textId="77777777" w:rsidR="0009183E" w:rsidRPr="00287DFB" w:rsidRDefault="0009183E" w:rsidP="0009183E">
      <w:pPr>
        <w:jc w:val="both"/>
        <w:rPr>
          <w:sz w:val="20"/>
          <w:szCs w:val="20"/>
        </w:rPr>
      </w:pPr>
    </w:p>
    <w:p w14:paraId="248A197F" w14:textId="77777777" w:rsidR="0009183E" w:rsidRPr="00287DFB" w:rsidRDefault="0009183E" w:rsidP="0009183E">
      <w:pPr>
        <w:jc w:val="both"/>
        <w:rPr>
          <w:sz w:val="20"/>
          <w:szCs w:val="20"/>
        </w:rPr>
      </w:pPr>
      <w:r w:rsidRPr="00287DFB">
        <w:rPr>
          <w:sz w:val="20"/>
          <w:szCs w:val="20"/>
        </w:rPr>
        <w:t>Asimismo, conforme lo dispuesto por la Comunicación “A” 7106, las entidades deberán adoptar las medidas necesarias para que todos los accesos al MLC desde el 01.09.2020 por parte de personas humanas por los consumos en el exterior con tarjeta de débito con débito a su cuenta en pesos y las compras de moneda extranjera para la cancelación de financiaciones otorgadas por las entidades financieras locales por los consumos en moneda extranjera efectuados mediante tarjetas de crédito, queden registradas con el correspondiente boleto de cambio a nombre del cliente en el Régimen Informativo de Operaciones de Cambios antes del 28.09.2020.</w:t>
      </w:r>
    </w:p>
    <w:p w14:paraId="6100F5C6" w14:textId="77777777" w:rsidR="0009183E" w:rsidRPr="00287DFB" w:rsidRDefault="0009183E" w:rsidP="0009183E">
      <w:pPr>
        <w:jc w:val="both"/>
        <w:rPr>
          <w:rFonts w:eastAsia="Calibri"/>
          <w:sz w:val="20"/>
          <w:szCs w:val="20"/>
        </w:rPr>
      </w:pPr>
    </w:p>
    <w:p w14:paraId="7CE1A88F" w14:textId="77777777" w:rsidR="0009183E" w:rsidRPr="00287DFB" w:rsidRDefault="0009183E" w:rsidP="0009183E">
      <w:pPr>
        <w:jc w:val="both"/>
        <w:rPr>
          <w:i/>
          <w:sz w:val="20"/>
          <w:szCs w:val="20"/>
        </w:rPr>
      </w:pPr>
      <w:r w:rsidRPr="00287DFB">
        <w:rPr>
          <w:i/>
          <w:sz w:val="20"/>
          <w:szCs w:val="20"/>
        </w:rPr>
        <w:t>Requisitos previos para el acceso para pago de deudas financieras o comerciales y para pago anticipado de importaciones</w:t>
      </w:r>
    </w:p>
    <w:p w14:paraId="780C6AE9" w14:textId="77777777" w:rsidR="0009183E" w:rsidRPr="00287DFB" w:rsidRDefault="0009183E" w:rsidP="0009183E">
      <w:pPr>
        <w:jc w:val="both"/>
        <w:rPr>
          <w:rFonts w:eastAsia="Calibri"/>
          <w:sz w:val="20"/>
          <w:szCs w:val="20"/>
        </w:rPr>
      </w:pPr>
    </w:p>
    <w:p w14:paraId="0F6E5B51" w14:textId="77777777" w:rsidR="0009183E" w:rsidRPr="00287DFB" w:rsidRDefault="0009183E" w:rsidP="0009183E">
      <w:pPr>
        <w:jc w:val="both"/>
        <w:rPr>
          <w:sz w:val="20"/>
          <w:szCs w:val="20"/>
        </w:rPr>
      </w:pPr>
      <w:r w:rsidRPr="00287DFB">
        <w:rPr>
          <w:sz w:val="20"/>
          <w:szCs w:val="20"/>
        </w:rPr>
        <w:t xml:space="preserve">En el caso de acceso al </w:t>
      </w:r>
      <w:r w:rsidRPr="00287DFB">
        <w:rPr>
          <w:rFonts w:eastAsia="Calibri"/>
          <w:sz w:val="20"/>
          <w:szCs w:val="20"/>
        </w:rPr>
        <w:t>MLC</w:t>
      </w:r>
      <w:r w:rsidRPr="00287DFB">
        <w:rPr>
          <w:sz w:val="20"/>
          <w:szCs w:val="20"/>
        </w:rPr>
        <w:t xml:space="preserve"> para el pago de deudas financieras o comerciales con el exterior deberá demostrarse, en caso de corresponder, que la operación se encuentra declarada en la última presentación vencida del Relevamiento de activos y pasivos externos. En el caso de pagos anticipados de importaciones, </w:t>
      </w:r>
      <w:r w:rsidRPr="00287DFB">
        <w:rPr>
          <w:rFonts w:eastAsia="Calibri"/>
          <w:sz w:val="20"/>
          <w:szCs w:val="20"/>
        </w:rPr>
        <w:t>se</w:t>
      </w:r>
      <w:r w:rsidRPr="00287DFB">
        <w:rPr>
          <w:sz w:val="20"/>
          <w:szCs w:val="20"/>
        </w:rPr>
        <w:t xml:space="preserve"> establece que deberá presentarse la documentación respaldatoria por la cual se deberá demostrar el registro de ingreso aduanero de los bienes dentro de los 90 días corridos desde su acceso al </w:t>
      </w:r>
      <w:r w:rsidRPr="00287DFB">
        <w:rPr>
          <w:rFonts w:eastAsia="Calibri"/>
          <w:sz w:val="20"/>
          <w:szCs w:val="20"/>
        </w:rPr>
        <w:t>MLC</w:t>
      </w:r>
      <w:r w:rsidRPr="00287DFB">
        <w:rPr>
          <w:sz w:val="20"/>
          <w:szCs w:val="20"/>
        </w:rPr>
        <w:t xml:space="preserve"> el caso de los pagos anticipados de importaciones a proveedores no vinculados con el importador y la conformidad previa del BCRA para los pagos anticipados de importaciones a proveedores vinculados con el importador.</w:t>
      </w:r>
    </w:p>
    <w:p w14:paraId="17B1F0D8" w14:textId="77777777" w:rsidR="0009183E" w:rsidRPr="00287DFB" w:rsidRDefault="0009183E" w:rsidP="0009183E">
      <w:pPr>
        <w:jc w:val="both"/>
        <w:rPr>
          <w:rFonts w:eastAsia="Calibri"/>
          <w:i/>
          <w:iCs/>
          <w:sz w:val="20"/>
          <w:szCs w:val="20"/>
        </w:rPr>
      </w:pPr>
    </w:p>
    <w:p w14:paraId="20714DB6" w14:textId="77777777" w:rsidR="0009183E" w:rsidRPr="00287DFB" w:rsidRDefault="0009183E" w:rsidP="0009183E">
      <w:pPr>
        <w:jc w:val="both"/>
        <w:rPr>
          <w:i/>
          <w:iCs/>
          <w:sz w:val="20"/>
          <w:szCs w:val="20"/>
        </w:rPr>
      </w:pPr>
      <w:r w:rsidRPr="00287DFB">
        <w:rPr>
          <w:i/>
          <w:iCs/>
          <w:sz w:val="20"/>
          <w:szCs w:val="20"/>
        </w:rPr>
        <w:t>Entidades Autorizadas</w:t>
      </w:r>
    </w:p>
    <w:p w14:paraId="35BEFE48" w14:textId="77777777" w:rsidR="0009183E" w:rsidRPr="00287DFB" w:rsidRDefault="0009183E" w:rsidP="0009183E">
      <w:pPr>
        <w:jc w:val="both"/>
        <w:rPr>
          <w:rFonts w:eastAsia="Calibri"/>
          <w:i/>
          <w:sz w:val="20"/>
          <w:szCs w:val="20"/>
        </w:rPr>
      </w:pPr>
    </w:p>
    <w:p w14:paraId="7B2DEEB6" w14:textId="77777777" w:rsidR="0009183E" w:rsidRPr="00287DFB" w:rsidRDefault="0009183E" w:rsidP="0009183E">
      <w:pPr>
        <w:jc w:val="both"/>
        <w:rPr>
          <w:sz w:val="20"/>
          <w:szCs w:val="20"/>
        </w:rPr>
      </w:pPr>
      <w:r w:rsidRPr="00287DFB">
        <w:rPr>
          <w:sz w:val="20"/>
          <w:szCs w:val="20"/>
        </w:rPr>
        <w:t xml:space="preserve">Las distintas presentaciones que realicen los clientes por operaciones a cursar en el </w:t>
      </w:r>
      <w:r w:rsidRPr="00287DFB">
        <w:rPr>
          <w:rFonts w:eastAsia="Calibri"/>
          <w:sz w:val="20"/>
          <w:szCs w:val="20"/>
        </w:rPr>
        <w:t>MLC</w:t>
      </w:r>
      <w:r w:rsidRPr="00287DFB">
        <w:rPr>
          <w:sz w:val="20"/>
          <w:szCs w:val="20"/>
        </w:rPr>
        <w:t xml:space="preserve"> deberán indefectiblemente cursarse a través de una entidad que esté autorizada a cursar el tipo de operación contenida en la consulta o pedido de conformidad.</w:t>
      </w:r>
    </w:p>
    <w:p w14:paraId="2C2BC52A" w14:textId="77777777" w:rsidR="0009183E" w:rsidRPr="00287DFB" w:rsidRDefault="0009183E" w:rsidP="0009183E">
      <w:pPr>
        <w:jc w:val="both"/>
        <w:rPr>
          <w:rFonts w:eastAsia="Calibri"/>
          <w:sz w:val="20"/>
          <w:szCs w:val="20"/>
        </w:rPr>
      </w:pPr>
    </w:p>
    <w:p w14:paraId="26379847" w14:textId="77777777" w:rsidR="0009183E" w:rsidRPr="00287DFB" w:rsidRDefault="0009183E" w:rsidP="0009183E">
      <w:pPr>
        <w:jc w:val="both"/>
        <w:rPr>
          <w:i/>
          <w:iCs/>
          <w:sz w:val="20"/>
          <w:szCs w:val="20"/>
        </w:rPr>
      </w:pPr>
      <w:r w:rsidRPr="00287DFB">
        <w:rPr>
          <w:i/>
          <w:iCs/>
          <w:sz w:val="20"/>
          <w:szCs w:val="20"/>
        </w:rPr>
        <w:t>Financiaciones en moneda extranjera otorgadas por entidades financieras locales.</w:t>
      </w:r>
    </w:p>
    <w:p w14:paraId="3DD9A23A" w14:textId="77777777" w:rsidR="0009183E" w:rsidRPr="00287DFB" w:rsidRDefault="0009183E" w:rsidP="0009183E">
      <w:pPr>
        <w:jc w:val="both"/>
        <w:rPr>
          <w:rFonts w:eastAsia="Calibri"/>
          <w:i/>
          <w:sz w:val="20"/>
          <w:szCs w:val="20"/>
        </w:rPr>
      </w:pPr>
    </w:p>
    <w:p w14:paraId="61315B04" w14:textId="77777777" w:rsidR="0009183E" w:rsidRPr="00287DFB" w:rsidRDefault="0009183E" w:rsidP="0009183E">
      <w:pPr>
        <w:jc w:val="both"/>
        <w:rPr>
          <w:sz w:val="20"/>
          <w:szCs w:val="20"/>
        </w:rPr>
      </w:pPr>
      <w:r w:rsidRPr="00287DFB">
        <w:rPr>
          <w:sz w:val="20"/>
          <w:szCs w:val="20"/>
        </w:rPr>
        <w:t xml:space="preserve">Se establece que las financiaciones que otorguen las entidades financieras en moneda extranjera a clientes del sector privado no financiero deben ser liquidadas en el </w:t>
      </w:r>
      <w:r w:rsidRPr="00287DFB">
        <w:rPr>
          <w:rFonts w:eastAsia="Calibri"/>
          <w:sz w:val="20"/>
          <w:szCs w:val="20"/>
        </w:rPr>
        <w:t>MLC</w:t>
      </w:r>
      <w:r w:rsidRPr="00287DFB">
        <w:rPr>
          <w:sz w:val="20"/>
          <w:szCs w:val="20"/>
        </w:rPr>
        <w:t xml:space="preserve"> al momento de su desembolso.</w:t>
      </w:r>
    </w:p>
    <w:p w14:paraId="3D7DA163" w14:textId="77777777" w:rsidR="0009183E" w:rsidRPr="00287DFB" w:rsidRDefault="0009183E" w:rsidP="0009183E">
      <w:pPr>
        <w:jc w:val="both"/>
        <w:rPr>
          <w:rFonts w:eastAsia="Calibri"/>
          <w:sz w:val="20"/>
          <w:szCs w:val="20"/>
        </w:rPr>
      </w:pPr>
    </w:p>
    <w:p w14:paraId="17A53340" w14:textId="77777777" w:rsidR="0009183E" w:rsidRPr="00287DFB" w:rsidRDefault="0009183E" w:rsidP="0009183E">
      <w:pPr>
        <w:jc w:val="both"/>
        <w:rPr>
          <w:i/>
          <w:iCs/>
          <w:sz w:val="20"/>
          <w:szCs w:val="20"/>
        </w:rPr>
      </w:pPr>
      <w:r w:rsidRPr="00287DFB">
        <w:rPr>
          <w:i/>
          <w:iCs/>
          <w:sz w:val="20"/>
          <w:szCs w:val="20"/>
        </w:rPr>
        <w:t xml:space="preserve">Enajenación de activos </w:t>
      </w:r>
      <w:r w:rsidRPr="00287DFB">
        <w:rPr>
          <w:rFonts w:eastAsia="Calibri"/>
          <w:i/>
          <w:iCs/>
          <w:sz w:val="20"/>
          <w:szCs w:val="20"/>
        </w:rPr>
        <w:t xml:space="preserve">no financieros no producidos </w:t>
      </w:r>
      <w:r w:rsidRPr="00287DFB">
        <w:rPr>
          <w:i/>
          <w:iCs/>
          <w:sz w:val="20"/>
          <w:szCs w:val="20"/>
        </w:rPr>
        <w:t>por parte de residentes</w:t>
      </w:r>
    </w:p>
    <w:p w14:paraId="37ABE163" w14:textId="77777777" w:rsidR="0009183E" w:rsidRPr="00287DFB" w:rsidRDefault="0009183E" w:rsidP="0009183E">
      <w:pPr>
        <w:jc w:val="both"/>
        <w:rPr>
          <w:rFonts w:eastAsia="Calibri"/>
          <w:i/>
          <w:sz w:val="20"/>
          <w:szCs w:val="20"/>
        </w:rPr>
      </w:pPr>
    </w:p>
    <w:p w14:paraId="57F26336" w14:textId="77777777" w:rsidR="0009183E" w:rsidRPr="00287DFB" w:rsidRDefault="0009183E" w:rsidP="0009183E">
      <w:pPr>
        <w:jc w:val="both"/>
        <w:rPr>
          <w:sz w:val="20"/>
          <w:szCs w:val="20"/>
        </w:rPr>
      </w:pPr>
      <w:r w:rsidRPr="00287DFB">
        <w:rPr>
          <w:sz w:val="20"/>
          <w:szCs w:val="20"/>
        </w:rPr>
        <w:t xml:space="preserve">Se dispone que la percepción por parte de residentes de montos en moneda extranjera por la enajenación de “activos no financieros no producidos” deberá ingresarse y liquidarse en el </w:t>
      </w:r>
      <w:r w:rsidRPr="00287DFB">
        <w:rPr>
          <w:rFonts w:eastAsia="Calibri"/>
          <w:sz w:val="20"/>
          <w:szCs w:val="20"/>
        </w:rPr>
        <w:t>MLC</w:t>
      </w:r>
      <w:r w:rsidRPr="00287DFB">
        <w:rPr>
          <w:sz w:val="20"/>
          <w:szCs w:val="20"/>
        </w:rPr>
        <w:t xml:space="preserve"> dentro de los 5 días hábiles de la fecha de percepción de los fondos en el país o en el exterior o de su acreditación en cuentas del exterior. </w:t>
      </w:r>
    </w:p>
    <w:p w14:paraId="08D4FD11" w14:textId="77777777" w:rsidR="0009183E" w:rsidRPr="00287DFB" w:rsidRDefault="0009183E" w:rsidP="0009183E">
      <w:pPr>
        <w:jc w:val="both"/>
        <w:rPr>
          <w:rFonts w:eastAsia="Calibri"/>
          <w:sz w:val="20"/>
          <w:szCs w:val="20"/>
        </w:rPr>
      </w:pPr>
    </w:p>
    <w:p w14:paraId="6DFD1E9C" w14:textId="77777777" w:rsidR="0009183E" w:rsidRPr="00287DFB" w:rsidRDefault="0009183E" w:rsidP="0009183E">
      <w:pPr>
        <w:jc w:val="both"/>
        <w:rPr>
          <w:rFonts w:eastAsia="Calibri"/>
          <w:i/>
          <w:sz w:val="20"/>
          <w:szCs w:val="20"/>
        </w:rPr>
      </w:pPr>
      <w:r w:rsidRPr="00287DFB">
        <w:rPr>
          <w:rFonts w:eastAsia="Calibri"/>
          <w:i/>
          <w:iCs/>
          <w:sz w:val="20"/>
          <w:szCs w:val="20"/>
        </w:rPr>
        <w:t xml:space="preserve">Excepción a la obligación de liquidación </w:t>
      </w:r>
    </w:p>
    <w:p w14:paraId="228C31AC" w14:textId="77777777" w:rsidR="0009183E" w:rsidRPr="00287DFB" w:rsidRDefault="0009183E" w:rsidP="0009183E">
      <w:pPr>
        <w:jc w:val="both"/>
        <w:rPr>
          <w:rFonts w:eastAsia="Calibri"/>
          <w:sz w:val="20"/>
          <w:szCs w:val="20"/>
        </w:rPr>
      </w:pPr>
    </w:p>
    <w:p w14:paraId="775A55A5" w14:textId="77777777" w:rsidR="0009183E" w:rsidRPr="00287DFB" w:rsidRDefault="0009183E" w:rsidP="0009183E">
      <w:pPr>
        <w:jc w:val="both"/>
        <w:rPr>
          <w:sz w:val="20"/>
          <w:szCs w:val="20"/>
        </w:rPr>
      </w:pPr>
      <w:r w:rsidRPr="00287DFB">
        <w:rPr>
          <w:rFonts w:eastAsia="Calibri"/>
          <w:sz w:val="20"/>
          <w:szCs w:val="20"/>
        </w:rPr>
        <w:t>Se dispone</w:t>
      </w:r>
      <w:r w:rsidRPr="00287DFB">
        <w:rPr>
          <w:sz w:val="20"/>
          <w:szCs w:val="20"/>
        </w:rPr>
        <w:t xml:space="preserve"> que no resultará exigible la liquidación en el </w:t>
      </w:r>
      <w:r w:rsidRPr="00287DFB">
        <w:rPr>
          <w:rFonts w:eastAsia="Calibri"/>
          <w:sz w:val="20"/>
          <w:szCs w:val="20"/>
        </w:rPr>
        <w:t>MLC</w:t>
      </w:r>
      <w:r w:rsidRPr="00287DFB">
        <w:rPr>
          <w:sz w:val="20"/>
          <w:szCs w:val="20"/>
        </w:rPr>
        <w:t xml:space="preserve"> de las divisas en moneda extranjera que reciban los residentes por exportaciones de bienes y servicios, por la enajenación de activos no financieros no producidos, ni como condición para su repago en los casos de endeudamientos con el exterior ni de emisiones de residentes de títulos de deuda con registro público en el país, en la medida que se cumplan la totalidad de las siguientes condiciones:</w:t>
      </w:r>
      <w:r w:rsidRPr="00287DFB">
        <w:rPr>
          <w:rFonts w:eastAsia="Calibri"/>
          <w:sz w:val="20"/>
          <w:szCs w:val="20"/>
        </w:rPr>
        <w:t xml:space="preserve"> </w:t>
      </w:r>
      <w:r w:rsidRPr="00287DFB">
        <w:rPr>
          <w:rFonts w:eastAsia="Calibri"/>
          <w:b/>
          <w:bCs/>
          <w:sz w:val="20"/>
          <w:szCs w:val="20"/>
        </w:rPr>
        <w:t>(</w:t>
      </w:r>
      <w:r w:rsidRPr="00287DFB">
        <w:rPr>
          <w:b/>
          <w:sz w:val="20"/>
          <w:szCs w:val="20"/>
        </w:rPr>
        <w:t>a)</w:t>
      </w:r>
      <w:r w:rsidRPr="00287DFB">
        <w:rPr>
          <w:sz w:val="20"/>
          <w:szCs w:val="20"/>
        </w:rPr>
        <w:t xml:space="preserve"> Los fondos ingresen al país para su acreditación en cuentas en moneda extranjera de titularidad del cliente en entidades financieras locales</w:t>
      </w:r>
      <w:r w:rsidRPr="00287DFB">
        <w:rPr>
          <w:rFonts w:eastAsia="Calibri"/>
          <w:sz w:val="20"/>
          <w:szCs w:val="20"/>
        </w:rPr>
        <w:t xml:space="preserve">; </w:t>
      </w:r>
      <w:r w:rsidRPr="00287DFB">
        <w:rPr>
          <w:rFonts w:eastAsia="Calibri"/>
          <w:b/>
          <w:bCs/>
          <w:sz w:val="20"/>
          <w:szCs w:val="20"/>
        </w:rPr>
        <w:t>(</w:t>
      </w:r>
      <w:r w:rsidRPr="00287DFB">
        <w:rPr>
          <w:b/>
          <w:sz w:val="20"/>
          <w:szCs w:val="20"/>
        </w:rPr>
        <w:t>b)</w:t>
      </w:r>
      <w:r w:rsidRPr="00287DFB">
        <w:rPr>
          <w:sz w:val="20"/>
          <w:szCs w:val="20"/>
        </w:rPr>
        <w:t xml:space="preserve"> El ingreso se efectúe dentro del plazo para la liquidación de los fondos en el </w:t>
      </w:r>
      <w:r w:rsidRPr="00287DFB">
        <w:rPr>
          <w:rFonts w:eastAsia="Calibri"/>
          <w:sz w:val="20"/>
          <w:szCs w:val="20"/>
        </w:rPr>
        <w:t>MLC</w:t>
      </w:r>
      <w:r w:rsidRPr="00287DFB">
        <w:rPr>
          <w:sz w:val="20"/>
          <w:szCs w:val="20"/>
        </w:rPr>
        <w:t xml:space="preserve"> que pueda ser aplicable a la operación</w:t>
      </w:r>
      <w:r w:rsidRPr="00287DFB">
        <w:rPr>
          <w:rFonts w:eastAsia="Calibri"/>
          <w:sz w:val="20"/>
          <w:szCs w:val="20"/>
        </w:rPr>
        <w:t xml:space="preserve">; </w:t>
      </w:r>
      <w:r w:rsidRPr="00287DFB">
        <w:rPr>
          <w:rFonts w:eastAsia="Calibri"/>
          <w:b/>
          <w:bCs/>
          <w:sz w:val="20"/>
          <w:szCs w:val="20"/>
        </w:rPr>
        <w:t>(</w:t>
      </w:r>
      <w:r w:rsidRPr="00287DFB">
        <w:rPr>
          <w:b/>
          <w:sz w:val="20"/>
          <w:szCs w:val="20"/>
        </w:rPr>
        <w:t>c)</w:t>
      </w:r>
      <w:r w:rsidRPr="00287DFB">
        <w:rPr>
          <w:sz w:val="20"/>
          <w:szCs w:val="20"/>
        </w:rPr>
        <w:t xml:space="preserve"> Los fondos en moneda extranjera se apliquen de manera simultánea a operaciones por las cuales la normativa cambiaria vigente permite el acceso al </w:t>
      </w:r>
      <w:r w:rsidRPr="00287DFB">
        <w:rPr>
          <w:rFonts w:eastAsia="Calibri"/>
          <w:sz w:val="20"/>
          <w:szCs w:val="20"/>
        </w:rPr>
        <w:t>MLC</w:t>
      </w:r>
      <w:r w:rsidRPr="00287DFB">
        <w:rPr>
          <w:sz w:val="20"/>
          <w:szCs w:val="20"/>
        </w:rPr>
        <w:t xml:space="preserve"> contra moneda local, considerando los lí</w:t>
      </w:r>
      <w:r w:rsidRPr="00287DFB">
        <w:rPr>
          <w:sz w:val="20"/>
          <w:szCs w:val="20"/>
          <w:lang w:val="es-ES_tradnl"/>
        </w:rPr>
        <w:t>mites previstos para cada concepto involucrado</w:t>
      </w:r>
      <w:r w:rsidRPr="00287DFB">
        <w:rPr>
          <w:rFonts w:eastAsia="Calibri"/>
          <w:sz w:val="20"/>
          <w:szCs w:val="20"/>
        </w:rPr>
        <w:t xml:space="preserve"> -si</w:t>
      </w:r>
      <w:r w:rsidRPr="00287DFB">
        <w:rPr>
          <w:sz w:val="20"/>
          <w:szCs w:val="20"/>
        </w:rPr>
        <w:t xml:space="preserve"> el ingreso correspondiese a nueva deuda financiera con el exterior y el destino fuese la precancelación de deuda local en moneda extranjera con una entidad financiera, la nueva deuda con el exterior deberá tener una vida promedio mayor a la que se precancela con la entidad local</w:t>
      </w:r>
      <w:r w:rsidRPr="00287DFB">
        <w:rPr>
          <w:rFonts w:eastAsia="Calibri"/>
          <w:sz w:val="20"/>
          <w:szCs w:val="20"/>
        </w:rPr>
        <w:t xml:space="preserve">- y; </w:t>
      </w:r>
      <w:r w:rsidRPr="00287DFB">
        <w:rPr>
          <w:rFonts w:eastAsia="Calibri"/>
          <w:b/>
          <w:bCs/>
          <w:sz w:val="20"/>
          <w:szCs w:val="20"/>
        </w:rPr>
        <w:t>(</w:t>
      </w:r>
      <w:r w:rsidRPr="00287DFB">
        <w:rPr>
          <w:b/>
          <w:sz w:val="20"/>
          <w:szCs w:val="20"/>
        </w:rPr>
        <w:t>d)</w:t>
      </w:r>
      <w:r w:rsidRPr="00287DFB">
        <w:rPr>
          <w:sz w:val="20"/>
          <w:szCs w:val="20"/>
        </w:rPr>
        <w:t xml:space="preserve"> La utilización de este mecanismo resulte neutro en materia fiscal.</w:t>
      </w:r>
    </w:p>
    <w:p w14:paraId="5F9483B1" w14:textId="77777777" w:rsidR="0009183E" w:rsidRPr="00287DFB" w:rsidRDefault="0009183E" w:rsidP="0009183E">
      <w:pPr>
        <w:jc w:val="both"/>
        <w:rPr>
          <w:sz w:val="20"/>
          <w:szCs w:val="20"/>
        </w:rPr>
      </w:pPr>
      <w:r w:rsidRPr="00287DFB">
        <w:rPr>
          <w:sz w:val="20"/>
          <w:szCs w:val="20"/>
        </w:rPr>
        <w:t xml:space="preserve"> </w:t>
      </w:r>
    </w:p>
    <w:p w14:paraId="5F8CF4BE" w14:textId="77777777" w:rsidR="0009183E" w:rsidRPr="00287DFB" w:rsidRDefault="0009183E" w:rsidP="0009183E">
      <w:pPr>
        <w:jc w:val="both"/>
        <w:rPr>
          <w:sz w:val="20"/>
          <w:szCs w:val="20"/>
        </w:rPr>
      </w:pPr>
      <w:r w:rsidRPr="00287DFB">
        <w:rPr>
          <w:sz w:val="20"/>
          <w:szCs w:val="20"/>
        </w:rPr>
        <w:t>A los efectos del registro de estas operaciones se deberán confeccionar dos boletos sin movimiento de pesos, por los conceptos de compra y venta que correspondan, computándose el monto por el cual se utiliza este mecanismo a los efectos de los límites mensuales que pudieran ser aplicables según el caso.</w:t>
      </w:r>
      <w:r w:rsidRPr="00287DFB">
        <w:rPr>
          <w:rFonts w:eastAsia="Calibri"/>
          <w:sz w:val="20"/>
          <w:szCs w:val="20"/>
        </w:rPr>
        <w:t xml:space="preserve"> </w:t>
      </w:r>
      <w:r w:rsidRPr="00287DFB">
        <w:rPr>
          <w:sz w:val="20"/>
          <w:szCs w:val="20"/>
        </w:rPr>
        <w:t>En todos los casos se debe contar con una declaración jurada del cliente en la que deja constancia de tener conocimiento de que los fondos que se aplican bajo esta modalidad serán computados a los efectos del cálculo de los límites que normativamente correspondan al concepto de venta de cambio que corresponda y que no los excede.</w:t>
      </w:r>
      <w:r w:rsidRPr="00287DFB">
        <w:rPr>
          <w:rFonts w:eastAsia="Calibri"/>
          <w:sz w:val="20"/>
          <w:szCs w:val="20"/>
        </w:rPr>
        <w:t xml:space="preserve"> </w:t>
      </w:r>
      <w:r w:rsidRPr="00287DFB">
        <w:rPr>
          <w:sz w:val="20"/>
          <w:szCs w:val="20"/>
        </w:rPr>
        <w:t>La entidad interviniente deberá evaluar la razonabilidad y los requisitos normativos de la operatoria.</w:t>
      </w:r>
    </w:p>
    <w:p w14:paraId="3D95F5E4" w14:textId="77777777" w:rsidR="0009183E" w:rsidRPr="00287DFB" w:rsidRDefault="0009183E" w:rsidP="0009183E">
      <w:pPr>
        <w:jc w:val="both"/>
        <w:rPr>
          <w:sz w:val="20"/>
          <w:szCs w:val="20"/>
        </w:rPr>
      </w:pPr>
    </w:p>
    <w:p w14:paraId="3D06EFA4" w14:textId="77777777" w:rsidR="0009183E" w:rsidRPr="00287DFB" w:rsidRDefault="0009183E" w:rsidP="0009183E">
      <w:pPr>
        <w:jc w:val="both"/>
        <w:rPr>
          <w:rFonts w:eastAsia="Calibri"/>
          <w:i/>
          <w:iCs/>
          <w:sz w:val="20"/>
          <w:szCs w:val="20"/>
          <w:lang w:val="es-MX"/>
        </w:rPr>
      </w:pPr>
      <w:r w:rsidRPr="00287DFB">
        <w:rPr>
          <w:rFonts w:eastAsia="Calibri"/>
          <w:i/>
          <w:iCs/>
          <w:sz w:val="20"/>
          <w:szCs w:val="20"/>
          <w:lang w:val="es-MX"/>
        </w:rPr>
        <w:t>Aplicación en el Exterior de Cobros de Exportaciones de Bienes y Servicios</w:t>
      </w:r>
    </w:p>
    <w:p w14:paraId="4E2428D0" w14:textId="77777777" w:rsidR="0009183E" w:rsidRPr="00287DFB" w:rsidRDefault="0009183E" w:rsidP="0009183E">
      <w:pPr>
        <w:jc w:val="both"/>
        <w:rPr>
          <w:rFonts w:eastAsia="Calibri"/>
          <w:sz w:val="20"/>
          <w:szCs w:val="20"/>
        </w:rPr>
      </w:pPr>
    </w:p>
    <w:p w14:paraId="5C3EA347" w14:textId="77777777" w:rsidR="0009183E" w:rsidRPr="00287DFB" w:rsidRDefault="0009183E" w:rsidP="0009183E">
      <w:pPr>
        <w:jc w:val="both"/>
        <w:rPr>
          <w:rFonts w:eastAsia="Calibri"/>
          <w:sz w:val="20"/>
          <w:szCs w:val="20"/>
        </w:rPr>
      </w:pPr>
      <w:r w:rsidRPr="00287DFB">
        <w:rPr>
          <w:rFonts w:eastAsia="Calibri"/>
          <w:sz w:val="20"/>
          <w:szCs w:val="20"/>
        </w:rPr>
        <w:t>Por medio de la Comunicación “A” 7123, se admite la aplicación de divisas percibidas bajo operaciones de exportación de bienes y servicios, al pago de (i) endeudamientos financieros externos; y (ii) repatriación de inversiones directas de no residentes en empresas que no sean controlantes de entidades financieras.</w:t>
      </w:r>
    </w:p>
    <w:p w14:paraId="6A0AD453" w14:textId="77777777" w:rsidR="0009183E" w:rsidRPr="00287DFB" w:rsidRDefault="0009183E" w:rsidP="0009183E">
      <w:pPr>
        <w:jc w:val="both"/>
        <w:rPr>
          <w:rFonts w:eastAsia="Calibri"/>
          <w:sz w:val="20"/>
          <w:szCs w:val="20"/>
          <w:lang w:val="es-MX"/>
        </w:rPr>
      </w:pPr>
    </w:p>
    <w:p w14:paraId="3C8065D2" w14:textId="77777777" w:rsidR="0009183E" w:rsidRPr="00287DFB" w:rsidRDefault="0009183E" w:rsidP="0009183E">
      <w:pPr>
        <w:jc w:val="both"/>
        <w:rPr>
          <w:rFonts w:eastAsia="Calibri"/>
          <w:sz w:val="20"/>
          <w:szCs w:val="20"/>
        </w:rPr>
      </w:pPr>
      <w:r w:rsidRPr="00287DFB">
        <w:rPr>
          <w:rFonts w:eastAsia="Calibri"/>
          <w:sz w:val="20"/>
          <w:szCs w:val="20"/>
        </w:rPr>
        <w:t>Para poder concretar este tipo de aplicaciones se prevé que los siguientes requisitos sean cumplidos: (i) el endeudamiento externo tenga una vida promedio no inferior a un año; (ii) la repatriación de inversión directa se produzca “</w:t>
      </w:r>
      <w:r w:rsidRPr="00287DFB">
        <w:rPr>
          <w:rFonts w:eastAsia="Calibri"/>
          <w:i/>
          <w:iCs/>
          <w:sz w:val="20"/>
          <w:szCs w:val="20"/>
        </w:rPr>
        <w:t>con posterioridad a la fecha de finalización y puesta en ejecución del proyecto de inversión y, como mínimo, 1 (un) año después del ingreso del aporte de capital en el MLC</w:t>
      </w:r>
      <w:r w:rsidRPr="00287DFB">
        <w:rPr>
          <w:rFonts w:eastAsia="Calibri"/>
          <w:sz w:val="20"/>
          <w:szCs w:val="20"/>
        </w:rPr>
        <w:t>”; (iii) los fondos originalmente desembolsados bajo las operaciones a ser canceladas, hayan sido: (a) destinados a la financiación de proyectos de inversión en el país que cumplan con ciertas características; e (b) ingresados y liquidados en el MLC a partir del 2.10.2020.</w:t>
      </w:r>
    </w:p>
    <w:p w14:paraId="24CEF1D2" w14:textId="77777777" w:rsidR="0009183E" w:rsidRPr="00287DFB" w:rsidRDefault="0009183E" w:rsidP="0009183E">
      <w:pPr>
        <w:jc w:val="both"/>
        <w:rPr>
          <w:rFonts w:eastAsia="Calibri"/>
          <w:sz w:val="20"/>
          <w:szCs w:val="20"/>
          <w:lang w:val="es-MX"/>
        </w:rPr>
      </w:pPr>
    </w:p>
    <w:p w14:paraId="321FD889" w14:textId="77777777" w:rsidR="0009183E" w:rsidRPr="00287DFB" w:rsidRDefault="0009183E" w:rsidP="0009183E">
      <w:pPr>
        <w:jc w:val="both"/>
        <w:rPr>
          <w:rFonts w:eastAsia="Calibri"/>
          <w:sz w:val="20"/>
          <w:szCs w:val="20"/>
          <w:lang w:val="es-MX"/>
        </w:rPr>
      </w:pPr>
      <w:r w:rsidRPr="00287DFB">
        <w:rPr>
          <w:rFonts w:eastAsia="Calibri"/>
          <w:sz w:val="20"/>
          <w:szCs w:val="20"/>
          <w:lang w:val="es-MX"/>
        </w:rPr>
        <w:t>Por otro lado, se establece un régimen de seguimiento y certificación especial para verificar el cumplimiento de estas condiciones.</w:t>
      </w:r>
      <w:r w:rsidRPr="00287DFB">
        <w:rPr>
          <w:rFonts w:eastAsia="Calibri"/>
          <w:sz w:val="20"/>
          <w:szCs w:val="20"/>
        </w:rPr>
        <w:t xml:space="preserve"> Asimismo</w:t>
      </w:r>
      <w:r w:rsidRPr="00287DFB">
        <w:rPr>
          <w:rFonts w:eastAsia="Calibri"/>
          <w:sz w:val="20"/>
          <w:szCs w:val="20"/>
          <w:lang w:val="es-MX"/>
        </w:rPr>
        <w:t>, se prevé la posibilidad de repatriar este mismo tipo inversiones extranjeras directas, siempre que hayan sido concretadas luego del 2</w:t>
      </w:r>
      <w:r w:rsidRPr="00287DFB">
        <w:rPr>
          <w:rFonts w:eastAsia="Calibri"/>
          <w:sz w:val="20"/>
          <w:szCs w:val="20"/>
        </w:rPr>
        <w:t>.10.2020</w:t>
      </w:r>
      <w:r w:rsidRPr="00287DFB">
        <w:rPr>
          <w:rFonts w:eastAsia="Calibri"/>
          <w:sz w:val="20"/>
          <w:szCs w:val="20"/>
          <w:lang w:val="es-MX"/>
        </w:rPr>
        <w:t xml:space="preserve">, sin cumplir con los requisitos de destino de fondos, pero aplicando un plazo superior de permanencia de dos años. </w:t>
      </w:r>
    </w:p>
    <w:p w14:paraId="0AC2D20B" w14:textId="77777777" w:rsidR="0009183E" w:rsidRPr="00287DFB" w:rsidRDefault="0009183E" w:rsidP="0009183E">
      <w:pPr>
        <w:jc w:val="both"/>
        <w:rPr>
          <w:sz w:val="20"/>
          <w:szCs w:val="20"/>
        </w:rPr>
      </w:pPr>
    </w:p>
    <w:p w14:paraId="6F00B467" w14:textId="77777777" w:rsidR="0009183E" w:rsidRPr="00287DFB" w:rsidRDefault="0009183E" w:rsidP="0009183E">
      <w:pPr>
        <w:jc w:val="both"/>
        <w:rPr>
          <w:i/>
          <w:iCs/>
          <w:sz w:val="20"/>
          <w:szCs w:val="20"/>
        </w:rPr>
      </w:pPr>
      <w:r w:rsidRPr="00287DFB">
        <w:rPr>
          <w:i/>
          <w:iCs/>
          <w:sz w:val="20"/>
          <w:szCs w:val="20"/>
        </w:rPr>
        <w:t>Grandes empresas exportadoras.</w:t>
      </w:r>
    </w:p>
    <w:p w14:paraId="0915CD68" w14:textId="77777777" w:rsidR="0009183E" w:rsidRPr="00287DFB" w:rsidRDefault="0009183E" w:rsidP="0009183E">
      <w:pPr>
        <w:jc w:val="both"/>
        <w:rPr>
          <w:sz w:val="20"/>
          <w:szCs w:val="20"/>
        </w:rPr>
      </w:pPr>
    </w:p>
    <w:p w14:paraId="2475B72B" w14:textId="77777777" w:rsidR="0009183E" w:rsidRPr="00287DFB" w:rsidRDefault="0009183E" w:rsidP="0009183E">
      <w:pPr>
        <w:jc w:val="both"/>
        <w:rPr>
          <w:rFonts w:eastAsia="Calibri"/>
          <w:sz w:val="20"/>
          <w:szCs w:val="20"/>
        </w:rPr>
      </w:pPr>
      <w:r w:rsidRPr="00287DFB">
        <w:rPr>
          <w:rFonts w:eastAsia="Calibri"/>
          <w:sz w:val="20"/>
          <w:szCs w:val="20"/>
        </w:rPr>
        <w:t>Por medio de la Comunicación “A” 7104, el BCRA dispuso nuevos límites a los préstamos que las entidades financieras puedan otorgar y desembolsar a “grandes empresas exportadoras”: (i) A los efectos del cálculo del valor de las financiaciones en el mercado local, a partir del cual se considerará que una empresa califica como “grandes empresas exportadoras” (Sección 7 de las normas sobre “Política de crédito”), se deberán considerar también las financiaciones alcanzadas en moneda extranjera, mientras que antes sólo se contabilizaban las financiaciones en pesos; (ii) Las entidades financieras deberán contar con la conformidad previa del BCRA antes de poder desembolsar “nuevas” financiaciones en moneda extranjera a clientes alcanzados por la definición de “grandes empresas exportadoras”; y (iii) Por último, se establece que no se podrán realizar nuevos desembolsos respecto de financiaciones vigentes a los clientes categorizados como “grandes empresas exportadoras” en caso de que se superen los límites previstos en el punto 7.1. de las normas sobre “Política de Crédito”.</w:t>
      </w:r>
    </w:p>
    <w:p w14:paraId="5300C2CA" w14:textId="77777777" w:rsidR="00046975" w:rsidRPr="00287DFB" w:rsidRDefault="00046975" w:rsidP="00046975">
      <w:pPr>
        <w:jc w:val="both"/>
        <w:rPr>
          <w:sz w:val="20"/>
        </w:rPr>
      </w:pPr>
    </w:p>
    <w:bookmarkEnd w:id="36"/>
    <w:p w14:paraId="5F3D94E0" w14:textId="77777777" w:rsidR="00AB153C" w:rsidRPr="00287DFB" w:rsidRDefault="00EF085A" w:rsidP="00B40E00">
      <w:pPr>
        <w:widowControl w:val="0"/>
        <w:jc w:val="both"/>
        <w:rPr>
          <w:b/>
          <w:sz w:val="20"/>
        </w:rPr>
      </w:pPr>
      <w:r w:rsidRPr="00287DFB">
        <w:rPr>
          <w:b/>
          <w:sz w:val="20"/>
        </w:rPr>
        <w:t>e</w:t>
      </w:r>
      <w:r w:rsidR="003D6219" w:rsidRPr="00287DFB">
        <w:rPr>
          <w:b/>
          <w:sz w:val="20"/>
        </w:rPr>
        <w:t>) Carga tributaria</w:t>
      </w:r>
    </w:p>
    <w:p w14:paraId="588538E1" w14:textId="77777777" w:rsidR="00EF085A" w:rsidRPr="00287DFB" w:rsidRDefault="00EF085A" w:rsidP="00BB4AC9">
      <w:pPr>
        <w:widowControl w:val="0"/>
        <w:jc w:val="both"/>
        <w:rPr>
          <w:b/>
          <w:sz w:val="20"/>
        </w:rPr>
      </w:pPr>
    </w:p>
    <w:p w14:paraId="09E3F1F9" w14:textId="77777777" w:rsidR="00060730" w:rsidRPr="00287DFB" w:rsidRDefault="00060730" w:rsidP="00060730">
      <w:pPr>
        <w:keepNext/>
        <w:jc w:val="both"/>
        <w:outlineLvl w:val="2"/>
        <w:rPr>
          <w:b/>
          <w:bCs/>
          <w:i/>
          <w:sz w:val="20"/>
          <w:szCs w:val="20"/>
          <w:lang w:eastAsia="es-ES"/>
        </w:rPr>
      </w:pPr>
      <w:r w:rsidRPr="00287DFB">
        <w:rPr>
          <w:b/>
          <w:bCs/>
          <w:i/>
          <w:sz w:val="20"/>
          <w:szCs w:val="20"/>
          <w:lang w:eastAsia="es-ES"/>
        </w:rPr>
        <w:t>Generalidades</w:t>
      </w:r>
    </w:p>
    <w:p w14:paraId="08C695F5" w14:textId="77777777" w:rsidR="00060730" w:rsidRPr="00287DFB" w:rsidRDefault="00060730" w:rsidP="00060730">
      <w:pPr>
        <w:keepNext/>
        <w:jc w:val="both"/>
        <w:outlineLvl w:val="2"/>
        <w:rPr>
          <w:b/>
          <w:bCs/>
          <w:i/>
          <w:sz w:val="20"/>
          <w:szCs w:val="26"/>
          <w:lang w:eastAsia="es-ES"/>
        </w:rPr>
      </w:pPr>
    </w:p>
    <w:p w14:paraId="457389D5" w14:textId="77777777" w:rsidR="00060730" w:rsidRPr="00287DFB" w:rsidRDefault="00060730" w:rsidP="00060730">
      <w:pPr>
        <w:keepNext/>
        <w:jc w:val="both"/>
        <w:outlineLvl w:val="2"/>
        <w:rPr>
          <w:bCs/>
          <w:sz w:val="20"/>
          <w:szCs w:val="26"/>
          <w:lang w:eastAsia="es-ES"/>
        </w:rPr>
      </w:pPr>
      <w:r w:rsidRPr="00287DFB">
        <w:rPr>
          <w:rFonts w:eastAsia="Calibri"/>
          <w:bCs/>
          <w:sz w:val="20"/>
          <w:szCs w:val="26"/>
          <w:lang w:eastAsia="es-ES"/>
        </w:rPr>
        <w:t xml:space="preserve">El siguiente es un resumen general de ciertas cuestiones sobre el régimen impositivo argentino como resultado de la tenencia y disposición de Obligaciones Negociables. Dicho resumen no es un análisis completo ni una enumeración de la totalidad de las regulaciones, cuestiones o consecuencias fiscales posibles que puedan resultar de interés para un tenedor de Obligaciones Negociables y se realiza a título meramente informativo. Si bien se entiende que el presente resumen es una interpretación razonable de las leyes y reglamentaciones vigentes a la fecha de este Prospecto, no puede asegurarse que los tribunales o autoridades impositivas estarán de acuerdo con la presente interpretación o que no ocurrirán cambios en dicha legislación. Este resumen está basado en las leyes impositivas de la República Argentina según se hallan en vigencia a la fecha de este Prospecto, y está sujeto a cualquier modificación en las leyes de la República Argentina que pueda entrar en vigencia después de dicha fecha. Se aconseja a los compradores potenciales de las Obligaciones Negociables consultar a sus propios asesores impositivos sobre las consecuencias derivadas de una inversión en las Obligaciones Negociables conforme a las leyes impositivas de </w:t>
      </w:r>
      <w:r w:rsidRPr="00287DFB">
        <w:rPr>
          <w:bCs/>
          <w:sz w:val="20"/>
          <w:szCs w:val="26"/>
          <w:lang w:eastAsia="es-ES"/>
        </w:rPr>
        <w:t xml:space="preserve">su </w:t>
      </w:r>
      <w:bookmarkStart w:id="37" w:name="_DV_C46"/>
      <w:bookmarkStart w:id="38" w:name="_Toc475704127"/>
      <w:r w:rsidRPr="00287DFB">
        <w:rPr>
          <w:bCs/>
          <w:sz w:val="20"/>
          <w:szCs w:val="26"/>
          <w:lang w:eastAsia="es-ES"/>
        </w:rPr>
        <w:t xml:space="preserve">país de residencia (incluyendo la República Argentina), entre ellas, sin carácter taxativo, las consecuencias derivadas del cobro de intereses y la </w:t>
      </w:r>
      <w:bookmarkStart w:id="39" w:name="_DV_C48"/>
      <w:bookmarkEnd w:id="37"/>
      <w:r w:rsidRPr="00287DFB">
        <w:rPr>
          <w:bCs/>
          <w:sz w:val="20"/>
          <w:szCs w:val="26"/>
          <w:lang w:eastAsia="es-ES"/>
        </w:rPr>
        <w:t xml:space="preserve">venta, rescate o cualquier forma de </w:t>
      </w:r>
      <w:bookmarkEnd w:id="38"/>
      <w:r w:rsidRPr="00287DFB">
        <w:rPr>
          <w:bCs/>
          <w:sz w:val="20"/>
          <w:szCs w:val="26"/>
          <w:lang w:eastAsia="es-ES"/>
        </w:rPr>
        <w:t xml:space="preserve">enajenación de las Obligaciones Negociables. </w:t>
      </w:r>
      <w:bookmarkEnd w:id="39"/>
    </w:p>
    <w:p w14:paraId="7C7B8232" w14:textId="77777777" w:rsidR="00060730" w:rsidRPr="00287DFB" w:rsidRDefault="00060730" w:rsidP="00060730">
      <w:pPr>
        <w:jc w:val="left"/>
        <w:rPr>
          <w:sz w:val="20"/>
          <w:szCs w:val="20"/>
          <w:lang w:eastAsia="es-ES"/>
        </w:rPr>
      </w:pPr>
    </w:p>
    <w:p w14:paraId="293EC5DB" w14:textId="77777777" w:rsidR="00060730" w:rsidRPr="00287DFB" w:rsidRDefault="00060730" w:rsidP="00060730">
      <w:pPr>
        <w:keepNext/>
        <w:jc w:val="both"/>
        <w:outlineLvl w:val="2"/>
        <w:rPr>
          <w:b/>
          <w:bCs/>
          <w:iCs/>
          <w:sz w:val="20"/>
          <w:szCs w:val="20"/>
          <w:lang w:eastAsia="es-ES"/>
        </w:rPr>
      </w:pPr>
      <w:r w:rsidRPr="00287DFB">
        <w:rPr>
          <w:b/>
          <w:bCs/>
          <w:sz w:val="20"/>
          <w:szCs w:val="26"/>
          <w:lang w:eastAsia="es-ES"/>
        </w:rPr>
        <w:t>Impuesto a las Ganancias</w:t>
      </w:r>
    </w:p>
    <w:p w14:paraId="6839289D" w14:textId="77777777" w:rsidR="00060730" w:rsidRPr="00287DFB" w:rsidRDefault="00060730" w:rsidP="00060730">
      <w:pPr>
        <w:keepNext/>
        <w:jc w:val="both"/>
        <w:outlineLvl w:val="2"/>
        <w:rPr>
          <w:b/>
          <w:bCs/>
          <w:i/>
          <w:sz w:val="20"/>
          <w:szCs w:val="20"/>
          <w:lang w:eastAsia="es-ES"/>
        </w:rPr>
      </w:pPr>
    </w:p>
    <w:p w14:paraId="73D808DE" w14:textId="77777777" w:rsidR="00060730" w:rsidRPr="00287DFB" w:rsidRDefault="00060730" w:rsidP="00060730">
      <w:pPr>
        <w:keepNext/>
        <w:jc w:val="both"/>
        <w:outlineLvl w:val="2"/>
        <w:rPr>
          <w:b/>
          <w:bCs/>
          <w:i/>
          <w:sz w:val="20"/>
          <w:szCs w:val="20"/>
          <w:lang w:eastAsia="es-ES"/>
        </w:rPr>
      </w:pPr>
      <w:r w:rsidRPr="00287DFB">
        <w:rPr>
          <w:b/>
          <w:bCs/>
          <w:i/>
          <w:sz w:val="20"/>
          <w:szCs w:val="20"/>
          <w:lang w:eastAsia="es-ES"/>
        </w:rPr>
        <w:t>Pago de intereses</w:t>
      </w:r>
    </w:p>
    <w:p w14:paraId="41D913D3" w14:textId="77777777" w:rsidR="00060730" w:rsidRPr="00287DFB" w:rsidRDefault="00060730" w:rsidP="00060730">
      <w:pPr>
        <w:keepNext/>
        <w:jc w:val="both"/>
        <w:outlineLvl w:val="2"/>
        <w:rPr>
          <w:b/>
          <w:bCs/>
          <w:i/>
          <w:sz w:val="20"/>
          <w:szCs w:val="26"/>
          <w:lang w:eastAsia="es-ES"/>
        </w:rPr>
      </w:pPr>
    </w:p>
    <w:p w14:paraId="3FDA6423" w14:textId="77777777" w:rsidR="00060730" w:rsidRPr="00287DFB" w:rsidRDefault="00060730" w:rsidP="00060730">
      <w:pPr>
        <w:keepNext/>
        <w:jc w:val="both"/>
        <w:outlineLvl w:val="2"/>
        <w:rPr>
          <w:bCs/>
          <w:sz w:val="20"/>
          <w:szCs w:val="26"/>
          <w:lang w:eastAsia="es-ES"/>
        </w:rPr>
      </w:pPr>
      <w:r w:rsidRPr="00287DFB">
        <w:rPr>
          <w:bCs/>
          <w:i/>
          <w:sz w:val="20"/>
          <w:szCs w:val="26"/>
          <w:lang w:eastAsia="es-ES"/>
        </w:rPr>
        <w:t>Los pagos de intereses sobre las Obligaciones</w:t>
      </w:r>
      <w:r w:rsidRPr="00287DFB">
        <w:rPr>
          <w:bCs/>
          <w:sz w:val="20"/>
          <w:szCs w:val="26"/>
          <w:lang w:eastAsia="es-ES"/>
        </w:rPr>
        <w:t xml:space="preserve"> Negociables estarán exentos del impuesto a las ganancias argentino (“</w:t>
      </w:r>
      <w:r w:rsidRPr="00287DFB">
        <w:rPr>
          <w:b/>
          <w:sz w:val="20"/>
          <w:szCs w:val="26"/>
          <w:lang w:eastAsia="es-ES"/>
        </w:rPr>
        <w:t>Impuesto a las Ganancias</w:t>
      </w:r>
      <w:r w:rsidRPr="00287DFB">
        <w:rPr>
          <w:bCs/>
          <w:sz w:val="20"/>
          <w:szCs w:val="26"/>
          <w:lang w:eastAsia="es-ES"/>
        </w:rPr>
        <w:t>”), de conformidad con el artículo 26 (h) de la Ley de Impuesto a las Ganancias (t.o. por Decreto N°824/2019) y por remisión al artículo 36 bis, inciso 4 de la Ley de Obligaciones Negociables N°23576 -cuya vigencia fue restablecida por la Ley N°27541 (B.O. 28/12/2019)-, en la medida que se emitan en cumplimiento de lo dispuesto en dicha ley y satisfagan los requisitos de exención allí dispuestos</w:t>
      </w:r>
      <w:r w:rsidRPr="00287DFB">
        <w:rPr>
          <w:bCs/>
          <w:sz w:val="20"/>
          <w:szCs w:val="26"/>
          <w:vertAlign w:val="superscript"/>
          <w:lang w:eastAsia="es-ES"/>
        </w:rPr>
        <w:footnoteReference w:id="3"/>
      </w:r>
      <w:r w:rsidRPr="00287DFB">
        <w:rPr>
          <w:bCs/>
          <w:sz w:val="20"/>
          <w:szCs w:val="26"/>
          <w:lang w:eastAsia="es-ES"/>
        </w:rPr>
        <w:t>. De conformidad con el Artículo 36 bis de la Ley N°23576, los intereses pagados sobre obligaciones negociables estarán exentos del impuesto a las ganancias en la medida que se cumplan los siguientes requisitos y condiciones (en adelante las “</w:t>
      </w:r>
      <w:r w:rsidRPr="00287DFB">
        <w:rPr>
          <w:b/>
          <w:sz w:val="20"/>
          <w:szCs w:val="26"/>
          <w:lang w:eastAsia="es-ES"/>
        </w:rPr>
        <w:t>Condiciones del Artículo 36</w:t>
      </w:r>
      <w:r w:rsidRPr="00287DFB">
        <w:rPr>
          <w:bCs/>
          <w:sz w:val="20"/>
          <w:szCs w:val="26"/>
          <w:lang w:eastAsia="es-ES"/>
        </w:rPr>
        <w:t>”):</w:t>
      </w:r>
    </w:p>
    <w:p w14:paraId="38406E6E" w14:textId="77777777" w:rsidR="00060730" w:rsidRPr="00287DFB" w:rsidRDefault="00060730" w:rsidP="00060730">
      <w:pPr>
        <w:spacing w:line="240" w:lineRule="atLeast"/>
        <w:jc w:val="both"/>
        <w:rPr>
          <w:sz w:val="20"/>
          <w:szCs w:val="20"/>
          <w:lang w:eastAsia="es-ES"/>
        </w:rPr>
      </w:pPr>
    </w:p>
    <w:p w14:paraId="1AD93207" w14:textId="77777777" w:rsidR="00060730" w:rsidRPr="00287DFB" w:rsidRDefault="00060730" w:rsidP="00060730">
      <w:pPr>
        <w:spacing w:line="240" w:lineRule="atLeast"/>
        <w:ind w:left="708"/>
        <w:jc w:val="both"/>
        <w:rPr>
          <w:sz w:val="20"/>
          <w:szCs w:val="20"/>
          <w:lang w:eastAsia="es-ES"/>
        </w:rPr>
      </w:pPr>
      <w:r w:rsidRPr="00287DFB">
        <w:rPr>
          <w:sz w:val="20"/>
          <w:szCs w:val="20"/>
          <w:lang w:eastAsia="es-ES"/>
        </w:rPr>
        <w:t>(1) Se trate de emisiones de obligaciones negociables que sean colocadas por oferta pública, contando para ello con la respectiva autorización de la CNV.</w:t>
      </w:r>
    </w:p>
    <w:p w14:paraId="1960F5A3" w14:textId="77777777" w:rsidR="00060730" w:rsidRPr="00287DFB" w:rsidRDefault="00060730" w:rsidP="00060730">
      <w:pPr>
        <w:spacing w:line="240" w:lineRule="atLeast"/>
        <w:ind w:left="708"/>
        <w:jc w:val="both"/>
        <w:rPr>
          <w:sz w:val="20"/>
          <w:szCs w:val="20"/>
          <w:lang w:eastAsia="es-ES"/>
        </w:rPr>
      </w:pPr>
      <w:r w:rsidRPr="00287DFB">
        <w:rPr>
          <w:sz w:val="20"/>
          <w:szCs w:val="20"/>
          <w:lang w:eastAsia="es-ES"/>
        </w:rPr>
        <w:t>(2) La emisora garantice la aplicación de los fondos a obtener mediante la colocación de las obligaciones negociables, a inversiones en activos físicos y bienes de capital situados en el país, adquisición de fondos de comercio situados en el país, integración de capital de trabajo en el país o refinanciación de pasivos, a la integración de aportes de capital en sociedades controladas o vinculadas a la sociedad emisora, a la adquisición de participaciones sociales y/o financiamiento del giro comercial de su negocio, cuyo producido se aplique exclusivamente a los destinos antes especificados, según se haya establecido en la resolución que disponga la emisión, y dado a conocer al público inversor a través del prospecto.</w:t>
      </w:r>
    </w:p>
    <w:p w14:paraId="37BC1F72" w14:textId="77777777" w:rsidR="00060730" w:rsidRPr="00287DFB" w:rsidRDefault="00060730" w:rsidP="00060730">
      <w:pPr>
        <w:spacing w:line="240" w:lineRule="atLeast"/>
        <w:ind w:left="708"/>
        <w:jc w:val="both"/>
        <w:rPr>
          <w:sz w:val="20"/>
          <w:szCs w:val="20"/>
          <w:lang w:eastAsia="es-ES"/>
        </w:rPr>
      </w:pPr>
      <w:r w:rsidRPr="00287DFB">
        <w:rPr>
          <w:sz w:val="20"/>
          <w:szCs w:val="20"/>
          <w:lang w:eastAsia="es-ES"/>
        </w:rPr>
        <w:t>(3) La emisora deberá acreditar ante la CNV, en el tiempo, forma y condiciones que ésta determine, que los fondos obtenidos fueron invertidos de acuerdo al plan aprobado.</w:t>
      </w:r>
    </w:p>
    <w:p w14:paraId="470F18DA" w14:textId="77777777" w:rsidR="00060730" w:rsidRPr="00287DFB" w:rsidRDefault="00060730" w:rsidP="00060730">
      <w:pPr>
        <w:widowControl w:val="0"/>
        <w:spacing w:line="240" w:lineRule="atLeast"/>
        <w:jc w:val="both"/>
        <w:rPr>
          <w:sz w:val="20"/>
          <w:szCs w:val="20"/>
          <w:lang w:eastAsia="es-ES"/>
        </w:rPr>
      </w:pPr>
    </w:p>
    <w:p w14:paraId="29394521" w14:textId="77777777" w:rsidR="00060730" w:rsidRPr="00287DFB" w:rsidRDefault="00060730" w:rsidP="00060730">
      <w:pPr>
        <w:widowControl w:val="0"/>
        <w:spacing w:line="240" w:lineRule="atLeast"/>
        <w:jc w:val="both"/>
        <w:rPr>
          <w:sz w:val="20"/>
          <w:szCs w:val="20"/>
          <w:lang w:eastAsia="es-ES"/>
        </w:rPr>
      </w:pPr>
      <w:r w:rsidRPr="00287DFB">
        <w:rPr>
          <w:sz w:val="20"/>
          <w:szCs w:val="20"/>
          <w:lang w:eastAsia="es-ES"/>
        </w:rPr>
        <w:t xml:space="preserve">Si la Sociedad no cumple con las Condiciones del Artículo 36, el artículo 38 de la Ley de Obligaciones Negociables N°23576 establece que la Sociedad será responsable del pago del impuesto correspondiente que grave el pago de intereses de las Obligaciones Negociables. </w:t>
      </w:r>
    </w:p>
    <w:p w14:paraId="151DC5FA" w14:textId="77777777" w:rsidR="00060730" w:rsidRPr="00287DFB" w:rsidRDefault="00060730" w:rsidP="00060730">
      <w:pPr>
        <w:widowControl w:val="0"/>
        <w:spacing w:line="240" w:lineRule="atLeast"/>
        <w:jc w:val="both"/>
        <w:rPr>
          <w:sz w:val="20"/>
          <w:szCs w:val="20"/>
          <w:lang w:eastAsia="es-ES"/>
        </w:rPr>
      </w:pPr>
    </w:p>
    <w:p w14:paraId="3240CA22" w14:textId="77777777" w:rsidR="00060730" w:rsidRPr="00287DFB" w:rsidRDefault="00060730" w:rsidP="00060730">
      <w:pPr>
        <w:widowControl w:val="0"/>
        <w:spacing w:line="240" w:lineRule="atLeast"/>
        <w:jc w:val="both"/>
        <w:rPr>
          <w:sz w:val="20"/>
          <w:szCs w:val="20"/>
          <w:lang w:eastAsia="es-ES"/>
        </w:rPr>
      </w:pPr>
      <w:r w:rsidRPr="00287DFB">
        <w:rPr>
          <w:sz w:val="20"/>
          <w:szCs w:val="20"/>
          <w:lang w:eastAsia="es-ES"/>
        </w:rPr>
        <w:t>El artículo 108 de la Ley del Impuesto a las Ganancias (t.o. por Decreto N°824/2019) establece que no les serán de aplicación las exenciones establecidas en el inciso h) del artículo 26 a los responsables que, conforme lo previsto en el Título VI de dicha norma, deban practicar el ajuste por inflación (en general, sociedades comerciales y otras entidades constituidas o registradas conforme a las leyes argentinas, sucursales locales de entidades extranjeras, establecimientos permanentes pertenecientes a personas humanas residentes en el exterior o a personas jurídicas constituidas en el extranjero, empresas unipersonales y personas humanas que desarrollan determinadas actividades comerciales en Argentina). Ello así, los intereses pagados a los tenedores que están sujetos a las normas de ajuste impositivo por inflación están sujetos al pago de impuestos a las ganancias en Argentina.</w:t>
      </w:r>
    </w:p>
    <w:p w14:paraId="7A974AAC" w14:textId="77777777" w:rsidR="00060730" w:rsidRPr="00287DFB" w:rsidRDefault="00060730" w:rsidP="00060730">
      <w:pPr>
        <w:widowControl w:val="0"/>
        <w:spacing w:line="240" w:lineRule="atLeast"/>
        <w:jc w:val="both"/>
        <w:rPr>
          <w:sz w:val="20"/>
          <w:szCs w:val="20"/>
          <w:lang w:eastAsia="es-ES"/>
        </w:rPr>
      </w:pPr>
    </w:p>
    <w:p w14:paraId="19189DE6" w14:textId="77777777" w:rsidR="00060730" w:rsidRPr="00287DFB" w:rsidRDefault="00060730" w:rsidP="00060730">
      <w:pPr>
        <w:widowControl w:val="0"/>
        <w:spacing w:line="240" w:lineRule="atLeast"/>
        <w:jc w:val="both"/>
        <w:rPr>
          <w:sz w:val="20"/>
          <w:szCs w:val="20"/>
          <w:lang w:eastAsia="es-ES"/>
        </w:rPr>
      </w:pPr>
      <w:r w:rsidRPr="00287DFB">
        <w:rPr>
          <w:sz w:val="20"/>
          <w:szCs w:val="20"/>
          <w:lang w:eastAsia="es-ES"/>
        </w:rPr>
        <w:t>En estos casos, de acuerdo con lo previsto por el artículo 85, inciso a) de la Ley de Impuesto a las Ganancias, los intereses quedarán sujetos, en el momento del pago, a las normas de retención vigentes dictadas por la Administración Federal de Ingresos Públicos, con independencia de que resulten o no deducibles; dichas normas aún no han sido dictadas. A tales efectos, deberán observarse las disposiciones de la Resolución General (AFIP) N°830/2000.</w:t>
      </w:r>
    </w:p>
    <w:p w14:paraId="606E4C4E" w14:textId="77777777" w:rsidR="00060730" w:rsidRPr="00287DFB" w:rsidRDefault="00060730" w:rsidP="00060730">
      <w:pPr>
        <w:widowControl w:val="0"/>
        <w:spacing w:line="240" w:lineRule="atLeast"/>
        <w:jc w:val="both"/>
        <w:rPr>
          <w:i/>
          <w:iCs/>
          <w:sz w:val="20"/>
          <w:szCs w:val="20"/>
          <w:lang w:eastAsia="es-ES"/>
        </w:rPr>
      </w:pPr>
    </w:p>
    <w:p w14:paraId="02723EAE" w14:textId="77777777" w:rsidR="00060730" w:rsidRPr="00287DFB" w:rsidRDefault="00060730" w:rsidP="00060730">
      <w:pPr>
        <w:widowControl w:val="0"/>
        <w:spacing w:line="240" w:lineRule="atLeast"/>
        <w:jc w:val="both"/>
        <w:rPr>
          <w:i/>
          <w:iCs/>
          <w:sz w:val="20"/>
          <w:szCs w:val="20"/>
          <w:lang w:eastAsia="es-ES"/>
        </w:rPr>
      </w:pPr>
      <w:r w:rsidRPr="00287DFB">
        <w:rPr>
          <w:i/>
          <w:iCs/>
          <w:sz w:val="20"/>
          <w:szCs w:val="20"/>
          <w:lang w:eastAsia="es-ES"/>
        </w:rPr>
        <w:t>Ganancias de capital</w:t>
      </w:r>
    </w:p>
    <w:p w14:paraId="73DB53BA" w14:textId="77777777" w:rsidR="00060730" w:rsidRPr="00287DFB" w:rsidRDefault="00060730" w:rsidP="00060730">
      <w:pPr>
        <w:widowControl w:val="0"/>
        <w:spacing w:line="240" w:lineRule="atLeast"/>
        <w:jc w:val="both"/>
        <w:rPr>
          <w:sz w:val="20"/>
          <w:szCs w:val="20"/>
          <w:lang w:eastAsia="es-ES"/>
        </w:rPr>
      </w:pPr>
    </w:p>
    <w:p w14:paraId="40280175" w14:textId="77777777" w:rsidR="00060730" w:rsidRPr="00287DFB" w:rsidRDefault="00060730" w:rsidP="00060730">
      <w:pPr>
        <w:widowControl w:val="0"/>
        <w:autoSpaceDE w:val="0"/>
        <w:autoSpaceDN w:val="0"/>
        <w:adjustRightInd w:val="0"/>
        <w:spacing w:line="240" w:lineRule="atLeast"/>
        <w:jc w:val="both"/>
        <w:rPr>
          <w:sz w:val="20"/>
          <w:szCs w:val="20"/>
          <w:lang w:eastAsia="es-ES"/>
        </w:rPr>
      </w:pPr>
      <w:bookmarkStart w:id="40" w:name="_Hlk51595763"/>
      <w:r w:rsidRPr="00287DFB">
        <w:rPr>
          <w:sz w:val="20"/>
          <w:szCs w:val="20"/>
          <w:lang w:eastAsia="es-ES"/>
        </w:rPr>
        <w:t>Las personas humanas y sucesiones indivisas residentes en Argentina y los beneficiarios del exterior no están sujetos al Impuesto a las Ganancias sobre las ganancias de capital derivadas de la venta u otra forma de disposición de las Obligaciones Negociables de conformidad con lo dispuesto en el artículo 26(h) de la Ley de Impuesto a las Ganancias (t.o. por Decreto N°824/2019) y por remisión al artículo 36 bis, inciso 3 de la Ley de Obligaciones Negociables N°23576 -cuya vigencia fue restablecida por la Ley N°27541 (B.O. 28/12/2019)</w:t>
      </w:r>
      <w:r w:rsidRPr="00287DFB">
        <w:rPr>
          <w:sz w:val="20"/>
          <w:szCs w:val="20"/>
          <w:vertAlign w:val="superscript"/>
          <w:lang w:eastAsia="es-ES"/>
        </w:rPr>
        <w:footnoteReference w:id="4"/>
      </w:r>
      <w:r w:rsidRPr="00287DFB">
        <w:rPr>
          <w:sz w:val="20"/>
          <w:szCs w:val="20"/>
          <w:lang w:eastAsia="es-ES"/>
        </w:rPr>
        <w:t>-, en la medida que se cumplan las Condiciones del Artículo 36.</w:t>
      </w:r>
    </w:p>
    <w:bookmarkEnd w:id="40"/>
    <w:p w14:paraId="59CCABDC" w14:textId="77777777" w:rsidR="00060730" w:rsidRPr="00287DFB" w:rsidRDefault="00060730" w:rsidP="00060730">
      <w:pPr>
        <w:widowControl w:val="0"/>
        <w:autoSpaceDE w:val="0"/>
        <w:autoSpaceDN w:val="0"/>
        <w:adjustRightInd w:val="0"/>
        <w:spacing w:line="276" w:lineRule="auto"/>
        <w:jc w:val="both"/>
        <w:rPr>
          <w:sz w:val="20"/>
          <w:szCs w:val="20"/>
          <w:lang w:eastAsia="es-ES"/>
        </w:rPr>
      </w:pPr>
    </w:p>
    <w:p w14:paraId="1BEA0645" w14:textId="77777777" w:rsidR="00060730" w:rsidRPr="00287DFB" w:rsidRDefault="00060730" w:rsidP="00060730">
      <w:pPr>
        <w:widowControl w:val="0"/>
        <w:spacing w:line="276" w:lineRule="auto"/>
        <w:jc w:val="both"/>
        <w:rPr>
          <w:sz w:val="20"/>
          <w:szCs w:val="20"/>
          <w:lang w:eastAsia="es-ES"/>
        </w:rPr>
      </w:pPr>
      <w:r w:rsidRPr="00287DFB">
        <w:rPr>
          <w:sz w:val="20"/>
          <w:szCs w:val="20"/>
          <w:lang w:eastAsia="es-ES"/>
        </w:rPr>
        <w:t xml:space="preserve">Si la Sociedad no cumple con las Condiciones del Artículo 36, el artículo 38 de la Ley de Obligaciones Negociables establece que la Sociedad será responsable del pago del impuesto correspondiente al inversor. </w:t>
      </w:r>
    </w:p>
    <w:p w14:paraId="7BFF3564" w14:textId="77777777" w:rsidR="00060730" w:rsidRPr="00287DFB" w:rsidRDefault="00060730" w:rsidP="00060730">
      <w:pPr>
        <w:widowControl w:val="0"/>
        <w:autoSpaceDE w:val="0"/>
        <w:autoSpaceDN w:val="0"/>
        <w:adjustRightInd w:val="0"/>
        <w:spacing w:line="240" w:lineRule="atLeast"/>
        <w:jc w:val="both"/>
        <w:rPr>
          <w:sz w:val="20"/>
          <w:szCs w:val="20"/>
          <w:lang w:eastAsia="es-ES"/>
        </w:rPr>
      </w:pPr>
    </w:p>
    <w:p w14:paraId="08B0439A" w14:textId="77777777" w:rsidR="00060730" w:rsidRPr="00287DFB" w:rsidRDefault="00060730" w:rsidP="00060730">
      <w:pPr>
        <w:widowControl w:val="0"/>
        <w:spacing w:line="240" w:lineRule="atLeast"/>
        <w:jc w:val="both"/>
        <w:rPr>
          <w:sz w:val="20"/>
          <w:szCs w:val="20"/>
          <w:lang w:eastAsia="es-ES"/>
        </w:rPr>
      </w:pPr>
      <w:r w:rsidRPr="00287DFB">
        <w:rPr>
          <w:sz w:val="20"/>
          <w:szCs w:val="20"/>
          <w:lang w:eastAsia="es-ES"/>
        </w:rPr>
        <w:t xml:space="preserve">El artículo 108 de la Ley del Impuesto a las Ganancias (t.o. por Decreto N°824/2019) establece que no les serán de aplicación las exenciones establecidas en el inciso h) del artículo 26 a los responsables que, conforme lo previsto en el Título VI de dicha norma, deban practicar el ajuste por inflación (en general, sociedades comerciales y otras entidades constituidas o registradas conforme a las leyes argentinas, sucursales locales de entidades extranjeras, establecimientos permanentes pertenecientes a personas humanas residentes en el exterior o a personas jurídicas constituidas en el extranjero, empresas unipersonales y personas humanas que desarrollan determinadas actividades comerciales en Argentina). Ello así, los sujetos bajo las normas de ajuste impositivo por inflación que enajenen obligaciones negociables deberán determinar, al cierre del ejercicio correspondiente, la ganancia obtenida por dicha operación, e ingresar el impuesto que en su caso corresponda. </w:t>
      </w:r>
    </w:p>
    <w:p w14:paraId="6D1E319A" w14:textId="77777777" w:rsidR="00060730" w:rsidRPr="00287DFB" w:rsidRDefault="00060730" w:rsidP="00060730">
      <w:pPr>
        <w:autoSpaceDE w:val="0"/>
        <w:autoSpaceDN w:val="0"/>
        <w:jc w:val="both"/>
        <w:rPr>
          <w:rFonts w:eastAsia="Calibri"/>
          <w:sz w:val="20"/>
          <w:szCs w:val="20"/>
          <w:lang w:eastAsia="es-ES"/>
        </w:rPr>
      </w:pPr>
    </w:p>
    <w:p w14:paraId="3A61C5CD" w14:textId="77777777" w:rsidR="00060730" w:rsidRPr="00287DFB" w:rsidRDefault="00060730" w:rsidP="00060730">
      <w:pPr>
        <w:jc w:val="both"/>
        <w:rPr>
          <w:rFonts w:eastAsia="Calibri"/>
          <w:b/>
          <w:bCs/>
          <w:i/>
          <w:iCs/>
          <w:sz w:val="20"/>
          <w:szCs w:val="20"/>
          <w:lang w:eastAsia="es-ES"/>
        </w:rPr>
      </w:pPr>
      <w:r w:rsidRPr="00287DFB">
        <w:rPr>
          <w:rFonts w:eastAsia="Calibri"/>
          <w:b/>
          <w:bCs/>
          <w:i/>
          <w:iCs/>
          <w:sz w:val="20"/>
          <w:szCs w:val="20"/>
          <w:lang w:eastAsia="es-ES"/>
        </w:rPr>
        <w:t>Impuesto al Valor Agregado</w:t>
      </w:r>
    </w:p>
    <w:p w14:paraId="53EE0FD4" w14:textId="77777777" w:rsidR="00060730" w:rsidRPr="00287DFB" w:rsidRDefault="00060730" w:rsidP="00060730">
      <w:pPr>
        <w:jc w:val="both"/>
        <w:rPr>
          <w:rFonts w:eastAsia="Calibri"/>
          <w:b/>
          <w:sz w:val="20"/>
          <w:lang w:eastAsia="es-ES"/>
        </w:rPr>
      </w:pPr>
    </w:p>
    <w:p w14:paraId="6EE2275B"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De acuerdo con el artículo 36 bis de la Ley de Obligaciones Negociables quedan exentos del impuesto al valor agregado las operaciones financieras y prestaciones relativas a la emisión, suscripción, colocación, transferencia, amortización, intereses y cancelaciones de las obligaciones negociables y sus garantías en la medida que se cumplan las </w:t>
      </w:r>
      <w:r w:rsidRPr="00287DFB">
        <w:rPr>
          <w:sz w:val="20"/>
          <w:szCs w:val="20"/>
          <w:lang w:eastAsia="es-ES"/>
        </w:rPr>
        <w:t>Condiciones del Artículo 36</w:t>
      </w:r>
      <w:r w:rsidRPr="00287DFB">
        <w:rPr>
          <w:rFonts w:eastAsia="Calibri"/>
          <w:sz w:val="20"/>
          <w:szCs w:val="20"/>
          <w:lang w:eastAsia="es-ES"/>
        </w:rPr>
        <w:t xml:space="preserve">. </w:t>
      </w:r>
    </w:p>
    <w:p w14:paraId="750CCB1C" w14:textId="77777777" w:rsidR="00060730" w:rsidRPr="00287DFB" w:rsidRDefault="00060730" w:rsidP="00060730">
      <w:pPr>
        <w:jc w:val="both"/>
        <w:rPr>
          <w:rFonts w:eastAsia="Calibri"/>
          <w:sz w:val="20"/>
          <w:szCs w:val="20"/>
          <w:lang w:eastAsia="es-ES"/>
        </w:rPr>
      </w:pPr>
    </w:p>
    <w:p w14:paraId="06D8F786"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De conformidad con la ley de impuesto al valor agregado, la transferencia de Obligaciones Negociables se encuentra exenta de este impuesto, aún si no se cumplieran las Condiciones del Artículo 36.</w:t>
      </w:r>
    </w:p>
    <w:p w14:paraId="4C9C7704" w14:textId="77777777" w:rsidR="00060730" w:rsidRPr="00287DFB" w:rsidRDefault="00060730" w:rsidP="00060730">
      <w:pPr>
        <w:jc w:val="both"/>
        <w:rPr>
          <w:rFonts w:eastAsia="Calibri"/>
          <w:sz w:val="20"/>
          <w:lang w:eastAsia="es-ES"/>
        </w:rPr>
      </w:pPr>
    </w:p>
    <w:p w14:paraId="298EBC28" w14:textId="77777777" w:rsidR="00060730" w:rsidRPr="00287DFB" w:rsidRDefault="00060730" w:rsidP="00060730">
      <w:pPr>
        <w:jc w:val="both"/>
        <w:rPr>
          <w:rFonts w:eastAsia="Calibri"/>
          <w:b/>
          <w:sz w:val="20"/>
          <w:szCs w:val="20"/>
          <w:lang w:eastAsia="es-ES"/>
        </w:rPr>
      </w:pPr>
      <w:r w:rsidRPr="00287DFB">
        <w:rPr>
          <w:rFonts w:eastAsia="Calibri"/>
          <w:b/>
          <w:bCs/>
          <w:i/>
          <w:iCs/>
          <w:sz w:val="20"/>
          <w:szCs w:val="20"/>
          <w:lang w:eastAsia="es-ES"/>
        </w:rPr>
        <w:t xml:space="preserve">Impuesto </w:t>
      </w:r>
      <w:bookmarkStart w:id="41" w:name="_Toc475704128"/>
      <w:r w:rsidRPr="00287DFB">
        <w:rPr>
          <w:rFonts w:eastAsia="Calibri"/>
          <w:b/>
          <w:bCs/>
          <w:i/>
          <w:iCs/>
          <w:sz w:val="20"/>
          <w:szCs w:val="20"/>
          <w:lang w:eastAsia="es-ES"/>
        </w:rPr>
        <w:t>sobre los Bienes Personales</w:t>
      </w:r>
      <w:bookmarkEnd w:id="41"/>
      <w:r w:rsidRPr="00287DFB">
        <w:rPr>
          <w:rFonts w:eastAsia="Calibri"/>
          <w:b/>
          <w:bCs/>
          <w:sz w:val="20"/>
          <w:szCs w:val="20"/>
          <w:lang w:eastAsia="es-ES"/>
        </w:rPr>
        <w:t xml:space="preserve"> </w:t>
      </w:r>
    </w:p>
    <w:p w14:paraId="63D50CFE" w14:textId="77777777" w:rsidR="00060730" w:rsidRPr="00287DFB" w:rsidRDefault="00060730" w:rsidP="00060730">
      <w:pPr>
        <w:jc w:val="both"/>
        <w:rPr>
          <w:rFonts w:eastAsia="Calibri"/>
          <w:b/>
          <w:sz w:val="20"/>
          <w:szCs w:val="20"/>
          <w:lang w:eastAsia="es-ES"/>
        </w:rPr>
      </w:pPr>
    </w:p>
    <w:p w14:paraId="7F604A88"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Las personas humanas y sucesiones indivisas residentes en Argentina o en el extranjero </w:t>
      </w:r>
      <w:r w:rsidRPr="00287DFB">
        <w:rPr>
          <w:sz w:val="20"/>
          <w:szCs w:val="20"/>
          <w:lang w:eastAsia="es-ES"/>
        </w:rPr>
        <w:t>(</w:t>
      </w:r>
      <w:r w:rsidRPr="00287DFB">
        <w:rPr>
          <w:rFonts w:eastAsia="Calibri"/>
          <w:sz w:val="20"/>
          <w:szCs w:val="20"/>
          <w:lang w:eastAsia="es-ES"/>
        </w:rPr>
        <w:t>el criterio de residencia se rige por los términos y condiciones establecidos al efecto en la Ley de Impuesto a las Ganancias y su reglamentación) deben incluir los títulos, tales como las Obligaciones Negociables, a fin de determinar su responsabilidad fiscal correspondiente al Impuesto sobre los Bienes Personales (el “</w:t>
      </w:r>
      <w:r w:rsidRPr="00287DFB">
        <w:rPr>
          <w:rFonts w:eastAsia="Calibri"/>
          <w:b/>
          <w:sz w:val="20"/>
          <w:szCs w:val="20"/>
          <w:lang w:eastAsia="es-ES"/>
        </w:rPr>
        <w:t>Impuesto sobre los Bienes Personales</w:t>
      </w:r>
      <w:r w:rsidRPr="00287DFB">
        <w:rPr>
          <w:rFonts w:eastAsia="Calibri"/>
          <w:sz w:val="20"/>
          <w:szCs w:val="20"/>
          <w:lang w:eastAsia="es-ES"/>
        </w:rPr>
        <w:t xml:space="preserve">”). </w:t>
      </w:r>
    </w:p>
    <w:p w14:paraId="2C183094" w14:textId="77777777" w:rsidR="00060730" w:rsidRPr="00287DFB" w:rsidRDefault="00060730" w:rsidP="00060730">
      <w:pPr>
        <w:jc w:val="both"/>
        <w:rPr>
          <w:rFonts w:eastAsia="Calibri"/>
          <w:sz w:val="20"/>
          <w:szCs w:val="20"/>
          <w:lang w:eastAsia="es-ES"/>
        </w:rPr>
      </w:pPr>
    </w:p>
    <w:p w14:paraId="370C6A45"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Respecto de las personas humanas y las sucesiones indivisas residentes en la República Argentina, los bienes gravados situados en el país existentes al 31 de diciembre de cada año se encuentran alcanzados por la siguiente escala de alícuotas:</w:t>
      </w:r>
    </w:p>
    <w:p w14:paraId="72559DFF" w14:textId="77777777" w:rsidR="00060730" w:rsidRPr="00287DFB" w:rsidRDefault="00060730" w:rsidP="00060730">
      <w:pPr>
        <w:jc w:val="both"/>
        <w:rPr>
          <w:rFonts w:eastAsia="Calibri"/>
          <w:sz w:val="20"/>
          <w:szCs w:val="20"/>
          <w:lang w:eastAsia="es-ES"/>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29"/>
        <w:gridCol w:w="2802"/>
        <w:gridCol w:w="1276"/>
        <w:gridCol w:w="1134"/>
        <w:gridCol w:w="1553"/>
      </w:tblGrid>
      <w:tr w:rsidR="005711AC" w:rsidRPr="00287DFB" w14:paraId="439E5B17" w14:textId="77777777" w:rsidTr="005711AC">
        <w:trPr>
          <w:jc w:val="center"/>
        </w:trPr>
        <w:tc>
          <w:tcPr>
            <w:tcW w:w="4531" w:type="dxa"/>
            <w:gridSpan w:val="2"/>
            <w:tcBorders>
              <w:top w:val="single" w:sz="4" w:space="0" w:color="auto"/>
              <w:left w:val="single" w:sz="4" w:space="0" w:color="auto"/>
              <w:bottom w:val="single" w:sz="4" w:space="0" w:color="auto"/>
              <w:right w:val="single" w:sz="4" w:space="0" w:color="auto"/>
            </w:tcBorders>
            <w:shd w:val="clear" w:color="auto" w:fill="auto"/>
            <w:hideMark/>
          </w:tcPr>
          <w:p w14:paraId="599B4409"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Valor total de los bienes que exceda el mínimo no imponible</w:t>
            </w:r>
            <w:r w:rsidRPr="00287DFB">
              <w:rPr>
                <w:rFonts w:eastAsia="Calibri"/>
                <w:sz w:val="20"/>
                <w:szCs w:val="20"/>
                <w:vertAlign w:val="superscript"/>
                <w:lang w:eastAsia="es-ES"/>
              </w:rPr>
              <w:footnoteReference w:id="5"/>
            </w:r>
          </w:p>
        </w:tc>
        <w:tc>
          <w:tcPr>
            <w:tcW w:w="1276" w:type="dxa"/>
            <w:vMerge w:val="restart"/>
            <w:tcBorders>
              <w:top w:val="single" w:sz="4" w:space="0" w:color="auto"/>
              <w:left w:val="single" w:sz="4" w:space="0" w:color="auto"/>
              <w:bottom w:val="single" w:sz="4" w:space="0" w:color="auto"/>
              <w:right w:val="single" w:sz="4" w:space="0" w:color="auto"/>
            </w:tcBorders>
            <w:shd w:val="clear" w:color="auto" w:fill="auto"/>
            <w:hideMark/>
          </w:tcPr>
          <w:p w14:paraId="348DE59C" w14:textId="77777777" w:rsidR="00060730" w:rsidRPr="00287DFB" w:rsidRDefault="00060730" w:rsidP="001F0B6A">
            <w:pPr>
              <w:rPr>
                <w:rFonts w:eastAsia="Calibri"/>
                <w:sz w:val="20"/>
                <w:szCs w:val="20"/>
                <w:lang w:eastAsia="es-ES"/>
              </w:rPr>
            </w:pPr>
            <w:r w:rsidRPr="00287DFB">
              <w:rPr>
                <w:rFonts w:eastAsia="Calibri"/>
                <w:sz w:val="20"/>
                <w:szCs w:val="20"/>
                <w:lang w:eastAsia="es-ES"/>
              </w:rPr>
              <w:t>Pagarán $</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hideMark/>
          </w:tcPr>
          <w:p w14:paraId="42AE716E" w14:textId="77777777" w:rsidR="00060730" w:rsidRPr="00287DFB" w:rsidRDefault="00060730" w:rsidP="001F0B6A">
            <w:pPr>
              <w:rPr>
                <w:rFonts w:eastAsia="Calibri"/>
                <w:sz w:val="20"/>
                <w:szCs w:val="20"/>
                <w:lang w:eastAsia="es-ES"/>
              </w:rPr>
            </w:pPr>
            <w:r w:rsidRPr="00287DFB">
              <w:rPr>
                <w:rFonts w:eastAsia="Calibri"/>
                <w:sz w:val="20"/>
                <w:szCs w:val="20"/>
                <w:lang w:eastAsia="es-ES"/>
              </w:rPr>
              <w:t>Más el %</w:t>
            </w:r>
          </w:p>
        </w:tc>
        <w:tc>
          <w:tcPr>
            <w:tcW w:w="1553" w:type="dxa"/>
            <w:vMerge w:val="restart"/>
            <w:tcBorders>
              <w:top w:val="single" w:sz="4" w:space="0" w:color="auto"/>
              <w:left w:val="single" w:sz="4" w:space="0" w:color="auto"/>
              <w:bottom w:val="single" w:sz="4" w:space="0" w:color="auto"/>
              <w:right w:val="single" w:sz="4" w:space="0" w:color="auto"/>
            </w:tcBorders>
            <w:shd w:val="clear" w:color="auto" w:fill="auto"/>
            <w:hideMark/>
          </w:tcPr>
          <w:p w14:paraId="3942680C" w14:textId="77777777" w:rsidR="00060730" w:rsidRPr="00287DFB" w:rsidRDefault="00060730" w:rsidP="001F0B6A">
            <w:pPr>
              <w:rPr>
                <w:rFonts w:eastAsia="Calibri"/>
                <w:sz w:val="20"/>
                <w:szCs w:val="20"/>
                <w:lang w:eastAsia="es-ES"/>
              </w:rPr>
            </w:pPr>
            <w:r w:rsidRPr="00287DFB">
              <w:rPr>
                <w:rFonts w:eastAsia="Calibri"/>
                <w:sz w:val="20"/>
                <w:szCs w:val="20"/>
                <w:lang w:eastAsia="es-ES"/>
              </w:rPr>
              <w:t>Sobre el excedente de</w:t>
            </w:r>
          </w:p>
        </w:tc>
      </w:tr>
      <w:tr w:rsidR="005711AC" w:rsidRPr="00287DFB" w14:paraId="4AA8D3D7" w14:textId="77777777" w:rsidTr="005711AC">
        <w:trPr>
          <w:jc w:val="center"/>
        </w:trPr>
        <w:tc>
          <w:tcPr>
            <w:tcW w:w="1729" w:type="dxa"/>
            <w:tcBorders>
              <w:top w:val="single" w:sz="4" w:space="0" w:color="auto"/>
              <w:left w:val="single" w:sz="4" w:space="0" w:color="auto"/>
              <w:bottom w:val="single" w:sz="4" w:space="0" w:color="auto"/>
              <w:right w:val="single" w:sz="4" w:space="0" w:color="auto"/>
            </w:tcBorders>
            <w:shd w:val="clear" w:color="auto" w:fill="auto"/>
            <w:hideMark/>
          </w:tcPr>
          <w:p w14:paraId="2D196D2E"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Más de $</w:t>
            </w:r>
          </w:p>
        </w:tc>
        <w:tc>
          <w:tcPr>
            <w:tcW w:w="2802" w:type="dxa"/>
            <w:tcBorders>
              <w:top w:val="single" w:sz="4" w:space="0" w:color="auto"/>
              <w:left w:val="single" w:sz="4" w:space="0" w:color="auto"/>
              <w:bottom w:val="single" w:sz="4" w:space="0" w:color="auto"/>
              <w:right w:val="single" w:sz="4" w:space="0" w:color="auto"/>
            </w:tcBorders>
            <w:shd w:val="clear" w:color="auto" w:fill="auto"/>
            <w:hideMark/>
          </w:tcPr>
          <w:p w14:paraId="437E3FCC"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A $</w:t>
            </w:r>
          </w:p>
        </w:tc>
        <w:tc>
          <w:tcPr>
            <w:tcW w:w="0" w:type="auto"/>
            <w:vMerge/>
            <w:tcBorders>
              <w:top w:val="single" w:sz="4" w:space="0" w:color="auto"/>
              <w:left w:val="single" w:sz="4" w:space="0" w:color="auto"/>
              <w:bottom w:val="single" w:sz="4" w:space="0" w:color="auto"/>
              <w:right w:val="single" w:sz="4" w:space="0" w:color="auto"/>
            </w:tcBorders>
            <w:shd w:val="clear" w:color="auto" w:fill="auto"/>
            <w:vAlign w:val="center"/>
            <w:hideMark/>
          </w:tcPr>
          <w:p w14:paraId="5D6256E4" w14:textId="77777777" w:rsidR="00060730" w:rsidRPr="00287DFB" w:rsidRDefault="00060730" w:rsidP="001F0B6A">
            <w:pPr>
              <w:jc w:val="left"/>
              <w:rPr>
                <w:rFonts w:eastAsia="Calibri"/>
                <w:sz w:val="20"/>
                <w:szCs w:val="20"/>
                <w:lang w:eastAsia="es-ES"/>
              </w:rPr>
            </w:pPr>
          </w:p>
        </w:tc>
        <w:tc>
          <w:tcPr>
            <w:tcW w:w="0" w:type="auto"/>
            <w:vMerge/>
            <w:tcBorders>
              <w:top w:val="single" w:sz="4" w:space="0" w:color="auto"/>
              <w:left w:val="single" w:sz="4" w:space="0" w:color="auto"/>
              <w:bottom w:val="single" w:sz="4" w:space="0" w:color="auto"/>
              <w:right w:val="single" w:sz="4" w:space="0" w:color="auto"/>
            </w:tcBorders>
            <w:shd w:val="clear" w:color="auto" w:fill="auto"/>
            <w:vAlign w:val="center"/>
            <w:hideMark/>
          </w:tcPr>
          <w:p w14:paraId="20AC443E" w14:textId="77777777" w:rsidR="00060730" w:rsidRPr="00287DFB" w:rsidRDefault="00060730" w:rsidP="001F0B6A">
            <w:pPr>
              <w:jc w:val="left"/>
              <w:rPr>
                <w:rFonts w:eastAsia="Calibri"/>
                <w:sz w:val="20"/>
                <w:szCs w:val="20"/>
                <w:lang w:eastAsia="es-ES"/>
              </w:rPr>
            </w:pPr>
          </w:p>
        </w:tc>
        <w:tc>
          <w:tcPr>
            <w:tcW w:w="0" w:type="auto"/>
            <w:vMerge/>
            <w:tcBorders>
              <w:top w:val="single" w:sz="4" w:space="0" w:color="auto"/>
              <w:left w:val="single" w:sz="4" w:space="0" w:color="auto"/>
              <w:bottom w:val="single" w:sz="4" w:space="0" w:color="auto"/>
              <w:right w:val="single" w:sz="4" w:space="0" w:color="auto"/>
            </w:tcBorders>
            <w:shd w:val="clear" w:color="auto" w:fill="auto"/>
            <w:vAlign w:val="center"/>
            <w:hideMark/>
          </w:tcPr>
          <w:p w14:paraId="0BC2C915" w14:textId="77777777" w:rsidR="00060730" w:rsidRPr="00287DFB" w:rsidRDefault="00060730" w:rsidP="001F0B6A">
            <w:pPr>
              <w:jc w:val="left"/>
              <w:rPr>
                <w:rFonts w:eastAsia="Calibri"/>
                <w:sz w:val="20"/>
                <w:szCs w:val="20"/>
                <w:lang w:eastAsia="es-ES"/>
              </w:rPr>
            </w:pPr>
          </w:p>
        </w:tc>
      </w:tr>
      <w:tr w:rsidR="00060730" w:rsidRPr="00287DFB" w14:paraId="34B2D3B9" w14:textId="77777777" w:rsidTr="005711AC">
        <w:trPr>
          <w:jc w:val="center"/>
        </w:trPr>
        <w:tc>
          <w:tcPr>
            <w:tcW w:w="1729" w:type="dxa"/>
            <w:tcBorders>
              <w:top w:val="single" w:sz="4" w:space="0" w:color="auto"/>
              <w:left w:val="single" w:sz="4" w:space="0" w:color="auto"/>
              <w:bottom w:val="single" w:sz="4" w:space="0" w:color="auto"/>
              <w:right w:val="single" w:sz="4" w:space="0" w:color="auto"/>
            </w:tcBorders>
            <w:shd w:val="clear" w:color="auto" w:fill="auto"/>
            <w:hideMark/>
          </w:tcPr>
          <w:p w14:paraId="49D3B533"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0</w:t>
            </w:r>
          </w:p>
        </w:tc>
        <w:tc>
          <w:tcPr>
            <w:tcW w:w="2802" w:type="dxa"/>
            <w:tcBorders>
              <w:top w:val="single" w:sz="4" w:space="0" w:color="auto"/>
              <w:left w:val="single" w:sz="4" w:space="0" w:color="auto"/>
              <w:bottom w:val="single" w:sz="4" w:space="0" w:color="auto"/>
              <w:right w:val="single" w:sz="4" w:space="0" w:color="auto"/>
            </w:tcBorders>
            <w:shd w:val="clear" w:color="auto" w:fill="auto"/>
            <w:hideMark/>
          </w:tcPr>
          <w:p w14:paraId="59DB340D"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$3.000.000, inclusive</w:t>
            </w:r>
          </w:p>
        </w:tc>
        <w:tc>
          <w:tcPr>
            <w:tcW w:w="1276" w:type="dxa"/>
            <w:tcBorders>
              <w:top w:val="single" w:sz="4" w:space="0" w:color="auto"/>
              <w:left w:val="single" w:sz="4" w:space="0" w:color="auto"/>
              <w:bottom w:val="single" w:sz="4" w:space="0" w:color="auto"/>
              <w:right w:val="single" w:sz="4" w:space="0" w:color="auto"/>
            </w:tcBorders>
            <w:shd w:val="clear" w:color="auto" w:fill="auto"/>
            <w:hideMark/>
          </w:tcPr>
          <w:p w14:paraId="4968BE59"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0</w:t>
            </w:r>
          </w:p>
        </w:tc>
        <w:tc>
          <w:tcPr>
            <w:tcW w:w="1134" w:type="dxa"/>
            <w:tcBorders>
              <w:top w:val="single" w:sz="4" w:space="0" w:color="auto"/>
              <w:left w:val="single" w:sz="4" w:space="0" w:color="auto"/>
              <w:bottom w:val="single" w:sz="4" w:space="0" w:color="auto"/>
              <w:right w:val="single" w:sz="4" w:space="0" w:color="auto"/>
            </w:tcBorders>
            <w:shd w:val="clear" w:color="auto" w:fill="auto"/>
            <w:hideMark/>
          </w:tcPr>
          <w:p w14:paraId="525B3E30"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0,50%</w:t>
            </w:r>
          </w:p>
        </w:tc>
        <w:tc>
          <w:tcPr>
            <w:tcW w:w="1553" w:type="dxa"/>
            <w:tcBorders>
              <w:top w:val="single" w:sz="4" w:space="0" w:color="auto"/>
              <w:left w:val="single" w:sz="4" w:space="0" w:color="auto"/>
              <w:bottom w:val="single" w:sz="4" w:space="0" w:color="auto"/>
              <w:right w:val="single" w:sz="4" w:space="0" w:color="auto"/>
            </w:tcBorders>
            <w:shd w:val="clear" w:color="auto" w:fill="auto"/>
            <w:hideMark/>
          </w:tcPr>
          <w:p w14:paraId="116D99D2"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0</w:t>
            </w:r>
          </w:p>
        </w:tc>
      </w:tr>
      <w:tr w:rsidR="00060730" w:rsidRPr="00287DFB" w14:paraId="073D028B" w14:textId="77777777" w:rsidTr="005711AC">
        <w:trPr>
          <w:jc w:val="center"/>
        </w:trPr>
        <w:tc>
          <w:tcPr>
            <w:tcW w:w="1729" w:type="dxa"/>
            <w:tcBorders>
              <w:top w:val="single" w:sz="4" w:space="0" w:color="auto"/>
              <w:left w:val="single" w:sz="4" w:space="0" w:color="auto"/>
              <w:bottom w:val="single" w:sz="4" w:space="0" w:color="auto"/>
              <w:right w:val="single" w:sz="4" w:space="0" w:color="auto"/>
            </w:tcBorders>
            <w:shd w:val="clear" w:color="auto" w:fill="auto"/>
            <w:hideMark/>
          </w:tcPr>
          <w:p w14:paraId="4B713028"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$3.000.000</w:t>
            </w:r>
          </w:p>
        </w:tc>
        <w:tc>
          <w:tcPr>
            <w:tcW w:w="2802" w:type="dxa"/>
            <w:tcBorders>
              <w:top w:val="single" w:sz="4" w:space="0" w:color="auto"/>
              <w:left w:val="single" w:sz="4" w:space="0" w:color="auto"/>
              <w:bottom w:val="single" w:sz="4" w:space="0" w:color="auto"/>
              <w:right w:val="single" w:sz="4" w:space="0" w:color="auto"/>
            </w:tcBorders>
            <w:shd w:val="clear" w:color="auto" w:fill="auto"/>
            <w:hideMark/>
          </w:tcPr>
          <w:p w14:paraId="5051411A"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6.500.000, inclusive</w:t>
            </w:r>
          </w:p>
        </w:tc>
        <w:tc>
          <w:tcPr>
            <w:tcW w:w="1276" w:type="dxa"/>
            <w:tcBorders>
              <w:top w:val="single" w:sz="4" w:space="0" w:color="auto"/>
              <w:left w:val="single" w:sz="4" w:space="0" w:color="auto"/>
              <w:bottom w:val="single" w:sz="4" w:space="0" w:color="auto"/>
              <w:right w:val="single" w:sz="4" w:space="0" w:color="auto"/>
            </w:tcBorders>
            <w:shd w:val="clear" w:color="auto" w:fill="auto"/>
            <w:hideMark/>
          </w:tcPr>
          <w:p w14:paraId="583B62BA"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$15.000</w:t>
            </w:r>
          </w:p>
        </w:tc>
        <w:tc>
          <w:tcPr>
            <w:tcW w:w="1134" w:type="dxa"/>
            <w:tcBorders>
              <w:top w:val="single" w:sz="4" w:space="0" w:color="auto"/>
              <w:left w:val="single" w:sz="4" w:space="0" w:color="auto"/>
              <w:bottom w:val="single" w:sz="4" w:space="0" w:color="auto"/>
              <w:right w:val="single" w:sz="4" w:space="0" w:color="auto"/>
            </w:tcBorders>
            <w:shd w:val="clear" w:color="auto" w:fill="auto"/>
            <w:hideMark/>
          </w:tcPr>
          <w:p w14:paraId="79476311"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0,75%</w:t>
            </w:r>
          </w:p>
        </w:tc>
        <w:tc>
          <w:tcPr>
            <w:tcW w:w="1553" w:type="dxa"/>
            <w:tcBorders>
              <w:top w:val="single" w:sz="4" w:space="0" w:color="auto"/>
              <w:left w:val="single" w:sz="4" w:space="0" w:color="auto"/>
              <w:bottom w:val="single" w:sz="4" w:space="0" w:color="auto"/>
              <w:right w:val="single" w:sz="4" w:space="0" w:color="auto"/>
            </w:tcBorders>
            <w:shd w:val="clear" w:color="auto" w:fill="auto"/>
            <w:hideMark/>
          </w:tcPr>
          <w:p w14:paraId="42B079CA"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$3.000.000</w:t>
            </w:r>
          </w:p>
        </w:tc>
      </w:tr>
      <w:tr w:rsidR="00060730" w:rsidRPr="00287DFB" w14:paraId="77B70D4D" w14:textId="77777777" w:rsidTr="005711AC">
        <w:trPr>
          <w:trHeight w:val="132"/>
          <w:jc w:val="center"/>
        </w:trPr>
        <w:tc>
          <w:tcPr>
            <w:tcW w:w="1729" w:type="dxa"/>
            <w:tcBorders>
              <w:top w:val="single" w:sz="4" w:space="0" w:color="auto"/>
              <w:left w:val="single" w:sz="4" w:space="0" w:color="auto"/>
              <w:bottom w:val="single" w:sz="4" w:space="0" w:color="auto"/>
              <w:right w:val="single" w:sz="4" w:space="0" w:color="auto"/>
            </w:tcBorders>
            <w:shd w:val="clear" w:color="auto" w:fill="auto"/>
            <w:hideMark/>
          </w:tcPr>
          <w:p w14:paraId="4A973EE6"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$6.500.000</w:t>
            </w:r>
          </w:p>
        </w:tc>
        <w:tc>
          <w:tcPr>
            <w:tcW w:w="2802" w:type="dxa"/>
            <w:tcBorders>
              <w:top w:val="single" w:sz="4" w:space="0" w:color="auto"/>
              <w:left w:val="single" w:sz="4" w:space="0" w:color="auto"/>
              <w:bottom w:val="single" w:sz="4" w:space="0" w:color="auto"/>
              <w:right w:val="single" w:sz="4" w:space="0" w:color="auto"/>
            </w:tcBorders>
            <w:shd w:val="clear" w:color="auto" w:fill="auto"/>
            <w:hideMark/>
          </w:tcPr>
          <w:p w14:paraId="2754E46F"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18.000.000. inclusive</w:t>
            </w:r>
          </w:p>
        </w:tc>
        <w:tc>
          <w:tcPr>
            <w:tcW w:w="1276" w:type="dxa"/>
            <w:tcBorders>
              <w:top w:val="single" w:sz="4" w:space="0" w:color="auto"/>
              <w:left w:val="single" w:sz="4" w:space="0" w:color="auto"/>
              <w:bottom w:val="single" w:sz="4" w:space="0" w:color="auto"/>
              <w:right w:val="single" w:sz="4" w:space="0" w:color="auto"/>
            </w:tcBorders>
            <w:shd w:val="clear" w:color="auto" w:fill="auto"/>
            <w:hideMark/>
          </w:tcPr>
          <w:p w14:paraId="7ECC38DB"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$41.250</w:t>
            </w:r>
          </w:p>
        </w:tc>
        <w:tc>
          <w:tcPr>
            <w:tcW w:w="1134" w:type="dxa"/>
            <w:tcBorders>
              <w:top w:val="single" w:sz="4" w:space="0" w:color="auto"/>
              <w:left w:val="single" w:sz="4" w:space="0" w:color="auto"/>
              <w:bottom w:val="single" w:sz="4" w:space="0" w:color="auto"/>
              <w:right w:val="single" w:sz="4" w:space="0" w:color="auto"/>
            </w:tcBorders>
            <w:shd w:val="clear" w:color="auto" w:fill="auto"/>
            <w:hideMark/>
          </w:tcPr>
          <w:p w14:paraId="7BAE3526"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1,00%</w:t>
            </w:r>
          </w:p>
        </w:tc>
        <w:tc>
          <w:tcPr>
            <w:tcW w:w="1553" w:type="dxa"/>
            <w:tcBorders>
              <w:top w:val="single" w:sz="4" w:space="0" w:color="auto"/>
              <w:left w:val="single" w:sz="4" w:space="0" w:color="auto"/>
              <w:bottom w:val="single" w:sz="4" w:space="0" w:color="auto"/>
              <w:right w:val="single" w:sz="4" w:space="0" w:color="auto"/>
            </w:tcBorders>
            <w:shd w:val="clear" w:color="auto" w:fill="auto"/>
            <w:hideMark/>
          </w:tcPr>
          <w:p w14:paraId="6539DBED" w14:textId="77777777" w:rsidR="00060730" w:rsidRPr="00287DFB" w:rsidRDefault="00060730" w:rsidP="001F0B6A">
            <w:pPr>
              <w:jc w:val="left"/>
              <w:rPr>
                <w:rFonts w:eastAsia="Calibri"/>
                <w:bCs/>
                <w:sz w:val="20"/>
                <w:szCs w:val="20"/>
                <w:lang w:eastAsia="x-none"/>
              </w:rPr>
            </w:pPr>
            <w:r w:rsidRPr="00287DFB">
              <w:rPr>
                <w:rFonts w:eastAsia="Calibri"/>
                <w:bCs/>
                <w:sz w:val="20"/>
                <w:szCs w:val="20"/>
                <w:lang w:eastAsia="x-none"/>
              </w:rPr>
              <w:t>$6.500.000</w:t>
            </w:r>
          </w:p>
        </w:tc>
      </w:tr>
      <w:tr w:rsidR="00060730" w:rsidRPr="00287DFB" w14:paraId="72B5F0ED" w14:textId="77777777" w:rsidTr="005711AC">
        <w:trPr>
          <w:trHeight w:val="177"/>
          <w:jc w:val="center"/>
        </w:trPr>
        <w:tc>
          <w:tcPr>
            <w:tcW w:w="1729" w:type="dxa"/>
            <w:tcBorders>
              <w:top w:val="single" w:sz="4" w:space="0" w:color="auto"/>
              <w:left w:val="single" w:sz="4" w:space="0" w:color="auto"/>
              <w:bottom w:val="single" w:sz="4" w:space="0" w:color="auto"/>
              <w:right w:val="single" w:sz="4" w:space="0" w:color="auto"/>
            </w:tcBorders>
            <w:shd w:val="clear" w:color="auto" w:fill="auto"/>
            <w:hideMark/>
          </w:tcPr>
          <w:p w14:paraId="44864CFE" w14:textId="77777777" w:rsidR="00060730" w:rsidRPr="00287DFB" w:rsidRDefault="00060730" w:rsidP="001F0B6A">
            <w:pPr>
              <w:jc w:val="left"/>
              <w:rPr>
                <w:rFonts w:eastAsia="Calibri"/>
                <w:sz w:val="20"/>
                <w:szCs w:val="20"/>
              </w:rPr>
            </w:pPr>
            <w:r w:rsidRPr="00287DFB">
              <w:rPr>
                <w:rFonts w:eastAsia="Calibri"/>
                <w:sz w:val="20"/>
                <w:szCs w:val="20"/>
                <w:lang w:eastAsia="es-ES"/>
              </w:rPr>
              <w:t>$18.000.000</w:t>
            </w:r>
          </w:p>
        </w:tc>
        <w:tc>
          <w:tcPr>
            <w:tcW w:w="2802" w:type="dxa"/>
            <w:tcBorders>
              <w:top w:val="single" w:sz="4" w:space="0" w:color="auto"/>
              <w:left w:val="single" w:sz="4" w:space="0" w:color="auto"/>
              <w:bottom w:val="single" w:sz="4" w:space="0" w:color="auto"/>
              <w:right w:val="single" w:sz="4" w:space="0" w:color="auto"/>
            </w:tcBorders>
            <w:shd w:val="clear" w:color="auto" w:fill="auto"/>
            <w:hideMark/>
          </w:tcPr>
          <w:p w14:paraId="6F44763A"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En adelante</w:t>
            </w:r>
          </w:p>
        </w:tc>
        <w:tc>
          <w:tcPr>
            <w:tcW w:w="1276" w:type="dxa"/>
            <w:tcBorders>
              <w:top w:val="single" w:sz="4" w:space="0" w:color="auto"/>
              <w:left w:val="single" w:sz="4" w:space="0" w:color="auto"/>
              <w:bottom w:val="single" w:sz="4" w:space="0" w:color="auto"/>
              <w:right w:val="single" w:sz="4" w:space="0" w:color="auto"/>
            </w:tcBorders>
            <w:shd w:val="clear" w:color="auto" w:fill="auto"/>
            <w:hideMark/>
          </w:tcPr>
          <w:p w14:paraId="307873A0"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$156.250</w:t>
            </w:r>
          </w:p>
        </w:tc>
        <w:tc>
          <w:tcPr>
            <w:tcW w:w="1134" w:type="dxa"/>
            <w:tcBorders>
              <w:top w:val="single" w:sz="4" w:space="0" w:color="auto"/>
              <w:left w:val="single" w:sz="4" w:space="0" w:color="auto"/>
              <w:bottom w:val="single" w:sz="4" w:space="0" w:color="auto"/>
              <w:right w:val="single" w:sz="4" w:space="0" w:color="auto"/>
            </w:tcBorders>
            <w:shd w:val="clear" w:color="auto" w:fill="auto"/>
            <w:hideMark/>
          </w:tcPr>
          <w:p w14:paraId="17F891FA"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1,25%</w:t>
            </w:r>
          </w:p>
        </w:tc>
        <w:tc>
          <w:tcPr>
            <w:tcW w:w="1553" w:type="dxa"/>
            <w:tcBorders>
              <w:top w:val="single" w:sz="4" w:space="0" w:color="auto"/>
              <w:left w:val="single" w:sz="4" w:space="0" w:color="auto"/>
              <w:bottom w:val="single" w:sz="4" w:space="0" w:color="auto"/>
              <w:right w:val="single" w:sz="4" w:space="0" w:color="auto"/>
            </w:tcBorders>
            <w:shd w:val="clear" w:color="auto" w:fill="auto"/>
            <w:hideMark/>
          </w:tcPr>
          <w:p w14:paraId="3604D6EC" w14:textId="77777777" w:rsidR="00060730" w:rsidRPr="00287DFB" w:rsidRDefault="00060730" w:rsidP="001F0B6A">
            <w:pPr>
              <w:jc w:val="left"/>
              <w:rPr>
                <w:rFonts w:eastAsia="Calibri"/>
                <w:sz w:val="20"/>
                <w:szCs w:val="20"/>
                <w:lang w:eastAsia="es-ES"/>
              </w:rPr>
            </w:pPr>
            <w:r w:rsidRPr="00287DFB">
              <w:rPr>
                <w:rFonts w:eastAsia="Calibri"/>
                <w:sz w:val="20"/>
                <w:szCs w:val="20"/>
                <w:lang w:eastAsia="es-ES"/>
              </w:rPr>
              <w:t>$18.000.000</w:t>
            </w:r>
          </w:p>
        </w:tc>
      </w:tr>
    </w:tbl>
    <w:p w14:paraId="48E8A218" w14:textId="77777777" w:rsidR="00060730" w:rsidRPr="00287DFB" w:rsidRDefault="00060730" w:rsidP="00060730">
      <w:pPr>
        <w:jc w:val="both"/>
        <w:rPr>
          <w:rFonts w:eastAsia="Calibri"/>
          <w:sz w:val="20"/>
          <w:szCs w:val="20"/>
        </w:rPr>
      </w:pPr>
    </w:p>
    <w:p w14:paraId="1F9F3F13"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Respecto de las personas humanas o las sucesiones indivisas residentes en el extranjero, no es obligatorio el Impuesto sobre los Bienes Personales si el monto de dicho impuesto es igual o inferior a $255,75. Si bien los títulos, tales como las Obligaciones Negociables, de personas humanas o las sucesiones indivisas residentes fuera de Argentina estarían técnicamente sujetos al Impuesto sobre los Bienes Personales de acuerdo con las disposiciones del Decreto N° 127/96, no se ha establecido ningún procedimiento para la recaudación de dicho impuesto en relación con tales títulos. </w:t>
      </w:r>
    </w:p>
    <w:p w14:paraId="3B4372E6" w14:textId="77777777" w:rsidR="00060730" w:rsidRPr="00287DFB" w:rsidRDefault="00060730" w:rsidP="00060730">
      <w:pPr>
        <w:jc w:val="both"/>
        <w:rPr>
          <w:rFonts w:eastAsia="Calibri"/>
          <w:sz w:val="20"/>
          <w:szCs w:val="20"/>
          <w:lang w:eastAsia="es-ES"/>
        </w:rPr>
      </w:pPr>
    </w:p>
    <w:p w14:paraId="259BC7D5"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En algunos casos, respecto de ciertos bienes cuya titularidad directa corresponda a determinadas sociedades, empresas u otras entidades residentes en el exterior (específicamente, sociedades off-shore que no sean compañías de seguros, fondos abiertos de inversión, fondos de pensión o entidades bancarias o financieras cuyas matrices estén constituidas o radicadas en países en los que sus bancos centrales u organismos equivalentes hayan adoptado los estándares internacionales de supervisión bancaria establecidos por el Comité de Bancos de Basilea), la ley presume sin admitir prueba en contrario, que los mismos pertenecen a personas humanas o sucesiones indivisas residentes en el país. En consecuencia, esos bienes estarán alcanzados por el Impuesto sobre los Bienes Personales a la tasa del 0,50%.</w:t>
      </w:r>
    </w:p>
    <w:p w14:paraId="644E0DE5" w14:textId="77777777" w:rsidR="00060730" w:rsidRPr="00287DFB" w:rsidRDefault="00060730" w:rsidP="00060730">
      <w:pPr>
        <w:jc w:val="both"/>
        <w:rPr>
          <w:rFonts w:eastAsia="Calibri"/>
          <w:sz w:val="20"/>
          <w:szCs w:val="20"/>
          <w:lang w:eastAsia="es-ES"/>
        </w:rPr>
      </w:pPr>
    </w:p>
    <w:p w14:paraId="2177EA07"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La Ley de IBP establece como presunción legal irrefutable que las obligaciones negociables emitidas por emisores privados argentinos, de titularidad directa de entidades extranjeras que (a) se encuentren domiciliadas en una jurisdicción que no exige que las acciones o títulos privados sean detentados en forma nominativa y (b) que (i) de conformidad con sus estatutos o la ley aplicable, estén únicamente autorizadas a realizar actividades de inversión fuera de la jurisdicción de su lugar de constitución y/o (ii) no les esté permitido realizar ciertas actividades autorizadas en sus propios estatutos o por la ley aplicable en su jurisdicción de constitución, se considerarán que son de titularidad de personas humanas o sucesiones indivisas residentes en el país, encontrándose, en consecuencia, sujetas al pago del IBP. En esos casos, la ley impone la obligación de abonar el impuesto a los bienes personales a una alícuota del incrementada en un 100% para el emisor privado argentino (el “</w:t>
      </w:r>
      <w:r w:rsidRPr="00287DFB">
        <w:rPr>
          <w:rFonts w:eastAsia="Calibri"/>
          <w:sz w:val="20"/>
          <w:szCs w:val="20"/>
          <w:u w:val="single"/>
          <w:lang w:eastAsia="es-ES"/>
        </w:rPr>
        <w:t>Obligado Sustituto</w:t>
      </w:r>
      <w:r w:rsidRPr="00287DFB">
        <w:rPr>
          <w:rFonts w:eastAsia="Calibri"/>
          <w:sz w:val="20"/>
          <w:szCs w:val="20"/>
          <w:lang w:eastAsia="es-ES"/>
        </w:rPr>
        <w:t>”). De conformidad con la Ley de IBP, el Obligado Sustituto está autorizado a obtener el reintegro del importe abonado en la forma antes descripta, incluso reteniendo o ejecutando directamente los bienes que dieron origen a dicho pago.</w:t>
      </w:r>
    </w:p>
    <w:p w14:paraId="1059CE3C" w14:textId="77777777" w:rsidR="00060730" w:rsidRPr="00287DFB" w:rsidRDefault="00060730" w:rsidP="00060730">
      <w:pPr>
        <w:jc w:val="both"/>
        <w:rPr>
          <w:rFonts w:eastAsia="Calibri"/>
          <w:sz w:val="20"/>
          <w:szCs w:val="20"/>
          <w:lang w:eastAsia="es-ES"/>
        </w:rPr>
      </w:pPr>
    </w:p>
    <w:p w14:paraId="60499668"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La presunción legal precedente no se aplica a las siguientes entidades extranjeras que sean titulares directas de títulos valores tal como lo son las Obligaciones Negociables: (a) compañías de seguros; (b) fondos abiertos de inversión; (c) fondos de pensión; y (d) entidades bancarias o financieras cuyas casas matrices estén radicadas en países cuyos bancos centrales u organismos equivalentes hayan adoptado los estándares internacionales de supervisión bancaria establecidos por el Comité de Basilea. </w:t>
      </w:r>
    </w:p>
    <w:p w14:paraId="021BFFFB" w14:textId="77777777" w:rsidR="00060730" w:rsidRPr="00287DFB" w:rsidRDefault="00060730" w:rsidP="00060730">
      <w:pPr>
        <w:jc w:val="both"/>
        <w:rPr>
          <w:rFonts w:eastAsia="Calibri"/>
          <w:sz w:val="20"/>
          <w:szCs w:val="20"/>
          <w:lang w:eastAsia="es-ES"/>
        </w:rPr>
      </w:pPr>
    </w:p>
    <w:p w14:paraId="0737FEC1"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No obstante, el Decreto 812/1996, del 24 de julio de 1996, dispone que la presunción legal analizada precedentemente no se aplicará a las acciones y títulos de deuda privados, tales como las Obligaciones Negociables, cuya oferta pública haya sido autorizada por la CNV y que se negocien en bolsas o mercados de valores ubicadas en Argentina o en el extranjero.</w:t>
      </w:r>
    </w:p>
    <w:p w14:paraId="0A34D8EF" w14:textId="77777777" w:rsidR="00060730" w:rsidRPr="00287DFB" w:rsidRDefault="00060730" w:rsidP="00060730">
      <w:pPr>
        <w:jc w:val="both"/>
        <w:rPr>
          <w:rFonts w:eastAsia="Calibri"/>
          <w:sz w:val="20"/>
          <w:szCs w:val="20"/>
          <w:lang w:eastAsia="es-ES"/>
        </w:rPr>
      </w:pPr>
    </w:p>
    <w:p w14:paraId="2872F061"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Con el objeto de garantizar que esta presunción legal no se aplicará y en consecuencia que la Sociedad no será responsable en calidad de obligado sustituto respecto de las Obligaciones Negociables, la Sociedad conservará en sus registros una copia debidamente certificada de la resolución de la CNV que autoriza la oferta pública de las acciones o títulos de deuda privados y constancias que verifiquen que dicho certificado o autorización </w:t>
      </w:r>
      <w:r w:rsidRPr="00287DFB">
        <w:rPr>
          <w:bCs/>
          <w:sz w:val="20"/>
          <w:szCs w:val="20"/>
          <w:lang w:eastAsia="es-ES"/>
        </w:rPr>
        <w:t>se</w:t>
      </w:r>
      <w:r w:rsidRPr="00287DFB">
        <w:rPr>
          <w:rFonts w:eastAsia="Calibri"/>
          <w:sz w:val="20"/>
          <w:szCs w:val="20"/>
          <w:lang w:eastAsia="es-ES"/>
        </w:rPr>
        <w:t xml:space="preserve"> hallaba en vigencia al 31 de diciembre del año en que tuvo lugar la obligación fiscal, conforme lo requiere la Resolución General N° 2.151 de la AFIP de fecha 31 de octubre de 2006.</w:t>
      </w:r>
    </w:p>
    <w:p w14:paraId="5C7C8039" w14:textId="77777777" w:rsidR="00060730" w:rsidRPr="00287DFB" w:rsidRDefault="00060730" w:rsidP="00060730">
      <w:pPr>
        <w:jc w:val="both"/>
        <w:rPr>
          <w:rFonts w:eastAsia="Calibri"/>
          <w:sz w:val="20"/>
          <w:szCs w:val="20"/>
          <w:lang w:eastAsia="es-ES"/>
        </w:rPr>
      </w:pPr>
    </w:p>
    <w:p w14:paraId="2F4FEC7D"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En el caso de que la autoridad fiscal argentina considere que no se cuenta con la documentación que acredita la autorización de la CNV, y su negociación en mercados de valores de país o del exterior, la Emisora será responsable sustituto del ingreso del impuesto.</w:t>
      </w:r>
    </w:p>
    <w:p w14:paraId="283052D3" w14:textId="77777777" w:rsidR="00060730" w:rsidRPr="00287DFB" w:rsidRDefault="00060730" w:rsidP="00060730">
      <w:pPr>
        <w:jc w:val="both"/>
        <w:rPr>
          <w:rFonts w:eastAsia="Calibri"/>
          <w:sz w:val="20"/>
          <w:szCs w:val="20"/>
          <w:lang w:eastAsia="es-ES"/>
        </w:rPr>
      </w:pPr>
    </w:p>
    <w:p w14:paraId="60E63334" w14:textId="77777777" w:rsidR="00060730" w:rsidRPr="00287DFB" w:rsidRDefault="00060730" w:rsidP="00060730">
      <w:pPr>
        <w:jc w:val="both"/>
        <w:rPr>
          <w:rFonts w:eastAsia="Calibri"/>
          <w:b/>
          <w:sz w:val="20"/>
          <w:lang w:eastAsia="es-ES"/>
        </w:rPr>
      </w:pPr>
      <w:bookmarkStart w:id="42" w:name="_Toc475704131"/>
      <w:r w:rsidRPr="00287DFB">
        <w:rPr>
          <w:rFonts w:eastAsia="Calibri"/>
          <w:b/>
          <w:bCs/>
          <w:i/>
          <w:iCs/>
          <w:sz w:val="20"/>
          <w:szCs w:val="20"/>
          <w:lang w:eastAsia="es-ES"/>
        </w:rPr>
        <w:t xml:space="preserve">Impuesto </w:t>
      </w:r>
      <w:bookmarkEnd w:id="42"/>
      <w:r w:rsidRPr="00287DFB">
        <w:rPr>
          <w:rFonts w:eastAsia="Calibri"/>
          <w:b/>
          <w:bCs/>
          <w:i/>
          <w:iCs/>
          <w:sz w:val="20"/>
          <w:szCs w:val="20"/>
          <w:lang w:eastAsia="es-ES"/>
        </w:rPr>
        <w:t>sobre los Débitos y Créditos Bancarios</w:t>
      </w:r>
    </w:p>
    <w:p w14:paraId="7A4747D3" w14:textId="77777777" w:rsidR="00060730" w:rsidRPr="00287DFB" w:rsidRDefault="00060730" w:rsidP="00060730">
      <w:pPr>
        <w:jc w:val="both"/>
        <w:rPr>
          <w:rFonts w:eastAsia="Calibri"/>
          <w:b/>
          <w:sz w:val="20"/>
          <w:szCs w:val="20"/>
          <w:lang w:eastAsia="es-ES"/>
        </w:rPr>
      </w:pPr>
    </w:p>
    <w:p w14:paraId="1B9B661C"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La Ley N° 25.413 (publicada en el Boletín Oficial el 26 de marzo de 2001), con sus modificatorias, establece, con ciertas excepciones, un impuesto que grava los débitos y créditos en cuentas corrientes mantenidas en entidades financieras de Argentina y sobre otras operaciones que se utilizan en reemplazo del uso de cuentas corrientes bancarias. La alícuota general es del 0,60% por cada débito y crédito. Ciertas transferencias de dinero no realizadas mediante cuentas bancarias podrían estar sujetas a este impuesto a una alícuota incrementada del 1,2%. </w:t>
      </w:r>
    </w:p>
    <w:p w14:paraId="33A90EC6" w14:textId="77777777" w:rsidR="00060730" w:rsidRPr="00287DFB" w:rsidRDefault="00060730" w:rsidP="00060730">
      <w:pPr>
        <w:jc w:val="both"/>
        <w:rPr>
          <w:rFonts w:eastAsia="Calibri"/>
          <w:sz w:val="20"/>
          <w:szCs w:val="20"/>
          <w:lang w:eastAsia="es-ES"/>
        </w:rPr>
      </w:pPr>
    </w:p>
    <w:p w14:paraId="77A88A28"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Según el Decreto N° 409/2018 (publicado en el Boletín Oficial con fecha 7 de mayo de 2018), el 33% del impuesto pagado a la alícuota del 0,60% y el 33% del impuesto pagado a la alícuota del 1,2% podrán computarse como pago a cuenta del impuesto a las ganancias o de la Contribución Especial sobre el Capital de las Cooperativas. Cuando los hechos imponibles se encontraren alcanzados a una alícuota menor a las indicadas precedentemente, el cómputo como crédito de impuestos será del 20%. El remanente no compensado no podrá ser objeto de compensación con otros gravámenes a cargo del contribuyente o de solicitudes de reintegro o transferencia a favor de terceros, pudiendo trasladarse, hasta su agotamiento, a otros períodos fiscales de los citados tributos.</w:t>
      </w:r>
    </w:p>
    <w:p w14:paraId="17C924A2" w14:textId="77777777" w:rsidR="00060730" w:rsidRPr="00287DFB" w:rsidRDefault="00060730" w:rsidP="00060730">
      <w:pPr>
        <w:jc w:val="both"/>
        <w:rPr>
          <w:rFonts w:eastAsia="Calibri"/>
          <w:sz w:val="20"/>
          <w:szCs w:val="20"/>
          <w:lang w:eastAsia="es-ES"/>
        </w:rPr>
      </w:pPr>
    </w:p>
    <w:p w14:paraId="1A8F1752"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Asimismo, téngase en cuenta que, mediante la Ley 27.432, el Poder Legislativo nacional autorizó al Poder Ejecutivo nacional a reducir hasta un 20% por año el porcentaje del impuesto que a la fecha de entrada en vigencia de la mentada ley no resulte computable como pago a cuenta de los citados tributos; pudiendo establecerse que, en 2022, se compute íntegramente el impuesto sobre los débitos y créditos bancarios como pago a cuenta de aquellos tributos. </w:t>
      </w:r>
    </w:p>
    <w:p w14:paraId="7E7E6EAA" w14:textId="77777777" w:rsidR="00060730" w:rsidRPr="00287DFB" w:rsidRDefault="00060730" w:rsidP="00060730">
      <w:pPr>
        <w:jc w:val="both"/>
        <w:rPr>
          <w:rFonts w:eastAsia="Calibri"/>
          <w:sz w:val="20"/>
          <w:szCs w:val="20"/>
          <w:lang w:eastAsia="es-ES"/>
        </w:rPr>
      </w:pPr>
    </w:p>
    <w:p w14:paraId="536873B5"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El artículo 10 del Decreto Nº 380/2001 establece que estarán exentos del impuesto, entre otras operaciones, los débitos y créditos correspondientes a cuentas utilizadas en forma exclusiva para las operaciones inherentes a la actividad específica por, y los giros y transferencias de los que sean ordenantes con igual finalidad, los mercados autorizados por la CNV y sus respectivos agentes, bolsas de comercio que no tengan organizados mercados de valores, cajas de valores y entidades de liquidación y compensación de operaciones autorizadas por la CNV.</w:t>
      </w:r>
    </w:p>
    <w:p w14:paraId="692BBBA5" w14:textId="77777777" w:rsidR="00060730" w:rsidRPr="00287DFB" w:rsidRDefault="00060730" w:rsidP="00060730">
      <w:pPr>
        <w:jc w:val="both"/>
        <w:rPr>
          <w:rFonts w:eastAsia="Calibri"/>
          <w:sz w:val="20"/>
          <w:szCs w:val="20"/>
          <w:lang w:eastAsia="es-ES"/>
        </w:rPr>
      </w:pPr>
    </w:p>
    <w:p w14:paraId="4DCAA16D"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También se encuentran exentos del impuesto los movimientos registrados en las cuentas corrientes especiales (Comunicación “A” 3250 del BCRA) cuando las mismas estén abiertas a nombre de personas jurídicas del exterior y en tanto se utilicen exclusivamente para la realización de inversiones financieras en el país (para más información véase artículo 10, inciso (s) del anexo al Decreto Nº 380/2001).</w:t>
      </w:r>
    </w:p>
    <w:p w14:paraId="719FAF6E" w14:textId="77777777" w:rsidR="00060730" w:rsidRPr="00287DFB" w:rsidRDefault="00060730" w:rsidP="00060730">
      <w:pPr>
        <w:ind w:firstLine="708"/>
        <w:jc w:val="both"/>
        <w:rPr>
          <w:rFonts w:eastAsia="Calibri"/>
          <w:b/>
          <w:bCs/>
          <w:sz w:val="20"/>
          <w:szCs w:val="20"/>
          <w:lang w:eastAsia="es-ES"/>
        </w:rPr>
      </w:pPr>
    </w:p>
    <w:p w14:paraId="161A1130" w14:textId="77777777" w:rsidR="00060730" w:rsidRPr="00287DFB" w:rsidRDefault="00060730" w:rsidP="00060730">
      <w:pPr>
        <w:jc w:val="both"/>
        <w:rPr>
          <w:rFonts w:eastAsia="Calibri"/>
          <w:b/>
          <w:bCs/>
          <w:i/>
          <w:iCs/>
          <w:sz w:val="20"/>
          <w:szCs w:val="20"/>
          <w:lang w:eastAsia="es-ES"/>
        </w:rPr>
      </w:pPr>
      <w:r w:rsidRPr="00287DFB">
        <w:rPr>
          <w:rFonts w:eastAsia="Calibri"/>
          <w:b/>
          <w:bCs/>
          <w:i/>
          <w:iCs/>
          <w:sz w:val="20"/>
          <w:szCs w:val="20"/>
          <w:lang w:eastAsia="es-ES"/>
        </w:rPr>
        <w:t>Impuesto sobre los Ingresos Brutos</w:t>
      </w:r>
    </w:p>
    <w:p w14:paraId="01122C98" w14:textId="77777777" w:rsidR="00060730" w:rsidRPr="00287DFB" w:rsidRDefault="00060730" w:rsidP="00060730">
      <w:pPr>
        <w:jc w:val="both"/>
        <w:rPr>
          <w:rFonts w:eastAsia="Calibri"/>
          <w:sz w:val="20"/>
          <w:lang w:eastAsia="es-ES"/>
        </w:rPr>
      </w:pPr>
    </w:p>
    <w:p w14:paraId="314561A4"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Es un tributo de carácter local que recae sobre el ejercicio habitual y a título oneroso de actividades desarrolladas en una determinada jurisdicción.</w:t>
      </w:r>
    </w:p>
    <w:p w14:paraId="4DBFA0AD" w14:textId="77777777" w:rsidR="00060730" w:rsidRPr="00287DFB" w:rsidRDefault="00060730" w:rsidP="00060730">
      <w:pPr>
        <w:jc w:val="both"/>
        <w:rPr>
          <w:rFonts w:eastAsia="Calibri"/>
          <w:sz w:val="20"/>
          <w:szCs w:val="20"/>
          <w:lang w:eastAsia="es-ES"/>
        </w:rPr>
      </w:pPr>
    </w:p>
    <w:p w14:paraId="4B83F8DB" w14:textId="77777777" w:rsidR="00060730" w:rsidRPr="00287DFB" w:rsidRDefault="00060730" w:rsidP="00060730">
      <w:pPr>
        <w:ind w:right="57"/>
        <w:jc w:val="both"/>
        <w:rPr>
          <w:rFonts w:eastAsia="Calibri"/>
          <w:sz w:val="20"/>
          <w:lang w:eastAsia="es-ES"/>
        </w:rPr>
      </w:pPr>
      <w:r w:rsidRPr="00287DFB">
        <w:rPr>
          <w:rFonts w:eastAsia="Calibri"/>
          <w:sz w:val="20"/>
          <w:szCs w:val="20"/>
          <w:lang w:eastAsia="es-ES"/>
        </w:rPr>
        <w:t xml:space="preserve">Aquellos inversores que realicen actividades en forma habitual o que se presuma que desarrollan dichas actividades en cualquier jurisdicción en la cual obtengan sus ingresos por intereses originados en la tenencia de obligaciones negociables, o por su venta o transferencia, podrían resultar gravados con este impuesto a tasas que varían de acuerdo con la legislación específica de cada provincia argentina salvo que proceda la aplicación de alguna exención. Ciertas jurisdicciones como la Ciudad Autónoma de Buenos Aires y la Provincia de Buenos Aires eximen los intereses sobre las obligaciones negociables emitidas bajo la Ley de Obligaciones Negociables cuando estuvieran exentas del impuesto a las ganancias. </w:t>
      </w:r>
    </w:p>
    <w:p w14:paraId="20EED036" w14:textId="77777777" w:rsidR="00060730" w:rsidRPr="00287DFB" w:rsidRDefault="00060730" w:rsidP="00060730">
      <w:pPr>
        <w:ind w:right="57"/>
        <w:jc w:val="both"/>
        <w:rPr>
          <w:rFonts w:eastAsia="Calibri"/>
          <w:sz w:val="20"/>
          <w:szCs w:val="20"/>
          <w:lang w:eastAsia="es-ES"/>
        </w:rPr>
      </w:pPr>
    </w:p>
    <w:p w14:paraId="04B67B9E"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El artículo 183, punto (1) del Código Fiscal de la Ciudad Autónoma de Buenos Aires (T.O. 2020) establece que los ingresos derivados de toda operación sobre obligaciones negociables emitidas en virtud de la Ley de Obligaciones Negociables (intereses, actualizaciones devengadas y el valor de venta en caso de transferencia) están exentos del impuesto sobre ingresos brutos en la medida en que se aplique la exención del impuesto a las ganancias.</w:t>
      </w:r>
    </w:p>
    <w:p w14:paraId="67B10143" w14:textId="77777777" w:rsidR="00060730" w:rsidRPr="00287DFB" w:rsidRDefault="00060730" w:rsidP="00060730">
      <w:pPr>
        <w:ind w:right="57"/>
        <w:jc w:val="both"/>
        <w:rPr>
          <w:rFonts w:eastAsia="Calibri"/>
          <w:sz w:val="20"/>
          <w:szCs w:val="20"/>
          <w:lang w:eastAsia="es-ES"/>
        </w:rPr>
      </w:pPr>
    </w:p>
    <w:p w14:paraId="0C8A4F45"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El artículo 207, punto (c) del Código fiscal de la Provincia de Buenos Aires establece que los ingresos derivados de cualquier operación de obligaciones negociables emitidas en virtud de la Ley de Obligaciones Negociables y la Ley N° 23.962 con sus modificaciones (intereses, actualizaciones devengadas y el valor de venta en caso de transferencia) están exentos del impuesto sobre ingresos brutos en la medida en que se aplique la exención del impuesto a las ganancias.</w:t>
      </w:r>
    </w:p>
    <w:p w14:paraId="310FBB12" w14:textId="77777777" w:rsidR="00060730" w:rsidRPr="00287DFB" w:rsidRDefault="00060730" w:rsidP="00060730">
      <w:pPr>
        <w:jc w:val="both"/>
        <w:rPr>
          <w:rFonts w:eastAsia="Calibri"/>
          <w:sz w:val="20"/>
          <w:szCs w:val="20"/>
          <w:lang w:eastAsia="es-ES"/>
        </w:rPr>
      </w:pPr>
      <w:bookmarkStart w:id="43" w:name="_Hlk521590693"/>
    </w:p>
    <w:p w14:paraId="43887370" w14:textId="77777777" w:rsidR="00060730" w:rsidRPr="00287DFB" w:rsidRDefault="00060730" w:rsidP="00060730">
      <w:pPr>
        <w:autoSpaceDE w:val="0"/>
        <w:autoSpaceDN w:val="0"/>
        <w:jc w:val="both"/>
        <w:rPr>
          <w:rFonts w:eastAsia="Calibri"/>
          <w:sz w:val="20"/>
          <w:szCs w:val="20"/>
          <w:lang w:eastAsia="es-ES"/>
        </w:rPr>
      </w:pPr>
      <w:r w:rsidRPr="00287DFB">
        <w:rPr>
          <w:rFonts w:eastAsia="Calibri"/>
          <w:sz w:val="20"/>
          <w:szCs w:val="20"/>
          <w:lang w:eastAsia="es-ES"/>
        </w:rPr>
        <w:t>Por lo expuesto, los potenciales adquirentes de Obligaciones Negociables deberán considerar la posible incidencia del Impuesto sobre los Ingresos Brutos considerando las disposiciones de la legislación provincial que pudiera resultar aplicable en función del lugar de su residencia y actividad económica, como así también los diferentes regímenes de recaudación del gravamen que pudieran ser aplicables en cada jurisdicción.</w:t>
      </w:r>
    </w:p>
    <w:p w14:paraId="64C1579E" w14:textId="77777777" w:rsidR="00060730" w:rsidRPr="00287DFB" w:rsidRDefault="00060730" w:rsidP="00060730">
      <w:pPr>
        <w:jc w:val="both"/>
        <w:rPr>
          <w:rFonts w:eastAsia="Calibri"/>
          <w:sz w:val="20"/>
          <w:szCs w:val="20"/>
          <w:lang w:eastAsia="es-ES"/>
        </w:rPr>
      </w:pPr>
      <w:bookmarkStart w:id="44" w:name="_Toc272498841"/>
      <w:bookmarkEnd w:id="43"/>
    </w:p>
    <w:p w14:paraId="684B309F" w14:textId="77777777" w:rsidR="00060730" w:rsidRPr="00287DFB" w:rsidRDefault="00060730" w:rsidP="00060730">
      <w:pPr>
        <w:jc w:val="both"/>
        <w:rPr>
          <w:rFonts w:eastAsia="Calibri"/>
          <w:b/>
          <w:bCs/>
          <w:i/>
          <w:iCs/>
          <w:sz w:val="20"/>
          <w:szCs w:val="20"/>
          <w:lang w:eastAsia="es-ES"/>
        </w:rPr>
      </w:pPr>
      <w:r w:rsidRPr="00287DFB">
        <w:rPr>
          <w:rFonts w:eastAsia="Calibri"/>
          <w:b/>
          <w:bCs/>
          <w:i/>
          <w:iCs/>
          <w:sz w:val="20"/>
          <w:szCs w:val="20"/>
          <w:lang w:eastAsia="es-ES"/>
        </w:rPr>
        <w:t>Regímenes de recaudación provincial sobre créditos en cuentas bancarias.</w:t>
      </w:r>
    </w:p>
    <w:p w14:paraId="27953701" w14:textId="77777777" w:rsidR="00060730" w:rsidRPr="00287DFB" w:rsidRDefault="00060730" w:rsidP="00060730">
      <w:pPr>
        <w:jc w:val="both"/>
        <w:rPr>
          <w:rFonts w:eastAsia="Calibri"/>
          <w:sz w:val="20"/>
          <w:u w:val="single"/>
          <w:lang w:eastAsia="es-ES"/>
        </w:rPr>
      </w:pPr>
    </w:p>
    <w:p w14:paraId="226BE2C7"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Distintos fiscos provinciales (por ejemplo, la Ciudad Autónoma de Buenos Aires y las provincias de Corrientes, Córdoba, Tucumán, Buenos Aires, Salta, etcétera) han establecido regímenes de percepción del impuesto sobre los ingresos brutos que resultan aplicables a los créditos que se produzcan en las cuentas abiertas en entidades financieras, cualquiera sea su especie y/o naturaleza, quedando comprendidas la totalidad de las sucursales, cualquiera sea el asiento territorial de las mismas.</w:t>
      </w:r>
    </w:p>
    <w:p w14:paraId="1FE7B5BA" w14:textId="77777777" w:rsidR="00060730" w:rsidRPr="00287DFB" w:rsidRDefault="00060730" w:rsidP="00060730">
      <w:pPr>
        <w:jc w:val="both"/>
        <w:rPr>
          <w:rFonts w:eastAsia="Calibri"/>
          <w:sz w:val="20"/>
          <w:szCs w:val="20"/>
          <w:lang w:eastAsia="es-ES"/>
        </w:rPr>
      </w:pPr>
    </w:p>
    <w:p w14:paraId="17335459"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Estos regímenes se aplican a aquellos contribuyentes que se encuentran en el padrón que provee mensualmente la Dirección de Rentas de cada jurisdicción. </w:t>
      </w:r>
    </w:p>
    <w:p w14:paraId="2737A184" w14:textId="77777777" w:rsidR="00060730" w:rsidRPr="00287DFB" w:rsidRDefault="00060730" w:rsidP="00060730">
      <w:pPr>
        <w:jc w:val="both"/>
        <w:rPr>
          <w:rFonts w:eastAsia="Calibri"/>
          <w:sz w:val="20"/>
          <w:lang w:eastAsia="es-ES"/>
        </w:rPr>
      </w:pPr>
    </w:p>
    <w:p w14:paraId="1C3C0DDC"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Las alícuotas a aplicar dependen de cada uno de los fiscos con un rango que puede llegar actualmente al 5%.</w:t>
      </w:r>
    </w:p>
    <w:p w14:paraId="46EC80A5" w14:textId="77777777" w:rsidR="00060730" w:rsidRPr="00287DFB" w:rsidRDefault="00060730" w:rsidP="00060730">
      <w:pPr>
        <w:jc w:val="both"/>
        <w:rPr>
          <w:rFonts w:eastAsia="Calibri"/>
          <w:sz w:val="20"/>
          <w:szCs w:val="20"/>
          <w:lang w:eastAsia="es-ES"/>
        </w:rPr>
      </w:pPr>
    </w:p>
    <w:p w14:paraId="7A101DF8"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Las percepciones sufridas constituyen un pago a cuenta del impuesto sobre los ingresos brutos para aquellos sujetos que son pasibles de las mismas.</w:t>
      </w:r>
    </w:p>
    <w:p w14:paraId="575A9FBD" w14:textId="77777777" w:rsidR="00060730" w:rsidRPr="00287DFB" w:rsidRDefault="00060730" w:rsidP="00060730">
      <w:pPr>
        <w:jc w:val="both"/>
        <w:rPr>
          <w:rFonts w:eastAsia="Calibri"/>
          <w:sz w:val="20"/>
          <w:szCs w:val="20"/>
          <w:u w:val="single"/>
          <w:lang w:eastAsia="es-ES"/>
        </w:rPr>
      </w:pPr>
    </w:p>
    <w:p w14:paraId="4AAEFE2F" w14:textId="77777777" w:rsidR="00060730" w:rsidRPr="00287DFB" w:rsidRDefault="00060730" w:rsidP="00060730">
      <w:pPr>
        <w:ind w:right="57"/>
        <w:jc w:val="both"/>
        <w:rPr>
          <w:rFonts w:eastAsia="Calibri"/>
          <w:sz w:val="20"/>
          <w:szCs w:val="20"/>
          <w:lang w:eastAsia="es-ES"/>
        </w:rPr>
      </w:pPr>
      <w:r w:rsidRPr="00287DFB">
        <w:rPr>
          <w:rFonts w:eastAsia="Calibri"/>
          <w:sz w:val="20"/>
          <w:szCs w:val="20"/>
          <w:lang w:eastAsia="es-ES"/>
        </w:rPr>
        <w:t xml:space="preserve">Los potenciales adquirentes residentes en el país deberán considerar la posible incidencia del impuesto sobre los ingresos brutos considerando las disposiciones de la legislación aplicable que pudiera resultar relevante en función de su residencia y actividad económica. </w:t>
      </w:r>
    </w:p>
    <w:p w14:paraId="365A39D3" w14:textId="77777777" w:rsidR="00060730" w:rsidRPr="00287DFB" w:rsidRDefault="00060730" w:rsidP="00060730">
      <w:pPr>
        <w:jc w:val="both"/>
        <w:rPr>
          <w:rFonts w:eastAsia="Calibri"/>
          <w:b/>
          <w:bCs/>
          <w:sz w:val="20"/>
          <w:szCs w:val="20"/>
          <w:lang w:eastAsia="es-ES"/>
        </w:rPr>
      </w:pPr>
    </w:p>
    <w:p w14:paraId="3E692AF2" w14:textId="77777777" w:rsidR="00060730" w:rsidRPr="00287DFB" w:rsidRDefault="00060730" w:rsidP="00060730">
      <w:pPr>
        <w:jc w:val="both"/>
        <w:rPr>
          <w:rFonts w:eastAsia="Calibri"/>
          <w:b/>
          <w:bCs/>
          <w:i/>
          <w:sz w:val="20"/>
          <w:szCs w:val="20"/>
          <w:lang w:eastAsia="es-ES"/>
        </w:rPr>
      </w:pPr>
      <w:r w:rsidRPr="00287DFB">
        <w:rPr>
          <w:rFonts w:eastAsia="Calibri"/>
          <w:b/>
          <w:bCs/>
          <w:i/>
          <w:sz w:val="20"/>
          <w:szCs w:val="20"/>
          <w:lang w:eastAsia="es-ES"/>
        </w:rPr>
        <w:t>Regímenes de recaudación provincial sobre operaciones financieras</w:t>
      </w:r>
    </w:p>
    <w:p w14:paraId="63A150D7" w14:textId="77777777" w:rsidR="00060730" w:rsidRPr="00287DFB" w:rsidRDefault="00060730" w:rsidP="00060730">
      <w:pPr>
        <w:jc w:val="both"/>
        <w:rPr>
          <w:rFonts w:eastAsia="Calibri"/>
          <w:b/>
          <w:bCs/>
          <w:sz w:val="20"/>
          <w:szCs w:val="20"/>
          <w:lang w:eastAsia="es-ES"/>
        </w:rPr>
      </w:pPr>
    </w:p>
    <w:p w14:paraId="3EA73A85" w14:textId="77777777" w:rsidR="00060730" w:rsidRPr="00287DFB" w:rsidRDefault="00060730" w:rsidP="00060730">
      <w:pPr>
        <w:jc w:val="both"/>
        <w:rPr>
          <w:rFonts w:eastAsia="Calibri"/>
          <w:bCs/>
          <w:sz w:val="20"/>
          <w:szCs w:val="20"/>
          <w:lang w:eastAsia="es-ES"/>
        </w:rPr>
      </w:pPr>
      <w:r w:rsidRPr="00287DFB">
        <w:rPr>
          <w:rFonts w:eastAsia="Calibri"/>
          <w:bCs/>
          <w:sz w:val="20"/>
          <w:szCs w:val="20"/>
          <w:lang w:eastAsia="es-ES"/>
        </w:rPr>
        <w:t>Existen distintas jurisdicciones (como ser el caso de la Provincia de Córdoba y Tucumán) que han establecidos regímenes de recaudación sobre determinadas rentas financieras, entre ellas las que pudieran surgir por los intereses o rendimientos de las Obligaciones Negociables.</w:t>
      </w:r>
    </w:p>
    <w:p w14:paraId="307CE82B" w14:textId="77777777" w:rsidR="00060730" w:rsidRPr="00287DFB" w:rsidRDefault="00060730" w:rsidP="00060730">
      <w:pPr>
        <w:jc w:val="both"/>
        <w:rPr>
          <w:rFonts w:eastAsia="Calibri"/>
          <w:bCs/>
          <w:sz w:val="20"/>
          <w:szCs w:val="20"/>
          <w:lang w:eastAsia="es-ES"/>
        </w:rPr>
      </w:pPr>
    </w:p>
    <w:p w14:paraId="42E38A05" w14:textId="77777777" w:rsidR="00060730" w:rsidRPr="00287DFB" w:rsidRDefault="00060730" w:rsidP="00060730">
      <w:pPr>
        <w:jc w:val="both"/>
        <w:rPr>
          <w:rFonts w:eastAsia="Calibri"/>
          <w:b/>
          <w:bCs/>
          <w:sz w:val="20"/>
          <w:szCs w:val="20"/>
          <w:lang w:eastAsia="es-ES"/>
        </w:rPr>
      </w:pPr>
      <w:r w:rsidRPr="00287DFB">
        <w:rPr>
          <w:rFonts w:eastAsia="Calibri"/>
          <w:bCs/>
          <w:sz w:val="20"/>
          <w:szCs w:val="20"/>
          <w:lang w:eastAsia="es-ES"/>
        </w:rPr>
        <w:t>En ese sentido y en función de la residencia que pudieran tener, los potenciales adquirentes deberán considerar la eventual incidencia del tributo al momento del cobro de los intereses o rendimientos de las obligaciones negociables.</w:t>
      </w:r>
    </w:p>
    <w:p w14:paraId="2E32B7D6" w14:textId="77777777" w:rsidR="00060730" w:rsidRPr="00287DFB" w:rsidRDefault="00060730" w:rsidP="00060730">
      <w:pPr>
        <w:jc w:val="both"/>
        <w:rPr>
          <w:rFonts w:eastAsia="Calibri"/>
          <w:b/>
          <w:bCs/>
          <w:sz w:val="20"/>
          <w:szCs w:val="20"/>
          <w:lang w:eastAsia="es-ES"/>
        </w:rPr>
      </w:pPr>
    </w:p>
    <w:p w14:paraId="6AC3544C" w14:textId="77777777" w:rsidR="00060730" w:rsidRPr="00287DFB" w:rsidRDefault="00060730" w:rsidP="00060730">
      <w:pPr>
        <w:jc w:val="both"/>
        <w:rPr>
          <w:rFonts w:eastAsia="Calibri"/>
          <w:b/>
          <w:sz w:val="20"/>
          <w:lang w:eastAsia="es-ES"/>
        </w:rPr>
      </w:pPr>
      <w:r w:rsidRPr="00287DFB">
        <w:rPr>
          <w:rFonts w:eastAsia="Calibri"/>
          <w:b/>
          <w:bCs/>
          <w:i/>
          <w:iCs/>
          <w:sz w:val="20"/>
          <w:szCs w:val="20"/>
          <w:lang w:eastAsia="es-ES"/>
        </w:rPr>
        <w:t>Impuesto de Sellos</w:t>
      </w:r>
      <w:r w:rsidRPr="00287DFB">
        <w:rPr>
          <w:rFonts w:eastAsia="Calibri"/>
          <w:b/>
          <w:bCs/>
          <w:sz w:val="20"/>
          <w:szCs w:val="20"/>
          <w:lang w:eastAsia="es-ES"/>
        </w:rPr>
        <w:t xml:space="preserve"> </w:t>
      </w:r>
    </w:p>
    <w:p w14:paraId="6285D35B" w14:textId="77777777" w:rsidR="00060730" w:rsidRPr="00287DFB" w:rsidRDefault="00060730" w:rsidP="00060730">
      <w:pPr>
        <w:jc w:val="both"/>
        <w:rPr>
          <w:rFonts w:eastAsia="Calibri"/>
          <w:b/>
          <w:sz w:val="20"/>
          <w:szCs w:val="20"/>
          <w:lang w:eastAsia="es-ES"/>
        </w:rPr>
      </w:pPr>
    </w:p>
    <w:p w14:paraId="430A2B8A"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Al igual que el impuesto sobre los ingresos brutos, el impuesto de sellos es un tributo de carácter local y grava los actos y contratos de carácter oneroso formalizados en instrumentos públicos y/o privados, que se otorguen en la jurisdicción de cada provincia y/o en la Ciudad de Buenos Aires o bien aquellos que siendo instrumentados en determinada jurisdicción tengan efectos en otra jurisdicción.</w:t>
      </w:r>
    </w:p>
    <w:p w14:paraId="78353308" w14:textId="77777777" w:rsidR="00060730" w:rsidRPr="00287DFB" w:rsidRDefault="00060730" w:rsidP="00060730">
      <w:pPr>
        <w:jc w:val="both"/>
        <w:rPr>
          <w:rFonts w:eastAsia="Calibri"/>
          <w:sz w:val="20"/>
          <w:szCs w:val="20"/>
          <w:lang w:eastAsia="es-ES"/>
        </w:rPr>
      </w:pPr>
    </w:p>
    <w:p w14:paraId="2BF3BB4F"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En la Ciudad Autónoma de Buenos Aires están exentos de este impuesto todos los actos, contratos y operaciones, incluyendo entregas o recepciones de dinero, relacionados con la emisión, suscripción, colocación y transferencia de obligaciones negociables, emitidas conforme el régimen de las Ley de Obligaciones Negociables. Esta exención comprenderá a los aumentos de capital que se realicen para la emisión de acciones a entregar, por conversión de las obligaciones negociables, como así también, a la constitución de todo tipo de garantías personales o reales a favor de inversores o terceros que garanticen la emisión, sean anteriores, simultáneos o posteriores a la misma.</w:t>
      </w:r>
    </w:p>
    <w:p w14:paraId="406593DA" w14:textId="77777777" w:rsidR="00060730" w:rsidRPr="00287DFB" w:rsidRDefault="00060730" w:rsidP="00060730">
      <w:pPr>
        <w:jc w:val="both"/>
        <w:rPr>
          <w:rFonts w:eastAsia="Calibri"/>
          <w:sz w:val="20"/>
          <w:szCs w:val="20"/>
          <w:lang w:eastAsia="es-ES"/>
        </w:rPr>
      </w:pPr>
    </w:p>
    <w:p w14:paraId="13E5D6FC"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También se encuentran exentos del impuesto en la Ciudad Autónoma de Buenos Aires los instrumentos, actos y operaciones vinculados con la emisión de valores mobiliarios representativos de deuda de sus emisoras y cualesquiera otros valores mobiliarios destinados a la oferta pública en los términos de la Ley de Mercado de Capitales, por parte de las sociedades autorizadas por la CNV a hacer oferta pública. Esta exención ampara también a las garantías vinculadas con dichas emisiones. Sin embargo, la exención queda sin efecto si en el plazo de 90 días corridos no se solicita la autorización para la oferta pública de dichos títulos valores ante la CNV y/o si la colocación de los títulos no se realiza en un plazo de 180 días corridos a partir de la concesión de la autorización solicitada. </w:t>
      </w:r>
    </w:p>
    <w:p w14:paraId="73752B47" w14:textId="77777777" w:rsidR="00060730" w:rsidRPr="00287DFB" w:rsidRDefault="00060730" w:rsidP="00060730">
      <w:pPr>
        <w:jc w:val="both"/>
        <w:rPr>
          <w:rFonts w:eastAsia="Calibri"/>
          <w:sz w:val="20"/>
          <w:szCs w:val="20"/>
          <w:lang w:eastAsia="es-ES"/>
        </w:rPr>
      </w:pPr>
    </w:p>
    <w:p w14:paraId="710A49A9"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Los actos y/o instrumentos relacionados con la negociación de las acciones y demás valores mobiliarios debidamente autorizados para su oferta pública por la CNV están, asimismo, exentos del impuesto de sellos en la Ciudad Autónoma de Buenos Aires. Esta exención también queda sin efecto de darse la circunstancia señalada en la segunda oración del párrafo anterior.</w:t>
      </w:r>
    </w:p>
    <w:p w14:paraId="32B8D6CD" w14:textId="77777777" w:rsidR="00060730" w:rsidRPr="00287DFB" w:rsidRDefault="00060730" w:rsidP="00060730">
      <w:pPr>
        <w:jc w:val="both"/>
        <w:rPr>
          <w:rFonts w:eastAsia="Calibri"/>
          <w:sz w:val="20"/>
          <w:szCs w:val="20"/>
          <w:lang w:eastAsia="es-ES"/>
        </w:rPr>
      </w:pPr>
    </w:p>
    <w:p w14:paraId="78153A6E"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Por su parte, en la Provincia de Buenos Aires están exentos de este impuesto todos los actos, contratos y operaciones, incluyendo entregas o recepciones de dinero, relacionados con la emisión, suscripción, colocación y transferencia de obligaciones negociables, emitidas conforme el régimen de la Ley de Obligaciones Negociables. Esta exención comprenderá a los aumentos de capital que se realicen para la emisión de acciones a entregar, por conversión de las obligaciones negociables, como así también, a la constitución de todo tipo de garantías personales o reales a favor de inversores o terceros que garanticen la emisión, sean anteriores, simultáneos o posteriores a la misma. </w:t>
      </w:r>
    </w:p>
    <w:p w14:paraId="616F847F" w14:textId="77777777" w:rsidR="00060730" w:rsidRPr="00287DFB" w:rsidRDefault="00060730" w:rsidP="00060730">
      <w:pPr>
        <w:jc w:val="both"/>
        <w:rPr>
          <w:rFonts w:eastAsia="Calibri"/>
          <w:sz w:val="20"/>
          <w:szCs w:val="20"/>
          <w:lang w:eastAsia="es-ES"/>
        </w:rPr>
      </w:pPr>
    </w:p>
    <w:p w14:paraId="0E3AE3C4"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En la Provincia de Buenos Aires también están exentos de este impuesto todos los instrumentos, actos y operaciones, vinculados con la emisión de valores representativos de deuda de sus emisoras y cualesquiera otros títulos valores destinados a la oferta pública en los términos de la Ley de Mercado de Capitales, por parte de sociedades debidamente autorizadas por la CNV. Esta exención comprende también la constitución de todo tipo de garantías personales o reales a favor de inversores o terceros que garanticen la emisión, sean anteriores, simultáneos o posteriores a la misma. Sin embargo, la exención queda sin efecto si en el plazo de 90 días corridos no se solicita la autorización para la oferta pública de dichos títulos valores ante la CNV y/o si la colocación de los títulos no se realiza en un plazo de 180 días corridos a partir de la concesión de la autorización solicitada.</w:t>
      </w:r>
    </w:p>
    <w:p w14:paraId="044091B3" w14:textId="77777777" w:rsidR="00060730" w:rsidRPr="00287DFB" w:rsidRDefault="00060730" w:rsidP="00060730">
      <w:pPr>
        <w:jc w:val="both"/>
        <w:rPr>
          <w:rFonts w:eastAsia="Calibri"/>
          <w:sz w:val="20"/>
          <w:szCs w:val="20"/>
          <w:lang w:eastAsia="es-ES"/>
        </w:rPr>
      </w:pPr>
    </w:p>
    <w:p w14:paraId="3C223C0C"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Asimismo, se encuentran exentos del impuesto de sellos en la Provincia de Buenos Aires los actos relacionados con la negociación de valores mobiliarios debidamente autorizados para su oferta pública por la CNV. Esta exención también queda sin efecto de presentarse la circunstancia señalada en la segunda oración del párrafo anterior.</w:t>
      </w:r>
    </w:p>
    <w:p w14:paraId="08665ECC" w14:textId="77777777" w:rsidR="00060730" w:rsidRPr="00287DFB" w:rsidRDefault="00060730" w:rsidP="00060730">
      <w:pPr>
        <w:jc w:val="both"/>
        <w:rPr>
          <w:rFonts w:eastAsia="Calibri"/>
          <w:sz w:val="20"/>
          <w:szCs w:val="20"/>
          <w:lang w:eastAsia="es-ES"/>
        </w:rPr>
      </w:pPr>
    </w:p>
    <w:p w14:paraId="5A4F61B1" w14:textId="77777777" w:rsidR="00060730" w:rsidRPr="00287DFB" w:rsidRDefault="00060730" w:rsidP="00060730">
      <w:pPr>
        <w:jc w:val="both"/>
        <w:rPr>
          <w:rFonts w:eastAsia="Calibri"/>
          <w:b/>
          <w:bCs/>
          <w:sz w:val="20"/>
          <w:szCs w:val="20"/>
          <w:lang w:eastAsia="es-ES"/>
        </w:rPr>
      </w:pPr>
      <w:r w:rsidRPr="00287DFB">
        <w:rPr>
          <w:rFonts w:eastAsia="Calibri"/>
          <w:sz w:val="20"/>
          <w:szCs w:val="20"/>
          <w:lang w:eastAsia="es-ES"/>
        </w:rPr>
        <w:t>Considerando la autonomía que en materia tributaria posee cada jurisdicción provincial, se deberá analizar los potenciales efectos que este tipo de operatorias pudieran generar y el tratamiento tributario que establece el resto de las jurisdicciones provinciales.</w:t>
      </w:r>
    </w:p>
    <w:p w14:paraId="3263BC3C" w14:textId="77777777" w:rsidR="00060730" w:rsidRPr="00287DFB" w:rsidRDefault="00060730" w:rsidP="00060730">
      <w:pPr>
        <w:jc w:val="both"/>
        <w:rPr>
          <w:rFonts w:eastAsia="Calibri"/>
          <w:b/>
          <w:sz w:val="20"/>
          <w:lang w:eastAsia="es-ES"/>
        </w:rPr>
      </w:pPr>
    </w:p>
    <w:p w14:paraId="37392A15" w14:textId="77777777" w:rsidR="00060730" w:rsidRPr="00287DFB" w:rsidRDefault="00060730" w:rsidP="00060730">
      <w:pPr>
        <w:jc w:val="both"/>
        <w:rPr>
          <w:rFonts w:eastAsia="Calibri"/>
          <w:b/>
          <w:sz w:val="20"/>
          <w:szCs w:val="20"/>
          <w:lang w:eastAsia="es-ES"/>
        </w:rPr>
      </w:pPr>
      <w:bookmarkStart w:id="45" w:name="_Toc475704132"/>
      <w:r w:rsidRPr="00287DFB">
        <w:rPr>
          <w:rFonts w:eastAsia="Calibri"/>
          <w:b/>
          <w:bCs/>
          <w:i/>
          <w:iCs/>
          <w:sz w:val="20"/>
          <w:szCs w:val="20"/>
          <w:lang w:eastAsia="es-ES"/>
        </w:rPr>
        <w:t>Tasa de Justicia</w:t>
      </w:r>
      <w:bookmarkEnd w:id="44"/>
      <w:bookmarkEnd w:id="45"/>
      <w:r w:rsidRPr="00287DFB">
        <w:rPr>
          <w:rFonts w:eastAsia="Calibri"/>
          <w:b/>
          <w:bCs/>
          <w:sz w:val="20"/>
          <w:szCs w:val="20"/>
          <w:lang w:eastAsia="es-ES"/>
        </w:rPr>
        <w:t xml:space="preserve"> </w:t>
      </w:r>
    </w:p>
    <w:p w14:paraId="27102AC4" w14:textId="77777777" w:rsidR="00060730" w:rsidRPr="00287DFB" w:rsidRDefault="00060730" w:rsidP="00060730">
      <w:pPr>
        <w:jc w:val="both"/>
        <w:rPr>
          <w:rFonts w:eastAsia="Calibri"/>
          <w:sz w:val="20"/>
          <w:szCs w:val="20"/>
          <w:lang w:eastAsia="es-ES"/>
        </w:rPr>
      </w:pPr>
    </w:p>
    <w:p w14:paraId="32457174" w14:textId="77777777" w:rsidR="00060730" w:rsidRPr="00287DFB" w:rsidRDefault="00060730" w:rsidP="00060730">
      <w:pPr>
        <w:jc w:val="both"/>
        <w:rPr>
          <w:rFonts w:eastAsia="Calibri"/>
          <w:sz w:val="20"/>
          <w:lang w:eastAsia="es-ES"/>
        </w:rPr>
      </w:pPr>
      <w:r w:rsidRPr="00287DFB">
        <w:rPr>
          <w:rFonts w:eastAsia="Calibri"/>
          <w:sz w:val="20"/>
          <w:szCs w:val="20"/>
          <w:lang w:eastAsia="es-ES"/>
        </w:rPr>
        <w:t>En caso de que fuera necesario instituir procedimientos de ejecución en relación con las Obligaciones Negociables en la República Argentina, se aplicará una tasa de justicia (actualmente a una alícuota del 3%) sobre el monto de cualquier reclamo iniciado ante los tribunales argentinos con asiento en la Ciudad de Buenos Aires.</w:t>
      </w:r>
    </w:p>
    <w:p w14:paraId="2D1E3739" w14:textId="77777777" w:rsidR="00060730" w:rsidRPr="00287DFB" w:rsidRDefault="00060730" w:rsidP="00060730">
      <w:pPr>
        <w:jc w:val="both"/>
        <w:rPr>
          <w:rFonts w:eastAsia="Calibri"/>
          <w:i/>
          <w:sz w:val="20"/>
          <w:szCs w:val="20"/>
          <w:lang w:eastAsia="es-ES"/>
        </w:rPr>
      </w:pPr>
    </w:p>
    <w:p w14:paraId="7B395581" w14:textId="77777777" w:rsidR="00060730" w:rsidRPr="00287DFB" w:rsidRDefault="00060730" w:rsidP="00060730">
      <w:pPr>
        <w:jc w:val="both"/>
        <w:rPr>
          <w:rFonts w:eastAsia="Calibri"/>
          <w:b/>
          <w:bCs/>
          <w:i/>
          <w:iCs/>
          <w:sz w:val="20"/>
          <w:szCs w:val="20"/>
          <w:lang w:eastAsia="es-ES"/>
        </w:rPr>
      </w:pPr>
      <w:bookmarkStart w:id="46" w:name="_Toc272498842"/>
      <w:r w:rsidRPr="00287DFB">
        <w:rPr>
          <w:rFonts w:eastAsia="Calibri"/>
          <w:b/>
          <w:bCs/>
          <w:i/>
          <w:iCs/>
          <w:sz w:val="20"/>
          <w:szCs w:val="20"/>
          <w:lang w:eastAsia="es-ES"/>
        </w:rPr>
        <w:t>Otros</w:t>
      </w:r>
      <w:bookmarkEnd w:id="46"/>
      <w:r w:rsidRPr="00287DFB">
        <w:rPr>
          <w:rFonts w:eastAsia="Calibri"/>
          <w:b/>
          <w:bCs/>
          <w:i/>
          <w:iCs/>
          <w:sz w:val="20"/>
          <w:szCs w:val="20"/>
          <w:lang w:eastAsia="es-ES"/>
        </w:rPr>
        <w:t xml:space="preserve"> impuestos</w:t>
      </w:r>
    </w:p>
    <w:p w14:paraId="619220DC" w14:textId="77777777" w:rsidR="00060730" w:rsidRPr="00287DFB" w:rsidRDefault="00060730" w:rsidP="00060730">
      <w:pPr>
        <w:jc w:val="both"/>
        <w:rPr>
          <w:rFonts w:eastAsia="Calibri"/>
          <w:b/>
          <w:sz w:val="20"/>
          <w:lang w:eastAsia="es-ES"/>
        </w:rPr>
      </w:pPr>
    </w:p>
    <w:p w14:paraId="3E038073"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A nivel federal, no se grava con impuestos la transmisión gratuita de bienes a herederos, donantes, legatarios o donatarios. </w:t>
      </w:r>
    </w:p>
    <w:p w14:paraId="27637E2A" w14:textId="77777777" w:rsidR="00060730" w:rsidRPr="00287DFB" w:rsidRDefault="00060730" w:rsidP="00060730">
      <w:pPr>
        <w:jc w:val="both"/>
        <w:rPr>
          <w:rFonts w:eastAsia="Calibri"/>
          <w:sz w:val="20"/>
          <w:szCs w:val="20"/>
          <w:lang w:eastAsia="es-ES"/>
        </w:rPr>
      </w:pPr>
    </w:p>
    <w:p w14:paraId="2EEBE88D"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En la Provincia de Buenos Aires se encuentra vigente el impuesto a la transmisión gratuita de bienes (el “</w:t>
      </w:r>
      <w:r w:rsidRPr="00287DFB">
        <w:rPr>
          <w:rFonts w:eastAsia="Calibri"/>
          <w:bCs/>
          <w:sz w:val="20"/>
          <w:szCs w:val="20"/>
          <w:u w:val="single"/>
          <w:lang w:eastAsia="es-ES"/>
        </w:rPr>
        <w:t>ITGB</w:t>
      </w:r>
      <w:r w:rsidRPr="00287DFB">
        <w:rPr>
          <w:rFonts w:eastAsia="Calibri"/>
          <w:sz w:val="20"/>
          <w:szCs w:val="20"/>
          <w:lang w:eastAsia="es-ES"/>
        </w:rPr>
        <w:t xml:space="preserve">”), cuyas características básicas son las siguientes: </w:t>
      </w:r>
    </w:p>
    <w:p w14:paraId="2B453427" w14:textId="77777777" w:rsidR="00060730" w:rsidRPr="00287DFB" w:rsidRDefault="00060730" w:rsidP="00060730">
      <w:pPr>
        <w:jc w:val="both"/>
        <w:rPr>
          <w:rFonts w:eastAsia="Calibri"/>
          <w:sz w:val="20"/>
          <w:lang w:eastAsia="es-ES"/>
        </w:rPr>
      </w:pPr>
    </w:p>
    <w:p w14:paraId="18EE8839" w14:textId="77777777" w:rsidR="00060730" w:rsidRPr="00287DFB" w:rsidRDefault="00060730" w:rsidP="00060730">
      <w:pPr>
        <w:numPr>
          <w:ilvl w:val="0"/>
          <w:numId w:val="37"/>
        </w:numPr>
        <w:jc w:val="both"/>
        <w:rPr>
          <w:sz w:val="20"/>
          <w:szCs w:val="20"/>
          <w:lang w:eastAsia="es-ES"/>
        </w:rPr>
      </w:pPr>
      <w:r w:rsidRPr="00287DFB">
        <w:rPr>
          <w:sz w:val="20"/>
          <w:szCs w:val="20"/>
          <w:lang w:eastAsia="es-ES"/>
        </w:rPr>
        <w:t>El ITGB alcanza al enriquecimiento que se obtenga en virtud de toda transmisión a título gratuito, incluyendo: herencias, legados, donaciones, anticipos de herencia y cualquier otro hecho, otra transmisión que implique un enriquecimiento patrimonial a título gratuito;</w:t>
      </w:r>
    </w:p>
    <w:p w14:paraId="11ECB433" w14:textId="77777777" w:rsidR="00060730" w:rsidRPr="00287DFB" w:rsidRDefault="00060730" w:rsidP="00060730">
      <w:pPr>
        <w:jc w:val="both"/>
        <w:rPr>
          <w:rFonts w:eastAsia="Calibri"/>
          <w:sz w:val="20"/>
          <w:szCs w:val="20"/>
          <w:lang w:eastAsia="es-ES"/>
        </w:rPr>
      </w:pPr>
    </w:p>
    <w:p w14:paraId="40C9B290" w14:textId="77777777" w:rsidR="00060730" w:rsidRPr="00287DFB" w:rsidRDefault="00060730" w:rsidP="00060730">
      <w:pPr>
        <w:numPr>
          <w:ilvl w:val="0"/>
          <w:numId w:val="82"/>
        </w:numPr>
        <w:jc w:val="both"/>
        <w:rPr>
          <w:sz w:val="20"/>
          <w:szCs w:val="20"/>
          <w:lang w:eastAsia="es-ES"/>
        </w:rPr>
      </w:pPr>
      <w:r w:rsidRPr="00287DFB">
        <w:rPr>
          <w:sz w:val="20"/>
          <w:szCs w:val="20"/>
          <w:lang w:eastAsia="es-ES"/>
        </w:rPr>
        <w:t>Son contribuyentes del ITGB las personas humanas y las personas jurídicas beneficiarias de una transmisión gratuita de bienes;</w:t>
      </w:r>
    </w:p>
    <w:p w14:paraId="14D41455" w14:textId="77777777" w:rsidR="00060730" w:rsidRPr="00287DFB" w:rsidRDefault="00060730" w:rsidP="00060730">
      <w:pPr>
        <w:jc w:val="both"/>
        <w:rPr>
          <w:rFonts w:eastAsia="Calibri"/>
          <w:sz w:val="20"/>
          <w:szCs w:val="20"/>
          <w:lang w:eastAsia="es-ES"/>
        </w:rPr>
      </w:pPr>
    </w:p>
    <w:p w14:paraId="271CC870" w14:textId="77777777" w:rsidR="00060730" w:rsidRPr="00287DFB" w:rsidRDefault="00060730" w:rsidP="00060730">
      <w:pPr>
        <w:numPr>
          <w:ilvl w:val="0"/>
          <w:numId w:val="82"/>
        </w:numPr>
        <w:jc w:val="both"/>
        <w:rPr>
          <w:sz w:val="20"/>
          <w:szCs w:val="20"/>
          <w:lang w:eastAsia="es-ES"/>
        </w:rPr>
      </w:pPr>
      <w:r w:rsidRPr="00287DFB">
        <w:rPr>
          <w:sz w:val="20"/>
          <w:szCs w:val="20"/>
          <w:lang w:eastAsia="es-ES"/>
        </w:rPr>
        <w:t>Para los contribuyentes domiciliados en la Provincia de Buenos Aires, el ITGB recae sobre el monto total del enriquecimiento gratuito, tanto por los bienes situados en dicha provincia como fuera de ella. En cambio, para los sujetos domiciliados fuera de la Provincia de Buenos Aires, el ITGB recae únicamente sobre el enriquecimiento gratuito originado por la transmisión de los bienes situados en la Provincia de Buenos Aires.</w:t>
      </w:r>
    </w:p>
    <w:p w14:paraId="16423613" w14:textId="77777777" w:rsidR="00060730" w:rsidRPr="00287DFB" w:rsidRDefault="00060730" w:rsidP="00060730">
      <w:pPr>
        <w:jc w:val="both"/>
        <w:rPr>
          <w:rFonts w:eastAsia="Calibri"/>
          <w:sz w:val="20"/>
          <w:szCs w:val="20"/>
          <w:lang w:eastAsia="es-ES"/>
        </w:rPr>
      </w:pPr>
    </w:p>
    <w:p w14:paraId="05213206" w14:textId="77777777" w:rsidR="00060730" w:rsidRPr="00287DFB" w:rsidRDefault="00060730" w:rsidP="00060730">
      <w:pPr>
        <w:numPr>
          <w:ilvl w:val="0"/>
          <w:numId w:val="82"/>
        </w:numPr>
        <w:jc w:val="both"/>
        <w:rPr>
          <w:sz w:val="20"/>
          <w:szCs w:val="20"/>
          <w:lang w:eastAsia="es-ES"/>
        </w:rPr>
      </w:pPr>
      <w:r w:rsidRPr="00287DFB">
        <w:rPr>
          <w:sz w:val="20"/>
          <w:szCs w:val="20"/>
          <w:lang w:eastAsia="es-ES"/>
        </w:rPr>
        <w:t xml:space="preserve">Se consideran situados en la Provincia de Buenos Aires, entre otros supuestos, (i) los títulos y las acciones, cuotas o participaciones sociales y otros valores mobiliarios representativos de su capital, emitidos por entes públicos o privados y por sociedades, cuando éstos estuvieren domiciliados en </w:t>
      </w:r>
      <w:bookmarkStart w:id="47" w:name="_DV_M2368"/>
      <w:bookmarkEnd w:id="47"/>
      <w:r w:rsidRPr="00287DFB">
        <w:rPr>
          <w:sz w:val="20"/>
          <w:szCs w:val="20"/>
          <w:lang w:eastAsia="es-ES"/>
        </w:rPr>
        <w:t xml:space="preserve">la Provincia de Buenos Aires; (ii) los títulos, acciones y demás valores mobiliarios que se encuentren en </w:t>
      </w:r>
      <w:bookmarkStart w:id="48" w:name="_DV_M2369"/>
      <w:bookmarkEnd w:id="48"/>
      <w:r w:rsidRPr="00287DFB">
        <w:rPr>
          <w:sz w:val="20"/>
          <w:szCs w:val="20"/>
          <w:lang w:eastAsia="es-ES"/>
        </w:rPr>
        <w:t>la Provincia de Buenos Aires al tiempo de la transmisión, emitidos por entes privados o sociedades domiciliados en otra jurisdicción; y (iii) los títulos, acciones y otros valores mobiliarios representativos de capital social o equivalente que al tiempo de la transmisión se hallaren en otra jurisdicción, emitidos por entes o sociedades domiciliados también en otra jurisdicción, en proporción a los bienes de los emisores que se encontraren en la Provincia de Buenos Aires.</w:t>
      </w:r>
    </w:p>
    <w:p w14:paraId="6588CFB8" w14:textId="77777777" w:rsidR="00060730" w:rsidRPr="00287DFB" w:rsidRDefault="00060730" w:rsidP="00060730">
      <w:pPr>
        <w:jc w:val="both"/>
        <w:rPr>
          <w:rFonts w:eastAsia="Calibri"/>
          <w:sz w:val="20"/>
          <w:lang w:eastAsia="es-ES"/>
        </w:rPr>
      </w:pPr>
    </w:p>
    <w:p w14:paraId="4C95A0E2" w14:textId="77777777" w:rsidR="00060730" w:rsidRPr="00287DFB" w:rsidRDefault="00060730" w:rsidP="00060730">
      <w:pPr>
        <w:numPr>
          <w:ilvl w:val="0"/>
          <w:numId w:val="82"/>
        </w:numPr>
        <w:jc w:val="both"/>
        <w:rPr>
          <w:sz w:val="20"/>
          <w:szCs w:val="20"/>
          <w:lang w:eastAsia="es-ES"/>
        </w:rPr>
      </w:pPr>
      <w:r w:rsidRPr="00287DFB">
        <w:rPr>
          <w:sz w:val="20"/>
          <w:szCs w:val="20"/>
          <w:lang w:eastAsia="es-ES"/>
        </w:rPr>
        <w:t xml:space="preserve">Actualmente, no están alcanzadas por el ITGB las transmisiones gratuitas de bienes cuando su valor en conjunto sea igual o inferior a $322.800 monto que se elevará a $1.344.000 cuando se trate de padres, hijos y cónyuges; </w:t>
      </w:r>
    </w:p>
    <w:p w14:paraId="2349CC2E" w14:textId="77777777" w:rsidR="00060730" w:rsidRPr="00287DFB" w:rsidRDefault="00060730" w:rsidP="00060730">
      <w:pPr>
        <w:jc w:val="both"/>
        <w:rPr>
          <w:rFonts w:eastAsia="Calibri"/>
          <w:sz w:val="20"/>
          <w:szCs w:val="20"/>
          <w:lang w:eastAsia="es-ES"/>
        </w:rPr>
      </w:pPr>
    </w:p>
    <w:p w14:paraId="612ABE86" w14:textId="77777777" w:rsidR="00060730" w:rsidRPr="00287DFB" w:rsidRDefault="00060730" w:rsidP="00060730">
      <w:pPr>
        <w:numPr>
          <w:ilvl w:val="0"/>
          <w:numId w:val="82"/>
        </w:numPr>
        <w:jc w:val="both"/>
        <w:rPr>
          <w:sz w:val="20"/>
          <w:szCs w:val="20"/>
          <w:lang w:eastAsia="es-ES"/>
        </w:rPr>
      </w:pPr>
      <w:r w:rsidRPr="00287DFB">
        <w:rPr>
          <w:sz w:val="20"/>
          <w:szCs w:val="20"/>
          <w:lang w:eastAsia="es-ES"/>
        </w:rPr>
        <w:t>En cuanto a las alícuotas, se han previsto escalas progresivas del 1,6026% al 8,7840% según el grado de parentesco y la base imponible involucrada.</w:t>
      </w:r>
    </w:p>
    <w:p w14:paraId="3FDC1543" w14:textId="77777777" w:rsidR="00060730" w:rsidRPr="00287DFB" w:rsidRDefault="00060730" w:rsidP="00060730">
      <w:pPr>
        <w:jc w:val="both"/>
        <w:rPr>
          <w:rFonts w:eastAsia="Calibri"/>
          <w:sz w:val="20"/>
          <w:szCs w:val="20"/>
          <w:lang w:eastAsia="es-ES"/>
        </w:rPr>
      </w:pPr>
    </w:p>
    <w:p w14:paraId="79288B78" w14:textId="77777777" w:rsidR="00060730" w:rsidRPr="00287DFB" w:rsidRDefault="00060730" w:rsidP="00060730">
      <w:pPr>
        <w:ind w:right="51"/>
        <w:jc w:val="both"/>
        <w:rPr>
          <w:rFonts w:eastAsia="Calibri"/>
          <w:sz w:val="20"/>
          <w:lang w:eastAsia="es-ES"/>
        </w:rPr>
      </w:pPr>
      <w:r w:rsidRPr="00287DFB">
        <w:rPr>
          <w:rFonts w:eastAsia="Calibri"/>
          <w:sz w:val="20"/>
          <w:szCs w:val="20"/>
          <w:lang w:eastAsia="es-ES"/>
        </w:rPr>
        <w:t>En función de lo precedentemente expuesto, la transmisión gratuita de obligaciones negociables podría estar alcanzada por el ITGB en la medida que forme parte de transmisiones gratuitas de bienes cuyos valores en conjunto -sin computar las deducciones, exenciones ni exclusiones- sean superiores a $322.800 o $</w:t>
      </w:r>
      <w:r w:rsidRPr="00287DFB">
        <w:rPr>
          <w:sz w:val="20"/>
          <w:szCs w:val="20"/>
          <w:lang w:eastAsia="es-ES"/>
        </w:rPr>
        <w:t>1.344.000</w:t>
      </w:r>
      <w:r w:rsidRPr="00287DFB">
        <w:rPr>
          <w:rFonts w:eastAsia="Calibri"/>
          <w:sz w:val="20"/>
          <w:szCs w:val="20"/>
          <w:lang w:eastAsia="es-ES"/>
        </w:rPr>
        <w:t xml:space="preserve"> cuando se trate de padres, hijos y cónyuges (estos montos son fijados anualmente en la respectiva Ley Impositiva).</w:t>
      </w:r>
    </w:p>
    <w:p w14:paraId="237B7C86" w14:textId="77777777" w:rsidR="00060730" w:rsidRPr="00287DFB" w:rsidRDefault="00060730" w:rsidP="00060730">
      <w:pPr>
        <w:ind w:right="51"/>
        <w:jc w:val="both"/>
        <w:rPr>
          <w:rFonts w:eastAsia="Calibri"/>
          <w:sz w:val="20"/>
          <w:szCs w:val="20"/>
          <w:lang w:eastAsia="es-ES"/>
        </w:rPr>
      </w:pPr>
    </w:p>
    <w:p w14:paraId="5364D2F5" w14:textId="77777777" w:rsidR="00060730" w:rsidRPr="00287DFB" w:rsidRDefault="00060730" w:rsidP="00060730">
      <w:pPr>
        <w:jc w:val="both"/>
        <w:rPr>
          <w:rFonts w:eastAsia="Calibri"/>
          <w:b/>
          <w:i/>
          <w:sz w:val="20"/>
          <w:szCs w:val="20"/>
          <w:lang w:eastAsia="es-ES"/>
        </w:rPr>
      </w:pPr>
      <w:r w:rsidRPr="00287DFB">
        <w:rPr>
          <w:rFonts w:eastAsia="Calibri"/>
          <w:b/>
          <w:i/>
          <w:sz w:val="20"/>
          <w:szCs w:val="20"/>
          <w:lang w:eastAsia="es-ES"/>
        </w:rPr>
        <w:t xml:space="preserve">Ingreso de fondos provenientes de </w:t>
      </w:r>
      <w:r w:rsidRPr="00287DFB">
        <w:rPr>
          <w:rFonts w:eastAsia="Calibri"/>
          <w:b/>
          <w:bCs/>
          <w:i/>
          <w:iCs/>
          <w:sz w:val="20"/>
          <w:szCs w:val="20"/>
          <w:lang w:eastAsia="es-ES"/>
        </w:rPr>
        <w:t>jurisdicciones</w:t>
      </w:r>
      <w:r w:rsidRPr="00287DFB">
        <w:rPr>
          <w:rFonts w:eastAsia="Calibri"/>
          <w:b/>
          <w:i/>
          <w:sz w:val="20"/>
          <w:szCs w:val="20"/>
          <w:lang w:eastAsia="es-ES"/>
        </w:rPr>
        <w:t xml:space="preserve"> no </w:t>
      </w:r>
      <w:r w:rsidRPr="00287DFB">
        <w:rPr>
          <w:rFonts w:eastAsia="Calibri"/>
          <w:b/>
          <w:bCs/>
          <w:i/>
          <w:iCs/>
          <w:sz w:val="20"/>
          <w:szCs w:val="20"/>
          <w:lang w:eastAsia="es-ES"/>
        </w:rPr>
        <w:t xml:space="preserve">cooperantes </w:t>
      </w:r>
    </w:p>
    <w:p w14:paraId="5DFDD645" w14:textId="77777777" w:rsidR="00060730" w:rsidRPr="00287DFB" w:rsidRDefault="00060730" w:rsidP="00060730">
      <w:pPr>
        <w:jc w:val="both"/>
        <w:rPr>
          <w:rFonts w:eastAsia="Calibri"/>
          <w:b/>
          <w:sz w:val="20"/>
          <w:szCs w:val="20"/>
          <w:lang w:eastAsia="es-ES"/>
        </w:rPr>
      </w:pPr>
    </w:p>
    <w:p w14:paraId="6E120A07"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De acuerdo con lo previsto por el artículo 19 de la Ley de Impuesto a las Ganancias (t.o. por Decreto N°824/2019), se entiende por “jurisdicciones no cooperantes” a aquellos países o jurisdicciones que no tengan vigente con la República Argentina un acuerdo de intercambio de información en materia tributaria o un convenio para evitar la doble imposición internacional con cláusula amplia de intercambio de información. Asimismo, se consideran como no cooperantes aquellos países que, teniendo vigente un acuerdo con los alcances definidos, no cumplan efectivamente con el intercambio de información.</w:t>
      </w:r>
    </w:p>
    <w:p w14:paraId="45179D23" w14:textId="77777777" w:rsidR="00060730" w:rsidRPr="00287DFB" w:rsidRDefault="00060730" w:rsidP="00060730">
      <w:pPr>
        <w:jc w:val="both"/>
        <w:rPr>
          <w:rFonts w:eastAsia="Calibri"/>
          <w:sz w:val="20"/>
          <w:szCs w:val="20"/>
          <w:lang w:eastAsia="es-ES"/>
        </w:rPr>
      </w:pPr>
    </w:p>
    <w:p w14:paraId="35F42573"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El artículo 24 del Decreto Reglamentario de la Ley de Impuesto a las Ganancias N°862/2019, establece la lista de jurisdicciones no cooperantes. Asimismo, se prevé que la AFIP informe al Ministerio de Hacienda cualquier novedad que justifique una modificación en dicho listado, a los fines de su actualización. </w:t>
      </w:r>
    </w:p>
    <w:p w14:paraId="724D8F88" w14:textId="77777777" w:rsidR="00060730" w:rsidRPr="00287DFB" w:rsidRDefault="00060730" w:rsidP="00060730">
      <w:pPr>
        <w:jc w:val="both"/>
        <w:rPr>
          <w:rFonts w:eastAsia="Calibri"/>
          <w:sz w:val="20"/>
          <w:szCs w:val="20"/>
          <w:lang w:eastAsia="es-ES"/>
        </w:rPr>
      </w:pPr>
    </w:p>
    <w:p w14:paraId="24883DAF" w14:textId="77777777" w:rsidR="00060730" w:rsidRPr="00287DFB" w:rsidRDefault="00060730" w:rsidP="00060730">
      <w:pPr>
        <w:autoSpaceDE w:val="0"/>
        <w:autoSpaceDN w:val="0"/>
        <w:jc w:val="both"/>
        <w:rPr>
          <w:rFonts w:eastAsia="Calibri"/>
          <w:sz w:val="20"/>
          <w:szCs w:val="20"/>
          <w:lang w:eastAsia="es-ES"/>
        </w:rPr>
      </w:pPr>
      <w:r w:rsidRPr="00287DFB">
        <w:rPr>
          <w:rFonts w:eastAsia="Calibri"/>
          <w:sz w:val="20"/>
          <w:szCs w:val="20"/>
          <w:lang w:eastAsia="es-ES"/>
        </w:rPr>
        <w:t>Por su parte, el segundo artículo 20 de la Ley de Impuesto a las Ganancias (t.o. por Decreto N°824/2019) establece que cualquier referencia efectuada a “jurisdicciones de baja o nula tributación”, deberá entenderse referida a aquellos países, dominios, jurisdicciones, territorios, estados asociados o regímenes tributarios especiales que establezcan una tributación máxima a la renta empresaria inferior al sesenta por ciento (60%) de la alícuota contemplada en el inciso a) del artículo 73 de dicha ley.</w:t>
      </w:r>
    </w:p>
    <w:p w14:paraId="19B31DFF" w14:textId="77777777" w:rsidR="00060730" w:rsidRPr="00287DFB" w:rsidRDefault="00060730" w:rsidP="00060730">
      <w:pPr>
        <w:jc w:val="both"/>
        <w:rPr>
          <w:rFonts w:eastAsia="Calibri"/>
          <w:sz w:val="20"/>
          <w:szCs w:val="20"/>
          <w:lang w:eastAsia="es-ES"/>
        </w:rPr>
      </w:pPr>
    </w:p>
    <w:p w14:paraId="079274B1" w14:textId="77777777" w:rsidR="00060730" w:rsidRPr="00287DFB" w:rsidRDefault="00060730" w:rsidP="00060730">
      <w:pPr>
        <w:jc w:val="both"/>
        <w:rPr>
          <w:sz w:val="20"/>
          <w:szCs w:val="20"/>
          <w:lang w:eastAsia="es-ES"/>
        </w:rPr>
      </w:pPr>
      <w:r w:rsidRPr="00287DFB">
        <w:rPr>
          <w:sz w:val="20"/>
          <w:szCs w:val="20"/>
          <w:lang w:eastAsia="es-ES"/>
        </w:rPr>
        <w:t xml:space="preserve">Asimismo, el artículo 82 de la Ley 27430 estableció que, a los efectos previstos en las normas legales y reglamentarias, toda referencia efectuada a </w:t>
      </w:r>
      <w:r w:rsidRPr="00287DFB">
        <w:rPr>
          <w:i/>
          <w:iCs/>
          <w:sz w:val="20"/>
          <w:szCs w:val="20"/>
          <w:lang w:eastAsia="es-ES"/>
        </w:rPr>
        <w:t>“países de baja o nula tributación”</w:t>
      </w:r>
      <w:r w:rsidRPr="00287DFB">
        <w:rPr>
          <w:sz w:val="20"/>
          <w:szCs w:val="20"/>
          <w:lang w:eastAsia="es-ES"/>
        </w:rPr>
        <w:t xml:space="preserve"> o </w:t>
      </w:r>
      <w:r w:rsidRPr="00287DFB">
        <w:rPr>
          <w:i/>
          <w:iCs/>
          <w:sz w:val="20"/>
          <w:szCs w:val="20"/>
          <w:lang w:eastAsia="es-ES"/>
        </w:rPr>
        <w:t>“países no considerados ‘cooperadores a los fines de la transparencia fiscal’”</w:t>
      </w:r>
      <w:r w:rsidRPr="00287DFB">
        <w:rPr>
          <w:sz w:val="20"/>
          <w:szCs w:val="20"/>
          <w:lang w:eastAsia="es-ES"/>
        </w:rPr>
        <w:t xml:space="preserve">, deberá entenderse que hace alusión a </w:t>
      </w:r>
      <w:r w:rsidRPr="00287DFB">
        <w:rPr>
          <w:i/>
          <w:iCs/>
          <w:sz w:val="20"/>
          <w:szCs w:val="20"/>
          <w:lang w:eastAsia="es-ES"/>
        </w:rPr>
        <w:t>“jurisdicciones no cooperantes o jurisdicciones de baja o nula tributación”</w:t>
      </w:r>
      <w:r w:rsidRPr="00287DFB">
        <w:rPr>
          <w:sz w:val="20"/>
          <w:szCs w:val="20"/>
          <w:lang w:eastAsia="es-ES"/>
        </w:rPr>
        <w:t>, en los términos de la Ley de Impuesto a las Ganancias.</w:t>
      </w:r>
    </w:p>
    <w:p w14:paraId="18934E7E" w14:textId="77777777" w:rsidR="00060730" w:rsidRPr="00287DFB" w:rsidRDefault="00060730" w:rsidP="00060730">
      <w:pPr>
        <w:jc w:val="both"/>
        <w:rPr>
          <w:rFonts w:eastAsia="Calibri"/>
          <w:sz w:val="20"/>
          <w:szCs w:val="20"/>
          <w:lang w:eastAsia="es-ES"/>
        </w:rPr>
      </w:pPr>
    </w:p>
    <w:p w14:paraId="66370758"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Conforme la presunción legal prevista por el artículo 18.1 de la Ley Nº 11.683 y sus modificaciones, los fondos provenientes de jurisdicciones no cooperantes o jurisdicciones de baja o nula tributación serán gravados de la siguiente manera: </w:t>
      </w:r>
    </w:p>
    <w:p w14:paraId="6821B76C" w14:textId="77777777" w:rsidR="00060730" w:rsidRPr="00287DFB" w:rsidRDefault="00060730" w:rsidP="00060730">
      <w:pPr>
        <w:jc w:val="both"/>
        <w:rPr>
          <w:rFonts w:eastAsia="Calibri"/>
          <w:sz w:val="20"/>
          <w:szCs w:val="20"/>
          <w:lang w:eastAsia="es-ES"/>
        </w:rPr>
      </w:pPr>
    </w:p>
    <w:p w14:paraId="70869F1F" w14:textId="77777777" w:rsidR="00060730" w:rsidRPr="00287DFB" w:rsidRDefault="00060730" w:rsidP="00060730">
      <w:pPr>
        <w:numPr>
          <w:ilvl w:val="0"/>
          <w:numId w:val="80"/>
        </w:numPr>
        <w:jc w:val="both"/>
        <w:rPr>
          <w:sz w:val="20"/>
          <w:szCs w:val="20"/>
          <w:lang w:eastAsia="es-ES"/>
        </w:rPr>
      </w:pPr>
      <w:r w:rsidRPr="00287DFB">
        <w:rPr>
          <w:sz w:val="20"/>
          <w:szCs w:val="20"/>
          <w:lang w:eastAsia="es-ES"/>
        </w:rPr>
        <w:t>Con el impuesto a las ganancias, a una tasa del 30%, aplicada sobre el 110% del monto de los fondos transferidos.</w:t>
      </w:r>
    </w:p>
    <w:p w14:paraId="77934FE2" w14:textId="77777777" w:rsidR="00060730" w:rsidRPr="00287DFB" w:rsidRDefault="00060730" w:rsidP="00060730">
      <w:pPr>
        <w:jc w:val="both"/>
        <w:rPr>
          <w:rFonts w:eastAsia="Calibri"/>
          <w:sz w:val="20"/>
          <w:szCs w:val="20"/>
          <w:lang w:eastAsia="es-ES"/>
        </w:rPr>
      </w:pPr>
    </w:p>
    <w:p w14:paraId="696C9965" w14:textId="77777777" w:rsidR="00060730" w:rsidRPr="00287DFB" w:rsidRDefault="00060730" w:rsidP="00060730">
      <w:pPr>
        <w:numPr>
          <w:ilvl w:val="0"/>
          <w:numId w:val="80"/>
        </w:numPr>
        <w:jc w:val="both"/>
        <w:rPr>
          <w:sz w:val="20"/>
          <w:szCs w:val="20"/>
          <w:lang w:eastAsia="es-ES"/>
        </w:rPr>
      </w:pPr>
      <w:r w:rsidRPr="00287DFB">
        <w:rPr>
          <w:sz w:val="20"/>
          <w:szCs w:val="20"/>
          <w:lang w:eastAsia="es-ES"/>
        </w:rPr>
        <w:t>Con el impuesto al valor agregado, a una tasa del 21%, aplicada sobre valor estimado de las operaciones gravadas omitidas (se utilizará el 110% del monto de los fondos recibidos como base para su cálculo).</w:t>
      </w:r>
    </w:p>
    <w:p w14:paraId="0645A11F" w14:textId="77777777" w:rsidR="00060730" w:rsidRPr="00287DFB" w:rsidRDefault="00060730" w:rsidP="00060730">
      <w:pPr>
        <w:jc w:val="both"/>
        <w:rPr>
          <w:rFonts w:eastAsia="Calibri"/>
          <w:sz w:val="20"/>
          <w:lang w:eastAsia="es-ES"/>
        </w:rPr>
      </w:pPr>
    </w:p>
    <w:p w14:paraId="3842C52E"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 xml:space="preserve">Aunque el significado del concepto ingresos provenientes no está claro, podría interpretarse como cualquier transferencia de fondos: </w:t>
      </w:r>
    </w:p>
    <w:p w14:paraId="749341E9" w14:textId="77777777" w:rsidR="00060730" w:rsidRPr="00287DFB" w:rsidRDefault="00060730" w:rsidP="00060730">
      <w:pPr>
        <w:jc w:val="both"/>
        <w:rPr>
          <w:rFonts w:eastAsia="Calibri"/>
          <w:sz w:val="20"/>
          <w:szCs w:val="20"/>
          <w:lang w:eastAsia="es-ES"/>
        </w:rPr>
      </w:pPr>
    </w:p>
    <w:p w14:paraId="50547D6E" w14:textId="77777777" w:rsidR="00060730" w:rsidRPr="00287DFB" w:rsidRDefault="00060730" w:rsidP="00060730">
      <w:pPr>
        <w:numPr>
          <w:ilvl w:val="0"/>
          <w:numId w:val="81"/>
        </w:numPr>
        <w:jc w:val="both"/>
        <w:rPr>
          <w:sz w:val="20"/>
          <w:szCs w:val="20"/>
          <w:lang w:eastAsia="es-ES"/>
        </w:rPr>
      </w:pPr>
      <w:r w:rsidRPr="00287DFB">
        <w:rPr>
          <w:sz w:val="20"/>
          <w:szCs w:val="20"/>
          <w:lang w:eastAsia="es-ES"/>
        </w:rPr>
        <w:t xml:space="preserve">Desde una cuenta en un país no cooperador </w:t>
      </w:r>
      <w:r w:rsidRPr="00287DFB">
        <w:rPr>
          <w:rFonts w:eastAsia="Calibri"/>
          <w:sz w:val="20"/>
          <w:szCs w:val="20"/>
          <w:lang w:eastAsia="es-ES"/>
        </w:rPr>
        <w:t>o de baja o nula tributación</w:t>
      </w:r>
      <w:r w:rsidRPr="00287DFB">
        <w:rPr>
          <w:sz w:val="20"/>
          <w:szCs w:val="20"/>
          <w:lang w:eastAsia="es-ES"/>
        </w:rPr>
        <w:t xml:space="preserve"> o desde una cuenta bancaria abierta fuera de un país no cooperador </w:t>
      </w:r>
      <w:r w:rsidRPr="00287DFB">
        <w:rPr>
          <w:rFonts w:eastAsia="Calibri"/>
          <w:sz w:val="20"/>
          <w:szCs w:val="20"/>
          <w:lang w:eastAsia="es-ES"/>
        </w:rPr>
        <w:t xml:space="preserve">o de baja o nula tributación, </w:t>
      </w:r>
      <w:r w:rsidRPr="00287DFB">
        <w:rPr>
          <w:sz w:val="20"/>
          <w:szCs w:val="20"/>
          <w:lang w:eastAsia="es-ES"/>
        </w:rPr>
        <w:t>pero cuyo titular sea una entidad localizada en un país no cooperador</w:t>
      </w:r>
      <w:r w:rsidRPr="00287DFB">
        <w:rPr>
          <w:rFonts w:eastAsia="Calibri"/>
          <w:sz w:val="20"/>
          <w:szCs w:val="20"/>
          <w:lang w:eastAsia="es-ES"/>
        </w:rPr>
        <w:t xml:space="preserve"> o de baja o nula tributación</w:t>
      </w:r>
      <w:r w:rsidRPr="00287DFB">
        <w:rPr>
          <w:sz w:val="20"/>
          <w:szCs w:val="20"/>
          <w:lang w:eastAsia="es-ES"/>
        </w:rPr>
        <w:t>.</w:t>
      </w:r>
    </w:p>
    <w:p w14:paraId="545CD37B" w14:textId="77777777" w:rsidR="00060730" w:rsidRPr="00287DFB" w:rsidRDefault="00060730" w:rsidP="00060730">
      <w:pPr>
        <w:jc w:val="both"/>
        <w:rPr>
          <w:rFonts w:eastAsia="Calibri"/>
          <w:sz w:val="20"/>
          <w:szCs w:val="20"/>
          <w:lang w:eastAsia="es-ES"/>
        </w:rPr>
      </w:pPr>
    </w:p>
    <w:p w14:paraId="0829EC74" w14:textId="77777777" w:rsidR="00060730" w:rsidRPr="00287DFB" w:rsidRDefault="00060730" w:rsidP="00060730">
      <w:pPr>
        <w:numPr>
          <w:ilvl w:val="0"/>
          <w:numId w:val="81"/>
        </w:numPr>
        <w:jc w:val="both"/>
        <w:rPr>
          <w:sz w:val="20"/>
          <w:szCs w:val="20"/>
          <w:lang w:eastAsia="es-ES"/>
        </w:rPr>
      </w:pPr>
      <w:r w:rsidRPr="00287DFB">
        <w:rPr>
          <w:sz w:val="20"/>
          <w:szCs w:val="20"/>
          <w:lang w:eastAsia="es-ES"/>
        </w:rPr>
        <w:t>A una cuenta bancaria localizada en Argentina o una cuenta bancaria abierta fuera de Argentina, pero cuyo titular sea un sujeto residente en Argentina para los efectos fiscales.</w:t>
      </w:r>
    </w:p>
    <w:p w14:paraId="4B60DEA7" w14:textId="77777777" w:rsidR="00060730" w:rsidRPr="00287DFB" w:rsidRDefault="00060730" w:rsidP="00060730">
      <w:pPr>
        <w:jc w:val="both"/>
        <w:rPr>
          <w:rFonts w:eastAsia="Calibri"/>
          <w:sz w:val="20"/>
          <w:lang w:eastAsia="es-ES"/>
        </w:rPr>
      </w:pPr>
    </w:p>
    <w:p w14:paraId="5E4A9591" w14:textId="77777777" w:rsidR="00060730" w:rsidRPr="00287DFB" w:rsidRDefault="00060730" w:rsidP="00060730">
      <w:pPr>
        <w:jc w:val="both"/>
        <w:rPr>
          <w:rFonts w:eastAsia="Calibri"/>
          <w:sz w:val="20"/>
          <w:szCs w:val="20"/>
          <w:lang w:eastAsia="es-ES"/>
        </w:rPr>
      </w:pPr>
      <w:r w:rsidRPr="00287DFB">
        <w:rPr>
          <w:rFonts w:eastAsia="Calibri"/>
          <w:sz w:val="20"/>
          <w:szCs w:val="20"/>
          <w:lang w:eastAsia="es-ES"/>
        </w:rPr>
        <w:t>El sujeto local o receptor local de los fondos puede refutar dicha presunción legal probando debidamente ante la Autoridad Impositiva que los fondos provienen de actividades efectivamente realizadas por el contribuyente argentino o por una tercera persona en dicha jurisdicción o que dichos fondos fueron declarados con anterioridad.</w:t>
      </w:r>
    </w:p>
    <w:p w14:paraId="6E58C0E7" w14:textId="77777777" w:rsidR="00060730" w:rsidRPr="00287DFB" w:rsidRDefault="00060730" w:rsidP="00060730">
      <w:pPr>
        <w:ind w:right="51"/>
        <w:jc w:val="both"/>
        <w:rPr>
          <w:rFonts w:eastAsia="Calibri"/>
          <w:i/>
          <w:sz w:val="20"/>
          <w:lang w:eastAsia="es-ES"/>
        </w:rPr>
      </w:pPr>
    </w:p>
    <w:p w14:paraId="5DED46F7" w14:textId="77777777" w:rsidR="00060730" w:rsidRPr="00287DFB" w:rsidRDefault="00060730" w:rsidP="00060730">
      <w:pPr>
        <w:ind w:right="51"/>
        <w:jc w:val="both"/>
        <w:rPr>
          <w:rFonts w:eastAsia="Calibri"/>
          <w:b/>
          <w:i/>
          <w:sz w:val="20"/>
          <w:szCs w:val="20"/>
          <w:lang w:eastAsia="es-ES"/>
        </w:rPr>
      </w:pPr>
      <w:r w:rsidRPr="00287DFB">
        <w:rPr>
          <w:rFonts w:eastAsia="Calibri"/>
          <w:b/>
          <w:i/>
          <w:sz w:val="20"/>
          <w:szCs w:val="20"/>
          <w:lang w:eastAsia="es-ES"/>
        </w:rPr>
        <w:t>Convenios para evitar la doble imposición internacional</w:t>
      </w:r>
    </w:p>
    <w:p w14:paraId="72C8650B" w14:textId="77777777" w:rsidR="00060730" w:rsidRPr="00287DFB" w:rsidRDefault="00060730" w:rsidP="00060730">
      <w:pPr>
        <w:ind w:right="51"/>
        <w:jc w:val="both"/>
        <w:rPr>
          <w:rFonts w:eastAsia="Calibri"/>
          <w:sz w:val="20"/>
          <w:szCs w:val="20"/>
          <w:lang w:eastAsia="es-ES"/>
        </w:rPr>
      </w:pPr>
    </w:p>
    <w:p w14:paraId="0CD945BE" w14:textId="77777777" w:rsidR="00060730" w:rsidRPr="00287DFB" w:rsidRDefault="00060730" w:rsidP="00060730">
      <w:pPr>
        <w:ind w:right="51"/>
        <w:jc w:val="both"/>
        <w:rPr>
          <w:rFonts w:eastAsia="Calibri"/>
          <w:sz w:val="20"/>
          <w:szCs w:val="20"/>
          <w:lang w:eastAsia="es-ES"/>
        </w:rPr>
      </w:pPr>
      <w:bookmarkStart w:id="49" w:name="_Hlk51601537"/>
      <w:r w:rsidRPr="00287DFB">
        <w:rPr>
          <w:rFonts w:eastAsia="Calibri"/>
          <w:sz w:val="20"/>
          <w:szCs w:val="20"/>
          <w:lang w:eastAsia="es-ES"/>
        </w:rPr>
        <w:t>Argentina ha celebrado convenios para evitar la doble imposición con varios países (Alemania, Australia, Austria, Bélgica, Bolivia, Brasil, Canadá, Chile, China, Dinamarca, Emiratos Árabes Unidos, España, Finlandia, Francia, Italia, Japón, Luxemburgo, México, Noruega, Países Bajos, Qatar, Reino Unido, Rusia, Suecia, Suiza, Turquía y Uruguay). Los convenios firmados con Austria, China, Japón, Luxemburgo, Qatar y Turquía no han entrado en vigor por estar aún pendiente el cumplimiento de los requisitos previstos en las respectivas legislaciones internas.</w:t>
      </w:r>
    </w:p>
    <w:bookmarkEnd w:id="49"/>
    <w:p w14:paraId="06554F7C" w14:textId="77777777" w:rsidR="00060730" w:rsidRPr="00287DFB" w:rsidRDefault="00060730" w:rsidP="00060730">
      <w:pPr>
        <w:ind w:right="51"/>
        <w:jc w:val="both"/>
        <w:rPr>
          <w:rFonts w:eastAsia="Calibri"/>
          <w:sz w:val="20"/>
          <w:lang w:eastAsia="es-ES"/>
        </w:rPr>
      </w:pPr>
    </w:p>
    <w:p w14:paraId="11D70A23" w14:textId="77777777" w:rsidR="00060730" w:rsidRPr="00287DFB" w:rsidRDefault="00060730" w:rsidP="00060730">
      <w:pPr>
        <w:ind w:right="51"/>
        <w:jc w:val="both"/>
        <w:rPr>
          <w:rFonts w:eastAsia="Calibri"/>
          <w:b/>
          <w:i/>
          <w:sz w:val="20"/>
          <w:szCs w:val="20"/>
          <w:lang w:eastAsia="es-ES"/>
        </w:rPr>
      </w:pPr>
      <w:r w:rsidRPr="00287DFB">
        <w:rPr>
          <w:rFonts w:eastAsia="Calibri"/>
          <w:b/>
          <w:i/>
          <w:sz w:val="20"/>
          <w:szCs w:val="20"/>
          <w:lang w:eastAsia="es-ES"/>
        </w:rPr>
        <w:t>Cooperación en materia tributaria entre la República Argentina y otros países. Resolución General 631/2014 de la CNV</w:t>
      </w:r>
    </w:p>
    <w:p w14:paraId="01AC9C23" w14:textId="77777777" w:rsidR="00060730" w:rsidRPr="00287DFB" w:rsidRDefault="00060730" w:rsidP="00060730">
      <w:pPr>
        <w:ind w:right="51"/>
        <w:jc w:val="both"/>
        <w:rPr>
          <w:rFonts w:eastAsia="Calibri"/>
          <w:i/>
          <w:sz w:val="20"/>
          <w:szCs w:val="20"/>
          <w:lang w:eastAsia="es-ES"/>
        </w:rPr>
      </w:pPr>
    </w:p>
    <w:p w14:paraId="55EE9FC3" w14:textId="77777777" w:rsidR="00060730" w:rsidRPr="00287DFB" w:rsidRDefault="00060730" w:rsidP="00060730">
      <w:pPr>
        <w:jc w:val="both"/>
        <w:rPr>
          <w:rFonts w:eastAsia="Calibri"/>
          <w:spacing w:val="-5"/>
          <w:sz w:val="20"/>
          <w:szCs w:val="20"/>
          <w:lang w:eastAsia="es-ES"/>
        </w:rPr>
      </w:pPr>
      <w:r w:rsidRPr="00287DFB">
        <w:rPr>
          <w:rFonts w:eastAsia="Calibri"/>
          <w:spacing w:val="-5"/>
          <w:sz w:val="20"/>
          <w:szCs w:val="20"/>
          <w:lang w:eastAsia="es-ES"/>
        </w:rPr>
        <w:t>En el marco del compromiso que ha asumido la República Argentina a través de la suscripción de la “Declaración sobre intercambio Automático de Información en Asuntos Fiscales” para implementar tempranamente el nuevo estándar referido al intercambio de información de cuentas financieras desarrollado por la OCDE, adoptada en la Reunión Ministerial de esa Organización de fecha 6 de mayo de 2014 y las disposiciones vinculadas a la Ley de Cumplimiento Fiscal de Cuentas Extranjeras (“</w:t>
      </w:r>
      <w:r w:rsidRPr="00287DFB">
        <w:rPr>
          <w:rFonts w:eastAsia="Calibri"/>
          <w:i/>
          <w:spacing w:val="-5"/>
          <w:sz w:val="20"/>
          <w:szCs w:val="20"/>
          <w:lang w:eastAsia="es-ES"/>
        </w:rPr>
        <w:t>Foreign Account Tax Compliance Act</w:t>
      </w:r>
      <w:r w:rsidRPr="00287DFB">
        <w:rPr>
          <w:rFonts w:eastAsia="Calibri"/>
          <w:spacing w:val="-5"/>
          <w:sz w:val="20"/>
          <w:szCs w:val="20"/>
          <w:lang w:eastAsia="es-ES"/>
        </w:rPr>
        <w:t>” FATCA) de los Estados Unidos de América, la CNV, mediante Resolución General 631/2014 del 18/09/2014, ha dispuesto que los agentes registrados deberán arbitrar las medidas necesarias para identificar los titulares de cuentas alcanzados por dicho estándar (no residentes). A esos efectos, los legajos de tales clientes en poder de los agentes registrados deberán incluir en el caso de personas humanas la información sobre nacionalidad, país de residencia fiscal y número de identificación fiscal en ese país, domicilio y lugar y fecha de nacimiento. En el caso de las personas jurídicas y otros entes, la información deberá comprender país de residencia fiscal, número de identificación fiscal en ese país y domicilio.</w:t>
      </w:r>
    </w:p>
    <w:p w14:paraId="3E73ECC2" w14:textId="77777777" w:rsidR="00060730" w:rsidRPr="00287DFB" w:rsidRDefault="00060730" w:rsidP="00060730">
      <w:pPr>
        <w:jc w:val="both"/>
        <w:rPr>
          <w:rFonts w:eastAsia="Calibri"/>
          <w:spacing w:val="-5"/>
          <w:sz w:val="20"/>
          <w:szCs w:val="20"/>
          <w:lang w:eastAsia="es-ES"/>
        </w:rPr>
      </w:pPr>
    </w:p>
    <w:p w14:paraId="004EB50F" w14:textId="77777777" w:rsidR="00060730" w:rsidRPr="00287DFB" w:rsidRDefault="00060730" w:rsidP="00060730">
      <w:pPr>
        <w:spacing w:line="276" w:lineRule="auto"/>
        <w:jc w:val="both"/>
        <w:rPr>
          <w:rFonts w:eastAsia="Calibri"/>
          <w:spacing w:val="-5"/>
          <w:sz w:val="20"/>
          <w:szCs w:val="20"/>
          <w:lang w:eastAsia="es-ES"/>
        </w:rPr>
      </w:pPr>
      <w:r w:rsidRPr="00287DFB">
        <w:rPr>
          <w:rFonts w:eastAsia="Calibri"/>
          <w:spacing w:val="-5"/>
          <w:sz w:val="20"/>
          <w:szCs w:val="20"/>
          <w:lang w:eastAsia="es-ES"/>
        </w:rPr>
        <w:t>La información debe ser presentada ante la AFIP en los términos indicados, de acuerdo con el régimen que esa Administración ha establecido por la RG 4056/2017.</w:t>
      </w:r>
    </w:p>
    <w:p w14:paraId="6684A71C" w14:textId="77777777" w:rsidR="00060730" w:rsidRPr="00287DFB" w:rsidRDefault="00060730" w:rsidP="00060730">
      <w:pPr>
        <w:widowControl w:val="0"/>
        <w:jc w:val="both"/>
        <w:rPr>
          <w:bCs/>
          <w:sz w:val="20"/>
          <w:szCs w:val="20"/>
          <w:lang w:eastAsia="es-ES"/>
        </w:rPr>
      </w:pPr>
    </w:p>
    <w:p w14:paraId="0A0BD2E4" w14:textId="77777777" w:rsidR="00060730" w:rsidRPr="00287DFB" w:rsidRDefault="00060730" w:rsidP="00060730">
      <w:pPr>
        <w:widowControl w:val="0"/>
        <w:jc w:val="both"/>
        <w:rPr>
          <w:bCs/>
          <w:sz w:val="20"/>
          <w:szCs w:val="20"/>
          <w:lang w:eastAsia="es-ES"/>
        </w:rPr>
      </w:pPr>
      <w:r w:rsidRPr="00287DFB">
        <w:rPr>
          <w:bCs/>
          <w:i/>
          <w:sz w:val="20"/>
          <w:szCs w:val="20"/>
          <w:lang w:eastAsia="es-ES"/>
        </w:rPr>
        <w:t>El resumen precedente no constituye un análisis completo de todas las consecuencias impositivas relacionadas con la titularidad de las Obligaciones Negociables. los tenedores y los posibles compradores de Obligaciones Negociables deben consultar a sus asesores impositivos acerca de las consecuencias impositivas en su situación particular.</w:t>
      </w:r>
    </w:p>
    <w:p w14:paraId="02A61E0B" w14:textId="77777777" w:rsidR="003D6219" w:rsidRPr="00287DFB" w:rsidRDefault="003D6219" w:rsidP="003D6219">
      <w:pPr>
        <w:jc w:val="both"/>
        <w:rPr>
          <w:rStyle w:val="characterstyle1"/>
          <w:spacing w:val="-5"/>
          <w:sz w:val="20"/>
          <w:szCs w:val="20"/>
          <w:lang w:val="es-MX"/>
        </w:rPr>
      </w:pPr>
    </w:p>
    <w:p w14:paraId="39DB3BBA" w14:textId="77777777" w:rsidR="003D6219" w:rsidRPr="00287DFB" w:rsidRDefault="003D6219" w:rsidP="003D6219">
      <w:pPr>
        <w:pStyle w:val="Textoindependiente"/>
        <w:widowControl w:val="0"/>
        <w:tabs>
          <w:tab w:val="clear" w:pos="380"/>
        </w:tabs>
        <w:outlineLvl w:val="1"/>
        <w:rPr>
          <w:rFonts w:ascii="Times New Roman" w:hAnsi="Times New Roman"/>
        </w:rPr>
      </w:pPr>
      <w:bookmarkStart w:id="50" w:name="_Toc296513128"/>
      <w:bookmarkStart w:id="51" w:name="_Toc318202181"/>
      <w:bookmarkStart w:id="52" w:name="_Toc382989173"/>
      <w:r w:rsidRPr="00287DFB">
        <w:rPr>
          <w:rFonts w:ascii="Times New Roman" w:hAnsi="Times New Roman"/>
        </w:rPr>
        <w:t>f) Documentos a disposición</w:t>
      </w:r>
      <w:bookmarkEnd w:id="50"/>
      <w:bookmarkEnd w:id="51"/>
      <w:bookmarkEnd w:id="52"/>
    </w:p>
    <w:p w14:paraId="2A8F1D19" w14:textId="77777777" w:rsidR="003D6219" w:rsidRPr="00287DFB" w:rsidRDefault="003D6219" w:rsidP="003D6219">
      <w:pPr>
        <w:pStyle w:val="Textoindependiente"/>
        <w:widowControl w:val="0"/>
        <w:tabs>
          <w:tab w:val="clear" w:pos="380"/>
        </w:tabs>
        <w:rPr>
          <w:rFonts w:ascii="Times New Roman" w:hAnsi="Times New Roman"/>
          <w:b w:val="0"/>
        </w:rPr>
      </w:pPr>
    </w:p>
    <w:p w14:paraId="4F5C2059" w14:textId="77777777" w:rsidR="003D6219" w:rsidRPr="00287DFB" w:rsidRDefault="003D6219" w:rsidP="003D6219">
      <w:pPr>
        <w:pStyle w:val="Textoindependiente"/>
        <w:widowControl w:val="0"/>
        <w:tabs>
          <w:tab w:val="clear" w:pos="380"/>
        </w:tabs>
        <w:rPr>
          <w:rFonts w:ascii="Times New Roman" w:hAnsi="Times New Roman"/>
          <w:b w:val="0"/>
        </w:rPr>
      </w:pPr>
      <w:r w:rsidRPr="00287DFB">
        <w:rPr>
          <w:rFonts w:ascii="Times New Roman" w:hAnsi="Times New Roman"/>
          <w:b w:val="0"/>
        </w:rPr>
        <w:t xml:space="preserve">El Prospecto y los </w:t>
      </w:r>
      <w:r w:rsidR="00096D0C" w:rsidRPr="00287DFB">
        <w:rPr>
          <w:rFonts w:ascii="Times New Roman" w:hAnsi="Times New Roman"/>
          <w:b w:val="0"/>
        </w:rPr>
        <w:t>estados financieros</w:t>
      </w:r>
      <w:r w:rsidR="00A40BF4" w:rsidRPr="00287DFB">
        <w:rPr>
          <w:rFonts w:ascii="Times New Roman" w:hAnsi="Times New Roman"/>
          <w:b w:val="0"/>
        </w:rPr>
        <w:t xml:space="preserve"> </w:t>
      </w:r>
      <w:r w:rsidRPr="00287DFB">
        <w:rPr>
          <w:rFonts w:ascii="Times New Roman" w:hAnsi="Times New Roman"/>
          <w:b w:val="0"/>
        </w:rPr>
        <w:t xml:space="preserve">de la Compañía se encuentran a disposición del público inversor en su sede social sita en la calle </w:t>
      </w:r>
      <w:r w:rsidR="00077BA0" w:rsidRPr="00287DFB">
        <w:rPr>
          <w:rFonts w:ascii="Times New Roman" w:hAnsi="Times New Roman"/>
          <w:b w:val="0"/>
          <w:color w:val="000000"/>
          <w:lang w:val="es-MX" w:eastAsia="es-ES"/>
        </w:rPr>
        <w:t xml:space="preserve">Av. Paseo Colón 746, Piso 4, (C1063ACU), </w:t>
      </w:r>
      <w:r w:rsidRPr="00287DFB">
        <w:rPr>
          <w:rFonts w:ascii="Times New Roman" w:hAnsi="Times New Roman"/>
          <w:b w:val="0"/>
        </w:rPr>
        <w:t>de la Ciudad Autónoma de Buenos Aires y en la Página Web de la CNV,</w:t>
      </w:r>
      <w:r w:rsidR="0029551B" w:rsidRPr="00287DFB">
        <w:rPr>
          <w:rFonts w:ascii="Times New Roman" w:hAnsi="Times New Roman"/>
          <w:b w:val="0"/>
        </w:rPr>
        <w:t xml:space="preserve"> (</w:t>
      </w:r>
      <w:hyperlink r:id="rId38" w:history="1">
        <w:r w:rsidR="002A4BA2" w:rsidRPr="009E5404">
          <w:rPr>
            <w:rStyle w:val="Hipervnculo"/>
            <w:rFonts w:ascii="Times New Roman" w:hAnsi="Times New Roman"/>
            <w:b w:val="0"/>
          </w:rPr>
          <w:t>www.argentina.gob.ar/cnv</w:t>
        </w:r>
        <w:r w:rsidR="002A4BA2" w:rsidRPr="002A4BA2" w:rsidDel="009C673A">
          <w:rPr>
            <w:rStyle w:val="Hipervnculo"/>
            <w:rFonts w:ascii="Times New Roman" w:hAnsi="Times New Roman"/>
            <w:b w:val="0"/>
          </w:rPr>
          <w:t xml:space="preserve"> </w:t>
        </w:r>
        <w:r w:rsidR="002A4BA2" w:rsidRPr="009E5404">
          <w:rPr>
            <w:rStyle w:val="Hipervnculo"/>
            <w:rFonts w:ascii="Times New Roman" w:hAnsi="Times New Roman"/>
            <w:b w:val="0"/>
          </w:rPr>
          <w:t>/Empresas</w:t>
        </w:r>
      </w:hyperlink>
      <w:r w:rsidR="0029551B" w:rsidRPr="00287DFB">
        <w:rPr>
          <w:rFonts w:ascii="Times New Roman" w:hAnsi="Times New Roman"/>
          <w:b w:val="0"/>
        </w:rPr>
        <w:t xml:space="preserve">) </w:t>
      </w:r>
      <w:r w:rsidRPr="00287DFB">
        <w:rPr>
          <w:rFonts w:ascii="Times New Roman" w:hAnsi="Times New Roman"/>
          <w:b w:val="0"/>
        </w:rPr>
        <w:t>bajo el ítem “</w:t>
      </w:r>
      <w:r w:rsidRPr="00287DFB">
        <w:rPr>
          <w:rFonts w:ascii="Times New Roman" w:hAnsi="Times New Roman"/>
          <w:b w:val="0"/>
          <w:i/>
        </w:rPr>
        <w:t>Información Financiera</w:t>
      </w:r>
      <w:r w:rsidRPr="00287DFB">
        <w:rPr>
          <w:rFonts w:ascii="Times New Roman" w:hAnsi="Times New Roman"/>
          <w:b w:val="0"/>
        </w:rPr>
        <w:t xml:space="preserve">”. Igualmente, el Prospecto y su documentación complementaria se encuentran a disposición del público inversor en la </w:t>
      </w:r>
      <w:r w:rsidR="00EB21F2" w:rsidRPr="00287DFB">
        <w:rPr>
          <w:rFonts w:ascii="Times New Roman" w:hAnsi="Times New Roman"/>
          <w:b w:val="0"/>
        </w:rPr>
        <w:t>Página Web del Emisor.</w:t>
      </w:r>
      <w:r w:rsidR="00EB21F2" w:rsidRPr="00287DFB" w:rsidDel="00EB21F2">
        <w:rPr>
          <w:rFonts w:ascii="Times New Roman" w:hAnsi="Times New Roman"/>
          <w:b w:val="0"/>
        </w:rPr>
        <w:t xml:space="preserve"> </w:t>
      </w:r>
    </w:p>
    <w:p w14:paraId="1C51CF20" w14:textId="77777777" w:rsidR="0029551B" w:rsidRPr="00287DFB" w:rsidRDefault="0029551B" w:rsidP="003D6219">
      <w:pPr>
        <w:pStyle w:val="Textoindependiente"/>
        <w:widowControl w:val="0"/>
        <w:tabs>
          <w:tab w:val="clear" w:pos="380"/>
        </w:tabs>
        <w:rPr>
          <w:rFonts w:ascii="Times New Roman" w:hAnsi="Times New Roman"/>
          <w:b w:val="0"/>
        </w:rPr>
      </w:pPr>
    </w:p>
    <w:p w14:paraId="0983BB78" w14:textId="77777777" w:rsidR="0029551B" w:rsidRPr="002C63C0" w:rsidRDefault="0029551B" w:rsidP="0029551B">
      <w:pPr>
        <w:pStyle w:val="Textoindependiente"/>
        <w:widowControl w:val="0"/>
        <w:rPr>
          <w:rFonts w:ascii="Times New Roman" w:hAnsi="Times New Roman"/>
          <w:b w:val="0"/>
        </w:rPr>
      </w:pPr>
      <w:r w:rsidRPr="002C63C0">
        <w:rPr>
          <w:rFonts w:ascii="Times New Roman" w:hAnsi="Times New Roman"/>
          <w:b w:val="0"/>
        </w:rPr>
        <w:t>Cualquiera de los informes precedentes incorporados al presente por referencia puede solicitarse, sin cargo, por escrito o por teléfono al Emisor. Se considerará que cualquier declaración incluida en este Prospecto ha sido modificada o reemplazada por un documento incorporado por referencia al presente, en la medida en que una declaración incluida en dicho otro documento presentado posteriormente, modifique o reemplace dicha declaración. Se considerará que cualquier declaración modificada o reemplazada de ese modo no forma parte de este Prospecto, excepto que fuere así modificada o reemplazada.</w:t>
      </w:r>
    </w:p>
    <w:p w14:paraId="1DBBB0F4" w14:textId="77777777" w:rsidR="0029551B" w:rsidRPr="002C63C0" w:rsidRDefault="0029551B" w:rsidP="0029551B">
      <w:pPr>
        <w:pStyle w:val="Textoindependiente"/>
        <w:widowControl w:val="0"/>
        <w:rPr>
          <w:rFonts w:ascii="Times New Roman" w:hAnsi="Times New Roman"/>
          <w:b w:val="0"/>
        </w:rPr>
      </w:pPr>
    </w:p>
    <w:p w14:paraId="4480499F" w14:textId="77777777" w:rsidR="0029551B" w:rsidRPr="002C63C0" w:rsidRDefault="0029551B" w:rsidP="0029551B">
      <w:pPr>
        <w:pStyle w:val="Textoindependiente"/>
        <w:widowControl w:val="0"/>
        <w:tabs>
          <w:tab w:val="clear" w:pos="380"/>
        </w:tabs>
        <w:rPr>
          <w:rFonts w:ascii="Times New Roman" w:hAnsi="Times New Roman"/>
          <w:b w:val="0"/>
        </w:rPr>
      </w:pPr>
      <w:r w:rsidRPr="002C63C0">
        <w:rPr>
          <w:rFonts w:ascii="Times New Roman" w:hAnsi="Times New Roman"/>
          <w:b w:val="0"/>
        </w:rPr>
        <w:t>La entrega del presente Prospecto o de cualquier Suplemento de Precio no implica que la información contenida en tales documentos con respecto a la Compañía sea correcta en cualquier momento posterior a la fecha de su publicación. Los negocios, la situación patrimonial, los resultados de operaciones, las perspectivas de la Compañía y/o cualquier otra información suministrada en el presente podrían cambiar desde esa fecha.</w:t>
      </w:r>
    </w:p>
    <w:p w14:paraId="08952F75" w14:textId="77777777" w:rsidR="00060730" w:rsidRPr="002C63C0" w:rsidRDefault="00060730" w:rsidP="0029551B">
      <w:pPr>
        <w:pStyle w:val="Textoindependiente"/>
        <w:widowControl w:val="0"/>
        <w:tabs>
          <w:tab w:val="clear" w:pos="380"/>
        </w:tabs>
        <w:rPr>
          <w:rFonts w:ascii="Times New Roman" w:hAnsi="Times New Roman"/>
          <w:b w:val="0"/>
        </w:rPr>
      </w:pPr>
    </w:p>
    <w:p w14:paraId="5E4A550C" w14:textId="77777777" w:rsidR="004F5471" w:rsidRPr="002C63C0" w:rsidRDefault="004F5471" w:rsidP="0029551B">
      <w:pPr>
        <w:pStyle w:val="Textoindependiente"/>
        <w:widowControl w:val="0"/>
        <w:tabs>
          <w:tab w:val="clear" w:pos="380"/>
        </w:tabs>
        <w:rPr>
          <w:rFonts w:ascii="Times New Roman" w:hAnsi="Times New Roman"/>
        </w:rPr>
      </w:pPr>
      <w:r w:rsidRPr="002C63C0">
        <w:rPr>
          <w:rFonts w:ascii="Times New Roman" w:hAnsi="Times New Roman"/>
          <w:bCs w:val="0"/>
        </w:rPr>
        <w:t xml:space="preserve">g) Hechos </w:t>
      </w:r>
      <w:r w:rsidR="00650A2C" w:rsidRPr="002C63C0">
        <w:rPr>
          <w:rFonts w:ascii="Times New Roman" w:hAnsi="Times New Roman"/>
          <w:bCs w:val="0"/>
        </w:rPr>
        <w:t>Recientes</w:t>
      </w:r>
    </w:p>
    <w:p w14:paraId="64AD9A61" w14:textId="77777777" w:rsidR="004F5471" w:rsidRPr="002C63C0" w:rsidRDefault="004F5471" w:rsidP="0029551B">
      <w:pPr>
        <w:pStyle w:val="Textoindependiente"/>
        <w:widowControl w:val="0"/>
        <w:tabs>
          <w:tab w:val="clear" w:pos="380"/>
        </w:tabs>
        <w:rPr>
          <w:rFonts w:ascii="Times New Roman" w:hAnsi="Times New Roman"/>
          <w:bCs w:val="0"/>
        </w:rPr>
      </w:pPr>
    </w:p>
    <w:p w14:paraId="73086017" w14:textId="77777777" w:rsidR="00650A2C" w:rsidRPr="002C63C0" w:rsidRDefault="00650A2C" w:rsidP="004F5471">
      <w:pPr>
        <w:pStyle w:val="xxmsonormal"/>
        <w:numPr>
          <w:ilvl w:val="0"/>
          <w:numId w:val="70"/>
        </w:numPr>
        <w:shd w:val="clear" w:color="auto" w:fill="FFFFFF"/>
        <w:spacing w:before="0" w:beforeAutospacing="0" w:after="0" w:afterAutospacing="0"/>
        <w:jc w:val="both"/>
        <w:rPr>
          <w:sz w:val="20"/>
          <w:szCs w:val="20"/>
          <w:bdr w:val="none" w:sz="0" w:space="0" w:color="auto" w:frame="1"/>
          <w:lang w:val="es-AR"/>
        </w:rPr>
      </w:pPr>
      <w:r w:rsidRPr="002C63C0">
        <w:rPr>
          <w:b/>
          <w:bCs/>
          <w:i/>
          <w:iCs/>
          <w:sz w:val="20"/>
          <w:szCs w:val="20"/>
          <w:bdr w:val="none" w:sz="0" w:space="0" w:color="auto" w:frame="1"/>
          <w:lang w:val="es-AR"/>
        </w:rPr>
        <w:t>Calificación de Riesgo</w:t>
      </w:r>
    </w:p>
    <w:p w14:paraId="235B3EEE" w14:textId="77777777" w:rsidR="00650A2C" w:rsidRPr="002C63C0" w:rsidRDefault="00650A2C" w:rsidP="00874EF7">
      <w:pPr>
        <w:pStyle w:val="xxmsonormal"/>
        <w:shd w:val="clear" w:color="auto" w:fill="FFFFFF"/>
        <w:jc w:val="both"/>
        <w:rPr>
          <w:sz w:val="20"/>
          <w:szCs w:val="20"/>
          <w:bdr w:val="none" w:sz="0" w:space="0" w:color="auto" w:frame="1"/>
          <w:lang w:val="es-AR"/>
        </w:rPr>
      </w:pPr>
      <w:r w:rsidRPr="002C63C0">
        <w:rPr>
          <w:sz w:val="20"/>
          <w:szCs w:val="20"/>
          <w:bdr w:val="none" w:sz="0" w:space="0" w:color="auto" w:frame="1"/>
          <w:lang w:val="es-AR"/>
        </w:rPr>
        <w:t xml:space="preserve">De conformidad con el último informe emitido por Fix SCR S.A. en fecha </w:t>
      </w:r>
      <w:r w:rsidR="00BA1300" w:rsidRPr="002C63C0">
        <w:rPr>
          <w:sz w:val="20"/>
          <w:szCs w:val="20"/>
          <w:bdr w:val="none" w:sz="0" w:space="0" w:color="auto" w:frame="1"/>
          <w:lang w:val="es-AR"/>
        </w:rPr>
        <w:t xml:space="preserve">4 </w:t>
      </w:r>
      <w:r w:rsidRPr="002C63C0">
        <w:rPr>
          <w:sz w:val="20"/>
          <w:szCs w:val="20"/>
          <w:bdr w:val="none" w:sz="0" w:space="0" w:color="auto" w:frame="1"/>
          <w:lang w:val="es-AR"/>
        </w:rPr>
        <w:t xml:space="preserve">de </w:t>
      </w:r>
      <w:r w:rsidR="00BA1300" w:rsidRPr="002C63C0">
        <w:rPr>
          <w:sz w:val="20"/>
          <w:szCs w:val="20"/>
          <w:bdr w:val="none" w:sz="0" w:space="0" w:color="auto" w:frame="1"/>
          <w:lang w:val="es-AR"/>
        </w:rPr>
        <w:t xml:space="preserve">agosto </w:t>
      </w:r>
      <w:r w:rsidRPr="002C63C0">
        <w:rPr>
          <w:sz w:val="20"/>
          <w:szCs w:val="20"/>
          <w:bdr w:val="none" w:sz="0" w:space="0" w:color="auto" w:frame="1"/>
          <w:lang w:val="es-AR"/>
        </w:rPr>
        <w:t xml:space="preserve">de </w:t>
      </w:r>
      <w:r w:rsidR="00BA1300" w:rsidRPr="002C63C0">
        <w:rPr>
          <w:sz w:val="20"/>
          <w:szCs w:val="20"/>
          <w:bdr w:val="none" w:sz="0" w:space="0" w:color="auto" w:frame="1"/>
          <w:lang w:val="es-AR"/>
        </w:rPr>
        <w:t>2020</w:t>
      </w:r>
      <w:r w:rsidRPr="002C63C0">
        <w:rPr>
          <w:sz w:val="20"/>
          <w:szCs w:val="20"/>
          <w:bdr w:val="none" w:sz="0" w:space="0" w:color="auto" w:frame="1"/>
          <w:lang w:val="es-AR"/>
        </w:rPr>
        <w:t xml:space="preserve">, las </w:t>
      </w:r>
      <w:r w:rsidR="00BA1300" w:rsidRPr="002C63C0">
        <w:rPr>
          <w:sz w:val="20"/>
          <w:szCs w:val="20"/>
          <w:bdr w:val="none" w:sz="0" w:space="0" w:color="auto" w:frame="1"/>
          <w:lang w:val="es-AR"/>
        </w:rPr>
        <w:t xml:space="preserve">obligaciones negociables </w:t>
      </w:r>
      <w:r w:rsidRPr="002C63C0">
        <w:rPr>
          <w:sz w:val="20"/>
          <w:szCs w:val="20"/>
          <w:bdr w:val="none" w:sz="0" w:space="0" w:color="auto" w:frame="1"/>
          <w:lang w:val="es-AR"/>
        </w:rPr>
        <w:t xml:space="preserve">en circulación han sufrido los siguientes cambios de calificación: </w:t>
      </w:r>
    </w:p>
    <w:p w14:paraId="7E89EB93" w14:textId="77777777" w:rsidR="00650A2C" w:rsidRPr="002C63C0" w:rsidRDefault="00BA1300" w:rsidP="00874EF7">
      <w:pPr>
        <w:pStyle w:val="xxmsonormal"/>
        <w:shd w:val="clear" w:color="auto" w:fill="FFFFFF"/>
        <w:jc w:val="both"/>
        <w:rPr>
          <w:sz w:val="20"/>
          <w:szCs w:val="20"/>
          <w:bdr w:val="none" w:sz="0" w:space="0" w:color="auto" w:frame="1"/>
          <w:lang w:val="es-AR"/>
        </w:rPr>
      </w:pPr>
      <w:r w:rsidRPr="002C63C0" w:rsidDel="00BA1300">
        <w:rPr>
          <w:sz w:val="20"/>
          <w:szCs w:val="20"/>
          <w:bdr w:val="none" w:sz="0" w:space="0" w:color="auto" w:frame="1"/>
          <w:lang w:val="es-AR"/>
        </w:rPr>
        <w:t xml:space="preserve"> </w:t>
      </w:r>
      <w:r w:rsidR="00650A2C" w:rsidRPr="002C63C0">
        <w:rPr>
          <w:sz w:val="20"/>
          <w:szCs w:val="20"/>
          <w:bdr w:val="none" w:sz="0" w:space="0" w:color="auto" w:frame="1"/>
          <w:lang w:val="es-AR"/>
        </w:rPr>
        <w:t>(ii) La Clase XXI Serie II: fue calificada inicialmente con AA- (ARG) RWE, y el último informe la califica con BBB+(ARG)</w:t>
      </w:r>
    </w:p>
    <w:p w14:paraId="0C1F72AC" w14:textId="77777777" w:rsidR="00650A2C" w:rsidRPr="002C63C0" w:rsidRDefault="00650A2C" w:rsidP="00874EF7">
      <w:pPr>
        <w:pStyle w:val="xxmsonormal"/>
        <w:shd w:val="clear" w:color="auto" w:fill="FFFFFF"/>
        <w:jc w:val="both"/>
        <w:rPr>
          <w:sz w:val="20"/>
          <w:szCs w:val="20"/>
          <w:bdr w:val="none" w:sz="0" w:space="0" w:color="auto" w:frame="1"/>
          <w:lang w:val="es-AR"/>
        </w:rPr>
      </w:pPr>
      <w:r w:rsidRPr="002C63C0">
        <w:rPr>
          <w:sz w:val="20"/>
          <w:szCs w:val="20"/>
          <w:bdr w:val="none" w:sz="0" w:space="0" w:color="auto" w:frame="1"/>
          <w:lang w:val="es-AR"/>
        </w:rPr>
        <w:t xml:space="preserve">La información se encuentra publicada en la página web del agente de calificación de riesgo a la cual se puede acceder a través del siguiente enlace: </w:t>
      </w:r>
      <w:hyperlink r:id="rId39" w:history="1">
        <w:r w:rsidRPr="002C63C0">
          <w:rPr>
            <w:sz w:val="20"/>
            <w:szCs w:val="20"/>
            <w:bdr w:val="none" w:sz="0" w:space="0" w:color="auto" w:frame="1"/>
            <w:lang w:val="es-AR"/>
          </w:rPr>
          <w:t>https:/</w:t>
        </w:r>
        <w:bookmarkStart w:id="53" w:name="_Hlt52891773"/>
        <w:bookmarkStart w:id="54" w:name="_Hlt52891774"/>
        <w:r w:rsidRPr="002C63C0">
          <w:rPr>
            <w:sz w:val="20"/>
            <w:szCs w:val="20"/>
            <w:bdr w:val="none" w:sz="0" w:space="0" w:color="auto" w:frame="1"/>
            <w:lang w:val="es-AR"/>
          </w:rPr>
          <w:t>/</w:t>
        </w:r>
        <w:bookmarkEnd w:id="53"/>
        <w:bookmarkEnd w:id="54"/>
        <w:r w:rsidRPr="002C63C0">
          <w:rPr>
            <w:sz w:val="20"/>
            <w:szCs w:val="20"/>
            <w:bdr w:val="none" w:sz="0" w:space="0" w:color="auto" w:frame="1"/>
            <w:lang w:val="es-AR"/>
          </w:rPr>
          <w:t>www.fixscr.com/emisor/view?type=emisor&amp;id=196</w:t>
        </w:r>
      </w:hyperlink>
    </w:p>
    <w:p w14:paraId="2D7EE529" w14:textId="77777777" w:rsidR="004F5471" w:rsidRPr="002C63C0" w:rsidRDefault="004F5471" w:rsidP="004F5471">
      <w:pPr>
        <w:pStyle w:val="xxmsonormal"/>
        <w:numPr>
          <w:ilvl w:val="0"/>
          <w:numId w:val="70"/>
        </w:numPr>
        <w:shd w:val="clear" w:color="auto" w:fill="FFFFFF"/>
        <w:spacing w:before="0" w:beforeAutospacing="0" w:after="0" w:afterAutospacing="0"/>
        <w:jc w:val="both"/>
        <w:rPr>
          <w:sz w:val="20"/>
          <w:szCs w:val="20"/>
          <w:bdr w:val="none" w:sz="0" w:space="0" w:color="auto" w:frame="1"/>
          <w:lang w:val="es-AR"/>
        </w:rPr>
      </w:pPr>
      <w:r w:rsidRPr="002C63C0">
        <w:rPr>
          <w:b/>
          <w:i/>
          <w:sz w:val="20"/>
          <w:szCs w:val="20"/>
          <w:bdr w:val="none" w:sz="0" w:space="0" w:color="auto" w:frame="1"/>
          <w:lang w:val="es-AR"/>
        </w:rPr>
        <w:t>Asamblea Ordinaria de Accionistas.</w:t>
      </w:r>
    </w:p>
    <w:p w14:paraId="782A23F7" w14:textId="77777777" w:rsidR="00E34427" w:rsidRPr="002C63C0" w:rsidRDefault="00E34427" w:rsidP="0002048F">
      <w:pPr>
        <w:pStyle w:val="xxmsonormal"/>
        <w:shd w:val="clear" w:color="auto" w:fill="FFFFFF"/>
        <w:spacing w:before="0" w:beforeAutospacing="0" w:after="0" w:afterAutospacing="0"/>
        <w:ind w:left="1080"/>
        <w:jc w:val="both"/>
        <w:rPr>
          <w:sz w:val="20"/>
          <w:szCs w:val="20"/>
          <w:bdr w:val="none" w:sz="0" w:space="0" w:color="auto" w:frame="1"/>
          <w:lang w:val="es-AR"/>
        </w:rPr>
      </w:pPr>
    </w:p>
    <w:p w14:paraId="03B2C547" w14:textId="77777777" w:rsidR="00E34427" w:rsidRPr="002C63C0" w:rsidRDefault="004F5471" w:rsidP="00E34427">
      <w:pPr>
        <w:autoSpaceDE w:val="0"/>
        <w:autoSpaceDN w:val="0"/>
        <w:jc w:val="both"/>
        <w:rPr>
          <w:sz w:val="20"/>
          <w:szCs w:val="20"/>
          <w:bdr w:val="none" w:sz="0" w:space="0" w:color="auto" w:frame="1"/>
        </w:rPr>
      </w:pPr>
      <w:bookmarkStart w:id="55" w:name="_Hlk39515434"/>
      <w:r w:rsidRPr="002C63C0">
        <w:rPr>
          <w:sz w:val="20"/>
          <w:szCs w:val="20"/>
          <w:bdr w:val="none" w:sz="0" w:space="0" w:color="auto" w:frame="1"/>
        </w:rPr>
        <w:t>Con fecha 30 de abril de 2020 se celebró la Asamblea Ordinaria de Accionistas de la Sociedad (la “</w:t>
      </w:r>
      <w:r w:rsidRPr="005D7257">
        <w:rPr>
          <w:bCs/>
          <w:sz w:val="20"/>
          <w:szCs w:val="20"/>
          <w:u w:val="single"/>
          <w:bdr w:val="none" w:sz="0" w:space="0" w:color="auto" w:frame="1"/>
        </w:rPr>
        <w:t>Asamblea</w:t>
      </w:r>
      <w:r w:rsidRPr="002C63C0">
        <w:rPr>
          <w:sz w:val="20"/>
          <w:szCs w:val="20"/>
          <w:bdr w:val="none" w:sz="0" w:space="0" w:color="auto" w:frame="1"/>
        </w:rPr>
        <w:t xml:space="preserve">”), mediante la utilización del sistema de videoconferencia, en cumplimiento con lo dispuesto por la Resolución General N°830/2020 de la CNV, en virtud de que a la fecha de la Asamblea, se mantenían vigentes las restricciones a la libre circulación de las personas en general, con carácter preventivo y/u obligatorio y/o sectorizado como consecuencia del estado de emergencia sanitaria dispuestas por el Decreto de Necesidad y Urgencia N° 297/2020, y sus sucesivas prórrogas. En dicha Asamblea, se </w:t>
      </w:r>
      <w:r w:rsidR="00AB083C" w:rsidRPr="002C63C0">
        <w:rPr>
          <w:sz w:val="20"/>
          <w:szCs w:val="20"/>
          <w:bdr w:val="none" w:sz="0" w:space="0" w:color="auto" w:frame="1"/>
        </w:rPr>
        <w:t>trataron</w:t>
      </w:r>
      <w:r w:rsidRPr="002C63C0">
        <w:rPr>
          <w:sz w:val="20"/>
          <w:szCs w:val="20"/>
          <w:bdr w:val="none" w:sz="0" w:space="0" w:color="auto" w:frame="1"/>
        </w:rPr>
        <w:t>, entre otras cuestiones, la designación de nuevos miembros de la Comisión Fiscalizadora</w:t>
      </w:r>
      <w:r w:rsidR="0079641E" w:rsidRPr="002C63C0">
        <w:rPr>
          <w:sz w:val="20"/>
          <w:szCs w:val="20"/>
          <w:bdr w:val="none" w:sz="0" w:space="0" w:color="auto" w:frame="1"/>
        </w:rPr>
        <w:t xml:space="preserve"> y los Estados Contables al 31 de diciembre de 2019, previamente aprobados por el Directorio de la Sociedad en su reunión de fecha 6 de febrero de 2020</w:t>
      </w:r>
      <w:r w:rsidRPr="002C63C0">
        <w:rPr>
          <w:sz w:val="20"/>
          <w:szCs w:val="20"/>
          <w:bdr w:val="none" w:sz="0" w:space="0" w:color="auto" w:frame="1"/>
        </w:rPr>
        <w:t xml:space="preserve">. </w:t>
      </w:r>
      <w:r w:rsidR="003C2AB8" w:rsidRPr="002C63C0">
        <w:rPr>
          <w:sz w:val="20"/>
          <w:szCs w:val="20"/>
          <w:bdr w:val="none" w:sz="0" w:space="0" w:color="auto" w:frame="1"/>
        </w:rPr>
        <w:t>En cuanto a la nueva composición de la Comisión Fiscalizadora, v</w:t>
      </w:r>
      <w:r w:rsidRPr="002C63C0">
        <w:rPr>
          <w:sz w:val="20"/>
          <w:szCs w:val="20"/>
          <w:bdr w:val="none" w:sz="0" w:space="0" w:color="auto" w:frame="1"/>
        </w:rPr>
        <w:t>éase</w:t>
      </w:r>
      <w:r w:rsidR="00553336" w:rsidRPr="002C63C0">
        <w:rPr>
          <w:sz w:val="20"/>
          <w:szCs w:val="20"/>
          <w:bdr w:val="none" w:sz="0" w:space="0" w:color="auto" w:frame="1"/>
        </w:rPr>
        <w:t xml:space="preserve"> el Capítulo V del presente.</w:t>
      </w:r>
    </w:p>
    <w:p w14:paraId="7C46E2B8" w14:textId="77777777" w:rsidR="00A1780F" w:rsidRPr="002C63C0" w:rsidRDefault="00A1780F" w:rsidP="00E34427">
      <w:pPr>
        <w:autoSpaceDE w:val="0"/>
        <w:autoSpaceDN w:val="0"/>
        <w:jc w:val="both"/>
        <w:rPr>
          <w:sz w:val="20"/>
          <w:szCs w:val="20"/>
          <w:bdr w:val="none" w:sz="0" w:space="0" w:color="auto" w:frame="1"/>
        </w:rPr>
      </w:pPr>
    </w:p>
    <w:p w14:paraId="4674BA4F" w14:textId="200060DF" w:rsidR="00A1780F" w:rsidRPr="002C63C0" w:rsidRDefault="00A1780F" w:rsidP="00E34427">
      <w:pPr>
        <w:autoSpaceDE w:val="0"/>
        <w:autoSpaceDN w:val="0"/>
        <w:jc w:val="both"/>
        <w:rPr>
          <w:sz w:val="20"/>
          <w:szCs w:val="20"/>
          <w:bdr w:val="none" w:sz="0" w:space="0" w:color="auto" w:frame="1"/>
        </w:rPr>
      </w:pPr>
      <w:r w:rsidRPr="002C63C0">
        <w:rPr>
          <w:sz w:val="20"/>
          <w:szCs w:val="20"/>
          <w:bdr w:val="none" w:sz="0" w:space="0" w:color="auto" w:frame="1"/>
        </w:rPr>
        <w:t xml:space="preserve">Luego, con fecha 16 de noviembre de 2020, se celebró la Asamblea Extraordinaria de Accionistas de la Sociedad que decidió la prórroga del plazo de vigencia y la modificación de ciertos términos y condiciones del Programa. </w:t>
      </w:r>
    </w:p>
    <w:p w14:paraId="49911F9B" w14:textId="5F7659EB" w:rsidR="00747890" w:rsidRPr="002C63C0" w:rsidRDefault="00747890" w:rsidP="00E34427">
      <w:pPr>
        <w:autoSpaceDE w:val="0"/>
        <w:autoSpaceDN w:val="0"/>
        <w:jc w:val="both"/>
        <w:rPr>
          <w:sz w:val="20"/>
          <w:szCs w:val="20"/>
          <w:bdr w:val="none" w:sz="0" w:space="0" w:color="auto" w:frame="1"/>
        </w:rPr>
      </w:pPr>
    </w:p>
    <w:p w14:paraId="5798FC94" w14:textId="66367549" w:rsidR="00CB1D39" w:rsidRPr="002C63C0" w:rsidRDefault="00747890" w:rsidP="00CB1D39">
      <w:pPr>
        <w:numPr>
          <w:ilvl w:val="0"/>
          <w:numId w:val="70"/>
        </w:numPr>
        <w:autoSpaceDE w:val="0"/>
        <w:autoSpaceDN w:val="0"/>
        <w:jc w:val="both"/>
        <w:rPr>
          <w:b/>
          <w:bCs/>
          <w:i/>
          <w:iCs/>
          <w:sz w:val="20"/>
          <w:szCs w:val="20"/>
          <w:bdr w:val="none" w:sz="0" w:space="0" w:color="auto" w:frame="1"/>
        </w:rPr>
      </w:pPr>
      <w:r w:rsidRPr="002C63C0">
        <w:rPr>
          <w:b/>
          <w:bCs/>
          <w:i/>
          <w:iCs/>
          <w:sz w:val="20"/>
          <w:szCs w:val="20"/>
          <w:bdr w:val="none" w:sz="0" w:space="0" w:color="auto" w:frame="1"/>
        </w:rPr>
        <w:t xml:space="preserve">Consideraciones especiales </w:t>
      </w:r>
    </w:p>
    <w:p w14:paraId="6A26F26F" w14:textId="77777777" w:rsidR="00CB1D39" w:rsidRPr="005D7257" w:rsidRDefault="00CB1D39" w:rsidP="005D7257">
      <w:pPr>
        <w:autoSpaceDE w:val="0"/>
        <w:autoSpaceDN w:val="0"/>
        <w:jc w:val="both"/>
        <w:rPr>
          <w:b/>
          <w:bCs/>
          <w:i/>
          <w:iCs/>
          <w:sz w:val="20"/>
          <w:szCs w:val="20"/>
          <w:bdr w:val="none" w:sz="0" w:space="0" w:color="auto" w:frame="1"/>
        </w:rPr>
      </w:pPr>
    </w:p>
    <w:p w14:paraId="7393EE72" w14:textId="72E49BC4" w:rsidR="00747890" w:rsidRPr="002C63C0" w:rsidRDefault="00CB1D39" w:rsidP="00747890">
      <w:pPr>
        <w:autoSpaceDE w:val="0"/>
        <w:autoSpaceDN w:val="0"/>
        <w:jc w:val="both"/>
        <w:rPr>
          <w:sz w:val="20"/>
          <w:szCs w:val="20"/>
          <w:bdr w:val="none" w:sz="0" w:space="0" w:color="auto" w:frame="1"/>
        </w:rPr>
      </w:pPr>
      <w:r w:rsidRPr="002C63C0">
        <w:rPr>
          <w:sz w:val="20"/>
          <w:szCs w:val="20"/>
          <w:bdr w:val="none" w:sz="0" w:space="0" w:color="auto" w:frame="1"/>
        </w:rPr>
        <w:t xml:space="preserve">A continuación se exponen ciertas cuestiones detalladas en los estados contables trimestrales de la Sociedad al 30 de septiembre de 2020. </w:t>
      </w:r>
    </w:p>
    <w:p w14:paraId="2138BFE5" w14:textId="77777777" w:rsidR="00CB1D39" w:rsidRPr="002C63C0" w:rsidRDefault="00CB1D39" w:rsidP="00747890">
      <w:pPr>
        <w:autoSpaceDE w:val="0"/>
        <w:autoSpaceDN w:val="0"/>
        <w:jc w:val="both"/>
        <w:rPr>
          <w:sz w:val="20"/>
          <w:szCs w:val="20"/>
          <w:bdr w:val="none" w:sz="0" w:space="0" w:color="auto" w:frame="1"/>
        </w:rPr>
      </w:pPr>
    </w:p>
    <w:p w14:paraId="7E6AD090" w14:textId="26DC5D75" w:rsidR="00747890" w:rsidRPr="005D7257" w:rsidRDefault="00747890" w:rsidP="00747890">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Reducción obligatoria de capital social</w:t>
      </w:r>
    </w:p>
    <w:p w14:paraId="6EFA1FE0" w14:textId="77777777" w:rsidR="00747890" w:rsidRPr="005D7257" w:rsidRDefault="00747890" w:rsidP="005D7257">
      <w:pPr>
        <w:autoSpaceDE w:val="0"/>
        <w:autoSpaceDN w:val="0"/>
        <w:adjustRightInd w:val="0"/>
        <w:ind w:left="720"/>
        <w:jc w:val="left"/>
        <w:rPr>
          <w:i/>
          <w:iCs/>
          <w:sz w:val="20"/>
          <w:szCs w:val="20"/>
          <w:lang w:val="es-MX" w:eastAsia="es-AR"/>
        </w:rPr>
      </w:pPr>
    </w:p>
    <w:p w14:paraId="44B597CF" w14:textId="523E50C1" w:rsidR="00747890" w:rsidRPr="005D7257" w:rsidRDefault="00747890" w:rsidP="00747890">
      <w:pPr>
        <w:autoSpaceDE w:val="0"/>
        <w:autoSpaceDN w:val="0"/>
        <w:adjustRightInd w:val="0"/>
        <w:jc w:val="both"/>
        <w:rPr>
          <w:sz w:val="20"/>
          <w:szCs w:val="20"/>
          <w:lang w:val="es-MX" w:eastAsia="es-AR"/>
        </w:rPr>
      </w:pPr>
      <w:r w:rsidRPr="005D7257">
        <w:rPr>
          <w:sz w:val="20"/>
          <w:szCs w:val="20"/>
          <w:lang w:val="es-MX" w:eastAsia="es-AR"/>
        </w:rPr>
        <w:t xml:space="preserve">La </w:t>
      </w:r>
      <w:r w:rsidR="00CB1D39" w:rsidRPr="005D7257">
        <w:rPr>
          <w:sz w:val="20"/>
          <w:szCs w:val="20"/>
          <w:lang w:val="es-MX" w:eastAsia="es-AR"/>
        </w:rPr>
        <w:t>S</w:t>
      </w:r>
      <w:r w:rsidRPr="005D7257">
        <w:rPr>
          <w:sz w:val="20"/>
          <w:szCs w:val="20"/>
          <w:lang w:val="es-MX" w:eastAsia="es-AR"/>
        </w:rPr>
        <w:t>ociedad se encuentra encuadrada en el artículo 206° de la Ley General de Sociedades, sin embargo, por disposición de la Ley N°27.541 de Solidaridad Social y Reactivación Productiva en el Marco de la Emergencia Pública se suspende la aplicación del artículo 206° mencionado hasta el 31 de diciembre de 2020.</w:t>
      </w:r>
    </w:p>
    <w:p w14:paraId="35BD8E97" w14:textId="77777777" w:rsidR="00747890" w:rsidRPr="005D7257" w:rsidRDefault="00747890" w:rsidP="005D7257">
      <w:pPr>
        <w:autoSpaceDE w:val="0"/>
        <w:autoSpaceDN w:val="0"/>
        <w:adjustRightInd w:val="0"/>
        <w:jc w:val="both"/>
        <w:rPr>
          <w:i/>
          <w:iCs/>
          <w:sz w:val="20"/>
          <w:szCs w:val="20"/>
          <w:lang w:val="es-MX" w:eastAsia="es-AR"/>
        </w:rPr>
      </w:pPr>
    </w:p>
    <w:p w14:paraId="058DB1CD" w14:textId="2A972A43" w:rsidR="00747890" w:rsidRPr="005D7257" w:rsidRDefault="00747890" w:rsidP="005D7257">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Aplicación NIIF 9 – punto 5.5</w:t>
      </w:r>
    </w:p>
    <w:p w14:paraId="2C9D5373" w14:textId="77777777" w:rsidR="00747890" w:rsidRPr="005D7257" w:rsidRDefault="00747890" w:rsidP="005D7257">
      <w:pPr>
        <w:autoSpaceDE w:val="0"/>
        <w:autoSpaceDN w:val="0"/>
        <w:adjustRightInd w:val="0"/>
        <w:ind w:left="720"/>
        <w:jc w:val="left"/>
        <w:rPr>
          <w:i/>
          <w:iCs/>
          <w:sz w:val="20"/>
          <w:szCs w:val="20"/>
          <w:lang w:val="es-MX" w:eastAsia="es-AR"/>
        </w:rPr>
      </w:pPr>
    </w:p>
    <w:p w14:paraId="549C453C" w14:textId="6FD26C3C" w:rsidR="00747890" w:rsidRPr="005D7257" w:rsidRDefault="00CB1D39" w:rsidP="005D7257">
      <w:pPr>
        <w:autoSpaceDE w:val="0"/>
        <w:autoSpaceDN w:val="0"/>
        <w:adjustRightInd w:val="0"/>
        <w:jc w:val="both"/>
        <w:rPr>
          <w:sz w:val="20"/>
          <w:szCs w:val="20"/>
          <w:lang w:val="es-MX" w:eastAsia="es-AR"/>
        </w:rPr>
      </w:pPr>
      <w:r w:rsidRPr="005D7257">
        <w:rPr>
          <w:sz w:val="20"/>
          <w:szCs w:val="20"/>
          <w:lang w:val="es-MX" w:eastAsia="es-AR"/>
        </w:rPr>
        <w:t>N</w:t>
      </w:r>
      <w:r w:rsidR="00747890" w:rsidRPr="005D7257">
        <w:rPr>
          <w:sz w:val="20"/>
          <w:szCs w:val="20"/>
          <w:lang w:val="es-MX" w:eastAsia="es-AR"/>
        </w:rPr>
        <w:t xml:space="preserve">o </w:t>
      </w:r>
      <w:r w:rsidRPr="005D7257">
        <w:rPr>
          <w:sz w:val="20"/>
          <w:szCs w:val="20"/>
          <w:lang w:val="es-MX" w:eastAsia="es-AR"/>
        </w:rPr>
        <w:t xml:space="preserve">se </w:t>
      </w:r>
      <w:r w:rsidR="00747890" w:rsidRPr="005D7257">
        <w:rPr>
          <w:sz w:val="20"/>
          <w:szCs w:val="20"/>
          <w:lang w:val="es-MX" w:eastAsia="es-AR"/>
        </w:rPr>
        <w:t>ha cuantificado el efecto que sobre los estados financieros intermedios condensados de cierre 30/09/2020 tendría la aplicación del punto 5.5 “Deterioro de Valor” de la NIIF 9 “Instrumentos Financieros”, pero</w:t>
      </w:r>
      <w:r w:rsidRPr="005D7257">
        <w:rPr>
          <w:sz w:val="20"/>
          <w:szCs w:val="20"/>
          <w:lang w:val="es-MX" w:eastAsia="es-AR"/>
        </w:rPr>
        <w:t xml:space="preserve"> se</w:t>
      </w:r>
      <w:r w:rsidR="00747890" w:rsidRPr="005D7257">
        <w:rPr>
          <w:sz w:val="20"/>
          <w:szCs w:val="20"/>
          <w:lang w:val="es-MX" w:eastAsia="es-AR"/>
        </w:rPr>
        <w:t xml:space="preserve"> estima que tal efecto podría ser significativo</w:t>
      </w:r>
    </w:p>
    <w:p w14:paraId="78E3A3E9" w14:textId="77777777" w:rsidR="00747890" w:rsidRPr="005D7257" w:rsidRDefault="00747890" w:rsidP="00747890">
      <w:pPr>
        <w:autoSpaceDE w:val="0"/>
        <w:autoSpaceDN w:val="0"/>
        <w:adjustRightInd w:val="0"/>
        <w:jc w:val="left"/>
        <w:rPr>
          <w:i/>
          <w:iCs/>
          <w:sz w:val="20"/>
          <w:szCs w:val="20"/>
          <w:lang w:val="es-MX" w:eastAsia="es-AR"/>
        </w:rPr>
      </w:pPr>
    </w:p>
    <w:p w14:paraId="7711884B" w14:textId="4AA21A60" w:rsidR="00747890" w:rsidRPr="005D7257" w:rsidRDefault="00747890" w:rsidP="005D7257">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Ajuste por inflación NIC 29</w:t>
      </w:r>
    </w:p>
    <w:p w14:paraId="17DB142F" w14:textId="77777777" w:rsidR="00747890" w:rsidRPr="005D7257" w:rsidRDefault="00747890" w:rsidP="005D7257">
      <w:pPr>
        <w:autoSpaceDE w:val="0"/>
        <w:autoSpaceDN w:val="0"/>
        <w:adjustRightInd w:val="0"/>
        <w:ind w:left="720"/>
        <w:jc w:val="left"/>
        <w:rPr>
          <w:i/>
          <w:iCs/>
          <w:sz w:val="20"/>
          <w:szCs w:val="20"/>
          <w:lang w:val="es-MX" w:eastAsia="es-AR"/>
        </w:rPr>
      </w:pPr>
    </w:p>
    <w:p w14:paraId="01376C7D" w14:textId="60B0E512" w:rsidR="00747890" w:rsidRPr="005D7257" w:rsidRDefault="00747890" w:rsidP="005D7257">
      <w:pPr>
        <w:autoSpaceDE w:val="0"/>
        <w:autoSpaceDN w:val="0"/>
        <w:adjustRightInd w:val="0"/>
        <w:jc w:val="both"/>
        <w:rPr>
          <w:sz w:val="20"/>
          <w:szCs w:val="20"/>
          <w:lang w:val="es-MX" w:eastAsia="es-AR"/>
        </w:rPr>
      </w:pPr>
      <w:r w:rsidRPr="005D7257">
        <w:rPr>
          <w:sz w:val="20"/>
          <w:szCs w:val="20"/>
          <w:lang w:val="es-MX" w:eastAsia="es-AR"/>
        </w:rPr>
        <w:t>La Comunicación “A” 6651 del 22/02/2019 estableció para las entidades financieras, la adopción de NIC N° 29 a partir de los ejercicios iniciados el 1° de enero de 2020. En los estados financieros trimestrales de cierre 30/09/2020 se observan “</w:t>
      </w:r>
      <w:r w:rsidRPr="005D7257">
        <w:rPr>
          <w:i/>
          <w:iCs/>
          <w:sz w:val="20"/>
          <w:szCs w:val="20"/>
          <w:lang w:val="es-MX" w:eastAsia="es-AR"/>
        </w:rPr>
        <w:t>Ajustes y reexpresiones de saldos por aplicación inicial NIC 29</w:t>
      </w:r>
      <w:r w:rsidRPr="005D7257">
        <w:rPr>
          <w:sz w:val="20"/>
          <w:szCs w:val="20"/>
          <w:lang w:val="es-MX" w:eastAsia="es-AR"/>
        </w:rPr>
        <w:t xml:space="preserve">” por $8.975.742.000 </w:t>
      </w:r>
    </w:p>
    <w:p w14:paraId="114AADDE" w14:textId="77777777" w:rsidR="00747890" w:rsidRPr="005D7257" w:rsidRDefault="00747890" w:rsidP="00747890">
      <w:pPr>
        <w:autoSpaceDE w:val="0"/>
        <w:autoSpaceDN w:val="0"/>
        <w:adjustRightInd w:val="0"/>
        <w:jc w:val="left"/>
        <w:rPr>
          <w:i/>
          <w:iCs/>
          <w:sz w:val="20"/>
          <w:szCs w:val="20"/>
          <w:lang w:val="es-MX" w:eastAsia="es-AR"/>
        </w:rPr>
      </w:pPr>
    </w:p>
    <w:p w14:paraId="743A2F13" w14:textId="6714F9C9" w:rsidR="00747890" w:rsidRPr="005D7257" w:rsidRDefault="00747890" w:rsidP="005D7257">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Potenciales efectos de la aplicación de NIIF punto 5.5. y NIC 29 sobre la distribución de resultados</w:t>
      </w:r>
    </w:p>
    <w:p w14:paraId="498AA627" w14:textId="77777777" w:rsidR="00747890" w:rsidRPr="005D7257" w:rsidRDefault="00747890" w:rsidP="005D7257">
      <w:pPr>
        <w:autoSpaceDE w:val="0"/>
        <w:autoSpaceDN w:val="0"/>
        <w:adjustRightInd w:val="0"/>
        <w:ind w:left="720"/>
        <w:jc w:val="left"/>
        <w:rPr>
          <w:i/>
          <w:iCs/>
          <w:sz w:val="20"/>
          <w:szCs w:val="20"/>
          <w:lang w:val="es-MX" w:eastAsia="es-AR"/>
        </w:rPr>
      </w:pPr>
    </w:p>
    <w:p w14:paraId="3722F196" w14:textId="6C3E6B5F" w:rsidR="00747890" w:rsidRPr="005D7257" w:rsidRDefault="00747890" w:rsidP="005D7257">
      <w:pPr>
        <w:autoSpaceDE w:val="0"/>
        <w:autoSpaceDN w:val="0"/>
        <w:adjustRightInd w:val="0"/>
        <w:jc w:val="both"/>
        <w:rPr>
          <w:sz w:val="20"/>
          <w:szCs w:val="20"/>
          <w:lang w:val="es-MX" w:eastAsia="es-AR"/>
        </w:rPr>
      </w:pPr>
      <w:r w:rsidRPr="005D7257">
        <w:rPr>
          <w:sz w:val="20"/>
          <w:szCs w:val="20"/>
          <w:lang w:val="es-MX" w:eastAsia="es-AR"/>
        </w:rPr>
        <w:t>La Comunicación “A” 6768 de fecha 30/08/2019 estableció que las entidades financieras deberán contar con la autorización previa del BCRA para la distribución de sus resultados. En dicho proceso de autorización, la Superintendencia de Entidades Financieras y Cambiarias tendrá en cuenta, entre otros elementos, los potenciales efectos de la aplicación de las normas internacionales de contabilidad según Comunicación “A” 6430</w:t>
      </w:r>
      <w:r w:rsidR="00CB1D39" w:rsidRPr="005D7257">
        <w:rPr>
          <w:sz w:val="20"/>
          <w:szCs w:val="20"/>
          <w:lang w:val="es-MX" w:eastAsia="es-AR"/>
        </w:rPr>
        <w:t xml:space="preserve"> y cctes. eg. </w:t>
      </w:r>
      <w:r w:rsidR="002C63C0" w:rsidRPr="002C63C0">
        <w:rPr>
          <w:sz w:val="20"/>
          <w:szCs w:val="20"/>
          <w:lang w:val="es-MX" w:eastAsia="es-AR"/>
        </w:rPr>
        <w:t>Comunicación</w:t>
      </w:r>
      <w:r w:rsidR="00CB1D39" w:rsidRPr="005D7257">
        <w:rPr>
          <w:sz w:val="20"/>
          <w:szCs w:val="20"/>
          <w:lang w:val="es-MX" w:eastAsia="es-AR"/>
        </w:rPr>
        <w:t xml:space="preserve"> “A” 7181</w:t>
      </w:r>
      <w:r w:rsidR="00C922F9" w:rsidRPr="005D7257">
        <w:rPr>
          <w:sz w:val="20"/>
          <w:szCs w:val="20"/>
          <w:lang w:val="es-MX" w:eastAsia="es-AR"/>
        </w:rPr>
        <w:t xml:space="preserve"> </w:t>
      </w:r>
      <w:r w:rsidRPr="005D7257">
        <w:rPr>
          <w:sz w:val="20"/>
          <w:szCs w:val="20"/>
          <w:lang w:val="es-MX" w:eastAsia="es-AR"/>
        </w:rPr>
        <w:t>(Punto 5.5. de NIIF 9 – Deterioro de valor de activos financieros) y de la reexpresión de estados financieros prevista por la Comunicación “A” 6651.</w:t>
      </w:r>
    </w:p>
    <w:p w14:paraId="0812BF02" w14:textId="77777777" w:rsidR="00747890" w:rsidRPr="005D7257" w:rsidRDefault="00747890" w:rsidP="00747890">
      <w:pPr>
        <w:autoSpaceDE w:val="0"/>
        <w:autoSpaceDN w:val="0"/>
        <w:adjustRightInd w:val="0"/>
        <w:jc w:val="left"/>
        <w:rPr>
          <w:i/>
          <w:iCs/>
          <w:sz w:val="20"/>
          <w:szCs w:val="20"/>
          <w:lang w:val="es-MX" w:eastAsia="es-AR"/>
        </w:rPr>
      </w:pPr>
    </w:p>
    <w:p w14:paraId="529AD771" w14:textId="558CFA57" w:rsidR="00747890" w:rsidRPr="005D7257" w:rsidRDefault="00747890" w:rsidP="005D7257">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Suspensión de la distribución de dividendos</w:t>
      </w:r>
    </w:p>
    <w:p w14:paraId="50512F36" w14:textId="77777777" w:rsidR="00747890" w:rsidRPr="005D7257" w:rsidRDefault="00747890" w:rsidP="005D7257">
      <w:pPr>
        <w:autoSpaceDE w:val="0"/>
        <w:autoSpaceDN w:val="0"/>
        <w:adjustRightInd w:val="0"/>
        <w:ind w:left="720"/>
        <w:jc w:val="left"/>
        <w:rPr>
          <w:i/>
          <w:iCs/>
          <w:sz w:val="20"/>
          <w:szCs w:val="20"/>
          <w:lang w:val="es-MX" w:eastAsia="es-AR"/>
        </w:rPr>
      </w:pPr>
    </w:p>
    <w:p w14:paraId="43A06B63" w14:textId="2F7DD63C" w:rsidR="00747890" w:rsidRPr="005D7257" w:rsidRDefault="00747890" w:rsidP="00747890">
      <w:pPr>
        <w:autoSpaceDE w:val="0"/>
        <w:autoSpaceDN w:val="0"/>
        <w:adjustRightInd w:val="0"/>
        <w:jc w:val="both"/>
        <w:rPr>
          <w:sz w:val="20"/>
          <w:szCs w:val="20"/>
          <w:lang w:val="es-MX" w:eastAsia="es-AR"/>
        </w:rPr>
      </w:pPr>
      <w:r w:rsidRPr="005D7257">
        <w:rPr>
          <w:sz w:val="20"/>
          <w:szCs w:val="20"/>
          <w:lang w:val="es-MX" w:eastAsia="es-AR"/>
        </w:rPr>
        <w:t>La Comunicación “A” 6939 de fecha 19/03/2020 dispone la suspensión de la distribución de resultados de las entidades financieras hasta el 30/06/2020. Esta comunicación es modificada por la Comunicación “A” 7035 de fecha 04/06/2020 que prorroga el plazo para la distribución de utilidades hasta el 31/12/2020.</w:t>
      </w:r>
    </w:p>
    <w:p w14:paraId="0990799E" w14:textId="77777777" w:rsidR="00747890" w:rsidRPr="005D7257" w:rsidRDefault="00747890" w:rsidP="005D7257">
      <w:pPr>
        <w:autoSpaceDE w:val="0"/>
        <w:autoSpaceDN w:val="0"/>
        <w:adjustRightInd w:val="0"/>
        <w:jc w:val="both"/>
        <w:rPr>
          <w:sz w:val="20"/>
          <w:szCs w:val="20"/>
          <w:lang w:val="es-MX" w:eastAsia="es-AR"/>
        </w:rPr>
      </w:pPr>
    </w:p>
    <w:p w14:paraId="7C447D1E" w14:textId="22C353F4" w:rsidR="00747890" w:rsidRPr="005D7257" w:rsidRDefault="00747890" w:rsidP="005D7257">
      <w:pPr>
        <w:numPr>
          <w:ilvl w:val="0"/>
          <w:numId w:val="113"/>
        </w:numPr>
        <w:autoSpaceDE w:val="0"/>
        <w:autoSpaceDN w:val="0"/>
        <w:adjustRightInd w:val="0"/>
        <w:jc w:val="left"/>
        <w:rPr>
          <w:i/>
          <w:iCs/>
          <w:sz w:val="20"/>
          <w:szCs w:val="20"/>
          <w:lang w:val="es-MX" w:eastAsia="es-AR"/>
        </w:rPr>
      </w:pPr>
      <w:r w:rsidRPr="005D7257">
        <w:rPr>
          <w:i/>
          <w:iCs/>
          <w:sz w:val="20"/>
          <w:szCs w:val="20"/>
          <w:lang w:val="es-MX" w:eastAsia="es-AR"/>
        </w:rPr>
        <w:t>Bienes de disponibilidad restringida</w:t>
      </w:r>
    </w:p>
    <w:p w14:paraId="4F91ADBF" w14:textId="77777777" w:rsidR="00747890" w:rsidRPr="005D7257" w:rsidRDefault="00747890" w:rsidP="005D7257">
      <w:pPr>
        <w:autoSpaceDE w:val="0"/>
        <w:autoSpaceDN w:val="0"/>
        <w:adjustRightInd w:val="0"/>
        <w:ind w:left="720"/>
        <w:jc w:val="left"/>
        <w:rPr>
          <w:i/>
          <w:iCs/>
          <w:sz w:val="20"/>
          <w:szCs w:val="20"/>
          <w:lang w:val="es-MX" w:eastAsia="es-AR"/>
        </w:rPr>
      </w:pPr>
    </w:p>
    <w:p w14:paraId="6CEFB3AC" w14:textId="05844F88" w:rsidR="00747890" w:rsidRPr="005D7257" w:rsidRDefault="00747890" w:rsidP="005D7257">
      <w:pPr>
        <w:autoSpaceDE w:val="0"/>
        <w:autoSpaceDN w:val="0"/>
        <w:adjustRightInd w:val="0"/>
        <w:jc w:val="left"/>
        <w:rPr>
          <w:sz w:val="20"/>
          <w:szCs w:val="20"/>
          <w:lang w:val="es-MX" w:eastAsia="es-AR"/>
        </w:rPr>
      </w:pPr>
      <w:r w:rsidRPr="005D7257">
        <w:rPr>
          <w:sz w:val="20"/>
          <w:szCs w:val="20"/>
          <w:lang w:val="es-MX" w:eastAsia="es-AR"/>
        </w:rPr>
        <w:t>Al 30 de septiembre de 2020 la Sociedad posee activos que se encuentran restringidos, por $235.366.000</w:t>
      </w:r>
      <w:r w:rsidR="00CB1D39" w:rsidRPr="005D7257">
        <w:rPr>
          <w:sz w:val="20"/>
          <w:szCs w:val="20"/>
          <w:lang w:val="es-MX" w:eastAsia="es-AR"/>
        </w:rPr>
        <w:t>.</w:t>
      </w:r>
    </w:p>
    <w:p w14:paraId="421357B1" w14:textId="77777777" w:rsidR="00747890" w:rsidRPr="002C63C0" w:rsidRDefault="00747890" w:rsidP="00747890">
      <w:pPr>
        <w:autoSpaceDE w:val="0"/>
        <w:autoSpaceDN w:val="0"/>
        <w:jc w:val="both"/>
        <w:rPr>
          <w:sz w:val="20"/>
          <w:szCs w:val="20"/>
          <w:bdr w:val="none" w:sz="0" w:space="0" w:color="auto" w:frame="1"/>
        </w:rPr>
      </w:pPr>
    </w:p>
    <w:p w14:paraId="6FC7AF49" w14:textId="55FD8181" w:rsidR="00747890" w:rsidRPr="005D7257" w:rsidRDefault="00747890" w:rsidP="005D7257">
      <w:pPr>
        <w:numPr>
          <w:ilvl w:val="0"/>
          <w:numId w:val="113"/>
        </w:numPr>
        <w:autoSpaceDE w:val="0"/>
        <w:autoSpaceDN w:val="0"/>
        <w:jc w:val="both"/>
        <w:rPr>
          <w:i/>
          <w:iCs/>
          <w:sz w:val="20"/>
          <w:szCs w:val="20"/>
          <w:bdr w:val="none" w:sz="0" w:space="0" w:color="auto" w:frame="1"/>
        </w:rPr>
      </w:pPr>
      <w:r w:rsidRPr="005D7257">
        <w:rPr>
          <w:i/>
          <w:iCs/>
          <w:sz w:val="20"/>
          <w:szCs w:val="20"/>
          <w:bdr w:val="none" w:sz="0" w:space="0" w:color="auto" w:frame="1"/>
        </w:rPr>
        <w:t>Regulaciones relacionadas al COVID-19</w:t>
      </w:r>
    </w:p>
    <w:p w14:paraId="113C7F48" w14:textId="58EBB7A2" w:rsidR="00747890" w:rsidRPr="002C63C0" w:rsidRDefault="00747890" w:rsidP="00747890">
      <w:pPr>
        <w:autoSpaceDE w:val="0"/>
        <w:autoSpaceDN w:val="0"/>
        <w:jc w:val="both"/>
        <w:rPr>
          <w:sz w:val="20"/>
          <w:szCs w:val="20"/>
          <w:bdr w:val="none" w:sz="0" w:space="0" w:color="auto" w:frame="1"/>
        </w:rPr>
      </w:pPr>
    </w:p>
    <w:p w14:paraId="642AB513" w14:textId="0714A979" w:rsidR="00747890" w:rsidRDefault="00747890" w:rsidP="00747890">
      <w:pPr>
        <w:autoSpaceDE w:val="0"/>
        <w:autoSpaceDN w:val="0"/>
        <w:jc w:val="both"/>
        <w:rPr>
          <w:sz w:val="20"/>
          <w:szCs w:val="20"/>
          <w:bdr w:val="none" w:sz="0" w:space="0" w:color="auto" w:frame="1"/>
        </w:rPr>
      </w:pPr>
      <w:r w:rsidRPr="005D7257">
        <w:rPr>
          <w:sz w:val="20"/>
          <w:szCs w:val="20"/>
          <w:bdr w:val="none" w:sz="0" w:space="0" w:color="auto" w:frame="1"/>
        </w:rPr>
        <w:t>Las regulaciones del Banco Central emitidas a partir de la crisis de COVID-19 incluyeron</w:t>
      </w:r>
      <w:r w:rsidRPr="002C63C0">
        <w:rPr>
          <w:sz w:val="20"/>
          <w:szCs w:val="20"/>
          <w:bdr w:val="none" w:sz="0" w:space="0" w:color="auto" w:frame="1"/>
        </w:rPr>
        <w:t xml:space="preserve"> </w:t>
      </w:r>
      <w:r w:rsidRPr="005D7257">
        <w:rPr>
          <w:sz w:val="20"/>
          <w:szCs w:val="20"/>
          <w:bdr w:val="none" w:sz="0" w:space="0" w:color="auto" w:frame="1"/>
        </w:rPr>
        <w:t>medidas</w:t>
      </w:r>
      <w:r w:rsidRPr="002C63C0">
        <w:rPr>
          <w:sz w:val="20"/>
          <w:szCs w:val="20"/>
          <w:bdr w:val="none" w:sz="0" w:space="0" w:color="auto" w:frame="1"/>
        </w:rPr>
        <w:t xml:space="preserve"> </w:t>
      </w:r>
      <w:r w:rsidRPr="005D7257">
        <w:rPr>
          <w:sz w:val="20"/>
          <w:szCs w:val="20"/>
          <w:bdr w:val="none" w:sz="0" w:space="0" w:color="auto" w:frame="1"/>
        </w:rPr>
        <w:t>relacionadas con el aplazamiento de los vencimientos de los préstamos</w:t>
      </w:r>
      <w:r w:rsidRPr="002C63C0">
        <w:rPr>
          <w:sz w:val="20"/>
          <w:szCs w:val="20"/>
          <w:bdr w:val="none" w:sz="0" w:space="0" w:color="auto" w:frame="1"/>
        </w:rPr>
        <w:t xml:space="preserve"> </w:t>
      </w:r>
      <w:r w:rsidRPr="005D7257">
        <w:rPr>
          <w:sz w:val="20"/>
          <w:szCs w:val="20"/>
          <w:bdr w:val="none" w:sz="0" w:space="0" w:color="auto" w:frame="1"/>
        </w:rPr>
        <w:t>vencidos durante el período de confinamiento que el gobierno argentino decretó a</w:t>
      </w:r>
      <w:r>
        <w:rPr>
          <w:sz w:val="20"/>
          <w:szCs w:val="20"/>
          <w:bdr w:val="none" w:sz="0" w:space="0" w:color="auto" w:frame="1"/>
        </w:rPr>
        <w:t xml:space="preserve"> </w:t>
      </w:r>
      <w:r w:rsidRPr="005D7257">
        <w:rPr>
          <w:sz w:val="20"/>
          <w:szCs w:val="20"/>
          <w:bdr w:val="none" w:sz="0" w:space="0" w:color="auto" w:frame="1"/>
        </w:rPr>
        <w:t>mediados de marzo, la provisión de líneas de crédito por debajo de la tasa de mercado</w:t>
      </w:r>
      <w:r>
        <w:rPr>
          <w:sz w:val="20"/>
          <w:szCs w:val="20"/>
          <w:bdr w:val="none" w:sz="0" w:space="0" w:color="auto" w:frame="1"/>
        </w:rPr>
        <w:t xml:space="preserve"> </w:t>
      </w:r>
      <w:r w:rsidRPr="005D7257">
        <w:rPr>
          <w:sz w:val="20"/>
          <w:szCs w:val="20"/>
          <w:bdr w:val="none" w:sz="0" w:space="0" w:color="auto" w:frame="1"/>
        </w:rPr>
        <w:t>para individuos y empresas que se han visto más afectados por la pandemia y aseguran</w:t>
      </w:r>
      <w:r>
        <w:rPr>
          <w:sz w:val="20"/>
          <w:szCs w:val="20"/>
          <w:bdr w:val="none" w:sz="0" w:space="0" w:color="auto" w:frame="1"/>
        </w:rPr>
        <w:t xml:space="preserve"> </w:t>
      </w:r>
      <w:r w:rsidRPr="005D7257">
        <w:rPr>
          <w:sz w:val="20"/>
          <w:szCs w:val="20"/>
          <w:bdr w:val="none" w:sz="0" w:space="0" w:color="auto" w:frame="1"/>
        </w:rPr>
        <w:t>la disponibilidad de servicios bancarios y la cadena de pago en todos los niveles,</w:t>
      </w:r>
      <w:r>
        <w:rPr>
          <w:sz w:val="20"/>
          <w:szCs w:val="20"/>
          <w:bdr w:val="none" w:sz="0" w:space="0" w:color="auto" w:frame="1"/>
        </w:rPr>
        <w:t xml:space="preserve"> </w:t>
      </w:r>
      <w:r w:rsidRPr="005D7257">
        <w:rPr>
          <w:sz w:val="20"/>
          <w:szCs w:val="20"/>
          <w:bdr w:val="none" w:sz="0" w:space="0" w:color="auto" w:frame="1"/>
        </w:rPr>
        <w:t>incluso a la luz de los cierres de sucursales extendidos que se produjo en la primer</w:t>
      </w:r>
      <w:r>
        <w:rPr>
          <w:sz w:val="20"/>
          <w:szCs w:val="20"/>
          <w:bdr w:val="none" w:sz="0" w:space="0" w:color="auto" w:frame="1"/>
        </w:rPr>
        <w:t xml:space="preserve">a </w:t>
      </w:r>
      <w:r w:rsidRPr="005D7257">
        <w:rPr>
          <w:sz w:val="20"/>
          <w:szCs w:val="20"/>
          <w:bdr w:val="none" w:sz="0" w:space="0" w:color="auto" w:frame="1"/>
        </w:rPr>
        <w:t>etapa del confinamiento.</w:t>
      </w:r>
    </w:p>
    <w:p w14:paraId="3EB64094" w14:textId="77777777" w:rsidR="00747890" w:rsidRPr="005D7257" w:rsidRDefault="00747890" w:rsidP="005D7257">
      <w:pPr>
        <w:autoSpaceDE w:val="0"/>
        <w:autoSpaceDN w:val="0"/>
        <w:jc w:val="both"/>
        <w:rPr>
          <w:sz w:val="20"/>
          <w:szCs w:val="20"/>
          <w:bdr w:val="none" w:sz="0" w:space="0" w:color="auto" w:frame="1"/>
        </w:rPr>
      </w:pPr>
    </w:p>
    <w:p w14:paraId="2C923DCA" w14:textId="600BDDCD" w:rsidR="002C63C0" w:rsidRPr="005D7257" w:rsidRDefault="00747890" w:rsidP="005D7257">
      <w:pPr>
        <w:autoSpaceDE w:val="0"/>
        <w:autoSpaceDN w:val="0"/>
        <w:jc w:val="both"/>
        <w:rPr>
          <w:sz w:val="20"/>
          <w:szCs w:val="20"/>
          <w:bdr w:val="none" w:sz="0" w:space="0" w:color="auto" w:frame="1"/>
        </w:rPr>
      </w:pPr>
      <w:r w:rsidRPr="005D7257">
        <w:rPr>
          <w:sz w:val="20"/>
          <w:szCs w:val="20"/>
          <w:bdr w:val="none" w:sz="0" w:space="0" w:color="auto" w:frame="1"/>
        </w:rPr>
        <w:t>En particular, las nuevas regulaciones establecidas por el BCRA incluyen, entre otras: (i)</w:t>
      </w:r>
      <w:r>
        <w:rPr>
          <w:sz w:val="20"/>
          <w:szCs w:val="20"/>
          <w:bdr w:val="none" w:sz="0" w:space="0" w:color="auto" w:frame="1"/>
        </w:rPr>
        <w:t xml:space="preserve"> </w:t>
      </w:r>
      <w:r w:rsidRPr="005D7257">
        <w:rPr>
          <w:sz w:val="20"/>
          <w:szCs w:val="20"/>
          <w:bdr w:val="none" w:sz="0" w:space="0" w:color="auto" w:frame="1"/>
        </w:rPr>
        <w:t>restricciones sobre la posición máxima en notas de liquidez del BCRA (LELIQ), con el fin</w:t>
      </w:r>
      <w:r>
        <w:rPr>
          <w:sz w:val="20"/>
          <w:szCs w:val="20"/>
          <w:bdr w:val="none" w:sz="0" w:space="0" w:color="auto" w:frame="1"/>
        </w:rPr>
        <w:t xml:space="preserve"> </w:t>
      </w:r>
      <w:r w:rsidRPr="005D7257">
        <w:rPr>
          <w:sz w:val="20"/>
          <w:szCs w:val="20"/>
          <w:bdr w:val="none" w:sz="0" w:space="0" w:color="auto" w:frame="1"/>
        </w:rPr>
        <w:t>de poner a disposición la liquidez y alentar la provisión de líneas de crédito a las PYMEs,</w:t>
      </w:r>
      <w:r>
        <w:rPr>
          <w:sz w:val="20"/>
          <w:szCs w:val="20"/>
          <w:bdr w:val="none" w:sz="0" w:space="0" w:color="auto" w:frame="1"/>
        </w:rPr>
        <w:t xml:space="preserve"> </w:t>
      </w:r>
      <w:r w:rsidRPr="005D7257">
        <w:rPr>
          <w:sz w:val="20"/>
          <w:szCs w:val="20"/>
          <w:bdr w:val="none" w:sz="0" w:space="0" w:color="auto" w:frame="1"/>
        </w:rPr>
        <w:t>a través de préstamos garantizados del Fondo de Garantías Argentino (FoGAr), (ii)</w:t>
      </w:r>
      <w:r>
        <w:rPr>
          <w:sz w:val="20"/>
          <w:szCs w:val="20"/>
          <w:bdr w:val="none" w:sz="0" w:space="0" w:color="auto" w:frame="1"/>
        </w:rPr>
        <w:t xml:space="preserve"> </w:t>
      </w:r>
      <w:r w:rsidRPr="005D7257">
        <w:rPr>
          <w:sz w:val="20"/>
          <w:szCs w:val="20"/>
          <w:bdr w:val="none" w:sz="0" w:space="0" w:color="auto" w:frame="1"/>
        </w:rPr>
        <w:t>flexibilización temporal de las normas de clasificación de préstamos bancarios, (iii)</w:t>
      </w:r>
      <w:r>
        <w:rPr>
          <w:sz w:val="20"/>
          <w:szCs w:val="20"/>
          <w:bdr w:val="none" w:sz="0" w:space="0" w:color="auto" w:frame="1"/>
        </w:rPr>
        <w:t xml:space="preserve"> </w:t>
      </w:r>
      <w:r w:rsidRPr="005D7257">
        <w:rPr>
          <w:sz w:val="20"/>
          <w:szCs w:val="20"/>
          <w:bdr w:val="none" w:sz="0" w:space="0" w:color="auto" w:frame="1"/>
        </w:rPr>
        <w:t>aplazamiento de los pagos de dividendos de las entidades financieras hasta el 31 de</w:t>
      </w:r>
      <w:r>
        <w:rPr>
          <w:sz w:val="20"/>
          <w:szCs w:val="20"/>
          <w:bdr w:val="none" w:sz="0" w:space="0" w:color="auto" w:frame="1"/>
        </w:rPr>
        <w:t xml:space="preserve"> </w:t>
      </w:r>
      <w:r w:rsidRPr="005D7257">
        <w:rPr>
          <w:sz w:val="20"/>
          <w:szCs w:val="20"/>
          <w:bdr w:val="none" w:sz="0" w:space="0" w:color="auto" w:frame="1"/>
        </w:rPr>
        <w:t>diciembre de 2020, (iv) requisito de capital del 1,250% sobre la exposición a préstamos</w:t>
      </w:r>
      <w:r>
        <w:rPr>
          <w:sz w:val="20"/>
          <w:szCs w:val="20"/>
          <w:bdr w:val="none" w:sz="0" w:space="0" w:color="auto" w:frame="1"/>
        </w:rPr>
        <w:t xml:space="preserve"> </w:t>
      </w:r>
      <w:r w:rsidRPr="005D7257">
        <w:rPr>
          <w:sz w:val="20"/>
          <w:szCs w:val="20"/>
          <w:bdr w:val="none" w:sz="0" w:space="0" w:color="auto" w:frame="1"/>
        </w:rPr>
        <w:t>con tarjeta de crédito correspondientes a compras relacionadas con el turismo</w:t>
      </w:r>
      <w:r>
        <w:rPr>
          <w:sz w:val="20"/>
          <w:szCs w:val="20"/>
          <w:bdr w:val="none" w:sz="0" w:space="0" w:color="auto" w:frame="1"/>
        </w:rPr>
        <w:t xml:space="preserve"> </w:t>
      </w:r>
      <w:r w:rsidRPr="005D7257">
        <w:rPr>
          <w:sz w:val="20"/>
          <w:szCs w:val="20"/>
          <w:bdr w:val="none" w:sz="0" w:space="0" w:color="auto" w:frame="1"/>
        </w:rPr>
        <w:t>realizadas fuera de la Argentina, (v) prohibición temporal de cobrar tarifas relacionadas</w:t>
      </w:r>
      <w:r>
        <w:rPr>
          <w:sz w:val="20"/>
          <w:szCs w:val="20"/>
          <w:bdr w:val="none" w:sz="0" w:space="0" w:color="auto" w:frame="1"/>
        </w:rPr>
        <w:t xml:space="preserve"> </w:t>
      </w:r>
      <w:r w:rsidRPr="005D7257">
        <w:rPr>
          <w:sz w:val="20"/>
          <w:szCs w:val="20"/>
          <w:bdr w:val="none" w:sz="0" w:space="0" w:color="auto" w:frame="1"/>
        </w:rPr>
        <w:t>con los servicios de cajeros automáticos, (vi) alivio en el pago de hipotecas, la cuales</w:t>
      </w:r>
      <w:r>
        <w:rPr>
          <w:sz w:val="20"/>
          <w:szCs w:val="20"/>
          <w:bdr w:val="none" w:sz="0" w:space="0" w:color="auto" w:frame="1"/>
        </w:rPr>
        <w:t xml:space="preserve"> </w:t>
      </w:r>
      <w:r w:rsidRPr="005D7257">
        <w:rPr>
          <w:sz w:val="20"/>
          <w:szCs w:val="20"/>
          <w:bdr w:val="none" w:sz="0" w:space="0" w:color="auto" w:frame="1"/>
        </w:rPr>
        <w:t>han sido congeladas hasta el 30 de septiembre de 2020, y posponiendo cualquier</w:t>
      </w:r>
      <w:r>
        <w:rPr>
          <w:sz w:val="20"/>
          <w:szCs w:val="20"/>
          <w:bdr w:val="none" w:sz="0" w:space="0" w:color="auto" w:frame="1"/>
        </w:rPr>
        <w:t xml:space="preserve"> </w:t>
      </w:r>
      <w:r w:rsidRPr="005D7257">
        <w:rPr>
          <w:sz w:val="20"/>
          <w:szCs w:val="20"/>
          <w:bdr w:val="none" w:sz="0" w:space="0" w:color="auto" w:frame="1"/>
        </w:rPr>
        <w:t>ejecución hipotecaria hasta dicha fecha, (vii) prohibición de despido de empleados sin</w:t>
      </w:r>
      <w:r>
        <w:rPr>
          <w:sz w:val="20"/>
          <w:szCs w:val="20"/>
          <w:bdr w:val="none" w:sz="0" w:space="0" w:color="auto" w:frame="1"/>
        </w:rPr>
        <w:t xml:space="preserve"> </w:t>
      </w:r>
      <w:r w:rsidRPr="005D7257">
        <w:rPr>
          <w:sz w:val="20"/>
          <w:szCs w:val="20"/>
          <w:bdr w:val="none" w:sz="0" w:space="0" w:color="auto" w:frame="1"/>
        </w:rPr>
        <w:t>justificación por 60 días a partir del 31 de marzo de 2020 que, con posterioridad, fue</w:t>
      </w:r>
      <w:r>
        <w:rPr>
          <w:sz w:val="20"/>
          <w:szCs w:val="20"/>
          <w:bdr w:val="none" w:sz="0" w:space="0" w:color="auto" w:frame="1"/>
        </w:rPr>
        <w:t xml:space="preserve"> </w:t>
      </w:r>
      <w:r w:rsidRPr="005D7257">
        <w:rPr>
          <w:sz w:val="20"/>
          <w:szCs w:val="20"/>
          <w:bdr w:val="none" w:sz="0" w:space="0" w:color="auto" w:frame="1"/>
        </w:rPr>
        <w:t>prorrogado sucesivamente hasta el 30 de noviembre de 2020 (viii) el aplazamiento de los</w:t>
      </w:r>
      <w:r>
        <w:rPr>
          <w:sz w:val="20"/>
          <w:szCs w:val="20"/>
          <w:bdr w:val="none" w:sz="0" w:space="0" w:color="auto" w:frame="1"/>
        </w:rPr>
        <w:t xml:space="preserve"> </w:t>
      </w:r>
      <w:r w:rsidRPr="005D7257">
        <w:rPr>
          <w:sz w:val="20"/>
          <w:szCs w:val="20"/>
          <w:bdr w:val="none" w:sz="0" w:space="0" w:color="auto" w:frame="1"/>
        </w:rPr>
        <w:t>pagos de las tarjetas de crédito por tres meses, (ix) reducción de las tasas de interés</w:t>
      </w:r>
      <w:r>
        <w:rPr>
          <w:sz w:val="20"/>
          <w:szCs w:val="20"/>
          <w:bdr w:val="none" w:sz="0" w:space="0" w:color="auto" w:frame="1"/>
        </w:rPr>
        <w:t xml:space="preserve"> </w:t>
      </w:r>
      <w:r w:rsidRPr="005D7257">
        <w:rPr>
          <w:sz w:val="20"/>
          <w:szCs w:val="20"/>
          <w:bdr w:val="none" w:sz="0" w:space="0" w:color="auto" w:frame="1"/>
        </w:rPr>
        <w:t>máximas de tarjeta de crédito, y (x) postergar las cuotas impagas correspondientes a los</w:t>
      </w:r>
      <w:r>
        <w:rPr>
          <w:sz w:val="20"/>
          <w:szCs w:val="20"/>
          <w:bdr w:val="none" w:sz="0" w:space="0" w:color="auto" w:frame="1"/>
        </w:rPr>
        <w:t xml:space="preserve"> </w:t>
      </w:r>
      <w:r w:rsidRPr="005D7257">
        <w:rPr>
          <w:sz w:val="20"/>
          <w:szCs w:val="20"/>
          <w:bdr w:val="none" w:sz="0" w:space="0" w:color="auto" w:frame="1"/>
        </w:rPr>
        <w:t>vencimientos que operen entre el 1.4.2020 –incluyendo las cuotas vencidas al 31.3.2020–</w:t>
      </w:r>
      <w:r>
        <w:rPr>
          <w:sz w:val="20"/>
          <w:szCs w:val="20"/>
          <w:bdr w:val="none" w:sz="0" w:space="0" w:color="auto" w:frame="1"/>
        </w:rPr>
        <w:t xml:space="preserve"> </w:t>
      </w:r>
      <w:r w:rsidRPr="005D7257">
        <w:rPr>
          <w:sz w:val="20"/>
          <w:szCs w:val="20"/>
          <w:bdr w:val="none" w:sz="0" w:space="0" w:color="auto" w:frame="1"/>
        </w:rPr>
        <w:t>y el 30.9.2020 a partir del mes siguiente inclusive al final de la vida del crédito,</w:t>
      </w:r>
      <w:r>
        <w:rPr>
          <w:sz w:val="20"/>
          <w:szCs w:val="20"/>
          <w:bdr w:val="none" w:sz="0" w:space="0" w:color="auto" w:frame="1"/>
        </w:rPr>
        <w:t xml:space="preserve"> </w:t>
      </w:r>
      <w:r w:rsidRPr="005D7257">
        <w:rPr>
          <w:sz w:val="20"/>
          <w:szCs w:val="20"/>
          <w:bdr w:val="none" w:sz="0" w:space="0" w:color="auto" w:frame="1"/>
        </w:rPr>
        <w:t>considerando el devengamiento de la tasa de interés compensatorio.</w:t>
      </w:r>
      <w:r>
        <w:rPr>
          <w:sz w:val="20"/>
          <w:szCs w:val="20"/>
          <w:bdr w:val="none" w:sz="0" w:space="0" w:color="auto" w:frame="1"/>
        </w:rPr>
        <w:t xml:space="preserve"> </w:t>
      </w:r>
      <w:r w:rsidRPr="005D7257">
        <w:rPr>
          <w:sz w:val="20"/>
          <w:szCs w:val="20"/>
          <w:bdr w:val="none" w:sz="0" w:space="0" w:color="auto" w:frame="1"/>
        </w:rPr>
        <w:t>A la fecha de emisión de los Estados Financieros trimestrales de cierre 30/09/2020, la</w:t>
      </w:r>
      <w:r>
        <w:rPr>
          <w:sz w:val="20"/>
          <w:szCs w:val="20"/>
          <w:bdr w:val="none" w:sz="0" w:space="0" w:color="auto" w:frame="1"/>
        </w:rPr>
        <w:t xml:space="preserve"> </w:t>
      </w:r>
      <w:r w:rsidR="00CB1D39">
        <w:rPr>
          <w:sz w:val="20"/>
          <w:szCs w:val="20"/>
          <w:bdr w:val="none" w:sz="0" w:space="0" w:color="auto" w:frame="1"/>
        </w:rPr>
        <w:t>Sociedad</w:t>
      </w:r>
      <w:r w:rsidRPr="005D7257">
        <w:rPr>
          <w:sz w:val="20"/>
          <w:szCs w:val="20"/>
          <w:bdr w:val="none" w:sz="0" w:space="0" w:color="auto" w:frame="1"/>
        </w:rPr>
        <w:t xml:space="preserve"> no ha tenido un impacto económico ni financiero significativo. Si bien se han</w:t>
      </w:r>
      <w:r>
        <w:rPr>
          <w:sz w:val="20"/>
          <w:szCs w:val="20"/>
          <w:bdr w:val="none" w:sz="0" w:space="0" w:color="auto" w:frame="1"/>
        </w:rPr>
        <w:t xml:space="preserve"> </w:t>
      </w:r>
      <w:r w:rsidRPr="005D7257">
        <w:rPr>
          <w:sz w:val="20"/>
          <w:szCs w:val="20"/>
          <w:bdr w:val="none" w:sz="0" w:space="0" w:color="auto" w:frame="1"/>
        </w:rPr>
        <w:t>incrementado algunos costos, por ejemplo, los asociados a los protocolos de seguridad,</w:t>
      </w:r>
      <w:r>
        <w:rPr>
          <w:sz w:val="20"/>
          <w:szCs w:val="20"/>
          <w:bdr w:val="none" w:sz="0" w:space="0" w:color="auto" w:frame="1"/>
        </w:rPr>
        <w:t xml:space="preserve"> </w:t>
      </w:r>
      <w:r w:rsidRPr="005D7257">
        <w:rPr>
          <w:sz w:val="20"/>
          <w:szCs w:val="20"/>
          <w:bdr w:val="none" w:sz="0" w:space="0" w:color="auto" w:frame="1"/>
        </w:rPr>
        <w:t>que son requeridos para poder operar con cuidados extremos en las sucursales, el</w:t>
      </w:r>
      <w:r w:rsidR="00CB1D39">
        <w:rPr>
          <w:sz w:val="20"/>
          <w:szCs w:val="20"/>
          <w:bdr w:val="none" w:sz="0" w:space="0" w:color="auto" w:frame="1"/>
        </w:rPr>
        <w:t xml:space="preserve"> </w:t>
      </w:r>
      <w:r w:rsidR="00CB1D39" w:rsidRPr="00D736E5">
        <w:rPr>
          <w:sz w:val="20"/>
          <w:szCs w:val="20"/>
          <w:bdr w:val="none" w:sz="0" w:space="0" w:color="auto" w:frame="1"/>
        </w:rPr>
        <w:t>incremento en el costo del traslado de caudales para asegurar el abastecimiento de</w:t>
      </w:r>
      <w:r w:rsidR="00CB1D39">
        <w:rPr>
          <w:sz w:val="20"/>
          <w:szCs w:val="20"/>
          <w:bdr w:val="none" w:sz="0" w:space="0" w:color="auto" w:frame="1"/>
        </w:rPr>
        <w:t xml:space="preserve"> </w:t>
      </w:r>
      <w:r w:rsidR="00CB1D39" w:rsidRPr="00D736E5">
        <w:rPr>
          <w:sz w:val="20"/>
          <w:szCs w:val="20"/>
          <w:bdr w:val="none" w:sz="0" w:space="0" w:color="auto" w:frame="1"/>
        </w:rPr>
        <w:t>efectivo en la red de cajeros y la prohibición temporal de cobrar intereses punitorios,</w:t>
      </w:r>
      <w:r w:rsidR="00CB1D39">
        <w:rPr>
          <w:sz w:val="20"/>
          <w:szCs w:val="20"/>
          <w:bdr w:val="none" w:sz="0" w:space="0" w:color="auto" w:frame="1"/>
        </w:rPr>
        <w:t xml:space="preserve"> </w:t>
      </w:r>
      <w:r w:rsidR="00CB1D39" w:rsidRPr="00D736E5">
        <w:rPr>
          <w:sz w:val="20"/>
          <w:szCs w:val="20"/>
          <w:bdr w:val="none" w:sz="0" w:space="0" w:color="auto" w:frame="1"/>
        </w:rPr>
        <w:t>también ha tenido impactos positivos que compensaron a los anteriores, como por</w:t>
      </w:r>
      <w:r w:rsidR="00CB1D39">
        <w:rPr>
          <w:sz w:val="20"/>
          <w:szCs w:val="20"/>
          <w:bdr w:val="none" w:sz="0" w:space="0" w:color="auto" w:frame="1"/>
        </w:rPr>
        <w:t xml:space="preserve"> </w:t>
      </w:r>
      <w:r w:rsidR="00CB1D39" w:rsidRPr="00D736E5">
        <w:rPr>
          <w:sz w:val="20"/>
          <w:szCs w:val="20"/>
          <w:bdr w:val="none" w:sz="0" w:space="0" w:color="auto" w:frame="1"/>
        </w:rPr>
        <w:t>ejemplo una considerable baja de las tasas pasivas, que redujeron fuertemente el costo</w:t>
      </w:r>
      <w:r w:rsidR="00CB1D39">
        <w:rPr>
          <w:sz w:val="20"/>
          <w:szCs w:val="20"/>
          <w:bdr w:val="none" w:sz="0" w:space="0" w:color="auto" w:frame="1"/>
        </w:rPr>
        <w:t xml:space="preserve"> </w:t>
      </w:r>
      <w:r w:rsidR="00CB1D39" w:rsidRPr="00D736E5">
        <w:rPr>
          <w:sz w:val="20"/>
          <w:szCs w:val="20"/>
          <w:bdr w:val="none" w:sz="0" w:space="0" w:color="auto" w:frame="1"/>
        </w:rPr>
        <w:t>de fondeo, rebaja del valor de los alquileres y de otros costos.</w:t>
      </w:r>
      <w:r w:rsidR="00CB1D39">
        <w:rPr>
          <w:sz w:val="20"/>
          <w:szCs w:val="20"/>
          <w:bdr w:val="none" w:sz="0" w:space="0" w:color="auto" w:frame="1"/>
        </w:rPr>
        <w:t xml:space="preserve"> </w:t>
      </w:r>
      <w:r w:rsidR="00CB1D39" w:rsidRPr="00D736E5">
        <w:rPr>
          <w:sz w:val="20"/>
          <w:szCs w:val="20"/>
          <w:bdr w:val="none" w:sz="0" w:space="0" w:color="auto" w:frame="1"/>
        </w:rPr>
        <w:t>Por otro lado, en el marco de la pandemia, se han adoptado una serie de medidas en</w:t>
      </w:r>
      <w:r w:rsidR="00CB1D39">
        <w:rPr>
          <w:sz w:val="20"/>
          <w:szCs w:val="20"/>
          <w:bdr w:val="none" w:sz="0" w:space="0" w:color="auto" w:frame="1"/>
        </w:rPr>
        <w:t xml:space="preserve"> </w:t>
      </w:r>
      <w:r w:rsidR="00CB1D39" w:rsidRPr="00D736E5">
        <w:rPr>
          <w:sz w:val="20"/>
          <w:szCs w:val="20"/>
          <w:bdr w:val="none" w:sz="0" w:space="0" w:color="auto" w:frame="1"/>
        </w:rPr>
        <w:t>favor de los usuarios financieros, con diferente grado impacto en la actividad propia de</w:t>
      </w:r>
      <w:r w:rsidR="00CB1D39">
        <w:rPr>
          <w:sz w:val="20"/>
          <w:szCs w:val="20"/>
          <w:bdr w:val="none" w:sz="0" w:space="0" w:color="auto" w:frame="1"/>
        </w:rPr>
        <w:t xml:space="preserve"> </w:t>
      </w:r>
      <w:r w:rsidR="00CB1D39" w:rsidRPr="00D736E5">
        <w:rPr>
          <w:sz w:val="20"/>
          <w:szCs w:val="20"/>
          <w:bdr w:val="none" w:sz="0" w:space="0" w:color="auto" w:frame="1"/>
        </w:rPr>
        <w:t xml:space="preserve">la </w:t>
      </w:r>
      <w:r w:rsidR="00CB1D39">
        <w:rPr>
          <w:sz w:val="20"/>
          <w:szCs w:val="20"/>
          <w:bdr w:val="none" w:sz="0" w:space="0" w:color="auto" w:frame="1"/>
        </w:rPr>
        <w:t>Sociedad</w:t>
      </w:r>
      <w:r w:rsidR="00CB1D39" w:rsidRPr="00D736E5">
        <w:rPr>
          <w:sz w:val="20"/>
          <w:szCs w:val="20"/>
          <w:bdr w:val="none" w:sz="0" w:space="0" w:color="auto" w:frame="1"/>
        </w:rPr>
        <w:t xml:space="preserve"> y que</w:t>
      </w:r>
      <w:r w:rsidR="00CB1D39">
        <w:rPr>
          <w:sz w:val="20"/>
          <w:szCs w:val="20"/>
          <w:bdr w:val="none" w:sz="0" w:space="0" w:color="auto" w:frame="1"/>
        </w:rPr>
        <w:t xml:space="preserve"> se</w:t>
      </w:r>
      <w:r w:rsidR="00CB1D39" w:rsidRPr="00D736E5">
        <w:rPr>
          <w:sz w:val="20"/>
          <w:szCs w:val="20"/>
          <w:bdr w:val="none" w:sz="0" w:space="0" w:color="auto" w:frame="1"/>
        </w:rPr>
        <w:t xml:space="preserve"> describ</w:t>
      </w:r>
      <w:r w:rsidR="00CB1D39">
        <w:rPr>
          <w:sz w:val="20"/>
          <w:szCs w:val="20"/>
          <w:bdr w:val="none" w:sz="0" w:space="0" w:color="auto" w:frame="1"/>
        </w:rPr>
        <w:t>e</w:t>
      </w:r>
      <w:r w:rsidR="00CB1D39" w:rsidRPr="00D736E5">
        <w:rPr>
          <w:sz w:val="20"/>
          <w:szCs w:val="20"/>
          <w:bdr w:val="none" w:sz="0" w:space="0" w:color="auto" w:frame="1"/>
        </w:rPr>
        <w:t xml:space="preserve"> a continuación</w:t>
      </w:r>
      <w:r w:rsidR="00CB1D39">
        <w:rPr>
          <w:sz w:val="20"/>
          <w:szCs w:val="20"/>
          <w:bdr w:val="none" w:sz="0" w:space="0" w:color="auto" w:frame="1"/>
        </w:rPr>
        <w:t xml:space="preserve">: </w:t>
      </w:r>
    </w:p>
    <w:p w14:paraId="77770213" w14:textId="77777777" w:rsidR="00747890" w:rsidRDefault="00747890" w:rsidP="00747890">
      <w:pPr>
        <w:autoSpaceDE w:val="0"/>
        <w:autoSpaceDN w:val="0"/>
        <w:jc w:val="both"/>
        <w:rPr>
          <w:sz w:val="20"/>
          <w:szCs w:val="20"/>
          <w:bdr w:val="none" w:sz="0" w:space="0" w:color="auto" w:frame="1"/>
        </w:rPr>
      </w:pPr>
    </w:p>
    <w:p w14:paraId="773132E4" w14:textId="77777777" w:rsidR="00CB1D39" w:rsidRPr="005D7257" w:rsidRDefault="00CB1D39" w:rsidP="00CB1D39">
      <w:pPr>
        <w:pStyle w:val="Prrafodelista"/>
        <w:numPr>
          <w:ilvl w:val="0"/>
          <w:numId w:val="114"/>
        </w:numPr>
        <w:autoSpaceDE w:val="0"/>
        <w:autoSpaceDN w:val="0"/>
        <w:jc w:val="both"/>
        <w:rPr>
          <w:sz w:val="20"/>
          <w:szCs w:val="20"/>
          <w:bdr w:val="none" w:sz="0" w:space="0" w:color="auto" w:frame="1"/>
        </w:rPr>
      </w:pPr>
      <w:r>
        <w:rPr>
          <w:sz w:val="20"/>
          <w:szCs w:val="20"/>
          <w:bdr w:val="none" w:sz="0" w:space="0" w:color="auto" w:frame="1"/>
          <w:lang w:val="es-AR"/>
        </w:rPr>
        <w:t>Tasa de Interés</w:t>
      </w:r>
    </w:p>
    <w:p w14:paraId="0BB26DCB" w14:textId="77777777" w:rsidR="00CB1D39" w:rsidRDefault="00747890" w:rsidP="00CB1D39">
      <w:pPr>
        <w:autoSpaceDE w:val="0"/>
        <w:autoSpaceDN w:val="0"/>
        <w:ind w:left="360"/>
        <w:jc w:val="both"/>
        <w:rPr>
          <w:sz w:val="20"/>
          <w:szCs w:val="20"/>
          <w:bdr w:val="none" w:sz="0" w:space="0" w:color="auto" w:frame="1"/>
        </w:rPr>
      </w:pPr>
      <w:r w:rsidRPr="005D7257">
        <w:rPr>
          <w:sz w:val="20"/>
          <w:szCs w:val="20"/>
          <w:bdr w:val="none" w:sz="0" w:space="0" w:color="auto" w:frame="1"/>
        </w:rPr>
        <w:t>Mediante la Comunicación “A” 6964 se dispuso: (a) la modificación de la tasa de interés para operaciones de crédito que pasa a ser del 43% desde el 13.04.2020; (b) que los saldos impagos correspondientes a vencimientos de financiaciones de entidades financieras bajo el régimen de tarjeta de crédito que operen a partir del 13.04.2020 hasta el 30.04.2020, deben ser automáticamente refinanciados como mínimo a un año de plazo con 3 meses de gracia en 9 cuotas mensuales, iguales y consecutivas, pudiendo solamente devengar interés compensatorio, y ningún otro recargo, que no podrá superar el establecido en el punto; (c) esos saldos refinanciados podrán ser precancelados, total o parcialmente, en cualquier momento y sin costo – excepto el interés compensatorio devengado hasta la precancelación– cuando el cliente lo requiera. Asimismo, la Comunicación “A” 7095 de fecha 27 de agosto de 2020 dispuso idénticas condiciones que las mencionadas en el acápite (b) anterior, para los saldos impagos de los resúmenes de las tarjetas de crédito que venzan entre el 1 y el 30 de septiembre de 2020. Tales casos, sólo podrán devengar un interés compensatorio que no podrá superar</w:t>
      </w:r>
      <w:r w:rsidR="00CB1D39">
        <w:rPr>
          <w:sz w:val="20"/>
          <w:szCs w:val="20"/>
          <w:bdr w:val="none" w:sz="0" w:space="0" w:color="auto" w:frame="1"/>
        </w:rPr>
        <w:t xml:space="preserve"> </w:t>
      </w:r>
      <w:r w:rsidR="00CB1D39" w:rsidRPr="009D26C6">
        <w:rPr>
          <w:sz w:val="20"/>
          <w:szCs w:val="20"/>
          <w:bdr w:val="none" w:sz="0" w:space="0" w:color="auto" w:frame="1"/>
        </w:rPr>
        <w:t>el 40% nominal anual.</w:t>
      </w:r>
    </w:p>
    <w:p w14:paraId="0974A17C" w14:textId="77777777" w:rsidR="00747890" w:rsidRPr="005D7257" w:rsidRDefault="00747890" w:rsidP="005D7257">
      <w:pPr>
        <w:autoSpaceDE w:val="0"/>
        <w:autoSpaceDN w:val="0"/>
        <w:jc w:val="both"/>
        <w:rPr>
          <w:sz w:val="20"/>
          <w:szCs w:val="20"/>
          <w:bdr w:val="none" w:sz="0" w:space="0" w:color="auto" w:frame="1"/>
        </w:rPr>
      </w:pPr>
    </w:p>
    <w:p w14:paraId="026DACBE" w14:textId="77777777" w:rsidR="00CB1D39" w:rsidRPr="005D7257" w:rsidRDefault="00CB1D39" w:rsidP="00CB1D39">
      <w:pPr>
        <w:pStyle w:val="Prrafodelista"/>
        <w:numPr>
          <w:ilvl w:val="0"/>
          <w:numId w:val="114"/>
        </w:numPr>
        <w:autoSpaceDE w:val="0"/>
        <w:autoSpaceDN w:val="0"/>
        <w:jc w:val="both"/>
        <w:rPr>
          <w:sz w:val="20"/>
          <w:szCs w:val="20"/>
          <w:bdr w:val="none" w:sz="0" w:space="0" w:color="auto" w:frame="1"/>
        </w:rPr>
      </w:pPr>
      <w:r>
        <w:rPr>
          <w:sz w:val="20"/>
          <w:szCs w:val="20"/>
          <w:bdr w:val="none" w:sz="0" w:space="0" w:color="auto" w:frame="1"/>
          <w:lang w:val="es-AR"/>
        </w:rPr>
        <w:t>Refinanciación de Saldos</w:t>
      </w:r>
    </w:p>
    <w:p w14:paraId="0A70020E" w14:textId="33FC3DBC" w:rsidR="002C63C0" w:rsidRPr="005D7257" w:rsidRDefault="00CB1D39" w:rsidP="005D7257">
      <w:pPr>
        <w:autoSpaceDE w:val="0"/>
        <w:autoSpaceDN w:val="0"/>
        <w:ind w:left="284"/>
        <w:jc w:val="both"/>
        <w:rPr>
          <w:sz w:val="20"/>
          <w:szCs w:val="20"/>
          <w:bdr w:val="none" w:sz="0" w:space="0" w:color="auto" w:frame="1"/>
        </w:rPr>
      </w:pPr>
      <w:r>
        <w:rPr>
          <w:sz w:val="20"/>
          <w:szCs w:val="20"/>
          <w:bdr w:val="none" w:sz="0" w:space="0" w:color="auto" w:frame="1"/>
        </w:rPr>
        <w:t>L</w:t>
      </w:r>
      <w:r w:rsidR="00747890" w:rsidRPr="005D7257">
        <w:rPr>
          <w:sz w:val="20"/>
          <w:szCs w:val="20"/>
          <w:bdr w:val="none" w:sz="0" w:space="0" w:color="auto" w:frame="1"/>
        </w:rPr>
        <w:t xml:space="preserve">a Comunicación “A” 7156 de fecha 4 de noviembre de 2020, estableció que hasta el 31.03.2021, el interés compensatorio para financiaciones vinculadas a tarjetas de crédito que pueden aplicar las entidades pertenecientes al grupo C –al cual pertenecerá la </w:t>
      </w:r>
      <w:r>
        <w:rPr>
          <w:sz w:val="20"/>
          <w:szCs w:val="20"/>
          <w:bdr w:val="none" w:sz="0" w:space="0" w:color="auto" w:frame="1"/>
        </w:rPr>
        <w:t>Sociedad</w:t>
      </w:r>
      <w:r w:rsidR="00747890" w:rsidRPr="005D7257">
        <w:rPr>
          <w:sz w:val="20"/>
          <w:szCs w:val="20"/>
          <w:bdr w:val="none" w:sz="0" w:space="0" w:color="auto" w:frame="1"/>
        </w:rPr>
        <w:t xml:space="preserve">, en virtud de la </w:t>
      </w:r>
      <w:r w:rsidRPr="00CB1D39">
        <w:rPr>
          <w:sz w:val="20"/>
          <w:szCs w:val="20"/>
          <w:bdr w:val="none" w:sz="0" w:space="0" w:color="auto" w:frame="1"/>
        </w:rPr>
        <w:t xml:space="preserve">Comunicación </w:t>
      </w:r>
      <w:r w:rsidR="00747890" w:rsidRPr="005D7257">
        <w:rPr>
          <w:sz w:val="20"/>
          <w:szCs w:val="20"/>
          <w:bdr w:val="none" w:sz="0" w:space="0" w:color="auto" w:frame="1"/>
        </w:rPr>
        <w:t xml:space="preserve">“A” 7169 emitida por el BCRA con fecha 20 de noviembre de 2020-, no podrá superar en más del 25% al promedio de tasas del sistema financiero para operaciones de préstamos personales sin garantía real que publique mensualmente el BCRA. La </w:t>
      </w:r>
      <w:r>
        <w:rPr>
          <w:sz w:val="20"/>
          <w:szCs w:val="20"/>
          <w:bdr w:val="none" w:sz="0" w:space="0" w:color="auto" w:frame="1"/>
        </w:rPr>
        <w:t>Sociedad</w:t>
      </w:r>
      <w:r w:rsidR="00747890" w:rsidRPr="005D7257">
        <w:rPr>
          <w:sz w:val="20"/>
          <w:szCs w:val="20"/>
          <w:bdr w:val="none" w:sz="0" w:space="0" w:color="auto" w:frame="1"/>
        </w:rPr>
        <w:t xml:space="preserve"> prevé que, de mantenerse esta regulación en la tasa de interés de su principal producto, el margen financiero se verá deteriorado. No se verifican análisis de información financiera por parte de la BCBA para el ejercicio 2020 a la fecha del presente informe.</w:t>
      </w:r>
    </w:p>
    <w:p w14:paraId="071C4025" w14:textId="77777777" w:rsidR="00E34427" w:rsidRPr="00287DFB" w:rsidRDefault="00E34427" w:rsidP="005D7257">
      <w:pPr>
        <w:autoSpaceDE w:val="0"/>
        <w:autoSpaceDN w:val="0"/>
        <w:ind w:left="284"/>
        <w:jc w:val="both"/>
        <w:rPr>
          <w:sz w:val="20"/>
          <w:bdr w:val="none" w:sz="0" w:space="0" w:color="auto" w:frame="1"/>
        </w:rPr>
      </w:pPr>
    </w:p>
    <w:p w14:paraId="61D57DF1" w14:textId="77777777" w:rsidR="004F5471" w:rsidRPr="00287DFB" w:rsidRDefault="00553336" w:rsidP="004E339D">
      <w:pPr>
        <w:pStyle w:val="Prrafodelista"/>
        <w:numPr>
          <w:ilvl w:val="0"/>
          <w:numId w:val="70"/>
        </w:numPr>
        <w:autoSpaceDE w:val="0"/>
        <w:autoSpaceDN w:val="0"/>
        <w:jc w:val="both"/>
        <w:rPr>
          <w:b/>
          <w:i/>
          <w:iCs/>
          <w:sz w:val="20"/>
          <w:szCs w:val="20"/>
        </w:rPr>
      </w:pPr>
      <w:r w:rsidRPr="00287DFB">
        <w:rPr>
          <w:sz w:val="20"/>
          <w:bdr w:val="none" w:sz="0" w:space="0" w:color="auto" w:frame="1"/>
        </w:rPr>
        <w:t xml:space="preserve"> </w:t>
      </w:r>
      <w:bookmarkEnd w:id="55"/>
      <w:r w:rsidR="004F5471" w:rsidRPr="00287DFB">
        <w:rPr>
          <w:b/>
          <w:i/>
          <w:iCs/>
          <w:sz w:val="20"/>
          <w:szCs w:val="20"/>
        </w:rPr>
        <w:t>Normativa COVID 19</w:t>
      </w:r>
    </w:p>
    <w:p w14:paraId="564D70B9" w14:textId="77777777" w:rsidR="004F5471" w:rsidRPr="00287DFB" w:rsidRDefault="004F5471" w:rsidP="004F5471">
      <w:pPr>
        <w:autoSpaceDE w:val="0"/>
        <w:autoSpaceDN w:val="0"/>
        <w:jc w:val="both"/>
        <w:rPr>
          <w:bCs/>
          <w:i/>
          <w:iCs/>
          <w:sz w:val="20"/>
          <w:szCs w:val="20"/>
        </w:rPr>
      </w:pPr>
    </w:p>
    <w:p w14:paraId="73EA51CE" w14:textId="77777777" w:rsidR="004F5471" w:rsidRPr="00287DFB" w:rsidRDefault="004F5471" w:rsidP="004F5471">
      <w:pPr>
        <w:autoSpaceDE w:val="0"/>
        <w:autoSpaceDN w:val="0"/>
        <w:jc w:val="both"/>
        <w:rPr>
          <w:bCs/>
          <w:sz w:val="20"/>
          <w:szCs w:val="20"/>
        </w:rPr>
      </w:pPr>
      <w:r w:rsidRPr="00287DFB">
        <w:rPr>
          <w:bCs/>
          <w:sz w:val="20"/>
          <w:szCs w:val="20"/>
        </w:rPr>
        <w:t>A raíz de la proliferación del virus COVID 19, el Gobierno argentino ha dispuesto una serie de medidas para evitar la propagación del virus y, de esa forma, evitar la formación de un pico de contagiados. Entre estas medidas se encuentran:</w:t>
      </w:r>
    </w:p>
    <w:p w14:paraId="7F513B8D" w14:textId="77777777" w:rsidR="00EC3F5A" w:rsidRPr="00287DFB" w:rsidRDefault="00EC3F5A" w:rsidP="00405BAD">
      <w:pPr>
        <w:pStyle w:val="xxmsonormal"/>
        <w:shd w:val="clear" w:color="auto" w:fill="FFFFFF"/>
        <w:spacing w:before="0" w:beforeAutospacing="0" w:after="0" w:afterAutospacing="0"/>
        <w:jc w:val="both"/>
        <w:rPr>
          <w:sz w:val="20"/>
          <w:szCs w:val="20"/>
          <w:bdr w:val="none" w:sz="0" w:space="0" w:color="auto" w:frame="1"/>
          <w:lang w:val="es-AR"/>
        </w:rPr>
      </w:pPr>
    </w:p>
    <w:p w14:paraId="6A6689D4" w14:textId="77777777" w:rsidR="00EC3F5A" w:rsidRPr="00287DFB" w:rsidRDefault="00EC3F5A" w:rsidP="005D7257">
      <w:pPr>
        <w:pStyle w:val="xxmsonormal"/>
        <w:numPr>
          <w:ilvl w:val="0"/>
          <w:numId w:val="68"/>
        </w:numPr>
        <w:shd w:val="clear" w:color="auto" w:fill="FFFFFF"/>
        <w:spacing w:before="0" w:beforeAutospacing="0" w:after="0" w:afterAutospacing="0"/>
        <w:ind w:left="0" w:firstLine="0"/>
        <w:jc w:val="both"/>
        <w:rPr>
          <w:sz w:val="20"/>
          <w:szCs w:val="20"/>
          <w:bdr w:val="none" w:sz="0" w:space="0" w:color="auto" w:frame="1"/>
          <w:lang w:val="es-AR"/>
        </w:rPr>
      </w:pPr>
      <w:r w:rsidRPr="00287DFB">
        <w:rPr>
          <w:i/>
          <w:sz w:val="20"/>
          <w:szCs w:val="20"/>
          <w:bdr w:val="none" w:sz="0" w:space="0" w:color="auto" w:frame="1"/>
          <w:lang w:val="es-AR"/>
        </w:rPr>
        <w:t>Decreto de Necesidad y Urgencia N° 260/2020 de ampliación de la emergencia sanitaria:</w:t>
      </w:r>
      <w:r w:rsidRPr="00287DFB">
        <w:rPr>
          <w:sz w:val="20"/>
          <w:szCs w:val="20"/>
          <w:bdr w:val="none" w:sz="0" w:space="0" w:color="auto" w:frame="1"/>
          <w:lang w:val="es-AR"/>
        </w:rPr>
        <w:t xml:space="preserve"> a través del cual se amplía la emergencia sanitaria dispuesta por la Ley N°27.541 de Solidaridad Social y Reactivación Productiva. </w:t>
      </w:r>
    </w:p>
    <w:p w14:paraId="7AC282B9" w14:textId="77777777" w:rsidR="00EC3F5A" w:rsidRPr="00287DFB" w:rsidRDefault="00EC3F5A" w:rsidP="005D7257">
      <w:pPr>
        <w:pStyle w:val="xxmsonormal"/>
        <w:shd w:val="clear" w:color="auto" w:fill="FFFFFF"/>
        <w:spacing w:before="0" w:beforeAutospacing="0" w:after="0" w:afterAutospacing="0"/>
        <w:jc w:val="both"/>
        <w:rPr>
          <w:sz w:val="20"/>
          <w:szCs w:val="20"/>
          <w:bdr w:val="none" w:sz="0" w:space="0" w:color="auto" w:frame="1"/>
          <w:lang w:val="es-AR"/>
        </w:rPr>
      </w:pPr>
    </w:p>
    <w:p w14:paraId="131DE4F4" w14:textId="77777777" w:rsidR="00EC3F5A" w:rsidRPr="00287DFB" w:rsidRDefault="00EC3F5A" w:rsidP="005D7257">
      <w:pPr>
        <w:pStyle w:val="xxmsonormal"/>
        <w:numPr>
          <w:ilvl w:val="0"/>
          <w:numId w:val="68"/>
        </w:numPr>
        <w:shd w:val="clear" w:color="auto" w:fill="FFFFFF"/>
        <w:spacing w:before="0" w:beforeAutospacing="0" w:after="0" w:afterAutospacing="0"/>
        <w:ind w:left="0" w:firstLine="0"/>
        <w:jc w:val="both"/>
        <w:rPr>
          <w:sz w:val="20"/>
          <w:szCs w:val="20"/>
          <w:bdr w:val="none" w:sz="0" w:space="0" w:color="auto" w:frame="1"/>
          <w:lang w:val="es-AR"/>
        </w:rPr>
      </w:pPr>
      <w:r w:rsidRPr="00287DFB">
        <w:rPr>
          <w:i/>
          <w:sz w:val="20"/>
          <w:szCs w:val="20"/>
          <w:bdr w:val="none" w:sz="0" w:space="0" w:color="auto" w:frame="1"/>
          <w:lang w:val="es-AR"/>
        </w:rPr>
        <w:t>Decreto de Necesidad y Urgencia N° 297/2020 de aislamiento social preventivo y obligatorio (el “</w:t>
      </w:r>
      <w:r w:rsidRPr="00287DFB">
        <w:rPr>
          <w:i/>
          <w:sz w:val="20"/>
          <w:szCs w:val="20"/>
          <w:u w:val="single"/>
          <w:bdr w:val="none" w:sz="0" w:space="0" w:color="auto" w:frame="1"/>
          <w:lang w:val="es-AR"/>
        </w:rPr>
        <w:t>Decreto</w:t>
      </w:r>
      <w:r w:rsidRPr="00287DFB">
        <w:rPr>
          <w:i/>
          <w:sz w:val="20"/>
          <w:szCs w:val="20"/>
          <w:bdr w:val="none" w:sz="0" w:space="0" w:color="auto" w:frame="1"/>
          <w:lang w:val="es-AR"/>
        </w:rPr>
        <w:t>”):</w:t>
      </w:r>
      <w:r w:rsidRPr="00287DFB">
        <w:rPr>
          <w:sz w:val="20"/>
          <w:szCs w:val="20"/>
          <w:bdr w:val="none" w:sz="0" w:space="0" w:color="auto" w:frame="1"/>
          <w:lang w:val="es-AR"/>
        </w:rPr>
        <w:t xml:space="preserve"> de fecha 20 de marzo de 2020, mediante el cual se dispuso la medida de “aislamiento social, preventivo y obligatorio” para todas las personas que habiten o se encuentren temporariamente en el territorio nacional, desde el 20 hasta el 31 de marzo de 2020 inclusive, pudiéndose prorrogar este plazo por el tiempo que se considere necesario en atención a la situación epidemiológica. Durante su vigencia, las personas deberán permanecer en sus residencias habituales o en la residencia en que se encuentren a las 00:00hs. del día 20 de marzo de 2020, debiendo abstenerse de concurrir a sus lugares de trabajo y de desplazarse por rutas, vías y espacios públicos; sólo se podrán realizar desplazamientos mínimos e indispensables para aprovisionarse de alimentos, medicamentos y artículos de limpieza. Tampoco podrán realizarse eventos culturales, recreativos, deportivos, religiosos, ni de ninguna otra índole que impliquen la concurrencia de personas. Además, se suspende la apertura de locales, centros comerciales, establecimientos mayoristas y minoristas, y cualquier otro lugar que requiera la presencia de personas. Las Fuerzas de seguridad –federales y locales– controlarán el cumplimiento de las medidas de aislamiento social preventivo y obligatorio y, en caso de verificar incumplimientos, procederán de inmediato a hacer cesar la conducta infractora y darán actuación a la autoridad competente.</w:t>
      </w:r>
      <w:r w:rsidRPr="00287DFB">
        <w:rPr>
          <w:sz w:val="20"/>
          <w:szCs w:val="20"/>
          <w:lang w:val="es-AR"/>
        </w:rPr>
        <w:t xml:space="preserve"> </w:t>
      </w:r>
      <w:r w:rsidRPr="00287DFB">
        <w:rPr>
          <w:sz w:val="20"/>
          <w:szCs w:val="20"/>
          <w:bdr w:val="none" w:sz="0" w:space="0" w:color="auto" w:frame="1"/>
          <w:lang w:val="es-AR"/>
        </w:rPr>
        <w:t xml:space="preserve">Además, el Decreto exceptúa de su cumplimiento al personal de ciertas actividades e industrias. Por último, durante la vigencia del Decreto, los trabajadores del sector privado tendrán derecho al goce íntegro de sus ingresos habituales en los términos que disponga el Ministerio de Trabajo, Empleo y Seguridad Social de la Nación. </w:t>
      </w:r>
    </w:p>
    <w:p w14:paraId="7CE50DEC" w14:textId="77777777" w:rsidR="00EC3F5A" w:rsidRPr="00287DFB" w:rsidRDefault="00EC3F5A" w:rsidP="005D7257">
      <w:pPr>
        <w:pStyle w:val="xxmsonormal"/>
        <w:shd w:val="clear" w:color="auto" w:fill="FFFFFF"/>
        <w:spacing w:before="0" w:beforeAutospacing="0" w:after="0" w:afterAutospacing="0"/>
        <w:jc w:val="both"/>
        <w:rPr>
          <w:sz w:val="20"/>
          <w:szCs w:val="20"/>
          <w:bdr w:val="none" w:sz="0" w:space="0" w:color="auto" w:frame="1"/>
          <w:lang w:val="es-AR"/>
        </w:rPr>
      </w:pPr>
    </w:p>
    <w:p w14:paraId="7A541A28" w14:textId="77777777" w:rsidR="00EC3F5A" w:rsidRPr="00287DFB" w:rsidRDefault="00EC3F5A" w:rsidP="005D7257">
      <w:pPr>
        <w:pStyle w:val="xxmsonormal"/>
        <w:numPr>
          <w:ilvl w:val="0"/>
          <w:numId w:val="68"/>
        </w:numPr>
        <w:shd w:val="clear" w:color="auto" w:fill="FFFFFF"/>
        <w:spacing w:before="0" w:beforeAutospacing="0" w:after="0" w:afterAutospacing="0"/>
        <w:ind w:left="0" w:firstLine="0"/>
        <w:jc w:val="both"/>
        <w:rPr>
          <w:sz w:val="20"/>
          <w:szCs w:val="20"/>
          <w:bdr w:val="none" w:sz="0" w:space="0" w:color="auto" w:frame="1"/>
          <w:lang w:val="es-AR"/>
        </w:rPr>
      </w:pPr>
      <w:r w:rsidRPr="00287DFB">
        <w:rPr>
          <w:i/>
          <w:sz w:val="20"/>
          <w:szCs w:val="20"/>
          <w:bdr w:val="none" w:sz="0" w:space="0" w:color="auto" w:frame="1"/>
          <w:lang w:val="es-AR"/>
        </w:rPr>
        <w:t>Resoluciones N° 207/2020 y N° 219/2020 del Ministerio de Trabajo, Empleo y Seguridad Social:</w:t>
      </w:r>
      <w:r w:rsidRPr="00287DFB">
        <w:rPr>
          <w:sz w:val="20"/>
          <w:szCs w:val="20"/>
          <w:bdr w:val="none" w:sz="0" w:space="0" w:color="auto" w:frame="1"/>
          <w:lang w:val="es-AR"/>
        </w:rPr>
        <w:t xml:space="preserve"> a través de las cuales se establecen, entre otras cuestiones: </w:t>
      </w:r>
      <w:r w:rsidRPr="00287DFB">
        <w:rPr>
          <w:b/>
          <w:sz w:val="20"/>
          <w:szCs w:val="20"/>
          <w:bdr w:val="none" w:sz="0" w:space="0" w:color="auto" w:frame="1"/>
          <w:lang w:val="es-AR"/>
        </w:rPr>
        <w:t>(i)</w:t>
      </w:r>
      <w:r w:rsidRPr="00287DFB">
        <w:rPr>
          <w:sz w:val="20"/>
          <w:szCs w:val="20"/>
          <w:bdr w:val="none" w:sz="0" w:space="0" w:color="auto" w:frame="1"/>
          <w:lang w:val="es-AR"/>
        </w:rPr>
        <w:t xml:space="preserve"> la suspensión del deber de asistencia al lugar de trabajo a: (a) trabajadores mayores de sesenta (60) años de edad, excepto que sean considerados “personal esencial para el adecuado funcionamiento del establecimiento”; (b) trabajadoras embarazadas; y (c) trabajadores incluidos en los grupos de riesgo que define la autoridad sanitaria nacional; y </w:t>
      </w:r>
      <w:r w:rsidRPr="00287DFB">
        <w:rPr>
          <w:b/>
          <w:sz w:val="20"/>
          <w:szCs w:val="20"/>
          <w:bdr w:val="none" w:sz="0" w:space="0" w:color="auto" w:frame="1"/>
          <w:lang w:val="es-AR"/>
        </w:rPr>
        <w:t>(ii)</w:t>
      </w:r>
      <w:r w:rsidRPr="00287DFB">
        <w:rPr>
          <w:sz w:val="20"/>
          <w:szCs w:val="20"/>
          <w:bdr w:val="none" w:sz="0" w:space="0" w:color="auto" w:frame="1"/>
          <w:lang w:val="es-AR"/>
        </w:rPr>
        <w:t xml:space="preserve"> la suspensión del deber de asistencia al lugar de trabajo a los trabajadores alcanzados por el “aislamiento social preventivo y obligatorio”.</w:t>
      </w:r>
    </w:p>
    <w:p w14:paraId="077C6174"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49B3486D" w14:textId="77777777" w:rsidR="00EC3F5A" w:rsidRPr="00287DFB" w:rsidRDefault="00EC3F5A" w:rsidP="005D7257">
      <w:pPr>
        <w:pStyle w:val="xmsonormal"/>
        <w:numPr>
          <w:ilvl w:val="0"/>
          <w:numId w:val="68"/>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310/2020 sobre el Ingreso Familiar de Emergencia</w:t>
      </w:r>
      <w:r w:rsidRPr="00287DFB">
        <w:rPr>
          <w:sz w:val="20"/>
          <w:szCs w:val="20"/>
          <w:lang w:val="es-AR"/>
        </w:rPr>
        <w:t>: a través del cual se creó el “</w:t>
      </w:r>
      <w:r w:rsidRPr="00287DFB">
        <w:rPr>
          <w:i/>
          <w:sz w:val="20"/>
          <w:szCs w:val="20"/>
          <w:lang w:val="es-AR"/>
        </w:rPr>
        <w:t>Ingreso Familiar de Emergencia</w:t>
      </w:r>
      <w:r w:rsidRPr="00287DFB">
        <w:rPr>
          <w:sz w:val="20"/>
          <w:szCs w:val="20"/>
          <w:lang w:val="es-AR"/>
        </w:rPr>
        <w:t xml:space="preserve">” de $10.000 (Pesos diez mil) como una prestación monetaria no contributiva de carácter excepcional destinada a compensar la pérdida o grave disminución de ingresos de personas afectadas por la situación de emergencia sanitaria otorgado a las personas que se encuentren desocupadas; se desempeñen en la economía informal; sean monotributistas inscriptos en las categorías “A” y “B”; monotributistas sociales y trabajadores y trabajadoras de casas particulares que cumplan con ciertos requisitos detallados en dicho Decreto. </w:t>
      </w:r>
      <w:r w:rsidRPr="00287DFB">
        <w:rPr>
          <w:sz w:val="20"/>
          <w:szCs w:val="20"/>
          <w:lang w:val="es-ES_tradnl"/>
        </w:rPr>
        <w:t xml:space="preserve">Posteriormente con fecha 5 de junio de 2020, se publicó el Decreto de Necesidad y Urgencia N° 511/2020, en virtud del cual se dispuso un nuevo pago de $10.000, a liquidarse en el mes de junio de 2020, en concepto de Ingreso Familiar de Emergencia, en los términos establecidos por el Decreto Nº 310/2020 y se modifica el Artículo 2 Decreto Nº 310/2020, en virtud del cual se exceptúan de los requisitos estipulados a los titulares de derecho de la Asignación Universal por Hijo para Protección Social y Asignación por Embarazo para Protección Social. Finalmente, por medio del Decreto Nº 626/2020 del 30 de julio de 2020, el Poder Ejecutivo dispuso un nuevo pago del </w:t>
      </w:r>
      <w:r w:rsidRPr="00287DFB">
        <w:rPr>
          <w:i/>
          <w:sz w:val="20"/>
          <w:szCs w:val="20"/>
          <w:lang w:val="es-ES_tradnl"/>
        </w:rPr>
        <w:t>“Ingreso Familiar de Emergencia”</w:t>
      </w:r>
      <w:r w:rsidRPr="00287DFB">
        <w:rPr>
          <w:sz w:val="20"/>
          <w:szCs w:val="20"/>
          <w:lang w:val="es-ES_tradnl"/>
        </w:rPr>
        <w:t>, nuevamente por $10.000 (Pesos diez mil), a liquidarse en el mes de agosto de 2020.</w:t>
      </w:r>
    </w:p>
    <w:p w14:paraId="7DEE5AA8" w14:textId="77777777" w:rsidR="00EC3F5A" w:rsidRPr="00287DFB" w:rsidRDefault="00EC3F5A" w:rsidP="005D7257">
      <w:pPr>
        <w:pStyle w:val="Prrafodelista"/>
        <w:ind w:left="0"/>
        <w:rPr>
          <w:sz w:val="20"/>
          <w:szCs w:val="20"/>
        </w:rPr>
      </w:pPr>
    </w:p>
    <w:p w14:paraId="3C18CFCD" w14:textId="77777777" w:rsidR="00EC3F5A" w:rsidRPr="00287DFB" w:rsidRDefault="00EC3F5A" w:rsidP="005D7257">
      <w:pPr>
        <w:pStyle w:val="xmsonormal"/>
        <w:numPr>
          <w:ilvl w:val="0"/>
          <w:numId w:val="68"/>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311/2020 sobre Abstención de corte de servicios en caso de mora o falta de pago:</w:t>
      </w:r>
      <w:r w:rsidRPr="00287DFB">
        <w:rPr>
          <w:sz w:val="20"/>
          <w:szCs w:val="20"/>
          <w:lang w:val="es-AR"/>
        </w:rPr>
        <w:t xml:space="preserve"> que estableció que los prestadores de servicios de energía eléctrica, gas por redes y agua corriente, telefonía fija o móvil e Internet y TV por cable, por vínculo radioeléctrico o satelital, no podrán disponer la suspensión o el corte de los servicios en caso de mora o falta de pago de hasta tres facturas consecutivas o alternas, con vencimientos desde el 1° de marzo de 2020 por 180 días corridos a partir del 25 de marzo de 2020. </w:t>
      </w:r>
      <w:r w:rsidRPr="00287DFB">
        <w:rPr>
          <w:sz w:val="20"/>
          <w:szCs w:val="20"/>
          <w:lang w:val="es-ES_tradnl"/>
        </w:rPr>
        <w:t>La norma ha sido prorrogada y ampliada por el Decreto de Necesidad y Urgencia Nº 756/2020 hasta el 31 de diciembre de 2020.</w:t>
      </w:r>
    </w:p>
    <w:p w14:paraId="1EE8AD30" w14:textId="77777777" w:rsidR="00EC3F5A" w:rsidRPr="00287DFB" w:rsidRDefault="00EC3F5A" w:rsidP="005D7257">
      <w:pPr>
        <w:pStyle w:val="Prrafodelista"/>
        <w:ind w:left="0"/>
        <w:rPr>
          <w:sz w:val="20"/>
          <w:szCs w:val="20"/>
        </w:rPr>
      </w:pPr>
    </w:p>
    <w:p w14:paraId="5F48C960" w14:textId="77777777" w:rsidR="00A72F89" w:rsidRPr="00287DFB" w:rsidRDefault="00A72F89">
      <w:pPr>
        <w:pStyle w:val="Prrafodelista"/>
        <w:shd w:val="clear" w:color="auto" w:fill="FFFFFF"/>
        <w:ind w:left="426"/>
        <w:contextualSpacing w:val="0"/>
        <w:jc w:val="both"/>
        <w:rPr>
          <w:rFonts w:eastAsia="Times New Roman"/>
          <w:i/>
          <w:vanish/>
          <w:color w:val="auto"/>
          <w:sz w:val="20"/>
          <w:szCs w:val="20"/>
          <w:lang w:val="es-AR"/>
        </w:rPr>
      </w:pPr>
    </w:p>
    <w:p w14:paraId="066257E6" w14:textId="77777777" w:rsidR="00A72F89" w:rsidRPr="00287DFB" w:rsidRDefault="00EC3F5A" w:rsidP="005D7257">
      <w:pPr>
        <w:pStyle w:val="xmsonormal"/>
        <w:numPr>
          <w:ilvl w:val="0"/>
          <w:numId w:val="83"/>
        </w:numPr>
        <w:shd w:val="clear" w:color="auto" w:fill="FFFFFF"/>
        <w:spacing w:before="0" w:beforeAutospacing="0" w:after="0" w:afterAutospacing="0"/>
        <w:ind w:left="0" w:firstLine="0"/>
        <w:jc w:val="both"/>
        <w:rPr>
          <w:sz w:val="20"/>
          <w:szCs w:val="20"/>
          <w:bdr w:val="none" w:sz="0" w:space="0" w:color="auto" w:frame="1"/>
          <w:lang w:val="es-AR"/>
        </w:rPr>
      </w:pPr>
      <w:r w:rsidRPr="00287DFB">
        <w:rPr>
          <w:i/>
          <w:sz w:val="20"/>
          <w:szCs w:val="20"/>
          <w:lang w:val="es-AR"/>
        </w:rPr>
        <w:t>Decreto de Necesidad y Urgencia N° 274/2020 sobre cierre de fronteras nacionales</w:t>
      </w:r>
      <w:r w:rsidRPr="00287DFB">
        <w:rPr>
          <w:sz w:val="20"/>
          <w:szCs w:val="20"/>
          <w:lang w:val="es-AR"/>
        </w:rPr>
        <w:t xml:space="preserve">: a través del cual se endureció el cierre de todas las fronteras nacionales, ampliando la prohibición de ingreso al territorio nacional a través de puertos, aeropuertos, pasos internacionales, centros de frontera y cualquier otro punto de acceso, a las personas residentes en el país y a los argentinos con residencia en el exterior. Con excepción de (a) las personas que estén afectadas al traslado de mercaderías por operaciones de comercio internacional de transporte de cargas de mercaderías, por medios aéreos, terrestres, marítimos, fluviales y lacustres; (b) los transportistas y tripulantes de buques y aeronaves; (c) las personas afectadas a la operación de vuelos y traslados sanitarios; y (d) a las personas que a la fecha de entrada en vigencia del Decreto 274/2020 se encuentren en tránsito aéreo hacia la Argentina. </w:t>
      </w:r>
      <w:r w:rsidRPr="00287DFB">
        <w:rPr>
          <w:iCs/>
          <w:sz w:val="20"/>
          <w:szCs w:val="20"/>
          <w:lang w:val="es-AR"/>
        </w:rPr>
        <w:t xml:space="preserve">El </w:t>
      </w:r>
      <w:hyperlink r:id="rId40" w:history="1">
        <w:r w:rsidRPr="00287DFB">
          <w:rPr>
            <w:sz w:val="20"/>
            <w:szCs w:val="20"/>
            <w:lang w:val="es-AR"/>
          </w:rPr>
          <w:t xml:space="preserve">Decreto N° </w:t>
        </w:r>
        <w:r w:rsidR="00AA60DE" w:rsidRPr="00287DFB">
          <w:rPr>
            <w:sz w:val="20"/>
            <w:szCs w:val="20"/>
            <w:lang w:val="es-AR"/>
          </w:rPr>
          <w:t>875</w:t>
        </w:r>
        <w:r w:rsidRPr="00287DFB">
          <w:rPr>
            <w:sz w:val="20"/>
            <w:szCs w:val="20"/>
            <w:lang w:val="es-AR"/>
          </w:rPr>
          <w:t>/2020</w:t>
        </w:r>
      </w:hyperlink>
      <w:r w:rsidRPr="00287DFB">
        <w:rPr>
          <w:iCs/>
          <w:sz w:val="20"/>
          <w:szCs w:val="20"/>
          <w:lang w:val="es-AR"/>
        </w:rPr>
        <w:t xml:space="preserve"> prorroga con los alcances establecidos en los artículos 2° y 3° del Decreto N°331/2020, hasta el día </w:t>
      </w:r>
      <w:r w:rsidR="00AA60DE" w:rsidRPr="00287DFB">
        <w:rPr>
          <w:iCs/>
          <w:sz w:val="20"/>
          <w:szCs w:val="20"/>
          <w:lang w:val="es-AR"/>
        </w:rPr>
        <w:t>29</w:t>
      </w:r>
      <w:r w:rsidR="005C1462" w:rsidRPr="00287DFB">
        <w:rPr>
          <w:iCs/>
          <w:sz w:val="20"/>
          <w:szCs w:val="20"/>
          <w:lang w:val="es-AR"/>
        </w:rPr>
        <w:t xml:space="preserve"> </w:t>
      </w:r>
      <w:r w:rsidRPr="00287DFB">
        <w:rPr>
          <w:iCs/>
          <w:sz w:val="20"/>
          <w:szCs w:val="20"/>
          <w:lang w:val="es-AR"/>
        </w:rPr>
        <w:t>de </w:t>
      </w:r>
      <w:r w:rsidR="005C1462" w:rsidRPr="00287DFB">
        <w:rPr>
          <w:iCs/>
          <w:sz w:val="20"/>
          <w:szCs w:val="20"/>
          <w:lang w:val="es-AR"/>
        </w:rPr>
        <w:t>noviembre </w:t>
      </w:r>
      <w:r w:rsidRPr="00287DFB">
        <w:rPr>
          <w:iCs/>
          <w:sz w:val="20"/>
          <w:szCs w:val="20"/>
          <w:lang w:val="es-AR"/>
        </w:rPr>
        <w:t>de 2020 inclusive, la vigencia del Decreto N° 274/2020</w:t>
      </w:r>
      <w:r w:rsidR="00A72F89" w:rsidRPr="00287DFB">
        <w:rPr>
          <w:sz w:val="20"/>
          <w:szCs w:val="20"/>
          <w:lang w:val="es-AR"/>
        </w:rPr>
        <w:t xml:space="preserve">. </w:t>
      </w:r>
    </w:p>
    <w:p w14:paraId="05D2B4E0" w14:textId="77777777" w:rsidR="00A72F89" w:rsidRPr="00287DFB" w:rsidRDefault="00A72F89" w:rsidP="00A014C0">
      <w:pPr>
        <w:pStyle w:val="xmsonormal"/>
        <w:shd w:val="clear" w:color="auto" w:fill="FFFFFF"/>
        <w:spacing w:before="0" w:beforeAutospacing="0" w:after="0" w:afterAutospacing="0"/>
        <w:ind w:left="426"/>
        <w:jc w:val="both"/>
        <w:rPr>
          <w:sz w:val="20"/>
          <w:szCs w:val="20"/>
          <w:bdr w:val="none" w:sz="0" w:space="0" w:color="auto" w:frame="1"/>
          <w:lang w:val="es-AR"/>
        </w:rPr>
      </w:pPr>
    </w:p>
    <w:p w14:paraId="7F71B031" w14:textId="77777777" w:rsidR="00A72F89" w:rsidRPr="00287DFB" w:rsidRDefault="00A72F89" w:rsidP="005D7257">
      <w:pPr>
        <w:pStyle w:val="xmsonormal"/>
        <w:numPr>
          <w:ilvl w:val="0"/>
          <w:numId w:val="83"/>
        </w:numPr>
        <w:shd w:val="clear" w:color="auto" w:fill="FFFFFF"/>
        <w:spacing w:before="0" w:beforeAutospacing="0" w:after="0" w:afterAutospacing="0"/>
        <w:ind w:left="0" w:firstLine="0"/>
        <w:jc w:val="both"/>
        <w:rPr>
          <w:sz w:val="20"/>
          <w:szCs w:val="20"/>
          <w:bdr w:val="none" w:sz="0" w:space="0" w:color="auto" w:frame="1"/>
          <w:lang w:val="es-AR"/>
        </w:rPr>
      </w:pPr>
      <w:r w:rsidRPr="00287DFB">
        <w:rPr>
          <w:i/>
          <w:sz w:val="20"/>
          <w:szCs w:val="20"/>
          <w:bdr w:val="none" w:sz="0" w:space="0" w:color="auto" w:frame="1"/>
          <w:lang w:val="es-AR"/>
        </w:rPr>
        <w:t xml:space="preserve">Decreto de Necesidad y Urgencia N° 312/2020 sobre suspensión de cuentas bancarias </w:t>
      </w:r>
      <w:r w:rsidRPr="00287DFB">
        <w:rPr>
          <w:i/>
          <w:iCs/>
          <w:sz w:val="20"/>
          <w:szCs w:val="20"/>
          <w:bdr w:val="none" w:sz="0" w:space="0" w:color="auto" w:frame="1"/>
          <w:lang w:val="es-ES_tradnl"/>
        </w:rPr>
        <w:t>(conforme fuera ampliado por el Decreto de Necesidad y Urgencia N° 544/2020)</w:t>
      </w:r>
      <w:r w:rsidRPr="00287DFB">
        <w:rPr>
          <w:sz w:val="20"/>
          <w:szCs w:val="20"/>
          <w:bdr w:val="none" w:sz="0" w:space="0" w:color="auto" w:frame="1"/>
          <w:lang w:val="es-AR"/>
        </w:rPr>
        <w:t xml:space="preserve">: a través del cual se suspende hasta el 30 de marzo de 2020 (prorrogado hasta el 30 de junio de 2020 inclusive por el Decreto de Necesidad y Urgencia N°425/2020): </w:t>
      </w:r>
      <w:r w:rsidRPr="00287DFB">
        <w:rPr>
          <w:b/>
          <w:sz w:val="20"/>
          <w:szCs w:val="20"/>
          <w:lang w:val="es-AR"/>
        </w:rPr>
        <w:t>(i)</w:t>
      </w:r>
      <w:r w:rsidRPr="00287DFB">
        <w:rPr>
          <w:sz w:val="20"/>
          <w:szCs w:val="20"/>
          <w:lang w:val="es-AR"/>
        </w:rPr>
        <w:t xml:space="preserve"> la obligación de proceder al cierre de cuentas bancarias y a disponer la inhabilitación y aplicación de multas establecidas por el rechazo de un cheque sin fondos o sin autorización para girar en descubierto (art. 1° de la Ley N° 25.730). </w:t>
      </w:r>
      <w:r w:rsidRPr="00287DFB">
        <w:rPr>
          <w:b/>
          <w:sz w:val="20"/>
          <w:szCs w:val="20"/>
          <w:lang w:val="es-AR"/>
        </w:rPr>
        <w:t>(ii)</w:t>
      </w:r>
      <w:r w:rsidRPr="00287DFB">
        <w:rPr>
          <w:sz w:val="20"/>
          <w:szCs w:val="20"/>
          <w:lang w:val="es-AR"/>
        </w:rPr>
        <w:t xml:space="preserve"> la obligación respecto de que las instituciones crediticias requieran a los empleadores, una constancia o declaración jurada de que no adeudan suma alguna en concepto de aportes y/o contribuciones, o que, habiéndose acogido a moratoria, se encuentran al día en cumplimiento. </w:t>
      </w:r>
      <w:r w:rsidRPr="00287DFB">
        <w:rPr>
          <w:sz w:val="20"/>
          <w:szCs w:val="20"/>
          <w:lang w:val="es-ES_tradnl"/>
        </w:rPr>
        <w:t>Por su parte, el Decreto N° 544/2020 prorrogó estas disposiciones hasta el 31 de diciembre de 2020.</w:t>
      </w:r>
    </w:p>
    <w:p w14:paraId="47813831"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43559B53"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319/2020 y Decreto de Necesidad y Urgencia N° 320/2020:</w:t>
      </w:r>
      <w:r w:rsidRPr="00287DFB">
        <w:rPr>
          <w:sz w:val="20"/>
          <w:szCs w:val="20"/>
          <w:lang w:val="es-AR"/>
        </w:rPr>
        <w:t xml:space="preserve"> con fecha 29 de marzo de 2020, a través del Decreto de Necesidad y Urgencia N° 319/2020 se estableció (i) el congelamiento de la cuota mensual de los créditos hipotecarios que recaigan sobre inmuebles destinados a vivienda única y que se encuentren ocupados con el referido destino hasta el 30 de septiembre de 2020; (ii) la suspensión, en todo el territorio nacional, hasta el 30 de septiembre del 2020, de las ejecuciones hipotecarias, judiciales o extrajudiciales, en las que el derecho real de garantía recaiga sobre los inmuebles indicados en el punto (i). El Decreto de Necesidad y Urgencia </w:t>
      </w:r>
      <w:r w:rsidRPr="00287DFB">
        <w:rPr>
          <w:bCs/>
          <w:sz w:val="20"/>
          <w:szCs w:val="20"/>
          <w:lang w:val="es-AR"/>
        </w:rPr>
        <w:t>N° 767</w:t>
      </w:r>
      <w:r w:rsidRPr="00287DFB">
        <w:rPr>
          <w:sz w:val="20"/>
          <w:szCs w:val="20"/>
          <w:lang w:val="es-AR"/>
        </w:rPr>
        <w:t xml:space="preserve">/2020 prorrogó el congelamiento de cuotas y la suspensión de las ejecuciones hipotecarias dispuestas por Decreto N° 319/2020 hasta el 31 de enero de 2021. Adicionalmente, el Decreto de Necesidad y Urgencia N° 320/2020 establece (i) la suspensión, en todo el territorio nacional, hasta el día 30 de septiembre de 2020, de la ejecución de las sentencias judiciales cuyo objeto sea el desalojo de inmuebles (destinados a vivienda única urbana o rural, destinados a actividades culturales o comunitarias, destinados a pequeñas producciones familiares y pequeñas producciones agropecuarias, alquilados por personas adheridas al régimen de monotributo, destinados a la prestación de servicios, al comercio o a la industria, alquilados por profesionales autónomos para el ejercicio de su profesión, alquilados por Micro, Pequeñas y Medianas Empresas (MiPyMES) y alquilados por Cooperativas de Trabajo o Empresas Recuperadas inscriptas en el Instituto Nacional de Asociativismo y Economía Social (INAES)), siempre que el litigio se haya promovido por el incumplimiento de la obligación de pago en un contrato de locación; (ii) el congelamiento hasta el 30 de septiembre del año en curso, el congelamiento del precio de las locaciones de los contratos de locación de los inmuebles enumerados en el punto (i). El Decreto de Necesidad y Urgencia N° 766/2020 prorrogó estas disposiciones hasta el 31 de enero de 2021. </w:t>
      </w:r>
    </w:p>
    <w:p w14:paraId="46348BBB"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68E150D5"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325/2020:</w:t>
      </w:r>
      <w:r w:rsidRPr="00287DFB">
        <w:rPr>
          <w:sz w:val="20"/>
          <w:szCs w:val="20"/>
          <w:lang w:val="es-AR"/>
        </w:rPr>
        <w:t xml:space="preserve"> con fecha 31 de marzo de 2020 se publicó en el Boletín Oficial de la República Argentina el Decreto de Necesidad y Urgencia N° 325/2020 a través del cual se decide prorrogar el plazo del aislamiento social, preventivo y obligatorio, dispuesto por el Decreto de Necesidad y Urgencia N°297/2020, hasta el 12 de abril del 2020 inclusive.</w:t>
      </w:r>
    </w:p>
    <w:p w14:paraId="26E6FBA8" w14:textId="77777777" w:rsidR="00EC3F5A" w:rsidRPr="00287DFB" w:rsidRDefault="00EC3F5A" w:rsidP="005D7257">
      <w:pPr>
        <w:pStyle w:val="Prrafodelista"/>
        <w:ind w:left="0"/>
        <w:rPr>
          <w:sz w:val="20"/>
          <w:szCs w:val="20"/>
        </w:rPr>
      </w:pPr>
    </w:p>
    <w:p w14:paraId="065134AD"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 xml:space="preserve">Decreto de Necesidad y Urgencia N°329/2020 </w:t>
      </w:r>
      <w:r w:rsidRPr="00287DFB">
        <w:rPr>
          <w:i/>
          <w:sz w:val="20"/>
          <w:szCs w:val="20"/>
          <w:lang w:val="es-ES_tradnl"/>
        </w:rPr>
        <w:t>(conforme fuera prorrogado por el Decreto de Necesidad y Urgencia N° 487/2020, el Decreto de Necesidad y Urgencia N° 624/2020 y el Decreto de Necesidad y Urgencia N°761/2020)</w:t>
      </w:r>
      <w:r w:rsidRPr="00287DFB">
        <w:rPr>
          <w:sz w:val="20"/>
          <w:szCs w:val="20"/>
          <w:lang w:val="es-AR"/>
        </w:rPr>
        <w:t xml:space="preserve">: con fecha 31 de marzo de 2020 se publicó en el Boletín Oficial de la República Argentina el Decreto de Necesidad y Urgencia N°329/2020 a través del cual se prohíben por el plazo de 60 días contados a partir de su publicación (i) los despidos sin justa causa y por las causales de falta o disminución de trabajo y fuerza mayor; y (ii) las suspensiones por las causales de fuerza mayor o falta o disminución de trabajo, en ambos casos por el plazo de 60 días contados a partir de su publicación, quedando exceptuadas las suspensiones previstas por el artículo 223 bis de la Ley N°20.774. Adicionalmente, establece que, los despidos y las suspensiones que se dispongan en violación de lo dispuesto no producirán efecto alguno, manteniéndose vigentes las relaciones laborales existentes y sus condiciones. </w:t>
      </w:r>
      <w:r w:rsidRPr="00287DFB">
        <w:rPr>
          <w:sz w:val="20"/>
          <w:szCs w:val="20"/>
          <w:lang w:val="es-ES_tradnl"/>
        </w:rPr>
        <w:t xml:space="preserve">Posteriormente, con fecha 19 de mayo de 2020, mediante el Decreto de Necesidad y Urgencia N°487/2020 se prorroga la prohibición de efectuar despidos sin justa causa y por las causales de falta o disminución de trabajo y fuerza mayor por el plazo de 60 días contados a partir del vencimiento del plazo establecido por el Decreto N° 329/20. Luego, con fecha 28 de julio de 2020, a través del Decreto de Necesidad y Urgencia N°624/2020, se prorroga la prohibición por un plazo de 60 días corridos contados desde el vencimiento del plazo del Decreto de Necesidad y Urgencia N°487/2020. Finalmente, el Decreto de Necesidad y Urgencia N° 761/2020 prorroga nuevamente estas disposiciones por un plazo de 60 días. </w:t>
      </w:r>
    </w:p>
    <w:p w14:paraId="745E7FC0" w14:textId="77777777" w:rsidR="00EC3F5A" w:rsidRPr="00287DFB" w:rsidRDefault="00EC3F5A" w:rsidP="005D7257">
      <w:pPr>
        <w:pStyle w:val="Prrafodelista"/>
        <w:ind w:left="0"/>
        <w:rPr>
          <w:sz w:val="20"/>
          <w:szCs w:val="20"/>
        </w:rPr>
      </w:pPr>
    </w:p>
    <w:p w14:paraId="6857DDB6"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ES_tradnl"/>
        </w:rPr>
        <w:t>Decreto de Necesidad y Urgencia N°332/2020 (conforme fuera ampliado por los Decretos de Necesidad y Urgencia N° 376/2020</w:t>
      </w:r>
      <w:r w:rsidR="005C1462" w:rsidRPr="00287DFB">
        <w:rPr>
          <w:i/>
          <w:sz w:val="20"/>
          <w:szCs w:val="20"/>
          <w:lang w:val="es-ES_tradnl"/>
        </w:rPr>
        <w:t>,</w:t>
      </w:r>
      <w:r w:rsidRPr="00287DFB">
        <w:rPr>
          <w:i/>
          <w:sz w:val="20"/>
          <w:szCs w:val="20"/>
          <w:lang w:val="es-ES_tradnl"/>
        </w:rPr>
        <w:t xml:space="preserve"> N° 621/2020</w:t>
      </w:r>
      <w:r w:rsidR="005C1462" w:rsidRPr="00287DFB">
        <w:rPr>
          <w:i/>
          <w:sz w:val="20"/>
          <w:szCs w:val="20"/>
          <w:lang w:val="es-ES_tradnl"/>
        </w:rPr>
        <w:t xml:space="preserve"> y N°823/2020</w:t>
      </w:r>
      <w:r w:rsidRPr="00287DFB">
        <w:rPr>
          <w:sz w:val="20"/>
          <w:szCs w:val="20"/>
          <w:lang w:val="es-ES_tradnl"/>
        </w:rPr>
        <w:t xml:space="preserve">): </w:t>
      </w:r>
      <w:r w:rsidRPr="00287DFB">
        <w:rPr>
          <w:iCs/>
          <w:sz w:val="20"/>
          <w:szCs w:val="20"/>
          <w:lang w:val="es-ES_tradnl"/>
        </w:rPr>
        <w:t>mediante el cual se crea el</w:t>
      </w:r>
      <w:r w:rsidRPr="00287DFB">
        <w:rPr>
          <w:sz w:val="20"/>
          <w:szCs w:val="20"/>
          <w:lang w:val="es-ES_tradnl"/>
        </w:rPr>
        <w:t xml:space="preserve"> Programa de Asistencia de Emergencia al Trabajo y a la Producción para empleadores y trabajadores (ATP), en el marco de la pandemia COVID-19, en virtud de los cuales, entre otras cuestiones, (i) se habilitan financiaciones destinadas a personas adheridas al Régimen Simplificado para Pequeños Contribuyentes y a trabajadores autónomos, con subsidio del cien por ciento (100%) del costo financiero total (“</w:t>
      </w:r>
      <w:r w:rsidRPr="00287DFB">
        <w:rPr>
          <w:b/>
          <w:bCs/>
          <w:sz w:val="20"/>
          <w:szCs w:val="20"/>
          <w:lang w:val="es-ES_tradnl"/>
        </w:rPr>
        <w:t>Créditos a Tasa Cero</w:t>
      </w:r>
      <w:r w:rsidRPr="00287DFB">
        <w:rPr>
          <w:sz w:val="20"/>
          <w:szCs w:val="20"/>
          <w:lang w:val="es-ES_tradnl"/>
        </w:rPr>
        <w:t>”); (ii) se crea un salario complementario abonado por el Estado Nacional a todos los trabajadores en relación de dependencia del sector privado; (iii) se habilita al Fondo de Garantías Argentina (FoGAR) a avalar hasta el 100% de los Créditos a Tasa Cero para personas adheridas al Régimen Simplificado para Pequeños Contribuyentes y trabajadores autónomos, sin exigir contragarantías; y (iv) se crea un Seguro de Desempleo cuya prestación mínima es de $6.000, con un máximo de $10.000. En virtud de la Decisión Administrativa 721/2020 publicada el 7 de mayo de 2020 el Boletín Oficial, se dispusieron, entre otros, los siguientes criterios para que las empresas sean elegibles para el Programa ATP: (i) el no poder distribuir las utilidades correspondientes al ejercicio 2020, (ii) no recomprar acciones, (iii) no poder adquirir títulos valores en pesos para su posterior venta en moneda extranjera o transferencia en custodia al exterior y (iv) no poder acceder a la compra de títulos en pesos para su posterior liquidación de compras en el extranjero. Asimismo, según la Decisión Administrativa 963/2020 del Comité de Evaluación y Monitoreo del ATP, publicada con fecha 3 de junio de 2020 en el Boletín Oficial, las restricciones durarán: (i) para las empresas que contaban con hasta 800 trabajadores al 29 de febrero de 2020 y hubieren solicitado el Salario Complementario para el mes de mayo de 2020: el ejercicio económico durante el cual se recibió el Salario Complementario, más los 12 meses siguientes a la finalización de ese ejercicio económico; (ii) para las empresas que contaban con más de 800 trabajadores al 29 de febrero de 2020 y hubieren solicitado el Salario Complementario únicamente para el mes de abril de 2020: el ejercicio económico durante el cual se recibió el Salario Complementario, más los 12 meses siguientes a la finalización de ese ejercicio económico; (iii) para las empresas que contaban con más de 800 trabajadores al 29 de febrero de 2020 y hubieren solicitado el Salario Complementario en el mes de mayo de 2020 (hayan o no recibido el mismo beneficio en abril): el ejercicio económico durante el cual se recibió el Salario Complementario, más los 24 meses siguientes a la finalización de ese ejercicio económico. Por último, en virtud de la Normativa del BCRA, se restringe el acceso a operaciones de “contado con liquidación” o mercado electrónico de pagos (MEP) a quienes hayan recibido asistencia estatal para el pago del Salario Complementario previsto en el Decreto 332/2020. Para mayor información sobre controles cambiarios, ver en el presente Prospecto “</w:t>
      </w:r>
      <w:r w:rsidR="004E3548" w:rsidRPr="00287DFB">
        <w:rPr>
          <w:i/>
          <w:iCs/>
          <w:sz w:val="20"/>
          <w:szCs w:val="20"/>
          <w:lang w:val="es-ES_tradnl"/>
        </w:rPr>
        <w:t xml:space="preserve">X </w:t>
      </w:r>
      <w:r w:rsidRPr="00287DFB">
        <w:rPr>
          <w:i/>
          <w:iCs/>
          <w:sz w:val="20"/>
          <w:szCs w:val="20"/>
          <w:lang w:val="es-ES_tradnl"/>
        </w:rPr>
        <w:t>– Información Adicional” – “c) Controles de Cambio</w:t>
      </w:r>
      <w:r w:rsidRPr="00287DFB">
        <w:rPr>
          <w:sz w:val="20"/>
          <w:szCs w:val="20"/>
          <w:lang w:val="es-ES_tradnl"/>
        </w:rPr>
        <w:t>”.</w:t>
      </w:r>
    </w:p>
    <w:p w14:paraId="0DE17DCA" w14:textId="77777777" w:rsidR="00EC3F5A" w:rsidRPr="00287DFB" w:rsidRDefault="00EC3F5A" w:rsidP="005D7257">
      <w:pPr>
        <w:pStyle w:val="Prrafodelista"/>
        <w:ind w:left="0"/>
        <w:rPr>
          <w:sz w:val="20"/>
          <w:szCs w:val="20"/>
        </w:rPr>
      </w:pPr>
    </w:p>
    <w:p w14:paraId="1EA36CBA"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346/2020</w:t>
      </w:r>
      <w:r w:rsidRPr="00287DFB">
        <w:rPr>
          <w:sz w:val="20"/>
          <w:szCs w:val="20"/>
          <w:lang w:val="es-AR"/>
        </w:rPr>
        <w:t>: con fecha 6 de abril de 2020, se publicó en el Boletín Oficial de la República Argentina el Decreto de Necesidad y Urgencia N° 346/2020 de diferimiento de los pagos de intereses y amortizaciones de capital en virtud de que, la crisis sanitaria mundial generada por la pandemia del COVID-19 ha alterado los plazos previstos oportunamente en el “</w:t>
      </w:r>
      <w:r w:rsidRPr="00287DFB">
        <w:rPr>
          <w:i/>
          <w:sz w:val="20"/>
          <w:szCs w:val="20"/>
          <w:lang w:val="es-AR"/>
        </w:rPr>
        <w:t>Cronograma de acciones para la gestión del Proceso de Restauración de la Sostenibilidad de la Deuda Pública Externa</w:t>
      </w:r>
      <w:r w:rsidRPr="00287DFB">
        <w:rPr>
          <w:sz w:val="20"/>
          <w:szCs w:val="20"/>
          <w:lang w:val="es-AR"/>
        </w:rPr>
        <w:t xml:space="preserve">”. En este sentido, el Gobierno Nacional establece: </w:t>
      </w:r>
      <w:r w:rsidRPr="00287DFB">
        <w:rPr>
          <w:b/>
          <w:sz w:val="20"/>
          <w:szCs w:val="20"/>
          <w:lang w:val="es-AR"/>
        </w:rPr>
        <w:t>(i)</w:t>
      </w:r>
      <w:r w:rsidRPr="00287DFB">
        <w:rPr>
          <w:sz w:val="20"/>
          <w:szCs w:val="20"/>
          <w:lang w:val="es-AR"/>
        </w:rPr>
        <w:t xml:space="preserve"> el diferimiento, hasta el 31 de diciembre de 2020, de los pagos de los servicios de intereses y amortizaciones de capital de la deuda pública nacional instrumentada mediante títulos denominados en Dólares Estadounidenses emitida bajo ley argentina, exceptuando a los siguientes instrumentos (a) letras intransferibles denominadas en Dólares Estadounidenses en poder del BCRA, incluidas aquellas emitidas en el marco de la Ley N° 27.541, y Letras suscriptas en forma directa por el FGS de la ANSES, (b) Letras emitidas en virtud del Decreto de Necesidad y Urgencia N° 668/19, (c) Letras del Tesoro emitidas mediante la Resolución Conjunta N° 57/19 de la Secretaría de Finanzas y la Secretaría de Hacienda, (d) Letras del Tesoro en Dólares Estadounidenses emitidas mediante la Resolución Conjunta N° 17/18 de la Secretaría de Finanzas y la Secretaría de Hacienda, (e) Bonos Programas Gas Natural, emitidos mediante la Resolución Conjunta N° 21/19 de la Secretaría de Finanzas y la Secretaría de Hacienda, (f) Letras del Tesoro en Garantía emitidas mediante la Resolución N° 147-E/17 del ex Ministerio de Finanzas y la Resolución Conjunta N° 32/18 de la Secretaría de Finanzas y la Secretaría de Hacienda; y </w:t>
      </w:r>
      <w:r w:rsidRPr="00287DFB">
        <w:rPr>
          <w:b/>
          <w:sz w:val="20"/>
          <w:szCs w:val="20"/>
          <w:lang w:val="es-AR"/>
        </w:rPr>
        <w:t>(ii)</w:t>
      </w:r>
      <w:r w:rsidRPr="00287DFB">
        <w:rPr>
          <w:sz w:val="20"/>
          <w:szCs w:val="20"/>
          <w:lang w:val="es-AR"/>
        </w:rPr>
        <w:t xml:space="preserve"> prorrogar, con el fin de ejecutar las acciones secuenciales que permitan alcanzar la sostenibilidad de la deuda pública de manera integral, hasta el 31 de diciembre de 2020 el Decreto N° 668/19, mediante el cual se dispuso que todos los organismos y entidades del Estado (excepto la banca pública) deberán invertir sus excedentes transitorios de liquidez en Letras del Tesoro Nacional (Letes) con plazos inferiores a los 180 días.</w:t>
      </w:r>
    </w:p>
    <w:p w14:paraId="7E8ED3D7"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4861C8C1"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Resolución General N°830/2020 de la CNV:</w:t>
      </w:r>
      <w:r w:rsidRPr="00287DFB">
        <w:rPr>
          <w:sz w:val="20"/>
          <w:szCs w:val="20"/>
          <w:lang w:val="es-AR"/>
        </w:rPr>
        <w:t xml:space="preserve"> con fecha 5 de abril de 2020, se publicó la Resolución General N°830 de la CNV, mediante la cual se dispone que las entidades emisoras podrán celebrar reuniones a distancia durante el período de aislamiento para minimizar la propagación del COVID-19, siempre que se cumplan ciertos requisitos como la garantía de libre accesibilidad a las reuniones de todos los accionistas con voz y voto, la transmisión simultánea de sonido, imágenes y palabras en el transcurso de toda la reunión, su grabación en soporte digital y la conservación de una copia por cinco años, entre otros requisitos.</w:t>
      </w:r>
    </w:p>
    <w:p w14:paraId="6A5F7272" w14:textId="77777777" w:rsidR="00EC3F5A" w:rsidRPr="00287DFB" w:rsidRDefault="00EC3F5A" w:rsidP="005D7257">
      <w:pPr>
        <w:pStyle w:val="Prrafodelista"/>
        <w:ind w:left="0"/>
        <w:rPr>
          <w:sz w:val="20"/>
          <w:szCs w:val="20"/>
        </w:rPr>
      </w:pPr>
    </w:p>
    <w:p w14:paraId="6AB6738D"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Resolución General N°832/2020 de la CNV:</w:t>
      </w:r>
      <w:r w:rsidRPr="00287DFB">
        <w:rPr>
          <w:sz w:val="20"/>
          <w:szCs w:val="20"/>
          <w:lang w:val="es-AR"/>
        </w:rPr>
        <w:t xml:space="preserve"> con fecha 7 de abril de 2020, se publicó la Resolución General N°832 de la CNV, mediante la cual se extiende el plazo de presentación de los estados financieros anuales e intermedios de las entidades emisoras, los Fondos Comunes de Inversión Cerrados, los Fideicomisos Financieros que se encuentren en el régimen de la oferta pública de valores negociables y las Pequeñas y Medianas Empresas CNV, y de los estados financieros trimestrales de las entidades financieras registradas ante la CNV. </w:t>
      </w:r>
    </w:p>
    <w:p w14:paraId="747BD6E4"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4DEFCD88"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355/2020:</w:t>
      </w:r>
      <w:r w:rsidRPr="00287DFB">
        <w:rPr>
          <w:sz w:val="20"/>
          <w:szCs w:val="20"/>
          <w:lang w:val="es-AR"/>
        </w:rPr>
        <w:t xml:space="preserve"> con fecha 11 de abril de 2020 se publicó en el Boletín Oficial de la República Argentina el Decreto de Necesidad y Urgencia N° 355/2020 a través del cual se decide prorrogar el plazo del aislamiento social, preventivo y obligatorio, dispuesto por el Decreto de Necesidad y Urgencia N°297/2020 y prorrogado por el Decreto N° 325/20, hasta el 26 de abril del 2020 inclusive.</w:t>
      </w:r>
    </w:p>
    <w:p w14:paraId="03ACB90B"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14439E49"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365/2020:</w:t>
      </w:r>
      <w:r w:rsidRPr="00287DFB">
        <w:rPr>
          <w:sz w:val="20"/>
          <w:szCs w:val="20"/>
          <w:lang w:val="es-AR"/>
        </w:rPr>
        <w:t xml:space="preserve"> con fecha 11 de abril de 2020 se publicó en el Boletín Oficial de la República Argentina el Decreto de Necesidad y Urgencia N° 365/2020 a través del cual Se prorroga, hasta el día 26 de abril de 2020 inclusive, la vigencia de la prohibición de ingreso al territorio nacional de personas extranjeras no residentes en el país, a las personas residentes en el país y a los argentinos y las argentinas con residencia en el exterior.</w:t>
      </w:r>
    </w:p>
    <w:p w14:paraId="011C0E58"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2C5F05CF"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Resolución General N°834/2020 de la CNV:</w:t>
      </w:r>
      <w:r w:rsidRPr="00287DFB">
        <w:rPr>
          <w:sz w:val="20"/>
          <w:szCs w:val="20"/>
          <w:lang w:val="es-AR"/>
        </w:rPr>
        <w:t xml:space="preserve"> Con fecha 21 de abril de 2020 se publicó en el Boletín Oficial la Resolución General N°834/2020 de la CNV, mediante la cual, en el marco del aislamiento Social, Preventivo y Obligatorio, se resuelve extender el plazo de presentación de los estados contables anuales. En ese sentido, se establece que, los Estados Contables correspondientes a períodos anuales con cierre el 31 de enero de 2020, el 29 de febrero de 2020 y el 31 de marzo de 2020, e intermedios con cierre el 29 de febrero de 2020 y el 31 de marzo de 2020, deberán ser presentados en los siguientes plazos (i) para los períodos intermedios, dentro de los setenta días corridos de cerrado el mismo; y (ii) para los ejercicios anuales, dentro de los noventa días corridos de finalizado el mismo.</w:t>
      </w:r>
    </w:p>
    <w:p w14:paraId="546EA6BF" w14:textId="77777777" w:rsidR="00EC3F5A" w:rsidRPr="00287DFB" w:rsidRDefault="00EC3F5A" w:rsidP="005D7257">
      <w:pPr>
        <w:pStyle w:val="Prrafodelista"/>
        <w:ind w:left="0"/>
        <w:rPr>
          <w:sz w:val="20"/>
          <w:szCs w:val="20"/>
          <w:bdr w:val="none" w:sz="0" w:space="0" w:color="auto" w:frame="1"/>
        </w:rPr>
      </w:pPr>
    </w:p>
    <w:p w14:paraId="33FFDCD8"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Decreto de Necesidad y Urgencia N° 408/2020, Decreto de Necesidad y Urgencia N°409/2020 y Decreto de Necesidad y Urgencia N° 410:</w:t>
      </w:r>
      <w:r w:rsidRPr="00287DFB">
        <w:rPr>
          <w:sz w:val="20"/>
          <w:szCs w:val="20"/>
          <w:lang w:val="es-AR"/>
        </w:rPr>
        <w:t xml:space="preserve"> con fecha 26 de abril de 2020 se publicaron en el Boletín Oficial de la República Argentina </w:t>
      </w:r>
      <w:r w:rsidRPr="00287DFB">
        <w:rPr>
          <w:b/>
          <w:sz w:val="20"/>
          <w:szCs w:val="20"/>
          <w:lang w:val="es-AR"/>
        </w:rPr>
        <w:t xml:space="preserve">(i) </w:t>
      </w:r>
      <w:r w:rsidRPr="00287DFB">
        <w:rPr>
          <w:sz w:val="20"/>
          <w:szCs w:val="20"/>
          <w:lang w:val="es-AR"/>
        </w:rPr>
        <w:t xml:space="preserve">el Decreto de Necesidad y Urgencia N° 408/2020 a través del cual se prorroga hasta el 10 de mayo de 2020 el plazo del aislamiento social, preventivo y obligatorio, dispuesto por el Decreto de Necesidad y Urgencia N°297/2020 y prorrogado por los Decretos N° 325/20 y N° 355/20. Adicionalmente se establece que las provincias pueden establecer ciertas excepciones al cumplimiento del aislamiento y prohibición de circular en tanto se cumplan con los parámetros que establece el mismo Decreto, con excepción de los aglomerados urbanos con más de 500.000 habitantes, ubicados en cualquier lugar del país y el Área Metropolitana de Buenos Aires; </w:t>
      </w:r>
      <w:r w:rsidRPr="00287DFB">
        <w:rPr>
          <w:b/>
          <w:sz w:val="20"/>
          <w:szCs w:val="20"/>
          <w:lang w:val="es-AR"/>
        </w:rPr>
        <w:t>(ii)</w:t>
      </w:r>
      <w:r w:rsidRPr="00287DFB">
        <w:rPr>
          <w:sz w:val="20"/>
          <w:szCs w:val="20"/>
          <w:lang w:val="es-AR"/>
        </w:rPr>
        <w:t xml:space="preserve"> el Decreto de Necesidad y Urgencia N°409/2020 mediante el cual se prorroga hasta el 10 de mayo de 2020 la prohibición del ingreso de extranjeros a través de puertos, aeropuerto, pasos internacionales, centros de frontera y cualquier otro punto de acceso, con el objeto de reducir las posibilidades de contagio; y </w:t>
      </w:r>
      <w:r w:rsidRPr="00287DFB">
        <w:rPr>
          <w:b/>
          <w:sz w:val="20"/>
          <w:szCs w:val="20"/>
          <w:lang w:val="es-AR"/>
        </w:rPr>
        <w:t>(iii)</w:t>
      </w:r>
      <w:r w:rsidRPr="00287DFB">
        <w:rPr>
          <w:sz w:val="20"/>
          <w:szCs w:val="20"/>
          <w:lang w:val="es-AR"/>
        </w:rPr>
        <w:t xml:space="preserve"> el Decreto de Necesidad y Urgencia N°410/2020 mediante el cual se decide prorrogar hasta el 10 de mayo de 2020 la suspensión del curso de los plazos de los procedimientos administrativos.</w:t>
      </w:r>
    </w:p>
    <w:p w14:paraId="79C81864"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0C5CB0F0"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Nº 459/2020</w:t>
      </w:r>
      <w:r w:rsidRPr="00287DFB">
        <w:rPr>
          <w:sz w:val="20"/>
          <w:szCs w:val="20"/>
          <w:lang w:val="es-AR"/>
        </w:rPr>
        <w:t>: con fecha 8 de abril de 2020, el Gobierno Argentino decidió prorrogar el aislamiento social, preventivo y obligatorio hasta el día 24 de mayo de 2020. Asimismo, se prorrogó, por el mismo plazo, la vigencia de toda la normativa complementaria dictada respecto del “aislamiento social, preventivo y obligatorio”, desde la entrada en vigencia del Decreto N° 297/2020, hasta el día de la fecha. En este sentido, se disponen nuevas excepciones en departamentos o partidos de hasta quinientos mil habitantes y también de más de quinientos mil (500.000) habitantes, excepto área metropolitana de buenos aires (AMBA), en donde los Gobernadores provinciales sólo podrán disponer nuevas excepciones cuando el protocolo para el funcionamiento de estas actividades se encuentre incluido en el “Anexo de Protocolos autorizados por la autoridad sanitaria nacional” que forma parte integrante del presente decreto, o en su defecto acompañar con un protocolo para el funcionamiento de la actividad. En cuanto al “Área Metropolitana de Buenos Aires”, cada Gobernador podrá solicitar al Jefe de Gabinete de Ministros, en su carácter de Coordinador de la “Unidad de Coordinación General del Plan Integral para la Prevención de Eventos de Salud Pública de Importancia Internacional”, que autorice nuevas excepciones al cumplimiento del “aislamiento social, preventivo y obligatorio” y a la prohibición de circular con el fin de permitir la realización de actividades industriales, de servicios o comerciales.</w:t>
      </w:r>
    </w:p>
    <w:p w14:paraId="5AFC9D5C"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282DB8C7"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 542/2020</w:t>
      </w:r>
      <w:r w:rsidRPr="00287DFB">
        <w:rPr>
          <w:sz w:val="20"/>
          <w:szCs w:val="20"/>
          <w:lang w:val="es-AR"/>
        </w:rPr>
        <w:t xml:space="preserve">: se prorroga la suspensión de la ley de movilidad jubilatoria hasta el 31 de diciembre de 2020, es decir la suspensión de la aplicación del artículo 32 de la Ley 24.241, la cual ya había sido dispuesta inicialmente por la Ley Nº 27.541. mientras dure dicha suspensión, el Poder Ejecutivo Nacional determinará el incremento de los haberes previsionales correspondiente al régimen general de la Ley Nº 24.241 con el fin de preservar el poder adquisitivo de los mismos, atendiendo prioritariamente a los beneficiarios y las beneficiarias de menores ingresos. </w:t>
      </w:r>
    </w:p>
    <w:p w14:paraId="7D166269"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5ECA5838"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 520/2020</w:t>
      </w:r>
      <w:r w:rsidRPr="00287DFB">
        <w:rPr>
          <w:sz w:val="20"/>
          <w:szCs w:val="20"/>
          <w:lang w:val="es-AR"/>
        </w:rPr>
        <w:t>: se prorroga desde el día 8 de agosto hasta el día 28 de agosto de 2020 inclusive, la vigencia del Decreto N° 297/20, que establece el “aislamiento social, preventivo y obligatorio”, prorrogado por los Decretos Nros. 325/20, 355/20, 408/20, 459/20, 493/20 y 520/20 exclusivamente para las personas que residan o se encuentren en los aglomerados urbanos y en los departamentos y partidos de las provincias argentinas que no cumplan positivamente los parámetros epidemiológicos y sanitarios establecidos en el artículo 2° del decreto. En el resto del país continúa el “Distanciamiento Social, Preventivo y Obligatorio” (DISPO), donde rigen las nuevas condiciones de circulación para esta nueva etapa. Asimismo, se prohíben los eventos sociales o familiares en espacios cerrados y en los domicilios de las personas, en todos los casos y cualquiera sea el número de concurrentes, salvo el grupo conviviente.</w:t>
      </w:r>
    </w:p>
    <w:p w14:paraId="13A742C6"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12B96506"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Resolución General N° 845/2020 de la CNV</w:t>
      </w:r>
      <w:r w:rsidRPr="00287DFB">
        <w:rPr>
          <w:sz w:val="20"/>
          <w:szCs w:val="20"/>
          <w:lang w:val="es-AR"/>
        </w:rPr>
        <w:t>: mediante la Resolución 845/2020, publicada el 26 de junio de 2020 en el Boletín Oficial, la CNV resolvió ampliar el plazo de presentación de Estados Financieros de las entidades financieras autorizadas a funcionar en los términos de la Ley Nº 21.526, que se encuentren autorizadas a hacer oferta pública de títulos valores y/o registradas ante dicho organismo por sus actividades vinculadas al mercado de capitales, y las entidades emisoras cuyos principales activos y resultados estén constituidos por y se originen en inversiones en entidades financieras y presenten sus estados financieros observando la normativa establecida por el BCRA, en los términos de lo dispuesto por el artículo 2° del Capítulo I del Título IV de las Normas (N.T. 2013 y mod.), debiendo estas últimas, presentar sus Estados Financieros dentro de los plazos que a tal efecto establezca el BCRA.</w:t>
      </w:r>
    </w:p>
    <w:p w14:paraId="6D654868"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6197A495"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 655/2020</w:t>
      </w:r>
      <w:r w:rsidRPr="00287DFB">
        <w:rPr>
          <w:sz w:val="20"/>
          <w:szCs w:val="20"/>
          <w:lang w:val="es-AR"/>
        </w:rPr>
        <w:t xml:space="preserve">: se extiende el alcance del subsidio familiar de emergencia dispuesto por el Decreto Nº 599 de fecha 15 de mayo de 2006 a los familiares de aquellas personas que hubieran fallecido a causa del COVID-19 y que al momento de su fallecimiento se encontraban desocupadas; o se desempeñaban en la economía informal; o se encontraban inscriptas en las categorías “A” y “B” del Régimen Simplificado para Pequeños Contribuyentes establecido por la Ley N° 24.977, sus modificatorias y complementarias; o se encontraban inscriptas en el Régimen de Inclusión Social y Promoción del Trabajo Independiente, establecido por la Ley N° 26.565; o eran trabajadores y trabajadoras declarados y declaradas en el Régimen Especial de Contrato de Trabajo para el Personal de Casas Particulares, establecido por la Ley N° 26.844; o eran titulares de la Asignación Universal por Embarazo para Protección Social; o eran titulares de la Asignación Universal por Hijo para Protección Social, o eran los niños, las niñas, los o las adolescentes y/o personas mayores de edad con discapacidad que generaban la misma. Además, se establece que la prestación consistirá en la suma de $15.000. </w:t>
      </w:r>
    </w:p>
    <w:p w14:paraId="1191CA10"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21018ACD"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Resolución General Nº 851 CNV</w:t>
      </w:r>
      <w:r w:rsidRPr="00287DFB">
        <w:rPr>
          <w:sz w:val="20"/>
          <w:szCs w:val="20"/>
          <w:lang w:val="es-AR"/>
        </w:rPr>
        <w:t xml:space="preserve">: Se extienden los plazos de presentación de los Estados Financieros de las entidades emisoras, los Fondos Comunes de Inversión Cerrados y los Fideicomisos Financieros que se encuentren en el régimen de oferta pública de valores negociables, así como los Estados Contables de los Fondos Comunes de Inversión Abiertos, de los Agentes y demás entidades inscriptas en el Registro Público a cargo de la CNV en línea con lo previsto por las Resoluciones Generales de la CNV N° 832, 834, 842 y 845. </w:t>
      </w:r>
    </w:p>
    <w:p w14:paraId="53369CC9"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71299B57"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N°677/2020</w:t>
      </w:r>
      <w:r w:rsidRPr="00287DFB">
        <w:rPr>
          <w:sz w:val="20"/>
          <w:szCs w:val="20"/>
          <w:lang w:val="es-AR"/>
        </w:rPr>
        <w:t>: se prorroga desde el día 17 de agosto hasta el día 30 de agosto de 2020 inclusive, la vigencia del Decreto N° 297/20, que establece el “aislamiento social, preventivo y obligatorio”, prorrogado por los Decretos Nros. 325/20, 355/20, 408/20, 459/20, 493/20, 520/20, 576/20, 605/20 y 641/20 exclusivamente para las personas que residan o se encuentren en los aglomerados urbanos y en los departamentos y partidos de las provincias argentinas que no cumplan positivamente los parámetros epidemiológicos y sanitarios establecidos en el decreto. En el resto del país continúa el “Distanciamiento Social, Preventivo y Obligatorio” (DISPO), donde rigen las nuevas condiciones de circulación para esta nueva etapa. Asimismo, se prohíben los eventos sociales o familiares en espacios cerrados y en los domicilios de las personas, en todos los casos y cualquiera sea el número de concurrentes, salvo el grupo conviviente.</w:t>
      </w:r>
    </w:p>
    <w:p w14:paraId="64394E04" w14:textId="77777777" w:rsidR="00BA2617" w:rsidRPr="00287DFB" w:rsidRDefault="00BA2617" w:rsidP="00A014C0">
      <w:pPr>
        <w:pStyle w:val="Prrafodelista"/>
        <w:rPr>
          <w:sz w:val="20"/>
          <w:szCs w:val="20"/>
          <w:lang w:val="es-AR"/>
        </w:rPr>
      </w:pPr>
    </w:p>
    <w:p w14:paraId="0572E193" w14:textId="77777777" w:rsidR="00BA2617" w:rsidRPr="00287DFB" w:rsidRDefault="00BA2617"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N°714/2020</w:t>
      </w:r>
      <w:r w:rsidRPr="00287DFB">
        <w:rPr>
          <w:sz w:val="20"/>
          <w:szCs w:val="20"/>
          <w:lang w:val="es-AR"/>
        </w:rPr>
        <w:t>: se prorroga desde el día 31 de agosto hasta el día 20 de septiembre de 2020 inclusive, la vigencia del Decreto N° 297/20, que establece el “aislamiento social, preventivo y obligatorio”, prorrogado por los Decretos Nros. 325/20, 355/20, 408/20, 459/20, 493/20, 520/20, 576/20, 605/20, 641/20, 677/20 exclusivamente para las personas que residan o se encuentren en los aglomerados urbanos y en los departamentos y partidos de las provincias argentinas que no cumplan positivamente los parámetros epidemiológicos y sanitarios establecidos en el decreto. En el resto del país continúa el “Distanciamiento Social, Preventivo y Obligatorio” (DISPO), donde rigen las nuevas condiciones de circulación para esta etapa. Asimismo, se prohíben los eventos sociales o familiares en espacios cerrados y en los domicilios de las personas, en todos los casos y cualquiera sea el número de concurrentes, salvo el grupo conviviente.</w:t>
      </w:r>
    </w:p>
    <w:p w14:paraId="23446A05"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12A3FC57"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N°754/2020</w:t>
      </w:r>
      <w:r w:rsidRPr="00287DFB">
        <w:rPr>
          <w:sz w:val="20"/>
          <w:szCs w:val="20"/>
          <w:lang w:val="es-AR"/>
        </w:rPr>
        <w:t>: se prorroga desde el día 21 de septiembre hasta el día 11 de octubre de 2020 inclusive, la vigencia del Decreto N° 297/20, que establece el “aislamiento social, preventivo y obligatorio”, prorrogado por los Decretos Nros. 325/20, 355/20, 408/20, 459/20, 493/20, 520/20, 576/20, 605/20, 641/20, 677/20 y 714/20 exclusivamente para las personas que residan o se encuentren en los aglomerados urbanos y en los departamentos y partidos de las provincias argentinas que no cumplan positivamente los parámetros epidemiológicos y sanitarios establecidos en el decreto. En el resto del país continúa el “Distanciamiento Social, Preventivo y Obligatorio” (DISPO), donde rigen las nuevas condiciones de circulación para esta nueva etapa. Asimismo, se prohíben los eventos sociales o familiares en espacios cerrados y en los domicilios de las personas, en todos los casos y cualquiera sea el número de concurrentes, salvo el grupo conviviente.</w:t>
      </w:r>
    </w:p>
    <w:p w14:paraId="381443C3"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7C78657B"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N°755/2020</w:t>
      </w:r>
      <w:r w:rsidRPr="00287DFB">
        <w:rPr>
          <w:sz w:val="20"/>
          <w:szCs w:val="20"/>
          <w:lang w:val="es-AR"/>
        </w:rPr>
        <w:t>: mediante el cual se decide prorrogar desde el 21 de septiembre de 2020 hasta el 11 de octubre de 2020 la suspensión del curso de los plazos de los procedimientos administrativos dispuesto originalmente por el DNU Nº 298/2020 (y sus respectivas prórrogas: DNU Nº 327/20, DNU Nº 372/20, DNU Nº 410/20, DNU Nº 458/20, DNU Nº 494/20, DNU Nº 521/20, DNU Nº 577/20, DNU Nº 604/20, DNU Nº 642/20, DNU Nº 678/20 y DNU Nº 715/20).</w:t>
      </w:r>
    </w:p>
    <w:p w14:paraId="31DA1120"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15CFD2C4"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Resolución General AFIP N°4815/2020</w:t>
      </w:r>
      <w:r w:rsidRPr="00287DFB">
        <w:rPr>
          <w:sz w:val="20"/>
          <w:szCs w:val="20"/>
          <w:lang w:val="es-AR"/>
        </w:rPr>
        <w:t>: establece un régimen de percepción aplicable sobre las operaciones alcanzadas por el “Impuesto Para una Argentina Inclusiva y Solidaria (PAIS)”, realizadas a partir del 16.09.2020. El importe a percibir resultará de aplicar una alícuota del 35% sobre los montos en pesos que corresponda a cada tipo de operación. Las percepciones que se practiquen se considerarán, conforme la condición tributaria del sujeto pasible, pagos a cuenta del impuesto sobre los bienes personales o del impuesto a las ganancias. Sin embargo, en aquellos casos en que el sujeto pasible de la percepción no sea contribuyente de ninguno de los impuestos mencionados, podrán solicitar la devolución de los importes percibidos, una vez finalizado el año calendario en el cual se efectuó la percepción. Los agentes de percepción serán aquellos nominados para actuar en tal carácter respecto del Impuesto PAIS.</w:t>
      </w:r>
    </w:p>
    <w:p w14:paraId="60D57062" w14:textId="77777777" w:rsidR="00EC3F5A" w:rsidRPr="00287DFB" w:rsidRDefault="00EC3F5A" w:rsidP="005D7257">
      <w:pPr>
        <w:pStyle w:val="xmsonormal"/>
        <w:shd w:val="clear" w:color="auto" w:fill="FFFFFF"/>
        <w:spacing w:before="0" w:beforeAutospacing="0" w:after="0" w:afterAutospacing="0"/>
        <w:jc w:val="both"/>
        <w:rPr>
          <w:sz w:val="20"/>
          <w:szCs w:val="20"/>
          <w:lang w:val="es-AR"/>
        </w:rPr>
      </w:pPr>
    </w:p>
    <w:p w14:paraId="77454EDE" w14:textId="77777777" w:rsidR="00EC3F5A" w:rsidRPr="00287DFB" w:rsidRDefault="00EC3F5A"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Resolución General N° 860/2020 de la CNV</w:t>
      </w:r>
      <w:r w:rsidRPr="00287DFB">
        <w:rPr>
          <w:sz w:val="20"/>
          <w:szCs w:val="20"/>
          <w:lang w:val="es-AR"/>
        </w:rPr>
        <w:t xml:space="preserve">: mediante esta se resolución se extienden los plazos de presentación de los Estados Financieros de las entidades emisoras, los Fondos Comunes de Inversión Cerrados y los Fideicomisos Financieros que se encuentren en el régimen de oferta pública de valores negociables, así como los Estados Contables de los Fondos Comunes de Inversión Abiertos, de los Agentes y demás entidades inscriptas en el Registro Público a cargo de la CNV en línea con lo previsto por las Resoluciones Generales de la CNV N° 832, 834, 842, 845 y 851. </w:t>
      </w:r>
    </w:p>
    <w:p w14:paraId="38EF90BC" w14:textId="77777777" w:rsidR="006D1FEB" w:rsidRPr="00287DFB" w:rsidRDefault="006D1FEB" w:rsidP="00A014C0">
      <w:pPr>
        <w:pStyle w:val="Prrafodelista"/>
        <w:rPr>
          <w:sz w:val="20"/>
          <w:szCs w:val="20"/>
          <w:lang w:val="es-AR"/>
        </w:rPr>
      </w:pPr>
    </w:p>
    <w:p w14:paraId="59906053" w14:textId="77777777" w:rsidR="006D1FEB" w:rsidRPr="00287DFB" w:rsidRDefault="006D1FEB"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N°792/2020</w:t>
      </w:r>
      <w:r w:rsidRPr="00287DFB">
        <w:rPr>
          <w:sz w:val="20"/>
          <w:szCs w:val="20"/>
          <w:lang w:val="es-AR"/>
        </w:rPr>
        <w:t>: se prorroga desde el día 12 de octubre hasta el día 25 de octubre de 2020 inclusive, la vigencia del Decreto N° 297/20, que establece el “aislamiento social, preventivo y obligatorio”, prorrogado por los Decretos Nros. 325/20, 355/20, 408/20, 459/20, 493/20, 520/20, 576/20, 605/20, 641/20, 677/20, 714/20 y 754/20 exclusivamente para las personas que residan o se encuentren en los aglomerados urbanos y en los departamentos y partidos de las provincias argentinas que no cumplan positivamente los parámetros epidemiológicos y sanitarios establecidos en el decreto. En el resto del país continúa el “Distanciamiento Social, Preventivo y Obligatorio” (DISPO), donde rigen las nuevas condiciones de circulación para esta nueva etapa. Asimismo, se prohíben los eventos sociales o familiares en espacios cerrados y en los domicilios de las personas, en todos los casos y cualquiera sea el número de concurrentes, salvo el grupo conviviente.</w:t>
      </w:r>
    </w:p>
    <w:p w14:paraId="12CC3CCD" w14:textId="77777777" w:rsidR="006D1FEB" w:rsidRPr="00287DFB" w:rsidRDefault="006D1FEB" w:rsidP="00A014C0">
      <w:pPr>
        <w:pStyle w:val="Prrafodelista"/>
        <w:rPr>
          <w:sz w:val="20"/>
          <w:szCs w:val="20"/>
          <w:lang w:val="es-AR"/>
        </w:rPr>
      </w:pPr>
    </w:p>
    <w:p w14:paraId="4045467C" w14:textId="77777777" w:rsidR="006D1FEB" w:rsidRPr="00287DFB" w:rsidRDefault="006D1FEB"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N°794/2020</w:t>
      </w:r>
      <w:r w:rsidRPr="00287DFB">
        <w:rPr>
          <w:sz w:val="20"/>
          <w:szCs w:val="20"/>
          <w:lang w:val="es-AR"/>
        </w:rPr>
        <w:t xml:space="preserve">: mediante el cual se decide prorrogar desde el </w:t>
      </w:r>
      <w:r w:rsidR="00DB69BD" w:rsidRPr="00287DFB">
        <w:rPr>
          <w:sz w:val="20"/>
          <w:szCs w:val="20"/>
          <w:lang w:val="es-AR"/>
        </w:rPr>
        <w:t xml:space="preserve">12 </w:t>
      </w:r>
      <w:r w:rsidRPr="00287DFB">
        <w:rPr>
          <w:sz w:val="20"/>
          <w:szCs w:val="20"/>
          <w:lang w:val="es-AR"/>
        </w:rPr>
        <w:t xml:space="preserve">de </w:t>
      </w:r>
      <w:r w:rsidR="00DB69BD" w:rsidRPr="00287DFB">
        <w:rPr>
          <w:sz w:val="20"/>
          <w:szCs w:val="20"/>
          <w:lang w:val="es-AR"/>
        </w:rPr>
        <w:t xml:space="preserve">octubre </w:t>
      </w:r>
      <w:r w:rsidRPr="00287DFB">
        <w:rPr>
          <w:sz w:val="20"/>
          <w:szCs w:val="20"/>
          <w:lang w:val="es-AR"/>
        </w:rPr>
        <w:t xml:space="preserve">de 2020 hasta el </w:t>
      </w:r>
      <w:r w:rsidR="00DB69BD" w:rsidRPr="00287DFB">
        <w:rPr>
          <w:sz w:val="20"/>
          <w:szCs w:val="20"/>
          <w:lang w:val="es-AR"/>
        </w:rPr>
        <w:t xml:space="preserve">25 </w:t>
      </w:r>
      <w:r w:rsidRPr="00287DFB">
        <w:rPr>
          <w:sz w:val="20"/>
          <w:szCs w:val="20"/>
          <w:lang w:val="es-AR"/>
        </w:rPr>
        <w:t>de octubre de 2020 la suspensión del curso de los plazos de los procedimientos administrativos dispuesto originalmente por el DNU Nº 298/2020 (y sus respectivas prórrogas: DNU Nº 327/20, DNU Nº 372/20, DNU Nº 410/20, DNU Nº 458/20, DNU Nº 494/20, DNU Nº 521/20, DNU Nº 577/20, DNU Nº 604/20, DNU Nº 642/20, DNU Nº 678/20, DNU Nº 715/20 y DNU Nº 755/20).</w:t>
      </w:r>
    </w:p>
    <w:p w14:paraId="3CADDDDC" w14:textId="77777777" w:rsidR="00BA2617" w:rsidRPr="00287DFB" w:rsidRDefault="00BA2617" w:rsidP="00A014C0">
      <w:pPr>
        <w:pStyle w:val="Prrafodelista"/>
        <w:rPr>
          <w:sz w:val="20"/>
          <w:szCs w:val="20"/>
          <w:lang w:val="es-AR"/>
        </w:rPr>
      </w:pPr>
    </w:p>
    <w:p w14:paraId="75252074" w14:textId="77777777" w:rsidR="00BA2617" w:rsidRPr="00287DFB" w:rsidRDefault="00BA2617"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N°814/2020</w:t>
      </w:r>
      <w:r w:rsidRPr="00287DFB">
        <w:rPr>
          <w:sz w:val="20"/>
          <w:szCs w:val="20"/>
          <w:lang w:val="es-AR"/>
        </w:rPr>
        <w:t>: se prorroga desde el día 26 de octubre hasta el día 8 de noviembre de 2020 inclusive, la vigencia del Decreto N° 297/20, que establece el “aislamiento social, preventivo y obligatorio”, prorrogado por los Decretos Nros. 325/20, 355/20, 408/20, 459/20, 493/20, 520/20, 576/20, 605/20, 641/20, 677/20, 714/20, 754/20 y 792/20 exclusivamente para las personas que residan o se encuentren en los aglomerados urbanos y en los departamentos y partidos de las provincias argentinas que no cumplan positivamente los parámetros epidemiológicos y sanitarios establecidos en el decreto. En el resto del país continúa el “Distanciamiento Social, Preventivo y Obligatorio” (DISPO), donde rigen las nuevas condiciones de circulación para esta nueva etapa. Asimismo, se prohíben los eventos sociales o familiares en espacios cerrados y en los domicilios de las personas, en todos los casos y cualquiera sea el número de concurrentes, salvo el grupo conviviente.</w:t>
      </w:r>
    </w:p>
    <w:p w14:paraId="2C5AF2AF" w14:textId="77777777" w:rsidR="00BA2617" w:rsidRPr="00287DFB" w:rsidRDefault="00BA2617" w:rsidP="00A014C0">
      <w:pPr>
        <w:pStyle w:val="Prrafodelista"/>
        <w:ind w:left="0"/>
        <w:rPr>
          <w:sz w:val="20"/>
          <w:szCs w:val="20"/>
          <w:lang w:val="es-AR"/>
        </w:rPr>
      </w:pPr>
    </w:p>
    <w:p w14:paraId="381CF6D2" w14:textId="77777777" w:rsidR="00BA2617" w:rsidRPr="00287DFB" w:rsidRDefault="00BA2617"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 xml:space="preserve">Decreto de Necesidad y Urgencia </w:t>
      </w:r>
      <w:r w:rsidR="00A43715" w:rsidRPr="00287DFB">
        <w:rPr>
          <w:i/>
          <w:iCs/>
          <w:sz w:val="20"/>
          <w:szCs w:val="20"/>
          <w:lang w:val="es-AR"/>
        </w:rPr>
        <w:t>N°815</w:t>
      </w:r>
      <w:r w:rsidRPr="00287DFB">
        <w:rPr>
          <w:i/>
          <w:iCs/>
          <w:sz w:val="20"/>
          <w:szCs w:val="20"/>
          <w:lang w:val="es-AR"/>
        </w:rPr>
        <w:t>/2020</w:t>
      </w:r>
      <w:r w:rsidRPr="00287DFB">
        <w:rPr>
          <w:sz w:val="20"/>
          <w:szCs w:val="20"/>
          <w:lang w:val="es-AR"/>
        </w:rPr>
        <w:t>: mediante el cual se decide prorrogar desde el 2</w:t>
      </w:r>
      <w:r w:rsidR="00DB69BD" w:rsidRPr="00287DFB">
        <w:rPr>
          <w:sz w:val="20"/>
          <w:szCs w:val="20"/>
          <w:lang w:val="es-AR"/>
        </w:rPr>
        <w:t>6</w:t>
      </w:r>
      <w:r w:rsidRPr="00287DFB">
        <w:rPr>
          <w:sz w:val="20"/>
          <w:szCs w:val="20"/>
          <w:lang w:val="es-AR"/>
        </w:rPr>
        <w:t xml:space="preserve"> de </w:t>
      </w:r>
      <w:r w:rsidR="00DB69BD" w:rsidRPr="00287DFB">
        <w:rPr>
          <w:sz w:val="20"/>
          <w:szCs w:val="20"/>
          <w:lang w:val="es-AR"/>
        </w:rPr>
        <w:t>octubre</w:t>
      </w:r>
      <w:r w:rsidRPr="00287DFB">
        <w:rPr>
          <w:sz w:val="20"/>
          <w:szCs w:val="20"/>
          <w:lang w:val="es-AR"/>
        </w:rPr>
        <w:t xml:space="preserve"> de 2020 hasta el </w:t>
      </w:r>
      <w:r w:rsidR="00DB69BD" w:rsidRPr="00287DFB">
        <w:rPr>
          <w:sz w:val="20"/>
          <w:szCs w:val="20"/>
          <w:lang w:val="es-AR"/>
        </w:rPr>
        <w:t>8</w:t>
      </w:r>
      <w:r w:rsidRPr="00287DFB">
        <w:rPr>
          <w:sz w:val="20"/>
          <w:szCs w:val="20"/>
          <w:lang w:val="es-AR"/>
        </w:rPr>
        <w:t xml:space="preserve"> de </w:t>
      </w:r>
      <w:r w:rsidR="00DB69BD" w:rsidRPr="00287DFB">
        <w:rPr>
          <w:sz w:val="20"/>
          <w:szCs w:val="20"/>
          <w:lang w:val="es-AR"/>
        </w:rPr>
        <w:t>noviembre</w:t>
      </w:r>
      <w:r w:rsidRPr="00287DFB">
        <w:rPr>
          <w:sz w:val="20"/>
          <w:szCs w:val="20"/>
          <w:lang w:val="es-AR"/>
        </w:rPr>
        <w:t xml:space="preserve"> de 2020 la suspensión del curso de los plazos de los procedimientos administrativos dispuesto originalmente por el DNU Nº 298/2020 (y sus respectivas prórrogas: DNU Nº 327/20, DNU Nº 372/20, DNU Nº 410/20, DNU Nº 458/20, DNU Nº 494/20, DNU Nº 521/20, DNU Nº 577/20, DNU Nº 604/20, DNU Nº 642/20, DNU Nº 678/20, DNU Nº 715/20</w:t>
      </w:r>
      <w:r w:rsidR="00A43715" w:rsidRPr="00287DFB">
        <w:rPr>
          <w:sz w:val="20"/>
          <w:szCs w:val="20"/>
          <w:lang w:val="es-AR"/>
        </w:rPr>
        <w:t xml:space="preserve">, </w:t>
      </w:r>
      <w:r w:rsidRPr="00287DFB">
        <w:rPr>
          <w:sz w:val="20"/>
          <w:szCs w:val="20"/>
          <w:lang w:val="es-AR"/>
        </w:rPr>
        <w:t>DNU Nº 755/20</w:t>
      </w:r>
      <w:r w:rsidR="00A43715" w:rsidRPr="00287DFB">
        <w:rPr>
          <w:sz w:val="20"/>
          <w:szCs w:val="20"/>
          <w:lang w:val="es-AR"/>
        </w:rPr>
        <w:t xml:space="preserve"> y DNU Nº794/20</w:t>
      </w:r>
      <w:r w:rsidRPr="00287DFB">
        <w:rPr>
          <w:sz w:val="20"/>
          <w:szCs w:val="20"/>
          <w:lang w:val="es-AR"/>
        </w:rPr>
        <w:t>).</w:t>
      </w:r>
    </w:p>
    <w:p w14:paraId="4A35A88F" w14:textId="77777777" w:rsidR="00A72F89" w:rsidRPr="00287DFB" w:rsidRDefault="00A72F89" w:rsidP="00A014C0">
      <w:pPr>
        <w:pStyle w:val="Prrafodelista"/>
        <w:rPr>
          <w:sz w:val="20"/>
          <w:szCs w:val="20"/>
          <w:lang w:val="es-AR"/>
        </w:rPr>
      </w:pPr>
    </w:p>
    <w:p w14:paraId="079060BA" w14:textId="77777777" w:rsidR="00A72F89" w:rsidRPr="00287DFB" w:rsidRDefault="00A72F89"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sz w:val="20"/>
          <w:szCs w:val="20"/>
          <w:lang w:val="es-AR"/>
        </w:rPr>
        <w:t>Resolución General N° 863/2020 de la CNV</w:t>
      </w:r>
      <w:r w:rsidRPr="00287DFB">
        <w:rPr>
          <w:sz w:val="20"/>
          <w:szCs w:val="20"/>
          <w:lang w:val="es-AR"/>
        </w:rPr>
        <w:t>: mediante esta se resolución se extienden los plazos de presentación de los Estados Financieros de las entidades emisoras, los Fondos Comunes de Inversión Cerrados y los Fideicomisos Financieros que se encuentren en el régimen de oferta pública de valores negociables, así como los Estados Contables de los Fondos Comunes de Inversión Abiertos, de los Agentes y demás entidades inscriptas en el Registro Público a cargo de la CNV en línea con lo previsto por las Resoluciones Generales de la CNV N° 832, 834, 842, 845, 851 y 860.</w:t>
      </w:r>
    </w:p>
    <w:p w14:paraId="48DB6CD4" w14:textId="77777777" w:rsidR="00A43715" w:rsidRPr="00287DFB" w:rsidRDefault="00A43715" w:rsidP="00A014C0">
      <w:pPr>
        <w:pStyle w:val="Prrafodelista"/>
        <w:ind w:left="0"/>
        <w:rPr>
          <w:sz w:val="20"/>
          <w:szCs w:val="20"/>
          <w:lang w:val="es-AR"/>
        </w:rPr>
      </w:pPr>
    </w:p>
    <w:p w14:paraId="24EACFC4" w14:textId="77777777" w:rsidR="00A43715" w:rsidRPr="00287DFB" w:rsidRDefault="00A43715"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N°875/2020:</w:t>
      </w:r>
      <w:r w:rsidRPr="00287DFB">
        <w:rPr>
          <w:iCs/>
          <w:sz w:val="20"/>
          <w:szCs w:val="20"/>
          <w:lang w:val="es-AR"/>
        </w:rPr>
        <w:t xml:space="preserve"> </w:t>
      </w:r>
      <w:r w:rsidRPr="00287DFB">
        <w:rPr>
          <w:sz w:val="20"/>
          <w:szCs w:val="20"/>
          <w:lang w:val="es-AR"/>
        </w:rPr>
        <w:t>se prorroga desde el día 9 de noviembre hasta el día 29 de noviembre de 2020 inclusive, la vigencia del Decreto N° 297/20, que establece el “aislamiento social, preventivo y obligatorio”, prorrogado por los Decretos Nros. 325/20, 355/20, 408/20, 459/20, 493/20, 520/20, 576/20, 605/20, 641/20, 677/20, 714/20, 754/20, 792/20 y 814/20 exclusivamente para las personas que residan o se encuentren en los aglomerados urbanos y en los departamentos y partidos de las provincias argentinas que no cumplan positivamente los parámetros epidemiológicos y sanitarios establecidos en el decreto. Por medio del presente, el Poder Ejecutivo dispuso que el Área Metropolitana de Buenos Aires pase a la etapa de “Distanciamiento Social, Preventivo y Obligatorio” (DISPO), en la que disminuyen determinadas restricciones a la circulación. Asimismo, se prohíben en todos los casos los eventos sociales o familiares en espacios cerrados y en los domicilios de las personas, en todos los casos y cualquiera sea el número de concurrentes, salvo el grupo conviviente.</w:t>
      </w:r>
    </w:p>
    <w:p w14:paraId="5F31685E" w14:textId="77777777" w:rsidR="00DB69BD" w:rsidRPr="00287DFB" w:rsidRDefault="00DB69BD" w:rsidP="00A014C0">
      <w:pPr>
        <w:pStyle w:val="Prrafodelista"/>
        <w:rPr>
          <w:sz w:val="20"/>
          <w:szCs w:val="20"/>
          <w:lang w:val="es-AR"/>
        </w:rPr>
      </w:pPr>
    </w:p>
    <w:p w14:paraId="057DDA02" w14:textId="77777777" w:rsidR="00DB69BD" w:rsidRDefault="00DB69BD"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N°876/2020</w:t>
      </w:r>
      <w:r w:rsidRPr="00287DFB">
        <w:rPr>
          <w:sz w:val="20"/>
          <w:szCs w:val="20"/>
          <w:lang w:val="es-AR"/>
        </w:rPr>
        <w:t>: mediante el cual se decide prorrogar desde el 9 de noviembre de 2020 hasta el 29 de noviembre de 2020 la suspensión del curso de los plazos de los procedimientos administrativos dispuesto originalmente por el DNU Nº 298/2020 (y sus respectivas prórrogas: DNU Nº 327/20, DNU Nº 372/20, DNU Nº 410/20, DNU Nº 458/20, DNU Nº 494/20, DNU Nº 521/20, DNU Nº 577/20, DNU Nº 604/20, DNU Nº 642/20, DNU Nº 678/20, DNU Nº 715/20, DNU Nº 755/20, DNU Nº794/20 y DNU Nº876/20).</w:t>
      </w:r>
    </w:p>
    <w:p w14:paraId="48213BDE" w14:textId="77777777" w:rsidR="007B46E9" w:rsidRDefault="007B46E9" w:rsidP="00A014C0">
      <w:pPr>
        <w:pStyle w:val="Prrafodelista"/>
        <w:rPr>
          <w:sz w:val="20"/>
          <w:szCs w:val="20"/>
          <w:lang w:val="es-AR"/>
        </w:rPr>
      </w:pPr>
    </w:p>
    <w:p w14:paraId="3E0295E1" w14:textId="387EBF4D" w:rsidR="007B46E9" w:rsidRDefault="007B46E9" w:rsidP="005D7257">
      <w:pPr>
        <w:pStyle w:val="xmsonormal"/>
        <w:numPr>
          <w:ilvl w:val="0"/>
          <w:numId w:val="87"/>
        </w:numPr>
        <w:shd w:val="clear" w:color="auto" w:fill="FFFFFF"/>
        <w:spacing w:before="0" w:beforeAutospacing="0" w:after="0" w:afterAutospacing="0"/>
        <w:ind w:left="0" w:firstLine="0"/>
        <w:jc w:val="both"/>
        <w:rPr>
          <w:sz w:val="20"/>
          <w:szCs w:val="20"/>
          <w:lang w:val="es-AR"/>
        </w:rPr>
      </w:pPr>
      <w:r w:rsidRPr="00287DFB">
        <w:rPr>
          <w:i/>
          <w:iCs/>
          <w:sz w:val="20"/>
          <w:szCs w:val="20"/>
          <w:lang w:val="es-AR"/>
        </w:rPr>
        <w:t>Decreto de Necesidad y Urgencia N°</w:t>
      </w:r>
      <w:r>
        <w:rPr>
          <w:i/>
          <w:iCs/>
          <w:sz w:val="20"/>
          <w:szCs w:val="20"/>
          <w:lang w:val="es-AR"/>
        </w:rPr>
        <w:t>956</w:t>
      </w:r>
      <w:r w:rsidRPr="00287DFB">
        <w:rPr>
          <w:i/>
          <w:iCs/>
          <w:sz w:val="20"/>
          <w:szCs w:val="20"/>
          <w:lang w:val="es-AR"/>
        </w:rPr>
        <w:t>/2020:</w:t>
      </w:r>
      <w:r w:rsidRPr="00287DFB">
        <w:rPr>
          <w:iCs/>
          <w:sz w:val="20"/>
          <w:szCs w:val="20"/>
          <w:lang w:val="es-AR"/>
        </w:rPr>
        <w:t xml:space="preserve"> </w:t>
      </w:r>
      <w:r w:rsidRPr="00287DFB">
        <w:rPr>
          <w:sz w:val="20"/>
          <w:szCs w:val="20"/>
          <w:lang w:val="es-AR"/>
        </w:rPr>
        <w:t xml:space="preserve">se prorroga desde el día </w:t>
      </w:r>
      <w:r>
        <w:rPr>
          <w:sz w:val="20"/>
          <w:szCs w:val="20"/>
          <w:lang w:val="es-AR"/>
        </w:rPr>
        <w:t>30</w:t>
      </w:r>
      <w:r w:rsidRPr="00287DFB">
        <w:rPr>
          <w:sz w:val="20"/>
          <w:szCs w:val="20"/>
          <w:lang w:val="es-AR"/>
        </w:rPr>
        <w:t xml:space="preserve"> de noviembre hasta el día 2</w:t>
      </w:r>
      <w:r>
        <w:rPr>
          <w:sz w:val="20"/>
          <w:szCs w:val="20"/>
          <w:lang w:val="es-AR"/>
        </w:rPr>
        <w:t>0</w:t>
      </w:r>
      <w:r w:rsidRPr="00287DFB">
        <w:rPr>
          <w:sz w:val="20"/>
          <w:szCs w:val="20"/>
          <w:lang w:val="es-AR"/>
        </w:rPr>
        <w:t xml:space="preserve"> de </w:t>
      </w:r>
      <w:r>
        <w:rPr>
          <w:sz w:val="20"/>
          <w:szCs w:val="20"/>
          <w:lang w:val="es-AR"/>
        </w:rPr>
        <w:t>diciembre</w:t>
      </w:r>
      <w:r w:rsidRPr="00287DFB">
        <w:rPr>
          <w:sz w:val="20"/>
          <w:szCs w:val="20"/>
          <w:lang w:val="es-AR"/>
        </w:rPr>
        <w:t xml:space="preserve"> de 2020 inclusive, la vigencia del Decreto N° 297/20, que establece el “aislamiento social, preventivo y obligatorio”, prorrogado por los Decretos Nros. 325/20, 355/20, 408/20, 459/20, 493/20, 520/20, 576/20, 605/20, 641/20, 6</w:t>
      </w:r>
      <w:r>
        <w:rPr>
          <w:sz w:val="20"/>
          <w:szCs w:val="20"/>
          <w:lang w:val="es-AR"/>
        </w:rPr>
        <w:t xml:space="preserve">77/20, 714/20, 754/20, 792/20, </w:t>
      </w:r>
      <w:r w:rsidRPr="00287DFB">
        <w:rPr>
          <w:sz w:val="20"/>
          <w:szCs w:val="20"/>
          <w:lang w:val="es-AR"/>
        </w:rPr>
        <w:t>814/20</w:t>
      </w:r>
      <w:r>
        <w:rPr>
          <w:sz w:val="20"/>
          <w:szCs w:val="20"/>
          <w:lang w:val="es-AR"/>
        </w:rPr>
        <w:t xml:space="preserve"> y 875/2020,</w:t>
      </w:r>
      <w:r w:rsidRPr="00287DFB">
        <w:rPr>
          <w:sz w:val="20"/>
          <w:szCs w:val="20"/>
          <w:lang w:val="es-AR"/>
        </w:rPr>
        <w:t xml:space="preserve"> exclusivamente para las personas que residan o se encuentren en los aglomerados urbanos y en los departamentos y partidos de las provincias argentinas que no cumplan positivamente los parámetros epidemiológicos y sanitarios establecidos en el decreto. Por medio del presente, el Poder Ejecutivo dispuso que el Área Metropolitana de Buenos Aires pase a la etapa de “Distanciamiento Social, Preventivo y Obligatorio” (DISPO), en la que disminuyen determinadas restricciones a la circulación. Asimismo, se prohíben en todos los casos los eventos sociales o familiares en espacios cerrados y en los domicilios de las personas, en todos los casos y cualquiera sea el número de concurrentes, salvo el grupo conviviente.</w:t>
      </w:r>
    </w:p>
    <w:p w14:paraId="02DED89E" w14:textId="77777777" w:rsidR="00747890" w:rsidRDefault="00747890" w:rsidP="005D7257">
      <w:pPr>
        <w:pStyle w:val="Prrafodelista"/>
        <w:rPr>
          <w:sz w:val="20"/>
          <w:szCs w:val="20"/>
          <w:lang w:val="es-AR"/>
        </w:rPr>
      </w:pPr>
    </w:p>
    <w:p w14:paraId="652DAE6E" w14:textId="4E9E5DFB" w:rsidR="00747890" w:rsidRPr="005D7257" w:rsidRDefault="00747890" w:rsidP="005D7257">
      <w:pPr>
        <w:pStyle w:val="xmsonormal"/>
        <w:numPr>
          <w:ilvl w:val="0"/>
          <w:numId w:val="87"/>
        </w:numPr>
        <w:shd w:val="clear" w:color="auto" w:fill="FFFFFF"/>
        <w:spacing w:before="0" w:beforeAutospacing="0" w:after="0" w:afterAutospacing="0"/>
        <w:ind w:left="0" w:firstLine="0"/>
        <w:jc w:val="both"/>
        <w:rPr>
          <w:i/>
          <w:iCs/>
          <w:sz w:val="20"/>
          <w:szCs w:val="20"/>
          <w:lang w:val="es-MX"/>
        </w:rPr>
      </w:pPr>
      <w:r w:rsidRPr="005D7257">
        <w:rPr>
          <w:i/>
          <w:iCs/>
          <w:sz w:val="20"/>
          <w:szCs w:val="20"/>
          <w:lang w:val="es-AR"/>
        </w:rPr>
        <w:t xml:space="preserve">Decreto de Necesidad y Urgencia N°1033/2020: </w:t>
      </w:r>
      <w:r w:rsidRPr="005D7257">
        <w:rPr>
          <w:sz w:val="20"/>
          <w:szCs w:val="20"/>
          <w:lang w:val="es-AR"/>
        </w:rPr>
        <w:t>se prorroga desde el día 21 de diciembre de 2020 hasta el día 31 de enero de 2021 inclusive, la vigencia del Decreto N° 297/20, que establece el “aislamiento social, preventivo y obligatorio” (ASPO), prorrogado por los Decretos Nros. 325/20, 355/20, 408/20, 459/20, 493/20, 520/20, 576/20, 605/20, 641/20, 677/20, 714/20, 754/20, 792/20, 814/20, 875/2020, y 956/20. No obstante, a la fecha del presente decreto, ningún aglomerado urbano del país se encontraba en ASPO. Así, la totalidad del país se mantiene en la etapa de “Distanciamiento Social, Preventivo y Obligatorio” (DISPO), en la que disminuyen determinadas restricciones a la circulación.</w:t>
      </w:r>
      <w:r w:rsidRPr="005D7257">
        <w:rPr>
          <w:i/>
          <w:iCs/>
          <w:sz w:val="20"/>
          <w:szCs w:val="20"/>
          <w:lang w:val="es-AR"/>
        </w:rPr>
        <w:t xml:space="preserve"> </w:t>
      </w:r>
    </w:p>
    <w:p w14:paraId="2489B038" w14:textId="77777777" w:rsidR="00747890" w:rsidRPr="005D7257" w:rsidRDefault="00747890" w:rsidP="005D7257">
      <w:pPr>
        <w:pStyle w:val="xmsonormal"/>
        <w:shd w:val="clear" w:color="auto" w:fill="FFFFFF"/>
        <w:spacing w:before="0" w:beforeAutospacing="0" w:after="0" w:afterAutospacing="0"/>
        <w:ind w:left="426"/>
        <w:jc w:val="both"/>
        <w:rPr>
          <w:i/>
          <w:iCs/>
          <w:sz w:val="20"/>
          <w:szCs w:val="20"/>
          <w:lang w:val="es-MX"/>
        </w:rPr>
      </w:pPr>
    </w:p>
    <w:p w14:paraId="513A0A4B" w14:textId="77777777" w:rsidR="00747890" w:rsidRPr="005D7257" w:rsidRDefault="00747890" w:rsidP="005D7257">
      <w:pPr>
        <w:pStyle w:val="xmsonormal"/>
        <w:numPr>
          <w:ilvl w:val="0"/>
          <w:numId w:val="87"/>
        </w:numPr>
        <w:shd w:val="clear" w:color="auto" w:fill="FFFFFF"/>
        <w:spacing w:before="0" w:beforeAutospacing="0" w:after="0" w:afterAutospacing="0"/>
        <w:ind w:left="0" w:firstLine="0"/>
        <w:jc w:val="both"/>
        <w:rPr>
          <w:i/>
          <w:iCs/>
          <w:sz w:val="20"/>
          <w:szCs w:val="20"/>
          <w:lang w:val="es-MX"/>
        </w:rPr>
      </w:pPr>
      <w:r w:rsidRPr="005D7257">
        <w:rPr>
          <w:i/>
          <w:iCs/>
          <w:sz w:val="20"/>
          <w:szCs w:val="20"/>
          <w:lang w:val="es-AR"/>
        </w:rPr>
        <w:t xml:space="preserve">Resolución General N° 877/2020 de la CNV: </w:t>
      </w:r>
      <w:r w:rsidRPr="005D7257">
        <w:rPr>
          <w:sz w:val="20"/>
          <w:szCs w:val="20"/>
          <w:lang w:val="es-AR"/>
        </w:rPr>
        <w:t>mediante esta se resolución se extienden los plazos de presentación de los Estados Financieros de las entidades emisoras, los Fondos Comunes de Inversión Cerrados y los Fideicomisos Financieros que se encuentren en el régimen de oferta pública de valores negociables, así como los Estados Contables de los Fondos Comunes de Inversión Abiertos, de los Agentes y demás entidades inscriptas en el Registro Público a cargo de la CNV en línea con lo previsto por las Resoluciones Generales de la CNV N° 832, 834, 842, 845, 851, 860, 863 y 874.</w:t>
      </w:r>
    </w:p>
    <w:p w14:paraId="717DD199" w14:textId="77777777" w:rsidR="00747890" w:rsidRPr="00287DFB" w:rsidRDefault="00747890" w:rsidP="005D7257">
      <w:pPr>
        <w:pStyle w:val="xmsonormal"/>
        <w:shd w:val="clear" w:color="auto" w:fill="FFFFFF"/>
        <w:spacing w:before="0" w:beforeAutospacing="0" w:after="0" w:afterAutospacing="0"/>
        <w:ind w:left="426"/>
        <w:jc w:val="both"/>
        <w:rPr>
          <w:sz w:val="20"/>
          <w:szCs w:val="20"/>
          <w:lang w:val="es-AR"/>
        </w:rPr>
      </w:pPr>
    </w:p>
    <w:p w14:paraId="043CB79A" w14:textId="77777777" w:rsidR="00555058" w:rsidRPr="00287DFB" w:rsidRDefault="00555058" w:rsidP="00E90C16">
      <w:pPr>
        <w:pStyle w:val="Prrafodelista"/>
        <w:rPr>
          <w:sz w:val="20"/>
          <w:szCs w:val="20"/>
          <w:lang w:val="es-AR"/>
        </w:rPr>
      </w:pPr>
    </w:p>
    <w:p w14:paraId="285C40C6" w14:textId="77777777" w:rsidR="00EC3F5A" w:rsidRPr="00287DFB" w:rsidRDefault="00EC3F5A" w:rsidP="00B4799F">
      <w:pPr>
        <w:pStyle w:val="Prrafodelista"/>
        <w:spacing w:line="0" w:lineRule="atLeast"/>
        <w:ind w:left="0"/>
        <w:contextualSpacing w:val="0"/>
        <w:jc w:val="both"/>
        <w:rPr>
          <w:rFonts w:eastAsia="Times New Roman"/>
          <w:color w:val="auto"/>
          <w:sz w:val="20"/>
          <w:szCs w:val="20"/>
          <w:bdr w:val="none" w:sz="0" w:space="0" w:color="auto" w:frame="1"/>
          <w:lang w:val="es-AR"/>
        </w:rPr>
      </w:pPr>
    </w:p>
    <w:p w14:paraId="762DBDC0" w14:textId="77777777" w:rsidR="0009183E" w:rsidRPr="00287DFB" w:rsidRDefault="00FA3183" w:rsidP="00B4799F">
      <w:pPr>
        <w:pStyle w:val="Prrafodelista"/>
        <w:spacing w:line="0" w:lineRule="atLeast"/>
        <w:ind w:left="0"/>
        <w:contextualSpacing w:val="0"/>
        <w:jc w:val="both"/>
        <w:rPr>
          <w:rFonts w:eastAsia="Times New Roman"/>
          <w:color w:val="auto"/>
          <w:sz w:val="20"/>
          <w:szCs w:val="20"/>
          <w:bdr w:val="none" w:sz="0" w:space="0" w:color="auto" w:frame="1"/>
          <w:lang w:val="es-AR"/>
        </w:rPr>
      </w:pPr>
      <w:r w:rsidRPr="00287DFB">
        <w:rPr>
          <w:sz w:val="20"/>
          <w:szCs w:val="20"/>
          <w:lang w:val="es-AR"/>
        </w:rPr>
        <w:t xml:space="preserve">Asimismo, </w:t>
      </w:r>
      <w:r w:rsidRPr="00287DFB">
        <w:rPr>
          <w:sz w:val="20"/>
          <w:szCs w:val="20"/>
        </w:rPr>
        <w:t xml:space="preserve">el BCRA, con motivo de la pandemia del nuevo coronavirus COVID-19 ha dictado, entre otras, las siguientes </w:t>
      </w:r>
      <w:r w:rsidRPr="00287DFB">
        <w:rPr>
          <w:sz w:val="20"/>
          <w:szCs w:val="20"/>
          <w:lang w:val="es-AR"/>
        </w:rPr>
        <w:t>comunicaciones</w:t>
      </w:r>
      <w:r w:rsidRPr="00287DFB">
        <w:rPr>
          <w:sz w:val="20"/>
          <w:szCs w:val="20"/>
        </w:rPr>
        <w:t>:</w:t>
      </w:r>
    </w:p>
    <w:p w14:paraId="53D55613" w14:textId="77777777" w:rsidR="0009183E" w:rsidRPr="00287DFB" w:rsidRDefault="0009183E" w:rsidP="0009183E">
      <w:pPr>
        <w:pStyle w:val="xmsonormal"/>
        <w:shd w:val="clear" w:color="auto" w:fill="FFFFFF"/>
        <w:spacing w:before="0" w:beforeAutospacing="0" w:after="0" w:afterAutospacing="0"/>
        <w:ind w:firstLine="426"/>
        <w:jc w:val="both"/>
        <w:rPr>
          <w:sz w:val="20"/>
          <w:szCs w:val="20"/>
          <w:bdr w:val="none" w:sz="0" w:space="0" w:color="auto" w:frame="1"/>
          <w:lang w:val="es-AR"/>
        </w:rPr>
      </w:pPr>
    </w:p>
    <w:p w14:paraId="3A540353" w14:textId="77777777" w:rsidR="0009183E" w:rsidRPr="00287DFB" w:rsidRDefault="0009183E" w:rsidP="005D7257">
      <w:pPr>
        <w:rPr>
          <w:b/>
          <w:sz w:val="20"/>
        </w:rPr>
      </w:pPr>
    </w:p>
    <w:p w14:paraId="44105A9F" w14:textId="77777777" w:rsidR="000A70B1" w:rsidRPr="00287DFB" w:rsidRDefault="000A70B1" w:rsidP="005D7257">
      <w:pPr>
        <w:pStyle w:val="Prrafodelista"/>
        <w:numPr>
          <w:ilvl w:val="0"/>
          <w:numId w:val="112"/>
        </w:numPr>
        <w:shd w:val="clear" w:color="auto" w:fill="FFFFFF"/>
        <w:spacing w:line="240" w:lineRule="atLeast"/>
        <w:ind w:left="0" w:firstLine="0"/>
        <w:contextualSpacing w:val="0"/>
        <w:jc w:val="both"/>
        <w:rPr>
          <w:rFonts w:eastAsia="Times New Roman"/>
          <w:i/>
          <w:iCs/>
          <w:vanish/>
          <w:color w:val="auto"/>
          <w:sz w:val="20"/>
          <w:szCs w:val="20"/>
          <w:lang w:val="es-AR"/>
        </w:rPr>
      </w:pPr>
    </w:p>
    <w:p w14:paraId="42716CF0" w14:textId="77777777" w:rsidR="000A70B1" w:rsidRPr="00287DFB" w:rsidRDefault="000A70B1" w:rsidP="005D7257">
      <w:pPr>
        <w:pStyle w:val="Prrafodelista"/>
        <w:shd w:val="clear" w:color="auto" w:fill="FFFFFF"/>
        <w:spacing w:line="240" w:lineRule="atLeast"/>
        <w:ind w:left="0"/>
        <w:contextualSpacing w:val="0"/>
        <w:jc w:val="both"/>
        <w:rPr>
          <w:rFonts w:eastAsia="Times New Roman"/>
          <w:i/>
          <w:iCs/>
          <w:vanish/>
          <w:color w:val="auto"/>
          <w:sz w:val="20"/>
          <w:szCs w:val="20"/>
          <w:lang w:val="es-AR"/>
        </w:rPr>
      </w:pPr>
    </w:p>
    <w:p w14:paraId="146D119A" w14:textId="77777777" w:rsidR="00160BEB" w:rsidRPr="00160BEB" w:rsidRDefault="0009183E" w:rsidP="005D7257">
      <w:pPr>
        <w:numPr>
          <w:ilvl w:val="3"/>
          <w:numId w:val="80"/>
        </w:numPr>
        <w:shd w:val="clear" w:color="auto" w:fill="FFFFFF"/>
        <w:tabs>
          <w:tab w:val="clear" w:pos="2880"/>
        </w:tabs>
        <w:spacing w:line="240" w:lineRule="atLeast"/>
        <w:ind w:left="0" w:firstLine="0"/>
        <w:jc w:val="both"/>
        <w:rPr>
          <w:sz w:val="20"/>
        </w:rPr>
      </w:pPr>
      <w:r w:rsidRPr="00287DFB">
        <w:rPr>
          <w:i/>
          <w:iCs/>
          <w:sz w:val="20"/>
          <w:szCs w:val="20"/>
        </w:rPr>
        <w:t>Comunicación “A” 6937</w:t>
      </w:r>
      <w:r w:rsidRPr="00287DFB">
        <w:rPr>
          <w:sz w:val="20"/>
          <w:szCs w:val="20"/>
        </w:rPr>
        <w:t xml:space="preserve"> </w:t>
      </w:r>
      <w:r w:rsidRPr="00287DFB">
        <w:rPr>
          <w:i/>
          <w:iCs/>
          <w:sz w:val="20"/>
          <w:szCs w:val="20"/>
        </w:rPr>
        <w:t>del BCRA</w:t>
      </w:r>
      <w:r w:rsidRPr="00287DFB">
        <w:rPr>
          <w:sz w:val="20"/>
          <w:szCs w:val="20"/>
        </w:rPr>
        <w:t xml:space="preserve">: con fecha 30 de marzo del 2020 el BCRA dispuso que las tenencias de Letras de Liquidez del BCRA (“LELIQ”) que excedan a las admitidas para la integración de la exigencia de efectivo mínimo en Pesos no podrán superar el equivalente al 90 % de esas tenencias excedentes registradas al 19 de marzo de 2020. A su vez, dispuso, a partir del 20.03.2020, una disminución de la exigencia en promedio en Pesos de efectivo mínimo por un importe equivalente al 40 % de la suma de las financiaciones en Pesos a MiPyMEs, acordadas a una tasa de interés nominal anual de hasta el 24%, debiendo destinarse al menos el 50 % del monto de esas financiaciones a líneas de capital de trabajo, como por ejemplo pagos de sueldos y cobertura de cheques diferidos. Dicha comunicación fue modificada por la Comunicación “A” 6946, por medio de la cual se dispuso que el monto de financiaciones a las MiPyME a considerar corresponderá al incremento registrado entre el saldo promedio mensual de las financiaciones comprendidas del periodo y el de dichas financiaciones al 19.3.2020. Cuando esas financiaciones se hayan destinado al pago de sueldos ­y la entidad financiera sea agente de pago de esos haberes­ se computarán al 130 %. </w:t>
      </w:r>
    </w:p>
    <w:p w14:paraId="3748EF54" w14:textId="77777777" w:rsidR="00160BEB" w:rsidRPr="00160BEB" w:rsidRDefault="00160BEB" w:rsidP="005D7257">
      <w:pPr>
        <w:shd w:val="clear" w:color="auto" w:fill="FFFFFF"/>
        <w:spacing w:line="240" w:lineRule="atLeast"/>
        <w:jc w:val="both"/>
        <w:rPr>
          <w:sz w:val="20"/>
        </w:rPr>
      </w:pPr>
    </w:p>
    <w:p w14:paraId="04122DB4" w14:textId="77777777" w:rsidR="00160BEB" w:rsidRPr="00A81ADF"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6946 (conforme fuera modificada) del BCRA</w:t>
      </w:r>
      <w:r w:rsidRPr="00747890">
        <w:rPr>
          <w:b/>
          <w:sz w:val="20"/>
        </w:rPr>
        <w:t>:</w:t>
      </w:r>
      <w:r w:rsidRPr="00747890">
        <w:rPr>
          <w:sz w:val="20"/>
        </w:rPr>
        <w:t xml:space="preserve"> Asimismo, la Comunicación “A” 6946 estableció que la reducción en las previsiones y/o aumento en la responsabilidad patrimonial computable que resulten de la aplicación en lo que se encuentra establecido en esa Comunicación y en la “A” 6938, deberán detraerse de los cómputos previstos en las secciones 2 (determinación del resultado distribuible) y 3 (verificación de liquidez y solvencia) de las normas sobre “Distribución de resultados”, a los efectos de determinar el resultado distribuible. Sin embargo, por medio de la Comunicación “A” 7035 del 4 de junio de 2020 se dispuso que, a los efectos de la determinación del resultado distribuible, se deberá detraer de los cómputos previstos en las Secciones 2 y 3 ya mencionadas, el aumento en la responsabilidad patrimonial computable (RPC) que resulte de la aplicación del punto 11.4. de las normas sobre “Capitales mínimos de las entidades financieras” y las menores previsiones y mayor RPC que resulten de los tratamientos establecidos en la Comunicación “A” 6946 (y m</w:t>
      </w:r>
      <w:r w:rsidRPr="00C0116B">
        <w:rPr>
          <w:sz w:val="20"/>
        </w:rPr>
        <w:t>odificatorias) para financiaciones a MiPyME destinadas al pago de sueldos y en el punto 13. de la Comunicación “A” 6938 –que postergó hasta el 1.1.21, para las entidades financieras del Grupo “B”, la aplicación del punto 5.5 de la NIIF 9–.</w:t>
      </w:r>
    </w:p>
    <w:p w14:paraId="4870111B" w14:textId="2C884DBC" w:rsidR="00160BEB" w:rsidRPr="00747890" w:rsidRDefault="00160BEB" w:rsidP="005D7257">
      <w:pPr>
        <w:shd w:val="clear" w:color="auto" w:fill="FFFFFF"/>
        <w:spacing w:line="240" w:lineRule="atLeast"/>
        <w:jc w:val="both"/>
        <w:rPr>
          <w:sz w:val="20"/>
        </w:rPr>
      </w:pPr>
    </w:p>
    <w:p w14:paraId="0E4D13ED" w14:textId="77777777" w:rsidR="00160BEB" w:rsidRPr="009903AF"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6964 (conforme fuera modificada) del BCRA</w:t>
      </w:r>
      <w:r w:rsidRPr="00747890">
        <w:rPr>
          <w:sz w:val="20"/>
        </w:rPr>
        <w:t>: con fecha 10 de abril el BCRA emitió la Comunicación “A” 6964 mediante la cual se dispone que, respecto de las financiaciones de entidades financieras bajo el régimen de tarjeta de crédito, los sa</w:t>
      </w:r>
      <w:r w:rsidRPr="00C0116B">
        <w:rPr>
          <w:sz w:val="20"/>
        </w:rPr>
        <w:t>ldos impagos correspondientes a vencimientos de financiaciones de tarjeta de créditos que operen a partir del 13.04.2020 y hasta el 30.04.2020 deberán ser automáticamente refinanciados como mínimo a un año de plazo con tres meses de gracia en nueve cuotas mensuales, iguales y c</w:t>
      </w:r>
      <w:r w:rsidRPr="00A81ADF">
        <w:rPr>
          <w:sz w:val="20"/>
        </w:rPr>
        <w:t>onsecutivas, pudiendo solamente devengar interés compensatorio, y ningún otro recargo. Tales saldos refinanciados podrán ser precancelados, total o parcialmente, en cualquier momento y sin costo –excepto el interés compensatorio devengado hasta la precance</w:t>
      </w:r>
      <w:r w:rsidRPr="00A014C0">
        <w:rPr>
          <w:sz w:val="20"/>
        </w:rPr>
        <w:t>lación– cuando el cliente lo requiera. La tasa de interés aplicable a las deudas de tarjeta de crédito se establece en 43%. La presente medida fue posteriormente ampliada por la Comunicación “A” 7025.</w:t>
      </w:r>
    </w:p>
    <w:p w14:paraId="3E0219C7" w14:textId="77777777" w:rsidR="00160BEB" w:rsidRPr="005D7257" w:rsidRDefault="00160BEB" w:rsidP="005D7257">
      <w:pPr>
        <w:pStyle w:val="Prrafodelista"/>
        <w:ind w:left="0"/>
        <w:rPr>
          <w:i/>
          <w:sz w:val="20"/>
        </w:rPr>
      </w:pPr>
    </w:p>
    <w:p w14:paraId="71A3C759" w14:textId="77777777" w:rsidR="00160BEB" w:rsidRPr="00A014C0"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“A”6981, “A”6982 del BCRA:</w:t>
      </w:r>
      <w:r w:rsidRPr="00747890">
        <w:rPr>
          <w:sz w:val="20"/>
        </w:rPr>
        <w:t xml:space="preserve"> con fecha 16 de abril de 2020, el BCRA dispuso que, las entidades financieras, sólo podrán acordar y desembolsar nuevas financiaciones en pesos al conjunto de clientes alcanzados por la definición de “Grandes empresas exportadoras”, salvo que previ</w:t>
      </w:r>
      <w:r w:rsidRPr="00C0116B">
        <w:rPr>
          <w:sz w:val="20"/>
        </w:rPr>
        <w:t>a conformidad del BCRA</w:t>
      </w:r>
      <w:r w:rsidRPr="00A81ADF">
        <w:rPr>
          <w:sz w:val="20"/>
        </w:rPr>
        <w:t xml:space="preserve"> se les habilite a otorgar financiaciones en moneda extranjera. Por último, a través de la Comunicación “A”6982, el BCRA dispuso ciertas modificaciones a la Comunicación “A”6958, respectivas a las modalidades de turnos para atención al cliente.</w:t>
      </w:r>
    </w:p>
    <w:p w14:paraId="33239C4A" w14:textId="77777777" w:rsidR="00160BEB" w:rsidRPr="005D7257" w:rsidRDefault="00160BEB" w:rsidP="005D7257">
      <w:pPr>
        <w:pStyle w:val="Prrafodelista"/>
        <w:ind w:left="0"/>
        <w:rPr>
          <w:i/>
          <w:sz w:val="20"/>
        </w:rPr>
      </w:pPr>
    </w:p>
    <w:p w14:paraId="782F9F91" w14:textId="77777777" w:rsidR="00160BEB" w:rsidRPr="00CB1D39"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“A”6993 del BCRA</w:t>
      </w:r>
      <w:r w:rsidRPr="00747890">
        <w:rPr>
          <w:sz w:val="20"/>
        </w:rPr>
        <w:t>: con fecha 24 de abril de 2020, el BCRA dispuso que las entidades financieras deberán otorgar las financiaciones en pesos “Crédito a Tasa Cero” a todos los clientes que las soliciten. A los fines de verificar quién</w:t>
      </w:r>
      <w:r w:rsidRPr="00C0116B">
        <w:rPr>
          <w:sz w:val="20"/>
        </w:rPr>
        <w:t>es son elegibles, por hasta qué monto y en qué entidad, las entidades sólo deberán consultar el listado de beneficiarios que dé a conocer la AFIP. En este sentido, dispuso, a su vez, que la exigencia de efectivo mínimo se reducirá por un importe equivalente al 60 % de la suma d</w:t>
      </w:r>
      <w:r w:rsidRPr="00A81ADF">
        <w:rPr>
          <w:sz w:val="20"/>
        </w:rPr>
        <w:t xml:space="preserve">e los “Créditos a Tasa Cero”. Por último, estableció que las personas que accedan a “Créditos a Tasa Cero”, no podrán, hasta su total cancelación: (i) acceder al mercado de cambios para realizar operaciones correspondientes a formación de activos externos </w:t>
      </w:r>
      <w:r w:rsidRPr="00A014C0">
        <w:rPr>
          <w:sz w:val="20"/>
        </w:rPr>
        <w:t>de residentes, remisión de ayuda familiar y derivados, para lo cual, cada vez que se requiera una de las operaciones antedichas, las entidades financieras deberán exigir una declaración jurada en la cual conste que no es beneficiario del “Crédito a Tasa Ce</w:t>
      </w:r>
      <w:r w:rsidRPr="009903AF">
        <w:rPr>
          <w:sz w:val="20"/>
        </w:rPr>
        <w:t>ro”; y (ii) vender títulos valores contra liquidación en moneda extranjera. Esta disposición se vio modificada por la Comunicación “A” 7030.</w:t>
      </w:r>
    </w:p>
    <w:p w14:paraId="560971F7" w14:textId="77777777" w:rsidR="00160BEB" w:rsidRPr="00CB1D39" w:rsidRDefault="00160BEB" w:rsidP="005D7257">
      <w:pPr>
        <w:shd w:val="clear" w:color="auto" w:fill="FFFFFF"/>
        <w:spacing w:line="240" w:lineRule="atLeast"/>
        <w:jc w:val="both"/>
        <w:rPr>
          <w:sz w:val="20"/>
        </w:rPr>
      </w:pPr>
    </w:p>
    <w:p w14:paraId="4365E6F9" w14:textId="77777777" w:rsidR="00160BEB" w:rsidRPr="002C63C0" w:rsidRDefault="0009183E" w:rsidP="005D7257">
      <w:pPr>
        <w:numPr>
          <w:ilvl w:val="3"/>
          <w:numId w:val="80"/>
        </w:numPr>
        <w:shd w:val="clear" w:color="auto" w:fill="FFFFFF"/>
        <w:tabs>
          <w:tab w:val="clear" w:pos="2880"/>
        </w:tabs>
        <w:spacing w:line="240" w:lineRule="atLeast"/>
        <w:ind w:left="0" w:firstLine="0"/>
        <w:jc w:val="both"/>
        <w:rPr>
          <w:sz w:val="20"/>
        </w:rPr>
      </w:pPr>
      <w:r w:rsidRPr="00CB1D39">
        <w:rPr>
          <w:i/>
          <w:sz w:val="20"/>
        </w:rPr>
        <w:t>Comunicación “A”6998 y “A”6999 del BCRA</w:t>
      </w:r>
      <w:r w:rsidRPr="00CB1D39">
        <w:rPr>
          <w:sz w:val="20"/>
        </w:rPr>
        <w:t>: con fecha 30 de abril de 2020, el BCRA estableció que, a efecto</w:t>
      </w:r>
      <w:r w:rsidRPr="002C63C0">
        <w:rPr>
          <w:sz w:val="20"/>
        </w:rPr>
        <w:t>s de determinar el monto de financiaciones a las MiPyME a considerar, previsto las normas sobre “Operaciones al contado a liquidar y a término, pases, cauciones, otros derivados y con fondos comunes de inversión” para el mes de mayo de 2020, corresponderá considerar el incremento registrado entre el saldo promedio registrado entre los días 13.04.2020 y 30.04.2020 o el saldo a esta última fecha, el mayor de ambos, de las financiaciones comprendidas y el de dichas financiaciones al 19.03.2020. Mientras que, la Comunicación “A” 6999, el BCRA anuló el permiso de venta de Dólares con el que contaban los distintos Agentes de Liquidación y Compensación y otros tipos de operadores, exceptuando a las entidades financieras y a las agencias de cambio.</w:t>
      </w:r>
    </w:p>
    <w:p w14:paraId="375ABAEB" w14:textId="77777777" w:rsidR="00160BEB" w:rsidRPr="005D7257" w:rsidRDefault="00160BEB" w:rsidP="005D7257">
      <w:pPr>
        <w:pStyle w:val="Prrafodelista"/>
        <w:ind w:left="0"/>
        <w:rPr>
          <w:i/>
          <w:sz w:val="20"/>
        </w:rPr>
      </w:pPr>
    </w:p>
    <w:p w14:paraId="2EC1A8C2" w14:textId="77777777" w:rsidR="00160BEB" w:rsidRPr="00CB1D39"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7006 del BCRA:</w:t>
      </w:r>
      <w:r w:rsidRPr="00747890">
        <w:rPr>
          <w:sz w:val="20"/>
        </w:rPr>
        <w:t xml:space="preserve"> con fecha 8 de mayo de 2020, el BCRA dispuso que a partir del 11.5.20 (i) las entidades financieras deberán reducir su posición de LELIQ que excedan las admitidas para la integración de los requisitos de efectivo mínimo en un 1%</w:t>
      </w:r>
      <w:r w:rsidRPr="00C0116B">
        <w:rPr>
          <w:sz w:val="20"/>
        </w:rPr>
        <w:t xml:space="preserve"> adicional a la posición excedente al 19.3.20; (ii) se reducirán las exigencias de efectivo mínimo por un importe equivalente al 40% de las financiaciones en Pesos a MiPyME siempre que cuenten con una tasa nominal anual de interés de hasta 24%, entre otros requisitos. Se ac</w:t>
      </w:r>
      <w:r w:rsidRPr="00A81ADF">
        <w:rPr>
          <w:sz w:val="20"/>
        </w:rPr>
        <w:t>lara que las financiaciones que se incluyen en esta reducción no podrán computarse junto a las disminuciones ya previstas en las normas de efectivo mínimo. Asimismo, establece (a) que las entidades deberán financiar a las MiPyME que no se encuentren inform</w:t>
      </w:r>
      <w:r w:rsidRPr="00A014C0">
        <w:rPr>
          <w:sz w:val="20"/>
        </w:rPr>
        <w:t>adas en la Central de Deudores del</w:t>
      </w:r>
      <w:r w:rsidRPr="009903AF">
        <w:rPr>
          <w:sz w:val="20"/>
        </w:rPr>
        <w:t xml:space="preserve"> Sistema Financiera a una tasa de interés nominal anual de hasta 24% si cuentan con una garantía del FOGAR; (b) un cronograma de reducción de la posición neta excedente en títulos conforme el punto 8.2.2. de las</w:t>
      </w:r>
      <w:r w:rsidRPr="00CB1D39">
        <w:rPr>
          <w:sz w:val="20"/>
        </w:rPr>
        <w:t xml:space="preserve"> normas de “Operaciones al Contado Liquidar y a término, pases, cauciones, otros derivados y con fondos comunes de inversión” el que deberá implementarse a partir del 1.7.20. </w:t>
      </w:r>
    </w:p>
    <w:p w14:paraId="5673D6B8" w14:textId="77777777" w:rsidR="00160BEB" w:rsidRPr="00CB1D39" w:rsidRDefault="00160BEB" w:rsidP="005D7257">
      <w:pPr>
        <w:shd w:val="clear" w:color="auto" w:fill="FFFFFF"/>
        <w:spacing w:line="240" w:lineRule="atLeast"/>
        <w:jc w:val="both"/>
        <w:rPr>
          <w:sz w:val="20"/>
        </w:rPr>
      </w:pPr>
    </w:p>
    <w:p w14:paraId="35012C2F" w14:textId="77777777" w:rsidR="00160BEB" w:rsidRPr="002C63C0" w:rsidRDefault="0009183E" w:rsidP="005D7257">
      <w:pPr>
        <w:numPr>
          <w:ilvl w:val="3"/>
          <w:numId w:val="80"/>
        </w:numPr>
        <w:shd w:val="clear" w:color="auto" w:fill="FFFFFF"/>
        <w:tabs>
          <w:tab w:val="clear" w:pos="2880"/>
        </w:tabs>
        <w:spacing w:line="240" w:lineRule="atLeast"/>
        <w:ind w:left="0" w:firstLine="0"/>
        <w:jc w:val="both"/>
        <w:rPr>
          <w:sz w:val="20"/>
        </w:rPr>
      </w:pPr>
      <w:r w:rsidRPr="002C63C0">
        <w:rPr>
          <w:i/>
          <w:sz w:val="20"/>
        </w:rPr>
        <w:t>Comunicaciones “A” 7027 y 7029 del BCRA:</w:t>
      </w:r>
      <w:r w:rsidRPr="002C63C0">
        <w:rPr>
          <w:sz w:val="20"/>
        </w:rPr>
        <w:t xml:space="preserve"> Por medio de las Comunicaciones “A” 7027 y 7029, el BCRA adoptó ciertas medidas que regulan los depósitos e inversiones a plazo. Por medio de la Comunicación “A” 7027, se dispuso que, para las imposiciones que las entidades financieras comprendidas en el Grupo “A” y sucursales o subsidiarias de bancos del exterior calificados como sistémicamente importantes no incluidas en ese grupo capten a partir del 1.06.2020, la tasa mínima prevista en las normas sobre </w:t>
      </w:r>
      <w:r w:rsidRPr="002C63C0">
        <w:rPr>
          <w:i/>
          <w:sz w:val="20"/>
        </w:rPr>
        <w:t>“Depósitos e inversiones a plazo</w:t>
      </w:r>
      <w:r w:rsidRPr="002C63C0">
        <w:rPr>
          <w:sz w:val="20"/>
        </w:rPr>
        <w:t>” no podrá ser inferior a la que difundirá cada viernes el BCRA. Asimismo, se dispuso ampliar, desde el 1.06.2020 y para las entidades financieras que capten imposiciones conforme lo establecido anteriormente, la posición neta excedente admitida de LELIQ establecida en las normas sobre “</w:t>
      </w:r>
      <w:r w:rsidRPr="002C63C0">
        <w:rPr>
          <w:i/>
          <w:sz w:val="20"/>
        </w:rPr>
        <w:t>Operaciones al contado a liquidar y a término, pases, cauciones, otros derivados y con fondos comunes de inversión</w:t>
      </w:r>
      <w:r w:rsidRPr="002C63C0">
        <w:rPr>
          <w:sz w:val="20"/>
        </w:rPr>
        <w:t>” en el importe equivalente al 18 % de los depósitos e inversiones a plazo captados del sector privado no financiero en pesos, medido en promedio mensual de saldos diarios del mes anterior. Por medio de la Comunicación “A” 7029, el BCRA incluye a las inversiones a plazo con retribución variable con rendimiento determinado en función de la variación de la cotización del Dólar Estadounidense dentro de esta restricción. Asimismo, en modificatoria a lo previamente establecido en el “</w:t>
      </w:r>
      <w:r w:rsidRPr="002C63C0">
        <w:rPr>
          <w:i/>
          <w:sz w:val="20"/>
        </w:rPr>
        <w:t>Texto Ordenado de Depósitos e Inversiones a Plazo</w:t>
      </w:r>
      <w:r w:rsidRPr="002C63C0">
        <w:rPr>
          <w:sz w:val="20"/>
        </w:rPr>
        <w:t>”, se dispuso que no será requerida la cobertura de riesgo aplicable en las inversiones a plazo con retribución variable en función del dólar estadounidense. Por último, se dejó sin efecto la disposición de la norma de “</w:t>
      </w:r>
      <w:r w:rsidRPr="002C63C0">
        <w:rPr>
          <w:i/>
          <w:sz w:val="20"/>
        </w:rPr>
        <w:t>Posición global neta de moneda extranjera</w:t>
      </w:r>
      <w:r w:rsidRPr="002C63C0">
        <w:rPr>
          <w:sz w:val="20"/>
        </w:rPr>
        <w:t>” que excluía del término a los contratos de préstamo en pesos con retribución variable basada en la variación de la cotización del dólar estadounidense no cubiertos con las inversiones a plazo con retribución variable en función del dólar estadounidense.</w:t>
      </w:r>
    </w:p>
    <w:p w14:paraId="0908CAAA" w14:textId="77777777" w:rsidR="00160BEB" w:rsidRPr="00160BEB" w:rsidRDefault="00160BEB" w:rsidP="005D7257">
      <w:pPr>
        <w:shd w:val="clear" w:color="auto" w:fill="FFFFFF"/>
        <w:spacing w:line="240" w:lineRule="atLeast"/>
        <w:jc w:val="both"/>
        <w:rPr>
          <w:sz w:val="20"/>
        </w:rPr>
      </w:pPr>
    </w:p>
    <w:p w14:paraId="31538917" w14:textId="77777777" w:rsidR="00160BEB" w:rsidRPr="005D7257"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7028</w:t>
      </w:r>
      <w:r w:rsidRPr="00747890">
        <w:rPr>
          <w:sz w:val="20"/>
        </w:rPr>
        <w:t>: Por medio de la presente comunicación (conforme fuera posteriormente ampliada y/o modificada por la Comunicaci</w:t>
      </w:r>
      <w:r w:rsidRPr="00C0116B">
        <w:rPr>
          <w:sz w:val="20"/>
        </w:rPr>
        <w:t>ón “A” 7084, entre otras), el BCRA aprobó el texto ordenado de “</w:t>
      </w:r>
      <w:r w:rsidRPr="00A81ADF">
        <w:rPr>
          <w:i/>
          <w:sz w:val="20"/>
        </w:rPr>
        <w:t>Servicios financieros en el marco de la emergencia sanitaria dispuesta por el Decreto N° 260/2020 Coronavirus (Covid-19)</w:t>
      </w:r>
      <w:r w:rsidRPr="00A81ADF">
        <w:rPr>
          <w:sz w:val="20"/>
        </w:rPr>
        <w:t>” el cual reúne las comunicaciones emitidas por el BCRA en virtud de la declaración de eme</w:t>
      </w:r>
      <w:r w:rsidRPr="00425573">
        <w:rPr>
          <w:sz w:val="20"/>
        </w:rPr>
        <w:t>rgencia sanitaria dispuesta por el</w:t>
      </w:r>
      <w:r w:rsidRPr="00A014C0">
        <w:rPr>
          <w:sz w:val="20"/>
        </w:rPr>
        <w:t xml:space="preserve"> Decreto N° 260/2020.</w:t>
      </w:r>
    </w:p>
    <w:p w14:paraId="6CBF0D12" w14:textId="77777777" w:rsidR="00160BEB" w:rsidRPr="005D7257" w:rsidRDefault="00160BEB" w:rsidP="005D7257">
      <w:pPr>
        <w:pStyle w:val="Prrafodelista"/>
        <w:ind w:left="0"/>
        <w:rPr>
          <w:i/>
          <w:sz w:val="20"/>
        </w:rPr>
      </w:pPr>
    </w:p>
    <w:p w14:paraId="786563F2" w14:textId="77777777" w:rsidR="00160BEB" w:rsidRPr="00CB1D39"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7095</w:t>
      </w:r>
      <w:r w:rsidRPr="00747890">
        <w:rPr>
          <w:sz w:val="20"/>
        </w:rPr>
        <w:t>: por medio de la presente comunicación, y de manera similar a lo previamente dispuesto por medio de la Comunicación “A” 6964, el BCRA dispuso que, en lo que re</w:t>
      </w:r>
      <w:r w:rsidRPr="00C0116B">
        <w:rPr>
          <w:sz w:val="20"/>
        </w:rPr>
        <w:t>specta a los saldo</w:t>
      </w:r>
      <w:r w:rsidRPr="00A81ADF">
        <w:rPr>
          <w:sz w:val="20"/>
        </w:rPr>
        <w:t>s impagos de vencimientos de financiaciones de tarjetas de crédito que operen durante todo el mes de septiembre, los mismos deberán ser automáticamente refinanciados (sin necesidad de realizar trámite alguno), como mínimo por un año, con 3 meses de gracia,</w:t>
      </w:r>
      <w:r w:rsidRPr="00A014C0">
        <w:rPr>
          <w:sz w:val="20"/>
        </w:rPr>
        <w:t xml:space="preserve"> y en 9 cuotas mensuales iguales y consecutivas. Este saldo impago solamente podrá devengar intereses compensatorios, con una TNA del 40%, sin que la entidad financiera pudiera aplicar otro tipo de recargo. Asimismo, se dispone que estos saldos refinanciad</w:t>
      </w:r>
      <w:r w:rsidRPr="009903AF">
        <w:rPr>
          <w:sz w:val="20"/>
        </w:rPr>
        <w:t>os podrán ser precancelados, total o parcialmente, en cualquier momento y sin costo, con excepción del interés compensatorio devengado hasta la precancelación.</w:t>
      </w:r>
    </w:p>
    <w:p w14:paraId="64B83738" w14:textId="77777777" w:rsidR="00160BEB" w:rsidRPr="005D7257" w:rsidRDefault="00160BEB" w:rsidP="005D7257">
      <w:pPr>
        <w:pStyle w:val="Prrafodelista"/>
        <w:ind w:left="0"/>
        <w:rPr>
          <w:i/>
          <w:sz w:val="20"/>
        </w:rPr>
      </w:pPr>
    </w:p>
    <w:p w14:paraId="0A2B4660" w14:textId="77777777" w:rsidR="00160BEB" w:rsidRPr="009903AF"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 xml:space="preserve">Comunicación “A” 7101: </w:t>
      </w:r>
      <w:r w:rsidRPr="00747890">
        <w:rPr>
          <w:sz w:val="20"/>
        </w:rPr>
        <w:t>Por medio de esta comunicación se dispuso que, para la determinación de la posición de contado prevista en el punto 2.2.2. de las normas sobre “</w:t>
      </w:r>
      <w:r w:rsidRPr="00C0116B">
        <w:rPr>
          <w:i/>
          <w:sz w:val="20"/>
        </w:rPr>
        <w:t>Posición global neta de moneda extranjera</w:t>
      </w:r>
      <w:r w:rsidRPr="00A81ADF">
        <w:rPr>
          <w:sz w:val="20"/>
        </w:rPr>
        <w:t>”, deberá deducirse el importe de las prefinanciaciones de exportaciones cuyo fondeo en moneda extranjera, por ese mismo importe, se impute a p</w:t>
      </w:r>
      <w:r w:rsidRPr="00A014C0">
        <w:rPr>
          <w:sz w:val="20"/>
        </w:rPr>
        <w:t>asivos vinculados con la evolución del valor de la moneda extranjera –los que no podrán computarse en la exclusión prevista en el inciso b) del citado punto.</w:t>
      </w:r>
    </w:p>
    <w:p w14:paraId="39377AFC" w14:textId="77777777" w:rsidR="00160BEB" w:rsidRPr="005D7257" w:rsidRDefault="00160BEB" w:rsidP="005D7257">
      <w:pPr>
        <w:pStyle w:val="Prrafodelista"/>
        <w:ind w:left="0"/>
        <w:rPr>
          <w:i/>
          <w:sz w:val="20"/>
        </w:rPr>
      </w:pPr>
    </w:p>
    <w:p w14:paraId="2075F289" w14:textId="77777777" w:rsidR="00160BEB" w:rsidRPr="00160BEB" w:rsidRDefault="00FA3183" w:rsidP="005D7257">
      <w:pPr>
        <w:numPr>
          <w:ilvl w:val="3"/>
          <w:numId w:val="80"/>
        </w:numPr>
        <w:shd w:val="clear" w:color="auto" w:fill="FFFFFF"/>
        <w:tabs>
          <w:tab w:val="clear" w:pos="2880"/>
        </w:tabs>
        <w:spacing w:line="240" w:lineRule="atLeast"/>
        <w:ind w:left="0" w:firstLine="0"/>
        <w:jc w:val="both"/>
        <w:rPr>
          <w:sz w:val="20"/>
        </w:rPr>
      </w:pPr>
      <w:r w:rsidRPr="00160BEB">
        <w:rPr>
          <w:i/>
          <w:sz w:val="20"/>
        </w:rPr>
        <w:t>Comunicación “A” 7106 de fecha 15/09/2020</w:t>
      </w:r>
      <w:r w:rsidRPr="00160BEB">
        <w:rPr>
          <w:sz w:val="20"/>
        </w:rPr>
        <w:t>: el Banco Central estableció que quienes registren vencimientos de capital programados entre el 15/10/2020 y 31/03/2021 por (i) endeudamientos financieros con el exterior del sector privado no financiero con un acreedor que no sea una contraparte vinculada del deudor, o (ii) endeudamientos financieros con el exterior por operaciones propias de las entidades, o (iii) emisiones de títulos de deuda con registro público en el país denominados en moneda extranjera de clientes del sector privado o de las propias entidades, deberán presentar ante el BCRA un detalle de un plan de refinanciación en base a determinados criterios establecidos en la propia comunicación. Para más información acerca de esta disposición ver “</w:t>
      </w:r>
      <w:r w:rsidRPr="00160BEB">
        <w:rPr>
          <w:i/>
          <w:sz w:val="20"/>
        </w:rPr>
        <w:t>c) Controles de Cambios</w:t>
      </w:r>
      <w:r w:rsidRPr="00160BEB">
        <w:rPr>
          <w:sz w:val="20"/>
        </w:rPr>
        <w:t xml:space="preserve">” en el presente capítulo del Prospecto. </w:t>
      </w:r>
    </w:p>
    <w:p w14:paraId="67E63534" w14:textId="77777777" w:rsidR="00160BEB" w:rsidRPr="005D7257" w:rsidRDefault="00160BEB" w:rsidP="005D7257">
      <w:pPr>
        <w:pStyle w:val="Prrafodelista"/>
        <w:ind w:left="0"/>
        <w:rPr>
          <w:i/>
          <w:sz w:val="20"/>
        </w:rPr>
      </w:pPr>
    </w:p>
    <w:p w14:paraId="0593F804" w14:textId="77777777" w:rsidR="00160BEB" w:rsidRPr="00CB1D39"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7107</w:t>
      </w:r>
      <w:r w:rsidRPr="00747890">
        <w:rPr>
          <w:sz w:val="20"/>
        </w:rPr>
        <w:t>: En síntesis, por medio de esta Comunicación, se mantienen vigentes hasta el 31.12.2020: (i) la imposibilidad de cobrar cargos ni comisiones por las operaciones mediante cajeros automáticos y el deber de arbitrar los medios para que s</w:t>
      </w:r>
      <w:r w:rsidRPr="00C0116B">
        <w:rPr>
          <w:sz w:val="20"/>
        </w:rPr>
        <w:t>e puedan realizar extracciones de al menos $15.000 diarios (ver Comunicación “A” 6945); (ii) la obligación de refinanciar las cuotas impagas por vencimientos de asistencias crediticias otorgadas por entidades financieras, no alcanzadas por la Ley de Tarjetas de Crédito (ver Comu</w:t>
      </w:r>
      <w:r w:rsidRPr="00A81ADF">
        <w:rPr>
          <w:sz w:val="20"/>
        </w:rPr>
        <w:t xml:space="preserve">nicación “A” 6949); y (iii) los Puntos 1 y 8 de la Comunicación “A” 6938, que refieren al incremento en 60 días de los plazos de mora admitidos para los niveles 1, 2 y 3 de las normas sobre “Clasificación de deudores”; como así también la suspensión de la </w:t>
      </w:r>
      <w:r w:rsidRPr="00A014C0">
        <w:rPr>
          <w:sz w:val="20"/>
        </w:rPr>
        <w:t>recategorización obligatoria prevista en los pun</w:t>
      </w:r>
      <w:r w:rsidRPr="009903AF">
        <w:rPr>
          <w:sz w:val="20"/>
        </w:rPr>
        <w:t>tos 6.6. y 7.3. de las citadas normas.</w:t>
      </w:r>
    </w:p>
    <w:p w14:paraId="189E690D" w14:textId="77777777" w:rsidR="00160BEB" w:rsidRPr="005D7257" w:rsidRDefault="00160BEB" w:rsidP="005D7257">
      <w:pPr>
        <w:pStyle w:val="Prrafodelista"/>
        <w:ind w:left="0"/>
        <w:rPr>
          <w:i/>
          <w:sz w:val="20"/>
        </w:rPr>
      </w:pPr>
    </w:p>
    <w:p w14:paraId="1030E906" w14:textId="77777777" w:rsidR="00160BEB" w:rsidRPr="00A81ADF"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7111</w:t>
      </w:r>
      <w:r w:rsidRPr="00747890">
        <w:rPr>
          <w:sz w:val="20"/>
        </w:rPr>
        <w:t>: Por medio de esta Comunicación, el BCRA volvió a aprobar el Texto Ordenado de “</w:t>
      </w:r>
      <w:r w:rsidRPr="00C0116B">
        <w:rPr>
          <w:i/>
          <w:sz w:val="20"/>
        </w:rPr>
        <w:t xml:space="preserve">Servicios financieros en el marco de la emergencia sanitaria dispuesta por el Decreto N° 260/2020 Coronavirus (Covid-19)” </w:t>
      </w:r>
      <w:r w:rsidRPr="00A81ADF">
        <w:rPr>
          <w:sz w:val="20"/>
        </w:rPr>
        <w:t>incorporando las últimas medidas adoptadas en la materia.</w:t>
      </w:r>
    </w:p>
    <w:p w14:paraId="3F6841BA" w14:textId="77777777" w:rsidR="00160BEB" w:rsidRPr="005D7257" w:rsidRDefault="00160BEB" w:rsidP="005D7257">
      <w:pPr>
        <w:pStyle w:val="Prrafodelista"/>
        <w:ind w:left="0"/>
        <w:rPr>
          <w:i/>
          <w:sz w:val="20"/>
        </w:rPr>
      </w:pPr>
    </w:p>
    <w:p w14:paraId="1DAE5F67" w14:textId="77777777" w:rsidR="0009183E" w:rsidRPr="00A014C0" w:rsidRDefault="0009183E" w:rsidP="005D7257">
      <w:pPr>
        <w:numPr>
          <w:ilvl w:val="3"/>
          <w:numId w:val="80"/>
        </w:numPr>
        <w:shd w:val="clear" w:color="auto" w:fill="FFFFFF"/>
        <w:tabs>
          <w:tab w:val="clear" w:pos="2880"/>
        </w:tabs>
        <w:spacing w:line="240" w:lineRule="atLeast"/>
        <w:ind w:left="0" w:firstLine="0"/>
        <w:jc w:val="both"/>
        <w:rPr>
          <w:sz w:val="20"/>
        </w:rPr>
      </w:pPr>
      <w:r w:rsidRPr="00747890">
        <w:rPr>
          <w:i/>
          <w:sz w:val="20"/>
        </w:rPr>
        <w:t>Comunicación “A” 7130</w:t>
      </w:r>
      <w:r w:rsidRPr="00747890">
        <w:rPr>
          <w:sz w:val="20"/>
        </w:rPr>
        <w:t>: Por medio de esta Comunicación, el BCRA actualiza la sección 2 de las normas sobre “</w:t>
      </w:r>
      <w:r w:rsidRPr="00C0116B">
        <w:rPr>
          <w:i/>
          <w:sz w:val="20"/>
        </w:rPr>
        <w:t>Servicios financieros en el marco de la emergencia dispuesta por el Decreto N.º 260/2020 Coronavirus (COVID-19)</w:t>
      </w:r>
      <w:r w:rsidRPr="00A81ADF">
        <w:rPr>
          <w:sz w:val="20"/>
        </w:rPr>
        <w:t>” debido a las prórrogas difundidas en el Decreto 767/2020 y la Decisión Administrativa 1760/2020.</w:t>
      </w:r>
    </w:p>
    <w:p w14:paraId="458EBC4C" w14:textId="77777777" w:rsidR="00160BEB" w:rsidRPr="005D7257" w:rsidRDefault="00160BEB" w:rsidP="005D7257">
      <w:pPr>
        <w:pStyle w:val="Prrafodelista"/>
        <w:ind w:left="0"/>
        <w:rPr>
          <w:sz w:val="20"/>
        </w:rPr>
      </w:pPr>
    </w:p>
    <w:p w14:paraId="6547D661" w14:textId="041B0030" w:rsidR="00C922F9" w:rsidRPr="00C922F9" w:rsidRDefault="00160BEB" w:rsidP="005D7257">
      <w:pPr>
        <w:numPr>
          <w:ilvl w:val="3"/>
          <w:numId w:val="80"/>
        </w:numPr>
        <w:shd w:val="clear" w:color="auto" w:fill="FFFFFF"/>
        <w:tabs>
          <w:tab w:val="clear" w:pos="2880"/>
        </w:tabs>
        <w:spacing w:line="240" w:lineRule="atLeast"/>
        <w:ind w:left="0" w:firstLine="0"/>
        <w:jc w:val="both"/>
        <w:rPr>
          <w:sz w:val="20"/>
          <w:szCs w:val="20"/>
          <w:bdr w:val="none" w:sz="0" w:space="0" w:color="auto" w:frame="1"/>
        </w:rPr>
      </w:pPr>
      <w:r w:rsidRPr="009E7251">
        <w:rPr>
          <w:i/>
          <w:sz w:val="20"/>
        </w:rPr>
        <w:t>Comunicación “A” 7181</w:t>
      </w:r>
      <w:r w:rsidRPr="00160BEB">
        <w:rPr>
          <w:sz w:val="20"/>
        </w:rPr>
        <w:t xml:space="preserve">: </w:t>
      </w:r>
      <w:r w:rsidRPr="00160BEB">
        <w:rPr>
          <w:sz w:val="20"/>
          <w:szCs w:val="20"/>
        </w:rPr>
        <w:t xml:space="preserve">Por medio de esta Comunicación, el BCRA </w:t>
      </w:r>
      <w:r>
        <w:rPr>
          <w:sz w:val="20"/>
          <w:szCs w:val="20"/>
        </w:rPr>
        <w:t>suspende la distribución de resultados para las entidades financieras hasta el 30 de junio de 2020</w:t>
      </w:r>
      <w:r w:rsidR="00C922F9">
        <w:rPr>
          <w:sz w:val="20"/>
          <w:szCs w:val="20"/>
        </w:rPr>
        <w:t xml:space="preserve">, junto con </w:t>
      </w:r>
      <w:r w:rsidR="00C922F9" w:rsidRPr="005D7257">
        <w:rPr>
          <w:b/>
          <w:bCs/>
          <w:sz w:val="20"/>
          <w:szCs w:val="20"/>
        </w:rPr>
        <w:t>(i)</w:t>
      </w:r>
      <w:r w:rsidR="00C922F9">
        <w:rPr>
          <w:sz w:val="20"/>
          <w:szCs w:val="20"/>
        </w:rPr>
        <w:t xml:space="preserve"> </w:t>
      </w:r>
      <w:r w:rsidR="00C922F9" w:rsidRPr="00A014C0">
        <w:rPr>
          <w:sz w:val="20"/>
          <w:szCs w:val="20"/>
          <w:bdr w:val="none" w:sz="0" w:space="0" w:color="auto" w:frame="1"/>
        </w:rPr>
        <w:t>Primer y último párrafos del punto 2.1.1.2. de las normas sobre “</w:t>
      </w:r>
      <w:r w:rsidR="00C922F9" w:rsidRPr="005D7257">
        <w:rPr>
          <w:i/>
          <w:iCs/>
          <w:sz w:val="20"/>
          <w:szCs w:val="20"/>
          <w:bdr w:val="none" w:sz="0" w:space="0" w:color="auto" w:frame="1"/>
        </w:rPr>
        <w:t>Servicios financieros en el marco de la emergencia sanitaria dispuesta por el Decreto N°260/2020 Coronavirus (COVID19)</w:t>
      </w:r>
      <w:r w:rsidR="00C922F9" w:rsidRPr="00A014C0">
        <w:rPr>
          <w:sz w:val="20"/>
          <w:szCs w:val="20"/>
          <w:bdr w:val="none" w:sz="0" w:space="0" w:color="auto" w:frame="1"/>
        </w:rPr>
        <w:t xml:space="preserve">”, por lo que las cuotas impagas correspondientes a vencimientos de asistencias crediticias no alcanzadas por la Ley de Tarjetas de Crédito que hayan sido otorgadas por entidades </w:t>
      </w:r>
      <w:r w:rsidR="00C922F9" w:rsidRPr="00C922F9">
        <w:rPr>
          <w:sz w:val="20"/>
          <w:szCs w:val="20"/>
          <w:bdr w:val="none" w:sz="0" w:space="0" w:color="auto" w:frame="1"/>
        </w:rPr>
        <w:t xml:space="preserve">financieras y operen a partir del 1.4.2020 sólo podrán devengar el interés compensatorio a la tasa prevista contractualmente; las entidades deberán incorporar esas cuotas a partir del mes siguiente inclusive al final de la vida del crédito –considerando el devengamiento de la tasa de interés compensatorio; </w:t>
      </w:r>
      <w:r w:rsidR="00C922F9" w:rsidRPr="005D7257">
        <w:rPr>
          <w:b/>
          <w:bCs/>
          <w:sz w:val="20"/>
          <w:szCs w:val="20"/>
          <w:bdr w:val="none" w:sz="0" w:space="0" w:color="auto" w:frame="1"/>
        </w:rPr>
        <w:t>(ii)</w:t>
      </w:r>
      <w:r w:rsidR="00C922F9" w:rsidRPr="00A014C0">
        <w:rPr>
          <w:sz w:val="20"/>
          <w:szCs w:val="20"/>
          <w:bdr w:val="none" w:sz="0" w:space="0" w:color="auto" w:frame="1"/>
        </w:rPr>
        <w:t xml:space="preserve"> Puntos 11.1. y 11.2. de las normas sobre “</w:t>
      </w:r>
      <w:r w:rsidR="00C922F9" w:rsidRPr="005D7257">
        <w:rPr>
          <w:i/>
          <w:iCs/>
          <w:sz w:val="20"/>
          <w:szCs w:val="20"/>
          <w:bdr w:val="none" w:sz="0" w:space="0" w:color="auto" w:frame="1"/>
        </w:rPr>
        <w:t>Clasificación de deudores</w:t>
      </w:r>
      <w:r w:rsidR="00C922F9" w:rsidRPr="00A014C0">
        <w:rPr>
          <w:sz w:val="20"/>
          <w:szCs w:val="20"/>
          <w:bdr w:val="none" w:sz="0" w:space="0" w:color="auto" w:frame="1"/>
        </w:rPr>
        <w:t>”, que incrementan en 60</w:t>
      </w:r>
      <w:r w:rsidR="00C922F9" w:rsidRPr="00C922F9">
        <w:rPr>
          <w:sz w:val="20"/>
          <w:szCs w:val="20"/>
          <w:bdr w:val="none" w:sz="0" w:space="0" w:color="auto" w:frame="1"/>
        </w:rPr>
        <w:t xml:space="preserve"> días los plazos de mora admitida para los niveles 1, 2 y 3 –tanto para la cartera comercial como para la de consumo o vivienda– y suspenden la recategorización obligatoria prevista en los puntos 6.6. y 7.3. de las citadas normas, respectivamente; y </w:t>
      </w:r>
      <w:r w:rsidR="00C922F9" w:rsidRPr="005D7257">
        <w:rPr>
          <w:b/>
          <w:bCs/>
          <w:sz w:val="20"/>
          <w:szCs w:val="20"/>
          <w:bdr w:val="none" w:sz="0" w:space="0" w:color="auto" w:frame="1"/>
        </w:rPr>
        <w:t>(iii)</w:t>
      </w:r>
      <w:r w:rsidR="00C922F9" w:rsidRPr="00A014C0">
        <w:rPr>
          <w:sz w:val="20"/>
          <w:szCs w:val="20"/>
          <w:bdr w:val="none" w:sz="0" w:space="0" w:color="auto" w:frame="1"/>
        </w:rPr>
        <w:t xml:space="preserve"> Puntos 5.4. y 13.2. de las normas sobre “</w:t>
      </w:r>
      <w:r w:rsidR="00C922F9" w:rsidRPr="005D7257">
        <w:rPr>
          <w:i/>
          <w:iCs/>
          <w:sz w:val="20"/>
          <w:szCs w:val="20"/>
          <w:bdr w:val="none" w:sz="0" w:space="0" w:color="auto" w:frame="1"/>
        </w:rPr>
        <w:t>Depósitos de ahorro, cuenta sueldo y especiales</w:t>
      </w:r>
      <w:r w:rsidR="00C922F9" w:rsidRPr="00A014C0">
        <w:rPr>
          <w:sz w:val="20"/>
          <w:szCs w:val="20"/>
          <w:bdr w:val="none" w:sz="0" w:space="0" w:color="auto" w:frame="1"/>
        </w:rPr>
        <w:t>” y “</w:t>
      </w:r>
      <w:r w:rsidR="00C922F9" w:rsidRPr="005D7257">
        <w:rPr>
          <w:i/>
          <w:iCs/>
          <w:sz w:val="20"/>
          <w:szCs w:val="20"/>
          <w:bdr w:val="none" w:sz="0" w:space="0" w:color="auto" w:frame="1"/>
        </w:rPr>
        <w:t>Reglamentación de la cuenta corriente bancaria</w:t>
      </w:r>
      <w:r w:rsidR="00C922F9" w:rsidRPr="00A014C0">
        <w:rPr>
          <w:sz w:val="20"/>
          <w:szCs w:val="20"/>
          <w:bdr w:val="none" w:sz="0" w:space="0" w:color="auto" w:frame="1"/>
        </w:rPr>
        <w:t>”, respectivamente, y Sección 11. de las</w:t>
      </w:r>
      <w:r w:rsidR="00C922F9" w:rsidRPr="00C922F9">
        <w:rPr>
          <w:sz w:val="20"/>
          <w:szCs w:val="20"/>
          <w:bdr w:val="none" w:sz="0" w:space="0" w:color="auto" w:frame="1"/>
        </w:rPr>
        <w:t xml:space="preserve"> normas sobre “Cuentas a la vista abiertas en las cajas de crédito cooperativas”, en lo relativo a que las entidades financieras no pueden cobrar cargos ni comisiones por las operaciones efectuadas mediante todos los cajeros automáticos habilitados y operados en el país por</w:t>
      </w:r>
    </w:p>
    <w:p w14:paraId="3A20614E" w14:textId="1316C666" w:rsidR="00C922F9" w:rsidRPr="00160BEB" w:rsidRDefault="00C922F9" w:rsidP="005D7257">
      <w:pPr>
        <w:shd w:val="clear" w:color="auto" w:fill="FFFFFF"/>
        <w:spacing w:line="240" w:lineRule="atLeast"/>
        <w:jc w:val="both"/>
        <w:rPr>
          <w:sz w:val="20"/>
          <w:szCs w:val="20"/>
          <w:bdr w:val="none" w:sz="0" w:space="0" w:color="auto" w:frame="1"/>
        </w:rPr>
      </w:pPr>
      <w:r w:rsidRPr="00C922F9">
        <w:rPr>
          <w:sz w:val="20"/>
          <w:szCs w:val="20"/>
          <w:bdr w:val="none" w:sz="0" w:space="0" w:color="auto" w:frame="1"/>
        </w:rPr>
        <w:t>ellas, sin distinción alguna entre clientes y no clientes, independientemente del tipo de cuenta</w:t>
      </w:r>
      <w:r>
        <w:rPr>
          <w:sz w:val="20"/>
          <w:szCs w:val="20"/>
          <w:bdr w:val="none" w:sz="0" w:space="0" w:color="auto" w:frame="1"/>
        </w:rPr>
        <w:t xml:space="preserve"> </w:t>
      </w:r>
      <w:r w:rsidRPr="00C922F9">
        <w:rPr>
          <w:sz w:val="20"/>
          <w:szCs w:val="20"/>
          <w:bdr w:val="none" w:sz="0" w:space="0" w:color="auto" w:frame="1"/>
        </w:rPr>
        <w:t>a la vista sobre la cual se efectúe la correspondiente operación, y de la entidad financiera y/o</w:t>
      </w:r>
      <w:r>
        <w:rPr>
          <w:sz w:val="20"/>
          <w:szCs w:val="20"/>
          <w:bdr w:val="none" w:sz="0" w:space="0" w:color="auto" w:frame="1"/>
        </w:rPr>
        <w:t xml:space="preserve"> </w:t>
      </w:r>
      <w:r w:rsidRPr="00C922F9">
        <w:rPr>
          <w:sz w:val="20"/>
          <w:szCs w:val="20"/>
          <w:bdr w:val="none" w:sz="0" w:space="0" w:color="auto" w:frame="1"/>
        </w:rPr>
        <w:t>la red de cajeros automáticos a la cual pertenezca</w:t>
      </w:r>
    </w:p>
    <w:p w14:paraId="2253FF6C" w14:textId="77777777" w:rsidR="00C922F9" w:rsidRDefault="00C922F9" w:rsidP="00C922F9">
      <w:pPr>
        <w:pStyle w:val="xmsonormal"/>
        <w:shd w:val="clear" w:color="auto" w:fill="FFFFFF"/>
        <w:spacing w:before="0" w:beforeAutospacing="0" w:after="0" w:afterAutospacing="0" w:line="0" w:lineRule="atLeast"/>
        <w:jc w:val="both"/>
        <w:rPr>
          <w:sz w:val="20"/>
          <w:szCs w:val="20"/>
          <w:bdr w:val="none" w:sz="0" w:space="0" w:color="auto" w:frame="1"/>
          <w:lang w:val="es-AR"/>
        </w:rPr>
      </w:pPr>
    </w:p>
    <w:p w14:paraId="75720DB2" w14:textId="0B7A85F0" w:rsidR="003D6219" w:rsidRDefault="00EC3F5A" w:rsidP="00C922F9">
      <w:pPr>
        <w:pStyle w:val="xmsonormal"/>
        <w:shd w:val="clear" w:color="auto" w:fill="FFFFFF"/>
        <w:spacing w:before="0" w:beforeAutospacing="0" w:after="0" w:afterAutospacing="0" w:line="0" w:lineRule="atLeast"/>
        <w:jc w:val="both"/>
        <w:rPr>
          <w:sz w:val="20"/>
          <w:szCs w:val="20"/>
          <w:bdr w:val="none" w:sz="0" w:space="0" w:color="auto" w:frame="1"/>
          <w:lang w:val="es-AR"/>
        </w:rPr>
      </w:pPr>
      <w:r w:rsidRPr="00287DFB">
        <w:rPr>
          <w:sz w:val="20"/>
          <w:szCs w:val="20"/>
          <w:bdr w:val="none" w:sz="0" w:space="0" w:color="auto" w:frame="1"/>
          <w:lang w:val="es-AR"/>
        </w:rPr>
        <w:t>El Gobierno Argentino podría implementar medidas complementarias, modificatorias y/o adicionales a las descriptas anteriormente para controlar y evitar la propagación del COVID-19 en territorio argentino, como así también atenuar las consecuencias económicas que el aislamiento social preventivo y obligatorio podría tener en la situación económica del país. A la fecha del presente Prospecto, la Compañía no puede determinar el impacto que estas medidas y/o cualquier medida adicional o modificatoria y/o complementarias a las detalladas precedentemente, podrían tener en la situación económica argentina en general y sobre las operaciones de la Sociedad en particular.</w:t>
      </w:r>
    </w:p>
    <w:p w14:paraId="76710866" w14:textId="77777777" w:rsidR="00C922F9" w:rsidRPr="009E5404" w:rsidRDefault="00C922F9" w:rsidP="00A014C0">
      <w:pPr>
        <w:pStyle w:val="xmsonormal"/>
        <w:shd w:val="clear" w:color="auto" w:fill="FFFFFF"/>
        <w:spacing w:before="0" w:beforeAutospacing="0" w:after="0" w:afterAutospacing="0" w:line="0" w:lineRule="atLeast"/>
        <w:jc w:val="both"/>
        <w:rPr>
          <w:sz w:val="20"/>
          <w:bdr w:val="none" w:sz="0" w:space="0" w:color="auto" w:frame="1"/>
          <w:lang w:val="es-AR"/>
        </w:rPr>
      </w:pPr>
    </w:p>
    <w:p w14:paraId="33846CFC" w14:textId="1AE2F194" w:rsidR="0040126B" w:rsidRPr="009F5011" w:rsidRDefault="00DC3B84" w:rsidP="005D7257">
      <w:pPr>
        <w:rPr>
          <w:sz w:val="20"/>
          <w:szCs w:val="20"/>
          <w:lang w:val="es-ES" w:eastAsia="es-ES"/>
        </w:rPr>
      </w:pPr>
      <w:r>
        <w:rPr>
          <w:sz w:val="20"/>
          <w:szCs w:val="20"/>
          <w:bdr w:val="none" w:sz="0" w:space="0" w:color="auto" w:frame="1"/>
        </w:rPr>
        <w:br w:type="page"/>
      </w:r>
      <w:r w:rsidR="0040126B" w:rsidRPr="009F5011">
        <w:rPr>
          <w:b/>
          <w:bCs/>
          <w:sz w:val="20"/>
          <w:szCs w:val="20"/>
          <w:lang w:eastAsia="es-ES"/>
        </w:rPr>
        <w:t>ANEXO I</w:t>
      </w:r>
    </w:p>
    <w:p w14:paraId="7A55DB2E" w14:textId="77777777" w:rsidR="0040126B" w:rsidRPr="009F5011" w:rsidRDefault="0040126B" w:rsidP="0040126B">
      <w:pPr>
        <w:widowControl w:val="0"/>
        <w:spacing w:before="100" w:beforeAutospacing="1" w:after="100" w:afterAutospacing="1"/>
        <w:jc w:val="both"/>
        <w:rPr>
          <w:bCs/>
          <w:spacing w:val="-2"/>
          <w:sz w:val="20"/>
          <w:szCs w:val="20"/>
          <w:lang w:eastAsia="es-ES"/>
        </w:rPr>
      </w:pPr>
      <w:bookmarkStart w:id="56" w:name="_Hlk60682881"/>
      <w:r w:rsidRPr="009F5011">
        <w:rPr>
          <w:bCs/>
          <w:spacing w:val="-2"/>
          <w:sz w:val="20"/>
          <w:szCs w:val="20"/>
          <w:lang w:eastAsia="es-ES"/>
        </w:rPr>
        <w:t>La información financiera incluida en esta sección respecto del período intermedio de nueve meses finalizado el 30 de septiembre de 2020, presentada en forma comparativa, ha sido extraída de los estados financieros a dicha fecha, que se encuentran a disposición del público inversor en la AIF, en el ítem “</w:t>
      </w:r>
      <w:r w:rsidRPr="009F5011">
        <w:rPr>
          <w:bCs/>
          <w:i/>
          <w:iCs/>
          <w:spacing w:val="-2"/>
          <w:sz w:val="20"/>
          <w:szCs w:val="20"/>
          <w:lang w:eastAsia="es-ES"/>
        </w:rPr>
        <w:t>Información Financiera” – “Norma contable: NIIF - tipo balance: individual - periodicidad: trimestral - fecha cierre: 2020-09-30 - Estados Contables - NIIF</w:t>
      </w:r>
      <w:r w:rsidRPr="009F5011">
        <w:rPr>
          <w:bCs/>
          <w:spacing w:val="-2"/>
          <w:sz w:val="20"/>
          <w:szCs w:val="20"/>
          <w:lang w:eastAsia="es-ES"/>
        </w:rPr>
        <w:t>”, bajo el Documento N° 2689843, y son incorporados al presente por referencia. Esta información debe leerse juntamente con los referidos estados financieros de la Emisora, sus anexos y notas.</w:t>
      </w:r>
    </w:p>
    <w:p w14:paraId="4AC67988" w14:textId="77777777" w:rsidR="0040126B" w:rsidRPr="009F5011" w:rsidRDefault="0040126B" w:rsidP="0040126B">
      <w:pPr>
        <w:widowControl w:val="0"/>
        <w:spacing w:before="100" w:beforeAutospacing="1" w:after="100" w:afterAutospacing="1"/>
        <w:jc w:val="both"/>
        <w:rPr>
          <w:bCs/>
          <w:spacing w:val="-2"/>
          <w:sz w:val="20"/>
          <w:szCs w:val="20"/>
          <w:lang w:eastAsia="es-ES"/>
        </w:rPr>
      </w:pPr>
      <w:r w:rsidRPr="009F5011">
        <w:rPr>
          <w:bCs/>
          <w:spacing w:val="-2"/>
          <w:sz w:val="20"/>
          <w:szCs w:val="20"/>
          <w:lang w:eastAsia="es-ES"/>
        </w:rPr>
        <w:t>Ciertas cifras que se incluyen en el presente Anexo y en los estados financieros que se mencionan en el mismo, han sido redondeadas para facilitar su presentación. Los valores porcentuales incluidos en el presente Anexo se han calculado en algunos casos sobre la base de las cifras mencionadas antes de su redondeo. Por este motivo, es posible que ciertos valores porcentuales que figuran en el presente Anexo no coincidan con los que se obtienen al realizar los mismos cálculos sobre la base de las cifras que figuran en los estados financieros que se incorporan por referencia, así como también, que algunos otros montos que se presentan en el presente Anexo no arrojen un total exacto.</w:t>
      </w:r>
    </w:p>
    <w:p w14:paraId="3B314021" w14:textId="77777777" w:rsidR="0040126B" w:rsidRPr="009F5011" w:rsidRDefault="0040126B" w:rsidP="0040126B">
      <w:pPr>
        <w:widowControl w:val="0"/>
        <w:spacing w:before="100" w:beforeAutospacing="1" w:after="100" w:afterAutospacing="1"/>
        <w:jc w:val="both"/>
        <w:rPr>
          <w:bCs/>
          <w:spacing w:val="-2"/>
          <w:sz w:val="20"/>
          <w:szCs w:val="20"/>
          <w:lang w:eastAsia="es-ES"/>
        </w:rPr>
      </w:pPr>
      <w:r w:rsidRPr="009F5011">
        <w:rPr>
          <w:bCs/>
          <w:spacing w:val="-2"/>
          <w:sz w:val="20"/>
          <w:szCs w:val="20"/>
          <w:lang w:eastAsia="es-ES"/>
        </w:rPr>
        <w:t>A partir del ejercicio iniciado el 1</w:t>
      </w:r>
      <w:r w:rsidRPr="009F5011">
        <w:rPr>
          <w:bCs/>
          <w:spacing w:val="-2"/>
          <w:sz w:val="20"/>
          <w:szCs w:val="20"/>
          <w:vertAlign w:val="superscript"/>
          <w:lang w:eastAsia="es-ES"/>
        </w:rPr>
        <w:t>ro</w:t>
      </w:r>
      <w:r w:rsidRPr="009F5011">
        <w:rPr>
          <w:bCs/>
          <w:spacing w:val="-2"/>
          <w:sz w:val="20"/>
          <w:szCs w:val="20"/>
          <w:lang w:eastAsia="es-ES"/>
        </w:rPr>
        <w:t xml:space="preserve"> de enero de 2020, la Sociedad aplica los criterios de reexpresión, establecidos por la NIC 29 “Información Financiera en Economías Hiperinflacionarias”. Por lo tanto, los presentes estados financieros, han sido preparados en moneda constante al 30 de septiembre de 2020, incluyendo la información comparativa de periodos o ejercicios anteriores, según corresponda.</w:t>
      </w:r>
      <w:r w:rsidRPr="009F5011">
        <w:rPr>
          <w:bCs/>
          <w:spacing w:val="-2"/>
          <w:sz w:val="20"/>
          <w:szCs w:val="20"/>
          <w:lang w:eastAsia="es-ES"/>
        </w:rPr>
        <w:cr/>
      </w:r>
    </w:p>
    <w:p w14:paraId="6B761724" w14:textId="77777777" w:rsidR="0040126B" w:rsidRPr="009F5011" w:rsidRDefault="0040126B" w:rsidP="0040126B">
      <w:pPr>
        <w:widowControl w:val="0"/>
        <w:spacing w:before="100" w:beforeAutospacing="1" w:after="100" w:afterAutospacing="1"/>
        <w:jc w:val="both"/>
        <w:rPr>
          <w:b/>
          <w:sz w:val="20"/>
          <w:szCs w:val="20"/>
          <w:lang w:eastAsia="es-ES"/>
        </w:rPr>
      </w:pPr>
      <w:r w:rsidRPr="009F5011">
        <w:rPr>
          <w:b/>
          <w:sz w:val="20"/>
          <w:szCs w:val="20"/>
          <w:lang w:eastAsia="es-ES"/>
        </w:rPr>
        <w:t xml:space="preserve">a) Estados Financieros </w:t>
      </w:r>
    </w:p>
    <w:p w14:paraId="2C62A229" w14:textId="77777777" w:rsidR="0040126B" w:rsidRPr="009F5011" w:rsidRDefault="0040126B" w:rsidP="009C6A06">
      <w:pPr>
        <w:spacing w:before="100" w:beforeAutospacing="1" w:after="100" w:afterAutospacing="1"/>
        <w:jc w:val="both"/>
        <w:rPr>
          <w:sz w:val="20"/>
          <w:szCs w:val="20"/>
          <w:lang w:eastAsia="es-ES"/>
        </w:rPr>
      </w:pPr>
      <w:bookmarkStart w:id="57" w:name="_Hlk55377636"/>
      <w:r w:rsidRPr="009F5011">
        <w:rPr>
          <w:sz w:val="20"/>
          <w:szCs w:val="20"/>
          <w:lang w:eastAsia="es-ES"/>
        </w:rPr>
        <w:t>1. Estado de Resultados y Otros Resultados Integrales:</w:t>
      </w:r>
    </w:p>
    <w:tbl>
      <w:tblPr>
        <w:tblW w:w="10206" w:type="dxa"/>
        <w:tblInd w:w="-714" w:type="dxa"/>
        <w:tblCellMar>
          <w:left w:w="70" w:type="dxa"/>
          <w:right w:w="70" w:type="dxa"/>
        </w:tblCellMar>
        <w:tblLook w:val="04A0" w:firstRow="1" w:lastRow="0" w:firstColumn="1" w:lastColumn="0" w:noHBand="0" w:noVBand="1"/>
      </w:tblPr>
      <w:tblGrid>
        <w:gridCol w:w="3697"/>
        <w:gridCol w:w="818"/>
        <w:gridCol w:w="1342"/>
        <w:gridCol w:w="1569"/>
        <w:gridCol w:w="1330"/>
        <w:gridCol w:w="1450"/>
      </w:tblGrid>
      <w:tr w:rsidR="0040126B" w:rsidRPr="009F5011" w14:paraId="3D801D88" w14:textId="77777777" w:rsidTr="000B3D5D">
        <w:trPr>
          <w:trHeight w:val="305"/>
        </w:trPr>
        <w:tc>
          <w:tcPr>
            <w:tcW w:w="3697" w:type="dxa"/>
            <w:tcBorders>
              <w:top w:val="single" w:sz="4" w:space="0" w:color="auto"/>
              <w:left w:val="single" w:sz="4" w:space="0" w:color="auto"/>
              <w:bottom w:val="single" w:sz="4" w:space="0" w:color="auto"/>
              <w:right w:val="single" w:sz="4" w:space="0" w:color="auto"/>
            </w:tcBorders>
            <w:vAlign w:val="center"/>
            <w:hideMark/>
          </w:tcPr>
          <w:p w14:paraId="5EF3CFE4" w14:textId="77777777" w:rsidR="0040126B" w:rsidRPr="009F5011" w:rsidRDefault="0040126B" w:rsidP="000B3D5D">
            <w:pPr>
              <w:spacing w:line="256" w:lineRule="auto"/>
              <w:rPr>
                <w:b/>
                <w:sz w:val="18"/>
                <w:szCs w:val="18"/>
                <w:lang w:eastAsia="es-ES"/>
              </w:rPr>
            </w:pPr>
            <w:r w:rsidRPr="009F5011">
              <w:rPr>
                <w:b/>
                <w:sz w:val="18"/>
                <w:szCs w:val="18"/>
                <w:lang w:eastAsia="es-ES"/>
              </w:rPr>
              <w:t>Estado de Resultados</w:t>
            </w:r>
          </w:p>
        </w:tc>
        <w:tc>
          <w:tcPr>
            <w:tcW w:w="818" w:type="dxa"/>
            <w:tcBorders>
              <w:top w:val="single" w:sz="4" w:space="0" w:color="auto"/>
              <w:left w:val="nil"/>
              <w:bottom w:val="single" w:sz="4" w:space="0" w:color="auto"/>
              <w:right w:val="single" w:sz="4" w:space="0" w:color="auto"/>
            </w:tcBorders>
            <w:vAlign w:val="center"/>
            <w:hideMark/>
          </w:tcPr>
          <w:p w14:paraId="4A7B453B" w14:textId="77777777" w:rsidR="0040126B" w:rsidRPr="009F5011" w:rsidRDefault="0040126B" w:rsidP="000B3D5D">
            <w:pPr>
              <w:spacing w:line="256" w:lineRule="auto"/>
              <w:rPr>
                <w:b/>
                <w:sz w:val="18"/>
                <w:szCs w:val="18"/>
                <w:lang w:eastAsia="es-ES"/>
              </w:rPr>
            </w:pPr>
            <w:r w:rsidRPr="009F5011">
              <w:rPr>
                <w:b/>
                <w:sz w:val="18"/>
                <w:szCs w:val="18"/>
                <w:lang w:eastAsia="es-ES"/>
              </w:rPr>
              <w:t>Notas / Anexo</w:t>
            </w:r>
          </w:p>
        </w:tc>
        <w:tc>
          <w:tcPr>
            <w:tcW w:w="1342" w:type="dxa"/>
            <w:tcBorders>
              <w:top w:val="single" w:sz="4" w:space="0" w:color="auto"/>
              <w:left w:val="nil"/>
              <w:bottom w:val="single" w:sz="4" w:space="0" w:color="auto"/>
              <w:right w:val="single" w:sz="4" w:space="0" w:color="auto"/>
            </w:tcBorders>
            <w:vAlign w:val="center"/>
            <w:hideMark/>
          </w:tcPr>
          <w:p w14:paraId="761BB562" w14:textId="77777777" w:rsidR="0040126B" w:rsidRPr="009F5011" w:rsidRDefault="0040126B" w:rsidP="000B3D5D">
            <w:pPr>
              <w:spacing w:line="256" w:lineRule="auto"/>
              <w:rPr>
                <w:b/>
                <w:sz w:val="18"/>
                <w:szCs w:val="18"/>
                <w:lang w:eastAsia="es-ES"/>
              </w:rPr>
            </w:pPr>
            <w:r w:rsidRPr="009F5011">
              <w:rPr>
                <w:b/>
                <w:sz w:val="18"/>
                <w:szCs w:val="18"/>
                <w:lang w:eastAsia="es-ES"/>
              </w:rPr>
              <w:t>Trimestre bajo informe finalizado el</w:t>
            </w:r>
          </w:p>
          <w:p w14:paraId="200A5F59" w14:textId="77777777" w:rsidR="0040126B" w:rsidRPr="009F5011" w:rsidRDefault="0040126B" w:rsidP="000B3D5D">
            <w:pPr>
              <w:spacing w:line="256" w:lineRule="auto"/>
              <w:rPr>
                <w:b/>
                <w:sz w:val="18"/>
                <w:szCs w:val="18"/>
                <w:lang w:eastAsia="es-ES"/>
              </w:rPr>
            </w:pPr>
            <w:r w:rsidRPr="009F5011">
              <w:rPr>
                <w:b/>
                <w:sz w:val="18"/>
                <w:szCs w:val="18"/>
                <w:lang w:eastAsia="es-ES"/>
              </w:rPr>
              <w:t>30/09/2020</w:t>
            </w:r>
          </w:p>
        </w:tc>
        <w:tc>
          <w:tcPr>
            <w:tcW w:w="1569" w:type="dxa"/>
            <w:tcBorders>
              <w:top w:val="single" w:sz="4" w:space="0" w:color="auto"/>
              <w:left w:val="nil"/>
              <w:bottom w:val="single" w:sz="4" w:space="0" w:color="auto"/>
              <w:right w:val="single" w:sz="4" w:space="0" w:color="auto"/>
            </w:tcBorders>
            <w:hideMark/>
          </w:tcPr>
          <w:p w14:paraId="48F89ECA" w14:textId="77777777" w:rsidR="0040126B" w:rsidRPr="009F5011" w:rsidRDefault="0040126B" w:rsidP="000B3D5D">
            <w:pPr>
              <w:spacing w:line="256" w:lineRule="auto"/>
              <w:rPr>
                <w:b/>
                <w:sz w:val="18"/>
                <w:szCs w:val="18"/>
                <w:lang w:eastAsia="es-ES"/>
              </w:rPr>
            </w:pPr>
            <w:r w:rsidRPr="009F5011">
              <w:rPr>
                <w:b/>
                <w:sz w:val="18"/>
                <w:szCs w:val="18"/>
                <w:lang w:eastAsia="es-ES"/>
              </w:rPr>
              <w:t>Acumulado desde el inicio al</w:t>
            </w:r>
          </w:p>
          <w:p w14:paraId="04F093D6" w14:textId="77777777" w:rsidR="0040126B" w:rsidRPr="009F5011" w:rsidRDefault="0040126B" w:rsidP="000B3D5D">
            <w:pPr>
              <w:spacing w:line="256" w:lineRule="auto"/>
              <w:rPr>
                <w:b/>
                <w:sz w:val="18"/>
                <w:szCs w:val="18"/>
                <w:lang w:eastAsia="es-ES"/>
              </w:rPr>
            </w:pPr>
            <w:r w:rsidRPr="009F5011">
              <w:rPr>
                <w:b/>
                <w:sz w:val="18"/>
                <w:szCs w:val="18"/>
                <w:lang w:eastAsia="es-ES"/>
              </w:rPr>
              <w:t>30/09/2020</w:t>
            </w:r>
          </w:p>
        </w:tc>
        <w:tc>
          <w:tcPr>
            <w:tcW w:w="1330" w:type="dxa"/>
            <w:tcBorders>
              <w:top w:val="single" w:sz="4" w:space="0" w:color="auto"/>
              <w:left w:val="nil"/>
              <w:bottom w:val="single" w:sz="4" w:space="0" w:color="auto"/>
              <w:right w:val="single" w:sz="4" w:space="0" w:color="auto"/>
            </w:tcBorders>
            <w:vAlign w:val="center"/>
            <w:hideMark/>
          </w:tcPr>
          <w:p w14:paraId="1C64342A" w14:textId="77777777" w:rsidR="0040126B" w:rsidRPr="009F5011" w:rsidRDefault="0040126B" w:rsidP="000B3D5D">
            <w:pPr>
              <w:spacing w:line="256" w:lineRule="auto"/>
              <w:rPr>
                <w:b/>
                <w:sz w:val="18"/>
                <w:szCs w:val="18"/>
                <w:lang w:eastAsia="es-ES"/>
              </w:rPr>
            </w:pPr>
            <w:r w:rsidRPr="009F5011">
              <w:rPr>
                <w:b/>
                <w:sz w:val="18"/>
                <w:szCs w:val="18"/>
                <w:lang w:eastAsia="es-ES"/>
              </w:rPr>
              <w:t>Trimestre bajo informe finalizado el</w:t>
            </w:r>
          </w:p>
          <w:p w14:paraId="4B31E44F" w14:textId="77777777" w:rsidR="0040126B" w:rsidRPr="009F5011" w:rsidRDefault="0040126B" w:rsidP="000B3D5D">
            <w:pPr>
              <w:spacing w:line="256" w:lineRule="auto"/>
              <w:rPr>
                <w:b/>
                <w:sz w:val="18"/>
                <w:szCs w:val="18"/>
                <w:lang w:eastAsia="es-ES"/>
              </w:rPr>
            </w:pPr>
            <w:r w:rsidRPr="009F5011">
              <w:rPr>
                <w:b/>
                <w:sz w:val="18"/>
                <w:szCs w:val="18"/>
                <w:lang w:eastAsia="es-ES"/>
              </w:rPr>
              <w:t>30/09/2019</w:t>
            </w:r>
          </w:p>
        </w:tc>
        <w:tc>
          <w:tcPr>
            <w:tcW w:w="1450" w:type="dxa"/>
            <w:tcBorders>
              <w:top w:val="single" w:sz="4" w:space="0" w:color="auto"/>
              <w:left w:val="nil"/>
              <w:bottom w:val="single" w:sz="4" w:space="0" w:color="auto"/>
              <w:right w:val="single" w:sz="4" w:space="0" w:color="auto"/>
            </w:tcBorders>
            <w:hideMark/>
          </w:tcPr>
          <w:p w14:paraId="54107541" w14:textId="77777777" w:rsidR="0040126B" w:rsidRPr="009F5011" w:rsidRDefault="0040126B" w:rsidP="000B3D5D">
            <w:pPr>
              <w:spacing w:line="256" w:lineRule="auto"/>
              <w:rPr>
                <w:b/>
                <w:sz w:val="18"/>
                <w:szCs w:val="18"/>
                <w:lang w:eastAsia="es-ES"/>
              </w:rPr>
            </w:pPr>
            <w:r w:rsidRPr="009F5011">
              <w:rPr>
                <w:b/>
                <w:sz w:val="18"/>
                <w:szCs w:val="18"/>
                <w:lang w:eastAsia="es-ES"/>
              </w:rPr>
              <w:t>Acumulado desde el inicio al</w:t>
            </w:r>
          </w:p>
          <w:p w14:paraId="166F0E31" w14:textId="77777777" w:rsidR="0040126B" w:rsidRPr="009F5011" w:rsidRDefault="0040126B" w:rsidP="000B3D5D">
            <w:pPr>
              <w:spacing w:line="256" w:lineRule="auto"/>
              <w:rPr>
                <w:b/>
                <w:sz w:val="18"/>
                <w:szCs w:val="18"/>
                <w:lang w:eastAsia="es-ES"/>
              </w:rPr>
            </w:pPr>
            <w:r w:rsidRPr="009F5011">
              <w:rPr>
                <w:b/>
                <w:sz w:val="18"/>
                <w:szCs w:val="18"/>
                <w:lang w:eastAsia="es-ES"/>
              </w:rPr>
              <w:t>30/09/2019</w:t>
            </w:r>
          </w:p>
        </w:tc>
      </w:tr>
      <w:tr w:rsidR="0040126B" w:rsidRPr="009F5011" w14:paraId="4FC8E271" w14:textId="77777777" w:rsidTr="000B3D5D">
        <w:trPr>
          <w:trHeight w:val="305"/>
        </w:trPr>
        <w:tc>
          <w:tcPr>
            <w:tcW w:w="3697" w:type="dxa"/>
            <w:tcBorders>
              <w:top w:val="nil"/>
              <w:left w:val="single" w:sz="4" w:space="0" w:color="auto"/>
              <w:bottom w:val="nil"/>
              <w:right w:val="single" w:sz="4" w:space="0" w:color="auto"/>
            </w:tcBorders>
            <w:vAlign w:val="center"/>
            <w:hideMark/>
          </w:tcPr>
          <w:p w14:paraId="76F9B8EE" w14:textId="77777777" w:rsidR="0040126B" w:rsidRPr="009F5011" w:rsidRDefault="0040126B" w:rsidP="005D7257">
            <w:pPr>
              <w:spacing w:line="256" w:lineRule="auto"/>
              <w:rPr>
                <w:sz w:val="18"/>
                <w:szCs w:val="18"/>
                <w:lang w:eastAsia="es-AR"/>
              </w:rPr>
            </w:pPr>
            <w:r w:rsidRPr="009F5011">
              <w:rPr>
                <w:sz w:val="18"/>
                <w:szCs w:val="18"/>
                <w:lang w:eastAsia="es-AR"/>
              </w:rPr>
              <w:t>Ingresos por intereses</w:t>
            </w:r>
          </w:p>
        </w:tc>
        <w:tc>
          <w:tcPr>
            <w:tcW w:w="818" w:type="dxa"/>
            <w:tcBorders>
              <w:top w:val="nil"/>
              <w:left w:val="nil"/>
              <w:bottom w:val="nil"/>
              <w:right w:val="single" w:sz="4" w:space="0" w:color="auto"/>
            </w:tcBorders>
            <w:vAlign w:val="center"/>
          </w:tcPr>
          <w:p w14:paraId="65386A16"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404AAFEC" w14:textId="77777777" w:rsidR="0040126B" w:rsidRPr="009F5011" w:rsidRDefault="0040126B" w:rsidP="000B3D5D">
            <w:pPr>
              <w:spacing w:line="256" w:lineRule="auto"/>
              <w:jc w:val="right"/>
              <w:rPr>
                <w:sz w:val="16"/>
                <w:szCs w:val="18"/>
                <w:lang w:eastAsia="es-AR"/>
              </w:rPr>
            </w:pPr>
            <w:r w:rsidRPr="009F5011">
              <w:rPr>
                <w:sz w:val="16"/>
                <w:szCs w:val="18"/>
                <w:lang w:eastAsia="es-AR"/>
              </w:rPr>
              <w:t>1.323.704</w:t>
            </w:r>
          </w:p>
        </w:tc>
        <w:tc>
          <w:tcPr>
            <w:tcW w:w="1569" w:type="dxa"/>
            <w:tcBorders>
              <w:top w:val="nil"/>
              <w:left w:val="nil"/>
              <w:bottom w:val="nil"/>
              <w:right w:val="single" w:sz="4" w:space="0" w:color="auto"/>
            </w:tcBorders>
            <w:vAlign w:val="center"/>
            <w:hideMark/>
          </w:tcPr>
          <w:p w14:paraId="0C4BDA16" w14:textId="77777777" w:rsidR="0040126B" w:rsidRPr="009F5011" w:rsidRDefault="0040126B" w:rsidP="000B3D5D">
            <w:pPr>
              <w:spacing w:line="256" w:lineRule="auto"/>
              <w:jc w:val="right"/>
              <w:rPr>
                <w:sz w:val="16"/>
                <w:szCs w:val="18"/>
                <w:lang w:eastAsia="es-AR"/>
              </w:rPr>
            </w:pPr>
            <w:r w:rsidRPr="009F5011">
              <w:rPr>
                <w:sz w:val="16"/>
                <w:szCs w:val="18"/>
                <w:lang w:eastAsia="es-AR"/>
              </w:rPr>
              <w:t>4.250.822</w:t>
            </w:r>
          </w:p>
        </w:tc>
        <w:tc>
          <w:tcPr>
            <w:tcW w:w="1330" w:type="dxa"/>
            <w:tcBorders>
              <w:top w:val="nil"/>
              <w:left w:val="nil"/>
              <w:bottom w:val="nil"/>
              <w:right w:val="single" w:sz="4" w:space="0" w:color="auto"/>
            </w:tcBorders>
            <w:vAlign w:val="center"/>
            <w:hideMark/>
          </w:tcPr>
          <w:p w14:paraId="54FA404E"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1.221.721</w:t>
            </w:r>
          </w:p>
        </w:tc>
        <w:tc>
          <w:tcPr>
            <w:tcW w:w="1450" w:type="dxa"/>
            <w:tcBorders>
              <w:top w:val="nil"/>
              <w:left w:val="nil"/>
              <w:bottom w:val="nil"/>
              <w:right w:val="single" w:sz="4" w:space="0" w:color="auto"/>
            </w:tcBorders>
            <w:vAlign w:val="center"/>
            <w:hideMark/>
          </w:tcPr>
          <w:p w14:paraId="1F81C0A9"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6.084.264</w:t>
            </w:r>
          </w:p>
        </w:tc>
      </w:tr>
      <w:tr w:rsidR="0040126B" w:rsidRPr="009F5011" w14:paraId="67CFE266" w14:textId="77777777" w:rsidTr="000B3D5D">
        <w:trPr>
          <w:trHeight w:val="305"/>
        </w:trPr>
        <w:tc>
          <w:tcPr>
            <w:tcW w:w="3697" w:type="dxa"/>
            <w:tcBorders>
              <w:top w:val="nil"/>
              <w:left w:val="single" w:sz="4" w:space="0" w:color="auto"/>
              <w:bottom w:val="nil"/>
              <w:right w:val="single" w:sz="4" w:space="0" w:color="auto"/>
            </w:tcBorders>
            <w:vAlign w:val="center"/>
            <w:hideMark/>
          </w:tcPr>
          <w:p w14:paraId="68A3FB17" w14:textId="77777777" w:rsidR="0040126B" w:rsidRPr="009F5011" w:rsidRDefault="0040126B" w:rsidP="005D7257">
            <w:pPr>
              <w:spacing w:line="256" w:lineRule="auto"/>
              <w:rPr>
                <w:sz w:val="18"/>
                <w:szCs w:val="18"/>
                <w:lang w:eastAsia="es-AR"/>
              </w:rPr>
            </w:pPr>
            <w:r w:rsidRPr="009F5011">
              <w:rPr>
                <w:sz w:val="18"/>
                <w:szCs w:val="18"/>
                <w:lang w:eastAsia="es-AR"/>
              </w:rPr>
              <w:t>Egresos por intereses</w:t>
            </w:r>
          </w:p>
        </w:tc>
        <w:tc>
          <w:tcPr>
            <w:tcW w:w="818" w:type="dxa"/>
            <w:tcBorders>
              <w:top w:val="nil"/>
              <w:left w:val="nil"/>
              <w:bottom w:val="nil"/>
              <w:right w:val="single" w:sz="4" w:space="0" w:color="auto"/>
            </w:tcBorders>
            <w:vAlign w:val="center"/>
          </w:tcPr>
          <w:p w14:paraId="75E48CBA"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5BF7A093" w14:textId="77777777" w:rsidR="0040126B" w:rsidRPr="009F5011" w:rsidRDefault="0040126B" w:rsidP="000B3D5D">
            <w:pPr>
              <w:spacing w:line="256" w:lineRule="auto"/>
              <w:jc w:val="right"/>
              <w:rPr>
                <w:sz w:val="16"/>
                <w:szCs w:val="18"/>
                <w:lang w:eastAsia="es-AR"/>
              </w:rPr>
            </w:pPr>
            <w:r w:rsidRPr="009F5011">
              <w:rPr>
                <w:sz w:val="16"/>
                <w:szCs w:val="18"/>
                <w:lang w:eastAsia="es-AR"/>
              </w:rPr>
              <w:t>(338.834)</w:t>
            </w:r>
          </w:p>
        </w:tc>
        <w:tc>
          <w:tcPr>
            <w:tcW w:w="1569" w:type="dxa"/>
            <w:tcBorders>
              <w:top w:val="nil"/>
              <w:left w:val="nil"/>
              <w:bottom w:val="nil"/>
              <w:right w:val="single" w:sz="4" w:space="0" w:color="auto"/>
            </w:tcBorders>
            <w:vAlign w:val="center"/>
            <w:hideMark/>
          </w:tcPr>
          <w:p w14:paraId="45D7FB8C" w14:textId="77777777" w:rsidR="0040126B" w:rsidRPr="009F5011" w:rsidRDefault="0040126B" w:rsidP="000B3D5D">
            <w:pPr>
              <w:spacing w:line="256" w:lineRule="auto"/>
              <w:jc w:val="right"/>
              <w:rPr>
                <w:sz w:val="16"/>
                <w:szCs w:val="18"/>
                <w:lang w:eastAsia="es-AR"/>
              </w:rPr>
            </w:pPr>
            <w:r w:rsidRPr="009F5011">
              <w:rPr>
                <w:sz w:val="16"/>
                <w:szCs w:val="18"/>
                <w:lang w:eastAsia="es-AR"/>
              </w:rPr>
              <w:t>(1.127.828)</w:t>
            </w:r>
          </w:p>
        </w:tc>
        <w:tc>
          <w:tcPr>
            <w:tcW w:w="1330" w:type="dxa"/>
            <w:tcBorders>
              <w:top w:val="nil"/>
              <w:left w:val="nil"/>
              <w:bottom w:val="nil"/>
              <w:right w:val="single" w:sz="4" w:space="0" w:color="auto"/>
            </w:tcBorders>
            <w:vAlign w:val="center"/>
            <w:hideMark/>
          </w:tcPr>
          <w:p w14:paraId="09DA0307"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(767.355)</w:t>
            </w:r>
          </w:p>
        </w:tc>
        <w:tc>
          <w:tcPr>
            <w:tcW w:w="1450" w:type="dxa"/>
            <w:tcBorders>
              <w:top w:val="nil"/>
              <w:left w:val="nil"/>
              <w:bottom w:val="nil"/>
              <w:right w:val="single" w:sz="4" w:space="0" w:color="auto"/>
            </w:tcBorders>
            <w:vAlign w:val="center"/>
            <w:hideMark/>
          </w:tcPr>
          <w:p w14:paraId="0BB2DCDE"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(3.703.480)</w:t>
            </w:r>
          </w:p>
        </w:tc>
      </w:tr>
      <w:tr w:rsidR="0040126B" w:rsidRPr="009F5011" w14:paraId="7A6D79A0" w14:textId="77777777" w:rsidTr="000B3D5D">
        <w:trPr>
          <w:trHeight w:val="305"/>
        </w:trPr>
        <w:tc>
          <w:tcPr>
            <w:tcW w:w="3697" w:type="dxa"/>
            <w:tcBorders>
              <w:top w:val="nil"/>
              <w:left w:val="single" w:sz="4" w:space="0" w:color="auto"/>
              <w:bottom w:val="nil"/>
              <w:right w:val="single" w:sz="4" w:space="0" w:color="auto"/>
            </w:tcBorders>
            <w:vAlign w:val="center"/>
            <w:hideMark/>
          </w:tcPr>
          <w:p w14:paraId="2D2D5446"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neto por intereses</w:t>
            </w:r>
          </w:p>
        </w:tc>
        <w:tc>
          <w:tcPr>
            <w:tcW w:w="818" w:type="dxa"/>
            <w:tcBorders>
              <w:top w:val="nil"/>
              <w:left w:val="nil"/>
              <w:bottom w:val="nil"/>
              <w:right w:val="single" w:sz="4" w:space="0" w:color="auto"/>
            </w:tcBorders>
            <w:vAlign w:val="center"/>
          </w:tcPr>
          <w:p w14:paraId="3F06C684"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01FA7B91"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984.870</w:t>
            </w:r>
          </w:p>
        </w:tc>
        <w:tc>
          <w:tcPr>
            <w:tcW w:w="1569" w:type="dxa"/>
            <w:tcBorders>
              <w:top w:val="nil"/>
              <w:left w:val="nil"/>
              <w:bottom w:val="nil"/>
              <w:right w:val="single" w:sz="4" w:space="0" w:color="auto"/>
            </w:tcBorders>
            <w:vAlign w:val="center"/>
            <w:hideMark/>
          </w:tcPr>
          <w:p w14:paraId="01631357"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3.122.994</w:t>
            </w:r>
          </w:p>
        </w:tc>
        <w:tc>
          <w:tcPr>
            <w:tcW w:w="1330" w:type="dxa"/>
            <w:tcBorders>
              <w:top w:val="nil"/>
              <w:left w:val="nil"/>
              <w:bottom w:val="nil"/>
              <w:right w:val="single" w:sz="4" w:space="0" w:color="auto"/>
            </w:tcBorders>
            <w:vAlign w:val="center"/>
            <w:hideMark/>
          </w:tcPr>
          <w:p w14:paraId="50E9A3C8"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454.366</w:t>
            </w:r>
          </w:p>
        </w:tc>
        <w:tc>
          <w:tcPr>
            <w:tcW w:w="1450" w:type="dxa"/>
            <w:tcBorders>
              <w:top w:val="nil"/>
              <w:left w:val="nil"/>
              <w:bottom w:val="nil"/>
              <w:right w:val="single" w:sz="4" w:space="0" w:color="auto"/>
            </w:tcBorders>
            <w:vAlign w:val="center"/>
            <w:hideMark/>
          </w:tcPr>
          <w:p w14:paraId="2E3D22D1"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2.380.784</w:t>
            </w:r>
          </w:p>
        </w:tc>
      </w:tr>
      <w:tr w:rsidR="0040126B" w:rsidRPr="009F5011" w14:paraId="774834F0" w14:textId="77777777" w:rsidTr="000B3D5D">
        <w:trPr>
          <w:trHeight w:val="305"/>
        </w:trPr>
        <w:tc>
          <w:tcPr>
            <w:tcW w:w="3697" w:type="dxa"/>
            <w:tcBorders>
              <w:top w:val="nil"/>
              <w:left w:val="single" w:sz="4" w:space="0" w:color="auto"/>
              <w:bottom w:val="nil"/>
              <w:right w:val="single" w:sz="4" w:space="0" w:color="auto"/>
            </w:tcBorders>
            <w:vAlign w:val="center"/>
            <w:hideMark/>
          </w:tcPr>
          <w:p w14:paraId="54DFD6D3" w14:textId="77777777" w:rsidR="0040126B" w:rsidRPr="009F5011" w:rsidRDefault="0040126B" w:rsidP="005D7257">
            <w:pPr>
              <w:spacing w:line="256" w:lineRule="auto"/>
              <w:rPr>
                <w:sz w:val="18"/>
                <w:szCs w:val="18"/>
                <w:lang w:eastAsia="es-AR"/>
              </w:rPr>
            </w:pPr>
            <w:r w:rsidRPr="009F5011">
              <w:rPr>
                <w:sz w:val="18"/>
                <w:szCs w:val="18"/>
                <w:lang w:eastAsia="es-AR"/>
              </w:rPr>
              <w:t>Ingresos por comisiones</w:t>
            </w:r>
          </w:p>
        </w:tc>
        <w:tc>
          <w:tcPr>
            <w:tcW w:w="818" w:type="dxa"/>
            <w:tcBorders>
              <w:top w:val="nil"/>
              <w:left w:val="nil"/>
              <w:bottom w:val="nil"/>
              <w:right w:val="single" w:sz="4" w:space="0" w:color="auto"/>
            </w:tcBorders>
            <w:vAlign w:val="center"/>
          </w:tcPr>
          <w:p w14:paraId="2A41457B"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25133795" w14:textId="77777777" w:rsidR="0040126B" w:rsidRPr="009F5011" w:rsidRDefault="0040126B" w:rsidP="000B3D5D">
            <w:pPr>
              <w:spacing w:line="256" w:lineRule="auto"/>
              <w:jc w:val="right"/>
              <w:rPr>
                <w:sz w:val="16"/>
                <w:szCs w:val="18"/>
                <w:lang w:eastAsia="es-AR"/>
              </w:rPr>
            </w:pPr>
            <w:r w:rsidRPr="009F5011">
              <w:rPr>
                <w:sz w:val="16"/>
                <w:szCs w:val="18"/>
                <w:lang w:eastAsia="es-AR"/>
              </w:rPr>
              <w:t>72.083</w:t>
            </w:r>
          </w:p>
        </w:tc>
        <w:tc>
          <w:tcPr>
            <w:tcW w:w="1569" w:type="dxa"/>
            <w:tcBorders>
              <w:top w:val="nil"/>
              <w:left w:val="nil"/>
              <w:bottom w:val="nil"/>
              <w:right w:val="single" w:sz="4" w:space="0" w:color="auto"/>
            </w:tcBorders>
            <w:vAlign w:val="center"/>
            <w:hideMark/>
          </w:tcPr>
          <w:p w14:paraId="6D4815EF" w14:textId="77777777" w:rsidR="0040126B" w:rsidRPr="009F5011" w:rsidRDefault="0040126B" w:rsidP="000B3D5D">
            <w:pPr>
              <w:spacing w:line="256" w:lineRule="auto"/>
              <w:jc w:val="right"/>
              <w:rPr>
                <w:sz w:val="16"/>
                <w:szCs w:val="18"/>
                <w:lang w:eastAsia="es-AR"/>
              </w:rPr>
            </w:pPr>
            <w:r w:rsidRPr="009F5011">
              <w:rPr>
                <w:sz w:val="16"/>
                <w:szCs w:val="18"/>
                <w:lang w:eastAsia="es-AR"/>
              </w:rPr>
              <w:t>220.316</w:t>
            </w:r>
          </w:p>
        </w:tc>
        <w:tc>
          <w:tcPr>
            <w:tcW w:w="1330" w:type="dxa"/>
            <w:tcBorders>
              <w:top w:val="nil"/>
              <w:left w:val="nil"/>
              <w:bottom w:val="nil"/>
              <w:right w:val="single" w:sz="4" w:space="0" w:color="auto"/>
            </w:tcBorders>
            <w:vAlign w:val="center"/>
            <w:hideMark/>
          </w:tcPr>
          <w:p w14:paraId="017E649E"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43.059</w:t>
            </w:r>
          </w:p>
        </w:tc>
        <w:tc>
          <w:tcPr>
            <w:tcW w:w="1450" w:type="dxa"/>
            <w:tcBorders>
              <w:top w:val="nil"/>
              <w:left w:val="nil"/>
              <w:bottom w:val="nil"/>
              <w:right w:val="single" w:sz="4" w:space="0" w:color="auto"/>
            </w:tcBorders>
            <w:vAlign w:val="center"/>
            <w:hideMark/>
          </w:tcPr>
          <w:p w14:paraId="68E6BF5D"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186.706</w:t>
            </w:r>
          </w:p>
        </w:tc>
      </w:tr>
      <w:tr w:rsidR="0040126B" w:rsidRPr="009F5011" w14:paraId="04A08E72" w14:textId="77777777" w:rsidTr="000B3D5D">
        <w:trPr>
          <w:trHeight w:val="305"/>
        </w:trPr>
        <w:tc>
          <w:tcPr>
            <w:tcW w:w="3697" w:type="dxa"/>
            <w:tcBorders>
              <w:top w:val="nil"/>
              <w:left w:val="single" w:sz="4" w:space="0" w:color="auto"/>
              <w:bottom w:val="nil"/>
              <w:right w:val="single" w:sz="4" w:space="0" w:color="auto"/>
            </w:tcBorders>
            <w:vAlign w:val="center"/>
            <w:hideMark/>
          </w:tcPr>
          <w:p w14:paraId="2823E4E8" w14:textId="77777777" w:rsidR="0040126B" w:rsidRPr="009F5011" w:rsidRDefault="0040126B" w:rsidP="005D7257">
            <w:pPr>
              <w:spacing w:line="256" w:lineRule="auto"/>
              <w:rPr>
                <w:sz w:val="18"/>
                <w:szCs w:val="18"/>
                <w:lang w:eastAsia="es-AR"/>
              </w:rPr>
            </w:pPr>
            <w:r w:rsidRPr="009F5011">
              <w:rPr>
                <w:sz w:val="18"/>
                <w:szCs w:val="18"/>
                <w:lang w:eastAsia="es-AR"/>
              </w:rPr>
              <w:t>Egresos por comisiones</w:t>
            </w:r>
          </w:p>
        </w:tc>
        <w:tc>
          <w:tcPr>
            <w:tcW w:w="818" w:type="dxa"/>
            <w:tcBorders>
              <w:top w:val="nil"/>
              <w:left w:val="nil"/>
              <w:bottom w:val="nil"/>
              <w:right w:val="single" w:sz="4" w:space="0" w:color="auto"/>
            </w:tcBorders>
            <w:vAlign w:val="center"/>
          </w:tcPr>
          <w:p w14:paraId="04116CBB"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2B84EA3F" w14:textId="77777777" w:rsidR="0040126B" w:rsidRPr="009F5011" w:rsidRDefault="0040126B" w:rsidP="000B3D5D">
            <w:pPr>
              <w:spacing w:line="256" w:lineRule="auto"/>
              <w:jc w:val="right"/>
              <w:rPr>
                <w:sz w:val="16"/>
                <w:szCs w:val="18"/>
                <w:lang w:eastAsia="es-AR"/>
              </w:rPr>
            </w:pPr>
            <w:r w:rsidRPr="009F5011">
              <w:rPr>
                <w:sz w:val="16"/>
                <w:szCs w:val="18"/>
                <w:lang w:eastAsia="es-AR"/>
              </w:rPr>
              <w:t>(29.077)</w:t>
            </w:r>
          </w:p>
        </w:tc>
        <w:tc>
          <w:tcPr>
            <w:tcW w:w="1569" w:type="dxa"/>
            <w:tcBorders>
              <w:top w:val="nil"/>
              <w:left w:val="nil"/>
              <w:bottom w:val="nil"/>
              <w:right w:val="single" w:sz="4" w:space="0" w:color="auto"/>
            </w:tcBorders>
            <w:vAlign w:val="center"/>
            <w:hideMark/>
          </w:tcPr>
          <w:p w14:paraId="251B4217" w14:textId="77777777" w:rsidR="0040126B" w:rsidRPr="009F5011" w:rsidRDefault="0040126B" w:rsidP="000B3D5D">
            <w:pPr>
              <w:spacing w:line="256" w:lineRule="auto"/>
              <w:jc w:val="right"/>
              <w:rPr>
                <w:sz w:val="16"/>
                <w:szCs w:val="18"/>
                <w:lang w:eastAsia="es-AR"/>
              </w:rPr>
            </w:pPr>
            <w:r w:rsidRPr="009F5011">
              <w:rPr>
                <w:sz w:val="16"/>
                <w:szCs w:val="18"/>
                <w:lang w:eastAsia="es-AR"/>
              </w:rPr>
              <w:t>(79.913)</w:t>
            </w:r>
          </w:p>
        </w:tc>
        <w:tc>
          <w:tcPr>
            <w:tcW w:w="1330" w:type="dxa"/>
            <w:tcBorders>
              <w:top w:val="nil"/>
              <w:left w:val="nil"/>
              <w:bottom w:val="nil"/>
              <w:right w:val="single" w:sz="4" w:space="0" w:color="auto"/>
            </w:tcBorders>
            <w:vAlign w:val="center"/>
            <w:hideMark/>
          </w:tcPr>
          <w:p w14:paraId="21C31F9C"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(20.111)</w:t>
            </w:r>
          </w:p>
        </w:tc>
        <w:tc>
          <w:tcPr>
            <w:tcW w:w="1450" w:type="dxa"/>
            <w:tcBorders>
              <w:top w:val="nil"/>
              <w:left w:val="nil"/>
              <w:bottom w:val="nil"/>
              <w:right w:val="single" w:sz="4" w:space="0" w:color="auto"/>
            </w:tcBorders>
            <w:vAlign w:val="center"/>
            <w:hideMark/>
          </w:tcPr>
          <w:p w14:paraId="55A06070"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(82.030)</w:t>
            </w:r>
          </w:p>
        </w:tc>
      </w:tr>
      <w:tr w:rsidR="0040126B" w:rsidRPr="009F5011" w14:paraId="47EB4288" w14:textId="77777777" w:rsidTr="000B3D5D">
        <w:trPr>
          <w:trHeight w:val="305"/>
        </w:trPr>
        <w:tc>
          <w:tcPr>
            <w:tcW w:w="3697" w:type="dxa"/>
            <w:tcBorders>
              <w:top w:val="nil"/>
              <w:left w:val="single" w:sz="4" w:space="0" w:color="auto"/>
              <w:bottom w:val="nil"/>
              <w:right w:val="single" w:sz="4" w:space="0" w:color="auto"/>
            </w:tcBorders>
            <w:vAlign w:val="center"/>
            <w:hideMark/>
          </w:tcPr>
          <w:p w14:paraId="1E855228"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neto por comisiones</w:t>
            </w:r>
          </w:p>
        </w:tc>
        <w:tc>
          <w:tcPr>
            <w:tcW w:w="818" w:type="dxa"/>
            <w:tcBorders>
              <w:top w:val="nil"/>
              <w:left w:val="nil"/>
              <w:bottom w:val="nil"/>
              <w:right w:val="single" w:sz="4" w:space="0" w:color="auto"/>
            </w:tcBorders>
            <w:vAlign w:val="center"/>
          </w:tcPr>
          <w:p w14:paraId="7BAD787B"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48F4107A"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43.006</w:t>
            </w:r>
          </w:p>
        </w:tc>
        <w:tc>
          <w:tcPr>
            <w:tcW w:w="1569" w:type="dxa"/>
            <w:tcBorders>
              <w:top w:val="nil"/>
              <w:left w:val="nil"/>
              <w:bottom w:val="nil"/>
              <w:right w:val="single" w:sz="4" w:space="0" w:color="auto"/>
            </w:tcBorders>
            <w:vAlign w:val="center"/>
            <w:hideMark/>
          </w:tcPr>
          <w:p w14:paraId="5628F3A8"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140.403</w:t>
            </w:r>
          </w:p>
        </w:tc>
        <w:tc>
          <w:tcPr>
            <w:tcW w:w="1330" w:type="dxa"/>
            <w:tcBorders>
              <w:top w:val="nil"/>
              <w:left w:val="nil"/>
              <w:bottom w:val="nil"/>
              <w:right w:val="single" w:sz="4" w:space="0" w:color="auto"/>
            </w:tcBorders>
            <w:vAlign w:val="center"/>
            <w:hideMark/>
          </w:tcPr>
          <w:p w14:paraId="7C185DFA"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22.948</w:t>
            </w:r>
          </w:p>
        </w:tc>
        <w:tc>
          <w:tcPr>
            <w:tcW w:w="1450" w:type="dxa"/>
            <w:tcBorders>
              <w:top w:val="nil"/>
              <w:left w:val="nil"/>
              <w:bottom w:val="nil"/>
              <w:right w:val="single" w:sz="4" w:space="0" w:color="auto"/>
            </w:tcBorders>
            <w:vAlign w:val="center"/>
            <w:hideMark/>
          </w:tcPr>
          <w:p w14:paraId="4DDA39E1"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104.676</w:t>
            </w:r>
          </w:p>
        </w:tc>
      </w:tr>
      <w:tr w:rsidR="0040126B" w:rsidRPr="009F5011" w14:paraId="71FC9397" w14:textId="77777777" w:rsidTr="000B3D5D">
        <w:trPr>
          <w:trHeight w:val="691"/>
        </w:trPr>
        <w:tc>
          <w:tcPr>
            <w:tcW w:w="3697" w:type="dxa"/>
            <w:tcBorders>
              <w:top w:val="nil"/>
              <w:left w:val="single" w:sz="4" w:space="0" w:color="auto"/>
              <w:bottom w:val="nil"/>
              <w:right w:val="single" w:sz="4" w:space="0" w:color="auto"/>
            </w:tcBorders>
            <w:vAlign w:val="center"/>
            <w:hideMark/>
          </w:tcPr>
          <w:p w14:paraId="2764346C" w14:textId="77777777" w:rsidR="0040126B" w:rsidRPr="009F5011" w:rsidRDefault="0040126B" w:rsidP="005D7257">
            <w:pPr>
              <w:spacing w:line="256" w:lineRule="auto"/>
              <w:rPr>
                <w:sz w:val="18"/>
                <w:szCs w:val="18"/>
                <w:lang w:eastAsia="es-AR"/>
              </w:rPr>
            </w:pPr>
            <w:r w:rsidRPr="009F5011">
              <w:rPr>
                <w:sz w:val="18"/>
                <w:szCs w:val="18"/>
                <w:lang w:eastAsia="es-AR"/>
              </w:rPr>
              <w:t>Resultado neto por medición de instrumentos financieros a valor razonable con cambios en resultados</w:t>
            </w:r>
          </w:p>
        </w:tc>
        <w:tc>
          <w:tcPr>
            <w:tcW w:w="818" w:type="dxa"/>
            <w:tcBorders>
              <w:top w:val="nil"/>
              <w:left w:val="nil"/>
              <w:bottom w:val="nil"/>
              <w:right w:val="single" w:sz="4" w:space="0" w:color="auto"/>
            </w:tcBorders>
            <w:vAlign w:val="center"/>
          </w:tcPr>
          <w:p w14:paraId="4A3BE4FB" w14:textId="77777777" w:rsidR="0040126B" w:rsidRPr="009F5011" w:rsidRDefault="0040126B" w:rsidP="000B3D5D">
            <w:pPr>
              <w:spacing w:line="256" w:lineRule="auto"/>
              <w:rPr>
                <w:sz w:val="16"/>
                <w:szCs w:val="18"/>
                <w:lang w:eastAsia="es-AR"/>
              </w:rPr>
            </w:pPr>
          </w:p>
        </w:tc>
        <w:tc>
          <w:tcPr>
            <w:tcW w:w="1342" w:type="dxa"/>
            <w:tcBorders>
              <w:top w:val="nil"/>
              <w:left w:val="nil"/>
              <w:bottom w:val="nil"/>
              <w:right w:val="single" w:sz="4" w:space="0" w:color="auto"/>
            </w:tcBorders>
            <w:vAlign w:val="center"/>
            <w:hideMark/>
          </w:tcPr>
          <w:p w14:paraId="76CC518A" w14:textId="77777777" w:rsidR="0040126B" w:rsidRPr="009F5011" w:rsidRDefault="0040126B" w:rsidP="000B3D5D">
            <w:pPr>
              <w:spacing w:line="256" w:lineRule="auto"/>
              <w:jc w:val="right"/>
              <w:rPr>
                <w:sz w:val="16"/>
                <w:szCs w:val="18"/>
                <w:lang w:eastAsia="es-AR"/>
              </w:rPr>
            </w:pPr>
            <w:r w:rsidRPr="009F5011">
              <w:rPr>
                <w:sz w:val="16"/>
                <w:szCs w:val="18"/>
                <w:lang w:eastAsia="es-AR"/>
              </w:rPr>
              <w:t>7.249</w:t>
            </w:r>
          </w:p>
        </w:tc>
        <w:tc>
          <w:tcPr>
            <w:tcW w:w="1569" w:type="dxa"/>
            <w:tcBorders>
              <w:top w:val="nil"/>
              <w:left w:val="nil"/>
              <w:bottom w:val="nil"/>
              <w:right w:val="single" w:sz="4" w:space="0" w:color="auto"/>
            </w:tcBorders>
            <w:vAlign w:val="center"/>
            <w:hideMark/>
          </w:tcPr>
          <w:p w14:paraId="17610B9A" w14:textId="77777777" w:rsidR="0040126B" w:rsidRPr="009F5011" w:rsidRDefault="0040126B" w:rsidP="000B3D5D">
            <w:pPr>
              <w:spacing w:line="256" w:lineRule="auto"/>
              <w:jc w:val="right"/>
              <w:rPr>
                <w:sz w:val="16"/>
                <w:szCs w:val="18"/>
                <w:lang w:eastAsia="es-AR"/>
              </w:rPr>
            </w:pPr>
            <w:r w:rsidRPr="009F5011">
              <w:rPr>
                <w:sz w:val="16"/>
                <w:szCs w:val="18"/>
                <w:lang w:eastAsia="es-AR"/>
              </w:rPr>
              <w:t>29.552</w:t>
            </w:r>
          </w:p>
        </w:tc>
        <w:tc>
          <w:tcPr>
            <w:tcW w:w="1330" w:type="dxa"/>
            <w:tcBorders>
              <w:top w:val="nil"/>
              <w:left w:val="nil"/>
              <w:bottom w:val="nil"/>
              <w:right w:val="single" w:sz="4" w:space="0" w:color="auto"/>
            </w:tcBorders>
            <w:vAlign w:val="center"/>
            <w:hideMark/>
          </w:tcPr>
          <w:p w14:paraId="0106DF27"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2.865</w:t>
            </w:r>
          </w:p>
        </w:tc>
        <w:tc>
          <w:tcPr>
            <w:tcW w:w="1450" w:type="dxa"/>
            <w:tcBorders>
              <w:top w:val="nil"/>
              <w:left w:val="nil"/>
              <w:bottom w:val="nil"/>
              <w:right w:val="single" w:sz="4" w:space="0" w:color="auto"/>
            </w:tcBorders>
            <w:vAlign w:val="center"/>
            <w:hideMark/>
          </w:tcPr>
          <w:p w14:paraId="7FAB843A"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26.611</w:t>
            </w:r>
          </w:p>
        </w:tc>
      </w:tr>
      <w:tr w:rsidR="0040126B" w:rsidRPr="009F5011" w14:paraId="13B1CC66" w14:textId="77777777" w:rsidTr="000B3D5D">
        <w:trPr>
          <w:trHeight w:val="518"/>
        </w:trPr>
        <w:tc>
          <w:tcPr>
            <w:tcW w:w="3697" w:type="dxa"/>
            <w:tcBorders>
              <w:top w:val="nil"/>
              <w:left w:val="single" w:sz="4" w:space="0" w:color="auto"/>
              <w:bottom w:val="nil"/>
              <w:right w:val="single" w:sz="4" w:space="0" w:color="auto"/>
            </w:tcBorders>
            <w:vAlign w:val="center"/>
            <w:hideMark/>
          </w:tcPr>
          <w:p w14:paraId="01B6EA3E" w14:textId="0F5A80D4" w:rsidR="0040126B" w:rsidRPr="009F5011" w:rsidRDefault="0040126B" w:rsidP="005D7257">
            <w:pPr>
              <w:spacing w:line="256" w:lineRule="auto"/>
              <w:rPr>
                <w:sz w:val="18"/>
                <w:szCs w:val="18"/>
                <w:lang w:eastAsia="es-AR"/>
              </w:rPr>
            </w:pPr>
            <w:r w:rsidRPr="009F5011">
              <w:rPr>
                <w:sz w:val="18"/>
                <w:szCs w:val="18"/>
                <w:lang w:eastAsia="es-AR"/>
              </w:rPr>
              <w:t>Diferencia de cotización de oro y moneda extranjera</w:t>
            </w:r>
          </w:p>
        </w:tc>
        <w:tc>
          <w:tcPr>
            <w:tcW w:w="818" w:type="dxa"/>
            <w:tcBorders>
              <w:top w:val="nil"/>
              <w:left w:val="nil"/>
              <w:bottom w:val="nil"/>
              <w:right w:val="single" w:sz="4" w:space="0" w:color="auto"/>
            </w:tcBorders>
            <w:vAlign w:val="center"/>
            <w:hideMark/>
          </w:tcPr>
          <w:p w14:paraId="6144ECAA"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hideMark/>
          </w:tcPr>
          <w:p w14:paraId="2C38330B" w14:textId="77777777" w:rsidR="0040126B" w:rsidRPr="009F5011" w:rsidRDefault="0040126B" w:rsidP="000B3D5D">
            <w:pPr>
              <w:spacing w:line="256" w:lineRule="auto"/>
              <w:jc w:val="right"/>
              <w:rPr>
                <w:sz w:val="16"/>
                <w:szCs w:val="18"/>
                <w:lang w:eastAsia="es-AR"/>
              </w:rPr>
            </w:pPr>
            <w:r w:rsidRPr="009F5011">
              <w:rPr>
                <w:sz w:val="16"/>
                <w:szCs w:val="18"/>
                <w:lang w:eastAsia="es-AR"/>
              </w:rPr>
              <w:t>1.497</w:t>
            </w:r>
          </w:p>
        </w:tc>
        <w:tc>
          <w:tcPr>
            <w:tcW w:w="1569" w:type="dxa"/>
            <w:tcBorders>
              <w:top w:val="nil"/>
              <w:left w:val="nil"/>
              <w:bottom w:val="nil"/>
              <w:right w:val="single" w:sz="4" w:space="0" w:color="auto"/>
            </w:tcBorders>
            <w:vAlign w:val="center"/>
            <w:hideMark/>
          </w:tcPr>
          <w:p w14:paraId="030AEC17" w14:textId="77777777" w:rsidR="0040126B" w:rsidRPr="009F5011" w:rsidRDefault="0040126B" w:rsidP="000B3D5D">
            <w:pPr>
              <w:spacing w:line="256" w:lineRule="auto"/>
              <w:jc w:val="right"/>
              <w:rPr>
                <w:sz w:val="16"/>
                <w:szCs w:val="18"/>
                <w:lang w:eastAsia="es-AR"/>
              </w:rPr>
            </w:pPr>
            <w:r w:rsidRPr="009F5011">
              <w:rPr>
                <w:sz w:val="16"/>
                <w:szCs w:val="18"/>
                <w:lang w:eastAsia="es-AR"/>
              </w:rPr>
              <w:t>3.607</w:t>
            </w:r>
          </w:p>
        </w:tc>
        <w:tc>
          <w:tcPr>
            <w:tcW w:w="1330" w:type="dxa"/>
            <w:tcBorders>
              <w:top w:val="nil"/>
              <w:left w:val="nil"/>
              <w:bottom w:val="nil"/>
              <w:right w:val="single" w:sz="4" w:space="0" w:color="auto"/>
            </w:tcBorders>
            <w:vAlign w:val="center"/>
            <w:hideMark/>
          </w:tcPr>
          <w:p w14:paraId="550FDF95"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5.541</w:t>
            </w:r>
          </w:p>
        </w:tc>
        <w:tc>
          <w:tcPr>
            <w:tcW w:w="1450" w:type="dxa"/>
            <w:tcBorders>
              <w:top w:val="nil"/>
              <w:left w:val="nil"/>
              <w:bottom w:val="nil"/>
              <w:right w:val="single" w:sz="4" w:space="0" w:color="auto"/>
            </w:tcBorders>
            <w:vAlign w:val="center"/>
            <w:hideMark/>
          </w:tcPr>
          <w:p w14:paraId="5D013DEE"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15.783</w:t>
            </w:r>
          </w:p>
        </w:tc>
      </w:tr>
      <w:tr w:rsidR="0040126B" w:rsidRPr="009F5011" w14:paraId="75EA5AAE" w14:textId="77777777" w:rsidTr="000B3D5D">
        <w:trPr>
          <w:trHeight w:val="305"/>
        </w:trPr>
        <w:tc>
          <w:tcPr>
            <w:tcW w:w="3697" w:type="dxa"/>
            <w:tcBorders>
              <w:top w:val="nil"/>
              <w:left w:val="single" w:sz="4" w:space="0" w:color="auto"/>
              <w:bottom w:val="nil"/>
              <w:right w:val="single" w:sz="4" w:space="0" w:color="auto"/>
            </w:tcBorders>
            <w:vAlign w:val="center"/>
            <w:hideMark/>
          </w:tcPr>
          <w:p w14:paraId="26FB1EFA" w14:textId="77777777" w:rsidR="0040126B" w:rsidRPr="009F5011" w:rsidRDefault="0040126B" w:rsidP="005D7257">
            <w:pPr>
              <w:spacing w:line="256" w:lineRule="auto"/>
              <w:rPr>
                <w:sz w:val="18"/>
                <w:szCs w:val="18"/>
                <w:lang w:eastAsia="es-AR"/>
              </w:rPr>
            </w:pPr>
            <w:r w:rsidRPr="009F5011">
              <w:rPr>
                <w:sz w:val="18"/>
                <w:szCs w:val="18"/>
                <w:lang w:eastAsia="es-AR"/>
              </w:rPr>
              <w:t>Otros ingresos operativos</w:t>
            </w:r>
          </w:p>
        </w:tc>
        <w:tc>
          <w:tcPr>
            <w:tcW w:w="818" w:type="dxa"/>
            <w:tcBorders>
              <w:top w:val="nil"/>
              <w:left w:val="nil"/>
              <w:bottom w:val="nil"/>
              <w:right w:val="single" w:sz="4" w:space="0" w:color="auto"/>
            </w:tcBorders>
            <w:vAlign w:val="center"/>
            <w:hideMark/>
          </w:tcPr>
          <w:p w14:paraId="0AE01FF6" w14:textId="77777777" w:rsidR="0040126B" w:rsidRPr="009F5011" w:rsidRDefault="0040126B" w:rsidP="000B3D5D">
            <w:pPr>
              <w:spacing w:line="256" w:lineRule="auto"/>
              <w:rPr>
                <w:sz w:val="16"/>
                <w:szCs w:val="18"/>
                <w:lang w:eastAsia="es-AR"/>
              </w:rPr>
            </w:pPr>
            <w:r w:rsidRPr="009F5011">
              <w:rPr>
                <w:sz w:val="16"/>
                <w:szCs w:val="18"/>
                <w:lang w:eastAsia="es-AR"/>
              </w:rPr>
              <w:t>8</w:t>
            </w:r>
          </w:p>
        </w:tc>
        <w:tc>
          <w:tcPr>
            <w:tcW w:w="1342" w:type="dxa"/>
            <w:tcBorders>
              <w:top w:val="nil"/>
              <w:left w:val="nil"/>
              <w:bottom w:val="nil"/>
              <w:right w:val="single" w:sz="4" w:space="0" w:color="auto"/>
            </w:tcBorders>
            <w:vAlign w:val="center"/>
            <w:hideMark/>
          </w:tcPr>
          <w:p w14:paraId="5336CA40" w14:textId="77777777" w:rsidR="0040126B" w:rsidRPr="009F5011" w:rsidRDefault="0040126B" w:rsidP="000B3D5D">
            <w:pPr>
              <w:spacing w:line="256" w:lineRule="auto"/>
              <w:jc w:val="right"/>
              <w:rPr>
                <w:sz w:val="16"/>
                <w:szCs w:val="18"/>
                <w:lang w:eastAsia="es-AR"/>
              </w:rPr>
            </w:pPr>
            <w:r w:rsidRPr="009F5011">
              <w:rPr>
                <w:sz w:val="16"/>
                <w:szCs w:val="18"/>
                <w:lang w:eastAsia="es-AR"/>
              </w:rPr>
              <w:t>167.940</w:t>
            </w:r>
          </w:p>
        </w:tc>
        <w:tc>
          <w:tcPr>
            <w:tcW w:w="1569" w:type="dxa"/>
            <w:tcBorders>
              <w:top w:val="nil"/>
              <w:left w:val="nil"/>
              <w:bottom w:val="nil"/>
              <w:right w:val="single" w:sz="4" w:space="0" w:color="auto"/>
            </w:tcBorders>
            <w:vAlign w:val="center"/>
            <w:hideMark/>
          </w:tcPr>
          <w:p w14:paraId="77F9E7B1" w14:textId="77777777" w:rsidR="0040126B" w:rsidRPr="009F5011" w:rsidRDefault="0040126B" w:rsidP="000B3D5D">
            <w:pPr>
              <w:spacing w:line="256" w:lineRule="auto"/>
              <w:jc w:val="right"/>
              <w:rPr>
                <w:sz w:val="16"/>
                <w:szCs w:val="18"/>
                <w:lang w:eastAsia="es-AR"/>
              </w:rPr>
            </w:pPr>
            <w:r w:rsidRPr="009F5011">
              <w:rPr>
                <w:sz w:val="16"/>
                <w:szCs w:val="18"/>
                <w:lang w:eastAsia="es-AR"/>
              </w:rPr>
              <w:t>475.436</w:t>
            </w:r>
          </w:p>
        </w:tc>
        <w:tc>
          <w:tcPr>
            <w:tcW w:w="1330" w:type="dxa"/>
            <w:tcBorders>
              <w:top w:val="nil"/>
              <w:left w:val="nil"/>
              <w:bottom w:val="nil"/>
              <w:right w:val="single" w:sz="4" w:space="0" w:color="auto"/>
            </w:tcBorders>
            <w:vAlign w:val="center"/>
            <w:hideMark/>
          </w:tcPr>
          <w:p w14:paraId="493A6776"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561.048</w:t>
            </w:r>
          </w:p>
        </w:tc>
        <w:tc>
          <w:tcPr>
            <w:tcW w:w="1450" w:type="dxa"/>
            <w:tcBorders>
              <w:top w:val="nil"/>
              <w:left w:val="nil"/>
              <w:bottom w:val="nil"/>
              <w:right w:val="single" w:sz="4" w:space="0" w:color="auto"/>
            </w:tcBorders>
            <w:vAlign w:val="center"/>
            <w:hideMark/>
          </w:tcPr>
          <w:p w14:paraId="60A004F0"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1.224.137</w:t>
            </w:r>
          </w:p>
        </w:tc>
      </w:tr>
      <w:tr w:rsidR="0040126B" w:rsidRPr="009F5011" w14:paraId="184487F3" w14:textId="77777777" w:rsidTr="000B3D5D">
        <w:trPr>
          <w:trHeight w:val="305"/>
        </w:trPr>
        <w:tc>
          <w:tcPr>
            <w:tcW w:w="3697" w:type="dxa"/>
            <w:tcBorders>
              <w:top w:val="nil"/>
              <w:left w:val="single" w:sz="4" w:space="0" w:color="auto"/>
              <w:bottom w:val="nil"/>
              <w:right w:val="single" w:sz="4" w:space="0" w:color="auto"/>
            </w:tcBorders>
            <w:vAlign w:val="center"/>
            <w:hideMark/>
          </w:tcPr>
          <w:p w14:paraId="3AA5A9D7" w14:textId="77777777" w:rsidR="0040126B" w:rsidRPr="009F5011" w:rsidRDefault="0040126B" w:rsidP="005D7257">
            <w:pPr>
              <w:spacing w:line="256" w:lineRule="auto"/>
              <w:rPr>
                <w:sz w:val="18"/>
                <w:szCs w:val="18"/>
                <w:lang w:eastAsia="es-AR"/>
              </w:rPr>
            </w:pPr>
            <w:r w:rsidRPr="009F5011">
              <w:rPr>
                <w:sz w:val="18"/>
                <w:szCs w:val="18"/>
                <w:lang w:eastAsia="es-AR"/>
              </w:rPr>
              <w:t>Cargo por incobrabilidad</w:t>
            </w:r>
          </w:p>
        </w:tc>
        <w:tc>
          <w:tcPr>
            <w:tcW w:w="818" w:type="dxa"/>
            <w:tcBorders>
              <w:top w:val="nil"/>
              <w:left w:val="nil"/>
              <w:bottom w:val="nil"/>
              <w:right w:val="single" w:sz="4" w:space="0" w:color="auto"/>
            </w:tcBorders>
            <w:vAlign w:val="center"/>
            <w:hideMark/>
          </w:tcPr>
          <w:p w14:paraId="007174DA" w14:textId="77777777" w:rsidR="0040126B" w:rsidRPr="009F5011" w:rsidRDefault="0040126B" w:rsidP="000B3D5D">
            <w:pPr>
              <w:spacing w:line="256" w:lineRule="auto"/>
              <w:rPr>
                <w:sz w:val="16"/>
                <w:szCs w:val="18"/>
                <w:lang w:eastAsia="es-AR"/>
              </w:rPr>
            </w:pPr>
            <w:r w:rsidRPr="009F5011">
              <w:rPr>
                <w:sz w:val="16"/>
                <w:szCs w:val="18"/>
                <w:lang w:eastAsia="es-AR"/>
              </w:rPr>
              <w:t>R</w:t>
            </w:r>
          </w:p>
        </w:tc>
        <w:tc>
          <w:tcPr>
            <w:tcW w:w="1342" w:type="dxa"/>
            <w:tcBorders>
              <w:top w:val="nil"/>
              <w:left w:val="nil"/>
              <w:bottom w:val="nil"/>
              <w:right w:val="single" w:sz="4" w:space="0" w:color="auto"/>
            </w:tcBorders>
            <w:vAlign w:val="center"/>
            <w:hideMark/>
          </w:tcPr>
          <w:p w14:paraId="1B9C7736" w14:textId="77777777" w:rsidR="0040126B" w:rsidRPr="009F5011" w:rsidRDefault="0040126B" w:rsidP="000B3D5D">
            <w:pPr>
              <w:spacing w:line="256" w:lineRule="auto"/>
              <w:jc w:val="right"/>
              <w:rPr>
                <w:sz w:val="16"/>
                <w:szCs w:val="18"/>
                <w:lang w:eastAsia="es-AR"/>
              </w:rPr>
            </w:pPr>
            <w:r w:rsidRPr="009F5011">
              <w:rPr>
                <w:sz w:val="16"/>
                <w:szCs w:val="18"/>
                <w:lang w:eastAsia="es-AR"/>
              </w:rPr>
              <w:t>(191.062)</w:t>
            </w:r>
          </w:p>
        </w:tc>
        <w:tc>
          <w:tcPr>
            <w:tcW w:w="1569" w:type="dxa"/>
            <w:tcBorders>
              <w:top w:val="nil"/>
              <w:left w:val="nil"/>
              <w:bottom w:val="nil"/>
              <w:right w:val="single" w:sz="4" w:space="0" w:color="auto"/>
            </w:tcBorders>
            <w:vAlign w:val="center"/>
            <w:hideMark/>
          </w:tcPr>
          <w:p w14:paraId="5C9605F1" w14:textId="77777777" w:rsidR="0040126B" w:rsidRPr="009F5011" w:rsidRDefault="0040126B" w:rsidP="000B3D5D">
            <w:pPr>
              <w:spacing w:line="256" w:lineRule="auto"/>
              <w:jc w:val="right"/>
              <w:rPr>
                <w:sz w:val="16"/>
                <w:szCs w:val="18"/>
                <w:lang w:eastAsia="es-AR"/>
              </w:rPr>
            </w:pPr>
            <w:r w:rsidRPr="009F5011">
              <w:rPr>
                <w:sz w:val="16"/>
                <w:szCs w:val="18"/>
                <w:lang w:eastAsia="es-AR"/>
              </w:rPr>
              <w:t>(882.501)</w:t>
            </w:r>
          </w:p>
        </w:tc>
        <w:tc>
          <w:tcPr>
            <w:tcW w:w="1330" w:type="dxa"/>
            <w:tcBorders>
              <w:top w:val="nil"/>
              <w:left w:val="nil"/>
              <w:bottom w:val="nil"/>
              <w:right w:val="single" w:sz="4" w:space="0" w:color="auto"/>
            </w:tcBorders>
            <w:vAlign w:val="center"/>
            <w:hideMark/>
          </w:tcPr>
          <w:p w14:paraId="026EE428"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(219.957)</w:t>
            </w:r>
          </w:p>
        </w:tc>
        <w:tc>
          <w:tcPr>
            <w:tcW w:w="1450" w:type="dxa"/>
            <w:tcBorders>
              <w:top w:val="nil"/>
              <w:left w:val="nil"/>
              <w:bottom w:val="nil"/>
              <w:right w:val="single" w:sz="4" w:space="0" w:color="auto"/>
            </w:tcBorders>
            <w:vAlign w:val="center"/>
            <w:hideMark/>
          </w:tcPr>
          <w:p w14:paraId="7333760B"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(1.256.237)</w:t>
            </w:r>
          </w:p>
        </w:tc>
      </w:tr>
      <w:tr w:rsidR="0040126B" w:rsidRPr="009F5011" w14:paraId="03CCF82B" w14:textId="77777777" w:rsidTr="000B3D5D">
        <w:trPr>
          <w:trHeight w:val="305"/>
        </w:trPr>
        <w:tc>
          <w:tcPr>
            <w:tcW w:w="3697" w:type="dxa"/>
            <w:tcBorders>
              <w:top w:val="nil"/>
              <w:left w:val="single" w:sz="4" w:space="0" w:color="auto"/>
              <w:bottom w:val="nil"/>
              <w:right w:val="single" w:sz="4" w:space="0" w:color="auto"/>
            </w:tcBorders>
            <w:vAlign w:val="center"/>
            <w:hideMark/>
          </w:tcPr>
          <w:p w14:paraId="18203ABD" w14:textId="77777777" w:rsidR="0040126B" w:rsidRPr="009F5011" w:rsidRDefault="0040126B" w:rsidP="005D7257">
            <w:pPr>
              <w:spacing w:line="256" w:lineRule="auto"/>
              <w:rPr>
                <w:b/>
                <w:bCs/>
                <w:sz w:val="18"/>
                <w:szCs w:val="18"/>
                <w:lang w:eastAsia="es-AR"/>
              </w:rPr>
            </w:pPr>
            <w:r w:rsidRPr="009F5011">
              <w:rPr>
                <w:b/>
                <w:bCs/>
                <w:sz w:val="18"/>
                <w:szCs w:val="18"/>
                <w:lang w:eastAsia="es-AR"/>
              </w:rPr>
              <w:t>Ingreso operativo neto</w:t>
            </w:r>
          </w:p>
        </w:tc>
        <w:tc>
          <w:tcPr>
            <w:tcW w:w="818" w:type="dxa"/>
            <w:tcBorders>
              <w:top w:val="nil"/>
              <w:left w:val="nil"/>
              <w:bottom w:val="nil"/>
              <w:right w:val="single" w:sz="4" w:space="0" w:color="auto"/>
            </w:tcBorders>
            <w:vAlign w:val="center"/>
            <w:hideMark/>
          </w:tcPr>
          <w:p w14:paraId="277A26C0"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hideMark/>
          </w:tcPr>
          <w:p w14:paraId="142D4F2C"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1.013.500</w:t>
            </w:r>
          </w:p>
        </w:tc>
        <w:tc>
          <w:tcPr>
            <w:tcW w:w="1569" w:type="dxa"/>
            <w:tcBorders>
              <w:top w:val="nil"/>
              <w:left w:val="nil"/>
              <w:bottom w:val="nil"/>
              <w:right w:val="single" w:sz="4" w:space="0" w:color="auto"/>
            </w:tcBorders>
            <w:vAlign w:val="center"/>
            <w:hideMark/>
          </w:tcPr>
          <w:p w14:paraId="29430009"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2.889.491</w:t>
            </w:r>
          </w:p>
        </w:tc>
        <w:tc>
          <w:tcPr>
            <w:tcW w:w="1330" w:type="dxa"/>
            <w:tcBorders>
              <w:top w:val="nil"/>
              <w:left w:val="nil"/>
              <w:bottom w:val="nil"/>
              <w:right w:val="single" w:sz="4" w:space="0" w:color="auto"/>
            </w:tcBorders>
            <w:vAlign w:val="center"/>
            <w:hideMark/>
          </w:tcPr>
          <w:p w14:paraId="0A6523D4"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826.811</w:t>
            </w:r>
          </w:p>
        </w:tc>
        <w:tc>
          <w:tcPr>
            <w:tcW w:w="1450" w:type="dxa"/>
            <w:tcBorders>
              <w:top w:val="nil"/>
              <w:left w:val="nil"/>
              <w:bottom w:val="nil"/>
              <w:right w:val="single" w:sz="4" w:space="0" w:color="auto"/>
            </w:tcBorders>
            <w:vAlign w:val="center"/>
            <w:hideMark/>
          </w:tcPr>
          <w:p w14:paraId="651C2539"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2.495.754</w:t>
            </w:r>
          </w:p>
        </w:tc>
      </w:tr>
      <w:tr w:rsidR="0040126B" w:rsidRPr="009F5011" w14:paraId="76346240" w14:textId="77777777" w:rsidTr="000B3D5D">
        <w:trPr>
          <w:trHeight w:val="340"/>
        </w:trPr>
        <w:tc>
          <w:tcPr>
            <w:tcW w:w="3697" w:type="dxa"/>
            <w:tcBorders>
              <w:top w:val="nil"/>
              <w:left w:val="single" w:sz="4" w:space="0" w:color="auto"/>
              <w:bottom w:val="nil"/>
              <w:right w:val="single" w:sz="4" w:space="0" w:color="auto"/>
            </w:tcBorders>
            <w:vAlign w:val="center"/>
            <w:hideMark/>
          </w:tcPr>
          <w:p w14:paraId="695931C8" w14:textId="77777777" w:rsidR="0040126B" w:rsidRPr="009F5011" w:rsidRDefault="0040126B" w:rsidP="005D7257">
            <w:pPr>
              <w:spacing w:line="256" w:lineRule="auto"/>
              <w:rPr>
                <w:sz w:val="18"/>
                <w:szCs w:val="18"/>
                <w:lang w:eastAsia="es-AR"/>
              </w:rPr>
            </w:pPr>
            <w:r w:rsidRPr="009F5011">
              <w:rPr>
                <w:sz w:val="18"/>
                <w:szCs w:val="18"/>
                <w:lang w:eastAsia="es-AR"/>
              </w:rPr>
              <w:t>Beneficios al personal</w:t>
            </w:r>
          </w:p>
        </w:tc>
        <w:tc>
          <w:tcPr>
            <w:tcW w:w="818" w:type="dxa"/>
            <w:tcBorders>
              <w:top w:val="nil"/>
              <w:left w:val="nil"/>
              <w:bottom w:val="nil"/>
              <w:right w:val="single" w:sz="4" w:space="0" w:color="auto"/>
            </w:tcBorders>
            <w:vAlign w:val="center"/>
            <w:hideMark/>
          </w:tcPr>
          <w:p w14:paraId="1DD7AD49" w14:textId="77777777" w:rsidR="0040126B" w:rsidRPr="009F5011" w:rsidRDefault="0040126B" w:rsidP="000B3D5D">
            <w:pPr>
              <w:spacing w:line="256" w:lineRule="auto"/>
              <w:rPr>
                <w:sz w:val="20"/>
                <w:szCs w:val="20"/>
                <w:lang w:eastAsia="es-ES"/>
              </w:rPr>
            </w:pPr>
            <w:r w:rsidRPr="009F5011">
              <w:rPr>
                <w:sz w:val="16"/>
                <w:szCs w:val="18"/>
                <w:lang w:eastAsia="es-AR"/>
              </w:rPr>
              <w:t>8</w:t>
            </w:r>
          </w:p>
        </w:tc>
        <w:tc>
          <w:tcPr>
            <w:tcW w:w="1342" w:type="dxa"/>
            <w:tcBorders>
              <w:top w:val="nil"/>
              <w:left w:val="nil"/>
              <w:bottom w:val="nil"/>
              <w:right w:val="single" w:sz="4" w:space="0" w:color="auto"/>
            </w:tcBorders>
            <w:vAlign w:val="center"/>
            <w:hideMark/>
          </w:tcPr>
          <w:p w14:paraId="761F8502" w14:textId="77777777" w:rsidR="0040126B" w:rsidRPr="009F5011" w:rsidRDefault="0040126B" w:rsidP="000B3D5D">
            <w:pPr>
              <w:spacing w:line="256" w:lineRule="auto"/>
              <w:jc w:val="right"/>
              <w:rPr>
                <w:sz w:val="16"/>
                <w:szCs w:val="18"/>
                <w:lang w:eastAsia="es-AR"/>
              </w:rPr>
            </w:pPr>
            <w:r w:rsidRPr="009F5011">
              <w:rPr>
                <w:sz w:val="16"/>
                <w:szCs w:val="18"/>
                <w:lang w:eastAsia="es-AR"/>
              </w:rPr>
              <w:t>(264.019)</w:t>
            </w:r>
          </w:p>
        </w:tc>
        <w:tc>
          <w:tcPr>
            <w:tcW w:w="1569" w:type="dxa"/>
            <w:tcBorders>
              <w:top w:val="nil"/>
              <w:left w:val="nil"/>
              <w:bottom w:val="nil"/>
              <w:right w:val="single" w:sz="4" w:space="0" w:color="auto"/>
            </w:tcBorders>
            <w:vAlign w:val="center"/>
            <w:hideMark/>
          </w:tcPr>
          <w:p w14:paraId="323EA679" w14:textId="77777777" w:rsidR="0040126B" w:rsidRPr="009F5011" w:rsidRDefault="0040126B" w:rsidP="000B3D5D">
            <w:pPr>
              <w:spacing w:line="256" w:lineRule="auto"/>
              <w:jc w:val="right"/>
              <w:rPr>
                <w:sz w:val="16"/>
                <w:szCs w:val="18"/>
                <w:lang w:eastAsia="es-AR"/>
              </w:rPr>
            </w:pPr>
            <w:r w:rsidRPr="009F5011">
              <w:rPr>
                <w:sz w:val="16"/>
                <w:szCs w:val="18"/>
                <w:lang w:eastAsia="es-AR"/>
              </w:rPr>
              <w:t>(824.720)</w:t>
            </w:r>
          </w:p>
        </w:tc>
        <w:tc>
          <w:tcPr>
            <w:tcW w:w="1330" w:type="dxa"/>
            <w:tcBorders>
              <w:top w:val="nil"/>
              <w:left w:val="nil"/>
              <w:bottom w:val="nil"/>
              <w:right w:val="single" w:sz="4" w:space="0" w:color="auto"/>
            </w:tcBorders>
            <w:vAlign w:val="center"/>
            <w:hideMark/>
          </w:tcPr>
          <w:p w14:paraId="28853677"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(183.130)</w:t>
            </w:r>
          </w:p>
        </w:tc>
        <w:tc>
          <w:tcPr>
            <w:tcW w:w="1450" w:type="dxa"/>
            <w:tcBorders>
              <w:top w:val="nil"/>
              <w:left w:val="nil"/>
              <w:bottom w:val="nil"/>
              <w:right w:val="single" w:sz="4" w:space="0" w:color="auto"/>
            </w:tcBorders>
            <w:vAlign w:val="center"/>
            <w:hideMark/>
          </w:tcPr>
          <w:p w14:paraId="19874A26"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(863.146)</w:t>
            </w:r>
          </w:p>
        </w:tc>
      </w:tr>
      <w:tr w:rsidR="0040126B" w:rsidRPr="009F5011" w14:paraId="7910F070" w14:textId="77777777" w:rsidTr="000B3D5D">
        <w:trPr>
          <w:trHeight w:val="305"/>
        </w:trPr>
        <w:tc>
          <w:tcPr>
            <w:tcW w:w="3697" w:type="dxa"/>
            <w:tcBorders>
              <w:top w:val="nil"/>
              <w:left w:val="single" w:sz="4" w:space="0" w:color="auto"/>
              <w:bottom w:val="nil"/>
              <w:right w:val="single" w:sz="4" w:space="0" w:color="auto"/>
            </w:tcBorders>
            <w:vAlign w:val="center"/>
            <w:hideMark/>
          </w:tcPr>
          <w:p w14:paraId="52AA3845" w14:textId="77777777" w:rsidR="0040126B" w:rsidRPr="009F5011" w:rsidRDefault="0040126B" w:rsidP="005D7257">
            <w:pPr>
              <w:spacing w:line="256" w:lineRule="auto"/>
              <w:rPr>
                <w:sz w:val="18"/>
                <w:szCs w:val="18"/>
                <w:lang w:eastAsia="es-AR"/>
              </w:rPr>
            </w:pPr>
            <w:r w:rsidRPr="009F5011">
              <w:rPr>
                <w:sz w:val="18"/>
                <w:szCs w:val="18"/>
                <w:lang w:eastAsia="es-AR"/>
              </w:rPr>
              <w:t>Gastos de administración</w:t>
            </w:r>
          </w:p>
        </w:tc>
        <w:tc>
          <w:tcPr>
            <w:tcW w:w="818" w:type="dxa"/>
            <w:tcBorders>
              <w:top w:val="nil"/>
              <w:left w:val="nil"/>
              <w:bottom w:val="nil"/>
              <w:right w:val="single" w:sz="4" w:space="0" w:color="auto"/>
            </w:tcBorders>
            <w:vAlign w:val="center"/>
            <w:hideMark/>
          </w:tcPr>
          <w:p w14:paraId="673D9531" w14:textId="77777777" w:rsidR="0040126B" w:rsidRPr="009F5011" w:rsidRDefault="0040126B" w:rsidP="000B3D5D">
            <w:pPr>
              <w:spacing w:line="256" w:lineRule="auto"/>
              <w:rPr>
                <w:sz w:val="20"/>
                <w:szCs w:val="20"/>
                <w:lang w:eastAsia="es-ES"/>
              </w:rPr>
            </w:pPr>
            <w:r w:rsidRPr="009F5011">
              <w:rPr>
                <w:sz w:val="16"/>
                <w:szCs w:val="18"/>
                <w:lang w:eastAsia="es-AR"/>
              </w:rPr>
              <w:t>8</w:t>
            </w:r>
          </w:p>
        </w:tc>
        <w:tc>
          <w:tcPr>
            <w:tcW w:w="1342" w:type="dxa"/>
            <w:tcBorders>
              <w:top w:val="nil"/>
              <w:left w:val="nil"/>
              <w:bottom w:val="nil"/>
              <w:right w:val="single" w:sz="4" w:space="0" w:color="auto"/>
            </w:tcBorders>
            <w:vAlign w:val="center"/>
            <w:hideMark/>
          </w:tcPr>
          <w:p w14:paraId="409168BE" w14:textId="77777777" w:rsidR="0040126B" w:rsidRPr="009F5011" w:rsidRDefault="0040126B" w:rsidP="000B3D5D">
            <w:pPr>
              <w:spacing w:line="256" w:lineRule="auto"/>
              <w:jc w:val="right"/>
              <w:rPr>
                <w:sz w:val="16"/>
                <w:szCs w:val="18"/>
                <w:lang w:eastAsia="es-AR"/>
              </w:rPr>
            </w:pPr>
            <w:r w:rsidRPr="009F5011">
              <w:rPr>
                <w:sz w:val="16"/>
                <w:szCs w:val="18"/>
                <w:lang w:eastAsia="es-AR"/>
              </w:rPr>
              <w:t>(327.833)</w:t>
            </w:r>
          </w:p>
        </w:tc>
        <w:tc>
          <w:tcPr>
            <w:tcW w:w="1569" w:type="dxa"/>
            <w:tcBorders>
              <w:top w:val="nil"/>
              <w:left w:val="nil"/>
              <w:bottom w:val="nil"/>
              <w:right w:val="single" w:sz="4" w:space="0" w:color="auto"/>
            </w:tcBorders>
            <w:vAlign w:val="center"/>
            <w:hideMark/>
          </w:tcPr>
          <w:p w14:paraId="256C291A" w14:textId="77777777" w:rsidR="0040126B" w:rsidRPr="009F5011" w:rsidRDefault="0040126B" w:rsidP="000B3D5D">
            <w:pPr>
              <w:spacing w:line="256" w:lineRule="auto"/>
              <w:jc w:val="right"/>
              <w:rPr>
                <w:sz w:val="16"/>
                <w:szCs w:val="18"/>
                <w:lang w:eastAsia="es-AR"/>
              </w:rPr>
            </w:pPr>
            <w:r w:rsidRPr="009F5011">
              <w:rPr>
                <w:sz w:val="16"/>
                <w:szCs w:val="18"/>
                <w:lang w:eastAsia="es-AR"/>
              </w:rPr>
              <w:t>(1.052.490)</w:t>
            </w:r>
          </w:p>
        </w:tc>
        <w:tc>
          <w:tcPr>
            <w:tcW w:w="1330" w:type="dxa"/>
            <w:tcBorders>
              <w:top w:val="nil"/>
              <w:left w:val="nil"/>
              <w:bottom w:val="nil"/>
              <w:right w:val="single" w:sz="4" w:space="0" w:color="auto"/>
            </w:tcBorders>
            <w:vAlign w:val="center"/>
            <w:hideMark/>
          </w:tcPr>
          <w:p w14:paraId="41718963"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(253.706)</w:t>
            </w:r>
          </w:p>
        </w:tc>
        <w:tc>
          <w:tcPr>
            <w:tcW w:w="1450" w:type="dxa"/>
            <w:tcBorders>
              <w:top w:val="nil"/>
              <w:left w:val="nil"/>
              <w:bottom w:val="nil"/>
              <w:right w:val="single" w:sz="4" w:space="0" w:color="auto"/>
            </w:tcBorders>
            <w:vAlign w:val="center"/>
            <w:hideMark/>
          </w:tcPr>
          <w:p w14:paraId="3BB0649F"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(1.130.819)</w:t>
            </w:r>
          </w:p>
        </w:tc>
      </w:tr>
      <w:tr w:rsidR="0040126B" w:rsidRPr="009F5011" w14:paraId="416B76D6" w14:textId="77777777" w:rsidTr="000B3D5D">
        <w:trPr>
          <w:trHeight w:val="518"/>
        </w:trPr>
        <w:tc>
          <w:tcPr>
            <w:tcW w:w="3697" w:type="dxa"/>
            <w:tcBorders>
              <w:top w:val="nil"/>
              <w:left w:val="single" w:sz="4" w:space="0" w:color="auto"/>
              <w:bottom w:val="nil"/>
              <w:right w:val="single" w:sz="4" w:space="0" w:color="auto"/>
            </w:tcBorders>
            <w:vAlign w:val="center"/>
            <w:hideMark/>
          </w:tcPr>
          <w:p w14:paraId="19E5003C" w14:textId="77777777" w:rsidR="0040126B" w:rsidRPr="009F5011" w:rsidRDefault="0040126B" w:rsidP="005D7257">
            <w:pPr>
              <w:spacing w:line="256" w:lineRule="auto"/>
              <w:rPr>
                <w:sz w:val="18"/>
                <w:szCs w:val="18"/>
                <w:lang w:eastAsia="es-AR"/>
              </w:rPr>
            </w:pPr>
            <w:r w:rsidRPr="009F5011">
              <w:rPr>
                <w:sz w:val="18"/>
                <w:szCs w:val="18"/>
                <w:lang w:eastAsia="es-AR"/>
              </w:rPr>
              <w:t>Depreciaciones y desvalorizaciones de bienes</w:t>
            </w:r>
          </w:p>
        </w:tc>
        <w:tc>
          <w:tcPr>
            <w:tcW w:w="818" w:type="dxa"/>
            <w:tcBorders>
              <w:top w:val="nil"/>
              <w:left w:val="nil"/>
              <w:bottom w:val="nil"/>
              <w:right w:val="single" w:sz="4" w:space="0" w:color="auto"/>
            </w:tcBorders>
            <w:vAlign w:val="center"/>
            <w:hideMark/>
          </w:tcPr>
          <w:p w14:paraId="0146C7E8" w14:textId="77777777" w:rsidR="0040126B" w:rsidRPr="009F5011" w:rsidRDefault="0040126B" w:rsidP="000B3D5D">
            <w:pPr>
              <w:spacing w:line="256" w:lineRule="auto"/>
              <w:rPr>
                <w:sz w:val="20"/>
                <w:szCs w:val="20"/>
                <w:lang w:eastAsia="es-ES"/>
              </w:rPr>
            </w:pPr>
            <w:r w:rsidRPr="009F5011">
              <w:rPr>
                <w:sz w:val="16"/>
                <w:szCs w:val="18"/>
                <w:lang w:eastAsia="es-AR"/>
              </w:rPr>
              <w:t>8</w:t>
            </w:r>
          </w:p>
        </w:tc>
        <w:tc>
          <w:tcPr>
            <w:tcW w:w="1342" w:type="dxa"/>
            <w:tcBorders>
              <w:top w:val="nil"/>
              <w:left w:val="nil"/>
              <w:bottom w:val="nil"/>
              <w:right w:val="single" w:sz="4" w:space="0" w:color="auto"/>
            </w:tcBorders>
            <w:vAlign w:val="center"/>
            <w:hideMark/>
          </w:tcPr>
          <w:p w14:paraId="136FB50C" w14:textId="77777777" w:rsidR="0040126B" w:rsidRPr="009F5011" w:rsidRDefault="0040126B" w:rsidP="000B3D5D">
            <w:pPr>
              <w:spacing w:line="256" w:lineRule="auto"/>
              <w:jc w:val="right"/>
              <w:rPr>
                <w:sz w:val="16"/>
                <w:szCs w:val="18"/>
                <w:lang w:eastAsia="es-AR"/>
              </w:rPr>
            </w:pPr>
            <w:r w:rsidRPr="009F5011">
              <w:rPr>
                <w:sz w:val="16"/>
                <w:szCs w:val="18"/>
                <w:lang w:eastAsia="es-AR"/>
              </w:rPr>
              <w:t>(89.529)</w:t>
            </w:r>
          </w:p>
        </w:tc>
        <w:tc>
          <w:tcPr>
            <w:tcW w:w="1569" w:type="dxa"/>
            <w:tcBorders>
              <w:top w:val="nil"/>
              <w:left w:val="nil"/>
              <w:bottom w:val="nil"/>
              <w:right w:val="single" w:sz="4" w:space="0" w:color="auto"/>
            </w:tcBorders>
            <w:vAlign w:val="center"/>
            <w:hideMark/>
          </w:tcPr>
          <w:p w14:paraId="3F8155D1" w14:textId="77777777" w:rsidR="0040126B" w:rsidRPr="009F5011" w:rsidRDefault="0040126B" w:rsidP="000B3D5D">
            <w:pPr>
              <w:spacing w:line="256" w:lineRule="auto"/>
              <w:jc w:val="right"/>
              <w:rPr>
                <w:sz w:val="16"/>
                <w:szCs w:val="18"/>
                <w:lang w:eastAsia="es-AR"/>
              </w:rPr>
            </w:pPr>
            <w:r w:rsidRPr="009F5011">
              <w:rPr>
                <w:sz w:val="16"/>
                <w:szCs w:val="18"/>
                <w:lang w:eastAsia="es-AR"/>
              </w:rPr>
              <w:t>(193.518)</w:t>
            </w:r>
          </w:p>
        </w:tc>
        <w:tc>
          <w:tcPr>
            <w:tcW w:w="1330" w:type="dxa"/>
            <w:tcBorders>
              <w:top w:val="nil"/>
              <w:left w:val="nil"/>
              <w:bottom w:val="nil"/>
              <w:right w:val="single" w:sz="4" w:space="0" w:color="auto"/>
            </w:tcBorders>
            <w:vAlign w:val="center"/>
            <w:hideMark/>
          </w:tcPr>
          <w:p w14:paraId="5FC60AB4"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(56.120)</w:t>
            </w:r>
          </w:p>
        </w:tc>
        <w:tc>
          <w:tcPr>
            <w:tcW w:w="1450" w:type="dxa"/>
            <w:tcBorders>
              <w:top w:val="nil"/>
              <w:left w:val="nil"/>
              <w:bottom w:val="nil"/>
              <w:right w:val="single" w:sz="4" w:space="0" w:color="auto"/>
            </w:tcBorders>
            <w:vAlign w:val="center"/>
            <w:hideMark/>
          </w:tcPr>
          <w:p w14:paraId="4B958065"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(221.960)</w:t>
            </w:r>
          </w:p>
        </w:tc>
      </w:tr>
      <w:tr w:rsidR="0040126B" w:rsidRPr="009F5011" w14:paraId="26880668" w14:textId="77777777" w:rsidTr="000B3D5D">
        <w:trPr>
          <w:trHeight w:val="305"/>
        </w:trPr>
        <w:tc>
          <w:tcPr>
            <w:tcW w:w="3697" w:type="dxa"/>
            <w:tcBorders>
              <w:top w:val="nil"/>
              <w:left w:val="single" w:sz="4" w:space="0" w:color="auto"/>
              <w:bottom w:val="nil"/>
              <w:right w:val="single" w:sz="4" w:space="0" w:color="auto"/>
            </w:tcBorders>
            <w:vAlign w:val="center"/>
            <w:hideMark/>
          </w:tcPr>
          <w:p w14:paraId="52BAC8E8" w14:textId="77777777" w:rsidR="0040126B" w:rsidRPr="009F5011" w:rsidRDefault="0040126B" w:rsidP="005D7257">
            <w:pPr>
              <w:spacing w:line="256" w:lineRule="auto"/>
              <w:rPr>
                <w:sz w:val="18"/>
                <w:szCs w:val="18"/>
                <w:lang w:eastAsia="es-AR"/>
              </w:rPr>
            </w:pPr>
            <w:r w:rsidRPr="009F5011">
              <w:rPr>
                <w:sz w:val="18"/>
                <w:szCs w:val="18"/>
                <w:lang w:eastAsia="es-AR"/>
              </w:rPr>
              <w:t>Otros gastos operativos</w:t>
            </w:r>
          </w:p>
        </w:tc>
        <w:tc>
          <w:tcPr>
            <w:tcW w:w="818" w:type="dxa"/>
            <w:tcBorders>
              <w:top w:val="nil"/>
              <w:left w:val="nil"/>
              <w:bottom w:val="nil"/>
              <w:right w:val="single" w:sz="4" w:space="0" w:color="auto"/>
            </w:tcBorders>
            <w:vAlign w:val="center"/>
            <w:hideMark/>
          </w:tcPr>
          <w:p w14:paraId="62BA4BF6" w14:textId="77777777" w:rsidR="0040126B" w:rsidRPr="009F5011" w:rsidRDefault="0040126B" w:rsidP="000B3D5D">
            <w:pPr>
              <w:spacing w:line="256" w:lineRule="auto"/>
              <w:rPr>
                <w:sz w:val="20"/>
                <w:szCs w:val="20"/>
                <w:lang w:eastAsia="es-ES"/>
              </w:rPr>
            </w:pPr>
            <w:r w:rsidRPr="009F5011">
              <w:rPr>
                <w:sz w:val="16"/>
                <w:szCs w:val="18"/>
                <w:lang w:eastAsia="es-AR"/>
              </w:rPr>
              <w:t>8</w:t>
            </w:r>
          </w:p>
        </w:tc>
        <w:tc>
          <w:tcPr>
            <w:tcW w:w="1342" w:type="dxa"/>
            <w:tcBorders>
              <w:top w:val="nil"/>
              <w:left w:val="nil"/>
              <w:bottom w:val="nil"/>
              <w:right w:val="single" w:sz="4" w:space="0" w:color="auto"/>
            </w:tcBorders>
            <w:vAlign w:val="center"/>
            <w:hideMark/>
          </w:tcPr>
          <w:p w14:paraId="20011AD9" w14:textId="77777777" w:rsidR="0040126B" w:rsidRPr="009F5011" w:rsidRDefault="0040126B" w:rsidP="000B3D5D">
            <w:pPr>
              <w:spacing w:line="256" w:lineRule="auto"/>
              <w:jc w:val="right"/>
              <w:rPr>
                <w:sz w:val="16"/>
                <w:szCs w:val="18"/>
                <w:lang w:eastAsia="es-AR"/>
              </w:rPr>
            </w:pPr>
            <w:r w:rsidRPr="009F5011">
              <w:rPr>
                <w:sz w:val="16"/>
                <w:szCs w:val="18"/>
                <w:lang w:eastAsia="es-AR"/>
              </w:rPr>
              <w:t>(159.134)</w:t>
            </w:r>
          </w:p>
        </w:tc>
        <w:tc>
          <w:tcPr>
            <w:tcW w:w="1569" w:type="dxa"/>
            <w:tcBorders>
              <w:top w:val="nil"/>
              <w:left w:val="nil"/>
              <w:bottom w:val="nil"/>
              <w:right w:val="single" w:sz="4" w:space="0" w:color="auto"/>
            </w:tcBorders>
            <w:vAlign w:val="center"/>
            <w:hideMark/>
          </w:tcPr>
          <w:p w14:paraId="656FC1AF" w14:textId="77777777" w:rsidR="0040126B" w:rsidRPr="009F5011" w:rsidRDefault="0040126B" w:rsidP="000B3D5D">
            <w:pPr>
              <w:spacing w:line="256" w:lineRule="auto"/>
              <w:jc w:val="right"/>
              <w:rPr>
                <w:sz w:val="16"/>
                <w:szCs w:val="18"/>
                <w:lang w:eastAsia="es-AR"/>
              </w:rPr>
            </w:pPr>
            <w:r w:rsidRPr="009F5011">
              <w:rPr>
                <w:sz w:val="16"/>
                <w:szCs w:val="18"/>
                <w:lang w:eastAsia="es-AR"/>
              </w:rPr>
              <w:t>(482.910)</w:t>
            </w:r>
          </w:p>
        </w:tc>
        <w:tc>
          <w:tcPr>
            <w:tcW w:w="1330" w:type="dxa"/>
            <w:tcBorders>
              <w:top w:val="nil"/>
              <w:left w:val="nil"/>
              <w:bottom w:val="nil"/>
              <w:right w:val="single" w:sz="4" w:space="0" w:color="auto"/>
            </w:tcBorders>
            <w:vAlign w:val="center"/>
            <w:hideMark/>
          </w:tcPr>
          <w:p w14:paraId="0B664206"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(148.904)</w:t>
            </w:r>
          </w:p>
        </w:tc>
        <w:tc>
          <w:tcPr>
            <w:tcW w:w="1450" w:type="dxa"/>
            <w:tcBorders>
              <w:top w:val="nil"/>
              <w:left w:val="nil"/>
              <w:bottom w:val="nil"/>
              <w:right w:val="single" w:sz="4" w:space="0" w:color="auto"/>
            </w:tcBorders>
            <w:vAlign w:val="center"/>
            <w:hideMark/>
          </w:tcPr>
          <w:p w14:paraId="6CFFA5C9"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(639.458)</w:t>
            </w:r>
          </w:p>
        </w:tc>
      </w:tr>
      <w:tr w:rsidR="0040126B" w:rsidRPr="009F5011" w14:paraId="54987C06" w14:textId="77777777" w:rsidTr="000B3D5D">
        <w:trPr>
          <w:trHeight w:val="305"/>
        </w:trPr>
        <w:tc>
          <w:tcPr>
            <w:tcW w:w="3697" w:type="dxa"/>
            <w:tcBorders>
              <w:top w:val="nil"/>
              <w:left w:val="single" w:sz="4" w:space="0" w:color="auto"/>
              <w:bottom w:val="nil"/>
              <w:right w:val="single" w:sz="4" w:space="0" w:color="auto"/>
            </w:tcBorders>
            <w:vAlign w:val="center"/>
            <w:hideMark/>
          </w:tcPr>
          <w:p w14:paraId="4B6A9D52"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operativo</w:t>
            </w:r>
          </w:p>
        </w:tc>
        <w:tc>
          <w:tcPr>
            <w:tcW w:w="818" w:type="dxa"/>
            <w:tcBorders>
              <w:top w:val="nil"/>
              <w:left w:val="nil"/>
              <w:bottom w:val="nil"/>
              <w:right w:val="single" w:sz="4" w:space="0" w:color="auto"/>
            </w:tcBorders>
            <w:vAlign w:val="center"/>
            <w:hideMark/>
          </w:tcPr>
          <w:p w14:paraId="54222EF3"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hideMark/>
          </w:tcPr>
          <w:p w14:paraId="3E700A27"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172.985</w:t>
            </w:r>
          </w:p>
        </w:tc>
        <w:tc>
          <w:tcPr>
            <w:tcW w:w="1569" w:type="dxa"/>
            <w:tcBorders>
              <w:top w:val="nil"/>
              <w:left w:val="nil"/>
              <w:bottom w:val="nil"/>
              <w:right w:val="single" w:sz="4" w:space="0" w:color="auto"/>
            </w:tcBorders>
            <w:vAlign w:val="center"/>
            <w:hideMark/>
          </w:tcPr>
          <w:p w14:paraId="6B4246E4"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335.853</w:t>
            </w:r>
          </w:p>
        </w:tc>
        <w:tc>
          <w:tcPr>
            <w:tcW w:w="1330" w:type="dxa"/>
            <w:tcBorders>
              <w:top w:val="nil"/>
              <w:left w:val="nil"/>
              <w:bottom w:val="nil"/>
              <w:right w:val="single" w:sz="4" w:space="0" w:color="auto"/>
            </w:tcBorders>
            <w:vAlign w:val="center"/>
            <w:hideMark/>
          </w:tcPr>
          <w:p w14:paraId="68A69907"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184.951</w:t>
            </w:r>
          </w:p>
        </w:tc>
        <w:tc>
          <w:tcPr>
            <w:tcW w:w="1450" w:type="dxa"/>
            <w:tcBorders>
              <w:top w:val="nil"/>
              <w:left w:val="nil"/>
              <w:bottom w:val="nil"/>
              <w:right w:val="single" w:sz="4" w:space="0" w:color="auto"/>
            </w:tcBorders>
            <w:vAlign w:val="center"/>
            <w:hideMark/>
          </w:tcPr>
          <w:p w14:paraId="5A4999A7"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(359.629)</w:t>
            </w:r>
          </w:p>
        </w:tc>
      </w:tr>
      <w:tr w:rsidR="0040126B" w:rsidRPr="009F5011" w14:paraId="20D81E64" w14:textId="77777777" w:rsidTr="000B3D5D">
        <w:trPr>
          <w:trHeight w:val="305"/>
        </w:trPr>
        <w:tc>
          <w:tcPr>
            <w:tcW w:w="3697" w:type="dxa"/>
            <w:tcBorders>
              <w:top w:val="nil"/>
              <w:left w:val="single" w:sz="4" w:space="0" w:color="auto"/>
              <w:bottom w:val="nil"/>
              <w:right w:val="single" w:sz="4" w:space="0" w:color="auto"/>
            </w:tcBorders>
            <w:vAlign w:val="center"/>
          </w:tcPr>
          <w:p w14:paraId="78DAE2A5" w14:textId="77777777" w:rsidR="0040126B" w:rsidRPr="009F5011" w:rsidRDefault="0040126B" w:rsidP="005D7257">
            <w:pPr>
              <w:spacing w:line="256" w:lineRule="auto"/>
              <w:rPr>
                <w:bCs/>
                <w:sz w:val="18"/>
                <w:szCs w:val="18"/>
                <w:lang w:eastAsia="es-AR"/>
              </w:rPr>
            </w:pPr>
            <w:r w:rsidRPr="009F5011">
              <w:rPr>
                <w:bCs/>
                <w:sz w:val="18"/>
                <w:szCs w:val="18"/>
                <w:lang w:eastAsia="es-AR"/>
              </w:rPr>
              <w:t>Resultado por la posición monetaria neta</w:t>
            </w:r>
          </w:p>
        </w:tc>
        <w:tc>
          <w:tcPr>
            <w:tcW w:w="818" w:type="dxa"/>
            <w:tcBorders>
              <w:top w:val="nil"/>
              <w:left w:val="nil"/>
              <w:bottom w:val="nil"/>
              <w:right w:val="single" w:sz="4" w:space="0" w:color="auto"/>
            </w:tcBorders>
            <w:vAlign w:val="center"/>
          </w:tcPr>
          <w:p w14:paraId="0035C670"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tcPr>
          <w:p w14:paraId="2A0A58C8" w14:textId="77777777" w:rsidR="0040126B" w:rsidRPr="009F5011" w:rsidRDefault="0040126B" w:rsidP="000B3D5D">
            <w:pPr>
              <w:spacing w:line="256" w:lineRule="auto"/>
              <w:jc w:val="right"/>
              <w:rPr>
                <w:sz w:val="16"/>
                <w:szCs w:val="18"/>
                <w:lang w:eastAsia="es-AR"/>
              </w:rPr>
            </w:pPr>
            <w:r w:rsidRPr="009F5011">
              <w:rPr>
                <w:sz w:val="16"/>
                <w:szCs w:val="18"/>
                <w:lang w:eastAsia="es-AR"/>
              </w:rPr>
              <w:t xml:space="preserve"> (113.028)</w:t>
            </w:r>
          </w:p>
        </w:tc>
        <w:tc>
          <w:tcPr>
            <w:tcW w:w="1569" w:type="dxa"/>
            <w:tcBorders>
              <w:top w:val="nil"/>
              <w:left w:val="nil"/>
              <w:bottom w:val="nil"/>
              <w:right w:val="single" w:sz="4" w:space="0" w:color="auto"/>
            </w:tcBorders>
            <w:vAlign w:val="center"/>
          </w:tcPr>
          <w:p w14:paraId="69FCBCEF" w14:textId="77777777" w:rsidR="0040126B" w:rsidRPr="009F5011" w:rsidRDefault="0040126B" w:rsidP="000B3D5D">
            <w:pPr>
              <w:spacing w:line="256" w:lineRule="auto"/>
              <w:jc w:val="right"/>
              <w:rPr>
                <w:sz w:val="16"/>
                <w:szCs w:val="18"/>
                <w:lang w:eastAsia="es-AR"/>
              </w:rPr>
            </w:pPr>
            <w:r w:rsidRPr="009F5011">
              <w:rPr>
                <w:sz w:val="16"/>
                <w:szCs w:val="18"/>
                <w:lang w:eastAsia="es-AR"/>
              </w:rPr>
              <w:t>(204.841)</w:t>
            </w:r>
          </w:p>
        </w:tc>
        <w:tc>
          <w:tcPr>
            <w:tcW w:w="1330" w:type="dxa"/>
            <w:tcBorders>
              <w:top w:val="nil"/>
              <w:left w:val="nil"/>
              <w:bottom w:val="nil"/>
              <w:right w:val="single" w:sz="4" w:space="0" w:color="auto"/>
            </w:tcBorders>
            <w:vAlign w:val="center"/>
          </w:tcPr>
          <w:p w14:paraId="1FE9019B"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(98.886)</w:t>
            </w:r>
          </w:p>
        </w:tc>
        <w:tc>
          <w:tcPr>
            <w:tcW w:w="1450" w:type="dxa"/>
            <w:tcBorders>
              <w:top w:val="nil"/>
              <w:left w:val="nil"/>
              <w:bottom w:val="nil"/>
              <w:right w:val="single" w:sz="4" w:space="0" w:color="auto"/>
            </w:tcBorders>
            <w:vAlign w:val="center"/>
          </w:tcPr>
          <w:p w14:paraId="48EF568C"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(262.852)</w:t>
            </w:r>
          </w:p>
        </w:tc>
      </w:tr>
      <w:tr w:rsidR="0040126B" w:rsidRPr="009F5011" w14:paraId="7B7C5317" w14:textId="77777777" w:rsidTr="000B3D5D">
        <w:trPr>
          <w:trHeight w:val="461"/>
        </w:trPr>
        <w:tc>
          <w:tcPr>
            <w:tcW w:w="3697" w:type="dxa"/>
            <w:tcBorders>
              <w:top w:val="nil"/>
              <w:left w:val="single" w:sz="4" w:space="0" w:color="auto"/>
              <w:bottom w:val="nil"/>
              <w:right w:val="single" w:sz="4" w:space="0" w:color="auto"/>
            </w:tcBorders>
            <w:vAlign w:val="center"/>
            <w:hideMark/>
          </w:tcPr>
          <w:p w14:paraId="1E129A87"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antes de impuesto de las actividades que continúan</w:t>
            </w:r>
          </w:p>
        </w:tc>
        <w:tc>
          <w:tcPr>
            <w:tcW w:w="818" w:type="dxa"/>
            <w:tcBorders>
              <w:top w:val="nil"/>
              <w:left w:val="nil"/>
              <w:bottom w:val="nil"/>
              <w:right w:val="single" w:sz="4" w:space="0" w:color="auto"/>
            </w:tcBorders>
            <w:vAlign w:val="center"/>
            <w:hideMark/>
          </w:tcPr>
          <w:p w14:paraId="4ABEE95C"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hideMark/>
          </w:tcPr>
          <w:p w14:paraId="190B50BB"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59.957</w:t>
            </w:r>
          </w:p>
        </w:tc>
        <w:tc>
          <w:tcPr>
            <w:tcW w:w="1569" w:type="dxa"/>
            <w:tcBorders>
              <w:top w:val="nil"/>
              <w:left w:val="nil"/>
              <w:bottom w:val="nil"/>
              <w:right w:val="single" w:sz="4" w:space="0" w:color="auto"/>
            </w:tcBorders>
            <w:vAlign w:val="center"/>
            <w:hideMark/>
          </w:tcPr>
          <w:p w14:paraId="6224D565"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131.012</w:t>
            </w:r>
          </w:p>
        </w:tc>
        <w:tc>
          <w:tcPr>
            <w:tcW w:w="1330" w:type="dxa"/>
            <w:tcBorders>
              <w:top w:val="nil"/>
              <w:left w:val="nil"/>
              <w:bottom w:val="nil"/>
              <w:right w:val="single" w:sz="4" w:space="0" w:color="auto"/>
            </w:tcBorders>
            <w:vAlign w:val="center"/>
            <w:hideMark/>
          </w:tcPr>
          <w:p w14:paraId="3A1B7E20"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86.065</w:t>
            </w:r>
          </w:p>
        </w:tc>
        <w:tc>
          <w:tcPr>
            <w:tcW w:w="1450" w:type="dxa"/>
            <w:tcBorders>
              <w:top w:val="nil"/>
              <w:left w:val="nil"/>
              <w:bottom w:val="nil"/>
              <w:right w:val="single" w:sz="4" w:space="0" w:color="auto"/>
            </w:tcBorders>
            <w:vAlign w:val="center"/>
            <w:hideMark/>
          </w:tcPr>
          <w:p w14:paraId="4BC263D2"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(622.481)</w:t>
            </w:r>
          </w:p>
        </w:tc>
      </w:tr>
      <w:tr w:rsidR="0040126B" w:rsidRPr="009F5011" w14:paraId="7D5F4D28" w14:textId="77777777" w:rsidTr="000B3D5D">
        <w:trPr>
          <w:trHeight w:val="320"/>
        </w:trPr>
        <w:tc>
          <w:tcPr>
            <w:tcW w:w="3697" w:type="dxa"/>
            <w:tcBorders>
              <w:top w:val="nil"/>
              <w:left w:val="single" w:sz="4" w:space="0" w:color="auto"/>
              <w:bottom w:val="nil"/>
              <w:right w:val="single" w:sz="4" w:space="0" w:color="auto"/>
            </w:tcBorders>
            <w:vAlign w:val="center"/>
            <w:hideMark/>
          </w:tcPr>
          <w:p w14:paraId="6B8C9775" w14:textId="77777777" w:rsidR="0040126B" w:rsidRPr="009F5011" w:rsidRDefault="0040126B" w:rsidP="005D7257">
            <w:pPr>
              <w:spacing w:line="256" w:lineRule="auto"/>
              <w:rPr>
                <w:sz w:val="18"/>
                <w:szCs w:val="18"/>
                <w:lang w:eastAsia="es-AR"/>
              </w:rPr>
            </w:pPr>
            <w:r w:rsidRPr="009F5011">
              <w:rPr>
                <w:sz w:val="18"/>
                <w:szCs w:val="18"/>
                <w:lang w:eastAsia="es-AR"/>
              </w:rPr>
              <w:t>Impuesto a las ganancias de las actividades que continúan</w:t>
            </w:r>
          </w:p>
        </w:tc>
        <w:tc>
          <w:tcPr>
            <w:tcW w:w="818" w:type="dxa"/>
            <w:tcBorders>
              <w:top w:val="nil"/>
              <w:left w:val="nil"/>
              <w:bottom w:val="nil"/>
              <w:right w:val="single" w:sz="4" w:space="0" w:color="auto"/>
            </w:tcBorders>
            <w:vAlign w:val="center"/>
            <w:hideMark/>
          </w:tcPr>
          <w:p w14:paraId="0B9B5852" w14:textId="77777777" w:rsidR="0040126B" w:rsidRPr="009F5011" w:rsidRDefault="0040126B" w:rsidP="000B3D5D">
            <w:pPr>
              <w:spacing w:line="256" w:lineRule="auto"/>
              <w:rPr>
                <w:sz w:val="16"/>
                <w:szCs w:val="18"/>
                <w:lang w:eastAsia="es-AR"/>
              </w:rPr>
            </w:pPr>
            <w:r w:rsidRPr="009F5011">
              <w:rPr>
                <w:sz w:val="16"/>
                <w:szCs w:val="18"/>
                <w:lang w:eastAsia="es-AR"/>
              </w:rPr>
              <w:t xml:space="preserve">7 </w:t>
            </w:r>
          </w:p>
        </w:tc>
        <w:tc>
          <w:tcPr>
            <w:tcW w:w="1342" w:type="dxa"/>
            <w:tcBorders>
              <w:top w:val="nil"/>
              <w:left w:val="nil"/>
              <w:bottom w:val="nil"/>
              <w:right w:val="single" w:sz="4" w:space="0" w:color="auto"/>
            </w:tcBorders>
            <w:vAlign w:val="center"/>
            <w:hideMark/>
          </w:tcPr>
          <w:p w14:paraId="6197FC28" w14:textId="77777777" w:rsidR="0040126B" w:rsidRPr="009F5011" w:rsidRDefault="0040126B" w:rsidP="000B3D5D">
            <w:pPr>
              <w:spacing w:line="256" w:lineRule="auto"/>
              <w:jc w:val="right"/>
              <w:rPr>
                <w:sz w:val="16"/>
                <w:szCs w:val="18"/>
                <w:lang w:eastAsia="es-AR"/>
              </w:rPr>
            </w:pPr>
            <w:r w:rsidRPr="009F5011">
              <w:rPr>
                <w:sz w:val="16"/>
                <w:szCs w:val="18"/>
                <w:lang w:eastAsia="es-AR"/>
              </w:rPr>
              <w:t>(26.625)</w:t>
            </w:r>
          </w:p>
        </w:tc>
        <w:tc>
          <w:tcPr>
            <w:tcW w:w="1569" w:type="dxa"/>
            <w:tcBorders>
              <w:top w:val="nil"/>
              <w:left w:val="nil"/>
              <w:bottom w:val="nil"/>
              <w:right w:val="single" w:sz="4" w:space="0" w:color="auto"/>
            </w:tcBorders>
            <w:vAlign w:val="center"/>
            <w:hideMark/>
          </w:tcPr>
          <w:p w14:paraId="1EB1777B" w14:textId="77777777" w:rsidR="0040126B" w:rsidRPr="009F5011" w:rsidRDefault="0040126B" w:rsidP="000B3D5D">
            <w:pPr>
              <w:spacing w:line="256" w:lineRule="auto"/>
              <w:jc w:val="right"/>
              <w:rPr>
                <w:sz w:val="16"/>
                <w:szCs w:val="18"/>
                <w:lang w:eastAsia="es-AR"/>
              </w:rPr>
            </w:pPr>
            <w:r w:rsidRPr="009F5011">
              <w:rPr>
                <w:sz w:val="16"/>
                <w:szCs w:val="18"/>
                <w:lang w:eastAsia="es-AR"/>
              </w:rPr>
              <w:t>(105.200)</w:t>
            </w:r>
          </w:p>
        </w:tc>
        <w:tc>
          <w:tcPr>
            <w:tcW w:w="1330" w:type="dxa"/>
            <w:tcBorders>
              <w:top w:val="nil"/>
              <w:left w:val="nil"/>
              <w:bottom w:val="nil"/>
              <w:right w:val="single" w:sz="4" w:space="0" w:color="auto"/>
            </w:tcBorders>
            <w:vAlign w:val="center"/>
            <w:hideMark/>
          </w:tcPr>
          <w:p w14:paraId="19416135"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2.705</w:t>
            </w:r>
          </w:p>
        </w:tc>
        <w:tc>
          <w:tcPr>
            <w:tcW w:w="1450" w:type="dxa"/>
            <w:tcBorders>
              <w:top w:val="nil"/>
              <w:left w:val="nil"/>
              <w:bottom w:val="nil"/>
              <w:right w:val="single" w:sz="4" w:space="0" w:color="auto"/>
            </w:tcBorders>
            <w:vAlign w:val="center"/>
            <w:hideMark/>
          </w:tcPr>
          <w:p w14:paraId="7C3AF894" w14:textId="77777777" w:rsidR="0040126B" w:rsidRPr="009F5011" w:rsidRDefault="0040126B" w:rsidP="000B3D5D">
            <w:pPr>
              <w:spacing w:line="256" w:lineRule="auto"/>
              <w:jc w:val="right"/>
              <w:rPr>
                <w:sz w:val="16"/>
                <w:szCs w:val="18"/>
                <w:lang w:eastAsia="es-AR"/>
              </w:rPr>
            </w:pPr>
            <w:r w:rsidRPr="009F5011">
              <w:rPr>
                <w:color w:val="000000"/>
                <w:sz w:val="16"/>
                <w:szCs w:val="16"/>
                <w:lang w:eastAsia="es-ES"/>
              </w:rPr>
              <w:t>(21.069)</w:t>
            </w:r>
          </w:p>
        </w:tc>
      </w:tr>
      <w:tr w:rsidR="0040126B" w:rsidRPr="009F5011" w14:paraId="65254ADC" w14:textId="77777777" w:rsidTr="000B3D5D">
        <w:trPr>
          <w:trHeight w:val="461"/>
        </w:trPr>
        <w:tc>
          <w:tcPr>
            <w:tcW w:w="3697" w:type="dxa"/>
            <w:tcBorders>
              <w:top w:val="nil"/>
              <w:left w:val="single" w:sz="4" w:space="0" w:color="auto"/>
              <w:bottom w:val="nil"/>
              <w:right w:val="single" w:sz="4" w:space="0" w:color="auto"/>
            </w:tcBorders>
            <w:vAlign w:val="center"/>
            <w:hideMark/>
          </w:tcPr>
          <w:p w14:paraId="4C20006D"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neto de las actividades que continúan</w:t>
            </w:r>
          </w:p>
        </w:tc>
        <w:tc>
          <w:tcPr>
            <w:tcW w:w="818" w:type="dxa"/>
            <w:tcBorders>
              <w:top w:val="nil"/>
              <w:left w:val="nil"/>
              <w:bottom w:val="nil"/>
              <w:right w:val="single" w:sz="4" w:space="0" w:color="auto"/>
            </w:tcBorders>
            <w:vAlign w:val="center"/>
            <w:hideMark/>
          </w:tcPr>
          <w:p w14:paraId="02BD2A0C" w14:textId="77777777" w:rsidR="0040126B" w:rsidRPr="005D7257" w:rsidRDefault="0040126B" w:rsidP="005D7257">
            <w:pPr>
              <w:spacing w:line="256" w:lineRule="auto"/>
              <w:rPr>
                <w:rFonts w:eastAsia="Calibri"/>
              </w:rPr>
            </w:pPr>
          </w:p>
        </w:tc>
        <w:tc>
          <w:tcPr>
            <w:tcW w:w="1342" w:type="dxa"/>
            <w:tcBorders>
              <w:top w:val="nil"/>
              <w:left w:val="nil"/>
              <w:bottom w:val="nil"/>
              <w:right w:val="single" w:sz="4" w:space="0" w:color="auto"/>
            </w:tcBorders>
            <w:vAlign w:val="center"/>
            <w:hideMark/>
          </w:tcPr>
          <w:p w14:paraId="2E02B6AC"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 xml:space="preserve"> 33.332</w:t>
            </w:r>
          </w:p>
        </w:tc>
        <w:tc>
          <w:tcPr>
            <w:tcW w:w="1569" w:type="dxa"/>
            <w:tcBorders>
              <w:top w:val="nil"/>
              <w:left w:val="nil"/>
              <w:bottom w:val="nil"/>
              <w:right w:val="single" w:sz="4" w:space="0" w:color="auto"/>
            </w:tcBorders>
            <w:vAlign w:val="center"/>
            <w:hideMark/>
          </w:tcPr>
          <w:p w14:paraId="3926B3B0"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25.812</w:t>
            </w:r>
          </w:p>
        </w:tc>
        <w:tc>
          <w:tcPr>
            <w:tcW w:w="1330" w:type="dxa"/>
            <w:tcBorders>
              <w:top w:val="nil"/>
              <w:left w:val="nil"/>
              <w:bottom w:val="nil"/>
              <w:right w:val="single" w:sz="4" w:space="0" w:color="auto"/>
            </w:tcBorders>
            <w:vAlign w:val="center"/>
            <w:hideMark/>
          </w:tcPr>
          <w:p w14:paraId="1CC83132"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88.770</w:t>
            </w:r>
          </w:p>
        </w:tc>
        <w:tc>
          <w:tcPr>
            <w:tcW w:w="1450" w:type="dxa"/>
            <w:tcBorders>
              <w:top w:val="nil"/>
              <w:left w:val="nil"/>
              <w:bottom w:val="nil"/>
              <w:right w:val="single" w:sz="4" w:space="0" w:color="auto"/>
            </w:tcBorders>
            <w:vAlign w:val="center"/>
            <w:hideMark/>
          </w:tcPr>
          <w:p w14:paraId="4713FEDD" w14:textId="77777777" w:rsidR="0040126B" w:rsidRPr="009F5011" w:rsidRDefault="0040126B" w:rsidP="000B3D5D">
            <w:pPr>
              <w:spacing w:line="256" w:lineRule="auto"/>
              <w:jc w:val="right"/>
              <w:rPr>
                <w:b/>
                <w:sz w:val="16"/>
                <w:szCs w:val="18"/>
                <w:lang w:eastAsia="es-AR"/>
              </w:rPr>
            </w:pPr>
            <w:r w:rsidRPr="009F5011">
              <w:rPr>
                <w:b/>
                <w:bCs/>
                <w:color w:val="000000"/>
                <w:sz w:val="16"/>
                <w:szCs w:val="16"/>
                <w:lang w:eastAsia="es-ES"/>
              </w:rPr>
              <w:t>(643.550)</w:t>
            </w:r>
          </w:p>
        </w:tc>
      </w:tr>
      <w:tr w:rsidR="0040126B" w:rsidRPr="009F5011" w14:paraId="332B9B5D" w14:textId="77777777" w:rsidTr="000B3D5D">
        <w:trPr>
          <w:trHeight w:val="305"/>
        </w:trPr>
        <w:tc>
          <w:tcPr>
            <w:tcW w:w="3697" w:type="dxa"/>
            <w:tcBorders>
              <w:top w:val="single" w:sz="4" w:space="0" w:color="auto"/>
              <w:left w:val="single" w:sz="4" w:space="0" w:color="auto"/>
              <w:bottom w:val="single" w:sz="4" w:space="0" w:color="auto"/>
              <w:right w:val="single" w:sz="4" w:space="0" w:color="auto"/>
            </w:tcBorders>
            <w:vAlign w:val="center"/>
            <w:hideMark/>
          </w:tcPr>
          <w:p w14:paraId="62B5CD4F" w14:textId="77777777" w:rsidR="0040126B" w:rsidRPr="009F5011" w:rsidRDefault="0040126B" w:rsidP="005D7257">
            <w:pPr>
              <w:spacing w:line="256" w:lineRule="auto"/>
              <w:rPr>
                <w:b/>
                <w:bCs/>
                <w:sz w:val="18"/>
                <w:szCs w:val="18"/>
                <w:lang w:eastAsia="es-AR"/>
              </w:rPr>
            </w:pPr>
            <w:r w:rsidRPr="009F5011">
              <w:rPr>
                <w:b/>
                <w:bCs/>
                <w:sz w:val="18"/>
                <w:szCs w:val="18"/>
                <w:lang w:eastAsia="es-AR"/>
              </w:rPr>
              <w:t>Resultado neto del período</w:t>
            </w:r>
          </w:p>
        </w:tc>
        <w:tc>
          <w:tcPr>
            <w:tcW w:w="818" w:type="dxa"/>
            <w:tcBorders>
              <w:top w:val="single" w:sz="4" w:space="0" w:color="auto"/>
              <w:left w:val="nil"/>
              <w:bottom w:val="single" w:sz="4" w:space="0" w:color="auto"/>
              <w:right w:val="single" w:sz="4" w:space="0" w:color="auto"/>
            </w:tcBorders>
            <w:vAlign w:val="center"/>
            <w:hideMark/>
          </w:tcPr>
          <w:p w14:paraId="73924569" w14:textId="77777777" w:rsidR="0040126B" w:rsidRPr="005D7257" w:rsidRDefault="0040126B" w:rsidP="005D7257">
            <w:pPr>
              <w:spacing w:line="256" w:lineRule="auto"/>
              <w:rPr>
                <w:rFonts w:eastAsia="Calibri"/>
              </w:rPr>
            </w:pPr>
          </w:p>
        </w:tc>
        <w:tc>
          <w:tcPr>
            <w:tcW w:w="1342" w:type="dxa"/>
            <w:tcBorders>
              <w:top w:val="single" w:sz="4" w:space="0" w:color="auto"/>
              <w:left w:val="nil"/>
              <w:bottom w:val="single" w:sz="4" w:space="0" w:color="auto"/>
              <w:right w:val="single" w:sz="4" w:space="0" w:color="auto"/>
            </w:tcBorders>
            <w:vAlign w:val="center"/>
            <w:hideMark/>
          </w:tcPr>
          <w:p w14:paraId="4D7DB4B2"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 xml:space="preserve"> 33.332</w:t>
            </w:r>
          </w:p>
        </w:tc>
        <w:tc>
          <w:tcPr>
            <w:tcW w:w="1569" w:type="dxa"/>
            <w:tcBorders>
              <w:top w:val="single" w:sz="4" w:space="0" w:color="auto"/>
              <w:left w:val="nil"/>
              <w:bottom w:val="single" w:sz="4" w:space="0" w:color="auto"/>
              <w:right w:val="single" w:sz="4" w:space="0" w:color="auto"/>
            </w:tcBorders>
            <w:vAlign w:val="center"/>
            <w:hideMark/>
          </w:tcPr>
          <w:p w14:paraId="6A89EBB3"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25.812</w:t>
            </w:r>
          </w:p>
        </w:tc>
        <w:tc>
          <w:tcPr>
            <w:tcW w:w="1330" w:type="dxa"/>
            <w:tcBorders>
              <w:top w:val="single" w:sz="4" w:space="0" w:color="auto"/>
              <w:left w:val="nil"/>
              <w:bottom w:val="single" w:sz="4" w:space="0" w:color="auto"/>
              <w:right w:val="single" w:sz="4" w:space="0" w:color="auto"/>
            </w:tcBorders>
            <w:vAlign w:val="center"/>
            <w:hideMark/>
          </w:tcPr>
          <w:p w14:paraId="48242677"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88.770</w:t>
            </w:r>
          </w:p>
        </w:tc>
        <w:tc>
          <w:tcPr>
            <w:tcW w:w="1450" w:type="dxa"/>
            <w:tcBorders>
              <w:top w:val="single" w:sz="4" w:space="0" w:color="auto"/>
              <w:left w:val="nil"/>
              <w:bottom w:val="single" w:sz="4" w:space="0" w:color="auto"/>
              <w:right w:val="single" w:sz="4" w:space="0" w:color="auto"/>
            </w:tcBorders>
            <w:vAlign w:val="center"/>
            <w:hideMark/>
          </w:tcPr>
          <w:p w14:paraId="2DE48769" w14:textId="77777777" w:rsidR="0040126B" w:rsidRPr="009F5011" w:rsidRDefault="0040126B" w:rsidP="000B3D5D">
            <w:pPr>
              <w:spacing w:line="256" w:lineRule="auto"/>
              <w:jc w:val="right"/>
              <w:rPr>
                <w:b/>
                <w:sz w:val="16"/>
                <w:szCs w:val="18"/>
                <w:lang w:eastAsia="es-AR"/>
              </w:rPr>
            </w:pPr>
            <w:r w:rsidRPr="009F5011">
              <w:rPr>
                <w:b/>
                <w:sz w:val="16"/>
                <w:szCs w:val="18"/>
                <w:lang w:eastAsia="es-AR"/>
              </w:rPr>
              <w:t>(</w:t>
            </w:r>
            <w:r w:rsidRPr="009F5011">
              <w:rPr>
                <w:b/>
                <w:bCs/>
                <w:color w:val="000000"/>
                <w:sz w:val="16"/>
                <w:szCs w:val="16"/>
                <w:lang w:eastAsia="es-ES"/>
              </w:rPr>
              <w:t>643.550</w:t>
            </w:r>
            <w:r w:rsidRPr="009F5011">
              <w:rPr>
                <w:b/>
                <w:sz w:val="16"/>
                <w:szCs w:val="18"/>
                <w:lang w:eastAsia="es-AR"/>
              </w:rPr>
              <w:t>)</w:t>
            </w:r>
          </w:p>
        </w:tc>
      </w:tr>
    </w:tbl>
    <w:p w14:paraId="2AF41EEB" w14:textId="77777777" w:rsidR="0040126B" w:rsidRPr="009F5011" w:rsidRDefault="0040126B" w:rsidP="005D7257">
      <w:pPr>
        <w:spacing w:before="100" w:beforeAutospacing="1" w:after="100" w:afterAutospacing="1"/>
        <w:rPr>
          <w:sz w:val="20"/>
          <w:szCs w:val="20"/>
          <w:lang w:eastAsia="es-ES"/>
        </w:rPr>
      </w:pPr>
    </w:p>
    <w:bookmarkEnd w:id="57"/>
    <w:p w14:paraId="7252F8EE" w14:textId="77777777" w:rsidR="0040126B" w:rsidRPr="009F5011" w:rsidRDefault="0040126B" w:rsidP="005D7257">
      <w:pPr>
        <w:rPr>
          <w:sz w:val="20"/>
          <w:szCs w:val="20"/>
          <w:lang w:eastAsia="es-ES"/>
        </w:rPr>
      </w:pPr>
    </w:p>
    <w:p w14:paraId="7424C150" w14:textId="77777777" w:rsidR="0040126B" w:rsidRPr="009F5011" w:rsidRDefault="0040126B" w:rsidP="009C6A06">
      <w:pPr>
        <w:jc w:val="both"/>
        <w:rPr>
          <w:sz w:val="20"/>
          <w:szCs w:val="20"/>
          <w:lang w:eastAsia="es-ES"/>
        </w:rPr>
      </w:pPr>
      <w:r w:rsidRPr="009F5011">
        <w:rPr>
          <w:sz w:val="20"/>
          <w:szCs w:val="20"/>
          <w:lang w:eastAsia="es-ES"/>
        </w:rPr>
        <w:t>2. Estado de Situación Financiera:</w:t>
      </w:r>
    </w:p>
    <w:p w14:paraId="411907D5" w14:textId="77777777" w:rsidR="0040126B" w:rsidRPr="009F5011" w:rsidRDefault="0040126B" w:rsidP="005D7257">
      <w:pPr>
        <w:rPr>
          <w:sz w:val="20"/>
          <w:szCs w:val="20"/>
          <w:lang w:eastAsia="es-ES"/>
        </w:rPr>
      </w:pPr>
    </w:p>
    <w:tbl>
      <w:tblPr>
        <w:tblW w:w="8005" w:type="dxa"/>
        <w:jc w:val="center"/>
        <w:tblLayout w:type="fixed"/>
        <w:tblCellMar>
          <w:left w:w="0" w:type="dxa"/>
          <w:right w:w="0" w:type="dxa"/>
        </w:tblCellMar>
        <w:tblLook w:val="04A0" w:firstRow="1" w:lastRow="0" w:firstColumn="1" w:lastColumn="0" w:noHBand="0" w:noVBand="1"/>
      </w:tblPr>
      <w:tblGrid>
        <w:gridCol w:w="5387"/>
        <w:gridCol w:w="1448"/>
        <w:gridCol w:w="1170"/>
      </w:tblGrid>
      <w:tr w:rsidR="0040126B" w:rsidRPr="009F5011" w14:paraId="4EA177B8" w14:textId="77777777" w:rsidTr="000B3D5D">
        <w:trPr>
          <w:trHeight w:val="170"/>
          <w:jc w:val="center"/>
        </w:trPr>
        <w:tc>
          <w:tcPr>
            <w:tcW w:w="5387" w:type="dxa"/>
            <w:tcBorders>
              <w:bottom w:val="single" w:sz="4" w:space="0" w:color="auto"/>
            </w:tcBorders>
            <w:shd w:val="clear" w:color="auto" w:fill="auto"/>
            <w:vAlign w:val="center"/>
          </w:tcPr>
          <w:p w14:paraId="784E5443" w14:textId="77777777" w:rsidR="0040126B" w:rsidRPr="009F5011" w:rsidRDefault="0040126B" w:rsidP="005D7257">
            <w:pPr>
              <w:rPr>
                <w:b/>
                <w:sz w:val="18"/>
                <w:szCs w:val="18"/>
                <w:lang w:eastAsia="es-ES"/>
              </w:rPr>
            </w:pPr>
            <w:r w:rsidRPr="009F5011">
              <w:rPr>
                <w:b/>
                <w:sz w:val="18"/>
                <w:szCs w:val="18"/>
                <w:lang w:eastAsia="es-ES"/>
              </w:rPr>
              <w:t>Activo</w:t>
            </w:r>
          </w:p>
        </w:tc>
        <w:tc>
          <w:tcPr>
            <w:tcW w:w="1448" w:type="dxa"/>
            <w:tcBorders>
              <w:bottom w:val="single" w:sz="4" w:space="0" w:color="auto"/>
            </w:tcBorders>
            <w:shd w:val="clear" w:color="auto" w:fill="auto"/>
            <w:vAlign w:val="center"/>
          </w:tcPr>
          <w:p w14:paraId="70037F08" w14:textId="77777777" w:rsidR="0040126B" w:rsidRPr="009F5011" w:rsidRDefault="0040126B" w:rsidP="000B3D5D">
            <w:pPr>
              <w:tabs>
                <w:tab w:val="left" w:pos="1279"/>
              </w:tabs>
              <w:rPr>
                <w:sz w:val="18"/>
                <w:szCs w:val="18"/>
                <w:lang w:eastAsia="es-ES"/>
              </w:rPr>
            </w:pPr>
            <w:r w:rsidRPr="009F5011">
              <w:rPr>
                <w:b/>
                <w:bCs/>
                <w:iCs/>
                <w:sz w:val="18"/>
                <w:szCs w:val="18"/>
                <w:lang w:eastAsia="es-ES"/>
              </w:rPr>
              <w:t>30/09/2020</w:t>
            </w:r>
          </w:p>
        </w:tc>
        <w:tc>
          <w:tcPr>
            <w:tcW w:w="1170" w:type="dxa"/>
            <w:tcBorders>
              <w:bottom w:val="single" w:sz="4" w:space="0" w:color="auto"/>
            </w:tcBorders>
            <w:vAlign w:val="center"/>
          </w:tcPr>
          <w:p w14:paraId="512D36F0" w14:textId="77777777" w:rsidR="0040126B" w:rsidRPr="009F5011" w:rsidRDefault="0040126B" w:rsidP="000B3D5D">
            <w:pPr>
              <w:ind w:left="-360" w:firstLine="360"/>
              <w:rPr>
                <w:b/>
                <w:bCs/>
                <w:iCs/>
                <w:sz w:val="18"/>
                <w:szCs w:val="18"/>
                <w:lang w:eastAsia="es-ES"/>
              </w:rPr>
            </w:pPr>
            <w:r w:rsidRPr="009F5011">
              <w:rPr>
                <w:b/>
                <w:bCs/>
                <w:iCs/>
                <w:sz w:val="18"/>
                <w:szCs w:val="18"/>
                <w:lang w:eastAsia="es-ES"/>
              </w:rPr>
              <w:t>31/12/2019</w:t>
            </w:r>
          </w:p>
        </w:tc>
      </w:tr>
      <w:tr w:rsidR="0040126B" w:rsidRPr="009F5011" w14:paraId="530D5B37" w14:textId="77777777" w:rsidTr="000B3D5D">
        <w:trPr>
          <w:trHeight w:val="170"/>
          <w:jc w:val="center"/>
        </w:trPr>
        <w:tc>
          <w:tcPr>
            <w:tcW w:w="5387" w:type="dxa"/>
            <w:tcBorders>
              <w:top w:val="single" w:sz="4" w:space="0" w:color="auto"/>
            </w:tcBorders>
            <w:shd w:val="clear" w:color="auto" w:fill="auto"/>
            <w:vAlign w:val="center"/>
            <w:hideMark/>
          </w:tcPr>
          <w:p w14:paraId="237AA237" w14:textId="77777777" w:rsidR="0040126B" w:rsidRPr="009F5011" w:rsidRDefault="0040126B" w:rsidP="005D7257">
            <w:pPr>
              <w:rPr>
                <w:sz w:val="10"/>
                <w:szCs w:val="18"/>
                <w:lang w:eastAsia="es-ES"/>
              </w:rPr>
            </w:pPr>
          </w:p>
        </w:tc>
        <w:tc>
          <w:tcPr>
            <w:tcW w:w="1448" w:type="dxa"/>
            <w:tcBorders>
              <w:top w:val="single" w:sz="4" w:space="0" w:color="auto"/>
            </w:tcBorders>
            <w:shd w:val="clear" w:color="auto" w:fill="auto"/>
            <w:vAlign w:val="center"/>
            <w:hideMark/>
          </w:tcPr>
          <w:p w14:paraId="32ADDFB0" w14:textId="77777777" w:rsidR="0040126B" w:rsidRPr="009F5011" w:rsidRDefault="0040126B" w:rsidP="005D7257">
            <w:pPr>
              <w:ind w:right="162"/>
              <w:rPr>
                <w:sz w:val="10"/>
                <w:szCs w:val="18"/>
                <w:lang w:eastAsia="es-ES"/>
              </w:rPr>
            </w:pPr>
          </w:p>
        </w:tc>
        <w:tc>
          <w:tcPr>
            <w:tcW w:w="1170" w:type="dxa"/>
            <w:tcBorders>
              <w:top w:val="single" w:sz="4" w:space="0" w:color="auto"/>
            </w:tcBorders>
            <w:vAlign w:val="center"/>
          </w:tcPr>
          <w:p w14:paraId="536B3642" w14:textId="77777777" w:rsidR="0040126B" w:rsidRPr="009F5011" w:rsidRDefault="0040126B" w:rsidP="005D7257">
            <w:pPr>
              <w:ind w:right="162"/>
              <w:rPr>
                <w:sz w:val="10"/>
                <w:szCs w:val="18"/>
                <w:lang w:eastAsia="es-ES"/>
              </w:rPr>
            </w:pPr>
          </w:p>
        </w:tc>
      </w:tr>
      <w:tr w:rsidR="0040126B" w:rsidRPr="009F5011" w14:paraId="13C6A061" w14:textId="77777777" w:rsidTr="000B3D5D">
        <w:trPr>
          <w:trHeight w:val="240"/>
          <w:jc w:val="center"/>
        </w:trPr>
        <w:tc>
          <w:tcPr>
            <w:tcW w:w="5387" w:type="dxa"/>
            <w:shd w:val="clear" w:color="auto" w:fill="auto"/>
            <w:vAlign w:val="center"/>
          </w:tcPr>
          <w:p w14:paraId="427133A2" w14:textId="77777777" w:rsidR="0040126B" w:rsidRPr="009F5011" w:rsidRDefault="0040126B" w:rsidP="005D7257">
            <w:pPr>
              <w:rPr>
                <w:b/>
                <w:bCs/>
                <w:iCs/>
                <w:sz w:val="18"/>
                <w:szCs w:val="18"/>
                <w:lang w:eastAsia="es-ES"/>
              </w:rPr>
            </w:pPr>
            <w:r w:rsidRPr="009F5011">
              <w:rPr>
                <w:b/>
                <w:bCs/>
                <w:iCs/>
                <w:sz w:val="18"/>
                <w:szCs w:val="18"/>
                <w:lang w:eastAsia="es-ES"/>
              </w:rPr>
              <w:t>Efectivo y depósitos en bancos</w:t>
            </w:r>
          </w:p>
        </w:tc>
        <w:tc>
          <w:tcPr>
            <w:tcW w:w="1448" w:type="dxa"/>
            <w:shd w:val="clear" w:color="auto" w:fill="auto"/>
            <w:vAlign w:val="center"/>
          </w:tcPr>
          <w:p w14:paraId="0BD6A1DA" w14:textId="77777777" w:rsidR="0040126B" w:rsidRPr="009F5011" w:rsidRDefault="0040126B" w:rsidP="000B3D5D">
            <w:pPr>
              <w:ind w:right="162"/>
              <w:jc w:val="right"/>
              <w:rPr>
                <w:b/>
                <w:sz w:val="18"/>
                <w:szCs w:val="18"/>
                <w:lang w:eastAsia="es-ES"/>
              </w:rPr>
            </w:pPr>
            <w:r w:rsidRPr="009F5011">
              <w:rPr>
                <w:b/>
                <w:sz w:val="18"/>
                <w:szCs w:val="18"/>
                <w:lang w:eastAsia="es-ES"/>
              </w:rPr>
              <w:t>791.934</w:t>
            </w:r>
          </w:p>
        </w:tc>
        <w:tc>
          <w:tcPr>
            <w:tcW w:w="1170" w:type="dxa"/>
            <w:tcBorders>
              <w:left w:val="nil"/>
            </w:tcBorders>
            <w:vAlign w:val="center"/>
          </w:tcPr>
          <w:p w14:paraId="440BCD0F" w14:textId="77777777" w:rsidR="0040126B" w:rsidRPr="009F5011" w:rsidRDefault="0040126B" w:rsidP="000B3D5D">
            <w:pPr>
              <w:ind w:right="162"/>
              <w:jc w:val="right"/>
              <w:rPr>
                <w:b/>
                <w:sz w:val="18"/>
                <w:szCs w:val="18"/>
                <w:lang w:eastAsia="es-ES"/>
              </w:rPr>
            </w:pPr>
            <w:r w:rsidRPr="009F5011">
              <w:rPr>
                <w:b/>
                <w:sz w:val="18"/>
                <w:szCs w:val="18"/>
                <w:lang w:eastAsia="es-ES"/>
              </w:rPr>
              <w:t>1.346.378</w:t>
            </w:r>
          </w:p>
        </w:tc>
      </w:tr>
      <w:tr w:rsidR="0040126B" w:rsidRPr="009F5011" w14:paraId="66ABAC7B" w14:textId="77777777" w:rsidTr="000B3D5D">
        <w:trPr>
          <w:trHeight w:val="240"/>
          <w:jc w:val="center"/>
        </w:trPr>
        <w:tc>
          <w:tcPr>
            <w:tcW w:w="5387" w:type="dxa"/>
            <w:shd w:val="clear" w:color="auto" w:fill="auto"/>
            <w:vAlign w:val="center"/>
            <w:hideMark/>
          </w:tcPr>
          <w:p w14:paraId="46035A3E" w14:textId="77777777" w:rsidR="0040126B" w:rsidRPr="009F5011" w:rsidRDefault="0040126B" w:rsidP="005D7257">
            <w:pPr>
              <w:ind w:firstLine="142"/>
              <w:rPr>
                <w:sz w:val="18"/>
                <w:szCs w:val="18"/>
                <w:lang w:eastAsia="es-ES"/>
              </w:rPr>
            </w:pPr>
            <w:r w:rsidRPr="009F5011">
              <w:rPr>
                <w:sz w:val="18"/>
                <w:szCs w:val="18"/>
                <w:lang w:eastAsia="es-ES"/>
              </w:rPr>
              <w:t>Efectivo</w:t>
            </w:r>
          </w:p>
        </w:tc>
        <w:tc>
          <w:tcPr>
            <w:tcW w:w="1448" w:type="dxa"/>
            <w:shd w:val="clear" w:color="auto" w:fill="auto"/>
            <w:vAlign w:val="center"/>
          </w:tcPr>
          <w:p w14:paraId="09A9CE6C" w14:textId="77777777" w:rsidR="0040126B" w:rsidRPr="009F5011" w:rsidRDefault="0040126B" w:rsidP="000B3D5D">
            <w:pPr>
              <w:ind w:right="162"/>
              <w:jc w:val="right"/>
              <w:rPr>
                <w:sz w:val="18"/>
                <w:szCs w:val="18"/>
                <w:lang w:eastAsia="es-ES"/>
              </w:rPr>
            </w:pPr>
            <w:r w:rsidRPr="009F5011">
              <w:rPr>
                <w:sz w:val="18"/>
                <w:szCs w:val="18"/>
                <w:lang w:eastAsia="es-ES"/>
              </w:rPr>
              <w:t>688.881</w:t>
            </w:r>
          </w:p>
        </w:tc>
        <w:tc>
          <w:tcPr>
            <w:tcW w:w="1170" w:type="dxa"/>
            <w:tcBorders>
              <w:left w:val="nil"/>
            </w:tcBorders>
            <w:vAlign w:val="center"/>
          </w:tcPr>
          <w:p w14:paraId="5260CD2A" w14:textId="77777777" w:rsidR="0040126B" w:rsidRPr="009F5011" w:rsidRDefault="0040126B" w:rsidP="000B3D5D">
            <w:pPr>
              <w:ind w:right="162"/>
              <w:jc w:val="right"/>
              <w:rPr>
                <w:sz w:val="18"/>
                <w:szCs w:val="18"/>
                <w:lang w:eastAsia="es-ES"/>
              </w:rPr>
            </w:pPr>
            <w:r w:rsidRPr="009F5011">
              <w:rPr>
                <w:sz w:val="18"/>
                <w:szCs w:val="18"/>
                <w:lang w:eastAsia="es-ES"/>
              </w:rPr>
              <w:t>907.532</w:t>
            </w:r>
          </w:p>
        </w:tc>
      </w:tr>
      <w:tr w:rsidR="0040126B" w:rsidRPr="009F5011" w14:paraId="1F4DF6F5" w14:textId="77777777" w:rsidTr="000B3D5D">
        <w:trPr>
          <w:trHeight w:val="240"/>
          <w:jc w:val="center"/>
        </w:trPr>
        <w:tc>
          <w:tcPr>
            <w:tcW w:w="5387" w:type="dxa"/>
            <w:shd w:val="clear" w:color="auto" w:fill="auto"/>
            <w:vAlign w:val="center"/>
            <w:hideMark/>
          </w:tcPr>
          <w:p w14:paraId="6304DDEC" w14:textId="77777777" w:rsidR="0040126B" w:rsidRPr="009F5011" w:rsidRDefault="0040126B" w:rsidP="005D7257">
            <w:pPr>
              <w:ind w:firstLine="142"/>
              <w:rPr>
                <w:sz w:val="18"/>
                <w:szCs w:val="18"/>
                <w:lang w:eastAsia="es-ES"/>
              </w:rPr>
            </w:pPr>
            <w:r w:rsidRPr="009F5011">
              <w:rPr>
                <w:sz w:val="18"/>
                <w:szCs w:val="18"/>
                <w:lang w:eastAsia="es-ES"/>
              </w:rPr>
              <w:t>Entidades Financieras y corresponsales</w:t>
            </w:r>
          </w:p>
        </w:tc>
        <w:tc>
          <w:tcPr>
            <w:tcW w:w="1448" w:type="dxa"/>
            <w:shd w:val="clear" w:color="auto" w:fill="auto"/>
            <w:vAlign w:val="center"/>
          </w:tcPr>
          <w:p w14:paraId="4CC28E82" w14:textId="77777777" w:rsidR="0040126B" w:rsidRPr="009F5011" w:rsidRDefault="0040126B" w:rsidP="000B3D5D">
            <w:pPr>
              <w:ind w:right="162"/>
              <w:jc w:val="right"/>
              <w:rPr>
                <w:sz w:val="18"/>
                <w:szCs w:val="18"/>
                <w:lang w:eastAsia="es-ES"/>
              </w:rPr>
            </w:pPr>
            <w:r w:rsidRPr="009F5011">
              <w:rPr>
                <w:sz w:val="18"/>
                <w:szCs w:val="18"/>
                <w:lang w:eastAsia="es-ES"/>
              </w:rPr>
              <w:t>103.053</w:t>
            </w:r>
          </w:p>
        </w:tc>
        <w:tc>
          <w:tcPr>
            <w:tcW w:w="1170" w:type="dxa"/>
            <w:tcBorders>
              <w:left w:val="nil"/>
            </w:tcBorders>
            <w:vAlign w:val="center"/>
          </w:tcPr>
          <w:p w14:paraId="5EE20105" w14:textId="77777777" w:rsidR="0040126B" w:rsidRPr="009F5011" w:rsidRDefault="0040126B" w:rsidP="000B3D5D">
            <w:pPr>
              <w:ind w:right="162"/>
              <w:jc w:val="right"/>
              <w:rPr>
                <w:sz w:val="18"/>
                <w:szCs w:val="18"/>
                <w:lang w:eastAsia="es-ES"/>
              </w:rPr>
            </w:pPr>
            <w:r w:rsidRPr="009F5011">
              <w:rPr>
                <w:sz w:val="18"/>
                <w:szCs w:val="18"/>
                <w:lang w:eastAsia="es-ES"/>
              </w:rPr>
              <w:t>438.846</w:t>
            </w:r>
          </w:p>
        </w:tc>
      </w:tr>
      <w:tr w:rsidR="0040126B" w:rsidRPr="009F5011" w14:paraId="10BBA356" w14:textId="77777777" w:rsidTr="000B3D5D">
        <w:trPr>
          <w:trHeight w:val="240"/>
          <w:jc w:val="center"/>
        </w:trPr>
        <w:tc>
          <w:tcPr>
            <w:tcW w:w="5387" w:type="dxa"/>
            <w:shd w:val="clear" w:color="auto" w:fill="auto"/>
            <w:vAlign w:val="center"/>
            <w:hideMark/>
          </w:tcPr>
          <w:p w14:paraId="0D07DC30" w14:textId="77777777" w:rsidR="0040126B" w:rsidRPr="009F5011" w:rsidRDefault="0040126B" w:rsidP="005D7257">
            <w:pPr>
              <w:ind w:firstLine="284"/>
              <w:rPr>
                <w:sz w:val="18"/>
                <w:szCs w:val="18"/>
                <w:lang w:eastAsia="es-ES"/>
              </w:rPr>
            </w:pPr>
            <w:r w:rsidRPr="009F5011">
              <w:rPr>
                <w:sz w:val="18"/>
                <w:szCs w:val="18"/>
                <w:lang w:eastAsia="es-ES"/>
              </w:rPr>
              <w:t xml:space="preserve">  BCRA</w:t>
            </w:r>
          </w:p>
        </w:tc>
        <w:tc>
          <w:tcPr>
            <w:tcW w:w="1448" w:type="dxa"/>
            <w:shd w:val="clear" w:color="auto" w:fill="auto"/>
            <w:vAlign w:val="center"/>
          </w:tcPr>
          <w:p w14:paraId="0196E659" w14:textId="77777777" w:rsidR="0040126B" w:rsidRPr="009F5011" w:rsidRDefault="0040126B" w:rsidP="000B3D5D">
            <w:pPr>
              <w:ind w:right="162"/>
              <w:jc w:val="right"/>
              <w:rPr>
                <w:sz w:val="18"/>
                <w:szCs w:val="18"/>
                <w:lang w:eastAsia="es-ES"/>
              </w:rPr>
            </w:pPr>
            <w:r w:rsidRPr="009F5011">
              <w:rPr>
                <w:sz w:val="18"/>
                <w:szCs w:val="18"/>
                <w:lang w:eastAsia="es-ES"/>
              </w:rPr>
              <w:t>87.808</w:t>
            </w:r>
          </w:p>
        </w:tc>
        <w:tc>
          <w:tcPr>
            <w:tcW w:w="1170" w:type="dxa"/>
            <w:tcBorders>
              <w:left w:val="nil"/>
            </w:tcBorders>
            <w:vAlign w:val="center"/>
          </w:tcPr>
          <w:p w14:paraId="150F8DB2" w14:textId="77777777" w:rsidR="0040126B" w:rsidRPr="009F5011" w:rsidRDefault="0040126B" w:rsidP="000B3D5D">
            <w:pPr>
              <w:ind w:right="162"/>
              <w:jc w:val="right"/>
              <w:rPr>
                <w:sz w:val="18"/>
                <w:szCs w:val="18"/>
                <w:lang w:eastAsia="es-ES"/>
              </w:rPr>
            </w:pPr>
            <w:r w:rsidRPr="009F5011">
              <w:rPr>
                <w:sz w:val="18"/>
                <w:szCs w:val="18"/>
                <w:lang w:eastAsia="es-ES"/>
              </w:rPr>
              <w:t>394.158</w:t>
            </w:r>
          </w:p>
        </w:tc>
      </w:tr>
      <w:tr w:rsidR="0040126B" w:rsidRPr="009F5011" w14:paraId="1A4E5266" w14:textId="77777777" w:rsidTr="000B3D5D">
        <w:trPr>
          <w:trHeight w:val="240"/>
          <w:jc w:val="center"/>
        </w:trPr>
        <w:tc>
          <w:tcPr>
            <w:tcW w:w="5387" w:type="dxa"/>
            <w:shd w:val="clear" w:color="auto" w:fill="auto"/>
            <w:vAlign w:val="center"/>
            <w:hideMark/>
          </w:tcPr>
          <w:p w14:paraId="0975C5AB" w14:textId="77777777" w:rsidR="0040126B" w:rsidRPr="009F5011" w:rsidRDefault="0040126B" w:rsidP="005D7257">
            <w:pPr>
              <w:ind w:firstLine="284"/>
              <w:rPr>
                <w:sz w:val="18"/>
                <w:szCs w:val="18"/>
                <w:lang w:eastAsia="es-ES"/>
              </w:rPr>
            </w:pPr>
            <w:r w:rsidRPr="009F5011">
              <w:rPr>
                <w:sz w:val="18"/>
                <w:szCs w:val="18"/>
                <w:lang w:eastAsia="es-ES"/>
              </w:rPr>
              <w:t xml:space="preserve">  Otras del país y del exterior</w:t>
            </w:r>
          </w:p>
        </w:tc>
        <w:tc>
          <w:tcPr>
            <w:tcW w:w="1448" w:type="dxa"/>
            <w:shd w:val="clear" w:color="auto" w:fill="auto"/>
            <w:vAlign w:val="center"/>
          </w:tcPr>
          <w:p w14:paraId="062CDB6C" w14:textId="77777777" w:rsidR="0040126B" w:rsidRPr="009F5011" w:rsidRDefault="0040126B" w:rsidP="000B3D5D">
            <w:pPr>
              <w:ind w:right="162"/>
              <w:jc w:val="right"/>
              <w:rPr>
                <w:sz w:val="18"/>
                <w:szCs w:val="18"/>
                <w:lang w:eastAsia="es-ES"/>
              </w:rPr>
            </w:pPr>
            <w:r w:rsidRPr="009F5011">
              <w:rPr>
                <w:sz w:val="18"/>
                <w:szCs w:val="18"/>
                <w:lang w:eastAsia="es-ES"/>
              </w:rPr>
              <w:t>15.245</w:t>
            </w:r>
          </w:p>
        </w:tc>
        <w:tc>
          <w:tcPr>
            <w:tcW w:w="1170" w:type="dxa"/>
            <w:tcBorders>
              <w:left w:val="nil"/>
            </w:tcBorders>
            <w:vAlign w:val="center"/>
          </w:tcPr>
          <w:p w14:paraId="01EA731A" w14:textId="77777777" w:rsidR="0040126B" w:rsidRPr="009F5011" w:rsidRDefault="0040126B" w:rsidP="000B3D5D">
            <w:pPr>
              <w:ind w:right="162"/>
              <w:jc w:val="right"/>
              <w:rPr>
                <w:sz w:val="18"/>
                <w:szCs w:val="18"/>
                <w:lang w:eastAsia="es-ES"/>
              </w:rPr>
            </w:pPr>
            <w:r w:rsidRPr="009F5011">
              <w:rPr>
                <w:sz w:val="18"/>
                <w:szCs w:val="18"/>
                <w:lang w:eastAsia="es-ES"/>
              </w:rPr>
              <w:t>44.688</w:t>
            </w:r>
          </w:p>
        </w:tc>
      </w:tr>
      <w:tr w:rsidR="0040126B" w:rsidRPr="009F5011" w14:paraId="487044C4" w14:textId="77777777" w:rsidTr="000B3D5D">
        <w:trPr>
          <w:trHeight w:val="170"/>
          <w:jc w:val="center"/>
        </w:trPr>
        <w:tc>
          <w:tcPr>
            <w:tcW w:w="5387" w:type="dxa"/>
            <w:shd w:val="clear" w:color="auto" w:fill="auto"/>
            <w:vAlign w:val="center"/>
          </w:tcPr>
          <w:p w14:paraId="49BBD9C0" w14:textId="77777777" w:rsidR="0040126B" w:rsidRPr="009F5011" w:rsidRDefault="0040126B" w:rsidP="005D7257">
            <w:pPr>
              <w:ind w:firstLine="284"/>
              <w:rPr>
                <w:sz w:val="10"/>
                <w:szCs w:val="18"/>
                <w:lang w:eastAsia="es-ES"/>
              </w:rPr>
            </w:pPr>
          </w:p>
        </w:tc>
        <w:tc>
          <w:tcPr>
            <w:tcW w:w="1448" w:type="dxa"/>
            <w:shd w:val="clear" w:color="auto" w:fill="auto"/>
            <w:vAlign w:val="center"/>
          </w:tcPr>
          <w:p w14:paraId="469D86E9" w14:textId="77777777" w:rsidR="0040126B" w:rsidRPr="009F5011" w:rsidRDefault="0040126B" w:rsidP="000B3D5D">
            <w:pPr>
              <w:ind w:right="162"/>
              <w:jc w:val="right"/>
              <w:rPr>
                <w:sz w:val="18"/>
                <w:szCs w:val="18"/>
                <w:lang w:eastAsia="es-ES"/>
              </w:rPr>
            </w:pPr>
          </w:p>
        </w:tc>
        <w:tc>
          <w:tcPr>
            <w:tcW w:w="1170" w:type="dxa"/>
            <w:vAlign w:val="center"/>
          </w:tcPr>
          <w:p w14:paraId="244D66DF" w14:textId="77777777" w:rsidR="0040126B" w:rsidRPr="009F5011" w:rsidRDefault="0040126B" w:rsidP="000B3D5D">
            <w:pPr>
              <w:ind w:right="162"/>
              <w:jc w:val="right"/>
              <w:rPr>
                <w:sz w:val="18"/>
                <w:szCs w:val="18"/>
                <w:lang w:eastAsia="es-ES"/>
              </w:rPr>
            </w:pPr>
          </w:p>
        </w:tc>
      </w:tr>
      <w:tr w:rsidR="0040126B" w:rsidRPr="009F5011" w14:paraId="4F7F7F4D" w14:textId="77777777" w:rsidTr="000B3D5D">
        <w:trPr>
          <w:trHeight w:val="240"/>
          <w:jc w:val="center"/>
        </w:trPr>
        <w:tc>
          <w:tcPr>
            <w:tcW w:w="5387" w:type="dxa"/>
            <w:shd w:val="clear" w:color="auto" w:fill="auto"/>
            <w:vAlign w:val="center"/>
            <w:hideMark/>
          </w:tcPr>
          <w:p w14:paraId="160ADF2F" w14:textId="77777777" w:rsidR="0040126B" w:rsidRPr="009F5011" w:rsidRDefault="0040126B" w:rsidP="005D7257">
            <w:pPr>
              <w:rPr>
                <w:sz w:val="18"/>
                <w:szCs w:val="18"/>
                <w:lang w:eastAsia="es-ES"/>
              </w:rPr>
            </w:pPr>
          </w:p>
        </w:tc>
        <w:tc>
          <w:tcPr>
            <w:tcW w:w="1448" w:type="dxa"/>
            <w:shd w:val="clear" w:color="auto" w:fill="auto"/>
            <w:vAlign w:val="center"/>
          </w:tcPr>
          <w:p w14:paraId="3A20C898" w14:textId="77777777" w:rsidR="0040126B" w:rsidRPr="009F5011" w:rsidRDefault="0040126B" w:rsidP="000B3D5D">
            <w:pPr>
              <w:ind w:right="162"/>
              <w:jc w:val="right"/>
              <w:rPr>
                <w:b/>
                <w:sz w:val="18"/>
                <w:szCs w:val="18"/>
                <w:lang w:eastAsia="es-ES"/>
              </w:rPr>
            </w:pPr>
          </w:p>
        </w:tc>
        <w:tc>
          <w:tcPr>
            <w:tcW w:w="1170" w:type="dxa"/>
            <w:vAlign w:val="center"/>
          </w:tcPr>
          <w:p w14:paraId="16BC43BE" w14:textId="77777777" w:rsidR="0040126B" w:rsidRPr="009F5011" w:rsidRDefault="0040126B" w:rsidP="000B3D5D">
            <w:pPr>
              <w:ind w:right="162"/>
              <w:jc w:val="right"/>
              <w:rPr>
                <w:b/>
                <w:sz w:val="18"/>
                <w:szCs w:val="18"/>
                <w:lang w:eastAsia="es-ES"/>
              </w:rPr>
            </w:pPr>
          </w:p>
        </w:tc>
      </w:tr>
      <w:tr w:rsidR="0040126B" w:rsidRPr="009F5011" w14:paraId="12280D8A" w14:textId="77777777" w:rsidTr="000B3D5D">
        <w:trPr>
          <w:trHeight w:val="170"/>
          <w:jc w:val="center"/>
        </w:trPr>
        <w:tc>
          <w:tcPr>
            <w:tcW w:w="5387" w:type="dxa"/>
            <w:shd w:val="clear" w:color="auto" w:fill="auto"/>
            <w:vAlign w:val="center"/>
          </w:tcPr>
          <w:p w14:paraId="69439E69" w14:textId="77777777" w:rsidR="0040126B" w:rsidRPr="009F5011" w:rsidRDefault="0040126B" w:rsidP="005D7257">
            <w:pPr>
              <w:rPr>
                <w:b/>
                <w:bCs/>
                <w:iCs/>
                <w:sz w:val="10"/>
                <w:szCs w:val="18"/>
                <w:lang w:eastAsia="es-ES"/>
              </w:rPr>
            </w:pPr>
            <w:r w:rsidRPr="009F5011">
              <w:rPr>
                <w:b/>
                <w:bCs/>
                <w:iCs/>
                <w:sz w:val="18"/>
                <w:szCs w:val="18"/>
                <w:lang w:eastAsia="es-ES"/>
              </w:rPr>
              <w:t>Otros activos financieros</w:t>
            </w:r>
          </w:p>
        </w:tc>
        <w:tc>
          <w:tcPr>
            <w:tcW w:w="1448" w:type="dxa"/>
            <w:shd w:val="clear" w:color="auto" w:fill="auto"/>
            <w:vAlign w:val="center"/>
          </w:tcPr>
          <w:p w14:paraId="6221227F" w14:textId="77777777" w:rsidR="0040126B" w:rsidRPr="009F5011" w:rsidRDefault="0040126B" w:rsidP="000B3D5D">
            <w:pPr>
              <w:ind w:right="162"/>
              <w:jc w:val="right"/>
              <w:rPr>
                <w:b/>
                <w:sz w:val="18"/>
                <w:szCs w:val="18"/>
                <w:lang w:eastAsia="es-ES"/>
              </w:rPr>
            </w:pPr>
            <w:r w:rsidRPr="009F5011">
              <w:rPr>
                <w:b/>
                <w:sz w:val="18"/>
                <w:szCs w:val="18"/>
                <w:lang w:eastAsia="es-ES"/>
              </w:rPr>
              <w:t>176.347</w:t>
            </w:r>
          </w:p>
        </w:tc>
        <w:tc>
          <w:tcPr>
            <w:tcW w:w="1170" w:type="dxa"/>
            <w:vAlign w:val="center"/>
          </w:tcPr>
          <w:p w14:paraId="2C3541BF" w14:textId="77777777" w:rsidR="0040126B" w:rsidRPr="009F5011" w:rsidRDefault="0040126B" w:rsidP="000B3D5D">
            <w:pPr>
              <w:ind w:right="162"/>
              <w:jc w:val="right"/>
              <w:rPr>
                <w:b/>
                <w:sz w:val="18"/>
                <w:szCs w:val="18"/>
                <w:lang w:eastAsia="es-ES"/>
              </w:rPr>
            </w:pPr>
            <w:r w:rsidRPr="009F5011">
              <w:rPr>
                <w:b/>
                <w:sz w:val="18"/>
                <w:szCs w:val="18"/>
                <w:lang w:eastAsia="es-ES"/>
              </w:rPr>
              <w:t>119.444</w:t>
            </w:r>
          </w:p>
        </w:tc>
      </w:tr>
      <w:tr w:rsidR="0040126B" w:rsidRPr="009F5011" w14:paraId="675E333E" w14:textId="77777777" w:rsidTr="000B3D5D">
        <w:trPr>
          <w:trHeight w:val="240"/>
          <w:jc w:val="center"/>
        </w:trPr>
        <w:tc>
          <w:tcPr>
            <w:tcW w:w="5387" w:type="dxa"/>
            <w:shd w:val="clear" w:color="auto" w:fill="auto"/>
            <w:vAlign w:val="center"/>
            <w:hideMark/>
          </w:tcPr>
          <w:p w14:paraId="259C0FBF" w14:textId="77777777" w:rsidR="0040126B" w:rsidRPr="009F5011" w:rsidRDefault="0040126B" w:rsidP="005D7257">
            <w:pPr>
              <w:rPr>
                <w:sz w:val="18"/>
                <w:szCs w:val="18"/>
                <w:lang w:eastAsia="es-ES"/>
              </w:rPr>
            </w:pPr>
          </w:p>
        </w:tc>
        <w:tc>
          <w:tcPr>
            <w:tcW w:w="1448" w:type="dxa"/>
            <w:shd w:val="clear" w:color="auto" w:fill="auto"/>
            <w:vAlign w:val="center"/>
          </w:tcPr>
          <w:p w14:paraId="6F14D718" w14:textId="77777777" w:rsidR="0040126B" w:rsidRPr="009F5011" w:rsidRDefault="0040126B" w:rsidP="000B3D5D">
            <w:pPr>
              <w:ind w:right="162"/>
              <w:jc w:val="right"/>
              <w:rPr>
                <w:b/>
                <w:sz w:val="18"/>
                <w:szCs w:val="18"/>
                <w:lang w:eastAsia="es-ES"/>
              </w:rPr>
            </w:pPr>
          </w:p>
        </w:tc>
        <w:tc>
          <w:tcPr>
            <w:tcW w:w="1170" w:type="dxa"/>
            <w:vAlign w:val="center"/>
          </w:tcPr>
          <w:p w14:paraId="0D8CA337" w14:textId="77777777" w:rsidR="0040126B" w:rsidRPr="009F5011" w:rsidRDefault="0040126B" w:rsidP="000B3D5D">
            <w:pPr>
              <w:ind w:right="162"/>
              <w:jc w:val="right"/>
              <w:rPr>
                <w:b/>
                <w:sz w:val="18"/>
                <w:szCs w:val="18"/>
                <w:lang w:eastAsia="es-ES"/>
              </w:rPr>
            </w:pPr>
          </w:p>
        </w:tc>
      </w:tr>
      <w:tr w:rsidR="0040126B" w:rsidRPr="009F5011" w14:paraId="62138E5A" w14:textId="77777777" w:rsidTr="000B3D5D">
        <w:trPr>
          <w:trHeight w:val="170"/>
          <w:jc w:val="center"/>
        </w:trPr>
        <w:tc>
          <w:tcPr>
            <w:tcW w:w="5387" w:type="dxa"/>
            <w:shd w:val="clear" w:color="auto" w:fill="auto"/>
            <w:vAlign w:val="center"/>
          </w:tcPr>
          <w:p w14:paraId="23E0CF8E" w14:textId="77777777" w:rsidR="0040126B" w:rsidRPr="009F5011" w:rsidRDefault="0040126B" w:rsidP="005D7257">
            <w:pPr>
              <w:rPr>
                <w:b/>
                <w:bCs/>
                <w:iCs/>
                <w:sz w:val="10"/>
                <w:szCs w:val="18"/>
                <w:lang w:eastAsia="es-ES"/>
              </w:rPr>
            </w:pPr>
            <w:r w:rsidRPr="009F5011">
              <w:rPr>
                <w:b/>
                <w:bCs/>
                <w:sz w:val="18"/>
                <w:szCs w:val="18"/>
                <w:lang w:eastAsia="es-ES"/>
              </w:rPr>
              <w:t xml:space="preserve">Préstamos </w:t>
            </w:r>
            <w:r w:rsidRPr="009F5011">
              <w:rPr>
                <w:b/>
                <w:bCs/>
                <w:iCs/>
                <w:sz w:val="18"/>
                <w:szCs w:val="18"/>
                <w:lang w:eastAsia="es-ES"/>
              </w:rPr>
              <w:t>y otras financiaciones</w:t>
            </w:r>
          </w:p>
        </w:tc>
        <w:tc>
          <w:tcPr>
            <w:tcW w:w="1448" w:type="dxa"/>
            <w:shd w:val="clear" w:color="auto" w:fill="auto"/>
            <w:vAlign w:val="center"/>
          </w:tcPr>
          <w:p w14:paraId="028741FF" w14:textId="77777777" w:rsidR="0040126B" w:rsidRPr="009F5011" w:rsidRDefault="0040126B" w:rsidP="000B3D5D">
            <w:pPr>
              <w:ind w:right="162"/>
              <w:jc w:val="right"/>
              <w:rPr>
                <w:b/>
                <w:sz w:val="18"/>
                <w:szCs w:val="18"/>
                <w:lang w:eastAsia="es-ES"/>
              </w:rPr>
            </w:pPr>
            <w:r w:rsidRPr="009F5011">
              <w:rPr>
                <w:b/>
                <w:sz w:val="18"/>
                <w:szCs w:val="18"/>
                <w:lang w:eastAsia="es-ES"/>
              </w:rPr>
              <w:t>6.549.894</w:t>
            </w:r>
          </w:p>
        </w:tc>
        <w:tc>
          <w:tcPr>
            <w:tcW w:w="1170" w:type="dxa"/>
            <w:vAlign w:val="center"/>
          </w:tcPr>
          <w:p w14:paraId="19FB8B16" w14:textId="77777777" w:rsidR="0040126B" w:rsidRPr="009F5011" w:rsidRDefault="0040126B" w:rsidP="000B3D5D">
            <w:pPr>
              <w:ind w:right="162"/>
              <w:jc w:val="right"/>
              <w:rPr>
                <w:b/>
                <w:sz w:val="18"/>
                <w:szCs w:val="18"/>
                <w:lang w:eastAsia="es-ES"/>
              </w:rPr>
            </w:pPr>
            <w:r w:rsidRPr="009F5011">
              <w:rPr>
                <w:b/>
                <w:sz w:val="18"/>
                <w:szCs w:val="18"/>
                <w:lang w:eastAsia="es-ES"/>
              </w:rPr>
              <w:t>7.777.705</w:t>
            </w:r>
          </w:p>
        </w:tc>
      </w:tr>
      <w:tr w:rsidR="0040126B" w:rsidRPr="009F5011" w14:paraId="46D75F25" w14:textId="77777777" w:rsidTr="000B3D5D">
        <w:trPr>
          <w:trHeight w:val="240"/>
          <w:jc w:val="center"/>
        </w:trPr>
        <w:tc>
          <w:tcPr>
            <w:tcW w:w="5387" w:type="dxa"/>
            <w:shd w:val="clear" w:color="auto" w:fill="auto"/>
            <w:vAlign w:val="center"/>
            <w:hideMark/>
          </w:tcPr>
          <w:p w14:paraId="23490EDB" w14:textId="77777777" w:rsidR="0040126B" w:rsidRPr="009F5011" w:rsidRDefault="0040126B" w:rsidP="005D7257">
            <w:pPr>
              <w:rPr>
                <w:sz w:val="18"/>
                <w:szCs w:val="18"/>
                <w:lang w:eastAsia="es-ES"/>
              </w:rPr>
            </w:pPr>
            <w:r w:rsidRPr="009F5011">
              <w:rPr>
                <w:sz w:val="18"/>
                <w:szCs w:val="18"/>
                <w:lang w:eastAsia="es-ES"/>
              </w:rPr>
              <w:t>Sector Privado no Financiero y Residentes en el exterior</w:t>
            </w:r>
          </w:p>
        </w:tc>
        <w:tc>
          <w:tcPr>
            <w:tcW w:w="1448" w:type="dxa"/>
            <w:shd w:val="clear" w:color="auto" w:fill="auto"/>
            <w:vAlign w:val="center"/>
          </w:tcPr>
          <w:p w14:paraId="44CB9A36" w14:textId="77777777" w:rsidR="0040126B" w:rsidRPr="009F5011" w:rsidRDefault="0040126B" w:rsidP="000B3D5D">
            <w:pPr>
              <w:ind w:right="162"/>
              <w:jc w:val="right"/>
              <w:rPr>
                <w:b/>
                <w:sz w:val="18"/>
                <w:szCs w:val="18"/>
                <w:lang w:eastAsia="es-ES"/>
              </w:rPr>
            </w:pPr>
            <w:r w:rsidRPr="009F5011">
              <w:rPr>
                <w:sz w:val="18"/>
                <w:szCs w:val="18"/>
                <w:lang w:eastAsia="es-ES"/>
              </w:rPr>
              <w:t>6.549.894</w:t>
            </w:r>
          </w:p>
        </w:tc>
        <w:tc>
          <w:tcPr>
            <w:tcW w:w="1170" w:type="dxa"/>
            <w:vAlign w:val="center"/>
          </w:tcPr>
          <w:p w14:paraId="51E7DB5D" w14:textId="77777777" w:rsidR="0040126B" w:rsidRPr="009F5011" w:rsidRDefault="0040126B" w:rsidP="000B3D5D">
            <w:pPr>
              <w:ind w:right="162"/>
              <w:jc w:val="right"/>
              <w:rPr>
                <w:b/>
                <w:sz w:val="18"/>
                <w:szCs w:val="18"/>
                <w:lang w:eastAsia="es-ES"/>
              </w:rPr>
            </w:pPr>
            <w:r w:rsidRPr="009F5011">
              <w:rPr>
                <w:sz w:val="18"/>
                <w:szCs w:val="18"/>
                <w:lang w:eastAsia="es-ES"/>
              </w:rPr>
              <w:t>7.777.705</w:t>
            </w:r>
          </w:p>
        </w:tc>
      </w:tr>
      <w:tr w:rsidR="0040126B" w:rsidRPr="009F5011" w14:paraId="3F753A6D" w14:textId="77777777" w:rsidTr="000B3D5D">
        <w:trPr>
          <w:trHeight w:val="240"/>
          <w:jc w:val="center"/>
        </w:trPr>
        <w:tc>
          <w:tcPr>
            <w:tcW w:w="5387" w:type="dxa"/>
            <w:shd w:val="clear" w:color="auto" w:fill="auto"/>
            <w:vAlign w:val="center"/>
            <w:hideMark/>
          </w:tcPr>
          <w:p w14:paraId="4F69D88B" w14:textId="77777777" w:rsidR="0040126B" w:rsidRPr="009F5011" w:rsidRDefault="0040126B" w:rsidP="005D7257">
            <w:pPr>
              <w:ind w:firstLine="142"/>
              <w:rPr>
                <w:sz w:val="18"/>
                <w:szCs w:val="18"/>
                <w:lang w:eastAsia="es-ES"/>
              </w:rPr>
            </w:pPr>
          </w:p>
        </w:tc>
        <w:tc>
          <w:tcPr>
            <w:tcW w:w="1448" w:type="dxa"/>
            <w:shd w:val="clear" w:color="auto" w:fill="auto"/>
            <w:vAlign w:val="center"/>
          </w:tcPr>
          <w:p w14:paraId="2AA53EFD" w14:textId="77777777" w:rsidR="0040126B" w:rsidRPr="009F5011" w:rsidRDefault="0040126B" w:rsidP="000B3D5D">
            <w:pPr>
              <w:ind w:right="162"/>
              <w:jc w:val="right"/>
              <w:rPr>
                <w:sz w:val="18"/>
                <w:szCs w:val="18"/>
                <w:lang w:eastAsia="es-ES"/>
              </w:rPr>
            </w:pPr>
          </w:p>
        </w:tc>
        <w:tc>
          <w:tcPr>
            <w:tcW w:w="1170" w:type="dxa"/>
            <w:vAlign w:val="center"/>
          </w:tcPr>
          <w:p w14:paraId="206E385E" w14:textId="77777777" w:rsidR="0040126B" w:rsidRPr="009F5011" w:rsidRDefault="0040126B" w:rsidP="000B3D5D">
            <w:pPr>
              <w:ind w:right="162"/>
              <w:jc w:val="right"/>
              <w:rPr>
                <w:sz w:val="18"/>
                <w:szCs w:val="18"/>
                <w:lang w:eastAsia="es-ES"/>
              </w:rPr>
            </w:pPr>
          </w:p>
        </w:tc>
      </w:tr>
      <w:tr w:rsidR="0040126B" w:rsidRPr="009F5011" w14:paraId="2572998A" w14:textId="77777777" w:rsidTr="000B3D5D">
        <w:trPr>
          <w:trHeight w:val="170"/>
          <w:jc w:val="center"/>
        </w:trPr>
        <w:tc>
          <w:tcPr>
            <w:tcW w:w="5387" w:type="dxa"/>
            <w:shd w:val="clear" w:color="auto" w:fill="auto"/>
            <w:vAlign w:val="center"/>
          </w:tcPr>
          <w:p w14:paraId="0F4F3DFE" w14:textId="77777777" w:rsidR="0040126B" w:rsidRPr="009F5011" w:rsidRDefault="0040126B" w:rsidP="005D7257">
            <w:pPr>
              <w:rPr>
                <w:sz w:val="10"/>
                <w:szCs w:val="18"/>
                <w:lang w:eastAsia="es-ES"/>
              </w:rPr>
            </w:pPr>
            <w:r w:rsidRPr="009F5011">
              <w:rPr>
                <w:b/>
                <w:bCs/>
                <w:sz w:val="18"/>
                <w:szCs w:val="18"/>
                <w:lang w:eastAsia="es-ES"/>
              </w:rPr>
              <w:t>Otros títulos de deuda</w:t>
            </w:r>
          </w:p>
        </w:tc>
        <w:tc>
          <w:tcPr>
            <w:tcW w:w="1448" w:type="dxa"/>
            <w:shd w:val="clear" w:color="auto" w:fill="auto"/>
            <w:vAlign w:val="center"/>
          </w:tcPr>
          <w:p w14:paraId="6E09FD4E" w14:textId="77777777" w:rsidR="0040126B" w:rsidRPr="009F5011" w:rsidRDefault="0040126B" w:rsidP="000B3D5D">
            <w:pPr>
              <w:ind w:right="162"/>
              <w:jc w:val="right"/>
              <w:rPr>
                <w:b/>
                <w:sz w:val="18"/>
                <w:szCs w:val="18"/>
                <w:lang w:eastAsia="es-ES"/>
              </w:rPr>
            </w:pPr>
            <w:r w:rsidRPr="009F5011">
              <w:rPr>
                <w:b/>
                <w:sz w:val="18"/>
                <w:szCs w:val="18"/>
                <w:lang w:eastAsia="es-ES"/>
              </w:rPr>
              <w:t>2.414.334</w:t>
            </w:r>
          </w:p>
        </w:tc>
        <w:tc>
          <w:tcPr>
            <w:tcW w:w="1170" w:type="dxa"/>
            <w:vAlign w:val="center"/>
          </w:tcPr>
          <w:p w14:paraId="104796D8" w14:textId="77777777" w:rsidR="0040126B" w:rsidRPr="009F5011" w:rsidRDefault="0040126B" w:rsidP="000B3D5D">
            <w:pPr>
              <w:ind w:right="162"/>
              <w:jc w:val="right"/>
              <w:rPr>
                <w:b/>
                <w:sz w:val="18"/>
                <w:szCs w:val="18"/>
                <w:lang w:eastAsia="es-ES"/>
              </w:rPr>
            </w:pPr>
            <w:r w:rsidRPr="009F5011">
              <w:rPr>
                <w:b/>
                <w:sz w:val="18"/>
                <w:szCs w:val="18"/>
                <w:lang w:eastAsia="es-ES"/>
              </w:rPr>
              <w:t>279.897</w:t>
            </w:r>
          </w:p>
        </w:tc>
      </w:tr>
      <w:tr w:rsidR="0040126B" w:rsidRPr="009F5011" w14:paraId="4271E080" w14:textId="77777777" w:rsidTr="000B3D5D">
        <w:trPr>
          <w:trHeight w:val="240"/>
          <w:jc w:val="center"/>
        </w:trPr>
        <w:tc>
          <w:tcPr>
            <w:tcW w:w="5387" w:type="dxa"/>
            <w:shd w:val="clear" w:color="auto" w:fill="auto"/>
            <w:vAlign w:val="center"/>
          </w:tcPr>
          <w:p w14:paraId="3878F808" w14:textId="77777777" w:rsidR="0040126B" w:rsidRPr="009F5011" w:rsidRDefault="0040126B" w:rsidP="005D7257">
            <w:pPr>
              <w:rPr>
                <w:sz w:val="18"/>
                <w:szCs w:val="18"/>
                <w:lang w:eastAsia="es-ES"/>
              </w:rPr>
            </w:pPr>
          </w:p>
        </w:tc>
        <w:tc>
          <w:tcPr>
            <w:tcW w:w="1448" w:type="dxa"/>
            <w:shd w:val="clear" w:color="auto" w:fill="auto"/>
            <w:vAlign w:val="center"/>
          </w:tcPr>
          <w:p w14:paraId="13D02DE4" w14:textId="77777777" w:rsidR="0040126B" w:rsidRPr="009F5011" w:rsidRDefault="0040126B" w:rsidP="000B3D5D">
            <w:pPr>
              <w:ind w:right="162"/>
              <w:jc w:val="right"/>
              <w:rPr>
                <w:b/>
                <w:sz w:val="18"/>
                <w:szCs w:val="18"/>
                <w:lang w:eastAsia="es-ES"/>
              </w:rPr>
            </w:pPr>
          </w:p>
        </w:tc>
        <w:tc>
          <w:tcPr>
            <w:tcW w:w="1170" w:type="dxa"/>
            <w:vAlign w:val="center"/>
          </w:tcPr>
          <w:p w14:paraId="347D3548" w14:textId="77777777" w:rsidR="0040126B" w:rsidRPr="009F5011" w:rsidRDefault="0040126B" w:rsidP="000B3D5D">
            <w:pPr>
              <w:ind w:right="162"/>
              <w:jc w:val="right"/>
              <w:rPr>
                <w:b/>
                <w:sz w:val="18"/>
                <w:szCs w:val="18"/>
                <w:lang w:eastAsia="es-ES"/>
              </w:rPr>
            </w:pPr>
          </w:p>
        </w:tc>
      </w:tr>
      <w:tr w:rsidR="0040126B" w:rsidRPr="009F5011" w14:paraId="2C2061BE" w14:textId="77777777" w:rsidTr="000B3D5D">
        <w:trPr>
          <w:trHeight w:val="170"/>
          <w:jc w:val="center"/>
        </w:trPr>
        <w:tc>
          <w:tcPr>
            <w:tcW w:w="5387" w:type="dxa"/>
            <w:shd w:val="clear" w:color="auto" w:fill="auto"/>
            <w:vAlign w:val="center"/>
          </w:tcPr>
          <w:p w14:paraId="25BE6412" w14:textId="77777777" w:rsidR="0040126B" w:rsidRPr="009F5011" w:rsidRDefault="0040126B" w:rsidP="005D7257">
            <w:pPr>
              <w:rPr>
                <w:sz w:val="10"/>
                <w:szCs w:val="18"/>
                <w:lang w:eastAsia="es-ES"/>
              </w:rPr>
            </w:pPr>
            <w:r w:rsidRPr="009F5011">
              <w:rPr>
                <w:b/>
                <w:bCs/>
                <w:iCs/>
                <w:sz w:val="18"/>
                <w:szCs w:val="18"/>
                <w:lang w:eastAsia="es-ES"/>
              </w:rPr>
              <w:t>Activos financieros entregados en garantía</w:t>
            </w:r>
          </w:p>
        </w:tc>
        <w:tc>
          <w:tcPr>
            <w:tcW w:w="1448" w:type="dxa"/>
            <w:shd w:val="clear" w:color="auto" w:fill="auto"/>
            <w:vAlign w:val="center"/>
          </w:tcPr>
          <w:p w14:paraId="1411CAA7" w14:textId="77777777" w:rsidR="0040126B" w:rsidRPr="009F5011" w:rsidRDefault="0040126B" w:rsidP="000B3D5D">
            <w:pPr>
              <w:ind w:right="162"/>
              <w:jc w:val="right"/>
              <w:rPr>
                <w:b/>
                <w:sz w:val="18"/>
                <w:szCs w:val="18"/>
                <w:lang w:eastAsia="es-ES"/>
              </w:rPr>
            </w:pPr>
            <w:r w:rsidRPr="009F5011">
              <w:rPr>
                <w:b/>
                <w:sz w:val="18"/>
                <w:szCs w:val="18"/>
                <w:lang w:eastAsia="es-ES"/>
              </w:rPr>
              <w:t>222.670</w:t>
            </w:r>
          </w:p>
        </w:tc>
        <w:tc>
          <w:tcPr>
            <w:tcW w:w="1170" w:type="dxa"/>
            <w:vAlign w:val="center"/>
          </w:tcPr>
          <w:p w14:paraId="0998206B" w14:textId="77777777" w:rsidR="0040126B" w:rsidRPr="009F5011" w:rsidRDefault="0040126B" w:rsidP="000B3D5D">
            <w:pPr>
              <w:ind w:right="162"/>
              <w:jc w:val="right"/>
              <w:rPr>
                <w:b/>
                <w:sz w:val="18"/>
                <w:szCs w:val="18"/>
                <w:lang w:eastAsia="es-ES"/>
              </w:rPr>
            </w:pPr>
            <w:r w:rsidRPr="009F5011">
              <w:rPr>
                <w:b/>
                <w:sz w:val="18"/>
                <w:szCs w:val="18"/>
                <w:lang w:eastAsia="es-ES"/>
              </w:rPr>
              <w:t>176.290</w:t>
            </w:r>
          </w:p>
        </w:tc>
      </w:tr>
      <w:tr w:rsidR="0040126B" w:rsidRPr="009F5011" w14:paraId="18C6F4CD" w14:textId="77777777" w:rsidTr="000B3D5D">
        <w:trPr>
          <w:trHeight w:val="240"/>
          <w:jc w:val="center"/>
        </w:trPr>
        <w:tc>
          <w:tcPr>
            <w:tcW w:w="5387" w:type="dxa"/>
            <w:shd w:val="clear" w:color="auto" w:fill="auto"/>
            <w:vAlign w:val="center"/>
            <w:hideMark/>
          </w:tcPr>
          <w:p w14:paraId="71528AB1" w14:textId="77777777" w:rsidR="0040126B" w:rsidRPr="009F5011" w:rsidRDefault="0040126B" w:rsidP="005D7257">
            <w:pPr>
              <w:rPr>
                <w:sz w:val="18"/>
                <w:szCs w:val="18"/>
                <w:lang w:eastAsia="es-ES"/>
              </w:rPr>
            </w:pPr>
          </w:p>
        </w:tc>
        <w:tc>
          <w:tcPr>
            <w:tcW w:w="1448" w:type="dxa"/>
            <w:shd w:val="clear" w:color="auto" w:fill="auto"/>
            <w:vAlign w:val="center"/>
          </w:tcPr>
          <w:p w14:paraId="069F8BE2" w14:textId="77777777" w:rsidR="0040126B" w:rsidRPr="009F5011" w:rsidRDefault="0040126B" w:rsidP="000B3D5D">
            <w:pPr>
              <w:ind w:right="162"/>
              <w:jc w:val="right"/>
              <w:rPr>
                <w:b/>
                <w:sz w:val="18"/>
                <w:szCs w:val="18"/>
                <w:lang w:eastAsia="es-ES"/>
              </w:rPr>
            </w:pPr>
          </w:p>
        </w:tc>
        <w:tc>
          <w:tcPr>
            <w:tcW w:w="1170" w:type="dxa"/>
            <w:vAlign w:val="center"/>
          </w:tcPr>
          <w:p w14:paraId="31C62004" w14:textId="77777777" w:rsidR="0040126B" w:rsidRPr="009F5011" w:rsidRDefault="0040126B" w:rsidP="000B3D5D">
            <w:pPr>
              <w:ind w:right="162"/>
              <w:jc w:val="right"/>
              <w:rPr>
                <w:b/>
                <w:sz w:val="18"/>
                <w:szCs w:val="18"/>
                <w:lang w:eastAsia="es-ES"/>
              </w:rPr>
            </w:pPr>
          </w:p>
        </w:tc>
      </w:tr>
      <w:tr w:rsidR="0040126B" w:rsidRPr="009F5011" w14:paraId="00C7D4C0" w14:textId="77777777" w:rsidTr="000B3D5D">
        <w:trPr>
          <w:trHeight w:val="170"/>
          <w:jc w:val="center"/>
        </w:trPr>
        <w:tc>
          <w:tcPr>
            <w:tcW w:w="5387" w:type="dxa"/>
            <w:shd w:val="clear" w:color="auto" w:fill="auto"/>
            <w:vAlign w:val="center"/>
          </w:tcPr>
          <w:p w14:paraId="23AA0A8E" w14:textId="77777777" w:rsidR="0040126B" w:rsidRPr="009F5011" w:rsidRDefault="0040126B" w:rsidP="005D7257">
            <w:pPr>
              <w:rPr>
                <w:b/>
                <w:bCs/>
                <w:iCs/>
                <w:sz w:val="10"/>
                <w:szCs w:val="18"/>
                <w:lang w:eastAsia="es-ES"/>
              </w:rPr>
            </w:pPr>
            <w:r w:rsidRPr="009F5011">
              <w:rPr>
                <w:b/>
                <w:bCs/>
                <w:iCs/>
                <w:sz w:val="18"/>
                <w:szCs w:val="18"/>
                <w:lang w:eastAsia="es-ES"/>
              </w:rPr>
              <w:t>Activos por impuestos a las ganancias corriente</w:t>
            </w:r>
          </w:p>
        </w:tc>
        <w:tc>
          <w:tcPr>
            <w:tcW w:w="1448" w:type="dxa"/>
            <w:shd w:val="clear" w:color="auto" w:fill="auto"/>
            <w:vAlign w:val="center"/>
          </w:tcPr>
          <w:p w14:paraId="4D63B843" w14:textId="77777777" w:rsidR="0040126B" w:rsidRPr="009F5011" w:rsidRDefault="0040126B" w:rsidP="000B3D5D">
            <w:pPr>
              <w:ind w:right="162"/>
              <w:jc w:val="right"/>
              <w:rPr>
                <w:b/>
                <w:sz w:val="18"/>
                <w:szCs w:val="18"/>
                <w:lang w:eastAsia="es-ES"/>
              </w:rPr>
            </w:pPr>
            <w:r w:rsidRPr="009F5011">
              <w:rPr>
                <w:b/>
                <w:sz w:val="18"/>
                <w:szCs w:val="18"/>
                <w:lang w:eastAsia="es-ES"/>
              </w:rPr>
              <w:t>5.306</w:t>
            </w:r>
          </w:p>
        </w:tc>
        <w:tc>
          <w:tcPr>
            <w:tcW w:w="1170" w:type="dxa"/>
            <w:vAlign w:val="center"/>
          </w:tcPr>
          <w:p w14:paraId="05A0B18B" w14:textId="77777777" w:rsidR="0040126B" w:rsidRPr="009F5011" w:rsidRDefault="0040126B" w:rsidP="000B3D5D">
            <w:pPr>
              <w:ind w:right="162"/>
              <w:jc w:val="right"/>
              <w:rPr>
                <w:b/>
                <w:sz w:val="18"/>
                <w:szCs w:val="18"/>
                <w:lang w:eastAsia="es-ES"/>
              </w:rPr>
            </w:pPr>
            <w:r w:rsidRPr="009F5011">
              <w:rPr>
                <w:b/>
                <w:sz w:val="18"/>
                <w:szCs w:val="18"/>
                <w:lang w:eastAsia="es-ES"/>
              </w:rPr>
              <w:t>8.520</w:t>
            </w:r>
          </w:p>
        </w:tc>
      </w:tr>
      <w:tr w:rsidR="0040126B" w:rsidRPr="009F5011" w14:paraId="0BA01324" w14:textId="77777777" w:rsidTr="000B3D5D">
        <w:trPr>
          <w:trHeight w:val="240"/>
          <w:jc w:val="center"/>
        </w:trPr>
        <w:tc>
          <w:tcPr>
            <w:tcW w:w="5387" w:type="dxa"/>
            <w:shd w:val="clear" w:color="auto" w:fill="auto"/>
            <w:vAlign w:val="center"/>
            <w:hideMark/>
          </w:tcPr>
          <w:p w14:paraId="0D398685" w14:textId="77777777" w:rsidR="0040126B" w:rsidRPr="009F5011" w:rsidRDefault="0040126B" w:rsidP="005D7257">
            <w:pPr>
              <w:rPr>
                <w:sz w:val="18"/>
                <w:szCs w:val="18"/>
                <w:lang w:eastAsia="es-ES"/>
              </w:rPr>
            </w:pPr>
          </w:p>
        </w:tc>
        <w:tc>
          <w:tcPr>
            <w:tcW w:w="1448" w:type="dxa"/>
            <w:shd w:val="clear" w:color="auto" w:fill="auto"/>
            <w:vAlign w:val="center"/>
          </w:tcPr>
          <w:p w14:paraId="72EA5BB4" w14:textId="77777777" w:rsidR="0040126B" w:rsidRPr="009F5011" w:rsidRDefault="0040126B" w:rsidP="000B3D5D">
            <w:pPr>
              <w:ind w:right="162"/>
              <w:jc w:val="right"/>
              <w:rPr>
                <w:b/>
                <w:sz w:val="18"/>
                <w:szCs w:val="18"/>
                <w:lang w:eastAsia="es-ES"/>
              </w:rPr>
            </w:pPr>
          </w:p>
        </w:tc>
        <w:tc>
          <w:tcPr>
            <w:tcW w:w="1170" w:type="dxa"/>
            <w:vAlign w:val="center"/>
          </w:tcPr>
          <w:p w14:paraId="23CD075C" w14:textId="77777777" w:rsidR="0040126B" w:rsidRPr="009F5011" w:rsidRDefault="0040126B" w:rsidP="000B3D5D">
            <w:pPr>
              <w:ind w:right="162"/>
              <w:jc w:val="right"/>
              <w:rPr>
                <w:b/>
                <w:sz w:val="18"/>
                <w:szCs w:val="18"/>
                <w:lang w:eastAsia="es-ES"/>
              </w:rPr>
            </w:pPr>
          </w:p>
        </w:tc>
      </w:tr>
      <w:tr w:rsidR="0040126B" w:rsidRPr="009F5011" w14:paraId="63267CD2" w14:textId="77777777" w:rsidTr="000B3D5D">
        <w:trPr>
          <w:trHeight w:val="170"/>
          <w:jc w:val="center"/>
        </w:trPr>
        <w:tc>
          <w:tcPr>
            <w:tcW w:w="5387" w:type="dxa"/>
            <w:shd w:val="clear" w:color="auto" w:fill="auto"/>
            <w:vAlign w:val="center"/>
          </w:tcPr>
          <w:p w14:paraId="170B00D5" w14:textId="77777777" w:rsidR="0040126B" w:rsidRPr="009F5011" w:rsidRDefault="0040126B" w:rsidP="005D7257">
            <w:pPr>
              <w:rPr>
                <w:b/>
                <w:bCs/>
                <w:iCs/>
                <w:sz w:val="10"/>
                <w:szCs w:val="18"/>
                <w:lang w:eastAsia="es-ES"/>
              </w:rPr>
            </w:pPr>
            <w:r w:rsidRPr="009F5011">
              <w:rPr>
                <w:b/>
                <w:bCs/>
                <w:iCs/>
                <w:sz w:val="18"/>
                <w:szCs w:val="18"/>
                <w:lang w:eastAsia="es-ES"/>
              </w:rPr>
              <w:t>Inversiones en instrumentos de patrimonio</w:t>
            </w:r>
          </w:p>
        </w:tc>
        <w:tc>
          <w:tcPr>
            <w:tcW w:w="1448" w:type="dxa"/>
            <w:shd w:val="clear" w:color="auto" w:fill="auto"/>
            <w:vAlign w:val="center"/>
          </w:tcPr>
          <w:p w14:paraId="1C2B9A10" w14:textId="77777777" w:rsidR="0040126B" w:rsidRPr="009F5011" w:rsidRDefault="0040126B" w:rsidP="000B3D5D">
            <w:pPr>
              <w:ind w:right="162"/>
              <w:jc w:val="right"/>
              <w:rPr>
                <w:b/>
                <w:sz w:val="18"/>
                <w:szCs w:val="18"/>
                <w:lang w:eastAsia="es-ES"/>
              </w:rPr>
            </w:pPr>
            <w:r w:rsidRPr="009F5011">
              <w:rPr>
                <w:b/>
                <w:sz w:val="18"/>
                <w:szCs w:val="18"/>
                <w:lang w:eastAsia="es-ES"/>
              </w:rPr>
              <w:t>14.461</w:t>
            </w:r>
          </w:p>
        </w:tc>
        <w:tc>
          <w:tcPr>
            <w:tcW w:w="1170" w:type="dxa"/>
            <w:vAlign w:val="center"/>
          </w:tcPr>
          <w:p w14:paraId="4FC21182" w14:textId="77777777" w:rsidR="0040126B" w:rsidRPr="009F5011" w:rsidRDefault="0040126B" w:rsidP="000B3D5D">
            <w:pPr>
              <w:ind w:right="162"/>
              <w:jc w:val="right"/>
              <w:rPr>
                <w:b/>
                <w:sz w:val="18"/>
                <w:szCs w:val="18"/>
                <w:lang w:eastAsia="es-ES"/>
              </w:rPr>
            </w:pPr>
            <w:r w:rsidRPr="009F5011">
              <w:rPr>
                <w:b/>
                <w:sz w:val="18"/>
                <w:szCs w:val="18"/>
                <w:lang w:eastAsia="es-ES"/>
              </w:rPr>
              <w:t>11.959</w:t>
            </w:r>
          </w:p>
        </w:tc>
      </w:tr>
      <w:tr w:rsidR="0040126B" w:rsidRPr="009F5011" w14:paraId="23BE71C0" w14:textId="77777777" w:rsidTr="000B3D5D">
        <w:trPr>
          <w:trHeight w:val="240"/>
          <w:jc w:val="center"/>
        </w:trPr>
        <w:tc>
          <w:tcPr>
            <w:tcW w:w="5387" w:type="dxa"/>
            <w:shd w:val="clear" w:color="auto" w:fill="auto"/>
            <w:vAlign w:val="center"/>
            <w:hideMark/>
          </w:tcPr>
          <w:p w14:paraId="568F60E6" w14:textId="77777777" w:rsidR="0040126B" w:rsidRPr="009F5011" w:rsidRDefault="0040126B" w:rsidP="005D7257">
            <w:pPr>
              <w:rPr>
                <w:sz w:val="18"/>
                <w:szCs w:val="18"/>
                <w:lang w:eastAsia="es-ES"/>
              </w:rPr>
            </w:pPr>
          </w:p>
        </w:tc>
        <w:tc>
          <w:tcPr>
            <w:tcW w:w="1448" w:type="dxa"/>
            <w:shd w:val="clear" w:color="auto" w:fill="auto"/>
            <w:vAlign w:val="center"/>
          </w:tcPr>
          <w:p w14:paraId="558544E0" w14:textId="77777777" w:rsidR="0040126B" w:rsidRPr="009F5011" w:rsidRDefault="0040126B" w:rsidP="000B3D5D">
            <w:pPr>
              <w:ind w:right="162"/>
              <w:jc w:val="right"/>
              <w:rPr>
                <w:b/>
                <w:sz w:val="18"/>
                <w:szCs w:val="18"/>
                <w:lang w:eastAsia="es-ES"/>
              </w:rPr>
            </w:pPr>
          </w:p>
        </w:tc>
        <w:tc>
          <w:tcPr>
            <w:tcW w:w="1170" w:type="dxa"/>
            <w:vAlign w:val="center"/>
          </w:tcPr>
          <w:p w14:paraId="74B01FBC" w14:textId="77777777" w:rsidR="0040126B" w:rsidRPr="009F5011" w:rsidRDefault="0040126B" w:rsidP="000B3D5D">
            <w:pPr>
              <w:ind w:right="162"/>
              <w:jc w:val="right"/>
              <w:rPr>
                <w:b/>
                <w:sz w:val="18"/>
                <w:szCs w:val="18"/>
                <w:lang w:eastAsia="es-ES"/>
              </w:rPr>
            </w:pPr>
          </w:p>
        </w:tc>
      </w:tr>
      <w:tr w:rsidR="0040126B" w:rsidRPr="009F5011" w14:paraId="67CF6378" w14:textId="77777777" w:rsidTr="000B3D5D">
        <w:trPr>
          <w:trHeight w:val="170"/>
          <w:jc w:val="center"/>
        </w:trPr>
        <w:tc>
          <w:tcPr>
            <w:tcW w:w="5387" w:type="dxa"/>
            <w:shd w:val="clear" w:color="auto" w:fill="auto"/>
            <w:vAlign w:val="center"/>
          </w:tcPr>
          <w:p w14:paraId="5C1E8F5E" w14:textId="77777777" w:rsidR="0040126B" w:rsidRPr="009F5011" w:rsidRDefault="0040126B" w:rsidP="005D7257">
            <w:pPr>
              <w:rPr>
                <w:sz w:val="10"/>
                <w:szCs w:val="18"/>
                <w:lang w:eastAsia="es-ES"/>
              </w:rPr>
            </w:pPr>
            <w:r w:rsidRPr="009F5011">
              <w:rPr>
                <w:b/>
                <w:bCs/>
                <w:iCs/>
                <w:sz w:val="18"/>
                <w:szCs w:val="18"/>
                <w:lang w:eastAsia="es-ES"/>
              </w:rPr>
              <w:t>Propiedad, planta y equipo</w:t>
            </w:r>
          </w:p>
        </w:tc>
        <w:tc>
          <w:tcPr>
            <w:tcW w:w="1448" w:type="dxa"/>
            <w:shd w:val="clear" w:color="auto" w:fill="auto"/>
            <w:vAlign w:val="center"/>
          </w:tcPr>
          <w:p w14:paraId="1B6EE0F8" w14:textId="77777777" w:rsidR="0040126B" w:rsidRPr="009F5011" w:rsidRDefault="0040126B" w:rsidP="000B3D5D">
            <w:pPr>
              <w:ind w:right="162"/>
              <w:jc w:val="right"/>
              <w:rPr>
                <w:b/>
                <w:sz w:val="18"/>
                <w:szCs w:val="18"/>
                <w:lang w:eastAsia="es-ES"/>
              </w:rPr>
            </w:pPr>
            <w:r w:rsidRPr="009F5011">
              <w:rPr>
                <w:b/>
                <w:sz w:val="18"/>
                <w:szCs w:val="18"/>
                <w:lang w:eastAsia="es-ES"/>
              </w:rPr>
              <w:t>450.495</w:t>
            </w:r>
          </w:p>
        </w:tc>
        <w:tc>
          <w:tcPr>
            <w:tcW w:w="1170" w:type="dxa"/>
            <w:vAlign w:val="center"/>
          </w:tcPr>
          <w:p w14:paraId="07B93914" w14:textId="77777777" w:rsidR="0040126B" w:rsidRPr="009F5011" w:rsidRDefault="0040126B" w:rsidP="000B3D5D">
            <w:pPr>
              <w:ind w:right="162"/>
              <w:jc w:val="right"/>
              <w:rPr>
                <w:b/>
                <w:sz w:val="18"/>
                <w:szCs w:val="18"/>
                <w:lang w:eastAsia="es-ES"/>
              </w:rPr>
            </w:pPr>
            <w:r w:rsidRPr="009F5011">
              <w:rPr>
                <w:b/>
                <w:sz w:val="18"/>
                <w:szCs w:val="18"/>
                <w:lang w:eastAsia="es-ES"/>
              </w:rPr>
              <w:t>516.972</w:t>
            </w:r>
          </w:p>
        </w:tc>
      </w:tr>
      <w:tr w:rsidR="0040126B" w:rsidRPr="009F5011" w14:paraId="00557EC9" w14:textId="77777777" w:rsidTr="000B3D5D">
        <w:trPr>
          <w:trHeight w:val="240"/>
          <w:jc w:val="center"/>
        </w:trPr>
        <w:tc>
          <w:tcPr>
            <w:tcW w:w="5387" w:type="dxa"/>
            <w:shd w:val="clear" w:color="auto" w:fill="auto"/>
            <w:vAlign w:val="center"/>
            <w:hideMark/>
          </w:tcPr>
          <w:p w14:paraId="1A27DD12" w14:textId="77777777" w:rsidR="0040126B" w:rsidRPr="009F5011" w:rsidRDefault="0040126B" w:rsidP="005D7257">
            <w:pPr>
              <w:rPr>
                <w:sz w:val="18"/>
                <w:szCs w:val="18"/>
                <w:lang w:eastAsia="es-ES"/>
              </w:rPr>
            </w:pPr>
          </w:p>
        </w:tc>
        <w:tc>
          <w:tcPr>
            <w:tcW w:w="1448" w:type="dxa"/>
            <w:shd w:val="clear" w:color="auto" w:fill="auto"/>
            <w:vAlign w:val="center"/>
          </w:tcPr>
          <w:p w14:paraId="0658B34A" w14:textId="77777777" w:rsidR="0040126B" w:rsidRPr="009F5011" w:rsidRDefault="0040126B" w:rsidP="000B3D5D">
            <w:pPr>
              <w:ind w:right="162"/>
              <w:jc w:val="right"/>
              <w:rPr>
                <w:b/>
                <w:sz w:val="18"/>
                <w:szCs w:val="18"/>
                <w:lang w:eastAsia="es-ES"/>
              </w:rPr>
            </w:pPr>
          </w:p>
        </w:tc>
        <w:tc>
          <w:tcPr>
            <w:tcW w:w="1170" w:type="dxa"/>
            <w:vAlign w:val="center"/>
          </w:tcPr>
          <w:p w14:paraId="13E2D6C2" w14:textId="77777777" w:rsidR="0040126B" w:rsidRPr="009F5011" w:rsidRDefault="0040126B" w:rsidP="000B3D5D">
            <w:pPr>
              <w:ind w:right="162"/>
              <w:jc w:val="right"/>
              <w:rPr>
                <w:b/>
                <w:sz w:val="18"/>
                <w:szCs w:val="18"/>
                <w:lang w:eastAsia="es-ES"/>
              </w:rPr>
            </w:pPr>
          </w:p>
        </w:tc>
      </w:tr>
      <w:tr w:rsidR="0040126B" w:rsidRPr="009F5011" w14:paraId="5F8A0F9C" w14:textId="77777777" w:rsidTr="000B3D5D">
        <w:trPr>
          <w:trHeight w:val="170"/>
          <w:jc w:val="center"/>
        </w:trPr>
        <w:tc>
          <w:tcPr>
            <w:tcW w:w="5387" w:type="dxa"/>
            <w:shd w:val="clear" w:color="auto" w:fill="auto"/>
            <w:vAlign w:val="center"/>
          </w:tcPr>
          <w:p w14:paraId="6AEDA23C" w14:textId="77777777" w:rsidR="0040126B" w:rsidRPr="009F5011" w:rsidRDefault="0040126B" w:rsidP="005D7257">
            <w:pPr>
              <w:rPr>
                <w:b/>
                <w:bCs/>
                <w:iCs/>
                <w:sz w:val="10"/>
                <w:szCs w:val="18"/>
                <w:lang w:eastAsia="es-ES"/>
              </w:rPr>
            </w:pPr>
            <w:r w:rsidRPr="009F5011">
              <w:rPr>
                <w:b/>
                <w:bCs/>
                <w:iCs/>
                <w:sz w:val="18"/>
                <w:szCs w:val="18"/>
                <w:lang w:eastAsia="es-ES"/>
              </w:rPr>
              <w:t>Activos intangibles</w:t>
            </w:r>
          </w:p>
        </w:tc>
        <w:tc>
          <w:tcPr>
            <w:tcW w:w="1448" w:type="dxa"/>
            <w:shd w:val="clear" w:color="auto" w:fill="auto"/>
            <w:vAlign w:val="center"/>
          </w:tcPr>
          <w:p w14:paraId="3975C100" w14:textId="77777777" w:rsidR="0040126B" w:rsidRPr="009F5011" w:rsidRDefault="0040126B" w:rsidP="000B3D5D">
            <w:pPr>
              <w:ind w:right="162"/>
              <w:jc w:val="right"/>
              <w:rPr>
                <w:b/>
                <w:sz w:val="18"/>
                <w:szCs w:val="18"/>
                <w:lang w:eastAsia="es-ES"/>
              </w:rPr>
            </w:pPr>
            <w:r w:rsidRPr="009F5011">
              <w:rPr>
                <w:b/>
                <w:sz w:val="18"/>
                <w:szCs w:val="18"/>
                <w:lang w:eastAsia="es-ES"/>
              </w:rPr>
              <w:t>414.828</w:t>
            </w:r>
          </w:p>
        </w:tc>
        <w:tc>
          <w:tcPr>
            <w:tcW w:w="1170" w:type="dxa"/>
            <w:vAlign w:val="center"/>
          </w:tcPr>
          <w:p w14:paraId="7579DFC2" w14:textId="77777777" w:rsidR="0040126B" w:rsidRPr="009F5011" w:rsidRDefault="0040126B" w:rsidP="000B3D5D">
            <w:pPr>
              <w:ind w:right="162"/>
              <w:jc w:val="right"/>
              <w:rPr>
                <w:b/>
                <w:sz w:val="18"/>
                <w:szCs w:val="18"/>
                <w:lang w:eastAsia="es-ES"/>
              </w:rPr>
            </w:pPr>
            <w:r w:rsidRPr="009F5011">
              <w:rPr>
                <w:b/>
                <w:sz w:val="18"/>
                <w:szCs w:val="18"/>
                <w:lang w:eastAsia="es-ES"/>
              </w:rPr>
              <w:t>404.049</w:t>
            </w:r>
          </w:p>
        </w:tc>
      </w:tr>
      <w:tr w:rsidR="0040126B" w:rsidRPr="009F5011" w14:paraId="793D7F57" w14:textId="77777777" w:rsidTr="000B3D5D">
        <w:trPr>
          <w:trHeight w:val="240"/>
          <w:jc w:val="center"/>
        </w:trPr>
        <w:tc>
          <w:tcPr>
            <w:tcW w:w="5387" w:type="dxa"/>
            <w:shd w:val="clear" w:color="auto" w:fill="auto"/>
            <w:vAlign w:val="center"/>
            <w:hideMark/>
          </w:tcPr>
          <w:p w14:paraId="4E85B082" w14:textId="77777777" w:rsidR="0040126B" w:rsidRPr="009F5011" w:rsidRDefault="0040126B" w:rsidP="005D7257">
            <w:pPr>
              <w:rPr>
                <w:sz w:val="18"/>
                <w:szCs w:val="18"/>
                <w:lang w:eastAsia="es-ES"/>
              </w:rPr>
            </w:pPr>
          </w:p>
        </w:tc>
        <w:tc>
          <w:tcPr>
            <w:tcW w:w="1448" w:type="dxa"/>
            <w:shd w:val="clear" w:color="auto" w:fill="auto"/>
            <w:vAlign w:val="center"/>
          </w:tcPr>
          <w:p w14:paraId="79D14716" w14:textId="77777777" w:rsidR="0040126B" w:rsidRPr="009F5011" w:rsidRDefault="0040126B" w:rsidP="000B3D5D">
            <w:pPr>
              <w:ind w:right="162"/>
              <w:jc w:val="right"/>
              <w:rPr>
                <w:b/>
                <w:sz w:val="18"/>
                <w:szCs w:val="18"/>
                <w:lang w:eastAsia="es-ES"/>
              </w:rPr>
            </w:pPr>
          </w:p>
        </w:tc>
        <w:tc>
          <w:tcPr>
            <w:tcW w:w="1170" w:type="dxa"/>
            <w:vAlign w:val="center"/>
          </w:tcPr>
          <w:p w14:paraId="6CA10B5A" w14:textId="77777777" w:rsidR="0040126B" w:rsidRPr="009F5011" w:rsidRDefault="0040126B" w:rsidP="000B3D5D">
            <w:pPr>
              <w:ind w:right="162"/>
              <w:jc w:val="right"/>
              <w:rPr>
                <w:b/>
                <w:sz w:val="18"/>
                <w:szCs w:val="18"/>
                <w:lang w:eastAsia="es-ES"/>
              </w:rPr>
            </w:pPr>
          </w:p>
        </w:tc>
      </w:tr>
      <w:tr w:rsidR="0040126B" w:rsidRPr="009F5011" w14:paraId="7A996C89" w14:textId="77777777" w:rsidTr="000B3D5D">
        <w:trPr>
          <w:trHeight w:val="170"/>
          <w:jc w:val="center"/>
        </w:trPr>
        <w:tc>
          <w:tcPr>
            <w:tcW w:w="5387" w:type="dxa"/>
            <w:shd w:val="clear" w:color="auto" w:fill="auto"/>
            <w:vAlign w:val="center"/>
          </w:tcPr>
          <w:p w14:paraId="474B325A" w14:textId="77777777" w:rsidR="0040126B" w:rsidRPr="009F5011" w:rsidRDefault="0040126B" w:rsidP="005D7257">
            <w:pPr>
              <w:rPr>
                <w:b/>
                <w:bCs/>
                <w:iCs/>
                <w:sz w:val="10"/>
                <w:szCs w:val="18"/>
                <w:lang w:eastAsia="es-ES"/>
              </w:rPr>
            </w:pPr>
            <w:r w:rsidRPr="009F5011">
              <w:rPr>
                <w:b/>
                <w:bCs/>
                <w:iCs/>
                <w:sz w:val="18"/>
                <w:szCs w:val="18"/>
                <w:lang w:eastAsia="es-ES"/>
              </w:rPr>
              <w:t>Activos por impuesto a las ganancias diferido</w:t>
            </w:r>
          </w:p>
        </w:tc>
        <w:tc>
          <w:tcPr>
            <w:tcW w:w="1448" w:type="dxa"/>
            <w:shd w:val="clear" w:color="auto" w:fill="auto"/>
            <w:vAlign w:val="center"/>
          </w:tcPr>
          <w:p w14:paraId="2AD78961" w14:textId="77777777" w:rsidR="0040126B" w:rsidRPr="009F5011" w:rsidRDefault="0040126B" w:rsidP="000B3D5D">
            <w:pPr>
              <w:ind w:right="162"/>
              <w:jc w:val="right"/>
              <w:rPr>
                <w:b/>
                <w:sz w:val="18"/>
                <w:szCs w:val="18"/>
                <w:lang w:eastAsia="es-ES"/>
              </w:rPr>
            </w:pPr>
            <w:r w:rsidRPr="009F5011">
              <w:rPr>
                <w:b/>
                <w:sz w:val="18"/>
                <w:szCs w:val="18"/>
                <w:lang w:eastAsia="es-ES"/>
              </w:rPr>
              <w:t>265.923</w:t>
            </w:r>
          </w:p>
        </w:tc>
        <w:tc>
          <w:tcPr>
            <w:tcW w:w="1170" w:type="dxa"/>
            <w:vAlign w:val="center"/>
          </w:tcPr>
          <w:p w14:paraId="29BE0A2F" w14:textId="77777777" w:rsidR="0040126B" w:rsidRPr="009F5011" w:rsidRDefault="0040126B" w:rsidP="000B3D5D">
            <w:pPr>
              <w:ind w:right="162"/>
              <w:jc w:val="right"/>
              <w:rPr>
                <w:b/>
                <w:sz w:val="18"/>
                <w:szCs w:val="18"/>
                <w:lang w:eastAsia="es-ES"/>
              </w:rPr>
            </w:pPr>
            <w:r w:rsidRPr="009F5011">
              <w:rPr>
                <w:b/>
                <w:sz w:val="18"/>
                <w:szCs w:val="18"/>
                <w:lang w:eastAsia="es-ES"/>
              </w:rPr>
              <w:t>371.123</w:t>
            </w:r>
          </w:p>
        </w:tc>
      </w:tr>
      <w:tr w:rsidR="0040126B" w:rsidRPr="009F5011" w14:paraId="7E9B2B80" w14:textId="77777777" w:rsidTr="000B3D5D">
        <w:trPr>
          <w:trHeight w:val="240"/>
          <w:jc w:val="center"/>
        </w:trPr>
        <w:tc>
          <w:tcPr>
            <w:tcW w:w="5387" w:type="dxa"/>
            <w:shd w:val="clear" w:color="auto" w:fill="auto"/>
            <w:vAlign w:val="center"/>
            <w:hideMark/>
          </w:tcPr>
          <w:p w14:paraId="6AE5BE33" w14:textId="77777777" w:rsidR="0040126B" w:rsidRPr="009F5011" w:rsidRDefault="0040126B" w:rsidP="005D7257">
            <w:pPr>
              <w:rPr>
                <w:sz w:val="18"/>
                <w:szCs w:val="18"/>
                <w:lang w:eastAsia="es-ES"/>
              </w:rPr>
            </w:pPr>
          </w:p>
        </w:tc>
        <w:tc>
          <w:tcPr>
            <w:tcW w:w="1448" w:type="dxa"/>
            <w:shd w:val="clear" w:color="auto" w:fill="auto"/>
            <w:vAlign w:val="center"/>
          </w:tcPr>
          <w:p w14:paraId="0ABEA33E" w14:textId="77777777" w:rsidR="0040126B" w:rsidRPr="009F5011" w:rsidRDefault="0040126B" w:rsidP="000B3D5D">
            <w:pPr>
              <w:ind w:right="162"/>
              <w:jc w:val="right"/>
              <w:rPr>
                <w:b/>
                <w:sz w:val="18"/>
                <w:szCs w:val="18"/>
                <w:lang w:eastAsia="es-ES"/>
              </w:rPr>
            </w:pPr>
          </w:p>
        </w:tc>
        <w:tc>
          <w:tcPr>
            <w:tcW w:w="1170" w:type="dxa"/>
            <w:vAlign w:val="center"/>
          </w:tcPr>
          <w:p w14:paraId="4E89269D" w14:textId="77777777" w:rsidR="0040126B" w:rsidRPr="009F5011" w:rsidRDefault="0040126B" w:rsidP="000B3D5D">
            <w:pPr>
              <w:ind w:right="162"/>
              <w:jc w:val="right"/>
              <w:rPr>
                <w:b/>
                <w:sz w:val="18"/>
                <w:szCs w:val="18"/>
                <w:lang w:eastAsia="es-ES"/>
              </w:rPr>
            </w:pPr>
          </w:p>
        </w:tc>
      </w:tr>
      <w:tr w:rsidR="0040126B" w:rsidRPr="009F5011" w14:paraId="7CE241DB" w14:textId="77777777" w:rsidTr="000B3D5D">
        <w:trPr>
          <w:trHeight w:val="170"/>
          <w:jc w:val="center"/>
        </w:trPr>
        <w:tc>
          <w:tcPr>
            <w:tcW w:w="5387" w:type="dxa"/>
            <w:shd w:val="clear" w:color="auto" w:fill="auto"/>
            <w:vAlign w:val="center"/>
          </w:tcPr>
          <w:p w14:paraId="21E0BEDE" w14:textId="77777777" w:rsidR="0040126B" w:rsidRPr="009F5011" w:rsidRDefault="0040126B" w:rsidP="005D7257">
            <w:pPr>
              <w:rPr>
                <w:b/>
                <w:bCs/>
                <w:iCs/>
                <w:sz w:val="10"/>
                <w:szCs w:val="18"/>
                <w:lang w:eastAsia="es-ES"/>
              </w:rPr>
            </w:pPr>
            <w:r w:rsidRPr="009F5011">
              <w:rPr>
                <w:b/>
                <w:bCs/>
                <w:iCs/>
                <w:sz w:val="18"/>
                <w:szCs w:val="18"/>
                <w:lang w:eastAsia="es-ES"/>
              </w:rPr>
              <w:t>Otros activos no financieros</w:t>
            </w:r>
          </w:p>
        </w:tc>
        <w:tc>
          <w:tcPr>
            <w:tcW w:w="1448" w:type="dxa"/>
            <w:shd w:val="clear" w:color="auto" w:fill="auto"/>
            <w:vAlign w:val="center"/>
          </w:tcPr>
          <w:p w14:paraId="46071DBE" w14:textId="77777777" w:rsidR="0040126B" w:rsidRPr="009F5011" w:rsidRDefault="0040126B" w:rsidP="000B3D5D">
            <w:pPr>
              <w:ind w:right="162"/>
              <w:jc w:val="right"/>
              <w:rPr>
                <w:b/>
                <w:sz w:val="18"/>
                <w:szCs w:val="18"/>
                <w:lang w:eastAsia="es-ES"/>
              </w:rPr>
            </w:pPr>
            <w:r w:rsidRPr="009F5011">
              <w:rPr>
                <w:b/>
                <w:sz w:val="18"/>
                <w:szCs w:val="18"/>
                <w:lang w:eastAsia="es-ES"/>
              </w:rPr>
              <w:t>154.742</w:t>
            </w:r>
          </w:p>
        </w:tc>
        <w:tc>
          <w:tcPr>
            <w:tcW w:w="1170" w:type="dxa"/>
            <w:vAlign w:val="center"/>
          </w:tcPr>
          <w:p w14:paraId="1A0CECB9" w14:textId="77777777" w:rsidR="0040126B" w:rsidRPr="009F5011" w:rsidRDefault="0040126B" w:rsidP="000B3D5D">
            <w:pPr>
              <w:ind w:right="162"/>
              <w:jc w:val="right"/>
              <w:rPr>
                <w:b/>
                <w:sz w:val="18"/>
                <w:szCs w:val="18"/>
                <w:lang w:eastAsia="es-ES"/>
              </w:rPr>
            </w:pPr>
            <w:r w:rsidRPr="009F5011">
              <w:rPr>
                <w:b/>
                <w:sz w:val="18"/>
                <w:szCs w:val="18"/>
                <w:lang w:eastAsia="es-ES"/>
              </w:rPr>
              <w:t>106.221</w:t>
            </w:r>
          </w:p>
        </w:tc>
      </w:tr>
      <w:tr w:rsidR="0040126B" w:rsidRPr="009F5011" w14:paraId="785D6E54" w14:textId="77777777" w:rsidTr="000B3D5D">
        <w:trPr>
          <w:trHeight w:val="240"/>
          <w:jc w:val="center"/>
        </w:trPr>
        <w:tc>
          <w:tcPr>
            <w:tcW w:w="5387" w:type="dxa"/>
            <w:tcBorders>
              <w:bottom w:val="single" w:sz="4" w:space="0" w:color="auto"/>
            </w:tcBorders>
            <w:shd w:val="clear" w:color="auto" w:fill="auto"/>
            <w:vAlign w:val="center"/>
            <w:hideMark/>
          </w:tcPr>
          <w:p w14:paraId="0F0567CC" w14:textId="77777777" w:rsidR="0040126B" w:rsidRPr="009F5011" w:rsidRDefault="0040126B" w:rsidP="005D7257">
            <w:pPr>
              <w:rPr>
                <w:sz w:val="18"/>
                <w:szCs w:val="18"/>
                <w:lang w:eastAsia="es-ES"/>
              </w:rPr>
            </w:pPr>
          </w:p>
        </w:tc>
        <w:tc>
          <w:tcPr>
            <w:tcW w:w="1448" w:type="dxa"/>
            <w:tcBorders>
              <w:bottom w:val="single" w:sz="4" w:space="0" w:color="auto"/>
            </w:tcBorders>
            <w:shd w:val="clear" w:color="auto" w:fill="auto"/>
            <w:vAlign w:val="center"/>
          </w:tcPr>
          <w:p w14:paraId="5D6BACB0" w14:textId="77777777" w:rsidR="0040126B" w:rsidRPr="009F5011" w:rsidRDefault="0040126B" w:rsidP="000B3D5D">
            <w:pPr>
              <w:ind w:right="162"/>
              <w:jc w:val="right"/>
              <w:rPr>
                <w:b/>
                <w:sz w:val="18"/>
                <w:szCs w:val="18"/>
                <w:lang w:eastAsia="es-ES"/>
              </w:rPr>
            </w:pPr>
          </w:p>
        </w:tc>
        <w:tc>
          <w:tcPr>
            <w:tcW w:w="1170" w:type="dxa"/>
            <w:tcBorders>
              <w:bottom w:val="single" w:sz="4" w:space="0" w:color="auto"/>
            </w:tcBorders>
            <w:vAlign w:val="center"/>
          </w:tcPr>
          <w:p w14:paraId="06CCC2E5" w14:textId="77777777" w:rsidR="0040126B" w:rsidRPr="009F5011" w:rsidRDefault="0040126B" w:rsidP="000B3D5D">
            <w:pPr>
              <w:ind w:right="162"/>
              <w:jc w:val="right"/>
              <w:rPr>
                <w:b/>
                <w:sz w:val="18"/>
                <w:szCs w:val="18"/>
                <w:lang w:eastAsia="es-ES"/>
              </w:rPr>
            </w:pPr>
          </w:p>
        </w:tc>
      </w:tr>
      <w:tr w:rsidR="0040126B" w:rsidRPr="009F5011" w14:paraId="10881EDE" w14:textId="77777777" w:rsidTr="000B3D5D">
        <w:trPr>
          <w:trHeight w:val="170"/>
          <w:jc w:val="center"/>
        </w:trPr>
        <w:tc>
          <w:tcPr>
            <w:tcW w:w="5387" w:type="dxa"/>
            <w:tcBorders>
              <w:top w:val="single" w:sz="4" w:space="0" w:color="auto"/>
              <w:left w:val="single" w:sz="4" w:space="0" w:color="auto"/>
              <w:bottom w:val="single" w:sz="4" w:space="0" w:color="auto"/>
            </w:tcBorders>
            <w:shd w:val="clear" w:color="auto" w:fill="auto"/>
            <w:vAlign w:val="center"/>
          </w:tcPr>
          <w:p w14:paraId="335E93FD" w14:textId="77777777" w:rsidR="0040126B" w:rsidRPr="009F5011" w:rsidRDefault="0040126B" w:rsidP="005D7257">
            <w:pPr>
              <w:rPr>
                <w:sz w:val="10"/>
                <w:szCs w:val="18"/>
                <w:lang w:eastAsia="es-ES"/>
              </w:rPr>
            </w:pPr>
            <w:r w:rsidRPr="009F5011">
              <w:rPr>
                <w:b/>
                <w:bCs/>
                <w:iCs/>
                <w:sz w:val="18"/>
                <w:szCs w:val="18"/>
                <w:lang w:eastAsia="es-ES"/>
              </w:rPr>
              <w:t>TOTAL ACTIVO</w:t>
            </w:r>
          </w:p>
        </w:tc>
        <w:tc>
          <w:tcPr>
            <w:tcW w:w="1448" w:type="dxa"/>
            <w:tcBorders>
              <w:top w:val="single" w:sz="4" w:space="0" w:color="auto"/>
              <w:bottom w:val="single" w:sz="4" w:space="0" w:color="auto"/>
            </w:tcBorders>
            <w:shd w:val="clear" w:color="auto" w:fill="auto"/>
            <w:vAlign w:val="center"/>
          </w:tcPr>
          <w:p w14:paraId="4E6013F8" w14:textId="77777777" w:rsidR="0040126B" w:rsidRPr="009F5011" w:rsidRDefault="0040126B" w:rsidP="000B3D5D">
            <w:pPr>
              <w:ind w:right="162"/>
              <w:jc w:val="right"/>
              <w:rPr>
                <w:b/>
                <w:sz w:val="18"/>
                <w:szCs w:val="18"/>
                <w:lang w:eastAsia="es-ES"/>
              </w:rPr>
            </w:pPr>
            <w:r w:rsidRPr="009F5011">
              <w:rPr>
                <w:b/>
                <w:sz w:val="18"/>
                <w:szCs w:val="18"/>
                <w:lang w:eastAsia="es-ES"/>
              </w:rPr>
              <w:t>11.460.934</w:t>
            </w:r>
          </w:p>
        </w:tc>
        <w:tc>
          <w:tcPr>
            <w:tcW w:w="1170" w:type="dxa"/>
            <w:tcBorders>
              <w:top w:val="single" w:sz="4" w:space="0" w:color="auto"/>
              <w:bottom w:val="single" w:sz="4" w:space="0" w:color="auto"/>
              <w:right w:val="single" w:sz="4" w:space="0" w:color="auto"/>
            </w:tcBorders>
            <w:vAlign w:val="center"/>
          </w:tcPr>
          <w:p w14:paraId="56EB00BC" w14:textId="77777777" w:rsidR="0040126B" w:rsidRPr="009F5011" w:rsidRDefault="0040126B" w:rsidP="000B3D5D">
            <w:pPr>
              <w:ind w:right="162"/>
              <w:jc w:val="right"/>
              <w:rPr>
                <w:b/>
                <w:sz w:val="18"/>
                <w:szCs w:val="18"/>
                <w:lang w:eastAsia="es-ES"/>
              </w:rPr>
            </w:pPr>
            <w:r w:rsidRPr="009F5011">
              <w:rPr>
                <w:b/>
                <w:sz w:val="18"/>
                <w:szCs w:val="18"/>
                <w:lang w:eastAsia="es-ES"/>
              </w:rPr>
              <w:t>11.118.558</w:t>
            </w:r>
          </w:p>
        </w:tc>
      </w:tr>
      <w:tr w:rsidR="0040126B" w:rsidRPr="009F5011" w14:paraId="030F060B" w14:textId="77777777" w:rsidTr="000B3D5D">
        <w:trPr>
          <w:trHeight w:val="240"/>
          <w:jc w:val="center"/>
        </w:trPr>
        <w:tc>
          <w:tcPr>
            <w:tcW w:w="5387" w:type="dxa"/>
            <w:tcBorders>
              <w:top w:val="single" w:sz="4" w:space="0" w:color="auto"/>
            </w:tcBorders>
            <w:shd w:val="clear" w:color="auto" w:fill="auto"/>
            <w:vAlign w:val="center"/>
            <w:hideMark/>
          </w:tcPr>
          <w:p w14:paraId="5114D3B5" w14:textId="77777777" w:rsidR="0040126B" w:rsidRPr="009F5011" w:rsidRDefault="0040126B" w:rsidP="005D7257">
            <w:pPr>
              <w:rPr>
                <w:sz w:val="18"/>
                <w:szCs w:val="18"/>
                <w:lang w:eastAsia="es-ES"/>
              </w:rPr>
            </w:pPr>
          </w:p>
        </w:tc>
        <w:tc>
          <w:tcPr>
            <w:tcW w:w="1448" w:type="dxa"/>
            <w:tcBorders>
              <w:top w:val="single" w:sz="4" w:space="0" w:color="auto"/>
            </w:tcBorders>
            <w:shd w:val="clear" w:color="auto" w:fill="auto"/>
            <w:vAlign w:val="center"/>
          </w:tcPr>
          <w:p w14:paraId="270AB546" w14:textId="77777777" w:rsidR="0040126B" w:rsidRPr="009F5011" w:rsidRDefault="0040126B" w:rsidP="000B3D5D">
            <w:pPr>
              <w:ind w:right="162"/>
              <w:jc w:val="right"/>
              <w:rPr>
                <w:b/>
                <w:sz w:val="18"/>
                <w:szCs w:val="18"/>
                <w:lang w:eastAsia="es-ES"/>
              </w:rPr>
            </w:pPr>
          </w:p>
        </w:tc>
        <w:tc>
          <w:tcPr>
            <w:tcW w:w="1170" w:type="dxa"/>
            <w:tcBorders>
              <w:top w:val="single" w:sz="4" w:space="0" w:color="auto"/>
            </w:tcBorders>
            <w:vAlign w:val="center"/>
          </w:tcPr>
          <w:p w14:paraId="60D91532" w14:textId="77777777" w:rsidR="0040126B" w:rsidRPr="009F5011" w:rsidRDefault="0040126B" w:rsidP="000B3D5D">
            <w:pPr>
              <w:ind w:right="162"/>
              <w:jc w:val="right"/>
              <w:rPr>
                <w:b/>
                <w:sz w:val="18"/>
                <w:szCs w:val="18"/>
                <w:lang w:eastAsia="es-ES"/>
              </w:rPr>
            </w:pPr>
          </w:p>
        </w:tc>
      </w:tr>
      <w:tr w:rsidR="0040126B" w:rsidRPr="009F5011" w14:paraId="6321DA04" w14:textId="77777777" w:rsidTr="000B3D5D">
        <w:trPr>
          <w:trHeight w:val="240"/>
          <w:jc w:val="center"/>
        </w:trPr>
        <w:tc>
          <w:tcPr>
            <w:tcW w:w="5387" w:type="dxa"/>
            <w:tcBorders>
              <w:bottom w:val="single" w:sz="4" w:space="0" w:color="auto"/>
            </w:tcBorders>
            <w:shd w:val="clear" w:color="auto" w:fill="auto"/>
            <w:vAlign w:val="center"/>
          </w:tcPr>
          <w:p w14:paraId="72679688" w14:textId="77777777" w:rsidR="0040126B" w:rsidRPr="009F5011" w:rsidRDefault="0040126B" w:rsidP="005D7257">
            <w:pPr>
              <w:rPr>
                <w:b/>
                <w:bCs/>
                <w:iCs/>
                <w:sz w:val="18"/>
                <w:szCs w:val="18"/>
                <w:lang w:eastAsia="es-ES"/>
              </w:rPr>
            </w:pPr>
            <w:r w:rsidRPr="009F5011">
              <w:rPr>
                <w:b/>
                <w:sz w:val="18"/>
                <w:szCs w:val="18"/>
                <w:lang w:eastAsia="es-ES"/>
              </w:rPr>
              <w:t>Pasivo</w:t>
            </w:r>
          </w:p>
        </w:tc>
        <w:tc>
          <w:tcPr>
            <w:tcW w:w="1448" w:type="dxa"/>
            <w:tcBorders>
              <w:bottom w:val="single" w:sz="4" w:space="0" w:color="auto"/>
            </w:tcBorders>
            <w:shd w:val="clear" w:color="auto" w:fill="auto"/>
            <w:vAlign w:val="center"/>
          </w:tcPr>
          <w:p w14:paraId="0B06C4A4" w14:textId="77777777" w:rsidR="0040126B" w:rsidRPr="009F5011" w:rsidRDefault="0040126B" w:rsidP="000B3D5D">
            <w:pPr>
              <w:ind w:right="162"/>
              <w:jc w:val="right"/>
              <w:rPr>
                <w:b/>
                <w:sz w:val="18"/>
                <w:szCs w:val="18"/>
                <w:lang w:eastAsia="es-ES"/>
              </w:rPr>
            </w:pPr>
            <w:r w:rsidRPr="009F5011">
              <w:rPr>
                <w:b/>
                <w:bCs/>
                <w:iCs/>
                <w:sz w:val="18"/>
                <w:szCs w:val="18"/>
                <w:lang w:eastAsia="es-ES"/>
              </w:rPr>
              <w:t>30/09/2020</w:t>
            </w:r>
          </w:p>
        </w:tc>
        <w:tc>
          <w:tcPr>
            <w:tcW w:w="1170" w:type="dxa"/>
            <w:tcBorders>
              <w:bottom w:val="single" w:sz="4" w:space="0" w:color="auto"/>
            </w:tcBorders>
            <w:vAlign w:val="center"/>
          </w:tcPr>
          <w:p w14:paraId="1DB27AE8" w14:textId="77777777" w:rsidR="0040126B" w:rsidRPr="009F5011" w:rsidRDefault="0040126B" w:rsidP="000B3D5D">
            <w:pPr>
              <w:ind w:right="162"/>
              <w:jc w:val="right"/>
              <w:rPr>
                <w:b/>
                <w:sz w:val="18"/>
                <w:szCs w:val="18"/>
                <w:lang w:eastAsia="es-ES"/>
              </w:rPr>
            </w:pPr>
            <w:r w:rsidRPr="009F5011">
              <w:rPr>
                <w:b/>
                <w:bCs/>
                <w:iCs/>
                <w:sz w:val="18"/>
                <w:szCs w:val="18"/>
                <w:lang w:eastAsia="es-ES"/>
              </w:rPr>
              <w:t>31/12/2019</w:t>
            </w:r>
          </w:p>
        </w:tc>
      </w:tr>
      <w:tr w:rsidR="0040126B" w:rsidRPr="009F5011" w14:paraId="0EADA328" w14:textId="77777777" w:rsidTr="000B3D5D">
        <w:trPr>
          <w:trHeight w:val="113"/>
          <w:jc w:val="center"/>
        </w:trPr>
        <w:tc>
          <w:tcPr>
            <w:tcW w:w="5387" w:type="dxa"/>
            <w:tcBorders>
              <w:top w:val="single" w:sz="4" w:space="0" w:color="auto"/>
            </w:tcBorders>
            <w:shd w:val="clear" w:color="auto" w:fill="auto"/>
            <w:vAlign w:val="center"/>
          </w:tcPr>
          <w:p w14:paraId="24B5AD16" w14:textId="77777777" w:rsidR="0040126B" w:rsidRPr="009F5011" w:rsidRDefault="0040126B" w:rsidP="000B3D5D">
            <w:pPr>
              <w:ind w:right="162"/>
              <w:jc w:val="right"/>
              <w:rPr>
                <w:b/>
                <w:sz w:val="18"/>
                <w:szCs w:val="18"/>
                <w:lang w:eastAsia="es-ES"/>
              </w:rPr>
            </w:pPr>
          </w:p>
        </w:tc>
        <w:tc>
          <w:tcPr>
            <w:tcW w:w="1448" w:type="dxa"/>
            <w:tcBorders>
              <w:top w:val="single" w:sz="4" w:space="0" w:color="auto"/>
            </w:tcBorders>
            <w:shd w:val="clear" w:color="auto" w:fill="auto"/>
            <w:vAlign w:val="center"/>
          </w:tcPr>
          <w:p w14:paraId="68BDF277" w14:textId="77777777" w:rsidR="0040126B" w:rsidRPr="009F5011" w:rsidRDefault="0040126B" w:rsidP="005D7257">
            <w:pPr>
              <w:rPr>
                <w:sz w:val="18"/>
                <w:szCs w:val="18"/>
                <w:lang w:eastAsia="es-ES"/>
              </w:rPr>
            </w:pPr>
          </w:p>
        </w:tc>
        <w:tc>
          <w:tcPr>
            <w:tcW w:w="1170" w:type="dxa"/>
            <w:tcBorders>
              <w:top w:val="single" w:sz="4" w:space="0" w:color="auto"/>
            </w:tcBorders>
            <w:vAlign w:val="center"/>
          </w:tcPr>
          <w:p w14:paraId="5A0BB863" w14:textId="77777777" w:rsidR="0040126B" w:rsidRPr="009F5011" w:rsidRDefault="0040126B" w:rsidP="005D7257">
            <w:pPr>
              <w:rPr>
                <w:b/>
                <w:bCs/>
                <w:iCs/>
                <w:sz w:val="18"/>
                <w:szCs w:val="18"/>
                <w:lang w:eastAsia="es-ES"/>
              </w:rPr>
            </w:pPr>
          </w:p>
        </w:tc>
      </w:tr>
      <w:tr w:rsidR="0040126B" w:rsidRPr="009F5011" w14:paraId="11B72190" w14:textId="77777777" w:rsidTr="000B3D5D">
        <w:trPr>
          <w:trHeight w:val="170"/>
          <w:jc w:val="center"/>
        </w:trPr>
        <w:tc>
          <w:tcPr>
            <w:tcW w:w="5387" w:type="dxa"/>
            <w:shd w:val="clear" w:color="auto" w:fill="auto"/>
            <w:vAlign w:val="center"/>
            <w:hideMark/>
          </w:tcPr>
          <w:p w14:paraId="3658EC4E" w14:textId="77777777" w:rsidR="0040126B" w:rsidRPr="009F5011" w:rsidRDefault="0040126B" w:rsidP="005D7257">
            <w:pPr>
              <w:rPr>
                <w:sz w:val="18"/>
                <w:szCs w:val="18"/>
                <w:lang w:eastAsia="es-ES"/>
              </w:rPr>
            </w:pPr>
            <w:r w:rsidRPr="009F5011">
              <w:rPr>
                <w:b/>
                <w:bCs/>
                <w:sz w:val="18"/>
                <w:szCs w:val="18"/>
                <w:lang w:eastAsia="es-ES"/>
              </w:rPr>
              <w:t>Depósitos</w:t>
            </w:r>
          </w:p>
        </w:tc>
        <w:tc>
          <w:tcPr>
            <w:tcW w:w="1448" w:type="dxa"/>
            <w:shd w:val="clear" w:color="auto" w:fill="auto"/>
            <w:vAlign w:val="center"/>
          </w:tcPr>
          <w:p w14:paraId="0C6E3DB6" w14:textId="77777777" w:rsidR="0040126B" w:rsidRPr="009F5011" w:rsidRDefault="0040126B" w:rsidP="000B3D5D">
            <w:pPr>
              <w:ind w:right="162"/>
              <w:jc w:val="right"/>
              <w:rPr>
                <w:b/>
                <w:sz w:val="18"/>
                <w:szCs w:val="18"/>
                <w:lang w:eastAsia="es-ES"/>
              </w:rPr>
            </w:pPr>
            <w:r w:rsidRPr="009F5011">
              <w:rPr>
                <w:b/>
                <w:sz w:val="18"/>
                <w:szCs w:val="18"/>
                <w:lang w:eastAsia="es-ES"/>
              </w:rPr>
              <w:t>8.174.837</w:t>
            </w:r>
          </w:p>
        </w:tc>
        <w:tc>
          <w:tcPr>
            <w:tcW w:w="1170" w:type="dxa"/>
            <w:vAlign w:val="center"/>
          </w:tcPr>
          <w:p w14:paraId="7C422CA1" w14:textId="77777777" w:rsidR="0040126B" w:rsidRPr="009F5011" w:rsidRDefault="0040126B" w:rsidP="000B3D5D">
            <w:pPr>
              <w:ind w:right="162"/>
              <w:jc w:val="right"/>
              <w:rPr>
                <w:b/>
                <w:sz w:val="18"/>
                <w:szCs w:val="18"/>
                <w:lang w:eastAsia="es-ES"/>
              </w:rPr>
            </w:pPr>
            <w:r w:rsidRPr="009F5011">
              <w:rPr>
                <w:b/>
                <w:sz w:val="18"/>
                <w:szCs w:val="18"/>
                <w:lang w:eastAsia="es-ES"/>
              </w:rPr>
              <w:t>5.818.849</w:t>
            </w:r>
          </w:p>
        </w:tc>
      </w:tr>
      <w:tr w:rsidR="0040126B" w:rsidRPr="009F5011" w14:paraId="78D4A12F" w14:textId="77777777" w:rsidTr="000B3D5D">
        <w:trPr>
          <w:trHeight w:val="240"/>
          <w:jc w:val="center"/>
        </w:trPr>
        <w:tc>
          <w:tcPr>
            <w:tcW w:w="5387" w:type="dxa"/>
            <w:shd w:val="clear" w:color="auto" w:fill="auto"/>
            <w:vAlign w:val="center"/>
          </w:tcPr>
          <w:p w14:paraId="398F5B91" w14:textId="77777777" w:rsidR="0040126B" w:rsidRPr="009F5011" w:rsidRDefault="0040126B" w:rsidP="005D7257">
            <w:pPr>
              <w:rPr>
                <w:sz w:val="18"/>
                <w:szCs w:val="18"/>
                <w:lang w:eastAsia="es-ES"/>
              </w:rPr>
            </w:pPr>
            <w:r w:rsidRPr="009F5011">
              <w:rPr>
                <w:sz w:val="18"/>
                <w:szCs w:val="18"/>
                <w:lang w:eastAsia="es-ES"/>
              </w:rPr>
              <w:t>Sector Privado no Financiero y Residentes en el exterior</w:t>
            </w:r>
          </w:p>
        </w:tc>
        <w:tc>
          <w:tcPr>
            <w:tcW w:w="1448" w:type="dxa"/>
            <w:shd w:val="clear" w:color="auto" w:fill="auto"/>
            <w:vAlign w:val="center"/>
          </w:tcPr>
          <w:p w14:paraId="4BB8A3BD" w14:textId="77777777" w:rsidR="0040126B" w:rsidRPr="009F5011" w:rsidRDefault="0040126B" w:rsidP="000B3D5D">
            <w:pPr>
              <w:ind w:right="162"/>
              <w:jc w:val="right"/>
              <w:rPr>
                <w:sz w:val="18"/>
                <w:szCs w:val="18"/>
                <w:lang w:eastAsia="es-ES"/>
              </w:rPr>
            </w:pPr>
            <w:r w:rsidRPr="009F5011">
              <w:rPr>
                <w:sz w:val="18"/>
                <w:szCs w:val="18"/>
                <w:lang w:eastAsia="es-ES"/>
              </w:rPr>
              <w:t>8.174.837</w:t>
            </w:r>
          </w:p>
        </w:tc>
        <w:tc>
          <w:tcPr>
            <w:tcW w:w="1170" w:type="dxa"/>
            <w:vAlign w:val="center"/>
          </w:tcPr>
          <w:p w14:paraId="056E703E" w14:textId="77777777" w:rsidR="0040126B" w:rsidRPr="009F5011" w:rsidRDefault="0040126B" w:rsidP="000B3D5D">
            <w:pPr>
              <w:ind w:right="162"/>
              <w:jc w:val="right"/>
              <w:rPr>
                <w:sz w:val="18"/>
                <w:szCs w:val="18"/>
                <w:lang w:eastAsia="es-ES"/>
              </w:rPr>
            </w:pPr>
            <w:r w:rsidRPr="009F5011">
              <w:rPr>
                <w:sz w:val="18"/>
                <w:szCs w:val="18"/>
                <w:lang w:eastAsia="es-ES"/>
              </w:rPr>
              <w:t>5.818.849</w:t>
            </w:r>
          </w:p>
        </w:tc>
      </w:tr>
      <w:tr w:rsidR="0040126B" w:rsidRPr="009F5011" w14:paraId="18CEEA7E" w14:textId="77777777" w:rsidTr="000B3D5D">
        <w:trPr>
          <w:trHeight w:val="240"/>
          <w:jc w:val="center"/>
        </w:trPr>
        <w:tc>
          <w:tcPr>
            <w:tcW w:w="5387" w:type="dxa"/>
            <w:shd w:val="clear" w:color="auto" w:fill="auto"/>
            <w:vAlign w:val="center"/>
            <w:hideMark/>
          </w:tcPr>
          <w:p w14:paraId="10387DCA" w14:textId="77777777" w:rsidR="0040126B" w:rsidRPr="009F5011" w:rsidRDefault="0040126B" w:rsidP="005D7257">
            <w:pPr>
              <w:ind w:firstLine="142"/>
              <w:rPr>
                <w:sz w:val="18"/>
                <w:szCs w:val="18"/>
                <w:lang w:eastAsia="es-ES"/>
              </w:rPr>
            </w:pPr>
          </w:p>
        </w:tc>
        <w:tc>
          <w:tcPr>
            <w:tcW w:w="1448" w:type="dxa"/>
            <w:shd w:val="clear" w:color="auto" w:fill="auto"/>
            <w:vAlign w:val="center"/>
          </w:tcPr>
          <w:p w14:paraId="623E6FA5" w14:textId="77777777" w:rsidR="0040126B" w:rsidRPr="009F5011" w:rsidRDefault="0040126B" w:rsidP="000B3D5D">
            <w:pPr>
              <w:ind w:right="177"/>
              <w:jc w:val="right"/>
              <w:rPr>
                <w:sz w:val="18"/>
                <w:szCs w:val="18"/>
                <w:lang w:eastAsia="es-ES"/>
              </w:rPr>
            </w:pPr>
          </w:p>
        </w:tc>
        <w:tc>
          <w:tcPr>
            <w:tcW w:w="1170" w:type="dxa"/>
            <w:vAlign w:val="center"/>
          </w:tcPr>
          <w:p w14:paraId="104DEECD" w14:textId="77777777" w:rsidR="0040126B" w:rsidRPr="009F5011" w:rsidRDefault="0040126B" w:rsidP="000B3D5D">
            <w:pPr>
              <w:ind w:right="177"/>
              <w:jc w:val="right"/>
              <w:rPr>
                <w:sz w:val="18"/>
                <w:szCs w:val="18"/>
                <w:lang w:eastAsia="es-ES"/>
              </w:rPr>
            </w:pPr>
          </w:p>
        </w:tc>
      </w:tr>
      <w:tr w:rsidR="0040126B" w:rsidRPr="009F5011" w14:paraId="11A3734E" w14:textId="77777777" w:rsidTr="000B3D5D">
        <w:trPr>
          <w:trHeight w:val="170"/>
          <w:jc w:val="center"/>
        </w:trPr>
        <w:tc>
          <w:tcPr>
            <w:tcW w:w="5387" w:type="dxa"/>
            <w:shd w:val="clear" w:color="auto" w:fill="auto"/>
            <w:vAlign w:val="center"/>
          </w:tcPr>
          <w:p w14:paraId="5506AA34" w14:textId="77777777" w:rsidR="0040126B" w:rsidRPr="009F5011" w:rsidRDefault="0040126B" w:rsidP="005D7257">
            <w:pPr>
              <w:rPr>
                <w:sz w:val="18"/>
                <w:szCs w:val="18"/>
                <w:lang w:eastAsia="es-ES"/>
              </w:rPr>
            </w:pPr>
            <w:r w:rsidRPr="009F5011">
              <w:rPr>
                <w:b/>
                <w:bCs/>
                <w:iCs/>
                <w:sz w:val="18"/>
                <w:szCs w:val="18"/>
                <w:lang w:eastAsia="es-ES"/>
              </w:rPr>
              <w:t>Otros pasivos financieros</w:t>
            </w:r>
          </w:p>
        </w:tc>
        <w:tc>
          <w:tcPr>
            <w:tcW w:w="1448" w:type="dxa"/>
            <w:shd w:val="clear" w:color="auto" w:fill="auto"/>
            <w:vAlign w:val="center"/>
          </w:tcPr>
          <w:p w14:paraId="7BBC8333" w14:textId="77777777" w:rsidR="0040126B" w:rsidRPr="009F5011" w:rsidRDefault="0040126B" w:rsidP="000B3D5D">
            <w:pPr>
              <w:ind w:right="162"/>
              <w:jc w:val="right"/>
              <w:rPr>
                <w:b/>
                <w:sz w:val="18"/>
                <w:szCs w:val="18"/>
                <w:lang w:eastAsia="es-ES"/>
              </w:rPr>
            </w:pPr>
            <w:r w:rsidRPr="009F5011">
              <w:rPr>
                <w:b/>
                <w:sz w:val="18"/>
                <w:szCs w:val="18"/>
                <w:lang w:eastAsia="es-ES"/>
              </w:rPr>
              <w:t>560.322</w:t>
            </w:r>
          </w:p>
        </w:tc>
        <w:tc>
          <w:tcPr>
            <w:tcW w:w="1170" w:type="dxa"/>
            <w:vAlign w:val="center"/>
          </w:tcPr>
          <w:p w14:paraId="0A023477" w14:textId="77777777" w:rsidR="0040126B" w:rsidRPr="009F5011" w:rsidRDefault="0040126B" w:rsidP="000B3D5D">
            <w:pPr>
              <w:ind w:right="162"/>
              <w:jc w:val="right"/>
              <w:rPr>
                <w:b/>
                <w:sz w:val="18"/>
                <w:szCs w:val="18"/>
                <w:lang w:eastAsia="es-ES"/>
              </w:rPr>
            </w:pPr>
            <w:r w:rsidRPr="009F5011">
              <w:rPr>
                <w:b/>
                <w:sz w:val="18"/>
                <w:szCs w:val="18"/>
                <w:lang w:eastAsia="es-ES"/>
              </w:rPr>
              <w:t>792.474</w:t>
            </w:r>
          </w:p>
        </w:tc>
      </w:tr>
      <w:tr w:rsidR="0040126B" w:rsidRPr="009F5011" w14:paraId="77E6E9F0" w14:textId="77777777" w:rsidTr="000B3D5D">
        <w:trPr>
          <w:trHeight w:val="240"/>
          <w:jc w:val="center"/>
        </w:trPr>
        <w:tc>
          <w:tcPr>
            <w:tcW w:w="5387" w:type="dxa"/>
            <w:shd w:val="clear" w:color="auto" w:fill="auto"/>
            <w:vAlign w:val="center"/>
            <w:hideMark/>
          </w:tcPr>
          <w:p w14:paraId="468B220C" w14:textId="77777777" w:rsidR="0040126B" w:rsidRPr="009F5011" w:rsidRDefault="0040126B" w:rsidP="005D7257">
            <w:pPr>
              <w:rPr>
                <w:sz w:val="18"/>
                <w:szCs w:val="18"/>
                <w:lang w:eastAsia="es-ES"/>
              </w:rPr>
            </w:pPr>
          </w:p>
        </w:tc>
        <w:tc>
          <w:tcPr>
            <w:tcW w:w="1448" w:type="dxa"/>
            <w:shd w:val="clear" w:color="auto" w:fill="auto"/>
            <w:vAlign w:val="center"/>
          </w:tcPr>
          <w:p w14:paraId="62A5EE5D" w14:textId="77777777" w:rsidR="0040126B" w:rsidRPr="009F5011" w:rsidRDefault="0040126B" w:rsidP="000B3D5D">
            <w:pPr>
              <w:ind w:right="162"/>
              <w:jc w:val="right"/>
              <w:rPr>
                <w:b/>
                <w:sz w:val="18"/>
                <w:szCs w:val="18"/>
                <w:lang w:eastAsia="es-ES"/>
              </w:rPr>
            </w:pPr>
          </w:p>
        </w:tc>
        <w:tc>
          <w:tcPr>
            <w:tcW w:w="1170" w:type="dxa"/>
            <w:vAlign w:val="center"/>
          </w:tcPr>
          <w:p w14:paraId="12B654FB" w14:textId="77777777" w:rsidR="0040126B" w:rsidRPr="009F5011" w:rsidRDefault="0040126B" w:rsidP="000B3D5D">
            <w:pPr>
              <w:ind w:right="162"/>
              <w:jc w:val="right"/>
              <w:rPr>
                <w:b/>
                <w:sz w:val="18"/>
                <w:szCs w:val="18"/>
                <w:lang w:eastAsia="es-ES"/>
              </w:rPr>
            </w:pPr>
          </w:p>
        </w:tc>
      </w:tr>
      <w:tr w:rsidR="0040126B" w:rsidRPr="009F5011" w14:paraId="5BF68C1E" w14:textId="77777777" w:rsidTr="000B3D5D">
        <w:trPr>
          <w:trHeight w:val="170"/>
          <w:jc w:val="center"/>
        </w:trPr>
        <w:tc>
          <w:tcPr>
            <w:tcW w:w="5387" w:type="dxa"/>
            <w:shd w:val="clear" w:color="auto" w:fill="auto"/>
            <w:vAlign w:val="center"/>
          </w:tcPr>
          <w:p w14:paraId="70A98456" w14:textId="77777777" w:rsidR="0040126B" w:rsidRPr="009F5011" w:rsidRDefault="0040126B" w:rsidP="005D7257">
            <w:pPr>
              <w:rPr>
                <w:b/>
                <w:bCs/>
                <w:iCs/>
                <w:sz w:val="18"/>
                <w:szCs w:val="18"/>
                <w:lang w:eastAsia="es-ES"/>
              </w:rPr>
            </w:pPr>
            <w:r w:rsidRPr="009F5011">
              <w:rPr>
                <w:b/>
                <w:bCs/>
                <w:iCs/>
                <w:sz w:val="18"/>
                <w:szCs w:val="18"/>
                <w:lang w:eastAsia="es-ES"/>
              </w:rPr>
              <w:t>Financiaciones recibidas del BCRA y otras instituciones financieras</w:t>
            </w:r>
          </w:p>
        </w:tc>
        <w:tc>
          <w:tcPr>
            <w:tcW w:w="1448" w:type="dxa"/>
            <w:shd w:val="clear" w:color="auto" w:fill="auto"/>
            <w:vAlign w:val="center"/>
          </w:tcPr>
          <w:p w14:paraId="3246C3AA" w14:textId="77777777" w:rsidR="0040126B" w:rsidRPr="009F5011" w:rsidRDefault="0040126B" w:rsidP="000B3D5D">
            <w:pPr>
              <w:ind w:right="162"/>
              <w:jc w:val="right"/>
              <w:rPr>
                <w:b/>
                <w:sz w:val="18"/>
                <w:szCs w:val="18"/>
                <w:lang w:eastAsia="es-ES"/>
              </w:rPr>
            </w:pPr>
            <w:r w:rsidRPr="009F5011">
              <w:rPr>
                <w:b/>
                <w:sz w:val="18"/>
                <w:szCs w:val="18"/>
                <w:lang w:eastAsia="es-ES"/>
              </w:rPr>
              <w:t>2.387</w:t>
            </w:r>
          </w:p>
        </w:tc>
        <w:tc>
          <w:tcPr>
            <w:tcW w:w="1170" w:type="dxa"/>
            <w:vAlign w:val="center"/>
          </w:tcPr>
          <w:p w14:paraId="5FCD244D" w14:textId="77777777" w:rsidR="0040126B" w:rsidRPr="009F5011" w:rsidRDefault="0040126B" w:rsidP="000B3D5D">
            <w:pPr>
              <w:ind w:right="162"/>
              <w:jc w:val="right"/>
              <w:rPr>
                <w:b/>
                <w:sz w:val="18"/>
                <w:szCs w:val="18"/>
                <w:lang w:eastAsia="es-ES"/>
              </w:rPr>
            </w:pPr>
            <w:r w:rsidRPr="009F5011">
              <w:rPr>
                <w:b/>
                <w:sz w:val="18"/>
                <w:szCs w:val="18"/>
                <w:lang w:eastAsia="es-ES"/>
              </w:rPr>
              <w:t>2.925</w:t>
            </w:r>
          </w:p>
        </w:tc>
      </w:tr>
      <w:tr w:rsidR="0040126B" w:rsidRPr="009F5011" w14:paraId="4504CC82" w14:textId="77777777" w:rsidTr="000B3D5D">
        <w:trPr>
          <w:trHeight w:val="240"/>
          <w:jc w:val="center"/>
        </w:trPr>
        <w:tc>
          <w:tcPr>
            <w:tcW w:w="5387" w:type="dxa"/>
            <w:shd w:val="clear" w:color="auto" w:fill="auto"/>
            <w:vAlign w:val="center"/>
            <w:hideMark/>
          </w:tcPr>
          <w:p w14:paraId="1C6A3531" w14:textId="77777777" w:rsidR="0040126B" w:rsidRPr="009F5011" w:rsidRDefault="0040126B" w:rsidP="005D7257">
            <w:pPr>
              <w:rPr>
                <w:sz w:val="18"/>
                <w:szCs w:val="18"/>
                <w:lang w:eastAsia="es-ES"/>
              </w:rPr>
            </w:pPr>
          </w:p>
        </w:tc>
        <w:tc>
          <w:tcPr>
            <w:tcW w:w="1448" w:type="dxa"/>
            <w:shd w:val="clear" w:color="auto" w:fill="auto"/>
            <w:vAlign w:val="center"/>
          </w:tcPr>
          <w:p w14:paraId="3187478F" w14:textId="77777777" w:rsidR="0040126B" w:rsidRPr="009F5011" w:rsidRDefault="0040126B" w:rsidP="000B3D5D">
            <w:pPr>
              <w:ind w:right="162"/>
              <w:jc w:val="right"/>
              <w:rPr>
                <w:b/>
                <w:sz w:val="18"/>
                <w:szCs w:val="18"/>
                <w:lang w:eastAsia="es-ES"/>
              </w:rPr>
            </w:pPr>
          </w:p>
        </w:tc>
        <w:tc>
          <w:tcPr>
            <w:tcW w:w="1170" w:type="dxa"/>
            <w:vAlign w:val="center"/>
          </w:tcPr>
          <w:p w14:paraId="2DD0F99D" w14:textId="77777777" w:rsidR="0040126B" w:rsidRPr="009F5011" w:rsidRDefault="0040126B" w:rsidP="000B3D5D">
            <w:pPr>
              <w:ind w:right="162"/>
              <w:jc w:val="right"/>
              <w:rPr>
                <w:b/>
                <w:sz w:val="18"/>
                <w:szCs w:val="18"/>
                <w:lang w:eastAsia="es-ES"/>
              </w:rPr>
            </w:pPr>
          </w:p>
        </w:tc>
      </w:tr>
      <w:tr w:rsidR="0040126B" w:rsidRPr="009F5011" w14:paraId="5ACAE172" w14:textId="77777777" w:rsidTr="000B3D5D">
        <w:trPr>
          <w:trHeight w:val="170"/>
          <w:jc w:val="center"/>
        </w:trPr>
        <w:tc>
          <w:tcPr>
            <w:tcW w:w="5387" w:type="dxa"/>
            <w:shd w:val="clear" w:color="auto" w:fill="auto"/>
            <w:vAlign w:val="center"/>
          </w:tcPr>
          <w:p w14:paraId="64267436" w14:textId="77777777" w:rsidR="0040126B" w:rsidRPr="009F5011" w:rsidRDefault="0040126B" w:rsidP="005D7257">
            <w:pPr>
              <w:rPr>
                <w:b/>
                <w:bCs/>
                <w:iCs/>
                <w:sz w:val="18"/>
                <w:szCs w:val="18"/>
                <w:lang w:eastAsia="es-ES"/>
              </w:rPr>
            </w:pPr>
            <w:r w:rsidRPr="009F5011">
              <w:rPr>
                <w:b/>
                <w:bCs/>
                <w:iCs/>
                <w:sz w:val="18"/>
                <w:szCs w:val="18"/>
                <w:lang w:eastAsia="es-ES"/>
              </w:rPr>
              <w:t>Obligaciones negociables emitidas</w:t>
            </w:r>
          </w:p>
        </w:tc>
        <w:tc>
          <w:tcPr>
            <w:tcW w:w="1448" w:type="dxa"/>
            <w:shd w:val="clear" w:color="auto" w:fill="auto"/>
            <w:vAlign w:val="center"/>
          </w:tcPr>
          <w:p w14:paraId="3245256B" w14:textId="77777777" w:rsidR="0040126B" w:rsidRPr="009F5011" w:rsidRDefault="0040126B" w:rsidP="000B3D5D">
            <w:pPr>
              <w:ind w:right="162"/>
              <w:jc w:val="right"/>
              <w:rPr>
                <w:b/>
                <w:sz w:val="18"/>
                <w:szCs w:val="18"/>
                <w:lang w:eastAsia="es-ES"/>
              </w:rPr>
            </w:pPr>
            <w:r w:rsidRPr="009F5011">
              <w:rPr>
                <w:b/>
                <w:sz w:val="18"/>
                <w:szCs w:val="18"/>
                <w:lang w:eastAsia="es-ES"/>
              </w:rPr>
              <w:t>129.575</w:t>
            </w:r>
          </w:p>
        </w:tc>
        <w:tc>
          <w:tcPr>
            <w:tcW w:w="1170" w:type="dxa"/>
            <w:vAlign w:val="center"/>
          </w:tcPr>
          <w:p w14:paraId="21B93FA2" w14:textId="77777777" w:rsidR="0040126B" w:rsidRPr="009F5011" w:rsidRDefault="0040126B" w:rsidP="000B3D5D">
            <w:pPr>
              <w:ind w:right="162"/>
              <w:jc w:val="right"/>
              <w:rPr>
                <w:b/>
                <w:sz w:val="18"/>
                <w:szCs w:val="18"/>
                <w:lang w:eastAsia="es-ES"/>
              </w:rPr>
            </w:pPr>
            <w:r w:rsidRPr="009F5011">
              <w:rPr>
                <w:b/>
                <w:sz w:val="18"/>
                <w:szCs w:val="18"/>
                <w:lang w:eastAsia="es-ES"/>
              </w:rPr>
              <w:t>1.990.726</w:t>
            </w:r>
          </w:p>
        </w:tc>
      </w:tr>
      <w:tr w:rsidR="0040126B" w:rsidRPr="009F5011" w14:paraId="000E1193" w14:textId="77777777" w:rsidTr="000B3D5D">
        <w:trPr>
          <w:trHeight w:val="240"/>
          <w:jc w:val="center"/>
        </w:trPr>
        <w:tc>
          <w:tcPr>
            <w:tcW w:w="5387" w:type="dxa"/>
            <w:shd w:val="clear" w:color="auto" w:fill="auto"/>
            <w:vAlign w:val="center"/>
            <w:hideMark/>
          </w:tcPr>
          <w:p w14:paraId="3437CA13" w14:textId="77777777" w:rsidR="0040126B" w:rsidRPr="009F5011" w:rsidRDefault="0040126B" w:rsidP="005D7257">
            <w:pPr>
              <w:rPr>
                <w:sz w:val="18"/>
                <w:szCs w:val="18"/>
                <w:lang w:eastAsia="es-ES"/>
              </w:rPr>
            </w:pPr>
          </w:p>
        </w:tc>
        <w:tc>
          <w:tcPr>
            <w:tcW w:w="1448" w:type="dxa"/>
            <w:shd w:val="clear" w:color="auto" w:fill="auto"/>
            <w:vAlign w:val="center"/>
          </w:tcPr>
          <w:p w14:paraId="5B5017D0" w14:textId="77777777" w:rsidR="0040126B" w:rsidRPr="009F5011" w:rsidRDefault="0040126B" w:rsidP="000B3D5D">
            <w:pPr>
              <w:ind w:right="162"/>
              <w:jc w:val="right"/>
              <w:rPr>
                <w:b/>
                <w:sz w:val="18"/>
                <w:szCs w:val="18"/>
                <w:lang w:eastAsia="es-ES"/>
              </w:rPr>
            </w:pPr>
          </w:p>
        </w:tc>
        <w:tc>
          <w:tcPr>
            <w:tcW w:w="1170" w:type="dxa"/>
            <w:vAlign w:val="center"/>
          </w:tcPr>
          <w:p w14:paraId="2AAE6965" w14:textId="77777777" w:rsidR="0040126B" w:rsidRPr="009F5011" w:rsidRDefault="0040126B" w:rsidP="000B3D5D">
            <w:pPr>
              <w:ind w:right="162"/>
              <w:jc w:val="right"/>
              <w:rPr>
                <w:b/>
                <w:sz w:val="18"/>
                <w:szCs w:val="18"/>
                <w:lang w:eastAsia="es-ES"/>
              </w:rPr>
            </w:pPr>
          </w:p>
        </w:tc>
      </w:tr>
      <w:tr w:rsidR="0040126B" w:rsidRPr="009F5011" w14:paraId="0E935D99" w14:textId="77777777" w:rsidTr="000B3D5D">
        <w:trPr>
          <w:trHeight w:val="170"/>
          <w:jc w:val="center"/>
        </w:trPr>
        <w:tc>
          <w:tcPr>
            <w:tcW w:w="5387" w:type="dxa"/>
            <w:shd w:val="clear" w:color="auto" w:fill="auto"/>
            <w:vAlign w:val="center"/>
          </w:tcPr>
          <w:p w14:paraId="36C4EBA0" w14:textId="77777777" w:rsidR="0040126B" w:rsidRPr="009F5011" w:rsidRDefault="0040126B" w:rsidP="005D7257">
            <w:pPr>
              <w:rPr>
                <w:sz w:val="18"/>
                <w:szCs w:val="18"/>
                <w:lang w:eastAsia="es-ES"/>
              </w:rPr>
            </w:pPr>
            <w:r w:rsidRPr="009F5011">
              <w:rPr>
                <w:b/>
                <w:bCs/>
                <w:iCs/>
                <w:sz w:val="18"/>
                <w:szCs w:val="18"/>
                <w:lang w:eastAsia="es-ES"/>
              </w:rPr>
              <w:t>Provisiones</w:t>
            </w:r>
          </w:p>
        </w:tc>
        <w:tc>
          <w:tcPr>
            <w:tcW w:w="1448" w:type="dxa"/>
            <w:shd w:val="clear" w:color="auto" w:fill="auto"/>
            <w:vAlign w:val="center"/>
          </w:tcPr>
          <w:p w14:paraId="3B902DF2" w14:textId="77777777" w:rsidR="0040126B" w:rsidRPr="009F5011" w:rsidRDefault="0040126B" w:rsidP="000B3D5D">
            <w:pPr>
              <w:ind w:right="162"/>
              <w:jc w:val="right"/>
              <w:rPr>
                <w:b/>
                <w:sz w:val="18"/>
                <w:szCs w:val="18"/>
                <w:lang w:eastAsia="es-ES"/>
              </w:rPr>
            </w:pPr>
            <w:r w:rsidRPr="009F5011">
              <w:rPr>
                <w:b/>
                <w:sz w:val="18"/>
                <w:szCs w:val="18"/>
                <w:lang w:eastAsia="es-ES"/>
              </w:rPr>
              <w:t>60.493</w:t>
            </w:r>
          </w:p>
        </w:tc>
        <w:tc>
          <w:tcPr>
            <w:tcW w:w="1170" w:type="dxa"/>
            <w:vAlign w:val="center"/>
          </w:tcPr>
          <w:p w14:paraId="253F75B5" w14:textId="77777777" w:rsidR="0040126B" w:rsidRPr="009F5011" w:rsidRDefault="0040126B" w:rsidP="000B3D5D">
            <w:pPr>
              <w:ind w:right="162"/>
              <w:jc w:val="right"/>
              <w:rPr>
                <w:b/>
                <w:sz w:val="18"/>
                <w:szCs w:val="18"/>
                <w:lang w:eastAsia="es-ES"/>
              </w:rPr>
            </w:pPr>
            <w:r w:rsidRPr="009F5011">
              <w:rPr>
                <w:b/>
                <w:sz w:val="18"/>
                <w:szCs w:val="18"/>
                <w:lang w:eastAsia="es-ES"/>
              </w:rPr>
              <w:t>75.002</w:t>
            </w:r>
          </w:p>
        </w:tc>
      </w:tr>
      <w:tr w:rsidR="0040126B" w:rsidRPr="009F5011" w14:paraId="36E8F8FE" w14:textId="77777777" w:rsidTr="000B3D5D">
        <w:trPr>
          <w:trHeight w:val="240"/>
          <w:jc w:val="center"/>
        </w:trPr>
        <w:tc>
          <w:tcPr>
            <w:tcW w:w="5387" w:type="dxa"/>
            <w:shd w:val="clear" w:color="auto" w:fill="auto"/>
            <w:vAlign w:val="center"/>
            <w:hideMark/>
          </w:tcPr>
          <w:p w14:paraId="467A7CF1" w14:textId="77777777" w:rsidR="0040126B" w:rsidRPr="009F5011" w:rsidRDefault="0040126B" w:rsidP="005D7257">
            <w:pPr>
              <w:rPr>
                <w:sz w:val="18"/>
                <w:szCs w:val="18"/>
                <w:lang w:eastAsia="es-ES"/>
              </w:rPr>
            </w:pPr>
          </w:p>
        </w:tc>
        <w:tc>
          <w:tcPr>
            <w:tcW w:w="1448" w:type="dxa"/>
            <w:shd w:val="clear" w:color="auto" w:fill="auto"/>
            <w:vAlign w:val="center"/>
          </w:tcPr>
          <w:p w14:paraId="6417F287" w14:textId="77777777" w:rsidR="0040126B" w:rsidRPr="009F5011" w:rsidRDefault="0040126B" w:rsidP="000B3D5D">
            <w:pPr>
              <w:ind w:right="162"/>
              <w:jc w:val="right"/>
              <w:rPr>
                <w:b/>
                <w:sz w:val="18"/>
                <w:szCs w:val="18"/>
                <w:lang w:eastAsia="es-ES"/>
              </w:rPr>
            </w:pPr>
          </w:p>
        </w:tc>
        <w:tc>
          <w:tcPr>
            <w:tcW w:w="1170" w:type="dxa"/>
            <w:vAlign w:val="center"/>
          </w:tcPr>
          <w:p w14:paraId="05C0221A" w14:textId="77777777" w:rsidR="0040126B" w:rsidRPr="009F5011" w:rsidRDefault="0040126B" w:rsidP="000B3D5D">
            <w:pPr>
              <w:ind w:right="162"/>
              <w:jc w:val="right"/>
              <w:rPr>
                <w:b/>
                <w:sz w:val="18"/>
                <w:szCs w:val="18"/>
                <w:lang w:eastAsia="es-ES"/>
              </w:rPr>
            </w:pPr>
          </w:p>
        </w:tc>
      </w:tr>
      <w:tr w:rsidR="0040126B" w:rsidRPr="009F5011" w14:paraId="3AA3BA42" w14:textId="77777777" w:rsidTr="000B3D5D">
        <w:trPr>
          <w:trHeight w:val="170"/>
          <w:jc w:val="center"/>
        </w:trPr>
        <w:tc>
          <w:tcPr>
            <w:tcW w:w="5387" w:type="dxa"/>
            <w:shd w:val="clear" w:color="auto" w:fill="auto"/>
            <w:vAlign w:val="center"/>
          </w:tcPr>
          <w:p w14:paraId="22A4EEEF" w14:textId="77777777" w:rsidR="0040126B" w:rsidRPr="009F5011" w:rsidRDefault="0040126B" w:rsidP="005D7257">
            <w:pPr>
              <w:rPr>
                <w:sz w:val="18"/>
                <w:szCs w:val="18"/>
                <w:lang w:eastAsia="es-ES"/>
              </w:rPr>
            </w:pPr>
            <w:r w:rsidRPr="009F5011">
              <w:rPr>
                <w:b/>
                <w:bCs/>
                <w:iCs/>
                <w:sz w:val="18"/>
                <w:szCs w:val="18"/>
                <w:lang w:eastAsia="es-ES"/>
              </w:rPr>
              <w:t>Otros pasivos no financieros</w:t>
            </w:r>
          </w:p>
        </w:tc>
        <w:tc>
          <w:tcPr>
            <w:tcW w:w="1448" w:type="dxa"/>
            <w:shd w:val="clear" w:color="auto" w:fill="auto"/>
            <w:vAlign w:val="center"/>
          </w:tcPr>
          <w:p w14:paraId="2C6F0551" w14:textId="77777777" w:rsidR="0040126B" w:rsidRPr="009F5011" w:rsidRDefault="0040126B" w:rsidP="000B3D5D">
            <w:pPr>
              <w:ind w:right="162"/>
              <w:jc w:val="right"/>
              <w:rPr>
                <w:b/>
                <w:sz w:val="18"/>
                <w:szCs w:val="18"/>
                <w:lang w:eastAsia="es-ES"/>
              </w:rPr>
            </w:pPr>
            <w:r w:rsidRPr="009F5011">
              <w:rPr>
                <w:b/>
                <w:sz w:val="18"/>
                <w:szCs w:val="18"/>
                <w:lang w:eastAsia="es-ES"/>
              </w:rPr>
              <w:t>537.782</w:t>
            </w:r>
          </w:p>
        </w:tc>
        <w:tc>
          <w:tcPr>
            <w:tcW w:w="1170" w:type="dxa"/>
            <w:vAlign w:val="center"/>
          </w:tcPr>
          <w:p w14:paraId="3A2BBAA2" w14:textId="77777777" w:rsidR="0040126B" w:rsidRPr="009F5011" w:rsidRDefault="0040126B" w:rsidP="000B3D5D">
            <w:pPr>
              <w:ind w:right="162"/>
              <w:jc w:val="right"/>
              <w:rPr>
                <w:b/>
                <w:sz w:val="18"/>
                <w:szCs w:val="18"/>
                <w:lang w:eastAsia="es-ES"/>
              </w:rPr>
            </w:pPr>
            <w:r w:rsidRPr="009F5011">
              <w:rPr>
                <w:b/>
                <w:sz w:val="18"/>
                <w:szCs w:val="18"/>
                <w:lang w:eastAsia="es-ES"/>
              </w:rPr>
              <w:t>468.856</w:t>
            </w:r>
          </w:p>
        </w:tc>
      </w:tr>
      <w:tr w:rsidR="0040126B" w:rsidRPr="009F5011" w14:paraId="40F36078" w14:textId="77777777" w:rsidTr="000B3D5D">
        <w:trPr>
          <w:trHeight w:val="240"/>
          <w:jc w:val="center"/>
        </w:trPr>
        <w:tc>
          <w:tcPr>
            <w:tcW w:w="5387" w:type="dxa"/>
            <w:tcBorders>
              <w:bottom w:val="single" w:sz="4" w:space="0" w:color="auto"/>
            </w:tcBorders>
            <w:shd w:val="clear" w:color="auto" w:fill="auto"/>
            <w:vAlign w:val="center"/>
            <w:hideMark/>
          </w:tcPr>
          <w:p w14:paraId="362D54E9" w14:textId="77777777" w:rsidR="0040126B" w:rsidRPr="009F5011" w:rsidRDefault="0040126B" w:rsidP="005D7257">
            <w:pPr>
              <w:rPr>
                <w:sz w:val="18"/>
                <w:szCs w:val="18"/>
                <w:lang w:eastAsia="es-ES"/>
              </w:rPr>
            </w:pPr>
          </w:p>
        </w:tc>
        <w:tc>
          <w:tcPr>
            <w:tcW w:w="1448" w:type="dxa"/>
            <w:tcBorders>
              <w:bottom w:val="single" w:sz="4" w:space="0" w:color="auto"/>
            </w:tcBorders>
            <w:shd w:val="clear" w:color="auto" w:fill="auto"/>
            <w:vAlign w:val="center"/>
          </w:tcPr>
          <w:p w14:paraId="041F4DCF" w14:textId="77777777" w:rsidR="0040126B" w:rsidRPr="009F5011" w:rsidRDefault="0040126B" w:rsidP="000B3D5D">
            <w:pPr>
              <w:ind w:right="162"/>
              <w:jc w:val="right"/>
              <w:rPr>
                <w:b/>
                <w:sz w:val="18"/>
                <w:szCs w:val="18"/>
                <w:lang w:eastAsia="es-ES"/>
              </w:rPr>
            </w:pPr>
          </w:p>
        </w:tc>
        <w:tc>
          <w:tcPr>
            <w:tcW w:w="1170" w:type="dxa"/>
            <w:tcBorders>
              <w:bottom w:val="single" w:sz="4" w:space="0" w:color="auto"/>
            </w:tcBorders>
            <w:vAlign w:val="center"/>
          </w:tcPr>
          <w:p w14:paraId="3FF8A589" w14:textId="77777777" w:rsidR="0040126B" w:rsidRPr="009F5011" w:rsidRDefault="0040126B" w:rsidP="000B3D5D">
            <w:pPr>
              <w:ind w:right="162"/>
              <w:jc w:val="right"/>
              <w:rPr>
                <w:b/>
                <w:sz w:val="18"/>
                <w:szCs w:val="18"/>
                <w:lang w:eastAsia="es-ES"/>
              </w:rPr>
            </w:pPr>
          </w:p>
        </w:tc>
      </w:tr>
      <w:tr w:rsidR="0040126B" w:rsidRPr="009F5011" w14:paraId="18F32753" w14:textId="77777777" w:rsidTr="000B3D5D">
        <w:trPr>
          <w:trHeight w:val="170"/>
          <w:jc w:val="center"/>
        </w:trPr>
        <w:tc>
          <w:tcPr>
            <w:tcW w:w="5387" w:type="dxa"/>
            <w:tcBorders>
              <w:top w:val="single" w:sz="4" w:space="0" w:color="auto"/>
              <w:left w:val="single" w:sz="4" w:space="0" w:color="auto"/>
              <w:bottom w:val="single" w:sz="4" w:space="0" w:color="auto"/>
            </w:tcBorders>
            <w:shd w:val="clear" w:color="auto" w:fill="auto"/>
            <w:vAlign w:val="center"/>
          </w:tcPr>
          <w:p w14:paraId="53C8C46B" w14:textId="77777777" w:rsidR="0040126B" w:rsidRPr="009F5011" w:rsidRDefault="0040126B" w:rsidP="005D7257">
            <w:pPr>
              <w:rPr>
                <w:b/>
                <w:bCs/>
                <w:iCs/>
                <w:sz w:val="18"/>
                <w:szCs w:val="18"/>
                <w:lang w:eastAsia="es-ES"/>
              </w:rPr>
            </w:pPr>
            <w:r w:rsidRPr="009F5011">
              <w:rPr>
                <w:b/>
                <w:bCs/>
                <w:iCs/>
                <w:sz w:val="18"/>
                <w:szCs w:val="18"/>
                <w:lang w:eastAsia="es-ES"/>
              </w:rPr>
              <w:t>TOTAL PASIVOS</w:t>
            </w:r>
          </w:p>
        </w:tc>
        <w:tc>
          <w:tcPr>
            <w:tcW w:w="1448" w:type="dxa"/>
            <w:tcBorders>
              <w:top w:val="single" w:sz="4" w:space="0" w:color="auto"/>
              <w:bottom w:val="single" w:sz="4" w:space="0" w:color="auto"/>
            </w:tcBorders>
            <w:shd w:val="clear" w:color="auto" w:fill="auto"/>
            <w:vAlign w:val="center"/>
          </w:tcPr>
          <w:p w14:paraId="58241B21" w14:textId="77777777" w:rsidR="0040126B" w:rsidRPr="009F5011" w:rsidRDefault="0040126B" w:rsidP="000B3D5D">
            <w:pPr>
              <w:ind w:right="162"/>
              <w:jc w:val="right"/>
              <w:rPr>
                <w:b/>
                <w:sz w:val="18"/>
                <w:szCs w:val="18"/>
                <w:lang w:eastAsia="es-ES"/>
              </w:rPr>
            </w:pPr>
            <w:r w:rsidRPr="009F5011">
              <w:rPr>
                <w:b/>
                <w:sz w:val="18"/>
                <w:szCs w:val="18"/>
                <w:lang w:eastAsia="es-ES"/>
              </w:rPr>
              <w:t>9.465.396</w:t>
            </w:r>
          </w:p>
        </w:tc>
        <w:tc>
          <w:tcPr>
            <w:tcW w:w="1170" w:type="dxa"/>
            <w:tcBorders>
              <w:top w:val="single" w:sz="4" w:space="0" w:color="auto"/>
              <w:bottom w:val="single" w:sz="4" w:space="0" w:color="auto"/>
              <w:right w:val="single" w:sz="4" w:space="0" w:color="auto"/>
            </w:tcBorders>
            <w:vAlign w:val="center"/>
          </w:tcPr>
          <w:p w14:paraId="7C31AE28" w14:textId="77777777" w:rsidR="0040126B" w:rsidRPr="009F5011" w:rsidRDefault="0040126B" w:rsidP="000B3D5D">
            <w:pPr>
              <w:ind w:right="162"/>
              <w:jc w:val="right"/>
              <w:rPr>
                <w:b/>
                <w:sz w:val="18"/>
                <w:szCs w:val="18"/>
                <w:lang w:eastAsia="es-ES"/>
              </w:rPr>
            </w:pPr>
            <w:r w:rsidRPr="009F5011">
              <w:rPr>
                <w:b/>
                <w:sz w:val="18"/>
                <w:szCs w:val="18"/>
                <w:lang w:eastAsia="es-ES"/>
              </w:rPr>
              <w:t>9.148.832</w:t>
            </w:r>
          </w:p>
        </w:tc>
      </w:tr>
      <w:tr w:rsidR="0040126B" w:rsidRPr="009F5011" w14:paraId="4C236922" w14:textId="77777777" w:rsidTr="000B3D5D">
        <w:trPr>
          <w:trHeight w:val="240"/>
          <w:jc w:val="center"/>
        </w:trPr>
        <w:tc>
          <w:tcPr>
            <w:tcW w:w="5387" w:type="dxa"/>
            <w:tcBorders>
              <w:top w:val="single" w:sz="4" w:space="0" w:color="auto"/>
            </w:tcBorders>
            <w:shd w:val="clear" w:color="auto" w:fill="auto"/>
            <w:vAlign w:val="center"/>
            <w:hideMark/>
          </w:tcPr>
          <w:p w14:paraId="4338591E" w14:textId="77777777" w:rsidR="0040126B" w:rsidRPr="009F5011" w:rsidRDefault="0040126B" w:rsidP="005D7257">
            <w:pPr>
              <w:rPr>
                <w:sz w:val="18"/>
                <w:szCs w:val="18"/>
                <w:lang w:eastAsia="es-ES"/>
              </w:rPr>
            </w:pPr>
          </w:p>
        </w:tc>
        <w:tc>
          <w:tcPr>
            <w:tcW w:w="1448" w:type="dxa"/>
            <w:tcBorders>
              <w:top w:val="single" w:sz="4" w:space="0" w:color="auto"/>
            </w:tcBorders>
            <w:shd w:val="clear" w:color="auto" w:fill="auto"/>
            <w:vAlign w:val="center"/>
          </w:tcPr>
          <w:p w14:paraId="63BFB60D" w14:textId="77777777" w:rsidR="0040126B" w:rsidRPr="009F5011" w:rsidRDefault="0040126B" w:rsidP="000B3D5D">
            <w:pPr>
              <w:ind w:right="177"/>
              <w:jc w:val="right"/>
              <w:rPr>
                <w:b/>
                <w:sz w:val="18"/>
                <w:szCs w:val="18"/>
                <w:lang w:eastAsia="es-ES"/>
              </w:rPr>
            </w:pPr>
          </w:p>
        </w:tc>
        <w:tc>
          <w:tcPr>
            <w:tcW w:w="1170" w:type="dxa"/>
            <w:tcBorders>
              <w:top w:val="single" w:sz="4" w:space="0" w:color="auto"/>
            </w:tcBorders>
            <w:vAlign w:val="center"/>
          </w:tcPr>
          <w:p w14:paraId="4CB80EFA" w14:textId="77777777" w:rsidR="0040126B" w:rsidRPr="009F5011" w:rsidRDefault="0040126B" w:rsidP="000B3D5D">
            <w:pPr>
              <w:ind w:right="177"/>
              <w:jc w:val="right"/>
              <w:rPr>
                <w:b/>
                <w:sz w:val="18"/>
                <w:szCs w:val="18"/>
                <w:lang w:eastAsia="es-ES"/>
              </w:rPr>
            </w:pPr>
          </w:p>
        </w:tc>
      </w:tr>
      <w:tr w:rsidR="0040126B" w:rsidRPr="009F5011" w14:paraId="63E4E0D8" w14:textId="77777777" w:rsidTr="000B3D5D">
        <w:trPr>
          <w:trHeight w:val="113"/>
          <w:jc w:val="center"/>
        </w:trPr>
        <w:tc>
          <w:tcPr>
            <w:tcW w:w="5387" w:type="dxa"/>
            <w:tcBorders>
              <w:bottom w:val="single" w:sz="4" w:space="0" w:color="auto"/>
            </w:tcBorders>
            <w:shd w:val="clear" w:color="auto" w:fill="auto"/>
            <w:vAlign w:val="center"/>
          </w:tcPr>
          <w:p w14:paraId="05850ECD" w14:textId="77777777" w:rsidR="0040126B" w:rsidRPr="009F5011" w:rsidRDefault="0040126B" w:rsidP="005D7257">
            <w:pPr>
              <w:rPr>
                <w:b/>
                <w:sz w:val="18"/>
                <w:szCs w:val="18"/>
                <w:lang w:eastAsia="es-ES"/>
              </w:rPr>
            </w:pPr>
            <w:r w:rsidRPr="009F5011">
              <w:rPr>
                <w:b/>
                <w:sz w:val="18"/>
                <w:szCs w:val="18"/>
                <w:lang w:eastAsia="es-ES"/>
              </w:rPr>
              <w:t>Patrimonio Neto</w:t>
            </w:r>
          </w:p>
        </w:tc>
        <w:tc>
          <w:tcPr>
            <w:tcW w:w="1448" w:type="dxa"/>
            <w:tcBorders>
              <w:bottom w:val="single" w:sz="4" w:space="0" w:color="auto"/>
            </w:tcBorders>
            <w:shd w:val="clear" w:color="auto" w:fill="auto"/>
            <w:vAlign w:val="center"/>
          </w:tcPr>
          <w:p w14:paraId="5C9592F5" w14:textId="77777777" w:rsidR="0040126B" w:rsidRPr="009F5011" w:rsidRDefault="0040126B" w:rsidP="005D7257">
            <w:pPr>
              <w:rPr>
                <w:sz w:val="18"/>
                <w:szCs w:val="18"/>
                <w:lang w:eastAsia="es-ES"/>
              </w:rPr>
            </w:pPr>
            <w:r w:rsidRPr="009F5011">
              <w:rPr>
                <w:b/>
                <w:bCs/>
                <w:iCs/>
                <w:sz w:val="18"/>
                <w:szCs w:val="18"/>
                <w:lang w:eastAsia="es-ES"/>
              </w:rPr>
              <w:t>30/09/2020</w:t>
            </w:r>
          </w:p>
        </w:tc>
        <w:tc>
          <w:tcPr>
            <w:tcW w:w="1170" w:type="dxa"/>
            <w:tcBorders>
              <w:bottom w:val="single" w:sz="4" w:space="0" w:color="auto"/>
            </w:tcBorders>
            <w:vAlign w:val="center"/>
          </w:tcPr>
          <w:p w14:paraId="71339B97" w14:textId="77777777" w:rsidR="0040126B" w:rsidRPr="009F5011" w:rsidRDefault="0040126B" w:rsidP="005D7257">
            <w:pPr>
              <w:rPr>
                <w:b/>
                <w:bCs/>
                <w:iCs/>
                <w:sz w:val="18"/>
                <w:szCs w:val="18"/>
                <w:lang w:eastAsia="es-ES"/>
              </w:rPr>
            </w:pPr>
            <w:r w:rsidRPr="009F5011">
              <w:rPr>
                <w:b/>
                <w:bCs/>
                <w:iCs/>
                <w:sz w:val="18"/>
                <w:szCs w:val="18"/>
                <w:lang w:eastAsia="es-ES"/>
              </w:rPr>
              <w:t>31/12/2019</w:t>
            </w:r>
          </w:p>
        </w:tc>
      </w:tr>
      <w:tr w:rsidR="0040126B" w:rsidRPr="009F5011" w14:paraId="7AA78C09" w14:textId="77777777" w:rsidTr="000B3D5D">
        <w:trPr>
          <w:trHeight w:val="113"/>
          <w:jc w:val="center"/>
        </w:trPr>
        <w:tc>
          <w:tcPr>
            <w:tcW w:w="5387" w:type="dxa"/>
            <w:tcBorders>
              <w:top w:val="single" w:sz="4" w:space="0" w:color="auto"/>
            </w:tcBorders>
            <w:shd w:val="clear" w:color="auto" w:fill="auto"/>
            <w:vAlign w:val="center"/>
          </w:tcPr>
          <w:p w14:paraId="5E92BB5F" w14:textId="77777777" w:rsidR="0040126B" w:rsidRPr="009F5011" w:rsidRDefault="0040126B" w:rsidP="005D7257">
            <w:pPr>
              <w:rPr>
                <w:b/>
                <w:sz w:val="18"/>
                <w:szCs w:val="18"/>
                <w:lang w:eastAsia="es-ES"/>
              </w:rPr>
            </w:pPr>
            <w:r w:rsidRPr="009F5011">
              <w:rPr>
                <w:bCs/>
                <w:sz w:val="18"/>
                <w:szCs w:val="18"/>
                <w:lang w:eastAsia="es-ES"/>
              </w:rPr>
              <w:t>Capital Social</w:t>
            </w:r>
          </w:p>
        </w:tc>
        <w:tc>
          <w:tcPr>
            <w:tcW w:w="1448" w:type="dxa"/>
            <w:tcBorders>
              <w:top w:val="single" w:sz="4" w:space="0" w:color="auto"/>
            </w:tcBorders>
            <w:shd w:val="clear" w:color="auto" w:fill="auto"/>
            <w:vAlign w:val="center"/>
          </w:tcPr>
          <w:p w14:paraId="3E2B23D9" w14:textId="77777777" w:rsidR="0040126B" w:rsidRPr="009F5011" w:rsidRDefault="0040126B" w:rsidP="000B3D5D">
            <w:pPr>
              <w:ind w:right="162"/>
              <w:jc w:val="right"/>
              <w:rPr>
                <w:sz w:val="18"/>
                <w:szCs w:val="18"/>
                <w:lang w:eastAsia="es-ES"/>
              </w:rPr>
            </w:pPr>
            <w:r w:rsidRPr="009F5011">
              <w:rPr>
                <w:sz w:val="18"/>
                <w:szCs w:val="18"/>
                <w:lang w:eastAsia="es-ES"/>
              </w:rPr>
              <w:t>907.563</w:t>
            </w:r>
          </w:p>
        </w:tc>
        <w:tc>
          <w:tcPr>
            <w:tcW w:w="1170" w:type="dxa"/>
            <w:tcBorders>
              <w:top w:val="single" w:sz="4" w:space="0" w:color="auto"/>
            </w:tcBorders>
            <w:vAlign w:val="center"/>
          </w:tcPr>
          <w:p w14:paraId="180B0ABC" w14:textId="77777777" w:rsidR="0040126B" w:rsidRPr="009F5011" w:rsidRDefault="0040126B" w:rsidP="000B3D5D">
            <w:pPr>
              <w:ind w:right="162"/>
              <w:jc w:val="right"/>
              <w:rPr>
                <w:sz w:val="18"/>
                <w:szCs w:val="18"/>
                <w:lang w:eastAsia="es-ES"/>
              </w:rPr>
            </w:pPr>
            <w:r w:rsidRPr="009F5011">
              <w:rPr>
                <w:sz w:val="18"/>
                <w:szCs w:val="18"/>
                <w:lang w:eastAsia="es-ES"/>
              </w:rPr>
              <w:t>907.563</w:t>
            </w:r>
          </w:p>
        </w:tc>
      </w:tr>
      <w:tr w:rsidR="0040126B" w:rsidRPr="009F5011" w14:paraId="4E6596CB" w14:textId="77777777" w:rsidTr="000B3D5D">
        <w:trPr>
          <w:trHeight w:val="170"/>
          <w:jc w:val="center"/>
        </w:trPr>
        <w:tc>
          <w:tcPr>
            <w:tcW w:w="5387" w:type="dxa"/>
            <w:shd w:val="clear" w:color="auto" w:fill="auto"/>
            <w:vAlign w:val="center"/>
            <w:hideMark/>
          </w:tcPr>
          <w:p w14:paraId="08B428E3" w14:textId="77777777" w:rsidR="0040126B" w:rsidRPr="009F5011" w:rsidRDefault="0040126B" w:rsidP="005D7257">
            <w:pPr>
              <w:rPr>
                <w:sz w:val="18"/>
                <w:szCs w:val="18"/>
                <w:lang w:eastAsia="es-ES"/>
              </w:rPr>
            </w:pPr>
            <w:r w:rsidRPr="009F5011">
              <w:rPr>
                <w:bCs/>
                <w:iCs/>
                <w:sz w:val="18"/>
                <w:szCs w:val="18"/>
                <w:lang w:eastAsia="es-ES"/>
              </w:rPr>
              <w:t>Ajustes al capital</w:t>
            </w:r>
          </w:p>
        </w:tc>
        <w:tc>
          <w:tcPr>
            <w:tcW w:w="1448" w:type="dxa"/>
            <w:shd w:val="clear" w:color="auto" w:fill="auto"/>
            <w:vAlign w:val="center"/>
          </w:tcPr>
          <w:p w14:paraId="02914A6F" w14:textId="77777777" w:rsidR="0040126B" w:rsidRPr="009F5011" w:rsidRDefault="0040126B" w:rsidP="000B3D5D">
            <w:pPr>
              <w:ind w:right="162"/>
              <w:jc w:val="right"/>
              <w:rPr>
                <w:sz w:val="18"/>
                <w:szCs w:val="18"/>
                <w:lang w:eastAsia="es-ES"/>
              </w:rPr>
            </w:pPr>
            <w:r w:rsidRPr="009F5011">
              <w:rPr>
                <w:sz w:val="18"/>
                <w:szCs w:val="18"/>
                <w:lang w:eastAsia="es-ES"/>
              </w:rPr>
              <w:t>9.228.349</w:t>
            </w:r>
          </w:p>
        </w:tc>
        <w:tc>
          <w:tcPr>
            <w:tcW w:w="1170" w:type="dxa"/>
            <w:vAlign w:val="center"/>
          </w:tcPr>
          <w:p w14:paraId="1AE1401F" w14:textId="77777777" w:rsidR="0040126B" w:rsidRPr="009F5011" w:rsidRDefault="0040126B" w:rsidP="000B3D5D">
            <w:pPr>
              <w:ind w:right="162"/>
              <w:jc w:val="right"/>
              <w:rPr>
                <w:sz w:val="18"/>
                <w:szCs w:val="18"/>
                <w:lang w:eastAsia="es-ES"/>
              </w:rPr>
            </w:pPr>
            <w:r w:rsidRPr="009F5011">
              <w:rPr>
                <w:sz w:val="18"/>
                <w:szCs w:val="18"/>
                <w:lang w:eastAsia="es-ES"/>
              </w:rPr>
              <w:t>9.228.349</w:t>
            </w:r>
          </w:p>
        </w:tc>
      </w:tr>
      <w:tr w:rsidR="0040126B" w:rsidRPr="009F5011" w14:paraId="78085AA7" w14:textId="77777777" w:rsidTr="000B3D5D">
        <w:trPr>
          <w:trHeight w:val="240"/>
          <w:jc w:val="center"/>
        </w:trPr>
        <w:tc>
          <w:tcPr>
            <w:tcW w:w="5387" w:type="dxa"/>
            <w:shd w:val="clear" w:color="auto" w:fill="auto"/>
            <w:vAlign w:val="center"/>
          </w:tcPr>
          <w:p w14:paraId="2A56B6B3" w14:textId="77777777" w:rsidR="0040126B" w:rsidRPr="009F5011" w:rsidRDefault="0040126B" w:rsidP="005D7257">
            <w:pPr>
              <w:rPr>
                <w:sz w:val="18"/>
                <w:szCs w:val="18"/>
                <w:lang w:eastAsia="es-ES"/>
              </w:rPr>
            </w:pPr>
            <w:r w:rsidRPr="009F5011">
              <w:rPr>
                <w:sz w:val="18"/>
                <w:szCs w:val="18"/>
                <w:lang w:eastAsia="es-ES"/>
              </w:rPr>
              <w:t>Ganancias Reservadas</w:t>
            </w:r>
          </w:p>
        </w:tc>
        <w:tc>
          <w:tcPr>
            <w:tcW w:w="1448" w:type="dxa"/>
            <w:shd w:val="clear" w:color="auto" w:fill="auto"/>
            <w:vAlign w:val="center"/>
          </w:tcPr>
          <w:p w14:paraId="5BABB968" w14:textId="77777777" w:rsidR="0040126B" w:rsidRPr="009F5011" w:rsidRDefault="0040126B" w:rsidP="000B3D5D">
            <w:pPr>
              <w:ind w:right="162"/>
              <w:jc w:val="right"/>
              <w:rPr>
                <w:sz w:val="18"/>
                <w:szCs w:val="18"/>
                <w:lang w:eastAsia="es-ES"/>
              </w:rPr>
            </w:pPr>
            <w:r w:rsidRPr="009F5011">
              <w:rPr>
                <w:sz w:val="18"/>
                <w:szCs w:val="18"/>
                <w:lang w:eastAsia="es-ES"/>
              </w:rPr>
              <w:t>793.667</w:t>
            </w:r>
          </w:p>
        </w:tc>
        <w:tc>
          <w:tcPr>
            <w:tcW w:w="1170" w:type="dxa"/>
            <w:vAlign w:val="center"/>
          </w:tcPr>
          <w:p w14:paraId="65F4B674" w14:textId="77777777" w:rsidR="0040126B" w:rsidRPr="009F5011" w:rsidRDefault="0040126B" w:rsidP="000B3D5D">
            <w:pPr>
              <w:ind w:right="162"/>
              <w:jc w:val="right"/>
              <w:rPr>
                <w:sz w:val="18"/>
                <w:szCs w:val="18"/>
                <w:lang w:eastAsia="es-ES"/>
              </w:rPr>
            </w:pPr>
            <w:r w:rsidRPr="009F5011">
              <w:rPr>
                <w:sz w:val="18"/>
                <w:szCs w:val="18"/>
                <w:lang w:eastAsia="es-ES"/>
              </w:rPr>
              <w:t>880.841</w:t>
            </w:r>
          </w:p>
        </w:tc>
      </w:tr>
      <w:tr w:rsidR="0040126B" w:rsidRPr="009F5011" w14:paraId="6A2A9DB2" w14:textId="77777777" w:rsidTr="000B3D5D">
        <w:trPr>
          <w:trHeight w:val="240"/>
          <w:jc w:val="center"/>
        </w:trPr>
        <w:tc>
          <w:tcPr>
            <w:tcW w:w="5387" w:type="dxa"/>
            <w:shd w:val="clear" w:color="auto" w:fill="auto"/>
            <w:vAlign w:val="center"/>
            <w:hideMark/>
          </w:tcPr>
          <w:p w14:paraId="738AA2B0" w14:textId="77777777" w:rsidR="0040126B" w:rsidRPr="009F5011" w:rsidRDefault="0040126B" w:rsidP="005D7257">
            <w:pPr>
              <w:rPr>
                <w:sz w:val="18"/>
                <w:szCs w:val="18"/>
                <w:lang w:eastAsia="es-ES"/>
              </w:rPr>
            </w:pPr>
            <w:r w:rsidRPr="009F5011">
              <w:rPr>
                <w:bCs/>
                <w:iCs/>
                <w:sz w:val="18"/>
                <w:szCs w:val="18"/>
                <w:lang w:eastAsia="es-ES"/>
              </w:rPr>
              <w:t>Resultados no asignados</w:t>
            </w:r>
          </w:p>
        </w:tc>
        <w:tc>
          <w:tcPr>
            <w:tcW w:w="1448" w:type="dxa"/>
            <w:shd w:val="clear" w:color="auto" w:fill="auto"/>
            <w:vAlign w:val="center"/>
          </w:tcPr>
          <w:p w14:paraId="28903B0A" w14:textId="77777777" w:rsidR="0040126B" w:rsidRPr="009F5011" w:rsidRDefault="0040126B" w:rsidP="000B3D5D">
            <w:pPr>
              <w:ind w:right="162"/>
              <w:jc w:val="right"/>
              <w:rPr>
                <w:sz w:val="18"/>
                <w:szCs w:val="18"/>
                <w:lang w:eastAsia="es-ES"/>
              </w:rPr>
            </w:pPr>
            <w:r w:rsidRPr="009F5011">
              <w:rPr>
                <w:sz w:val="18"/>
                <w:szCs w:val="18"/>
                <w:lang w:eastAsia="es-ES"/>
              </w:rPr>
              <w:t>(8.959.853)</w:t>
            </w:r>
          </w:p>
        </w:tc>
        <w:tc>
          <w:tcPr>
            <w:tcW w:w="1170" w:type="dxa"/>
            <w:vAlign w:val="center"/>
          </w:tcPr>
          <w:p w14:paraId="4035C746" w14:textId="77777777" w:rsidR="0040126B" w:rsidRPr="009F5011" w:rsidRDefault="0040126B" w:rsidP="000B3D5D">
            <w:pPr>
              <w:ind w:right="162"/>
              <w:jc w:val="right"/>
              <w:rPr>
                <w:sz w:val="18"/>
                <w:szCs w:val="18"/>
                <w:lang w:eastAsia="es-ES"/>
              </w:rPr>
            </w:pPr>
            <w:r w:rsidRPr="009F5011">
              <w:rPr>
                <w:sz w:val="18"/>
                <w:szCs w:val="18"/>
                <w:lang w:eastAsia="es-ES"/>
              </w:rPr>
              <w:t>(8.181.671)</w:t>
            </w:r>
          </w:p>
        </w:tc>
      </w:tr>
      <w:tr w:rsidR="0040126B" w:rsidRPr="009F5011" w14:paraId="43393A85" w14:textId="77777777" w:rsidTr="000B3D5D">
        <w:trPr>
          <w:trHeight w:val="170"/>
          <w:jc w:val="center"/>
        </w:trPr>
        <w:tc>
          <w:tcPr>
            <w:tcW w:w="5387" w:type="dxa"/>
            <w:shd w:val="clear" w:color="auto" w:fill="auto"/>
            <w:vAlign w:val="center"/>
          </w:tcPr>
          <w:p w14:paraId="7FF0AAA0" w14:textId="77777777" w:rsidR="0040126B" w:rsidRPr="009F5011" w:rsidRDefault="0040126B" w:rsidP="005D7257">
            <w:pPr>
              <w:rPr>
                <w:sz w:val="18"/>
                <w:szCs w:val="18"/>
                <w:lang w:eastAsia="es-ES"/>
              </w:rPr>
            </w:pPr>
            <w:r w:rsidRPr="009F5011">
              <w:rPr>
                <w:bCs/>
                <w:iCs/>
                <w:sz w:val="18"/>
                <w:szCs w:val="18"/>
                <w:lang w:eastAsia="es-ES"/>
              </w:rPr>
              <w:t>Resultados del período</w:t>
            </w:r>
          </w:p>
        </w:tc>
        <w:tc>
          <w:tcPr>
            <w:tcW w:w="1448" w:type="dxa"/>
            <w:shd w:val="clear" w:color="auto" w:fill="auto"/>
            <w:vAlign w:val="center"/>
          </w:tcPr>
          <w:p w14:paraId="4ECEAAB8" w14:textId="77777777" w:rsidR="0040126B" w:rsidRPr="009F5011" w:rsidRDefault="0040126B" w:rsidP="000B3D5D">
            <w:pPr>
              <w:ind w:right="162"/>
              <w:jc w:val="right"/>
              <w:rPr>
                <w:sz w:val="18"/>
                <w:szCs w:val="18"/>
                <w:lang w:eastAsia="es-ES"/>
              </w:rPr>
            </w:pPr>
            <w:r w:rsidRPr="009F5011">
              <w:rPr>
                <w:sz w:val="18"/>
                <w:szCs w:val="18"/>
                <w:lang w:eastAsia="es-ES"/>
              </w:rPr>
              <w:t>25.812</w:t>
            </w:r>
          </w:p>
        </w:tc>
        <w:tc>
          <w:tcPr>
            <w:tcW w:w="1170" w:type="dxa"/>
            <w:vAlign w:val="center"/>
          </w:tcPr>
          <w:p w14:paraId="69783294" w14:textId="77777777" w:rsidR="0040126B" w:rsidRPr="009F5011" w:rsidRDefault="0040126B" w:rsidP="000B3D5D">
            <w:pPr>
              <w:ind w:right="162"/>
              <w:jc w:val="right"/>
              <w:rPr>
                <w:sz w:val="18"/>
                <w:szCs w:val="18"/>
                <w:lang w:eastAsia="es-ES"/>
              </w:rPr>
            </w:pPr>
            <w:r w:rsidRPr="009F5011">
              <w:rPr>
                <w:sz w:val="18"/>
                <w:szCs w:val="18"/>
                <w:lang w:eastAsia="es-ES"/>
              </w:rPr>
              <w:t>(865.356)</w:t>
            </w:r>
          </w:p>
        </w:tc>
      </w:tr>
      <w:tr w:rsidR="0040126B" w:rsidRPr="009F5011" w14:paraId="229F4827" w14:textId="77777777" w:rsidTr="000B3D5D">
        <w:trPr>
          <w:trHeight w:val="170"/>
          <w:jc w:val="center"/>
        </w:trPr>
        <w:tc>
          <w:tcPr>
            <w:tcW w:w="5387" w:type="dxa"/>
            <w:tcBorders>
              <w:bottom w:val="single" w:sz="4" w:space="0" w:color="auto"/>
            </w:tcBorders>
            <w:shd w:val="clear" w:color="auto" w:fill="auto"/>
            <w:vAlign w:val="center"/>
          </w:tcPr>
          <w:p w14:paraId="0586E998" w14:textId="77777777" w:rsidR="0040126B" w:rsidRPr="009F5011" w:rsidRDefault="0040126B" w:rsidP="005D7257">
            <w:pPr>
              <w:rPr>
                <w:bCs/>
                <w:iCs/>
                <w:sz w:val="18"/>
                <w:szCs w:val="18"/>
                <w:lang w:eastAsia="es-ES"/>
              </w:rPr>
            </w:pPr>
            <w:r w:rsidRPr="009F5011">
              <w:rPr>
                <w:b/>
                <w:bCs/>
                <w:iCs/>
                <w:sz w:val="18"/>
                <w:szCs w:val="18"/>
                <w:lang w:eastAsia="es-ES"/>
              </w:rPr>
              <w:t>Patrimonio Neto atribuible a los propietarios de la controladora</w:t>
            </w:r>
          </w:p>
        </w:tc>
        <w:tc>
          <w:tcPr>
            <w:tcW w:w="1448" w:type="dxa"/>
            <w:tcBorders>
              <w:bottom w:val="single" w:sz="4" w:space="0" w:color="auto"/>
            </w:tcBorders>
            <w:shd w:val="clear" w:color="auto" w:fill="auto"/>
            <w:vAlign w:val="center"/>
          </w:tcPr>
          <w:p w14:paraId="23BC2790" w14:textId="77777777" w:rsidR="0040126B" w:rsidRPr="009F5011" w:rsidRDefault="0040126B" w:rsidP="000B3D5D">
            <w:pPr>
              <w:ind w:right="162"/>
              <w:jc w:val="right"/>
              <w:rPr>
                <w:b/>
                <w:sz w:val="18"/>
                <w:szCs w:val="18"/>
                <w:lang w:eastAsia="es-ES"/>
              </w:rPr>
            </w:pPr>
            <w:r w:rsidRPr="009F5011">
              <w:rPr>
                <w:b/>
                <w:sz w:val="18"/>
                <w:szCs w:val="18"/>
                <w:lang w:eastAsia="es-ES"/>
              </w:rPr>
              <w:t>1.995.538</w:t>
            </w:r>
          </w:p>
        </w:tc>
        <w:tc>
          <w:tcPr>
            <w:tcW w:w="1170" w:type="dxa"/>
            <w:tcBorders>
              <w:bottom w:val="single" w:sz="4" w:space="0" w:color="auto"/>
            </w:tcBorders>
            <w:vAlign w:val="center"/>
          </w:tcPr>
          <w:p w14:paraId="044693C3" w14:textId="77777777" w:rsidR="0040126B" w:rsidRPr="009F5011" w:rsidRDefault="0040126B" w:rsidP="000B3D5D">
            <w:pPr>
              <w:ind w:right="162"/>
              <w:jc w:val="right"/>
              <w:rPr>
                <w:b/>
                <w:sz w:val="18"/>
                <w:szCs w:val="18"/>
                <w:lang w:eastAsia="es-ES"/>
              </w:rPr>
            </w:pPr>
            <w:r w:rsidRPr="009F5011">
              <w:rPr>
                <w:b/>
                <w:sz w:val="18"/>
                <w:szCs w:val="18"/>
                <w:lang w:eastAsia="es-ES"/>
              </w:rPr>
              <w:t>1.969.726</w:t>
            </w:r>
          </w:p>
        </w:tc>
      </w:tr>
      <w:tr w:rsidR="0040126B" w:rsidRPr="009F5011" w14:paraId="4DEF90D9" w14:textId="77777777" w:rsidTr="000B3D5D">
        <w:trPr>
          <w:trHeight w:val="240"/>
          <w:jc w:val="center"/>
        </w:trPr>
        <w:tc>
          <w:tcPr>
            <w:tcW w:w="5387" w:type="dxa"/>
            <w:tcBorders>
              <w:top w:val="single" w:sz="4" w:space="0" w:color="auto"/>
              <w:left w:val="single" w:sz="4" w:space="0" w:color="auto"/>
              <w:bottom w:val="single" w:sz="4" w:space="0" w:color="auto"/>
            </w:tcBorders>
            <w:shd w:val="clear" w:color="auto" w:fill="auto"/>
            <w:vAlign w:val="center"/>
            <w:hideMark/>
          </w:tcPr>
          <w:p w14:paraId="539FCF5E" w14:textId="77777777" w:rsidR="0040126B" w:rsidRPr="009F5011" w:rsidRDefault="0040126B" w:rsidP="005D7257">
            <w:pPr>
              <w:rPr>
                <w:sz w:val="18"/>
                <w:szCs w:val="18"/>
                <w:lang w:eastAsia="es-ES"/>
              </w:rPr>
            </w:pPr>
            <w:r w:rsidRPr="009F5011">
              <w:rPr>
                <w:b/>
                <w:bCs/>
                <w:iCs/>
                <w:sz w:val="18"/>
                <w:szCs w:val="18"/>
                <w:lang w:eastAsia="es-ES"/>
              </w:rPr>
              <w:t>TOTAL PATRIMONIO NETO</w:t>
            </w:r>
          </w:p>
        </w:tc>
        <w:tc>
          <w:tcPr>
            <w:tcW w:w="1448" w:type="dxa"/>
            <w:tcBorders>
              <w:top w:val="single" w:sz="4" w:space="0" w:color="auto"/>
              <w:bottom w:val="single" w:sz="4" w:space="0" w:color="auto"/>
            </w:tcBorders>
            <w:shd w:val="clear" w:color="auto" w:fill="auto"/>
            <w:vAlign w:val="center"/>
          </w:tcPr>
          <w:p w14:paraId="34E322C4" w14:textId="77777777" w:rsidR="0040126B" w:rsidRPr="009F5011" w:rsidRDefault="0040126B" w:rsidP="000B3D5D">
            <w:pPr>
              <w:ind w:right="162"/>
              <w:jc w:val="right"/>
              <w:rPr>
                <w:b/>
                <w:sz w:val="18"/>
                <w:szCs w:val="18"/>
                <w:lang w:eastAsia="es-ES"/>
              </w:rPr>
            </w:pPr>
            <w:r w:rsidRPr="009F5011">
              <w:rPr>
                <w:b/>
                <w:sz w:val="18"/>
                <w:szCs w:val="18"/>
                <w:lang w:eastAsia="es-ES"/>
              </w:rPr>
              <w:t>1.995.538</w:t>
            </w:r>
          </w:p>
        </w:tc>
        <w:tc>
          <w:tcPr>
            <w:tcW w:w="1170" w:type="dxa"/>
            <w:tcBorders>
              <w:top w:val="single" w:sz="4" w:space="0" w:color="auto"/>
              <w:bottom w:val="single" w:sz="4" w:space="0" w:color="auto"/>
              <w:right w:val="single" w:sz="4" w:space="0" w:color="auto"/>
            </w:tcBorders>
            <w:vAlign w:val="center"/>
          </w:tcPr>
          <w:p w14:paraId="08B975F9" w14:textId="77777777" w:rsidR="0040126B" w:rsidRPr="009F5011" w:rsidRDefault="0040126B" w:rsidP="000B3D5D">
            <w:pPr>
              <w:ind w:right="162"/>
              <w:jc w:val="right"/>
              <w:rPr>
                <w:b/>
                <w:sz w:val="18"/>
                <w:szCs w:val="18"/>
                <w:lang w:eastAsia="es-ES"/>
              </w:rPr>
            </w:pPr>
            <w:r w:rsidRPr="009F5011">
              <w:rPr>
                <w:b/>
                <w:sz w:val="18"/>
                <w:szCs w:val="18"/>
                <w:lang w:eastAsia="es-ES"/>
              </w:rPr>
              <w:t>1.969.726</w:t>
            </w:r>
          </w:p>
        </w:tc>
      </w:tr>
      <w:tr w:rsidR="0040126B" w:rsidRPr="009F5011" w14:paraId="3AA1C27D" w14:textId="77777777" w:rsidTr="000B3D5D">
        <w:trPr>
          <w:trHeight w:val="170"/>
          <w:jc w:val="center"/>
        </w:trPr>
        <w:tc>
          <w:tcPr>
            <w:tcW w:w="5387" w:type="dxa"/>
            <w:tcBorders>
              <w:top w:val="single" w:sz="4" w:space="0" w:color="auto"/>
            </w:tcBorders>
            <w:shd w:val="clear" w:color="auto" w:fill="auto"/>
            <w:vAlign w:val="center"/>
          </w:tcPr>
          <w:p w14:paraId="7A94A1EE" w14:textId="77777777" w:rsidR="0040126B" w:rsidRPr="009F5011" w:rsidRDefault="0040126B" w:rsidP="005D7257">
            <w:pPr>
              <w:rPr>
                <w:bCs/>
                <w:iCs/>
                <w:sz w:val="18"/>
                <w:szCs w:val="18"/>
                <w:lang w:eastAsia="es-ES"/>
              </w:rPr>
            </w:pPr>
          </w:p>
        </w:tc>
        <w:tc>
          <w:tcPr>
            <w:tcW w:w="1448" w:type="dxa"/>
            <w:tcBorders>
              <w:top w:val="single" w:sz="4" w:space="0" w:color="auto"/>
            </w:tcBorders>
            <w:shd w:val="clear" w:color="auto" w:fill="auto"/>
            <w:vAlign w:val="center"/>
          </w:tcPr>
          <w:p w14:paraId="33152425" w14:textId="77777777" w:rsidR="0040126B" w:rsidRPr="009F5011" w:rsidRDefault="0040126B" w:rsidP="000B3D5D">
            <w:pPr>
              <w:ind w:right="177"/>
              <w:jc w:val="right"/>
              <w:rPr>
                <w:b/>
                <w:sz w:val="18"/>
                <w:szCs w:val="18"/>
                <w:lang w:eastAsia="es-ES"/>
              </w:rPr>
            </w:pPr>
          </w:p>
        </w:tc>
        <w:tc>
          <w:tcPr>
            <w:tcW w:w="1170" w:type="dxa"/>
            <w:tcBorders>
              <w:top w:val="single" w:sz="4" w:space="0" w:color="auto"/>
            </w:tcBorders>
            <w:vAlign w:val="center"/>
          </w:tcPr>
          <w:p w14:paraId="4D185C82" w14:textId="77777777" w:rsidR="0040126B" w:rsidRPr="009F5011" w:rsidRDefault="0040126B" w:rsidP="000B3D5D">
            <w:pPr>
              <w:ind w:right="177"/>
              <w:jc w:val="right"/>
              <w:rPr>
                <w:b/>
                <w:sz w:val="18"/>
                <w:szCs w:val="18"/>
                <w:lang w:eastAsia="es-ES"/>
              </w:rPr>
            </w:pPr>
          </w:p>
        </w:tc>
      </w:tr>
      <w:tr w:rsidR="0040126B" w:rsidRPr="009F5011" w14:paraId="53A0C096" w14:textId="77777777" w:rsidTr="000B3D5D">
        <w:trPr>
          <w:trHeight w:val="240"/>
          <w:jc w:val="center"/>
        </w:trPr>
        <w:tc>
          <w:tcPr>
            <w:tcW w:w="5387" w:type="dxa"/>
            <w:shd w:val="clear" w:color="auto" w:fill="auto"/>
            <w:vAlign w:val="center"/>
          </w:tcPr>
          <w:p w14:paraId="6AAF1863" w14:textId="77777777" w:rsidR="0040126B" w:rsidRPr="009F5011" w:rsidRDefault="0040126B" w:rsidP="005D7257">
            <w:pPr>
              <w:rPr>
                <w:sz w:val="18"/>
                <w:szCs w:val="18"/>
                <w:lang w:eastAsia="es-ES"/>
              </w:rPr>
            </w:pPr>
          </w:p>
        </w:tc>
        <w:tc>
          <w:tcPr>
            <w:tcW w:w="1448" w:type="dxa"/>
            <w:shd w:val="clear" w:color="auto" w:fill="auto"/>
            <w:vAlign w:val="center"/>
          </w:tcPr>
          <w:p w14:paraId="5A478C25" w14:textId="77777777" w:rsidR="0040126B" w:rsidRPr="009F5011" w:rsidRDefault="0040126B" w:rsidP="000B3D5D">
            <w:pPr>
              <w:ind w:right="177"/>
              <w:jc w:val="right"/>
              <w:rPr>
                <w:b/>
                <w:sz w:val="18"/>
                <w:szCs w:val="18"/>
                <w:lang w:eastAsia="es-ES"/>
              </w:rPr>
            </w:pPr>
          </w:p>
        </w:tc>
        <w:tc>
          <w:tcPr>
            <w:tcW w:w="1170" w:type="dxa"/>
            <w:vAlign w:val="center"/>
          </w:tcPr>
          <w:p w14:paraId="05D83CCA" w14:textId="77777777" w:rsidR="0040126B" w:rsidRPr="009F5011" w:rsidRDefault="0040126B" w:rsidP="000B3D5D">
            <w:pPr>
              <w:ind w:right="177"/>
              <w:jc w:val="right"/>
              <w:rPr>
                <w:b/>
                <w:sz w:val="18"/>
                <w:szCs w:val="18"/>
                <w:lang w:eastAsia="es-ES"/>
              </w:rPr>
            </w:pPr>
          </w:p>
        </w:tc>
      </w:tr>
    </w:tbl>
    <w:p w14:paraId="67731856" w14:textId="77777777" w:rsidR="0040126B" w:rsidRPr="009F5011" w:rsidRDefault="0040126B" w:rsidP="009C6A06">
      <w:pPr>
        <w:jc w:val="both"/>
        <w:rPr>
          <w:sz w:val="20"/>
          <w:szCs w:val="20"/>
          <w:lang w:eastAsia="es-ES"/>
        </w:rPr>
      </w:pPr>
      <w:r w:rsidRPr="009F5011">
        <w:rPr>
          <w:sz w:val="20"/>
          <w:szCs w:val="20"/>
          <w:lang w:eastAsia="es-ES"/>
        </w:rPr>
        <w:t>3. Estado de Cambios en el Patrimonio:</w:t>
      </w:r>
    </w:p>
    <w:p w14:paraId="45799646" w14:textId="77777777" w:rsidR="0040126B" w:rsidRPr="009F5011" w:rsidRDefault="0040126B" w:rsidP="005D7257">
      <w:pPr>
        <w:rPr>
          <w:sz w:val="20"/>
          <w:szCs w:val="20"/>
          <w:lang w:eastAsia="es-ES"/>
        </w:rPr>
      </w:pPr>
    </w:p>
    <w:tbl>
      <w:tblPr>
        <w:tblW w:w="4995" w:type="pct"/>
        <w:tblInd w:w="5" w:type="dxa"/>
        <w:tblCellMar>
          <w:left w:w="0" w:type="dxa"/>
        </w:tblCellMar>
        <w:tblLook w:val="04A0" w:firstRow="1" w:lastRow="0" w:firstColumn="1" w:lastColumn="0" w:noHBand="0" w:noVBand="1"/>
      </w:tblPr>
      <w:tblGrid>
        <w:gridCol w:w="5099"/>
        <w:gridCol w:w="1699"/>
        <w:gridCol w:w="1698"/>
      </w:tblGrid>
      <w:tr w:rsidR="0040126B" w:rsidRPr="009F5011" w14:paraId="540D084E" w14:textId="77777777" w:rsidTr="000B3D5D">
        <w:trPr>
          <w:cantSplit/>
        </w:trPr>
        <w:tc>
          <w:tcPr>
            <w:tcW w:w="3001" w:type="pct"/>
            <w:tcBorders>
              <w:top w:val="nil"/>
              <w:left w:val="nil"/>
              <w:bottom w:val="single" w:sz="2" w:space="0" w:color="000000"/>
              <w:right w:val="nil"/>
            </w:tcBorders>
            <w:shd w:val="clear" w:color="auto" w:fill="FFFFFF"/>
            <w:tcMar>
              <w:top w:w="15" w:type="dxa"/>
              <w:left w:w="0" w:type="dxa"/>
              <w:bottom w:w="0" w:type="dxa"/>
              <w:right w:w="15" w:type="dxa"/>
            </w:tcMar>
            <w:vAlign w:val="bottom"/>
            <w:hideMark/>
          </w:tcPr>
          <w:p w14:paraId="6486DF02" w14:textId="77777777" w:rsidR="0040126B" w:rsidRPr="009F5011" w:rsidRDefault="0040126B" w:rsidP="005D7257">
            <w:pPr>
              <w:keepNext/>
              <w:rPr>
                <w:rFonts w:eastAsia="Calibri"/>
                <w:b/>
                <w:sz w:val="18"/>
                <w:szCs w:val="20"/>
                <w:lang w:eastAsia="es-ES"/>
              </w:rPr>
            </w:pPr>
            <w:r w:rsidRPr="009F5011">
              <w:rPr>
                <w:rFonts w:eastAsia="Calibri"/>
                <w:b/>
                <w:sz w:val="18"/>
                <w:szCs w:val="20"/>
                <w:lang w:eastAsia="es-ES"/>
              </w:rPr>
              <w:t>Estado de cambios en el patrimonio</w:t>
            </w:r>
          </w:p>
        </w:tc>
        <w:tc>
          <w:tcPr>
            <w:tcW w:w="1000" w:type="pct"/>
            <w:tcBorders>
              <w:top w:val="nil"/>
              <w:left w:val="nil"/>
              <w:bottom w:val="single" w:sz="2" w:space="0" w:color="000000"/>
              <w:right w:val="nil"/>
            </w:tcBorders>
            <w:shd w:val="clear" w:color="auto" w:fill="FFFFFF"/>
            <w:tcMar>
              <w:top w:w="15" w:type="dxa"/>
              <w:left w:w="0" w:type="dxa"/>
              <w:bottom w:w="0" w:type="dxa"/>
              <w:right w:w="15" w:type="dxa"/>
            </w:tcMar>
            <w:vAlign w:val="bottom"/>
            <w:hideMark/>
          </w:tcPr>
          <w:p w14:paraId="252638EE" w14:textId="77777777" w:rsidR="0040126B" w:rsidRPr="009F5011" w:rsidRDefault="0040126B" w:rsidP="005D7257">
            <w:pPr>
              <w:rPr>
                <w:rFonts w:eastAsia="Calibri"/>
                <w:b/>
                <w:sz w:val="18"/>
                <w:szCs w:val="20"/>
                <w:lang w:eastAsia="es-ES"/>
              </w:rPr>
            </w:pPr>
            <w:r w:rsidRPr="009F5011">
              <w:rPr>
                <w:rFonts w:eastAsia="Calibri"/>
                <w:b/>
                <w:sz w:val="18"/>
                <w:szCs w:val="20"/>
                <w:lang w:eastAsia="es-ES"/>
              </w:rPr>
              <w:t xml:space="preserve"> </w:t>
            </w:r>
          </w:p>
        </w:tc>
        <w:tc>
          <w:tcPr>
            <w:tcW w:w="999" w:type="pct"/>
            <w:tcBorders>
              <w:top w:val="nil"/>
              <w:left w:val="nil"/>
              <w:bottom w:val="single" w:sz="2" w:space="0" w:color="000000"/>
              <w:right w:val="nil"/>
            </w:tcBorders>
            <w:shd w:val="clear" w:color="auto" w:fill="FFFFFF"/>
            <w:tcMar>
              <w:top w:w="15" w:type="dxa"/>
              <w:left w:w="0" w:type="dxa"/>
              <w:bottom w:w="0" w:type="dxa"/>
              <w:right w:w="15" w:type="dxa"/>
            </w:tcMar>
            <w:vAlign w:val="bottom"/>
            <w:hideMark/>
          </w:tcPr>
          <w:p w14:paraId="4662B6D6" w14:textId="77777777" w:rsidR="0040126B" w:rsidRPr="009F5011" w:rsidRDefault="0040126B" w:rsidP="005D7257">
            <w:pPr>
              <w:rPr>
                <w:rFonts w:eastAsia="Calibri"/>
                <w:b/>
                <w:sz w:val="18"/>
                <w:szCs w:val="20"/>
                <w:lang w:eastAsia="es-ES"/>
              </w:rPr>
            </w:pPr>
            <w:r w:rsidRPr="009F5011">
              <w:rPr>
                <w:rFonts w:eastAsia="Calibri"/>
                <w:b/>
                <w:sz w:val="18"/>
                <w:szCs w:val="20"/>
                <w:lang w:eastAsia="es-ES"/>
              </w:rPr>
              <w:t xml:space="preserve"> </w:t>
            </w:r>
          </w:p>
        </w:tc>
      </w:tr>
      <w:tr w:rsidR="0040126B" w:rsidRPr="009F5011" w14:paraId="0245C713" w14:textId="77777777" w:rsidTr="000B3D5D">
        <w:trPr>
          <w:cantSplit/>
        </w:trPr>
        <w:tc>
          <w:tcPr>
            <w:tcW w:w="3001" w:type="pct"/>
            <w:tcBorders>
              <w:top w:val="single" w:sz="2" w:space="0" w:color="000000"/>
              <w:left w:val="nil"/>
              <w:right w:val="nil"/>
            </w:tcBorders>
            <w:shd w:val="clear" w:color="auto" w:fill="FFFFFF"/>
            <w:tcMar>
              <w:top w:w="15" w:type="dxa"/>
              <w:left w:w="0" w:type="dxa"/>
              <w:bottom w:w="0" w:type="dxa"/>
              <w:right w:w="15" w:type="dxa"/>
            </w:tcMar>
            <w:hideMark/>
          </w:tcPr>
          <w:p w14:paraId="13048D01" w14:textId="77777777" w:rsidR="0040126B" w:rsidRPr="009F5011" w:rsidRDefault="0040126B" w:rsidP="005D7257">
            <w:pPr>
              <w:keepNext/>
              <w:rPr>
                <w:rFonts w:eastAsia="Calibri"/>
                <w:i/>
                <w:sz w:val="16"/>
                <w:szCs w:val="20"/>
                <w:lang w:eastAsia="es-ES"/>
              </w:rPr>
            </w:pPr>
            <w:r w:rsidRPr="009F5011">
              <w:rPr>
                <w:rFonts w:eastAsia="Calibri"/>
                <w:i/>
                <w:sz w:val="16"/>
                <w:szCs w:val="20"/>
                <w:lang w:eastAsia="es-ES"/>
              </w:rPr>
              <w:t>En miles de Pesos</w:t>
            </w:r>
          </w:p>
        </w:tc>
        <w:tc>
          <w:tcPr>
            <w:tcW w:w="1000" w:type="pct"/>
            <w:tcBorders>
              <w:top w:val="single" w:sz="2" w:space="0" w:color="000000"/>
              <w:left w:val="nil"/>
              <w:right w:val="nil"/>
            </w:tcBorders>
            <w:shd w:val="clear" w:color="auto" w:fill="FFFFFF"/>
            <w:tcMar>
              <w:top w:w="15" w:type="dxa"/>
              <w:left w:w="0" w:type="dxa"/>
              <w:bottom w:w="0" w:type="dxa"/>
              <w:right w:w="15" w:type="dxa"/>
            </w:tcMar>
            <w:vAlign w:val="center"/>
          </w:tcPr>
          <w:p w14:paraId="30A20BB9" w14:textId="77777777" w:rsidR="0040126B" w:rsidRPr="009F5011" w:rsidRDefault="0040126B" w:rsidP="000B3D5D">
            <w:pPr>
              <w:jc w:val="right"/>
              <w:rPr>
                <w:rFonts w:eastAsia="Calibri"/>
                <w:b/>
                <w:sz w:val="18"/>
                <w:szCs w:val="18"/>
                <w:lang w:eastAsia="es-ES"/>
              </w:rPr>
            </w:pPr>
          </w:p>
        </w:tc>
        <w:tc>
          <w:tcPr>
            <w:tcW w:w="999" w:type="pct"/>
            <w:tcBorders>
              <w:top w:val="single" w:sz="2" w:space="0" w:color="000000"/>
              <w:left w:val="nil"/>
              <w:right w:val="nil"/>
            </w:tcBorders>
            <w:shd w:val="clear" w:color="auto" w:fill="FFFFFF"/>
            <w:tcMar>
              <w:top w:w="15" w:type="dxa"/>
              <w:left w:w="0" w:type="dxa"/>
              <w:bottom w:w="0" w:type="dxa"/>
              <w:right w:w="15" w:type="dxa"/>
            </w:tcMar>
            <w:vAlign w:val="bottom"/>
          </w:tcPr>
          <w:p w14:paraId="53A88010" w14:textId="77777777" w:rsidR="0040126B" w:rsidRPr="009F5011" w:rsidRDefault="0040126B" w:rsidP="000B3D5D">
            <w:pPr>
              <w:jc w:val="right"/>
              <w:rPr>
                <w:rFonts w:eastAsia="Calibri"/>
                <w:b/>
                <w:sz w:val="18"/>
                <w:szCs w:val="18"/>
                <w:lang w:eastAsia="es-ES"/>
              </w:rPr>
            </w:pPr>
          </w:p>
        </w:tc>
      </w:tr>
      <w:tr w:rsidR="0040126B" w:rsidRPr="009F5011" w14:paraId="0F67B8DF" w14:textId="77777777" w:rsidTr="000B3D5D">
        <w:trPr>
          <w:cantSplit/>
        </w:trPr>
        <w:tc>
          <w:tcPr>
            <w:tcW w:w="3001" w:type="pct"/>
            <w:tcBorders>
              <w:top w:val="nil"/>
              <w:left w:val="nil"/>
              <w:bottom w:val="single" w:sz="4" w:space="0" w:color="auto"/>
              <w:right w:val="nil"/>
            </w:tcBorders>
            <w:shd w:val="clear" w:color="auto" w:fill="FFFFFF"/>
            <w:tcMar>
              <w:top w:w="15" w:type="dxa"/>
              <w:left w:w="0" w:type="dxa"/>
              <w:bottom w:w="0" w:type="dxa"/>
              <w:right w:w="15" w:type="dxa"/>
            </w:tcMar>
            <w:vAlign w:val="bottom"/>
            <w:hideMark/>
          </w:tcPr>
          <w:p w14:paraId="49F2CE89" w14:textId="77777777" w:rsidR="0040126B" w:rsidRPr="009F5011" w:rsidRDefault="0040126B" w:rsidP="005D7257">
            <w:pPr>
              <w:keepNext/>
              <w:rPr>
                <w:rFonts w:eastAsia="Calibri"/>
                <w:sz w:val="20"/>
                <w:szCs w:val="20"/>
                <w:lang w:eastAsia="es-ES"/>
              </w:rPr>
            </w:pPr>
            <w:r w:rsidRPr="009F5011">
              <w:rPr>
                <w:rFonts w:eastAsia="Calibri"/>
                <w:sz w:val="20"/>
                <w:szCs w:val="20"/>
                <w:lang w:eastAsia="es-ES"/>
              </w:rPr>
              <w:t xml:space="preserve"> </w:t>
            </w:r>
          </w:p>
        </w:tc>
        <w:tc>
          <w:tcPr>
            <w:tcW w:w="1000" w:type="pct"/>
            <w:tcBorders>
              <w:bottom w:val="single" w:sz="4" w:space="0" w:color="auto"/>
            </w:tcBorders>
            <w:shd w:val="clear" w:color="auto" w:fill="auto"/>
            <w:tcMar>
              <w:top w:w="15" w:type="dxa"/>
              <w:left w:w="0" w:type="dxa"/>
              <w:bottom w:w="0" w:type="dxa"/>
              <w:right w:w="15" w:type="dxa"/>
            </w:tcMar>
            <w:vAlign w:val="center"/>
          </w:tcPr>
          <w:p w14:paraId="02EA452D" w14:textId="77777777" w:rsidR="0040126B" w:rsidRPr="009F5011" w:rsidRDefault="0040126B" w:rsidP="000B3D5D">
            <w:pPr>
              <w:jc w:val="right"/>
              <w:rPr>
                <w:rFonts w:eastAsia="Calibri"/>
                <w:b/>
                <w:sz w:val="18"/>
                <w:szCs w:val="18"/>
                <w:lang w:eastAsia="es-ES"/>
              </w:rPr>
            </w:pPr>
            <w:r w:rsidRPr="009F5011">
              <w:rPr>
                <w:rFonts w:eastAsia="Calibri"/>
                <w:b/>
                <w:bCs/>
                <w:iCs/>
                <w:sz w:val="18"/>
                <w:szCs w:val="18"/>
                <w:lang w:eastAsia="es-ES"/>
              </w:rPr>
              <w:t>30/09/2020</w:t>
            </w:r>
          </w:p>
        </w:tc>
        <w:tc>
          <w:tcPr>
            <w:tcW w:w="999" w:type="pct"/>
            <w:tcBorders>
              <w:bottom w:val="single" w:sz="4" w:space="0" w:color="auto"/>
            </w:tcBorders>
            <w:shd w:val="clear" w:color="auto" w:fill="auto"/>
            <w:tcMar>
              <w:top w:w="15" w:type="dxa"/>
              <w:left w:w="0" w:type="dxa"/>
              <w:bottom w:w="0" w:type="dxa"/>
              <w:right w:w="15" w:type="dxa"/>
            </w:tcMar>
            <w:vAlign w:val="center"/>
          </w:tcPr>
          <w:p w14:paraId="706C8CF0" w14:textId="77777777" w:rsidR="0040126B" w:rsidRPr="009F5011" w:rsidRDefault="0040126B" w:rsidP="000B3D5D">
            <w:pPr>
              <w:jc w:val="right"/>
              <w:rPr>
                <w:rFonts w:eastAsia="Calibri"/>
                <w:b/>
                <w:sz w:val="18"/>
                <w:szCs w:val="18"/>
                <w:lang w:eastAsia="es-ES"/>
              </w:rPr>
            </w:pPr>
            <w:r w:rsidRPr="009F5011">
              <w:rPr>
                <w:rFonts w:eastAsia="Calibri"/>
                <w:b/>
                <w:bCs/>
                <w:iCs/>
                <w:sz w:val="18"/>
                <w:szCs w:val="18"/>
                <w:lang w:eastAsia="es-ES"/>
              </w:rPr>
              <w:t>31/12/2019</w:t>
            </w:r>
          </w:p>
        </w:tc>
      </w:tr>
      <w:tr w:rsidR="0040126B" w:rsidRPr="009F5011" w14:paraId="42BF7CF7" w14:textId="77777777" w:rsidTr="000B3D5D">
        <w:trPr>
          <w:cantSplit/>
        </w:trPr>
        <w:tc>
          <w:tcPr>
            <w:tcW w:w="3001" w:type="pct"/>
            <w:tcBorders>
              <w:top w:val="single" w:sz="4" w:space="0" w:color="auto"/>
            </w:tcBorders>
            <w:shd w:val="clear" w:color="auto" w:fill="auto"/>
            <w:tcMar>
              <w:top w:w="15" w:type="dxa"/>
              <w:left w:w="0" w:type="dxa"/>
              <w:bottom w:w="0" w:type="dxa"/>
              <w:right w:w="15" w:type="dxa"/>
            </w:tcMar>
            <w:vAlign w:val="center"/>
            <w:hideMark/>
          </w:tcPr>
          <w:p w14:paraId="192BF9C9" w14:textId="77777777" w:rsidR="0040126B" w:rsidRPr="009F5011" w:rsidRDefault="0040126B" w:rsidP="005D7257">
            <w:pPr>
              <w:keepNext/>
              <w:rPr>
                <w:rFonts w:eastAsia="Calibri"/>
                <w:sz w:val="18"/>
                <w:szCs w:val="20"/>
                <w:lang w:eastAsia="es-ES"/>
              </w:rPr>
            </w:pPr>
            <w:r w:rsidRPr="009F5011">
              <w:rPr>
                <w:rFonts w:eastAsia="Calibri"/>
                <w:bCs/>
                <w:sz w:val="18"/>
                <w:szCs w:val="18"/>
                <w:lang w:eastAsia="es-ES"/>
              </w:rPr>
              <w:t>Capital Social</w:t>
            </w:r>
          </w:p>
        </w:tc>
        <w:tc>
          <w:tcPr>
            <w:tcW w:w="1000" w:type="pct"/>
            <w:tcBorders>
              <w:top w:val="single" w:sz="4" w:space="0" w:color="auto"/>
            </w:tcBorders>
            <w:shd w:val="clear" w:color="auto" w:fill="auto"/>
            <w:tcMar>
              <w:top w:w="15" w:type="dxa"/>
              <w:left w:w="0" w:type="dxa"/>
              <w:bottom w:w="0" w:type="dxa"/>
              <w:right w:w="15" w:type="dxa"/>
            </w:tcMar>
            <w:vAlign w:val="center"/>
          </w:tcPr>
          <w:p w14:paraId="471A6564"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907.563</w:t>
            </w:r>
          </w:p>
        </w:tc>
        <w:tc>
          <w:tcPr>
            <w:tcW w:w="999" w:type="pct"/>
            <w:tcBorders>
              <w:top w:val="single" w:sz="4" w:space="0" w:color="auto"/>
            </w:tcBorders>
            <w:shd w:val="clear" w:color="auto" w:fill="auto"/>
            <w:tcMar>
              <w:top w:w="15" w:type="dxa"/>
              <w:left w:w="0" w:type="dxa"/>
              <w:bottom w:w="0" w:type="dxa"/>
              <w:right w:w="15" w:type="dxa"/>
            </w:tcMar>
            <w:vAlign w:val="center"/>
          </w:tcPr>
          <w:p w14:paraId="5AB09135"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907.563</w:t>
            </w:r>
          </w:p>
        </w:tc>
      </w:tr>
      <w:tr w:rsidR="0040126B" w:rsidRPr="009F5011" w14:paraId="25CDB147" w14:textId="77777777" w:rsidTr="000B3D5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cantSplit/>
        </w:trPr>
        <w:tc>
          <w:tcPr>
            <w:tcW w:w="3001" w:type="pct"/>
            <w:tcBorders>
              <w:top w:val="nil"/>
              <w:left w:val="nil"/>
              <w:bottom w:val="nil"/>
              <w:right w:val="nil"/>
            </w:tcBorders>
            <w:shd w:val="clear" w:color="auto" w:fill="auto"/>
            <w:tcMar>
              <w:top w:w="15" w:type="dxa"/>
              <w:left w:w="0" w:type="dxa"/>
              <w:bottom w:w="0" w:type="dxa"/>
              <w:right w:w="15" w:type="dxa"/>
            </w:tcMar>
            <w:vAlign w:val="center"/>
            <w:hideMark/>
          </w:tcPr>
          <w:p w14:paraId="4729D9FC" w14:textId="77777777" w:rsidR="0040126B" w:rsidRPr="009F5011" w:rsidRDefault="0040126B" w:rsidP="005D7257">
            <w:pPr>
              <w:keepNext/>
              <w:rPr>
                <w:rFonts w:eastAsia="Calibri"/>
                <w:sz w:val="18"/>
                <w:szCs w:val="20"/>
                <w:lang w:eastAsia="es-ES"/>
              </w:rPr>
            </w:pPr>
            <w:r w:rsidRPr="009F5011">
              <w:rPr>
                <w:rFonts w:eastAsia="Calibri"/>
                <w:bCs/>
                <w:iCs/>
                <w:sz w:val="18"/>
                <w:szCs w:val="18"/>
                <w:lang w:eastAsia="es-ES"/>
              </w:rPr>
              <w:t>Ajustes al capital</w:t>
            </w:r>
          </w:p>
        </w:tc>
        <w:tc>
          <w:tcPr>
            <w:tcW w:w="1000" w:type="pct"/>
            <w:tcBorders>
              <w:top w:val="nil"/>
              <w:left w:val="nil"/>
              <w:bottom w:val="nil"/>
              <w:right w:val="nil"/>
            </w:tcBorders>
            <w:shd w:val="clear" w:color="auto" w:fill="auto"/>
            <w:tcMar>
              <w:top w:w="15" w:type="dxa"/>
              <w:left w:w="0" w:type="dxa"/>
              <w:bottom w:w="0" w:type="dxa"/>
              <w:right w:w="15" w:type="dxa"/>
            </w:tcMar>
            <w:vAlign w:val="center"/>
          </w:tcPr>
          <w:p w14:paraId="2B9C729D"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9.228.349</w:t>
            </w:r>
          </w:p>
        </w:tc>
        <w:tc>
          <w:tcPr>
            <w:tcW w:w="999" w:type="pct"/>
            <w:tcBorders>
              <w:top w:val="nil"/>
              <w:left w:val="nil"/>
              <w:bottom w:val="nil"/>
              <w:right w:val="nil"/>
            </w:tcBorders>
            <w:shd w:val="clear" w:color="auto" w:fill="auto"/>
            <w:tcMar>
              <w:top w:w="15" w:type="dxa"/>
              <w:left w:w="0" w:type="dxa"/>
              <w:bottom w:w="0" w:type="dxa"/>
              <w:right w:w="15" w:type="dxa"/>
            </w:tcMar>
            <w:vAlign w:val="center"/>
          </w:tcPr>
          <w:p w14:paraId="2BE5B140"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9.228.349</w:t>
            </w:r>
          </w:p>
        </w:tc>
      </w:tr>
      <w:tr w:rsidR="0040126B" w:rsidRPr="009F5011" w14:paraId="4DB7E460" w14:textId="77777777" w:rsidTr="000B3D5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cantSplit/>
        </w:trPr>
        <w:tc>
          <w:tcPr>
            <w:tcW w:w="3001" w:type="pct"/>
            <w:tcBorders>
              <w:top w:val="nil"/>
              <w:left w:val="nil"/>
              <w:bottom w:val="nil"/>
              <w:right w:val="nil"/>
            </w:tcBorders>
            <w:shd w:val="clear" w:color="auto" w:fill="auto"/>
            <w:tcMar>
              <w:top w:w="15" w:type="dxa"/>
              <w:left w:w="0" w:type="dxa"/>
              <w:bottom w:w="0" w:type="dxa"/>
              <w:right w:w="15" w:type="dxa"/>
            </w:tcMar>
            <w:vAlign w:val="center"/>
            <w:hideMark/>
          </w:tcPr>
          <w:p w14:paraId="5F16C024" w14:textId="77777777" w:rsidR="0040126B" w:rsidRPr="009F5011" w:rsidRDefault="0040126B" w:rsidP="005D7257">
            <w:pPr>
              <w:keepNext/>
              <w:rPr>
                <w:rFonts w:eastAsia="Calibri"/>
                <w:sz w:val="18"/>
                <w:szCs w:val="20"/>
                <w:lang w:eastAsia="es-ES"/>
              </w:rPr>
            </w:pPr>
            <w:r w:rsidRPr="009F5011">
              <w:rPr>
                <w:rFonts w:eastAsia="Calibri"/>
                <w:sz w:val="18"/>
                <w:szCs w:val="18"/>
                <w:lang w:eastAsia="es-ES"/>
              </w:rPr>
              <w:t>Ganancias Reservadas</w:t>
            </w:r>
          </w:p>
        </w:tc>
        <w:tc>
          <w:tcPr>
            <w:tcW w:w="1000" w:type="pct"/>
            <w:tcBorders>
              <w:top w:val="nil"/>
              <w:left w:val="nil"/>
              <w:bottom w:val="nil"/>
              <w:right w:val="nil"/>
            </w:tcBorders>
            <w:shd w:val="clear" w:color="auto" w:fill="auto"/>
            <w:tcMar>
              <w:top w:w="15" w:type="dxa"/>
              <w:left w:w="0" w:type="dxa"/>
              <w:bottom w:w="0" w:type="dxa"/>
              <w:right w:w="15" w:type="dxa"/>
            </w:tcMar>
            <w:vAlign w:val="center"/>
          </w:tcPr>
          <w:p w14:paraId="06D60CA2"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793.667</w:t>
            </w:r>
          </w:p>
        </w:tc>
        <w:tc>
          <w:tcPr>
            <w:tcW w:w="999" w:type="pct"/>
            <w:tcBorders>
              <w:top w:val="nil"/>
              <w:left w:val="nil"/>
              <w:bottom w:val="nil"/>
              <w:right w:val="nil"/>
            </w:tcBorders>
            <w:shd w:val="clear" w:color="auto" w:fill="auto"/>
            <w:tcMar>
              <w:top w:w="15" w:type="dxa"/>
              <w:left w:w="0" w:type="dxa"/>
              <w:bottom w:w="0" w:type="dxa"/>
              <w:right w:w="15" w:type="dxa"/>
            </w:tcMar>
            <w:vAlign w:val="center"/>
          </w:tcPr>
          <w:p w14:paraId="5CAF5760"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880.841</w:t>
            </w:r>
          </w:p>
        </w:tc>
      </w:tr>
      <w:tr w:rsidR="0040126B" w:rsidRPr="009F5011" w14:paraId="65C43975" w14:textId="77777777" w:rsidTr="000B3D5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cantSplit/>
        </w:trPr>
        <w:tc>
          <w:tcPr>
            <w:tcW w:w="3001" w:type="pct"/>
            <w:tcBorders>
              <w:top w:val="nil"/>
              <w:left w:val="nil"/>
              <w:bottom w:val="nil"/>
              <w:right w:val="nil"/>
            </w:tcBorders>
            <w:shd w:val="clear" w:color="auto" w:fill="auto"/>
            <w:tcMar>
              <w:top w:w="15" w:type="dxa"/>
              <w:left w:w="0" w:type="dxa"/>
              <w:bottom w:w="0" w:type="dxa"/>
              <w:right w:w="15" w:type="dxa"/>
            </w:tcMar>
            <w:vAlign w:val="center"/>
            <w:hideMark/>
          </w:tcPr>
          <w:p w14:paraId="22C1234C" w14:textId="77777777" w:rsidR="0040126B" w:rsidRPr="009F5011" w:rsidRDefault="0040126B" w:rsidP="005D7257">
            <w:pPr>
              <w:keepNext/>
              <w:rPr>
                <w:rFonts w:eastAsia="Calibri"/>
                <w:sz w:val="18"/>
                <w:szCs w:val="20"/>
                <w:lang w:eastAsia="es-ES"/>
              </w:rPr>
            </w:pPr>
            <w:r w:rsidRPr="009F5011">
              <w:rPr>
                <w:rFonts w:eastAsia="Calibri"/>
                <w:bCs/>
                <w:iCs/>
                <w:sz w:val="18"/>
                <w:szCs w:val="18"/>
                <w:lang w:eastAsia="es-ES"/>
              </w:rPr>
              <w:t>Resultados no asignados</w:t>
            </w:r>
          </w:p>
        </w:tc>
        <w:tc>
          <w:tcPr>
            <w:tcW w:w="1000" w:type="pct"/>
            <w:tcBorders>
              <w:top w:val="nil"/>
              <w:left w:val="nil"/>
              <w:bottom w:val="nil"/>
              <w:right w:val="nil"/>
            </w:tcBorders>
            <w:shd w:val="clear" w:color="auto" w:fill="auto"/>
            <w:tcMar>
              <w:top w:w="15" w:type="dxa"/>
              <w:left w:w="0" w:type="dxa"/>
              <w:bottom w:w="0" w:type="dxa"/>
              <w:right w:w="15" w:type="dxa"/>
            </w:tcMar>
            <w:vAlign w:val="center"/>
          </w:tcPr>
          <w:p w14:paraId="6673EE14"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(8.959.853)</w:t>
            </w:r>
          </w:p>
        </w:tc>
        <w:tc>
          <w:tcPr>
            <w:tcW w:w="999" w:type="pct"/>
            <w:tcBorders>
              <w:top w:val="nil"/>
              <w:left w:val="nil"/>
              <w:bottom w:val="nil"/>
              <w:right w:val="nil"/>
            </w:tcBorders>
            <w:shd w:val="clear" w:color="auto" w:fill="auto"/>
            <w:tcMar>
              <w:top w:w="15" w:type="dxa"/>
              <w:left w:w="0" w:type="dxa"/>
              <w:bottom w:w="0" w:type="dxa"/>
              <w:right w:w="15" w:type="dxa"/>
            </w:tcMar>
            <w:vAlign w:val="center"/>
          </w:tcPr>
          <w:p w14:paraId="08815C72"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(8.181.671)</w:t>
            </w:r>
          </w:p>
        </w:tc>
      </w:tr>
      <w:tr w:rsidR="0040126B" w:rsidRPr="009F5011" w14:paraId="299E8A59" w14:textId="77777777" w:rsidTr="000B3D5D">
        <w:trPr>
          <w:cantSplit/>
        </w:trPr>
        <w:tc>
          <w:tcPr>
            <w:tcW w:w="3001" w:type="pct"/>
            <w:shd w:val="clear" w:color="auto" w:fill="auto"/>
            <w:tcMar>
              <w:top w:w="15" w:type="dxa"/>
              <w:left w:w="0" w:type="dxa"/>
              <w:bottom w:w="0" w:type="dxa"/>
              <w:right w:w="15" w:type="dxa"/>
            </w:tcMar>
            <w:vAlign w:val="center"/>
            <w:hideMark/>
          </w:tcPr>
          <w:p w14:paraId="33DD389D" w14:textId="77777777" w:rsidR="0040126B" w:rsidRPr="009F5011" w:rsidRDefault="0040126B" w:rsidP="005D7257">
            <w:pPr>
              <w:keepNext/>
              <w:rPr>
                <w:rFonts w:eastAsia="Calibri"/>
                <w:sz w:val="18"/>
                <w:szCs w:val="20"/>
                <w:lang w:eastAsia="es-ES"/>
              </w:rPr>
            </w:pPr>
            <w:r w:rsidRPr="009F5011">
              <w:rPr>
                <w:rFonts w:eastAsia="Calibri"/>
                <w:bCs/>
                <w:iCs/>
                <w:sz w:val="18"/>
                <w:szCs w:val="18"/>
                <w:lang w:eastAsia="es-ES"/>
              </w:rPr>
              <w:t>Resultados del período</w:t>
            </w:r>
          </w:p>
        </w:tc>
        <w:tc>
          <w:tcPr>
            <w:tcW w:w="1000" w:type="pct"/>
            <w:shd w:val="clear" w:color="auto" w:fill="auto"/>
            <w:tcMar>
              <w:top w:w="15" w:type="dxa"/>
              <w:left w:w="0" w:type="dxa"/>
              <w:bottom w:w="0" w:type="dxa"/>
              <w:right w:w="15" w:type="dxa"/>
            </w:tcMar>
            <w:vAlign w:val="center"/>
          </w:tcPr>
          <w:p w14:paraId="48D1A338"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25.812</w:t>
            </w:r>
          </w:p>
        </w:tc>
        <w:tc>
          <w:tcPr>
            <w:tcW w:w="999" w:type="pct"/>
            <w:shd w:val="clear" w:color="auto" w:fill="auto"/>
            <w:tcMar>
              <w:top w:w="15" w:type="dxa"/>
              <w:left w:w="0" w:type="dxa"/>
              <w:bottom w:w="0" w:type="dxa"/>
              <w:right w:w="15" w:type="dxa"/>
            </w:tcMar>
            <w:vAlign w:val="center"/>
          </w:tcPr>
          <w:p w14:paraId="2D6F806C" w14:textId="77777777" w:rsidR="0040126B" w:rsidRPr="009F5011" w:rsidRDefault="0040126B" w:rsidP="000B3D5D">
            <w:pPr>
              <w:jc w:val="right"/>
              <w:rPr>
                <w:rFonts w:eastAsia="Calibri"/>
                <w:sz w:val="18"/>
                <w:szCs w:val="18"/>
                <w:lang w:eastAsia="es-ES"/>
              </w:rPr>
            </w:pPr>
            <w:r w:rsidRPr="009F5011">
              <w:rPr>
                <w:rFonts w:eastAsia="Calibri"/>
                <w:sz w:val="18"/>
                <w:szCs w:val="18"/>
                <w:lang w:eastAsia="es-ES"/>
              </w:rPr>
              <w:t>(865.356)</w:t>
            </w:r>
          </w:p>
        </w:tc>
      </w:tr>
      <w:tr w:rsidR="0040126B" w:rsidRPr="009F5011" w14:paraId="4877297B" w14:textId="77777777" w:rsidTr="000B3D5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cantSplit/>
        </w:trPr>
        <w:tc>
          <w:tcPr>
            <w:tcW w:w="3001" w:type="pct"/>
            <w:tcBorders>
              <w:top w:val="nil"/>
              <w:left w:val="nil"/>
              <w:bottom w:val="single" w:sz="4" w:space="0" w:color="auto"/>
              <w:right w:val="nil"/>
            </w:tcBorders>
            <w:shd w:val="clear" w:color="auto" w:fill="auto"/>
            <w:tcMar>
              <w:top w:w="15" w:type="dxa"/>
              <w:left w:w="0" w:type="dxa"/>
              <w:bottom w:w="0" w:type="dxa"/>
              <w:right w:w="15" w:type="dxa"/>
            </w:tcMar>
            <w:vAlign w:val="center"/>
            <w:hideMark/>
          </w:tcPr>
          <w:p w14:paraId="422E4D60" w14:textId="77777777" w:rsidR="0040126B" w:rsidRPr="009F5011" w:rsidRDefault="0040126B" w:rsidP="005D7257">
            <w:pPr>
              <w:keepNext/>
              <w:rPr>
                <w:rFonts w:eastAsia="Calibri"/>
                <w:b/>
                <w:sz w:val="18"/>
                <w:szCs w:val="20"/>
                <w:lang w:eastAsia="es-ES"/>
              </w:rPr>
            </w:pPr>
            <w:r w:rsidRPr="009F5011">
              <w:rPr>
                <w:rFonts w:eastAsia="Calibri"/>
                <w:b/>
                <w:bCs/>
                <w:iCs/>
                <w:sz w:val="18"/>
                <w:szCs w:val="18"/>
                <w:lang w:eastAsia="es-ES"/>
              </w:rPr>
              <w:t>Patrimonio Neto atribuible a los propietarios de la controladora</w:t>
            </w:r>
          </w:p>
        </w:tc>
        <w:tc>
          <w:tcPr>
            <w:tcW w:w="1000" w:type="pct"/>
            <w:tcBorders>
              <w:top w:val="nil"/>
              <w:left w:val="nil"/>
              <w:bottom w:val="single" w:sz="4" w:space="0" w:color="auto"/>
              <w:right w:val="nil"/>
            </w:tcBorders>
            <w:shd w:val="clear" w:color="auto" w:fill="auto"/>
            <w:tcMar>
              <w:top w:w="15" w:type="dxa"/>
              <w:left w:w="0" w:type="dxa"/>
              <w:bottom w:w="0" w:type="dxa"/>
              <w:right w:w="15" w:type="dxa"/>
            </w:tcMar>
            <w:vAlign w:val="center"/>
          </w:tcPr>
          <w:p w14:paraId="055B3BF0" w14:textId="77777777" w:rsidR="0040126B" w:rsidRPr="009F5011" w:rsidRDefault="0040126B" w:rsidP="000B3D5D">
            <w:pPr>
              <w:jc w:val="right"/>
              <w:rPr>
                <w:rFonts w:eastAsia="Calibri"/>
                <w:sz w:val="18"/>
                <w:szCs w:val="18"/>
                <w:lang w:eastAsia="es-ES"/>
              </w:rPr>
            </w:pPr>
            <w:r w:rsidRPr="009F5011">
              <w:rPr>
                <w:rFonts w:eastAsia="Calibri"/>
                <w:b/>
                <w:sz w:val="18"/>
                <w:szCs w:val="18"/>
                <w:lang w:eastAsia="es-ES"/>
              </w:rPr>
              <w:t>1.995.538</w:t>
            </w:r>
          </w:p>
        </w:tc>
        <w:tc>
          <w:tcPr>
            <w:tcW w:w="999" w:type="pct"/>
            <w:tcBorders>
              <w:top w:val="nil"/>
              <w:left w:val="nil"/>
              <w:bottom w:val="single" w:sz="4" w:space="0" w:color="auto"/>
              <w:right w:val="nil"/>
            </w:tcBorders>
            <w:shd w:val="clear" w:color="auto" w:fill="auto"/>
            <w:tcMar>
              <w:top w:w="15" w:type="dxa"/>
              <w:left w:w="0" w:type="dxa"/>
              <w:bottom w:w="0" w:type="dxa"/>
              <w:right w:w="15" w:type="dxa"/>
            </w:tcMar>
            <w:vAlign w:val="center"/>
          </w:tcPr>
          <w:p w14:paraId="1817146C" w14:textId="77777777" w:rsidR="0040126B" w:rsidRPr="009F5011" w:rsidRDefault="0040126B" w:rsidP="000B3D5D">
            <w:pPr>
              <w:jc w:val="right"/>
              <w:rPr>
                <w:rFonts w:eastAsia="Calibri"/>
                <w:sz w:val="18"/>
                <w:szCs w:val="18"/>
                <w:lang w:eastAsia="es-ES"/>
              </w:rPr>
            </w:pPr>
            <w:r w:rsidRPr="009F5011">
              <w:rPr>
                <w:rFonts w:eastAsia="Calibri"/>
                <w:b/>
                <w:sz w:val="18"/>
                <w:szCs w:val="18"/>
                <w:lang w:eastAsia="es-ES"/>
              </w:rPr>
              <w:t>1.969.726</w:t>
            </w:r>
          </w:p>
        </w:tc>
      </w:tr>
      <w:tr w:rsidR="0040126B" w:rsidRPr="009F5011" w14:paraId="712D43EF" w14:textId="77777777" w:rsidTr="000B3D5D">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cantSplit/>
        </w:trPr>
        <w:tc>
          <w:tcPr>
            <w:tcW w:w="3001" w:type="pct"/>
            <w:tcBorders>
              <w:top w:val="single" w:sz="4" w:space="0" w:color="auto"/>
              <w:left w:val="single" w:sz="4" w:space="0" w:color="auto"/>
              <w:bottom w:val="single" w:sz="4" w:space="0" w:color="auto"/>
              <w:right w:val="nil"/>
            </w:tcBorders>
            <w:shd w:val="clear" w:color="auto" w:fill="auto"/>
            <w:tcMar>
              <w:top w:w="15" w:type="dxa"/>
              <w:left w:w="0" w:type="dxa"/>
              <w:bottom w:w="0" w:type="dxa"/>
              <w:right w:w="15" w:type="dxa"/>
            </w:tcMar>
            <w:vAlign w:val="center"/>
            <w:hideMark/>
          </w:tcPr>
          <w:p w14:paraId="1E7F4102" w14:textId="77777777" w:rsidR="0040126B" w:rsidRPr="009F5011" w:rsidRDefault="0040126B" w:rsidP="005D7257">
            <w:pPr>
              <w:rPr>
                <w:rFonts w:eastAsia="Calibri"/>
                <w:b/>
                <w:sz w:val="18"/>
                <w:szCs w:val="20"/>
                <w:lang w:eastAsia="es-ES"/>
              </w:rPr>
            </w:pPr>
            <w:r w:rsidRPr="009F5011">
              <w:rPr>
                <w:rFonts w:eastAsia="Calibri"/>
                <w:b/>
                <w:bCs/>
                <w:iCs/>
                <w:sz w:val="18"/>
                <w:szCs w:val="18"/>
                <w:lang w:eastAsia="es-ES"/>
              </w:rPr>
              <w:t>TOTAL PATRIMONIO NETO</w:t>
            </w:r>
          </w:p>
        </w:tc>
        <w:tc>
          <w:tcPr>
            <w:tcW w:w="1000" w:type="pct"/>
            <w:tcBorders>
              <w:top w:val="single" w:sz="4" w:space="0" w:color="auto"/>
              <w:left w:val="nil"/>
              <w:bottom w:val="single" w:sz="4" w:space="0" w:color="auto"/>
              <w:right w:val="nil"/>
            </w:tcBorders>
            <w:shd w:val="clear" w:color="auto" w:fill="auto"/>
            <w:tcMar>
              <w:top w:w="15" w:type="dxa"/>
              <w:left w:w="0" w:type="dxa"/>
              <w:bottom w:w="0" w:type="dxa"/>
              <w:right w:w="15" w:type="dxa"/>
            </w:tcMar>
            <w:vAlign w:val="center"/>
          </w:tcPr>
          <w:p w14:paraId="12ED9DBB" w14:textId="77777777" w:rsidR="0040126B" w:rsidRPr="009F5011" w:rsidRDefault="0040126B" w:rsidP="000B3D5D">
            <w:pPr>
              <w:jc w:val="right"/>
              <w:rPr>
                <w:rFonts w:eastAsia="Calibri"/>
                <w:b/>
                <w:sz w:val="18"/>
                <w:szCs w:val="18"/>
                <w:lang w:eastAsia="es-ES"/>
              </w:rPr>
            </w:pPr>
            <w:r w:rsidRPr="009F5011">
              <w:rPr>
                <w:rFonts w:eastAsia="Calibri"/>
                <w:b/>
                <w:sz w:val="18"/>
                <w:szCs w:val="18"/>
                <w:lang w:eastAsia="es-ES"/>
              </w:rPr>
              <w:t>1.995.538</w:t>
            </w:r>
          </w:p>
        </w:tc>
        <w:tc>
          <w:tcPr>
            <w:tcW w:w="999" w:type="pct"/>
            <w:tcBorders>
              <w:top w:val="single" w:sz="4" w:space="0" w:color="auto"/>
              <w:left w:val="nil"/>
              <w:bottom w:val="single" w:sz="4" w:space="0" w:color="auto"/>
              <w:right w:val="single" w:sz="4" w:space="0" w:color="auto"/>
            </w:tcBorders>
            <w:shd w:val="clear" w:color="auto" w:fill="auto"/>
            <w:tcMar>
              <w:top w:w="15" w:type="dxa"/>
              <w:left w:w="0" w:type="dxa"/>
              <w:bottom w:w="0" w:type="dxa"/>
              <w:right w:w="15" w:type="dxa"/>
            </w:tcMar>
            <w:vAlign w:val="center"/>
          </w:tcPr>
          <w:p w14:paraId="40C8C4A8" w14:textId="77777777" w:rsidR="0040126B" w:rsidRPr="009F5011" w:rsidRDefault="0040126B" w:rsidP="000B3D5D">
            <w:pPr>
              <w:jc w:val="right"/>
              <w:rPr>
                <w:rFonts w:eastAsia="Calibri"/>
                <w:b/>
                <w:bCs/>
                <w:sz w:val="18"/>
                <w:szCs w:val="18"/>
                <w:lang w:eastAsia="es-ES"/>
              </w:rPr>
            </w:pPr>
            <w:r w:rsidRPr="009F5011">
              <w:rPr>
                <w:rFonts w:eastAsia="Calibri"/>
                <w:b/>
                <w:sz w:val="18"/>
                <w:szCs w:val="18"/>
                <w:lang w:eastAsia="es-ES"/>
              </w:rPr>
              <w:t>1.969.726</w:t>
            </w:r>
          </w:p>
        </w:tc>
      </w:tr>
    </w:tbl>
    <w:p w14:paraId="70941F08" w14:textId="77777777" w:rsidR="0040126B" w:rsidRPr="009F5011" w:rsidRDefault="0040126B" w:rsidP="009C6A06">
      <w:pPr>
        <w:spacing w:before="100" w:beforeAutospacing="1" w:after="100" w:afterAutospacing="1"/>
        <w:jc w:val="both"/>
        <w:rPr>
          <w:sz w:val="20"/>
          <w:szCs w:val="20"/>
          <w:lang w:eastAsia="es-ES"/>
        </w:rPr>
      </w:pPr>
      <w:r w:rsidRPr="009F5011">
        <w:rPr>
          <w:sz w:val="20"/>
          <w:szCs w:val="20"/>
          <w:lang w:eastAsia="es-ES"/>
        </w:rPr>
        <w:t>4. Estado de Flujo de Efectivo:</w:t>
      </w:r>
    </w:p>
    <w:tbl>
      <w:tblPr>
        <w:tblW w:w="7382" w:type="dxa"/>
        <w:tblInd w:w="142" w:type="dxa"/>
        <w:tblLook w:val="04A0" w:firstRow="1" w:lastRow="0" w:firstColumn="1" w:lastColumn="0" w:noHBand="0" w:noVBand="1"/>
      </w:tblPr>
      <w:tblGrid>
        <w:gridCol w:w="4323"/>
        <w:gridCol w:w="1523"/>
        <w:gridCol w:w="1536"/>
      </w:tblGrid>
      <w:tr w:rsidR="0040126B" w:rsidRPr="009F5011" w14:paraId="27F4732D" w14:textId="77777777" w:rsidTr="000B3D5D">
        <w:trPr>
          <w:trHeight w:val="227"/>
        </w:trPr>
        <w:tc>
          <w:tcPr>
            <w:tcW w:w="4323" w:type="dxa"/>
            <w:shd w:val="clear" w:color="auto" w:fill="auto"/>
            <w:vAlign w:val="center"/>
          </w:tcPr>
          <w:p w14:paraId="7D7775CE" w14:textId="77777777" w:rsidR="0040126B" w:rsidRPr="009F5011" w:rsidRDefault="0040126B" w:rsidP="005D7257">
            <w:pPr>
              <w:rPr>
                <w:sz w:val="18"/>
                <w:szCs w:val="18"/>
                <w:lang w:val="es-ES_tradnl" w:eastAsia="es-ES"/>
              </w:rPr>
            </w:pPr>
          </w:p>
        </w:tc>
        <w:tc>
          <w:tcPr>
            <w:tcW w:w="1523" w:type="dxa"/>
            <w:shd w:val="clear" w:color="auto" w:fill="auto"/>
            <w:vAlign w:val="center"/>
          </w:tcPr>
          <w:p w14:paraId="6AEF626F" w14:textId="77777777" w:rsidR="0040126B" w:rsidRPr="009F5011" w:rsidRDefault="0040126B" w:rsidP="000B3D5D">
            <w:pPr>
              <w:rPr>
                <w:b/>
                <w:sz w:val="18"/>
                <w:szCs w:val="18"/>
                <w:lang w:val="es-ES_tradnl" w:eastAsia="es-ES"/>
              </w:rPr>
            </w:pPr>
            <w:r w:rsidRPr="009F5011">
              <w:rPr>
                <w:b/>
                <w:sz w:val="18"/>
                <w:szCs w:val="18"/>
                <w:lang w:val="es-ES_tradnl" w:eastAsia="es-ES"/>
              </w:rPr>
              <w:t>30/09/2020</w:t>
            </w:r>
          </w:p>
        </w:tc>
        <w:tc>
          <w:tcPr>
            <w:tcW w:w="1536" w:type="dxa"/>
            <w:shd w:val="clear" w:color="auto" w:fill="auto"/>
            <w:vAlign w:val="center"/>
          </w:tcPr>
          <w:p w14:paraId="7CA02D3D" w14:textId="77777777" w:rsidR="0040126B" w:rsidRPr="009F5011" w:rsidRDefault="0040126B" w:rsidP="000B3D5D">
            <w:pPr>
              <w:rPr>
                <w:b/>
                <w:sz w:val="18"/>
                <w:szCs w:val="18"/>
                <w:lang w:val="es-ES_tradnl" w:eastAsia="es-ES"/>
              </w:rPr>
            </w:pPr>
            <w:r w:rsidRPr="009F5011">
              <w:rPr>
                <w:b/>
                <w:sz w:val="18"/>
                <w:szCs w:val="18"/>
                <w:lang w:val="es-ES_tradnl" w:eastAsia="es-ES"/>
              </w:rPr>
              <w:t>30/09/2019</w:t>
            </w:r>
          </w:p>
        </w:tc>
      </w:tr>
      <w:tr w:rsidR="0040126B" w:rsidRPr="009F5011" w14:paraId="2D58F8B8" w14:textId="77777777" w:rsidTr="000B3D5D">
        <w:trPr>
          <w:trHeight w:val="340"/>
        </w:trPr>
        <w:tc>
          <w:tcPr>
            <w:tcW w:w="4323" w:type="dxa"/>
            <w:shd w:val="clear" w:color="auto" w:fill="auto"/>
            <w:vAlign w:val="center"/>
          </w:tcPr>
          <w:p w14:paraId="67F33C1E" w14:textId="77777777" w:rsidR="0040126B" w:rsidRPr="009F5011" w:rsidRDefault="0040126B" w:rsidP="005D7257">
            <w:pPr>
              <w:ind w:left="26"/>
              <w:contextualSpacing/>
              <w:rPr>
                <w:rFonts w:eastAsia="Calibri"/>
                <w:color w:val="000000"/>
                <w:sz w:val="18"/>
                <w:lang w:val="es-ES" w:eastAsia="es-ES"/>
              </w:rPr>
            </w:pPr>
            <w:r w:rsidRPr="009F5011">
              <w:rPr>
                <w:rFonts w:eastAsia="Calibri"/>
                <w:color w:val="000000"/>
                <w:sz w:val="18"/>
                <w:lang w:eastAsia="es-ES"/>
              </w:rPr>
              <w:t>Flujo de efectivo de las actividades operativas</w:t>
            </w:r>
          </w:p>
        </w:tc>
        <w:tc>
          <w:tcPr>
            <w:tcW w:w="1523" w:type="dxa"/>
            <w:tcBorders>
              <w:bottom w:val="nil"/>
            </w:tcBorders>
            <w:vAlign w:val="center"/>
          </w:tcPr>
          <w:p w14:paraId="795642A1" w14:textId="77777777" w:rsidR="0040126B" w:rsidRPr="009F5011" w:rsidRDefault="0040126B" w:rsidP="000B3D5D">
            <w:pPr>
              <w:rPr>
                <w:sz w:val="18"/>
                <w:szCs w:val="18"/>
                <w:lang w:eastAsia="es-ES"/>
              </w:rPr>
            </w:pPr>
            <w:r w:rsidRPr="009F5011">
              <w:rPr>
                <w:sz w:val="18"/>
                <w:szCs w:val="18"/>
                <w:lang w:eastAsia="es-AR"/>
              </w:rPr>
              <w:t>1.761.670</w:t>
            </w:r>
          </w:p>
        </w:tc>
        <w:tc>
          <w:tcPr>
            <w:tcW w:w="1536" w:type="dxa"/>
            <w:vAlign w:val="center"/>
          </w:tcPr>
          <w:p w14:paraId="7D4724BA" w14:textId="77777777" w:rsidR="0040126B" w:rsidRPr="009F5011" w:rsidRDefault="0040126B" w:rsidP="000B3D5D">
            <w:pPr>
              <w:rPr>
                <w:sz w:val="18"/>
                <w:szCs w:val="18"/>
                <w:lang w:eastAsia="es-ES"/>
              </w:rPr>
            </w:pPr>
            <w:r w:rsidRPr="009F5011">
              <w:rPr>
                <w:sz w:val="18"/>
                <w:szCs w:val="18"/>
                <w:lang w:eastAsia="es-AR"/>
              </w:rPr>
              <w:t>3.182.425</w:t>
            </w:r>
          </w:p>
        </w:tc>
      </w:tr>
      <w:tr w:rsidR="0040126B" w:rsidRPr="009F5011" w14:paraId="148BD3E8" w14:textId="77777777" w:rsidTr="000B3D5D">
        <w:trPr>
          <w:trHeight w:val="340"/>
        </w:trPr>
        <w:tc>
          <w:tcPr>
            <w:tcW w:w="4323" w:type="dxa"/>
            <w:shd w:val="clear" w:color="auto" w:fill="auto"/>
            <w:vAlign w:val="center"/>
          </w:tcPr>
          <w:p w14:paraId="494A7C24" w14:textId="77777777" w:rsidR="0040126B" w:rsidRPr="009F5011" w:rsidRDefault="0040126B" w:rsidP="005D7257">
            <w:pPr>
              <w:ind w:left="26"/>
              <w:contextualSpacing/>
              <w:rPr>
                <w:rFonts w:eastAsia="Calibri"/>
                <w:color w:val="000000"/>
                <w:sz w:val="18"/>
                <w:lang w:val="es-ES" w:eastAsia="es-ES"/>
              </w:rPr>
            </w:pPr>
            <w:r w:rsidRPr="009F5011">
              <w:rPr>
                <w:rFonts w:eastAsia="Calibri"/>
                <w:color w:val="000000"/>
                <w:sz w:val="18"/>
                <w:lang w:val="es-ES" w:eastAsia="es-ES"/>
              </w:rPr>
              <w:t>Flujo de efectivo de las actividades de inversión</w:t>
            </w:r>
          </w:p>
        </w:tc>
        <w:tc>
          <w:tcPr>
            <w:tcW w:w="1523" w:type="dxa"/>
            <w:tcBorders>
              <w:top w:val="nil"/>
              <w:bottom w:val="nil"/>
            </w:tcBorders>
            <w:shd w:val="clear" w:color="auto" w:fill="auto"/>
            <w:vAlign w:val="center"/>
          </w:tcPr>
          <w:p w14:paraId="49894DFD" w14:textId="77777777" w:rsidR="0040126B" w:rsidRPr="009F5011" w:rsidRDefault="0040126B" w:rsidP="000B3D5D">
            <w:pPr>
              <w:rPr>
                <w:sz w:val="18"/>
                <w:szCs w:val="18"/>
                <w:lang w:eastAsia="es-ES"/>
              </w:rPr>
            </w:pPr>
            <w:r w:rsidRPr="009F5011">
              <w:rPr>
                <w:sz w:val="18"/>
                <w:szCs w:val="18"/>
                <w:lang w:eastAsia="es-AR"/>
              </w:rPr>
              <w:t>(178.135)</w:t>
            </w:r>
          </w:p>
        </w:tc>
        <w:tc>
          <w:tcPr>
            <w:tcW w:w="1536" w:type="dxa"/>
            <w:tcBorders>
              <w:top w:val="nil"/>
              <w:bottom w:val="nil"/>
            </w:tcBorders>
            <w:vAlign w:val="center"/>
          </w:tcPr>
          <w:p w14:paraId="3381C5BE" w14:textId="77777777" w:rsidR="0040126B" w:rsidRPr="009F5011" w:rsidRDefault="0040126B" w:rsidP="000B3D5D">
            <w:pPr>
              <w:rPr>
                <w:sz w:val="18"/>
                <w:szCs w:val="18"/>
                <w:lang w:eastAsia="es-ES"/>
              </w:rPr>
            </w:pPr>
            <w:r w:rsidRPr="009F5011">
              <w:rPr>
                <w:sz w:val="18"/>
                <w:szCs w:val="18"/>
                <w:lang w:eastAsia="es-AR"/>
              </w:rPr>
              <w:t>(283.539)</w:t>
            </w:r>
          </w:p>
        </w:tc>
      </w:tr>
      <w:tr w:rsidR="0040126B" w:rsidRPr="009F5011" w14:paraId="4D840F87" w14:textId="77777777" w:rsidTr="000B3D5D">
        <w:trPr>
          <w:trHeight w:val="340"/>
        </w:trPr>
        <w:tc>
          <w:tcPr>
            <w:tcW w:w="4323" w:type="dxa"/>
            <w:shd w:val="clear" w:color="auto" w:fill="auto"/>
            <w:vAlign w:val="center"/>
          </w:tcPr>
          <w:p w14:paraId="534D2281" w14:textId="77777777" w:rsidR="0040126B" w:rsidRPr="009F5011" w:rsidRDefault="0040126B" w:rsidP="005D7257">
            <w:pPr>
              <w:ind w:left="26"/>
              <w:contextualSpacing/>
              <w:rPr>
                <w:rFonts w:eastAsia="Calibri"/>
                <w:color w:val="000000"/>
                <w:sz w:val="18"/>
                <w:szCs w:val="18"/>
                <w:lang w:val="es-ES_tradnl" w:eastAsia="es-ES"/>
              </w:rPr>
            </w:pPr>
            <w:r w:rsidRPr="009F5011">
              <w:rPr>
                <w:rFonts w:eastAsia="Calibri"/>
                <w:color w:val="000000"/>
                <w:sz w:val="18"/>
                <w:lang w:val="es-ES" w:eastAsia="es-ES"/>
              </w:rPr>
              <w:t>Flujo de efectivo de las actividades de financiación</w:t>
            </w:r>
          </w:p>
        </w:tc>
        <w:tc>
          <w:tcPr>
            <w:tcW w:w="1523" w:type="dxa"/>
            <w:tcBorders>
              <w:top w:val="nil"/>
            </w:tcBorders>
            <w:shd w:val="clear" w:color="auto" w:fill="auto"/>
            <w:vAlign w:val="center"/>
          </w:tcPr>
          <w:p w14:paraId="513183AE" w14:textId="77777777" w:rsidR="0040126B" w:rsidRPr="009F5011" w:rsidRDefault="0040126B" w:rsidP="000B3D5D">
            <w:pPr>
              <w:rPr>
                <w:sz w:val="18"/>
                <w:szCs w:val="18"/>
                <w:lang w:eastAsia="es-ES"/>
              </w:rPr>
            </w:pPr>
            <w:r w:rsidRPr="009F5011">
              <w:rPr>
                <w:sz w:val="18"/>
                <w:szCs w:val="18"/>
                <w:lang w:eastAsia="es-AR"/>
              </w:rPr>
              <w:t>(1.925.800)</w:t>
            </w:r>
          </w:p>
        </w:tc>
        <w:tc>
          <w:tcPr>
            <w:tcW w:w="1536" w:type="dxa"/>
            <w:tcBorders>
              <w:top w:val="nil"/>
            </w:tcBorders>
            <w:vAlign w:val="center"/>
          </w:tcPr>
          <w:p w14:paraId="73959BB9" w14:textId="77777777" w:rsidR="0040126B" w:rsidRPr="009F5011" w:rsidRDefault="0040126B" w:rsidP="000B3D5D">
            <w:pPr>
              <w:rPr>
                <w:sz w:val="18"/>
                <w:szCs w:val="18"/>
                <w:lang w:eastAsia="es-ES"/>
              </w:rPr>
            </w:pPr>
            <w:r w:rsidRPr="009F5011">
              <w:rPr>
                <w:sz w:val="18"/>
                <w:szCs w:val="18"/>
                <w:lang w:eastAsia="es-AR"/>
              </w:rPr>
              <w:t>(2.711.629)</w:t>
            </w:r>
          </w:p>
        </w:tc>
      </w:tr>
      <w:tr w:rsidR="0040126B" w:rsidRPr="009F5011" w14:paraId="1E69F7F5" w14:textId="77777777" w:rsidTr="000B3D5D">
        <w:trPr>
          <w:trHeight w:val="340"/>
        </w:trPr>
        <w:tc>
          <w:tcPr>
            <w:tcW w:w="4323" w:type="dxa"/>
            <w:shd w:val="clear" w:color="auto" w:fill="auto"/>
            <w:vAlign w:val="center"/>
          </w:tcPr>
          <w:p w14:paraId="5E5489AE" w14:textId="77777777" w:rsidR="0040126B" w:rsidRPr="009F5011" w:rsidRDefault="0040126B" w:rsidP="005D7257">
            <w:pPr>
              <w:ind w:left="26"/>
              <w:contextualSpacing/>
              <w:rPr>
                <w:rFonts w:eastAsia="Calibri"/>
                <w:color w:val="000000"/>
                <w:sz w:val="18"/>
                <w:szCs w:val="18"/>
                <w:lang w:val="es-ES_tradnl" w:eastAsia="es-ES"/>
              </w:rPr>
            </w:pPr>
            <w:r w:rsidRPr="009F5011">
              <w:rPr>
                <w:rFonts w:eastAsia="Calibri"/>
                <w:color w:val="000000"/>
                <w:sz w:val="18"/>
                <w:lang w:val="es-ES" w:eastAsia="es-ES"/>
              </w:rPr>
              <w:t>Efecto de las variaciones del tipo de cambio</w:t>
            </w:r>
          </w:p>
        </w:tc>
        <w:tc>
          <w:tcPr>
            <w:tcW w:w="1523" w:type="dxa"/>
            <w:tcBorders>
              <w:top w:val="nil"/>
            </w:tcBorders>
            <w:shd w:val="clear" w:color="auto" w:fill="auto"/>
            <w:vAlign w:val="center"/>
          </w:tcPr>
          <w:p w14:paraId="6C32B7AB" w14:textId="77777777" w:rsidR="0040126B" w:rsidRPr="009F5011" w:rsidRDefault="0040126B" w:rsidP="000B3D5D">
            <w:pPr>
              <w:rPr>
                <w:sz w:val="18"/>
                <w:szCs w:val="18"/>
                <w:lang w:eastAsia="es-ES"/>
              </w:rPr>
            </w:pPr>
            <w:r w:rsidRPr="009F5011">
              <w:rPr>
                <w:sz w:val="18"/>
                <w:szCs w:val="18"/>
                <w:lang w:eastAsia="es-AR"/>
              </w:rPr>
              <w:t>3.607</w:t>
            </w:r>
          </w:p>
        </w:tc>
        <w:tc>
          <w:tcPr>
            <w:tcW w:w="1536" w:type="dxa"/>
            <w:tcBorders>
              <w:top w:val="nil"/>
            </w:tcBorders>
            <w:vAlign w:val="center"/>
          </w:tcPr>
          <w:p w14:paraId="70BD04B1" w14:textId="77777777" w:rsidR="0040126B" w:rsidRPr="009F5011" w:rsidRDefault="0040126B" w:rsidP="000B3D5D">
            <w:pPr>
              <w:rPr>
                <w:sz w:val="18"/>
                <w:szCs w:val="18"/>
                <w:lang w:eastAsia="es-ES"/>
              </w:rPr>
            </w:pPr>
            <w:r w:rsidRPr="009F5011">
              <w:rPr>
                <w:sz w:val="18"/>
                <w:szCs w:val="18"/>
                <w:lang w:eastAsia="es-AR"/>
              </w:rPr>
              <w:t>15.783</w:t>
            </w:r>
          </w:p>
        </w:tc>
      </w:tr>
      <w:tr w:rsidR="0040126B" w:rsidRPr="009F5011" w14:paraId="63336EAB" w14:textId="77777777" w:rsidTr="000B3D5D">
        <w:trPr>
          <w:trHeight w:val="340"/>
        </w:trPr>
        <w:tc>
          <w:tcPr>
            <w:tcW w:w="4323" w:type="dxa"/>
            <w:tcBorders>
              <w:top w:val="nil"/>
              <w:bottom w:val="nil"/>
            </w:tcBorders>
            <w:vAlign w:val="bottom"/>
          </w:tcPr>
          <w:p w14:paraId="625A3D01" w14:textId="77777777" w:rsidR="0040126B" w:rsidRPr="009F5011" w:rsidRDefault="0040126B" w:rsidP="005D7257">
            <w:pPr>
              <w:ind w:left="26"/>
              <w:contextualSpacing/>
              <w:rPr>
                <w:rFonts w:eastAsia="Calibri"/>
                <w:color w:val="000000"/>
                <w:sz w:val="18"/>
                <w:lang w:val="es-ES" w:eastAsia="es-ES"/>
              </w:rPr>
            </w:pPr>
            <w:r w:rsidRPr="009F5011">
              <w:rPr>
                <w:rFonts w:eastAsia="Calibri"/>
                <w:color w:val="000000"/>
                <w:sz w:val="18"/>
                <w:lang w:val="es-ES" w:eastAsia="es-ES"/>
              </w:rPr>
              <w:t>Efecto neto del resultado monetario de efectivo y equivalentes</w:t>
            </w:r>
          </w:p>
        </w:tc>
        <w:tc>
          <w:tcPr>
            <w:tcW w:w="1523" w:type="dxa"/>
            <w:tcBorders>
              <w:top w:val="nil"/>
            </w:tcBorders>
            <w:shd w:val="clear" w:color="auto" w:fill="auto"/>
            <w:vAlign w:val="bottom"/>
          </w:tcPr>
          <w:p w14:paraId="3AE348BF" w14:textId="77777777" w:rsidR="0040126B" w:rsidRPr="009F5011" w:rsidRDefault="0040126B" w:rsidP="000B3D5D">
            <w:pPr>
              <w:rPr>
                <w:sz w:val="18"/>
                <w:szCs w:val="18"/>
                <w:lang w:eastAsia="es-AR"/>
              </w:rPr>
            </w:pPr>
            <w:r w:rsidRPr="009F5011">
              <w:rPr>
                <w:sz w:val="18"/>
                <w:szCs w:val="18"/>
                <w:lang w:eastAsia="es-AR"/>
              </w:rPr>
              <w:t>(215.786)</w:t>
            </w:r>
          </w:p>
        </w:tc>
        <w:tc>
          <w:tcPr>
            <w:tcW w:w="1536" w:type="dxa"/>
            <w:tcBorders>
              <w:top w:val="nil"/>
            </w:tcBorders>
            <w:vAlign w:val="bottom"/>
          </w:tcPr>
          <w:p w14:paraId="3C6AAB1E" w14:textId="77777777" w:rsidR="0040126B" w:rsidRPr="009F5011" w:rsidRDefault="0040126B" w:rsidP="000B3D5D">
            <w:pPr>
              <w:rPr>
                <w:sz w:val="18"/>
                <w:szCs w:val="18"/>
                <w:lang w:eastAsia="es-AR"/>
              </w:rPr>
            </w:pPr>
            <w:r w:rsidRPr="009F5011">
              <w:rPr>
                <w:sz w:val="18"/>
                <w:szCs w:val="18"/>
                <w:lang w:eastAsia="es-AR"/>
              </w:rPr>
              <w:t>(409.494)</w:t>
            </w:r>
          </w:p>
        </w:tc>
      </w:tr>
      <w:tr w:rsidR="0040126B" w:rsidRPr="009F5011" w14:paraId="3EA04F5A" w14:textId="77777777" w:rsidTr="000B3D5D">
        <w:trPr>
          <w:trHeight w:val="340"/>
        </w:trPr>
        <w:tc>
          <w:tcPr>
            <w:tcW w:w="4323" w:type="dxa"/>
            <w:shd w:val="clear" w:color="auto" w:fill="auto"/>
            <w:vAlign w:val="center"/>
          </w:tcPr>
          <w:p w14:paraId="47298EFB" w14:textId="77777777" w:rsidR="0040126B" w:rsidRPr="009F5011" w:rsidRDefault="0040126B" w:rsidP="005D7257">
            <w:pPr>
              <w:rPr>
                <w:b/>
                <w:sz w:val="18"/>
                <w:szCs w:val="18"/>
                <w:lang w:val="es-ES_tradnl" w:eastAsia="es-ES"/>
              </w:rPr>
            </w:pPr>
            <w:r w:rsidRPr="009F5011">
              <w:rPr>
                <w:b/>
                <w:sz w:val="18"/>
                <w:szCs w:val="18"/>
                <w:lang w:val="es-ES_tradnl" w:eastAsia="es-ES"/>
              </w:rPr>
              <w:t>Aumento / (Disminución) Neto del Efectivo</w:t>
            </w:r>
          </w:p>
        </w:tc>
        <w:tc>
          <w:tcPr>
            <w:tcW w:w="1523" w:type="dxa"/>
            <w:tcBorders>
              <w:top w:val="nil"/>
            </w:tcBorders>
            <w:shd w:val="clear" w:color="auto" w:fill="auto"/>
            <w:vAlign w:val="center"/>
          </w:tcPr>
          <w:p w14:paraId="205F0C80" w14:textId="77777777" w:rsidR="0040126B" w:rsidRPr="009F5011" w:rsidRDefault="0040126B" w:rsidP="000B3D5D">
            <w:pPr>
              <w:rPr>
                <w:b/>
                <w:sz w:val="18"/>
                <w:szCs w:val="18"/>
                <w:lang w:eastAsia="es-ES"/>
              </w:rPr>
            </w:pPr>
            <w:r w:rsidRPr="009F5011">
              <w:rPr>
                <w:b/>
                <w:sz w:val="18"/>
                <w:szCs w:val="18"/>
                <w:lang w:eastAsia="es-AR"/>
              </w:rPr>
              <w:t>(554.444)</w:t>
            </w:r>
          </w:p>
        </w:tc>
        <w:tc>
          <w:tcPr>
            <w:tcW w:w="1536" w:type="dxa"/>
            <w:vAlign w:val="center"/>
          </w:tcPr>
          <w:p w14:paraId="796F51C1" w14:textId="77777777" w:rsidR="0040126B" w:rsidRPr="009F5011" w:rsidRDefault="0040126B" w:rsidP="000B3D5D">
            <w:pPr>
              <w:rPr>
                <w:b/>
                <w:sz w:val="18"/>
                <w:szCs w:val="18"/>
                <w:lang w:eastAsia="es-ES"/>
              </w:rPr>
            </w:pPr>
            <w:r w:rsidRPr="009F5011">
              <w:rPr>
                <w:b/>
                <w:sz w:val="18"/>
                <w:szCs w:val="18"/>
                <w:lang w:eastAsia="es-AR"/>
              </w:rPr>
              <w:t>(206.454)</w:t>
            </w:r>
          </w:p>
        </w:tc>
      </w:tr>
      <w:tr w:rsidR="0040126B" w:rsidRPr="009F5011" w14:paraId="44D58D28" w14:textId="77777777" w:rsidTr="000B3D5D">
        <w:trPr>
          <w:trHeight w:val="340"/>
        </w:trPr>
        <w:tc>
          <w:tcPr>
            <w:tcW w:w="4323" w:type="dxa"/>
            <w:shd w:val="clear" w:color="auto" w:fill="auto"/>
            <w:vAlign w:val="center"/>
          </w:tcPr>
          <w:p w14:paraId="2710FB73" w14:textId="77777777" w:rsidR="0040126B" w:rsidRPr="009F5011" w:rsidRDefault="0040126B" w:rsidP="005D7257">
            <w:pPr>
              <w:rPr>
                <w:b/>
                <w:sz w:val="18"/>
                <w:szCs w:val="18"/>
                <w:lang w:val="es-ES_tradnl" w:eastAsia="es-ES"/>
              </w:rPr>
            </w:pPr>
          </w:p>
        </w:tc>
        <w:tc>
          <w:tcPr>
            <w:tcW w:w="1523" w:type="dxa"/>
            <w:shd w:val="clear" w:color="auto" w:fill="auto"/>
            <w:vAlign w:val="center"/>
          </w:tcPr>
          <w:p w14:paraId="518B36C1" w14:textId="77777777" w:rsidR="0040126B" w:rsidRPr="009F5011" w:rsidRDefault="0040126B" w:rsidP="000B3D5D">
            <w:pPr>
              <w:rPr>
                <w:b/>
                <w:sz w:val="18"/>
                <w:szCs w:val="18"/>
                <w:lang w:eastAsia="es-ES"/>
              </w:rPr>
            </w:pPr>
          </w:p>
        </w:tc>
        <w:tc>
          <w:tcPr>
            <w:tcW w:w="1536" w:type="dxa"/>
            <w:shd w:val="clear" w:color="auto" w:fill="auto"/>
            <w:vAlign w:val="center"/>
          </w:tcPr>
          <w:p w14:paraId="64C06AFE" w14:textId="77777777" w:rsidR="0040126B" w:rsidRPr="009F5011" w:rsidRDefault="0040126B" w:rsidP="000B3D5D">
            <w:pPr>
              <w:rPr>
                <w:b/>
                <w:sz w:val="18"/>
                <w:szCs w:val="18"/>
                <w:lang w:eastAsia="es-ES"/>
              </w:rPr>
            </w:pPr>
          </w:p>
        </w:tc>
      </w:tr>
    </w:tbl>
    <w:p w14:paraId="4F950D2C" w14:textId="77777777" w:rsidR="0040126B" w:rsidRPr="009F5011" w:rsidRDefault="0040126B" w:rsidP="005D7257">
      <w:pPr>
        <w:rPr>
          <w:i/>
          <w:sz w:val="16"/>
          <w:szCs w:val="20"/>
          <w:lang w:eastAsia="es-ES"/>
        </w:rPr>
      </w:pPr>
    </w:p>
    <w:p w14:paraId="2427426E" w14:textId="77777777" w:rsidR="0040126B" w:rsidRPr="009F5011" w:rsidRDefault="0040126B" w:rsidP="009C6A06">
      <w:pPr>
        <w:spacing w:before="100" w:beforeAutospacing="1" w:after="100" w:afterAutospacing="1"/>
        <w:jc w:val="both"/>
        <w:rPr>
          <w:b/>
          <w:sz w:val="20"/>
          <w:szCs w:val="20"/>
          <w:lang w:eastAsia="es-ES"/>
        </w:rPr>
      </w:pPr>
      <w:r w:rsidRPr="009F5011">
        <w:rPr>
          <w:b/>
          <w:sz w:val="20"/>
          <w:szCs w:val="20"/>
          <w:lang w:eastAsia="es-ES"/>
        </w:rPr>
        <w:t>b) Indicadores Financieros:</w:t>
      </w:r>
    </w:p>
    <w:tbl>
      <w:tblPr>
        <w:tblW w:w="5000" w:type="pct"/>
        <w:tblCellMar>
          <w:left w:w="0" w:type="dxa"/>
          <w:right w:w="0" w:type="dxa"/>
        </w:tblCellMar>
        <w:tblLook w:val="00A0" w:firstRow="1" w:lastRow="0" w:firstColumn="1" w:lastColumn="0" w:noHBand="0" w:noVBand="0"/>
      </w:tblPr>
      <w:tblGrid>
        <w:gridCol w:w="4144"/>
        <w:gridCol w:w="1610"/>
        <w:gridCol w:w="1611"/>
        <w:gridCol w:w="1140"/>
      </w:tblGrid>
      <w:tr w:rsidR="0040126B" w:rsidRPr="009F5011" w14:paraId="1A522B32" w14:textId="77777777" w:rsidTr="000B3D5D">
        <w:trPr>
          <w:trHeight w:val="24"/>
          <w:tblHeader/>
        </w:trPr>
        <w:tc>
          <w:tcPr>
            <w:tcW w:w="2334" w:type="pct"/>
            <w:tcBorders>
              <w:bottom w:val="single" w:sz="4" w:space="0" w:color="auto"/>
            </w:tcBorders>
            <w:noWrap/>
            <w:vAlign w:val="center"/>
          </w:tcPr>
          <w:p w14:paraId="112C2997" w14:textId="77777777" w:rsidR="0040126B" w:rsidRPr="009F5011" w:rsidRDefault="0040126B" w:rsidP="000B3D5D">
            <w:pPr>
              <w:widowControl w:val="0"/>
              <w:jc w:val="both"/>
              <w:rPr>
                <w:sz w:val="18"/>
                <w:szCs w:val="20"/>
                <w:lang w:eastAsia="es-ES"/>
              </w:rPr>
            </w:pPr>
            <w:bookmarkStart w:id="58" w:name="_Hlk57797676"/>
            <w:r w:rsidRPr="009F5011">
              <w:rPr>
                <w:sz w:val="20"/>
                <w:szCs w:val="20"/>
                <w:lang w:val="es-ES_tradnl" w:eastAsia="es-ES"/>
              </w:rPr>
              <w:t>(Valores ajustados por inflación a septiembre 2020)</w:t>
            </w:r>
          </w:p>
        </w:tc>
        <w:tc>
          <w:tcPr>
            <w:tcW w:w="981" w:type="pct"/>
            <w:tcBorders>
              <w:bottom w:val="single" w:sz="4" w:space="0" w:color="auto"/>
            </w:tcBorders>
            <w:noWrap/>
            <w:vAlign w:val="center"/>
          </w:tcPr>
          <w:p w14:paraId="66443F19" w14:textId="77777777" w:rsidR="0040126B" w:rsidRPr="009F5011" w:rsidRDefault="0040126B" w:rsidP="000B3D5D">
            <w:pPr>
              <w:widowControl w:val="0"/>
              <w:jc w:val="both"/>
              <w:rPr>
                <w:sz w:val="18"/>
                <w:szCs w:val="20"/>
                <w:lang w:eastAsia="es-ES"/>
              </w:rPr>
            </w:pPr>
            <w:r w:rsidRPr="009F5011">
              <w:rPr>
                <w:sz w:val="18"/>
                <w:szCs w:val="20"/>
                <w:vertAlign w:val="superscript"/>
                <w:lang w:eastAsia="es-ES"/>
              </w:rPr>
              <w:t>(3)</w:t>
            </w:r>
          </w:p>
        </w:tc>
        <w:tc>
          <w:tcPr>
            <w:tcW w:w="1685" w:type="pct"/>
            <w:gridSpan w:val="2"/>
            <w:tcBorders>
              <w:bottom w:val="single" w:sz="4" w:space="0" w:color="auto"/>
            </w:tcBorders>
            <w:vAlign w:val="center"/>
          </w:tcPr>
          <w:p w14:paraId="63359997" w14:textId="77777777" w:rsidR="0040126B" w:rsidRPr="009F5011" w:rsidRDefault="0040126B" w:rsidP="000B3D5D">
            <w:pPr>
              <w:widowControl w:val="0"/>
              <w:jc w:val="both"/>
              <w:rPr>
                <w:b/>
                <w:sz w:val="18"/>
                <w:szCs w:val="20"/>
                <w:lang w:eastAsia="es-ES"/>
              </w:rPr>
            </w:pPr>
            <w:r w:rsidRPr="009F5011">
              <w:rPr>
                <w:b/>
                <w:sz w:val="18"/>
                <w:szCs w:val="20"/>
                <w:lang w:eastAsia="es-ES"/>
              </w:rPr>
              <w:t xml:space="preserve">Período Intermedio finalizado el </w:t>
            </w:r>
          </w:p>
        </w:tc>
      </w:tr>
      <w:tr w:rsidR="0040126B" w:rsidRPr="009F5011" w14:paraId="26711F9C" w14:textId="77777777" w:rsidTr="000B3D5D">
        <w:trPr>
          <w:trHeight w:val="24"/>
          <w:tblHeader/>
        </w:trPr>
        <w:tc>
          <w:tcPr>
            <w:tcW w:w="2334" w:type="pct"/>
            <w:tcBorders>
              <w:bottom w:val="single" w:sz="4" w:space="0" w:color="auto"/>
            </w:tcBorders>
            <w:noWrap/>
            <w:vAlign w:val="center"/>
          </w:tcPr>
          <w:p w14:paraId="5D4FE1DF" w14:textId="77777777" w:rsidR="0040126B" w:rsidRPr="009F5011" w:rsidRDefault="0040126B" w:rsidP="000B3D5D">
            <w:pPr>
              <w:widowControl w:val="0"/>
              <w:jc w:val="both"/>
              <w:rPr>
                <w:sz w:val="18"/>
                <w:szCs w:val="20"/>
                <w:lang w:eastAsia="es-ES"/>
              </w:rPr>
            </w:pPr>
          </w:p>
        </w:tc>
        <w:tc>
          <w:tcPr>
            <w:tcW w:w="981" w:type="pct"/>
            <w:tcBorders>
              <w:bottom w:val="single" w:sz="4" w:space="0" w:color="auto"/>
            </w:tcBorders>
            <w:noWrap/>
            <w:vAlign w:val="center"/>
          </w:tcPr>
          <w:p w14:paraId="5C991781" w14:textId="77777777" w:rsidR="0040126B" w:rsidRPr="009F5011" w:rsidRDefault="0040126B" w:rsidP="000B3D5D">
            <w:pPr>
              <w:widowControl w:val="0"/>
              <w:jc w:val="both"/>
              <w:rPr>
                <w:sz w:val="18"/>
                <w:szCs w:val="20"/>
                <w:vertAlign w:val="superscript"/>
                <w:lang w:eastAsia="es-ES"/>
              </w:rPr>
            </w:pPr>
          </w:p>
        </w:tc>
        <w:tc>
          <w:tcPr>
            <w:tcW w:w="981" w:type="pct"/>
            <w:tcBorders>
              <w:bottom w:val="single" w:sz="4" w:space="0" w:color="auto"/>
            </w:tcBorders>
            <w:vAlign w:val="center"/>
          </w:tcPr>
          <w:p w14:paraId="7827947D" w14:textId="77777777" w:rsidR="0040126B" w:rsidRPr="009F5011" w:rsidRDefault="0040126B" w:rsidP="000B3D5D">
            <w:pPr>
              <w:widowControl w:val="0"/>
              <w:jc w:val="both"/>
              <w:rPr>
                <w:b/>
                <w:sz w:val="18"/>
                <w:szCs w:val="20"/>
                <w:lang w:eastAsia="es-ES"/>
              </w:rPr>
            </w:pPr>
            <w:r w:rsidRPr="009F5011">
              <w:rPr>
                <w:b/>
                <w:sz w:val="18"/>
                <w:szCs w:val="20"/>
                <w:lang w:eastAsia="es-ES"/>
              </w:rPr>
              <w:t>30/09/2020</w:t>
            </w:r>
          </w:p>
        </w:tc>
        <w:tc>
          <w:tcPr>
            <w:tcW w:w="704" w:type="pct"/>
            <w:tcBorders>
              <w:bottom w:val="single" w:sz="4" w:space="0" w:color="auto"/>
            </w:tcBorders>
            <w:vAlign w:val="center"/>
          </w:tcPr>
          <w:p w14:paraId="21787D71" w14:textId="77777777" w:rsidR="0040126B" w:rsidRPr="009F5011" w:rsidRDefault="0040126B" w:rsidP="000B3D5D">
            <w:pPr>
              <w:widowControl w:val="0"/>
              <w:jc w:val="both"/>
              <w:rPr>
                <w:b/>
                <w:sz w:val="18"/>
                <w:szCs w:val="20"/>
                <w:lang w:eastAsia="es-ES"/>
              </w:rPr>
            </w:pPr>
            <w:r w:rsidRPr="009F5011">
              <w:rPr>
                <w:b/>
                <w:sz w:val="18"/>
                <w:szCs w:val="20"/>
                <w:lang w:eastAsia="es-ES"/>
              </w:rPr>
              <w:t>31/12/2019</w:t>
            </w:r>
          </w:p>
        </w:tc>
      </w:tr>
      <w:tr w:rsidR="0040126B" w:rsidRPr="009F5011" w14:paraId="604ACFE9" w14:textId="77777777" w:rsidTr="000B3D5D">
        <w:trPr>
          <w:trHeight w:val="24"/>
        </w:trPr>
        <w:tc>
          <w:tcPr>
            <w:tcW w:w="2334" w:type="pct"/>
            <w:tcBorders>
              <w:top w:val="single" w:sz="4" w:space="0" w:color="auto"/>
            </w:tcBorders>
            <w:noWrap/>
            <w:vAlign w:val="center"/>
          </w:tcPr>
          <w:p w14:paraId="5CD6690E" w14:textId="77777777" w:rsidR="0040126B" w:rsidRPr="009F5011" w:rsidRDefault="0040126B" w:rsidP="000B3D5D">
            <w:pPr>
              <w:widowControl w:val="0"/>
              <w:jc w:val="both"/>
              <w:rPr>
                <w:sz w:val="18"/>
                <w:szCs w:val="20"/>
                <w:lang w:eastAsia="es-ES"/>
              </w:rPr>
            </w:pPr>
            <w:r w:rsidRPr="009F5011">
              <w:rPr>
                <w:sz w:val="18"/>
                <w:szCs w:val="20"/>
                <w:lang w:eastAsia="es-ES"/>
              </w:rPr>
              <w:t xml:space="preserve">Liquidez </w:t>
            </w:r>
            <w:r w:rsidRPr="009F5011">
              <w:rPr>
                <w:sz w:val="18"/>
                <w:szCs w:val="20"/>
                <w:vertAlign w:val="superscript"/>
                <w:lang w:eastAsia="es-ES"/>
              </w:rPr>
              <w:t>(1)</w:t>
            </w:r>
          </w:p>
        </w:tc>
        <w:tc>
          <w:tcPr>
            <w:tcW w:w="981" w:type="pct"/>
            <w:tcBorders>
              <w:top w:val="single" w:sz="4" w:space="0" w:color="auto"/>
            </w:tcBorders>
            <w:noWrap/>
            <w:vAlign w:val="center"/>
          </w:tcPr>
          <w:p w14:paraId="28891F92" w14:textId="77777777" w:rsidR="0040126B" w:rsidRPr="009F5011" w:rsidRDefault="0040126B" w:rsidP="000B3D5D">
            <w:pPr>
              <w:widowControl w:val="0"/>
              <w:jc w:val="both"/>
              <w:rPr>
                <w:sz w:val="18"/>
                <w:szCs w:val="20"/>
                <w:lang w:eastAsia="es-ES"/>
              </w:rPr>
            </w:pPr>
            <w:r w:rsidRPr="009F5011">
              <w:rPr>
                <w:sz w:val="18"/>
                <w:szCs w:val="20"/>
                <w:lang w:eastAsia="es-ES"/>
              </w:rPr>
              <w:t>AL / PL</w:t>
            </w:r>
          </w:p>
        </w:tc>
        <w:tc>
          <w:tcPr>
            <w:tcW w:w="981" w:type="pct"/>
            <w:tcBorders>
              <w:top w:val="single" w:sz="4" w:space="0" w:color="auto"/>
              <w:left w:val="nil"/>
            </w:tcBorders>
            <w:shd w:val="clear" w:color="auto" w:fill="auto"/>
            <w:vAlign w:val="center"/>
          </w:tcPr>
          <w:p w14:paraId="2F8CE394"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0,10 </w:t>
            </w:r>
          </w:p>
        </w:tc>
        <w:tc>
          <w:tcPr>
            <w:tcW w:w="704" w:type="pct"/>
            <w:tcBorders>
              <w:top w:val="single" w:sz="4" w:space="0" w:color="auto"/>
            </w:tcBorders>
            <w:shd w:val="clear" w:color="auto" w:fill="auto"/>
            <w:vAlign w:val="center"/>
          </w:tcPr>
          <w:p w14:paraId="4B037FCE"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0,23 </w:t>
            </w:r>
          </w:p>
        </w:tc>
      </w:tr>
      <w:tr w:rsidR="0040126B" w:rsidRPr="009F5011" w14:paraId="51DB57DA" w14:textId="77777777" w:rsidTr="000B3D5D">
        <w:trPr>
          <w:trHeight w:val="24"/>
        </w:trPr>
        <w:tc>
          <w:tcPr>
            <w:tcW w:w="2334" w:type="pct"/>
            <w:noWrap/>
            <w:vAlign w:val="center"/>
          </w:tcPr>
          <w:p w14:paraId="311701D3" w14:textId="77777777" w:rsidR="0040126B" w:rsidRPr="009F5011" w:rsidRDefault="0040126B" w:rsidP="000B3D5D">
            <w:pPr>
              <w:widowControl w:val="0"/>
              <w:jc w:val="both"/>
              <w:rPr>
                <w:sz w:val="18"/>
                <w:szCs w:val="20"/>
                <w:lang w:eastAsia="es-ES"/>
              </w:rPr>
            </w:pPr>
            <w:r w:rsidRPr="009F5011">
              <w:rPr>
                <w:sz w:val="18"/>
                <w:szCs w:val="20"/>
                <w:lang w:eastAsia="es-ES"/>
              </w:rPr>
              <w:t>Solvencia</w:t>
            </w:r>
          </w:p>
        </w:tc>
        <w:tc>
          <w:tcPr>
            <w:tcW w:w="981" w:type="pct"/>
            <w:noWrap/>
            <w:vAlign w:val="center"/>
          </w:tcPr>
          <w:p w14:paraId="5AADCFDF" w14:textId="77777777" w:rsidR="0040126B" w:rsidRPr="009F5011" w:rsidRDefault="0040126B" w:rsidP="000B3D5D">
            <w:pPr>
              <w:widowControl w:val="0"/>
              <w:jc w:val="both"/>
              <w:rPr>
                <w:sz w:val="18"/>
                <w:szCs w:val="20"/>
                <w:lang w:eastAsia="es-ES"/>
              </w:rPr>
            </w:pPr>
            <w:r w:rsidRPr="009F5011">
              <w:rPr>
                <w:sz w:val="18"/>
                <w:szCs w:val="20"/>
                <w:lang w:eastAsia="es-ES"/>
              </w:rPr>
              <w:t>PN / P</w:t>
            </w:r>
          </w:p>
        </w:tc>
        <w:tc>
          <w:tcPr>
            <w:tcW w:w="981" w:type="pct"/>
            <w:tcBorders>
              <w:top w:val="nil"/>
              <w:left w:val="nil"/>
            </w:tcBorders>
            <w:shd w:val="clear" w:color="auto" w:fill="auto"/>
            <w:vAlign w:val="center"/>
          </w:tcPr>
          <w:p w14:paraId="590C7E25"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0,21 </w:t>
            </w:r>
          </w:p>
        </w:tc>
        <w:tc>
          <w:tcPr>
            <w:tcW w:w="704" w:type="pct"/>
            <w:tcBorders>
              <w:top w:val="nil"/>
            </w:tcBorders>
            <w:shd w:val="clear" w:color="auto" w:fill="auto"/>
            <w:vAlign w:val="center"/>
          </w:tcPr>
          <w:p w14:paraId="4F502D01"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0,22 </w:t>
            </w:r>
          </w:p>
        </w:tc>
      </w:tr>
      <w:tr w:rsidR="0040126B" w:rsidRPr="009F5011" w14:paraId="791705D3" w14:textId="77777777" w:rsidTr="000B3D5D">
        <w:trPr>
          <w:trHeight w:val="24"/>
        </w:trPr>
        <w:tc>
          <w:tcPr>
            <w:tcW w:w="2334" w:type="pct"/>
            <w:noWrap/>
            <w:vAlign w:val="center"/>
          </w:tcPr>
          <w:p w14:paraId="66C633E3" w14:textId="77777777" w:rsidR="0040126B" w:rsidRPr="009F5011" w:rsidRDefault="0040126B" w:rsidP="000B3D5D">
            <w:pPr>
              <w:widowControl w:val="0"/>
              <w:jc w:val="both"/>
              <w:rPr>
                <w:sz w:val="18"/>
                <w:szCs w:val="20"/>
                <w:lang w:eastAsia="es-ES"/>
              </w:rPr>
            </w:pPr>
            <w:r w:rsidRPr="009F5011">
              <w:rPr>
                <w:sz w:val="18"/>
                <w:szCs w:val="20"/>
                <w:lang w:eastAsia="es-ES"/>
              </w:rPr>
              <w:t xml:space="preserve">Inmovilización del Capital </w:t>
            </w:r>
            <w:r w:rsidRPr="009F5011">
              <w:rPr>
                <w:sz w:val="18"/>
                <w:szCs w:val="20"/>
                <w:vertAlign w:val="superscript"/>
                <w:lang w:eastAsia="es-ES"/>
              </w:rPr>
              <w:t>(2)</w:t>
            </w:r>
          </w:p>
        </w:tc>
        <w:tc>
          <w:tcPr>
            <w:tcW w:w="981" w:type="pct"/>
            <w:noWrap/>
            <w:vAlign w:val="center"/>
          </w:tcPr>
          <w:p w14:paraId="5CC188AB" w14:textId="77777777" w:rsidR="0040126B" w:rsidRPr="009F5011" w:rsidRDefault="0040126B" w:rsidP="000B3D5D">
            <w:pPr>
              <w:widowControl w:val="0"/>
              <w:jc w:val="both"/>
              <w:rPr>
                <w:sz w:val="18"/>
                <w:szCs w:val="20"/>
                <w:lang w:eastAsia="es-ES"/>
              </w:rPr>
            </w:pPr>
            <w:r w:rsidRPr="009F5011">
              <w:rPr>
                <w:sz w:val="18"/>
                <w:szCs w:val="20"/>
                <w:lang w:eastAsia="es-ES"/>
              </w:rPr>
              <w:t>ANC / A</w:t>
            </w:r>
          </w:p>
        </w:tc>
        <w:tc>
          <w:tcPr>
            <w:tcW w:w="981" w:type="pct"/>
            <w:tcBorders>
              <w:top w:val="nil"/>
              <w:left w:val="nil"/>
            </w:tcBorders>
            <w:shd w:val="clear" w:color="auto" w:fill="auto"/>
            <w:vAlign w:val="center"/>
          </w:tcPr>
          <w:p w14:paraId="07A4F5F8"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0,08 </w:t>
            </w:r>
          </w:p>
        </w:tc>
        <w:tc>
          <w:tcPr>
            <w:tcW w:w="704" w:type="pct"/>
            <w:tcBorders>
              <w:top w:val="nil"/>
            </w:tcBorders>
            <w:shd w:val="clear" w:color="auto" w:fill="auto"/>
            <w:vAlign w:val="center"/>
          </w:tcPr>
          <w:p w14:paraId="5E7CE982"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0,08 </w:t>
            </w:r>
          </w:p>
        </w:tc>
      </w:tr>
      <w:tr w:rsidR="0040126B" w:rsidRPr="009F5011" w14:paraId="0D49C38F" w14:textId="77777777" w:rsidTr="000B3D5D">
        <w:trPr>
          <w:trHeight w:val="24"/>
        </w:trPr>
        <w:tc>
          <w:tcPr>
            <w:tcW w:w="2334" w:type="pct"/>
            <w:tcBorders>
              <w:bottom w:val="single" w:sz="4" w:space="0" w:color="auto"/>
            </w:tcBorders>
            <w:noWrap/>
            <w:vAlign w:val="center"/>
          </w:tcPr>
          <w:p w14:paraId="03477B8C" w14:textId="77777777" w:rsidR="0040126B" w:rsidRPr="009F5011" w:rsidRDefault="0040126B" w:rsidP="000B3D5D">
            <w:pPr>
              <w:widowControl w:val="0"/>
              <w:jc w:val="both"/>
              <w:rPr>
                <w:sz w:val="18"/>
                <w:szCs w:val="18"/>
                <w:lang w:eastAsia="es-ES"/>
              </w:rPr>
            </w:pPr>
            <w:r w:rsidRPr="009F5011">
              <w:rPr>
                <w:sz w:val="18"/>
                <w:szCs w:val="18"/>
                <w:lang w:eastAsia="es-ES"/>
              </w:rPr>
              <w:t>Rentabilidad</w:t>
            </w:r>
          </w:p>
        </w:tc>
        <w:tc>
          <w:tcPr>
            <w:tcW w:w="981" w:type="pct"/>
            <w:tcBorders>
              <w:bottom w:val="single" w:sz="4" w:space="0" w:color="auto"/>
            </w:tcBorders>
            <w:noWrap/>
            <w:vAlign w:val="center"/>
          </w:tcPr>
          <w:p w14:paraId="685B6221" w14:textId="77777777" w:rsidR="0040126B" w:rsidRPr="009F5011" w:rsidRDefault="0040126B" w:rsidP="000B3D5D">
            <w:pPr>
              <w:widowControl w:val="0"/>
              <w:jc w:val="both"/>
              <w:rPr>
                <w:sz w:val="18"/>
                <w:szCs w:val="18"/>
                <w:lang w:eastAsia="es-ES"/>
              </w:rPr>
            </w:pPr>
            <w:r w:rsidRPr="009F5011">
              <w:rPr>
                <w:sz w:val="18"/>
                <w:szCs w:val="18"/>
                <w:lang w:eastAsia="es-ES"/>
              </w:rPr>
              <w:t>RE / PNP</w:t>
            </w:r>
          </w:p>
        </w:tc>
        <w:tc>
          <w:tcPr>
            <w:tcW w:w="981" w:type="pct"/>
            <w:tcBorders>
              <w:top w:val="nil"/>
              <w:left w:val="nil"/>
              <w:bottom w:val="single" w:sz="4" w:space="0" w:color="auto"/>
            </w:tcBorders>
            <w:shd w:val="clear" w:color="auto" w:fill="auto"/>
            <w:vAlign w:val="center"/>
          </w:tcPr>
          <w:p w14:paraId="14D075A4"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0,01 </w:t>
            </w:r>
          </w:p>
        </w:tc>
        <w:tc>
          <w:tcPr>
            <w:tcW w:w="704" w:type="pct"/>
            <w:tcBorders>
              <w:top w:val="nil"/>
              <w:bottom w:val="single" w:sz="4" w:space="0" w:color="auto"/>
            </w:tcBorders>
            <w:shd w:val="clear" w:color="auto" w:fill="auto"/>
            <w:vAlign w:val="center"/>
          </w:tcPr>
          <w:p w14:paraId="1C3DE368" w14:textId="77777777" w:rsidR="0040126B" w:rsidRPr="009F5011" w:rsidRDefault="0040126B" w:rsidP="000B3D5D">
            <w:pPr>
              <w:widowControl w:val="0"/>
              <w:jc w:val="both"/>
              <w:rPr>
                <w:sz w:val="18"/>
                <w:szCs w:val="18"/>
                <w:lang w:eastAsia="es-ES"/>
              </w:rPr>
            </w:pPr>
            <w:r w:rsidRPr="009F5011">
              <w:rPr>
                <w:color w:val="000000"/>
                <w:sz w:val="18"/>
                <w:szCs w:val="18"/>
                <w:lang w:eastAsia="es-ES"/>
              </w:rPr>
              <w:t xml:space="preserve">                -0,44 </w:t>
            </w:r>
          </w:p>
        </w:tc>
      </w:tr>
    </w:tbl>
    <w:p w14:paraId="61DFEFF5" w14:textId="77777777" w:rsidR="0040126B" w:rsidRPr="009F5011" w:rsidRDefault="0040126B" w:rsidP="0040126B">
      <w:pPr>
        <w:widowControl w:val="0"/>
        <w:jc w:val="both"/>
        <w:rPr>
          <w:bCs/>
          <w:i/>
          <w:sz w:val="16"/>
          <w:szCs w:val="20"/>
          <w:lang w:eastAsia="es-ES"/>
        </w:rPr>
      </w:pPr>
      <w:r w:rsidRPr="009F5011">
        <w:rPr>
          <w:bCs/>
          <w:i/>
          <w:sz w:val="16"/>
          <w:szCs w:val="20"/>
          <w:vertAlign w:val="superscript"/>
          <w:lang w:eastAsia="es-ES"/>
        </w:rPr>
        <w:t>(1)</w:t>
      </w:r>
      <w:r w:rsidRPr="009F5011">
        <w:rPr>
          <w:bCs/>
          <w:i/>
          <w:sz w:val="16"/>
          <w:szCs w:val="20"/>
          <w:lang w:eastAsia="es-ES"/>
        </w:rPr>
        <w:t xml:space="preserve"> se consideró como “Activos Líquidos” al rubro Efectivo y depósitos en Bancos y como “Pasivos Líquidos” al rubro Depósitos.</w:t>
      </w:r>
    </w:p>
    <w:p w14:paraId="67056DE2" w14:textId="77777777" w:rsidR="0040126B" w:rsidRPr="009F5011" w:rsidRDefault="0040126B" w:rsidP="0040126B">
      <w:pPr>
        <w:widowControl w:val="0"/>
        <w:jc w:val="both"/>
        <w:rPr>
          <w:bCs/>
          <w:i/>
          <w:sz w:val="16"/>
          <w:szCs w:val="20"/>
          <w:lang w:eastAsia="es-ES"/>
        </w:rPr>
      </w:pPr>
      <w:r w:rsidRPr="009F5011">
        <w:rPr>
          <w:bCs/>
          <w:i/>
          <w:sz w:val="16"/>
          <w:szCs w:val="20"/>
          <w:vertAlign w:val="superscript"/>
          <w:lang w:eastAsia="es-ES"/>
        </w:rPr>
        <w:t>(2)</w:t>
      </w:r>
      <w:r w:rsidRPr="009F5011">
        <w:rPr>
          <w:bCs/>
          <w:i/>
          <w:sz w:val="16"/>
          <w:szCs w:val="20"/>
          <w:lang w:eastAsia="es-ES"/>
        </w:rPr>
        <w:t xml:space="preserve"> se consideró como “Activos no corrientes” a Propiedad, planta y equipo y Bienes Intangibles.</w:t>
      </w:r>
    </w:p>
    <w:p w14:paraId="565555CF" w14:textId="77777777" w:rsidR="0040126B" w:rsidRPr="009F5011" w:rsidRDefault="0040126B" w:rsidP="0040126B">
      <w:pPr>
        <w:widowControl w:val="0"/>
        <w:jc w:val="both"/>
        <w:rPr>
          <w:bCs/>
          <w:sz w:val="16"/>
          <w:szCs w:val="20"/>
          <w:lang w:val="es-ES_tradnl" w:eastAsia="es-ES"/>
        </w:rPr>
      </w:pPr>
      <w:r w:rsidRPr="009F5011">
        <w:rPr>
          <w:bCs/>
          <w:i/>
          <w:sz w:val="16"/>
          <w:szCs w:val="20"/>
          <w:vertAlign w:val="superscript"/>
          <w:lang w:eastAsia="es-ES"/>
        </w:rPr>
        <w:t>(3)</w:t>
      </w:r>
      <w:r w:rsidRPr="009F5011">
        <w:rPr>
          <w:bCs/>
          <w:i/>
          <w:sz w:val="16"/>
          <w:szCs w:val="20"/>
          <w:lang w:eastAsia="es-ES"/>
        </w:rPr>
        <w:t xml:space="preserve"> En donde: AL: activos líquidos. PL: pasivos líquidos. PN: patrimonio neto. P: pasivo. ANC: activo no corriente. A: total del activo. RE: Resultado del ejercicio. PNP: Patrimonio neto promedio</w:t>
      </w:r>
    </w:p>
    <w:p w14:paraId="22C9D6D2" w14:textId="77777777" w:rsidR="0040126B" w:rsidRPr="009F5011" w:rsidRDefault="0040126B" w:rsidP="009C6A06">
      <w:pPr>
        <w:spacing w:before="100" w:beforeAutospacing="1" w:after="100" w:afterAutospacing="1"/>
        <w:jc w:val="both"/>
        <w:rPr>
          <w:b/>
          <w:sz w:val="20"/>
          <w:szCs w:val="20"/>
          <w:lang w:eastAsia="es-ES"/>
        </w:rPr>
      </w:pPr>
      <w:r w:rsidRPr="009F5011">
        <w:rPr>
          <w:b/>
          <w:sz w:val="20"/>
          <w:szCs w:val="20"/>
          <w:lang w:eastAsia="es-ES"/>
        </w:rPr>
        <w:t xml:space="preserve">c) Capitalización y Endeudamiento </w:t>
      </w:r>
    </w:p>
    <w:tbl>
      <w:tblPr>
        <w:tblW w:w="4145" w:type="pct"/>
        <w:tblCellMar>
          <w:left w:w="0" w:type="dxa"/>
          <w:right w:w="0" w:type="dxa"/>
        </w:tblCellMar>
        <w:tblLook w:val="0000" w:firstRow="0" w:lastRow="0" w:firstColumn="0" w:lastColumn="0" w:noHBand="0" w:noVBand="0"/>
      </w:tblPr>
      <w:tblGrid>
        <w:gridCol w:w="4473"/>
        <w:gridCol w:w="1265"/>
        <w:gridCol w:w="1313"/>
      </w:tblGrid>
      <w:tr w:rsidR="0040126B" w:rsidRPr="009F5011" w14:paraId="0617757E" w14:textId="77777777" w:rsidTr="000B3D5D">
        <w:trPr>
          <w:gridAfter w:val="2"/>
          <w:wAfter w:w="2019" w:type="pct"/>
          <w:trHeight w:val="230"/>
        </w:trPr>
        <w:tc>
          <w:tcPr>
            <w:tcW w:w="2981" w:type="pct"/>
            <w:vMerge w:val="restart"/>
            <w:vAlign w:val="center"/>
          </w:tcPr>
          <w:p w14:paraId="3442E9FE" w14:textId="77777777" w:rsidR="0040126B" w:rsidRPr="009F5011" w:rsidRDefault="0040126B" w:rsidP="005D7257">
            <w:pPr>
              <w:spacing w:before="100" w:beforeAutospacing="1" w:after="100" w:afterAutospacing="1"/>
              <w:ind w:firstLine="340"/>
              <w:rPr>
                <w:b/>
                <w:sz w:val="20"/>
                <w:szCs w:val="20"/>
                <w:lang w:eastAsia="es-ES"/>
              </w:rPr>
            </w:pPr>
            <w:bookmarkStart w:id="59" w:name="_Hlk57797642"/>
            <w:r w:rsidRPr="009F5011">
              <w:rPr>
                <w:b/>
                <w:sz w:val="20"/>
                <w:szCs w:val="20"/>
                <w:lang w:eastAsia="es-ES"/>
              </w:rPr>
              <w:t>Obligaciones Financieras (Depósitos y Otras Obligaciones por Intermediación Financiera)</w:t>
            </w:r>
            <w:r w:rsidRPr="009F5011">
              <w:rPr>
                <w:b/>
                <w:sz w:val="20"/>
                <w:szCs w:val="20"/>
                <w:vertAlign w:val="superscript"/>
                <w:lang w:eastAsia="es-ES"/>
              </w:rPr>
              <w:t xml:space="preserve"> (4)</w:t>
            </w:r>
            <w:r w:rsidRPr="009F5011">
              <w:rPr>
                <w:b/>
                <w:bCs/>
                <w:sz w:val="20"/>
                <w:szCs w:val="20"/>
                <w:lang w:eastAsia="es-ES"/>
              </w:rPr>
              <w:t xml:space="preserve"> </w:t>
            </w:r>
          </w:p>
        </w:tc>
      </w:tr>
      <w:tr w:rsidR="0040126B" w:rsidRPr="009F5011" w14:paraId="456589D2" w14:textId="77777777" w:rsidTr="000B3D5D">
        <w:trPr>
          <w:trHeight w:val="237"/>
        </w:trPr>
        <w:tc>
          <w:tcPr>
            <w:tcW w:w="2981" w:type="pct"/>
            <w:vMerge/>
            <w:shd w:val="clear" w:color="auto" w:fill="00FFFF"/>
            <w:vAlign w:val="center"/>
          </w:tcPr>
          <w:p w14:paraId="4D030970" w14:textId="77777777" w:rsidR="0040126B" w:rsidRPr="009F5011" w:rsidRDefault="0040126B" w:rsidP="005D7257">
            <w:pPr>
              <w:spacing w:before="100" w:beforeAutospacing="1" w:after="100" w:afterAutospacing="1"/>
              <w:ind w:firstLine="340"/>
              <w:rPr>
                <w:b/>
                <w:sz w:val="20"/>
                <w:szCs w:val="20"/>
                <w:lang w:eastAsia="es-ES"/>
              </w:rPr>
            </w:pPr>
          </w:p>
        </w:tc>
        <w:tc>
          <w:tcPr>
            <w:tcW w:w="2019" w:type="pct"/>
            <w:gridSpan w:val="2"/>
            <w:tcBorders>
              <w:top w:val="single" w:sz="4" w:space="0" w:color="auto"/>
              <w:bottom w:val="single" w:sz="4" w:space="0" w:color="auto"/>
            </w:tcBorders>
            <w:vAlign w:val="center"/>
          </w:tcPr>
          <w:p w14:paraId="088DDD0A"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Período intermedio finalizado el 30 de septiembre de</w:t>
            </w:r>
          </w:p>
        </w:tc>
      </w:tr>
      <w:tr w:rsidR="0040126B" w:rsidRPr="009F5011" w14:paraId="0B97DA16" w14:textId="77777777" w:rsidTr="000B3D5D">
        <w:trPr>
          <w:trHeight w:val="237"/>
        </w:trPr>
        <w:tc>
          <w:tcPr>
            <w:tcW w:w="2981" w:type="pct"/>
            <w:vMerge/>
            <w:shd w:val="clear" w:color="auto" w:fill="00FFFF"/>
            <w:vAlign w:val="center"/>
          </w:tcPr>
          <w:p w14:paraId="6365182D" w14:textId="77777777" w:rsidR="0040126B" w:rsidRPr="009F5011" w:rsidRDefault="0040126B" w:rsidP="005D7257">
            <w:pPr>
              <w:spacing w:before="100" w:beforeAutospacing="1" w:after="100" w:afterAutospacing="1"/>
              <w:ind w:firstLine="340"/>
              <w:rPr>
                <w:b/>
                <w:sz w:val="20"/>
                <w:szCs w:val="20"/>
                <w:lang w:eastAsia="es-ES"/>
              </w:rPr>
            </w:pPr>
          </w:p>
        </w:tc>
        <w:tc>
          <w:tcPr>
            <w:tcW w:w="993" w:type="pct"/>
            <w:tcBorders>
              <w:top w:val="single" w:sz="4" w:space="0" w:color="auto"/>
              <w:bottom w:val="single" w:sz="4" w:space="0" w:color="auto"/>
            </w:tcBorders>
            <w:vAlign w:val="center"/>
          </w:tcPr>
          <w:p w14:paraId="385D5CDA"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2020</w:t>
            </w:r>
          </w:p>
        </w:tc>
        <w:tc>
          <w:tcPr>
            <w:tcW w:w="1026" w:type="pct"/>
            <w:tcBorders>
              <w:top w:val="single" w:sz="4" w:space="0" w:color="auto"/>
              <w:bottom w:val="single" w:sz="4" w:space="0" w:color="auto"/>
            </w:tcBorders>
            <w:noWrap/>
            <w:vAlign w:val="center"/>
          </w:tcPr>
          <w:p w14:paraId="70BFDD40"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2019</w:t>
            </w:r>
          </w:p>
        </w:tc>
      </w:tr>
      <w:tr w:rsidR="0040126B" w:rsidRPr="009F5011" w14:paraId="2E525771" w14:textId="77777777" w:rsidTr="000B3D5D">
        <w:trPr>
          <w:trHeight w:val="283"/>
        </w:trPr>
        <w:tc>
          <w:tcPr>
            <w:tcW w:w="2981" w:type="pct"/>
            <w:shd w:val="clear" w:color="auto" w:fill="auto"/>
            <w:noWrap/>
            <w:vAlign w:val="center"/>
          </w:tcPr>
          <w:p w14:paraId="5B963EF4"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Obligaciones Financieras a largo plazo</w:t>
            </w:r>
          </w:p>
        </w:tc>
        <w:tc>
          <w:tcPr>
            <w:tcW w:w="993" w:type="pct"/>
            <w:tcBorders>
              <w:top w:val="single" w:sz="8" w:space="0" w:color="auto"/>
              <w:left w:val="nil"/>
              <w:bottom w:val="nil"/>
              <w:right w:val="nil"/>
            </w:tcBorders>
            <w:shd w:val="clear" w:color="auto" w:fill="auto"/>
            <w:vAlign w:val="center"/>
          </w:tcPr>
          <w:p w14:paraId="2DFA02FD" w14:textId="77777777" w:rsidR="0040126B" w:rsidRPr="005D7257" w:rsidRDefault="0040126B" w:rsidP="005D7257">
            <w:pPr>
              <w:spacing w:before="100" w:beforeAutospacing="1" w:after="100" w:afterAutospacing="1"/>
              <w:ind w:firstLine="340"/>
              <w:rPr>
                <w:b/>
                <w:sz w:val="20"/>
              </w:rPr>
            </w:pPr>
            <w:r w:rsidRPr="009F5011">
              <w:rPr>
                <w:color w:val="000000"/>
                <w:sz w:val="18"/>
                <w:szCs w:val="18"/>
                <w:lang w:eastAsia="es-ES"/>
              </w:rPr>
              <w:t>140.600</w:t>
            </w:r>
          </w:p>
        </w:tc>
        <w:tc>
          <w:tcPr>
            <w:tcW w:w="1026" w:type="pct"/>
            <w:tcBorders>
              <w:top w:val="single" w:sz="8" w:space="0" w:color="auto"/>
              <w:left w:val="nil"/>
              <w:bottom w:val="nil"/>
              <w:right w:val="nil"/>
            </w:tcBorders>
            <w:shd w:val="clear" w:color="auto" w:fill="auto"/>
            <w:noWrap/>
            <w:vAlign w:val="center"/>
          </w:tcPr>
          <w:p w14:paraId="6B517069"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451.561</w:t>
            </w:r>
          </w:p>
        </w:tc>
      </w:tr>
      <w:tr w:rsidR="0040126B" w:rsidRPr="009F5011" w14:paraId="718BDA7B" w14:textId="77777777" w:rsidTr="000B3D5D">
        <w:trPr>
          <w:trHeight w:val="283"/>
        </w:trPr>
        <w:tc>
          <w:tcPr>
            <w:tcW w:w="2981" w:type="pct"/>
            <w:shd w:val="clear" w:color="auto" w:fill="auto"/>
            <w:noWrap/>
            <w:vAlign w:val="center"/>
          </w:tcPr>
          <w:p w14:paraId="27F16816"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Obligaciones Financieras a corto plazo</w:t>
            </w:r>
          </w:p>
        </w:tc>
        <w:tc>
          <w:tcPr>
            <w:tcW w:w="993" w:type="pct"/>
            <w:tcBorders>
              <w:top w:val="nil"/>
              <w:left w:val="nil"/>
              <w:bottom w:val="nil"/>
              <w:right w:val="nil"/>
            </w:tcBorders>
            <w:shd w:val="clear" w:color="auto" w:fill="auto"/>
            <w:vAlign w:val="center"/>
          </w:tcPr>
          <w:p w14:paraId="7332EC41"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8.800.170</w:t>
            </w:r>
          </w:p>
        </w:tc>
        <w:tc>
          <w:tcPr>
            <w:tcW w:w="1026" w:type="pct"/>
            <w:tcBorders>
              <w:top w:val="nil"/>
              <w:left w:val="nil"/>
              <w:bottom w:val="nil"/>
              <w:right w:val="nil"/>
            </w:tcBorders>
            <w:shd w:val="clear" w:color="auto" w:fill="auto"/>
            <w:noWrap/>
            <w:vAlign w:val="center"/>
          </w:tcPr>
          <w:p w14:paraId="039E78C5"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10.050.908</w:t>
            </w:r>
          </w:p>
        </w:tc>
      </w:tr>
      <w:tr w:rsidR="0040126B" w:rsidRPr="009F5011" w14:paraId="069F662D" w14:textId="77777777" w:rsidTr="000B3D5D">
        <w:trPr>
          <w:trHeight w:val="283"/>
        </w:trPr>
        <w:tc>
          <w:tcPr>
            <w:tcW w:w="2981" w:type="pct"/>
            <w:shd w:val="clear" w:color="auto" w:fill="auto"/>
            <w:noWrap/>
            <w:vAlign w:val="center"/>
          </w:tcPr>
          <w:p w14:paraId="1D499460"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Total de Obligaciones Financieras</w:t>
            </w:r>
          </w:p>
        </w:tc>
        <w:tc>
          <w:tcPr>
            <w:tcW w:w="993" w:type="pct"/>
            <w:tcBorders>
              <w:top w:val="nil"/>
              <w:left w:val="nil"/>
              <w:bottom w:val="nil"/>
              <w:right w:val="nil"/>
            </w:tcBorders>
            <w:shd w:val="clear" w:color="auto" w:fill="auto"/>
            <w:vAlign w:val="center"/>
          </w:tcPr>
          <w:p w14:paraId="2ACDEBBC"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8.940.770</w:t>
            </w:r>
          </w:p>
        </w:tc>
        <w:tc>
          <w:tcPr>
            <w:tcW w:w="1026" w:type="pct"/>
            <w:tcBorders>
              <w:top w:val="nil"/>
              <w:left w:val="nil"/>
              <w:bottom w:val="nil"/>
              <w:right w:val="nil"/>
            </w:tcBorders>
            <w:shd w:val="clear" w:color="auto" w:fill="auto"/>
            <w:noWrap/>
            <w:vAlign w:val="center"/>
          </w:tcPr>
          <w:p w14:paraId="38D9625D"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10.502.468</w:t>
            </w:r>
          </w:p>
        </w:tc>
      </w:tr>
      <w:tr w:rsidR="0040126B" w:rsidRPr="009F5011" w14:paraId="4EE69EDE" w14:textId="77777777" w:rsidTr="000B3D5D">
        <w:trPr>
          <w:trHeight w:val="283"/>
        </w:trPr>
        <w:tc>
          <w:tcPr>
            <w:tcW w:w="2981" w:type="pct"/>
            <w:shd w:val="clear" w:color="auto" w:fill="auto"/>
            <w:noWrap/>
            <w:vAlign w:val="center"/>
          </w:tcPr>
          <w:p w14:paraId="2C1F7E67"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Patrimonio Neto</w:t>
            </w:r>
          </w:p>
        </w:tc>
        <w:tc>
          <w:tcPr>
            <w:tcW w:w="993" w:type="pct"/>
            <w:tcBorders>
              <w:top w:val="nil"/>
              <w:left w:val="nil"/>
              <w:bottom w:val="nil"/>
              <w:right w:val="nil"/>
            </w:tcBorders>
            <w:shd w:val="clear" w:color="auto" w:fill="auto"/>
            <w:vAlign w:val="center"/>
          </w:tcPr>
          <w:p w14:paraId="4F40F5C8"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1.995.538</w:t>
            </w:r>
          </w:p>
        </w:tc>
        <w:tc>
          <w:tcPr>
            <w:tcW w:w="1026" w:type="pct"/>
            <w:tcBorders>
              <w:top w:val="nil"/>
              <w:left w:val="nil"/>
              <w:bottom w:val="nil"/>
              <w:right w:val="nil"/>
            </w:tcBorders>
            <w:shd w:val="clear" w:color="auto" w:fill="auto"/>
            <w:noWrap/>
            <w:vAlign w:val="center"/>
          </w:tcPr>
          <w:p w14:paraId="0A21D49F"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1.850.851</w:t>
            </w:r>
          </w:p>
        </w:tc>
      </w:tr>
      <w:tr w:rsidR="0040126B" w:rsidRPr="009F5011" w14:paraId="534DFF90" w14:textId="77777777" w:rsidTr="000B3D5D">
        <w:trPr>
          <w:trHeight w:val="283"/>
        </w:trPr>
        <w:tc>
          <w:tcPr>
            <w:tcW w:w="2981" w:type="pct"/>
            <w:shd w:val="clear" w:color="auto" w:fill="auto"/>
            <w:noWrap/>
            <w:vAlign w:val="center"/>
          </w:tcPr>
          <w:p w14:paraId="006992F4"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Total capitalización</w:t>
            </w:r>
          </w:p>
        </w:tc>
        <w:tc>
          <w:tcPr>
            <w:tcW w:w="993" w:type="pct"/>
            <w:tcBorders>
              <w:top w:val="nil"/>
              <w:left w:val="nil"/>
              <w:bottom w:val="nil"/>
              <w:right w:val="nil"/>
            </w:tcBorders>
            <w:shd w:val="clear" w:color="auto" w:fill="auto"/>
            <w:vAlign w:val="center"/>
          </w:tcPr>
          <w:p w14:paraId="6D37481F"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10.936.308</w:t>
            </w:r>
          </w:p>
        </w:tc>
        <w:tc>
          <w:tcPr>
            <w:tcW w:w="1026" w:type="pct"/>
            <w:tcBorders>
              <w:top w:val="nil"/>
              <w:left w:val="nil"/>
              <w:bottom w:val="nil"/>
              <w:right w:val="nil"/>
            </w:tcBorders>
            <w:shd w:val="clear" w:color="auto" w:fill="auto"/>
            <w:noWrap/>
            <w:vAlign w:val="center"/>
          </w:tcPr>
          <w:p w14:paraId="7CD6B0EA" w14:textId="77777777" w:rsidR="0040126B" w:rsidRPr="009F5011" w:rsidRDefault="0040126B" w:rsidP="005D7257">
            <w:pPr>
              <w:spacing w:before="100" w:beforeAutospacing="1" w:after="100" w:afterAutospacing="1"/>
              <w:ind w:firstLine="340"/>
              <w:rPr>
                <w:b/>
                <w:sz w:val="20"/>
                <w:szCs w:val="20"/>
                <w:lang w:eastAsia="es-ES"/>
              </w:rPr>
            </w:pPr>
            <w:r w:rsidRPr="009F5011">
              <w:rPr>
                <w:color w:val="000000"/>
                <w:sz w:val="18"/>
                <w:szCs w:val="18"/>
                <w:lang w:eastAsia="es-ES"/>
              </w:rPr>
              <w:t>12.353.320</w:t>
            </w:r>
          </w:p>
        </w:tc>
      </w:tr>
      <w:tr w:rsidR="0040126B" w:rsidRPr="009F5011" w14:paraId="48B9D3DE" w14:textId="77777777" w:rsidTr="000B3D5D">
        <w:trPr>
          <w:trHeight w:val="283"/>
        </w:trPr>
        <w:tc>
          <w:tcPr>
            <w:tcW w:w="2981" w:type="pct"/>
            <w:shd w:val="clear" w:color="auto" w:fill="auto"/>
            <w:noWrap/>
            <w:vAlign w:val="center"/>
          </w:tcPr>
          <w:p w14:paraId="72520935" w14:textId="77777777" w:rsidR="0040126B" w:rsidRPr="009F5011" w:rsidRDefault="0040126B" w:rsidP="005D7257">
            <w:pPr>
              <w:spacing w:before="100" w:beforeAutospacing="1" w:after="100" w:afterAutospacing="1"/>
              <w:ind w:firstLine="340"/>
              <w:rPr>
                <w:b/>
                <w:sz w:val="20"/>
                <w:szCs w:val="20"/>
                <w:lang w:eastAsia="es-ES"/>
              </w:rPr>
            </w:pPr>
            <w:r w:rsidRPr="009F5011">
              <w:rPr>
                <w:b/>
                <w:sz w:val="20"/>
                <w:szCs w:val="20"/>
                <w:lang w:eastAsia="es-ES"/>
              </w:rPr>
              <w:t>Obligaciones Financieras sobre Patrimonio Neto</w:t>
            </w:r>
          </w:p>
        </w:tc>
        <w:tc>
          <w:tcPr>
            <w:tcW w:w="993" w:type="pct"/>
            <w:tcBorders>
              <w:top w:val="nil"/>
              <w:left w:val="nil"/>
              <w:bottom w:val="nil"/>
              <w:right w:val="nil"/>
            </w:tcBorders>
            <w:shd w:val="clear" w:color="auto" w:fill="auto"/>
            <w:vAlign w:val="center"/>
          </w:tcPr>
          <w:p w14:paraId="5038248C" w14:textId="77777777" w:rsidR="0040126B" w:rsidRPr="009F5011" w:rsidRDefault="0040126B" w:rsidP="005D7257">
            <w:pPr>
              <w:spacing w:before="100" w:beforeAutospacing="1" w:after="100" w:afterAutospacing="1"/>
              <w:ind w:firstLine="340"/>
              <w:rPr>
                <w:b/>
                <w:sz w:val="20"/>
                <w:szCs w:val="20"/>
                <w:lang w:eastAsia="es-ES"/>
              </w:rPr>
            </w:pPr>
            <w:r w:rsidRPr="009F5011">
              <w:rPr>
                <w:b/>
                <w:bCs/>
                <w:color w:val="000000"/>
                <w:sz w:val="18"/>
                <w:szCs w:val="18"/>
                <w:lang w:eastAsia="es-ES"/>
              </w:rPr>
              <w:t>448,04%</w:t>
            </w:r>
          </w:p>
        </w:tc>
        <w:tc>
          <w:tcPr>
            <w:tcW w:w="1026" w:type="pct"/>
            <w:tcBorders>
              <w:top w:val="nil"/>
              <w:left w:val="nil"/>
              <w:bottom w:val="nil"/>
              <w:right w:val="nil"/>
            </w:tcBorders>
            <w:shd w:val="clear" w:color="auto" w:fill="auto"/>
            <w:noWrap/>
            <w:vAlign w:val="center"/>
          </w:tcPr>
          <w:p w14:paraId="14DEF716" w14:textId="77777777" w:rsidR="0040126B" w:rsidRPr="009F5011" w:rsidRDefault="0040126B" w:rsidP="005D7257">
            <w:pPr>
              <w:spacing w:before="100" w:beforeAutospacing="1" w:after="100" w:afterAutospacing="1"/>
              <w:ind w:firstLine="340"/>
              <w:rPr>
                <w:b/>
                <w:sz w:val="20"/>
                <w:szCs w:val="20"/>
                <w:lang w:eastAsia="es-ES"/>
              </w:rPr>
            </w:pPr>
            <w:r w:rsidRPr="009F5011">
              <w:rPr>
                <w:b/>
                <w:bCs/>
                <w:color w:val="000000"/>
                <w:sz w:val="18"/>
                <w:szCs w:val="18"/>
                <w:lang w:eastAsia="es-ES"/>
              </w:rPr>
              <w:t>567,44%</w:t>
            </w:r>
          </w:p>
        </w:tc>
      </w:tr>
    </w:tbl>
    <w:bookmarkEnd w:id="59"/>
    <w:bookmarkEnd w:id="58"/>
    <w:p w14:paraId="0D18C608" w14:textId="77777777" w:rsidR="0040126B" w:rsidRPr="009F5011" w:rsidRDefault="0040126B" w:rsidP="009C6A06">
      <w:pPr>
        <w:spacing w:before="100" w:beforeAutospacing="1" w:after="100" w:afterAutospacing="1"/>
        <w:jc w:val="both"/>
        <w:rPr>
          <w:b/>
          <w:sz w:val="20"/>
          <w:szCs w:val="20"/>
          <w:lang w:eastAsia="es-ES"/>
        </w:rPr>
      </w:pPr>
      <w:r w:rsidRPr="009F5011">
        <w:rPr>
          <w:b/>
          <w:sz w:val="20"/>
          <w:szCs w:val="20"/>
          <w:lang w:eastAsia="es-ES"/>
        </w:rPr>
        <w:t>d) Capital Social</w:t>
      </w:r>
    </w:p>
    <w:p w14:paraId="0A71D4AF" w14:textId="77777777" w:rsidR="0040126B" w:rsidRPr="009F5011" w:rsidRDefault="0040126B" w:rsidP="0040126B">
      <w:pPr>
        <w:tabs>
          <w:tab w:val="left" w:pos="380"/>
        </w:tabs>
        <w:jc w:val="both"/>
        <w:rPr>
          <w:sz w:val="20"/>
          <w:szCs w:val="20"/>
          <w:lang w:eastAsia="es-ES"/>
        </w:rPr>
      </w:pPr>
      <w:r w:rsidRPr="009F5011">
        <w:rPr>
          <w:sz w:val="20"/>
          <w:szCs w:val="20"/>
          <w:lang w:eastAsia="es-ES"/>
        </w:rPr>
        <w:t>El capital social de CFA está compuesto por una sola clase de acciones. La cantidad de acciones autorizadas, emitidas y totalmente integradas al 3</w:t>
      </w:r>
      <w:r w:rsidRPr="009F5011">
        <w:rPr>
          <w:sz w:val="20"/>
          <w:szCs w:val="20"/>
          <w:lang w:val="es-ES_tradnl" w:eastAsia="es-ES"/>
        </w:rPr>
        <w:t>0</w:t>
      </w:r>
      <w:r w:rsidRPr="009F5011">
        <w:rPr>
          <w:sz w:val="20"/>
          <w:szCs w:val="20"/>
          <w:lang w:eastAsia="es-ES"/>
        </w:rPr>
        <w:t xml:space="preserve"> de </w:t>
      </w:r>
      <w:r w:rsidRPr="009F5011">
        <w:rPr>
          <w:sz w:val="20"/>
          <w:szCs w:val="20"/>
          <w:lang w:val="es-ES_tradnl" w:eastAsia="es-ES"/>
        </w:rPr>
        <w:t>septiembre</w:t>
      </w:r>
      <w:r w:rsidRPr="009F5011">
        <w:rPr>
          <w:sz w:val="20"/>
          <w:szCs w:val="20"/>
          <w:lang w:eastAsia="es-ES"/>
        </w:rPr>
        <w:t xml:space="preserve"> de 20</w:t>
      </w:r>
      <w:r w:rsidRPr="009F5011">
        <w:rPr>
          <w:sz w:val="20"/>
          <w:szCs w:val="20"/>
          <w:lang w:val="es-ES_tradnl" w:eastAsia="es-ES"/>
        </w:rPr>
        <w:t>20</w:t>
      </w:r>
      <w:r w:rsidRPr="009F5011">
        <w:rPr>
          <w:sz w:val="20"/>
          <w:szCs w:val="20"/>
          <w:lang w:eastAsia="es-ES"/>
        </w:rPr>
        <w:t xml:space="preserve">, asciende a 907.562.500. Cada acción tiene un valor nominal de $1 y da derecho a un voto. Las acciones de CFA no se encuentran admitidas al régimen de oferta pública. </w:t>
      </w:r>
    </w:p>
    <w:p w14:paraId="4BF904C1" w14:textId="77777777" w:rsidR="0040126B" w:rsidRPr="009F5011" w:rsidRDefault="0040126B" w:rsidP="0040126B">
      <w:pPr>
        <w:widowControl w:val="0"/>
        <w:jc w:val="both"/>
        <w:rPr>
          <w:sz w:val="20"/>
          <w:szCs w:val="20"/>
          <w:lang w:eastAsia="es-ES"/>
        </w:rPr>
      </w:pPr>
    </w:p>
    <w:p w14:paraId="2B384F62" w14:textId="77777777" w:rsidR="0040126B" w:rsidRPr="009F5011" w:rsidRDefault="0040126B" w:rsidP="005D7257">
      <w:pPr>
        <w:spacing w:before="100" w:beforeAutospacing="1" w:after="100" w:afterAutospacing="1"/>
        <w:rPr>
          <w:b/>
          <w:sz w:val="20"/>
          <w:szCs w:val="20"/>
          <w:lang w:eastAsia="es-ES"/>
        </w:rPr>
      </w:pPr>
      <w:r w:rsidRPr="009F5011">
        <w:rPr>
          <w:sz w:val="20"/>
          <w:szCs w:val="20"/>
          <w:lang w:eastAsia="es-ES"/>
        </w:rPr>
        <w:t>El siguiente cuadro identifica a los accionistas de la Compañía al 3</w:t>
      </w:r>
      <w:r w:rsidRPr="009F5011">
        <w:rPr>
          <w:sz w:val="20"/>
          <w:szCs w:val="20"/>
          <w:lang w:val="es-ES_tradnl" w:eastAsia="es-ES"/>
        </w:rPr>
        <w:t>0</w:t>
      </w:r>
      <w:r w:rsidRPr="009F5011">
        <w:rPr>
          <w:sz w:val="20"/>
          <w:szCs w:val="20"/>
          <w:lang w:eastAsia="es-ES"/>
        </w:rPr>
        <w:t xml:space="preserve"> de </w:t>
      </w:r>
      <w:r w:rsidRPr="009F5011">
        <w:rPr>
          <w:sz w:val="20"/>
          <w:szCs w:val="20"/>
          <w:lang w:val="es-ES_tradnl" w:eastAsia="es-ES"/>
        </w:rPr>
        <w:t>septiembre</w:t>
      </w:r>
      <w:r w:rsidRPr="009F5011">
        <w:rPr>
          <w:sz w:val="20"/>
          <w:szCs w:val="20"/>
          <w:lang w:eastAsia="es-ES"/>
        </w:rPr>
        <w:t xml:space="preserve"> de 20</w:t>
      </w:r>
      <w:r w:rsidRPr="009F5011">
        <w:rPr>
          <w:sz w:val="20"/>
          <w:szCs w:val="20"/>
          <w:lang w:val="es-ES_tradnl" w:eastAsia="es-ES"/>
        </w:rPr>
        <w:t>20</w:t>
      </w:r>
      <w:r w:rsidRPr="009F5011">
        <w:rPr>
          <w:sz w:val="20"/>
          <w:szCs w:val="20"/>
          <w:lang w:eastAsia="es-ES"/>
        </w:rPr>
        <w:t>:</w:t>
      </w:r>
    </w:p>
    <w:tbl>
      <w:tblPr>
        <w:tblW w:w="5000" w:type="pct"/>
        <w:tblCellMar>
          <w:left w:w="0" w:type="dxa"/>
          <w:right w:w="0" w:type="dxa"/>
        </w:tblCellMar>
        <w:tblLook w:val="0000" w:firstRow="0" w:lastRow="0" w:firstColumn="0" w:lastColumn="0" w:noHBand="0" w:noVBand="0"/>
      </w:tblPr>
      <w:tblGrid>
        <w:gridCol w:w="2746"/>
        <w:gridCol w:w="1378"/>
        <w:gridCol w:w="1192"/>
        <w:gridCol w:w="3189"/>
      </w:tblGrid>
      <w:tr w:rsidR="0040126B" w:rsidRPr="009F5011" w14:paraId="65154AF4" w14:textId="77777777" w:rsidTr="000B3D5D">
        <w:trPr>
          <w:tblHeader/>
        </w:trPr>
        <w:tc>
          <w:tcPr>
            <w:tcW w:w="1614" w:type="pct"/>
            <w:tcBorders>
              <w:bottom w:val="single" w:sz="4" w:space="0" w:color="auto"/>
            </w:tcBorders>
          </w:tcPr>
          <w:p w14:paraId="2A4A3254" w14:textId="77777777" w:rsidR="0040126B" w:rsidRPr="009F5011" w:rsidRDefault="0040126B" w:rsidP="005D7257">
            <w:pPr>
              <w:widowControl w:val="0"/>
              <w:rPr>
                <w:b/>
                <w:sz w:val="20"/>
                <w:szCs w:val="20"/>
                <w:lang w:eastAsia="es-ES"/>
              </w:rPr>
            </w:pPr>
          </w:p>
        </w:tc>
        <w:tc>
          <w:tcPr>
            <w:tcW w:w="810" w:type="pct"/>
            <w:tcBorders>
              <w:bottom w:val="single" w:sz="4" w:space="0" w:color="auto"/>
            </w:tcBorders>
          </w:tcPr>
          <w:p w14:paraId="7B797E2E" w14:textId="77777777" w:rsidR="0040126B" w:rsidRPr="009F5011" w:rsidRDefault="0040126B" w:rsidP="005D7257">
            <w:pPr>
              <w:widowControl w:val="0"/>
              <w:rPr>
                <w:b/>
                <w:sz w:val="20"/>
                <w:szCs w:val="20"/>
                <w:lang w:eastAsia="es-ES"/>
              </w:rPr>
            </w:pPr>
            <w:r w:rsidRPr="009F5011">
              <w:rPr>
                <w:b/>
                <w:sz w:val="20"/>
                <w:szCs w:val="20"/>
                <w:lang w:eastAsia="es-ES"/>
              </w:rPr>
              <w:t>Participación</w:t>
            </w:r>
          </w:p>
        </w:tc>
        <w:tc>
          <w:tcPr>
            <w:tcW w:w="701" w:type="pct"/>
            <w:tcBorders>
              <w:bottom w:val="single" w:sz="4" w:space="0" w:color="auto"/>
            </w:tcBorders>
          </w:tcPr>
          <w:p w14:paraId="7EEA975A" w14:textId="77777777" w:rsidR="0040126B" w:rsidRPr="009F5011" w:rsidRDefault="0040126B" w:rsidP="005D7257">
            <w:pPr>
              <w:widowControl w:val="0"/>
              <w:rPr>
                <w:b/>
                <w:sz w:val="20"/>
                <w:szCs w:val="20"/>
                <w:lang w:eastAsia="es-ES"/>
              </w:rPr>
            </w:pPr>
            <w:r w:rsidRPr="009F5011">
              <w:rPr>
                <w:b/>
                <w:sz w:val="20"/>
                <w:szCs w:val="20"/>
                <w:lang w:eastAsia="es-ES"/>
              </w:rPr>
              <w:t>Acciones</w:t>
            </w:r>
          </w:p>
        </w:tc>
        <w:tc>
          <w:tcPr>
            <w:tcW w:w="1875" w:type="pct"/>
            <w:tcBorders>
              <w:bottom w:val="single" w:sz="4" w:space="0" w:color="auto"/>
            </w:tcBorders>
          </w:tcPr>
          <w:p w14:paraId="08BD6696" w14:textId="77777777" w:rsidR="0040126B" w:rsidRPr="009F5011" w:rsidRDefault="0040126B" w:rsidP="005D7257">
            <w:pPr>
              <w:widowControl w:val="0"/>
              <w:rPr>
                <w:b/>
                <w:sz w:val="20"/>
                <w:szCs w:val="20"/>
                <w:lang w:eastAsia="es-ES"/>
              </w:rPr>
            </w:pPr>
            <w:r w:rsidRPr="009F5011">
              <w:rPr>
                <w:b/>
                <w:sz w:val="20"/>
                <w:szCs w:val="20"/>
                <w:lang w:eastAsia="es-ES"/>
              </w:rPr>
              <w:t>Capital Social Suscripto e Integrado</w:t>
            </w:r>
          </w:p>
        </w:tc>
      </w:tr>
      <w:tr w:rsidR="0040126B" w:rsidRPr="009F5011" w14:paraId="42C948C7" w14:textId="77777777" w:rsidTr="000B3D5D">
        <w:tc>
          <w:tcPr>
            <w:tcW w:w="1614" w:type="pct"/>
            <w:tcBorders>
              <w:top w:val="single" w:sz="4" w:space="0" w:color="auto"/>
            </w:tcBorders>
          </w:tcPr>
          <w:p w14:paraId="7CE950E6" w14:textId="77777777" w:rsidR="0040126B" w:rsidRPr="009F5011" w:rsidRDefault="0040126B" w:rsidP="005D7257">
            <w:pPr>
              <w:widowControl w:val="0"/>
              <w:rPr>
                <w:sz w:val="20"/>
                <w:szCs w:val="20"/>
                <w:lang w:eastAsia="es-ES"/>
              </w:rPr>
            </w:pPr>
            <w:r w:rsidRPr="009F5011">
              <w:rPr>
                <w:sz w:val="20"/>
                <w:szCs w:val="20"/>
                <w:lang w:eastAsia="es-ES"/>
              </w:rPr>
              <w:t>Julio Alfredo Fraomeni</w:t>
            </w:r>
          </w:p>
        </w:tc>
        <w:tc>
          <w:tcPr>
            <w:tcW w:w="810" w:type="pct"/>
            <w:tcBorders>
              <w:top w:val="single" w:sz="4" w:space="0" w:color="auto"/>
            </w:tcBorders>
          </w:tcPr>
          <w:p w14:paraId="1DD174BA" w14:textId="77777777" w:rsidR="0040126B" w:rsidRPr="009F5011" w:rsidRDefault="0040126B" w:rsidP="005D7257">
            <w:pPr>
              <w:widowControl w:val="0"/>
              <w:rPr>
                <w:sz w:val="20"/>
                <w:szCs w:val="20"/>
                <w:lang w:eastAsia="es-ES"/>
              </w:rPr>
            </w:pPr>
            <w:r w:rsidRPr="009F5011">
              <w:rPr>
                <w:sz w:val="20"/>
                <w:szCs w:val="20"/>
                <w:lang w:eastAsia="es-ES"/>
              </w:rPr>
              <w:t>80%</w:t>
            </w:r>
          </w:p>
        </w:tc>
        <w:tc>
          <w:tcPr>
            <w:tcW w:w="701" w:type="pct"/>
            <w:tcBorders>
              <w:top w:val="single" w:sz="4" w:space="0" w:color="auto"/>
            </w:tcBorders>
          </w:tcPr>
          <w:p w14:paraId="0777D013" w14:textId="77777777" w:rsidR="0040126B" w:rsidRPr="009F5011" w:rsidRDefault="0040126B" w:rsidP="005D7257">
            <w:pPr>
              <w:widowControl w:val="0"/>
              <w:rPr>
                <w:sz w:val="20"/>
                <w:szCs w:val="20"/>
                <w:lang w:eastAsia="es-ES"/>
              </w:rPr>
            </w:pPr>
            <w:r w:rsidRPr="009F5011">
              <w:rPr>
                <w:sz w:val="20"/>
                <w:szCs w:val="20"/>
                <w:lang w:eastAsia="es-ES"/>
              </w:rPr>
              <w:t>726.050.000</w:t>
            </w:r>
          </w:p>
        </w:tc>
        <w:tc>
          <w:tcPr>
            <w:tcW w:w="1875" w:type="pct"/>
            <w:tcBorders>
              <w:top w:val="single" w:sz="4" w:space="0" w:color="auto"/>
            </w:tcBorders>
          </w:tcPr>
          <w:p w14:paraId="1A762DD7" w14:textId="77777777" w:rsidR="0040126B" w:rsidRPr="009F5011" w:rsidRDefault="0040126B" w:rsidP="005D7257">
            <w:pPr>
              <w:widowControl w:val="0"/>
              <w:rPr>
                <w:sz w:val="20"/>
                <w:szCs w:val="20"/>
                <w:lang w:eastAsia="es-ES"/>
              </w:rPr>
            </w:pPr>
            <w:r w:rsidRPr="009F5011">
              <w:rPr>
                <w:sz w:val="20"/>
                <w:szCs w:val="20"/>
                <w:lang w:eastAsia="es-ES"/>
              </w:rPr>
              <w:t>726.050.000</w:t>
            </w:r>
          </w:p>
        </w:tc>
      </w:tr>
      <w:tr w:rsidR="0040126B" w:rsidRPr="009F5011" w14:paraId="48B281B5" w14:textId="77777777" w:rsidTr="000B3D5D">
        <w:tc>
          <w:tcPr>
            <w:tcW w:w="1614" w:type="pct"/>
          </w:tcPr>
          <w:p w14:paraId="3EF9D28F" w14:textId="77777777" w:rsidR="0040126B" w:rsidRPr="009F5011" w:rsidRDefault="0040126B" w:rsidP="005D7257">
            <w:pPr>
              <w:widowControl w:val="0"/>
              <w:rPr>
                <w:sz w:val="20"/>
                <w:szCs w:val="20"/>
                <w:lang w:eastAsia="es-ES"/>
              </w:rPr>
            </w:pPr>
            <w:r w:rsidRPr="009F5011">
              <w:rPr>
                <w:sz w:val="20"/>
                <w:szCs w:val="20"/>
                <w:lang w:eastAsia="es-ES"/>
              </w:rPr>
              <w:t>Galeno Capital S.A.U.</w:t>
            </w:r>
          </w:p>
        </w:tc>
        <w:tc>
          <w:tcPr>
            <w:tcW w:w="810" w:type="pct"/>
          </w:tcPr>
          <w:p w14:paraId="110F90BE" w14:textId="77777777" w:rsidR="0040126B" w:rsidRPr="009F5011" w:rsidRDefault="0040126B" w:rsidP="005D7257">
            <w:pPr>
              <w:widowControl w:val="0"/>
              <w:rPr>
                <w:sz w:val="20"/>
                <w:szCs w:val="20"/>
                <w:lang w:eastAsia="es-ES"/>
              </w:rPr>
            </w:pPr>
            <w:r w:rsidRPr="009F5011">
              <w:rPr>
                <w:sz w:val="20"/>
                <w:szCs w:val="20"/>
                <w:lang w:eastAsia="es-ES"/>
              </w:rPr>
              <w:t>20%</w:t>
            </w:r>
          </w:p>
        </w:tc>
        <w:tc>
          <w:tcPr>
            <w:tcW w:w="701" w:type="pct"/>
          </w:tcPr>
          <w:p w14:paraId="1D3085DE" w14:textId="77777777" w:rsidR="0040126B" w:rsidRPr="009F5011" w:rsidRDefault="0040126B" w:rsidP="005D7257">
            <w:pPr>
              <w:widowControl w:val="0"/>
              <w:rPr>
                <w:sz w:val="20"/>
                <w:szCs w:val="20"/>
                <w:lang w:eastAsia="es-ES"/>
              </w:rPr>
            </w:pPr>
            <w:r w:rsidRPr="009F5011">
              <w:rPr>
                <w:sz w:val="20"/>
                <w:szCs w:val="20"/>
                <w:lang w:eastAsia="es-ES"/>
              </w:rPr>
              <w:t>181.512.500</w:t>
            </w:r>
          </w:p>
        </w:tc>
        <w:tc>
          <w:tcPr>
            <w:tcW w:w="1875" w:type="pct"/>
          </w:tcPr>
          <w:p w14:paraId="698C5C01" w14:textId="77777777" w:rsidR="0040126B" w:rsidRPr="009F5011" w:rsidRDefault="0040126B" w:rsidP="005D7257">
            <w:pPr>
              <w:widowControl w:val="0"/>
              <w:rPr>
                <w:sz w:val="20"/>
                <w:szCs w:val="20"/>
                <w:lang w:eastAsia="es-ES"/>
              </w:rPr>
            </w:pPr>
            <w:r w:rsidRPr="009F5011">
              <w:rPr>
                <w:sz w:val="20"/>
                <w:szCs w:val="20"/>
                <w:lang w:eastAsia="es-ES"/>
              </w:rPr>
              <w:t>181.512.500</w:t>
            </w:r>
          </w:p>
        </w:tc>
      </w:tr>
      <w:tr w:rsidR="0040126B" w:rsidRPr="009F5011" w14:paraId="1F6F6FA8" w14:textId="77777777" w:rsidTr="000B3D5D">
        <w:tc>
          <w:tcPr>
            <w:tcW w:w="1614" w:type="pct"/>
            <w:tcBorders>
              <w:bottom w:val="single" w:sz="4" w:space="0" w:color="auto"/>
            </w:tcBorders>
          </w:tcPr>
          <w:p w14:paraId="0326D373" w14:textId="77777777" w:rsidR="0040126B" w:rsidRPr="009F5011" w:rsidRDefault="0040126B" w:rsidP="005D7257">
            <w:pPr>
              <w:widowControl w:val="0"/>
              <w:rPr>
                <w:b/>
                <w:sz w:val="20"/>
                <w:szCs w:val="20"/>
                <w:lang w:eastAsia="es-ES"/>
              </w:rPr>
            </w:pPr>
            <w:r w:rsidRPr="009F5011">
              <w:rPr>
                <w:b/>
                <w:sz w:val="20"/>
                <w:szCs w:val="20"/>
                <w:lang w:eastAsia="es-ES"/>
              </w:rPr>
              <w:t>Total</w:t>
            </w:r>
          </w:p>
        </w:tc>
        <w:tc>
          <w:tcPr>
            <w:tcW w:w="810" w:type="pct"/>
            <w:tcBorders>
              <w:bottom w:val="single" w:sz="4" w:space="0" w:color="auto"/>
            </w:tcBorders>
          </w:tcPr>
          <w:p w14:paraId="038A9C54" w14:textId="77777777" w:rsidR="0040126B" w:rsidRPr="009F5011" w:rsidRDefault="0040126B" w:rsidP="005D7257">
            <w:pPr>
              <w:widowControl w:val="0"/>
              <w:rPr>
                <w:b/>
                <w:sz w:val="20"/>
                <w:szCs w:val="20"/>
                <w:lang w:eastAsia="es-ES"/>
              </w:rPr>
            </w:pPr>
            <w:r w:rsidRPr="009F5011">
              <w:rPr>
                <w:b/>
                <w:sz w:val="20"/>
                <w:szCs w:val="20"/>
                <w:lang w:eastAsia="es-ES"/>
              </w:rPr>
              <w:t>100%</w:t>
            </w:r>
          </w:p>
        </w:tc>
        <w:tc>
          <w:tcPr>
            <w:tcW w:w="701" w:type="pct"/>
            <w:tcBorders>
              <w:bottom w:val="single" w:sz="4" w:space="0" w:color="auto"/>
            </w:tcBorders>
          </w:tcPr>
          <w:p w14:paraId="779BE2CF" w14:textId="77777777" w:rsidR="0040126B" w:rsidRPr="009F5011" w:rsidRDefault="0040126B" w:rsidP="005D7257">
            <w:pPr>
              <w:widowControl w:val="0"/>
              <w:rPr>
                <w:b/>
                <w:sz w:val="20"/>
                <w:szCs w:val="20"/>
                <w:lang w:eastAsia="es-ES"/>
              </w:rPr>
            </w:pPr>
            <w:r w:rsidRPr="009F5011">
              <w:rPr>
                <w:b/>
                <w:sz w:val="20"/>
                <w:szCs w:val="20"/>
                <w:lang w:eastAsia="es-ES"/>
              </w:rPr>
              <w:t>907.562.500</w:t>
            </w:r>
          </w:p>
        </w:tc>
        <w:tc>
          <w:tcPr>
            <w:tcW w:w="1875" w:type="pct"/>
            <w:tcBorders>
              <w:bottom w:val="single" w:sz="4" w:space="0" w:color="auto"/>
            </w:tcBorders>
          </w:tcPr>
          <w:p w14:paraId="32591B0C" w14:textId="77777777" w:rsidR="0040126B" w:rsidRPr="009F5011" w:rsidRDefault="0040126B" w:rsidP="005D7257">
            <w:pPr>
              <w:widowControl w:val="0"/>
              <w:rPr>
                <w:b/>
                <w:sz w:val="20"/>
                <w:szCs w:val="20"/>
                <w:lang w:eastAsia="es-ES"/>
              </w:rPr>
            </w:pPr>
            <w:r w:rsidRPr="009F5011">
              <w:rPr>
                <w:b/>
                <w:sz w:val="20"/>
                <w:szCs w:val="20"/>
                <w:lang w:eastAsia="es-ES"/>
              </w:rPr>
              <w:t>907.562.500</w:t>
            </w:r>
          </w:p>
        </w:tc>
      </w:tr>
    </w:tbl>
    <w:p w14:paraId="111B40C6" w14:textId="77777777" w:rsidR="0040126B" w:rsidRPr="009F5011" w:rsidRDefault="0040126B" w:rsidP="005D7257">
      <w:pPr>
        <w:rPr>
          <w:b/>
          <w:sz w:val="20"/>
          <w:szCs w:val="20"/>
          <w:lang w:eastAsia="es-ES"/>
        </w:rPr>
      </w:pPr>
    </w:p>
    <w:p w14:paraId="5D909D02" w14:textId="77777777" w:rsidR="0040126B" w:rsidRPr="009F5011" w:rsidRDefault="0040126B" w:rsidP="005D7257">
      <w:pPr>
        <w:rPr>
          <w:b/>
          <w:sz w:val="20"/>
          <w:szCs w:val="20"/>
          <w:lang w:eastAsia="es-ES"/>
        </w:rPr>
      </w:pPr>
    </w:p>
    <w:p w14:paraId="0FE42E98" w14:textId="77777777" w:rsidR="0040126B" w:rsidRPr="009F5011" w:rsidRDefault="0040126B" w:rsidP="009C6A06">
      <w:pPr>
        <w:jc w:val="both"/>
        <w:rPr>
          <w:b/>
          <w:sz w:val="20"/>
          <w:szCs w:val="20"/>
          <w:lang w:eastAsia="es-ES"/>
        </w:rPr>
      </w:pPr>
      <w:r w:rsidRPr="009F5011">
        <w:rPr>
          <w:b/>
          <w:sz w:val="20"/>
          <w:szCs w:val="20"/>
          <w:lang w:eastAsia="es-ES"/>
        </w:rPr>
        <w:t>e) Reseña y perspectiva operativa y financiera</w:t>
      </w:r>
    </w:p>
    <w:p w14:paraId="3FDC4107" w14:textId="77777777" w:rsidR="0040126B" w:rsidRPr="009F5011" w:rsidRDefault="0040126B" w:rsidP="0040126B">
      <w:pPr>
        <w:jc w:val="both"/>
        <w:rPr>
          <w:sz w:val="20"/>
          <w:szCs w:val="20"/>
          <w:lang w:eastAsia="es-ES"/>
        </w:rPr>
      </w:pPr>
    </w:p>
    <w:p w14:paraId="7FB79224" w14:textId="77777777" w:rsidR="0040126B" w:rsidRPr="009F5011" w:rsidRDefault="0040126B" w:rsidP="0040126B">
      <w:pPr>
        <w:jc w:val="both"/>
        <w:rPr>
          <w:i/>
          <w:sz w:val="20"/>
          <w:szCs w:val="20"/>
          <w:lang w:eastAsia="es-ES"/>
        </w:rPr>
      </w:pPr>
      <w:r w:rsidRPr="009F5011">
        <w:rPr>
          <w:i/>
          <w:sz w:val="20"/>
          <w:szCs w:val="20"/>
          <w:lang w:eastAsia="es-ES"/>
        </w:rPr>
        <w:t>Información correspondiente al período intermedio finalizado el 30 de septiembre de 2020 (información expresada en moneda homogénea, ajustada por inflación a septiembre 2020)</w:t>
      </w:r>
    </w:p>
    <w:p w14:paraId="406E5ECC" w14:textId="77777777" w:rsidR="0040126B" w:rsidRPr="009F5011" w:rsidRDefault="0040126B" w:rsidP="0040126B">
      <w:pPr>
        <w:jc w:val="both"/>
        <w:rPr>
          <w:i/>
          <w:sz w:val="20"/>
          <w:szCs w:val="20"/>
          <w:lang w:eastAsia="es-ES"/>
        </w:rPr>
      </w:pPr>
    </w:p>
    <w:p w14:paraId="65378B5A" w14:textId="77777777" w:rsidR="0040126B" w:rsidRPr="009F5011" w:rsidRDefault="0040126B" w:rsidP="0040126B">
      <w:pPr>
        <w:jc w:val="both"/>
        <w:rPr>
          <w:sz w:val="20"/>
          <w:szCs w:val="20"/>
          <w:lang w:eastAsia="es-ES"/>
        </w:rPr>
      </w:pPr>
      <w:r w:rsidRPr="009F5011">
        <w:rPr>
          <w:sz w:val="20"/>
          <w:szCs w:val="20"/>
          <w:lang w:eastAsia="es-ES"/>
        </w:rPr>
        <w:t>Comentarios y análisis comparativo de la situación financiera y de los resultados de las operaciones de la Sociedad durante el período económico finalizado el 30 de septiembre de 2020. Todos los cuadros incluidos bajo el presente título tienen como fuente los estados financieros de la Emisora y expresan los datos en miles de Pesos (Valores ajustados por inflación a septiembre 2020).</w:t>
      </w:r>
    </w:p>
    <w:p w14:paraId="1EE9F455" w14:textId="77777777" w:rsidR="0040126B" w:rsidRPr="009F5011" w:rsidRDefault="0040126B" w:rsidP="0040126B">
      <w:pPr>
        <w:jc w:val="both"/>
        <w:rPr>
          <w:i/>
          <w:sz w:val="20"/>
          <w:szCs w:val="20"/>
          <w:lang w:eastAsia="es-ES"/>
        </w:rPr>
      </w:pPr>
    </w:p>
    <w:p w14:paraId="104F254B" w14:textId="77777777" w:rsidR="0040126B" w:rsidRPr="009F5011" w:rsidRDefault="0040126B" w:rsidP="0040126B">
      <w:pPr>
        <w:jc w:val="both"/>
        <w:rPr>
          <w:i/>
          <w:sz w:val="20"/>
          <w:szCs w:val="20"/>
          <w:lang w:eastAsia="es-ES"/>
        </w:rPr>
      </w:pPr>
      <w:r w:rsidRPr="009F5011">
        <w:rPr>
          <w:i/>
          <w:sz w:val="20"/>
          <w:szCs w:val="20"/>
          <w:lang w:eastAsia="es-ES"/>
        </w:rPr>
        <w:t>Resultado neto del ejercicio</w:t>
      </w:r>
    </w:p>
    <w:p w14:paraId="47565B81" w14:textId="77777777" w:rsidR="0040126B" w:rsidRPr="009F5011" w:rsidRDefault="0040126B" w:rsidP="0040126B">
      <w:pPr>
        <w:jc w:val="both"/>
        <w:rPr>
          <w:sz w:val="20"/>
          <w:szCs w:val="20"/>
          <w:lang w:eastAsia="es-ES"/>
        </w:rPr>
      </w:pPr>
    </w:p>
    <w:p w14:paraId="5701329D" w14:textId="77777777" w:rsidR="0040126B" w:rsidRPr="009F5011" w:rsidRDefault="0040126B" w:rsidP="0040126B">
      <w:pPr>
        <w:jc w:val="both"/>
        <w:rPr>
          <w:sz w:val="20"/>
          <w:szCs w:val="20"/>
          <w:lang w:eastAsia="es-ES"/>
        </w:rPr>
      </w:pPr>
      <w:r w:rsidRPr="009F5011">
        <w:rPr>
          <w:sz w:val="20"/>
          <w:szCs w:val="20"/>
          <w:lang w:eastAsia="es-ES"/>
        </w:rPr>
        <w:t>El resultado neto del Emisor por el período intermedio finalizado el 30 de septiembre de 2020 arrojó una ganancia de 25.812, en comparación con la pérdida de 643.550 del período intermedio finalizado el 30 de septiembre de 2019.</w:t>
      </w:r>
    </w:p>
    <w:p w14:paraId="63FF8733" w14:textId="77777777" w:rsidR="0040126B" w:rsidRPr="009F5011" w:rsidRDefault="0040126B" w:rsidP="0040126B">
      <w:pPr>
        <w:jc w:val="both"/>
        <w:rPr>
          <w:sz w:val="20"/>
          <w:szCs w:val="20"/>
          <w:lang w:eastAsia="es-ES"/>
        </w:rPr>
      </w:pPr>
    </w:p>
    <w:p w14:paraId="5CF2AB62" w14:textId="77777777" w:rsidR="0040126B" w:rsidRPr="009F5011" w:rsidRDefault="0040126B" w:rsidP="0040126B">
      <w:pPr>
        <w:widowControl w:val="0"/>
        <w:jc w:val="both"/>
        <w:rPr>
          <w:i/>
          <w:sz w:val="20"/>
          <w:szCs w:val="20"/>
          <w:lang w:eastAsia="es-ES"/>
        </w:rPr>
      </w:pPr>
      <w:r w:rsidRPr="009F5011">
        <w:rPr>
          <w:sz w:val="20"/>
          <w:szCs w:val="20"/>
          <w:lang w:eastAsia="es-ES"/>
        </w:rPr>
        <w:t>A continuación, se detalla la composición de los principales rubros del estado de resultados:</w:t>
      </w:r>
    </w:p>
    <w:p w14:paraId="64A5B21B" w14:textId="77777777" w:rsidR="0040126B" w:rsidRPr="009F5011" w:rsidRDefault="0040126B" w:rsidP="0040126B">
      <w:pPr>
        <w:widowControl w:val="0"/>
        <w:jc w:val="both"/>
        <w:rPr>
          <w:i/>
          <w:sz w:val="20"/>
          <w:szCs w:val="20"/>
          <w:lang w:eastAsia="es-ES"/>
        </w:rPr>
      </w:pPr>
    </w:p>
    <w:p w14:paraId="43AE980A" w14:textId="77777777" w:rsidR="0040126B" w:rsidRPr="009C5CAF" w:rsidRDefault="0040126B" w:rsidP="0040126B">
      <w:pPr>
        <w:widowControl w:val="0"/>
        <w:jc w:val="both"/>
        <w:rPr>
          <w:i/>
          <w:sz w:val="20"/>
          <w:szCs w:val="20"/>
          <w:lang w:eastAsia="es-ES"/>
        </w:rPr>
      </w:pPr>
      <w:r w:rsidRPr="009C5CAF">
        <w:rPr>
          <w:i/>
          <w:sz w:val="20"/>
          <w:szCs w:val="20"/>
          <w:lang w:eastAsia="es-ES"/>
        </w:rPr>
        <w:t>Gastos de administración</w:t>
      </w:r>
    </w:p>
    <w:p w14:paraId="1C0B967F" w14:textId="77777777" w:rsidR="0040126B" w:rsidRPr="009C5CAF" w:rsidRDefault="0040126B" w:rsidP="0040126B">
      <w:pPr>
        <w:widowControl w:val="0"/>
        <w:jc w:val="both"/>
        <w:rPr>
          <w:sz w:val="20"/>
          <w:szCs w:val="20"/>
          <w:lang w:eastAsia="es-ES"/>
        </w:rPr>
      </w:pPr>
    </w:p>
    <w:p w14:paraId="039937F8" w14:textId="77777777" w:rsidR="0040126B" w:rsidRPr="009C5CAF" w:rsidRDefault="0040126B" w:rsidP="0040126B">
      <w:pPr>
        <w:widowControl w:val="0"/>
        <w:jc w:val="both"/>
        <w:rPr>
          <w:sz w:val="20"/>
          <w:szCs w:val="20"/>
          <w:lang w:eastAsia="es-ES"/>
        </w:rPr>
      </w:pPr>
      <w:r w:rsidRPr="009C5CAF">
        <w:rPr>
          <w:sz w:val="20"/>
          <w:szCs w:val="20"/>
          <w:lang w:eastAsia="es-ES"/>
        </w:rPr>
        <w:t>El siguiente cuadro establece los principales componentes de los gastos de administración del Emisor para los períodos económicos finalizados el 30 de septiembre de 2020 y 2019:</w:t>
      </w:r>
    </w:p>
    <w:p w14:paraId="2804D08E" w14:textId="77777777" w:rsidR="0040126B" w:rsidRPr="009C5CAF" w:rsidRDefault="0040126B" w:rsidP="0040126B">
      <w:pPr>
        <w:widowControl w:val="0"/>
        <w:jc w:val="both"/>
        <w:rPr>
          <w:sz w:val="20"/>
          <w:szCs w:val="20"/>
          <w:lang w:eastAsia="es-ES"/>
        </w:rPr>
      </w:pPr>
    </w:p>
    <w:p w14:paraId="5BC1988C" w14:textId="77777777" w:rsidR="0040126B" w:rsidRPr="009C5CAF" w:rsidRDefault="0040126B" w:rsidP="0040126B">
      <w:pPr>
        <w:widowControl w:val="0"/>
        <w:jc w:val="both"/>
        <w:rPr>
          <w:sz w:val="20"/>
          <w:szCs w:val="20"/>
          <w:lang w:eastAsia="es-ES"/>
        </w:rPr>
      </w:pPr>
    </w:p>
    <w:p w14:paraId="2D061F35" w14:textId="77777777" w:rsidR="0040126B" w:rsidRPr="009C5CAF" w:rsidRDefault="0040126B" w:rsidP="0040126B">
      <w:pPr>
        <w:jc w:val="both"/>
        <w:rPr>
          <w:sz w:val="20"/>
          <w:szCs w:val="20"/>
          <w:lang w:eastAsia="es-ES"/>
        </w:rPr>
      </w:pPr>
    </w:p>
    <w:tbl>
      <w:tblPr>
        <w:tblW w:w="9404" w:type="dxa"/>
        <w:jc w:val="center"/>
        <w:tblLayout w:type="fixed"/>
        <w:tblCellMar>
          <w:left w:w="0" w:type="dxa"/>
          <w:right w:w="0" w:type="dxa"/>
        </w:tblCellMar>
        <w:tblLook w:val="01E0" w:firstRow="1" w:lastRow="1" w:firstColumn="1" w:lastColumn="1" w:noHBand="0" w:noVBand="0"/>
      </w:tblPr>
      <w:tblGrid>
        <w:gridCol w:w="2957"/>
        <w:gridCol w:w="470"/>
        <w:gridCol w:w="1073"/>
        <w:gridCol w:w="345"/>
        <w:gridCol w:w="1069"/>
        <w:gridCol w:w="348"/>
        <w:gridCol w:w="1085"/>
        <w:gridCol w:w="616"/>
        <w:gridCol w:w="1441"/>
      </w:tblGrid>
      <w:tr w:rsidR="0040126B" w:rsidRPr="009C5CAF" w14:paraId="01FEDF41" w14:textId="77777777" w:rsidTr="000B3D5D">
        <w:trPr>
          <w:trHeight w:val="397"/>
          <w:jc w:val="center"/>
        </w:trPr>
        <w:tc>
          <w:tcPr>
            <w:tcW w:w="3427" w:type="dxa"/>
            <w:gridSpan w:val="2"/>
            <w:shd w:val="clear" w:color="auto" w:fill="auto"/>
          </w:tcPr>
          <w:p w14:paraId="5EE800C1" w14:textId="77777777" w:rsidR="0040126B" w:rsidRPr="009C5CAF" w:rsidRDefault="0040126B" w:rsidP="005D7257">
            <w:pPr>
              <w:rPr>
                <w:b/>
                <w:bCs/>
                <w:sz w:val="18"/>
                <w:szCs w:val="20"/>
                <w:lang w:eastAsia="es-AR"/>
              </w:rPr>
            </w:pPr>
            <w:r w:rsidRPr="009C5CAF">
              <w:rPr>
                <w:rFonts w:eastAsia="Arial"/>
                <w:b/>
                <w:sz w:val="18"/>
                <w:lang w:val="es-ES"/>
              </w:rPr>
              <w:t>Gastos de administración:</w:t>
            </w:r>
          </w:p>
        </w:tc>
        <w:tc>
          <w:tcPr>
            <w:tcW w:w="1418" w:type="dxa"/>
            <w:gridSpan w:val="2"/>
            <w:tcBorders>
              <w:bottom w:val="single" w:sz="4" w:space="0" w:color="auto"/>
            </w:tcBorders>
            <w:shd w:val="clear" w:color="auto" w:fill="auto"/>
          </w:tcPr>
          <w:p w14:paraId="0571D76A" w14:textId="77777777" w:rsidR="0040126B" w:rsidRPr="009C5CAF" w:rsidRDefault="0040126B" w:rsidP="000B3D5D">
            <w:pPr>
              <w:jc w:val="both"/>
              <w:rPr>
                <w:b/>
                <w:bCs/>
                <w:sz w:val="18"/>
                <w:szCs w:val="20"/>
                <w:lang w:eastAsia="es-AR"/>
              </w:rPr>
            </w:pPr>
            <w:r w:rsidRPr="009C5CAF">
              <w:rPr>
                <w:b/>
                <w:bCs/>
                <w:sz w:val="18"/>
                <w:szCs w:val="20"/>
                <w:lang w:eastAsia="es-AR"/>
              </w:rPr>
              <w:t>Trimestre bajo</w:t>
            </w:r>
          </w:p>
          <w:p w14:paraId="7B61B52D" w14:textId="77777777" w:rsidR="0040126B" w:rsidRPr="009C5CAF" w:rsidRDefault="0040126B" w:rsidP="000B3D5D">
            <w:pPr>
              <w:jc w:val="both"/>
              <w:rPr>
                <w:b/>
                <w:bCs/>
                <w:sz w:val="18"/>
                <w:szCs w:val="20"/>
                <w:lang w:eastAsia="es-AR"/>
              </w:rPr>
            </w:pPr>
            <w:r w:rsidRPr="009C5CAF">
              <w:rPr>
                <w:b/>
                <w:bCs/>
                <w:sz w:val="18"/>
                <w:szCs w:val="20"/>
                <w:lang w:eastAsia="es-AR"/>
              </w:rPr>
              <w:t>análisis</w:t>
            </w:r>
          </w:p>
          <w:p w14:paraId="6E707DF9" w14:textId="77777777" w:rsidR="0040126B" w:rsidRPr="009C5CAF" w:rsidRDefault="0040126B" w:rsidP="000B3D5D">
            <w:pPr>
              <w:jc w:val="both"/>
              <w:rPr>
                <w:b/>
                <w:bCs/>
                <w:sz w:val="18"/>
                <w:szCs w:val="20"/>
                <w:lang w:eastAsia="es-AR"/>
              </w:rPr>
            </w:pPr>
            <w:r w:rsidRPr="009C5CAF">
              <w:rPr>
                <w:b/>
                <w:bCs/>
                <w:sz w:val="18"/>
                <w:szCs w:val="20"/>
                <w:lang w:eastAsia="es-AR"/>
              </w:rPr>
              <w:t>finalizado el</w:t>
            </w:r>
          </w:p>
          <w:p w14:paraId="6C9DB8C2" w14:textId="77777777" w:rsidR="0040126B" w:rsidRPr="009C5CAF" w:rsidRDefault="0040126B" w:rsidP="000B3D5D">
            <w:pPr>
              <w:jc w:val="both"/>
              <w:rPr>
                <w:b/>
                <w:bCs/>
                <w:sz w:val="18"/>
                <w:szCs w:val="20"/>
                <w:lang w:eastAsia="es-AR"/>
              </w:rPr>
            </w:pPr>
            <w:r w:rsidRPr="009C5CAF">
              <w:rPr>
                <w:b/>
                <w:bCs/>
                <w:sz w:val="18"/>
                <w:szCs w:val="20"/>
                <w:lang w:eastAsia="es-AR"/>
              </w:rPr>
              <w:t>30/09/2020</w:t>
            </w:r>
          </w:p>
        </w:tc>
        <w:tc>
          <w:tcPr>
            <w:tcW w:w="1417" w:type="dxa"/>
            <w:gridSpan w:val="2"/>
            <w:tcBorders>
              <w:bottom w:val="single" w:sz="4" w:space="0" w:color="auto"/>
            </w:tcBorders>
            <w:shd w:val="clear" w:color="auto" w:fill="auto"/>
          </w:tcPr>
          <w:p w14:paraId="79C5DBB1" w14:textId="77777777" w:rsidR="0040126B" w:rsidRPr="009C5CAF" w:rsidRDefault="0040126B" w:rsidP="000B3D5D">
            <w:pPr>
              <w:jc w:val="both"/>
              <w:rPr>
                <w:b/>
                <w:bCs/>
                <w:sz w:val="18"/>
                <w:szCs w:val="20"/>
                <w:lang w:eastAsia="es-AR"/>
              </w:rPr>
            </w:pPr>
            <w:r w:rsidRPr="009C5CAF">
              <w:rPr>
                <w:b/>
                <w:bCs/>
                <w:sz w:val="18"/>
                <w:szCs w:val="20"/>
                <w:lang w:eastAsia="es-AR"/>
              </w:rPr>
              <w:t>Acumulado</w:t>
            </w:r>
          </w:p>
          <w:p w14:paraId="368A00D3" w14:textId="77777777" w:rsidR="0040126B" w:rsidRPr="009C5CAF" w:rsidRDefault="0040126B" w:rsidP="000B3D5D">
            <w:pPr>
              <w:jc w:val="both"/>
              <w:rPr>
                <w:b/>
                <w:bCs/>
                <w:sz w:val="18"/>
                <w:szCs w:val="20"/>
                <w:lang w:eastAsia="es-AR"/>
              </w:rPr>
            </w:pPr>
            <w:r w:rsidRPr="009C5CAF">
              <w:rPr>
                <w:b/>
                <w:bCs/>
                <w:sz w:val="18"/>
                <w:szCs w:val="20"/>
                <w:lang w:eastAsia="es-AR"/>
              </w:rPr>
              <w:t>desde el inicio al</w:t>
            </w:r>
          </w:p>
          <w:p w14:paraId="674E6B4D" w14:textId="77777777" w:rsidR="0040126B" w:rsidRPr="009C5CAF" w:rsidRDefault="0040126B" w:rsidP="000B3D5D">
            <w:pPr>
              <w:jc w:val="both"/>
              <w:rPr>
                <w:b/>
                <w:bCs/>
                <w:sz w:val="18"/>
                <w:szCs w:val="20"/>
                <w:lang w:eastAsia="es-AR"/>
              </w:rPr>
            </w:pPr>
            <w:r w:rsidRPr="009C5CAF">
              <w:rPr>
                <w:b/>
                <w:bCs/>
                <w:sz w:val="18"/>
                <w:szCs w:val="20"/>
                <w:lang w:eastAsia="es-AR"/>
              </w:rPr>
              <w:t>30/09/2020</w:t>
            </w:r>
          </w:p>
        </w:tc>
        <w:tc>
          <w:tcPr>
            <w:tcW w:w="1701" w:type="dxa"/>
            <w:gridSpan w:val="2"/>
            <w:tcBorders>
              <w:bottom w:val="single" w:sz="4" w:space="0" w:color="auto"/>
            </w:tcBorders>
            <w:shd w:val="clear" w:color="auto" w:fill="auto"/>
          </w:tcPr>
          <w:p w14:paraId="46776235" w14:textId="77777777" w:rsidR="0040126B" w:rsidRPr="009C5CAF" w:rsidRDefault="0040126B" w:rsidP="000B3D5D">
            <w:pPr>
              <w:jc w:val="both"/>
              <w:rPr>
                <w:b/>
                <w:bCs/>
                <w:sz w:val="18"/>
                <w:szCs w:val="20"/>
                <w:lang w:eastAsia="es-AR"/>
              </w:rPr>
            </w:pPr>
            <w:r w:rsidRPr="009C5CAF">
              <w:rPr>
                <w:b/>
                <w:bCs/>
                <w:sz w:val="18"/>
                <w:szCs w:val="20"/>
                <w:lang w:eastAsia="es-AR"/>
              </w:rPr>
              <w:t>Trimestre bajo</w:t>
            </w:r>
          </w:p>
          <w:p w14:paraId="6CFF610B" w14:textId="77777777" w:rsidR="0040126B" w:rsidRPr="009C5CAF" w:rsidRDefault="0040126B" w:rsidP="000B3D5D">
            <w:pPr>
              <w:jc w:val="both"/>
              <w:rPr>
                <w:b/>
                <w:bCs/>
                <w:sz w:val="18"/>
                <w:szCs w:val="20"/>
                <w:lang w:eastAsia="es-AR"/>
              </w:rPr>
            </w:pPr>
            <w:r w:rsidRPr="009C5CAF">
              <w:rPr>
                <w:b/>
                <w:bCs/>
                <w:sz w:val="18"/>
                <w:szCs w:val="20"/>
                <w:lang w:eastAsia="es-AR"/>
              </w:rPr>
              <w:t>análisis</w:t>
            </w:r>
          </w:p>
          <w:p w14:paraId="1C3AE260" w14:textId="77777777" w:rsidR="0040126B" w:rsidRPr="009C5CAF" w:rsidRDefault="0040126B" w:rsidP="000B3D5D">
            <w:pPr>
              <w:jc w:val="both"/>
              <w:rPr>
                <w:b/>
                <w:bCs/>
                <w:sz w:val="18"/>
                <w:szCs w:val="20"/>
                <w:lang w:eastAsia="es-AR"/>
              </w:rPr>
            </w:pPr>
            <w:r w:rsidRPr="009C5CAF">
              <w:rPr>
                <w:b/>
                <w:bCs/>
                <w:sz w:val="18"/>
                <w:szCs w:val="20"/>
                <w:lang w:eastAsia="es-AR"/>
              </w:rPr>
              <w:t>finalizado el</w:t>
            </w:r>
          </w:p>
          <w:p w14:paraId="1A0B4EA0" w14:textId="77777777" w:rsidR="0040126B" w:rsidRPr="009C5CAF" w:rsidRDefault="0040126B" w:rsidP="000B3D5D">
            <w:pPr>
              <w:jc w:val="both"/>
              <w:rPr>
                <w:b/>
                <w:bCs/>
                <w:sz w:val="18"/>
                <w:szCs w:val="20"/>
                <w:lang w:eastAsia="es-AR"/>
              </w:rPr>
            </w:pPr>
            <w:r w:rsidRPr="009C5CAF">
              <w:rPr>
                <w:b/>
                <w:bCs/>
                <w:sz w:val="18"/>
                <w:szCs w:val="20"/>
                <w:lang w:eastAsia="es-AR"/>
              </w:rPr>
              <w:t>30/09/2019</w:t>
            </w:r>
          </w:p>
        </w:tc>
        <w:tc>
          <w:tcPr>
            <w:tcW w:w="1441" w:type="dxa"/>
            <w:tcBorders>
              <w:bottom w:val="single" w:sz="4" w:space="0" w:color="auto"/>
            </w:tcBorders>
            <w:shd w:val="clear" w:color="auto" w:fill="auto"/>
          </w:tcPr>
          <w:p w14:paraId="3ED40A1F" w14:textId="77777777" w:rsidR="0040126B" w:rsidRPr="009C5CAF" w:rsidRDefault="0040126B" w:rsidP="000B3D5D">
            <w:pPr>
              <w:jc w:val="both"/>
              <w:rPr>
                <w:b/>
                <w:bCs/>
                <w:sz w:val="18"/>
                <w:szCs w:val="20"/>
                <w:lang w:eastAsia="es-AR"/>
              </w:rPr>
            </w:pPr>
            <w:r w:rsidRPr="009C5CAF">
              <w:rPr>
                <w:b/>
                <w:bCs/>
                <w:sz w:val="18"/>
                <w:szCs w:val="20"/>
                <w:lang w:eastAsia="es-AR"/>
              </w:rPr>
              <w:t>Acumulado</w:t>
            </w:r>
          </w:p>
          <w:p w14:paraId="6795115D" w14:textId="77777777" w:rsidR="0040126B" w:rsidRPr="009C5CAF" w:rsidRDefault="0040126B" w:rsidP="000B3D5D">
            <w:pPr>
              <w:jc w:val="both"/>
              <w:rPr>
                <w:b/>
                <w:bCs/>
                <w:sz w:val="18"/>
                <w:szCs w:val="20"/>
                <w:lang w:eastAsia="es-AR"/>
              </w:rPr>
            </w:pPr>
            <w:r w:rsidRPr="009C5CAF">
              <w:rPr>
                <w:b/>
                <w:bCs/>
                <w:sz w:val="18"/>
                <w:szCs w:val="20"/>
                <w:lang w:eastAsia="es-AR"/>
              </w:rPr>
              <w:t>desde el inicio al</w:t>
            </w:r>
          </w:p>
          <w:p w14:paraId="5CC80F46" w14:textId="77777777" w:rsidR="0040126B" w:rsidRPr="009C5CAF" w:rsidRDefault="0040126B" w:rsidP="000B3D5D">
            <w:pPr>
              <w:jc w:val="both"/>
              <w:rPr>
                <w:b/>
                <w:bCs/>
                <w:sz w:val="18"/>
                <w:szCs w:val="20"/>
                <w:lang w:eastAsia="es-AR"/>
              </w:rPr>
            </w:pPr>
            <w:r w:rsidRPr="009C5CAF">
              <w:rPr>
                <w:b/>
                <w:bCs/>
                <w:sz w:val="18"/>
                <w:szCs w:val="20"/>
                <w:lang w:eastAsia="es-AR"/>
              </w:rPr>
              <w:t>30/09/2019</w:t>
            </w:r>
          </w:p>
        </w:tc>
      </w:tr>
      <w:tr w:rsidR="0040126B" w:rsidRPr="009C5CAF" w14:paraId="0721F24D" w14:textId="77777777" w:rsidTr="000B3D5D">
        <w:trPr>
          <w:trHeight w:val="236"/>
          <w:jc w:val="center"/>
        </w:trPr>
        <w:tc>
          <w:tcPr>
            <w:tcW w:w="2957" w:type="dxa"/>
            <w:shd w:val="clear" w:color="auto" w:fill="auto"/>
          </w:tcPr>
          <w:p w14:paraId="29C76687"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Servicios de seguridad</w:t>
            </w:r>
          </w:p>
        </w:tc>
        <w:tc>
          <w:tcPr>
            <w:tcW w:w="1543" w:type="dxa"/>
            <w:gridSpan w:val="2"/>
            <w:tcBorders>
              <w:left w:val="nil"/>
              <w:bottom w:val="nil"/>
              <w:right w:val="nil"/>
            </w:tcBorders>
            <w:shd w:val="clear" w:color="auto" w:fill="auto"/>
            <w:vAlign w:val="center"/>
          </w:tcPr>
          <w:p w14:paraId="61B51F70" w14:textId="77777777" w:rsidR="0040126B" w:rsidRPr="009C5CAF" w:rsidRDefault="0040126B" w:rsidP="000B3D5D">
            <w:pPr>
              <w:widowControl w:val="0"/>
              <w:autoSpaceDE w:val="0"/>
              <w:autoSpaceDN w:val="0"/>
              <w:spacing w:before="21"/>
              <w:ind w:right="95"/>
              <w:jc w:val="right"/>
              <w:rPr>
                <w:rFonts w:eastAsia="Arial"/>
                <w:w w:val="95"/>
                <w:sz w:val="18"/>
                <w:lang w:val="es-ES"/>
              </w:rPr>
            </w:pPr>
            <w:r w:rsidRPr="009C5CAF">
              <w:rPr>
                <w:rFonts w:eastAsia="Arial"/>
                <w:color w:val="000000"/>
                <w:sz w:val="18"/>
                <w:szCs w:val="18"/>
                <w:lang w:val="es-ES"/>
              </w:rPr>
              <w:t>61.266</w:t>
            </w:r>
          </w:p>
        </w:tc>
        <w:tc>
          <w:tcPr>
            <w:tcW w:w="1414" w:type="dxa"/>
            <w:gridSpan w:val="2"/>
            <w:tcBorders>
              <w:left w:val="nil"/>
              <w:bottom w:val="nil"/>
              <w:right w:val="nil"/>
            </w:tcBorders>
            <w:shd w:val="clear" w:color="auto" w:fill="auto"/>
            <w:vAlign w:val="center"/>
          </w:tcPr>
          <w:p w14:paraId="7C83E6B9" w14:textId="77777777" w:rsidR="0040126B" w:rsidRPr="009C5CAF" w:rsidRDefault="0040126B" w:rsidP="000B3D5D">
            <w:pPr>
              <w:widowControl w:val="0"/>
              <w:autoSpaceDE w:val="0"/>
              <w:autoSpaceDN w:val="0"/>
              <w:spacing w:before="21"/>
              <w:ind w:right="139"/>
              <w:jc w:val="right"/>
              <w:rPr>
                <w:rFonts w:eastAsia="Arial"/>
                <w:sz w:val="18"/>
                <w:szCs w:val="18"/>
                <w:lang w:val="es-ES"/>
              </w:rPr>
            </w:pPr>
            <w:r w:rsidRPr="009C5CAF">
              <w:rPr>
                <w:rFonts w:eastAsia="Arial"/>
                <w:color w:val="000000"/>
                <w:sz w:val="18"/>
                <w:szCs w:val="18"/>
                <w:lang w:val="es-ES"/>
              </w:rPr>
              <w:t>198.343</w:t>
            </w:r>
          </w:p>
        </w:tc>
        <w:tc>
          <w:tcPr>
            <w:tcW w:w="1433" w:type="dxa"/>
            <w:gridSpan w:val="2"/>
            <w:tcBorders>
              <w:left w:val="nil"/>
              <w:bottom w:val="nil"/>
              <w:right w:val="nil"/>
            </w:tcBorders>
            <w:shd w:val="clear" w:color="auto" w:fill="auto"/>
            <w:vAlign w:val="center"/>
          </w:tcPr>
          <w:p w14:paraId="6B373BA5" w14:textId="77777777" w:rsidR="0040126B" w:rsidRPr="009C5CAF" w:rsidRDefault="0040126B" w:rsidP="000B3D5D">
            <w:pPr>
              <w:widowControl w:val="0"/>
              <w:autoSpaceDE w:val="0"/>
              <w:autoSpaceDN w:val="0"/>
              <w:spacing w:before="21"/>
              <w:ind w:right="94"/>
              <w:jc w:val="right"/>
              <w:rPr>
                <w:rFonts w:eastAsia="Arial"/>
                <w:w w:val="95"/>
                <w:sz w:val="18"/>
                <w:szCs w:val="18"/>
                <w:lang w:val="es-ES"/>
              </w:rPr>
            </w:pPr>
            <w:r w:rsidRPr="009C5CAF">
              <w:rPr>
                <w:rFonts w:eastAsia="Arial"/>
                <w:color w:val="000000"/>
                <w:sz w:val="18"/>
                <w:szCs w:val="18"/>
                <w:lang w:val="es-ES"/>
              </w:rPr>
              <w:t>36.691</w:t>
            </w:r>
          </w:p>
        </w:tc>
        <w:tc>
          <w:tcPr>
            <w:tcW w:w="2057" w:type="dxa"/>
            <w:gridSpan w:val="2"/>
            <w:tcBorders>
              <w:left w:val="nil"/>
              <w:bottom w:val="nil"/>
              <w:right w:val="nil"/>
            </w:tcBorders>
            <w:shd w:val="clear" w:color="auto" w:fill="auto"/>
            <w:vAlign w:val="center"/>
          </w:tcPr>
          <w:p w14:paraId="40F80D45" w14:textId="77777777" w:rsidR="0040126B" w:rsidRPr="009C5CAF" w:rsidRDefault="0040126B" w:rsidP="000B3D5D">
            <w:pPr>
              <w:widowControl w:val="0"/>
              <w:autoSpaceDE w:val="0"/>
              <w:autoSpaceDN w:val="0"/>
              <w:spacing w:before="21"/>
              <w:ind w:right="87"/>
              <w:jc w:val="right"/>
              <w:rPr>
                <w:rFonts w:eastAsia="Arial"/>
                <w:sz w:val="18"/>
                <w:szCs w:val="18"/>
                <w:lang w:val="es-ES"/>
              </w:rPr>
            </w:pPr>
            <w:r w:rsidRPr="009C5CAF">
              <w:rPr>
                <w:rFonts w:eastAsia="Arial"/>
                <w:color w:val="000000"/>
                <w:sz w:val="16"/>
                <w:szCs w:val="16"/>
                <w:lang w:val="es-ES"/>
              </w:rPr>
              <w:t>179.061</w:t>
            </w:r>
          </w:p>
        </w:tc>
      </w:tr>
      <w:tr w:rsidR="0040126B" w:rsidRPr="009C5CAF" w14:paraId="2ACB715A" w14:textId="77777777" w:rsidTr="000B3D5D">
        <w:trPr>
          <w:trHeight w:val="236"/>
          <w:jc w:val="center"/>
        </w:trPr>
        <w:tc>
          <w:tcPr>
            <w:tcW w:w="2957" w:type="dxa"/>
            <w:shd w:val="clear" w:color="auto" w:fill="auto"/>
          </w:tcPr>
          <w:p w14:paraId="3C592C78" w14:textId="77777777" w:rsidR="0040126B" w:rsidRPr="009C5CAF" w:rsidRDefault="0040126B" w:rsidP="005D7257">
            <w:pPr>
              <w:widowControl w:val="0"/>
              <w:autoSpaceDE w:val="0"/>
              <w:autoSpaceDN w:val="0"/>
              <w:spacing w:before="16"/>
              <w:ind w:left="200"/>
              <w:rPr>
                <w:rFonts w:eastAsia="Arial"/>
                <w:sz w:val="18"/>
                <w:lang w:val="es-ES"/>
              </w:rPr>
            </w:pPr>
            <w:r w:rsidRPr="009C5CAF">
              <w:rPr>
                <w:rFonts w:eastAsia="Arial"/>
                <w:sz w:val="18"/>
                <w:lang w:val="es-ES"/>
              </w:rPr>
              <w:t>Honorarios</w:t>
            </w:r>
          </w:p>
        </w:tc>
        <w:tc>
          <w:tcPr>
            <w:tcW w:w="1543" w:type="dxa"/>
            <w:gridSpan w:val="2"/>
            <w:tcBorders>
              <w:top w:val="nil"/>
              <w:left w:val="nil"/>
              <w:bottom w:val="nil"/>
              <w:right w:val="nil"/>
            </w:tcBorders>
            <w:shd w:val="clear" w:color="auto" w:fill="auto"/>
            <w:vAlign w:val="center"/>
          </w:tcPr>
          <w:p w14:paraId="440BCFC9" w14:textId="77777777" w:rsidR="0040126B" w:rsidRPr="009C5CAF" w:rsidRDefault="0040126B" w:rsidP="000B3D5D">
            <w:pPr>
              <w:widowControl w:val="0"/>
              <w:autoSpaceDE w:val="0"/>
              <w:autoSpaceDN w:val="0"/>
              <w:spacing w:before="20"/>
              <w:ind w:right="95"/>
              <w:jc w:val="right"/>
              <w:rPr>
                <w:rFonts w:eastAsia="Arial"/>
                <w:w w:val="95"/>
                <w:sz w:val="18"/>
                <w:lang w:val="es-ES"/>
              </w:rPr>
            </w:pPr>
            <w:r w:rsidRPr="009C5CAF">
              <w:rPr>
                <w:rFonts w:eastAsia="Arial"/>
                <w:color w:val="000000"/>
                <w:sz w:val="18"/>
                <w:szCs w:val="18"/>
                <w:lang w:val="es-ES"/>
              </w:rPr>
              <w:t>41.954</w:t>
            </w:r>
          </w:p>
        </w:tc>
        <w:tc>
          <w:tcPr>
            <w:tcW w:w="1414" w:type="dxa"/>
            <w:gridSpan w:val="2"/>
            <w:tcBorders>
              <w:top w:val="nil"/>
              <w:left w:val="nil"/>
              <w:bottom w:val="nil"/>
              <w:right w:val="nil"/>
            </w:tcBorders>
            <w:shd w:val="clear" w:color="auto" w:fill="auto"/>
            <w:vAlign w:val="center"/>
          </w:tcPr>
          <w:p w14:paraId="142F23D8" w14:textId="77777777" w:rsidR="0040126B" w:rsidRPr="009C5CAF" w:rsidRDefault="0040126B" w:rsidP="000B3D5D">
            <w:pPr>
              <w:widowControl w:val="0"/>
              <w:autoSpaceDE w:val="0"/>
              <w:autoSpaceDN w:val="0"/>
              <w:spacing w:before="20"/>
              <w:ind w:right="139"/>
              <w:jc w:val="right"/>
              <w:rPr>
                <w:rFonts w:eastAsia="Arial"/>
                <w:sz w:val="18"/>
                <w:szCs w:val="18"/>
                <w:lang w:val="es-ES"/>
              </w:rPr>
            </w:pPr>
            <w:r w:rsidRPr="009C5CAF">
              <w:rPr>
                <w:rFonts w:eastAsia="Arial"/>
                <w:color w:val="000000"/>
                <w:sz w:val="18"/>
                <w:szCs w:val="18"/>
                <w:lang w:val="es-ES"/>
              </w:rPr>
              <w:t>109.755</w:t>
            </w:r>
          </w:p>
        </w:tc>
        <w:tc>
          <w:tcPr>
            <w:tcW w:w="1433" w:type="dxa"/>
            <w:gridSpan w:val="2"/>
            <w:tcBorders>
              <w:top w:val="nil"/>
              <w:left w:val="nil"/>
              <w:bottom w:val="nil"/>
              <w:right w:val="nil"/>
            </w:tcBorders>
            <w:shd w:val="clear" w:color="auto" w:fill="auto"/>
            <w:vAlign w:val="center"/>
          </w:tcPr>
          <w:p w14:paraId="6F7ED66E" w14:textId="77777777" w:rsidR="0040126B" w:rsidRPr="009C5CAF" w:rsidRDefault="0040126B" w:rsidP="000B3D5D">
            <w:pPr>
              <w:widowControl w:val="0"/>
              <w:autoSpaceDE w:val="0"/>
              <w:autoSpaceDN w:val="0"/>
              <w:spacing w:before="26"/>
              <w:ind w:right="94"/>
              <w:jc w:val="right"/>
              <w:rPr>
                <w:rFonts w:eastAsia="Arial"/>
                <w:w w:val="95"/>
                <w:sz w:val="18"/>
                <w:szCs w:val="18"/>
                <w:lang w:val="es-ES"/>
              </w:rPr>
            </w:pPr>
            <w:r w:rsidRPr="009C5CAF">
              <w:rPr>
                <w:rFonts w:eastAsia="Arial"/>
                <w:color w:val="000000"/>
                <w:sz w:val="18"/>
                <w:szCs w:val="18"/>
                <w:lang w:val="es-ES"/>
              </w:rPr>
              <w:t>85.896</w:t>
            </w:r>
          </w:p>
        </w:tc>
        <w:tc>
          <w:tcPr>
            <w:tcW w:w="2057" w:type="dxa"/>
            <w:gridSpan w:val="2"/>
            <w:tcBorders>
              <w:top w:val="nil"/>
              <w:left w:val="nil"/>
              <w:bottom w:val="nil"/>
              <w:right w:val="nil"/>
            </w:tcBorders>
            <w:shd w:val="clear" w:color="auto" w:fill="auto"/>
            <w:vAlign w:val="center"/>
          </w:tcPr>
          <w:p w14:paraId="6FF5264E" w14:textId="77777777" w:rsidR="0040126B" w:rsidRPr="009C5CAF" w:rsidRDefault="0040126B" w:rsidP="000B3D5D">
            <w:pPr>
              <w:widowControl w:val="0"/>
              <w:autoSpaceDE w:val="0"/>
              <w:autoSpaceDN w:val="0"/>
              <w:spacing w:before="26"/>
              <w:ind w:right="87"/>
              <w:jc w:val="right"/>
              <w:rPr>
                <w:rFonts w:eastAsia="Arial"/>
                <w:sz w:val="18"/>
                <w:szCs w:val="18"/>
                <w:lang w:val="es-ES"/>
              </w:rPr>
            </w:pPr>
            <w:r w:rsidRPr="009C5CAF">
              <w:rPr>
                <w:rFonts w:eastAsia="Arial"/>
                <w:color w:val="000000"/>
                <w:sz w:val="16"/>
                <w:szCs w:val="16"/>
                <w:lang w:val="es-ES"/>
              </w:rPr>
              <w:t>183.742</w:t>
            </w:r>
          </w:p>
        </w:tc>
      </w:tr>
      <w:tr w:rsidR="0040126B" w:rsidRPr="009C5CAF" w14:paraId="7E9D1555" w14:textId="77777777" w:rsidTr="000B3D5D">
        <w:trPr>
          <w:trHeight w:val="231"/>
          <w:jc w:val="center"/>
        </w:trPr>
        <w:tc>
          <w:tcPr>
            <w:tcW w:w="2957" w:type="dxa"/>
            <w:shd w:val="clear" w:color="auto" w:fill="auto"/>
          </w:tcPr>
          <w:p w14:paraId="59C85CA4" w14:textId="77777777" w:rsidR="0040126B" w:rsidRPr="009C5CAF" w:rsidRDefault="0040126B" w:rsidP="005D7257">
            <w:pPr>
              <w:widowControl w:val="0"/>
              <w:autoSpaceDE w:val="0"/>
              <w:autoSpaceDN w:val="0"/>
              <w:spacing w:before="15" w:line="204" w:lineRule="exact"/>
              <w:ind w:left="200"/>
              <w:rPr>
                <w:rFonts w:eastAsia="Arial"/>
                <w:sz w:val="18"/>
                <w:lang w:val="es-ES"/>
              </w:rPr>
            </w:pPr>
            <w:r w:rsidRPr="009C5CAF">
              <w:rPr>
                <w:rFonts w:eastAsia="Arial"/>
                <w:sz w:val="18"/>
                <w:lang w:val="es-ES"/>
              </w:rPr>
              <w:t>Impuestos</w:t>
            </w:r>
          </w:p>
        </w:tc>
        <w:tc>
          <w:tcPr>
            <w:tcW w:w="1543" w:type="dxa"/>
            <w:gridSpan w:val="2"/>
            <w:tcBorders>
              <w:top w:val="nil"/>
              <w:left w:val="nil"/>
              <w:bottom w:val="nil"/>
              <w:right w:val="nil"/>
            </w:tcBorders>
            <w:shd w:val="clear" w:color="auto" w:fill="auto"/>
            <w:vAlign w:val="center"/>
          </w:tcPr>
          <w:p w14:paraId="7696DC56" w14:textId="77777777" w:rsidR="0040126B" w:rsidRPr="009C5CAF" w:rsidRDefault="0040126B" w:rsidP="000B3D5D">
            <w:pPr>
              <w:widowControl w:val="0"/>
              <w:autoSpaceDE w:val="0"/>
              <w:autoSpaceDN w:val="0"/>
              <w:spacing w:before="19"/>
              <w:ind w:right="95"/>
              <w:jc w:val="right"/>
              <w:rPr>
                <w:rFonts w:eastAsia="Arial"/>
                <w:w w:val="95"/>
                <w:sz w:val="18"/>
                <w:lang w:val="es-ES"/>
              </w:rPr>
            </w:pPr>
            <w:r w:rsidRPr="009C5CAF">
              <w:rPr>
                <w:rFonts w:eastAsia="Arial"/>
                <w:color w:val="000000"/>
                <w:sz w:val="18"/>
                <w:szCs w:val="18"/>
                <w:lang w:val="es-ES"/>
              </w:rPr>
              <w:t>47.426</w:t>
            </w:r>
          </w:p>
        </w:tc>
        <w:tc>
          <w:tcPr>
            <w:tcW w:w="1414" w:type="dxa"/>
            <w:gridSpan w:val="2"/>
            <w:tcBorders>
              <w:top w:val="nil"/>
              <w:left w:val="nil"/>
              <w:bottom w:val="nil"/>
              <w:right w:val="nil"/>
            </w:tcBorders>
            <w:shd w:val="clear" w:color="auto" w:fill="auto"/>
            <w:vAlign w:val="center"/>
          </w:tcPr>
          <w:p w14:paraId="148FCA81" w14:textId="77777777" w:rsidR="0040126B" w:rsidRPr="009C5CAF" w:rsidRDefault="0040126B" w:rsidP="000B3D5D">
            <w:pPr>
              <w:widowControl w:val="0"/>
              <w:autoSpaceDE w:val="0"/>
              <w:autoSpaceDN w:val="0"/>
              <w:spacing w:before="19"/>
              <w:ind w:right="139"/>
              <w:jc w:val="right"/>
              <w:rPr>
                <w:rFonts w:eastAsia="Arial"/>
                <w:sz w:val="18"/>
                <w:szCs w:val="18"/>
                <w:lang w:val="es-ES"/>
              </w:rPr>
            </w:pPr>
            <w:r w:rsidRPr="009C5CAF">
              <w:rPr>
                <w:rFonts w:eastAsia="Arial"/>
                <w:color w:val="000000"/>
                <w:sz w:val="18"/>
                <w:szCs w:val="18"/>
                <w:lang w:val="es-ES"/>
              </w:rPr>
              <w:t>143.218</w:t>
            </w:r>
          </w:p>
        </w:tc>
        <w:tc>
          <w:tcPr>
            <w:tcW w:w="1433" w:type="dxa"/>
            <w:gridSpan w:val="2"/>
            <w:tcBorders>
              <w:top w:val="nil"/>
              <w:left w:val="nil"/>
              <w:bottom w:val="nil"/>
              <w:right w:val="nil"/>
            </w:tcBorders>
            <w:shd w:val="clear" w:color="auto" w:fill="auto"/>
            <w:vAlign w:val="center"/>
          </w:tcPr>
          <w:p w14:paraId="6B5862B2" w14:textId="77777777" w:rsidR="0040126B" w:rsidRPr="009C5CAF" w:rsidRDefault="0040126B" w:rsidP="000B3D5D">
            <w:pPr>
              <w:widowControl w:val="0"/>
              <w:autoSpaceDE w:val="0"/>
              <w:autoSpaceDN w:val="0"/>
              <w:spacing w:before="27"/>
              <w:ind w:right="94"/>
              <w:jc w:val="right"/>
              <w:rPr>
                <w:rFonts w:eastAsia="Arial"/>
                <w:w w:val="95"/>
                <w:sz w:val="18"/>
                <w:szCs w:val="18"/>
                <w:lang w:val="es-ES"/>
              </w:rPr>
            </w:pPr>
            <w:r w:rsidRPr="009C5CAF">
              <w:rPr>
                <w:rFonts w:eastAsia="Arial"/>
                <w:color w:val="000000"/>
                <w:sz w:val="18"/>
                <w:szCs w:val="18"/>
                <w:lang w:val="es-ES"/>
              </w:rPr>
              <w:t>48.046</w:t>
            </w:r>
          </w:p>
        </w:tc>
        <w:tc>
          <w:tcPr>
            <w:tcW w:w="2057" w:type="dxa"/>
            <w:gridSpan w:val="2"/>
            <w:tcBorders>
              <w:top w:val="nil"/>
              <w:left w:val="nil"/>
              <w:bottom w:val="nil"/>
              <w:right w:val="nil"/>
            </w:tcBorders>
            <w:shd w:val="clear" w:color="auto" w:fill="auto"/>
            <w:vAlign w:val="center"/>
          </w:tcPr>
          <w:p w14:paraId="38CF2A78" w14:textId="77777777" w:rsidR="0040126B" w:rsidRPr="009C5CAF" w:rsidRDefault="0040126B" w:rsidP="000B3D5D">
            <w:pPr>
              <w:widowControl w:val="0"/>
              <w:autoSpaceDE w:val="0"/>
              <w:autoSpaceDN w:val="0"/>
              <w:spacing w:before="27"/>
              <w:ind w:right="87"/>
              <w:jc w:val="right"/>
              <w:rPr>
                <w:rFonts w:eastAsia="Arial"/>
                <w:sz w:val="18"/>
                <w:szCs w:val="18"/>
                <w:lang w:val="es-ES"/>
              </w:rPr>
            </w:pPr>
            <w:r w:rsidRPr="009C5CAF">
              <w:rPr>
                <w:rFonts w:eastAsia="Arial"/>
                <w:color w:val="000000"/>
                <w:sz w:val="16"/>
                <w:szCs w:val="16"/>
                <w:lang w:val="es-ES"/>
              </w:rPr>
              <w:t>170.573</w:t>
            </w:r>
          </w:p>
        </w:tc>
      </w:tr>
      <w:tr w:rsidR="0040126B" w:rsidRPr="009C5CAF" w14:paraId="67287CB3" w14:textId="77777777" w:rsidTr="000B3D5D">
        <w:trPr>
          <w:trHeight w:val="227"/>
          <w:jc w:val="center"/>
        </w:trPr>
        <w:tc>
          <w:tcPr>
            <w:tcW w:w="2957" w:type="dxa"/>
            <w:shd w:val="clear" w:color="auto" w:fill="auto"/>
          </w:tcPr>
          <w:p w14:paraId="6B48529D" w14:textId="77777777" w:rsidR="0040126B" w:rsidRPr="009C5CAF" w:rsidRDefault="0040126B" w:rsidP="005D7257">
            <w:pPr>
              <w:widowControl w:val="0"/>
              <w:autoSpaceDE w:val="0"/>
              <w:autoSpaceDN w:val="0"/>
              <w:spacing w:before="11" w:line="205" w:lineRule="exact"/>
              <w:ind w:left="200"/>
              <w:rPr>
                <w:rFonts w:eastAsia="Arial"/>
                <w:sz w:val="18"/>
                <w:lang w:val="es-ES"/>
              </w:rPr>
            </w:pPr>
            <w:r w:rsidRPr="009C5CAF">
              <w:rPr>
                <w:rFonts w:eastAsia="Arial"/>
                <w:sz w:val="18"/>
                <w:lang w:val="es-ES"/>
              </w:rPr>
              <w:t>Gastos de mantenimiento, conservación y reparaciones</w:t>
            </w:r>
          </w:p>
        </w:tc>
        <w:tc>
          <w:tcPr>
            <w:tcW w:w="1543" w:type="dxa"/>
            <w:gridSpan w:val="2"/>
            <w:tcBorders>
              <w:top w:val="nil"/>
              <w:left w:val="nil"/>
              <w:bottom w:val="nil"/>
              <w:right w:val="nil"/>
            </w:tcBorders>
            <w:shd w:val="clear" w:color="auto" w:fill="auto"/>
            <w:vAlign w:val="center"/>
          </w:tcPr>
          <w:p w14:paraId="5096513D" w14:textId="77777777" w:rsidR="0040126B" w:rsidRPr="009C5CAF" w:rsidRDefault="0040126B" w:rsidP="000B3D5D">
            <w:pPr>
              <w:widowControl w:val="0"/>
              <w:autoSpaceDE w:val="0"/>
              <w:autoSpaceDN w:val="0"/>
              <w:spacing w:before="16"/>
              <w:ind w:right="95"/>
              <w:jc w:val="right"/>
              <w:rPr>
                <w:rFonts w:eastAsia="Arial"/>
                <w:w w:val="95"/>
                <w:sz w:val="18"/>
                <w:lang w:val="es-ES"/>
              </w:rPr>
            </w:pPr>
            <w:r w:rsidRPr="009C5CAF">
              <w:rPr>
                <w:rFonts w:eastAsia="Arial"/>
                <w:color w:val="000000"/>
                <w:sz w:val="18"/>
                <w:szCs w:val="18"/>
                <w:lang w:val="es-ES"/>
              </w:rPr>
              <w:t>46.141</w:t>
            </w:r>
          </w:p>
        </w:tc>
        <w:tc>
          <w:tcPr>
            <w:tcW w:w="1414" w:type="dxa"/>
            <w:gridSpan w:val="2"/>
            <w:tcBorders>
              <w:top w:val="nil"/>
              <w:left w:val="nil"/>
              <w:bottom w:val="nil"/>
              <w:right w:val="nil"/>
            </w:tcBorders>
            <w:shd w:val="clear" w:color="auto" w:fill="auto"/>
            <w:vAlign w:val="center"/>
          </w:tcPr>
          <w:p w14:paraId="31B762E8" w14:textId="77777777" w:rsidR="0040126B" w:rsidRPr="009C5CAF" w:rsidRDefault="0040126B" w:rsidP="000B3D5D">
            <w:pPr>
              <w:widowControl w:val="0"/>
              <w:autoSpaceDE w:val="0"/>
              <w:autoSpaceDN w:val="0"/>
              <w:spacing w:before="16"/>
              <w:ind w:right="139"/>
              <w:jc w:val="right"/>
              <w:rPr>
                <w:rFonts w:eastAsia="Arial"/>
                <w:sz w:val="18"/>
                <w:szCs w:val="18"/>
                <w:lang w:val="es-ES"/>
              </w:rPr>
            </w:pPr>
            <w:r w:rsidRPr="009C5CAF">
              <w:rPr>
                <w:rFonts w:eastAsia="Arial"/>
                <w:color w:val="000000"/>
                <w:sz w:val="18"/>
                <w:szCs w:val="18"/>
                <w:lang w:val="es-ES"/>
              </w:rPr>
              <w:t>132.194</w:t>
            </w:r>
          </w:p>
        </w:tc>
        <w:tc>
          <w:tcPr>
            <w:tcW w:w="1433" w:type="dxa"/>
            <w:gridSpan w:val="2"/>
            <w:tcBorders>
              <w:top w:val="nil"/>
              <w:left w:val="nil"/>
              <w:bottom w:val="nil"/>
              <w:right w:val="nil"/>
            </w:tcBorders>
            <w:shd w:val="clear" w:color="auto" w:fill="auto"/>
            <w:vAlign w:val="center"/>
          </w:tcPr>
          <w:p w14:paraId="635A3EA3" w14:textId="77777777" w:rsidR="0040126B" w:rsidRPr="009C5CAF" w:rsidRDefault="0040126B" w:rsidP="000B3D5D">
            <w:pPr>
              <w:widowControl w:val="0"/>
              <w:autoSpaceDE w:val="0"/>
              <w:autoSpaceDN w:val="0"/>
              <w:spacing w:before="22"/>
              <w:ind w:right="94"/>
              <w:jc w:val="right"/>
              <w:rPr>
                <w:rFonts w:eastAsia="Arial"/>
                <w:w w:val="95"/>
                <w:sz w:val="18"/>
                <w:szCs w:val="18"/>
                <w:lang w:val="es-ES"/>
              </w:rPr>
            </w:pPr>
            <w:r w:rsidRPr="009C5CAF">
              <w:rPr>
                <w:rFonts w:eastAsia="Arial"/>
                <w:color w:val="000000"/>
                <w:sz w:val="18"/>
                <w:szCs w:val="18"/>
                <w:lang w:val="es-ES"/>
              </w:rPr>
              <w:t>28.785</w:t>
            </w:r>
          </w:p>
        </w:tc>
        <w:tc>
          <w:tcPr>
            <w:tcW w:w="2057" w:type="dxa"/>
            <w:gridSpan w:val="2"/>
            <w:tcBorders>
              <w:top w:val="nil"/>
              <w:left w:val="nil"/>
              <w:bottom w:val="nil"/>
              <w:right w:val="nil"/>
            </w:tcBorders>
            <w:shd w:val="clear" w:color="auto" w:fill="auto"/>
            <w:vAlign w:val="center"/>
          </w:tcPr>
          <w:p w14:paraId="1821E3AF" w14:textId="77777777" w:rsidR="0040126B" w:rsidRPr="009C5CAF" w:rsidRDefault="0040126B" w:rsidP="000B3D5D">
            <w:pPr>
              <w:widowControl w:val="0"/>
              <w:autoSpaceDE w:val="0"/>
              <w:autoSpaceDN w:val="0"/>
              <w:spacing w:before="22"/>
              <w:ind w:right="87"/>
              <w:jc w:val="right"/>
              <w:rPr>
                <w:rFonts w:eastAsia="Arial"/>
                <w:sz w:val="18"/>
                <w:szCs w:val="18"/>
                <w:lang w:val="es-ES"/>
              </w:rPr>
            </w:pPr>
            <w:r w:rsidRPr="009C5CAF">
              <w:rPr>
                <w:rFonts w:eastAsia="Arial"/>
                <w:color w:val="000000"/>
                <w:sz w:val="16"/>
                <w:szCs w:val="16"/>
                <w:lang w:val="es-ES"/>
              </w:rPr>
              <w:t>134.099</w:t>
            </w:r>
          </w:p>
        </w:tc>
      </w:tr>
      <w:tr w:rsidR="0040126B" w:rsidRPr="009C5CAF" w14:paraId="147B5056" w14:textId="77777777" w:rsidTr="000B3D5D">
        <w:trPr>
          <w:trHeight w:val="232"/>
          <w:jc w:val="center"/>
        </w:trPr>
        <w:tc>
          <w:tcPr>
            <w:tcW w:w="2957" w:type="dxa"/>
            <w:shd w:val="clear" w:color="auto" w:fill="auto"/>
          </w:tcPr>
          <w:p w14:paraId="1744CDD9" w14:textId="77777777" w:rsidR="0040126B" w:rsidRPr="009C5CAF" w:rsidRDefault="0040126B" w:rsidP="005D7257">
            <w:pPr>
              <w:widowControl w:val="0"/>
              <w:autoSpaceDE w:val="0"/>
              <w:autoSpaceDN w:val="0"/>
              <w:spacing w:before="11"/>
              <w:ind w:left="200"/>
              <w:rPr>
                <w:rFonts w:eastAsia="Arial"/>
                <w:sz w:val="18"/>
                <w:lang w:val="es-ES"/>
              </w:rPr>
            </w:pPr>
            <w:r w:rsidRPr="009C5CAF">
              <w:rPr>
                <w:rFonts w:eastAsia="Arial"/>
                <w:sz w:val="18"/>
                <w:lang w:val="es-ES"/>
              </w:rPr>
              <w:t>Electricidad y comunicaciones</w:t>
            </w:r>
          </w:p>
        </w:tc>
        <w:tc>
          <w:tcPr>
            <w:tcW w:w="1543" w:type="dxa"/>
            <w:gridSpan w:val="2"/>
            <w:tcBorders>
              <w:top w:val="nil"/>
              <w:left w:val="nil"/>
              <w:bottom w:val="nil"/>
              <w:right w:val="nil"/>
            </w:tcBorders>
            <w:shd w:val="clear" w:color="auto" w:fill="auto"/>
            <w:vAlign w:val="center"/>
          </w:tcPr>
          <w:p w14:paraId="4599CA1C" w14:textId="77777777" w:rsidR="0040126B" w:rsidRPr="009C5CAF" w:rsidRDefault="0040126B" w:rsidP="000B3D5D">
            <w:pPr>
              <w:widowControl w:val="0"/>
              <w:autoSpaceDE w:val="0"/>
              <w:autoSpaceDN w:val="0"/>
              <w:spacing w:before="16"/>
              <w:ind w:right="95"/>
              <w:jc w:val="right"/>
              <w:rPr>
                <w:rFonts w:eastAsia="Arial"/>
                <w:w w:val="95"/>
                <w:sz w:val="18"/>
                <w:lang w:val="es-ES"/>
              </w:rPr>
            </w:pPr>
            <w:r w:rsidRPr="009C5CAF">
              <w:rPr>
                <w:rFonts w:eastAsia="Arial"/>
                <w:color w:val="000000"/>
                <w:sz w:val="18"/>
                <w:szCs w:val="18"/>
                <w:lang w:val="es-ES"/>
              </w:rPr>
              <w:t>34.227</w:t>
            </w:r>
          </w:p>
        </w:tc>
        <w:tc>
          <w:tcPr>
            <w:tcW w:w="1414" w:type="dxa"/>
            <w:gridSpan w:val="2"/>
            <w:tcBorders>
              <w:top w:val="nil"/>
              <w:left w:val="nil"/>
              <w:bottom w:val="nil"/>
              <w:right w:val="nil"/>
            </w:tcBorders>
            <w:shd w:val="clear" w:color="auto" w:fill="auto"/>
            <w:vAlign w:val="center"/>
          </w:tcPr>
          <w:p w14:paraId="37EB6A91" w14:textId="77777777" w:rsidR="0040126B" w:rsidRPr="009C5CAF" w:rsidRDefault="0040126B" w:rsidP="000B3D5D">
            <w:pPr>
              <w:widowControl w:val="0"/>
              <w:autoSpaceDE w:val="0"/>
              <w:autoSpaceDN w:val="0"/>
              <w:spacing w:before="16"/>
              <w:ind w:right="139"/>
              <w:jc w:val="right"/>
              <w:rPr>
                <w:rFonts w:eastAsia="Arial"/>
                <w:sz w:val="18"/>
                <w:szCs w:val="18"/>
                <w:lang w:val="es-ES"/>
              </w:rPr>
            </w:pPr>
            <w:r w:rsidRPr="009C5CAF">
              <w:rPr>
                <w:rFonts w:eastAsia="Arial"/>
                <w:color w:val="000000"/>
                <w:sz w:val="18"/>
                <w:szCs w:val="18"/>
                <w:lang w:val="es-ES"/>
              </w:rPr>
              <w:t>106.467</w:t>
            </w:r>
          </w:p>
        </w:tc>
        <w:tc>
          <w:tcPr>
            <w:tcW w:w="1433" w:type="dxa"/>
            <w:gridSpan w:val="2"/>
            <w:tcBorders>
              <w:top w:val="nil"/>
              <w:left w:val="nil"/>
              <w:bottom w:val="nil"/>
              <w:right w:val="nil"/>
            </w:tcBorders>
            <w:shd w:val="clear" w:color="auto" w:fill="auto"/>
            <w:vAlign w:val="center"/>
          </w:tcPr>
          <w:p w14:paraId="5D6400B6" w14:textId="77777777" w:rsidR="0040126B" w:rsidRPr="009C5CAF" w:rsidRDefault="0040126B" w:rsidP="000B3D5D">
            <w:pPr>
              <w:widowControl w:val="0"/>
              <w:autoSpaceDE w:val="0"/>
              <w:autoSpaceDN w:val="0"/>
              <w:spacing w:before="22"/>
              <w:ind w:right="94"/>
              <w:jc w:val="right"/>
              <w:rPr>
                <w:rFonts w:eastAsia="Arial"/>
                <w:w w:val="95"/>
                <w:sz w:val="18"/>
                <w:szCs w:val="18"/>
                <w:lang w:val="es-ES"/>
              </w:rPr>
            </w:pPr>
            <w:r w:rsidRPr="009C5CAF">
              <w:rPr>
                <w:rFonts w:eastAsia="Arial"/>
                <w:color w:val="000000"/>
                <w:sz w:val="18"/>
                <w:szCs w:val="18"/>
                <w:lang w:val="es-ES"/>
              </w:rPr>
              <w:t>24.853</w:t>
            </w:r>
          </w:p>
        </w:tc>
        <w:tc>
          <w:tcPr>
            <w:tcW w:w="2057" w:type="dxa"/>
            <w:gridSpan w:val="2"/>
            <w:tcBorders>
              <w:top w:val="nil"/>
              <w:left w:val="nil"/>
              <w:bottom w:val="nil"/>
              <w:right w:val="nil"/>
            </w:tcBorders>
            <w:shd w:val="clear" w:color="auto" w:fill="auto"/>
            <w:vAlign w:val="center"/>
          </w:tcPr>
          <w:p w14:paraId="607C1D42" w14:textId="77777777" w:rsidR="0040126B" w:rsidRPr="009C5CAF" w:rsidRDefault="0040126B" w:rsidP="000B3D5D">
            <w:pPr>
              <w:widowControl w:val="0"/>
              <w:autoSpaceDE w:val="0"/>
              <w:autoSpaceDN w:val="0"/>
              <w:spacing w:before="22"/>
              <w:ind w:right="87"/>
              <w:jc w:val="right"/>
              <w:rPr>
                <w:rFonts w:eastAsia="Arial"/>
                <w:sz w:val="18"/>
                <w:szCs w:val="18"/>
                <w:lang w:val="es-ES"/>
              </w:rPr>
            </w:pPr>
            <w:r w:rsidRPr="009C5CAF">
              <w:rPr>
                <w:rFonts w:eastAsia="Arial"/>
                <w:color w:val="000000"/>
                <w:sz w:val="16"/>
                <w:szCs w:val="16"/>
                <w:lang w:val="es-ES"/>
              </w:rPr>
              <w:t>109.707</w:t>
            </w:r>
          </w:p>
        </w:tc>
      </w:tr>
      <w:tr w:rsidR="0040126B" w:rsidRPr="009C5CAF" w14:paraId="3B471646" w14:textId="77777777" w:rsidTr="000B3D5D">
        <w:trPr>
          <w:trHeight w:val="235"/>
          <w:jc w:val="center"/>
        </w:trPr>
        <w:tc>
          <w:tcPr>
            <w:tcW w:w="2957" w:type="dxa"/>
            <w:shd w:val="clear" w:color="auto" w:fill="auto"/>
          </w:tcPr>
          <w:p w14:paraId="59C5A12C"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Alquileres</w:t>
            </w:r>
          </w:p>
        </w:tc>
        <w:tc>
          <w:tcPr>
            <w:tcW w:w="1543" w:type="dxa"/>
            <w:gridSpan w:val="2"/>
            <w:tcBorders>
              <w:top w:val="nil"/>
              <w:left w:val="nil"/>
              <w:bottom w:val="nil"/>
              <w:right w:val="nil"/>
            </w:tcBorders>
            <w:shd w:val="clear" w:color="auto" w:fill="auto"/>
            <w:vAlign w:val="center"/>
          </w:tcPr>
          <w:p w14:paraId="0DC4FC17" w14:textId="77777777" w:rsidR="0040126B" w:rsidRPr="009C5CAF" w:rsidRDefault="0040126B" w:rsidP="000B3D5D">
            <w:pPr>
              <w:widowControl w:val="0"/>
              <w:autoSpaceDE w:val="0"/>
              <w:autoSpaceDN w:val="0"/>
              <w:spacing w:before="19"/>
              <w:ind w:right="95"/>
              <w:jc w:val="right"/>
              <w:rPr>
                <w:rFonts w:eastAsia="Arial"/>
                <w:w w:val="95"/>
                <w:sz w:val="18"/>
                <w:lang w:val="es-ES"/>
              </w:rPr>
            </w:pPr>
            <w:r w:rsidRPr="009C5CAF">
              <w:rPr>
                <w:rFonts w:eastAsia="Arial"/>
                <w:color w:val="000000"/>
                <w:sz w:val="18"/>
                <w:szCs w:val="18"/>
                <w:lang w:val="es-ES"/>
              </w:rPr>
              <w:t>-17.553</w:t>
            </w:r>
          </w:p>
        </w:tc>
        <w:tc>
          <w:tcPr>
            <w:tcW w:w="1414" w:type="dxa"/>
            <w:gridSpan w:val="2"/>
            <w:tcBorders>
              <w:top w:val="nil"/>
              <w:left w:val="nil"/>
              <w:bottom w:val="nil"/>
              <w:right w:val="nil"/>
            </w:tcBorders>
            <w:shd w:val="clear" w:color="auto" w:fill="auto"/>
            <w:vAlign w:val="center"/>
          </w:tcPr>
          <w:p w14:paraId="5907AF6F" w14:textId="77777777" w:rsidR="0040126B" w:rsidRPr="009C5CAF" w:rsidRDefault="0040126B" w:rsidP="000B3D5D">
            <w:pPr>
              <w:widowControl w:val="0"/>
              <w:autoSpaceDE w:val="0"/>
              <w:autoSpaceDN w:val="0"/>
              <w:spacing w:before="19"/>
              <w:ind w:right="139"/>
              <w:jc w:val="right"/>
              <w:rPr>
                <w:rFonts w:eastAsia="Arial"/>
                <w:sz w:val="18"/>
                <w:szCs w:val="18"/>
                <w:lang w:val="es-ES"/>
              </w:rPr>
            </w:pPr>
            <w:r w:rsidRPr="009C5CAF">
              <w:rPr>
                <w:rFonts w:eastAsia="Arial"/>
                <w:color w:val="000000"/>
                <w:sz w:val="18"/>
                <w:szCs w:val="18"/>
                <w:lang w:val="es-ES"/>
              </w:rPr>
              <w:t>34.794</w:t>
            </w:r>
          </w:p>
        </w:tc>
        <w:tc>
          <w:tcPr>
            <w:tcW w:w="1433" w:type="dxa"/>
            <w:gridSpan w:val="2"/>
            <w:tcBorders>
              <w:top w:val="nil"/>
              <w:left w:val="nil"/>
              <w:bottom w:val="nil"/>
              <w:right w:val="nil"/>
            </w:tcBorders>
            <w:shd w:val="clear" w:color="auto" w:fill="auto"/>
            <w:vAlign w:val="center"/>
          </w:tcPr>
          <w:p w14:paraId="16E20E31" w14:textId="77777777" w:rsidR="0040126B" w:rsidRPr="009C5CAF" w:rsidRDefault="0040126B" w:rsidP="000B3D5D">
            <w:pPr>
              <w:widowControl w:val="0"/>
              <w:autoSpaceDE w:val="0"/>
              <w:autoSpaceDN w:val="0"/>
              <w:spacing w:before="25"/>
              <w:ind w:right="94"/>
              <w:jc w:val="right"/>
              <w:rPr>
                <w:rFonts w:eastAsia="Arial"/>
                <w:w w:val="95"/>
                <w:sz w:val="18"/>
                <w:szCs w:val="18"/>
                <w:lang w:val="es-ES"/>
              </w:rPr>
            </w:pPr>
            <w:r w:rsidRPr="009C5CAF">
              <w:rPr>
                <w:rFonts w:eastAsia="Arial"/>
                <w:color w:val="000000"/>
                <w:sz w:val="18"/>
                <w:szCs w:val="18"/>
                <w:lang w:val="es-ES"/>
              </w:rPr>
              <w:t>6.940</w:t>
            </w:r>
          </w:p>
        </w:tc>
        <w:tc>
          <w:tcPr>
            <w:tcW w:w="2057" w:type="dxa"/>
            <w:gridSpan w:val="2"/>
            <w:tcBorders>
              <w:top w:val="nil"/>
              <w:left w:val="nil"/>
              <w:bottom w:val="nil"/>
              <w:right w:val="nil"/>
            </w:tcBorders>
            <w:shd w:val="clear" w:color="auto" w:fill="auto"/>
            <w:vAlign w:val="center"/>
          </w:tcPr>
          <w:p w14:paraId="7947319C" w14:textId="77777777" w:rsidR="0040126B" w:rsidRPr="009C5CAF" w:rsidRDefault="0040126B" w:rsidP="000B3D5D">
            <w:pPr>
              <w:widowControl w:val="0"/>
              <w:autoSpaceDE w:val="0"/>
              <w:autoSpaceDN w:val="0"/>
              <w:spacing w:before="25"/>
              <w:ind w:right="87"/>
              <w:jc w:val="right"/>
              <w:rPr>
                <w:rFonts w:eastAsia="Arial"/>
                <w:sz w:val="18"/>
                <w:szCs w:val="18"/>
                <w:lang w:val="es-ES"/>
              </w:rPr>
            </w:pPr>
            <w:r w:rsidRPr="009C5CAF">
              <w:rPr>
                <w:rFonts w:eastAsia="Arial"/>
                <w:color w:val="000000"/>
                <w:sz w:val="16"/>
                <w:szCs w:val="16"/>
                <w:lang w:val="es-ES"/>
              </w:rPr>
              <w:t>77.499</w:t>
            </w:r>
          </w:p>
        </w:tc>
      </w:tr>
      <w:tr w:rsidR="0040126B" w:rsidRPr="009C5CAF" w14:paraId="2DE41278" w14:textId="77777777" w:rsidTr="000B3D5D">
        <w:trPr>
          <w:trHeight w:val="235"/>
          <w:jc w:val="center"/>
        </w:trPr>
        <w:tc>
          <w:tcPr>
            <w:tcW w:w="2957" w:type="dxa"/>
            <w:shd w:val="clear" w:color="auto" w:fill="auto"/>
          </w:tcPr>
          <w:p w14:paraId="312E44C9"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Servicios administrativos contratados</w:t>
            </w:r>
          </w:p>
        </w:tc>
        <w:tc>
          <w:tcPr>
            <w:tcW w:w="1543" w:type="dxa"/>
            <w:gridSpan w:val="2"/>
            <w:tcBorders>
              <w:top w:val="nil"/>
              <w:left w:val="nil"/>
              <w:bottom w:val="nil"/>
              <w:right w:val="nil"/>
            </w:tcBorders>
            <w:shd w:val="clear" w:color="auto" w:fill="auto"/>
            <w:vAlign w:val="center"/>
          </w:tcPr>
          <w:p w14:paraId="5711A630" w14:textId="77777777" w:rsidR="0040126B" w:rsidRPr="009C5CAF" w:rsidRDefault="0040126B" w:rsidP="000B3D5D">
            <w:pPr>
              <w:widowControl w:val="0"/>
              <w:autoSpaceDE w:val="0"/>
              <w:autoSpaceDN w:val="0"/>
              <w:spacing w:before="21"/>
              <w:ind w:right="95"/>
              <w:jc w:val="right"/>
              <w:rPr>
                <w:rFonts w:eastAsia="Arial"/>
                <w:w w:val="95"/>
                <w:sz w:val="18"/>
                <w:lang w:val="es-ES"/>
              </w:rPr>
            </w:pPr>
            <w:r w:rsidRPr="009C5CAF">
              <w:rPr>
                <w:rFonts w:eastAsia="Arial"/>
                <w:color w:val="000000"/>
                <w:sz w:val="18"/>
                <w:szCs w:val="18"/>
                <w:lang w:val="es-ES"/>
              </w:rPr>
              <w:t>31.240</w:t>
            </w:r>
          </w:p>
        </w:tc>
        <w:tc>
          <w:tcPr>
            <w:tcW w:w="1414" w:type="dxa"/>
            <w:gridSpan w:val="2"/>
            <w:tcBorders>
              <w:top w:val="nil"/>
              <w:left w:val="nil"/>
              <w:bottom w:val="nil"/>
              <w:right w:val="nil"/>
            </w:tcBorders>
            <w:shd w:val="clear" w:color="auto" w:fill="auto"/>
            <w:vAlign w:val="center"/>
          </w:tcPr>
          <w:p w14:paraId="5B21711A" w14:textId="77777777" w:rsidR="0040126B" w:rsidRPr="009C5CAF" w:rsidRDefault="0040126B" w:rsidP="000B3D5D">
            <w:pPr>
              <w:widowControl w:val="0"/>
              <w:autoSpaceDE w:val="0"/>
              <w:autoSpaceDN w:val="0"/>
              <w:spacing w:before="21"/>
              <w:ind w:right="139"/>
              <w:jc w:val="right"/>
              <w:rPr>
                <w:rFonts w:eastAsia="Arial"/>
                <w:sz w:val="18"/>
                <w:szCs w:val="18"/>
                <w:lang w:val="es-ES"/>
              </w:rPr>
            </w:pPr>
            <w:r w:rsidRPr="009C5CAF">
              <w:rPr>
                <w:rFonts w:eastAsia="Arial"/>
                <w:color w:val="000000"/>
                <w:sz w:val="18"/>
                <w:szCs w:val="18"/>
                <w:lang w:val="es-ES"/>
              </w:rPr>
              <w:t>82.607</w:t>
            </w:r>
          </w:p>
        </w:tc>
        <w:tc>
          <w:tcPr>
            <w:tcW w:w="1433" w:type="dxa"/>
            <w:gridSpan w:val="2"/>
            <w:tcBorders>
              <w:top w:val="nil"/>
              <w:left w:val="nil"/>
              <w:bottom w:val="nil"/>
              <w:right w:val="nil"/>
            </w:tcBorders>
            <w:shd w:val="clear" w:color="auto" w:fill="auto"/>
            <w:vAlign w:val="center"/>
          </w:tcPr>
          <w:p w14:paraId="2CFCE157" w14:textId="77777777" w:rsidR="0040126B" w:rsidRPr="009C5CAF" w:rsidRDefault="0040126B" w:rsidP="000B3D5D">
            <w:pPr>
              <w:widowControl w:val="0"/>
              <w:autoSpaceDE w:val="0"/>
              <w:autoSpaceDN w:val="0"/>
              <w:spacing w:before="27"/>
              <w:ind w:right="94"/>
              <w:jc w:val="right"/>
              <w:rPr>
                <w:rFonts w:eastAsia="Arial"/>
                <w:w w:val="95"/>
                <w:sz w:val="18"/>
                <w:szCs w:val="18"/>
                <w:lang w:val="es-ES"/>
              </w:rPr>
            </w:pPr>
            <w:r w:rsidRPr="009C5CAF">
              <w:rPr>
                <w:rFonts w:eastAsia="Arial"/>
                <w:color w:val="000000"/>
                <w:sz w:val="18"/>
                <w:szCs w:val="18"/>
                <w:lang w:val="es-ES"/>
              </w:rPr>
              <w:t>9.455</w:t>
            </w:r>
          </w:p>
        </w:tc>
        <w:tc>
          <w:tcPr>
            <w:tcW w:w="2057" w:type="dxa"/>
            <w:gridSpan w:val="2"/>
            <w:tcBorders>
              <w:top w:val="nil"/>
              <w:left w:val="nil"/>
              <w:bottom w:val="nil"/>
              <w:right w:val="nil"/>
            </w:tcBorders>
            <w:shd w:val="clear" w:color="auto" w:fill="auto"/>
            <w:vAlign w:val="center"/>
          </w:tcPr>
          <w:p w14:paraId="7C5D99D9" w14:textId="77777777" w:rsidR="0040126B" w:rsidRPr="009C5CAF" w:rsidRDefault="0040126B" w:rsidP="000B3D5D">
            <w:pPr>
              <w:widowControl w:val="0"/>
              <w:autoSpaceDE w:val="0"/>
              <w:autoSpaceDN w:val="0"/>
              <w:spacing w:before="27"/>
              <w:ind w:right="87"/>
              <w:jc w:val="right"/>
              <w:rPr>
                <w:rFonts w:eastAsia="Arial"/>
                <w:sz w:val="18"/>
                <w:szCs w:val="18"/>
                <w:lang w:val="es-ES"/>
              </w:rPr>
            </w:pPr>
            <w:r w:rsidRPr="009C5CAF">
              <w:rPr>
                <w:rFonts w:eastAsia="Arial"/>
                <w:color w:val="000000"/>
                <w:sz w:val="16"/>
                <w:szCs w:val="16"/>
                <w:lang w:val="es-ES"/>
              </w:rPr>
              <w:t>43.194</w:t>
            </w:r>
          </w:p>
        </w:tc>
      </w:tr>
      <w:tr w:rsidR="0040126B" w:rsidRPr="009C5CAF" w14:paraId="308A9957" w14:textId="77777777" w:rsidTr="000B3D5D">
        <w:trPr>
          <w:trHeight w:val="236"/>
          <w:jc w:val="center"/>
        </w:trPr>
        <w:tc>
          <w:tcPr>
            <w:tcW w:w="2957" w:type="dxa"/>
            <w:shd w:val="clear" w:color="auto" w:fill="auto"/>
          </w:tcPr>
          <w:p w14:paraId="21A54A28"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Gastos limpieza</w:t>
            </w:r>
          </w:p>
        </w:tc>
        <w:tc>
          <w:tcPr>
            <w:tcW w:w="1543" w:type="dxa"/>
            <w:gridSpan w:val="2"/>
            <w:tcBorders>
              <w:top w:val="nil"/>
              <w:left w:val="nil"/>
              <w:bottom w:val="nil"/>
              <w:right w:val="nil"/>
            </w:tcBorders>
            <w:shd w:val="clear" w:color="auto" w:fill="auto"/>
            <w:vAlign w:val="center"/>
          </w:tcPr>
          <w:p w14:paraId="5D1A9BB9" w14:textId="77777777" w:rsidR="0040126B" w:rsidRPr="009C5CAF" w:rsidRDefault="0040126B" w:rsidP="000B3D5D">
            <w:pPr>
              <w:widowControl w:val="0"/>
              <w:autoSpaceDE w:val="0"/>
              <w:autoSpaceDN w:val="0"/>
              <w:spacing w:before="21"/>
              <w:ind w:right="95"/>
              <w:jc w:val="right"/>
              <w:rPr>
                <w:rFonts w:eastAsia="Arial"/>
                <w:w w:val="95"/>
                <w:sz w:val="18"/>
                <w:lang w:val="es-ES"/>
              </w:rPr>
            </w:pPr>
            <w:r w:rsidRPr="009C5CAF">
              <w:rPr>
                <w:rFonts w:eastAsia="Arial"/>
                <w:color w:val="000000"/>
                <w:sz w:val="18"/>
                <w:szCs w:val="18"/>
                <w:lang w:val="es-ES"/>
              </w:rPr>
              <w:t>19.411</w:t>
            </w:r>
          </w:p>
        </w:tc>
        <w:tc>
          <w:tcPr>
            <w:tcW w:w="1414" w:type="dxa"/>
            <w:gridSpan w:val="2"/>
            <w:tcBorders>
              <w:top w:val="nil"/>
              <w:left w:val="nil"/>
              <w:bottom w:val="nil"/>
              <w:right w:val="nil"/>
            </w:tcBorders>
            <w:shd w:val="clear" w:color="auto" w:fill="auto"/>
            <w:vAlign w:val="center"/>
          </w:tcPr>
          <w:p w14:paraId="60D4F513" w14:textId="77777777" w:rsidR="0040126B" w:rsidRPr="009C5CAF" w:rsidRDefault="0040126B" w:rsidP="000B3D5D">
            <w:pPr>
              <w:widowControl w:val="0"/>
              <w:autoSpaceDE w:val="0"/>
              <w:autoSpaceDN w:val="0"/>
              <w:spacing w:before="21"/>
              <w:ind w:right="139"/>
              <w:jc w:val="right"/>
              <w:rPr>
                <w:rFonts w:eastAsia="Arial"/>
                <w:sz w:val="18"/>
                <w:szCs w:val="18"/>
                <w:lang w:val="es-ES"/>
              </w:rPr>
            </w:pPr>
            <w:r w:rsidRPr="009C5CAF">
              <w:rPr>
                <w:rFonts w:eastAsia="Arial"/>
                <w:color w:val="000000"/>
                <w:sz w:val="18"/>
                <w:szCs w:val="18"/>
                <w:lang w:val="es-ES"/>
              </w:rPr>
              <w:t>55.952</w:t>
            </w:r>
          </w:p>
        </w:tc>
        <w:tc>
          <w:tcPr>
            <w:tcW w:w="1433" w:type="dxa"/>
            <w:gridSpan w:val="2"/>
            <w:tcBorders>
              <w:top w:val="nil"/>
              <w:left w:val="nil"/>
              <w:bottom w:val="nil"/>
              <w:right w:val="nil"/>
            </w:tcBorders>
            <w:shd w:val="clear" w:color="auto" w:fill="auto"/>
            <w:vAlign w:val="center"/>
          </w:tcPr>
          <w:p w14:paraId="64CAD72E" w14:textId="77777777" w:rsidR="0040126B" w:rsidRPr="009C5CAF" w:rsidRDefault="0040126B" w:rsidP="000B3D5D">
            <w:pPr>
              <w:widowControl w:val="0"/>
              <w:autoSpaceDE w:val="0"/>
              <w:autoSpaceDN w:val="0"/>
              <w:spacing w:before="27"/>
              <w:ind w:right="94"/>
              <w:jc w:val="right"/>
              <w:rPr>
                <w:rFonts w:eastAsia="Arial"/>
                <w:w w:val="95"/>
                <w:sz w:val="18"/>
                <w:szCs w:val="18"/>
                <w:lang w:val="es-ES"/>
              </w:rPr>
            </w:pPr>
            <w:r w:rsidRPr="009C5CAF">
              <w:rPr>
                <w:rFonts w:eastAsia="Arial"/>
                <w:color w:val="000000"/>
                <w:sz w:val="18"/>
                <w:szCs w:val="18"/>
                <w:lang w:val="es-ES"/>
              </w:rPr>
              <w:t>22.220</w:t>
            </w:r>
          </w:p>
        </w:tc>
        <w:tc>
          <w:tcPr>
            <w:tcW w:w="2057" w:type="dxa"/>
            <w:gridSpan w:val="2"/>
            <w:tcBorders>
              <w:top w:val="nil"/>
              <w:left w:val="nil"/>
              <w:bottom w:val="nil"/>
              <w:right w:val="nil"/>
            </w:tcBorders>
            <w:shd w:val="clear" w:color="auto" w:fill="auto"/>
            <w:vAlign w:val="center"/>
          </w:tcPr>
          <w:p w14:paraId="54ADF486" w14:textId="77777777" w:rsidR="0040126B" w:rsidRPr="009C5CAF" w:rsidRDefault="0040126B" w:rsidP="000B3D5D">
            <w:pPr>
              <w:widowControl w:val="0"/>
              <w:autoSpaceDE w:val="0"/>
              <w:autoSpaceDN w:val="0"/>
              <w:spacing w:before="27"/>
              <w:ind w:right="87"/>
              <w:jc w:val="right"/>
              <w:rPr>
                <w:rFonts w:eastAsia="Arial"/>
                <w:sz w:val="18"/>
                <w:szCs w:val="18"/>
                <w:lang w:val="es-ES"/>
              </w:rPr>
            </w:pPr>
            <w:r w:rsidRPr="009C5CAF">
              <w:rPr>
                <w:rFonts w:eastAsia="Arial"/>
                <w:color w:val="000000"/>
                <w:sz w:val="16"/>
                <w:szCs w:val="16"/>
                <w:lang w:val="es-ES"/>
              </w:rPr>
              <w:t>49.015</w:t>
            </w:r>
          </w:p>
        </w:tc>
      </w:tr>
      <w:tr w:rsidR="0040126B" w:rsidRPr="009C5CAF" w14:paraId="5BE0B54A" w14:textId="77777777" w:rsidTr="000B3D5D">
        <w:trPr>
          <w:trHeight w:val="236"/>
          <w:jc w:val="center"/>
        </w:trPr>
        <w:tc>
          <w:tcPr>
            <w:tcW w:w="2957" w:type="dxa"/>
            <w:shd w:val="clear" w:color="auto" w:fill="auto"/>
          </w:tcPr>
          <w:p w14:paraId="50295E38"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Propaganda y publicidad</w:t>
            </w:r>
          </w:p>
        </w:tc>
        <w:tc>
          <w:tcPr>
            <w:tcW w:w="1543" w:type="dxa"/>
            <w:gridSpan w:val="2"/>
            <w:tcBorders>
              <w:top w:val="nil"/>
              <w:left w:val="nil"/>
              <w:bottom w:val="nil"/>
              <w:right w:val="nil"/>
            </w:tcBorders>
            <w:shd w:val="clear" w:color="auto" w:fill="auto"/>
            <w:vAlign w:val="center"/>
          </w:tcPr>
          <w:p w14:paraId="5E106C59" w14:textId="77777777" w:rsidR="0040126B" w:rsidRPr="009C5CAF" w:rsidRDefault="0040126B" w:rsidP="000B3D5D">
            <w:pPr>
              <w:widowControl w:val="0"/>
              <w:autoSpaceDE w:val="0"/>
              <w:autoSpaceDN w:val="0"/>
              <w:spacing w:before="21"/>
              <w:ind w:right="95"/>
              <w:jc w:val="right"/>
              <w:rPr>
                <w:rFonts w:eastAsia="Arial"/>
                <w:w w:val="95"/>
                <w:sz w:val="18"/>
                <w:lang w:val="es-ES"/>
              </w:rPr>
            </w:pPr>
            <w:r w:rsidRPr="009C5CAF">
              <w:rPr>
                <w:rFonts w:eastAsia="Arial"/>
                <w:color w:val="000000"/>
                <w:sz w:val="18"/>
                <w:szCs w:val="18"/>
                <w:lang w:val="es-ES"/>
              </w:rPr>
              <w:t>11.081</w:t>
            </w:r>
          </w:p>
        </w:tc>
        <w:tc>
          <w:tcPr>
            <w:tcW w:w="1414" w:type="dxa"/>
            <w:gridSpan w:val="2"/>
            <w:tcBorders>
              <w:top w:val="nil"/>
              <w:left w:val="nil"/>
              <w:bottom w:val="nil"/>
              <w:right w:val="nil"/>
            </w:tcBorders>
            <w:shd w:val="clear" w:color="auto" w:fill="auto"/>
            <w:vAlign w:val="center"/>
          </w:tcPr>
          <w:p w14:paraId="371982A7" w14:textId="77777777" w:rsidR="0040126B" w:rsidRPr="009C5CAF" w:rsidRDefault="0040126B" w:rsidP="000B3D5D">
            <w:pPr>
              <w:widowControl w:val="0"/>
              <w:autoSpaceDE w:val="0"/>
              <w:autoSpaceDN w:val="0"/>
              <w:spacing w:before="21"/>
              <w:ind w:right="139"/>
              <w:jc w:val="right"/>
              <w:rPr>
                <w:rFonts w:eastAsia="Arial"/>
                <w:sz w:val="18"/>
                <w:szCs w:val="18"/>
                <w:lang w:val="es-ES"/>
              </w:rPr>
            </w:pPr>
            <w:r w:rsidRPr="009C5CAF">
              <w:rPr>
                <w:rFonts w:eastAsia="Arial"/>
                <w:color w:val="000000"/>
                <w:sz w:val="18"/>
                <w:szCs w:val="18"/>
                <w:lang w:val="es-ES"/>
              </w:rPr>
              <w:t>24.819</w:t>
            </w:r>
          </w:p>
        </w:tc>
        <w:tc>
          <w:tcPr>
            <w:tcW w:w="1433" w:type="dxa"/>
            <w:gridSpan w:val="2"/>
            <w:tcBorders>
              <w:top w:val="nil"/>
              <w:left w:val="nil"/>
              <w:bottom w:val="nil"/>
              <w:right w:val="nil"/>
            </w:tcBorders>
            <w:shd w:val="clear" w:color="auto" w:fill="auto"/>
            <w:vAlign w:val="center"/>
          </w:tcPr>
          <w:p w14:paraId="68B5FEDB" w14:textId="77777777" w:rsidR="0040126B" w:rsidRPr="009C5CAF" w:rsidRDefault="0040126B" w:rsidP="000B3D5D">
            <w:pPr>
              <w:widowControl w:val="0"/>
              <w:autoSpaceDE w:val="0"/>
              <w:autoSpaceDN w:val="0"/>
              <w:spacing w:before="27"/>
              <w:ind w:right="94"/>
              <w:jc w:val="right"/>
              <w:rPr>
                <w:rFonts w:eastAsia="Arial"/>
                <w:w w:val="95"/>
                <w:sz w:val="18"/>
                <w:szCs w:val="18"/>
                <w:lang w:val="es-ES"/>
              </w:rPr>
            </w:pPr>
            <w:r w:rsidRPr="009C5CAF">
              <w:rPr>
                <w:rFonts w:eastAsia="Arial"/>
                <w:color w:val="000000"/>
                <w:sz w:val="18"/>
                <w:szCs w:val="18"/>
                <w:lang w:val="es-ES"/>
              </w:rPr>
              <w:t>5.201</w:t>
            </w:r>
          </w:p>
        </w:tc>
        <w:tc>
          <w:tcPr>
            <w:tcW w:w="2057" w:type="dxa"/>
            <w:gridSpan w:val="2"/>
            <w:tcBorders>
              <w:top w:val="nil"/>
              <w:left w:val="nil"/>
              <w:bottom w:val="nil"/>
              <w:right w:val="nil"/>
            </w:tcBorders>
            <w:shd w:val="clear" w:color="auto" w:fill="auto"/>
            <w:vAlign w:val="center"/>
          </w:tcPr>
          <w:p w14:paraId="28FF0E9F" w14:textId="77777777" w:rsidR="0040126B" w:rsidRPr="009C5CAF" w:rsidRDefault="0040126B" w:rsidP="000B3D5D">
            <w:pPr>
              <w:widowControl w:val="0"/>
              <w:autoSpaceDE w:val="0"/>
              <w:autoSpaceDN w:val="0"/>
              <w:spacing w:before="27"/>
              <w:ind w:right="87"/>
              <w:jc w:val="right"/>
              <w:rPr>
                <w:rFonts w:eastAsia="Arial"/>
                <w:sz w:val="18"/>
                <w:szCs w:val="18"/>
                <w:lang w:val="es-ES"/>
              </w:rPr>
            </w:pPr>
            <w:r w:rsidRPr="009C5CAF">
              <w:rPr>
                <w:rFonts w:eastAsia="Arial"/>
                <w:color w:val="000000"/>
                <w:sz w:val="16"/>
                <w:szCs w:val="16"/>
                <w:lang w:val="es-ES"/>
              </w:rPr>
              <w:t>35.849</w:t>
            </w:r>
          </w:p>
        </w:tc>
      </w:tr>
      <w:tr w:rsidR="0040126B" w:rsidRPr="009C5CAF" w14:paraId="4639E4C9" w14:textId="77777777" w:rsidTr="000B3D5D">
        <w:trPr>
          <w:trHeight w:val="236"/>
          <w:jc w:val="center"/>
        </w:trPr>
        <w:tc>
          <w:tcPr>
            <w:tcW w:w="2957" w:type="dxa"/>
            <w:shd w:val="clear" w:color="auto" w:fill="auto"/>
          </w:tcPr>
          <w:p w14:paraId="5697B551" w14:textId="77777777" w:rsidR="0040126B" w:rsidRPr="009C5CAF" w:rsidRDefault="0040126B" w:rsidP="005D7257">
            <w:pPr>
              <w:widowControl w:val="0"/>
              <w:autoSpaceDE w:val="0"/>
              <w:autoSpaceDN w:val="0"/>
              <w:spacing w:before="16"/>
              <w:ind w:left="200"/>
              <w:rPr>
                <w:rFonts w:eastAsia="Arial"/>
                <w:sz w:val="18"/>
                <w:lang w:val="es-ES"/>
              </w:rPr>
            </w:pPr>
            <w:r w:rsidRPr="009C5CAF">
              <w:rPr>
                <w:rFonts w:eastAsia="Arial"/>
                <w:sz w:val="18"/>
                <w:lang w:val="es-ES"/>
              </w:rPr>
              <w:t>Medicina Prepaga</w:t>
            </w:r>
          </w:p>
        </w:tc>
        <w:tc>
          <w:tcPr>
            <w:tcW w:w="1543" w:type="dxa"/>
            <w:gridSpan w:val="2"/>
            <w:tcBorders>
              <w:top w:val="nil"/>
              <w:left w:val="nil"/>
              <w:bottom w:val="nil"/>
              <w:right w:val="nil"/>
            </w:tcBorders>
            <w:shd w:val="clear" w:color="auto" w:fill="auto"/>
            <w:vAlign w:val="center"/>
          </w:tcPr>
          <w:p w14:paraId="1513D1AD" w14:textId="77777777" w:rsidR="0040126B" w:rsidRPr="009C5CAF" w:rsidRDefault="0040126B" w:rsidP="000B3D5D">
            <w:pPr>
              <w:widowControl w:val="0"/>
              <w:autoSpaceDE w:val="0"/>
              <w:autoSpaceDN w:val="0"/>
              <w:spacing w:before="20"/>
              <w:ind w:right="95"/>
              <w:jc w:val="right"/>
              <w:rPr>
                <w:rFonts w:eastAsia="Arial"/>
                <w:w w:val="95"/>
                <w:sz w:val="18"/>
                <w:lang w:val="es-ES"/>
              </w:rPr>
            </w:pPr>
            <w:r w:rsidRPr="009C5CAF">
              <w:rPr>
                <w:rFonts w:eastAsia="Arial"/>
                <w:color w:val="000000"/>
                <w:sz w:val="18"/>
                <w:szCs w:val="18"/>
                <w:lang w:val="es-ES"/>
              </w:rPr>
              <w:t>9.627</w:t>
            </w:r>
          </w:p>
        </w:tc>
        <w:tc>
          <w:tcPr>
            <w:tcW w:w="1414" w:type="dxa"/>
            <w:gridSpan w:val="2"/>
            <w:tcBorders>
              <w:top w:val="nil"/>
              <w:left w:val="nil"/>
              <w:bottom w:val="nil"/>
              <w:right w:val="nil"/>
            </w:tcBorders>
            <w:shd w:val="clear" w:color="auto" w:fill="auto"/>
            <w:vAlign w:val="center"/>
          </w:tcPr>
          <w:p w14:paraId="345F86E1" w14:textId="77777777" w:rsidR="0040126B" w:rsidRPr="009C5CAF" w:rsidRDefault="0040126B" w:rsidP="000B3D5D">
            <w:pPr>
              <w:widowControl w:val="0"/>
              <w:autoSpaceDE w:val="0"/>
              <w:autoSpaceDN w:val="0"/>
              <w:spacing w:before="20"/>
              <w:ind w:right="139"/>
              <w:jc w:val="right"/>
              <w:rPr>
                <w:rFonts w:eastAsia="Arial"/>
                <w:sz w:val="18"/>
                <w:szCs w:val="18"/>
                <w:lang w:val="es-ES"/>
              </w:rPr>
            </w:pPr>
            <w:r w:rsidRPr="009C5CAF">
              <w:rPr>
                <w:rFonts w:eastAsia="Arial"/>
                <w:color w:val="000000"/>
                <w:sz w:val="18"/>
                <w:szCs w:val="18"/>
                <w:lang w:val="es-ES"/>
              </w:rPr>
              <w:t>24.018</w:t>
            </w:r>
          </w:p>
        </w:tc>
        <w:tc>
          <w:tcPr>
            <w:tcW w:w="1433" w:type="dxa"/>
            <w:gridSpan w:val="2"/>
            <w:tcBorders>
              <w:top w:val="nil"/>
              <w:left w:val="nil"/>
              <w:bottom w:val="nil"/>
              <w:right w:val="nil"/>
            </w:tcBorders>
            <w:shd w:val="clear" w:color="auto" w:fill="auto"/>
            <w:vAlign w:val="center"/>
          </w:tcPr>
          <w:p w14:paraId="4FC645F2" w14:textId="77777777" w:rsidR="0040126B" w:rsidRPr="009C5CAF" w:rsidRDefault="0040126B" w:rsidP="000B3D5D">
            <w:pPr>
              <w:widowControl w:val="0"/>
              <w:autoSpaceDE w:val="0"/>
              <w:autoSpaceDN w:val="0"/>
              <w:spacing w:before="26"/>
              <w:ind w:right="94"/>
              <w:jc w:val="right"/>
              <w:rPr>
                <w:rFonts w:eastAsia="Arial"/>
                <w:w w:val="95"/>
                <w:sz w:val="18"/>
                <w:szCs w:val="18"/>
                <w:lang w:val="es-ES"/>
              </w:rPr>
            </w:pPr>
            <w:r w:rsidRPr="009C5CAF">
              <w:rPr>
                <w:rFonts w:eastAsia="Arial"/>
                <w:color w:val="000000"/>
                <w:sz w:val="18"/>
                <w:szCs w:val="18"/>
                <w:lang w:val="es-ES"/>
              </w:rPr>
              <w:t>9.025</w:t>
            </w:r>
          </w:p>
        </w:tc>
        <w:tc>
          <w:tcPr>
            <w:tcW w:w="2057" w:type="dxa"/>
            <w:gridSpan w:val="2"/>
            <w:tcBorders>
              <w:top w:val="nil"/>
              <w:left w:val="nil"/>
              <w:bottom w:val="nil"/>
              <w:right w:val="nil"/>
            </w:tcBorders>
            <w:shd w:val="clear" w:color="auto" w:fill="auto"/>
            <w:vAlign w:val="center"/>
          </w:tcPr>
          <w:p w14:paraId="04763773" w14:textId="77777777" w:rsidR="0040126B" w:rsidRPr="009C5CAF" w:rsidRDefault="0040126B" w:rsidP="000B3D5D">
            <w:pPr>
              <w:widowControl w:val="0"/>
              <w:autoSpaceDE w:val="0"/>
              <w:autoSpaceDN w:val="0"/>
              <w:spacing w:before="26"/>
              <w:ind w:right="87"/>
              <w:jc w:val="right"/>
              <w:rPr>
                <w:rFonts w:eastAsia="Arial"/>
                <w:sz w:val="18"/>
                <w:szCs w:val="18"/>
                <w:lang w:val="es-ES"/>
              </w:rPr>
            </w:pPr>
            <w:r w:rsidRPr="009C5CAF">
              <w:rPr>
                <w:rFonts w:eastAsia="Arial"/>
                <w:color w:val="000000"/>
                <w:sz w:val="16"/>
                <w:szCs w:val="16"/>
                <w:lang w:val="es-ES"/>
              </w:rPr>
              <w:t>20.352</w:t>
            </w:r>
          </w:p>
        </w:tc>
      </w:tr>
      <w:tr w:rsidR="0040126B" w:rsidRPr="009C5CAF" w14:paraId="7CA9ED51" w14:textId="77777777" w:rsidTr="000B3D5D">
        <w:trPr>
          <w:trHeight w:val="234"/>
          <w:jc w:val="center"/>
        </w:trPr>
        <w:tc>
          <w:tcPr>
            <w:tcW w:w="2957" w:type="dxa"/>
            <w:tcBorders>
              <w:bottom w:val="single" w:sz="4" w:space="0" w:color="auto"/>
            </w:tcBorders>
            <w:shd w:val="clear" w:color="auto" w:fill="auto"/>
          </w:tcPr>
          <w:p w14:paraId="360ABABA" w14:textId="77777777" w:rsidR="0040126B" w:rsidRPr="009C5CAF" w:rsidRDefault="0040126B" w:rsidP="005D7257">
            <w:pPr>
              <w:widowControl w:val="0"/>
              <w:autoSpaceDE w:val="0"/>
              <w:autoSpaceDN w:val="0"/>
              <w:spacing w:before="15"/>
              <w:ind w:left="200"/>
              <w:rPr>
                <w:rFonts w:eastAsia="Arial"/>
                <w:sz w:val="18"/>
                <w:lang w:val="es-ES"/>
              </w:rPr>
            </w:pPr>
            <w:r w:rsidRPr="009C5CAF">
              <w:rPr>
                <w:rFonts w:eastAsia="Arial"/>
                <w:sz w:val="18"/>
                <w:lang w:val="es-ES"/>
              </w:rPr>
              <w:t>Otros</w:t>
            </w:r>
          </w:p>
        </w:tc>
        <w:tc>
          <w:tcPr>
            <w:tcW w:w="1543" w:type="dxa"/>
            <w:gridSpan w:val="2"/>
            <w:tcBorders>
              <w:top w:val="nil"/>
              <w:left w:val="nil"/>
              <w:bottom w:val="single" w:sz="4" w:space="0" w:color="auto"/>
              <w:right w:val="nil"/>
            </w:tcBorders>
            <w:shd w:val="clear" w:color="auto" w:fill="auto"/>
            <w:vAlign w:val="center"/>
          </w:tcPr>
          <w:p w14:paraId="54AA44E4" w14:textId="77777777" w:rsidR="0040126B" w:rsidRPr="009C5CAF" w:rsidRDefault="0040126B" w:rsidP="000B3D5D">
            <w:pPr>
              <w:widowControl w:val="0"/>
              <w:autoSpaceDE w:val="0"/>
              <w:autoSpaceDN w:val="0"/>
              <w:spacing w:before="21"/>
              <w:ind w:right="95"/>
              <w:jc w:val="right"/>
              <w:rPr>
                <w:rFonts w:eastAsia="Arial"/>
                <w:w w:val="95"/>
                <w:sz w:val="18"/>
                <w:lang w:val="es-ES"/>
              </w:rPr>
            </w:pPr>
            <w:r w:rsidRPr="009C5CAF">
              <w:rPr>
                <w:rFonts w:eastAsia="Arial"/>
                <w:color w:val="000000"/>
                <w:sz w:val="18"/>
                <w:szCs w:val="18"/>
                <w:lang w:val="es-ES"/>
              </w:rPr>
              <w:t>43.013</w:t>
            </w:r>
          </w:p>
        </w:tc>
        <w:tc>
          <w:tcPr>
            <w:tcW w:w="1414" w:type="dxa"/>
            <w:gridSpan w:val="2"/>
            <w:tcBorders>
              <w:top w:val="nil"/>
              <w:left w:val="nil"/>
              <w:bottom w:val="single" w:sz="4" w:space="0" w:color="auto"/>
              <w:right w:val="nil"/>
            </w:tcBorders>
            <w:shd w:val="clear" w:color="auto" w:fill="auto"/>
            <w:vAlign w:val="center"/>
          </w:tcPr>
          <w:p w14:paraId="2321B812" w14:textId="77777777" w:rsidR="0040126B" w:rsidRPr="009C5CAF" w:rsidRDefault="0040126B" w:rsidP="000B3D5D">
            <w:pPr>
              <w:widowControl w:val="0"/>
              <w:autoSpaceDE w:val="0"/>
              <w:autoSpaceDN w:val="0"/>
              <w:spacing w:before="21"/>
              <w:ind w:right="139"/>
              <w:jc w:val="right"/>
              <w:rPr>
                <w:rFonts w:eastAsia="Arial"/>
                <w:sz w:val="18"/>
                <w:szCs w:val="18"/>
                <w:lang w:val="es-ES"/>
              </w:rPr>
            </w:pPr>
            <w:r w:rsidRPr="009C5CAF">
              <w:rPr>
                <w:rFonts w:eastAsia="Arial"/>
                <w:color w:val="000000"/>
                <w:sz w:val="18"/>
                <w:szCs w:val="18"/>
                <w:lang w:val="es-ES"/>
              </w:rPr>
              <w:t>140.323</w:t>
            </w:r>
          </w:p>
        </w:tc>
        <w:tc>
          <w:tcPr>
            <w:tcW w:w="1433" w:type="dxa"/>
            <w:gridSpan w:val="2"/>
            <w:tcBorders>
              <w:top w:val="nil"/>
              <w:left w:val="nil"/>
              <w:bottom w:val="single" w:sz="4" w:space="0" w:color="auto"/>
              <w:right w:val="nil"/>
            </w:tcBorders>
            <w:shd w:val="clear" w:color="auto" w:fill="auto"/>
            <w:vAlign w:val="center"/>
          </w:tcPr>
          <w:p w14:paraId="5F9F4AD3" w14:textId="77777777" w:rsidR="0040126B" w:rsidRPr="009C5CAF" w:rsidRDefault="0040126B" w:rsidP="000B3D5D">
            <w:pPr>
              <w:widowControl w:val="0"/>
              <w:autoSpaceDE w:val="0"/>
              <w:autoSpaceDN w:val="0"/>
              <w:spacing w:before="27"/>
              <w:ind w:right="94"/>
              <w:jc w:val="right"/>
              <w:rPr>
                <w:rFonts w:eastAsia="Arial"/>
                <w:w w:val="95"/>
                <w:sz w:val="18"/>
                <w:szCs w:val="18"/>
                <w:lang w:val="es-ES"/>
              </w:rPr>
            </w:pPr>
            <w:r w:rsidRPr="009C5CAF">
              <w:rPr>
                <w:rFonts w:eastAsia="Arial"/>
                <w:color w:val="000000"/>
                <w:sz w:val="18"/>
                <w:szCs w:val="18"/>
                <w:lang w:val="es-ES"/>
              </w:rPr>
              <w:t>-23.406</w:t>
            </w:r>
          </w:p>
        </w:tc>
        <w:tc>
          <w:tcPr>
            <w:tcW w:w="2057" w:type="dxa"/>
            <w:gridSpan w:val="2"/>
            <w:tcBorders>
              <w:top w:val="nil"/>
              <w:left w:val="nil"/>
              <w:bottom w:val="single" w:sz="4" w:space="0" w:color="auto"/>
              <w:right w:val="nil"/>
            </w:tcBorders>
            <w:shd w:val="clear" w:color="auto" w:fill="auto"/>
            <w:vAlign w:val="center"/>
          </w:tcPr>
          <w:p w14:paraId="7D067B02" w14:textId="77777777" w:rsidR="0040126B" w:rsidRPr="009C5CAF" w:rsidRDefault="0040126B" w:rsidP="000B3D5D">
            <w:pPr>
              <w:widowControl w:val="0"/>
              <w:autoSpaceDE w:val="0"/>
              <w:autoSpaceDN w:val="0"/>
              <w:spacing w:before="27"/>
              <w:ind w:right="87"/>
              <w:jc w:val="right"/>
              <w:rPr>
                <w:rFonts w:eastAsia="Arial"/>
                <w:sz w:val="18"/>
                <w:szCs w:val="18"/>
                <w:lang w:val="es-ES"/>
              </w:rPr>
            </w:pPr>
            <w:r w:rsidRPr="009C5CAF">
              <w:rPr>
                <w:rFonts w:eastAsia="Arial"/>
                <w:color w:val="000000"/>
                <w:sz w:val="16"/>
                <w:szCs w:val="16"/>
                <w:lang w:val="es-ES"/>
              </w:rPr>
              <w:t>127.728</w:t>
            </w:r>
          </w:p>
        </w:tc>
      </w:tr>
      <w:tr w:rsidR="0040126B" w:rsidRPr="009C5CAF" w14:paraId="45967BBD" w14:textId="77777777" w:rsidTr="000B3D5D">
        <w:trPr>
          <w:trHeight w:val="247"/>
          <w:jc w:val="center"/>
        </w:trPr>
        <w:tc>
          <w:tcPr>
            <w:tcW w:w="2957" w:type="dxa"/>
            <w:tcBorders>
              <w:top w:val="single" w:sz="4" w:space="0" w:color="auto"/>
              <w:bottom w:val="single" w:sz="4" w:space="0" w:color="auto"/>
            </w:tcBorders>
            <w:shd w:val="clear" w:color="auto" w:fill="auto"/>
          </w:tcPr>
          <w:p w14:paraId="1E02245B" w14:textId="77777777" w:rsidR="0040126B" w:rsidRPr="009C5CAF" w:rsidRDefault="0040126B" w:rsidP="005D7257">
            <w:pPr>
              <w:widowControl w:val="0"/>
              <w:autoSpaceDE w:val="0"/>
              <w:autoSpaceDN w:val="0"/>
              <w:spacing w:before="20"/>
              <w:ind w:left="200"/>
              <w:rPr>
                <w:rFonts w:eastAsia="Arial"/>
                <w:b/>
                <w:sz w:val="18"/>
                <w:lang w:val="es-ES"/>
              </w:rPr>
            </w:pPr>
            <w:r w:rsidRPr="009C5CAF">
              <w:rPr>
                <w:rFonts w:eastAsia="Arial"/>
                <w:b/>
                <w:sz w:val="18"/>
                <w:lang w:val="es-ES"/>
              </w:rPr>
              <w:t>Total</w:t>
            </w:r>
          </w:p>
        </w:tc>
        <w:tc>
          <w:tcPr>
            <w:tcW w:w="1543" w:type="dxa"/>
            <w:gridSpan w:val="2"/>
            <w:tcBorders>
              <w:top w:val="single" w:sz="4" w:space="0" w:color="auto"/>
              <w:left w:val="nil"/>
              <w:bottom w:val="single" w:sz="4" w:space="0" w:color="auto"/>
              <w:right w:val="nil"/>
            </w:tcBorders>
            <w:shd w:val="clear" w:color="auto" w:fill="auto"/>
            <w:vAlign w:val="center"/>
          </w:tcPr>
          <w:p w14:paraId="53396823" w14:textId="77777777" w:rsidR="0040126B" w:rsidRPr="009C5CAF" w:rsidRDefault="0040126B" w:rsidP="000B3D5D">
            <w:pPr>
              <w:widowControl w:val="0"/>
              <w:autoSpaceDE w:val="0"/>
              <w:autoSpaceDN w:val="0"/>
              <w:spacing w:before="26"/>
              <w:ind w:right="95"/>
              <w:jc w:val="right"/>
              <w:rPr>
                <w:rFonts w:eastAsia="Arial"/>
                <w:b/>
                <w:w w:val="95"/>
                <w:sz w:val="18"/>
                <w:lang w:val="es-ES"/>
              </w:rPr>
            </w:pPr>
            <w:r w:rsidRPr="009C5CAF">
              <w:rPr>
                <w:rFonts w:eastAsia="Arial"/>
                <w:b/>
                <w:bCs/>
                <w:color w:val="000000"/>
                <w:sz w:val="18"/>
                <w:szCs w:val="18"/>
                <w:lang w:val="es-ES"/>
              </w:rPr>
              <w:t>327.833</w:t>
            </w:r>
          </w:p>
        </w:tc>
        <w:tc>
          <w:tcPr>
            <w:tcW w:w="1414" w:type="dxa"/>
            <w:gridSpan w:val="2"/>
            <w:tcBorders>
              <w:top w:val="single" w:sz="4" w:space="0" w:color="auto"/>
              <w:left w:val="nil"/>
              <w:bottom w:val="single" w:sz="4" w:space="0" w:color="auto"/>
              <w:right w:val="nil"/>
            </w:tcBorders>
            <w:shd w:val="clear" w:color="auto" w:fill="auto"/>
            <w:vAlign w:val="center"/>
          </w:tcPr>
          <w:p w14:paraId="5C5CDF94" w14:textId="77777777" w:rsidR="0040126B" w:rsidRPr="009C5CAF" w:rsidRDefault="0040126B" w:rsidP="000B3D5D">
            <w:pPr>
              <w:widowControl w:val="0"/>
              <w:autoSpaceDE w:val="0"/>
              <w:autoSpaceDN w:val="0"/>
              <w:spacing w:before="26"/>
              <w:ind w:right="139"/>
              <w:jc w:val="right"/>
              <w:rPr>
                <w:rFonts w:eastAsia="Arial"/>
                <w:b/>
                <w:sz w:val="18"/>
                <w:szCs w:val="18"/>
                <w:lang w:val="es-ES"/>
              </w:rPr>
            </w:pPr>
            <w:r w:rsidRPr="009C5CAF">
              <w:rPr>
                <w:rFonts w:eastAsia="Arial"/>
                <w:b/>
                <w:bCs/>
                <w:color w:val="000000"/>
                <w:sz w:val="18"/>
                <w:szCs w:val="18"/>
                <w:lang w:val="es-ES"/>
              </w:rPr>
              <w:t>1.052.490</w:t>
            </w:r>
          </w:p>
        </w:tc>
        <w:tc>
          <w:tcPr>
            <w:tcW w:w="1433" w:type="dxa"/>
            <w:gridSpan w:val="2"/>
            <w:tcBorders>
              <w:top w:val="single" w:sz="4" w:space="0" w:color="auto"/>
              <w:left w:val="nil"/>
              <w:bottom w:val="single" w:sz="4" w:space="0" w:color="auto"/>
              <w:right w:val="nil"/>
            </w:tcBorders>
            <w:shd w:val="clear" w:color="auto" w:fill="auto"/>
            <w:vAlign w:val="center"/>
          </w:tcPr>
          <w:p w14:paraId="71FA1AF0" w14:textId="77777777" w:rsidR="0040126B" w:rsidRPr="009C5CAF" w:rsidRDefault="0040126B" w:rsidP="000B3D5D">
            <w:pPr>
              <w:widowControl w:val="0"/>
              <w:autoSpaceDE w:val="0"/>
              <w:autoSpaceDN w:val="0"/>
              <w:spacing w:before="33"/>
              <w:ind w:right="94"/>
              <w:jc w:val="right"/>
              <w:rPr>
                <w:rFonts w:eastAsia="Arial"/>
                <w:b/>
                <w:w w:val="95"/>
                <w:sz w:val="18"/>
                <w:szCs w:val="18"/>
                <w:lang w:val="es-ES"/>
              </w:rPr>
            </w:pPr>
            <w:r w:rsidRPr="009C5CAF">
              <w:rPr>
                <w:rFonts w:eastAsia="Arial"/>
                <w:b/>
                <w:bCs/>
                <w:color w:val="000000"/>
                <w:sz w:val="18"/>
                <w:szCs w:val="18"/>
                <w:lang w:val="es-ES"/>
              </w:rPr>
              <w:t>253.706</w:t>
            </w:r>
          </w:p>
        </w:tc>
        <w:tc>
          <w:tcPr>
            <w:tcW w:w="2057" w:type="dxa"/>
            <w:gridSpan w:val="2"/>
            <w:tcBorders>
              <w:top w:val="single" w:sz="4" w:space="0" w:color="auto"/>
              <w:left w:val="nil"/>
              <w:bottom w:val="single" w:sz="4" w:space="0" w:color="auto"/>
              <w:right w:val="nil"/>
            </w:tcBorders>
            <w:shd w:val="clear" w:color="auto" w:fill="auto"/>
            <w:vAlign w:val="center"/>
          </w:tcPr>
          <w:p w14:paraId="22E851CA" w14:textId="77777777" w:rsidR="0040126B" w:rsidRPr="009C5CAF" w:rsidRDefault="0040126B" w:rsidP="000B3D5D">
            <w:pPr>
              <w:widowControl w:val="0"/>
              <w:autoSpaceDE w:val="0"/>
              <w:autoSpaceDN w:val="0"/>
              <w:spacing w:before="33"/>
              <w:ind w:right="87"/>
              <w:jc w:val="right"/>
              <w:rPr>
                <w:rFonts w:eastAsia="Arial"/>
                <w:b/>
                <w:sz w:val="18"/>
                <w:szCs w:val="18"/>
                <w:lang w:val="es-ES"/>
              </w:rPr>
            </w:pPr>
            <w:r w:rsidRPr="009C5CAF">
              <w:rPr>
                <w:rFonts w:eastAsia="Arial"/>
                <w:b/>
                <w:bCs/>
                <w:color w:val="000000"/>
                <w:sz w:val="18"/>
                <w:szCs w:val="18"/>
                <w:lang w:val="es-ES"/>
              </w:rPr>
              <w:t>1.130.819</w:t>
            </w:r>
          </w:p>
        </w:tc>
      </w:tr>
    </w:tbl>
    <w:p w14:paraId="3915D4D5" w14:textId="77777777" w:rsidR="0040126B" w:rsidRPr="009C5CAF" w:rsidRDefault="0040126B" w:rsidP="0040126B">
      <w:pPr>
        <w:jc w:val="both"/>
        <w:rPr>
          <w:sz w:val="20"/>
          <w:szCs w:val="20"/>
          <w:lang w:eastAsia="es-ES"/>
        </w:rPr>
      </w:pPr>
    </w:p>
    <w:p w14:paraId="1592BAAF" w14:textId="77777777" w:rsidR="0040126B" w:rsidRPr="009C5CAF" w:rsidRDefault="0040126B" w:rsidP="0040126B">
      <w:pPr>
        <w:jc w:val="both"/>
        <w:rPr>
          <w:sz w:val="20"/>
          <w:szCs w:val="20"/>
          <w:lang w:eastAsia="es-ES"/>
        </w:rPr>
      </w:pPr>
    </w:p>
    <w:p w14:paraId="3910941B" w14:textId="77777777" w:rsidR="0040126B" w:rsidRPr="009C5CAF" w:rsidRDefault="0040126B" w:rsidP="0040126B">
      <w:pPr>
        <w:jc w:val="both"/>
        <w:rPr>
          <w:sz w:val="20"/>
          <w:szCs w:val="20"/>
          <w:lang w:eastAsia="es-ES"/>
        </w:rPr>
      </w:pPr>
      <w:r w:rsidRPr="009C5CAF">
        <w:rPr>
          <w:sz w:val="20"/>
          <w:szCs w:val="20"/>
          <w:lang w:eastAsia="es-ES"/>
        </w:rPr>
        <w:t>Los gastos de administración para el período finalizado el 30 de septiembre de 2020 disminuyeron un (6,93%) respecto a los 1.130.819 registrados en el período anterior. Las principales razones están dadas por honorarios y alquileres.</w:t>
      </w:r>
    </w:p>
    <w:p w14:paraId="4C0EA30E" w14:textId="77777777" w:rsidR="0040126B" w:rsidRPr="009C5CAF" w:rsidRDefault="0040126B" w:rsidP="0040126B">
      <w:pPr>
        <w:jc w:val="both"/>
        <w:rPr>
          <w:sz w:val="20"/>
          <w:szCs w:val="20"/>
          <w:lang w:eastAsia="es-ES"/>
        </w:rPr>
      </w:pPr>
      <w:r w:rsidRPr="009C5CAF">
        <w:rPr>
          <w:sz w:val="20"/>
          <w:szCs w:val="20"/>
          <w:lang w:eastAsia="es-ES"/>
        </w:rPr>
        <w:t xml:space="preserve"> </w:t>
      </w:r>
    </w:p>
    <w:p w14:paraId="6892225B" w14:textId="77777777" w:rsidR="0040126B" w:rsidRPr="009C5CAF" w:rsidRDefault="0040126B" w:rsidP="0040126B">
      <w:pPr>
        <w:widowControl w:val="0"/>
        <w:jc w:val="both"/>
        <w:rPr>
          <w:i/>
          <w:sz w:val="20"/>
          <w:szCs w:val="20"/>
          <w:lang w:eastAsia="es-ES"/>
        </w:rPr>
      </w:pPr>
      <w:r w:rsidRPr="009C5CAF">
        <w:rPr>
          <w:i/>
          <w:sz w:val="20"/>
          <w:szCs w:val="20"/>
          <w:lang w:eastAsia="es-ES"/>
        </w:rPr>
        <w:t>Otros ingresos operativos</w:t>
      </w:r>
    </w:p>
    <w:p w14:paraId="493CE7D5" w14:textId="77777777" w:rsidR="0040126B" w:rsidRPr="009C5CAF" w:rsidRDefault="0040126B" w:rsidP="0040126B">
      <w:pPr>
        <w:widowControl w:val="0"/>
        <w:jc w:val="both"/>
        <w:rPr>
          <w:sz w:val="20"/>
          <w:szCs w:val="20"/>
          <w:lang w:eastAsia="es-ES"/>
        </w:rPr>
      </w:pPr>
    </w:p>
    <w:p w14:paraId="4096AA00" w14:textId="77777777" w:rsidR="0040126B" w:rsidRPr="009C5CAF" w:rsidRDefault="0040126B" w:rsidP="0040126B">
      <w:pPr>
        <w:widowControl w:val="0"/>
        <w:jc w:val="both"/>
        <w:rPr>
          <w:sz w:val="20"/>
          <w:szCs w:val="20"/>
          <w:lang w:eastAsia="es-ES"/>
        </w:rPr>
      </w:pPr>
      <w:r w:rsidRPr="009C5CAF">
        <w:rPr>
          <w:sz w:val="20"/>
          <w:szCs w:val="20"/>
          <w:lang w:eastAsia="es-ES"/>
        </w:rPr>
        <w:t>El siguiente cuadro establece los ingresos diversos de CFA para los períodos económicos finalizados el 30 de septiembre de 2020, y 2019:</w:t>
      </w:r>
    </w:p>
    <w:p w14:paraId="6F0490BF" w14:textId="77777777" w:rsidR="0040126B" w:rsidRPr="009C5CAF" w:rsidRDefault="0040126B" w:rsidP="0040126B">
      <w:pPr>
        <w:widowControl w:val="0"/>
        <w:jc w:val="both"/>
        <w:rPr>
          <w:sz w:val="20"/>
          <w:szCs w:val="20"/>
          <w:lang w:eastAsia="es-ES"/>
        </w:rPr>
      </w:pPr>
    </w:p>
    <w:tbl>
      <w:tblPr>
        <w:tblW w:w="9393" w:type="dxa"/>
        <w:tblLayout w:type="fixed"/>
        <w:tblCellMar>
          <w:left w:w="0" w:type="dxa"/>
          <w:right w:w="0" w:type="dxa"/>
        </w:tblCellMar>
        <w:tblLook w:val="01E0" w:firstRow="1" w:lastRow="1" w:firstColumn="1" w:lastColumn="1" w:noHBand="0" w:noVBand="0"/>
      </w:tblPr>
      <w:tblGrid>
        <w:gridCol w:w="2693"/>
        <w:gridCol w:w="1276"/>
        <w:gridCol w:w="967"/>
        <w:gridCol w:w="167"/>
        <w:gridCol w:w="1159"/>
        <w:gridCol w:w="259"/>
        <w:gridCol w:w="1066"/>
        <w:gridCol w:w="351"/>
        <w:gridCol w:w="1455"/>
      </w:tblGrid>
      <w:tr w:rsidR="0040126B" w:rsidRPr="009C5CAF" w14:paraId="42CAB1B7" w14:textId="77777777" w:rsidTr="000B3D5D">
        <w:trPr>
          <w:trHeight w:val="397"/>
        </w:trPr>
        <w:tc>
          <w:tcPr>
            <w:tcW w:w="3969" w:type="dxa"/>
            <w:gridSpan w:val="2"/>
            <w:shd w:val="clear" w:color="auto" w:fill="auto"/>
            <w:vAlign w:val="center"/>
          </w:tcPr>
          <w:p w14:paraId="1D31EBEC" w14:textId="77777777" w:rsidR="0040126B" w:rsidRPr="009C5CAF" w:rsidRDefault="0040126B" w:rsidP="005D7257">
            <w:pPr>
              <w:widowControl w:val="0"/>
              <w:autoSpaceDE w:val="0"/>
              <w:autoSpaceDN w:val="0"/>
              <w:ind w:left="200"/>
              <w:rPr>
                <w:rFonts w:eastAsia="Arial"/>
                <w:b/>
                <w:sz w:val="20"/>
                <w:lang w:val="es-ES"/>
              </w:rPr>
            </w:pPr>
            <w:r w:rsidRPr="009C5CAF">
              <w:rPr>
                <w:rFonts w:eastAsia="Arial"/>
                <w:b/>
                <w:sz w:val="20"/>
                <w:lang w:val="es-ES"/>
              </w:rPr>
              <w:t>Otros ingresos operativos:</w:t>
            </w:r>
          </w:p>
          <w:p w14:paraId="1F346C04" w14:textId="77777777" w:rsidR="0040126B" w:rsidRPr="009C5CAF" w:rsidRDefault="0040126B" w:rsidP="000B3D5D">
            <w:pPr>
              <w:jc w:val="both"/>
              <w:rPr>
                <w:b/>
                <w:bCs/>
                <w:sz w:val="18"/>
                <w:szCs w:val="20"/>
                <w:lang w:eastAsia="es-AR"/>
              </w:rPr>
            </w:pPr>
          </w:p>
        </w:tc>
        <w:tc>
          <w:tcPr>
            <w:tcW w:w="1134" w:type="dxa"/>
            <w:gridSpan w:val="2"/>
            <w:tcBorders>
              <w:bottom w:val="single" w:sz="4" w:space="0" w:color="auto"/>
            </w:tcBorders>
            <w:shd w:val="clear" w:color="auto" w:fill="auto"/>
            <w:vAlign w:val="center"/>
          </w:tcPr>
          <w:p w14:paraId="3920A088" w14:textId="77777777" w:rsidR="0040126B" w:rsidRPr="009C5CAF" w:rsidRDefault="0040126B" w:rsidP="000B3D5D">
            <w:pPr>
              <w:jc w:val="both"/>
              <w:rPr>
                <w:b/>
                <w:bCs/>
                <w:sz w:val="18"/>
                <w:szCs w:val="20"/>
                <w:lang w:eastAsia="es-AR"/>
              </w:rPr>
            </w:pPr>
            <w:r w:rsidRPr="009C5CAF">
              <w:rPr>
                <w:b/>
                <w:bCs/>
                <w:sz w:val="18"/>
                <w:szCs w:val="20"/>
                <w:lang w:eastAsia="es-AR"/>
              </w:rPr>
              <w:t>Trimestre bajo</w:t>
            </w:r>
          </w:p>
          <w:p w14:paraId="33BB5B65" w14:textId="77777777" w:rsidR="0040126B" w:rsidRPr="009C5CAF" w:rsidRDefault="0040126B" w:rsidP="000B3D5D">
            <w:pPr>
              <w:jc w:val="both"/>
              <w:rPr>
                <w:b/>
                <w:bCs/>
                <w:sz w:val="18"/>
                <w:szCs w:val="20"/>
                <w:lang w:eastAsia="es-AR"/>
              </w:rPr>
            </w:pPr>
            <w:r w:rsidRPr="009C5CAF">
              <w:rPr>
                <w:b/>
                <w:bCs/>
                <w:sz w:val="18"/>
                <w:szCs w:val="20"/>
                <w:lang w:eastAsia="es-AR"/>
              </w:rPr>
              <w:t>análisis</w:t>
            </w:r>
          </w:p>
          <w:p w14:paraId="35AE114D" w14:textId="77777777" w:rsidR="0040126B" w:rsidRPr="009C5CAF" w:rsidRDefault="0040126B" w:rsidP="000B3D5D">
            <w:pPr>
              <w:jc w:val="both"/>
              <w:rPr>
                <w:b/>
                <w:bCs/>
                <w:sz w:val="18"/>
                <w:szCs w:val="20"/>
                <w:lang w:eastAsia="es-AR"/>
              </w:rPr>
            </w:pPr>
            <w:r w:rsidRPr="009C5CAF">
              <w:rPr>
                <w:b/>
                <w:bCs/>
                <w:sz w:val="18"/>
                <w:szCs w:val="20"/>
                <w:lang w:eastAsia="es-AR"/>
              </w:rPr>
              <w:t>finalizado el</w:t>
            </w:r>
          </w:p>
          <w:p w14:paraId="71DA881E" w14:textId="77777777" w:rsidR="0040126B" w:rsidRPr="009C5CAF" w:rsidRDefault="0040126B" w:rsidP="000B3D5D">
            <w:pPr>
              <w:jc w:val="both"/>
              <w:rPr>
                <w:b/>
                <w:bCs/>
                <w:sz w:val="18"/>
                <w:szCs w:val="20"/>
                <w:lang w:eastAsia="es-AR"/>
              </w:rPr>
            </w:pPr>
            <w:r w:rsidRPr="009C5CAF">
              <w:rPr>
                <w:b/>
                <w:bCs/>
                <w:sz w:val="18"/>
                <w:szCs w:val="20"/>
                <w:lang w:eastAsia="es-AR"/>
              </w:rPr>
              <w:t>30/09/2020</w:t>
            </w:r>
          </w:p>
        </w:tc>
        <w:tc>
          <w:tcPr>
            <w:tcW w:w="1418" w:type="dxa"/>
            <w:gridSpan w:val="2"/>
            <w:tcBorders>
              <w:bottom w:val="single" w:sz="4" w:space="0" w:color="auto"/>
            </w:tcBorders>
            <w:shd w:val="clear" w:color="auto" w:fill="auto"/>
            <w:vAlign w:val="center"/>
          </w:tcPr>
          <w:p w14:paraId="67A4DC3C" w14:textId="77777777" w:rsidR="0040126B" w:rsidRPr="009C5CAF" w:rsidRDefault="0040126B" w:rsidP="000B3D5D">
            <w:pPr>
              <w:jc w:val="both"/>
              <w:rPr>
                <w:b/>
                <w:bCs/>
                <w:sz w:val="18"/>
                <w:szCs w:val="20"/>
                <w:lang w:eastAsia="es-AR"/>
              </w:rPr>
            </w:pPr>
            <w:r w:rsidRPr="009C5CAF">
              <w:rPr>
                <w:b/>
                <w:bCs/>
                <w:sz w:val="18"/>
                <w:szCs w:val="20"/>
                <w:lang w:eastAsia="es-AR"/>
              </w:rPr>
              <w:t>Acumulado</w:t>
            </w:r>
          </w:p>
          <w:p w14:paraId="3AA1D505" w14:textId="77777777" w:rsidR="0040126B" w:rsidRPr="009C5CAF" w:rsidRDefault="0040126B" w:rsidP="000B3D5D">
            <w:pPr>
              <w:jc w:val="both"/>
              <w:rPr>
                <w:b/>
                <w:bCs/>
                <w:sz w:val="18"/>
                <w:szCs w:val="20"/>
                <w:lang w:eastAsia="es-AR"/>
              </w:rPr>
            </w:pPr>
            <w:r w:rsidRPr="009C5CAF">
              <w:rPr>
                <w:b/>
                <w:bCs/>
                <w:sz w:val="18"/>
                <w:szCs w:val="20"/>
                <w:lang w:eastAsia="es-AR"/>
              </w:rPr>
              <w:t>desde el inicio al</w:t>
            </w:r>
          </w:p>
          <w:p w14:paraId="6D75F7E1" w14:textId="77777777" w:rsidR="0040126B" w:rsidRPr="009C5CAF" w:rsidRDefault="0040126B" w:rsidP="000B3D5D">
            <w:pPr>
              <w:jc w:val="both"/>
              <w:rPr>
                <w:b/>
                <w:bCs/>
                <w:sz w:val="18"/>
                <w:szCs w:val="20"/>
                <w:lang w:eastAsia="es-AR"/>
              </w:rPr>
            </w:pPr>
            <w:r w:rsidRPr="009C5CAF">
              <w:rPr>
                <w:b/>
                <w:bCs/>
                <w:sz w:val="18"/>
                <w:szCs w:val="20"/>
                <w:lang w:eastAsia="es-AR"/>
              </w:rPr>
              <w:t>30/09/2020</w:t>
            </w:r>
          </w:p>
        </w:tc>
        <w:tc>
          <w:tcPr>
            <w:tcW w:w="1417" w:type="dxa"/>
            <w:gridSpan w:val="2"/>
            <w:tcBorders>
              <w:bottom w:val="single" w:sz="4" w:space="0" w:color="auto"/>
            </w:tcBorders>
            <w:shd w:val="clear" w:color="auto" w:fill="auto"/>
            <w:vAlign w:val="center"/>
          </w:tcPr>
          <w:p w14:paraId="61B3757D" w14:textId="77777777" w:rsidR="0040126B" w:rsidRPr="009C5CAF" w:rsidRDefault="0040126B" w:rsidP="000B3D5D">
            <w:pPr>
              <w:jc w:val="both"/>
              <w:rPr>
                <w:b/>
                <w:bCs/>
                <w:sz w:val="18"/>
                <w:szCs w:val="20"/>
                <w:lang w:eastAsia="es-AR"/>
              </w:rPr>
            </w:pPr>
            <w:r w:rsidRPr="009C5CAF">
              <w:rPr>
                <w:b/>
                <w:bCs/>
                <w:sz w:val="18"/>
                <w:szCs w:val="20"/>
                <w:lang w:eastAsia="es-AR"/>
              </w:rPr>
              <w:t>Trimestre bajo</w:t>
            </w:r>
          </w:p>
          <w:p w14:paraId="3CAF14E7" w14:textId="77777777" w:rsidR="0040126B" w:rsidRPr="009C5CAF" w:rsidRDefault="0040126B" w:rsidP="000B3D5D">
            <w:pPr>
              <w:jc w:val="both"/>
              <w:rPr>
                <w:b/>
                <w:bCs/>
                <w:sz w:val="18"/>
                <w:szCs w:val="20"/>
                <w:lang w:eastAsia="es-AR"/>
              </w:rPr>
            </w:pPr>
            <w:r w:rsidRPr="009C5CAF">
              <w:rPr>
                <w:b/>
                <w:bCs/>
                <w:sz w:val="18"/>
                <w:szCs w:val="20"/>
                <w:lang w:eastAsia="es-AR"/>
              </w:rPr>
              <w:t>análisis</w:t>
            </w:r>
          </w:p>
          <w:p w14:paraId="23C1A940" w14:textId="77777777" w:rsidR="0040126B" w:rsidRPr="009C5CAF" w:rsidRDefault="0040126B" w:rsidP="000B3D5D">
            <w:pPr>
              <w:jc w:val="both"/>
              <w:rPr>
                <w:b/>
                <w:bCs/>
                <w:sz w:val="18"/>
                <w:szCs w:val="20"/>
                <w:lang w:eastAsia="es-AR"/>
              </w:rPr>
            </w:pPr>
            <w:r w:rsidRPr="009C5CAF">
              <w:rPr>
                <w:b/>
                <w:bCs/>
                <w:sz w:val="18"/>
                <w:szCs w:val="20"/>
                <w:lang w:eastAsia="es-AR"/>
              </w:rPr>
              <w:t>finalizado el</w:t>
            </w:r>
          </w:p>
          <w:p w14:paraId="5786D317" w14:textId="77777777" w:rsidR="0040126B" w:rsidRPr="009C5CAF" w:rsidRDefault="0040126B" w:rsidP="000B3D5D">
            <w:pPr>
              <w:jc w:val="both"/>
              <w:rPr>
                <w:b/>
                <w:bCs/>
                <w:sz w:val="18"/>
                <w:szCs w:val="20"/>
                <w:lang w:eastAsia="es-AR"/>
              </w:rPr>
            </w:pPr>
            <w:r w:rsidRPr="009C5CAF">
              <w:rPr>
                <w:b/>
                <w:bCs/>
                <w:sz w:val="18"/>
                <w:szCs w:val="20"/>
                <w:lang w:eastAsia="es-AR"/>
              </w:rPr>
              <w:t>30/09/2019</w:t>
            </w:r>
          </w:p>
        </w:tc>
        <w:tc>
          <w:tcPr>
            <w:tcW w:w="1455" w:type="dxa"/>
            <w:tcBorders>
              <w:bottom w:val="single" w:sz="4" w:space="0" w:color="auto"/>
            </w:tcBorders>
            <w:shd w:val="clear" w:color="auto" w:fill="auto"/>
            <w:vAlign w:val="center"/>
          </w:tcPr>
          <w:p w14:paraId="6A5D0733" w14:textId="77777777" w:rsidR="0040126B" w:rsidRPr="009C5CAF" w:rsidRDefault="0040126B" w:rsidP="000B3D5D">
            <w:pPr>
              <w:jc w:val="both"/>
              <w:rPr>
                <w:b/>
                <w:bCs/>
                <w:sz w:val="18"/>
                <w:szCs w:val="20"/>
                <w:lang w:eastAsia="es-AR"/>
              </w:rPr>
            </w:pPr>
            <w:r w:rsidRPr="009C5CAF">
              <w:rPr>
                <w:b/>
                <w:bCs/>
                <w:sz w:val="18"/>
                <w:szCs w:val="20"/>
                <w:lang w:eastAsia="es-AR"/>
              </w:rPr>
              <w:t>Acumulado</w:t>
            </w:r>
          </w:p>
          <w:p w14:paraId="0DEA144F" w14:textId="77777777" w:rsidR="0040126B" w:rsidRPr="009C5CAF" w:rsidRDefault="0040126B" w:rsidP="000B3D5D">
            <w:pPr>
              <w:jc w:val="both"/>
              <w:rPr>
                <w:b/>
                <w:bCs/>
                <w:sz w:val="18"/>
                <w:szCs w:val="20"/>
                <w:lang w:eastAsia="es-AR"/>
              </w:rPr>
            </w:pPr>
            <w:r w:rsidRPr="009C5CAF">
              <w:rPr>
                <w:b/>
                <w:bCs/>
                <w:sz w:val="18"/>
                <w:szCs w:val="20"/>
                <w:lang w:eastAsia="es-AR"/>
              </w:rPr>
              <w:t>desde el inicio al</w:t>
            </w:r>
          </w:p>
          <w:p w14:paraId="6819D9F0" w14:textId="77777777" w:rsidR="0040126B" w:rsidRPr="009C5CAF" w:rsidRDefault="0040126B" w:rsidP="000B3D5D">
            <w:pPr>
              <w:jc w:val="both"/>
              <w:rPr>
                <w:b/>
                <w:bCs/>
                <w:sz w:val="18"/>
                <w:szCs w:val="20"/>
                <w:lang w:eastAsia="es-AR"/>
              </w:rPr>
            </w:pPr>
            <w:r w:rsidRPr="009C5CAF">
              <w:rPr>
                <w:b/>
                <w:bCs/>
                <w:sz w:val="18"/>
                <w:szCs w:val="20"/>
                <w:lang w:eastAsia="es-AR"/>
              </w:rPr>
              <w:t>30/09/2019</w:t>
            </w:r>
          </w:p>
        </w:tc>
      </w:tr>
      <w:tr w:rsidR="0040126B" w:rsidRPr="009C5CAF" w14:paraId="3217573A" w14:textId="77777777" w:rsidTr="000B3D5D">
        <w:trPr>
          <w:trHeight w:val="193"/>
        </w:trPr>
        <w:tc>
          <w:tcPr>
            <w:tcW w:w="2693" w:type="dxa"/>
            <w:tcBorders>
              <w:top w:val="single" w:sz="4" w:space="0" w:color="auto"/>
            </w:tcBorders>
            <w:shd w:val="clear" w:color="auto" w:fill="auto"/>
          </w:tcPr>
          <w:p w14:paraId="75109809" w14:textId="77777777" w:rsidR="0040126B" w:rsidRPr="009C5CAF" w:rsidRDefault="0040126B" w:rsidP="005D7257">
            <w:pPr>
              <w:widowControl w:val="0"/>
              <w:autoSpaceDE w:val="0"/>
              <w:autoSpaceDN w:val="0"/>
              <w:spacing w:before="1" w:line="200" w:lineRule="exact"/>
              <w:rPr>
                <w:rFonts w:eastAsia="Arial"/>
                <w:sz w:val="20"/>
                <w:lang w:val="es-ES"/>
              </w:rPr>
            </w:pPr>
            <w:r w:rsidRPr="009C5CAF">
              <w:rPr>
                <w:rFonts w:eastAsia="Arial"/>
                <w:sz w:val="20"/>
                <w:lang w:val="es-ES"/>
              </w:rPr>
              <w:t>Otros ingresos por tarjetas</w:t>
            </w:r>
          </w:p>
        </w:tc>
        <w:tc>
          <w:tcPr>
            <w:tcW w:w="2243" w:type="dxa"/>
            <w:gridSpan w:val="2"/>
            <w:tcBorders>
              <w:top w:val="single" w:sz="4" w:space="0" w:color="auto"/>
              <w:left w:val="nil"/>
              <w:bottom w:val="nil"/>
              <w:right w:val="nil"/>
            </w:tcBorders>
            <w:shd w:val="clear" w:color="auto" w:fill="auto"/>
            <w:vAlign w:val="center"/>
          </w:tcPr>
          <w:p w14:paraId="18A59A51" w14:textId="77777777" w:rsidR="0040126B" w:rsidRPr="009C5CAF" w:rsidRDefault="0040126B" w:rsidP="000B3D5D">
            <w:pPr>
              <w:widowControl w:val="0"/>
              <w:autoSpaceDE w:val="0"/>
              <w:autoSpaceDN w:val="0"/>
              <w:spacing w:before="14"/>
              <w:ind w:right="97"/>
              <w:jc w:val="right"/>
              <w:rPr>
                <w:rFonts w:eastAsia="Arial"/>
                <w:w w:val="95"/>
                <w:sz w:val="20"/>
                <w:szCs w:val="20"/>
                <w:lang w:val="es-ES"/>
              </w:rPr>
            </w:pPr>
            <w:r w:rsidRPr="009C5CAF">
              <w:rPr>
                <w:rFonts w:eastAsia="Arial"/>
                <w:color w:val="000000"/>
                <w:sz w:val="18"/>
                <w:szCs w:val="18"/>
                <w:lang w:val="es-ES"/>
              </w:rPr>
              <w:t>71.173</w:t>
            </w:r>
          </w:p>
        </w:tc>
        <w:tc>
          <w:tcPr>
            <w:tcW w:w="1326" w:type="dxa"/>
            <w:gridSpan w:val="2"/>
            <w:tcBorders>
              <w:top w:val="single" w:sz="4" w:space="0" w:color="auto"/>
              <w:left w:val="nil"/>
              <w:bottom w:val="nil"/>
              <w:right w:val="nil"/>
            </w:tcBorders>
            <w:shd w:val="clear" w:color="auto" w:fill="auto"/>
            <w:vAlign w:val="center"/>
          </w:tcPr>
          <w:p w14:paraId="241DD172" w14:textId="77777777" w:rsidR="0040126B" w:rsidRPr="009C5CAF" w:rsidRDefault="0040126B" w:rsidP="000B3D5D">
            <w:pPr>
              <w:widowControl w:val="0"/>
              <w:autoSpaceDE w:val="0"/>
              <w:autoSpaceDN w:val="0"/>
              <w:spacing w:before="14"/>
              <w:ind w:right="141"/>
              <w:jc w:val="right"/>
              <w:rPr>
                <w:rFonts w:eastAsia="Arial"/>
                <w:sz w:val="20"/>
                <w:szCs w:val="20"/>
                <w:lang w:val="es-ES"/>
              </w:rPr>
            </w:pPr>
            <w:r w:rsidRPr="009C5CAF">
              <w:rPr>
                <w:rFonts w:eastAsia="Arial"/>
                <w:color w:val="000000"/>
                <w:sz w:val="18"/>
                <w:szCs w:val="18"/>
                <w:lang w:val="es-ES"/>
              </w:rPr>
              <w:t>212.347</w:t>
            </w:r>
          </w:p>
        </w:tc>
        <w:tc>
          <w:tcPr>
            <w:tcW w:w="1325" w:type="dxa"/>
            <w:gridSpan w:val="2"/>
            <w:tcBorders>
              <w:top w:val="single" w:sz="4" w:space="0" w:color="auto"/>
              <w:left w:val="nil"/>
              <w:bottom w:val="nil"/>
              <w:right w:val="nil"/>
            </w:tcBorders>
            <w:shd w:val="clear" w:color="auto" w:fill="auto"/>
            <w:vAlign w:val="center"/>
          </w:tcPr>
          <w:p w14:paraId="26F8C8D9" w14:textId="77777777" w:rsidR="0040126B" w:rsidRPr="009C5CAF" w:rsidRDefault="0040126B" w:rsidP="000B3D5D">
            <w:pPr>
              <w:widowControl w:val="0"/>
              <w:autoSpaceDE w:val="0"/>
              <w:autoSpaceDN w:val="0"/>
              <w:spacing w:before="14"/>
              <w:ind w:right="96"/>
              <w:jc w:val="right"/>
              <w:rPr>
                <w:rFonts w:eastAsia="Arial"/>
                <w:w w:val="95"/>
                <w:sz w:val="20"/>
                <w:szCs w:val="20"/>
                <w:lang w:val="es-ES"/>
              </w:rPr>
            </w:pPr>
            <w:r w:rsidRPr="009C5CAF">
              <w:rPr>
                <w:rFonts w:eastAsia="Arial"/>
                <w:color w:val="000000"/>
                <w:sz w:val="18"/>
                <w:szCs w:val="18"/>
                <w:lang w:val="es-ES"/>
              </w:rPr>
              <w:t>128.433</w:t>
            </w:r>
          </w:p>
        </w:tc>
        <w:tc>
          <w:tcPr>
            <w:tcW w:w="1806" w:type="dxa"/>
            <w:gridSpan w:val="2"/>
            <w:tcBorders>
              <w:top w:val="single" w:sz="4" w:space="0" w:color="auto"/>
              <w:left w:val="nil"/>
              <w:bottom w:val="nil"/>
              <w:right w:val="nil"/>
            </w:tcBorders>
            <w:shd w:val="clear" w:color="auto" w:fill="auto"/>
            <w:vAlign w:val="center"/>
          </w:tcPr>
          <w:p w14:paraId="313DFCC8" w14:textId="77777777" w:rsidR="0040126B" w:rsidRPr="009C5CAF" w:rsidRDefault="0040126B" w:rsidP="000B3D5D">
            <w:pPr>
              <w:widowControl w:val="0"/>
              <w:autoSpaceDE w:val="0"/>
              <w:autoSpaceDN w:val="0"/>
              <w:spacing w:before="14"/>
              <w:ind w:right="91"/>
              <w:jc w:val="right"/>
              <w:rPr>
                <w:rFonts w:eastAsia="Arial"/>
                <w:sz w:val="20"/>
                <w:szCs w:val="20"/>
                <w:lang w:val="es-ES"/>
              </w:rPr>
            </w:pPr>
            <w:r w:rsidRPr="009C5CAF">
              <w:rPr>
                <w:rFonts w:eastAsia="Arial"/>
                <w:color w:val="000000"/>
                <w:sz w:val="18"/>
                <w:szCs w:val="18"/>
                <w:lang w:val="es-ES"/>
              </w:rPr>
              <w:t>287.496</w:t>
            </w:r>
          </w:p>
        </w:tc>
      </w:tr>
      <w:tr w:rsidR="0040126B" w:rsidRPr="009C5CAF" w14:paraId="3600A3AB" w14:textId="77777777" w:rsidTr="000B3D5D">
        <w:trPr>
          <w:trHeight w:val="199"/>
        </w:trPr>
        <w:tc>
          <w:tcPr>
            <w:tcW w:w="2693" w:type="dxa"/>
            <w:shd w:val="clear" w:color="auto" w:fill="auto"/>
          </w:tcPr>
          <w:p w14:paraId="447A2C5A"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Intereses punitorios</w:t>
            </w:r>
          </w:p>
        </w:tc>
        <w:tc>
          <w:tcPr>
            <w:tcW w:w="2243" w:type="dxa"/>
            <w:gridSpan w:val="2"/>
            <w:tcBorders>
              <w:top w:val="nil"/>
              <w:left w:val="nil"/>
              <w:bottom w:val="nil"/>
              <w:right w:val="nil"/>
            </w:tcBorders>
            <w:shd w:val="clear" w:color="auto" w:fill="auto"/>
            <w:vAlign w:val="center"/>
          </w:tcPr>
          <w:p w14:paraId="1E046232" w14:textId="77777777" w:rsidR="0040126B" w:rsidRPr="009C5CAF" w:rsidRDefault="0040126B" w:rsidP="000B3D5D">
            <w:pPr>
              <w:widowControl w:val="0"/>
              <w:autoSpaceDE w:val="0"/>
              <w:autoSpaceDN w:val="0"/>
              <w:spacing w:before="19"/>
              <w:ind w:right="97"/>
              <w:jc w:val="right"/>
              <w:rPr>
                <w:rFonts w:eastAsia="Arial"/>
                <w:w w:val="95"/>
                <w:sz w:val="20"/>
                <w:szCs w:val="20"/>
                <w:lang w:val="es-ES"/>
              </w:rPr>
            </w:pPr>
            <w:r w:rsidRPr="009C5CAF">
              <w:rPr>
                <w:rFonts w:eastAsia="Arial"/>
                <w:color w:val="000000"/>
                <w:sz w:val="18"/>
                <w:szCs w:val="18"/>
                <w:lang w:val="es-ES"/>
              </w:rPr>
              <w:t>41.852</w:t>
            </w:r>
          </w:p>
        </w:tc>
        <w:tc>
          <w:tcPr>
            <w:tcW w:w="1326" w:type="dxa"/>
            <w:gridSpan w:val="2"/>
            <w:tcBorders>
              <w:top w:val="nil"/>
              <w:left w:val="nil"/>
              <w:bottom w:val="nil"/>
              <w:right w:val="nil"/>
            </w:tcBorders>
            <w:shd w:val="clear" w:color="auto" w:fill="auto"/>
            <w:vAlign w:val="center"/>
          </w:tcPr>
          <w:p w14:paraId="2937E86A" w14:textId="77777777" w:rsidR="0040126B" w:rsidRPr="009C5CAF" w:rsidRDefault="0040126B" w:rsidP="000B3D5D">
            <w:pPr>
              <w:widowControl w:val="0"/>
              <w:autoSpaceDE w:val="0"/>
              <w:autoSpaceDN w:val="0"/>
              <w:spacing w:before="19"/>
              <w:ind w:right="141"/>
              <w:jc w:val="right"/>
              <w:rPr>
                <w:rFonts w:eastAsia="Arial"/>
                <w:sz w:val="20"/>
                <w:szCs w:val="20"/>
                <w:lang w:val="es-ES"/>
              </w:rPr>
            </w:pPr>
            <w:r w:rsidRPr="009C5CAF">
              <w:rPr>
                <w:rFonts w:eastAsia="Arial"/>
                <w:color w:val="000000"/>
                <w:sz w:val="18"/>
                <w:szCs w:val="18"/>
                <w:lang w:val="es-ES"/>
              </w:rPr>
              <w:t>125.219</w:t>
            </w:r>
          </w:p>
        </w:tc>
        <w:tc>
          <w:tcPr>
            <w:tcW w:w="1325" w:type="dxa"/>
            <w:gridSpan w:val="2"/>
            <w:tcBorders>
              <w:top w:val="nil"/>
              <w:left w:val="nil"/>
              <w:bottom w:val="nil"/>
              <w:right w:val="nil"/>
            </w:tcBorders>
            <w:shd w:val="clear" w:color="auto" w:fill="auto"/>
            <w:vAlign w:val="center"/>
          </w:tcPr>
          <w:p w14:paraId="60DBF296" w14:textId="77777777" w:rsidR="0040126B" w:rsidRPr="009C5CAF" w:rsidRDefault="0040126B" w:rsidP="000B3D5D">
            <w:pPr>
              <w:widowControl w:val="0"/>
              <w:autoSpaceDE w:val="0"/>
              <w:autoSpaceDN w:val="0"/>
              <w:spacing w:before="19"/>
              <w:ind w:right="96"/>
              <w:jc w:val="right"/>
              <w:rPr>
                <w:rFonts w:eastAsia="Arial"/>
                <w:w w:val="95"/>
                <w:sz w:val="20"/>
                <w:szCs w:val="20"/>
                <w:lang w:val="es-ES"/>
              </w:rPr>
            </w:pPr>
            <w:r w:rsidRPr="009C5CAF">
              <w:rPr>
                <w:rFonts w:eastAsia="Arial"/>
                <w:color w:val="000000"/>
                <w:sz w:val="18"/>
                <w:szCs w:val="18"/>
                <w:lang w:val="es-ES"/>
              </w:rPr>
              <w:t>37.025</w:t>
            </w:r>
          </w:p>
        </w:tc>
        <w:tc>
          <w:tcPr>
            <w:tcW w:w="1806" w:type="dxa"/>
            <w:gridSpan w:val="2"/>
            <w:tcBorders>
              <w:top w:val="nil"/>
              <w:left w:val="nil"/>
              <w:bottom w:val="nil"/>
              <w:right w:val="nil"/>
            </w:tcBorders>
            <w:shd w:val="clear" w:color="auto" w:fill="auto"/>
            <w:vAlign w:val="center"/>
          </w:tcPr>
          <w:p w14:paraId="70F65AA7" w14:textId="77777777" w:rsidR="0040126B" w:rsidRPr="009C5CAF" w:rsidRDefault="0040126B" w:rsidP="000B3D5D">
            <w:pPr>
              <w:widowControl w:val="0"/>
              <w:autoSpaceDE w:val="0"/>
              <w:autoSpaceDN w:val="0"/>
              <w:spacing w:before="19"/>
              <w:ind w:right="91"/>
              <w:jc w:val="right"/>
              <w:rPr>
                <w:rFonts w:eastAsia="Arial"/>
                <w:sz w:val="20"/>
                <w:szCs w:val="20"/>
                <w:lang w:val="es-ES"/>
              </w:rPr>
            </w:pPr>
            <w:r w:rsidRPr="009C5CAF">
              <w:rPr>
                <w:rFonts w:eastAsia="Arial"/>
                <w:color w:val="000000"/>
                <w:sz w:val="18"/>
                <w:szCs w:val="18"/>
                <w:lang w:val="es-ES"/>
              </w:rPr>
              <w:t>161.340</w:t>
            </w:r>
          </w:p>
        </w:tc>
      </w:tr>
      <w:tr w:rsidR="0040126B" w:rsidRPr="009C5CAF" w14:paraId="3804DA50" w14:textId="77777777" w:rsidTr="000B3D5D">
        <w:trPr>
          <w:trHeight w:val="199"/>
        </w:trPr>
        <w:tc>
          <w:tcPr>
            <w:tcW w:w="2693" w:type="dxa"/>
            <w:shd w:val="clear" w:color="auto" w:fill="auto"/>
          </w:tcPr>
          <w:p w14:paraId="51939948"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Créditos recuperados</w:t>
            </w:r>
          </w:p>
        </w:tc>
        <w:tc>
          <w:tcPr>
            <w:tcW w:w="2243" w:type="dxa"/>
            <w:gridSpan w:val="2"/>
            <w:tcBorders>
              <w:top w:val="nil"/>
              <w:left w:val="nil"/>
              <w:bottom w:val="nil"/>
              <w:right w:val="nil"/>
            </w:tcBorders>
            <w:shd w:val="clear" w:color="auto" w:fill="auto"/>
            <w:vAlign w:val="center"/>
          </w:tcPr>
          <w:p w14:paraId="266C47E8"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39.070</w:t>
            </w:r>
          </w:p>
        </w:tc>
        <w:tc>
          <w:tcPr>
            <w:tcW w:w="1326" w:type="dxa"/>
            <w:gridSpan w:val="2"/>
            <w:tcBorders>
              <w:top w:val="nil"/>
              <w:left w:val="nil"/>
              <w:bottom w:val="nil"/>
              <w:right w:val="nil"/>
            </w:tcBorders>
            <w:shd w:val="clear" w:color="auto" w:fill="auto"/>
            <w:vAlign w:val="center"/>
          </w:tcPr>
          <w:p w14:paraId="230F6693"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85.451</w:t>
            </w:r>
          </w:p>
        </w:tc>
        <w:tc>
          <w:tcPr>
            <w:tcW w:w="1325" w:type="dxa"/>
            <w:gridSpan w:val="2"/>
            <w:tcBorders>
              <w:top w:val="nil"/>
              <w:left w:val="nil"/>
              <w:bottom w:val="nil"/>
              <w:right w:val="nil"/>
            </w:tcBorders>
            <w:shd w:val="clear" w:color="auto" w:fill="auto"/>
            <w:vAlign w:val="center"/>
          </w:tcPr>
          <w:p w14:paraId="20DEE055"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16.818</w:t>
            </w:r>
          </w:p>
        </w:tc>
        <w:tc>
          <w:tcPr>
            <w:tcW w:w="1806" w:type="dxa"/>
            <w:gridSpan w:val="2"/>
            <w:tcBorders>
              <w:top w:val="nil"/>
              <w:left w:val="nil"/>
              <w:bottom w:val="nil"/>
              <w:right w:val="nil"/>
            </w:tcBorders>
            <w:shd w:val="clear" w:color="auto" w:fill="auto"/>
            <w:vAlign w:val="center"/>
          </w:tcPr>
          <w:p w14:paraId="2150E8EF"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56.855</w:t>
            </w:r>
          </w:p>
        </w:tc>
      </w:tr>
      <w:tr w:rsidR="0040126B" w:rsidRPr="009C5CAF" w14:paraId="7272E8A5" w14:textId="77777777" w:rsidTr="000B3D5D">
        <w:trPr>
          <w:trHeight w:val="199"/>
        </w:trPr>
        <w:tc>
          <w:tcPr>
            <w:tcW w:w="2693" w:type="dxa"/>
            <w:shd w:val="clear" w:color="auto" w:fill="auto"/>
          </w:tcPr>
          <w:p w14:paraId="2D37FF76"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Previsiones desafectadas</w:t>
            </w:r>
          </w:p>
        </w:tc>
        <w:tc>
          <w:tcPr>
            <w:tcW w:w="2243" w:type="dxa"/>
            <w:gridSpan w:val="2"/>
            <w:tcBorders>
              <w:top w:val="nil"/>
              <w:left w:val="nil"/>
              <w:bottom w:val="nil"/>
              <w:right w:val="nil"/>
            </w:tcBorders>
            <w:shd w:val="clear" w:color="auto" w:fill="auto"/>
            <w:vAlign w:val="center"/>
          </w:tcPr>
          <w:p w14:paraId="585027E2"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w:t>
            </w:r>
          </w:p>
        </w:tc>
        <w:tc>
          <w:tcPr>
            <w:tcW w:w="1326" w:type="dxa"/>
            <w:gridSpan w:val="2"/>
            <w:tcBorders>
              <w:top w:val="nil"/>
              <w:left w:val="nil"/>
              <w:bottom w:val="nil"/>
              <w:right w:val="nil"/>
            </w:tcBorders>
            <w:shd w:val="clear" w:color="auto" w:fill="auto"/>
            <w:vAlign w:val="center"/>
          </w:tcPr>
          <w:p w14:paraId="1616F706"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w:t>
            </w:r>
          </w:p>
        </w:tc>
        <w:tc>
          <w:tcPr>
            <w:tcW w:w="1325" w:type="dxa"/>
            <w:gridSpan w:val="2"/>
            <w:tcBorders>
              <w:top w:val="nil"/>
              <w:left w:val="nil"/>
              <w:bottom w:val="nil"/>
              <w:right w:val="nil"/>
            </w:tcBorders>
            <w:shd w:val="clear" w:color="auto" w:fill="auto"/>
            <w:vAlign w:val="center"/>
          </w:tcPr>
          <w:p w14:paraId="0A0F6691"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5.352</w:t>
            </w:r>
          </w:p>
        </w:tc>
        <w:tc>
          <w:tcPr>
            <w:tcW w:w="1806" w:type="dxa"/>
            <w:gridSpan w:val="2"/>
            <w:tcBorders>
              <w:top w:val="nil"/>
              <w:left w:val="nil"/>
              <w:bottom w:val="nil"/>
              <w:right w:val="nil"/>
            </w:tcBorders>
            <w:shd w:val="clear" w:color="auto" w:fill="auto"/>
            <w:vAlign w:val="center"/>
          </w:tcPr>
          <w:p w14:paraId="0BDE83CC"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17.683</w:t>
            </w:r>
          </w:p>
        </w:tc>
      </w:tr>
      <w:tr w:rsidR="0040126B" w:rsidRPr="009C5CAF" w14:paraId="3CE02322" w14:textId="77777777" w:rsidTr="000B3D5D">
        <w:trPr>
          <w:trHeight w:val="199"/>
        </w:trPr>
        <w:tc>
          <w:tcPr>
            <w:tcW w:w="2693" w:type="dxa"/>
            <w:shd w:val="clear" w:color="auto" w:fill="auto"/>
          </w:tcPr>
          <w:p w14:paraId="3D540358"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 xml:space="preserve">Resultados por Fideicomiso </w:t>
            </w:r>
          </w:p>
        </w:tc>
        <w:tc>
          <w:tcPr>
            <w:tcW w:w="2243" w:type="dxa"/>
            <w:gridSpan w:val="2"/>
            <w:tcBorders>
              <w:top w:val="nil"/>
              <w:left w:val="nil"/>
              <w:bottom w:val="nil"/>
              <w:right w:val="nil"/>
            </w:tcBorders>
            <w:shd w:val="clear" w:color="auto" w:fill="auto"/>
            <w:vAlign w:val="center"/>
          </w:tcPr>
          <w:p w14:paraId="5B11151E"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w:t>
            </w:r>
          </w:p>
        </w:tc>
        <w:tc>
          <w:tcPr>
            <w:tcW w:w="1326" w:type="dxa"/>
            <w:gridSpan w:val="2"/>
            <w:tcBorders>
              <w:top w:val="nil"/>
              <w:left w:val="nil"/>
              <w:bottom w:val="nil"/>
              <w:right w:val="nil"/>
            </w:tcBorders>
            <w:shd w:val="clear" w:color="auto" w:fill="auto"/>
            <w:vAlign w:val="center"/>
          </w:tcPr>
          <w:p w14:paraId="39640B0C"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w:t>
            </w:r>
          </w:p>
        </w:tc>
        <w:tc>
          <w:tcPr>
            <w:tcW w:w="1325" w:type="dxa"/>
            <w:gridSpan w:val="2"/>
            <w:tcBorders>
              <w:top w:val="nil"/>
              <w:left w:val="nil"/>
              <w:bottom w:val="nil"/>
              <w:right w:val="nil"/>
            </w:tcBorders>
            <w:shd w:val="clear" w:color="auto" w:fill="auto"/>
            <w:vAlign w:val="center"/>
          </w:tcPr>
          <w:p w14:paraId="4E089B75"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334.445</w:t>
            </w:r>
          </w:p>
        </w:tc>
        <w:tc>
          <w:tcPr>
            <w:tcW w:w="1806" w:type="dxa"/>
            <w:gridSpan w:val="2"/>
            <w:tcBorders>
              <w:top w:val="nil"/>
              <w:left w:val="nil"/>
              <w:bottom w:val="nil"/>
              <w:right w:val="nil"/>
            </w:tcBorders>
            <w:shd w:val="clear" w:color="auto" w:fill="auto"/>
            <w:vAlign w:val="center"/>
          </w:tcPr>
          <w:p w14:paraId="3B40B803"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334.445</w:t>
            </w:r>
          </w:p>
        </w:tc>
      </w:tr>
      <w:tr w:rsidR="0040126B" w:rsidRPr="009C5CAF" w14:paraId="7B0199BE" w14:textId="77777777" w:rsidTr="000B3D5D">
        <w:trPr>
          <w:trHeight w:val="204"/>
        </w:trPr>
        <w:tc>
          <w:tcPr>
            <w:tcW w:w="2693" w:type="dxa"/>
            <w:tcBorders>
              <w:bottom w:val="single" w:sz="4" w:space="0" w:color="auto"/>
            </w:tcBorders>
            <w:shd w:val="clear" w:color="auto" w:fill="auto"/>
          </w:tcPr>
          <w:p w14:paraId="7DB0933C"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Otros</w:t>
            </w:r>
          </w:p>
        </w:tc>
        <w:tc>
          <w:tcPr>
            <w:tcW w:w="2243" w:type="dxa"/>
            <w:gridSpan w:val="2"/>
            <w:tcBorders>
              <w:top w:val="nil"/>
              <w:left w:val="nil"/>
              <w:bottom w:val="single" w:sz="4" w:space="0" w:color="auto"/>
              <w:right w:val="nil"/>
            </w:tcBorders>
            <w:shd w:val="clear" w:color="auto" w:fill="auto"/>
            <w:vAlign w:val="center"/>
          </w:tcPr>
          <w:p w14:paraId="7A0D545D"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15.845</w:t>
            </w:r>
          </w:p>
        </w:tc>
        <w:tc>
          <w:tcPr>
            <w:tcW w:w="1326" w:type="dxa"/>
            <w:gridSpan w:val="2"/>
            <w:tcBorders>
              <w:top w:val="nil"/>
              <w:left w:val="nil"/>
              <w:bottom w:val="single" w:sz="4" w:space="0" w:color="auto"/>
              <w:right w:val="nil"/>
            </w:tcBorders>
            <w:shd w:val="clear" w:color="auto" w:fill="auto"/>
            <w:vAlign w:val="center"/>
          </w:tcPr>
          <w:p w14:paraId="6C6A5F74"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52.419</w:t>
            </w:r>
          </w:p>
        </w:tc>
        <w:tc>
          <w:tcPr>
            <w:tcW w:w="1325" w:type="dxa"/>
            <w:gridSpan w:val="2"/>
            <w:tcBorders>
              <w:top w:val="nil"/>
              <w:left w:val="nil"/>
              <w:bottom w:val="single" w:sz="4" w:space="0" w:color="auto"/>
              <w:right w:val="nil"/>
            </w:tcBorders>
            <w:shd w:val="clear" w:color="auto" w:fill="auto"/>
            <w:vAlign w:val="center"/>
          </w:tcPr>
          <w:p w14:paraId="47DCE618" w14:textId="77777777" w:rsidR="0040126B" w:rsidRPr="009C5CAF" w:rsidRDefault="0040126B" w:rsidP="000B3D5D">
            <w:pPr>
              <w:widowControl w:val="0"/>
              <w:autoSpaceDE w:val="0"/>
              <w:autoSpaceDN w:val="0"/>
              <w:spacing w:before="19"/>
              <w:ind w:right="97"/>
              <w:jc w:val="right"/>
              <w:rPr>
                <w:rFonts w:eastAsia="Arial"/>
                <w:w w:val="95"/>
                <w:sz w:val="20"/>
                <w:szCs w:val="20"/>
                <w:lang w:val="es-ES"/>
              </w:rPr>
            </w:pPr>
            <w:r w:rsidRPr="009C5CAF">
              <w:rPr>
                <w:rFonts w:eastAsia="Arial"/>
                <w:color w:val="000000"/>
                <w:sz w:val="18"/>
                <w:szCs w:val="18"/>
                <w:lang w:val="es-ES"/>
              </w:rPr>
              <w:t>38.975</w:t>
            </w:r>
          </w:p>
        </w:tc>
        <w:tc>
          <w:tcPr>
            <w:tcW w:w="1806" w:type="dxa"/>
            <w:gridSpan w:val="2"/>
            <w:tcBorders>
              <w:top w:val="nil"/>
              <w:left w:val="nil"/>
              <w:bottom w:val="single" w:sz="4" w:space="0" w:color="auto"/>
              <w:right w:val="nil"/>
            </w:tcBorders>
            <w:shd w:val="clear" w:color="auto" w:fill="auto"/>
            <w:vAlign w:val="center"/>
          </w:tcPr>
          <w:p w14:paraId="0073F16D" w14:textId="77777777" w:rsidR="0040126B" w:rsidRPr="009C5CAF" w:rsidRDefault="0040126B" w:rsidP="000B3D5D">
            <w:pPr>
              <w:widowControl w:val="0"/>
              <w:autoSpaceDE w:val="0"/>
              <w:autoSpaceDN w:val="0"/>
              <w:spacing w:before="19"/>
              <w:ind w:right="91"/>
              <w:jc w:val="right"/>
              <w:rPr>
                <w:rFonts w:eastAsia="Arial"/>
                <w:sz w:val="20"/>
                <w:szCs w:val="20"/>
                <w:lang w:val="es-ES"/>
              </w:rPr>
            </w:pPr>
            <w:r w:rsidRPr="009C5CAF">
              <w:rPr>
                <w:rFonts w:eastAsia="Arial"/>
                <w:color w:val="000000"/>
                <w:sz w:val="18"/>
                <w:szCs w:val="18"/>
                <w:lang w:val="es-ES"/>
              </w:rPr>
              <w:t>366.318</w:t>
            </w:r>
          </w:p>
        </w:tc>
      </w:tr>
      <w:tr w:rsidR="0040126B" w:rsidRPr="009C5CAF" w14:paraId="27244DDE" w14:textId="77777777" w:rsidTr="000B3D5D">
        <w:trPr>
          <w:trHeight w:val="215"/>
        </w:trPr>
        <w:tc>
          <w:tcPr>
            <w:tcW w:w="2693" w:type="dxa"/>
            <w:tcBorders>
              <w:top w:val="single" w:sz="4" w:space="0" w:color="auto"/>
              <w:bottom w:val="single" w:sz="4" w:space="0" w:color="auto"/>
            </w:tcBorders>
            <w:shd w:val="clear" w:color="auto" w:fill="auto"/>
          </w:tcPr>
          <w:p w14:paraId="0774023E" w14:textId="77777777" w:rsidR="0040126B" w:rsidRPr="009C5CAF" w:rsidRDefault="0040126B" w:rsidP="005D7257">
            <w:pPr>
              <w:widowControl w:val="0"/>
              <w:autoSpaceDE w:val="0"/>
              <w:autoSpaceDN w:val="0"/>
              <w:spacing w:before="22"/>
              <w:ind w:left="200"/>
              <w:rPr>
                <w:rFonts w:eastAsia="Arial"/>
                <w:b/>
                <w:sz w:val="20"/>
                <w:lang w:val="es-ES"/>
              </w:rPr>
            </w:pPr>
            <w:r w:rsidRPr="009C5CAF">
              <w:rPr>
                <w:rFonts w:eastAsia="Arial"/>
                <w:b/>
                <w:sz w:val="20"/>
                <w:lang w:val="es-ES"/>
              </w:rPr>
              <w:t>Total</w:t>
            </w:r>
          </w:p>
        </w:tc>
        <w:tc>
          <w:tcPr>
            <w:tcW w:w="2243" w:type="dxa"/>
            <w:gridSpan w:val="2"/>
            <w:tcBorders>
              <w:top w:val="single" w:sz="4" w:space="0" w:color="auto"/>
              <w:left w:val="nil"/>
              <w:bottom w:val="single" w:sz="4" w:space="0" w:color="auto"/>
              <w:right w:val="nil"/>
            </w:tcBorders>
            <w:shd w:val="clear" w:color="auto" w:fill="auto"/>
            <w:vAlign w:val="center"/>
          </w:tcPr>
          <w:p w14:paraId="0886B90D" w14:textId="77777777" w:rsidR="0040126B" w:rsidRPr="009C5CAF" w:rsidRDefault="0040126B" w:rsidP="000B3D5D">
            <w:pPr>
              <w:widowControl w:val="0"/>
              <w:autoSpaceDE w:val="0"/>
              <w:autoSpaceDN w:val="0"/>
              <w:spacing w:before="22"/>
              <w:ind w:right="97"/>
              <w:jc w:val="right"/>
              <w:rPr>
                <w:rFonts w:eastAsia="Arial"/>
                <w:b/>
                <w:w w:val="95"/>
                <w:sz w:val="20"/>
                <w:szCs w:val="20"/>
                <w:lang w:val="es-ES"/>
              </w:rPr>
            </w:pPr>
            <w:r w:rsidRPr="009C5CAF">
              <w:rPr>
                <w:rFonts w:eastAsia="Arial"/>
                <w:b/>
                <w:bCs/>
                <w:color w:val="000000"/>
                <w:sz w:val="18"/>
                <w:szCs w:val="18"/>
                <w:lang w:val="es-ES"/>
              </w:rPr>
              <w:t>167.940</w:t>
            </w:r>
          </w:p>
        </w:tc>
        <w:tc>
          <w:tcPr>
            <w:tcW w:w="1326" w:type="dxa"/>
            <w:gridSpan w:val="2"/>
            <w:tcBorders>
              <w:top w:val="single" w:sz="4" w:space="0" w:color="auto"/>
              <w:left w:val="nil"/>
              <w:bottom w:val="single" w:sz="4" w:space="0" w:color="auto"/>
              <w:right w:val="nil"/>
            </w:tcBorders>
            <w:shd w:val="clear" w:color="auto" w:fill="auto"/>
            <w:vAlign w:val="center"/>
          </w:tcPr>
          <w:p w14:paraId="3375E7DD" w14:textId="77777777" w:rsidR="0040126B" w:rsidRPr="009C5CAF" w:rsidRDefault="0040126B" w:rsidP="000B3D5D">
            <w:pPr>
              <w:widowControl w:val="0"/>
              <w:autoSpaceDE w:val="0"/>
              <w:autoSpaceDN w:val="0"/>
              <w:spacing w:before="22"/>
              <w:ind w:right="141"/>
              <w:jc w:val="right"/>
              <w:rPr>
                <w:rFonts w:eastAsia="Arial"/>
                <w:b/>
                <w:sz w:val="20"/>
                <w:szCs w:val="20"/>
                <w:lang w:val="es-ES"/>
              </w:rPr>
            </w:pPr>
            <w:r w:rsidRPr="009C5CAF">
              <w:rPr>
                <w:rFonts w:eastAsia="Arial"/>
                <w:b/>
                <w:bCs/>
                <w:color w:val="000000"/>
                <w:sz w:val="18"/>
                <w:szCs w:val="18"/>
                <w:lang w:val="es-ES"/>
              </w:rPr>
              <w:t>475.436</w:t>
            </w:r>
          </w:p>
        </w:tc>
        <w:tc>
          <w:tcPr>
            <w:tcW w:w="1325" w:type="dxa"/>
            <w:gridSpan w:val="2"/>
            <w:tcBorders>
              <w:top w:val="single" w:sz="4" w:space="0" w:color="auto"/>
              <w:left w:val="nil"/>
              <w:bottom w:val="single" w:sz="4" w:space="0" w:color="auto"/>
              <w:right w:val="nil"/>
            </w:tcBorders>
            <w:shd w:val="clear" w:color="auto" w:fill="auto"/>
            <w:vAlign w:val="center"/>
          </w:tcPr>
          <w:p w14:paraId="4D4CCF58" w14:textId="77777777" w:rsidR="0040126B" w:rsidRPr="009C5CAF" w:rsidRDefault="0040126B" w:rsidP="000B3D5D">
            <w:pPr>
              <w:widowControl w:val="0"/>
              <w:autoSpaceDE w:val="0"/>
              <w:autoSpaceDN w:val="0"/>
              <w:spacing w:before="22"/>
              <w:ind w:right="98"/>
              <w:jc w:val="right"/>
              <w:rPr>
                <w:rFonts w:eastAsia="Arial"/>
                <w:b/>
                <w:w w:val="95"/>
                <w:sz w:val="20"/>
                <w:szCs w:val="20"/>
                <w:lang w:val="es-ES"/>
              </w:rPr>
            </w:pPr>
            <w:r w:rsidRPr="009C5CAF">
              <w:rPr>
                <w:rFonts w:eastAsia="Arial"/>
                <w:b/>
                <w:bCs/>
                <w:color w:val="000000"/>
                <w:sz w:val="18"/>
                <w:szCs w:val="18"/>
                <w:lang w:val="es-ES"/>
              </w:rPr>
              <w:t>561.048</w:t>
            </w:r>
          </w:p>
        </w:tc>
        <w:tc>
          <w:tcPr>
            <w:tcW w:w="1806" w:type="dxa"/>
            <w:gridSpan w:val="2"/>
            <w:tcBorders>
              <w:top w:val="single" w:sz="4" w:space="0" w:color="auto"/>
              <w:left w:val="nil"/>
              <w:bottom w:val="single" w:sz="4" w:space="0" w:color="auto"/>
              <w:right w:val="nil"/>
            </w:tcBorders>
            <w:shd w:val="clear" w:color="auto" w:fill="auto"/>
            <w:vAlign w:val="center"/>
          </w:tcPr>
          <w:p w14:paraId="16BB3671" w14:textId="77777777" w:rsidR="0040126B" w:rsidRPr="009C5CAF" w:rsidRDefault="0040126B" w:rsidP="000B3D5D">
            <w:pPr>
              <w:widowControl w:val="0"/>
              <w:autoSpaceDE w:val="0"/>
              <w:autoSpaceDN w:val="0"/>
              <w:spacing w:before="22"/>
              <w:ind w:right="91"/>
              <w:jc w:val="right"/>
              <w:rPr>
                <w:rFonts w:eastAsia="Arial"/>
                <w:b/>
                <w:sz w:val="20"/>
                <w:szCs w:val="20"/>
                <w:lang w:val="es-ES"/>
              </w:rPr>
            </w:pPr>
            <w:r w:rsidRPr="009C5CAF">
              <w:rPr>
                <w:rFonts w:eastAsia="Arial"/>
                <w:b/>
                <w:bCs/>
                <w:color w:val="000000"/>
                <w:sz w:val="18"/>
                <w:szCs w:val="18"/>
                <w:lang w:val="es-ES"/>
              </w:rPr>
              <w:t>1.224.137</w:t>
            </w:r>
          </w:p>
        </w:tc>
      </w:tr>
    </w:tbl>
    <w:p w14:paraId="36CBF5B2" w14:textId="77777777" w:rsidR="0040126B" w:rsidRPr="009C5CAF" w:rsidRDefault="0040126B" w:rsidP="0040126B">
      <w:pPr>
        <w:widowControl w:val="0"/>
        <w:jc w:val="both"/>
        <w:rPr>
          <w:sz w:val="20"/>
          <w:szCs w:val="20"/>
          <w:lang w:eastAsia="es-ES"/>
        </w:rPr>
      </w:pPr>
    </w:p>
    <w:p w14:paraId="499D8268" w14:textId="77777777" w:rsidR="0040126B" w:rsidRPr="009C5CAF" w:rsidRDefault="0040126B" w:rsidP="0040126B">
      <w:pPr>
        <w:widowControl w:val="0"/>
        <w:jc w:val="both"/>
        <w:rPr>
          <w:sz w:val="20"/>
          <w:szCs w:val="20"/>
          <w:lang w:eastAsia="es-ES"/>
        </w:rPr>
      </w:pPr>
      <w:r w:rsidRPr="009C5CAF">
        <w:rPr>
          <w:sz w:val="20"/>
          <w:szCs w:val="20"/>
          <w:lang w:eastAsia="es-ES"/>
        </w:rPr>
        <w:t>Los “Otros ingresos operativos” presentan una disminución de 61,16% con respecto al ejercicio anterior. La variación obedece en gran parte a resultados por fideicomiso, a tarjetas y a otros ingresos operativos.</w:t>
      </w:r>
    </w:p>
    <w:p w14:paraId="3AA0BA54" w14:textId="77777777" w:rsidR="0040126B" w:rsidRPr="009C5CAF" w:rsidRDefault="0040126B" w:rsidP="0040126B">
      <w:pPr>
        <w:widowControl w:val="0"/>
        <w:jc w:val="both"/>
        <w:rPr>
          <w:sz w:val="20"/>
          <w:szCs w:val="20"/>
          <w:lang w:eastAsia="es-ES"/>
        </w:rPr>
      </w:pPr>
    </w:p>
    <w:p w14:paraId="43190D98" w14:textId="77777777" w:rsidR="0040126B" w:rsidRPr="009C5CAF" w:rsidRDefault="0040126B" w:rsidP="0040126B">
      <w:pPr>
        <w:widowControl w:val="0"/>
        <w:jc w:val="both"/>
        <w:rPr>
          <w:i/>
          <w:sz w:val="20"/>
          <w:szCs w:val="20"/>
          <w:lang w:eastAsia="es-ES"/>
        </w:rPr>
      </w:pPr>
      <w:r w:rsidRPr="009C5CAF">
        <w:rPr>
          <w:i/>
          <w:sz w:val="20"/>
          <w:szCs w:val="20"/>
          <w:lang w:eastAsia="es-ES"/>
        </w:rPr>
        <w:t>Otros gastos operativos</w:t>
      </w:r>
    </w:p>
    <w:p w14:paraId="332B5B55" w14:textId="77777777" w:rsidR="0040126B" w:rsidRPr="009C5CAF" w:rsidRDefault="0040126B" w:rsidP="0040126B">
      <w:pPr>
        <w:widowControl w:val="0"/>
        <w:jc w:val="both"/>
        <w:rPr>
          <w:sz w:val="20"/>
          <w:szCs w:val="20"/>
          <w:lang w:eastAsia="es-ES"/>
        </w:rPr>
      </w:pPr>
    </w:p>
    <w:p w14:paraId="215BA0ED" w14:textId="77777777" w:rsidR="0040126B" w:rsidRPr="009C5CAF" w:rsidRDefault="0040126B" w:rsidP="0040126B">
      <w:pPr>
        <w:widowControl w:val="0"/>
        <w:jc w:val="both"/>
        <w:rPr>
          <w:sz w:val="20"/>
          <w:szCs w:val="20"/>
          <w:lang w:eastAsia="es-ES"/>
        </w:rPr>
      </w:pPr>
      <w:r w:rsidRPr="009C5CAF">
        <w:rPr>
          <w:sz w:val="20"/>
          <w:szCs w:val="20"/>
          <w:lang w:eastAsia="es-ES"/>
        </w:rPr>
        <w:t>El siguiente cuadro establece los principales componentes de los egresos diversos de CFA para los períodos económicos finalizados el 30 de septiembre de 2020, y 2019:</w:t>
      </w:r>
    </w:p>
    <w:p w14:paraId="53395DCB" w14:textId="77777777" w:rsidR="0040126B" w:rsidRPr="009C5CAF" w:rsidRDefault="0040126B" w:rsidP="0040126B">
      <w:pPr>
        <w:widowControl w:val="0"/>
        <w:jc w:val="both"/>
        <w:rPr>
          <w:sz w:val="20"/>
          <w:szCs w:val="20"/>
          <w:lang w:eastAsia="es-ES"/>
        </w:rPr>
      </w:pPr>
    </w:p>
    <w:tbl>
      <w:tblPr>
        <w:tblW w:w="9393" w:type="dxa"/>
        <w:tblInd w:w="5" w:type="dxa"/>
        <w:tblLayout w:type="fixed"/>
        <w:tblCellMar>
          <w:left w:w="0" w:type="dxa"/>
          <w:right w:w="0" w:type="dxa"/>
        </w:tblCellMar>
        <w:tblLook w:val="01E0" w:firstRow="1" w:lastRow="1" w:firstColumn="1" w:lastColumn="1" w:noHBand="0" w:noVBand="0"/>
      </w:tblPr>
      <w:tblGrid>
        <w:gridCol w:w="2693"/>
        <w:gridCol w:w="1135"/>
        <w:gridCol w:w="1108"/>
        <w:gridCol w:w="309"/>
        <w:gridCol w:w="1017"/>
        <w:gridCol w:w="401"/>
        <w:gridCol w:w="924"/>
        <w:gridCol w:w="493"/>
        <w:gridCol w:w="1313"/>
      </w:tblGrid>
      <w:tr w:rsidR="0040126B" w:rsidRPr="009C5CAF" w14:paraId="296D84E7" w14:textId="77777777" w:rsidTr="000B3D5D">
        <w:trPr>
          <w:trHeight w:val="397"/>
        </w:trPr>
        <w:tc>
          <w:tcPr>
            <w:tcW w:w="3828" w:type="dxa"/>
            <w:gridSpan w:val="2"/>
            <w:tcBorders>
              <w:bottom w:val="single" w:sz="4" w:space="0" w:color="auto"/>
            </w:tcBorders>
            <w:shd w:val="clear" w:color="auto" w:fill="auto"/>
            <w:vAlign w:val="center"/>
          </w:tcPr>
          <w:p w14:paraId="5AD00957" w14:textId="77777777" w:rsidR="0040126B" w:rsidRPr="009C5CAF" w:rsidRDefault="0040126B" w:rsidP="005D7257">
            <w:pPr>
              <w:widowControl w:val="0"/>
              <w:autoSpaceDE w:val="0"/>
              <w:autoSpaceDN w:val="0"/>
              <w:ind w:left="200"/>
              <w:rPr>
                <w:rFonts w:eastAsia="Arial"/>
                <w:b/>
                <w:sz w:val="20"/>
                <w:lang w:val="es-ES"/>
              </w:rPr>
            </w:pPr>
            <w:r w:rsidRPr="009C5CAF">
              <w:rPr>
                <w:rFonts w:eastAsia="Arial"/>
                <w:b/>
                <w:sz w:val="20"/>
                <w:lang w:val="es-ES"/>
              </w:rPr>
              <w:t>Otros gastos operativos:</w:t>
            </w:r>
          </w:p>
          <w:p w14:paraId="7A032B37" w14:textId="77777777" w:rsidR="0040126B" w:rsidRPr="009C5CAF" w:rsidRDefault="0040126B" w:rsidP="005D7257">
            <w:pPr>
              <w:rPr>
                <w:b/>
                <w:bCs/>
                <w:sz w:val="18"/>
                <w:szCs w:val="20"/>
                <w:lang w:eastAsia="es-AR"/>
              </w:rPr>
            </w:pPr>
          </w:p>
        </w:tc>
        <w:tc>
          <w:tcPr>
            <w:tcW w:w="1417" w:type="dxa"/>
            <w:gridSpan w:val="2"/>
            <w:tcBorders>
              <w:bottom w:val="single" w:sz="4" w:space="0" w:color="auto"/>
            </w:tcBorders>
            <w:shd w:val="clear" w:color="auto" w:fill="auto"/>
            <w:vAlign w:val="center"/>
          </w:tcPr>
          <w:p w14:paraId="669DCA4C" w14:textId="77777777" w:rsidR="0040126B" w:rsidRPr="009C5CAF" w:rsidRDefault="0040126B" w:rsidP="005D7257">
            <w:pPr>
              <w:rPr>
                <w:b/>
                <w:bCs/>
                <w:sz w:val="18"/>
                <w:szCs w:val="20"/>
                <w:lang w:eastAsia="es-AR"/>
              </w:rPr>
            </w:pPr>
            <w:r w:rsidRPr="009C5CAF">
              <w:rPr>
                <w:b/>
                <w:bCs/>
                <w:sz w:val="18"/>
                <w:szCs w:val="20"/>
                <w:lang w:eastAsia="es-AR"/>
              </w:rPr>
              <w:t>Trimestre bajo</w:t>
            </w:r>
          </w:p>
          <w:p w14:paraId="4E66C669" w14:textId="77777777" w:rsidR="0040126B" w:rsidRPr="009C5CAF" w:rsidRDefault="0040126B" w:rsidP="005D7257">
            <w:pPr>
              <w:rPr>
                <w:b/>
                <w:bCs/>
                <w:sz w:val="18"/>
                <w:szCs w:val="20"/>
                <w:lang w:eastAsia="es-AR"/>
              </w:rPr>
            </w:pPr>
            <w:r w:rsidRPr="009C5CAF">
              <w:rPr>
                <w:b/>
                <w:bCs/>
                <w:sz w:val="18"/>
                <w:szCs w:val="20"/>
                <w:lang w:eastAsia="es-AR"/>
              </w:rPr>
              <w:t>análisis</w:t>
            </w:r>
          </w:p>
          <w:p w14:paraId="57D68D33" w14:textId="77777777" w:rsidR="0040126B" w:rsidRPr="009C5CAF" w:rsidRDefault="0040126B" w:rsidP="005D7257">
            <w:pPr>
              <w:rPr>
                <w:b/>
                <w:bCs/>
                <w:sz w:val="18"/>
                <w:szCs w:val="20"/>
                <w:lang w:eastAsia="es-AR"/>
              </w:rPr>
            </w:pPr>
            <w:r w:rsidRPr="009C5CAF">
              <w:rPr>
                <w:b/>
                <w:bCs/>
                <w:sz w:val="18"/>
                <w:szCs w:val="20"/>
                <w:lang w:eastAsia="es-AR"/>
              </w:rPr>
              <w:t>finalizado el</w:t>
            </w:r>
          </w:p>
          <w:p w14:paraId="5CF3BC4F" w14:textId="77777777" w:rsidR="0040126B" w:rsidRPr="009C5CAF" w:rsidRDefault="0040126B" w:rsidP="005D7257">
            <w:pPr>
              <w:rPr>
                <w:b/>
                <w:bCs/>
                <w:sz w:val="18"/>
                <w:szCs w:val="20"/>
                <w:lang w:eastAsia="es-AR"/>
              </w:rPr>
            </w:pPr>
            <w:r w:rsidRPr="009C5CAF">
              <w:rPr>
                <w:b/>
                <w:bCs/>
                <w:sz w:val="18"/>
                <w:szCs w:val="20"/>
                <w:lang w:eastAsia="es-AR"/>
              </w:rPr>
              <w:t>30/09/2020</w:t>
            </w:r>
          </w:p>
        </w:tc>
        <w:tc>
          <w:tcPr>
            <w:tcW w:w="1418" w:type="dxa"/>
            <w:gridSpan w:val="2"/>
            <w:tcBorders>
              <w:bottom w:val="single" w:sz="4" w:space="0" w:color="auto"/>
            </w:tcBorders>
            <w:shd w:val="clear" w:color="auto" w:fill="auto"/>
            <w:vAlign w:val="center"/>
          </w:tcPr>
          <w:p w14:paraId="0D8C1A4A" w14:textId="77777777" w:rsidR="0040126B" w:rsidRPr="009C5CAF" w:rsidRDefault="0040126B" w:rsidP="005D7257">
            <w:pPr>
              <w:rPr>
                <w:b/>
                <w:bCs/>
                <w:sz w:val="18"/>
                <w:szCs w:val="20"/>
                <w:lang w:eastAsia="es-AR"/>
              </w:rPr>
            </w:pPr>
            <w:r w:rsidRPr="009C5CAF">
              <w:rPr>
                <w:b/>
                <w:bCs/>
                <w:sz w:val="18"/>
                <w:szCs w:val="20"/>
                <w:lang w:eastAsia="es-AR"/>
              </w:rPr>
              <w:t>Acumulado</w:t>
            </w:r>
          </w:p>
          <w:p w14:paraId="52D93876" w14:textId="77777777" w:rsidR="0040126B" w:rsidRPr="009C5CAF" w:rsidRDefault="0040126B" w:rsidP="005D7257">
            <w:pPr>
              <w:rPr>
                <w:b/>
                <w:bCs/>
                <w:sz w:val="18"/>
                <w:szCs w:val="20"/>
                <w:lang w:eastAsia="es-AR"/>
              </w:rPr>
            </w:pPr>
            <w:r w:rsidRPr="009C5CAF">
              <w:rPr>
                <w:b/>
                <w:bCs/>
                <w:sz w:val="18"/>
                <w:szCs w:val="20"/>
                <w:lang w:eastAsia="es-AR"/>
              </w:rPr>
              <w:t>desde el inicio al</w:t>
            </w:r>
          </w:p>
          <w:p w14:paraId="7257EDD1" w14:textId="77777777" w:rsidR="0040126B" w:rsidRPr="009C5CAF" w:rsidRDefault="0040126B" w:rsidP="005D7257">
            <w:pPr>
              <w:rPr>
                <w:b/>
                <w:bCs/>
                <w:sz w:val="18"/>
                <w:szCs w:val="20"/>
                <w:lang w:eastAsia="es-AR"/>
              </w:rPr>
            </w:pPr>
            <w:r w:rsidRPr="009C5CAF">
              <w:rPr>
                <w:b/>
                <w:bCs/>
                <w:sz w:val="18"/>
                <w:szCs w:val="20"/>
                <w:lang w:eastAsia="es-AR"/>
              </w:rPr>
              <w:t>30/09/2020</w:t>
            </w:r>
          </w:p>
        </w:tc>
        <w:tc>
          <w:tcPr>
            <w:tcW w:w="1417" w:type="dxa"/>
            <w:gridSpan w:val="2"/>
            <w:tcBorders>
              <w:bottom w:val="single" w:sz="4" w:space="0" w:color="auto"/>
            </w:tcBorders>
            <w:shd w:val="clear" w:color="auto" w:fill="auto"/>
            <w:vAlign w:val="center"/>
          </w:tcPr>
          <w:p w14:paraId="324B5ACB" w14:textId="77777777" w:rsidR="0040126B" w:rsidRPr="009C5CAF" w:rsidRDefault="0040126B" w:rsidP="005D7257">
            <w:pPr>
              <w:rPr>
                <w:b/>
                <w:bCs/>
                <w:sz w:val="18"/>
                <w:szCs w:val="20"/>
                <w:lang w:eastAsia="es-AR"/>
              </w:rPr>
            </w:pPr>
            <w:r w:rsidRPr="009C5CAF">
              <w:rPr>
                <w:b/>
                <w:bCs/>
                <w:sz w:val="18"/>
                <w:szCs w:val="20"/>
                <w:lang w:eastAsia="es-AR"/>
              </w:rPr>
              <w:t>Trimestre bajo</w:t>
            </w:r>
          </w:p>
          <w:p w14:paraId="0FE6FEEE" w14:textId="77777777" w:rsidR="0040126B" w:rsidRPr="009C5CAF" w:rsidRDefault="0040126B" w:rsidP="005D7257">
            <w:pPr>
              <w:rPr>
                <w:b/>
                <w:bCs/>
                <w:sz w:val="18"/>
                <w:szCs w:val="20"/>
                <w:lang w:eastAsia="es-AR"/>
              </w:rPr>
            </w:pPr>
            <w:r w:rsidRPr="009C5CAF">
              <w:rPr>
                <w:b/>
                <w:bCs/>
                <w:sz w:val="18"/>
                <w:szCs w:val="20"/>
                <w:lang w:eastAsia="es-AR"/>
              </w:rPr>
              <w:t>análisis</w:t>
            </w:r>
          </w:p>
          <w:p w14:paraId="2BCEBA7E" w14:textId="77777777" w:rsidR="0040126B" w:rsidRPr="009C5CAF" w:rsidRDefault="0040126B" w:rsidP="005D7257">
            <w:pPr>
              <w:rPr>
                <w:b/>
                <w:bCs/>
                <w:sz w:val="18"/>
                <w:szCs w:val="20"/>
                <w:lang w:eastAsia="es-AR"/>
              </w:rPr>
            </w:pPr>
            <w:r w:rsidRPr="009C5CAF">
              <w:rPr>
                <w:b/>
                <w:bCs/>
                <w:sz w:val="18"/>
                <w:szCs w:val="20"/>
                <w:lang w:eastAsia="es-AR"/>
              </w:rPr>
              <w:t>finalizado el</w:t>
            </w:r>
          </w:p>
          <w:p w14:paraId="34D538EF" w14:textId="77777777" w:rsidR="0040126B" w:rsidRPr="009C5CAF" w:rsidRDefault="0040126B" w:rsidP="005D7257">
            <w:pPr>
              <w:rPr>
                <w:b/>
                <w:bCs/>
                <w:sz w:val="18"/>
                <w:szCs w:val="20"/>
                <w:lang w:eastAsia="es-AR"/>
              </w:rPr>
            </w:pPr>
            <w:r w:rsidRPr="009C5CAF">
              <w:rPr>
                <w:b/>
                <w:bCs/>
                <w:sz w:val="18"/>
                <w:szCs w:val="20"/>
                <w:lang w:eastAsia="es-AR"/>
              </w:rPr>
              <w:t>30/09/2019</w:t>
            </w:r>
          </w:p>
        </w:tc>
        <w:tc>
          <w:tcPr>
            <w:tcW w:w="1313" w:type="dxa"/>
            <w:tcBorders>
              <w:bottom w:val="single" w:sz="4" w:space="0" w:color="auto"/>
            </w:tcBorders>
            <w:shd w:val="clear" w:color="auto" w:fill="auto"/>
            <w:vAlign w:val="center"/>
          </w:tcPr>
          <w:p w14:paraId="72F5F566" w14:textId="77777777" w:rsidR="0040126B" w:rsidRPr="009C5CAF" w:rsidRDefault="0040126B" w:rsidP="005D7257">
            <w:pPr>
              <w:rPr>
                <w:b/>
                <w:bCs/>
                <w:sz w:val="18"/>
                <w:szCs w:val="20"/>
                <w:lang w:eastAsia="es-AR"/>
              </w:rPr>
            </w:pPr>
            <w:r w:rsidRPr="009C5CAF">
              <w:rPr>
                <w:b/>
                <w:bCs/>
                <w:sz w:val="18"/>
                <w:szCs w:val="20"/>
                <w:lang w:eastAsia="es-AR"/>
              </w:rPr>
              <w:t>Acumulado</w:t>
            </w:r>
          </w:p>
          <w:p w14:paraId="60D43C52" w14:textId="77777777" w:rsidR="0040126B" w:rsidRPr="009C5CAF" w:rsidRDefault="0040126B" w:rsidP="005D7257">
            <w:pPr>
              <w:rPr>
                <w:b/>
                <w:bCs/>
                <w:sz w:val="18"/>
                <w:szCs w:val="20"/>
                <w:lang w:eastAsia="es-AR"/>
              </w:rPr>
            </w:pPr>
            <w:r w:rsidRPr="009C5CAF">
              <w:rPr>
                <w:b/>
                <w:bCs/>
                <w:sz w:val="18"/>
                <w:szCs w:val="20"/>
                <w:lang w:eastAsia="es-AR"/>
              </w:rPr>
              <w:t>desde el inicio al</w:t>
            </w:r>
          </w:p>
          <w:p w14:paraId="491AEFC7" w14:textId="77777777" w:rsidR="0040126B" w:rsidRPr="009C5CAF" w:rsidRDefault="0040126B" w:rsidP="005D7257">
            <w:pPr>
              <w:rPr>
                <w:b/>
                <w:bCs/>
                <w:sz w:val="18"/>
                <w:szCs w:val="20"/>
                <w:lang w:eastAsia="es-AR"/>
              </w:rPr>
            </w:pPr>
            <w:r w:rsidRPr="009C5CAF">
              <w:rPr>
                <w:b/>
                <w:bCs/>
                <w:sz w:val="18"/>
                <w:szCs w:val="20"/>
                <w:lang w:eastAsia="es-AR"/>
              </w:rPr>
              <w:t>30/09/2019</w:t>
            </w:r>
          </w:p>
        </w:tc>
      </w:tr>
      <w:tr w:rsidR="0040126B" w:rsidRPr="009C5CAF" w14:paraId="58B7DE75" w14:textId="77777777" w:rsidTr="000B3D5D">
        <w:trPr>
          <w:trHeight w:val="193"/>
        </w:trPr>
        <w:tc>
          <w:tcPr>
            <w:tcW w:w="2693" w:type="dxa"/>
            <w:tcBorders>
              <w:top w:val="single" w:sz="4" w:space="0" w:color="auto"/>
            </w:tcBorders>
            <w:shd w:val="clear" w:color="auto" w:fill="auto"/>
          </w:tcPr>
          <w:p w14:paraId="69906310" w14:textId="77777777" w:rsidR="0040126B" w:rsidRPr="009C5CAF" w:rsidRDefault="0040126B" w:rsidP="005D7257">
            <w:pPr>
              <w:widowControl w:val="0"/>
              <w:autoSpaceDE w:val="0"/>
              <w:autoSpaceDN w:val="0"/>
              <w:spacing w:before="1" w:line="200" w:lineRule="exact"/>
              <w:rPr>
                <w:rFonts w:eastAsia="Arial"/>
                <w:sz w:val="20"/>
              </w:rPr>
            </w:pPr>
            <w:r w:rsidRPr="009C5CAF">
              <w:rPr>
                <w:rFonts w:eastAsia="Arial"/>
                <w:sz w:val="20"/>
              </w:rPr>
              <w:t>Impuesto sobre los ingresos brutos</w:t>
            </w:r>
          </w:p>
        </w:tc>
        <w:tc>
          <w:tcPr>
            <w:tcW w:w="2243" w:type="dxa"/>
            <w:gridSpan w:val="2"/>
            <w:tcBorders>
              <w:top w:val="single" w:sz="4" w:space="0" w:color="auto"/>
              <w:left w:val="nil"/>
              <w:bottom w:val="nil"/>
              <w:right w:val="nil"/>
            </w:tcBorders>
            <w:shd w:val="clear" w:color="auto" w:fill="auto"/>
            <w:vAlign w:val="center"/>
          </w:tcPr>
          <w:p w14:paraId="63355226" w14:textId="77777777" w:rsidR="0040126B" w:rsidRPr="009C5CAF" w:rsidRDefault="0040126B" w:rsidP="000B3D5D">
            <w:pPr>
              <w:widowControl w:val="0"/>
              <w:autoSpaceDE w:val="0"/>
              <w:autoSpaceDN w:val="0"/>
              <w:spacing w:before="14"/>
              <w:ind w:right="97"/>
              <w:jc w:val="right"/>
              <w:rPr>
                <w:rFonts w:eastAsia="Arial"/>
                <w:w w:val="95"/>
                <w:sz w:val="20"/>
                <w:szCs w:val="20"/>
                <w:lang w:val="es-ES"/>
              </w:rPr>
            </w:pPr>
            <w:r w:rsidRPr="009C5CAF">
              <w:rPr>
                <w:rFonts w:eastAsia="Arial"/>
                <w:color w:val="000000"/>
                <w:sz w:val="18"/>
                <w:szCs w:val="18"/>
                <w:lang w:val="es-ES"/>
              </w:rPr>
              <w:t>97.144</w:t>
            </w:r>
          </w:p>
        </w:tc>
        <w:tc>
          <w:tcPr>
            <w:tcW w:w="1326" w:type="dxa"/>
            <w:gridSpan w:val="2"/>
            <w:tcBorders>
              <w:top w:val="single" w:sz="4" w:space="0" w:color="auto"/>
              <w:left w:val="nil"/>
              <w:bottom w:val="nil"/>
              <w:right w:val="nil"/>
            </w:tcBorders>
            <w:shd w:val="clear" w:color="auto" w:fill="auto"/>
            <w:vAlign w:val="center"/>
          </w:tcPr>
          <w:p w14:paraId="0F9D66E1" w14:textId="77777777" w:rsidR="0040126B" w:rsidRPr="009C5CAF" w:rsidRDefault="0040126B" w:rsidP="000B3D5D">
            <w:pPr>
              <w:widowControl w:val="0"/>
              <w:autoSpaceDE w:val="0"/>
              <w:autoSpaceDN w:val="0"/>
              <w:spacing w:before="14"/>
              <w:ind w:right="141"/>
              <w:jc w:val="right"/>
              <w:rPr>
                <w:rFonts w:eastAsia="Arial"/>
                <w:sz w:val="20"/>
                <w:szCs w:val="20"/>
                <w:lang w:val="es-ES"/>
              </w:rPr>
            </w:pPr>
            <w:r w:rsidRPr="009C5CAF">
              <w:rPr>
                <w:rFonts w:eastAsia="Arial"/>
                <w:color w:val="000000"/>
                <w:sz w:val="18"/>
                <w:szCs w:val="18"/>
                <w:lang w:val="es-ES"/>
              </w:rPr>
              <w:t>316.643</w:t>
            </w:r>
          </w:p>
        </w:tc>
        <w:tc>
          <w:tcPr>
            <w:tcW w:w="1325" w:type="dxa"/>
            <w:gridSpan w:val="2"/>
            <w:tcBorders>
              <w:top w:val="single" w:sz="4" w:space="0" w:color="auto"/>
              <w:left w:val="nil"/>
              <w:bottom w:val="nil"/>
              <w:right w:val="nil"/>
            </w:tcBorders>
            <w:shd w:val="clear" w:color="auto" w:fill="auto"/>
            <w:vAlign w:val="center"/>
          </w:tcPr>
          <w:p w14:paraId="24808EDF" w14:textId="77777777" w:rsidR="0040126B" w:rsidRPr="009C5CAF" w:rsidRDefault="0040126B" w:rsidP="000B3D5D">
            <w:pPr>
              <w:widowControl w:val="0"/>
              <w:autoSpaceDE w:val="0"/>
              <w:autoSpaceDN w:val="0"/>
              <w:spacing w:before="14"/>
              <w:ind w:right="96"/>
              <w:jc w:val="right"/>
              <w:rPr>
                <w:rFonts w:eastAsia="Arial"/>
                <w:w w:val="95"/>
                <w:sz w:val="20"/>
                <w:szCs w:val="20"/>
                <w:lang w:val="es-ES"/>
              </w:rPr>
            </w:pPr>
            <w:r w:rsidRPr="009C5CAF">
              <w:rPr>
                <w:rFonts w:eastAsia="Arial"/>
                <w:color w:val="000000"/>
                <w:sz w:val="18"/>
                <w:szCs w:val="18"/>
                <w:lang w:val="es-ES"/>
              </w:rPr>
              <w:t>-21.680</w:t>
            </w:r>
          </w:p>
        </w:tc>
        <w:tc>
          <w:tcPr>
            <w:tcW w:w="1806" w:type="dxa"/>
            <w:gridSpan w:val="2"/>
            <w:tcBorders>
              <w:top w:val="single" w:sz="4" w:space="0" w:color="auto"/>
              <w:left w:val="nil"/>
              <w:bottom w:val="nil"/>
              <w:right w:val="nil"/>
            </w:tcBorders>
            <w:shd w:val="clear" w:color="auto" w:fill="auto"/>
            <w:vAlign w:val="center"/>
          </w:tcPr>
          <w:p w14:paraId="72F5BF46" w14:textId="77777777" w:rsidR="0040126B" w:rsidRPr="009C5CAF" w:rsidRDefault="0040126B" w:rsidP="000B3D5D">
            <w:pPr>
              <w:widowControl w:val="0"/>
              <w:autoSpaceDE w:val="0"/>
              <w:autoSpaceDN w:val="0"/>
              <w:spacing w:before="14"/>
              <w:ind w:right="91"/>
              <w:jc w:val="right"/>
              <w:rPr>
                <w:rFonts w:eastAsia="Arial"/>
                <w:sz w:val="20"/>
                <w:szCs w:val="20"/>
                <w:lang w:val="es-ES"/>
              </w:rPr>
            </w:pPr>
            <w:r w:rsidRPr="009C5CAF">
              <w:rPr>
                <w:rFonts w:eastAsia="Arial"/>
                <w:color w:val="000000"/>
                <w:sz w:val="18"/>
                <w:szCs w:val="18"/>
                <w:lang w:val="es-ES"/>
              </w:rPr>
              <w:t>283.405</w:t>
            </w:r>
          </w:p>
        </w:tc>
      </w:tr>
      <w:tr w:rsidR="0040126B" w:rsidRPr="009C5CAF" w14:paraId="27E85967" w14:textId="77777777" w:rsidTr="000B3D5D">
        <w:trPr>
          <w:trHeight w:val="199"/>
        </w:trPr>
        <w:tc>
          <w:tcPr>
            <w:tcW w:w="2693" w:type="dxa"/>
            <w:shd w:val="clear" w:color="auto" w:fill="auto"/>
          </w:tcPr>
          <w:p w14:paraId="20DE1C6D"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Cargo por otras provisiones</w:t>
            </w:r>
          </w:p>
        </w:tc>
        <w:tc>
          <w:tcPr>
            <w:tcW w:w="2243" w:type="dxa"/>
            <w:gridSpan w:val="2"/>
            <w:tcBorders>
              <w:top w:val="nil"/>
              <w:left w:val="nil"/>
              <w:bottom w:val="nil"/>
              <w:right w:val="nil"/>
            </w:tcBorders>
            <w:shd w:val="clear" w:color="auto" w:fill="auto"/>
            <w:vAlign w:val="center"/>
          </w:tcPr>
          <w:p w14:paraId="03F546FC" w14:textId="77777777" w:rsidR="0040126B" w:rsidRPr="009C5CAF" w:rsidRDefault="0040126B" w:rsidP="000B3D5D">
            <w:pPr>
              <w:widowControl w:val="0"/>
              <w:autoSpaceDE w:val="0"/>
              <w:autoSpaceDN w:val="0"/>
              <w:spacing w:before="19"/>
              <w:ind w:right="97"/>
              <w:jc w:val="right"/>
              <w:rPr>
                <w:rFonts w:eastAsia="Arial"/>
                <w:w w:val="95"/>
                <w:sz w:val="20"/>
                <w:szCs w:val="20"/>
                <w:lang w:val="es-ES"/>
              </w:rPr>
            </w:pPr>
            <w:r w:rsidRPr="009C5CAF">
              <w:rPr>
                <w:rFonts w:eastAsia="Arial"/>
                <w:color w:val="000000"/>
                <w:sz w:val="18"/>
                <w:szCs w:val="18"/>
                <w:lang w:val="es-ES"/>
              </w:rPr>
              <w:t>270</w:t>
            </w:r>
          </w:p>
        </w:tc>
        <w:tc>
          <w:tcPr>
            <w:tcW w:w="1326" w:type="dxa"/>
            <w:gridSpan w:val="2"/>
            <w:tcBorders>
              <w:top w:val="nil"/>
              <w:left w:val="nil"/>
              <w:bottom w:val="nil"/>
              <w:right w:val="nil"/>
            </w:tcBorders>
            <w:shd w:val="clear" w:color="auto" w:fill="auto"/>
            <w:vAlign w:val="center"/>
          </w:tcPr>
          <w:p w14:paraId="73B0ECAA" w14:textId="77777777" w:rsidR="0040126B" w:rsidRPr="009C5CAF" w:rsidRDefault="0040126B" w:rsidP="000B3D5D">
            <w:pPr>
              <w:widowControl w:val="0"/>
              <w:autoSpaceDE w:val="0"/>
              <w:autoSpaceDN w:val="0"/>
              <w:spacing w:before="19"/>
              <w:ind w:right="141"/>
              <w:jc w:val="right"/>
              <w:rPr>
                <w:rFonts w:eastAsia="Arial"/>
                <w:sz w:val="20"/>
                <w:szCs w:val="20"/>
                <w:lang w:val="es-ES"/>
              </w:rPr>
            </w:pPr>
            <w:r w:rsidRPr="009C5CAF">
              <w:rPr>
                <w:rFonts w:eastAsia="Arial"/>
                <w:color w:val="000000"/>
                <w:sz w:val="18"/>
                <w:szCs w:val="18"/>
                <w:lang w:val="es-ES"/>
              </w:rPr>
              <w:t>4.938</w:t>
            </w:r>
          </w:p>
        </w:tc>
        <w:tc>
          <w:tcPr>
            <w:tcW w:w="1325" w:type="dxa"/>
            <w:gridSpan w:val="2"/>
            <w:tcBorders>
              <w:top w:val="nil"/>
              <w:left w:val="nil"/>
              <w:bottom w:val="nil"/>
              <w:right w:val="nil"/>
            </w:tcBorders>
            <w:shd w:val="clear" w:color="auto" w:fill="auto"/>
            <w:vAlign w:val="center"/>
          </w:tcPr>
          <w:p w14:paraId="65741BA9" w14:textId="77777777" w:rsidR="0040126B" w:rsidRPr="009C5CAF" w:rsidRDefault="0040126B" w:rsidP="000B3D5D">
            <w:pPr>
              <w:widowControl w:val="0"/>
              <w:autoSpaceDE w:val="0"/>
              <w:autoSpaceDN w:val="0"/>
              <w:spacing w:before="19"/>
              <w:ind w:right="96"/>
              <w:jc w:val="right"/>
              <w:rPr>
                <w:rFonts w:eastAsia="Arial"/>
                <w:w w:val="95"/>
                <w:sz w:val="20"/>
                <w:szCs w:val="20"/>
                <w:lang w:val="es-ES"/>
              </w:rPr>
            </w:pPr>
            <w:r w:rsidRPr="009C5CAF">
              <w:rPr>
                <w:rFonts w:eastAsia="Arial"/>
                <w:color w:val="000000"/>
                <w:sz w:val="18"/>
                <w:szCs w:val="18"/>
                <w:lang w:val="es-ES"/>
              </w:rPr>
              <w:t>-1.287</w:t>
            </w:r>
          </w:p>
        </w:tc>
        <w:tc>
          <w:tcPr>
            <w:tcW w:w="1806" w:type="dxa"/>
            <w:gridSpan w:val="2"/>
            <w:tcBorders>
              <w:top w:val="nil"/>
              <w:left w:val="nil"/>
              <w:bottom w:val="nil"/>
              <w:right w:val="nil"/>
            </w:tcBorders>
            <w:shd w:val="clear" w:color="auto" w:fill="auto"/>
            <w:vAlign w:val="center"/>
          </w:tcPr>
          <w:p w14:paraId="3255FD6F" w14:textId="77777777" w:rsidR="0040126B" w:rsidRPr="009C5CAF" w:rsidRDefault="0040126B" w:rsidP="000B3D5D">
            <w:pPr>
              <w:widowControl w:val="0"/>
              <w:autoSpaceDE w:val="0"/>
              <w:autoSpaceDN w:val="0"/>
              <w:spacing w:before="19"/>
              <w:ind w:right="91"/>
              <w:jc w:val="right"/>
              <w:rPr>
                <w:rFonts w:eastAsia="Arial"/>
                <w:sz w:val="20"/>
                <w:szCs w:val="20"/>
                <w:lang w:val="es-ES"/>
              </w:rPr>
            </w:pPr>
            <w:r w:rsidRPr="009C5CAF">
              <w:rPr>
                <w:rFonts w:eastAsia="Arial"/>
                <w:color w:val="000000"/>
                <w:sz w:val="18"/>
                <w:szCs w:val="18"/>
                <w:lang w:val="es-ES"/>
              </w:rPr>
              <w:t>16.825</w:t>
            </w:r>
          </w:p>
        </w:tc>
      </w:tr>
      <w:tr w:rsidR="0040126B" w:rsidRPr="009C5CAF" w14:paraId="6ECF3C8F" w14:textId="77777777" w:rsidTr="000B3D5D">
        <w:trPr>
          <w:trHeight w:val="199"/>
        </w:trPr>
        <w:tc>
          <w:tcPr>
            <w:tcW w:w="2693" w:type="dxa"/>
            <w:shd w:val="clear" w:color="auto" w:fill="auto"/>
          </w:tcPr>
          <w:p w14:paraId="17BA823D"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 xml:space="preserve">Aporte al fondo de garantía de los depósitos </w:t>
            </w:r>
          </w:p>
        </w:tc>
        <w:tc>
          <w:tcPr>
            <w:tcW w:w="2243" w:type="dxa"/>
            <w:gridSpan w:val="2"/>
            <w:tcBorders>
              <w:top w:val="nil"/>
              <w:left w:val="nil"/>
              <w:bottom w:val="nil"/>
              <w:right w:val="nil"/>
            </w:tcBorders>
            <w:shd w:val="clear" w:color="auto" w:fill="auto"/>
            <w:vAlign w:val="center"/>
          </w:tcPr>
          <w:p w14:paraId="69230C04"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4.626</w:t>
            </w:r>
          </w:p>
        </w:tc>
        <w:tc>
          <w:tcPr>
            <w:tcW w:w="1326" w:type="dxa"/>
            <w:gridSpan w:val="2"/>
            <w:tcBorders>
              <w:top w:val="nil"/>
              <w:left w:val="nil"/>
              <w:bottom w:val="nil"/>
              <w:right w:val="nil"/>
            </w:tcBorders>
            <w:shd w:val="clear" w:color="auto" w:fill="auto"/>
            <w:vAlign w:val="center"/>
          </w:tcPr>
          <w:p w14:paraId="0090D597"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11.888</w:t>
            </w:r>
          </w:p>
        </w:tc>
        <w:tc>
          <w:tcPr>
            <w:tcW w:w="1325" w:type="dxa"/>
            <w:gridSpan w:val="2"/>
            <w:tcBorders>
              <w:top w:val="nil"/>
              <w:left w:val="nil"/>
              <w:bottom w:val="nil"/>
              <w:right w:val="nil"/>
            </w:tcBorders>
            <w:shd w:val="clear" w:color="auto" w:fill="auto"/>
            <w:vAlign w:val="center"/>
          </w:tcPr>
          <w:p w14:paraId="4F5EB70E"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-692</w:t>
            </w:r>
          </w:p>
        </w:tc>
        <w:tc>
          <w:tcPr>
            <w:tcW w:w="1806" w:type="dxa"/>
            <w:gridSpan w:val="2"/>
            <w:tcBorders>
              <w:top w:val="nil"/>
              <w:left w:val="nil"/>
              <w:bottom w:val="nil"/>
              <w:right w:val="nil"/>
            </w:tcBorders>
            <w:shd w:val="clear" w:color="auto" w:fill="auto"/>
            <w:vAlign w:val="center"/>
          </w:tcPr>
          <w:p w14:paraId="7FA16C93"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9.045</w:t>
            </w:r>
          </w:p>
        </w:tc>
      </w:tr>
      <w:tr w:rsidR="0040126B" w:rsidRPr="009C5CAF" w14:paraId="25EE1E24" w14:textId="77777777" w:rsidTr="000B3D5D">
        <w:trPr>
          <w:trHeight w:val="199"/>
        </w:trPr>
        <w:tc>
          <w:tcPr>
            <w:tcW w:w="2693" w:type="dxa"/>
            <w:shd w:val="clear" w:color="auto" w:fill="auto"/>
          </w:tcPr>
          <w:p w14:paraId="1F532F37"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Intereses sobre el pasivo por arrendamiento</w:t>
            </w:r>
          </w:p>
        </w:tc>
        <w:tc>
          <w:tcPr>
            <w:tcW w:w="2243" w:type="dxa"/>
            <w:gridSpan w:val="2"/>
            <w:tcBorders>
              <w:top w:val="nil"/>
              <w:left w:val="nil"/>
              <w:bottom w:val="nil"/>
              <w:right w:val="nil"/>
            </w:tcBorders>
            <w:shd w:val="clear" w:color="auto" w:fill="auto"/>
            <w:vAlign w:val="center"/>
          </w:tcPr>
          <w:p w14:paraId="55470ECC"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31.435</w:t>
            </w:r>
          </w:p>
        </w:tc>
        <w:tc>
          <w:tcPr>
            <w:tcW w:w="1326" w:type="dxa"/>
            <w:gridSpan w:val="2"/>
            <w:tcBorders>
              <w:top w:val="nil"/>
              <w:left w:val="nil"/>
              <w:bottom w:val="nil"/>
              <w:right w:val="nil"/>
            </w:tcBorders>
            <w:shd w:val="clear" w:color="auto" w:fill="auto"/>
            <w:vAlign w:val="center"/>
          </w:tcPr>
          <w:p w14:paraId="220F7C55"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74.348</w:t>
            </w:r>
          </w:p>
        </w:tc>
        <w:tc>
          <w:tcPr>
            <w:tcW w:w="1325" w:type="dxa"/>
            <w:gridSpan w:val="2"/>
            <w:tcBorders>
              <w:top w:val="nil"/>
              <w:left w:val="nil"/>
              <w:bottom w:val="nil"/>
              <w:right w:val="nil"/>
            </w:tcBorders>
            <w:shd w:val="clear" w:color="auto" w:fill="auto"/>
            <w:vAlign w:val="center"/>
          </w:tcPr>
          <w:p w14:paraId="472182A6"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-6.540</w:t>
            </w:r>
          </w:p>
        </w:tc>
        <w:tc>
          <w:tcPr>
            <w:tcW w:w="1806" w:type="dxa"/>
            <w:gridSpan w:val="2"/>
            <w:tcBorders>
              <w:top w:val="nil"/>
              <w:left w:val="nil"/>
              <w:bottom w:val="nil"/>
              <w:right w:val="nil"/>
            </w:tcBorders>
            <w:shd w:val="clear" w:color="auto" w:fill="auto"/>
            <w:vAlign w:val="center"/>
          </w:tcPr>
          <w:p w14:paraId="6B9DF5DD"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85.486</w:t>
            </w:r>
          </w:p>
        </w:tc>
      </w:tr>
      <w:tr w:rsidR="0040126B" w:rsidRPr="009C5CAF" w14:paraId="728B6B93" w14:textId="77777777" w:rsidTr="000B3D5D">
        <w:trPr>
          <w:trHeight w:val="199"/>
        </w:trPr>
        <w:tc>
          <w:tcPr>
            <w:tcW w:w="2693" w:type="dxa"/>
            <w:shd w:val="clear" w:color="auto" w:fill="auto"/>
          </w:tcPr>
          <w:p w14:paraId="3B07127C"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Resultado por cancelación anticipada de Obligaciones Negociables</w:t>
            </w:r>
          </w:p>
        </w:tc>
        <w:tc>
          <w:tcPr>
            <w:tcW w:w="2243" w:type="dxa"/>
            <w:gridSpan w:val="2"/>
            <w:tcBorders>
              <w:top w:val="nil"/>
              <w:left w:val="nil"/>
              <w:bottom w:val="nil"/>
              <w:right w:val="nil"/>
            </w:tcBorders>
            <w:shd w:val="clear" w:color="auto" w:fill="auto"/>
            <w:vAlign w:val="center"/>
          </w:tcPr>
          <w:p w14:paraId="195CFCDC"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w:t>
            </w:r>
          </w:p>
        </w:tc>
        <w:tc>
          <w:tcPr>
            <w:tcW w:w="1326" w:type="dxa"/>
            <w:gridSpan w:val="2"/>
            <w:tcBorders>
              <w:top w:val="nil"/>
              <w:left w:val="nil"/>
              <w:bottom w:val="nil"/>
              <w:right w:val="nil"/>
            </w:tcBorders>
            <w:shd w:val="clear" w:color="auto" w:fill="auto"/>
            <w:vAlign w:val="center"/>
          </w:tcPr>
          <w:p w14:paraId="1F5D4749"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6.787</w:t>
            </w:r>
          </w:p>
        </w:tc>
        <w:tc>
          <w:tcPr>
            <w:tcW w:w="1325" w:type="dxa"/>
            <w:gridSpan w:val="2"/>
            <w:tcBorders>
              <w:top w:val="nil"/>
              <w:left w:val="nil"/>
              <w:bottom w:val="nil"/>
              <w:right w:val="nil"/>
            </w:tcBorders>
            <w:shd w:val="clear" w:color="auto" w:fill="auto"/>
            <w:vAlign w:val="center"/>
          </w:tcPr>
          <w:p w14:paraId="58847A4F" w14:textId="77777777" w:rsidR="0040126B" w:rsidRPr="009C5CAF" w:rsidRDefault="0040126B" w:rsidP="000B3D5D">
            <w:pPr>
              <w:widowControl w:val="0"/>
              <w:autoSpaceDE w:val="0"/>
              <w:autoSpaceDN w:val="0"/>
              <w:spacing w:before="18"/>
              <w:ind w:right="96"/>
              <w:jc w:val="right"/>
              <w:rPr>
                <w:rFonts w:eastAsia="Arial"/>
                <w:w w:val="95"/>
                <w:sz w:val="20"/>
                <w:szCs w:val="20"/>
                <w:lang w:val="es-ES"/>
              </w:rPr>
            </w:pPr>
            <w:r w:rsidRPr="009C5CAF">
              <w:rPr>
                <w:rFonts w:eastAsia="Arial"/>
                <w:color w:val="000000"/>
                <w:sz w:val="18"/>
                <w:szCs w:val="18"/>
                <w:lang w:val="es-ES"/>
              </w:rPr>
              <w:t>-</w:t>
            </w:r>
          </w:p>
        </w:tc>
        <w:tc>
          <w:tcPr>
            <w:tcW w:w="1806" w:type="dxa"/>
            <w:gridSpan w:val="2"/>
            <w:tcBorders>
              <w:top w:val="nil"/>
              <w:left w:val="nil"/>
              <w:bottom w:val="nil"/>
              <w:right w:val="nil"/>
            </w:tcBorders>
            <w:shd w:val="clear" w:color="auto" w:fill="auto"/>
            <w:vAlign w:val="center"/>
          </w:tcPr>
          <w:p w14:paraId="6D550AC7" w14:textId="77777777" w:rsidR="0040126B" w:rsidRPr="009C5CAF" w:rsidRDefault="0040126B" w:rsidP="000B3D5D">
            <w:pPr>
              <w:widowControl w:val="0"/>
              <w:autoSpaceDE w:val="0"/>
              <w:autoSpaceDN w:val="0"/>
              <w:spacing w:before="18"/>
              <w:ind w:right="91"/>
              <w:jc w:val="right"/>
              <w:rPr>
                <w:rFonts w:eastAsia="Arial"/>
                <w:sz w:val="20"/>
                <w:szCs w:val="20"/>
                <w:lang w:val="es-ES"/>
              </w:rPr>
            </w:pPr>
            <w:r w:rsidRPr="009C5CAF">
              <w:rPr>
                <w:rFonts w:eastAsia="Arial"/>
                <w:color w:val="000000"/>
                <w:sz w:val="18"/>
                <w:szCs w:val="18"/>
                <w:lang w:val="es-ES"/>
              </w:rPr>
              <w:t>-</w:t>
            </w:r>
          </w:p>
        </w:tc>
      </w:tr>
      <w:tr w:rsidR="0040126B" w:rsidRPr="009C5CAF" w14:paraId="3411FD82" w14:textId="77777777" w:rsidTr="000B3D5D">
        <w:trPr>
          <w:trHeight w:val="204"/>
        </w:trPr>
        <w:tc>
          <w:tcPr>
            <w:tcW w:w="2693" w:type="dxa"/>
            <w:tcBorders>
              <w:bottom w:val="single" w:sz="4" w:space="0" w:color="auto"/>
            </w:tcBorders>
            <w:shd w:val="clear" w:color="auto" w:fill="auto"/>
          </w:tcPr>
          <w:p w14:paraId="69AAED32" w14:textId="77777777" w:rsidR="0040126B" w:rsidRPr="009C5CAF" w:rsidRDefault="0040126B" w:rsidP="005D7257">
            <w:pPr>
              <w:widowControl w:val="0"/>
              <w:autoSpaceDE w:val="0"/>
              <w:autoSpaceDN w:val="0"/>
              <w:spacing w:before="7" w:line="200" w:lineRule="exact"/>
              <w:rPr>
                <w:rFonts w:eastAsia="Arial"/>
                <w:sz w:val="20"/>
                <w:lang w:val="es-ES"/>
              </w:rPr>
            </w:pPr>
            <w:r w:rsidRPr="009C5CAF">
              <w:rPr>
                <w:rFonts w:eastAsia="Arial"/>
                <w:sz w:val="20"/>
                <w:lang w:val="es-ES"/>
              </w:rPr>
              <w:t>Otros</w:t>
            </w:r>
          </w:p>
        </w:tc>
        <w:tc>
          <w:tcPr>
            <w:tcW w:w="2243" w:type="dxa"/>
            <w:gridSpan w:val="2"/>
            <w:tcBorders>
              <w:top w:val="nil"/>
              <w:left w:val="nil"/>
              <w:bottom w:val="single" w:sz="4" w:space="0" w:color="auto"/>
              <w:right w:val="nil"/>
            </w:tcBorders>
            <w:shd w:val="clear" w:color="auto" w:fill="auto"/>
            <w:vAlign w:val="center"/>
          </w:tcPr>
          <w:p w14:paraId="5D5A8EAC" w14:textId="77777777" w:rsidR="0040126B" w:rsidRPr="009C5CAF" w:rsidRDefault="0040126B" w:rsidP="000B3D5D">
            <w:pPr>
              <w:widowControl w:val="0"/>
              <w:autoSpaceDE w:val="0"/>
              <w:autoSpaceDN w:val="0"/>
              <w:spacing w:before="18"/>
              <w:ind w:right="97"/>
              <w:jc w:val="right"/>
              <w:rPr>
                <w:rFonts w:eastAsia="Arial"/>
                <w:w w:val="95"/>
                <w:sz w:val="20"/>
                <w:szCs w:val="20"/>
                <w:lang w:val="es-ES"/>
              </w:rPr>
            </w:pPr>
            <w:r w:rsidRPr="009C5CAF">
              <w:rPr>
                <w:rFonts w:eastAsia="Arial"/>
                <w:color w:val="000000"/>
                <w:sz w:val="18"/>
                <w:szCs w:val="18"/>
                <w:lang w:val="es-ES"/>
              </w:rPr>
              <w:t>25.659</w:t>
            </w:r>
          </w:p>
        </w:tc>
        <w:tc>
          <w:tcPr>
            <w:tcW w:w="1326" w:type="dxa"/>
            <w:gridSpan w:val="2"/>
            <w:tcBorders>
              <w:top w:val="nil"/>
              <w:left w:val="nil"/>
              <w:bottom w:val="single" w:sz="4" w:space="0" w:color="auto"/>
              <w:right w:val="nil"/>
            </w:tcBorders>
            <w:shd w:val="clear" w:color="auto" w:fill="auto"/>
            <w:vAlign w:val="center"/>
          </w:tcPr>
          <w:p w14:paraId="762051D2" w14:textId="77777777" w:rsidR="0040126B" w:rsidRPr="009C5CAF" w:rsidRDefault="0040126B" w:rsidP="000B3D5D">
            <w:pPr>
              <w:widowControl w:val="0"/>
              <w:autoSpaceDE w:val="0"/>
              <w:autoSpaceDN w:val="0"/>
              <w:spacing w:before="18"/>
              <w:ind w:right="141"/>
              <w:jc w:val="right"/>
              <w:rPr>
                <w:rFonts w:eastAsia="Arial"/>
                <w:sz w:val="20"/>
                <w:szCs w:val="20"/>
                <w:lang w:val="es-ES"/>
              </w:rPr>
            </w:pPr>
            <w:r w:rsidRPr="009C5CAF">
              <w:rPr>
                <w:rFonts w:eastAsia="Arial"/>
                <w:color w:val="000000"/>
                <w:sz w:val="18"/>
                <w:szCs w:val="18"/>
                <w:lang w:val="es-ES"/>
              </w:rPr>
              <w:t>68.306</w:t>
            </w:r>
          </w:p>
        </w:tc>
        <w:tc>
          <w:tcPr>
            <w:tcW w:w="1325" w:type="dxa"/>
            <w:gridSpan w:val="2"/>
            <w:tcBorders>
              <w:top w:val="nil"/>
              <w:left w:val="nil"/>
              <w:bottom w:val="single" w:sz="4" w:space="0" w:color="auto"/>
              <w:right w:val="nil"/>
            </w:tcBorders>
            <w:shd w:val="clear" w:color="auto" w:fill="auto"/>
            <w:vAlign w:val="center"/>
          </w:tcPr>
          <w:p w14:paraId="50EFD05C" w14:textId="77777777" w:rsidR="0040126B" w:rsidRPr="009C5CAF" w:rsidRDefault="0040126B" w:rsidP="000B3D5D">
            <w:pPr>
              <w:widowControl w:val="0"/>
              <w:autoSpaceDE w:val="0"/>
              <w:autoSpaceDN w:val="0"/>
              <w:spacing w:before="19"/>
              <w:ind w:right="97"/>
              <w:jc w:val="right"/>
              <w:rPr>
                <w:rFonts w:eastAsia="Arial"/>
                <w:w w:val="95"/>
                <w:sz w:val="20"/>
                <w:szCs w:val="20"/>
                <w:lang w:val="es-ES"/>
              </w:rPr>
            </w:pPr>
            <w:r w:rsidRPr="009C5CAF">
              <w:rPr>
                <w:rFonts w:eastAsia="Arial"/>
                <w:color w:val="000000"/>
                <w:sz w:val="18"/>
                <w:szCs w:val="18"/>
                <w:lang w:val="es-ES"/>
              </w:rPr>
              <w:t>179.103</w:t>
            </w:r>
          </w:p>
        </w:tc>
        <w:tc>
          <w:tcPr>
            <w:tcW w:w="1806" w:type="dxa"/>
            <w:gridSpan w:val="2"/>
            <w:tcBorders>
              <w:top w:val="nil"/>
              <w:left w:val="nil"/>
              <w:bottom w:val="single" w:sz="4" w:space="0" w:color="auto"/>
              <w:right w:val="nil"/>
            </w:tcBorders>
            <w:shd w:val="clear" w:color="auto" w:fill="auto"/>
            <w:vAlign w:val="center"/>
          </w:tcPr>
          <w:p w14:paraId="1B1948FE" w14:textId="77777777" w:rsidR="0040126B" w:rsidRPr="009C5CAF" w:rsidRDefault="0040126B" w:rsidP="000B3D5D">
            <w:pPr>
              <w:widowControl w:val="0"/>
              <w:autoSpaceDE w:val="0"/>
              <w:autoSpaceDN w:val="0"/>
              <w:spacing w:before="19"/>
              <w:ind w:right="91"/>
              <w:jc w:val="right"/>
              <w:rPr>
                <w:rFonts w:eastAsia="Arial"/>
                <w:sz w:val="20"/>
                <w:szCs w:val="20"/>
                <w:lang w:val="es-ES"/>
              </w:rPr>
            </w:pPr>
            <w:r w:rsidRPr="009C5CAF">
              <w:rPr>
                <w:rFonts w:eastAsia="Arial"/>
                <w:color w:val="000000"/>
                <w:sz w:val="18"/>
                <w:szCs w:val="18"/>
                <w:lang w:val="es-ES"/>
              </w:rPr>
              <w:t>244.697</w:t>
            </w:r>
          </w:p>
        </w:tc>
      </w:tr>
      <w:tr w:rsidR="0040126B" w:rsidRPr="009C5CAF" w14:paraId="3E14F29A" w14:textId="77777777" w:rsidTr="000B3D5D">
        <w:trPr>
          <w:trHeight w:val="215"/>
        </w:trPr>
        <w:tc>
          <w:tcPr>
            <w:tcW w:w="2693" w:type="dxa"/>
            <w:tcBorders>
              <w:top w:val="single" w:sz="4" w:space="0" w:color="auto"/>
              <w:bottom w:val="single" w:sz="4" w:space="0" w:color="auto"/>
            </w:tcBorders>
            <w:shd w:val="clear" w:color="auto" w:fill="auto"/>
          </w:tcPr>
          <w:p w14:paraId="313737C6" w14:textId="77777777" w:rsidR="0040126B" w:rsidRPr="009C5CAF" w:rsidRDefault="0040126B" w:rsidP="005D7257">
            <w:pPr>
              <w:widowControl w:val="0"/>
              <w:autoSpaceDE w:val="0"/>
              <w:autoSpaceDN w:val="0"/>
              <w:spacing w:before="22"/>
              <w:ind w:left="200"/>
              <w:rPr>
                <w:rFonts w:eastAsia="Arial"/>
                <w:b/>
                <w:sz w:val="20"/>
                <w:lang w:val="es-ES"/>
              </w:rPr>
            </w:pPr>
            <w:r w:rsidRPr="009C5CAF">
              <w:rPr>
                <w:rFonts w:eastAsia="Arial"/>
                <w:b/>
                <w:sz w:val="20"/>
                <w:lang w:val="es-ES"/>
              </w:rPr>
              <w:t>Total</w:t>
            </w:r>
          </w:p>
        </w:tc>
        <w:tc>
          <w:tcPr>
            <w:tcW w:w="2243" w:type="dxa"/>
            <w:gridSpan w:val="2"/>
            <w:tcBorders>
              <w:top w:val="single" w:sz="4" w:space="0" w:color="auto"/>
              <w:left w:val="nil"/>
              <w:bottom w:val="single" w:sz="4" w:space="0" w:color="auto"/>
              <w:right w:val="nil"/>
            </w:tcBorders>
            <w:shd w:val="clear" w:color="auto" w:fill="auto"/>
            <w:vAlign w:val="center"/>
          </w:tcPr>
          <w:p w14:paraId="2E636EB6" w14:textId="77777777" w:rsidR="0040126B" w:rsidRPr="009C5CAF" w:rsidRDefault="0040126B" w:rsidP="000B3D5D">
            <w:pPr>
              <w:widowControl w:val="0"/>
              <w:autoSpaceDE w:val="0"/>
              <w:autoSpaceDN w:val="0"/>
              <w:spacing w:before="22"/>
              <w:ind w:right="97"/>
              <w:jc w:val="right"/>
              <w:rPr>
                <w:rFonts w:eastAsia="Arial"/>
                <w:b/>
                <w:w w:val="95"/>
                <w:sz w:val="20"/>
                <w:szCs w:val="20"/>
                <w:lang w:val="es-ES"/>
              </w:rPr>
            </w:pPr>
            <w:r w:rsidRPr="009C5CAF">
              <w:rPr>
                <w:rFonts w:eastAsia="Arial"/>
                <w:b/>
                <w:bCs/>
                <w:color w:val="000000"/>
                <w:sz w:val="18"/>
                <w:szCs w:val="18"/>
                <w:lang w:val="es-ES"/>
              </w:rPr>
              <w:t>159.134</w:t>
            </w:r>
          </w:p>
        </w:tc>
        <w:tc>
          <w:tcPr>
            <w:tcW w:w="1326" w:type="dxa"/>
            <w:gridSpan w:val="2"/>
            <w:tcBorders>
              <w:top w:val="single" w:sz="4" w:space="0" w:color="auto"/>
              <w:left w:val="nil"/>
              <w:bottom w:val="single" w:sz="4" w:space="0" w:color="auto"/>
              <w:right w:val="nil"/>
            </w:tcBorders>
            <w:shd w:val="clear" w:color="auto" w:fill="auto"/>
            <w:vAlign w:val="center"/>
          </w:tcPr>
          <w:p w14:paraId="379B1668" w14:textId="77777777" w:rsidR="0040126B" w:rsidRPr="009C5CAF" w:rsidRDefault="0040126B" w:rsidP="000B3D5D">
            <w:pPr>
              <w:widowControl w:val="0"/>
              <w:autoSpaceDE w:val="0"/>
              <w:autoSpaceDN w:val="0"/>
              <w:spacing w:before="22"/>
              <w:ind w:right="141"/>
              <w:jc w:val="right"/>
              <w:rPr>
                <w:rFonts w:eastAsia="Arial"/>
                <w:b/>
                <w:sz w:val="20"/>
                <w:szCs w:val="20"/>
                <w:lang w:val="es-ES"/>
              </w:rPr>
            </w:pPr>
            <w:r w:rsidRPr="009C5CAF">
              <w:rPr>
                <w:rFonts w:eastAsia="Arial"/>
                <w:b/>
                <w:bCs/>
                <w:color w:val="000000"/>
                <w:sz w:val="18"/>
                <w:szCs w:val="18"/>
                <w:lang w:val="es-ES"/>
              </w:rPr>
              <w:t>482.910</w:t>
            </w:r>
          </w:p>
        </w:tc>
        <w:tc>
          <w:tcPr>
            <w:tcW w:w="1325" w:type="dxa"/>
            <w:gridSpan w:val="2"/>
            <w:tcBorders>
              <w:top w:val="single" w:sz="4" w:space="0" w:color="auto"/>
              <w:left w:val="nil"/>
              <w:bottom w:val="single" w:sz="4" w:space="0" w:color="auto"/>
              <w:right w:val="nil"/>
            </w:tcBorders>
            <w:shd w:val="clear" w:color="auto" w:fill="auto"/>
            <w:vAlign w:val="center"/>
          </w:tcPr>
          <w:p w14:paraId="53B768E6" w14:textId="77777777" w:rsidR="0040126B" w:rsidRPr="009C5CAF" w:rsidRDefault="0040126B" w:rsidP="000B3D5D">
            <w:pPr>
              <w:widowControl w:val="0"/>
              <w:autoSpaceDE w:val="0"/>
              <w:autoSpaceDN w:val="0"/>
              <w:spacing w:before="22"/>
              <w:ind w:right="98"/>
              <w:jc w:val="right"/>
              <w:rPr>
                <w:rFonts w:eastAsia="Arial"/>
                <w:b/>
                <w:w w:val="95"/>
                <w:sz w:val="20"/>
                <w:szCs w:val="20"/>
                <w:lang w:val="es-ES"/>
              </w:rPr>
            </w:pPr>
            <w:r w:rsidRPr="009C5CAF">
              <w:rPr>
                <w:rFonts w:eastAsia="Arial"/>
                <w:b/>
                <w:bCs/>
                <w:color w:val="000000"/>
                <w:sz w:val="18"/>
                <w:szCs w:val="18"/>
                <w:lang w:val="es-ES"/>
              </w:rPr>
              <w:t>148.904</w:t>
            </w:r>
          </w:p>
        </w:tc>
        <w:tc>
          <w:tcPr>
            <w:tcW w:w="1806" w:type="dxa"/>
            <w:gridSpan w:val="2"/>
            <w:tcBorders>
              <w:top w:val="single" w:sz="4" w:space="0" w:color="auto"/>
              <w:left w:val="nil"/>
              <w:bottom w:val="single" w:sz="4" w:space="0" w:color="auto"/>
              <w:right w:val="nil"/>
            </w:tcBorders>
            <w:shd w:val="clear" w:color="auto" w:fill="auto"/>
            <w:vAlign w:val="center"/>
          </w:tcPr>
          <w:p w14:paraId="3E402695" w14:textId="77777777" w:rsidR="0040126B" w:rsidRPr="009C5CAF" w:rsidRDefault="0040126B" w:rsidP="000B3D5D">
            <w:pPr>
              <w:widowControl w:val="0"/>
              <w:autoSpaceDE w:val="0"/>
              <w:autoSpaceDN w:val="0"/>
              <w:spacing w:before="22"/>
              <w:ind w:right="91"/>
              <w:jc w:val="right"/>
              <w:rPr>
                <w:rFonts w:eastAsia="Arial"/>
                <w:b/>
                <w:sz w:val="20"/>
                <w:szCs w:val="20"/>
                <w:lang w:val="es-ES"/>
              </w:rPr>
            </w:pPr>
            <w:r w:rsidRPr="009C5CAF">
              <w:rPr>
                <w:rFonts w:eastAsia="Arial"/>
                <w:b/>
                <w:bCs/>
                <w:color w:val="000000"/>
                <w:sz w:val="18"/>
                <w:szCs w:val="18"/>
                <w:lang w:val="es-ES"/>
              </w:rPr>
              <w:t>639.458</w:t>
            </w:r>
          </w:p>
        </w:tc>
      </w:tr>
    </w:tbl>
    <w:p w14:paraId="44ABDAEE" w14:textId="77777777" w:rsidR="0040126B" w:rsidRPr="009C5CAF" w:rsidRDefault="0040126B" w:rsidP="0040126B">
      <w:pPr>
        <w:widowControl w:val="0"/>
        <w:jc w:val="both"/>
        <w:rPr>
          <w:sz w:val="20"/>
          <w:szCs w:val="20"/>
          <w:lang w:eastAsia="es-ES"/>
        </w:rPr>
      </w:pPr>
    </w:p>
    <w:p w14:paraId="3F4DA30B" w14:textId="77777777" w:rsidR="0040126B" w:rsidRPr="009C5CAF" w:rsidRDefault="0040126B" w:rsidP="0040126B">
      <w:pPr>
        <w:widowControl w:val="0"/>
        <w:jc w:val="both"/>
        <w:rPr>
          <w:sz w:val="20"/>
          <w:szCs w:val="20"/>
          <w:lang w:eastAsia="es-ES"/>
        </w:rPr>
      </w:pPr>
      <w:r w:rsidRPr="009C5CAF">
        <w:rPr>
          <w:sz w:val="20"/>
          <w:szCs w:val="20"/>
          <w:lang w:eastAsia="es-ES"/>
        </w:rPr>
        <w:t>Los “Otros gastos operativos” presentan una disminución de 24,48% con respecto al ejercicio anterior. La variación obedece en gran parte a otros gastos operativos, cargos por otras provisiones y a los intereses sobre el pasivo por arrendamiento.</w:t>
      </w:r>
    </w:p>
    <w:p w14:paraId="2074AE4C" w14:textId="77777777" w:rsidR="0040126B" w:rsidRPr="009C5CAF" w:rsidRDefault="0040126B" w:rsidP="0040126B">
      <w:pPr>
        <w:widowControl w:val="0"/>
        <w:jc w:val="both"/>
        <w:rPr>
          <w:sz w:val="20"/>
          <w:szCs w:val="20"/>
          <w:lang w:eastAsia="es-ES"/>
        </w:rPr>
      </w:pPr>
    </w:p>
    <w:p w14:paraId="78C2F15C" w14:textId="77777777" w:rsidR="0040126B" w:rsidRPr="009C5CAF" w:rsidRDefault="0040126B" w:rsidP="0040126B">
      <w:pPr>
        <w:widowControl w:val="0"/>
        <w:jc w:val="both"/>
        <w:rPr>
          <w:i/>
          <w:iCs/>
          <w:sz w:val="20"/>
          <w:szCs w:val="20"/>
          <w:lang w:eastAsia="es-ES"/>
        </w:rPr>
      </w:pPr>
      <w:r w:rsidRPr="009C5CAF">
        <w:rPr>
          <w:i/>
          <w:iCs/>
          <w:sz w:val="20"/>
          <w:szCs w:val="20"/>
          <w:lang w:eastAsia="es-ES"/>
        </w:rPr>
        <w:t>Beneficios al personal:</w:t>
      </w:r>
    </w:p>
    <w:p w14:paraId="69B246AA" w14:textId="77777777" w:rsidR="0040126B" w:rsidRPr="009C5CAF" w:rsidRDefault="0040126B" w:rsidP="0040126B">
      <w:pPr>
        <w:widowControl w:val="0"/>
        <w:jc w:val="both"/>
        <w:rPr>
          <w:sz w:val="20"/>
          <w:szCs w:val="20"/>
          <w:lang w:eastAsia="es-ES"/>
        </w:rPr>
      </w:pPr>
    </w:p>
    <w:p w14:paraId="774DC57D" w14:textId="77777777" w:rsidR="0040126B" w:rsidRPr="009C5CAF" w:rsidRDefault="0040126B" w:rsidP="0040126B">
      <w:pPr>
        <w:widowControl w:val="0"/>
        <w:jc w:val="both"/>
        <w:rPr>
          <w:sz w:val="20"/>
          <w:szCs w:val="20"/>
          <w:lang w:eastAsia="es-ES"/>
        </w:rPr>
      </w:pPr>
      <w:r w:rsidRPr="009C5CAF">
        <w:rPr>
          <w:sz w:val="20"/>
          <w:szCs w:val="20"/>
          <w:lang w:eastAsia="es-ES"/>
        </w:rPr>
        <w:t>El siguiente cuadro establece los principales componentes de los Beneficios al Personal del Emisor para los períodos económicos finalizados el 30 de septiembre de 2020 y 2019 (expresados en moneda homogénea a septiembre 2020):</w:t>
      </w:r>
    </w:p>
    <w:p w14:paraId="7D9E5587" w14:textId="77777777" w:rsidR="0040126B" w:rsidRPr="009C5CAF" w:rsidRDefault="0040126B" w:rsidP="0040126B">
      <w:pPr>
        <w:widowControl w:val="0"/>
        <w:jc w:val="both"/>
        <w:rPr>
          <w:sz w:val="20"/>
          <w:szCs w:val="20"/>
          <w:lang w:eastAsia="es-ES"/>
        </w:rPr>
      </w:pPr>
    </w:p>
    <w:p w14:paraId="3E440578" w14:textId="77777777" w:rsidR="0040126B" w:rsidRPr="009C5CAF" w:rsidRDefault="0040126B" w:rsidP="0040126B">
      <w:pPr>
        <w:widowControl w:val="0"/>
        <w:jc w:val="both"/>
        <w:rPr>
          <w:sz w:val="20"/>
          <w:szCs w:val="20"/>
          <w:lang w:eastAsia="es-ES"/>
        </w:rPr>
      </w:pPr>
    </w:p>
    <w:tbl>
      <w:tblPr>
        <w:tblW w:w="7938" w:type="dxa"/>
        <w:tblLayout w:type="fixed"/>
        <w:tblCellMar>
          <w:left w:w="0" w:type="dxa"/>
          <w:right w:w="0" w:type="dxa"/>
        </w:tblCellMar>
        <w:tblLook w:val="01E0" w:firstRow="1" w:lastRow="1" w:firstColumn="1" w:lastColumn="1" w:noHBand="0" w:noVBand="0"/>
      </w:tblPr>
      <w:tblGrid>
        <w:gridCol w:w="3580"/>
        <w:gridCol w:w="248"/>
        <w:gridCol w:w="917"/>
        <w:gridCol w:w="217"/>
        <w:gridCol w:w="948"/>
        <w:gridCol w:w="186"/>
        <w:gridCol w:w="850"/>
        <w:gridCol w:w="131"/>
        <w:gridCol w:w="861"/>
      </w:tblGrid>
      <w:tr w:rsidR="0040126B" w:rsidRPr="009C5CAF" w14:paraId="32B9FB23" w14:textId="77777777" w:rsidTr="000B3D5D">
        <w:trPr>
          <w:trHeight w:val="20"/>
        </w:trPr>
        <w:tc>
          <w:tcPr>
            <w:tcW w:w="3828" w:type="dxa"/>
            <w:gridSpan w:val="2"/>
            <w:tcBorders>
              <w:bottom w:val="single" w:sz="4" w:space="0" w:color="auto"/>
            </w:tcBorders>
            <w:shd w:val="clear" w:color="auto" w:fill="auto"/>
          </w:tcPr>
          <w:p w14:paraId="529295F3" w14:textId="77777777" w:rsidR="0040126B" w:rsidRPr="009C5CAF" w:rsidRDefault="0040126B" w:rsidP="005D7257">
            <w:pPr>
              <w:rPr>
                <w:b/>
                <w:bCs/>
                <w:sz w:val="18"/>
                <w:szCs w:val="20"/>
                <w:lang w:eastAsia="es-AR"/>
              </w:rPr>
            </w:pPr>
            <w:r w:rsidRPr="009C5CAF">
              <w:rPr>
                <w:rFonts w:eastAsia="Arial"/>
                <w:b/>
                <w:sz w:val="20"/>
                <w:lang w:val="es-ES"/>
              </w:rPr>
              <w:t>Beneficios al personal:</w:t>
            </w:r>
          </w:p>
        </w:tc>
        <w:tc>
          <w:tcPr>
            <w:tcW w:w="1134" w:type="dxa"/>
            <w:gridSpan w:val="2"/>
            <w:tcBorders>
              <w:bottom w:val="single" w:sz="4" w:space="0" w:color="auto"/>
            </w:tcBorders>
            <w:shd w:val="clear" w:color="auto" w:fill="auto"/>
          </w:tcPr>
          <w:p w14:paraId="5C8F5E72" w14:textId="77777777" w:rsidR="0040126B" w:rsidRPr="009C5CAF" w:rsidRDefault="0040126B" w:rsidP="005D7257">
            <w:pPr>
              <w:rPr>
                <w:b/>
                <w:bCs/>
                <w:sz w:val="18"/>
                <w:szCs w:val="20"/>
                <w:lang w:eastAsia="es-AR"/>
              </w:rPr>
            </w:pPr>
            <w:r w:rsidRPr="009C5CAF">
              <w:rPr>
                <w:b/>
                <w:bCs/>
                <w:sz w:val="18"/>
                <w:szCs w:val="20"/>
                <w:lang w:eastAsia="es-AR"/>
              </w:rPr>
              <w:t>Trimestre bajo</w:t>
            </w:r>
          </w:p>
          <w:p w14:paraId="03272D16" w14:textId="77777777" w:rsidR="0040126B" w:rsidRPr="009C5CAF" w:rsidRDefault="0040126B" w:rsidP="005D7257">
            <w:pPr>
              <w:rPr>
                <w:b/>
                <w:bCs/>
                <w:sz w:val="18"/>
                <w:szCs w:val="20"/>
                <w:lang w:eastAsia="es-AR"/>
              </w:rPr>
            </w:pPr>
            <w:r w:rsidRPr="009C5CAF">
              <w:rPr>
                <w:b/>
                <w:bCs/>
                <w:sz w:val="18"/>
                <w:szCs w:val="20"/>
                <w:lang w:eastAsia="es-AR"/>
              </w:rPr>
              <w:t>análisis</w:t>
            </w:r>
          </w:p>
          <w:p w14:paraId="10F9472A" w14:textId="77777777" w:rsidR="0040126B" w:rsidRPr="009C5CAF" w:rsidRDefault="0040126B" w:rsidP="005D7257">
            <w:pPr>
              <w:rPr>
                <w:b/>
                <w:bCs/>
                <w:sz w:val="18"/>
                <w:szCs w:val="20"/>
                <w:lang w:eastAsia="es-AR"/>
              </w:rPr>
            </w:pPr>
            <w:r w:rsidRPr="009C5CAF">
              <w:rPr>
                <w:b/>
                <w:bCs/>
                <w:sz w:val="18"/>
                <w:szCs w:val="20"/>
                <w:lang w:eastAsia="es-AR"/>
              </w:rPr>
              <w:t>finalizado el</w:t>
            </w:r>
          </w:p>
          <w:p w14:paraId="462BC324" w14:textId="77777777" w:rsidR="0040126B" w:rsidRPr="009C5CAF" w:rsidRDefault="0040126B" w:rsidP="005D7257">
            <w:pPr>
              <w:rPr>
                <w:b/>
                <w:bCs/>
                <w:sz w:val="18"/>
                <w:szCs w:val="20"/>
                <w:lang w:eastAsia="es-AR"/>
              </w:rPr>
            </w:pPr>
            <w:r w:rsidRPr="009C5CAF">
              <w:rPr>
                <w:b/>
                <w:bCs/>
                <w:sz w:val="18"/>
                <w:szCs w:val="20"/>
                <w:lang w:eastAsia="es-AR"/>
              </w:rPr>
              <w:t>30/09/2020</w:t>
            </w:r>
          </w:p>
        </w:tc>
        <w:tc>
          <w:tcPr>
            <w:tcW w:w="1134" w:type="dxa"/>
            <w:gridSpan w:val="2"/>
            <w:tcBorders>
              <w:bottom w:val="single" w:sz="4" w:space="0" w:color="auto"/>
            </w:tcBorders>
            <w:shd w:val="clear" w:color="auto" w:fill="auto"/>
          </w:tcPr>
          <w:p w14:paraId="17EA255B" w14:textId="77777777" w:rsidR="0040126B" w:rsidRPr="009C5CAF" w:rsidRDefault="0040126B" w:rsidP="005D7257">
            <w:pPr>
              <w:rPr>
                <w:b/>
                <w:bCs/>
                <w:sz w:val="18"/>
                <w:szCs w:val="20"/>
                <w:lang w:eastAsia="es-AR"/>
              </w:rPr>
            </w:pPr>
            <w:r w:rsidRPr="009C5CAF">
              <w:rPr>
                <w:b/>
                <w:bCs/>
                <w:sz w:val="18"/>
                <w:szCs w:val="20"/>
                <w:lang w:eastAsia="es-AR"/>
              </w:rPr>
              <w:t>Acumulado</w:t>
            </w:r>
          </w:p>
          <w:p w14:paraId="0CA7CF68" w14:textId="77777777" w:rsidR="0040126B" w:rsidRPr="009C5CAF" w:rsidRDefault="0040126B" w:rsidP="005D7257">
            <w:pPr>
              <w:rPr>
                <w:b/>
                <w:bCs/>
                <w:sz w:val="18"/>
                <w:szCs w:val="20"/>
                <w:lang w:eastAsia="es-AR"/>
              </w:rPr>
            </w:pPr>
            <w:r w:rsidRPr="009C5CAF">
              <w:rPr>
                <w:b/>
                <w:bCs/>
                <w:sz w:val="18"/>
                <w:szCs w:val="20"/>
                <w:lang w:eastAsia="es-AR"/>
              </w:rPr>
              <w:t>desde el inicio al</w:t>
            </w:r>
          </w:p>
          <w:p w14:paraId="1CCC76DD" w14:textId="77777777" w:rsidR="0040126B" w:rsidRPr="009C5CAF" w:rsidRDefault="0040126B" w:rsidP="005D7257">
            <w:pPr>
              <w:rPr>
                <w:b/>
                <w:bCs/>
                <w:sz w:val="18"/>
                <w:szCs w:val="20"/>
                <w:lang w:eastAsia="es-AR"/>
              </w:rPr>
            </w:pPr>
            <w:r w:rsidRPr="009C5CAF">
              <w:rPr>
                <w:b/>
                <w:bCs/>
                <w:sz w:val="18"/>
                <w:szCs w:val="20"/>
                <w:lang w:eastAsia="es-AR"/>
              </w:rPr>
              <w:t>30/09/2020</w:t>
            </w:r>
          </w:p>
        </w:tc>
        <w:tc>
          <w:tcPr>
            <w:tcW w:w="850" w:type="dxa"/>
            <w:tcBorders>
              <w:bottom w:val="single" w:sz="4" w:space="0" w:color="auto"/>
            </w:tcBorders>
            <w:shd w:val="clear" w:color="auto" w:fill="auto"/>
          </w:tcPr>
          <w:p w14:paraId="6AF8CAF5" w14:textId="77777777" w:rsidR="0040126B" w:rsidRPr="009C5CAF" w:rsidRDefault="0040126B" w:rsidP="005D7257">
            <w:pPr>
              <w:rPr>
                <w:b/>
                <w:bCs/>
                <w:sz w:val="18"/>
                <w:szCs w:val="20"/>
                <w:lang w:eastAsia="es-AR"/>
              </w:rPr>
            </w:pPr>
            <w:r w:rsidRPr="009C5CAF">
              <w:rPr>
                <w:b/>
                <w:bCs/>
                <w:sz w:val="18"/>
                <w:szCs w:val="20"/>
                <w:lang w:eastAsia="es-AR"/>
              </w:rPr>
              <w:t>Trimestre bajo</w:t>
            </w:r>
          </w:p>
          <w:p w14:paraId="658F0E90" w14:textId="77777777" w:rsidR="0040126B" w:rsidRPr="009C5CAF" w:rsidRDefault="0040126B" w:rsidP="005D7257">
            <w:pPr>
              <w:rPr>
                <w:b/>
                <w:bCs/>
                <w:sz w:val="18"/>
                <w:szCs w:val="20"/>
                <w:lang w:eastAsia="es-AR"/>
              </w:rPr>
            </w:pPr>
            <w:r w:rsidRPr="009C5CAF">
              <w:rPr>
                <w:b/>
                <w:bCs/>
                <w:sz w:val="18"/>
                <w:szCs w:val="20"/>
                <w:lang w:eastAsia="es-AR"/>
              </w:rPr>
              <w:t>análisis</w:t>
            </w:r>
          </w:p>
          <w:p w14:paraId="3C2EAA5E" w14:textId="77777777" w:rsidR="0040126B" w:rsidRPr="009C5CAF" w:rsidRDefault="0040126B" w:rsidP="005D7257">
            <w:pPr>
              <w:rPr>
                <w:b/>
                <w:bCs/>
                <w:sz w:val="18"/>
                <w:szCs w:val="20"/>
                <w:lang w:eastAsia="es-AR"/>
              </w:rPr>
            </w:pPr>
            <w:r w:rsidRPr="009C5CAF">
              <w:rPr>
                <w:b/>
                <w:bCs/>
                <w:sz w:val="18"/>
                <w:szCs w:val="20"/>
                <w:lang w:eastAsia="es-AR"/>
              </w:rPr>
              <w:t>finalizado el</w:t>
            </w:r>
          </w:p>
          <w:p w14:paraId="654A9BE2" w14:textId="77777777" w:rsidR="0040126B" w:rsidRPr="009C5CAF" w:rsidRDefault="0040126B" w:rsidP="005D7257">
            <w:pPr>
              <w:rPr>
                <w:b/>
                <w:bCs/>
                <w:sz w:val="18"/>
                <w:szCs w:val="20"/>
                <w:lang w:eastAsia="es-AR"/>
              </w:rPr>
            </w:pPr>
            <w:r w:rsidRPr="009C5CAF">
              <w:rPr>
                <w:b/>
                <w:bCs/>
                <w:sz w:val="18"/>
                <w:szCs w:val="20"/>
                <w:lang w:eastAsia="es-AR"/>
              </w:rPr>
              <w:t>30/09/2019</w:t>
            </w:r>
          </w:p>
        </w:tc>
        <w:tc>
          <w:tcPr>
            <w:tcW w:w="992" w:type="dxa"/>
            <w:gridSpan w:val="2"/>
            <w:tcBorders>
              <w:bottom w:val="single" w:sz="4" w:space="0" w:color="auto"/>
            </w:tcBorders>
            <w:shd w:val="clear" w:color="auto" w:fill="auto"/>
          </w:tcPr>
          <w:p w14:paraId="7A4B0EBB" w14:textId="77777777" w:rsidR="0040126B" w:rsidRPr="009C5CAF" w:rsidRDefault="0040126B" w:rsidP="005D7257">
            <w:pPr>
              <w:rPr>
                <w:b/>
                <w:bCs/>
                <w:sz w:val="18"/>
                <w:szCs w:val="20"/>
                <w:lang w:eastAsia="es-AR"/>
              </w:rPr>
            </w:pPr>
            <w:r w:rsidRPr="009C5CAF">
              <w:rPr>
                <w:b/>
                <w:bCs/>
                <w:sz w:val="18"/>
                <w:szCs w:val="20"/>
                <w:lang w:eastAsia="es-AR"/>
              </w:rPr>
              <w:t>Acumulado</w:t>
            </w:r>
          </w:p>
          <w:p w14:paraId="2C810FC6" w14:textId="77777777" w:rsidR="0040126B" w:rsidRPr="009C5CAF" w:rsidRDefault="0040126B" w:rsidP="005D7257">
            <w:pPr>
              <w:rPr>
                <w:b/>
                <w:bCs/>
                <w:sz w:val="18"/>
                <w:szCs w:val="20"/>
                <w:lang w:eastAsia="es-AR"/>
              </w:rPr>
            </w:pPr>
            <w:r w:rsidRPr="009C5CAF">
              <w:rPr>
                <w:b/>
                <w:bCs/>
                <w:sz w:val="18"/>
                <w:szCs w:val="20"/>
                <w:lang w:eastAsia="es-AR"/>
              </w:rPr>
              <w:t>desde el inicio al</w:t>
            </w:r>
          </w:p>
          <w:p w14:paraId="6E46F1DF" w14:textId="77777777" w:rsidR="0040126B" w:rsidRPr="009C5CAF" w:rsidRDefault="0040126B" w:rsidP="005D7257">
            <w:pPr>
              <w:rPr>
                <w:b/>
                <w:bCs/>
                <w:sz w:val="18"/>
                <w:szCs w:val="20"/>
                <w:lang w:eastAsia="es-AR"/>
              </w:rPr>
            </w:pPr>
            <w:r w:rsidRPr="009C5CAF">
              <w:rPr>
                <w:b/>
                <w:bCs/>
                <w:sz w:val="18"/>
                <w:szCs w:val="20"/>
                <w:lang w:eastAsia="es-AR"/>
              </w:rPr>
              <w:t>30/09/2019</w:t>
            </w:r>
          </w:p>
        </w:tc>
      </w:tr>
      <w:tr w:rsidR="0040126B" w:rsidRPr="009C5CAF" w14:paraId="5331C174" w14:textId="77777777" w:rsidTr="000B3D5D">
        <w:trPr>
          <w:trHeight w:val="211"/>
        </w:trPr>
        <w:tc>
          <w:tcPr>
            <w:tcW w:w="3580" w:type="dxa"/>
            <w:tcBorders>
              <w:top w:val="single" w:sz="4" w:space="0" w:color="auto"/>
            </w:tcBorders>
            <w:shd w:val="clear" w:color="auto" w:fill="auto"/>
          </w:tcPr>
          <w:p w14:paraId="23E442C3" w14:textId="77777777" w:rsidR="0040126B" w:rsidRPr="009C5CAF" w:rsidRDefault="0040126B" w:rsidP="005D7257">
            <w:pPr>
              <w:widowControl w:val="0"/>
              <w:autoSpaceDE w:val="0"/>
              <w:autoSpaceDN w:val="0"/>
              <w:spacing w:before="1" w:line="200" w:lineRule="exact"/>
              <w:ind w:left="200"/>
              <w:rPr>
                <w:rFonts w:eastAsia="Arial"/>
                <w:sz w:val="20"/>
                <w:lang w:val="es-ES"/>
              </w:rPr>
            </w:pPr>
            <w:r w:rsidRPr="009C5CAF">
              <w:rPr>
                <w:rFonts w:eastAsia="Arial"/>
                <w:sz w:val="20"/>
                <w:lang w:val="es-ES"/>
              </w:rPr>
              <w:t>Remuneraciones</w:t>
            </w:r>
          </w:p>
        </w:tc>
        <w:tc>
          <w:tcPr>
            <w:tcW w:w="1165" w:type="dxa"/>
            <w:gridSpan w:val="2"/>
            <w:tcBorders>
              <w:top w:val="single" w:sz="4" w:space="0" w:color="auto"/>
            </w:tcBorders>
            <w:shd w:val="clear" w:color="auto" w:fill="auto"/>
            <w:vAlign w:val="center"/>
          </w:tcPr>
          <w:p w14:paraId="06E1EC8A" w14:textId="77777777" w:rsidR="0040126B" w:rsidRPr="009C5CAF" w:rsidRDefault="0040126B" w:rsidP="000B3D5D">
            <w:pPr>
              <w:widowControl w:val="0"/>
              <w:autoSpaceDE w:val="0"/>
              <w:autoSpaceDN w:val="0"/>
              <w:spacing w:before="14"/>
              <w:ind w:right="78"/>
              <w:jc w:val="right"/>
              <w:rPr>
                <w:rFonts w:eastAsia="Arial"/>
                <w:sz w:val="20"/>
                <w:szCs w:val="20"/>
                <w:lang w:val="es-ES"/>
              </w:rPr>
            </w:pPr>
            <w:r w:rsidRPr="009C5CAF">
              <w:rPr>
                <w:rFonts w:eastAsia="Arial"/>
                <w:color w:val="000000"/>
                <w:sz w:val="18"/>
                <w:szCs w:val="18"/>
                <w:lang w:val="es-ES"/>
              </w:rPr>
              <w:t>209.988</w:t>
            </w:r>
          </w:p>
        </w:tc>
        <w:tc>
          <w:tcPr>
            <w:tcW w:w="1165" w:type="dxa"/>
            <w:gridSpan w:val="2"/>
            <w:tcBorders>
              <w:top w:val="single" w:sz="4" w:space="0" w:color="auto"/>
              <w:left w:val="nil"/>
              <w:bottom w:val="nil"/>
              <w:right w:val="nil"/>
            </w:tcBorders>
            <w:shd w:val="clear" w:color="auto" w:fill="auto"/>
            <w:vAlign w:val="center"/>
          </w:tcPr>
          <w:p w14:paraId="243C185E" w14:textId="77777777" w:rsidR="0040126B" w:rsidRPr="009C5CAF" w:rsidRDefault="0040126B" w:rsidP="000B3D5D">
            <w:pPr>
              <w:widowControl w:val="0"/>
              <w:autoSpaceDE w:val="0"/>
              <w:autoSpaceDN w:val="0"/>
              <w:spacing w:before="14"/>
              <w:ind w:right="108"/>
              <w:jc w:val="right"/>
              <w:rPr>
                <w:rFonts w:eastAsia="Arial"/>
                <w:w w:val="95"/>
                <w:sz w:val="20"/>
                <w:szCs w:val="20"/>
                <w:lang w:val="es-ES"/>
              </w:rPr>
            </w:pPr>
            <w:r w:rsidRPr="009C5CAF">
              <w:rPr>
                <w:rFonts w:eastAsia="Arial"/>
                <w:color w:val="000000"/>
                <w:sz w:val="18"/>
                <w:szCs w:val="18"/>
                <w:lang w:val="es-ES"/>
              </w:rPr>
              <w:t>651.683</w:t>
            </w:r>
          </w:p>
        </w:tc>
        <w:tc>
          <w:tcPr>
            <w:tcW w:w="1167" w:type="dxa"/>
            <w:gridSpan w:val="3"/>
            <w:tcBorders>
              <w:top w:val="single" w:sz="4" w:space="0" w:color="auto"/>
              <w:left w:val="nil"/>
              <w:bottom w:val="nil"/>
              <w:right w:val="nil"/>
            </w:tcBorders>
            <w:shd w:val="clear" w:color="auto" w:fill="auto"/>
            <w:vAlign w:val="center"/>
          </w:tcPr>
          <w:p w14:paraId="307F8466" w14:textId="77777777" w:rsidR="0040126B" w:rsidRPr="009C5CAF" w:rsidRDefault="0040126B" w:rsidP="000B3D5D">
            <w:pPr>
              <w:widowControl w:val="0"/>
              <w:autoSpaceDE w:val="0"/>
              <w:autoSpaceDN w:val="0"/>
              <w:spacing w:before="14"/>
              <w:ind w:right="84"/>
              <w:rPr>
                <w:rFonts w:eastAsia="Arial"/>
                <w:sz w:val="20"/>
                <w:szCs w:val="20"/>
                <w:lang w:val="es-ES"/>
              </w:rPr>
            </w:pPr>
            <w:r w:rsidRPr="009C5CAF">
              <w:rPr>
                <w:rFonts w:eastAsia="Arial"/>
                <w:color w:val="000000"/>
                <w:sz w:val="18"/>
                <w:szCs w:val="18"/>
                <w:lang w:val="es-ES"/>
              </w:rPr>
              <w:t>136.524</w:t>
            </w:r>
          </w:p>
        </w:tc>
        <w:tc>
          <w:tcPr>
            <w:tcW w:w="861" w:type="dxa"/>
            <w:tcBorders>
              <w:top w:val="single" w:sz="4" w:space="0" w:color="auto"/>
              <w:left w:val="nil"/>
              <w:bottom w:val="nil"/>
              <w:right w:val="nil"/>
            </w:tcBorders>
            <w:shd w:val="clear" w:color="auto" w:fill="auto"/>
            <w:vAlign w:val="center"/>
          </w:tcPr>
          <w:p w14:paraId="27070403" w14:textId="77777777" w:rsidR="0040126B" w:rsidRPr="009C5CAF" w:rsidRDefault="0040126B" w:rsidP="005D7257">
            <w:pPr>
              <w:rPr>
                <w:sz w:val="20"/>
                <w:szCs w:val="20"/>
                <w:lang w:eastAsia="es-ES"/>
              </w:rPr>
            </w:pPr>
            <w:r w:rsidRPr="009C5CAF">
              <w:rPr>
                <w:color w:val="000000"/>
                <w:sz w:val="18"/>
                <w:szCs w:val="18"/>
                <w:lang w:val="es-ES" w:eastAsia="es-ES"/>
              </w:rPr>
              <w:t>612.625</w:t>
            </w:r>
          </w:p>
        </w:tc>
      </w:tr>
      <w:tr w:rsidR="0040126B" w:rsidRPr="009C5CAF" w14:paraId="67EDEA75" w14:textId="77777777" w:rsidTr="000B3D5D">
        <w:trPr>
          <w:trHeight w:val="217"/>
        </w:trPr>
        <w:tc>
          <w:tcPr>
            <w:tcW w:w="3580" w:type="dxa"/>
            <w:shd w:val="clear" w:color="auto" w:fill="auto"/>
          </w:tcPr>
          <w:p w14:paraId="36D75B3A" w14:textId="77777777" w:rsidR="0040126B" w:rsidRPr="009C5CAF" w:rsidRDefault="0040126B" w:rsidP="005D7257">
            <w:pPr>
              <w:widowControl w:val="0"/>
              <w:autoSpaceDE w:val="0"/>
              <w:autoSpaceDN w:val="0"/>
              <w:spacing w:before="7" w:line="200" w:lineRule="exact"/>
              <w:ind w:left="200"/>
              <w:rPr>
                <w:rFonts w:eastAsia="Arial"/>
                <w:sz w:val="20"/>
                <w:lang w:val="es-ES"/>
              </w:rPr>
            </w:pPr>
            <w:r w:rsidRPr="009C5CAF">
              <w:rPr>
                <w:rFonts w:eastAsia="Arial"/>
                <w:sz w:val="20"/>
                <w:lang w:val="es-ES"/>
              </w:rPr>
              <w:t>Cargas sociales sobre remuneraciones</w:t>
            </w:r>
          </w:p>
        </w:tc>
        <w:tc>
          <w:tcPr>
            <w:tcW w:w="1165" w:type="dxa"/>
            <w:gridSpan w:val="2"/>
            <w:shd w:val="clear" w:color="auto" w:fill="auto"/>
            <w:vAlign w:val="center"/>
          </w:tcPr>
          <w:p w14:paraId="7ED3A2F9" w14:textId="77777777" w:rsidR="0040126B" w:rsidRPr="009C5CAF" w:rsidRDefault="0040126B" w:rsidP="000B3D5D">
            <w:pPr>
              <w:widowControl w:val="0"/>
              <w:autoSpaceDE w:val="0"/>
              <w:autoSpaceDN w:val="0"/>
              <w:spacing w:before="19"/>
              <w:ind w:right="78"/>
              <w:jc w:val="right"/>
              <w:rPr>
                <w:rFonts w:eastAsia="Arial"/>
                <w:sz w:val="20"/>
                <w:szCs w:val="20"/>
                <w:lang w:val="es-ES"/>
              </w:rPr>
            </w:pPr>
            <w:r w:rsidRPr="009C5CAF">
              <w:rPr>
                <w:rFonts w:eastAsia="Arial"/>
                <w:color w:val="000000"/>
                <w:sz w:val="18"/>
                <w:szCs w:val="18"/>
                <w:lang w:val="es-ES"/>
              </w:rPr>
              <w:t>49.349</w:t>
            </w:r>
          </w:p>
        </w:tc>
        <w:tc>
          <w:tcPr>
            <w:tcW w:w="1165" w:type="dxa"/>
            <w:gridSpan w:val="2"/>
            <w:tcBorders>
              <w:top w:val="nil"/>
              <w:left w:val="nil"/>
              <w:bottom w:val="nil"/>
              <w:right w:val="nil"/>
            </w:tcBorders>
            <w:shd w:val="clear" w:color="auto" w:fill="auto"/>
            <w:vAlign w:val="center"/>
          </w:tcPr>
          <w:p w14:paraId="182021AC" w14:textId="77777777" w:rsidR="0040126B" w:rsidRPr="009C5CAF" w:rsidRDefault="0040126B" w:rsidP="000B3D5D">
            <w:pPr>
              <w:widowControl w:val="0"/>
              <w:autoSpaceDE w:val="0"/>
              <w:autoSpaceDN w:val="0"/>
              <w:spacing w:before="19"/>
              <w:ind w:right="108"/>
              <w:jc w:val="right"/>
              <w:rPr>
                <w:rFonts w:eastAsia="Arial"/>
                <w:w w:val="95"/>
                <w:sz w:val="20"/>
                <w:szCs w:val="20"/>
                <w:lang w:val="es-ES"/>
              </w:rPr>
            </w:pPr>
            <w:r w:rsidRPr="009C5CAF">
              <w:rPr>
                <w:rFonts w:eastAsia="Arial"/>
                <w:color w:val="000000"/>
                <w:sz w:val="18"/>
                <w:szCs w:val="18"/>
                <w:lang w:val="es-ES"/>
              </w:rPr>
              <w:t>157.003</w:t>
            </w:r>
          </w:p>
        </w:tc>
        <w:tc>
          <w:tcPr>
            <w:tcW w:w="1167" w:type="dxa"/>
            <w:gridSpan w:val="3"/>
            <w:tcBorders>
              <w:top w:val="nil"/>
              <w:left w:val="nil"/>
              <w:bottom w:val="nil"/>
              <w:right w:val="nil"/>
            </w:tcBorders>
            <w:shd w:val="clear" w:color="auto" w:fill="auto"/>
            <w:vAlign w:val="center"/>
          </w:tcPr>
          <w:p w14:paraId="23B876AA" w14:textId="77777777" w:rsidR="0040126B" w:rsidRPr="009C5CAF" w:rsidRDefault="0040126B" w:rsidP="000B3D5D">
            <w:pPr>
              <w:widowControl w:val="0"/>
              <w:autoSpaceDE w:val="0"/>
              <w:autoSpaceDN w:val="0"/>
              <w:spacing w:before="19"/>
              <w:ind w:right="84"/>
              <w:rPr>
                <w:rFonts w:eastAsia="Arial"/>
                <w:sz w:val="20"/>
                <w:szCs w:val="20"/>
                <w:lang w:val="es-ES"/>
              </w:rPr>
            </w:pPr>
            <w:r w:rsidRPr="009C5CAF">
              <w:rPr>
                <w:rFonts w:eastAsia="Arial"/>
                <w:color w:val="000000"/>
                <w:sz w:val="18"/>
                <w:szCs w:val="18"/>
                <w:lang w:val="es-ES"/>
              </w:rPr>
              <w:t>33.221</w:t>
            </w:r>
          </w:p>
        </w:tc>
        <w:tc>
          <w:tcPr>
            <w:tcW w:w="861" w:type="dxa"/>
            <w:tcBorders>
              <w:top w:val="nil"/>
              <w:left w:val="nil"/>
              <w:bottom w:val="nil"/>
              <w:right w:val="nil"/>
            </w:tcBorders>
            <w:shd w:val="clear" w:color="auto" w:fill="auto"/>
            <w:vAlign w:val="center"/>
          </w:tcPr>
          <w:p w14:paraId="76AD0D8E" w14:textId="77777777" w:rsidR="0040126B" w:rsidRPr="009C5CAF" w:rsidRDefault="0040126B" w:rsidP="005D7257">
            <w:pPr>
              <w:rPr>
                <w:sz w:val="20"/>
                <w:szCs w:val="20"/>
                <w:lang w:eastAsia="es-ES"/>
              </w:rPr>
            </w:pPr>
            <w:r w:rsidRPr="009C5CAF">
              <w:rPr>
                <w:color w:val="000000"/>
                <w:sz w:val="18"/>
                <w:szCs w:val="18"/>
                <w:lang w:val="es-ES" w:eastAsia="es-ES"/>
              </w:rPr>
              <w:t>157.502</w:t>
            </w:r>
          </w:p>
        </w:tc>
      </w:tr>
      <w:tr w:rsidR="0040126B" w:rsidRPr="009C5CAF" w14:paraId="15E5D0EE" w14:textId="77777777" w:rsidTr="000B3D5D">
        <w:trPr>
          <w:trHeight w:val="217"/>
        </w:trPr>
        <w:tc>
          <w:tcPr>
            <w:tcW w:w="3580" w:type="dxa"/>
            <w:shd w:val="clear" w:color="auto" w:fill="auto"/>
          </w:tcPr>
          <w:p w14:paraId="2D487DAC" w14:textId="77777777" w:rsidR="0040126B" w:rsidRPr="009C5CAF" w:rsidRDefault="0040126B" w:rsidP="005D7257">
            <w:pPr>
              <w:widowControl w:val="0"/>
              <w:autoSpaceDE w:val="0"/>
              <w:autoSpaceDN w:val="0"/>
              <w:spacing w:before="7" w:line="200" w:lineRule="exact"/>
              <w:ind w:left="200"/>
              <w:rPr>
                <w:rFonts w:eastAsia="Arial"/>
                <w:sz w:val="20"/>
                <w:lang w:val="es-ES"/>
              </w:rPr>
            </w:pPr>
            <w:r w:rsidRPr="009C5CAF">
              <w:rPr>
                <w:rFonts w:eastAsia="Arial"/>
                <w:sz w:val="20"/>
                <w:lang w:val="es-ES"/>
              </w:rPr>
              <w:t>Indemnizaciones y gratificaciones al personal</w:t>
            </w:r>
          </w:p>
        </w:tc>
        <w:tc>
          <w:tcPr>
            <w:tcW w:w="1165" w:type="dxa"/>
            <w:gridSpan w:val="2"/>
            <w:shd w:val="clear" w:color="auto" w:fill="auto"/>
            <w:vAlign w:val="center"/>
          </w:tcPr>
          <w:p w14:paraId="5109E9ED" w14:textId="77777777" w:rsidR="0040126B" w:rsidRPr="009C5CAF" w:rsidRDefault="0040126B" w:rsidP="000B3D5D">
            <w:pPr>
              <w:widowControl w:val="0"/>
              <w:autoSpaceDE w:val="0"/>
              <w:autoSpaceDN w:val="0"/>
              <w:spacing w:before="20"/>
              <w:ind w:right="78"/>
              <w:jc w:val="right"/>
              <w:rPr>
                <w:rFonts w:eastAsia="Arial"/>
                <w:sz w:val="20"/>
                <w:szCs w:val="20"/>
                <w:lang w:val="es-ES"/>
              </w:rPr>
            </w:pPr>
            <w:r w:rsidRPr="009C5CAF">
              <w:rPr>
                <w:rFonts w:eastAsia="Arial"/>
                <w:color w:val="000000"/>
                <w:sz w:val="18"/>
                <w:szCs w:val="18"/>
                <w:lang w:val="es-ES"/>
              </w:rPr>
              <w:t>2.302</w:t>
            </w:r>
          </w:p>
        </w:tc>
        <w:tc>
          <w:tcPr>
            <w:tcW w:w="1165" w:type="dxa"/>
            <w:gridSpan w:val="2"/>
            <w:tcBorders>
              <w:top w:val="nil"/>
              <w:left w:val="nil"/>
              <w:bottom w:val="nil"/>
              <w:right w:val="nil"/>
            </w:tcBorders>
            <w:shd w:val="clear" w:color="auto" w:fill="auto"/>
            <w:vAlign w:val="center"/>
          </w:tcPr>
          <w:p w14:paraId="04601D04" w14:textId="77777777" w:rsidR="0040126B" w:rsidRPr="009C5CAF" w:rsidRDefault="0040126B" w:rsidP="000B3D5D">
            <w:pPr>
              <w:widowControl w:val="0"/>
              <w:autoSpaceDE w:val="0"/>
              <w:autoSpaceDN w:val="0"/>
              <w:spacing w:before="20"/>
              <w:ind w:right="108"/>
              <w:jc w:val="right"/>
              <w:rPr>
                <w:rFonts w:eastAsia="Arial"/>
                <w:w w:val="95"/>
                <w:sz w:val="20"/>
                <w:szCs w:val="20"/>
                <w:lang w:val="es-ES"/>
              </w:rPr>
            </w:pPr>
            <w:r w:rsidRPr="009C5CAF">
              <w:rPr>
                <w:rFonts w:eastAsia="Arial"/>
                <w:color w:val="000000"/>
                <w:sz w:val="18"/>
                <w:szCs w:val="18"/>
                <w:lang w:val="es-ES"/>
              </w:rPr>
              <w:t>6.637</w:t>
            </w:r>
          </w:p>
        </w:tc>
        <w:tc>
          <w:tcPr>
            <w:tcW w:w="1167" w:type="dxa"/>
            <w:gridSpan w:val="3"/>
            <w:tcBorders>
              <w:top w:val="nil"/>
              <w:left w:val="nil"/>
              <w:bottom w:val="nil"/>
              <w:right w:val="nil"/>
            </w:tcBorders>
            <w:shd w:val="clear" w:color="auto" w:fill="auto"/>
            <w:vAlign w:val="center"/>
          </w:tcPr>
          <w:p w14:paraId="7645D5DA" w14:textId="77777777" w:rsidR="0040126B" w:rsidRPr="009C5CAF" w:rsidRDefault="0040126B" w:rsidP="000B3D5D">
            <w:pPr>
              <w:widowControl w:val="0"/>
              <w:autoSpaceDE w:val="0"/>
              <w:autoSpaceDN w:val="0"/>
              <w:spacing w:before="20"/>
              <w:ind w:right="84"/>
              <w:rPr>
                <w:rFonts w:eastAsia="Arial"/>
                <w:sz w:val="20"/>
                <w:szCs w:val="20"/>
                <w:lang w:val="es-ES"/>
              </w:rPr>
            </w:pPr>
            <w:r w:rsidRPr="009C5CAF">
              <w:rPr>
                <w:rFonts w:eastAsia="Arial"/>
                <w:color w:val="000000"/>
                <w:sz w:val="18"/>
                <w:szCs w:val="18"/>
                <w:lang w:val="es-ES"/>
              </w:rPr>
              <w:t>10.185</w:t>
            </w:r>
          </w:p>
        </w:tc>
        <w:tc>
          <w:tcPr>
            <w:tcW w:w="861" w:type="dxa"/>
            <w:tcBorders>
              <w:top w:val="nil"/>
              <w:left w:val="nil"/>
              <w:bottom w:val="nil"/>
              <w:right w:val="nil"/>
            </w:tcBorders>
            <w:shd w:val="clear" w:color="auto" w:fill="auto"/>
            <w:vAlign w:val="center"/>
          </w:tcPr>
          <w:p w14:paraId="7029FD42" w14:textId="77777777" w:rsidR="0040126B" w:rsidRPr="009C5CAF" w:rsidRDefault="0040126B" w:rsidP="005D7257">
            <w:pPr>
              <w:rPr>
                <w:sz w:val="20"/>
                <w:szCs w:val="20"/>
                <w:lang w:eastAsia="es-ES"/>
              </w:rPr>
            </w:pPr>
            <w:r w:rsidRPr="009C5CAF">
              <w:rPr>
                <w:color w:val="000000"/>
                <w:sz w:val="18"/>
                <w:szCs w:val="18"/>
                <w:lang w:val="es-ES" w:eastAsia="es-ES"/>
              </w:rPr>
              <w:t>75.689</w:t>
            </w:r>
          </w:p>
        </w:tc>
      </w:tr>
      <w:tr w:rsidR="0040126B" w:rsidRPr="009C5CAF" w14:paraId="19533C5F" w14:textId="77777777" w:rsidTr="000B3D5D">
        <w:trPr>
          <w:trHeight w:val="222"/>
        </w:trPr>
        <w:tc>
          <w:tcPr>
            <w:tcW w:w="3580" w:type="dxa"/>
            <w:shd w:val="clear" w:color="auto" w:fill="auto"/>
          </w:tcPr>
          <w:p w14:paraId="2C8CE8FE" w14:textId="77777777" w:rsidR="0040126B" w:rsidRPr="009C5CAF" w:rsidRDefault="0040126B" w:rsidP="005D7257">
            <w:pPr>
              <w:widowControl w:val="0"/>
              <w:autoSpaceDE w:val="0"/>
              <w:autoSpaceDN w:val="0"/>
              <w:spacing w:before="7" w:line="205" w:lineRule="exact"/>
              <w:ind w:left="200"/>
              <w:rPr>
                <w:rFonts w:eastAsia="Arial"/>
                <w:sz w:val="20"/>
                <w:lang w:val="es-ES"/>
              </w:rPr>
            </w:pPr>
            <w:r w:rsidRPr="009C5CAF">
              <w:rPr>
                <w:rFonts w:eastAsia="Arial"/>
                <w:sz w:val="20"/>
                <w:lang w:val="es-ES"/>
              </w:rPr>
              <w:t>Servicios al personal</w:t>
            </w:r>
          </w:p>
        </w:tc>
        <w:tc>
          <w:tcPr>
            <w:tcW w:w="1165" w:type="dxa"/>
            <w:gridSpan w:val="2"/>
            <w:tcBorders>
              <w:bottom w:val="single" w:sz="4" w:space="0" w:color="000000"/>
            </w:tcBorders>
            <w:shd w:val="clear" w:color="auto" w:fill="auto"/>
            <w:vAlign w:val="center"/>
          </w:tcPr>
          <w:p w14:paraId="34D32A65" w14:textId="77777777" w:rsidR="0040126B" w:rsidRPr="009C5CAF" w:rsidRDefault="0040126B" w:rsidP="000B3D5D">
            <w:pPr>
              <w:widowControl w:val="0"/>
              <w:autoSpaceDE w:val="0"/>
              <w:autoSpaceDN w:val="0"/>
              <w:spacing w:before="19"/>
              <w:ind w:right="78"/>
              <w:jc w:val="right"/>
              <w:rPr>
                <w:rFonts w:eastAsia="Arial"/>
                <w:sz w:val="20"/>
                <w:szCs w:val="20"/>
                <w:lang w:val="es-ES"/>
              </w:rPr>
            </w:pPr>
            <w:r w:rsidRPr="009C5CAF">
              <w:rPr>
                <w:rFonts w:eastAsia="Arial"/>
                <w:color w:val="000000"/>
                <w:sz w:val="18"/>
                <w:szCs w:val="18"/>
                <w:lang w:val="es-ES"/>
              </w:rPr>
              <w:t>2.380</w:t>
            </w:r>
          </w:p>
        </w:tc>
        <w:tc>
          <w:tcPr>
            <w:tcW w:w="1165" w:type="dxa"/>
            <w:gridSpan w:val="2"/>
            <w:tcBorders>
              <w:top w:val="nil"/>
              <w:left w:val="nil"/>
              <w:bottom w:val="nil"/>
              <w:right w:val="nil"/>
            </w:tcBorders>
            <w:shd w:val="clear" w:color="auto" w:fill="auto"/>
            <w:vAlign w:val="center"/>
          </w:tcPr>
          <w:p w14:paraId="240E4188" w14:textId="77777777" w:rsidR="0040126B" w:rsidRPr="009C5CAF" w:rsidRDefault="0040126B" w:rsidP="000B3D5D">
            <w:pPr>
              <w:widowControl w:val="0"/>
              <w:autoSpaceDE w:val="0"/>
              <w:autoSpaceDN w:val="0"/>
              <w:spacing w:before="19"/>
              <w:ind w:right="108"/>
              <w:jc w:val="right"/>
              <w:rPr>
                <w:rFonts w:eastAsia="Arial"/>
                <w:w w:val="95"/>
                <w:sz w:val="20"/>
                <w:szCs w:val="20"/>
                <w:lang w:val="es-ES"/>
              </w:rPr>
            </w:pPr>
            <w:r w:rsidRPr="009C5CAF">
              <w:rPr>
                <w:rFonts w:eastAsia="Arial"/>
                <w:color w:val="000000"/>
                <w:sz w:val="18"/>
                <w:szCs w:val="18"/>
                <w:lang w:val="es-ES"/>
              </w:rPr>
              <w:t>9.397</w:t>
            </w:r>
          </w:p>
        </w:tc>
        <w:tc>
          <w:tcPr>
            <w:tcW w:w="1167" w:type="dxa"/>
            <w:gridSpan w:val="3"/>
            <w:tcBorders>
              <w:top w:val="nil"/>
              <w:left w:val="nil"/>
              <w:bottom w:val="nil"/>
              <w:right w:val="nil"/>
            </w:tcBorders>
            <w:shd w:val="clear" w:color="auto" w:fill="auto"/>
            <w:vAlign w:val="center"/>
          </w:tcPr>
          <w:p w14:paraId="51F4B3E7" w14:textId="77777777" w:rsidR="0040126B" w:rsidRPr="009C5CAF" w:rsidRDefault="0040126B" w:rsidP="000B3D5D">
            <w:pPr>
              <w:widowControl w:val="0"/>
              <w:autoSpaceDE w:val="0"/>
              <w:autoSpaceDN w:val="0"/>
              <w:spacing w:before="19"/>
              <w:ind w:right="84"/>
              <w:rPr>
                <w:rFonts w:eastAsia="Arial"/>
                <w:sz w:val="20"/>
                <w:szCs w:val="20"/>
                <w:lang w:val="es-ES"/>
              </w:rPr>
            </w:pPr>
            <w:r w:rsidRPr="009C5CAF">
              <w:rPr>
                <w:rFonts w:eastAsia="Arial"/>
                <w:color w:val="000000"/>
                <w:sz w:val="18"/>
                <w:szCs w:val="18"/>
                <w:lang w:val="es-ES"/>
              </w:rPr>
              <w:t>3.200</w:t>
            </w:r>
          </w:p>
        </w:tc>
        <w:tc>
          <w:tcPr>
            <w:tcW w:w="861" w:type="dxa"/>
            <w:tcBorders>
              <w:top w:val="nil"/>
              <w:left w:val="nil"/>
              <w:bottom w:val="nil"/>
              <w:right w:val="nil"/>
            </w:tcBorders>
            <w:shd w:val="clear" w:color="auto" w:fill="auto"/>
            <w:vAlign w:val="center"/>
          </w:tcPr>
          <w:p w14:paraId="33A69948" w14:textId="77777777" w:rsidR="0040126B" w:rsidRPr="009C5CAF" w:rsidRDefault="0040126B" w:rsidP="005D7257">
            <w:pPr>
              <w:rPr>
                <w:sz w:val="20"/>
                <w:szCs w:val="20"/>
                <w:lang w:eastAsia="es-ES"/>
              </w:rPr>
            </w:pPr>
            <w:r w:rsidRPr="009C5CAF">
              <w:rPr>
                <w:color w:val="000000"/>
                <w:sz w:val="18"/>
                <w:szCs w:val="18"/>
                <w:lang w:val="es-ES" w:eastAsia="es-ES"/>
              </w:rPr>
              <w:t>17.330</w:t>
            </w:r>
          </w:p>
        </w:tc>
      </w:tr>
      <w:tr w:rsidR="0040126B" w:rsidRPr="009C5CAF" w14:paraId="3663902D" w14:textId="77777777" w:rsidTr="000B3D5D">
        <w:trPr>
          <w:trHeight w:val="216"/>
        </w:trPr>
        <w:tc>
          <w:tcPr>
            <w:tcW w:w="3580" w:type="dxa"/>
            <w:shd w:val="clear" w:color="auto" w:fill="auto"/>
          </w:tcPr>
          <w:p w14:paraId="293FBA7E" w14:textId="77777777" w:rsidR="0040126B" w:rsidRPr="009C5CAF" w:rsidRDefault="0040126B" w:rsidP="005D7257">
            <w:pPr>
              <w:widowControl w:val="0"/>
              <w:autoSpaceDE w:val="0"/>
              <w:autoSpaceDN w:val="0"/>
              <w:spacing w:before="14"/>
              <w:ind w:left="200"/>
              <w:rPr>
                <w:rFonts w:eastAsia="Arial"/>
                <w:b/>
                <w:sz w:val="20"/>
                <w:lang w:val="es-ES"/>
              </w:rPr>
            </w:pPr>
            <w:r w:rsidRPr="009C5CAF">
              <w:rPr>
                <w:rFonts w:eastAsia="Arial"/>
                <w:b/>
                <w:sz w:val="20"/>
                <w:lang w:val="es-ES"/>
              </w:rPr>
              <w:t>Total</w:t>
            </w:r>
          </w:p>
        </w:tc>
        <w:tc>
          <w:tcPr>
            <w:tcW w:w="1165" w:type="dxa"/>
            <w:gridSpan w:val="2"/>
            <w:tcBorders>
              <w:top w:val="single" w:sz="4" w:space="0" w:color="000000"/>
              <w:bottom w:val="double" w:sz="2" w:space="0" w:color="000000"/>
            </w:tcBorders>
            <w:shd w:val="clear" w:color="auto" w:fill="auto"/>
            <w:vAlign w:val="center"/>
          </w:tcPr>
          <w:p w14:paraId="0CE22D2C" w14:textId="77777777" w:rsidR="0040126B" w:rsidRPr="009C5CAF" w:rsidRDefault="0040126B" w:rsidP="000B3D5D">
            <w:pPr>
              <w:widowControl w:val="0"/>
              <w:autoSpaceDE w:val="0"/>
              <w:autoSpaceDN w:val="0"/>
              <w:spacing w:before="14"/>
              <w:ind w:right="78"/>
              <w:jc w:val="right"/>
              <w:rPr>
                <w:rFonts w:eastAsia="Arial"/>
                <w:b/>
                <w:sz w:val="20"/>
                <w:szCs w:val="20"/>
                <w:lang w:val="es-ES"/>
              </w:rPr>
            </w:pPr>
            <w:r w:rsidRPr="009C5CAF">
              <w:rPr>
                <w:rFonts w:eastAsia="Arial"/>
                <w:b/>
                <w:bCs/>
                <w:color w:val="000000"/>
                <w:sz w:val="18"/>
                <w:szCs w:val="18"/>
                <w:lang w:val="es-ES"/>
              </w:rPr>
              <w:t>264.019</w:t>
            </w:r>
          </w:p>
        </w:tc>
        <w:tc>
          <w:tcPr>
            <w:tcW w:w="1165" w:type="dxa"/>
            <w:gridSpan w:val="2"/>
            <w:tcBorders>
              <w:top w:val="single" w:sz="8" w:space="0" w:color="auto"/>
              <w:left w:val="nil"/>
              <w:bottom w:val="double" w:sz="6" w:space="0" w:color="auto"/>
              <w:right w:val="nil"/>
            </w:tcBorders>
            <w:shd w:val="clear" w:color="auto" w:fill="auto"/>
            <w:vAlign w:val="center"/>
          </w:tcPr>
          <w:p w14:paraId="5BEBA9B4" w14:textId="77777777" w:rsidR="0040126B" w:rsidRPr="009C5CAF" w:rsidRDefault="0040126B" w:rsidP="000B3D5D">
            <w:pPr>
              <w:widowControl w:val="0"/>
              <w:autoSpaceDE w:val="0"/>
              <w:autoSpaceDN w:val="0"/>
              <w:spacing w:before="14"/>
              <w:ind w:right="108"/>
              <w:jc w:val="right"/>
              <w:rPr>
                <w:rFonts w:eastAsia="Arial"/>
                <w:b/>
                <w:w w:val="95"/>
                <w:sz w:val="20"/>
                <w:szCs w:val="20"/>
                <w:lang w:val="es-ES"/>
              </w:rPr>
            </w:pPr>
            <w:r w:rsidRPr="009C5CAF">
              <w:rPr>
                <w:rFonts w:eastAsia="Arial"/>
                <w:b/>
                <w:bCs/>
                <w:color w:val="000000"/>
                <w:sz w:val="18"/>
                <w:szCs w:val="18"/>
                <w:lang w:val="es-ES"/>
              </w:rPr>
              <w:t>824.720</w:t>
            </w:r>
          </w:p>
        </w:tc>
        <w:tc>
          <w:tcPr>
            <w:tcW w:w="1167" w:type="dxa"/>
            <w:gridSpan w:val="3"/>
            <w:tcBorders>
              <w:top w:val="single" w:sz="8" w:space="0" w:color="auto"/>
              <w:left w:val="nil"/>
              <w:bottom w:val="double" w:sz="6" w:space="0" w:color="auto"/>
              <w:right w:val="nil"/>
            </w:tcBorders>
            <w:shd w:val="clear" w:color="auto" w:fill="auto"/>
            <w:vAlign w:val="center"/>
          </w:tcPr>
          <w:p w14:paraId="7ADA4B7C" w14:textId="77777777" w:rsidR="0040126B" w:rsidRPr="009C5CAF" w:rsidRDefault="0040126B" w:rsidP="000B3D5D">
            <w:pPr>
              <w:widowControl w:val="0"/>
              <w:autoSpaceDE w:val="0"/>
              <w:autoSpaceDN w:val="0"/>
              <w:spacing w:before="14"/>
              <w:ind w:right="84"/>
              <w:rPr>
                <w:rFonts w:eastAsia="Arial"/>
                <w:b/>
                <w:sz w:val="20"/>
                <w:szCs w:val="20"/>
                <w:lang w:val="es-ES"/>
              </w:rPr>
            </w:pPr>
            <w:r w:rsidRPr="009C5CAF">
              <w:rPr>
                <w:rFonts w:eastAsia="Arial"/>
                <w:b/>
                <w:bCs/>
                <w:color w:val="000000"/>
                <w:sz w:val="18"/>
                <w:szCs w:val="18"/>
                <w:lang w:val="es-ES"/>
              </w:rPr>
              <w:t>183.130</w:t>
            </w:r>
          </w:p>
        </w:tc>
        <w:tc>
          <w:tcPr>
            <w:tcW w:w="861" w:type="dxa"/>
            <w:tcBorders>
              <w:top w:val="single" w:sz="8" w:space="0" w:color="auto"/>
              <w:left w:val="nil"/>
              <w:bottom w:val="double" w:sz="6" w:space="0" w:color="auto"/>
              <w:right w:val="nil"/>
            </w:tcBorders>
            <w:shd w:val="clear" w:color="auto" w:fill="auto"/>
            <w:vAlign w:val="center"/>
          </w:tcPr>
          <w:p w14:paraId="238EBFDF" w14:textId="77777777" w:rsidR="0040126B" w:rsidRPr="009C5CAF" w:rsidRDefault="0040126B" w:rsidP="005D7257">
            <w:pPr>
              <w:rPr>
                <w:sz w:val="20"/>
                <w:szCs w:val="20"/>
                <w:lang w:eastAsia="es-ES"/>
              </w:rPr>
            </w:pPr>
            <w:r w:rsidRPr="009C5CAF">
              <w:rPr>
                <w:b/>
                <w:bCs/>
                <w:color w:val="000000"/>
                <w:sz w:val="18"/>
                <w:szCs w:val="18"/>
                <w:lang w:val="es-ES" w:eastAsia="es-ES"/>
              </w:rPr>
              <w:t>863.146</w:t>
            </w:r>
          </w:p>
        </w:tc>
      </w:tr>
    </w:tbl>
    <w:p w14:paraId="249ED0BC" w14:textId="77777777" w:rsidR="0040126B" w:rsidRPr="009C5CAF" w:rsidRDefault="0040126B" w:rsidP="0040126B">
      <w:pPr>
        <w:widowControl w:val="0"/>
        <w:jc w:val="both"/>
        <w:rPr>
          <w:sz w:val="20"/>
          <w:szCs w:val="20"/>
          <w:lang w:eastAsia="es-ES"/>
        </w:rPr>
      </w:pPr>
    </w:p>
    <w:p w14:paraId="7BBA9396" w14:textId="77777777" w:rsidR="0040126B" w:rsidRPr="009C5CAF" w:rsidRDefault="0040126B" w:rsidP="0040126B">
      <w:pPr>
        <w:jc w:val="both"/>
        <w:rPr>
          <w:sz w:val="20"/>
          <w:szCs w:val="20"/>
          <w:lang w:eastAsia="es-ES"/>
        </w:rPr>
      </w:pPr>
      <w:r w:rsidRPr="009C5CAF">
        <w:rPr>
          <w:sz w:val="20"/>
          <w:szCs w:val="20"/>
          <w:lang w:eastAsia="es-ES"/>
        </w:rPr>
        <w:t>Los beneficios al personal registrados por la Compañía al 30 de septiembre de 2020 presentan una disminución del 4,45% respecto al ejercicio anterior comparativo. Esto se debe en su mayor parte a menor indemnizaciones y gratificaciones al personal.</w:t>
      </w:r>
    </w:p>
    <w:p w14:paraId="3FBCD2C9" w14:textId="77777777" w:rsidR="0040126B" w:rsidRPr="009C5CAF" w:rsidRDefault="0040126B" w:rsidP="0040126B">
      <w:pPr>
        <w:jc w:val="both"/>
        <w:rPr>
          <w:b/>
          <w:sz w:val="20"/>
          <w:szCs w:val="20"/>
          <w:lang w:eastAsia="es-ES"/>
        </w:rPr>
      </w:pPr>
    </w:p>
    <w:p w14:paraId="49EF3512" w14:textId="77777777" w:rsidR="0040126B" w:rsidRPr="009C5CAF" w:rsidRDefault="0040126B" w:rsidP="0040126B">
      <w:pPr>
        <w:widowControl w:val="0"/>
        <w:jc w:val="both"/>
        <w:rPr>
          <w:b/>
          <w:bCs/>
          <w:sz w:val="20"/>
          <w:szCs w:val="20"/>
          <w:lang w:val="x-none"/>
        </w:rPr>
      </w:pPr>
      <w:r w:rsidRPr="009C5CAF">
        <w:rPr>
          <w:b/>
          <w:bCs/>
          <w:sz w:val="20"/>
          <w:szCs w:val="20"/>
          <w:lang w:val="x-none"/>
        </w:rPr>
        <w:t>g) Liquidez y recursos de capital</w:t>
      </w:r>
    </w:p>
    <w:p w14:paraId="78D3DB63" w14:textId="77777777" w:rsidR="0040126B" w:rsidRPr="009C5CAF" w:rsidRDefault="0040126B" w:rsidP="0040126B">
      <w:pPr>
        <w:widowControl w:val="0"/>
        <w:jc w:val="both"/>
        <w:rPr>
          <w:bCs/>
          <w:i/>
          <w:sz w:val="20"/>
          <w:szCs w:val="20"/>
          <w:lang w:val="x-none"/>
        </w:rPr>
      </w:pPr>
    </w:p>
    <w:p w14:paraId="72945BB9" w14:textId="77777777" w:rsidR="0040126B" w:rsidRPr="009C5CAF" w:rsidRDefault="0040126B" w:rsidP="0040126B">
      <w:pPr>
        <w:widowControl w:val="0"/>
        <w:jc w:val="both"/>
        <w:rPr>
          <w:bCs/>
          <w:i/>
          <w:sz w:val="20"/>
          <w:szCs w:val="20"/>
          <w:lang w:val="x-none"/>
        </w:rPr>
      </w:pPr>
      <w:r w:rsidRPr="009C5CAF">
        <w:rPr>
          <w:bCs/>
          <w:i/>
          <w:sz w:val="20"/>
          <w:szCs w:val="20"/>
          <w:lang w:val="x-none"/>
        </w:rPr>
        <w:t xml:space="preserve">Información correspondiente al período intermedio finalizado el 30 de </w:t>
      </w:r>
      <w:r w:rsidRPr="009C5CAF">
        <w:rPr>
          <w:bCs/>
          <w:i/>
          <w:sz w:val="20"/>
          <w:szCs w:val="20"/>
        </w:rPr>
        <w:t>septiembre</w:t>
      </w:r>
      <w:r w:rsidRPr="009C5CAF">
        <w:rPr>
          <w:bCs/>
          <w:i/>
          <w:sz w:val="20"/>
          <w:szCs w:val="20"/>
          <w:lang w:val="x-none"/>
        </w:rPr>
        <w:t xml:space="preserve"> de 2020</w:t>
      </w:r>
    </w:p>
    <w:p w14:paraId="408FC4AA" w14:textId="77777777" w:rsidR="0040126B" w:rsidRPr="009C5CAF" w:rsidRDefault="0040126B" w:rsidP="0040126B">
      <w:pPr>
        <w:widowControl w:val="0"/>
        <w:jc w:val="both"/>
        <w:rPr>
          <w:sz w:val="20"/>
          <w:szCs w:val="20"/>
        </w:rPr>
      </w:pPr>
    </w:p>
    <w:p w14:paraId="66787C5B" w14:textId="77777777" w:rsidR="0040126B" w:rsidRPr="009C5CAF" w:rsidRDefault="0040126B" w:rsidP="0040126B">
      <w:pPr>
        <w:jc w:val="both"/>
        <w:rPr>
          <w:b/>
          <w:bCs/>
          <w:iCs/>
          <w:sz w:val="18"/>
          <w:szCs w:val="18"/>
        </w:rPr>
      </w:pPr>
      <w:r w:rsidRPr="009C5CAF">
        <w:rPr>
          <w:sz w:val="20"/>
        </w:rPr>
        <w:t>La política general de CFA ha sido mantener una liquidez adecuada para cumplir con sus necesidades operativas y obligaciones financieras. Al 30 de septiembre de 2020 y 31 de diciembre de 2019 los activos líquidos del Emisor consistían en $791.934 y $1.346.378 millones, respectivamente, y se encuentran registrados en el rubro Efectivo y Depósitos en Bancos de los estados financieros a dichas fechas.</w:t>
      </w:r>
    </w:p>
    <w:p w14:paraId="37479DA7" w14:textId="77777777" w:rsidR="0040126B" w:rsidRPr="009C5CAF" w:rsidRDefault="0040126B" w:rsidP="0040126B">
      <w:pPr>
        <w:widowControl w:val="0"/>
        <w:jc w:val="both"/>
        <w:rPr>
          <w:i/>
          <w:sz w:val="20"/>
        </w:rPr>
      </w:pPr>
    </w:p>
    <w:p w14:paraId="5177ED67" w14:textId="77777777" w:rsidR="0040126B" w:rsidRPr="009C5CAF" w:rsidRDefault="0040126B" w:rsidP="0040126B">
      <w:pPr>
        <w:widowControl w:val="0"/>
        <w:jc w:val="both"/>
        <w:rPr>
          <w:b/>
          <w:i/>
          <w:sz w:val="20"/>
          <w:szCs w:val="20"/>
          <w:lang w:eastAsia="es-ES"/>
        </w:rPr>
      </w:pPr>
      <w:r w:rsidRPr="009C5CAF">
        <w:rPr>
          <w:i/>
          <w:sz w:val="20"/>
          <w:szCs w:val="20"/>
          <w:u w:val="single"/>
          <w:lang w:eastAsia="es-ES"/>
        </w:rPr>
        <w:t>Financiamiento</w:t>
      </w:r>
      <w:r w:rsidRPr="009C5CAF">
        <w:rPr>
          <w:b/>
          <w:i/>
          <w:sz w:val="20"/>
          <w:szCs w:val="20"/>
          <w:u w:val="single"/>
          <w:lang w:eastAsia="es-ES"/>
        </w:rPr>
        <w:t xml:space="preserve"> </w:t>
      </w:r>
    </w:p>
    <w:p w14:paraId="00DB6B2D" w14:textId="77777777" w:rsidR="0040126B" w:rsidRPr="009C5CAF" w:rsidRDefault="0040126B" w:rsidP="0040126B">
      <w:pPr>
        <w:widowControl w:val="0"/>
        <w:jc w:val="both"/>
        <w:rPr>
          <w:sz w:val="20"/>
        </w:rPr>
      </w:pPr>
    </w:p>
    <w:p w14:paraId="7CAB6041" w14:textId="77777777" w:rsidR="0040126B" w:rsidRPr="009C5CAF" w:rsidRDefault="0040126B" w:rsidP="0040126B">
      <w:pPr>
        <w:widowControl w:val="0"/>
        <w:jc w:val="both"/>
        <w:rPr>
          <w:sz w:val="20"/>
          <w:szCs w:val="20"/>
        </w:rPr>
      </w:pPr>
      <w:r w:rsidRPr="009C5CAF">
        <w:rPr>
          <w:sz w:val="20"/>
        </w:rPr>
        <w:t>A continuación, se presentan las fuentes principales de financiamiento que poseía CFA al 30 de septiembre de 2020, en forma comparativa con el período finalizado el 30 de septiembre de 2019</w:t>
      </w:r>
      <w:r w:rsidRPr="009C5CAF">
        <w:rPr>
          <w:sz w:val="20"/>
          <w:szCs w:val="20"/>
        </w:rPr>
        <w:t xml:space="preserve"> (Valores ajustados por inflación a septiembre 2020):</w:t>
      </w:r>
    </w:p>
    <w:p w14:paraId="5598A5AF" w14:textId="77777777" w:rsidR="0040126B" w:rsidRPr="009C5CAF" w:rsidRDefault="0040126B" w:rsidP="0040126B">
      <w:pPr>
        <w:widowControl w:val="0"/>
        <w:jc w:val="both"/>
        <w:rPr>
          <w:sz w:val="20"/>
          <w:szCs w:val="20"/>
        </w:rPr>
      </w:pPr>
    </w:p>
    <w:tbl>
      <w:tblPr>
        <w:tblW w:w="9390" w:type="dxa"/>
        <w:tblCellMar>
          <w:left w:w="70" w:type="dxa"/>
          <w:right w:w="70" w:type="dxa"/>
        </w:tblCellMar>
        <w:tblLook w:val="04A0" w:firstRow="1" w:lastRow="0" w:firstColumn="1" w:lastColumn="0" w:noHBand="0" w:noVBand="1"/>
      </w:tblPr>
      <w:tblGrid>
        <w:gridCol w:w="3612"/>
        <w:gridCol w:w="434"/>
        <w:gridCol w:w="933"/>
        <w:gridCol w:w="381"/>
        <w:gridCol w:w="218"/>
        <w:gridCol w:w="389"/>
        <w:gridCol w:w="150"/>
        <w:gridCol w:w="233"/>
        <w:gridCol w:w="1626"/>
        <w:gridCol w:w="131"/>
        <w:gridCol w:w="1219"/>
        <w:gridCol w:w="64"/>
      </w:tblGrid>
      <w:tr w:rsidR="0040126B" w:rsidRPr="009C5CAF" w14:paraId="2D922344" w14:textId="77777777" w:rsidTr="000B3D5D">
        <w:trPr>
          <w:trHeight w:val="252"/>
        </w:trPr>
        <w:tc>
          <w:tcPr>
            <w:tcW w:w="2154" w:type="pct"/>
            <w:gridSpan w:val="2"/>
            <w:tcBorders>
              <w:top w:val="nil"/>
              <w:left w:val="nil"/>
              <w:bottom w:val="single" w:sz="8" w:space="0" w:color="000000"/>
              <w:right w:val="nil"/>
            </w:tcBorders>
            <w:shd w:val="clear" w:color="auto" w:fill="auto"/>
            <w:vAlign w:val="bottom"/>
          </w:tcPr>
          <w:p w14:paraId="5C190A8E" w14:textId="77777777" w:rsidR="0040126B" w:rsidRPr="009C5CAF" w:rsidRDefault="0040126B" w:rsidP="000B3D5D">
            <w:pPr>
              <w:rPr>
                <w:b/>
                <w:color w:val="000000"/>
                <w:sz w:val="18"/>
              </w:rPr>
            </w:pPr>
            <w:r w:rsidRPr="009C5CAF">
              <w:rPr>
                <w:b/>
                <w:smallCaps/>
                <w:color w:val="000000"/>
                <w:sz w:val="18"/>
              </w:rPr>
              <w:t>Detalle del fondeo - según su forma de captación</w:t>
            </w:r>
          </w:p>
        </w:tc>
        <w:tc>
          <w:tcPr>
            <w:tcW w:w="816" w:type="pct"/>
            <w:gridSpan w:val="3"/>
            <w:tcBorders>
              <w:top w:val="nil"/>
              <w:left w:val="nil"/>
              <w:bottom w:val="single" w:sz="4" w:space="0" w:color="auto"/>
              <w:right w:val="nil"/>
            </w:tcBorders>
            <w:shd w:val="clear" w:color="auto" w:fill="auto"/>
            <w:vAlign w:val="center"/>
          </w:tcPr>
          <w:p w14:paraId="47B6DD93" w14:textId="77777777" w:rsidR="0040126B" w:rsidRPr="009C5CAF" w:rsidRDefault="0040126B" w:rsidP="000B3D5D">
            <w:pPr>
              <w:rPr>
                <w:b/>
                <w:color w:val="000000"/>
                <w:sz w:val="18"/>
              </w:rPr>
            </w:pPr>
            <w:r w:rsidRPr="009C5CAF">
              <w:rPr>
                <w:b/>
                <w:color w:val="000000"/>
                <w:sz w:val="18"/>
              </w:rPr>
              <w:t>30/09/2020</w:t>
            </w:r>
          </w:p>
        </w:tc>
        <w:tc>
          <w:tcPr>
            <w:tcW w:w="207" w:type="pct"/>
            <w:tcBorders>
              <w:top w:val="nil"/>
              <w:left w:val="nil"/>
              <w:bottom w:val="single" w:sz="4" w:space="0" w:color="auto"/>
              <w:right w:val="nil"/>
            </w:tcBorders>
          </w:tcPr>
          <w:p w14:paraId="4D5F3122" w14:textId="77777777" w:rsidR="0040126B" w:rsidRPr="009C5CAF" w:rsidRDefault="0040126B" w:rsidP="000B3D5D">
            <w:pPr>
              <w:rPr>
                <w:b/>
                <w:color w:val="000000"/>
                <w:sz w:val="18"/>
              </w:rPr>
            </w:pPr>
            <w:r w:rsidRPr="009C5CAF">
              <w:rPr>
                <w:b/>
                <w:color w:val="000000"/>
                <w:sz w:val="18"/>
              </w:rPr>
              <w:t>%</w:t>
            </w:r>
          </w:p>
        </w:tc>
        <w:tc>
          <w:tcPr>
            <w:tcW w:w="204" w:type="pct"/>
            <w:gridSpan w:val="2"/>
            <w:tcBorders>
              <w:top w:val="nil"/>
              <w:left w:val="nil"/>
              <w:bottom w:val="single" w:sz="4" w:space="0" w:color="auto"/>
              <w:right w:val="nil"/>
            </w:tcBorders>
            <w:shd w:val="clear" w:color="auto" w:fill="auto"/>
            <w:vAlign w:val="center"/>
          </w:tcPr>
          <w:p w14:paraId="57ECD24C" w14:textId="77777777" w:rsidR="0040126B" w:rsidRPr="009C5CAF" w:rsidRDefault="0040126B" w:rsidP="000B3D5D">
            <w:pPr>
              <w:jc w:val="both"/>
              <w:rPr>
                <w:b/>
                <w:color w:val="000000"/>
                <w:sz w:val="18"/>
              </w:rPr>
            </w:pPr>
          </w:p>
        </w:tc>
        <w:tc>
          <w:tcPr>
            <w:tcW w:w="936" w:type="pct"/>
            <w:gridSpan w:val="2"/>
            <w:tcBorders>
              <w:top w:val="nil"/>
              <w:left w:val="nil"/>
              <w:bottom w:val="single" w:sz="4" w:space="0" w:color="auto"/>
              <w:right w:val="nil"/>
            </w:tcBorders>
            <w:shd w:val="clear" w:color="auto" w:fill="auto"/>
            <w:vAlign w:val="center"/>
          </w:tcPr>
          <w:p w14:paraId="334C8B7F" w14:textId="77777777" w:rsidR="0040126B" w:rsidRPr="009C5CAF" w:rsidRDefault="0040126B" w:rsidP="000B3D5D">
            <w:pPr>
              <w:ind w:right="137" w:firstLine="551"/>
              <w:rPr>
                <w:b/>
                <w:color w:val="000000"/>
                <w:sz w:val="18"/>
              </w:rPr>
            </w:pPr>
            <w:r w:rsidRPr="009C5CAF">
              <w:rPr>
                <w:b/>
                <w:color w:val="000000"/>
                <w:sz w:val="18"/>
              </w:rPr>
              <w:t>31/12/2019</w:t>
            </w:r>
          </w:p>
        </w:tc>
        <w:tc>
          <w:tcPr>
            <w:tcW w:w="683" w:type="pct"/>
            <w:gridSpan w:val="2"/>
            <w:tcBorders>
              <w:top w:val="nil"/>
              <w:left w:val="nil"/>
              <w:bottom w:val="single" w:sz="4" w:space="0" w:color="auto"/>
              <w:right w:val="nil"/>
            </w:tcBorders>
            <w:shd w:val="clear" w:color="auto" w:fill="auto"/>
            <w:vAlign w:val="center"/>
          </w:tcPr>
          <w:p w14:paraId="1A905178" w14:textId="77777777" w:rsidR="0040126B" w:rsidRPr="009C5CAF" w:rsidRDefault="0040126B" w:rsidP="000B3D5D">
            <w:pPr>
              <w:rPr>
                <w:b/>
                <w:color w:val="000000"/>
                <w:sz w:val="18"/>
              </w:rPr>
            </w:pPr>
            <w:r w:rsidRPr="009C5CAF">
              <w:rPr>
                <w:b/>
                <w:color w:val="000000"/>
                <w:sz w:val="18"/>
              </w:rPr>
              <w:t>%</w:t>
            </w:r>
          </w:p>
        </w:tc>
      </w:tr>
      <w:tr w:rsidR="0040126B" w:rsidRPr="009C5CAF" w14:paraId="3E76E180" w14:textId="77777777" w:rsidTr="000B3D5D">
        <w:trPr>
          <w:gridAfter w:val="1"/>
          <w:wAfter w:w="34" w:type="pct"/>
          <w:trHeight w:val="252"/>
        </w:trPr>
        <w:tc>
          <w:tcPr>
            <w:tcW w:w="1923" w:type="pct"/>
            <w:tcBorders>
              <w:top w:val="nil"/>
              <w:left w:val="nil"/>
              <w:bottom w:val="nil"/>
              <w:right w:val="nil"/>
            </w:tcBorders>
            <w:shd w:val="clear" w:color="auto" w:fill="auto"/>
            <w:vAlign w:val="bottom"/>
          </w:tcPr>
          <w:p w14:paraId="5A5FA3CB" w14:textId="77777777" w:rsidR="0040126B" w:rsidRPr="009C5CAF" w:rsidRDefault="0040126B" w:rsidP="005D7257">
            <w:pPr>
              <w:rPr>
                <w:color w:val="000000"/>
                <w:sz w:val="18"/>
              </w:rPr>
            </w:pPr>
            <w:r w:rsidRPr="009C5CAF">
              <w:rPr>
                <w:b/>
                <w:color w:val="000000"/>
                <w:sz w:val="18"/>
              </w:rPr>
              <w:t>Al sector privado no financiero y residente en el exterior</w:t>
            </w:r>
          </w:p>
        </w:tc>
        <w:tc>
          <w:tcPr>
            <w:tcW w:w="728" w:type="pct"/>
            <w:gridSpan w:val="2"/>
            <w:tcBorders>
              <w:top w:val="nil"/>
              <w:left w:val="nil"/>
              <w:bottom w:val="nil"/>
              <w:right w:val="nil"/>
            </w:tcBorders>
            <w:shd w:val="clear" w:color="auto" w:fill="auto"/>
            <w:noWrap/>
            <w:vAlign w:val="center"/>
          </w:tcPr>
          <w:p w14:paraId="221B9683" w14:textId="77777777" w:rsidR="0040126B" w:rsidRPr="009C5CAF" w:rsidRDefault="0040126B" w:rsidP="000B3D5D">
            <w:pPr>
              <w:jc w:val="right"/>
              <w:rPr>
                <w:color w:val="000000"/>
                <w:sz w:val="18"/>
                <w:szCs w:val="18"/>
              </w:rPr>
            </w:pPr>
            <w:r w:rsidRPr="009C5CAF">
              <w:rPr>
                <w:color w:val="000000"/>
                <w:sz w:val="18"/>
                <w:szCs w:val="18"/>
                <w:lang w:val="es-ES" w:eastAsia="es-ES"/>
              </w:rPr>
              <w:t>8.174.837</w:t>
            </w:r>
          </w:p>
        </w:tc>
        <w:tc>
          <w:tcPr>
            <w:tcW w:w="203" w:type="pct"/>
            <w:tcBorders>
              <w:top w:val="nil"/>
              <w:left w:val="nil"/>
              <w:bottom w:val="nil"/>
              <w:right w:val="nil"/>
            </w:tcBorders>
          </w:tcPr>
          <w:p w14:paraId="1769EB6C" w14:textId="77777777" w:rsidR="0040126B" w:rsidRPr="009C5CAF" w:rsidRDefault="0040126B" w:rsidP="000B3D5D">
            <w:pPr>
              <w:rPr>
                <w:color w:val="000000"/>
                <w:sz w:val="18"/>
                <w:szCs w:val="18"/>
              </w:rPr>
            </w:pPr>
          </w:p>
        </w:tc>
        <w:tc>
          <w:tcPr>
            <w:tcW w:w="403" w:type="pct"/>
            <w:gridSpan w:val="3"/>
            <w:tcBorders>
              <w:top w:val="nil"/>
              <w:left w:val="nil"/>
              <w:bottom w:val="nil"/>
              <w:right w:val="nil"/>
            </w:tcBorders>
            <w:shd w:val="clear" w:color="auto" w:fill="auto"/>
            <w:noWrap/>
            <w:vAlign w:val="bottom"/>
          </w:tcPr>
          <w:p w14:paraId="55793AD1" w14:textId="77777777" w:rsidR="0040126B" w:rsidRPr="009C5CAF" w:rsidRDefault="0040126B" w:rsidP="000B3D5D">
            <w:pPr>
              <w:rPr>
                <w:color w:val="000000"/>
                <w:sz w:val="18"/>
                <w:szCs w:val="18"/>
              </w:rPr>
            </w:pPr>
          </w:p>
        </w:tc>
        <w:tc>
          <w:tcPr>
            <w:tcW w:w="990" w:type="pct"/>
            <w:gridSpan w:val="2"/>
            <w:tcBorders>
              <w:top w:val="nil"/>
              <w:left w:val="nil"/>
              <w:bottom w:val="nil"/>
              <w:right w:val="nil"/>
            </w:tcBorders>
            <w:shd w:val="clear" w:color="auto" w:fill="auto"/>
            <w:noWrap/>
            <w:vAlign w:val="center"/>
          </w:tcPr>
          <w:p w14:paraId="26D240B0" w14:textId="77777777" w:rsidR="0040126B" w:rsidRPr="009C5CAF" w:rsidRDefault="0040126B" w:rsidP="000B3D5D">
            <w:pPr>
              <w:jc w:val="right"/>
              <w:rPr>
                <w:color w:val="000000"/>
                <w:sz w:val="18"/>
                <w:szCs w:val="18"/>
              </w:rPr>
            </w:pPr>
            <w:r w:rsidRPr="009C5CAF">
              <w:rPr>
                <w:color w:val="000000"/>
                <w:sz w:val="18"/>
                <w:szCs w:val="18"/>
                <w:lang w:val="es-ES" w:eastAsia="es-ES"/>
              </w:rPr>
              <w:t>5.818.849</w:t>
            </w:r>
          </w:p>
        </w:tc>
        <w:tc>
          <w:tcPr>
            <w:tcW w:w="719" w:type="pct"/>
            <w:gridSpan w:val="2"/>
            <w:tcBorders>
              <w:top w:val="nil"/>
              <w:left w:val="nil"/>
              <w:bottom w:val="nil"/>
              <w:right w:val="nil"/>
            </w:tcBorders>
            <w:shd w:val="clear" w:color="auto" w:fill="auto"/>
            <w:noWrap/>
            <w:vAlign w:val="bottom"/>
          </w:tcPr>
          <w:p w14:paraId="6B0874D4" w14:textId="77777777" w:rsidR="0040126B" w:rsidRPr="009C5CAF" w:rsidRDefault="0040126B" w:rsidP="000B3D5D">
            <w:pPr>
              <w:ind w:right="-61"/>
              <w:rPr>
                <w:color w:val="000000"/>
                <w:sz w:val="18"/>
                <w:szCs w:val="18"/>
              </w:rPr>
            </w:pPr>
          </w:p>
        </w:tc>
      </w:tr>
      <w:tr w:rsidR="0040126B" w:rsidRPr="009C5CAF" w14:paraId="76298696" w14:textId="77777777" w:rsidTr="000B3D5D">
        <w:trPr>
          <w:gridAfter w:val="1"/>
          <w:wAfter w:w="34" w:type="pct"/>
          <w:trHeight w:val="87"/>
        </w:trPr>
        <w:tc>
          <w:tcPr>
            <w:tcW w:w="1923" w:type="pct"/>
            <w:tcBorders>
              <w:top w:val="nil"/>
              <w:left w:val="nil"/>
              <w:bottom w:val="nil"/>
              <w:right w:val="nil"/>
            </w:tcBorders>
            <w:shd w:val="clear" w:color="auto" w:fill="auto"/>
            <w:vAlign w:val="bottom"/>
          </w:tcPr>
          <w:p w14:paraId="71B5C855" w14:textId="77777777" w:rsidR="0040126B" w:rsidRPr="009C5CAF" w:rsidRDefault="0040126B" w:rsidP="005D7257">
            <w:pPr>
              <w:rPr>
                <w:color w:val="000000"/>
                <w:sz w:val="18"/>
              </w:rPr>
            </w:pPr>
            <w:r w:rsidRPr="009C5CAF">
              <w:rPr>
                <w:b/>
                <w:sz w:val="18"/>
              </w:rPr>
              <w:t>Depósitos</w:t>
            </w:r>
          </w:p>
        </w:tc>
        <w:tc>
          <w:tcPr>
            <w:tcW w:w="728" w:type="pct"/>
            <w:gridSpan w:val="2"/>
            <w:tcBorders>
              <w:top w:val="nil"/>
              <w:left w:val="nil"/>
              <w:bottom w:val="nil"/>
              <w:right w:val="nil"/>
            </w:tcBorders>
            <w:shd w:val="clear" w:color="auto" w:fill="auto"/>
            <w:noWrap/>
            <w:vAlign w:val="center"/>
          </w:tcPr>
          <w:p w14:paraId="65D3671A" w14:textId="77777777" w:rsidR="0040126B" w:rsidRPr="009C5CAF" w:rsidRDefault="0040126B" w:rsidP="000B3D5D">
            <w:pPr>
              <w:ind w:right="47"/>
              <w:jc w:val="right"/>
              <w:rPr>
                <w:b/>
                <w:sz w:val="18"/>
                <w:szCs w:val="18"/>
              </w:rPr>
            </w:pPr>
            <w:r w:rsidRPr="009C5CAF">
              <w:rPr>
                <w:b/>
                <w:bCs/>
                <w:color w:val="000000"/>
                <w:sz w:val="18"/>
                <w:szCs w:val="18"/>
                <w:lang w:val="es-ES" w:eastAsia="es-ES"/>
              </w:rPr>
              <w:t>8.174.837</w:t>
            </w:r>
          </w:p>
        </w:tc>
        <w:tc>
          <w:tcPr>
            <w:tcW w:w="203" w:type="pct"/>
            <w:tcBorders>
              <w:top w:val="nil"/>
              <w:left w:val="nil"/>
              <w:bottom w:val="nil"/>
              <w:right w:val="nil"/>
            </w:tcBorders>
          </w:tcPr>
          <w:p w14:paraId="7A2744F5" w14:textId="77777777" w:rsidR="0040126B" w:rsidRPr="009C5CAF" w:rsidRDefault="0040126B" w:rsidP="000B3D5D">
            <w:pPr>
              <w:rPr>
                <w:color w:val="000000"/>
                <w:sz w:val="18"/>
                <w:szCs w:val="18"/>
              </w:rPr>
            </w:pPr>
          </w:p>
        </w:tc>
        <w:tc>
          <w:tcPr>
            <w:tcW w:w="403" w:type="pct"/>
            <w:gridSpan w:val="3"/>
            <w:tcBorders>
              <w:top w:val="nil"/>
              <w:left w:val="nil"/>
              <w:bottom w:val="nil"/>
              <w:right w:val="nil"/>
            </w:tcBorders>
            <w:shd w:val="clear" w:color="auto" w:fill="auto"/>
            <w:noWrap/>
            <w:vAlign w:val="center"/>
          </w:tcPr>
          <w:p w14:paraId="4F8D5627" w14:textId="77777777" w:rsidR="0040126B" w:rsidRPr="009C5CAF" w:rsidRDefault="0040126B" w:rsidP="000B3D5D">
            <w:pPr>
              <w:rPr>
                <w:color w:val="000000"/>
                <w:sz w:val="18"/>
                <w:szCs w:val="18"/>
              </w:rPr>
            </w:pPr>
            <w:r w:rsidRPr="009C5CAF">
              <w:rPr>
                <w:color w:val="000000"/>
                <w:sz w:val="18"/>
                <w:szCs w:val="18"/>
              </w:rPr>
              <w:t>71,33%</w:t>
            </w:r>
          </w:p>
        </w:tc>
        <w:tc>
          <w:tcPr>
            <w:tcW w:w="990" w:type="pct"/>
            <w:gridSpan w:val="2"/>
            <w:tcBorders>
              <w:top w:val="nil"/>
              <w:left w:val="nil"/>
              <w:bottom w:val="nil"/>
              <w:right w:val="nil"/>
            </w:tcBorders>
            <w:shd w:val="clear" w:color="auto" w:fill="auto"/>
            <w:noWrap/>
            <w:vAlign w:val="center"/>
          </w:tcPr>
          <w:p w14:paraId="7C2EE66A" w14:textId="77777777" w:rsidR="0040126B" w:rsidRPr="009C5CAF" w:rsidRDefault="0040126B" w:rsidP="000B3D5D">
            <w:pPr>
              <w:ind w:right="47"/>
              <w:jc w:val="right"/>
              <w:rPr>
                <w:b/>
                <w:sz w:val="18"/>
                <w:szCs w:val="18"/>
              </w:rPr>
            </w:pPr>
            <w:r w:rsidRPr="009C5CAF">
              <w:rPr>
                <w:b/>
                <w:bCs/>
                <w:color w:val="000000"/>
                <w:sz w:val="18"/>
                <w:szCs w:val="18"/>
                <w:lang w:val="es-ES" w:eastAsia="es-ES"/>
              </w:rPr>
              <w:t>5.818.849</w:t>
            </w:r>
          </w:p>
        </w:tc>
        <w:tc>
          <w:tcPr>
            <w:tcW w:w="719" w:type="pct"/>
            <w:gridSpan w:val="2"/>
            <w:tcBorders>
              <w:top w:val="nil"/>
              <w:left w:val="nil"/>
              <w:bottom w:val="nil"/>
              <w:right w:val="nil"/>
            </w:tcBorders>
            <w:shd w:val="clear" w:color="auto" w:fill="auto"/>
            <w:noWrap/>
            <w:vAlign w:val="center"/>
          </w:tcPr>
          <w:p w14:paraId="2E4A5EF4" w14:textId="77777777" w:rsidR="0040126B" w:rsidRPr="009C5CAF" w:rsidRDefault="0040126B" w:rsidP="000B3D5D">
            <w:pPr>
              <w:ind w:right="-61"/>
              <w:jc w:val="right"/>
              <w:rPr>
                <w:color w:val="000000"/>
                <w:sz w:val="18"/>
                <w:szCs w:val="18"/>
              </w:rPr>
            </w:pPr>
            <w:r w:rsidRPr="009C5CAF">
              <w:rPr>
                <w:color w:val="000000"/>
                <w:sz w:val="18"/>
                <w:szCs w:val="18"/>
                <w:lang w:eastAsia="es-ES"/>
              </w:rPr>
              <w:t>52,33%</w:t>
            </w:r>
          </w:p>
        </w:tc>
      </w:tr>
      <w:tr w:rsidR="0040126B" w:rsidRPr="009C5CAF" w14:paraId="2C265876" w14:textId="77777777" w:rsidTr="000B3D5D">
        <w:trPr>
          <w:gridAfter w:val="1"/>
          <w:wAfter w:w="34" w:type="pct"/>
          <w:trHeight w:val="252"/>
        </w:trPr>
        <w:tc>
          <w:tcPr>
            <w:tcW w:w="1923" w:type="pct"/>
            <w:tcBorders>
              <w:top w:val="nil"/>
              <w:left w:val="nil"/>
              <w:bottom w:val="nil"/>
              <w:right w:val="nil"/>
            </w:tcBorders>
            <w:shd w:val="clear" w:color="auto" w:fill="auto"/>
            <w:vAlign w:val="center"/>
          </w:tcPr>
          <w:p w14:paraId="321D216D" w14:textId="77777777" w:rsidR="0040126B" w:rsidRPr="009C5CAF" w:rsidRDefault="0040126B" w:rsidP="005D7257">
            <w:pPr>
              <w:rPr>
                <w:sz w:val="18"/>
              </w:rPr>
            </w:pPr>
            <w:r w:rsidRPr="009C5CAF">
              <w:rPr>
                <w:b/>
                <w:sz w:val="18"/>
              </w:rPr>
              <w:t>Otros pasivos financieros</w:t>
            </w:r>
          </w:p>
        </w:tc>
        <w:tc>
          <w:tcPr>
            <w:tcW w:w="728" w:type="pct"/>
            <w:gridSpan w:val="2"/>
            <w:tcBorders>
              <w:top w:val="nil"/>
              <w:left w:val="nil"/>
              <w:bottom w:val="nil"/>
              <w:right w:val="nil"/>
            </w:tcBorders>
            <w:shd w:val="clear" w:color="auto" w:fill="auto"/>
            <w:vAlign w:val="center"/>
          </w:tcPr>
          <w:p w14:paraId="22983308" w14:textId="77777777" w:rsidR="0040126B" w:rsidRPr="009C5CAF" w:rsidRDefault="0040126B" w:rsidP="000B3D5D">
            <w:pPr>
              <w:ind w:right="47"/>
              <w:jc w:val="right"/>
              <w:rPr>
                <w:b/>
                <w:sz w:val="18"/>
                <w:szCs w:val="18"/>
              </w:rPr>
            </w:pPr>
            <w:r w:rsidRPr="009C5CAF">
              <w:rPr>
                <w:b/>
                <w:bCs/>
                <w:color w:val="000000"/>
                <w:sz w:val="18"/>
                <w:szCs w:val="18"/>
                <w:lang w:val="es-ES" w:eastAsia="es-ES"/>
              </w:rPr>
              <w:t>560.322</w:t>
            </w:r>
          </w:p>
        </w:tc>
        <w:tc>
          <w:tcPr>
            <w:tcW w:w="203" w:type="pct"/>
            <w:tcBorders>
              <w:top w:val="nil"/>
              <w:left w:val="nil"/>
              <w:bottom w:val="nil"/>
              <w:right w:val="nil"/>
            </w:tcBorders>
          </w:tcPr>
          <w:p w14:paraId="43EA8AFB" w14:textId="77777777" w:rsidR="0040126B" w:rsidRPr="009C5CAF" w:rsidRDefault="0040126B" w:rsidP="000B3D5D">
            <w:pPr>
              <w:jc w:val="right"/>
              <w:rPr>
                <w:sz w:val="18"/>
                <w:szCs w:val="18"/>
              </w:rPr>
            </w:pPr>
          </w:p>
        </w:tc>
        <w:tc>
          <w:tcPr>
            <w:tcW w:w="403" w:type="pct"/>
            <w:gridSpan w:val="3"/>
            <w:tcBorders>
              <w:top w:val="nil"/>
              <w:left w:val="nil"/>
              <w:bottom w:val="nil"/>
              <w:right w:val="nil"/>
            </w:tcBorders>
            <w:shd w:val="clear" w:color="auto" w:fill="auto"/>
            <w:vAlign w:val="center"/>
          </w:tcPr>
          <w:p w14:paraId="17E28731" w14:textId="77777777" w:rsidR="0040126B" w:rsidRPr="009C5CAF" w:rsidRDefault="0040126B" w:rsidP="000B3D5D">
            <w:pPr>
              <w:jc w:val="right"/>
              <w:rPr>
                <w:sz w:val="18"/>
                <w:szCs w:val="18"/>
              </w:rPr>
            </w:pPr>
            <w:r w:rsidRPr="009C5CAF">
              <w:rPr>
                <w:color w:val="000000"/>
                <w:sz w:val="18"/>
                <w:szCs w:val="18"/>
                <w:lang w:eastAsia="es-ES"/>
              </w:rPr>
              <w:t>4,89%</w:t>
            </w:r>
          </w:p>
        </w:tc>
        <w:tc>
          <w:tcPr>
            <w:tcW w:w="990" w:type="pct"/>
            <w:gridSpan w:val="2"/>
            <w:tcBorders>
              <w:top w:val="nil"/>
              <w:left w:val="nil"/>
              <w:bottom w:val="nil"/>
              <w:right w:val="nil"/>
            </w:tcBorders>
            <w:shd w:val="clear" w:color="auto" w:fill="auto"/>
            <w:vAlign w:val="center"/>
          </w:tcPr>
          <w:p w14:paraId="68692BA1" w14:textId="77777777" w:rsidR="0040126B" w:rsidRPr="009C5CAF" w:rsidRDefault="0040126B" w:rsidP="000B3D5D">
            <w:pPr>
              <w:ind w:right="47"/>
              <w:jc w:val="right"/>
              <w:rPr>
                <w:b/>
                <w:sz w:val="18"/>
                <w:szCs w:val="18"/>
              </w:rPr>
            </w:pPr>
            <w:r w:rsidRPr="009C5CAF">
              <w:rPr>
                <w:b/>
                <w:bCs/>
                <w:color w:val="000000"/>
                <w:sz w:val="18"/>
                <w:szCs w:val="18"/>
                <w:lang w:val="es-ES" w:eastAsia="es-ES"/>
              </w:rPr>
              <w:t>792.474</w:t>
            </w:r>
          </w:p>
        </w:tc>
        <w:tc>
          <w:tcPr>
            <w:tcW w:w="719" w:type="pct"/>
            <w:gridSpan w:val="2"/>
            <w:tcBorders>
              <w:top w:val="nil"/>
              <w:left w:val="nil"/>
              <w:bottom w:val="nil"/>
              <w:right w:val="nil"/>
            </w:tcBorders>
            <w:shd w:val="clear" w:color="auto" w:fill="auto"/>
            <w:vAlign w:val="center"/>
          </w:tcPr>
          <w:p w14:paraId="25BBAE9C" w14:textId="77777777" w:rsidR="0040126B" w:rsidRPr="009C5CAF" w:rsidRDefault="0040126B" w:rsidP="000B3D5D">
            <w:pPr>
              <w:ind w:right="-61"/>
              <w:jc w:val="right"/>
              <w:rPr>
                <w:sz w:val="18"/>
                <w:szCs w:val="18"/>
              </w:rPr>
            </w:pPr>
            <w:r w:rsidRPr="009C5CAF">
              <w:rPr>
                <w:color w:val="000000"/>
                <w:sz w:val="18"/>
                <w:szCs w:val="18"/>
                <w:lang w:eastAsia="es-ES"/>
              </w:rPr>
              <w:t>7,13%</w:t>
            </w:r>
          </w:p>
        </w:tc>
      </w:tr>
      <w:tr w:rsidR="0040126B" w:rsidRPr="009C5CAF" w14:paraId="5037B490" w14:textId="77777777" w:rsidTr="000B3D5D">
        <w:trPr>
          <w:gridAfter w:val="1"/>
          <w:wAfter w:w="34" w:type="pct"/>
          <w:trHeight w:val="252"/>
        </w:trPr>
        <w:tc>
          <w:tcPr>
            <w:tcW w:w="1923" w:type="pct"/>
            <w:tcBorders>
              <w:top w:val="nil"/>
              <w:left w:val="nil"/>
              <w:bottom w:val="nil"/>
              <w:right w:val="nil"/>
            </w:tcBorders>
            <w:shd w:val="clear" w:color="auto" w:fill="auto"/>
            <w:vAlign w:val="center"/>
          </w:tcPr>
          <w:p w14:paraId="561C6CC6" w14:textId="77777777" w:rsidR="0040126B" w:rsidRPr="009C5CAF" w:rsidRDefault="0040126B" w:rsidP="005D7257">
            <w:pPr>
              <w:rPr>
                <w:sz w:val="18"/>
              </w:rPr>
            </w:pPr>
            <w:r w:rsidRPr="009C5CAF">
              <w:rPr>
                <w:b/>
                <w:sz w:val="18"/>
              </w:rPr>
              <w:t>Financiaciones recibidas del BCRA y otras instituciones financieras</w:t>
            </w:r>
          </w:p>
        </w:tc>
        <w:tc>
          <w:tcPr>
            <w:tcW w:w="728" w:type="pct"/>
            <w:gridSpan w:val="2"/>
            <w:tcBorders>
              <w:top w:val="nil"/>
              <w:left w:val="nil"/>
              <w:bottom w:val="nil"/>
              <w:right w:val="nil"/>
            </w:tcBorders>
            <w:shd w:val="clear" w:color="auto" w:fill="auto"/>
            <w:vAlign w:val="center"/>
          </w:tcPr>
          <w:p w14:paraId="1B85D3D4" w14:textId="77777777" w:rsidR="0040126B" w:rsidRPr="009C5CAF" w:rsidRDefault="0040126B" w:rsidP="000B3D5D">
            <w:pPr>
              <w:ind w:right="47"/>
              <w:jc w:val="right"/>
              <w:rPr>
                <w:b/>
                <w:sz w:val="18"/>
                <w:szCs w:val="18"/>
              </w:rPr>
            </w:pPr>
            <w:r w:rsidRPr="009C5CAF">
              <w:rPr>
                <w:b/>
                <w:bCs/>
                <w:color w:val="000000"/>
                <w:sz w:val="18"/>
                <w:szCs w:val="18"/>
                <w:lang w:val="es-ES" w:eastAsia="es-ES"/>
              </w:rPr>
              <w:t>2.387</w:t>
            </w:r>
          </w:p>
        </w:tc>
        <w:tc>
          <w:tcPr>
            <w:tcW w:w="203" w:type="pct"/>
            <w:tcBorders>
              <w:top w:val="nil"/>
              <w:left w:val="nil"/>
              <w:bottom w:val="nil"/>
              <w:right w:val="nil"/>
            </w:tcBorders>
          </w:tcPr>
          <w:p w14:paraId="781C3511" w14:textId="77777777" w:rsidR="0040126B" w:rsidRPr="009C5CAF" w:rsidRDefault="0040126B" w:rsidP="000B3D5D">
            <w:pPr>
              <w:jc w:val="right"/>
              <w:rPr>
                <w:color w:val="000000"/>
                <w:sz w:val="18"/>
                <w:szCs w:val="18"/>
              </w:rPr>
            </w:pPr>
          </w:p>
        </w:tc>
        <w:tc>
          <w:tcPr>
            <w:tcW w:w="403" w:type="pct"/>
            <w:gridSpan w:val="3"/>
            <w:tcBorders>
              <w:top w:val="nil"/>
              <w:left w:val="nil"/>
              <w:bottom w:val="nil"/>
              <w:right w:val="nil"/>
            </w:tcBorders>
            <w:shd w:val="clear" w:color="auto" w:fill="auto"/>
            <w:vAlign w:val="center"/>
          </w:tcPr>
          <w:p w14:paraId="6D2CD132" w14:textId="77777777" w:rsidR="0040126B" w:rsidRPr="009C5CAF" w:rsidRDefault="0040126B" w:rsidP="000B3D5D">
            <w:pPr>
              <w:jc w:val="right"/>
              <w:rPr>
                <w:color w:val="000000"/>
                <w:sz w:val="18"/>
                <w:szCs w:val="18"/>
              </w:rPr>
            </w:pPr>
            <w:r w:rsidRPr="009C5CAF">
              <w:rPr>
                <w:color w:val="000000"/>
                <w:sz w:val="18"/>
                <w:szCs w:val="18"/>
                <w:lang w:eastAsia="es-ES"/>
              </w:rPr>
              <w:t>0,02%</w:t>
            </w:r>
          </w:p>
        </w:tc>
        <w:tc>
          <w:tcPr>
            <w:tcW w:w="990" w:type="pct"/>
            <w:gridSpan w:val="2"/>
            <w:tcBorders>
              <w:top w:val="nil"/>
              <w:left w:val="nil"/>
              <w:bottom w:val="nil"/>
              <w:right w:val="nil"/>
            </w:tcBorders>
            <w:shd w:val="clear" w:color="auto" w:fill="auto"/>
            <w:vAlign w:val="center"/>
          </w:tcPr>
          <w:p w14:paraId="6B626D76" w14:textId="77777777" w:rsidR="0040126B" w:rsidRPr="009C5CAF" w:rsidRDefault="0040126B" w:rsidP="000B3D5D">
            <w:pPr>
              <w:ind w:right="47"/>
              <w:jc w:val="right"/>
              <w:rPr>
                <w:b/>
                <w:sz w:val="18"/>
                <w:szCs w:val="18"/>
              </w:rPr>
            </w:pPr>
            <w:r w:rsidRPr="009C5CAF">
              <w:rPr>
                <w:b/>
                <w:bCs/>
                <w:color w:val="000000"/>
                <w:sz w:val="18"/>
                <w:szCs w:val="18"/>
                <w:lang w:val="es-ES" w:eastAsia="es-ES"/>
              </w:rPr>
              <w:t>2.925</w:t>
            </w:r>
          </w:p>
        </w:tc>
        <w:tc>
          <w:tcPr>
            <w:tcW w:w="719" w:type="pct"/>
            <w:gridSpan w:val="2"/>
            <w:tcBorders>
              <w:top w:val="nil"/>
              <w:left w:val="nil"/>
              <w:bottom w:val="nil"/>
              <w:right w:val="nil"/>
            </w:tcBorders>
            <w:shd w:val="clear" w:color="auto" w:fill="auto"/>
            <w:vAlign w:val="center"/>
          </w:tcPr>
          <w:p w14:paraId="3A0E4346" w14:textId="77777777" w:rsidR="0040126B" w:rsidRPr="009C5CAF" w:rsidRDefault="0040126B" w:rsidP="000B3D5D">
            <w:pPr>
              <w:ind w:right="-61"/>
              <w:jc w:val="right"/>
              <w:rPr>
                <w:color w:val="000000"/>
                <w:sz w:val="18"/>
                <w:szCs w:val="18"/>
              </w:rPr>
            </w:pPr>
            <w:r w:rsidRPr="009C5CAF">
              <w:rPr>
                <w:color w:val="000000"/>
                <w:sz w:val="18"/>
                <w:szCs w:val="18"/>
                <w:lang w:eastAsia="es-ES"/>
              </w:rPr>
              <w:t>0,03%</w:t>
            </w:r>
          </w:p>
        </w:tc>
      </w:tr>
      <w:tr w:rsidR="0040126B" w:rsidRPr="009C5CAF" w14:paraId="6DED819B" w14:textId="77777777" w:rsidTr="000B3D5D">
        <w:trPr>
          <w:gridAfter w:val="1"/>
          <w:wAfter w:w="34" w:type="pct"/>
          <w:trHeight w:val="252"/>
        </w:trPr>
        <w:tc>
          <w:tcPr>
            <w:tcW w:w="1923" w:type="pct"/>
            <w:tcBorders>
              <w:top w:val="nil"/>
              <w:left w:val="nil"/>
              <w:bottom w:val="nil"/>
              <w:right w:val="nil"/>
            </w:tcBorders>
            <w:shd w:val="clear" w:color="auto" w:fill="auto"/>
            <w:vAlign w:val="center"/>
          </w:tcPr>
          <w:p w14:paraId="0416D3E1" w14:textId="77777777" w:rsidR="0040126B" w:rsidRPr="009C5CAF" w:rsidRDefault="0040126B" w:rsidP="005D7257">
            <w:pPr>
              <w:rPr>
                <w:color w:val="000000"/>
                <w:sz w:val="18"/>
              </w:rPr>
            </w:pPr>
            <w:r w:rsidRPr="009C5CAF">
              <w:rPr>
                <w:b/>
                <w:sz w:val="18"/>
              </w:rPr>
              <w:t>Obligaciones negociables emitidas</w:t>
            </w:r>
          </w:p>
        </w:tc>
        <w:tc>
          <w:tcPr>
            <w:tcW w:w="728" w:type="pct"/>
            <w:gridSpan w:val="2"/>
            <w:tcBorders>
              <w:top w:val="nil"/>
              <w:left w:val="nil"/>
              <w:bottom w:val="nil"/>
              <w:right w:val="nil"/>
            </w:tcBorders>
            <w:shd w:val="clear" w:color="auto" w:fill="auto"/>
            <w:vAlign w:val="center"/>
          </w:tcPr>
          <w:p w14:paraId="7ACB10DD" w14:textId="77777777" w:rsidR="0040126B" w:rsidRPr="009C5CAF" w:rsidRDefault="0040126B" w:rsidP="000B3D5D">
            <w:pPr>
              <w:ind w:right="47"/>
              <w:jc w:val="right"/>
              <w:rPr>
                <w:b/>
                <w:sz w:val="18"/>
                <w:szCs w:val="18"/>
              </w:rPr>
            </w:pPr>
            <w:r w:rsidRPr="009C5CAF">
              <w:rPr>
                <w:b/>
                <w:bCs/>
                <w:color w:val="000000"/>
                <w:sz w:val="18"/>
                <w:szCs w:val="18"/>
                <w:lang w:val="es-ES" w:eastAsia="es-ES"/>
              </w:rPr>
              <w:t>129.575</w:t>
            </w:r>
          </w:p>
        </w:tc>
        <w:tc>
          <w:tcPr>
            <w:tcW w:w="203" w:type="pct"/>
            <w:tcBorders>
              <w:top w:val="nil"/>
              <w:left w:val="nil"/>
              <w:bottom w:val="nil"/>
              <w:right w:val="nil"/>
            </w:tcBorders>
          </w:tcPr>
          <w:p w14:paraId="5B52DBFB" w14:textId="77777777" w:rsidR="0040126B" w:rsidRPr="009C5CAF" w:rsidRDefault="0040126B" w:rsidP="000B3D5D">
            <w:pPr>
              <w:jc w:val="right"/>
              <w:rPr>
                <w:color w:val="000000"/>
                <w:sz w:val="18"/>
                <w:szCs w:val="18"/>
              </w:rPr>
            </w:pPr>
          </w:p>
        </w:tc>
        <w:tc>
          <w:tcPr>
            <w:tcW w:w="403" w:type="pct"/>
            <w:gridSpan w:val="3"/>
            <w:tcBorders>
              <w:top w:val="nil"/>
              <w:left w:val="nil"/>
              <w:bottom w:val="nil"/>
              <w:right w:val="nil"/>
            </w:tcBorders>
            <w:shd w:val="clear" w:color="auto" w:fill="auto"/>
            <w:vAlign w:val="center"/>
          </w:tcPr>
          <w:p w14:paraId="14CE0307" w14:textId="77777777" w:rsidR="0040126B" w:rsidRPr="009C5CAF" w:rsidRDefault="0040126B" w:rsidP="000B3D5D">
            <w:pPr>
              <w:jc w:val="right"/>
              <w:rPr>
                <w:color w:val="000000"/>
                <w:sz w:val="18"/>
                <w:szCs w:val="18"/>
              </w:rPr>
            </w:pPr>
            <w:r w:rsidRPr="009C5CAF">
              <w:rPr>
                <w:color w:val="000000"/>
                <w:sz w:val="18"/>
                <w:szCs w:val="18"/>
                <w:lang w:eastAsia="es-ES"/>
              </w:rPr>
              <w:t>1,13%</w:t>
            </w:r>
          </w:p>
        </w:tc>
        <w:tc>
          <w:tcPr>
            <w:tcW w:w="990" w:type="pct"/>
            <w:gridSpan w:val="2"/>
            <w:tcBorders>
              <w:top w:val="nil"/>
              <w:left w:val="nil"/>
              <w:bottom w:val="nil"/>
              <w:right w:val="nil"/>
            </w:tcBorders>
            <w:shd w:val="clear" w:color="auto" w:fill="auto"/>
            <w:vAlign w:val="center"/>
          </w:tcPr>
          <w:p w14:paraId="3E56EB06" w14:textId="77777777" w:rsidR="0040126B" w:rsidRPr="009C5CAF" w:rsidRDefault="0040126B" w:rsidP="000B3D5D">
            <w:pPr>
              <w:ind w:right="47"/>
              <w:jc w:val="right"/>
              <w:rPr>
                <w:b/>
                <w:sz w:val="18"/>
                <w:szCs w:val="18"/>
              </w:rPr>
            </w:pPr>
            <w:r w:rsidRPr="009C5CAF">
              <w:rPr>
                <w:b/>
                <w:bCs/>
                <w:color w:val="000000"/>
                <w:sz w:val="18"/>
                <w:szCs w:val="18"/>
                <w:lang w:val="es-ES" w:eastAsia="es-ES"/>
              </w:rPr>
              <w:t>1.990.726</w:t>
            </w:r>
          </w:p>
        </w:tc>
        <w:tc>
          <w:tcPr>
            <w:tcW w:w="719" w:type="pct"/>
            <w:gridSpan w:val="2"/>
            <w:tcBorders>
              <w:top w:val="nil"/>
              <w:left w:val="nil"/>
              <w:bottom w:val="nil"/>
              <w:right w:val="nil"/>
            </w:tcBorders>
            <w:shd w:val="clear" w:color="auto" w:fill="auto"/>
            <w:vAlign w:val="center"/>
          </w:tcPr>
          <w:p w14:paraId="278329F6" w14:textId="77777777" w:rsidR="0040126B" w:rsidRPr="009C5CAF" w:rsidRDefault="0040126B" w:rsidP="000B3D5D">
            <w:pPr>
              <w:ind w:right="-61"/>
              <w:jc w:val="right"/>
              <w:rPr>
                <w:color w:val="000000"/>
                <w:sz w:val="18"/>
                <w:szCs w:val="18"/>
              </w:rPr>
            </w:pPr>
            <w:r w:rsidRPr="009C5CAF">
              <w:rPr>
                <w:color w:val="000000"/>
                <w:sz w:val="18"/>
                <w:szCs w:val="18"/>
                <w:lang w:eastAsia="es-ES"/>
              </w:rPr>
              <w:t>17,90%</w:t>
            </w:r>
          </w:p>
        </w:tc>
      </w:tr>
      <w:tr w:rsidR="0040126B" w:rsidRPr="009C5CAF" w14:paraId="7ACBCFF4" w14:textId="77777777" w:rsidTr="000B3D5D">
        <w:trPr>
          <w:gridAfter w:val="1"/>
          <w:wAfter w:w="34" w:type="pct"/>
          <w:trHeight w:val="252"/>
        </w:trPr>
        <w:tc>
          <w:tcPr>
            <w:tcW w:w="1923" w:type="pct"/>
            <w:tcBorders>
              <w:top w:val="nil"/>
              <w:left w:val="nil"/>
              <w:bottom w:val="nil"/>
              <w:right w:val="nil"/>
            </w:tcBorders>
            <w:shd w:val="clear" w:color="auto" w:fill="auto"/>
            <w:vAlign w:val="center"/>
          </w:tcPr>
          <w:p w14:paraId="4B91FCD6" w14:textId="77777777" w:rsidR="0040126B" w:rsidRPr="009C5CAF" w:rsidRDefault="0040126B" w:rsidP="005D7257">
            <w:pPr>
              <w:rPr>
                <w:sz w:val="18"/>
              </w:rPr>
            </w:pPr>
            <w:r w:rsidRPr="009C5CAF">
              <w:rPr>
                <w:b/>
                <w:sz w:val="18"/>
              </w:rPr>
              <w:t>Provisiones</w:t>
            </w:r>
          </w:p>
        </w:tc>
        <w:tc>
          <w:tcPr>
            <w:tcW w:w="728" w:type="pct"/>
            <w:gridSpan w:val="2"/>
            <w:tcBorders>
              <w:top w:val="nil"/>
              <w:left w:val="nil"/>
              <w:bottom w:val="nil"/>
              <w:right w:val="nil"/>
            </w:tcBorders>
            <w:shd w:val="clear" w:color="auto" w:fill="auto"/>
            <w:vAlign w:val="center"/>
          </w:tcPr>
          <w:p w14:paraId="3A9D7C61" w14:textId="77777777" w:rsidR="0040126B" w:rsidRPr="009C5CAF" w:rsidRDefault="0040126B" w:rsidP="000B3D5D">
            <w:pPr>
              <w:ind w:right="47"/>
              <w:jc w:val="right"/>
              <w:rPr>
                <w:b/>
                <w:sz w:val="18"/>
                <w:szCs w:val="18"/>
              </w:rPr>
            </w:pPr>
            <w:r w:rsidRPr="009C5CAF">
              <w:rPr>
                <w:b/>
                <w:bCs/>
                <w:color w:val="000000"/>
                <w:sz w:val="18"/>
                <w:szCs w:val="18"/>
                <w:lang w:val="es-ES" w:eastAsia="es-ES"/>
              </w:rPr>
              <w:t>60.493</w:t>
            </w:r>
          </w:p>
        </w:tc>
        <w:tc>
          <w:tcPr>
            <w:tcW w:w="203" w:type="pct"/>
            <w:tcBorders>
              <w:top w:val="nil"/>
              <w:left w:val="nil"/>
              <w:bottom w:val="nil"/>
              <w:right w:val="nil"/>
            </w:tcBorders>
          </w:tcPr>
          <w:p w14:paraId="46B95886" w14:textId="77777777" w:rsidR="0040126B" w:rsidRPr="009C5CAF" w:rsidRDefault="0040126B" w:rsidP="000B3D5D">
            <w:pPr>
              <w:jc w:val="right"/>
              <w:rPr>
                <w:color w:val="000000"/>
                <w:sz w:val="18"/>
                <w:szCs w:val="18"/>
              </w:rPr>
            </w:pPr>
          </w:p>
        </w:tc>
        <w:tc>
          <w:tcPr>
            <w:tcW w:w="403" w:type="pct"/>
            <w:gridSpan w:val="3"/>
            <w:tcBorders>
              <w:top w:val="nil"/>
              <w:left w:val="nil"/>
              <w:bottom w:val="nil"/>
              <w:right w:val="nil"/>
            </w:tcBorders>
            <w:shd w:val="clear" w:color="auto" w:fill="auto"/>
            <w:vAlign w:val="center"/>
          </w:tcPr>
          <w:p w14:paraId="4F85EADD" w14:textId="77777777" w:rsidR="0040126B" w:rsidRPr="009C5CAF" w:rsidRDefault="0040126B" w:rsidP="000B3D5D">
            <w:pPr>
              <w:jc w:val="right"/>
              <w:rPr>
                <w:color w:val="000000"/>
                <w:sz w:val="18"/>
                <w:szCs w:val="18"/>
              </w:rPr>
            </w:pPr>
            <w:r w:rsidRPr="009C5CAF">
              <w:rPr>
                <w:color w:val="000000"/>
                <w:sz w:val="18"/>
                <w:szCs w:val="18"/>
                <w:lang w:eastAsia="es-ES"/>
              </w:rPr>
              <w:t>0,53%</w:t>
            </w:r>
          </w:p>
        </w:tc>
        <w:tc>
          <w:tcPr>
            <w:tcW w:w="990" w:type="pct"/>
            <w:gridSpan w:val="2"/>
            <w:tcBorders>
              <w:top w:val="nil"/>
              <w:left w:val="nil"/>
              <w:bottom w:val="nil"/>
              <w:right w:val="nil"/>
            </w:tcBorders>
            <w:shd w:val="clear" w:color="auto" w:fill="auto"/>
            <w:vAlign w:val="center"/>
          </w:tcPr>
          <w:p w14:paraId="5F90067C" w14:textId="77777777" w:rsidR="0040126B" w:rsidRPr="009C5CAF" w:rsidRDefault="0040126B" w:rsidP="000B3D5D">
            <w:pPr>
              <w:ind w:right="47"/>
              <w:jc w:val="right"/>
              <w:rPr>
                <w:b/>
                <w:sz w:val="18"/>
                <w:szCs w:val="18"/>
              </w:rPr>
            </w:pPr>
            <w:r w:rsidRPr="009C5CAF">
              <w:rPr>
                <w:b/>
                <w:bCs/>
                <w:color w:val="000000"/>
                <w:sz w:val="18"/>
                <w:szCs w:val="18"/>
                <w:lang w:val="es-ES" w:eastAsia="es-ES"/>
              </w:rPr>
              <w:t>75.002</w:t>
            </w:r>
          </w:p>
        </w:tc>
        <w:tc>
          <w:tcPr>
            <w:tcW w:w="719" w:type="pct"/>
            <w:gridSpan w:val="2"/>
            <w:tcBorders>
              <w:top w:val="nil"/>
              <w:left w:val="nil"/>
              <w:bottom w:val="nil"/>
              <w:right w:val="nil"/>
            </w:tcBorders>
            <w:shd w:val="clear" w:color="auto" w:fill="auto"/>
            <w:vAlign w:val="center"/>
          </w:tcPr>
          <w:p w14:paraId="3355B9F6" w14:textId="77777777" w:rsidR="0040126B" w:rsidRPr="009C5CAF" w:rsidRDefault="0040126B" w:rsidP="000B3D5D">
            <w:pPr>
              <w:ind w:right="-61"/>
              <w:jc w:val="right"/>
              <w:rPr>
                <w:color w:val="000000"/>
                <w:sz w:val="18"/>
                <w:szCs w:val="18"/>
              </w:rPr>
            </w:pPr>
            <w:r w:rsidRPr="009C5CAF">
              <w:rPr>
                <w:color w:val="000000"/>
                <w:sz w:val="18"/>
                <w:szCs w:val="18"/>
                <w:lang w:eastAsia="es-ES"/>
              </w:rPr>
              <w:t>0,67%</w:t>
            </w:r>
          </w:p>
        </w:tc>
      </w:tr>
      <w:tr w:rsidR="0040126B" w:rsidRPr="009C5CAF" w14:paraId="37005B05" w14:textId="77777777" w:rsidTr="000B3D5D">
        <w:trPr>
          <w:gridAfter w:val="1"/>
          <w:wAfter w:w="34" w:type="pct"/>
          <w:trHeight w:val="252"/>
        </w:trPr>
        <w:tc>
          <w:tcPr>
            <w:tcW w:w="1923" w:type="pct"/>
            <w:tcBorders>
              <w:top w:val="nil"/>
              <w:left w:val="nil"/>
              <w:right w:val="nil"/>
            </w:tcBorders>
            <w:shd w:val="clear" w:color="auto" w:fill="auto"/>
            <w:vAlign w:val="center"/>
          </w:tcPr>
          <w:p w14:paraId="77F5CFAE" w14:textId="77777777" w:rsidR="0040126B" w:rsidRPr="009C5CAF" w:rsidRDefault="0040126B" w:rsidP="005D7257">
            <w:pPr>
              <w:rPr>
                <w:sz w:val="18"/>
              </w:rPr>
            </w:pPr>
            <w:r w:rsidRPr="009C5CAF">
              <w:rPr>
                <w:b/>
                <w:sz w:val="18"/>
              </w:rPr>
              <w:t>Otros pasivos no financieros</w:t>
            </w:r>
          </w:p>
        </w:tc>
        <w:tc>
          <w:tcPr>
            <w:tcW w:w="728" w:type="pct"/>
            <w:gridSpan w:val="2"/>
            <w:tcBorders>
              <w:top w:val="nil"/>
              <w:left w:val="nil"/>
              <w:right w:val="nil"/>
            </w:tcBorders>
            <w:shd w:val="clear" w:color="auto" w:fill="auto"/>
            <w:vAlign w:val="center"/>
          </w:tcPr>
          <w:p w14:paraId="2C2D32C9" w14:textId="77777777" w:rsidR="0040126B" w:rsidRPr="009C5CAF" w:rsidRDefault="0040126B" w:rsidP="000B3D5D">
            <w:pPr>
              <w:ind w:right="47"/>
              <w:jc w:val="right"/>
              <w:rPr>
                <w:b/>
                <w:sz w:val="18"/>
                <w:szCs w:val="18"/>
              </w:rPr>
            </w:pPr>
            <w:r w:rsidRPr="009C5CAF">
              <w:rPr>
                <w:b/>
                <w:bCs/>
                <w:color w:val="000000"/>
                <w:sz w:val="18"/>
                <w:szCs w:val="18"/>
                <w:lang w:val="es-ES" w:eastAsia="es-ES"/>
              </w:rPr>
              <w:t>537.782</w:t>
            </w:r>
          </w:p>
        </w:tc>
        <w:tc>
          <w:tcPr>
            <w:tcW w:w="203" w:type="pct"/>
            <w:tcBorders>
              <w:top w:val="nil"/>
              <w:left w:val="nil"/>
              <w:right w:val="nil"/>
            </w:tcBorders>
          </w:tcPr>
          <w:p w14:paraId="5D020423" w14:textId="77777777" w:rsidR="0040126B" w:rsidRPr="009C5CAF" w:rsidRDefault="0040126B" w:rsidP="000B3D5D">
            <w:pPr>
              <w:jc w:val="right"/>
              <w:rPr>
                <w:sz w:val="18"/>
                <w:szCs w:val="18"/>
              </w:rPr>
            </w:pPr>
          </w:p>
        </w:tc>
        <w:tc>
          <w:tcPr>
            <w:tcW w:w="403" w:type="pct"/>
            <w:gridSpan w:val="3"/>
            <w:tcBorders>
              <w:top w:val="nil"/>
              <w:left w:val="nil"/>
              <w:right w:val="nil"/>
            </w:tcBorders>
            <w:shd w:val="clear" w:color="auto" w:fill="auto"/>
            <w:vAlign w:val="center"/>
          </w:tcPr>
          <w:p w14:paraId="3165989E" w14:textId="77777777" w:rsidR="0040126B" w:rsidRPr="009C5CAF" w:rsidRDefault="0040126B" w:rsidP="000B3D5D">
            <w:pPr>
              <w:jc w:val="right"/>
              <w:rPr>
                <w:sz w:val="18"/>
                <w:szCs w:val="18"/>
              </w:rPr>
            </w:pPr>
            <w:r w:rsidRPr="009C5CAF">
              <w:rPr>
                <w:color w:val="000000"/>
                <w:sz w:val="18"/>
                <w:szCs w:val="18"/>
                <w:lang w:eastAsia="es-ES"/>
              </w:rPr>
              <w:t>4,69%</w:t>
            </w:r>
          </w:p>
        </w:tc>
        <w:tc>
          <w:tcPr>
            <w:tcW w:w="990" w:type="pct"/>
            <w:gridSpan w:val="2"/>
            <w:tcBorders>
              <w:top w:val="nil"/>
              <w:left w:val="nil"/>
              <w:right w:val="nil"/>
            </w:tcBorders>
            <w:shd w:val="clear" w:color="auto" w:fill="auto"/>
            <w:vAlign w:val="center"/>
          </w:tcPr>
          <w:p w14:paraId="219CC070" w14:textId="77777777" w:rsidR="0040126B" w:rsidRPr="009C5CAF" w:rsidRDefault="0040126B" w:rsidP="000B3D5D">
            <w:pPr>
              <w:ind w:right="47"/>
              <w:jc w:val="right"/>
              <w:rPr>
                <w:b/>
                <w:sz w:val="18"/>
                <w:szCs w:val="18"/>
              </w:rPr>
            </w:pPr>
            <w:r w:rsidRPr="009C5CAF">
              <w:rPr>
                <w:b/>
                <w:bCs/>
                <w:color w:val="000000"/>
                <w:sz w:val="18"/>
                <w:szCs w:val="18"/>
                <w:lang w:val="es-ES" w:eastAsia="es-ES"/>
              </w:rPr>
              <w:t>468.856</w:t>
            </w:r>
          </w:p>
        </w:tc>
        <w:tc>
          <w:tcPr>
            <w:tcW w:w="719" w:type="pct"/>
            <w:gridSpan w:val="2"/>
            <w:tcBorders>
              <w:top w:val="nil"/>
              <w:left w:val="nil"/>
              <w:right w:val="nil"/>
            </w:tcBorders>
            <w:shd w:val="clear" w:color="auto" w:fill="auto"/>
            <w:vAlign w:val="center"/>
          </w:tcPr>
          <w:p w14:paraId="158F56C4" w14:textId="77777777" w:rsidR="0040126B" w:rsidRPr="009C5CAF" w:rsidRDefault="0040126B" w:rsidP="000B3D5D">
            <w:pPr>
              <w:ind w:right="-61"/>
              <w:jc w:val="right"/>
              <w:rPr>
                <w:sz w:val="18"/>
                <w:szCs w:val="18"/>
              </w:rPr>
            </w:pPr>
            <w:r w:rsidRPr="009C5CAF">
              <w:rPr>
                <w:color w:val="000000"/>
                <w:sz w:val="18"/>
                <w:szCs w:val="18"/>
                <w:lang w:eastAsia="es-ES"/>
              </w:rPr>
              <w:t>4,22%</w:t>
            </w:r>
          </w:p>
        </w:tc>
      </w:tr>
      <w:tr w:rsidR="0040126B" w:rsidRPr="009C5CAF" w14:paraId="214FB512" w14:textId="77777777" w:rsidTr="000B3D5D">
        <w:trPr>
          <w:gridAfter w:val="1"/>
          <w:wAfter w:w="34" w:type="pct"/>
          <w:trHeight w:val="252"/>
        </w:trPr>
        <w:tc>
          <w:tcPr>
            <w:tcW w:w="1923" w:type="pct"/>
            <w:tcBorders>
              <w:top w:val="nil"/>
              <w:left w:val="nil"/>
              <w:bottom w:val="single" w:sz="4" w:space="0" w:color="auto"/>
              <w:right w:val="nil"/>
            </w:tcBorders>
            <w:shd w:val="clear" w:color="auto" w:fill="auto"/>
            <w:vAlign w:val="center"/>
          </w:tcPr>
          <w:p w14:paraId="23B0A30A" w14:textId="77777777" w:rsidR="0040126B" w:rsidRPr="009C5CAF" w:rsidRDefault="0040126B" w:rsidP="005D7257">
            <w:pPr>
              <w:rPr>
                <w:color w:val="000000"/>
                <w:sz w:val="18"/>
              </w:rPr>
            </w:pPr>
            <w:r w:rsidRPr="009C5CAF">
              <w:rPr>
                <w:b/>
                <w:color w:val="000000"/>
                <w:sz w:val="18"/>
              </w:rPr>
              <w:t>Total del Pasivo</w:t>
            </w:r>
          </w:p>
        </w:tc>
        <w:tc>
          <w:tcPr>
            <w:tcW w:w="728" w:type="pct"/>
            <w:gridSpan w:val="2"/>
            <w:tcBorders>
              <w:top w:val="nil"/>
              <w:left w:val="nil"/>
              <w:bottom w:val="single" w:sz="4" w:space="0" w:color="auto"/>
              <w:right w:val="nil"/>
            </w:tcBorders>
            <w:shd w:val="clear" w:color="auto" w:fill="auto"/>
            <w:vAlign w:val="center"/>
          </w:tcPr>
          <w:p w14:paraId="4A6B7067" w14:textId="77777777" w:rsidR="0040126B" w:rsidRPr="009C5CAF" w:rsidRDefault="0040126B" w:rsidP="000B3D5D">
            <w:pPr>
              <w:ind w:right="47"/>
              <w:jc w:val="right"/>
              <w:rPr>
                <w:b/>
                <w:sz w:val="18"/>
                <w:szCs w:val="18"/>
              </w:rPr>
            </w:pPr>
            <w:r w:rsidRPr="009C5CAF">
              <w:rPr>
                <w:b/>
                <w:bCs/>
                <w:color w:val="000000"/>
                <w:sz w:val="18"/>
                <w:szCs w:val="18"/>
                <w:lang w:val="es-ES" w:eastAsia="es-ES"/>
              </w:rPr>
              <w:t>9.465.396</w:t>
            </w:r>
          </w:p>
        </w:tc>
        <w:tc>
          <w:tcPr>
            <w:tcW w:w="203" w:type="pct"/>
            <w:tcBorders>
              <w:top w:val="nil"/>
              <w:left w:val="nil"/>
              <w:bottom w:val="single" w:sz="4" w:space="0" w:color="auto"/>
              <w:right w:val="nil"/>
            </w:tcBorders>
          </w:tcPr>
          <w:p w14:paraId="16C3FAFC" w14:textId="77777777" w:rsidR="0040126B" w:rsidRPr="009C5CAF" w:rsidRDefault="0040126B" w:rsidP="000B3D5D">
            <w:pPr>
              <w:jc w:val="right"/>
              <w:rPr>
                <w:color w:val="000000"/>
                <w:sz w:val="18"/>
                <w:szCs w:val="18"/>
              </w:rPr>
            </w:pPr>
          </w:p>
        </w:tc>
        <w:tc>
          <w:tcPr>
            <w:tcW w:w="403" w:type="pct"/>
            <w:gridSpan w:val="3"/>
            <w:tcBorders>
              <w:top w:val="nil"/>
              <w:left w:val="nil"/>
              <w:bottom w:val="single" w:sz="4" w:space="0" w:color="auto"/>
              <w:right w:val="nil"/>
            </w:tcBorders>
            <w:shd w:val="clear" w:color="auto" w:fill="auto"/>
            <w:vAlign w:val="center"/>
          </w:tcPr>
          <w:p w14:paraId="778047AC" w14:textId="77777777" w:rsidR="0040126B" w:rsidRPr="009C5CAF" w:rsidRDefault="0040126B" w:rsidP="000B3D5D">
            <w:pPr>
              <w:jc w:val="right"/>
              <w:rPr>
                <w:color w:val="000000"/>
                <w:sz w:val="18"/>
                <w:szCs w:val="18"/>
              </w:rPr>
            </w:pPr>
            <w:r w:rsidRPr="009C5CAF">
              <w:rPr>
                <w:color w:val="000000"/>
                <w:sz w:val="18"/>
                <w:szCs w:val="18"/>
                <w:lang w:eastAsia="es-ES"/>
              </w:rPr>
              <w:t>82,59%</w:t>
            </w:r>
          </w:p>
        </w:tc>
        <w:tc>
          <w:tcPr>
            <w:tcW w:w="990" w:type="pct"/>
            <w:gridSpan w:val="2"/>
            <w:tcBorders>
              <w:top w:val="nil"/>
              <w:left w:val="nil"/>
              <w:bottom w:val="single" w:sz="4" w:space="0" w:color="auto"/>
              <w:right w:val="nil"/>
            </w:tcBorders>
            <w:shd w:val="clear" w:color="auto" w:fill="auto"/>
            <w:vAlign w:val="center"/>
          </w:tcPr>
          <w:p w14:paraId="0F4A7F2F" w14:textId="77777777" w:rsidR="0040126B" w:rsidRPr="009C5CAF" w:rsidRDefault="0040126B" w:rsidP="000B3D5D">
            <w:pPr>
              <w:ind w:right="47"/>
              <w:jc w:val="right"/>
              <w:rPr>
                <w:b/>
                <w:sz w:val="18"/>
                <w:szCs w:val="18"/>
              </w:rPr>
            </w:pPr>
            <w:r w:rsidRPr="009C5CAF">
              <w:rPr>
                <w:b/>
                <w:bCs/>
                <w:color w:val="000000"/>
                <w:sz w:val="18"/>
                <w:szCs w:val="18"/>
                <w:lang w:val="es-ES" w:eastAsia="es-ES"/>
              </w:rPr>
              <w:t>9.148.832</w:t>
            </w:r>
          </w:p>
        </w:tc>
        <w:tc>
          <w:tcPr>
            <w:tcW w:w="719" w:type="pct"/>
            <w:gridSpan w:val="2"/>
            <w:tcBorders>
              <w:top w:val="nil"/>
              <w:left w:val="nil"/>
              <w:bottom w:val="single" w:sz="4" w:space="0" w:color="auto"/>
              <w:right w:val="nil"/>
            </w:tcBorders>
            <w:shd w:val="clear" w:color="auto" w:fill="auto"/>
            <w:vAlign w:val="center"/>
          </w:tcPr>
          <w:p w14:paraId="37FDDE8E" w14:textId="77777777" w:rsidR="0040126B" w:rsidRPr="009C5CAF" w:rsidRDefault="0040126B" w:rsidP="000B3D5D">
            <w:pPr>
              <w:ind w:right="-61"/>
              <w:jc w:val="right"/>
              <w:rPr>
                <w:sz w:val="18"/>
                <w:szCs w:val="18"/>
              </w:rPr>
            </w:pPr>
            <w:r w:rsidRPr="009C5CAF">
              <w:rPr>
                <w:color w:val="000000"/>
                <w:sz w:val="18"/>
                <w:szCs w:val="18"/>
                <w:lang w:eastAsia="es-ES"/>
              </w:rPr>
              <w:t>82,28%</w:t>
            </w:r>
          </w:p>
        </w:tc>
      </w:tr>
      <w:tr w:rsidR="0040126B" w:rsidRPr="009C5CAF" w14:paraId="09888E10" w14:textId="77777777" w:rsidTr="000B3D5D">
        <w:trPr>
          <w:gridAfter w:val="1"/>
          <w:wAfter w:w="34" w:type="pct"/>
          <w:trHeight w:val="252"/>
        </w:trPr>
        <w:tc>
          <w:tcPr>
            <w:tcW w:w="1923" w:type="pct"/>
            <w:tcBorders>
              <w:top w:val="single" w:sz="4" w:space="0" w:color="auto"/>
              <w:left w:val="nil"/>
              <w:bottom w:val="single" w:sz="4" w:space="0" w:color="auto"/>
              <w:right w:val="nil"/>
            </w:tcBorders>
            <w:shd w:val="clear" w:color="auto" w:fill="auto"/>
            <w:vAlign w:val="center"/>
          </w:tcPr>
          <w:p w14:paraId="09E231F5" w14:textId="77777777" w:rsidR="0040126B" w:rsidRPr="009C5CAF" w:rsidRDefault="0040126B" w:rsidP="005D7257">
            <w:pPr>
              <w:rPr>
                <w:color w:val="000000"/>
                <w:sz w:val="18"/>
              </w:rPr>
            </w:pPr>
            <w:r w:rsidRPr="009C5CAF">
              <w:rPr>
                <w:b/>
                <w:color w:val="000000"/>
                <w:sz w:val="18"/>
              </w:rPr>
              <w:t>Patrimonio Neto</w:t>
            </w:r>
          </w:p>
        </w:tc>
        <w:tc>
          <w:tcPr>
            <w:tcW w:w="728" w:type="pct"/>
            <w:gridSpan w:val="2"/>
            <w:tcBorders>
              <w:top w:val="single" w:sz="4" w:space="0" w:color="auto"/>
              <w:left w:val="nil"/>
              <w:bottom w:val="single" w:sz="4" w:space="0" w:color="auto"/>
              <w:right w:val="nil"/>
            </w:tcBorders>
            <w:shd w:val="clear" w:color="auto" w:fill="auto"/>
            <w:vAlign w:val="center"/>
          </w:tcPr>
          <w:p w14:paraId="45A3433E" w14:textId="77777777" w:rsidR="0040126B" w:rsidRPr="009C5CAF" w:rsidRDefault="0040126B" w:rsidP="000B3D5D">
            <w:pPr>
              <w:ind w:right="47"/>
              <w:jc w:val="right"/>
              <w:rPr>
                <w:b/>
                <w:sz w:val="18"/>
                <w:szCs w:val="18"/>
              </w:rPr>
            </w:pPr>
            <w:r w:rsidRPr="009C5CAF">
              <w:rPr>
                <w:b/>
                <w:bCs/>
                <w:color w:val="000000"/>
                <w:sz w:val="18"/>
                <w:szCs w:val="18"/>
                <w:lang w:eastAsia="es-ES"/>
              </w:rPr>
              <w:t>1.995.538</w:t>
            </w:r>
          </w:p>
        </w:tc>
        <w:tc>
          <w:tcPr>
            <w:tcW w:w="203" w:type="pct"/>
            <w:tcBorders>
              <w:top w:val="single" w:sz="4" w:space="0" w:color="auto"/>
              <w:left w:val="nil"/>
              <w:bottom w:val="single" w:sz="4" w:space="0" w:color="auto"/>
              <w:right w:val="nil"/>
            </w:tcBorders>
          </w:tcPr>
          <w:p w14:paraId="2357870E" w14:textId="77777777" w:rsidR="0040126B" w:rsidRPr="009C5CAF" w:rsidRDefault="0040126B" w:rsidP="000B3D5D">
            <w:pPr>
              <w:jc w:val="right"/>
              <w:rPr>
                <w:color w:val="000000"/>
                <w:sz w:val="18"/>
                <w:szCs w:val="18"/>
              </w:rPr>
            </w:pPr>
          </w:p>
        </w:tc>
        <w:tc>
          <w:tcPr>
            <w:tcW w:w="403" w:type="pct"/>
            <w:gridSpan w:val="3"/>
            <w:tcBorders>
              <w:top w:val="single" w:sz="4" w:space="0" w:color="auto"/>
              <w:left w:val="nil"/>
              <w:bottom w:val="single" w:sz="4" w:space="0" w:color="auto"/>
              <w:right w:val="nil"/>
            </w:tcBorders>
            <w:shd w:val="clear" w:color="auto" w:fill="auto"/>
            <w:vAlign w:val="center"/>
          </w:tcPr>
          <w:p w14:paraId="6FE4DC48" w14:textId="77777777" w:rsidR="0040126B" w:rsidRPr="009C5CAF" w:rsidRDefault="0040126B" w:rsidP="000B3D5D">
            <w:pPr>
              <w:jc w:val="right"/>
              <w:rPr>
                <w:color w:val="000000"/>
                <w:sz w:val="18"/>
                <w:szCs w:val="18"/>
              </w:rPr>
            </w:pPr>
            <w:r w:rsidRPr="009C5CAF">
              <w:rPr>
                <w:color w:val="000000"/>
                <w:sz w:val="18"/>
                <w:szCs w:val="18"/>
                <w:lang w:eastAsia="es-ES"/>
              </w:rPr>
              <w:t>17,41%</w:t>
            </w:r>
          </w:p>
        </w:tc>
        <w:tc>
          <w:tcPr>
            <w:tcW w:w="990" w:type="pct"/>
            <w:gridSpan w:val="2"/>
            <w:tcBorders>
              <w:top w:val="single" w:sz="4" w:space="0" w:color="auto"/>
              <w:left w:val="nil"/>
              <w:bottom w:val="single" w:sz="4" w:space="0" w:color="auto"/>
              <w:right w:val="nil"/>
            </w:tcBorders>
            <w:shd w:val="clear" w:color="auto" w:fill="auto"/>
            <w:vAlign w:val="center"/>
          </w:tcPr>
          <w:p w14:paraId="39E398D6" w14:textId="77777777" w:rsidR="0040126B" w:rsidRPr="009C5CAF" w:rsidRDefault="0040126B" w:rsidP="000B3D5D">
            <w:pPr>
              <w:ind w:right="47"/>
              <w:jc w:val="right"/>
              <w:rPr>
                <w:b/>
                <w:sz w:val="18"/>
                <w:szCs w:val="18"/>
              </w:rPr>
            </w:pPr>
            <w:r w:rsidRPr="009C5CAF">
              <w:rPr>
                <w:b/>
                <w:bCs/>
                <w:color w:val="000000"/>
                <w:sz w:val="18"/>
                <w:szCs w:val="18"/>
              </w:rPr>
              <w:t>1.969.726</w:t>
            </w:r>
          </w:p>
        </w:tc>
        <w:tc>
          <w:tcPr>
            <w:tcW w:w="719" w:type="pct"/>
            <w:gridSpan w:val="2"/>
            <w:tcBorders>
              <w:top w:val="single" w:sz="4" w:space="0" w:color="auto"/>
              <w:left w:val="nil"/>
              <w:bottom w:val="single" w:sz="4" w:space="0" w:color="auto"/>
              <w:right w:val="nil"/>
            </w:tcBorders>
            <w:shd w:val="clear" w:color="auto" w:fill="auto"/>
            <w:vAlign w:val="center"/>
          </w:tcPr>
          <w:p w14:paraId="6B6B2C1F" w14:textId="77777777" w:rsidR="0040126B" w:rsidRPr="009C5CAF" w:rsidRDefault="0040126B" w:rsidP="000B3D5D">
            <w:pPr>
              <w:ind w:right="-61"/>
              <w:jc w:val="right"/>
              <w:rPr>
                <w:sz w:val="18"/>
                <w:szCs w:val="18"/>
              </w:rPr>
            </w:pPr>
            <w:r w:rsidRPr="009C5CAF">
              <w:rPr>
                <w:color w:val="000000"/>
                <w:sz w:val="18"/>
                <w:szCs w:val="18"/>
                <w:lang w:eastAsia="es-ES"/>
              </w:rPr>
              <w:t>17,72%</w:t>
            </w:r>
          </w:p>
        </w:tc>
      </w:tr>
      <w:tr w:rsidR="0040126B" w:rsidRPr="009C5CAF" w14:paraId="28E9824A" w14:textId="77777777" w:rsidTr="000B3D5D">
        <w:trPr>
          <w:gridAfter w:val="1"/>
          <w:wAfter w:w="34" w:type="pct"/>
          <w:trHeight w:val="56"/>
        </w:trPr>
        <w:tc>
          <w:tcPr>
            <w:tcW w:w="1923" w:type="pct"/>
            <w:tcBorders>
              <w:top w:val="single" w:sz="4" w:space="0" w:color="auto"/>
              <w:left w:val="nil"/>
              <w:bottom w:val="single" w:sz="4" w:space="0" w:color="auto"/>
              <w:right w:val="nil"/>
            </w:tcBorders>
            <w:shd w:val="clear" w:color="auto" w:fill="auto"/>
            <w:vAlign w:val="bottom"/>
          </w:tcPr>
          <w:p w14:paraId="56BEA566" w14:textId="77777777" w:rsidR="0040126B" w:rsidRPr="009C5CAF" w:rsidRDefault="0040126B" w:rsidP="005D7257">
            <w:pPr>
              <w:rPr>
                <w:b/>
                <w:color w:val="000000"/>
                <w:sz w:val="18"/>
              </w:rPr>
            </w:pPr>
            <w:r w:rsidRPr="009C5CAF">
              <w:rPr>
                <w:b/>
                <w:color w:val="000000"/>
                <w:sz w:val="18"/>
              </w:rPr>
              <w:t>Total del Pasivo y Patrimonio Neto</w:t>
            </w:r>
          </w:p>
        </w:tc>
        <w:tc>
          <w:tcPr>
            <w:tcW w:w="728" w:type="pct"/>
            <w:gridSpan w:val="2"/>
            <w:tcBorders>
              <w:top w:val="single" w:sz="4" w:space="0" w:color="auto"/>
              <w:left w:val="nil"/>
              <w:bottom w:val="single" w:sz="4" w:space="0" w:color="auto"/>
              <w:right w:val="nil"/>
            </w:tcBorders>
            <w:shd w:val="clear" w:color="auto" w:fill="auto"/>
            <w:vAlign w:val="center"/>
          </w:tcPr>
          <w:p w14:paraId="6ADC0CA0" w14:textId="77777777" w:rsidR="0040126B" w:rsidRPr="009C5CAF" w:rsidRDefault="0040126B" w:rsidP="000B3D5D">
            <w:pPr>
              <w:ind w:right="47"/>
              <w:jc w:val="right"/>
              <w:rPr>
                <w:b/>
                <w:sz w:val="18"/>
                <w:szCs w:val="18"/>
              </w:rPr>
            </w:pPr>
            <w:r w:rsidRPr="009C5CAF">
              <w:rPr>
                <w:b/>
                <w:bCs/>
                <w:color w:val="000000"/>
                <w:sz w:val="18"/>
                <w:szCs w:val="18"/>
                <w:lang w:eastAsia="es-ES"/>
              </w:rPr>
              <w:t>11.460.934</w:t>
            </w:r>
          </w:p>
        </w:tc>
        <w:tc>
          <w:tcPr>
            <w:tcW w:w="203" w:type="pct"/>
            <w:tcBorders>
              <w:top w:val="single" w:sz="4" w:space="0" w:color="auto"/>
              <w:left w:val="nil"/>
              <w:bottom w:val="single" w:sz="4" w:space="0" w:color="auto"/>
              <w:right w:val="nil"/>
            </w:tcBorders>
          </w:tcPr>
          <w:p w14:paraId="16DD3669" w14:textId="77777777" w:rsidR="0040126B" w:rsidRPr="009C5CAF" w:rsidRDefault="0040126B" w:rsidP="000B3D5D">
            <w:pPr>
              <w:jc w:val="right"/>
              <w:rPr>
                <w:b/>
                <w:color w:val="000000"/>
                <w:sz w:val="18"/>
                <w:szCs w:val="18"/>
              </w:rPr>
            </w:pPr>
          </w:p>
        </w:tc>
        <w:tc>
          <w:tcPr>
            <w:tcW w:w="403" w:type="pct"/>
            <w:gridSpan w:val="3"/>
            <w:tcBorders>
              <w:top w:val="single" w:sz="4" w:space="0" w:color="auto"/>
              <w:left w:val="nil"/>
              <w:bottom w:val="single" w:sz="4" w:space="0" w:color="auto"/>
              <w:right w:val="nil"/>
            </w:tcBorders>
            <w:shd w:val="clear" w:color="auto" w:fill="auto"/>
            <w:vAlign w:val="center"/>
          </w:tcPr>
          <w:p w14:paraId="3F7D1D5B" w14:textId="77777777" w:rsidR="0040126B" w:rsidRPr="009C5CAF" w:rsidRDefault="0040126B" w:rsidP="000B3D5D">
            <w:pPr>
              <w:jc w:val="right"/>
              <w:rPr>
                <w:b/>
                <w:color w:val="000000"/>
                <w:sz w:val="18"/>
                <w:szCs w:val="18"/>
              </w:rPr>
            </w:pPr>
          </w:p>
        </w:tc>
        <w:tc>
          <w:tcPr>
            <w:tcW w:w="990" w:type="pct"/>
            <w:gridSpan w:val="2"/>
            <w:tcBorders>
              <w:top w:val="single" w:sz="4" w:space="0" w:color="auto"/>
              <w:left w:val="nil"/>
              <w:bottom w:val="single" w:sz="4" w:space="0" w:color="auto"/>
              <w:right w:val="nil"/>
            </w:tcBorders>
            <w:shd w:val="clear" w:color="auto" w:fill="auto"/>
            <w:vAlign w:val="center"/>
          </w:tcPr>
          <w:p w14:paraId="3DDC0347" w14:textId="77777777" w:rsidR="0040126B" w:rsidRPr="009C5CAF" w:rsidRDefault="0040126B" w:rsidP="000B3D5D">
            <w:pPr>
              <w:ind w:right="47"/>
              <w:jc w:val="right"/>
              <w:rPr>
                <w:b/>
                <w:sz w:val="18"/>
                <w:szCs w:val="18"/>
              </w:rPr>
            </w:pPr>
            <w:r w:rsidRPr="009C5CAF">
              <w:rPr>
                <w:b/>
                <w:bCs/>
                <w:color w:val="000000"/>
                <w:sz w:val="18"/>
                <w:szCs w:val="18"/>
                <w:lang w:eastAsia="es-ES"/>
              </w:rPr>
              <w:t>11.118.558</w:t>
            </w:r>
          </w:p>
        </w:tc>
        <w:tc>
          <w:tcPr>
            <w:tcW w:w="719" w:type="pct"/>
            <w:gridSpan w:val="2"/>
            <w:tcBorders>
              <w:top w:val="single" w:sz="4" w:space="0" w:color="auto"/>
              <w:left w:val="nil"/>
              <w:bottom w:val="single" w:sz="4" w:space="0" w:color="auto"/>
              <w:right w:val="nil"/>
            </w:tcBorders>
            <w:shd w:val="clear" w:color="auto" w:fill="auto"/>
            <w:vAlign w:val="center"/>
          </w:tcPr>
          <w:p w14:paraId="3C767EC1" w14:textId="77777777" w:rsidR="0040126B" w:rsidRPr="009C5CAF" w:rsidRDefault="0040126B" w:rsidP="000B3D5D">
            <w:pPr>
              <w:ind w:right="-61"/>
              <w:jc w:val="right"/>
              <w:rPr>
                <w:b/>
                <w:color w:val="000000"/>
                <w:sz w:val="18"/>
                <w:szCs w:val="18"/>
              </w:rPr>
            </w:pPr>
          </w:p>
        </w:tc>
      </w:tr>
    </w:tbl>
    <w:p w14:paraId="213811FF" w14:textId="77777777" w:rsidR="0040126B" w:rsidRPr="009C5CAF" w:rsidRDefault="0040126B" w:rsidP="0040126B">
      <w:pPr>
        <w:jc w:val="both"/>
        <w:rPr>
          <w:sz w:val="20"/>
          <w:szCs w:val="20"/>
        </w:rPr>
      </w:pPr>
    </w:p>
    <w:p w14:paraId="7F17378E" w14:textId="77777777" w:rsidR="0040126B" w:rsidRPr="009C5CAF" w:rsidRDefault="0040126B" w:rsidP="0040126B">
      <w:pPr>
        <w:jc w:val="both"/>
        <w:rPr>
          <w:sz w:val="20"/>
          <w:szCs w:val="20"/>
        </w:rPr>
      </w:pPr>
      <w:r w:rsidRPr="009C5CAF">
        <w:rPr>
          <w:sz w:val="20"/>
        </w:rPr>
        <w:t>Asimismo, y tal como se detalla en el siguiente cuadro, al 30 de septiembre 2020 el 99,74% de las fuentes de financiamiento del Emisor eran en moneda nacional:</w:t>
      </w:r>
    </w:p>
    <w:p w14:paraId="38BB2D36" w14:textId="77777777" w:rsidR="0040126B" w:rsidRPr="009C5CAF" w:rsidRDefault="0040126B" w:rsidP="0040126B">
      <w:pPr>
        <w:jc w:val="both"/>
        <w:rPr>
          <w:sz w:val="20"/>
          <w:szCs w:val="20"/>
        </w:rPr>
      </w:pPr>
    </w:p>
    <w:tbl>
      <w:tblPr>
        <w:tblW w:w="10466" w:type="dxa"/>
        <w:tblLayout w:type="fixed"/>
        <w:tblCellMar>
          <w:left w:w="70" w:type="dxa"/>
          <w:right w:w="70" w:type="dxa"/>
        </w:tblCellMar>
        <w:tblLook w:val="04A0" w:firstRow="1" w:lastRow="0" w:firstColumn="1" w:lastColumn="0" w:noHBand="0" w:noVBand="1"/>
      </w:tblPr>
      <w:tblGrid>
        <w:gridCol w:w="3232"/>
        <w:gridCol w:w="1273"/>
        <w:gridCol w:w="1277"/>
        <w:gridCol w:w="1285"/>
        <w:gridCol w:w="1145"/>
        <w:gridCol w:w="1145"/>
        <w:gridCol w:w="1109"/>
      </w:tblGrid>
      <w:tr w:rsidR="0040126B" w:rsidRPr="009C5CAF" w14:paraId="05B4E14A" w14:textId="77777777" w:rsidTr="000B3D5D">
        <w:trPr>
          <w:trHeight w:val="253"/>
        </w:trPr>
        <w:tc>
          <w:tcPr>
            <w:tcW w:w="1544" w:type="pct"/>
            <w:vMerge w:val="restart"/>
            <w:tcBorders>
              <w:top w:val="nil"/>
              <w:left w:val="nil"/>
              <w:right w:val="nil"/>
            </w:tcBorders>
            <w:vAlign w:val="center"/>
          </w:tcPr>
          <w:p w14:paraId="7FC2365F" w14:textId="77777777" w:rsidR="0040126B" w:rsidRPr="009C5CAF" w:rsidRDefault="0040126B" w:rsidP="005D7257">
            <w:pPr>
              <w:rPr>
                <w:b/>
                <w:color w:val="000000"/>
                <w:sz w:val="20"/>
              </w:rPr>
            </w:pPr>
            <w:r w:rsidRPr="009C5CAF">
              <w:rPr>
                <w:b/>
                <w:smallCaps/>
                <w:color w:val="000000"/>
                <w:sz w:val="20"/>
              </w:rPr>
              <w:t>Detalle del fondeo - según su forma de captación</w:t>
            </w:r>
          </w:p>
        </w:tc>
        <w:tc>
          <w:tcPr>
            <w:tcW w:w="1832" w:type="pct"/>
            <w:gridSpan w:val="3"/>
            <w:tcBorders>
              <w:top w:val="nil"/>
              <w:left w:val="nil"/>
              <w:bottom w:val="nil"/>
              <w:right w:val="nil"/>
            </w:tcBorders>
            <w:shd w:val="clear" w:color="auto" w:fill="auto"/>
            <w:vAlign w:val="center"/>
          </w:tcPr>
          <w:p w14:paraId="58ACDED5" w14:textId="77777777" w:rsidR="0040126B" w:rsidRPr="009C5CAF" w:rsidRDefault="0040126B" w:rsidP="000B3D5D">
            <w:pPr>
              <w:rPr>
                <w:b/>
                <w:color w:val="000000"/>
                <w:sz w:val="20"/>
              </w:rPr>
            </w:pPr>
            <w:r w:rsidRPr="009C5CAF">
              <w:rPr>
                <w:b/>
                <w:color w:val="000000"/>
                <w:sz w:val="20"/>
              </w:rPr>
              <w:t xml:space="preserve">       Captados en Pesos</w:t>
            </w:r>
          </w:p>
        </w:tc>
        <w:tc>
          <w:tcPr>
            <w:tcW w:w="1624" w:type="pct"/>
            <w:gridSpan w:val="3"/>
            <w:tcBorders>
              <w:top w:val="nil"/>
              <w:left w:val="nil"/>
              <w:bottom w:val="nil"/>
              <w:right w:val="nil"/>
            </w:tcBorders>
            <w:shd w:val="clear" w:color="auto" w:fill="auto"/>
            <w:vAlign w:val="center"/>
          </w:tcPr>
          <w:p w14:paraId="7AED8930" w14:textId="77777777" w:rsidR="0040126B" w:rsidRPr="009C5CAF" w:rsidRDefault="0040126B" w:rsidP="005D7257">
            <w:pPr>
              <w:rPr>
                <w:b/>
                <w:color w:val="000000"/>
                <w:sz w:val="20"/>
              </w:rPr>
            </w:pPr>
            <w:r w:rsidRPr="009C5CAF">
              <w:rPr>
                <w:b/>
                <w:color w:val="000000"/>
                <w:sz w:val="20"/>
              </w:rPr>
              <w:t xml:space="preserve">    Captados en Dólares</w:t>
            </w:r>
          </w:p>
        </w:tc>
      </w:tr>
      <w:tr w:rsidR="0040126B" w:rsidRPr="009C5CAF" w14:paraId="259B0216" w14:textId="77777777" w:rsidTr="000B3D5D">
        <w:trPr>
          <w:gridAfter w:val="1"/>
          <w:wAfter w:w="530" w:type="pct"/>
          <w:trHeight w:val="268"/>
        </w:trPr>
        <w:tc>
          <w:tcPr>
            <w:tcW w:w="1544" w:type="pct"/>
            <w:vMerge/>
            <w:tcBorders>
              <w:left w:val="nil"/>
              <w:bottom w:val="single" w:sz="8" w:space="0" w:color="000000"/>
              <w:right w:val="nil"/>
            </w:tcBorders>
            <w:vAlign w:val="center"/>
          </w:tcPr>
          <w:p w14:paraId="07338843" w14:textId="77777777" w:rsidR="0040126B" w:rsidRPr="009C5CAF" w:rsidRDefault="0040126B" w:rsidP="005D7257">
            <w:pPr>
              <w:rPr>
                <w:b/>
                <w:color w:val="000000"/>
                <w:sz w:val="20"/>
              </w:rPr>
            </w:pPr>
          </w:p>
        </w:tc>
        <w:tc>
          <w:tcPr>
            <w:tcW w:w="608" w:type="pct"/>
            <w:tcBorders>
              <w:top w:val="nil"/>
              <w:left w:val="nil"/>
              <w:bottom w:val="single" w:sz="8" w:space="0" w:color="auto"/>
              <w:right w:val="nil"/>
            </w:tcBorders>
            <w:shd w:val="clear" w:color="auto" w:fill="auto"/>
            <w:vAlign w:val="center"/>
          </w:tcPr>
          <w:p w14:paraId="5EFF248A" w14:textId="77777777" w:rsidR="0040126B" w:rsidRPr="009C5CAF" w:rsidRDefault="0040126B" w:rsidP="000B3D5D">
            <w:pPr>
              <w:rPr>
                <w:b/>
                <w:color w:val="000000"/>
                <w:sz w:val="20"/>
              </w:rPr>
            </w:pPr>
            <w:r w:rsidRPr="009C5CAF">
              <w:rPr>
                <w:b/>
                <w:color w:val="000000"/>
                <w:sz w:val="20"/>
              </w:rPr>
              <w:t>30/09/2020</w:t>
            </w:r>
          </w:p>
        </w:tc>
        <w:tc>
          <w:tcPr>
            <w:tcW w:w="610" w:type="pct"/>
            <w:tcBorders>
              <w:top w:val="nil"/>
              <w:left w:val="nil"/>
              <w:bottom w:val="single" w:sz="8" w:space="0" w:color="auto"/>
              <w:right w:val="nil"/>
            </w:tcBorders>
            <w:shd w:val="clear" w:color="auto" w:fill="auto"/>
            <w:vAlign w:val="center"/>
          </w:tcPr>
          <w:p w14:paraId="7D29B6CB" w14:textId="77777777" w:rsidR="0040126B" w:rsidRPr="009C5CAF" w:rsidRDefault="0040126B" w:rsidP="000B3D5D">
            <w:pPr>
              <w:ind w:firstLine="107"/>
              <w:rPr>
                <w:b/>
                <w:color w:val="000000"/>
                <w:sz w:val="20"/>
              </w:rPr>
            </w:pPr>
            <w:r w:rsidRPr="009C5CAF">
              <w:rPr>
                <w:b/>
                <w:color w:val="000000"/>
                <w:sz w:val="20"/>
              </w:rPr>
              <w:t>30/09/2019</w:t>
            </w:r>
          </w:p>
        </w:tc>
        <w:tc>
          <w:tcPr>
            <w:tcW w:w="614" w:type="pct"/>
            <w:tcBorders>
              <w:top w:val="nil"/>
              <w:left w:val="nil"/>
              <w:bottom w:val="single" w:sz="8" w:space="0" w:color="auto"/>
              <w:right w:val="nil"/>
            </w:tcBorders>
            <w:shd w:val="clear" w:color="auto" w:fill="auto"/>
            <w:vAlign w:val="center"/>
          </w:tcPr>
          <w:p w14:paraId="445682D5" w14:textId="77777777" w:rsidR="0040126B" w:rsidRPr="009C5CAF" w:rsidRDefault="0040126B" w:rsidP="000B3D5D">
            <w:pPr>
              <w:rPr>
                <w:b/>
                <w:color w:val="000000"/>
                <w:sz w:val="20"/>
              </w:rPr>
            </w:pPr>
          </w:p>
        </w:tc>
        <w:tc>
          <w:tcPr>
            <w:tcW w:w="547" w:type="pct"/>
            <w:tcBorders>
              <w:top w:val="nil"/>
              <w:left w:val="nil"/>
              <w:bottom w:val="single" w:sz="8" w:space="0" w:color="auto"/>
              <w:right w:val="nil"/>
            </w:tcBorders>
            <w:shd w:val="clear" w:color="auto" w:fill="auto"/>
            <w:vAlign w:val="center"/>
          </w:tcPr>
          <w:p w14:paraId="45E5ED3C" w14:textId="77777777" w:rsidR="0040126B" w:rsidRPr="009C5CAF" w:rsidRDefault="0040126B" w:rsidP="000B3D5D">
            <w:pPr>
              <w:rPr>
                <w:b/>
                <w:color w:val="000000"/>
                <w:sz w:val="20"/>
              </w:rPr>
            </w:pPr>
            <w:r w:rsidRPr="009C5CAF">
              <w:rPr>
                <w:b/>
                <w:color w:val="000000"/>
                <w:sz w:val="20"/>
              </w:rPr>
              <w:t>31/12/2020</w:t>
            </w:r>
          </w:p>
        </w:tc>
        <w:tc>
          <w:tcPr>
            <w:tcW w:w="547" w:type="pct"/>
            <w:tcBorders>
              <w:top w:val="nil"/>
              <w:left w:val="nil"/>
              <w:bottom w:val="single" w:sz="8" w:space="0" w:color="auto"/>
              <w:right w:val="nil"/>
            </w:tcBorders>
            <w:shd w:val="clear" w:color="auto" w:fill="auto"/>
            <w:vAlign w:val="center"/>
          </w:tcPr>
          <w:p w14:paraId="20CAF80E" w14:textId="77777777" w:rsidR="0040126B" w:rsidRPr="009C5CAF" w:rsidRDefault="0040126B" w:rsidP="000B3D5D">
            <w:pPr>
              <w:rPr>
                <w:b/>
                <w:color w:val="000000"/>
                <w:sz w:val="20"/>
              </w:rPr>
            </w:pPr>
            <w:r w:rsidRPr="009C5CAF">
              <w:rPr>
                <w:b/>
                <w:color w:val="000000"/>
                <w:sz w:val="20"/>
              </w:rPr>
              <w:t>31/12/2019</w:t>
            </w:r>
          </w:p>
        </w:tc>
      </w:tr>
      <w:tr w:rsidR="0040126B" w:rsidRPr="009C5CAF" w14:paraId="1A4D80EC" w14:textId="77777777" w:rsidTr="000B3D5D">
        <w:trPr>
          <w:gridAfter w:val="1"/>
          <w:wAfter w:w="530" w:type="pct"/>
          <w:trHeight w:val="253"/>
        </w:trPr>
        <w:tc>
          <w:tcPr>
            <w:tcW w:w="1544" w:type="pct"/>
            <w:tcBorders>
              <w:top w:val="nil"/>
              <w:left w:val="nil"/>
              <w:bottom w:val="nil"/>
              <w:right w:val="nil"/>
            </w:tcBorders>
            <w:vAlign w:val="center"/>
          </w:tcPr>
          <w:p w14:paraId="46ABC708" w14:textId="77777777" w:rsidR="0040126B" w:rsidRPr="009C5CAF" w:rsidRDefault="0040126B" w:rsidP="005D7257">
            <w:pPr>
              <w:rPr>
                <w:color w:val="000000"/>
                <w:sz w:val="20"/>
              </w:rPr>
            </w:pPr>
            <w:r w:rsidRPr="009C5CAF">
              <w:rPr>
                <w:b/>
                <w:color w:val="000000"/>
                <w:sz w:val="20"/>
              </w:rPr>
              <w:t>Al sector privado no financiero y residente en el exterior</w:t>
            </w:r>
          </w:p>
        </w:tc>
        <w:tc>
          <w:tcPr>
            <w:tcW w:w="608" w:type="pct"/>
            <w:tcBorders>
              <w:top w:val="nil"/>
              <w:left w:val="nil"/>
              <w:bottom w:val="nil"/>
              <w:right w:val="nil"/>
            </w:tcBorders>
            <w:shd w:val="clear" w:color="auto" w:fill="auto"/>
            <w:noWrap/>
            <w:vAlign w:val="center"/>
          </w:tcPr>
          <w:p w14:paraId="46FF4ADC" w14:textId="77777777" w:rsidR="0040126B" w:rsidRPr="009C5CAF" w:rsidRDefault="0040126B" w:rsidP="000B3D5D">
            <w:pPr>
              <w:jc w:val="both"/>
              <w:rPr>
                <w:color w:val="000000"/>
                <w:sz w:val="20"/>
              </w:rPr>
            </w:pPr>
          </w:p>
        </w:tc>
        <w:tc>
          <w:tcPr>
            <w:tcW w:w="610" w:type="pct"/>
            <w:tcBorders>
              <w:top w:val="nil"/>
              <w:left w:val="nil"/>
              <w:bottom w:val="nil"/>
              <w:right w:val="nil"/>
            </w:tcBorders>
            <w:shd w:val="clear" w:color="auto" w:fill="auto"/>
            <w:noWrap/>
            <w:vAlign w:val="center"/>
          </w:tcPr>
          <w:p w14:paraId="4AE7A24D" w14:textId="77777777" w:rsidR="0040126B" w:rsidRPr="009C5CAF" w:rsidRDefault="0040126B" w:rsidP="000B3D5D">
            <w:pPr>
              <w:rPr>
                <w:color w:val="000000"/>
                <w:sz w:val="20"/>
              </w:rPr>
            </w:pPr>
          </w:p>
        </w:tc>
        <w:tc>
          <w:tcPr>
            <w:tcW w:w="614" w:type="pct"/>
            <w:tcBorders>
              <w:top w:val="nil"/>
              <w:left w:val="nil"/>
              <w:bottom w:val="nil"/>
              <w:right w:val="nil"/>
            </w:tcBorders>
            <w:shd w:val="clear" w:color="auto" w:fill="auto"/>
            <w:vAlign w:val="center"/>
          </w:tcPr>
          <w:p w14:paraId="334A4FA5" w14:textId="77777777" w:rsidR="0040126B" w:rsidRPr="009C5CAF" w:rsidRDefault="0040126B" w:rsidP="000B3D5D">
            <w:pPr>
              <w:rPr>
                <w:color w:val="000000"/>
                <w:sz w:val="20"/>
              </w:rPr>
            </w:pPr>
          </w:p>
        </w:tc>
        <w:tc>
          <w:tcPr>
            <w:tcW w:w="547" w:type="pct"/>
            <w:tcBorders>
              <w:top w:val="nil"/>
              <w:left w:val="nil"/>
              <w:bottom w:val="nil"/>
              <w:right w:val="nil"/>
            </w:tcBorders>
            <w:shd w:val="clear" w:color="auto" w:fill="auto"/>
            <w:noWrap/>
            <w:vAlign w:val="center"/>
          </w:tcPr>
          <w:p w14:paraId="44DE4774" w14:textId="77777777" w:rsidR="0040126B" w:rsidRPr="009C5CAF" w:rsidRDefault="0040126B" w:rsidP="000B3D5D">
            <w:pPr>
              <w:rPr>
                <w:color w:val="000000"/>
                <w:sz w:val="20"/>
              </w:rPr>
            </w:pPr>
          </w:p>
        </w:tc>
        <w:tc>
          <w:tcPr>
            <w:tcW w:w="547" w:type="pct"/>
            <w:tcBorders>
              <w:top w:val="nil"/>
              <w:left w:val="nil"/>
              <w:bottom w:val="nil"/>
              <w:right w:val="nil"/>
            </w:tcBorders>
            <w:shd w:val="clear" w:color="auto" w:fill="auto"/>
            <w:noWrap/>
            <w:vAlign w:val="bottom"/>
          </w:tcPr>
          <w:p w14:paraId="1E68172B" w14:textId="77777777" w:rsidR="0040126B" w:rsidRPr="009C5CAF" w:rsidRDefault="0040126B" w:rsidP="000B3D5D">
            <w:pPr>
              <w:rPr>
                <w:color w:val="000000"/>
                <w:sz w:val="20"/>
              </w:rPr>
            </w:pPr>
          </w:p>
        </w:tc>
      </w:tr>
      <w:tr w:rsidR="0040126B" w:rsidRPr="009C5CAF" w14:paraId="1C1ADDA0" w14:textId="77777777" w:rsidTr="000B3D5D">
        <w:trPr>
          <w:gridAfter w:val="1"/>
          <w:wAfter w:w="530" w:type="pct"/>
          <w:trHeight w:val="87"/>
        </w:trPr>
        <w:tc>
          <w:tcPr>
            <w:tcW w:w="1544" w:type="pct"/>
            <w:tcBorders>
              <w:top w:val="nil"/>
              <w:left w:val="nil"/>
              <w:bottom w:val="nil"/>
              <w:right w:val="nil"/>
            </w:tcBorders>
            <w:shd w:val="clear" w:color="auto" w:fill="auto"/>
            <w:vAlign w:val="center"/>
          </w:tcPr>
          <w:p w14:paraId="2A57AF55" w14:textId="77777777" w:rsidR="0040126B" w:rsidRPr="009C5CAF" w:rsidRDefault="0040126B" w:rsidP="005D7257">
            <w:pPr>
              <w:rPr>
                <w:sz w:val="20"/>
              </w:rPr>
            </w:pPr>
            <w:r w:rsidRPr="009C5CAF">
              <w:rPr>
                <w:b/>
                <w:sz w:val="20"/>
              </w:rPr>
              <w:t>Depósitos</w:t>
            </w:r>
          </w:p>
        </w:tc>
        <w:tc>
          <w:tcPr>
            <w:tcW w:w="608" w:type="pct"/>
            <w:tcBorders>
              <w:top w:val="nil"/>
              <w:left w:val="nil"/>
              <w:bottom w:val="nil"/>
              <w:right w:val="nil"/>
            </w:tcBorders>
            <w:shd w:val="clear" w:color="auto" w:fill="auto"/>
            <w:noWrap/>
            <w:vAlign w:val="center"/>
          </w:tcPr>
          <w:p w14:paraId="00EE224E" w14:textId="77777777" w:rsidR="0040126B" w:rsidRPr="009C5CAF" w:rsidRDefault="0040126B" w:rsidP="000B3D5D">
            <w:pPr>
              <w:jc w:val="right"/>
              <w:rPr>
                <w:sz w:val="20"/>
              </w:rPr>
            </w:pPr>
            <w:r w:rsidRPr="009C5CAF">
              <w:rPr>
                <w:b/>
                <w:bCs/>
                <w:color w:val="000000"/>
                <w:sz w:val="20"/>
                <w:szCs w:val="20"/>
                <w:lang w:eastAsia="es-ES"/>
              </w:rPr>
              <w:t>8.174.837</w:t>
            </w:r>
          </w:p>
        </w:tc>
        <w:tc>
          <w:tcPr>
            <w:tcW w:w="610" w:type="pct"/>
            <w:tcBorders>
              <w:top w:val="nil"/>
              <w:left w:val="nil"/>
              <w:bottom w:val="nil"/>
              <w:right w:val="nil"/>
            </w:tcBorders>
            <w:shd w:val="clear" w:color="auto" w:fill="auto"/>
            <w:noWrap/>
            <w:vAlign w:val="center"/>
          </w:tcPr>
          <w:p w14:paraId="4AA6B652" w14:textId="77777777" w:rsidR="0040126B" w:rsidRPr="009C5CAF" w:rsidRDefault="0040126B" w:rsidP="000B3D5D">
            <w:pPr>
              <w:ind w:right="47"/>
              <w:jc w:val="right"/>
              <w:rPr>
                <w:sz w:val="20"/>
              </w:rPr>
            </w:pPr>
            <w:r w:rsidRPr="009C5CAF">
              <w:rPr>
                <w:b/>
                <w:bCs/>
                <w:color w:val="000000"/>
                <w:sz w:val="20"/>
                <w:szCs w:val="20"/>
                <w:lang w:eastAsia="es-ES"/>
              </w:rPr>
              <w:t>5.818.849</w:t>
            </w:r>
          </w:p>
        </w:tc>
        <w:tc>
          <w:tcPr>
            <w:tcW w:w="614" w:type="pct"/>
            <w:tcBorders>
              <w:top w:val="nil"/>
              <w:left w:val="nil"/>
              <w:bottom w:val="nil"/>
              <w:right w:val="nil"/>
            </w:tcBorders>
            <w:shd w:val="clear" w:color="auto" w:fill="auto"/>
            <w:vAlign w:val="center"/>
          </w:tcPr>
          <w:p w14:paraId="78AD332A" w14:textId="77777777" w:rsidR="0040126B" w:rsidRPr="009C5CAF" w:rsidRDefault="0040126B" w:rsidP="000B3D5D">
            <w:pPr>
              <w:jc w:val="right"/>
              <w:rPr>
                <w:color w:val="000000"/>
                <w:sz w:val="20"/>
              </w:rPr>
            </w:pPr>
          </w:p>
        </w:tc>
        <w:tc>
          <w:tcPr>
            <w:tcW w:w="547" w:type="pct"/>
            <w:tcBorders>
              <w:top w:val="nil"/>
              <w:left w:val="nil"/>
              <w:bottom w:val="nil"/>
              <w:right w:val="nil"/>
            </w:tcBorders>
            <w:shd w:val="clear" w:color="auto" w:fill="auto"/>
            <w:noWrap/>
            <w:vAlign w:val="center"/>
          </w:tcPr>
          <w:p w14:paraId="2790D396" w14:textId="77777777" w:rsidR="0040126B" w:rsidRPr="009C5CAF" w:rsidRDefault="0040126B" w:rsidP="000B3D5D">
            <w:pPr>
              <w:jc w:val="right"/>
              <w:rPr>
                <w:color w:val="000000"/>
                <w:sz w:val="20"/>
              </w:rPr>
            </w:pPr>
          </w:p>
        </w:tc>
        <w:tc>
          <w:tcPr>
            <w:tcW w:w="547" w:type="pct"/>
            <w:tcBorders>
              <w:top w:val="nil"/>
              <w:left w:val="nil"/>
              <w:bottom w:val="nil"/>
              <w:right w:val="nil"/>
            </w:tcBorders>
            <w:shd w:val="clear" w:color="auto" w:fill="auto"/>
            <w:noWrap/>
            <w:vAlign w:val="center"/>
          </w:tcPr>
          <w:p w14:paraId="7A11E8BF" w14:textId="77777777" w:rsidR="0040126B" w:rsidRPr="009C5CAF" w:rsidRDefault="0040126B" w:rsidP="000B3D5D">
            <w:pPr>
              <w:jc w:val="right"/>
              <w:rPr>
                <w:color w:val="000000"/>
                <w:sz w:val="20"/>
              </w:rPr>
            </w:pPr>
            <w:r w:rsidRPr="009C5CAF">
              <w:rPr>
                <w:color w:val="000000"/>
                <w:sz w:val="20"/>
                <w:szCs w:val="20"/>
                <w:lang w:eastAsia="es-ES"/>
              </w:rPr>
              <w:t>-</w:t>
            </w:r>
          </w:p>
        </w:tc>
      </w:tr>
      <w:tr w:rsidR="0040126B" w:rsidRPr="009C5CAF" w14:paraId="6A93E7A0" w14:textId="77777777" w:rsidTr="000B3D5D">
        <w:trPr>
          <w:gridAfter w:val="1"/>
          <w:wAfter w:w="530" w:type="pct"/>
          <w:trHeight w:val="253"/>
        </w:trPr>
        <w:tc>
          <w:tcPr>
            <w:tcW w:w="1544" w:type="pct"/>
            <w:tcBorders>
              <w:top w:val="nil"/>
              <w:left w:val="nil"/>
              <w:bottom w:val="nil"/>
              <w:right w:val="nil"/>
            </w:tcBorders>
            <w:shd w:val="clear" w:color="auto" w:fill="auto"/>
            <w:vAlign w:val="center"/>
          </w:tcPr>
          <w:p w14:paraId="4DB50EE1" w14:textId="77777777" w:rsidR="0040126B" w:rsidRPr="009C5CAF" w:rsidRDefault="0040126B" w:rsidP="005D7257">
            <w:pPr>
              <w:rPr>
                <w:sz w:val="20"/>
              </w:rPr>
            </w:pPr>
            <w:r w:rsidRPr="009C5CAF">
              <w:rPr>
                <w:b/>
                <w:sz w:val="20"/>
              </w:rPr>
              <w:t>Otros pasivos financieros</w:t>
            </w:r>
          </w:p>
        </w:tc>
        <w:tc>
          <w:tcPr>
            <w:tcW w:w="608" w:type="pct"/>
            <w:tcBorders>
              <w:top w:val="nil"/>
              <w:left w:val="nil"/>
              <w:bottom w:val="nil"/>
              <w:right w:val="nil"/>
            </w:tcBorders>
            <w:shd w:val="clear" w:color="auto" w:fill="auto"/>
            <w:vAlign w:val="center"/>
          </w:tcPr>
          <w:p w14:paraId="360899B7" w14:textId="77777777" w:rsidR="0040126B" w:rsidRPr="009C5CAF" w:rsidRDefault="0040126B" w:rsidP="000B3D5D">
            <w:pPr>
              <w:jc w:val="right"/>
              <w:rPr>
                <w:sz w:val="20"/>
              </w:rPr>
            </w:pPr>
            <w:r w:rsidRPr="009C5CAF">
              <w:rPr>
                <w:b/>
                <w:bCs/>
                <w:color w:val="000000"/>
                <w:sz w:val="20"/>
                <w:szCs w:val="20"/>
                <w:lang w:eastAsia="es-ES"/>
              </w:rPr>
              <w:t>535.401</w:t>
            </w:r>
          </w:p>
        </w:tc>
        <w:tc>
          <w:tcPr>
            <w:tcW w:w="610" w:type="pct"/>
            <w:tcBorders>
              <w:top w:val="nil"/>
              <w:left w:val="nil"/>
              <w:bottom w:val="nil"/>
              <w:right w:val="nil"/>
            </w:tcBorders>
            <w:shd w:val="clear" w:color="auto" w:fill="auto"/>
            <w:vAlign w:val="center"/>
          </w:tcPr>
          <w:p w14:paraId="02FDE25E" w14:textId="77777777" w:rsidR="0040126B" w:rsidRPr="009C5CAF" w:rsidRDefault="0040126B" w:rsidP="000B3D5D">
            <w:pPr>
              <w:jc w:val="right"/>
              <w:rPr>
                <w:sz w:val="20"/>
              </w:rPr>
            </w:pPr>
            <w:r w:rsidRPr="009C5CAF">
              <w:rPr>
                <w:b/>
                <w:bCs/>
                <w:color w:val="000000"/>
                <w:sz w:val="20"/>
                <w:szCs w:val="20"/>
                <w:lang w:eastAsia="es-ES"/>
              </w:rPr>
              <w:t>758.550</w:t>
            </w:r>
          </w:p>
        </w:tc>
        <w:tc>
          <w:tcPr>
            <w:tcW w:w="614" w:type="pct"/>
            <w:tcBorders>
              <w:top w:val="nil"/>
              <w:left w:val="nil"/>
              <w:bottom w:val="nil"/>
              <w:right w:val="nil"/>
            </w:tcBorders>
            <w:shd w:val="clear" w:color="auto" w:fill="auto"/>
            <w:vAlign w:val="center"/>
          </w:tcPr>
          <w:p w14:paraId="60E1DE4D" w14:textId="77777777" w:rsidR="0040126B" w:rsidRPr="009C5CAF" w:rsidDel="00884B6F" w:rsidRDefault="0040126B" w:rsidP="000B3D5D">
            <w:pPr>
              <w:jc w:val="right"/>
              <w:rPr>
                <w:sz w:val="20"/>
              </w:rPr>
            </w:pPr>
          </w:p>
        </w:tc>
        <w:tc>
          <w:tcPr>
            <w:tcW w:w="547" w:type="pct"/>
            <w:tcBorders>
              <w:top w:val="nil"/>
              <w:left w:val="nil"/>
              <w:bottom w:val="nil"/>
              <w:right w:val="nil"/>
            </w:tcBorders>
            <w:shd w:val="clear" w:color="auto" w:fill="auto"/>
            <w:vAlign w:val="center"/>
          </w:tcPr>
          <w:p w14:paraId="541A2BFB" w14:textId="77777777" w:rsidR="0040126B" w:rsidRPr="009C5CAF" w:rsidRDefault="0040126B" w:rsidP="000B3D5D">
            <w:pPr>
              <w:jc w:val="right"/>
              <w:rPr>
                <w:sz w:val="20"/>
              </w:rPr>
            </w:pPr>
            <w:r w:rsidRPr="009C5CAF">
              <w:rPr>
                <w:color w:val="000000"/>
                <w:sz w:val="20"/>
                <w:szCs w:val="20"/>
                <w:lang w:eastAsia="es-ES"/>
              </w:rPr>
              <w:t>24.921</w:t>
            </w:r>
          </w:p>
        </w:tc>
        <w:tc>
          <w:tcPr>
            <w:tcW w:w="547" w:type="pct"/>
            <w:tcBorders>
              <w:top w:val="nil"/>
              <w:left w:val="nil"/>
              <w:bottom w:val="nil"/>
              <w:right w:val="nil"/>
            </w:tcBorders>
            <w:shd w:val="clear" w:color="auto" w:fill="auto"/>
            <w:vAlign w:val="center"/>
          </w:tcPr>
          <w:p w14:paraId="0B161E45" w14:textId="77777777" w:rsidR="0040126B" w:rsidRPr="009C5CAF" w:rsidRDefault="0040126B" w:rsidP="000B3D5D">
            <w:pPr>
              <w:jc w:val="right"/>
              <w:rPr>
                <w:sz w:val="20"/>
              </w:rPr>
            </w:pPr>
            <w:r w:rsidRPr="009C5CAF">
              <w:rPr>
                <w:color w:val="000000"/>
                <w:sz w:val="20"/>
                <w:szCs w:val="20"/>
                <w:lang w:eastAsia="es-ES"/>
              </w:rPr>
              <w:t>33.924</w:t>
            </w:r>
          </w:p>
        </w:tc>
      </w:tr>
      <w:tr w:rsidR="0040126B" w:rsidRPr="009C5CAF" w14:paraId="63874BD4" w14:textId="77777777" w:rsidTr="000B3D5D">
        <w:trPr>
          <w:gridAfter w:val="1"/>
          <w:wAfter w:w="530" w:type="pct"/>
          <w:trHeight w:val="170"/>
        </w:trPr>
        <w:tc>
          <w:tcPr>
            <w:tcW w:w="1544" w:type="pct"/>
            <w:tcBorders>
              <w:top w:val="nil"/>
              <w:left w:val="nil"/>
              <w:bottom w:val="nil"/>
              <w:right w:val="nil"/>
            </w:tcBorders>
            <w:shd w:val="clear" w:color="auto" w:fill="auto"/>
            <w:vAlign w:val="center"/>
          </w:tcPr>
          <w:p w14:paraId="4729C58F" w14:textId="77777777" w:rsidR="0040126B" w:rsidRPr="009C5CAF" w:rsidRDefault="0040126B" w:rsidP="005D7257">
            <w:pPr>
              <w:rPr>
                <w:sz w:val="20"/>
              </w:rPr>
            </w:pPr>
            <w:r w:rsidRPr="009C5CAF">
              <w:rPr>
                <w:b/>
                <w:sz w:val="20"/>
              </w:rPr>
              <w:t>Financiaciones recibidas del BCRA y otras instituciones financieras</w:t>
            </w:r>
          </w:p>
        </w:tc>
        <w:tc>
          <w:tcPr>
            <w:tcW w:w="608" w:type="pct"/>
            <w:tcBorders>
              <w:top w:val="nil"/>
              <w:left w:val="nil"/>
              <w:bottom w:val="nil"/>
              <w:right w:val="nil"/>
            </w:tcBorders>
            <w:shd w:val="clear" w:color="auto" w:fill="auto"/>
            <w:vAlign w:val="center"/>
          </w:tcPr>
          <w:p w14:paraId="288CD006" w14:textId="77777777" w:rsidR="0040126B" w:rsidRPr="009C5CAF" w:rsidRDefault="0040126B" w:rsidP="000B3D5D">
            <w:pPr>
              <w:jc w:val="right"/>
              <w:rPr>
                <w:sz w:val="20"/>
              </w:rPr>
            </w:pPr>
            <w:r w:rsidRPr="009C5CAF">
              <w:rPr>
                <w:b/>
                <w:bCs/>
                <w:color w:val="000000"/>
                <w:sz w:val="20"/>
                <w:szCs w:val="20"/>
                <w:lang w:eastAsia="es-ES"/>
              </w:rPr>
              <w:t>2.387</w:t>
            </w:r>
          </w:p>
        </w:tc>
        <w:tc>
          <w:tcPr>
            <w:tcW w:w="610" w:type="pct"/>
            <w:tcBorders>
              <w:top w:val="nil"/>
              <w:left w:val="nil"/>
              <w:bottom w:val="nil"/>
              <w:right w:val="nil"/>
            </w:tcBorders>
            <w:shd w:val="clear" w:color="auto" w:fill="auto"/>
            <w:vAlign w:val="center"/>
          </w:tcPr>
          <w:p w14:paraId="3D153E30" w14:textId="77777777" w:rsidR="0040126B" w:rsidRPr="009C5CAF" w:rsidRDefault="0040126B" w:rsidP="000B3D5D">
            <w:pPr>
              <w:jc w:val="right"/>
              <w:rPr>
                <w:sz w:val="20"/>
              </w:rPr>
            </w:pPr>
            <w:r w:rsidRPr="009C5CAF">
              <w:rPr>
                <w:b/>
                <w:bCs/>
                <w:color w:val="000000"/>
                <w:sz w:val="20"/>
                <w:szCs w:val="20"/>
                <w:lang w:eastAsia="es-ES"/>
              </w:rPr>
              <w:t>2.925</w:t>
            </w:r>
          </w:p>
        </w:tc>
        <w:tc>
          <w:tcPr>
            <w:tcW w:w="614" w:type="pct"/>
            <w:tcBorders>
              <w:top w:val="nil"/>
              <w:left w:val="nil"/>
              <w:bottom w:val="nil"/>
              <w:right w:val="nil"/>
            </w:tcBorders>
            <w:shd w:val="clear" w:color="auto" w:fill="auto"/>
            <w:vAlign w:val="center"/>
          </w:tcPr>
          <w:p w14:paraId="72FF8044"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4EE89FD2"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4D482384" w14:textId="77777777" w:rsidR="0040126B" w:rsidRPr="009C5CAF" w:rsidRDefault="0040126B" w:rsidP="000B3D5D">
            <w:pPr>
              <w:jc w:val="right"/>
              <w:rPr>
                <w:sz w:val="20"/>
              </w:rPr>
            </w:pPr>
            <w:r w:rsidRPr="009C5CAF">
              <w:rPr>
                <w:color w:val="000000"/>
                <w:sz w:val="20"/>
                <w:szCs w:val="20"/>
                <w:lang w:eastAsia="es-ES"/>
              </w:rPr>
              <w:t>-</w:t>
            </w:r>
          </w:p>
        </w:tc>
      </w:tr>
      <w:tr w:rsidR="0040126B" w:rsidRPr="009C5CAF" w14:paraId="53E61324" w14:textId="77777777" w:rsidTr="000B3D5D">
        <w:trPr>
          <w:gridAfter w:val="1"/>
          <w:wAfter w:w="530" w:type="pct"/>
          <w:trHeight w:val="253"/>
        </w:trPr>
        <w:tc>
          <w:tcPr>
            <w:tcW w:w="1544" w:type="pct"/>
            <w:tcBorders>
              <w:top w:val="nil"/>
              <w:left w:val="nil"/>
              <w:bottom w:val="nil"/>
              <w:right w:val="nil"/>
            </w:tcBorders>
            <w:shd w:val="clear" w:color="auto" w:fill="auto"/>
            <w:vAlign w:val="center"/>
          </w:tcPr>
          <w:p w14:paraId="5874EBCA" w14:textId="77777777" w:rsidR="0040126B" w:rsidRPr="009C5CAF" w:rsidRDefault="0040126B" w:rsidP="005D7257">
            <w:pPr>
              <w:rPr>
                <w:sz w:val="20"/>
              </w:rPr>
            </w:pPr>
            <w:r w:rsidRPr="009C5CAF">
              <w:rPr>
                <w:b/>
                <w:sz w:val="20"/>
              </w:rPr>
              <w:t>Obligaciones negociables emitidas</w:t>
            </w:r>
          </w:p>
        </w:tc>
        <w:tc>
          <w:tcPr>
            <w:tcW w:w="608" w:type="pct"/>
            <w:tcBorders>
              <w:top w:val="nil"/>
              <w:left w:val="nil"/>
              <w:bottom w:val="nil"/>
              <w:right w:val="nil"/>
            </w:tcBorders>
            <w:shd w:val="clear" w:color="auto" w:fill="auto"/>
            <w:vAlign w:val="center"/>
          </w:tcPr>
          <w:p w14:paraId="1886942E" w14:textId="77777777" w:rsidR="0040126B" w:rsidRPr="009C5CAF" w:rsidRDefault="0040126B" w:rsidP="000B3D5D">
            <w:pPr>
              <w:jc w:val="right"/>
              <w:rPr>
                <w:sz w:val="20"/>
              </w:rPr>
            </w:pPr>
            <w:r w:rsidRPr="009C5CAF">
              <w:rPr>
                <w:b/>
                <w:bCs/>
                <w:color w:val="000000"/>
                <w:sz w:val="20"/>
                <w:szCs w:val="20"/>
                <w:lang w:eastAsia="es-ES"/>
              </w:rPr>
              <w:t>129.575</w:t>
            </w:r>
          </w:p>
        </w:tc>
        <w:tc>
          <w:tcPr>
            <w:tcW w:w="610" w:type="pct"/>
            <w:tcBorders>
              <w:top w:val="nil"/>
              <w:left w:val="nil"/>
              <w:bottom w:val="nil"/>
              <w:right w:val="nil"/>
            </w:tcBorders>
            <w:shd w:val="clear" w:color="auto" w:fill="auto"/>
            <w:vAlign w:val="center"/>
          </w:tcPr>
          <w:p w14:paraId="7DEF5C7C" w14:textId="77777777" w:rsidR="0040126B" w:rsidRPr="009C5CAF" w:rsidRDefault="0040126B" w:rsidP="000B3D5D">
            <w:pPr>
              <w:jc w:val="right"/>
              <w:rPr>
                <w:sz w:val="20"/>
              </w:rPr>
            </w:pPr>
            <w:r w:rsidRPr="009C5CAF">
              <w:rPr>
                <w:b/>
                <w:bCs/>
                <w:color w:val="000000"/>
                <w:sz w:val="20"/>
                <w:szCs w:val="20"/>
                <w:lang w:eastAsia="es-ES"/>
              </w:rPr>
              <w:t>1.990.726</w:t>
            </w:r>
          </w:p>
        </w:tc>
        <w:tc>
          <w:tcPr>
            <w:tcW w:w="614" w:type="pct"/>
            <w:tcBorders>
              <w:top w:val="nil"/>
              <w:left w:val="nil"/>
              <w:bottom w:val="nil"/>
              <w:right w:val="nil"/>
            </w:tcBorders>
            <w:shd w:val="clear" w:color="auto" w:fill="auto"/>
            <w:vAlign w:val="center"/>
          </w:tcPr>
          <w:p w14:paraId="62BBEE97"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5EBD0646"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14A68918" w14:textId="77777777" w:rsidR="0040126B" w:rsidRPr="009C5CAF" w:rsidRDefault="0040126B" w:rsidP="000B3D5D">
            <w:pPr>
              <w:jc w:val="right"/>
              <w:rPr>
                <w:sz w:val="20"/>
              </w:rPr>
            </w:pPr>
            <w:r w:rsidRPr="009C5CAF">
              <w:rPr>
                <w:color w:val="000000"/>
                <w:sz w:val="20"/>
                <w:szCs w:val="20"/>
                <w:lang w:eastAsia="es-ES"/>
              </w:rPr>
              <w:t>-</w:t>
            </w:r>
          </w:p>
        </w:tc>
      </w:tr>
      <w:tr w:rsidR="0040126B" w:rsidRPr="009C5CAF" w14:paraId="75B59481" w14:textId="77777777" w:rsidTr="000B3D5D">
        <w:trPr>
          <w:gridAfter w:val="1"/>
          <w:wAfter w:w="530" w:type="pct"/>
          <w:trHeight w:val="253"/>
        </w:trPr>
        <w:tc>
          <w:tcPr>
            <w:tcW w:w="1544" w:type="pct"/>
            <w:tcBorders>
              <w:top w:val="nil"/>
              <w:left w:val="nil"/>
              <w:bottom w:val="nil"/>
              <w:right w:val="nil"/>
            </w:tcBorders>
            <w:shd w:val="clear" w:color="auto" w:fill="auto"/>
            <w:vAlign w:val="center"/>
          </w:tcPr>
          <w:p w14:paraId="3C793979" w14:textId="77777777" w:rsidR="0040126B" w:rsidRPr="009C5CAF" w:rsidRDefault="0040126B" w:rsidP="005D7257">
            <w:pPr>
              <w:rPr>
                <w:b/>
                <w:sz w:val="20"/>
              </w:rPr>
            </w:pPr>
            <w:r w:rsidRPr="009C5CAF">
              <w:rPr>
                <w:b/>
                <w:sz w:val="20"/>
              </w:rPr>
              <w:t>Pasivo por impuesto a las ganancias corriente</w:t>
            </w:r>
          </w:p>
        </w:tc>
        <w:tc>
          <w:tcPr>
            <w:tcW w:w="608" w:type="pct"/>
            <w:tcBorders>
              <w:top w:val="nil"/>
              <w:left w:val="nil"/>
              <w:bottom w:val="nil"/>
              <w:right w:val="nil"/>
            </w:tcBorders>
            <w:shd w:val="clear" w:color="auto" w:fill="auto"/>
            <w:vAlign w:val="center"/>
          </w:tcPr>
          <w:p w14:paraId="119EB84B" w14:textId="77777777" w:rsidR="0040126B" w:rsidRPr="009C5CAF" w:rsidRDefault="0040126B" w:rsidP="000B3D5D">
            <w:pPr>
              <w:jc w:val="right"/>
              <w:rPr>
                <w:b/>
                <w:sz w:val="20"/>
              </w:rPr>
            </w:pPr>
            <w:r w:rsidRPr="009C5CAF">
              <w:rPr>
                <w:b/>
                <w:bCs/>
                <w:color w:val="000000"/>
                <w:sz w:val="20"/>
                <w:szCs w:val="20"/>
                <w:lang w:eastAsia="es-ES"/>
              </w:rPr>
              <w:t>-</w:t>
            </w:r>
          </w:p>
        </w:tc>
        <w:tc>
          <w:tcPr>
            <w:tcW w:w="610" w:type="pct"/>
            <w:tcBorders>
              <w:top w:val="nil"/>
              <w:left w:val="nil"/>
              <w:bottom w:val="nil"/>
              <w:right w:val="nil"/>
            </w:tcBorders>
            <w:shd w:val="clear" w:color="auto" w:fill="auto"/>
            <w:vAlign w:val="center"/>
          </w:tcPr>
          <w:p w14:paraId="1110C6DA" w14:textId="77777777" w:rsidR="0040126B" w:rsidRPr="009C5CAF" w:rsidRDefault="0040126B" w:rsidP="000B3D5D">
            <w:pPr>
              <w:jc w:val="right"/>
              <w:rPr>
                <w:sz w:val="20"/>
              </w:rPr>
            </w:pPr>
            <w:r w:rsidRPr="009C5CAF">
              <w:rPr>
                <w:color w:val="000000"/>
                <w:sz w:val="20"/>
                <w:szCs w:val="20"/>
                <w:lang w:eastAsia="es-ES"/>
              </w:rPr>
              <w:t>-</w:t>
            </w:r>
          </w:p>
        </w:tc>
        <w:tc>
          <w:tcPr>
            <w:tcW w:w="614" w:type="pct"/>
            <w:tcBorders>
              <w:top w:val="nil"/>
              <w:left w:val="nil"/>
              <w:bottom w:val="nil"/>
              <w:right w:val="nil"/>
            </w:tcBorders>
            <w:shd w:val="clear" w:color="auto" w:fill="auto"/>
            <w:vAlign w:val="center"/>
          </w:tcPr>
          <w:p w14:paraId="4BA9561D"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3A5963DD"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1258DA26" w14:textId="77777777" w:rsidR="0040126B" w:rsidRPr="009C5CAF" w:rsidRDefault="0040126B" w:rsidP="000B3D5D">
            <w:pPr>
              <w:jc w:val="right"/>
              <w:rPr>
                <w:sz w:val="20"/>
              </w:rPr>
            </w:pPr>
          </w:p>
        </w:tc>
      </w:tr>
      <w:tr w:rsidR="0040126B" w:rsidRPr="009C5CAF" w14:paraId="26A71311" w14:textId="77777777" w:rsidTr="000B3D5D">
        <w:trPr>
          <w:gridAfter w:val="1"/>
          <w:wAfter w:w="530" w:type="pct"/>
          <w:trHeight w:val="253"/>
        </w:trPr>
        <w:tc>
          <w:tcPr>
            <w:tcW w:w="1544" w:type="pct"/>
            <w:tcBorders>
              <w:top w:val="nil"/>
              <w:left w:val="nil"/>
              <w:bottom w:val="nil"/>
              <w:right w:val="nil"/>
            </w:tcBorders>
            <w:shd w:val="clear" w:color="auto" w:fill="auto"/>
            <w:vAlign w:val="center"/>
          </w:tcPr>
          <w:p w14:paraId="520F1B9D" w14:textId="77777777" w:rsidR="0040126B" w:rsidRPr="009C5CAF" w:rsidRDefault="0040126B" w:rsidP="005D7257">
            <w:pPr>
              <w:rPr>
                <w:sz w:val="20"/>
              </w:rPr>
            </w:pPr>
            <w:r w:rsidRPr="009C5CAF">
              <w:rPr>
                <w:b/>
                <w:sz w:val="20"/>
              </w:rPr>
              <w:t>Provisiones</w:t>
            </w:r>
          </w:p>
        </w:tc>
        <w:tc>
          <w:tcPr>
            <w:tcW w:w="608" w:type="pct"/>
            <w:tcBorders>
              <w:top w:val="nil"/>
              <w:left w:val="nil"/>
              <w:bottom w:val="nil"/>
              <w:right w:val="nil"/>
            </w:tcBorders>
            <w:shd w:val="clear" w:color="auto" w:fill="auto"/>
            <w:vAlign w:val="center"/>
          </w:tcPr>
          <w:p w14:paraId="28A32E87" w14:textId="77777777" w:rsidR="0040126B" w:rsidRPr="009C5CAF" w:rsidRDefault="0040126B" w:rsidP="000B3D5D">
            <w:pPr>
              <w:jc w:val="right"/>
              <w:rPr>
                <w:sz w:val="20"/>
              </w:rPr>
            </w:pPr>
            <w:r w:rsidRPr="009C5CAF">
              <w:rPr>
                <w:b/>
                <w:bCs/>
                <w:color w:val="000000"/>
                <w:sz w:val="20"/>
                <w:szCs w:val="20"/>
                <w:lang w:eastAsia="es-ES"/>
              </w:rPr>
              <w:t>60.493</w:t>
            </w:r>
          </w:p>
        </w:tc>
        <w:tc>
          <w:tcPr>
            <w:tcW w:w="610" w:type="pct"/>
            <w:tcBorders>
              <w:top w:val="nil"/>
              <w:left w:val="nil"/>
              <w:bottom w:val="nil"/>
              <w:right w:val="nil"/>
            </w:tcBorders>
            <w:shd w:val="clear" w:color="auto" w:fill="auto"/>
            <w:vAlign w:val="center"/>
          </w:tcPr>
          <w:p w14:paraId="173CB861" w14:textId="77777777" w:rsidR="0040126B" w:rsidRPr="009C5CAF" w:rsidRDefault="0040126B" w:rsidP="000B3D5D">
            <w:pPr>
              <w:jc w:val="right"/>
              <w:rPr>
                <w:sz w:val="20"/>
              </w:rPr>
            </w:pPr>
            <w:r w:rsidRPr="009C5CAF">
              <w:rPr>
                <w:b/>
                <w:bCs/>
                <w:color w:val="000000"/>
                <w:sz w:val="20"/>
                <w:szCs w:val="20"/>
                <w:lang w:eastAsia="es-ES"/>
              </w:rPr>
              <w:t>75.002</w:t>
            </w:r>
          </w:p>
        </w:tc>
        <w:tc>
          <w:tcPr>
            <w:tcW w:w="614" w:type="pct"/>
            <w:tcBorders>
              <w:top w:val="nil"/>
              <w:left w:val="nil"/>
              <w:bottom w:val="nil"/>
              <w:right w:val="nil"/>
            </w:tcBorders>
            <w:shd w:val="clear" w:color="auto" w:fill="auto"/>
            <w:vAlign w:val="center"/>
          </w:tcPr>
          <w:p w14:paraId="0F7A11B8"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59068753" w14:textId="77777777" w:rsidR="0040126B" w:rsidRPr="009C5CAF" w:rsidRDefault="0040126B" w:rsidP="000B3D5D">
            <w:pPr>
              <w:jc w:val="right"/>
              <w:rPr>
                <w:color w:val="000000"/>
                <w:sz w:val="20"/>
              </w:rPr>
            </w:pPr>
          </w:p>
        </w:tc>
        <w:tc>
          <w:tcPr>
            <w:tcW w:w="547" w:type="pct"/>
            <w:tcBorders>
              <w:top w:val="nil"/>
              <w:left w:val="nil"/>
              <w:bottom w:val="nil"/>
              <w:right w:val="nil"/>
            </w:tcBorders>
            <w:shd w:val="clear" w:color="auto" w:fill="auto"/>
            <w:vAlign w:val="center"/>
          </w:tcPr>
          <w:p w14:paraId="6A825FEE" w14:textId="77777777" w:rsidR="0040126B" w:rsidRPr="009C5CAF" w:rsidRDefault="0040126B" w:rsidP="000B3D5D">
            <w:pPr>
              <w:jc w:val="right"/>
              <w:rPr>
                <w:color w:val="000000"/>
                <w:sz w:val="20"/>
              </w:rPr>
            </w:pPr>
            <w:r w:rsidRPr="009C5CAF">
              <w:rPr>
                <w:color w:val="000000"/>
                <w:sz w:val="20"/>
                <w:szCs w:val="20"/>
                <w:lang w:eastAsia="es-ES"/>
              </w:rPr>
              <w:t>-</w:t>
            </w:r>
          </w:p>
        </w:tc>
      </w:tr>
      <w:tr w:rsidR="0040126B" w:rsidRPr="009C5CAF" w14:paraId="22434564" w14:textId="77777777" w:rsidTr="000B3D5D">
        <w:trPr>
          <w:gridAfter w:val="1"/>
          <w:wAfter w:w="530" w:type="pct"/>
          <w:trHeight w:val="253"/>
        </w:trPr>
        <w:tc>
          <w:tcPr>
            <w:tcW w:w="1544" w:type="pct"/>
            <w:tcBorders>
              <w:top w:val="nil"/>
              <w:left w:val="nil"/>
              <w:bottom w:val="nil"/>
              <w:right w:val="nil"/>
            </w:tcBorders>
            <w:shd w:val="clear" w:color="auto" w:fill="auto"/>
            <w:vAlign w:val="center"/>
          </w:tcPr>
          <w:p w14:paraId="72933256" w14:textId="77777777" w:rsidR="0040126B" w:rsidRPr="009C5CAF" w:rsidRDefault="0040126B" w:rsidP="005D7257">
            <w:pPr>
              <w:rPr>
                <w:sz w:val="20"/>
              </w:rPr>
            </w:pPr>
            <w:r w:rsidRPr="009C5CAF">
              <w:rPr>
                <w:b/>
                <w:sz w:val="20"/>
              </w:rPr>
              <w:t>Otros pasivos no financieros</w:t>
            </w:r>
          </w:p>
        </w:tc>
        <w:tc>
          <w:tcPr>
            <w:tcW w:w="608" w:type="pct"/>
            <w:tcBorders>
              <w:top w:val="nil"/>
              <w:left w:val="nil"/>
              <w:bottom w:val="nil"/>
              <w:right w:val="nil"/>
            </w:tcBorders>
            <w:shd w:val="clear" w:color="auto" w:fill="auto"/>
            <w:vAlign w:val="center"/>
          </w:tcPr>
          <w:p w14:paraId="13FF122B" w14:textId="77777777" w:rsidR="0040126B" w:rsidRPr="009C5CAF" w:rsidRDefault="0040126B" w:rsidP="000B3D5D">
            <w:pPr>
              <w:jc w:val="right"/>
              <w:rPr>
                <w:sz w:val="20"/>
              </w:rPr>
            </w:pPr>
            <w:r w:rsidRPr="009C5CAF">
              <w:rPr>
                <w:b/>
                <w:bCs/>
                <w:color w:val="000000"/>
                <w:sz w:val="20"/>
                <w:szCs w:val="20"/>
                <w:lang w:eastAsia="es-ES"/>
              </w:rPr>
              <w:t>537.782</w:t>
            </w:r>
          </w:p>
        </w:tc>
        <w:tc>
          <w:tcPr>
            <w:tcW w:w="610" w:type="pct"/>
            <w:tcBorders>
              <w:top w:val="nil"/>
              <w:left w:val="nil"/>
              <w:bottom w:val="nil"/>
              <w:right w:val="nil"/>
            </w:tcBorders>
            <w:shd w:val="clear" w:color="auto" w:fill="auto"/>
            <w:vAlign w:val="center"/>
          </w:tcPr>
          <w:p w14:paraId="3B68B817" w14:textId="77777777" w:rsidR="0040126B" w:rsidRPr="009C5CAF" w:rsidRDefault="0040126B" w:rsidP="000B3D5D">
            <w:pPr>
              <w:jc w:val="right"/>
              <w:rPr>
                <w:sz w:val="20"/>
              </w:rPr>
            </w:pPr>
            <w:r w:rsidRPr="009C5CAF">
              <w:rPr>
                <w:b/>
                <w:bCs/>
                <w:color w:val="000000"/>
                <w:sz w:val="20"/>
                <w:szCs w:val="20"/>
                <w:lang w:eastAsia="es-ES"/>
              </w:rPr>
              <w:t>468.856</w:t>
            </w:r>
          </w:p>
        </w:tc>
        <w:tc>
          <w:tcPr>
            <w:tcW w:w="614" w:type="pct"/>
            <w:tcBorders>
              <w:top w:val="nil"/>
              <w:left w:val="nil"/>
              <w:bottom w:val="nil"/>
              <w:right w:val="nil"/>
            </w:tcBorders>
            <w:shd w:val="clear" w:color="auto" w:fill="auto"/>
            <w:vAlign w:val="center"/>
          </w:tcPr>
          <w:p w14:paraId="3B6B143C"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15F41F63" w14:textId="77777777" w:rsidR="0040126B" w:rsidRPr="009C5CAF" w:rsidRDefault="0040126B" w:rsidP="000B3D5D">
            <w:pPr>
              <w:jc w:val="right"/>
              <w:rPr>
                <w:sz w:val="20"/>
              </w:rPr>
            </w:pPr>
          </w:p>
        </w:tc>
        <w:tc>
          <w:tcPr>
            <w:tcW w:w="547" w:type="pct"/>
            <w:tcBorders>
              <w:top w:val="nil"/>
              <w:left w:val="nil"/>
              <w:bottom w:val="nil"/>
              <w:right w:val="nil"/>
            </w:tcBorders>
            <w:shd w:val="clear" w:color="auto" w:fill="auto"/>
            <w:vAlign w:val="center"/>
          </w:tcPr>
          <w:p w14:paraId="5164C76B" w14:textId="77777777" w:rsidR="0040126B" w:rsidRPr="009C5CAF" w:rsidRDefault="0040126B" w:rsidP="000B3D5D">
            <w:pPr>
              <w:jc w:val="right"/>
              <w:rPr>
                <w:sz w:val="20"/>
              </w:rPr>
            </w:pPr>
            <w:r w:rsidRPr="009C5CAF">
              <w:rPr>
                <w:color w:val="000000"/>
                <w:sz w:val="20"/>
                <w:szCs w:val="20"/>
                <w:lang w:eastAsia="es-ES"/>
              </w:rPr>
              <w:t>-</w:t>
            </w:r>
          </w:p>
        </w:tc>
      </w:tr>
      <w:tr w:rsidR="0040126B" w:rsidRPr="009C5CAF" w14:paraId="0CED4AC8" w14:textId="77777777" w:rsidTr="000B3D5D">
        <w:trPr>
          <w:gridAfter w:val="1"/>
          <w:wAfter w:w="530" w:type="pct"/>
          <w:trHeight w:val="253"/>
        </w:trPr>
        <w:tc>
          <w:tcPr>
            <w:tcW w:w="1544" w:type="pct"/>
            <w:tcBorders>
              <w:top w:val="nil"/>
              <w:left w:val="nil"/>
              <w:right w:val="nil"/>
            </w:tcBorders>
            <w:shd w:val="clear" w:color="auto" w:fill="auto"/>
            <w:vAlign w:val="center"/>
            <w:hideMark/>
          </w:tcPr>
          <w:p w14:paraId="09C9C7ED" w14:textId="77777777" w:rsidR="0040126B" w:rsidRPr="009C5CAF" w:rsidRDefault="0040126B" w:rsidP="005D7257">
            <w:pPr>
              <w:rPr>
                <w:color w:val="000000"/>
                <w:sz w:val="20"/>
              </w:rPr>
            </w:pPr>
          </w:p>
        </w:tc>
        <w:tc>
          <w:tcPr>
            <w:tcW w:w="608" w:type="pct"/>
            <w:tcBorders>
              <w:top w:val="nil"/>
              <w:left w:val="nil"/>
              <w:bottom w:val="nil"/>
              <w:right w:val="nil"/>
            </w:tcBorders>
            <w:shd w:val="clear" w:color="auto" w:fill="auto"/>
            <w:vAlign w:val="center"/>
          </w:tcPr>
          <w:p w14:paraId="1D078439" w14:textId="77777777" w:rsidR="0040126B" w:rsidRPr="009C5CAF" w:rsidRDefault="0040126B" w:rsidP="000B3D5D">
            <w:pPr>
              <w:jc w:val="right"/>
              <w:rPr>
                <w:color w:val="000000"/>
                <w:sz w:val="20"/>
              </w:rPr>
            </w:pPr>
          </w:p>
        </w:tc>
        <w:tc>
          <w:tcPr>
            <w:tcW w:w="610" w:type="pct"/>
            <w:tcBorders>
              <w:top w:val="nil"/>
              <w:left w:val="nil"/>
              <w:bottom w:val="nil"/>
              <w:right w:val="nil"/>
            </w:tcBorders>
            <w:shd w:val="clear" w:color="auto" w:fill="auto"/>
            <w:vAlign w:val="center"/>
          </w:tcPr>
          <w:p w14:paraId="4468503B" w14:textId="77777777" w:rsidR="0040126B" w:rsidRPr="009C5CAF" w:rsidRDefault="0040126B" w:rsidP="000B3D5D">
            <w:pPr>
              <w:jc w:val="right"/>
              <w:rPr>
                <w:color w:val="000000"/>
                <w:sz w:val="20"/>
              </w:rPr>
            </w:pPr>
          </w:p>
        </w:tc>
        <w:tc>
          <w:tcPr>
            <w:tcW w:w="614" w:type="pct"/>
            <w:tcBorders>
              <w:top w:val="nil"/>
              <w:left w:val="nil"/>
              <w:bottom w:val="nil"/>
              <w:right w:val="nil"/>
            </w:tcBorders>
            <w:shd w:val="clear" w:color="auto" w:fill="auto"/>
            <w:vAlign w:val="center"/>
          </w:tcPr>
          <w:p w14:paraId="70DAB2E2" w14:textId="77777777" w:rsidR="0040126B" w:rsidRPr="009C5CAF" w:rsidRDefault="0040126B" w:rsidP="000B3D5D">
            <w:pPr>
              <w:jc w:val="right"/>
              <w:rPr>
                <w:color w:val="000000"/>
                <w:sz w:val="20"/>
              </w:rPr>
            </w:pPr>
          </w:p>
        </w:tc>
        <w:tc>
          <w:tcPr>
            <w:tcW w:w="547" w:type="pct"/>
            <w:tcBorders>
              <w:top w:val="nil"/>
              <w:left w:val="nil"/>
              <w:bottom w:val="nil"/>
              <w:right w:val="nil"/>
            </w:tcBorders>
            <w:shd w:val="clear" w:color="auto" w:fill="auto"/>
            <w:vAlign w:val="center"/>
          </w:tcPr>
          <w:p w14:paraId="110D84EF" w14:textId="77777777" w:rsidR="0040126B" w:rsidRPr="009C5CAF" w:rsidRDefault="0040126B" w:rsidP="000B3D5D">
            <w:pPr>
              <w:jc w:val="right"/>
              <w:rPr>
                <w:color w:val="000000"/>
                <w:sz w:val="20"/>
              </w:rPr>
            </w:pPr>
          </w:p>
        </w:tc>
        <w:tc>
          <w:tcPr>
            <w:tcW w:w="547" w:type="pct"/>
            <w:tcBorders>
              <w:top w:val="nil"/>
              <w:left w:val="nil"/>
              <w:bottom w:val="nil"/>
              <w:right w:val="nil"/>
            </w:tcBorders>
            <w:shd w:val="clear" w:color="auto" w:fill="auto"/>
            <w:vAlign w:val="center"/>
          </w:tcPr>
          <w:p w14:paraId="4EB18FFA" w14:textId="77777777" w:rsidR="0040126B" w:rsidRPr="009C5CAF" w:rsidRDefault="0040126B" w:rsidP="000B3D5D">
            <w:pPr>
              <w:jc w:val="right"/>
              <w:rPr>
                <w:color w:val="000000"/>
                <w:sz w:val="20"/>
              </w:rPr>
            </w:pPr>
          </w:p>
        </w:tc>
      </w:tr>
      <w:tr w:rsidR="0040126B" w:rsidRPr="009C5CAF" w14:paraId="61990CF6" w14:textId="77777777" w:rsidTr="000B3D5D">
        <w:trPr>
          <w:gridAfter w:val="1"/>
          <w:wAfter w:w="530" w:type="pct"/>
          <w:trHeight w:val="253"/>
        </w:trPr>
        <w:tc>
          <w:tcPr>
            <w:tcW w:w="1544" w:type="pct"/>
            <w:tcBorders>
              <w:top w:val="nil"/>
              <w:left w:val="nil"/>
              <w:bottom w:val="single" w:sz="4" w:space="0" w:color="auto"/>
              <w:right w:val="nil"/>
            </w:tcBorders>
            <w:shd w:val="clear" w:color="auto" w:fill="auto"/>
            <w:vAlign w:val="center"/>
          </w:tcPr>
          <w:p w14:paraId="065A8FC9" w14:textId="77777777" w:rsidR="0040126B" w:rsidRPr="009C5CAF" w:rsidRDefault="0040126B" w:rsidP="005D7257">
            <w:pPr>
              <w:rPr>
                <w:color w:val="000000"/>
                <w:sz w:val="20"/>
              </w:rPr>
            </w:pPr>
            <w:r w:rsidRPr="009C5CAF">
              <w:rPr>
                <w:b/>
                <w:color w:val="000000"/>
                <w:sz w:val="20"/>
              </w:rPr>
              <w:t>Total del Pasivo</w:t>
            </w:r>
          </w:p>
        </w:tc>
        <w:tc>
          <w:tcPr>
            <w:tcW w:w="608" w:type="pct"/>
            <w:tcBorders>
              <w:top w:val="nil"/>
              <w:left w:val="nil"/>
              <w:bottom w:val="single" w:sz="8" w:space="0" w:color="auto"/>
              <w:right w:val="nil"/>
            </w:tcBorders>
            <w:shd w:val="clear" w:color="auto" w:fill="auto"/>
            <w:vAlign w:val="center"/>
          </w:tcPr>
          <w:p w14:paraId="5B4ABD2D" w14:textId="77777777" w:rsidR="0040126B" w:rsidRPr="009C5CAF" w:rsidRDefault="0040126B" w:rsidP="000B3D5D">
            <w:pPr>
              <w:ind w:right="47"/>
              <w:jc w:val="right"/>
              <w:rPr>
                <w:b/>
                <w:color w:val="000000"/>
                <w:sz w:val="20"/>
              </w:rPr>
            </w:pPr>
            <w:r w:rsidRPr="009C5CAF">
              <w:rPr>
                <w:b/>
                <w:bCs/>
                <w:color w:val="000000"/>
                <w:sz w:val="20"/>
                <w:szCs w:val="20"/>
                <w:lang w:eastAsia="es-ES"/>
              </w:rPr>
              <w:t>9.440.475</w:t>
            </w:r>
          </w:p>
        </w:tc>
        <w:tc>
          <w:tcPr>
            <w:tcW w:w="610" w:type="pct"/>
            <w:tcBorders>
              <w:top w:val="nil"/>
              <w:left w:val="nil"/>
              <w:bottom w:val="single" w:sz="8" w:space="0" w:color="auto"/>
              <w:right w:val="nil"/>
            </w:tcBorders>
            <w:shd w:val="clear" w:color="auto" w:fill="auto"/>
            <w:vAlign w:val="center"/>
          </w:tcPr>
          <w:p w14:paraId="5D48592A" w14:textId="77777777" w:rsidR="0040126B" w:rsidRPr="009C5CAF" w:rsidRDefault="0040126B" w:rsidP="000B3D5D">
            <w:pPr>
              <w:ind w:right="47"/>
              <w:jc w:val="right"/>
              <w:rPr>
                <w:b/>
                <w:sz w:val="20"/>
              </w:rPr>
            </w:pPr>
            <w:r w:rsidRPr="009C5CAF">
              <w:rPr>
                <w:b/>
                <w:bCs/>
                <w:color w:val="000000"/>
                <w:sz w:val="20"/>
                <w:szCs w:val="20"/>
                <w:lang w:eastAsia="es-ES"/>
              </w:rPr>
              <w:t>9.114.908</w:t>
            </w:r>
          </w:p>
        </w:tc>
        <w:tc>
          <w:tcPr>
            <w:tcW w:w="614" w:type="pct"/>
            <w:tcBorders>
              <w:top w:val="nil"/>
              <w:left w:val="nil"/>
              <w:bottom w:val="single" w:sz="8" w:space="0" w:color="auto"/>
              <w:right w:val="nil"/>
            </w:tcBorders>
            <w:shd w:val="clear" w:color="auto" w:fill="auto"/>
            <w:vAlign w:val="center"/>
          </w:tcPr>
          <w:p w14:paraId="3B9176BA" w14:textId="77777777" w:rsidR="0040126B" w:rsidRPr="009C5CAF" w:rsidDel="00884B6F" w:rsidRDefault="0040126B" w:rsidP="000B3D5D">
            <w:pPr>
              <w:jc w:val="right"/>
              <w:rPr>
                <w:b/>
                <w:sz w:val="20"/>
              </w:rPr>
            </w:pPr>
            <w:r w:rsidRPr="009C5CAF">
              <w:rPr>
                <w:b/>
                <w:bCs/>
                <w:color w:val="000000"/>
                <w:sz w:val="20"/>
                <w:szCs w:val="20"/>
                <w:lang w:eastAsia="es-ES"/>
              </w:rPr>
              <w:t> </w:t>
            </w:r>
          </w:p>
        </w:tc>
        <w:tc>
          <w:tcPr>
            <w:tcW w:w="547" w:type="pct"/>
            <w:tcBorders>
              <w:top w:val="nil"/>
              <w:left w:val="nil"/>
              <w:bottom w:val="single" w:sz="8" w:space="0" w:color="auto"/>
              <w:right w:val="nil"/>
            </w:tcBorders>
            <w:shd w:val="clear" w:color="auto" w:fill="auto"/>
            <w:vAlign w:val="center"/>
          </w:tcPr>
          <w:p w14:paraId="56848893" w14:textId="77777777" w:rsidR="0040126B" w:rsidRPr="009C5CAF" w:rsidRDefault="0040126B" w:rsidP="000B3D5D">
            <w:pPr>
              <w:jc w:val="right"/>
              <w:rPr>
                <w:b/>
                <w:sz w:val="20"/>
              </w:rPr>
            </w:pPr>
            <w:r w:rsidRPr="009C5CAF">
              <w:rPr>
                <w:b/>
                <w:bCs/>
                <w:color w:val="000000"/>
                <w:sz w:val="20"/>
                <w:szCs w:val="20"/>
                <w:lang w:eastAsia="es-ES"/>
              </w:rPr>
              <w:t>24.921</w:t>
            </w:r>
          </w:p>
        </w:tc>
        <w:tc>
          <w:tcPr>
            <w:tcW w:w="547" w:type="pct"/>
            <w:tcBorders>
              <w:top w:val="nil"/>
              <w:left w:val="nil"/>
              <w:bottom w:val="single" w:sz="8" w:space="0" w:color="auto"/>
              <w:right w:val="nil"/>
            </w:tcBorders>
            <w:shd w:val="clear" w:color="auto" w:fill="auto"/>
            <w:vAlign w:val="center"/>
          </w:tcPr>
          <w:p w14:paraId="3578426D" w14:textId="77777777" w:rsidR="0040126B" w:rsidRPr="009C5CAF" w:rsidRDefault="0040126B" w:rsidP="000B3D5D">
            <w:pPr>
              <w:jc w:val="right"/>
              <w:rPr>
                <w:b/>
                <w:sz w:val="20"/>
              </w:rPr>
            </w:pPr>
            <w:r w:rsidRPr="009C5CAF">
              <w:rPr>
                <w:b/>
                <w:bCs/>
                <w:color w:val="000000"/>
                <w:sz w:val="20"/>
                <w:szCs w:val="20"/>
                <w:lang w:eastAsia="es-ES"/>
              </w:rPr>
              <w:t>33.924</w:t>
            </w:r>
          </w:p>
        </w:tc>
      </w:tr>
      <w:tr w:rsidR="0040126B" w:rsidRPr="009C5CAF" w14:paraId="5C0B348E" w14:textId="77777777" w:rsidTr="000B3D5D">
        <w:trPr>
          <w:gridAfter w:val="1"/>
          <w:wAfter w:w="530" w:type="pct"/>
          <w:trHeight w:val="253"/>
        </w:trPr>
        <w:tc>
          <w:tcPr>
            <w:tcW w:w="1544" w:type="pct"/>
            <w:tcBorders>
              <w:top w:val="single" w:sz="4" w:space="0" w:color="auto"/>
              <w:left w:val="nil"/>
              <w:bottom w:val="single" w:sz="4" w:space="0" w:color="auto"/>
              <w:right w:val="nil"/>
            </w:tcBorders>
            <w:shd w:val="clear" w:color="auto" w:fill="auto"/>
            <w:vAlign w:val="center"/>
          </w:tcPr>
          <w:p w14:paraId="47933081" w14:textId="77777777" w:rsidR="0040126B" w:rsidRPr="009C5CAF" w:rsidRDefault="0040126B" w:rsidP="005D7257">
            <w:pPr>
              <w:rPr>
                <w:color w:val="000000"/>
                <w:sz w:val="20"/>
              </w:rPr>
            </w:pPr>
            <w:r w:rsidRPr="009C5CAF">
              <w:rPr>
                <w:b/>
                <w:color w:val="000000"/>
                <w:sz w:val="20"/>
              </w:rPr>
              <w:t>Patrimonio Neto</w:t>
            </w:r>
          </w:p>
        </w:tc>
        <w:tc>
          <w:tcPr>
            <w:tcW w:w="608" w:type="pct"/>
            <w:tcBorders>
              <w:top w:val="nil"/>
              <w:left w:val="nil"/>
              <w:bottom w:val="single" w:sz="8" w:space="0" w:color="auto"/>
              <w:right w:val="nil"/>
            </w:tcBorders>
            <w:shd w:val="clear" w:color="auto" w:fill="auto"/>
            <w:vAlign w:val="center"/>
          </w:tcPr>
          <w:p w14:paraId="74B8975B" w14:textId="77777777" w:rsidR="0040126B" w:rsidRPr="009C5CAF" w:rsidRDefault="0040126B" w:rsidP="000B3D5D">
            <w:pPr>
              <w:ind w:right="47"/>
              <w:jc w:val="right"/>
              <w:rPr>
                <w:b/>
                <w:sz w:val="20"/>
              </w:rPr>
            </w:pPr>
            <w:r w:rsidRPr="009C5CAF">
              <w:rPr>
                <w:b/>
                <w:bCs/>
                <w:color w:val="000000"/>
                <w:sz w:val="20"/>
                <w:szCs w:val="20"/>
                <w:lang w:eastAsia="es-ES"/>
              </w:rPr>
              <w:t>1.995.538</w:t>
            </w:r>
          </w:p>
        </w:tc>
        <w:tc>
          <w:tcPr>
            <w:tcW w:w="610" w:type="pct"/>
            <w:tcBorders>
              <w:top w:val="nil"/>
              <w:left w:val="nil"/>
              <w:bottom w:val="single" w:sz="8" w:space="0" w:color="auto"/>
              <w:right w:val="nil"/>
            </w:tcBorders>
            <w:shd w:val="clear" w:color="auto" w:fill="auto"/>
            <w:vAlign w:val="center"/>
          </w:tcPr>
          <w:p w14:paraId="68937DBC" w14:textId="77777777" w:rsidR="0040126B" w:rsidRPr="009C5CAF" w:rsidRDefault="0040126B" w:rsidP="000B3D5D">
            <w:pPr>
              <w:ind w:right="47"/>
              <w:jc w:val="right"/>
              <w:rPr>
                <w:b/>
                <w:sz w:val="20"/>
              </w:rPr>
            </w:pPr>
            <w:r w:rsidRPr="009C5CAF">
              <w:rPr>
                <w:b/>
                <w:bCs/>
                <w:color w:val="000000"/>
                <w:sz w:val="20"/>
                <w:szCs w:val="20"/>
                <w:lang w:eastAsia="es-ES"/>
              </w:rPr>
              <w:t>1.969.726</w:t>
            </w:r>
          </w:p>
        </w:tc>
        <w:tc>
          <w:tcPr>
            <w:tcW w:w="614" w:type="pct"/>
            <w:tcBorders>
              <w:top w:val="nil"/>
              <w:left w:val="nil"/>
              <w:bottom w:val="single" w:sz="8" w:space="0" w:color="auto"/>
              <w:right w:val="nil"/>
            </w:tcBorders>
            <w:shd w:val="clear" w:color="auto" w:fill="auto"/>
            <w:vAlign w:val="center"/>
          </w:tcPr>
          <w:p w14:paraId="7D4B82EA" w14:textId="77777777" w:rsidR="0040126B" w:rsidRPr="009C5CAF" w:rsidRDefault="0040126B" w:rsidP="000B3D5D">
            <w:pPr>
              <w:jc w:val="right"/>
              <w:rPr>
                <w:sz w:val="20"/>
              </w:rPr>
            </w:pPr>
            <w:r w:rsidRPr="009C5CAF">
              <w:rPr>
                <w:color w:val="000000"/>
                <w:sz w:val="20"/>
                <w:szCs w:val="20"/>
                <w:lang w:eastAsia="es-ES"/>
              </w:rPr>
              <w:t> </w:t>
            </w:r>
          </w:p>
        </w:tc>
        <w:tc>
          <w:tcPr>
            <w:tcW w:w="547" w:type="pct"/>
            <w:tcBorders>
              <w:top w:val="nil"/>
              <w:left w:val="nil"/>
              <w:bottom w:val="single" w:sz="8" w:space="0" w:color="auto"/>
              <w:right w:val="nil"/>
            </w:tcBorders>
            <w:shd w:val="clear" w:color="auto" w:fill="auto"/>
            <w:vAlign w:val="center"/>
          </w:tcPr>
          <w:p w14:paraId="54EA413E" w14:textId="77777777" w:rsidR="0040126B" w:rsidRPr="009C5CAF" w:rsidRDefault="0040126B" w:rsidP="000B3D5D">
            <w:pPr>
              <w:jc w:val="right"/>
              <w:rPr>
                <w:sz w:val="20"/>
              </w:rPr>
            </w:pPr>
            <w:r w:rsidRPr="009C5CAF">
              <w:rPr>
                <w:color w:val="000000"/>
                <w:sz w:val="20"/>
                <w:szCs w:val="20"/>
                <w:lang w:eastAsia="es-ES"/>
              </w:rPr>
              <w:t>-</w:t>
            </w:r>
          </w:p>
        </w:tc>
        <w:tc>
          <w:tcPr>
            <w:tcW w:w="547" w:type="pct"/>
            <w:tcBorders>
              <w:top w:val="nil"/>
              <w:left w:val="nil"/>
              <w:bottom w:val="single" w:sz="8" w:space="0" w:color="auto"/>
              <w:right w:val="nil"/>
            </w:tcBorders>
            <w:shd w:val="clear" w:color="auto" w:fill="auto"/>
            <w:vAlign w:val="center"/>
          </w:tcPr>
          <w:p w14:paraId="39D5D9A4" w14:textId="77777777" w:rsidR="0040126B" w:rsidRPr="009C5CAF" w:rsidRDefault="0040126B" w:rsidP="000B3D5D">
            <w:pPr>
              <w:jc w:val="right"/>
              <w:rPr>
                <w:sz w:val="20"/>
              </w:rPr>
            </w:pPr>
            <w:r w:rsidRPr="009C5CAF">
              <w:rPr>
                <w:color w:val="000000"/>
                <w:sz w:val="20"/>
                <w:szCs w:val="20"/>
                <w:lang w:eastAsia="es-ES"/>
              </w:rPr>
              <w:t>-</w:t>
            </w:r>
          </w:p>
        </w:tc>
      </w:tr>
      <w:tr w:rsidR="0040126B" w:rsidRPr="009C5CAF" w14:paraId="7A87AE68" w14:textId="77777777" w:rsidTr="000B3D5D">
        <w:trPr>
          <w:gridAfter w:val="1"/>
          <w:wAfter w:w="530" w:type="pct"/>
          <w:trHeight w:val="268"/>
        </w:trPr>
        <w:tc>
          <w:tcPr>
            <w:tcW w:w="1544" w:type="pct"/>
            <w:tcBorders>
              <w:top w:val="single" w:sz="4" w:space="0" w:color="auto"/>
              <w:left w:val="nil"/>
              <w:bottom w:val="single" w:sz="8" w:space="0" w:color="auto"/>
              <w:right w:val="nil"/>
            </w:tcBorders>
            <w:shd w:val="clear" w:color="auto" w:fill="auto"/>
            <w:vAlign w:val="center"/>
          </w:tcPr>
          <w:p w14:paraId="34EC0C78" w14:textId="77777777" w:rsidR="0040126B" w:rsidRPr="009C5CAF" w:rsidRDefault="0040126B" w:rsidP="005D7257">
            <w:pPr>
              <w:rPr>
                <w:b/>
                <w:color w:val="000000"/>
                <w:sz w:val="20"/>
              </w:rPr>
            </w:pPr>
            <w:r w:rsidRPr="009C5CAF">
              <w:rPr>
                <w:b/>
                <w:color w:val="000000"/>
                <w:sz w:val="20"/>
              </w:rPr>
              <w:t>Total del Pasivo y Patrimonio Neto</w:t>
            </w:r>
          </w:p>
        </w:tc>
        <w:tc>
          <w:tcPr>
            <w:tcW w:w="608" w:type="pct"/>
            <w:tcBorders>
              <w:top w:val="nil"/>
              <w:left w:val="nil"/>
              <w:bottom w:val="single" w:sz="8" w:space="0" w:color="auto"/>
              <w:right w:val="nil"/>
            </w:tcBorders>
            <w:shd w:val="clear" w:color="auto" w:fill="auto"/>
            <w:vAlign w:val="center"/>
          </w:tcPr>
          <w:p w14:paraId="5EA72C1C" w14:textId="77777777" w:rsidR="0040126B" w:rsidRPr="009C5CAF" w:rsidRDefault="0040126B" w:rsidP="000B3D5D">
            <w:pPr>
              <w:ind w:right="47"/>
              <w:jc w:val="right"/>
              <w:rPr>
                <w:b/>
                <w:sz w:val="20"/>
              </w:rPr>
            </w:pPr>
            <w:r w:rsidRPr="009C5CAF">
              <w:rPr>
                <w:b/>
                <w:bCs/>
                <w:color w:val="000000"/>
                <w:sz w:val="20"/>
                <w:szCs w:val="20"/>
                <w:lang w:eastAsia="es-ES"/>
              </w:rPr>
              <w:t>11.436.013</w:t>
            </w:r>
          </w:p>
        </w:tc>
        <w:tc>
          <w:tcPr>
            <w:tcW w:w="610" w:type="pct"/>
            <w:tcBorders>
              <w:top w:val="nil"/>
              <w:left w:val="nil"/>
              <w:bottom w:val="single" w:sz="8" w:space="0" w:color="auto"/>
              <w:right w:val="nil"/>
            </w:tcBorders>
            <w:shd w:val="clear" w:color="auto" w:fill="auto"/>
            <w:vAlign w:val="center"/>
          </w:tcPr>
          <w:p w14:paraId="4E542A2D" w14:textId="77777777" w:rsidR="0040126B" w:rsidRPr="009C5CAF" w:rsidRDefault="0040126B" w:rsidP="000B3D5D">
            <w:pPr>
              <w:ind w:right="47"/>
              <w:jc w:val="right"/>
              <w:rPr>
                <w:b/>
                <w:sz w:val="20"/>
              </w:rPr>
            </w:pPr>
            <w:r w:rsidRPr="009C5CAF">
              <w:rPr>
                <w:b/>
                <w:bCs/>
                <w:color w:val="000000"/>
                <w:sz w:val="20"/>
                <w:szCs w:val="20"/>
                <w:lang w:eastAsia="es-ES"/>
              </w:rPr>
              <w:t>11.084.634</w:t>
            </w:r>
          </w:p>
        </w:tc>
        <w:tc>
          <w:tcPr>
            <w:tcW w:w="614" w:type="pct"/>
            <w:tcBorders>
              <w:top w:val="nil"/>
              <w:left w:val="nil"/>
              <w:bottom w:val="single" w:sz="8" w:space="0" w:color="auto"/>
              <w:right w:val="nil"/>
            </w:tcBorders>
            <w:shd w:val="clear" w:color="auto" w:fill="auto"/>
            <w:vAlign w:val="center"/>
          </w:tcPr>
          <w:p w14:paraId="0DE2F1CB" w14:textId="77777777" w:rsidR="0040126B" w:rsidRPr="009C5CAF" w:rsidDel="00884B6F" w:rsidRDefault="0040126B" w:rsidP="000B3D5D">
            <w:pPr>
              <w:jc w:val="right"/>
              <w:rPr>
                <w:b/>
                <w:sz w:val="20"/>
              </w:rPr>
            </w:pPr>
            <w:r w:rsidRPr="009C5CAF">
              <w:rPr>
                <w:b/>
                <w:bCs/>
                <w:color w:val="000000"/>
                <w:sz w:val="20"/>
                <w:szCs w:val="20"/>
                <w:lang w:eastAsia="es-ES"/>
              </w:rPr>
              <w:t> </w:t>
            </w:r>
          </w:p>
        </w:tc>
        <w:tc>
          <w:tcPr>
            <w:tcW w:w="547" w:type="pct"/>
            <w:tcBorders>
              <w:top w:val="nil"/>
              <w:left w:val="nil"/>
              <w:bottom w:val="single" w:sz="8" w:space="0" w:color="auto"/>
              <w:right w:val="nil"/>
            </w:tcBorders>
            <w:shd w:val="clear" w:color="auto" w:fill="auto"/>
            <w:vAlign w:val="center"/>
          </w:tcPr>
          <w:p w14:paraId="5662AC5F" w14:textId="77777777" w:rsidR="0040126B" w:rsidRPr="009C5CAF" w:rsidRDefault="0040126B" w:rsidP="000B3D5D">
            <w:pPr>
              <w:rPr>
                <w:b/>
                <w:sz w:val="20"/>
              </w:rPr>
            </w:pPr>
            <w:r w:rsidRPr="009C5CAF">
              <w:rPr>
                <w:b/>
                <w:bCs/>
                <w:color w:val="000000"/>
                <w:sz w:val="20"/>
                <w:szCs w:val="20"/>
                <w:lang w:eastAsia="es-ES"/>
              </w:rPr>
              <w:t>24.921</w:t>
            </w:r>
          </w:p>
        </w:tc>
        <w:tc>
          <w:tcPr>
            <w:tcW w:w="547" w:type="pct"/>
            <w:tcBorders>
              <w:top w:val="nil"/>
              <w:left w:val="nil"/>
              <w:bottom w:val="single" w:sz="8" w:space="0" w:color="auto"/>
              <w:right w:val="nil"/>
            </w:tcBorders>
            <w:shd w:val="clear" w:color="auto" w:fill="auto"/>
            <w:vAlign w:val="center"/>
          </w:tcPr>
          <w:p w14:paraId="227B981F" w14:textId="77777777" w:rsidR="0040126B" w:rsidRPr="009C5CAF" w:rsidRDefault="0040126B" w:rsidP="000B3D5D">
            <w:pPr>
              <w:jc w:val="right"/>
              <w:rPr>
                <w:sz w:val="20"/>
              </w:rPr>
            </w:pPr>
            <w:r w:rsidRPr="009C5CAF">
              <w:rPr>
                <w:b/>
                <w:bCs/>
                <w:color w:val="000000"/>
                <w:sz w:val="20"/>
                <w:szCs w:val="20"/>
                <w:lang w:eastAsia="es-ES"/>
              </w:rPr>
              <w:t>33.924</w:t>
            </w:r>
          </w:p>
        </w:tc>
      </w:tr>
    </w:tbl>
    <w:p w14:paraId="423AC11F" w14:textId="77777777" w:rsidR="0040126B" w:rsidRPr="009C5CAF" w:rsidRDefault="0040126B" w:rsidP="0040126B">
      <w:pPr>
        <w:widowControl w:val="0"/>
        <w:jc w:val="both"/>
        <w:rPr>
          <w:sz w:val="20"/>
          <w:szCs w:val="20"/>
        </w:rPr>
      </w:pPr>
    </w:p>
    <w:p w14:paraId="630F871E" w14:textId="77777777" w:rsidR="0040126B" w:rsidRPr="009C5CAF" w:rsidRDefault="0040126B" w:rsidP="0040126B">
      <w:pPr>
        <w:widowControl w:val="0"/>
        <w:jc w:val="both"/>
        <w:rPr>
          <w:i/>
          <w:sz w:val="20"/>
        </w:rPr>
      </w:pPr>
      <w:r w:rsidRPr="009C5CAF">
        <w:rPr>
          <w:i/>
          <w:sz w:val="20"/>
        </w:rPr>
        <w:t>Flujos de efectivo y sus equivalentes</w:t>
      </w:r>
    </w:p>
    <w:p w14:paraId="65BF8754" w14:textId="77777777" w:rsidR="0040126B" w:rsidRPr="009C5CAF" w:rsidRDefault="0040126B" w:rsidP="0040126B">
      <w:pPr>
        <w:widowControl w:val="0"/>
        <w:jc w:val="both"/>
        <w:rPr>
          <w:i/>
          <w:sz w:val="16"/>
        </w:rPr>
      </w:pPr>
    </w:p>
    <w:p w14:paraId="7FB77DE6" w14:textId="77777777" w:rsidR="0040126B" w:rsidRPr="009C5CAF" w:rsidRDefault="0040126B" w:rsidP="0040126B">
      <w:pPr>
        <w:widowControl w:val="0"/>
        <w:jc w:val="both"/>
        <w:rPr>
          <w:sz w:val="20"/>
        </w:rPr>
      </w:pPr>
      <w:r w:rsidRPr="009C5CAF">
        <w:rPr>
          <w:sz w:val="20"/>
        </w:rPr>
        <w:t>Los principales flujos de efectivo y equivalentes al 30 de septiembre de 2020 y 2019:</w:t>
      </w:r>
    </w:p>
    <w:p w14:paraId="3D65DF55" w14:textId="77777777" w:rsidR="0040126B" w:rsidRPr="009C5CAF" w:rsidRDefault="0040126B" w:rsidP="0040126B">
      <w:pPr>
        <w:widowControl w:val="0"/>
        <w:jc w:val="both"/>
        <w:rPr>
          <w:sz w:val="20"/>
          <w:szCs w:val="20"/>
        </w:rPr>
      </w:pPr>
    </w:p>
    <w:tbl>
      <w:tblPr>
        <w:tblW w:w="9318" w:type="dxa"/>
        <w:jc w:val="center"/>
        <w:tblCellMar>
          <w:left w:w="70" w:type="dxa"/>
          <w:right w:w="70" w:type="dxa"/>
        </w:tblCellMar>
        <w:tblLook w:val="00A0" w:firstRow="1" w:lastRow="0" w:firstColumn="1" w:lastColumn="0" w:noHBand="0" w:noVBand="0"/>
      </w:tblPr>
      <w:tblGrid>
        <w:gridCol w:w="6274"/>
        <w:gridCol w:w="1508"/>
        <w:gridCol w:w="1536"/>
      </w:tblGrid>
      <w:tr w:rsidR="0040126B" w:rsidRPr="009C5CAF" w14:paraId="693EDF11" w14:textId="77777777" w:rsidTr="000B3D5D">
        <w:trPr>
          <w:trHeight w:val="227"/>
          <w:jc w:val="center"/>
        </w:trPr>
        <w:tc>
          <w:tcPr>
            <w:tcW w:w="6274" w:type="dxa"/>
            <w:noWrap/>
            <w:vAlign w:val="bottom"/>
          </w:tcPr>
          <w:p w14:paraId="0835A69C" w14:textId="77777777" w:rsidR="0040126B" w:rsidRPr="009C5CAF" w:rsidRDefault="0040126B" w:rsidP="005D7257">
            <w:pPr>
              <w:rPr>
                <w:sz w:val="18"/>
                <w:szCs w:val="18"/>
                <w:lang w:eastAsia="es-AR"/>
              </w:rPr>
            </w:pPr>
          </w:p>
        </w:tc>
        <w:tc>
          <w:tcPr>
            <w:tcW w:w="1508" w:type="dxa"/>
            <w:noWrap/>
            <w:vAlign w:val="bottom"/>
          </w:tcPr>
          <w:p w14:paraId="0D456346" w14:textId="77777777" w:rsidR="0040126B" w:rsidRPr="009C5CAF" w:rsidRDefault="0040126B" w:rsidP="000B3D5D">
            <w:pPr>
              <w:rPr>
                <w:b/>
                <w:sz w:val="18"/>
                <w:szCs w:val="18"/>
                <w:lang w:eastAsia="es-AR"/>
              </w:rPr>
            </w:pPr>
            <w:r w:rsidRPr="009C5CAF">
              <w:rPr>
                <w:b/>
                <w:sz w:val="18"/>
                <w:szCs w:val="18"/>
                <w:lang w:eastAsia="es-AR"/>
              </w:rPr>
              <w:t>30/09/2020</w:t>
            </w:r>
          </w:p>
        </w:tc>
        <w:tc>
          <w:tcPr>
            <w:tcW w:w="1536" w:type="dxa"/>
            <w:vAlign w:val="bottom"/>
          </w:tcPr>
          <w:p w14:paraId="39FE3B8A" w14:textId="77777777" w:rsidR="0040126B" w:rsidRPr="009C5CAF" w:rsidRDefault="0040126B" w:rsidP="000B3D5D">
            <w:pPr>
              <w:rPr>
                <w:b/>
                <w:sz w:val="18"/>
                <w:szCs w:val="18"/>
                <w:lang w:eastAsia="es-AR"/>
              </w:rPr>
            </w:pPr>
            <w:r w:rsidRPr="009C5CAF">
              <w:rPr>
                <w:b/>
                <w:sz w:val="18"/>
                <w:szCs w:val="18"/>
                <w:lang w:eastAsia="es-AR"/>
              </w:rPr>
              <w:t>30/09/2019</w:t>
            </w:r>
          </w:p>
        </w:tc>
      </w:tr>
      <w:tr w:rsidR="0040126B" w:rsidRPr="009C5CAF" w14:paraId="534DC046" w14:textId="77777777" w:rsidTr="000B3D5D">
        <w:trPr>
          <w:trHeight w:val="227"/>
          <w:jc w:val="center"/>
        </w:trPr>
        <w:tc>
          <w:tcPr>
            <w:tcW w:w="6274" w:type="dxa"/>
            <w:tcBorders>
              <w:top w:val="nil"/>
              <w:bottom w:val="nil"/>
            </w:tcBorders>
            <w:noWrap/>
            <w:vAlign w:val="bottom"/>
          </w:tcPr>
          <w:p w14:paraId="2C008963" w14:textId="77777777" w:rsidR="0040126B" w:rsidRPr="009C5CAF" w:rsidRDefault="0040126B" w:rsidP="005D7257">
            <w:pPr>
              <w:rPr>
                <w:b/>
                <w:sz w:val="18"/>
                <w:szCs w:val="18"/>
                <w:u w:val="single"/>
                <w:lang w:eastAsia="es-AR"/>
              </w:rPr>
            </w:pPr>
            <w:r w:rsidRPr="009C5CAF">
              <w:rPr>
                <w:b/>
                <w:sz w:val="18"/>
                <w:szCs w:val="18"/>
                <w:u w:val="single"/>
                <w:lang w:eastAsia="es-AR"/>
              </w:rPr>
              <w:t>FLUJO DE EFECTIVO DE LAS ACTIVIDADES OPERATIVAS</w:t>
            </w:r>
          </w:p>
        </w:tc>
        <w:tc>
          <w:tcPr>
            <w:tcW w:w="1508" w:type="dxa"/>
            <w:tcBorders>
              <w:top w:val="nil"/>
              <w:bottom w:val="nil"/>
            </w:tcBorders>
            <w:noWrap/>
            <w:vAlign w:val="bottom"/>
          </w:tcPr>
          <w:p w14:paraId="2BA35842" w14:textId="77777777" w:rsidR="0040126B" w:rsidRPr="009C5CAF" w:rsidRDefault="0040126B" w:rsidP="005D7257">
            <w:pPr>
              <w:ind w:right="96"/>
              <w:rPr>
                <w:sz w:val="18"/>
                <w:szCs w:val="18"/>
                <w:lang w:eastAsia="es-AR"/>
              </w:rPr>
            </w:pPr>
          </w:p>
        </w:tc>
        <w:tc>
          <w:tcPr>
            <w:tcW w:w="1536" w:type="dxa"/>
            <w:tcBorders>
              <w:top w:val="nil"/>
              <w:bottom w:val="nil"/>
            </w:tcBorders>
            <w:vAlign w:val="bottom"/>
          </w:tcPr>
          <w:p w14:paraId="347DA5C8" w14:textId="77777777" w:rsidR="0040126B" w:rsidRPr="009C5CAF" w:rsidRDefault="0040126B" w:rsidP="005D7257">
            <w:pPr>
              <w:ind w:right="96"/>
              <w:rPr>
                <w:sz w:val="18"/>
                <w:szCs w:val="18"/>
                <w:lang w:eastAsia="es-AR"/>
              </w:rPr>
            </w:pPr>
          </w:p>
        </w:tc>
      </w:tr>
      <w:tr w:rsidR="0040126B" w:rsidRPr="009C5CAF" w14:paraId="66D4D596" w14:textId="77777777" w:rsidTr="000B3D5D">
        <w:trPr>
          <w:trHeight w:val="227"/>
          <w:jc w:val="center"/>
        </w:trPr>
        <w:tc>
          <w:tcPr>
            <w:tcW w:w="6274" w:type="dxa"/>
            <w:tcBorders>
              <w:top w:val="nil"/>
              <w:bottom w:val="nil"/>
            </w:tcBorders>
            <w:noWrap/>
            <w:vAlign w:val="bottom"/>
          </w:tcPr>
          <w:p w14:paraId="68D6165E" w14:textId="77777777" w:rsidR="0040126B" w:rsidRPr="009C5CAF" w:rsidRDefault="0040126B" w:rsidP="005D7257">
            <w:pPr>
              <w:rPr>
                <w:b/>
                <w:sz w:val="18"/>
                <w:szCs w:val="18"/>
                <w:u w:val="single"/>
                <w:lang w:eastAsia="es-AR"/>
              </w:rPr>
            </w:pPr>
          </w:p>
        </w:tc>
        <w:tc>
          <w:tcPr>
            <w:tcW w:w="1508" w:type="dxa"/>
            <w:tcBorders>
              <w:top w:val="nil"/>
              <w:bottom w:val="nil"/>
            </w:tcBorders>
            <w:noWrap/>
            <w:vAlign w:val="bottom"/>
          </w:tcPr>
          <w:p w14:paraId="78250549" w14:textId="77777777" w:rsidR="0040126B" w:rsidRPr="009C5CAF" w:rsidRDefault="0040126B" w:rsidP="000B3D5D">
            <w:pPr>
              <w:ind w:right="96"/>
              <w:jc w:val="right"/>
              <w:rPr>
                <w:sz w:val="16"/>
                <w:szCs w:val="18"/>
                <w:lang w:eastAsia="es-AR"/>
              </w:rPr>
            </w:pPr>
          </w:p>
        </w:tc>
        <w:tc>
          <w:tcPr>
            <w:tcW w:w="1536" w:type="dxa"/>
            <w:tcBorders>
              <w:top w:val="nil"/>
              <w:bottom w:val="nil"/>
            </w:tcBorders>
            <w:vAlign w:val="bottom"/>
          </w:tcPr>
          <w:p w14:paraId="3F48CC5D" w14:textId="77777777" w:rsidR="0040126B" w:rsidRPr="009C5CAF" w:rsidRDefault="0040126B" w:rsidP="000B3D5D">
            <w:pPr>
              <w:ind w:right="96"/>
              <w:jc w:val="right"/>
              <w:rPr>
                <w:sz w:val="16"/>
                <w:szCs w:val="18"/>
                <w:lang w:eastAsia="es-AR"/>
              </w:rPr>
            </w:pPr>
          </w:p>
        </w:tc>
      </w:tr>
      <w:tr w:rsidR="0040126B" w:rsidRPr="009C5CAF" w14:paraId="36131D5C" w14:textId="77777777" w:rsidTr="000B3D5D">
        <w:trPr>
          <w:trHeight w:val="227"/>
          <w:jc w:val="center"/>
        </w:trPr>
        <w:tc>
          <w:tcPr>
            <w:tcW w:w="6274" w:type="dxa"/>
            <w:tcBorders>
              <w:top w:val="nil"/>
              <w:bottom w:val="nil"/>
            </w:tcBorders>
            <w:noWrap/>
            <w:vAlign w:val="bottom"/>
          </w:tcPr>
          <w:p w14:paraId="0E12D87A" w14:textId="77777777" w:rsidR="0040126B" w:rsidRPr="009C5CAF" w:rsidRDefault="0040126B" w:rsidP="005D7257">
            <w:pPr>
              <w:rPr>
                <w:b/>
                <w:sz w:val="18"/>
                <w:szCs w:val="18"/>
                <w:lang w:eastAsia="es-AR"/>
              </w:rPr>
            </w:pPr>
            <w:r w:rsidRPr="009C5CAF">
              <w:rPr>
                <w:b/>
                <w:sz w:val="18"/>
                <w:szCs w:val="18"/>
                <w:lang w:eastAsia="es-AR"/>
              </w:rPr>
              <w:t>Resultado del período antes del impuesto a las ganancias</w:t>
            </w:r>
          </w:p>
        </w:tc>
        <w:tc>
          <w:tcPr>
            <w:tcW w:w="1508" w:type="dxa"/>
            <w:tcBorders>
              <w:top w:val="nil"/>
              <w:bottom w:val="nil"/>
            </w:tcBorders>
            <w:noWrap/>
            <w:vAlign w:val="center"/>
          </w:tcPr>
          <w:p w14:paraId="040772E7" w14:textId="77777777" w:rsidR="0040126B" w:rsidRPr="009C5CAF" w:rsidRDefault="0040126B" w:rsidP="000B3D5D">
            <w:pPr>
              <w:ind w:right="96"/>
              <w:jc w:val="right"/>
              <w:rPr>
                <w:b/>
                <w:sz w:val="16"/>
                <w:szCs w:val="18"/>
                <w:lang w:eastAsia="es-AR"/>
              </w:rPr>
            </w:pPr>
            <w:r w:rsidRPr="009C5CAF">
              <w:rPr>
                <w:b/>
                <w:sz w:val="16"/>
                <w:szCs w:val="18"/>
                <w:lang w:eastAsia="es-AR"/>
              </w:rPr>
              <w:t>131.012</w:t>
            </w:r>
          </w:p>
        </w:tc>
        <w:tc>
          <w:tcPr>
            <w:tcW w:w="1536" w:type="dxa"/>
            <w:tcBorders>
              <w:top w:val="nil"/>
              <w:bottom w:val="nil"/>
            </w:tcBorders>
            <w:vAlign w:val="center"/>
          </w:tcPr>
          <w:p w14:paraId="2CCFAC56" w14:textId="77777777" w:rsidR="0040126B" w:rsidRPr="009C5CAF" w:rsidRDefault="0040126B" w:rsidP="000B3D5D">
            <w:pPr>
              <w:ind w:right="96"/>
              <w:jc w:val="right"/>
              <w:rPr>
                <w:b/>
                <w:sz w:val="16"/>
                <w:szCs w:val="18"/>
                <w:lang w:eastAsia="es-AR"/>
              </w:rPr>
            </w:pPr>
            <w:r w:rsidRPr="009C5CAF">
              <w:rPr>
                <w:b/>
                <w:sz w:val="16"/>
                <w:szCs w:val="18"/>
                <w:lang w:eastAsia="es-AR"/>
              </w:rPr>
              <w:t>(622.486)</w:t>
            </w:r>
          </w:p>
        </w:tc>
      </w:tr>
      <w:tr w:rsidR="0040126B" w:rsidRPr="009C5CAF" w14:paraId="12A61551" w14:textId="77777777" w:rsidTr="000B3D5D">
        <w:trPr>
          <w:trHeight w:val="227"/>
          <w:jc w:val="center"/>
        </w:trPr>
        <w:tc>
          <w:tcPr>
            <w:tcW w:w="6274" w:type="dxa"/>
            <w:tcBorders>
              <w:top w:val="nil"/>
              <w:bottom w:val="nil"/>
            </w:tcBorders>
            <w:noWrap/>
            <w:vAlign w:val="bottom"/>
          </w:tcPr>
          <w:p w14:paraId="165A1C27" w14:textId="77777777" w:rsidR="0040126B" w:rsidRPr="009C5CAF" w:rsidRDefault="0040126B" w:rsidP="005D7257">
            <w:pPr>
              <w:rPr>
                <w:b/>
                <w:sz w:val="18"/>
                <w:szCs w:val="18"/>
                <w:lang w:eastAsia="es-AR"/>
              </w:rPr>
            </w:pPr>
            <w:r w:rsidRPr="009C5CAF">
              <w:rPr>
                <w:b/>
                <w:sz w:val="18"/>
                <w:szCs w:val="18"/>
                <w:lang w:eastAsia="es-AR"/>
              </w:rPr>
              <w:t>Ajuste por el resultado monetario total del período</w:t>
            </w:r>
          </w:p>
        </w:tc>
        <w:tc>
          <w:tcPr>
            <w:tcW w:w="1508" w:type="dxa"/>
            <w:tcBorders>
              <w:top w:val="nil"/>
              <w:bottom w:val="nil"/>
            </w:tcBorders>
            <w:noWrap/>
            <w:vAlign w:val="bottom"/>
          </w:tcPr>
          <w:p w14:paraId="19F6D3D2" w14:textId="77777777" w:rsidR="0040126B" w:rsidRPr="009C5CAF" w:rsidRDefault="0040126B" w:rsidP="000B3D5D">
            <w:pPr>
              <w:ind w:right="96"/>
              <w:jc w:val="right"/>
              <w:rPr>
                <w:b/>
                <w:sz w:val="16"/>
                <w:szCs w:val="18"/>
                <w:lang w:eastAsia="es-AR"/>
              </w:rPr>
            </w:pPr>
            <w:r w:rsidRPr="009C5CAF">
              <w:rPr>
                <w:b/>
                <w:sz w:val="16"/>
                <w:szCs w:val="18"/>
                <w:lang w:eastAsia="es-AR"/>
              </w:rPr>
              <w:t>204.841</w:t>
            </w:r>
          </w:p>
        </w:tc>
        <w:tc>
          <w:tcPr>
            <w:tcW w:w="1536" w:type="dxa"/>
            <w:tcBorders>
              <w:top w:val="nil"/>
              <w:bottom w:val="nil"/>
            </w:tcBorders>
            <w:vAlign w:val="center"/>
          </w:tcPr>
          <w:p w14:paraId="2D28D5FD" w14:textId="77777777" w:rsidR="0040126B" w:rsidRPr="009C5CAF" w:rsidRDefault="0040126B" w:rsidP="000B3D5D">
            <w:pPr>
              <w:ind w:right="96"/>
              <w:jc w:val="right"/>
              <w:rPr>
                <w:b/>
                <w:sz w:val="16"/>
                <w:szCs w:val="18"/>
                <w:lang w:eastAsia="es-AR"/>
              </w:rPr>
            </w:pPr>
            <w:r w:rsidRPr="009C5CAF">
              <w:rPr>
                <w:b/>
                <w:sz w:val="16"/>
                <w:szCs w:val="18"/>
                <w:lang w:eastAsia="es-AR"/>
              </w:rPr>
              <w:t>262.851</w:t>
            </w:r>
          </w:p>
        </w:tc>
      </w:tr>
      <w:tr w:rsidR="0040126B" w:rsidRPr="009C5CAF" w14:paraId="5554416F" w14:textId="77777777" w:rsidTr="000B3D5D">
        <w:trPr>
          <w:trHeight w:val="227"/>
          <w:jc w:val="center"/>
        </w:trPr>
        <w:tc>
          <w:tcPr>
            <w:tcW w:w="6274" w:type="dxa"/>
            <w:tcBorders>
              <w:top w:val="nil"/>
              <w:bottom w:val="nil"/>
            </w:tcBorders>
            <w:noWrap/>
            <w:vAlign w:val="bottom"/>
          </w:tcPr>
          <w:p w14:paraId="088C8611" w14:textId="77777777" w:rsidR="0040126B" w:rsidRPr="009C5CAF" w:rsidRDefault="0040126B" w:rsidP="005D7257">
            <w:pPr>
              <w:rPr>
                <w:b/>
                <w:sz w:val="18"/>
                <w:szCs w:val="18"/>
                <w:lang w:eastAsia="es-AR"/>
              </w:rPr>
            </w:pPr>
          </w:p>
        </w:tc>
        <w:tc>
          <w:tcPr>
            <w:tcW w:w="1508" w:type="dxa"/>
            <w:tcBorders>
              <w:top w:val="nil"/>
              <w:bottom w:val="nil"/>
            </w:tcBorders>
            <w:noWrap/>
            <w:vAlign w:val="center"/>
          </w:tcPr>
          <w:p w14:paraId="11FFF226" w14:textId="77777777" w:rsidR="0040126B" w:rsidRPr="009C5CAF" w:rsidRDefault="0040126B" w:rsidP="000B3D5D">
            <w:pPr>
              <w:ind w:right="96"/>
              <w:jc w:val="right"/>
              <w:rPr>
                <w:sz w:val="16"/>
                <w:szCs w:val="18"/>
                <w:lang w:eastAsia="es-AR"/>
              </w:rPr>
            </w:pPr>
          </w:p>
        </w:tc>
        <w:tc>
          <w:tcPr>
            <w:tcW w:w="1536" w:type="dxa"/>
            <w:tcBorders>
              <w:top w:val="nil"/>
              <w:bottom w:val="nil"/>
            </w:tcBorders>
            <w:vAlign w:val="center"/>
          </w:tcPr>
          <w:p w14:paraId="22F96995" w14:textId="77777777" w:rsidR="0040126B" w:rsidRPr="009C5CAF" w:rsidRDefault="0040126B" w:rsidP="000B3D5D">
            <w:pPr>
              <w:ind w:right="96"/>
              <w:jc w:val="right"/>
              <w:rPr>
                <w:sz w:val="16"/>
                <w:szCs w:val="18"/>
                <w:lang w:eastAsia="es-AR"/>
              </w:rPr>
            </w:pPr>
          </w:p>
        </w:tc>
      </w:tr>
      <w:tr w:rsidR="0040126B" w:rsidRPr="009C5CAF" w14:paraId="4388F6D2" w14:textId="77777777" w:rsidTr="000B3D5D">
        <w:trPr>
          <w:trHeight w:val="227"/>
          <w:jc w:val="center"/>
        </w:trPr>
        <w:tc>
          <w:tcPr>
            <w:tcW w:w="6274" w:type="dxa"/>
            <w:tcBorders>
              <w:top w:val="nil"/>
              <w:bottom w:val="nil"/>
            </w:tcBorders>
            <w:noWrap/>
            <w:vAlign w:val="bottom"/>
          </w:tcPr>
          <w:p w14:paraId="1C5F2408" w14:textId="77777777" w:rsidR="0040126B" w:rsidRPr="009C5CAF" w:rsidRDefault="0040126B" w:rsidP="005D7257">
            <w:pPr>
              <w:rPr>
                <w:b/>
                <w:sz w:val="18"/>
                <w:szCs w:val="18"/>
                <w:lang w:eastAsia="es-AR"/>
              </w:rPr>
            </w:pPr>
            <w:r w:rsidRPr="009C5CAF">
              <w:rPr>
                <w:b/>
                <w:sz w:val="18"/>
                <w:szCs w:val="18"/>
                <w:lang w:eastAsia="es-AR"/>
              </w:rPr>
              <w:t>Ajustes para obtener los flujos provenientes de actividades operativas:</w:t>
            </w:r>
          </w:p>
        </w:tc>
        <w:tc>
          <w:tcPr>
            <w:tcW w:w="1508" w:type="dxa"/>
            <w:tcBorders>
              <w:top w:val="nil"/>
              <w:bottom w:val="nil"/>
            </w:tcBorders>
            <w:noWrap/>
            <w:vAlign w:val="center"/>
          </w:tcPr>
          <w:p w14:paraId="08F5FF2E" w14:textId="77777777" w:rsidR="0040126B" w:rsidRPr="009C5CAF" w:rsidRDefault="0040126B" w:rsidP="000B3D5D">
            <w:pPr>
              <w:ind w:right="96"/>
              <w:jc w:val="right"/>
              <w:rPr>
                <w:b/>
                <w:sz w:val="16"/>
                <w:szCs w:val="18"/>
                <w:lang w:eastAsia="es-AR"/>
              </w:rPr>
            </w:pPr>
            <w:r w:rsidRPr="009C5CAF">
              <w:rPr>
                <w:b/>
                <w:sz w:val="16"/>
                <w:szCs w:val="18"/>
                <w:lang w:eastAsia="es-AR"/>
              </w:rPr>
              <w:t xml:space="preserve"> 1.112.425</w:t>
            </w:r>
          </w:p>
        </w:tc>
        <w:tc>
          <w:tcPr>
            <w:tcW w:w="1536" w:type="dxa"/>
            <w:tcBorders>
              <w:top w:val="nil"/>
              <w:bottom w:val="nil"/>
            </w:tcBorders>
            <w:vAlign w:val="center"/>
          </w:tcPr>
          <w:p w14:paraId="604B4AFF" w14:textId="77777777" w:rsidR="0040126B" w:rsidRPr="009C5CAF" w:rsidRDefault="0040126B" w:rsidP="000B3D5D">
            <w:pPr>
              <w:ind w:right="96"/>
              <w:jc w:val="right"/>
              <w:rPr>
                <w:b/>
                <w:sz w:val="16"/>
                <w:szCs w:val="18"/>
                <w:lang w:eastAsia="es-AR"/>
              </w:rPr>
            </w:pPr>
            <w:r w:rsidRPr="009C5CAF">
              <w:rPr>
                <w:b/>
                <w:sz w:val="16"/>
                <w:szCs w:val="18"/>
                <w:lang w:eastAsia="es-AR"/>
              </w:rPr>
              <w:t>2.233.384</w:t>
            </w:r>
          </w:p>
        </w:tc>
      </w:tr>
      <w:tr w:rsidR="0040126B" w:rsidRPr="009C5CAF" w14:paraId="59650592" w14:textId="77777777" w:rsidTr="000B3D5D">
        <w:trPr>
          <w:trHeight w:val="227"/>
          <w:jc w:val="center"/>
        </w:trPr>
        <w:tc>
          <w:tcPr>
            <w:tcW w:w="6274" w:type="dxa"/>
            <w:tcBorders>
              <w:top w:val="nil"/>
              <w:bottom w:val="nil"/>
            </w:tcBorders>
            <w:noWrap/>
            <w:vAlign w:val="bottom"/>
          </w:tcPr>
          <w:p w14:paraId="7871BC7D" w14:textId="77777777" w:rsidR="0040126B" w:rsidRPr="009C5CAF" w:rsidRDefault="0040126B" w:rsidP="005D7257">
            <w:pPr>
              <w:ind w:firstLine="67"/>
              <w:rPr>
                <w:sz w:val="18"/>
                <w:szCs w:val="18"/>
                <w:lang w:eastAsia="es-AR"/>
              </w:rPr>
            </w:pPr>
            <w:r w:rsidRPr="009C5CAF">
              <w:rPr>
                <w:sz w:val="18"/>
                <w:szCs w:val="18"/>
                <w:lang w:eastAsia="es-AR"/>
              </w:rPr>
              <w:t>Amortizaciones y desvalorizaciones</w:t>
            </w:r>
          </w:p>
        </w:tc>
        <w:tc>
          <w:tcPr>
            <w:tcW w:w="1508" w:type="dxa"/>
            <w:tcBorders>
              <w:top w:val="nil"/>
              <w:bottom w:val="nil"/>
            </w:tcBorders>
            <w:noWrap/>
            <w:vAlign w:val="center"/>
          </w:tcPr>
          <w:p w14:paraId="3E58FE52" w14:textId="77777777" w:rsidR="0040126B" w:rsidRPr="009C5CAF" w:rsidRDefault="0040126B" w:rsidP="000B3D5D">
            <w:pPr>
              <w:ind w:right="96"/>
              <w:jc w:val="right"/>
              <w:rPr>
                <w:sz w:val="16"/>
                <w:szCs w:val="18"/>
                <w:lang w:eastAsia="es-AR"/>
              </w:rPr>
            </w:pPr>
            <w:r w:rsidRPr="009C5CAF">
              <w:rPr>
                <w:iCs/>
                <w:sz w:val="16"/>
                <w:szCs w:val="16"/>
                <w:lang w:eastAsia="es-ES"/>
              </w:rPr>
              <w:t>193.518</w:t>
            </w:r>
          </w:p>
        </w:tc>
        <w:tc>
          <w:tcPr>
            <w:tcW w:w="1536" w:type="dxa"/>
            <w:tcBorders>
              <w:top w:val="nil"/>
              <w:bottom w:val="nil"/>
            </w:tcBorders>
            <w:vAlign w:val="center"/>
          </w:tcPr>
          <w:p w14:paraId="772173D1" w14:textId="77777777" w:rsidR="0040126B" w:rsidRPr="009C5CAF" w:rsidRDefault="0040126B" w:rsidP="000B3D5D">
            <w:pPr>
              <w:ind w:right="96"/>
              <w:jc w:val="right"/>
              <w:rPr>
                <w:sz w:val="16"/>
                <w:szCs w:val="18"/>
                <w:lang w:eastAsia="es-AR"/>
              </w:rPr>
            </w:pPr>
            <w:r w:rsidRPr="009C5CAF">
              <w:rPr>
                <w:sz w:val="16"/>
                <w:szCs w:val="18"/>
                <w:lang w:eastAsia="es-AR"/>
              </w:rPr>
              <w:t>221.960</w:t>
            </w:r>
          </w:p>
        </w:tc>
      </w:tr>
      <w:tr w:rsidR="0040126B" w:rsidRPr="009C5CAF" w14:paraId="5A3726BC" w14:textId="77777777" w:rsidTr="000B3D5D">
        <w:trPr>
          <w:trHeight w:val="227"/>
          <w:jc w:val="center"/>
        </w:trPr>
        <w:tc>
          <w:tcPr>
            <w:tcW w:w="6274" w:type="dxa"/>
            <w:tcBorders>
              <w:top w:val="nil"/>
              <w:bottom w:val="nil"/>
            </w:tcBorders>
            <w:noWrap/>
            <w:vAlign w:val="bottom"/>
          </w:tcPr>
          <w:p w14:paraId="13939A91" w14:textId="77777777" w:rsidR="0040126B" w:rsidRPr="009C5CAF" w:rsidRDefault="0040126B" w:rsidP="005D7257">
            <w:pPr>
              <w:ind w:firstLine="67"/>
              <w:rPr>
                <w:sz w:val="18"/>
                <w:szCs w:val="18"/>
                <w:lang w:eastAsia="es-AR"/>
              </w:rPr>
            </w:pPr>
            <w:r w:rsidRPr="009C5CAF">
              <w:rPr>
                <w:sz w:val="18"/>
                <w:szCs w:val="18"/>
                <w:lang w:eastAsia="es-AR"/>
              </w:rPr>
              <w:t>Cargo por incobrabilidad</w:t>
            </w:r>
          </w:p>
        </w:tc>
        <w:tc>
          <w:tcPr>
            <w:tcW w:w="1508" w:type="dxa"/>
            <w:tcBorders>
              <w:top w:val="nil"/>
              <w:bottom w:val="nil"/>
            </w:tcBorders>
            <w:noWrap/>
            <w:vAlign w:val="center"/>
          </w:tcPr>
          <w:p w14:paraId="209D6F11" w14:textId="77777777" w:rsidR="0040126B" w:rsidRPr="009C5CAF" w:rsidRDefault="0040126B" w:rsidP="000B3D5D">
            <w:pPr>
              <w:ind w:right="96"/>
              <w:jc w:val="right"/>
              <w:rPr>
                <w:sz w:val="16"/>
                <w:szCs w:val="18"/>
                <w:lang w:eastAsia="es-AR"/>
              </w:rPr>
            </w:pPr>
            <w:r w:rsidRPr="009C5CAF">
              <w:rPr>
                <w:iCs/>
                <w:sz w:val="16"/>
                <w:szCs w:val="16"/>
                <w:lang w:eastAsia="es-ES"/>
              </w:rPr>
              <w:t>882.501</w:t>
            </w:r>
          </w:p>
        </w:tc>
        <w:tc>
          <w:tcPr>
            <w:tcW w:w="1536" w:type="dxa"/>
            <w:tcBorders>
              <w:top w:val="nil"/>
              <w:bottom w:val="nil"/>
            </w:tcBorders>
            <w:vAlign w:val="center"/>
          </w:tcPr>
          <w:p w14:paraId="52BA901A" w14:textId="77777777" w:rsidR="0040126B" w:rsidRPr="009C5CAF" w:rsidRDefault="0040126B" w:rsidP="000B3D5D">
            <w:pPr>
              <w:ind w:right="96"/>
              <w:jc w:val="right"/>
              <w:rPr>
                <w:sz w:val="16"/>
                <w:szCs w:val="18"/>
                <w:lang w:eastAsia="es-AR"/>
              </w:rPr>
            </w:pPr>
            <w:r w:rsidRPr="009C5CAF">
              <w:rPr>
                <w:sz w:val="16"/>
                <w:szCs w:val="18"/>
                <w:lang w:eastAsia="es-AR"/>
              </w:rPr>
              <w:t>1.256.237</w:t>
            </w:r>
          </w:p>
        </w:tc>
      </w:tr>
      <w:tr w:rsidR="0040126B" w:rsidRPr="009C5CAF" w14:paraId="6EB57ADD" w14:textId="77777777" w:rsidTr="000B3D5D">
        <w:trPr>
          <w:trHeight w:val="227"/>
          <w:jc w:val="center"/>
        </w:trPr>
        <w:tc>
          <w:tcPr>
            <w:tcW w:w="6274" w:type="dxa"/>
            <w:tcBorders>
              <w:top w:val="nil"/>
              <w:bottom w:val="nil"/>
            </w:tcBorders>
            <w:noWrap/>
            <w:vAlign w:val="bottom"/>
          </w:tcPr>
          <w:p w14:paraId="10D5ECB7" w14:textId="77777777" w:rsidR="0040126B" w:rsidRPr="009C5CAF" w:rsidRDefault="0040126B" w:rsidP="005D7257">
            <w:pPr>
              <w:ind w:firstLine="67"/>
              <w:rPr>
                <w:sz w:val="18"/>
                <w:szCs w:val="18"/>
                <w:lang w:eastAsia="es-AR"/>
              </w:rPr>
            </w:pPr>
            <w:r w:rsidRPr="009C5CAF">
              <w:rPr>
                <w:sz w:val="18"/>
                <w:szCs w:val="18"/>
                <w:lang w:eastAsia="es-AR"/>
              </w:rPr>
              <w:t>Intereses por Obligaciones Negociables emitidas</w:t>
            </w:r>
          </w:p>
        </w:tc>
        <w:tc>
          <w:tcPr>
            <w:tcW w:w="1508" w:type="dxa"/>
            <w:tcBorders>
              <w:top w:val="nil"/>
              <w:bottom w:val="nil"/>
            </w:tcBorders>
            <w:noWrap/>
            <w:vAlign w:val="center"/>
          </w:tcPr>
          <w:p w14:paraId="79E6E9F7" w14:textId="77777777" w:rsidR="0040126B" w:rsidRPr="009C5CAF" w:rsidRDefault="0040126B" w:rsidP="000B3D5D">
            <w:pPr>
              <w:ind w:right="96"/>
              <w:jc w:val="right"/>
              <w:rPr>
                <w:sz w:val="16"/>
                <w:szCs w:val="18"/>
                <w:lang w:eastAsia="es-AR"/>
              </w:rPr>
            </w:pPr>
            <w:r w:rsidRPr="009C5CAF">
              <w:rPr>
                <w:iCs/>
                <w:sz w:val="16"/>
                <w:szCs w:val="16"/>
                <w:lang w:eastAsia="es-ES"/>
              </w:rPr>
              <w:t>225.681</w:t>
            </w:r>
          </w:p>
        </w:tc>
        <w:tc>
          <w:tcPr>
            <w:tcW w:w="1536" w:type="dxa"/>
            <w:tcBorders>
              <w:top w:val="nil"/>
              <w:bottom w:val="nil"/>
            </w:tcBorders>
            <w:vAlign w:val="center"/>
          </w:tcPr>
          <w:p w14:paraId="2AAA9F7E" w14:textId="77777777" w:rsidR="0040126B" w:rsidRPr="009C5CAF" w:rsidRDefault="0040126B" w:rsidP="000B3D5D">
            <w:pPr>
              <w:ind w:right="96"/>
              <w:jc w:val="right"/>
              <w:rPr>
                <w:sz w:val="16"/>
                <w:szCs w:val="18"/>
                <w:lang w:eastAsia="es-AR"/>
              </w:rPr>
            </w:pPr>
            <w:r w:rsidRPr="009C5CAF">
              <w:rPr>
                <w:sz w:val="16"/>
                <w:szCs w:val="18"/>
                <w:lang w:eastAsia="es-AR"/>
              </w:rPr>
              <w:t>1.733.650</w:t>
            </w:r>
          </w:p>
        </w:tc>
      </w:tr>
      <w:tr w:rsidR="0040126B" w:rsidRPr="009C5CAF" w14:paraId="1727C76D" w14:textId="77777777" w:rsidTr="000B3D5D">
        <w:trPr>
          <w:trHeight w:val="227"/>
          <w:jc w:val="center"/>
        </w:trPr>
        <w:tc>
          <w:tcPr>
            <w:tcW w:w="6274" w:type="dxa"/>
            <w:tcBorders>
              <w:top w:val="nil"/>
              <w:bottom w:val="nil"/>
            </w:tcBorders>
            <w:noWrap/>
            <w:vAlign w:val="bottom"/>
          </w:tcPr>
          <w:p w14:paraId="4337652C" w14:textId="77777777" w:rsidR="0040126B" w:rsidRPr="009C5CAF" w:rsidRDefault="0040126B" w:rsidP="005D7257">
            <w:pPr>
              <w:ind w:firstLine="67"/>
              <w:rPr>
                <w:sz w:val="18"/>
                <w:szCs w:val="18"/>
                <w:lang w:eastAsia="es-AR"/>
              </w:rPr>
            </w:pPr>
            <w:r w:rsidRPr="009C5CAF">
              <w:rPr>
                <w:sz w:val="18"/>
                <w:szCs w:val="18"/>
                <w:lang w:eastAsia="es-AR"/>
              </w:rPr>
              <w:t>Intereses por Otros títulos de deuda</w:t>
            </w:r>
          </w:p>
        </w:tc>
        <w:tc>
          <w:tcPr>
            <w:tcW w:w="1508" w:type="dxa"/>
            <w:tcBorders>
              <w:top w:val="nil"/>
              <w:bottom w:val="nil"/>
            </w:tcBorders>
            <w:noWrap/>
            <w:vAlign w:val="center"/>
          </w:tcPr>
          <w:p w14:paraId="3F31309C" w14:textId="77777777" w:rsidR="0040126B" w:rsidRPr="009C5CAF" w:rsidRDefault="0040126B" w:rsidP="000B3D5D">
            <w:pPr>
              <w:ind w:right="96"/>
              <w:jc w:val="right"/>
              <w:rPr>
                <w:sz w:val="16"/>
                <w:szCs w:val="18"/>
                <w:lang w:eastAsia="es-AR"/>
              </w:rPr>
            </w:pPr>
            <w:r w:rsidRPr="009C5CAF">
              <w:rPr>
                <w:iCs/>
                <w:sz w:val="16"/>
                <w:szCs w:val="16"/>
                <w:lang w:eastAsia="es-ES"/>
              </w:rPr>
              <w:t>(195.185)</w:t>
            </w:r>
          </w:p>
        </w:tc>
        <w:tc>
          <w:tcPr>
            <w:tcW w:w="1536" w:type="dxa"/>
            <w:tcBorders>
              <w:top w:val="nil"/>
              <w:bottom w:val="nil"/>
            </w:tcBorders>
            <w:vAlign w:val="center"/>
          </w:tcPr>
          <w:p w14:paraId="5D22B287" w14:textId="77777777" w:rsidR="0040126B" w:rsidRPr="009C5CAF" w:rsidRDefault="0040126B" w:rsidP="000B3D5D">
            <w:pPr>
              <w:ind w:right="96"/>
              <w:jc w:val="right"/>
              <w:rPr>
                <w:sz w:val="16"/>
                <w:szCs w:val="18"/>
                <w:lang w:eastAsia="es-AR"/>
              </w:rPr>
            </w:pPr>
            <w:r w:rsidRPr="009C5CAF">
              <w:rPr>
                <w:sz w:val="16"/>
                <w:szCs w:val="18"/>
                <w:lang w:eastAsia="es-AR"/>
              </w:rPr>
              <w:t>(1.078.966)</w:t>
            </w:r>
          </w:p>
        </w:tc>
      </w:tr>
      <w:tr w:rsidR="0040126B" w:rsidRPr="009C5CAF" w14:paraId="7676DB24" w14:textId="77777777" w:rsidTr="000B3D5D">
        <w:trPr>
          <w:trHeight w:val="227"/>
          <w:jc w:val="center"/>
        </w:trPr>
        <w:tc>
          <w:tcPr>
            <w:tcW w:w="6274" w:type="dxa"/>
            <w:tcBorders>
              <w:top w:val="nil"/>
              <w:bottom w:val="nil"/>
            </w:tcBorders>
            <w:noWrap/>
            <w:vAlign w:val="bottom"/>
          </w:tcPr>
          <w:p w14:paraId="6C1A6707" w14:textId="77777777" w:rsidR="0040126B" w:rsidRPr="009C5CAF" w:rsidRDefault="0040126B" w:rsidP="005D7257">
            <w:pPr>
              <w:ind w:firstLine="67"/>
              <w:rPr>
                <w:sz w:val="18"/>
                <w:szCs w:val="18"/>
                <w:lang w:eastAsia="es-AR"/>
              </w:rPr>
            </w:pPr>
            <w:r w:rsidRPr="009C5CAF">
              <w:rPr>
                <w:sz w:val="18"/>
                <w:szCs w:val="18"/>
                <w:lang w:eastAsia="es-AR"/>
              </w:rPr>
              <w:t>Intereses por Arrendamientos</w:t>
            </w:r>
          </w:p>
        </w:tc>
        <w:tc>
          <w:tcPr>
            <w:tcW w:w="1508" w:type="dxa"/>
            <w:tcBorders>
              <w:top w:val="nil"/>
              <w:bottom w:val="nil"/>
            </w:tcBorders>
            <w:noWrap/>
            <w:vAlign w:val="center"/>
          </w:tcPr>
          <w:p w14:paraId="4BEF6DDB" w14:textId="77777777" w:rsidR="0040126B" w:rsidRPr="009C5CAF" w:rsidRDefault="0040126B" w:rsidP="000B3D5D">
            <w:pPr>
              <w:ind w:right="96"/>
              <w:jc w:val="right"/>
              <w:rPr>
                <w:sz w:val="16"/>
                <w:szCs w:val="18"/>
                <w:lang w:eastAsia="es-AR"/>
              </w:rPr>
            </w:pPr>
            <w:r w:rsidRPr="009C5CAF">
              <w:rPr>
                <w:iCs/>
                <w:sz w:val="16"/>
                <w:szCs w:val="16"/>
                <w:lang w:eastAsia="es-ES"/>
              </w:rPr>
              <w:t>74.348</w:t>
            </w:r>
          </w:p>
        </w:tc>
        <w:tc>
          <w:tcPr>
            <w:tcW w:w="1536" w:type="dxa"/>
            <w:tcBorders>
              <w:top w:val="nil"/>
              <w:bottom w:val="nil"/>
            </w:tcBorders>
            <w:vAlign w:val="center"/>
          </w:tcPr>
          <w:p w14:paraId="3B563D35" w14:textId="77777777" w:rsidR="0040126B" w:rsidRPr="009C5CAF" w:rsidRDefault="0040126B" w:rsidP="000B3D5D">
            <w:pPr>
              <w:ind w:right="96"/>
              <w:jc w:val="right"/>
              <w:rPr>
                <w:sz w:val="16"/>
                <w:szCs w:val="18"/>
                <w:lang w:eastAsia="es-AR"/>
              </w:rPr>
            </w:pPr>
            <w:r w:rsidRPr="009C5CAF">
              <w:rPr>
                <w:sz w:val="16"/>
                <w:szCs w:val="18"/>
                <w:lang w:eastAsia="es-AR"/>
              </w:rPr>
              <w:t>85.486</w:t>
            </w:r>
          </w:p>
        </w:tc>
      </w:tr>
      <w:tr w:rsidR="0040126B" w:rsidRPr="009C5CAF" w14:paraId="51B5824E" w14:textId="77777777" w:rsidTr="000B3D5D">
        <w:trPr>
          <w:trHeight w:val="227"/>
          <w:jc w:val="center"/>
        </w:trPr>
        <w:tc>
          <w:tcPr>
            <w:tcW w:w="6274" w:type="dxa"/>
            <w:tcBorders>
              <w:top w:val="nil"/>
              <w:bottom w:val="nil"/>
            </w:tcBorders>
            <w:noWrap/>
            <w:vAlign w:val="bottom"/>
          </w:tcPr>
          <w:p w14:paraId="48C1D975" w14:textId="77777777" w:rsidR="0040126B" w:rsidRPr="009C5CAF" w:rsidRDefault="0040126B" w:rsidP="005D7257">
            <w:pPr>
              <w:ind w:firstLine="67"/>
              <w:rPr>
                <w:sz w:val="18"/>
                <w:szCs w:val="18"/>
                <w:lang w:eastAsia="es-AR"/>
              </w:rPr>
            </w:pPr>
            <w:r w:rsidRPr="009C5CAF">
              <w:rPr>
                <w:sz w:val="18"/>
                <w:szCs w:val="18"/>
                <w:lang w:eastAsia="es-AR"/>
              </w:rPr>
              <w:t>Otros ajustes</w:t>
            </w:r>
          </w:p>
        </w:tc>
        <w:tc>
          <w:tcPr>
            <w:tcW w:w="1508" w:type="dxa"/>
            <w:tcBorders>
              <w:top w:val="nil"/>
              <w:bottom w:val="nil"/>
            </w:tcBorders>
            <w:noWrap/>
            <w:vAlign w:val="center"/>
          </w:tcPr>
          <w:p w14:paraId="4FC02E33" w14:textId="77777777" w:rsidR="0040126B" w:rsidRPr="009C5CAF" w:rsidRDefault="0040126B" w:rsidP="000B3D5D">
            <w:pPr>
              <w:ind w:right="96"/>
              <w:jc w:val="right"/>
              <w:rPr>
                <w:sz w:val="16"/>
                <w:szCs w:val="18"/>
                <w:lang w:eastAsia="es-AR"/>
              </w:rPr>
            </w:pPr>
            <w:r w:rsidRPr="009C5CAF">
              <w:rPr>
                <w:iCs/>
                <w:sz w:val="16"/>
                <w:szCs w:val="16"/>
                <w:lang w:eastAsia="es-ES"/>
              </w:rPr>
              <w:t>(68.438)</w:t>
            </w:r>
          </w:p>
        </w:tc>
        <w:tc>
          <w:tcPr>
            <w:tcW w:w="1536" w:type="dxa"/>
            <w:tcBorders>
              <w:top w:val="nil"/>
              <w:bottom w:val="nil"/>
            </w:tcBorders>
            <w:vAlign w:val="center"/>
          </w:tcPr>
          <w:p w14:paraId="1AB94C6C" w14:textId="77777777" w:rsidR="0040126B" w:rsidRPr="009C5CAF" w:rsidRDefault="0040126B" w:rsidP="000B3D5D">
            <w:pPr>
              <w:ind w:right="96"/>
              <w:jc w:val="right"/>
              <w:rPr>
                <w:sz w:val="16"/>
                <w:szCs w:val="18"/>
                <w:lang w:eastAsia="es-AR"/>
              </w:rPr>
            </w:pPr>
            <w:r w:rsidRPr="009C5CAF">
              <w:rPr>
                <w:sz w:val="16"/>
                <w:szCs w:val="18"/>
                <w:lang w:eastAsia="es-AR"/>
              </w:rPr>
              <w:t>15.017</w:t>
            </w:r>
          </w:p>
        </w:tc>
      </w:tr>
      <w:tr w:rsidR="0040126B" w:rsidRPr="009C5CAF" w14:paraId="5B645CFF" w14:textId="77777777" w:rsidTr="000B3D5D">
        <w:trPr>
          <w:trHeight w:val="227"/>
          <w:jc w:val="center"/>
        </w:trPr>
        <w:tc>
          <w:tcPr>
            <w:tcW w:w="6274" w:type="dxa"/>
            <w:tcBorders>
              <w:top w:val="nil"/>
              <w:bottom w:val="nil"/>
            </w:tcBorders>
            <w:noWrap/>
            <w:vAlign w:val="bottom"/>
          </w:tcPr>
          <w:p w14:paraId="3B54D795" w14:textId="77777777" w:rsidR="0040126B" w:rsidRPr="009C5CAF" w:rsidRDefault="0040126B" w:rsidP="005D7257">
            <w:pPr>
              <w:rPr>
                <w:sz w:val="18"/>
                <w:szCs w:val="18"/>
                <w:lang w:eastAsia="es-AR"/>
              </w:rPr>
            </w:pPr>
          </w:p>
        </w:tc>
        <w:tc>
          <w:tcPr>
            <w:tcW w:w="1508" w:type="dxa"/>
            <w:tcBorders>
              <w:top w:val="nil"/>
              <w:bottom w:val="nil"/>
            </w:tcBorders>
            <w:noWrap/>
            <w:vAlign w:val="center"/>
          </w:tcPr>
          <w:p w14:paraId="40DF4286" w14:textId="77777777" w:rsidR="0040126B" w:rsidRPr="009C5CAF" w:rsidRDefault="0040126B" w:rsidP="000B3D5D">
            <w:pPr>
              <w:ind w:right="96"/>
              <w:jc w:val="right"/>
              <w:rPr>
                <w:sz w:val="16"/>
                <w:szCs w:val="18"/>
                <w:lang w:eastAsia="es-AR"/>
              </w:rPr>
            </w:pPr>
          </w:p>
        </w:tc>
        <w:tc>
          <w:tcPr>
            <w:tcW w:w="1536" w:type="dxa"/>
            <w:tcBorders>
              <w:top w:val="nil"/>
              <w:bottom w:val="nil"/>
            </w:tcBorders>
            <w:vAlign w:val="center"/>
          </w:tcPr>
          <w:p w14:paraId="5007EEE3" w14:textId="77777777" w:rsidR="0040126B" w:rsidRPr="009C5CAF" w:rsidRDefault="0040126B" w:rsidP="000B3D5D">
            <w:pPr>
              <w:ind w:right="96"/>
              <w:jc w:val="right"/>
              <w:rPr>
                <w:b/>
                <w:sz w:val="16"/>
                <w:szCs w:val="18"/>
                <w:lang w:eastAsia="es-AR"/>
              </w:rPr>
            </w:pPr>
          </w:p>
        </w:tc>
      </w:tr>
      <w:tr w:rsidR="0040126B" w:rsidRPr="009C5CAF" w14:paraId="1CCA1B2F" w14:textId="77777777" w:rsidTr="000B3D5D">
        <w:trPr>
          <w:trHeight w:val="227"/>
          <w:jc w:val="center"/>
        </w:trPr>
        <w:tc>
          <w:tcPr>
            <w:tcW w:w="6274" w:type="dxa"/>
            <w:tcBorders>
              <w:top w:val="nil"/>
              <w:bottom w:val="nil"/>
            </w:tcBorders>
            <w:noWrap/>
            <w:vAlign w:val="bottom"/>
          </w:tcPr>
          <w:p w14:paraId="34507702" w14:textId="77777777" w:rsidR="0040126B" w:rsidRPr="009C5CAF" w:rsidRDefault="0040126B" w:rsidP="005D7257">
            <w:pPr>
              <w:rPr>
                <w:b/>
                <w:sz w:val="18"/>
                <w:szCs w:val="18"/>
                <w:lang w:eastAsia="es-AR"/>
              </w:rPr>
            </w:pPr>
            <w:r w:rsidRPr="009C5CAF">
              <w:rPr>
                <w:b/>
                <w:sz w:val="18"/>
                <w:szCs w:val="18"/>
                <w:lang w:eastAsia="es-AR"/>
              </w:rPr>
              <w:t xml:space="preserve"> (Disminuciones) netas provenientes de activos operativos:</w:t>
            </w:r>
          </w:p>
        </w:tc>
        <w:tc>
          <w:tcPr>
            <w:tcW w:w="1508" w:type="dxa"/>
            <w:tcBorders>
              <w:top w:val="nil"/>
              <w:bottom w:val="nil"/>
            </w:tcBorders>
            <w:noWrap/>
            <w:vAlign w:val="center"/>
          </w:tcPr>
          <w:p w14:paraId="0DF24F70" w14:textId="77777777" w:rsidR="0040126B" w:rsidRPr="009C5CAF" w:rsidRDefault="0040126B" w:rsidP="000B3D5D">
            <w:pPr>
              <w:ind w:right="96"/>
              <w:jc w:val="right"/>
              <w:rPr>
                <w:b/>
                <w:sz w:val="16"/>
                <w:szCs w:val="18"/>
                <w:lang w:eastAsia="es-AR"/>
              </w:rPr>
            </w:pPr>
            <w:r w:rsidRPr="009C5CAF">
              <w:rPr>
                <w:b/>
                <w:sz w:val="16"/>
                <w:szCs w:val="18"/>
                <w:lang w:eastAsia="es-AR"/>
              </w:rPr>
              <w:t>(3.414.550)</w:t>
            </w:r>
          </w:p>
        </w:tc>
        <w:tc>
          <w:tcPr>
            <w:tcW w:w="1536" w:type="dxa"/>
            <w:tcBorders>
              <w:top w:val="nil"/>
              <w:bottom w:val="nil"/>
            </w:tcBorders>
            <w:vAlign w:val="center"/>
          </w:tcPr>
          <w:p w14:paraId="23DE28A6" w14:textId="77777777" w:rsidR="0040126B" w:rsidRPr="009C5CAF" w:rsidRDefault="0040126B" w:rsidP="000B3D5D">
            <w:pPr>
              <w:ind w:right="96"/>
              <w:jc w:val="right"/>
              <w:rPr>
                <w:b/>
                <w:sz w:val="16"/>
                <w:szCs w:val="18"/>
                <w:lang w:eastAsia="es-AR"/>
              </w:rPr>
            </w:pPr>
            <w:r w:rsidRPr="009C5CAF">
              <w:rPr>
                <w:b/>
                <w:sz w:val="16"/>
                <w:szCs w:val="18"/>
                <w:lang w:eastAsia="es-AR"/>
              </w:rPr>
              <w:t>1.808.682</w:t>
            </w:r>
          </w:p>
        </w:tc>
      </w:tr>
      <w:tr w:rsidR="0040126B" w:rsidRPr="009C5CAF" w14:paraId="5A7BBA07" w14:textId="77777777" w:rsidTr="000B3D5D">
        <w:trPr>
          <w:trHeight w:val="227"/>
          <w:jc w:val="center"/>
        </w:trPr>
        <w:tc>
          <w:tcPr>
            <w:tcW w:w="6274" w:type="dxa"/>
            <w:tcBorders>
              <w:top w:val="nil"/>
              <w:bottom w:val="nil"/>
            </w:tcBorders>
            <w:noWrap/>
            <w:vAlign w:val="bottom"/>
          </w:tcPr>
          <w:p w14:paraId="10819A5E" w14:textId="77777777" w:rsidR="0040126B" w:rsidRPr="009C5CAF" w:rsidRDefault="0040126B" w:rsidP="005D7257">
            <w:pPr>
              <w:ind w:firstLine="67"/>
              <w:rPr>
                <w:sz w:val="18"/>
                <w:szCs w:val="18"/>
                <w:lang w:eastAsia="es-AR"/>
              </w:rPr>
            </w:pPr>
            <w:r w:rsidRPr="009C5CAF">
              <w:rPr>
                <w:sz w:val="18"/>
                <w:szCs w:val="18"/>
                <w:lang w:eastAsia="es-AR"/>
              </w:rPr>
              <w:t>Títulos de deuda a valor razonable con cambios en resultados</w:t>
            </w:r>
          </w:p>
        </w:tc>
        <w:tc>
          <w:tcPr>
            <w:tcW w:w="1508" w:type="dxa"/>
            <w:tcBorders>
              <w:top w:val="nil"/>
              <w:bottom w:val="nil"/>
            </w:tcBorders>
            <w:noWrap/>
            <w:vAlign w:val="center"/>
          </w:tcPr>
          <w:p w14:paraId="570BB5C7" w14:textId="77777777" w:rsidR="0040126B" w:rsidRPr="009C5CAF" w:rsidRDefault="0040126B" w:rsidP="000B3D5D">
            <w:pPr>
              <w:ind w:right="96"/>
              <w:jc w:val="right"/>
              <w:rPr>
                <w:sz w:val="16"/>
                <w:szCs w:val="18"/>
                <w:lang w:eastAsia="es-AR"/>
              </w:rPr>
            </w:pPr>
            <w:r w:rsidRPr="009C5CAF">
              <w:rPr>
                <w:sz w:val="16"/>
                <w:szCs w:val="18"/>
                <w:lang w:eastAsia="es-AR"/>
              </w:rPr>
              <w:t>(4.759)</w:t>
            </w:r>
          </w:p>
        </w:tc>
        <w:tc>
          <w:tcPr>
            <w:tcW w:w="1536" w:type="dxa"/>
            <w:tcBorders>
              <w:top w:val="nil"/>
              <w:bottom w:val="nil"/>
            </w:tcBorders>
            <w:vAlign w:val="center"/>
          </w:tcPr>
          <w:p w14:paraId="774984E2" w14:textId="77777777" w:rsidR="0040126B" w:rsidRPr="009C5CAF" w:rsidRDefault="0040126B" w:rsidP="000B3D5D">
            <w:pPr>
              <w:ind w:right="96"/>
              <w:jc w:val="right"/>
              <w:rPr>
                <w:sz w:val="16"/>
                <w:szCs w:val="18"/>
                <w:lang w:eastAsia="es-AR"/>
              </w:rPr>
            </w:pPr>
            <w:r w:rsidRPr="009C5CAF">
              <w:rPr>
                <w:sz w:val="16"/>
                <w:szCs w:val="18"/>
                <w:lang w:eastAsia="es-AR"/>
              </w:rPr>
              <w:t>(353.051)</w:t>
            </w:r>
          </w:p>
        </w:tc>
      </w:tr>
      <w:tr w:rsidR="0040126B" w:rsidRPr="009C5CAF" w14:paraId="31841F07" w14:textId="77777777" w:rsidTr="000B3D5D">
        <w:trPr>
          <w:trHeight w:val="227"/>
          <w:jc w:val="center"/>
        </w:trPr>
        <w:tc>
          <w:tcPr>
            <w:tcW w:w="6274" w:type="dxa"/>
            <w:tcBorders>
              <w:top w:val="nil"/>
              <w:bottom w:val="nil"/>
            </w:tcBorders>
            <w:noWrap/>
            <w:vAlign w:val="bottom"/>
          </w:tcPr>
          <w:p w14:paraId="579C75FC" w14:textId="77777777" w:rsidR="0040126B" w:rsidRPr="009C5CAF" w:rsidRDefault="0040126B" w:rsidP="005D7257">
            <w:pPr>
              <w:ind w:firstLine="67"/>
              <w:rPr>
                <w:sz w:val="18"/>
                <w:szCs w:val="18"/>
                <w:lang w:eastAsia="es-AR"/>
              </w:rPr>
            </w:pPr>
            <w:r w:rsidRPr="009C5CAF">
              <w:rPr>
                <w:sz w:val="18"/>
                <w:szCs w:val="18"/>
                <w:lang w:eastAsia="es-AR"/>
              </w:rPr>
              <w:t>Operaciones de pase</w:t>
            </w:r>
          </w:p>
        </w:tc>
        <w:tc>
          <w:tcPr>
            <w:tcW w:w="1508" w:type="dxa"/>
            <w:tcBorders>
              <w:top w:val="nil"/>
              <w:bottom w:val="nil"/>
            </w:tcBorders>
            <w:noWrap/>
            <w:vAlign w:val="center"/>
          </w:tcPr>
          <w:p w14:paraId="28671D6A" w14:textId="77777777" w:rsidR="0040126B" w:rsidRPr="009C5CAF" w:rsidRDefault="0040126B" w:rsidP="000B3D5D">
            <w:pPr>
              <w:ind w:right="96"/>
              <w:jc w:val="right"/>
              <w:rPr>
                <w:sz w:val="16"/>
                <w:szCs w:val="18"/>
                <w:lang w:eastAsia="es-AR"/>
              </w:rPr>
            </w:pPr>
            <w:r w:rsidRPr="009C5CAF">
              <w:rPr>
                <w:sz w:val="16"/>
                <w:szCs w:val="18"/>
                <w:lang w:eastAsia="es-AR"/>
              </w:rPr>
              <w:t>-</w:t>
            </w:r>
          </w:p>
        </w:tc>
        <w:tc>
          <w:tcPr>
            <w:tcW w:w="1536" w:type="dxa"/>
            <w:tcBorders>
              <w:top w:val="nil"/>
              <w:bottom w:val="nil"/>
            </w:tcBorders>
            <w:vAlign w:val="center"/>
          </w:tcPr>
          <w:p w14:paraId="16E02F52" w14:textId="77777777" w:rsidR="0040126B" w:rsidRPr="009C5CAF" w:rsidRDefault="0040126B" w:rsidP="000B3D5D">
            <w:pPr>
              <w:ind w:right="96"/>
              <w:jc w:val="right"/>
              <w:rPr>
                <w:sz w:val="16"/>
                <w:szCs w:val="18"/>
                <w:lang w:eastAsia="es-AR"/>
              </w:rPr>
            </w:pPr>
            <w:r w:rsidRPr="009C5CAF">
              <w:rPr>
                <w:sz w:val="16"/>
                <w:szCs w:val="18"/>
                <w:lang w:eastAsia="es-AR"/>
              </w:rPr>
              <w:t>(20.608)</w:t>
            </w:r>
          </w:p>
        </w:tc>
      </w:tr>
      <w:tr w:rsidR="0040126B" w:rsidRPr="009C5CAF" w14:paraId="53F6ADE8" w14:textId="77777777" w:rsidTr="000B3D5D">
        <w:trPr>
          <w:trHeight w:val="227"/>
          <w:jc w:val="center"/>
        </w:trPr>
        <w:tc>
          <w:tcPr>
            <w:tcW w:w="6274" w:type="dxa"/>
            <w:tcBorders>
              <w:top w:val="nil"/>
              <w:bottom w:val="nil"/>
            </w:tcBorders>
            <w:noWrap/>
            <w:vAlign w:val="bottom"/>
          </w:tcPr>
          <w:p w14:paraId="34A718E6" w14:textId="77777777" w:rsidR="0040126B" w:rsidRPr="009C5CAF" w:rsidRDefault="0040126B" w:rsidP="005D7257">
            <w:pPr>
              <w:ind w:firstLine="67"/>
              <w:rPr>
                <w:sz w:val="18"/>
                <w:szCs w:val="18"/>
                <w:lang w:eastAsia="es-AR"/>
              </w:rPr>
            </w:pPr>
            <w:r w:rsidRPr="009C5CAF">
              <w:rPr>
                <w:sz w:val="18"/>
                <w:szCs w:val="18"/>
                <w:lang w:eastAsia="es-AR"/>
              </w:rPr>
              <w:t>Préstamos y otras financiaciones</w:t>
            </w:r>
          </w:p>
        </w:tc>
        <w:tc>
          <w:tcPr>
            <w:tcW w:w="1508" w:type="dxa"/>
            <w:tcBorders>
              <w:top w:val="nil"/>
              <w:bottom w:val="nil"/>
            </w:tcBorders>
            <w:noWrap/>
            <w:vAlign w:val="center"/>
          </w:tcPr>
          <w:p w14:paraId="097302BB" w14:textId="77777777" w:rsidR="0040126B" w:rsidRPr="009C5CAF" w:rsidRDefault="0040126B" w:rsidP="000B3D5D">
            <w:pPr>
              <w:ind w:right="96"/>
              <w:jc w:val="right"/>
              <w:rPr>
                <w:sz w:val="16"/>
                <w:szCs w:val="18"/>
                <w:lang w:eastAsia="es-AR"/>
              </w:rPr>
            </w:pPr>
            <w:r w:rsidRPr="009C5CAF">
              <w:rPr>
                <w:sz w:val="16"/>
                <w:szCs w:val="18"/>
                <w:lang w:eastAsia="es-AR"/>
              </w:rPr>
              <w:t>(921.421)</w:t>
            </w:r>
          </w:p>
        </w:tc>
        <w:tc>
          <w:tcPr>
            <w:tcW w:w="1536" w:type="dxa"/>
            <w:tcBorders>
              <w:top w:val="nil"/>
              <w:bottom w:val="nil"/>
            </w:tcBorders>
            <w:vAlign w:val="center"/>
          </w:tcPr>
          <w:p w14:paraId="1C3C64E0" w14:textId="77777777" w:rsidR="0040126B" w:rsidRPr="009C5CAF" w:rsidRDefault="0040126B" w:rsidP="000B3D5D">
            <w:pPr>
              <w:ind w:right="96"/>
              <w:jc w:val="right"/>
              <w:rPr>
                <w:sz w:val="16"/>
                <w:szCs w:val="18"/>
                <w:lang w:eastAsia="es-AR"/>
              </w:rPr>
            </w:pPr>
            <w:r w:rsidRPr="009C5CAF">
              <w:rPr>
                <w:sz w:val="16"/>
                <w:szCs w:val="18"/>
                <w:lang w:eastAsia="es-AR"/>
              </w:rPr>
              <w:t>782.368</w:t>
            </w:r>
          </w:p>
        </w:tc>
      </w:tr>
      <w:tr w:rsidR="0040126B" w:rsidRPr="009C5CAF" w14:paraId="22F3355D" w14:textId="77777777" w:rsidTr="000B3D5D">
        <w:trPr>
          <w:trHeight w:val="227"/>
          <w:jc w:val="center"/>
        </w:trPr>
        <w:tc>
          <w:tcPr>
            <w:tcW w:w="6274" w:type="dxa"/>
            <w:tcBorders>
              <w:top w:val="nil"/>
              <w:bottom w:val="nil"/>
            </w:tcBorders>
            <w:noWrap/>
            <w:vAlign w:val="bottom"/>
          </w:tcPr>
          <w:p w14:paraId="397A7087" w14:textId="77777777" w:rsidR="0040126B" w:rsidRPr="009C5CAF" w:rsidRDefault="0040126B" w:rsidP="005D7257">
            <w:pPr>
              <w:ind w:firstLine="209"/>
              <w:rPr>
                <w:sz w:val="18"/>
                <w:szCs w:val="18"/>
                <w:lang w:eastAsia="es-AR"/>
              </w:rPr>
            </w:pPr>
            <w:r w:rsidRPr="009C5CAF">
              <w:rPr>
                <w:sz w:val="18"/>
                <w:szCs w:val="18"/>
                <w:lang w:eastAsia="es-AR"/>
              </w:rPr>
              <w:t>Sector Privado no Financiero y Residentes en el exterior</w:t>
            </w:r>
          </w:p>
        </w:tc>
        <w:tc>
          <w:tcPr>
            <w:tcW w:w="1508" w:type="dxa"/>
            <w:tcBorders>
              <w:top w:val="nil"/>
              <w:bottom w:val="nil"/>
            </w:tcBorders>
            <w:noWrap/>
            <w:vAlign w:val="center"/>
          </w:tcPr>
          <w:p w14:paraId="293BBD51" w14:textId="77777777" w:rsidR="0040126B" w:rsidRPr="009C5CAF" w:rsidRDefault="0040126B" w:rsidP="000B3D5D">
            <w:pPr>
              <w:ind w:right="96"/>
              <w:jc w:val="right"/>
              <w:rPr>
                <w:sz w:val="16"/>
                <w:szCs w:val="18"/>
                <w:lang w:eastAsia="es-AR"/>
              </w:rPr>
            </w:pPr>
            <w:r w:rsidRPr="009C5CAF">
              <w:rPr>
                <w:sz w:val="16"/>
                <w:szCs w:val="18"/>
                <w:lang w:eastAsia="es-AR"/>
              </w:rPr>
              <w:t>(921.421)</w:t>
            </w:r>
          </w:p>
        </w:tc>
        <w:tc>
          <w:tcPr>
            <w:tcW w:w="1536" w:type="dxa"/>
            <w:tcBorders>
              <w:top w:val="nil"/>
              <w:bottom w:val="nil"/>
            </w:tcBorders>
            <w:vAlign w:val="center"/>
          </w:tcPr>
          <w:p w14:paraId="73DA90D5" w14:textId="77777777" w:rsidR="0040126B" w:rsidRPr="009C5CAF" w:rsidRDefault="0040126B" w:rsidP="000B3D5D">
            <w:pPr>
              <w:ind w:right="96"/>
              <w:jc w:val="right"/>
              <w:rPr>
                <w:sz w:val="16"/>
                <w:szCs w:val="18"/>
                <w:lang w:eastAsia="es-AR"/>
              </w:rPr>
            </w:pPr>
            <w:r w:rsidRPr="009C5CAF">
              <w:rPr>
                <w:sz w:val="16"/>
                <w:szCs w:val="18"/>
                <w:lang w:eastAsia="es-AR"/>
              </w:rPr>
              <w:t>782.368</w:t>
            </w:r>
          </w:p>
        </w:tc>
      </w:tr>
      <w:tr w:rsidR="0040126B" w:rsidRPr="009C5CAF" w14:paraId="14DB12CB" w14:textId="77777777" w:rsidTr="000B3D5D">
        <w:trPr>
          <w:trHeight w:val="227"/>
          <w:jc w:val="center"/>
        </w:trPr>
        <w:tc>
          <w:tcPr>
            <w:tcW w:w="6274" w:type="dxa"/>
            <w:tcBorders>
              <w:top w:val="nil"/>
              <w:bottom w:val="nil"/>
            </w:tcBorders>
            <w:noWrap/>
            <w:vAlign w:val="bottom"/>
          </w:tcPr>
          <w:p w14:paraId="6752FF88" w14:textId="77777777" w:rsidR="0040126B" w:rsidRPr="009C5CAF" w:rsidRDefault="0040126B" w:rsidP="005D7257">
            <w:pPr>
              <w:ind w:firstLine="67"/>
              <w:rPr>
                <w:sz w:val="18"/>
                <w:szCs w:val="18"/>
                <w:lang w:eastAsia="es-AR"/>
              </w:rPr>
            </w:pPr>
            <w:r w:rsidRPr="009C5CAF">
              <w:rPr>
                <w:sz w:val="18"/>
                <w:szCs w:val="18"/>
                <w:lang w:eastAsia="es-AR"/>
              </w:rPr>
              <w:t>Activos financieros entregados en garantía</w:t>
            </w:r>
          </w:p>
        </w:tc>
        <w:tc>
          <w:tcPr>
            <w:tcW w:w="1508" w:type="dxa"/>
            <w:tcBorders>
              <w:top w:val="nil"/>
              <w:bottom w:val="nil"/>
            </w:tcBorders>
            <w:noWrap/>
            <w:vAlign w:val="center"/>
          </w:tcPr>
          <w:p w14:paraId="762200EF" w14:textId="77777777" w:rsidR="0040126B" w:rsidRPr="009C5CAF" w:rsidRDefault="0040126B" w:rsidP="000B3D5D">
            <w:pPr>
              <w:ind w:right="96"/>
              <w:jc w:val="right"/>
              <w:rPr>
                <w:sz w:val="16"/>
                <w:szCs w:val="18"/>
                <w:lang w:eastAsia="es-AR"/>
              </w:rPr>
            </w:pPr>
            <w:r w:rsidRPr="009C5CAF">
              <w:rPr>
                <w:sz w:val="16"/>
                <w:szCs w:val="18"/>
                <w:lang w:eastAsia="es-AR"/>
              </w:rPr>
              <w:t>(93.969)</w:t>
            </w:r>
          </w:p>
        </w:tc>
        <w:tc>
          <w:tcPr>
            <w:tcW w:w="1536" w:type="dxa"/>
            <w:tcBorders>
              <w:top w:val="nil"/>
              <w:bottom w:val="nil"/>
            </w:tcBorders>
            <w:vAlign w:val="center"/>
          </w:tcPr>
          <w:p w14:paraId="118ACCAF" w14:textId="77777777" w:rsidR="0040126B" w:rsidRPr="009C5CAF" w:rsidRDefault="0040126B" w:rsidP="000B3D5D">
            <w:pPr>
              <w:ind w:right="96"/>
              <w:jc w:val="right"/>
              <w:rPr>
                <w:sz w:val="16"/>
                <w:szCs w:val="18"/>
                <w:lang w:eastAsia="es-AR"/>
              </w:rPr>
            </w:pPr>
            <w:r w:rsidRPr="009C5CAF">
              <w:rPr>
                <w:sz w:val="16"/>
                <w:szCs w:val="18"/>
                <w:lang w:eastAsia="es-AR"/>
              </w:rPr>
              <w:t>(1.586.391)</w:t>
            </w:r>
          </w:p>
        </w:tc>
      </w:tr>
      <w:tr w:rsidR="0040126B" w:rsidRPr="009C5CAF" w14:paraId="05984B6F" w14:textId="77777777" w:rsidTr="000B3D5D">
        <w:trPr>
          <w:trHeight w:val="227"/>
          <w:jc w:val="center"/>
        </w:trPr>
        <w:tc>
          <w:tcPr>
            <w:tcW w:w="6274" w:type="dxa"/>
            <w:tcBorders>
              <w:top w:val="nil"/>
              <w:bottom w:val="nil"/>
            </w:tcBorders>
            <w:noWrap/>
            <w:vAlign w:val="bottom"/>
          </w:tcPr>
          <w:p w14:paraId="336CB895" w14:textId="77777777" w:rsidR="0040126B" w:rsidRPr="009C5CAF" w:rsidRDefault="0040126B" w:rsidP="005D7257">
            <w:pPr>
              <w:ind w:firstLine="67"/>
              <w:rPr>
                <w:sz w:val="18"/>
                <w:szCs w:val="18"/>
                <w:lang w:eastAsia="es-AR"/>
              </w:rPr>
            </w:pPr>
            <w:r w:rsidRPr="009C5CAF">
              <w:rPr>
                <w:sz w:val="18"/>
                <w:szCs w:val="18"/>
                <w:lang w:eastAsia="es-AR"/>
              </w:rPr>
              <w:t>Otros títulos de deuda</w:t>
            </w:r>
          </w:p>
        </w:tc>
        <w:tc>
          <w:tcPr>
            <w:tcW w:w="1508" w:type="dxa"/>
            <w:tcBorders>
              <w:top w:val="nil"/>
              <w:bottom w:val="nil"/>
            </w:tcBorders>
            <w:noWrap/>
            <w:vAlign w:val="center"/>
          </w:tcPr>
          <w:p w14:paraId="6CF206DD" w14:textId="77777777" w:rsidR="0040126B" w:rsidRPr="009C5CAF" w:rsidRDefault="0040126B" w:rsidP="000B3D5D">
            <w:pPr>
              <w:ind w:right="96"/>
              <w:jc w:val="right"/>
              <w:rPr>
                <w:sz w:val="16"/>
                <w:szCs w:val="18"/>
                <w:lang w:eastAsia="es-AR"/>
              </w:rPr>
            </w:pPr>
            <w:r w:rsidRPr="009C5CAF">
              <w:rPr>
                <w:sz w:val="16"/>
                <w:szCs w:val="18"/>
                <w:lang w:eastAsia="es-AR"/>
              </w:rPr>
              <w:t>(2.132.055)</w:t>
            </w:r>
          </w:p>
        </w:tc>
        <w:tc>
          <w:tcPr>
            <w:tcW w:w="1536" w:type="dxa"/>
            <w:tcBorders>
              <w:top w:val="nil"/>
              <w:bottom w:val="nil"/>
            </w:tcBorders>
            <w:vAlign w:val="center"/>
          </w:tcPr>
          <w:p w14:paraId="1BFE4B37" w14:textId="77777777" w:rsidR="0040126B" w:rsidRPr="009C5CAF" w:rsidRDefault="0040126B" w:rsidP="000B3D5D">
            <w:pPr>
              <w:ind w:right="96"/>
              <w:jc w:val="right"/>
              <w:rPr>
                <w:sz w:val="16"/>
                <w:szCs w:val="18"/>
                <w:lang w:eastAsia="es-AR"/>
              </w:rPr>
            </w:pPr>
            <w:r w:rsidRPr="009C5CAF">
              <w:rPr>
                <w:sz w:val="16"/>
                <w:szCs w:val="18"/>
                <w:lang w:eastAsia="es-AR"/>
              </w:rPr>
              <w:t>3.173.607</w:t>
            </w:r>
          </w:p>
        </w:tc>
      </w:tr>
      <w:tr w:rsidR="0040126B" w:rsidRPr="009C5CAF" w14:paraId="0061CE0F" w14:textId="77777777" w:rsidTr="000B3D5D">
        <w:trPr>
          <w:trHeight w:val="227"/>
          <w:jc w:val="center"/>
        </w:trPr>
        <w:tc>
          <w:tcPr>
            <w:tcW w:w="6274" w:type="dxa"/>
            <w:tcBorders>
              <w:top w:val="nil"/>
              <w:bottom w:val="nil"/>
            </w:tcBorders>
            <w:noWrap/>
            <w:vAlign w:val="bottom"/>
          </w:tcPr>
          <w:p w14:paraId="3E929B9E" w14:textId="77777777" w:rsidR="0040126B" w:rsidRPr="009C5CAF" w:rsidRDefault="0040126B" w:rsidP="005D7257">
            <w:pPr>
              <w:ind w:firstLine="67"/>
              <w:rPr>
                <w:sz w:val="18"/>
                <w:szCs w:val="18"/>
                <w:lang w:eastAsia="es-AR"/>
              </w:rPr>
            </w:pPr>
            <w:r w:rsidRPr="009C5CAF">
              <w:rPr>
                <w:sz w:val="18"/>
                <w:szCs w:val="18"/>
                <w:lang w:eastAsia="es-AR"/>
              </w:rPr>
              <w:t>Otros activos</w:t>
            </w:r>
          </w:p>
        </w:tc>
        <w:tc>
          <w:tcPr>
            <w:tcW w:w="1508" w:type="dxa"/>
            <w:tcBorders>
              <w:top w:val="nil"/>
              <w:bottom w:val="nil"/>
            </w:tcBorders>
            <w:noWrap/>
            <w:vAlign w:val="center"/>
          </w:tcPr>
          <w:p w14:paraId="1968E261" w14:textId="77777777" w:rsidR="0040126B" w:rsidRPr="009C5CAF" w:rsidRDefault="0040126B" w:rsidP="000B3D5D">
            <w:pPr>
              <w:ind w:right="96"/>
              <w:jc w:val="right"/>
              <w:rPr>
                <w:sz w:val="16"/>
                <w:szCs w:val="18"/>
                <w:lang w:eastAsia="es-AR"/>
              </w:rPr>
            </w:pPr>
            <w:r w:rsidRPr="009C5CAF">
              <w:rPr>
                <w:sz w:val="16"/>
                <w:szCs w:val="18"/>
                <w:lang w:eastAsia="es-AR"/>
              </w:rPr>
              <w:t>(262.346)</w:t>
            </w:r>
          </w:p>
        </w:tc>
        <w:tc>
          <w:tcPr>
            <w:tcW w:w="1536" w:type="dxa"/>
            <w:tcBorders>
              <w:top w:val="nil"/>
              <w:bottom w:val="nil"/>
            </w:tcBorders>
            <w:vAlign w:val="center"/>
          </w:tcPr>
          <w:p w14:paraId="67C15EE1" w14:textId="77777777" w:rsidR="0040126B" w:rsidRPr="009C5CAF" w:rsidRDefault="0040126B" w:rsidP="000B3D5D">
            <w:pPr>
              <w:ind w:right="96"/>
              <w:jc w:val="right"/>
              <w:rPr>
                <w:sz w:val="16"/>
                <w:szCs w:val="18"/>
                <w:lang w:eastAsia="es-AR"/>
              </w:rPr>
            </w:pPr>
            <w:r w:rsidRPr="009C5CAF">
              <w:rPr>
                <w:sz w:val="16"/>
                <w:szCs w:val="18"/>
                <w:lang w:eastAsia="es-AR"/>
              </w:rPr>
              <w:t>(187.243)</w:t>
            </w:r>
          </w:p>
        </w:tc>
      </w:tr>
      <w:tr w:rsidR="0040126B" w:rsidRPr="009C5CAF" w14:paraId="241C0465" w14:textId="77777777" w:rsidTr="000B3D5D">
        <w:trPr>
          <w:trHeight w:val="227"/>
          <w:jc w:val="center"/>
        </w:trPr>
        <w:tc>
          <w:tcPr>
            <w:tcW w:w="6274" w:type="dxa"/>
            <w:tcBorders>
              <w:top w:val="nil"/>
              <w:bottom w:val="nil"/>
            </w:tcBorders>
            <w:noWrap/>
            <w:vAlign w:val="bottom"/>
          </w:tcPr>
          <w:p w14:paraId="432AD3A4" w14:textId="77777777" w:rsidR="0040126B" w:rsidRPr="009C5CAF" w:rsidRDefault="0040126B" w:rsidP="005D7257">
            <w:pPr>
              <w:rPr>
                <w:sz w:val="18"/>
                <w:szCs w:val="18"/>
                <w:lang w:eastAsia="es-AR"/>
              </w:rPr>
            </w:pPr>
          </w:p>
        </w:tc>
        <w:tc>
          <w:tcPr>
            <w:tcW w:w="1508" w:type="dxa"/>
            <w:tcBorders>
              <w:top w:val="nil"/>
              <w:bottom w:val="nil"/>
            </w:tcBorders>
            <w:noWrap/>
            <w:vAlign w:val="center"/>
          </w:tcPr>
          <w:p w14:paraId="5D060B47" w14:textId="77777777" w:rsidR="0040126B" w:rsidRPr="009C5CAF" w:rsidRDefault="0040126B" w:rsidP="000B3D5D">
            <w:pPr>
              <w:ind w:right="96"/>
              <w:jc w:val="right"/>
              <w:rPr>
                <w:sz w:val="16"/>
                <w:szCs w:val="18"/>
                <w:lang w:eastAsia="es-AR"/>
              </w:rPr>
            </w:pPr>
          </w:p>
        </w:tc>
        <w:tc>
          <w:tcPr>
            <w:tcW w:w="1536" w:type="dxa"/>
            <w:tcBorders>
              <w:top w:val="nil"/>
              <w:bottom w:val="nil"/>
            </w:tcBorders>
            <w:vAlign w:val="center"/>
          </w:tcPr>
          <w:p w14:paraId="4BEB7CB5" w14:textId="77777777" w:rsidR="0040126B" w:rsidRPr="009C5CAF" w:rsidRDefault="0040126B" w:rsidP="000B3D5D">
            <w:pPr>
              <w:ind w:right="96"/>
              <w:jc w:val="right"/>
              <w:rPr>
                <w:b/>
                <w:sz w:val="16"/>
                <w:szCs w:val="18"/>
                <w:lang w:eastAsia="es-AR"/>
              </w:rPr>
            </w:pPr>
          </w:p>
        </w:tc>
      </w:tr>
      <w:tr w:rsidR="0040126B" w:rsidRPr="009C5CAF" w14:paraId="366791E3" w14:textId="77777777" w:rsidTr="000B3D5D">
        <w:trPr>
          <w:trHeight w:val="227"/>
          <w:jc w:val="center"/>
        </w:trPr>
        <w:tc>
          <w:tcPr>
            <w:tcW w:w="6274" w:type="dxa"/>
            <w:tcBorders>
              <w:top w:val="nil"/>
              <w:bottom w:val="nil"/>
            </w:tcBorders>
            <w:noWrap/>
            <w:vAlign w:val="bottom"/>
          </w:tcPr>
          <w:p w14:paraId="61E16BF5" w14:textId="77777777" w:rsidR="0040126B" w:rsidRPr="009C5CAF" w:rsidRDefault="0040126B" w:rsidP="005D7257">
            <w:pPr>
              <w:rPr>
                <w:b/>
                <w:sz w:val="18"/>
                <w:szCs w:val="18"/>
                <w:lang w:eastAsia="es-AR"/>
              </w:rPr>
            </w:pPr>
            <w:r w:rsidRPr="009C5CAF">
              <w:rPr>
                <w:b/>
                <w:sz w:val="18"/>
                <w:szCs w:val="18"/>
                <w:lang w:eastAsia="es-AR"/>
              </w:rPr>
              <w:t>Aumentos/(Disminuciones) netas provenientes de pasivos operativos:</w:t>
            </w:r>
          </w:p>
        </w:tc>
        <w:tc>
          <w:tcPr>
            <w:tcW w:w="1508" w:type="dxa"/>
            <w:tcBorders>
              <w:top w:val="nil"/>
              <w:bottom w:val="nil"/>
            </w:tcBorders>
            <w:noWrap/>
            <w:vAlign w:val="center"/>
          </w:tcPr>
          <w:p w14:paraId="1FF78AF8" w14:textId="77777777" w:rsidR="0040126B" w:rsidRPr="009C5CAF" w:rsidRDefault="0040126B" w:rsidP="000B3D5D">
            <w:pPr>
              <w:ind w:right="96"/>
              <w:jc w:val="right"/>
              <w:rPr>
                <w:b/>
                <w:sz w:val="16"/>
                <w:szCs w:val="18"/>
                <w:lang w:eastAsia="es-AR"/>
              </w:rPr>
            </w:pPr>
            <w:r w:rsidRPr="009C5CAF">
              <w:rPr>
                <w:b/>
                <w:sz w:val="16"/>
                <w:szCs w:val="18"/>
                <w:lang w:eastAsia="es-AR"/>
              </w:rPr>
              <w:t>3.727.942</w:t>
            </w:r>
          </w:p>
        </w:tc>
        <w:tc>
          <w:tcPr>
            <w:tcW w:w="1536" w:type="dxa"/>
            <w:tcBorders>
              <w:top w:val="nil"/>
              <w:bottom w:val="nil"/>
            </w:tcBorders>
            <w:vAlign w:val="center"/>
          </w:tcPr>
          <w:p w14:paraId="769B1452" w14:textId="77777777" w:rsidR="0040126B" w:rsidRPr="009C5CAF" w:rsidRDefault="0040126B" w:rsidP="000B3D5D">
            <w:pPr>
              <w:ind w:right="96"/>
              <w:jc w:val="right"/>
              <w:rPr>
                <w:b/>
                <w:sz w:val="16"/>
                <w:szCs w:val="18"/>
                <w:lang w:eastAsia="es-AR"/>
              </w:rPr>
            </w:pPr>
            <w:r w:rsidRPr="009C5CAF">
              <w:rPr>
                <w:b/>
                <w:sz w:val="16"/>
                <w:szCs w:val="18"/>
                <w:lang w:eastAsia="es-AR"/>
              </w:rPr>
              <w:t>(500.006)</w:t>
            </w:r>
          </w:p>
        </w:tc>
      </w:tr>
      <w:tr w:rsidR="0040126B" w:rsidRPr="009C5CAF" w14:paraId="1FB87C75" w14:textId="77777777" w:rsidTr="000B3D5D">
        <w:trPr>
          <w:trHeight w:val="227"/>
          <w:jc w:val="center"/>
        </w:trPr>
        <w:tc>
          <w:tcPr>
            <w:tcW w:w="6274" w:type="dxa"/>
            <w:tcBorders>
              <w:top w:val="nil"/>
              <w:bottom w:val="nil"/>
            </w:tcBorders>
            <w:noWrap/>
            <w:vAlign w:val="bottom"/>
          </w:tcPr>
          <w:p w14:paraId="3E54944C" w14:textId="77777777" w:rsidR="0040126B" w:rsidRPr="009C5CAF" w:rsidRDefault="0040126B" w:rsidP="005D7257">
            <w:pPr>
              <w:ind w:firstLine="67"/>
              <w:rPr>
                <w:sz w:val="18"/>
                <w:szCs w:val="18"/>
                <w:lang w:eastAsia="es-AR"/>
              </w:rPr>
            </w:pPr>
            <w:r w:rsidRPr="009C5CAF">
              <w:rPr>
                <w:sz w:val="18"/>
                <w:szCs w:val="18"/>
                <w:lang w:eastAsia="es-AR"/>
              </w:rPr>
              <w:t xml:space="preserve">Depósitos </w:t>
            </w:r>
          </w:p>
        </w:tc>
        <w:tc>
          <w:tcPr>
            <w:tcW w:w="1508" w:type="dxa"/>
            <w:tcBorders>
              <w:top w:val="nil"/>
              <w:bottom w:val="nil"/>
            </w:tcBorders>
            <w:noWrap/>
            <w:vAlign w:val="center"/>
          </w:tcPr>
          <w:p w14:paraId="4DC9F17D" w14:textId="77777777" w:rsidR="0040126B" w:rsidRPr="009C5CAF" w:rsidRDefault="0040126B" w:rsidP="000B3D5D">
            <w:pPr>
              <w:ind w:right="96"/>
              <w:jc w:val="right"/>
              <w:rPr>
                <w:sz w:val="16"/>
                <w:szCs w:val="18"/>
                <w:lang w:eastAsia="es-AR"/>
              </w:rPr>
            </w:pPr>
            <w:r w:rsidRPr="009C5CAF">
              <w:rPr>
                <w:sz w:val="16"/>
                <w:szCs w:val="18"/>
                <w:lang w:eastAsia="es-AR"/>
              </w:rPr>
              <w:t>3.715.268</w:t>
            </w:r>
          </w:p>
        </w:tc>
        <w:tc>
          <w:tcPr>
            <w:tcW w:w="1536" w:type="dxa"/>
            <w:tcBorders>
              <w:top w:val="nil"/>
              <w:bottom w:val="nil"/>
            </w:tcBorders>
            <w:vAlign w:val="center"/>
          </w:tcPr>
          <w:p w14:paraId="574225FF" w14:textId="77777777" w:rsidR="0040126B" w:rsidRPr="009C5CAF" w:rsidRDefault="0040126B" w:rsidP="000B3D5D">
            <w:pPr>
              <w:ind w:right="96"/>
              <w:jc w:val="right"/>
              <w:rPr>
                <w:sz w:val="16"/>
                <w:szCs w:val="18"/>
                <w:lang w:eastAsia="es-AR"/>
              </w:rPr>
            </w:pPr>
            <w:r w:rsidRPr="009C5CAF">
              <w:rPr>
                <w:sz w:val="16"/>
                <w:szCs w:val="18"/>
                <w:lang w:eastAsia="es-AR"/>
              </w:rPr>
              <w:t>(4.126.500)</w:t>
            </w:r>
          </w:p>
        </w:tc>
      </w:tr>
      <w:tr w:rsidR="0040126B" w:rsidRPr="009C5CAF" w14:paraId="6235BB93" w14:textId="77777777" w:rsidTr="000B3D5D">
        <w:trPr>
          <w:trHeight w:val="227"/>
          <w:jc w:val="center"/>
        </w:trPr>
        <w:tc>
          <w:tcPr>
            <w:tcW w:w="6274" w:type="dxa"/>
            <w:tcBorders>
              <w:top w:val="nil"/>
              <w:bottom w:val="nil"/>
            </w:tcBorders>
            <w:noWrap/>
            <w:vAlign w:val="center"/>
          </w:tcPr>
          <w:p w14:paraId="038B5FA9" w14:textId="77777777" w:rsidR="0040126B" w:rsidRPr="009C5CAF" w:rsidRDefault="0040126B" w:rsidP="005D7257">
            <w:pPr>
              <w:ind w:firstLine="209"/>
              <w:rPr>
                <w:sz w:val="18"/>
                <w:szCs w:val="18"/>
                <w:lang w:eastAsia="es-AR"/>
              </w:rPr>
            </w:pPr>
            <w:r w:rsidRPr="009C5CAF">
              <w:rPr>
                <w:sz w:val="18"/>
                <w:szCs w:val="18"/>
                <w:lang w:eastAsia="es-AR"/>
              </w:rPr>
              <w:t>Sector privado no financiero y Residentes del exterior</w:t>
            </w:r>
          </w:p>
        </w:tc>
        <w:tc>
          <w:tcPr>
            <w:tcW w:w="1508" w:type="dxa"/>
            <w:tcBorders>
              <w:top w:val="nil"/>
              <w:bottom w:val="nil"/>
            </w:tcBorders>
            <w:noWrap/>
            <w:vAlign w:val="center"/>
          </w:tcPr>
          <w:p w14:paraId="14E190FE" w14:textId="77777777" w:rsidR="0040126B" w:rsidRPr="009C5CAF" w:rsidRDefault="0040126B" w:rsidP="000B3D5D">
            <w:pPr>
              <w:ind w:right="96"/>
              <w:jc w:val="right"/>
              <w:rPr>
                <w:sz w:val="16"/>
                <w:szCs w:val="18"/>
                <w:lang w:eastAsia="es-AR"/>
              </w:rPr>
            </w:pPr>
            <w:r w:rsidRPr="009C5CAF">
              <w:rPr>
                <w:sz w:val="16"/>
                <w:szCs w:val="18"/>
                <w:lang w:eastAsia="es-AR"/>
              </w:rPr>
              <w:t>3.715.268</w:t>
            </w:r>
          </w:p>
        </w:tc>
        <w:tc>
          <w:tcPr>
            <w:tcW w:w="1536" w:type="dxa"/>
            <w:tcBorders>
              <w:top w:val="nil"/>
              <w:bottom w:val="nil"/>
            </w:tcBorders>
            <w:vAlign w:val="center"/>
          </w:tcPr>
          <w:p w14:paraId="2C841566" w14:textId="77777777" w:rsidR="0040126B" w:rsidRPr="009C5CAF" w:rsidRDefault="0040126B" w:rsidP="000B3D5D">
            <w:pPr>
              <w:ind w:right="96"/>
              <w:jc w:val="right"/>
              <w:rPr>
                <w:sz w:val="16"/>
                <w:szCs w:val="18"/>
                <w:lang w:eastAsia="es-AR"/>
              </w:rPr>
            </w:pPr>
            <w:r w:rsidRPr="009C5CAF">
              <w:rPr>
                <w:sz w:val="16"/>
                <w:szCs w:val="18"/>
                <w:lang w:eastAsia="es-AR"/>
              </w:rPr>
              <w:t>(4.126.500)</w:t>
            </w:r>
          </w:p>
        </w:tc>
      </w:tr>
      <w:tr w:rsidR="0040126B" w:rsidRPr="009C5CAF" w14:paraId="776CFDC5" w14:textId="77777777" w:rsidTr="000B3D5D">
        <w:trPr>
          <w:trHeight w:val="227"/>
          <w:jc w:val="center"/>
        </w:trPr>
        <w:tc>
          <w:tcPr>
            <w:tcW w:w="6274" w:type="dxa"/>
            <w:tcBorders>
              <w:top w:val="nil"/>
              <w:bottom w:val="nil"/>
            </w:tcBorders>
            <w:noWrap/>
            <w:vAlign w:val="center"/>
          </w:tcPr>
          <w:p w14:paraId="4269E838" w14:textId="77777777" w:rsidR="0040126B" w:rsidRPr="009C5CAF" w:rsidRDefault="0040126B" w:rsidP="005D7257">
            <w:pPr>
              <w:ind w:firstLine="70"/>
              <w:rPr>
                <w:sz w:val="18"/>
                <w:szCs w:val="18"/>
                <w:lang w:eastAsia="es-AR"/>
              </w:rPr>
            </w:pPr>
            <w:r w:rsidRPr="009C5CAF">
              <w:rPr>
                <w:sz w:val="18"/>
                <w:szCs w:val="18"/>
                <w:lang w:eastAsia="es-AR"/>
              </w:rPr>
              <w:t>Pasivos a valor razonable con cambios en resultados</w:t>
            </w:r>
          </w:p>
        </w:tc>
        <w:tc>
          <w:tcPr>
            <w:tcW w:w="1508" w:type="dxa"/>
            <w:tcBorders>
              <w:top w:val="nil"/>
              <w:bottom w:val="nil"/>
            </w:tcBorders>
            <w:noWrap/>
            <w:vAlign w:val="center"/>
          </w:tcPr>
          <w:p w14:paraId="73FE82CF" w14:textId="77777777" w:rsidR="0040126B" w:rsidRPr="009C5CAF" w:rsidRDefault="0040126B" w:rsidP="000B3D5D">
            <w:pPr>
              <w:ind w:right="96"/>
              <w:jc w:val="right"/>
              <w:rPr>
                <w:sz w:val="16"/>
                <w:szCs w:val="18"/>
                <w:lang w:eastAsia="es-AR"/>
              </w:rPr>
            </w:pPr>
            <w:r w:rsidRPr="009C5CAF">
              <w:rPr>
                <w:sz w:val="16"/>
                <w:szCs w:val="18"/>
                <w:lang w:eastAsia="es-AR"/>
              </w:rPr>
              <w:t>-</w:t>
            </w:r>
          </w:p>
        </w:tc>
        <w:tc>
          <w:tcPr>
            <w:tcW w:w="1536" w:type="dxa"/>
            <w:tcBorders>
              <w:top w:val="nil"/>
              <w:bottom w:val="nil"/>
            </w:tcBorders>
            <w:vAlign w:val="center"/>
          </w:tcPr>
          <w:p w14:paraId="05ED3092" w14:textId="77777777" w:rsidR="0040126B" w:rsidRPr="009C5CAF" w:rsidRDefault="0040126B" w:rsidP="000B3D5D">
            <w:pPr>
              <w:ind w:right="96"/>
              <w:jc w:val="right"/>
              <w:rPr>
                <w:sz w:val="16"/>
                <w:szCs w:val="18"/>
                <w:lang w:eastAsia="es-AR"/>
              </w:rPr>
            </w:pPr>
            <w:r w:rsidRPr="009C5CAF">
              <w:rPr>
                <w:sz w:val="16"/>
                <w:szCs w:val="18"/>
                <w:lang w:eastAsia="es-AR"/>
              </w:rPr>
              <w:t>1.594.416</w:t>
            </w:r>
          </w:p>
        </w:tc>
      </w:tr>
      <w:tr w:rsidR="0040126B" w:rsidRPr="009C5CAF" w14:paraId="5B1A6341" w14:textId="77777777" w:rsidTr="000B3D5D">
        <w:trPr>
          <w:trHeight w:val="227"/>
          <w:jc w:val="center"/>
        </w:trPr>
        <w:tc>
          <w:tcPr>
            <w:tcW w:w="6274" w:type="dxa"/>
            <w:tcBorders>
              <w:top w:val="nil"/>
              <w:bottom w:val="nil"/>
            </w:tcBorders>
            <w:noWrap/>
            <w:vAlign w:val="bottom"/>
          </w:tcPr>
          <w:p w14:paraId="2B505944" w14:textId="77777777" w:rsidR="0040126B" w:rsidRPr="009C5CAF" w:rsidRDefault="0040126B" w:rsidP="005D7257">
            <w:pPr>
              <w:ind w:firstLine="67"/>
              <w:rPr>
                <w:sz w:val="18"/>
                <w:szCs w:val="18"/>
                <w:lang w:eastAsia="es-AR"/>
              </w:rPr>
            </w:pPr>
            <w:r w:rsidRPr="009C5CAF">
              <w:rPr>
                <w:sz w:val="18"/>
                <w:szCs w:val="18"/>
                <w:lang w:eastAsia="es-AR"/>
              </w:rPr>
              <w:t>Operaciones de pase</w:t>
            </w:r>
          </w:p>
        </w:tc>
        <w:tc>
          <w:tcPr>
            <w:tcW w:w="1508" w:type="dxa"/>
            <w:tcBorders>
              <w:top w:val="nil"/>
              <w:bottom w:val="nil"/>
            </w:tcBorders>
            <w:noWrap/>
            <w:vAlign w:val="center"/>
          </w:tcPr>
          <w:p w14:paraId="447D525B" w14:textId="77777777" w:rsidR="0040126B" w:rsidRPr="009C5CAF" w:rsidRDefault="0040126B" w:rsidP="000B3D5D">
            <w:pPr>
              <w:ind w:right="96"/>
              <w:jc w:val="right"/>
              <w:rPr>
                <w:sz w:val="16"/>
                <w:szCs w:val="18"/>
                <w:lang w:eastAsia="es-AR"/>
              </w:rPr>
            </w:pPr>
            <w:r w:rsidRPr="009C5CAF">
              <w:rPr>
                <w:sz w:val="16"/>
                <w:szCs w:val="18"/>
                <w:lang w:eastAsia="es-AR"/>
              </w:rPr>
              <w:t>10.437</w:t>
            </w:r>
          </w:p>
        </w:tc>
        <w:tc>
          <w:tcPr>
            <w:tcW w:w="1536" w:type="dxa"/>
            <w:tcBorders>
              <w:top w:val="nil"/>
              <w:bottom w:val="nil"/>
            </w:tcBorders>
            <w:vAlign w:val="center"/>
          </w:tcPr>
          <w:p w14:paraId="16CD3FEF" w14:textId="77777777" w:rsidR="0040126B" w:rsidRPr="009C5CAF" w:rsidRDefault="0040126B" w:rsidP="000B3D5D">
            <w:pPr>
              <w:ind w:right="96"/>
              <w:jc w:val="right"/>
              <w:rPr>
                <w:sz w:val="16"/>
                <w:szCs w:val="18"/>
                <w:lang w:eastAsia="es-AR"/>
              </w:rPr>
            </w:pPr>
            <w:r w:rsidRPr="009C5CAF">
              <w:rPr>
                <w:sz w:val="16"/>
                <w:szCs w:val="18"/>
                <w:lang w:eastAsia="es-AR"/>
              </w:rPr>
              <w:t>1.642.015</w:t>
            </w:r>
          </w:p>
        </w:tc>
      </w:tr>
      <w:tr w:rsidR="0040126B" w:rsidRPr="009C5CAF" w14:paraId="02A531A4" w14:textId="77777777" w:rsidTr="000B3D5D">
        <w:trPr>
          <w:trHeight w:val="227"/>
          <w:jc w:val="center"/>
        </w:trPr>
        <w:tc>
          <w:tcPr>
            <w:tcW w:w="6274" w:type="dxa"/>
            <w:tcBorders>
              <w:top w:val="nil"/>
              <w:bottom w:val="nil"/>
            </w:tcBorders>
            <w:noWrap/>
            <w:vAlign w:val="bottom"/>
          </w:tcPr>
          <w:p w14:paraId="1E5E8DA1" w14:textId="77777777" w:rsidR="0040126B" w:rsidRPr="009C5CAF" w:rsidRDefault="0040126B" w:rsidP="005D7257">
            <w:pPr>
              <w:ind w:firstLine="67"/>
              <w:rPr>
                <w:sz w:val="18"/>
                <w:szCs w:val="18"/>
                <w:lang w:eastAsia="es-AR"/>
              </w:rPr>
            </w:pPr>
            <w:r w:rsidRPr="009C5CAF">
              <w:rPr>
                <w:sz w:val="18"/>
                <w:szCs w:val="18"/>
                <w:lang w:eastAsia="es-AR"/>
              </w:rPr>
              <w:t>Otros Pasivos</w:t>
            </w:r>
          </w:p>
        </w:tc>
        <w:tc>
          <w:tcPr>
            <w:tcW w:w="1508" w:type="dxa"/>
            <w:tcBorders>
              <w:top w:val="nil"/>
              <w:bottom w:val="nil"/>
            </w:tcBorders>
            <w:noWrap/>
            <w:vAlign w:val="center"/>
          </w:tcPr>
          <w:p w14:paraId="2C6C2B3D" w14:textId="77777777" w:rsidR="0040126B" w:rsidRPr="009C5CAF" w:rsidRDefault="0040126B" w:rsidP="000B3D5D">
            <w:pPr>
              <w:ind w:right="96"/>
              <w:jc w:val="right"/>
              <w:rPr>
                <w:sz w:val="16"/>
                <w:szCs w:val="18"/>
                <w:lang w:eastAsia="es-AR"/>
              </w:rPr>
            </w:pPr>
            <w:r w:rsidRPr="009C5CAF">
              <w:rPr>
                <w:sz w:val="16"/>
                <w:szCs w:val="18"/>
                <w:lang w:eastAsia="es-AR"/>
              </w:rPr>
              <w:t>2.237</w:t>
            </w:r>
          </w:p>
        </w:tc>
        <w:tc>
          <w:tcPr>
            <w:tcW w:w="1536" w:type="dxa"/>
            <w:tcBorders>
              <w:top w:val="nil"/>
              <w:bottom w:val="nil"/>
            </w:tcBorders>
            <w:vAlign w:val="center"/>
          </w:tcPr>
          <w:p w14:paraId="4CC37D27" w14:textId="77777777" w:rsidR="0040126B" w:rsidRPr="009C5CAF" w:rsidRDefault="0040126B" w:rsidP="000B3D5D">
            <w:pPr>
              <w:ind w:right="96"/>
              <w:jc w:val="right"/>
              <w:rPr>
                <w:sz w:val="16"/>
                <w:szCs w:val="18"/>
                <w:lang w:eastAsia="es-AR"/>
              </w:rPr>
            </w:pPr>
            <w:r w:rsidRPr="009C5CAF">
              <w:rPr>
                <w:sz w:val="16"/>
                <w:szCs w:val="18"/>
                <w:lang w:eastAsia="es-AR"/>
              </w:rPr>
              <w:t>390.063</w:t>
            </w:r>
          </w:p>
        </w:tc>
      </w:tr>
      <w:tr w:rsidR="0040126B" w:rsidRPr="009C5CAF" w14:paraId="1D6DB311" w14:textId="77777777" w:rsidTr="000B3D5D">
        <w:trPr>
          <w:trHeight w:val="255"/>
          <w:jc w:val="center"/>
        </w:trPr>
        <w:tc>
          <w:tcPr>
            <w:tcW w:w="6274" w:type="dxa"/>
            <w:tcBorders>
              <w:top w:val="nil"/>
              <w:bottom w:val="nil"/>
            </w:tcBorders>
            <w:noWrap/>
            <w:vAlign w:val="bottom"/>
          </w:tcPr>
          <w:p w14:paraId="166E0658" w14:textId="77777777" w:rsidR="0040126B" w:rsidRPr="009C5CAF" w:rsidRDefault="0040126B" w:rsidP="005D7257">
            <w:pPr>
              <w:ind w:firstLine="356"/>
              <w:rPr>
                <w:sz w:val="18"/>
                <w:szCs w:val="18"/>
                <w:lang w:eastAsia="es-AR"/>
              </w:rPr>
            </w:pPr>
          </w:p>
        </w:tc>
        <w:tc>
          <w:tcPr>
            <w:tcW w:w="1508" w:type="dxa"/>
            <w:tcBorders>
              <w:top w:val="nil"/>
            </w:tcBorders>
            <w:noWrap/>
            <w:vAlign w:val="center"/>
          </w:tcPr>
          <w:p w14:paraId="15F6266E" w14:textId="77777777" w:rsidR="0040126B" w:rsidRPr="009C5CAF" w:rsidRDefault="0040126B" w:rsidP="000B3D5D">
            <w:pPr>
              <w:ind w:right="96"/>
              <w:jc w:val="right"/>
              <w:rPr>
                <w:sz w:val="16"/>
                <w:szCs w:val="18"/>
                <w:lang w:eastAsia="es-AR"/>
              </w:rPr>
            </w:pPr>
          </w:p>
        </w:tc>
        <w:tc>
          <w:tcPr>
            <w:tcW w:w="1536" w:type="dxa"/>
            <w:tcBorders>
              <w:top w:val="nil"/>
            </w:tcBorders>
            <w:vAlign w:val="center"/>
          </w:tcPr>
          <w:p w14:paraId="1F2D06E1" w14:textId="77777777" w:rsidR="0040126B" w:rsidRPr="009C5CAF" w:rsidRDefault="0040126B" w:rsidP="000B3D5D">
            <w:pPr>
              <w:ind w:right="96"/>
              <w:jc w:val="right"/>
              <w:rPr>
                <w:sz w:val="16"/>
                <w:szCs w:val="18"/>
                <w:lang w:eastAsia="es-AR"/>
              </w:rPr>
            </w:pPr>
          </w:p>
        </w:tc>
      </w:tr>
      <w:tr w:rsidR="0040126B" w:rsidRPr="009C5CAF" w14:paraId="1895C3E8" w14:textId="77777777" w:rsidTr="000B3D5D">
        <w:trPr>
          <w:trHeight w:val="255"/>
          <w:jc w:val="center"/>
        </w:trPr>
        <w:tc>
          <w:tcPr>
            <w:tcW w:w="6274" w:type="dxa"/>
            <w:tcBorders>
              <w:top w:val="nil"/>
              <w:bottom w:val="nil"/>
            </w:tcBorders>
            <w:shd w:val="clear" w:color="auto" w:fill="auto"/>
            <w:noWrap/>
            <w:vAlign w:val="bottom"/>
          </w:tcPr>
          <w:p w14:paraId="147B580A" w14:textId="77777777" w:rsidR="0040126B" w:rsidRPr="009C5CAF" w:rsidRDefault="0040126B" w:rsidP="005D7257">
            <w:pPr>
              <w:rPr>
                <w:b/>
                <w:sz w:val="18"/>
                <w:szCs w:val="18"/>
                <w:lang w:eastAsia="es-AR"/>
              </w:rPr>
            </w:pPr>
            <w:r w:rsidRPr="009C5CAF">
              <w:rPr>
                <w:b/>
                <w:sz w:val="18"/>
                <w:szCs w:val="18"/>
                <w:lang w:eastAsia="es-AR"/>
              </w:rPr>
              <w:t>Pagos por Impuesto a las Ganancias:</w:t>
            </w:r>
          </w:p>
        </w:tc>
        <w:tc>
          <w:tcPr>
            <w:tcW w:w="1508" w:type="dxa"/>
            <w:tcBorders>
              <w:top w:val="nil"/>
            </w:tcBorders>
            <w:shd w:val="clear" w:color="auto" w:fill="auto"/>
            <w:noWrap/>
            <w:vAlign w:val="center"/>
          </w:tcPr>
          <w:p w14:paraId="5AED2856" w14:textId="77777777" w:rsidR="0040126B" w:rsidRPr="009C5CAF" w:rsidRDefault="0040126B" w:rsidP="000B3D5D">
            <w:pPr>
              <w:ind w:right="96"/>
              <w:jc w:val="right"/>
              <w:rPr>
                <w:b/>
                <w:sz w:val="16"/>
                <w:szCs w:val="18"/>
                <w:lang w:eastAsia="es-AR"/>
              </w:rPr>
            </w:pPr>
            <w:r w:rsidRPr="009C5CAF">
              <w:rPr>
                <w:b/>
                <w:sz w:val="16"/>
                <w:szCs w:val="18"/>
                <w:lang w:eastAsia="es-AR"/>
              </w:rPr>
              <w:t>-</w:t>
            </w:r>
          </w:p>
        </w:tc>
        <w:tc>
          <w:tcPr>
            <w:tcW w:w="1536" w:type="dxa"/>
            <w:tcBorders>
              <w:top w:val="nil"/>
            </w:tcBorders>
            <w:vAlign w:val="center"/>
          </w:tcPr>
          <w:p w14:paraId="573147A1" w14:textId="77777777" w:rsidR="0040126B" w:rsidRPr="009C5CAF" w:rsidRDefault="0040126B" w:rsidP="000B3D5D">
            <w:pPr>
              <w:ind w:right="96"/>
              <w:jc w:val="right"/>
              <w:rPr>
                <w:b/>
                <w:sz w:val="16"/>
                <w:szCs w:val="18"/>
                <w:lang w:eastAsia="es-AR"/>
              </w:rPr>
            </w:pPr>
            <w:r w:rsidRPr="009C5CAF">
              <w:rPr>
                <w:b/>
                <w:sz w:val="16"/>
                <w:szCs w:val="18"/>
                <w:lang w:eastAsia="es-AR"/>
              </w:rPr>
              <w:t>-</w:t>
            </w:r>
          </w:p>
        </w:tc>
      </w:tr>
      <w:tr w:rsidR="0040126B" w:rsidRPr="009C5CAF" w14:paraId="2B8F3844" w14:textId="77777777" w:rsidTr="000B3D5D">
        <w:trPr>
          <w:trHeight w:val="255"/>
          <w:jc w:val="center"/>
        </w:trPr>
        <w:tc>
          <w:tcPr>
            <w:tcW w:w="6274" w:type="dxa"/>
            <w:tcBorders>
              <w:top w:val="nil"/>
              <w:bottom w:val="nil"/>
            </w:tcBorders>
            <w:noWrap/>
            <w:vAlign w:val="bottom"/>
          </w:tcPr>
          <w:p w14:paraId="44895BA5" w14:textId="77777777" w:rsidR="0040126B" w:rsidRPr="009C5CAF" w:rsidRDefault="0040126B" w:rsidP="005D7257">
            <w:pPr>
              <w:ind w:firstLine="356"/>
              <w:rPr>
                <w:sz w:val="18"/>
                <w:szCs w:val="18"/>
                <w:lang w:eastAsia="es-AR"/>
              </w:rPr>
            </w:pPr>
          </w:p>
        </w:tc>
        <w:tc>
          <w:tcPr>
            <w:tcW w:w="1508" w:type="dxa"/>
            <w:tcBorders>
              <w:top w:val="nil"/>
            </w:tcBorders>
            <w:noWrap/>
            <w:vAlign w:val="center"/>
          </w:tcPr>
          <w:p w14:paraId="648DA3E7" w14:textId="77777777" w:rsidR="0040126B" w:rsidRPr="009C5CAF" w:rsidRDefault="0040126B" w:rsidP="000B3D5D">
            <w:pPr>
              <w:ind w:right="96"/>
              <w:jc w:val="right"/>
              <w:rPr>
                <w:sz w:val="16"/>
                <w:szCs w:val="18"/>
                <w:lang w:eastAsia="es-AR"/>
              </w:rPr>
            </w:pPr>
          </w:p>
        </w:tc>
        <w:tc>
          <w:tcPr>
            <w:tcW w:w="1536" w:type="dxa"/>
            <w:tcBorders>
              <w:top w:val="nil"/>
            </w:tcBorders>
            <w:vAlign w:val="center"/>
          </w:tcPr>
          <w:p w14:paraId="28D5C264" w14:textId="77777777" w:rsidR="0040126B" w:rsidRPr="009C5CAF" w:rsidRDefault="0040126B" w:rsidP="000B3D5D">
            <w:pPr>
              <w:ind w:right="96"/>
              <w:jc w:val="right"/>
              <w:rPr>
                <w:sz w:val="16"/>
                <w:szCs w:val="18"/>
                <w:lang w:eastAsia="es-AR"/>
              </w:rPr>
            </w:pPr>
          </w:p>
        </w:tc>
      </w:tr>
      <w:tr w:rsidR="0040126B" w:rsidRPr="009C5CAF" w14:paraId="3A09B018" w14:textId="77777777" w:rsidTr="000B3D5D">
        <w:trPr>
          <w:trHeight w:val="259"/>
          <w:jc w:val="center"/>
        </w:trPr>
        <w:tc>
          <w:tcPr>
            <w:tcW w:w="6274" w:type="dxa"/>
            <w:tcBorders>
              <w:top w:val="nil"/>
              <w:bottom w:val="nil"/>
            </w:tcBorders>
            <w:noWrap/>
            <w:vAlign w:val="bottom"/>
          </w:tcPr>
          <w:p w14:paraId="306E5C8D" w14:textId="77777777" w:rsidR="0040126B" w:rsidRPr="009C5CAF" w:rsidRDefault="0040126B" w:rsidP="005D7257">
            <w:pPr>
              <w:rPr>
                <w:b/>
                <w:sz w:val="18"/>
                <w:szCs w:val="18"/>
                <w:u w:val="single"/>
                <w:lang w:eastAsia="es-AR"/>
              </w:rPr>
            </w:pPr>
            <w:r w:rsidRPr="009C5CAF">
              <w:rPr>
                <w:b/>
                <w:sz w:val="18"/>
                <w:szCs w:val="18"/>
                <w:u w:val="single"/>
                <w:lang w:eastAsia="es-AR"/>
              </w:rPr>
              <w:t>TOTAL DE LAS ACTIVIDADES OPERATIVAS (A)</w:t>
            </w:r>
          </w:p>
        </w:tc>
        <w:tc>
          <w:tcPr>
            <w:tcW w:w="1508" w:type="dxa"/>
            <w:tcBorders>
              <w:bottom w:val="nil"/>
            </w:tcBorders>
            <w:noWrap/>
            <w:vAlign w:val="center"/>
          </w:tcPr>
          <w:p w14:paraId="14E14A84" w14:textId="77777777" w:rsidR="0040126B" w:rsidRPr="009C5CAF" w:rsidRDefault="0040126B" w:rsidP="000B3D5D">
            <w:pPr>
              <w:ind w:right="96"/>
              <w:jc w:val="right"/>
              <w:rPr>
                <w:b/>
                <w:sz w:val="16"/>
                <w:szCs w:val="18"/>
                <w:lang w:eastAsia="es-AR"/>
              </w:rPr>
            </w:pPr>
            <w:r w:rsidRPr="009C5CAF">
              <w:rPr>
                <w:b/>
                <w:sz w:val="16"/>
                <w:szCs w:val="18"/>
                <w:lang w:eastAsia="es-AR"/>
              </w:rPr>
              <w:t>1.761.670</w:t>
            </w:r>
          </w:p>
        </w:tc>
        <w:tc>
          <w:tcPr>
            <w:tcW w:w="1536" w:type="dxa"/>
            <w:vAlign w:val="center"/>
          </w:tcPr>
          <w:p w14:paraId="21F473C2" w14:textId="77777777" w:rsidR="0040126B" w:rsidRPr="009C5CAF" w:rsidRDefault="0040126B" w:rsidP="000B3D5D">
            <w:pPr>
              <w:ind w:right="96"/>
              <w:jc w:val="right"/>
              <w:rPr>
                <w:b/>
                <w:sz w:val="16"/>
                <w:szCs w:val="18"/>
                <w:lang w:eastAsia="es-AR"/>
              </w:rPr>
            </w:pPr>
            <w:r w:rsidRPr="009C5CAF">
              <w:rPr>
                <w:b/>
                <w:sz w:val="16"/>
                <w:szCs w:val="18"/>
                <w:lang w:eastAsia="es-AR"/>
              </w:rPr>
              <w:t>3.182.425</w:t>
            </w:r>
          </w:p>
        </w:tc>
      </w:tr>
      <w:tr w:rsidR="0040126B" w:rsidRPr="009C5CAF" w14:paraId="77011DF5" w14:textId="77777777" w:rsidTr="000B3D5D">
        <w:trPr>
          <w:trHeight w:val="102"/>
          <w:jc w:val="center"/>
        </w:trPr>
        <w:tc>
          <w:tcPr>
            <w:tcW w:w="6274" w:type="dxa"/>
            <w:tcBorders>
              <w:top w:val="nil"/>
            </w:tcBorders>
            <w:noWrap/>
            <w:vAlign w:val="bottom"/>
          </w:tcPr>
          <w:p w14:paraId="20B561A9" w14:textId="77777777" w:rsidR="0040126B" w:rsidRPr="009C5CAF" w:rsidRDefault="0040126B" w:rsidP="005D7257">
            <w:pPr>
              <w:rPr>
                <w:sz w:val="18"/>
                <w:szCs w:val="18"/>
                <w:lang w:eastAsia="es-AR"/>
              </w:rPr>
            </w:pPr>
          </w:p>
        </w:tc>
        <w:tc>
          <w:tcPr>
            <w:tcW w:w="1508" w:type="dxa"/>
            <w:tcBorders>
              <w:top w:val="nil"/>
            </w:tcBorders>
            <w:noWrap/>
            <w:vAlign w:val="bottom"/>
          </w:tcPr>
          <w:p w14:paraId="69705B2C" w14:textId="77777777" w:rsidR="0040126B" w:rsidRPr="009C5CAF" w:rsidRDefault="0040126B" w:rsidP="005D7257">
            <w:pPr>
              <w:ind w:right="96"/>
              <w:rPr>
                <w:sz w:val="18"/>
                <w:szCs w:val="18"/>
                <w:lang w:eastAsia="es-AR"/>
              </w:rPr>
            </w:pPr>
          </w:p>
        </w:tc>
        <w:tc>
          <w:tcPr>
            <w:tcW w:w="1536" w:type="dxa"/>
            <w:vAlign w:val="bottom"/>
          </w:tcPr>
          <w:p w14:paraId="16668B77" w14:textId="77777777" w:rsidR="0040126B" w:rsidRPr="009C5CAF" w:rsidRDefault="0040126B" w:rsidP="000B3D5D">
            <w:pPr>
              <w:ind w:right="96"/>
              <w:jc w:val="right"/>
              <w:rPr>
                <w:b/>
                <w:sz w:val="16"/>
                <w:szCs w:val="18"/>
                <w:lang w:eastAsia="es-AR"/>
              </w:rPr>
            </w:pPr>
          </w:p>
        </w:tc>
      </w:tr>
      <w:tr w:rsidR="0040126B" w:rsidRPr="009C5CAF" w14:paraId="1A45BE6B" w14:textId="77777777" w:rsidTr="000B3D5D">
        <w:trPr>
          <w:trHeight w:val="227"/>
          <w:jc w:val="center"/>
        </w:trPr>
        <w:tc>
          <w:tcPr>
            <w:tcW w:w="6274" w:type="dxa"/>
            <w:noWrap/>
            <w:vAlign w:val="bottom"/>
          </w:tcPr>
          <w:p w14:paraId="00E73605" w14:textId="77777777" w:rsidR="0040126B" w:rsidRPr="009C5CAF" w:rsidRDefault="0040126B" w:rsidP="005D7257">
            <w:pPr>
              <w:rPr>
                <w:sz w:val="18"/>
                <w:szCs w:val="18"/>
                <w:lang w:eastAsia="es-AR"/>
              </w:rPr>
            </w:pPr>
          </w:p>
        </w:tc>
        <w:tc>
          <w:tcPr>
            <w:tcW w:w="1508" w:type="dxa"/>
            <w:noWrap/>
            <w:vAlign w:val="bottom"/>
          </w:tcPr>
          <w:p w14:paraId="41101497" w14:textId="77777777" w:rsidR="0040126B" w:rsidRPr="009C5CAF" w:rsidRDefault="0040126B" w:rsidP="000B3D5D">
            <w:pPr>
              <w:rPr>
                <w:b/>
                <w:sz w:val="18"/>
                <w:szCs w:val="18"/>
                <w:lang w:eastAsia="es-AR"/>
              </w:rPr>
            </w:pPr>
            <w:r w:rsidRPr="009C5CAF">
              <w:rPr>
                <w:b/>
                <w:sz w:val="18"/>
                <w:szCs w:val="18"/>
                <w:lang w:eastAsia="es-AR"/>
              </w:rPr>
              <w:t>30/09/2020</w:t>
            </w:r>
          </w:p>
        </w:tc>
        <w:tc>
          <w:tcPr>
            <w:tcW w:w="1536" w:type="dxa"/>
            <w:vAlign w:val="bottom"/>
          </w:tcPr>
          <w:p w14:paraId="20F2B63B" w14:textId="77777777" w:rsidR="0040126B" w:rsidRPr="009C5CAF" w:rsidRDefault="0040126B" w:rsidP="000B3D5D">
            <w:pPr>
              <w:rPr>
                <w:b/>
                <w:sz w:val="18"/>
                <w:szCs w:val="18"/>
                <w:lang w:eastAsia="es-AR"/>
              </w:rPr>
            </w:pPr>
            <w:r w:rsidRPr="009C5CAF">
              <w:rPr>
                <w:b/>
                <w:sz w:val="18"/>
                <w:szCs w:val="18"/>
                <w:lang w:eastAsia="es-AR"/>
              </w:rPr>
              <w:t>30/09/2019</w:t>
            </w:r>
          </w:p>
        </w:tc>
      </w:tr>
      <w:tr w:rsidR="0040126B" w:rsidRPr="009C5CAF" w14:paraId="721A7252" w14:textId="77777777" w:rsidTr="000B3D5D">
        <w:trPr>
          <w:trHeight w:val="227"/>
          <w:jc w:val="center"/>
        </w:trPr>
        <w:tc>
          <w:tcPr>
            <w:tcW w:w="6274" w:type="dxa"/>
            <w:tcBorders>
              <w:top w:val="nil"/>
              <w:bottom w:val="nil"/>
            </w:tcBorders>
            <w:noWrap/>
            <w:vAlign w:val="bottom"/>
          </w:tcPr>
          <w:p w14:paraId="00A6BF34" w14:textId="77777777" w:rsidR="0040126B" w:rsidRPr="009C5CAF" w:rsidRDefault="0040126B" w:rsidP="005D7257">
            <w:pPr>
              <w:rPr>
                <w:b/>
                <w:sz w:val="18"/>
                <w:szCs w:val="18"/>
                <w:u w:val="single"/>
                <w:lang w:eastAsia="es-AR"/>
              </w:rPr>
            </w:pPr>
            <w:r w:rsidRPr="009C5CAF">
              <w:rPr>
                <w:b/>
                <w:sz w:val="18"/>
                <w:szCs w:val="18"/>
                <w:u w:val="single"/>
                <w:lang w:eastAsia="es-AR"/>
              </w:rPr>
              <w:t>FLUJOS DE EFECTIVO DE LAS ACTIVIDADES DE INVERSIÓN</w:t>
            </w:r>
          </w:p>
        </w:tc>
        <w:tc>
          <w:tcPr>
            <w:tcW w:w="1508" w:type="dxa"/>
            <w:tcBorders>
              <w:top w:val="nil"/>
              <w:bottom w:val="nil"/>
            </w:tcBorders>
            <w:shd w:val="clear" w:color="auto" w:fill="auto"/>
            <w:noWrap/>
            <w:vAlign w:val="bottom"/>
          </w:tcPr>
          <w:p w14:paraId="1801E770" w14:textId="77777777" w:rsidR="0040126B" w:rsidRPr="009C5CAF" w:rsidRDefault="0040126B" w:rsidP="005D7257">
            <w:pPr>
              <w:ind w:right="96"/>
              <w:rPr>
                <w:sz w:val="18"/>
                <w:szCs w:val="18"/>
                <w:lang w:eastAsia="es-AR"/>
              </w:rPr>
            </w:pPr>
          </w:p>
        </w:tc>
        <w:tc>
          <w:tcPr>
            <w:tcW w:w="1536" w:type="dxa"/>
            <w:tcBorders>
              <w:top w:val="nil"/>
              <w:bottom w:val="nil"/>
            </w:tcBorders>
            <w:vAlign w:val="bottom"/>
          </w:tcPr>
          <w:p w14:paraId="1C187A59" w14:textId="77777777" w:rsidR="0040126B" w:rsidRPr="009C5CAF" w:rsidRDefault="0040126B" w:rsidP="005D7257">
            <w:pPr>
              <w:ind w:right="96"/>
              <w:rPr>
                <w:sz w:val="18"/>
                <w:szCs w:val="18"/>
                <w:lang w:eastAsia="es-AR"/>
              </w:rPr>
            </w:pPr>
          </w:p>
        </w:tc>
      </w:tr>
      <w:tr w:rsidR="0040126B" w:rsidRPr="009C5CAF" w14:paraId="1962D8C9" w14:textId="77777777" w:rsidTr="000B3D5D">
        <w:trPr>
          <w:trHeight w:val="152"/>
          <w:jc w:val="center"/>
        </w:trPr>
        <w:tc>
          <w:tcPr>
            <w:tcW w:w="6274" w:type="dxa"/>
            <w:tcBorders>
              <w:top w:val="nil"/>
              <w:bottom w:val="nil"/>
            </w:tcBorders>
            <w:noWrap/>
            <w:vAlign w:val="bottom"/>
          </w:tcPr>
          <w:p w14:paraId="7BA0AF01" w14:textId="77777777" w:rsidR="0040126B" w:rsidRPr="009C5CAF" w:rsidRDefault="0040126B" w:rsidP="005D7257">
            <w:pPr>
              <w:rPr>
                <w:b/>
                <w:sz w:val="16"/>
                <w:szCs w:val="16"/>
                <w:u w:val="single"/>
                <w:lang w:eastAsia="es-AR"/>
              </w:rPr>
            </w:pPr>
          </w:p>
        </w:tc>
        <w:tc>
          <w:tcPr>
            <w:tcW w:w="1508" w:type="dxa"/>
            <w:tcBorders>
              <w:top w:val="nil"/>
              <w:bottom w:val="nil"/>
            </w:tcBorders>
            <w:shd w:val="clear" w:color="auto" w:fill="auto"/>
            <w:noWrap/>
            <w:vAlign w:val="bottom"/>
          </w:tcPr>
          <w:p w14:paraId="5E66C1A8" w14:textId="77777777" w:rsidR="0040126B" w:rsidRPr="009C5CAF" w:rsidRDefault="0040126B" w:rsidP="005D7257">
            <w:pPr>
              <w:ind w:right="96"/>
              <w:rPr>
                <w:sz w:val="16"/>
                <w:szCs w:val="16"/>
                <w:lang w:eastAsia="es-AR"/>
              </w:rPr>
            </w:pPr>
          </w:p>
        </w:tc>
        <w:tc>
          <w:tcPr>
            <w:tcW w:w="1536" w:type="dxa"/>
            <w:tcBorders>
              <w:top w:val="nil"/>
              <w:bottom w:val="nil"/>
            </w:tcBorders>
            <w:vAlign w:val="bottom"/>
          </w:tcPr>
          <w:p w14:paraId="27203375" w14:textId="77777777" w:rsidR="0040126B" w:rsidRPr="009C5CAF" w:rsidRDefault="0040126B" w:rsidP="005D7257">
            <w:pPr>
              <w:ind w:right="96"/>
              <w:rPr>
                <w:sz w:val="16"/>
                <w:szCs w:val="16"/>
                <w:lang w:eastAsia="es-AR"/>
              </w:rPr>
            </w:pPr>
          </w:p>
        </w:tc>
      </w:tr>
      <w:tr w:rsidR="0040126B" w:rsidRPr="009C5CAF" w14:paraId="041D5962" w14:textId="77777777" w:rsidTr="000B3D5D">
        <w:trPr>
          <w:trHeight w:val="227"/>
          <w:jc w:val="center"/>
        </w:trPr>
        <w:tc>
          <w:tcPr>
            <w:tcW w:w="6274" w:type="dxa"/>
            <w:tcBorders>
              <w:top w:val="nil"/>
              <w:bottom w:val="nil"/>
            </w:tcBorders>
            <w:noWrap/>
            <w:vAlign w:val="bottom"/>
          </w:tcPr>
          <w:p w14:paraId="0023633A" w14:textId="77777777" w:rsidR="0040126B" w:rsidRPr="009C5CAF" w:rsidRDefault="0040126B" w:rsidP="005D7257">
            <w:pPr>
              <w:rPr>
                <w:b/>
                <w:sz w:val="18"/>
                <w:szCs w:val="18"/>
                <w:lang w:eastAsia="es-AR"/>
              </w:rPr>
            </w:pPr>
            <w:r w:rsidRPr="009C5CAF">
              <w:rPr>
                <w:b/>
                <w:sz w:val="18"/>
                <w:szCs w:val="18"/>
                <w:lang w:eastAsia="es-AR"/>
              </w:rPr>
              <w:t>Pagos netos:</w:t>
            </w:r>
          </w:p>
        </w:tc>
        <w:tc>
          <w:tcPr>
            <w:tcW w:w="1508" w:type="dxa"/>
            <w:tcBorders>
              <w:top w:val="nil"/>
              <w:bottom w:val="nil"/>
            </w:tcBorders>
            <w:shd w:val="clear" w:color="auto" w:fill="auto"/>
            <w:noWrap/>
            <w:vAlign w:val="center"/>
          </w:tcPr>
          <w:p w14:paraId="68A25121" w14:textId="77777777" w:rsidR="0040126B" w:rsidRPr="009C5CAF" w:rsidRDefault="0040126B" w:rsidP="000B3D5D">
            <w:pPr>
              <w:ind w:right="96"/>
              <w:jc w:val="right"/>
              <w:rPr>
                <w:b/>
                <w:sz w:val="16"/>
                <w:szCs w:val="18"/>
                <w:lang w:eastAsia="es-AR"/>
              </w:rPr>
            </w:pPr>
            <w:r w:rsidRPr="009C5CAF">
              <w:rPr>
                <w:b/>
                <w:sz w:val="16"/>
                <w:szCs w:val="18"/>
                <w:lang w:eastAsia="es-AR"/>
              </w:rPr>
              <w:t>(178.135)</w:t>
            </w:r>
          </w:p>
        </w:tc>
        <w:tc>
          <w:tcPr>
            <w:tcW w:w="1536" w:type="dxa"/>
            <w:tcBorders>
              <w:top w:val="nil"/>
              <w:bottom w:val="nil"/>
            </w:tcBorders>
            <w:vAlign w:val="center"/>
          </w:tcPr>
          <w:p w14:paraId="360F4D83" w14:textId="77777777" w:rsidR="0040126B" w:rsidRPr="009C5CAF" w:rsidRDefault="0040126B" w:rsidP="000B3D5D">
            <w:pPr>
              <w:ind w:right="96"/>
              <w:jc w:val="right"/>
              <w:rPr>
                <w:b/>
                <w:sz w:val="16"/>
                <w:szCs w:val="18"/>
                <w:lang w:eastAsia="es-AR"/>
              </w:rPr>
            </w:pPr>
            <w:r w:rsidRPr="009C5CAF">
              <w:rPr>
                <w:b/>
                <w:sz w:val="16"/>
                <w:szCs w:val="18"/>
                <w:lang w:eastAsia="es-AR"/>
              </w:rPr>
              <w:t>(283.539)</w:t>
            </w:r>
          </w:p>
        </w:tc>
      </w:tr>
      <w:tr w:rsidR="0040126B" w:rsidRPr="009C5CAF" w14:paraId="1228EA4C" w14:textId="77777777" w:rsidTr="000B3D5D">
        <w:trPr>
          <w:trHeight w:val="170"/>
          <w:jc w:val="center"/>
        </w:trPr>
        <w:tc>
          <w:tcPr>
            <w:tcW w:w="6274" w:type="dxa"/>
            <w:tcBorders>
              <w:top w:val="nil"/>
              <w:bottom w:val="nil"/>
            </w:tcBorders>
            <w:noWrap/>
            <w:vAlign w:val="bottom"/>
          </w:tcPr>
          <w:p w14:paraId="74FAC051" w14:textId="77777777" w:rsidR="0040126B" w:rsidRPr="009C5CAF" w:rsidRDefault="0040126B" w:rsidP="005D7257">
            <w:pPr>
              <w:rPr>
                <w:b/>
                <w:sz w:val="16"/>
                <w:szCs w:val="16"/>
                <w:lang w:eastAsia="es-AR"/>
              </w:rPr>
            </w:pPr>
          </w:p>
        </w:tc>
        <w:tc>
          <w:tcPr>
            <w:tcW w:w="1508" w:type="dxa"/>
            <w:tcBorders>
              <w:top w:val="nil"/>
              <w:bottom w:val="nil"/>
            </w:tcBorders>
            <w:shd w:val="clear" w:color="auto" w:fill="auto"/>
            <w:noWrap/>
            <w:vAlign w:val="center"/>
          </w:tcPr>
          <w:p w14:paraId="52B0DAB6" w14:textId="77777777" w:rsidR="0040126B" w:rsidRPr="009C5CAF" w:rsidRDefault="0040126B" w:rsidP="000B3D5D">
            <w:pPr>
              <w:ind w:right="96"/>
              <w:jc w:val="right"/>
              <w:rPr>
                <w:sz w:val="16"/>
                <w:szCs w:val="16"/>
                <w:lang w:eastAsia="es-AR"/>
              </w:rPr>
            </w:pPr>
          </w:p>
        </w:tc>
        <w:tc>
          <w:tcPr>
            <w:tcW w:w="1536" w:type="dxa"/>
            <w:tcBorders>
              <w:top w:val="nil"/>
              <w:bottom w:val="nil"/>
            </w:tcBorders>
            <w:vAlign w:val="center"/>
          </w:tcPr>
          <w:p w14:paraId="65C3588C" w14:textId="77777777" w:rsidR="0040126B" w:rsidRPr="009C5CAF" w:rsidRDefault="0040126B" w:rsidP="000B3D5D">
            <w:pPr>
              <w:ind w:right="96"/>
              <w:jc w:val="right"/>
              <w:rPr>
                <w:sz w:val="16"/>
                <w:szCs w:val="16"/>
                <w:lang w:eastAsia="es-AR"/>
              </w:rPr>
            </w:pPr>
          </w:p>
        </w:tc>
      </w:tr>
      <w:tr w:rsidR="0040126B" w:rsidRPr="009C5CAF" w14:paraId="500BC096" w14:textId="77777777" w:rsidTr="000B3D5D">
        <w:trPr>
          <w:trHeight w:val="227"/>
          <w:jc w:val="center"/>
        </w:trPr>
        <w:tc>
          <w:tcPr>
            <w:tcW w:w="6274" w:type="dxa"/>
            <w:tcBorders>
              <w:top w:val="nil"/>
              <w:bottom w:val="nil"/>
            </w:tcBorders>
            <w:noWrap/>
            <w:vAlign w:val="bottom"/>
          </w:tcPr>
          <w:p w14:paraId="46B12D9E" w14:textId="77777777" w:rsidR="0040126B" w:rsidRPr="009C5CAF" w:rsidRDefault="0040126B" w:rsidP="005D7257">
            <w:pPr>
              <w:ind w:firstLine="67"/>
              <w:rPr>
                <w:sz w:val="18"/>
                <w:szCs w:val="18"/>
                <w:lang w:eastAsia="es-AR"/>
              </w:rPr>
            </w:pPr>
            <w:r w:rsidRPr="009C5CAF">
              <w:rPr>
                <w:sz w:val="18"/>
                <w:szCs w:val="18"/>
                <w:lang w:eastAsia="es-AR"/>
              </w:rPr>
              <w:t>Compra de PPE, activos intangibles y otros activos</w:t>
            </w:r>
          </w:p>
        </w:tc>
        <w:tc>
          <w:tcPr>
            <w:tcW w:w="1508" w:type="dxa"/>
            <w:tcBorders>
              <w:top w:val="nil"/>
              <w:bottom w:val="nil"/>
            </w:tcBorders>
            <w:shd w:val="clear" w:color="auto" w:fill="auto"/>
            <w:noWrap/>
            <w:vAlign w:val="center"/>
          </w:tcPr>
          <w:p w14:paraId="162FCF3B" w14:textId="77777777" w:rsidR="0040126B" w:rsidRPr="009C5CAF" w:rsidRDefault="0040126B" w:rsidP="000B3D5D">
            <w:pPr>
              <w:ind w:right="96"/>
              <w:jc w:val="right"/>
              <w:rPr>
                <w:sz w:val="16"/>
                <w:szCs w:val="18"/>
                <w:lang w:eastAsia="es-AR"/>
              </w:rPr>
            </w:pPr>
            <w:r w:rsidRPr="009C5CAF">
              <w:rPr>
                <w:sz w:val="16"/>
                <w:szCs w:val="18"/>
                <w:lang w:eastAsia="es-AR"/>
              </w:rPr>
              <w:t>(178.135)</w:t>
            </w:r>
          </w:p>
        </w:tc>
        <w:tc>
          <w:tcPr>
            <w:tcW w:w="1536" w:type="dxa"/>
            <w:tcBorders>
              <w:top w:val="nil"/>
              <w:bottom w:val="nil"/>
            </w:tcBorders>
            <w:vAlign w:val="center"/>
          </w:tcPr>
          <w:p w14:paraId="432DD330" w14:textId="77777777" w:rsidR="0040126B" w:rsidRPr="009C5CAF" w:rsidRDefault="0040126B" w:rsidP="000B3D5D">
            <w:pPr>
              <w:ind w:right="96"/>
              <w:jc w:val="right"/>
              <w:rPr>
                <w:sz w:val="16"/>
                <w:szCs w:val="18"/>
                <w:lang w:eastAsia="es-AR"/>
              </w:rPr>
            </w:pPr>
            <w:r w:rsidRPr="009C5CAF">
              <w:rPr>
                <w:sz w:val="16"/>
                <w:szCs w:val="18"/>
                <w:lang w:eastAsia="es-AR"/>
              </w:rPr>
              <w:t>(283.539)</w:t>
            </w:r>
          </w:p>
        </w:tc>
      </w:tr>
      <w:tr w:rsidR="0040126B" w:rsidRPr="009C5CAF" w14:paraId="34FC1B37" w14:textId="77777777" w:rsidTr="000B3D5D">
        <w:trPr>
          <w:trHeight w:val="80"/>
          <w:jc w:val="center"/>
        </w:trPr>
        <w:tc>
          <w:tcPr>
            <w:tcW w:w="6274" w:type="dxa"/>
            <w:tcBorders>
              <w:top w:val="nil"/>
              <w:bottom w:val="nil"/>
            </w:tcBorders>
            <w:noWrap/>
            <w:vAlign w:val="bottom"/>
          </w:tcPr>
          <w:p w14:paraId="6DE826C3" w14:textId="77777777" w:rsidR="0040126B" w:rsidRPr="009C5CAF" w:rsidRDefault="0040126B" w:rsidP="005D7257">
            <w:pPr>
              <w:rPr>
                <w:sz w:val="16"/>
                <w:szCs w:val="16"/>
                <w:lang w:eastAsia="es-AR"/>
              </w:rPr>
            </w:pPr>
          </w:p>
        </w:tc>
        <w:tc>
          <w:tcPr>
            <w:tcW w:w="1508" w:type="dxa"/>
            <w:tcBorders>
              <w:top w:val="nil"/>
              <w:bottom w:val="nil"/>
            </w:tcBorders>
            <w:shd w:val="clear" w:color="auto" w:fill="auto"/>
            <w:noWrap/>
            <w:vAlign w:val="center"/>
          </w:tcPr>
          <w:p w14:paraId="7E23F2BC" w14:textId="77777777" w:rsidR="0040126B" w:rsidRPr="009C5CAF" w:rsidRDefault="0040126B" w:rsidP="000B3D5D">
            <w:pPr>
              <w:ind w:right="96"/>
              <w:jc w:val="right"/>
              <w:rPr>
                <w:sz w:val="16"/>
                <w:szCs w:val="16"/>
                <w:lang w:eastAsia="es-AR"/>
              </w:rPr>
            </w:pPr>
          </w:p>
        </w:tc>
        <w:tc>
          <w:tcPr>
            <w:tcW w:w="1536" w:type="dxa"/>
            <w:tcBorders>
              <w:top w:val="nil"/>
              <w:bottom w:val="nil"/>
            </w:tcBorders>
            <w:vAlign w:val="center"/>
          </w:tcPr>
          <w:p w14:paraId="442405B7" w14:textId="77777777" w:rsidR="0040126B" w:rsidRPr="009C5CAF" w:rsidRDefault="0040126B" w:rsidP="000B3D5D">
            <w:pPr>
              <w:ind w:right="96"/>
              <w:jc w:val="right"/>
              <w:rPr>
                <w:sz w:val="16"/>
                <w:szCs w:val="16"/>
                <w:lang w:eastAsia="es-AR"/>
              </w:rPr>
            </w:pPr>
          </w:p>
        </w:tc>
      </w:tr>
      <w:tr w:rsidR="0040126B" w:rsidRPr="009C5CAF" w14:paraId="6B7115D4" w14:textId="77777777" w:rsidTr="000B3D5D">
        <w:trPr>
          <w:trHeight w:val="227"/>
          <w:jc w:val="center"/>
        </w:trPr>
        <w:tc>
          <w:tcPr>
            <w:tcW w:w="6274" w:type="dxa"/>
            <w:tcBorders>
              <w:top w:val="nil"/>
              <w:bottom w:val="nil"/>
            </w:tcBorders>
            <w:noWrap/>
            <w:vAlign w:val="bottom"/>
          </w:tcPr>
          <w:p w14:paraId="46ACEFBC" w14:textId="77777777" w:rsidR="0040126B" w:rsidRPr="009C5CAF" w:rsidRDefault="0040126B" w:rsidP="005D7257">
            <w:pPr>
              <w:rPr>
                <w:b/>
                <w:sz w:val="18"/>
                <w:szCs w:val="18"/>
                <w:lang w:eastAsia="es-AR"/>
              </w:rPr>
            </w:pPr>
            <w:r w:rsidRPr="009C5CAF">
              <w:rPr>
                <w:b/>
                <w:sz w:val="18"/>
                <w:szCs w:val="18"/>
                <w:lang w:eastAsia="es-AR"/>
              </w:rPr>
              <w:t>TOTAL DE LAS ACTIVIDADES DE INVERSIÓN (B)</w:t>
            </w:r>
          </w:p>
        </w:tc>
        <w:tc>
          <w:tcPr>
            <w:tcW w:w="1508" w:type="dxa"/>
            <w:tcBorders>
              <w:top w:val="nil"/>
              <w:bottom w:val="nil"/>
            </w:tcBorders>
            <w:shd w:val="clear" w:color="auto" w:fill="auto"/>
            <w:noWrap/>
            <w:vAlign w:val="center"/>
          </w:tcPr>
          <w:p w14:paraId="7375E891" w14:textId="77777777" w:rsidR="0040126B" w:rsidRPr="009C5CAF" w:rsidRDefault="0040126B" w:rsidP="000B3D5D">
            <w:pPr>
              <w:ind w:right="96"/>
              <w:jc w:val="right"/>
              <w:rPr>
                <w:b/>
                <w:sz w:val="16"/>
                <w:szCs w:val="18"/>
                <w:lang w:eastAsia="es-AR"/>
              </w:rPr>
            </w:pPr>
            <w:r w:rsidRPr="009C5CAF">
              <w:rPr>
                <w:b/>
                <w:sz w:val="16"/>
                <w:szCs w:val="18"/>
                <w:lang w:eastAsia="es-AR"/>
              </w:rPr>
              <w:t>(178.135)</w:t>
            </w:r>
          </w:p>
        </w:tc>
        <w:tc>
          <w:tcPr>
            <w:tcW w:w="1536" w:type="dxa"/>
            <w:tcBorders>
              <w:top w:val="nil"/>
              <w:bottom w:val="nil"/>
            </w:tcBorders>
            <w:vAlign w:val="center"/>
          </w:tcPr>
          <w:p w14:paraId="0D680AC0" w14:textId="77777777" w:rsidR="0040126B" w:rsidRPr="009C5CAF" w:rsidRDefault="0040126B" w:rsidP="000B3D5D">
            <w:pPr>
              <w:ind w:right="96"/>
              <w:jc w:val="right"/>
              <w:rPr>
                <w:sz w:val="16"/>
                <w:szCs w:val="18"/>
                <w:lang w:eastAsia="es-AR"/>
              </w:rPr>
            </w:pPr>
            <w:r w:rsidRPr="009C5CAF">
              <w:rPr>
                <w:b/>
                <w:sz w:val="16"/>
                <w:szCs w:val="18"/>
                <w:lang w:eastAsia="es-AR"/>
              </w:rPr>
              <w:t>(283.539)</w:t>
            </w:r>
          </w:p>
        </w:tc>
      </w:tr>
      <w:tr w:rsidR="0040126B" w:rsidRPr="009C5CAF" w14:paraId="4D330022" w14:textId="77777777" w:rsidTr="000B3D5D">
        <w:trPr>
          <w:trHeight w:val="131"/>
          <w:jc w:val="center"/>
        </w:trPr>
        <w:tc>
          <w:tcPr>
            <w:tcW w:w="6274" w:type="dxa"/>
            <w:tcBorders>
              <w:top w:val="nil"/>
              <w:bottom w:val="nil"/>
            </w:tcBorders>
            <w:noWrap/>
            <w:vAlign w:val="bottom"/>
          </w:tcPr>
          <w:p w14:paraId="6C5F5B0D" w14:textId="77777777" w:rsidR="0040126B" w:rsidRPr="009C5CAF" w:rsidRDefault="0040126B" w:rsidP="005D7257">
            <w:pPr>
              <w:rPr>
                <w:sz w:val="16"/>
                <w:szCs w:val="16"/>
                <w:lang w:eastAsia="es-AR"/>
              </w:rPr>
            </w:pPr>
          </w:p>
        </w:tc>
        <w:tc>
          <w:tcPr>
            <w:tcW w:w="1508" w:type="dxa"/>
            <w:tcBorders>
              <w:top w:val="nil"/>
              <w:bottom w:val="nil"/>
            </w:tcBorders>
            <w:shd w:val="clear" w:color="auto" w:fill="auto"/>
            <w:noWrap/>
            <w:vAlign w:val="center"/>
          </w:tcPr>
          <w:p w14:paraId="2134F770" w14:textId="77777777" w:rsidR="0040126B" w:rsidRPr="009C5CAF" w:rsidRDefault="0040126B" w:rsidP="000B3D5D">
            <w:pPr>
              <w:ind w:right="96"/>
              <w:jc w:val="right"/>
              <w:rPr>
                <w:sz w:val="16"/>
                <w:szCs w:val="16"/>
                <w:lang w:eastAsia="es-AR"/>
              </w:rPr>
            </w:pPr>
          </w:p>
        </w:tc>
        <w:tc>
          <w:tcPr>
            <w:tcW w:w="1536" w:type="dxa"/>
            <w:tcBorders>
              <w:top w:val="nil"/>
              <w:bottom w:val="nil"/>
            </w:tcBorders>
            <w:vAlign w:val="center"/>
          </w:tcPr>
          <w:p w14:paraId="080544F4" w14:textId="77777777" w:rsidR="0040126B" w:rsidRPr="009C5CAF" w:rsidRDefault="0040126B" w:rsidP="000B3D5D">
            <w:pPr>
              <w:ind w:right="101"/>
              <w:jc w:val="right"/>
              <w:rPr>
                <w:sz w:val="16"/>
                <w:szCs w:val="16"/>
                <w:lang w:eastAsia="es-AR"/>
              </w:rPr>
            </w:pPr>
          </w:p>
        </w:tc>
      </w:tr>
      <w:tr w:rsidR="0040126B" w:rsidRPr="009C5CAF" w14:paraId="50BEF5AC" w14:textId="77777777" w:rsidTr="000B3D5D">
        <w:trPr>
          <w:trHeight w:val="227"/>
          <w:jc w:val="center"/>
        </w:trPr>
        <w:tc>
          <w:tcPr>
            <w:tcW w:w="6274" w:type="dxa"/>
            <w:tcBorders>
              <w:top w:val="nil"/>
              <w:bottom w:val="nil"/>
            </w:tcBorders>
            <w:noWrap/>
            <w:vAlign w:val="bottom"/>
          </w:tcPr>
          <w:p w14:paraId="3898FABC" w14:textId="77777777" w:rsidR="0040126B" w:rsidRPr="009C5CAF" w:rsidRDefault="0040126B" w:rsidP="005D7257">
            <w:pPr>
              <w:rPr>
                <w:b/>
                <w:sz w:val="18"/>
                <w:szCs w:val="18"/>
                <w:u w:val="single"/>
                <w:lang w:eastAsia="es-AR"/>
              </w:rPr>
            </w:pPr>
            <w:r w:rsidRPr="009C5CAF">
              <w:rPr>
                <w:b/>
                <w:sz w:val="18"/>
                <w:szCs w:val="18"/>
                <w:u w:val="single"/>
                <w:lang w:eastAsia="es-AR"/>
              </w:rPr>
              <w:t>FLUJOS DE EFECTIVO DE LAS ACTIVIDADES DE FINANCIACIÓN</w:t>
            </w:r>
          </w:p>
        </w:tc>
        <w:tc>
          <w:tcPr>
            <w:tcW w:w="1508" w:type="dxa"/>
            <w:tcBorders>
              <w:top w:val="nil"/>
              <w:bottom w:val="nil"/>
            </w:tcBorders>
            <w:shd w:val="clear" w:color="auto" w:fill="auto"/>
            <w:noWrap/>
            <w:vAlign w:val="center"/>
          </w:tcPr>
          <w:p w14:paraId="5FD7C4BA" w14:textId="77777777" w:rsidR="0040126B" w:rsidRPr="009C5CAF" w:rsidRDefault="0040126B" w:rsidP="000B3D5D">
            <w:pPr>
              <w:ind w:right="96"/>
              <w:jc w:val="right"/>
              <w:rPr>
                <w:sz w:val="16"/>
                <w:szCs w:val="18"/>
                <w:lang w:eastAsia="es-AR"/>
              </w:rPr>
            </w:pPr>
          </w:p>
        </w:tc>
        <w:tc>
          <w:tcPr>
            <w:tcW w:w="1536" w:type="dxa"/>
            <w:tcBorders>
              <w:top w:val="nil"/>
              <w:bottom w:val="nil"/>
            </w:tcBorders>
            <w:vAlign w:val="center"/>
          </w:tcPr>
          <w:p w14:paraId="73A309E1" w14:textId="77777777" w:rsidR="0040126B" w:rsidRPr="009C5CAF" w:rsidRDefault="0040126B" w:rsidP="000B3D5D">
            <w:pPr>
              <w:ind w:right="101"/>
              <w:jc w:val="right"/>
              <w:rPr>
                <w:sz w:val="16"/>
                <w:szCs w:val="18"/>
                <w:lang w:eastAsia="es-AR"/>
              </w:rPr>
            </w:pPr>
          </w:p>
        </w:tc>
      </w:tr>
      <w:tr w:rsidR="0040126B" w:rsidRPr="009C5CAF" w14:paraId="164CCC11" w14:textId="77777777" w:rsidTr="000B3D5D">
        <w:trPr>
          <w:trHeight w:val="150"/>
          <w:jc w:val="center"/>
        </w:trPr>
        <w:tc>
          <w:tcPr>
            <w:tcW w:w="6274" w:type="dxa"/>
            <w:tcBorders>
              <w:top w:val="nil"/>
              <w:bottom w:val="nil"/>
            </w:tcBorders>
            <w:noWrap/>
            <w:vAlign w:val="bottom"/>
          </w:tcPr>
          <w:p w14:paraId="48E3A7EB" w14:textId="77777777" w:rsidR="0040126B" w:rsidRPr="009C5CAF" w:rsidRDefault="0040126B" w:rsidP="005D7257">
            <w:pPr>
              <w:rPr>
                <w:sz w:val="16"/>
                <w:szCs w:val="16"/>
                <w:lang w:eastAsia="es-AR"/>
              </w:rPr>
            </w:pPr>
          </w:p>
        </w:tc>
        <w:tc>
          <w:tcPr>
            <w:tcW w:w="1508" w:type="dxa"/>
            <w:tcBorders>
              <w:top w:val="nil"/>
              <w:bottom w:val="nil"/>
            </w:tcBorders>
            <w:shd w:val="clear" w:color="auto" w:fill="auto"/>
            <w:noWrap/>
            <w:vAlign w:val="center"/>
          </w:tcPr>
          <w:p w14:paraId="60ADB371" w14:textId="77777777" w:rsidR="0040126B" w:rsidRPr="009C5CAF" w:rsidRDefault="0040126B" w:rsidP="000B3D5D">
            <w:pPr>
              <w:ind w:right="96"/>
              <w:jc w:val="right"/>
              <w:rPr>
                <w:sz w:val="16"/>
                <w:szCs w:val="16"/>
                <w:lang w:eastAsia="es-AR"/>
              </w:rPr>
            </w:pPr>
          </w:p>
        </w:tc>
        <w:tc>
          <w:tcPr>
            <w:tcW w:w="1536" w:type="dxa"/>
            <w:tcBorders>
              <w:top w:val="nil"/>
              <w:bottom w:val="nil"/>
            </w:tcBorders>
            <w:vAlign w:val="center"/>
          </w:tcPr>
          <w:p w14:paraId="02C9E46D" w14:textId="77777777" w:rsidR="0040126B" w:rsidRPr="009C5CAF" w:rsidRDefault="0040126B" w:rsidP="000B3D5D">
            <w:pPr>
              <w:ind w:right="101"/>
              <w:jc w:val="right"/>
              <w:rPr>
                <w:sz w:val="16"/>
                <w:szCs w:val="16"/>
                <w:lang w:eastAsia="es-AR"/>
              </w:rPr>
            </w:pPr>
          </w:p>
        </w:tc>
      </w:tr>
      <w:tr w:rsidR="0040126B" w:rsidRPr="009C5CAF" w14:paraId="13B973E2" w14:textId="77777777" w:rsidTr="000B3D5D">
        <w:trPr>
          <w:trHeight w:val="227"/>
          <w:jc w:val="center"/>
        </w:trPr>
        <w:tc>
          <w:tcPr>
            <w:tcW w:w="6274" w:type="dxa"/>
            <w:tcBorders>
              <w:top w:val="nil"/>
              <w:bottom w:val="nil"/>
            </w:tcBorders>
            <w:noWrap/>
            <w:vAlign w:val="bottom"/>
          </w:tcPr>
          <w:p w14:paraId="1B3D70F0" w14:textId="77777777" w:rsidR="0040126B" w:rsidRPr="009C5CAF" w:rsidRDefault="0040126B" w:rsidP="005D7257">
            <w:pPr>
              <w:rPr>
                <w:b/>
                <w:sz w:val="18"/>
                <w:szCs w:val="18"/>
                <w:lang w:eastAsia="es-AR"/>
              </w:rPr>
            </w:pPr>
            <w:r w:rsidRPr="009C5CAF">
              <w:rPr>
                <w:b/>
                <w:sz w:val="18"/>
                <w:szCs w:val="18"/>
                <w:lang w:eastAsia="es-AR"/>
              </w:rPr>
              <w:t xml:space="preserve">Pagos/Cobros netos: </w:t>
            </w:r>
          </w:p>
        </w:tc>
        <w:tc>
          <w:tcPr>
            <w:tcW w:w="1508" w:type="dxa"/>
            <w:tcBorders>
              <w:top w:val="nil"/>
              <w:bottom w:val="nil"/>
            </w:tcBorders>
            <w:shd w:val="clear" w:color="auto" w:fill="auto"/>
            <w:noWrap/>
            <w:vAlign w:val="center"/>
          </w:tcPr>
          <w:p w14:paraId="1F22599E" w14:textId="77777777" w:rsidR="0040126B" w:rsidRPr="009C5CAF" w:rsidRDefault="0040126B" w:rsidP="000B3D5D">
            <w:pPr>
              <w:ind w:right="96"/>
              <w:jc w:val="right"/>
              <w:rPr>
                <w:sz w:val="16"/>
                <w:szCs w:val="18"/>
                <w:lang w:eastAsia="es-AR"/>
              </w:rPr>
            </w:pPr>
            <w:r w:rsidRPr="009C5CAF">
              <w:rPr>
                <w:b/>
                <w:sz w:val="16"/>
                <w:szCs w:val="18"/>
                <w:lang w:eastAsia="es-AR"/>
              </w:rPr>
              <w:t>(1.925.800)</w:t>
            </w:r>
          </w:p>
        </w:tc>
        <w:tc>
          <w:tcPr>
            <w:tcW w:w="1536" w:type="dxa"/>
            <w:tcBorders>
              <w:top w:val="nil"/>
              <w:bottom w:val="nil"/>
            </w:tcBorders>
            <w:vAlign w:val="center"/>
          </w:tcPr>
          <w:p w14:paraId="03D4BF3F" w14:textId="77777777" w:rsidR="0040126B" w:rsidRPr="009C5CAF" w:rsidRDefault="0040126B" w:rsidP="000B3D5D">
            <w:pPr>
              <w:ind w:right="96"/>
              <w:jc w:val="right"/>
              <w:rPr>
                <w:b/>
                <w:sz w:val="16"/>
                <w:szCs w:val="18"/>
                <w:lang w:eastAsia="es-AR"/>
              </w:rPr>
            </w:pPr>
            <w:r w:rsidRPr="009C5CAF">
              <w:rPr>
                <w:b/>
                <w:sz w:val="16"/>
                <w:szCs w:val="18"/>
                <w:lang w:eastAsia="es-AR"/>
              </w:rPr>
              <w:t>(2.711.629)</w:t>
            </w:r>
          </w:p>
        </w:tc>
      </w:tr>
      <w:tr w:rsidR="0040126B" w:rsidRPr="009C5CAF" w14:paraId="770780AF" w14:textId="77777777" w:rsidTr="000B3D5D">
        <w:trPr>
          <w:trHeight w:val="227"/>
          <w:jc w:val="center"/>
        </w:trPr>
        <w:tc>
          <w:tcPr>
            <w:tcW w:w="6274" w:type="dxa"/>
            <w:tcBorders>
              <w:top w:val="nil"/>
              <w:bottom w:val="nil"/>
            </w:tcBorders>
            <w:noWrap/>
            <w:vAlign w:val="bottom"/>
          </w:tcPr>
          <w:p w14:paraId="4C9F6E15" w14:textId="77777777" w:rsidR="0040126B" w:rsidRPr="009C5CAF" w:rsidRDefault="0040126B" w:rsidP="005D7257">
            <w:pPr>
              <w:ind w:firstLine="67"/>
              <w:rPr>
                <w:sz w:val="18"/>
                <w:szCs w:val="18"/>
                <w:lang w:eastAsia="es-AR"/>
              </w:rPr>
            </w:pPr>
            <w:r w:rsidRPr="009C5CAF">
              <w:rPr>
                <w:sz w:val="18"/>
                <w:szCs w:val="18"/>
                <w:lang w:eastAsia="es-AR"/>
              </w:rPr>
              <w:t xml:space="preserve"> Obligaciones negociables no subordinadas</w:t>
            </w:r>
          </w:p>
        </w:tc>
        <w:tc>
          <w:tcPr>
            <w:tcW w:w="1508" w:type="dxa"/>
            <w:tcBorders>
              <w:top w:val="nil"/>
              <w:bottom w:val="nil"/>
            </w:tcBorders>
            <w:shd w:val="clear" w:color="auto" w:fill="auto"/>
            <w:noWrap/>
            <w:vAlign w:val="center"/>
          </w:tcPr>
          <w:p w14:paraId="1B4EF253" w14:textId="77777777" w:rsidR="0040126B" w:rsidRPr="009C5CAF" w:rsidRDefault="0040126B" w:rsidP="000B3D5D">
            <w:pPr>
              <w:ind w:right="96"/>
              <w:jc w:val="right"/>
              <w:rPr>
                <w:sz w:val="16"/>
                <w:szCs w:val="18"/>
                <w:lang w:eastAsia="es-AR"/>
              </w:rPr>
            </w:pPr>
            <w:r w:rsidRPr="009C5CAF">
              <w:rPr>
                <w:sz w:val="16"/>
                <w:szCs w:val="18"/>
                <w:lang w:eastAsia="es-AR"/>
              </w:rPr>
              <w:t>(1.926.175)</w:t>
            </w:r>
          </w:p>
        </w:tc>
        <w:tc>
          <w:tcPr>
            <w:tcW w:w="1536" w:type="dxa"/>
            <w:tcBorders>
              <w:top w:val="nil"/>
              <w:bottom w:val="nil"/>
            </w:tcBorders>
            <w:vAlign w:val="center"/>
          </w:tcPr>
          <w:p w14:paraId="3EB313B3" w14:textId="77777777" w:rsidR="0040126B" w:rsidRPr="009C5CAF" w:rsidRDefault="0040126B" w:rsidP="000B3D5D">
            <w:pPr>
              <w:ind w:right="96"/>
              <w:jc w:val="right"/>
              <w:rPr>
                <w:sz w:val="16"/>
                <w:szCs w:val="18"/>
                <w:lang w:eastAsia="es-AR"/>
              </w:rPr>
            </w:pPr>
            <w:r w:rsidRPr="009C5CAF">
              <w:rPr>
                <w:sz w:val="16"/>
                <w:szCs w:val="18"/>
                <w:lang w:eastAsia="es-AR"/>
              </w:rPr>
              <w:t>(1.207.798)</w:t>
            </w:r>
          </w:p>
        </w:tc>
      </w:tr>
      <w:tr w:rsidR="0040126B" w:rsidRPr="009C5CAF" w14:paraId="507AAE21" w14:textId="77777777" w:rsidTr="000B3D5D">
        <w:trPr>
          <w:trHeight w:val="227"/>
          <w:jc w:val="center"/>
        </w:trPr>
        <w:tc>
          <w:tcPr>
            <w:tcW w:w="6274" w:type="dxa"/>
            <w:tcBorders>
              <w:top w:val="nil"/>
              <w:bottom w:val="nil"/>
            </w:tcBorders>
            <w:noWrap/>
            <w:vAlign w:val="bottom"/>
          </w:tcPr>
          <w:p w14:paraId="75E09E6D" w14:textId="77777777" w:rsidR="0040126B" w:rsidRPr="009C5CAF" w:rsidRDefault="0040126B" w:rsidP="005D7257">
            <w:pPr>
              <w:ind w:firstLine="67"/>
              <w:rPr>
                <w:sz w:val="18"/>
                <w:szCs w:val="18"/>
                <w:lang w:eastAsia="es-AR"/>
              </w:rPr>
            </w:pPr>
            <w:r w:rsidRPr="009C5CAF">
              <w:rPr>
                <w:sz w:val="18"/>
                <w:szCs w:val="18"/>
                <w:lang w:eastAsia="es-AR"/>
              </w:rPr>
              <w:t xml:space="preserve"> Financiaciones de entidades financieras locales</w:t>
            </w:r>
          </w:p>
        </w:tc>
        <w:tc>
          <w:tcPr>
            <w:tcW w:w="1508" w:type="dxa"/>
            <w:tcBorders>
              <w:top w:val="nil"/>
              <w:bottom w:val="nil"/>
            </w:tcBorders>
            <w:shd w:val="clear" w:color="auto" w:fill="auto"/>
            <w:noWrap/>
            <w:vAlign w:val="center"/>
          </w:tcPr>
          <w:p w14:paraId="452AA852" w14:textId="77777777" w:rsidR="0040126B" w:rsidRPr="009C5CAF" w:rsidRDefault="0040126B" w:rsidP="000B3D5D">
            <w:pPr>
              <w:ind w:right="96"/>
              <w:jc w:val="right"/>
              <w:rPr>
                <w:sz w:val="16"/>
                <w:szCs w:val="18"/>
                <w:lang w:eastAsia="es-AR"/>
              </w:rPr>
            </w:pPr>
            <w:r w:rsidRPr="009C5CAF">
              <w:rPr>
                <w:sz w:val="16"/>
                <w:szCs w:val="18"/>
                <w:lang w:eastAsia="es-AR"/>
              </w:rPr>
              <w:t>375</w:t>
            </w:r>
          </w:p>
        </w:tc>
        <w:tc>
          <w:tcPr>
            <w:tcW w:w="1536" w:type="dxa"/>
            <w:tcBorders>
              <w:top w:val="nil"/>
              <w:bottom w:val="nil"/>
            </w:tcBorders>
            <w:vAlign w:val="center"/>
          </w:tcPr>
          <w:p w14:paraId="10881AD9" w14:textId="77777777" w:rsidR="0040126B" w:rsidRPr="009C5CAF" w:rsidRDefault="0040126B" w:rsidP="000B3D5D">
            <w:pPr>
              <w:ind w:right="96"/>
              <w:jc w:val="right"/>
              <w:rPr>
                <w:sz w:val="16"/>
                <w:szCs w:val="18"/>
                <w:lang w:eastAsia="es-AR"/>
              </w:rPr>
            </w:pPr>
            <w:r w:rsidRPr="009C5CAF">
              <w:rPr>
                <w:sz w:val="16"/>
                <w:szCs w:val="18"/>
                <w:lang w:eastAsia="es-AR"/>
              </w:rPr>
              <w:t>(2.072.595)</w:t>
            </w:r>
          </w:p>
        </w:tc>
      </w:tr>
      <w:tr w:rsidR="0040126B" w:rsidRPr="009C5CAF" w14:paraId="5A6A0A03" w14:textId="77777777" w:rsidTr="000B3D5D">
        <w:trPr>
          <w:trHeight w:val="227"/>
          <w:jc w:val="center"/>
        </w:trPr>
        <w:tc>
          <w:tcPr>
            <w:tcW w:w="6274" w:type="dxa"/>
            <w:tcBorders>
              <w:top w:val="nil"/>
              <w:bottom w:val="nil"/>
            </w:tcBorders>
            <w:noWrap/>
            <w:vAlign w:val="bottom"/>
          </w:tcPr>
          <w:p w14:paraId="0D7703C7" w14:textId="77777777" w:rsidR="0040126B" w:rsidRPr="009C5CAF" w:rsidRDefault="0040126B" w:rsidP="005D7257">
            <w:pPr>
              <w:ind w:firstLine="67"/>
              <w:rPr>
                <w:sz w:val="18"/>
                <w:szCs w:val="18"/>
                <w:lang w:eastAsia="es-AR"/>
              </w:rPr>
            </w:pPr>
            <w:r w:rsidRPr="009C5CAF">
              <w:rPr>
                <w:sz w:val="18"/>
                <w:szCs w:val="18"/>
                <w:lang w:eastAsia="es-AR"/>
              </w:rPr>
              <w:t xml:space="preserve"> Emisión de instrumentos de patrimonio propio</w:t>
            </w:r>
          </w:p>
        </w:tc>
        <w:tc>
          <w:tcPr>
            <w:tcW w:w="1508" w:type="dxa"/>
            <w:tcBorders>
              <w:top w:val="nil"/>
              <w:bottom w:val="nil"/>
            </w:tcBorders>
            <w:shd w:val="clear" w:color="auto" w:fill="auto"/>
            <w:noWrap/>
            <w:vAlign w:val="center"/>
          </w:tcPr>
          <w:p w14:paraId="29D8B054" w14:textId="77777777" w:rsidR="0040126B" w:rsidRPr="009C5CAF" w:rsidRDefault="0040126B" w:rsidP="000B3D5D">
            <w:pPr>
              <w:ind w:right="96"/>
              <w:jc w:val="right"/>
              <w:rPr>
                <w:sz w:val="16"/>
                <w:szCs w:val="18"/>
                <w:lang w:eastAsia="es-AR"/>
              </w:rPr>
            </w:pPr>
            <w:r w:rsidRPr="009C5CAF">
              <w:rPr>
                <w:sz w:val="16"/>
                <w:szCs w:val="18"/>
                <w:lang w:eastAsia="es-AR"/>
              </w:rPr>
              <w:t>-</w:t>
            </w:r>
          </w:p>
        </w:tc>
        <w:tc>
          <w:tcPr>
            <w:tcW w:w="1536" w:type="dxa"/>
            <w:tcBorders>
              <w:top w:val="nil"/>
              <w:bottom w:val="nil"/>
            </w:tcBorders>
            <w:vAlign w:val="center"/>
          </w:tcPr>
          <w:p w14:paraId="78F1417B" w14:textId="77777777" w:rsidR="0040126B" w:rsidRPr="009C5CAF" w:rsidRDefault="0040126B" w:rsidP="000B3D5D">
            <w:pPr>
              <w:ind w:right="96"/>
              <w:jc w:val="right"/>
              <w:rPr>
                <w:sz w:val="16"/>
                <w:szCs w:val="18"/>
                <w:lang w:eastAsia="es-AR"/>
              </w:rPr>
            </w:pPr>
            <w:r w:rsidRPr="009C5CAF">
              <w:rPr>
                <w:sz w:val="16"/>
                <w:szCs w:val="18"/>
                <w:lang w:eastAsia="es-AR"/>
              </w:rPr>
              <w:t>568.764</w:t>
            </w:r>
          </w:p>
        </w:tc>
      </w:tr>
      <w:tr w:rsidR="0040126B" w:rsidRPr="009C5CAF" w14:paraId="3273F034" w14:textId="77777777" w:rsidTr="000B3D5D">
        <w:trPr>
          <w:trHeight w:val="196"/>
          <w:jc w:val="center"/>
        </w:trPr>
        <w:tc>
          <w:tcPr>
            <w:tcW w:w="6274" w:type="dxa"/>
            <w:tcBorders>
              <w:top w:val="nil"/>
              <w:bottom w:val="nil"/>
            </w:tcBorders>
            <w:noWrap/>
            <w:vAlign w:val="bottom"/>
          </w:tcPr>
          <w:p w14:paraId="310EF885" w14:textId="77777777" w:rsidR="0040126B" w:rsidRPr="009C5CAF" w:rsidRDefault="0040126B" w:rsidP="005D7257">
            <w:pPr>
              <w:rPr>
                <w:sz w:val="16"/>
                <w:szCs w:val="16"/>
                <w:lang w:eastAsia="es-AR"/>
              </w:rPr>
            </w:pPr>
          </w:p>
        </w:tc>
        <w:tc>
          <w:tcPr>
            <w:tcW w:w="1508" w:type="dxa"/>
            <w:tcBorders>
              <w:top w:val="nil"/>
              <w:bottom w:val="nil"/>
            </w:tcBorders>
            <w:shd w:val="clear" w:color="auto" w:fill="auto"/>
            <w:noWrap/>
            <w:vAlign w:val="center"/>
          </w:tcPr>
          <w:p w14:paraId="2660E195" w14:textId="77777777" w:rsidR="0040126B" w:rsidRPr="009C5CAF" w:rsidRDefault="0040126B" w:rsidP="000B3D5D">
            <w:pPr>
              <w:ind w:right="96"/>
              <w:jc w:val="right"/>
              <w:rPr>
                <w:sz w:val="16"/>
                <w:szCs w:val="16"/>
                <w:lang w:eastAsia="es-AR"/>
              </w:rPr>
            </w:pPr>
          </w:p>
        </w:tc>
        <w:tc>
          <w:tcPr>
            <w:tcW w:w="1536" w:type="dxa"/>
            <w:tcBorders>
              <w:top w:val="nil"/>
              <w:bottom w:val="nil"/>
            </w:tcBorders>
            <w:vAlign w:val="center"/>
          </w:tcPr>
          <w:p w14:paraId="6DBACDBE" w14:textId="77777777" w:rsidR="0040126B" w:rsidRPr="009C5CAF" w:rsidRDefault="0040126B" w:rsidP="000B3D5D">
            <w:pPr>
              <w:ind w:right="96"/>
              <w:jc w:val="right"/>
              <w:rPr>
                <w:sz w:val="16"/>
                <w:szCs w:val="16"/>
                <w:lang w:eastAsia="es-AR"/>
              </w:rPr>
            </w:pPr>
          </w:p>
        </w:tc>
      </w:tr>
      <w:tr w:rsidR="0040126B" w:rsidRPr="009C5CAF" w14:paraId="18BBAF17" w14:textId="77777777" w:rsidTr="000B3D5D">
        <w:trPr>
          <w:trHeight w:val="255"/>
          <w:jc w:val="center"/>
        </w:trPr>
        <w:tc>
          <w:tcPr>
            <w:tcW w:w="6274" w:type="dxa"/>
            <w:tcBorders>
              <w:top w:val="nil"/>
              <w:bottom w:val="nil"/>
            </w:tcBorders>
            <w:noWrap/>
            <w:vAlign w:val="bottom"/>
          </w:tcPr>
          <w:p w14:paraId="24D2D03C" w14:textId="77777777" w:rsidR="0040126B" w:rsidRPr="009C5CAF" w:rsidRDefault="0040126B" w:rsidP="005D7257">
            <w:pPr>
              <w:rPr>
                <w:b/>
                <w:sz w:val="18"/>
                <w:szCs w:val="18"/>
                <w:lang w:eastAsia="es-AR"/>
              </w:rPr>
            </w:pPr>
            <w:r w:rsidRPr="009C5CAF">
              <w:rPr>
                <w:b/>
                <w:sz w:val="18"/>
                <w:szCs w:val="18"/>
                <w:lang w:eastAsia="es-AR"/>
              </w:rPr>
              <w:t>TOTAL DE LAS ACTIVIDADES DE FINANCIACIÓN (C)</w:t>
            </w:r>
          </w:p>
        </w:tc>
        <w:tc>
          <w:tcPr>
            <w:tcW w:w="1508" w:type="dxa"/>
            <w:tcBorders>
              <w:top w:val="nil"/>
            </w:tcBorders>
            <w:shd w:val="clear" w:color="auto" w:fill="auto"/>
            <w:noWrap/>
            <w:vAlign w:val="center"/>
          </w:tcPr>
          <w:p w14:paraId="468B635D" w14:textId="77777777" w:rsidR="0040126B" w:rsidRPr="009C5CAF" w:rsidRDefault="0040126B" w:rsidP="000B3D5D">
            <w:pPr>
              <w:ind w:right="96"/>
              <w:jc w:val="right"/>
              <w:rPr>
                <w:sz w:val="16"/>
                <w:szCs w:val="18"/>
                <w:lang w:eastAsia="es-AR"/>
              </w:rPr>
            </w:pPr>
            <w:r w:rsidRPr="009C5CAF">
              <w:rPr>
                <w:b/>
                <w:sz w:val="16"/>
                <w:szCs w:val="18"/>
                <w:lang w:eastAsia="es-AR"/>
              </w:rPr>
              <w:t>(1.925.800)</w:t>
            </w:r>
          </w:p>
        </w:tc>
        <w:tc>
          <w:tcPr>
            <w:tcW w:w="1536" w:type="dxa"/>
            <w:tcBorders>
              <w:top w:val="nil"/>
            </w:tcBorders>
            <w:vAlign w:val="center"/>
          </w:tcPr>
          <w:p w14:paraId="6C6FD142" w14:textId="77777777" w:rsidR="0040126B" w:rsidRPr="009C5CAF" w:rsidRDefault="0040126B" w:rsidP="000B3D5D">
            <w:pPr>
              <w:ind w:right="96"/>
              <w:jc w:val="right"/>
              <w:rPr>
                <w:sz w:val="16"/>
                <w:szCs w:val="18"/>
                <w:lang w:eastAsia="es-AR"/>
              </w:rPr>
            </w:pPr>
            <w:r w:rsidRPr="009C5CAF">
              <w:rPr>
                <w:b/>
                <w:sz w:val="16"/>
                <w:szCs w:val="18"/>
                <w:lang w:eastAsia="es-AR"/>
              </w:rPr>
              <w:t>(2.711.629)</w:t>
            </w:r>
          </w:p>
        </w:tc>
      </w:tr>
      <w:tr w:rsidR="0040126B" w:rsidRPr="009C5CAF" w14:paraId="27BA8E1A" w14:textId="77777777" w:rsidTr="000B3D5D">
        <w:trPr>
          <w:trHeight w:val="146"/>
          <w:jc w:val="center"/>
        </w:trPr>
        <w:tc>
          <w:tcPr>
            <w:tcW w:w="6274" w:type="dxa"/>
            <w:tcBorders>
              <w:top w:val="nil"/>
              <w:bottom w:val="nil"/>
            </w:tcBorders>
            <w:noWrap/>
            <w:vAlign w:val="bottom"/>
          </w:tcPr>
          <w:p w14:paraId="7338BE39" w14:textId="77777777" w:rsidR="0040126B" w:rsidRPr="009C5CAF" w:rsidRDefault="0040126B" w:rsidP="005D7257">
            <w:pPr>
              <w:rPr>
                <w:b/>
                <w:sz w:val="16"/>
                <w:szCs w:val="16"/>
                <w:lang w:eastAsia="es-AR"/>
              </w:rPr>
            </w:pPr>
          </w:p>
        </w:tc>
        <w:tc>
          <w:tcPr>
            <w:tcW w:w="1508" w:type="dxa"/>
            <w:tcBorders>
              <w:top w:val="nil"/>
            </w:tcBorders>
            <w:shd w:val="clear" w:color="auto" w:fill="auto"/>
            <w:noWrap/>
            <w:vAlign w:val="center"/>
          </w:tcPr>
          <w:p w14:paraId="62E68BBD" w14:textId="77777777" w:rsidR="0040126B" w:rsidRPr="009C5CAF" w:rsidRDefault="0040126B" w:rsidP="000B3D5D">
            <w:pPr>
              <w:ind w:right="96"/>
              <w:jc w:val="right"/>
              <w:rPr>
                <w:sz w:val="16"/>
                <w:szCs w:val="16"/>
                <w:lang w:eastAsia="es-AR"/>
              </w:rPr>
            </w:pPr>
          </w:p>
        </w:tc>
        <w:tc>
          <w:tcPr>
            <w:tcW w:w="1536" w:type="dxa"/>
            <w:tcBorders>
              <w:top w:val="nil"/>
            </w:tcBorders>
            <w:vAlign w:val="center"/>
          </w:tcPr>
          <w:p w14:paraId="418BB564" w14:textId="77777777" w:rsidR="0040126B" w:rsidRPr="009C5CAF" w:rsidRDefault="0040126B" w:rsidP="000B3D5D">
            <w:pPr>
              <w:ind w:right="96"/>
              <w:jc w:val="right"/>
              <w:rPr>
                <w:sz w:val="16"/>
                <w:szCs w:val="16"/>
                <w:lang w:eastAsia="es-AR"/>
              </w:rPr>
            </w:pPr>
          </w:p>
        </w:tc>
      </w:tr>
      <w:tr w:rsidR="0040126B" w:rsidRPr="009C5CAF" w14:paraId="03563A29" w14:textId="77777777" w:rsidTr="000B3D5D">
        <w:trPr>
          <w:trHeight w:val="255"/>
          <w:jc w:val="center"/>
        </w:trPr>
        <w:tc>
          <w:tcPr>
            <w:tcW w:w="6274" w:type="dxa"/>
            <w:tcBorders>
              <w:top w:val="nil"/>
              <w:bottom w:val="nil"/>
            </w:tcBorders>
            <w:noWrap/>
            <w:vAlign w:val="bottom"/>
          </w:tcPr>
          <w:p w14:paraId="3AEA4DF1" w14:textId="77777777" w:rsidR="0040126B" w:rsidRPr="009C5CAF" w:rsidRDefault="0040126B" w:rsidP="005D7257">
            <w:pPr>
              <w:rPr>
                <w:b/>
                <w:sz w:val="18"/>
                <w:szCs w:val="18"/>
                <w:lang w:eastAsia="es-AR"/>
              </w:rPr>
            </w:pPr>
            <w:r w:rsidRPr="009C5CAF">
              <w:rPr>
                <w:b/>
                <w:sz w:val="18"/>
                <w:szCs w:val="18"/>
                <w:lang w:eastAsia="es-AR"/>
              </w:rPr>
              <w:t>EFECTO DE LAS VARIACIONES DEL TIPO DE CAMBIO (D)</w:t>
            </w:r>
          </w:p>
        </w:tc>
        <w:tc>
          <w:tcPr>
            <w:tcW w:w="1508" w:type="dxa"/>
            <w:tcBorders>
              <w:top w:val="nil"/>
            </w:tcBorders>
            <w:shd w:val="clear" w:color="auto" w:fill="auto"/>
            <w:noWrap/>
            <w:vAlign w:val="center"/>
          </w:tcPr>
          <w:p w14:paraId="49BCEFDD" w14:textId="77777777" w:rsidR="0040126B" w:rsidRPr="009C5CAF" w:rsidRDefault="0040126B" w:rsidP="000B3D5D">
            <w:pPr>
              <w:ind w:right="96"/>
              <w:jc w:val="right"/>
              <w:rPr>
                <w:b/>
                <w:sz w:val="16"/>
                <w:szCs w:val="18"/>
                <w:lang w:eastAsia="es-AR"/>
              </w:rPr>
            </w:pPr>
            <w:r w:rsidRPr="009C5CAF">
              <w:rPr>
                <w:b/>
                <w:sz w:val="16"/>
                <w:szCs w:val="18"/>
                <w:lang w:eastAsia="es-AR"/>
              </w:rPr>
              <w:t>3.607</w:t>
            </w:r>
          </w:p>
        </w:tc>
        <w:tc>
          <w:tcPr>
            <w:tcW w:w="1536" w:type="dxa"/>
            <w:tcBorders>
              <w:top w:val="nil"/>
            </w:tcBorders>
            <w:vAlign w:val="center"/>
          </w:tcPr>
          <w:p w14:paraId="704ADEE7" w14:textId="77777777" w:rsidR="0040126B" w:rsidRPr="009C5CAF" w:rsidRDefault="0040126B" w:rsidP="000B3D5D">
            <w:pPr>
              <w:ind w:right="96"/>
              <w:jc w:val="right"/>
              <w:rPr>
                <w:b/>
                <w:sz w:val="16"/>
                <w:szCs w:val="18"/>
                <w:lang w:eastAsia="es-AR"/>
              </w:rPr>
            </w:pPr>
            <w:r w:rsidRPr="009C5CAF">
              <w:rPr>
                <w:b/>
                <w:sz w:val="16"/>
                <w:szCs w:val="18"/>
                <w:lang w:eastAsia="es-AR"/>
              </w:rPr>
              <w:t>15.783</w:t>
            </w:r>
          </w:p>
        </w:tc>
      </w:tr>
      <w:tr w:rsidR="0040126B" w:rsidRPr="009C5CAF" w14:paraId="1F932156" w14:textId="77777777" w:rsidTr="000B3D5D">
        <w:trPr>
          <w:trHeight w:val="255"/>
          <w:jc w:val="center"/>
        </w:trPr>
        <w:tc>
          <w:tcPr>
            <w:tcW w:w="6274" w:type="dxa"/>
            <w:tcBorders>
              <w:top w:val="nil"/>
              <w:bottom w:val="nil"/>
            </w:tcBorders>
            <w:noWrap/>
            <w:vAlign w:val="bottom"/>
          </w:tcPr>
          <w:p w14:paraId="1E01DC49" w14:textId="77777777" w:rsidR="0040126B" w:rsidRPr="009C5CAF" w:rsidRDefault="0040126B" w:rsidP="005D7257">
            <w:pPr>
              <w:rPr>
                <w:b/>
                <w:sz w:val="18"/>
                <w:szCs w:val="18"/>
                <w:lang w:eastAsia="es-AR"/>
              </w:rPr>
            </w:pPr>
          </w:p>
        </w:tc>
        <w:tc>
          <w:tcPr>
            <w:tcW w:w="1508" w:type="dxa"/>
            <w:tcBorders>
              <w:top w:val="nil"/>
            </w:tcBorders>
            <w:shd w:val="clear" w:color="auto" w:fill="auto"/>
            <w:noWrap/>
            <w:vAlign w:val="center"/>
          </w:tcPr>
          <w:p w14:paraId="486CA87F" w14:textId="77777777" w:rsidR="0040126B" w:rsidRPr="009C5CAF" w:rsidRDefault="0040126B" w:rsidP="000B3D5D">
            <w:pPr>
              <w:ind w:right="96"/>
              <w:jc w:val="right"/>
              <w:rPr>
                <w:b/>
                <w:sz w:val="16"/>
                <w:szCs w:val="18"/>
                <w:lang w:eastAsia="es-AR"/>
              </w:rPr>
            </w:pPr>
          </w:p>
        </w:tc>
        <w:tc>
          <w:tcPr>
            <w:tcW w:w="1536" w:type="dxa"/>
            <w:tcBorders>
              <w:top w:val="nil"/>
            </w:tcBorders>
            <w:vAlign w:val="center"/>
          </w:tcPr>
          <w:p w14:paraId="0B88F106" w14:textId="77777777" w:rsidR="0040126B" w:rsidRPr="009C5CAF" w:rsidRDefault="0040126B" w:rsidP="000B3D5D">
            <w:pPr>
              <w:ind w:right="96"/>
              <w:jc w:val="right"/>
              <w:rPr>
                <w:b/>
                <w:sz w:val="16"/>
                <w:szCs w:val="18"/>
                <w:lang w:eastAsia="es-AR"/>
              </w:rPr>
            </w:pPr>
          </w:p>
        </w:tc>
      </w:tr>
      <w:tr w:rsidR="0040126B" w:rsidRPr="009C5CAF" w14:paraId="2E68BAA8" w14:textId="77777777" w:rsidTr="000B3D5D">
        <w:trPr>
          <w:trHeight w:val="300"/>
          <w:jc w:val="center"/>
        </w:trPr>
        <w:tc>
          <w:tcPr>
            <w:tcW w:w="6274" w:type="dxa"/>
            <w:tcBorders>
              <w:top w:val="nil"/>
              <w:bottom w:val="nil"/>
            </w:tcBorders>
            <w:noWrap/>
            <w:vAlign w:val="bottom"/>
          </w:tcPr>
          <w:p w14:paraId="6A72B5E2" w14:textId="77777777" w:rsidR="0040126B" w:rsidRPr="009C5CAF" w:rsidRDefault="0040126B" w:rsidP="005D7257">
            <w:pPr>
              <w:rPr>
                <w:b/>
                <w:sz w:val="18"/>
                <w:szCs w:val="18"/>
                <w:lang w:eastAsia="es-AR"/>
              </w:rPr>
            </w:pPr>
            <w:r w:rsidRPr="009C5CAF">
              <w:rPr>
                <w:b/>
                <w:sz w:val="18"/>
                <w:szCs w:val="18"/>
                <w:lang w:eastAsia="es-AR"/>
              </w:rPr>
              <w:t>EFECTO NETO DEL RESULTADO MONETARIO DE EFECTIVO Y EQUIVALENTES (E)</w:t>
            </w:r>
          </w:p>
        </w:tc>
        <w:tc>
          <w:tcPr>
            <w:tcW w:w="1508" w:type="dxa"/>
            <w:tcBorders>
              <w:top w:val="nil"/>
            </w:tcBorders>
            <w:shd w:val="clear" w:color="auto" w:fill="auto"/>
            <w:noWrap/>
            <w:vAlign w:val="bottom"/>
          </w:tcPr>
          <w:p w14:paraId="4DB8908B" w14:textId="77777777" w:rsidR="0040126B" w:rsidRPr="009C5CAF" w:rsidRDefault="0040126B" w:rsidP="000B3D5D">
            <w:pPr>
              <w:ind w:right="96"/>
              <w:jc w:val="right"/>
              <w:rPr>
                <w:b/>
                <w:sz w:val="16"/>
                <w:szCs w:val="18"/>
                <w:lang w:eastAsia="es-AR"/>
              </w:rPr>
            </w:pPr>
            <w:r w:rsidRPr="009C5CAF">
              <w:rPr>
                <w:b/>
                <w:sz w:val="16"/>
                <w:szCs w:val="18"/>
                <w:lang w:eastAsia="es-AR"/>
              </w:rPr>
              <w:t>(215.786)</w:t>
            </w:r>
          </w:p>
        </w:tc>
        <w:tc>
          <w:tcPr>
            <w:tcW w:w="1536" w:type="dxa"/>
            <w:tcBorders>
              <w:top w:val="nil"/>
            </w:tcBorders>
            <w:vAlign w:val="bottom"/>
          </w:tcPr>
          <w:p w14:paraId="3C8DFE7C" w14:textId="77777777" w:rsidR="0040126B" w:rsidRPr="009C5CAF" w:rsidRDefault="0040126B" w:rsidP="000B3D5D">
            <w:pPr>
              <w:ind w:right="96"/>
              <w:jc w:val="right"/>
              <w:rPr>
                <w:b/>
                <w:sz w:val="16"/>
                <w:szCs w:val="18"/>
                <w:lang w:eastAsia="es-AR"/>
              </w:rPr>
            </w:pPr>
            <w:r w:rsidRPr="009C5CAF">
              <w:rPr>
                <w:b/>
                <w:sz w:val="16"/>
                <w:szCs w:val="18"/>
                <w:lang w:eastAsia="es-AR"/>
              </w:rPr>
              <w:t>(409.494)</w:t>
            </w:r>
          </w:p>
        </w:tc>
      </w:tr>
      <w:tr w:rsidR="0040126B" w:rsidRPr="009C5CAF" w14:paraId="78D82F6F" w14:textId="77777777" w:rsidTr="000B3D5D">
        <w:trPr>
          <w:trHeight w:val="138"/>
          <w:jc w:val="center"/>
        </w:trPr>
        <w:tc>
          <w:tcPr>
            <w:tcW w:w="6274" w:type="dxa"/>
            <w:tcBorders>
              <w:top w:val="nil"/>
              <w:bottom w:val="nil"/>
            </w:tcBorders>
            <w:noWrap/>
            <w:vAlign w:val="bottom"/>
          </w:tcPr>
          <w:p w14:paraId="02CD902F" w14:textId="77777777" w:rsidR="0040126B" w:rsidRPr="009C5CAF" w:rsidRDefault="0040126B" w:rsidP="005D7257">
            <w:pPr>
              <w:ind w:firstLine="356"/>
              <w:rPr>
                <w:sz w:val="16"/>
                <w:szCs w:val="16"/>
                <w:lang w:eastAsia="es-AR"/>
              </w:rPr>
            </w:pPr>
          </w:p>
        </w:tc>
        <w:tc>
          <w:tcPr>
            <w:tcW w:w="1508" w:type="dxa"/>
            <w:tcBorders>
              <w:top w:val="nil"/>
            </w:tcBorders>
            <w:shd w:val="clear" w:color="auto" w:fill="auto"/>
            <w:noWrap/>
            <w:vAlign w:val="center"/>
          </w:tcPr>
          <w:p w14:paraId="232103B0" w14:textId="77777777" w:rsidR="0040126B" w:rsidRPr="009C5CAF" w:rsidRDefault="0040126B" w:rsidP="000B3D5D">
            <w:pPr>
              <w:ind w:right="96"/>
              <w:jc w:val="right"/>
              <w:rPr>
                <w:sz w:val="16"/>
                <w:szCs w:val="16"/>
                <w:lang w:eastAsia="es-AR"/>
              </w:rPr>
            </w:pPr>
          </w:p>
        </w:tc>
        <w:tc>
          <w:tcPr>
            <w:tcW w:w="1536" w:type="dxa"/>
            <w:tcBorders>
              <w:top w:val="nil"/>
            </w:tcBorders>
            <w:vAlign w:val="center"/>
          </w:tcPr>
          <w:p w14:paraId="44973BA6" w14:textId="77777777" w:rsidR="0040126B" w:rsidRPr="009C5CAF" w:rsidRDefault="0040126B" w:rsidP="000B3D5D">
            <w:pPr>
              <w:ind w:right="101"/>
              <w:jc w:val="right"/>
              <w:rPr>
                <w:sz w:val="16"/>
                <w:szCs w:val="16"/>
                <w:lang w:eastAsia="es-AR"/>
              </w:rPr>
            </w:pPr>
          </w:p>
        </w:tc>
      </w:tr>
      <w:tr w:rsidR="0040126B" w:rsidRPr="009C5CAF" w14:paraId="79CF47AE" w14:textId="77777777" w:rsidTr="000B3D5D">
        <w:trPr>
          <w:trHeight w:val="259"/>
          <w:jc w:val="center"/>
        </w:trPr>
        <w:tc>
          <w:tcPr>
            <w:tcW w:w="6274" w:type="dxa"/>
            <w:tcBorders>
              <w:top w:val="nil"/>
              <w:bottom w:val="nil"/>
            </w:tcBorders>
            <w:noWrap/>
            <w:vAlign w:val="bottom"/>
          </w:tcPr>
          <w:p w14:paraId="18A0B741" w14:textId="77777777" w:rsidR="0040126B" w:rsidRPr="009C5CAF" w:rsidRDefault="0040126B" w:rsidP="005D7257">
            <w:pPr>
              <w:rPr>
                <w:b/>
                <w:sz w:val="18"/>
                <w:szCs w:val="18"/>
                <w:u w:val="single"/>
                <w:lang w:eastAsia="es-AR"/>
              </w:rPr>
            </w:pPr>
            <w:r w:rsidRPr="009C5CAF">
              <w:rPr>
                <w:b/>
                <w:sz w:val="18"/>
                <w:szCs w:val="18"/>
                <w:u w:val="single"/>
                <w:lang w:eastAsia="es-AR"/>
              </w:rPr>
              <w:t>TOTAL DE LA VARIACIÓN DE LOS FLUJOS DE EFECTIVO:</w:t>
            </w:r>
          </w:p>
        </w:tc>
        <w:tc>
          <w:tcPr>
            <w:tcW w:w="1508" w:type="dxa"/>
            <w:shd w:val="clear" w:color="auto" w:fill="auto"/>
            <w:noWrap/>
            <w:vAlign w:val="center"/>
          </w:tcPr>
          <w:p w14:paraId="68A2EAE3" w14:textId="77777777" w:rsidR="0040126B" w:rsidRPr="009C5CAF" w:rsidRDefault="0040126B" w:rsidP="000B3D5D">
            <w:pPr>
              <w:ind w:right="96"/>
              <w:jc w:val="right"/>
              <w:rPr>
                <w:b/>
                <w:sz w:val="16"/>
                <w:szCs w:val="18"/>
                <w:lang w:eastAsia="es-AR"/>
              </w:rPr>
            </w:pPr>
          </w:p>
        </w:tc>
        <w:tc>
          <w:tcPr>
            <w:tcW w:w="1536" w:type="dxa"/>
            <w:vAlign w:val="center"/>
          </w:tcPr>
          <w:p w14:paraId="4D1A0219" w14:textId="77777777" w:rsidR="0040126B" w:rsidRPr="009C5CAF" w:rsidRDefault="0040126B" w:rsidP="000B3D5D">
            <w:pPr>
              <w:ind w:right="101"/>
              <w:jc w:val="right"/>
              <w:rPr>
                <w:b/>
                <w:sz w:val="16"/>
                <w:szCs w:val="18"/>
                <w:lang w:eastAsia="es-AR"/>
              </w:rPr>
            </w:pPr>
          </w:p>
        </w:tc>
      </w:tr>
      <w:tr w:rsidR="0040126B" w:rsidRPr="009C5CAF" w14:paraId="0E35C406" w14:textId="77777777" w:rsidTr="000B3D5D">
        <w:trPr>
          <w:trHeight w:val="106"/>
          <w:jc w:val="center"/>
        </w:trPr>
        <w:tc>
          <w:tcPr>
            <w:tcW w:w="6274" w:type="dxa"/>
            <w:tcBorders>
              <w:top w:val="nil"/>
              <w:bottom w:val="nil"/>
            </w:tcBorders>
            <w:noWrap/>
            <w:vAlign w:val="bottom"/>
          </w:tcPr>
          <w:p w14:paraId="1FFDCCCF" w14:textId="77777777" w:rsidR="0040126B" w:rsidRPr="009C5CAF" w:rsidRDefault="0040126B" w:rsidP="005D7257">
            <w:pPr>
              <w:rPr>
                <w:sz w:val="16"/>
                <w:szCs w:val="16"/>
                <w:lang w:eastAsia="es-AR"/>
              </w:rPr>
            </w:pPr>
          </w:p>
        </w:tc>
        <w:tc>
          <w:tcPr>
            <w:tcW w:w="1508" w:type="dxa"/>
            <w:tcBorders>
              <w:bottom w:val="nil"/>
            </w:tcBorders>
            <w:shd w:val="clear" w:color="auto" w:fill="auto"/>
            <w:noWrap/>
            <w:vAlign w:val="center"/>
          </w:tcPr>
          <w:p w14:paraId="66A6D892" w14:textId="77777777" w:rsidR="0040126B" w:rsidRPr="009C5CAF" w:rsidRDefault="0040126B" w:rsidP="000B3D5D">
            <w:pPr>
              <w:ind w:right="96"/>
              <w:jc w:val="right"/>
              <w:rPr>
                <w:sz w:val="16"/>
                <w:szCs w:val="16"/>
                <w:lang w:eastAsia="es-AR"/>
              </w:rPr>
            </w:pPr>
          </w:p>
        </w:tc>
        <w:tc>
          <w:tcPr>
            <w:tcW w:w="1536" w:type="dxa"/>
            <w:vAlign w:val="center"/>
          </w:tcPr>
          <w:p w14:paraId="29CF3BCC" w14:textId="77777777" w:rsidR="0040126B" w:rsidRPr="009C5CAF" w:rsidRDefault="0040126B" w:rsidP="000B3D5D">
            <w:pPr>
              <w:ind w:right="101"/>
              <w:jc w:val="right"/>
              <w:rPr>
                <w:b/>
                <w:sz w:val="16"/>
                <w:szCs w:val="16"/>
                <w:lang w:eastAsia="es-AR"/>
              </w:rPr>
            </w:pPr>
          </w:p>
        </w:tc>
      </w:tr>
      <w:tr w:rsidR="0040126B" w:rsidRPr="009C5CAF" w14:paraId="1902652D" w14:textId="77777777" w:rsidTr="000B3D5D">
        <w:trPr>
          <w:trHeight w:val="454"/>
          <w:jc w:val="center"/>
        </w:trPr>
        <w:tc>
          <w:tcPr>
            <w:tcW w:w="6274" w:type="dxa"/>
            <w:tcBorders>
              <w:top w:val="nil"/>
              <w:bottom w:val="nil"/>
            </w:tcBorders>
            <w:noWrap/>
            <w:vAlign w:val="center"/>
          </w:tcPr>
          <w:p w14:paraId="3FADD586" w14:textId="77777777" w:rsidR="0040126B" w:rsidRPr="009C5CAF" w:rsidRDefault="0040126B" w:rsidP="005D7257">
            <w:pPr>
              <w:rPr>
                <w:b/>
                <w:sz w:val="18"/>
                <w:szCs w:val="18"/>
                <w:lang w:eastAsia="es-AR"/>
              </w:rPr>
            </w:pPr>
            <w:r w:rsidRPr="009C5CAF">
              <w:rPr>
                <w:b/>
                <w:sz w:val="18"/>
                <w:szCs w:val="18"/>
                <w:lang w:eastAsia="es-AR"/>
              </w:rPr>
              <w:t>(DISMINUCIÓN) / AUMENTO DEL EFECTIVO Y EQUIVALENTES (A+B+C+D+E)</w:t>
            </w:r>
          </w:p>
        </w:tc>
        <w:tc>
          <w:tcPr>
            <w:tcW w:w="1508" w:type="dxa"/>
            <w:tcBorders>
              <w:top w:val="nil"/>
              <w:bottom w:val="nil"/>
            </w:tcBorders>
            <w:shd w:val="clear" w:color="auto" w:fill="auto"/>
            <w:noWrap/>
            <w:vAlign w:val="center"/>
          </w:tcPr>
          <w:p w14:paraId="0AE54A21" w14:textId="77777777" w:rsidR="0040126B" w:rsidRPr="009C5CAF" w:rsidRDefault="0040126B" w:rsidP="000B3D5D">
            <w:pPr>
              <w:ind w:right="96"/>
              <w:jc w:val="right"/>
              <w:rPr>
                <w:b/>
                <w:sz w:val="16"/>
                <w:szCs w:val="18"/>
                <w:lang w:eastAsia="es-AR"/>
              </w:rPr>
            </w:pPr>
            <w:r w:rsidRPr="009C5CAF">
              <w:rPr>
                <w:b/>
                <w:sz w:val="16"/>
                <w:szCs w:val="18"/>
                <w:lang w:eastAsia="es-AR"/>
              </w:rPr>
              <w:t>(554.444)</w:t>
            </w:r>
          </w:p>
        </w:tc>
        <w:tc>
          <w:tcPr>
            <w:tcW w:w="1536" w:type="dxa"/>
            <w:vAlign w:val="center"/>
          </w:tcPr>
          <w:p w14:paraId="19597C4D" w14:textId="77777777" w:rsidR="0040126B" w:rsidRPr="009C5CAF" w:rsidRDefault="0040126B" w:rsidP="000B3D5D">
            <w:pPr>
              <w:ind w:right="96"/>
              <w:jc w:val="right"/>
              <w:rPr>
                <w:b/>
                <w:sz w:val="16"/>
                <w:szCs w:val="18"/>
                <w:lang w:eastAsia="es-AR"/>
              </w:rPr>
            </w:pPr>
            <w:r w:rsidRPr="009C5CAF">
              <w:rPr>
                <w:b/>
                <w:sz w:val="16"/>
                <w:szCs w:val="18"/>
                <w:lang w:eastAsia="es-AR"/>
              </w:rPr>
              <w:t>(206.454)</w:t>
            </w:r>
          </w:p>
        </w:tc>
      </w:tr>
      <w:tr w:rsidR="0040126B" w:rsidRPr="009C5CAF" w14:paraId="3B16D11D" w14:textId="77777777" w:rsidTr="000B3D5D">
        <w:trPr>
          <w:trHeight w:val="102"/>
          <w:jc w:val="center"/>
        </w:trPr>
        <w:tc>
          <w:tcPr>
            <w:tcW w:w="6274" w:type="dxa"/>
            <w:tcBorders>
              <w:top w:val="nil"/>
              <w:bottom w:val="nil"/>
            </w:tcBorders>
            <w:noWrap/>
            <w:vAlign w:val="bottom"/>
          </w:tcPr>
          <w:p w14:paraId="0BF0229A" w14:textId="77777777" w:rsidR="0040126B" w:rsidRPr="009C5CAF" w:rsidRDefault="0040126B" w:rsidP="005D7257">
            <w:pPr>
              <w:rPr>
                <w:b/>
                <w:sz w:val="16"/>
                <w:szCs w:val="16"/>
                <w:lang w:eastAsia="es-AR"/>
              </w:rPr>
            </w:pPr>
          </w:p>
        </w:tc>
        <w:tc>
          <w:tcPr>
            <w:tcW w:w="1508" w:type="dxa"/>
            <w:tcBorders>
              <w:top w:val="nil"/>
              <w:bottom w:val="nil"/>
            </w:tcBorders>
            <w:shd w:val="clear" w:color="auto" w:fill="auto"/>
            <w:noWrap/>
            <w:vAlign w:val="center"/>
          </w:tcPr>
          <w:p w14:paraId="166C2AB7" w14:textId="77777777" w:rsidR="0040126B" w:rsidRPr="009C5CAF" w:rsidRDefault="0040126B" w:rsidP="000B3D5D">
            <w:pPr>
              <w:ind w:right="96"/>
              <w:jc w:val="right"/>
              <w:rPr>
                <w:sz w:val="16"/>
                <w:szCs w:val="16"/>
                <w:lang w:eastAsia="es-AR"/>
              </w:rPr>
            </w:pPr>
          </w:p>
        </w:tc>
        <w:tc>
          <w:tcPr>
            <w:tcW w:w="1536" w:type="dxa"/>
            <w:vAlign w:val="center"/>
          </w:tcPr>
          <w:p w14:paraId="4EAF6DDF" w14:textId="77777777" w:rsidR="0040126B" w:rsidRPr="009C5CAF" w:rsidRDefault="0040126B" w:rsidP="000B3D5D">
            <w:pPr>
              <w:ind w:right="96"/>
              <w:jc w:val="right"/>
              <w:rPr>
                <w:sz w:val="16"/>
                <w:szCs w:val="16"/>
                <w:lang w:eastAsia="es-AR"/>
              </w:rPr>
            </w:pPr>
          </w:p>
        </w:tc>
      </w:tr>
      <w:tr w:rsidR="0040126B" w:rsidRPr="009C5CAF" w14:paraId="42B5FED1" w14:textId="77777777" w:rsidTr="000B3D5D">
        <w:trPr>
          <w:trHeight w:val="102"/>
          <w:jc w:val="center"/>
        </w:trPr>
        <w:tc>
          <w:tcPr>
            <w:tcW w:w="6274" w:type="dxa"/>
            <w:tcBorders>
              <w:top w:val="nil"/>
              <w:bottom w:val="nil"/>
            </w:tcBorders>
            <w:noWrap/>
            <w:vAlign w:val="bottom"/>
          </w:tcPr>
          <w:p w14:paraId="75611BDA" w14:textId="77777777" w:rsidR="0040126B" w:rsidRPr="009C5CAF" w:rsidRDefault="0040126B" w:rsidP="005D7257">
            <w:pPr>
              <w:rPr>
                <w:b/>
                <w:sz w:val="18"/>
                <w:szCs w:val="18"/>
                <w:lang w:eastAsia="es-AR"/>
              </w:rPr>
            </w:pPr>
            <w:r w:rsidRPr="009C5CAF">
              <w:rPr>
                <w:b/>
                <w:sz w:val="18"/>
                <w:szCs w:val="18"/>
                <w:lang w:eastAsia="es-AR"/>
              </w:rPr>
              <w:t>EFECTIVO Y EQUIVALENTES AL INICIO DEL EJERCICIO</w:t>
            </w:r>
          </w:p>
        </w:tc>
        <w:tc>
          <w:tcPr>
            <w:tcW w:w="1508" w:type="dxa"/>
            <w:tcBorders>
              <w:top w:val="nil"/>
              <w:bottom w:val="nil"/>
            </w:tcBorders>
            <w:shd w:val="clear" w:color="auto" w:fill="auto"/>
            <w:noWrap/>
            <w:vAlign w:val="center"/>
          </w:tcPr>
          <w:p w14:paraId="29765DA0" w14:textId="77777777" w:rsidR="0040126B" w:rsidRPr="009C5CAF" w:rsidRDefault="0040126B" w:rsidP="000B3D5D">
            <w:pPr>
              <w:ind w:right="96"/>
              <w:jc w:val="right"/>
              <w:rPr>
                <w:sz w:val="16"/>
                <w:szCs w:val="18"/>
                <w:lang w:eastAsia="es-AR"/>
              </w:rPr>
            </w:pPr>
            <w:r w:rsidRPr="009C5CAF">
              <w:rPr>
                <w:sz w:val="16"/>
                <w:szCs w:val="18"/>
                <w:lang w:eastAsia="es-AR"/>
              </w:rPr>
              <w:t>1.346.378</w:t>
            </w:r>
          </w:p>
        </w:tc>
        <w:tc>
          <w:tcPr>
            <w:tcW w:w="1536" w:type="dxa"/>
            <w:vAlign w:val="center"/>
          </w:tcPr>
          <w:p w14:paraId="3CF29E77" w14:textId="77777777" w:rsidR="0040126B" w:rsidRPr="009C5CAF" w:rsidRDefault="0040126B" w:rsidP="000B3D5D">
            <w:pPr>
              <w:ind w:right="96"/>
              <w:jc w:val="right"/>
              <w:rPr>
                <w:sz w:val="16"/>
                <w:szCs w:val="18"/>
                <w:lang w:eastAsia="es-AR"/>
              </w:rPr>
            </w:pPr>
            <w:r w:rsidRPr="009C5CAF">
              <w:rPr>
                <w:sz w:val="16"/>
                <w:szCs w:val="18"/>
                <w:lang w:eastAsia="es-AR"/>
              </w:rPr>
              <w:t>1.449.220</w:t>
            </w:r>
          </w:p>
        </w:tc>
      </w:tr>
      <w:tr w:rsidR="0040126B" w:rsidRPr="009C5CAF" w14:paraId="041BE3CE" w14:textId="77777777" w:rsidTr="000B3D5D">
        <w:trPr>
          <w:trHeight w:val="102"/>
          <w:jc w:val="center"/>
        </w:trPr>
        <w:tc>
          <w:tcPr>
            <w:tcW w:w="6274" w:type="dxa"/>
            <w:tcBorders>
              <w:top w:val="nil"/>
              <w:bottom w:val="nil"/>
            </w:tcBorders>
            <w:noWrap/>
            <w:vAlign w:val="bottom"/>
          </w:tcPr>
          <w:p w14:paraId="5AFD6B9F" w14:textId="77777777" w:rsidR="0040126B" w:rsidRPr="009C5CAF" w:rsidRDefault="0040126B" w:rsidP="005D7257">
            <w:pPr>
              <w:rPr>
                <w:b/>
                <w:sz w:val="16"/>
                <w:szCs w:val="16"/>
                <w:lang w:eastAsia="es-AR"/>
              </w:rPr>
            </w:pPr>
          </w:p>
        </w:tc>
        <w:tc>
          <w:tcPr>
            <w:tcW w:w="1508" w:type="dxa"/>
            <w:tcBorders>
              <w:top w:val="nil"/>
              <w:bottom w:val="nil"/>
            </w:tcBorders>
            <w:shd w:val="clear" w:color="auto" w:fill="auto"/>
            <w:noWrap/>
            <w:vAlign w:val="center"/>
          </w:tcPr>
          <w:p w14:paraId="4716887B" w14:textId="77777777" w:rsidR="0040126B" w:rsidRPr="009C5CAF" w:rsidRDefault="0040126B" w:rsidP="000B3D5D">
            <w:pPr>
              <w:ind w:right="96"/>
              <w:jc w:val="right"/>
              <w:rPr>
                <w:sz w:val="16"/>
                <w:szCs w:val="18"/>
                <w:lang w:eastAsia="es-AR"/>
              </w:rPr>
            </w:pPr>
          </w:p>
        </w:tc>
        <w:tc>
          <w:tcPr>
            <w:tcW w:w="1536" w:type="dxa"/>
            <w:vAlign w:val="center"/>
          </w:tcPr>
          <w:p w14:paraId="467EA8BB" w14:textId="77777777" w:rsidR="0040126B" w:rsidRPr="009C5CAF" w:rsidRDefault="0040126B" w:rsidP="000B3D5D">
            <w:pPr>
              <w:ind w:right="96"/>
              <w:jc w:val="right"/>
              <w:rPr>
                <w:sz w:val="16"/>
                <w:szCs w:val="18"/>
                <w:lang w:eastAsia="es-AR"/>
              </w:rPr>
            </w:pPr>
          </w:p>
        </w:tc>
      </w:tr>
      <w:tr w:rsidR="0040126B" w:rsidRPr="009C5CAF" w14:paraId="41D09ACA" w14:textId="77777777" w:rsidTr="000B3D5D">
        <w:trPr>
          <w:trHeight w:val="102"/>
          <w:jc w:val="center"/>
        </w:trPr>
        <w:tc>
          <w:tcPr>
            <w:tcW w:w="6274" w:type="dxa"/>
            <w:tcBorders>
              <w:top w:val="nil"/>
              <w:bottom w:val="nil"/>
            </w:tcBorders>
            <w:noWrap/>
            <w:vAlign w:val="bottom"/>
          </w:tcPr>
          <w:p w14:paraId="3CFF0F75" w14:textId="77777777" w:rsidR="0040126B" w:rsidRPr="009C5CAF" w:rsidRDefault="0040126B" w:rsidP="005D7257">
            <w:pPr>
              <w:rPr>
                <w:b/>
                <w:sz w:val="18"/>
                <w:szCs w:val="18"/>
                <w:lang w:eastAsia="es-AR"/>
              </w:rPr>
            </w:pPr>
            <w:r w:rsidRPr="009C5CAF">
              <w:rPr>
                <w:b/>
                <w:sz w:val="18"/>
                <w:szCs w:val="18"/>
                <w:lang w:eastAsia="es-AR"/>
              </w:rPr>
              <w:t>EFECTIVO Y EQUIVALENTES AL CIERRE DEL PERÍODO</w:t>
            </w:r>
          </w:p>
        </w:tc>
        <w:tc>
          <w:tcPr>
            <w:tcW w:w="1508" w:type="dxa"/>
            <w:tcBorders>
              <w:top w:val="nil"/>
              <w:bottom w:val="nil"/>
            </w:tcBorders>
            <w:shd w:val="clear" w:color="auto" w:fill="auto"/>
            <w:noWrap/>
            <w:vAlign w:val="center"/>
          </w:tcPr>
          <w:p w14:paraId="2000C922" w14:textId="77777777" w:rsidR="0040126B" w:rsidRPr="009C5CAF" w:rsidRDefault="0040126B" w:rsidP="000B3D5D">
            <w:pPr>
              <w:ind w:right="96"/>
              <w:jc w:val="right"/>
              <w:rPr>
                <w:sz w:val="16"/>
                <w:szCs w:val="18"/>
                <w:lang w:eastAsia="es-AR"/>
              </w:rPr>
            </w:pPr>
            <w:r w:rsidRPr="009C5CAF">
              <w:rPr>
                <w:sz w:val="16"/>
                <w:szCs w:val="18"/>
                <w:lang w:eastAsia="es-AR"/>
              </w:rPr>
              <w:t>791.934</w:t>
            </w:r>
          </w:p>
        </w:tc>
        <w:tc>
          <w:tcPr>
            <w:tcW w:w="1536" w:type="dxa"/>
            <w:vAlign w:val="center"/>
          </w:tcPr>
          <w:p w14:paraId="5930D7B8" w14:textId="77777777" w:rsidR="0040126B" w:rsidRPr="009C5CAF" w:rsidRDefault="0040126B" w:rsidP="000B3D5D">
            <w:pPr>
              <w:ind w:right="96"/>
              <w:jc w:val="right"/>
              <w:rPr>
                <w:sz w:val="16"/>
                <w:szCs w:val="18"/>
                <w:lang w:eastAsia="es-AR"/>
              </w:rPr>
            </w:pPr>
            <w:r w:rsidRPr="009C5CAF">
              <w:rPr>
                <w:sz w:val="16"/>
                <w:szCs w:val="18"/>
                <w:lang w:eastAsia="es-AR"/>
              </w:rPr>
              <w:t>1.242.766</w:t>
            </w:r>
          </w:p>
        </w:tc>
      </w:tr>
      <w:tr w:rsidR="0040126B" w:rsidRPr="009C5CAF" w14:paraId="11C104BE" w14:textId="77777777" w:rsidTr="000B3D5D">
        <w:trPr>
          <w:trHeight w:val="102"/>
          <w:jc w:val="center"/>
        </w:trPr>
        <w:tc>
          <w:tcPr>
            <w:tcW w:w="6274" w:type="dxa"/>
            <w:tcBorders>
              <w:top w:val="nil"/>
            </w:tcBorders>
            <w:noWrap/>
            <w:vAlign w:val="bottom"/>
          </w:tcPr>
          <w:p w14:paraId="7ACF1544" w14:textId="77777777" w:rsidR="0040126B" w:rsidRPr="009C5CAF" w:rsidRDefault="0040126B" w:rsidP="005D7257">
            <w:pPr>
              <w:rPr>
                <w:sz w:val="18"/>
                <w:szCs w:val="18"/>
                <w:lang w:eastAsia="es-AR"/>
              </w:rPr>
            </w:pPr>
          </w:p>
        </w:tc>
        <w:tc>
          <w:tcPr>
            <w:tcW w:w="1508" w:type="dxa"/>
            <w:tcBorders>
              <w:top w:val="nil"/>
            </w:tcBorders>
            <w:noWrap/>
            <w:vAlign w:val="bottom"/>
          </w:tcPr>
          <w:p w14:paraId="756FC264" w14:textId="77777777" w:rsidR="0040126B" w:rsidRPr="009C5CAF" w:rsidRDefault="0040126B" w:rsidP="000B3D5D">
            <w:pPr>
              <w:ind w:right="96"/>
              <w:jc w:val="right"/>
              <w:rPr>
                <w:sz w:val="16"/>
                <w:szCs w:val="18"/>
                <w:lang w:eastAsia="es-AR"/>
              </w:rPr>
            </w:pPr>
          </w:p>
        </w:tc>
        <w:tc>
          <w:tcPr>
            <w:tcW w:w="1536" w:type="dxa"/>
            <w:vAlign w:val="bottom"/>
          </w:tcPr>
          <w:p w14:paraId="5B817DB9" w14:textId="77777777" w:rsidR="0040126B" w:rsidRPr="009C5CAF" w:rsidRDefault="0040126B" w:rsidP="000B3D5D">
            <w:pPr>
              <w:jc w:val="right"/>
              <w:rPr>
                <w:b/>
                <w:sz w:val="16"/>
                <w:szCs w:val="18"/>
                <w:lang w:eastAsia="es-AR"/>
              </w:rPr>
            </w:pPr>
          </w:p>
        </w:tc>
      </w:tr>
    </w:tbl>
    <w:p w14:paraId="34DF9B08" w14:textId="77777777" w:rsidR="0040126B" w:rsidRPr="009C5CAF" w:rsidRDefault="0040126B" w:rsidP="0040126B">
      <w:pPr>
        <w:widowControl w:val="0"/>
        <w:jc w:val="both"/>
        <w:rPr>
          <w:sz w:val="20"/>
          <w:szCs w:val="20"/>
        </w:rPr>
      </w:pPr>
    </w:p>
    <w:p w14:paraId="014B499E" w14:textId="77777777" w:rsidR="0040126B" w:rsidRPr="009C5CAF" w:rsidRDefault="0040126B" w:rsidP="0040126B">
      <w:pPr>
        <w:widowControl w:val="0"/>
        <w:jc w:val="both"/>
        <w:rPr>
          <w:sz w:val="20"/>
          <w:szCs w:val="20"/>
        </w:rPr>
      </w:pPr>
      <w:r w:rsidRPr="009C5CAF">
        <w:rPr>
          <w:sz w:val="20"/>
          <w:szCs w:val="20"/>
        </w:rPr>
        <w:t>Al período finalizado el 30 de septiembre de 2020, y al ejercicio finalizado el 30 de septiembre de 2019, se considera como efectivo a las disponibilidades y a los activos que se mantienen con el fin de cumplir con los compromisos de corto plazo, con alta liquidez, fácilmente convertibles en importes conocidos de efectivo, sujetos a insignificantes cambios de valor y con plazo de vencimiento menor a tres meses desde la fecha de su adquisición, de acuerdo con el siguiente cuadro (en moneda homogénea a septiembre 2020)</w:t>
      </w:r>
      <w:r w:rsidRPr="009C5CAF">
        <w:rPr>
          <w:bCs/>
          <w:sz w:val="20"/>
          <w:szCs w:val="20"/>
          <w:lang w:val="es-ES"/>
        </w:rPr>
        <w:t>:</w:t>
      </w:r>
    </w:p>
    <w:p w14:paraId="4053DF5B" w14:textId="77777777" w:rsidR="0040126B" w:rsidRPr="009C5CAF" w:rsidRDefault="0040126B" w:rsidP="0040126B">
      <w:pPr>
        <w:widowControl w:val="0"/>
        <w:jc w:val="both"/>
        <w:rPr>
          <w:sz w:val="12"/>
          <w:szCs w:val="20"/>
        </w:rPr>
      </w:pPr>
    </w:p>
    <w:p w14:paraId="6CAC7F4C" w14:textId="77777777" w:rsidR="0040126B" w:rsidRPr="009C5CAF" w:rsidRDefault="0040126B" w:rsidP="0040126B">
      <w:pPr>
        <w:widowControl w:val="0"/>
        <w:jc w:val="both"/>
        <w:rPr>
          <w:sz w:val="12"/>
          <w:szCs w:val="20"/>
        </w:rPr>
      </w:pPr>
    </w:p>
    <w:tbl>
      <w:tblPr>
        <w:tblW w:w="5000" w:type="pct"/>
        <w:tblCellMar>
          <w:left w:w="70" w:type="dxa"/>
          <w:right w:w="70" w:type="dxa"/>
        </w:tblCellMar>
        <w:tblLook w:val="04A0" w:firstRow="1" w:lastRow="0" w:firstColumn="1" w:lastColumn="0" w:noHBand="0" w:noVBand="1"/>
      </w:tblPr>
      <w:tblGrid>
        <w:gridCol w:w="5123"/>
        <w:gridCol w:w="1436"/>
        <w:gridCol w:w="257"/>
        <w:gridCol w:w="1436"/>
        <w:gridCol w:w="253"/>
      </w:tblGrid>
      <w:tr w:rsidR="0040126B" w:rsidRPr="009C5CAF" w14:paraId="7ABA0C74" w14:textId="77777777" w:rsidTr="000B3D5D">
        <w:trPr>
          <w:trHeight w:val="218"/>
        </w:trPr>
        <w:tc>
          <w:tcPr>
            <w:tcW w:w="3012" w:type="pct"/>
            <w:shd w:val="clear" w:color="auto" w:fill="auto"/>
            <w:noWrap/>
            <w:vAlign w:val="bottom"/>
            <w:hideMark/>
          </w:tcPr>
          <w:p w14:paraId="309C78BA" w14:textId="77777777" w:rsidR="0040126B" w:rsidRPr="009C5CAF" w:rsidRDefault="0040126B" w:rsidP="000B3D5D">
            <w:pPr>
              <w:rPr>
                <w:sz w:val="20"/>
              </w:rPr>
            </w:pPr>
            <w:r w:rsidRPr="009C5CAF">
              <w:rPr>
                <w:sz w:val="20"/>
              </w:rPr>
              <w:t> </w:t>
            </w:r>
          </w:p>
        </w:tc>
        <w:tc>
          <w:tcPr>
            <w:tcW w:w="844" w:type="pct"/>
            <w:tcBorders>
              <w:bottom w:val="single" w:sz="4" w:space="0" w:color="auto"/>
            </w:tcBorders>
            <w:shd w:val="clear" w:color="auto" w:fill="auto"/>
            <w:noWrap/>
            <w:vAlign w:val="center"/>
            <w:hideMark/>
          </w:tcPr>
          <w:p w14:paraId="7DD0439E" w14:textId="77777777" w:rsidR="0040126B" w:rsidRPr="009C5CAF" w:rsidRDefault="0040126B" w:rsidP="000B3D5D">
            <w:pPr>
              <w:rPr>
                <w:b/>
                <w:sz w:val="20"/>
              </w:rPr>
            </w:pPr>
            <w:r w:rsidRPr="009C5CAF">
              <w:rPr>
                <w:b/>
                <w:sz w:val="20"/>
              </w:rPr>
              <w:t>30/09/2020</w:t>
            </w:r>
          </w:p>
        </w:tc>
        <w:tc>
          <w:tcPr>
            <w:tcW w:w="151" w:type="pct"/>
          </w:tcPr>
          <w:p w14:paraId="39BF129D" w14:textId="77777777" w:rsidR="0040126B" w:rsidRPr="009C5CAF" w:rsidRDefault="0040126B" w:rsidP="000B3D5D">
            <w:pPr>
              <w:rPr>
                <w:b/>
                <w:sz w:val="20"/>
                <w:szCs w:val="20"/>
              </w:rPr>
            </w:pPr>
          </w:p>
        </w:tc>
        <w:tc>
          <w:tcPr>
            <w:tcW w:w="844" w:type="pct"/>
            <w:tcBorders>
              <w:bottom w:val="single" w:sz="4" w:space="0" w:color="auto"/>
            </w:tcBorders>
            <w:vAlign w:val="center"/>
          </w:tcPr>
          <w:p w14:paraId="7239E195" w14:textId="77777777" w:rsidR="0040126B" w:rsidRPr="009C5CAF" w:rsidRDefault="0040126B" w:rsidP="000B3D5D">
            <w:pPr>
              <w:rPr>
                <w:b/>
                <w:sz w:val="20"/>
                <w:szCs w:val="20"/>
              </w:rPr>
            </w:pPr>
            <w:r w:rsidRPr="009C5CAF">
              <w:rPr>
                <w:b/>
                <w:sz w:val="20"/>
                <w:szCs w:val="20"/>
              </w:rPr>
              <w:t>31/12/2019</w:t>
            </w:r>
          </w:p>
        </w:tc>
        <w:tc>
          <w:tcPr>
            <w:tcW w:w="149" w:type="pct"/>
          </w:tcPr>
          <w:p w14:paraId="318FF516" w14:textId="77777777" w:rsidR="0040126B" w:rsidRPr="009C5CAF" w:rsidRDefault="0040126B" w:rsidP="000B3D5D">
            <w:pPr>
              <w:rPr>
                <w:b/>
                <w:sz w:val="20"/>
                <w:szCs w:val="20"/>
              </w:rPr>
            </w:pPr>
          </w:p>
        </w:tc>
      </w:tr>
      <w:tr w:rsidR="0040126B" w:rsidRPr="009C5CAF" w14:paraId="20F05B6B" w14:textId="77777777" w:rsidTr="000B3D5D">
        <w:trPr>
          <w:trHeight w:val="218"/>
        </w:trPr>
        <w:tc>
          <w:tcPr>
            <w:tcW w:w="3012" w:type="pct"/>
            <w:shd w:val="clear" w:color="auto" w:fill="auto"/>
            <w:noWrap/>
            <w:vAlign w:val="bottom"/>
            <w:hideMark/>
          </w:tcPr>
          <w:p w14:paraId="4E7CB893" w14:textId="77777777" w:rsidR="0040126B" w:rsidRPr="009C5CAF" w:rsidRDefault="0040126B" w:rsidP="000B3D5D">
            <w:pPr>
              <w:rPr>
                <w:b/>
                <w:color w:val="0075C0"/>
                <w:sz w:val="20"/>
              </w:rPr>
            </w:pPr>
          </w:p>
        </w:tc>
        <w:tc>
          <w:tcPr>
            <w:tcW w:w="844" w:type="pct"/>
            <w:tcBorders>
              <w:top w:val="single" w:sz="4" w:space="0" w:color="auto"/>
            </w:tcBorders>
            <w:shd w:val="clear" w:color="auto" w:fill="auto"/>
            <w:noWrap/>
            <w:vAlign w:val="bottom"/>
            <w:hideMark/>
          </w:tcPr>
          <w:p w14:paraId="21C1B1C0" w14:textId="77777777" w:rsidR="0040126B" w:rsidRPr="009C5CAF" w:rsidRDefault="0040126B" w:rsidP="000B3D5D">
            <w:pPr>
              <w:rPr>
                <w:sz w:val="20"/>
              </w:rPr>
            </w:pPr>
            <w:r w:rsidRPr="009C5CAF">
              <w:rPr>
                <w:sz w:val="20"/>
              </w:rPr>
              <w:t> </w:t>
            </w:r>
          </w:p>
        </w:tc>
        <w:tc>
          <w:tcPr>
            <w:tcW w:w="151" w:type="pct"/>
          </w:tcPr>
          <w:p w14:paraId="1ECCDE21" w14:textId="77777777" w:rsidR="0040126B" w:rsidRPr="009C5CAF" w:rsidRDefault="0040126B" w:rsidP="000B3D5D">
            <w:pPr>
              <w:rPr>
                <w:sz w:val="20"/>
                <w:szCs w:val="20"/>
              </w:rPr>
            </w:pPr>
          </w:p>
        </w:tc>
        <w:tc>
          <w:tcPr>
            <w:tcW w:w="844" w:type="pct"/>
            <w:tcBorders>
              <w:top w:val="single" w:sz="4" w:space="0" w:color="auto"/>
            </w:tcBorders>
          </w:tcPr>
          <w:p w14:paraId="3472677D" w14:textId="77777777" w:rsidR="0040126B" w:rsidRPr="009C5CAF" w:rsidRDefault="0040126B" w:rsidP="000B3D5D">
            <w:pPr>
              <w:rPr>
                <w:sz w:val="20"/>
                <w:szCs w:val="20"/>
              </w:rPr>
            </w:pPr>
          </w:p>
        </w:tc>
        <w:tc>
          <w:tcPr>
            <w:tcW w:w="149" w:type="pct"/>
          </w:tcPr>
          <w:p w14:paraId="23F8F589" w14:textId="77777777" w:rsidR="0040126B" w:rsidRPr="009C5CAF" w:rsidRDefault="0040126B" w:rsidP="000B3D5D">
            <w:pPr>
              <w:rPr>
                <w:sz w:val="20"/>
                <w:szCs w:val="20"/>
              </w:rPr>
            </w:pPr>
          </w:p>
        </w:tc>
      </w:tr>
      <w:tr w:rsidR="0040126B" w:rsidRPr="009C5CAF" w14:paraId="16AF5AA8" w14:textId="77777777" w:rsidTr="000B3D5D">
        <w:trPr>
          <w:trHeight w:val="272"/>
        </w:trPr>
        <w:tc>
          <w:tcPr>
            <w:tcW w:w="3012" w:type="pct"/>
            <w:shd w:val="clear" w:color="auto" w:fill="auto"/>
            <w:noWrap/>
            <w:vAlign w:val="center"/>
            <w:hideMark/>
          </w:tcPr>
          <w:p w14:paraId="3FEFD8C2" w14:textId="77777777" w:rsidR="0040126B" w:rsidRPr="009C5CAF" w:rsidRDefault="0040126B" w:rsidP="005D7257">
            <w:pPr>
              <w:rPr>
                <w:color w:val="000000"/>
                <w:sz w:val="20"/>
              </w:rPr>
            </w:pPr>
            <w:r w:rsidRPr="009C5CAF">
              <w:rPr>
                <w:color w:val="000000"/>
                <w:sz w:val="20"/>
              </w:rPr>
              <w:t>Efectivo</w:t>
            </w:r>
          </w:p>
        </w:tc>
        <w:tc>
          <w:tcPr>
            <w:tcW w:w="844" w:type="pct"/>
            <w:tcBorders>
              <w:top w:val="nil"/>
              <w:left w:val="nil"/>
              <w:bottom w:val="nil"/>
              <w:right w:val="nil"/>
            </w:tcBorders>
            <w:shd w:val="clear" w:color="auto" w:fill="auto"/>
            <w:noWrap/>
            <w:vAlign w:val="center"/>
          </w:tcPr>
          <w:p w14:paraId="6F5B6FDA" w14:textId="77777777" w:rsidR="0040126B" w:rsidRPr="009C5CAF" w:rsidRDefault="0040126B" w:rsidP="000B3D5D">
            <w:pPr>
              <w:jc w:val="right"/>
              <w:rPr>
                <w:sz w:val="20"/>
              </w:rPr>
            </w:pPr>
            <w:r w:rsidRPr="009C5CAF">
              <w:rPr>
                <w:color w:val="000000"/>
                <w:sz w:val="20"/>
                <w:szCs w:val="20"/>
              </w:rPr>
              <w:t>688.881</w:t>
            </w:r>
          </w:p>
        </w:tc>
        <w:tc>
          <w:tcPr>
            <w:tcW w:w="151" w:type="pct"/>
            <w:tcBorders>
              <w:top w:val="nil"/>
              <w:left w:val="nil"/>
              <w:bottom w:val="nil"/>
              <w:right w:val="nil"/>
            </w:tcBorders>
            <w:shd w:val="clear" w:color="auto" w:fill="auto"/>
            <w:vAlign w:val="center"/>
          </w:tcPr>
          <w:p w14:paraId="21DEF52F" w14:textId="77777777" w:rsidR="0040126B" w:rsidRPr="009C5CAF" w:rsidRDefault="0040126B" w:rsidP="000B3D5D">
            <w:pPr>
              <w:jc w:val="right"/>
              <w:rPr>
                <w:sz w:val="20"/>
                <w:szCs w:val="20"/>
              </w:rPr>
            </w:pPr>
          </w:p>
        </w:tc>
        <w:tc>
          <w:tcPr>
            <w:tcW w:w="844" w:type="pct"/>
            <w:tcBorders>
              <w:top w:val="nil"/>
              <w:left w:val="nil"/>
              <w:bottom w:val="nil"/>
              <w:right w:val="nil"/>
            </w:tcBorders>
            <w:shd w:val="clear" w:color="auto" w:fill="auto"/>
            <w:vAlign w:val="center"/>
          </w:tcPr>
          <w:p w14:paraId="0170D0A3" w14:textId="77777777" w:rsidR="0040126B" w:rsidRPr="009C5CAF" w:rsidRDefault="0040126B" w:rsidP="000B3D5D">
            <w:pPr>
              <w:jc w:val="right"/>
              <w:rPr>
                <w:sz w:val="20"/>
                <w:szCs w:val="20"/>
              </w:rPr>
            </w:pPr>
            <w:r w:rsidRPr="009C5CAF">
              <w:rPr>
                <w:color w:val="000000"/>
                <w:sz w:val="20"/>
                <w:szCs w:val="20"/>
              </w:rPr>
              <w:t>907.532</w:t>
            </w:r>
          </w:p>
        </w:tc>
        <w:tc>
          <w:tcPr>
            <w:tcW w:w="149" w:type="pct"/>
            <w:vAlign w:val="center"/>
          </w:tcPr>
          <w:p w14:paraId="6000B868" w14:textId="77777777" w:rsidR="0040126B" w:rsidRPr="009C5CAF" w:rsidRDefault="0040126B" w:rsidP="000B3D5D">
            <w:pPr>
              <w:jc w:val="right"/>
              <w:rPr>
                <w:sz w:val="20"/>
                <w:szCs w:val="20"/>
              </w:rPr>
            </w:pPr>
          </w:p>
        </w:tc>
      </w:tr>
      <w:tr w:rsidR="0040126B" w:rsidRPr="009C5CAF" w14:paraId="1A71DAB1" w14:textId="77777777" w:rsidTr="000B3D5D">
        <w:trPr>
          <w:trHeight w:val="272"/>
        </w:trPr>
        <w:tc>
          <w:tcPr>
            <w:tcW w:w="3012" w:type="pct"/>
            <w:shd w:val="clear" w:color="auto" w:fill="auto"/>
            <w:noWrap/>
            <w:vAlign w:val="center"/>
            <w:hideMark/>
          </w:tcPr>
          <w:p w14:paraId="60359B0C" w14:textId="77777777" w:rsidR="0040126B" w:rsidRPr="009C5CAF" w:rsidRDefault="0040126B" w:rsidP="005D7257">
            <w:pPr>
              <w:rPr>
                <w:color w:val="000000"/>
                <w:sz w:val="20"/>
              </w:rPr>
            </w:pPr>
            <w:r w:rsidRPr="009C5CAF">
              <w:rPr>
                <w:color w:val="000000"/>
                <w:sz w:val="20"/>
              </w:rPr>
              <w:t>BCRA – Cuenta Corriente</w:t>
            </w:r>
          </w:p>
        </w:tc>
        <w:tc>
          <w:tcPr>
            <w:tcW w:w="844" w:type="pct"/>
            <w:tcBorders>
              <w:top w:val="nil"/>
              <w:left w:val="nil"/>
              <w:right w:val="nil"/>
            </w:tcBorders>
            <w:shd w:val="clear" w:color="auto" w:fill="auto"/>
            <w:noWrap/>
            <w:vAlign w:val="center"/>
          </w:tcPr>
          <w:p w14:paraId="038A0829" w14:textId="77777777" w:rsidR="0040126B" w:rsidRPr="009C5CAF" w:rsidRDefault="0040126B" w:rsidP="000B3D5D">
            <w:pPr>
              <w:jc w:val="right"/>
              <w:rPr>
                <w:sz w:val="20"/>
              </w:rPr>
            </w:pPr>
            <w:r w:rsidRPr="009C5CAF">
              <w:rPr>
                <w:color w:val="000000"/>
                <w:sz w:val="20"/>
                <w:szCs w:val="20"/>
              </w:rPr>
              <w:t>87.808</w:t>
            </w:r>
          </w:p>
        </w:tc>
        <w:tc>
          <w:tcPr>
            <w:tcW w:w="151" w:type="pct"/>
            <w:tcBorders>
              <w:top w:val="nil"/>
              <w:left w:val="nil"/>
              <w:right w:val="nil"/>
            </w:tcBorders>
            <w:shd w:val="clear" w:color="auto" w:fill="auto"/>
            <w:vAlign w:val="center"/>
          </w:tcPr>
          <w:p w14:paraId="6167B67A" w14:textId="77777777" w:rsidR="0040126B" w:rsidRPr="009C5CAF" w:rsidRDefault="0040126B" w:rsidP="000B3D5D">
            <w:pPr>
              <w:jc w:val="right"/>
              <w:rPr>
                <w:sz w:val="20"/>
                <w:szCs w:val="20"/>
              </w:rPr>
            </w:pPr>
          </w:p>
        </w:tc>
        <w:tc>
          <w:tcPr>
            <w:tcW w:w="844" w:type="pct"/>
            <w:tcBorders>
              <w:top w:val="nil"/>
              <w:left w:val="nil"/>
              <w:right w:val="nil"/>
            </w:tcBorders>
            <w:shd w:val="clear" w:color="auto" w:fill="auto"/>
            <w:vAlign w:val="center"/>
          </w:tcPr>
          <w:p w14:paraId="62D05F41" w14:textId="77777777" w:rsidR="0040126B" w:rsidRPr="009C5CAF" w:rsidRDefault="0040126B" w:rsidP="000B3D5D">
            <w:pPr>
              <w:jc w:val="right"/>
              <w:rPr>
                <w:sz w:val="20"/>
                <w:szCs w:val="20"/>
              </w:rPr>
            </w:pPr>
            <w:r w:rsidRPr="009C5CAF">
              <w:rPr>
                <w:color w:val="000000"/>
                <w:sz w:val="20"/>
                <w:szCs w:val="20"/>
              </w:rPr>
              <w:t>394.158</w:t>
            </w:r>
          </w:p>
        </w:tc>
        <w:tc>
          <w:tcPr>
            <w:tcW w:w="149" w:type="pct"/>
            <w:vAlign w:val="center"/>
          </w:tcPr>
          <w:p w14:paraId="6EE320E5" w14:textId="77777777" w:rsidR="0040126B" w:rsidRPr="009C5CAF" w:rsidRDefault="0040126B" w:rsidP="000B3D5D">
            <w:pPr>
              <w:jc w:val="right"/>
              <w:rPr>
                <w:sz w:val="20"/>
                <w:szCs w:val="20"/>
              </w:rPr>
            </w:pPr>
          </w:p>
        </w:tc>
      </w:tr>
      <w:tr w:rsidR="0040126B" w:rsidRPr="009C5CAF" w14:paraId="0CFF3C50" w14:textId="77777777" w:rsidTr="000B3D5D">
        <w:trPr>
          <w:trHeight w:val="272"/>
        </w:trPr>
        <w:tc>
          <w:tcPr>
            <w:tcW w:w="3012" w:type="pct"/>
            <w:shd w:val="clear" w:color="auto" w:fill="auto"/>
            <w:noWrap/>
            <w:vAlign w:val="center"/>
            <w:hideMark/>
          </w:tcPr>
          <w:p w14:paraId="1CDF888D" w14:textId="77777777" w:rsidR="0040126B" w:rsidRPr="009C5CAF" w:rsidRDefault="0040126B" w:rsidP="005D7257">
            <w:pPr>
              <w:rPr>
                <w:color w:val="000000"/>
                <w:sz w:val="20"/>
              </w:rPr>
            </w:pPr>
            <w:r w:rsidRPr="009C5CAF">
              <w:rPr>
                <w:color w:val="000000"/>
                <w:sz w:val="20"/>
              </w:rPr>
              <w:t>Otras entidades financieras locales y del exterior</w:t>
            </w:r>
          </w:p>
        </w:tc>
        <w:tc>
          <w:tcPr>
            <w:tcW w:w="844" w:type="pct"/>
            <w:tcBorders>
              <w:top w:val="nil"/>
              <w:left w:val="nil"/>
              <w:bottom w:val="single" w:sz="4" w:space="0" w:color="auto"/>
              <w:right w:val="nil"/>
            </w:tcBorders>
            <w:shd w:val="clear" w:color="auto" w:fill="auto"/>
            <w:noWrap/>
            <w:vAlign w:val="center"/>
          </w:tcPr>
          <w:p w14:paraId="4686514E" w14:textId="77777777" w:rsidR="0040126B" w:rsidRPr="009C5CAF" w:rsidRDefault="0040126B" w:rsidP="000B3D5D">
            <w:pPr>
              <w:jc w:val="right"/>
              <w:rPr>
                <w:sz w:val="20"/>
              </w:rPr>
            </w:pPr>
            <w:r w:rsidRPr="009C5CAF">
              <w:rPr>
                <w:color w:val="000000"/>
                <w:sz w:val="20"/>
                <w:szCs w:val="20"/>
              </w:rPr>
              <w:t>15.245</w:t>
            </w:r>
          </w:p>
        </w:tc>
        <w:tc>
          <w:tcPr>
            <w:tcW w:w="151" w:type="pct"/>
            <w:tcBorders>
              <w:top w:val="nil"/>
              <w:left w:val="nil"/>
              <w:right w:val="nil"/>
            </w:tcBorders>
            <w:shd w:val="clear" w:color="auto" w:fill="auto"/>
            <w:vAlign w:val="center"/>
          </w:tcPr>
          <w:p w14:paraId="29E9ED23" w14:textId="77777777" w:rsidR="0040126B" w:rsidRPr="009C5CAF" w:rsidRDefault="0040126B" w:rsidP="000B3D5D">
            <w:pPr>
              <w:jc w:val="right"/>
              <w:rPr>
                <w:sz w:val="20"/>
                <w:szCs w:val="20"/>
              </w:rPr>
            </w:pPr>
          </w:p>
        </w:tc>
        <w:tc>
          <w:tcPr>
            <w:tcW w:w="844" w:type="pct"/>
            <w:tcBorders>
              <w:top w:val="nil"/>
              <w:left w:val="nil"/>
              <w:bottom w:val="single" w:sz="4" w:space="0" w:color="auto"/>
              <w:right w:val="nil"/>
            </w:tcBorders>
            <w:shd w:val="clear" w:color="auto" w:fill="auto"/>
            <w:vAlign w:val="center"/>
          </w:tcPr>
          <w:p w14:paraId="0E3B1C5A" w14:textId="77777777" w:rsidR="0040126B" w:rsidRPr="009C5CAF" w:rsidRDefault="0040126B" w:rsidP="000B3D5D">
            <w:pPr>
              <w:jc w:val="right"/>
              <w:rPr>
                <w:sz w:val="20"/>
                <w:szCs w:val="20"/>
              </w:rPr>
            </w:pPr>
            <w:r w:rsidRPr="009C5CAF">
              <w:rPr>
                <w:color w:val="000000"/>
                <w:sz w:val="20"/>
                <w:szCs w:val="20"/>
              </w:rPr>
              <w:t>44.688</w:t>
            </w:r>
          </w:p>
        </w:tc>
        <w:tc>
          <w:tcPr>
            <w:tcW w:w="149" w:type="pct"/>
            <w:tcBorders>
              <w:bottom w:val="single" w:sz="4" w:space="0" w:color="auto"/>
            </w:tcBorders>
            <w:vAlign w:val="center"/>
          </w:tcPr>
          <w:p w14:paraId="0CBB6ADC" w14:textId="77777777" w:rsidR="0040126B" w:rsidRPr="009C5CAF" w:rsidRDefault="0040126B" w:rsidP="000B3D5D">
            <w:pPr>
              <w:jc w:val="right"/>
              <w:rPr>
                <w:sz w:val="20"/>
                <w:szCs w:val="20"/>
              </w:rPr>
            </w:pPr>
          </w:p>
        </w:tc>
      </w:tr>
      <w:tr w:rsidR="0040126B" w:rsidRPr="009C5CAF" w14:paraId="50C0B605" w14:textId="77777777" w:rsidTr="000B3D5D">
        <w:trPr>
          <w:trHeight w:val="272"/>
        </w:trPr>
        <w:tc>
          <w:tcPr>
            <w:tcW w:w="3012" w:type="pct"/>
            <w:shd w:val="clear" w:color="auto" w:fill="auto"/>
            <w:noWrap/>
            <w:vAlign w:val="center"/>
            <w:hideMark/>
          </w:tcPr>
          <w:p w14:paraId="36B979FE" w14:textId="77777777" w:rsidR="0040126B" w:rsidRPr="009C5CAF" w:rsidRDefault="0040126B" w:rsidP="005D7257">
            <w:pPr>
              <w:rPr>
                <w:b/>
                <w:sz w:val="20"/>
              </w:rPr>
            </w:pPr>
            <w:r w:rsidRPr="009C5CAF">
              <w:rPr>
                <w:b/>
                <w:sz w:val="20"/>
              </w:rPr>
              <w:t>Total efectivo y equivalentes de efectivo</w:t>
            </w:r>
            <w:r w:rsidRPr="009C5CAF">
              <w:rPr>
                <w:b/>
                <w:sz w:val="20"/>
                <w:vertAlign w:val="superscript"/>
              </w:rPr>
              <w:t xml:space="preserve"> </w:t>
            </w:r>
          </w:p>
        </w:tc>
        <w:tc>
          <w:tcPr>
            <w:tcW w:w="844" w:type="pct"/>
            <w:tcBorders>
              <w:top w:val="single" w:sz="4" w:space="0" w:color="auto"/>
              <w:bottom w:val="nil"/>
            </w:tcBorders>
            <w:shd w:val="clear" w:color="auto" w:fill="auto"/>
            <w:noWrap/>
            <w:vAlign w:val="center"/>
          </w:tcPr>
          <w:p w14:paraId="0489D035" w14:textId="77777777" w:rsidR="0040126B" w:rsidRPr="009C5CAF" w:rsidRDefault="0040126B" w:rsidP="000B3D5D">
            <w:pPr>
              <w:jc w:val="right"/>
              <w:rPr>
                <w:b/>
                <w:sz w:val="18"/>
                <w:szCs w:val="18"/>
              </w:rPr>
            </w:pPr>
            <w:r w:rsidRPr="009C5CAF">
              <w:rPr>
                <w:b/>
                <w:color w:val="000000"/>
                <w:sz w:val="18"/>
                <w:szCs w:val="18"/>
                <w:lang w:eastAsia="es-ES"/>
              </w:rPr>
              <w:t>791.934</w:t>
            </w:r>
          </w:p>
        </w:tc>
        <w:tc>
          <w:tcPr>
            <w:tcW w:w="151" w:type="pct"/>
            <w:tcBorders>
              <w:bottom w:val="nil"/>
            </w:tcBorders>
            <w:shd w:val="clear" w:color="auto" w:fill="auto"/>
            <w:vAlign w:val="bottom"/>
          </w:tcPr>
          <w:p w14:paraId="360526F2" w14:textId="77777777" w:rsidR="0040126B" w:rsidRPr="009C5CAF" w:rsidRDefault="0040126B" w:rsidP="000B3D5D">
            <w:pPr>
              <w:jc w:val="right"/>
              <w:rPr>
                <w:b/>
                <w:sz w:val="18"/>
                <w:szCs w:val="18"/>
              </w:rPr>
            </w:pPr>
          </w:p>
        </w:tc>
        <w:tc>
          <w:tcPr>
            <w:tcW w:w="844" w:type="pct"/>
            <w:tcBorders>
              <w:top w:val="single" w:sz="4" w:space="0" w:color="auto"/>
              <w:bottom w:val="nil"/>
            </w:tcBorders>
            <w:shd w:val="clear" w:color="auto" w:fill="auto"/>
            <w:vAlign w:val="center"/>
          </w:tcPr>
          <w:p w14:paraId="7EB3D366" w14:textId="77777777" w:rsidR="0040126B" w:rsidRPr="009C5CAF" w:rsidRDefault="0040126B" w:rsidP="000B3D5D">
            <w:pPr>
              <w:jc w:val="right"/>
              <w:rPr>
                <w:b/>
                <w:sz w:val="18"/>
                <w:szCs w:val="18"/>
              </w:rPr>
            </w:pPr>
            <w:r w:rsidRPr="009C5CAF">
              <w:rPr>
                <w:b/>
                <w:color w:val="000000"/>
                <w:sz w:val="18"/>
                <w:szCs w:val="18"/>
                <w:lang w:eastAsia="es-ES"/>
              </w:rPr>
              <w:t>1.346.378</w:t>
            </w:r>
          </w:p>
        </w:tc>
        <w:tc>
          <w:tcPr>
            <w:tcW w:w="149" w:type="pct"/>
            <w:tcBorders>
              <w:top w:val="single" w:sz="4" w:space="0" w:color="auto"/>
              <w:left w:val="nil"/>
            </w:tcBorders>
            <w:vAlign w:val="center"/>
          </w:tcPr>
          <w:p w14:paraId="53C1E6D1" w14:textId="77777777" w:rsidR="0040126B" w:rsidRPr="009C5CAF" w:rsidRDefault="0040126B" w:rsidP="000B3D5D">
            <w:pPr>
              <w:jc w:val="right"/>
              <w:rPr>
                <w:b/>
                <w:sz w:val="18"/>
                <w:szCs w:val="18"/>
              </w:rPr>
            </w:pPr>
          </w:p>
        </w:tc>
      </w:tr>
    </w:tbl>
    <w:p w14:paraId="0C13AC58" w14:textId="77777777" w:rsidR="0040126B" w:rsidRPr="009C5CAF" w:rsidRDefault="0040126B" w:rsidP="0040126B">
      <w:pPr>
        <w:widowControl w:val="0"/>
        <w:jc w:val="both"/>
        <w:rPr>
          <w:sz w:val="12"/>
          <w:szCs w:val="20"/>
        </w:rPr>
      </w:pPr>
    </w:p>
    <w:p w14:paraId="69C76D3B" w14:textId="77777777" w:rsidR="0040126B" w:rsidRPr="009C5CAF" w:rsidRDefault="0040126B" w:rsidP="0040126B">
      <w:pPr>
        <w:widowControl w:val="0"/>
        <w:jc w:val="both"/>
        <w:rPr>
          <w:sz w:val="20"/>
          <w:szCs w:val="20"/>
          <w:lang w:eastAsia="es-ES"/>
        </w:rPr>
      </w:pPr>
      <w:r w:rsidRPr="009C5CAF">
        <w:rPr>
          <w:sz w:val="20"/>
          <w:szCs w:val="20"/>
          <w:lang w:eastAsia="es-ES"/>
        </w:rPr>
        <w:t>La Gerencia estima que la ejecución consistente de las estrategias comerciales de CFA debería generar una rentabilidad ininterrumpida, calificaciones de créditos más altas, y confianza de los inversores. Estos resultados deberían permitir un acceso continuo a la banca nacional y a los mercados de capitales.</w:t>
      </w:r>
    </w:p>
    <w:p w14:paraId="22B6524B" w14:textId="77777777" w:rsidR="0040126B" w:rsidRPr="009C5CAF" w:rsidRDefault="0040126B" w:rsidP="0040126B">
      <w:pPr>
        <w:widowControl w:val="0"/>
        <w:jc w:val="both"/>
        <w:rPr>
          <w:sz w:val="20"/>
          <w:szCs w:val="20"/>
          <w:lang w:eastAsia="es-ES"/>
        </w:rPr>
      </w:pPr>
    </w:p>
    <w:p w14:paraId="477FC343" w14:textId="77777777" w:rsidR="0040126B" w:rsidRPr="009C5CAF" w:rsidRDefault="0040126B" w:rsidP="0040126B">
      <w:pPr>
        <w:jc w:val="both"/>
        <w:rPr>
          <w:b/>
          <w:i/>
          <w:sz w:val="20"/>
          <w:szCs w:val="20"/>
        </w:rPr>
      </w:pPr>
      <w:r w:rsidRPr="009C5CAF">
        <w:rPr>
          <w:b/>
          <w:i/>
          <w:sz w:val="20"/>
          <w:szCs w:val="20"/>
        </w:rPr>
        <w:t>Operaciones de pase</w:t>
      </w:r>
    </w:p>
    <w:p w14:paraId="0B72CE24" w14:textId="77777777" w:rsidR="0040126B" w:rsidRPr="009C5CAF" w:rsidRDefault="0040126B" w:rsidP="0040126B">
      <w:pPr>
        <w:rPr>
          <w:sz w:val="20"/>
          <w:szCs w:val="20"/>
          <w:lang w:eastAsia="es-ES"/>
        </w:rPr>
      </w:pPr>
    </w:p>
    <w:p w14:paraId="4E5AE4AA" w14:textId="77777777" w:rsidR="0040126B" w:rsidRPr="009C5CAF" w:rsidRDefault="0040126B" w:rsidP="0040126B">
      <w:pPr>
        <w:contextualSpacing/>
        <w:jc w:val="both"/>
        <w:rPr>
          <w:sz w:val="20"/>
          <w:szCs w:val="20"/>
          <w:lang w:eastAsia="es-ES"/>
        </w:rPr>
      </w:pPr>
      <w:r w:rsidRPr="009C5CAF">
        <w:rPr>
          <w:sz w:val="20"/>
          <w:szCs w:val="20"/>
          <w:lang w:eastAsia="es-ES"/>
        </w:rPr>
        <w:t xml:space="preserve">En el curso normal de sus negocios, la Entidad concertó operaciones de pase. De acuerdo con la NIIF 9, las especies involucradas en pases activos y pases pasivos que fueron recibidas de y entregadas a terceras partes, no cumplen con los requisitos para su reconocimiento ni para su baja en cuentas, respectivamente. </w:t>
      </w:r>
    </w:p>
    <w:p w14:paraId="10032055" w14:textId="77777777" w:rsidR="0040126B" w:rsidRPr="009C5CAF" w:rsidRDefault="0040126B" w:rsidP="0040126B">
      <w:pPr>
        <w:contextualSpacing/>
        <w:jc w:val="both"/>
        <w:rPr>
          <w:sz w:val="20"/>
          <w:szCs w:val="20"/>
          <w:lang w:eastAsia="es-ES"/>
        </w:rPr>
      </w:pPr>
    </w:p>
    <w:p w14:paraId="62FC16CC" w14:textId="77777777" w:rsidR="0040126B" w:rsidRPr="009C5CAF" w:rsidRDefault="0040126B" w:rsidP="0040126B">
      <w:pPr>
        <w:contextualSpacing/>
        <w:jc w:val="both"/>
        <w:rPr>
          <w:sz w:val="20"/>
          <w:szCs w:val="20"/>
          <w:lang w:eastAsia="es-ES"/>
        </w:rPr>
      </w:pPr>
      <w:r w:rsidRPr="009C5CAF">
        <w:rPr>
          <w:sz w:val="20"/>
          <w:szCs w:val="20"/>
          <w:lang w:eastAsia="es-ES"/>
        </w:rPr>
        <w:t>Al 30 de septiembre de 2020 y 31 de diciembre de 2019, la Entidad no mantuvo concertadas operaciones de pases de Títulos públicos.</w:t>
      </w:r>
    </w:p>
    <w:p w14:paraId="7C03799B" w14:textId="77777777" w:rsidR="0040126B" w:rsidRPr="009C5CAF" w:rsidRDefault="0040126B" w:rsidP="0040126B">
      <w:pPr>
        <w:contextualSpacing/>
        <w:jc w:val="both"/>
        <w:rPr>
          <w:sz w:val="20"/>
          <w:szCs w:val="20"/>
          <w:lang w:eastAsia="es-ES"/>
        </w:rPr>
      </w:pPr>
    </w:p>
    <w:p w14:paraId="2C5D25EC" w14:textId="77777777" w:rsidR="0040126B" w:rsidRPr="009C5CAF" w:rsidRDefault="0040126B" w:rsidP="0040126B">
      <w:pPr>
        <w:contextualSpacing/>
        <w:jc w:val="both"/>
        <w:rPr>
          <w:sz w:val="20"/>
          <w:szCs w:val="20"/>
          <w:lang w:eastAsia="es-ES"/>
        </w:rPr>
      </w:pPr>
      <w:r w:rsidRPr="009C5CAF">
        <w:rPr>
          <w:sz w:val="20"/>
          <w:szCs w:val="20"/>
          <w:lang w:eastAsia="es-ES"/>
        </w:rPr>
        <w:t>Los resultados positivos generados por la Entidad como consecuencia de sus operaciones de pase activo concertadas durante los períodos de nueve meses finalizados el 30 de septiembre de 2020 y 2019 ascienden a 25.864 y 34.108 respectivamente, y se encuentran imputados en el rubro “Ingresos por intereses”.</w:t>
      </w:r>
    </w:p>
    <w:p w14:paraId="0C8496E5" w14:textId="77777777" w:rsidR="0040126B" w:rsidRPr="009C5CAF" w:rsidRDefault="0040126B" w:rsidP="0040126B">
      <w:pPr>
        <w:contextualSpacing/>
        <w:jc w:val="both"/>
        <w:rPr>
          <w:sz w:val="20"/>
          <w:szCs w:val="20"/>
          <w:lang w:eastAsia="es-ES"/>
        </w:rPr>
      </w:pPr>
    </w:p>
    <w:p w14:paraId="559D7F98" w14:textId="77777777" w:rsidR="0040126B" w:rsidRPr="009C5CAF" w:rsidRDefault="0040126B" w:rsidP="0040126B">
      <w:pPr>
        <w:contextualSpacing/>
        <w:jc w:val="both"/>
        <w:rPr>
          <w:sz w:val="20"/>
          <w:szCs w:val="20"/>
          <w:lang w:eastAsia="es-ES"/>
        </w:rPr>
      </w:pPr>
      <w:r w:rsidRPr="009C5CAF">
        <w:rPr>
          <w:sz w:val="20"/>
          <w:szCs w:val="20"/>
          <w:lang w:eastAsia="es-ES"/>
        </w:rPr>
        <w:t>Al 30 de septiembre de 2020 y 2019 la Entidad generó resultados negativos como consecuencia de sus operaciones de pase pasivo por 9.241 y 259.809 respectivamente, y se encuentran imputados en el rubro de “Egresos por Intereses”.</w:t>
      </w:r>
    </w:p>
    <w:p w14:paraId="1634D119" w14:textId="77777777" w:rsidR="0040126B" w:rsidRPr="009C5CAF" w:rsidRDefault="0040126B" w:rsidP="0040126B">
      <w:pPr>
        <w:contextualSpacing/>
        <w:jc w:val="both"/>
        <w:rPr>
          <w:sz w:val="20"/>
          <w:szCs w:val="20"/>
          <w:lang w:eastAsia="es-ES"/>
        </w:rPr>
      </w:pPr>
    </w:p>
    <w:p w14:paraId="03466E9F" w14:textId="77777777" w:rsidR="0040126B" w:rsidRPr="009C5CAF" w:rsidRDefault="0040126B" w:rsidP="0040126B">
      <w:pPr>
        <w:widowControl w:val="0"/>
        <w:jc w:val="both"/>
        <w:rPr>
          <w:i/>
          <w:sz w:val="20"/>
          <w:szCs w:val="20"/>
          <w:lang w:eastAsia="es-ES"/>
        </w:rPr>
      </w:pPr>
      <w:r w:rsidRPr="009C5CAF">
        <w:rPr>
          <w:i/>
          <w:sz w:val="20"/>
          <w:szCs w:val="20"/>
          <w:lang w:eastAsia="es-ES"/>
        </w:rPr>
        <w:t>Exigencias de Liquidez</w:t>
      </w:r>
    </w:p>
    <w:p w14:paraId="400E88A0" w14:textId="77777777" w:rsidR="0040126B" w:rsidRPr="009C5CAF" w:rsidRDefault="0040126B" w:rsidP="0040126B">
      <w:pPr>
        <w:widowControl w:val="0"/>
        <w:jc w:val="both"/>
        <w:rPr>
          <w:sz w:val="20"/>
          <w:szCs w:val="20"/>
          <w:lang w:eastAsia="es-ES"/>
        </w:rPr>
      </w:pPr>
    </w:p>
    <w:p w14:paraId="089C4B2E" w14:textId="77777777" w:rsidR="0040126B" w:rsidRPr="009C5CAF" w:rsidRDefault="0040126B" w:rsidP="0040126B">
      <w:pPr>
        <w:widowControl w:val="0"/>
        <w:jc w:val="both"/>
        <w:rPr>
          <w:sz w:val="12"/>
          <w:szCs w:val="20"/>
          <w:lang w:eastAsia="es-ES"/>
        </w:rPr>
      </w:pPr>
      <w:r w:rsidRPr="009C5CAF">
        <w:rPr>
          <w:sz w:val="20"/>
          <w:szCs w:val="20"/>
        </w:rPr>
        <w:t>El siguiente cuadro presenta la posición del Emisor al 30 de septiembre de 2020.</w:t>
      </w:r>
    </w:p>
    <w:tbl>
      <w:tblPr>
        <w:tblW w:w="6731" w:type="dxa"/>
        <w:jc w:val="center"/>
        <w:tblCellMar>
          <w:left w:w="0" w:type="dxa"/>
          <w:right w:w="0" w:type="dxa"/>
        </w:tblCellMar>
        <w:tblLook w:val="0000" w:firstRow="0" w:lastRow="0" w:firstColumn="0" w:lastColumn="0" w:noHBand="0" w:noVBand="0"/>
      </w:tblPr>
      <w:tblGrid>
        <w:gridCol w:w="4141"/>
        <w:gridCol w:w="2590"/>
      </w:tblGrid>
      <w:tr w:rsidR="0040126B" w:rsidRPr="009C5CAF" w14:paraId="76566CE8" w14:textId="77777777" w:rsidTr="000B3D5D">
        <w:trPr>
          <w:gridAfter w:val="1"/>
          <w:wAfter w:w="2590" w:type="dxa"/>
          <w:trHeight w:val="230"/>
          <w:jc w:val="center"/>
        </w:trPr>
        <w:tc>
          <w:tcPr>
            <w:tcW w:w="4141" w:type="dxa"/>
            <w:vMerge w:val="restart"/>
            <w:tcBorders>
              <w:top w:val="nil"/>
              <w:left w:val="nil"/>
              <w:bottom w:val="nil"/>
              <w:right w:val="nil"/>
            </w:tcBorders>
            <w:vAlign w:val="bottom"/>
          </w:tcPr>
          <w:p w14:paraId="6EFCE126" w14:textId="77777777" w:rsidR="0040126B" w:rsidRPr="009C5CAF" w:rsidRDefault="0040126B" w:rsidP="005D7257">
            <w:pPr>
              <w:ind w:firstLine="142"/>
              <w:rPr>
                <w:b/>
                <w:smallCaps/>
                <w:sz w:val="18"/>
              </w:rPr>
            </w:pPr>
            <w:r w:rsidRPr="009C5CAF">
              <w:rPr>
                <w:b/>
                <w:smallCaps/>
                <w:sz w:val="18"/>
              </w:rPr>
              <w:t>Concepto</w:t>
            </w:r>
          </w:p>
        </w:tc>
      </w:tr>
      <w:tr w:rsidR="0040126B" w:rsidRPr="009C5CAF" w14:paraId="552D7ACC" w14:textId="77777777" w:rsidTr="000B3D5D">
        <w:trPr>
          <w:trHeight w:val="19"/>
          <w:jc w:val="center"/>
        </w:trPr>
        <w:tc>
          <w:tcPr>
            <w:tcW w:w="4141" w:type="dxa"/>
            <w:vMerge/>
            <w:tcBorders>
              <w:top w:val="nil"/>
              <w:left w:val="nil"/>
              <w:bottom w:val="nil"/>
              <w:right w:val="nil"/>
            </w:tcBorders>
            <w:vAlign w:val="center"/>
          </w:tcPr>
          <w:p w14:paraId="6C9CF518" w14:textId="77777777" w:rsidR="0040126B" w:rsidRPr="009C5CAF" w:rsidRDefault="0040126B" w:rsidP="005D7257">
            <w:pPr>
              <w:ind w:firstLine="142"/>
              <w:rPr>
                <w:b/>
                <w:sz w:val="18"/>
              </w:rPr>
            </w:pPr>
          </w:p>
        </w:tc>
        <w:tc>
          <w:tcPr>
            <w:tcW w:w="2590" w:type="dxa"/>
            <w:tcBorders>
              <w:top w:val="nil"/>
              <w:left w:val="nil"/>
              <w:bottom w:val="single" w:sz="4" w:space="0" w:color="auto"/>
              <w:right w:val="nil"/>
            </w:tcBorders>
            <w:vAlign w:val="center"/>
          </w:tcPr>
          <w:p w14:paraId="5C737A73" w14:textId="77777777" w:rsidR="0040126B" w:rsidRPr="009C5CAF" w:rsidRDefault="0040126B" w:rsidP="000B3D5D">
            <w:pPr>
              <w:ind w:right="-736"/>
              <w:rPr>
                <w:b/>
                <w:sz w:val="18"/>
              </w:rPr>
            </w:pPr>
            <w:r w:rsidRPr="009C5CAF">
              <w:rPr>
                <w:b/>
                <w:sz w:val="18"/>
              </w:rPr>
              <w:t>30/09/2020</w:t>
            </w:r>
          </w:p>
        </w:tc>
      </w:tr>
      <w:tr w:rsidR="0040126B" w:rsidRPr="009C5CAF" w14:paraId="148DE599" w14:textId="77777777" w:rsidTr="000B3D5D">
        <w:trPr>
          <w:trHeight w:val="19"/>
          <w:jc w:val="center"/>
        </w:trPr>
        <w:tc>
          <w:tcPr>
            <w:tcW w:w="4141" w:type="dxa"/>
            <w:tcBorders>
              <w:top w:val="single" w:sz="4" w:space="0" w:color="auto"/>
              <w:left w:val="nil"/>
              <w:bottom w:val="nil"/>
              <w:right w:val="nil"/>
            </w:tcBorders>
            <w:vAlign w:val="center"/>
          </w:tcPr>
          <w:p w14:paraId="4CCCC8F6" w14:textId="77777777" w:rsidR="0040126B" w:rsidRPr="009C5CAF" w:rsidRDefault="0040126B" w:rsidP="005D7257">
            <w:pPr>
              <w:ind w:firstLine="142"/>
              <w:rPr>
                <w:sz w:val="18"/>
              </w:rPr>
            </w:pPr>
            <w:r w:rsidRPr="009C5CAF">
              <w:rPr>
                <w:sz w:val="18"/>
              </w:rPr>
              <w:t>Exigencia en pesos</w:t>
            </w:r>
          </w:p>
        </w:tc>
        <w:tc>
          <w:tcPr>
            <w:tcW w:w="2590" w:type="dxa"/>
            <w:tcBorders>
              <w:top w:val="single" w:sz="4" w:space="0" w:color="auto"/>
            </w:tcBorders>
            <w:vAlign w:val="center"/>
          </w:tcPr>
          <w:p w14:paraId="674671F0" w14:textId="77777777" w:rsidR="0040126B" w:rsidRPr="009C5CAF" w:rsidRDefault="0040126B" w:rsidP="000B3D5D">
            <w:pPr>
              <w:ind w:right="149"/>
              <w:jc w:val="right"/>
              <w:rPr>
                <w:sz w:val="18"/>
              </w:rPr>
            </w:pPr>
            <w:r w:rsidRPr="009C5CAF">
              <w:rPr>
                <w:color w:val="000000"/>
                <w:sz w:val="16"/>
                <w:szCs w:val="16"/>
                <w:lang w:eastAsia="es-AR"/>
              </w:rPr>
              <w:t>780.321</w:t>
            </w:r>
          </w:p>
        </w:tc>
      </w:tr>
      <w:tr w:rsidR="0040126B" w:rsidRPr="009C5CAF" w14:paraId="3348AE38" w14:textId="77777777" w:rsidTr="000B3D5D">
        <w:trPr>
          <w:trHeight w:val="19"/>
          <w:jc w:val="center"/>
        </w:trPr>
        <w:tc>
          <w:tcPr>
            <w:tcW w:w="4141" w:type="dxa"/>
            <w:tcBorders>
              <w:top w:val="nil"/>
              <w:left w:val="nil"/>
              <w:right w:val="nil"/>
            </w:tcBorders>
            <w:vAlign w:val="center"/>
          </w:tcPr>
          <w:p w14:paraId="22ADD728" w14:textId="77777777" w:rsidR="0040126B" w:rsidRPr="009C5CAF" w:rsidRDefault="0040126B" w:rsidP="005D7257">
            <w:pPr>
              <w:ind w:firstLine="142"/>
              <w:rPr>
                <w:sz w:val="18"/>
              </w:rPr>
            </w:pPr>
            <w:r w:rsidRPr="009C5CAF">
              <w:rPr>
                <w:sz w:val="18"/>
              </w:rPr>
              <w:t>Integración</w:t>
            </w:r>
          </w:p>
        </w:tc>
        <w:tc>
          <w:tcPr>
            <w:tcW w:w="2590" w:type="dxa"/>
            <w:vAlign w:val="center"/>
          </w:tcPr>
          <w:p w14:paraId="0223D255" w14:textId="77777777" w:rsidR="0040126B" w:rsidRPr="009C5CAF" w:rsidRDefault="0040126B" w:rsidP="000B3D5D">
            <w:pPr>
              <w:ind w:right="149"/>
              <w:jc w:val="right"/>
              <w:rPr>
                <w:sz w:val="18"/>
              </w:rPr>
            </w:pPr>
            <w:r w:rsidRPr="009C5CAF">
              <w:rPr>
                <w:color w:val="000000"/>
                <w:sz w:val="16"/>
                <w:szCs w:val="16"/>
                <w:lang w:eastAsia="es-AR"/>
              </w:rPr>
              <w:t>-27.019</w:t>
            </w:r>
          </w:p>
        </w:tc>
      </w:tr>
      <w:tr w:rsidR="0040126B" w:rsidRPr="009C5CAF" w14:paraId="7258AED3" w14:textId="77777777" w:rsidTr="000B3D5D">
        <w:trPr>
          <w:trHeight w:val="19"/>
          <w:jc w:val="center"/>
        </w:trPr>
        <w:tc>
          <w:tcPr>
            <w:tcW w:w="4141" w:type="dxa"/>
            <w:tcBorders>
              <w:top w:val="nil"/>
              <w:left w:val="nil"/>
              <w:bottom w:val="single" w:sz="4" w:space="0" w:color="auto"/>
              <w:right w:val="nil"/>
            </w:tcBorders>
            <w:vAlign w:val="center"/>
          </w:tcPr>
          <w:p w14:paraId="06505BB0" w14:textId="77777777" w:rsidR="0040126B" w:rsidRPr="009C5CAF" w:rsidRDefault="0040126B" w:rsidP="005D7257">
            <w:pPr>
              <w:ind w:firstLine="142"/>
              <w:rPr>
                <w:b/>
                <w:sz w:val="18"/>
              </w:rPr>
            </w:pPr>
            <w:r w:rsidRPr="009C5CAF">
              <w:rPr>
                <w:b/>
                <w:sz w:val="18"/>
              </w:rPr>
              <w:t>Exceso</w:t>
            </w:r>
          </w:p>
        </w:tc>
        <w:tc>
          <w:tcPr>
            <w:tcW w:w="2590" w:type="dxa"/>
            <w:tcBorders>
              <w:bottom w:val="single" w:sz="4" w:space="0" w:color="auto"/>
            </w:tcBorders>
            <w:vAlign w:val="center"/>
          </w:tcPr>
          <w:p w14:paraId="53DA220A" w14:textId="77777777" w:rsidR="0040126B" w:rsidRPr="009C5CAF" w:rsidRDefault="0040126B" w:rsidP="000B3D5D">
            <w:pPr>
              <w:ind w:right="149"/>
              <w:jc w:val="right"/>
              <w:rPr>
                <w:sz w:val="18"/>
              </w:rPr>
            </w:pPr>
            <w:r w:rsidRPr="009C5CAF">
              <w:rPr>
                <w:color w:val="000000"/>
                <w:sz w:val="16"/>
                <w:szCs w:val="16"/>
                <w:lang w:eastAsia="es-AR"/>
              </w:rPr>
              <w:t>803.196</w:t>
            </w:r>
          </w:p>
        </w:tc>
      </w:tr>
      <w:tr w:rsidR="0040126B" w:rsidRPr="009C5CAF" w14:paraId="2A5ED865" w14:textId="77777777" w:rsidTr="000B3D5D">
        <w:trPr>
          <w:trHeight w:val="19"/>
          <w:jc w:val="center"/>
        </w:trPr>
        <w:tc>
          <w:tcPr>
            <w:tcW w:w="4141" w:type="dxa"/>
            <w:tcBorders>
              <w:top w:val="single" w:sz="4" w:space="0" w:color="auto"/>
              <w:left w:val="nil"/>
              <w:bottom w:val="nil"/>
              <w:right w:val="nil"/>
            </w:tcBorders>
            <w:vAlign w:val="center"/>
          </w:tcPr>
          <w:p w14:paraId="4F37C2A5" w14:textId="77777777" w:rsidR="0040126B" w:rsidRPr="009C5CAF" w:rsidRDefault="0040126B" w:rsidP="005D7257">
            <w:pPr>
              <w:ind w:firstLine="142"/>
              <w:rPr>
                <w:sz w:val="18"/>
              </w:rPr>
            </w:pPr>
            <w:r w:rsidRPr="009C5CAF">
              <w:rPr>
                <w:sz w:val="18"/>
              </w:rPr>
              <w:t>Exigencia en moneda extranjera</w:t>
            </w:r>
          </w:p>
        </w:tc>
        <w:tc>
          <w:tcPr>
            <w:tcW w:w="2590" w:type="dxa"/>
            <w:tcBorders>
              <w:top w:val="single" w:sz="4" w:space="0" w:color="auto"/>
            </w:tcBorders>
            <w:vAlign w:val="center"/>
          </w:tcPr>
          <w:p w14:paraId="293326A9" w14:textId="77777777" w:rsidR="0040126B" w:rsidRPr="009C5CAF" w:rsidRDefault="0040126B" w:rsidP="000B3D5D">
            <w:pPr>
              <w:ind w:right="149"/>
              <w:jc w:val="right"/>
              <w:rPr>
                <w:sz w:val="18"/>
              </w:rPr>
            </w:pPr>
            <w:r w:rsidRPr="009C5CAF">
              <w:rPr>
                <w:color w:val="000000"/>
                <w:sz w:val="16"/>
                <w:szCs w:val="16"/>
                <w:lang w:eastAsia="es-AR"/>
              </w:rPr>
              <w:t>6</w:t>
            </w:r>
          </w:p>
        </w:tc>
      </w:tr>
      <w:tr w:rsidR="0040126B" w:rsidRPr="009C5CAF" w14:paraId="4325557C" w14:textId="77777777" w:rsidTr="000B3D5D">
        <w:trPr>
          <w:trHeight w:val="19"/>
          <w:jc w:val="center"/>
        </w:trPr>
        <w:tc>
          <w:tcPr>
            <w:tcW w:w="4141" w:type="dxa"/>
            <w:tcBorders>
              <w:top w:val="nil"/>
              <w:left w:val="nil"/>
              <w:right w:val="nil"/>
            </w:tcBorders>
            <w:vAlign w:val="center"/>
          </w:tcPr>
          <w:p w14:paraId="13A05A9C" w14:textId="77777777" w:rsidR="0040126B" w:rsidRPr="009C5CAF" w:rsidRDefault="0040126B" w:rsidP="005D7257">
            <w:pPr>
              <w:ind w:firstLine="142"/>
              <w:rPr>
                <w:sz w:val="18"/>
              </w:rPr>
            </w:pPr>
            <w:r w:rsidRPr="009C5CAF">
              <w:rPr>
                <w:sz w:val="18"/>
              </w:rPr>
              <w:t>Integración</w:t>
            </w:r>
          </w:p>
        </w:tc>
        <w:tc>
          <w:tcPr>
            <w:tcW w:w="2590" w:type="dxa"/>
            <w:vAlign w:val="center"/>
          </w:tcPr>
          <w:p w14:paraId="09C0C3D4" w14:textId="77777777" w:rsidR="0040126B" w:rsidRPr="009C5CAF" w:rsidRDefault="0040126B" w:rsidP="000B3D5D">
            <w:pPr>
              <w:ind w:right="149"/>
              <w:jc w:val="right"/>
              <w:rPr>
                <w:sz w:val="18"/>
              </w:rPr>
            </w:pPr>
            <w:r w:rsidRPr="009C5CAF">
              <w:rPr>
                <w:color w:val="000000"/>
                <w:sz w:val="16"/>
                <w:szCs w:val="16"/>
                <w:lang w:eastAsia="es-AR"/>
              </w:rPr>
              <w:t>115</w:t>
            </w:r>
          </w:p>
        </w:tc>
      </w:tr>
      <w:tr w:rsidR="0040126B" w:rsidRPr="009C5CAF" w14:paraId="40B54948" w14:textId="77777777" w:rsidTr="000B3D5D">
        <w:trPr>
          <w:trHeight w:val="19"/>
          <w:jc w:val="center"/>
        </w:trPr>
        <w:tc>
          <w:tcPr>
            <w:tcW w:w="4141" w:type="dxa"/>
            <w:tcBorders>
              <w:top w:val="nil"/>
              <w:left w:val="nil"/>
              <w:bottom w:val="single" w:sz="4" w:space="0" w:color="auto"/>
              <w:right w:val="nil"/>
            </w:tcBorders>
            <w:vAlign w:val="center"/>
          </w:tcPr>
          <w:p w14:paraId="0A4D5C1A" w14:textId="77777777" w:rsidR="0040126B" w:rsidRPr="009C5CAF" w:rsidRDefault="0040126B" w:rsidP="005D7257">
            <w:pPr>
              <w:ind w:firstLine="142"/>
              <w:rPr>
                <w:b/>
                <w:sz w:val="18"/>
              </w:rPr>
            </w:pPr>
            <w:r w:rsidRPr="009C5CAF">
              <w:rPr>
                <w:b/>
                <w:sz w:val="18"/>
              </w:rPr>
              <w:t>Exceso</w:t>
            </w:r>
          </w:p>
        </w:tc>
        <w:tc>
          <w:tcPr>
            <w:tcW w:w="2590" w:type="dxa"/>
            <w:tcBorders>
              <w:top w:val="nil"/>
              <w:left w:val="nil"/>
              <w:bottom w:val="single" w:sz="4" w:space="0" w:color="auto"/>
              <w:right w:val="nil"/>
            </w:tcBorders>
            <w:vAlign w:val="center"/>
          </w:tcPr>
          <w:p w14:paraId="54D3140E" w14:textId="77777777" w:rsidR="0040126B" w:rsidRPr="009C5CAF" w:rsidRDefault="0040126B" w:rsidP="000B3D5D">
            <w:pPr>
              <w:ind w:right="149"/>
              <w:jc w:val="right"/>
              <w:rPr>
                <w:b/>
                <w:sz w:val="18"/>
              </w:rPr>
            </w:pPr>
          </w:p>
        </w:tc>
      </w:tr>
      <w:tr w:rsidR="0040126B" w:rsidRPr="009C5CAF" w14:paraId="360037E8" w14:textId="77777777" w:rsidTr="000B3D5D">
        <w:trPr>
          <w:trHeight w:val="19"/>
          <w:jc w:val="center"/>
        </w:trPr>
        <w:tc>
          <w:tcPr>
            <w:tcW w:w="4141" w:type="dxa"/>
            <w:tcBorders>
              <w:top w:val="single" w:sz="4" w:space="0" w:color="auto"/>
              <w:left w:val="nil"/>
              <w:bottom w:val="nil"/>
              <w:right w:val="nil"/>
            </w:tcBorders>
            <w:vAlign w:val="center"/>
          </w:tcPr>
          <w:p w14:paraId="05C93417" w14:textId="77777777" w:rsidR="0040126B" w:rsidRPr="009C5CAF" w:rsidRDefault="0040126B" w:rsidP="005D7257">
            <w:pPr>
              <w:ind w:firstLine="142"/>
              <w:rPr>
                <w:sz w:val="18"/>
              </w:rPr>
            </w:pPr>
            <w:r w:rsidRPr="009C5CAF">
              <w:rPr>
                <w:sz w:val="18"/>
              </w:rPr>
              <w:t>Exigencia en Títulos Públicos</w:t>
            </w:r>
          </w:p>
        </w:tc>
        <w:tc>
          <w:tcPr>
            <w:tcW w:w="2590" w:type="dxa"/>
            <w:tcBorders>
              <w:top w:val="single" w:sz="4" w:space="0" w:color="auto"/>
              <w:left w:val="nil"/>
              <w:bottom w:val="nil"/>
              <w:right w:val="nil"/>
            </w:tcBorders>
            <w:vAlign w:val="center"/>
          </w:tcPr>
          <w:p w14:paraId="12DFFD2C" w14:textId="77777777" w:rsidR="0040126B" w:rsidRPr="009C5CAF" w:rsidRDefault="0040126B" w:rsidP="000B3D5D">
            <w:pPr>
              <w:ind w:right="149"/>
              <w:jc w:val="right"/>
              <w:rPr>
                <w:sz w:val="18"/>
              </w:rPr>
            </w:pPr>
            <w:r w:rsidRPr="009C5CAF">
              <w:rPr>
                <w:sz w:val="18"/>
              </w:rPr>
              <w:t>0</w:t>
            </w:r>
          </w:p>
        </w:tc>
      </w:tr>
      <w:tr w:rsidR="0040126B" w:rsidRPr="009C5CAF" w14:paraId="6A22DB3B" w14:textId="77777777" w:rsidTr="000B3D5D">
        <w:trPr>
          <w:trHeight w:val="19"/>
          <w:jc w:val="center"/>
        </w:trPr>
        <w:tc>
          <w:tcPr>
            <w:tcW w:w="4141" w:type="dxa"/>
            <w:tcBorders>
              <w:top w:val="nil"/>
              <w:left w:val="nil"/>
              <w:right w:val="nil"/>
            </w:tcBorders>
            <w:vAlign w:val="center"/>
          </w:tcPr>
          <w:p w14:paraId="416D9E97" w14:textId="77777777" w:rsidR="0040126B" w:rsidRPr="009C5CAF" w:rsidRDefault="0040126B" w:rsidP="005D7257">
            <w:pPr>
              <w:ind w:firstLine="142"/>
              <w:rPr>
                <w:sz w:val="18"/>
              </w:rPr>
            </w:pPr>
            <w:r w:rsidRPr="009C5CAF">
              <w:rPr>
                <w:sz w:val="18"/>
              </w:rPr>
              <w:t>Integración</w:t>
            </w:r>
          </w:p>
        </w:tc>
        <w:tc>
          <w:tcPr>
            <w:tcW w:w="2590" w:type="dxa"/>
            <w:tcBorders>
              <w:top w:val="nil"/>
              <w:left w:val="nil"/>
              <w:right w:val="nil"/>
            </w:tcBorders>
            <w:vAlign w:val="center"/>
          </w:tcPr>
          <w:p w14:paraId="2569E27F" w14:textId="77777777" w:rsidR="0040126B" w:rsidRPr="009C5CAF" w:rsidRDefault="0040126B" w:rsidP="000B3D5D">
            <w:pPr>
              <w:ind w:right="149"/>
              <w:jc w:val="right"/>
              <w:rPr>
                <w:sz w:val="18"/>
              </w:rPr>
            </w:pPr>
            <w:r w:rsidRPr="009C5CAF">
              <w:rPr>
                <w:sz w:val="18"/>
              </w:rPr>
              <w:t>0</w:t>
            </w:r>
          </w:p>
        </w:tc>
      </w:tr>
      <w:tr w:rsidR="0040126B" w:rsidRPr="009C5CAF" w14:paraId="03808EE1" w14:textId="77777777" w:rsidTr="000B3D5D">
        <w:trPr>
          <w:trHeight w:val="19"/>
          <w:jc w:val="center"/>
        </w:trPr>
        <w:tc>
          <w:tcPr>
            <w:tcW w:w="4141" w:type="dxa"/>
            <w:tcBorders>
              <w:top w:val="nil"/>
              <w:left w:val="nil"/>
              <w:bottom w:val="single" w:sz="4" w:space="0" w:color="auto"/>
              <w:right w:val="nil"/>
            </w:tcBorders>
            <w:vAlign w:val="center"/>
          </w:tcPr>
          <w:p w14:paraId="56415002" w14:textId="77777777" w:rsidR="0040126B" w:rsidRPr="009C5CAF" w:rsidRDefault="0040126B" w:rsidP="005D7257">
            <w:pPr>
              <w:ind w:firstLine="142"/>
              <w:rPr>
                <w:b/>
                <w:sz w:val="18"/>
              </w:rPr>
            </w:pPr>
            <w:r w:rsidRPr="009C5CAF">
              <w:rPr>
                <w:b/>
                <w:sz w:val="18"/>
              </w:rPr>
              <w:t>Exceso</w:t>
            </w:r>
          </w:p>
        </w:tc>
        <w:tc>
          <w:tcPr>
            <w:tcW w:w="2590" w:type="dxa"/>
            <w:tcBorders>
              <w:top w:val="nil"/>
              <w:left w:val="nil"/>
              <w:bottom w:val="single" w:sz="4" w:space="0" w:color="auto"/>
              <w:right w:val="nil"/>
            </w:tcBorders>
            <w:vAlign w:val="center"/>
          </w:tcPr>
          <w:p w14:paraId="22A733F2" w14:textId="77777777" w:rsidR="0040126B" w:rsidRPr="009C5CAF" w:rsidRDefault="0040126B" w:rsidP="000B3D5D">
            <w:pPr>
              <w:ind w:right="149"/>
              <w:jc w:val="right"/>
              <w:rPr>
                <w:b/>
                <w:sz w:val="18"/>
              </w:rPr>
            </w:pPr>
          </w:p>
        </w:tc>
      </w:tr>
    </w:tbl>
    <w:p w14:paraId="75F5F78C" w14:textId="77777777" w:rsidR="0040126B" w:rsidRPr="009C5CAF" w:rsidRDefault="0040126B" w:rsidP="0040126B">
      <w:pPr>
        <w:widowControl w:val="0"/>
        <w:jc w:val="both"/>
        <w:rPr>
          <w:i/>
          <w:sz w:val="20"/>
          <w:szCs w:val="20"/>
          <w:lang w:eastAsia="es-ES"/>
        </w:rPr>
      </w:pPr>
    </w:p>
    <w:p w14:paraId="78269D55" w14:textId="77777777" w:rsidR="0040126B" w:rsidRPr="009C5CAF" w:rsidRDefault="0040126B" w:rsidP="0040126B">
      <w:pPr>
        <w:widowControl w:val="0"/>
        <w:jc w:val="both"/>
        <w:rPr>
          <w:i/>
          <w:sz w:val="20"/>
          <w:szCs w:val="20"/>
          <w:lang w:eastAsia="es-ES"/>
        </w:rPr>
      </w:pPr>
      <w:r w:rsidRPr="009C5CAF">
        <w:rPr>
          <w:i/>
          <w:sz w:val="20"/>
          <w:szCs w:val="20"/>
          <w:lang w:eastAsia="es-ES"/>
        </w:rPr>
        <w:t>Exigencias de Capital Mínimo</w:t>
      </w:r>
    </w:p>
    <w:p w14:paraId="7C6EC03C" w14:textId="77777777" w:rsidR="0040126B" w:rsidRPr="009C5CAF" w:rsidRDefault="0040126B" w:rsidP="0040126B">
      <w:pPr>
        <w:widowControl w:val="0"/>
        <w:jc w:val="both"/>
        <w:rPr>
          <w:sz w:val="20"/>
          <w:szCs w:val="20"/>
          <w:lang w:eastAsia="es-ES"/>
        </w:rPr>
      </w:pPr>
    </w:p>
    <w:p w14:paraId="3FD1AF77" w14:textId="77777777" w:rsidR="0040126B" w:rsidRPr="009C5CAF" w:rsidRDefault="0040126B" w:rsidP="0040126B">
      <w:pPr>
        <w:widowControl w:val="0"/>
        <w:jc w:val="both"/>
        <w:rPr>
          <w:sz w:val="20"/>
          <w:szCs w:val="20"/>
        </w:rPr>
      </w:pPr>
      <w:r w:rsidRPr="009C5CAF">
        <w:rPr>
          <w:sz w:val="20"/>
          <w:szCs w:val="20"/>
        </w:rPr>
        <w:t>Desde sus inicios, el Emisor se ha mantenido en todo momento por encima del nivel de capital mínimo requerido según el criterio establecido por el BCRA. Véase en el Capítulo V “</w:t>
      </w:r>
      <w:r w:rsidRPr="009C5CAF">
        <w:rPr>
          <w:i/>
          <w:sz w:val="20"/>
          <w:szCs w:val="20"/>
        </w:rPr>
        <w:t>Estructura de la Compañía, Accionistas y Partes Relacionadas</w:t>
      </w:r>
      <w:r w:rsidRPr="009C5CAF">
        <w:rPr>
          <w:sz w:val="20"/>
          <w:szCs w:val="20"/>
        </w:rPr>
        <w:t>”, punto e) “</w:t>
      </w:r>
      <w:r w:rsidRPr="009C5CAF">
        <w:rPr>
          <w:i/>
          <w:sz w:val="20"/>
          <w:szCs w:val="20"/>
        </w:rPr>
        <w:t>Marco Regulatorio</w:t>
      </w:r>
      <w:r w:rsidRPr="009C5CAF">
        <w:rPr>
          <w:sz w:val="20"/>
          <w:szCs w:val="20"/>
        </w:rPr>
        <w:t>” - “</w:t>
      </w:r>
      <w:r w:rsidRPr="009C5CAF">
        <w:rPr>
          <w:i/>
          <w:sz w:val="20"/>
          <w:szCs w:val="20"/>
        </w:rPr>
        <w:t>Capitales mínimos</w:t>
      </w:r>
      <w:r w:rsidRPr="009C5CAF">
        <w:rPr>
          <w:sz w:val="20"/>
          <w:szCs w:val="20"/>
        </w:rPr>
        <w:t>” y el Capítulo VII “</w:t>
      </w:r>
      <w:r w:rsidRPr="009C5CAF">
        <w:rPr>
          <w:i/>
          <w:sz w:val="20"/>
          <w:szCs w:val="20"/>
        </w:rPr>
        <w:t>Antecedentes Financieros</w:t>
      </w:r>
      <w:r w:rsidRPr="009C5CAF">
        <w:rPr>
          <w:sz w:val="20"/>
          <w:szCs w:val="20"/>
        </w:rPr>
        <w:t>”, punto e) “</w:t>
      </w:r>
      <w:r w:rsidRPr="009C5CAF">
        <w:rPr>
          <w:i/>
          <w:sz w:val="20"/>
          <w:szCs w:val="20"/>
        </w:rPr>
        <w:t>Capital Social</w:t>
      </w:r>
      <w:r w:rsidRPr="009C5CAF">
        <w:rPr>
          <w:sz w:val="20"/>
          <w:szCs w:val="20"/>
        </w:rPr>
        <w:t>” del Prospecto.</w:t>
      </w:r>
    </w:p>
    <w:p w14:paraId="6A4530D5" w14:textId="77777777" w:rsidR="0040126B" w:rsidRPr="009C5CAF" w:rsidRDefault="0040126B" w:rsidP="0040126B">
      <w:pPr>
        <w:widowControl w:val="0"/>
        <w:jc w:val="both"/>
        <w:rPr>
          <w:sz w:val="14"/>
          <w:szCs w:val="20"/>
        </w:rPr>
      </w:pPr>
    </w:p>
    <w:p w14:paraId="7B6F5BF4" w14:textId="77777777" w:rsidR="0040126B" w:rsidRPr="009C5CAF" w:rsidRDefault="0040126B" w:rsidP="0040126B">
      <w:pPr>
        <w:widowControl w:val="0"/>
        <w:jc w:val="both"/>
        <w:rPr>
          <w:sz w:val="20"/>
          <w:szCs w:val="20"/>
        </w:rPr>
      </w:pPr>
      <w:r w:rsidRPr="009C5CAF">
        <w:rPr>
          <w:sz w:val="20"/>
          <w:szCs w:val="20"/>
        </w:rPr>
        <w:t>Los siguientes cuadros muestran la información con respecto al capital de CFA al 30 de septiembre de 2020</w:t>
      </w:r>
    </w:p>
    <w:p w14:paraId="7A279427" w14:textId="77777777" w:rsidR="0040126B" w:rsidRPr="009C5CAF" w:rsidRDefault="0040126B" w:rsidP="0040126B">
      <w:pPr>
        <w:widowControl w:val="0"/>
        <w:jc w:val="both"/>
        <w:rPr>
          <w:sz w:val="20"/>
          <w:szCs w:val="20"/>
        </w:rPr>
      </w:pPr>
    </w:p>
    <w:tbl>
      <w:tblPr>
        <w:tblW w:w="2480" w:type="pct"/>
        <w:jc w:val="center"/>
        <w:tblCellMar>
          <w:left w:w="0" w:type="dxa"/>
          <w:right w:w="0" w:type="dxa"/>
        </w:tblCellMar>
        <w:tblLook w:val="04A0" w:firstRow="1" w:lastRow="0" w:firstColumn="1" w:lastColumn="0" w:noHBand="0" w:noVBand="1"/>
      </w:tblPr>
      <w:tblGrid>
        <w:gridCol w:w="2431"/>
        <w:gridCol w:w="1787"/>
      </w:tblGrid>
      <w:tr w:rsidR="0040126B" w:rsidRPr="009C5CAF" w14:paraId="4735DE78" w14:textId="77777777" w:rsidTr="000B3D5D">
        <w:trPr>
          <w:gridAfter w:val="1"/>
          <w:wAfter w:w="2118" w:type="pct"/>
          <w:trHeight w:val="288"/>
          <w:jc w:val="center"/>
        </w:trPr>
        <w:tc>
          <w:tcPr>
            <w:tcW w:w="2882" w:type="pct"/>
            <w:tcMar>
              <w:top w:w="0" w:type="dxa"/>
              <w:left w:w="70" w:type="dxa"/>
              <w:bottom w:w="0" w:type="dxa"/>
              <w:right w:w="70" w:type="dxa"/>
            </w:tcMar>
            <w:vAlign w:val="center"/>
            <w:hideMark/>
          </w:tcPr>
          <w:p w14:paraId="5B6B8764" w14:textId="77777777" w:rsidR="0040126B" w:rsidRPr="005D7257" w:rsidRDefault="0040126B" w:rsidP="000B3D5D">
            <w:pPr>
              <w:jc w:val="both"/>
              <w:rPr>
                <w:b/>
                <w:color w:val="000000"/>
                <w:sz w:val="18"/>
              </w:rPr>
            </w:pPr>
          </w:p>
        </w:tc>
      </w:tr>
      <w:tr w:rsidR="0040126B" w:rsidRPr="009C5CAF" w14:paraId="75D9F236" w14:textId="77777777" w:rsidTr="000B3D5D">
        <w:trPr>
          <w:trHeight w:val="288"/>
          <w:jc w:val="center"/>
        </w:trPr>
        <w:tc>
          <w:tcPr>
            <w:tcW w:w="2882" w:type="pct"/>
            <w:tcBorders>
              <w:bottom w:val="single" w:sz="4" w:space="0" w:color="auto"/>
            </w:tcBorders>
            <w:tcMar>
              <w:top w:w="0" w:type="dxa"/>
              <w:left w:w="70" w:type="dxa"/>
              <w:bottom w:w="0" w:type="dxa"/>
              <w:right w:w="70" w:type="dxa"/>
            </w:tcMar>
            <w:vAlign w:val="center"/>
            <w:hideMark/>
          </w:tcPr>
          <w:p w14:paraId="78A484F2" w14:textId="77777777" w:rsidR="0040126B" w:rsidRPr="009C5CAF" w:rsidRDefault="0040126B" w:rsidP="005D7257">
            <w:pPr>
              <w:rPr>
                <w:i/>
                <w:color w:val="000000"/>
                <w:sz w:val="18"/>
              </w:rPr>
            </w:pPr>
            <w:r w:rsidRPr="009C5CAF">
              <w:rPr>
                <w:b/>
                <w:color w:val="000000"/>
                <w:sz w:val="18"/>
              </w:rPr>
              <w:t>Capital Regulatorio</w:t>
            </w:r>
            <w:r w:rsidRPr="009C5CAF">
              <w:rPr>
                <w:b/>
                <w:color w:val="000000"/>
                <w:sz w:val="18"/>
                <w:vertAlign w:val="superscript"/>
              </w:rPr>
              <w:t xml:space="preserve"> (*)</w:t>
            </w:r>
          </w:p>
        </w:tc>
        <w:tc>
          <w:tcPr>
            <w:tcW w:w="2118" w:type="pct"/>
            <w:tcBorders>
              <w:bottom w:val="single" w:sz="4" w:space="0" w:color="auto"/>
            </w:tcBorders>
            <w:tcMar>
              <w:top w:w="0" w:type="dxa"/>
              <w:left w:w="70" w:type="dxa"/>
              <w:bottom w:w="0" w:type="dxa"/>
              <w:right w:w="70" w:type="dxa"/>
            </w:tcMar>
            <w:vAlign w:val="center"/>
            <w:hideMark/>
          </w:tcPr>
          <w:p w14:paraId="5A8D3292" w14:textId="77777777" w:rsidR="0040126B" w:rsidRPr="009C5CAF" w:rsidRDefault="0040126B" w:rsidP="000B3D5D">
            <w:pPr>
              <w:ind w:right="-805"/>
              <w:rPr>
                <w:b/>
                <w:color w:val="000000"/>
                <w:sz w:val="18"/>
              </w:rPr>
            </w:pPr>
            <w:r w:rsidRPr="009C5CAF">
              <w:rPr>
                <w:b/>
                <w:color w:val="000000"/>
                <w:sz w:val="18"/>
              </w:rPr>
              <w:t>30/09/2020</w:t>
            </w:r>
          </w:p>
        </w:tc>
      </w:tr>
      <w:tr w:rsidR="0040126B" w:rsidRPr="009C5CAF" w14:paraId="5AC14016" w14:textId="77777777" w:rsidTr="000B3D5D">
        <w:trPr>
          <w:trHeight w:val="20"/>
          <w:jc w:val="center"/>
        </w:trPr>
        <w:tc>
          <w:tcPr>
            <w:tcW w:w="2882" w:type="pct"/>
            <w:tcBorders>
              <w:top w:val="single" w:sz="4" w:space="0" w:color="auto"/>
            </w:tcBorders>
            <w:noWrap/>
            <w:tcMar>
              <w:top w:w="0" w:type="dxa"/>
              <w:left w:w="70" w:type="dxa"/>
              <w:bottom w:w="0" w:type="dxa"/>
              <w:right w:w="70" w:type="dxa"/>
            </w:tcMar>
            <w:vAlign w:val="center"/>
            <w:hideMark/>
          </w:tcPr>
          <w:p w14:paraId="452E0664" w14:textId="77777777" w:rsidR="0040126B" w:rsidRPr="009C5CAF" w:rsidRDefault="0040126B" w:rsidP="005D7257">
            <w:pPr>
              <w:rPr>
                <w:color w:val="000000"/>
                <w:sz w:val="18"/>
              </w:rPr>
            </w:pPr>
            <w:r w:rsidRPr="009C5CAF">
              <w:rPr>
                <w:color w:val="000000"/>
                <w:sz w:val="18"/>
              </w:rPr>
              <w:t>Riesgo de Tasa</w:t>
            </w:r>
          </w:p>
        </w:tc>
        <w:tc>
          <w:tcPr>
            <w:tcW w:w="2118" w:type="pct"/>
            <w:noWrap/>
            <w:tcMar>
              <w:top w:w="0" w:type="dxa"/>
              <w:left w:w="70" w:type="dxa"/>
              <w:bottom w:w="0" w:type="dxa"/>
              <w:right w:w="70" w:type="dxa"/>
            </w:tcMar>
            <w:vAlign w:val="center"/>
          </w:tcPr>
          <w:p w14:paraId="11B7FF13" w14:textId="77777777" w:rsidR="0040126B" w:rsidRPr="009C5CAF" w:rsidRDefault="0040126B" w:rsidP="000B3D5D">
            <w:pPr>
              <w:jc w:val="right"/>
              <w:rPr>
                <w:color w:val="000000"/>
                <w:sz w:val="18"/>
              </w:rPr>
            </w:pPr>
            <w:r w:rsidRPr="009C5CAF">
              <w:rPr>
                <w:color w:val="000000"/>
                <w:sz w:val="18"/>
              </w:rPr>
              <w:t>637.899</w:t>
            </w:r>
          </w:p>
        </w:tc>
      </w:tr>
      <w:tr w:rsidR="0040126B" w:rsidRPr="009C5CAF" w14:paraId="0163CDB7" w14:textId="77777777" w:rsidTr="000B3D5D">
        <w:trPr>
          <w:trHeight w:val="20"/>
          <w:jc w:val="center"/>
        </w:trPr>
        <w:tc>
          <w:tcPr>
            <w:tcW w:w="2882" w:type="pct"/>
            <w:noWrap/>
            <w:tcMar>
              <w:top w:w="0" w:type="dxa"/>
              <w:left w:w="70" w:type="dxa"/>
              <w:bottom w:w="0" w:type="dxa"/>
              <w:right w:w="70" w:type="dxa"/>
            </w:tcMar>
            <w:vAlign w:val="center"/>
            <w:hideMark/>
          </w:tcPr>
          <w:p w14:paraId="42C47112" w14:textId="77777777" w:rsidR="0040126B" w:rsidRPr="009C5CAF" w:rsidRDefault="0040126B" w:rsidP="005D7257">
            <w:pPr>
              <w:rPr>
                <w:color w:val="000000"/>
                <w:sz w:val="18"/>
              </w:rPr>
            </w:pPr>
            <w:r w:rsidRPr="009C5CAF">
              <w:rPr>
                <w:color w:val="000000"/>
                <w:sz w:val="18"/>
              </w:rPr>
              <w:t>Riesgo de Crédito</w:t>
            </w:r>
          </w:p>
        </w:tc>
        <w:tc>
          <w:tcPr>
            <w:tcW w:w="2118" w:type="pct"/>
            <w:noWrap/>
            <w:tcMar>
              <w:top w:w="0" w:type="dxa"/>
              <w:left w:w="70" w:type="dxa"/>
              <w:bottom w:w="0" w:type="dxa"/>
              <w:right w:w="70" w:type="dxa"/>
            </w:tcMar>
            <w:vAlign w:val="center"/>
          </w:tcPr>
          <w:p w14:paraId="05329AA8" w14:textId="77777777" w:rsidR="0040126B" w:rsidRPr="009C5CAF" w:rsidRDefault="0040126B" w:rsidP="000B3D5D">
            <w:pPr>
              <w:jc w:val="right"/>
              <w:rPr>
                <w:color w:val="000000"/>
                <w:sz w:val="18"/>
              </w:rPr>
            </w:pPr>
            <w:r w:rsidRPr="009C5CAF">
              <w:rPr>
                <w:color w:val="000000"/>
                <w:sz w:val="18"/>
              </w:rPr>
              <w:t>546.835</w:t>
            </w:r>
          </w:p>
        </w:tc>
      </w:tr>
      <w:tr w:rsidR="0040126B" w:rsidRPr="009C5CAF" w14:paraId="1FA7E6C7" w14:textId="77777777" w:rsidTr="000B3D5D">
        <w:trPr>
          <w:trHeight w:val="20"/>
          <w:jc w:val="center"/>
        </w:trPr>
        <w:tc>
          <w:tcPr>
            <w:tcW w:w="2882" w:type="pct"/>
            <w:noWrap/>
            <w:tcMar>
              <w:top w:w="0" w:type="dxa"/>
              <w:left w:w="70" w:type="dxa"/>
              <w:bottom w:w="0" w:type="dxa"/>
              <w:right w:w="70" w:type="dxa"/>
            </w:tcMar>
            <w:vAlign w:val="center"/>
            <w:hideMark/>
          </w:tcPr>
          <w:p w14:paraId="6CD79F2C" w14:textId="77777777" w:rsidR="0040126B" w:rsidRPr="009C5CAF" w:rsidRDefault="0040126B" w:rsidP="005D7257">
            <w:pPr>
              <w:rPr>
                <w:color w:val="000000"/>
                <w:sz w:val="18"/>
              </w:rPr>
            </w:pPr>
            <w:r w:rsidRPr="009C5CAF">
              <w:rPr>
                <w:color w:val="000000"/>
                <w:sz w:val="18"/>
              </w:rPr>
              <w:t>Riesgo de Mercado</w:t>
            </w:r>
          </w:p>
        </w:tc>
        <w:tc>
          <w:tcPr>
            <w:tcW w:w="2118" w:type="pct"/>
            <w:noWrap/>
            <w:tcMar>
              <w:top w:w="0" w:type="dxa"/>
              <w:left w:w="70" w:type="dxa"/>
              <w:bottom w:w="0" w:type="dxa"/>
              <w:right w:w="70" w:type="dxa"/>
            </w:tcMar>
            <w:vAlign w:val="center"/>
          </w:tcPr>
          <w:p w14:paraId="270255F2" w14:textId="77777777" w:rsidR="0040126B" w:rsidRPr="009C5CAF" w:rsidRDefault="0040126B" w:rsidP="000B3D5D">
            <w:pPr>
              <w:jc w:val="right"/>
              <w:rPr>
                <w:color w:val="000000"/>
                <w:sz w:val="18"/>
              </w:rPr>
            </w:pPr>
            <w:r w:rsidRPr="009C5CAF">
              <w:rPr>
                <w:color w:val="000000"/>
                <w:sz w:val="18"/>
              </w:rPr>
              <w:t>89.099</w:t>
            </w:r>
          </w:p>
        </w:tc>
      </w:tr>
      <w:tr w:rsidR="0040126B" w:rsidRPr="009C5CAF" w14:paraId="192ABC7D" w14:textId="77777777" w:rsidTr="000B3D5D">
        <w:trPr>
          <w:trHeight w:val="20"/>
          <w:jc w:val="center"/>
        </w:trPr>
        <w:tc>
          <w:tcPr>
            <w:tcW w:w="2882" w:type="pct"/>
            <w:noWrap/>
            <w:tcMar>
              <w:top w:w="0" w:type="dxa"/>
              <w:left w:w="70" w:type="dxa"/>
              <w:bottom w:w="0" w:type="dxa"/>
              <w:right w:w="70" w:type="dxa"/>
            </w:tcMar>
            <w:vAlign w:val="center"/>
            <w:hideMark/>
          </w:tcPr>
          <w:p w14:paraId="074D2D2C" w14:textId="77777777" w:rsidR="0040126B" w:rsidRPr="009C5CAF" w:rsidRDefault="0040126B" w:rsidP="005D7257">
            <w:pPr>
              <w:rPr>
                <w:color w:val="000000"/>
                <w:sz w:val="18"/>
              </w:rPr>
            </w:pPr>
            <w:r w:rsidRPr="009C5CAF">
              <w:rPr>
                <w:color w:val="000000"/>
                <w:sz w:val="18"/>
              </w:rPr>
              <w:t>Riesgo Operacional</w:t>
            </w:r>
          </w:p>
        </w:tc>
        <w:tc>
          <w:tcPr>
            <w:tcW w:w="2118" w:type="pct"/>
            <w:noWrap/>
            <w:tcMar>
              <w:top w:w="0" w:type="dxa"/>
              <w:left w:w="70" w:type="dxa"/>
              <w:bottom w:w="0" w:type="dxa"/>
              <w:right w:w="70" w:type="dxa"/>
            </w:tcMar>
            <w:vAlign w:val="center"/>
          </w:tcPr>
          <w:p w14:paraId="36CAB266" w14:textId="77777777" w:rsidR="0040126B" w:rsidRPr="009C5CAF" w:rsidRDefault="0040126B" w:rsidP="000B3D5D">
            <w:pPr>
              <w:jc w:val="right"/>
              <w:rPr>
                <w:color w:val="000000"/>
                <w:sz w:val="18"/>
              </w:rPr>
            </w:pPr>
            <w:r w:rsidRPr="009C5CAF">
              <w:rPr>
                <w:color w:val="000000"/>
                <w:sz w:val="18"/>
              </w:rPr>
              <w:t>1.965</w:t>
            </w:r>
          </w:p>
        </w:tc>
      </w:tr>
      <w:tr w:rsidR="0040126B" w:rsidRPr="009C5CAF" w14:paraId="0E8C87AC" w14:textId="77777777" w:rsidTr="000B3D5D">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178DBB30" w14:textId="77777777" w:rsidR="0040126B" w:rsidRPr="009C5CAF" w:rsidRDefault="0040126B" w:rsidP="005D7257">
            <w:pPr>
              <w:rPr>
                <w:b/>
                <w:color w:val="000000"/>
                <w:sz w:val="18"/>
              </w:rPr>
            </w:pPr>
            <w:r w:rsidRPr="009C5CAF">
              <w:rPr>
                <w:b/>
                <w:color w:val="000000"/>
                <w:sz w:val="18"/>
              </w:rPr>
              <w:t>Total de Exigencia</w:t>
            </w:r>
          </w:p>
        </w:tc>
        <w:tc>
          <w:tcPr>
            <w:tcW w:w="2118" w:type="pct"/>
            <w:tcBorders>
              <w:bottom w:val="single" w:sz="4" w:space="0" w:color="auto"/>
            </w:tcBorders>
            <w:tcMar>
              <w:top w:w="0" w:type="dxa"/>
              <w:left w:w="70" w:type="dxa"/>
              <w:bottom w:w="0" w:type="dxa"/>
              <w:right w:w="70" w:type="dxa"/>
            </w:tcMar>
            <w:vAlign w:val="center"/>
          </w:tcPr>
          <w:p w14:paraId="3352E79F" w14:textId="77777777" w:rsidR="0040126B" w:rsidRPr="009C5CAF" w:rsidRDefault="0040126B" w:rsidP="000B3D5D">
            <w:pPr>
              <w:jc w:val="right"/>
              <w:rPr>
                <w:color w:val="000000"/>
                <w:sz w:val="18"/>
              </w:rPr>
            </w:pPr>
            <w:r w:rsidRPr="009C5CAF">
              <w:rPr>
                <w:color w:val="000000"/>
                <w:sz w:val="18"/>
              </w:rPr>
              <w:t>1.215.474</w:t>
            </w:r>
          </w:p>
        </w:tc>
      </w:tr>
      <w:tr w:rsidR="0040126B" w:rsidRPr="009C5CAF" w14:paraId="0BB3B8C9" w14:textId="77777777" w:rsidTr="000B3D5D">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403D7AD8" w14:textId="77777777" w:rsidR="0040126B" w:rsidRPr="009C5CAF" w:rsidRDefault="0040126B" w:rsidP="005D7257">
            <w:pPr>
              <w:rPr>
                <w:b/>
                <w:color w:val="000000"/>
                <w:sz w:val="18"/>
              </w:rPr>
            </w:pPr>
            <w:r w:rsidRPr="009C5CAF">
              <w:rPr>
                <w:b/>
                <w:color w:val="000000"/>
                <w:sz w:val="18"/>
              </w:rPr>
              <w:t>Integración</w:t>
            </w:r>
          </w:p>
        </w:tc>
        <w:tc>
          <w:tcPr>
            <w:tcW w:w="2118" w:type="pct"/>
            <w:tcBorders>
              <w:top w:val="single" w:sz="4" w:space="0" w:color="auto"/>
              <w:bottom w:val="single" w:sz="4" w:space="0" w:color="auto"/>
            </w:tcBorders>
            <w:tcMar>
              <w:top w:w="0" w:type="dxa"/>
              <w:left w:w="70" w:type="dxa"/>
              <w:bottom w:w="0" w:type="dxa"/>
              <w:right w:w="70" w:type="dxa"/>
            </w:tcMar>
            <w:vAlign w:val="center"/>
          </w:tcPr>
          <w:p w14:paraId="119E9480" w14:textId="77777777" w:rsidR="0040126B" w:rsidRPr="009C5CAF" w:rsidRDefault="0040126B" w:rsidP="000B3D5D">
            <w:pPr>
              <w:jc w:val="right"/>
              <w:rPr>
                <w:color w:val="000000"/>
                <w:sz w:val="18"/>
              </w:rPr>
            </w:pPr>
            <w:r w:rsidRPr="009C5CAF">
              <w:rPr>
                <w:color w:val="000000"/>
                <w:sz w:val="18"/>
              </w:rPr>
              <w:t>577.575</w:t>
            </w:r>
          </w:p>
        </w:tc>
      </w:tr>
      <w:tr w:rsidR="0040126B" w:rsidRPr="009C5CAF" w14:paraId="2B3B6C61" w14:textId="77777777" w:rsidTr="000B3D5D">
        <w:trPr>
          <w:trHeight w:val="20"/>
          <w:jc w:val="center"/>
        </w:trPr>
        <w:tc>
          <w:tcPr>
            <w:tcW w:w="2882" w:type="pct"/>
            <w:tcBorders>
              <w:top w:val="nil"/>
              <w:left w:val="nil"/>
              <w:bottom w:val="single" w:sz="8" w:space="0" w:color="auto"/>
              <w:right w:val="nil"/>
            </w:tcBorders>
            <w:tcMar>
              <w:top w:w="0" w:type="dxa"/>
              <w:left w:w="70" w:type="dxa"/>
              <w:bottom w:w="0" w:type="dxa"/>
              <w:right w:w="70" w:type="dxa"/>
            </w:tcMar>
            <w:vAlign w:val="center"/>
            <w:hideMark/>
          </w:tcPr>
          <w:p w14:paraId="08C4B909" w14:textId="77777777" w:rsidR="0040126B" w:rsidRPr="009C5CAF" w:rsidRDefault="0040126B" w:rsidP="005D7257">
            <w:pPr>
              <w:rPr>
                <w:b/>
                <w:color w:val="000000"/>
                <w:sz w:val="18"/>
              </w:rPr>
            </w:pPr>
            <w:r w:rsidRPr="009C5CAF">
              <w:rPr>
                <w:b/>
                <w:color w:val="000000"/>
                <w:sz w:val="18"/>
              </w:rPr>
              <w:t>Posición</w:t>
            </w:r>
          </w:p>
        </w:tc>
        <w:tc>
          <w:tcPr>
            <w:tcW w:w="2118" w:type="pct"/>
            <w:tcBorders>
              <w:top w:val="single" w:sz="4" w:space="0" w:color="auto"/>
              <w:bottom w:val="single" w:sz="4" w:space="0" w:color="auto"/>
            </w:tcBorders>
            <w:tcMar>
              <w:top w:w="0" w:type="dxa"/>
              <w:left w:w="70" w:type="dxa"/>
              <w:bottom w:w="0" w:type="dxa"/>
              <w:right w:w="70" w:type="dxa"/>
            </w:tcMar>
            <w:vAlign w:val="center"/>
          </w:tcPr>
          <w:p w14:paraId="7DFB42B7" w14:textId="77777777" w:rsidR="0040126B" w:rsidRPr="009C5CAF" w:rsidRDefault="0040126B" w:rsidP="000B3D5D">
            <w:pPr>
              <w:jc w:val="right"/>
              <w:rPr>
                <w:color w:val="000000"/>
                <w:sz w:val="18"/>
              </w:rPr>
            </w:pPr>
            <w:r w:rsidRPr="009C5CAF">
              <w:rPr>
                <w:color w:val="000000"/>
                <w:sz w:val="18"/>
              </w:rPr>
              <w:t>52,48%</w:t>
            </w:r>
          </w:p>
        </w:tc>
      </w:tr>
    </w:tbl>
    <w:p w14:paraId="21B98F7F" w14:textId="77777777" w:rsidR="0040126B" w:rsidRPr="009C5CAF" w:rsidRDefault="0040126B" w:rsidP="0040126B">
      <w:pPr>
        <w:widowControl w:val="0"/>
        <w:jc w:val="both"/>
        <w:rPr>
          <w:i/>
          <w:sz w:val="16"/>
          <w:szCs w:val="16"/>
        </w:rPr>
      </w:pPr>
      <w:r w:rsidRPr="009C5CAF">
        <w:rPr>
          <w:i/>
          <w:sz w:val="16"/>
        </w:rPr>
        <w:t>(*) Fuente: información interna de la Compañía.</w:t>
      </w:r>
    </w:p>
    <w:p w14:paraId="66C2AED6" w14:textId="77777777" w:rsidR="0040126B" w:rsidRPr="009C5CAF" w:rsidRDefault="0040126B" w:rsidP="0040126B">
      <w:pPr>
        <w:widowControl w:val="0"/>
        <w:jc w:val="both"/>
        <w:rPr>
          <w:sz w:val="20"/>
          <w:szCs w:val="20"/>
          <w:lang w:eastAsia="es-ES"/>
        </w:rPr>
      </w:pPr>
    </w:p>
    <w:p w14:paraId="55BA2E51" w14:textId="77777777" w:rsidR="0040126B" w:rsidRPr="005D7257" w:rsidRDefault="0040126B" w:rsidP="0040126B">
      <w:pPr>
        <w:widowControl w:val="0"/>
        <w:jc w:val="both"/>
        <w:rPr>
          <w:i/>
          <w:u w:val="single"/>
          <w:lang w:val="x-none"/>
        </w:rPr>
      </w:pPr>
      <w:r w:rsidRPr="009C5CAF">
        <w:rPr>
          <w:sz w:val="20"/>
          <w:szCs w:val="20"/>
        </w:rPr>
        <w:t>A la fecha del presente Prospecto la Compañía cumple con los requisitos de capital mínimo y demás relaciones patrimoniales requeridas por el BCRA.</w:t>
      </w:r>
    </w:p>
    <w:p w14:paraId="628FCCD0" w14:textId="77777777" w:rsidR="0040126B" w:rsidRPr="009C5CAF" w:rsidRDefault="0040126B" w:rsidP="0040126B">
      <w:pPr>
        <w:widowControl w:val="0"/>
        <w:jc w:val="both"/>
        <w:rPr>
          <w:sz w:val="20"/>
          <w:szCs w:val="20"/>
          <w:lang w:eastAsia="es-ES"/>
        </w:rPr>
      </w:pPr>
    </w:p>
    <w:p w14:paraId="41B13D46" w14:textId="77777777" w:rsidR="0040126B" w:rsidRPr="009C5CAF" w:rsidRDefault="0040126B" w:rsidP="0040126B">
      <w:pPr>
        <w:widowControl w:val="0"/>
        <w:jc w:val="both"/>
        <w:rPr>
          <w:i/>
          <w:sz w:val="20"/>
          <w:szCs w:val="20"/>
          <w:lang w:eastAsia="es-ES"/>
        </w:rPr>
      </w:pPr>
      <w:r w:rsidRPr="009C5CAF">
        <w:rPr>
          <w:i/>
          <w:sz w:val="20"/>
          <w:szCs w:val="20"/>
          <w:lang w:eastAsia="es-ES"/>
        </w:rPr>
        <w:t>Clasificación de la Cartera de Riesgo</w:t>
      </w:r>
    </w:p>
    <w:p w14:paraId="47888DFB" w14:textId="77777777" w:rsidR="0040126B" w:rsidRPr="009C5CAF" w:rsidRDefault="0040126B" w:rsidP="0040126B">
      <w:pPr>
        <w:widowControl w:val="0"/>
        <w:jc w:val="both"/>
        <w:rPr>
          <w:sz w:val="20"/>
          <w:szCs w:val="20"/>
          <w:lang w:eastAsia="es-ES"/>
        </w:rPr>
      </w:pPr>
    </w:p>
    <w:p w14:paraId="5CBBB112" w14:textId="77777777" w:rsidR="0040126B" w:rsidRPr="009C5CAF" w:rsidRDefault="0040126B" w:rsidP="0040126B">
      <w:pPr>
        <w:widowControl w:val="0"/>
        <w:jc w:val="both"/>
        <w:rPr>
          <w:sz w:val="20"/>
          <w:szCs w:val="20"/>
          <w:lang w:eastAsia="es-ES"/>
        </w:rPr>
      </w:pPr>
      <w:r w:rsidRPr="009C5CAF">
        <w:rPr>
          <w:sz w:val="20"/>
          <w:szCs w:val="20"/>
          <w:lang w:eastAsia="es-ES"/>
        </w:rPr>
        <w:t>El cuadro siguiente refleja los montos de cada categoría de cartera de riesgo al 30 de septiembre de 2020, presentado en forma comparativa con el ejercicio finalizado el 30 de septiembre de 2019. Cabe mencionar que el Emisor ha utilizado y aplicado los criterios de clasificación de cartera de riesgo en función a las normativas dispuestas por el BCRA vigentes a esas fechas (información expresada en moneda homogénea, ajustada por inflación a septiembre 2020):</w:t>
      </w:r>
    </w:p>
    <w:p w14:paraId="2784E60B" w14:textId="77777777" w:rsidR="0040126B" w:rsidRPr="009C5CAF" w:rsidRDefault="0040126B" w:rsidP="0040126B">
      <w:pPr>
        <w:widowControl w:val="0"/>
        <w:jc w:val="both"/>
        <w:rPr>
          <w:sz w:val="20"/>
          <w:szCs w:val="20"/>
          <w:lang w:eastAsia="es-ES"/>
        </w:rPr>
      </w:pPr>
    </w:p>
    <w:tbl>
      <w:tblPr>
        <w:tblW w:w="0" w:type="auto"/>
        <w:jc w:val="center"/>
        <w:tblLayout w:type="fixed"/>
        <w:tblCellMar>
          <w:left w:w="0" w:type="dxa"/>
          <w:right w:w="0" w:type="dxa"/>
        </w:tblCellMar>
        <w:tblLook w:val="01E0" w:firstRow="1" w:lastRow="1" w:firstColumn="1" w:lastColumn="1" w:noHBand="0" w:noVBand="0"/>
      </w:tblPr>
      <w:tblGrid>
        <w:gridCol w:w="6252"/>
        <w:gridCol w:w="1243"/>
        <w:gridCol w:w="153"/>
        <w:gridCol w:w="1403"/>
      </w:tblGrid>
      <w:tr w:rsidR="0040126B" w:rsidRPr="009C5CAF" w14:paraId="2F6C9AFF" w14:textId="77777777" w:rsidTr="000B3D5D">
        <w:trPr>
          <w:trHeight w:val="214"/>
          <w:jc w:val="center"/>
        </w:trPr>
        <w:tc>
          <w:tcPr>
            <w:tcW w:w="6252" w:type="dxa"/>
            <w:shd w:val="clear" w:color="auto" w:fill="auto"/>
          </w:tcPr>
          <w:p w14:paraId="3079FA0E" w14:textId="77777777" w:rsidR="0040126B" w:rsidRPr="009C5CAF" w:rsidRDefault="0040126B" w:rsidP="000B3D5D">
            <w:pPr>
              <w:widowControl w:val="0"/>
              <w:autoSpaceDE w:val="0"/>
              <w:autoSpaceDN w:val="0"/>
              <w:rPr>
                <w:rFonts w:eastAsia="Calibri"/>
                <w:sz w:val="18"/>
                <w:lang w:val="es-ES"/>
              </w:rPr>
            </w:pPr>
          </w:p>
        </w:tc>
        <w:tc>
          <w:tcPr>
            <w:tcW w:w="1243" w:type="dxa"/>
            <w:tcBorders>
              <w:bottom w:val="single" w:sz="4" w:space="0" w:color="000000"/>
            </w:tcBorders>
            <w:shd w:val="clear" w:color="auto" w:fill="auto"/>
          </w:tcPr>
          <w:p w14:paraId="527ABE8E" w14:textId="77777777" w:rsidR="0040126B" w:rsidRPr="009C5CAF" w:rsidRDefault="0040126B" w:rsidP="000B3D5D">
            <w:pPr>
              <w:widowControl w:val="0"/>
              <w:autoSpaceDE w:val="0"/>
              <w:autoSpaceDN w:val="0"/>
              <w:spacing w:line="194" w:lineRule="exact"/>
              <w:ind w:right="165"/>
              <w:jc w:val="right"/>
              <w:rPr>
                <w:rFonts w:eastAsia="Calibri"/>
                <w:b/>
                <w:sz w:val="18"/>
                <w:lang w:val="es-ES"/>
              </w:rPr>
            </w:pPr>
            <w:r w:rsidRPr="009C5CAF">
              <w:rPr>
                <w:rFonts w:eastAsia="Calibri"/>
                <w:b/>
                <w:sz w:val="18"/>
                <w:lang w:val="es-ES"/>
              </w:rPr>
              <w:t>30/09/2020</w:t>
            </w:r>
          </w:p>
        </w:tc>
        <w:tc>
          <w:tcPr>
            <w:tcW w:w="153" w:type="dxa"/>
            <w:tcBorders>
              <w:bottom w:val="single" w:sz="4" w:space="0" w:color="000000"/>
            </w:tcBorders>
            <w:shd w:val="clear" w:color="auto" w:fill="auto"/>
          </w:tcPr>
          <w:p w14:paraId="49ED34C3" w14:textId="77777777" w:rsidR="0040126B" w:rsidRPr="009C5CAF" w:rsidRDefault="0040126B" w:rsidP="000B3D5D">
            <w:pPr>
              <w:widowControl w:val="0"/>
              <w:autoSpaceDE w:val="0"/>
              <w:autoSpaceDN w:val="0"/>
              <w:rPr>
                <w:rFonts w:eastAsia="Calibri"/>
                <w:sz w:val="18"/>
                <w:lang w:val="es-ES"/>
              </w:rPr>
            </w:pPr>
          </w:p>
        </w:tc>
        <w:tc>
          <w:tcPr>
            <w:tcW w:w="1403" w:type="dxa"/>
            <w:tcBorders>
              <w:bottom w:val="single" w:sz="4" w:space="0" w:color="000000"/>
            </w:tcBorders>
            <w:shd w:val="clear" w:color="auto" w:fill="auto"/>
          </w:tcPr>
          <w:p w14:paraId="2C0DFB40" w14:textId="77777777" w:rsidR="0040126B" w:rsidRPr="009C5CAF" w:rsidRDefault="0040126B" w:rsidP="000B3D5D">
            <w:pPr>
              <w:widowControl w:val="0"/>
              <w:autoSpaceDE w:val="0"/>
              <w:autoSpaceDN w:val="0"/>
              <w:spacing w:line="194" w:lineRule="exact"/>
              <w:ind w:right="324"/>
              <w:jc w:val="right"/>
              <w:rPr>
                <w:rFonts w:eastAsia="Calibri"/>
                <w:b/>
                <w:sz w:val="18"/>
                <w:lang w:val="es-ES"/>
              </w:rPr>
            </w:pPr>
            <w:r w:rsidRPr="009C5CAF">
              <w:rPr>
                <w:rFonts w:eastAsia="Calibri"/>
                <w:b/>
                <w:sz w:val="18"/>
                <w:lang w:val="es-ES"/>
              </w:rPr>
              <w:t>31/12/2019</w:t>
            </w:r>
          </w:p>
        </w:tc>
      </w:tr>
      <w:tr w:rsidR="0040126B" w:rsidRPr="009C5CAF" w14:paraId="643BB28C" w14:textId="77777777" w:rsidTr="000B3D5D">
        <w:trPr>
          <w:trHeight w:val="227"/>
          <w:jc w:val="center"/>
        </w:trPr>
        <w:tc>
          <w:tcPr>
            <w:tcW w:w="6252" w:type="dxa"/>
            <w:shd w:val="clear" w:color="auto" w:fill="auto"/>
          </w:tcPr>
          <w:p w14:paraId="7482ECD2" w14:textId="77777777" w:rsidR="0040126B" w:rsidRPr="009C5CAF" w:rsidRDefault="0040126B" w:rsidP="005D7257">
            <w:pPr>
              <w:widowControl w:val="0"/>
              <w:autoSpaceDE w:val="0"/>
              <w:autoSpaceDN w:val="0"/>
              <w:spacing w:before="7" w:line="200" w:lineRule="exact"/>
              <w:ind w:left="200"/>
              <w:rPr>
                <w:rFonts w:eastAsia="Calibri"/>
                <w:b/>
                <w:sz w:val="18"/>
                <w:lang w:val="es-ES"/>
              </w:rPr>
            </w:pPr>
            <w:r w:rsidRPr="009C5CAF">
              <w:rPr>
                <w:rFonts w:eastAsia="Calibri"/>
                <w:b/>
                <w:sz w:val="18"/>
                <w:lang w:val="es-ES"/>
              </w:rPr>
              <w:t>CARTERA COMERCIAL</w:t>
            </w:r>
          </w:p>
        </w:tc>
        <w:tc>
          <w:tcPr>
            <w:tcW w:w="1243" w:type="dxa"/>
            <w:vAlign w:val="bottom"/>
          </w:tcPr>
          <w:p w14:paraId="5DC4195E" w14:textId="77777777" w:rsidR="0040126B" w:rsidRPr="009C5CAF" w:rsidRDefault="0040126B" w:rsidP="000B3D5D">
            <w:pPr>
              <w:widowControl w:val="0"/>
              <w:autoSpaceDE w:val="0"/>
              <w:autoSpaceDN w:val="0"/>
              <w:jc w:val="right"/>
              <w:rPr>
                <w:rFonts w:eastAsia="Calibri"/>
                <w:sz w:val="18"/>
                <w:szCs w:val="18"/>
                <w:lang w:val="es-ES"/>
              </w:rPr>
            </w:pPr>
            <w:r w:rsidRPr="009C5CAF">
              <w:rPr>
                <w:bCs/>
                <w:sz w:val="18"/>
                <w:szCs w:val="18"/>
                <w:lang w:eastAsia="es-ES"/>
              </w:rPr>
              <w:t>690.385</w:t>
            </w:r>
          </w:p>
        </w:tc>
        <w:tc>
          <w:tcPr>
            <w:tcW w:w="153" w:type="dxa"/>
          </w:tcPr>
          <w:p w14:paraId="470E0656"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vAlign w:val="center"/>
          </w:tcPr>
          <w:p w14:paraId="0015ED42" w14:textId="77777777" w:rsidR="0040126B" w:rsidRPr="009C5CAF" w:rsidRDefault="0040126B" w:rsidP="000B3D5D">
            <w:pPr>
              <w:widowControl w:val="0"/>
              <w:autoSpaceDE w:val="0"/>
              <w:autoSpaceDN w:val="0"/>
              <w:jc w:val="right"/>
              <w:rPr>
                <w:rFonts w:eastAsia="Calibri"/>
                <w:sz w:val="18"/>
                <w:szCs w:val="18"/>
                <w:lang w:val="es-ES"/>
              </w:rPr>
            </w:pPr>
            <w:r w:rsidRPr="009C5CAF">
              <w:rPr>
                <w:color w:val="000000"/>
                <w:sz w:val="18"/>
                <w:szCs w:val="18"/>
                <w:lang w:eastAsia="es-ES"/>
              </w:rPr>
              <w:t>27.801</w:t>
            </w:r>
          </w:p>
        </w:tc>
      </w:tr>
      <w:tr w:rsidR="0040126B" w:rsidRPr="009C5CAF" w14:paraId="247BD6AE" w14:textId="77777777" w:rsidTr="000B3D5D">
        <w:trPr>
          <w:trHeight w:val="227"/>
          <w:jc w:val="center"/>
        </w:trPr>
        <w:tc>
          <w:tcPr>
            <w:tcW w:w="6252" w:type="dxa"/>
            <w:shd w:val="clear" w:color="auto" w:fill="auto"/>
          </w:tcPr>
          <w:p w14:paraId="613DA031" w14:textId="77777777" w:rsidR="0040126B" w:rsidRPr="009C5CAF" w:rsidRDefault="0040126B" w:rsidP="005D7257">
            <w:pPr>
              <w:widowControl w:val="0"/>
              <w:autoSpaceDE w:val="0"/>
              <w:autoSpaceDN w:val="0"/>
              <w:spacing w:before="7" w:line="200" w:lineRule="exact"/>
              <w:ind w:left="267"/>
              <w:rPr>
                <w:rFonts w:eastAsia="Calibri"/>
                <w:b/>
                <w:sz w:val="18"/>
                <w:lang w:val="es-ES"/>
              </w:rPr>
            </w:pPr>
            <w:r w:rsidRPr="009C5CAF">
              <w:rPr>
                <w:rFonts w:eastAsia="Calibri"/>
                <w:b/>
                <w:sz w:val="18"/>
                <w:lang w:val="es-ES"/>
              </w:rPr>
              <w:t>En situación normal</w:t>
            </w:r>
          </w:p>
        </w:tc>
        <w:tc>
          <w:tcPr>
            <w:tcW w:w="1243" w:type="dxa"/>
            <w:vAlign w:val="bottom"/>
          </w:tcPr>
          <w:p w14:paraId="14375E88" w14:textId="77777777" w:rsidR="0040126B" w:rsidRPr="009C5CAF" w:rsidRDefault="0040126B" w:rsidP="000B3D5D">
            <w:pPr>
              <w:widowControl w:val="0"/>
              <w:autoSpaceDE w:val="0"/>
              <w:autoSpaceDN w:val="0"/>
              <w:jc w:val="right"/>
              <w:rPr>
                <w:rFonts w:eastAsia="Calibri"/>
                <w:sz w:val="18"/>
                <w:szCs w:val="18"/>
                <w:lang w:val="es-ES"/>
              </w:rPr>
            </w:pPr>
          </w:p>
        </w:tc>
        <w:tc>
          <w:tcPr>
            <w:tcW w:w="153" w:type="dxa"/>
          </w:tcPr>
          <w:p w14:paraId="2B323C02"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vAlign w:val="center"/>
          </w:tcPr>
          <w:p w14:paraId="4134DFD5" w14:textId="77777777" w:rsidR="0040126B" w:rsidRPr="009C5CAF" w:rsidRDefault="0040126B" w:rsidP="000B3D5D">
            <w:pPr>
              <w:widowControl w:val="0"/>
              <w:autoSpaceDE w:val="0"/>
              <w:autoSpaceDN w:val="0"/>
              <w:jc w:val="right"/>
              <w:rPr>
                <w:rFonts w:eastAsia="Calibri"/>
                <w:sz w:val="18"/>
                <w:szCs w:val="18"/>
                <w:lang w:val="es-ES"/>
              </w:rPr>
            </w:pPr>
          </w:p>
        </w:tc>
      </w:tr>
      <w:tr w:rsidR="0040126B" w:rsidRPr="009C5CAF" w14:paraId="6E28C1A9" w14:textId="77777777" w:rsidTr="000B3D5D">
        <w:trPr>
          <w:trHeight w:val="334"/>
          <w:jc w:val="center"/>
        </w:trPr>
        <w:tc>
          <w:tcPr>
            <w:tcW w:w="6252" w:type="dxa"/>
            <w:shd w:val="clear" w:color="auto" w:fill="auto"/>
          </w:tcPr>
          <w:p w14:paraId="3DE7A50E" w14:textId="77777777" w:rsidR="0040126B" w:rsidRPr="009C5CAF" w:rsidRDefault="0040126B" w:rsidP="005D7257">
            <w:pPr>
              <w:widowControl w:val="0"/>
              <w:autoSpaceDE w:val="0"/>
              <w:autoSpaceDN w:val="0"/>
              <w:spacing w:before="7"/>
              <w:ind w:left="267"/>
              <w:rPr>
                <w:rFonts w:eastAsia="Calibri"/>
                <w:sz w:val="18"/>
                <w:lang w:val="es-ES"/>
              </w:rPr>
            </w:pPr>
            <w:r w:rsidRPr="009C5CAF">
              <w:rPr>
                <w:rFonts w:eastAsia="Calibri"/>
                <w:sz w:val="18"/>
                <w:lang w:val="es-ES"/>
              </w:rPr>
              <w:t>- Sin garantías ni contragarantías preferidas</w:t>
            </w:r>
          </w:p>
        </w:tc>
        <w:tc>
          <w:tcPr>
            <w:tcW w:w="1243" w:type="dxa"/>
            <w:vAlign w:val="bottom"/>
          </w:tcPr>
          <w:p w14:paraId="7AB3EDBD" w14:textId="77777777" w:rsidR="0040126B" w:rsidRPr="009C5CAF" w:rsidRDefault="0040126B" w:rsidP="005D7257">
            <w:pPr>
              <w:widowControl w:val="0"/>
              <w:autoSpaceDE w:val="0"/>
              <w:autoSpaceDN w:val="0"/>
              <w:spacing w:before="39"/>
              <w:ind w:right="102"/>
              <w:rPr>
                <w:rFonts w:eastAsia="Calibri"/>
                <w:sz w:val="18"/>
                <w:szCs w:val="18"/>
                <w:lang w:val="es-ES"/>
              </w:rPr>
            </w:pPr>
          </w:p>
        </w:tc>
        <w:tc>
          <w:tcPr>
            <w:tcW w:w="153" w:type="dxa"/>
          </w:tcPr>
          <w:p w14:paraId="63B45BD3"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vAlign w:val="center"/>
          </w:tcPr>
          <w:p w14:paraId="1933AAB6" w14:textId="77777777" w:rsidR="0040126B" w:rsidRPr="009C5CAF" w:rsidRDefault="0040126B" w:rsidP="000B3D5D">
            <w:pPr>
              <w:widowControl w:val="0"/>
              <w:autoSpaceDE w:val="0"/>
              <w:autoSpaceDN w:val="0"/>
              <w:spacing w:before="18"/>
              <w:ind w:right="264"/>
              <w:jc w:val="right"/>
              <w:rPr>
                <w:rFonts w:eastAsia="Calibri"/>
                <w:sz w:val="18"/>
                <w:szCs w:val="18"/>
                <w:lang w:val="es-ES"/>
              </w:rPr>
            </w:pPr>
          </w:p>
        </w:tc>
      </w:tr>
      <w:tr w:rsidR="0040126B" w:rsidRPr="009C5CAF" w14:paraId="47CCBC59" w14:textId="77777777" w:rsidTr="000B3D5D">
        <w:trPr>
          <w:trHeight w:val="325"/>
          <w:jc w:val="center"/>
        </w:trPr>
        <w:tc>
          <w:tcPr>
            <w:tcW w:w="6252" w:type="dxa"/>
            <w:shd w:val="clear" w:color="auto" w:fill="auto"/>
          </w:tcPr>
          <w:p w14:paraId="2C9A5D6B" w14:textId="77777777" w:rsidR="0040126B" w:rsidRPr="009C5CAF" w:rsidRDefault="0040126B" w:rsidP="005D7257">
            <w:pPr>
              <w:widowControl w:val="0"/>
              <w:autoSpaceDE w:val="0"/>
              <w:autoSpaceDN w:val="0"/>
              <w:spacing w:before="105" w:line="200" w:lineRule="exact"/>
              <w:ind w:left="267"/>
              <w:rPr>
                <w:rFonts w:eastAsia="Calibri"/>
                <w:b/>
                <w:sz w:val="18"/>
                <w:lang w:val="es-ES"/>
              </w:rPr>
            </w:pPr>
            <w:r w:rsidRPr="009C5CAF">
              <w:rPr>
                <w:rFonts w:eastAsia="Calibri"/>
                <w:b/>
                <w:sz w:val="18"/>
                <w:lang w:val="es-ES"/>
              </w:rPr>
              <w:t>Irrecuperable</w:t>
            </w:r>
          </w:p>
        </w:tc>
        <w:tc>
          <w:tcPr>
            <w:tcW w:w="1243" w:type="dxa"/>
            <w:vAlign w:val="bottom"/>
          </w:tcPr>
          <w:p w14:paraId="38FE9070" w14:textId="77777777" w:rsidR="0040126B" w:rsidRPr="009C5CAF" w:rsidRDefault="0040126B" w:rsidP="000B3D5D">
            <w:pPr>
              <w:widowControl w:val="0"/>
              <w:autoSpaceDE w:val="0"/>
              <w:autoSpaceDN w:val="0"/>
              <w:jc w:val="right"/>
              <w:rPr>
                <w:rFonts w:eastAsia="Calibri"/>
                <w:sz w:val="18"/>
                <w:szCs w:val="18"/>
                <w:lang w:val="es-ES"/>
              </w:rPr>
            </w:pPr>
            <w:r w:rsidRPr="009C5CAF">
              <w:rPr>
                <w:bCs/>
                <w:sz w:val="18"/>
                <w:szCs w:val="18"/>
                <w:lang w:eastAsia="es-ES"/>
              </w:rPr>
              <w:t>4.024</w:t>
            </w:r>
          </w:p>
        </w:tc>
        <w:tc>
          <w:tcPr>
            <w:tcW w:w="153" w:type="dxa"/>
          </w:tcPr>
          <w:p w14:paraId="18F7E5DE"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vAlign w:val="center"/>
          </w:tcPr>
          <w:p w14:paraId="793A2C91" w14:textId="77777777" w:rsidR="0040126B" w:rsidRPr="009C5CAF" w:rsidRDefault="0040126B" w:rsidP="000B3D5D">
            <w:pPr>
              <w:widowControl w:val="0"/>
              <w:autoSpaceDE w:val="0"/>
              <w:autoSpaceDN w:val="0"/>
              <w:jc w:val="right"/>
              <w:rPr>
                <w:rFonts w:eastAsia="Calibri"/>
                <w:sz w:val="18"/>
                <w:szCs w:val="18"/>
                <w:lang w:val="es-ES"/>
              </w:rPr>
            </w:pPr>
            <w:r w:rsidRPr="009C5CAF">
              <w:rPr>
                <w:bCs/>
                <w:color w:val="000000"/>
                <w:sz w:val="18"/>
                <w:szCs w:val="18"/>
                <w:lang w:eastAsia="es-ES"/>
              </w:rPr>
              <w:t>4.921</w:t>
            </w:r>
          </w:p>
        </w:tc>
      </w:tr>
      <w:tr w:rsidR="0040126B" w:rsidRPr="009C5CAF" w14:paraId="3F45937A" w14:textId="77777777" w:rsidTr="000B3D5D">
        <w:trPr>
          <w:trHeight w:val="434"/>
          <w:jc w:val="center"/>
        </w:trPr>
        <w:tc>
          <w:tcPr>
            <w:tcW w:w="6252" w:type="dxa"/>
            <w:shd w:val="clear" w:color="auto" w:fill="auto"/>
          </w:tcPr>
          <w:p w14:paraId="14627DF9" w14:textId="77777777" w:rsidR="0040126B" w:rsidRPr="009C5CAF" w:rsidRDefault="0040126B" w:rsidP="005D7257">
            <w:pPr>
              <w:widowControl w:val="0"/>
              <w:autoSpaceDE w:val="0"/>
              <w:autoSpaceDN w:val="0"/>
              <w:spacing w:before="7"/>
              <w:ind w:left="267"/>
              <w:rPr>
                <w:rFonts w:eastAsia="Calibri"/>
                <w:b/>
                <w:sz w:val="18"/>
                <w:lang w:val="es-ES"/>
              </w:rPr>
            </w:pPr>
            <w:r w:rsidRPr="009C5CAF">
              <w:rPr>
                <w:rFonts w:eastAsia="Calibri"/>
                <w:sz w:val="18"/>
                <w:lang w:val="es-ES"/>
              </w:rPr>
              <w:t xml:space="preserve">- Sin garantías ni contragarantías preferidas </w:t>
            </w:r>
            <w:r w:rsidRPr="009C5CAF">
              <w:rPr>
                <w:rFonts w:eastAsia="Calibri"/>
                <w:b/>
                <w:sz w:val="18"/>
                <w:lang w:val="es-ES"/>
              </w:rPr>
              <w:t>(2)</w:t>
            </w:r>
          </w:p>
        </w:tc>
        <w:tc>
          <w:tcPr>
            <w:tcW w:w="1243" w:type="dxa"/>
            <w:tcBorders>
              <w:bottom w:val="single" w:sz="4" w:space="0" w:color="auto"/>
            </w:tcBorders>
            <w:vAlign w:val="center"/>
          </w:tcPr>
          <w:p w14:paraId="2187728E" w14:textId="77777777" w:rsidR="0040126B" w:rsidRPr="009C5CAF" w:rsidRDefault="0040126B" w:rsidP="000B3D5D">
            <w:pPr>
              <w:widowControl w:val="0"/>
              <w:autoSpaceDE w:val="0"/>
              <w:autoSpaceDN w:val="0"/>
              <w:spacing w:before="40"/>
              <w:ind w:right="102"/>
              <w:jc w:val="right"/>
              <w:rPr>
                <w:rFonts w:eastAsia="Calibri"/>
                <w:sz w:val="18"/>
                <w:szCs w:val="18"/>
                <w:lang w:val="es-ES"/>
              </w:rPr>
            </w:pPr>
          </w:p>
        </w:tc>
        <w:tc>
          <w:tcPr>
            <w:tcW w:w="153" w:type="dxa"/>
          </w:tcPr>
          <w:p w14:paraId="644274CB"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tcBorders>
              <w:bottom w:val="single" w:sz="4" w:space="0" w:color="auto"/>
            </w:tcBorders>
            <w:vAlign w:val="center"/>
          </w:tcPr>
          <w:p w14:paraId="64878D53"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29B4AB76" w14:textId="77777777" w:rsidTr="000B3D5D">
        <w:trPr>
          <w:trHeight w:val="226"/>
          <w:jc w:val="center"/>
        </w:trPr>
        <w:tc>
          <w:tcPr>
            <w:tcW w:w="6252" w:type="dxa"/>
            <w:shd w:val="clear" w:color="auto" w:fill="auto"/>
          </w:tcPr>
          <w:p w14:paraId="6B377F7E" w14:textId="77777777" w:rsidR="0040126B" w:rsidRPr="009C5CAF" w:rsidRDefault="0040126B" w:rsidP="005D7257">
            <w:pPr>
              <w:widowControl w:val="0"/>
              <w:autoSpaceDE w:val="0"/>
              <w:autoSpaceDN w:val="0"/>
              <w:spacing w:before="7" w:line="199" w:lineRule="exact"/>
              <w:ind w:left="200"/>
              <w:rPr>
                <w:rFonts w:eastAsia="Calibri"/>
                <w:b/>
                <w:sz w:val="18"/>
                <w:lang w:val="es-ES"/>
              </w:rPr>
            </w:pPr>
            <w:r w:rsidRPr="009C5CAF">
              <w:rPr>
                <w:rFonts w:eastAsia="Calibri"/>
                <w:b/>
                <w:sz w:val="18"/>
                <w:lang w:val="es-ES"/>
              </w:rPr>
              <w:t>TOTAL CARTERA COMERCIAL</w:t>
            </w:r>
          </w:p>
        </w:tc>
        <w:tc>
          <w:tcPr>
            <w:tcW w:w="1243" w:type="dxa"/>
            <w:tcBorders>
              <w:top w:val="single" w:sz="4" w:space="0" w:color="auto"/>
              <w:bottom w:val="single" w:sz="4" w:space="0" w:color="auto"/>
            </w:tcBorders>
            <w:vAlign w:val="center"/>
          </w:tcPr>
          <w:p w14:paraId="4B22EC40" w14:textId="77777777" w:rsidR="0040126B" w:rsidRPr="009C5CAF" w:rsidRDefault="0040126B" w:rsidP="000B3D5D">
            <w:pPr>
              <w:widowControl w:val="0"/>
              <w:autoSpaceDE w:val="0"/>
              <w:autoSpaceDN w:val="0"/>
              <w:spacing w:before="19"/>
              <w:ind w:right="104"/>
              <w:jc w:val="right"/>
              <w:rPr>
                <w:rFonts w:eastAsia="Calibri"/>
                <w:b/>
                <w:sz w:val="18"/>
                <w:szCs w:val="18"/>
                <w:lang w:val="es-ES"/>
              </w:rPr>
            </w:pPr>
            <w:r w:rsidRPr="009C5CAF">
              <w:rPr>
                <w:b/>
                <w:bCs/>
                <w:color w:val="000000"/>
                <w:sz w:val="18"/>
                <w:szCs w:val="18"/>
                <w:lang w:eastAsia="es-ES"/>
              </w:rPr>
              <w:t>694.409</w:t>
            </w:r>
          </w:p>
        </w:tc>
        <w:tc>
          <w:tcPr>
            <w:tcW w:w="153" w:type="dxa"/>
          </w:tcPr>
          <w:p w14:paraId="15CE273F" w14:textId="77777777" w:rsidR="0040126B" w:rsidRPr="009C5CAF" w:rsidRDefault="0040126B" w:rsidP="000B3D5D">
            <w:pPr>
              <w:widowControl w:val="0"/>
              <w:autoSpaceDE w:val="0"/>
              <w:autoSpaceDN w:val="0"/>
              <w:jc w:val="right"/>
              <w:rPr>
                <w:rFonts w:eastAsia="Calibri"/>
                <w:sz w:val="18"/>
                <w:szCs w:val="18"/>
                <w:lang w:val="es-ES"/>
              </w:rPr>
            </w:pPr>
          </w:p>
        </w:tc>
        <w:tc>
          <w:tcPr>
            <w:tcW w:w="1403" w:type="dxa"/>
            <w:tcBorders>
              <w:top w:val="single" w:sz="4" w:space="0" w:color="auto"/>
              <w:bottom w:val="single" w:sz="4" w:space="0" w:color="auto"/>
            </w:tcBorders>
            <w:vAlign w:val="center"/>
          </w:tcPr>
          <w:p w14:paraId="20C4671E" w14:textId="77777777" w:rsidR="0040126B" w:rsidRPr="009C5CAF" w:rsidRDefault="0040126B" w:rsidP="000B3D5D">
            <w:pPr>
              <w:widowControl w:val="0"/>
              <w:autoSpaceDE w:val="0"/>
              <w:autoSpaceDN w:val="0"/>
              <w:spacing w:before="19"/>
              <w:ind w:right="264"/>
              <w:jc w:val="right"/>
              <w:rPr>
                <w:rFonts w:eastAsia="Calibri"/>
                <w:b/>
                <w:sz w:val="18"/>
                <w:szCs w:val="18"/>
                <w:lang w:val="es-ES"/>
              </w:rPr>
            </w:pPr>
            <w:r w:rsidRPr="009C5CAF">
              <w:rPr>
                <w:b/>
                <w:bCs/>
                <w:color w:val="000000"/>
                <w:sz w:val="18"/>
                <w:szCs w:val="18"/>
                <w:lang w:eastAsia="es-ES"/>
              </w:rPr>
              <w:t>32.722</w:t>
            </w:r>
          </w:p>
        </w:tc>
      </w:tr>
      <w:tr w:rsidR="0040126B" w:rsidRPr="009C5CAF" w14:paraId="247183A9" w14:textId="77777777" w:rsidTr="000B3D5D">
        <w:trPr>
          <w:trHeight w:val="434"/>
          <w:jc w:val="center"/>
        </w:trPr>
        <w:tc>
          <w:tcPr>
            <w:tcW w:w="6252" w:type="dxa"/>
            <w:shd w:val="clear" w:color="auto" w:fill="auto"/>
          </w:tcPr>
          <w:p w14:paraId="1322A53D" w14:textId="77777777" w:rsidR="0040126B" w:rsidRPr="009C5CAF" w:rsidRDefault="0040126B" w:rsidP="005D7257">
            <w:pPr>
              <w:widowControl w:val="0"/>
              <w:autoSpaceDE w:val="0"/>
              <w:autoSpaceDN w:val="0"/>
              <w:spacing w:before="7"/>
              <w:rPr>
                <w:rFonts w:eastAsia="Calibri"/>
                <w:b/>
                <w:sz w:val="18"/>
                <w:lang w:val="es-ES"/>
              </w:rPr>
            </w:pPr>
          </w:p>
          <w:p w14:paraId="3329C0B2" w14:textId="77777777" w:rsidR="0040126B" w:rsidRPr="009C5CAF" w:rsidRDefault="0040126B" w:rsidP="005D7257">
            <w:pPr>
              <w:widowControl w:val="0"/>
              <w:autoSpaceDE w:val="0"/>
              <w:autoSpaceDN w:val="0"/>
              <w:spacing w:before="1" w:line="200" w:lineRule="exact"/>
              <w:ind w:left="200"/>
              <w:rPr>
                <w:rFonts w:eastAsia="Calibri"/>
                <w:b/>
                <w:sz w:val="18"/>
                <w:lang w:val="es-ES"/>
              </w:rPr>
            </w:pPr>
            <w:r w:rsidRPr="009C5CAF">
              <w:rPr>
                <w:rFonts w:eastAsia="Calibri"/>
                <w:b/>
                <w:sz w:val="18"/>
                <w:lang w:val="es-ES"/>
              </w:rPr>
              <w:t>CARTERA CONSUMO Y VIVIENDA</w:t>
            </w:r>
          </w:p>
        </w:tc>
        <w:tc>
          <w:tcPr>
            <w:tcW w:w="1243" w:type="dxa"/>
            <w:tcBorders>
              <w:top w:val="single" w:sz="4" w:space="0" w:color="000000"/>
            </w:tcBorders>
            <w:shd w:val="clear" w:color="auto" w:fill="auto"/>
          </w:tcPr>
          <w:p w14:paraId="63D23498" w14:textId="77777777" w:rsidR="0040126B" w:rsidRPr="009C5CAF" w:rsidRDefault="0040126B" w:rsidP="000B3D5D">
            <w:pPr>
              <w:widowControl w:val="0"/>
              <w:autoSpaceDE w:val="0"/>
              <w:autoSpaceDN w:val="0"/>
              <w:rPr>
                <w:rFonts w:eastAsia="Calibri"/>
                <w:sz w:val="18"/>
                <w:szCs w:val="18"/>
                <w:lang w:val="es-ES"/>
              </w:rPr>
            </w:pPr>
          </w:p>
        </w:tc>
        <w:tc>
          <w:tcPr>
            <w:tcW w:w="153" w:type="dxa"/>
            <w:shd w:val="clear" w:color="auto" w:fill="auto"/>
          </w:tcPr>
          <w:p w14:paraId="12389372" w14:textId="77777777" w:rsidR="0040126B" w:rsidRPr="009C5CAF" w:rsidRDefault="0040126B" w:rsidP="000B3D5D">
            <w:pPr>
              <w:widowControl w:val="0"/>
              <w:autoSpaceDE w:val="0"/>
              <w:autoSpaceDN w:val="0"/>
              <w:rPr>
                <w:rFonts w:eastAsia="Calibri"/>
                <w:sz w:val="18"/>
                <w:szCs w:val="18"/>
                <w:lang w:val="es-ES"/>
              </w:rPr>
            </w:pPr>
          </w:p>
        </w:tc>
        <w:tc>
          <w:tcPr>
            <w:tcW w:w="1403" w:type="dxa"/>
            <w:tcBorders>
              <w:top w:val="single" w:sz="4" w:space="0" w:color="000000"/>
            </w:tcBorders>
            <w:shd w:val="clear" w:color="auto" w:fill="auto"/>
          </w:tcPr>
          <w:p w14:paraId="1F7D494B" w14:textId="77777777" w:rsidR="0040126B" w:rsidRPr="009C5CAF" w:rsidRDefault="0040126B" w:rsidP="000B3D5D">
            <w:pPr>
              <w:widowControl w:val="0"/>
              <w:autoSpaceDE w:val="0"/>
              <w:autoSpaceDN w:val="0"/>
              <w:rPr>
                <w:rFonts w:eastAsia="Calibri"/>
                <w:sz w:val="18"/>
                <w:szCs w:val="18"/>
                <w:lang w:val="es-ES"/>
              </w:rPr>
            </w:pPr>
          </w:p>
        </w:tc>
      </w:tr>
      <w:tr w:rsidR="0040126B" w:rsidRPr="009C5CAF" w14:paraId="03E469E0" w14:textId="77777777" w:rsidTr="000B3D5D">
        <w:trPr>
          <w:trHeight w:val="227"/>
          <w:jc w:val="center"/>
        </w:trPr>
        <w:tc>
          <w:tcPr>
            <w:tcW w:w="6252" w:type="dxa"/>
            <w:shd w:val="clear" w:color="auto" w:fill="auto"/>
          </w:tcPr>
          <w:p w14:paraId="31D4B3D3" w14:textId="77777777" w:rsidR="0040126B" w:rsidRPr="009C5CAF" w:rsidRDefault="0040126B" w:rsidP="005D7257">
            <w:pPr>
              <w:widowControl w:val="0"/>
              <w:autoSpaceDE w:val="0"/>
              <w:autoSpaceDN w:val="0"/>
              <w:spacing w:before="7" w:line="200" w:lineRule="exact"/>
              <w:ind w:left="267"/>
              <w:rPr>
                <w:rFonts w:eastAsia="Calibri"/>
                <w:b/>
                <w:sz w:val="18"/>
                <w:lang w:val="es-ES"/>
              </w:rPr>
            </w:pPr>
            <w:r w:rsidRPr="009C5CAF">
              <w:rPr>
                <w:rFonts w:eastAsia="Calibri"/>
                <w:b/>
                <w:sz w:val="18"/>
                <w:lang w:val="es-ES"/>
              </w:rPr>
              <w:t>Cumplimiento normal</w:t>
            </w:r>
          </w:p>
        </w:tc>
        <w:tc>
          <w:tcPr>
            <w:tcW w:w="1243" w:type="dxa"/>
            <w:vAlign w:val="center"/>
          </w:tcPr>
          <w:p w14:paraId="48037FCA"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6.487.956</w:t>
            </w:r>
          </w:p>
        </w:tc>
        <w:tc>
          <w:tcPr>
            <w:tcW w:w="153" w:type="dxa"/>
          </w:tcPr>
          <w:p w14:paraId="494A55ED" w14:textId="77777777" w:rsidR="0040126B" w:rsidRPr="009C5CAF" w:rsidRDefault="0040126B" w:rsidP="000B3D5D">
            <w:pPr>
              <w:widowControl w:val="0"/>
              <w:autoSpaceDE w:val="0"/>
              <w:autoSpaceDN w:val="0"/>
              <w:rPr>
                <w:rFonts w:eastAsia="Calibri"/>
                <w:sz w:val="18"/>
                <w:szCs w:val="18"/>
                <w:lang w:val="es-ES"/>
              </w:rPr>
            </w:pPr>
          </w:p>
        </w:tc>
        <w:tc>
          <w:tcPr>
            <w:tcW w:w="1403" w:type="dxa"/>
            <w:vAlign w:val="center"/>
          </w:tcPr>
          <w:p w14:paraId="43CF545E"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6.666.838</w:t>
            </w:r>
          </w:p>
        </w:tc>
      </w:tr>
      <w:tr w:rsidR="0040126B" w:rsidRPr="009C5CAF" w14:paraId="7E9EADA3" w14:textId="77777777" w:rsidTr="000B3D5D">
        <w:trPr>
          <w:trHeight w:val="66"/>
          <w:jc w:val="center"/>
        </w:trPr>
        <w:tc>
          <w:tcPr>
            <w:tcW w:w="6252" w:type="dxa"/>
            <w:shd w:val="clear" w:color="auto" w:fill="auto"/>
          </w:tcPr>
          <w:p w14:paraId="6CBE740A" w14:textId="77777777" w:rsidR="0040126B" w:rsidRPr="009C5CAF" w:rsidRDefault="0040126B" w:rsidP="005D7257">
            <w:pPr>
              <w:widowControl w:val="0"/>
              <w:autoSpaceDE w:val="0"/>
              <w:autoSpaceDN w:val="0"/>
              <w:spacing w:before="7"/>
              <w:ind w:left="267"/>
              <w:rPr>
                <w:rFonts w:eastAsia="Calibri"/>
                <w:sz w:val="18"/>
                <w:lang w:val="es-ES"/>
              </w:rPr>
            </w:pPr>
            <w:r w:rsidRPr="009C5CAF">
              <w:rPr>
                <w:rFonts w:eastAsia="Calibri"/>
                <w:sz w:val="18"/>
                <w:lang w:val="es-ES"/>
              </w:rPr>
              <w:t>- Sin garantías ni contragarantías preferidas</w:t>
            </w:r>
          </w:p>
        </w:tc>
        <w:tc>
          <w:tcPr>
            <w:tcW w:w="1243" w:type="dxa"/>
            <w:shd w:val="clear" w:color="auto" w:fill="auto"/>
          </w:tcPr>
          <w:p w14:paraId="61769047" w14:textId="77777777" w:rsidR="0040126B" w:rsidRPr="009C5CAF" w:rsidRDefault="0040126B" w:rsidP="000B3D5D">
            <w:pPr>
              <w:widowControl w:val="0"/>
              <w:autoSpaceDE w:val="0"/>
              <w:autoSpaceDN w:val="0"/>
              <w:spacing w:before="19"/>
              <w:ind w:right="104"/>
              <w:jc w:val="right"/>
              <w:rPr>
                <w:rFonts w:eastAsia="Calibri"/>
                <w:sz w:val="18"/>
                <w:szCs w:val="18"/>
                <w:lang w:val="es-ES"/>
              </w:rPr>
            </w:pPr>
          </w:p>
        </w:tc>
        <w:tc>
          <w:tcPr>
            <w:tcW w:w="153" w:type="dxa"/>
            <w:shd w:val="clear" w:color="auto" w:fill="auto"/>
          </w:tcPr>
          <w:p w14:paraId="1C89DC52"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tcPr>
          <w:p w14:paraId="6FD5F82C"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7CA09631" w14:textId="77777777" w:rsidTr="000B3D5D">
        <w:trPr>
          <w:trHeight w:val="340"/>
          <w:jc w:val="center"/>
        </w:trPr>
        <w:tc>
          <w:tcPr>
            <w:tcW w:w="6252" w:type="dxa"/>
            <w:shd w:val="clear" w:color="auto" w:fill="auto"/>
          </w:tcPr>
          <w:p w14:paraId="28783795" w14:textId="77777777" w:rsidR="0040126B" w:rsidRPr="009C5CAF" w:rsidRDefault="0040126B" w:rsidP="005D7257">
            <w:pPr>
              <w:widowControl w:val="0"/>
              <w:autoSpaceDE w:val="0"/>
              <w:autoSpaceDN w:val="0"/>
              <w:spacing w:before="119" w:line="200" w:lineRule="exact"/>
              <w:ind w:left="267"/>
              <w:rPr>
                <w:rFonts w:eastAsia="Calibri"/>
                <w:b/>
                <w:sz w:val="18"/>
                <w:lang w:val="es-ES"/>
              </w:rPr>
            </w:pPr>
            <w:r w:rsidRPr="009C5CAF">
              <w:rPr>
                <w:rFonts w:eastAsia="Calibri"/>
                <w:b/>
                <w:sz w:val="18"/>
                <w:lang w:val="es-ES"/>
              </w:rPr>
              <w:t>Riesgo bajo</w:t>
            </w:r>
          </w:p>
        </w:tc>
        <w:tc>
          <w:tcPr>
            <w:tcW w:w="1243" w:type="dxa"/>
            <w:vAlign w:val="center"/>
          </w:tcPr>
          <w:p w14:paraId="26F9223A"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61.334</w:t>
            </w:r>
          </w:p>
        </w:tc>
        <w:tc>
          <w:tcPr>
            <w:tcW w:w="153" w:type="dxa"/>
          </w:tcPr>
          <w:p w14:paraId="3EA2CF68" w14:textId="77777777" w:rsidR="0040126B" w:rsidRPr="009C5CAF" w:rsidRDefault="0040126B" w:rsidP="000B3D5D">
            <w:pPr>
              <w:widowControl w:val="0"/>
              <w:autoSpaceDE w:val="0"/>
              <w:autoSpaceDN w:val="0"/>
              <w:rPr>
                <w:rFonts w:eastAsia="Calibri"/>
                <w:sz w:val="18"/>
                <w:szCs w:val="18"/>
                <w:lang w:val="es-ES"/>
              </w:rPr>
            </w:pPr>
          </w:p>
        </w:tc>
        <w:tc>
          <w:tcPr>
            <w:tcW w:w="1403" w:type="dxa"/>
            <w:vAlign w:val="center"/>
          </w:tcPr>
          <w:p w14:paraId="06FB9570"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543.978</w:t>
            </w:r>
          </w:p>
        </w:tc>
      </w:tr>
      <w:tr w:rsidR="0040126B" w:rsidRPr="009C5CAF" w14:paraId="642A4ECA" w14:textId="77777777" w:rsidTr="000B3D5D">
        <w:trPr>
          <w:trHeight w:val="66"/>
          <w:jc w:val="center"/>
        </w:trPr>
        <w:tc>
          <w:tcPr>
            <w:tcW w:w="6252" w:type="dxa"/>
            <w:shd w:val="clear" w:color="auto" w:fill="auto"/>
          </w:tcPr>
          <w:p w14:paraId="37AED1F5" w14:textId="77777777" w:rsidR="0040126B" w:rsidRPr="009C5CAF" w:rsidRDefault="0040126B" w:rsidP="005D7257">
            <w:pPr>
              <w:widowControl w:val="0"/>
              <w:autoSpaceDE w:val="0"/>
              <w:autoSpaceDN w:val="0"/>
              <w:spacing w:before="7"/>
              <w:ind w:left="267"/>
              <w:rPr>
                <w:rFonts w:eastAsia="Calibri"/>
                <w:sz w:val="18"/>
                <w:lang w:val="es-ES"/>
              </w:rPr>
            </w:pPr>
            <w:r w:rsidRPr="009C5CAF">
              <w:rPr>
                <w:rFonts w:eastAsia="Calibri"/>
                <w:sz w:val="18"/>
                <w:lang w:val="es-ES"/>
              </w:rPr>
              <w:t>- Sin garantías ni contragarantías preferidas</w:t>
            </w:r>
          </w:p>
        </w:tc>
        <w:tc>
          <w:tcPr>
            <w:tcW w:w="1243" w:type="dxa"/>
            <w:shd w:val="clear" w:color="auto" w:fill="auto"/>
          </w:tcPr>
          <w:p w14:paraId="48B97D18" w14:textId="77777777" w:rsidR="0040126B" w:rsidRPr="009C5CAF" w:rsidRDefault="0040126B" w:rsidP="000B3D5D">
            <w:pPr>
              <w:widowControl w:val="0"/>
              <w:autoSpaceDE w:val="0"/>
              <w:autoSpaceDN w:val="0"/>
              <w:spacing w:before="19"/>
              <w:ind w:right="104"/>
              <w:jc w:val="right"/>
              <w:rPr>
                <w:rFonts w:eastAsia="Calibri"/>
                <w:sz w:val="18"/>
                <w:szCs w:val="18"/>
                <w:lang w:val="es-ES"/>
              </w:rPr>
            </w:pPr>
          </w:p>
        </w:tc>
        <w:tc>
          <w:tcPr>
            <w:tcW w:w="153" w:type="dxa"/>
            <w:shd w:val="clear" w:color="auto" w:fill="auto"/>
          </w:tcPr>
          <w:p w14:paraId="0F00DA70"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tcPr>
          <w:p w14:paraId="2EC8B090"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215B0F2A" w14:textId="77777777" w:rsidTr="000B3D5D">
        <w:trPr>
          <w:trHeight w:val="340"/>
          <w:jc w:val="center"/>
        </w:trPr>
        <w:tc>
          <w:tcPr>
            <w:tcW w:w="6252" w:type="dxa"/>
            <w:shd w:val="clear" w:color="auto" w:fill="auto"/>
          </w:tcPr>
          <w:p w14:paraId="461D8A5A" w14:textId="77777777" w:rsidR="0040126B" w:rsidRPr="009C5CAF" w:rsidRDefault="0040126B" w:rsidP="005D7257">
            <w:pPr>
              <w:widowControl w:val="0"/>
              <w:autoSpaceDE w:val="0"/>
              <w:autoSpaceDN w:val="0"/>
              <w:spacing w:before="120" w:line="201" w:lineRule="exact"/>
              <w:ind w:left="267"/>
              <w:rPr>
                <w:rFonts w:eastAsia="Calibri"/>
                <w:b/>
                <w:sz w:val="18"/>
                <w:lang w:val="es-ES"/>
              </w:rPr>
            </w:pPr>
            <w:r w:rsidRPr="009C5CAF">
              <w:rPr>
                <w:rFonts w:eastAsia="Calibri"/>
                <w:b/>
                <w:sz w:val="18"/>
                <w:lang w:val="es-ES"/>
              </w:rPr>
              <w:t>Riesgo medio</w:t>
            </w:r>
          </w:p>
        </w:tc>
        <w:tc>
          <w:tcPr>
            <w:tcW w:w="1243" w:type="dxa"/>
            <w:vAlign w:val="center"/>
          </w:tcPr>
          <w:p w14:paraId="765178E8"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313.341</w:t>
            </w:r>
          </w:p>
        </w:tc>
        <w:tc>
          <w:tcPr>
            <w:tcW w:w="153" w:type="dxa"/>
          </w:tcPr>
          <w:p w14:paraId="2E9850CC" w14:textId="77777777" w:rsidR="0040126B" w:rsidRPr="009C5CAF" w:rsidRDefault="0040126B" w:rsidP="000B3D5D">
            <w:pPr>
              <w:widowControl w:val="0"/>
              <w:autoSpaceDE w:val="0"/>
              <w:autoSpaceDN w:val="0"/>
              <w:rPr>
                <w:rFonts w:eastAsia="Calibri"/>
                <w:sz w:val="18"/>
                <w:szCs w:val="18"/>
                <w:lang w:val="es-ES"/>
              </w:rPr>
            </w:pPr>
          </w:p>
        </w:tc>
        <w:tc>
          <w:tcPr>
            <w:tcW w:w="1403" w:type="dxa"/>
            <w:vAlign w:val="center"/>
          </w:tcPr>
          <w:p w14:paraId="246066F8"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478.695</w:t>
            </w:r>
          </w:p>
        </w:tc>
      </w:tr>
      <w:tr w:rsidR="0040126B" w:rsidRPr="009C5CAF" w14:paraId="088167BB" w14:textId="77777777" w:rsidTr="000B3D5D">
        <w:trPr>
          <w:trHeight w:val="66"/>
          <w:jc w:val="center"/>
        </w:trPr>
        <w:tc>
          <w:tcPr>
            <w:tcW w:w="6252" w:type="dxa"/>
            <w:shd w:val="clear" w:color="auto" w:fill="auto"/>
          </w:tcPr>
          <w:p w14:paraId="3D617448" w14:textId="77777777" w:rsidR="0040126B" w:rsidRPr="009C5CAF" w:rsidRDefault="0040126B" w:rsidP="005D7257">
            <w:pPr>
              <w:widowControl w:val="0"/>
              <w:autoSpaceDE w:val="0"/>
              <w:autoSpaceDN w:val="0"/>
              <w:spacing w:before="7"/>
              <w:ind w:left="267"/>
              <w:rPr>
                <w:rFonts w:eastAsia="Calibri"/>
                <w:sz w:val="18"/>
                <w:lang w:val="es-ES"/>
              </w:rPr>
            </w:pPr>
            <w:r w:rsidRPr="009C5CAF">
              <w:rPr>
                <w:rFonts w:eastAsia="Calibri"/>
                <w:sz w:val="18"/>
                <w:lang w:val="es-ES"/>
              </w:rPr>
              <w:t>- Sin garantías ni contragarantías preferidas</w:t>
            </w:r>
          </w:p>
        </w:tc>
        <w:tc>
          <w:tcPr>
            <w:tcW w:w="1243" w:type="dxa"/>
            <w:shd w:val="clear" w:color="auto" w:fill="auto"/>
          </w:tcPr>
          <w:p w14:paraId="5EB6C692" w14:textId="77777777" w:rsidR="0040126B" w:rsidRPr="009C5CAF" w:rsidRDefault="0040126B" w:rsidP="000B3D5D">
            <w:pPr>
              <w:widowControl w:val="0"/>
              <w:autoSpaceDE w:val="0"/>
              <w:autoSpaceDN w:val="0"/>
              <w:spacing w:before="19"/>
              <w:ind w:right="104"/>
              <w:jc w:val="right"/>
              <w:rPr>
                <w:rFonts w:eastAsia="Calibri"/>
                <w:sz w:val="18"/>
                <w:szCs w:val="18"/>
                <w:lang w:val="es-ES"/>
              </w:rPr>
            </w:pPr>
          </w:p>
        </w:tc>
        <w:tc>
          <w:tcPr>
            <w:tcW w:w="153" w:type="dxa"/>
            <w:shd w:val="clear" w:color="auto" w:fill="auto"/>
          </w:tcPr>
          <w:p w14:paraId="24ECB5C5"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tcPr>
          <w:p w14:paraId="2805FB2B"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517FA5A3" w14:textId="77777777" w:rsidTr="000B3D5D">
        <w:trPr>
          <w:trHeight w:val="340"/>
          <w:jc w:val="center"/>
        </w:trPr>
        <w:tc>
          <w:tcPr>
            <w:tcW w:w="6252" w:type="dxa"/>
            <w:shd w:val="clear" w:color="auto" w:fill="auto"/>
          </w:tcPr>
          <w:p w14:paraId="677532DE" w14:textId="77777777" w:rsidR="0040126B" w:rsidRPr="009C5CAF" w:rsidRDefault="0040126B" w:rsidP="005D7257">
            <w:pPr>
              <w:widowControl w:val="0"/>
              <w:autoSpaceDE w:val="0"/>
              <w:autoSpaceDN w:val="0"/>
              <w:spacing w:before="119" w:line="200" w:lineRule="exact"/>
              <w:ind w:left="267"/>
              <w:rPr>
                <w:rFonts w:eastAsia="Calibri"/>
                <w:b/>
                <w:sz w:val="18"/>
                <w:lang w:val="es-ES"/>
              </w:rPr>
            </w:pPr>
            <w:r w:rsidRPr="009C5CAF">
              <w:rPr>
                <w:rFonts w:eastAsia="Calibri"/>
                <w:b/>
                <w:sz w:val="18"/>
                <w:lang w:val="es-ES"/>
              </w:rPr>
              <w:t>Riesgo alto</w:t>
            </w:r>
          </w:p>
        </w:tc>
        <w:tc>
          <w:tcPr>
            <w:tcW w:w="1243" w:type="dxa"/>
            <w:vAlign w:val="center"/>
          </w:tcPr>
          <w:p w14:paraId="162D68DC"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388.704</w:t>
            </w:r>
          </w:p>
        </w:tc>
        <w:tc>
          <w:tcPr>
            <w:tcW w:w="153" w:type="dxa"/>
          </w:tcPr>
          <w:p w14:paraId="671C7D36" w14:textId="77777777" w:rsidR="0040126B" w:rsidRPr="009C5CAF" w:rsidRDefault="0040126B" w:rsidP="000B3D5D">
            <w:pPr>
              <w:widowControl w:val="0"/>
              <w:autoSpaceDE w:val="0"/>
              <w:autoSpaceDN w:val="0"/>
              <w:rPr>
                <w:rFonts w:eastAsia="Calibri"/>
                <w:sz w:val="18"/>
                <w:szCs w:val="18"/>
                <w:lang w:val="es-ES"/>
              </w:rPr>
            </w:pPr>
          </w:p>
        </w:tc>
        <w:tc>
          <w:tcPr>
            <w:tcW w:w="1403" w:type="dxa"/>
            <w:vAlign w:val="center"/>
          </w:tcPr>
          <w:p w14:paraId="4AFC70C9"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814.855</w:t>
            </w:r>
          </w:p>
        </w:tc>
      </w:tr>
      <w:tr w:rsidR="0040126B" w:rsidRPr="009C5CAF" w14:paraId="08E79BB4" w14:textId="77777777" w:rsidTr="000B3D5D">
        <w:trPr>
          <w:trHeight w:val="66"/>
          <w:jc w:val="center"/>
        </w:trPr>
        <w:tc>
          <w:tcPr>
            <w:tcW w:w="6252" w:type="dxa"/>
            <w:shd w:val="clear" w:color="auto" w:fill="auto"/>
          </w:tcPr>
          <w:p w14:paraId="29023728" w14:textId="77777777" w:rsidR="0040126B" w:rsidRPr="009C5CAF" w:rsidRDefault="0040126B" w:rsidP="005D7257">
            <w:pPr>
              <w:widowControl w:val="0"/>
              <w:autoSpaceDE w:val="0"/>
              <w:autoSpaceDN w:val="0"/>
              <w:spacing w:before="7"/>
              <w:ind w:left="267"/>
              <w:rPr>
                <w:rFonts w:eastAsia="Calibri"/>
                <w:sz w:val="18"/>
                <w:lang w:val="es-ES"/>
              </w:rPr>
            </w:pPr>
            <w:r w:rsidRPr="009C5CAF">
              <w:rPr>
                <w:rFonts w:eastAsia="Calibri"/>
                <w:sz w:val="18"/>
                <w:lang w:val="es-ES"/>
              </w:rPr>
              <w:t>- Sin garantías ni contragarantías preferidas</w:t>
            </w:r>
          </w:p>
        </w:tc>
        <w:tc>
          <w:tcPr>
            <w:tcW w:w="1243" w:type="dxa"/>
            <w:shd w:val="clear" w:color="auto" w:fill="auto"/>
          </w:tcPr>
          <w:p w14:paraId="550AC44F" w14:textId="77777777" w:rsidR="0040126B" w:rsidRPr="009C5CAF" w:rsidRDefault="0040126B" w:rsidP="000B3D5D">
            <w:pPr>
              <w:widowControl w:val="0"/>
              <w:autoSpaceDE w:val="0"/>
              <w:autoSpaceDN w:val="0"/>
              <w:spacing w:before="19"/>
              <w:ind w:right="104"/>
              <w:jc w:val="right"/>
              <w:rPr>
                <w:rFonts w:eastAsia="Calibri"/>
                <w:sz w:val="18"/>
                <w:szCs w:val="18"/>
                <w:lang w:val="es-ES"/>
              </w:rPr>
            </w:pPr>
          </w:p>
        </w:tc>
        <w:tc>
          <w:tcPr>
            <w:tcW w:w="153" w:type="dxa"/>
            <w:shd w:val="clear" w:color="auto" w:fill="auto"/>
          </w:tcPr>
          <w:p w14:paraId="1919EF2E"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tcPr>
          <w:p w14:paraId="12F98172"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68486DCE" w14:textId="77777777" w:rsidTr="000B3D5D">
        <w:trPr>
          <w:trHeight w:val="340"/>
          <w:jc w:val="center"/>
        </w:trPr>
        <w:tc>
          <w:tcPr>
            <w:tcW w:w="6252" w:type="dxa"/>
            <w:shd w:val="clear" w:color="auto" w:fill="auto"/>
          </w:tcPr>
          <w:p w14:paraId="384CFF17" w14:textId="77777777" w:rsidR="0040126B" w:rsidRPr="009C5CAF" w:rsidRDefault="0040126B" w:rsidP="005D7257">
            <w:pPr>
              <w:widowControl w:val="0"/>
              <w:autoSpaceDE w:val="0"/>
              <w:autoSpaceDN w:val="0"/>
              <w:spacing w:before="120" w:line="200" w:lineRule="exact"/>
              <w:ind w:left="267"/>
              <w:rPr>
                <w:rFonts w:eastAsia="Calibri"/>
                <w:b/>
                <w:sz w:val="18"/>
                <w:lang w:val="es-ES"/>
              </w:rPr>
            </w:pPr>
            <w:r w:rsidRPr="009C5CAF">
              <w:rPr>
                <w:rFonts w:eastAsia="Calibri"/>
                <w:b/>
                <w:sz w:val="18"/>
                <w:lang w:val="es-ES"/>
              </w:rPr>
              <w:t>Irrecuperable</w:t>
            </w:r>
          </w:p>
        </w:tc>
        <w:tc>
          <w:tcPr>
            <w:tcW w:w="1243" w:type="dxa"/>
            <w:shd w:val="clear" w:color="auto" w:fill="auto"/>
            <w:vAlign w:val="center"/>
          </w:tcPr>
          <w:p w14:paraId="7CE2DFC2"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2.201.386</w:t>
            </w:r>
          </w:p>
        </w:tc>
        <w:tc>
          <w:tcPr>
            <w:tcW w:w="153" w:type="dxa"/>
            <w:shd w:val="clear" w:color="auto" w:fill="auto"/>
          </w:tcPr>
          <w:p w14:paraId="26AEFD7B"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vAlign w:val="center"/>
          </w:tcPr>
          <w:p w14:paraId="223F0FA8" w14:textId="77777777" w:rsidR="0040126B" w:rsidRPr="009C5CAF" w:rsidRDefault="0040126B" w:rsidP="000B3D5D">
            <w:pPr>
              <w:widowControl w:val="0"/>
              <w:autoSpaceDE w:val="0"/>
              <w:autoSpaceDN w:val="0"/>
              <w:rPr>
                <w:rFonts w:eastAsia="Calibri"/>
                <w:sz w:val="18"/>
                <w:szCs w:val="18"/>
                <w:lang w:val="es-ES"/>
              </w:rPr>
            </w:pPr>
            <w:r w:rsidRPr="009C5CAF">
              <w:rPr>
                <w:color w:val="000000"/>
                <w:sz w:val="18"/>
                <w:szCs w:val="18"/>
                <w:lang w:eastAsia="es-ES"/>
              </w:rPr>
              <w:t>2.258.113</w:t>
            </w:r>
          </w:p>
        </w:tc>
      </w:tr>
      <w:tr w:rsidR="0040126B" w:rsidRPr="009C5CAF" w14:paraId="0E367885" w14:textId="77777777" w:rsidTr="000B3D5D">
        <w:trPr>
          <w:trHeight w:val="66"/>
          <w:jc w:val="center"/>
        </w:trPr>
        <w:tc>
          <w:tcPr>
            <w:tcW w:w="6252" w:type="dxa"/>
            <w:shd w:val="clear" w:color="auto" w:fill="auto"/>
          </w:tcPr>
          <w:p w14:paraId="3DA96681" w14:textId="77777777" w:rsidR="0040126B" w:rsidRPr="009C5CAF" w:rsidRDefault="0040126B" w:rsidP="005D7257">
            <w:pPr>
              <w:widowControl w:val="0"/>
              <w:autoSpaceDE w:val="0"/>
              <w:autoSpaceDN w:val="0"/>
              <w:spacing w:before="7"/>
              <w:ind w:left="267"/>
              <w:rPr>
                <w:rFonts w:eastAsia="Calibri"/>
                <w:b/>
                <w:sz w:val="18"/>
                <w:lang w:val="es-ES"/>
              </w:rPr>
            </w:pPr>
            <w:r w:rsidRPr="009C5CAF">
              <w:rPr>
                <w:rFonts w:eastAsia="Calibri"/>
                <w:sz w:val="18"/>
                <w:lang w:val="es-ES"/>
              </w:rPr>
              <w:t xml:space="preserve">- Sin garantías ni contragarantías preferidas </w:t>
            </w:r>
            <w:r w:rsidRPr="009C5CAF">
              <w:rPr>
                <w:rFonts w:eastAsia="Calibri"/>
                <w:b/>
                <w:sz w:val="18"/>
                <w:lang w:val="es-ES"/>
              </w:rPr>
              <w:t>(2)</w:t>
            </w:r>
          </w:p>
        </w:tc>
        <w:tc>
          <w:tcPr>
            <w:tcW w:w="1243" w:type="dxa"/>
            <w:shd w:val="clear" w:color="auto" w:fill="auto"/>
          </w:tcPr>
          <w:p w14:paraId="26CE4792" w14:textId="77777777" w:rsidR="0040126B" w:rsidRPr="009C5CAF" w:rsidRDefault="0040126B" w:rsidP="000B3D5D">
            <w:pPr>
              <w:widowControl w:val="0"/>
              <w:autoSpaceDE w:val="0"/>
              <w:autoSpaceDN w:val="0"/>
              <w:spacing w:before="19"/>
              <w:ind w:right="104"/>
              <w:jc w:val="right"/>
              <w:rPr>
                <w:rFonts w:eastAsia="Calibri"/>
                <w:sz w:val="18"/>
                <w:szCs w:val="18"/>
                <w:lang w:val="es-ES"/>
              </w:rPr>
            </w:pPr>
          </w:p>
        </w:tc>
        <w:tc>
          <w:tcPr>
            <w:tcW w:w="153" w:type="dxa"/>
            <w:shd w:val="clear" w:color="auto" w:fill="auto"/>
          </w:tcPr>
          <w:p w14:paraId="529C644F"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tcPr>
          <w:p w14:paraId="54C11459" w14:textId="77777777" w:rsidR="0040126B" w:rsidRPr="009C5CAF" w:rsidRDefault="0040126B" w:rsidP="000B3D5D">
            <w:pPr>
              <w:widowControl w:val="0"/>
              <w:autoSpaceDE w:val="0"/>
              <w:autoSpaceDN w:val="0"/>
              <w:spacing w:before="19"/>
              <w:ind w:right="264"/>
              <w:jc w:val="right"/>
              <w:rPr>
                <w:rFonts w:eastAsia="Calibri"/>
                <w:sz w:val="18"/>
                <w:szCs w:val="18"/>
                <w:lang w:val="es-ES"/>
              </w:rPr>
            </w:pPr>
          </w:p>
        </w:tc>
      </w:tr>
      <w:tr w:rsidR="0040126B" w:rsidRPr="009C5CAF" w14:paraId="0C28FA51" w14:textId="77777777" w:rsidTr="000B3D5D">
        <w:trPr>
          <w:trHeight w:val="341"/>
          <w:jc w:val="center"/>
        </w:trPr>
        <w:tc>
          <w:tcPr>
            <w:tcW w:w="6252" w:type="dxa"/>
            <w:shd w:val="clear" w:color="auto" w:fill="auto"/>
          </w:tcPr>
          <w:p w14:paraId="5ABA4627" w14:textId="77777777" w:rsidR="0040126B" w:rsidRPr="009C5CAF" w:rsidRDefault="0040126B" w:rsidP="005D7257">
            <w:pPr>
              <w:widowControl w:val="0"/>
              <w:autoSpaceDE w:val="0"/>
              <w:autoSpaceDN w:val="0"/>
              <w:spacing w:before="120" w:line="201" w:lineRule="exact"/>
              <w:ind w:left="267"/>
              <w:rPr>
                <w:rFonts w:eastAsia="Calibri"/>
                <w:b/>
                <w:sz w:val="18"/>
                <w:lang w:val="es-ES"/>
              </w:rPr>
            </w:pPr>
            <w:r w:rsidRPr="009C5CAF">
              <w:rPr>
                <w:rFonts w:eastAsia="Calibri"/>
                <w:b/>
                <w:sz w:val="18"/>
                <w:lang w:val="es-ES"/>
              </w:rPr>
              <w:t>Irrecuperables por disposición técnica</w:t>
            </w:r>
          </w:p>
        </w:tc>
        <w:tc>
          <w:tcPr>
            <w:tcW w:w="1243" w:type="dxa"/>
            <w:shd w:val="clear" w:color="auto" w:fill="auto"/>
            <w:vAlign w:val="center"/>
          </w:tcPr>
          <w:p w14:paraId="37223D14" w14:textId="77777777" w:rsidR="0040126B" w:rsidRPr="009C5CAF" w:rsidRDefault="0040126B" w:rsidP="000B3D5D">
            <w:pPr>
              <w:widowControl w:val="0"/>
              <w:autoSpaceDE w:val="0"/>
              <w:autoSpaceDN w:val="0"/>
              <w:rPr>
                <w:rFonts w:eastAsia="Calibri"/>
                <w:sz w:val="18"/>
                <w:szCs w:val="18"/>
                <w:lang w:val="es-ES"/>
              </w:rPr>
            </w:pPr>
            <w:r w:rsidRPr="009C5CAF">
              <w:rPr>
                <w:bCs/>
                <w:color w:val="000000"/>
                <w:sz w:val="18"/>
                <w:szCs w:val="18"/>
                <w:lang w:eastAsia="es-ES"/>
              </w:rPr>
              <w:t>-</w:t>
            </w:r>
          </w:p>
        </w:tc>
        <w:tc>
          <w:tcPr>
            <w:tcW w:w="153" w:type="dxa"/>
            <w:shd w:val="clear" w:color="auto" w:fill="auto"/>
          </w:tcPr>
          <w:p w14:paraId="378E0C39" w14:textId="77777777" w:rsidR="0040126B" w:rsidRPr="009C5CAF" w:rsidRDefault="0040126B" w:rsidP="000B3D5D">
            <w:pPr>
              <w:widowControl w:val="0"/>
              <w:autoSpaceDE w:val="0"/>
              <w:autoSpaceDN w:val="0"/>
              <w:rPr>
                <w:rFonts w:eastAsia="Calibri"/>
                <w:sz w:val="18"/>
                <w:szCs w:val="18"/>
                <w:lang w:val="es-ES"/>
              </w:rPr>
            </w:pPr>
          </w:p>
        </w:tc>
        <w:tc>
          <w:tcPr>
            <w:tcW w:w="1403" w:type="dxa"/>
            <w:shd w:val="clear" w:color="auto" w:fill="auto"/>
            <w:vAlign w:val="center"/>
          </w:tcPr>
          <w:p w14:paraId="5F77A605" w14:textId="77777777" w:rsidR="0040126B" w:rsidRPr="009C5CAF" w:rsidRDefault="0040126B" w:rsidP="000B3D5D">
            <w:pPr>
              <w:widowControl w:val="0"/>
              <w:autoSpaceDE w:val="0"/>
              <w:autoSpaceDN w:val="0"/>
              <w:rPr>
                <w:rFonts w:eastAsia="Calibri"/>
                <w:sz w:val="18"/>
                <w:szCs w:val="18"/>
                <w:lang w:val="es-ES"/>
              </w:rPr>
            </w:pPr>
            <w:r w:rsidRPr="009C5CAF">
              <w:rPr>
                <w:bCs/>
                <w:color w:val="000000"/>
                <w:sz w:val="18"/>
                <w:szCs w:val="18"/>
                <w:lang w:eastAsia="es-ES"/>
              </w:rPr>
              <w:t>537</w:t>
            </w:r>
          </w:p>
        </w:tc>
      </w:tr>
      <w:tr w:rsidR="0040126B" w:rsidRPr="009C5CAF" w14:paraId="3103BF1D" w14:textId="77777777" w:rsidTr="000B3D5D">
        <w:trPr>
          <w:trHeight w:val="66"/>
          <w:jc w:val="center"/>
        </w:trPr>
        <w:tc>
          <w:tcPr>
            <w:tcW w:w="6252" w:type="dxa"/>
            <w:shd w:val="clear" w:color="auto" w:fill="auto"/>
          </w:tcPr>
          <w:p w14:paraId="1B17A981" w14:textId="77777777" w:rsidR="0040126B" w:rsidRPr="009C5CAF" w:rsidRDefault="0040126B" w:rsidP="005D7257">
            <w:pPr>
              <w:widowControl w:val="0"/>
              <w:autoSpaceDE w:val="0"/>
              <w:autoSpaceDN w:val="0"/>
              <w:spacing w:before="8"/>
              <w:ind w:left="267"/>
              <w:rPr>
                <w:rFonts w:eastAsia="Calibri"/>
                <w:sz w:val="18"/>
                <w:lang w:val="es-ES"/>
              </w:rPr>
            </w:pPr>
            <w:r w:rsidRPr="009C5CAF">
              <w:rPr>
                <w:rFonts w:eastAsia="Calibri"/>
                <w:sz w:val="18"/>
                <w:lang w:val="es-ES"/>
              </w:rPr>
              <w:t>- Sin garantías ni contragarantías preferidas</w:t>
            </w:r>
          </w:p>
        </w:tc>
        <w:tc>
          <w:tcPr>
            <w:tcW w:w="1243" w:type="dxa"/>
            <w:tcBorders>
              <w:bottom w:val="single" w:sz="4" w:space="0" w:color="000000"/>
            </w:tcBorders>
            <w:shd w:val="clear" w:color="auto" w:fill="auto"/>
          </w:tcPr>
          <w:p w14:paraId="75CE768D" w14:textId="77777777" w:rsidR="0040126B" w:rsidRPr="009C5CAF" w:rsidRDefault="0040126B" w:rsidP="000B3D5D">
            <w:pPr>
              <w:widowControl w:val="0"/>
              <w:autoSpaceDE w:val="0"/>
              <w:autoSpaceDN w:val="0"/>
              <w:spacing w:before="18"/>
              <w:ind w:right="102"/>
              <w:jc w:val="right"/>
              <w:rPr>
                <w:rFonts w:eastAsia="Calibri"/>
                <w:sz w:val="18"/>
                <w:szCs w:val="18"/>
                <w:lang w:val="es-ES"/>
              </w:rPr>
            </w:pPr>
          </w:p>
        </w:tc>
        <w:tc>
          <w:tcPr>
            <w:tcW w:w="153" w:type="dxa"/>
            <w:shd w:val="clear" w:color="auto" w:fill="auto"/>
          </w:tcPr>
          <w:p w14:paraId="0CA70460" w14:textId="77777777" w:rsidR="0040126B" w:rsidRPr="009C5CAF" w:rsidRDefault="0040126B" w:rsidP="000B3D5D">
            <w:pPr>
              <w:widowControl w:val="0"/>
              <w:autoSpaceDE w:val="0"/>
              <w:autoSpaceDN w:val="0"/>
              <w:rPr>
                <w:rFonts w:eastAsia="Calibri"/>
                <w:sz w:val="18"/>
                <w:szCs w:val="18"/>
                <w:lang w:val="es-ES"/>
              </w:rPr>
            </w:pPr>
          </w:p>
        </w:tc>
        <w:tc>
          <w:tcPr>
            <w:tcW w:w="1403" w:type="dxa"/>
            <w:tcBorders>
              <w:bottom w:val="single" w:sz="4" w:space="0" w:color="000000"/>
            </w:tcBorders>
            <w:shd w:val="clear" w:color="auto" w:fill="auto"/>
          </w:tcPr>
          <w:p w14:paraId="7E5F81CE" w14:textId="77777777" w:rsidR="0040126B" w:rsidRPr="009C5CAF" w:rsidRDefault="0040126B" w:rsidP="000B3D5D">
            <w:pPr>
              <w:widowControl w:val="0"/>
              <w:autoSpaceDE w:val="0"/>
              <w:autoSpaceDN w:val="0"/>
              <w:spacing w:before="18"/>
              <w:ind w:right="264"/>
              <w:jc w:val="right"/>
              <w:rPr>
                <w:rFonts w:eastAsia="Calibri"/>
                <w:sz w:val="18"/>
                <w:szCs w:val="18"/>
                <w:lang w:val="es-ES"/>
              </w:rPr>
            </w:pPr>
          </w:p>
        </w:tc>
      </w:tr>
      <w:tr w:rsidR="0040126B" w:rsidRPr="009C5CAF" w14:paraId="49A1ED35" w14:textId="77777777" w:rsidTr="000B3D5D">
        <w:trPr>
          <w:trHeight w:val="227"/>
          <w:jc w:val="center"/>
        </w:trPr>
        <w:tc>
          <w:tcPr>
            <w:tcW w:w="6252" w:type="dxa"/>
            <w:shd w:val="clear" w:color="auto" w:fill="auto"/>
          </w:tcPr>
          <w:p w14:paraId="77C77800" w14:textId="77777777" w:rsidR="0040126B" w:rsidRPr="009C5CAF" w:rsidRDefault="0040126B" w:rsidP="005D7257">
            <w:pPr>
              <w:widowControl w:val="0"/>
              <w:autoSpaceDE w:val="0"/>
              <w:autoSpaceDN w:val="0"/>
              <w:spacing w:before="7" w:line="200" w:lineRule="exact"/>
              <w:ind w:left="200"/>
              <w:rPr>
                <w:rFonts w:eastAsia="Calibri"/>
                <w:b/>
                <w:sz w:val="18"/>
                <w:lang w:val="es-ES"/>
              </w:rPr>
            </w:pPr>
            <w:r w:rsidRPr="009C5CAF">
              <w:rPr>
                <w:rFonts w:eastAsia="Calibri"/>
                <w:b/>
                <w:sz w:val="18"/>
                <w:lang w:val="es-ES"/>
              </w:rPr>
              <w:t>TOTAL CARTERA DE CONSUMO Y VIVIENDA</w:t>
            </w:r>
          </w:p>
        </w:tc>
        <w:tc>
          <w:tcPr>
            <w:tcW w:w="1243" w:type="dxa"/>
            <w:tcBorders>
              <w:top w:val="single" w:sz="4" w:space="0" w:color="auto"/>
              <w:bottom w:val="single" w:sz="4" w:space="0" w:color="auto"/>
            </w:tcBorders>
            <w:vAlign w:val="center"/>
          </w:tcPr>
          <w:p w14:paraId="3A53883E" w14:textId="77777777" w:rsidR="0040126B" w:rsidRPr="009C5CAF" w:rsidRDefault="0040126B" w:rsidP="000B3D5D">
            <w:pPr>
              <w:widowControl w:val="0"/>
              <w:autoSpaceDE w:val="0"/>
              <w:autoSpaceDN w:val="0"/>
              <w:spacing w:before="20"/>
              <w:ind w:right="104"/>
              <w:jc w:val="right"/>
              <w:rPr>
                <w:rFonts w:eastAsia="Calibri"/>
                <w:b/>
                <w:sz w:val="18"/>
                <w:szCs w:val="18"/>
                <w:lang w:val="es-ES"/>
              </w:rPr>
            </w:pPr>
            <w:r w:rsidRPr="009C5CAF">
              <w:rPr>
                <w:b/>
                <w:bCs/>
                <w:color w:val="000000"/>
                <w:sz w:val="18"/>
                <w:szCs w:val="18"/>
                <w:lang w:eastAsia="es-ES"/>
              </w:rPr>
              <w:t>9.452.721</w:t>
            </w:r>
          </w:p>
        </w:tc>
        <w:tc>
          <w:tcPr>
            <w:tcW w:w="153" w:type="dxa"/>
          </w:tcPr>
          <w:p w14:paraId="319E9043" w14:textId="77777777" w:rsidR="0040126B" w:rsidRPr="009C5CAF" w:rsidRDefault="0040126B" w:rsidP="000B3D5D">
            <w:pPr>
              <w:widowControl w:val="0"/>
              <w:autoSpaceDE w:val="0"/>
              <w:autoSpaceDN w:val="0"/>
              <w:rPr>
                <w:rFonts w:eastAsia="Calibri"/>
                <w:sz w:val="18"/>
                <w:szCs w:val="18"/>
                <w:lang w:val="es-ES"/>
              </w:rPr>
            </w:pPr>
          </w:p>
        </w:tc>
        <w:tc>
          <w:tcPr>
            <w:tcW w:w="1403" w:type="dxa"/>
            <w:tcBorders>
              <w:top w:val="single" w:sz="4" w:space="0" w:color="auto"/>
              <w:bottom w:val="single" w:sz="4" w:space="0" w:color="auto"/>
            </w:tcBorders>
            <w:vAlign w:val="center"/>
          </w:tcPr>
          <w:p w14:paraId="2B1116BC" w14:textId="77777777" w:rsidR="0040126B" w:rsidRPr="009C5CAF" w:rsidRDefault="0040126B" w:rsidP="000B3D5D">
            <w:pPr>
              <w:widowControl w:val="0"/>
              <w:autoSpaceDE w:val="0"/>
              <w:autoSpaceDN w:val="0"/>
              <w:spacing w:before="20"/>
              <w:ind w:right="264"/>
              <w:jc w:val="right"/>
              <w:rPr>
                <w:rFonts w:eastAsia="Calibri"/>
                <w:b/>
                <w:sz w:val="18"/>
                <w:szCs w:val="18"/>
                <w:lang w:val="es-ES"/>
              </w:rPr>
            </w:pPr>
            <w:r w:rsidRPr="009C5CAF">
              <w:rPr>
                <w:b/>
                <w:bCs/>
                <w:color w:val="000000"/>
                <w:sz w:val="18"/>
                <w:szCs w:val="18"/>
                <w:lang w:eastAsia="es-ES"/>
              </w:rPr>
              <w:t>10.763.016</w:t>
            </w:r>
          </w:p>
        </w:tc>
      </w:tr>
      <w:tr w:rsidR="0040126B" w:rsidRPr="009C5CAF" w14:paraId="2BF1841D" w14:textId="77777777" w:rsidTr="000B3D5D">
        <w:trPr>
          <w:trHeight w:val="207"/>
          <w:jc w:val="center"/>
        </w:trPr>
        <w:tc>
          <w:tcPr>
            <w:tcW w:w="6252" w:type="dxa"/>
            <w:shd w:val="clear" w:color="auto" w:fill="auto"/>
          </w:tcPr>
          <w:p w14:paraId="6415EBF5" w14:textId="77777777" w:rsidR="0040126B" w:rsidRPr="009C5CAF" w:rsidRDefault="0040126B" w:rsidP="005D7257">
            <w:pPr>
              <w:widowControl w:val="0"/>
              <w:autoSpaceDE w:val="0"/>
              <w:autoSpaceDN w:val="0"/>
              <w:rPr>
                <w:rFonts w:eastAsia="Calibri"/>
                <w:sz w:val="18"/>
                <w:lang w:val="es-ES"/>
              </w:rPr>
            </w:pPr>
          </w:p>
        </w:tc>
        <w:tc>
          <w:tcPr>
            <w:tcW w:w="1243" w:type="dxa"/>
            <w:tcBorders>
              <w:top w:val="single" w:sz="4" w:space="0" w:color="auto"/>
              <w:bottom w:val="single" w:sz="4" w:space="0" w:color="auto"/>
            </w:tcBorders>
            <w:vAlign w:val="center"/>
          </w:tcPr>
          <w:p w14:paraId="380A10D0" w14:textId="77777777" w:rsidR="0040126B" w:rsidRPr="009C5CAF" w:rsidRDefault="0040126B" w:rsidP="000B3D5D">
            <w:pPr>
              <w:widowControl w:val="0"/>
              <w:autoSpaceDE w:val="0"/>
              <w:autoSpaceDN w:val="0"/>
              <w:spacing w:line="20" w:lineRule="exact"/>
              <w:ind w:left="7" w:right="-72"/>
              <w:rPr>
                <w:rFonts w:eastAsia="Calibri"/>
                <w:sz w:val="18"/>
                <w:szCs w:val="18"/>
                <w:lang w:val="es-ES"/>
              </w:rPr>
            </w:pPr>
          </w:p>
        </w:tc>
        <w:tc>
          <w:tcPr>
            <w:tcW w:w="153" w:type="dxa"/>
          </w:tcPr>
          <w:p w14:paraId="7533CA3C" w14:textId="77777777" w:rsidR="0040126B" w:rsidRPr="009C5CAF" w:rsidRDefault="0040126B" w:rsidP="000B3D5D">
            <w:pPr>
              <w:widowControl w:val="0"/>
              <w:autoSpaceDE w:val="0"/>
              <w:autoSpaceDN w:val="0"/>
              <w:rPr>
                <w:rFonts w:eastAsia="Calibri"/>
                <w:sz w:val="18"/>
                <w:szCs w:val="18"/>
                <w:lang w:val="es-ES"/>
              </w:rPr>
            </w:pPr>
          </w:p>
        </w:tc>
        <w:tc>
          <w:tcPr>
            <w:tcW w:w="1403" w:type="dxa"/>
            <w:tcBorders>
              <w:top w:val="single" w:sz="4" w:space="0" w:color="auto"/>
              <w:bottom w:val="single" w:sz="4" w:space="0" w:color="auto"/>
            </w:tcBorders>
            <w:vAlign w:val="center"/>
          </w:tcPr>
          <w:p w14:paraId="5EE2555C" w14:textId="77777777" w:rsidR="0040126B" w:rsidRPr="009C5CAF" w:rsidRDefault="0040126B" w:rsidP="000B3D5D">
            <w:pPr>
              <w:widowControl w:val="0"/>
              <w:autoSpaceDE w:val="0"/>
              <w:autoSpaceDN w:val="0"/>
              <w:rPr>
                <w:rFonts w:eastAsia="Calibri"/>
                <w:sz w:val="18"/>
                <w:szCs w:val="18"/>
                <w:lang w:val="es-ES"/>
              </w:rPr>
            </w:pPr>
          </w:p>
        </w:tc>
      </w:tr>
      <w:tr w:rsidR="0040126B" w:rsidRPr="009C5CAF" w14:paraId="2F187F1D" w14:textId="77777777" w:rsidTr="000B3D5D">
        <w:trPr>
          <w:trHeight w:val="227"/>
          <w:jc w:val="center"/>
        </w:trPr>
        <w:tc>
          <w:tcPr>
            <w:tcW w:w="6252" w:type="dxa"/>
            <w:shd w:val="clear" w:color="auto" w:fill="auto"/>
          </w:tcPr>
          <w:p w14:paraId="6B661045" w14:textId="77777777" w:rsidR="0040126B" w:rsidRPr="009C5CAF" w:rsidRDefault="0040126B" w:rsidP="005D7257">
            <w:pPr>
              <w:widowControl w:val="0"/>
              <w:autoSpaceDE w:val="0"/>
              <w:autoSpaceDN w:val="0"/>
              <w:spacing w:before="6" w:line="201" w:lineRule="exact"/>
              <w:ind w:left="200"/>
              <w:rPr>
                <w:rFonts w:eastAsia="Calibri"/>
                <w:b/>
                <w:sz w:val="18"/>
                <w:lang w:val="es-ES"/>
              </w:rPr>
            </w:pPr>
            <w:r w:rsidRPr="009C5CAF">
              <w:rPr>
                <w:rFonts w:eastAsia="Calibri"/>
                <w:b/>
                <w:sz w:val="18"/>
                <w:lang w:val="es-ES"/>
              </w:rPr>
              <w:t>TOTAL GENERAL (1)</w:t>
            </w:r>
          </w:p>
        </w:tc>
        <w:tc>
          <w:tcPr>
            <w:tcW w:w="1243" w:type="dxa"/>
            <w:tcBorders>
              <w:top w:val="single" w:sz="4" w:space="0" w:color="auto"/>
              <w:bottom w:val="double" w:sz="4" w:space="0" w:color="auto"/>
            </w:tcBorders>
            <w:vAlign w:val="center"/>
          </w:tcPr>
          <w:p w14:paraId="458B08B3" w14:textId="77777777" w:rsidR="0040126B" w:rsidRPr="009C5CAF" w:rsidRDefault="0040126B" w:rsidP="000B3D5D">
            <w:pPr>
              <w:widowControl w:val="0"/>
              <w:autoSpaceDE w:val="0"/>
              <w:autoSpaceDN w:val="0"/>
              <w:spacing w:before="19"/>
              <w:ind w:right="104"/>
              <w:jc w:val="right"/>
              <w:rPr>
                <w:rFonts w:eastAsia="Calibri"/>
                <w:b/>
                <w:sz w:val="18"/>
                <w:szCs w:val="18"/>
                <w:lang w:val="es-ES"/>
              </w:rPr>
            </w:pPr>
            <w:r w:rsidRPr="009C5CAF">
              <w:rPr>
                <w:b/>
                <w:bCs/>
                <w:color w:val="000000"/>
                <w:sz w:val="18"/>
                <w:szCs w:val="18"/>
                <w:lang w:eastAsia="es-ES"/>
              </w:rPr>
              <w:t>10.147.130</w:t>
            </w:r>
          </w:p>
        </w:tc>
        <w:tc>
          <w:tcPr>
            <w:tcW w:w="153" w:type="dxa"/>
          </w:tcPr>
          <w:p w14:paraId="01D98895" w14:textId="77777777" w:rsidR="0040126B" w:rsidRPr="009C5CAF" w:rsidRDefault="0040126B" w:rsidP="000B3D5D">
            <w:pPr>
              <w:widowControl w:val="0"/>
              <w:autoSpaceDE w:val="0"/>
              <w:autoSpaceDN w:val="0"/>
              <w:rPr>
                <w:rFonts w:eastAsia="Calibri"/>
                <w:sz w:val="18"/>
                <w:szCs w:val="18"/>
                <w:lang w:val="es-ES"/>
              </w:rPr>
            </w:pPr>
          </w:p>
        </w:tc>
        <w:tc>
          <w:tcPr>
            <w:tcW w:w="1403" w:type="dxa"/>
            <w:tcBorders>
              <w:top w:val="single" w:sz="4" w:space="0" w:color="auto"/>
              <w:bottom w:val="double" w:sz="4" w:space="0" w:color="auto"/>
            </w:tcBorders>
            <w:vAlign w:val="center"/>
          </w:tcPr>
          <w:p w14:paraId="11596F88" w14:textId="77777777" w:rsidR="0040126B" w:rsidRPr="009C5CAF" w:rsidRDefault="0040126B" w:rsidP="000B3D5D">
            <w:pPr>
              <w:widowControl w:val="0"/>
              <w:autoSpaceDE w:val="0"/>
              <w:autoSpaceDN w:val="0"/>
              <w:spacing w:before="19"/>
              <w:ind w:right="264"/>
              <w:jc w:val="right"/>
              <w:rPr>
                <w:rFonts w:eastAsia="Calibri"/>
                <w:b/>
                <w:sz w:val="18"/>
                <w:szCs w:val="18"/>
                <w:lang w:val="es-ES"/>
              </w:rPr>
            </w:pPr>
            <w:r w:rsidRPr="009C5CAF">
              <w:rPr>
                <w:b/>
                <w:bCs/>
                <w:color w:val="000000"/>
                <w:sz w:val="18"/>
                <w:szCs w:val="18"/>
                <w:lang w:eastAsia="es-ES"/>
              </w:rPr>
              <w:t>10.795.738</w:t>
            </w:r>
          </w:p>
        </w:tc>
      </w:tr>
    </w:tbl>
    <w:p w14:paraId="59D149AF" w14:textId="77777777" w:rsidR="0040126B" w:rsidRPr="009C5CAF" w:rsidRDefault="0040126B" w:rsidP="0040126B">
      <w:pPr>
        <w:widowControl w:val="0"/>
        <w:jc w:val="both"/>
        <w:rPr>
          <w:sz w:val="20"/>
          <w:szCs w:val="20"/>
          <w:lang w:eastAsia="es-ES"/>
        </w:rPr>
      </w:pPr>
    </w:p>
    <w:tbl>
      <w:tblPr>
        <w:tblW w:w="0" w:type="auto"/>
        <w:tblLayout w:type="fixed"/>
        <w:tblCellMar>
          <w:left w:w="0" w:type="dxa"/>
          <w:right w:w="0" w:type="dxa"/>
        </w:tblCellMar>
        <w:tblLook w:val="01E0" w:firstRow="1" w:lastRow="1" w:firstColumn="1" w:lastColumn="1" w:noHBand="0" w:noVBand="0"/>
      </w:tblPr>
      <w:tblGrid>
        <w:gridCol w:w="6207"/>
        <w:gridCol w:w="1618"/>
        <w:gridCol w:w="1385"/>
      </w:tblGrid>
      <w:tr w:rsidR="0040126B" w:rsidRPr="009C5CAF" w14:paraId="7F916482" w14:textId="77777777" w:rsidTr="000B3D5D">
        <w:trPr>
          <w:trHeight w:val="241"/>
        </w:trPr>
        <w:tc>
          <w:tcPr>
            <w:tcW w:w="6207" w:type="dxa"/>
            <w:tcBorders>
              <w:bottom w:val="single" w:sz="4" w:space="0" w:color="000000"/>
            </w:tcBorders>
            <w:shd w:val="clear" w:color="auto" w:fill="auto"/>
          </w:tcPr>
          <w:p w14:paraId="4D04A9B9" w14:textId="77777777" w:rsidR="0040126B" w:rsidRPr="009C5CAF" w:rsidRDefault="0040126B" w:rsidP="005D7257">
            <w:pPr>
              <w:widowControl w:val="0"/>
              <w:autoSpaceDE w:val="0"/>
              <w:autoSpaceDN w:val="0"/>
              <w:spacing w:line="201" w:lineRule="exact"/>
              <w:ind w:left="116"/>
              <w:rPr>
                <w:rFonts w:eastAsia="Arial"/>
                <w:b/>
                <w:sz w:val="20"/>
                <w:szCs w:val="20"/>
                <w:lang w:val="es-ES"/>
              </w:rPr>
            </w:pPr>
            <w:r w:rsidRPr="009C5CAF">
              <w:rPr>
                <w:rFonts w:eastAsia="Arial"/>
                <w:b/>
                <w:sz w:val="20"/>
                <w:szCs w:val="20"/>
                <w:lang w:val="es-ES"/>
              </w:rPr>
              <w:t>Conciliación con saldos Estados Financieros</w:t>
            </w:r>
          </w:p>
        </w:tc>
        <w:tc>
          <w:tcPr>
            <w:tcW w:w="1618" w:type="dxa"/>
            <w:tcBorders>
              <w:bottom w:val="single" w:sz="4" w:space="0" w:color="000000"/>
            </w:tcBorders>
            <w:shd w:val="clear" w:color="auto" w:fill="auto"/>
          </w:tcPr>
          <w:p w14:paraId="46EFEE4E" w14:textId="77777777" w:rsidR="0040126B" w:rsidRPr="009C5CAF" w:rsidRDefault="0040126B" w:rsidP="000B3D5D">
            <w:pPr>
              <w:widowControl w:val="0"/>
              <w:autoSpaceDE w:val="0"/>
              <w:autoSpaceDN w:val="0"/>
              <w:spacing w:before="32" w:line="189" w:lineRule="exact"/>
              <w:ind w:left="305"/>
              <w:rPr>
                <w:rFonts w:eastAsia="Arial"/>
                <w:b/>
                <w:sz w:val="20"/>
                <w:szCs w:val="20"/>
                <w:lang w:val="es-ES"/>
              </w:rPr>
            </w:pPr>
            <w:r w:rsidRPr="009C5CAF">
              <w:rPr>
                <w:rFonts w:eastAsia="Arial"/>
                <w:b/>
                <w:sz w:val="20"/>
                <w:szCs w:val="20"/>
                <w:lang w:val="es-ES"/>
              </w:rPr>
              <w:t>30/09/2020</w:t>
            </w:r>
          </w:p>
        </w:tc>
        <w:tc>
          <w:tcPr>
            <w:tcW w:w="1385" w:type="dxa"/>
            <w:tcBorders>
              <w:bottom w:val="single" w:sz="4" w:space="0" w:color="000000"/>
            </w:tcBorders>
            <w:shd w:val="clear" w:color="auto" w:fill="auto"/>
          </w:tcPr>
          <w:p w14:paraId="7D9606D7" w14:textId="77777777" w:rsidR="0040126B" w:rsidRPr="009C5CAF" w:rsidRDefault="0040126B" w:rsidP="000B3D5D">
            <w:pPr>
              <w:widowControl w:val="0"/>
              <w:autoSpaceDE w:val="0"/>
              <w:autoSpaceDN w:val="0"/>
              <w:spacing w:before="32" w:line="189" w:lineRule="exact"/>
              <w:ind w:left="184"/>
              <w:rPr>
                <w:rFonts w:eastAsia="Arial"/>
                <w:b/>
                <w:sz w:val="20"/>
                <w:szCs w:val="20"/>
                <w:lang w:val="es-ES"/>
              </w:rPr>
            </w:pPr>
            <w:r w:rsidRPr="009C5CAF">
              <w:rPr>
                <w:rFonts w:eastAsia="Arial"/>
                <w:b/>
                <w:sz w:val="20"/>
                <w:szCs w:val="20"/>
                <w:lang w:val="es-ES"/>
              </w:rPr>
              <w:t>31/12/2019</w:t>
            </w:r>
          </w:p>
        </w:tc>
      </w:tr>
      <w:tr w:rsidR="0040126B" w:rsidRPr="009C5CAF" w14:paraId="7211276E" w14:textId="77777777" w:rsidTr="000B3D5D">
        <w:trPr>
          <w:trHeight w:val="284"/>
        </w:trPr>
        <w:tc>
          <w:tcPr>
            <w:tcW w:w="6207" w:type="dxa"/>
            <w:tcBorders>
              <w:top w:val="single" w:sz="4" w:space="0" w:color="000000"/>
            </w:tcBorders>
            <w:shd w:val="clear" w:color="auto" w:fill="auto"/>
          </w:tcPr>
          <w:p w14:paraId="07C9B98E" w14:textId="77777777" w:rsidR="0040126B" w:rsidRPr="009C5CAF" w:rsidRDefault="0040126B" w:rsidP="005D7257">
            <w:pPr>
              <w:widowControl w:val="0"/>
              <w:autoSpaceDE w:val="0"/>
              <w:autoSpaceDN w:val="0"/>
              <w:spacing w:before="36"/>
              <w:ind w:left="69"/>
              <w:rPr>
                <w:rFonts w:eastAsia="Arial"/>
                <w:sz w:val="20"/>
                <w:szCs w:val="20"/>
                <w:lang w:val="es-ES"/>
              </w:rPr>
            </w:pPr>
            <w:r w:rsidRPr="009C5CAF">
              <w:rPr>
                <w:rFonts w:eastAsia="Arial"/>
                <w:sz w:val="20"/>
                <w:szCs w:val="20"/>
                <w:lang w:val="es-ES"/>
              </w:rPr>
              <w:t>Préstamos y otras financiaciones según Estado de Situación Financiera</w:t>
            </w:r>
          </w:p>
        </w:tc>
        <w:tc>
          <w:tcPr>
            <w:tcW w:w="1618" w:type="dxa"/>
            <w:tcBorders>
              <w:top w:val="nil"/>
              <w:left w:val="nil"/>
              <w:bottom w:val="nil"/>
              <w:right w:val="nil"/>
            </w:tcBorders>
            <w:shd w:val="clear" w:color="auto" w:fill="auto"/>
            <w:vAlign w:val="center"/>
          </w:tcPr>
          <w:p w14:paraId="60E02678" w14:textId="77777777" w:rsidR="0040126B" w:rsidRPr="009C5CAF" w:rsidRDefault="0040126B" w:rsidP="000B3D5D">
            <w:pPr>
              <w:widowControl w:val="0"/>
              <w:autoSpaceDE w:val="0"/>
              <w:autoSpaceDN w:val="0"/>
              <w:spacing w:before="47"/>
              <w:ind w:right="181"/>
              <w:jc w:val="right"/>
              <w:rPr>
                <w:rFonts w:eastAsia="Arial"/>
                <w:sz w:val="18"/>
                <w:szCs w:val="18"/>
                <w:lang w:val="es-ES"/>
              </w:rPr>
            </w:pPr>
            <w:r w:rsidRPr="009C5CAF">
              <w:rPr>
                <w:sz w:val="18"/>
                <w:szCs w:val="18"/>
                <w:lang w:eastAsia="es-AR"/>
              </w:rPr>
              <w:t>6.549.894</w:t>
            </w:r>
          </w:p>
        </w:tc>
        <w:tc>
          <w:tcPr>
            <w:tcW w:w="1385" w:type="dxa"/>
            <w:tcBorders>
              <w:top w:val="nil"/>
              <w:left w:val="nil"/>
              <w:bottom w:val="nil"/>
              <w:right w:val="nil"/>
            </w:tcBorders>
            <w:vAlign w:val="center"/>
          </w:tcPr>
          <w:p w14:paraId="1230B80B" w14:textId="77777777" w:rsidR="0040126B" w:rsidRPr="009C5CAF" w:rsidRDefault="0040126B" w:rsidP="000B3D5D">
            <w:pPr>
              <w:widowControl w:val="0"/>
              <w:autoSpaceDE w:val="0"/>
              <w:autoSpaceDN w:val="0"/>
              <w:spacing w:before="47"/>
              <w:ind w:right="68"/>
              <w:jc w:val="right"/>
              <w:rPr>
                <w:rFonts w:eastAsia="Arial"/>
                <w:sz w:val="18"/>
                <w:szCs w:val="18"/>
                <w:lang w:val="es-ES"/>
              </w:rPr>
            </w:pPr>
            <w:r w:rsidRPr="009C5CAF">
              <w:rPr>
                <w:sz w:val="18"/>
                <w:szCs w:val="18"/>
                <w:lang w:eastAsia="es-AR"/>
              </w:rPr>
              <w:t>7.777.705</w:t>
            </w:r>
          </w:p>
        </w:tc>
      </w:tr>
      <w:tr w:rsidR="0040126B" w:rsidRPr="009C5CAF" w14:paraId="76B4A609" w14:textId="77777777" w:rsidTr="000B3D5D">
        <w:trPr>
          <w:trHeight w:val="283"/>
        </w:trPr>
        <w:tc>
          <w:tcPr>
            <w:tcW w:w="6207" w:type="dxa"/>
            <w:shd w:val="clear" w:color="auto" w:fill="auto"/>
          </w:tcPr>
          <w:p w14:paraId="172291F6" w14:textId="77777777" w:rsidR="0040126B" w:rsidRPr="009C5CAF" w:rsidRDefault="0040126B" w:rsidP="005D7257">
            <w:pPr>
              <w:widowControl w:val="0"/>
              <w:autoSpaceDE w:val="0"/>
              <w:autoSpaceDN w:val="0"/>
              <w:spacing w:before="35"/>
              <w:ind w:left="298"/>
              <w:rPr>
                <w:rFonts w:eastAsia="Arial"/>
                <w:sz w:val="20"/>
                <w:szCs w:val="20"/>
                <w:lang w:val="es-ES"/>
              </w:rPr>
            </w:pPr>
            <w:r w:rsidRPr="009C5CAF">
              <w:rPr>
                <w:rFonts w:eastAsia="Arial"/>
                <w:sz w:val="20"/>
                <w:szCs w:val="20"/>
                <w:lang w:val="es-ES"/>
              </w:rPr>
              <w:t>+ Previsiones de Préstamos y otras financiaciones</w:t>
            </w:r>
          </w:p>
        </w:tc>
        <w:tc>
          <w:tcPr>
            <w:tcW w:w="1618" w:type="dxa"/>
            <w:tcBorders>
              <w:top w:val="nil"/>
              <w:left w:val="nil"/>
              <w:bottom w:val="nil"/>
              <w:right w:val="nil"/>
            </w:tcBorders>
            <w:shd w:val="clear" w:color="auto" w:fill="auto"/>
            <w:vAlign w:val="center"/>
          </w:tcPr>
          <w:p w14:paraId="24464C88" w14:textId="77777777" w:rsidR="0040126B" w:rsidRPr="009C5CAF" w:rsidRDefault="0040126B" w:rsidP="000B3D5D">
            <w:pPr>
              <w:widowControl w:val="0"/>
              <w:autoSpaceDE w:val="0"/>
              <w:autoSpaceDN w:val="0"/>
              <w:spacing w:before="46"/>
              <w:ind w:right="181"/>
              <w:jc w:val="right"/>
              <w:rPr>
                <w:rFonts w:eastAsia="Arial"/>
                <w:sz w:val="18"/>
                <w:szCs w:val="18"/>
                <w:lang w:val="es-ES"/>
              </w:rPr>
            </w:pPr>
            <w:r w:rsidRPr="009C5CAF">
              <w:rPr>
                <w:sz w:val="18"/>
                <w:szCs w:val="18"/>
                <w:lang w:eastAsia="es-AR"/>
              </w:rPr>
              <w:t>1.333.980</w:t>
            </w:r>
          </w:p>
        </w:tc>
        <w:tc>
          <w:tcPr>
            <w:tcW w:w="1385" w:type="dxa"/>
            <w:tcBorders>
              <w:top w:val="nil"/>
              <w:left w:val="nil"/>
              <w:bottom w:val="nil"/>
              <w:right w:val="nil"/>
            </w:tcBorders>
            <w:vAlign w:val="center"/>
          </w:tcPr>
          <w:p w14:paraId="37F2BFCB" w14:textId="77777777" w:rsidR="0040126B" w:rsidRPr="009C5CAF" w:rsidRDefault="0040126B" w:rsidP="000B3D5D">
            <w:pPr>
              <w:widowControl w:val="0"/>
              <w:autoSpaceDE w:val="0"/>
              <w:autoSpaceDN w:val="0"/>
              <w:spacing w:before="46"/>
              <w:ind w:right="68"/>
              <w:jc w:val="right"/>
              <w:rPr>
                <w:rFonts w:eastAsia="Arial"/>
                <w:sz w:val="18"/>
                <w:szCs w:val="18"/>
                <w:lang w:val="es-ES"/>
              </w:rPr>
            </w:pPr>
            <w:r w:rsidRPr="009C5CAF">
              <w:rPr>
                <w:sz w:val="18"/>
                <w:szCs w:val="18"/>
                <w:lang w:eastAsia="es-AR"/>
              </w:rPr>
              <w:t>1.659.533</w:t>
            </w:r>
          </w:p>
        </w:tc>
      </w:tr>
      <w:tr w:rsidR="0040126B" w:rsidRPr="009C5CAF" w14:paraId="4609B0C3" w14:textId="77777777" w:rsidTr="000B3D5D">
        <w:trPr>
          <w:trHeight w:val="283"/>
        </w:trPr>
        <w:tc>
          <w:tcPr>
            <w:tcW w:w="6207" w:type="dxa"/>
            <w:shd w:val="clear" w:color="auto" w:fill="auto"/>
          </w:tcPr>
          <w:p w14:paraId="0B529891" w14:textId="77777777" w:rsidR="0040126B" w:rsidRPr="009C5CAF" w:rsidRDefault="0040126B" w:rsidP="005D7257">
            <w:pPr>
              <w:widowControl w:val="0"/>
              <w:autoSpaceDE w:val="0"/>
              <w:autoSpaceDN w:val="0"/>
              <w:spacing w:before="35"/>
              <w:ind w:left="298"/>
              <w:rPr>
                <w:rFonts w:eastAsia="Arial"/>
                <w:sz w:val="20"/>
                <w:szCs w:val="20"/>
                <w:lang w:val="es-ES"/>
              </w:rPr>
            </w:pPr>
            <w:r w:rsidRPr="009C5CAF">
              <w:rPr>
                <w:rFonts w:eastAsia="Arial"/>
                <w:sz w:val="20"/>
                <w:szCs w:val="20"/>
                <w:lang w:val="es-ES"/>
              </w:rPr>
              <w:t>- Préstamos al personal</w:t>
            </w:r>
          </w:p>
        </w:tc>
        <w:tc>
          <w:tcPr>
            <w:tcW w:w="1618" w:type="dxa"/>
            <w:tcBorders>
              <w:top w:val="nil"/>
              <w:left w:val="nil"/>
              <w:bottom w:val="nil"/>
              <w:right w:val="nil"/>
            </w:tcBorders>
            <w:shd w:val="clear" w:color="auto" w:fill="auto"/>
            <w:vAlign w:val="center"/>
          </w:tcPr>
          <w:p w14:paraId="7AB3985D" w14:textId="77777777" w:rsidR="0040126B" w:rsidRPr="009C5CAF" w:rsidRDefault="0040126B" w:rsidP="000B3D5D">
            <w:pPr>
              <w:widowControl w:val="0"/>
              <w:autoSpaceDE w:val="0"/>
              <w:autoSpaceDN w:val="0"/>
              <w:spacing w:before="46"/>
              <w:ind w:right="181"/>
              <w:jc w:val="right"/>
              <w:rPr>
                <w:rFonts w:eastAsia="Arial"/>
                <w:sz w:val="18"/>
                <w:szCs w:val="18"/>
                <w:lang w:val="es-ES"/>
              </w:rPr>
            </w:pPr>
            <w:r w:rsidRPr="009C5CAF">
              <w:rPr>
                <w:sz w:val="18"/>
                <w:szCs w:val="18"/>
                <w:lang w:eastAsia="es-AR"/>
              </w:rPr>
              <w:t>(25.598)</w:t>
            </w:r>
          </w:p>
        </w:tc>
        <w:tc>
          <w:tcPr>
            <w:tcW w:w="1385" w:type="dxa"/>
            <w:tcBorders>
              <w:top w:val="nil"/>
              <w:left w:val="nil"/>
              <w:bottom w:val="nil"/>
              <w:right w:val="nil"/>
            </w:tcBorders>
            <w:vAlign w:val="center"/>
          </w:tcPr>
          <w:p w14:paraId="56E90FA2" w14:textId="77777777" w:rsidR="0040126B" w:rsidRPr="009C5CAF" w:rsidRDefault="0040126B" w:rsidP="000B3D5D">
            <w:pPr>
              <w:widowControl w:val="0"/>
              <w:autoSpaceDE w:val="0"/>
              <w:autoSpaceDN w:val="0"/>
              <w:spacing w:before="46"/>
              <w:ind w:right="68"/>
              <w:jc w:val="right"/>
              <w:rPr>
                <w:rFonts w:eastAsia="Arial"/>
                <w:sz w:val="18"/>
                <w:szCs w:val="18"/>
                <w:lang w:val="es-ES"/>
              </w:rPr>
            </w:pPr>
            <w:r w:rsidRPr="009C5CAF">
              <w:rPr>
                <w:sz w:val="18"/>
                <w:szCs w:val="18"/>
                <w:lang w:eastAsia="es-AR"/>
              </w:rPr>
              <w:t>(28.318)</w:t>
            </w:r>
          </w:p>
        </w:tc>
      </w:tr>
      <w:tr w:rsidR="0040126B" w:rsidRPr="009C5CAF" w14:paraId="1AFB643F" w14:textId="77777777" w:rsidTr="000B3D5D">
        <w:trPr>
          <w:trHeight w:val="283"/>
        </w:trPr>
        <w:tc>
          <w:tcPr>
            <w:tcW w:w="6207" w:type="dxa"/>
            <w:shd w:val="clear" w:color="auto" w:fill="auto"/>
          </w:tcPr>
          <w:p w14:paraId="7CCF0CCA" w14:textId="77777777" w:rsidR="0040126B" w:rsidRPr="009C5CAF" w:rsidRDefault="0040126B" w:rsidP="005D7257">
            <w:pPr>
              <w:widowControl w:val="0"/>
              <w:autoSpaceDE w:val="0"/>
              <w:autoSpaceDN w:val="0"/>
              <w:spacing w:before="35"/>
              <w:ind w:left="298"/>
              <w:rPr>
                <w:rFonts w:eastAsia="Arial"/>
                <w:sz w:val="20"/>
                <w:szCs w:val="20"/>
                <w:lang w:val="es-ES"/>
              </w:rPr>
            </w:pPr>
            <w:r w:rsidRPr="009C5CAF">
              <w:rPr>
                <w:rFonts w:eastAsia="Arial"/>
                <w:sz w:val="20"/>
                <w:szCs w:val="20"/>
                <w:lang w:val="es-ES"/>
              </w:rPr>
              <w:t>+ Ajustes NIIF</w:t>
            </w:r>
          </w:p>
        </w:tc>
        <w:tc>
          <w:tcPr>
            <w:tcW w:w="1618" w:type="dxa"/>
            <w:tcBorders>
              <w:top w:val="nil"/>
              <w:left w:val="nil"/>
              <w:bottom w:val="nil"/>
              <w:right w:val="nil"/>
            </w:tcBorders>
            <w:shd w:val="clear" w:color="auto" w:fill="auto"/>
            <w:vAlign w:val="center"/>
          </w:tcPr>
          <w:p w14:paraId="2E2AAD6D" w14:textId="77777777" w:rsidR="0040126B" w:rsidRPr="009C5CAF" w:rsidRDefault="0040126B" w:rsidP="000B3D5D">
            <w:pPr>
              <w:widowControl w:val="0"/>
              <w:autoSpaceDE w:val="0"/>
              <w:autoSpaceDN w:val="0"/>
              <w:spacing w:before="45"/>
              <w:ind w:right="181"/>
              <w:jc w:val="right"/>
              <w:rPr>
                <w:rFonts w:eastAsia="Arial"/>
                <w:sz w:val="18"/>
                <w:szCs w:val="18"/>
                <w:lang w:val="es-ES"/>
              </w:rPr>
            </w:pPr>
            <w:r w:rsidRPr="009C5CAF">
              <w:rPr>
                <w:sz w:val="18"/>
                <w:szCs w:val="18"/>
                <w:lang w:eastAsia="es-AR"/>
              </w:rPr>
              <w:t>(6.690)</w:t>
            </w:r>
          </w:p>
        </w:tc>
        <w:tc>
          <w:tcPr>
            <w:tcW w:w="1385" w:type="dxa"/>
            <w:tcBorders>
              <w:top w:val="nil"/>
              <w:left w:val="nil"/>
              <w:bottom w:val="nil"/>
              <w:right w:val="nil"/>
            </w:tcBorders>
            <w:vAlign w:val="center"/>
          </w:tcPr>
          <w:p w14:paraId="364BF4CE" w14:textId="77777777" w:rsidR="0040126B" w:rsidRPr="009C5CAF" w:rsidRDefault="0040126B" w:rsidP="000B3D5D">
            <w:pPr>
              <w:widowControl w:val="0"/>
              <w:autoSpaceDE w:val="0"/>
              <w:autoSpaceDN w:val="0"/>
              <w:spacing w:before="45"/>
              <w:ind w:right="68"/>
              <w:jc w:val="right"/>
              <w:rPr>
                <w:rFonts w:eastAsia="Arial"/>
                <w:sz w:val="18"/>
                <w:szCs w:val="18"/>
                <w:lang w:val="es-ES"/>
              </w:rPr>
            </w:pPr>
            <w:r w:rsidRPr="009C5CAF">
              <w:rPr>
                <w:sz w:val="18"/>
                <w:szCs w:val="18"/>
                <w:lang w:eastAsia="es-AR"/>
              </w:rPr>
              <w:t>(11.612)</w:t>
            </w:r>
          </w:p>
        </w:tc>
      </w:tr>
      <w:tr w:rsidR="0040126B" w:rsidRPr="009C5CAF" w14:paraId="0B698B35" w14:textId="77777777" w:rsidTr="000B3D5D">
        <w:trPr>
          <w:trHeight w:val="282"/>
        </w:trPr>
        <w:tc>
          <w:tcPr>
            <w:tcW w:w="6207" w:type="dxa"/>
            <w:shd w:val="clear" w:color="auto" w:fill="auto"/>
          </w:tcPr>
          <w:p w14:paraId="39417D75" w14:textId="77777777" w:rsidR="0040126B" w:rsidRPr="009C5CAF" w:rsidRDefault="0040126B" w:rsidP="005D7257">
            <w:pPr>
              <w:widowControl w:val="0"/>
              <w:autoSpaceDE w:val="0"/>
              <w:autoSpaceDN w:val="0"/>
              <w:spacing w:before="35"/>
              <w:ind w:left="298"/>
              <w:rPr>
                <w:rFonts w:eastAsia="Arial"/>
                <w:sz w:val="20"/>
                <w:szCs w:val="20"/>
                <w:lang w:val="es-ES"/>
              </w:rPr>
            </w:pPr>
            <w:r w:rsidRPr="009C5CAF">
              <w:rPr>
                <w:rFonts w:eastAsia="Arial"/>
                <w:sz w:val="20"/>
                <w:szCs w:val="20"/>
                <w:lang w:val="es-ES"/>
              </w:rPr>
              <w:t>+ Créditos clasificados irrecuperables en partidas fuera de Balance</w:t>
            </w:r>
          </w:p>
        </w:tc>
        <w:tc>
          <w:tcPr>
            <w:tcW w:w="1618" w:type="dxa"/>
            <w:tcBorders>
              <w:top w:val="nil"/>
              <w:left w:val="nil"/>
              <w:bottom w:val="nil"/>
              <w:right w:val="nil"/>
            </w:tcBorders>
            <w:shd w:val="clear" w:color="auto" w:fill="auto"/>
            <w:vAlign w:val="center"/>
          </w:tcPr>
          <w:p w14:paraId="2076D0AA" w14:textId="77777777" w:rsidR="0040126B" w:rsidRPr="009C5CAF" w:rsidRDefault="0040126B" w:rsidP="000B3D5D">
            <w:pPr>
              <w:widowControl w:val="0"/>
              <w:autoSpaceDE w:val="0"/>
              <w:autoSpaceDN w:val="0"/>
              <w:spacing w:before="45"/>
              <w:ind w:right="181"/>
              <w:jc w:val="right"/>
              <w:rPr>
                <w:rFonts w:eastAsia="Arial"/>
                <w:sz w:val="18"/>
                <w:szCs w:val="18"/>
                <w:lang w:val="es-ES"/>
              </w:rPr>
            </w:pPr>
            <w:r w:rsidRPr="009C5CAF">
              <w:rPr>
                <w:sz w:val="18"/>
                <w:szCs w:val="18"/>
                <w:lang w:eastAsia="es-AR"/>
              </w:rPr>
              <w:t>1.609.185</w:t>
            </w:r>
          </w:p>
        </w:tc>
        <w:tc>
          <w:tcPr>
            <w:tcW w:w="1385" w:type="dxa"/>
            <w:tcBorders>
              <w:top w:val="nil"/>
              <w:left w:val="nil"/>
              <w:bottom w:val="nil"/>
              <w:right w:val="nil"/>
            </w:tcBorders>
            <w:vAlign w:val="center"/>
          </w:tcPr>
          <w:p w14:paraId="092FD776" w14:textId="77777777" w:rsidR="0040126B" w:rsidRPr="009C5CAF" w:rsidRDefault="0040126B" w:rsidP="000B3D5D">
            <w:pPr>
              <w:widowControl w:val="0"/>
              <w:autoSpaceDE w:val="0"/>
              <w:autoSpaceDN w:val="0"/>
              <w:spacing w:before="45"/>
              <w:ind w:right="68"/>
              <w:jc w:val="right"/>
              <w:rPr>
                <w:rFonts w:eastAsia="Arial"/>
                <w:sz w:val="18"/>
                <w:szCs w:val="18"/>
                <w:lang w:val="es-ES"/>
              </w:rPr>
            </w:pPr>
            <w:r w:rsidRPr="009C5CAF">
              <w:rPr>
                <w:sz w:val="18"/>
                <w:szCs w:val="18"/>
                <w:lang w:eastAsia="es-AR"/>
              </w:rPr>
              <w:t>1.374.301</w:t>
            </w:r>
          </w:p>
        </w:tc>
      </w:tr>
      <w:tr w:rsidR="0040126B" w:rsidRPr="009C5CAF" w14:paraId="44236E8C" w14:textId="77777777" w:rsidTr="000B3D5D">
        <w:trPr>
          <w:trHeight w:val="282"/>
        </w:trPr>
        <w:tc>
          <w:tcPr>
            <w:tcW w:w="6207" w:type="dxa"/>
            <w:shd w:val="clear" w:color="auto" w:fill="auto"/>
          </w:tcPr>
          <w:p w14:paraId="6B0E32B7" w14:textId="77777777" w:rsidR="0040126B" w:rsidRPr="009C5CAF" w:rsidRDefault="0040126B" w:rsidP="005D7257">
            <w:pPr>
              <w:widowControl w:val="0"/>
              <w:autoSpaceDE w:val="0"/>
              <w:autoSpaceDN w:val="0"/>
              <w:spacing w:before="34"/>
              <w:ind w:left="298"/>
              <w:rPr>
                <w:rFonts w:eastAsia="Arial"/>
                <w:sz w:val="20"/>
                <w:szCs w:val="20"/>
                <w:lang w:val="es-ES"/>
              </w:rPr>
            </w:pPr>
            <w:r w:rsidRPr="009C5CAF">
              <w:rPr>
                <w:rFonts w:eastAsia="Arial"/>
                <w:sz w:val="20"/>
                <w:szCs w:val="20"/>
                <w:lang w:val="es-ES"/>
              </w:rPr>
              <w:t>+ Otros títulos de deuda</w:t>
            </w:r>
          </w:p>
        </w:tc>
        <w:tc>
          <w:tcPr>
            <w:tcW w:w="1618" w:type="dxa"/>
            <w:tcBorders>
              <w:top w:val="nil"/>
              <w:left w:val="nil"/>
              <w:bottom w:val="nil"/>
              <w:right w:val="nil"/>
            </w:tcBorders>
            <w:shd w:val="clear" w:color="auto" w:fill="auto"/>
            <w:vAlign w:val="center"/>
          </w:tcPr>
          <w:p w14:paraId="1ABC74BE" w14:textId="77777777" w:rsidR="0040126B" w:rsidRPr="009C5CAF" w:rsidRDefault="0040126B" w:rsidP="000B3D5D">
            <w:pPr>
              <w:widowControl w:val="0"/>
              <w:autoSpaceDE w:val="0"/>
              <w:autoSpaceDN w:val="0"/>
              <w:spacing w:before="46"/>
              <w:ind w:right="181"/>
              <w:jc w:val="right"/>
              <w:rPr>
                <w:rFonts w:eastAsia="Arial"/>
                <w:sz w:val="18"/>
                <w:szCs w:val="18"/>
                <w:lang w:val="es-ES"/>
              </w:rPr>
            </w:pPr>
            <w:r w:rsidRPr="009C5CAF">
              <w:rPr>
                <w:sz w:val="18"/>
                <w:szCs w:val="18"/>
                <w:lang w:eastAsia="es-AR"/>
              </w:rPr>
              <w:t>686.359</w:t>
            </w:r>
          </w:p>
        </w:tc>
        <w:tc>
          <w:tcPr>
            <w:tcW w:w="1385" w:type="dxa"/>
            <w:tcBorders>
              <w:top w:val="nil"/>
              <w:left w:val="nil"/>
              <w:bottom w:val="nil"/>
              <w:right w:val="nil"/>
            </w:tcBorders>
            <w:vAlign w:val="center"/>
          </w:tcPr>
          <w:p w14:paraId="4AD763FB" w14:textId="77777777" w:rsidR="0040126B" w:rsidRPr="009C5CAF" w:rsidRDefault="0040126B" w:rsidP="000B3D5D">
            <w:pPr>
              <w:widowControl w:val="0"/>
              <w:autoSpaceDE w:val="0"/>
              <w:autoSpaceDN w:val="0"/>
              <w:spacing w:before="46"/>
              <w:ind w:right="68"/>
              <w:jc w:val="right"/>
              <w:rPr>
                <w:rFonts w:eastAsia="Arial"/>
                <w:sz w:val="18"/>
                <w:szCs w:val="18"/>
                <w:lang w:val="es-ES"/>
              </w:rPr>
            </w:pPr>
            <w:r w:rsidRPr="009C5CAF">
              <w:rPr>
                <w:sz w:val="18"/>
                <w:szCs w:val="18"/>
                <w:lang w:eastAsia="es-AR"/>
              </w:rPr>
              <w:t>24.129</w:t>
            </w:r>
          </w:p>
        </w:tc>
      </w:tr>
      <w:tr w:rsidR="0040126B" w:rsidRPr="009C5CAF" w14:paraId="04AB6F2F" w14:textId="77777777" w:rsidTr="000B3D5D">
        <w:trPr>
          <w:trHeight w:val="283"/>
        </w:trPr>
        <w:tc>
          <w:tcPr>
            <w:tcW w:w="6207" w:type="dxa"/>
            <w:shd w:val="clear" w:color="auto" w:fill="auto"/>
          </w:tcPr>
          <w:p w14:paraId="1E54CCF3" w14:textId="77777777" w:rsidR="0040126B" w:rsidRPr="009C5CAF" w:rsidRDefault="0040126B" w:rsidP="005D7257">
            <w:pPr>
              <w:widowControl w:val="0"/>
              <w:autoSpaceDE w:val="0"/>
              <w:autoSpaceDN w:val="0"/>
              <w:spacing w:before="36"/>
              <w:ind w:left="69"/>
              <w:rPr>
                <w:rFonts w:eastAsia="Arial"/>
                <w:sz w:val="20"/>
                <w:szCs w:val="20"/>
                <w:lang w:val="es-ES"/>
              </w:rPr>
            </w:pPr>
            <w:r w:rsidRPr="009C5CAF">
              <w:rPr>
                <w:rFonts w:eastAsia="Arial"/>
                <w:sz w:val="20"/>
                <w:szCs w:val="20"/>
                <w:lang w:val="es-ES"/>
              </w:rPr>
              <w:t xml:space="preserve">Préstamos y Otras financiaciones según </w:t>
            </w:r>
            <w:r w:rsidRPr="009C5CAF">
              <w:rPr>
                <w:sz w:val="20"/>
                <w:szCs w:val="20"/>
                <w:lang w:eastAsia="es-ES"/>
              </w:rPr>
              <w:t>categoría de cartera por riesgo</w:t>
            </w:r>
            <w:r w:rsidRPr="009C5CAF" w:rsidDel="00264C23">
              <w:rPr>
                <w:rFonts w:eastAsia="Arial"/>
                <w:sz w:val="20"/>
                <w:szCs w:val="20"/>
                <w:lang w:val="es-ES"/>
              </w:rPr>
              <w:t xml:space="preserve"> </w:t>
            </w:r>
          </w:p>
        </w:tc>
        <w:tc>
          <w:tcPr>
            <w:tcW w:w="1618" w:type="dxa"/>
            <w:tcBorders>
              <w:top w:val="single" w:sz="4" w:space="0" w:color="auto"/>
              <w:left w:val="nil"/>
              <w:bottom w:val="double" w:sz="6" w:space="0" w:color="auto"/>
              <w:right w:val="nil"/>
            </w:tcBorders>
            <w:shd w:val="clear" w:color="auto" w:fill="auto"/>
            <w:vAlign w:val="center"/>
          </w:tcPr>
          <w:p w14:paraId="364742D2" w14:textId="77777777" w:rsidR="0040126B" w:rsidRPr="009C5CAF" w:rsidRDefault="0040126B" w:rsidP="000B3D5D">
            <w:pPr>
              <w:widowControl w:val="0"/>
              <w:autoSpaceDE w:val="0"/>
              <w:autoSpaceDN w:val="0"/>
              <w:spacing w:before="46"/>
              <w:ind w:right="181"/>
              <w:jc w:val="right"/>
              <w:rPr>
                <w:rFonts w:eastAsia="Arial"/>
                <w:b/>
                <w:sz w:val="18"/>
                <w:szCs w:val="18"/>
                <w:lang w:val="es-ES"/>
              </w:rPr>
            </w:pPr>
            <w:r w:rsidRPr="009C5CAF">
              <w:rPr>
                <w:b/>
                <w:sz w:val="18"/>
                <w:szCs w:val="18"/>
                <w:lang w:eastAsia="es-AR"/>
              </w:rPr>
              <w:t>10.147.130</w:t>
            </w:r>
          </w:p>
        </w:tc>
        <w:tc>
          <w:tcPr>
            <w:tcW w:w="1385" w:type="dxa"/>
            <w:tcBorders>
              <w:top w:val="single" w:sz="4" w:space="0" w:color="auto"/>
              <w:left w:val="nil"/>
              <w:bottom w:val="double" w:sz="6" w:space="0" w:color="auto"/>
              <w:right w:val="nil"/>
            </w:tcBorders>
            <w:vAlign w:val="center"/>
          </w:tcPr>
          <w:p w14:paraId="66DB4322" w14:textId="77777777" w:rsidR="0040126B" w:rsidRPr="009C5CAF" w:rsidRDefault="0040126B" w:rsidP="000B3D5D">
            <w:pPr>
              <w:widowControl w:val="0"/>
              <w:autoSpaceDE w:val="0"/>
              <w:autoSpaceDN w:val="0"/>
              <w:spacing w:before="46"/>
              <w:ind w:right="68"/>
              <w:jc w:val="right"/>
              <w:rPr>
                <w:rFonts w:eastAsia="Arial"/>
                <w:b/>
                <w:sz w:val="18"/>
                <w:szCs w:val="18"/>
                <w:lang w:val="es-ES"/>
              </w:rPr>
            </w:pPr>
            <w:r w:rsidRPr="009C5CAF">
              <w:rPr>
                <w:b/>
                <w:sz w:val="18"/>
                <w:szCs w:val="18"/>
                <w:lang w:eastAsia="es-AR"/>
              </w:rPr>
              <w:t>10.795.738</w:t>
            </w:r>
          </w:p>
        </w:tc>
      </w:tr>
    </w:tbl>
    <w:p w14:paraId="3FD50CE8" w14:textId="77777777" w:rsidR="0040126B" w:rsidRPr="009F5011" w:rsidRDefault="0040126B" w:rsidP="0040126B">
      <w:pPr>
        <w:widowControl w:val="0"/>
        <w:ind w:left="360"/>
        <w:jc w:val="both"/>
        <w:rPr>
          <w:sz w:val="20"/>
          <w:szCs w:val="20"/>
          <w:lang w:eastAsia="es-ES"/>
        </w:rPr>
      </w:pPr>
      <w:r w:rsidRPr="009C5CAF">
        <w:rPr>
          <w:sz w:val="20"/>
          <w:szCs w:val="20"/>
          <w:lang w:eastAsia="es-ES"/>
        </w:rPr>
        <w:t>(2) Incluye los créditos clasificados como irrecuperables registrados en partidas fuera de balance.</w:t>
      </w:r>
    </w:p>
    <w:p w14:paraId="6B5CE7E9" w14:textId="77777777" w:rsidR="0040126B" w:rsidRPr="009F5011" w:rsidRDefault="0040126B" w:rsidP="0040126B">
      <w:pPr>
        <w:widowControl w:val="0"/>
        <w:jc w:val="both"/>
        <w:rPr>
          <w:b/>
          <w:sz w:val="20"/>
          <w:szCs w:val="20"/>
          <w:lang w:eastAsia="es-ES"/>
        </w:rPr>
      </w:pPr>
    </w:p>
    <w:p w14:paraId="6639C85C" w14:textId="77777777" w:rsidR="0040126B" w:rsidRPr="009C5CAF" w:rsidRDefault="0040126B" w:rsidP="0040126B">
      <w:pPr>
        <w:widowControl w:val="0"/>
        <w:jc w:val="both"/>
        <w:rPr>
          <w:i/>
          <w:sz w:val="20"/>
        </w:rPr>
      </w:pPr>
      <w:r w:rsidRPr="009C5CAF">
        <w:rPr>
          <w:i/>
          <w:sz w:val="20"/>
          <w:szCs w:val="20"/>
          <w:lang w:eastAsia="es-ES"/>
        </w:rPr>
        <w:t>Cartera de Títulos públicos y privados</w:t>
      </w:r>
    </w:p>
    <w:p w14:paraId="51C84EDB" w14:textId="77777777" w:rsidR="0040126B" w:rsidRPr="009C5CAF" w:rsidRDefault="0040126B" w:rsidP="0040126B">
      <w:pPr>
        <w:widowControl w:val="0"/>
        <w:jc w:val="both"/>
        <w:rPr>
          <w:sz w:val="20"/>
          <w:szCs w:val="20"/>
          <w:lang w:eastAsia="es-ES"/>
        </w:rPr>
      </w:pPr>
    </w:p>
    <w:p w14:paraId="0C8614CF" w14:textId="77777777" w:rsidR="0040126B" w:rsidRPr="009F5011" w:rsidRDefault="0040126B" w:rsidP="0040126B">
      <w:pPr>
        <w:widowControl w:val="0"/>
        <w:jc w:val="both"/>
        <w:rPr>
          <w:sz w:val="20"/>
          <w:szCs w:val="20"/>
          <w:lang w:eastAsia="es-ES"/>
        </w:rPr>
      </w:pPr>
      <w:r w:rsidRPr="009C5CAF">
        <w:rPr>
          <w:sz w:val="20"/>
          <w:szCs w:val="20"/>
          <w:lang w:eastAsia="es-ES"/>
        </w:rPr>
        <w:t>La cartera de valores negociables de CFA al 30 de septiembre de 2020 representa el 21%de su activo y corresponden a títulos públicos y letras del BCRA, e inversiones en instrumentos de patrimonio.</w:t>
      </w:r>
    </w:p>
    <w:p w14:paraId="0ED8F63C" w14:textId="77777777" w:rsidR="0040126B" w:rsidRPr="009F5011" w:rsidRDefault="0040126B" w:rsidP="0040126B">
      <w:pPr>
        <w:widowControl w:val="0"/>
        <w:jc w:val="both"/>
        <w:rPr>
          <w:sz w:val="20"/>
          <w:szCs w:val="20"/>
          <w:lang w:eastAsia="es-ES"/>
        </w:rPr>
      </w:pPr>
    </w:p>
    <w:p w14:paraId="346B15A4" w14:textId="77777777" w:rsidR="0040126B" w:rsidRPr="009F5011" w:rsidRDefault="0040126B" w:rsidP="0040126B">
      <w:pPr>
        <w:widowControl w:val="0"/>
        <w:jc w:val="both"/>
        <w:rPr>
          <w:sz w:val="20"/>
          <w:szCs w:val="20"/>
        </w:rPr>
      </w:pPr>
      <w:r w:rsidRPr="009F5011">
        <w:rPr>
          <w:sz w:val="20"/>
          <w:szCs w:val="20"/>
        </w:rPr>
        <w:t>El siguiente cuadro muestra el detalle de valores negociables privados y públicos en cartera al 30 de septiembre de 2020, presentados en forma comparativa con el ejercicio finalizado el 31 de diciembre 2019 (información expresada en moneda homogénea, ajustada por inflación a septiembre 2020):</w:t>
      </w:r>
    </w:p>
    <w:p w14:paraId="0B2A171D" w14:textId="77777777" w:rsidR="0040126B" w:rsidRPr="009F5011" w:rsidRDefault="0040126B" w:rsidP="0040126B">
      <w:pPr>
        <w:widowControl w:val="0"/>
        <w:jc w:val="both"/>
      </w:pPr>
    </w:p>
    <w:p w14:paraId="4E087336" w14:textId="77777777" w:rsidR="0040126B" w:rsidRPr="005D7257" w:rsidRDefault="0040126B" w:rsidP="0040126B">
      <w:pPr>
        <w:widowControl w:val="0"/>
        <w:jc w:val="both"/>
        <w:rPr>
          <w:sz w:val="20"/>
        </w:rPr>
      </w:pPr>
      <w:r w:rsidRPr="005D7257" w:rsidDel="00C82569">
        <w:rPr>
          <w:sz w:val="16"/>
        </w:rPr>
        <w:t xml:space="preserve"> </w:t>
      </w:r>
    </w:p>
    <w:p w14:paraId="3538B7DC" w14:textId="77777777" w:rsidR="0040126B" w:rsidRPr="005D7257" w:rsidRDefault="0040126B" w:rsidP="0040126B">
      <w:pPr>
        <w:widowControl w:val="0"/>
        <w:jc w:val="both"/>
        <w:rPr>
          <w:sz w:val="20"/>
        </w:rPr>
      </w:pPr>
    </w:p>
    <w:tbl>
      <w:tblPr>
        <w:tblW w:w="5250" w:type="pct"/>
        <w:tblInd w:w="-142" w:type="dxa"/>
        <w:tblLayout w:type="fixed"/>
        <w:tblCellMar>
          <w:left w:w="70" w:type="dxa"/>
          <w:right w:w="70" w:type="dxa"/>
        </w:tblCellMar>
        <w:tblLook w:val="04A0" w:firstRow="1" w:lastRow="0" w:firstColumn="1" w:lastColumn="0" w:noHBand="0" w:noVBand="1"/>
      </w:tblPr>
      <w:tblGrid>
        <w:gridCol w:w="3112"/>
        <w:gridCol w:w="573"/>
        <w:gridCol w:w="880"/>
        <w:gridCol w:w="539"/>
        <w:gridCol w:w="838"/>
        <w:gridCol w:w="691"/>
        <w:gridCol w:w="682"/>
        <w:gridCol w:w="198"/>
        <w:gridCol w:w="484"/>
        <w:gridCol w:w="679"/>
        <w:gridCol w:w="254"/>
      </w:tblGrid>
      <w:tr w:rsidR="0040126B" w:rsidRPr="009F5011" w14:paraId="71F33E43" w14:textId="77777777" w:rsidTr="009C6A06">
        <w:trPr>
          <w:gridAfter w:val="1"/>
          <w:wAfter w:w="142" w:type="pct"/>
          <w:trHeight w:val="227"/>
          <w:tblHeader/>
        </w:trPr>
        <w:tc>
          <w:tcPr>
            <w:tcW w:w="2063" w:type="pct"/>
            <w:gridSpan w:val="2"/>
            <w:tcBorders>
              <w:top w:val="nil"/>
              <w:left w:val="nil"/>
              <w:right w:val="nil"/>
            </w:tcBorders>
            <w:shd w:val="clear" w:color="auto" w:fill="auto"/>
            <w:noWrap/>
            <w:vAlign w:val="bottom"/>
            <w:hideMark/>
          </w:tcPr>
          <w:p w14:paraId="5BF23335" w14:textId="77777777" w:rsidR="0040126B" w:rsidRPr="009F5011" w:rsidRDefault="0040126B" w:rsidP="005D7257">
            <w:pPr>
              <w:rPr>
                <w:b/>
                <w:bCs/>
                <w:color w:val="000000"/>
                <w:sz w:val="16"/>
                <w:szCs w:val="16"/>
                <w:lang w:eastAsia="es-AR"/>
              </w:rPr>
            </w:pPr>
          </w:p>
        </w:tc>
        <w:tc>
          <w:tcPr>
            <w:tcW w:w="1651" w:type="pct"/>
            <w:gridSpan w:val="4"/>
            <w:tcBorders>
              <w:top w:val="nil"/>
              <w:left w:val="nil"/>
              <w:bottom w:val="single" w:sz="4" w:space="0" w:color="auto"/>
              <w:right w:val="nil"/>
            </w:tcBorders>
            <w:shd w:val="clear" w:color="auto" w:fill="auto"/>
            <w:noWrap/>
            <w:vAlign w:val="center"/>
            <w:hideMark/>
          </w:tcPr>
          <w:p w14:paraId="75A3729C"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TENENCIA</w:t>
            </w:r>
          </w:p>
        </w:tc>
        <w:tc>
          <w:tcPr>
            <w:tcW w:w="1144" w:type="pct"/>
            <w:gridSpan w:val="4"/>
            <w:tcBorders>
              <w:top w:val="nil"/>
              <w:left w:val="nil"/>
              <w:bottom w:val="single" w:sz="4" w:space="0" w:color="auto"/>
            </w:tcBorders>
            <w:shd w:val="clear" w:color="auto" w:fill="auto"/>
            <w:noWrap/>
            <w:vAlign w:val="center"/>
            <w:hideMark/>
          </w:tcPr>
          <w:p w14:paraId="1A70BC44"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POSICIÓN</w:t>
            </w:r>
          </w:p>
        </w:tc>
      </w:tr>
      <w:tr w:rsidR="0040126B" w:rsidRPr="009F5011" w14:paraId="67DCE074" w14:textId="77777777" w:rsidTr="009C6A06">
        <w:trPr>
          <w:gridAfter w:val="1"/>
          <w:wAfter w:w="142" w:type="pct"/>
          <w:trHeight w:val="624"/>
          <w:tblHeader/>
        </w:trPr>
        <w:tc>
          <w:tcPr>
            <w:tcW w:w="1742" w:type="pct"/>
            <w:tcBorders>
              <w:top w:val="nil"/>
              <w:left w:val="nil"/>
              <w:bottom w:val="single" w:sz="4" w:space="0" w:color="auto"/>
              <w:right w:val="nil"/>
            </w:tcBorders>
            <w:shd w:val="clear" w:color="auto" w:fill="auto"/>
            <w:noWrap/>
            <w:vAlign w:val="center"/>
            <w:hideMark/>
          </w:tcPr>
          <w:p w14:paraId="1BA88E12"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Denominación</w:t>
            </w:r>
          </w:p>
        </w:tc>
        <w:tc>
          <w:tcPr>
            <w:tcW w:w="321" w:type="pct"/>
            <w:tcBorders>
              <w:top w:val="nil"/>
              <w:left w:val="nil"/>
              <w:bottom w:val="single" w:sz="4" w:space="0" w:color="auto"/>
              <w:right w:val="nil"/>
            </w:tcBorders>
            <w:shd w:val="clear" w:color="auto" w:fill="auto"/>
            <w:noWrap/>
            <w:vAlign w:val="center"/>
            <w:hideMark/>
          </w:tcPr>
          <w:p w14:paraId="2C5F1A96"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Identificación</w:t>
            </w:r>
          </w:p>
        </w:tc>
        <w:tc>
          <w:tcPr>
            <w:tcW w:w="493" w:type="pct"/>
            <w:tcBorders>
              <w:top w:val="single" w:sz="4" w:space="0" w:color="auto"/>
              <w:left w:val="nil"/>
              <w:bottom w:val="single" w:sz="4" w:space="0" w:color="auto"/>
              <w:right w:val="nil"/>
            </w:tcBorders>
            <w:shd w:val="clear" w:color="auto" w:fill="auto"/>
            <w:vAlign w:val="center"/>
            <w:hideMark/>
          </w:tcPr>
          <w:p w14:paraId="578BC25C"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Valor Razonable</w:t>
            </w:r>
          </w:p>
        </w:tc>
        <w:tc>
          <w:tcPr>
            <w:tcW w:w="302" w:type="pct"/>
            <w:tcBorders>
              <w:top w:val="single" w:sz="4" w:space="0" w:color="auto"/>
              <w:left w:val="nil"/>
              <w:bottom w:val="single" w:sz="4" w:space="0" w:color="auto"/>
              <w:right w:val="nil"/>
            </w:tcBorders>
            <w:shd w:val="clear" w:color="auto" w:fill="auto"/>
            <w:vAlign w:val="center"/>
            <w:hideMark/>
          </w:tcPr>
          <w:p w14:paraId="27AC2368"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Nivel de Valor Razonable</w:t>
            </w:r>
          </w:p>
        </w:tc>
        <w:tc>
          <w:tcPr>
            <w:tcW w:w="469" w:type="pct"/>
            <w:tcBorders>
              <w:top w:val="single" w:sz="4" w:space="0" w:color="auto"/>
              <w:left w:val="nil"/>
              <w:bottom w:val="single" w:sz="4" w:space="0" w:color="auto"/>
              <w:right w:val="nil"/>
            </w:tcBorders>
            <w:shd w:val="clear" w:color="auto" w:fill="auto"/>
            <w:vAlign w:val="center"/>
            <w:hideMark/>
          </w:tcPr>
          <w:p w14:paraId="11D71A69"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Saldo de libros 30/09/2020</w:t>
            </w:r>
          </w:p>
        </w:tc>
        <w:tc>
          <w:tcPr>
            <w:tcW w:w="387" w:type="pct"/>
            <w:tcBorders>
              <w:top w:val="single" w:sz="4" w:space="0" w:color="auto"/>
              <w:left w:val="nil"/>
              <w:bottom w:val="single" w:sz="4" w:space="0" w:color="auto"/>
              <w:right w:val="nil"/>
            </w:tcBorders>
            <w:shd w:val="clear" w:color="auto" w:fill="auto"/>
            <w:vAlign w:val="center"/>
            <w:hideMark/>
          </w:tcPr>
          <w:p w14:paraId="041CE885"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Saldo de libros 31/12/2019</w:t>
            </w:r>
          </w:p>
        </w:tc>
        <w:tc>
          <w:tcPr>
            <w:tcW w:w="382" w:type="pct"/>
            <w:tcBorders>
              <w:top w:val="single" w:sz="4" w:space="0" w:color="auto"/>
              <w:left w:val="nil"/>
              <w:bottom w:val="single" w:sz="4" w:space="0" w:color="auto"/>
              <w:right w:val="nil"/>
            </w:tcBorders>
            <w:shd w:val="clear" w:color="auto" w:fill="auto"/>
            <w:vAlign w:val="center"/>
            <w:hideMark/>
          </w:tcPr>
          <w:p w14:paraId="6410D689"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Posición sin opciones</w:t>
            </w:r>
          </w:p>
        </w:tc>
        <w:tc>
          <w:tcPr>
            <w:tcW w:w="382" w:type="pct"/>
            <w:gridSpan w:val="2"/>
            <w:tcBorders>
              <w:top w:val="single" w:sz="4" w:space="0" w:color="auto"/>
              <w:left w:val="nil"/>
              <w:bottom w:val="single" w:sz="4" w:space="0" w:color="auto"/>
              <w:right w:val="nil"/>
            </w:tcBorders>
            <w:shd w:val="clear" w:color="auto" w:fill="auto"/>
            <w:vAlign w:val="center"/>
            <w:hideMark/>
          </w:tcPr>
          <w:p w14:paraId="750323A7"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Opciones</w:t>
            </w:r>
          </w:p>
        </w:tc>
        <w:tc>
          <w:tcPr>
            <w:tcW w:w="380" w:type="pct"/>
            <w:tcBorders>
              <w:top w:val="single" w:sz="4" w:space="0" w:color="auto"/>
              <w:left w:val="nil"/>
              <w:bottom w:val="single" w:sz="4" w:space="0" w:color="auto"/>
              <w:right w:val="nil"/>
            </w:tcBorders>
            <w:shd w:val="clear" w:color="auto" w:fill="auto"/>
            <w:vAlign w:val="center"/>
            <w:hideMark/>
          </w:tcPr>
          <w:p w14:paraId="147BAE5D"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Final</w:t>
            </w:r>
          </w:p>
        </w:tc>
      </w:tr>
      <w:tr w:rsidR="0040126B" w:rsidRPr="009F5011" w14:paraId="2E9E817E" w14:textId="77777777" w:rsidTr="009C6A06">
        <w:trPr>
          <w:gridAfter w:val="1"/>
          <w:wAfter w:w="142" w:type="pct"/>
          <w:trHeight w:val="300"/>
        </w:trPr>
        <w:tc>
          <w:tcPr>
            <w:tcW w:w="1742" w:type="pct"/>
            <w:tcBorders>
              <w:top w:val="single" w:sz="4" w:space="0" w:color="auto"/>
              <w:left w:val="nil"/>
              <w:bottom w:val="nil"/>
              <w:right w:val="nil"/>
            </w:tcBorders>
            <w:shd w:val="clear" w:color="auto" w:fill="auto"/>
            <w:noWrap/>
            <w:vAlign w:val="center"/>
            <w:hideMark/>
          </w:tcPr>
          <w:p w14:paraId="1F9BA499" w14:textId="77777777" w:rsidR="0040126B" w:rsidRPr="009F5011" w:rsidRDefault="0040126B" w:rsidP="005D7257">
            <w:pPr>
              <w:rPr>
                <w:b/>
                <w:bCs/>
                <w:sz w:val="15"/>
                <w:szCs w:val="15"/>
                <w:lang w:eastAsia="es-AR"/>
              </w:rPr>
            </w:pPr>
            <w:r w:rsidRPr="009F5011">
              <w:rPr>
                <w:b/>
                <w:bCs/>
                <w:sz w:val="15"/>
                <w:szCs w:val="15"/>
                <w:lang w:eastAsia="es-AR"/>
              </w:rPr>
              <w:t>OTROS TITULOS DE DEUDA</w:t>
            </w:r>
          </w:p>
          <w:p w14:paraId="31064EFC" w14:textId="77777777" w:rsidR="0040126B" w:rsidRPr="009F5011" w:rsidRDefault="0040126B" w:rsidP="005D7257">
            <w:pPr>
              <w:rPr>
                <w:b/>
                <w:bCs/>
                <w:color w:val="000000"/>
                <w:sz w:val="16"/>
                <w:szCs w:val="16"/>
                <w:lang w:eastAsia="es-AR"/>
              </w:rPr>
            </w:pPr>
            <w:r w:rsidRPr="009F5011">
              <w:rPr>
                <w:b/>
                <w:bCs/>
                <w:sz w:val="15"/>
                <w:szCs w:val="15"/>
                <w:lang w:eastAsia="es-AR"/>
              </w:rPr>
              <w:t>Medición a costo amortizado</w:t>
            </w:r>
          </w:p>
        </w:tc>
        <w:tc>
          <w:tcPr>
            <w:tcW w:w="321" w:type="pct"/>
            <w:tcBorders>
              <w:top w:val="single" w:sz="4" w:space="0" w:color="auto"/>
              <w:left w:val="nil"/>
              <w:bottom w:val="nil"/>
              <w:right w:val="nil"/>
            </w:tcBorders>
            <w:shd w:val="clear" w:color="auto" w:fill="auto"/>
            <w:noWrap/>
            <w:vAlign w:val="bottom"/>
            <w:hideMark/>
          </w:tcPr>
          <w:p w14:paraId="5A10E55F" w14:textId="77777777" w:rsidR="0040126B" w:rsidRPr="009F5011" w:rsidRDefault="0040126B" w:rsidP="005D7257">
            <w:pPr>
              <w:rPr>
                <w:color w:val="000000"/>
                <w:sz w:val="16"/>
                <w:szCs w:val="16"/>
                <w:lang w:eastAsia="es-AR"/>
              </w:rPr>
            </w:pPr>
          </w:p>
        </w:tc>
        <w:tc>
          <w:tcPr>
            <w:tcW w:w="493" w:type="pct"/>
            <w:tcBorders>
              <w:top w:val="single" w:sz="4" w:space="0" w:color="auto"/>
              <w:left w:val="nil"/>
              <w:bottom w:val="nil"/>
              <w:right w:val="nil"/>
            </w:tcBorders>
            <w:shd w:val="clear" w:color="auto" w:fill="auto"/>
            <w:noWrap/>
            <w:vAlign w:val="bottom"/>
            <w:hideMark/>
          </w:tcPr>
          <w:p w14:paraId="553C66D2" w14:textId="77777777" w:rsidR="0040126B" w:rsidRPr="009F5011" w:rsidRDefault="0040126B" w:rsidP="005D7257">
            <w:pPr>
              <w:rPr>
                <w:color w:val="000000"/>
                <w:sz w:val="16"/>
                <w:szCs w:val="16"/>
                <w:lang w:eastAsia="es-AR"/>
              </w:rPr>
            </w:pPr>
          </w:p>
        </w:tc>
        <w:tc>
          <w:tcPr>
            <w:tcW w:w="302" w:type="pct"/>
            <w:tcBorders>
              <w:top w:val="single" w:sz="4" w:space="0" w:color="auto"/>
              <w:left w:val="nil"/>
              <w:bottom w:val="nil"/>
              <w:right w:val="nil"/>
            </w:tcBorders>
            <w:shd w:val="clear" w:color="auto" w:fill="auto"/>
            <w:noWrap/>
            <w:vAlign w:val="bottom"/>
            <w:hideMark/>
          </w:tcPr>
          <w:p w14:paraId="0941630E" w14:textId="77777777" w:rsidR="0040126B" w:rsidRPr="009F5011" w:rsidRDefault="0040126B" w:rsidP="005D7257">
            <w:pPr>
              <w:rPr>
                <w:color w:val="000000"/>
                <w:sz w:val="16"/>
                <w:szCs w:val="16"/>
                <w:lang w:eastAsia="es-AR"/>
              </w:rPr>
            </w:pPr>
          </w:p>
        </w:tc>
        <w:tc>
          <w:tcPr>
            <w:tcW w:w="469" w:type="pct"/>
            <w:tcBorders>
              <w:top w:val="single" w:sz="4" w:space="0" w:color="auto"/>
              <w:left w:val="nil"/>
              <w:bottom w:val="nil"/>
              <w:right w:val="nil"/>
            </w:tcBorders>
            <w:shd w:val="clear" w:color="auto" w:fill="auto"/>
            <w:noWrap/>
            <w:vAlign w:val="bottom"/>
            <w:hideMark/>
          </w:tcPr>
          <w:p w14:paraId="2C81BE9E" w14:textId="77777777" w:rsidR="0040126B" w:rsidRPr="009F5011" w:rsidRDefault="0040126B" w:rsidP="005D7257">
            <w:pPr>
              <w:rPr>
                <w:color w:val="000000"/>
                <w:sz w:val="16"/>
                <w:szCs w:val="16"/>
                <w:lang w:eastAsia="es-AR"/>
              </w:rPr>
            </w:pPr>
          </w:p>
        </w:tc>
        <w:tc>
          <w:tcPr>
            <w:tcW w:w="387" w:type="pct"/>
            <w:tcBorders>
              <w:top w:val="single" w:sz="4" w:space="0" w:color="auto"/>
              <w:left w:val="nil"/>
              <w:bottom w:val="nil"/>
              <w:right w:val="nil"/>
            </w:tcBorders>
            <w:shd w:val="clear" w:color="auto" w:fill="auto"/>
            <w:noWrap/>
            <w:vAlign w:val="bottom"/>
            <w:hideMark/>
          </w:tcPr>
          <w:p w14:paraId="087A8586" w14:textId="77777777" w:rsidR="0040126B" w:rsidRPr="009F5011" w:rsidRDefault="0040126B" w:rsidP="005D7257">
            <w:pPr>
              <w:rPr>
                <w:color w:val="000000"/>
                <w:sz w:val="16"/>
                <w:szCs w:val="16"/>
                <w:lang w:eastAsia="es-AR"/>
              </w:rPr>
            </w:pPr>
          </w:p>
        </w:tc>
        <w:tc>
          <w:tcPr>
            <w:tcW w:w="382" w:type="pct"/>
            <w:tcBorders>
              <w:top w:val="single" w:sz="4" w:space="0" w:color="auto"/>
              <w:left w:val="nil"/>
              <w:bottom w:val="nil"/>
              <w:right w:val="nil"/>
            </w:tcBorders>
            <w:shd w:val="clear" w:color="auto" w:fill="auto"/>
            <w:noWrap/>
            <w:vAlign w:val="bottom"/>
            <w:hideMark/>
          </w:tcPr>
          <w:p w14:paraId="5F611C27" w14:textId="77777777" w:rsidR="0040126B" w:rsidRPr="009F5011" w:rsidRDefault="0040126B" w:rsidP="005D7257">
            <w:pPr>
              <w:rPr>
                <w:color w:val="000000"/>
                <w:sz w:val="16"/>
                <w:szCs w:val="16"/>
                <w:lang w:eastAsia="es-AR"/>
              </w:rPr>
            </w:pPr>
          </w:p>
        </w:tc>
        <w:tc>
          <w:tcPr>
            <w:tcW w:w="382" w:type="pct"/>
            <w:gridSpan w:val="2"/>
            <w:tcBorders>
              <w:top w:val="single" w:sz="4" w:space="0" w:color="auto"/>
              <w:left w:val="nil"/>
              <w:bottom w:val="nil"/>
              <w:right w:val="nil"/>
            </w:tcBorders>
            <w:shd w:val="clear" w:color="auto" w:fill="auto"/>
            <w:noWrap/>
            <w:vAlign w:val="bottom"/>
            <w:hideMark/>
          </w:tcPr>
          <w:p w14:paraId="2B81E008" w14:textId="77777777" w:rsidR="0040126B" w:rsidRPr="009F5011" w:rsidRDefault="0040126B" w:rsidP="005D7257">
            <w:pPr>
              <w:rPr>
                <w:color w:val="000000"/>
                <w:sz w:val="16"/>
                <w:szCs w:val="16"/>
                <w:lang w:eastAsia="es-AR"/>
              </w:rPr>
            </w:pPr>
          </w:p>
        </w:tc>
        <w:tc>
          <w:tcPr>
            <w:tcW w:w="380" w:type="pct"/>
            <w:tcBorders>
              <w:top w:val="single" w:sz="4" w:space="0" w:color="auto"/>
              <w:left w:val="nil"/>
              <w:bottom w:val="nil"/>
              <w:right w:val="nil"/>
            </w:tcBorders>
            <w:shd w:val="clear" w:color="auto" w:fill="auto"/>
            <w:noWrap/>
            <w:vAlign w:val="bottom"/>
            <w:hideMark/>
          </w:tcPr>
          <w:p w14:paraId="307C60E8" w14:textId="77777777" w:rsidR="0040126B" w:rsidRPr="009F5011" w:rsidRDefault="0040126B" w:rsidP="005D7257">
            <w:pPr>
              <w:rPr>
                <w:color w:val="000000"/>
                <w:sz w:val="16"/>
                <w:szCs w:val="16"/>
                <w:lang w:eastAsia="es-AR"/>
              </w:rPr>
            </w:pPr>
          </w:p>
        </w:tc>
      </w:tr>
      <w:tr w:rsidR="0040126B" w:rsidRPr="009F5011" w14:paraId="5CCB17D4" w14:textId="77777777" w:rsidTr="009C6A06">
        <w:trPr>
          <w:gridAfter w:val="1"/>
          <w:wAfter w:w="142" w:type="pct"/>
          <w:trHeight w:val="227"/>
        </w:trPr>
        <w:tc>
          <w:tcPr>
            <w:tcW w:w="1742" w:type="pct"/>
            <w:tcBorders>
              <w:top w:val="nil"/>
              <w:left w:val="nil"/>
              <w:bottom w:val="nil"/>
              <w:right w:val="nil"/>
            </w:tcBorders>
            <w:shd w:val="clear" w:color="auto" w:fill="auto"/>
            <w:noWrap/>
            <w:vAlign w:val="bottom"/>
            <w:hideMark/>
          </w:tcPr>
          <w:p w14:paraId="11DA971E" w14:textId="77777777" w:rsidR="0040126B" w:rsidRPr="009F5011" w:rsidRDefault="0040126B" w:rsidP="005D7257">
            <w:pPr>
              <w:rPr>
                <w:bCs/>
                <w:i/>
                <w:iCs/>
                <w:color w:val="000000"/>
                <w:sz w:val="16"/>
                <w:szCs w:val="16"/>
                <w:lang w:eastAsia="es-AR"/>
              </w:rPr>
            </w:pPr>
            <w:r w:rsidRPr="009F5011">
              <w:rPr>
                <w:bCs/>
                <w:i/>
                <w:iCs/>
                <w:color w:val="000000"/>
                <w:sz w:val="16"/>
                <w:szCs w:val="16"/>
                <w:lang w:eastAsia="es-AR"/>
              </w:rPr>
              <w:t>Del País</w:t>
            </w:r>
          </w:p>
        </w:tc>
        <w:tc>
          <w:tcPr>
            <w:tcW w:w="321" w:type="pct"/>
            <w:tcBorders>
              <w:top w:val="nil"/>
              <w:left w:val="nil"/>
              <w:bottom w:val="nil"/>
              <w:right w:val="nil"/>
            </w:tcBorders>
            <w:shd w:val="clear" w:color="auto" w:fill="auto"/>
            <w:noWrap/>
            <w:vAlign w:val="bottom"/>
            <w:hideMark/>
          </w:tcPr>
          <w:p w14:paraId="09E4134C" w14:textId="77777777" w:rsidR="0040126B" w:rsidRPr="009F5011" w:rsidRDefault="0040126B" w:rsidP="005D7257">
            <w:pPr>
              <w:rPr>
                <w:color w:val="000000"/>
                <w:sz w:val="16"/>
                <w:szCs w:val="16"/>
                <w:lang w:eastAsia="es-AR"/>
              </w:rPr>
            </w:pPr>
          </w:p>
        </w:tc>
        <w:tc>
          <w:tcPr>
            <w:tcW w:w="493" w:type="pct"/>
            <w:tcBorders>
              <w:top w:val="nil"/>
              <w:left w:val="nil"/>
              <w:bottom w:val="nil"/>
              <w:right w:val="nil"/>
            </w:tcBorders>
            <w:shd w:val="clear" w:color="auto" w:fill="auto"/>
            <w:noWrap/>
            <w:vAlign w:val="bottom"/>
            <w:hideMark/>
          </w:tcPr>
          <w:p w14:paraId="0DC50355" w14:textId="77777777" w:rsidR="0040126B" w:rsidRPr="009F5011" w:rsidRDefault="0040126B" w:rsidP="005D7257">
            <w:pPr>
              <w:rPr>
                <w:color w:val="000000"/>
                <w:sz w:val="16"/>
                <w:szCs w:val="16"/>
                <w:lang w:eastAsia="es-AR"/>
              </w:rPr>
            </w:pPr>
          </w:p>
        </w:tc>
        <w:tc>
          <w:tcPr>
            <w:tcW w:w="302" w:type="pct"/>
            <w:tcBorders>
              <w:top w:val="nil"/>
              <w:left w:val="nil"/>
              <w:bottom w:val="nil"/>
              <w:right w:val="nil"/>
            </w:tcBorders>
            <w:shd w:val="clear" w:color="auto" w:fill="auto"/>
            <w:noWrap/>
            <w:vAlign w:val="bottom"/>
            <w:hideMark/>
          </w:tcPr>
          <w:p w14:paraId="5A1D9A9C" w14:textId="77777777" w:rsidR="0040126B" w:rsidRPr="009F5011" w:rsidRDefault="0040126B" w:rsidP="005D7257">
            <w:pPr>
              <w:rPr>
                <w:color w:val="000000"/>
                <w:sz w:val="16"/>
                <w:szCs w:val="16"/>
                <w:lang w:eastAsia="es-AR"/>
              </w:rPr>
            </w:pPr>
          </w:p>
        </w:tc>
        <w:tc>
          <w:tcPr>
            <w:tcW w:w="469" w:type="pct"/>
            <w:tcBorders>
              <w:top w:val="nil"/>
              <w:left w:val="nil"/>
              <w:bottom w:val="nil"/>
              <w:right w:val="nil"/>
            </w:tcBorders>
            <w:shd w:val="clear" w:color="auto" w:fill="auto"/>
            <w:noWrap/>
            <w:vAlign w:val="bottom"/>
            <w:hideMark/>
          </w:tcPr>
          <w:p w14:paraId="3CC13E7F" w14:textId="77777777" w:rsidR="0040126B" w:rsidRPr="009F5011" w:rsidRDefault="0040126B" w:rsidP="005D7257">
            <w:pPr>
              <w:rPr>
                <w:color w:val="000000"/>
                <w:sz w:val="16"/>
                <w:szCs w:val="16"/>
                <w:lang w:eastAsia="es-AR"/>
              </w:rPr>
            </w:pPr>
          </w:p>
        </w:tc>
        <w:tc>
          <w:tcPr>
            <w:tcW w:w="387" w:type="pct"/>
            <w:tcBorders>
              <w:top w:val="nil"/>
              <w:left w:val="nil"/>
              <w:bottom w:val="nil"/>
              <w:right w:val="nil"/>
            </w:tcBorders>
            <w:shd w:val="clear" w:color="auto" w:fill="auto"/>
            <w:noWrap/>
            <w:vAlign w:val="bottom"/>
            <w:hideMark/>
          </w:tcPr>
          <w:p w14:paraId="5C875039" w14:textId="77777777" w:rsidR="0040126B" w:rsidRPr="009F5011" w:rsidRDefault="0040126B" w:rsidP="005D7257">
            <w:pPr>
              <w:rPr>
                <w:color w:val="000000"/>
                <w:sz w:val="16"/>
                <w:szCs w:val="16"/>
                <w:lang w:eastAsia="es-AR"/>
              </w:rPr>
            </w:pPr>
          </w:p>
        </w:tc>
        <w:tc>
          <w:tcPr>
            <w:tcW w:w="382" w:type="pct"/>
            <w:tcBorders>
              <w:top w:val="nil"/>
              <w:left w:val="nil"/>
              <w:bottom w:val="nil"/>
              <w:right w:val="nil"/>
            </w:tcBorders>
            <w:shd w:val="clear" w:color="auto" w:fill="auto"/>
            <w:noWrap/>
            <w:vAlign w:val="bottom"/>
            <w:hideMark/>
          </w:tcPr>
          <w:p w14:paraId="4E1D7C7D" w14:textId="77777777" w:rsidR="0040126B" w:rsidRPr="009F5011" w:rsidRDefault="0040126B" w:rsidP="005D7257">
            <w:pPr>
              <w:rPr>
                <w:color w:val="000000"/>
                <w:sz w:val="16"/>
                <w:szCs w:val="16"/>
                <w:lang w:eastAsia="es-AR"/>
              </w:rPr>
            </w:pPr>
          </w:p>
        </w:tc>
        <w:tc>
          <w:tcPr>
            <w:tcW w:w="382" w:type="pct"/>
            <w:gridSpan w:val="2"/>
            <w:tcBorders>
              <w:top w:val="nil"/>
              <w:left w:val="nil"/>
              <w:bottom w:val="nil"/>
              <w:right w:val="nil"/>
            </w:tcBorders>
            <w:shd w:val="clear" w:color="auto" w:fill="auto"/>
            <w:noWrap/>
            <w:vAlign w:val="bottom"/>
            <w:hideMark/>
          </w:tcPr>
          <w:p w14:paraId="5C3DA2D2" w14:textId="77777777" w:rsidR="0040126B" w:rsidRPr="009F5011" w:rsidRDefault="0040126B" w:rsidP="005D7257">
            <w:pPr>
              <w:rPr>
                <w:color w:val="000000"/>
                <w:sz w:val="16"/>
                <w:szCs w:val="16"/>
                <w:lang w:eastAsia="es-AR"/>
              </w:rPr>
            </w:pPr>
          </w:p>
        </w:tc>
        <w:tc>
          <w:tcPr>
            <w:tcW w:w="380" w:type="pct"/>
            <w:tcBorders>
              <w:top w:val="nil"/>
              <w:left w:val="nil"/>
              <w:bottom w:val="nil"/>
              <w:right w:val="nil"/>
            </w:tcBorders>
            <w:shd w:val="clear" w:color="auto" w:fill="auto"/>
            <w:noWrap/>
            <w:vAlign w:val="bottom"/>
            <w:hideMark/>
          </w:tcPr>
          <w:p w14:paraId="439C4335" w14:textId="77777777" w:rsidR="0040126B" w:rsidRPr="009F5011" w:rsidRDefault="0040126B" w:rsidP="005D7257">
            <w:pPr>
              <w:rPr>
                <w:color w:val="000000"/>
                <w:sz w:val="16"/>
                <w:szCs w:val="16"/>
                <w:lang w:eastAsia="es-AR"/>
              </w:rPr>
            </w:pPr>
          </w:p>
        </w:tc>
      </w:tr>
      <w:tr w:rsidR="0040126B" w:rsidRPr="009F5011" w14:paraId="29166CD7" w14:textId="77777777" w:rsidTr="009C6A06">
        <w:trPr>
          <w:gridAfter w:val="1"/>
          <w:wAfter w:w="142" w:type="pct"/>
          <w:trHeight w:val="20"/>
        </w:trPr>
        <w:tc>
          <w:tcPr>
            <w:tcW w:w="1742" w:type="pct"/>
            <w:tcBorders>
              <w:top w:val="nil"/>
              <w:left w:val="nil"/>
              <w:bottom w:val="nil"/>
              <w:right w:val="nil"/>
            </w:tcBorders>
            <w:shd w:val="clear" w:color="auto" w:fill="auto"/>
            <w:noWrap/>
            <w:vAlign w:val="bottom"/>
          </w:tcPr>
          <w:p w14:paraId="765DF61B" w14:textId="77777777" w:rsidR="0040126B" w:rsidRPr="009F5011" w:rsidRDefault="0040126B" w:rsidP="005D7257">
            <w:pPr>
              <w:rPr>
                <w:bCs/>
                <w:i/>
                <w:iCs/>
                <w:color w:val="000000"/>
                <w:sz w:val="8"/>
                <w:szCs w:val="16"/>
                <w:lang w:eastAsia="es-AR"/>
              </w:rPr>
            </w:pPr>
          </w:p>
        </w:tc>
        <w:tc>
          <w:tcPr>
            <w:tcW w:w="321" w:type="pct"/>
            <w:tcBorders>
              <w:top w:val="nil"/>
              <w:left w:val="nil"/>
              <w:bottom w:val="nil"/>
              <w:right w:val="nil"/>
            </w:tcBorders>
            <w:shd w:val="clear" w:color="auto" w:fill="auto"/>
            <w:noWrap/>
            <w:vAlign w:val="bottom"/>
          </w:tcPr>
          <w:p w14:paraId="0DB75EB3" w14:textId="77777777" w:rsidR="0040126B" w:rsidRPr="009F5011" w:rsidRDefault="0040126B" w:rsidP="005D7257">
            <w:pPr>
              <w:rPr>
                <w:color w:val="000000"/>
                <w:sz w:val="8"/>
                <w:szCs w:val="16"/>
                <w:lang w:eastAsia="es-AR"/>
              </w:rPr>
            </w:pPr>
          </w:p>
        </w:tc>
        <w:tc>
          <w:tcPr>
            <w:tcW w:w="493" w:type="pct"/>
            <w:tcBorders>
              <w:top w:val="nil"/>
              <w:left w:val="nil"/>
              <w:bottom w:val="nil"/>
              <w:right w:val="nil"/>
            </w:tcBorders>
            <w:shd w:val="clear" w:color="auto" w:fill="auto"/>
            <w:noWrap/>
            <w:vAlign w:val="bottom"/>
          </w:tcPr>
          <w:p w14:paraId="4EB8BA4A" w14:textId="77777777" w:rsidR="0040126B" w:rsidRPr="009F5011" w:rsidRDefault="0040126B" w:rsidP="005D7257">
            <w:pPr>
              <w:rPr>
                <w:color w:val="000000"/>
                <w:sz w:val="8"/>
                <w:szCs w:val="16"/>
                <w:lang w:eastAsia="es-AR"/>
              </w:rPr>
            </w:pPr>
          </w:p>
        </w:tc>
        <w:tc>
          <w:tcPr>
            <w:tcW w:w="302" w:type="pct"/>
            <w:tcBorders>
              <w:top w:val="nil"/>
              <w:left w:val="nil"/>
              <w:bottom w:val="nil"/>
              <w:right w:val="nil"/>
            </w:tcBorders>
            <w:shd w:val="clear" w:color="auto" w:fill="auto"/>
            <w:noWrap/>
            <w:vAlign w:val="bottom"/>
          </w:tcPr>
          <w:p w14:paraId="1FCF8ABE" w14:textId="77777777" w:rsidR="0040126B" w:rsidRPr="009F5011" w:rsidRDefault="0040126B" w:rsidP="005D7257">
            <w:pPr>
              <w:rPr>
                <w:color w:val="000000"/>
                <w:sz w:val="8"/>
                <w:szCs w:val="16"/>
                <w:lang w:eastAsia="es-AR"/>
              </w:rPr>
            </w:pPr>
          </w:p>
        </w:tc>
        <w:tc>
          <w:tcPr>
            <w:tcW w:w="469" w:type="pct"/>
            <w:tcBorders>
              <w:top w:val="nil"/>
              <w:left w:val="nil"/>
              <w:bottom w:val="nil"/>
              <w:right w:val="nil"/>
            </w:tcBorders>
            <w:shd w:val="clear" w:color="auto" w:fill="auto"/>
            <w:noWrap/>
            <w:vAlign w:val="bottom"/>
          </w:tcPr>
          <w:p w14:paraId="780A570A" w14:textId="77777777" w:rsidR="0040126B" w:rsidRPr="009F5011" w:rsidRDefault="0040126B" w:rsidP="005D7257">
            <w:pPr>
              <w:rPr>
                <w:color w:val="000000"/>
                <w:sz w:val="8"/>
                <w:szCs w:val="16"/>
                <w:lang w:eastAsia="es-AR"/>
              </w:rPr>
            </w:pPr>
          </w:p>
        </w:tc>
        <w:tc>
          <w:tcPr>
            <w:tcW w:w="387" w:type="pct"/>
            <w:tcBorders>
              <w:top w:val="nil"/>
              <w:left w:val="nil"/>
              <w:bottom w:val="nil"/>
              <w:right w:val="nil"/>
            </w:tcBorders>
            <w:shd w:val="clear" w:color="auto" w:fill="auto"/>
            <w:noWrap/>
            <w:vAlign w:val="bottom"/>
          </w:tcPr>
          <w:p w14:paraId="3FBA076E" w14:textId="77777777" w:rsidR="0040126B" w:rsidRPr="009F5011" w:rsidRDefault="0040126B" w:rsidP="005D7257">
            <w:pPr>
              <w:rPr>
                <w:color w:val="000000"/>
                <w:sz w:val="8"/>
                <w:szCs w:val="16"/>
                <w:lang w:eastAsia="es-AR"/>
              </w:rPr>
            </w:pPr>
          </w:p>
        </w:tc>
        <w:tc>
          <w:tcPr>
            <w:tcW w:w="382" w:type="pct"/>
            <w:tcBorders>
              <w:top w:val="nil"/>
              <w:left w:val="nil"/>
              <w:bottom w:val="nil"/>
              <w:right w:val="nil"/>
            </w:tcBorders>
            <w:shd w:val="clear" w:color="auto" w:fill="auto"/>
            <w:noWrap/>
            <w:vAlign w:val="bottom"/>
          </w:tcPr>
          <w:p w14:paraId="5EBBD6E8" w14:textId="77777777" w:rsidR="0040126B" w:rsidRPr="009F5011" w:rsidRDefault="0040126B" w:rsidP="005D7257">
            <w:pPr>
              <w:rPr>
                <w:color w:val="000000"/>
                <w:sz w:val="8"/>
                <w:szCs w:val="16"/>
                <w:lang w:eastAsia="es-AR"/>
              </w:rPr>
            </w:pPr>
          </w:p>
        </w:tc>
        <w:tc>
          <w:tcPr>
            <w:tcW w:w="382" w:type="pct"/>
            <w:gridSpan w:val="2"/>
            <w:tcBorders>
              <w:top w:val="nil"/>
              <w:left w:val="nil"/>
              <w:bottom w:val="nil"/>
              <w:right w:val="nil"/>
            </w:tcBorders>
            <w:shd w:val="clear" w:color="auto" w:fill="auto"/>
            <w:noWrap/>
            <w:vAlign w:val="bottom"/>
          </w:tcPr>
          <w:p w14:paraId="67307B37" w14:textId="77777777" w:rsidR="0040126B" w:rsidRPr="009F5011" w:rsidRDefault="0040126B" w:rsidP="005D7257">
            <w:pPr>
              <w:rPr>
                <w:color w:val="000000"/>
                <w:sz w:val="8"/>
                <w:szCs w:val="16"/>
                <w:lang w:eastAsia="es-AR"/>
              </w:rPr>
            </w:pPr>
          </w:p>
        </w:tc>
        <w:tc>
          <w:tcPr>
            <w:tcW w:w="380" w:type="pct"/>
            <w:tcBorders>
              <w:top w:val="nil"/>
              <w:left w:val="nil"/>
              <w:bottom w:val="nil"/>
              <w:right w:val="nil"/>
            </w:tcBorders>
            <w:shd w:val="clear" w:color="auto" w:fill="auto"/>
            <w:noWrap/>
            <w:vAlign w:val="bottom"/>
          </w:tcPr>
          <w:p w14:paraId="49F3CD43" w14:textId="77777777" w:rsidR="0040126B" w:rsidRPr="009F5011" w:rsidRDefault="0040126B" w:rsidP="005D7257">
            <w:pPr>
              <w:rPr>
                <w:color w:val="000000"/>
                <w:sz w:val="8"/>
                <w:szCs w:val="16"/>
                <w:lang w:eastAsia="es-AR"/>
              </w:rPr>
            </w:pPr>
          </w:p>
        </w:tc>
      </w:tr>
      <w:tr w:rsidR="0040126B" w:rsidRPr="009F5011" w14:paraId="2E167778" w14:textId="77777777" w:rsidTr="009C6A06">
        <w:trPr>
          <w:gridAfter w:val="1"/>
          <w:wAfter w:w="142" w:type="pct"/>
          <w:trHeight w:val="300"/>
        </w:trPr>
        <w:tc>
          <w:tcPr>
            <w:tcW w:w="1742" w:type="pct"/>
            <w:tcBorders>
              <w:top w:val="nil"/>
              <w:left w:val="nil"/>
              <w:bottom w:val="nil"/>
              <w:right w:val="nil"/>
            </w:tcBorders>
            <w:shd w:val="clear" w:color="auto" w:fill="auto"/>
            <w:noWrap/>
            <w:vAlign w:val="center"/>
          </w:tcPr>
          <w:p w14:paraId="5C5A445A" w14:textId="77777777" w:rsidR="0040126B" w:rsidRPr="009F5011" w:rsidRDefault="0040126B" w:rsidP="005D7257">
            <w:pPr>
              <w:ind w:firstLine="72"/>
              <w:rPr>
                <w:bCs/>
                <w:i/>
                <w:iCs/>
                <w:color w:val="000000"/>
                <w:sz w:val="8"/>
                <w:szCs w:val="16"/>
                <w:lang w:eastAsia="es-AR"/>
              </w:rPr>
            </w:pPr>
            <w:r w:rsidRPr="009F5011">
              <w:rPr>
                <w:b/>
                <w:bCs/>
                <w:color w:val="000000"/>
                <w:sz w:val="16"/>
                <w:szCs w:val="16"/>
                <w:lang w:eastAsia="es-AR"/>
              </w:rPr>
              <w:t>-  Títulos Públicos</w:t>
            </w:r>
          </w:p>
        </w:tc>
        <w:tc>
          <w:tcPr>
            <w:tcW w:w="321" w:type="pct"/>
            <w:tcBorders>
              <w:top w:val="nil"/>
              <w:left w:val="nil"/>
              <w:bottom w:val="nil"/>
              <w:right w:val="nil"/>
            </w:tcBorders>
            <w:shd w:val="clear" w:color="auto" w:fill="auto"/>
            <w:noWrap/>
            <w:vAlign w:val="bottom"/>
          </w:tcPr>
          <w:p w14:paraId="0DFD1F25" w14:textId="77777777" w:rsidR="0040126B" w:rsidRPr="009F5011" w:rsidRDefault="0040126B" w:rsidP="005D7257">
            <w:pPr>
              <w:rPr>
                <w:color w:val="000000"/>
                <w:sz w:val="8"/>
                <w:szCs w:val="16"/>
                <w:lang w:eastAsia="es-AR"/>
              </w:rPr>
            </w:pPr>
          </w:p>
        </w:tc>
        <w:tc>
          <w:tcPr>
            <w:tcW w:w="493" w:type="pct"/>
            <w:tcBorders>
              <w:left w:val="nil"/>
              <w:bottom w:val="nil"/>
              <w:right w:val="nil"/>
            </w:tcBorders>
            <w:shd w:val="clear" w:color="auto" w:fill="auto"/>
            <w:noWrap/>
            <w:vAlign w:val="bottom"/>
          </w:tcPr>
          <w:p w14:paraId="42A077E0" w14:textId="77777777" w:rsidR="0040126B" w:rsidRPr="009F5011" w:rsidRDefault="0040126B" w:rsidP="005D7257">
            <w:pPr>
              <w:rPr>
                <w:color w:val="000000"/>
                <w:sz w:val="8"/>
                <w:szCs w:val="16"/>
                <w:lang w:eastAsia="es-AR"/>
              </w:rPr>
            </w:pPr>
          </w:p>
        </w:tc>
        <w:tc>
          <w:tcPr>
            <w:tcW w:w="302" w:type="pct"/>
            <w:tcBorders>
              <w:left w:val="nil"/>
              <w:bottom w:val="nil"/>
              <w:right w:val="nil"/>
            </w:tcBorders>
            <w:shd w:val="clear" w:color="auto" w:fill="auto"/>
            <w:noWrap/>
            <w:vAlign w:val="bottom"/>
          </w:tcPr>
          <w:p w14:paraId="2123B760" w14:textId="77777777" w:rsidR="0040126B" w:rsidRPr="009F5011" w:rsidRDefault="0040126B" w:rsidP="005D7257">
            <w:pPr>
              <w:rPr>
                <w:color w:val="000000"/>
                <w:sz w:val="8"/>
                <w:szCs w:val="16"/>
                <w:lang w:eastAsia="es-AR"/>
              </w:rPr>
            </w:pPr>
          </w:p>
        </w:tc>
        <w:tc>
          <w:tcPr>
            <w:tcW w:w="469" w:type="pct"/>
            <w:tcBorders>
              <w:left w:val="nil"/>
              <w:bottom w:val="nil"/>
              <w:right w:val="nil"/>
            </w:tcBorders>
            <w:shd w:val="clear" w:color="auto" w:fill="auto"/>
            <w:noWrap/>
            <w:vAlign w:val="bottom"/>
          </w:tcPr>
          <w:p w14:paraId="723EA009" w14:textId="77777777" w:rsidR="0040126B" w:rsidRPr="009F5011" w:rsidRDefault="0040126B" w:rsidP="005D7257">
            <w:pPr>
              <w:rPr>
                <w:color w:val="000000"/>
                <w:sz w:val="8"/>
                <w:szCs w:val="16"/>
                <w:lang w:eastAsia="es-AR"/>
              </w:rPr>
            </w:pPr>
          </w:p>
        </w:tc>
        <w:tc>
          <w:tcPr>
            <w:tcW w:w="387" w:type="pct"/>
            <w:tcBorders>
              <w:left w:val="nil"/>
              <w:bottom w:val="nil"/>
              <w:right w:val="nil"/>
            </w:tcBorders>
            <w:shd w:val="clear" w:color="auto" w:fill="auto"/>
            <w:noWrap/>
            <w:vAlign w:val="bottom"/>
          </w:tcPr>
          <w:p w14:paraId="678E6204" w14:textId="77777777" w:rsidR="0040126B" w:rsidRPr="009F5011" w:rsidRDefault="0040126B" w:rsidP="005D7257">
            <w:pPr>
              <w:rPr>
                <w:color w:val="000000"/>
                <w:sz w:val="8"/>
                <w:szCs w:val="16"/>
                <w:lang w:eastAsia="es-AR"/>
              </w:rPr>
            </w:pPr>
          </w:p>
        </w:tc>
        <w:tc>
          <w:tcPr>
            <w:tcW w:w="382" w:type="pct"/>
            <w:tcBorders>
              <w:left w:val="nil"/>
              <w:bottom w:val="nil"/>
              <w:right w:val="nil"/>
            </w:tcBorders>
            <w:shd w:val="clear" w:color="auto" w:fill="auto"/>
            <w:noWrap/>
            <w:vAlign w:val="bottom"/>
          </w:tcPr>
          <w:p w14:paraId="5C533142" w14:textId="77777777" w:rsidR="0040126B" w:rsidRPr="009F5011" w:rsidRDefault="0040126B" w:rsidP="005D7257">
            <w:pPr>
              <w:rPr>
                <w:color w:val="000000"/>
                <w:sz w:val="8"/>
                <w:szCs w:val="16"/>
                <w:lang w:eastAsia="es-AR"/>
              </w:rPr>
            </w:pPr>
          </w:p>
        </w:tc>
        <w:tc>
          <w:tcPr>
            <w:tcW w:w="382" w:type="pct"/>
            <w:gridSpan w:val="2"/>
            <w:tcBorders>
              <w:left w:val="nil"/>
              <w:bottom w:val="nil"/>
              <w:right w:val="nil"/>
            </w:tcBorders>
            <w:shd w:val="clear" w:color="auto" w:fill="auto"/>
            <w:noWrap/>
            <w:vAlign w:val="bottom"/>
          </w:tcPr>
          <w:p w14:paraId="7E9589D7" w14:textId="77777777" w:rsidR="0040126B" w:rsidRPr="009F5011" w:rsidRDefault="0040126B" w:rsidP="005D7257">
            <w:pPr>
              <w:rPr>
                <w:color w:val="000000"/>
                <w:sz w:val="8"/>
                <w:szCs w:val="16"/>
                <w:lang w:eastAsia="es-AR"/>
              </w:rPr>
            </w:pPr>
          </w:p>
        </w:tc>
        <w:tc>
          <w:tcPr>
            <w:tcW w:w="380" w:type="pct"/>
            <w:tcBorders>
              <w:left w:val="nil"/>
              <w:bottom w:val="nil"/>
              <w:right w:val="nil"/>
            </w:tcBorders>
            <w:shd w:val="clear" w:color="auto" w:fill="auto"/>
            <w:noWrap/>
            <w:vAlign w:val="bottom"/>
          </w:tcPr>
          <w:p w14:paraId="49D5E747" w14:textId="77777777" w:rsidR="0040126B" w:rsidRPr="009F5011" w:rsidRDefault="0040126B" w:rsidP="005D7257">
            <w:pPr>
              <w:rPr>
                <w:color w:val="000000"/>
                <w:sz w:val="8"/>
                <w:szCs w:val="16"/>
                <w:lang w:eastAsia="es-AR"/>
              </w:rPr>
            </w:pPr>
          </w:p>
        </w:tc>
      </w:tr>
      <w:tr w:rsidR="0040126B" w:rsidRPr="009F5011" w14:paraId="490CD27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hideMark/>
          </w:tcPr>
          <w:p w14:paraId="2EF206EB"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 la Pcia de Mendoza  en pesos vto. 22.03.21</w:t>
            </w:r>
          </w:p>
        </w:tc>
        <w:tc>
          <w:tcPr>
            <w:tcW w:w="321" w:type="pct"/>
            <w:tcBorders>
              <w:top w:val="nil"/>
              <w:left w:val="nil"/>
              <w:bottom w:val="nil"/>
              <w:right w:val="nil"/>
            </w:tcBorders>
            <w:shd w:val="clear" w:color="auto" w:fill="auto"/>
            <w:noWrap/>
            <w:vAlign w:val="center"/>
            <w:hideMark/>
          </w:tcPr>
          <w:p w14:paraId="1600346C" w14:textId="77777777" w:rsidR="0040126B" w:rsidRPr="009F5011" w:rsidRDefault="0040126B" w:rsidP="000B3D5D">
            <w:pPr>
              <w:rPr>
                <w:color w:val="000000"/>
                <w:sz w:val="16"/>
                <w:szCs w:val="16"/>
                <w:lang w:eastAsia="es-AR"/>
              </w:rPr>
            </w:pPr>
            <w:r w:rsidRPr="009F5011">
              <w:rPr>
                <w:sz w:val="16"/>
                <w:szCs w:val="16"/>
                <w:lang w:eastAsia="es-ES"/>
              </w:rPr>
              <w:t>42298</w:t>
            </w:r>
          </w:p>
        </w:tc>
        <w:tc>
          <w:tcPr>
            <w:tcW w:w="493" w:type="pct"/>
            <w:tcBorders>
              <w:top w:val="nil"/>
              <w:left w:val="nil"/>
              <w:bottom w:val="nil"/>
              <w:right w:val="nil"/>
            </w:tcBorders>
            <w:shd w:val="clear" w:color="auto" w:fill="auto"/>
            <w:noWrap/>
            <w:vAlign w:val="center"/>
            <w:hideMark/>
          </w:tcPr>
          <w:p w14:paraId="20E7DEEA"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50.347 </w:t>
            </w:r>
          </w:p>
        </w:tc>
        <w:tc>
          <w:tcPr>
            <w:tcW w:w="302" w:type="pct"/>
            <w:tcBorders>
              <w:top w:val="nil"/>
              <w:left w:val="nil"/>
              <w:bottom w:val="nil"/>
              <w:right w:val="nil"/>
            </w:tcBorders>
            <w:shd w:val="clear" w:color="auto" w:fill="auto"/>
            <w:noWrap/>
            <w:vAlign w:val="center"/>
            <w:hideMark/>
          </w:tcPr>
          <w:p w14:paraId="7A5F7C03"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bottom w:val="nil"/>
              <w:right w:val="nil"/>
            </w:tcBorders>
            <w:shd w:val="clear" w:color="auto" w:fill="auto"/>
            <w:noWrap/>
            <w:vAlign w:val="center"/>
            <w:hideMark/>
          </w:tcPr>
          <w:p w14:paraId="3C258A75" w14:textId="77777777" w:rsidR="0040126B" w:rsidRPr="009F5011" w:rsidRDefault="0040126B" w:rsidP="000B3D5D">
            <w:pPr>
              <w:jc w:val="right"/>
              <w:rPr>
                <w:color w:val="000000"/>
                <w:sz w:val="16"/>
                <w:szCs w:val="16"/>
                <w:lang w:eastAsia="es-ES"/>
              </w:rPr>
            </w:pPr>
            <w:r w:rsidRPr="009F5011">
              <w:rPr>
                <w:sz w:val="16"/>
                <w:szCs w:val="16"/>
                <w:lang w:eastAsia="es-ES"/>
              </w:rPr>
              <w:t>50.347</w:t>
            </w:r>
          </w:p>
        </w:tc>
        <w:tc>
          <w:tcPr>
            <w:tcW w:w="387" w:type="pct"/>
            <w:tcBorders>
              <w:top w:val="nil"/>
              <w:left w:val="nil"/>
              <w:bottom w:val="nil"/>
              <w:right w:val="nil"/>
            </w:tcBorders>
            <w:shd w:val="clear" w:color="auto" w:fill="auto"/>
            <w:noWrap/>
            <w:vAlign w:val="center"/>
            <w:hideMark/>
          </w:tcPr>
          <w:p w14:paraId="073D7EA7"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tcBorders>
              <w:top w:val="nil"/>
              <w:left w:val="nil"/>
              <w:bottom w:val="nil"/>
              <w:right w:val="nil"/>
            </w:tcBorders>
            <w:shd w:val="clear" w:color="auto" w:fill="auto"/>
            <w:noWrap/>
            <w:vAlign w:val="center"/>
            <w:hideMark/>
          </w:tcPr>
          <w:p w14:paraId="5D307F78" w14:textId="77777777" w:rsidR="0040126B" w:rsidRPr="009F5011" w:rsidRDefault="0040126B" w:rsidP="000B3D5D">
            <w:pPr>
              <w:jc w:val="right"/>
              <w:rPr>
                <w:color w:val="000000"/>
                <w:sz w:val="16"/>
                <w:szCs w:val="16"/>
                <w:lang w:eastAsia="es-ES"/>
              </w:rPr>
            </w:pPr>
            <w:r w:rsidRPr="009F5011">
              <w:rPr>
                <w:sz w:val="16"/>
                <w:szCs w:val="16"/>
                <w:lang w:eastAsia="es-ES"/>
              </w:rPr>
              <w:t>50.347</w:t>
            </w:r>
          </w:p>
        </w:tc>
        <w:tc>
          <w:tcPr>
            <w:tcW w:w="382" w:type="pct"/>
            <w:gridSpan w:val="2"/>
            <w:tcBorders>
              <w:top w:val="nil"/>
              <w:left w:val="nil"/>
              <w:bottom w:val="nil"/>
              <w:right w:val="nil"/>
            </w:tcBorders>
            <w:shd w:val="clear" w:color="auto" w:fill="auto"/>
            <w:noWrap/>
            <w:vAlign w:val="center"/>
            <w:hideMark/>
          </w:tcPr>
          <w:p w14:paraId="2896FE47"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hideMark/>
          </w:tcPr>
          <w:p w14:paraId="43A5C1E9" w14:textId="77777777" w:rsidR="0040126B" w:rsidRPr="009F5011" w:rsidRDefault="0040126B" w:rsidP="000B3D5D">
            <w:pPr>
              <w:jc w:val="right"/>
              <w:rPr>
                <w:color w:val="000000"/>
                <w:sz w:val="16"/>
                <w:szCs w:val="16"/>
                <w:lang w:eastAsia="es-ES"/>
              </w:rPr>
            </w:pPr>
            <w:r w:rsidRPr="009F5011">
              <w:rPr>
                <w:sz w:val="16"/>
                <w:szCs w:val="16"/>
                <w:lang w:eastAsia="es-ES"/>
              </w:rPr>
              <w:t>50.347</w:t>
            </w:r>
          </w:p>
        </w:tc>
      </w:tr>
      <w:tr w:rsidR="0040126B" w:rsidRPr="009F5011" w14:paraId="7276F177"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hideMark/>
          </w:tcPr>
          <w:p w14:paraId="0BF43D96"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del Tesoro de la Pcia de Neuquén en pesos vto. 07.04.21</w:t>
            </w:r>
          </w:p>
        </w:tc>
        <w:tc>
          <w:tcPr>
            <w:tcW w:w="321" w:type="pct"/>
            <w:tcBorders>
              <w:top w:val="nil"/>
              <w:left w:val="nil"/>
              <w:bottom w:val="nil"/>
              <w:right w:val="nil"/>
            </w:tcBorders>
            <w:shd w:val="clear" w:color="auto" w:fill="auto"/>
            <w:noWrap/>
            <w:vAlign w:val="center"/>
            <w:hideMark/>
          </w:tcPr>
          <w:p w14:paraId="33EB691A" w14:textId="77777777" w:rsidR="0040126B" w:rsidRPr="009F5011" w:rsidRDefault="0040126B" w:rsidP="000B3D5D">
            <w:pPr>
              <w:rPr>
                <w:color w:val="000000"/>
                <w:sz w:val="16"/>
                <w:szCs w:val="16"/>
                <w:lang w:eastAsia="es-AR"/>
              </w:rPr>
            </w:pPr>
            <w:r w:rsidRPr="009F5011">
              <w:rPr>
                <w:sz w:val="16"/>
                <w:szCs w:val="16"/>
                <w:lang w:eastAsia="es-ES"/>
              </w:rPr>
              <w:t>42263</w:t>
            </w:r>
          </w:p>
        </w:tc>
        <w:tc>
          <w:tcPr>
            <w:tcW w:w="493" w:type="pct"/>
            <w:tcBorders>
              <w:top w:val="nil"/>
              <w:left w:val="nil"/>
              <w:right w:val="nil"/>
            </w:tcBorders>
            <w:shd w:val="clear" w:color="auto" w:fill="auto"/>
            <w:noWrap/>
            <w:vAlign w:val="center"/>
            <w:hideMark/>
          </w:tcPr>
          <w:p w14:paraId="692BDA77"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54.152 </w:t>
            </w:r>
          </w:p>
        </w:tc>
        <w:tc>
          <w:tcPr>
            <w:tcW w:w="302" w:type="pct"/>
            <w:tcBorders>
              <w:top w:val="nil"/>
              <w:left w:val="nil"/>
              <w:right w:val="nil"/>
            </w:tcBorders>
            <w:shd w:val="clear" w:color="auto" w:fill="auto"/>
            <w:noWrap/>
            <w:vAlign w:val="center"/>
            <w:hideMark/>
          </w:tcPr>
          <w:p w14:paraId="52690722"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right w:val="nil"/>
            </w:tcBorders>
            <w:shd w:val="clear" w:color="auto" w:fill="auto"/>
            <w:noWrap/>
            <w:vAlign w:val="center"/>
            <w:hideMark/>
          </w:tcPr>
          <w:p w14:paraId="22437F84" w14:textId="77777777" w:rsidR="0040126B" w:rsidRPr="009F5011" w:rsidRDefault="0040126B" w:rsidP="000B3D5D">
            <w:pPr>
              <w:jc w:val="right"/>
              <w:rPr>
                <w:color w:val="000000"/>
                <w:sz w:val="16"/>
                <w:szCs w:val="16"/>
                <w:lang w:eastAsia="es-ES"/>
              </w:rPr>
            </w:pPr>
            <w:r w:rsidRPr="009F5011">
              <w:rPr>
                <w:color w:val="000000"/>
                <w:sz w:val="16"/>
                <w:szCs w:val="16"/>
                <w:lang w:eastAsia="es-ES"/>
              </w:rPr>
              <w:t>54.152</w:t>
            </w:r>
          </w:p>
        </w:tc>
        <w:tc>
          <w:tcPr>
            <w:tcW w:w="387" w:type="pct"/>
            <w:tcBorders>
              <w:top w:val="nil"/>
              <w:left w:val="nil"/>
              <w:right w:val="nil"/>
            </w:tcBorders>
            <w:shd w:val="clear" w:color="auto" w:fill="auto"/>
            <w:noWrap/>
            <w:vAlign w:val="center"/>
            <w:hideMark/>
          </w:tcPr>
          <w:p w14:paraId="127FAE77"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tcBorders>
              <w:top w:val="nil"/>
              <w:left w:val="nil"/>
              <w:right w:val="nil"/>
            </w:tcBorders>
            <w:shd w:val="clear" w:color="auto" w:fill="auto"/>
            <w:noWrap/>
            <w:vAlign w:val="center"/>
            <w:hideMark/>
          </w:tcPr>
          <w:p w14:paraId="4754D7F5" w14:textId="77777777" w:rsidR="0040126B" w:rsidRPr="009F5011" w:rsidRDefault="0040126B" w:rsidP="000B3D5D">
            <w:pPr>
              <w:jc w:val="right"/>
              <w:rPr>
                <w:color w:val="000000"/>
                <w:sz w:val="16"/>
                <w:szCs w:val="16"/>
                <w:lang w:eastAsia="es-ES"/>
              </w:rPr>
            </w:pPr>
            <w:r w:rsidRPr="009F5011">
              <w:rPr>
                <w:color w:val="000000"/>
                <w:sz w:val="16"/>
                <w:szCs w:val="16"/>
                <w:lang w:eastAsia="es-ES"/>
              </w:rPr>
              <w:t>54.152</w:t>
            </w:r>
          </w:p>
        </w:tc>
        <w:tc>
          <w:tcPr>
            <w:tcW w:w="382" w:type="pct"/>
            <w:gridSpan w:val="2"/>
            <w:tcBorders>
              <w:top w:val="nil"/>
              <w:left w:val="nil"/>
              <w:right w:val="nil"/>
            </w:tcBorders>
            <w:shd w:val="clear" w:color="auto" w:fill="auto"/>
            <w:noWrap/>
            <w:vAlign w:val="center"/>
            <w:hideMark/>
          </w:tcPr>
          <w:p w14:paraId="1CEDABD8"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right w:val="nil"/>
            </w:tcBorders>
            <w:shd w:val="clear" w:color="auto" w:fill="auto"/>
            <w:noWrap/>
            <w:vAlign w:val="center"/>
            <w:hideMark/>
          </w:tcPr>
          <w:p w14:paraId="64E64F23" w14:textId="77777777" w:rsidR="0040126B" w:rsidRPr="009F5011" w:rsidRDefault="0040126B" w:rsidP="000B3D5D">
            <w:pPr>
              <w:jc w:val="right"/>
              <w:rPr>
                <w:color w:val="000000"/>
                <w:sz w:val="16"/>
                <w:szCs w:val="16"/>
                <w:lang w:eastAsia="es-ES"/>
              </w:rPr>
            </w:pPr>
            <w:r w:rsidRPr="009F5011">
              <w:rPr>
                <w:color w:val="000000"/>
                <w:sz w:val="16"/>
                <w:szCs w:val="16"/>
                <w:lang w:eastAsia="es-ES"/>
              </w:rPr>
              <w:t>54.152</w:t>
            </w:r>
          </w:p>
        </w:tc>
      </w:tr>
      <w:tr w:rsidR="0040126B" w:rsidRPr="009F5011" w14:paraId="60E6AD6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81A56D1"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del Tesoro Capitalizables en pesos vto. 05.08.21</w:t>
            </w:r>
          </w:p>
        </w:tc>
        <w:tc>
          <w:tcPr>
            <w:tcW w:w="321" w:type="pct"/>
            <w:tcBorders>
              <w:top w:val="nil"/>
              <w:left w:val="nil"/>
              <w:bottom w:val="nil"/>
              <w:right w:val="nil"/>
            </w:tcBorders>
            <w:shd w:val="clear" w:color="auto" w:fill="auto"/>
            <w:noWrap/>
            <w:vAlign w:val="center"/>
          </w:tcPr>
          <w:p w14:paraId="0581820C" w14:textId="77777777" w:rsidR="0040126B" w:rsidRPr="009F5011" w:rsidRDefault="0040126B" w:rsidP="000B3D5D">
            <w:pPr>
              <w:rPr>
                <w:color w:val="000000"/>
                <w:sz w:val="16"/>
                <w:szCs w:val="16"/>
                <w:lang w:eastAsia="es-ES"/>
              </w:rPr>
            </w:pPr>
            <w:r w:rsidRPr="009F5011">
              <w:rPr>
                <w:sz w:val="16"/>
                <w:szCs w:val="16"/>
                <w:lang w:eastAsia="es-ES"/>
              </w:rPr>
              <w:t>5383</w:t>
            </w:r>
          </w:p>
        </w:tc>
        <w:tc>
          <w:tcPr>
            <w:tcW w:w="493" w:type="pct"/>
            <w:tcBorders>
              <w:top w:val="nil"/>
              <w:left w:val="nil"/>
              <w:right w:val="nil"/>
            </w:tcBorders>
            <w:shd w:val="clear" w:color="auto" w:fill="auto"/>
            <w:noWrap/>
            <w:vAlign w:val="center"/>
          </w:tcPr>
          <w:p w14:paraId="5466ABF9"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154.389 </w:t>
            </w:r>
          </w:p>
        </w:tc>
        <w:tc>
          <w:tcPr>
            <w:tcW w:w="302" w:type="pct"/>
            <w:tcBorders>
              <w:top w:val="nil"/>
              <w:left w:val="nil"/>
              <w:right w:val="nil"/>
            </w:tcBorders>
            <w:shd w:val="clear" w:color="auto" w:fill="auto"/>
            <w:noWrap/>
            <w:vAlign w:val="center"/>
          </w:tcPr>
          <w:p w14:paraId="01E05058"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right w:val="nil"/>
            </w:tcBorders>
            <w:shd w:val="clear" w:color="auto" w:fill="auto"/>
            <w:noWrap/>
            <w:vAlign w:val="center"/>
          </w:tcPr>
          <w:p w14:paraId="1576EE2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154.389</w:t>
            </w:r>
          </w:p>
        </w:tc>
        <w:tc>
          <w:tcPr>
            <w:tcW w:w="387" w:type="pct"/>
            <w:tcBorders>
              <w:top w:val="nil"/>
              <w:left w:val="nil"/>
              <w:right w:val="nil"/>
            </w:tcBorders>
            <w:shd w:val="clear" w:color="auto" w:fill="auto"/>
            <w:noWrap/>
            <w:vAlign w:val="bottom"/>
          </w:tcPr>
          <w:p w14:paraId="0E9A1746"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tcBorders>
              <w:top w:val="nil"/>
              <w:left w:val="nil"/>
              <w:right w:val="nil"/>
            </w:tcBorders>
            <w:shd w:val="clear" w:color="auto" w:fill="auto"/>
            <w:noWrap/>
            <w:vAlign w:val="center"/>
          </w:tcPr>
          <w:p w14:paraId="487B9426"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154.389</w:t>
            </w:r>
          </w:p>
        </w:tc>
        <w:tc>
          <w:tcPr>
            <w:tcW w:w="382" w:type="pct"/>
            <w:gridSpan w:val="2"/>
            <w:tcBorders>
              <w:top w:val="nil"/>
              <w:left w:val="nil"/>
              <w:right w:val="nil"/>
            </w:tcBorders>
            <w:shd w:val="clear" w:color="auto" w:fill="auto"/>
            <w:noWrap/>
            <w:vAlign w:val="center"/>
          </w:tcPr>
          <w:p w14:paraId="47EF46BA"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right w:val="nil"/>
            </w:tcBorders>
            <w:shd w:val="clear" w:color="auto" w:fill="auto"/>
            <w:noWrap/>
            <w:vAlign w:val="center"/>
          </w:tcPr>
          <w:p w14:paraId="41792E0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154.389</w:t>
            </w:r>
          </w:p>
        </w:tc>
      </w:tr>
      <w:tr w:rsidR="0040126B" w:rsidRPr="009F5011" w14:paraId="78E61E55"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0C9869B2"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del Tesoro Capitalizables en pesos vto. 30.12.20</w:t>
            </w:r>
          </w:p>
        </w:tc>
        <w:tc>
          <w:tcPr>
            <w:tcW w:w="321" w:type="pct"/>
            <w:tcBorders>
              <w:top w:val="nil"/>
              <w:left w:val="nil"/>
              <w:bottom w:val="nil"/>
              <w:right w:val="nil"/>
            </w:tcBorders>
            <w:shd w:val="clear" w:color="auto" w:fill="auto"/>
            <w:noWrap/>
            <w:vAlign w:val="center"/>
          </w:tcPr>
          <w:p w14:paraId="4E1B9A7E" w14:textId="77777777" w:rsidR="0040126B" w:rsidRPr="009F5011" w:rsidRDefault="0040126B" w:rsidP="000B3D5D">
            <w:pPr>
              <w:rPr>
                <w:color w:val="000000"/>
                <w:sz w:val="16"/>
                <w:szCs w:val="16"/>
                <w:lang w:eastAsia="es-ES"/>
              </w:rPr>
            </w:pPr>
            <w:r w:rsidRPr="009F5011">
              <w:rPr>
                <w:sz w:val="16"/>
                <w:szCs w:val="16"/>
                <w:lang w:eastAsia="es-ES"/>
              </w:rPr>
              <w:t>5380</w:t>
            </w:r>
          </w:p>
        </w:tc>
        <w:tc>
          <w:tcPr>
            <w:tcW w:w="493" w:type="pct"/>
            <w:tcBorders>
              <w:top w:val="nil"/>
              <w:left w:val="nil"/>
              <w:right w:val="nil"/>
            </w:tcBorders>
            <w:shd w:val="clear" w:color="auto" w:fill="auto"/>
            <w:noWrap/>
            <w:vAlign w:val="center"/>
          </w:tcPr>
          <w:p w14:paraId="1402C2E5"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23.161 </w:t>
            </w:r>
          </w:p>
        </w:tc>
        <w:tc>
          <w:tcPr>
            <w:tcW w:w="302" w:type="pct"/>
            <w:tcBorders>
              <w:top w:val="nil"/>
              <w:left w:val="nil"/>
              <w:right w:val="nil"/>
            </w:tcBorders>
            <w:shd w:val="clear" w:color="auto" w:fill="auto"/>
            <w:noWrap/>
            <w:vAlign w:val="center"/>
          </w:tcPr>
          <w:p w14:paraId="48FB8CFA"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right w:val="nil"/>
            </w:tcBorders>
            <w:shd w:val="clear" w:color="auto" w:fill="auto"/>
            <w:noWrap/>
            <w:vAlign w:val="center"/>
          </w:tcPr>
          <w:p w14:paraId="755C3F17" w14:textId="77777777" w:rsidR="0040126B" w:rsidRPr="009F5011" w:rsidRDefault="0040126B" w:rsidP="000B3D5D">
            <w:pPr>
              <w:jc w:val="right"/>
              <w:rPr>
                <w:color w:val="000000"/>
                <w:sz w:val="16"/>
                <w:szCs w:val="16"/>
                <w:lang w:eastAsia="es-ES"/>
              </w:rPr>
            </w:pPr>
            <w:r w:rsidRPr="009F5011">
              <w:rPr>
                <w:color w:val="000000"/>
                <w:sz w:val="16"/>
                <w:szCs w:val="16"/>
                <w:lang w:eastAsia="es-ES"/>
              </w:rPr>
              <w:t>23.161</w:t>
            </w:r>
          </w:p>
        </w:tc>
        <w:tc>
          <w:tcPr>
            <w:tcW w:w="387" w:type="pct"/>
            <w:tcBorders>
              <w:top w:val="nil"/>
              <w:left w:val="nil"/>
              <w:right w:val="nil"/>
            </w:tcBorders>
            <w:shd w:val="clear" w:color="auto" w:fill="auto"/>
            <w:noWrap/>
            <w:vAlign w:val="center"/>
          </w:tcPr>
          <w:p w14:paraId="6EED4140"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tcBorders>
              <w:top w:val="nil"/>
              <w:left w:val="nil"/>
              <w:right w:val="nil"/>
            </w:tcBorders>
            <w:shd w:val="clear" w:color="auto" w:fill="auto"/>
            <w:noWrap/>
            <w:vAlign w:val="center"/>
          </w:tcPr>
          <w:p w14:paraId="1EED23AC" w14:textId="77777777" w:rsidR="0040126B" w:rsidRPr="009F5011" w:rsidRDefault="0040126B" w:rsidP="000B3D5D">
            <w:pPr>
              <w:jc w:val="right"/>
              <w:rPr>
                <w:color w:val="000000"/>
                <w:sz w:val="16"/>
                <w:szCs w:val="16"/>
                <w:lang w:eastAsia="es-ES"/>
              </w:rPr>
            </w:pPr>
            <w:r w:rsidRPr="009F5011">
              <w:rPr>
                <w:color w:val="000000"/>
                <w:sz w:val="16"/>
                <w:szCs w:val="16"/>
                <w:lang w:eastAsia="es-ES"/>
              </w:rPr>
              <w:t>23.161</w:t>
            </w:r>
          </w:p>
        </w:tc>
        <w:tc>
          <w:tcPr>
            <w:tcW w:w="382" w:type="pct"/>
            <w:gridSpan w:val="2"/>
            <w:tcBorders>
              <w:top w:val="nil"/>
              <w:left w:val="nil"/>
              <w:right w:val="nil"/>
            </w:tcBorders>
            <w:shd w:val="clear" w:color="auto" w:fill="auto"/>
            <w:noWrap/>
            <w:vAlign w:val="center"/>
          </w:tcPr>
          <w:p w14:paraId="0A7E34D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right w:val="nil"/>
            </w:tcBorders>
            <w:shd w:val="clear" w:color="auto" w:fill="auto"/>
            <w:noWrap/>
            <w:vAlign w:val="center"/>
          </w:tcPr>
          <w:p w14:paraId="26BE9851" w14:textId="77777777" w:rsidR="0040126B" w:rsidRPr="009F5011" w:rsidRDefault="0040126B" w:rsidP="000B3D5D">
            <w:pPr>
              <w:jc w:val="right"/>
              <w:rPr>
                <w:color w:val="000000"/>
                <w:sz w:val="16"/>
                <w:szCs w:val="16"/>
                <w:lang w:eastAsia="es-ES"/>
              </w:rPr>
            </w:pPr>
            <w:r w:rsidRPr="009F5011">
              <w:rPr>
                <w:color w:val="000000"/>
                <w:sz w:val="16"/>
                <w:szCs w:val="16"/>
                <w:lang w:eastAsia="es-ES"/>
              </w:rPr>
              <w:t>23.161</w:t>
            </w:r>
          </w:p>
        </w:tc>
      </w:tr>
      <w:tr w:rsidR="0040126B" w:rsidRPr="009F5011" w14:paraId="4EC7CC28"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F26AAF3"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del Tesoro Capitalizables en pesos vto. 29.01.21</w:t>
            </w:r>
          </w:p>
        </w:tc>
        <w:tc>
          <w:tcPr>
            <w:tcW w:w="321" w:type="pct"/>
            <w:tcBorders>
              <w:top w:val="nil"/>
              <w:left w:val="nil"/>
              <w:bottom w:val="nil"/>
              <w:right w:val="nil"/>
            </w:tcBorders>
            <w:shd w:val="clear" w:color="auto" w:fill="auto"/>
            <w:noWrap/>
            <w:vAlign w:val="center"/>
          </w:tcPr>
          <w:p w14:paraId="797900B8" w14:textId="77777777" w:rsidR="0040126B" w:rsidRPr="009F5011" w:rsidRDefault="0040126B" w:rsidP="000B3D5D">
            <w:pPr>
              <w:rPr>
                <w:color w:val="000000"/>
                <w:sz w:val="16"/>
                <w:szCs w:val="16"/>
                <w:lang w:eastAsia="es-ES"/>
              </w:rPr>
            </w:pPr>
            <w:r w:rsidRPr="009F5011">
              <w:rPr>
                <w:sz w:val="16"/>
                <w:szCs w:val="16"/>
                <w:lang w:eastAsia="es-ES"/>
              </w:rPr>
              <w:t>5381</w:t>
            </w:r>
          </w:p>
        </w:tc>
        <w:tc>
          <w:tcPr>
            <w:tcW w:w="493" w:type="pct"/>
            <w:tcBorders>
              <w:top w:val="nil"/>
              <w:left w:val="nil"/>
              <w:right w:val="nil"/>
            </w:tcBorders>
            <w:shd w:val="clear" w:color="auto" w:fill="auto"/>
            <w:noWrap/>
            <w:vAlign w:val="center"/>
          </w:tcPr>
          <w:p w14:paraId="321D87E2"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103.591</w:t>
            </w:r>
          </w:p>
        </w:tc>
        <w:tc>
          <w:tcPr>
            <w:tcW w:w="302" w:type="pct"/>
            <w:tcBorders>
              <w:top w:val="nil"/>
              <w:left w:val="nil"/>
              <w:right w:val="nil"/>
            </w:tcBorders>
            <w:shd w:val="clear" w:color="auto" w:fill="auto"/>
            <w:noWrap/>
            <w:vAlign w:val="center"/>
          </w:tcPr>
          <w:p w14:paraId="31F2B874"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right w:val="nil"/>
            </w:tcBorders>
            <w:shd w:val="clear" w:color="auto" w:fill="auto"/>
            <w:noWrap/>
            <w:vAlign w:val="center"/>
          </w:tcPr>
          <w:p w14:paraId="479AFB54"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103.591</w:t>
            </w:r>
          </w:p>
        </w:tc>
        <w:tc>
          <w:tcPr>
            <w:tcW w:w="387" w:type="pct"/>
            <w:tcBorders>
              <w:top w:val="nil"/>
              <w:left w:val="nil"/>
              <w:right w:val="nil"/>
            </w:tcBorders>
            <w:shd w:val="clear" w:color="auto" w:fill="auto"/>
            <w:noWrap/>
            <w:vAlign w:val="center"/>
          </w:tcPr>
          <w:p w14:paraId="1FA8A068"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tcBorders>
              <w:top w:val="nil"/>
              <w:left w:val="nil"/>
              <w:right w:val="nil"/>
            </w:tcBorders>
            <w:shd w:val="clear" w:color="auto" w:fill="auto"/>
            <w:noWrap/>
            <w:vAlign w:val="center"/>
          </w:tcPr>
          <w:p w14:paraId="231E75EC"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103.591</w:t>
            </w:r>
          </w:p>
        </w:tc>
        <w:tc>
          <w:tcPr>
            <w:tcW w:w="382" w:type="pct"/>
            <w:gridSpan w:val="2"/>
            <w:tcBorders>
              <w:top w:val="nil"/>
              <w:left w:val="nil"/>
              <w:right w:val="nil"/>
            </w:tcBorders>
            <w:shd w:val="clear" w:color="auto" w:fill="auto"/>
            <w:noWrap/>
            <w:vAlign w:val="center"/>
          </w:tcPr>
          <w:p w14:paraId="629EA4CA"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right w:val="nil"/>
            </w:tcBorders>
            <w:shd w:val="clear" w:color="auto" w:fill="auto"/>
            <w:noWrap/>
            <w:vAlign w:val="center"/>
          </w:tcPr>
          <w:p w14:paraId="7B24D337"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103.591</w:t>
            </w:r>
          </w:p>
        </w:tc>
      </w:tr>
      <w:tr w:rsidR="0040126B" w:rsidRPr="009F5011" w14:paraId="19197BB6"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61EFF904" w14:textId="77777777" w:rsidR="0040126B" w:rsidRPr="009F5011" w:rsidRDefault="0040126B" w:rsidP="005D7257">
            <w:pPr>
              <w:ind w:left="284"/>
              <w:rPr>
                <w:color w:val="000000"/>
                <w:sz w:val="16"/>
                <w:szCs w:val="16"/>
                <w:lang w:eastAsia="es-ES"/>
              </w:rPr>
            </w:pPr>
            <w:r w:rsidRPr="009F5011">
              <w:rPr>
                <w:color w:val="000000"/>
                <w:sz w:val="16"/>
                <w:szCs w:val="16"/>
                <w:lang w:eastAsia="es-ES"/>
              </w:rPr>
              <w:t>Letras del Tesoro Capitalizables en pesos vto. 30.08.19</w:t>
            </w:r>
          </w:p>
        </w:tc>
        <w:tc>
          <w:tcPr>
            <w:tcW w:w="321" w:type="pct"/>
            <w:tcBorders>
              <w:top w:val="nil"/>
              <w:left w:val="nil"/>
              <w:bottom w:val="nil"/>
              <w:right w:val="nil"/>
            </w:tcBorders>
            <w:shd w:val="clear" w:color="auto" w:fill="auto"/>
            <w:noWrap/>
            <w:vAlign w:val="center"/>
          </w:tcPr>
          <w:p w14:paraId="4E30EA2A" w14:textId="77777777" w:rsidR="0040126B" w:rsidRPr="009F5011" w:rsidRDefault="0040126B" w:rsidP="000B3D5D">
            <w:pPr>
              <w:rPr>
                <w:color w:val="000000"/>
                <w:sz w:val="16"/>
                <w:szCs w:val="16"/>
                <w:lang w:eastAsia="es-ES"/>
              </w:rPr>
            </w:pPr>
            <w:r w:rsidRPr="009F5011">
              <w:rPr>
                <w:sz w:val="16"/>
                <w:szCs w:val="16"/>
                <w:lang w:eastAsia="es-ES"/>
              </w:rPr>
              <w:t>5349</w:t>
            </w:r>
          </w:p>
        </w:tc>
        <w:tc>
          <w:tcPr>
            <w:tcW w:w="493" w:type="pct"/>
            <w:tcBorders>
              <w:top w:val="nil"/>
              <w:left w:val="nil"/>
              <w:right w:val="nil"/>
            </w:tcBorders>
            <w:shd w:val="clear" w:color="auto" w:fill="auto"/>
            <w:noWrap/>
            <w:vAlign w:val="center"/>
          </w:tcPr>
          <w:p w14:paraId="459433AF"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02" w:type="pct"/>
            <w:tcBorders>
              <w:top w:val="nil"/>
              <w:left w:val="nil"/>
              <w:right w:val="nil"/>
            </w:tcBorders>
            <w:shd w:val="clear" w:color="auto" w:fill="auto"/>
            <w:noWrap/>
            <w:vAlign w:val="center"/>
          </w:tcPr>
          <w:p w14:paraId="618FA607" w14:textId="77777777" w:rsidR="0040126B" w:rsidRPr="009F5011" w:rsidRDefault="0040126B" w:rsidP="000B3D5D">
            <w:pPr>
              <w:rPr>
                <w:color w:val="000000"/>
                <w:sz w:val="16"/>
                <w:szCs w:val="16"/>
                <w:lang w:eastAsia="es-AR"/>
              </w:rPr>
            </w:pPr>
            <w:r w:rsidRPr="009F5011">
              <w:rPr>
                <w:sz w:val="16"/>
                <w:szCs w:val="16"/>
                <w:lang w:eastAsia="es-ES"/>
              </w:rPr>
              <w:t>1</w:t>
            </w:r>
          </w:p>
        </w:tc>
        <w:tc>
          <w:tcPr>
            <w:tcW w:w="469" w:type="pct"/>
            <w:tcBorders>
              <w:top w:val="nil"/>
              <w:left w:val="nil"/>
              <w:right w:val="nil"/>
            </w:tcBorders>
            <w:shd w:val="clear" w:color="auto" w:fill="auto"/>
            <w:noWrap/>
            <w:vAlign w:val="center"/>
          </w:tcPr>
          <w:p w14:paraId="5EE13222"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7" w:type="pct"/>
            <w:tcBorders>
              <w:top w:val="nil"/>
              <w:left w:val="nil"/>
              <w:right w:val="nil"/>
            </w:tcBorders>
            <w:shd w:val="clear" w:color="auto" w:fill="auto"/>
            <w:noWrap/>
            <w:vAlign w:val="center"/>
          </w:tcPr>
          <w:p w14:paraId="004D2928" w14:textId="77777777" w:rsidR="0040126B" w:rsidRPr="009F5011" w:rsidRDefault="0040126B" w:rsidP="000B3D5D">
            <w:pPr>
              <w:jc w:val="right"/>
              <w:rPr>
                <w:color w:val="000000"/>
                <w:sz w:val="16"/>
                <w:szCs w:val="16"/>
                <w:lang w:eastAsia="es-ES"/>
              </w:rPr>
            </w:pPr>
            <w:r w:rsidRPr="009F5011">
              <w:rPr>
                <w:sz w:val="16"/>
                <w:szCs w:val="16"/>
                <w:lang w:eastAsia="es-ES"/>
              </w:rPr>
              <w:t xml:space="preserve">255.783 </w:t>
            </w:r>
          </w:p>
        </w:tc>
        <w:tc>
          <w:tcPr>
            <w:tcW w:w="382" w:type="pct"/>
            <w:tcBorders>
              <w:top w:val="nil"/>
              <w:left w:val="nil"/>
              <w:right w:val="nil"/>
            </w:tcBorders>
            <w:shd w:val="clear" w:color="auto" w:fill="auto"/>
            <w:noWrap/>
            <w:vAlign w:val="center"/>
          </w:tcPr>
          <w:p w14:paraId="2B309F1A" w14:textId="77777777" w:rsidR="0040126B" w:rsidRPr="009F5011" w:rsidRDefault="0040126B" w:rsidP="000B3D5D">
            <w:pPr>
              <w:jc w:val="right"/>
              <w:rPr>
                <w:color w:val="000000"/>
                <w:sz w:val="16"/>
                <w:szCs w:val="16"/>
                <w:lang w:eastAsia="es-ES"/>
              </w:rPr>
            </w:pPr>
            <w:r w:rsidRPr="009F5011">
              <w:rPr>
                <w:sz w:val="16"/>
                <w:szCs w:val="16"/>
                <w:lang w:eastAsia="es-ES"/>
              </w:rPr>
              <w:t>-</w:t>
            </w:r>
          </w:p>
        </w:tc>
        <w:tc>
          <w:tcPr>
            <w:tcW w:w="382" w:type="pct"/>
            <w:gridSpan w:val="2"/>
            <w:tcBorders>
              <w:top w:val="nil"/>
              <w:left w:val="nil"/>
              <w:right w:val="nil"/>
            </w:tcBorders>
            <w:shd w:val="clear" w:color="auto" w:fill="auto"/>
            <w:noWrap/>
            <w:vAlign w:val="center"/>
          </w:tcPr>
          <w:p w14:paraId="03546B70"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right w:val="nil"/>
            </w:tcBorders>
            <w:shd w:val="clear" w:color="auto" w:fill="auto"/>
            <w:noWrap/>
            <w:vAlign w:val="center"/>
          </w:tcPr>
          <w:p w14:paraId="58AA520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r>
      <w:tr w:rsidR="0040126B" w:rsidRPr="009F5011" w14:paraId="4740E315" w14:textId="77777777" w:rsidTr="009C6A06">
        <w:trPr>
          <w:gridAfter w:val="1"/>
          <w:wAfter w:w="142" w:type="pct"/>
          <w:trHeight w:val="119"/>
        </w:trPr>
        <w:tc>
          <w:tcPr>
            <w:tcW w:w="1742" w:type="pct"/>
            <w:tcBorders>
              <w:top w:val="nil"/>
              <w:left w:val="nil"/>
              <w:bottom w:val="nil"/>
              <w:right w:val="nil"/>
            </w:tcBorders>
            <w:shd w:val="clear" w:color="auto" w:fill="auto"/>
            <w:noWrap/>
            <w:vAlign w:val="center"/>
          </w:tcPr>
          <w:p w14:paraId="01ABC332" w14:textId="77777777" w:rsidR="0040126B" w:rsidRPr="009F5011" w:rsidRDefault="0040126B" w:rsidP="000B3D5D">
            <w:pPr>
              <w:ind w:left="284"/>
              <w:jc w:val="right"/>
              <w:rPr>
                <w:color w:val="000000"/>
                <w:sz w:val="8"/>
                <w:szCs w:val="8"/>
                <w:lang w:eastAsia="es-ES"/>
              </w:rPr>
            </w:pPr>
          </w:p>
        </w:tc>
        <w:tc>
          <w:tcPr>
            <w:tcW w:w="321" w:type="pct"/>
            <w:tcBorders>
              <w:top w:val="nil"/>
              <w:left w:val="nil"/>
              <w:bottom w:val="nil"/>
              <w:right w:val="nil"/>
            </w:tcBorders>
            <w:shd w:val="clear" w:color="auto" w:fill="auto"/>
            <w:noWrap/>
            <w:vAlign w:val="center"/>
          </w:tcPr>
          <w:p w14:paraId="356C12FB" w14:textId="77777777" w:rsidR="0040126B" w:rsidRPr="009F5011" w:rsidRDefault="0040126B" w:rsidP="000B3D5D">
            <w:pPr>
              <w:rPr>
                <w:color w:val="000000"/>
                <w:sz w:val="8"/>
                <w:szCs w:val="8"/>
                <w:lang w:eastAsia="es-ES"/>
              </w:rPr>
            </w:pPr>
          </w:p>
        </w:tc>
        <w:tc>
          <w:tcPr>
            <w:tcW w:w="493" w:type="pct"/>
            <w:tcBorders>
              <w:top w:val="nil"/>
              <w:left w:val="nil"/>
              <w:right w:val="nil"/>
            </w:tcBorders>
            <w:shd w:val="clear" w:color="auto" w:fill="auto"/>
            <w:noWrap/>
            <w:vAlign w:val="center"/>
          </w:tcPr>
          <w:p w14:paraId="0E20FB69" w14:textId="77777777" w:rsidR="0040126B" w:rsidRPr="009F5011" w:rsidRDefault="0040126B" w:rsidP="000B3D5D">
            <w:pPr>
              <w:jc w:val="right"/>
              <w:rPr>
                <w:color w:val="000000"/>
                <w:sz w:val="8"/>
                <w:szCs w:val="8"/>
                <w:lang w:eastAsia="es-ES"/>
              </w:rPr>
            </w:pPr>
          </w:p>
        </w:tc>
        <w:tc>
          <w:tcPr>
            <w:tcW w:w="302" w:type="pct"/>
            <w:tcBorders>
              <w:top w:val="nil"/>
              <w:left w:val="nil"/>
              <w:right w:val="nil"/>
            </w:tcBorders>
            <w:shd w:val="clear" w:color="auto" w:fill="auto"/>
            <w:noWrap/>
            <w:vAlign w:val="center"/>
          </w:tcPr>
          <w:p w14:paraId="2259958E" w14:textId="77777777" w:rsidR="0040126B" w:rsidRPr="009F5011" w:rsidRDefault="0040126B" w:rsidP="000B3D5D">
            <w:pPr>
              <w:rPr>
                <w:color w:val="000000"/>
                <w:sz w:val="8"/>
                <w:szCs w:val="8"/>
                <w:lang w:eastAsia="es-AR"/>
              </w:rPr>
            </w:pPr>
          </w:p>
        </w:tc>
        <w:tc>
          <w:tcPr>
            <w:tcW w:w="469" w:type="pct"/>
            <w:tcBorders>
              <w:top w:val="nil"/>
              <w:left w:val="nil"/>
              <w:right w:val="nil"/>
            </w:tcBorders>
            <w:shd w:val="clear" w:color="auto" w:fill="auto"/>
            <w:noWrap/>
            <w:vAlign w:val="center"/>
          </w:tcPr>
          <w:p w14:paraId="61CB3B15" w14:textId="77777777" w:rsidR="0040126B" w:rsidRPr="009F5011" w:rsidRDefault="0040126B" w:rsidP="000B3D5D">
            <w:pPr>
              <w:jc w:val="right"/>
              <w:rPr>
                <w:color w:val="000000"/>
                <w:sz w:val="8"/>
                <w:szCs w:val="8"/>
                <w:lang w:eastAsia="es-ES"/>
              </w:rPr>
            </w:pPr>
          </w:p>
        </w:tc>
        <w:tc>
          <w:tcPr>
            <w:tcW w:w="387" w:type="pct"/>
            <w:tcBorders>
              <w:top w:val="nil"/>
              <w:left w:val="nil"/>
              <w:right w:val="nil"/>
            </w:tcBorders>
            <w:shd w:val="clear" w:color="auto" w:fill="auto"/>
            <w:noWrap/>
            <w:vAlign w:val="center"/>
          </w:tcPr>
          <w:p w14:paraId="4CA66DF1" w14:textId="77777777" w:rsidR="0040126B" w:rsidRPr="009F5011" w:rsidRDefault="0040126B" w:rsidP="000B3D5D">
            <w:pPr>
              <w:jc w:val="right"/>
              <w:rPr>
                <w:color w:val="000000"/>
                <w:sz w:val="8"/>
                <w:szCs w:val="8"/>
                <w:lang w:eastAsia="es-ES"/>
              </w:rPr>
            </w:pPr>
          </w:p>
        </w:tc>
        <w:tc>
          <w:tcPr>
            <w:tcW w:w="382" w:type="pct"/>
            <w:tcBorders>
              <w:top w:val="nil"/>
              <w:left w:val="nil"/>
              <w:right w:val="nil"/>
            </w:tcBorders>
            <w:shd w:val="clear" w:color="auto" w:fill="auto"/>
            <w:noWrap/>
            <w:vAlign w:val="center"/>
          </w:tcPr>
          <w:p w14:paraId="27D4A42C" w14:textId="77777777" w:rsidR="0040126B" w:rsidRPr="009F5011" w:rsidRDefault="0040126B" w:rsidP="000B3D5D">
            <w:pPr>
              <w:jc w:val="right"/>
              <w:rPr>
                <w:color w:val="000000"/>
                <w:sz w:val="8"/>
                <w:szCs w:val="8"/>
                <w:lang w:eastAsia="es-ES"/>
              </w:rPr>
            </w:pPr>
          </w:p>
        </w:tc>
        <w:tc>
          <w:tcPr>
            <w:tcW w:w="382" w:type="pct"/>
            <w:gridSpan w:val="2"/>
            <w:tcBorders>
              <w:top w:val="nil"/>
              <w:left w:val="nil"/>
              <w:right w:val="nil"/>
            </w:tcBorders>
            <w:shd w:val="clear" w:color="auto" w:fill="auto"/>
            <w:noWrap/>
            <w:vAlign w:val="center"/>
          </w:tcPr>
          <w:p w14:paraId="23AAFBDC" w14:textId="77777777" w:rsidR="0040126B" w:rsidRPr="009F5011" w:rsidRDefault="0040126B" w:rsidP="000B3D5D">
            <w:pPr>
              <w:jc w:val="right"/>
              <w:rPr>
                <w:color w:val="000000"/>
                <w:sz w:val="8"/>
                <w:szCs w:val="8"/>
                <w:lang w:eastAsia="es-ES"/>
              </w:rPr>
            </w:pPr>
          </w:p>
        </w:tc>
        <w:tc>
          <w:tcPr>
            <w:tcW w:w="380" w:type="pct"/>
            <w:tcBorders>
              <w:top w:val="nil"/>
              <w:left w:val="nil"/>
              <w:right w:val="nil"/>
            </w:tcBorders>
            <w:shd w:val="clear" w:color="auto" w:fill="auto"/>
            <w:noWrap/>
            <w:vAlign w:val="center"/>
          </w:tcPr>
          <w:p w14:paraId="718CF286" w14:textId="77777777" w:rsidR="0040126B" w:rsidRPr="009F5011" w:rsidRDefault="0040126B" w:rsidP="000B3D5D">
            <w:pPr>
              <w:jc w:val="right"/>
              <w:rPr>
                <w:color w:val="000000"/>
                <w:sz w:val="8"/>
                <w:szCs w:val="8"/>
                <w:lang w:eastAsia="es-ES"/>
              </w:rPr>
            </w:pPr>
          </w:p>
        </w:tc>
      </w:tr>
      <w:tr w:rsidR="0040126B" w:rsidRPr="009F5011" w14:paraId="5D025E40" w14:textId="77777777" w:rsidTr="009C6A06">
        <w:trPr>
          <w:gridAfter w:val="1"/>
          <w:wAfter w:w="142" w:type="pct"/>
          <w:trHeight w:val="300"/>
        </w:trPr>
        <w:tc>
          <w:tcPr>
            <w:tcW w:w="1742" w:type="pct"/>
            <w:tcBorders>
              <w:left w:val="nil"/>
              <w:bottom w:val="nil"/>
              <w:right w:val="nil"/>
            </w:tcBorders>
            <w:shd w:val="clear" w:color="auto" w:fill="auto"/>
            <w:noWrap/>
            <w:vAlign w:val="center"/>
            <w:hideMark/>
          </w:tcPr>
          <w:p w14:paraId="1F5485C1" w14:textId="77777777" w:rsidR="0040126B" w:rsidRPr="009F5011" w:rsidRDefault="0040126B" w:rsidP="005D7257">
            <w:pPr>
              <w:ind w:firstLine="72"/>
              <w:rPr>
                <w:b/>
                <w:bCs/>
                <w:color w:val="000000"/>
                <w:sz w:val="16"/>
                <w:szCs w:val="16"/>
                <w:lang w:eastAsia="es-AR"/>
              </w:rPr>
            </w:pPr>
            <w:r w:rsidRPr="009F5011">
              <w:rPr>
                <w:b/>
                <w:bCs/>
                <w:color w:val="000000"/>
                <w:sz w:val="16"/>
                <w:szCs w:val="16"/>
                <w:lang w:eastAsia="es-AR"/>
              </w:rPr>
              <w:t>-  Títulos Privados – Otros</w:t>
            </w:r>
          </w:p>
        </w:tc>
        <w:tc>
          <w:tcPr>
            <w:tcW w:w="321" w:type="pct"/>
            <w:tcBorders>
              <w:left w:val="nil"/>
              <w:bottom w:val="nil"/>
              <w:right w:val="nil"/>
            </w:tcBorders>
            <w:shd w:val="clear" w:color="auto" w:fill="auto"/>
            <w:noWrap/>
            <w:vAlign w:val="center"/>
            <w:hideMark/>
          </w:tcPr>
          <w:p w14:paraId="089C10E3" w14:textId="77777777" w:rsidR="0040126B" w:rsidRPr="009F5011" w:rsidRDefault="0040126B" w:rsidP="000B3D5D">
            <w:pPr>
              <w:rPr>
                <w:color w:val="000000"/>
                <w:sz w:val="16"/>
                <w:szCs w:val="16"/>
                <w:lang w:eastAsia="es-AR"/>
              </w:rPr>
            </w:pPr>
          </w:p>
        </w:tc>
        <w:tc>
          <w:tcPr>
            <w:tcW w:w="493" w:type="pct"/>
            <w:tcBorders>
              <w:left w:val="nil"/>
              <w:bottom w:val="nil"/>
              <w:right w:val="nil"/>
            </w:tcBorders>
            <w:shd w:val="clear" w:color="auto" w:fill="auto"/>
            <w:noWrap/>
            <w:vAlign w:val="center"/>
            <w:hideMark/>
          </w:tcPr>
          <w:p w14:paraId="66408AC9" w14:textId="77777777" w:rsidR="0040126B" w:rsidRPr="009F5011" w:rsidRDefault="0040126B" w:rsidP="000B3D5D">
            <w:pPr>
              <w:jc w:val="right"/>
              <w:rPr>
                <w:color w:val="000000"/>
                <w:sz w:val="16"/>
                <w:szCs w:val="16"/>
                <w:lang w:eastAsia="es-AR"/>
              </w:rPr>
            </w:pPr>
          </w:p>
        </w:tc>
        <w:tc>
          <w:tcPr>
            <w:tcW w:w="302" w:type="pct"/>
            <w:tcBorders>
              <w:left w:val="nil"/>
              <w:bottom w:val="nil"/>
              <w:right w:val="nil"/>
            </w:tcBorders>
            <w:shd w:val="clear" w:color="auto" w:fill="auto"/>
            <w:noWrap/>
            <w:vAlign w:val="center"/>
            <w:hideMark/>
          </w:tcPr>
          <w:p w14:paraId="5519354F" w14:textId="77777777" w:rsidR="0040126B" w:rsidRPr="009F5011" w:rsidRDefault="0040126B" w:rsidP="000B3D5D">
            <w:pPr>
              <w:rPr>
                <w:color w:val="000000"/>
                <w:sz w:val="16"/>
                <w:szCs w:val="16"/>
                <w:lang w:eastAsia="es-AR"/>
              </w:rPr>
            </w:pPr>
          </w:p>
        </w:tc>
        <w:tc>
          <w:tcPr>
            <w:tcW w:w="469" w:type="pct"/>
            <w:tcBorders>
              <w:left w:val="nil"/>
              <w:bottom w:val="nil"/>
              <w:right w:val="nil"/>
            </w:tcBorders>
            <w:shd w:val="clear" w:color="auto" w:fill="auto"/>
            <w:noWrap/>
            <w:vAlign w:val="center"/>
            <w:hideMark/>
          </w:tcPr>
          <w:p w14:paraId="431EEDF1" w14:textId="77777777" w:rsidR="0040126B" w:rsidRPr="009F5011" w:rsidRDefault="0040126B" w:rsidP="000B3D5D">
            <w:pPr>
              <w:jc w:val="right"/>
              <w:rPr>
                <w:color w:val="000000"/>
                <w:sz w:val="16"/>
                <w:szCs w:val="16"/>
                <w:lang w:eastAsia="es-AR"/>
              </w:rPr>
            </w:pPr>
          </w:p>
        </w:tc>
        <w:tc>
          <w:tcPr>
            <w:tcW w:w="387" w:type="pct"/>
            <w:tcBorders>
              <w:left w:val="nil"/>
              <w:bottom w:val="nil"/>
              <w:right w:val="nil"/>
            </w:tcBorders>
            <w:shd w:val="clear" w:color="auto" w:fill="auto"/>
            <w:noWrap/>
            <w:vAlign w:val="center"/>
            <w:hideMark/>
          </w:tcPr>
          <w:p w14:paraId="149B1304" w14:textId="77777777" w:rsidR="0040126B" w:rsidRPr="009F5011" w:rsidRDefault="0040126B" w:rsidP="000B3D5D">
            <w:pPr>
              <w:jc w:val="right"/>
              <w:rPr>
                <w:color w:val="000000"/>
                <w:sz w:val="16"/>
                <w:szCs w:val="16"/>
                <w:lang w:eastAsia="es-AR"/>
              </w:rPr>
            </w:pPr>
          </w:p>
        </w:tc>
        <w:tc>
          <w:tcPr>
            <w:tcW w:w="382" w:type="pct"/>
            <w:tcBorders>
              <w:left w:val="nil"/>
              <w:bottom w:val="nil"/>
              <w:right w:val="nil"/>
            </w:tcBorders>
            <w:shd w:val="clear" w:color="auto" w:fill="auto"/>
            <w:noWrap/>
            <w:vAlign w:val="center"/>
            <w:hideMark/>
          </w:tcPr>
          <w:p w14:paraId="1C35397A" w14:textId="77777777" w:rsidR="0040126B" w:rsidRPr="009F5011" w:rsidRDefault="0040126B" w:rsidP="000B3D5D">
            <w:pPr>
              <w:jc w:val="right"/>
              <w:rPr>
                <w:color w:val="000000"/>
                <w:sz w:val="16"/>
                <w:szCs w:val="16"/>
                <w:lang w:eastAsia="es-AR"/>
              </w:rPr>
            </w:pPr>
          </w:p>
        </w:tc>
        <w:tc>
          <w:tcPr>
            <w:tcW w:w="382" w:type="pct"/>
            <w:gridSpan w:val="2"/>
            <w:tcBorders>
              <w:left w:val="nil"/>
              <w:bottom w:val="nil"/>
              <w:right w:val="nil"/>
            </w:tcBorders>
            <w:shd w:val="clear" w:color="auto" w:fill="auto"/>
            <w:noWrap/>
            <w:vAlign w:val="center"/>
            <w:hideMark/>
          </w:tcPr>
          <w:p w14:paraId="40EAB990" w14:textId="77777777" w:rsidR="0040126B" w:rsidRPr="009F5011" w:rsidRDefault="0040126B" w:rsidP="000B3D5D">
            <w:pPr>
              <w:jc w:val="right"/>
              <w:rPr>
                <w:color w:val="000000"/>
                <w:sz w:val="16"/>
                <w:szCs w:val="16"/>
                <w:lang w:eastAsia="es-AR"/>
              </w:rPr>
            </w:pPr>
          </w:p>
        </w:tc>
        <w:tc>
          <w:tcPr>
            <w:tcW w:w="380" w:type="pct"/>
            <w:tcBorders>
              <w:left w:val="nil"/>
              <w:bottom w:val="nil"/>
              <w:right w:val="nil"/>
            </w:tcBorders>
            <w:shd w:val="clear" w:color="auto" w:fill="auto"/>
            <w:noWrap/>
            <w:vAlign w:val="center"/>
            <w:hideMark/>
          </w:tcPr>
          <w:p w14:paraId="07DDA4A7" w14:textId="77777777" w:rsidR="0040126B" w:rsidRPr="009F5011" w:rsidRDefault="0040126B" w:rsidP="000B3D5D">
            <w:pPr>
              <w:jc w:val="right"/>
              <w:rPr>
                <w:color w:val="000000"/>
                <w:sz w:val="16"/>
                <w:szCs w:val="16"/>
                <w:lang w:eastAsia="es-AR"/>
              </w:rPr>
            </w:pPr>
          </w:p>
        </w:tc>
      </w:tr>
      <w:tr w:rsidR="0040126B" w:rsidRPr="009F5011" w14:paraId="77DA3768"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3EE6B74F" w14:textId="77777777" w:rsidR="0040126B" w:rsidRPr="009F5011" w:rsidRDefault="0040126B" w:rsidP="005D7257">
            <w:pPr>
              <w:ind w:left="708" w:hanging="424"/>
              <w:rPr>
                <w:color w:val="000000"/>
                <w:sz w:val="16"/>
                <w:szCs w:val="16"/>
                <w:lang w:eastAsia="es-ES"/>
              </w:rPr>
            </w:pPr>
            <w:r w:rsidRPr="009F5011">
              <w:rPr>
                <w:color w:val="000000"/>
                <w:sz w:val="16"/>
                <w:szCs w:val="16"/>
                <w:lang w:eastAsia="es-ES"/>
              </w:rPr>
              <w:t xml:space="preserve">ON Bco. Macro Cl.C en pesos vto. 09.04.21     </w:t>
            </w:r>
          </w:p>
        </w:tc>
        <w:tc>
          <w:tcPr>
            <w:tcW w:w="321" w:type="pct"/>
            <w:tcBorders>
              <w:top w:val="nil"/>
              <w:left w:val="nil"/>
              <w:bottom w:val="nil"/>
              <w:right w:val="nil"/>
            </w:tcBorders>
            <w:shd w:val="clear" w:color="auto" w:fill="auto"/>
            <w:noWrap/>
            <w:vAlign w:val="center"/>
          </w:tcPr>
          <w:p w14:paraId="3413276B" w14:textId="77777777" w:rsidR="0040126B" w:rsidRPr="009F5011" w:rsidRDefault="0040126B" w:rsidP="000B3D5D">
            <w:pPr>
              <w:rPr>
                <w:color w:val="000000"/>
                <w:sz w:val="16"/>
                <w:szCs w:val="16"/>
                <w:lang w:eastAsia="es-AR"/>
              </w:rPr>
            </w:pPr>
            <w:r w:rsidRPr="009F5011">
              <w:rPr>
                <w:sz w:val="16"/>
                <w:szCs w:val="16"/>
                <w:lang w:eastAsia="es-ES"/>
              </w:rPr>
              <w:t>53400</w:t>
            </w:r>
          </w:p>
        </w:tc>
        <w:tc>
          <w:tcPr>
            <w:tcW w:w="493" w:type="pct"/>
            <w:tcBorders>
              <w:top w:val="nil"/>
              <w:left w:val="nil"/>
              <w:bottom w:val="nil"/>
              <w:right w:val="nil"/>
            </w:tcBorders>
            <w:shd w:val="clear" w:color="auto" w:fill="auto"/>
            <w:noWrap/>
            <w:vAlign w:val="center"/>
          </w:tcPr>
          <w:p w14:paraId="5DDC05EB" w14:textId="77777777" w:rsidR="0040126B" w:rsidRPr="009F5011" w:rsidRDefault="0040126B" w:rsidP="000B3D5D">
            <w:pPr>
              <w:jc w:val="right"/>
              <w:rPr>
                <w:color w:val="000000"/>
                <w:sz w:val="16"/>
                <w:szCs w:val="16"/>
                <w:lang w:eastAsia="es-AR"/>
              </w:rPr>
            </w:pPr>
            <w:r w:rsidRPr="009F5011">
              <w:rPr>
                <w:color w:val="000000"/>
                <w:sz w:val="16"/>
                <w:szCs w:val="16"/>
                <w:lang w:eastAsia="es-AR"/>
              </w:rPr>
              <w:t>53.929</w:t>
            </w:r>
          </w:p>
        </w:tc>
        <w:tc>
          <w:tcPr>
            <w:tcW w:w="302" w:type="pct"/>
            <w:tcBorders>
              <w:top w:val="nil"/>
              <w:left w:val="nil"/>
              <w:bottom w:val="nil"/>
              <w:right w:val="nil"/>
            </w:tcBorders>
            <w:shd w:val="clear" w:color="auto" w:fill="auto"/>
            <w:noWrap/>
            <w:vAlign w:val="center"/>
          </w:tcPr>
          <w:p w14:paraId="5CDBDE3D"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9E9AA24" w14:textId="77777777" w:rsidR="0040126B" w:rsidRPr="009F5011" w:rsidRDefault="0040126B" w:rsidP="000B3D5D">
            <w:pPr>
              <w:jc w:val="right"/>
              <w:rPr>
                <w:color w:val="000000"/>
                <w:sz w:val="16"/>
                <w:szCs w:val="16"/>
                <w:lang w:eastAsia="es-ES"/>
              </w:rPr>
            </w:pPr>
            <w:r w:rsidRPr="009F5011">
              <w:rPr>
                <w:color w:val="000000"/>
                <w:sz w:val="16"/>
                <w:szCs w:val="16"/>
                <w:lang w:eastAsia="es-ES"/>
              </w:rPr>
              <w:t>53.389</w:t>
            </w:r>
          </w:p>
        </w:tc>
        <w:tc>
          <w:tcPr>
            <w:tcW w:w="387" w:type="pct"/>
            <w:tcBorders>
              <w:top w:val="nil"/>
              <w:left w:val="nil"/>
              <w:bottom w:val="nil"/>
              <w:right w:val="nil"/>
            </w:tcBorders>
            <w:shd w:val="clear" w:color="auto" w:fill="auto"/>
            <w:noWrap/>
            <w:vAlign w:val="center"/>
          </w:tcPr>
          <w:p w14:paraId="14311B12"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3AE83BE9" w14:textId="77777777" w:rsidR="0040126B" w:rsidRPr="009F5011" w:rsidRDefault="0040126B" w:rsidP="000B3D5D">
            <w:pPr>
              <w:jc w:val="right"/>
              <w:rPr>
                <w:color w:val="000000"/>
                <w:sz w:val="16"/>
                <w:szCs w:val="16"/>
                <w:lang w:eastAsia="es-ES"/>
              </w:rPr>
            </w:pPr>
            <w:r w:rsidRPr="009F5011">
              <w:rPr>
                <w:color w:val="000000"/>
                <w:sz w:val="16"/>
                <w:szCs w:val="16"/>
                <w:lang w:eastAsia="es-ES"/>
              </w:rPr>
              <w:t>53.389</w:t>
            </w:r>
          </w:p>
        </w:tc>
        <w:tc>
          <w:tcPr>
            <w:tcW w:w="382" w:type="pct"/>
            <w:gridSpan w:val="2"/>
            <w:tcBorders>
              <w:top w:val="nil"/>
              <w:left w:val="nil"/>
              <w:bottom w:val="nil"/>
              <w:right w:val="nil"/>
            </w:tcBorders>
            <w:shd w:val="clear" w:color="auto" w:fill="auto"/>
            <w:noWrap/>
            <w:vAlign w:val="center"/>
          </w:tcPr>
          <w:p w14:paraId="7A4F2039"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48942EF5" w14:textId="77777777" w:rsidR="0040126B" w:rsidRPr="009F5011" w:rsidRDefault="0040126B" w:rsidP="000B3D5D">
            <w:pPr>
              <w:jc w:val="right"/>
              <w:rPr>
                <w:color w:val="000000"/>
                <w:sz w:val="16"/>
                <w:szCs w:val="16"/>
                <w:lang w:eastAsia="es-ES"/>
              </w:rPr>
            </w:pPr>
            <w:r w:rsidRPr="009F5011">
              <w:rPr>
                <w:color w:val="000000"/>
                <w:sz w:val="16"/>
                <w:szCs w:val="16"/>
                <w:lang w:eastAsia="es-ES"/>
              </w:rPr>
              <w:t>53.389</w:t>
            </w:r>
          </w:p>
        </w:tc>
      </w:tr>
      <w:tr w:rsidR="0040126B" w:rsidRPr="009F5011" w14:paraId="034FC4F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098C78C9"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ON Bco. de la Pcia de Cba</w:t>
            </w:r>
            <w:r>
              <w:rPr>
                <w:color w:val="000000"/>
                <w:sz w:val="16"/>
                <w:szCs w:val="16"/>
                <w:lang w:eastAsia="es-ES"/>
              </w:rPr>
              <w:t xml:space="preserve">. </w:t>
            </w:r>
            <w:r w:rsidRPr="009F5011">
              <w:rPr>
                <w:color w:val="000000"/>
                <w:sz w:val="16"/>
                <w:szCs w:val="16"/>
                <w:lang w:eastAsia="es-ES"/>
              </w:rPr>
              <w:t>S.A. S2 C.G en pesos vto.18.12.20</w:t>
            </w:r>
          </w:p>
        </w:tc>
        <w:tc>
          <w:tcPr>
            <w:tcW w:w="321" w:type="pct"/>
            <w:tcBorders>
              <w:top w:val="nil"/>
              <w:left w:val="nil"/>
              <w:bottom w:val="nil"/>
              <w:right w:val="nil"/>
            </w:tcBorders>
            <w:shd w:val="clear" w:color="auto" w:fill="auto"/>
            <w:noWrap/>
            <w:vAlign w:val="center"/>
          </w:tcPr>
          <w:p w14:paraId="6D026EFD" w14:textId="77777777" w:rsidR="0040126B" w:rsidRPr="009F5011" w:rsidRDefault="0040126B" w:rsidP="000B3D5D">
            <w:pPr>
              <w:rPr>
                <w:color w:val="000000"/>
                <w:sz w:val="16"/>
                <w:szCs w:val="16"/>
                <w:lang w:eastAsia="es-AR"/>
              </w:rPr>
            </w:pPr>
            <w:r w:rsidRPr="009F5011">
              <w:rPr>
                <w:sz w:val="16"/>
                <w:szCs w:val="16"/>
                <w:lang w:eastAsia="es-ES"/>
              </w:rPr>
              <w:t>53124</w:t>
            </w:r>
          </w:p>
        </w:tc>
        <w:tc>
          <w:tcPr>
            <w:tcW w:w="493" w:type="pct"/>
            <w:tcBorders>
              <w:top w:val="nil"/>
              <w:left w:val="nil"/>
              <w:bottom w:val="nil"/>
              <w:right w:val="nil"/>
            </w:tcBorders>
            <w:shd w:val="clear" w:color="auto" w:fill="auto"/>
            <w:noWrap/>
            <w:vAlign w:val="center"/>
          </w:tcPr>
          <w:p w14:paraId="1168D40D" w14:textId="77777777" w:rsidR="0040126B" w:rsidRPr="009F5011" w:rsidRDefault="0040126B" w:rsidP="000B3D5D">
            <w:pPr>
              <w:jc w:val="right"/>
              <w:rPr>
                <w:color w:val="000000"/>
                <w:sz w:val="16"/>
                <w:szCs w:val="16"/>
                <w:lang w:eastAsia="es-AR"/>
              </w:rPr>
            </w:pPr>
            <w:r w:rsidRPr="009F5011">
              <w:rPr>
                <w:color w:val="000000"/>
                <w:sz w:val="16"/>
                <w:szCs w:val="16"/>
                <w:lang w:eastAsia="es-AR"/>
              </w:rPr>
              <w:t>44.752</w:t>
            </w:r>
          </w:p>
        </w:tc>
        <w:tc>
          <w:tcPr>
            <w:tcW w:w="302" w:type="pct"/>
            <w:tcBorders>
              <w:top w:val="nil"/>
              <w:left w:val="nil"/>
              <w:bottom w:val="nil"/>
              <w:right w:val="nil"/>
            </w:tcBorders>
            <w:shd w:val="clear" w:color="auto" w:fill="auto"/>
            <w:noWrap/>
            <w:vAlign w:val="center"/>
          </w:tcPr>
          <w:p w14:paraId="7D9BBF2D"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5B0213FD"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44.304</w:t>
            </w:r>
          </w:p>
        </w:tc>
        <w:tc>
          <w:tcPr>
            <w:tcW w:w="387" w:type="pct"/>
            <w:tcBorders>
              <w:top w:val="nil"/>
              <w:left w:val="nil"/>
              <w:bottom w:val="nil"/>
              <w:right w:val="nil"/>
            </w:tcBorders>
            <w:shd w:val="clear" w:color="auto" w:fill="auto"/>
            <w:noWrap/>
            <w:vAlign w:val="center"/>
          </w:tcPr>
          <w:p w14:paraId="79C5A773"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2EB5DF1D"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44.304</w:t>
            </w:r>
          </w:p>
        </w:tc>
        <w:tc>
          <w:tcPr>
            <w:tcW w:w="382" w:type="pct"/>
            <w:gridSpan w:val="2"/>
            <w:tcBorders>
              <w:top w:val="nil"/>
              <w:left w:val="nil"/>
              <w:bottom w:val="nil"/>
              <w:right w:val="nil"/>
            </w:tcBorders>
            <w:shd w:val="clear" w:color="auto" w:fill="auto"/>
            <w:noWrap/>
            <w:vAlign w:val="center"/>
          </w:tcPr>
          <w:p w14:paraId="123D2A9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4F97882B"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44.304</w:t>
            </w:r>
          </w:p>
        </w:tc>
      </w:tr>
      <w:tr w:rsidR="0040126B" w:rsidRPr="009F5011" w14:paraId="0EBF0CF5"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6452947"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Pan American Energy, S.L. Suc Arg en pesos vto.20.11.20   </w:t>
            </w:r>
          </w:p>
        </w:tc>
        <w:tc>
          <w:tcPr>
            <w:tcW w:w="321" w:type="pct"/>
            <w:tcBorders>
              <w:top w:val="nil"/>
              <w:left w:val="nil"/>
              <w:bottom w:val="nil"/>
              <w:right w:val="nil"/>
            </w:tcBorders>
            <w:shd w:val="clear" w:color="auto" w:fill="auto"/>
            <w:noWrap/>
            <w:vAlign w:val="center"/>
          </w:tcPr>
          <w:p w14:paraId="464D5CF1" w14:textId="77777777" w:rsidR="0040126B" w:rsidRPr="009F5011" w:rsidRDefault="0040126B" w:rsidP="000B3D5D">
            <w:pPr>
              <w:rPr>
                <w:color w:val="000000"/>
                <w:sz w:val="16"/>
                <w:szCs w:val="16"/>
                <w:lang w:eastAsia="es-AR"/>
              </w:rPr>
            </w:pPr>
            <w:r w:rsidRPr="009F5011">
              <w:rPr>
                <w:sz w:val="16"/>
                <w:szCs w:val="16"/>
                <w:lang w:eastAsia="es-ES"/>
              </w:rPr>
              <w:t>51035</w:t>
            </w:r>
          </w:p>
        </w:tc>
        <w:tc>
          <w:tcPr>
            <w:tcW w:w="493" w:type="pct"/>
            <w:tcBorders>
              <w:top w:val="nil"/>
              <w:left w:val="nil"/>
              <w:bottom w:val="nil"/>
              <w:right w:val="nil"/>
            </w:tcBorders>
            <w:shd w:val="clear" w:color="auto" w:fill="auto"/>
            <w:noWrap/>
            <w:vAlign w:val="center"/>
          </w:tcPr>
          <w:p w14:paraId="20F3535B" w14:textId="77777777" w:rsidR="0040126B" w:rsidRPr="009F5011" w:rsidRDefault="0040126B" w:rsidP="000B3D5D">
            <w:pPr>
              <w:jc w:val="right"/>
              <w:rPr>
                <w:color w:val="000000"/>
                <w:sz w:val="16"/>
                <w:szCs w:val="16"/>
                <w:lang w:eastAsia="es-AR"/>
              </w:rPr>
            </w:pPr>
            <w:r w:rsidRPr="009F5011">
              <w:rPr>
                <w:color w:val="000000"/>
                <w:sz w:val="16"/>
                <w:szCs w:val="16"/>
                <w:lang w:eastAsia="es-AR"/>
              </w:rPr>
              <w:t>11.936</w:t>
            </w:r>
          </w:p>
        </w:tc>
        <w:tc>
          <w:tcPr>
            <w:tcW w:w="302" w:type="pct"/>
            <w:tcBorders>
              <w:top w:val="nil"/>
              <w:left w:val="nil"/>
              <w:bottom w:val="nil"/>
              <w:right w:val="nil"/>
            </w:tcBorders>
            <w:shd w:val="clear" w:color="auto" w:fill="auto"/>
            <w:noWrap/>
            <w:vAlign w:val="center"/>
          </w:tcPr>
          <w:p w14:paraId="31D1A0AD"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520DE5C9"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11.817</w:t>
            </w:r>
          </w:p>
        </w:tc>
        <w:tc>
          <w:tcPr>
            <w:tcW w:w="387" w:type="pct"/>
            <w:tcBorders>
              <w:top w:val="nil"/>
              <w:left w:val="nil"/>
              <w:bottom w:val="nil"/>
              <w:right w:val="nil"/>
            </w:tcBorders>
            <w:shd w:val="clear" w:color="auto" w:fill="auto"/>
            <w:noWrap/>
            <w:vAlign w:val="center"/>
          </w:tcPr>
          <w:p w14:paraId="7A354128"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6811A65F"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11.817</w:t>
            </w:r>
          </w:p>
        </w:tc>
        <w:tc>
          <w:tcPr>
            <w:tcW w:w="382" w:type="pct"/>
            <w:gridSpan w:val="2"/>
            <w:tcBorders>
              <w:top w:val="nil"/>
              <w:left w:val="nil"/>
              <w:bottom w:val="nil"/>
              <w:right w:val="nil"/>
            </w:tcBorders>
            <w:shd w:val="clear" w:color="auto" w:fill="auto"/>
            <w:noWrap/>
            <w:vAlign w:val="center"/>
          </w:tcPr>
          <w:p w14:paraId="08287AAF"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13F73BD5"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11.817</w:t>
            </w:r>
          </w:p>
        </w:tc>
      </w:tr>
      <w:tr w:rsidR="0040126B" w:rsidRPr="009F5011" w14:paraId="37130A4B"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260DDC8"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ON Pan American Energy, S.L. Suc Arg en pesos vto.10.12.20</w:t>
            </w:r>
          </w:p>
        </w:tc>
        <w:tc>
          <w:tcPr>
            <w:tcW w:w="321" w:type="pct"/>
            <w:tcBorders>
              <w:top w:val="nil"/>
              <w:left w:val="nil"/>
              <w:bottom w:val="nil"/>
              <w:right w:val="nil"/>
            </w:tcBorders>
            <w:shd w:val="clear" w:color="auto" w:fill="auto"/>
            <w:noWrap/>
            <w:vAlign w:val="center"/>
          </w:tcPr>
          <w:p w14:paraId="69292622" w14:textId="77777777" w:rsidR="0040126B" w:rsidRPr="009F5011" w:rsidRDefault="0040126B" w:rsidP="000B3D5D">
            <w:pPr>
              <w:rPr>
                <w:color w:val="000000"/>
                <w:sz w:val="16"/>
                <w:szCs w:val="16"/>
                <w:lang w:eastAsia="es-AR"/>
              </w:rPr>
            </w:pPr>
            <w:r w:rsidRPr="009F5011">
              <w:rPr>
                <w:sz w:val="16"/>
                <w:szCs w:val="16"/>
                <w:lang w:eastAsia="es-ES"/>
              </w:rPr>
              <w:t>51097</w:t>
            </w:r>
          </w:p>
        </w:tc>
        <w:tc>
          <w:tcPr>
            <w:tcW w:w="493" w:type="pct"/>
            <w:tcBorders>
              <w:top w:val="nil"/>
              <w:left w:val="nil"/>
              <w:bottom w:val="nil"/>
              <w:right w:val="nil"/>
            </w:tcBorders>
            <w:shd w:val="clear" w:color="auto" w:fill="auto"/>
            <w:noWrap/>
            <w:vAlign w:val="center"/>
          </w:tcPr>
          <w:p w14:paraId="6AA8D671" w14:textId="77777777" w:rsidR="0040126B" w:rsidRPr="009F5011" w:rsidRDefault="0040126B" w:rsidP="000B3D5D">
            <w:pPr>
              <w:jc w:val="right"/>
              <w:rPr>
                <w:color w:val="000000"/>
                <w:sz w:val="16"/>
                <w:szCs w:val="16"/>
                <w:lang w:eastAsia="es-AR"/>
              </w:rPr>
            </w:pPr>
            <w:r w:rsidRPr="009F5011">
              <w:rPr>
                <w:color w:val="000000"/>
                <w:sz w:val="16"/>
                <w:szCs w:val="16"/>
                <w:lang w:eastAsia="es-AR"/>
              </w:rPr>
              <w:t>21.707</w:t>
            </w:r>
          </w:p>
        </w:tc>
        <w:tc>
          <w:tcPr>
            <w:tcW w:w="302" w:type="pct"/>
            <w:tcBorders>
              <w:top w:val="nil"/>
              <w:left w:val="nil"/>
              <w:bottom w:val="nil"/>
              <w:right w:val="nil"/>
            </w:tcBorders>
            <w:shd w:val="clear" w:color="auto" w:fill="auto"/>
            <w:noWrap/>
            <w:vAlign w:val="center"/>
          </w:tcPr>
          <w:p w14:paraId="6A37A310"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37779DF" w14:textId="77777777" w:rsidR="0040126B" w:rsidRPr="009F5011" w:rsidRDefault="0040126B" w:rsidP="000B3D5D">
            <w:pPr>
              <w:jc w:val="right"/>
              <w:rPr>
                <w:color w:val="000000"/>
                <w:sz w:val="16"/>
                <w:szCs w:val="16"/>
                <w:lang w:eastAsia="es-ES"/>
              </w:rPr>
            </w:pPr>
            <w:r w:rsidRPr="009F5011">
              <w:rPr>
                <w:color w:val="000000"/>
                <w:sz w:val="16"/>
                <w:szCs w:val="16"/>
                <w:lang w:eastAsia="es-ES"/>
              </w:rPr>
              <w:t>21.490</w:t>
            </w:r>
          </w:p>
        </w:tc>
        <w:tc>
          <w:tcPr>
            <w:tcW w:w="387" w:type="pct"/>
            <w:tcBorders>
              <w:top w:val="nil"/>
              <w:left w:val="nil"/>
              <w:bottom w:val="nil"/>
              <w:right w:val="nil"/>
            </w:tcBorders>
            <w:shd w:val="clear" w:color="auto" w:fill="auto"/>
            <w:noWrap/>
            <w:vAlign w:val="center"/>
          </w:tcPr>
          <w:p w14:paraId="498B50C7"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00A6CA5F" w14:textId="77777777" w:rsidR="0040126B" w:rsidRPr="009F5011" w:rsidRDefault="0040126B" w:rsidP="000B3D5D">
            <w:pPr>
              <w:jc w:val="right"/>
              <w:rPr>
                <w:color w:val="000000"/>
                <w:sz w:val="16"/>
                <w:szCs w:val="16"/>
                <w:lang w:eastAsia="es-ES"/>
              </w:rPr>
            </w:pPr>
            <w:r w:rsidRPr="009F5011">
              <w:rPr>
                <w:color w:val="000000"/>
                <w:sz w:val="16"/>
                <w:szCs w:val="16"/>
                <w:lang w:eastAsia="es-ES"/>
              </w:rPr>
              <w:t>21.490</w:t>
            </w:r>
          </w:p>
        </w:tc>
        <w:tc>
          <w:tcPr>
            <w:tcW w:w="382" w:type="pct"/>
            <w:gridSpan w:val="2"/>
            <w:tcBorders>
              <w:top w:val="nil"/>
              <w:left w:val="nil"/>
              <w:bottom w:val="nil"/>
              <w:right w:val="nil"/>
            </w:tcBorders>
            <w:shd w:val="clear" w:color="auto" w:fill="auto"/>
            <w:noWrap/>
            <w:vAlign w:val="center"/>
          </w:tcPr>
          <w:p w14:paraId="19AE5D74"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5143F4CC" w14:textId="77777777" w:rsidR="0040126B" w:rsidRPr="009F5011" w:rsidRDefault="0040126B" w:rsidP="000B3D5D">
            <w:pPr>
              <w:jc w:val="right"/>
              <w:rPr>
                <w:color w:val="000000"/>
                <w:sz w:val="16"/>
                <w:szCs w:val="16"/>
                <w:lang w:eastAsia="es-ES"/>
              </w:rPr>
            </w:pPr>
            <w:r w:rsidRPr="009F5011">
              <w:rPr>
                <w:color w:val="000000"/>
                <w:sz w:val="16"/>
                <w:szCs w:val="16"/>
                <w:lang w:eastAsia="es-ES"/>
              </w:rPr>
              <w:t>21.490</w:t>
            </w:r>
          </w:p>
        </w:tc>
      </w:tr>
      <w:tr w:rsidR="0040126B" w:rsidRPr="009F5011" w14:paraId="225D853A"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07EA8AC" w14:textId="77777777" w:rsidR="0040126B" w:rsidRPr="009F5011" w:rsidRDefault="0040126B" w:rsidP="005D7257">
            <w:pPr>
              <w:ind w:firstLine="284"/>
              <w:rPr>
                <w:color w:val="000000"/>
                <w:sz w:val="16"/>
                <w:szCs w:val="16"/>
                <w:lang w:eastAsia="es-AR"/>
              </w:rPr>
            </w:pPr>
            <w:r w:rsidRPr="009F5011">
              <w:rPr>
                <w:color w:val="000000"/>
                <w:sz w:val="16"/>
                <w:szCs w:val="16"/>
                <w:lang w:eastAsia="es-ES"/>
              </w:rPr>
              <w:t>ON Bco. de la Pcia de Bs As.</w:t>
            </w:r>
            <w:r>
              <w:rPr>
                <w:color w:val="000000"/>
                <w:sz w:val="16"/>
                <w:szCs w:val="16"/>
                <w:lang w:eastAsia="es-ES"/>
              </w:rPr>
              <w:t xml:space="preserve"> </w:t>
            </w:r>
            <w:r w:rsidRPr="009F5011">
              <w:rPr>
                <w:color w:val="000000"/>
                <w:sz w:val="16"/>
                <w:szCs w:val="16"/>
                <w:lang w:eastAsia="es-ES"/>
              </w:rPr>
              <w:t xml:space="preserve">en pesos vto.19.04.21    </w:t>
            </w:r>
          </w:p>
        </w:tc>
        <w:tc>
          <w:tcPr>
            <w:tcW w:w="321" w:type="pct"/>
            <w:tcBorders>
              <w:top w:val="nil"/>
              <w:left w:val="nil"/>
              <w:bottom w:val="nil"/>
              <w:right w:val="nil"/>
            </w:tcBorders>
            <w:shd w:val="clear" w:color="auto" w:fill="auto"/>
            <w:noWrap/>
            <w:vAlign w:val="center"/>
          </w:tcPr>
          <w:p w14:paraId="4619CEFD" w14:textId="77777777" w:rsidR="0040126B" w:rsidRPr="009F5011" w:rsidRDefault="0040126B" w:rsidP="000B3D5D">
            <w:pPr>
              <w:rPr>
                <w:color w:val="000000"/>
                <w:sz w:val="16"/>
                <w:szCs w:val="16"/>
                <w:lang w:eastAsia="es-AR"/>
              </w:rPr>
            </w:pPr>
            <w:r w:rsidRPr="009F5011">
              <w:rPr>
                <w:sz w:val="16"/>
                <w:szCs w:val="16"/>
                <w:lang w:eastAsia="es-ES"/>
              </w:rPr>
              <w:t>32890</w:t>
            </w:r>
          </w:p>
        </w:tc>
        <w:tc>
          <w:tcPr>
            <w:tcW w:w="493" w:type="pct"/>
            <w:tcBorders>
              <w:top w:val="nil"/>
              <w:left w:val="nil"/>
              <w:bottom w:val="nil"/>
              <w:right w:val="nil"/>
            </w:tcBorders>
            <w:shd w:val="clear" w:color="auto" w:fill="auto"/>
            <w:noWrap/>
            <w:vAlign w:val="center"/>
          </w:tcPr>
          <w:p w14:paraId="6726872A" w14:textId="77777777" w:rsidR="0040126B" w:rsidRPr="009F5011" w:rsidRDefault="0040126B" w:rsidP="000B3D5D">
            <w:pPr>
              <w:jc w:val="right"/>
              <w:rPr>
                <w:color w:val="000000"/>
                <w:sz w:val="16"/>
                <w:szCs w:val="16"/>
                <w:lang w:eastAsia="es-AR"/>
              </w:rPr>
            </w:pPr>
            <w:r w:rsidRPr="009F5011">
              <w:rPr>
                <w:color w:val="000000"/>
                <w:sz w:val="16"/>
                <w:szCs w:val="16"/>
                <w:lang w:eastAsia="es-AR"/>
              </w:rPr>
              <w:t>6.306</w:t>
            </w:r>
          </w:p>
        </w:tc>
        <w:tc>
          <w:tcPr>
            <w:tcW w:w="302" w:type="pct"/>
            <w:tcBorders>
              <w:top w:val="nil"/>
              <w:left w:val="nil"/>
              <w:bottom w:val="nil"/>
              <w:right w:val="nil"/>
            </w:tcBorders>
            <w:shd w:val="clear" w:color="auto" w:fill="auto"/>
            <w:noWrap/>
            <w:vAlign w:val="center"/>
          </w:tcPr>
          <w:p w14:paraId="4C1C4C7F"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4AF6FBD"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6.243 </w:t>
            </w:r>
          </w:p>
        </w:tc>
        <w:tc>
          <w:tcPr>
            <w:tcW w:w="387" w:type="pct"/>
            <w:tcBorders>
              <w:top w:val="nil"/>
              <w:left w:val="nil"/>
              <w:bottom w:val="nil"/>
              <w:right w:val="nil"/>
            </w:tcBorders>
            <w:shd w:val="clear" w:color="auto" w:fill="auto"/>
            <w:noWrap/>
            <w:vAlign w:val="center"/>
          </w:tcPr>
          <w:p w14:paraId="095E8A11"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 </w:t>
            </w:r>
          </w:p>
        </w:tc>
        <w:tc>
          <w:tcPr>
            <w:tcW w:w="382" w:type="pct"/>
            <w:tcBorders>
              <w:top w:val="nil"/>
              <w:left w:val="nil"/>
              <w:bottom w:val="nil"/>
              <w:right w:val="nil"/>
            </w:tcBorders>
            <w:shd w:val="clear" w:color="auto" w:fill="auto"/>
            <w:noWrap/>
            <w:vAlign w:val="center"/>
          </w:tcPr>
          <w:p w14:paraId="0AE370F1"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6.243 </w:t>
            </w:r>
          </w:p>
        </w:tc>
        <w:tc>
          <w:tcPr>
            <w:tcW w:w="382" w:type="pct"/>
            <w:gridSpan w:val="2"/>
            <w:tcBorders>
              <w:top w:val="nil"/>
              <w:left w:val="nil"/>
              <w:bottom w:val="nil"/>
              <w:right w:val="nil"/>
            </w:tcBorders>
            <w:shd w:val="clear" w:color="auto" w:fill="auto"/>
            <w:noWrap/>
            <w:vAlign w:val="center"/>
          </w:tcPr>
          <w:p w14:paraId="52707AF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4029E5B1" w14:textId="77777777" w:rsidR="0040126B" w:rsidRPr="009F5011" w:rsidRDefault="0040126B" w:rsidP="000B3D5D">
            <w:pPr>
              <w:jc w:val="right"/>
              <w:rPr>
                <w:color w:val="000000"/>
                <w:sz w:val="16"/>
                <w:szCs w:val="16"/>
                <w:lang w:eastAsia="es-ES"/>
              </w:rPr>
            </w:pPr>
            <w:r w:rsidRPr="009F5011">
              <w:rPr>
                <w:color w:val="000000"/>
                <w:sz w:val="16"/>
                <w:szCs w:val="16"/>
                <w:lang w:eastAsia="es-ES"/>
              </w:rPr>
              <w:t xml:space="preserve">6.243 </w:t>
            </w:r>
          </w:p>
        </w:tc>
      </w:tr>
      <w:tr w:rsidR="0040126B" w:rsidRPr="009F5011" w14:paraId="6C641078"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8CCD84F"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ON Bco. de la Ciudad Bs As.</w:t>
            </w:r>
            <w:r>
              <w:rPr>
                <w:color w:val="000000"/>
                <w:sz w:val="16"/>
                <w:szCs w:val="16"/>
                <w:lang w:eastAsia="es-ES"/>
              </w:rPr>
              <w:t xml:space="preserve"> </w:t>
            </w:r>
            <w:r w:rsidRPr="009F5011">
              <w:rPr>
                <w:color w:val="000000"/>
                <w:sz w:val="16"/>
                <w:szCs w:val="16"/>
                <w:lang w:eastAsia="es-ES"/>
              </w:rPr>
              <w:t xml:space="preserve">en pesos vto.03.12.20     </w:t>
            </w:r>
          </w:p>
        </w:tc>
        <w:tc>
          <w:tcPr>
            <w:tcW w:w="321" w:type="pct"/>
            <w:tcBorders>
              <w:top w:val="nil"/>
              <w:left w:val="nil"/>
              <w:bottom w:val="nil"/>
              <w:right w:val="nil"/>
            </w:tcBorders>
            <w:shd w:val="clear" w:color="auto" w:fill="auto"/>
            <w:noWrap/>
            <w:vAlign w:val="center"/>
          </w:tcPr>
          <w:p w14:paraId="65935186" w14:textId="77777777" w:rsidR="0040126B" w:rsidRPr="009F5011" w:rsidRDefault="0040126B" w:rsidP="000B3D5D">
            <w:pPr>
              <w:rPr>
                <w:color w:val="000000"/>
                <w:sz w:val="16"/>
                <w:szCs w:val="16"/>
                <w:lang w:eastAsia="es-ES"/>
              </w:rPr>
            </w:pPr>
            <w:r w:rsidRPr="009F5011">
              <w:rPr>
                <w:sz w:val="16"/>
                <w:szCs w:val="16"/>
                <w:lang w:eastAsia="es-ES"/>
              </w:rPr>
              <w:t>32828</w:t>
            </w:r>
          </w:p>
        </w:tc>
        <w:tc>
          <w:tcPr>
            <w:tcW w:w="493" w:type="pct"/>
            <w:tcBorders>
              <w:top w:val="nil"/>
              <w:left w:val="nil"/>
              <w:bottom w:val="nil"/>
              <w:right w:val="nil"/>
            </w:tcBorders>
            <w:shd w:val="clear" w:color="auto" w:fill="auto"/>
            <w:noWrap/>
            <w:vAlign w:val="center"/>
          </w:tcPr>
          <w:p w14:paraId="5FAB6136" w14:textId="77777777" w:rsidR="0040126B" w:rsidRPr="009F5011" w:rsidRDefault="0040126B" w:rsidP="000B3D5D">
            <w:pPr>
              <w:jc w:val="right"/>
              <w:rPr>
                <w:color w:val="000000"/>
                <w:sz w:val="16"/>
                <w:szCs w:val="16"/>
                <w:lang w:eastAsia="es-ES"/>
              </w:rPr>
            </w:pPr>
            <w:r w:rsidRPr="009F5011">
              <w:rPr>
                <w:color w:val="000000"/>
                <w:sz w:val="16"/>
                <w:szCs w:val="16"/>
                <w:lang w:eastAsia="es-ES"/>
              </w:rPr>
              <w:t>70.150</w:t>
            </w:r>
          </w:p>
        </w:tc>
        <w:tc>
          <w:tcPr>
            <w:tcW w:w="302" w:type="pct"/>
            <w:tcBorders>
              <w:top w:val="nil"/>
              <w:left w:val="nil"/>
              <w:bottom w:val="nil"/>
              <w:right w:val="nil"/>
            </w:tcBorders>
            <w:shd w:val="clear" w:color="auto" w:fill="auto"/>
            <w:noWrap/>
            <w:vAlign w:val="center"/>
          </w:tcPr>
          <w:p w14:paraId="4CBD4529"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141308FE" w14:textId="77777777" w:rsidR="0040126B" w:rsidRPr="009F5011" w:rsidRDefault="0040126B" w:rsidP="000B3D5D">
            <w:pPr>
              <w:jc w:val="right"/>
              <w:rPr>
                <w:color w:val="000000"/>
                <w:sz w:val="16"/>
                <w:szCs w:val="16"/>
                <w:lang w:eastAsia="es-ES"/>
              </w:rPr>
            </w:pPr>
            <w:r w:rsidRPr="009F5011">
              <w:rPr>
                <w:color w:val="000000"/>
                <w:sz w:val="16"/>
                <w:szCs w:val="16"/>
                <w:lang w:eastAsia="es-ES"/>
              </w:rPr>
              <w:t>69.449</w:t>
            </w:r>
          </w:p>
        </w:tc>
        <w:tc>
          <w:tcPr>
            <w:tcW w:w="387" w:type="pct"/>
            <w:tcBorders>
              <w:top w:val="nil"/>
              <w:left w:val="nil"/>
              <w:bottom w:val="nil"/>
              <w:right w:val="nil"/>
            </w:tcBorders>
            <w:shd w:val="clear" w:color="auto" w:fill="auto"/>
            <w:noWrap/>
            <w:vAlign w:val="center"/>
          </w:tcPr>
          <w:p w14:paraId="394CBC9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4FEC7953" w14:textId="77777777" w:rsidR="0040126B" w:rsidRPr="009F5011" w:rsidRDefault="0040126B" w:rsidP="000B3D5D">
            <w:pPr>
              <w:jc w:val="right"/>
              <w:rPr>
                <w:color w:val="000000"/>
                <w:sz w:val="16"/>
                <w:szCs w:val="16"/>
                <w:lang w:eastAsia="es-ES"/>
              </w:rPr>
            </w:pPr>
            <w:r w:rsidRPr="009F5011">
              <w:rPr>
                <w:color w:val="000000"/>
                <w:sz w:val="16"/>
                <w:szCs w:val="16"/>
                <w:lang w:eastAsia="es-ES"/>
              </w:rPr>
              <w:t>69.449</w:t>
            </w:r>
          </w:p>
        </w:tc>
        <w:tc>
          <w:tcPr>
            <w:tcW w:w="382" w:type="pct"/>
            <w:gridSpan w:val="2"/>
            <w:tcBorders>
              <w:top w:val="nil"/>
              <w:left w:val="nil"/>
              <w:bottom w:val="nil"/>
              <w:right w:val="nil"/>
            </w:tcBorders>
            <w:shd w:val="clear" w:color="auto" w:fill="auto"/>
            <w:noWrap/>
            <w:vAlign w:val="center"/>
          </w:tcPr>
          <w:p w14:paraId="3DF7380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502D13F9" w14:textId="77777777" w:rsidR="0040126B" w:rsidRPr="009F5011" w:rsidRDefault="0040126B" w:rsidP="000B3D5D">
            <w:pPr>
              <w:jc w:val="right"/>
              <w:rPr>
                <w:color w:val="000000"/>
                <w:sz w:val="16"/>
                <w:szCs w:val="16"/>
                <w:lang w:eastAsia="es-ES"/>
              </w:rPr>
            </w:pPr>
            <w:r w:rsidRPr="009F5011">
              <w:rPr>
                <w:color w:val="000000"/>
                <w:sz w:val="16"/>
                <w:szCs w:val="16"/>
                <w:lang w:eastAsia="es-ES"/>
              </w:rPr>
              <w:t>69.449</w:t>
            </w:r>
          </w:p>
        </w:tc>
      </w:tr>
      <w:tr w:rsidR="0040126B" w:rsidRPr="009F5011" w14:paraId="53CCC8C9"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5D8C3B4"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Newsan S.A. en pesos vto.21.01.21     </w:t>
            </w:r>
          </w:p>
        </w:tc>
        <w:tc>
          <w:tcPr>
            <w:tcW w:w="321" w:type="pct"/>
            <w:tcBorders>
              <w:top w:val="nil"/>
              <w:left w:val="nil"/>
              <w:bottom w:val="nil"/>
              <w:right w:val="nil"/>
            </w:tcBorders>
            <w:shd w:val="clear" w:color="auto" w:fill="auto"/>
            <w:noWrap/>
            <w:vAlign w:val="center"/>
          </w:tcPr>
          <w:p w14:paraId="77D8B0D2" w14:textId="77777777" w:rsidR="0040126B" w:rsidRPr="009F5011" w:rsidRDefault="0040126B" w:rsidP="000B3D5D">
            <w:pPr>
              <w:rPr>
                <w:color w:val="000000"/>
                <w:sz w:val="16"/>
                <w:szCs w:val="16"/>
                <w:lang w:eastAsia="es-ES"/>
              </w:rPr>
            </w:pPr>
            <w:r w:rsidRPr="009F5011">
              <w:rPr>
                <w:color w:val="000000"/>
                <w:sz w:val="16"/>
                <w:szCs w:val="16"/>
                <w:lang w:eastAsia="es-ES"/>
              </w:rPr>
              <w:t>54828</w:t>
            </w:r>
          </w:p>
        </w:tc>
        <w:tc>
          <w:tcPr>
            <w:tcW w:w="493" w:type="pct"/>
            <w:tcBorders>
              <w:top w:val="nil"/>
              <w:left w:val="nil"/>
              <w:bottom w:val="nil"/>
              <w:right w:val="nil"/>
            </w:tcBorders>
            <w:shd w:val="clear" w:color="auto" w:fill="auto"/>
            <w:noWrap/>
            <w:vAlign w:val="center"/>
          </w:tcPr>
          <w:p w14:paraId="4F045FB9" w14:textId="77777777" w:rsidR="0040126B" w:rsidRPr="009F5011" w:rsidRDefault="0040126B" w:rsidP="000B3D5D">
            <w:pPr>
              <w:jc w:val="right"/>
              <w:rPr>
                <w:color w:val="000000"/>
                <w:sz w:val="16"/>
                <w:szCs w:val="16"/>
                <w:lang w:eastAsia="es-ES"/>
              </w:rPr>
            </w:pPr>
            <w:r w:rsidRPr="009F5011">
              <w:rPr>
                <w:color w:val="000000"/>
                <w:sz w:val="16"/>
                <w:szCs w:val="16"/>
                <w:lang w:eastAsia="es-ES"/>
              </w:rPr>
              <w:t>90.591</w:t>
            </w:r>
          </w:p>
        </w:tc>
        <w:tc>
          <w:tcPr>
            <w:tcW w:w="302" w:type="pct"/>
            <w:tcBorders>
              <w:top w:val="nil"/>
              <w:left w:val="nil"/>
              <w:bottom w:val="nil"/>
              <w:right w:val="nil"/>
            </w:tcBorders>
            <w:shd w:val="clear" w:color="auto" w:fill="auto"/>
            <w:noWrap/>
            <w:vAlign w:val="center"/>
          </w:tcPr>
          <w:p w14:paraId="75D92AB9"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2748F857" w14:textId="77777777" w:rsidR="0040126B" w:rsidRPr="009F5011" w:rsidRDefault="0040126B" w:rsidP="000B3D5D">
            <w:pPr>
              <w:jc w:val="right"/>
              <w:rPr>
                <w:color w:val="000000"/>
                <w:sz w:val="16"/>
                <w:szCs w:val="16"/>
                <w:lang w:eastAsia="es-ES"/>
              </w:rPr>
            </w:pPr>
            <w:r w:rsidRPr="009F5011">
              <w:rPr>
                <w:color w:val="000000"/>
                <w:sz w:val="16"/>
                <w:szCs w:val="16"/>
                <w:lang w:eastAsia="es-ES"/>
              </w:rPr>
              <w:t>89.685</w:t>
            </w:r>
          </w:p>
        </w:tc>
        <w:tc>
          <w:tcPr>
            <w:tcW w:w="387" w:type="pct"/>
            <w:tcBorders>
              <w:top w:val="nil"/>
              <w:left w:val="nil"/>
              <w:bottom w:val="nil"/>
              <w:right w:val="nil"/>
            </w:tcBorders>
            <w:shd w:val="clear" w:color="auto" w:fill="auto"/>
            <w:noWrap/>
            <w:vAlign w:val="center"/>
          </w:tcPr>
          <w:p w14:paraId="356BE24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06D4418B" w14:textId="77777777" w:rsidR="0040126B" w:rsidRPr="009F5011" w:rsidRDefault="0040126B" w:rsidP="000B3D5D">
            <w:pPr>
              <w:jc w:val="right"/>
              <w:rPr>
                <w:color w:val="000000"/>
                <w:sz w:val="16"/>
                <w:szCs w:val="16"/>
                <w:lang w:eastAsia="es-ES"/>
              </w:rPr>
            </w:pPr>
            <w:r w:rsidRPr="009F5011">
              <w:rPr>
                <w:color w:val="000000"/>
                <w:sz w:val="16"/>
                <w:szCs w:val="16"/>
                <w:lang w:eastAsia="es-ES"/>
              </w:rPr>
              <w:t>89.685</w:t>
            </w:r>
          </w:p>
        </w:tc>
        <w:tc>
          <w:tcPr>
            <w:tcW w:w="382" w:type="pct"/>
            <w:gridSpan w:val="2"/>
            <w:tcBorders>
              <w:top w:val="nil"/>
              <w:left w:val="nil"/>
              <w:bottom w:val="nil"/>
              <w:right w:val="nil"/>
            </w:tcBorders>
            <w:shd w:val="clear" w:color="auto" w:fill="auto"/>
            <w:noWrap/>
            <w:vAlign w:val="center"/>
          </w:tcPr>
          <w:p w14:paraId="17E3281F"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0086F0B4" w14:textId="77777777" w:rsidR="0040126B" w:rsidRPr="009F5011" w:rsidRDefault="0040126B" w:rsidP="000B3D5D">
            <w:pPr>
              <w:jc w:val="right"/>
              <w:rPr>
                <w:color w:val="000000"/>
                <w:sz w:val="16"/>
                <w:szCs w:val="16"/>
                <w:lang w:eastAsia="es-ES"/>
              </w:rPr>
            </w:pPr>
            <w:r w:rsidRPr="009F5011">
              <w:rPr>
                <w:color w:val="000000"/>
                <w:sz w:val="16"/>
                <w:szCs w:val="16"/>
                <w:lang w:eastAsia="es-ES"/>
              </w:rPr>
              <w:t>89.685</w:t>
            </w:r>
          </w:p>
        </w:tc>
      </w:tr>
      <w:tr w:rsidR="0040126B" w:rsidRPr="009F5011" w14:paraId="23041F29"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23FA4FA"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Telecom Arg S.A. en pesos vto.31.01.21     </w:t>
            </w:r>
          </w:p>
        </w:tc>
        <w:tc>
          <w:tcPr>
            <w:tcW w:w="321" w:type="pct"/>
            <w:tcBorders>
              <w:top w:val="nil"/>
              <w:left w:val="nil"/>
              <w:bottom w:val="nil"/>
              <w:right w:val="nil"/>
            </w:tcBorders>
            <w:shd w:val="clear" w:color="auto" w:fill="auto"/>
            <w:noWrap/>
            <w:vAlign w:val="center"/>
          </w:tcPr>
          <w:p w14:paraId="0EA90DF3" w14:textId="77777777" w:rsidR="0040126B" w:rsidRPr="009F5011" w:rsidRDefault="0040126B" w:rsidP="000B3D5D">
            <w:pPr>
              <w:rPr>
                <w:color w:val="000000"/>
                <w:sz w:val="16"/>
                <w:szCs w:val="16"/>
                <w:lang w:eastAsia="es-ES"/>
              </w:rPr>
            </w:pPr>
            <w:r w:rsidRPr="009F5011">
              <w:rPr>
                <w:color w:val="000000"/>
                <w:sz w:val="16"/>
                <w:szCs w:val="16"/>
                <w:lang w:eastAsia="es-ES"/>
              </w:rPr>
              <w:t>54588</w:t>
            </w:r>
          </w:p>
        </w:tc>
        <w:tc>
          <w:tcPr>
            <w:tcW w:w="493" w:type="pct"/>
            <w:tcBorders>
              <w:top w:val="nil"/>
              <w:left w:val="nil"/>
              <w:bottom w:val="nil"/>
              <w:right w:val="nil"/>
            </w:tcBorders>
            <w:shd w:val="clear" w:color="auto" w:fill="auto"/>
            <w:noWrap/>
            <w:vAlign w:val="center"/>
          </w:tcPr>
          <w:p w14:paraId="0688D1F6" w14:textId="77777777" w:rsidR="0040126B" w:rsidRPr="009F5011" w:rsidRDefault="0040126B" w:rsidP="000B3D5D">
            <w:pPr>
              <w:jc w:val="right"/>
              <w:rPr>
                <w:color w:val="000000"/>
                <w:sz w:val="16"/>
                <w:szCs w:val="16"/>
                <w:lang w:eastAsia="es-ES"/>
              </w:rPr>
            </w:pPr>
            <w:r w:rsidRPr="009F5011">
              <w:rPr>
                <w:color w:val="000000"/>
                <w:sz w:val="16"/>
                <w:szCs w:val="16"/>
                <w:lang w:eastAsia="es-ES"/>
              </w:rPr>
              <w:t>85.336</w:t>
            </w:r>
          </w:p>
        </w:tc>
        <w:tc>
          <w:tcPr>
            <w:tcW w:w="302" w:type="pct"/>
            <w:tcBorders>
              <w:top w:val="nil"/>
              <w:left w:val="nil"/>
              <w:bottom w:val="nil"/>
              <w:right w:val="nil"/>
            </w:tcBorders>
            <w:shd w:val="clear" w:color="auto" w:fill="auto"/>
            <w:noWrap/>
            <w:vAlign w:val="center"/>
          </w:tcPr>
          <w:p w14:paraId="49EB8410"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6B362E67" w14:textId="77777777" w:rsidR="0040126B" w:rsidRPr="009F5011" w:rsidRDefault="0040126B" w:rsidP="000B3D5D">
            <w:pPr>
              <w:jc w:val="right"/>
              <w:rPr>
                <w:color w:val="000000"/>
                <w:sz w:val="16"/>
                <w:szCs w:val="16"/>
                <w:lang w:eastAsia="es-ES"/>
              </w:rPr>
            </w:pPr>
            <w:r w:rsidRPr="009F5011">
              <w:rPr>
                <w:color w:val="000000"/>
                <w:sz w:val="16"/>
                <w:szCs w:val="16"/>
                <w:lang w:eastAsia="es-ES"/>
              </w:rPr>
              <w:t>84.483</w:t>
            </w:r>
          </w:p>
        </w:tc>
        <w:tc>
          <w:tcPr>
            <w:tcW w:w="387" w:type="pct"/>
            <w:tcBorders>
              <w:top w:val="nil"/>
              <w:left w:val="nil"/>
              <w:bottom w:val="nil"/>
              <w:right w:val="nil"/>
            </w:tcBorders>
            <w:shd w:val="clear" w:color="auto" w:fill="auto"/>
            <w:noWrap/>
            <w:vAlign w:val="center"/>
          </w:tcPr>
          <w:p w14:paraId="189F286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2CDD71A6" w14:textId="77777777" w:rsidR="0040126B" w:rsidRPr="009F5011" w:rsidRDefault="0040126B" w:rsidP="000B3D5D">
            <w:pPr>
              <w:jc w:val="right"/>
              <w:rPr>
                <w:color w:val="000000"/>
                <w:sz w:val="16"/>
                <w:szCs w:val="16"/>
                <w:lang w:eastAsia="es-ES"/>
              </w:rPr>
            </w:pPr>
            <w:r w:rsidRPr="009F5011">
              <w:rPr>
                <w:color w:val="000000"/>
                <w:sz w:val="16"/>
                <w:szCs w:val="16"/>
                <w:lang w:eastAsia="es-ES"/>
              </w:rPr>
              <w:t>84.483</w:t>
            </w:r>
          </w:p>
        </w:tc>
        <w:tc>
          <w:tcPr>
            <w:tcW w:w="382" w:type="pct"/>
            <w:gridSpan w:val="2"/>
            <w:tcBorders>
              <w:top w:val="nil"/>
              <w:left w:val="nil"/>
              <w:bottom w:val="nil"/>
              <w:right w:val="nil"/>
            </w:tcBorders>
            <w:shd w:val="clear" w:color="auto" w:fill="auto"/>
            <w:noWrap/>
            <w:vAlign w:val="center"/>
          </w:tcPr>
          <w:p w14:paraId="465DC7AB"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16C1C736" w14:textId="77777777" w:rsidR="0040126B" w:rsidRPr="009F5011" w:rsidRDefault="0040126B" w:rsidP="000B3D5D">
            <w:pPr>
              <w:jc w:val="right"/>
              <w:rPr>
                <w:color w:val="000000"/>
                <w:sz w:val="16"/>
                <w:szCs w:val="16"/>
                <w:lang w:eastAsia="es-ES"/>
              </w:rPr>
            </w:pPr>
            <w:r w:rsidRPr="009F5011">
              <w:rPr>
                <w:color w:val="000000"/>
                <w:sz w:val="16"/>
                <w:szCs w:val="16"/>
                <w:lang w:eastAsia="es-ES"/>
              </w:rPr>
              <w:t>84.483</w:t>
            </w:r>
          </w:p>
        </w:tc>
      </w:tr>
      <w:tr w:rsidR="0040126B" w:rsidRPr="009F5011" w14:paraId="7C4E9EA0"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02C38BD"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Newsan S.A. en pesos vto.07.09.21  </w:t>
            </w:r>
          </w:p>
        </w:tc>
        <w:tc>
          <w:tcPr>
            <w:tcW w:w="321" w:type="pct"/>
            <w:tcBorders>
              <w:top w:val="nil"/>
              <w:left w:val="nil"/>
              <w:bottom w:val="nil"/>
              <w:right w:val="nil"/>
            </w:tcBorders>
            <w:shd w:val="clear" w:color="auto" w:fill="auto"/>
            <w:noWrap/>
            <w:vAlign w:val="center"/>
          </w:tcPr>
          <w:p w14:paraId="6B89AA7C" w14:textId="77777777" w:rsidR="0040126B" w:rsidRPr="009F5011" w:rsidRDefault="0040126B" w:rsidP="000B3D5D">
            <w:pPr>
              <w:rPr>
                <w:color w:val="000000"/>
                <w:sz w:val="16"/>
                <w:szCs w:val="16"/>
                <w:lang w:eastAsia="es-ES"/>
              </w:rPr>
            </w:pPr>
            <w:r w:rsidRPr="009F5011">
              <w:rPr>
                <w:color w:val="000000"/>
                <w:sz w:val="16"/>
                <w:szCs w:val="16"/>
                <w:lang w:eastAsia="es-ES"/>
              </w:rPr>
              <w:t>54920</w:t>
            </w:r>
          </w:p>
        </w:tc>
        <w:tc>
          <w:tcPr>
            <w:tcW w:w="493" w:type="pct"/>
            <w:tcBorders>
              <w:top w:val="nil"/>
              <w:left w:val="nil"/>
              <w:bottom w:val="nil"/>
              <w:right w:val="nil"/>
            </w:tcBorders>
            <w:shd w:val="clear" w:color="auto" w:fill="auto"/>
            <w:noWrap/>
            <w:vAlign w:val="center"/>
          </w:tcPr>
          <w:p w14:paraId="1B5E52C2"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10.217</w:t>
            </w:r>
          </w:p>
        </w:tc>
        <w:tc>
          <w:tcPr>
            <w:tcW w:w="302" w:type="pct"/>
            <w:tcBorders>
              <w:top w:val="nil"/>
              <w:left w:val="nil"/>
              <w:bottom w:val="nil"/>
              <w:right w:val="nil"/>
            </w:tcBorders>
            <w:shd w:val="clear" w:color="auto" w:fill="auto"/>
            <w:noWrap/>
            <w:vAlign w:val="center"/>
          </w:tcPr>
          <w:p w14:paraId="0C998BC3"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9935C8D"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10.115</w:t>
            </w:r>
          </w:p>
        </w:tc>
        <w:tc>
          <w:tcPr>
            <w:tcW w:w="387" w:type="pct"/>
            <w:tcBorders>
              <w:top w:val="nil"/>
              <w:left w:val="nil"/>
              <w:bottom w:val="nil"/>
              <w:right w:val="nil"/>
            </w:tcBorders>
            <w:shd w:val="clear" w:color="auto" w:fill="auto"/>
            <w:noWrap/>
            <w:vAlign w:val="center"/>
          </w:tcPr>
          <w:p w14:paraId="25528D94"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6B0E2015" w14:textId="77777777" w:rsidR="0040126B" w:rsidRPr="009F5011" w:rsidRDefault="0040126B" w:rsidP="000B3D5D">
            <w:pPr>
              <w:ind w:left="4248" w:hanging="4248"/>
              <w:jc w:val="right"/>
              <w:rPr>
                <w:color w:val="000000"/>
                <w:sz w:val="16"/>
                <w:szCs w:val="16"/>
                <w:lang w:eastAsia="es-ES"/>
              </w:rPr>
            </w:pPr>
            <w:r w:rsidRPr="009F5011">
              <w:rPr>
                <w:color w:val="000000"/>
                <w:sz w:val="16"/>
                <w:szCs w:val="16"/>
                <w:lang w:eastAsia="es-ES"/>
              </w:rPr>
              <w:t>10.115</w:t>
            </w:r>
          </w:p>
        </w:tc>
        <w:tc>
          <w:tcPr>
            <w:tcW w:w="382" w:type="pct"/>
            <w:gridSpan w:val="2"/>
            <w:tcBorders>
              <w:top w:val="nil"/>
              <w:left w:val="nil"/>
              <w:bottom w:val="nil"/>
              <w:right w:val="nil"/>
            </w:tcBorders>
            <w:shd w:val="clear" w:color="auto" w:fill="auto"/>
            <w:noWrap/>
            <w:vAlign w:val="center"/>
          </w:tcPr>
          <w:p w14:paraId="17F1C41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30FD3107"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10.115</w:t>
            </w:r>
          </w:p>
        </w:tc>
      </w:tr>
      <w:tr w:rsidR="0040126B" w:rsidRPr="009F5011" w14:paraId="1152E836"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6F284C18" w14:textId="77777777" w:rsidR="0040126B" w:rsidRPr="009F5011" w:rsidRDefault="0040126B" w:rsidP="005D7257">
            <w:pPr>
              <w:ind w:firstLine="284"/>
              <w:rPr>
                <w:color w:val="000000"/>
                <w:sz w:val="16"/>
                <w:szCs w:val="16"/>
                <w:highlight w:val="green"/>
                <w:lang w:eastAsia="es-ES"/>
              </w:rPr>
            </w:pPr>
          </w:p>
        </w:tc>
        <w:tc>
          <w:tcPr>
            <w:tcW w:w="321" w:type="pct"/>
            <w:tcBorders>
              <w:top w:val="nil"/>
              <w:left w:val="nil"/>
              <w:bottom w:val="nil"/>
              <w:right w:val="nil"/>
            </w:tcBorders>
            <w:shd w:val="clear" w:color="auto" w:fill="auto"/>
            <w:noWrap/>
            <w:vAlign w:val="center"/>
          </w:tcPr>
          <w:p w14:paraId="77FC2B2D" w14:textId="77777777" w:rsidR="0040126B" w:rsidRPr="009F5011" w:rsidRDefault="0040126B" w:rsidP="000B3D5D">
            <w:pPr>
              <w:rPr>
                <w:color w:val="000000"/>
                <w:sz w:val="16"/>
                <w:szCs w:val="16"/>
                <w:highlight w:val="green"/>
                <w:lang w:eastAsia="es-ES"/>
              </w:rPr>
            </w:pPr>
          </w:p>
        </w:tc>
        <w:tc>
          <w:tcPr>
            <w:tcW w:w="493" w:type="pct"/>
            <w:tcBorders>
              <w:top w:val="nil"/>
              <w:left w:val="nil"/>
              <w:bottom w:val="nil"/>
              <w:right w:val="nil"/>
            </w:tcBorders>
            <w:shd w:val="clear" w:color="auto" w:fill="auto"/>
            <w:noWrap/>
            <w:vAlign w:val="center"/>
          </w:tcPr>
          <w:p w14:paraId="2011644C" w14:textId="77777777" w:rsidR="0040126B" w:rsidRPr="009F5011" w:rsidRDefault="0040126B" w:rsidP="000B3D5D">
            <w:pPr>
              <w:jc w:val="right"/>
              <w:rPr>
                <w:color w:val="000000"/>
                <w:sz w:val="16"/>
                <w:szCs w:val="16"/>
                <w:highlight w:val="green"/>
                <w:lang w:eastAsia="es-ES"/>
              </w:rPr>
            </w:pPr>
          </w:p>
        </w:tc>
        <w:tc>
          <w:tcPr>
            <w:tcW w:w="302" w:type="pct"/>
            <w:tcBorders>
              <w:top w:val="nil"/>
              <w:left w:val="nil"/>
              <w:bottom w:val="nil"/>
              <w:right w:val="nil"/>
            </w:tcBorders>
            <w:shd w:val="clear" w:color="auto" w:fill="auto"/>
            <w:noWrap/>
            <w:vAlign w:val="center"/>
          </w:tcPr>
          <w:p w14:paraId="56417054" w14:textId="77777777" w:rsidR="0040126B" w:rsidRPr="009F5011" w:rsidRDefault="0040126B" w:rsidP="000B3D5D">
            <w:pPr>
              <w:rPr>
                <w:color w:val="000000"/>
                <w:sz w:val="16"/>
                <w:szCs w:val="16"/>
                <w:highlight w:val="green"/>
                <w:lang w:eastAsia="es-AR"/>
              </w:rPr>
            </w:pPr>
          </w:p>
        </w:tc>
        <w:tc>
          <w:tcPr>
            <w:tcW w:w="469" w:type="pct"/>
            <w:tcBorders>
              <w:top w:val="nil"/>
              <w:left w:val="nil"/>
              <w:bottom w:val="nil"/>
              <w:right w:val="nil"/>
            </w:tcBorders>
            <w:shd w:val="clear" w:color="auto" w:fill="auto"/>
            <w:noWrap/>
            <w:vAlign w:val="center"/>
          </w:tcPr>
          <w:p w14:paraId="277F339D" w14:textId="77777777" w:rsidR="0040126B" w:rsidRPr="009F5011" w:rsidRDefault="0040126B" w:rsidP="000B3D5D">
            <w:pPr>
              <w:jc w:val="right"/>
              <w:rPr>
                <w:color w:val="000000"/>
                <w:sz w:val="16"/>
                <w:szCs w:val="16"/>
                <w:highlight w:val="green"/>
                <w:lang w:eastAsia="es-ES"/>
              </w:rPr>
            </w:pPr>
          </w:p>
        </w:tc>
        <w:tc>
          <w:tcPr>
            <w:tcW w:w="387" w:type="pct"/>
            <w:tcBorders>
              <w:top w:val="nil"/>
              <w:left w:val="nil"/>
              <w:bottom w:val="nil"/>
              <w:right w:val="nil"/>
            </w:tcBorders>
            <w:shd w:val="clear" w:color="auto" w:fill="auto"/>
            <w:noWrap/>
            <w:vAlign w:val="center"/>
          </w:tcPr>
          <w:p w14:paraId="55EBD37E" w14:textId="77777777" w:rsidR="0040126B" w:rsidRPr="009F5011" w:rsidRDefault="0040126B" w:rsidP="000B3D5D">
            <w:pPr>
              <w:jc w:val="right"/>
              <w:rPr>
                <w:color w:val="000000"/>
                <w:sz w:val="16"/>
                <w:szCs w:val="16"/>
                <w:highlight w:val="green"/>
                <w:lang w:eastAsia="es-ES"/>
              </w:rPr>
            </w:pPr>
          </w:p>
        </w:tc>
        <w:tc>
          <w:tcPr>
            <w:tcW w:w="382" w:type="pct"/>
            <w:tcBorders>
              <w:top w:val="nil"/>
              <w:left w:val="nil"/>
              <w:bottom w:val="nil"/>
              <w:right w:val="nil"/>
            </w:tcBorders>
            <w:shd w:val="clear" w:color="auto" w:fill="auto"/>
            <w:noWrap/>
            <w:vAlign w:val="center"/>
          </w:tcPr>
          <w:p w14:paraId="531D7139" w14:textId="77777777" w:rsidR="0040126B" w:rsidRPr="009F5011" w:rsidRDefault="0040126B" w:rsidP="000B3D5D">
            <w:pPr>
              <w:jc w:val="right"/>
              <w:rPr>
                <w:color w:val="000000"/>
                <w:sz w:val="16"/>
                <w:szCs w:val="16"/>
                <w:highlight w:val="green"/>
                <w:lang w:eastAsia="es-ES"/>
              </w:rPr>
            </w:pPr>
          </w:p>
        </w:tc>
        <w:tc>
          <w:tcPr>
            <w:tcW w:w="382" w:type="pct"/>
            <w:gridSpan w:val="2"/>
            <w:tcBorders>
              <w:top w:val="nil"/>
              <w:left w:val="nil"/>
              <w:bottom w:val="nil"/>
              <w:right w:val="nil"/>
            </w:tcBorders>
            <w:shd w:val="clear" w:color="auto" w:fill="auto"/>
            <w:noWrap/>
            <w:vAlign w:val="center"/>
          </w:tcPr>
          <w:p w14:paraId="2B8D797D" w14:textId="77777777" w:rsidR="0040126B" w:rsidRPr="009F5011" w:rsidRDefault="0040126B" w:rsidP="000B3D5D">
            <w:pPr>
              <w:jc w:val="right"/>
              <w:rPr>
                <w:color w:val="000000"/>
                <w:sz w:val="16"/>
                <w:szCs w:val="16"/>
                <w:highlight w:val="green"/>
                <w:lang w:eastAsia="es-ES"/>
              </w:rPr>
            </w:pPr>
          </w:p>
        </w:tc>
        <w:tc>
          <w:tcPr>
            <w:tcW w:w="380" w:type="pct"/>
            <w:tcBorders>
              <w:top w:val="nil"/>
              <w:left w:val="nil"/>
              <w:bottom w:val="nil"/>
              <w:right w:val="nil"/>
            </w:tcBorders>
            <w:shd w:val="clear" w:color="auto" w:fill="auto"/>
            <w:noWrap/>
            <w:vAlign w:val="center"/>
          </w:tcPr>
          <w:p w14:paraId="6D7A8BD2" w14:textId="77777777" w:rsidR="0040126B" w:rsidRPr="009F5011" w:rsidRDefault="0040126B" w:rsidP="000B3D5D">
            <w:pPr>
              <w:jc w:val="right"/>
              <w:rPr>
                <w:color w:val="000000"/>
                <w:sz w:val="16"/>
                <w:szCs w:val="16"/>
                <w:highlight w:val="green"/>
                <w:lang w:eastAsia="es-ES"/>
              </w:rPr>
            </w:pPr>
          </w:p>
        </w:tc>
      </w:tr>
      <w:tr w:rsidR="0040126B" w:rsidRPr="009F5011" w14:paraId="1F6FE6C4"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34A308E7" w14:textId="77777777" w:rsidR="0040126B" w:rsidRPr="009F5011" w:rsidRDefault="0040126B" w:rsidP="005D7257">
            <w:pPr>
              <w:ind w:firstLine="284"/>
              <w:rPr>
                <w:color w:val="000000"/>
                <w:sz w:val="16"/>
                <w:szCs w:val="16"/>
                <w:lang w:eastAsia="es-ES"/>
              </w:rPr>
            </w:pPr>
            <w:r w:rsidRPr="009F5011">
              <w:rPr>
                <w:b/>
                <w:bCs/>
                <w:sz w:val="15"/>
                <w:szCs w:val="15"/>
                <w:lang w:eastAsia="es-AR"/>
              </w:rPr>
              <w:t>SUBTOTAL OTROS TÍTULOS DE DEUDA</w:t>
            </w:r>
          </w:p>
        </w:tc>
        <w:tc>
          <w:tcPr>
            <w:tcW w:w="321" w:type="pct"/>
            <w:tcBorders>
              <w:top w:val="nil"/>
              <w:left w:val="nil"/>
              <w:bottom w:val="nil"/>
              <w:right w:val="nil"/>
            </w:tcBorders>
            <w:shd w:val="clear" w:color="auto" w:fill="auto"/>
            <w:noWrap/>
            <w:vAlign w:val="center"/>
          </w:tcPr>
          <w:p w14:paraId="6D9962FA" w14:textId="77777777" w:rsidR="0040126B" w:rsidRPr="009F5011" w:rsidRDefault="0040126B" w:rsidP="000B3D5D">
            <w:pPr>
              <w:rPr>
                <w:color w:val="000000"/>
                <w:sz w:val="16"/>
                <w:szCs w:val="16"/>
                <w:lang w:eastAsia="es-ES"/>
              </w:rPr>
            </w:pPr>
          </w:p>
        </w:tc>
        <w:tc>
          <w:tcPr>
            <w:tcW w:w="493" w:type="pct"/>
            <w:tcBorders>
              <w:top w:val="single" w:sz="4" w:space="0" w:color="auto"/>
              <w:left w:val="nil"/>
              <w:bottom w:val="double" w:sz="4" w:space="0" w:color="auto"/>
              <w:right w:val="nil"/>
            </w:tcBorders>
            <w:shd w:val="clear" w:color="auto" w:fill="auto"/>
            <w:noWrap/>
            <w:vAlign w:val="center"/>
          </w:tcPr>
          <w:p w14:paraId="30770197"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780.564</w:t>
            </w:r>
          </w:p>
        </w:tc>
        <w:tc>
          <w:tcPr>
            <w:tcW w:w="302" w:type="pct"/>
            <w:tcBorders>
              <w:top w:val="nil"/>
              <w:left w:val="nil"/>
              <w:bottom w:val="nil"/>
              <w:right w:val="nil"/>
            </w:tcBorders>
            <w:shd w:val="clear" w:color="auto" w:fill="auto"/>
            <w:noWrap/>
            <w:vAlign w:val="center"/>
          </w:tcPr>
          <w:p w14:paraId="6084BF91" w14:textId="77777777" w:rsidR="0040126B" w:rsidRPr="009F5011" w:rsidRDefault="0040126B" w:rsidP="000B3D5D">
            <w:pPr>
              <w:rPr>
                <w:color w:val="000000"/>
                <w:sz w:val="16"/>
                <w:szCs w:val="16"/>
                <w:lang w:eastAsia="es-AR"/>
              </w:rPr>
            </w:pPr>
          </w:p>
        </w:tc>
        <w:tc>
          <w:tcPr>
            <w:tcW w:w="469" w:type="pct"/>
            <w:tcBorders>
              <w:top w:val="single" w:sz="4" w:space="0" w:color="auto"/>
              <w:left w:val="nil"/>
              <w:bottom w:val="double" w:sz="4" w:space="0" w:color="auto"/>
              <w:right w:val="nil"/>
            </w:tcBorders>
            <w:shd w:val="clear" w:color="auto" w:fill="auto"/>
            <w:noWrap/>
            <w:vAlign w:val="center"/>
          </w:tcPr>
          <w:p w14:paraId="5FB602FA"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 xml:space="preserve">776.615 </w:t>
            </w:r>
          </w:p>
        </w:tc>
        <w:tc>
          <w:tcPr>
            <w:tcW w:w="387" w:type="pct"/>
            <w:tcBorders>
              <w:top w:val="single" w:sz="4" w:space="0" w:color="auto"/>
              <w:left w:val="nil"/>
              <w:bottom w:val="double" w:sz="4" w:space="0" w:color="auto"/>
              <w:right w:val="nil"/>
            </w:tcBorders>
            <w:shd w:val="clear" w:color="auto" w:fill="auto"/>
            <w:noWrap/>
            <w:vAlign w:val="center"/>
          </w:tcPr>
          <w:p w14:paraId="649D20D6"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255.783</w:t>
            </w:r>
          </w:p>
        </w:tc>
        <w:tc>
          <w:tcPr>
            <w:tcW w:w="382" w:type="pct"/>
            <w:tcBorders>
              <w:top w:val="single" w:sz="4" w:space="0" w:color="auto"/>
              <w:left w:val="nil"/>
              <w:bottom w:val="double" w:sz="4" w:space="0" w:color="auto"/>
              <w:right w:val="nil"/>
            </w:tcBorders>
            <w:shd w:val="clear" w:color="auto" w:fill="auto"/>
            <w:noWrap/>
            <w:vAlign w:val="center"/>
          </w:tcPr>
          <w:p w14:paraId="7B01A0C8"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776.615</w:t>
            </w:r>
          </w:p>
        </w:tc>
        <w:tc>
          <w:tcPr>
            <w:tcW w:w="382" w:type="pct"/>
            <w:gridSpan w:val="2"/>
            <w:tcBorders>
              <w:top w:val="single" w:sz="4" w:space="0" w:color="auto"/>
              <w:left w:val="nil"/>
              <w:bottom w:val="double" w:sz="4" w:space="0" w:color="auto"/>
              <w:right w:val="nil"/>
            </w:tcBorders>
            <w:shd w:val="clear" w:color="auto" w:fill="auto"/>
            <w:noWrap/>
            <w:vAlign w:val="center"/>
          </w:tcPr>
          <w:p w14:paraId="08822035"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 xml:space="preserve">                    -   </w:t>
            </w:r>
          </w:p>
        </w:tc>
        <w:tc>
          <w:tcPr>
            <w:tcW w:w="380" w:type="pct"/>
            <w:tcBorders>
              <w:top w:val="single" w:sz="4" w:space="0" w:color="auto"/>
              <w:left w:val="nil"/>
              <w:bottom w:val="double" w:sz="4" w:space="0" w:color="auto"/>
              <w:right w:val="nil"/>
            </w:tcBorders>
            <w:shd w:val="clear" w:color="auto" w:fill="auto"/>
            <w:noWrap/>
            <w:vAlign w:val="center"/>
          </w:tcPr>
          <w:p w14:paraId="031A3500"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776.615</w:t>
            </w:r>
          </w:p>
        </w:tc>
      </w:tr>
      <w:tr w:rsidR="0040126B" w:rsidRPr="009F5011" w14:paraId="16C4328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2F4B5AA" w14:textId="77777777" w:rsidR="0040126B" w:rsidRPr="009F5011" w:rsidRDefault="0040126B" w:rsidP="005D7257">
            <w:pPr>
              <w:ind w:firstLine="284"/>
              <w:rPr>
                <w:color w:val="000000"/>
                <w:sz w:val="16"/>
                <w:szCs w:val="16"/>
                <w:highlight w:val="green"/>
                <w:lang w:eastAsia="es-ES"/>
              </w:rPr>
            </w:pPr>
          </w:p>
        </w:tc>
        <w:tc>
          <w:tcPr>
            <w:tcW w:w="321" w:type="pct"/>
            <w:tcBorders>
              <w:top w:val="nil"/>
              <w:left w:val="nil"/>
              <w:bottom w:val="nil"/>
              <w:right w:val="nil"/>
            </w:tcBorders>
            <w:shd w:val="clear" w:color="auto" w:fill="auto"/>
            <w:noWrap/>
            <w:vAlign w:val="center"/>
          </w:tcPr>
          <w:p w14:paraId="20E9F7AD" w14:textId="77777777" w:rsidR="0040126B" w:rsidRPr="009F5011" w:rsidRDefault="0040126B" w:rsidP="000B3D5D">
            <w:pPr>
              <w:rPr>
                <w:color w:val="000000"/>
                <w:sz w:val="16"/>
                <w:szCs w:val="16"/>
                <w:highlight w:val="green"/>
                <w:lang w:eastAsia="es-ES"/>
              </w:rPr>
            </w:pPr>
          </w:p>
        </w:tc>
        <w:tc>
          <w:tcPr>
            <w:tcW w:w="493" w:type="pct"/>
            <w:tcBorders>
              <w:top w:val="nil"/>
              <w:left w:val="nil"/>
              <w:bottom w:val="nil"/>
              <w:right w:val="nil"/>
            </w:tcBorders>
            <w:shd w:val="clear" w:color="auto" w:fill="auto"/>
            <w:noWrap/>
            <w:vAlign w:val="center"/>
          </w:tcPr>
          <w:p w14:paraId="4ACF752C" w14:textId="77777777" w:rsidR="0040126B" w:rsidRPr="009F5011" w:rsidRDefault="0040126B" w:rsidP="000B3D5D">
            <w:pPr>
              <w:jc w:val="right"/>
              <w:rPr>
                <w:color w:val="000000"/>
                <w:sz w:val="16"/>
                <w:szCs w:val="16"/>
                <w:highlight w:val="green"/>
                <w:lang w:eastAsia="es-ES"/>
              </w:rPr>
            </w:pPr>
          </w:p>
        </w:tc>
        <w:tc>
          <w:tcPr>
            <w:tcW w:w="302" w:type="pct"/>
            <w:tcBorders>
              <w:top w:val="nil"/>
              <w:left w:val="nil"/>
              <w:bottom w:val="nil"/>
              <w:right w:val="nil"/>
            </w:tcBorders>
            <w:shd w:val="clear" w:color="auto" w:fill="auto"/>
            <w:noWrap/>
            <w:vAlign w:val="center"/>
          </w:tcPr>
          <w:p w14:paraId="13CF0436" w14:textId="77777777" w:rsidR="0040126B" w:rsidRPr="009F5011" w:rsidRDefault="0040126B" w:rsidP="000B3D5D">
            <w:pPr>
              <w:rPr>
                <w:color w:val="000000"/>
                <w:sz w:val="16"/>
                <w:szCs w:val="16"/>
                <w:highlight w:val="green"/>
                <w:lang w:eastAsia="es-AR"/>
              </w:rPr>
            </w:pPr>
          </w:p>
        </w:tc>
        <w:tc>
          <w:tcPr>
            <w:tcW w:w="469" w:type="pct"/>
            <w:tcBorders>
              <w:top w:val="nil"/>
              <w:left w:val="nil"/>
              <w:bottom w:val="nil"/>
              <w:right w:val="nil"/>
            </w:tcBorders>
            <w:shd w:val="clear" w:color="auto" w:fill="auto"/>
            <w:noWrap/>
            <w:vAlign w:val="center"/>
          </w:tcPr>
          <w:p w14:paraId="07E13C53" w14:textId="77777777" w:rsidR="0040126B" w:rsidRPr="009F5011" w:rsidRDefault="0040126B" w:rsidP="000B3D5D">
            <w:pPr>
              <w:jc w:val="right"/>
              <w:rPr>
                <w:color w:val="000000"/>
                <w:sz w:val="16"/>
                <w:szCs w:val="16"/>
                <w:highlight w:val="green"/>
                <w:lang w:eastAsia="es-ES"/>
              </w:rPr>
            </w:pPr>
          </w:p>
        </w:tc>
        <w:tc>
          <w:tcPr>
            <w:tcW w:w="387" w:type="pct"/>
            <w:tcBorders>
              <w:top w:val="nil"/>
              <w:left w:val="nil"/>
              <w:bottom w:val="nil"/>
              <w:right w:val="nil"/>
            </w:tcBorders>
            <w:shd w:val="clear" w:color="auto" w:fill="auto"/>
            <w:noWrap/>
            <w:vAlign w:val="center"/>
          </w:tcPr>
          <w:p w14:paraId="66D3F22C" w14:textId="77777777" w:rsidR="0040126B" w:rsidRPr="009F5011" w:rsidRDefault="0040126B" w:rsidP="000B3D5D">
            <w:pPr>
              <w:jc w:val="right"/>
              <w:rPr>
                <w:color w:val="000000"/>
                <w:sz w:val="16"/>
                <w:szCs w:val="16"/>
                <w:highlight w:val="green"/>
                <w:lang w:eastAsia="es-ES"/>
              </w:rPr>
            </w:pPr>
          </w:p>
        </w:tc>
        <w:tc>
          <w:tcPr>
            <w:tcW w:w="382" w:type="pct"/>
            <w:tcBorders>
              <w:top w:val="nil"/>
              <w:left w:val="nil"/>
              <w:bottom w:val="nil"/>
              <w:right w:val="nil"/>
            </w:tcBorders>
            <w:shd w:val="clear" w:color="auto" w:fill="auto"/>
            <w:noWrap/>
            <w:vAlign w:val="center"/>
          </w:tcPr>
          <w:p w14:paraId="6BFE80C3" w14:textId="77777777" w:rsidR="0040126B" w:rsidRPr="009F5011" w:rsidRDefault="0040126B" w:rsidP="000B3D5D">
            <w:pPr>
              <w:jc w:val="right"/>
              <w:rPr>
                <w:color w:val="000000"/>
                <w:sz w:val="16"/>
                <w:szCs w:val="16"/>
                <w:highlight w:val="green"/>
                <w:lang w:eastAsia="es-ES"/>
              </w:rPr>
            </w:pPr>
          </w:p>
        </w:tc>
        <w:tc>
          <w:tcPr>
            <w:tcW w:w="382" w:type="pct"/>
            <w:gridSpan w:val="2"/>
            <w:tcBorders>
              <w:top w:val="nil"/>
              <w:left w:val="nil"/>
              <w:bottom w:val="nil"/>
              <w:right w:val="nil"/>
            </w:tcBorders>
            <w:shd w:val="clear" w:color="auto" w:fill="auto"/>
            <w:noWrap/>
            <w:vAlign w:val="center"/>
          </w:tcPr>
          <w:p w14:paraId="1D9E9F92" w14:textId="77777777" w:rsidR="0040126B" w:rsidRPr="009F5011" w:rsidRDefault="0040126B" w:rsidP="000B3D5D">
            <w:pPr>
              <w:jc w:val="right"/>
              <w:rPr>
                <w:color w:val="000000"/>
                <w:sz w:val="16"/>
                <w:szCs w:val="16"/>
                <w:highlight w:val="green"/>
                <w:lang w:eastAsia="es-ES"/>
              </w:rPr>
            </w:pPr>
          </w:p>
        </w:tc>
        <w:tc>
          <w:tcPr>
            <w:tcW w:w="380" w:type="pct"/>
            <w:tcBorders>
              <w:top w:val="nil"/>
              <w:left w:val="nil"/>
              <w:bottom w:val="nil"/>
              <w:right w:val="nil"/>
            </w:tcBorders>
            <w:shd w:val="clear" w:color="auto" w:fill="auto"/>
            <w:noWrap/>
            <w:vAlign w:val="center"/>
          </w:tcPr>
          <w:p w14:paraId="695C58B6" w14:textId="77777777" w:rsidR="0040126B" w:rsidRPr="009F5011" w:rsidRDefault="0040126B" w:rsidP="000B3D5D">
            <w:pPr>
              <w:jc w:val="right"/>
              <w:rPr>
                <w:color w:val="000000"/>
                <w:sz w:val="16"/>
                <w:szCs w:val="16"/>
                <w:highlight w:val="green"/>
                <w:lang w:eastAsia="es-ES"/>
              </w:rPr>
            </w:pPr>
          </w:p>
        </w:tc>
      </w:tr>
      <w:tr w:rsidR="0040126B" w:rsidRPr="009F5011" w14:paraId="0E7B1A95"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FD455C3" w14:textId="77777777" w:rsidR="0040126B" w:rsidRPr="009F5011" w:rsidRDefault="0040126B" w:rsidP="005D7257">
            <w:pPr>
              <w:ind w:firstLine="72"/>
              <w:rPr>
                <w:color w:val="000000"/>
                <w:sz w:val="16"/>
                <w:szCs w:val="16"/>
                <w:lang w:eastAsia="es-ES"/>
              </w:rPr>
            </w:pPr>
            <w:r w:rsidRPr="009F5011">
              <w:rPr>
                <w:b/>
                <w:bCs/>
                <w:color w:val="000000"/>
                <w:sz w:val="16"/>
                <w:szCs w:val="16"/>
                <w:lang w:eastAsia="es-AR"/>
              </w:rPr>
              <w:t>-  Títulos Privados – Otros (cont.)</w:t>
            </w:r>
          </w:p>
        </w:tc>
        <w:tc>
          <w:tcPr>
            <w:tcW w:w="321" w:type="pct"/>
            <w:tcBorders>
              <w:top w:val="nil"/>
              <w:left w:val="nil"/>
              <w:bottom w:val="nil"/>
              <w:right w:val="nil"/>
            </w:tcBorders>
            <w:shd w:val="clear" w:color="auto" w:fill="auto"/>
            <w:noWrap/>
            <w:vAlign w:val="center"/>
          </w:tcPr>
          <w:p w14:paraId="0FEB146D" w14:textId="77777777" w:rsidR="0040126B" w:rsidRPr="009F5011" w:rsidRDefault="0040126B" w:rsidP="000B3D5D">
            <w:pPr>
              <w:rPr>
                <w:color w:val="000000"/>
                <w:sz w:val="16"/>
                <w:szCs w:val="16"/>
                <w:lang w:eastAsia="es-ES"/>
              </w:rPr>
            </w:pPr>
          </w:p>
        </w:tc>
        <w:tc>
          <w:tcPr>
            <w:tcW w:w="493" w:type="pct"/>
            <w:tcBorders>
              <w:top w:val="nil"/>
              <w:left w:val="nil"/>
              <w:bottom w:val="nil"/>
              <w:right w:val="nil"/>
            </w:tcBorders>
            <w:shd w:val="clear" w:color="auto" w:fill="auto"/>
            <w:noWrap/>
            <w:vAlign w:val="center"/>
          </w:tcPr>
          <w:p w14:paraId="487B535E" w14:textId="77777777" w:rsidR="0040126B" w:rsidRPr="009F5011" w:rsidRDefault="0040126B" w:rsidP="000B3D5D">
            <w:pPr>
              <w:jc w:val="right"/>
              <w:rPr>
                <w:color w:val="000000"/>
                <w:sz w:val="16"/>
                <w:szCs w:val="16"/>
                <w:lang w:eastAsia="es-ES"/>
              </w:rPr>
            </w:pPr>
          </w:p>
        </w:tc>
        <w:tc>
          <w:tcPr>
            <w:tcW w:w="302" w:type="pct"/>
            <w:tcBorders>
              <w:top w:val="nil"/>
              <w:left w:val="nil"/>
              <w:bottom w:val="nil"/>
              <w:right w:val="nil"/>
            </w:tcBorders>
            <w:shd w:val="clear" w:color="auto" w:fill="auto"/>
            <w:noWrap/>
            <w:vAlign w:val="center"/>
          </w:tcPr>
          <w:p w14:paraId="3E3A18B6" w14:textId="77777777" w:rsidR="0040126B" w:rsidRPr="009F5011" w:rsidRDefault="0040126B" w:rsidP="000B3D5D">
            <w:pPr>
              <w:rPr>
                <w:color w:val="000000"/>
                <w:sz w:val="16"/>
                <w:szCs w:val="16"/>
                <w:lang w:eastAsia="es-AR"/>
              </w:rPr>
            </w:pPr>
          </w:p>
        </w:tc>
        <w:tc>
          <w:tcPr>
            <w:tcW w:w="469" w:type="pct"/>
            <w:tcBorders>
              <w:top w:val="nil"/>
              <w:left w:val="nil"/>
              <w:bottom w:val="nil"/>
              <w:right w:val="nil"/>
            </w:tcBorders>
            <w:shd w:val="clear" w:color="auto" w:fill="auto"/>
            <w:noWrap/>
            <w:vAlign w:val="center"/>
          </w:tcPr>
          <w:p w14:paraId="55D2D69B" w14:textId="77777777" w:rsidR="0040126B" w:rsidRPr="009F5011" w:rsidRDefault="0040126B" w:rsidP="000B3D5D">
            <w:pPr>
              <w:jc w:val="right"/>
              <w:rPr>
                <w:color w:val="000000"/>
                <w:sz w:val="16"/>
                <w:szCs w:val="16"/>
                <w:lang w:eastAsia="es-ES"/>
              </w:rPr>
            </w:pPr>
          </w:p>
        </w:tc>
        <w:tc>
          <w:tcPr>
            <w:tcW w:w="387" w:type="pct"/>
            <w:tcBorders>
              <w:top w:val="nil"/>
              <w:left w:val="nil"/>
              <w:bottom w:val="nil"/>
              <w:right w:val="nil"/>
            </w:tcBorders>
            <w:shd w:val="clear" w:color="auto" w:fill="auto"/>
            <w:noWrap/>
            <w:vAlign w:val="center"/>
          </w:tcPr>
          <w:p w14:paraId="147FE602" w14:textId="77777777" w:rsidR="0040126B" w:rsidRPr="009F5011" w:rsidRDefault="0040126B" w:rsidP="000B3D5D">
            <w:pPr>
              <w:jc w:val="right"/>
              <w:rPr>
                <w:color w:val="000000"/>
                <w:sz w:val="16"/>
                <w:szCs w:val="16"/>
                <w:lang w:eastAsia="es-ES"/>
              </w:rPr>
            </w:pPr>
          </w:p>
        </w:tc>
        <w:tc>
          <w:tcPr>
            <w:tcW w:w="382" w:type="pct"/>
            <w:tcBorders>
              <w:top w:val="nil"/>
              <w:left w:val="nil"/>
              <w:bottom w:val="nil"/>
              <w:right w:val="nil"/>
            </w:tcBorders>
            <w:shd w:val="clear" w:color="auto" w:fill="auto"/>
            <w:noWrap/>
            <w:vAlign w:val="center"/>
          </w:tcPr>
          <w:p w14:paraId="09A78B35" w14:textId="77777777" w:rsidR="0040126B" w:rsidRPr="009F5011" w:rsidRDefault="0040126B" w:rsidP="000B3D5D">
            <w:pPr>
              <w:jc w:val="right"/>
              <w:rPr>
                <w:color w:val="000000"/>
                <w:sz w:val="16"/>
                <w:szCs w:val="16"/>
                <w:lang w:eastAsia="es-ES"/>
              </w:rPr>
            </w:pPr>
          </w:p>
        </w:tc>
        <w:tc>
          <w:tcPr>
            <w:tcW w:w="382" w:type="pct"/>
            <w:gridSpan w:val="2"/>
            <w:tcBorders>
              <w:top w:val="nil"/>
              <w:left w:val="nil"/>
              <w:bottom w:val="nil"/>
              <w:right w:val="nil"/>
            </w:tcBorders>
            <w:shd w:val="clear" w:color="auto" w:fill="auto"/>
            <w:noWrap/>
            <w:vAlign w:val="center"/>
          </w:tcPr>
          <w:p w14:paraId="7B9437BB" w14:textId="77777777" w:rsidR="0040126B" w:rsidRPr="009F5011" w:rsidRDefault="0040126B" w:rsidP="000B3D5D">
            <w:pPr>
              <w:jc w:val="right"/>
              <w:rPr>
                <w:color w:val="000000"/>
                <w:sz w:val="16"/>
                <w:szCs w:val="16"/>
                <w:lang w:eastAsia="es-ES"/>
              </w:rPr>
            </w:pPr>
          </w:p>
        </w:tc>
        <w:tc>
          <w:tcPr>
            <w:tcW w:w="380" w:type="pct"/>
            <w:tcBorders>
              <w:top w:val="nil"/>
              <w:left w:val="nil"/>
              <w:bottom w:val="nil"/>
              <w:right w:val="nil"/>
            </w:tcBorders>
            <w:shd w:val="clear" w:color="auto" w:fill="auto"/>
            <w:noWrap/>
            <w:vAlign w:val="center"/>
          </w:tcPr>
          <w:p w14:paraId="002B0C14" w14:textId="77777777" w:rsidR="0040126B" w:rsidRPr="009F5011" w:rsidRDefault="0040126B" w:rsidP="000B3D5D">
            <w:pPr>
              <w:jc w:val="right"/>
              <w:rPr>
                <w:color w:val="000000"/>
                <w:sz w:val="16"/>
                <w:szCs w:val="16"/>
                <w:lang w:eastAsia="es-ES"/>
              </w:rPr>
            </w:pPr>
          </w:p>
        </w:tc>
      </w:tr>
      <w:tr w:rsidR="0040126B" w:rsidRPr="009F5011" w14:paraId="413B1498"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3B78C44"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S.A. San Miguel en pesos vto.20.12.20   </w:t>
            </w:r>
          </w:p>
        </w:tc>
        <w:tc>
          <w:tcPr>
            <w:tcW w:w="321" w:type="pct"/>
            <w:tcBorders>
              <w:top w:val="nil"/>
              <w:left w:val="nil"/>
              <w:bottom w:val="nil"/>
              <w:right w:val="nil"/>
            </w:tcBorders>
            <w:shd w:val="clear" w:color="auto" w:fill="auto"/>
            <w:noWrap/>
            <w:vAlign w:val="center"/>
          </w:tcPr>
          <w:p w14:paraId="538CCF25" w14:textId="77777777" w:rsidR="0040126B" w:rsidRPr="009F5011" w:rsidRDefault="0040126B" w:rsidP="000B3D5D">
            <w:pPr>
              <w:rPr>
                <w:color w:val="000000"/>
                <w:sz w:val="16"/>
                <w:szCs w:val="16"/>
                <w:lang w:eastAsia="es-ES"/>
              </w:rPr>
            </w:pPr>
            <w:r w:rsidRPr="009F5011">
              <w:rPr>
                <w:color w:val="000000"/>
                <w:sz w:val="16"/>
                <w:szCs w:val="16"/>
                <w:lang w:eastAsia="es-ES"/>
              </w:rPr>
              <w:t>54630</w:t>
            </w:r>
          </w:p>
        </w:tc>
        <w:tc>
          <w:tcPr>
            <w:tcW w:w="493" w:type="pct"/>
            <w:tcBorders>
              <w:top w:val="nil"/>
              <w:left w:val="nil"/>
              <w:bottom w:val="nil"/>
              <w:right w:val="nil"/>
            </w:tcBorders>
            <w:shd w:val="clear" w:color="auto" w:fill="auto"/>
            <w:noWrap/>
            <w:vAlign w:val="center"/>
          </w:tcPr>
          <w:p w14:paraId="5BF3A49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10.491</w:t>
            </w:r>
          </w:p>
        </w:tc>
        <w:tc>
          <w:tcPr>
            <w:tcW w:w="302" w:type="pct"/>
            <w:tcBorders>
              <w:top w:val="nil"/>
              <w:left w:val="nil"/>
              <w:bottom w:val="nil"/>
              <w:right w:val="nil"/>
            </w:tcBorders>
            <w:shd w:val="clear" w:color="auto" w:fill="auto"/>
            <w:noWrap/>
            <w:vAlign w:val="center"/>
          </w:tcPr>
          <w:p w14:paraId="2CFD3E9F"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0A581B7A"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10.386</w:t>
            </w:r>
          </w:p>
        </w:tc>
        <w:tc>
          <w:tcPr>
            <w:tcW w:w="387" w:type="pct"/>
            <w:tcBorders>
              <w:top w:val="nil"/>
              <w:left w:val="nil"/>
              <w:bottom w:val="nil"/>
              <w:right w:val="nil"/>
            </w:tcBorders>
            <w:shd w:val="clear" w:color="auto" w:fill="auto"/>
            <w:noWrap/>
            <w:vAlign w:val="center"/>
          </w:tcPr>
          <w:p w14:paraId="7122D642"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608291FE"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10.386</w:t>
            </w:r>
          </w:p>
        </w:tc>
        <w:tc>
          <w:tcPr>
            <w:tcW w:w="382" w:type="pct"/>
            <w:gridSpan w:val="2"/>
            <w:tcBorders>
              <w:top w:val="nil"/>
              <w:left w:val="nil"/>
              <w:bottom w:val="nil"/>
              <w:right w:val="nil"/>
            </w:tcBorders>
            <w:shd w:val="clear" w:color="auto" w:fill="auto"/>
            <w:noWrap/>
            <w:vAlign w:val="center"/>
          </w:tcPr>
          <w:p w14:paraId="0C27AC6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690D607A"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10.386</w:t>
            </w:r>
          </w:p>
        </w:tc>
      </w:tr>
      <w:tr w:rsidR="0040126B" w:rsidRPr="009F5011" w14:paraId="59BD209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1291D0C1"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VW Financial Serv. Cía Fin. S.A. en pesos vto.10.11.20     </w:t>
            </w:r>
          </w:p>
        </w:tc>
        <w:tc>
          <w:tcPr>
            <w:tcW w:w="321" w:type="pct"/>
            <w:tcBorders>
              <w:top w:val="nil"/>
              <w:left w:val="nil"/>
              <w:bottom w:val="nil"/>
              <w:right w:val="nil"/>
            </w:tcBorders>
            <w:shd w:val="clear" w:color="auto" w:fill="auto"/>
            <w:noWrap/>
            <w:vAlign w:val="center"/>
          </w:tcPr>
          <w:p w14:paraId="7F02452A" w14:textId="77777777" w:rsidR="0040126B" w:rsidRPr="009F5011" w:rsidRDefault="0040126B" w:rsidP="000B3D5D">
            <w:pPr>
              <w:rPr>
                <w:color w:val="000000"/>
                <w:sz w:val="16"/>
                <w:szCs w:val="16"/>
                <w:lang w:eastAsia="es-ES"/>
              </w:rPr>
            </w:pPr>
            <w:r w:rsidRPr="009F5011">
              <w:rPr>
                <w:color w:val="000000"/>
                <w:sz w:val="16"/>
                <w:szCs w:val="16"/>
                <w:lang w:eastAsia="es-ES"/>
              </w:rPr>
              <w:t>54608</w:t>
            </w:r>
          </w:p>
        </w:tc>
        <w:tc>
          <w:tcPr>
            <w:tcW w:w="493" w:type="pct"/>
            <w:tcBorders>
              <w:top w:val="nil"/>
              <w:left w:val="nil"/>
              <w:bottom w:val="nil"/>
              <w:right w:val="nil"/>
            </w:tcBorders>
            <w:shd w:val="clear" w:color="auto" w:fill="auto"/>
            <w:noWrap/>
            <w:vAlign w:val="center"/>
          </w:tcPr>
          <w:p w14:paraId="15246049"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33.776</w:t>
            </w:r>
          </w:p>
        </w:tc>
        <w:tc>
          <w:tcPr>
            <w:tcW w:w="302" w:type="pct"/>
            <w:tcBorders>
              <w:top w:val="nil"/>
              <w:left w:val="nil"/>
              <w:bottom w:val="nil"/>
              <w:right w:val="nil"/>
            </w:tcBorders>
            <w:shd w:val="clear" w:color="auto" w:fill="auto"/>
            <w:noWrap/>
            <w:vAlign w:val="center"/>
          </w:tcPr>
          <w:p w14:paraId="2F8E8618"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09BB1BB1"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33.438</w:t>
            </w:r>
          </w:p>
        </w:tc>
        <w:tc>
          <w:tcPr>
            <w:tcW w:w="387" w:type="pct"/>
            <w:tcBorders>
              <w:top w:val="nil"/>
              <w:left w:val="nil"/>
              <w:bottom w:val="nil"/>
              <w:right w:val="nil"/>
            </w:tcBorders>
            <w:shd w:val="clear" w:color="auto" w:fill="auto"/>
            <w:noWrap/>
            <w:vAlign w:val="center"/>
          </w:tcPr>
          <w:p w14:paraId="6A22080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369ACD42"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33.438</w:t>
            </w:r>
          </w:p>
        </w:tc>
        <w:tc>
          <w:tcPr>
            <w:tcW w:w="382" w:type="pct"/>
            <w:gridSpan w:val="2"/>
            <w:tcBorders>
              <w:top w:val="nil"/>
              <w:left w:val="nil"/>
              <w:bottom w:val="nil"/>
              <w:right w:val="nil"/>
            </w:tcBorders>
            <w:shd w:val="clear" w:color="auto" w:fill="auto"/>
            <w:noWrap/>
            <w:vAlign w:val="center"/>
          </w:tcPr>
          <w:p w14:paraId="6BC1393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6EBCBD75"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33.438</w:t>
            </w:r>
          </w:p>
        </w:tc>
      </w:tr>
      <w:tr w:rsidR="0040126B" w:rsidRPr="009F5011" w14:paraId="62040426"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47995BFD"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Tarjeta Naranja S.A. en pesos vto.24.10.20     </w:t>
            </w:r>
          </w:p>
        </w:tc>
        <w:tc>
          <w:tcPr>
            <w:tcW w:w="321" w:type="pct"/>
            <w:tcBorders>
              <w:top w:val="nil"/>
              <w:left w:val="nil"/>
              <w:bottom w:val="nil"/>
              <w:right w:val="nil"/>
            </w:tcBorders>
            <w:shd w:val="clear" w:color="auto" w:fill="auto"/>
            <w:noWrap/>
            <w:vAlign w:val="center"/>
          </w:tcPr>
          <w:p w14:paraId="616AC5C9" w14:textId="77777777" w:rsidR="0040126B" w:rsidRPr="009F5011" w:rsidRDefault="0040126B" w:rsidP="000B3D5D">
            <w:pPr>
              <w:rPr>
                <w:color w:val="000000"/>
                <w:sz w:val="16"/>
                <w:szCs w:val="16"/>
                <w:lang w:eastAsia="es-ES"/>
              </w:rPr>
            </w:pPr>
            <w:r w:rsidRPr="009F5011">
              <w:rPr>
                <w:color w:val="000000"/>
                <w:sz w:val="16"/>
                <w:szCs w:val="16"/>
                <w:lang w:eastAsia="es-ES"/>
              </w:rPr>
              <w:t>51916</w:t>
            </w:r>
          </w:p>
        </w:tc>
        <w:tc>
          <w:tcPr>
            <w:tcW w:w="493" w:type="pct"/>
            <w:tcBorders>
              <w:top w:val="nil"/>
              <w:left w:val="nil"/>
              <w:bottom w:val="nil"/>
              <w:right w:val="nil"/>
            </w:tcBorders>
            <w:shd w:val="clear" w:color="auto" w:fill="auto"/>
            <w:noWrap/>
            <w:vAlign w:val="center"/>
          </w:tcPr>
          <w:p w14:paraId="583297CB" w14:textId="77777777" w:rsidR="0040126B" w:rsidRPr="009F5011" w:rsidRDefault="0040126B" w:rsidP="000B3D5D">
            <w:pPr>
              <w:jc w:val="right"/>
              <w:rPr>
                <w:color w:val="000000"/>
                <w:sz w:val="16"/>
                <w:szCs w:val="16"/>
                <w:lang w:eastAsia="es-ES"/>
              </w:rPr>
            </w:pPr>
            <w:r w:rsidRPr="009F5011">
              <w:rPr>
                <w:color w:val="000000"/>
                <w:sz w:val="16"/>
                <w:szCs w:val="16"/>
                <w:lang w:eastAsia="es-ES"/>
              </w:rPr>
              <w:t>37.394</w:t>
            </w:r>
          </w:p>
        </w:tc>
        <w:tc>
          <w:tcPr>
            <w:tcW w:w="302" w:type="pct"/>
            <w:tcBorders>
              <w:top w:val="nil"/>
              <w:left w:val="nil"/>
              <w:bottom w:val="nil"/>
              <w:right w:val="nil"/>
            </w:tcBorders>
            <w:shd w:val="clear" w:color="auto" w:fill="auto"/>
            <w:noWrap/>
            <w:vAlign w:val="center"/>
          </w:tcPr>
          <w:p w14:paraId="27F6368A"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2B972646" w14:textId="77777777" w:rsidR="0040126B" w:rsidRPr="009F5011" w:rsidRDefault="0040126B" w:rsidP="000B3D5D">
            <w:pPr>
              <w:jc w:val="right"/>
              <w:rPr>
                <w:color w:val="000000"/>
                <w:sz w:val="16"/>
                <w:szCs w:val="16"/>
                <w:lang w:eastAsia="es-ES"/>
              </w:rPr>
            </w:pPr>
            <w:r w:rsidRPr="009F5011">
              <w:rPr>
                <w:color w:val="000000"/>
                <w:sz w:val="16"/>
                <w:szCs w:val="16"/>
                <w:lang w:eastAsia="es-ES"/>
              </w:rPr>
              <w:t>37.020</w:t>
            </w:r>
          </w:p>
        </w:tc>
        <w:tc>
          <w:tcPr>
            <w:tcW w:w="387" w:type="pct"/>
            <w:tcBorders>
              <w:top w:val="nil"/>
              <w:left w:val="nil"/>
              <w:bottom w:val="nil"/>
              <w:right w:val="nil"/>
            </w:tcBorders>
            <w:shd w:val="clear" w:color="auto" w:fill="auto"/>
            <w:noWrap/>
            <w:vAlign w:val="center"/>
          </w:tcPr>
          <w:p w14:paraId="60A4129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116AD9F2" w14:textId="77777777" w:rsidR="0040126B" w:rsidRPr="009F5011" w:rsidRDefault="0040126B" w:rsidP="000B3D5D">
            <w:pPr>
              <w:jc w:val="right"/>
              <w:rPr>
                <w:color w:val="000000"/>
                <w:sz w:val="16"/>
                <w:szCs w:val="16"/>
                <w:lang w:eastAsia="es-ES"/>
              </w:rPr>
            </w:pPr>
            <w:r w:rsidRPr="009F5011">
              <w:rPr>
                <w:color w:val="000000"/>
                <w:sz w:val="16"/>
                <w:szCs w:val="16"/>
                <w:lang w:eastAsia="es-ES"/>
              </w:rPr>
              <w:t>37.020</w:t>
            </w:r>
          </w:p>
        </w:tc>
        <w:tc>
          <w:tcPr>
            <w:tcW w:w="382" w:type="pct"/>
            <w:gridSpan w:val="2"/>
            <w:tcBorders>
              <w:top w:val="nil"/>
              <w:left w:val="nil"/>
              <w:bottom w:val="nil"/>
              <w:right w:val="nil"/>
            </w:tcBorders>
            <w:shd w:val="clear" w:color="auto" w:fill="auto"/>
            <w:noWrap/>
            <w:vAlign w:val="center"/>
          </w:tcPr>
          <w:p w14:paraId="4B37C24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3524DB76" w14:textId="77777777" w:rsidR="0040126B" w:rsidRPr="009F5011" w:rsidRDefault="0040126B" w:rsidP="000B3D5D">
            <w:pPr>
              <w:jc w:val="right"/>
              <w:rPr>
                <w:color w:val="000000"/>
                <w:sz w:val="16"/>
                <w:szCs w:val="16"/>
                <w:lang w:eastAsia="es-ES"/>
              </w:rPr>
            </w:pPr>
            <w:r w:rsidRPr="009F5011">
              <w:rPr>
                <w:color w:val="000000"/>
                <w:sz w:val="16"/>
                <w:szCs w:val="16"/>
                <w:lang w:eastAsia="es-ES"/>
              </w:rPr>
              <w:t>37.020</w:t>
            </w:r>
          </w:p>
        </w:tc>
      </w:tr>
      <w:tr w:rsidR="0040126B" w:rsidRPr="009F5011" w14:paraId="71F5D436"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4F200E2E"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Pampa Energía S.A. en pesos vto.27.10.20  </w:t>
            </w:r>
          </w:p>
        </w:tc>
        <w:tc>
          <w:tcPr>
            <w:tcW w:w="321" w:type="pct"/>
            <w:tcBorders>
              <w:top w:val="nil"/>
              <w:left w:val="nil"/>
              <w:bottom w:val="nil"/>
              <w:right w:val="nil"/>
            </w:tcBorders>
            <w:shd w:val="clear" w:color="auto" w:fill="auto"/>
            <w:noWrap/>
            <w:vAlign w:val="center"/>
          </w:tcPr>
          <w:p w14:paraId="1BCCD587" w14:textId="77777777" w:rsidR="0040126B" w:rsidRPr="009F5011" w:rsidRDefault="0040126B" w:rsidP="000B3D5D">
            <w:pPr>
              <w:rPr>
                <w:color w:val="000000"/>
                <w:sz w:val="16"/>
                <w:szCs w:val="16"/>
                <w:lang w:eastAsia="es-ES"/>
              </w:rPr>
            </w:pPr>
            <w:r w:rsidRPr="009F5011">
              <w:rPr>
                <w:color w:val="000000"/>
                <w:sz w:val="16"/>
                <w:szCs w:val="16"/>
                <w:lang w:eastAsia="es-ES"/>
              </w:rPr>
              <w:t>54718</w:t>
            </w:r>
          </w:p>
        </w:tc>
        <w:tc>
          <w:tcPr>
            <w:tcW w:w="493" w:type="pct"/>
            <w:tcBorders>
              <w:top w:val="nil"/>
              <w:left w:val="nil"/>
              <w:bottom w:val="nil"/>
              <w:right w:val="nil"/>
            </w:tcBorders>
            <w:shd w:val="clear" w:color="auto" w:fill="auto"/>
            <w:noWrap/>
            <w:vAlign w:val="center"/>
          </w:tcPr>
          <w:p w14:paraId="1C285537" w14:textId="77777777" w:rsidR="0040126B" w:rsidRPr="009F5011" w:rsidRDefault="0040126B" w:rsidP="000B3D5D">
            <w:pPr>
              <w:jc w:val="right"/>
              <w:rPr>
                <w:color w:val="000000"/>
                <w:sz w:val="16"/>
                <w:szCs w:val="16"/>
                <w:lang w:eastAsia="es-ES"/>
              </w:rPr>
            </w:pPr>
            <w:r w:rsidRPr="009F5011">
              <w:rPr>
                <w:color w:val="000000"/>
                <w:sz w:val="16"/>
                <w:szCs w:val="16"/>
                <w:lang w:eastAsia="es-ES"/>
              </w:rPr>
              <w:t>31.942</w:t>
            </w:r>
          </w:p>
        </w:tc>
        <w:tc>
          <w:tcPr>
            <w:tcW w:w="302" w:type="pct"/>
            <w:tcBorders>
              <w:top w:val="nil"/>
              <w:left w:val="nil"/>
              <w:bottom w:val="nil"/>
              <w:right w:val="nil"/>
            </w:tcBorders>
            <w:shd w:val="clear" w:color="auto" w:fill="auto"/>
            <w:noWrap/>
            <w:vAlign w:val="center"/>
          </w:tcPr>
          <w:p w14:paraId="5259E929"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5E529CFD" w14:textId="77777777" w:rsidR="0040126B" w:rsidRPr="009F5011" w:rsidRDefault="0040126B" w:rsidP="000B3D5D">
            <w:pPr>
              <w:jc w:val="right"/>
              <w:rPr>
                <w:color w:val="000000"/>
                <w:sz w:val="16"/>
                <w:szCs w:val="16"/>
                <w:lang w:eastAsia="es-ES"/>
              </w:rPr>
            </w:pPr>
            <w:r w:rsidRPr="009F5011">
              <w:rPr>
                <w:color w:val="000000"/>
                <w:sz w:val="16"/>
                <w:szCs w:val="16"/>
                <w:lang w:eastAsia="es-ES"/>
              </w:rPr>
              <w:t>31.623</w:t>
            </w:r>
          </w:p>
        </w:tc>
        <w:tc>
          <w:tcPr>
            <w:tcW w:w="387" w:type="pct"/>
            <w:tcBorders>
              <w:top w:val="nil"/>
              <w:left w:val="nil"/>
              <w:bottom w:val="nil"/>
              <w:right w:val="nil"/>
            </w:tcBorders>
            <w:shd w:val="clear" w:color="auto" w:fill="auto"/>
            <w:noWrap/>
            <w:vAlign w:val="center"/>
          </w:tcPr>
          <w:p w14:paraId="225D809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781BAD52" w14:textId="77777777" w:rsidR="0040126B" w:rsidRPr="009F5011" w:rsidRDefault="0040126B" w:rsidP="000B3D5D">
            <w:pPr>
              <w:jc w:val="right"/>
              <w:rPr>
                <w:color w:val="000000"/>
                <w:sz w:val="16"/>
                <w:szCs w:val="16"/>
                <w:lang w:eastAsia="es-ES"/>
              </w:rPr>
            </w:pPr>
            <w:r w:rsidRPr="009F5011">
              <w:rPr>
                <w:color w:val="000000"/>
                <w:sz w:val="16"/>
                <w:szCs w:val="16"/>
                <w:lang w:eastAsia="es-ES"/>
              </w:rPr>
              <w:t>31.623</w:t>
            </w:r>
          </w:p>
        </w:tc>
        <w:tc>
          <w:tcPr>
            <w:tcW w:w="382" w:type="pct"/>
            <w:gridSpan w:val="2"/>
            <w:tcBorders>
              <w:top w:val="nil"/>
              <w:left w:val="nil"/>
              <w:bottom w:val="nil"/>
              <w:right w:val="nil"/>
            </w:tcBorders>
            <w:shd w:val="clear" w:color="auto" w:fill="auto"/>
            <w:noWrap/>
            <w:vAlign w:val="center"/>
          </w:tcPr>
          <w:p w14:paraId="58D51C06"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02A0E820" w14:textId="77777777" w:rsidR="0040126B" w:rsidRPr="009F5011" w:rsidRDefault="0040126B" w:rsidP="000B3D5D">
            <w:pPr>
              <w:jc w:val="right"/>
              <w:rPr>
                <w:color w:val="000000"/>
                <w:sz w:val="16"/>
                <w:szCs w:val="16"/>
                <w:lang w:eastAsia="es-ES"/>
              </w:rPr>
            </w:pPr>
            <w:r w:rsidRPr="009F5011">
              <w:rPr>
                <w:color w:val="000000"/>
                <w:sz w:val="16"/>
                <w:szCs w:val="16"/>
                <w:lang w:eastAsia="es-ES"/>
              </w:rPr>
              <w:t>31.623</w:t>
            </w:r>
          </w:p>
        </w:tc>
      </w:tr>
      <w:tr w:rsidR="0040126B" w:rsidRPr="009F5011" w14:paraId="02767B2D"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7EDB0B7C"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Toyota Cía. Financiera Arg S.A. en pesos vto.28.11.20     </w:t>
            </w:r>
          </w:p>
        </w:tc>
        <w:tc>
          <w:tcPr>
            <w:tcW w:w="321" w:type="pct"/>
            <w:tcBorders>
              <w:top w:val="nil"/>
              <w:left w:val="nil"/>
              <w:bottom w:val="nil"/>
              <w:right w:val="nil"/>
            </w:tcBorders>
            <w:shd w:val="clear" w:color="auto" w:fill="auto"/>
            <w:noWrap/>
            <w:vAlign w:val="center"/>
          </w:tcPr>
          <w:p w14:paraId="34548C28" w14:textId="77777777" w:rsidR="0040126B" w:rsidRPr="009F5011" w:rsidRDefault="0040126B" w:rsidP="000B3D5D">
            <w:pPr>
              <w:rPr>
                <w:color w:val="000000"/>
                <w:sz w:val="16"/>
                <w:szCs w:val="16"/>
                <w:lang w:eastAsia="es-ES"/>
              </w:rPr>
            </w:pPr>
            <w:r w:rsidRPr="009F5011">
              <w:rPr>
                <w:color w:val="000000"/>
                <w:sz w:val="16"/>
                <w:szCs w:val="16"/>
                <w:lang w:eastAsia="es-ES"/>
              </w:rPr>
              <w:t>54657</w:t>
            </w:r>
          </w:p>
        </w:tc>
        <w:tc>
          <w:tcPr>
            <w:tcW w:w="493" w:type="pct"/>
            <w:tcBorders>
              <w:top w:val="nil"/>
              <w:left w:val="nil"/>
              <w:bottom w:val="nil"/>
              <w:right w:val="nil"/>
            </w:tcBorders>
            <w:shd w:val="clear" w:color="auto" w:fill="auto"/>
            <w:noWrap/>
            <w:vAlign w:val="center"/>
          </w:tcPr>
          <w:p w14:paraId="2A91BAF7" w14:textId="77777777" w:rsidR="0040126B" w:rsidRPr="009F5011" w:rsidRDefault="0040126B" w:rsidP="000B3D5D">
            <w:pPr>
              <w:jc w:val="right"/>
              <w:rPr>
                <w:color w:val="000000"/>
                <w:sz w:val="16"/>
                <w:szCs w:val="16"/>
                <w:lang w:eastAsia="es-ES"/>
              </w:rPr>
            </w:pPr>
            <w:r w:rsidRPr="009F5011">
              <w:rPr>
                <w:color w:val="000000"/>
                <w:sz w:val="16"/>
                <w:szCs w:val="16"/>
                <w:lang w:eastAsia="es-ES"/>
              </w:rPr>
              <w:t>5.922</w:t>
            </w:r>
          </w:p>
        </w:tc>
        <w:tc>
          <w:tcPr>
            <w:tcW w:w="302" w:type="pct"/>
            <w:tcBorders>
              <w:top w:val="nil"/>
              <w:left w:val="nil"/>
              <w:bottom w:val="nil"/>
              <w:right w:val="nil"/>
            </w:tcBorders>
            <w:shd w:val="clear" w:color="auto" w:fill="auto"/>
            <w:noWrap/>
            <w:vAlign w:val="center"/>
          </w:tcPr>
          <w:p w14:paraId="33BE66CE"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2A7AB4D8" w14:textId="77777777" w:rsidR="0040126B" w:rsidRPr="009F5011" w:rsidRDefault="0040126B" w:rsidP="000B3D5D">
            <w:pPr>
              <w:jc w:val="right"/>
              <w:rPr>
                <w:color w:val="000000"/>
                <w:sz w:val="16"/>
                <w:szCs w:val="16"/>
                <w:lang w:eastAsia="es-ES"/>
              </w:rPr>
            </w:pPr>
            <w:r w:rsidRPr="009F5011">
              <w:rPr>
                <w:color w:val="000000"/>
                <w:sz w:val="16"/>
                <w:szCs w:val="16"/>
                <w:lang w:eastAsia="es-ES"/>
              </w:rPr>
              <w:t>5.863</w:t>
            </w:r>
          </w:p>
        </w:tc>
        <w:tc>
          <w:tcPr>
            <w:tcW w:w="387" w:type="pct"/>
            <w:tcBorders>
              <w:top w:val="nil"/>
              <w:left w:val="nil"/>
              <w:bottom w:val="nil"/>
              <w:right w:val="nil"/>
            </w:tcBorders>
            <w:shd w:val="clear" w:color="auto" w:fill="auto"/>
            <w:noWrap/>
            <w:vAlign w:val="center"/>
          </w:tcPr>
          <w:p w14:paraId="40788B4D"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6B84D1BA" w14:textId="77777777" w:rsidR="0040126B" w:rsidRPr="009F5011" w:rsidRDefault="0040126B" w:rsidP="000B3D5D">
            <w:pPr>
              <w:jc w:val="right"/>
              <w:rPr>
                <w:color w:val="000000"/>
                <w:sz w:val="16"/>
                <w:szCs w:val="16"/>
                <w:lang w:eastAsia="es-ES"/>
              </w:rPr>
            </w:pPr>
            <w:r w:rsidRPr="009F5011">
              <w:rPr>
                <w:color w:val="000000"/>
                <w:sz w:val="16"/>
                <w:szCs w:val="16"/>
                <w:lang w:eastAsia="es-ES"/>
              </w:rPr>
              <w:t>5.863</w:t>
            </w:r>
          </w:p>
        </w:tc>
        <w:tc>
          <w:tcPr>
            <w:tcW w:w="382" w:type="pct"/>
            <w:gridSpan w:val="2"/>
            <w:tcBorders>
              <w:top w:val="nil"/>
              <w:left w:val="nil"/>
              <w:bottom w:val="nil"/>
              <w:right w:val="nil"/>
            </w:tcBorders>
            <w:shd w:val="clear" w:color="auto" w:fill="auto"/>
            <w:noWrap/>
            <w:vAlign w:val="center"/>
          </w:tcPr>
          <w:p w14:paraId="616EB4B8"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6F17E343" w14:textId="77777777" w:rsidR="0040126B" w:rsidRPr="009F5011" w:rsidRDefault="0040126B" w:rsidP="000B3D5D">
            <w:pPr>
              <w:jc w:val="right"/>
              <w:rPr>
                <w:color w:val="000000"/>
                <w:sz w:val="16"/>
                <w:szCs w:val="16"/>
                <w:lang w:eastAsia="es-ES"/>
              </w:rPr>
            </w:pPr>
            <w:r w:rsidRPr="009F5011">
              <w:rPr>
                <w:color w:val="000000"/>
                <w:sz w:val="16"/>
                <w:szCs w:val="16"/>
                <w:lang w:eastAsia="es-ES"/>
              </w:rPr>
              <w:t>5.863</w:t>
            </w:r>
          </w:p>
        </w:tc>
      </w:tr>
      <w:tr w:rsidR="0040126B" w:rsidRPr="009F5011" w14:paraId="13D15364"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16602E50"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Tarjeta Naranja S.A. en pesos vto.10.10.20     </w:t>
            </w:r>
          </w:p>
        </w:tc>
        <w:tc>
          <w:tcPr>
            <w:tcW w:w="321" w:type="pct"/>
            <w:tcBorders>
              <w:top w:val="nil"/>
              <w:left w:val="nil"/>
              <w:bottom w:val="nil"/>
              <w:right w:val="nil"/>
            </w:tcBorders>
            <w:shd w:val="clear" w:color="auto" w:fill="auto"/>
            <w:noWrap/>
            <w:vAlign w:val="center"/>
          </w:tcPr>
          <w:p w14:paraId="02DD790D" w14:textId="77777777" w:rsidR="0040126B" w:rsidRPr="009F5011" w:rsidRDefault="0040126B" w:rsidP="000B3D5D">
            <w:pPr>
              <w:rPr>
                <w:color w:val="000000"/>
                <w:sz w:val="16"/>
                <w:szCs w:val="16"/>
                <w:lang w:eastAsia="es-ES"/>
              </w:rPr>
            </w:pPr>
            <w:r w:rsidRPr="009F5011">
              <w:rPr>
                <w:color w:val="000000"/>
                <w:sz w:val="16"/>
                <w:szCs w:val="16"/>
                <w:lang w:eastAsia="es-ES"/>
              </w:rPr>
              <w:t>53418</w:t>
            </w:r>
          </w:p>
        </w:tc>
        <w:tc>
          <w:tcPr>
            <w:tcW w:w="493" w:type="pct"/>
            <w:tcBorders>
              <w:top w:val="nil"/>
              <w:left w:val="nil"/>
              <w:bottom w:val="nil"/>
              <w:right w:val="nil"/>
            </w:tcBorders>
            <w:shd w:val="clear" w:color="auto" w:fill="auto"/>
            <w:noWrap/>
            <w:vAlign w:val="center"/>
          </w:tcPr>
          <w:p w14:paraId="0579A4DE" w14:textId="77777777" w:rsidR="0040126B" w:rsidRPr="009F5011" w:rsidRDefault="0040126B" w:rsidP="000B3D5D">
            <w:pPr>
              <w:jc w:val="right"/>
              <w:rPr>
                <w:color w:val="000000"/>
                <w:sz w:val="16"/>
                <w:szCs w:val="16"/>
                <w:lang w:eastAsia="es-ES"/>
              </w:rPr>
            </w:pPr>
            <w:r w:rsidRPr="009F5011">
              <w:rPr>
                <w:color w:val="000000"/>
                <w:sz w:val="16"/>
                <w:szCs w:val="16"/>
                <w:lang w:eastAsia="es-ES"/>
              </w:rPr>
              <w:t>83.782</w:t>
            </w:r>
          </w:p>
        </w:tc>
        <w:tc>
          <w:tcPr>
            <w:tcW w:w="302" w:type="pct"/>
            <w:tcBorders>
              <w:top w:val="nil"/>
              <w:left w:val="nil"/>
              <w:bottom w:val="nil"/>
              <w:right w:val="nil"/>
            </w:tcBorders>
            <w:shd w:val="clear" w:color="auto" w:fill="auto"/>
            <w:noWrap/>
            <w:vAlign w:val="center"/>
          </w:tcPr>
          <w:p w14:paraId="26B69485"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456C81CE" w14:textId="77777777" w:rsidR="0040126B" w:rsidRPr="009F5011" w:rsidRDefault="0040126B" w:rsidP="000B3D5D">
            <w:pPr>
              <w:jc w:val="right"/>
              <w:rPr>
                <w:color w:val="000000"/>
                <w:sz w:val="16"/>
                <w:szCs w:val="16"/>
                <w:lang w:eastAsia="es-ES"/>
              </w:rPr>
            </w:pPr>
            <w:r w:rsidRPr="009F5011">
              <w:rPr>
                <w:color w:val="000000"/>
                <w:sz w:val="16"/>
                <w:szCs w:val="16"/>
                <w:lang w:eastAsia="es-ES"/>
              </w:rPr>
              <w:t>82.944</w:t>
            </w:r>
          </w:p>
        </w:tc>
        <w:tc>
          <w:tcPr>
            <w:tcW w:w="387" w:type="pct"/>
            <w:tcBorders>
              <w:top w:val="nil"/>
              <w:left w:val="nil"/>
              <w:bottom w:val="nil"/>
              <w:right w:val="nil"/>
            </w:tcBorders>
            <w:shd w:val="clear" w:color="auto" w:fill="auto"/>
            <w:noWrap/>
            <w:vAlign w:val="center"/>
          </w:tcPr>
          <w:p w14:paraId="6EBCA213"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55A29A27" w14:textId="77777777" w:rsidR="0040126B" w:rsidRPr="009F5011" w:rsidRDefault="0040126B" w:rsidP="000B3D5D">
            <w:pPr>
              <w:jc w:val="right"/>
              <w:rPr>
                <w:color w:val="000000"/>
                <w:sz w:val="16"/>
                <w:szCs w:val="16"/>
                <w:lang w:eastAsia="es-ES"/>
              </w:rPr>
            </w:pPr>
            <w:r w:rsidRPr="009F5011">
              <w:rPr>
                <w:color w:val="000000"/>
                <w:sz w:val="16"/>
                <w:szCs w:val="16"/>
                <w:lang w:eastAsia="es-ES"/>
              </w:rPr>
              <w:t>82.944</w:t>
            </w:r>
          </w:p>
        </w:tc>
        <w:tc>
          <w:tcPr>
            <w:tcW w:w="382" w:type="pct"/>
            <w:gridSpan w:val="2"/>
            <w:tcBorders>
              <w:top w:val="nil"/>
              <w:left w:val="nil"/>
              <w:bottom w:val="nil"/>
              <w:right w:val="nil"/>
            </w:tcBorders>
            <w:shd w:val="clear" w:color="auto" w:fill="auto"/>
            <w:noWrap/>
            <w:vAlign w:val="center"/>
          </w:tcPr>
          <w:p w14:paraId="5A00AFB2"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67611E39" w14:textId="77777777" w:rsidR="0040126B" w:rsidRPr="009F5011" w:rsidRDefault="0040126B" w:rsidP="000B3D5D">
            <w:pPr>
              <w:jc w:val="right"/>
              <w:rPr>
                <w:color w:val="000000"/>
                <w:sz w:val="16"/>
                <w:szCs w:val="16"/>
                <w:lang w:eastAsia="es-ES"/>
              </w:rPr>
            </w:pPr>
            <w:r w:rsidRPr="009F5011">
              <w:rPr>
                <w:color w:val="000000"/>
                <w:sz w:val="16"/>
                <w:szCs w:val="16"/>
                <w:lang w:eastAsia="es-ES"/>
              </w:rPr>
              <w:t>82.944</w:t>
            </w:r>
          </w:p>
        </w:tc>
      </w:tr>
      <w:tr w:rsidR="0040126B" w:rsidRPr="009F5011" w14:paraId="13551930"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6078DF45"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Pan American Energy, S.L. Suc Arg en pesos vto.26.02.21     </w:t>
            </w:r>
          </w:p>
        </w:tc>
        <w:tc>
          <w:tcPr>
            <w:tcW w:w="321" w:type="pct"/>
            <w:tcBorders>
              <w:top w:val="nil"/>
              <w:left w:val="nil"/>
              <w:bottom w:val="nil"/>
              <w:right w:val="nil"/>
            </w:tcBorders>
            <w:shd w:val="clear" w:color="auto" w:fill="auto"/>
            <w:noWrap/>
            <w:vAlign w:val="center"/>
          </w:tcPr>
          <w:p w14:paraId="181A3FE6" w14:textId="77777777" w:rsidR="0040126B" w:rsidRPr="009F5011" w:rsidRDefault="0040126B" w:rsidP="000B3D5D">
            <w:pPr>
              <w:rPr>
                <w:color w:val="000000"/>
                <w:sz w:val="16"/>
                <w:szCs w:val="16"/>
                <w:lang w:eastAsia="es-ES"/>
              </w:rPr>
            </w:pPr>
            <w:r w:rsidRPr="009F5011">
              <w:rPr>
                <w:color w:val="000000"/>
                <w:sz w:val="16"/>
                <w:szCs w:val="16"/>
                <w:lang w:eastAsia="es-ES"/>
              </w:rPr>
              <w:t>54638</w:t>
            </w:r>
          </w:p>
        </w:tc>
        <w:tc>
          <w:tcPr>
            <w:tcW w:w="493" w:type="pct"/>
            <w:tcBorders>
              <w:top w:val="nil"/>
              <w:left w:val="nil"/>
              <w:bottom w:val="nil"/>
              <w:right w:val="nil"/>
            </w:tcBorders>
            <w:shd w:val="clear" w:color="auto" w:fill="auto"/>
            <w:noWrap/>
            <w:vAlign w:val="center"/>
          </w:tcPr>
          <w:p w14:paraId="42120843" w14:textId="77777777" w:rsidR="0040126B" w:rsidRPr="009F5011" w:rsidRDefault="0040126B" w:rsidP="000B3D5D">
            <w:pPr>
              <w:jc w:val="right"/>
              <w:rPr>
                <w:color w:val="000000"/>
                <w:sz w:val="16"/>
                <w:szCs w:val="16"/>
                <w:lang w:eastAsia="es-ES"/>
              </w:rPr>
            </w:pPr>
            <w:r w:rsidRPr="009F5011">
              <w:rPr>
                <w:color w:val="000000"/>
                <w:sz w:val="16"/>
                <w:szCs w:val="16"/>
                <w:lang w:eastAsia="es-ES"/>
              </w:rPr>
              <w:t>41.848</w:t>
            </w:r>
          </w:p>
        </w:tc>
        <w:tc>
          <w:tcPr>
            <w:tcW w:w="302" w:type="pct"/>
            <w:tcBorders>
              <w:top w:val="nil"/>
              <w:left w:val="nil"/>
              <w:bottom w:val="nil"/>
              <w:right w:val="nil"/>
            </w:tcBorders>
            <w:shd w:val="clear" w:color="auto" w:fill="auto"/>
            <w:noWrap/>
            <w:vAlign w:val="center"/>
          </w:tcPr>
          <w:p w14:paraId="48D3C489"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F279F92" w14:textId="77777777" w:rsidR="0040126B" w:rsidRPr="009F5011" w:rsidRDefault="0040126B" w:rsidP="000B3D5D">
            <w:pPr>
              <w:jc w:val="right"/>
              <w:rPr>
                <w:color w:val="000000"/>
                <w:sz w:val="16"/>
                <w:szCs w:val="16"/>
                <w:lang w:eastAsia="es-ES"/>
              </w:rPr>
            </w:pPr>
            <w:r w:rsidRPr="009F5011">
              <w:rPr>
                <w:color w:val="000000"/>
                <w:sz w:val="16"/>
                <w:szCs w:val="16"/>
                <w:lang w:eastAsia="es-ES"/>
              </w:rPr>
              <w:t>41.430</w:t>
            </w:r>
          </w:p>
        </w:tc>
        <w:tc>
          <w:tcPr>
            <w:tcW w:w="387" w:type="pct"/>
            <w:tcBorders>
              <w:top w:val="nil"/>
              <w:left w:val="nil"/>
              <w:bottom w:val="nil"/>
              <w:right w:val="nil"/>
            </w:tcBorders>
            <w:shd w:val="clear" w:color="auto" w:fill="auto"/>
            <w:noWrap/>
            <w:vAlign w:val="center"/>
          </w:tcPr>
          <w:p w14:paraId="2E21A22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5B5633E4" w14:textId="77777777" w:rsidR="0040126B" w:rsidRPr="009F5011" w:rsidRDefault="0040126B" w:rsidP="000B3D5D">
            <w:pPr>
              <w:jc w:val="right"/>
              <w:rPr>
                <w:color w:val="000000"/>
                <w:sz w:val="16"/>
                <w:szCs w:val="16"/>
                <w:lang w:eastAsia="es-ES"/>
              </w:rPr>
            </w:pPr>
            <w:r w:rsidRPr="009F5011">
              <w:rPr>
                <w:color w:val="000000"/>
                <w:sz w:val="16"/>
                <w:szCs w:val="16"/>
                <w:lang w:eastAsia="es-ES"/>
              </w:rPr>
              <w:t>41.430</w:t>
            </w:r>
          </w:p>
        </w:tc>
        <w:tc>
          <w:tcPr>
            <w:tcW w:w="382" w:type="pct"/>
            <w:gridSpan w:val="2"/>
            <w:tcBorders>
              <w:top w:val="nil"/>
              <w:left w:val="nil"/>
              <w:bottom w:val="nil"/>
              <w:right w:val="nil"/>
            </w:tcBorders>
            <w:shd w:val="clear" w:color="auto" w:fill="auto"/>
            <w:noWrap/>
            <w:vAlign w:val="center"/>
          </w:tcPr>
          <w:p w14:paraId="1511927D"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5E2D8506" w14:textId="77777777" w:rsidR="0040126B" w:rsidRPr="009F5011" w:rsidRDefault="0040126B" w:rsidP="000B3D5D">
            <w:pPr>
              <w:jc w:val="right"/>
              <w:rPr>
                <w:color w:val="000000"/>
                <w:sz w:val="16"/>
                <w:szCs w:val="16"/>
                <w:lang w:eastAsia="es-ES"/>
              </w:rPr>
            </w:pPr>
            <w:r w:rsidRPr="009F5011">
              <w:rPr>
                <w:color w:val="000000"/>
                <w:sz w:val="16"/>
                <w:szCs w:val="16"/>
                <w:lang w:eastAsia="es-ES"/>
              </w:rPr>
              <w:t>41.430</w:t>
            </w:r>
          </w:p>
        </w:tc>
      </w:tr>
      <w:tr w:rsidR="0040126B" w:rsidRPr="009F5011" w14:paraId="6883EA8E"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42B41064"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Bco VOII S.A. en pesos vto. 10.05.21    </w:t>
            </w:r>
          </w:p>
        </w:tc>
        <w:tc>
          <w:tcPr>
            <w:tcW w:w="321" w:type="pct"/>
            <w:tcBorders>
              <w:top w:val="nil"/>
              <w:left w:val="nil"/>
              <w:bottom w:val="nil"/>
              <w:right w:val="nil"/>
            </w:tcBorders>
            <w:shd w:val="clear" w:color="auto" w:fill="auto"/>
            <w:noWrap/>
            <w:vAlign w:val="center"/>
          </w:tcPr>
          <w:p w14:paraId="10E5B0E3" w14:textId="77777777" w:rsidR="0040126B" w:rsidRPr="009F5011" w:rsidRDefault="0040126B" w:rsidP="000B3D5D">
            <w:pPr>
              <w:rPr>
                <w:color w:val="000000"/>
                <w:sz w:val="16"/>
                <w:szCs w:val="16"/>
                <w:lang w:eastAsia="es-ES"/>
              </w:rPr>
            </w:pPr>
            <w:r w:rsidRPr="009F5011">
              <w:rPr>
                <w:color w:val="000000"/>
                <w:sz w:val="16"/>
                <w:szCs w:val="16"/>
                <w:lang w:eastAsia="es-ES"/>
              </w:rPr>
              <w:t>54869</w:t>
            </w:r>
          </w:p>
        </w:tc>
        <w:tc>
          <w:tcPr>
            <w:tcW w:w="493" w:type="pct"/>
            <w:tcBorders>
              <w:top w:val="nil"/>
              <w:left w:val="nil"/>
              <w:bottom w:val="nil"/>
              <w:right w:val="nil"/>
            </w:tcBorders>
            <w:shd w:val="clear" w:color="auto" w:fill="auto"/>
            <w:noWrap/>
            <w:vAlign w:val="center"/>
          </w:tcPr>
          <w:p w14:paraId="56BF9ECC"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15.695</w:t>
            </w:r>
          </w:p>
        </w:tc>
        <w:tc>
          <w:tcPr>
            <w:tcW w:w="302" w:type="pct"/>
            <w:tcBorders>
              <w:top w:val="nil"/>
              <w:left w:val="nil"/>
              <w:bottom w:val="nil"/>
              <w:right w:val="nil"/>
            </w:tcBorders>
            <w:shd w:val="clear" w:color="auto" w:fill="auto"/>
            <w:noWrap/>
            <w:vAlign w:val="center"/>
          </w:tcPr>
          <w:p w14:paraId="103BEA01"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658CDF6F"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15.538</w:t>
            </w:r>
          </w:p>
        </w:tc>
        <w:tc>
          <w:tcPr>
            <w:tcW w:w="387" w:type="pct"/>
            <w:tcBorders>
              <w:top w:val="nil"/>
              <w:left w:val="nil"/>
              <w:bottom w:val="nil"/>
              <w:right w:val="nil"/>
            </w:tcBorders>
            <w:shd w:val="clear" w:color="auto" w:fill="auto"/>
            <w:noWrap/>
            <w:vAlign w:val="center"/>
          </w:tcPr>
          <w:p w14:paraId="68649291"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7557BE6E"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15.538</w:t>
            </w:r>
          </w:p>
        </w:tc>
        <w:tc>
          <w:tcPr>
            <w:tcW w:w="382" w:type="pct"/>
            <w:gridSpan w:val="2"/>
            <w:tcBorders>
              <w:top w:val="nil"/>
              <w:left w:val="nil"/>
              <w:bottom w:val="nil"/>
              <w:right w:val="nil"/>
            </w:tcBorders>
            <w:shd w:val="clear" w:color="auto" w:fill="auto"/>
            <w:noWrap/>
            <w:vAlign w:val="center"/>
          </w:tcPr>
          <w:p w14:paraId="42318888"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014FABF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15.538</w:t>
            </w:r>
          </w:p>
        </w:tc>
      </w:tr>
      <w:tr w:rsidR="0040126B" w:rsidRPr="009F5011" w14:paraId="5EA05853"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7CA37A9"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ON Pampa Energía S.A. en pesos vto.29.08.21</w:t>
            </w:r>
          </w:p>
        </w:tc>
        <w:tc>
          <w:tcPr>
            <w:tcW w:w="321" w:type="pct"/>
            <w:tcBorders>
              <w:top w:val="nil"/>
              <w:left w:val="nil"/>
              <w:bottom w:val="nil"/>
              <w:right w:val="nil"/>
            </w:tcBorders>
            <w:shd w:val="clear" w:color="auto" w:fill="auto"/>
            <w:noWrap/>
            <w:vAlign w:val="center"/>
          </w:tcPr>
          <w:p w14:paraId="13C606D2" w14:textId="77777777" w:rsidR="0040126B" w:rsidRPr="009F5011" w:rsidRDefault="0040126B" w:rsidP="000B3D5D">
            <w:pPr>
              <w:rPr>
                <w:color w:val="000000"/>
                <w:sz w:val="16"/>
                <w:szCs w:val="16"/>
                <w:lang w:eastAsia="es-ES"/>
              </w:rPr>
            </w:pPr>
            <w:r w:rsidRPr="009F5011">
              <w:rPr>
                <w:color w:val="000000"/>
                <w:sz w:val="16"/>
                <w:szCs w:val="16"/>
                <w:lang w:eastAsia="es-ES"/>
              </w:rPr>
              <w:t>54838</w:t>
            </w:r>
          </w:p>
        </w:tc>
        <w:tc>
          <w:tcPr>
            <w:tcW w:w="493" w:type="pct"/>
            <w:tcBorders>
              <w:top w:val="nil"/>
              <w:left w:val="nil"/>
              <w:bottom w:val="nil"/>
              <w:right w:val="nil"/>
            </w:tcBorders>
            <w:shd w:val="clear" w:color="auto" w:fill="auto"/>
            <w:noWrap/>
            <w:vAlign w:val="center"/>
          </w:tcPr>
          <w:p w14:paraId="2F005126"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15.861</w:t>
            </w:r>
          </w:p>
        </w:tc>
        <w:tc>
          <w:tcPr>
            <w:tcW w:w="302" w:type="pct"/>
            <w:tcBorders>
              <w:top w:val="nil"/>
              <w:left w:val="nil"/>
              <w:bottom w:val="nil"/>
              <w:right w:val="nil"/>
            </w:tcBorders>
            <w:shd w:val="clear" w:color="auto" w:fill="auto"/>
            <w:noWrap/>
            <w:vAlign w:val="center"/>
          </w:tcPr>
          <w:p w14:paraId="3A35F4C0"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42FB2A57"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15.702</w:t>
            </w:r>
          </w:p>
        </w:tc>
        <w:tc>
          <w:tcPr>
            <w:tcW w:w="387" w:type="pct"/>
            <w:tcBorders>
              <w:top w:val="nil"/>
              <w:left w:val="nil"/>
              <w:bottom w:val="nil"/>
              <w:right w:val="nil"/>
            </w:tcBorders>
            <w:shd w:val="clear" w:color="auto" w:fill="auto"/>
            <w:noWrap/>
            <w:vAlign w:val="center"/>
          </w:tcPr>
          <w:p w14:paraId="3894151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23FAB448"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15.702</w:t>
            </w:r>
          </w:p>
        </w:tc>
        <w:tc>
          <w:tcPr>
            <w:tcW w:w="382" w:type="pct"/>
            <w:gridSpan w:val="2"/>
            <w:tcBorders>
              <w:top w:val="nil"/>
              <w:left w:val="nil"/>
              <w:bottom w:val="nil"/>
              <w:right w:val="nil"/>
            </w:tcBorders>
            <w:shd w:val="clear" w:color="auto" w:fill="auto"/>
            <w:noWrap/>
            <w:vAlign w:val="center"/>
          </w:tcPr>
          <w:p w14:paraId="63E2F137"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144CBAA0" w14:textId="77777777" w:rsidR="0040126B" w:rsidRPr="009F5011" w:rsidRDefault="0040126B" w:rsidP="000B3D5D">
            <w:pPr>
              <w:jc w:val="right"/>
              <w:rPr>
                <w:color w:val="000000"/>
                <w:sz w:val="16"/>
                <w:szCs w:val="16"/>
                <w:lang w:eastAsia="es-ES"/>
              </w:rPr>
            </w:pPr>
            <w:r w:rsidRPr="009F5011">
              <w:rPr>
                <w:color w:val="000000"/>
                <w:sz w:val="16"/>
                <w:szCs w:val="16"/>
                <w:lang w:eastAsia="es-ES"/>
              </w:rPr>
              <w:t>15.702</w:t>
            </w:r>
          </w:p>
        </w:tc>
      </w:tr>
      <w:tr w:rsidR="0040126B" w:rsidRPr="009F5011" w14:paraId="2A5D4B07"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48695DF0"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 xml:space="preserve">ON Pan American Energy, S.L. Suc Arg en pesos vto.03.11.20    </w:t>
            </w:r>
          </w:p>
        </w:tc>
        <w:tc>
          <w:tcPr>
            <w:tcW w:w="321" w:type="pct"/>
            <w:tcBorders>
              <w:top w:val="nil"/>
              <w:left w:val="nil"/>
              <w:bottom w:val="nil"/>
              <w:right w:val="nil"/>
            </w:tcBorders>
            <w:shd w:val="clear" w:color="auto" w:fill="auto"/>
            <w:noWrap/>
            <w:vAlign w:val="center"/>
          </w:tcPr>
          <w:p w14:paraId="0D45AEB6" w14:textId="77777777" w:rsidR="0040126B" w:rsidRPr="009F5011" w:rsidRDefault="0040126B" w:rsidP="000B3D5D">
            <w:pPr>
              <w:rPr>
                <w:color w:val="000000"/>
                <w:sz w:val="16"/>
                <w:szCs w:val="16"/>
                <w:lang w:eastAsia="es-ES"/>
              </w:rPr>
            </w:pPr>
            <w:r w:rsidRPr="009F5011">
              <w:rPr>
                <w:color w:val="000000"/>
                <w:sz w:val="16"/>
                <w:szCs w:val="16"/>
                <w:lang w:eastAsia="es-ES"/>
              </w:rPr>
              <w:t>50981</w:t>
            </w:r>
          </w:p>
        </w:tc>
        <w:tc>
          <w:tcPr>
            <w:tcW w:w="493" w:type="pct"/>
            <w:tcBorders>
              <w:top w:val="nil"/>
              <w:left w:val="nil"/>
              <w:bottom w:val="nil"/>
              <w:right w:val="nil"/>
            </w:tcBorders>
            <w:shd w:val="clear" w:color="auto" w:fill="auto"/>
            <w:noWrap/>
            <w:vAlign w:val="center"/>
          </w:tcPr>
          <w:p w14:paraId="454C2C85" w14:textId="77777777" w:rsidR="0040126B" w:rsidRPr="009F5011" w:rsidRDefault="0040126B" w:rsidP="000B3D5D">
            <w:pPr>
              <w:jc w:val="right"/>
              <w:rPr>
                <w:color w:val="000000"/>
                <w:sz w:val="16"/>
                <w:szCs w:val="16"/>
                <w:lang w:eastAsia="es-ES"/>
              </w:rPr>
            </w:pPr>
            <w:r w:rsidRPr="009F5011">
              <w:rPr>
                <w:color w:val="000000"/>
                <w:sz w:val="16"/>
                <w:szCs w:val="16"/>
                <w:lang w:eastAsia="es-ES"/>
              </w:rPr>
              <w:t>4.070</w:t>
            </w:r>
          </w:p>
        </w:tc>
        <w:tc>
          <w:tcPr>
            <w:tcW w:w="302" w:type="pct"/>
            <w:tcBorders>
              <w:top w:val="nil"/>
              <w:left w:val="nil"/>
              <w:bottom w:val="nil"/>
              <w:right w:val="nil"/>
            </w:tcBorders>
            <w:shd w:val="clear" w:color="auto" w:fill="auto"/>
            <w:noWrap/>
            <w:vAlign w:val="center"/>
          </w:tcPr>
          <w:p w14:paraId="1654D132"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4EEA2DB3" w14:textId="77777777" w:rsidR="0040126B" w:rsidRPr="009F5011" w:rsidRDefault="0040126B" w:rsidP="000B3D5D">
            <w:pPr>
              <w:jc w:val="right"/>
              <w:rPr>
                <w:color w:val="000000"/>
                <w:sz w:val="16"/>
                <w:szCs w:val="16"/>
                <w:lang w:eastAsia="es-ES"/>
              </w:rPr>
            </w:pPr>
            <w:r w:rsidRPr="009F5011">
              <w:rPr>
                <w:color w:val="000000"/>
                <w:sz w:val="16"/>
                <w:szCs w:val="16"/>
                <w:lang w:eastAsia="es-ES"/>
              </w:rPr>
              <w:t>4.029</w:t>
            </w:r>
          </w:p>
        </w:tc>
        <w:tc>
          <w:tcPr>
            <w:tcW w:w="387" w:type="pct"/>
            <w:tcBorders>
              <w:top w:val="nil"/>
              <w:left w:val="nil"/>
              <w:bottom w:val="nil"/>
              <w:right w:val="nil"/>
            </w:tcBorders>
            <w:shd w:val="clear" w:color="auto" w:fill="auto"/>
            <w:noWrap/>
            <w:vAlign w:val="center"/>
          </w:tcPr>
          <w:p w14:paraId="08E81142"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49EAD3AA" w14:textId="77777777" w:rsidR="0040126B" w:rsidRPr="009F5011" w:rsidRDefault="0040126B" w:rsidP="000B3D5D">
            <w:pPr>
              <w:jc w:val="right"/>
              <w:rPr>
                <w:color w:val="000000"/>
                <w:sz w:val="16"/>
                <w:szCs w:val="16"/>
                <w:lang w:eastAsia="es-ES"/>
              </w:rPr>
            </w:pPr>
            <w:r w:rsidRPr="009F5011">
              <w:rPr>
                <w:color w:val="000000"/>
                <w:sz w:val="16"/>
                <w:szCs w:val="16"/>
                <w:lang w:eastAsia="es-ES"/>
              </w:rPr>
              <w:t>4.029</w:t>
            </w:r>
          </w:p>
        </w:tc>
        <w:tc>
          <w:tcPr>
            <w:tcW w:w="382" w:type="pct"/>
            <w:gridSpan w:val="2"/>
            <w:tcBorders>
              <w:top w:val="nil"/>
              <w:left w:val="nil"/>
              <w:bottom w:val="nil"/>
              <w:right w:val="nil"/>
            </w:tcBorders>
            <w:shd w:val="clear" w:color="auto" w:fill="auto"/>
            <w:noWrap/>
            <w:vAlign w:val="center"/>
          </w:tcPr>
          <w:p w14:paraId="50C6ED8F"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7A9467C1" w14:textId="77777777" w:rsidR="0040126B" w:rsidRPr="009F5011" w:rsidRDefault="0040126B" w:rsidP="000B3D5D">
            <w:pPr>
              <w:jc w:val="right"/>
              <w:rPr>
                <w:color w:val="000000"/>
                <w:sz w:val="16"/>
                <w:szCs w:val="16"/>
                <w:lang w:eastAsia="es-ES"/>
              </w:rPr>
            </w:pPr>
            <w:r w:rsidRPr="009F5011">
              <w:rPr>
                <w:color w:val="000000"/>
                <w:sz w:val="16"/>
                <w:szCs w:val="16"/>
                <w:lang w:eastAsia="es-ES"/>
              </w:rPr>
              <w:t>4.029</w:t>
            </w:r>
          </w:p>
        </w:tc>
      </w:tr>
      <w:tr w:rsidR="0040126B" w:rsidRPr="009F5011" w14:paraId="0B232F6C"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8142561"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O.N Bco. Mariva S.A. en pesos vto. 27.10.20</w:t>
            </w:r>
          </w:p>
        </w:tc>
        <w:tc>
          <w:tcPr>
            <w:tcW w:w="321" w:type="pct"/>
            <w:tcBorders>
              <w:top w:val="nil"/>
              <w:left w:val="nil"/>
              <w:bottom w:val="nil"/>
              <w:right w:val="nil"/>
            </w:tcBorders>
            <w:shd w:val="clear" w:color="auto" w:fill="auto"/>
            <w:noWrap/>
            <w:vAlign w:val="center"/>
          </w:tcPr>
          <w:p w14:paraId="17EAF247" w14:textId="77777777" w:rsidR="0040126B" w:rsidRPr="009F5011" w:rsidRDefault="0040126B" w:rsidP="000B3D5D">
            <w:pPr>
              <w:rPr>
                <w:color w:val="000000"/>
                <w:sz w:val="16"/>
                <w:szCs w:val="16"/>
                <w:lang w:eastAsia="es-ES"/>
              </w:rPr>
            </w:pPr>
            <w:r w:rsidRPr="009F5011">
              <w:rPr>
                <w:color w:val="000000"/>
                <w:sz w:val="16"/>
                <w:szCs w:val="16"/>
                <w:lang w:eastAsia="es-ES"/>
              </w:rPr>
              <w:t>54594</w:t>
            </w:r>
          </w:p>
        </w:tc>
        <w:tc>
          <w:tcPr>
            <w:tcW w:w="493" w:type="pct"/>
            <w:tcBorders>
              <w:top w:val="nil"/>
              <w:left w:val="nil"/>
              <w:bottom w:val="nil"/>
              <w:right w:val="nil"/>
            </w:tcBorders>
            <w:shd w:val="clear" w:color="auto" w:fill="auto"/>
            <w:noWrap/>
            <w:vAlign w:val="center"/>
          </w:tcPr>
          <w:p w14:paraId="2B5D40D2"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10.654</w:t>
            </w:r>
          </w:p>
        </w:tc>
        <w:tc>
          <w:tcPr>
            <w:tcW w:w="302" w:type="pct"/>
            <w:tcBorders>
              <w:top w:val="nil"/>
              <w:left w:val="nil"/>
              <w:bottom w:val="nil"/>
              <w:right w:val="nil"/>
            </w:tcBorders>
            <w:shd w:val="clear" w:color="auto" w:fill="auto"/>
            <w:noWrap/>
            <w:vAlign w:val="center"/>
          </w:tcPr>
          <w:p w14:paraId="338C8684"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311141B5"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10.547</w:t>
            </w:r>
          </w:p>
        </w:tc>
        <w:tc>
          <w:tcPr>
            <w:tcW w:w="387" w:type="pct"/>
            <w:tcBorders>
              <w:top w:val="nil"/>
              <w:left w:val="nil"/>
              <w:bottom w:val="nil"/>
              <w:right w:val="nil"/>
            </w:tcBorders>
            <w:shd w:val="clear" w:color="auto" w:fill="auto"/>
            <w:noWrap/>
            <w:vAlign w:val="center"/>
          </w:tcPr>
          <w:p w14:paraId="7E1288BA"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28144ED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10.547</w:t>
            </w:r>
          </w:p>
        </w:tc>
        <w:tc>
          <w:tcPr>
            <w:tcW w:w="382" w:type="pct"/>
            <w:gridSpan w:val="2"/>
            <w:tcBorders>
              <w:top w:val="nil"/>
              <w:left w:val="nil"/>
              <w:bottom w:val="nil"/>
              <w:right w:val="nil"/>
            </w:tcBorders>
            <w:shd w:val="clear" w:color="auto" w:fill="auto"/>
            <w:noWrap/>
            <w:vAlign w:val="center"/>
          </w:tcPr>
          <w:p w14:paraId="2E207C8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2F55D6EE" w14:textId="77777777" w:rsidR="0040126B" w:rsidRPr="009F5011" w:rsidRDefault="0040126B" w:rsidP="000B3D5D">
            <w:pPr>
              <w:jc w:val="right"/>
              <w:rPr>
                <w:color w:val="000000"/>
                <w:sz w:val="16"/>
                <w:szCs w:val="16"/>
                <w:lang w:eastAsia="es-ES"/>
              </w:rPr>
            </w:pPr>
            <w:r w:rsidRPr="009F5011">
              <w:rPr>
                <w:color w:val="000000"/>
                <w:sz w:val="16"/>
                <w:szCs w:val="16"/>
                <w:lang w:eastAsia="es-ES"/>
              </w:rPr>
              <w:t>10.547</w:t>
            </w:r>
          </w:p>
        </w:tc>
      </w:tr>
      <w:tr w:rsidR="0040126B" w:rsidRPr="009F5011" w14:paraId="3834F5DF"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FDEF63C"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VD FF Garbarino 156 en pesos vto. 10.06.20</w:t>
            </w:r>
          </w:p>
        </w:tc>
        <w:tc>
          <w:tcPr>
            <w:tcW w:w="321" w:type="pct"/>
            <w:tcBorders>
              <w:top w:val="nil"/>
              <w:left w:val="nil"/>
              <w:bottom w:val="nil"/>
              <w:right w:val="nil"/>
            </w:tcBorders>
            <w:shd w:val="clear" w:color="auto" w:fill="auto"/>
            <w:noWrap/>
            <w:vAlign w:val="center"/>
          </w:tcPr>
          <w:p w14:paraId="079937E3" w14:textId="77777777" w:rsidR="0040126B" w:rsidRPr="009F5011" w:rsidRDefault="0040126B" w:rsidP="000B3D5D">
            <w:pPr>
              <w:rPr>
                <w:color w:val="000000"/>
                <w:sz w:val="16"/>
                <w:szCs w:val="16"/>
                <w:lang w:eastAsia="es-AR"/>
              </w:rPr>
            </w:pPr>
            <w:r w:rsidRPr="009F5011">
              <w:rPr>
                <w:sz w:val="16"/>
                <w:szCs w:val="16"/>
                <w:lang w:eastAsia="es-ES"/>
              </w:rPr>
              <w:t>54528</w:t>
            </w:r>
          </w:p>
        </w:tc>
        <w:tc>
          <w:tcPr>
            <w:tcW w:w="493" w:type="pct"/>
            <w:tcBorders>
              <w:top w:val="nil"/>
              <w:left w:val="nil"/>
              <w:bottom w:val="nil"/>
              <w:right w:val="nil"/>
            </w:tcBorders>
            <w:shd w:val="clear" w:color="auto" w:fill="auto"/>
            <w:noWrap/>
            <w:vAlign w:val="center"/>
          </w:tcPr>
          <w:p w14:paraId="1C01BC02" w14:textId="77777777" w:rsidR="0040126B" w:rsidRPr="009F5011" w:rsidRDefault="0040126B" w:rsidP="000B3D5D">
            <w:pPr>
              <w:jc w:val="right"/>
              <w:rPr>
                <w:color w:val="000000"/>
                <w:sz w:val="16"/>
                <w:szCs w:val="16"/>
                <w:lang w:eastAsia="es-AR"/>
              </w:rPr>
            </w:pPr>
            <w:r w:rsidRPr="009F5011">
              <w:rPr>
                <w:color w:val="000000"/>
                <w:sz w:val="16"/>
                <w:szCs w:val="16"/>
                <w:lang w:eastAsia="es-ES"/>
              </w:rPr>
              <w:t>-</w:t>
            </w:r>
          </w:p>
        </w:tc>
        <w:tc>
          <w:tcPr>
            <w:tcW w:w="302" w:type="pct"/>
            <w:tcBorders>
              <w:top w:val="nil"/>
              <w:left w:val="nil"/>
              <w:bottom w:val="nil"/>
              <w:right w:val="nil"/>
            </w:tcBorders>
            <w:shd w:val="clear" w:color="auto" w:fill="auto"/>
            <w:noWrap/>
            <w:vAlign w:val="center"/>
          </w:tcPr>
          <w:p w14:paraId="09966994"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6A5D05DD"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7" w:type="pct"/>
            <w:tcBorders>
              <w:top w:val="nil"/>
              <w:left w:val="nil"/>
              <w:bottom w:val="nil"/>
              <w:right w:val="nil"/>
            </w:tcBorders>
            <w:shd w:val="clear" w:color="auto" w:fill="auto"/>
            <w:noWrap/>
            <w:vAlign w:val="center"/>
          </w:tcPr>
          <w:p w14:paraId="0DB6EAD8" w14:textId="77777777" w:rsidR="0040126B" w:rsidRPr="009F5011" w:rsidRDefault="0040126B" w:rsidP="000B3D5D">
            <w:pPr>
              <w:jc w:val="right"/>
              <w:rPr>
                <w:color w:val="000000"/>
                <w:sz w:val="16"/>
                <w:szCs w:val="16"/>
                <w:lang w:eastAsia="es-ES"/>
              </w:rPr>
            </w:pPr>
            <w:r w:rsidRPr="009F5011">
              <w:rPr>
                <w:color w:val="000000"/>
                <w:sz w:val="16"/>
                <w:szCs w:val="16"/>
                <w:lang w:eastAsia="es-ES"/>
              </w:rPr>
              <w:t>24.114</w:t>
            </w:r>
          </w:p>
        </w:tc>
        <w:tc>
          <w:tcPr>
            <w:tcW w:w="382" w:type="pct"/>
            <w:tcBorders>
              <w:top w:val="nil"/>
              <w:left w:val="nil"/>
              <w:bottom w:val="nil"/>
              <w:right w:val="nil"/>
            </w:tcBorders>
            <w:shd w:val="clear" w:color="auto" w:fill="auto"/>
            <w:noWrap/>
            <w:vAlign w:val="center"/>
          </w:tcPr>
          <w:p w14:paraId="3D5C281A"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gridSpan w:val="2"/>
            <w:tcBorders>
              <w:top w:val="nil"/>
              <w:left w:val="nil"/>
              <w:bottom w:val="nil"/>
              <w:right w:val="nil"/>
            </w:tcBorders>
            <w:shd w:val="clear" w:color="auto" w:fill="auto"/>
            <w:noWrap/>
            <w:vAlign w:val="center"/>
          </w:tcPr>
          <w:p w14:paraId="137B39CD"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79652478"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r>
      <w:tr w:rsidR="0040126B" w:rsidRPr="009F5011" w14:paraId="250DD990"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62C9439A" w14:textId="77777777" w:rsidR="0040126B" w:rsidRPr="009F5011" w:rsidRDefault="0040126B" w:rsidP="005D7257">
            <w:pPr>
              <w:ind w:firstLine="284"/>
              <w:rPr>
                <w:color w:val="000000"/>
                <w:sz w:val="16"/>
                <w:szCs w:val="16"/>
                <w:lang w:eastAsia="es-ES"/>
              </w:rPr>
            </w:pPr>
          </w:p>
        </w:tc>
        <w:tc>
          <w:tcPr>
            <w:tcW w:w="321" w:type="pct"/>
            <w:tcBorders>
              <w:top w:val="nil"/>
              <w:left w:val="nil"/>
              <w:bottom w:val="nil"/>
              <w:right w:val="nil"/>
            </w:tcBorders>
            <w:shd w:val="clear" w:color="auto" w:fill="auto"/>
            <w:noWrap/>
            <w:vAlign w:val="center"/>
          </w:tcPr>
          <w:p w14:paraId="5E3351BF" w14:textId="77777777" w:rsidR="0040126B" w:rsidRPr="009F5011" w:rsidRDefault="0040126B" w:rsidP="000B3D5D">
            <w:pPr>
              <w:rPr>
                <w:color w:val="000000"/>
                <w:sz w:val="16"/>
                <w:szCs w:val="16"/>
                <w:lang w:eastAsia="es-ES"/>
              </w:rPr>
            </w:pPr>
          </w:p>
        </w:tc>
        <w:tc>
          <w:tcPr>
            <w:tcW w:w="493" w:type="pct"/>
            <w:tcBorders>
              <w:top w:val="nil"/>
              <w:left w:val="nil"/>
              <w:bottom w:val="nil"/>
              <w:right w:val="nil"/>
            </w:tcBorders>
            <w:shd w:val="clear" w:color="auto" w:fill="auto"/>
            <w:noWrap/>
            <w:vAlign w:val="center"/>
          </w:tcPr>
          <w:p w14:paraId="71D3EE51" w14:textId="77777777" w:rsidR="0040126B" w:rsidRPr="009F5011" w:rsidRDefault="0040126B" w:rsidP="000B3D5D">
            <w:pPr>
              <w:jc w:val="right"/>
              <w:rPr>
                <w:color w:val="000000"/>
                <w:sz w:val="16"/>
                <w:szCs w:val="16"/>
                <w:lang w:eastAsia="es-ES"/>
              </w:rPr>
            </w:pPr>
          </w:p>
        </w:tc>
        <w:tc>
          <w:tcPr>
            <w:tcW w:w="302" w:type="pct"/>
            <w:tcBorders>
              <w:top w:val="nil"/>
              <w:left w:val="nil"/>
              <w:bottom w:val="nil"/>
              <w:right w:val="nil"/>
            </w:tcBorders>
            <w:shd w:val="clear" w:color="auto" w:fill="auto"/>
            <w:noWrap/>
            <w:vAlign w:val="center"/>
          </w:tcPr>
          <w:p w14:paraId="6A6A82C6" w14:textId="77777777" w:rsidR="0040126B" w:rsidRPr="009F5011" w:rsidRDefault="0040126B" w:rsidP="000B3D5D">
            <w:pPr>
              <w:rPr>
                <w:color w:val="000000"/>
                <w:sz w:val="16"/>
                <w:szCs w:val="16"/>
                <w:lang w:eastAsia="es-AR"/>
              </w:rPr>
            </w:pPr>
          </w:p>
        </w:tc>
        <w:tc>
          <w:tcPr>
            <w:tcW w:w="469" w:type="pct"/>
            <w:tcBorders>
              <w:top w:val="nil"/>
              <w:left w:val="nil"/>
              <w:bottom w:val="nil"/>
              <w:right w:val="nil"/>
            </w:tcBorders>
            <w:shd w:val="clear" w:color="auto" w:fill="auto"/>
            <w:noWrap/>
            <w:vAlign w:val="center"/>
          </w:tcPr>
          <w:p w14:paraId="1327CEC2" w14:textId="77777777" w:rsidR="0040126B" w:rsidRPr="009F5011" w:rsidRDefault="0040126B" w:rsidP="000B3D5D">
            <w:pPr>
              <w:jc w:val="right"/>
              <w:rPr>
                <w:color w:val="000000"/>
                <w:sz w:val="16"/>
                <w:szCs w:val="16"/>
                <w:lang w:eastAsia="es-ES"/>
              </w:rPr>
            </w:pPr>
          </w:p>
        </w:tc>
        <w:tc>
          <w:tcPr>
            <w:tcW w:w="387" w:type="pct"/>
            <w:tcBorders>
              <w:top w:val="nil"/>
              <w:left w:val="nil"/>
              <w:bottom w:val="nil"/>
              <w:right w:val="nil"/>
            </w:tcBorders>
            <w:shd w:val="clear" w:color="auto" w:fill="auto"/>
            <w:noWrap/>
            <w:vAlign w:val="center"/>
          </w:tcPr>
          <w:p w14:paraId="7933A05F" w14:textId="77777777" w:rsidR="0040126B" w:rsidRPr="009F5011" w:rsidRDefault="0040126B" w:rsidP="000B3D5D">
            <w:pPr>
              <w:jc w:val="right"/>
              <w:rPr>
                <w:color w:val="000000"/>
                <w:sz w:val="16"/>
                <w:szCs w:val="16"/>
                <w:lang w:eastAsia="es-ES"/>
              </w:rPr>
            </w:pPr>
          </w:p>
        </w:tc>
        <w:tc>
          <w:tcPr>
            <w:tcW w:w="382" w:type="pct"/>
            <w:tcBorders>
              <w:top w:val="nil"/>
              <w:left w:val="nil"/>
              <w:bottom w:val="nil"/>
              <w:right w:val="nil"/>
            </w:tcBorders>
            <w:shd w:val="clear" w:color="auto" w:fill="auto"/>
            <w:noWrap/>
            <w:vAlign w:val="center"/>
          </w:tcPr>
          <w:p w14:paraId="4C9C49AF" w14:textId="77777777" w:rsidR="0040126B" w:rsidRPr="009F5011" w:rsidRDefault="0040126B" w:rsidP="000B3D5D">
            <w:pPr>
              <w:jc w:val="right"/>
              <w:rPr>
                <w:color w:val="000000"/>
                <w:sz w:val="16"/>
                <w:szCs w:val="16"/>
                <w:lang w:eastAsia="es-ES"/>
              </w:rPr>
            </w:pPr>
          </w:p>
        </w:tc>
        <w:tc>
          <w:tcPr>
            <w:tcW w:w="382" w:type="pct"/>
            <w:gridSpan w:val="2"/>
            <w:tcBorders>
              <w:top w:val="nil"/>
              <w:left w:val="nil"/>
              <w:bottom w:val="nil"/>
              <w:right w:val="nil"/>
            </w:tcBorders>
            <w:shd w:val="clear" w:color="auto" w:fill="auto"/>
            <w:noWrap/>
            <w:vAlign w:val="center"/>
          </w:tcPr>
          <w:p w14:paraId="22C38B14" w14:textId="77777777" w:rsidR="0040126B" w:rsidRPr="009F5011" w:rsidRDefault="0040126B" w:rsidP="000B3D5D">
            <w:pPr>
              <w:jc w:val="right"/>
              <w:rPr>
                <w:color w:val="000000"/>
                <w:sz w:val="16"/>
                <w:szCs w:val="16"/>
                <w:lang w:eastAsia="es-ES"/>
              </w:rPr>
            </w:pPr>
          </w:p>
        </w:tc>
        <w:tc>
          <w:tcPr>
            <w:tcW w:w="380" w:type="pct"/>
            <w:tcBorders>
              <w:top w:val="nil"/>
              <w:left w:val="nil"/>
              <w:bottom w:val="nil"/>
              <w:right w:val="nil"/>
            </w:tcBorders>
            <w:shd w:val="clear" w:color="auto" w:fill="auto"/>
            <w:noWrap/>
            <w:vAlign w:val="center"/>
          </w:tcPr>
          <w:p w14:paraId="42BB4333" w14:textId="77777777" w:rsidR="0040126B" w:rsidRPr="009F5011" w:rsidRDefault="0040126B" w:rsidP="000B3D5D">
            <w:pPr>
              <w:jc w:val="right"/>
              <w:rPr>
                <w:color w:val="000000"/>
                <w:sz w:val="16"/>
                <w:szCs w:val="16"/>
                <w:lang w:eastAsia="es-ES"/>
              </w:rPr>
            </w:pPr>
          </w:p>
        </w:tc>
      </w:tr>
      <w:tr w:rsidR="0040126B" w:rsidRPr="009F5011" w14:paraId="25E380BD"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1F604195" w14:textId="77777777" w:rsidR="0040126B" w:rsidRPr="009F5011" w:rsidRDefault="0040126B" w:rsidP="005D7257">
            <w:pPr>
              <w:ind w:firstLine="72"/>
              <w:rPr>
                <w:color w:val="000000"/>
                <w:sz w:val="16"/>
                <w:szCs w:val="16"/>
                <w:lang w:eastAsia="es-ES"/>
              </w:rPr>
            </w:pPr>
            <w:r w:rsidRPr="009F5011">
              <w:rPr>
                <w:b/>
                <w:bCs/>
                <w:color w:val="000000"/>
                <w:sz w:val="16"/>
                <w:szCs w:val="16"/>
                <w:lang w:eastAsia="es-AR"/>
              </w:rPr>
              <w:t>-  Letras del BCRA</w:t>
            </w:r>
          </w:p>
        </w:tc>
        <w:tc>
          <w:tcPr>
            <w:tcW w:w="321" w:type="pct"/>
            <w:tcBorders>
              <w:top w:val="nil"/>
              <w:left w:val="nil"/>
              <w:bottom w:val="nil"/>
              <w:right w:val="nil"/>
            </w:tcBorders>
            <w:shd w:val="clear" w:color="auto" w:fill="auto"/>
            <w:noWrap/>
            <w:vAlign w:val="center"/>
          </w:tcPr>
          <w:p w14:paraId="4AC0A38E" w14:textId="77777777" w:rsidR="0040126B" w:rsidRPr="009F5011" w:rsidRDefault="0040126B" w:rsidP="000B3D5D">
            <w:pPr>
              <w:rPr>
                <w:color w:val="000000"/>
                <w:sz w:val="16"/>
                <w:szCs w:val="16"/>
                <w:lang w:eastAsia="es-ES"/>
              </w:rPr>
            </w:pPr>
          </w:p>
        </w:tc>
        <w:tc>
          <w:tcPr>
            <w:tcW w:w="493" w:type="pct"/>
            <w:tcBorders>
              <w:top w:val="nil"/>
              <w:left w:val="nil"/>
              <w:bottom w:val="nil"/>
              <w:right w:val="nil"/>
            </w:tcBorders>
            <w:shd w:val="clear" w:color="auto" w:fill="auto"/>
            <w:noWrap/>
            <w:vAlign w:val="center"/>
          </w:tcPr>
          <w:p w14:paraId="5B4F61CA" w14:textId="77777777" w:rsidR="0040126B" w:rsidRPr="009F5011" w:rsidRDefault="0040126B" w:rsidP="000B3D5D">
            <w:pPr>
              <w:jc w:val="right"/>
              <w:rPr>
                <w:color w:val="000000"/>
                <w:sz w:val="16"/>
                <w:szCs w:val="16"/>
                <w:lang w:eastAsia="es-ES"/>
              </w:rPr>
            </w:pPr>
          </w:p>
        </w:tc>
        <w:tc>
          <w:tcPr>
            <w:tcW w:w="302" w:type="pct"/>
            <w:tcBorders>
              <w:top w:val="nil"/>
              <w:left w:val="nil"/>
              <w:bottom w:val="nil"/>
              <w:right w:val="nil"/>
            </w:tcBorders>
            <w:shd w:val="clear" w:color="auto" w:fill="auto"/>
            <w:noWrap/>
            <w:vAlign w:val="center"/>
          </w:tcPr>
          <w:p w14:paraId="0F676F1B" w14:textId="77777777" w:rsidR="0040126B" w:rsidRPr="009F5011" w:rsidRDefault="0040126B" w:rsidP="000B3D5D">
            <w:pPr>
              <w:rPr>
                <w:color w:val="000000"/>
                <w:sz w:val="16"/>
                <w:szCs w:val="16"/>
                <w:lang w:eastAsia="es-AR"/>
              </w:rPr>
            </w:pPr>
          </w:p>
        </w:tc>
        <w:tc>
          <w:tcPr>
            <w:tcW w:w="469" w:type="pct"/>
            <w:tcBorders>
              <w:top w:val="nil"/>
              <w:left w:val="nil"/>
              <w:bottom w:val="nil"/>
              <w:right w:val="nil"/>
            </w:tcBorders>
            <w:shd w:val="clear" w:color="auto" w:fill="auto"/>
            <w:noWrap/>
            <w:vAlign w:val="center"/>
          </w:tcPr>
          <w:p w14:paraId="0E1E27CB" w14:textId="77777777" w:rsidR="0040126B" w:rsidRPr="009F5011" w:rsidRDefault="0040126B" w:rsidP="000B3D5D">
            <w:pPr>
              <w:jc w:val="right"/>
              <w:rPr>
                <w:color w:val="000000"/>
                <w:sz w:val="16"/>
                <w:szCs w:val="16"/>
                <w:lang w:eastAsia="es-ES"/>
              </w:rPr>
            </w:pPr>
          </w:p>
        </w:tc>
        <w:tc>
          <w:tcPr>
            <w:tcW w:w="387" w:type="pct"/>
            <w:tcBorders>
              <w:top w:val="nil"/>
              <w:left w:val="nil"/>
              <w:bottom w:val="nil"/>
              <w:right w:val="nil"/>
            </w:tcBorders>
            <w:shd w:val="clear" w:color="auto" w:fill="auto"/>
            <w:noWrap/>
            <w:vAlign w:val="center"/>
          </w:tcPr>
          <w:p w14:paraId="35E94713" w14:textId="77777777" w:rsidR="0040126B" w:rsidRPr="009F5011" w:rsidRDefault="0040126B" w:rsidP="000B3D5D">
            <w:pPr>
              <w:jc w:val="right"/>
              <w:rPr>
                <w:color w:val="000000"/>
                <w:sz w:val="16"/>
                <w:szCs w:val="16"/>
                <w:lang w:eastAsia="es-ES"/>
              </w:rPr>
            </w:pPr>
          </w:p>
        </w:tc>
        <w:tc>
          <w:tcPr>
            <w:tcW w:w="382" w:type="pct"/>
            <w:tcBorders>
              <w:top w:val="nil"/>
              <w:left w:val="nil"/>
              <w:bottom w:val="nil"/>
              <w:right w:val="nil"/>
            </w:tcBorders>
            <w:shd w:val="clear" w:color="auto" w:fill="auto"/>
            <w:noWrap/>
            <w:vAlign w:val="center"/>
          </w:tcPr>
          <w:p w14:paraId="515883CF" w14:textId="77777777" w:rsidR="0040126B" w:rsidRPr="009F5011" w:rsidRDefault="0040126B" w:rsidP="000B3D5D">
            <w:pPr>
              <w:jc w:val="right"/>
              <w:rPr>
                <w:color w:val="000000"/>
                <w:sz w:val="16"/>
                <w:szCs w:val="16"/>
                <w:lang w:eastAsia="es-ES"/>
              </w:rPr>
            </w:pPr>
          </w:p>
        </w:tc>
        <w:tc>
          <w:tcPr>
            <w:tcW w:w="382" w:type="pct"/>
            <w:gridSpan w:val="2"/>
            <w:tcBorders>
              <w:top w:val="nil"/>
              <w:left w:val="nil"/>
              <w:bottom w:val="nil"/>
              <w:right w:val="nil"/>
            </w:tcBorders>
            <w:shd w:val="clear" w:color="auto" w:fill="auto"/>
            <w:noWrap/>
            <w:vAlign w:val="center"/>
          </w:tcPr>
          <w:p w14:paraId="4BC58938" w14:textId="77777777" w:rsidR="0040126B" w:rsidRPr="009F5011" w:rsidRDefault="0040126B" w:rsidP="000B3D5D">
            <w:pPr>
              <w:jc w:val="right"/>
              <w:rPr>
                <w:color w:val="000000"/>
                <w:sz w:val="16"/>
                <w:szCs w:val="16"/>
                <w:lang w:eastAsia="es-ES"/>
              </w:rPr>
            </w:pPr>
          </w:p>
        </w:tc>
        <w:tc>
          <w:tcPr>
            <w:tcW w:w="380" w:type="pct"/>
            <w:tcBorders>
              <w:top w:val="nil"/>
              <w:left w:val="nil"/>
              <w:bottom w:val="nil"/>
              <w:right w:val="nil"/>
            </w:tcBorders>
            <w:shd w:val="clear" w:color="auto" w:fill="auto"/>
            <w:noWrap/>
            <w:vAlign w:val="center"/>
          </w:tcPr>
          <w:p w14:paraId="742E0E32" w14:textId="77777777" w:rsidR="0040126B" w:rsidRPr="009F5011" w:rsidRDefault="0040126B" w:rsidP="000B3D5D">
            <w:pPr>
              <w:jc w:val="right"/>
              <w:rPr>
                <w:color w:val="000000"/>
                <w:sz w:val="16"/>
                <w:szCs w:val="16"/>
                <w:lang w:eastAsia="es-ES"/>
              </w:rPr>
            </w:pPr>
          </w:p>
        </w:tc>
      </w:tr>
      <w:tr w:rsidR="0040126B" w:rsidRPr="009F5011" w14:paraId="3BEF1442"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3CE8DC8"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Letras de Liquidez del BCRA en pesos a 28 días – vto. 01.10.20</w:t>
            </w:r>
          </w:p>
        </w:tc>
        <w:tc>
          <w:tcPr>
            <w:tcW w:w="321" w:type="pct"/>
            <w:tcBorders>
              <w:top w:val="nil"/>
              <w:left w:val="nil"/>
              <w:bottom w:val="nil"/>
              <w:right w:val="nil"/>
            </w:tcBorders>
            <w:shd w:val="clear" w:color="auto" w:fill="auto"/>
            <w:noWrap/>
            <w:vAlign w:val="bottom"/>
          </w:tcPr>
          <w:p w14:paraId="4621F132" w14:textId="77777777" w:rsidR="0040126B" w:rsidRPr="009F5011" w:rsidRDefault="0040126B" w:rsidP="000B3D5D">
            <w:pPr>
              <w:rPr>
                <w:color w:val="000000"/>
                <w:sz w:val="16"/>
                <w:szCs w:val="16"/>
                <w:lang w:eastAsia="es-ES"/>
              </w:rPr>
            </w:pPr>
            <w:r w:rsidRPr="009F5011">
              <w:rPr>
                <w:color w:val="000000"/>
                <w:sz w:val="16"/>
                <w:szCs w:val="16"/>
                <w:lang w:eastAsia="es-ES"/>
              </w:rPr>
              <w:t>13641</w:t>
            </w:r>
          </w:p>
        </w:tc>
        <w:tc>
          <w:tcPr>
            <w:tcW w:w="493" w:type="pct"/>
            <w:tcBorders>
              <w:top w:val="nil"/>
              <w:left w:val="nil"/>
              <w:bottom w:val="nil"/>
              <w:right w:val="nil"/>
            </w:tcBorders>
            <w:shd w:val="clear" w:color="auto" w:fill="auto"/>
            <w:noWrap/>
            <w:vAlign w:val="center"/>
          </w:tcPr>
          <w:p w14:paraId="1F2EE634"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445.000</w:t>
            </w:r>
          </w:p>
        </w:tc>
        <w:tc>
          <w:tcPr>
            <w:tcW w:w="302" w:type="pct"/>
            <w:tcBorders>
              <w:top w:val="nil"/>
              <w:left w:val="nil"/>
              <w:bottom w:val="nil"/>
              <w:right w:val="nil"/>
            </w:tcBorders>
            <w:shd w:val="clear" w:color="auto" w:fill="auto"/>
            <w:noWrap/>
            <w:vAlign w:val="center"/>
          </w:tcPr>
          <w:p w14:paraId="654226F7"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35DDB5E9"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445.000</w:t>
            </w:r>
          </w:p>
        </w:tc>
        <w:tc>
          <w:tcPr>
            <w:tcW w:w="387" w:type="pct"/>
            <w:tcBorders>
              <w:top w:val="nil"/>
              <w:left w:val="nil"/>
              <w:bottom w:val="nil"/>
              <w:right w:val="nil"/>
            </w:tcBorders>
            <w:shd w:val="clear" w:color="auto" w:fill="auto"/>
            <w:noWrap/>
            <w:vAlign w:val="center"/>
          </w:tcPr>
          <w:p w14:paraId="15987FDE"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166E216C"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445.000</w:t>
            </w:r>
          </w:p>
        </w:tc>
        <w:tc>
          <w:tcPr>
            <w:tcW w:w="382" w:type="pct"/>
            <w:gridSpan w:val="2"/>
            <w:tcBorders>
              <w:top w:val="nil"/>
              <w:left w:val="nil"/>
              <w:bottom w:val="nil"/>
              <w:right w:val="nil"/>
            </w:tcBorders>
            <w:shd w:val="clear" w:color="auto" w:fill="auto"/>
            <w:noWrap/>
            <w:vAlign w:val="center"/>
          </w:tcPr>
          <w:p w14:paraId="1A04E170"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484937D0" w14:textId="77777777" w:rsidR="0040126B" w:rsidRPr="009F5011" w:rsidRDefault="0040126B" w:rsidP="000B3D5D">
            <w:pPr>
              <w:jc w:val="right"/>
              <w:rPr>
                <w:color w:val="000000"/>
                <w:sz w:val="16"/>
                <w:szCs w:val="16"/>
                <w:lang w:eastAsia="es-ES"/>
              </w:rPr>
            </w:pPr>
            <w:r w:rsidRPr="009F5011">
              <w:rPr>
                <w:color w:val="000000"/>
                <w:sz w:val="16"/>
                <w:szCs w:val="16"/>
                <w:lang w:eastAsia="es-ES"/>
              </w:rPr>
              <w:t>445.000</w:t>
            </w:r>
          </w:p>
        </w:tc>
      </w:tr>
      <w:tr w:rsidR="0040126B" w:rsidRPr="009F5011" w14:paraId="47FF13F3"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5DE8FED1"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Letras de Liquidez del BCRA en pesos a 28 días – vto. 08.10.20</w:t>
            </w:r>
          </w:p>
        </w:tc>
        <w:tc>
          <w:tcPr>
            <w:tcW w:w="321" w:type="pct"/>
            <w:tcBorders>
              <w:top w:val="nil"/>
              <w:left w:val="nil"/>
              <w:bottom w:val="nil"/>
              <w:right w:val="nil"/>
            </w:tcBorders>
            <w:shd w:val="clear" w:color="auto" w:fill="auto"/>
            <w:noWrap/>
            <w:vAlign w:val="bottom"/>
          </w:tcPr>
          <w:p w14:paraId="4E8485C5" w14:textId="77777777" w:rsidR="0040126B" w:rsidRPr="009F5011" w:rsidRDefault="0040126B" w:rsidP="000B3D5D">
            <w:pPr>
              <w:rPr>
                <w:color w:val="000000"/>
                <w:sz w:val="16"/>
                <w:szCs w:val="16"/>
                <w:lang w:eastAsia="es-ES"/>
              </w:rPr>
            </w:pPr>
            <w:r w:rsidRPr="009F5011">
              <w:rPr>
                <w:color w:val="000000"/>
                <w:sz w:val="16"/>
                <w:szCs w:val="16"/>
                <w:lang w:eastAsia="es-ES"/>
              </w:rPr>
              <w:t>13643</w:t>
            </w:r>
          </w:p>
        </w:tc>
        <w:tc>
          <w:tcPr>
            <w:tcW w:w="493" w:type="pct"/>
            <w:tcBorders>
              <w:top w:val="nil"/>
              <w:left w:val="nil"/>
              <w:bottom w:val="nil"/>
              <w:right w:val="nil"/>
            </w:tcBorders>
            <w:shd w:val="clear" w:color="auto" w:fill="auto"/>
            <w:noWrap/>
            <w:vAlign w:val="center"/>
          </w:tcPr>
          <w:p w14:paraId="4D0CBB58"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119.150</w:t>
            </w:r>
          </w:p>
        </w:tc>
        <w:tc>
          <w:tcPr>
            <w:tcW w:w="302" w:type="pct"/>
            <w:tcBorders>
              <w:top w:val="nil"/>
              <w:left w:val="nil"/>
              <w:bottom w:val="nil"/>
              <w:right w:val="nil"/>
            </w:tcBorders>
            <w:shd w:val="clear" w:color="auto" w:fill="auto"/>
            <w:noWrap/>
            <w:vAlign w:val="center"/>
          </w:tcPr>
          <w:p w14:paraId="7C7C0491"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3CC83A91"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119.150</w:t>
            </w:r>
          </w:p>
        </w:tc>
        <w:tc>
          <w:tcPr>
            <w:tcW w:w="387" w:type="pct"/>
            <w:tcBorders>
              <w:top w:val="nil"/>
              <w:left w:val="nil"/>
              <w:bottom w:val="nil"/>
              <w:right w:val="nil"/>
            </w:tcBorders>
            <w:shd w:val="clear" w:color="auto" w:fill="auto"/>
            <w:noWrap/>
            <w:vAlign w:val="center"/>
          </w:tcPr>
          <w:p w14:paraId="687BAB4F"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6B67DF59"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119.150</w:t>
            </w:r>
          </w:p>
        </w:tc>
        <w:tc>
          <w:tcPr>
            <w:tcW w:w="382" w:type="pct"/>
            <w:gridSpan w:val="2"/>
            <w:tcBorders>
              <w:top w:val="nil"/>
              <w:left w:val="nil"/>
              <w:bottom w:val="nil"/>
              <w:right w:val="nil"/>
            </w:tcBorders>
            <w:shd w:val="clear" w:color="auto" w:fill="auto"/>
            <w:noWrap/>
            <w:vAlign w:val="center"/>
          </w:tcPr>
          <w:p w14:paraId="0AF0378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3C8EA93B" w14:textId="77777777" w:rsidR="0040126B" w:rsidRPr="009F5011" w:rsidRDefault="0040126B" w:rsidP="000B3D5D">
            <w:pPr>
              <w:jc w:val="right"/>
              <w:rPr>
                <w:color w:val="000000"/>
                <w:sz w:val="16"/>
                <w:szCs w:val="16"/>
                <w:lang w:eastAsia="es-ES"/>
              </w:rPr>
            </w:pPr>
            <w:r w:rsidRPr="009F5011">
              <w:rPr>
                <w:color w:val="000000"/>
                <w:sz w:val="16"/>
                <w:szCs w:val="16"/>
                <w:lang w:eastAsia="es-ES"/>
              </w:rPr>
              <w:t>119.150</w:t>
            </w:r>
          </w:p>
        </w:tc>
      </w:tr>
      <w:tr w:rsidR="0040126B" w:rsidRPr="009F5011" w14:paraId="1158B8C4"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1FAD311D"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Letras de Liquidez del BCRA en pesos a 28 días – vto. 15.10.20</w:t>
            </w:r>
          </w:p>
        </w:tc>
        <w:tc>
          <w:tcPr>
            <w:tcW w:w="321" w:type="pct"/>
            <w:tcBorders>
              <w:top w:val="nil"/>
              <w:left w:val="nil"/>
              <w:bottom w:val="nil"/>
              <w:right w:val="nil"/>
            </w:tcBorders>
            <w:shd w:val="clear" w:color="auto" w:fill="auto"/>
            <w:noWrap/>
            <w:vAlign w:val="bottom"/>
          </w:tcPr>
          <w:p w14:paraId="5241E539" w14:textId="77777777" w:rsidR="0040126B" w:rsidRPr="009F5011" w:rsidRDefault="0040126B" w:rsidP="000B3D5D">
            <w:pPr>
              <w:rPr>
                <w:color w:val="000000"/>
                <w:sz w:val="16"/>
                <w:szCs w:val="16"/>
                <w:lang w:eastAsia="es-ES"/>
              </w:rPr>
            </w:pPr>
            <w:r w:rsidRPr="009F5011">
              <w:rPr>
                <w:color w:val="000000"/>
                <w:sz w:val="16"/>
                <w:szCs w:val="16"/>
                <w:lang w:eastAsia="es-ES"/>
              </w:rPr>
              <w:t>13645</w:t>
            </w:r>
          </w:p>
        </w:tc>
        <w:tc>
          <w:tcPr>
            <w:tcW w:w="493" w:type="pct"/>
            <w:tcBorders>
              <w:top w:val="nil"/>
              <w:left w:val="nil"/>
              <w:bottom w:val="nil"/>
              <w:right w:val="nil"/>
            </w:tcBorders>
            <w:shd w:val="clear" w:color="auto" w:fill="auto"/>
            <w:noWrap/>
            <w:vAlign w:val="center"/>
          </w:tcPr>
          <w:p w14:paraId="4503A4AE" w14:textId="77777777" w:rsidR="0040126B" w:rsidRPr="009F5011" w:rsidRDefault="0040126B" w:rsidP="000B3D5D">
            <w:pPr>
              <w:jc w:val="right"/>
              <w:rPr>
                <w:color w:val="000000"/>
                <w:sz w:val="16"/>
                <w:szCs w:val="16"/>
                <w:lang w:eastAsia="es-ES"/>
              </w:rPr>
            </w:pPr>
            <w:r w:rsidRPr="009F5011">
              <w:rPr>
                <w:color w:val="000000"/>
                <w:sz w:val="16"/>
                <w:szCs w:val="16"/>
                <w:lang w:eastAsia="es-ES"/>
              </w:rPr>
              <w:t>354.902</w:t>
            </w:r>
          </w:p>
        </w:tc>
        <w:tc>
          <w:tcPr>
            <w:tcW w:w="302" w:type="pct"/>
            <w:tcBorders>
              <w:top w:val="nil"/>
              <w:left w:val="nil"/>
              <w:bottom w:val="nil"/>
              <w:right w:val="nil"/>
            </w:tcBorders>
            <w:shd w:val="clear" w:color="auto" w:fill="auto"/>
            <w:noWrap/>
            <w:vAlign w:val="center"/>
          </w:tcPr>
          <w:p w14:paraId="37D19369"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E10E1B5" w14:textId="77777777" w:rsidR="0040126B" w:rsidRPr="009F5011" w:rsidRDefault="0040126B" w:rsidP="000B3D5D">
            <w:pPr>
              <w:jc w:val="right"/>
              <w:rPr>
                <w:color w:val="000000"/>
                <w:sz w:val="16"/>
                <w:szCs w:val="16"/>
                <w:lang w:eastAsia="es-ES"/>
              </w:rPr>
            </w:pPr>
            <w:r w:rsidRPr="009F5011">
              <w:rPr>
                <w:color w:val="000000"/>
                <w:sz w:val="16"/>
                <w:szCs w:val="16"/>
                <w:lang w:eastAsia="es-ES"/>
              </w:rPr>
              <w:t>354.902</w:t>
            </w:r>
          </w:p>
        </w:tc>
        <w:tc>
          <w:tcPr>
            <w:tcW w:w="387" w:type="pct"/>
            <w:tcBorders>
              <w:top w:val="nil"/>
              <w:left w:val="nil"/>
              <w:bottom w:val="nil"/>
              <w:right w:val="nil"/>
            </w:tcBorders>
            <w:shd w:val="clear" w:color="auto" w:fill="auto"/>
            <w:noWrap/>
            <w:vAlign w:val="center"/>
          </w:tcPr>
          <w:p w14:paraId="68AFD04B"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3BD6AAAF" w14:textId="77777777" w:rsidR="0040126B" w:rsidRPr="009F5011" w:rsidRDefault="0040126B" w:rsidP="000B3D5D">
            <w:pPr>
              <w:jc w:val="right"/>
              <w:rPr>
                <w:color w:val="000000"/>
                <w:sz w:val="16"/>
                <w:szCs w:val="16"/>
                <w:lang w:eastAsia="es-ES"/>
              </w:rPr>
            </w:pPr>
            <w:r w:rsidRPr="009F5011">
              <w:rPr>
                <w:color w:val="000000"/>
                <w:sz w:val="16"/>
                <w:szCs w:val="16"/>
                <w:lang w:eastAsia="es-ES"/>
              </w:rPr>
              <w:t>354.902</w:t>
            </w:r>
          </w:p>
        </w:tc>
        <w:tc>
          <w:tcPr>
            <w:tcW w:w="382" w:type="pct"/>
            <w:gridSpan w:val="2"/>
            <w:tcBorders>
              <w:top w:val="nil"/>
              <w:left w:val="nil"/>
              <w:bottom w:val="nil"/>
              <w:right w:val="nil"/>
            </w:tcBorders>
            <w:shd w:val="clear" w:color="auto" w:fill="auto"/>
            <w:noWrap/>
            <w:vAlign w:val="center"/>
          </w:tcPr>
          <w:p w14:paraId="355EC275"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0F56D5E7" w14:textId="77777777" w:rsidR="0040126B" w:rsidRPr="009F5011" w:rsidRDefault="0040126B" w:rsidP="000B3D5D">
            <w:pPr>
              <w:jc w:val="right"/>
              <w:rPr>
                <w:color w:val="000000"/>
                <w:sz w:val="16"/>
                <w:szCs w:val="16"/>
                <w:lang w:eastAsia="es-ES"/>
              </w:rPr>
            </w:pPr>
            <w:r w:rsidRPr="009F5011">
              <w:rPr>
                <w:color w:val="000000"/>
                <w:sz w:val="16"/>
                <w:szCs w:val="16"/>
                <w:lang w:eastAsia="es-ES"/>
              </w:rPr>
              <w:t>354.902</w:t>
            </w:r>
          </w:p>
        </w:tc>
      </w:tr>
      <w:tr w:rsidR="0040126B" w:rsidRPr="009F5011" w14:paraId="4340CCF4"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13B4F360"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Letras de Liquidez del BCRA en pesos a 28 días – vto. 22.10.20</w:t>
            </w:r>
          </w:p>
        </w:tc>
        <w:tc>
          <w:tcPr>
            <w:tcW w:w="321" w:type="pct"/>
            <w:tcBorders>
              <w:top w:val="nil"/>
              <w:left w:val="nil"/>
              <w:bottom w:val="nil"/>
              <w:right w:val="nil"/>
            </w:tcBorders>
            <w:shd w:val="clear" w:color="auto" w:fill="auto"/>
            <w:noWrap/>
            <w:vAlign w:val="bottom"/>
          </w:tcPr>
          <w:p w14:paraId="1FE957E2" w14:textId="77777777" w:rsidR="0040126B" w:rsidRPr="009F5011" w:rsidRDefault="0040126B" w:rsidP="000B3D5D">
            <w:pPr>
              <w:rPr>
                <w:color w:val="000000"/>
                <w:sz w:val="16"/>
                <w:szCs w:val="16"/>
                <w:lang w:eastAsia="es-ES"/>
              </w:rPr>
            </w:pPr>
            <w:r w:rsidRPr="009F5011">
              <w:rPr>
                <w:color w:val="000000"/>
                <w:sz w:val="16"/>
                <w:szCs w:val="16"/>
                <w:lang w:eastAsia="es-ES"/>
              </w:rPr>
              <w:t>13647</w:t>
            </w:r>
          </w:p>
        </w:tc>
        <w:tc>
          <w:tcPr>
            <w:tcW w:w="493" w:type="pct"/>
            <w:tcBorders>
              <w:top w:val="nil"/>
              <w:left w:val="nil"/>
              <w:bottom w:val="nil"/>
              <w:right w:val="nil"/>
            </w:tcBorders>
            <w:shd w:val="clear" w:color="auto" w:fill="auto"/>
            <w:noWrap/>
            <w:vAlign w:val="center"/>
          </w:tcPr>
          <w:p w14:paraId="55DD40CF"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332.777</w:t>
            </w:r>
          </w:p>
        </w:tc>
        <w:tc>
          <w:tcPr>
            <w:tcW w:w="302" w:type="pct"/>
            <w:tcBorders>
              <w:top w:val="nil"/>
              <w:left w:val="nil"/>
              <w:bottom w:val="nil"/>
              <w:right w:val="nil"/>
            </w:tcBorders>
            <w:shd w:val="clear" w:color="auto" w:fill="auto"/>
            <w:noWrap/>
            <w:vAlign w:val="center"/>
          </w:tcPr>
          <w:p w14:paraId="240C1886"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7F157F8D"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332.777</w:t>
            </w:r>
          </w:p>
        </w:tc>
        <w:tc>
          <w:tcPr>
            <w:tcW w:w="387" w:type="pct"/>
            <w:tcBorders>
              <w:top w:val="nil"/>
              <w:left w:val="nil"/>
              <w:bottom w:val="nil"/>
              <w:right w:val="nil"/>
            </w:tcBorders>
            <w:shd w:val="clear" w:color="auto" w:fill="auto"/>
            <w:noWrap/>
            <w:vAlign w:val="center"/>
          </w:tcPr>
          <w:p w14:paraId="76CB513C"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70F8654D"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332.777</w:t>
            </w:r>
          </w:p>
        </w:tc>
        <w:tc>
          <w:tcPr>
            <w:tcW w:w="382" w:type="pct"/>
            <w:gridSpan w:val="2"/>
            <w:tcBorders>
              <w:top w:val="nil"/>
              <w:left w:val="nil"/>
              <w:bottom w:val="nil"/>
              <w:right w:val="nil"/>
            </w:tcBorders>
            <w:shd w:val="clear" w:color="auto" w:fill="auto"/>
            <w:noWrap/>
            <w:vAlign w:val="center"/>
          </w:tcPr>
          <w:p w14:paraId="04533A94"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07FB0022" w14:textId="77777777" w:rsidR="0040126B" w:rsidRPr="009F5011" w:rsidRDefault="0040126B" w:rsidP="000B3D5D">
            <w:pPr>
              <w:jc w:val="right"/>
              <w:rPr>
                <w:color w:val="000000"/>
                <w:sz w:val="16"/>
                <w:szCs w:val="16"/>
                <w:lang w:eastAsia="es-ES"/>
              </w:rPr>
            </w:pPr>
            <w:r w:rsidRPr="009F5011">
              <w:rPr>
                <w:color w:val="000000"/>
                <w:sz w:val="16"/>
                <w:szCs w:val="16"/>
                <w:lang w:eastAsia="es-ES"/>
              </w:rPr>
              <w:t>332.777</w:t>
            </w:r>
          </w:p>
        </w:tc>
      </w:tr>
      <w:tr w:rsidR="0040126B" w:rsidRPr="009F5011" w14:paraId="3FD9C1C6" w14:textId="77777777" w:rsidTr="009C6A06">
        <w:trPr>
          <w:gridAfter w:val="1"/>
          <w:wAfter w:w="142" w:type="pct"/>
          <w:trHeight w:val="255"/>
        </w:trPr>
        <w:tc>
          <w:tcPr>
            <w:tcW w:w="1742" w:type="pct"/>
            <w:tcBorders>
              <w:top w:val="nil"/>
              <w:left w:val="nil"/>
              <w:bottom w:val="nil"/>
              <w:right w:val="nil"/>
            </w:tcBorders>
            <w:shd w:val="clear" w:color="auto" w:fill="auto"/>
            <w:noWrap/>
            <w:vAlign w:val="center"/>
          </w:tcPr>
          <w:p w14:paraId="280373C0" w14:textId="77777777" w:rsidR="0040126B" w:rsidRPr="009F5011" w:rsidRDefault="0040126B" w:rsidP="005D7257">
            <w:pPr>
              <w:ind w:firstLine="284"/>
              <w:rPr>
                <w:color w:val="000000"/>
                <w:sz w:val="16"/>
                <w:szCs w:val="16"/>
                <w:lang w:eastAsia="es-ES"/>
              </w:rPr>
            </w:pPr>
            <w:r w:rsidRPr="009F5011">
              <w:rPr>
                <w:color w:val="000000"/>
                <w:sz w:val="16"/>
                <w:szCs w:val="16"/>
                <w:lang w:eastAsia="es-ES"/>
              </w:rPr>
              <w:t>Letras de Liquidez del BCRA en pesos a 28 días – vto. 27.10.20</w:t>
            </w:r>
          </w:p>
        </w:tc>
        <w:tc>
          <w:tcPr>
            <w:tcW w:w="321" w:type="pct"/>
            <w:tcBorders>
              <w:top w:val="nil"/>
              <w:left w:val="nil"/>
              <w:bottom w:val="nil"/>
              <w:right w:val="nil"/>
            </w:tcBorders>
            <w:shd w:val="clear" w:color="auto" w:fill="auto"/>
            <w:noWrap/>
            <w:vAlign w:val="bottom"/>
          </w:tcPr>
          <w:p w14:paraId="277C4EB0" w14:textId="77777777" w:rsidR="0040126B" w:rsidRPr="009F5011" w:rsidRDefault="0040126B" w:rsidP="000B3D5D">
            <w:pPr>
              <w:rPr>
                <w:color w:val="000000"/>
                <w:sz w:val="16"/>
                <w:szCs w:val="16"/>
                <w:lang w:eastAsia="es-ES"/>
              </w:rPr>
            </w:pPr>
            <w:r w:rsidRPr="009F5011">
              <w:rPr>
                <w:color w:val="000000"/>
                <w:sz w:val="16"/>
                <w:szCs w:val="16"/>
                <w:lang w:eastAsia="es-ES"/>
              </w:rPr>
              <w:t>13648</w:t>
            </w:r>
          </w:p>
        </w:tc>
        <w:tc>
          <w:tcPr>
            <w:tcW w:w="493" w:type="pct"/>
            <w:tcBorders>
              <w:top w:val="nil"/>
              <w:left w:val="nil"/>
              <w:bottom w:val="nil"/>
              <w:right w:val="nil"/>
            </w:tcBorders>
            <w:shd w:val="clear" w:color="auto" w:fill="auto"/>
            <w:noWrap/>
            <w:vAlign w:val="center"/>
          </w:tcPr>
          <w:p w14:paraId="66E389C8" w14:textId="77777777" w:rsidR="0040126B" w:rsidRPr="009F5011" w:rsidRDefault="0040126B" w:rsidP="000B3D5D">
            <w:pPr>
              <w:jc w:val="right"/>
              <w:rPr>
                <w:color w:val="000000"/>
                <w:sz w:val="16"/>
                <w:szCs w:val="16"/>
                <w:lang w:eastAsia="es-ES"/>
              </w:rPr>
            </w:pPr>
            <w:r w:rsidRPr="009F5011">
              <w:rPr>
                <w:color w:val="000000"/>
                <w:sz w:val="16"/>
                <w:szCs w:val="16"/>
                <w:lang w:eastAsia="es-ES"/>
              </w:rPr>
              <w:t>97.370</w:t>
            </w:r>
          </w:p>
        </w:tc>
        <w:tc>
          <w:tcPr>
            <w:tcW w:w="302" w:type="pct"/>
            <w:tcBorders>
              <w:top w:val="nil"/>
              <w:left w:val="nil"/>
              <w:bottom w:val="nil"/>
              <w:right w:val="nil"/>
            </w:tcBorders>
            <w:shd w:val="clear" w:color="auto" w:fill="auto"/>
            <w:noWrap/>
            <w:vAlign w:val="center"/>
          </w:tcPr>
          <w:p w14:paraId="4229A150" w14:textId="77777777" w:rsidR="0040126B" w:rsidRPr="009F5011" w:rsidRDefault="0040126B" w:rsidP="000B3D5D">
            <w:pPr>
              <w:rPr>
                <w:color w:val="000000"/>
                <w:sz w:val="16"/>
                <w:szCs w:val="16"/>
                <w:lang w:eastAsia="es-AR"/>
              </w:rPr>
            </w:pPr>
            <w:r w:rsidRPr="009F5011">
              <w:rPr>
                <w:color w:val="000000"/>
                <w:sz w:val="16"/>
                <w:szCs w:val="16"/>
                <w:lang w:eastAsia="es-AR"/>
              </w:rPr>
              <w:t>1</w:t>
            </w:r>
          </w:p>
        </w:tc>
        <w:tc>
          <w:tcPr>
            <w:tcW w:w="469" w:type="pct"/>
            <w:tcBorders>
              <w:top w:val="nil"/>
              <w:left w:val="nil"/>
              <w:bottom w:val="nil"/>
              <w:right w:val="nil"/>
            </w:tcBorders>
            <w:shd w:val="clear" w:color="auto" w:fill="auto"/>
            <w:noWrap/>
            <w:vAlign w:val="center"/>
          </w:tcPr>
          <w:p w14:paraId="521E43DE" w14:textId="77777777" w:rsidR="0040126B" w:rsidRPr="009F5011" w:rsidRDefault="0040126B" w:rsidP="000B3D5D">
            <w:pPr>
              <w:jc w:val="right"/>
              <w:rPr>
                <w:color w:val="000000"/>
                <w:sz w:val="16"/>
                <w:szCs w:val="16"/>
                <w:lang w:eastAsia="es-ES"/>
              </w:rPr>
            </w:pPr>
            <w:r w:rsidRPr="009F5011">
              <w:rPr>
                <w:color w:val="000000"/>
                <w:sz w:val="16"/>
                <w:szCs w:val="16"/>
                <w:lang w:eastAsia="es-ES"/>
              </w:rPr>
              <w:t>97.370</w:t>
            </w:r>
          </w:p>
        </w:tc>
        <w:tc>
          <w:tcPr>
            <w:tcW w:w="387" w:type="pct"/>
            <w:tcBorders>
              <w:top w:val="nil"/>
              <w:left w:val="nil"/>
              <w:bottom w:val="nil"/>
              <w:right w:val="nil"/>
            </w:tcBorders>
            <w:shd w:val="clear" w:color="auto" w:fill="auto"/>
            <w:noWrap/>
            <w:vAlign w:val="center"/>
          </w:tcPr>
          <w:p w14:paraId="6E1E7243"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2" w:type="pct"/>
            <w:tcBorders>
              <w:top w:val="nil"/>
              <w:left w:val="nil"/>
              <w:bottom w:val="nil"/>
              <w:right w:val="nil"/>
            </w:tcBorders>
            <w:shd w:val="clear" w:color="auto" w:fill="auto"/>
            <w:noWrap/>
            <w:vAlign w:val="center"/>
          </w:tcPr>
          <w:p w14:paraId="211273A5" w14:textId="77777777" w:rsidR="0040126B" w:rsidRPr="009F5011" w:rsidRDefault="0040126B" w:rsidP="000B3D5D">
            <w:pPr>
              <w:jc w:val="right"/>
              <w:rPr>
                <w:color w:val="000000"/>
                <w:sz w:val="16"/>
                <w:szCs w:val="16"/>
                <w:lang w:eastAsia="es-ES"/>
              </w:rPr>
            </w:pPr>
            <w:r w:rsidRPr="009F5011">
              <w:rPr>
                <w:color w:val="000000"/>
                <w:sz w:val="16"/>
                <w:szCs w:val="16"/>
                <w:lang w:eastAsia="es-ES"/>
              </w:rPr>
              <w:t>97.370</w:t>
            </w:r>
          </w:p>
        </w:tc>
        <w:tc>
          <w:tcPr>
            <w:tcW w:w="382" w:type="pct"/>
            <w:gridSpan w:val="2"/>
            <w:tcBorders>
              <w:top w:val="nil"/>
              <w:left w:val="nil"/>
              <w:bottom w:val="nil"/>
              <w:right w:val="nil"/>
            </w:tcBorders>
            <w:shd w:val="clear" w:color="auto" w:fill="auto"/>
            <w:noWrap/>
            <w:vAlign w:val="center"/>
          </w:tcPr>
          <w:p w14:paraId="5BEB4BCB" w14:textId="77777777" w:rsidR="0040126B" w:rsidRPr="009F5011" w:rsidRDefault="0040126B" w:rsidP="000B3D5D">
            <w:pPr>
              <w:jc w:val="right"/>
              <w:rPr>
                <w:color w:val="000000"/>
                <w:sz w:val="16"/>
                <w:szCs w:val="16"/>
                <w:lang w:eastAsia="es-ES"/>
              </w:rPr>
            </w:pPr>
            <w:r w:rsidRPr="009F5011">
              <w:rPr>
                <w:color w:val="000000"/>
                <w:sz w:val="16"/>
                <w:szCs w:val="16"/>
                <w:lang w:eastAsia="es-ES"/>
              </w:rPr>
              <w:t>-</w:t>
            </w:r>
          </w:p>
        </w:tc>
        <w:tc>
          <w:tcPr>
            <w:tcW w:w="380" w:type="pct"/>
            <w:tcBorders>
              <w:top w:val="nil"/>
              <w:left w:val="nil"/>
              <w:bottom w:val="nil"/>
              <w:right w:val="nil"/>
            </w:tcBorders>
            <w:shd w:val="clear" w:color="auto" w:fill="auto"/>
            <w:noWrap/>
            <w:vAlign w:val="center"/>
          </w:tcPr>
          <w:p w14:paraId="6CC79631" w14:textId="77777777" w:rsidR="0040126B" w:rsidRPr="009F5011" w:rsidRDefault="0040126B" w:rsidP="000B3D5D">
            <w:pPr>
              <w:jc w:val="right"/>
              <w:rPr>
                <w:color w:val="000000"/>
                <w:sz w:val="16"/>
                <w:szCs w:val="16"/>
                <w:lang w:eastAsia="es-ES"/>
              </w:rPr>
            </w:pPr>
            <w:r w:rsidRPr="009F5011">
              <w:rPr>
                <w:color w:val="000000"/>
                <w:sz w:val="16"/>
                <w:szCs w:val="16"/>
                <w:lang w:eastAsia="es-ES"/>
              </w:rPr>
              <w:t>97.370</w:t>
            </w:r>
          </w:p>
        </w:tc>
      </w:tr>
      <w:tr w:rsidR="0040126B" w:rsidRPr="009F5011" w14:paraId="666AF110" w14:textId="77777777" w:rsidTr="009C6A06">
        <w:trPr>
          <w:gridAfter w:val="1"/>
          <w:wAfter w:w="142" w:type="pct"/>
          <w:trHeight w:val="119"/>
        </w:trPr>
        <w:tc>
          <w:tcPr>
            <w:tcW w:w="1742" w:type="pct"/>
            <w:tcBorders>
              <w:top w:val="nil"/>
              <w:left w:val="nil"/>
              <w:bottom w:val="nil"/>
              <w:right w:val="nil"/>
            </w:tcBorders>
            <w:shd w:val="clear" w:color="auto" w:fill="auto"/>
            <w:noWrap/>
            <w:vAlign w:val="center"/>
          </w:tcPr>
          <w:p w14:paraId="1FEB9908" w14:textId="77777777" w:rsidR="0040126B" w:rsidRPr="009F5011" w:rsidRDefault="0040126B" w:rsidP="000B3D5D">
            <w:pPr>
              <w:ind w:left="284"/>
              <w:jc w:val="right"/>
              <w:rPr>
                <w:color w:val="000000"/>
                <w:sz w:val="8"/>
                <w:szCs w:val="8"/>
                <w:lang w:eastAsia="es-ES"/>
              </w:rPr>
            </w:pPr>
          </w:p>
        </w:tc>
        <w:tc>
          <w:tcPr>
            <w:tcW w:w="321" w:type="pct"/>
            <w:tcBorders>
              <w:top w:val="nil"/>
              <w:left w:val="nil"/>
              <w:bottom w:val="nil"/>
              <w:right w:val="nil"/>
            </w:tcBorders>
            <w:shd w:val="clear" w:color="auto" w:fill="auto"/>
            <w:noWrap/>
            <w:vAlign w:val="center"/>
          </w:tcPr>
          <w:p w14:paraId="2C5A820D" w14:textId="77777777" w:rsidR="0040126B" w:rsidRPr="009F5011" w:rsidRDefault="0040126B" w:rsidP="000B3D5D">
            <w:pPr>
              <w:rPr>
                <w:color w:val="000000"/>
                <w:sz w:val="8"/>
                <w:szCs w:val="8"/>
                <w:lang w:eastAsia="es-ES"/>
              </w:rPr>
            </w:pPr>
          </w:p>
        </w:tc>
        <w:tc>
          <w:tcPr>
            <w:tcW w:w="493" w:type="pct"/>
            <w:tcBorders>
              <w:top w:val="nil"/>
              <w:left w:val="nil"/>
              <w:right w:val="nil"/>
            </w:tcBorders>
            <w:shd w:val="clear" w:color="auto" w:fill="auto"/>
            <w:noWrap/>
            <w:vAlign w:val="center"/>
          </w:tcPr>
          <w:p w14:paraId="273C04C4" w14:textId="77777777" w:rsidR="0040126B" w:rsidRPr="009F5011" w:rsidRDefault="0040126B" w:rsidP="000B3D5D">
            <w:pPr>
              <w:jc w:val="right"/>
              <w:rPr>
                <w:color w:val="000000"/>
                <w:sz w:val="8"/>
                <w:szCs w:val="8"/>
                <w:lang w:eastAsia="es-ES"/>
              </w:rPr>
            </w:pPr>
          </w:p>
        </w:tc>
        <w:tc>
          <w:tcPr>
            <w:tcW w:w="302" w:type="pct"/>
            <w:tcBorders>
              <w:top w:val="nil"/>
              <w:left w:val="nil"/>
              <w:right w:val="nil"/>
            </w:tcBorders>
            <w:shd w:val="clear" w:color="auto" w:fill="auto"/>
            <w:noWrap/>
            <w:vAlign w:val="center"/>
          </w:tcPr>
          <w:p w14:paraId="448F9717" w14:textId="77777777" w:rsidR="0040126B" w:rsidRPr="009F5011" w:rsidRDefault="0040126B" w:rsidP="000B3D5D">
            <w:pPr>
              <w:rPr>
                <w:color w:val="000000"/>
                <w:sz w:val="8"/>
                <w:szCs w:val="8"/>
                <w:lang w:eastAsia="es-AR"/>
              </w:rPr>
            </w:pPr>
          </w:p>
        </w:tc>
        <w:tc>
          <w:tcPr>
            <w:tcW w:w="469" w:type="pct"/>
            <w:tcBorders>
              <w:top w:val="nil"/>
              <w:left w:val="nil"/>
              <w:right w:val="nil"/>
            </w:tcBorders>
            <w:shd w:val="clear" w:color="auto" w:fill="auto"/>
            <w:noWrap/>
            <w:vAlign w:val="center"/>
          </w:tcPr>
          <w:p w14:paraId="53A4168F" w14:textId="77777777" w:rsidR="0040126B" w:rsidRPr="009F5011" w:rsidRDefault="0040126B" w:rsidP="000B3D5D">
            <w:pPr>
              <w:jc w:val="right"/>
              <w:rPr>
                <w:color w:val="000000"/>
                <w:sz w:val="8"/>
                <w:szCs w:val="8"/>
                <w:lang w:eastAsia="es-ES"/>
              </w:rPr>
            </w:pPr>
          </w:p>
        </w:tc>
        <w:tc>
          <w:tcPr>
            <w:tcW w:w="387" w:type="pct"/>
            <w:tcBorders>
              <w:top w:val="nil"/>
              <w:left w:val="nil"/>
              <w:right w:val="nil"/>
            </w:tcBorders>
            <w:shd w:val="clear" w:color="auto" w:fill="auto"/>
            <w:noWrap/>
            <w:vAlign w:val="center"/>
          </w:tcPr>
          <w:p w14:paraId="5902578C" w14:textId="77777777" w:rsidR="0040126B" w:rsidRPr="009F5011" w:rsidRDefault="0040126B" w:rsidP="000B3D5D">
            <w:pPr>
              <w:jc w:val="right"/>
              <w:rPr>
                <w:color w:val="000000"/>
                <w:sz w:val="8"/>
                <w:szCs w:val="8"/>
                <w:lang w:eastAsia="es-ES"/>
              </w:rPr>
            </w:pPr>
          </w:p>
        </w:tc>
        <w:tc>
          <w:tcPr>
            <w:tcW w:w="382" w:type="pct"/>
            <w:tcBorders>
              <w:top w:val="nil"/>
              <w:left w:val="nil"/>
              <w:right w:val="nil"/>
            </w:tcBorders>
            <w:shd w:val="clear" w:color="auto" w:fill="auto"/>
            <w:noWrap/>
            <w:vAlign w:val="center"/>
          </w:tcPr>
          <w:p w14:paraId="49E56967" w14:textId="77777777" w:rsidR="0040126B" w:rsidRPr="009F5011" w:rsidRDefault="0040126B" w:rsidP="000B3D5D">
            <w:pPr>
              <w:jc w:val="right"/>
              <w:rPr>
                <w:color w:val="000000"/>
                <w:sz w:val="8"/>
                <w:szCs w:val="8"/>
                <w:lang w:eastAsia="es-ES"/>
              </w:rPr>
            </w:pPr>
          </w:p>
        </w:tc>
        <w:tc>
          <w:tcPr>
            <w:tcW w:w="382" w:type="pct"/>
            <w:gridSpan w:val="2"/>
            <w:tcBorders>
              <w:top w:val="nil"/>
              <w:left w:val="nil"/>
              <w:right w:val="nil"/>
            </w:tcBorders>
            <w:shd w:val="clear" w:color="auto" w:fill="auto"/>
            <w:noWrap/>
            <w:vAlign w:val="center"/>
          </w:tcPr>
          <w:p w14:paraId="01098291" w14:textId="77777777" w:rsidR="0040126B" w:rsidRPr="009F5011" w:rsidRDefault="0040126B" w:rsidP="000B3D5D">
            <w:pPr>
              <w:jc w:val="right"/>
              <w:rPr>
                <w:color w:val="000000"/>
                <w:sz w:val="8"/>
                <w:szCs w:val="8"/>
                <w:lang w:eastAsia="es-ES"/>
              </w:rPr>
            </w:pPr>
          </w:p>
        </w:tc>
        <w:tc>
          <w:tcPr>
            <w:tcW w:w="380" w:type="pct"/>
            <w:tcBorders>
              <w:top w:val="nil"/>
              <w:left w:val="nil"/>
              <w:right w:val="nil"/>
            </w:tcBorders>
            <w:shd w:val="clear" w:color="auto" w:fill="auto"/>
            <w:noWrap/>
            <w:vAlign w:val="center"/>
          </w:tcPr>
          <w:p w14:paraId="64E2A899" w14:textId="77777777" w:rsidR="0040126B" w:rsidRPr="009F5011" w:rsidRDefault="0040126B" w:rsidP="000B3D5D">
            <w:pPr>
              <w:jc w:val="right"/>
              <w:rPr>
                <w:color w:val="000000"/>
                <w:sz w:val="8"/>
                <w:szCs w:val="8"/>
                <w:lang w:eastAsia="es-ES"/>
              </w:rPr>
            </w:pPr>
          </w:p>
        </w:tc>
      </w:tr>
      <w:tr w:rsidR="0040126B" w:rsidRPr="009F5011" w14:paraId="038EDF6E" w14:textId="77777777" w:rsidTr="009C6A06">
        <w:trPr>
          <w:trHeight w:val="255"/>
        </w:trPr>
        <w:tc>
          <w:tcPr>
            <w:tcW w:w="1742" w:type="pct"/>
            <w:tcBorders>
              <w:top w:val="nil"/>
              <w:left w:val="nil"/>
              <w:bottom w:val="nil"/>
              <w:right w:val="nil"/>
            </w:tcBorders>
            <w:shd w:val="clear" w:color="auto" w:fill="auto"/>
            <w:noWrap/>
            <w:vAlign w:val="center"/>
          </w:tcPr>
          <w:p w14:paraId="2FAEE54E" w14:textId="77777777" w:rsidR="0040126B" w:rsidRPr="009F5011" w:rsidRDefault="0040126B" w:rsidP="005D7257">
            <w:pPr>
              <w:ind w:firstLine="284"/>
              <w:rPr>
                <w:color w:val="000000"/>
                <w:sz w:val="16"/>
                <w:szCs w:val="16"/>
                <w:lang w:eastAsia="es-ES"/>
              </w:rPr>
            </w:pPr>
            <w:r w:rsidRPr="009F5011">
              <w:rPr>
                <w:b/>
                <w:color w:val="000000"/>
                <w:sz w:val="16"/>
                <w:szCs w:val="16"/>
                <w:lang w:eastAsia="es-ES"/>
              </w:rPr>
              <w:t>TOTAL OTROS TÍTULOS DE DEUDA</w:t>
            </w:r>
          </w:p>
        </w:tc>
        <w:tc>
          <w:tcPr>
            <w:tcW w:w="321" w:type="pct"/>
            <w:tcBorders>
              <w:top w:val="nil"/>
              <w:left w:val="nil"/>
              <w:bottom w:val="nil"/>
              <w:right w:val="nil"/>
            </w:tcBorders>
            <w:shd w:val="clear" w:color="auto" w:fill="auto"/>
            <w:noWrap/>
            <w:vAlign w:val="center"/>
          </w:tcPr>
          <w:p w14:paraId="639FA9CA" w14:textId="77777777" w:rsidR="0040126B" w:rsidRPr="009F5011" w:rsidRDefault="0040126B" w:rsidP="000B3D5D">
            <w:pPr>
              <w:rPr>
                <w:color w:val="000000"/>
                <w:sz w:val="16"/>
                <w:szCs w:val="16"/>
                <w:lang w:eastAsia="es-ES"/>
              </w:rPr>
            </w:pPr>
          </w:p>
        </w:tc>
        <w:tc>
          <w:tcPr>
            <w:tcW w:w="493" w:type="pct"/>
            <w:tcBorders>
              <w:top w:val="single" w:sz="4" w:space="0" w:color="auto"/>
              <w:left w:val="nil"/>
              <w:bottom w:val="double" w:sz="4" w:space="0" w:color="auto"/>
              <w:right w:val="nil"/>
            </w:tcBorders>
            <w:shd w:val="clear" w:color="auto" w:fill="auto"/>
            <w:noWrap/>
            <w:vAlign w:val="center"/>
          </w:tcPr>
          <w:p w14:paraId="7F419D05"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2.421.198</w:t>
            </w:r>
          </w:p>
        </w:tc>
        <w:tc>
          <w:tcPr>
            <w:tcW w:w="302" w:type="pct"/>
            <w:tcBorders>
              <w:top w:val="nil"/>
              <w:left w:val="nil"/>
              <w:bottom w:val="nil"/>
              <w:right w:val="nil"/>
            </w:tcBorders>
            <w:shd w:val="clear" w:color="auto" w:fill="auto"/>
            <w:noWrap/>
            <w:vAlign w:val="center"/>
          </w:tcPr>
          <w:p w14:paraId="1331C593" w14:textId="77777777" w:rsidR="0040126B" w:rsidRPr="009F5011" w:rsidRDefault="0040126B" w:rsidP="000B3D5D">
            <w:pPr>
              <w:rPr>
                <w:color w:val="000000"/>
                <w:sz w:val="16"/>
                <w:szCs w:val="16"/>
                <w:lang w:eastAsia="es-AR"/>
              </w:rPr>
            </w:pPr>
          </w:p>
        </w:tc>
        <w:tc>
          <w:tcPr>
            <w:tcW w:w="469" w:type="pct"/>
            <w:tcBorders>
              <w:top w:val="single" w:sz="4" w:space="0" w:color="auto"/>
              <w:left w:val="nil"/>
              <w:bottom w:val="double" w:sz="4" w:space="0" w:color="auto"/>
              <w:right w:val="nil"/>
            </w:tcBorders>
            <w:shd w:val="clear" w:color="auto" w:fill="auto"/>
            <w:noWrap/>
            <w:vAlign w:val="center"/>
          </w:tcPr>
          <w:p w14:paraId="77755C82"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 xml:space="preserve">2.414.334 </w:t>
            </w:r>
          </w:p>
        </w:tc>
        <w:tc>
          <w:tcPr>
            <w:tcW w:w="387" w:type="pct"/>
            <w:tcBorders>
              <w:top w:val="single" w:sz="4" w:space="0" w:color="auto"/>
              <w:left w:val="nil"/>
              <w:bottom w:val="double" w:sz="4" w:space="0" w:color="auto"/>
              <w:right w:val="nil"/>
            </w:tcBorders>
            <w:shd w:val="clear" w:color="auto" w:fill="auto"/>
            <w:noWrap/>
            <w:vAlign w:val="center"/>
          </w:tcPr>
          <w:p w14:paraId="6C6AEBB3"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279.897</w:t>
            </w:r>
          </w:p>
        </w:tc>
        <w:tc>
          <w:tcPr>
            <w:tcW w:w="493" w:type="pct"/>
            <w:gridSpan w:val="2"/>
            <w:tcBorders>
              <w:top w:val="single" w:sz="4" w:space="0" w:color="auto"/>
              <w:left w:val="nil"/>
              <w:bottom w:val="double" w:sz="4" w:space="0" w:color="auto"/>
              <w:right w:val="nil"/>
            </w:tcBorders>
            <w:shd w:val="clear" w:color="auto" w:fill="auto"/>
            <w:noWrap/>
            <w:vAlign w:val="center"/>
          </w:tcPr>
          <w:p w14:paraId="5CE11143"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2.414.334</w:t>
            </w:r>
          </w:p>
        </w:tc>
        <w:tc>
          <w:tcPr>
            <w:tcW w:w="271" w:type="pct"/>
            <w:tcBorders>
              <w:top w:val="single" w:sz="4" w:space="0" w:color="auto"/>
              <w:left w:val="nil"/>
              <w:bottom w:val="double" w:sz="4" w:space="0" w:color="auto"/>
              <w:right w:val="nil"/>
            </w:tcBorders>
            <w:shd w:val="clear" w:color="auto" w:fill="auto"/>
            <w:noWrap/>
            <w:vAlign w:val="center"/>
          </w:tcPr>
          <w:p w14:paraId="41600C15"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 xml:space="preserve">                    -   </w:t>
            </w:r>
          </w:p>
        </w:tc>
        <w:tc>
          <w:tcPr>
            <w:tcW w:w="522" w:type="pct"/>
            <w:gridSpan w:val="2"/>
            <w:tcBorders>
              <w:top w:val="single" w:sz="4" w:space="0" w:color="auto"/>
              <w:left w:val="nil"/>
              <w:bottom w:val="double" w:sz="4" w:space="0" w:color="auto"/>
              <w:right w:val="nil"/>
            </w:tcBorders>
            <w:shd w:val="clear" w:color="auto" w:fill="auto"/>
            <w:noWrap/>
            <w:vAlign w:val="center"/>
          </w:tcPr>
          <w:p w14:paraId="1CBC6C2E" w14:textId="77777777" w:rsidR="0040126B" w:rsidRPr="009F5011" w:rsidRDefault="0040126B" w:rsidP="000B3D5D">
            <w:pPr>
              <w:jc w:val="right"/>
              <w:rPr>
                <w:color w:val="000000"/>
                <w:sz w:val="16"/>
                <w:szCs w:val="16"/>
                <w:lang w:eastAsia="es-ES"/>
              </w:rPr>
            </w:pPr>
            <w:r w:rsidRPr="009F5011">
              <w:rPr>
                <w:b/>
                <w:color w:val="000000"/>
                <w:sz w:val="16"/>
                <w:szCs w:val="16"/>
                <w:lang w:eastAsia="es-AR"/>
              </w:rPr>
              <w:t>2.414.334</w:t>
            </w:r>
          </w:p>
        </w:tc>
      </w:tr>
    </w:tbl>
    <w:p w14:paraId="1B1E33B7" w14:textId="77777777" w:rsidR="0040126B" w:rsidRPr="009F5011" w:rsidRDefault="0040126B" w:rsidP="005D7257"/>
    <w:p w14:paraId="70B2A228" w14:textId="77777777" w:rsidR="0040126B" w:rsidRPr="009F5011" w:rsidRDefault="0040126B" w:rsidP="005D7257"/>
    <w:p w14:paraId="7F8D0B62" w14:textId="77777777" w:rsidR="0040126B" w:rsidRPr="009F5011" w:rsidRDefault="0040126B" w:rsidP="005D7257"/>
    <w:tbl>
      <w:tblPr>
        <w:tblW w:w="5025" w:type="pct"/>
        <w:tblInd w:w="-72" w:type="dxa"/>
        <w:tblLayout w:type="fixed"/>
        <w:tblCellMar>
          <w:left w:w="70" w:type="dxa"/>
          <w:right w:w="70" w:type="dxa"/>
        </w:tblCellMar>
        <w:tblLook w:val="04A0" w:firstRow="1" w:lastRow="0" w:firstColumn="1" w:lastColumn="0" w:noHBand="0" w:noVBand="1"/>
      </w:tblPr>
      <w:tblGrid>
        <w:gridCol w:w="2482"/>
        <w:gridCol w:w="1265"/>
        <w:gridCol w:w="689"/>
        <w:gridCol w:w="689"/>
        <w:gridCol w:w="689"/>
        <w:gridCol w:w="691"/>
        <w:gridCol w:w="682"/>
        <w:gridCol w:w="682"/>
        <w:gridCol w:w="679"/>
      </w:tblGrid>
      <w:tr w:rsidR="0040126B" w:rsidRPr="009F5011" w14:paraId="72D3DECD" w14:textId="77777777" w:rsidTr="000B3D5D">
        <w:trPr>
          <w:trHeight w:val="300"/>
        </w:trPr>
        <w:tc>
          <w:tcPr>
            <w:tcW w:w="2192" w:type="pct"/>
            <w:gridSpan w:val="2"/>
            <w:tcBorders>
              <w:top w:val="nil"/>
              <w:left w:val="nil"/>
              <w:bottom w:val="nil"/>
              <w:right w:val="nil"/>
            </w:tcBorders>
            <w:shd w:val="clear" w:color="auto" w:fill="auto"/>
            <w:noWrap/>
            <w:vAlign w:val="bottom"/>
            <w:hideMark/>
          </w:tcPr>
          <w:p w14:paraId="60FA9926" w14:textId="77777777" w:rsidR="0040126B" w:rsidRPr="009F5011" w:rsidRDefault="0040126B" w:rsidP="005D7257">
            <w:pPr>
              <w:rPr>
                <w:b/>
                <w:bCs/>
                <w:color w:val="000000"/>
                <w:sz w:val="16"/>
                <w:szCs w:val="16"/>
                <w:lang w:eastAsia="es-AR"/>
              </w:rPr>
            </w:pPr>
          </w:p>
        </w:tc>
        <w:tc>
          <w:tcPr>
            <w:tcW w:w="1613" w:type="pct"/>
            <w:gridSpan w:val="4"/>
            <w:tcBorders>
              <w:top w:val="nil"/>
              <w:left w:val="nil"/>
              <w:bottom w:val="single" w:sz="4" w:space="0" w:color="auto"/>
              <w:right w:val="nil"/>
            </w:tcBorders>
            <w:shd w:val="clear" w:color="auto" w:fill="auto"/>
            <w:noWrap/>
            <w:vAlign w:val="center"/>
            <w:hideMark/>
          </w:tcPr>
          <w:p w14:paraId="08D22C09"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TENENCIA</w:t>
            </w:r>
          </w:p>
        </w:tc>
        <w:tc>
          <w:tcPr>
            <w:tcW w:w="1195" w:type="pct"/>
            <w:gridSpan w:val="3"/>
            <w:tcBorders>
              <w:top w:val="nil"/>
              <w:left w:val="nil"/>
              <w:bottom w:val="single" w:sz="4" w:space="0" w:color="auto"/>
            </w:tcBorders>
            <w:shd w:val="clear" w:color="auto" w:fill="auto"/>
            <w:noWrap/>
            <w:vAlign w:val="center"/>
            <w:hideMark/>
          </w:tcPr>
          <w:p w14:paraId="01F017F6"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POSICIÓN</w:t>
            </w:r>
          </w:p>
        </w:tc>
      </w:tr>
      <w:tr w:rsidR="0040126B" w:rsidRPr="009F5011" w14:paraId="0892235F" w14:textId="77777777" w:rsidTr="009C6A06">
        <w:trPr>
          <w:trHeight w:val="690"/>
        </w:trPr>
        <w:tc>
          <w:tcPr>
            <w:tcW w:w="1452" w:type="pct"/>
            <w:tcBorders>
              <w:top w:val="nil"/>
              <w:left w:val="nil"/>
              <w:bottom w:val="single" w:sz="4" w:space="0" w:color="auto"/>
              <w:right w:val="nil"/>
            </w:tcBorders>
            <w:shd w:val="clear" w:color="auto" w:fill="auto"/>
            <w:noWrap/>
            <w:vAlign w:val="center"/>
            <w:hideMark/>
          </w:tcPr>
          <w:p w14:paraId="451765A5"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Denominación</w:t>
            </w:r>
          </w:p>
        </w:tc>
        <w:tc>
          <w:tcPr>
            <w:tcW w:w="740" w:type="pct"/>
            <w:tcBorders>
              <w:top w:val="nil"/>
              <w:left w:val="nil"/>
              <w:bottom w:val="single" w:sz="4" w:space="0" w:color="auto"/>
              <w:right w:val="nil"/>
            </w:tcBorders>
            <w:shd w:val="clear" w:color="auto" w:fill="auto"/>
            <w:noWrap/>
            <w:vAlign w:val="center"/>
            <w:hideMark/>
          </w:tcPr>
          <w:p w14:paraId="2DA34F92"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Identificación</w:t>
            </w:r>
          </w:p>
        </w:tc>
        <w:tc>
          <w:tcPr>
            <w:tcW w:w="403" w:type="pct"/>
            <w:tcBorders>
              <w:top w:val="nil"/>
              <w:left w:val="nil"/>
              <w:bottom w:val="single" w:sz="4" w:space="0" w:color="auto"/>
              <w:right w:val="nil"/>
            </w:tcBorders>
            <w:shd w:val="clear" w:color="auto" w:fill="auto"/>
            <w:vAlign w:val="center"/>
            <w:hideMark/>
          </w:tcPr>
          <w:p w14:paraId="6D306BB4"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Valor Razonable</w:t>
            </w:r>
          </w:p>
        </w:tc>
        <w:tc>
          <w:tcPr>
            <w:tcW w:w="403" w:type="pct"/>
            <w:tcBorders>
              <w:top w:val="nil"/>
              <w:left w:val="nil"/>
              <w:bottom w:val="single" w:sz="4" w:space="0" w:color="auto"/>
              <w:right w:val="nil"/>
            </w:tcBorders>
            <w:shd w:val="clear" w:color="auto" w:fill="auto"/>
            <w:vAlign w:val="center"/>
            <w:hideMark/>
          </w:tcPr>
          <w:p w14:paraId="75A0C628"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Nivel de Valor Razonable</w:t>
            </w:r>
          </w:p>
        </w:tc>
        <w:tc>
          <w:tcPr>
            <w:tcW w:w="403" w:type="pct"/>
            <w:tcBorders>
              <w:top w:val="nil"/>
              <w:left w:val="nil"/>
              <w:bottom w:val="single" w:sz="4" w:space="0" w:color="auto"/>
              <w:right w:val="nil"/>
            </w:tcBorders>
            <w:shd w:val="clear" w:color="auto" w:fill="auto"/>
            <w:vAlign w:val="center"/>
            <w:hideMark/>
          </w:tcPr>
          <w:p w14:paraId="33DEF0C8"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Saldo de libros 30/09/2020</w:t>
            </w:r>
          </w:p>
        </w:tc>
        <w:tc>
          <w:tcPr>
            <w:tcW w:w="404" w:type="pct"/>
            <w:tcBorders>
              <w:top w:val="nil"/>
              <w:left w:val="nil"/>
              <w:bottom w:val="single" w:sz="4" w:space="0" w:color="auto"/>
              <w:right w:val="nil"/>
            </w:tcBorders>
            <w:shd w:val="clear" w:color="auto" w:fill="auto"/>
            <w:vAlign w:val="center"/>
            <w:hideMark/>
          </w:tcPr>
          <w:p w14:paraId="0AC7F310"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Saldo de libros 31/12/2019</w:t>
            </w:r>
          </w:p>
        </w:tc>
        <w:tc>
          <w:tcPr>
            <w:tcW w:w="399" w:type="pct"/>
            <w:tcBorders>
              <w:top w:val="nil"/>
              <w:left w:val="nil"/>
              <w:bottom w:val="single" w:sz="4" w:space="0" w:color="auto"/>
              <w:right w:val="nil"/>
            </w:tcBorders>
            <w:shd w:val="clear" w:color="auto" w:fill="auto"/>
            <w:vAlign w:val="center"/>
            <w:hideMark/>
          </w:tcPr>
          <w:p w14:paraId="33C46E73"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Posición sin opciones</w:t>
            </w:r>
          </w:p>
        </w:tc>
        <w:tc>
          <w:tcPr>
            <w:tcW w:w="399" w:type="pct"/>
            <w:tcBorders>
              <w:top w:val="nil"/>
              <w:left w:val="nil"/>
              <w:bottom w:val="single" w:sz="4" w:space="0" w:color="auto"/>
              <w:right w:val="nil"/>
            </w:tcBorders>
            <w:shd w:val="clear" w:color="auto" w:fill="auto"/>
            <w:vAlign w:val="center"/>
            <w:hideMark/>
          </w:tcPr>
          <w:p w14:paraId="11CE101D"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Opciones</w:t>
            </w:r>
          </w:p>
        </w:tc>
        <w:tc>
          <w:tcPr>
            <w:tcW w:w="397" w:type="pct"/>
            <w:tcBorders>
              <w:top w:val="nil"/>
              <w:left w:val="nil"/>
              <w:bottom w:val="single" w:sz="4" w:space="0" w:color="auto"/>
              <w:right w:val="nil"/>
            </w:tcBorders>
            <w:shd w:val="clear" w:color="auto" w:fill="auto"/>
            <w:vAlign w:val="center"/>
            <w:hideMark/>
          </w:tcPr>
          <w:p w14:paraId="294CF650" w14:textId="77777777" w:rsidR="0040126B" w:rsidRPr="009F5011" w:rsidRDefault="0040126B" w:rsidP="000B3D5D">
            <w:pPr>
              <w:rPr>
                <w:b/>
                <w:bCs/>
                <w:color w:val="000000"/>
                <w:sz w:val="16"/>
                <w:szCs w:val="16"/>
                <w:lang w:eastAsia="es-AR"/>
              </w:rPr>
            </w:pPr>
            <w:r w:rsidRPr="009F5011">
              <w:rPr>
                <w:b/>
                <w:bCs/>
                <w:color w:val="000000"/>
                <w:sz w:val="16"/>
                <w:szCs w:val="16"/>
                <w:lang w:eastAsia="es-AR"/>
              </w:rPr>
              <w:t>Final</w:t>
            </w:r>
          </w:p>
        </w:tc>
      </w:tr>
      <w:tr w:rsidR="0040126B" w:rsidRPr="009F5011" w14:paraId="5E0AFE26" w14:textId="77777777" w:rsidTr="009C6A06">
        <w:trPr>
          <w:trHeight w:val="255"/>
        </w:trPr>
        <w:tc>
          <w:tcPr>
            <w:tcW w:w="1452" w:type="pct"/>
            <w:tcBorders>
              <w:top w:val="nil"/>
              <w:left w:val="nil"/>
              <w:bottom w:val="nil"/>
              <w:right w:val="nil"/>
            </w:tcBorders>
            <w:shd w:val="clear" w:color="auto" w:fill="auto"/>
            <w:noWrap/>
            <w:vAlign w:val="center"/>
          </w:tcPr>
          <w:p w14:paraId="6963B1DA" w14:textId="77777777" w:rsidR="0040126B" w:rsidRPr="009F5011" w:rsidRDefault="0040126B" w:rsidP="005D7257">
            <w:pPr>
              <w:ind w:firstLine="284"/>
              <w:rPr>
                <w:color w:val="000000"/>
                <w:sz w:val="16"/>
                <w:szCs w:val="16"/>
                <w:lang w:eastAsia="es-AR"/>
              </w:rPr>
            </w:pPr>
          </w:p>
        </w:tc>
        <w:tc>
          <w:tcPr>
            <w:tcW w:w="740" w:type="pct"/>
            <w:tcBorders>
              <w:top w:val="nil"/>
              <w:left w:val="nil"/>
              <w:bottom w:val="nil"/>
              <w:right w:val="nil"/>
            </w:tcBorders>
            <w:shd w:val="clear" w:color="auto" w:fill="auto"/>
            <w:noWrap/>
            <w:vAlign w:val="center"/>
          </w:tcPr>
          <w:p w14:paraId="30AAD6D5" w14:textId="77777777" w:rsidR="0040126B" w:rsidRPr="009F5011" w:rsidRDefault="0040126B" w:rsidP="000B3D5D">
            <w:pPr>
              <w:rPr>
                <w:color w:val="000000"/>
                <w:sz w:val="16"/>
                <w:szCs w:val="16"/>
                <w:lang w:eastAsia="es-AR"/>
              </w:rPr>
            </w:pPr>
          </w:p>
        </w:tc>
        <w:tc>
          <w:tcPr>
            <w:tcW w:w="403" w:type="pct"/>
            <w:tcBorders>
              <w:top w:val="single" w:sz="4" w:space="0" w:color="auto"/>
              <w:left w:val="nil"/>
              <w:bottom w:val="nil"/>
              <w:right w:val="nil"/>
            </w:tcBorders>
            <w:shd w:val="clear" w:color="auto" w:fill="auto"/>
            <w:noWrap/>
            <w:vAlign w:val="center"/>
          </w:tcPr>
          <w:p w14:paraId="25006CAB" w14:textId="77777777" w:rsidR="0040126B" w:rsidRPr="009F5011" w:rsidRDefault="0040126B" w:rsidP="000B3D5D">
            <w:pPr>
              <w:jc w:val="right"/>
              <w:rPr>
                <w:color w:val="000000"/>
                <w:sz w:val="16"/>
                <w:szCs w:val="16"/>
                <w:lang w:eastAsia="es-AR"/>
              </w:rPr>
            </w:pPr>
          </w:p>
        </w:tc>
        <w:tc>
          <w:tcPr>
            <w:tcW w:w="403" w:type="pct"/>
            <w:tcBorders>
              <w:top w:val="single" w:sz="4" w:space="0" w:color="auto"/>
              <w:left w:val="nil"/>
              <w:bottom w:val="nil"/>
              <w:right w:val="nil"/>
            </w:tcBorders>
            <w:shd w:val="clear" w:color="auto" w:fill="auto"/>
            <w:noWrap/>
            <w:vAlign w:val="center"/>
          </w:tcPr>
          <w:p w14:paraId="1C5593F2" w14:textId="77777777" w:rsidR="0040126B" w:rsidRPr="009F5011" w:rsidRDefault="0040126B" w:rsidP="000B3D5D">
            <w:pPr>
              <w:jc w:val="right"/>
              <w:rPr>
                <w:color w:val="000000"/>
                <w:sz w:val="16"/>
                <w:szCs w:val="16"/>
                <w:lang w:eastAsia="es-AR"/>
              </w:rPr>
            </w:pPr>
          </w:p>
        </w:tc>
        <w:tc>
          <w:tcPr>
            <w:tcW w:w="403" w:type="pct"/>
            <w:tcBorders>
              <w:top w:val="single" w:sz="4" w:space="0" w:color="auto"/>
              <w:left w:val="nil"/>
              <w:bottom w:val="nil"/>
              <w:right w:val="nil"/>
            </w:tcBorders>
            <w:shd w:val="clear" w:color="auto" w:fill="auto"/>
            <w:noWrap/>
            <w:vAlign w:val="center"/>
          </w:tcPr>
          <w:p w14:paraId="1A196AC1" w14:textId="77777777" w:rsidR="0040126B" w:rsidRPr="009F5011" w:rsidRDefault="0040126B" w:rsidP="000B3D5D">
            <w:pPr>
              <w:jc w:val="right"/>
              <w:rPr>
                <w:color w:val="000000"/>
                <w:sz w:val="16"/>
                <w:szCs w:val="16"/>
                <w:lang w:eastAsia="es-AR"/>
              </w:rPr>
            </w:pPr>
          </w:p>
        </w:tc>
        <w:tc>
          <w:tcPr>
            <w:tcW w:w="404" w:type="pct"/>
            <w:tcBorders>
              <w:top w:val="single" w:sz="4" w:space="0" w:color="auto"/>
              <w:left w:val="nil"/>
              <w:bottom w:val="nil"/>
              <w:right w:val="nil"/>
            </w:tcBorders>
            <w:shd w:val="clear" w:color="auto" w:fill="auto"/>
            <w:noWrap/>
            <w:vAlign w:val="center"/>
          </w:tcPr>
          <w:p w14:paraId="5C213EA9" w14:textId="77777777" w:rsidR="0040126B" w:rsidRPr="009F5011" w:rsidRDefault="0040126B" w:rsidP="000B3D5D">
            <w:pPr>
              <w:jc w:val="right"/>
              <w:rPr>
                <w:color w:val="000000"/>
                <w:sz w:val="16"/>
                <w:szCs w:val="16"/>
                <w:lang w:eastAsia="es-AR"/>
              </w:rPr>
            </w:pPr>
          </w:p>
        </w:tc>
        <w:tc>
          <w:tcPr>
            <w:tcW w:w="399" w:type="pct"/>
            <w:tcBorders>
              <w:top w:val="single" w:sz="4" w:space="0" w:color="auto"/>
              <w:left w:val="nil"/>
              <w:bottom w:val="nil"/>
              <w:right w:val="nil"/>
            </w:tcBorders>
            <w:shd w:val="clear" w:color="auto" w:fill="auto"/>
            <w:noWrap/>
            <w:vAlign w:val="center"/>
          </w:tcPr>
          <w:p w14:paraId="026DBD5A" w14:textId="77777777" w:rsidR="0040126B" w:rsidRPr="009F5011" w:rsidRDefault="0040126B" w:rsidP="000B3D5D">
            <w:pPr>
              <w:jc w:val="right"/>
              <w:rPr>
                <w:color w:val="000000"/>
                <w:sz w:val="16"/>
                <w:szCs w:val="16"/>
                <w:lang w:eastAsia="es-AR"/>
              </w:rPr>
            </w:pPr>
          </w:p>
        </w:tc>
        <w:tc>
          <w:tcPr>
            <w:tcW w:w="399" w:type="pct"/>
            <w:tcBorders>
              <w:top w:val="single" w:sz="4" w:space="0" w:color="auto"/>
              <w:left w:val="nil"/>
              <w:bottom w:val="nil"/>
              <w:right w:val="nil"/>
            </w:tcBorders>
            <w:shd w:val="clear" w:color="auto" w:fill="auto"/>
            <w:noWrap/>
            <w:vAlign w:val="center"/>
          </w:tcPr>
          <w:p w14:paraId="4705E502" w14:textId="77777777" w:rsidR="0040126B" w:rsidRPr="009F5011" w:rsidRDefault="0040126B" w:rsidP="000B3D5D">
            <w:pPr>
              <w:jc w:val="right"/>
              <w:rPr>
                <w:color w:val="000000"/>
                <w:sz w:val="16"/>
                <w:szCs w:val="16"/>
                <w:lang w:eastAsia="es-AR"/>
              </w:rPr>
            </w:pPr>
          </w:p>
        </w:tc>
        <w:tc>
          <w:tcPr>
            <w:tcW w:w="397" w:type="pct"/>
            <w:tcBorders>
              <w:top w:val="single" w:sz="4" w:space="0" w:color="auto"/>
              <w:left w:val="nil"/>
              <w:bottom w:val="nil"/>
              <w:right w:val="nil"/>
            </w:tcBorders>
            <w:shd w:val="clear" w:color="auto" w:fill="auto"/>
            <w:noWrap/>
            <w:vAlign w:val="center"/>
          </w:tcPr>
          <w:p w14:paraId="482F6A3A" w14:textId="77777777" w:rsidR="0040126B" w:rsidRPr="009F5011" w:rsidRDefault="0040126B" w:rsidP="000B3D5D">
            <w:pPr>
              <w:jc w:val="right"/>
              <w:rPr>
                <w:color w:val="000000"/>
                <w:sz w:val="16"/>
                <w:szCs w:val="16"/>
                <w:lang w:eastAsia="es-AR"/>
              </w:rPr>
            </w:pPr>
          </w:p>
        </w:tc>
      </w:tr>
      <w:tr w:rsidR="0040126B" w:rsidRPr="009F5011" w14:paraId="034E529F" w14:textId="77777777" w:rsidTr="009C6A06">
        <w:trPr>
          <w:trHeight w:val="255"/>
        </w:trPr>
        <w:tc>
          <w:tcPr>
            <w:tcW w:w="1452" w:type="pct"/>
            <w:tcBorders>
              <w:top w:val="nil"/>
              <w:left w:val="nil"/>
              <w:bottom w:val="nil"/>
              <w:right w:val="nil"/>
            </w:tcBorders>
            <w:shd w:val="clear" w:color="auto" w:fill="auto"/>
            <w:noWrap/>
            <w:vAlign w:val="center"/>
          </w:tcPr>
          <w:p w14:paraId="66C4D1CB" w14:textId="77777777" w:rsidR="0040126B" w:rsidRPr="009F5011" w:rsidRDefault="0040126B" w:rsidP="005D7257">
            <w:pPr>
              <w:rPr>
                <w:b/>
                <w:bCs/>
                <w:sz w:val="15"/>
                <w:szCs w:val="15"/>
                <w:lang w:eastAsia="es-AR"/>
              </w:rPr>
            </w:pPr>
            <w:r w:rsidRPr="009F5011">
              <w:rPr>
                <w:b/>
                <w:bCs/>
                <w:sz w:val="15"/>
                <w:szCs w:val="15"/>
                <w:lang w:eastAsia="es-AR"/>
              </w:rPr>
              <w:t>INVERSIONES EN INSTRUMENTOS DE PATRIMONIO</w:t>
            </w:r>
          </w:p>
          <w:p w14:paraId="27B1385B" w14:textId="77777777" w:rsidR="0040126B" w:rsidRPr="009F5011" w:rsidRDefault="0040126B" w:rsidP="005D7257">
            <w:pPr>
              <w:rPr>
                <w:b/>
                <w:bCs/>
                <w:sz w:val="15"/>
                <w:szCs w:val="15"/>
                <w:lang w:eastAsia="es-AR"/>
              </w:rPr>
            </w:pPr>
            <w:r w:rsidRPr="009F5011">
              <w:rPr>
                <w:b/>
                <w:bCs/>
                <w:sz w:val="15"/>
                <w:szCs w:val="15"/>
                <w:lang w:eastAsia="es-AR"/>
              </w:rPr>
              <w:t>Medición a valor razonable con cambios en resultados</w:t>
            </w:r>
          </w:p>
        </w:tc>
        <w:tc>
          <w:tcPr>
            <w:tcW w:w="740" w:type="pct"/>
            <w:tcBorders>
              <w:top w:val="nil"/>
              <w:left w:val="nil"/>
              <w:bottom w:val="nil"/>
              <w:right w:val="nil"/>
            </w:tcBorders>
            <w:shd w:val="clear" w:color="auto" w:fill="auto"/>
            <w:noWrap/>
            <w:vAlign w:val="center"/>
          </w:tcPr>
          <w:p w14:paraId="54CBCC34" w14:textId="77777777" w:rsidR="0040126B" w:rsidRPr="009F5011" w:rsidRDefault="0040126B" w:rsidP="000B3D5D">
            <w:pPr>
              <w:rPr>
                <w:color w:val="000000"/>
                <w:sz w:val="16"/>
                <w:szCs w:val="16"/>
                <w:lang w:eastAsia="es-AR"/>
              </w:rPr>
            </w:pPr>
          </w:p>
        </w:tc>
        <w:tc>
          <w:tcPr>
            <w:tcW w:w="403" w:type="pct"/>
            <w:tcBorders>
              <w:top w:val="nil"/>
              <w:left w:val="nil"/>
              <w:bottom w:val="nil"/>
              <w:right w:val="nil"/>
            </w:tcBorders>
            <w:shd w:val="clear" w:color="auto" w:fill="auto"/>
            <w:noWrap/>
            <w:vAlign w:val="center"/>
          </w:tcPr>
          <w:p w14:paraId="2965DC3B" w14:textId="77777777" w:rsidR="0040126B" w:rsidRPr="009F5011" w:rsidRDefault="0040126B" w:rsidP="000B3D5D">
            <w:pPr>
              <w:jc w:val="right"/>
              <w:rPr>
                <w:color w:val="000000"/>
                <w:sz w:val="16"/>
                <w:szCs w:val="16"/>
                <w:lang w:eastAsia="es-AR"/>
              </w:rPr>
            </w:pPr>
          </w:p>
        </w:tc>
        <w:tc>
          <w:tcPr>
            <w:tcW w:w="403" w:type="pct"/>
            <w:tcBorders>
              <w:top w:val="nil"/>
              <w:left w:val="nil"/>
              <w:bottom w:val="nil"/>
              <w:right w:val="nil"/>
            </w:tcBorders>
            <w:shd w:val="clear" w:color="auto" w:fill="auto"/>
            <w:noWrap/>
            <w:vAlign w:val="bottom"/>
          </w:tcPr>
          <w:p w14:paraId="43BE8825" w14:textId="77777777" w:rsidR="0040126B" w:rsidRPr="009F5011" w:rsidRDefault="0040126B" w:rsidP="000B3D5D">
            <w:pPr>
              <w:rPr>
                <w:color w:val="000000"/>
                <w:sz w:val="16"/>
                <w:szCs w:val="16"/>
                <w:lang w:eastAsia="es-AR"/>
              </w:rPr>
            </w:pPr>
          </w:p>
        </w:tc>
        <w:tc>
          <w:tcPr>
            <w:tcW w:w="403" w:type="pct"/>
            <w:tcBorders>
              <w:top w:val="nil"/>
              <w:left w:val="nil"/>
              <w:bottom w:val="nil"/>
              <w:right w:val="nil"/>
            </w:tcBorders>
            <w:shd w:val="clear" w:color="auto" w:fill="auto"/>
            <w:noWrap/>
            <w:vAlign w:val="center"/>
          </w:tcPr>
          <w:p w14:paraId="7F79BC91" w14:textId="77777777" w:rsidR="0040126B" w:rsidRPr="009F5011" w:rsidRDefault="0040126B" w:rsidP="000B3D5D">
            <w:pPr>
              <w:jc w:val="right"/>
              <w:rPr>
                <w:color w:val="000000"/>
                <w:sz w:val="16"/>
                <w:szCs w:val="16"/>
                <w:lang w:eastAsia="es-AR"/>
              </w:rPr>
            </w:pPr>
          </w:p>
        </w:tc>
        <w:tc>
          <w:tcPr>
            <w:tcW w:w="404" w:type="pct"/>
            <w:tcBorders>
              <w:top w:val="nil"/>
              <w:left w:val="nil"/>
              <w:bottom w:val="nil"/>
              <w:right w:val="nil"/>
            </w:tcBorders>
            <w:shd w:val="clear" w:color="auto" w:fill="auto"/>
            <w:noWrap/>
            <w:vAlign w:val="center"/>
          </w:tcPr>
          <w:p w14:paraId="7C4411AA" w14:textId="77777777" w:rsidR="0040126B" w:rsidRPr="009F5011" w:rsidRDefault="0040126B" w:rsidP="000B3D5D">
            <w:pPr>
              <w:jc w:val="right"/>
              <w:rPr>
                <w:color w:val="000000"/>
                <w:sz w:val="16"/>
                <w:szCs w:val="16"/>
                <w:lang w:eastAsia="es-AR"/>
              </w:rPr>
            </w:pPr>
          </w:p>
        </w:tc>
        <w:tc>
          <w:tcPr>
            <w:tcW w:w="399" w:type="pct"/>
            <w:tcBorders>
              <w:top w:val="nil"/>
              <w:left w:val="nil"/>
              <w:bottom w:val="nil"/>
              <w:right w:val="nil"/>
            </w:tcBorders>
            <w:shd w:val="clear" w:color="auto" w:fill="auto"/>
            <w:noWrap/>
            <w:vAlign w:val="center"/>
          </w:tcPr>
          <w:p w14:paraId="5A66A4DC" w14:textId="77777777" w:rsidR="0040126B" w:rsidRPr="009F5011" w:rsidRDefault="0040126B" w:rsidP="000B3D5D">
            <w:pPr>
              <w:jc w:val="right"/>
              <w:rPr>
                <w:color w:val="000000"/>
                <w:sz w:val="16"/>
                <w:szCs w:val="16"/>
                <w:lang w:eastAsia="es-AR"/>
              </w:rPr>
            </w:pPr>
          </w:p>
        </w:tc>
        <w:tc>
          <w:tcPr>
            <w:tcW w:w="399" w:type="pct"/>
            <w:tcBorders>
              <w:top w:val="nil"/>
              <w:left w:val="nil"/>
              <w:bottom w:val="nil"/>
              <w:right w:val="nil"/>
            </w:tcBorders>
            <w:shd w:val="clear" w:color="auto" w:fill="auto"/>
            <w:noWrap/>
            <w:vAlign w:val="center"/>
          </w:tcPr>
          <w:p w14:paraId="2ECF80BD" w14:textId="77777777" w:rsidR="0040126B" w:rsidRPr="009F5011" w:rsidRDefault="0040126B" w:rsidP="000B3D5D">
            <w:pPr>
              <w:jc w:val="right"/>
              <w:rPr>
                <w:color w:val="000000"/>
                <w:sz w:val="16"/>
                <w:szCs w:val="16"/>
                <w:lang w:eastAsia="es-AR"/>
              </w:rPr>
            </w:pPr>
          </w:p>
        </w:tc>
        <w:tc>
          <w:tcPr>
            <w:tcW w:w="397" w:type="pct"/>
            <w:tcBorders>
              <w:top w:val="nil"/>
              <w:left w:val="nil"/>
              <w:bottom w:val="nil"/>
              <w:right w:val="nil"/>
            </w:tcBorders>
            <w:shd w:val="clear" w:color="auto" w:fill="auto"/>
            <w:noWrap/>
            <w:vAlign w:val="center"/>
          </w:tcPr>
          <w:p w14:paraId="698A8CF4" w14:textId="77777777" w:rsidR="0040126B" w:rsidRPr="009F5011" w:rsidRDefault="0040126B" w:rsidP="000B3D5D">
            <w:pPr>
              <w:jc w:val="right"/>
              <w:rPr>
                <w:color w:val="000000"/>
                <w:sz w:val="16"/>
                <w:szCs w:val="16"/>
                <w:lang w:eastAsia="es-AR"/>
              </w:rPr>
            </w:pPr>
          </w:p>
        </w:tc>
      </w:tr>
      <w:tr w:rsidR="0040126B" w:rsidRPr="009F5011" w14:paraId="4EB913A0" w14:textId="77777777" w:rsidTr="009C6A06">
        <w:trPr>
          <w:trHeight w:val="255"/>
        </w:trPr>
        <w:tc>
          <w:tcPr>
            <w:tcW w:w="1452" w:type="pct"/>
            <w:tcBorders>
              <w:top w:val="nil"/>
              <w:left w:val="nil"/>
              <w:bottom w:val="nil"/>
              <w:right w:val="nil"/>
            </w:tcBorders>
            <w:shd w:val="clear" w:color="auto" w:fill="auto"/>
            <w:noWrap/>
            <w:vAlign w:val="center"/>
          </w:tcPr>
          <w:p w14:paraId="6EC45967" w14:textId="77777777" w:rsidR="0040126B" w:rsidRPr="009F5011" w:rsidRDefault="0040126B" w:rsidP="005D7257">
            <w:pPr>
              <w:rPr>
                <w:color w:val="000000"/>
                <w:sz w:val="16"/>
                <w:szCs w:val="16"/>
                <w:lang w:eastAsia="es-AR"/>
              </w:rPr>
            </w:pPr>
            <w:r w:rsidRPr="009F5011">
              <w:rPr>
                <w:bCs/>
                <w:i/>
                <w:iCs/>
                <w:color w:val="000000"/>
                <w:sz w:val="16"/>
                <w:szCs w:val="16"/>
                <w:lang w:eastAsia="es-AR"/>
              </w:rPr>
              <w:t>Del País</w:t>
            </w:r>
          </w:p>
        </w:tc>
        <w:tc>
          <w:tcPr>
            <w:tcW w:w="740" w:type="pct"/>
            <w:tcBorders>
              <w:top w:val="nil"/>
              <w:left w:val="nil"/>
              <w:bottom w:val="nil"/>
              <w:right w:val="nil"/>
            </w:tcBorders>
            <w:shd w:val="clear" w:color="auto" w:fill="auto"/>
            <w:noWrap/>
            <w:vAlign w:val="center"/>
          </w:tcPr>
          <w:p w14:paraId="7DA6B4BC" w14:textId="77777777" w:rsidR="0040126B" w:rsidRPr="009F5011" w:rsidRDefault="0040126B" w:rsidP="000B3D5D">
            <w:pPr>
              <w:rPr>
                <w:color w:val="000000"/>
                <w:sz w:val="16"/>
                <w:szCs w:val="16"/>
                <w:lang w:eastAsia="es-AR"/>
              </w:rPr>
            </w:pPr>
          </w:p>
        </w:tc>
        <w:tc>
          <w:tcPr>
            <w:tcW w:w="403" w:type="pct"/>
            <w:tcBorders>
              <w:top w:val="nil"/>
              <w:left w:val="nil"/>
              <w:bottom w:val="nil"/>
              <w:right w:val="nil"/>
            </w:tcBorders>
            <w:shd w:val="clear" w:color="auto" w:fill="auto"/>
            <w:noWrap/>
            <w:vAlign w:val="center"/>
          </w:tcPr>
          <w:p w14:paraId="7F708BDA" w14:textId="77777777" w:rsidR="0040126B" w:rsidRPr="009F5011" w:rsidRDefault="0040126B" w:rsidP="000B3D5D">
            <w:pPr>
              <w:jc w:val="right"/>
              <w:rPr>
                <w:color w:val="000000"/>
                <w:sz w:val="16"/>
                <w:szCs w:val="16"/>
                <w:lang w:eastAsia="es-AR"/>
              </w:rPr>
            </w:pPr>
          </w:p>
        </w:tc>
        <w:tc>
          <w:tcPr>
            <w:tcW w:w="403" w:type="pct"/>
            <w:tcBorders>
              <w:top w:val="nil"/>
              <w:left w:val="nil"/>
              <w:bottom w:val="nil"/>
              <w:right w:val="nil"/>
            </w:tcBorders>
            <w:shd w:val="clear" w:color="auto" w:fill="auto"/>
            <w:noWrap/>
            <w:vAlign w:val="bottom"/>
          </w:tcPr>
          <w:p w14:paraId="1BB21844" w14:textId="77777777" w:rsidR="0040126B" w:rsidRPr="009F5011" w:rsidRDefault="0040126B" w:rsidP="000B3D5D">
            <w:pPr>
              <w:rPr>
                <w:color w:val="000000"/>
                <w:sz w:val="16"/>
                <w:szCs w:val="16"/>
                <w:lang w:eastAsia="es-AR"/>
              </w:rPr>
            </w:pPr>
          </w:p>
        </w:tc>
        <w:tc>
          <w:tcPr>
            <w:tcW w:w="403" w:type="pct"/>
            <w:tcBorders>
              <w:top w:val="nil"/>
              <w:left w:val="nil"/>
              <w:bottom w:val="nil"/>
              <w:right w:val="nil"/>
            </w:tcBorders>
            <w:shd w:val="clear" w:color="auto" w:fill="auto"/>
            <w:noWrap/>
            <w:vAlign w:val="center"/>
          </w:tcPr>
          <w:p w14:paraId="1A59BC1A" w14:textId="77777777" w:rsidR="0040126B" w:rsidRPr="009F5011" w:rsidRDefault="0040126B" w:rsidP="000B3D5D">
            <w:pPr>
              <w:jc w:val="right"/>
              <w:rPr>
                <w:color w:val="000000"/>
                <w:sz w:val="16"/>
                <w:szCs w:val="16"/>
                <w:lang w:eastAsia="es-AR"/>
              </w:rPr>
            </w:pPr>
          </w:p>
        </w:tc>
        <w:tc>
          <w:tcPr>
            <w:tcW w:w="404" w:type="pct"/>
            <w:tcBorders>
              <w:top w:val="nil"/>
              <w:left w:val="nil"/>
              <w:bottom w:val="nil"/>
              <w:right w:val="nil"/>
            </w:tcBorders>
            <w:shd w:val="clear" w:color="auto" w:fill="auto"/>
            <w:noWrap/>
            <w:vAlign w:val="center"/>
          </w:tcPr>
          <w:p w14:paraId="7F91EB49" w14:textId="77777777" w:rsidR="0040126B" w:rsidRPr="009F5011" w:rsidRDefault="0040126B" w:rsidP="000B3D5D">
            <w:pPr>
              <w:jc w:val="right"/>
              <w:rPr>
                <w:color w:val="000000"/>
                <w:sz w:val="16"/>
                <w:szCs w:val="16"/>
                <w:lang w:eastAsia="es-AR"/>
              </w:rPr>
            </w:pPr>
          </w:p>
        </w:tc>
        <w:tc>
          <w:tcPr>
            <w:tcW w:w="399" w:type="pct"/>
            <w:tcBorders>
              <w:top w:val="nil"/>
              <w:left w:val="nil"/>
              <w:bottom w:val="nil"/>
              <w:right w:val="nil"/>
            </w:tcBorders>
            <w:shd w:val="clear" w:color="auto" w:fill="auto"/>
            <w:noWrap/>
            <w:vAlign w:val="center"/>
          </w:tcPr>
          <w:p w14:paraId="1BFC586B" w14:textId="77777777" w:rsidR="0040126B" w:rsidRPr="009F5011" w:rsidRDefault="0040126B" w:rsidP="000B3D5D">
            <w:pPr>
              <w:jc w:val="right"/>
              <w:rPr>
                <w:color w:val="000000"/>
                <w:sz w:val="16"/>
                <w:szCs w:val="16"/>
                <w:lang w:eastAsia="es-AR"/>
              </w:rPr>
            </w:pPr>
          </w:p>
        </w:tc>
        <w:tc>
          <w:tcPr>
            <w:tcW w:w="399" w:type="pct"/>
            <w:tcBorders>
              <w:top w:val="nil"/>
              <w:left w:val="nil"/>
              <w:bottom w:val="nil"/>
              <w:right w:val="nil"/>
            </w:tcBorders>
            <w:shd w:val="clear" w:color="auto" w:fill="auto"/>
            <w:noWrap/>
            <w:vAlign w:val="center"/>
          </w:tcPr>
          <w:p w14:paraId="3AD8AEF4" w14:textId="77777777" w:rsidR="0040126B" w:rsidRPr="009F5011" w:rsidRDefault="0040126B" w:rsidP="000B3D5D">
            <w:pPr>
              <w:jc w:val="right"/>
              <w:rPr>
                <w:color w:val="000000"/>
                <w:sz w:val="16"/>
                <w:szCs w:val="16"/>
                <w:lang w:eastAsia="es-AR"/>
              </w:rPr>
            </w:pPr>
          </w:p>
        </w:tc>
        <w:tc>
          <w:tcPr>
            <w:tcW w:w="397" w:type="pct"/>
            <w:tcBorders>
              <w:top w:val="nil"/>
              <w:left w:val="nil"/>
              <w:bottom w:val="nil"/>
              <w:right w:val="nil"/>
            </w:tcBorders>
            <w:shd w:val="clear" w:color="auto" w:fill="auto"/>
            <w:noWrap/>
            <w:vAlign w:val="center"/>
          </w:tcPr>
          <w:p w14:paraId="25BC9551" w14:textId="77777777" w:rsidR="0040126B" w:rsidRPr="009F5011" w:rsidRDefault="0040126B" w:rsidP="000B3D5D">
            <w:pPr>
              <w:jc w:val="right"/>
              <w:rPr>
                <w:color w:val="000000"/>
                <w:sz w:val="16"/>
                <w:szCs w:val="16"/>
                <w:lang w:eastAsia="es-AR"/>
              </w:rPr>
            </w:pPr>
          </w:p>
        </w:tc>
      </w:tr>
      <w:tr w:rsidR="0040126B" w:rsidRPr="009F5011" w14:paraId="342FE1DB" w14:textId="77777777" w:rsidTr="009C6A06">
        <w:trPr>
          <w:trHeight w:val="20"/>
        </w:trPr>
        <w:tc>
          <w:tcPr>
            <w:tcW w:w="1452" w:type="pct"/>
            <w:tcBorders>
              <w:top w:val="nil"/>
              <w:left w:val="nil"/>
              <w:bottom w:val="nil"/>
              <w:right w:val="nil"/>
            </w:tcBorders>
            <w:shd w:val="clear" w:color="auto" w:fill="auto"/>
            <w:noWrap/>
            <w:vAlign w:val="bottom"/>
          </w:tcPr>
          <w:p w14:paraId="2D32BABE" w14:textId="77777777" w:rsidR="0040126B" w:rsidRPr="009F5011" w:rsidRDefault="0040126B" w:rsidP="005D7257">
            <w:pPr>
              <w:rPr>
                <w:bCs/>
                <w:i/>
                <w:iCs/>
                <w:color w:val="000000"/>
                <w:sz w:val="8"/>
                <w:szCs w:val="8"/>
                <w:lang w:eastAsia="es-AR"/>
              </w:rPr>
            </w:pPr>
          </w:p>
        </w:tc>
        <w:tc>
          <w:tcPr>
            <w:tcW w:w="740" w:type="pct"/>
            <w:tcBorders>
              <w:top w:val="nil"/>
              <w:left w:val="nil"/>
              <w:bottom w:val="nil"/>
              <w:right w:val="nil"/>
            </w:tcBorders>
            <w:shd w:val="clear" w:color="auto" w:fill="auto"/>
            <w:noWrap/>
            <w:vAlign w:val="bottom"/>
          </w:tcPr>
          <w:p w14:paraId="0E32C7CB" w14:textId="77777777" w:rsidR="0040126B" w:rsidRPr="009F5011" w:rsidRDefault="0040126B" w:rsidP="005D7257">
            <w:pPr>
              <w:rPr>
                <w:color w:val="000000"/>
                <w:sz w:val="8"/>
                <w:szCs w:val="8"/>
                <w:lang w:eastAsia="es-AR"/>
              </w:rPr>
            </w:pPr>
          </w:p>
        </w:tc>
        <w:tc>
          <w:tcPr>
            <w:tcW w:w="403" w:type="pct"/>
            <w:tcBorders>
              <w:top w:val="nil"/>
              <w:left w:val="nil"/>
              <w:right w:val="nil"/>
            </w:tcBorders>
            <w:shd w:val="clear" w:color="auto" w:fill="auto"/>
            <w:noWrap/>
            <w:vAlign w:val="bottom"/>
          </w:tcPr>
          <w:p w14:paraId="4D277623" w14:textId="77777777" w:rsidR="0040126B" w:rsidRPr="009F5011" w:rsidRDefault="0040126B" w:rsidP="005D7257">
            <w:pPr>
              <w:rPr>
                <w:color w:val="000000"/>
                <w:sz w:val="8"/>
                <w:szCs w:val="8"/>
                <w:lang w:eastAsia="es-AR"/>
              </w:rPr>
            </w:pPr>
          </w:p>
        </w:tc>
        <w:tc>
          <w:tcPr>
            <w:tcW w:w="403" w:type="pct"/>
            <w:tcBorders>
              <w:top w:val="nil"/>
              <w:left w:val="nil"/>
              <w:right w:val="nil"/>
            </w:tcBorders>
            <w:shd w:val="clear" w:color="auto" w:fill="auto"/>
            <w:noWrap/>
            <w:vAlign w:val="bottom"/>
          </w:tcPr>
          <w:p w14:paraId="7DEBE9D0" w14:textId="77777777" w:rsidR="0040126B" w:rsidRPr="009F5011" w:rsidRDefault="0040126B" w:rsidP="005D7257">
            <w:pPr>
              <w:rPr>
                <w:color w:val="000000"/>
                <w:sz w:val="8"/>
                <w:szCs w:val="8"/>
                <w:lang w:eastAsia="es-AR"/>
              </w:rPr>
            </w:pPr>
          </w:p>
        </w:tc>
        <w:tc>
          <w:tcPr>
            <w:tcW w:w="403" w:type="pct"/>
            <w:tcBorders>
              <w:top w:val="nil"/>
              <w:left w:val="nil"/>
              <w:right w:val="nil"/>
            </w:tcBorders>
            <w:shd w:val="clear" w:color="auto" w:fill="auto"/>
            <w:noWrap/>
            <w:vAlign w:val="bottom"/>
          </w:tcPr>
          <w:p w14:paraId="5E75CD3E" w14:textId="77777777" w:rsidR="0040126B" w:rsidRPr="009F5011" w:rsidRDefault="0040126B" w:rsidP="005D7257">
            <w:pPr>
              <w:rPr>
                <w:color w:val="000000"/>
                <w:sz w:val="8"/>
                <w:szCs w:val="8"/>
                <w:lang w:eastAsia="es-AR"/>
              </w:rPr>
            </w:pPr>
          </w:p>
        </w:tc>
        <w:tc>
          <w:tcPr>
            <w:tcW w:w="404" w:type="pct"/>
            <w:tcBorders>
              <w:top w:val="nil"/>
              <w:left w:val="nil"/>
              <w:right w:val="nil"/>
            </w:tcBorders>
            <w:shd w:val="clear" w:color="auto" w:fill="auto"/>
            <w:noWrap/>
            <w:vAlign w:val="bottom"/>
          </w:tcPr>
          <w:p w14:paraId="684FA6F3" w14:textId="77777777" w:rsidR="0040126B" w:rsidRPr="009F5011" w:rsidRDefault="0040126B" w:rsidP="005D7257">
            <w:pPr>
              <w:rPr>
                <w:color w:val="000000"/>
                <w:sz w:val="8"/>
                <w:szCs w:val="8"/>
                <w:lang w:eastAsia="es-AR"/>
              </w:rPr>
            </w:pPr>
          </w:p>
        </w:tc>
        <w:tc>
          <w:tcPr>
            <w:tcW w:w="399" w:type="pct"/>
            <w:tcBorders>
              <w:top w:val="nil"/>
              <w:left w:val="nil"/>
              <w:right w:val="nil"/>
            </w:tcBorders>
            <w:shd w:val="clear" w:color="auto" w:fill="auto"/>
            <w:noWrap/>
            <w:vAlign w:val="bottom"/>
          </w:tcPr>
          <w:p w14:paraId="52C4B9E7" w14:textId="77777777" w:rsidR="0040126B" w:rsidRPr="009F5011" w:rsidRDefault="0040126B" w:rsidP="005D7257">
            <w:pPr>
              <w:rPr>
                <w:color w:val="000000"/>
                <w:sz w:val="8"/>
                <w:szCs w:val="8"/>
                <w:lang w:eastAsia="es-AR"/>
              </w:rPr>
            </w:pPr>
          </w:p>
        </w:tc>
        <w:tc>
          <w:tcPr>
            <w:tcW w:w="399" w:type="pct"/>
            <w:tcBorders>
              <w:top w:val="nil"/>
              <w:left w:val="nil"/>
              <w:right w:val="nil"/>
            </w:tcBorders>
            <w:shd w:val="clear" w:color="auto" w:fill="auto"/>
            <w:noWrap/>
            <w:vAlign w:val="bottom"/>
          </w:tcPr>
          <w:p w14:paraId="601CB5E6" w14:textId="77777777" w:rsidR="0040126B" w:rsidRPr="009F5011" w:rsidRDefault="0040126B" w:rsidP="005D7257">
            <w:pPr>
              <w:rPr>
                <w:color w:val="000000"/>
                <w:sz w:val="8"/>
                <w:szCs w:val="8"/>
                <w:lang w:eastAsia="es-AR"/>
              </w:rPr>
            </w:pPr>
          </w:p>
        </w:tc>
        <w:tc>
          <w:tcPr>
            <w:tcW w:w="397" w:type="pct"/>
            <w:tcBorders>
              <w:top w:val="nil"/>
              <w:left w:val="nil"/>
              <w:right w:val="nil"/>
            </w:tcBorders>
            <w:shd w:val="clear" w:color="auto" w:fill="auto"/>
            <w:noWrap/>
            <w:vAlign w:val="bottom"/>
          </w:tcPr>
          <w:p w14:paraId="487B105F" w14:textId="77777777" w:rsidR="0040126B" w:rsidRPr="009F5011" w:rsidRDefault="0040126B" w:rsidP="005D7257">
            <w:pPr>
              <w:rPr>
                <w:color w:val="000000"/>
                <w:sz w:val="8"/>
                <w:szCs w:val="8"/>
                <w:lang w:eastAsia="es-AR"/>
              </w:rPr>
            </w:pPr>
          </w:p>
        </w:tc>
      </w:tr>
      <w:tr w:rsidR="0040126B" w:rsidRPr="009F5011" w14:paraId="27575789" w14:textId="77777777" w:rsidTr="009C6A06">
        <w:trPr>
          <w:trHeight w:val="255"/>
        </w:trPr>
        <w:tc>
          <w:tcPr>
            <w:tcW w:w="1452" w:type="pct"/>
            <w:tcBorders>
              <w:top w:val="nil"/>
              <w:left w:val="nil"/>
              <w:bottom w:val="nil"/>
              <w:right w:val="nil"/>
            </w:tcBorders>
            <w:shd w:val="clear" w:color="auto" w:fill="auto"/>
            <w:noWrap/>
            <w:vAlign w:val="center"/>
          </w:tcPr>
          <w:p w14:paraId="2BF86421" w14:textId="77777777" w:rsidR="0040126B" w:rsidRPr="009F5011" w:rsidRDefault="0040126B" w:rsidP="005D7257">
            <w:pPr>
              <w:ind w:left="426"/>
              <w:rPr>
                <w:b/>
                <w:bCs/>
                <w:i/>
                <w:iCs/>
                <w:color w:val="000000"/>
                <w:sz w:val="16"/>
                <w:szCs w:val="16"/>
                <w:lang w:eastAsia="es-AR"/>
              </w:rPr>
            </w:pPr>
            <w:r w:rsidRPr="009F5011">
              <w:rPr>
                <w:color w:val="000000"/>
                <w:sz w:val="16"/>
                <w:szCs w:val="16"/>
                <w:lang w:eastAsia="es-AR"/>
              </w:rPr>
              <w:t>- Mercado Abierto Electrónico S.A.</w:t>
            </w:r>
          </w:p>
        </w:tc>
        <w:tc>
          <w:tcPr>
            <w:tcW w:w="740" w:type="pct"/>
            <w:tcBorders>
              <w:top w:val="nil"/>
              <w:left w:val="nil"/>
              <w:bottom w:val="nil"/>
              <w:right w:val="nil"/>
            </w:tcBorders>
            <w:shd w:val="clear" w:color="auto" w:fill="auto"/>
            <w:noWrap/>
            <w:vAlign w:val="center"/>
          </w:tcPr>
          <w:p w14:paraId="73260A18" w14:textId="77777777" w:rsidR="0040126B" w:rsidRPr="009F5011" w:rsidRDefault="0040126B" w:rsidP="000B3D5D">
            <w:pPr>
              <w:rPr>
                <w:color w:val="000000"/>
                <w:sz w:val="16"/>
                <w:szCs w:val="16"/>
                <w:lang w:eastAsia="es-AR"/>
              </w:rPr>
            </w:pPr>
            <w:r w:rsidRPr="009F5011">
              <w:rPr>
                <w:color w:val="000000"/>
                <w:sz w:val="16"/>
                <w:szCs w:val="16"/>
                <w:lang w:eastAsia="es-AR"/>
              </w:rPr>
              <w:t>33-62818915-9</w:t>
            </w:r>
          </w:p>
        </w:tc>
        <w:tc>
          <w:tcPr>
            <w:tcW w:w="403" w:type="pct"/>
            <w:tcBorders>
              <w:top w:val="nil"/>
              <w:left w:val="nil"/>
              <w:right w:val="nil"/>
            </w:tcBorders>
            <w:shd w:val="clear" w:color="auto" w:fill="auto"/>
            <w:noWrap/>
            <w:vAlign w:val="center"/>
          </w:tcPr>
          <w:p w14:paraId="155E3F32" w14:textId="77777777" w:rsidR="0040126B" w:rsidRPr="009F5011" w:rsidRDefault="0040126B" w:rsidP="000B3D5D">
            <w:pPr>
              <w:jc w:val="right"/>
              <w:rPr>
                <w:color w:val="000000"/>
                <w:sz w:val="16"/>
                <w:szCs w:val="16"/>
                <w:lang w:eastAsia="es-AR"/>
              </w:rPr>
            </w:pPr>
            <w:r w:rsidRPr="009F5011">
              <w:rPr>
                <w:color w:val="000000"/>
                <w:sz w:val="16"/>
                <w:szCs w:val="16"/>
                <w:lang w:eastAsia="es-AR"/>
              </w:rPr>
              <w:t>-</w:t>
            </w:r>
          </w:p>
        </w:tc>
        <w:tc>
          <w:tcPr>
            <w:tcW w:w="403" w:type="pct"/>
            <w:tcBorders>
              <w:top w:val="nil"/>
              <w:left w:val="nil"/>
              <w:right w:val="nil"/>
            </w:tcBorders>
            <w:shd w:val="clear" w:color="auto" w:fill="auto"/>
            <w:noWrap/>
            <w:vAlign w:val="center"/>
          </w:tcPr>
          <w:p w14:paraId="5BAB1A09" w14:textId="77777777" w:rsidR="0040126B" w:rsidRPr="009F5011" w:rsidRDefault="0040126B" w:rsidP="000B3D5D">
            <w:pPr>
              <w:rPr>
                <w:color w:val="000000"/>
                <w:sz w:val="16"/>
                <w:szCs w:val="16"/>
                <w:lang w:eastAsia="es-AR"/>
              </w:rPr>
            </w:pPr>
            <w:r w:rsidRPr="009F5011">
              <w:rPr>
                <w:color w:val="000000"/>
                <w:sz w:val="16"/>
                <w:szCs w:val="16"/>
                <w:lang w:eastAsia="es-AR"/>
              </w:rPr>
              <w:t>2</w:t>
            </w:r>
          </w:p>
        </w:tc>
        <w:tc>
          <w:tcPr>
            <w:tcW w:w="403" w:type="pct"/>
            <w:tcBorders>
              <w:top w:val="nil"/>
              <w:left w:val="nil"/>
              <w:right w:val="nil"/>
            </w:tcBorders>
            <w:shd w:val="clear" w:color="auto" w:fill="auto"/>
            <w:noWrap/>
            <w:vAlign w:val="center"/>
          </w:tcPr>
          <w:p w14:paraId="4E129FF0"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14.218 </w:t>
            </w:r>
          </w:p>
        </w:tc>
        <w:tc>
          <w:tcPr>
            <w:tcW w:w="404" w:type="pct"/>
            <w:tcBorders>
              <w:top w:val="nil"/>
              <w:left w:val="nil"/>
              <w:right w:val="nil"/>
            </w:tcBorders>
            <w:shd w:val="clear" w:color="auto" w:fill="auto"/>
            <w:noWrap/>
            <w:vAlign w:val="center"/>
          </w:tcPr>
          <w:p w14:paraId="3B8E9DC5"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11.305 </w:t>
            </w:r>
          </w:p>
        </w:tc>
        <w:tc>
          <w:tcPr>
            <w:tcW w:w="399" w:type="pct"/>
            <w:tcBorders>
              <w:top w:val="nil"/>
              <w:left w:val="nil"/>
              <w:right w:val="nil"/>
            </w:tcBorders>
            <w:shd w:val="clear" w:color="auto" w:fill="auto"/>
            <w:noWrap/>
            <w:vAlign w:val="center"/>
          </w:tcPr>
          <w:p w14:paraId="69475166"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14.218 </w:t>
            </w:r>
          </w:p>
        </w:tc>
        <w:tc>
          <w:tcPr>
            <w:tcW w:w="399" w:type="pct"/>
            <w:tcBorders>
              <w:top w:val="nil"/>
              <w:left w:val="nil"/>
              <w:right w:val="nil"/>
            </w:tcBorders>
            <w:shd w:val="clear" w:color="auto" w:fill="auto"/>
            <w:noWrap/>
            <w:vAlign w:val="center"/>
          </w:tcPr>
          <w:p w14:paraId="700AB727"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                    -   </w:t>
            </w:r>
          </w:p>
        </w:tc>
        <w:tc>
          <w:tcPr>
            <w:tcW w:w="397" w:type="pct"/>
            <w:tcBorders>
              <w:top w:val="nil"/>
              <w:left w:val="nil"/>
              <w:right w:val="nil"/>
            </w:tcBorders>
            <w:shd w:val="clear" w:color="auto" w:fill="auto"/>
            <w:noWrap/>
            <w:vAlign w:val="center"/>
          </w:tcPr>
          <w:p w14:paraId="66215218" w14:textId="77777777" w:rsidR="0040126B" w:rsidRPr="009F5011" w:rsidRDefault="0040126B" w:rsidP="000B3D5D">
            <w:pPr>
              <w:jc w:val="right"/>
              <w:rPr>
                <w:color w:val="000000"/>
                <w:sz w:val="16"/>
                <w:szCs w:val="16"/>
                <w:lang w:eastAsia="es-AR"/>
              </w:rPr>
            </w:pPr>
            <w:r w:rsidRPr="009F5011">
              <w:rPr>
                <w:color w:val="000000"/>
                <w:sz w:val="16"/>
                <w:szCs w:val="16"/>
                <w:lang w:eastAsia="es-ES"/>
              </w:rPr>
              <w:t>14.218</w:t>
            </w:r>
          </w:p>
        </w:tc>
      </w:tr>
      <w:tr w:rsidR="0040126B" w:rsidRPr="009F5011" w14:paraId="2945B771" w14:textId="77777777" w:rsidTr="009C6A06">
        <w:trPr>
          <w:trHeight w:val="255"/>
        </w:trPr>
        <w:tc>
          <w:tcPr>
            <w:tcW w:w="1452" w:type="pct"/>
            <w:tcBorders>
              <w:top w:val="nil"/>
              <w:left w:val="nil"/>
              <w:bottom w:val="nil"/>
              <w:right w:val="nil"/>
            </w:tcBorders>
            <w:shd w:val="clear" w:color="auto" w:fill="auto"/>
            <w:noWrap/>
            <w:vAlign w:val="center"/>
          </w:tcPr>
          <w:p w14:paraId="5CC5DD10" w14:textId="77777777" w:rsidR="0040126B" w:rsidRPr="009F5011" w:rsidRDefault="0040126B" w:rsidP="005D7257">
            <w:pPr>
              <w:ind w:left="567" w:hanging="141"/>
              <w:rPr>
                <w:color w:val="000000"/>
                <w:sz w:val="16"/>
                <w:szCs w:val="16"/>
                <w:lang w:eastAsia="es-AR"/>
              </w:rPr>
            </w:pPr>
            <w:r w:rsidRPr="009F5011">
              <w:rPr>
                <w:color w:val="000000"/>
                <w:sz w:val="16"/>
                <w:szCs w:val="16"/>
                <w:lang w:eastAsia="es-AR"/>
              </w:rPr>
              <w:t>- Cobranzas y Servicios S.A.</w:t>
            </w:r>
          </w:p>
        </w:tc>
        <w:tc>
          <w:tcPr>
            <w:tcW w:w="740" w:type="pct"/>
            <w:tcBorders>
              <w:top w:val="nil"/>
              <w:left w:val="nil"/>
              <w:bottom w:val="nil"/>
              <w:right w:val="nil"/>
            </w:tcBorders>
            <w:shd w:val="clear" w:color="auto" w:fill="auto"/>
            <w:noWrap/>
            <w:vAlign w:val="center"/>
          </w:tcPr>
          <w:p w14:paraId="2DBE94CB" w14:textId="77777777" w:rsidR="0040126B" w:rsidRPr="009F5011" w:rsidRDefault="0040126B" w:rsidP="000B3D5D">
            <w:pPr>
              <w:rPr>
                <w:color w:val="000000"/>
                <w:sz w:val="16"/>
                <w:szCs w:val="16"/>
                <w:lang w:eastAsia="es-AR"/>
              </w:rPr>
            </w:pPr>
            <w:r w:rsidRPr="009F5011">
              <w:rPr>
                <w:color w:val="000000"/>
                <w:sz w:val="16"/>
                <w:szCs w:val="16"/>
                <w:lang w:eastAsia="es-AR"/>
              </w:rPr>
              <w:t>30-71478823-6</w:t>
            </w:r>
          </w:p>
        </w:tc>
        <w:tc>
          <w:tcPr>
            <w:tcW w:w="403" w:type="pct"/>
            <w:tcBorders>
              <w:left w:val="nil"/>
              <w:right w:val="nil"/>
            </w:tcBorders>
            <w:shd w:val="clear" w:color="auto" w:fill="auto"/>
            <w:noWrap/>
            <w:vAlign w:val="center"/>
          </w:tcPr>
          <w:p w14:paraId="035EEB65" w14:textId="77777777" w:rsidR="0040126B" w:rsidRPr="009F5011" w:rsidRDefault="0040126B" w:rsidP="000B3D5D">
            <w:pPr>
              <w:jc w:val="right"/>
              <w:rPr>
                <w:color w:val="000000"/>
                <w:sz w:val="16"/>
                <w:szCs w:val="16"/>
                <w:lang w:eastAsia="es-AR"/>
              </w:rPr>
            </w:pPr>
            <w:r w:rsidRPr="009F5011">
              <w:rPr>
                <w:color w:val="000000"/>
                <w:sz w:val="16"/>
                <w:szCs w:val="16"/>
                <w:lang w:eastAsia="es-AR"/>
              </w:rPr>
              <w:t>-</w:t>
            </w:r>
          </w:p>
        </w:tc>
        <w:tc>
          <w:tcPr>
            <w:tcW w:w="403" w:type="pct"/>
            <w:tcBorders>
              <w:left w:val="nil"/>
              <w:right w:val="nil"/>
            </w:tcBorders>
            <w:shd w:val="clear" w:color="auto" w:fill="auto"/>
            <w:noWrap/>
            <w:vAlign w:val="center"/>
          </w:tcPr>
          <w:p w14:paraId="6B792548" w14:textId="77777777" w:rsidR="0040126B" w:rsidRPr="009F5011" w:rsidRDefault="0040126B" w:rsidP="000B3D5D">
            <w:pPr>
              <w:rPr>
                <w:color w:val="000000"/>
                <w:sz w:val="16"/>
                <w:szCs w:val="16"/>
                <w:lang w:eastAsia="es-AR"/>
              </w:rPr>
            </w:pPr>
            <w:r w:rsidRPr="009F5011">
              <w:rPr>
                <w:color w:val="000000"/>
                <w:sz w:val="16"/>
                <w:szCs w:val="16"/>
                <w:lang w:eastAsia="es-AR"/>
              </w:rPr>
              <w:t>2</w:t>
            </w:r>
          </w:p>
        </w:tc>
        <w:tc>
          <w:tcPr>
            <w:tcW w:w="403" w:type="pct"/>
            <w:tcBorders>
              <w:left w:val="nil"/>
              <w:right w:val="nil"/>
            </w:tcBorders>
            <w:shd w:val="clear" w:color="auto" w:fill="auto"/>
            <w:noWrap/>
            <w:vAlign w:val="center"/>
          </w:tcPr>
          <w:p w14:paraId="21981FB6"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243 </w:t>
            </w:r>
          </w:p>
        </w:tc>
        <w:tc>
          <w:tcPr>
            <w:tcW w:w="404" w:type="pct"/>
            <w:tcBorders>
              <w:left w:val="nil"/>
              <w:right w:val="nil"/>
            </w:tcBorders>
            <w:shd w:val="clear" w:color="auto" w:fill="auto"/>
            <w:noWrap/>
            <w:vAlign w:val="center"/>
          </w:tcPr>
          <w:p w14:paraId="640559F7"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654 </w:t>
            </w:r>
          </w:p>
        </w:tc>
        <w:tc>
          <w:tcPr>
            <w:tcW w:w="399" w:type="pct"/>
            <w:tcBorders>
              <w:left w:val="nil"/>
              <w:right w:val="nil"/>
            </w:tcBorders>
            <w:shd w:val="clear" w:color="auto" w:fill="auto"/>
            <w:noWrap/>
            <w:vAlign w:val="center"/>
          </w:tcPr>
          <w:p w14:paraId="3C593232" w14:textId="77777777" w:rsidR="0040126B" w:rsidRPr="009F5011" w:rsidRDefault="0040126B" w:rsidP="000B3D5D">
            <w:pPr>
              <w:jc w:val="right"/>
              <w:rPr>
                <w:color w:val="000000"/>
                <w:sz w:val="16"/>
                <w:szCs w:val="16"/>
                <w:lang w:eastAsia="es-AR"/>
              </w:rPr>
            </w:pPr>
            <w:r w:rsidRPr="009F5011">
              <w:rPr>
                <w:color w:val="000000"/>
                <w:sz w:val="16"/>
                <w:szCs w:val="16"/>
                <w:lang w:eastAsia="es-ES"/>
              </w:rPr>
              <w:t>243</w:t>
            </w:r>
          </w:p>
        </w:tc>
        <w:tc>
          <w:tcPr>
            <w:tcW w:w="399" w:type="pct"/>
            <w:tcBorders>
              <w:left w:val="nil"/>
              <w:right w:val="nil"/>
            </w:tcBorders>
            <w:shd w:val="clear" w:color="auto" w:fill="auto"/>
            <w:noWrap/>
            <w:vAlign w:val="center"/>
          </w:tcPr>
          <w:p w14:paraId="44E77D5C" w14:textId="77777777" w:rsidR="0040126B" w:rsidRPr="009F5011" w:rsidRDefault="0040126B" w:rsidP="000B3D5D">
            <w:pPr>
              <w:jc w:val="right"/>
              <w:rPr>
                <w:color w:val="000000"/>
                <w:sz w:val="16"/>
                <w:szCs w:val="16"/>
                <w:lang w:eastAsia="es-AR"/>
              </w:rPr>
            </w:pPr>
            <w:r w:rsidRPr="009F5011">
              <w:rPr>
                <w:color w:val="000000"/>
                <w:sz w:val="16"/>
                <w:szCs w:val="16"/>
                <w:lang w:eastAsia="es-ES"/>
              </w:rPr>
              <w:t xml:space="preserve">                    -   </w:t>
            </w:r>
          </w:p>
        </w:tc>
        <w:tc>
          <w:tcPr>
            <w:tcW w:w="397" w:type="pct"/>
            <w:tcBorders>
              <w:left w:val="nil"/>
              <w:right w:val="nil"/>
            </w:tcBorders>
            <w:shd w:val="clear" w:color="auto" w:fill="auto"/>
            <w:noWrap/>
            <w:vAlign w:val="center"/>
          </w:tcPr>
          <w:p w14:paraId="7FC0FA0D" w14:textId="77777777" w:rsidR="0040126B" w:rsidRPr="009F5011" w:rsidRDefault="0040126B" w:rsidP="000B3D5D">
            <w:pPr>
              <w:jc w:val="right"/>
              <w:rPr>
                <w:color w:val="000000"/>
                <w:sz w:val="16"/>
                <w:szCs w:val="16"/>
                <w:lang w:eastAsia="es-AR"/>
              </w:rPr>
            </w:pPr>
            <w:r w:rsidRPr="009F5011">
              <w:rPr>
                <w:color w:val="000000"/>
                <w:sz w:val="16"/>
                <w:szCs w:val="16"/>
                <w:lang w:eastAsia="es-ES"/>
              </w:rPr>
              <w:t>243</w:t>
            </w:r>
          </w:p>
        </w:tc>
      </w:tr>
      <w:tr w:rsidR="0040126B" w:rsidRPr="009F5011" w14:paraId="05CC5801" w14:textId="77777777" w:rsidTr="009C6A06">
        <w:trPr>
          <w:trHeight w:val="20"/>
        </w:trPr>
        <w:tc>
          <w:tcPr>
            <w:tcW w:w="1452" w:type="pct"/>
            <w:tcBorders>
              <w:top w:val="nil"/>
              <w:left w:val="nil"/>
              <w:bottom w:val="nil"/>
              <w:right w:val="nil"/>
            </w:tcBorders>
            <w:shd w:val="clear" w:color="auto" w:fill="auto"/>
            <w:noWrap/>
            <w:vAlign w:val="center"/>
          </w:tcPr>
          <w:p w14:paraId="729B211F" w14:textId="77777777" w:rsidR="0040126B" w:rsidRPr="009F5011" w:rsidRDefault="0040126B" w:rsidP="005D7257">
            <w:pPr>
              <w:ind w:firstLine="284"/>
              <w:rPr>
                <w:color w:val="000000"/>
                <w:sz w:val="8"/>
                <w:szCs w:val="8"/>
                <w:lang w:eastAsia="es-AR"/>
              </w:rPr>
            </w:pPr>
          </w:p>
        </w:tc>
        <w:tc>
          <w:tcPr>
            <w:tcW w:w="740" w:type="pct"/>
            <w:tcBorders>
              <w:top w:val="nil"/>
              <w:left w:val="nil"/>
              <w:bottom w:val="nil"/>
              <w:right w:val="nil"/>
            </w:tcBorders>
            <w:shd w:val="clear" w:color="auto" w:fill="auto"/>
            <w:noWrap/>
            <w:vAlign w:val="center"/>
          </w:tcPr>
          <w:p w14:paraId="44528F82" w14:textId="77777777" w:rsidR="0040126B" w:rsidRPr="009F5011" w:rsidRDefault="0040126B" w:rsidP="000B3D5D">
            <w:pPr>
              <w:rPr>
                <w:color w:val="000000"/>
                <w:sz w:val="8"/>
                <w:szCs w:val="8"/>
                <w:lang w:eastAsia="es-AR"/>
              </w:rPr>
            </w:pPr>
          </w:p>
        </w:tc>
        <w:tc>
          <w:tcPr>
            <w:tcW w:w="403" w:type="pct"/>
            <w:tcBorders>
              <w:left w:val="nil"/>
              <w:bottom w:val="single" w:sz="4" w:space="0" w:color="auto"/>
              <w:right w:val="nil"/>
            </w:tcBorders>
            <w:shd w:val="clear" w:color="auto" w:fill="auto"/>
            <w:noWrap/>
            <w:vAlign w:val="center"/>
          </w:tcPr>
          <w:p w14:paraId="2E5841C6" w14:textId="77777777" w:rsidR="0040126B" w:rsidRPr="009F5011" w:rsidRDefault="0040126B" w:rsidP="000B3D5D">
            <w:pPr>
              <w:jc w:val="right"/>
              <w:rPr>
                <w:color w:val="000000"/>
                <w:sz w:val="8"/>
                <w:szCs w:val="8"/>
                <w:lang w:eastAsia="es-AR"/>
              </w:rPr>
            </w:pPr>
          </w:p>
        </w:tc>
        <w:tc>
          <w:tcPr>
            <w:tcW w:w="403" w:type="pct"/>
            <w:tcBorders>
              <w:left w:val="nil"/>
              <w:bottom w:val="nil"/>
              <w:right w:val="nil"/>
            </w:tcBorders>
            <w:shd w:val="clear" w:color="auto" w:fill="auto"/>
            <w:noWrap/>
            <w:vAlign w:val="center"/>
          </w:tcPr>
          <w:p w14:paraId="0AE010B7" w14:textId="77777777" w:rsidR="0040126B" w:rsidRPr="009F5011" w:rsidRDefault="0040126B" w:rsidP="000B3D5D">
            <w:pPr>
              <w:rPr>
                <w:color w:val="000000"/>
                <w:sz w:val="8"/>
                <w:szCs w:val="8"/>
                <w:lang w:eastAsia="es-AR"/>
              </w:rPr>
            </w:pPr>
          </w:p>
        </w:tc>
        <w:tc>
          <w:tcPr>
            <w:tcW w:w="403" w:type="pct"/>
            <w:tcBorders>
              <w:left w:val="nil"/>
              <w:bottom w:val="single" w:sz="4" w:space="0" w:color="auto"/>
              <w:right w:val="nil"/>
            </w:tcBorders>
            <w:shd w:val="clear" w:color="auto" w:fill="auto"/>
            <w:noWrap/>
            <w:vAlign w:val="center"/>
          </w:tcPr>
          <w:p w14:paraId="50EDF068" w14:textId="77777777" w:rsidR="0040126B" w:rsidRPr="009F5011" w:rsidRDefault="0040126B" w:rsidP="000B3D5D">
            <w:pPr>
              <w:jc w:val="right"/>
              <w:rPr>
                <w:color w:val="000000"/>
                <w:sz w:val="8"/>
                <w:szCs w:val="8"/>
                <w:lang w:eastAsia="es-AR"/>
              </w:rPr>
            </w:pPr>
          </w:p>
        </w:tc>
        <w:tc>
          <w:tcPr>
            <w:tcW w:w="404" w:type="pct"/>
            <w:tcBorders>
              <w:left w:val="nil"/>
              <w:bottom w:val="single" w:sz="4" w:space="0" w:color="auto"/>
              <w:right w:val="nil"/>
            </w:tcBorders>
            <w:shd w:val="clear" w:color="auto" w:fill="auto"/>
            <w:noWrap/>
            <w:vAlign w:val="center"/>
          </w:tcPr>
          <w:p w14:paraId="532C9AE6" w14:textId="77777777" w:rsidR="0040126B" w:rsidRPr="009F5011" w:rsidRDefault="0040126B" w:rsidP="000B3D5D">
            <w:pPr>
              <w:jc w:val="right"/>
              <w:rPr>
                <w:color w:val="000000"/>
                <w:sz w:val="8"/>
                <w:szCs w:val="8"/>
                <w:lang w:eastAsia="es-AR"/>
              </w:rPr>
            </w:pPr>
          </w:p>
        </w:tc>
        <w:tc>
          <w:tcPr>
            <w:tcW w:w="399" w:type="pct"/>
            <w:tcBorders>
              <w:left w:val="nil"/>
              <w:bottom w:val="single" w:sz="4" w:space="0" w:color="auto"/>
              <w:right w:val="nil"/>
            </w:tcBorders>
            <w:shd w:val="clear" w:color="auto" w:fill="auto"/>
            <w:noWrap/>
            <w:vAlign w:val="center"/>
          </w:tcPr>
          <w:p w14:paraId="713F5094" w14:textId="77777777" w:rsidR="0040126B" w:rsidRPr="009F5011" w:rsidRDefault="0040126B" w:rsidP="000B3D5D">
            <w:pPr>
              <w:jc w:val="right"/>
              <w:rPr>
                <w:color w:val="000000"/>
                <w:sz w:val="8"/>
                <w:szCs w:val="8"/>
                <w:lang w:eastAsia="es-AR"/>
              </w:rPr>
            </w:pPr>
          </w:p>
        </w:tc>
        <w:tc>
          <w:tcPr>
            <w:tcW w:w="399" w:type="pct"/>
            <w:tcBorders>
              <w:left w:val="nil"/>
              <w:bottom w:val="single" w:sz="4" w:space="0" w:color="auto"/>
              <w:right w:val="nil"/>
            </w:tcBorders>
            <w:shd w:val="clear" w:color="auto" w:fill="auto"/>
            <w:noWrap/>
            <w:vAlign w:val="center"/>
          </w:tcPr>
          <w:p w14:paraId="2503349B" w14:textId="77777777" w:rsidR="0040126B" w:rsidRPr="009F5011" w:rsidRDefault="0040126B" w:rsidP="000B3D5D">
            <w:pPr>
              <w:jc w:val="right"/>
              <w:rPr>
                <w:color w:val="000000"/>
                <w:sz w:val="8"/>
                <w:szCs w:val="8"/>
                <w:lang w:eastAsia="es-AR"/>
              </w:rPr>
            </w:pPr>
          </w:p>
        </w:tc>
        <w:tc>
          <w:tcPr>
            <w:tcW w:w="397" w:type="pct"/>
            <w:tcBorders>
              <w:left w:val="nil"/>
              <w:bottom w:val="single" w:sz="4" w:space="0" w:color="auto"/>
              <w:right w:val="nil"/>
            </w:tcBorders>
            <w:shd w:val="clear" w:color="auto" w:fill="auto"/>
            <w:noWrap/>
            <w:vAlign w:val="center"/>
          </w:tcPr>
          <w:p w14:paraId="0705D516" w14:textId="77777777" w:rsidR="0040126B" w:rsidRPr="009F5011" w:rsidRDefault="0040126B" w:rsidP="000B3D5D">
            <w:pPr>
              <w:jc w:val="right"/>
              <w:rPr>
                <w:color w:val="000000"/>
                <w:sz w:val="8"/>
                <w:szCs w:val="8"/>
                <w:lang w:eastAsia="es-AR"/>
              </w:rPr>
            </w:pPr>
          </w:p>
        </w:tc>
      </w:tr>
      <w:tr w:rsidR="0040126B" w:rsidRPr="009F5011" w14:paraId="79B33A83" w14:textId="77777777" w:rsidTr="009C6A06">
        <w:trPr>
          <w:trHeight w:val="340"/>
        </w:trPr>
        <w:tc>
          <w:tcPr>
            <w:tcW w:w="1452" w:type="pct"/>
            <w:tcBorders>
              <w:top w:val="nil"/>
              <w:left w:val="nil"/>
              <w:bottom w:val="nil"/>
              <w:right w:val="nil"/>
            </w:tcBorders>
            <w:shd w:val="clear" w:color="auto" w:fill="auto"/>
            <w:noWrap/>
            <w:vAlign w:val="center"/>
          </w:tcPr>
          <w:p w14:paraId="0B58DBE2" w14:textId="77777777" w:rsidR="0040126B" w:rsidRPr="009F5011" w:rsidRDefault="0040126B" w:rsidP="005D7257">
            <w:pPr>
              <w:rPr>
                <w:b/>
                <w:bCs/>
                <w:color w:val="000000"/>
                <w:sz w:val="15"/>
                <w:szCs w:val="15"/>
                <w:lang w:eastAsia="es-AR"/>
              </w:rPr>
            </w:pPr>
            <w:r w:rsidRPr="009F5011">
              <w:rPr>
                <w:b/>
                <w:bCs/>
                <w:sz w:val="15"/>
                <w:szCs w:val="15"/>
                <w:lang w:eastAsia="es-AR"/>
              </w:rPr>
              <w:t>TOTAL INVERSIONES EN INSTRUMENTOS DE PATRIMONIO</w:t>
            </w:r>
          </w:p>
        </w:tc>
        <w:tc>
          <w:tcPr>
            <w:tcW w:w="740" w:type="pct"/>
            <w:tcBorders>
              <w:top w:val="nil"/>
              <w:left w:val="nil"/>
              <w:bottom w:val="nil"/>
              <w:right w:val="nil"/>
            </w:tcBorders>
            <w:shd w:val="clear" w:color="auto" w:fill="auto"/>
            <w:noWrap/>
            <w:vAlign w:val="center"/>
          </w:tcPr>
          <w:p w14:paraId="6AF82572" w14:textId="77777777" w:rsidR="0040126B" w:rsidRPr="009F5011" w:rsidRDefault="0040126B" w:rsidP="000B3D5D">
            <w:pPr>
              <w:rPr>
                <w:color w:val="000000"/>
                <w:sz w:val="16"/>
                <w:szCs w:val="16"/>
                <w:lang w:eastAsia="es-AR"/>
              </w:rPr>
            </w:pPr>
          </w:p>
        </w:tc>
        <w:tc>
          <w:tcPr>
            <w:tcW w:w="403" w:type="pct"/>
            <w:tcBorders>
              <w:top w:val="single" w:sz="4" w:space="0" w:color="auto"/>
              <w:left w:val="nil"/>
              <w:bottom w:val="double" w:sz="4" w:space="0" w:color="auto"/>
              <w:right w:val="nil"/>
            </w:tcBorders>
            <w:shd w:val="clear" w:color="auto" w:fill="auto"/>
            <w:noWrap/>
            <w:vAlign w:val="center"/>
          </w:tcPr>
          <w:p w14:paraId="4CC17708" w14:textId="77777777" w:rsidR="0040126B" w:rsidRPr="009F5011" w:rsidRDefault="0040126B" w:rsidP="000B3D5D">
            <w:pPr>
              <w:jc w:val="right"/>
              <w:rPr>
                <w:b/>
                <w:color w:val="000000"/>
                <w:sz w:val="16"/>
                <w:szCs w:val="16"/>
                <w:lang w:eastAsia="es-AR"/>
              </w:rPr>
            </w:pPr>
            <w:r w:rsidRPr="009F5011">
              <w:rPr>
                <w:b/>
                <w:color w:val="000000"/>
                <w:sz w:val="16"/>
                <w:szCs w:val="16"/>
                <w:lang w:eastAsia="es-AR"/>
              </w:rPr>
              <w:t>-</w:t>
            </w:r>
          </w:p>
        </w:tc>
        <w:tc>
          <w:tcPr>
            <w:tcW w:w="403" w:type="pct"/>
            <w:tcBorders>
              <w:top w:val="nil"/>
              <w:left w:val="nil"/>
              <w:bottom w:val="nil"/>
              <w:right w:val="nil"/>
            </w:tcBorders>
            <w:shd w:val="clear" w:color="auto" w:fill="auto"/>
            <w:noWrap/>
            <w:vAlign w:val="center"/>
          </w:tcPr>
          <w:p w14:paraId="3500480C" w14:textId="77777777" w:rsidR="0040126B" w:rsidRPr="009F5011" w:rsidRDefault="0040126B" w:rsidP="000B3D5D">
            <w:pPr>
              <w:rPr>
                <w:b/>
                <w:color w:val="000000"/>
                <w:sz w:val="16"/>
                <w:szCs w:val="16"/>
                <w:lang w:eastAsia="es-AR"/>
              </w:rPr>
            </w:pPr>
          </w:p>
        </w:tc>
        <w:tc>
          <w:tcPr>
            <w:tcW w:w="403" w:type="pct"/>
            <w:tcBorders>
              <w:top w:val="single" w:sz="4" w:space="0" w:color="auto"/>
              <w:left w:val="nil"/>
              <w:bottom w:val="double" w:sz="4" w:space="0" w:color="auto"/>
              <w:right w:val="nil"/>
            </w:tcBorders>
            <w:shd w:val="clear" w:color="auto" w:fill="auto"/>
            <w:noWrap/>
            <w:vAlign w:val="center"/>
          </w:tcPr>
          <w:p w14:paraId="66D8BB8A" w14:textId="77777777" w:rsidR="0040126B" w:rsidRPr="009F5011" w:rsidRDefault="0040126B" w:rsidP="000B3D5D">
            <w:pPr>
              <w:jc w:val="right"/>
              <w:rPr>
                <w:b/>
                <w:color w:val="000000"/>
                <w:sz w:val="16"/>
                <w:szCs w:val="16"/>
                <w:lang w:eastAsia="es-AR"/>
              </w:rPr>
            </w:pPr>
            <w:r w:rsidRPr="009F5011">
              <w:rPr>
                <w:b/>
                <w:bCs/>
                <w:color w:val="000000"/>
                <w:sz w:val="16"/>
                <w:szCs w:val="16"/>
                <w:lang w:eastAsia="es-ES"/>
              </w:rPr>
              <w:t xml:space="preserve">14.461 </w:t>
            </w:r>
          </w:p>
        </w:tc>
        <w:tc>
          <w:tcPr>
            <w:tcW w:w="404" w:type="pct"/>
            <w:tcBorders>
              <w:top w:val="single" w:sz="4" w:space="0" w:color="auto"/>
              <w:left w:val="nil"/>
              <w:bottom w:val="double" w:sz="4" w:space="0" w:color="auto"/>
              <w:right w:val="nil"/>
            </w:tcBorders>
            <w:shd w:val="clear" w:color="auto" w:fill="auto"/>
            <w:noWrap/>
            <w:vAlign w:val="center"/>
          </w:tcPr>
          <w:p w14:paraId="239F8C67" w14:textId="77777777" w:rsidR="0040126B" w:rsidRPr="009F5011" w:rsidRDefault="0040126B" w:rsidP="000B3D5D">
            <w:pPr>
              <w:jc w:val="right"/>
              <w:rPr>
                <w:b/>
                <w:color w:val="000000"/>
                <w:sz w:val="16"/>
                <w:szCs w:val="16"/>
                <w:lang w:eastAsia="es-AR"/>
              </w:rPr>
            </w:pPr>
            <w:r w:rsidRPr="009F5011">
              <w:rPr>
                <w:b/>
                <w:bCs/>
                <w:color w:val="000000"/>
                <w:sz w:val="16"/>
                <w:szCs w:val="16"/>
                <w:lang w:eastAsia="es-ES"/>
              </w:rPr>
              <w:t>11.959</w:t>
            </w:r>
          </w:p>
        </w:tc>
        <w:tc>
          <w:tcPr>
            <w:tcW w:w="399" w:type="pct"/>
            <w:tcBorders>
              <w:top w:val="single" w:sz="4" w:space="0" w:color="auto"/>
              <w:left w:val="nil"/>
              <w:bottom w:val="double" w:sz="4" w:space="0" w:color="auto"/>
              <w:right w:val="nil"/>
            </w:tcBorders>
            <w:shd w:val="clear" w:color="auto" w:fill="auto"/>
            <w:noWrap/>
            <w:vAlign w:val="center"/>
          </w:tcPr>
          <w:p w14:paraId="3ADA1B24" w14:textId="77777777" w:rsidR="0040126B" w:rsidRPr="009F5011" w:rsidRDefault="0040126B" w:rsidP="000B3D5D">
            <w:pPr>
              <w:jc w:val="right"/>
              <w:rPr>
                <w:b/>
                <w:color w:val="000000"/>
                <w:sz w:val="16"/>
                <w:szCs w:val="16"/>
                <w:lang w:eastAsia="es-AR"/>
              </w:rPr>
            </w:pPr>
            <w:r w:rsidRPr="009F5011">
              <w:rPr>
                <w:b/>
                <w:bCs/>
                <w:color w:val="000000"/>
                <w:sz w:val="16"/>
                <w:szCs w:val="16"/>
                <w:lang w:eastAsia="es-ES"/>
              </w:rPr>
              <w:t>14.461</w:t>
            </w:r>
          </w:p>
        </w:tc>
        <w:tc>
          <w:tcPr>
            <w:tcW w:w="399" w:type="pct"/>
            <w:tcBorders>
              <w:top w:val="single" w:sz="4" w:space="0" w:color="auto"/>
              <w:left w:val="nil"/>
              <w:bottom w:val="double" w:sz="4" w:space="0" w:color="auto"/>
              <w:right w:val="nil"/>
            </w:tcBorders>
            <w:shd w:val="clear" w:color="auto" w:fill="auto"/>
            <w:noWrap/>
            <w:vAlign w:val="center"/>
          </w:tcPr>
          <w:p w14:paraId="5C50181B" w14:textId="77777777" w:rsidR="0040126B" w:rsidRPr="009F5011" w:rsidRDefault="0040126B" w:rsidP="000B3D5D">
            <w:pPr>
              <w:jc w:val="right"/>
              <w:rPr>
                <w:b/>
                <w:color w:val="000000"/>
                <w:sz w:val="16"/>
                <w:szCs w:val="16"/>
                <w:lang w:eastAsia="es-AR"/>
              </w:rPr>
            </w:pPr>
            <w:r w:rsidRPr="009F5011">
              <w:rPr>
                <w:b/>
                <w:bCs/>
                <w:color w:val="000000"/>
                <w:sz w:val="16"/>
                <w:szCs w:val="16"/>
                <w:lang w:eastAsia="es-ES"/>
              </w:rPr>
              <w:t xml:space="preserve">                    -   </w:t>
            </w:r>
          </w:p>
        </w:tc>
        <w:tc>
          <w:tcPr>
            <w:tcW w:w="397" w:type="pct"/>
            <w:tcBorders>
              <w:top w:val="single" w:sz="4" w:space="0" w:color="auto"/>
              <w:left w:val="nil"/>
              <w:bottom w:val="double" w:sz="4" w:space="0" w:color="auto"/>
              <w:right w:val="nil"/>
            </w:tcBorders>
            <w:shd w:val="clear" w:color="auto" w:fill="auto"/>
            <w:noWrap/>
            <w:vAlign w:val="center"/>
          </w:tcPr>
          <w:p w14:paraId="07B9B075" w14:textId="77777777" w:rsidR="0040126B" w:rsidRPr="009F5011" w:rsidRDefault="0040126B" w:rsidP="000B3D5D">
            <w:pPr>
              <w:jc w:val="right"/>
              <w:rPr>
                <w:b/>
                <w:color w:val="000000"/>
                <w:sz w:val="16"/>
                <w:szCs w:val="16"/>
                <w:lang w:eastAsia="es-AR"/>
              </w:rPr>
            </w:pPr>
            <w:r w:rsidRPr="009F5011">
              <w:rPr>
                <w:b/>
                <w:bCs/>
                <w:color w:val="000000"/>
                <w:sz w:val="16"/>
                <w:szCs w:val="16"/>
                <w:lang w:eastAsia="es-ES"/>
              </w:rPr>
              <w:t>14.461</w:t>
            </w:r>
          </w:p>
        </w:tc>
      </w:tr>
    </w:tbl>
    <w:p w14:paraId="6BD8B4C4" w14:textId="77777777" w:rsidR="0040126B" w:rsidRPr="009F5011" w:rsidRDefault="0040126B" w:rsidP="005D7257">
      <w:pPr>
        <w:tabs>
          <w:tab w:val="left" w:pos="1140"/>
        </w:tabs>
      </w:pPr>
      <w:r w:rsidRPr="009F5011">
        <w:tab/>
      </w:r>
    </w:p>
    <w:p w14:paraId="739BA2BC" w14:textId="69BBE905" w:rsidR="0040126B" w:rsidRPr="009C5CAF" w:rsidRDefault="0040126B" w:rsidP="009C6A06">
      <w:pPr>
        <w:tabs>
          <w:tab w:val="left" w:pos="1140"/>
        </w:tabs>
        <w:jc w:val="both"/>
        <w:rPr>
          <w:b/>
          <w:sz w:val="20"/>
          <w:szCs w:val="20"/>
          <w:lang w:eastAsia="es-ES"/>
        </w:rPr>
      </w:pPr>
      <w:r w:rsidRPr="009C5CAF">
        <w:rPr>
          <w:b/>
          <w:sz w:val="20"/>
          <w:szCs w:val="20"/>
          <w:lang w:eastAsia="es-ES"/>
        </w:rPr>
        <w:t>e) Unidad de medida</w:t>
      </w:r>
    </w:p>
    <w:p w14:paraId="34BEF6EA" w14:textId="77777777" w:rsidR="0040126B" w:rsidRPr="009C5CAF" w:rsidRDefault="0040126B" w:rsidP="005D7257">
      <w:pPr>
        <w:rPr>
          <w:b/>
          <w:sz w:val="20"/>
          <w:szCs w:val="20"/>
          <w:lang w:eastAsia="es-ES"/>
        </w:rPr>
      </w:pPr>
    </w:p>
    <w:p w14:paraId="1D134926" w14:textId="77777777" w:rsidR="0040126B" w:rsidRPr="009C5CAF" w:rsidRDefault="0040126B" w:rsidP="0040126B">
      <w:pPr>
        <w:jc w:val="both"/>
        <w:rPr>
          <w:sz w:val="20"/>
          <w:szCs w:val="20"/>
          <w:lang w:eastAsia="es-ES"/>
        </w:rPr>
      </w:pPr>
      <w:r w:rsidRPr="009C5CAF">
        <w:rPr>
          <w:sz w:val="20"/>
          <w:szCs w:val="20"/>
          <w:lang w:eastAsia="es-ES"/>
        </w:rPr>
        <w:t>La Entidad considera al peso como su moneda funcional y de presentación. Los montos se presentan en miles de pesos, excepto que se indique lo contrario.</w:t>
      </w:r>
    </w:p>
    <w:p w14:paraId="07E9FDFE" w14:textId="77777777" w:rsidR="0040126B" w:rsidRPr="009C5CAF" w:rsidRDefault="0040126B" w:rsidP="0040126B">
      <w:pPr>
        <w:jc w:val="both"/>
        <w:rPr>
          <w:sz w:val="20"/>
          <w:szCs w:val="20"/>
          <w:lang w:eastAsia="es-ES"/>
        </w:rPr>
      </w:pPr>
    </w:p>
    <w:p w14:paraId="36C19BD1" w14:textId="77777777" w:rsidR="0040126B" w:rsidRPr="009C5CAF" w:rsidRDefault="0040126B" w:rsidP="0040126B">
      <w:pPr>
        <w:jc w:val="both"/>
        <w:rPr>
          <w:sz w:val="20"/>
          <w:szCs w:val="20"/>
          <w:lang w:eastAsia="es-ES"/>
        </w:rPr>
      </w:pPr>
      <w:r w:rsidRPr="009C5CAF">
        <w:rPr>
          <w:sz w:val="20"/>
          <w:szCs w:val="20"/>
          <w:lang w:eastAsia="es-ES"/>
        </w:rPr>
        <w:t xml:space="preserve">La NIC N° 29 “Información Financiera en Economías Hiperinflacionarias” requiere que los estados financieros de una entidad cuya moneda funcional sea la de una economía hiperinflacionaria sean expresados en términos de la unidad de medida corriente a la fecha de cierre del período sobre el que se informa. A los efectos de concluir sobre la existencia de una economía hiperinflacionaria, la norma detalla una serie de factores a considerar entre los que se incluye una tasa acumulada de inflación en tres años que se aproxime o exceda el 100%. </w:t>
      </w:r>
    </w:p>
    <w:p w14:paraId="3C8370A6" w14:textId="77777777" w:rsidR="0040126B" w:rsidRPr="009C5CAF" w:rsidRDefault="0040126B" w:rsidP="0040126B">
      <w:pPr>
        <w:jc w:val="both"/>
        <w:rPr>
          <w:sz w:val="20"/>
          <w:szCs w:val="20"/>
          <w:lang w:eastAsia="es-ES"/>
        </w:rPr>
      </w:pPr>
    </w:p>
    <w:p w14:paraId="19857456" w14:textId="77777777" w:rsidR="0040126B" w:rsidRPr="009C5CAF" w:rsidRDefault="0040126B" w:rsidP="0040126B">
      <w:pPr>
        <w:jc w:val="both"/>
        <w:rPr>
          <w:sz w:val="20"/>
          <w:szCs w:val="20"/>
          <w:lang w:eastAsia="es-ES"/>
        </w:rPr>
      </w:pPr>
      <w:r w:rsidRPr="009C5CAF">
        <w:rPr>
          <w:sz w:val="20"/>
          <w:szCs w:val="20"/>
          <w:lang w:eastAsia="es-ES"/>
        </w:rPr>
        <w:t>Como resultado del incremento en los niveles de inflación que ha sufrido la economía argentina en los primeros meses del año 2018, se ha llegado a un consenso de que están dadas las condiciones para que Argentina sea considerada una economía hiperinflacionaria en función de los parámetros establecidos en la NIC N° 29. Este consenso conlleva la necesidad de aplicar la NIC N° 29 para la preparación de la información financiera bajo NIIF para los períodos anuales e intermedios iniciados a partir del 1 de julio de 2018.</w:t>
      </w:r>
    </w:p>
    <w:p w14:paraId="2FCCCD87" w14:textId="77777777" w:rsidR="0040126B" w:rsidRPr="009C5CAF" w:rsidRDefault="0040126B" w:rsidP="0040126B">
      <w:pPr>
        <w:jc w:val="both"/>
        <w:rPr>
          <w:sz w:val="20"/>
          <w:szCs w:val="20"/>
          <w:lang w:eastAsia="es-ES"/>
        </w:rPr>
      </w:pPr>
    </w:p>
    <w:p w14:paraId="5EF5760E" w14:textId="77777777" w:rsidR="0040126B" w:rsidRPr="009C5CAF" w:rsidRDefault="0040126B" w:rsidP="0040126B">
      <w:pPr>
        <w:jc w:val="both"/>
        <w:rPr>
          <w:sz w:val="20"/>
          <w:szCs w:val="20"/>
          <w:lang w:eastAsia="es-ES"/>
        </w:rPr>
      </w:pPr>
      <w:r w:rsidRPr="009C5CAF">
        <w:rPr>
          <w:sz w:val="20"/>
          <w:szCs w:val="20"/>
          <w:lang w:eastAsia="es-ES"/>
        </w:rPr>
        <w:t>La norma mencionada, establece que los estados financieros de una entidad cuya moneda funcional sea la de una economía de alta inflación sean expresados en términos de la unidad de medida corriente a la fecha de cierre del período sobre el que se informa, independientemente de si están basados en el método del costo histórico o en el del costo corriente. A tal efecto las partidas monetarias no se reexpresarán, las partidas no monetarias se reexpresarán aplicando la variación de un índice general de precios desde la fecha de adquisición o desde la fecha de revaluación hasta la de los estados financieros a presentar. Los componentes del patrimonio neto, excepto los resultados acumulados, se reexpresarán aplicando un índice general de precios a las diferentes partidas, desde la fecha en que fueron aportadas, o desde el momento en que surgieron por cualquier otra vía hasta la de los estados financieros a presentar. Los ingresos y gastos del período se actualizarán aplicando el índice general de precios desde la fecha en que se produjeron hasta la de los estados financieros a presentar.</w:t>
      </w:r>
    </w:p>
    <w:p w14:paraId="09BED1E7" w14:textId="77777777" w:rsidR="0040126B" w:rsidRPr="009C5CAF" w:rsidRDefault="0040126B" w:rsidP="0040126B">
      <w:pPr>
        <w:jc w:val="both"/>
        <w:rPr>
          <w:sz w:val="20"/>
          <w:szCs w:val="20"/>
          <w:lang w:eastAsia="es-ES"/>
        </w:rPr>
      </w:pPr>
    </w:p>
    <w:p w14:paraId="78874416" w14:textId="77777777" w:rsidR="0040126B" w:rsidRPr="009C5CAF" w:rsidRDefault="0040126B" w:rsidP="0040126B">
      <w:pPr>
        <w:jc w:val="both"/>
        <w:rPr>
          <w:sz w:val="20"/>
          <w:szCs w:val="20"/>
          <w:lang w:eastAsia="es-ES"/>
        </w:rPr>
      </w:pPr>
      <w:r w:rsidRPr="009C5CAF">
        <w:rPr>
          <w:sz w:val="20"/>
          <w:szCs w:val="20"/>
          <w:lang w:eastAsia="es-ES"/>
        </w:rPr>
        <w:t>La Comunicación “A” 6651 del BCRA emitida el 22 de febrero de 2019, estableció para las entidades financieras, la adopción de NIC N° 29 a partir de los ejercicios iniciados el 1° de enero de 2020. Mediante la Comunicación “A” 6778, de fecha 5 de septiembre de 2019, el BCRA estableció como fecha de transición para las entidades financieras el 1° de enero de 2019 y la frecuencia mensual para la reexpresión de la información contable, utilizando a tales efectos el Índice de Precios al Consumidor Nacional (IPC). A su vez, incorporó las cuentas contables para registrar el resultado por la posición monetaria neta. Adicionalmente con fecha 27 de diciembre de 2019, el BCRA dispuso, mediante la Comunicación “A” 6849, los lineamientos complementarios para la aplicación del procedimiento de reexpresión, incluyendo la aplicación inicial del ajuste integral por inflación a la fecha de transición y al cierre del período comparativo, así como el mecanismo de reexpresión mensual para los ejercicios que se inician a partir del 1° de enero de 2020.</w:t>
      </w:r>
    </w:p>
    <w:p w14:paraId="784BF088" w14:textId="77777777" w:rsidR="0040126B" w:rsidRPr="009C5CAF" w:rsidRDefault="0040126B" w:rsidP="0040126B">
      <w:pPr>
        <w:jc w:val="both"/>
        <w:rPr>
          <w:sz w:val="20"/>
          <w:szCs w:val="20"/>
          <w:lang w:eastAsia="es-ES"/>
        </w:rPr>
      </w:pPr>
    </w:p>
    <w:p w14:paraId="14578B05" w14:textId="77777777" w:rsidR="0040126B" w:rsidRPr="009C5CAF" w:rsidRDefault="0040126B" w:rsidP="0040126B">
      <w:pPr>
        <w:jc w:val="both"/>
        <w:rPr>
          <w:sz w:val="20"/>
          <w:szCs w:val="20"/>
          <w:lang w:eastAsia="es-ES"/>
        </w:rPr>
      </w:pPr>
      <w:r w:rsidRPr="009C5CAF">
        <w:rPr>
          <w:sz w:val="20"/>
          <w:szCs w:val="20"/>
          <w:lang w:eastAsia="es-ES"/>
        </w:rPr>
        <w:t xml:space="preserve">Por lo tanto, los estados financieros al 30 de septiembre de 2020 han sido preparados en moneda constante al 30 de septiembre de 2020, incluyendo la información comparativa de periodos o ejercicios anteriores, según corresponda. </w:t>
      </w:r>
    </w:p>
    <w:p w14:paraId="7D7CEACC" w14:textId="77777777" w:rsidR="0040126B" w:rsidRPr="009C5CAF" w:rsidRDefault="0040126B" w:rsidP="0040126B">
      <w:pPr>
        <w:jc w:val="both"/>
        <w:rPr>
          <w:sz w:val="20"/>
          <w:szCs w:val="20"/>
          <w:lang w:eastAsia="es-ES"/>
        </w:rPr>
      </w:pPr>
    </w:p>
    <w:p w14:paraId="3C4885DA" w14:textId="77777777" w:rsidR="0040126B" w:rsidRPr="009C5CAF" w:rsidRDefault="0040126B" w:rsidP="0040126B">
      <w:pPr>
        <w:jc w:val="both"/>
        <w:rPr>
          <w:sz w:val="20"/>
          <w:szCs w:val="20"/>
          <w:lang w:eastAsia="es-ES"/>
        </w:rPr>
      </w:pPr>
      <w:r w:rsidRPr="009C5CAF">
        <w:rPr>
          <w:sz w:val="20"/>
          <w:szCs w:val="20"/>
          <w:lang w:eastAsia="es-ES"/>
        </w:rPr>
        <w:t>De acuerdo con lo establecido por la Comunicación “A” 6849 del BCRA, la Entidad ha adoptado la siguiente metodología y criterios para la aplicación inicial del ajuste integral por inflación y la determinación de los saldos al cierre del periodo y de los saldos comparativos:</w:t>
      </w:r>
      <w:r w:rsidRPr="009C5CAF">
        <w:rPr>
          <w:sz w:val="20"/>
          <w:szCs w:val="20"/>
          <w:lang w:eastAsia="es-ES"/>
        </w:rPr>
        <w:cr/>
      </w:r>
    </w:p>
    <w:p w14:paraId="4543CBD8" w14:textId="77777777" w:rsidR="0040126B" w:rsidRPr="009C5CAF" w:rsidRDefault="0040126B" w:rsidP="0040126B">
      <w:pPr>
        <w:jc w:val="both"/>
        <w:rPr>
          <w:i/>
          <w:sz w:val="20"/>
          <w:szCs w:val="20"/>
          <w:lang w:eastAsia="es-ES"/>
        </w:rPr>
      </w:pPr>
      <w:r w:rsidRPr="009C5CAF">
        <w:rPr>
          <w:i/>
          <w:sz w:val="20"/>
          <w:szCs w:val="20"/>
          <w:lang w:eastAsia="es-ES"/>
        </w:rPr>
        <w:t>Aplicación inicial del ajuste integral por inflación</w:t>
      </w:r>
    </w:p>
    <w:p w14:paraId="54EFFA87" w14:textId="77777777" w:rsidR="0040126B" w:rsidRPr="009C5CAF" w:rsidRDefault="0040126B" w:rsidP="0040126B">
      <w:pPr>
        <w:jc w:val="both"/>
        <w:rPr>
          <w:sz w:val="20"/>
          <w:szCs w:val="20"/>
          <w:lang w:eastAsia="es-ES"/>
        </w:rPr>
      </w:pPr>
    </w:p>
    <w:p w14:paraId="156AFDD0" w14:textId="77777777" w:rsidR="0040126B" w:rsidRPr="009C5CAF" w:rsidRDefault="0040126B" w:rsidP="0040126B">
      <w:pPr>
        <w:jc w:val="both"/>
        <w:rPr>
          <w:sz w:val="20"/>
          <w:szCs w:val="20"/>
          <w:lang w:eastAsia="es-ES"/>
        </w:rPr>
      </w:pPr>
      <w:r w:rsidRPr="009C5CAF">
        <w:rPr>
          <w:sz w:val="20"/>
          <w:szCs w:val="20"/>
          <w:lang w:eastAsia="es-ES"/>
        </w:rPr>
        <w:t>i. Aplicación al inicio del ejercicio comparativo (31 de diciembre de 2018):</w:t>
      </w:r>
    </w:p>
    <w:p w14:paraId="4497D633" w14:textId="77777777" w:rsidR="0040126B" w:rsidRPr="009C5CAF" w:rsidRDefault="0040126B" w:rsidP="0040126B">
      <w:pPr>
        <w:jc w:val="both"/>
        <w:rPr>
          <w:sz w:val="20"/>
          <w:szCs w:val="20"/>
          <w:lang w:eastAsia="es-ES"/>
        </w:rPr>
      </w:pPr>
    </w:p>
    <w:p w14:paraId="100140DE" w14:textId="77777777" w:rsidR="0040126B" w:rsidRPr="009C5CAF" w:rsidRDefault="0040126B" w:rsidP="0040126B">
      <w:pPr>
        <w:jc w:val="both"/>
        <w:rPr>
          <w:sz w:val="20"/>
          <w:szCs w:val="20"/>
          <w:lang w:eastAsia="es-ES"/>
        </w:rPr>
      </w:pPr>
      <w:r w:rsidRPr="009C5CAF">
        <w:rPr>
          <w:sz w:val="20"/>
          <w:szCs w:val="20"/>
          <w:lang w:eastAsia="es-ES"/>
        </w:rPr>
        <w:t>Se procede de acuerdo con los siguientes pasos de ajuste por inflación a fin de determinar los saldos de activos, pasivos, capital, reservas, resultados no asignados y otros componentes del patrimonio neto correspondientes al 31 de diciembre de 2018 y expresados en moneda homogénea de esa fecha:</w:t>
      </w:r>
    </w:p>
    <w:p w14:paraId="1B222C10" w14:textId="77777777" w:rsidR="0040126B" w:rsidRPr="009C5CAF" w:rsidRDefault="0040126B" w:rsidP="0040126B">
      <w:pPr>
        <w:jc w:val="both"/>
        <w:rPr>
          <w:sz w:val="20"/>
          <w:szCs w:val="20"/>
          <w:lang w:eastAsia="es-ES"/>
        </w:rPr>
      </w:pPr>
    </w:p>
    <w:p w14:paraId="09012A1F" w14:textId="77777777" w:rsidR="0040126B" w:rsidRPr="009C5CAF" w:rsidRDefault="0040126B" w:rsidP="005D7257">
      <w:pPr>
        <w:numPr>
          <w:ilvl w:val="0"/>
          <w:numId w:val="109"/>
        </w:numPr>
        <w:ind w:left="426" w:hanging="66"/>
        <w:jc w:val="both"/>
        <w:rPr>
          <w:sz w:val="20"/>
          <w:szCs w:val="20"/>
          <w:lang w:eastAsia="es-ES"/>
        </w:rPr>
      </w:pPr>
      <w:r w:rsidRPr="009C5CAF">
        <w:rPr>
          <w:sz w:val="20"/>
          <w:szCs w:val="20"/>
          <w:lang w:eastAsia="es-ES"/>
        </w:rPr>
        <w:t>Reexpresión de los saldos de activos y pasivos a la fecha de la transición en moneda del inicio del ejercicio comparativo.</w:t>
      </w:r>
    </w:p>
    <w:p w14:paraId="0CB9A59B" w14:textId="77777777" w:rsidR="0040126B" w:rsidRPr="009C5CAF" w:rsidRDefault="0040126B" w:rsidP="0040126B">
      <w:pPr>
        <w:ind w:left="426"/>
        <w:jc w:val="both"/>
        <w:rPr>
          <w:sz w:val="20"/>
          <w:szCs w:val="20"/>
          <w:lang w:eastAsia="es-ES"/>
        </w:rPr>
      </w:pPr>
    </w:p>
    <w:p w14:paraId="4912E394" w14:textId="77777777" w:rsidR="0040126B" w:rsidRPr="009C5CAF" w:rsidRDefault="0040126B" w:rsidP="0040126B">
      <w:pPr>
        <w:ind w:left="567"/>
        <w:jc w:val="both"/>
        <w:rPr>
          <w:sz w:val="20"/>
          <w:szCs w:val="20"/>
          <w:lang w:eastAsia="es-ES"/>
        </w:rPr>
      </w:pPr>
      <w:r w:rsidRPr="009C5CAF">
        <w:rPr>
          <w:sz w:val="20"/>
          <w:szCs w:val="20"/>
          <w:lang w:eastAsia="es-ES"/>
        </w:rPr>
        <w:t>Activos y Pasivos no monetarios no expresados en moneda del 31 de diciembre de 2018: se reexpresan a su importe en libros desde la fecha de su incorporación.</w:t>
      </w:r>
    </w:p>
    <w:p w14:paraId="74B18E69" w14:textId="77777777" w:rsidR="0040126B" w:rsidRPr="009C5CAF" w:rsidRDefault="0040126B" w:rsidP="0040126B">
      <w:pPr>
        <w:ind w:left="567"/>
        <w:jc w:val="both"/>
        <w:rPr>
          <w:sz w:val="20"/>
          <w:szCs w:val="20"/>
          <w:lang w:eastAsia="es-ES"/>
        </w:rPr>
      </w:pPr>
    </w:p>
    <w:p w14:paraId="5AB156B1" w14:textId="77777777" w:rsidR="0040126B" w:rsidRPr="009C5CAF" w:rsidRDefault="0040126B" w:rsidP="0040126B">
      <w:pPr>
        <w:ind w:left="567"/>
        <w:jc w:val="both"/>
        <w:rPr>
          <w:sz w:val="20"/>
          <w:szCs w:val="20"/>
          <w:lang w:eastAsia="es-ES"/>
        </w:rPr>
      </w:pPr>
      <w:r w:rsidRPr="009C5CAF">
        <w:rPr>
          <w:sz w:val="20"/>
          <w:szCs w:val="20"/>
          <w:lang w:eastAsia="es-ES"/>
        </w:rPr>
        <w:t>No se reexpresan los activos y pasivos no monetarios medidos a valor razonable a la fecha de inicio, ni los activos y pasivos monetarios.</w:t>
      </w:r>
    </w:p>
    <w:p w14:paraId="6057AA94" w14:textId="77777777" w:rsidR="0040126B" w:rsidRPr="009C5CAF" w:rsidRDefault="0040126B" w:rsidP="0040126B">
      <w:pPr>
        <w:ind w:left="567"/>
        <w:jc w:val="both"/>
        <w:rPr>
          <w:sz w:val="20"/>
          <w:szCs w:val="20"/>
          <w:lang w:eastAsia="es-ES"/>
        </w:rPr>
      </w:pPr>
    </w:p>
    <w:p w14:paraId="1E37C749" w14:textId="77777777" w:rsidR="0040126B" w:rsidRPr="009C5CAF" w:rsidRDefault="0040126B" w:rsidP="0040126B">
      <w:pPr>
        <w:ind w:left="567"/>
        <w:jc w:val="both"/>
        <w:rPr>
          <w:sz w:val="20"/>
          <w:szCs w:val="20"/>
          <w:lang w:eastAsia="es-ES"/>
        </w:rPr>
      </w:pPr>
      <w:r w:rsidRPr="009C5CAF">
        <w:rPr>
          <w:sz w:val="20"/>
          <w:szCs w:val="20"/>
          <w:lang w:eastAsia="es-ES"/>
        </w:rPr>
        <w:t>Adicionalmente, se miden nuevamente las partidas de impuestos diferidos según la NIC N° 12 después de reexpresar los importes de las restantes partidas no monetarias.</w:t>
      </w:r>
    </w:p>
    <w:p w14:paraId="5CE4F4FD" w14:textId="77777777" w:rsidR="0040126B" w:rsidRPr="009C5CAF" w:rsidRDefault="0040126B" w:rsidP="0040126B">
      <w:pPr>
        <w:ind w:left="360"/>
        <w:jc w:val="both"/>
        <w:rPr>
          <w:sz w:val="20"/>
          <w:szCs w:val="20"/>
          <w:lang w:eastAsia="es-ES"/>
        </w:rPr>
      </w:pPr>
    </w:p>
    <w:p w14:paraId="569773F6" w14:textId="77777777" w:rsidR="0040126B" w:rsidRPr="009C5CAF" w:rsidRDefault="0040126B" w:rsidP="005D7257">
      <w:pPr>
        <w:numPr>
          <w:ilvl w:val="0"/>
          <w:numId w:val="109"/>
        </w:numPr>
        <w:ind w:left="426" w:hanging="66"/>
        <w:jc w:val="both"/>
        <w:rPr>
          <w:sz w:val="20"/>
          <w:szCs w:val="20"/>
          <w:lang w:eastAsia="es-ES"/>
        </w:rPr>
      </w:pPr>
      <w:r w:rsidRPr="009C5CAF">
        <w:rPr>
          <w:sz w:val="20"/>
          <w:szCs w:val="20"/>
          <w:lang w:eastAsia="es-ES"/>
        </w:rPr>
        <w:t>Reexpresión de los componentes del patrimonio (excluido el resultado acumulado a la fecha de la transición, en moneda del inicio del ejercicio comparativo.</w:t>
      </w:r>
    </w:p>
    <w:p w14:paraId="0B488D58" w14:textId="77777777" w:rsidR="0040126B" w:rsidRPr="009C5CAF" w:rsidRDefault="0040126B" w:rsidP="0040126B">
      <w:pPr>
        <w:jc w:val="both"/>
        <w:rPr>
          <w:sz w:val="20"/>
          <w:szCs w:val="20"/>
          <w:lang w:eastAsia="es-ES"/>
        </w:rPr>
      </w:pPr>
    </w:p>
    <w:p w14:paraId="79632ECC" w14:textId="77777777" w:rsidR="0040126B" w:rsidRPr="009C5CAF" w:rsidRDefault="0040126B" w:rsidP="0040126B">
      <w:pPr>
        <w:ind w:left="567"/>
        <w:jc w:val="both"/>
        <w:rPr>
          <w:sz w:val="20"/>
          <w:szCs w:val="20"/>
          <w:lang w:eastAsia="es-ES"/>
        </w:rPr>
      </w:pPr>
      <w:r w:rsidRPr="009C5CAF">
        <w:rPr>
          <w:sz w:val="20"/>
          <w:szCs w:val="20"/>
          <w:lang w:eastAsia="es-ES"/>
        </w:rPr>
        <w:t>Capital social: se reexpresa desde la fecha de suscripción. La cuenta “Capital” se expone a su valor nominal, de acuerdo con las disposiciones legales, y la diferencia con su importe reexpresado se presenta en la cuenta “Ajustes al Patrimonio”.</w:t>
      </w:r>
    </w:p>
    <w:p w14:paraId="6D075366" w14:textId="77777777" w:rsidR="0040126B" w:rsidRPr="009C5CAF" w:rsidRDefault="0040126B" w:rsidP="0040126B">
      <w:pPr>
        <w:ind w:left="567"/>
        <w:jc w:val="both"/>
        <w:rPr>
          <w:sz w:val="20"/>
          <w:szCs w:val="20"/>
          <w:lang w:eastAsia="es-ES"/>
        </w:rPr>
      </w:pPr>
    </w:p>
    <w:p w14:paraId="4D1763AB" w14:textId="77777777" w:rsidR="0040126B" w:rsidRPr="009C5CAF" w:rsidRDefault="0040126B" w:rsidP="0040126B">
      <w:pPr>
        <w:ind w:left="567"/>
        <w:jc w:val="both"/>
        <w:rPr>
          <w:sz w:val="20"/>
          <w:szCs w:val="20"/>
          <w:lang w:eastAsia="es-ES"/>
        </w:rPr>
      </w:pPr>
      <w:r w:rsidRPr="009C5CAF">
        <w:rPr>
          <w:sz w:val="20"/>
          <w:szCs w:val="20"/>
          <w:lang w:eastAsia="es-ES"/>
        </w:rPr>
        <w:t>Reservas de utilidades: se consideran expresadas al 31 de diciembre de 2018.</w:t>
      </w:r>
    </w:p>
    <w:p w14:paraId="15577B74" w14:textId="77777777" w:rsidR="0040126B" w:rsidRPr="009C5CAF" w:rsidRDefault="0040126B" w:rsidP="0040126B">
      <w:pPr>
        <w:jc w:val="both"/>
        <w:rPr>
          <w:sz w:val="20"/>
          <w:szCs w:val="20"/>
          <w:lang w:eastAsia="es-ES"/>
        </w:rPr>
      </w:pPr>
    </w:p>
    <w:p w14:paraId="5827CCEF" w14:textId="77777777" w:rsidR="0040126B" w:rsidRPr="009C5CAF" w:rsidRDefault="0040126B" w:rsidP="0040126B">
      <w:pPr>
        <w:jc w:val="both"/>
        <w:rPr>
          <w:sz w:val="20"/>
          <w:szCs w:val="20"/>
          <w:lang w:eastAsia="es-ES"/>
        </w:rPr>
      </w:pPr>
      <w:r w:rsidRPr="009C5CAF">
        <w:rPr>
          <w:sz w:val="20"/>
          <w:szCs w:val="20"/>
          <w:lang w:eastAsia="es-ES"/>
        </w:rPr>
        <w:t>c) Determinación del resultado acumulado a la fecha de la transición, en moneda del inicio del ejercicio</w:t>
      </w:r>
    </w:p>
    <w:p w14:paraId="09EDC4B8" w14:textId="77777777" w:rsidR="0040126B" w:rsidRPr="009C5CAF" w:rsidRDefault="0040126B" w:rsidP="0040126B">
      <w:pPr>
        <w:jc w:val="both"/>
        <w:rPr>
          <w:sz w:val="20"/>
          <w:szCs w:val="20"/>
          <w:lang w:eastAsia="es-ES"/>
        </w:rPr>
      </w:pPr>
      <w:r w:rsidRPr="009C5CAF">
        <w:rPr>
          <w:sz w:val="20"/>
          <w:szCs w:val="20"/>
          <w:lang w:eastAsia="es-ES"/>
        </w:rPr>
        <w:t>comparativo, por diferencia entre el patrimonio que se obtiene con los activos y pasivos determinados en el punto a) y los componentes reexpresados del punto b).</w:t>
      </w:r>
    </w:p>
    <w:p w14:paraId="01A07CCC" w14:textId="77777777" w:rsidR="0040126B" w:rsidRPr="009C5CAF" w:rsidRDefault="0040126B" w:rsidP="0040126B">
      <w:pPr>
        <w:jc w:val="both"/>
        <w:rPr>
          <w:sz w:val="20"/>
          <w:szCs w:val="20"/>
          <w:lang w:eastAsia="es-ES"/>
        </w:rPr>
      </w:pPr>
    </w:p>
    <w:p w14:paraId="04E04932" w14:textId="77777777" w:rsidR="0040126B" w:rsidRPr="009C5CAF" w:rsidRDefault="0040126B" w:rsidP="0040126B">
      <w:pPr>
        <w:jc w:val="both"/>
        <w:rPr>
          <w:sz w:val="20"/>
          <w:szCs w:val="20"/>
          <w:lang w:eastAsia="es-ES"/>
        </w:rPr>
      </w:pPr>
      <w:r w:rsidRPr="009C5CAF">
        <w:rPr>
          <w:sz w:val="20"/>
          <w:szCs w:val="20"/>
          <w:lang w:eastAsia="es-ES"/>
        </w:rPr>
        <w:t>ii. Aplicación al inicio del ejercicio (31 de diciembre de 2019):</w:t>
      </w:r>
    </w:p>
    <w:p w14:paraId="2B64C7A7" w14:textId="77777777" w:rsidR="0040126B" w:rsidRPr="009C5CAF" w:rsidRDefault="0040126B" w:rsidP="0040126B">
      <w:pPr>
        <w:jc w:val="both"/>
        <w:rPr>
          <w:sz w:val="20"/>
          <w:szCs w:val="20"/>
          <w:lang w:eastAsia="es-ES"/>
        </w:rPr>
      </w:pPr>
    </w:p>
    <w:p w14:paraId="544C1164" w14:textId="77777777" w:rsidR="0040126B" w:rsidRPr="009C5CAF" w:rsidRDefault="0040126B" w:rsidP="0040126B">
      <w:pPr>
        <w:jc w:val="both"/>
        <w:rPr>
          <w:sz w:val="20"/>
          <w:szCs w:val="20"/>
          <w:lang w:eastAsia="es-ES"/>
        </w:rPr>
      </w:pPr>
      <w:r w:rsidRPr="009C5CAF">
        <w:rPr>
          <w:sz w:val="20"/>
          <w:szCs w:val="20"/>
          <w:lang w:eastAsia="es-ES"/>
        </w:rPr>
        <w:t>Se aplica la metodología de ajuste por inflación a fin de determinar los saldos de activos, pasivos, capital,</w:t>
      </w:r>
    </w:p>
    <w:p w14:paraId="0543FAF7" w14:textId="77777777" w:rsidR="0040126B" w:rsidRPr="009C5CAF" w:rsidRDefault="0040126B" w:rsidP="0040126B">
      <w:pPr>
        <w:jc w:val="both"/>
        <w:rPr>
          <w:sz w:val="20"/>
          <w:szCs w:val="20"/>
          <w:lang w:eastAsia="es-ES"/>
        </w:rPr>
      </w:pPr>
      <w:r w:rsidRPr="009C5CAF">
        <w:rPr>
          <w:sz w:val="20"/>
          <w:szCs w:val="20"/>
          <w:lang w:eastAsia="es-ES"/>
        </w:rPr>
        <w:t>reservas, resultados no asignados y otros componentes del patrimonio neto correspondientes al 31 de</w:t>
      </w:r>
    </w:p>
    <w:p w14:paraId="1BFF986B" w14:textId="77777777" w:rsidR="0040126B" w:rsidRPr="009C5CAF" w:rsidRDefault="0040126B" w:rsidP="0040126B">
      <w:pPr>
        <w:jc w:val="both"/>
        <w:rPr>
          <w:sz w:val="20"/>
          <w:szCs w:val="20"/>
          <w:lang w:eastAsia="es-ES"/>
        </w:rPr>
      </w:pPr>
      <w:r w:rsidRPr="009C5CAF">
        <w:rPr>
          <w:sz w:val="20"/>
          <w:szCs w:val="20"/>
          <w:lang w:eastAsia="es-ES"/>
        </w:rPr>
        <w:t>diciembre de 2019 y expresados en moneda homogénea de esa fecha.</w:t>
      </w:r>
    </w:p>
    <w:p w14:paraId="37870DAC" w14:textId="77777777" w:rsidR="0040126B" w:rsidRPr="009C5CAF" w:rsidRDefault="0040126B" w:rsidP="0040126B">
      <w:pPr>
        <w:jc w:val="both"/>
        <w:rPr>
          <w:sz w:val="20"/>
          <w:szCs w:val="20"/>
          <w:lang w:eastAsia="es-ES"/>
        </w:rPr>
      </w:pPr>
    </w:p>
    <w:p w14:paraId="5324604A" w14:textId="77777777" w:rsidR="0040126B" w:rsidRPr="009C5CAF" w:rsidRDefault="0040126B" w:rsidP="0040126B">
      <w:pPr>
        <w:jc w:val="both"/>
        <w:rPr>
          <w:sz w:val="20"/>
          <w:szCs w:val="20"/>
          <w:lang w:eastAsia="es-ES"/>
        </w:rPr>
      </w:pPr>
      <w:r w:rsidRPr="009C5CAF">
        <w:rPr>
          <w:sz w:val="20"/>
          <w:szCs w:val="20"/>
          <w:lang w:eastAsia="es-ES"/>
        </w:rPr>
        <w:t>Dichos importes resultan en los saldos iniciales del ejercicio iniciado el 1° de enero de 2020. Las diferencias respecto de los saldos determinados según el marco contable anterior se imputan con contrapartida en “Resultados no asignados – Ajuste de resultados de ejercicios anteriores”.</w:t>
      </w:r>
    </w:p>
    <w:p w14:paraId="358EEACC" w14:textId="77777777" w:rsidR="0040126B" w:rsidRPr="009C5CAF" w:rsidRDefault="0040126B" w:rsidP="0040126B">
      <w:pPr>
        <w:jc w:val="both"/>
        <w:rPr>
          <w:sz w:val="20"/>
          <w:szCs w:val="20"/>
          <w:lang w:eastAsia="es-ES"/>
        </w:rPr>
      </w:pPr>
    </w:p>
    <w:p w14:paraId="46D26DE0" w14:textId="77777777" w:rsidR="0040126B" w:rsidRPr="009C5CAF" w:rsidRDefault="0040126B" w:rsidP="0040126B">
      <w:pPr>
        <w:jc w:val="both"/>
        <w:rPr>
          <w:sz w:val="20"/>
          <w:szCs w:val="20"/>
          <w:lang w:eastAsia="es-ES"/>
        </w:rPr>
      </w:pPr>
      <w:r w:rsidRPr="009C5CAF">
        <w:rPr>
          <w:sz w:val="20"/>
          <w:szCs w:val="20"/>
          <w:lang w:eastAsia="es-ES"/>
        </w:rPr>
        <w:t>Asimismo, los importes determinados de acuerdo con la metodología anterior son los que, ajustados por los coeficientes correspondiente, se muestran junto con los estados financieros del periodo de aplicación inicial como información comparativa.</w:t>
      </w:r>
    </w:p>
    <w:p w14:paraId="11CDF515" w14:textId="77777777" w:rsidR="0040126B" w:rsidRPr="009C5CAF" w:rsidRDefault="0040126B" w:rsidP="0040126B">
      <w:pPr>
        <w:jc w:val="both"/>
        <w:rPr>
          <w:sz w:val="20"/>
          <w:szCs w:val="20"/>
          <w:lang w:eastAsia="es-ES"/>
        </w:rPr>
      </w:pPr>
    </w:p>
    <w:p w14:paraId="253FDDC7" w14:textId="77777777" w:rsidR="0040126B" w:rsidRPr="009C5CAF" w:rsidRDefault="0040126B" w:rsidP="0040126B">
      <w:pPr>
        <w:jc w:val="both"/>
        <w:rPr>
          <w:sz w:val="20"/>
          <w:szCs w:val="20"/>
          <w:lang w:eastAsia="es-ES"/>
        </w:rPr>
      </w:pPr>
      <w:r w:rsidRPr="009C5CAF">
        <w:rPr>
          <w:sz w:val="20"/>
          <w:szCs w:val="20"/>
          <w:lang w:eastAsia="es-ES"/>
        </w:rPr>
        <w:t>Al aplicar la reexpresión sobre los activos no monetarios, la Entidad tiene en cuenta que, en ningún caso, el importe resultante exceda el valor recuperable dispuesto en la NIC N° 36.</w:t>
      </w:r>
    </w:p>
    <w:p w14:paraId="1E2BE925" w14:textId="77777777" w:rsidR="0040126B" w:rsidRPr="009C5CAF" w:rsidRDefault="0040126B" w:rsidP="0040126B">
      <w:pPr>
        <w:jc w:val="both"/>
        <w:rPr>
          <w:sz w:val="20"/>
          <w:szCs w:val="20"/>
          <w:lang w:eastAsia="es-ES"/>
        </w:rPr>
      </w:pPr>
    </w:p>
    <w:p w14:paraId="159BFFB8" w14:textId="77777777" w:rsidR="0040126B" w:rsidRPr="009C5CAF" w:rsidRDefault="0040126B" w:rsidP="0040126B">
      <w:pPr>
        <w:jc w:val="both"/>
        <w:rPr>
          <w:sz w:val="20"/>
          <w:szCs w:val="20"/>
          <w:lang w:eastAsia="es-ES"/>
        </w:rPr>
      </w:pPr>
      <w:r w:rsidRPr="009C5CAF">
        <w:rPr>
          <w:sz w:val="20"/>
          <w:szCs w:val="20"/>
          <w:lang w:eastAsia="es-ES"/>
        </w:rPr>
        <w:t>La ganancia o pérdida por la posición monetaria neta se incluye en el estado condensado de resultados. El</w:t>
      </w:r>
    </w:p>
    <w:p w14:paraId="1CADF011" w14:textId="77777777" w:rsidR="0040126B" w:rsidRPr="009C5CAF" w:rsidRDefault="0040126B" w:rsidP="0040126B">
      <w:pPr>
        <w:jc w:val="both"/>
        <w:rPr>
          <w:sz w:val="20"/>
          <w:szCs w:val="20"/>
          <w:lang w:eastAsia="es-ES"/>
        </w:rPr>
      </w:pPr>
      <w:r w:rsidRPr="009C5CAF">
        <w:rPr>
          <w:sz w:val="20"/>
          <w:szCs w:val="20"/>
          <w:lang w:eastAsia="es-ES"/>
        </w:rPr>
        <w:t>ajuste de activos o pasivos relacionados contractualmente a cambios en índices de precios se presenta</w:t>
      </w:r>
    </w:p>
    <w:p w14:paraId="57DF74D2" w14:textId="77777777" w:rsidR="0040126B" w:rsidRPr="009C5CAF" w:rsidRDefault="0040126B" w:rsidP="0040126B">
      <w:pPr>
        <w:jc w:val="both"/>
        <w:rPr>
          <w:sz w:val="20"/>
          <w:szCs w:val="20"/>
          <w:lang w:eastAsia="es-ES"/>
        </w:rPr>
      </w:pPr>
      <w:r w:rsidRPr="009C5CAF">
        <w:rPr>
          <w:sz w:val="20"/>
          <w:szCs w:val="20"/>
          <w:lang w:eastAsia="es-ES"/>
        </w:rPr>
        <w:t>compensando la ganancia o pérdida por la posición monetaria neta.</w:t>
      </w:r>
    </w:p>
    <w:p w14:paraId="3291826B" w14:textId="77777777" w:rsidR="0040126B" w:rsidRPr="009C5CAF" w:rsidRDefault="0040126B" w:rsidP="0040126B">
      <w:pPr>
        <w:jc w:val="both"/>
        <w:rPr>
          <w:sz w:val="20"/>
          <w:szCs w:val="20"/>
          <w:lang w:eastAsia="es-ES"/>
        </w:rPr>
      </w:pPr>
    </w:p>
    <w:p w14:paraId="13450C74" w14:textId="77777777" w:rsidR="0040126B" w:rsidRPr="009C5CAF" w:rsidRDefault="0040126B" w:rsidP="0040126B">
      <w:pPr>
        <w:jc w:val="both"/>
        <w:rPr>
          <w:sz w:val="20"/>
          <w:szCs w:val="20"/>
          <w:lang w:eastAsia="es-ES"/>
        </w:rPr>
      </w:pPr>
      <w:r w:rsidRPr="009C5CAF">
        <w:rPr>
          <w:sz w:val="20"/>
          <w:szCs w:val="20"/>
          <w:lang w:eastAsia="es-ES"/>
        </w:rPr>
        <w:t>Para el período comparativo al 30 de septiembre de 2019, se reexpresaron los estados de resultados, de</w:t>
      </w:r>
    </w:p>
    <w:p w14:paraId="5AFB7FDA" w14:textId="77777777" w:rsidR="0040126B" w:rsidRPr="009C5CAF" w:rsidRDefault="0040126B" w:rsidP="0040126B">
      <w:pPr>
        <w:jc w:val="both"/>
        <w:rPr>
          <w:sz w:val="20"/>
          <w:szCs w:val="20"/>
          <w:lang w:eastAsia="es-ES"/>
        </w:rPr>
      </w:pPr>
      <w:r w:rsidRPr="009C5CAF">
        <w:rPr>
          <w:sz w:val="20"/>
          <w:szCs w:val="20"/>
          <w:lang w:eastAsia="es-ES"/>
        </w:rPr>
        <w:t>cambios en el patrimonio neto y de flujo de efectivo por el período finalizado el 30 de septiembre de 2019, incluido el cálculo de la ganancia o pérdida en la posición monetaria neta.</w:t>
      </w:r>
    </w:p>
    <w:p w14:paraId="7D64B37F" w14:textId="77777777" w:rsidR="0040126B" w:rsidRPr="009C5CAF" w:rsidRDefault="0040126B" w:rsidP="0040126B">
      <w:pPr>
        <w:jc w:val="both"/>
        <w:rPr>
          <w:sz w:val="20"/>
          <w:szCs w:val="20"/>
          <w:lang w:eastAsia="es-ES"/>
        </w:rPr>
      </w:pPr>
    </w:p>
    <w:p w14:paraId="1B46FF28" w14:textId="77777777" w:rsidR="0040126B" w:rsidRPr="009F5011" w:rsidRDefault="0040126B" w:rsidP="0040126B">
      <w:pPr>
        <w:jc w:val="both"/>
        <w:rPr>
          <w:sz w:val="20"/>
          <w:szCs w:val="20"/>
          <w:lang w:eastAsia="es-ES"/>
        </w:rPr>
      </w:pPr>
      <w:r w:rsidRPr="009C5CAF">
        <w:rPr>
          <w:sz w:val="20"/>
          <w:szCs w:val="20"/>
          <w:lang w:eastAsia="es-ES"/>
        </w:rPr>
        <w:t>Adicionalmente, para la registración a moneda constante de sus operaciones a partir del 1° de enero de 2020, la Entidad adopta el mecanismo de reexpresión mensual establecido por la Comunicación “A” 6849.</w:t>
      </w:r>
    </w:p>
    <w:bookmarkEnd w:id="56"/>
    <w:p w14:paraId="0DB76A4A" w14:textId="77777777" w:rsidR="0040126B" w:rsidRPr="005D7257" w:rsidRDefault="0040126B" w:rsidP="005D7257"/>
    <w:p w14:paraId="41E37020" w14:textId="0FFE83C9" w:rsidR="009C6A06" w:rsidRDefault="009C6A06" w:rsidP="00381DF2">
      <w:pPr>
        <w:pStyle w:val="Textoindependiente"/>
        <w:widowControl w:val="0"/>
        <w:tabs>
          <w:tab w:val="clear" w:pos="380"/>
        </w:tabs>
        <w:jc w:val="center"/>
        <w:rPr>
          <w:rFonts w:ascii="Times New Roman" w:hAnsi="Times New Roman"/>
          <w:b w:val="0"/>
        </w:rPr>
      </w:pPr>
    </w:p>
    <w:p w14:paraId="32126BE5" w14:textId="07C1FAAD" w:rsidR="009C6A06" w:rsidRDefault="009C6A06" w:rsidP="00381DF2">
      <w:pPr>
        <w:pStyle w:val="Textoindependiente"/>
        <w:widowControl w:val="0"/>
        <w:tabs>
          <w:tab w:val="clear" w:pos="380"/>
        </w:tabs>
        <w:jc w:val="center"/>
        <w:rPr>
          <w:rFonts w:ascii="Times New Roman" w:hAnsi="Times New Roman"/>
          <w:b w:val="0"/>
        </w:rPr>
      </w:pPr>
    </w:p>
    <w:p w14:paraId="37BA6117" w14:textId="042B8993" w:rsidR="009C6A06" w:rsidRDefault="009C6A06" w:rsidP="00381DF2">
      <w:pPr>
        <w:pStyle w:val="Textoindependiente"/>
        <w:widowControl w:val="0"/>
        <w:tabs>
          <w:tab w:val="clear" w:pos="380"/>
        </w:tabs>
        <w:jc w:val="center"/>
        <w:rPr>
          <w:rFonts w:ascii="Times New Roman" w:hAnsi="Times New Roman"/>
          <w:b w:val="0"/>
        </w:rPr>
      </w:pPr>
    </w:p>
    <w:p w14:paraId="15497431" w14:textId="3DFB4096" w:rsidR="009C6A06" w:rsidRDefault="009C6A06" w:rsidP="00381DF2">
      <w:pPr>
        <w:pStyle w:val="Textoindependiente"/>
        <w:widowControl w:val="0"/>
        <w:tabs>
          <w:tab w:val="clear" w:pos="380"/>
        </w:tabs>
        <w:jc w:val="center"/>
        <w:rPr>
          <w:rFonts w:ascii="Times New Roman" w:hAnsi="Times New Roman"/>
          <w:b w:val="0"/>
        </w:rPr>
      </w:pPr>
    </w:p>
    <w:p w14:paraId="6AE98A97" w14:textId="1C76A35E" w:rsidR="009C6A06" w:rsidRDefault="009C6A06" w:rsidP="00381DF2">
      <w:pPr>
        <w:pStyle w:val="Textoindependiente"/>
        <w:widowControl w:val="0"/>
        <w:tabs>
          <w:tab w:val="clear" w:pos="380"/>
        </w:tabs>
        <w:jc w:val="center"/>
        <w:rPr>
          <w:rFonts w:ascii="Times New Roman" w:hAnsi="Times New Roman"/>
          <w:b w:val="0"/>
        </w:rPr>
      </w:pPr>
    </w:p>
    <w:p w14:paraId="0E65FED4" w14:textId="79EDCEE6" w:rsidR="009C6A06" w:rsidRDefault="009C6A06" w:rsidP="00381DF2">
      <w:pPr>
        <w:pStyle w:val="Textoindependiente"/>
        <w:widowControl w:val="0"/>
        <w:tabs>
          <w:tab w:val="clear" w:pos="380"/>
        </w:tabs>
        <w:jc w:val="center"/>
        <w:rPr>
          <w:rFonts w:ascii="Times New Roman" w:hAnsi="Times New Roman"/>
          <w:b w:val="0"/>
        </w:rPr>
      </w:pPr>
    </w:p>
    <w:p w14:paraId="33273D20" w14:textId="77777777" w:rsidR="009C6A06" w:rsidRDefault="009C6A06" w:rsidP="00381DF2">
      <w:pPr>
        <w:pStyle w:val="Textoindependiente"/>
        <w:widowControl w:val="0"/>
        <w:tabs>
          <w:tab w:val="clear" w:pos="380"/>
        </w:tabs>
        <w:jc w:val="center"/>
        <w:rPr>
          <w:rFonts w:ascii="Times New Roman" w:hAnsi="Times New Roman"/>
          <w:b w:val="0"/>
        </w:rPr>
      </w:pPr>
    </w:p>
    <w:p w14:paraId="2FE85714" w14:textId="77777777" w:rsidR="00381DF2" w:rsidRPr="00287DFB" w:rsidRDefault="00381DF2" w:rsidP="00381DF2">
      <w:pPr>
        <w:pStyle w:val="Textoindependiente"/>
        <w:widowControl w:val="0"/>
        <w:tabs>
          <w:tab w:val="clear" w:pos="380"/>
        </w:tabs>
        <w:jc w:val="center"/>
        <w:rPr>
          <w:rFonts w:ascii="Times New Roman" w:hAnsi="Times New Roman"/>
          <w:b w:val="0"/>
        </w:rPr>
      </w:pPr>
    </w:p>
    <w:p w14:paraId="105E2652" w14:textId="77777777" w:rsidR="002A679C" w:rsidRDefault="002A679C" w:rsidP="00381DF2">
      <w:pPr>
        <w:autoSpaceDE w:val="0"/>
        <w:autoSpaceDN w:val="0"/>
        <w:adjustRightInd w:val="0"/>
        <w:rPr>
          <w:b/>
          <w:bCs/>
          <w:color w:val="000000"/>
          <w:sz w:val="20"/>
          <w:szCs w:val="20"/>
          <w:lang w:val="es-MX" w:eastAsia="es-ES"/>
        </w:rPr>
      </w:pPr>
      <w:r>
        <w:rPr>
          <w:b/>
          <w:bCs/>
          <w:color w:val="000000"/>
          <w:sz w:val="20"/>
          <w:szCs w:val="20"/>
          <w:lang w:val="es-MX" w:eastAsia="es-ES"/>
        </w:rPr>
        <w:br w:type="page"/>
      </w:r>
    </w:p>
    <w:p w14:paraId="5E28C795" w14:textId="77777777" w:rsidR="002A679C" w:rsidRDefault="002A679C" w:rsidP="00381DF2">
      <w:pPr>
        <w:autoSpaceDE w:val="0"/>
        <w:autoSpaceDN w:val="0"/>
        <w:adjustRightInd w:val="0"/>
        <w:rPr>
          <w:b/>
          <w:bCs/>
          <w:color w:val="000000"/>
          <w:sz w:val="20"/>
          <w:szCs w:val="20"/>
          <w:lang w:val="es-MX" w:eastAsia="es-ES"/>
        </w:rPr>
      </w:pPr>
    </w:p>
    <w:p w14:paraId="326B4A32" w14:textId="77777777" w:rsidR="002A679C" w:rsidRDefault="002A679C" w:rsidP="00381DF2">
      <w:pPr>
        <w:autoSpaceDE w:val="0"/>
        <w:autoSpaceDN w:val="0"/>
        <w:adjustRightInd w:val="0"/>
        <w:rPr>
          <w:b/>
          <w:bCs/>
          <w:color w:val="000000"/>
          <w:sz w:val="20"/>
          <w:szCs w:val="20"/>
          <w:lang w:val="es-MX" w:eastAsia="es-ES"/>
        </w:rPr>
      </w:pPr>
    </w:p>
    <w:p w14:paraId="78998772" w14:textId="77777777" w:rsidR="002A679C" w:rsidRDefault="002A679C" w:rsidP="00381DF2">
      <w:pPr>
        <w:autoSpaceDE w:val="0"/>
        <w:autoSpaceDN w:val="0"/>
        <w:adjustRightInd w:val="0"/>
        <w:rPr>
          <w:b/>
          <w:bCs/>
          <w:color w:val="000000"/>
          <w:sz w:val="20"/>
          <w:szCs w:val="20"/>
          <w:lang w:val="es-MX" w:eastAsia="es-ES"/>
        </w:rPr>
      </w:pPr>
    </w:p>
    <w:p w14:paraId="2D7A69C0" w14:textId="77777777" w:rsidR="002A679C" w:rsidRDefault="002A679C" w:rsidP="00381DF2">
      <w:pPr>
        <w:autoSpaceDE w:val="0"/>
        <w:autoSpaceDN w:val="0"/>
        <w:adjustRightInd w:val="0"/>
        <w:rPr>
          <w:b/>
          <w:bCs/>
          <w:color w:val="000000"/>
          <w:sz w:val="20"/>
          <w:szCs w:val="20"/>
          <w:lang w:val="es-MX" w:eastAsia="es-ES"/>
        </w:rPr>
      </w:pPr>
    </w:p>
    <w:p w14:paraId="125E07F4" w14:textId="77777777" w:rsidR="002A679C" w:rsidRDefault="002A679C" w:rsidP="00381DF2">
      <w:pPr>
        <w:autoSpaceDE w:val="0"/>
        <w:autoSpaceDN w:val="0"/>
        <w:adjustRightInd w:val="0"/>
        <w:rPr>
          <w:b/>
          <w:bCs/>
          <w:color w:val="000000"/>
          <w:sz w:val="20"/>
          <w:szCs w:val="20"/>
          <w:lang w:val="es-MX" w:eastAsia="es-ES"/>
        </w:rPr>
      </w:pPr>
    </w:p>
    <w:p w14:paraId="5D079851" w14:textId="77777777" w:rsidR="002A679C" w:rsidRDefault="002A679C" w:rsidP="00381DF2">
      <w:pPr>
        <w:autoSpaceDE w:val="0"/>
        <w:autoSpaceDN w:val="0"/>
        <w:adjustRightInd w:val="0"/>
        <w:rPr>
          <w:b/>
          <w:bCs/>
          <w:color w:val="000000"/>
          <w:sz w:val="20"/>
          <w:szCs w:val="20"/>
          <w:lang w:val="es-MX" w:eastAsia="es-ES"/>
        </w:rPr>
      </w:pPr>
    </w:p>
    <w:p w14:paraId="4D515949" w14:textId="3C63D5A3" w:rsidR="00381DF2" w:rsidRPr="00287DFB" w:rsidRDefault="00381DF2" w:rsidP="00381DF2">
      <w:pPr>
        <w:autoSpaceDE w:val="0"/>
        <w:autoSpaceDN w:val="0"/>
        <w:adjustRightInd w:val="0"/>
        <w:rPr>
          <w:color w:val="000000"/>
          <w:sz w:val="20"/>
          <w:szCs w:val="20"/>
          <w:lang w:val="es-MX" w:eastAsia="es-ES"/>
        </w:rPr>
      </w:pPr>
      <w:r w:rsidRPr="00287DFB">
        <w:rPr>
          <w:b/>
          <w:bCs/>
          <w:color w:val="000000"/>
          <w:sz w:val="20"/>
          <w:szCs w:val="20"/>
          <w:lang w:val="es-MX" w:eastAsia="es-ES"/>
        </w:rPr>
        <w:t>EMISOR</w:t>
      </w:r>
    </w:p>
    <w:p w14:paraId="44DB214F" w14:textId="77777777" w:rsidR="00381DF2" w:rsidRPr="00287DFB" w:rsidRDefault="00381DF2" w:rsidP="00381DF2">
      <w:pPr>
        <w:autoSpaceDE w:val="0"/>
        <w:autoSpaceDN w:val="0"/>
        <w:adjustRightInd w:val="0"/>
        <w:rPr>
          <w:color w:val="000000"/>
          <w:sz w:val="20"/>
          <w:szCs w:val="20"/>
          <w:lang w:val="es-MX" w:eastAsia="es-ES"/>
        </w:rPr>
      </w:pPr>
      <w:r w:rsidRPr="00287DFB">
        <w:rPr>
          <w:b/>
          <w:bCs/>
          <w:color w:val="000000"/>
          <w:sz w:val="20"/>
          <w:szCs w:val="20"/>
          <w:lang w:val="es-MX" w:eastAsia="es-ES"/>
        </w:rPr>
        <w:t>Compañía Financiera Argentina S.A.</w:t>
      </w:r>
    </w:p>
    <w:p w14:paraId="25999ABC"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Av. Paseo Colón 746, Piso 4, (C1063ACU)</w:t>
      </w:r>
    </w:p>
    <w:p w14:paraId="10D1D945"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Ciudad Autónoma de Buenos Aires</w:t>
      </w:r>
    </w:p>
    <w:p w14:paraId="5D88DDAB"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Argentina</w:t>
      </w:r>
    </w:p>
    <w:p w14:paraId="66ACCC66" w14:textId="77777777" w:rsidR="00381DF2" w:rsidRPr="00287DFB" w:rsidRDefault="00381DF2" w:rsidP="00381DF2">
      <w:pPr>
        <w:autoSpaceDE w:val="0"/>
        <w:autoSpaceDN w:val="0"/>
        <w:adjustRightInd w:val="0"/>
        <w:rPr>
          <w:color w:val="000000"/>
          <w:sz w:val="20"/>
          <w:szCs w:val="20"/>
          <w:lang w:val="es-MX" w:eastAsia="es-ES"/>
        </w:rPr>
      </w:pPr>
    </w:p>
    <w:p w14:paraId="0E2A58BF" w14:textId="77777777" w:rsidR="00381DF2" w:rsidRPr="00287DFB" w:rsidRDefault="00381DF2" w:rsidP="00381DF2">
      <w:pPr>
        <w:autoSpaceDE w:val="0"/>
        <w:autoSpaceDN w:val="0"/>
        <w:adjustRightInd w:val="0"/>
        <w:rPr>
          <w:color w:val="000000"/>
          <w:sz w:val="20"/>
          <w:szCs w:val="20"/>
          <w:lang w:val="es-MX" w:eastAsia="es-ES"/>
        </w:rPr>
      </w:pPr>
    </w:p>
    <w:p w14:paraId="099B5C40" w14:textId="77777777" w:rsidR="00381DF2" w:rsidRPr="00287DFB" w:rsidRDefault="00381DF2" w:rsidP="00381DF2">
      <w:pPr>
        <w:autoSpaceDE w:val="0"/>
        <w:autoSpaceDN w:val="0"/>
        <w:adjustRightInd w:val="0"/>
        <w:rPr>
          <w:color w:val="000000"/>
          <w:sz w:val="20"/>
          <w:szCs w:val="20"/>
          <w:lang w:val="es-MX" w:eastAsia="es-ES"/>
        </w:rPr>
      </w:pPr>
    </w:p>
    <w:p w14:paraId="282EB3F5" w14:textId="77777777" w:rsidR="00381DF2" w:rsidRPr="00287DFB" w:rsidRDefault="00381DF2" w:rsidP="00381DF2">
      <w:pPr>
        <w:autoSpaceDE w:val="0"/>
        <w:autoSpaceDN w:val="0"/>
        <w:adjustRightInd w:val="0"/>
        <w:rPr>
          <w:color w:val="000000"/>
          <w:sz w:val="20"/>
          <w:szCs w:val="20"/>
          <w:lang w:val="es-MX" w:eastAsia="es-ES"/>
        </w:rPr>
      </w:pPr>
    </w:p>
    <w:p w14:paraId="22BA7408" w14:textId="59CB20FD" w:rsidR="00381DF2" w:rsidRPr="00287DFB" w:rsidRDefault="00381DF2" w:rsidP="00381DF2">
      <w:pPr>
        <w:autoSpaceDE w:val="0"/>
        <w:autoSpaceDN w:val="0"/>
        <w:adjustRightInd w:val="0"/>
        <w:rPr>
          <w:color w:val="000000"/>
          <w:sz w:val="16"/>
          <w:szCs w:val="16"/>
          <w:lang w:val="es-MX" w:eastAsia="es-ES"/>
        </w:rPr>
      </w:pPr>
      <w:r w:rsidRPr="00287DFB">
        <w:rPr>
          <w:b/>
          <w:bCs/>
          <w:color w:val="000000"/>
          <w:sz w:val="20"/>
          <w:szCs w:val="20"/>
          <w:lang w:val="es-MX" w:eastAsia="es-ES"/>
        </w:rPr>
        <w:t>A</w:t>
      </w:r>
      <w:r w:rsidRPr="00287DFB">
        <w:rPr>
          <w:b/>
          <w:bCs/>
          <w:color w:val="000000"/>
          <w:sz w:val="16"/>
          <w:szCs w:val="16"/>
          <w:lang w:val="es-MX" w:eastAsia="es-ES"/>
        </w:rPr>
        <w:t xml:space="preserve">SESORES </w:t>
      </w:r>
      <w:r w:rsidRPr="00287DFB">
        <w:rPr>
          <w:b/>
          <w:bCs/>
          <w:color w:val="000000"/>
          <w:sz w:val="20"/>
          <w:szCs w:val="20"/>
          <w:lang w:val="es-MX" w:eastAsia="es-ES"/>
        </w:rPr>
        <w:t>L</w:t>
      </w:r>
      <w:r w:rsidRPr="00287DFB">
        <w:rPr>
          <w:b/>
          <w:bCs/>
          <w:color w:val="000000"/>
          <w:sz w:val="16"/>
          <w:szCs w:val="16"/>
          <w:lang w:val="es-MX" w:eastAsia="es-ES"/>
        </w:rPr>
        <w:t xml:space="preserve">EGALES </w:t>
      </w:r>
    </w:p>
    <w:p w14:paraId="660208F5" w14:textId="5BD6B7DC" w:rsidR="00381DF2" w:rsidRPr="00287DFB" w:rsidRDefault="00381DF2" w:rsidP="00381DF2">
      <w:pPr>
        <w:autoSpaceDE w:val="0"/>
        <w:autoSpaceDN w:val="0"/>
        <w:adjustRightInd w:val="0"/>
        <w:rPr>
          <w:color w:val="000000"/>
          <w:sz w:val="20"/>
          <w:szCs w:val="20"/>
          <w:lang w:val="es-MX" w:eastAsia="es-ES"/>
        </w:rPr>
      </w:pPr>
      <w:r w:rsidRPr="00287DFB">
        <w:rPr>
          <w:b/>
          <w:bCs/>
          <w:color w:val="000000"/>
          <w:sz w:val="20"/>
          <w:szCs w:val="20"/>
          <w:lang w:val="es-MX" w:eastAsia="es-ES"/>
        </w:rPr>
        <w:t>Beccar Varela</w:t>
      </w:r>
    </w:p>
    <w:p w14:paraId="771E85BA" w14:textId="57586C9B"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 xml:space="preserve">Tucumán 1, Piso </w:t>
      </w:r>
      <w:r w:rsidR="00151CEB" w:rsidRPr="00287DFB">
        <w:rPr>
          <w:color w:val="000000"/>
          <w:sz w:val="20"/>
          <w:szCs w:val="20"/>
          <w:lang w:val="es-MX" w:eastAsia="es-ES"/>
        </w:rPr>
        <w:t>3</w:t>
      </w:r>
      <w:r w:rsidRPr="00287DFB">
        <w:rPr>
          <w:color w:val="000000"/>
          <w:sz w:val="20"/>
          <w:szCs w:val="20"/>
          <w:lang w:val="es-MX" w:eastAsia="es-ES"/>
        </w:rPr>
        <w:t>º (C1049AAA)</w:t>
      </w:r>
    </w:p>
    <w:p w14:paraId="68FD31E5"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Ciudad Autónoma de Buenos Aires</w:t>
      </w:r>
    </w:p>
    <w:p w14:paraId="54700BD0"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Argentina</w:t>
      </w:r>
    </w:p>
    <w:p w14:paraId="6981FA6F" w14:textId="77777777" w:rsidR="00381DF2" w:rsidRPr="00287DFB" w:rsidRDefault="00381DF2" w:rsidP="00381DF2">
      <w:pPr>
        <w:autoSpaceDE w:val="0"/>
        <w:autoSpaceDN w:val="0"/>
        <w:adjustRightInd w:val="0"/>
        <w:rPr>
          <w:color w:val="000000"/>
          <w:sz w:val="20"/>
          <w:szCs w:val="20"/>
          <w:lang w:val="es-MX" w:eastAsia="es-ES"/>
        </w:rPr>
      </w:pPr>
    </w:p>
    <w:p w14:paraId="3A71664A" w14:textId="77777777" w:rsidR="00381DF2" w:rsidRPr="00287DFB" w:rsidRDefault="00381DF2" w:rsidP="00381DF2">
      <w:pPr>
        <w:autoSpaceDE w:val="0"/>
        <w:autoSpaceDN w:val="0"/>
        <w:adjustRightInd w:val="0"/>
        <w:rPr>
          <w:color w:val="000000"/>
          <w:sz w:val="20"/>
          <w:szCs w:val="20"/>
          <w:lang w:val="es-MX" w:eastAsia="es-ES"/>
        </w:rPr>
      </w:pPr>
    </w:p>
    <w:p w14:paraId="2B6E094A" w14:textId="77777777" w:rsidR="00381DF2" w:rsidRPr="00287DFB" w:rsidRDefault="00381DF2" w:rsidP="00381DF2">
      <w:pPr>
        <w:autoSpaceDE w:val="0"/>
        <w:autoSpaceDN w:val="0"/>
        <w:adjustRightInd w:val="0"/>
        <w:rPr>
          <w:color w:val="000000"/>
          <w:sz w:val="20"/>
          <w:szCs w:val="20"/>
          <w:lang w:val="es-MX" w:eastAsia="es-ES"/>
        </w:rPr>
      </w:pPr>
    </w:p>
    <w:p w14:paraId="37671EA5" w14:textId="77777777" w:rsidR="00381DF2" w:rsidRPr="00287DFB" w:rsidRDefault="00381DF2" w:rsidP="00381DF2">
      <w:pPr>
        <w:autoSpaceDE w:val="0"/>
        <w:autoSpaceDN w:val="0"/>
        <w:adjustRightInd w:val="0"/>
        <w:rPr>
          <w:color w:val="000000"/>
          <w:sz w:val="20"/>
          <w:szCs w:val="20"/>
          <w:lang w:val="es-MX" w:eastAsia="es-ES"/>
        </w:rPr>
      </w:pPr>
    </w:p>
    <w:p w14:paraId="0A0F73B7" w14:textId="269E953B" w:rsidR="00381DF2" w:rsidRPr="00287DFB" w:rsidRDefault="00381DF2" w:rsidP="00381DF2">
      <w:pPr>
        <w:autoSpaceDE w:val="0"/>
        <w:autoSpaceDN w:val="0"/>
        <w:adjustRightInd w:val="0"/>
        <w:rPr>
          <w:color w:val="000000"/>
          <w:sz w:val="16"/>
          <w:szCs w:val="16"/>
          <w:lang w:val="es-MX" w:eastAsia="es-ES"/>
        </w:rPr>
      </w:pPr>
      <w:r w:rsidRPr="00287DFB">
        <w:rPr>
          <w:b/>
          <w:bCs/>
          <w:color w:val="000000"/>
          <w:sz w:val="20"/>
          <w:szCs w:val="20"/>
          <w:lang w:val="es-MX" w:eastAsia="es-ES"/>
        </w:rPr>
        <w:t>A</w:t>
      </w:r>
      <w:r w:rsidRPr="00287DFB">
        <w:rPr>
          <w:b/>
          <w:bCs/>
          <w:color w:val="000000"/>
          <w:sz w:val="16"/>
          <w:szCs w:val="16"/>
          <w:lang w:val="es-MX" w:eastAsia="es-ES"/>
        </w:rPr>
        <w:t xml:space="preserve">UDITORES </w:t>
      </w:r>
    </w:p>
    <w:p w14:paraId="0DD6E9CF" w14:textId="77777777" w:rsidR="00381DF2" w:rsidRPr="00287DFB" w:rsidRDefault="00381DF2" w:rsidP="00381DF2">
      <w:pPr>
        <w:autoSpaceDE w:val="0"/>
        <w:autoSpaceDN w:val="0"/>
        <w:adjustRightInd w:val="0"/>
        <w:rPr>
          <w:color w:val="000000"/>
          <w:sz w:val="20"/>
          <w:szCs w:val="20"/>
          <w:lang w:val="es-MX" w:eastAsia="es-ES"/>
        </w:rPr>
      </w:pPr>
      <w:r w:rsidRPr="00287DFB">
        <w:rPr>
          <w:b/>
          <w:bCs/>
          <w:color w:val="000000"/>
          <w:sz w:val="20"/>
          <w:szCs w:val="20"/>
          <w:lang w:val="es-MX" w:eastAsia="es-ES"/>
        </w:rPr>
        <w:t>Deloitte &amp; Co. S.A.</w:t>
      </w:r>
    </w:p>
    <w:p w14:paraId="08D451C4"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Florida 234, Piso 5º (C1005AAF)</w:t>
      </w:r>
    </w:p>
    <w:p w14:paraId="54517C15" w14:textId="77777777" w:rsidR="00381DF2" w:rsidRPr="00287DFB" w:rsidRDefault="00381DF2" w:rsidP="00381DF2">
      <w:pPr>
        <w:autoSpaceDE w:val="0"/>
        <w:autoSpaceDN w:val="0"/>
        <w:adjustRightInd w:val="0"/>
        <w:rPr>
          <w:color w:val="000000"/>
          <w:sz w:val="20"/>
          <w:szCs w:val="20"/>
          <w:lang w:val="es-MX" w:eastAsia="es-ES"/>
        </w:rPr>
      </w:pPr>
      <w:r w:rsidRPr="00287DFB">
        <w:rPr>
          <w:color w:val="000000"/>
          <w:sz w:val="20"/>
          <w:szCs w:val="20"/>
          <w:lang w:val="es-MX" w:eastAsia="es-ES"/>
        </w:rPr>
        <w:t>Ciudad Autónoma de Buenos Aires</w:t>
      </w:r>
    </w:p>
    <w:p w14:paraId="55120E17" w14:textId="77777777" w:rsidR="003D6219" w:rsidRPr="00287DFB" w:rsidRDefault="00381DF2" w:rsidP="00381DF2">
      <w:pPr>
        <w:rPr>
          <w:rStyle w:val="characterstyle1"/>
          <w:spacing w:val="-5"/>
          <w:sz w:val="20"/>
        </w:rPr>
      </w:pPr>
      <w:r w:rsidRPr="00287DFB">
        <w:rPr>
          <w:color w:val="000000"/>
          <w:sz w:val="20"/>
          <w:szCs w:val="20"/>
          <w:lang w:val="es-MX" w:eastAsia="es-ES"/>
        </w:rPr>
        <w:t>Argentina</w:t>
      </w:r>
    </w:p>
    <w:sectPr w:rsidR="003D6219" w:rsidRPr="00287DFB" w:rsidSect="009E5404">
      <w:headerReference w:type="default" r:id="rId41"/>
      <w:footerReference w:type="default" r:id="rId42"/>
      <w:footerReference w:type="first" r:id="rId43"/>
      <w:pgSz w:w="11907" w:h="16840" w:code="9"/>
      <w:pgMar w:top="1417" w:right="1701" w:bottom="1417" w:left="1701" w:header="567"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151DCF3" w14:textId="77777777" w:rsidR="002A2F37" w:rsidRDefault="002A2F37">
      <w:r>
        <w:separator/>
      </w:r>
    </w:p>
  </w:endnote>
  <w:endnote w:type="continuationSeparator" w:id="0">
    <w:p w14:paraId="4D2D4D9E" w14:textId="77777777" w:rsidR="002A2F37" w:rsidRDefault="002A2F37">
      <w:r>
        <w:continuationSeparator/>
      </w:r>
    </w:p>
  </w:endnote>
  <w:endnote w:type="continuationNotice" w:id="1">
    <w:p w14:paraId="5EE10C13" w14:textId="77777777" w:rsidR="002A2F37" w:rsidRDefault="002A2F3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0002AFF" w:usb1="4000ACFF" w:usb2="00000001" w:usb3="00000000" w:csb0="000001FF" w:csb1="00000000"/>
  </w:font>
  <w:font w:name="Palatino Linotype">
    <w:panose1 w:val="02040502050505030304"/>
    <w:charset w:val="00"/>
    <w:family w:val="roman"/>
    <w:pitch w:val="variable"/>
    <w:sig w:usb0="E0000287" w:usb1="40000013" w:usb2="00000000" w:usb3="00000000" w:csb0="0000019F" w:csb1="00000000"/>
  </w:font>
  <w:font w:name="CIDFont+F1">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alatino">
    <w:altName w:val="Book Antiqua"/>
    <w:charset w:val="00"/>
    <w:family w:val="auto"/>
    <w:pitch w:val="variable"/>
    <w:sig w:usb0="A00002FF" w:usb1="7800205A" w:usb2="14600000" w:usb3="00000000" w:csb0="00000193" w:csb1="00000000"/>
  </w:font>
  <w:font w:name="Arial">
    <w:panose1 w:val="020B0604020202020204"/>
    <w:charset w:val="00"/>
    <w:family w:val="swiss"/>
    <w:pitch w:val="variable"/>
    <w:sig w:usb0="E0002AFF" w:usb1="C0007843"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ourier">
    <w:panose1 w:val="02070409020205020404"/>
    <w:charset w:val="00"/>
    <w:family w:val="modern"/>
    <w:notTrueType/>
    <w:pitch w:val="fixed"/>
    <w:sig w:usb0="00000003" w:usb1="00000000" w:usb2="00000000" w:usb3="00000000" w:csb0="00000001" w:csb1="00000000"/>
  </w:font>
  <w:font w:name="New York">
    <w:altName w:val="Times New Roman"/>
    <w:panose1 w:val="02040503060506020304"/>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G Times">
    <w:altName w:val="Times New Roman"/>
    <w:panose1 w:val="00000000000000000000"/>
    <w:charset w:val="00"/>
    <w:family w:val="roman"/>
    <w:notTrueType/>
    <w:pitch w:val="variable"/>
    <w:sig w:usb0="00000003" w:usb1="00000000" w:usb2="00000000" w:usb3="00000000" w:csb0="00000001" w:csb1="00000000"/>
  </w:font>
  <w:font w:name="LotusWP Icon">
    <w:panose1 w:val="00000000000000000000"/>
    <w:charset w:val="00"/>
    <w:family w:val="roman"/>
    <w:notTrueType/>
    <w:pitch w:val="variable"/>
    <w:sig w:usb0="00000003" w:usb1="00000000" w:usb2="00000000" w:usb3="00000000" w:csb0="00000001" w:csb1="00000000"/>
  </w:font>
  <w:font w:name="Helv">
    <w:panose1 w:val="020B0604020202030204"/>
    <w:charset w:val="00"/>
    <w:family w:val="swiss"/>
    <w:notTrueType/>
    <w:pitch w:val="variable"/>
    <w:sig w:usb0="00000003" w:usb1="00000000" w:usb2="00000000" w:usb3="00000000" w:csb0="00000001" w:csb1="00000000"/>
  </w:font>
  <w:font w:name="Times New Roman Bold">
    <w:altName w:val="Times New Roman"/>
    <w:panose1 w:val="00000000000000000000"/>
    <w:charset w:val="00"/>
    <w:family w:val="auto"/>
    <w:notTrueType/>
    <w:pitch w:val="variable"/>
    <w:sig w:usb0="00000003" w:usb1="00000000" w:usb2="00000000" w:usb3="00000000" w:csb0="00000001" w:csb1="00000000"/>
  </w:font>
  <w:font w:name="Book Antiqua">
    <w:panose1 w:val="02040602050305030304"/>
    <w:charset w:val="00"/>
    <w:family w:val="roman"/>
    <w:pitch w:val="variable"/>
    <w:sig w:usb0="00000287" w:usb1="00000000" w:usb2="00000000" w:usb3="00000000" w:csb0="0000009F" w:csb1="00000000"/>
  </w:font>
  <w:font w:name="Times New (W1)">
    <w:altName w:val="Times New Roman"/>
    <w:charset w:val="00"/>
    <w:family w:val="roman"/>
    <w:pitch w:val="variable"/>
    <w:sig w:usb0="00000000" w:usb1="80000000" w:usb2="00000008" w:usb3="00000000" w:csb0="000001FF" w:csb1="00000000"/>
  </w:font>
  <w:font w:name="MS Sans Serif">
    <w:panose1 w:val="00000000000000000000"/>
    <w:charset w:val="00"/>
    <w:family w:val="swiss"/>
    <w:notTrueType/>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MS Serif">
    <w:altName w:val="Cambria"/>
    <w:panose1 w:val="00000000000000000000"/>
    <w:charset w:val="00"/>
    <w:family w:val="roman"/>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Garamond">
    <w:panose1 w:val="02020404030301010803"/>
    <w:charset w:val="00"/>
    <w:family w:val="roman"/>
    <w:pitch w:val="variable"/>
    <w:sig w:usb0="00000287" w:usb1="00000000" w:usb2="00000000" w:usb3="00000000" w:csb0="0000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A0002AEF" w:usb1="4000207B" w:usb2="00000000" w:usb3="00000000" w:csb0="000001FF" w:csb1="00000000"/>
  </w:font>
  <w:font w:name="Georgia">
    <w:panose1 w:val="020405020504050203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B7D957" w14:textId="77777777" w:rsidR="00CB1D39" w:rsidRDefault="00CB1D39">
    <w:pPr>
      <w:pStyle w:val="Piedepgina"/>
    </w:pPr>
    <w:r>
      <w:fldChar w:fldCharType="begin"/>
    </w:r>
    <w:r>
      <w:instrText>PAGE   \* MERGEFORMAT</w:instrText>
    </w:r>
    <w:r>
      <w:fldChar w:fldCharType="separate"/>
    </w:r>
    <w:r w:rsidRPr="00383B31">
      <w:rPr>
        <w:noProof/>
        <w:lang w:val="es-ES"/>
      </w:rPr>
      <w:t>92</w:t>
    </w:r>
    <w:r>
      <w:fldChar w:fldCharType="end"/>
    </w:r>
  </w:p>
  <w:p w14:paraId="78199DFE" w14:textId="11E98715" w:rsidR="00CB1D39" w:rsidRDefault="002A679C" w:rsidP="002A679C">
    <w:pPr>
      <w:pStyle w:val="Piedepgina"/>
      <w:jc w:val="right"/>
    </w:pPr>
    <w:r>
      <w:t>Manuel Martínez</w:t>
    </w:r>
  </w:p>
  <w:p w14:paraId="46EFDC89" w14:textId="3AC18174" w:rsidR="002A679C" w:rsidRPr="002A679C" w:rsidRDefault="002A679C" w:rsidP="002A679C">
    <w:pPr>
      <w:pStyle w:val="Piedepgina"/>
      <w:jc w:val="right"/>
      <w:rPr>
        <w:i/>
        <w:iCs/>
      </w:rPr>
    </w:pPr>
    <w:r>
      <w:rPr>
        <w:i/>
        <w:iCs/>
      </w:rPr>
      <w:t>Subdelegado</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657CC5" w14:textId="265AFAE8" w:rsidR="00CB1D39" w:rsidRDefault="00CB1D39">
    <w:pPr>
      <w:pStyle w:val="Piedepgina"/>
      <w:rPr>
        <w:caps/>
      </w:rPr>
    </w:pPr>
    <w:r w:rsidRPr="002B5A89">
      <w:rPr>
        <w:caps/>
      </w:rPr>
      <w:fldChar w:fldCharType="begin"/>
    </w:r>
    <w:r w:rsidRPr="002B5A89">
      <w:rPr>
        <w:caps/>
      </w:rPr>
      <w:instrText>PAGE   \* MERGEFORMAT</w:instrText>
    </w:r>
    <w:r w:rsidRPr="002B5A89">
      <w:rPr>
        <w:caps/>
      </w:rPr>
      <w:fldChar w:fldCharType="separate"/>
    </w:r>
    <w:r w:rsidRPr="00383B31">
      <w:rPr>
        <w:caps/>
        <w:noProof/>
        <w:lang w:val="es-ES"/>
      </w:rPr>
      <w:t>152</w:t>
    </w:r>
    <w:r w:rsidRPr="002B5A89">
      <w:rPr>
        <w:caps/>
      </w:rPr>
      <w:fldChar w:fldCharType="end"/>
    </w:r>
  </w:p>
  <w:p w14:paraId="583A24CF" w14:textId="77777777" w:rsidR="002A679C" w:rsidRDefault="002A679C" w:rsidP="002A679C">
    <w:pPr>
      <w:pStyle w:val="Piedepgina"/>
      <w:jc w:val="right"/>
    </w:pPr>
    <w:r>
      <w:t>Manuel Martínez</w:t>
    </w:r>
  </w:p>
  <w:p w14:paraId="49A2EB78" w14:textId="77777777" w:rsidR="002A679C" w:rsidRPr="002A679C" w:rsidRDefault="002A679C" w:rsidP="002A679C">
    <w:pPr>
      <w:pStyle w:val="Piedepgina"/>
      <w:jc w:val="right"/>
      <w:rPr>
        <w:i/>
        <w:iCs/>
      </w:rPr>
    </w:pPr>
    <w:r>
      <w:rPr>
        <w:i/>
        <w:iCs/>
      </w:rPr>
      <w:t>Subdelegado</w:t>
    </w:r>
  </w:p>
  <w:p w14:paraId="0B585ED1" w14:textId="77777777" w:rsidR="002A679C" w:rsidRPr="002B5A89" w:rsidRDefault="002A679C">
    <w:pPr>
      <w:pStyle w:val="Piedepgina"/>
      <w:rPr>
        <w:caps/>
      </w:rPr>
    </w:pPr>
  </w:p>
  <w:p w14:paraId="46708C39" w14:textId="77777777" w:rsidR="00CB1D39" w:rsidRPr="005D7257" w:rsidRDefault="00CB1D39" w:rsidP="005D7257">
    <w:pPr>
      <w:pStyle w:val="Piedepgina"/>
      <w:jc w:val="right"/>
    </w:pPr>
  </w:p>
  <w:p w14:paraId="66C04DE2" w14:textId="77777777" w:rsidR="00CB1D39" w:rsidRDefault="00CB1D39" w:rsidP="005D725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D83756" w14:textId="7E4B6ED8" w:rsidR="00CB1D39" w:rsidRDefault="00CB1D39">
    <w:pPr>
      <w:pStyle w:val="Piedepgina"/>
      <w:rPr>
        <w:caps/>
      </w:rPr>
    </w:pPr>
    <w:r w:rsidRPr="007D66D6">
      <w:rPr>
        <w:caps/>
      </w:rPr>
      <w:fldChar w:fldCharType="begin"/>
    </w:r>
    <w:r w:rsidRPr="007D66D6">
      <w:rPr>
        <w:caps/>
      </w:rPr>
      <w:instrText>PAGE   \* MERGEFORMAT</w:instrText>
    </w:r>
    <w:r w:rsidRPr="007D66D6">
      <w:rPr>
        <w:caps/>
      </w:rPr>
      <w:fldChar w:fldCharType="separate"/>
    </w:r>
    <w:r w:rsidRPr="00383B31">
      <w:rPr>
        <w:caps/>
        <w:noProof/>
        <w:lang w:val="es-ES"/>
      </w:rPr>
      <w:t>93</w:t>
    </w:r>
    <w:r w:rsidRPr="007D66D6">
      <w:rPr>
        <w:caps/>
      </w:rPr>
      <w:fldChar w:fldCharType="end"/>
    </w:r>
  </w:p>
  <w:p w14:paraId="243B62AE" w14:textId="77777777" w:rsidR="002A679C" w:rsidRDefault="002A679C" w:rsidP="002A679C">
    <w:pPr>
      <w:pStyle w:val="Piedepgina"/>
      <w:jc w:val="right"/>
    </w:pPr>
    <w:r>
      <w:t>Manuel Martínez</w:t>
    </w:r>
  </w:p>
  <w:p w14:paraId="15458062" w14:textId="77777777" w:rsidR="002A679C" w:rsidRPr="002A679C" w:rsidRDefault="002A679C" w:rsidP="002A679C">
    <w:pPr>
      <w:pStyle w:val="Piedepgina"/>
      <w:jc w:val="right"/>
      <w:rPr>
        <w:i/>
        <w:iCs/>
      </w:rPr>
    </w:pPr>
    <w:r>
      <w:rPr>
        <w:i/>
        <w:iCs/>
      </w:rPr>
      <w:t>Subdelegado</w:t>
    </w:r>
  </w:p>
  <w:p w14:paraId="2EE8636F" w14:textId="77777777" w:rsidR="002A679C" w:rsidRPr="007D66D6" w:rsidRDefault="002A679C">
    <w:pPr>
      <w:pStyle w:val="Piedepgina"/>
      <w:rPr>
        <w:caps/>
      </w:rPr>
    </w:pPr>
  </w:p>
  <w:p w14:paraId="18CFA281" w14:textId="77777777" w:rsidR="00CB1D39" w:rsidRPr="005D7257" w:rsidRDefault="00CB1D39">
    <w:pPr>
      <w:pStyle w:val="Piedepgina"/>
    </w:pPr>
  </w:p>
  <w:p w14:paraId="7099F48B" w14:textId="77777777" w:rsidR="00CB1D39" w:rsidRDefault="00CB1D39" w:rsidP="005D725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B544ECF" w14:textId="77777777" w:rsidR="002A2F37" w:rsidRDefault="002A2F37">
      <w:r>
        <w:separator/>
      </w:r>
    </w:p>
  </w:footnote>
  <w:footnote w:type="continuationSeparator" w:id="0">
    <w:p w14:paraId="4B289FA4" w14:textId="77777777" w:rsidR="002A2F37" w:rsidRDefault="002A2F37">
      <w:r>
        <w:continuationSeparator/>
      </w:r>
    </w:p>
  </w:footnote>
  <w:footnote w:type="continuationNotice" w:id="1">
    <w:p w14:paraId="2878BB8B" w14:textId="77777777" w:rsidR="002A2F37" w:rsidRDefault="002A2F37"/>
  </w:footnote>
  <w:footnote w:id="2">
    <w:p w14:paraId="30B367BE" w14:textId="77777777" w:rsidR="00CB1D39" w:rsidRDefault="00CB1D39" w:rsidP="005241C9">
      <w:pPr>
        <w:pStyle w:val="Textonotapie"/>
        <w:jc w:val="both"/>
      </w:pPr>
      <w:r>
        <w:rPr>
          <w:rStyle w:val="Refdenotaalpie"/>
        </w:rPr>
        <w:t>[1]</w:t>
      </w:r>
      <w:r>
        <w:t xml:space="preserve"> Art. 1.092 CCC: “…</w:t>
      </w:r>
      <w:r>
        <w:rPr>
          <w:i/>
          <w:iCs/>
        </w:rPr>
        <w:t>Se considera consumidor a la persona humana o jurídica que adquiere o utiliza, en forma gratuita u onerosa, bienes o servicios como destinatario final, en beneficio propio o de su grupo familiar o social. Queda equiparado al consumidor quien, sin ser parte de una relación de consumo como consecuencia o en ocasión de ella, adquiere o utiliza bienes o servicios, en forma gratuita u onerosa, como destinatario final, en beneficio propio o de su grupo familiar o social</w:t>
      </w:r>
      <w:r>
        <w:t>…”.</w:t>
      </w:r>
    </w:p>
    <w:p w14:paraId="6D9FA043" w14:textId="77777777" w:rsidR="00CB1D39" w:rsidRDefault="00CB1D39" w:rsidP="005241C9">
      <w:pPr>
        <w:pStyle w:val="Textonotapie"/>
        <w:jc w:val="both"/>
      </w:pPr>
      <w:r>
        <w:t>Art. 1.093 CCC: “…</w:t>
      </w:r>
      <w:r>
        <w:rPr>
          <w:i/>
          <w:iCs/>
        </w:rPr>
        <w:t>Contrato de consumo es el celebrado entre un consumidor o usuario final con una persona humana o jurídica que actúe profesional u ocasionalmente o con una empresa productora de bienes o prestadora de servicios, pública o privada, que tenga por objeto la adquisición, uso o goce de los bienes o servicios por parte de los consumidores o usuarios, para su uso privado, familiar o social…”</w:t>
      </w:r>
    </w:p>
  </w:footnote>
  <w:footnote w:id="3">
    <w:p w14:paraId="1FD42C0B" w14:textId="77777777" w:rsidR="00CB1D39" w:rsidRDefault="00CB1D39" w:rsidP="00287DFB">
      <w:pPr>
        <w:pStyle w:val="Textonotapie"/>
        <w:jc w:val="both"/>
        <w:rPr>
          <w:lang w:val="es-MX"/>
        </w:rPr>
      </w:pPr>
      <w:r>
        <w:rPr>
          <w:rStyle w:val="Refdenotaalpie"/>
        </w:rPr>
        <w:footnoteRef/>
      </w:r>
      <w:r>
        <w:rPr>
          <w:lang w:val="es-MX"/>
        </w:rPr>
        <w:t>El restablecimiento normativo dispuesto por el artículo 33 de la Ley N°27541 (B.O. 23/12/2019) es reciente y su alcance no resulta del todo claro a la fecha. Ello así, lo aquí detallado debería eventualmente reevaluarse a la luz de la normativa y/o interpretaciones oficiales que pudiesen emitirse en el futuro.</w:t>
      </w:r>
    </w:p>
    <w:p w14:paraId="29AA65A8" w14:textId="77777777" w:rsidR="00CB1D39" w:rsidRDefault="00CB1D39" w:rsidP="00287DFB">
      <w:pPr>
        <w:pStyle w:val="Textonotapie"/>
        <w:jc w:val="both"/>
        <w:rPr>
          <w:lang w:val="es-MX"/>
        </w:rPr>
      </w:pPr>
      <w:r>
        <w:rPr>
          <w:lang w:val="es-MX"/>
        </w:rPr>
        <w:t>Si se estableciera que el restablecimiento normativo no alcanza a los intereses obtenidos por beneficiarios del exterior, estos quedarían sujetos al siguiente tratamiento:</w:t>
      </w:r>
    </w:p>
    <w:p w14:paraId="090AB8B3" w14:textId="77777777" w:rsidR="00CB1D39" w:rsidRDefault="00CB1D39" w:rsidP="00287DFB">
      <w:pPr>
        <w:pStyle w:val="Textonotapie"/>
        <w:jc w:val="both"/>
      </w:pPr>
      <w:r>
        <w:t>(i) Beneficiarios del exterior que residan en jurisdicciones cooperantes y los fondos invertidos provengan de jurisdicciones cooperantes: Exento si se cumplen las Condiciones del Artículo 36 - conf. artículo 26 (u) de la Ley de Impuesto a las Ganancias (t.o. por Decreto N°824/2019, modificado por la Ley N°27541); y (ii) Beneficiarios del exterior que residan en jurisdicciones no cooperantes o los fondos invertidos provienen de jurisdicciones no cooperantes: 35% sobre la presunción de renta presunta que corresponda.</w:t>
      </w:r>
    </w:p>
  </w:footnote>
  <w:footnote w:id="4">
    <w:p w14:paraId="7B5C5642" w14:textId="77777777" w:rsidR="00CB1D39" w:rsidRDefault="00CB1D39" w:rsidP="00287DFB">
      <w:pPr>
        <w:pStyle w:val="Textonotapie"/>
        <w:jc w:val="both"/>
        <w:rPr>
          <w:lang w:val="es-MX"/>
        </w:rPr>
      </w:pPr>
      <w:r>
        <w:rPr>
          <w:rStyle w:val="Refdenotaalpie"/>
        </w:rPr>
        <w:footnoteRef/>
      </w:r>
      <w:r>
        <w:rPr>
          <w:lang w:val="es-MX"/>
        </w:rPr>
        <w:t xml:space="preserve">Aunque entendemos que la interpretación aquí expuesta resulta razonable, el restablecimiento normativo dispuesto por el artículo 33 de la Ley N°27541 (B.O. 23/12/2019) es reciente y su alcance no resulta del todo claro a la fecha. </w:t>
      </w:r>
      <w:r>
        <w:rPr>
          <w:lang w:val="es-MX"/>
        </w:rPr>
        <w:t>Ello así, lo aquí detallado debería eventualmente reevaluarse a la luz de la normativa y/o interpretaciones oficiales que pudiesen emitirse en el futuro.</w:t>
      </w:r>
    </w:p>
    <w:p w14:paraId="20661AC3" w14:textId="77777777" w:rsidR="00CB1D39" w:rsidRDefault="00CB1D39" w:rsidP="00287DFB">
      <w:pPr>
        <w:pStyle w:val="Textonotapie"/>
        <w:jc w:val="both"/>
        <w:rPr>
          <w:lang w:val="es-MX"/>
        </w:rPr>
      </w:pPr>
      <w:r>
        <w:rPr>
          <w:lang w:val="es-MX"/>
        </w:rPr>
        <w:t>Si, contrariamente a lo detallado en este Prospecto, se estableciera que el restablecimiento normativo no alcanza a los resultados por venta u cualquier otro acto de disposición de obligaciones negociables, estos quedarían sujetos al siguiente tratamiento:</w:t>
      </w:r>
    </w:p>
    <w:p w14:paraId="081D7D31" w14:textId="77777777" w:rsidR="00CB1D39" w:rsidRDefault="00CB1D39" w:rsidP="00287DFB">
      <w:pPr>
        <w:pStyle w:val="Textonotapie"/>
        <w:numPr>
          <w:ilvl w:val="0"/>
          <w:numId w:val="75"/>
        </w:numPr>
        <w:jc w:val="both"/>
        <w:rPr>
          <w:lang w:val="es-MX"/>
        </w:rPr>
      </w:pPr>
      <w:r>
        <w:rPr>
          <w:lang w:val="es-MX"/>
        </w:rPr>
        <w:t>Personas humanas / sucesiones indivisas residentes en el país: Exento si las obligaciones negociables cotizan en bolsas o mercados de valores autorizados por la CNV - conf. artículo 26 (u) de la Ley de Impuesto a las Ganancias (t.o. por Decreto N°824/2019, modificado por la Ley N°27541).</w:t>
      </w:r>
    </w:p>
    <w:p w14:paraId="6E5865D0" w14:textId="77777777" w:rsidR="00CB1D39" w:rsidRDefault="00CB1D39" w:rsidP="00287DFB">
      <w:pPr>
        <w:pStyle w:val="Textonotapie"/>
        <w:numPr>
          <w:ilvl w:val="0"/>
          <w:numId w:val="75"/>
        </w:numPr>
        <w:jc w:val="both"/>
        <w:rPr>
          <w:lang w:val="es-MX"/>
        </w:rPr>
      </w:pPr>
      <w:r>
        <w:rPr>
          <w:lang w:val="es-MX"/>
        </w:rPr>
        <w:t>Beneficiarios del exterior que residan en jurisdicciones cooperantes y los fondos invertidos provengan de jurisdicciones cooperantes: Exento (i) si se cumplen las Condiciones del Artículo 36 y (ii) si no se cumplieran las Condiciones del Artículo 36, las obligaciones negociables cotizaran en bolsas o mercados de valores autorizados por la CNV - conf. artículo 26 (u) de la Ley de Impuesto a las Ganancias (t.o. por Decreto N°824/2019, modificado por la Ley N°27541).</w:t>
      </w:r>
    </w:p>
    <w:p w14:paraId="5046D26D" w14:textId="77777777" w:rsidR="00CB1D39" w:rsidRDefault="00CB1D39" w:rsidP="00287DFB">
      <w:pPr>
        <w:pStyle w:val="Textonotapie"/>
        <w:numPr>
          <w:ilvl w:val="0"/>
          <w:numId w:val="75"/>
        </w:numPr>
        <w:jc w:val="both"/>
        <w:rPr>
          <w:lang w:val="es-MX"/>
        </w:rPr>
      </w:pPr>
      <w:r>
        <w:rPr>
          <w:lang w:val="es-MX"/>
        </w:rPr>
        <w:t>Beneficiarios del exterior que residan en jurisdicciones no cooperantes o los fondos invertidos provienen de jurisdicciones no cooperantes: 35% sobre la presunción de renta del 90% de las sumas pagadas (i.e., alícuota efectiva: 31.5%).</w:t>
      </w:r>
    </w:p>
    <w:p w14:paraId="48036ECC" w14:textId="77777777" w:rsidR="00CB1D39" w:rsidRDefault="00CB1D39" w:rsidP="00287DFB">
      <w:pPr>
        <w:pStyle w:val="Textonotapie"/>
        <w:jc w:val="both"/>
        <w:rPr>
          <w:lang w:val="es-MX"/>
        </w:rPr>
      </w:pPr>
    </w:p>
  </w:footnote>
  <w:footnote w:id="5">
    <w:p w14:paraId="46BE61B9" w14:textId="77777777" w:rsidR="00CB1D39" w:rsidRDefault="00CB1D39" w:rsidP="00287DFB">
      <w:pPr>
        <w:pStyle w:val="Textonotapie"/>
        <w:jc w:val="both"/>
        <w:rPr>
          <w:lang w:val="es-ES"/>
        </w:rPr>
      </w:pPr>
      <w:r>
        <w:rPr>
          <w:rStyle w:val="Refdenotaalpie"/>
        </w:rPr>
        <w:footnoteRef/>
      </w:r>
      <w:r>
        <w:rPr>
          <w:lang w:val="es-MX"/>
        </w:rPr>
        <w:t xml:space="preserve"> $2.000.000, en general y $18.000.000 para el caso de inmuebles que constituyan casa-habitación.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28850D" w14:textId="77777777" w:rsidR="00CB1D39" w:rsidRPr="00E82606" w:rsidRDefault="00CB1D39" w:rsidP="00E82606">
    <w:pPr>
      <w:pStyle w:val="Encabezado"/>
      <w:jc w:val="right"/>
      <w:rPr>
        <w:b/>
        <w:sz w:val="20"/>
      </w:rPr>
    </w:pPr>
  </w:p>
  <w:p w14:paraId="18852E20" w14:textId="77777777" w:rsidR="00CB1D39" w:rsidRPr="005D7257" w:rsidRDefault="00CB1D39" w:rsidP="005D725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A4613EA7"/>
    <w:multiLevelType w:val="hybridMultilevel"/>
    <w:tmpl w:val="161A4422"/>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DB6104B4"/>
    <w:multiLevelType w:val="hybridMultilevel"/>
    <w:tmpl w:val="13C7D7B3"/>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F26DCD17"/>
    <w:multiLevelType w:val="hybridMultilevel"/>
    <w:tmpl w:val="49981123"/>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F455D089"/>
    <w:multiLevelType w:val="hybridMultilevel"/>
    <w:tmpl w:val="C941CA09"/>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FFFFFF83"/>
    <w:multiLevelType w:val="singleLevel"/>
    <w:tmpl w:val="D9C6237C"/>
    <w:lvl w:ilvl="0">
      <w:start w:val="1"/>
      <w:numFmt w:val="bullet"/>
      <w:pStyle w:val="Listaconvietas2"/>
      <w:lvlText w:val=""/>
      <w:lvlJc w:val="left"/>
      <w:pPr>
        <w:tabs>
          <w:tab w:val="num" w:pos="720"/>
        </w:tabs>
        <w:ind w:left="720" w:hanging="360"/>
      </w:pPr>
      <w:rPr>
        <w:rFonts w:ascii="Symbol" w:hAnsi="Symbol" w:hint="default"/>
      </w:rPr>
    </w:lvl>
  </w:abstractNum>
  <w:abstractNum w:abstractNumId="5" w15:restartNumberingAfterBreak="0">
    <w:nsid w:val="FFFFFF89"/>
    <w:multiLevelType w:val="singleLevel"/>
    <w:tmpl w:val="71961A46"/>
    <w:lvl w:ilvl="0">
      <w:start w:val="1"/>
      <w:numFmt w:val="bullet"/>
      <w:pStyle w:val="Listaconvietas"/>
      <w:lvlText w:val=""/>
      <w:lvlJc w:val="left"/>
      <w:pPr>
        <w:tabs>
          <w:tab w:val="num" w:pos="360"/>
        </w:tabs>
        <w:ind w:left="360" w:hanging="360"/>
      </w:pPr>
      <w:rPr>
        <w:rFonts w:ascii="Symbol" w:hAnsi="Symbol" w:hint="default"/>
      </w:rPr>
    </w:lvl>
  </w:abstractNum>
  <w:abstractNum w:abstractNumId="6" w15:restartNumberingAfterBreak="0">
    <w:nsid w:val="00000007"/>
    <w:multiLevelType w:val="hybridMultilevel"/>
    <w:tmpl w:val="FE56F5AA"/>
    <w:lvl w:ilvl="0" w:tplc="0C0A0001">
      <w:start w:val="1"/>
      <w:numFmt w:val="bullet"/>
      <w:lvlText w:val=""/>
      <w:lvlJc w:val="left"/>
      <w:pPr>
        <w:tabs>
          <w:tab w:val="num" w:pos="720"/>
        </w:tabs>
        <w:ind w:left="720" w:hanging="360"/>
      </w:pPr>
      <w:rPr>
        <w:rFonts w:ascii="Symbol" w:hAnsi="Symbol" w:hint="default"/>
        <w:spacing w:val="0"/>
      </w:rPr>
    </w:lvl>
    <w:lvl w:ilvl="1" w:tplc="0C0A0003">
      <w:start w:val="1"/>
      <w:numFmt w:val="decimal"/>
      <w:lvlText w:val="%2."/>
      <w:lvlJc w:val="left"/>
      <w:pPr>
        <w:tabs>
          <w:tab w:val="num" w:pos="1440"/>
        </w:tabs>
        <w:ind w:left="1440" w:hanging="360"/>
      </w:pPr>
      <w:rPr>
        <w:rFonts w:cs="Times New Roman"/>
        <w:spacing w:val="0"/>
      </w:rPr>
    </w:lvl>
    <w:lvl w:ilvl="2" w:tplc="0C0A0005">
      <w:start w:val="1"/>
      <w:numFmt w:val="decimal"/>
      <w:lvlText w:val="%3."/>
      <w:lvlJc w:val="left"/>
      <w:pPr>
        <w:tabs>
          <w:tab w:val="num" w:pos="2160"/>
        </w:tabs>
        <w:ind w:left="2160" w:hanging="360"/>
      </w:pPr>
      <w:rPr>
        <w:rFonts w:cs="Times New Roman"/>
        <w:spacing w:val="0"/>
      </w:rPr>
    </w:lvl>
    <w:lvl w:ilvl="3" w:tplc="0C0A0001">
      <w:start w:val="1"/>
      <w:numFmt w:val="decimal"/>
      <w:lvlText w:val="%4."/>
      <w:lvlJc w:val="left"/>
      <w:pPr>
        <w:tabs>
          <w:tab w:val="num" w:pos="2880"/>
        </w:tabs>
        <w:ind w:left="2880" w:hanging="360"/>
      </w:pPr>
      <w:rPr>
        <w:rFonts w:cs="Times New Roman"/>
        <w:spacing w:val="0"/>
      </w:rPr>
    </w:lvl>
    <w:lvl w:ilvl="4" w:tplc="0C0A0003">
      <w:start w:val="1"/>
      <w:numFmt w:val="decimal"/>
      <w:lvlText w:val="%5."/>
      <w:lvlJc w:val="left"/>
      <w:pPr>
        <w:tabs>
          <w:tab w:val="num" w:pos="3600"/>
        </w:tabs>
        <w:ind w:left="3600" w:hanging="360"/>
      </w:pPr>
      <w:rPr>
        <w:rFonts w:cs="Times New Roman"/>
        <w:spacing w:val="0"/>
      </w:rPr>
    </w:lvl>
    <w:lvl w:ilvl="5" w:tplc="0C0A0005">
      <w:start w:val="1"/>
      <w:numFmt w:val="decimal"/>
      <w:lvlText w:val="%6."/>
      <w:lvlJc w:val="left"/>
      <w:pPr>
        <w:tabs>
          <w:tab w:val="num" w:pos="4320"/>
        </w:tabs>
        <w:ind w:left="4320" w:hanging="360"/>
      </w:pPr>
      <w:rPr>
        <w:rFonts w:cs="Times New Roman"/>
        <w:spacing w:val="0"/>
      </w:rPr>
    </w:lvl>
    <w:lvl w:ilvl="6" w:tplc="0C0A0001">
      <w:start w:val="1"/>
      <w:numFmt w:val="decimal"/>
      <w:lvlText w:val="%7."/>
      <w:lvlJc w:val="left"/>
      <w:pPr>
        <w:tabs>
          <w:tab w:val="num" w:pos="5040"/>
        </w:tabs>
        <w:ind w:left="5040" w:hanging="360"/>
      </w:pPr>
      <w:rPr>
        <w:rFonts w:cs="Times New Roman"/>
        <w:spacing w:val="0"/>
      </w:rPr>
    </w:lvl>
    <w:lvl w:ilvl="7" w:tplc="0C0A0003">
      <w:start w:val="1"/>
      <w:numFmt w:val="decimal"/>
      <w:lvlText w:val="%8."/>
      <w:lvlJc w:val="left"/>
      <w:pPr>
        <w:tabs>
          <w:tab w:val="num" w:pos="5760"/>
        </w:tabs>
        <w:ind w:left="5760" w:hanging="360"/>
      </w:pPr>
      <w:rPr>
        <w:rFonts w:cs="Times New Roman"/>
        <w:spacing w:val="0"/>
      </w:rPr>
    </w:lvl>
    <w:lvl w:ilvl="8" w:tplc="0C0A0005">
      <w:start w:val="1"/>
      <w:numFmt w:val="decimal"/>
      <w:lvlText w:val="%9."/>
      <w:lvlJc w:val="left"/>
      <w:pPr>
        <w:tabs>
          <w:tab w:val="num" w:pos="6480"/>
        </w:tabs>
        <w:ind w:left="6480" w:hanging="360"/>
      </w:pPr>
      <w:rPr>
        <w:rFonts w:cs="Times New Roman"/>
        <w:spacing w:val="0"/>
      </w:rPr>
    </w:lvl>
  </w:abstractNum>
  <w:abstractNum w:abstractNumId="7" w15:restartNumberingAfterBreak="0">
    <w:nsid w:val="00492B16"/>
    <w:multiLevelType w:val="hybridMultilevel"/>
    <w:tmpl w:val="67DE1B26"/>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 w15:restartNumberingAfterBreak="0">
    <w:nsid w:val="00B97691"/>
    <w:multiLevelType w:val="hybridMultilevel"/>
    <w:tmpl w:val="E5BC0E8A"/>
    <w:lvl w:ilvl="0" w:tplc="7616909A">
      <w:start w:val="8"/>
      <w:numFmt w:val="decimal"/>
      <w:lvlText w:val="%1."/>
      <w:lvlJc w:val="left"/>
      <w:pPr>
        <w:ind w:left="720" w:hanging="360"/>
      </w:pPr>
      <w:rPr>
        <w:rFonts w:hint="default"/>
        <w:i/>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9" w15:restartNumberingAfterBreak="0">
    <w:nsid w:val="0294205A"/>
    <w:multiLevelType w:val="hybridMultilevel"/>
    <w:tmpl w:val="9F9CAC06"/>
    <w:lvl w:ilvl="0" w:tplc="EAC8A228">
      <w:start w:val="1"/>
      <w:numFmt w:val="lowerRoman"/>
      <w:lvlText w:val="%1."/>
      <w:lvlJc w:val="left"/>
      <w:pPr>
        <w:ind w:left="1080" w:hanging="720"/>
      </w:pPr>
      <w:rPr>
        <w:rFonts w:hint="default"/>
        <w:b w:val="0"/>
        <w:bCs/>
        <w:i/>
        <w:iCs/>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 w15:restartNumberingAfterBreak="0">
    <w:nsid w:val="031F790C"/>
    <w:multiLevelType w:val="hybridMultilevel"/>
    <w:tmpl w:val="62469C74"/>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1" w15:restartNumberingAfterBreak="0">
    <w:nsid w:val="043E731F"/>
    <w:multiLevelType w:val="hybridMultilevel"/>
    <w:tmpl w:val="258E18B6"/>
    <w:lvl w:ilvl="0" w:tplc="727219FC">
      <w:start w:val="1"/>
      <w:numFmt w:val="upperRoman"/>
      <w:lvlText w:val="%1."/>
      <w:lvlJc w:val="left"/>
      <w:pPr>
        <w:ind w:left="1080" w:hanging="72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12" w15:restartNumberingAfterBreak="0">
    <w:nsid w:val="06A80BD2"/>
    <w:multiLevelType w:val="hybridMultilevel"/>
    <w:tmpl w:val="41025E18"/>
    <w:lvl w:ilvl="0" w:tplc="11DEC782">
      <w:start w:val="1"/>
      <w:numFmt w:val="lowerRoman"/>
      <w:lvlText w:val="%1."/>
      <w:lvlJc w:val="right"/>
      <w:pPr>
        <w:ind w:left="1850" w:hanging="360"/>
      </w:pPr>
    </w:lvl>
    <w:lvl w:ilvl="1" w:tplc="2C0A0019" w:tentative="1">
      <w:start w:val="1"/>
      <w:numFmt w:val="lowerLetter"/>
      <w:lvlText w:val="%2."/>
      <w:lvlJc w:val="left"/>
      <w:pPr>
        <w:ind w:left="2570" w:hanging="360"/>
      </w:pPr>
    </w:lvl>
    <w:lvl w:ilvl="2" w:tplc="2C0A001B" w:tentative="1">
      <w:start w:val="1"/>
      <w:numFmt w:val="lowerRoman"/>
      <w:lvlText w:val="%3."/>
      <w:lvlJc w:val="right"/>
      <w:pPr>
        <w:ind w:left="3290" w:hanging="180"/>
      </w:pPr>
    </w:lvl>
    <w:lvl w:ilvl="3" w:tplc="2C0A000F" w:tentative="1">
      <w:start w:val="1"/>
      <w:numFmt w:val="decimal"/>
      <w:lvlText w:val="%4."/>
      <w:lvlJc w:val="left"/>
      <w:pPr>
        <w:ind w:left="4010" w:hanging="360"/>
      </w:pPr>
    </w:lvl>
    <w:lvl w:ilvl="4" w:tplc="2C0A0019" w:tentative="1">
      <w:start w:val="1"/>
      <w:numFmt w:val="lowerLetter"/>
      <w:lvlText w:val="%5."/>
      <w:lvlJc w:val="left"/>
      <w:pPr>
        <w:ind w:left="4730" w:hanging="360"/>
      </w:pPr>
    </w:lvl>
    <w:lvl w:ilvl="5" w:tplc="2C0A001B" w:tentative="1">
      <w:start w:val="1"/>
      <w:numFmt w:val="lowerRoman"/>
      <w:lvlText w:val="%6."/>
      <w:lvlJc w:val="right"/>
      <w:pPr>
        <w:ind w:left="5450" w:hanging="180"/>
      </w:pPr>
    </w:lvl>
    <w:lvl w:ilvl="6" w:tplc="2C0A000F" w:tentative="1">
      <w:start w:val="1"/>
      <w:numFmt w:val="decimal"/>
      <w:lvlText w:val="%7."/>
      <w:lvlJc w:val="left"/>
      <w:pPr>
        <w:ind w:left="6170" w:hanging="360"/>
      </w:pPr>
    </w:lvl>
    <w:lvl w:ilvl="7" w:tplc="2C0A0019" w:tentative="1">
      <w:start w:val="1"/>
      <w:numFmt w:val="lowerLetter"/>
      <w:lvlText w:val="%8."/>
      <w:lvlJc w:val="left"/>
      <w:pPr>
        <w:ind w:left="6890" w:hanging="360"/>
      </w:pPr>
    </w:lvl>
    <w:lvl w:ilvl="8" w:tplc="2C0A001B" w:tentative="1">
      <w:start w:val="1"/>
      <w:numFmt w:val="lowerRoman"/>
      <w:lvlText w:val="%9."/>
      <w:lvlJc w:val="right"/>
      <w:pPr>
        <w:ind w:left="7610" w:hanging="180"/>
      </w:pPr>
    </w:lvl>
  </w:abstractNum>
  <w:abstractNum w:abstractNumId="13" w15:restartNumberingAfterBreak="0">
    <w:nsid w:val="06E10354"/>
    <w:multiLevelType w:val="hybridMultilevel"/>
    <w:tmpl w:val="9A809A1E"/>
    <w:lvl w:ilvl="0" w:tplc="FFFFFFFF">
      <w:start w:val="1"/>
      <w:numFmt w:val="bullet"/>
      <w:pStyle w:val="Bullet"/>
      <w:lvlText w:val=""/>
      <w:lvlJc w:val="left"/>
      <w:pPr>
        <w:tabs>
          <w:tab w:val="num" w:pos="720"/>
        </w:tabs>
        <w:ind w:left="720" w:hanging="360"/>
      </w:pPr>
      <w:rPr>
        <w:rFonts w:ascii="Wingdings" w:hAnsi="Wingdings" w:hint="default"/>
      </w:rPr>
    </w:lvl>
    <w:lvl w:ilvl="1" w:tplc="FFFFFFFF">
      <w:start w:val="1"/>
      <w:numFmt w:val="bullet"/>
      <w:lvlText w:val="o"/>
      <w:lvlJc w:val="left"/>
      <w:pPr>
        <w:tabs>
          <w:tab w:val="num" w:pos="1440"/>
        </w:tabs>
        <w:ind w:left="1440" w:hanging="360"/>
      </w:pPr>
      <w:rPr>
        <w:rFonts w:ascii="Courier New" w:hAnsi="Courier New" w:hint="default"/>
      </w:rPr>
    </w:lvl>
    <w:lvl w:ilvl="2" w:tplc="FFFFFFFF">
      <w:start w:val="1"/>
      <w:numFmt w:val="bullet"/>
      <w:lvlText w:val=""/>
      <w:lvlJc w:val="left"/>
      <w:pPr>
        <w:tabs>
          <w:tab w:val="num" w:pos="2160"/>
        </w:tabs>
        <w:ind w:left="2160" w:hanging="360"/>
      </w:pPr>
      <w:rPr>
        <w:rFonts w:ascii="Wingdings" w:hAnsi="Wingdings" w:hint="default"/>
      </w:rPr>
    </w:lvl>
    <w:lvl w:ilvl="3" w:tplc="FFFFFFFF">
      <w:start w:val="1"/>
      <w:numFmt w:val="bullet"/>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86A7A57"/>
    <w:multiLevelType w:val="hybridMultilevel"/>
    <w:tmpl w:val="7152C13E"/>
    <w:lvl w:ilvl="0" w:tplc="2C0A0001">
      <w:start w:val="1"/>
      <w:numFmt w:val="bullet"/>
      <w:lvlText w:val=""/>
      <w:lvlJc w:val="left"/>
      <w:pPr>
        <w:ind w:left="765" w:hanging="360"/>
      </w:pPr>
      <w:rPr>
        <w:rFonts w:ascii="Symbol" w:hAnsi="Symbol" w:hint="default"/>
      </w:rPr>
    </w:lvl>
    <w:lvl w:ilvl="1" w:tplc="2C0A0003">
      <w:start w:val="1"/>
      <w:numFmt w:val="bullet"/>
      <w:lvlText w:val="o"/>
      <w:lvlJc w:val="left"/>
      <w:pPr>
        <w:ind w:left="1485" w:hanging="360"/>
      </w:pPr>
      <w:rPr>
        <w:rFonts w:ascii="Courier New" w:hAnsi="Courier New" w:cs="Courier New" w:hint="default"/>
      </w:rPr>
    </w:lvl>
    <w:lvl w:ilvl="2" w:tplc="2C0A0005">
      <w:start w:val="1"/>
      <w:numFmt w:val="bullet"/>
      <w:lvlText w:val=""/>
      <w:lvlJc w:val="left"/>
      <w:pPr>
        <w:ind w:left="2205" w:hanging="360"/>
      </w:pPr>
      <w:rPr>
        <w:rFonts w:ascii="Wingdings" w:hAnsi="Wingdings" w:cs="Wingdings" w:hint="default"/>
      </w:rPr>
    </w:lvl>
    <w:lvl w:ilvl="3" w:tplc="2C0A0001">
      <w:start w:val="1"/>
      <w:numFmt w:val="bullet"/>
      <w:lvlText w:val=""/>
      <w:lvlJc w:val="left"/>
      <w:pPr>
        <w:ind w:left="2925" w:hanging="360"/>
      </w:pPr>
      <w:rPr>
        <w:rFonts w:ascii="Symbol" w:hAnsi="Symbol" w:cs="Symbol" w:hint="default"/>
      </w:rPr>
    </w:lvl>
    <w:lvl w:ilvl="4" w:tplc="2C0A0003">
      <w:start w:val="1"/>
      <w:numFmt w:val="bullet"/>
      <w:lvlText w:val="o"/>
      <w:lvlJc w:val="left"/>
      <w:pPr>
        <w:ind w:left="3645" w:hanging="360"/>
      </w:pPr>
      <w:rPr>
        <w:rFonts w:ascii="Courier New" w:hAnsi="Courier New" w:cs="Courier New" w:hint="default"/>
      </w:rPr>
    </w:lvl>
    <w:lvl w:ilvl="5" w:tplc="2C0A0005">
      <w:start w:val="1"/>
      <w:numFmt w:val="bullet"/>
      <w:lvlText w:val=""/>
      <w:lvlJc w:val="left"/>
      <w:pPr>
        <w:ind w:left="4365" w:hanging="360"/>
      </w:pPr>
      <w:rPr>
        <w:rFonts w:ascii="Wingdings" w:hAnsi="Wingdings" w:cs="Wingdings" w:hint="default"/>
      </w:rPr>
    </w:lvl>
    <w:lvl w:ilvl="6" w:tplc="2C0A0001">
      <w:start w:val="1"/>
      <w:numFmt w:val="bullet"/>
      <w:lvlText w:val=""/>
      <w:lvlJc w:val="left"/>
      <w:pPr>
        <w:ind w:left="5085" w:hanging="360"/>
      </w:pPr>
      <w:rPr>
        <w:rFonts w:ascii="Symbol" w:hAnsi="Symbol" w:cs="Symbol" w:hint="default"/>
      </w:rPr>
    </w:lvl>
    <w:lvl w:ilvl="7" w:tplc="2C0A0003">
      <w:start w:val="1"/>
      <w:numFmt w:val="bullet"/>
      <w:lvlText w:val="o"/>
      <w:lvlJc w:val="left"/>
      <w:pPr>
        <w:ind w:left="5805" w:hanging="360"/>
      </w:pPr>
      <w:rPr>
        <w:rFonts w:ascii="Courier New" w:hAnsi="Courier New" w:cs="Courier New" w:hint="default"/>
      </w:rPr>
    </w:lvl>
    <w:lvl w:ilvl="8" w:tplc="2C0A0005">
      <w:start w:val="1"/>
      <w:numFmt w:val="bullet"/>
      <w:lvlText w:val=""/>
      <w:lvlJc w:val="left"/>
      <w:pPr>
        <w:ind w:left="6525" w:hanging="360"/>
      </w:pPr>
      <w:rPr>
        <w:rFonts w:ascii="Wingdings" w:hAnsi="Wingdings" w:cs="Wingdings" w:hint="default"/>
      </w:rPr>
    </w:lvl>
  </w:abstractNum>
  <w:abstractNum w:abstractNumId="15" w15:restartNumberingAfterBreak="0">
    <w:nsid w:val="08B23BDB"/>
    <w:multiLevelType w:val="hybridMultilevel"/>
    <w:tmpl w:val="6CEAC0EC"/>
    <w:lvl w:ilvl="0" w:tplc="2C0A0017">
      <w:start w:val="1"/>
      <w:numFmt w:val="lowerLetter"/>
      <w:lvlText w:val="%1)"/>
      <w:lvlJc w:val="left"/>
      <w:pPr>
        <w:ind w:left="720" w:hanging="360"/>
      </w:pPr>
      <w:rPr>
        <w:rFonts w:eastAsia="Times New Roman"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6" w15:restartNumberingAfterBreak="0">
    <w:nsid w:val="0BF27341"/>
    <w:multiLevelType w:val="hybridMultilevel"/>
    <w:tmpl w:val="F3AEFF68"/>
    <w:lvl w:ilvl="0" w:tplc="52946EB0">
      <w:start w:val="1"/>
      <w:numFmt w:val="upperRoman"/>
      <w:lvlText w:val="%1."/>
      <w:lvlJc w:val="left"/>
      <w:pPr>
        <w:ind w:left="1080" w:hanging="720"/>
      </w:pPr>
      <w:rPr>
        <w:rFonts w:hint="default"/>
      </w:rPr>
    </w:lvl>
    <w:lvl w:ilvl="1" w:tplc="580A0019" w:tentative="1">
      <w:start w:val="1"/>
      <w:numFmt w:val="lowerLetter"/>
      <w:lvlText w:val="%2."/>
      <w:lvlJc w:val="left"/>
      <w:pPr>
        <w:ind w:left="1440" w:hanging="360"/>
      </w:pPr>
    </w:lvl>
    <w:lvl w:ilvl="2" w:tplc="580A001B" w:tentative="1">
      <w:start w:val="1"/>
      <w:numFmt w:val="lowerRoman"/>
      <w:lvlText w:val="%3."/>
      <w:lvlJc w:val="right"/>
      <w:pPr>
        <w:ind w:left="2160" w:hanging="180"/>
      </w:pPr>
    </w:lvl>
    <w:lvl w:ilvl="3" w:tplc="580A000F" w:tentative="1">
      <w:start w:val="1"/>
      <w:numFmt w:val="decimal"/>
      <w:lvlText w:val="%4."/>
      <w:lvlJc w:val="left"/>
      <w:pPr>
        <w:ind w:left="2880" w:hanging="360"/>
      </w:pPr>
    </w:lvl>
    <w:lvl w:ilvl="4" w:tplc="580A0019" w:tentative="1">
      <w:start w:val="1"/>
      <w:numFmt w:val="lowerLetter"/>
      <w:lvlText w:val="%5."/>
      <w:lvlJc w:val="left"/>
      <w:pPr>
        <w:ind w:left="3600" w:hanging="360"/>
      </w:pPr>
    </w:lvl>
    <w:lvl w:ilvl="5" w:tplc="580A001B" w:tentative="1">
      <w:start w:val="1"/>
      <w:numFmt w:val="lowerRoman"/>
      <w:lvlText w:val="%6."/>
      <w:lvlJc w:val="right"/>
      <w:pPr>
        <w:ind w:left="4320" w:hanging="180"/>
      </w:pPr>
    </w:lvl>
    <w:lvl w:ilvl="6" w:tplc="580A000F" w:tentative="1">
      <w:start w:val="1"/>
      <w:numFmt w:val="decimal"/>
      <w:lvlText w:val="%7."/>
      <w:lvlJc w:val="left"/>
      <w:pPr>
        <w:ind w:left="5040" w:hanging="360"/>
      </w:pPr>
    </w:lvl>
    <w:lvl w:ilvl="7" w:tplc="580A0019" w:tentative="1">
      <w:start w:val="1"/>
      <w:numFmt w:val="lowerLetter"/>
      <w:lvlText w:val="%8."/>
      <w:lvlJc w:val="left"/>
      <w:pPr>
        <w:ind w:left="5760" w:hanging="360"/>
      </w:pPr>
    </w:lvl>
    <w:lvl w:ilvl="8" w:tplc="580A001B" w:tentative="1">
      <w:start w:val="1"/>
      <w:numFmt w:val="lowerRoman"/>
      <w:lvlText w:val="%9."/>
      <w:lvlJc w:val="right"/>
      <w:pPr>
        <w:ind w:left="6480" w:hanging="180"/>
      </w:pPr>
    </w:lvl>
  </w:abstractNum>
  <w:abstractNum w:abstractNumId="17" w15:restartNumberingAfterBreak="0">
    <w:nsid w:val="0C93184D"/>
    <w:multiLevelType w:val="hybridMultilevel"/>
    <w:tmpl w:val="00CE6082"/>
    <w:lvl w:ilvl="0" w:tplc="BD4CC4D0">
      <w:start w:val="1"/>
      <w:numFmt w:val="decimal"/>
      <w:lvlText w:val="%1."/>
      <w:lvlJc w:val="left"/>
      <w:pPr>
        <w:ind w:left="720" w:hanging="360"/>
      </w:pPr>
    </w:lvl>
    <w:lvl w:ilvl="1" w:tplc="0FB26862">
      <w:start w:val="1"/>
      <w:numFmt w:val="lowerLetter"/>
      <w:lvlText w:val="%2."/>
      <w:lvlJc w:val="left"/>
      <w:pPr>
        <w:ind w:left="1440" w:hanging="360"/>
      </w:pPr>
    </w:lvl>
    <w:lvl w:ilvl="2" w:tplc="DF58E1D6">
      <w:start w:val="1"/>
      <w:numFmt w:val="lowerRoman"/>
      <w:lvlText w:val="%3."/>
      <w:lvlJc w:val="right"/>
      <w:pPr>
        <w:ind w:left="2160" w:hanging="180"/>
      </w:pPr>
    </w:lvl>
    <w:lvl w:ilvl="3" w:tplc="5EBE2422">
      <w:start w:val="1"/>
      <w:numFmt w:val="decimal"/>
      <w:lvlText w:val="%4."/>
      <w:lvlJc w:val="left"/>
      <w:pPr>
        <w:ind w:left="2880" w:hanging="360"/>
      </w:pPr>
    </w:lvl>
    <w:lvl w:ilvl="4" w:tplc="A06A707C">
      <w:start w:val="1"/>
      <w:numFmt w:val="lowerLetter"/>
      <w:lvlText w:val="%5."/>
      <w:lvlJc w:val="left"/>
      <w:pPr>
        <w:ind w:left="3600" w:hanging="360"/>
      </w:pPr>
    </w:lvl>
    <w:lvl w:ilvl="5" w:tplc="AA1802FE">
      <w:start w:val="1"/>
      <w:numFmt w:val="lowerRoman"/>
      <w:lvlText w:val="%6."/>
      <w:lvlJc w:val="right"/>
      <w:pPr>
        <w:ind w:left="4320" w:hanging="180"/>
      </w:pPr>
    </w:lvl>
    <w:lvl w:ilvl="6" w:tplc="201C17E0">
      <w:start w:val="1"/>
      <w:numFmt w:val="decimal"/>
      <w:lvlText w:val="%7."/>
      <w:lvlJc w:val="left"/>
      <w:pPr>
        <w:ind w:left="5040" w:hanging="360"/>
      </w:pPr>
    </w:lvl>
    <w:lvl w:ilvl="7" w:tplc="670CBE34">
      <w:start w:val="1"/>
      <w:numFmt w:val="lowerLetter"/>
      <w:lvlText w:val="%8."/>
      <w:lvlJc w:val="left"/>
      <w:pPr>
        <w:ind w:left="5760" w:hanging="360"/>
      </w:pPr>
    </w:lvl>
    <w:lvl w:ilvl="8" w:tplc="742AD026">
      <w:start w:val="1"/>
      <w:numFmt w:val="lowerRoman"/>
      <w:lvlText w:val="%9."/>
      <w:lvlJc w:val="right"/>
      <w:pPr>
        <w:ind w:left="6480" w:hanging="180"/>
      </w:pPr>
    </w:lvl>
  </w:abstractNum>
  <w:abstractNum w:abstractNumId="18" w15:restartNumberingAfterBreak="0">
    <w:nsid w:val="0CD86629"/>
    <w:multiLevelType w:val="hybridMultilevel"/>
    <w:tmpl w:val="92B6E806"/>
    <w:lvl w:ilvl="0" w:tplc="EA624680">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9" w15:restartNumberingAfterBreak="0">
    <w:nsid w:val="0DB503BB"/>
    <w:multiLevelType w:val="hybridMultilevel"/>
    <w:tmpl w:val="B6B48814"/>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20" w15:restartNumberingAfterBreak="0">
    <w:nsid w:val="0DD2658F"/>
    <w:multiLevelType w:val="multilevel"/>
    <w:tmpl w:val="10168BF2"/>
    <w:lvl w:ilvl="0">
      <w:start w:val="1"/>
      <w:numFmt w:val="bullet"/>
      <w:pStyle w:val="Text1"/>
      <w:lvlText w:val=""/>
      <w:lvlJc w:val="left"/>
      <w:pPr>
        <w:tabs>
          <w:tab w:val="num" w:pos="1080"/>
        </w:tabs>
        <w:ind w:left="1080" w:hanging="360"/>
      </w:pPr>
      <w:rPr>
        <w:rFonts w:ascii="Wingdings" w:hAnsi="Wingdings" w:hint="default"/>
      </w:rPr>
    </w:lvl>
    <w:lvl w:ilvl="1">
      <w:start w:val="1"/>
      <w:numFmt w:val="bullet"/>
      <w:lvlText w:val="o"/>
      <w:lvlJc w:val="left"/>
      <w:pPr>
        <w:tabs>
          <w:tab w:val="num" w:pos="1800"/>
        </w:tabs>
        <w:ind w:left="1800" w:hanging="360"/>
      </w:pPr>
      <w:rPr>
        <w:rFonts w:ascii="Courier New" w:hAnsi="Courier New" w:hint="default"/>
      </w:rPr>
    </w:lvl>
    <w:lvl w:ilvl="2">
      <w:start w:val="1"/>
      <w:numFmt w:val="bullet"/>
      <w:lvlText w:val=""/>
      <w:lvlJc w:val="left"/>
      <w:pPr>
        <w:tabs>
          <w:tab w:val="num" w:pos="2520"/>
        </w:tabs>
        <w:ind w:left="2520" w:hanging="360"/>
      </w:pPr>
      <w:rPr>
        <w:rFonts w:ascii="Wingdings" w:hAnsi="Wingdings" w:hint="default"/>
      </w:rPr>
    </w:lvl>
    <w:lvl w:ilvl="3">
      <w:start w:val="1"/>
      <w:numFmt w:val="bullet"/>
      <w:lvlText w:val=""/>
      <w:lvlJc w:val="left"/>
      <w:pPr>
        <w:tabs>
          <w:tab w:val="num" w:pos="3240"/>
        </w:tabs>
        <w:ind w:left="3240" w:hanging="360"/>
      </w:pPr>
      <w:rPr>
        <w:rFonts w:ascii="Symbol" w:hAnsi="Symbol" w:hint="default"/>
      </w:rPr>
    </w:lvl>
    <w:lvl w:ilvl="4">
      <w:start w:val="1"/>
      <w:numFmt w:val="bullet"/>
      <w:lvlText w:val="o"/>
      <w:lvlJc w:val="left"/>
      <w:pPr>
        <w:tabs>
          <w:tab w:val="num" w:pos="3960"/>
        </w:tabs>
        <w:ind w:left="3960" w:hanging="360"/>
      </w:pPr>
      <w:rPr>
        <w:rFonts w:ascii="Courier New" w:hAnsi="Courier New" w:hint="default"/>
      </w:rPr>
    </w:lvl>
    <w:lvl w:ilvl="5">
      <w:start w:val="1"/>
      <w:numFmt w:val="bullet"/>
      <w:lvlText w:val=""/>
      <w:lvlJc w:val="left"/>
      <w:pPr>
        <w:tabs>
          <w:tab w:val="num" w:pos="4680"/>
        </w:tabs>
        <w:ind w:left="4680" w:hanging="360"/>
      </w:pPr>
      <w:rPr>
        <w:rFonts w:ascii="Wingdings" w:hAnsi="Wingdings" w:hint="default"/>
      </w:rPr>
    </w:lvl>
    <w:lvl w:ilvl="6">
      <w:start w:val="1"/>
      <w:numFmt w:val="bullet"/>
      <w:lvlText w:val=""/>
      <w:lvlJc w:val="left"/>
      <w:pPr>
        <w:tabs>
          <w:tab w:val="num" w:pos="5400"/>
        </w:tabs>
        <w:ind w:left="5400" w:hanging="360"/>
      </w:pPr>
      <w:rPr>
        <w:rFonts w:ascii="Symbol" w:hAnsi="Symbol" w:hint="default"/>
      </w:rPr>
    </w:lvl>
    <w:lvl w:ilvl="7">
      <w:start w:val="1"/>
      <w:numFmt w:val="bullet"/>
      <w:lvlText w:val="o"/>
      <w:lvlJc w:val="left"/>
      <w:pPr>
        <w:tabs>
          <w:tab w:val="num" w:pos="6120"/>
        </w:tabs>
        <w:ind w:left="6120" w:hanging="360"/>
      </w:pPr>
      <w:rPr>
        <w:rFonts w:ascii="Courier New" w:hAnsi="Courier New" w:hint="default"/>
      </w:rPr>
    </w:lvl>
    <w:lvl w:ilvl="8">
      <w:start w:val="1"/>
      <w:numFmt w:val="bullet"/>
      <w:lvlText w:val=""/>
      <w:lvlJc w:val="left"/>
      <w:pPr>
        <w:tabs>
          <w:tab w:val="num" w:pos="6840"/>
        </w:tabs>
        <w:ind w:left="6840" w:hanging="360"/>
      </w:pPr>
      <w:rPr>
        <w:rFonts w:ascii="Wingdings" w:hAnsi="Wingdings" w:hint="default"/>
      </w:rPr>
    </w:lvl>
  </w:abstractNum>
  <w:abstractNum w:abstractNumId="21" w15:restartNumberingAfterBreak="0">
    <w:nsid w:val="0F222E73"/>
    <w:multiLevelType w:val="hybridMultilevel"/>
    <w:tmpl w:val="92B6E806"/>
    <w:lvl w:ilvl="0" w:tplc="EA624680">
      <w:start w:val="1"/>
      <w:numFmt w:val="upperRoman"/>
      <w:lvlText w:val="%1."/>
      <w:lvlJc w:val="left"/>
      <w:pPr>
        <w:ind w:left="862"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 w15:restartNumberingAfterBreak="0">
    <w:nsid w:val="101D520B"/>
    <w:multiLevelType w:val="hybridMultilevel"/>
    <w:tmpl w:val="5F7C7CCE"/>
    <w:lvl w:ilvl="0" w:tplc="2C0A0001">
      <w:start w:val="1"/>
      <w:numFmt w:val="bullet"/>
      <w:lvlText w:val=""/>
      <w:lvlJc w:val="left"/>
      <w:pPr>
        <w:ind w:left="720" w:hanging="360"/>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3" w15:restartNumberingAfterBreak="0">
    <w:nsid w:val="114357A6"/>
    <w:multiLevelType w:val="hybridMultilevel"/>
    <w:tmpl w:val="9F90CDD0"/>
    <w:lvl w:ilvl="0" w:tplc="2C0A0003">
      <w:start w:val="1"/>
      <w:numFmt w:val="bullet"/>
      <w:lvlText w:val="o"/>
      <w:lvlJc w:val="left"/>
      <w:pPr>
        <w:ind w:left="720" w:hanging="360"/>
      </w:pPr>
      <w:rPr>
        <w:rFonts w:ascii="Courier New" w:hAnsi="Courier New" w:cs="Times New Roman" w:hint="default"/>
        <w:color w:val="0000FF"/>
        <w:u w:val="double"/>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24" w15:restartNumberingAfterBreak="0">
    <w:nsid w:val="127A17E3"/>
    <w:multiLevelType w:val="hybridMultilevel"/>
    <w:tmpl w:val="1E96A58C"/>
    <w:lvl w:ilvl="0" w:tplc="FFFFFFFF">
      <w:start w:val="1"/>
      <w:numFmt w:val="bullet"/>
      <w:lvlText w:val=""/>
      <w:lvlJc w:val="left"/>
      <w:pPr>
        <w:tabs>
          <w:tab w:val="num" w:pos="720"/>
        </w:tabs>
        <w:ind w:left="720" w:hanging="360"/>
      </w:pPr>
      <w:rPr>
        <w:rFonts w:ascii="Symbol" w:hAnsi="Symbol" w:hint="default"/>
      </w:rPr>
    </w:lvl>
    <w:lvl w:ilvl="1" w:tplc="FFFFFFFF">
      <w:start w:val="1"/>
      <w:numFmt w:val="bullet"/>
      <w:lvlText w:val="o"/>
      <w:lvlJc w:val="left"/>
      <w:pPr>
        <w:tabs>
          <w:tab w:val="num" w:pos="1440"/>
        </w:tabs>
        <w:ind w:left="1440" w:hanging="360"/>
      </w:pPr>
      <w:rPr>
        <w:rFonts w:ascii="Courier New" w:hAnsi="Courier New" w:cs="Courier New" w:hint="default"/>
      </w:rPr>
    </w:lvl>
    <w:lvl w:ilvl="2" w:tplc="FFFFFFFF">
      <w:start w:val="1"/>
      <w:numFmt w:val="bullet"/>
      <w:lvlText w:val=""/>
      <w:lvlJc w:val="left"/>
      <w:pPr>
        <w:tabs>
          <w:tab w:val="num" w:pos="2160"/>
        </w:tabs>
        <w:ind w:left="2160" w:hanging="360"/>
      </w:pPr>
      <w:rPr>
        <w:rFonts w:ascii="Wingdings" w:hAnsi="Wingdings" w:hint="default"/>
      </w:rPr>
    </w:lvl>
    <w:lvl w:ilvl="3" w:tplc="FFFFFFFF">
      <w:start w:val="1"/>
      <w:numFmt w:val="bullet"/>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cs="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cs="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12CD70B6"/>
    <w:multiLevelType w:val="hybridMultilevel"/>
    <w:tmpl w:val="A4028880"/>
    <w:lvl w:ilvl="0" w:tplc="E1B6B1BC">
      <w:start w:val="9"/>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6" w15:restartNumberingAfterBreak="0">
    <w:nsid w:val="14E1347B"/>
    <w:multiLevelType w:val="hybridMultilevel"/>
    <w:tmpl w:val="F6466B9E"/>
    <w:lvl w:ilvl="0" w:tplc="04090017">
      <w:start w:val="1"/>
      <w:numFmt w:val="lowerLetter"/>
      <w:lvlText w:val="%1)"/>
      <w:lvlJc w:val="left"/>
      <w:pPr>
        <w:tabs>
          <w:tab w:val="num" w:pos="720"/>
        </w:tabs>
        <w:ind w:left="720" w:hanging="360"/>
      </w:pPr>
      <w:rPr>
        <w:rFonts w:cs="Times New Roman" w:hint="default"/>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1AD82714">
      <w:start w:val="1"/>
      <w:numFmt w:val="decimal"/>
      <w:lvlText w:val="%4."/>
      <w:lvlJc w:val="left"/>
      <w:pPr>
        <w:tabs>
          <w:tab w:val="num" w:pos="2880"/>
        </w:tabs>
        <w:ind w:left="2880" w:hanging="360"/>
      </w:pPr>
      <w:rPr>
        <w:rFonts w:cs="Times New Roman"/>
        <w:i w:val="0"/>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27" w15:restartNumberingAfterBreak="0">
    <w:nsid w:val="154830EE"/>
    <w:multiLevelType w:val="hybridMultilevel"/>
    <w:tmpl w:val="13282D18"/>
    <w:lvl w:ilvl="0" w:tplc="B05A03D2">
      <w:start w:val="6"/>
      <w:numFmt w:val="decimal"/>
      <w:lvlText w:val="%1."/>
      <w:lvlJc w:val="left"/>
      <w:pPr>
        <w:ind w:left="720" w:hanging="360"/>
      </w:pPr>
      <w:rPr>
        <w:rFonts w:cs="Times New Roman" w:hint="default"/>
        <w: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15D24943"/>
    <w:multiLevelType w:val="hybridMultilevel"/>
    <w:tmpl w:val="0470B334"/>
    <w:lvl w:ilvl="0" w:tplc="FFFFFFFF">
      <w:start w:val="1"/>
      <w:numFmt w:val="bullet"/>
      <w:lvlText w:val=""/>
      <w:lvlJc w:val="left"/>
      <w:pPr>
        <w:tabs>
          <w:tab w:val="num" w:pos="720"/>
        </w:tabs>
        <w:ind w:left="720" w:hanging="360"/>
      </w:pPr>
      <w:rPr>
        <w:rFonts w:ascii="Wingdings" w:hAnsi="Wingdings" w:hint="default"/>
      </w:rPr>
    </w:lvl>
    <w:lvl w:ilvl="1" w:tplc="FFFFFFFF">
      <w:start w:val="1"/>
      <w:numFmt w:val="bullet"/>
      <w:lvlText w:val="o"/>
      <w:lvlJc w:val="left"/>
      <w:pPr>
        <w:tabs>
          <w:tab w:val="num" w:pos="1440"/>
        </w:tabs>
        <w:ind w:left="1440" w:hanging="360"/>
      </w:pPr>
      <w:rPr>
        <w:rFonts w:ascii="Courier New" w:hAnsi="Courier New" w:hint="default"/>
      </w:rPr>
    </w:lvl>
    <w:lvl w:ilvl="2" w:tplc="FFFFFFFF">
      <w:start w:val="1"/>
      <w:numFmt w:val="bullet"/>
      <w:lvlText w:val=""/>
      <w:lvlJc w:val="left"/>
      <w:pPr>
        <w:tabs>
          <w:tab w:val="num" w:pos="2160"/>
        </w:tabs>
        <w:ind w:left="2160" w:hanging="360"/>
      </w:pPr>
      <w:rPr>
        <w:rFonts w:ascii="Wingdings" w:hAnsi="Wingdings" w:hint="default"/>
      </w:rPr>
    </w:lvl>
    <w:lvl w:ilvl="3" w:tplc="FFFFFFFF">
      <w:start w:val="1"/>
      <w:numFmt w:val="bullet"/>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16E868C6"/>
    <w:multiLevelType w:val="multilevel"/>
    <w:tmpl w:val="89B46778"/>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7C62AEE"/>
    <w:multiLevelType w:val="hybridMultilevel"/>
    <w:tmpl w:val="2F3457C8"/>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1" w15:restartNumberingAfterBreak="0">
    <w:nsid w:val="1C646FF5"/>
    <w:multiLevelType w:val="hybridMultilevel"/>
    <w:tmpl w:val="E6FE5BBE"/>
    <w:lvl w:ilvl="0" w:tplc="080A0017">
      <w:start w:val="1"/>
      <w:numFmt w:val="lowerLetter"/>
      <w:lvlText w:val="%1)"/>
      <w:lvlJc w:val="left"/>
      <w:pPr>
        <w:ind w:left="927" w:hanging="360"/>
      </w:pPr>
      <w:rPr>
        <w:rFonts w:hint="default"/>
      </w:rPr>
    </w:lvl>
    <w:lvl w:ilvl="1" w:tplc="080A0019" w:tentative="1">
      <w:start w:val="1"/>
      <w:numFmt w:val="lowerLetter"/>
      <w:lvlText w:val="%2."/>
      <w:lvlJc w:val="left"/>
      <w:pPr>
        <w:ind w:left="1647" w:hanging="360"/>
      </w:pPr>
    </w:lvl>
    <w:lvl w:ilvl="2" w:tplc="080A001B" w:tentative="1">
      <w:start w:val="1"/>
      <w:numFmt w:val="lowerRoman"/>
      <w:lvlText w:val="%3."/>
      <w:lvlJc w:val="right"/>
      <w:pPr>
        <w:ind w:left="2367" w:hanging="180"/>
      </w:pPr>
    </w:lvl>
    <w:lvl w:ilvl="3" w:tplc="080A000F" w:tentative="1">
      <w:start w:val="1"/>
      <w:numFmt w:val="decimal"/>
      <w:lvlText w:val="%4."/>
      <w:lvlJc w:val="left"/>
      <w:pPr>
        <w:ind w:left="3087" w:hanging="360"/>
      </w:pPr>
    </w:lvl>
    <w:lvl w:ilvl="4" w:tplc="080A0019" w:tentative="1">
      <w:start w:val="1"/>
      <w:numFmt w:val="lowerLetter"/>
      <w:lvlText w:val="%5."/>
      <w:lvlJc w:val="left"/>
      <w:pPr>
        <w:ind w:left="3807" w:hanging="360"/>
      </w:pPr>
    </w:lvl>
    <w:lvl w:ilvl="5" w:tplc="080A001B" w:tentative="1">
      <w:start w:val="1"/>
      <w:numFmt w:val="lowerRoman"/>
      <w:lvlText w:val="%6."/>
      <w:lvlJc w:val="right"/>
      <w:pPr>
        <w:ind w:left="4527" w:hanging="180"/>
      </w:pPr>
    </w:lvl>
    <w:lvl w:ilvl="6" w:tplc="080A000F" w:tentative="1">
      <w:start w:val="1"/>
      <w:numFmt w:val="decimal"/>
      <w:lvlText w:val="%7."/>
      <w:lvlJc w:val="left"/>
      <w:pPr>
        <w:ind w:left="5247" w:hanging="360"/>
      </w:pPr>
    </w:lvl>
    <w:lvl w:ilvl="7" w:tplc="080A0019" w:tentative="1">
      <w:start w:val="1"/>
      <w:numFmt w:val="lowerLetter"/>
      <w:lvlText w:val="%8."/>
      <w:lvlJc w:val="left"/>
      <w:pPr>
        <w:ind w:left="5967" w:hanging="360"/>
      </w:pPr>
    </w:lvl>
    <w:lvl w:ilvl="8" w:tplc="080A001B" w:tentative="1">
      <w:start w:val="1"/>
      <w:numFmt w:val="lowerRoman"/>
      <w:lvlText w:val="%9."/>
      <w:lvlJc w:val="right"/>
      <w:pPr>
        <w:ind w:left="6687" w:hanging="180"/>
      </w:pPr>
    </w:lvl>
  </w:abstractNum>
  <w:abstractNum w:abstractNumId="32" w15:restartNumberingAfterBreak="0">
    <w:nsid w:val="20017401"/>
    <w:multiLevelType w:val="hybridMultilevel"/>
    <w:tmpl w:val="2A9E47BC"/>
    <w:lvl w:ilvl="0" w:tplc="7D1C31CC">
      <w:start w:val="1"/>
      <w:numFmt w:val="decimal"/>
      <w:lvlText w:val="%1."/>
      <w:lvlJc w:val="left"/>
      <w:pPr>
        <w:ind w:left="720" w:hanging="360"/>
      </w:pPr>
    </w:lvl>
    <w:lvl w:ilvl="1" w:tplc="BA82BE32">
      <w:start w:val="1"/>
      <w:numFmt w:val="lowerLetter"/>
      <w:lvlText w:val="%2."/>
      <w:lvlJc w:val="left"/>
      <w:pPr>
        <w:ind w:left="1440" w:hanging="360"/>
      </w:pPr>
    </w:lvl>
    <w:lvl w:ilvl="2" w:tplc="0C86BC92">
      <w:start w:val="1"/>
      <w:numFmt w:val="lowerRoman"/>
      <w:lvlText w:val="%3."/>
      <w:lvlJc w:val="right"/>
      <w:pPr>
        <w:ind w:left="2160" w:hanging="180"/>
      </w:pPr>
    </w:lvl>
    <w:lvl w:ilvl="3" w:tplc="AF501A6C">
      <w:start w:val="1"/>
      <w:numFmt w:val="decimal"/>
      <w:lvlText w:val="%4."/>
      <w:lvlJc w:val="left"/>
      <w:pPr>
        <w:ind w:left="2880" w:hanging="360"/>
      </w:pPr>
    </w:lvl>
    <w:lvl w:ilvl="4" w:tplc="1B76FE70">
      <w:start w:val="1"/>
      <w:numFmt w:val="lowerLetter"/>
      <w:lvlText w:val="%5."/>
      <w:lvlJc w:val="left"/>
      <w:pPr>
        <w:ind w:left="3600" w:hanging="360"/>
      </w:pPr>
    </w:lvl>
    <w:lvl w:ilvl="5" w:tplc="C2189DB6">
      <w:start w:val="1"/>
      <w:numFmt w:val="lowerRoman"/>
      <w:lvlText w:val="%6."/>
      <w:lvlJc w:val="right"/>
      <w:pPr>
        <w:ind w:left="4320" w:hanging="180"/>
      </w:pPr>
    </w:lvl>
    <w:lvl w:ilvl="6" w:tplc="FF226116">
      <w:start w:val="1"/>
      <w:numFmt w:val="decimal"/>
      <w:lvlText w:val="%7."/>
      <w:lvlJc w:val="left"/>
      <w:pPr>
        <w:ind w:left="5040" w:hanging="360"/>
      </w:pPr>
    </w:lvl>
    <w:lvl w:ilvl="7" w:tplc="FDF8B88E">
      <w:start w:val="1"/>
      <w:numFmt w:val="lowerLetter"/>
      <w:lvlText w:val="%8."/>
      <w:lvlJc w:val="left"/>
      <w:pPr>
        <w:ind w:left="5760" w:hanging="360"/>
      </w:pPr>
    </w:lvl>
    <w:lvl w:ilvl="8" w:tplc="92DC869E">
      <w:start w:val="1"/>
      <w:numFmt w:val="lowerRoman"/>
      <w:lvlText w:val="%9."/>
      <w:lvlJc w:val="right"/>
      <w:pPr>
        <w:ind w:left="6480" w:hanging="180"/>
      </w:pPr>
    </w:lvl>
  </w:abstractNum>
  <w:abstractNum w:abstractNumId="33" w15:restartNumberingAfterBreak="0">
    <w:nsid w:val="223172DE"/>
    <w:multiLevelType w:val="hybridMultilevel"/>
    <w:tmpl w:val="FE56F5AA"/>
    <w:lvl w:ilvl="0" w:tplc="0C0A0001">
      <w:numFmt w:val="decimal"/>
      <w:lvlText w:val=""/>
      <w:lvlJc w:val="left"/>
      <w:pPr>
        <w:tabs>
          <w:tab w:val="num" w:pos="720"/>
        </w:tabs>
        <w:ind w:left="720" w:hanging="360"/>
      </w:pPr>
      <w:rPr>
        <w:rFonts w:ascii="Symbol" w:hAnsi="Symbol" w:hint="default"/>
        <w:spacing w:val="0"/>
      </w:rPr>
    </w:lvl>
    <w:lvl w:ilvl="1" w:tplc="0C0A0003">
      <w:start w:val="1"/>
      <w:numFmt w:val="decimal"/>
      <w:lvlText w:val="%2."/>
      <w:lvlJc w:val="left"/>
      <w:pPr>
        <w:tabs>
          <w:tab w:val="num" w:pos="1440"/>
        </w:tabs>
        <w:ind w:left="1440" w:hanging="360"/>
      </w:pPr>
      <w:rPr>
        <w:rFonts w:cs="Times New Roman"/>
        <w:spacing w:val="0"/>
      </w:rPr>
    </w:lvl>
    <w:lvl w:ilvl="2" w:tplc="0C0A0005">
      <w:start w:val="1"/>
      <w:numFmt w:val="decimal"/>
      <w:lvlText w:val="%3."/>
      <w:lvlJc w:val="left"/>
      <w:pPr>
        <w:tabs>
          <w:tab w:val="num" w:pos="2160"/>
        </w:tabs>
        <w:ind w:left="2160" w:hanging="360"/>
      </w:pPr>
      <w:rPr>
        <w:rFonts w:cs="Times New Roman"/>
        <w:spacing w:val="0"/>
      </w:rPr>
    </w:lvl>
    <w:lvl w:ilvl="3" w:tplc="0C0A0001">
      <w:start w:val="1"/>
      <w:numFmt w:val="decimal"/>
      <w:lvlText w:val="%4."/>
      <w:lvlJc w:val="left"/>
      <w:pPr>
        <w:tabs>
          <w:tab w:val="num" w:pos="2880"/>
        </w:tabs>
        <w:ind w:left="2880" w:hanging="360"/>
      </w:pPr>
      <w:rPr>
        <w:rFonts w:cs="Times New Roman"/>
        <w:spacing w:val="0"/>
      </w:rPr>
    </w:lvl>
    <w:lvl w:ilvl="4" w:tplc="0C0A0003">
      <w:start w:val="1"/>
      <w:numFmt w:val="decimal"/>
      <w:lvlText w:val="%5."/>
      <w:lvlJc w:val="left"/>
      <w:pPr>
        <w:tabs>
          <w:tab w:val="num" w:pos="3600"/>
        </w:tabs>
        <w:ind w:left="3600" w:hanging="360"/>
      </w:pPr>
      <w:rPr>
        <w:rFonts w:cs="Times New Roman"/>
        <w:spacing w:val="0"/>
      </w:rPr>
    </w:lvl>
    <w:lvl w:ilvl="5" w:tplc="0C0A0005">
      <w:start w:val="1"/>
      <w:numFmt w:val="decimal"/>
      <w:lvlText w:val="%6."/>
      <w:lvlJc w:val="left"/>
      <w:pPr>
        <w:tabs>
          <w:tab w:val="num" w:pos="4320"/>
        </w:tabs>
        <w:ind w:left="4320" w:hanging="360"/>
      </w:pPr>
      <w:rPr>
        <w:rFonts w:cs="Times New Roman"/>
        <w:spacing w:val="0"/>
      </w:rPr>
    </w:lvl>
    <w:lvl w:ilvl="6" w:tplc="0C0A0001">
      <w:start w:val="1"/>
      <w:numFmt w:val="decimal"/>
      <w:lvlText w:val="%7."/>
      <w:lvlJc w:val="left"/>
      <w:pPr>
        <w:tabs>
          <w:tab w:val="num" w:pos="5040"/>
        </w:tabs>
        <w:ind w:left="5040" w:hanging="360"/>
      </w:pPr>
      <w:rPr>
        <w:rFonts w:cs="Times New Roman"/>
        <w:spacing w:val="0"/>
      </w:rPr>
    </w:lvl>
    <w:lvl w:ilvl="7" w:tplc="0C0A0003">
      <w:start w:val="1"/>
      <w:numFmt w:val="decimal"/>
      <w:lvlText w:val="%8."/>
      <w:lvlJc w:val="left"/>
      <w:pPr>
        <w:tabs>
          <w:tab w:val="num" w:pos="5760"/>
        </w:tabs>
        <w:ind w:left="5760" w:hanging="360"/>
      </w:pPr>
      <w:rPr>
        <w:rFonts w:cs="Times New Roman"/>
        <w:spacing w:val="0"/>
      </w:rPr>
    </w:lvl>
    <w:lvl w:ilvl="8" w:tplc="0C0A0005">
      <w:start w:val="1"/>
      <w:numFmt w:val="decimal"/>
      <w:lvlText w:val="%9."/>
      <w:lvlJc w:val="left"/>
      <w:pPr>
        <w:tabs>
          <w:tab w:val="num" w:pos="6480"/>
        </w:tabs>
        <w:ind w:left="6480" w:hanging="360"/>
      </w:pPr>
      <w:rPr>
        <w:rFonts w:cs="Times New Roman"/>
        <w:spacing w:val="0"/>
      </w:rPr>
    </w:lvl>
  </w:abstractNum>
  <w:abstractNum w:abstractNumId="34" w15:restartNumberingAfterBreak="0">
    <w:nsid w:val="233A132E"/>
    <w:multiLevelType w:val="hybridMultilevel"/>
    <w:tmpl w:val="E2162762"/>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5" w15:restartNumberingAfterBreak="0">
    <w:nsid w:val="242A1224"/>
    <w:multiLevelType w:val="hybridMultilevel"/>
    <w:tmpl w:val="C9FC515E"/>
    <w:lvl w:ilvl="0" w:tplc="9F40000A">
      <w:start w:val="1"/>
      <w:numFmt w:val="lowerRoman"/>
      <w:lvlText w:val="(%1)"/>
      <w:lvlJc w:val="left"/>
      <w:pPr>
        <w:tabs>
          <w:tab w:val="num" w:pos="1620"/>
        </w:tabs>
        <w:ind w:left="1620" w:hanging="720"/>
      </w:pPr>
      <w:rPr>
        <w:rFonts w:cs="Times New Roman" w:hint="default"/>
      </w:rPr>
    </w:lvl>
    <w:lvl w:ilvl="1" w:tplc="04090019">
      <w:start w:val="1"/>
      <w:numFmt w:val="lowerLetter"/>
      <w:lvlText w:val="%2."/>
      <w:lvlJc w:val="left"/>
      <w:pPr>
        <w:tabs>
          <w:tab w:val="num" w:pos="1980"/>
        </w:tabs>
        <w:ind w:left="1980" w:hanging="360"/>
      </w:pPr>
      <w:rPr>
        <w:rFonts w:cs="Times New Roman"/>
      </w:rPr>
    </w:lvl>
    <w:lvl w:ilvl="2" w:tplc="0409001B">
      <w:start w:val="1"/>
      <w:numFmt w:val="lowerRoman"/>
      <w:lvlText w:val="%3."/>
      <w:lvlJc w:val="right"/>
      <w:pPr>
        <w:tabs>
          <w:tab w:val="num" w:pos="2700"/>
        </w:tabs>
        <w:ind w:left="2700" w:hanging="180"/>
      </w:pPr>
      <w:rPr>
        <w:rFonts w:cs="Times New Roman"/>
      </w:rPr>
    </w:lvl>
    <w:lvl w:ilvl="3" w:tplc="0409000F">
      <w:start w:val="1"/>
      <w:numFmt w:val="decimal"/>
      <w:lvlText w:val="%4."/>
      <w:lvlJc w:val="left"/>
      <w:pPr>
        <w:tabs>
          <w:tab w:val="num" w:pos="3420"/>
        </w:tabs>
        <w:ind w:left="3420" w:hanging="360"/>
      </w:pPr>
      <w:rPr>
        <w:rFonts w:cs="Times New Roman"/>
      </w:rPr>
    </w:lvl>
    <w:lvl w:ilvl="4" w:tplc="04090019">
      <w:start w:val="1"/>
      <w:numFmt w:val="lowerLetter"/>
      <w:lvlText w:val="%5."/>
      <w:lvlJc w:val="left"/>
      <w:pPr>
        <w:tabs>
          <w:tab w:val="num" w:pos="4140"/>
        </w:tabs>
        <w:ind w:left="4140" w:hanging="360"/>
      </w:pPr>
      <w:rPr>
        <w:rFonts w:cs="Times New Roman"/>
      </w:rPr>
    </w:lvl>
    <w:lvl w:ilvl="5" w:tplc="0409001B">
      <w:start w:val="1"/>
      <w:numFmt w:val="lowerRoman"/>
      <w:lvlText w:val="%6."/>
      <w:lvlJc w:val="right"/>
      <w:pPr>
        <w:tabs>
          <w:tab w:val="num" w:pos="4860"/>
        </w:tabs>
        <w:ind w:left="4860" w:hanging="180"/>
      </w:pPr>
      <w:rPr>
        <w:rFonts w:cs="Times New Roman"/>
      </w:rPr>
    </w:lvl>
    <w:lvl w:ilvl="6" w:tplc="0409000F">
      <w:start w:val="1"/>
      <w:numFmt w:val="decimal"/>
      <w:lvlText w:val="%7."/>
      <w:lvlJc w:val="left"/>
      <w:pPr>
        <w:tabs>
          <w:tab w:val="num" w:pos="5580"/>
        </w:tabs>
        <w:ind w:left="5580" w:hanging="360"/>
      </w:pPr>
      <w:rPr>
        <w:rFonts w:cs="Times New Roman"/>
      </w:rPr>
    </w:lvl>
    <w:lvl w:ilvl="7" w:tplc="04090019">
      <w:start w:val="1"/>
      <w:numFmt w:val="lowerLetter"/>
      <w:lvlText w:val="%8."/>
      <w:lvlJc w:val="left"/>
      <w:pPr>
        <w:tabs>
          <w:tab w:val="num" w:pos="6300"/>
        </w:tabs>
        <w:ind w:left="6300" w:hanging="360"/>
      </w:pPr>
      <w:rPr>
        <w:rFonts w:cs="Times New Roman"/>
      </w:rPr>
    </w:lvl>
    <w:lvl w:ilvl="8" w:tplc="0409001B">
      <w:start w:val="1"/>
      <w:numFmt w:val="lowerRoman"/>
      <w:lvlText w:val="%9."/>
      <w:lvlJc w:val="right"/>
      <w:pPr>
        <w:tabs>
          <w:tab w:val="num" w:pos="7020"/>
        </w:tabs>
        <w:ind w:left="7020" w:hanging="180"/>
      </w:pPr>
      <w:rPr>
        <w:rFonts w:cs="Times New Roman"/>
      </w:rPr>
    </w:lvl>
  </w:abstractNum>
  <w:abstractNum w:abstractNumId="36" w15:restartNumberingAfterBreak="0">
    <w:nsid w:val="24480B7E"/>
    <w:multiLevelType w:val="hybridMultilevel"/>
    <w:tmpl w:val="92B6E806"/>
    <w:lvl w:ilvl="0" w:tplc="EA624680">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7" w15:restartNumberingAfterBreak="0">
    <w:nsid w:val="24A62EE4"/>
    <w:multiLevelType w:val="hybridMultilevel"/>
    <w:tmpl w:val="1BC6F1A8"/>
    <w:lvl w:ilvl="0" w:tplc="B8808A86">
      <w:numFmt w:val="bullet"/>
      <w:lvlText w:val="-"/>
      <w:lvlJc w:val="left"/>
      <w:pPr>
        <w:ind w:left="720" w:hanging="360"/>
      </w:pPr>
      <w:rPr>
        <w:rFonts w:ascii="Times New Roman" w:eastAsia="Calibri" w:hAnsi="Times New Roman"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38" w15:restartNumberingAfterBreak="0">
    <w:nsid w:val="27367D60"/>
    <w:multiLevelType w:val="hybridMultilevel"/>
    <w:tmpl w:val="27A4464E"/>
    <w:lvl w:ilvl="0" w:tplc="741A755C">
      <w:start w:val="1"/>
      <w:numFmt w:val="lowerLetter"/>
      <w:lvlText w:val="%1."/>
      <w:lvlJc w:val="left"/>
      <w:pPr>
        <w:ind w:left="720" w:hanging="360"/>
      </w:pPr>
    </w:lvl>
    <w:lvl w:ilvl="1" w:tplc="AC1E68BA">
      <w:start w:val="1"/>
      <w:numFmt w:val="lowerLetter"/>
      <w:lvlText w:val="%2."/>
      <w:lvlJc w:val="left"/>
      <w:pPr>
        <w:ind w:left="1440" w:hanging="360"/>
      </w:pPr>
    </w:lvl>
    <w:lvl w:ilvl="2" w:tplc="11DEC782">
      <w:start w:val="1"/>
      <w:numFmt w:val="lowerRoman"/>
      <w:lvlText w:val="%3."/>
      <w:lvlJc w:val="right"/>
      <w:pPr>
        <w:ind w:left="2160" w:hanging="180"/>
      </w:pPr>
    </w:lvl>
    <w:lvl w:ilvl="3" w:tplc="7ACEA7E4">
      <w:start w:val="1"/>
      <w:numFmt w:val="decimal"/>
      <w:lvlText w:val="%4."/>
      <w:lvlJc w:val="left"/>
      <w:pPr>
        <w:ind w:left="2880" w:hanging="360"/>
      </w:pPr>
    </w:lvl>
    <w:lvl w:ilvl="4" w:tplc="5016EAA8">
      <w:start w:val="1"/>
      <w:numFmt w:val="lowerLetter"/>
      <w:lvlText w:val="%5."/>
      <w:lvlJc w:val="left"/>
      <w:pPr>
        <w:ind w:left="3600" w:hanging="360"/>
      </w:pPr>
    </w:lvl>
    <w:lvl w:ilvl="5" w:tplc="E4A8B2BC">
      <w:start w:val="1"/>
      <w:numFmt w:val="lowerRoman"/>
      <w:lvlText w:val="%6."/>
      <w:lvlJc w:val="right"/>
      <w:pPr>
        <w:ind w:left="4320" w:hanging="180"/>
      </w:pPr>
    </w:lvl>
    <w:lvl w:ilvl="6" w:tplc="48AEAD8A">
      <w:start w:val="1"/>
      <w:numFmt w:val="decimal"/>
      <w:lvlText w:val="%7."/>
      <w:lvlJc w:val="left"/>
      <w:pPr>
        <w:ind w:left="5040" w:hanging="360"/>
      </w:pPr>
    </w:lvl>
    <w:lvl w:ilvl="7" w:tplc="2EA0321C">
      <w:start w:val="1"/>
      <w:numFmt w:val="lowerLetter"/>
      <w:lvlText w:val="%8."/>
      <w:lvlJc w:val="left"/>
      <w:pPr>
        <w:ind w:left="5760" w:hanging="360"/>
      </w:pPr>
    </w:lvl>
    <w:lvl w:ilvl="8" w:tplc="BD366460">
      <w:start w:val="1"/>
      <w:numFmt w:val="lowerRoman"/>
      <w:lvlText w:val="%9."/>
      <w:lvlJc w:val="right"/>
      <w:pPr>
        <w:ind w:left="6480" w:hanging="180"/>
      </w:pPr>
    </w:lvl>
  </w:abstractNum>
  <w:abstractNum w:abstractNumId="39" w15:restartNumberingAfterBreak="0">
    <w:nsid w:val="29403513"/>
    <w:multiLevelType w:val="hybridMultilevel"/>
    <w:tmpl w:val="F1CCC98E"/>
    <w:lvl w:ilvl="0" w:tplc="2C0A0001">
      <w:start w:val="1"/>
      <w:numFmt w:val="bullet"/>
      <w:lvlText w:val=""/>
      <w:lvlJc w:val="left"/>
      <w:pPr>
        <w:ind w:left="540" w:hanging="360"/>
      </w:pPr>
      <w:rPr>
        <w:rFonts w:ascii="Symbol" w:hAnsi="Symbol" w:hint="default"/>
        <w:sz w:val="20"/>
        <w:szCs w:val="20"/>
      </w:rPr>
    </w:lvl>
    <w:lvl w:ilvl="1" w:tplc="2C0A0003">
      <w:start w:val="1"/>
      <w:numFmt w:val="bullet"/>
      <w:lvlText w:val="o"/>
      <w:lvlJc w:val="left"/>
      <w:pPr>
        <w:ind w:left="1080" w:hanging="360"/>
      </w:pPr>
      <w:rPr>
        <w:rFonts w:ascii="Courier New" w:hAnsi="Courier New" w:cs="Courier New" w:hint="default"/>
      </w:rPr>
    </w:lvl>
    <w:lvl w:ilvl="2" w:tplc="2C0A0005" w:tentative="1">
      <w:start w:val="1"/>
      <w:numFmt w:val="bullet"/>
      <w:lvlText w:val=""/>
      <w:lvlJc w:val="left"/>
      <w:pPr>
        <w:ind w:left="1800" w:hanging="360"/>
      </w:pPr>
      <w:rPr>
        <w:rFonts w:ascii="Wingdings" w:hAnsi="Wingdings" w:hint="default"/>
      </w:rPr>
    </w:lvl>
    <w:lvl w:ilvl="3" w:tplc="2C0A0001" w:tentative="1">
      <w:start w:val="1"/>
      <w:numFmt w:val="bullet"/>
      <w:lvlText w:val=""/>
      <w:lvlJc w:val="left"/>
      <w:pPr>
        <w:ind w:left="2520" w:hanging="360"/>
      </w:pPr>
      <w:rPr>
        <w:rFonts w:ascii="Symbol" w:hAnsi="Symbol" w:hint="default"/>
      </w:rPr>
    </w:lvl>
    <w:lvl w:ilvl="4" w:tplc="2C0A0003" w:tentative="1">
      <w:start w:val="1"/>
      <w:numFmt w:val="bullet"/>
      <w:lvlText w:val="o"/>
      <w:lvlJc w:val="left"/>
      <w:pPr>
        <w:ind w:left="3240" w:hanging="360"/>
      </w:pPr>
      <w:rPr>
        <w:rFonts w:ascii="Courier New" w:hAnsi="Courier New" w:cs="Courier New" w:hint="default"/>
      </w:rPr>
    </w:lvl>
    <w:lvl w:ilvl="5" w:tplc="2C0A0005" w:tentative="1">
      <w:start w:val="1"/>
      <w:numFmt w:val="bullet"/>
      <w:lvlText w:val=""/>
      <w:lvlJc w:val="left"/>
      <w:pPr>
        <w:ind w:left="3960" w:hanging="360"/>
      </w:pPr>
      <w:rPr>
        <w:rFonts w:ascii="Wingdings" w:hAnsi="Wingdings" w:hint="default"/>
      </w:rPr>
    </w:lvl>
    <w:lvl w:ilvl="6" w:tplc="2C0A0001" w:tentative="1">
      <w:start w:val="1"/>
      <w:numFmt w:val="bullet"/>
      <w:lvlText w:val=""/>
      <w:lvlJc w:val="left"/>
      <w:pPr>
        <w:ind w:left="4680" w:hanging="360"/>
      </w:pPr>
      <w:rPr>
        <w:rFonts w:ascii="Symbol" w:hAnsi="Symbol" w:hint="default"/>
      </w:rPr>
    </w:lvl>
    <w:lvl w:ilvl="7" w:tplc="2C0A0003" w:tentative="1">
      <w:start w:val="1"/>
      <w:numFmt w:val="bullet"/>
      <w:lvlText w:val="o"/>
      <w:lvlJc w:val="left"/>
      <w:pPr>
        <w:ind w:left="5400" w:hanging="360"/>
      </w:pPr>
      <w:rPr>
        <w:rFonts w:ascii="Courier New" w:hAnsi="Courier New" w:cs="Courier New" w:hint="default"/>
      </w:rPr>
    </w:lvl>
    <w:lvl w:ilvl="8" w:tplc="2C0A0005" w:tentative="1">
      <w:start w:val="1"/>
      <w:numFmt w:val="bullet"/>
      <w:lvlText w:val=""/>
      <w:lvlJc w:val="left"/>
      <w:pPr>
        <w:ind w:left="6120" w:hanging="360"/>
      </w:pPr>
      <w:rPr>
        <w:rFonts w:ascii="Wingdings" w:hAnsi="Wingdings" w:hint="default"/>
      </w:rPr>
    </w:lvl>
  </w:abstractNum>
  <w:abstractNum w:abstractNumId="40" w15:restartNumberingAfterBreak="0">
    <w:nsid w:val="2B7B55FE"/>
    <w:multiLevelType w:val="hybridMultilevel"/>
    <w:tmpl w:val="65E09E5C"/>
    <w:lvl w:ilvl="0" w:tplc="CFF6AA3E">
      <w:numFmt w:val="bullet"/>
      <w:lvlText w:val="-"/>
      <w:lvlJc w:val="left"/>
      <w:pPr>
        <w:tabs>
          <w:tab w:val="num" w:pos="363"/>
        </w:tabs>
        <w:ind w:left="363" w:hanging="363"/>
      </w:pPr>
      <w:rPr>
        <w:rFonts w:ascii="Times New Roman" w:eastAsia="Times New Roman" w:hAnsi="Times New Roman" w:hint="default"/>
        <w:b/>
        <w:color w:val="auto"/>
      </w:rPr>
    </w:lvl>
    <w:lvl w:ilvl="1" w:tplc="0C0A0003">
      <w:start w:val="1"/>
      <w:numFmt w:val="bullet"/>
      <w:lvlText w:val="o"/>
      <w:lvlJc w:val="left"/>
      <w:pPr>
        <w:tabs>
          <w:tab w:val="num" w:pos="1083"/>
        </w:tabs>
        <w:ind w:left="1083" w:hanging="360"/>
      </w:pPr>
      <w:rPr>
        <w:rFonts w:ascii="Courier New" w:hAnsi="Courier New" w:hint="default"/>
      </w:rPr>
    </w:lvl>
    <w:lvl w:ilvl="2" w:tplc="0C0A0005">
      <w:start w:val="1"/>
      <w:numFmt w:val="bullet"/>
      <w:lvlText w:val=""/>
      <w:lvlJc w:val="left"/>
      <w:pPr>
        <w:tabs>
          <w:tab w:val="num" w:pos="1803"/>
        </w:tabs>
        <w:ind w:left="1803" w:hanging="360"/>
      </w:pPr>
      <w:rPr>
        <w:rFonts w:ascii="Wingdings" w:hAnsi="Wingdings" w:hint="default"/>
      </w:rPr>
    </w:lvl>
    <w:lvl w:ilvl="3" w:tplc="0C0A0001">
      <w:start w:val="1"/>
      <w:numFmt w:val="bullet"/>
      <w:lvlText w:val=""/>
      <w:lvlJc w:val="left"/>
      <w:pPr>
        <w:tabs>
          <w:tab w:val="num" w:pos="2523"/>
        </w:tabs>
        <w:ind w:left="2523" w:hanging="360"/>
      </w:pPr>
      <w:rPr>
        <w:rFonts w:ascii="Symbol" w:hAnsi="Symbol" w:hint="default"/>
      </w:rPr>
    </w:lvl>
    <w:lvl w:ilvl="4" w:tplc="0C0A0003">
      <w:start w:val="1"/>
      <w:numFmt w:val="bullet"/>
      <w:lvlText w:val="o"/>
      <w:lvlJc w:val="left"/>
      <w:pPr>
        <w:tabs>
          <w:tab w:val="num" w:pos="3243"/>
        </w:tabs>
        <w:ind w:left="3243" w:hanging="360"/>
      </w:pPr>
      <w:rPr>
        <w:rFonts w:ascii="Courier New" w:hAnsi="Courier New" w:hint="default"/>
      </w:rPr>
    </w:lvl>
    <w:lvl w:ilvl="5" w:tplc="0C0A0005">
      <w:start w:val="1"/>
      <w:numFmt w:val="bullet"/>
      <w:lvlText w:val=""/>
      <w:lvlJc w:val="left"/>
      <w:pPr>
        <w:tabs>
          <w:tab w:val="num" w:pos="3963"/>
        </w:tabs>
        <w:ind w:left="3963" w:hanging="360"/>
      </w:pPr>
      <w:rPr>
        <w:rFonts w:ascii="Wingdings" w:hAnsi="Wingdings" w:hint="default"/>
      </w:rPr>
    </w:lvl>
    <w:lvl w:ilvl="6" w:tplc="0C0A0001">
      <w:start w:val="1"/>
      <w:numFmt w:val="bullet"/>
      <w:lvlText w:val=""/>
      <w:lvlJc w:val="left"/>
      <w:pPr>
        <w:tabs>
          <w:tab w:val="num" w:pos="4683"/>
        </w:tabs>
        <w:ind w:left="4683" w:hanging="360"/>
      </w:pPr>
      <w:rPr>
        <w:rFonts w:ascii="Symbol" w:hAnsi="Symbol" w:hint="default"/>
      </w:rPr>
    </w:lvl>
    <w:lvl w:ilvl="7" w:tplc="0C0A0003">
      <w:start w:val="1"/>
      <w:numFmt w:val="bullet"/>
      <w:lvlText w:val="o"/>
      <w:lvlJc w:val="left"/>
      <w:pPr>
        <w:tabs>
          <w:tab w:val="num" w:pos="5403"/>
        </w:tabs>
        <w:ind w:left="5403" w:hanging="360"/>
      </w:pPr>
      <w:rPr>
        <w:rFonts w:ascii="Courier New" w:hAnsi="Courier New" w:hint="default"/>
      </w:rPr>
    </w:lvl>
    <w:lvl w:ilvl="8" w:tplc="0C0A0005">
      <w:start w:val="1"/>
      <w:numFmt w:val="bullet"/>
      <w:lvlText w:val=""/>
      <w:lvlJc w:val="left"/>
      <w:pPr>
        <w:tabs>
          <w:tab w:val="num" w:pos="6123"/>
        </w:tabs>
        <w:ind w:left="6123" w:hanging="360"/>
      </w:pPr>
      <w:rPr>
        <w:rFonts w:ascii="Wingdings" w:hAnsi="Wingdings" w:hint="default"/>
      </w:rPr>
    </w:lvl>
  </w:abstractNum>
  <w:abstractNum w:abstractNumId="41" w15:restartNumberingAfterBreak="0">
    <w:nsid w:val="2DB23C0B"/>
    <w:multiLevelType w:val="hybridMultilevel"/>
    <w:tmpl w:val="9BB63722"/>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2" w15:restartNumberingAfterBreak="0">
    <w:nsid w:val="2E6F085E"/>
    <w:multiLevelType w:val="hybridMultilevel"/>
    <w:tmpl w:val="43326A18"/>
    <w:lvl w:ilvl="0" w:tplc="080A0001">
      <w:start w:val="1"/>
      <w:numFmt w:val="bullet"/>
      <w:lvlText w:val=""/>
      <w:lvlJc w:val="left"/>
      <w:pPr>
        <w:ind w:left="1004" w:hanging="360"/>
      </w:pPr>
      <w:rPr>
        <w:rFonts w:ascii="Symbol" w:hAnsi="Symbol" w:hint="default"/>
      </w:rPr>
    </w:lvl>
    <w:lvl w:ilvl="1" w:tplc="080A0003" w:tentative="1">
      <w:start w:val="1"/>
      <w:numFmt w:val="bullet"/>
      <w:lvlText w:val="o"/>
      <w:lvlJc w:val="left"/>
      <w:pPr>
        <w:ind w:left="1724" w:hanging="360"/>
      </w:pPr>
      <w:rPr>
        <w:rFonts w:ascii="Courier New" w:hAnsi="Courier New" w:cs="Courier New" w:hint="default"/>
      </w:rPr>
    </w:lvl>
    <w:lvl w:ilvl="2" w:tplc="080A0005" w:tentative="1">
      <w:start w:val="1"/>
      <w:numFmt w:val="bullet"/>
      <w:lvlText w:val=""/>
      <w:lvlJc w:val="left"/>
      <w:pPr>
        <w:ind w:left="2444" w:hanging="360"/>
      </w:pPr>
      <w:rPr>
        <w:rFonts w:ascii="Wingdings" w:hAnsi="Wingdings" w:hint="default"/>
      </w:rPr>
    </w:lvl>
    <w:lvl w:ilvl="3" w:tplc="080A0001" w:tentative="1">
      <w:start w:val="1"/>
      <w:numFmt w:val="bullet"/>
      <w:lvlText w:val=""/>
      <w:lvlJc w:val="left"/>
      <w:pPr>
        <w:ind w:left="3164" w:hanging="360"/>
      </w:pPr>
      <w:rPr>
        <w:rFonts w:ascii="Symbol" w:hAnsi="Symbol" w:hint="default"/>
      </w:rPr>
    </w:lvl>
    <w:lvl w:ilvl="4" w:tplc="080A0003" w:tentative="1">
      <w:start w:val="1"/>
      <w:numFmt w:val="bullet"/>
      <w:lvlText w:val="o"/>
      <w:lvlJc w:val="left"/>
      <w:pPr>
        <w:ind w:left="3884" w:hanging="360"/>
      </w:pPr>
      <w:rPr>
        <w:rFonts w:ascii="Courier New" w:hAnsi="Courier New" w:cs="Courier New" w:hint="default"/>
      </w:rPr>
    </w:lvl>
    <w:lvl w:ilvl="5" w:tplc="080A0005" w:tentative="1">
      <w:start w:val="1"/>
      <w:numFmt w:val="bullet"/>
      <w:lvlText w:val=""/>
      <w:lvlJc w:val="left"/>
      <w:pPr>
        <w:ind w:left="4604" w:hanging="360"/>
      </w:pPr>
      <w:rPr>
        <w:rFonts w:ascii="Wingdings" w:hAnsi="Wingdings" w:hint="default"/>
      </w:rPr>
    </w:lvl>
    <w:lvl w:ilvl="6" w:tplc="080A0001" w:tentative="1">
      <w:start w:val="1"/>
      <w:numFmt w:val="bullet"/>
      <w:lvlText w:val=""/>
      <w:lvlJc w:val="left"/>
      <w:pPr>
        <w:ind w:left="5324" w:hanging="360"/>
      </w:pPr>
      <w:rPr>
        <w:rFonts w:ascii="Symbol" w:hAnsi="Symbol" w:hint="default"/>
      </w:rPr>
    </w:lvl>
    <w:lvl w:ilvl="7" w:tplc="080A0003" w:tentative="1">
      <w:start w:val="1"/>
      <w:numFmt w:val="bullet"/>
      <w:lvlText w:val="o"/>
      <w:lvlJc w:val="left"/>
      <w:pPr>
        <w:ind w:left="6044" w:hanging="360"/>
      </w:pPr>
      <w:rPr>
        <w:rFonts w:ascii="Courier New" w:hAnsi="Courier New" w:cs="Courier New" w:hint="default"/>
      </w:rPr>
    </w:lvl>
    <w:lvl w:ilvl="8" w:tplc="080A0005" w:tentative="1">
      <w:start w:val="1"/>
      <w:numFmt w:val="bullet"/>
      <w:lvlText w:val=""/>
      <w:lvlJc w:val="left"/>
      <w:pPr>
        <w:ind w:left="6764" w:hanging="360"/>
      </w:pPr>
      <w:rPr>
        <w:rFonts w:ascii="Wingdings" w:hAnsi="Wingdings" w:hint="default"/>
      </w:rPr>
    </w:lvl>
  </w:abstractNum>
  <w:abstractNum w:abstractNumId="43" w15:restartNumberingAfterBreak="0">
    <w:nsid w:val="2EFA7829"/>
    <w:multiLevelType w:val="hybridMultilevel"/>
    <w:tmpl w:val="1FC635AC"/>
    <w:lvl w:ilvl="0" w:tplc="2C0A0001">
      <w:start w:val="1"/>
      <w:numFmt w:val="bullet"/>
      <w:lvlText w:val=""/>
      <w:lvlJc w:val="left"/>
      <w:pPr>
        <w:tabs>
          <w:tab w:val="num" w:pos="720"/>
        </w:tabs>
        <w:ind w:left="720" w:hanging="360"/>
      </w:pPr>
      <w:rPr>
        <w:rFonts w:ascii="Symbol" w:hAnsi="Symbol" w:hint="default"/>
      </w:rPr>
    </w:lvl>
    <w:lvl w:ilvl="1" w:tplc="FFFFFFFF">
      <w:start w:val="1"/>
      <w:numFmt w:val="bullet"/>
      <w:lvlText w:val="o"/>
      <w:lvlJc w:val="left"/>
      <w:pPr>
        <w:tabs>
          <w:tab w:val="num" w:pos="1440"/>
        </w:tabs>
        <w:ind w:left="1440" w:hanging="360"/>
      </w:pPr>
      <w:rPr>
        <w:rFonts w:ascii="Courier New" w:hAnsi="Courier New" w:hint="default"/>
      </w:rPr>
    </w:lvl>
    <w:lvl w:ilvl="2" w:tplc="FFFFFFFF">
      <w:start w:val="1"/>
      <w:numFmt w:val="bullet"/>
      <w:lvlText w:val=""/>
      <w:lvlJc w:val="left"/>
      <w:pPr>
        <w:tabs>
          <w:tab w:val="num" w:pos="2160"/>
        </w:tabs>
        <w:ind w:left="2160" w:hanging="360"/>
      </w:pPr>
      <w:rPr>
        <w:rFonts w:ascii="Wingdings" w:hAnsi="Wingdings" w:hint="default"/>
      </w:rPr>
    </w:lvl>
    <w:lvl w:ilvl="3" w:tplc="FFFFFFFF">
      <w:start w:val="1"/>
      <w:numFmt w:val="bullet"/>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44" w15:restartNumberingAfterBreak="0">
    <w:nsid w:val="2F5D3A3C"/>
    <w:multiLevelType w:val="hybridMultilevel"/>
    <w:tmpl w:val="5B0E95C0"/>
    <w:lvl w:ilvl="0" w:tplc="1C4E1C4C">
      <w:start w:val="1"/>
      <w:numFmt w:val="lowerRoman"/>
      <w:pStyle w:val="Btext"/>
      <w:lvlText w:val="(%1)"/>
      <w:lvlJc w:val="left"/>
      <w:pPr>
        <w:tabs>
          <w:tab w:val="num" w:pos="3147"/>
        </w:tabs>
        <w:ind w:left="3147" w:hanging="1440"/>
      </w:pPr>
      <w:rPr>
        <w:rFonts w:hint="default"/>
      </w:rPr>
    </w:lvl>
    <w:lvl w:ilvl="1" w:tplc="D8BEA224">
      <w:start w:val="1"/>
      <w:numFmt w:val="lowerLetter"/>
      <w:pStyle w:val="BullTxt"/>
      <w:lvlText w:val="(%2)"/>
      <w:lvlJc w:val="left"/>
      <w:pPr>
        <w:tabs>
          <w:tab w:val="num" w:pos="1647"/>
        </w:tabs>
        <w:ind w:left="1647" w:hanging="360"/>
      </w:pPr>
      <w:rPr>
        <w:rFonts w:hint="default"/>
      </w:rPr>
    </w:lvl>
    <w:lvl w:ilvl="2" w:tplc="C75493B4" w:tentative="1">
      <w:start w:val="1"/>
      <w:numFmt w:val="bullet"/>
      <w:pStyle w:val="BullTxt"/>
      <w:lvlText w:val=""/>
      <w:lvlJc w:val="left"/>
      <w:pPr>
        <w:tabs>
          <w:tab w:val="num" w:pos="2367"/>
        </w:tabs>
        <w:ind w:left="2367" w:hanging="360"/>
      </w:pPr>
      <w:rPr>
        <w:rFonts w:ascii="Wingdings" w:hAnsi="Wingdings" w:hint="default"/>
      </w:rPr>
    </w:lvl>
    <w:lvl w:ilvl="3" w:tplc="0816795A" w:tentative="1">
      <w:start w:val="1"/>
      <w:numFmt w:val="bullet"/>
      <w:lvlText w:val=""/>
      <w:lvlJc w:val="left"/>
      <w:pPr>
        <w:tabs>
          <w:tab w:val="num" w:pos="3087"/>
        </w:tabs>
        <w:ind w:left="3087" w:hanging="360"/>
      </w:pPr>
      <w:rPr>
        <w:rFonts w:ascii="Symbol" w:hAnsi="Symbol" w:hint="default"/>
      </w:rPr>
    </w:lvl>
    <w:lvl w:ilvl="4" w:tplc="D1CE825A" w:tentative="1">
      <w:start w:val="1"/>
      <w:numFmt w:val="bullet"/>
      <w:lvlText w:val="o"/>
      <w:lvlJc w:val="left"/>
      <w:pPr>
        <w:tabs>
          <w:tab w:val="num" w:pos="3807"/>
        </w:tabs>
        <w:ind w:left="3807" w:hanging="360"/>
      </w:pPr>
      <w:rPr>
        <w:rFonts w:ascii="Courier New" w:hAnsi="Courier New" w:hint="default"/>
      </w:rPr>
    </w:lvl>
    <w:lvl w:ilvl="5" w:tplc="3D24D700" w:tentative="1">
      <w:start w:val="1"/>
      <w:numFmt w:val="bullet"/>
      <w:lvlText w:val=""/>
      <w:lvlJc w:val="left"/>
      <w:pPr>
        <w:tabs>
          <w:tab w:val="num" w:pos="4527"/>
        </w:tabs>
        <w:ind w:left="4527" w:hanging="360"/>
      </w:pPr>
      <w:rPr>
        <w:rFonts w:ascii="Wingdings" w:hAnsi="Wingdings" w:hint="default"/>
      </w:rPr>
    </w:lvl>
    <w:lvl w:ilvl="6" w:tplc="DB76BD0C" w:tentative="1">
      <w:start w:val="1"/>
      <w:numFmt w:val="bullet"/>
      <w:lvlText w:val=""/>
      <w:lvlJc w:val="left"/>
      <w:pPr>
        <w:tabs>
          <w:tab w:val="num" w:pos="5247"/>
        </w:tabs>
        <w:ind w:left="5247" w:hanging="360"/>
      </w:pPr>
      <w:rPr>
        <w:rFonts w:ascii="Symbol" w:hAnsi="Symbol" w:hint="default"/>
      </w:rPr>
    </w:lvl>
    <w:lvl w:ilvl="7" w:tplc="FF3C5E8E" w:tentative="1">
      <w:start w:val="1"/>
      <w:numFmt w:val="bullet"/>
      <w:lvlText w:val="o"/>
      <w:lvlJc w:val="left"/>
      <w:pPr>
        <w:tabs>
          <w:tab w:val="num" w:pos="5967"/>
        </w:tabs>
        <w:ind w:left="5967" w:hanging="360"/>
      </w:pPr>
      <w:rPr>
        <w:rFonts w:ascii="Courier New" w:hAnsi="Courier New" w:hint="default"/>
      </w:rPr>
    </w:lvl>
    <w:lvl w:ilvl="8" w:tplc="00C60574" w:tentative="1">
      <w:start w:val="1"/>
      <w:numFmt w:val="bullet"/>
      <w:lvlText w:val=""/>
      <w:lvlJc w:val="left"/>
      <w:pPr>
        <w:tabs>
          <w:tab w:val="num" w:pos="6687"/>
        </w:tabs>
        <w:ind w:left="6687" w:hanging="360"/>
      </w:pPr>
      <w:rPr>
        <w:rFonts w:ascii="Wingdings" w:hAnsi="Wingdings" w:hint="default"/>
      </w:rPr>
    </w:lvl>
  </w:abstractNum>
  <w:abstractNum w:abstractNumId="45" w15:restartNumberingAfterBreak="0">
    <w:nsid w:val="2FDC5351"/>
    <w:multiLevelType w:val="hybridMultilevel"/>
    <w:tmpl w:val="23D4EC68"/>
    <w:lvl w:ilvl="0" w:tplc="E33E53F6">
      <w:start w:val="1"/>
      <w:numFmt w:val="lowerRoman"/>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6" w15:restartNumberingAfterBreak="0">
    <w:nsid w:val="3037587D"/>
    <w:multiLevelType w:val="hybridMultilevel"/>
    <w:tmpl w:val="F1C2275A"/>
    <w:lvl w:ilvl="0" w:tplc="FF8EA5D0">
      <w:start w:val="1"/>
      <w:numFmt w:val="decimal"/>
      <w:lvlText w:val="%1."/>
      <w:lvlJc w:val="left"/>
      <w:pPr>
        <w:ind w:left="720" w:hanging="360"/>
      </w:pPr>
    </w:lvl>
    <w:lvl w:ilvl="1" w:tplc="CCD0F310">
      <w:start w:val="1"/>
      <w:numFmt w:val="lowerLetter"/>
      <w:lvlText w:val="%2."/>
      <w:lvlJc w:val="left"/>
      <w:pPr>
        <w:ind w:left="1440" w:hanging="360"/>
      </w:pPr>
    </w:lvl>
    <w:lvl w:ilvl="2" w:tplc="58AE6C0A">
      <w:start w:val="1"/>
      <w:numFmt w:val="lowerRoman"/>
      <w:lvlText w:val="%3."/>
      <w:lvlJc w:val="right"/>
      <w:pPr>
        <w:ind w:left="2160" w:hanging="180"/>
      </w:pPr>
    </w:lvl>
    <w:lvl w:ilvl="3" w:tplc="5184A3CE">
      <w:start w:val="1"/>
      <w:numFmt w:val="decimal"/>
      <w:lvlText w:val="%4."/>
      <w:lvlJc w:val="left"/>
      <w:pPr>
        <w:ind w:left="2880" w:hanging="360"/>
      </w:pPr>
    </w:lvl>
    <w:lvl w:ilvl="4" w:tplc="9950011C">
      <w:start w:val="1"/>
      <w:numFmt w:val="lowerLetter"/>
      <w:lvlText w:val="%5."/>
      <w:lvlJc w:val="left"/>
      <w:pPr>
        <w:ind w:left="3600" w:hanging="360"/>
      </w:pPr>
    </w:lvl>
    <w:lvl w:ilvl="5" w:tplc="D48CBA64">
      <w:start w:val="1"/>
      <w:numFmt w:val="lowerRoman"/>
      <w:lvlText w:val="%6."/>
      <w:lvlJc w:val="right"/>
      <w:pPr>
        <w:ind w:left="4320" w:hanging="180"/>
      </w:pPr>
    </w:lvl>
    <w:lvl w:ilvl="6" w:tplc="1DD6ED68">
      <w:start w:val="1"/>
      <w:numFmt w:val="decimal"/>
      <w:lvlText w:val="%7."/>
      <w:lvlJc w:val="left"/>
      <w:pPr>
        <w:ind w:left="5040" w:hanging="360"/>
      </w:pPr>
    </w:lvl>
    <w:lvl w:ilvl="7" w:tplc="3F6685A8">
      <w:start w:val="1"/>
      <w:numFmt w:val="lowerLetter"/>
      <w:lvlText w:val="%8."/>
      <w:lvlJc w:val="left"/>
      <w:pPr>
        <w:ind w:left="5760" w:hanging="360"/>
      </w:pPr>
    </w:lvl>
    <w:lvl w:ilvl="8" w:tplc="E8825A22">
      <w:start w:val="1"/>
      <w:numFmt w:val="lowerRoman"/>
      <w:lvlText w:val="%9."/>
      <w:lvlJc w:val="right"/>
      <w:pPr>
        <w:ind w:left="6480" w:hanging="180"/>
      </w:pPr>
    </w:lvl>
  </w:abstractNum>
  <w:abstractNum w:abstractNumId="47" w15:restartNumberingAfterBreak="0">
    <w:nsid w:val="30AD2711"/>
    <w:multiLevelType w:val="hybridMultilevel"/>
    <w:tmpl w:val="F174BA42"/>
    <w:lvl w:ilvl="0" w:tplc="2764AC1A">
      <w:start w:val="1"/>
      <w:numFmt w:val="lowerRoman"/>
      <w:lvlText w:val="%1)"/>
      <w:lvlJc w:val="left"/>
      <w:pPr>
        <w:ind w:left="1080" w:hanging="72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48" w15:restartNumberingAfterBreak="0">
    <w:nsid w:val="312C2FD2"/>
    <w:multiLevelType w:val="hybridMultilevel"/>
    <w:tmpl w:val="FCFAC3F4"/>
    <w:lvl w:ilvl="0" w:tplc="873EE112">
      <w:start w:val="1"/>
      <w:numFmt w:val="upperRoman"/>
      <w:lvlText w:val="%1."/>
      <w:lvlJc w:val="left"/>
      <w:pPr>
        <w:ind w:left="1440" w:hanging="720"/>
      </w:pPr>
      <w:rPr>
        <w:rFonts w:hint="default"/>
        <w:sz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9" w15:restartNumberingAfterBreak="0">
    <w:nsid w:val="31F66B52"/>
    <w:multiLevelType w:val="hybridMultilevel"/>
    <w:tmpl w:val="B86E0D9C"/>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0" w15:restartNumberingAfterBreak="0">
    <w:nsid w:val="325B78B0"/>
    <w:multiLevelType w:val="hybridMultilevel"/>
    <w:tmpl w:val="467A463C"/>
    <w:lvl w:ilvl="0" w:tplc="EDB4BAD2">
      <w:start w:val="1"/>
      <w:numFmt w:val="lowerRoman"/>
      <w:lvlText w:val="(%1)"/>
      <w:lvlJc w:val="left"/>
      <w:pPr>
        <w:tabs>
          <w:tab w:val="num" w:pos="2640"/>
        </w:tabs>
        <w:ind w:left="2640" w:hanging="1440"/>
      </w:pPr>
      <w:rPr>
        <w:rFonts w:cs="Times New Roman" w:hint="default"/>
        <w:sz w:val="20"/>
        <w:szCs w:val="20"/>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360B06DD"/>
    <w:multiLevelType w:val="hybridMultilevel"/>
    <w:tmpl w:val="8070D60E"/>
    <w:lvl w:ilvl="0" w:tplc="7868B6FA">
      <w:start w:val="1"/>
      <w:numFmt w:val="lowerRoman"/>
      <w:lvlText w:val="(%1)"/>
      <w:lvlJc w:val="left"/>
      <w:pPr>
        <w:ind w:left="720" w:hanging="720"/>
      </w:pPr>
      <w:rPr>
        <w:rFonts w:ascii="Times New Roman" w:hAnsi="Times New Roman" w:cs="Times New Roman" w:hint="default"/>
        <w:b w:val="0"/>
        <w:bCs w:val="0"/>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 w15:restartNumberingAfterBreak="0">
    <w:nsid w:val="361C042E"/>
    <w:multiLevelType w:val="hybridMultilevel"/>
    <w:tmpl w:val="0980BA0C"/>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53" w15:restartNumberingAfterBreak="0">
    <w:nsid w:val="377243D6"/>
    <w:multiLevelType w:val="hybridMultilevel"/>
    <w:tmpl w:val="721E60B6"/>
    <w:lvl w:ilvl="0" w:tplc="2C0A0003">
      <w:start w:val="1"/>
      <w:numFmt w:val="bullet"/>
      <w:lvlText w:val="o"/>
      <w:lvlJc w:val="left"/>
      <w:pPr>
        <w:ind w:left="1428" w:hanging="360"/>
      </w:pPr>
      <w:rPr>
        <w:rFonts w:ascii="Courier New" w:hAnsi="Courier New" w:cs="Courier New" w:hint="default"/>
      </w:rPr>
    </w:lvl>
    <w:lvl w:ilvl="1" w:tplc="2C0A0003" w:tentative="1">
      <w:start w:val="1"/>
      <w:numFmt w:val="bullet"/>
      <w:lvlText w:val="o"/>
      <w:lvlJc w:val="left"/>
      <w:pPr>
        <w:ind w:left="2148" w:hanging="360"/>
      </w:pPr>
      <w:rPr>
        <w:rFonts w:ascii="Courier New" w:hAnsi="Courier New" w:cs="Courier New" w:hint="default"/>
      </w:rPr>
    </w:lvl>
    <w:lvl w:ilvl="2" w:tplc="2C0A0005" w:tentative="1">
      <w:start w:val="1"/>
      <w:numFmt w:val="bullet"/>
      <w:lvlText w:val=""/>
      <w:lvlJc w:val="left"/>
      <w:pPr>
        <w:ind w:left="2868" w:hanging="360"/>
      </w:pPr>
      <w:rPr>
        <w:rFonts w:ascii="Wingdings" w:hAnsi="Wingdings" w:hint="default"/>
      </w:rPr>
    </w:lvl>
    <w:lvl w:ilvl="3" w:tplc="2C0A0001" w:tentative="1">
      <w:start w:val="1"/>
      <w:numFmt w:val="bullet"/>
      <w:lvlText w:val=""/>
      <w:lvlJc w:val="left"/>
      <w:pPr>
        <w:ind w:left="3588" w:hanging="360"/>
      </w:pPr>
      <w:rPr>
        <w:rFonts w:ascii="Symbol" w:hAnsi="Symbol" w:hint="default"/>
      </w:rPr>
    </w:lvl>
    <w:lvl w:ilvl="4" w:tplc="2C0A0003" w:tentative="1">
      <w:start w:val="1"/>
      <w:numFmt w:val="bullet"/>
      <w:lvlText w:val="o"/>
      <w:lvlJc w:val="left"/>
      <w:pPr>
        <w:ind w:left="4308" w:hanging="360"/>
      </w:pPr>
      <w:rPr>
        <w:rFonts w:ascii="Courier New" w:hAnsi="Courier New" w:cs="Courier New" w:hint="default"/>
      </w:rPr>
    </w:lvl>
    <w:lvl w:ilvl="5" w:tplc="2C0A0005" w:tentative="1">
      <w:start w:val="1"/>
      <w:numFmt w:val="bullet"/>
      <w:lvlText w:val=""/>
      <w:lvlJc w:val="left"/>
      <w:pPr>
        <w:ind w:left="5028" w:hanging="360"/>
      </w:pPr>
      <w:rPr>
        <w:rFonts w:ascii="Wingdings" w:hAnsi="Wingdings" w:hint="default"/>
      </w:rPr>
    </w:lvl>
    <w:lvl w:ilvl="6" w:tplc="2C0A0001" w:tentative="1">
      <w:start w:val="1"/>
      <w:numFmt w:val="bullet"/>
      <w:lvlText w:val=""/>
      <w:lvlJc w:val="left"/>
      <w:pPr>
        <w:ind w:left="5748" w:hanging="360"/>
      </w:pPr>
      <w:rPr>
        <w:rFonts w:ascii="Symbol" w:hAnsi="Symbol" w:hint="default"/>
      </w:rPr>
    </w:lvl>
    <w:lvl w:ilvl="7" w:tplc="2C0A0003" w:tentative="1">
      <w:start w:val="1"/>
      <w:numFmt w:val="bullet"/>
      <w:lvlText w:val="o"/>
      <w:lvlJc w:val="left"/>
      <w:pPr>
        <w:ind w:left="6468" w:hanging="360"/>
      </w:pPr>
      <w:rPr>
        <w:rFonts w:ascii="Courier New" w:hAnsi="Courier New" w:cs="Courier New" w:hint="default"/>
      </w:rPr>
    </w:lvl>
    <w:lvl w:ilvl="8" w:tplc="2C0A0005" w:tentative="1">
      <w:start w:val="1"/>
      <w:numFmt w:val="bullet"/>
      <w:lvlText w:val=""/>
      <w:lvlJc w:val="left"/>
      <w:pPr>
        <w:ind w:left="7188" w:hanging="360"/>
      </w:pPr>
      <w:rPr>
        <w:rFonts w:ascii="Wingdings" w:hAnsi="Wingdings" w:hint="default"/>
      </w:rPr>
    </w:lvl>
  </w:abstractNum>
  <w:abstractNum w:abstractNumId="54" w15:restartNumberingAfterBreak="0">
    <w:nsid w:val="38734EE0"/>
    <w:multiLevelType w:val="hybridMultilevel"/>
    <w:tmpl w:val="318AE86E"/>
    <w:lvl w:ilvl="0" w:tplc="D9E4C0DC">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5" w15:restartNumberingAfterBreak="0">
    <w:nsid w:val="39507D5A"/>
    <w:multiLevelType w:val="hybridMultilevel"/>
    <w:tmpl w:val="7E3C32B6"/>
    <w:lvl w:ilvl="0" w:tplc="B8D40D22">
      <w:start w:val="1"/>
      <w:numFmt w:val="decimal"/>
      <w:lvlText w:val="%1."/>
      <w:lvlJc w:val="left"/>
      <w:pPr>
        <w:ind w:left="720" w:hanging="360"/>
      </w:pPr>
    </w:lvl>
    <w:lvl w:ilvl="1" w:tplc="36642230">
      <w:start w:val="1"/>
      <w:numFmt w:val="lowerLetter"/>
      <w:lvlText w:val="%2."/>
      <w:lvlJc w:val="left"/>
      <w:pPr>
        <w:ind w:left="1440" w:hanging="360"/>
      </w:pPr>
    </w:lvl>
    <w:lvl w:ilvl="2" w:tplc="DDD48BE0">
      <w:start w:val="1"/>
      <w:numFmt w:val="lowerRoman"/>
      <w:lvlText w:val="%3."/>
      <w:lvlJc w:val="right"/>
      <w:pPr>
        <w:ind w:left="2160" w:hanging="180"/>
      </w:pPr>
    </w:lvl>
    <w:lvl w:ilvl="3" w:tplc="A9C8FC40">
      <w:start w:val="1"/>
      <w:numFmt w:val="decimal"/>
      <w:lvlText w:val="%4."/>
      <w:lvlJc w:val="left"/>
      <w:pPr>
        <w:ind w:left="2880" w:hanging="360"/>
      </w:pPr>
    </w:lvl>
    <w:lvl w:ilvl="4" w:tplc="EA02FB72">
      <w:start w:val="1"/>
      <w:numFmt w:val="lowerLetter"/>
      <w:lvlText w:val="%5."/>
      <w:lvlJc w:val="left"/>
      <w:pPr>
        <w:ind w:left="3600" w:hanging="360"/>
      </w:pPr>
    </w:lvl>
    <w:lvl w:ilvl="5" w:tplc="0D76C5E8">
      <w:start w:val="1"/>
      <w:numFmt w:val="lowerRoman"/>
      <w:lvlText w:val="%6."/>
      <w:lvlJc w:val="right"/>
      <w:pPr>
        <w:ind w:left="4320" w:hanging="180"/>
      </w:pPr>
    </w:lvl>
    <w:lvl w:ilvl="6" w:tplc="D5B2C292">
      <w:start w:val="1"/>
      <w:numFmt w:val="decimal"/>
      <w:lvlText w:val="%7."/>
      <w:lvlJc w:val="left"/>
      <w:pPr>
        <w:ind w:left="5040" w:hanging="360"/>
      </w:pPr>
    </w:lvl>
    <w:lvl w:ilvl="7" w:tplc="14EC12CE">
      <w:start w:val="1"/>
      <w:numFmt w:val="lowerLetter"/>
      <w:lvlText w:val="%8."/>
      <w:lvlJc w:val="left"/>
      <w:pPr>
        <w:ind w:left="5760" w:hanging="360"/>
      </w:pPr>
    </w:lvl>
    <w:lvl w:ilvl="8" w:tplc="C1402FA6">
      <w:start w:val="1"/>
      <w:numFmt w:val="lowerRoman"/>
      <w:lvlText w:val="%9."/>
      <w:lvlJc w:val="right"/>
      <w:pPr>
        <w:ind w:left="6480" w:hanging="180"/>
      </w:pPr>
    </w:lvl>
  </w:abstractNum>
  <w:abstractNum w:abstractNumId="56" w15:restartNumberingAfterBreak="0">
    <w:nsid w:val="39D54D27"/>
    <w:multiLevelType w:val="hybridMultilevel"/>
    <w:tmpl w:val="43207544"/>
    <w:lvl w:ilvl="0" w:tplc="537E8256">
      <w:start w:val="1"/>
      <w:numFmt w:val="upperRoman"/>
      <w:lvlText w:val="%1."/>
      <w:lvlJc w:val="left"/>
      <w:pPr>
        <w:ind w:left="720" w:hanging="360"/>
      </w:pPr>
    </w:lvl>
    <w:lvl w:ilvl="1" w:tplc="BAF83080">
      <w:start w:val="1"/>
      <w:numFmt w:val="lowerLetter"/>
      <w:lvlText w:val="%2."/>
      <w:lvlJc w:val="left"/>
      <w:pPr>
        <w:ind w:left="1440" w:hanging="360"/>
      </w:pPr>
    </w:lvl>
    <w:lvl w:ilvl="2" w:tplc="0CF0C558">
      <w:start w:val="1"/>
      <w:numFmt w:val="lowerRoman"/>
      <w:lvlText w:val="%3."/>
      <w:lvlJc w:val="right"/>
      <w:pPr>
        <w:ind w:left="2160" w:hanging="180"/>
      </w:pPr>
    </w:lvl>
    <w:lvl w:ilvl="3" w:tplc="429A9F28">
      <w:start w:val="1"/>
      <w:numFmt w:val="decimal"/>
      <w:lvlText w:val="%4."/>
      <w:lvlJc w:val="left"/>
      <w:pPr>
        <w:ind w:left="2880" w:hanging="360"/>
      </w:pPr>
    </w:lvl>
    <w:lvl w:ilvl="4" w:tplc="58B8F09E">
      <w:start w:val="1"/>
      <w:numFmt w:val="lowerLetter"/>
      <w:lvlText w:val="%5."/>
      <w:lvlJc w:val="left"/>
      <w:pPr>
        <w:ind w:left="3600" w:hanging="360"/>
      </w:pPr>
    </w:lvl>
    <w:lvl w:ilvl="5" w:tplc="5E0AFB62">
      <w:start w:val="1"/>
      <w:numFmt w:val="lowerRoman"/>
      <w:lvlText w:val="%6."/>
      <w:lvlJc w:val="right"/>
      <w:pPr>
        <w:ind w:left="4320" w:hanging="180"/>
      </w:pPr>
    </w:lvl>
    <w:lvl w:ilvl="6" w:tplc="78C8F520">
      <w:start w:val="1"/>
      <w:numFmt w:val="decimal"/>
      <w:lvlText w:val="%7."/>
      <w:lvlJc w:val="left"/>
      <w:pPr>
        <w:ind w:left="5040" w:hanging="360"/>
      </w:pPr>
    </w:lvl>
    <w:lvl w:ilvl="7" w:tplc="718EF14A">
      <w:start w:val="1"/>
      <w:numFmt w:val="lowerLetter"/>
      <w:lvlText w:val="%8."/>
      <w:lvlJc w:val="left"/>
      <w:pPr>
        <w:ind w:left="5760" w:hanging="360"/>
      </w:pPr>
    </w:lvl>
    <w:lvl w:ilvl="8" w:tplc="23A6DD74">
      <w:start w:val="1"/>
      <w:numFmt w:val="lowerRoman"/>
      <w:lvlText w:val="%9."/>
      <w:lvlJc w:val="right"/>
      <w:pPr>
        <w:ind w:left="6480" w:hanging="180"/>
      </w:pPr>
    </w:lvl>
  </w:abstractNum>
  <w:abstractNum w:abstractNumId="57" w15:restartNumberingAfterBreak="0">
    <w:nsid w:val="3B172BB8"/>
    <w:multiLevelType w:val="hybridMultilevel"/>
    <w:tmpl w:val="314A3996"/>
    <w:lvl w:ilvl="0" w:tplc="5D9E12D0">
      <w:start w:val="5"/>
      <w:numFmt w:val="bullet"/>
      <w:lvlText w:val="-"/>
      <w:lvlJc w:val="left"/>
      <w:pPr>
        <w:ind w:left="720" w:hanging="360"/>
      </w:pPr>
      <w:rPr>
        <w:rFonts w:ascii="Times New Roman" w:eastAsia="Times New Roman" w:hAnsi="Times New Roman" w:cs="Times New Roman" w:hint="default"/>
        <w:color w:val="auto"/>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58" w15:restartNumberingAfterBreak="0">
    <w:nsid w:val="3C541BFA"/>
    <w:multiLevelType w:val="hybridMultilevel"/>
    <w:tmpl w:val="F98AA4BA"/>
    <w:lvl w:ilvl="0" w:tplc="2C0A0001">
      <w:start w:val="1"/>
      <w:numFmt w:val="bullet"/>
      <w:lvlText w:val=""/>
      <w:lvlJc w:val="left"/>
      <w:pPr>
        <w:ind w:left="720" w:hanging="360"/>
      </w:pPr>
      <w:rPr>
        <w:rFonts w:ascii="Symbol" w:hAnsi="Symbol" w:hint="default"/>
      </w:rPr>
    </w:lvl>
    <w:lvl w:ilvl="1" w:tplc="2C0A0003">
      <w:start w:val="1"/>
      <w:numFmt w:val="bullet"/>
      <w:lvlText w:val="o"/>
      <w:lvlJc w:val="left"/>
      <w:pPr>
        <w:ind w:left="1440" w:hanging="360"/>
      </w:pPr>
      <w:rPr>
        <w:rFonts w:ascii="Courier New" w:hAnsi="Courier New" w:cs="Courier New" w:hint="default"/>
      </w:rPr>
    </w:lvl>
    <w:lvl w:ilvl="2" w:tplc="2C0A0005">
      <w:start w:val="1"/>
      <w:numFmt w:val="bullet"/>
      <w:lvlText w:val=""/>
      <w:lvlJc w:val="left"/>
      <w:pPr>
        <w:ind w:left="2160" w:hanging="360"/>
      </w:pPr>
      <w:rPr>
        <w:rFonts w:ascii="Wingdings" w:hAnsi="Wingdings" w:hint="default"/>
      </w:rPr>
    </w:lvl>
    <w:lvl w:ilvl="3" w:tplc="2C0A0001">
      <w:start w:val="1"/>
      <w:numFmt w:val="bullet"/>
      <w:lvlText w:val=""/>
      <w:lvlJc w:val="left"/>
      <w:pPr>
        <w:ind w:left="2880" w:hanging="360"/>
      </w:pPr>
      <w:rPr>
        <w:rFonts w:ascii="Symbol" w:hAnsi="Symbol" w:hint="default"/>
      </w:rPr>
    </w:lvl>
    <w:lvl w:ilvl="4" w:tplc="2C0A0003">
      <w:start w:val="1"/>
      <w:numFmt w:val="bullet"/>
      <w:lvlText w:val="o"/>
      <w:lvlJc w:val="left"/>
      <w:pPr>
        <w:ind w:left="3600" w:hanging="360"/>
      </w:pPr>
      <w:rPr>
        <w:rFonts w:ascii="Courier New" w:hAnsi="Courier New" w:cs="Courier New" w:hint="default"/>
      </w:rPr>
    </w:lvl>
    <w:lvl w:ilvl="5" w:tplc="2C0A0005">
      <w:start w:val="1"/>
      <w:numFmt w:val="bullet"/>
      <w:lvlText w:val=""/>
      <w:lvlJc w:val="left"/>
      <w:pPr>
        <w:ind w:left="4320" w:hanging="360"/>
      </w:pPr>
      <w:rPr>
        <w:rFonts w:ascii="Wingdings" w:hAnsi="Wingdings" w:hint="default"/>
      </w:rPr>
    </w:lvl>
    <w:lvl w:ilvl="6" w:tplc="2C0A0001">
      <w:start w:val="1"/>
      <w:numFmt w:val="bullet"/>
      <w:lvlText w:val=""/>
      <w:lvlJc w:val="left"/>
      <w:pPr>
        <w:ind w:left="5040" w:hanging="360"/>
      </w:pPr>
      <w:rPr>
        <w:rFonts w:ascii="Symbol" w:hAnsi="Symbol" w:hint="default"/>
      </w:rPr>
    </w:lvl>
    <w:lvl w:ilvl="7" w:tplc="2C0A0003">
      <w:start w:val="1"/>
      <w:numFmt w:val="bullet"/>
      <w:lvlText w:val="o"/>
      <w:lvlJc w:val="left"/>
      <w:pPr>
        <w:ind w:left="5760" w:hanging="360"/>
      </w:pPr>
      <w:rPr>
        <w:rFonts w:ascii="Courier New" w:hAnsi="Courier New" w:cs="Courier New" w:hint="default"/>
      </w:rPr>
    </w:lvl>
    <w:lvl w:ilvl="8" w:tplc="2C0A0005">
      <w:start w:val="1"/>
      <w:numFmt w:val="bullet"/>
      <w:lvlText w:val=""/>
      <w:lvlJc w:val="left"/>
      <w:pPr>
        <w:ind w:left="6480" w:hanging="360"/>
      </w:pPr>
      <w:rPr>
        <w:rFonts w:ascii="Wingdings" w:hAnsi="Wingdings" w:hint="default"/>
      </w:rPr>
    </w:lvl>
  </w:abstractNum>
  <w:abstractNum w:abstractNumId="59" w15:restartNumberingAfterBreak="0">
    <w:nsid w:val="3C857548"/>
    <w:multiLevelType w:val="hybridMultilevel"/>
    <w:tmpl w:val="92B6E806"/>
    <w:lvl w:ilvl="0" w:tplc="EA624680">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0" w15:restartNumberingAfterBreak="0">
    <w:nsid w:val="3DAD4AFE"/>
    <w:multiLevelType w:val="hybridMultilevel"/>
    <w:tmpl w:val="73261656"/>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61" w15:restartNumberingAfterBreak="0">
    <w:nsid w:val="3F927A7A"/>
    <w:multiLevelType w:val="hybridMultilevel"/>
    <w:tmpl w:val="2FD084DC"/>
    <w:lvl w:ilvl="0" w:tplc="6F64CC60">
      <w:start w:val="1"/>
      <w:numFmt w:val="decimal"/>
      <w:lvlText w:val="%1."/>
      <w:lvlJc w:val="left"/>
      <w:pPr>
        <w:ind w:left="720" w:hanging="360"/>
      </w:pPr>
      <w:rPr>
        <w:rFonts w:hint="default"/>
        <w: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 w15:restartNumberingAfterBreak="0">
    <w:nsid w:val="41953F50"/>
    <w:multiLevelType w:val="multilevel"/>
    <w:tmpl w:val="651E933A"/>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63" w15:restartNumberingAfterBreak="0">
    <w:nsid w:val="425C77BD"/>
    <w:multiLevelType w:val="hybridMultilevel"/>
    <w:tmpl w:val="BA0852FC"/>
    <w:lvl w:ilvl="0" w:tplc="462C82FC">
      <w:start w:val="4"/>
      <w:numFmt w:val="bullet"/>
      <w:lvlText w:val="-"/>
      <w:lvlJc w:val="left"/>
      <w:pPr>
        <w:ind w:left="720" w:hanging="360"/>
      </w:pPr>
      <w:rPr>
        <w:rFonts w:ascii="Palatino Linotype" w:eastAsia="Calibri" w:hAnsi="Palatino Linotype"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64" w15:restartNumberingAfterBreak="0">
    <w:nsid w:val="43001F78"/>
    <w:multiLevelType w:val="hybridMultilevel"/>
    <w:tmpl w:val="CB46CCB8"/>
    <w:lvl w:ilvl="0" w:tplc="2C0A0001">
      <w:start w:val="1"/>
      <w:numFmt w:val="bullet"/>
      <w:lvlText w:val=""/>
      <w:lvlJc w:val="left"/>
      <w:pPr>
        <w:ind w:left="824" w:hanging="360"/>
      </w:pPr>
      <w:rPr>
        <w:rFonts w:ascii="Symbol" w:hAnsi="Symbol" w:hint="default"/>
        <w:sz w:val="20"/>
        <w:szCs w:val="20"/>
      </w:rPr>
    </w:lvl>
    <w:lvl w:ilvl="1" w:tplc="0C0A0003" w:tentative="1">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65" w15:restartNumberingAfterBreak="0">
    <w:nsid w:val="45B44B48"/>
    <w:multiLevelType w:val="hybridMultilevel"/>
    <w:tmpl w:val="A2C61B0C"/>
    <w:lvl w:ilvl="0" w:tplc="0C0A000B">
      <w:start w:val="1"/>
      <w:numFmt w:val="bullet"/>
      <w:lvlText w:val=""/>
      <w:lvlJc w:val="left"/>
      <w:pPr>
        <w:tabs>
          <w:tab w:val="num" w:pos="824"/>
        </w:tabs>
        <w:ind w:left="824" w:hanging="360"/>
      </w:pPr>
      <w:rPr>
        <w:rFonts w:ascii="Wingdings" w:hAnsi="Wingdings" w:cs="Wingdings" w:hint="default"/>
      </w:rPr>
    </w:lvl>
    <w:lvl w:ilvl="1" w:tplc="0C0A0003">
      <w:start w:val="1"/>
      <w:numFmt w:val="bullet"/>
      <w:lvlText w:val="o"/>
      <w:lvlJc w:val="left"/>
      <w:pPr>
        <w:tabs>
          <w:tab w:val="num" w:pos="1544"/>
        </w:tabs>
        <w:ind w:left="1544" w:hanging="360"/>
      </w:pPr>
      <w:rPr>
        <w:rFonts w:ascii="Courier New" w:hAnsi="Courier New" w:cs="Courier New" w:hint="default"/>
      </w:rPr>
    </w:lvl>
    <w:lvl w:ilvl="2" w:tplc="0C0A0005">
      <w:start w:val="1"/>
      <w:numFmt w:val="bullet"/>
      <w:lvlText w:val=""/>
      <w:lvlJc w:val="left"/>
      <w:pPr>
        <w:tabs>
          <w:tab w:val="num" w:pos="2264"/>
        </w:tabs>
        <w:ind w:left="2264" w:hanging="360"/>
      </w:pPr>
      <w:rPr>
        <w:rFonts w:ascii="Wingdings" w:hAnsi="Wingdings" w:cs="Wingdings" w:hint="default"/>
      </w:rPr>
    </w:lvl>
    <w:lvl w:ilvl="3" w:tplc="0C0A0001">
      <w:start w:val="1"/>
      <w:numFmt w:val="bullet"/>
      <w:lvlText w:val=""/>
      <w:lvlJc w:val="left"/>
      <w:pPr>
        <w:tabs>
          <w:tab w:val="num" w:pos="2984"/>
        </w:tabs>
        <w:ind w:left="2984" w:hanging="360"/>
      </w:pPr>
      <w:rPr>
        <w:rFonts w:ascii="Symbol" w:hAnsi="Symbol" w:cs="Symbol" w:hint="default"/>
      </w:rPr>
    </w:lvl>
    <w:lvl w:ilvl="4" w:tplc="0C0A0003">
      <w:start w:val="1"/>
      <w:numFmt w:val="bullet"/>
      <w:lvlText w:val="o"/>
      <w:lvlJc w:val="left"/>
      <w:pPr>
        <w:tabs>
          <w:tab w:val="num" w:pos="3704"/>
        </w:tabs>
        <w:ind w:left="3704" w:hanging="360"/>
      </w:pPr>
      <w:rPr>
        <w:rFonts w:ascii="Courier New" w:hAnsi="Courier New" w:cs="Courier New" w:hint="default"/>
      </w:rPr>
    </w:lvl>
    <w:lvl w:ilvl="5" w:tplc="0C0A0005">
      <w:start w:val="1"/>
      <w:numFmt w:val="bullet"/>
      <w:lvlText w:val=""/>
      <w:lvlJc w:val="left"/>
      <w:pPr>
        <w:tabs>
          <w:tab w:val="num" w:pos="4424"/>
        </w:tabs>
        <w:ind w:left="4424" w:hanging="360"/>
      </w:pPr>
      <w:rPr>
        <w:rFonts w:ascii="Wingdings" w:hAnsi="Wingdings" w:cs="Wingdings" w:hint="default"/>
      </w:rPr>
    </w:lvl>
    <w:lvl w:ilvl="6" w:tplc="0C0A0001">
      <w:start w:val="1"/>
      <w:numFmt w:val="bullet"/>
      <w:lvlText w:val=""/>
      <w:lvlJc w:val="left"/>
      <w:pPr>
        <w:tabs>
          <w:tab w:val="num" w:pos="5144"/>
        </w:tabs>
        <w:ind w:left="5144" w:hanging="360"/>
      </w:pPr>
      <w:rPr>
        <w:rFonts w:ascii="Symbol" w:hAnsi="Symbol" w:cs="Symbol" w:hint="default"/>
      </w:rPr>
    </w:lvl>
    <w:lvl w:ilvl="7" w:tplc="0C0A0003">
      <w:start w:val="1"/>
      <w:numFmt w:val="bullet"/>
      <w:lvlText w:val="o"/>
      <w:lvlJc w:val="left"/>
      <w:pPr>
        <w:tabs>
          <w:tab w:val="num" w:pos="5864"/>
        </w:tabs>
        <w:ind w:left="5864" w:hanging="360"/>
      </w:pPr>
      <w:rPr>
        <w:rFonts w:ascii="Courier New" w:hAnsi="Courier New" w:cs="Courier New" w:hint="default"/>
      </w:rPr>
    </w:lvl>
    <w:lvl w:ilvl="8" w:tplc="0C0A0005">
      <w:start w:val="1"/>
      <w:numFmt w:val="bullet"/>
      <w:lvlText w:val=""/>
      <w:lvlJc w:val="left"/>
      <w:pPr>
        <w:tabs>
          <w:tab w:val="num" w:pos="6584"/>
        </w:tabs>
        <w:ind w:left="6584" w:hanging="360"/>
      </w:pPr>
      <w:rPr>
        <w:rFonts w:ascii="Wingdings" w:hAnsi="Wingdings" w:cs="Wingdings" w:hint="default"/>
      </w:rPr>
    </w:lvl>
  </w:abstractNum>
  <w:abstractNum w:abstractNumId="66" w15:restartNumberingAfterBreak="0">
    <w:nsid w:val="48D3EBA3"/>
    <w:multiLevelType w:val="hybridMultilevel"/>
    <w:tmpl w:val="9EA1C2FC"/>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7" w15:restartNumberingAfterBreak="0">
    <w:nsid w:val="4B6F14A8"/>
    <w:multiLevelType w:val="hybridMultilevel"/>
    <w:tmpl w:val="91E8137A"/>
    <w:lvl w:ilvl="0" w:tplc="A9DC1032">
      <w:start w:val="94"/>
      <w:numFmt w:val="bullet"/>
      <w:lvlText w:val="-"/>
      <w:lvlJc w:val="left"/>
      <w:pPr>
        <w:ind w:left="720" w:hanging="360"/>
      </w:pPr>
      <w:rPr>
        <w:rFonts w:ascii="CIDFont+F1" w:eastAsia="Times New Roman" w:hAnsi="CIDFont+F1" w:cs="CIDFont+F1"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68" w15:restartNumberingAfterBreak="0">
    <w:nsid w:val="4E4B4E3E"/>
    <w:multiLevelType w:val="multilevel"/>
    <w:tmpl w:val="493E1B98"/>
    <w:name w:val="AODoc"/>
    <w:lvl w:ilvl="0">
      <w:start w:val="1"/>
      <w:numFmt w:val="decimal"/>
      <w:lvlText w:val="%1."/>
      <w:lvlJc w:val="left"/>
      <w:pPr>
        <w:tabs>
          <w:tab w:val="num" w:pos="720"/>
        </w:tabs>
        <w:ind w:left="720" w:hanging="720"/>
      </w:pPr>
      <w:rPr>
        <w:rFonts w:hint="default"/>
        <w:sz w:val="20"/>
      </w:rPr>
    </w:lvl>
    <w:lvl w:ilvl="1">
      <w:start w:val="1"/>
      <w:numFmt w:val="none"/>
      <w:pStyle w:val="AOHead4"/>
      <w:lvlText w:val=""/>
      <w:lvlJc w:val="left"/>
      <w:pPr>
        <w:tabs>
          <w:tab w:val="num" w:pos="1440"/>
        </w:tabs>
        <w:ind w:left="1440" w:hanging="1440"/>
      </w:pPr>
      <w:rPr>
        <w:rFonts w:hint="default"/>
        <w:sz w:val="20"/>
      </w:rPr>
    </w:lvl>
    <w:lvl w:ilvl="2">
      <w:start w:val="1"/>
      <w:numFmt w:val="none"/>
      <w:pStyle w:val="AOHead5"/>
      <w:lvlText w:val=""/>
      <w:lvlJc w:val="left"/>
      <w:pPr>
        <w:tabs>
          <w:tab w:val="num" w:pos="720"/>
        </w:tabs>
        <w:ind w:left="720" w:firstLine="0"/>
      </w:pPr>
      <w:rPr>
        <w:rFonts w:hint="default"/>
        <w:sz w:val="20"/>
      </w:rPr>
    </w:lvl>
    <w:lvl w:ilvl="3">
      <w:start w:val="1"/>
      <w:numFmt w:val="lowerRoman"/>
      <w:pStyle w:val="AOHead4"/>
      <w:lvlText w:val="(%4)"/>
      <w:lvlJc w:val="left"/>
      <w:pPr>
        <w:tabs>
          <w:tab w:val="num" w:pos="2160"/>
        </w:tabs>
        <w:ind w:left="2160" w:hanging="720"/>
      </w:pPr>
      <w:rPr>
        <w:rFonts w:hint="default"/>
      </w:rPr>
    </w:lvl>
    <w:lvl w:ilvl="4">
      <w:start w:val="1"/>
      <w:numFmt w:val="upperLetter"/>
      <w:pStyle w:val="AOHead5"/>
      <w:lvlText w:val="(%5)"/>
      <w:lvlJc w:val="left"/>
      <w:pPr>
        <w:tabs>
          <w:tab w:val="num" w:pos="2880"/>
        </w:tabs>
        <w:ind w:left="2880" w:hanging="720"/>
      </w:pPr>
      <w:rPr>
        <w:rFonts w:hint="default"/>
      </w:rPr>
    </w:lvl>
    <w:lvl w:ilvl="5">
      <w:start w:val="1"/>
      <w:numFmt w:val="upperRoman"/>
      <w:pStyle w:val="AOHead6"/>
      <w:lvlText w:val="%6."/>
      <w:lvlJc w:val="left"/>
      <w:pPr>
        <w:tabs>
          <w:tab w:val="num" w:pos="3600"/>
        </w:tabs>
        <w:ind w:left="3600" w:hanging="72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69" w15:restartNumberingAfterBreak="0">
    <w:nsid w:val="4E9A3B3C"/>
    <w:multiLevelType w:val="hybridMultilevel"/>
    <w:tmpl w:val="52A26690"/>
    <w:lvl w:ilvl="0" w:tplc="FFFFFFFF">
      <w:start w:val="1"/>
      <w:numFmt w:val="bullet"/>
      <w:lvlText w:val=""/>
      <w:lvlJc w:val="left"/>
      <w:pPr>
        <w:tabs>
          <w:tab w:val="num" w:pos="720"/>
        </w:tabs>
        <w:ind w:left="720" w:hanging="360"/>
      </w:pPr>
      <w:rPr>
        <w:rFonts w:ascii="Wingdings" w:hAnsi="Wingdings"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70" w15:restartNumberingAfterBreak="0">
    <w:nsid w:val="4ECC205E"/>
    <w:multiLevelType w:val="hybridMultilevel"/>
    <w:tmpl w:val="BE52F67A"/>
    <w:lvl w:ilvl="0" w:tplc="62828702">
      <w:start w:val="1"/>
      <w:numFmt w:val="upperRoman"/>
      <w:lvlText w:val="%1."/>
      <w:lvlJc w:val="left"/>
      <w:pPr>
        <w:ind w:left="720" w:hanging="360"/>
      </w:pPr>
    </w:lvl>
    <w:lvl w:ilvl="1" w:tplc="E5245400">
      <w:start w:val="1"/>
      <w:numFmt w:val="lowerLetter"/>
      <w:lvlText w:val="%2."/>
      <w:lvlJc w:val="left"/>
      <w:pPr>
        <w:ind w:left="1440" w:hanging="360"/>
      </w:pPr>
    </w:lvl>
    <w:lvl w:ilvl="2" w:tplc="DD4C3A62">
      <w:start w:val="1"/>
      <w:numFmt w:val="lowerRoman"/>
      <w:lvlText w:val="%3."/>
      <w:lvlJc w:val="right"/>
      <w:pPr>
        <w:ind w:left="2160" w:hanging="180"/>
      </w:pPr>
    </w:lvl>
    <w:lvl w:ilvl="3" w:tplc="0D502FD8">
      <w:start w:val="1"/>
      <w:numFmt w:val="decimal"/>
      <w:lvlText w:val="%4."/>
      <w:lvlJc w:val="left"/>
      <w:pPr>
        <w:ind w:left="2880" w:hanging="360"/>
      </w:pPr>
    </w:lvl>
    <w:lvl w:ilvl="4" w:tplc="F34E8C4E">
      <w:start w:val="1"/>
      <w:numFmt w:val="lowerLetter"/>
      <w:lvlText w:val="%5."/>
      <w:lvlJc w:val="left"/>
      <w:pPr>
        <w:ind w:left="3600" w:hanging="360"/>
      </w:pPr>
    </w:lvl>
    <w:lvl w:ilvl="5" w:tplc="3026921C">
      <w:start w:val="1"/>
      <w:numFmt w:val="lowerRoman"/>
      <w:lvlText w:val="%6."/>
      <w:lvlJc w:val="right"/>
      <w:pPr>
        <w:ind w:left="4320" w:hanging="180"/>
      </w:pPr>
    </w:lvl>
    <w:lvl w:ilvl="6" w:tplc="A43C10B0">
      <w:start w:val="1"/>
      <w:numFmt w:val="decimal"/>
      <w:lvlText w:val="%7."/>
      <w:lvlJc w:val="left"/>
      <w:pPr>
        <w:ind w:left="5040" w:hanging="360"/>
      </w:pPr>
    </w:lvl>
    <w:lvl w:ilvl="7" w:tplc="8B465CDE">
      <w:start w:val="1"/>
      <w:numFmt w:val="lowerLetter"/>
      <w:lvlText w:val="%8."/>
      <w:lvlJc w:val="left"/>
      <w:pPr>
        <w:ind w:left="5760" w:hanging="360"/>
      </w:pPr>
    </w:lvl>
    <w:lvl w:ilvl="8" w:tplc="123CC4E0">
      <w:start w:val="1"/>
      <w:numFmt w:val="lowerRoman"/>
      <w:lvlText w:val="%9."/>
      <w:lvlJc w:val="right"/>
      <w:pPr>
        <w:ind w:left="6480" w:hanging="180"/>
      </w:pPr>
    </w:lvl>
  </w:abstractNum>
  <w:abstractNum w:abstractNumId="71" w15:restartNumberingAfterBreak="0">
    <w:nsid w:val="5057648E"/>
    <w:multiLevelType w:val="hybridMultilevel"/>
    <w:tmpl w:val="F5DEE374"/>
    <w:lvl w:ilvl="0" w:tplc="33AEF300">
      <w:start w:val="94"/>
      <w:numFmt w:val="bullet"/>
      <w:lvlText w:val="-"/>
      <w:lvlJc w:val="left"/>
      <w:pPr>
        <w:ind w:left="720" w:hanging="360"/>
      </w:pPr>
      <w:rPr>
        <w:rFonts w:ascii="Times New Roman" w:eastAsia="Times New Roman" w:hAnsi="Times New Roman"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72" w15:restartNumberingAfterBreak="0">
    <w:nsid w:val="52E86181"/>
    <w:multiLevelType w:val="hybridMultilevel"/>
    <w:tmpl w:val="92B6E806"/>
    <w:lvl w:ilvl="0" w:tplc="EA624680">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3" w15:restartNumberingAfterBreak="0">
    <w:nsid w:val="54AA3AFF"/>
    <w:multiLevelType w:val="hybridMultilevel"/>
    <w:tmpl w:val="FDF89D7A"/>
    <w:lvl w:ilvl="0" w:tplc="080A0001">
      <w:start w:val="1"/>
      <w:numFmt w:val="bullet"/>
      <w:lvlText w:val=""/>
      <w:lvlJc w:val="left"/>
      <w:pPr>
        <w:ind w:left="990" w:hanging="360"/>
      </w:pPr>
      <w:rPr>
        <w:rFonts w:ascii="Symbol" w:hAnsi="Symbol" w:hint="default"/>
      </w:rPr>
    </w:lvl>
    <w:lvl w:ilvl="1" w:tplc="080A0003" w:tentative="1">
      <w:start w:val="1"/>
      <w:numFmt w:val="bullet"/>
      <w:lvlText w:val="o"/>
      <w:lvlJc w:val="left"/>
      <w:pPr>
        <w:ind w:left="1710" w:hanging="360"/>
      </w:pPr>
      <w:rPr>
        <w:rFonts w:ascii="Courier New" w:hAnsi="Courier New" w:cs="Courier New" w:hint="default"/>
      </w:rPr>
    </w:lvl>
    <w:lvl w:ilvl="2" w:tplc="080A0005" w:tentative="1">
      <w:start w:val="1"/>
      <w:numFmt w:val="bullet"/>
      <w:lvlText w:val=""/>
      <w:lvlJc w:val="left"/>
      <w:pPr>
        <w:ind w:left="2430" w:hanging="360"/>
      </w:pPr>
      <w:rPr>
        <w:rFonts w:ascii="Wingdings" w:hAnsi="Wingdings" w:hint="default"/>
      </w:rPr>
    </w:lvl>
    <w:lvl w:ilvl="3" w:tplc="080A0001" w:tentative="1">
      <w:start w:val="1"/>
      <w:numFmt w:val="bullet"/>
      <w:lvlText w:val=""/>
      <w:lvlJc w:val="left"/>
      <w:pPr>
        <w:ind w:left="3150" w:hanging="360"/>
      </w:pPr>
      <w:rPr>
        <w:rFonts w:ascii="Symbol" w:hAnsi="Symbol" w:hint="default"/>
      </w:rPr>
    </w:lvl>
    <w:lvl w:ilvl="4" w:tplc="080A0003" w:tentative="1">
      <w:start w:val="1"/>
      <w:numFmt w:val="bullet"/>
      <w:lvlText w:val="o"/>
      <w:lvlJc w:val="left"/>
      <w:pPr>
        <w:ind w:left="3870" w:hanging="360"/>
      </w:pPr>
      <w:rPr>
        <w:rFonts w:ascii="Courier New" w:hAnsi="Courier New" w:cs="Courier New" w:hint="default"/>
      </w:rPr>
    </w:lvl>
    <w:lvl w:ilvl="5" w:tplc="080A0005" w:tentative="1">
      <w:start w:val="1"/>
      <w:numFmt w:val="bullet"/>
      <w:lvlText w:val=""/>
      <w:lvlJc w:val="left"/>
      <w:pPr>
        <w:ind w:left="4590" w:hanging="360"/>
      </w:pPr>
      <w:rPr>
        <w:rFonts w:ascii="Wingdings" w:hAnsi="Wingdings" w:hint="default"/>
      </w:rPr>
    </w:lvl>
    <w:lvl w:ilvl="6" w:tplc="080A0001" w:tentative="1">
      <w:start w:val="1"/>
      <w:numFmt w:val="bullet"/>
      <w:lvlText w:val=""/>
      <w:lvlJc w:val="left"/>
      <w:pPr>
        <w:ind w:left="5310" w:hanging="360"/>
      </w:pPr>
      <w:rPr>
        <w:rFonts w:ascii="Symbol" w:hAnsi="Symbol" w:hint="default"/>
      </w:rPr>
    </w:lvl>
    <w:lvl w:ilvl="7" w:tplc="080A0003" w:tentative="1">
      <w:start w:val="1"/>
      <w:numFmt w:val="bullet"/>
      <w:lvlText w:val="o"/>
      <w:lvlJc w:val="left"/>
      <w:pPr>
        <w:ind w:left="6030" w:hanging="360"/>
      </w:pPr>
      <w:rPr>
        <w:rFonts w:ascii="Courier New" w:hAnsi="Courier New" w:cs="Courier New" w:hint="default"/>
      </w:rPr>
    </w:lvl>
    <w:lvl w:ilvl="8" w:tplc="080A0005" w:tentative="1">
      <w:start w:val="1"/>
      <w:numFmt w:val="bullet"/>
      <w:lvlText w:val=""/>
      <w:lvlJc w:val="left"/>
      <w:pPr>
        <w:ind w:left="6750" w:hanging="360"/>
      </w:pPr>
      <w:rPr>
        <w:rFonts w:ascii="Wingdings" w:hAnsi="Wingdings" w:hint="default"/>
      </w:rPr>
    </w:lvl>
  </w:abstractNum>
  <w:abstractNum w:abstractNumId="74" w15:restartNumberingAfterBreak="0">
    <w:nsid w:val="56FB1A7F"/>
    <w:multiLevelType w:val="hybridMultilevel"/>
    <w:tmpl w:val="F3165992"/>
    <w:lvl w:ilvl="0" w:tplc="E80A87B6">
      <w:start w:val="4"/>
      <w:numFmt w:val="upperRoman"/>
      <w:lvlText w:val="%1."/>
      <w:lvlJc w:val="left"/>
      <w:pPr>
        <w:ind w:left="360" w:firstLine="0"/>
      </w:pPr>
      <w:rPr>
        <w:rFonts w:ascii="Times New Roman" w:hAnsi="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 w15:restartNumberingAfterBreak="0">
    <w:nsid w:val="57146350"/>
    <w:multiLevelType w:val="hybridMultilevel"/>
    <w:tmpl w:val="4CFAA82C"/>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6" w15:restartNumberingAfterBreak="0">
    <w:nsid w:val="5714754A"/>
    <w:multiLevelType w:val="hybridMultilevel"/>
    <w:tmpl w:val="9F90D35A"/>
    <w:lvl w:ilvl="0" w:tplc="7F66EF86">
      <w:start w:val="6"/>
      <w:numFmt w:val="bullet"/>
      <w:lvlText w:val="-"/>
      <w:lvlJc w:val="left"/>
      <w:pPr>
        <w:ind w:left="720" w:hanging="360"/>
      </w:pPr>
      <w:rPr>
        <w:rFonts w:ascii="CIDFont+F1" w:eastAsia="Times New Roman" w:hAnsi="CIDFont+F1" w:cs="CIDFont+F1" w:hint="default"/>
        <w:sz w:val="17"/>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77" w15:restartNumberingAfterBreak="0">
    <w:nsid w:val="585A430B"/>
    <w:multiLevelType w:val="multilevel"/>
    <w:tmpl w:val="5CAED728"/>
    <w:lvl w:ilvl="0">
      <w:start w:val="1"/>
      <w:numFmt w:val="none"/>
      <w:pStyle w:val="Def1"/>
      <w:suff w:val="nothing"/>
      <w:lvlText w:val=""/>
      <w:lvlJc w:val="left"/>
      <w:pPr>
        <w:ind w:left="360" w:firstLine="360"/>
      </w:pPr>
      <w:rPr>
        <w:rFonts w:ascii="Times New Roman" w:hAnsi="Times New Roman" w:cs="Times New Roman" w:hint="default"/>
        <w:b w:val="0"/>
        <w:i w:val="0"/>
        <w:color w:val="auto"/>
        <w:sz w:val="20"/>
        <w:u w:val="none"/>
      </w:rPr>
    </w:lvl>
    <w:lvl w:ilvl="1">
      <w:start w:val="1"/>
      <w:numFmt w:val="decimal"/>
      <w:pStyle w:val="Def1"/>
      <w:lvlText w:val="%1(%2)"/>
      <w:lvlJc w:val="left"/>
      <w:pPr>
        <w:tabs>
          <w:tab w:val="num" w:pos="1080"/>
        </w:tabs>
        <w:ind w:left="360" w:firstLine="360"/>
      </w:pPr>
      <w:rPr>
        <w:rFonts w:ascii="Times New Roman" w:hAnsi="Times New Roman" w:cs="Times New Roman" w:hint="default"/>
        <w:b w:val="0"/>
        <w:i w:val="0"/>
        <w:color w:val="auto"/>
        <w:sz w:val="20"/>
        <w:u w:val="none"/>
      </w:rPr>
    </w:lvl>
    <w:lvl w:ilvl="2">
      <w:start w:val="1"/>
      <w:numFmt w:val="lowerLetter"/>
      <w:lvlText w:val="(%1%3)"/>
      <w:lvlJc w:val="left"/>
      <w:pPr>
        <w:tabs>
          <w:tab w:val="num" w:pos="1440"/>
        </w:tabs>
        <w:ind w:left="720" w:firstLine="360"/>
      </w:pPr>
      <w:rPr>
        <w:rFonts w:ascii="Times New Roman" w:hAnsi="Times New Roman" w:cs="Times New Roman" w:hint="default"/>
        <w:b w:val="0"/>
        <w:i w:val="0"/>
        <w:color w:val="auto"/>
        <w:sz w:val="20"/>
        <w:u w:val="none"/>
      </w:rPr>
    </w:lvl>
    <w:lvl w:ilvl="3">
      <w:start w:val="1"/>
      <w:numFmt w:val="lowerRoman"/>
      <w:lvlText w:val="(%1%4)"/>
      <w:lvlJc w:val="left"/>
      <w:pPr>
        <w:tabs>
          <w:tab w:val="num" w:pos="1800"/>
        </w:tabs>
        <w:ind w:left="1080" w:firstLine="360"/>
      </w:pPr>
      <w:rPr>
        <w:rFonts w:ascii="Times New Roman" w:hAnsi="Times New Roman" w:cs="Times New Roman" w:hint="default"/>
        <w:b w:val="0"/>
        <w:i w:val="0"/>
        <w:color w:val="auto"/>
        <w:sz w:val="20"/>
        <w:u w:val="none"/>
      </w:rPr>
    </w:lvl>
    <w:lvl w:ilvl="4">
      <w:start w:val="1"/>
      <w:numFmt w:val="decimal"/>
      <w:lvlText w:val="%1.%2.%3.%4.%5."/>
      <w:lvlJc w:val="left"/>
      <w:pPr>
        <w:tabs>
          <w:tab w:val="num" w:pos="3960"/>
        </w:tabs>
        <w:ind w:left="2952" w:hanging="792"/>
      </w:pPr>
      <w:rPr>
        <w:rFonts w:cs="Times New Roman" w:hint="default"/>
      </w:rPr>
    </w:lvl>
    <w:lvl w:ilvl="5">
      <w:start w:val="1"/>
      <w:numFmt w:val="decimal"/>
      <w:lvlText w:val="%1.%2.%3.%4.%5.%6."/>
      <w:lvlJc w:val="left"/>
      <w:pPr>
        <w:tabs>
          <w:tab w:val="num" w:pos="4680"/>
        </w:tabs>
        <w:ind w:left="3456" w:hanging="936"/>
      </w:pPr>
      <w:rPr>
        <w:rFonts w:cs="Times New Roman" w:hint="default"/>
      </w:rPr>
    </w:lvl>
    <w:lvl w:ilvl="6">
      <w:start w:val="1"/>
      <w:numFmt w:val="decimal"/>
      <w:lvlText w:val="%1.%2.%3.%4.%5.%6.%7."/>
      <w:lvlJc w:val="left"/>
      <w:pPr>
        <w:tabs>
          <w:tab w:val="num" w:pos="5400"/>
        </w:tabs>
        <w:ind w:left="3960" w:hanging="1080"/>
      </w:pPr>
      <w:rPr>
        <w:rFonts w:cs="Times New Roman" w:hint="default"/>
      </w:rPr>
    </w:lvl>
    <w:lvl w:ilvl="7">
      <w:start w:val="1"/>
      <w:numFmt w:val="decimal"/>
      <w:lvlText w:val="%1.%2.%3.%4.%5.%6.%7.%8."/>
      <w:lvlJc w:val="left"/>
      <w:pPr>
        <w:tabs>
          <w:tab w:val="num" w:pos="6120"/>
        </w:tabs>
        <w:ind w:left="4464" w:hanging="1224"/>
      </w:pPr>
      <w:rPr>
        <w:rFonts w:cs="Times New Roman" w:hint="default"/>
      </w:rPr>
    </w:lvl>
    <w:lvl w:ilvl="8">
      <w:start w:val="1"/>
      <w:numFmt w:val="decimal"/>
      <w:lvlText w:val="%1.%2.%3.%4.%5.%6.%7.%8.%9."/>
      <w:lvlJc w:val="left"/>
      <w:pPr>
        <w:tabs>
          <w:tab w:val="num" w:pos="6480"/>
        </w:tabs>
        <w:ind w:left="5040" w:hanging="1440"/>
      </w:pPr>
      <w:rPr>
        <w:rFonts w:cs="Times New Roman" w:hint="default"/>
      </w:rPr>
    </w:lvl>
  </w:abstractNum>
  <w:abstractNum w:abstractNumId="78" w15:restartNumberingAfterBreak="0">
    <w:nsid w:val="5A2C0A15"/>
    <w:multiLevelType w:val="hybridMultilevel"/>
    <w:tmpl w:val="D910D59C"/>
    <w:lvl w:ilvl="0" w:tplc="7BD887E4">
      <w:start w:val="1"/>
      <w:numFmt w:val="decimal"/>
      <w:lvlText w:val="%1)"/>
      <w:lvlJc w:val="left"/>
      <w:pPr>
        <w:ind w:left="720" w:hanging="360"/>
      </w:pPr>
      <w:rPr>
        <w:rFonts w:ascii="CIDFont+F1" w:hAnsi="CIDFont+F1" w:cs="CIDFont+F1" w:hint="default"/>
        <w:sz w:val="17"/>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9" w15:restartNumberingAfterBreak="0">
    <w:nsid w:val="5A407FB4"/>
    <w:multiLevelType w:val="hybridMultilevel"/>
    <w:tmpl w:val="DFF20060"/>
    <w:lvl w:ilvl="0" w:tplc="2C0A0001">
      <w:start w:val="1"/>
      <w:numFmt w:val="bullet"/>
      <w:lvlText w:val=""/>
      <w:lvlJc w:val="left"/>
      <w:pPr>
        <w:tabs>
          <w:tab w:val="num" w:pos="720"/>
        </w:tabs>
        <w:ind w:left="720" w:hanging="360"/>
      </w:pPr>
      <w:rPr>
        <w:rFonts w:ascii="Symbol" w:hAnsi="Symbol" w:hint="default"/>
      </w:rPr>
    </w:lvl>
    <w:lvl w:ilvl="1" w:tplc="FFFFFFFF">
      <w:start w:val="1"/>
      <w:numFmt w:val="bullet"/>
      <w:lvlText w:val="o"/>
      <w:lvlJc w:val="left"/>
      <w:pPr>
        <w:tabs>
          <w:tab w:val="num" w:pos="1440"/>
        </w:tabs>
        <w:ind w:left="1440" w:hanging="360"/>
      </w:pPr>
      <w:rPr>
        <w:rFonts w:ascii="Courier New" w:hAnsi="Courier New" w:hint="default"/>
      </w:rPr>
    </w:lvl>
    <w:lvl w:ilvl="2" w:tplc="FFFFFFFF">
      <w:start w:val="1"/>
      <w:numFmt w:val="bullet"/>
      <w:lvlText w:val=""/>
      <w:lvlJc w:val="left"/>
      <w:pPr>
        <w:tabs>
          <w:tab w:val="num" w:pos="2160"/>
        </w:tabs>
        <w:ind w:left="2160" w:hanging="360"/>
      </w:pPr>
      <w:rPr>
        <w:rFonts w:ascii="Wingdings" w:hAnsi="Wingdings" w:hint="default"/>
      </w:rPr>
    </w:lvl>
    <w:lvl w:ilvl="3" w:tplc="FFFFFFFF">
      <w:start w:val="1"/>
      <w:numFmt w:val="bullet"/>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80" w15:restartNumberingAfterBreak="0">
    <w:nsid w:val="5A857CC6"/>
    <w:multiLevelType w:val="hybridMultilevel"/>
    <w:tmpl w:val="F424BD48"/>
    <w:lvl w:ilvl="0" w:tplc="49026360">
      <w:start w:val="1"/>
      <w:numFmt w:val="lowerRoman"/>
      <w:lvlText w:val="(%1)"/>
      <w:lvlJc w:val="left"/>
      <w:pPr>
        <w:tabs>
          <w:tab w:val="num" w:pos="1429"/>
        </w:tabs>
        <w:ind w:left="1429" w:hanging="720"/>
      </w:pPr>
      <w:rPr>
        <w:rFonts w:hint="default"/>
      </w:rPr>
    </w:lvl>
    <w:lvl w:ilvl="1" w:tplc="B8D66B10" w:tentative="1">
      <w:start w:val="1"/>
      <w:numFmt w:val="lowerLetter"/>
      <w:pStyle w:val="num1"/>
      <w:lvlText w:val="%2."/>
      <w:lvlJc w:val="left"/>
      <w:pPr>
        <w:tabs>
          <w:tab w:val="num" w:pos="1789"/>
        </w:tabs>
        <w:ind w:left="1789" w:hanging="360"/>
      </w:pPr>
    </w:lvl>
    <w:lvl w:ilvl="2" w:tplc="CE8C5B3C" w:tentative="1">
      <w:start w:val="1"/>
      <w:numFmt w:val="lowerRoman"/>
      <w:lvlText w:val="%3."/>
      <w:lvlJc w:val="right"/>
      <w:pPr>
        <w:tabs>
          <w:tab w:val="num" w:pos="2509"/>
        </w:tabs>
        <w:ind w:left="2509" w:hanging="180"/>
      </w:pPr>
    </w:lvl>
    <w:lvl w:ilvl="3" w:tplc="81342304" w:tentative="1">
      <w:start w:val="1"/>
      <w:numFmt w:val="decimal"/>
      <w:lvlText w:val="%4."/>
      <w:lvlJc w:val="left"/>
      <w:pPr>
        <w:tabs>
          <w:tab w:val="num" w:pos="3229"/>
        </w:tabs>
        <w:ind w:left="3229" w:hanging="360"/>
      </w:pPr>
    </w:lvl>
    <w:lvl w:ilvl="4" w:tplc="C97A04FA" w:tentative="1">
      <w:start w:val="1"/>
      <w:numFmt w:val="lowerLetter"/>
      <w:lvlText w:val="%5."/>
      <w:lvlJc w:val="left"/>
      <w:pPr>
        <w:tabs>
          <w:tab w:val="num" w:pos="3949"/>
        </w:tabs>
        <w:ind w:left="3949" w:hanging="360"/>
      </w:pPr>
    </w:lvl>
    <w:lvl w:ilvl="5" w:tplc="3014D2BE" w:tentative="1">
      <w:start w:val="1"/>
      <w:numFmt w:val="lowerRoman"/>
      <w:lvlText w:val="%6."/>
      <w:lvlJc w:val="right"/>
      <w:pPr>
        <w:tabs>
          <w:tab w:val="num" w:pos="4669"/>
        </w:tabs>
        <w:ind w:left="4669" w:hanging="180"/>
      </w:pPr>
    </w:lvl>
    <w:lvl w:ilvl="6" w:tplc="5BCAE2E2" w:tentative="1">
      <w:start w:val="1"/>
      <w:numFmt w:val="decimal"/>
      <w:lvlText w:val="%7."/>
      <w:lvlJc w:val="left"/>
      <w:pPr>
        <w:tabs>
          <w:tab w:val="num" w:pos="5389"/>
        </w:tabs>
        <w:ind w:left="5389" w:hanging="360"/>
      </w:pPr>
    </w:lvl>
    <w:lvl w:ilvl="7" w:tplc="A386F1E8" w:tentative="1">
      <w:start w:val="1"/>
      <w:numFmt w:val="lowerLetter"/>
      <w:lvlText w:val="%8."/>
      <w:lvlJc w:val="left"/>
      <w:pPr>
        <w:tabs>
          <w:tab w:val="num" w:pos="6109"/>
        </w:tabs>
        <w:ind w:left="6109" w:hanging="360"/>
      </w:pPr>
    </w:lvl>
    <w:lvl w:ilvl="8" w:tplc="D966A368" w:tentative="1">
      <w:start w:val="1"/>
      <w:numFmt w:val="lowerRoman"/>
      <w:lvlText w:val="%9."/>
      <w:lvlJc w:val="right"/>
      <w:pPr>
        <w:tabs>
          <w:tab w:val="num" w:pos="6829"/>
        </w:tabs>
        <w:ind w:left="6829" w:hanging="180"/>
      </w:pPr>
    </w:lvl>
  </w:abstractNum>
  <w:abstractNum w:abstractNumId="81" w15:restartNumberingAfterBreak="0">
    <w:nsid w:val="5DE72938"/>
    <w:multiLevelType w:val="hybridMultilevel"/>
    <w:tmpl w:val="F574071C"/>
    <w:lvl w:ilvl="0" w:tplc="102004DE">
      <w:start w:val="1"/>
      <w:numFmt w:val="decimal"/>
      <w:lvlText w:val="%1."/>
      <w:lvlJc w:val="left"/>
      <w:pPr>
        <w:ind w:left="720" w:hanging="360"/>
      </w:pPr>
    </w:lvl>
    <w:lvl w:ilvl="1" w:tplc="30DA953A">
      <w:start w:val="1"/>
      <w:numFmt w:val="lowerLetter"/>
      <w:lvlText w:val="%2."/>
      <w:lvlJc w:val="left"/>
      <w:pPr>
        <w:ind w:left="1440" w:hanging="360"/>
      </w:pPr>
    </w:lvl>
    <w:lvl w:ilvl="2" w:tplc="3CFABAF0">
      <w:start w:val="1"/>
      <w:numFmt w:val="lowerRoman"/>
      <w:lvlText w:val="%3."/>
      <w:lvlJc w:val="right"/>
      <w:pPr>
        <w:ind w:left="2160" w:hanging="180"/>
      </w:pPr>
    </w:lvl>
    <w:lvl w:ilvl="3" w:tplc="F8DA6546">
      <w:start w:val="1"/>
      <w:numFmt w:val="decimal"/>
      <w:lvlText w:val="%4."/>
      <w:lvlJc w:val="left"/>
      <w:pPr>
        <w:ind w:left="2880" w:hanging="360"/>
      </w:pPr>
    </w:lvl>
    <w:lvl w:ilvl="4" w:tplc="8528F0DE">
      <w:start w:val="1"/>
      <w:numFmt w:val="lowerLetter"/>
      <w:lvlText w:val="%5."/>
      <w:lvlJc w:val="left"/>
      <w:pPr>
        <w:ind w:left="3600" w:hanging="360"/>
      </w:pPr>
    </w:lvl>
    <w:lvl w:ilvl="5" w:tplc="1988E4D0">
      <w:start w:val="1"/>
      <w:numFmt w:val="lowerRoman"/>
      <w:lvlText w:val="%6."/>
      <w:lvlJc w:val="right"/>
      <w:pPr>
        <w:ind w:left="4320" w:hanging="180"/>
      </w:pPr>
    </w:lvl>
    <w:lvl w:ilvl="6" w:tplc="A76C6150">
      <w:start w:val="1"/>
      <w:numFmt w:val="decimal"/>
      <w:lvlText w:val="%7."/>
      <w:lvlJc w:val="left"/>
      <w:pPr>
        <w:ind w:left="5040" w:hanging="360"/>
      </w:pPr>
    </w:lvl>
    <w:lvl w:ilvl="7" w:tplc="92901946">
      <w:start w:val="1"/>
      <w:numFmt w:val="lowerLetter"/>
      <w:lvlText w:val="%8."/>
      <w:lvlJc w:val="left"/>
      <w:pPr>
        <w:ind w:left="5760" w:hanging="360"/>
      </w:pPr>
    </w:lvl>
    <w:lvl w:ilvl="8" w:tplc="D29C3DDC">
      <w:start w:val="1"/>
      <w:numFmt w:val="lowerRoman"/>
      <w:lvlText w:val="%9."/>
      <w:lvlJc w:val="right"/>
      <w:pPr>
        <w:ind w:left="6480" w:hanging="180"/>
      </w:pPr>
    </w:lvl>
  </w:abstractNum>
  <w:abstractNum w:abstractNumId="82" w15:restartNumberingAfterBreak="0">
    <w:nsid w:val="5E9B22F5"/>
    <w:multiLevelType w:val="hybridMultilevel"/>
    <w:tmpl w:val="92B6E806"/>
    <w:lvl w:ilvl="0" w:tplc="EA624680">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83" w15:restartNumberingAfterBreak="0">
    <w:nsid w:val="60F325D8"/>
    <w:multiLevelType w:val="hybridMultilevel"/>
    <w:tmpl w:val="F806A09C"/>
    <w:lvl w:ilvl="0" w:tplc="2C0A0001">
      <w:start w:val="1"/>
      <w:numFmt w:val="bullet"/>
      <w:lvlText w:val=""/>
      <w:lvlJc w:val="left"/>
      <w:pPr>
        <w:ind w:left="824" w:hanging="360"/>
      </w:pPr>
      <w:rPr>
        <w:rFonts w:ascii="Symbol" w:hAnsi="Symbol" w:hint="default"/>
        <w:sz w:val="20"/>
        <w:szCs w:val="20"/>
      </w:rPr>
    </w:lvl>
    <w:lvl w:ilvl="1" w:tplc="0C0A0003" w:tentative="1">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84" w15:restartNumberingAfterBreak="0">
    <w:nsid w:val="618167BE"/>
    <w:multiLevelType w:val="hybridMultilevel"/>
    <w:tmpl w:val="6688F5A6"/>
    <w:lvl w:ilvl="0" w:tplc="C422D51E">
      <w:start w:val="3"/>
      <w:numFmt w:val="bullet"/>
      <w:lvlText w:val="-"/>
      <w:lvlJc w:val="left"/>
      <w:pPr>
        <w:ind w:left="720" w:hanging="360"/>
      </w:pPr>
      <w:rPr>
        <w:rFonts w:ascii="Times New Roman" w:eastAsia="Times New Roman" w:hAnsi="Times New Roman"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85" w15:restartNumberingAfterBreak="0">
    <w:nsid w:val="61F71D58"/>
    <w:multiLevelType w:val="hybridMultilevel"/>
    <w:tmpl w:val="D20E0772"/>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86" w15:restartNumberingAfterBreak="0">
    <w:nsid w:val="638A715D"/>
    <w:multiLevelType w:val="hybridMultilevel"/>
    <w:tmpl w:val="76307EBA"/>
    <w:lvl w:ilvl="0" w:tplc="2C0A000D">
      <w:start w:val="1"/>
      <w:numFmt w:val="bullet"/>
      <w:lvlText w:val=""/>
      <w:lvlJc w:val="left"/>
      <w:pPr>
        <w:ind w:left="720" w:hanging="360"/>
      </w:pPr>
      <w:rPr>
        <w:rFonts w:ascii="Wingdings" w:hAnsi="Wingdings" w:hint="default"/>
      </w:rPr>
    </w:lvl>
    <w:lvl w:ilvl="1" w:tplc="2C0A0003">
      <w:start w:val="1"/>
      <w:numFmt w:val="bullet"/>
      <w:lvlText w:val="o"/>
      <w:lvlJc w:val="left"/>
      <w:pPr>
        <w:ind w:left="1440" w:hanging="360"/>
      </w:pPr>
      <w:rPr>
        <w:rFonts w:ascii="Courier New" w:hAnsi="Courier New" w:cs="Times New Roman" w:hint="default"/>
      </w:rPr>
    </w:lvl>
    <w:lvl w:ilvl="2" w:tplc="2C0A0005">
      <w:start w:val="1"/>
      <w:numFmt w:val="bullet"/>
      <w:lvlText w:val=""/>
      <w:lvlJc w:val="left"/>
      <w:pPr>
        <w:ind w:left="2160" w:hanging="360"/>
      </w:pPr>
      <w:rPr>
        <w:rFonts w:ascii="Wingdings" w:hAnsi="Wingdings" w:hint="default"/>
      </w:rPr>
    </w:lvl>
    <w:lvl w:ilvl="3" w:tplc="2C0A0001">
      <w:start w:val="1"/>
      <w:numFmt w:val="bullet"/>
      <w:lvlText w:val=""/>
      <w:lvlJc w:val="left"/>
      <w:pPr>
        <w:ind w:left="2880" w:hanging="360"/>
      </w:pPr>
      <w:rPr>
        <w:rFonts w:ascii="Symbol" w:hAnsi="Symbol" w:hint="default"/>
      </w:rPr>
    </w:lvl>
    <w:lvl w:ilvl="4" w:tplc="2C0A0003">
      <w:start w:val="1"/>
      <w:numFmt w:val="bullet"/>
      <w:lvlText w:val="o"/>
      <w:lvlJc w:val="left"/>
      <w:pPr>
        <w:ind w:left="3600" w:hanging="360"/>
      </w:pPr>
      <w:rPr>
        <w:rFonts w:ascii="Courier New" w:hAnsi="Courier New" w:cs="Times New Roman" w:hint="default"/>
      </w:rPr>
    </w:lvl>
    <w:lvl w:ilvl="5" w:tplc="2C0A0005">
      <w:start w:val="1"/>
      <w:numFmt w:val="bullet"/>
      <w:lvlText w:val=""/>
      <w:lvlJc w:val="left"/>
      <w:pPr>
        <w:ind w:left="4320" w:hanging="360"/>
      </w:pPr>
      <w:rPr>
        <w:rFonts w:ascii="Wingdings" w:hAnsi="Wingdings" w:hint="default"/>
      </w:rPr>
    </w:lvl>
    <w:lvl w:ilvl="6" w:tplc="2C0A0001">
      <w:start w:val="1"/>
      <w:numFmt w:val="bullet"/>
      <w:lvlText w:val=""/>
      <w:lvlJc w:val="left"/>
      <w:pPr>
        <w:ind w:left="5040" w:hanging="360"/>
      </w:pPr>
      <w:rPr>
        <w:rFonts w:ascii="Symbol" w:hAnsi="Symbol" w:hint="default"/>
      </w:rPr>
    </w:lvl>
    <w:lvl w:ilvl="7" w:tplc="2C0A0003">
      <w:start w:val="1"/>
      <w:numFmt w:val="bullet"/>
      <w:lvlText w:val="o"/>
      <w:lvlJc w:val="left"/>
      <w:pPr>
        <w:ind w:left="5760" w:hanging="360"/>
      </w:pPr>
      <w:rPr>
        <w:rFonts w:ascii="Courier New" w:hAnsi="Courier New" w:cs="Times New Roman" w:hint="default"/>
      </w:rPr>
    </w:lvl>
    <w:lvl w:ilvl="8" w:tplc="2C0A0005">
      <w:start w:val="1"/>
      <w:numFmt w:val="bullet"/>
      <w:lvlText w:val=""/>
      <w:lvlJc w:val="left"/>
      <w:pPr>
        <w:ind w:left="6480" w:hanging="360"/>
      </w:pPr>
      <w:rPr>
        <w:rFonts w:ascii="Wingdings" w:hAnsi="Wingdings" w:hint="default"/>
      </w:rPr>
    </w:lvl>
  </w:abstractNum>
  <w:abstractNum w:abstractNumId="87" w15:restartNumberingAfterBreak="0">
    <w:nsid w:val="651535F5"/>
    <w:multiLevelType w:val="hybridMultilevel"/>
    <w:tmpl w:val="4328B024"/>
    <w:lvl w:ilvl="0" w:tplc="2C0A0001">
      <w:numFmt w:val="bullet"/>
      <w:lvlText w:val=""/>
      <w:lvlJc w:val="left"/>
      <w:pPr>
        <w:ind w:left="720" w:hanging="360"/>
      </w:pPr>
      <w:rPr>
        <w:rFonts w:ascii="Symbol" w:eastAsia="Times New Roman" w:hAnsi="Symbol"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88" w15:restartNumberingAfterBreak="0">
    <w:nsid w:val="65FB083E"/>
    <w:multiLevelType w:val="hybridMultilevel"/>
    <w:tmpl w:val="D1C63500"/>
    <w:lvl w:ilvl="0" w:tplc="147EAAEC">
      <w:start w:val="1"/>
      <w:numFmt w:val="upperLetter"/>
      <w:lvlText w:val="%1-"/>
      <w:lvlJc w:val="left"/>
      <w:pPr>
        <w:ind w:left="720" w:hanging="36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89" w15:restartNumberingAfterBreak="0">
    <w:nsid w:val="661A2F64"/>
    <w:multiLevelType w:val="hybridMultilevel"/>
    <w:tmpl w:val="B3D69AF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90" w15:restartNumberingAfterBreak="0">
    <w:nsid w:val="675A42CE"/>
    <w:multiLevelType w:val="hybridMultilevel"/>
    <w:tmpl w:val="8ED27E9A"/>
    <w:lvl w:ilvl="0" w:tplc="5D32A4F6">
      <w:start w:val="7"/>
      <w:numFmt w:val="bullet"/>
      <w:pStyle w:val="PrimerNivel"/>
      <w:lvlText w:val="-"/>
      <w:lvlJc w:val="left"/>
      <w:pPr>
        <w:ind w:left="2520" w:hanging="360"/>
      </w:pPr>
      <w:rPr>
        <w:rFonts w:ascii="Calibri" w:eastAsia="Calibri" w:hAnsi="Calibri" w:cs="Calibri" w:hint="default"/>
      </w:rPr>
    </w:lvl>
    <w:lvl w:ilvl="1" w:tplc="1BD2AA84">
      <w:start w:val="1"/>
      <w:numFmt w:val="bullet"/>
      <w:lvlText w:val="o"/>
      <w:lvlJc w:val="left"/>
      <w:pPr>
        <w:ind w:left="3240" w:hanging="360"/>
      </w:pPr>
      <w:rPr>
        <w:rFonts w:ascii="Courier New" w:hAnsi="Courier New" w:cs="Courier New" w:hint="default"/>
      </w:rPr>
    </w:lvl>
    <w:lvl w:ilvl="2" w:tplc="01383E40">
      <w:start w:val="1"/>
      <w:numFmt w:val="bullet"/>
      <w:lvlText w:val=""/>
      <w:lvlJc w:val="left"/>
      <w:pPr>
        <w:ind w:left="3960" w:hanging="360"/>
      </w:pPr>
      <w:rPr>
        <w:rFonts w:ascii="Wingdings" w:hAnsi="Wingdings" w:hint="default"/>
      </w:rPr>
    </w:lvl>
    <w:lvl w:ilvl="3" w:tplc="8C5A02A4">
      <w:start w:val="1"/>
      <w:numFmt w:val="bullet"/>
      <w:lvlText w:val=""/>
      <w:lvlJc w:val="left"/>
      <w:pPr>
        <w:ind w:left="4680" w:hanging="360"/>
      </w:pPr>
      <w:rPr>
        <w:rFonts w:ascii="Symbol" w:hAnsi="Symbol" w:hint="default"/>
      </w:rPr>
    </w:lvl>
    <w:lvl w:ilvl="4" w:tplc="924030A2">
      <w:start w:val="1"/>
      <w:numFmt w:val="bullet"/>
      <w:lvlText w:val="o"/>
      <w:lvlJc w:val="left"/>
      <w:pPr>
        <w:ind w:left="5400" w:hanging="360"/>
      </w:pPr>
      <w:rPr>
        <w:rFonts w:ascii="Courier New" w:hAnsi="Courier New" w:cs="Courier New" w:hint="default"/>
      </w:rPr>
    </w:lvl>
    <w:lvl w:ilvl="5" w:tplc="39863A22">
      <w:start w:val="1"/>
      <w:numFmt w:val="bullet"/>
      <w:lvlText w:val=""/>
      <w:lvlJc w:val="left"/>
      <w:pPr>
        <w:ind w:left="6120" w:hanging="360"/>
      </w:pPr>
      <w:rPr>
        <w:rFonts w:ascii="Wingdings" w:hAnsi="Wingdings" w:hint="default"/>
      </w:rPr>
    </w:lvl>
    <w:lvl w:ilvl="6" w:tplc="9F5C2B24">
      <w:start w:val="1"/>
      <w:numFmt w:val="bullet"/>
      <w:lvlText w:val=""/>
      <w:lvlJc w:val="left"/>
      <w:pPr>
        <w:ind w:left="6840" w:hanging="360"/>
      </w:pPr>
      <w:rPr>
        <w:rFonts w:ascii="Symbol" w:hAnsi="Symbol" w:hint="default"/>
      </w:rPr>
    </w:lvl>
    <w:lvl w:ilvl="7" w:tplc="50D2F230">
      <w:start w:val="1"/>
      <w:numFmt w:val="bullet"/>
      <w:lvlText w:val="o"/>
      <w:lvlJc w:val="left"/>
      <w:pPr>
        <w:ind w:left="7560" w:hanging="360"/>
      </w:pPr>
      <w:rPr>
        <w:rFonts w:ascii="Courier New" w:hAnsi="Courier New" w:cs="Courier New" w:hint="default"/>
      </w:rPr>
    </w:lvl>
    <w:lvl w:ilvl="8" w:tplc="9F445AEE">
      <w:start w:val="1"/>
      <w:numFmt w:val="bullet"/>
      <w:lvlText w:val=""/>
      <w:lvlJc w:val="left"/>
      <w:pPr>
        <w:ind w:left="8280" w:hanging="360"/>
      </w:pPr>
      <w:rPr>
        <w:rFonts w:ascii="Wingdings" w:hAnsi="Wingdings" w:hint="default"/>
      </w:rPr>
    </w:lvl>
  </w:abstractNum>
  <w:abstractNum w:abstractNumId="91" w15:restartNumberingAfterBreak="0">
    <w:nsid w:val="680C6FAE"/>
    <w:multiLevelType w:val="hybridMultilevel"/>
    <w:tmpl w:val="E2A20A08"/>
    <w:lvl w:ilvl="0" w:tplc="7674D62A">
      <w:start w:val="1"/>
      <w:numFmt w:val="lowerRoman"/>
      <w:lvlText w:val="(%1)"/>
      <w:lvlJc w:val="left"/>
      <w:pPr>
        <w:tabs>
          <w:tab w:val="num" w:pos="1080"/>
        </w:tabs>
        <w:ind w:left="1080" w:hanging="720"/>
      </w:pPr>
      <w:rPr>
        <w:rFonts w:cs="Times New Roman" w:hint="default"/>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92" w15:restartNumberingAfterBreak="0">
    <w:nsid w:val="697A3934"/>
    <w:multiLevelType w:val="hybridMultilevel"/>
    <w:tmpl w:val="9C804176"/>
    <w:lvl w:ilvl="0" w:tplc="080A0001">
      <w:start w:val="1"/>
      <w:numFmt w:val="bullet"/>
      <w:lvlText w:val=""/>
      <w:lvlJc w:val="left"/>
      <w:pPr>
        <w:ind w:left="787" w:hanging="360"/>
      </w:pPr>
      <w:rPr>
        <w:rFonts w:ascii="Symbol" w:hAnsi="Symbol" w:hint="default"/>
      </w:rPr>
    </w:lvl>
    <w:lvl w:ilvl="1" w:tplc="080A0003" w:tentative="1">
      <w:start w:val="1"/>
      <w:numFmt w:val="bullet"/>
      <w:lvlText w:val="o"/>
      <w:lvlJc w:val="left"/>
      <w:pPr>
        <w:ind w:left="1507" w:hanging="360"/>
      </w:pPr>
      <w:rPr>
        <w:rFonts w:ascii="Courier New" w:hAnsi="Courier New" w:cs="Courier New" w:hint="default"/>
      </w:rPr>
    </w:lvl>
    <w:lvl w:ilvl="2" w:tplc="080A0005" w:tentative="1">
      <w:start w:val="1"/>
      <w:numFmt w:val="bullet"/>
      <w:lvlText w:val=""/>
      <w:lvlJc w:val="left"/>
      <w:pPr>
        <w:ind w:left="2227" w:hanging="360"/>
      </w:pPr>
      <w:rPr>
        <w:rFonts w:ascii="Wingdings" w:hAnsi="Wingdings" w:hint="default"/>
      </w:rPr>
    </w:lvl>
    <w:lvl w:ilvl="3" w:tplc="080A0001" w:tentative="1">
      <w:start w:val="1"/>
      <w:numFmt w:val="bullet"/>
      <w:lvlText w:val=""/>
      <w:lvlJc w:val="left"/>
      <w:pPr>
        <w:ind w:left="2947" w:hanging="360"/>
      </w:pPr>
      <w:rPr>
        <w:rFonts w:ascii="Symbol" w:hAnsi="Symbol" w:hint="default"/>
      </w:rPr>
    </w:lvl>
    <w:lvl w:ilvl="4" w:tplc="080A0003" w:tentative="1">
      <w:start w:val="1"/>
      <w:numFmt w:val="bullet"/>
      <w:lvlText w:val="o"/>
      <w:lvlJc w:val="left"/>
      <w:pPr>
        <w:ind w:left="3667" w:hanging="360"/>
      </w:pPr>
      <w:rPr>
        <w:rFonts w:ascii="Courier New" w:hAnsi="Courier New" w:cs="Courier New" w:hint="default"/>
      </w:rPr>
    </w:lvl>
    <w:lvl w:ilvl="5" w:tplc="080A0005" w:tentative="1">
      <w:start w:val="1"/>
      <w:numFmt w:val="bullet"/>
      <w:lvlText w:val=""/>
      <w:lvlJc w:val="left"/>
      <w:pPr>
        <w:ind w:left="4387" w:hanging="360"/>
      </w:pPr>
      <w:rPr>
        <w:rFonts w:ascii="Wingdings" w:hAnsi="Wingdings" w:hint="default"/>
      </w:rPr>
    </w:lvl>
    <w:lvl w:ilvl="6" w:tplc="080A0001" w:tentative="1">
      <w:start w:val="1"/>
      <w:numFmt w:val="bullet"/>
      <w:lvlText w:val=""/>
      <w:lvlJc w:val="left"/>
      <w:pPr>
        <w:ind w:left="5107" w:hanging="360"/>
      </w:pPr>
      <w:rPr>
        <w:rFonts w:ascii="Symbol" w:hAnsi="Symbol" w:hint="default"/>
      </w:rPr>
    </w:lvl>
    <w:lvl w:ilvl="7" w:tplc="080A0003" w:tentative="1">
      <w:start w:val="1"/>
      <w:numFmt w:val="bullet"/>
      <w:lvlText w:val="o"/>
      <w:lvlJc w:val="left"/>
      <w:pPr>
        <w:ind w:left="5827" w:hanging="360"/>
      </w:pPr>
      <w:rPr>
        <w:rFonts w:ascii="Courier New" w:hAnsi="Courier New" w:cs="Courier New" w:hint="default"/>
      </w:rPr>
    </w:lvl>
    <w:lvl w:ilvl="8" w:tplc="080A0005" w:tentative="1">
      <w:start w:val="1"/>
      <w:numFmt w:val="bullet"/>
      <w:lvlText w:val=""/>
      <w:lvlJc w:val="left"/>
      <w:pPr>
        <w:ind w:left="6547" w:hanging="360"/>
      </w:pPr>
      <w:rPr>
        <w:rFonts w:ascii="Wingdings" w:hAnsi="Wingdings" w:hint="default"/>
      </w:rPr>
    </w:lvl>
  </w:abstractNum>
  <w:abstractNum w:abstractNumId="93" w15:restartNumberingAfterBreak="0">
    <w:nsid w:val="6C8331F3"/>
    <w:multiLevelType w:val="hybridMultilevel"/>
    <w:tmpl w:val="DBA4CF80"/>
    <w:lvl w:ilvl="0" w:tplc="11DEC782">
      <w:start w:val="1"/>
      <w:numFmt w:val="lowerRoman"/>
      <w:lvlText w:val="%1."/>
      <w:lvlJc w:val="right"/>
      <w:pPr>
        <w:ind w:left="720" w:hanging="360"/>
      </w:p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94" w15:restartNumberingAfterBreak="0">
    <w:nsid w:val="6D657CC3"/>
    <w:multiLevelType w:val="hybridMultilevel"/>
    <w:tmpl w:val="D5B067CA"/>
    <w:lvl w:ilvl="0" w:tplc="4C803392">
      <w:start w:val="5"/>
      <w:numFmt w:val="lowerLetter"/>
      <w:lvlText w:val="%1."/>
      <w:lvlJc w:val="left"/>
      <w:pPr>
        <w:ind w:left="1080" w:hanging="360"/>
      </w:pPr>
      <w:rPr>
        <w:rFonts w:eastAsia="Times New Roman" w:hint="default"/>
      </w:rPr>
    </w:lvl>
    <w:lvl w:ilvl="1" w:tplc="2C0A0019" w:tentative="1">
      <w:start w:val="1"/>
      <w:numFmt w:val="lowerLetter"/>
      <w:lvlText w:val="%2."/>
      <w:lvlJc w:val="left"/>
      <w:pPr>
        <w:ind w:left="1800" w:hanging="360"/>
      </w:pPr>
    </w:lvl>
    <w:lvl w:ilvl="2" w:tplc="2C0A001B" w:tentative="1">
      <w:start w:val="1"/>
      <w:numFmt w:val="lowerRoman"/>
      <w:lvlText w:val="%3."/>
      <w:lvlJc w:val="right"/>
      <w:pPr>
        <w:ind w:left="2520" w:hanging="180"/>
      </w:pPr>
    </w:lvl>
    <w:lvl w:ilvl="3" w:tplc="2C0A000F" w:tentative="1">
      <w:start w:val="1"/>
      <w:numFmt w:val="decimal"/>
      <w:lvlText w:val="%4."/>
      <w:lvlJc w:val="left"/>
      <w:pPr>
        <w:ind w:left="3240" w:hanging="360"/>
      </w:pPr>
    </w:lvl>
    <w:lvl w:ilvl="4" w:tplc="2C0A0019" w:tentative="1">
      <w:start w:val="1"/>
      <w:numFmt w:val="lowerLetter"/>
      <w:lvlText w:val="%5."/>
      <w:lvlJc w:val="left"/>
      <w:pPr>
        <w:ind w:left="3960" w:hanging="360"/>
      </w:pPr>
    </w:lvl>
    <w:lvl w:ilvl="5" w:tplc="2C0A001B" w:tentative="1">
      <w:start w:val="1"/>
      <w:numFmt w:val="lowerRoman"/>
      <w:lvlText w:val="%6."/>
      <w:lvlJc w:val="right"/>
      <w:pPr>
        <w:ind w:left="4680" w:hanging="180"/>
      </w:pPr>
    </w:lvl>
    <w:lvl w:ilvl="6" w:tplc="2C0A000F" w:tentative="1">
      <w:start w:val="1"/>
      <w:numFmt w:val="decimal"/>
      <w:lvlText w:val="%7."/>
      <w:lvlJc w:val="left"/>
      <w:pPr>
        <w:ind w:left="5400" w:hanging="360"/>
      </w:pPr>
    </w:lvl>
    <w:lvl w:ilvl="7" w:tplc="2C0A0019" w:tentative="1">
      <w:start w:val="1"/>
      <w:numFmt w:val="lowerLetter"/>
      <w:lvlText w:val="%8."/>
      <w:lvlJc w:val="left"/>
      <w:pPr>
        <w:ind w:left="6120" w:hanging="360"/>
      </w:pPr>
    </w:lvl>
    <w:lvl w:ilvl="8" w:tplc="2C0A001B" w:tentative="1">
      <w:start w:val="1"/>
      <w:numFmt w:val="lowerRoman"/>
      <w:lvlText w:val="%9."/>
      <w:lvlJc w:val="right"/>
      <w:pPr>
        <w:ind w:left="6840" w:hanging="180"/>
      </w:pPr>
    </w:lvl>
  </w:abstractNum>
  <w:abstractNum w:abstractNumId="95" w15:restartNumberingAfterBreak="0">
    <w:nsid w:val="6E574CAF"/>
    <w:multiLevelType w:val="hybridMultilevel"/>
    <w:tmpl w:val="8B70DC90"/>
    <w:lvl w:ilvl="0" w:tplc="FD4E6434">
      <w:start w:val="1"/>
      <w:numFmt w:val="decimal"/>
      <w:lvlText w:val="(%1)"/>
      <w:lvlJc w:val="left"/>
      <w:pPr>
        <w:ind w:left="720" w:hanging="360"/>
      </w:pPr>
      <w:rPr>
        <w:rFonts w:hint="default"/>
        <w:b/>
        <w:color w:val="000000"/>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96" w15:restartNumberingAfterBreak="0">
    <w:nsid w:val="6F195FFA"/>
    <w:multiLevelType w:val="hybridMultilevel"/>
    <w:tmpl w:val="2052559A"/>
    <w:lvl w:ilvl="0" w:tplc="7AB6328A">
      <w:start w:val="1"/>
      <w:numFmt w:val="lowerRoman"/>
      <w:lvlText w:val="%1."/>
      <w:lvlJc w:val="right"/>
      <w:pPr>
        <w:ind w:left="720" w:hanging="360"/>
      </w:pPr>
      <w:rPr>
        <w:rFonts w:hint="default"/>
      </w:rPr>
    </w:lvl>
    <w:lvl w:ilvl="1" w:tplc="2C0A0019">
      <w:start w:val="1"/>
      <w:numFmt w:val="lowerLetter"/>
      <w:lvlText w:val="%2."/>
      <w:lvlJc w:val="left"/>
      <w:pPr>
        <w:ind w:left="1440" w:hanging="360"/>
      </w:pPr>
    </w:lvl>
    <w:lvl w:ilvl="2" w:tplc="2C0A001B">
      <w:start w:val="1"/>
      <w:numFmt w:val="lowerRoman"/>
      <w:lvlText w:val="%3."/>
      <w:lvlJc w:val="right"/>
      <w:pPr>
        <w:ind w:left="2160" w:hanging="180"/>
      </w:pPr>
    </w:lvl>
    <w:lvl w:ilvl="3" w:tplc="2C0A000F">
      <w:start w:val="1"/>
      <w:numFmt w:val="decimal"/>
      <w:lvlText w:val="%4."/>
      <w:lvlJc w:val="left"/>
      <w:pPr>
        <w:ind w:left="2880" w:hanging="360"/>
      </w:pPr>
    </w:lvl>
    <w:lvl w:ilvl="4" w:tplc="2C0A0019">
      <w:start w:val="1"/>
      <w:numFmt w:val="lowerLetter"/>
      <w:lvlText w:val="%5."/>
      <w:lvlJc w:val="left"/>
      <w:pPr>
        <w:ind w:left="3600" w:hanging="360"/>
      </w:pPr>
    </w:lvl>
    <w:lvl w:ilvl="5" w:tplc="2C0A001B">
      <w:start w:val="1"/>
      <w:numFmt w:val="lowerRoman"/>
      <w:lvlText w:val="%6."/>
      <w:lvlJc w:val="right"/>
      <w:pPr>
        <w:ind w:left="4320" w:hanging="180"/>
      </w:pPr>
    </w:lvl>
    <w:lvl w:ilvl="6" w:tplc="2C0A000F">
      <w:start w:val="1"/>
      <w:numFmt w:val="decimal"/>
      <w:lvlText w:val="%7."/>
      <w:lvlJc w:val="left"/>
      <w:pPr>
        <w:ind w:left="5040" w:hanging="360"/>
      </w:pPr>
    </w:lvl>
    <w:lvl w:ilvl="7" w:tplc="2C0A0019">
      <w:start w:val="1"/>
      <w:numFmt w:val="lowerLetter"/>
      <w:lvlText w:val="%8."/>
      <w:lvlJc w:val="left"/>
      <w:pPr>
        <w:ind w:left="5760" w:hanging="360"/>
      </w:pPr>
    </w:lvl>
    <w:lvl w:ilvl="8" w:tplc="2C0A001B">
      <w:start w:val="1"/>
      <w:numFmt w:val="lowerRoman"/>
      <w:lvlText w:val="%9."/>
      <w:lvlJc w:val="right"/>
      <w:pPr>
        <w:ind w:left="6480" w:hanging="180"/>
      </w:pPr>
    </w:lvl>
  </w:abstractNum>
  <w:abstractNum w:abstractNumId="97" w15:restartNumberingAfterBreak="0">
    <w:nsid w:val="6F5E322D"/>
    <w:multiLevelType w:val="hybridMultilevel"/>
    <w:tmpl w:val="94C49626"/>
    <w:lvl w:ilvl="0" w:tplc="E33E53F6">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98" w15:restartNumberingAfterBreak="0">
    <w:nsid w:val="6F67129E"/>
    <w:multiLevelType w:val="hybridMultilevel"/>
    <w:tmpl w:val="F88CB94C"/>
    <w:lvl w:ilvl="0" w:tplc="2C0A000D">
      <w:start w:val="1"/>
      <w:numFmt w:val="bullet"/>
      <w:lvlText w:val=""/>
      <w:lvlJc w:val="left"/>
      <w:pPr>
        <w:ind w:left="720" w:hanging="360"/>
      </w:pPr>
      <w:rPr>
        <w:rFonts w:ascii="Wingdings" w:hAnsi="Wingdings"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99" w15:restartNumberingAfterBreak="0">
    <w:nsid w:val="71366D52"/>
    <w:multiLevelType w:val="hybridMultilevel"/>
    <w:tmpl w:val="8FF05D90"/>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0" w15:restartNumberingAfterBreak="0">
    <w:nsid w:val="73B4007C"/>
    <w:multiLevelType w:val="hybridMultilevel"/>
    <w:tmpl w:val="6D7E1694"/>
    <w:lvl w:ilvl="0" w:tplc="2C0A0001">
      <w:start w:val="1"/>
      <w:numFmt w:val="bullet"/>
      <w:lvlText w:val=""/>
      <w:lvlJc w:val="left"/>
      <w:pPr>
        <w:ind w:left="1065" w:hanging="705"/>
      </w:pPr>
      <w:rPr>
        <w:rFonts w:ascii="Symbol" w:hAnsi="Symbol"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1" w15:restartNumberingAfterBreak="0">
    <w:nsid w:val="748273CB"/>
    <w:multiLevelType w:val="hybridMultilevel"/>
    <w:tmpl w:val="64CC5142"/>
    <w:lvl w:ilvl="0" w:tplc="4D482F84">
      <w:start w:val="1"/>
      <w:numFmt w:val="upperRoman"/>
      <w:lvlText w:val="%1."/>
      <w:lvlJc w:val="left"/>
      <w:pPr>
        <w:ind w:left="1080"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2" w15:restartNumberingAfterBreak="0">
    <w:nsid w:val="767A7333"/>
    <w:multiLevelType w:val="hybridMultilevel"/>
    <w:tmpl w:val="38323F04"/>
    <w:lvl w:ilvl="0" w:tplc="39CA87AC">
      <w:start w:val="1"/>
      <w:numFmt w:val="lowerRoman"/>
      <w:lvlText w:val="(%1)"/>
      <w:lvlJc w:val="left"/>
      <w:pPr>
        <w:ind w:left="1080" w:hanging="72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103" w15:restartNumberingAfterBreak="0">
    <w:nsid w:val="769D246C"/>
    <w:multiLevelType w:val="hybridMultilevel"/>
    <w:tmpl w:val="E92A91E0"/>
    <w:lvl w:ilvl="0" w:tplc="AB2A08B2">
      <w:start w:val="1"/>
      <w:numFmt w:val="decimal"/>
      <w:lvlText w:val="%1."/>
      <w:lvlJc w:val="left"/>
      <w:pPr>
        <w:ind w:left="720" w:hanging="360"/>
      </w:pPr>
    </w:lvl>
    <w:lvl w:ilvl="1" w:tplc="F4D67B9A">
      <w:start w:val="1"/>
      <w:numFmt w:val="lowerLetter"/>
      <w:lvlText w:val="%2."/>
      <w:lvlJc w:val="left"/>
      <w:pPr>
        <w:ind w:left="1440" w:hanging="360"/>
      </w:pPr>
    </w:lvl>
    <w:lvl w:ilvl="2" w:tplc="3DA424EC">
      <w:start w:val="1"/>
      <w:numFmt w:val="lowerRoman"/>
      <w:lvlText w:val="%3."/>
      <w:lvlJc w:val="right"/>
      <w:pPr>
        <w:ind w:left="2160" w:hanging="180"/>
      </w:pPr>
    </w:lvl>
    <w:lvl w:ilvl="3" w:tplc="F410AB18">
      <w:start w:val="1"/>
      <w:numFmt w:val="decimal"/>
      <w:lvlText w:val="%4."/>
      <w:lvlJc w:val="left"/>
      <w:pPr>
        <w:ind w:left="2880" w:hanging="360"/>
      </w:pPr>
    </w:lvl>
    <w:lvl w:ilvl="4" w:tplc="473AEF4C">
      <w:start w:val="1"/>
      <w:numFmt w:val="lowerLetter"/>
      <w:lvlText w:val="%5."/>
      <w:lvlJc w:val="left"/>
      <w:pPr>
        <w:ind w:left="3600" w:hanging="360"/>
      </w:pPr>
    </w:lvl>
    <w:lvl w:ilvl="5" w:tplc="C890D118">
      <w:start w:val="1"/>
      <w:numFmt w:val="lowerRoman"/>
      <w:lvlText w:val="%6."/>
      <w:lvlJc w:val="right"/>
      <w:pPr>
        <w:ind w:left="4320" w:hanging="180"/>
      </w:pPr>
    </w:lvl>
    <w:lvl w:ilvl="6" w:tplc="05304224">
      <w:start w:val="1"/>
      <w:numFmt w:val="decimal"/>
      <w:lvlText w:val="%7."/>
      <w:lvlJc w:val="left"/>
      <w:pPr>
        <w:ind w:left="5040" w:hanging="360"/>
      </w:pPr>
    </w:lvl>
    <w:lvl w:ilvl="7" w:tplc="CADCFBF4">
      <w:start w:val="1"/>
      <w:numFmt w:val="lowerLetter"/>
      <w:lvlText w:val="%8."/>
      <w:lvlJc w:val="left"/>
      <w:pPr>
        <w:ind w:left="5760" w:hanging="360"/>
      </w:pPr>
    </w:lvl>
    <w:lvl w:ilvl="8" w:tplc="82940CAC">
      <w:start w:val="1"/>
      <w:numFmt w:val="lowerRoman"/>
      <w:lvlText w:val="%9."/>
      <w:lvlJc w:val="right"/>
      <w:pPr>
        <w:ind w:left="6480" w:hanging="180"/>
      </w:pPr>
    </w:lvl>
  </w:abstractNum>
  <w:abstractNum w:abstractNumId="104" w15:restartNumberingAfterBreak="0">
    <w:nsid w:val="775420FD"/>
    <w:multiLevelType w:val="hybridMultilevel"/>
    <w:tmpl w:val="A54E21D2"/>
    <w:lvl w:ilvl="0" w:tplc="A9A810C4">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5" w15:restartNumberingAfterBreak="0">
    <w:nsid w:val="79406B44"/>
    <w:multiLevelType w:val="hybridMultilevel"/>
    <w:tmpl w:val="D69CAA6A"/>
    <w:lvl w:ilvl="0" w:tplc="291EE33C">
      <w:start w:val="4"/>
      <w:numFmt w:val="upperRoman"/>
      <w:lvlText w:val="%1."/>
      <w:lvlJc w:val="left"/>
      <w:pPr>
        <w:ind w:left="862" w:hanging="720"/>
      </w:pPr>
      <w:rPr>
        <w:rFonts w:hint="default"/>
        <w:b/>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106" w15:restartNumberingAfterBreak="0">
    <w:nsid w:val="7AFF5C54"/>
    <w:multiLevelType w:val="hybridMultilevel"/>
    <w:tmpl w:val="87288A1C"/>
    <w:lvl w:ilvl="0" w:tplc="04090017">
      <w:start w:val="1"/>
      <w:numFmt w:val="low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7" w15:restartNumberingAfterBreak="0">
    <w:nsid w:val="7D0613C4"/>
    <w:multiLevelType w:val="singleLevel"/>
    <w:tmpl w:val="85BE42C6"/>
    <w:lvl w:ilvl="0">
      <w:start w:val="1"/>
      <w:numFmt w:val="bullet"/>
      <w:pStyle w:val="Title4"/>
      <w:lvlText w:val=""/>
      <w:lvlJc w:val="left"/>
      <w:pPr>
        <w:tabs>
          <w:tab w:val="num" w:pos="360"/>
        </w:tabs>
        <w:ind w:left="360" w:hanging="360"/>
      </w:pPr>
      <w:rPr>
        <w:rFonts w:ascii="Symbol" w:hAnsi="Symbol" w:hint="default"/>
      </w:rPr>
    </w:lvl>
  </w:abstractNum>
  <w:abstractNum w:abstractNumId="108" w15:restartNumberingAfterBreak="0">
    <w:nsid w:val="7DB67ABA"/>
    <w:multiLevelType w:val="hybridMultilevel"/>
    <w:tmpl w:val="BDF2A62C"/>
    <w:lvl w:ilvl="0" w:tplc="B8808A86">
      <w:numFmt w:val="bullet"/>
      <w:lvlText w:val="-"/>
      <w:lvlJc w:val="left"/>
      <w:pPr>
        <w:ind w:left="720" w:hanging="360"/>
      </w:pPr>
      <w:rPr>
        <w:rFonts w:ascii="Times New Roman" w:eastAsia="Calibri" w:hAnsi="Times New Roman" w:cs="Times New Roman" w:hint="default"/>
      </w:rPr>
    </w:lvl>
    <w:lvl w:ilvl="1" w:tplc="2C0A0003" w:tentative="1">
      <w:start w:val="1"/>
      <w:numFmt w:val="bullet"/>
      <w:lvlText w:val="o"/>
      <w:lvlJc w:val="left"/>
      <w:pPr>
        <w:ind w:left="1440" w:hanging="360"/>
      </w:pPr>
      <w:rPr>
        <w:rFonts w:ascii="Courier New" w:hAnsi="Courier New" w:cs="Courier New" w:hint="default"/>
      </w:rPr>
    </w:lvl>
    <w:lvl w:ilvl="2" w:tplc="2C0A0005" w:tentative="1">
      <w:start w:val="1"/>
      <w:numFmt w:val="bullet"/>
      <w:lvlText w:val=""/>
      <w:lvlJc w:val="left"/>
      <w:pPr>
        <w:ind w:left="2160" w:hanging="360"/>
      </w:pPr>
      <w:rPr>
        <w:rFonts w:ascii="Wingdings" w:hAnsi="Wingdings" w:hint="default"/>
      </w:rPr>
    </w:lvl>
    <w:lvl w:ilvl="3" w:tplc="2C0A0001" w:tentative="1">
      <w:start w:val="1"/>
      <w:numFmt w:val="bullet"/>
      <w:lvlText w:val=""/>
      <w:lvlJc w:val="left"/>
      <w:pPr>
        <w:ind w:left="2880" w:hanging="360"/>
      </w:pPr>
      <w:rPr>
        <w:rFonts w:ascii="Symbol" w:hAnsi="Symbol" w:hint="default"/>
      </w:rPr>
    </w:lvl>
    <w:lvl w:ilvl="4" w:tplc="2C0A0003" w:tentative="1">
      <w:start w:val="1"/>
      <w:numFmt w:val="bullet"/>
      <w:lvlText w:val="o"/>
      <w:lvlJc w:val="left"/>
      <w:pPr>
        <w:ind w:left="3600" w:hanging="360"/>
      </w:pPr>
      <w:rPr>
        <w:rFonts w:ascii="Courier New" w:hAnsi="Courier New" w:cs="Courier New" w:hint="default"/>
      </w:rPr>
    </w:lvl>
    <w:lvl w:ilvl="5" w:tplc="2C0A0005" w:tentative="1">
      <w:start w:val="1"/>
      <w:numFmt w:val="bullet"/>
      <w:lvlText w:val=""/>
      <w:lvlJc w:val="left"/>
      <w:pPr>
        <w:ind w:left="4320" w:hanging="360"/>
      </w:pPr>
      <w:rPr>
        <w:rFonts w:ascii="Wingdings" w:hAnsi="Wingdings" w:hint="default"/>
      </w:rPr>
    </w:lvl>
    <w:lvl w:ilvl="6" w:tplc="2C0A0001" w:tentative="1">
      <w:start w:val="1"/>
      <w:numFmt w:val="bullet"/>
      <w:lvlText w:val=""/>
      <w:lvlJc w:val="left"/>
      <w:pPr>
        <w:ind w:left="5040" w:hanging="360"/>
      </w:pPr>
      <w:rPr>
        <w:rFonts w:ascii="Symbol" w:hAnsi="Symbol" w:hint="default"/>
      </w:rPr>
    </w:lvl>
    <w:lvl w:ilvl="7" w:tplc="2C0A0003" w:tentative="1">
      <w:start w:val="1"/>
      <w:numFmt w:val="bullet"/>
      <w:lvlText w:val="o"/>
      <w:lvlJc w:val="left"/>
      <w:pPr>
        <w:ind w:left="5760" w:hanging="360"/>
      </w:pPr>
      <w:rPr>
        <w:rFonts w:ascii="Courier New" w:hAnsi="Courier New" w:cs="Courier New" w:hint="default"/>
      </w:rPr>
    </w:lvl>
    <w:lvl w:ilvl="8" w:tplc="2C0A0005" w:tentative="1">
      <w:start w:val="1"/>
      <w:numFmt w:val="bullet"/>
      <w:lvlText w:val=""/>
      <w:lvlJc w:val="left"/>
      <w:pPr>
        <w:ind w:left="6480" w:hanging="360"/>
      </w:pPr>
      <w:rPr>
        <w:rFonts w:ascii="Wingdings" w:hAnsi="Wingdings" w:hint="default"/>
      </w:rPr>
    </w:lvl>
  </w:abstractNum>
  <w:abstractNum w:abstractNumId="109" w15:restartNumberingAfterBreak="0">
    <w:nsid w:val="7FF11FD1"/>
    <w:multiLevelType w:val="hybridMultilevel"/>
    <w:tmpl w:val="465E030A"/>
    <w:lvl w:ilvl="0" w:tplc="080A0011">
      <w:start w:val="1"/>
      <w:numFmt w:val="decimal"/>
      <w:lvlText w:val="%1)"/>
      <w:lvlJc w:val="left"/>
      <w:pPr>
        <w:ind w:left="720" w:hanging="360"/>
      </w:pPr>
    </w:lvl>
    <w:lvl w:ilvl="1" w:tplc="080A0019">
      <w:start w:val="1"/>
      <w:numFmt w:val="lowerLetter"/>
      <w:lvlText w:val="%2."/>
      <w:lvlJc w:val="left"/>
      <w:pPr>
        <w:ind w:left="1440" w:hanging="360"/>
      </w:pPr>
    </w:lvl>
    <w:lvl w:ilvl="2" w:tplc="080A001B">
      <w:start w:val="1"/>
      <w:numFmt w:val="lowerRoman"/>
      <w:lvlText w:val="%3."/>
      <w:lvlJc w:val="right"/>
      <w:pPr>
        <w:ind w:left="2160" w:hanging="180"/>
      </w:pPr>
    </w:lvl>
    <w:lvl w:ilvl="3" w:tplc="080A000F">
      <w:start w:val="1"/>
      <w:numFmt w:val="decimal"/>
      <w:lvlText w:val="%4."/>
      <w:lvlJc w:val="left"/>
      <w:pPr>
        <w:ind w:left="2880" w:hanging="360"/>
      </w:pPr>
    </w:lvl>
    <w:lvl w:ilvl="4" w:tplc="080A0019">
      <w:start w:val="1"/>
      <w:numFmt w:val="lowerLetter"/>
      <w:lvlText w:val="%5."/>
      <w:lvlJc w:val="left"/>
      <w:pPr>
        <w:ind w:left="3600" w:hanging="360"/>
      </w:pPr>
    </w:lvl>
    <w:lvl w:ilvl="5" w:tplc="080A001B">
      <w:start w:val="1"/>
      <w:numFmt w:val="lowerRoman"/>
      <w:lvlText w:val="%6."/>
      <w:lvlJc w:val="right"/>
      <w:pPr>
        <w:ind w:left="4320" w:hanging="180"/>
      </w:pPr>
    </w:lvl>
    <w:lvl w:ilvl="6" w:tplc="080A000F">
      <w:start w:val="1"/>
      <w:numFmt w:val="decimal"/>
      <w:lvlText w:val="%7."/>
      <w:lvlJc w:val="left"/>
      <w:pPr>
        <w:ind w:left="5040" w:hanging="360"/>
      </w:pPr>
    </w:lvl>
    <w:lvl w:ilvl="7" w:tplc="080A0019">
      <w:start w:val="1"/>
      <w:numFmt w:val="lowerLetter"/>
      <w:lvlText w:val="%8."/>
      <w:lvlJc w:val="left"/>
      <w:pPr>
        <w:ind w:left="5760" w:hanging="360"/>
      </w:pPr>
    </w:lvl>
    <w:lvl w:ilvl="8" w:tplc="080A001B">
      <w:start w:val="1"/>
      <w:numFmt w:val="lowerRoman"/>
      <w:lvlText w:val="%9."/>
      <w:lvlJc w:val="right"/>
      <w:pPr>
        <w:ind w:left="6480" w:hanging="180"/>
      </w:pPr>
    </w:lvl>
  </w:abstractNum>
  <w:num w:numId="1">
    <w:abstractNumId w:val="32"/>
  </w:num>
  <w:num w:numId="2">
    <w:abstractNumId w:val="81"/>
  </w:num>
  <w:num w:numId="3">
    <w:abstractNumId w:val="55"/>
  </w:num>
  <w:num w:numId="4">
    <w:abstractNumId w:val="38"/>
  </w:num>
  <w:num w:numId="5">
    <w:abstractNumId w:val="17"/>
  </w:num>
  <w:num w:numId="6">
    <w:abstractNumId w:val="103"/>
  </w:num>
  <w:num w:numId="7">
    <w:abstractNumId w:val="56"/>
  </w:num>
  <w:num w:numId="8">
    <w:abstractNumId w:val="70"/>
  </w:num>
  <w:num w:numId="9">
    <w:abstractNumId w:val="46"/>
  </w:num>
  <w:num w:numId="10">
    <w:abstractNumId w:val="13"/>
  </w:num>
  <w:num w:numId="11">
    <w:abstractNumId w:val="20"/>
  </w:num>
  <w:num w:numId="12">
    <w:abstractNumId w:val="107"/>
  </w:num>
  <w:num w:numId="13">
    <w:abstractNumId w:val="79"/>
  </w:num>
  <w:num w:numId="14">
    <w:abstractNumId w:val="43"/>
  </w:num>
  <w:num w:numId="15">
    <w:abstractNumId w:val="21"/>
  </w:num>
  <w:num w:numId="16">
    <w:abstractNumId w:val="40"/>
  </w:num>
  <w:num w:numId="17">
    <w:abstractNumId w:val="65"/>
  </w:num>
  <w:num w:numId="18">
    <w:abstractNumId w:val="14"/>
  </w:num>
  <w:num w:numId="19">
    <w:abstractNumId w:val="39"/>
  </w:num>
  <w:num w:numId="20">
    <w:abstractNumId w:val="97"/>
  </w:num>
  <w:num w:numId="21">
    <w:abstractNumId w:val="53"/>
  </w:num>
  <w:num w:numId="22">
    <w:abstractNumId w:val="64"/>
  </w:num>
  <w:num w:numId="23">
    <w:abstractNumId w:val="86"/>
    <w:lvlOverride w:ilvl="0">
      <w:lvl w:ilvl="0" w:tplc="2C0A000D">
        <w:start w:val="1"/>
        <w:numFmt w:val="bullet"/>
        <w:lvlText w:val=""/>
        <w:lvlJc w:val="left"/>
        <w:pPr>
          <w:ind w:left="720" w:hanging="360"/>
        </w:pPr>
        <w:rPr>
          <w:rFonts w:ascii="Wingdings" w:hAnsi="Wingdings" w:hint="default"/>
          <w:color w:val="auto"/>
          <w:u w:val="none"/>
        </w:rPr>
      </w:lvl>
    </w:lvlOverride>
    <w:lvlOverride w:ilvl="1">
      <w:lvl w:ilvl="1" w:tplc="2C0A0003">
        <w:start w:val="1"/>
        <w:numFmt w:val="bullet"/>
        <w:lvlText w:val="o"/>
        <w:lvlJc w:val="left"/>
        <w:pPr>
          <w:ind w:left="1440" w:hanging="360"/>
        </w:pPr>
        <w:rPr>
          <w:rFonts w:ascii="Courier New" w:hAnsi="Courier New" w:cs="Times New Roman" w:hint="default"/>
          <w:color w:val="0000FF"/>
          <w:u w:val="double"/>
        </w:rPr>
      </w:lvl>
    </w:lvlOverride>
    <w:lvlOverride w:ilvl="2">
      <w:lvl w:ilvl="2" w:tplc="2C0A0005">
        <w:start w:val="1"/>
        <w:numFmt w:val="bullet"/>
        <w:lvlText w:val=""/>
        <w:lvlJc w:val="left"/>
        <w:pPr>
          <w:ind w:left="2160" w:hanging="360"/>
        </w:pPr>
        <w:rPr>
          <w:rFonts w:ascii="Wingdings" w:hAnsi="Wingdings" w:hint="default"/>
          <w:color w:val="0000FF"/>
          <w:u w:val="double"/>
        </w:rPr>
      </w:lvl>
    </w:lvlOverride>
    <w:lvlOverride w:ilvl="3">
      <w:lvl w:ilvl="3" w:tplc="2C0A0001">
        <w:start w:val="1"/>
        <w:numFmt w:val="bullet"/>
        <w:lvlText w:val=""/>
        <w:lvlJc w:val="left"/>
        <w:pPr>
          <w:ind w:left="2880" w:hanging="360"/>
        </w:pPr>
        <w:rPr>
          <w:rFonts w:ascii="Symbol" w:hAnsi="Symbol" w:hint="default"/>
          <w:color w:val="0000FF"/>
          <w:u w:val="double"/>
        </w:rPr>
      </w:lvl>
    </w:lvlOverride>
    <w:lvlOverride w:ilvl="4">
      <w:lvl w:ilvl="4" w:tplc="2C0A0003">
        <w:start w:val="1"/>
        <w:numFmt w:val="bullet"/>
        <w:lvlText w:val="o"/>
        <w:lvlJc w:val="left"/>
        <w:pPr>
          <w:ind w:left="3600" w:hanging="360"/>
        </w:pPr>
        <w:rPr>
          <w:rFonts w:ascii="Courier New" w:hAnsi="Courier New" w:cs="Times New Roman" w:hint="default"/>
          <w:color w:val="0000FF"/>
          <w:u w:val="double"/>
        </w:rPr>
      </w:lvl>
    </w:lvlOverride>
    <w:lvlOverride w:ilvl="5">
      <w:lvl w:ilvl="5" w:tplc="2C0A0005">
        <w:start w:val="1"/>
        <w:numFmt w:val="bullet"/>
        <w:lvlText w:val=""/>
        <w:lvlJc w:val="left"/>
        <w:pPr>
          <w:ind w:left="4320" w:hanging="360"/>
        </w:pPr>
        <w:rPr>
          <w:rFonts w:ascii="Wingdings" w:hAnsi="Wingdings" w:hint="default"/>
          <w:color w:val="0000FF"/>
          <w:u w:val="double"/>
        </w:rPr>
      </w:lvl>
    </w:lvlOverride>
    <w:lvlOverride w:ilvl="6">
      <w:lvl w:ilvl="6" w:tplc="2C0A0001">
        <w:start w:val="1"/>
        <w:numFmt w:val="bullet"/>
        <w:lvlText w:val=""/>
        <w:lvlJc w:val="left"/>
        <w:pPr>
          <w:ind w:left="5040" w:hanging="360"/>
        </w:pPr>
        <w:rPr>
          <w:rFonts w:ascii="Symbol" w:hAnsi="Symbol" w:hint="default"/>
          <w:color w:val="0000FF"/>
          <w:u w:val="double"/>
        </w:rPr>
      </w:lvl>
    </w:lvlOverride>
    <w:lvlOverride w:ilvl="7">
      <w:lvl w:ilvl="7" w:tplc="2C0A0003">
        <w:start w:val="1"/>
        <w:numFmt w:val="bullet"/>
        <w:lvlText w:val="o"/>
        <w:lvlJc w:val="left"/>
        <w:pPr>
          <w:ind w:left="5760" w:hanging="360"/>
        </w:pPr>
        <w:rPr>
          <w:rFonts w:ascii="Courier New" w:hAnsi="Courier New" w:cs="Times New Roman" w:hint="default"/>
          <w:color w:val="0000FF"/>
          <w:u w:val="double"/>
        </w:rPr>
      </w:lvl>
    </w:lvlOverride>
    <w:lvlOverride w:ilvl="8">
      <w:lvl w:ilvl="8" w:tplc="2C0A0005">
        <w:start w:val="1"/>
        <w:numFmt w:val="bullet"/>
        <w:lvlText w:val=""/>
        <w:lvlJc w:val="left"/>
        <w:pPr>
          <w:ind w:left="6480" w:hanging="360"/>
        </w:pPr>
        <w:rPr>
          <w:rFonts w:ascii="Wingdings" w:hAnsi="Wingdings" w:hint="default"/>
          <w:color w:val="0000FF"/>
          <w:u w:val="double"/>
        </w:rPr>
      </w:lvl>
    </w:lvlOverride>
  </w:num>
  <w:num w:numId="24">
    <w:abstractNumId w:val="83"/>
  </w:num>
  <w:num w:numId="25">
    <w:abstractNumId w:val="91"/>
  </w:num>
  <w:num w:numId="26">
    <w:abstractNumId w:val="101"/>
  </w:num>
  <w:num w:numId="27">
    <w:abstractNumId w:val="49"/>
  </w:num>
  <w:num w:numId="28">
    <w:abstractNumId w:val="86"/>
  </w:num>
  <w:num w:numId="29">
    <w:abstractNumId w:val="36"/>
  </w:num>
  <w:num w:numId="30">
    <w:abstractNumId w:val="59"/>
  </w:num>
  <w:num w:numId="31">
    <w:abstractNumId w:val="75"/>
  </w:num>
  <w:num w:numId="32">
    <w:abstractNumId w:val="41"/>
  </w:num>
  <w:num w:numId="33">
    <w:abstractNumId w:val="72"/>
  </w:num>
  <w:num w:numId="34">
    <w:abstractNumId w:val="15"/>
  </w:num>
  <w:num w:numId="35">
    <w:abstractNumId w:val="26"/>
  </w:num>
  <w:num w:numId="36">
    <w:abstractNumId w:val="6"/>
  </w:num>
  <w:num w:numId="37">
    <w:abstractNumId w:val="30"/>
  </w:num>
  <w:num w:numId="38">
    <w:abstractNumId w:val="106"/>
  </w:num>
  <w:num w:numId="39">
    <w:abstractNumId w:val="89"/>
  </w:num>
  <w:num w:numId="40">
    <w:abstractNumId w:val="22"/>
  </w:num>
  <w:num w:numId="41">
    <w:abstractNumId w:val="28"/>
  </w:num>
  <w:num w:numId="42">
    <w:abstractNumId w:val="69"/>
  </w:num>
  <w:num w:numId="43">
    <w:abstractNumId w:val="100"/>
  </w:num>
  <w:num w:numId="44">
    <w:abstractNumId w:val="24"/>
  </w:num>
  <w:num w:numId="45">
    <w:abstractNumId w:val="18"/>
  </w:num>
  <w:num w:numId="46">
    <w:abstractNumId w:val="47"/>
  </w:num>
  <w:num w:numId="47">
    <w:abstractNumId w:val="66"/>
  </w:num>
  <w:num w:numId="48">
    <w:abstractNumId w:val="2"/>
  </w:num>
  <w:num w:numId="49">
    <w:abstractNumId w:val="1"/>
  </w:num>
  <w:num w:numId="50">
    <w:abstractNumId w:val="82"/>
  </w:num>
  <w:num w:numId="51">
    <w:abstractNumId w:val="11"/>
  </w:num>
  <w:num w:numId="52">
    <w:abstractNumId w:val="31"/>
  </w:num>
  <w:num w:numId="53">
    <w:abstractNumId w:val="73"/>
  </w:num>
  <w:num w:numId="54">
    <w:abstractNumId w:val="42"/>
  </w:num>
  <w:num w:numId="55">
    <w:abstractNumId w:val="52"/>
  </w:num>
  <w:num w:numId="56">
    <w:abstractNumId w:val="19"/>
  </w:num>
  <w:num w:numId="57">
    <w:abstractNumId w:val="85"/>
  </w:num>
  <w:num w:numId="58">
    <w:abstractNumId w:val="60"/>
  </w:num>
  <w:num w:numId="59">
    <w:abstractNumId w:val="7"/>
  </w:num>
  <w:num w:numId="60">
    <w:abstractNumId w:val="54"/>
  </w:num>
  <w:num w:numId="61">
    <w:abstractNumId w:val="63"/>
  </w:num>
  <w:num w:numId="62">
    <w:abstractNumId w:val="95"/>
  </w:num>
  <w:num w:numId="63">
    <w:abstractNumId w:val="45"/>
  </w:num>
  <w:num w:numId="64">
    <w:abstractNumId w:val="57"/>
  </w:num>
  <w:num w:numId="65">
    <w:abstractNumId w:val="50"/>
  </w:num>
  <w:num w:numId="66">
    <w:abstractNumId w:val="35"/>
  </w:num>
  <w:num w:numId="67">
    <w:abstractNumId w:val="96"/>
  </w:num>
  <w:num w:numId="68">
    <w:abstractNumId w:val="61"/>
  </w:num>
  <w:num w:numId="69">
    <w:abstractNumId w:val="25"/>
  </w:num>
  <w:num w:numId="70">
    <w:abstractNumId w:val="9"/>
  </w:num>
  <w:num w:numId="71">
    <w:abstractNumId w:val="3"/>
  </w:num>
  <w:num w:numId="72">
    <w:abstractNumId w:val="94"/>
  </w:num>
  <w:num w:numId="73">
    <w:abstractNumId w:val="0"/>
  </w:num>
  <w:num w:numId="74">
    <w:abstractNumId w:val="105"/>
  </w:num>
  <w:num w:numId="75">
    <w:abstractNumId w:val="92"/>
  </w:num>
  <w:num w:numId="76">
    <w:abstractNumId w:val="6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abstractNumId w:val="58"/>
  </w:num>
  <w:num w:numId="78">
    <w:abstractNumId w:val="34"/>
  </w:num>
  <w:num w:numId="79">
    <w:abstractNumId w:val="109"/>
  </w:num>
  <w:num w:numId="80">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10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2">
    <w:abstractNumId w:val="3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abstractNumId w:val="27"/>
  </w:num>
  <w:num w:numId="84">
    <w:abstractNumId w:val="51"/>
  </w:num>
  <w:num w:numId="85">
    <w:abstractNumId w:val="74"/>
  </w:num>
  <w:num w:numId="86">
    <w:abstractNumId w:val="48"/>
  </w:num>
  <w:num w:numId="87">
    <w:abstractNumId w:val="8"/>
  </w:num>
  <w:num w:numId="88">
    <w:abstractNumId w:val="87"/>
  </w:num>
  <w:num w:numId="89">
    <w:abstractNumId w:val="67"/>
  </w:num>
  <w:num w:numId="90">
    <w:abstractNumId w:val="71"/>
  </w:num>
  <w:num w:numId="91">
    <w:abstractNumId w:val="99"/>
  </w:num>
  <w:num w:numId="92">
    <w:abstractNumId w:val="76"/>
  </w:num>
  <w:num w:numId="93">
    <w:abstractNumId w:val="78"/>
  </w:num>
  <w:num w:numId="94">
    <w:abstractNumId w:val="98"/>
  </w:num>
  <w:num w:numId="95">
    <w:abstractNumId w:val="23"/>
  </w:num>
  <w:num w:numId="96">
    <w:abstractNumId w:val="84"/>
  </w:num>
  <w:num w:numId="97">
    <w:abstractNumId w:val="16"/>
  </w:num>
  <w:num w:numId="98">
    <w:abstractNumId w:val="6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abstractNumId w:val="29"/>
  </w:num>
  <w:num w:numId="100">
    <w:abstractNumId w:val="5"/>
  </w:num>
  <w:num w:numId="101">
    <w:abstractNumId w:val="4"/>
  </w:num>
  <w:num w:numId="102">
    <w:abstractNumId w:val="44"/>
  </w:num>
  <w:num w:numId="103">
    <w:abstractNumId w:val="80"/>
  </w:num>
  <w:num w:numId="104">
    <w:abstractNumId w:val="77"/>
  </w:num>
  <w:num w:numId="105">
    <w:abstractNumId w:val="68"/>
  </w:num>
  <w:num w:numId="106">
    <w:abstractNumId w:val="90"/>
  </w:num>
  <w:num w:numId="107">
    <w:abstractNumId w:val="108"/>
  </w:num>
  <w:num w:numId="108">
    <w:abstractNumId w:val="37"/>
  </w:num>
  <w:num w:numId="109">
    <w:abstractNumId w:val="10"/>
  </w:num>
  <w:num w:numId="110">
    <w:abstractNumId w:val="93"/>
  </w:num>
  <w:num w:numId="111">
    <w:abstractNumId w:val="104"/>
  </w:num>
  <w:num w:numId="112">
    <w:abstractNumId w:val="12"/>
  </w:num>
  <w:num w:numId="113">
    <w:abstractNumId w:val="88"/>
  </w:num>
  <w:num w:numId="114">
    <w:abstractNumId w:val="102"/>
  </w:num>
  <w:numIdMacAtCleanup w:val="1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425"/>
  <w:doNotHyphenateCaps/>
  <w:drawingGridHorizontalSpacing w:val="120"/>
  <w:displayHorizontalDrawingGridEvery w:val="2"/>
  <w:displayVerticalDrawingGridEvery w:val="2"/>
  <w:noPunctuationKerning/>
  <w:characterSpacingControl w:val="doNotCompress"/>
  <w:doNotValidateAgainstSchema/>
  <w:doNotDemarcateInvalidXml/>
  <w:hdrShapeDefaults>
    <o:shapedefaults v:ext="edit" spidmax="61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6FE7"/>
    <w:rsid w:val="000004AB"/>
    <w:rsid w:val="00000C56"/>
    <w:rsid w:val="00001198"/>
    <w:rsid w:val="00001428"/>
    <w:rsid w:val="00001C22"/>
    <w:rsid w:val="00001EAA"/>
    <w:rsid w:val="000029F4"/>
    <w:rsid w:val="00003A55"/>
    <w:rsid w:val="00004A3F"/>
    <w:rsid w:val="00004AD2"/>
    <w:rsid w:val="00004B48"/>
    <w:rsid w:val="00004C22"/>
    <w:rsid w:val="000077D2"/>
    <w:rsid w:val="00007AB4"/>
    <w:rsid w:val="00007C3C"/>
    <w:rsid w:val="000103D6"/>
    <w:rsid w:val="00010E60"/>
    <w:rsid w:val="00010F90"/>
    <w:rsid w:val="0001102E"/>
    <w:rsid w:val="00011BF3"/>
    <w:rsid w:val="000122CD"/>
    <w:rsid w:val="00012B9C"/>
    <w:rsid w:val="00013578"/>
    <w:rsid w:val="00014421"/>
    <w:rsid w:val="00014C7E"/>
    <w:rsid w:val="00016045"/>
    <w:rsid w:val="00016752"/>
    <w:rsid w:val="00016A9D"/>
    <w:rsid w:val="00017425"/>
    <w:rsid w:val="00017BBC"/>
    <w:rsid w:val="00017BE2"/>
    <w:rsid w:val="00017D83"/>
    <w:rsid w:val="000200D1"/>
    <w:rsid w:val="00020228"/>
    <w:rsid w:val="0002048F"/>
    <w:rsid w:val="00020A12"/>
    <w:rsid w:val="00020B37"/>
    <w:rsid w:val="00020DE4"/>
    <w:rsid w:val="00021588"/>
    <w:rsid w:val="000215AD"/>
    <w:rsid w:val="000222E6"/>
    <w:rsid w:val="00022429"/>
    <w:rsid w:val="000225F0"/>
    <w:rsid w:val="00022ABC"/>
    <w:rsid w:val="00022FC5"/>
    <w:rsid w:val="00022FCF"/>
    <w:rsid w:val="00023496"/>
    <w:rsid w:val="000236F3"/>
    <w:rsid w:val="00023916"/>
    <w:rsid w:val="00023BCD"/>
    <w:rsid w:val="00024282"/>
    <w:rsid w:val="000244E6"/>
    <w:rsid w:val="00024F08"/>
    <w:rsid w:val="00025138"/>
    <w:rsid w:val="00025543"/>
    <w:rsid w:val="000255E8"/>
    <w:rsid w:val="0002585A"/>
    <w:rsid w:val="000260F1"/>
    <w:rsid w:val="000263EE"/>
    <w:rsid w:val="0002724A"/>
    <w:rsid w:val="0002740D"/>
    <w:rsid w:val="000275E4"/>
    <w:rsid w:val="0002778D"/>
    <w:rsid w:val="00030738"/>
    <w:rsid w:val="00031043"/>
    <w:rsid w:val="000313C6"/>
    <w:rsid w:val="0003166D"/>
    <w:rsid w:val="0003206F"/>
    <w:rsid w:val="00032407"/>
    <w:rsid w:val="00033E66"/>
    <w:rsid w:val="00034118"/>
    <w:rsid w:val="00034BC5"/>
    <w:rsid w:val="00034C2A"/>
    <w:rsid w:val="00034CC2"/>
    <w:rsid w:val="00034D7B"/>
    <w:rsid w:val="00035296"/>
    <w:rsid w:val="00035412"/>
    <w:rsid w:val="000377C6"/>
    <w:rsid w:val="000379A7"/>
    <w:rsid w:val="0004004A"/>
    <w:rsid w:val="00040355"/>
    <w:rsid w:val="00040A97"/>
    <w:rsid w:val="00040C76"/>
    <w:rsid w:val="00042439"/>
    <w:rsid w:val="000425F1"/>
    <w:rsid w:val="00042772"/>
    <w:rsid w:val="00042A24"/>
    <w:rsid w:val="000433C9"/>
    <w:rsid w:val="00043ABB"/>
    <w:rsid w:val="00043B17"/>
    <w:rsid w:val="00043BDB"/>
    <w:rsid w:val="00043FFE"/>
    <w:rsid w:val="0004427A"/>
    <w:rsid w:val="0004474E"/>
    <w:rsid w:val="00045168"/>
    <w:rsid w:val="000451AA"/>
    <w:rsid w:val="000453D6"/>
    <w:rsid w:val="0004571E"/>
    <w:rsid w:val="0004593A"/>
    <w:rsid w:val="00045F64"/>
    <w:rsid w:val="000463B4"/>
    <w:rsid w:val="00046487"/>
    <w:rsid w:val="00046975"/>
    <w:rsid w:val="00046C82"/>
    <w:rsid w:val="00047F95"/>
    <w:rsid w:val="00047FE9"/>
    <w:rsid w:val="00051CCE"/>
    <w:rsid w:val="00051FAB"/>
    <w:rsid w:val="00052023"/>
    <w:rsid w:val="000523E0"/>
    <w:rsid w:val="00052734"/>
    <w:rsid w:val="00052A6E"/>
    <w:rsid w:val="0005301B"/>
    <w:rsid w:val="00053219"/>
    <w:rsid w:val="0005376D"/>
    <w:rsid w:val="00053CDA"/>
    <w:rsid w:val="00054387"/>
    <w:rsid w:val="0005556A"/>
    <w:rsid w:val="000555A3"/>
    <w:rsid w:val="00055958"/>
    <w:rsid w:val="00055DEE"/>
    <w:rsid w:val="00055FCB"/>
    <w:rsid w:val="00056093"/>
    <w:rsid w:val="00056DAD"/>
    <w:rsid w:val="00056DE0"/>
    <w:rsid w:val="0005717B"/>
    <w:rsid w:val="00057237"/>
    <w:rsid w:val="000572BD"/>
    <w:rsid w:val="000576F2"/>
    <w:rsid w:val="000604A7"/>
    <w:rsid w:val="00060725"/>
    <w:rsid w:val="00060730"/>
    <w:rsid w:val="00060F77"/>
    <w:rsid w:val="0006141E"/>
    <w:rsid w:val="000616F8"/>
    <w:rsid w:val="000619E0"/>
    <w:rsid w:val="00061A6F"/>
    <w:rsid w:val="00061B4F"/>
    <w:rsid w:val="00062BAE"/>
    <w:rsid w:val="00063B75"/>
    <w:rsid w:val="00063DA5"/>
    <w:rsid w:val="00063FE4"/>
    <w:rsid w:val="00064451"/>
    <w:rsid w:val="0006488A"/>
    <w:rsid w:val="000650C8"/>
    <w:rsid w:val="000654BD"/>
    <w:rsid w:val="000657FB"/>
    <w:rsid w:val="0006660E"/>
    <w:rsid w:val="00066727"/>
    <w:rsid w:val="00066A2C"/>
    <w:rsid w:val="00066A3E"/>
    <w:rsid w:val="00066B36"/>
    <w:rsid w:val="00066C0D"/>
    <w:rsid w:val="00066C42"/>
    <w:rsid w:val="000676FA"/>
    <w:rsid w:val="0006770A"/>
    <w:rsid w:val="00067BAA"/>
    <w:rsid w:val="00070488"/>
    <w:rsid w:val="0007071D"/>
    <w:rsid w:val="00070C42"/>
    <w:rsid w:val="0007118C"/>
    <w:rsid w:val="0007130C"/>
    <w:rsid w:val="000723E4"/>
    <w:rsid w:val="000725A4"/>
    <w:rsid w:val="00072992"/>
    <w:rsid w:val="000729CB"/>
    <w:rsid w:val="00072C32"/>
    <w:rsid w:val="0007353A"/>
    <w:rsid w:val="00073893"/>
    <w:rsid w:val="00073B2F"/>
    <w:rsid w:val="000747FE"/>
    <w:rsid w:val="00074B5E"/>
    <w:rsid w:val="00074B6C"/>
    <w:rsid w:val="00074D9C"/>
    <w:rsid w:val="00074F3A"/>
    <w:rsid w:val="000761CF"/>
    <w:rsid w:val="00076278"/>
    <w:rsid w:val="0007632C"/>
    <w:rsid w:val="000763B7"/>
    <w:rsid w:val="00076538"/>
    <w:rsid w:val="0007672B"/>
    <w:rsid w:val="00076C4B"/>
    <w:rsid w:val="00077ACD"/>
    <w:rsid w:val="00077BA0"/>
    <w:rsid w:val="00077CB3"/>
    <w:rsid w:val="00080006"/>
    <w:rsid w:val="00080BD1"/>
    <w:rsid w:val="00080E64"/>
    <w:rsid w:val="000810B9"/>
    <w:rsid w:val="00081C62"/>
    <w:rsid w:val="000824BF"/>
    <w:rsid w:val="000829E0"/>
    <w:rsid w:val="00082CFA"/>
    <w:rsid w:val="00083470"/>
    <w:rsid w:val="00083760"/>
    <w:rsid w:val="000838D2"/>
    <w:rsid w:val="00084361"/>
    <w:rsid w:val="000845D5"/>
    <w:rsid w:val="00084B77"/>
    <w:rsid w:val="00084BF8"/>
    <w:rsid w:val="00084E32"/>
    <w:rsid w:val="00085131"/>
    <w:rsid w:val="00085334"/>
    <w:rsid w:val="000856A8"/>
    <w:rsid w:val="00085E2A"/>
    <w:rsid w:val="000869C6"/>
    <w:rsid w:val="00086D6C"/>
    <w:rsid w:val="00086DED"/>
    <w:rsid w:val="00087219"/>
    <w:rsid w:val="000872BE"/>
    <w:rsid w:val="00087D29"/>
    <w:rsid w:val="00087F0D"/>
    <w:rsid w:val="00090DC5"/>
    <w:rsid w:val="00091203"/>
    <w:rsid w:val="0009183E"/>
    <w:rsid w:val="000919F9"/>
    <w:rsid w:val="00091B9E"/>
    <w:rsid w:val="0009296B"/>
    <w:rsid w:val="00092E48"/>
    <w:rsid w:val="00093032"/>
    <w:rsid w:val="0009362D"/>
    <w:rsid w:val="000946E7"/>
    <w:rsid w:val="00094BC1"/>
    <w:rsid w:val="00094D06"/>
    <w:rsid w:val="00095E4B"/>
    <w:rsid w:val="00095FAF"/>
    <w:rsid w:val="00096692"/>
    <w:rsid w:val="0009674D"/>
    <w:rsid w:val="00096D0C"/>
    <w:rsid w:val="00096F3B"/>
    <w:rsid w:val="00096FA9"/>
    <w:rsid w:val="000973A4"/>
    <w:rsid w:val="000973D4"/>
    <w:rsid w:val="00097A82"/>
    <w:rsid w:val="00097D45"/>
    <w:rsid w:val="000A0918"/>
    <w:rsid w:val="000A0928"/>
    <w:rsid w:val="000A09D1"/>
    <w:rsid w:val="000A0AF2"/>
    <w:rsid w:val="000A1B67"/>
    <w:rsid w:val="000A23C3"/>
    <w:rsid w:val="000A278C"/>
    <w:rsid w:val="000A2AF8"/>
    <w:rsid w:val="000A2CC5"/>
    <w:rsid w:val="000A302B"/>
    <w:rsid w:val="000A34DD"/>
    <w:rsid w:val="000A38A9"/>
    <w:rsid w:val="000A3AD6"/>
    <w:rsid w:val="000A3ECF"/>
    <w:rsid w:val="000A3FCD"/>
    <w:rsid w:val="000A42D2"/>
    <w:rsid w:val="000A4643"/>
    <w:rsid w:val="000A4994"/>
    <w:rsid w:val="000A4CD1"/>
    <w:rsid w:val="000A4DFA"/>
    <w:rsid w:val="000A5496"/>
    <w:rsid w:val="000A60BF"/>
    <w:rsid w:val="000A61EF"/>
    <w:rsid w:val="000A645E"/>
    <w:rsid w:val="000A6575"/>
    <w:rsid w:val="000A6F45"/>
    <w:rsid w:val="000A70B1"/>
    <w:rsid w:val="000B00CD"/>
    <w:rsid w:val="000B0380"/>
    <w:rsid w:val="000B0541"/>
    <w:rsid w:val="000B1DD4"/>
    <w:rsid w:val="000B28AE"/>
    <w:rsid w:val="000B2A42"/>
    <w:rsid w:val="000B2E19"/>
    <w:rsid w:val="000B2F55"/>
    <w:rsid w:val="000B32C1"/>
    <w:rsid w:val="000B3558"/>
    <w:rsid w:val="000B361F"/>
    <w:rsid w:val="000B3780"/>
    <w:rsid w:val="000B39DA"/>
    <w:rsid w:val="000B3AC8"/>
    <w:rsid w:val="000B3D5D"/>
    <w:rsid w:val="000B40A9"/>
    <w:rsid w:val="000B41F3"/>
    <w:rsid w:val="000B4621"/>
    <w:rsid w:val="000B543B"/>
    <w:rsid w:val="000B5954"/>
    <w:rsid w:val="000B5D63"/>
    <w:rsid w:val="000B677A"/>
    <w:rsid w:val="000B6C92"/>
    <w:rsid w:val="000B736A"/>
    <w:rsid w:val="000B794D"/>
    <w:rsid w:val="000C23FF"/>
    <w:rsid w:val="000C2BBC"/>
    <w:rsid w:val="000C345B"/>
    <w:rsid w:val="000C38FC"/>
    <w:rsid w:val="000C3CB3"/>
    <w:rsid w:val="000C4271"/>
    <w:rsid w:val="000C4454"/>
    <w:rsid w:val="000C45FD"/>
    <w:rsid w:val="000C4AEE"/>
    <w:rsid w:val="000C50F1"/>
    <w:rsid w:val="000C5462"/>
    <w:rsid w:val="000C5AC5"/>
    <w:rsid w:val="000C691B"/>
    <w:rsid w:val="000C71B4"/>
    <w:rsid w:val="000C71BE"/>
    <w:rsid w:val="000C733D"/>
    <w:rsid w:val="000C76A8"/>
    <w:rsid w:val="000C78B9"/>
    <w:rsid w:val="000C7E39"/>
    <w:rsid w:val="000D0596"/>
    <w:rsid w:val="000D083C"/>
    <w:rsid w:val="000D16FF"/>
    <w:rsid w:val="000D190E"/>
    <w:rsid w:val="000D1948"/>
    <w:rsid w:val="000D34C8"/>
    <w:rsid w:val="000D38BD"/>
    <w:rsid w:val="000D3923"/>
    <w:rsid w:val="000D443D"/>
    <w:rsid w:val="000D4CFE"/>
    <w:rsid w:val="000D4D26"/>
    <w:rsid w:val="000D4FA8"/>
    <w:rsid w:val="000D58DD"/>
    <w:rsid w:val="000D5F6E"/>
    <w:rsid w:val="000D6413"/>
    <w:rsid w:val="000D6DF7"/>
    <w:rsid w:val="000D7777"/>
    <w:rsid w:val="000D7D85"/>
    <w:rsid w:val="000D7EC2"/>
    <w:rsid w:val="000D7FB0"/>
    <w:rsid w:val="000E0225"/>
    <w:rsid w:val="000E03B0"/>
    <w:rsid w:val="000E0D83"/>
    <w:rsid w:val="000E0DA5"/>
    <w:rsid w:val="000E1FE2"/>
    <w:rsid w:val="000E25A7"/>
    <w:rsid w:val="000E2989"/>
    <w:rsid w:val="000E2D9C"/>
    <w:rsid w:val="000E30F7"/>
    <w:rsid w:val="000E346C"/>
    <w:rsid w:val="000E38C1"/>
    <w:rsid w:val="000E40BF"/>
    <w:rsid w:val="000E4497"/>
    <w:rsid w:val="000E469C"/>
    <w:rsid w:val="000E4CBE"/>
    <w:rsid w:val="000E513D"/>
    <w:rsid w:val="000E6378"/>
    <w:rsid w:val="000E65E9"/>
    <w:rsid w:val="000E6A69"/>
    <w:rsid w:val="000E7135"/>
    <w:rsid w:val="000E7423"/>
    <w:rsid w:val="000E7E54"/>
    <w:rsid w:val="000E7FD4"/>
    <w:rsid w:val="000F0722"/>
    <w:rsid w:val="000F0AB8"/>
    <w:rsid w:val="000F13E3"/>
    <w:rsid w:val="000F188E"/>
    <w:rsid w:val="000F1F16"/>
    <w:rsid w:val="000F20A7"/>
    <w:rsid w:val="000F2722"/>
    <w:rsid w:val="000F2B75"/>
    <w:rsid w:val="000F2C60"/>
    <w:rsid w:val="000F2D97"/>
    <w:rsid w:val="000F35E5"/>
    <w:rsid w:val="000F3B8B"/>
    <w:rsid w:val="000F3C3C"/>
    <w:rsid w:val="000F4082"/>
    <w:rsid w:val="000F469E"/>
    <w:rsid w:val="000F5172"/>
    <w:rsid w:val="000F5BB7"/>
    <w:rsid w:val="000F5D42"/>
    <w:rsid w:val="000F5E29"/>
    <w:rsid w:val="000F758B"/>
    <w:rsid w:val="000F7917"/>
    <w:rsid w:val="000F799E"/>
    <w:rsid w:val="000F7FB3"/>
    <w:rsid w:val="001001B5"/>
    <w:rsid w:val="00100695"/>
    <w:rsid w:val="0010145E"/>
    <w:rsid w:val="00101C75"/>
    <w:rsid w:val="001020E2"/>
    <w:rsid w:val="00102CE4"/>
    <w:rsid w:val="00103083"/>
    <w:rsid w:val="00103285"/>
    <w:rsid w:val="001032E7"/>
    <w:rsid w:val="00103E27"/>
    <w:rsid w:val="00104389"/>
    <w:rsid w:val="001043F6"/>
    <w:rsid w:val="00104655"/>
    <w:rsid w:val="0010473C"/>
    <w:rsid w:val="00104BA8"/>
    <w:rsid w:val="00106B19"/>
    <w:rsid w:val="00106C2F"/>
    <w:rsid w:val="00106FA8"/>
    <w:rsid w:val="00107C0E"/>
    <w:rsid w:val="001100EF"/>
    <w:rsid w:val="001108A3"/>
    <w:rsid w:val="00110BC8"/>
    <w:rsid w:val="00111843"/>
    <w:rsid w:val="00112631"/>
    <w:rsid w:val="00112F25"/>
    <w:rsid w:val="00113005"/>
    <w:rsid w:val="00113BA6"/>
    <w:rsid w:val="0011445B"/>
    <w:rsid w:val="00115A2A"/>
    <w:rsid w:val="00115BA0"/>
    <w:rsid w:val="00115DB7"/>
    <w:rsid w:val="0011613C"/>
    <w:rsid w:val="001162D9"/>
    <w:rsid w:val="00116EEF"/>
    <w:rsid w:val="001175F9"/>
    <w:rsid w:val="00117F4E"/>
    <w:rsid w:val="00120222"/>
    <w:rsid w:val="001209D0"/>
    <w:rsid w:val="00120DFB"/>
    <w:rsid w:val="001227D7"/>
    <w:rsid w:val="00123740"/>
    <w:rsid w:val="0012389B"/>
    <w:rsid w:val="00124A82"/>
    <w:rsid w:val="00124BA5"/>
    <w:rsid w:val="00124C0C"/>
    <w:rsid w:val="00125670"/>
    <w:rsid w:val="0012573E"/>
    <w:rsid w:val="00125C2B"/>
    <w:rsid w:val="001262E3"/>
    <w:rsid w:val="00126A54"/>
    <w:rsid w:val="00127035"/>
    <w:rsid w:val="00127337"/>
    <w:rsid w:val="00127992"/>
    <w:rsid w:val="00130907"/>
    <w:rsid w:val="001309C8"/>
    <w:rsid w:val="00131040"/>
    <w:rsid w:val="00131D1B"/>
    <w:rsid w:val="0013258E"/>
    <w:rsid w:val="00132645"/>
    <w:rsid w:val="00133CD3"/>
    <w:rsid w:val="00134AAC"/>
    <w:rsid w:val="00134E94"/>
    <w:rsid w:val="00134EBC"/>
    <w:rsid w:val="00134F31"/>
    <w:rsid w:val="00134F99"/>
    <w:rsid w:val="00134FE2"/>
    <w:rsid w:val="00135865"/>
    <w:rsid w:val="00135AF6"/>
    <w:rsid w:val="00135FB0"/>
    <w:rsid w:val="001360D2"/>
    <w:rsid w:val="0013614C"/>
    <w:rsid w:val="00136333"/>
    <w:rsid w:val="00136545"/>
    <w:rsid w:val="001368D7"/>
    <w:rsid w:val="001371E6"/>
    <w:rsid w:val="00137270"/>
    <w:rsid w:val="00137A38"/>
    <w:rsid w:val="00137AFD"/>
    <w:rsid w:val="00137D3E"/>
    <w:rsid w:val="00140192"/>
    <w:rsid w:val="00140959"/>
    <w:rsid w:val="001411F5"/>
    <w:rsid w:val="00141310"/>
    <w:rsid w:val="00141441"/>
    <w:rsid w:val="00141469"/>
    <w:rsid w:val="00141AB4"/>
    <w:rsid w:val="001425C0"/>
    <w:rsid w:val="00142E05"/>
    <w:rsid w:val="001435AA"/>
    <w:rsid w:val="0014362E"/>
    <w:rsid w:val="00143B3F"/>
    <w:rsid w:val="00143BCB"/>
    <w:rsid w:val="00143D4E"/>
    <w:rsid w:val="00144306"/>
    <w:rsid w:val="00144ABD"/>
    <w:rsid w:val="00144F92"/>
    <w:rsid w:val="0014549B"/>
    <w:rsid w:val="001456D6"/>
    <w:rsid w:val="00145E58"/>
    <w:rsid w:val="00146106"/>
    <w:rsid w:val="00146652"/>
    <w:rsid w:val="001469A9"/>
    <w:rsid w:val="001473C0"/>
    <w:rsid w:val="00147BDA"/>
    <w:rsid w:val="001501E3"/>
    <w:rsid w:val="001502A8"/>
    <w:rsid w:val="00151BA7"/>
    <w:rsid w:val="00151CEB"/>
    <w:rsid w:val="00151F2A"/>
    <w:rsid w:val="0015233C"/>
    <w:rsid w:val="001523E3"/>
    <w:rsid w:val="00152E8C"/>
    <w:rsid w:val="00152FF2"/>
    <w:rsid w:val="001537DA"/>
    <w:rsid w:val="001537E0"/>
    <w:rsid w:val="001538BC"/>
    <w:rsid w:val="00153BEF"/>
    <w:rsid w:val="00154293"/>
    <w:rsid w:val="00154381"/>
    <w:rsid w:val="001554B6"/>
    <w:rsid w:val="001561C6"/>
    <w:rsid w:val="00156236"/>
    <w:rsid w:val="0015668E"/>
    <w:rsid w:val="00156A06"/>
    <w:rsid w:val="00157473"/>
    <w:rsid w:val="00160BEB"/>
    <w:rsid w:val="001611F9"/>
    <w:rsid w:val="001623BE"/>
    <w:rsid w:val="00162BFE"/>
    <w:rsid w:val="00163098"/>
    <w:rsid w:val="00163960"/>
    <w:rsid w:val="001639A9"/>
    <w:rsid w:val="00163BA9"/>
    <w:rsid w:val="00163EA7"/>
    <w:rsid w:val="00163FFE"/>
    <w:rsid w:val="00164486"/>
    <w:rsid w:val="00164A22"/>
    <w:rsid w:val="00165038"/>
    <w:rsid w:val="001650BC"/>
    <w:rsid w:val="0016578E"/>
    <w:rsid w:val="00165E57"/>
    <w:rsid w:val="00166AD4"/>
    <w:rsid w:val="00170099"/>
    <w:rsid w:val="001705F3"/>
    <w:rsid w:val="00170CD8"/>
    <w:rsid w:val="00170E87"/>
    <w:rsid w:val="0017136E"/>
    <w:rsid w:val="0017191E"/>
    <w:rsid w:val="00172BBA"/>
    <w:rsid w:val="00172FE5"/>
    <w:rsid w:val="001730F1"/>
    <w:rsid w:val="00173102"/>
    <w:rsid w:val="00173CE1"/>
    <w:rsid w:val="00173F2F"/>
    <w:rsid w:val="0017430C"/>
    <w:rsid w:val="00174B97"/>
    <w:rsid w:val="001753D0"/>
    <w:rsid w:val="001757EE"/>
    <w:rsid w:val="00175808"/>
    <w:rsid w:val="001768F4"/>
    <w:rsid w:val="0017690E"/>
    <w:rsid w:val="001770A5"/>
    <w:rsid w:val="00177221"/>
    <w:rsid w:val="001774DB"/>
    <w:rsid w:val="00177644"/>
    <w:rsid w:val="001776A7"/>
    <w:rsid w:val="001804F8"/>
    <w:rsid w:val="00180CA4"/>
    <w:rsid w:val="0018113D"/>
    <w:rsid w:val="001814E4"/>
    <w:rsid w:val="00181E67"/>
    <w:rsid w:val="00181E8F"/>
    <w:rsid w:val="001830BD"/>
    <w:rsid w:val="001847B3"/>
    <w:rsid w:val="00184A2A"/>
    <w:rsid w:val="0018525A"/>
    <w:rsid w:val="001855D1"/>
    <w:rsid w:val="00186397"/>
    <w:rsid w:val="00186607"/>
    <w:rsid w:val="00186C6D"/>
    <w:rsid w:val="00186F0B"/>
    <w:rsid w:val="00186F3D"/>
    <w:rsid w:val="00190A57"/>
    <w:rsid w:val="00191871"/>
    <w:rsid w:val="00191A96"/>
    <w:rsid w:val="00191DA3"/>
    <w:rsid w:val="001920D2"/>
    <w:rsid w:val="001929DA"/>
    <w:rsid w:val="0019345C"/>
    <w:rsid w:val="00193807"/>
    <w:rsid w:val="0019388C"/>
    <w:rsid w:val="001939BC"/>
    <w:rsid w:val="00194DE8"/>
    <w:rsid w:val="0019591B"/>
    <w:rsid w:val="00195A5B"/>
    <w:rsid w:val="00195A7E"/>
    <w:rsid w:val="001965CD"/>
    <w:rsid w:val="00196D24"/>
    <w:rsid w:val="0019752A"/>
    <w:rsid w:val="001977A5"/>
    <w:rsid w:val="00197C0B"/>
    <w:rsid w:val="001A03C3"/>
    <w:rsid w:val="001A0716"/>
    <w:rsid w:val="001A07FE"/>
    <w:rsid w:val="001A0941"/>
    <w:rsid w:val="001A0968"/>
    <w:rsid w:val="001A0A73"/>
    <w:rsid w:val="001A131F"/>
    <w:rsid w:val="001A1430"/>
    <w:rsid w:val="001A14F9"/>
    <w:rsid w:val="001A175B"/>
    <w:rsid w:val="001A2270"/>
    <w:rsid w:val="001A27E6"/>
    <w:rsid w:val="001A3193"/>
    <w:rsid w:val="001A340A"/>
    <w:rsid w:val="001A364C"/>
    <w:rsid w:val="001A3CBB"/>
    <w:rsid w:val="001A3DD3"/>
    <w:rsid w:val="001A418B"/>
    <w:rsid w:val="001A42AD"/>
    <w:rsid w:val="001A4391"/>
    <w:rsid w:val="001A4610"/>
    <w:rsid w:val="001A5392"/>
    <w:rsid w:val="001A55FA"/>
    <w:rsid w:val="001A6279"/>
    <w:rsid w:val="001A6BB7"/>
    <w:rsid w:val="001A6C83"/>
    <w:rsid w:val="001A6CF5"/>
    <w:rsid w:val="001A728C"/>
    <w:rsid w:val="001A783A"/>
    <w:rsid w:val="001A7EB9"/>
    <w:rsid w:val="001B0F3E"/>
    <w:rsid w:val="001B1E81"/>
    <w:rsid w:val="001B22D4"/>
    <w:rsid w:val="001B2C23"/>
    <w:rsid w:val="001B2F82"/>
    <w:rsid w:val="001B3275"/>
    <w:rsid w:val="001B3464"/>
    <w:rsid w:val="001B3886"/>
    <w:rsid w:val="001B3A34"/>
    <w:rsid w:val="001B3FF7"/>
    <w:rsid w:val="001B46C9"/>
    <w:rsid w:val="001B46CF"/>
    <w:rsid w:val="001B4AA5"/>
    <w:rsid w:val="001B52DE"/>
    <w:rsid w:val="001B5330"/>
    <w:rsid w:val="001B53C2"/>
    <w:rsid w:val="001B5D3A"/>
    <w:rsid w:val="001B6186"/>
    <w:rsid w:val="001B623D"/>
    <w:rsid w:val="001B6263"/>
    <w:rsid w:val="001B62E8"/>
    <w:rsid w:val="001B6712"/>
    <w:rsid w:val="001B6919"/>
    <w:rsid w:val="001B6B1F"/>
    <w:rsid w:val="001B6CBF"/>
    <w:rsid w:val="001B6E36"/>
    <w:rsid w:val="001B6F83"/>
    <w:rsid w:val="001B72C7"/>
    <w:rsid w:val="001B7BF4"/>
    <w:rsid w:val="001B7EC8"/>
    <w:rsid w:val="001C0DD4"/>
    <w:rsid w:val="001C0E1F"/>
    <w:rsid w:val="001C0EAC"/>
    <w:rsid w:val="001C0F39"/>
    <w:rsid w:val="001C1097"/>
    <w:rsid w:val="001C11CE"/>
    <w:rsid w:val="001C158F"/>
    <w:rsid w:val="001C15A9"/>
    <w:rsid w:val="001C1ED5"/>
    <w:rsid w:val="001C229F"/>
    <w:rsid w:val="001C24CC"/>
    <w:rsid w:val="001C39BD"/>
    <w:rsid w:val="001C4DC6"/>
    <w:rsid w:val="001C55C1"/>
    <w:rsid w:val="001C5B61"/>
    <w:rsid w:val="001C5D20"/>
    <w:rsid w:val="001C6A1D"/>
    <w:rsid w:val="001C700B"/>
    <w:rsid w:val="001C7026"/>
    <w:rsid w:val="001C72D3"/>
    <w:rsid w:val="001C7C59"/>
    <w:rsid w:val="001D0511"/>
    <w:rsid w:val="001D0F59"/>
    <w:rsid w:val="001D0FFB"/>
    <w:rsid w:val="001D11C4"/>
    <w:rsid w:val="001D1415"/>
    <w:rsid w:val="001D18B5"/>
    <w:rsid w:val="001D1D3E"/>
    <w:rsid w:val="001D300F"/>
    <w:rsid w:val="001D3215"/>
    <w:rsid w:val="001D3245"/>
    <w:rsid w:val="001D3614"/>
    <w:rsid w:val="001D407E"/>
    <w:rsid w:val="001D42AB"/>
    <w:rsid w:val="001D4680"/>
    <w:rsid w:val="001D5056"/>
    <w:rsid w:val="001D5152"/>
    <w:rsid w:val="001D5495"/>
    <w:rsid w:val="001D5861"/>
    <w:rsid w:val="001D59C8"/>
    <w:rsid w:val="001D63F1"/>
    <w:rsid w:val="001D64AE"/>
    <w:rsid w:val="001D66A3"/>
    <w:rsid w:val="001D7175"/>
    <w:rsid w:val="001D7182"/>
    <w:rsid w:val="001E0BA5"/>
    <w:rsid w:val="001E144F"/>
    <w:rsid w:val="001E146E"/>
    <w:rsid w:val="001E19B7"/>
    <w:rsid w:val="001E1E62"/>
    <w:rsid w:val="001E263A"/>
    <w:rsid w:val="001E378D"/>
    <w:rsid w:val="001E38E0"/>
    <w:rsid w:val="001E3C92"/>
    <w:rsid w:val="001E438A"/>
    <w:rsid w:val="001E4DF5"/>
    <w:rsid w:val="001E5452"/>
    <w:rsid w:val="001E54DF"/>
    <w:rsid w:val="001E556D"/>
    <w:rsid w:val="001E5C17"/>
    <w:rsid w:val="001E633B"/>
    <w:rsid w:val="001E6B52"/>
    <w:rsid w:val="001E6C3F"/>
    <w:rsid w:val="001F0B6A"/>
    <w:rsid w:val="001F150D"/>
    <w:rsid w:val="001F1624"/>
    <w:rsid w:val="001F16EF"/>
    <w:rsid w:val="001F1CB5"/>
    <w:rsid w:val="001F20F2"/>
    <w:rsid w:val="001F23E9"/>
    <w:rsid w:val="001F251D"/>
    <w:rsid w:val="001F2638"/>
    <w:rsid w:val="001F3382"/>
    <w:rsid w:val="001F3885"/>
    <w:rsid w:val="001F3C44"/>
    <w:rsid w:val="001F3CE2"/>
    <w:rsid w:val="001F4458"/>
    <w:rsid w:val="001F4716"/>
    <w:rsid w:val="001F5107"/>
    <w:rsid w:val="001F54E9"/>
    <w:rsid w:val="001F5A0A"/>
    <w:rsid w:val="001F5F91"/>
    <w:rsid w:val="001F6390"/>
    <w:rsid w:val="001F6C7E"/>
    <w:rsid w:val="001F7975"/>
    <w:rsid w:val="001F79ED"/>
    <w:rsid w:val="00200145"/>
    <w:rsid w:val="0020040F"/>
    <w:rsid w:val="002005D6"/>
    <w:rsid w:val="0020073C"/>
    <w:rsid w:val="00200E21"/>
    <w:rsid w:val="00202B74"/>
    <w:rsid w:val="00202D47"/>
    <w:rsid w:val="00203950"/>
    <w:rsid w:val="0020396E"/>
    <w:rsid w:val="00203A12"/>
    <w:rsid w:val="002043DB"/>
    <w:rsid w:val="002044CE"/>
    <w:rsid w:val="0020478F"/>
    <w:rsid w:val="002048E3"/>
    <w:rsid w:val="00204A0B"/>
    <w:rsid w:val="00204CA0"/>
    <w:rsid w:val="002052D7"/>
    <w:rsid w:val="0020573A"/>
    <w:rsid w:val="00205B8A"/>
    <w:rsid w:val="00205D5A"/>
    <w:rsid w:val="0020678B"/>
    <w:rsid w:val="00206946"/>
    <w:rsid w:val="00206E29"/>
    <w:rsid w:val="00207349"/>
    <w:rsid w:val="00207499"/>
    <w:rsid w:val="002075B2"/>
    <w:rsid w:val="002076C1"/>
    <w:rsid w:val="002077A1"/>
    <w:rsid w:val="0021036B"/>
    <w:rsid w:val="00210D0E"/>
    <w:rsid w:val="00211020"/>
    <w:rsid w:val="00211118"/>
    <w:rsid w:val="00212201"/>
    <w:rsid w:val="00213300"/>
    <w:rsid w:val="002135DC"/>
    <w:rsid w:val="002139D0"/>
    <w:rsid w:val="00214457"/>
    <w:rsid w:val="00214E96"/>
    <w:rsid w:val="00215031"/>
    <w:rsid w:val="0021509D"/>
    <w:rsid w:val="00215C2E"/>
    <w:rsid w:val="00215FA5"/>
    <w:rsid w:val="00216561"/>
    <w:rsid w:val="00216589"/>
    <w:rsid w:val="00217341"/>
    <w:rsid w:val="00217547"/>
    <w:rsid w:val="002176D6"/>
    <w:rsid w:val="00220152"/>
    <w:rsid w:val="00220637"/>
    <w:rsid w:val="0022077C"/>
    <w:rsid w:val="00220A79"/>
    <w:rsid w:val="002217EE"/>
    <w:rsid w:val="00221974"/>
    <w:rsid w:val="00221B50"/>
    <w:rsid w:val="00221CBD"/>
    <w:rsid w:val="00221D63"/>
    <w:rsid w:val="00222020"/>
    <w:rsid w:val="0022218A"/>
    <w:rsid w:val="0022266A"/>
    <w:rsid w:val="00224148"/>
    <w:rsid w:val="00224169"/>
    <w:rsid w:val="00224476"/>
    <w:rsid w:val="00224CB5"/>
    <w:rsid w:val="00224CE5"/>
    <w:rsid w:val="00225723"/>
    <w:rsid w:val="002257AF"/>
    <w:rsid w:val="002258EA"/>
    <w:rsid w:val="00225EA9"/>
    <w:rsid w:val="00226534"/>
    <w:rsid w:val="002266CC"/>
    <w:rsid w:val="0022720A"/>
    <w:rsid w:val="002274E5"/>
    <w:rsid w:val="00227A01"/>
    <w:rsid w:val="0023042A"/>
    <w:rsid w:val="0023079B"/>
    <w:rsid w:val="00230892"/>
    <w:rsid w:val="00230EDA"/>
    <w:rsid w:val="00231F91"/>
    <w:rsid w:val="0023208A"/>
    <w:rsid w:val="0023239B"/>
    <w:rsid w:val="002323CF"/>
    <w:rsid w:val="0023307E"/>
    <w:rsid w:val="00233233"/>
    <w:rsid w:val="002332CD"/>
    <w:rsid w:val="002347A5"/>
    <w:rsid w:val="00235122"/>
    <w:rsid w:val="0023583C"/>
    <w:rsid w:val="00235DCC"/>
    <w:rsid w:val="0023606B"/>
    <w:rsid w:val="002368D8"/>
    <w:rsid w:val="00236A47"/>
    <w:rsid w:val="002370CA"/>
    <w:rsid w:val="0023722D"/>
    <w:rsid w:val="002375A8"/>
    <w:rsid w:val="0023784E"/>
    <w:rsid w:val="00237B59"/>
    <w:rsid w:val="00237EB6"/>
    <w:rsid w:val="002402A5"/>
    <w:rsid w:val="00240A46"/>
    <w:rsid w:val="00240A92"/>
    <w:rsid w:val="00240B3E"/>
    <w:rsid w:val="00240CCA"/>
    <w:rsid w:val="00240DBE"/>
    <w:rsid w:val="0024167B"/>
    <w:rsid w:val="002416E0"/>
    <w:rsid w:val="00241D7E"/>
    <w:rsid w:val="00242385"/>
    <w:rsid w:val="00242F23"/>
    <w:rsid w:val="00243175"/>
    <w:rsid w:val="00243BB8"/>
    <w:rsid w:val="00243E42"/>
    <w:rsid w:val="00244175"/>
    <w:rsid w:val="002454A5"/>
    <w:rsid w:val="002457E2"/>
    <w:rsid w:val="002460DF"/>
    <w:rsid w:val="00246EE1"/>
    <w:rsid w:val="00247261"/>
    <w:rsid w:val="00247335"/>
    <w:rsid w:val="00247CAF"/>
    <w:rsid w:val="00250143"/>
    <w:rsid w:val="002504DB"/>
    <w:rsid w:val="002506E3"/>
    <w:rsid w:val="002514A2"/>
    <w:rsid w:val="002516B9"/>
    <w:rsid w:val="00251E64"/>
    <w:rsid w:val="002520B6"/>
    <w:rsid w:val="0025237D"/>
    <w:rsid w:val="002529C8"/>
    <w:rsid w:val="00252C01"/>
    <w:rsid w:val="00252FB0"/>
    <w:rsid w:val="00253AB0"/>
    <w:rsid w:val="002541F9"/>
    <w:rsid w:val="00254D3E"/>
    <w:rsid w:val="00254D77"/>
    <w:rsid w:val="0025577D"/>
    <w:rsid w:val="00255B18"/>
    <w:rsid w:val="00256A70"/>
    <w:rsid w:val="00257084"/>
    <w:rsid w:val="002573C4"/>
    <w:rsid w:val="00257C78"/>
    <w:rsid w:val="00260EDA"/>
    <w:rsid w:val="00260FD8"/>
    <w:rsid w:val="00261299"/>
    <w:rsid w:val="0026152D"/>
    <w:rsid w:val="002618CB"/>
    <w:rsid w:val="00261AA0"/>
    <w:rsid w:val="0026237E"/>
    <w:rsid w:val="00262437"/>
    <w:rsid w:val="00262C04"/>
    <w:rsid w:val="00263D14"/>
    <w:rsid w:val="0026417B"/>
    <w:rsid w:val="002643B9"/>
    <w:rsid w:val="00264C23"/>
    <w:rsid w:val="00265797"/>
    <w:rsid w:val="00265A68"/>
    <w:rsid w:val="00266125"/>
    <w:rsid w:val="002663C1"/>
    <w:rsid w:val="00266F80"/>
    <w:rsid w:val="0026710A"/>
    <w:rsid w:val="00267213"/>
    <w:rsid w:val="002673E8"/>
    <w:rsid w:val="0026799C"/>
    <w:rsid w:val="002679C7"/>
    <w:rsid w:val="00267F83"/>
    <w:rsid w:val="002702E7"/>
    <w:rsid w:val="00270764"/>
    <w:rsid w:val="00270BA0"/>
    <w:rsid w:val="00270C8B"/>
    <w:rsid w:val="00271128"/>
    <w:rsid w:val="002714B8"/>
    <w:rsid w:val="00271925"/>
    <w:rsid w:val="002719A0"/>
    <w:rsid w:val="00271D2C"/>
    <w:rsid w:val="00271F9D"/>
    <w:rsid w:val="002722F2"/>
    <w:rsid w:val="00272B19"/>
    <w:rsid w:val="00273CB8"/>
    <w:rsid w:val="00273D41"/>
    <w:rsid w:val="002743C4"/>
    <w:rsid w:val="002748C3"/>
    <w:rsid w:val="002752C0"/>
    <w:rsid w:val="002756C8"/>
    <w:rsid w:val="00275F1A"/>
    <w:rsid w:val="00276C45"/>
    <w:rsid w:val="00276F86"/>
    <w:rsid w:val="002776A0"/>
    <w:rsid w:val="00277D61"/>
    <w:rsid w:val="002802F5"/>
    <w:rsid w:val="002807A6"/>
    <w:rsid w:val="002816ED"/>
    <w:rsid w:val="00281B6B"/>
    <w:rsid w:val="00282227"/>
    <w:rsid w:val="002824C0"/>
    <w:rsid w:val="002827C8"/>
    <w:rsid w:val="00282F97"/>
    <w:rsid w:val="00283383"/>
    <w:rsid w:val="00283430"/>
    <w:rsid w:val="002835EF"/>
    <w:rsid w:val="002838D3"/>
    <w:rsid w:val="00284AE8"/>
    <w:rsid w:val="002852A2"/>
    <w:rsid w:val="002857AC"/>
    <w:rsid w:val="0028585D"/>
    <w:rsid w:val="0028624D"/>
    <w:rsid w:val="00286BA0"/>
    <w:rsid w:val="00286D56"/>
    <w:rsid w:val="002878D0"/>
    <w:rsid w:val="002879B9"/>
    <w:rsid w:val="00287DFB"/>
    <w:rsid w:val="00290424"/>
    <w:rsid w:val="00291061"/>
    <w:rsid w:val="00291154"/>
    <w:rsid w:val="00291A81"/>
    <w:rsid w:val="00291DD7"/>
    <w:rsid w:val="00291F56"/>
    <w:rsid w:val="00292176"/>
    <w:rsid w:val="00292771"/>
    <w:rsid w:val="00293681"/>
    <w:rsid w:val="00293804"/>
    <w:rsid w:val="00293BDC"/>
    <w:rsid w:val="00294294"/>
    <w:rsid w:val="002948D5"/>
    <w:rsid w:val="00294A2D"/>
    <w:rsid w:val="0029551B"/>
    <w:rsid w:val="00295F31"/>
    <w:rsid w:val="00295FE2"/>
    <w:rsid w:val="00296E01"/>
    <w:rsid w:val="0029772E"/>
    <w:rsid w:val="00297CD2"/>
    <w:rsid w:val="002A028A"/>
    <w:rsid w:val="002A0F03"/>
    <w:rsid w:val="002A10EE"/>
    <w:rsid w:val="002A13BC"/>
    <w:rsid w:val="002A1A5A"/>
    <w:rsid w:val="002A1A5C"/>
    <w:rsid w:val="002A1F9E"/>
    <w:rsid w:val="002A24B6"/>
    <w:rsid w:val="002A26B9"/>
    <w:rsid w:val="002A2F08"/>
    <w:rsid w:val="002A2F37"/>
    <w:rsid w:val="002A3620"/>
    <w:rsid w:val="002A3A42"/>
    <w:rsid w:val="002A3A68"/>
    <w:rsid w:val="002A3DD4"/>
    <w:rsid w:val="002A4BA2"/>
    <w:rsid w:val="002A4F60"/>
    <w:rsid w:val="002A54E4"/>
    <w:rsid w:val="002A6303"/>
    <w:rsid w:val="002A675E"/>
    <w:rsid w:val="002A679C"/>
    <w:rsid w:val="002A6805"/>
    <w:rsid w:val="002A6A67"/>
    <w:rsid w:val="002A6B19"/>
    <w:rsid w:val="002A6E64"/>
    <w:rsid w:val="002A6EA5"/>
    <w:rsid w:val="002A7250"/>
    <w:rsid w:val="002A7536"/>
    <w:rsid w:val="002A761E"/>
    <w:rsid w:val="002B039E"/>
    <w:rsid w:val="002B063E"/>
    <w:rsid w:val="002B089C"/>
    <w:rsid w:val="002B0FE7"/>
    <w:rsid w:val="002B1A9B"/>
    <w:rsid w:val="002B1D3C"/>
    <w:rsid w:val="002B1EEA"/>
    <w:rsid w:val="002B23DE"/>
    <w:rsid w:val="002B248A"/>
    <w:rsid w:val="002B278E"/>
    <w:rsid w:val="002B332F"/>
    <w:rsid w:val="002B39CD"/>
    <w:rsid w:val="002B3A7E"/>
    <w:rsid w:val="002B3FC0"/>
    <w:rsid w:val="002B4020"/>
    <w:rsid w:val="002B5626"/>
    <w:rsid w:val="002B5A89"/>
    <w:rsid w:val="002B6E1F"/>
    <w:rsid w:val="002B7857"/>
    <w:rsid w:val="002B795B"/>
    <w:rsid w:val="002B7EC8"/>
    <w:rsid w:val="002C0645"/>
    <w:rsid w:val="002C091E"/>
    <w:rsid w:val="002C0EE1"/>
    <w:rsid w:val="002C1634"/>
    <w:rsid w:val="002C36BA"/>
    <w:rsid w:val="002C3CD4"/>
    <w:rsid w:val="002C3E32"/>
    <w:rsid w:val="002C3FF8"/>
    <w:rsid w:val="002C41A9"/>
    <w:rsid w:val="002C4841"/>
    <w:rsid w:val="002C5580"/>
    <w:rsid w:val="002C58C1"/>
    <w:rsid w:val="002C59DF"/>
    <w:rsid w:val="002C605E"/>
    <w:rsid w:val="002C6267"/>
    <w:rsid w:val="002C63C0"/>
    <w:rsid w:val="002C6745"/>
    <w:rsid w:val="002C7219"/>
    <w:rsid w:val="002C72CA"/>
    <w:rsid w:val="002C7935"/>
    <w:rsid w:val="002C7A0B"/>
    <w:rsid w:val="002D02E9"/>
    <w:rsid w:val="002D09FC"/>
    <w:rsid w:val="002D0B48"/>
    <w:rsid w:val="002D1D12"/>
    <w:rsid w:val="002D2791"/>
    <w:rsid w:val="002D2CA3"/>
    <w:rsid w:val="002D2E9E"/>
    <w:rsid w:val="002D35F4"/>
    <w:rsid w:val="002D37D6"/>
    <w:rsid w:val="002D42EB"/>
    <w:rsid w:val="002D4372"/>
    <w:rsid w:val="002D5660"/>
    <w:rsid w:val="002D5827"/>
    <w:rsid w:val="002D5FC9"/>
    <w:rsid w:val="002D6255"/>
    <w:rsid w:val="002D64AA"/>
    <w:rsid w:val="002D6C80"/>
    <w:rsid w:val="002D79D3"/>
    <w:rsid w:val="002D7EBE"/>
    <w:rsid w:val="002E0556"/>
    <w:rsid w:val="002E0661"/>
    <w:rsid w:val="002E0A6E"/>
    <w:rsid w:val="002E0D11"/>
    <w:rsid w:val="002E0E5E"/>
    <w:rsid w:val="002E1071"/>
    <w:rsid w:val="002E1B3F"/>
    <w:rsid w:val="002E1E6E"/>
    <w:rsid w:val="002E1F65"/>
    <w:rsid w:val="002E2F48"/>
    <w:rsid w:val="002E30C3"/>
    <w:rsid w:val="002E4700"/>
    <w:rsid w:val="002E485F"/>
    <w:rsid w:val="002E49CD"/>
    <w:rsid w:val="002E52A0"/>
    <w:rsid w:val="002E5ED1"/>
    <w:rsid w:val="002E619A"/>
    <w:rsid w:val="002E646E"/>
    <w:rsid w:val="002E6A7F"/>
    <w:rsid w:val="002E6DC8"/>
    <w:rsid w:val="002E794A"/>
    <w:rsid w:val="002E7B12"/>
    <w:rsid w:val="002F0663"/>
    <w:rsid w:val="002F12B3"/>
    <w:rsid w:val="002F12EC"/>
    <w:rsid w:val="002F16F7"/>
    <w:rsid w:val="002F1BB2"/>
    <w:rsid w:val="002F2F74"/>
    <w:rsid w:val="002F380F"/>
    <w:rsid w:val="002F3F8B"/>
    <w:rsid w:val="002F3FCE"/>
    <w:rsid w:val="002F433E"/>
    <w:rsid w:val="002F46CE"/>
    <w:rsid w:val="002F47EA"/>
    <w:rsid w:val="002F4EEB"/>
    <w:rsid w:val="002F541D"/>
    <w:rsid w:val="002F5B64"/>
    <w:rsid w:val="002F6478"/>
    <w:rsid w:val="002F7147"/>
    <w:rsid w:val="002F7F11"/>
    <w:rsid w:val="0030018F"/>
    <w:rsid w:val="00300EAB"/>
    <w:rsid w:val="00300FFF"/>
    <w:rsid w:val="0030167B"/>
    <w:rsid w:val="00301752"/>
    <w:rsid w:val="0030182D"/>
    <w:rsid w:val="00301B9B"/>
    <w:rsid w:val="00302976"/>
    <w:rsid w:val="00302C5A"/>
    <w:rsid w:val="00303673"/>
    <w:rsid w:val="0030430E"/>
    <w:rsid w:val="00304C54"/>
    <w:rsid w:val="0030572C"/>
    <w:rsid w:val="00305B66"/>
    <w:rsid w:val="00305DED"/>
    <w:rsid w:val="00306499"/>
    <w:rsid w:val="0030656E"/>
    <w:rsid w:val="00306B41"/>
    <w:rsid w:val="00306F08"/>
    <w:rsid w:val="00306F57"/>
    <w:rsid w:val="003074D2"/>
    <w:rsid w:val="00307AC9"/>
    <w:rsid w:val="0031014A"/>
    <w:rsid w:val="003103A3"/>
    <w:rsid w:val="003104A6"/>
    <w:rsid w:val="00310914"/>
    <w:rsid w:val="00310C9D"/>
    <w:rsid w:val="0031167B"/>
    <w:rsid w:val="0031200C"/>
    <w:rsid w:val="003120E5"/>
    <w:rsid w:val="003126C7"/>
    <w:rsid w:val="00312EEF"/>
    <w:rsid w:val="00313C43"/>
    <w:rsid w:val="0031461F"/>
    <w:rsid w:val="003146EC"/>
    <w:rsid w:val="00314D0F"/>
    <w:rsid w:val="003156A0"/>
    <w:rsid w:val="0031591E"/>
    <w:rsid w:val="0031642E"/>
    <w:rsid w:val="00316ACA"/>
    <w:rsid w:val="00316B7F"/>
    <w:rsid w:val="00316DC7"/>
    <w:rsid w:val="00316DCF"/>
    <w:rsid w:val="00316E68"/>
    <w:rsid w:val="0031725C"/>
    <w:rsid w:val="003177F4"/>
    <w:rsid w:val="003203EE"/>
    <w:rsid w:val="00320AAF"/>
    <w:rsid w:val="00320F64"/>
    <w:rsid w:val="0032137E"/>
    <w:rsid w:val="003213FE"/>
    <w:rsid w:val="00321C09"/>
    <w:rsid w:val="00322C8F"/>
    <w:rsid w:val="00323465"/>
    <w:rsid w:val="003237D8"/>
    <w:rsid w:val="003243C6"/>
    <w:rsid w:val="00324EB7"/>
    <w:rsid w:val="00324F19"/>
    <w:rsid w:val="00325546"/>
    <w:rsid w:val="0032586B"/>
    <w:rsid w:val="003259EC"/>
    <w:rsid w:val="00326221"/>
    <w:rsid w:val="003268FB"/>
    <w:rsid w:val="00326BE4"/>
    <w:rsid w:val="00326E8D"/>
    <w:rsid w:val="00327027"/>
    <w:rsid w:val="00327076"/>
    <w:rsid w:val="003275EF"/>
    <w:rsid w:val="003278D9"/>
    <w:rsid w:val="0033007D"/>
    <w:rsid w:val="003301E8"/>
    <w:rsid w:val="003305B2"/>
    <w:rsid w:val="00330CCB"/>
    <w:rsid w:val="0033153B"/>
    <w:rsid w:val="003315BB"/>
    <w:rsid w:val="003317D9"/>
    <w:rsid w:val="00331A02"/>
    <w:rsid w:val="00332862"/>
    <w:rsid w:val="00332FDC"/>
    <w:rsid w:val="00333052"/>
    <w:rsid w:val="00333576"/>
    <w:rsid w:val="00333599"/>
    <w:rsid w:val="00333904"/>
    <w:rsid w:val="00333E9C"/>
    <w:rsid w:val="003348C1"/>
    <w:rsid w:val="003356BD"/>
    <w:rsid w:val="00335AF6"/>
    <w:rsid w:val="003364F8"/>
    <w:rsid w:val="00336E1A"/>
    <w:rsid w:val="00337231"/>
    <w:rsid w:val="00337902"/>
    <w:rsid w:val="00337BC3"/>
    <w:rsid w:val="00337D1D"/>
    <w:rsid w:val="00337D3B"/>
    <w:rsid w:val="003400C5"/>
    <w:rsid w:val="003404B7"/>
    <w:rsid w:val="00340749"/>
    <w:rsid w:val="003409B2"/>
    <w:rsid w:val="0034107F"/>
    <w:rsid w:val="003417E6"/>
    <w:rsid w:val="003418F3"/>
    <w:rsid w:val="00341A08"/>
    <w:rsid w:val="0034223F"/>
    <w:rsid w:val="00342240"/>
    <w:rsid w:val="0034266D"/>
    <w:rsid w:val="00342969"/>
    <w:rsid w:val="00342DF1"/>
    <w:rsid w:val="003431C2"/>
    <w:rsid w:val="0034352A"/>
    <w:rsid w:val="00343FFF"/>
    <w:rsid w:val="00344479"/>
    <w:rsid w:val="00344AF9"/>
    <w:rsid w:val="00345395"/>
    <w:rsid w:val="00345CCE"/>
    <w:rsid w:val="003474B1"/>
    <w:rsid w:val="003475F9"/>
    <w:rsid w:val="0034764A"/>
    <w:rsid w:val="00347F76"/>
    <w:rsid w:val="003507A5"/>
    <w:rsid w:val="003509E2"/>
    <w:rsid w:val="00350E70"/>
    <w:rsid w:val="00351481"/>
    <w:rsid w:val="003517CC"/>
    <w:rsid w:val="00351822"/>
    <w:rsid w:val="00351A33"/>
    <w:rsid w:val="00351DB2"/>
    <w:rsid w:val="003521FE"/>
    <w:rsid w:val="00352BA7"/>
    <w:rsid w:val="003532AF"/>
    <w:rsid w:val="003540EE"/>
    <w:rsid w:val="0035468F"/>
    <w:rsid w:val="0035542A"/>
    <w:rsid w:val="00355A6D"/>
    <w:rsid w:val="003570C4"/>
    <w:rsid w:val="00357452"/>
    <w:rsid w:val="003578D2"/>
    <w:rsid w:val="0035792D"/>
    <w:rsid w:val="00357BDC"/>
    <w:rsid w:val="0036091C"/>
    <w:rsid w:val="00360DDF"/>
    <w:rsid w:val="00360E12"/>
    <w:rsid w:val="00361FF0"/>
    <w:rsid w:val="00362399"/>
    <w:rsid w:val="003623C4"/>
    <w:rsid w:val="00362C8B"/>
    <w:rsid w:val="0036325E"/>
    <w:rsid w:val="00363CBD"/>
    <w:rsid w:val="00363EF5"/>
    <w:rsid w:val="00364580"/>
    <w:rsid w:val="003657A1"/>
    <w:rsid w:val="00365D9F"/>
    <w:rsid w:val="00366382"/>
    <w:rsid w:val="00366BFF"/>
    <w:rsid w:val="003679F4"/>
    <w:rsid w:val="00367F76"/>
    <w:rsid w:val="003701CE"/>
    <w:rsid w:val="00370307"/>
    <w:rsid w:val="003707D5"/>
    <w:rsid w:val="00371320"/>
    <w:rsid w:val="003716CF"/>
    <w:rsid w:val="00373B16"/>
    <w:rsid w:val="00375886"/>
    <w:rsid w:val="003759FE"/>
    <w:rsid w:val="00375B87"/>
    <w:rsid w:val="00375D06"/>
    <w:rsid w:val="00377481"/>
    <w:rsid w:val="0037772C"/>
    <w:rsid w:val="00377826"/>
    <w:rsid w:val="00380022"/>
    <w:rsid w:val="00380764"/>
    <w:rsid w:val="003810A6"/>
    <w:rsid w:val="00381358"/>
    <w:rsid w:val="003815B5"/>
    <w:rsid w:val="00381717"/>
    <w:rsid w:val="00381A9F"/>
    <w:rsid w:val="00381D68"/>
    <w:rsid w:val="00381DF2"/>
    <w:rsid w:val="003826A8"/>
    <w:rsid w:val="00382C69"/>
    <w:rsid w:val="00383B31"/>
    <w:rsid w:val="00383D68"/>
    <w:rsid w:val="00384116"/>
    <w:rsid w:val="00385306"/>
    <w:rsid w:val="00385913"/>
    <w:rsid w:val="00385E74"/>
    <w:rsid w:val="00385EDF"/>
    <w:rsid w:val="003861CB"/>
    <w:rsid w:val="00386292"/>
    <w:rsid w:val="00386A93"/>
    <w:rsid w:val="003875E6"/>
    <w:rsid w:val="0038768F"/>
    <w:rsid w:val="00387920"/>
    <w:rsid w:val="003879CB"/>
    <w:rsid w:val="0039010E"/>
    <w:rsid w:val="003901B0"/>
    <w:rsid w:val="0039021A"/>
    <w:rsid w:val="00390259"/>
    <w:rsid w:val="0039025F"/>
    <w:rsid w:val="00391122"/>
    <w:rsid w:val="003914F5"/>
    <w:rsid w:val="00391FFA"/>
    <w:rsid w:val="0039219A"/>
    <w:rsid w:val="003922C5"/>
    <w:rsid w:val="003927CC"/>
    <w:rsid w:val="00392AE3"/>
    <w:rsid w:val="00392E75"/>
    <w:rsid w:val="00392E78"/>
    <w:rsid w:val="00393336"/>
    <w:rsid w:val="00393F70"/>
    <w:rsid w:val="00393FB6"/>
    <w:rsid w:val="00394373"/>
    <w:rsid w:val="003950FD"/>
    <w:rsid w:val="00395833"/>
    <w:rsid w:val="00395876"/>
    <w:rsid w:val="00396131"/>
    <w:rsid w:val="003963BF"/>
    <w:rsid w:val="0039648B"/>
    <w:rsid w:val="00396903"/>
    <w:rsid w:val="00396961"/>
    <w:rsid w:val="00396F94"/>
    <w:rsid w:val="0039740D"/>
    <w:rsid w:val="003976A1"/>
    <w:rsid w:val="003A0125"/>
    <w:rsid w:val="003A08C8"/>
    <w:rsid w:val="003A0BC1"/>
    <w:rsid w:val="003A129A"/>
    <w:rsid w:val="003A1B49"/>
    <w:rsid w:val="003A2078"/>
    <w:rsid w:val="003A21C4"/>
    <w:rsid w:val="003A237B"/>
    <w:rsid w:val="003A28A7"/>
    <w:rsid w:val="003A35AC"/>
    <w:rsid w:val="003A39AF"/>
    <w:rsid w:val="003A3FAC"/>
    <w:rsid w:val="003A40E4"/>
    <w:rsid w:val="003A45E0"/>
    <w:rsid w:val="003A4B98"/>
    <w:rsid w:val="003A4F59"/>
    <w:rsid w:val="003A571A"/>
    <w:rsid w:val="003A59B8"/>
    <w:rsid w:val="003A6090"/>
    <w:rsid w:val="003A6955"/>
    <w:rsid w:val="003A6FC1"/>
    <w:rsid w:val="003A713A"/>
    <w:rsid w:val="003A715F"/>
    <w:rsid w:val="003A7967"/>
    <w:rsid w:val="003A7A66"/>
    <w:rsid w:val="003B00E5"/>
    <w:rsid w:val="003B0164"/>
    <w:rsid w:val="003B0512"/>
    <w:rsid w:val="003B0864"/>
    <w:rsid w:val="003B220F"/>
    <w:rsid w:val="003B2559"/>
    <w:rsid w:val="003B25DF"/>
    <w:rsid w:val="003B2614"/>
    <w:rsid w:val="003B26A2"/>
    <w:rsid w:val="003B2C81"/>
    <w:rsid w:val="003B31F5"/>
    <w:rsid w:val="003B3CBF"/>
    <w:rsid w:val="003B4064"/>
    <w:rsid w:val="003B455E"/>
    <w:rsid w:val="003B48A6"/>
    <w:rsid w:val="003B4E22"/>
    <w:rsid w:val="003B59DC"/>
    <w:rsid w:val="003B59EA"/>
    <w:rsid w:val="003B6549"/>
    <w:rsid w:val="003B6EBD"/>
    <w:rsid w:val="003B795F"/>
    <w:rsid w:val="003B7E97"/>
    <w:rsid w:val="003B7F77"/>
    <w:rsid w:val="003C0392"/>
    <w:rsid w:val="003C04BC"/>
    <w:rsid w:val="003C05CD"/>
    <w:rsid w:val="003C0A46"/>
    <w:rsid w:val="003C0B76"/>
    <w:rsid w:val="003C0E5A"/>
    <w:rsid w:val="003C0F51"/>
    <w:rsid w:val="003C10A4"/>
    <w:rsid w:val="003C21B3"/>
    <w:rsid w:val="003C2AB8"/>
    <w:rsid w:val="003C378C"/>
    <w:rsid w:val="003C390A"/>
    <w:rsid w:val="003C4C30"/>
    <w:rsid w:val="003C4C53"/>
    <w:rsid w:val="003C4FF5"/>
    <w:rsid w:val="003C5740"/>
    <w:rsid w:val="003C6251"/>
    <w:rsid w:val="003C6EFA"/>
    <w:rsid w:val="003C7466"/>
    <w:rsid w:val="003C7D16"/>
    <w:rsid w:val="003C7E97"/>
    <w:rsid w:val="003D01BA"/>
    <w:rsid w:val="003D0363"/>
    <w:rsid w:val="003D050C"/>
    <w:rsid w:val="003D059A"/>
    <w:rsid w:val="003D08BE"/>
    <w:rsid w:val="003D0D68"/>
    <w:rsid w:val="003D1B47"/>
    <w:rsid w:val="003D1B6E"/>
    <w:rsid w:val="003D202C"/>
    <w:rsid w:val="003D2119"/>
    <w:rsid w:val="003D253C"/>
    <w:rsid w:val="003D25E5"/>
    <w:rsid w:val="003D2847"/>
    <w:rsid w:val="003D28F9"/>
    <w:rsid w:val="003D31CC"/>
    <w:rsid w:val="003D33C5"/>
    <w:rsid w:val="003D388C"/>
    <w:rsid w:val="003D39CB"/>
    <w:rsid w:val="003D3E7A"/>
    <w:rsid w:val="003D4048"/>
    <w:rsid w:val="003D42BB"/>
    <w:rsid w:val="003D4BE9"/>
    <w:rsid w:val="003D550C"/>
    <w:rsid w:val="003D56C0"/>
    <w:rsid w:val="003D56E7"/>
    <w:rsid w:val="003D5932"/>
    <w:rsid w:val="003D5C93"/>
    <w:rsid w:val="003D60D1"/>
    <w:rsid w:val="003D6219"/>
    <w:rsid w:val="003D6C05"/>
    <w:rsid w:val="003D6F3D"/>
    <w:rsid w:val="003D737A"/>
    <w:rsid w:val="003D7C57"/>
    <w:rsid w:val="003E1A22"/>
    <w:rsid w:val="003E1D85"/>
    <w:rsid w:val="003E1F5A"/>
    <w:rsid w:val="003E1FD6"/>
    <w:rsid w:val="003E28F2"/>
    <w:rsid w:val="003E32A4"/>
    <w:rsid w:val="003E3F4C"/>
    <w:rsid w:val="003E4101"/>
    <w:rsid w:val="003E428C"/>
    <w:rsid w:val="003E5120"/>
    <w:rsid w:val="003E5272"/>
    <w:rsid w:val="003E54FA"/>
    <w:rsid w:val="003E5995"/>
    <w:rsid w:val="003E61EE"/>
    <w:rsid w:val="003E6383"/>
    <w:rsid w:val="003E65D4"/>
    <w:rsid w:val="003E6712"/>
    <w:rsid w:val="003E68C3"/>
    <w:rsid w:val="003E6B4B"/>
    <w:rsid w:val="003E7353"/>
    <w:rsid w:val="003E7457"/>
    <w:rsid w:val="003F0623"/>
    <w:rsid w:val="003F15D6"/>
    <w:rsid w:val="003F15E4"/>
    <w:rsid w:val="003F1D29"/>
    <w:rsid w:val="003F1E37"/>
    <w:rsid w:val="003F2404"/>
    <w:rsid w:val="003F27A1"/>
    <w:rsid w:val="003F2E09"/>
    <w:rsid w:val="003F406A"/>
    <w:rsid w:val="003F5584"/>
    <w:rsid w:val="003F57F4"/>
    <w:rsid w:val="003F682B"/>
    <w:rsid w:val="003F69DE"/>
    <w:rsid w:val="003F6B61"/>
    <w:rsid w:val="003F6C76"/>
    <w:rsid w:val="003F6D52"/>
    <w:rsid w:val="003F744F"/>
    <w:rsid w:val="003F77CB"/>
    <w:rsid w:val="003F7A1C"/>
    <w:rsid w:val="003F7AA7"/>
    <w:rsid w:val="003F7C63"/>
    <w:rsid w:val="00400A14"/>
    <w:rsid w:val="00400AAE"/>
    <w:rsid w:val="00400DEB"/>
    <w:rsid w:val="00400FC0"/>
    <w:rsid w:val="0040126B"/>
    <w:rsid w:val="0040188E"/>
    <w:rsid w:val="004026AC"/>
    <w:rsid w:val="00402B8C"/>
    <w:rsid w:val="00403345"/>
    <w:rsid w:val="00403A93"/>
    <w:rsid w:val="0040406C"/>
    <w:rsid w:val="0040407A"/>
    <w:rsid w:val="00404453"/>
    <w:rsid w:val="00404B1F"/>
    <w:rsid w:val="00404C8E"/>
    <w:rsid w:val="0040505B"/>
    <w:rsid w:val="004058F1"/>
    <w:rsid w:val="00405BAD"/>
    <w:rsid w:val="00405F02"/>
    <w:rsid w:val="0040615D"/>
    <w:rsid w:val="00406B40"/>
    <w:rsid w:val="004074BE"/>
    <w:rsid w:val="00407753"/>
    <w:rsid w:val="004102BD"/>
    <w:rsid w:val="0041065A"/>
    <w:rsid w:val="00410972"/>
    <w:rsid w:val="004135AA"/>
    <w:rsid w:val="00413705"/>
    <w:rsid w:val="00413951"/>
    <w:rsid w:val="00414A0B"/>
    <w:rsid w:val="004158F4"/>
    <w:rsid w:val="00415A47"/>
    <w:rsid w:val="00415D26"/>
    <w:rsid w:val="00416122"/>
    <w:rsid w:val="00416283"/>
    <w:rsid w:val="00416911"/>
    <w:rsid w:val="00417EF1"/>
    <w:rsid w:val="00417F98"/>
    <w:rsid w:val="00420692"/>
    <w:rsid w:val="00421613"/>
    <w:rsid w:val="004216D0"/>
    <w:rsid w:val="00421FBD"/>
    <w:rsid w:val="0042220D"/>
    <w:rsid w:val="0042239F"/>
    <w:rsid w:val="0042249E"/>
    <w:rsid w:val="004225B9"/>
    <w:rsid w:val="004226E8"/>
    <w:rsid w:val="00422830"/>
    <w:rsid w:val="00422BF7"/>
    <w:rsid w:val="00422F0E"/>
    <w:rsid w:val="00422F92"/>
    <w:rsid w:val="00423125"/>
    <w:rsid w:val="00423F9E"/>
    <w:rsid w:val="00424782"/>
    <w:rsid w:val="00424A67"/>
    <w:rsid w:val="00424FED"/>
    <w:rsid w:val="00425440"/>
    <w:rsid w:val="00425537"/>
    <w:rsid w:val="00425573"/>
    <w:rsid w:val="00425616"/>
    <w:rsid w:val="00425D45"/>
    <w:rsid w:val="00426659"/>
    <w:rsid w:val="00426BD5"/>
    <w:rsid w:val="004272D2"/>
    <w:rsid w:val="00427318"/>
    <w:rsid w:val="00427583"/>
    <w:rsid w:val="00427B98"/>
    <w:rsid w:val="004302E2"/>
    <w:rsid w:val="0043070A"/>
    <w:rsid w:val="00430795"/>
    <w:rsid w:val="004313A9"/>
    <w:rsid w:val="00431CB6"/>
    <w:rsid w:val="00431D1B"/>
    <w:rsid w:val="00432117"/>
    <w:rsid w:val="00432498"/>
    <w:rsid w:val="004327A0"/>
    <w:rsid w:val="004352CB"/>
    <w:rsid w:val="00435694"/>
    <w:rsid w:val="0043579D"/>
    <w:rsid w:val="00436E87"/>
    <w:rsid w:val="00437BBB"/>
    <w:rsid w:val="00437C1D"/>
    <w:rsid w:val="00440196"/>
    <w:rsid w:val="0044045E"/>
    <w:rsid w:val="00440CCB"/>
    <w:rsid w:val="00440E25"/>
    <w:rsid w:val="00441015"/>
    <w:rsid w:val="00441118"/>
    <w:rsid w:val="0044138E"/>
    <w:rsid w:val="004416D4"/>
    <w:rsid w:val="00441D6F"/>
    <w:rsid w:val="00441DE6"/>
    <w:rsid w:val="00442A35"/>
    <w:rsid w:val="00442AEB"/>
    <w:rsid w:val="00442CA1"/>
    <w:rsid w:val="00442EF9"/>
    <w:rsid w:val="0044325C"/>
    <w:rsid w:val="0044393C"/>
    <w:rsid w:val="00443941"/>
    <w:rsid w:val="00443B87"/>
    <w:rsid w:val="0044422B"/>
    <w:rsid w:val="00444279"/>
    <w:rsid w:val="00444999"/>
    <w:rsid w:val="00444FE6"/>
    <w:rsid w:val="004454E2"/>
    <w:rsid w:val="00445986"/>
    <w:rsid w:val="00445BB6"/>
    <w:rsid w:val="0044652F"/>
    <w:rsid w:val="004468FF"/>
    <w:rsid w:val="004474AC"/>
    <w:rsid w:val="004505DF"/>
    <w:rsid w:val="004507B0"/>
    <w:rsid w:val="00450B67"/>
    <w:rsid w:val="00450FD0"/>
    <w:rsid w:val="00451526"/>
    <w:rsid w:val="00451B7D"/>
    <w:rsid w:val="00451E87"/>
    <w:rsid w:val="004521A3"/>
    <w:rsid w:val="004528D1"/>
    <w:rsid w:val="004529C4"/>
    <w:rsid w:val="004536BE"/>
    <w:rsid w:val="00453A7F"/>
    <w:rsid w:val="00454050"/>
    <w:rsid w:val="00454588"/>
    <w:rsid w:val="00454A47"/>
    <w:rsid w:val="00454EE3"/>
    <w:rsid w:val="004551E3"/>
    <w:rsid w:val="00455900"/>
    <w:rsid w:val="00455D36"/>
    <w:rsid w:val="00456264"/>
    <w:rsid w:val="00456479"/>
    <w:rsid w:val="00457F20"/>
    <w:rsid w:val="004608E8"/>
    <w:rsid w:val="00460BD0"/>
    <w:rsid w:val="004617DD"/>
    <w:rsid w:val="004619EA"/>
    <w:rsid w:val="00461A4E"/>
    <w:rsid w:val="0046265A"/>
    <w:rsid w:val="00462D81"/>
    <w:rsid w:val="00463044"/>
    <w:rsid w:val="0046323C"/>
    <w:rsid w:val="0046362F"/>
    <w:rsid w:val="00464457"/>
    <w:rsid w:val="00465815"/>
    <w:rsid w:val="00465A54"/>
    <w:rsid w:val="00465CF8"/>
    <w:rsid w:val="004662F9"/>
    <w:rsid w:val="00466875"/>
    <w:rsid w:val="00466BCA"/>
    <w:rsid w:val="00466FDF"/>
    <w:rsid w:val="004671CB"/>
    <w:rsid w:val="0046743B"/>
    <w:rsid w:val="00467B95"/>
    <w:rsid w:val="0047015C"/>
    <w:rsid w:val="0047067B"/>
    <w:rsid w:val="00470D4E"/>
    <w:rsid w:val="00471020"/>
    <w:rsid w:val="00471836"/>
    <w:rsid w:val="00471B9E"/>
    <w:rsid w:val="00471E62"/>
    <w:rsid w:val="0047283F"/>
    <w:rsid w:val="004732C7"/>
    <w:rsid w:val="004733AB"/>
    <w:rsid w:val="00473EA1"/>
    <w:rsid w:val="0047409A"/>
    <w:rsid w:val="00474906"/>
    <w:rsid w:val="00474AED"/>
    <w:rsid w:val="004752C6"/>
    <w:rsid w:val="004759CD"/>
    <w:rsid w:val="00475C85"/>
    <w:rsid w:val="004760F7"/>
    <w:rsid w:val="00476203"/>
    <w:rsid w:val="00476740"/>
    <w:rsid w:val="0047690E"/>
    <w:rsid w:val="00477CF5"/>
    <w:rsid w:val="00480187"/>
    <w:rsid w:val="004809EE"/>
    <w:rsid w:val="0048232B"/>
    <w:rsid w:val="00482600"/>
    <w:rsid w:val="00482D20"/>
    <w:rsid w:val="0048334F"/>
    <w:rsid w:val="00483807"/>
    <w:rsid w:val="00483A16"/>
    <w:rsid w:val="00483A99"/>
    <w:rsid w:val="0048458D"/>
    <w:rsid w:val="004845DC"/>
    <w:rsid w:val="004846E0"/>
    <w:rsid w:val="00484889"/>
    <w:rsid w:val="00484B98"/>
    <w:rsid w:val="00485432"/>
    <w:rsid w:val="00485D64"/>
    <w:rsid w:val="00486236"/>
    <w:rsid w:val="004867CD"/>
    <w:rsid w:val="00487996"/>
    <w:rsid w:val="00487E41"/>
    <w:rsid w:val="0049044F"/>
    <w:rsid w:val="00490B52"/>
    <w:rsid w:val="00490CA9"/>
    <w:rsid w:val="004913E8"/>
    <w:rsid w:val="00492214"/>
    <w:rsid w:val="0049291B"/>
    <w:rsid w:val="00493184"/>
    <w:rsid w:val="004931FD"/>
    <w:rsid w:val="0049337E"/>
    <w:rsid w:val="004933AF"/>
    <w:rsid w:val="00493417"/>
    <w:rsid w:val="004934FB"/>
    <w:rsid w:val="00493FBB"/>
    <w:rsid w:val="00495030"/>
    <w:rsid w:val="004950FF"/>
    <w:rsid w:val="004953F1"/>
    <w:rsid w:val="00496047"/>
    <w:rsid w:val="004964E2"/>
    <w:rsid w:val="004965F3"/>
    <w:rsid w:val="00497FAE"/>
    <w:rsid w:val="004A00A3"/>
    <w:rsid w:val="004A03CD"/>
    <w:rsid w:val="004A0690"/>
    <w:rsid w:val="004A0DE1"/>
    <w:rsid w:val="004A15ED"/>
    <w:rsid w:val="004A1A9D"/>
    <w:rsid w:val="004A1AA3"/>
    <w:rsid w:val="004A1D7F"/>
    <w:rsid w:val="004A1E59"/>
    <w:rsid w:val="004A2401"/>
    <w:rsid w:val="004A24AF"/>
    <w:rsid w:val="004A4165"/>
    <w:rsid w:val="004A45CF"/>
    <w:rsid w:val="004A474E"/>
    <w:rsid w:val="004A4871"/>
    <w:rsid w:val="004A4A73"/>
    <w:rsid w:val="004A5981"/>
    <w:rsid w:val="004A5BFC"/>
    <w:rsid w:val="004A5D6F"/>
    <w:rsid w:val="004A66D4"/>
    <w:rsid w:val="004A6819"/>
    <w:rsid w:val="004A7345"/>
    <w:rsid w:val="004A7453"/>
    <w:rsid w:val="004A773F"/>
    <w:rsid w:val="004B006D"/>
    <w:rsid w:val="004B0625"/>
    <w:rsid w:val="004B0FC0"/>
    <w:rsid w:val="004B10BD"/>
    <w:rsid w:val="004B15BF"/>
    <w:rsid w:val="004B256E"/>
    <w:rsid w:val="004B261E"/>
    <w:rsid w:val="004B2A37"/>
    <w:rsid w:val="004B2E79"/>
    <w:rsid w:val="004B3705"/>
    <w:rsid w:val="004B3789"/>
    <w:rsid w:val="004B3D30"/>
    <w:rsid w:val="004B43FA"/>
    <w:rsid w:val="004B5CFF"/>
    <w:rsid w:val="004B5EB8"/>
    <w:rsid w:val="004B6B5F"/>
    <w:rsid w:val="004B6F7F"/>
    <w:rsid w:val="004B73FA"/>
    <w:rsid w:val="004B7B60"/>
    <w:rsid w:val="004C0007"/>
    <w:rsid w:val="004C0675"/>
    <w:rsid w:val="004C07F7"/>
    <w:rsid w:val="004C15D4"/>
    <w:rsid w:val="004C1895"/>
    <w:rsid w:val="004C2258"/>
    <w:rsid w:val="004C2BE1"/>
    <w:rsid w:val="004C306C"/>
    <w:rsid w:val="004C3099"/>
    <w:rsid w:val="004C327E"/>
    <w:rsid w:val="004C3898"/>
    <w:rsid w:val="004C393E"/>
    <w:rsid w:val="004C4B85"/>
    <w:rsid w:val="004C5129"/>
    <w:rsid w:val="004C54C7"/>
    <w:rsid w:val="004C5785"/>
    <w:rsid w:val="004C59F8"/>
    <w:rsid w:val="004C678D"/>
    <w:rsid w:val="004C6CAB"/>
    <w:rsid w:val="004C6CD0"/>
    <w:rsid w:val="004C7075"/>
    <w:rsid w:val="004C7499"/>
    <w:rsid w:val="004C7708"/>
    <w:rsid w:val="004C77E9"/>
    <w:rsid w:val="004C7BBE"/>
    <w:rsid w:val="004C7D9B"/>
    <w:rsid w:val="004C7E0C"/>
    <w:rsid w:val="004D041A"/>
    <w:rsid w:val="004D05E4"/>
    <w:rsid w:val="004D0F00"/>
    <w:rsid w:val="004D1050"/>
    <w:rsid w:val="004D14D0"/>
    <w:rsid w:val="004D17C9"/>
    <w:rsid w:val="004D17E0"/>
    <w:rsid w:val="004D1848"/>
    <w:rsid w:val="004D1A50"/>
    <w:rsid w:val="004D1CE4"/>
    <w:rsid w:val="004D1CFF"/>
    <w:rsid w:val="004D25C2"/>
    <w:rsid w:val="004D26DA"/>
    <w:rsid w:val="004D34D7"/>
    <w:rsid w:val="004D3803"/>
    <w:rsid w:val="004D3D2B"/>
    <w:rsid w:val="004D3E0F"/>
    <w:rsid w:val="004D3FBD"/>
    <w:rsid w:val="004D4FFE"/>
    <w:rsid w:val="004D5483"/>
    <w:rsid w:val="004D5485"/>
    <w:rsid w:val="004D554D"/>
    <w:rsid w:val="004D572D"/>
    <w:rsid w:val="004D6530"/>
    <w:rsid w:val="004D6F40"/>
    <w:rsid w:val="004D70FE"/>
    <w:rsid w:val="004D7861"/>
    <w:rsid w:val="004E01D6"/>
    <w:rsid w:val="004E0BC9"/>
    <w:rsid w:val="004E0D66"/>
    <w:rsid w:val="004E0DCC"/>
    <w:rsid w:val="004E172A"/>
    <w:rsid w:val="004E1B8F"/>
    <w:rsid w:val="004E25C9"/>
    <w:rsid w:val="004E27B9"/>
    <w:rsid w:val="004E296A"/>
    <w:rsid w:val="004E2E4B"/>
    <w:rsid w:val="004E31BE"/>
    <w:rsid w:val="004E31D4"/>
    <w:rsid w:val="004E339D"/>
    <w:rsid w:val="004E3548"/>
    <w:rsid w:val="004E4797"/>
    <w:rsid w:val="004E4B82"/>
    <w:rsid w:val="004E5421"/>
    <w:rsid w:val="004E598E"/>
    <w:rsid w:val="004E5AC8"/>
    <w:rsid w:val="004E5C29"/>
    <w:rsid w:val="004E6628"/>
    <w:rsid w:val="004E67FC"/>
    <w:rsid w:val="004E6DFB"/>
    <w:rsid w:val="004E733C"/>
    <w:rsid w:val="004E752D"/>
    <w:rsid w:val="004E75D5"/>
    <w:rsid w:val="004E7A06"/>
    <w:rsid w:val="004E7DFE"/>
    <w:rsid w:val="004F00D6"/>
    <w:rsid w:val="004F0455"/>
    <w:rsid w:val="004F147D"/>
    <w:rsid w:val="004F15F5"/>
    <w:rsid w:val="004F1C79"/>
    <w:rsid w:val="004F1E09"/>
    <w:rsid w:val="004F1FBE"/>
    <w:rsid w:val="004F21F5"/>
    <w:rsid w:val="004F29EC"/>
    <w:rsid w:val="004F2C54"/>
    <w:rsid w:val="004F367C"/>
    <w:rsid w:val="004F4459"/>
    <w:rsid w:val="004F460D"/>
    <w:rsid w:val="004F47D4"/>
    <w:rsid w:val="004F4D0C"/>
    <w:rsid w:val="004F51BC"/>
    <w:rsid w:val="004F51C9"/>
    <w:rsid w:val="004F5471"/>
    <w:rsid w:val="004F598D"/>
    <w:rsid w:val="004F5BFF"/>
    <w:rsid w:val="004F6663"/>
    <w:rsid w:val="004F6AC9"/>
    <w:rsid w:val="004F6B59"/>
    <w:rsid w:val="004F6C4D"/>
    <w:rsid w:val="004F721C"/>
    <w:rsid w:val="004F7768"/>
    <w:rsid w:val="004F7F23"/>
    <w:rsid w:val="00500372"/>
    <w:rsid w:val="0050051A"/>
    <w:rsid w:val="00500E37"/>
    <w:rsid w:val="00500F21"/>
    <w:rsid w:val="005010FB"/>
    <w:rsid w:val="0050113A"/>
    <w:rsid w:val="0050172A"/>
    <w:rsid w:val="005017E0"/>
    <w:rsid w:val="00501BEA"/>
    <w:rsid w:val="00502882"/>
    <w:rsid w:val="0050382F"/>
    <w:rsid w:val="0050384C"/>
    <w:rsid w:val="0050492E"/>
    <w:rsid w:val="00504A9D"/>
    <w:rsid w:val="00504E1A"/>
    <w:rsid w:val="0050587E"/>
    <w:rsid w:val="00505D4C"/>
    <w:rsid w:val="00505E93"/>
    <w:rsid w:val="005063DE"/>
    <w:rsid w:val="0050653E"/>
    <w:rsid w:val="0050667B"/>
    <w:rsid w:val="00506696"/>
    <w:rsid w:val="00506BA2"/>
    <w:rsid w:val="00506E17"/>
    <w:rsid w:val="00507A1A"/>
    <w:rsid w:val="00507C04"/>
    <w:rsid w:val="00510865"/>
    <w:rsid w:val="00510DF9"/>
    <w:rsid w:val="00510EAB"/>
    <w:rsid w:val="0051101B"/>
    <w:rsid w:val="00511B00"/>
    <w:rsid w:val="00511CDE"/>
    <w:rsid w:val="00511D0D"/>
    <w:rsid w:val="005122B3"/>
    <w:rsid w:val="00512355"/>
    <w:rsid w:val="00512633"/>
    <w:rsid w:val="00512759"/>
    <w:rsid w:val="005128B1"/>
    <w:rsid w:val="00512C91"/>
    <w:rsid w:val="005130D9"/>
    <w:rsid w:val="0051340E"/>
    <w:rsid w:val="00513783"/>
    <w:rsid w:val="00514A56"/>
    <w:rsid w:val="00514B1C"/>
    <w:rsid w:val="00515B18"/>
    <w:rsid w:val="00515C25"/>
    <w:rsid w:val="00516A8D"/>
    <w:rsid w:val="00516D38"/>
    <w:rsid w:val="00516FF4"/>
    <w:rsid w:val="005179A7"/>
    <w:rsid w:val="00517AEF"/>
    <w:rsid w:val="00520056"/>
    <w:rsid w:val="005205F4"/>
    <w:rsid w:val="005207B4"/>
    <w:rsid w:val="005209C1"/>
    <w:rsid w:val="005211E2"/>
    <w:rsid w:val="00521592"/>
    <w:rsid w:val="0052182D"/>
    <w:rsid w:val="00521CB2"/>
    <w:rsid w:val="00521D00"/>
    <w:rsid w:val="00522C70"/>
    <w:rsid w:val="00522CAE"/>
    <w:rsid w:val="00522DB4"/>
    <w:rsid w:val="0052343D"/>
    <w:rsid w:val="00523924"/>
    <w:rsid w:val="005241C9"/>
    <w:rsid w:val="00524379"/>
    <w:rsid w:val="00524ECF"/>
    <w:rsid w:val="0052532F"/>
    <w:rsid w:val="00526486"/>
    <w:rsid w:val="00526829"/>
    <w:rsid w:val="00526AA7"/>
    <w:rsid w:val="00526D3F"/>
    <w:rsid w:val="00526E75"/>
    <w:rsid w:val="005270EF"/>
    <w:rsid w:val="0052713E"/>
    <w:rsid w:val="005274A3"/>
    <w:rsid w:val="0052755F"/>
    <w:rsid w:val="0052794E"/>
    <w:rsid w:val="00530655"/>
    <w:rsid w:val="00531382"/>
    <w:rsid w:val="005315BA"/>
    <w:rsid w:val="00531712"/>
    <w:rsid w:val="005321CA"/>
    <w:rsid w:val="0053297D"/>
    <w:rsid w:val="00532B74"/>
    <w:rsid w:val="00532C12"/>
    <w:rsid w:val="00532E68"/>
    <w:rsid w:val="00533E7F"/>
    <w:rsid w:val="00534053"/>
    <w:rsid w:val="005341B4"/>
    <w:rsid w:val="0053421E"/>
    <w:rsid w:val="005344B1"/>
    <w:rsid w:val="00534D7B"/>
    <w:rsid w:val="00535588"/>
    <w:rsid w:val="00535ADA"/>
    <w:rsid w:val="00535CF2"/>
    <w:rsid w:val="00535EA2"/>
    <w:rsid w:val="00536057"/>
    <w:rsid w:val="0053612B"/>
    <w:rsid w:val="005369B3"/>
    <w:rsid w:val="00537052"/>
    <w:rsid w:val="0053793E"/>
    <w:rsid w:val="005407A3"/>
    <w:rsid w:val="00540DFD"/>
    <w:rsid w:val="00541145"/>
    <w:rsid w:val="005418FD"/>
    <w:rsid w:val="00541A68"/>
    <w:rsid w:val="00541B1B"/>
    <w:rsid w:val="0054231A"/>
    <w:rsid w:val="00542891"/>
    <w:rsid w:val="00542A62"/>
    <w:rsid w:val="00542BEF"/>
    <w:rsid w:val="00542F14"/>
    <w:rsid w:val="0054405A"/>
    <w:rsid w:val="0054427A"/>
    <w:rsid w:val="005442C9"/>
    <w:rsid w:val="005444E1"/>
    <w:rsid w:val="005450F1"/>
    <w:rsid w:val="00545808"/>
    <w:rsid w:val="00545DEB"/>
    <w:rsid w:val="00546141"/>
    <w:rsid w:val="005461BF"/>
    <w:rsid w:val="00546E79"/>
    <w:rsid w:val="00546FEA"/>
    <w:rsid w:val="00547F60"/>
    <w:rsid w:val="0055034E"/>
    <w:rsid w:val="0055137E"/>
    <w:rsid w:val="00551EC1"/>
    <w:rsid w:val="00551FE1"/>
    <w:rsid w:val="005520FA"/>
    <w:rsid w:val="0055270C"/>
    <w:rsid w:val="00552B55"/>
    <w:rsid w:val="0055312E"/>
    <w:rsid w:val="00553336"/>
    <w:rsid w:val="00554484"/>
    <w:rsid w:val="0055472D"/>
    <w:rsid w:val="00554AB8"/>
    <w:rsid w:val="00555058"/>
    <w:rsid w:val="00555299"/>
    <w:rsid w:val="0055549C"/>
    <w:rsid w:val="00556455"/>
    <w:rsid w:val="00556610"/>
    <w:rsid w:val="00556729"/>
    <w:rsid w:val="005568F0"/>
    <w:rsid w:val="00556B32"/>
    <w:rsid w:val="00556D72"/>
    <w:rsid w:val="00557551"/>
    <w:rsid w:val="00557FCD"/>
    <w:rsid w:val="00557FE1"/>
    <w:rsid w:val="00560053"/>
    <w:rsid w:val="00560094"/>
    <w:rsid w:val="005609CB"/>
    <w:rsid w:val="00561173"/>
    <w:rsid w:val="005619EE"/>
    <w:rsid w:val="00561EB5"/>
    <w:rsid w:val="005633FF"/>
    <w:rsid w:val="00563536"/>
    <w:rsid w:val="0056369D"/>
    <w:rsid w:val="0056424D"/>
    <w:rsid w:val="00564477"/>
    <w:rsid w:val="0056482E"/>
    <w:rsid w:val="00564942"/>
    <w:rsid w:val="00565854"/>
    <w:rsid w:val="005659DB"/>
    <w:rsid w:val="00565A68"/>
    <w:rsid w:val="00566C04"/>
    <w:rsid w:val="00566CA3"/>
    <w:rsid w:val="005671C1"/>
    <w:rsid w:val="005677F9"/>
    <w:rsid w:val="00570175"/>
    <w:rsid w:val="00570B35"/>
    <w:rsid w:val="00570DE5"/>
    <w:rsid w:val="005711AC"/>
    <w:rsid w:val="00571970"/>
    <w:rsid w:val="00571F7C"/>
    <w:rsid w:val="005726E0"/>
    <w:rsid w:val="005728D0"/>
    <w:rsid w:val="00573217"/>
    <w:rsid w:val="0057375B"/>
    <w:rsid w:val="00573AFB"/>
    <w:rsid w:val="00573B55"/>
    <w:rsid w:val="0057433F"/>
    <w:rsid w:val="00574CAD"/>
    <w:rsid w:val="00575660"/>
    <w:rsid w:val="005759CF"/>
    <w:rsid w:val="00575FA8"/>
    <w:rsid w:val="00576011"/>
    <w:rsid w:val="00577766"/>
    <w:rsid w:val="00577D3F"/>
    <w:rsid w:val="005804AC"/>
    <w:rsid w:val="00580822"/>
    <w:rsid w:val="00580D11"/>
    <w:rsid w:val="00581336"/>
    <w:rsid w:val="005816F9"/>
    <w:rsid w:val="00581ADC"/>
    <w:rsid w:val="00581F09"/>
    <w:rsid w:val="00582106"/>
    <w:rsid w:val="00582387"/>
    <w:rsid w:val="00583599"/>
    <w:rsid w:val="005838F0"/>
    <w:rsid w:val="00583CEB"/>
    <w:rsid w:val="00583DB0"/>
    <w:rsid w:val="00583F82"/>
    <w:rsid w:val="005840A5"/>
    <w:rsid w:val="0058492A"/>
    <w:rsid w:val="00584AA9"/>
    <w:rsid w:val="00584BD1"/>
    <w:rsid w:val="00586CCB"/>
    <w:rsid w:val="005870F6"/>
    <w:rsid w:val="00587245"/>
    <w:rsid w:val="00590727"/>
    <w:rsid w:val="00590CA6"/>
    <w:rsid w:val="00591406"/>
    <w:rsid w:val="00591843"/>
    <w:rsid w:val="005920D6"/>
    <w:rsid w:val="005926C9"/>
    <w:rsid w:val="00592D37"/>
    <w:rsid w:val="00593A2B"/>
    <w:rsid w:val="00593D86"/>
    <w:rsid w:val="00593DBA"/>
    <w:rsid w:val="00593F36"/>
    <w:rsid w:val="005941EB"/>
    <w:rsid w:val="005943FF"/>
    <w:rsid w:val="0059551C"/>
    <w:rsid w:val="00595604"/>
    <w:rsid w:val="00595BD7"/>
    <w:rsid w:val="005968AD"/>
    <w:rsid w:val="00596906"/>
    <w:rsid w:val="00596EBB"/>
    <w:rsid w:val="00597B50"/>
    <w:rsid w:val="005A0C60"/>
    <w:rsid w:val="005A21B6"/>
    <w:rsid w:val="005A2908"/>
    <w:rsid w:val="005A2F77"/>
    <w:rsid w:val="005A317A"/>
    <w:rsid w:val="005A3D77"/>
    <w:rsid w:val="005A4CC6"/>
    <w:rsid w:val="005A4E36"/>
    <w:rsid w:val="005A4FA0"/>
    <w:rsid w:val="005A50E9"/>
    <w:rsid w:val="005A642D"/>
    <w:rsid w:val="005A6C61"/>
    <w:rsid w:val="005A6CD8"/>
    <w:rsid w:val="005A6E1E"/>
    <w:rsid w:val="005B01E8"/>
    <w:rsid w:val="005B0478"/>
    <w:rsid w:val="005B04F9"/>
    <w:rsid w:val="005B08BF"/>
    <w:rsid w:val="005B0B7A"/>
    <w:rsid w:val="005B0BB0"/>
    <w:rsid w:val="005B1719"/>
    <w:rsid w:val="005B1831"/>
    <w:rsid w:val="005B1D29"/>
    <w:rsid w:val="005B20BE"/>
    <w:rsid w:val="005B2FA1"/>
    <w:rsid w:val="005B307E"/>
    <w:rsid w:val="005B34B2"/>
    <w:rsid w:val="005B4276"/>
    <w:rsid w:val="005B4A97"/>
    <w:rsid w:val="005B4C5F"/>
    <w:rsid w:val="005B593C"/>
    <w:rsid w:val="005B6BE2"/>
    <w:rsid w:val="005B705D"/>
    <w:rsid w:val="005B706D"/>
    <w:rsid w:val="005B70A7"/>
    <w:rsid w:val="005B7134"/>
    <w:rsid w:val="005B71AB"/>
    <w:rsid w:val="005B729A"/>
    <w:rsid w:val="005B74A5"/>
    <w:rsid w:val="005C0111"/>
    <w:rsid w:val="005C0F7D"/>
    <w:rsid w:val="005C1462"/>
    <w:rsid w:val="005C27CF"/>
    <w:rsid w:val="005C284D"/>
    <w:rsid w:val="005C2DB9"/>
    <w:rsid w:val="005C3202"/>
    <w:rsid w:val="005C3474"/>
    <w:rsid w:val="005C4168"/>
    <w:rsid w:val="005C45F9"/>
    <w:rsid w:val="005C48DA"/>
    <w:rsid w:val="005C4BE4"/>
    <w:rsid w:val="005C5D54"/>
    <w:rsid w:val="005C5F30"/>
    <w:rsid w:val="005C7880"/>
    <w:rsid w:val="005C7E38"/>
    <w:rsid w:val="005D0005"/>
    <w:rsid w:val="005D01DF"/>
    <w:rsid w:val="005D0596"/>
    <w:rsid w:val="005D0809"/>
    <w:rsid w:val="005D08E7"/>
    <w:rsid w:val="005D0EA8"/>
    <w:rsid w:val="005D0FCD"/>
    <w:rsid w:val="005D13F0"/>
    <w:rsid w:val="005D160D"/>
    <w:rsid w:val="005D18A9"/>
    <w:rsid w:val="005D1D42"/>
    <w:rsid w:val="005D1FAD"/>
    <w:rsid w:val="005D2256"/>
    <w:rsid w:val="005D2E0C"/>
    <w:rsid w:val="005D3141"/>
    <w:rsid w:val="005D3A6D"/>
    <w:rsid w:val="005D4336"/>
    <w:rsid w:val="005D43AA"/>
    <w:rsid w:val="005D44BE"/>
    <w:rsid w:val="005D45C2"/>
    <w:rsid w:val="005D46B3"/>
    <w:rsid w:val="005D7257"/>
    <w:rsid w:val="005D73AA"/>
    <w:rsid w:val="005D74A9"/>
    <w:rsid w:val="005D7B53"/>
    <w:rsid w:val="005E145C"/>
    <w:rsid w:val="005E1463"/>
    <w:rsid w:val="005E19AC"/>
    <w:rsid w:val="005E208B"/>
    <w:rsid w:val="005E3EB0"/>
    <w:rsid w:val="005E4625"/>
    <w:rsid w:val="005E476E"/>
    <w:rsid w:val="005E4776"/>
    <w:rsid w:val="005E5597"/>
    <w:rsid w:val="005E6199"/>
    <w:rsid w:val="005E69BD"/>
    <w:rsid w:val="005E78E2"/>
    <w:rsid w:val="005E7DF8"/>
    <w:rsid w:val="005F0442"/>
    <w:rsid w:val="005F0CAD"/>
    <w:rsid w:val="005F1B78"/>
    <w:rsid w:val="005F1F1C"/>
    <w:rsid w:val="005F2CBF"/>
    <w:rsid w:val="005F2DF8"/>
    <w:rsid w:val="005F2FC4"/>
    <w:rsid w:val="005F336F"/>
    <w:rsid w:val="005F3FC9"/>
    <w:rsid w:val="005F480F"/>
    <w:rsid w:val="005F4811"/>
    <w:rsid w:val="005F4B82"/>
    <w:rsid w:val="005F5175"/>
    <w:rsid w:val="005F587F"/>
    <w:rsid w:val="005F5BED"/>
    <w:rsid w:val="005F5C28"/>
    <w:rsid w:val="005F5C77"/>
    <w:rsid w:val="005F6250"/>
    <w:rsid w:val="005F68B0"/>
    <w:rsid w:val="005F6C92"/>
    <w:rsid w:val="00600C04"/>
    <w:rsid w:val="006010EA"/>
    <w:rsid w:val="0060183B"/>
    <w:rsid w:val="00601895"/>
    <w:rsid w:val="00601A09"/>
    <w:rsid w:val="00601A84"/>
    <w:rsid w:val="00602BB0"/>
    <w:rsid w:val="00603346"/>
    <w:rsid w:val="006034D5"/>
    <w:rsid w:val="00603D59"/>
    <w:rsid w:val="00604377"/>
    <w:rsid w:val="006046F0"/>
    <w:rsid w:val="00604708"/>
    <w:rsid w:val="00604BAE"/>
    <w:rsid w:val="00604D31"/>
    <w:rsid w:val="00604E57"/>
    <w:rsid w:val="00605F20"/>
    <w:rsid w:val="00605F3C"/>
    <w:rsid w:val="006065C7"/>
    <w:rsid w:val="00606D7E"/>
    <w:rsid w:val="00607166"/>
    <w:rsid w:val="00607986"/>
    <w:rsid w:val="00607AF7"/>
    <w:rsid w:val="00610432"/>
    <w:rsid w:val="006110A7"/>
    <w:rsid w:val="0061180E"/>
    <w:rsid w:val="006127A8"/>
    <w:rsid w:val="0061297B"/>
    <w:rsid w:val="00612FA3"/>
    <w:rsid w:val="00612FC6"/>
    <w:rsid w:val="00613386"/>
    <w:rsid w:val="00614109"/>
    <w:rsid w:val="00615477"/>
    <w:rsid w:val="00615858"/>
    <w:rsid w:val="00615D25"/>
    <w:rsid w:val="00616E23"/>
    <w:rsid w:val="00616F1E"/>
    <w:rsid w:val="00617017"/>
    <w:rsid w:val="00620181"/>
    <w:rsid w:val="00620CA5"/>
    <w:rsid w:val="00620F29"/>
    <w:rsid w:val="00621123"/>
    <w:rsid w:val="0062286D"/>
    <w:rsid w:val="00622E32"/>
    <w:rsid w:val="006238EC"/>
    <w:rsid w:val="00623D44"/>
    <w:rsid w:val="00623F82"/>
    <w:rsid w:val="006250AF"/>
    <w:rsid w:val="00625580"/>
    <w:rsid w:val="006257EC"/>
    <w:rsid w:val="006260F8"/>
    <w:rsid w:val="0062625E"/>
    <w:rsid w:val="00626AB7"/>
    <w:rsid w:val="00626FCD"/>
    <w:rsid w:val="00630CE6"/>
    <w:rsid w:val="0063152D"/>
    <w:rsid w:val="006316C7"/>
    <w:rsid w:val="00631860"/>
    <w:rsid w:val="006336A3"/>
    <w:rsid w:val="00633F1F"/>
    <w:rsid w:val="00634427"/>
    <w:rsid w:val="006348BE"/>
    <w:rsid w:val="006348D3"/>
    <w:rsid w:val="006350C1"/>
    <w:rsid w:val="006351E1"/>
    <w:rsid w:val="00635306"/>
    <w:rsid w:val="00635AFB"/>
    <w:rsid w:val="0063616B"/>
    <w:rsid w:val="006361F1"/>
    <w:rsid w:val="006362EB"/>
    <w:rsid w:val="00636F2A"/>
    <w:rsid w:val="00636F9A"/>
    <w:rsid w:val="00640886"/>
    <w:rsid w:val="00640F8F"/>
    <w:rsid w:val="00642B2D"/>
    <w:rsid w:val="0064307F"/>
    <w:rsid w:val="006434B4"/>
    <w:rsid w:val="00643528"/>
    <w:rsid w:val="00643878"/>
    <w:rsid w:val="00643B5C"/>
    <w:rsid w:val="00643D5B"/>
    <w:rsid w:val="00644E2E"/>
    <w:rsid w:val="00644E74"/>
    <w:rsid w:val="00645BD6"/>
    <w:rsid w:val="00646E97"/>
    <w:rsid w:val="0064731F"/>
    <w:rsid w:val="00647583"/>
    <w:rsid w:val="0065033C"/>
    <w:rsid w:val="00650844"/>
    <w:rsid w:val="00650A2C"/>
    <w:rsid w:val="00650B3A"/>
    <w:rsid w:val="00650BB7"/>
    <w:rsid w:val="00651D5A"/>
    <w:rsid w:val="00652B10"/>
    <w:rsid w:val="00652C09"/>
    <w:rsid w:val="0065349E"/>
    <w:rsid w:val="0065377B"/>
    <w:rsid w:val="0065379D"/>
    <w:rsid w:val="006537A7"/>
    <w:rsid w:val="00653CAD"/>
    <w:rsid w:val="00653DA5"/>
    <w:rsid w:val="00654658"/>
    <w:rsid w:val="006547F4"/>
    <w:rsid w:val="00655265"/>
    <w:rsid w:val="00655883"/>
    <w:rsid w:val="006564AF"/>
    <w:rsid w:val="00656901"/>
    <w:rsid w:val="006570A6"/>
    <w:rsid w:val="006607A1"/>
    <w:rsid w:val="006607F8"/>
    <w:rsid w:val="0066107A"/>
    <w:rsid w:val="006610AD"/>
    <w:rsid w:val="0066122C"/>
    <w:rsid w:val="00661ABA"/>
    <w:rsid w:val="00662832"/>
    <w:rsid w:val="00662965"/>
    <w:rsid w:val="00662DC8"/>
    <w:rsid w:val="00662F8B"/>
    <w:rsid w:val="006632DB"/>
    <w:rsid w:val="0066364C"/>
    <w:rsid w:val="00663897"/>
    <w:rsid w:val="006639BA"/>
    <w:rsid w:val="00663A3D"/>
    <w:rsid w:val="006641D6"/>
    <w:rsid w:val="00664328"/>
    <w:rsid w:val="00664685"/>
    <w:rsid w:val="00664722"/>
    <w:rsid w:val="00664B50"/>
    <w:rsid w:val="00664E84"/>
    <w:rsid w:val="00664EBA"/>
    <w:rsid w:val="00665017"/>
    <w:rsid w:val="00665BD0"/>
    <w:rsid w:val="00665C06"/>
    <w:rsid w:val="00666214"/>
    <w:rsid w:val="00666BAD"/>
    <w:rsid w:val="0066723C"/>
    <w:rsid w:val="0066771B"/>
    <w:rsid w:val="00670090"/>
    <w:rsid w:val="0067018E"/>
    <w:rsid w:val="006707DF"/>
    <w:rsid w:val="00670895"/>
    <w:rsid w:val="00670908"/>
    <w:rsid w:val="006712A0"/>
    <w:rsid w:val="0067171D"/>
    <w:rsid w:val="00671C4D"/>
    <w:rsid w:val="006723DE"/>
    <w:rsid w:val="00672B53"/>
    <w:rsid w:val="00672E24"/>
    <w:rsid w:val="00673EC0"/>
    <w:rsid w:val="006751C4"/>
    <w:rsid w:val="006754AC"/>
    <w:rsid w:val="006765BA"/>
    <w:rsid w:val="00676A5D"/>
    <w:rsid w:val="00676F92"/>
    <w:rsid w:val="0067719D"/>
    <w:rsid w:val="00677D25"/>
    <w:rsid w:val="00680D5C"/>
    <w:rsid w:val="00680E00"/>
    <w:rsid w:val="00680E99"/>
    <w:rsid w:val="00681411"/>
    <w:rsid w:val="00681ECA"/>
    <w:rsid w:val="00682377"/>
    <w:rsid w:val="00682411"/>
    <w:rsid w:val="00682946"/>
    <w:rsid w:val="00682CEA"/>
    <w:rsid w:val="0068318B"/>
    <w:rsid w:val="0068327E"/>
    <w:rsid w:val="00683938"/>
    <w:rsid w:val="006839EB"/>
    <w:rsid w:val="00684446"/>
    <w:rsid w:val="00685527"/>
    <w:rsid w:val="006858F6"/>
    <w:rsid w:val="00685B0D"/>
    <w:rsid w:val="00686459"/>
    <w:rsid w:val="00686715"/>
    <w:rsid w:val="00687A7E"/>
    <w:rsid w:val="00687F7C"/>
    <w:rsid w:val="00691303"/>
    <w:rsid w:val="006916B1"/>
    <w:rsid w:val="00691A20"/>
    <w:rsid w:val="00691F74"/>
    <w:rsid w:val="0069210E"/>
    <w:rsid w:val="006927DC"/>
    <w:rsid w:val="00693024"/>
    <w:rsid w:val="00693128"/>
    <w:rsid w:val="0069318D"/>
    <w:rsid w:val="0069326F"/>
    <w:rsid w:val="0069342E"/>
    <w:rsid w:val="006938F0"/>
    <w:rsid w:val="00694FC0"/>
    <w:rsid w:val="00695018"/>
    <w:rsid w:val="006955D4"/>
    <w:rsid w:val="0069586F"/>
    <w:rsid w:val="006962C9"/>
    <w:rsid w:val="0069678F"/>
    <w:rsid w:val="00696C13"/>
    <w:rsid w:val="00696DB8"/>
    <w:rsid w:val="00697424"/>
    <w:rsid w:val="00697A7A"/>
    <w:rsid w:val="00697C31"/>
    <w:rsid w:val="00697D72"/>
    <w:rsid w:val="00697F00"/>
    <w:rsid w:val="006A001E"/>
    <w:rsid w:val="006A0FFE"/>
    <w:rsid w:val="006A1296"/>
    <w:rsid w:val="006A1A5A"/>
    <w:rsid w:val="006A2A06"/>
    <w:rsid w:val="006A2A07"/>
    <w:rsid w:val="006A2B39"/>
    <w:rsid w:val="006A3150"/>
    <w:rsid w:val="006A3417"/>
    <w:rsid w:val="006A4218"/>
    <w:rsid w:val="006A48CB"/>
    <w:rsid w:val="006A5532"/>
    <w:rsid w:val="006A5F3A"/>
    <w:rsid w:val="006A6344"/>
    <w:rsid w:val="006A6A45"/>
    <w:rsid w:val="006A6C36"/>
    <w:rsid w:val="006A7417"/>
    <w:rsid w:val="006A7ECE"/>
    <w:rsid w:val="006B0B83"/>
    <w:rsid w:val="006B0C1D"/>
    <w:rsid w:val="006B0C4C"/>
    <w:rsid w:val="006B1498"/>
    <w:rsid w:val="006B18D0"/>
    <w:rsid w:val="006B2065"/>
    <w:rsid w:val="006B247C"/>
    <w:rsid w:val="006B248E"/>
    <w:rsid w:val="006B2602"/>
    <w:rsid w:val="006B3697"/>
    <w:rsid w:val="006B3782"/>
    <w:rsid w:val="006B3C3F"/>
    <w:rsid w:val="006B3C62"/>
    <w:rsid w:val="006B49FE"/>
    <w:rsid w:val="006B4ED0"/>
    <w:rsid w:val="006B5051"/>
    <w:rsid w:val="006B5169"/>
    <w:rsid w:val="006B6A5F"/>
    <w:rsid w:val="006B6E3B"/>
    <w:rsid w:val="006B6FB7"/>
    <w:rsid w:val="006B72B1"/>
    <w:rsid w:val="006B777A"/>
    <w:rsid w:val="006C01F1"/>
    <w:rsid w:val="006C0D6E"/>
    <w:rsid w:val="006C10EE"/>
    <w:rsid w:val="006C11F4"/>
    <w:rsid w:val="006C1240"/>
    <w:rsid w:val="006C1B9C"/>
    <w:rsid w:val="006C20AC"/>
    <w:rsid w:val="006C2140"/>
    <w:rsid w:val="006C245D"/>
    <w:rsid w:val="006C3342"/>
    <w:rsid w:val="006C33B5"/>
    <w:rsid w:val="006C409C"/>
    <w:rsid w:val="006C478B"/>
    <w:rsid w:val="006C4A0C"/>
    <w:rsid w:val="006C4A2B"/>
    <w:rsid w:val="006C4F96"/>
    <w:rsid w:val="006C5390"/>
    <w:rsid w:val="006C5838"/>
    <w:rsid w:val="006C598D"/>
    <w:rsid w:val="006C64E7"/>
    <w:rsid w:val="006C68DC"/>
    <w:rsid w:val="006C6BB5"/>
    <w:rsid w:val="006D0458"/>
    <w:rsid w:val="006D05E5"/>
    <w:rsid w:val="006D0847"/>
    <w:rsid w:val="006D087E"/>
    <w:rsid w:val="006D1531"/>
    <w:rsid w:val="006D1686"/>
    <w:rsid w:val="006D1FEB"/>
    <w:rsid w:val="006D28FD"/>
    <w:rsid w:val="006D2CD5"/>
    <w:rsid w:val="006D3076"/>
    <w:rsid w:val="006D3E2A"/>
    <w:rsid w:val="006D4699"/>
    <w:rsid w:val="006D5A62"/>
    <w:rsid w:val="006D5C96"/>
    <w:rsid w:val="006D6EAF"/>
    <w:rsid w:val="006D7B53"/>
    <w:rsid w:val="006D7DDC"/>
    <w:rsid w:val="006E04DA"/>
    <w:rsid w:val="006E0A11"/>
    <w:rsid w:val="006E11F1"/>
    <w:rsid w:val="006E1631"/>
    <w:rsid w:val="006E1771"/>
    <w:rsid w:val="006E1F1E"/>
    <w:rsid w:val="006E23E6"/>
    <w:rsid w:val="006E287A"/>
    <w:rsid w:val="006E29BA"/>
    <w:rsid w:val="006E2D22"/>
    <w:rsid w:val="006E379E"/>
    <w:rsid w:val="006E46E6"/>
    <w:rsid w:val="006E5998"/>
    <w:rsid w:val="006E5C43"/>
    <w:rsid w:val="006E5D2B"/>
    <w:rsid w:val="006E6612"/>
    <w:rsid w:val="006E6B30"/>
    <w:rsid w:val="006E7658"/>
    <w:rsid w:val="006E7B53"/>
    <w:rsid w:val="006E7B62"/>
    <w:rsid w:val="006F027D"/>
    <w:rsid w:val="006F02B7"/>
    <w:rsid w:val="006F042E"/>
    <w:rsid w:val="006F048A"/>
    <w:rsid w:val="006F085B"/>
    <w:rsid w:val="006F092E"/>
    <w:rsid w:val="006F0D6E"/>
    <w:rsid w:val="006F12C1"/>
    <w:rsid w:val="006F13A0"/>
    <w:rsid w:val="006F228C"/>
    <w:rsid w:val="006F3243"/>
    <w:rsid w:val="006F35F7"/>
    <w:rsid w:val="006F40FE"/>
    <w:rsid w:val="006F451F"/>
    <w:rsid w:val="006F579A"/>
    <w:rsid w:val="006F5CC2"/>
    <w:rsid w:val="006F6733"/>
    <w:rsid w:val="006F6DCB"/>
    <w:rsid w:val="006F74B8"/>
    <w:rsid w:val="006F7CC9"/>
    <w:rsid w:val="007009E3"/>
    <w:rsid w:val="00700C8E"/>
    <w:rsid w:val="00700DDB"/>
    <w:rsid w:val="00700F7D"/>
    <w:rsid w:val="00700FD9"/>
    <w:rsid w:val="0070104D"/>
    <w:rsid w:val="007011BB"/>
    <w:rsid w:val="00701882"/>
    <w:rsid w:val="007018EA"/>
    <w:rsid w:val="00701E17"/>
    <w:rsid w:val="00701FC1"/>
    <w:rsid w:val="00702421"/>
    <w:rsid w:val="00702526"/>
    <w:rsid w:val="00702778"/>
    <w:rsid w:val="00702E0E"/>
    <w:rsid w:val="007030D1"/>
    <w:rsid w:val="00703B6A"/>
    <w:rsid w:val="00703E9F"/>
    <w:rsid w:val="00703EC3"/>
    <w:rsid w:val="0070404E"/>
    <w:rsid w:val="007040DD"/>
    <w:rsid w:val="007042E2"/>
    <w:rsid w:val="0070469A"/>
    <w:rsid w:val="00704C9C"/>
    <w:rsid w:val="007050D2"/>
    <w:rsid w:val="0070537B"/>
    <w:rsid w:val="007056E2"/>
    <w:rsid w:val="00705C9E"/>
    <w:rsid w:val="00705F55"/>
    <w:rsid w:val="00706328"/>
    <w:rsid w:val="0070651B"/>
    <w:rsid w:val="00707981"/>
    <w:rsid w:val="00707DEC"/>
    <w:rsid w:val="00707FD8"/>
    <w:rsid w:val="00710735"/>
    <w:rsid w:val="00710765"/>
    <w:rsid w:val="00711C5A"/>
    <w:rsid w:val="007123D6"/>
    <w:rsid w:val="00712620"/>
    <w:rsid w:val="0071265B"/>
    <w:rsid w:val="007127D4"/>
    <w:rsid w:val="007130AC"/>
    <w:rsid w:val="00713141"/>
    <w:rsid w:val="007138AD"/>
    <w:rsid w:val="007143ED"/>
    <w:rsid w:val="007146BE"/>
    <w:rsid w:val="0071489D"/>
    <w:rsid w:val="00714B6F"/>
    <w:rsid w:val="007153E8"/>
    <w:rsid w:val="00715471"/>
    <w:rsid w:val="00715627"/>
    <w:rsid w:val="00715654"/>
    <w:rsid w:val="0071586D"/>
    <w:rsid w:val="00715C0B"/>
    <w:rsid w:val="00716836"/>
    <w:rsid w:val="00716860"/>
    <w:rsid w:val="0071692A"/>
    <w:rsid w:val="00716B33"/>
    <w:rsid w:val="00716CA8"/>
    <w:rsid w:val="0071722E"/>
    <w:rsid w:val="007172B9"/>
    <w:rsid w:val="007172BD"/>
    <w:rsid w:val="007178B0"/>
    <w:rsid w:val="00717AF1"/>
    <w:rsid w:val="00717EC7"/>
    <w:rsid w:val="00717F71"/>
    <w:rsid w:val="007206B1"/>
    <w:rsid w:val="007207C0"/>
    <w:rsid w:val="007208A4"/>
    <w:rsid w:val="007208A9"/>
    <w:rsid w:val="00720D1A"/>
    <w:rsid w:val="00721D55"/>
    <w:rsid w:val="007226C3"/>
    <w:rsid w:val="0072272A"/>
    <w:rsid w:val="00722DCF"/>
    <w:rsid w:val="00723668"/>
    <w:rsid w:val="007240BD"/>
    <w:rsid w:val="00724717"/>
    <w:rsid w:val="00724A34"/>
    <w:rsid w:val="00724BC6"/>
    <w:rsid w:val="00724D05"/>
    <w:rsid w:val="00724DA6"/>
    <w:rsid w:val="007254BE"/>
    <w:rsid w:val="00725E25"/>
    <w:rsid w:val="00726007"/>
    <w:rsid w:val="0072616C"/>
    <w:rsid w:val="00726D63"/>
    <w:rsid w:val="00726E31"/>
    <w:rsid w:val="00727112"/>
    <w:rsid w:val="007275BB"/>
    <w:rsid w:val="00727979"/>
    <w:rsid w:val="00727B05"/>
    <w:rsid w:val="00727C8C"/>
    <w:rsid w:val="00727E57"/>
    <w:rsid w:val="00727E9E"/>
    <w:rsid w:val="00730046"/>
    <w:rsid w:val="00730059"/>
    <w:rsid w:val="0073010A"/>
    <w:rsid w:val="00730639"/>
    <w:rsid w:val="007312D8"/>
    <w:rsid w:val="007321C9"/>
    <w:rsid w:val="00732788"/>
    <w:rsid w:val="007327C6"/>
    <w:rsid w:val="007328D2"/>
    <w:rsid w:val="00733103"/>
    <w:rsid w:val="007334BA"/>
    <w:rsid w:val="0073369B"/>
    <w:rsid w:val="00733852"/>
    <w:rsid w:val="0073404B"/>
    <w:rsid w:val="00734CC1"/>
    <w:rsid w:val="007355AB"/>
    <w:rsid w:val="0073610F"/>
    <w:rsid w:val="00736A7B"/>
    <w:rsid w:val="00736DEF"/>
    <w:rsid w:val="0073716F"/>
    <w:rsid w:val="007411EE"/>
    <w:rsid w:val="00741676"/>
    <w:rsid w:val="00741D05"/>
    <w:rsid w:val="007422E3"/>
    <w:rsid w:val="007425E0"/>
    <w:rsid w:val="007429B1"/>
    <w:rsid w:val="00742E1D"/>
    <w:rsid w:val="00743146"/>
    <w:rsid w:val="00743F0E"/>
    <w:rsid w:val="00743FD8"/>
    <w:rsid w:val="00744127"/>
    <w:rsid w:val="00745273"/>
    <w:rsid w:val="007455CC"/>
    <w:rsid w:val="00745714"/>
    <w:rsid w:val="00745C36"/>
    <w:rsid w:val="0074637A"/>
    <w:rsid w:val="007464AB"/>
    <w:rsid w:val="00746691"/>
    <w:rsid w:val="00747890"/>
    <w:rsid w:val="00747BC4"/>
    <w:rsid w:val="007509F5"/>
    <w:rsid w:val="00750ACC"/>
    <w:rsid w:val="00750AE8"/>
    <w:rsid w:val="007511D3"/>
    <w:rsid w:val="00751D2B"/>
    <w:rsid w:val="00751DD3"/>
    <w:rsid w:val="00751EA6"/>
    <w:rsid w:val="007525F0"/>
    <w:rsid w:val="0075260E"/>
    <w:rsid w:val="007526F3"/>
    <w:rsid w:val="0075299C"/>
    <w:rsid w:val="00753169"/>
    <w:rsid w:val="00753255"/>
    <w:rsid w:val="0075334E"/>
    <w:rsid w:val="007538C8"/>
    <w:rsid w:val="007539A4"/>
    <w:rsid w:val="00753AE9"/>
    <w:rsid w:val="00753B3D"/>
    <w:rsid w:val="00753DE7"/>
    <w:rsid w:val="007541A4"/>
    <w:rsid w:val="00754351"/>
    <w:rsid w:val="007543D2"/>
    <w:rsid w:val="00754F65"/>
    <w:rsid w:val="00755178"/>
    <w:rsid w:val="007557E1"/>
    <w:rsid w:val="00756CDD"/>
    <w:rsid w:val="00757462"/>
    <w:rsid w:val="00757625"/>
    <w:rsid w:val="00757C9C"/>
    <w:rsid w:val="00757ECC"/>
    <w:rsid w:val="007603E3"/>
    <w:rsid w:val="007606E6"/>
    <w:rsid w:val="00760D80"/>
    <w:rsid w:val="00760FC4"/>
    <w:rsid w:val="007610A9"/>
    <w:rsid w:val="0076113E"/>
    <w:rsid w:val="0076131C"/>
    <w:rsid w:val="00761450"/>
    <w:rsid w:val="0076246D"/>
    <w:rsid w:val="007626B3"/>
    <w:rsid w:val="007626E7"/>
    <w:rsid w:val="0076280A"/>
    <w:rsid w:val="00762AAF"/>
    <w:rsid w:val="00763851"/>
    <w:rsid w:val="00764369"/>
    <w:rsid w:val="007644D9"/>
    <w:rsid w:val="00764DAB"/>
    <w:rsid w:val="00764DD7"/>
    <w:rsid w:val="00764F24"/>
    <w:rsid w:val="00765F0E"/>
    <w:rsid w:val="00766388"/>
    <w:rsid w:val="0076639A"/>
    <w:rsid w:val="00766DEF"/>
    <w:rsid w:val="007671F0"/>
    <w:rsid w:val="007705A5"/>
    <w:rsid w:val="00770637"/>
    <w:rsid w:val="007707A0"/>
    <w:rsid w:val="00771072"/>
    <w:rsid w:val="00771405"/>
    <w:rsid w:val="00771F89"/>
    <w:rsid w:val="00772713"/>
    <w:rsid w:val="00772CBC"/>
    <w:rsid w:val="0077396F"/>
    <w:rsid w:val="00773BCC"/>
    <w:rsid w:val="00774FA9"/>
    <w:rsid w:val="00775058"/>
    <w:rsid w:val="00775D71"/>
    <w:rsid w:val="00775E9E"/>
    <w:rsid w:val="00776084"/>
    <w:rsid w:val="00776363"/>
    <w:rsid w:val="00776963"/>
    <w:rsid w:val="00776AA6"/>
    <w:rsid w:val="00776C15"/>
    <w:rsid w:val="00776F83"/>
    <w:rsid w:val="00780E1E"/>
    <w:rsid w:val="00780E6D"/>
    <w:rsid w:val="00780F86"/>
    <w:rsid w:val="007812A9"/>
    <w:rsid w:val="00781B9E"/>
    <w:rsid w:val="00782CAC"/>
    <w:rsid w:val="00782D85"/>
    <w:rsid w:val="00783502"/>
    <w:rsid w:val="00783962"/>
    <w:rsid w:val="00783D83"/>
    <w:rsid w:val="0078454C"/>
    <w:rsid w:val="007852B5"/>
    <w:rsid w:val="00785921"/>
    <w:rsid w:val="0078634C"/>
    <w:rsid w:val="00787D96"/>
    <w:rsid w:val="007900FE"/>
    <w:rsid w:val="007901BC"/>
    <w:rsid w:val="00790257"/>
    <w:rsid w:val="00790539"/>
    <w:rsid w:val="00790605"/>
    <w:rsid w:val="007908E0"/>
    <w:rsid w:val="00790F60"/>
    <w:rsid w:val="00790FB4"/>
    <w:rsid w:val="0079290F"/>
    <w:rsid w:val="007932E5"/>
    <w:rsid w:val="00793AF2"/>
    <w:rsid w:val="00794445"/>
    <w:rsid w:val="00794DB2"/>
    <w:rsid w:val="007956A8"/>
    <w:rsid w:val="00795C6A"/>
    <w:rsid w:val="0079641E"/>
    <w:rsid w:val="00796A9E"/>
    <w:rsid w:val="00796B1C"/>
    <w:rsid w:val="00796C0A"/>
    <w:rsid w:val="0079724A"/>
    <w:rsid w:val="007972FC"/>
    <w:rsid w:val="00797569"/>
    <w:rsid w:val="007978A7"/>
    <w:rsid w:val="007979CE"/>
    <w:rsid w:val="00797A6C"/>
    <w:rsid w:val="00797F7E"/>
    <w:rsid w:val="007A0059"/>
    <w:rsid w:val="007A015A"/>
    <w:rsid w:val="007A0343"/>
    <w:rsid w:val="007A0565"/>
    <w:rsid w:val="007A0706"/>
    <w:rsid w:val="007A1973"/>
    <w:rsid w:val="007A1AFD"/>
    <w:rsid w:val="007A1E15"/>
    <w:rsid w:val="007A26BF"/>
    <w:rsid w:val="007A37A3"/>
    <w:rsid w:val="007A3F55"/>
    <w:rsid w:val="007A4654"/>
    <w:rsid w:val="007A54A3"/>
    <w:rsid w:val="007A575A"/>
    <w:rsid w:val="007A5BF4"/>
    <w:rsid w:val="007A5C9C"/>
    <w:rsid w:val="007A6597"/>
    <w:rsid w:val="007A65EB"/>
    <w:rsid w:val="007A66FE"/>
    <w:rsid w:val="007A673E"/>
    <w:rsid w:val="007A693D"/>
    <w:rsid w:val="007A6CAC"/>
    <w:rsid w:val="007A6E3E"/>
    <w:rsid w:val="007A6F28"/>
    <w:rsid w:val="007A7633"/>
    <w:rsid w:val="007A7987"/>
    <w:rsid w:val="007A7EB3"/>
    <w:rsid w:val="007A7F6A"/>
    <w:rsid w:val="007B0009"/>
    <w:rsid w:val="007B0454"/>
    <w:rsid w:val="007B0508"/>
    <w:rsid w:val="007B0651"/>
    <w:rsid w:val="007B0A51"/>
    <w:rsid w:val="007B0AA6"/>
    <w:rsid w:val="007B108B"/>
    <w:rsid w:val="007B11EC"/>
    <w:rsid w:val="007B17BF"/>
    <w:rsid w:val="007B1B8C"/>
    <w:rsid w:val="007B252A"/>
    <w:rsid w:val="007B2F24"/>
    <w:rsid w:val="007B2FD1"/>
    <w:rsid w:val="007B39B9"/>
    <w:rsid w:val="007B3D3E"/>
    <w:rsid w:val="007B46E9"/>
    <w:rsid w:val="007B568D"/>
    <w:rsid w:val="007B5BF9"/>
    <w:rsid w:val="007B6070"/>
    <w:rsid w:val="007B6CE4"/>
    <w:rsid w:val="007B74C9"/>
    <w:rsid w:val="007B752E"/>
    <w:rsid w:val="007B7B90"/>
    <w:rsid w:val="007C05CF"/>
    <w:rsid w:val="007C0623"/>
    <w:rsid w:val="007C0654"/>
    <w:rsid w:val="007C068D"/>
    <w:rsid w:val="007C0C9D"/>
    <w:rsid w:val="007C0F65"/>
    <w:rsid w:val="007C1B05"/>
    <w:rsid w:val="007C23FD"/>
    <w:rsid w:val="007C2413"/>
    <w:rsid w:val="007C3054"/>
    <w:rsid w:val="007C3348"/>
    <w:rsid w:val="007C3CCD"/>
    <w:rsid w:val="007C3FDC"/>
    <w:rsid w:val="007C3FE8"/>
    <w:rsid w:val="007C444E"/>
    <w:rsid w:val="007C44EF"/>
    <w:rsid w:val="007C513E"/>
    <w:rsid w:val="007C5886"/>
    <w:rsid w:val="007C589E"/>
    <w:rsid w:val="007C5C06"/>
    <w:rsid w:val="007C615D"/>
    <w:rsid w:val="007C6222"/>
    <w:rsid w:val="007C670A"/>
    <w:rsid w:val="007C67ED"/>
    <w:rsid w:val="007C6AA7"/>
    <w:rsid w:val="007C737A"/>
    <w:rsid w:val="007C7391"/>
    <w:rsid w:val="007C7CF8"/>
    <w:rsid w:val="007C7FC9"/>
    <w:rsid w:val="007D03FF"/>
    <w:rsid w:val="007D045C"/>
    <w:rsid w:val="007D0D5A"/>
    <w:rsid w:val="007D108B"/>
    <w:rsid w:val="007D129B"/>
    <w:rsid w:val="007D16F5"/>
    <w:rsid w:val="007D1DA2"/>
    <w:rsid w:val="007D1E25"/>
    <w:rsid w:val="007D2553"/>
    <w:rsid w:val="007D2A4A"/>
    <w:rsid w:val="007D2AF7"/>
    <w:rsid w:val="007D2FAF"/>
    <w:rsid w:val="007D3FC9"/>
    <w:rsid w:val="007D417A"/>
    <w:rsid w:val="007D418B"/>
    <w:rsid w:val="007D430C"/>
    <w:rsid w:val="007D4657"/>
    <w:rsid w:val="007D4756"/>
    <w:rsid w:val="007D4E0A"/>
    <w:rsid w:val="007D5286"/>
    <w:rsid w:val="007D5370"/>
    <w:rsid w:val="007D5537"/>
    <w:rsid w:val="007D5743"/>
    <w:rsid w:val="007D59BD"/>
    <w:rsid w:val="007D5EA3"/>
    <w:rsid w:val="007D607D"/>
    <w:rsid w:val="007D66D6"/>
    <w:rsid w:val="007D69BE"/>
    <w:rsid w:val="007D7A44"/>
    <w:rsid w:val="007D7E35"/>
    <w:rsid w:val="007E055B"/>
    <w:rsid w:val="007E120F"/>
    <w:rsid w:val="007E2380"/>
    <w:rsid w:val="007E2897"/>
    <w:rsid w:val="007E293E"/>
    <w:rsid w:val="007E3556"/>
    <w:rsid w:val="007E3883"/>
    <w:rsid w:val="007E39A5"/>
    <w:rsid w:val="007E3F47"/>
    <w:rsid w:val="007E4C44"/>
    <w:rsid w:val="007E509F"/>
    <w:rsid w:val="007E540B"/>
    <w:rsid w:val="007E5A90"/>
    <w:rsid w:val="007E5F09"/>
    <w:rsid w:val="007E5F5F"/>
    <w:rsid w:val="007E649C"/>
    <w:rsid w:val="007E6DAE"/>
    <w:rsid w:val="007E769D"/>
    <w:rsid w:val="007E7939"/>
    <w:rsid w:val="007E7B18"/>
    <w:rsid w:val="007F137D"/>
    <w:rsid w:val="007F155E"/>
    <w:rsid w:val="007F1606"/>
    <w:rsid w:val="007F2B72"/>
    <w:rsid w:val="007F3302"/>
    <w:rsid w:val="007F349F"/>
    <w:rsid w:val="007F369A"/>
    <w:rsid w:val="007F3895"/>
    <w:rsid w:val="007F3936"/>
    <w:rsid w:val="007F3C50"/>
    <w:rsid w:val="007F54BE"/>
    <w:rsid w:val="007F55C5"/>
    <w:rsid w:val="007F590E"/>
    <w:rsid w:val="007F5A41"/>
    <w:rsid w:val="007F6114"/>
    <w:rsid w:val="007F6CBF"/>
    <w:rsid w:val="007F7272"/>
    <w:rsid w:val="007F73DB"/>
    <w:rsid w:val="007F7473"/>
    <w:rsid w:val="007F7620"/>
    <w:rsid w:val="00800724"/>
    <w:rsid w:val="008015CD"/>
    <w:rsid w:val="0080184C"/>
    <w:rsid w:val="00803A99"/>
    <w:rsid w:val="00804500"/>
    <w:rsid w:val="00804542"/>
    <w:rsid w:val="00804A6D"/>
    <w:rsid w:val="00804C11"/>
    <w:rsid w:val="00805264"/>
    <w:rsid w:val="0080536D"/>
    <w:rsid w:val="008058DB"/>
    <w:rsid w:val="00805AD8"/>
    <w:rsid w:val="0080656A"/>
    <w:rsid w:val="00806734"/>
    <w:rsid w:val="00806E16"/>
    <w:rsid w:val="00807FE4"/>
    <w:rsid w:val="00810773"/>
    <w:rsid w:val="00810E68"/>
    <w:rsid w:val="0081120B"/>
    <w:rsid w:val="00811257"/>
    <w:rsid w:val="00812D56"/>
    <w:rsid w:val="00812F1B"/>
    <w:rsid w:val="00813FC0"/>
    <w:rsid w:val="00814452"/>
    <w:rsid w:val="00814578"/>
    <w:rsid w:val="00815114"/>
    <w:rsid w:val="008158D4"/>
    <w:rsid w:val="00815D6C"/>
    <w:rsid w:val="008166A4"/>
    <w:rsid w:val="00817432"/>
    <w:rsid w:val="0081747A"/>
    <w:rsid w:val="00817CD6"/>
    <w:rsid w:val="0082004D"/>
    <w:rsid w:val="008202D7"/>
    <w:rsid w:val="0082050F"/>
    <w:rsid w:val="00820AE5"/>
    <w:rsid w:val="008213A6"/>
    <w:rsid w:val="0082178D"/>
    <w:rsid w:val="00821E67"/>
    <w:rsid w:val="00822238"/>
    <w:rsid w:val="00822760"/>
    <w:rsid w:val="0082281A"/>
    <w:rsid w:val="00822F6B"/>
    <w:rsid w:val="008236CE"/>
    <w:rsid w:val="0082375E"/>
    <w:rsid w:val="00823CF8"/>
    <w:rsid w:val="00823EE5"/>
    <w:rsid w:val="00824407"/>
    <w:rsid w:val="008246DB"/>
    <w:rsid w:val="00824A5B"/>
    <w:rsid w:val="00825125"/>
    <w:rsid w:val="0082516A"/>
    <w:rsid w:val="00825292"/>
    <w:rsid w:val="0082544A"/>
    <w:rsid w:val="00825522"/>
    <w:rsid w:val="0082584D"/>
    <w:rsid w:val="00825B5F"/>
    <w:rsid w:val="0082640E"/>
    <w:rsid w:val="00827145"/>
    <w:rsid w:val="00830471"/>
    <w:rsid w:val="0083083A"/>
    <w:rsid w:val="00830D3F"/>
    <w:rsid w:val="008311E5"/>
    <w:rsid w:val="0083121C"/>
    <w:rsid w:val="00831495"/>
    <w:rsid w:val="00831547"/>
    <w:rsid w:val="00831746"/>
    <w:rsid w:val="00831AF4"/>
    <w:rsid w:val="00831C54"/>
    <w:rsid w:val="00831F99"/>
    <w:rsid w:val="008330A4"/>
    <w:rsid w:val="008344C1"/>
    <w:rsid w:val="00834712"/>
    <w:rsid w:val="0083481D"/>
    <w:rsid w:val="00834CFE"/>
    <w:rsid w:val="008350C6"/>
    <w:rsid w:val="00835786"/>
    <w:rsid w:val="00836623"/>
    <w:rsid w:val="00836B73"/>
    <w:rsid w:val="00836EAD"/>
    <w:rsid w:val="008373D1"/>
    <w:rsid w:val="00840408"/>
    <w:rsid w:val="00840ECD"/>
    <w:rsid w:val="0084175B"/>
    <w:rsid w:val="00841B2F"/>
    <w:rsid w:val="008422A0"/>
    <w:rsid w:val="0084263A"/>
    <w:rsid w:val="0084331E"/>
    <w:rsid w:val="00843BF2"/>
    <w:rsid w:val="00844A61"/>
    <w:rsid w:val="00844B7D"/>
    <w:rsid w:val="00844C24"/>
    <w:rsid w:val="00844E09"/>
    <w:rsid w:val="00844EEF"/>
    <w:rsid w:val="0084522B"/>
    <w:rsid w:val="0084589D"/>
    <w:rsid w:val="00845C11"/>
    <w:rsid w:val="00845E2F"/>
    <w:rsid w:val="00845FAC"/>
    <w:rsid w:val="00846ED9"/>
    <w:rsid w:val="008474CD"/>
    <w:rsid w:val="0084774E"/>
    <w:rsid w:val="00850098"/>
    <w:rsid w:val="008502BE"/>
    <w:rsid w:val="008507CD"/>
    <w:rsid w:val="00850A5F"/>
    <w:rsid w:val="00850ED4"/>
    <w:rsid w:val="00852092"/>
    <w:rsid w:val="00852E6E"/>
    <w:rsid w:val="008531F1"/>
    <w:rsid w:val="00853344"/>
    <w:rsid w:val="008536AE"/>
    <w:rsid w:val="00853781"/>
    <w:rsid w:val="00854964"/>
    <w:rsid w:val="008551EA"/>
    <w:rsid w:val="00855415"/>
    <w:rsid w:val="008558CF"/>
    <w:rsid w:val="00855FC8"/>
    <w:rsid w:val="00856286"/>
    <w:rsid w:val="00856342"/>
    <w:rsid w:val="0085687C"/>
    <w:rsid w:val="00856EC4"/>
    <w:rsid w:val="00857057"/>
    <w:rsid w:val="0085734B"/>
    <w:rsid w:val="0085775C"/>
    <w:rsid w:val="008577BA"/>
    <w:rsid w:val="00860462"/>
    <w:rsid w:val="00860DA3"/>
    <w:rsid w:val="00860F2C"/>
    <w:rsid w:val="0086101D"/>
    <w:rsid w:val="008613CF"/>
    <w:rsid w:val="0086208A"/>
    <w:rsid w:val="00862105"/>
    <w:rsid w:val="008622A6"/>
    <w:rsid w:val="00862DAF"/>
    <w:rsid w:val="00863211"/>
    <w:rsid w:val="0086333B"/>
    <w:rsid w:val="008634A0"/>
    <w:rsid w:val="008635DF"/>
    <w:rsid w:val="008637EE"/>
    <w:rsid w:val="00864B36"/>
    <w:rsid w:val="00864DF6"/>
    <w:rsid w:val="008662C8"/>
    <w:rsid w:val="008672CF"/>
    <w:rsid w:val="0086734A"/>
    <w:rsid w:val="0086745C"/>
    <w:rsid w:val="0086778E"/>
    <w:rsid w:val="00867B73"/>
    <w:rsid w:val="00867CBD"/>
    <w:rsid w:val="00870A8E"/>
    <w:rsid w:val="008717A9"/>
    <w:rsid w:val="00872B25"/>
    <w:rsid w:val="00872D5F"/>
    <w:rsid w:val="008730AB"/>
    <w:rsid w:val="008732A4"/>
    <w:rsid w:val="00873C95"/>
    <w:rsid w:val="00873CAA"/>
    <w:rsid w:val="008741C3"/>
    <w:rsid w:val="00874889"/>
    <w:rsid w:val="008749D0"/>
    <w:rsid w:val="00874B8F"/>
    <w:rsid w:val="00874EF7"/>
    <w:rsid w:val="0087532A"/>
    <w:rsid w:val="00875337"/>
    <w:rsid w:val="008759D9"/>
    <w:rsid w:val="00875A02"/>
    <w:rsid w:val="008767C2"/>
    <w:rsid w:val="00876839"/>
    <w:rsid w:val="008772B4"/>
    <w:rsid w:val="0087756B"/>
    <w:rsid w:val="00877D04"/>
    <w:rsid w:val="00880090"/>
    <w:rsid w:val="0088032F"/>
    <w:rsid w:val="008807E2"/>
    <w:rsid w:val="008808D4"/>
    <w:rsid w:val="00880A2E"/>
    <w:rsid w:val="00880B19"/>
    <w:rsid w:val="00881395"/>
    <w:rsid w:val="008815CC"/>
    <w:rsid w:val="0088224F"/>
    <w:rsid w:val="0088245A"/>
    <w:rsid w:val="0088258A"/>
    <w:rsid w:val="0088279B"/>
    <w:rsid w:val="00882978"/>
    <w:rsid w:val="008829BA"/>
    <w:rsid w:val="00882E68"/>
    <w:rsid w:val="00883A80"/>
    <w:rsid w:val="00883D61"/>
    <w:rsid w:val="008840DD"/>
    <w:rsid w:val="00884168"/>
    <w:rsid w:val="008847EE"/>
    <w:rsid w:val="00884910"/>
    <w:rsid w:val="00884B6F"/>
    <w:rsid w:val="00884C3B"/>
    <w:rsid w:val="008854E7"/>
    <w:rsid w:val="00886074"/>
    <w:rsid w:val="00887068"/>
    <w:rsid w:val="00887483"/>
    <w:rsid w:val="0089017E"/>
    <w:rsid w:val="0089035E"/>
    <w:rsid w:val="00891E10"/>
    <w:rsid w:val="00892129"/>
    <w:rsid w:val="00892520"/>
    <w:rsid w:val="00892E2F"/>
    <w:rsid w:val="00892E96"/>
    <w:rsid w:val="00893660"/>
    <w:rsid w:val="00893824"/>
    <w:rsid w:val="0089393F"/>
    <w:rsid w:val="00893CE7"/>
    <w:rsid w:val="00894536"/>
    <w:rsid w:val="008949BA"/>
    <w:rsid w:val="00894DD0"/>
    <w:rsid w:val="00894FCF"/>
    <w:rsid w:val="008950A0"/>
    <w:rsid w:val="008950F9"/>
    <w:rsid w:val="008953D1"/>
    <w:rsid w:val="008955E1"/>
    <w:rsid w:val="00895874"/>
    <w:rsid w:val="0089594A"/>
    <w:rsid w:val="00895DCE"/>
    <w:rsid w:val="008962F8"/>
    <w:rsid w:val="00896ADD"/>
    <w:rsid w:val="00896AEC"/>
    <w:rsid w:val="00896F6D"/>
    <w:rsid w:val="008974B0"/>
    <w:rsid w:val="00897935"/>
    <w:rsid w:val="00897CFA"/>
    <w:rsid w:val="00897FF8"/>
    <w:rsid w:val="008A05AA"/>
    <w:rsid w:val="008A065C"/>
    <w:rsid w:val="008A0DFF"/>
    <w:rsid w:val="008A1CA7"/>
    <w:rsid w:val="008A2361"/>
    <w:rsid w:val="008A24D4"/>
    <w:rsid w:val="008A2F1C"/>
    <w:rsid w:val="008A3250"/>
    <w:rsid w:val="008A3C47"/>
    <w:rsid w:val="008A4014"/>
    <w:rsid w:val="008A5C1A"/>
    <w:rsid w:val="008A5E78"/>
    <w:rsid w:val="008A5F67"/>
    <w:rsid w:val="008A6088"/>
    <w:rsid w:val="008A61D6"/>
    <w:rsid w:val="008A685C"/>
    <w:rsid w:val="008A6863"/>
    <w:rsid w:val="008A6C3E"/>
    <w:rsid w:val="008A6EBF"/>
    <w:rsid w:val="008A7391"/>
    <w:rsid w:val="008A7E45"/>
    <w:rsid w:val="008B013F"/>
    <w:rsid w:val="008B0DB5"/>
    <w:rsid w:val="008B1230"/>
    <w:rsid w:val="008B16E1"/>
    <w:rsid w:val="008B1713"/>
    <w:rsid w:val="008B218F"/>
    <w:rsid w:val="008B2627"/>
    <w:rsid w:val="008B4804"/>
    <w:rsid w:val="008B55CC"/>
    <w:rsid w:val="008B595E"/>
    <w:rsid w:val="008B5A10"/>
    <w:rsid w:val="008B5CFA"/>
    <w:rsid w:val="008B5E0C"/>
    <w:rsid w:val="008B5FA8"/>
    <w:rsid w:val="008B650C"/>
    <w:rsid w:val="008B666F"/>
    <w:rsid w:val="008B667C"/>
    <w:rsid w:val="008B6F56"/>
    <w:rsid w:val="008B786A"/>
    <w:rsid w:val="008B7CDD"/>
    <w:rsid w:val="008B7E40"/>
    <w:rsid w:val="008B7FF4"/>
    <w:rsid w:val="008C041C"/>
    <w:rsid w:val="008C19B8"/>
    <w:rsid w:val="008C1B34"/>
    <w:rsid w:val="008C1B45"/>
    <w:rsid w:val="008C1BBD"/>
    <w:rsid w:val="008C1C0A"/>
    <w:rsid w:val="008C1F46"/>
    <w:rsid w:val="008C22DD"/>
    <w:rsid w:val="008C2532"/>
    <w:rsid w:val="008C2615"/>
    <w:rsid w:val="008C39C3"/>
    <w:rsid w:val="008C3BD0"/>
    <w:rsid w:val="008C3F99"/>
    <w:rsid w:val="008C47F2"/>
    <w:rsid w:val="008C4D61"/>
    <w:rsid w:val="008C532C"/>
    <w:rsid w:val="008C56D7"/>
    <w:rsid w:val="008C6FFE"/>
    <w:rsid w:val="008C77A4"/>
    <w:rsid w:val="008C7C18"/>
    <w:rsid w:val="008C7CB9"/>
    <w:rsid w:val="008C7D2A"/>
    <w:rsid w:val="008D032B"/>
    <w:rsid w:val="008D0B20"/>
    <w:rsid w:val="008D11D8"/>
    <w:rsid w:val="008D1450"/>
    <w:rsid w:val="008D213C"/>
    <w:rsid w:val="008D25A8"/>
    <w:rsid w:val="008D3B61"/>
    <w:rsid w:val="008D56BC"/>
    <w:rsid w:val="008D5734"/>
    <w:rsid w:val="008D6179"/>
    <w:rsid w:val="008D6207"/>
    <w:rsid w:val="008D656C"/>
    <w:rsid w:val="008D6BA3"/>
    <w:rsid w:val="008D6E17"/>
    <w:rsid w:val="008D6F38"/>
    <w:rsid w:val="008D72CE"/>
    <w:rsid w:val="008D7452"/>
    <w:rsid w:val="008D7737"/>
    <w:rsid w:val="008D77AD"/>
    <w:rsid w:val="008D77CA"/>
    <w:rsid w:val="008D7C26"/>
    <w:rsid w:val="008E0A64"/>
    <w:rsid w:val="008E0F8B"/>
    <w:rsid w:val="008E1020"/>
    <w:rsid w:val="008E1460"/>
    <w:rsid w:val="008E1AA3"/>
    <w:rsid w:val="008E1BFA"/>
    <w:rsid w:val="008E23B3"/>
    <w:rsid w:val="008E2970"/>
    <w:rsid w:val="008E29CE"/>
    <w:rsid w:val="008E2E5A"/>
    <w:rsid w:val="008E34FC"/>
    <w:rsid w:val="008E4880"/>
    <w:rsid w:val="008E4B5A"/>
    <w:rsid w:val="008E542D"/>
    <w:rsid w:val="008E5D86"/>
    <w:rsid w:val="008E6411"/>
    <w:rsid w:val="008E67FB"/>
    <w:rsid w:val="008E6D7D"/>
    <w:rsid w:val="008E6E46"/>
    <w:rsid w:val="008E74C0"/>
    <w:rsid w:val="008E75BB"/>
    <w:rsid w:val="008E78B8"/>
    <w:rsid w:val="008E7B12"/>
    <w:rsid w:val="008F0141"/>
    <w:rsid w:val="008F0320"/>
    <w:rsid w:val="008F0596"/>
    <w:rsid w:val="008F077A"/>
    <w:rsid w:val="008F0A86"/>
    <w:rsid w:val="008F0CF0"/>
    <w:rsid w:val="008F168F"/>
    <w:rsid w:val="008F1897"/>
    <w:rsid w:val="008F1A21"/>
    <w:rsid w:val="008F24C3"/>
    <w:rsid w:val="008F277E"/>
    <w:rsid w:val="008F2CF4"/>
    <w:rsid w:val="008F322B"/>
    <w:rsid w:val="008F3307"/>
    <w:rsid w:val="008F35DE"/>
    <w:rsid w:val="008F3C24"/>
    <w:rsid w:val="008F416E"/>
    <w:rsid w:val="008F4512"/>
    <w:rsid w:val="008F46DB"/>
    <w:rsid w:val="008F4835"/>
    <w:rsid w:val="008F48A9"/>
    <w:rsid w:val="008F4951"/>
    <w:rsid w:val="008F4ABF"/>
    <w:rsid w:val="008F5019"/>
    <w:rsid w:val="008F564E"/>
    <w:rsid w:val="008F56B4"/>
    <w:rsid w:val="008F5F1A"/>
    <w:rsid w:val="008F615D"/>
    <w:rsid w:val="008F61AC"/>
    <w:rsid w:val="008F64BB"/>
    <w:rsid w:val="008F6722"/>
    <w:rsid w:val="008F67AA"/>
    <w:rsid w:val="008F6E1F"/>
    <w:rsid w:val="008F70E2"/>
    <w:rsid w:val="008F7239"/>
    <w:rsid w:val="008F73A2"/>
    <w:rsid w:val="008F7EA4"/>
    <w:rsid w:val="00901914"/>
    <w:rsid w:val="00901BDF"/>
    <w:rsid w:val="00901DD8"/>
    <w:rsid w:val="009021C4"/>
    <w:rsid w:val="00902AA0"/>
    <w:rsid w:val="00903ADC"/>
    <w:rsid w:val="009045B5"/>
    <w:rsid w:val="00904A2A"/>
    <w:rsid w:val="0090505B"/>
    <w:rsid w:val="009051DE"/>
    <w:rsid w:val="00905FBF"/>
    <w:rsid w:val="009061BD"/>
    <w:rsid w:val="009062C3"/>
    <w:rsid w:val="00906E5E"/>
    <w:rsid w:val="009070A0"/>
    <w:rsid w:val="00907292"/>
    <w:rsid w:val="0090766D"/>
    <w:rsid w:val="009078BF"/>
    <w:rsid w:val="00910B83"/>
    <w:rsid w:val="00911863"/>
    <w:rsid w:val="00911922"/>
    <w:rsid w:val="00911FC1"/>
    <w:rsid w:val="009129D4"/>
    <w:rsid w:val="009136BF"/>
    <w:rsid w:val="009137AE"/>
    <w:rsid w:val="0091406D"/>
    <w:rsid w:val="009145E8"/>
    <w:rsid w:val="009147DA"/>
    <w:rsid w:val="0091482D"/>
    <w:rsid w:val="00914D40"/>
    <w:rsid w:val="00915786"/>
    <w:rsid w:val="009159CE"/>
    <w:rsid w:val="00916112"/>
    <w:rsid w:val="00916175"/>
    <w:rsid w:val="00916C44"/>
    <w:rsid w:val="009171CE"/>
    <w:rsid w:val="00917575"/>
    <w:rsid w:val="009177F8"/>
    <w:rsid w:val="00917FFA"/>
    <w:rsid w:val="00920089"/>
    <w:rsid w:val="009200C4"/>
    <w:rsid w:val="009201E0"/>
    <w:rsid w:val="0092058A"/>
    <w:rsid w:val="00920F7F"/>
    <w:rsid w:val="009215E4"/>
    <w:rsid w:val="0092218D"/>
    <w:rsid w:val="0092236E"/>
    <w:rsid w:val="00922755"/>
    <w:rsid w:val="00922944"/>
    <w:rsid w:val="00922AC3"/>
    <w:rsid w:val="00923270"/>
    <w:rsid w:val="00923508"/>
    <w:rsid w:val="00924738"/>
    <w:rsid w:val="00924B67"/>
    <w:rsid w:val="00924D4B"/>
    <w:rsid w:val="00924EB8"/>
    <w:rsid w:val="0092547B"/>
    <w:rsid w:val="00925743"/>
    <w:rsid w:val="00925912"/>
    <w:rsid w:val="00926233"/>
    <w:rsid w:val="00926710"/>
    <w:rsid w:val="00926ADA"/>
    <w:rsid w:val="00926C06"/>
    <w:rsid w:val="00926F43"/>
    <w:rsid w:val="00927984"/>
    <w:rsid w:val="00927C1B"/>
    <w:rsid w:val="00930500"/>
    <w:rsid w:val="0093060B"/>
    <w:rsid w:val="009306E6"/>
    <w:rsid w:val="00930999"/>
    <w:rsid w:val="00930DA9"/>
    <w:rsid w:val="00930E87"/>
    <w:rsid w:val="00931073"/>
    <w:rsid w:val="00931D1E"/>
    <w:rsid w:val="00932B07"/>
    <w:rsid w:val="009332E8"/>
    <w:rsid w:val="009335FA"/>
    <w:rsid w:val="009345C5"/>
    <w:rsid w:val="0093489F"/>
    <w:rsid w:val="00934DA0"/>
    <w:rsid w:val="0093508D"/>
    <w:rsid w:val="009352AE"/>
    <w:rsid w:val="00935E7E"/>
    <w:rsid w:val="0093677E"/>
    <w:rsid w:val="00936947"/>
    <w:rsid w:val="00936C98"/>
    <w:rsid w:val="009370F0"/>
    <w:rsid w:val="0094041C"/>
    <w:rsid w:val="0094096E"/>
    <w:rsid w:val="00940CD6"/>
    <w:rsid w:val="00941584"/>
    <w:rsid w:val="00941BF7"/>
    <w:rsid w:val="00942527"/>
    <w:rsid w:val="00942C7C"/>
    <w:rsid w:val="00942ED8"/>
    <w:rsid w:val="009437DB"/>
    <w:rsid w:val="00943967"/>
    <w:rsid w:val="0094404B"/>
    <w:rsid w:val="009443BD"/>
    <w:rsid w:val="00944C8F"/>
    <w:rsid w:val="00944E04"/>
    <w:rsid w:val="009452E3"/>
    <w:rsid w:val="00945C71"/>
    <w:rsid w:val="009465B1"/>
    <w:rsid w:val="00946893"/>
    <w:rsid w:val="00946909"/>
    <w:rsid w:val="0094698E"/>
    <w:rsid w:val="00946EA8"/>
    <w:rsid w:val="00947CC6"/>
    <w:rsid w:val="00947E33"/>
    <w:rsid w:val="00950294"/>
    <w:rsid w:val="00950C50"/>
    <w:rsid w:val="00951526"/>
    <w:rsid w:val="009515FA"/>
    <w:rsid w:val="009518E9"/>
    <w:rsid w:val="00951BCF"/>
    <w:rsid w:val="00952481"/>
    <w:rsid w:val="009527C2"/>
    <w:rsid w:val="00952B78"/>
    <w:rsid w:val="00952EFF"/>
    <w:rsid w:val="009530BC"/>
    <w:rsid w:val="009535AC"/>
    <w:rsid w:val="0095393F"/>
    <w:rsid w:val="00953F95"/>
    <w:rsid w:val="00954ED6"/>
    <w:rsid w:val="0095580D"/>
    <w:rsid w:val="009559FB"/>
    <w:rsid w:val="00955F09"/>
    <w:rsid w:val="00956361"/>
    <w:rsid w:val="009575A8"/>
    <w:rsid w:val="00957C08"/>
    <w:rsid w:val="00957E4D"/>
    <w:rsid w:val="00960B8B"/>
    <w:rsid w:val="0096134F"/>
    <w:rsid w:val="009614C2"/>
    <w:rsid w:val="009614FA"/>
    <w:rsid w:val="00962130"/>
    <w:rsid w:val="00963496"/>
    <w:rsid w:val="00963A7C"/>
    <w:rsid w:val="00963B22"/>
    <w:rsid w:val="0096409D"/>
    <w:rsid w:val="009643C5"/>
    <w:rsid w:val="00964459"/>
    <w:rsid w:val="00964978"/>
    <w:rsid w:val="009649B2"/>
    <w:rsid w:val="0096509B"/>
    <w:rsid w:val="0096521D"/>
    <w:rsid w:val="00965C49"/>
    <w:rsid w:val="00966478"/>
    <w:rsid w:val="00966DFE"/>
    <w:rsid w:val="00966F89"/>
    <w:rsid w:val="009678F7"/>
    <w:rsid w:val="00967F00"/>
    <w:rsid w:val="0097049E"/>
    <w:rsid w:val="009704B7"/>
    <w:rsid w:val="00970949"/>
    <w:rsid w:val="009710F9"/>
    <w:rsid w:val="009716A8"/>
    <w:rsid w:val="009722E0"/>
    <w:rsid w:val="00972613"/>
    <w:rsid w:val="00972889"/>
    <w:rsid w:val="00974184"/>
    <w:rsid w:val="009743D1"/>
    <w:rsid w:val="00974872"/>
    <w:rsid w:val="0097498D"/>
    <w:rsid w:val="00974F34"/>
    <w:rsid w:val="009752B6"/>
    <w:rsid w:val="009752E9"/>
    <w:rsid w:val="00975D72"/>
    <w:rsid w:val="00976BAB"/>
    <w:rsid w:val="00976CF8"/>
    <w:rsid w:val="00977056"/>
    <w:rsid w:val="00977C59"/>
    <w:rsid w:val="00977FCA"/>
    <w:rsid w:val="00980699"/>
    <w:rsid w:val="0098074A"/>
    <w:rsid w:val="00980C88"/>
    <w:rsid w:val="00981070"/>
    <w:rsid w:val="0098161A"/>
    <w:rsid w:val="0098172F"/>
    <w:rsid w:val="00981C30"/>
    <w:rsid w:val="00981FC4"/>
    <w:rsid w:val="00982171"/>
    <w:rsid w:val="00982D57"/>
    <w:rsid w:val="00983609"/>
    <w:rsid w:val="009839CA"/>
    <w:rsid w:val="00983B58"/>
    <w:rsid w:val="009851DE"/>
    <w:rsid w:val="00986164"/>
    <w:rsid w:val="009863B8"/>
    <w:rsid w:val="00986990"/>
    <w:rsid w:val="00986D9F"/>
    <w:rsid w:val="009873E1"/>
    <w:rsid w:val="00987EEE"/>
    <w:rsid w:val="0099029D"/>
    <w:rsid w:val="009903AF"/>
    <w:rsid w:val="00990F20"/>
    <w:rsid w:val="00991346"/>
    <w:rsid w:val="009917D9"/>
    <w:rsid w:val="009918E0"/>
    <w:rsid w:val="009919E9"/>
    <w:rsid w:val="00992F0F"/>
    <w:rsid w:val="00992FBA"/>
    <w:rsid w:val="00993A7C"/>
    <w:rsid w:val="0099468C"/>
    <w:rsid w:val="00994693"/>
    <w:rsid w:val="00995874"/>
    <w:rsid w:val="009960C4"/>
    <w:rsid w:val="0099635B"/>
    <w:rsid w:val="00996C0A"/>
    <w:rsid w:val="00996DA9"/>
    <w:rsid w:val="00996F8D"/>
    <w:rsid w:val="009975B6"/>
    <w:rsid w:val="009979D0"/>
    <w:rsid w:val="00997B10"/>
    <w:rsid w:val="00997C42"/>
    <w:rsid w:val="009A11E6"/>
    <w:rsid w:val="009A1729"/>
    <w:rsid w:val="009A28A1"/>
    <w:rsid w:val="009A2A9C"/>
    <w:rsid w:val="009A2D21"/>
    <w:rsid w:val="009A3CE2"/>
    <w:rsid w:val="009A3DBB"/>
    <w:rsid w:val="009A3ECB"/>
    <w:rsid w:val="009A4CCB"/>
    <w:rsid w:val="009A55B0"/>
    <w:rsid w:val="009A598E"/>
    <w:rsid w:val="009A5A93"/>
    <w:rsid w:val="009A5E95"/>
    <w:rsid w:val="009A619F"/>
    <w:rsid w:val="009A6276"/>
    <w:rsid w:val="009A67EA"/>
    <w:rsid w:val="009A6928"/>
    <w:rsid w:val="009B031D"/>
    <w:rsid w:val="009B068C"/>
    <w:rsid w:val="009B06BA"/>
    <w:rsid w:val="009B0BD1"/>
    <w:rsid w:val="009B0C5A"/>
    <w:rsid w:val="009B14B5"/>
    <w:rsid w:val="009B1C50"/>
    <w:rsid w:val="009B20D5"/>
    <w:rsid w:val="009B2D5A"/>
    <w:rsid w:val="009B3213"/>
    <w:rsid w:val="009B3309"/>
    <w:rsid w:val="009B3432"/>
    <w:rsid w:val="009B376C"/>
    <w:rsid w:val="009B3C5D"/>
    <w:rsid w:val="009B45C6"/>
    <w:rsid w:val="009B48CE"/>
    <w:rsid w:val="009B4F74"/>
    <w:rsid w:val="009B5A4D"/>
    <w:rsid w:val="009B6123"/>
    <w:rsid w:val="009B62E4"/>
    <w:rsid w:val="009B63CE"/>
    <w:rsid w:val="009B7D86"/>
    <w:rsid w:val="009C200A"/>
    <w:rsid w:val="009C295D"/>
    <w:rsid w:val="009C2B31"/>
    <w:rsid w:val="009C2FA0"/>
    <w:rsid w:val="009C3100"/>
    <w:rsid w:val="009C4512"/>
    <w:rsid w:val="009C456F"/>
    <w:rsid w:val="009C4720"/>
    <w:rsid w:val="009C4A11"/>
    <w:rsid w:val="009C4B70"/>
    <w:rsid w:val="009C5C9E"/>
    <w:rsid w:val="009C5E95"/>
    <w:rsid w:val="009C6464"/>
    <w:rsid w:val="009C673A"/>
    <w:rsid w:val="009C6A06"/>
    <w:rsid w:val="009C6E03"/>
    <w:rsid w:val="009C70E4"/>
    <w:rsid w:val="009C715A"/>
    <w:rsid w:val="009C727E"/>
    <w:rsid w:val="009C767D"/>
    <w:rsid w:val="009C7B5E"/>
    <w:rsid w:val="009D09B7"/>
    <w:rsid w:val="009D09D1"/>
    <w:rsid w:val="009D0C63"/>
    <w:rsid w:val="009D0D96"/>
    <w:rsid w:val="009D13B7"/>
    <w:rsid w:val="009D1BBB"/>
    <w:rsid w:val="009D1EAC"/>
    <w:rsid w:val="009D2359"/>
    <w:rsid w:val="009D3099"/>
    <w:rsid w:val="009D32D6"/>
    <w:rsid w:val="009D35EB"/>
    <w:rsid w:val="009D3B1C"/>
    <w:rsid w:val="009D3D4F"/>
    <w:rsid w:val="009D3D75"/>
    <w:rsid w:val="009D4004"/>
    <w:rsid w:val="009D445D"/>
    <w:rsid w:val="009D4E12"/>
    <w:rsid w:val="009D5889"/>
    <w:rsid w:val="009D5B8C"/>
    <w:rsid w:val="009D6F7F"/>
    <w:rsid w:val="009D768F"/>
    <w:rsid w:val="009D7704"/>
    <w:rsid w:val="009D7741"/>
    <w:rsid w:val="009D7822"/>
    <w:rsid w:val="009D79E6"/>
    <w:rsid w:val="009D7FAD"/>
    <w:rsid w:val="009E02A3"/>
    <w:rsid w:val="009E0329"/>
    <w:rsid w:val="009E06CC"/>
    <w:rsid w:val="009E131F"/>
    <w:rsid w:val="009E1540"/>
    <w:rsid w:val="009E2037"/>
    <w:rsid w:val="009E262F"/>
    <w:rsid w:val="009E294B"/>
    <w:rsid w:val="009E37EB"/>
    <w:rsid w:val="009E394A"/>
    <w:rsid w:val="009E440C"/>
    <w:rsid w:val="009E47EF"/>
    <w:rsid w:val="009E483A"/>
    <w:rsid w:val="009E4B3A"/>
    <w:rsid w:val="009E4ED0"/>
    <w:rsid w:val="009E4F1E"/>
    <w:rsid w:val="009E5404"/>
    <w:rsid w:val="009E5F5C"/>
    <w:rsid w:val="009E6062"/>
    <w:rsid w:val="009E6D9C"/>
    <w:rsid w:val="009E6E81"/>
    <w:rsid w:val="009E6EBE"/>
    <w:rsid w:val="009E6F10"/>
    <w:rsid w:val="009E7251"/>
    <w:rsid w:val="009E78EC"/>
    <w:rsid w:val="009E7B12"/>
    <w:rsid w:val="009F07C8"/>
    <w:rsid w:val="009F0A92"/>
    <w:rsid w:val="009F0B35"/>
    <w:rsid w:val="009F1AF8"/>
    <w:rsid w:val="009F2F32"/>
    <w:rsid w:val="009F3414"/>
    <w:rsid w:val="009F440D"/>
    <w:rsid w:val="009F4502"/>
    <w:rsid w:val="009F451A"/>
    <w:rsid w:val="009F50E6"/>
    <w:rsid w:val="009F54EF"/>
    <w:rsid w:val="009F5783"/>
    <w:rsid w:val="009F5896"/>
    <w:rsid w:val="009F59FA"/>
    <w:rsid w:val="009F5AEB"/>
    <w:rsid w:val="009F61F5"/>
    <w:rsid w:val="009F6527"/>
    <w:rsid w:val="009F72C2"/>
    <w:rsid w:val="009F74CD"/>
    <w:rsid w:val="009F7E7C"/>
    <w:rsid w:val="00A00172"/>
    <w:rsid w:val="00A004B7"/>
    <w:rsid w:val="00A008F7"/>
    <w:rsid w:val="00A01244"/>
    <w:rsid w:val="00A012D1"/>
    <w:rsid w:val="00A014C0"/>
    <w:rsid w:val="00A0180C"/>
    <w:rsid w:val="00A01C3E"/>
    <w:rsid w:val="00A01CA0"/>
    <w:rsid w:val="00A0240F"/>
    <w:rsid w:val="00A02459"/>
    <w:rsid w:val="00A02719"/>
    <w:rsid w:val="00A02748"/>
    <w:rsid w:val="00A0283C"/>
    <w:rsid w:val="00A02BBA"/>
    <w:rsid w:val="00A0307C"/>
    <w:rsid w:val="00A03C51"/>
    <w:rsid w:val="00A045E3"/>
    <w:rsid w:val="00A04712"/>
    <w:rsid w:val="00A04A62"/>
    <w:rsid w:val="00A04AA3"/>
    <w:rsid w:val="00A04C68"/>
    <w:rsid w:val="00A04F15"/>
    <w:rsid w:val="00A05A20"/>
    <w:rsid w:val="00A0646C"/>
    <w:rsid w:val="00A06E22"/>
    <w:rsid w:val="00A06EB9"/>
    <w:rsid w:val="00A0703B"/>
    <w:rsid w:val="00A0711C"/>
    <w:rsid w:val="00A07289"/>
    <w:rsid w:val="00A074C4"/>
    <w:rsid w:val="00A10462"/>
    <w:rsid w:val="00A1057D"/>
    <w:rsid w:val="00A10DF0"/>
    <w:rsid w:val="00A1178F"/>
    <w:rsid w:val="00A11B85"/>
    <w:rsid w:val="00A11C0A"/>
    <w:rsid w:val="00A1332D"/>
    <w:rsid w:val="00A1372D"/>
    <w:rsid w:val="00A137AD"/>
    <w:rsid w:val="00A1469B"/>
    <w:rsid w:val="00A14C77"/>
    <w:rsid w:val="00A15F0B"/>
    <w:rsid w:val="00A15FB4"/>
    <w:rsid w:val="00A160B5"/>
    <w:rsid w:val="00A1656D"/>
    <w:rsid w:val="00A16DDB"/>
    <w:rsid w:val="00A1724F"/>
    <w:rsid w:val="00A172FA"/>
    <w:rsid w:val="00A1780F"/>
    <w:rsid w:val="00A20ADA"/>
    <w:rsid w:val="00A20BB7"/>
    <w:rsid w:val="00A21251"/>
    <w:rsid w:val="00A21560"/>
    <w:rsid w:val="00A22170"/>
    <w:rsid w:val="00A224BD"/>
    <w:rsid w:val="00A2274E"/>
    <w:rsid w:val="00A232AB"/>
    <w:rsid w:val="00A232F9"/>
    <w:rsid w:val="00A242AD"/>
    <w:rsid w:val="00A243BA"/>
    <w:rsid w:val="00A2525E"/>
    <w:rsid w:val="00A25269"/>
    <w:rsid w:val="00A2546E"/>
    <w:rsid w:val="00A25579"/>
    <w:rsid w:val="00A25597"/>
    <w:rsid w:val="00A270DD"/>
    <w:rsid w:val="00A2718D"/>
    <w:rsid w:val="00A2743C"/>
    <w:rsid w:val="00A2768A"/>
    <w:rsid w:val="00A27E00"/>
    <w:rsid w:val="00A30062"/>
    <w:rsid w:val="00A300B8"/>
    <w:rsid w:val="00A30378"/>
    <w:rsid w:val="00A30A86"/>
    <w:rsid w:val="00A30D54"/>
    <w:rsid w:val="00A3144E"/>
    <w:rsid w:val="00A31986"/>
    <w:rsid w:val="00A31DF4"/>
    <w:rsid w:val="00A3236F"/>
    <w:rsid w:val="00A32799"/>
    <w:rsid w:val="00A32F90"/>
    <w:rsid w:val="00A334CC"/>
    <w:rsid w:val="00A3381E"/>
    <w:rsid w:val="00A348CE"/>
    <w:rsid w:val="00A34B40"/>
    <w:rsid w:val="00A34FBE"/>
    <w:rsid w:val="00A351AE"/>
    <w:rsid w:val="00A35765"/>
    <w:rsid w:val="00A363C2"/>
    <w:rsid w:val="00A363FD"/>
    <w:rsid w:val="00A36492"/>
    <w:rsid w:val="00A36DBF"/>
    <w:rsid w:val="00A36E4F"/>
    <w:rsid w:val="00A3784C"/>
    <w:rsid w:val="00A378D0"/>
    <w:rsid w:val="00A37AA1"/>
    <w:rsid w:val="00A40145"/>
    <w:rsid w:val="00A40BF4"/>
    <w:rsid w:val="00A413B4"/>
    <w:rsid w:val="00A41847"/>
    <w:rsid w:val="00A41852"/>
    <w:rsid w:val="00A4264F"/>
    <w:rsid w:val="00A426F0"/>
    <w:rsid w:val="00A42AAF"/>
    <w:rsid w:val="00A42DF0"/>
    <w:rsid w:val="00A42EC1"/>
    <w:rsid w:val="00A43715"/>
    <w:rsid w:val="00A4386F"/>
    <w:rsid w:val="00A43E83"/>
    <w:rsid w:val="00A4478B"/>
    <w:rsid w:val="00A44CAB"/>
    <w:rsid w:val="00A44CB1"/>
    <w:rsid w:val="00A44CD8"/>
    <w:rsid w:val="00A44E3E"/>
    <w:rsid w:val="00A45F39"/>
    <w:rsid w:val="00A4658D"/>
    <w:rsid w:val="00A46831"/>
    <w:rsid w:val="00A46832"/>
    <w:rsid w:val="00A46BB2"/>
    <w:rsid w:val="00A46C1F"/>
    <w:rsid w:val="00A470BE"/>
    <w:rsid w:val="00A470F1"/>
    <w:rsid w:val="00A47623"/>
    <w:rsid w:val="00A47FC8"/>
    <w:rsid w:val="00A50B60"/>
    <w:rsid w:val="00A50FFE"/>
    <w:rsid w:val="00A512A7"/>
    <w:rsid w:val="00A512D6"/>
    <w:rsid w:val="00A514AD"/>
    <w:rsid w:val="00A514BA"/>
    <w:rsid w:val="00A516EF"/>
    <w:rsid w:val="00A520CC"/>
    <w:rsid w:val="00A5243D"/>
    <w:rsid w:val="00A52E11"/>
    <w:rsid w:val="00A52FFE"/>
    <w:rsid w:val="00A530B7"/>
    <w:rsid w:val="00A53106"/>
    <w:rsid w:val="00A533CB"/>
    <w:rsid w:val="00A534BB"/>
    <w:rsid w:val="00A53825"/>
    <w:rsid w:val="00A545B3"/>
    <w:rsid w:val="00A54972"/>
    <w:rsid w:val="00A54B90"/>
    <w:rsid w:val="00A55436"/>
    <w:rsid w:val="00A55AB6"/>
    <w:rsid w:val="00A55EF8"/>
    <w:rsid w:val="00A564FE"/>
    <w:rsid w:val="00A568B4"/>
    <w:rsid w:val="00A6085B"/>
    <w:rsid w:val="00A61033"/>
    <w:rsid w:val="00A6128B"/>
    <w:rsid w:val="00A61618"/>
    <w:rsid w:val="00A62075"/>
    <w:rsid w:val="00A6214C"/>
    <w:rsid w:val="00A62871"/>
    <w:rsid w:val="00A628A1"/>
    <w:rsid w:val="00A62DC1"/>
    <w:rsid w:val="00A634F6"/>
    <w:rsid w:val="00A636B2"/>
    <w:rsid w:val="00A63812"/>
    <w:rsid w:val="00A63C99"/>
    <w:rsid w:val="00A64054"/>
    <w:rsid w:val="00A6442D"/>
    <w:rsid w:val="00A64512"/>
    <w:rsid w:val="00A647FC"/>
    <w:rsid w:val="00A649EA"/>
    <w:rsid w:val="00A656B5"/>
    <w:rsid w:val="00A65BD2"/>
    <w:rsid w:val="00A65D06"/>
    <w:rsid w:val="00A65E8C"/>
    <w:rsid w:val="00A6675F"/>
    <w:rsid w:val="00A667BD"/>
    <w:rsid w:val="00A66EAB"/>
    <w:rsid w:val="00A67017"/>
    <w:rsid w:val="00A67139"/>
    <w:rsid w:val="00A674EA"/>
    <w:rsid w:val="00A679FF"/>
    <w:rsid w:val="00A702A5"/>
    <w:rsid w:val="00A702A6"/>
    <w:rsid w:val="00A70508"/>
    <w:rsid w:val="00A71073"/>
    <w:rsid w:val="00A71481"/>
    <w:rsid w:val="00A714AA"/>
    <w:rsid w:val="00A71616"/>
    <w:rsid w:val="00A717D9"/>
    <w:rsid w:val="00A71C31"/>
    <w:rsid w:val="00A71F53"/>
    <w:rsid w:val="00A72017"/>
    <w:rsid w:val="00A72F89"/>
    <w:rsid w:val="00A731B6"/>
    <w:rsid w:val="00A73DD1"/>
    <w:rsid w:val="00A741D9"/>
    <w:rsid w:val="00A74323"/>
    <w:rsid w:val="00A7507E"/>
    <w:rsid w:val="00A764D3"/>
    <w:rsid w:val="00A7675F"/>
    <w:rsid w:val="00A767B7"/>
    <w:rsid w:val="00A7682B"/>
    <w:rsid w:val="00A769B5"/>
    <w:rsid w:val="00A76FD4"/>
    <w:rsid w:val="00A7756D"/>
    <w:rsid w:val="00A80093"/>
    <w:rsid w:val="00A807C0"/>
    <w:rsid w:val="00A80876"/>
    <w:rsid w:val="00A817B5"/>
    <w:rsid w:val="00A819CD"/>
    <w:rsid w:val="00A81ADF"/>
    <w:rsid w:val="00A81F82"/>
    <w:rsid w:val="00A82111"/>
    <w:rsid w:val="00A821B0"/>
    <w:rsid w:val="00A82860"/>
    <w:rsid w:val="00A82CB3"/>
    <w:rsid w:val="00A831D8"/>
    <w:rsid w:val="00A83297"/>
    <w:rsid w:val="00A83556"/>
    <w:rsid w:val="00A8368E"/>
    <w:rsid w:val="00A83A0B"/>
    <w:rsid w:val="00A83B96"/>
    <w:rsid w:val="00A83C97"/>
    <w:rsid w:val="00A83CB4"/>
    <w:rsid w:val="00A84448"/>
    <w:rsid w:val="00A85035"/>
    <w:rsid w:val="00A85559"/>
    <w:rsid w:val="00A855B6"/>
    <w:rsid w:val="00A8566F"/>
    <w:rsid w:val="00A8597B"/>
    <w:rsid w:val="00A85A16"/>
    <w:rsid w:val="00A86623"/>
    <w:rsid w:val="00A86A7F"/>
    <w:rsid w:val="00A8701E"/>
    <w:rsid w:val="00A8716E"/>
    <w:rsid w:val="00A87571"/>
    <w:rsid w:val="00A90318"/>
    <w:rsid w:val="00A90B55"/>
    <w:rsid w:val="00A90CC9"/>
    <w:rsid w:val="00A916D5"/>
    <w:rsid w:val="00A91A26"/>
    <w:rsid w:val="00A91C4C"/>
    <w:rsid w:val="00A91DFD"/>
    <w:rsid w:val="00A93100"/>
    <w:rsid w:val="00A931AE"/>
    <w:rsid w:val="00A947D4"/>
    <w:rsid w:val="00A94CDE"/>
    <w:rsid w:val="00A94F17"/>
    <w:rsid w:val="00A95276"/>
    <w:rsid w:val="00A95285"/>
    <w:rsid w:val="00A9590C"/>
    <w:rsid w:val="00A963A4"/>
    <w:rsid w:val="00A96403"/>
    <w:rsid w:val="00A97A25"/>
    <w:rsid w:val="00A97B0B"/>
    <w:rsid w:val="00A97D6E"/>
    <w:rsid w:val="00AA0026"/>
    <w:rsid w:val="00AA041B"/>
    <w:rsid w:val="00AA0699"/>
    <w:rsid w:val="00AA1875"/>
    <w:rsid w:val="00AA1B0F"/>
    <w:rsid w:val="00AA21A0"/>
    <w:rsid w:val="00AA2227"/>
    <w:rsid w:val="00AA233F"/>
    <w:rsid w:val="00AA2952"/>
    <w:rsid w:val="00AA29D9"/>
    <w:rsid w:val="00AA2BDB"/>
    <w:rsid w:val="00AA2DAD"/>
    <w:rsid w:val="00AA3942"/>
    <w:rsid w:val="00AA3AAD"/>
    <w:rsid w:val="00AA3BCA"/>
    <w:rsid w:val="00AA3E0A"/>
    <w:rsid w:val="00AA4B9A"/>
    <w:rsid w:val="00AA4E22"/>
    <w:rsid w:val="00AA5275"/>
    <w:rsid w:val="00AA5309"/>
    <w:rsid w:val="00AA53AD"/>
    <w:rsid w:val="00AA5419"/>
    <w:rsid w:val="00AA576E"/>
    <w:rsid w:val="00AA5B5E"/>
    <w:rsid w:val="00AA60DE"/>
    <w:rsid w:val="00AA6721"/>
    <w:rsid w:val="00AA69C5"/>
    <w:rsid w:val="00AA6FC5"/>
    <w:rsid w:val="00AA7203"/>
    <w:rsid w:val="00AA73FF"/>
    <w:rsid w:val="00AA79A7"/>
    <w:rsid w:val="00AA7C23"/>
    <w:rsid w:val="00AA7C75"/>
    <w:rsid w:val="00AB0364"/>
    <w:rsid w:val="00AB036C"/>
    <w:rsid w:val="00AB083C"/>
    <w:rsid w:val="00AB08BE"/>
    <w:rsid w:val="00AB153C"/>
    <w:rsid w:val="00AB18EF"/>
    <w:rsid w:val="00AB1BAD"/>
    <w:rsid w:val="00AB1D62"/>
    <w:rsid w:val="00AB25FF"/>
    <w:rsid w:val="00AB27BF"/>
    <w:rsid w:val="00AB3C22"/>
    <w:rsid w:val="00AB3F1E"/>
    <w:rsid w:val="00AB42D9"/>
    <w:rsid w:val="00AB4380"/>
    <w:rsid w:val="00AB4C80"/>
    <w:rsid w:val="00AB5821"/>
    <w:rsid w:val="00AB60E6"/>
    <w:rsid w:val="00AB6463"/>
    <w:rsid w:val="00AB672D"/>
    <w:rsid w:val="00AB6E81"/>
    <w:rsid w:val="00AB7539"/>
    <w:rsid w:val="00AB7BB2"/>
    <w:rsid w:val="00AB7E80"/>
    <w:rsid w:val="00AC02DC"/>
    <w:rsid w:val="00AC0370"/>
    <w:rsid w:val="00AC0374"/>
    <w:rsid w:val="00AC0506"/>
    <w:rsid w:val="00AC0A77"/>
    <w:rsid w:val="00AC16F8"/>
    <w:rsid w:val="00AC1E1D"/>
    <w:rsid w:val="00AC2132"/>
    <w:rsid w:val="00AC23D1"/>
    <w:rsid w:val="00AC2727"/>
    <w:rsid w:val="00AC27C2"/>
    <w:rsid w:val="00AC2974"/>
    <w:rsid w:val="00AC2F4C"/>
    <w:rsid w:val="00AC446A"/>
    <w:rsid w:val="00AC4736"/>
    <w:rsid w:val="00AC5076"/>
    <w:rsid w:val="00AC5631"/>
    <w:rsid w:val="00AC5FE6"/>
    <w:rsid w:val="00AC665C"/>
    <w:rsid w:val="00AC69E7"/>
    <w:rsid w:val="00AC6C75"/>
    <w:rsid w:val="00AC750D"/>
    <w:rsid w:val="00AC77E2"/>
    <w:rsid w:val="00AD0859"/>
    <w:rsid w:val="00AD0A9A"/>
    <w:rsid w:val="00AD1061"/>
    <w:rsid w:val="00AD10CB"/>
    <w:rsid w:val="00AD1172"/>
    <w:rsid w:val="00AD1442"/>
    <w:rsid w:val="00AD1693"/>
    <w:rsid w:val="00AD172B"/>
    <w:rsid w:val="00AD1820"/>
    <w:rsid w:val="00AD198A"/>
    <w:rsid w:val="00AD1E09"/>
    <w:rsid w:val="00AD205E"/>
    <w:rsid w:val="00AD215B"/>
    <w:rsid w:val="00AD2234"/>
    <w:rsid w:val="00AD254F"/>
    <w:rsid w:val="00AD2651"/>
    <w:rsid w:val="00AD2736"/>
    <w:rsid w:val="00AD27CE"/>
    <w:rsid w:val="00AD2A87"/>
    <w:rsid w:val="00AD3041"/>
    <w:rsid w:val="00AD374F"/>
    <w:rsid w:val="00AD3AA7"/>
    <w:rsid w:val="00AD3DEC"/>
    <w:rsid w:val="00AD3F2B"/>
    <w:rsid w:val="00AD453D"/>
    <w:rsid w:val="00AD57BE"/>
    <w:rsid w:val="00AD59DB"/>
    <w:rsid w:val="00AD5BEB"/>
    <w:rsid w:val="00AD609E"/>
    <w:rsid w:val="00AD68B0"/>
    <w:rsid w:val="00AD717A"/>
    <w:rsid w:val="00AE011F"/>
    <w:rsid w:val="00AE02D0"/>
    <w:rsid w:val="00AE03C4"/>
    <w:rsid w:val="00AE04C4"/>
    <w:rsid w:val="00AE1357"/>
    <w:rsid w:val="00AE1A70"/>
    <w:rsid w:val="00AE2BC9"/>
    <w:rsid w:val="00AE2D97"/>
    <w:rsid w:val="00AE3919"/>
    <w:rsid w:val="00AE3E88"/>
    <w:rsid w:val="00AE3E8C"/>
    <w:rsid w:val="00AE3ED6"/>
    <w:rsid w:val="00AE45E8"/>
    <w:rsid w:val="00AE4649"/>
    <w:rsid w:val="00AE491D"/>
    <w:rsid w:val="00AE4B98"/>
    <w:rsid w:val="00AE52CF"/>
    <w:rsid w:val="00AE559B"/>
    <w:rsid w:val="00AE58A7"/>
    <w:rsid w:val="00AE6628"/>
    <w:rsid w:val="00AE68E8"/>
    <w:rsid w:val="00AE6E7D"/>
    <w:rsid w:val="00AE7528"/>
    <w:rsid w:val="00AE7546"/>
    <w:rsid w:val="00AE7AAE"/>
    <w:rsid w:val="00AF00EC"/>
    <w:rsid w:val="00AF01EB"/>
    <w:rsid w:val="00AF089A"/>
    <w:rsid w:val="00AF0C33"/>
    <w:rsid w:val="00AF169D"/>
    <w:rsid w:val="00AF1748"/>
    <w:rsid w:val="00AF17F4"/>
    <w:rsid w:val="00AF180F"/>
    <w:rsid w:val="00AF1FA0"/>
    <w:rsid w:val="00AF22C7"/>
    <w:rsid w:val="00AF2A89"/>
    <w:rsid w:val="00AF2D51"/>
    <w:rsid w:val="00AF2D5F"/>
    <w:rsid w:val="00AF31F3"/>
    <w:rsid w:val="00AF3254"/>
    <w:rsid w:val="00AF3A45"/>
    <w:rsid w:val="00AF3AFE"/>
    <w:rsid w:val="00AF4BA2"/>
    <w:rsid w:val="00AF4C08"/>
    <w:rsid w:val="00AF4DE3"/>
    <w:rsid w:val="00AF576B"/>
    <w:rsid w:val="00AF5CFA"/>
    <w:rsid w:val="00AF5DB4"/>
    <w:rsid w:val="00AF71BA"/>
    <w:rsid w:val="00AF7225"/>
    <w:rsid w:val="00AF7A9F"/>
    <w:rsid w:val="00AF7F7F"/>
    <w:rsid w:val="00B008EC"/>
    <w:rsid w:val="00B009C8"/>
    <w:rsid w:val="00B01256"/>
    <w:rsid w:val="00B01D55"/>
    <w:rsid w:val="00B03D27"/>
    <w:rsid w:val="00B03F29"/>
    <w:rsid w:val="00B04687"/>
    <w:rsid w:val="00B04A58"/>
    <w:rsid w:val="00B04B09"/>
    <w:rsid w:val="00B04BB7"/>
    <w:rsid w:val="00B05A71"/>
    <w:rsid w:val="00B05B27"/>
    <w:rsid w:val="00B06135"/>
    <w:rsid w:val="00B06DED"/>
    <w:rsid w:val="00B06EC8"/>
    <w:rsid w:val="00B07EA2"/>
    <w:rsid w:val="00B1048E"/>
    <w:rsid w:val="00B104F1"/>
    <w:rsid w:val="00B10899"/>
    <w:rsid w:val="00B10B04"/>
    <w:rsid w:val="00B114C4"/>
    <w:rsid w:val="00B11596"/>
    <w:rsid w:val="00B1170C"/>
    <w:rsid w:val="00B11A18"/>
    <w:rsid w:val="00B11A7D"/>
    <w:rsid w:val="00B11CED"/>
    <w:rsid w:val="00B11CF6"/>
    <w:rsid w:val="00B12B7E"/>
    <w:rsid w:val="00B12CA5"/>
    <w:rsid w:val="00B12CFD"/>
    <w:rsid w:val="00B13740"/>
    <w:rsid w:val="00B137D2"/>
    <w:rsid w:val="00B13F20"/>
    <w:rsid w:val="00B14A28"/>
    <w:rsid w:val="00B157AC"/>
    <w:rsid w:val="00B15ACA"/>
    <w:rsid w:val="00B15B6B"/>
    <w:rsid w:val="00B16BEB"/>
    <w:rsid w:val="00B1771B"/>
    <w:rsid w:val="00B177CF"/>
    <w:rsid w:val="00B17850"/>
    <w:rsid w:val="00B178C8"/>
    <w:rsid w:val="00B17EBF"/>
    <w:rsid w:val="00B2106F"/>
    <w:rsid w:val="00B2126C"/>
    <w:rsid w:val="00B21637"/>
    <w:rsid w:val="00B2212D"/>
    <w:rsid w:val="00B23066"/>
    <w:rsid w:val="00B24D6C"/>
    <w:rsid w:val="00B25236"/>
    <w:rsid w:val="00B25A79"/>
    <w:rsid w:val="00B263C3"/>
    <w:rsid w:val="00B26BAC"/>
    <w:rsid w:val="00B26E26"/>
    <w:rsid w:val="00B27463"/>
    <w:rsid w:val="00B274F0"/>
    <w:rsid w:val="00B276DF"/>
    <w:rsid w:val="00B30280"/>
    <w:rsid w:val="00B305BA"/>
    <w:rsid w:val="00B305F3"/>
    <w:rsid w:val="00B306B4"/>
    <w:rsid w:val="00B30AF0"/>
    <w:rsid w:val="00B30B8F"/>
    <w:rsid w:val="00B31068"/>
    <w:rsid w:val="00B31D24"/>
    <w:rsid w:val="00B32155"/>
    <w:rsid w:val="00B32312"/>
    <w:rsid w:val="00B32410"/>
    <w:rsid w:val="00B32556"/>
    <w:rsid w:val="00B327CA"/>
    <w:rsid w:val="00B32D23"/>
    <w:rsid w:val="00B33015"/>
    <w:rsid w:val="00B3325F"/>
    <w:rsid w:val="00B3346C"/>
    <w:rsid w:val="00B33558"/>
    <w:rsid w:val="00B34A93"/>
    <w:rsid w:val="00B34F6E"/>
    <w:rsid w:val="00B3519D"/>
    <w:rsid w:val="00B36243"/>
    <w:rsid w:val="00B36769"/>
    <w:rsid w:val="00B36BBD"/>
    <w:rsid w:val="00B37446"/>
    <w:rsid w:val="00B37872"/>
    <w:rsid w:val="00B40E00"/>
    <w:rsid w:val="00B411AB"/>
    <w:rsid w:val="00B412AA"/>
    <w:rsid w:val="00B417B0"/>
    <w:rsid w:val="00B418B9"/>
    <w:rsid w:val="00B41D93"/>
    <w:rsid w:val="00B423DF"/>
    <w:rsid w:val="00B4292D"/>
    <w:rsid w:val="00B431C6"/>
    <w:rsid w:val="00B43220"/>
    <w:rsid w:val="00B43249"/>
    <w:rsid w:val="00B43C74"/>
    <w:rsid w:val="00B43EFF"/>
    <w:rsid w:val="00B44EC4"/>
    <w:rsid w:val="00B44FC0"/>
    <w:rsid w:val="00B451F1"/>
    <w:rsid w:val="00B45D1B"/>
    <w:rsid w:val="00B45DCB"/>
    <w:rsid w:val="00B46223"/>
    <w:rsid w:val="00B4642F"/>
    <w:rsid w:val="00B46B13"/>
    <w:rsid w:val="00B46C46"/>
    <w:rsid w:val="00B4799F"/>
    <w:rsid w:val="00B4AC0E"/>
    <w:rsid w:val="00B502DA"/>
    <w:rsid w:val="00B50ED1"/>
    <w:rsid w:val="00B512CB"/>
    <w:rsid w:val="00B518C0"/>
    <w:rsid w:val="00B51ED9"/>
    <w:rsid w:val="00B52072"/>
    <w:rsid w:val="00B527C1"/>
    <w:rsid w:val="00B53530"/>
    <w:rsid w:val="00B54740"/>
    <w:rsid w:val="00B54A9B"/>
    <w:rsid w:val="00B54BEA"/>
    <w:rsid w:val="00B54F54"/>
    <w:rsid w:val="00B55010"/>
    <w:rsid w:val="00B550A4"/>
    <w:rsid w:val="00B558C2"/>
    <w:rsid w:val="00B560D1"/>
    <w:rsid w:val="00B57B48"/>
    <w:rsid w:val="00B606A7"/>
    <w:rsid w:val="00B60B38"/>
    <w:rsid w:val="00B614A4"/>
    <w:rsid w:val="00B61D40"/>
    <w:rsid w:val="00B62264"/>
    <w:rsid w:val="00B62682"/>
    <w:rsid w:val="00B6275B"/>
    <w:rsid w:val="00B6307D"/>
    <w:rsid w:val="00B6314C"/>
    <w:rsid w:val="00B6320B"/>
    <w:rsid w:val="00B6324F"/>
    <w:rsid w:val="00B635C2"/>
    <w:rsid w:val="00B63D80"/>
    <w:rsid w:val="00B64C8E"/>
    <w:rsid w:val="00B64D2A"/>
    <w:rsid w:val="00B64D9B"/>
    <w:rsid w:val="00B65D81"/>
    <w:rsid w:val="00B662E1"/>
    <w:rsid w:val="00B664E9"/>
    <w:rsid w:val="00B66568"/>
    <w:rsid w:val="00B66C94"/>
    <w:rsid w:val="00B67634"/>
    <w:rsid w:val="00B67789"/>
    <w:rsid w:val="00B67955"/>
    <w:rsid w:val="00B679B0"/>
    <w:rsid w:val="00B679E4"/>
    <w:rsid w:val="00B67AF6"/>
    <w:rsid w:val="00B70AE6"/>
    <w:rsid w:val="00B713B8"/>
    <w:rsid w:val="00B7165F"/>
    <w:rsid w:val="00B7182F"/>
    <w:rsid w:val="00B71B9A"/>
    <w:rsid w:val="00B721D4"/>
    <w:rsid w:val="00B7292F"/>
    <w:rsid w:val="00B72DEE"/>
    <w:rsid w:val="00B73A4B"/>
    <w:rsid w:val="00B73EEE"/>
    <w:rsid w:val="00B74392"/>
    <w:rsid w:val="00B749AB"/>
    <w:rsid w:val="00B74C9A"/>
    <w:rsid w:val="00B757F8"/>
    <w:rsid w:val="00B763D6"/>
    <w:rsid w:val="00B76EE0"/>
    <w:rsid w:val="00B772AB"/>
    <w:rsid w:val="00B77E3E"/>
    <w:rsid w:val="00B8058B"/>
    <w:rsid w:val="00B806F5"/>
    <w:rsid w:val="00B80836"/>
    <w:rsid w:val="00B80881"/>
    <w:rsid w:val="00B80E13"/>
    <w:rsid w:val="00B80EAA"/>
    <w:rsid w:val="00B819C8"/>
    <w:rsid w:val="00B81FA8"/>
    <w:rsid w:val="00B8287A"/>
    <w:rsid w:val="00B82AC9"/>
    <w:rsid w:val="00B82EEF"/>
    <w:rsid w:val="00B8349D"/>
    <w:rsid w:val="00B83ACA"/>
    <w:rsid w:val="00B849A1"/>
    <w:rsid w:val="00B85F5D"/>
    <w:rsid w:val="00B86034"/>
    <w:rsid w:val="00B861C0"/>
    <w:rsid w:val="00B86210"/>
    <w:rsid w:val="00B863A1"/>
    <w:rsid w:val="00B86A6E"/>
    <w:rsid w:val="00B86D4B"/>
    <w:rsid w:val="00B86FE3"/>
    <w:rsid w:val="00B871B5"/>
    <w:rsid w:val="00B873DC"/>
    <w:rsid w:val="00B87C16"/>
    <w:rsid w:val="00B87EF3"/>
    <w:rsid w:val="00B902A1"/>
    <w:rsid w:val="00B90394"/>
    <w:rsid w:val="00B90A7D"/>
    <w:rsid w:val="00B90A88"/>
    <w:rsid w:val="00B91D28"/>
    <w:rsid w:val="00B92A37"/>
    <w:rsid w:val="00B92C05"/>
    <w:rsid w:val="00B92C1A"/>
    <w:rsid w:val="00B9311F"/>
    <w:rsid w:val="00B93487"/>
    <w:rsid w:val="00B9374B"/>
    <w:rsid w:val="00B937A4"/>
    <w:rsid w:val="00B93FE2"/>
    <w:rsid w:val="00B943AB"/>
    <w:rsid w:val="00B95705"/>
    <w:rsid w:val="00B95E03"/>
    <w:rsid w:val="00B9608B"/>
    <w:rsid w:val="00B966CA"/>
    <w:rsid w:val="00B96FE7"/>
    <w:rsid w:val="00B97871"/>
    <w:rsid w:val="00B97E4E"/>
    <w:rsid w:val="00BA03AD"/>
    <w:rsid w:val="00BA10AA"/>
    <w:rsid w:val="00BA1300"/>
    <w:rsid w:val="00BA1CF5"/>
    <w:rsid w:val="00BA2617"/>
    <w:rsid w:val="00BA26B6"/>
    <w:rsid w:val="00BA3199"/>
    <w:rsid w:val="00BA3218"/>
    <w:rsid w:val="00BA5025"/>
    <w:rsid w:val="00BA51EA"/>
    <w:rsid w:val="00BA6380"/>
    <w:rsid w:val="00BA6C92"/>
    <w:rsid w:val="00BA6CA4"/>
    <w:rsid w:val="00BA6D4D"/>
    <w:rsid w:val="00BA7092"/>
    <w:rsid w:val="00BA750A"/>
    <w:rsid w:val="00BA7E9C"/>
    <w:rsid w:val="00BB058F"/>
    <w:rsid w:val="00BB0C64"/>
    <w:rsid w:val="00BB0E00"/>
    <w:rsid w:val="00BB0FB6"/>
    <w:rsid w:val="00BB1213"/>
    <w:rsid w:val="00BB1382"/>
    <w:rsid w:val="00BB142E"/>
    <w:rsid w:val="00BB173C"/>
    <w:rsid w:val="00BB1C4C"/>
    <w:rsid w:val="00BB200B"/>
    <w:rsid w:val="00BB20ED"/>
    <w:rsid w:val="00BB2763"/>
    <w:rsid w:val="00BB2ABD"/>
    <w:rsid w:val="00BB3429"/>
    <w:rsid w:val="00BB37A7"/>
    <w:rsid w:val="00BB37D1"/>
    <w:rsid w:val="00BB388F"/>
    <w:rsid w:val="00BB3B7E"/>
    <w:rsid w:val="00BB4AC9"/>
    <w:rsid w:val="00BB5538"/>
    <w:rsid w:val="00BB72BB"/>
    <w:rsid w:val="00BC00A9"/>
    <w:rsid w:val="00BC02AF"/>
    <w:rsid w:val="00BC05C4"/>
    <w:rsid w:val="00BC0EF4"/>
    <w:rsid w:val="00BC213F"/>
    <w:rsid w:val="00BC2AA6"/>
    <w:rsid w:val="00BC2C62"/>
    <w:rsid w:val="00BC3413"/>
    <w:rsid w:val="00BC411C"/>
    <w:rsid w:val="00BC4662"/>
    <w:rsid w:val="00BC494C"/>
    <w:rsid w:val="00BC49CC"/>
    <w:rsid w:val="00BC4D18"/>
    <w:rsid w:val="00BC52DA"/>
    <w:rsid w:val="00BC52F9"/>
    <w:rsid w:val="00BC55B7"/>
    <w:rsid w:val="00BC57BD"/>
    <w:rsid w:val="00BC58DA"/>
    <w:rsid w:val="00BC5D66"/>
    <w:rsid w:val="00BC5FC8"/>
    <w:rsid w:val="00BC6FDB"/>
    <w:rsid w:val="00BC7334"/>
    <w:rsid w:val="00BC7C57"/>
    <w:rsid w:val="00BC7DCE"/>
    <w:rsid w:val="00BD0E55"/>
    <w:rsid w:val="00BD1581"/>
    <w:rsid w:val="00BD1C78"/>
    <w:rsid w:val="00BD206F"/>
    <w:rsid w:val="00BD27E5"/>
    <w:rsid w:val="00BD2BA4"/>
    <w:rsid w:val="00BD361E"/>
    <w:rsid w:val="00BD403B"/>
    <w:rsid w:val="00BD4248"/>
    <w:rsid w:val="00BD4C17"/>
    <w:rsid w:val="00BD59DF"/>
    <w:rsid w:val="00BD5DB4"/>
    <w:rsid w:val="00BD5EC2"/>
    <w:rsid w:val="00BD5EE4"/>
    <w:rsid w:val="00BD6936"/>
    <w:rsid w:val="00BD6EC5"/>
    <w:rsid w:val="00BD6FD1"/>
    <w:rsid w:val="00BD6FD2"/>
    <w:rsid w:val="00BD7293"/>
    <w:rsid w:val="00BD77D6"/>
    <w:rsid w:val="00BE000B"/>
    <w:rsid w:val="00BE00DB"/>
    <w:rsid w:val="00BE0B2D"/>
    <w:rsid w:val="00BE16F5"/>
    <w:rsid w:val="00BE2109"/>
    <w:rsid w:val="00BE2C63"/>
    <w:rsid w:val="00BE2FA5"/>
    <w:rsid w:val="00BE382A"/>
    <w:rsid w:val="00BE45B9"/>
    <w:rsid w:val="00BE4A86"/>
    <w:rsid w:val="00BE4F39"/>
    <w:rsid w:val="00BE512E"/>
    <w:rsid w:val="00BE586B"/>
    <w:rsid w:val="00BE5BD5"/>
    <w:rsid w:val="00BE5CB2"/>
    <w:rsid w:val="00BE6346"/>
    <w:rsid w:val="00BE697B"/>
    <w:rsid w:val="00BE6C96"/>
    <w:rsid w:val="00BE6D56"/>
    <w:rsid w:val="00BE6F90"/>
    <w:rsid w:val="00BE7AD2"/>
    <w:rsid w:val="00BE7C74"/>
    <w:rsid w:val="00BF01D5"/>
    <w:rsid w:val="00BF01D8"/>
    <w:rsid w:val="00BF02A5"/>
    <w:rsid w:val="00BF03DF"/>
    <w:rsid w:val="00BF0D22"/>
    <w:rsid w:val="00BF179B"/>
    <w:rsid w:val="00BF1B94"/>
    <w:rsid w:val="00BF1EAC"/>
    <w:rsid w:val="00BF21FE"/>
    <w:rsid w:val="00BF272C"/>
    <w:rsid w:val="00BF27D0"/>
    <w:rsid w:val="00BF2804"/>
    <w:rsid w:val="00BF2EFA"/>
    <w:rsid w:val="00BF3018"/>
    <w:rsid w:val="00BF30A8"/>
    <w:rsid w:val="00BF3F0C"/>
    <w:rsid w:val="00BF448A"/>
    <w:rsid w:val="00BF51B9"/>
    <w:rsid w:val="00BF5C07"/>
    <w:rsid w:val="00BF6027"/>
    <w:rsid w:val="00BF66F2"/>
    <w:rsid w:val="00BF6759"/>
    <w:rsid w:val="00BF69DC"/>
    <w:rsid w:val="00BF6A2A"/>
    <w:rsid w:val="00BF6F3B"/>
    <w:rsid w:val="00BF6F5C"/>
    <w:rsid w:val="00BF71D2"/>
    <w:rsid w:val="00BF7FFE"/>
    <w:rsid w:val="00C00643"/>
    <w:rsid w:val="00C00A4B"/>
    <w:rsid w:val="00C0116B"/>
    <w:rsid w:val="00C01594"/>
    <w:rsid w:val="00C016AB"/>
    <w:rsid w:val="00C01CCF"/>
    <w:rsid w:val="00C01D28"/>
    <w:rsid w:val="00C01EBD"/>
    <w:rsid w:val="00C025CA"/>
    <w:rsid w:val="00C02A5D"/>
    <w:rsid w:val="00C03424"/>
    <w:rsid w:val="00C035CF"/>
    <w:rsid w:val="00C04441"/>
    <w:rsid w:val="00C05756"/>
    <w:rsid w:val="00C059F3"/>
    <w:rsid w:val="00C06542"/>
    <w:rsid w:val="00C06F7C"/>
    <w:rsid w:val="00C07BC9"/>
    <w:rsid w:val="00C1033A"/>
    <w:rsid w:val="00C1045E"/>
    <w:rsid w:val="00C10A20"/>
    <w:rsid w:val="00C10D5C"/>
    <w:rsid w:val="00C10E1C"/>
    <w:rsid w:val="00C11A4A"/>
    <w:rsid w:val="00C11B0E"/>
    <w:rsid w:val="00C11BED"/>
    <w:rsid w:val="00C1307F"/>
    <w:rsid w:val="00C134C2"/>
    <w:rsid w:val="00C13E61"/>
    <w:rsid w:val="00C144A7"/>
    <w:rsid w:val="00C14B34"/>
    <w:rsid w:val="00C14BF0"/>
    <w:rsid w:val="00C14E56"/>
    <w:rsid w:val="00C14F25"/>
    <w:rsid w:val="00C14F67"/>
    <w:rsid w:val="00C15A4D"/>
    <w:rsid w:val="00C15C45"/>
    <w:rsid w:val="00C15D78"/>
    <w:rsid w:val="00C162FF"/>
    <w:rsid w:val="00C169AA"/>
    <w:rsid w:val="00C16A73"/>
    <w:rsid w:val="00C16B3C"/>
    <w:rsid w:val="00C16BA1"/>
    <w:rsid w:val="00C17E4C"/>
    <w:rsid w:val="00C2079B"/>
    <w:rsid w:val="00C20B98"/>
    <w:rsid w:val="00C20BAB"/>
    <w:rsid w:val="00C20EC0"/>
    <w:rsid w:val="00C20F45"/>
    <w:rsid w:val="00C21FC6"/>
    <w:rsid w:val="00C2275E"/>
    <w:rsid w:val="00C22761"/>
    <w:rsid w:val="00C22AD0"/>
    <w:rsid w:val="00C22C62"/>
    <w:rsid w:val="00C22F6A"/>
    <w:rsid w:val="00C237BE"/>
    <w:rsid w:val="00C240C1"/>
    <w:rsid w:val="00C24352"/>
    <w:rsid w:val="00C24801"/>
    <w:rsid w:val="00C24B0D"/>
    <w:rsid w:val="00C24C04"/>
    <w:rsid w:val="00C255D9"/>
    <w:rsid w:val="00C2569A"/>
    <w:rsid w:val="00C25948"/>
    <w:rsid w:val="00C26868"/>
    <w:rsid w:val="00C270BD"/>
    <w:rsid w:val="00C2720F"/>
    <w:rsid w:val="00C277E3"/>
    <w:rsid w:val="00C27AA2"/>
    <w:rsid w:val="00C27E37"/>
    <w:rsid w:val="00C27FA7"/>
    <w:rsid w:val="00C306D0"/>
    <w:rsid w:val="00C30903"/>
    <w:rsid w:val="00C30939"/>
    <w:rsid w:val="00C30E85"/>
    <w:rsid w:val="00C3109A"/>
    <w:rsid w:val="00C31499"/>
    <w:rsid w:val="00C31980"/>
    <w:rsid w:val="00C31A00"/>
    <w:rsid w:val="00C31E7F"/>
    <w:rsid w:val="00C32E41"/>
    <w:rsid w:val="00C336AD"/>
    <w:rsid w:val="00C336F7"/>
    <w:rsid w:val="00C33B94"/>
    <w:rsid w:val="00C33FC5"/>
    <w:rsid w:val="00C34D2C"/>
    <w:rsid w:val="00C35191"/>
    <w:rsid w:val="00C36375"/>
    <w:rsid w:val="00C36770"/>
    <w:rsid w:val="00C368F6"/>
    <w:rsid w:val="00C36BD4"/>
    <w:rsid w:val="00C36FEC"/>
    <w:rsid w:val="00C3737E"/>
    <w:rsid w:val="00C37491"/>
    <w:rsid w:val="00C37ADC"/>
    <w:rsid w:val="00C37D56"/>
    <w:rsid w:val="00C37F7A"/>
    <w:rsid w:val="00C40693"/>
    <w:rsid w:val="00C40A4F"/>
    <w:rsid w:val="00C40E7C"/>
    <w:rsid w:val="00C4169C"/>
    <w:rsid w:val="00C41DB4"/>
    <w:rsid w:val="00C423D4"/>
    <w:rsid w:val="00C4286A"/>
    <w:rsid w:val="00C42C80"/>
    <w:rsid w:val="00C42D84"/>
    <w:rsid w:val="00C42FDC"/>
    <w:rsid w:val="00C43314"/>
    <w:rsid w:val="00C43A3D"/>
    <w:rsid w:val="00C43B34"/>
    <w:rsid w:val="00C43CF8"/>
    <w:rsid w:val="00C446B9"/>
    <w:rsid w:val="00C4487F"/>
    <w:rsid w:val="00C44941"/>
    <w:rsid w:val="00C44957"/>
    <w:rsid w:val="00C449B6"/>
    <w:rsid w:val="00C44A88"/>
    <w:rsid w:val="00C4502B"/>
    <w:rsid w:val="00C45052"/>
    <w:rsid w:val="00C450F6"/>
    <w:rsid w:val="00C45120"/>
    <w:rsid w:val="00C454F9"/>
    <w:rsid w:val="00C45E8C"/>
    <w:rsid w:val="00C464F8"/>
    <w:rsid w:val="00C46899"/>
    <w:rsid w:val="00C46C44"/>
    <w:rsid w:val="00C4727C"/>
    <w:rsid w:val="00C5003B"/>
    <w:rsid w:val="00C5078C"/>
    <w:rsid w:val="00C510F2"/>
    <w:rsid w:val="00C51459"/>
    <w:rsid w:val="00C514C1"/>
    <w:rsid w:val="00C5191E"/>
    <w:rsid w:val="00C52213"/>
    <w:rsid w:val="00C52712"/>
    <w:rsid w:val="00C52869"/>
    <w:rsid w:val="00C52EC3"/>
    <w:rsid w:val="00C5337E"/>
    <w:rsid w:val="00C533AC"/>
    <w:rsid w:val="00C53A70"/>
    <w:rsid w:val="00C53E5A"/>
    <w:rsid w:val="00C5462B"/>
    <w:rsid w:val="00C54D69"/>
    <w:rsid w:val="00C55218"/>
    <w:rsid w:val="00C5597F"/>
    <w:rsid w:val="00C55BD4"/>
    <w:rsid w:val="00C55D3F"/>
    <w:rsid w:val="00C55EE9"/>
    <w:rsid w:val="00C57408"/>
    <w:rsid w:val="00C57B7E"/>
    <w:rsid w:val="00C57FFB"/>
    <w:rsid w:val="00C6050F"/>
    <w:rsid w:val="00C60F2D"/>
    <w:rsid w:val="00C61975"/>
    <w:rsid w:val="00C61B1E"/>
    <w:rsid w:val="00C61D23"/>
    <w:rsid w:val="00C61E66"/>
    <w:rsid w:val="00C61E95"/>
    <w:rsid w:val="00C62025"/>
    <w:rsid w:val="00C624D5"/>
    <w:rsid w:val="00C627C2"/>
    <w:rsid w:val="00C62B21"/>
    <w:rsid w:val="00C62CE1"/>
    <w:rsid w:val="00C63BA3"/>
    <w:rsid w:val="00C6417D"/>
    <w:rsid w:val="00C65279"/>
    <w:rsid w:val="00C6557B"/>
    <w:rsid w:val="00C65CBB"/>
    <w:rsid w:val="00C65D0E"/>
    <w:rsid w:val="00C66261"/>
    <w:rsid w:val="00C66728"/>
    <w:rsid w:val="00C6715C"/>
    <w:rsid w:val="00C67343"/>
    <w:rsid w:val="00C676AD"/>
    <w:rsid w:val="00C677FB"/>
    <w:rsid w:val="00C700A3"/>
    <w:rsid w:val="00C7046D"/>
    <w:rsid w:val="00C70F1E"/>
    <w:rsid w:val="00C710C6"/>
    <w:rsid w:val="00C71820"/>
    <w:rsid w:val="00C7186E"/>
    <w:rsid w:val="00C71D9E"/>
    <w:rsid w:val="00C723A2"/>
    <w:rsid w:val="00C725AF"/>
    <w:rsid w:val="00C72BD2"/>
    <w:rsid w:val="00C73333"/>
    <w:rsid w:val="00C7375B"/>
    <w:rsid w:val="00C73B57"/>
    <w:rsid w:val="00C75ABE"/>
    <w:rsid w:val="00C760CB"/>
    <w:rsid w:val="00C76398"/>
    <w:rsid w:val="00C7651C"/>
    <w:rsid w:val="00C77109"/>
    <w:rsid w:val="00C77176"/>
    <w:rsid w:val="00C7744E"/>
    <w:rsid w:val="00C77792"/>
    <w:rsid w:val="00C80429"/>
    <w:rsid w:val="00C805C0"/>
    <w:rsid w:val="00C80B44"/>
    <w:rsid w:val="00C81278"/>
    <w:rsid w:val="00C8195F"/>
    <w:rsid w:val="00C82B10"/>
    <w:rsid w:val="00C83BB4"/>
    <w:rsid w:val="00C8452F"/>
    <w:rsid w:val="00C84576"/>
    <w:rsid w:val="00C84D56"/>
    <w:rsid w:val="00C84E78"/>
    <w:rsid w:val="00C85459"/>
    <w:rsid w:val="00C85506"/>
    <w:rsid w:val="00C85B19"/>
    <w:rsid w:val="00C86461"/>
    <w:rsid w:val="00C86AC8"/>
    <w:rsid w:val="00C876B6"/>
    <w:rsid w:val="00C9017C"/>
    <w:rsid w:val="00C90191"/>
    <w:rsid w:val="00C90411"/>
    <w:rsid w:val="00C90F0C"/>
    <w:rsid w:val="00C91AF8"/>
    <w:rsid w:val="00C91F24"/>
    <w:rsid w:val="00C922F9"/>
    <w:rsid w:val="00C92DC0"/>
    <w:rsid w:val="00C92DE4"/>
    <w:rsid w:val="00C93CFF"/>
    <w:rsid w:val="00C93F49"/>
    <w:rsid w:val="00C9404F"/>
    <w:rsid w:val="00C94276"/>
    <w:rsid w:val="00C94358"/>
    <w:rsid w:val="00C9469C"/>
    <w:rsid w:val="00C94AA7"/>
    <w:rsid w:val="00C94AB8"/>
    <w:rsid w:val="00C94D35"/>
    <w:rsid w:val="00C94F38"/>
    <w:rsid w:val="00C95490"/>
    <w:rsid w:val="00C95976"/>
    <w:rsid w:val="00C95BF0"/>
    <w:rsid w:val="00C95E09"/>
    <w:rsid w:val="00C9623C"/>
    <w:rsid w:val="00C96679"/>
    <w:rsid w:val="00C96925"/>
    <w:rsid w:val="00C9719B"/>
    <w:rsid w:val="00C972F6"/>
    <w:rsid w:val="00C97529"/>
    <w:rsid w:val="00C976F1"/>
    <w:rsid w:val="00CA034C"/>
    <w:rsid w:val="00CA0535"/>
    <w:rsid w:val="00CA0633"/>
    <w:rsid w:val="00CA083D"/>
    <w:rsid w:val="00CA119E"/>
    <w:rsid w:val="00CA1A4E"/>
    <w:rsid w:val="00CA1AA5"/>
    <w:rsid w:val="00CA1E20"/>
    <w:rsid w:val="00CA2270"/>
    <w:rsid w:val="00CA2680"/>
    <w:rsid w:val="00CA2BC3"/>
    <w:rsid w:val="00CA4288"/>
    <w:rsid w:val="00CA4341"/>
    <w:rsid w:val="00CA4784"/>
    <w:rsid w:val="00CA4995"/>
    <w:rsid w:val="00CA4D27"/>
    <w:rsid w:val="00CA4F19"/>
    <w:rsid w:val="00CA58B1"/>
    <w:rsid w:val="00CA5B2B"/>
    <w:rsid w:val="00CA6525"/>
    <w:rsid w:val="00CA6859"/>
    <w:rsid w:val="00CA6D1B"/>
    <w:rsid w:val="00CA73BC"/>
    <w:rsid w:val="00CA7671"/>
    <w:rsid w:val="00CA786C"/>
    <w:rsid w:val="00CB00C0"/>
    <w:rsid w:val="00CB0817"/>
    <w:rsid w:val="00CB081E"/>
    <w:rsid w:val="00CB0B56"/>
    <w:rsid w:val="00CB1C01"/>
    <w:rsid w:val="00CB1C55"/>
    <w:rsid w:val="00CB1D39"/>
    <w:rsid w:val="00CB2BC3"/>
    <w:rsid w:val="00CB3118"/>
    <w:rsid w:val="00CB31C2"/>
    <w:rsid w:val="00CB3473"/>
    <w:rsid w:val="00CB3850"/>
    <w:rsid w:val="00CB4471"/>
    <w:rsid w:val="00CB4E25"/>
    <w:rsid w:val="00CB4EBC"/>
    <w:rsid w:val="00CB510B"/>
    <w:rsid w:val="00CB5513"/>
    <w:rsid w:val="00CB5B3B"/>
    <w:rsid w:val="00CB66F9"/>
    <w:rsid w:val="00CB6A8B"/>
    <w:rsid w:val="00CB7914"/>
    <w:rsid w:val="00CC08C9"/>
    <w:rsid w:val="00CC0F55"/>
    <w:rsid w:val="00CC1091"/>
    <w:rsid w:val="00CC1186"/>
    <w:rsid w:val="00CC1214"/>
    <w:rsid w:val="00CC13E4"/>
    <w:rsid w:val="00CC1EEC"/>
    <w:rsid w:val="00CC21AB"/>
    <w:rsid w:val="00CC280C"/>
    <w:rsid w:val="00CC299A"/>
    <w:rsid w:val="00CC29E2"/>
    <w:rsid w:val="00CC2A1E"/>
    <w:rsid w:val="00CC34BD"/>
    <w:rsid w:val="00CC35DE"/>
    <w:rsid w:val="00CC3911"/>
    <w:rsid w:val="00CC3B4B"/>
    <w:rsid w:val="00CC3EC0"/>
    <w:rsid w:val="00CC4558"/>
    <w:rsid w:val="00CC489C"/>
    <w:rsid w:val="00CC4B8D"/>
    <w:rsid w:val="00CC4BA0"/>
    <w:rsid w:val="00CC5556"/>
    <w:rsid w:val="00CC5916"/>
    <w:rsid w:val="00CC5B46"/>
    <w:rsid w:val="00CC5DEC"/>
    <w:rsid w:val="00CC6127"/>
    <w:rsid w:val="00CC624D"/>
    <w:rsid w:val="00CC644B"/>
    <w:rsid w:val="00CC67AA"/>
    <w:rsid w:val="00CC74BF"/>
    <w:rsid w:val="00CC7786"/>
    <w:rsid w:val="00CC77FA"/>
    <w:rsid w:val="00CC7F61"/>
    <w:rsid w:val="00CD0AD8"/>
    <w:rsid w:val="00CD0C69"/>
    <w:rsid w:val="00CD0CCD"/>
    <w:rsid w:val="00CD0FF5"/>
    <w:rsid w:val="00CD10C9"/>
    <w:rsid w:val="00CD1599"/>
    <w:rsid w:val="00CD190C"/>
    <w:rsid w:val="00CD1962"/>
    <w:rsid w:val="00CD289F"/>
    <w:rsid w:val="00CD28D9"/>
    <w:rsid w:val="00CD29B4"/>
    <w:rsid w:val="00CD2E0D"/>
    <w:rsid w:val="00CD3200"/>
    <w:rsid w:val="00CD33F5"/>
    <w:rsid w:val="00CD3C65"/>
    <w:rsid w:val="00CD3C86"/>
    <w:rsid w:val="00CD3CD2"/>
    <w:rsid w:val="00CD3CE6"/>
    <w:rsid w:val="00CD3E18"/>
    <w:rsid w:val="00CD3EBE"/>
    <w:rsid w:val="00CD493B"/>
    <w:rsid w:val="00CD4AA2"/>
    <w:rsid w:val="00CD50B8"/>
    <w:rsid w:val="00CD5252"/>
    <w:rsid w:val="00CD62AD"/>
    <w:rsid w:val="00CD66C2"/>
    <w:rsid w:val="00CD7A1D"/>
    <w:rsid w:val="00CE02BF"/>
    <w:rsid w:val="00CE0CE7"/>
    <w:rsid w:val="00CE0DC0"/>
    <w:rsid w:val="00CE0E00"/>
    <w:rsid w:val="00CE0E93"/>
    <w:rsid w:val="00CE0EF7"/>
    <w:rsid w:val="00CE13DB"/>
    <w:rsid w:val="00CE1770"/>
    <w:rsid w:val="00CE189A"/>
    <w:rsid w:val="00CE1EE5"/>
    <w:rsid w:val="00CE3136"/>
    <w:rsid w:val="00CE34A4"/>
    <w:rsid w:val="00CE3A22"/>
    <w:rsid w:val="00CE3A77"/>
    <w:rsid w:val="00CE3D2E"/>
    <w:rsid w:val="00CE46B0"/>
    <w:rsid w:val="00CE4A2B"/>
    <w:rsid w:val="00CE50FF"/>
    <w:rsid w:val="00CE5A5C"/>
    <w:rsid w:val="00CE64B9"/>
    <w:rsid w:val="00CE7ABA"/>
    <w:rsid w:val="00CF0753"/>
    <w:rsid w:val="00CF080D"/>
    <w:rsid w:val="00CF0D58"/>
    <w:rsid w:val="00CF11FE"/>
    <w:rsid w:val="00CF1FAD"/>
    <w:rsid w:val="00CF1FC0"/>
    <w:rsid w:val="00CF23FC"/>
    <w:rsid w:val="00CF255A"/>
    <w:rsid w:val="00CF25C1"/>
    <w:rsid w:val="00CF324C"/>
    <w:rsid w:val="00CF385B"/>
    <w:rsid w:val="00CF3F49"/>
    <w:rsid w:val="00CF4310"/>
    <w:rsid w:val="00CF470B"/>
    <w:rsid w:val="00CF4826"/>
    <w:rsid w:val="00CF5EAA"/>
    <w:rsid w:val="00CF62E5"/>
    <w:rsid w:val="00CF6B47"/>
    <w:rsid w:val="00CF777E"/>
    <w:rsid w:val="00D0004E"/>
    <w:rsid w:val="00D004F9"/>
    <w:rsid w:val="00D00B0A"/>
    <w:rsid w:val="00D00C48"/>
    <w:rsid w:val="00D00FA7"/>
    <w:rsid w:val="00D010C4"/>
    <w:rsid w:val="00D010DF"/>
    <w:rsid w:val="00D01233"/>
    <w:rsid w:val="00D01754"/>
    <w:rsid w:val="00D01809"/>
    <w:rsid w:val="00D01F5C"/>
    <w:rsid w:val="00D025E8"/>
    <w:rsid w:val="00D02C64"/>
    <w:rsid w:val="00D032FE"/>
    <w:rsid w:val="00D0413B"/>
    <w:rsid w:val="00D0431D"/>
    <w:rsid w:val="00D04CDA"/>
    <w:rsid w:val="00D04D32"/>
    <w:rsid w:val="00D04F97"/>
    <w:rsid w:val="00D04FCA"/>
    <w:rsid w:val="00D05106"/>
    <w:rsid w:val="00D051B4"/>
    <w:rsid w:val="00D05871"/>
    <w:rsid w:val="00D05C52"/>
    <w:rsid w:val="00D069FE"/>
    <w:rsid w:val="00D07494"/>
    <w:rsid w:val="00D07AB3"/>
    <w:rsid w:val="00D07B5A"/>
    <w:rsid w:val="00D104C2"/>
    <w:rsid w:val="00D10EEE"/>
    <w:rsid w:val="00D110BE"/>
    <w:rsid w:val="00D11206"/>
    <w:rsid w:val="00D11488"/>
    <w:rsid w:val="00D11C8B"/>
    <w:rsid w:val="00D12B6C"/>
    <w:rsid w:val="00D12C77"/>
    <w:rsid w:val="00D1300A"/>
    <w:rsid w:val="00D1319D"/>
    <w:rsid w:val="00D139B4"/>
    <w:rsid w:val="00D13C1E"/>
    <w:rsid w:val="00D13FED"/>
    <w:rsid w:val="00D14F74"/>
    <w:rsid w:val="00D15172"/>
    <w:rsid w:val="00D15D4C"/>
    <w:rsid w:val="00D1676B"/>
    <w:rsid w:val="00D20494"/>
    <w:rsid w:val="00D206F6"/>
    <w:rsid w:val="00D20948"/>
    <w:rsid w:val="00D20CB3"/>
    <w:rsid w:val="00D21579"/>
    <w:rsid w:val="00D21610"/>
    <w:rsid w:val="00D220BE"/>
    <w:rsid w:val="00D22600"/>
    <w:rsid w:val="00D22FC3"/>
    <w:rsid w:val="00D23282"/>
    <w:rsid w:val="00D243C4"/>
    <w:rsid w:val="00D26288"/>
    <w:rsid w:val="00D26E04"/>
    <w:rsid w:val="00D27B46"/>
    <w:rsid w:val="00D303F2"/>
    <w:rsid w:val="00D3192C"/>
    <w:rsid w:val="00D31D3A"/>
    <w:rsid w:val="00D3345A"/>
    <w:rsid w:val="00D335B0"/>
    <w:rsid w:val="00D357C2"/>
    <w:rsid w:val="00D35AE0"/>
    <w:rsid w:val="00D37385"/>
    <w:rsid w:val="00D373CD"/>
    <w:rsid w:val="00D37EBB"/>
    <w:rsid w:val="00D37F7B"/>
    <w:rsid w:val="00D40886"/>
    <w:rsid w:val="00D40B05"/>
    <w:rsid w:val="00D40B7C"/>
    <w:rsid w:val="00D40B7D"/>
    <w:rsid w:val="00D410C7"/>
    <w:rsid w:val="00D41493"/>
    <w:rsid w:val="00D414FA"/>
    <w:rsid w:val="00D4193C"/>
    <w:rsid w:val="00D41F7A"/>
    <w:rsid w:val="00D421AD"/>
    <w:rsid w:val="00D42480"/>
    <w:rsid w:val="00D42F6C"/>
    <w:rsid w:val="00D431F0"/>
    <w:rsid w:val="00D43EBB"/>
    <w:rsid w:val="00D4451D"/>
    <w:rsid w:val="00D44892"/>
    <w:rsid w:val="00D4499A"/>
    <w:rsid w:val="00D45301"/>
    <w:rsid w:val="00D45445"/>
    <w:rsid w:val="00D4552E"/>
    <w:rsid w:val="00D45FDE"/>
    <w:rsid w:val="00D46196"/>
    <w:rsid w:val="00D46691"/>
    <w:rsid w:val="00D46811"/>
    <w:rsid w:val="00D469E3"/>
    <w:rsid w:val="00D46A31"/>
    <w:rsid w:val="00D46ADF"/>
    <w:rsid w:val="00D46DAD"/>
    <w:rsid w:val="00D47191"/>
    <w:rsid w:val="00D471CF"/>
    <w:rsid w:val="00D4721E"/>
    <w:rsid w:val="00D47499"/>
    <w:rsid w:val="00D4777A"/>
    <w:rsid w:val="00D478BF"/>
    <w:rsid w:val="00D50159"/>
    <w:rsid w:val="00D505A3"/>
    <w:rsid w:val="00D50693"/>
    <w:rsid w:val="00D50A50"/>
    <w:rsid w:val="00D50F73"/>
    <w:rsid w:val="00D51E84"/>
    <w:rsid w:val="00D531C3"/>
    <w:rsid w:val="00D54202"/>
    <w:rsid w:val="00D5430D"/>
    <w:rsid w:val="00D54520"/>
    <w:rsid w:val="00D54592"/>
    <w:rsid w:val="00D54B7D"/>
    <w:rsid w:val="00D5551A"/>
    <w:rsid w:val="00D566BB"/>
    <w:rsid w:val="00D56A9A"/>
    <w:rsid w:val="00D56F97"/>
    <w:rsid w:val="00D607F4"/>
    <w:rsid w:val="00D60D6D"/>
    <w:rsid w:val="00D60E4A"/>
    <w:rsid w:val="00D6120E"/>
    <w:rsid w:val="00D61469"/>
    <w:rsid w:val="00D626C6"/>
    <w:rsid w:val="00D62B88"/>
    <w:rsid w:val="00D638A2"/>
    <w:rsid w:val="00D640A1"/>
    <w:rsid w:val="00D64506"/>
    <w:rsid w:val="00D648E6"/>
    <w:rsid w:val="00D64A26"/>
    <w:rsid w:val="00D64A43"/>
    <w:rsid w:val="00D65595"/>
    <w:rsid w:val="00D6559A"/>
    <w:rsid w:val="00D6575D"/>
    <w:rsid w:val="00D66C0E"/>
    <w:rsid w:val="00D66CD7"/>
    <w:rsid w:val="00D702D2"/>
    <w:rsid w:val="00D707F6"/>
    <w:rsid w:val="00D70997"/>
    <w:rsid w:val="00D71018"/>
    <w:rsid w:val="00D7183E"/>
    <w:rsid w:val="00D71972"/>
    <w:rsid w:val="00D71978"/>
    <w:rsid w:val="00D722CE"/>
    <w:rsid w:val="00D72963"/>
    <w:rsid w:val="00D72BFD"/>
    <w:rsid w:val="00D72D44"/>
    <w:rsid w:val="00D72FFB"/>
    <w:rsid w:val="00D737EF"/>
    <w:rsid w:val="00D741D1"/>
    <w:rsid w:val="00D744CF"/>
    <w:rsid w:val="00D7493C"/>
    <w:rsid w:val="00D74FEB"/>
    <w:rsid w:val="00D750D2"/>
    <w:rsid w:val="00D754E0"/>
    <w:rsid w:val="00D754E7"/>
    <w:rsid w:val="00D75567"/>
    <w:rsid w:val="00D75B6D"/>
    <w:rsid w:val="00D75DA2"/>
    <w:rsid w:val="00D764E5"/>
    <w:rsid w:val="00D76FE2"/>
    <w:rsid w:val="00D773C6"/>
    <w:rsid w:val="00D777CF"/>
    <w:rsid w:val="00D77936"/>
    <w:rsid w:val="00D77D87"/>
    <w:rsid w:val="00D8110A"/>
    <w:rsid w:val="00D81866"/>
    <w:rsid w:val="00D8255F"/>
    <w:rsid w:val="00D828BA"/>
    <w:rsid w:val="00D82926"/>
    <w:rsid w:val="00D831DB"/>
    <w:rsid w:val="00D83676"/>
    <w:rsid w:val="00D84376"/>
    <w:rsid w:val="00D8437D"/>
    <w:rsid w:val="00D85010"/>
    <w:rsid w:val="00D8520D"/>
    <w:rsid w:val="00D854BF"/>
    <w:rsid w:val="00D85599"/>
    <w:rsid w:val="00D85857"/>
    <w:rsid w:val="00D8623B"/>
    <w:rsid w:val="00D865E6"/>
    <w:rsid w:val="00D86C06"/>
    <w:rsid w:val="00D86F8D"/>
    <w:rsid w:val="00D87FDD"/>
    <w:rsid w:val="00D900E8"/>
    <w:rsid w:val="00D90512"/>
    <w:rsid w:val="00D9134A"/>
    <w:rsid w:val="00D91EBB"/>
    <w:rsid w:val="00D91F42"/>
    <w:rsid w:val="00D92678"/>
    <w:rsid w:val="00D92879"/>
    <w:rsid w:val="00D92CA1"/>
    <w:rsid w:val="00D92DB5"/>
    <w:rsid w:val="00D92E41"/>
    <w:rsid w:val="00D93203"/>
    <w:rsid w:val="00D93A74"/>
    <w:rsid w:val="00D94C2E"/>
    <w:rsid w:val="00D94D3F"/>
    <w:rsid w:val="00D94DE1"/>
    <w:rsid w:val="00D95732"/>
    <w:rsid w:val="00D95990"/>
    <w:rsid w:val="00D9680E"/>
    <w:rsid w:val="00D96A38"/>
    <w:rsid w:val="00D96C38"/>
    <w:rsid w:val="00D96D8F"/>
    <w:rsid w:val="00D96F14"/>
    <w:rsid w:val="00D97950"/>
    <w:rsid w:val="00D97E72"/>
    <w:rsid w:val="00DA0850"/>
    <w:rsid w:val="00DA08E0"/>
    <w:rsid w:val="00DA0DA6"/>
    <w:rsid w:val="00DA100F"/>
    <w:rsid w:val="00DA1057"/>
    <w:rsid w:val="00DA119E"/>
    <w:rsid w:val="00DA17C8"/>
    <w:rsid w:val="00DA1FDC"/>
    <w:rsid w:val="00DA2031"/>
    <w:rsid w:val="00DA30B8"/>
    <w:rsid w:val="00DA3667"/>
    <w:rsid w:val="00DA3A61"/>
    <w:rsid w:val="00DA42EC"/>
    <w:rsid w:val="00DA4405"/>
    <w:rsid w:val="00DA4AA0"/>
    <w:rsid w:val="00DA68AD"/>
    <w:rsid w:val="00DA6BD1"/>
    <w:rsid w:val="00DA6EDB"/>
    <w:rsid w:val="00DA7C89"/>
    <w:rsid w:val="00DB0486"/>
    <w:rsid w:val="00DB07B7"/>
    <w:rsid w:val="00DB1632"/>
    <w:rsid w:val="00DB173E"/>
    <w:rsid w:val="00DB1FE7"/>
    <w:rsid w:val="00DB258A"/>
    <w:rsid w:val="00DB27F6"/>
    <w:rsid w:val="00DB34BA"/>
    <w:rsid w:val="00DB41F4"/>
    <w:rsid w:val="00DB47D8"/>
    <w:rsid w:val="00DB49AC"/>
    <w:rsid w:val="00DB4D65"/>
    <w:rsid w:val="00DB4FCD"/>
    <w:rsid w:val="00DB4FED"/>
    <w:rsid w:val="00DB5581"/>
    <w:rsid w:val="00DB5AA2"/>
    <w:rsid w:val="00DB5C2C"/>
    <w:rsid w:val="00DB6293"/>
    <w:rsid w:val="00DB62EA"/>
    <w:rsid w:val="00DB6887"/>
    <w:rsid w:val="00DB69BD"/>
    <w:rsid w:val="00DB6B52"/>
    <w:rsid w:val="00DB6EBE"/>
    <w:rsid w:val="00DB731C"/>
    <w:rsid w:val="00DB739A"/>
    <w:rsid w:val="00DB75AC"/>
    <w:rsid w:val="00DB77F1"/>
    <w:rsid w:val="00DC0A9F"/>
    <w:rsid w:val="00DC0C1F"/>
    <w:rsid w:val="00DC1442"/>
    <w:rsid w:val="00DC1656"/>
    <w:rsid w:val="00DC1AE0"/>
    <w:rsid w:val="00DC212C"/>
    <w:rsid w:val="00DC2C03"/>
    <w:rsid w:val="00DC2C97"/>
    <w:rsid w:val="00DC31BA"/>
    <w:rsid w:val="00DC3308"/>
    <w:rsid w:val="00DC3334"/>
    <w:rsid w:val="00DC3B84"/>
    <w:rsid w:val="00DC3EB1"/>
    <w:rsid w:val="00DC49A7"/>
    <w:rsid w:val="00DC58E8"/>
    <w:rsid w:val="00DC59F3"/>
    <w:rsid w:val="00DC5DD2"/>
    <w:rsid w:val="00DC693A"/>
    <w:rsid w:val="00DC716B"/>
    <w:rsid w:val="00DC7812"/>
    <w:rsid w:val="00DC7CA2"/>
    <w:rsid w:val="00DC7ED7"/>
    <w:rsid w:val="00DD01C8"/>
    <w:rsid w:val="00DD09E2"/>
    <w:rsid w:val="00DD103C"/>
    <w:rsid w:val="00DD13EF"/>
    <w:rsid w:val="00DD1FAA"/>
    <w:rsid w:val="00DD21C5"/>
    <w:rsid w:val="00DD2C46"/>
    <w:rsid w:val="00DD36EB"/>
    <w:rsid w:val="00DD3710"/>
    <w:rsid w:val="00DD4268"/>
    <w:rsid w:val="00DD4342"/>
    <w:rsid w:val="00DD462A"/>
    <w:rsid w:val="00DD46DA"/>
    <w:rsid w:val="00DD499B"/>
    <w:rsid w:val="00DD4A83"/>
    <w:rsid w:val="00DD4F8B"/>
    <w:rsid w:val="00DD529C"/>
    <w:rsid w:val="00DD6466"/>
    <w:rsid w:val="00DD6487"/>
    <w:rsid w:val="00DD6A72"/>
    <w:rsid w:val="00DD6FF3"/>
    <w:rsid w:val="00DD7E2F"/>
    <w:rsid w:val="00DE0BF7"/>
    <w:rsid w:val="00DE153E"/>
    <w:rsid w:val="00DE2259"/>
    <w:rsid w:val="00DE3319"/>
    <w:rsid w:val="00DE3BE7"/>
    <w:rsid w:val="00DE4446"/>
    <w:rsid w:val="00DE582E"/>
    <w:rsid w:val="00DE596A"/>
    <w:rsid w:val="00DE5B79"/>
    <w:rsid w:val="00DE66EF"/>
    <w:rsid w:val="00DE6B62"/>
    <w:rsid w:val="00DE7242"/>
    <w:rsid w:val="00DE75CA"/>
    <w:rsid w:val="00DE7813"/>
    <w:rsid w:val="00DE7A97"/>
    <w:rsid w:val="00DF0A74"/>
    <w:rsid w:val="00DF15B7"/>
    <w:rsid w:val="00DF1946"/>
    <w:rsid w:val="00DF1ED8"/>
    <w:rsid w:val="00DF252C"/>
    <w:rsid w:val="00DF305B"/>
    <w:rsid w:val="00DF430C"/>
    <w:rsid w:val="00DF431C"/>
    <w:rsid w:val="00DF4DCB"/>
    <w:rsid w:val="00DF56CB"/>
    <w:rsid w:val="00DF5EF3"/>
    <w:rsid w:val="00DF6C8D"/>
    <w:rsid w:val="00DF6E48"/>
    <w:rsid w:val="00DF6FA2"/>
    <w:rsid w:val="00DF766A"/>
    <w:rsid w:val="00DF797F"/>
    <w:rsid w:val="00E00C29"/>
    <w:rsid w:val="00E0130B"/>
    <w:rsid w:val="00E01A7A"/>
    <w:rsid w:val="00E01B01"/>
    <w:rsid w:val="00E01BC2"/>
    <w:rsid w:val="00E023F3"/>
    <w:rsid w:val="00E02838"/>
    <w:rsid w:val="00E02DA9"/>
    <w:rsid w:val="00E035F0"/>
    <w:rsid w:val="00E0360B"/>
    <w:rsid w:val="00E03C71"/>
    <w:rsid w:val="00E040BA"/>
    <w:rsid w:val="00E047A1"/>
    <w:rsid w:val="00E05562"/>
    <w:rsid w:val="00E066B2"/>
    <w:rsid w:val="00E07BEC"/>
    <w:rsid w:val="00E07D39"/>
    <w:rsid w:val="00E103A7"/>
    <w:rsid w:val="00E1056C"/>
    <w:rsid w:val="00E11349"/>
    <w:rsid w:val="00E1257C"/>
    <w:rsid w:val="00E12E0E"/>
    <w:rsid w:val="00E12E72"/>
    <w:rsid w:val="00E12F35"/>
    <w:rsid w:val="00E13417"/>
    <w:rsid w:val="00E1371F"/>
    <w:rsid w:val="00E13C6A"/>
    <w:rsid w:val="00E1403B"/>
    <w:rsid w:val="00E14142"/>
    <w:rsid w:val="00E145E6"/>
    <w:rsid w:val="00E14E4A"/>
    <w:rsid w:val="00E159A8"/>
    <w:rsid w:val="00E15A43"/>
    <w:rsid w:val="00E15DC3"/>
    <w:rsid w:val="00E15E4D"/>
    <w:rsid w:val="00E15E72"/>
    <w:rsid w:val="00E16108"/>
    <w:rsid w:val="00E167C7"/>
    <w:rsid w:val="00E168C7"/>
    <w:rsid w:val="00E17147"/>
    <w:rsid w:val="00E171CF"/>
    <w:rsid w:val="00E20259"/>
    <w:rsid w:val="00E207FD"/>
    <w:rsid w:val="00E209D9"/>
    <w:rsid w:val="00E20CE0"/>
    <w:rsid w:val="00E20E0C"/>
    <w:rsid w:val="00E23219"/>
    <w:rsid w:val="00E23349"/>
    <w:rsid w:val="00E23432"/>
    <w:rsid w:val="00E23667"/>
    <w:rsid w:val="00E23743"/>
    <w:rsid w:val="00E23989"/>
    <w:rsid w:val="00E23B35"/>
    <w:rsid w:val="00E242A6"/>
    <w:rsid w:val="00E24791"/>
    <w:rsid w:val="00E276B3"/>
    <w:rsid w:val="00E30EAD"/>
    <w:rsid w:val="00E31129"/>
    <w:rsid w:val="00E312EB"/>
    <w:rsid w:val="00E31C57"/>
    <w:rsid w:val="00E31DF7"/>
    <w:rsid w:val="00E32341"/>
    <w:rsid w:val="00E324EA"/>
    <w:rsid w:val="00E32906"/>
    <w:rsid w:val="00E32A6E"/>
    <w:rsid w:val="00E32AFE"/>
    <w:rsid w:val="00E32CAD"/>
    <w:rsid w:val="00E32F97"/>
    <w:rsid w:val="00E332C1"/>
    <w:rsid w:val="00E333A1"/>
    <w:rsid w:val="00E33A97"/>
    <w:rsid w:val="00E33E85"/>
    <w:rsid w:val="00E34427"/>
    <w:rsid w:val="00E3487C"/>
    <w:rsid w:val="00E34FED"/>
    <w:rsid w:val="00E358A3"/>
    <w:rsid w:val="00E358DB"/>
    <w:rsid w:val="00E359B2"/>
    <w:rsid w:val="00E36538"/>
    <w:rsid w:val="00E368D1"/>
    <w:rsid w:val="00E36A69"/>
    <w:rsid w:val="00E36B65"/>
    <w:rsid w:val="00E36F83"/>
    <w:rsid w:val="00E37280"/>
    <w:rsid w:val="00E40044"/>
    <w:rsid w:val="00E41CDB"/>
    <w:rsid w:val="00E42722"/>
    <w:rsid w:val="00E4284A"/>
    <w:rsid w:val="00E428F5"/>
    <w:rsid w:val="00E42909"/>
    <w:rsid w:val="00E42DA6"/>
    <w:rsid w:val="00E42E6C"/>
    <w:rsid w:val="00E44A85"/>
    <w:rsid w:val="00E44C4E"/>
    <w:rsid w:val="00E450A8"/>
    <w:rsid w:val="00E45F93"/>
    <w:rsid w:val="00E46075"/>
    <w:rsid w:val="00E46664"/>
    <w:rsid w:val="00E468BF"/>
    <w:rsid w:val="00E47997"/>
    <w:rsid w:val="00E47A4D"/>
    <w:rsid w:val="00E47B6D"/>
    <w:rsid w:val="00E51035"/>
    <w:rsid w:val="00E51806"/>
    <w:rsid w:val="00E51B0D"/>
    <w:rsid w:val="00E51B0F"/>
    <w:rsid w:val="00E51CA0"/>
    <w:rsid w:val="00E51D76"/>
    <w:rsid w:val="00E52365"/>
    <w:rsid w:val="00E53236"/>
    <w:rsid w:val="00E542DD"/>
    <w:rsid w:val="00E543F1"/>
    <w:rsid w:val="00E54824"/>
    <w:rsid w:val="00E54C73"/>
    <w:rsid w:val="00E54CB6"/>
    <w:rsid w:val="00E54E6F"/>
    <w:rsid w:val="00E55F13"/>
    <w:rsid w:val="00E55F14"/>
    <w:rsid w:val="00E5606F"/>
    <w:rsid w:val="00E565EB"/>
    <w:rsid w:val="00E57090"/>
    <w:rsid w:val="00E578FB"/>
    <w:rsid w:val="00E57CC6"/>
    <w:rsid w:val="00E57FB8"/>
    <w:rsid w:val="00E6024E"/>
    <w:rsid w:val="00E604AD"/>
    <w:rsid w:val="00E60793"/>
    <w:rsid w:val="00E60813"/>
    <w:rsid w:val="00E6096D"/>
    <w:rsid w:val="00E60B89"/>
    <w:rsid w:val="00E60FBE"/>
    <w:rsid w:val="00E61ED5"/>
    <w:rsid w:val="00E620BB"/>
    <w:rsid w:val="00E626DA"/>
    <w:rsid w:val="00E62D1F"/>
    <w:rsid w:val="00E63966"/>
    <w:rsid w:val="00E6450B"/>
    <w:rsid w:val="00E64C1C"/>
    <w:rsid w:val="00E65039"/>
    <w:rsid w:val="00E65A94"/>
    <w:rsid w:val="00E65D4F"/>
    <w:rsid w:val="00E65EB8"/>
    <w:rsid w:val="00E66B52"/>
    <w:rsid w:val="00E66DF9"/>
    <w:rsid w:val="00E672C8"/>
    <w:rsid w:val="00E704E9"/>
    <w:rsid w:val="00E70B88"/>
    <w:rsid w:val="00E72B6B"/>
    <w:rsid w:val="00E7329C"/>
    <w:rsid w:val="00E73A3C"/>
    <w:rsid w:val="00E74789"/>
    <w:rsid w:val="00E74BB4"/>
    <w:rsid w:val="00E751C0"/>
    <w:rsid w:val="00E75495"/>
    <w:rsid w:val="00E75529"/>
    <w:rsid w:val="00E7577C"/>
    <w:rsid w:val="00E7583F"/>
    <w:rsid w:val="00E75EDF"/>
    <w:rsid w:val="00E763B9"/>
    <w:rsid w:val="00E763F8"/>
    <w:rsid w:val="00E76905"/>
    <w:rsid w:val="00E771BC"/>
    <w:rsid w:val="00E772CE"/>
    <w:rsid w:val="00E77828"/>
    <w:rsid w:val="00E77CD1"/>
    <w:rsid w:val="00E800E4"/>
    <w:rsid w:val="00E8085F"/>
    <w:rsid w:val="00E809EF"/>
    <w:rsid w:val="00E81516"/>
    <w:rsid w:val="00E824A6"/>
    <w:rsid w:val="00E82606"/>
    <w:rsid w:val="00E83804"/>
    <w:rsid w:val="00E83F6A"/>
    <w:rsid w:val="00E83FCB"/>
    <w:rsid w:val="00E84293"/>
    <w:rsid w:val="00E84EE8"/>
    <w:rsid w:val="00E85804"/>
    <w:rsid w:val="00E85998"/>
    <w:rsid w:val="00E85A7D"/>
    <w:rsid w:val="00E86660"/>
    <w:rsid w:val="00E86E55"/>
    <w:rsid w:val="00E870A2"/>
    <w:rsid w:val="00E8781D"/>
    <w:rsid w:val="00E87833"/>
    <w:rsid w:val="00E87AC4"/>
    <w:rsid w:val="00E904C2"/>
    <w:rsid w:val="00E90C16"/>
    <w:rsid w:val="00E911AB"/>
    <w:rsid w:val="00E916B2"/>
    <w:rsid w:val="00E921B4"/>
    <w:rsid w:val="00E9267C"/>
    <w:rsid w:val="00E9271C"/>
    <w:rsid w:val="00E933C1"/>
    <w:rsid w:val="00E94C5D"/>
    <w:rsid w:val="00E94C92"/>
    <w:rsid w:val="00E94FD4"/>
    <w:rsid w:val="00E950C6"/>
    <w:rsid w:val="00E953D5"/>
    <w:rsid w:val="00E9579A"/>
    <w:rsid w:val="00E966AB"/>
    <w:rsid w:val="00E969C4"/>
    <w:rsid w:val="00E96E20"/>
    <w:rsid w:val="00E97361"/>
    <w:rsid w:val="00E97A2B"/>
    <w:rsid w:val="00E97BB5"/>
    <w:rsid w:val="00E97BBA"/>
    <w:rsid w:val="00EA040C"/>
    <w:rsid w:val="00EA0F60"/>
    <w:rsid w:val="00EA136D"/>
    <w:rsid w:val="00EA1525"/>
    <w:rsid w:val="00EA20FB"/>
    <w:rsid w:val="00EA22C6"/>
    <w:rsid w:val="00EA2C40"/>
    <w:rsid w:val="00EA2CC2"/>
    <w:rsid w:val="00EA326B"/>
    <w:rsid w:val="00EA33B1"/>
    <w:rsid w:val="00EA3AD1"/>
    <w:rsid w:val="00EA4C30"/>
    <w:rsid w:val="00EA50A4"/>
    <w:rsid w:val="00EA5257"/>
    <w:rsid w:val="00EA5911"/>
    <w:rsid w:val="00EA61BE"/>
    <w:rsid w:val="00EA6BFA"/>
    <w:rsid w:val="00EA7029"/>
    <w:rsid w:val="00EA748E"/>
    <w:rsid w:val="00EB02DA"/>
    <w:rsid w:val="00EB0701"/>
    <w:rsid w:val="00EB21F2"/>
    <w:rsid w:val="00EB22AF"/>
    <w:rsid w:val="00EB3FF4"/>
    <w:rsid w:val="00EB4788"/>
    <w:rsid w:val="00EB49E5"/>
    <w:rsid w:val="00EB4A0F"/>
    <w:rsid w:val="00EB4D3E"/>
    <w:rsid w:val="00EB522C"/>
    <w:rsid w:val="00EB5B62"/>
    <w:rsid w:val="00EB5F2A"/>
    <w:rsid w:val="00EB633E"/>
    <w:rsid w:val="00EB6BE9"/>
    <w:rsid w:val="00EB7271"/>
    <w:rsid w:val="00EB7558"/>
    <w:rsid w:val="00EB7D9F"/>
    <w:rsid w:val="00EB7F3E"/>
    <w:rsid w:val="00EB7FBE"/>
    <w:rsid w:val="00EC0CCF"/>
    <w:rsid w:val="00EC0CE0"/>
    <w:rsid w:val="00EC0D95"/>
    <w:rsid w:val="00EC1375"/>
    <w:rsid w:val="00EC178E"/>
    <w:rsid w:val="00EC198C"/>
    <w:rsid w:val="00EC274A"/>
    <w:rsid w:val="00EC310F"/>
    <w:rsid w:val="00EC32FC"/>
    <w:rsid w:val="00EC3CB8"/>
    <w:rsid w:val="00EC3D16"/>
    <w:rsid w:val="00EC3E94"/>
    <w:rsid w:val="00EC3F5A"/>
    <w:rsid w:val="00EC3FE8"/>
    <w:rsid w:val="00EC43C4"/>
    <w:rsid w:val="00EC43D4"/>
    <w:rsid w:val="00EC4494"/>
    <w:rsid w:val="00EC51B2"/>
    <w:rsid w:val="00EC51DA"/>
    <w:rsid w:val="00EC52A1"/>
    <w:rsid w:val="00EC58FE"/>
    <w:rsid w:val="00EC5A35"/>
    <w:rsid w:val="00EC5D42"/>
    <w:rsid w:val="00EC62EF"/>
    <w:rsid w:val="00EC65BD"/>
    <w:rsid w:val="00EC65DC"/>
    <w:rsid w:val="00EC7532"/>
    <w:rsid w:val="00EC7E35"/>
    <w:rsid w:val="00ED0187"/>
    <w:rsid w:val="00ED048E"/>
    <w:rsid w:val="00ED0D7B"/>
    <w:rsid w:val="00ED1808"/>
    <w:rsid w:val="00ED2229"/>
    <w:rsid w:val="00ED24A0"/>
    <w:rsid w:val="00ED27EF"/>
    <w:rsid w:val="00ED392C"/>
    <w:rsid w:val="00ED3A1D"/>
    <w:rsid w:val="00ED3DC3"/>
    <w:rsid w:val="00ED3FD2"/>
    <w:rsid w:val="00ED42F3"/>
    <w:rsid w:val="00ED4428"/>
    <w:rsid w:val="00ED4BAC"/>
    <w:rsid w:val="00ED4D4B"/>
    <w:rsid w:val="00ED4E60"/>
    <w:rsid w:val="00ED4F48"/>
    <w:rsid w:val="00ED619A"/>
    <w:rsid w:val="00ED6C6F"/>
    <w:rsid w:val="00ED6D2B"/>
    <w:rsid w:val="00EE05BE"/>
    <w:rsid w:val="00EE0836"/>
    <w:rsid w:val="00EE16E6"/>
    <w:rsid w:val="00EE192D"/>
    <w:rsid w:val="00EE21BC"/>
    <w:rsid w:val="00EE21FD"/>
    <w:rsid w:val="00EE324E"/>
    <w:rsid w:val="00EE35DE"/>
    <w:rsid w:val="00EE3E8F"/>
    <w:rsid w:val="00EE4100"/>
    <w:rsid w:val="00EE4A53"/>
    <w:rsid w:val="00EE558E"/>
    <w:rsid w:val="00EE59C7"/>
    <w:rsid w:val="00EE5BE5"/>
    <w:rsid w:val="00EE5CC9"/>
    <w:rsid w:val="00EE6494"/>
    <w:rsid w:val="00EE769D"/>
    <w:rsid w:val="00EE78BA"/>
    <w:rsid w:val="00EE7D72"/>
    <w:rsid w:val="00EEB1FB"/>
    <w:rsid w:val="00EF0277"/>
    <w:rsid w:val="00EF03A6"/>
    <w:rsid w:val="00EF05D6"/>
    <w:rsid w:val="00EF085A"/>
    <w:rsid w:val="00EF095E"/>
    <w:rsid w:val="00EF29C6"/>
    <w:rsid w:val="00EF2C9A"/>
    <w:rsid w:val="00EF34D1"/>
    <w:rsid w:val="00EF4B9F"/>
    <w:rsid w:val="00EF50C2"/>
    <w:rsid w:val="00EF547D"/>
    <w:rsid w:val="00EF5822"/>
    <w:rsid w:val="00EF5DFD"/>
    <w:rsid w:val="00EF5EF7"/>
    <w:rsid w:val="00EF64F2"/>
    <w:rsid w:val="00EF7214"/>
    <w:rsid w:val="00EF748E"/>
    <w:rsid w:val="00EF75A7"/>
    <w:rsid w:val="00EF7AD5"/>
    <w:rsid w:val="00EF7B81"/>
    <w:rsid w:val="00EF7BEC"/>
    <w:rsid w:val="00F00A84"/>
    <w:rsid w:val="00F00B82"/>
    <w:rsid w:val="00F00E7C"/>
    <w:rsid w:val="00F01178"/>
    <w:rsid w:val="00F0156D"/>
    <w:rsid w:val="00F01E25"/>
    <w:rsid w:val="00F023BF"/>
    <w:rsid w:val="00F03BF3"/>
    <w:rsid w:val="00F0428E"/>
    <w:rsid w:val="00F045E9"/>
    <w:rsid w:val="00F04608"/>
    <w:rsid w:val="00F04F7B"/>
    <w:rsid w:val="00F051EA"/>
    <w:rsid w:val="00F057A1"/>
    <w:rsid w:val="00F05B3F"/>
    <w:rsid w:val="00F0621D"/>
    <w:rsid w:val="00F068F3"/>
    <w:rsid w:val="00F06AA9"/>
    <w:rsid w:val="00F06C6F"/>
    <w:rsid w:val="00F070E0"/>
    <w:rsid w:val="00F071CD"/>
    <w:rsid w:val="00F072E8"/>
    <w:rsid w:val="00F076E9"/>
    <w:rsid w:val="00F07CB6"/>
    <w:rsid w:val="00F07DCE"/>
    <w:rsid w:val="00F114FE"/>
    <w:rsid w:val="00F11CB5"/>
    <w:rsid w:val="00F12478"/>
    <w:rsid w:val="00F124C5"/>
    <w:rsid w:val="00F12E23"/>
    <w:rsid w:val="00F131FE"/>
    <w:rsid w:val="00F1322B"/>
    <w:rsid w:val="00F1326E"/>
    <w:rsid w:val="00F133F0"/>
    <w:rsid w:val="00F13495"/>
    <w:rsid w:val="00F13516"/>
    <w:rsid w:val="00F135B7"/>
    <w:rsid w:val="00F136E5"/>
    <w:rsid w:val="00F15CD4"/>
    <w:rsid w:val="00F15D4B"/>
    <w:rsid w:val="00F16118"/>
    <w:rsid w:val="00F16228"/>
    <w:rsid w:val="00F16677"/>
    <w:rsid w:val="00F168C1"/>
    <w:rsid w:val="00F16AA5"/>
    <w:rsid w:val="00F16C9C"/>
    <w:rsid w:val="00F16E0A"/>
    <w:rsid w:val="00F175E7"/>
    <w:rsid w:val="00F17894"/>
    <w:rsid w:val="00F17C2D"/>
    <w:rsid w:val="00F20103"/>
    <w:rsid w:val="00F2023F"/>
    <w:rsid w:val="00F205E2"/>
    <w:rsid w:val="00F20760"/>
    <w:rsid w:val="00F20839"/>
    <w:rsid w:val="00F20AD3"/>
    <w:rsid w:val="00F21C2D"/>
    <w:rsid w:val="00F21EC2"/>
    <w:rsid w:val="00F226E2"/>
    <w:rsid w:val="00F22781"/>
    <w:rsid w:val="00F22EE3"/>
    <w:rsid w:val="00F22F52"/>
    <w:rsid w:val="00F2339F"/>
    <w:rsid w:val="00F24122"/>
    <w:rsid w:val="00F24EA3"/>
    <w:rsid w:val="00F25DFD"/>
    <w:rsid w:val="00F25F8F"/>
    <w:rsid w:val="00F2609B"/>
    <w:rsid w:val="00F26DB9"/>
    <w:rsid w:val="00F279E4"/>
    <w:rsid w:val="00F27F33"/>
    <w:rsid w:val="00F27FF2"/>
    <w:rsid w:val="00F30044"/>
    <w:rsid w:val="00F30213"/>
    <w:rsid w:val="00F30672"/>
    <w:rsid w:val="00F30EEA"/>
    <w:rsid w:val="00F31229"/>
    <w:rsid w:val="00F31271"/>
    <w:rsid w:val="00F3159C"/>
    <w:rsid w:val="00F31F7C"/>
    <w:rsid w:val="00F323EC"/>
    <w:rsid w:val="00F32E27"/>
    <w:rsid w:val="00F33145"/>
    <w:rsid w:val="00F33432"/>
    <w:rsid w:val="00F33705"/>
    <w:rsid w:val="00F33A07"/>
    <w:rsid w:val="00F33A25"/>
    <w:rsid w:val="00F33D0C"/>
    <w:rsid w:val="00F342AD"/>
    <w:rsid w:val="00F34504"/>
    <w:rsid w:val="00F368ED"/>
    <w:rsid w:val="00F36DC3"/>
    <w:rsid w:val="00F370F3"/>
    <w:rsid w:val="00F37C74"/>
    <w:rsid w:val="00F40BFF"/>
    <w:rsid w:val="00F40DB8"/>
    <w:rsid w:val="00F4118E"/>
    <w:rsid w:val="00F4143D"/>
    <w:rsid w:val="00F4231B"/>
    <w:rsid w:val="00F4285B"/>
    <w:rsid w:val="00F43541"/>
    <w:rsid w:val="00F43B09"/>
    <w:rsid w:val="00F43B91"/>
    <w:rsid w:val="00F43C69"/>
    <w:rsid w:val="00F44017"/>
    <w:rsid w:val="00F4421A"/>
    <w:rsid w:val="00F443CC"/>
    <w:rsid w:val="00F44840"/>
    <w:rsid w:val="00F44983"/>
    <w:rsid w:val="00F44A94"/>
    <w:rsid w:val="00F44BFA"/>
    <w:rsid w:val="00F4509F"/>
    <w:rsid w:val="00F450CC"/>
    <w:rsid w:val="00F455A1"/>
    <w:rsid w:val="00F4683D"/>
    <w:rsid w:val="00F46A34"/>
    <w:rsid w:val="00F47578"/>
    <w:rsid w:val="00F47C34"/>
    <w:rsid w:val="00F47F34"/>
    <w:rsid w:val="00F50073"/>
    <w:rsid w:val="00F50579"/>
    <w:rsid w:val="00F50A54"/>
    <w:rsid w:val="00F51E91"/>
    <w:rsid w:val="00F521F1"/>
    <w:rsid w:val="00F5310B"/>
    <w:rsid w:val="00F534F1"/>
    <w:rsid w:val="00F53700"/>
    <w:rsid w:val="00F543CD"/>
    <w:rsid w:val="00F543F3"/>
    <w:rsid w:val="00F54A40"/>
    <w:rsid w:val="00F55001"/>
    <w:rsid w:val="00F55329"/>
    <w:rsid w:val="00F55971"/>
    <w:rsid w:val="00F56076"/>
    <w:rsid w:val="00F56401"/>
    <w:rsid w:val="00F56C76"/>
    <w:rsid w:val="00F56D4B"/>
    <w:rsid w:val="00F57A7A"/>
    <w:rsid w:val="00F60547"/>
    <w:rsid w:val="00F60665"/>
    <w:rsid w:val="00F60C3A"/>
    <w:rsid w:val="00F60EE5"/>
    <w:rsid w:val="00F60F4C"/>
    <w:rsid w:val="00F61701"/>
    <w:rsid w:val="00F61C84"/>
    <w:rsid w:val="00F62132"/>
    <w:rsid w:val="00F646B9"/>
    <w:rsid w:val="00F6487B"/>
    <w:rsid w:val="00F64C5A"/>
    <w:rsid w:val="00F64D90"/>
    <w:rsid w:val="00F6530A"/>
    <w:rsid w:val="00F65ADE"/>
    <w:rsid w:val="00F65FFE"/>
    <w:rsid w:val="00F6603D"/>
    <w:rsid w:val="00F664E8"/>
    <w:rsid w:val="00F66815"/>
    <w:rsid w:val="00F66B4D"/>
    <w:rsid w:val="00F672AE"/>
    <w:rsid w:val="00F678C4"/>
    <w:rsid w:val="00F679C7"/>
    <w:rsid w:val="00F67E3B"/>
    <w:rsid w:val="00F705EE"/>
    <w:rsid w:val="00F70A43"/>
    <w:rsid w:val="00F711C0"/>
    <w:rsid w:val="00F716BE"/>
    <w:rsid w:val="00F71AA9"/>
    <w:rsid w:val="00F71AB1"/>
    <w:rsid w:val="00F7201A"/>
    <w:rsid w:val="00F72E57"/>
    <w:rsid w:val="00F72FCF"/>
    <w:rsid w:val="00F7388D"/>
    <w:rsid w:val="00F73D68"/>
    <w:rsid w:val="00F74451"/>
    <w:rsid w:val="00F75B93"/>
    <w:rsid w:val="00F767D6"/>
    <w:rsid w:val="00F76F88"/>
    <w:rsid w:val="00F801FC"/>
    <w:rsid w:val="00F806A4"/>
    <w:rsid w:val="00F80C47"/>
    <w:rsid w:val="00F81644"/>
    <w:rsid w:val="00F81F87"/>
    <w:rsid w:val="00F822B5"/>
    <w:rsid w:val="00F82943"/>
    <w:rsid w:val="00F82970"/>
    <w:rsid w:val="00F82A02"/>
    <w:rsid w:val="00F8388F"/>
    <w:rsid w:val="00F840C3"/>
    <w:rsid w:val="00F8453B"/>
    <w:rsid w:val="00F849AE"/>
    <w:rsid w:val="00F84E06"/>
    <w:rsid w:val="00F85266"/>
    <w:rsid w:val="00F852A8"/>
    <w:rsid w:val="00F853A0"/>
    <w:rsid w:val="00F85760"/>
    <w:rsid w:val="00F85FFC"/>
    <w:rsid w:val="00F90577"/>
    <w:rsid w:val="00F90C40"/>
    <w:rsid w:val="00F91AAE"/>
    <w:rsid w:val="00F91D15"/>
    <w:rsid w:val="00F922CC"/>
    <w:rsid w:val="00F92BD4"/>
    <w:rsid w:val="00F92C41"/>
    <w:rsid w:val="00F93A7E"/>
    <w:rsid w:val="00F93B9C"/>
    <w:rsid w:val="00F93D5B"/>
    <w:rsid w:val="00F94318"/>
    <w:rsid w:val="00F94E72"/>
    <w:rsid w:val="00F95D0E"/>
    <w:rsid w:val="00F96034"/>
    <w:rsid w:val="00F96485"/>
    <w:rsid w:val="00F96983"/>
    <w:rsid w:val="00F96E5A"/>
    <w:rsid w:val="00F96F8B"/>
    <w:rsid w:val="00F97D87"/>
    <w:rsid w:val="00FA09A9"/>
    <w:rsid w:val="00FA1676"/>
    <w:rsid w:val="00FA1AF6"/>
    <w:rsid w:val="00FA1C77"/>
    <w:rsid w:val="00FA27C7"/>
    <w:rsid w:val="00FA28DB"/>
    <w:rsid w:val="00FA2F54"/>
    <w:rsid w:val="00FA312C"/>
    <w:rsid w:val="00FA3183"/>
    <w:rsid w:val="00FA4542"/>
    <w:rsid w:val="00FA4A23"/>
    <w:rsid w:val="00FA5FFB"/>
    <w:rsid w:val="00FA672D"/>
    <w:rsid w:val="00FA7193"/>
    <w:rsid w:val="00FA770E"/>
    <w:rsid w:val="00FB0238"/>
    <w:rsid w:val="00FB0F70"/>
    <w:rsid w:val="00FB1015"/>
    <w:rsid w:val="00FB133D"/>
    <w:rsid w:val="00FB1562"/>
    <w:rsid w:val="00FB1C67"/>
    <w:rsid w:val="00FB2809"/>
    <w:rsid w:val="00FB2D3B"/>
    <w:rsid w:val="00FB2D89"/>
    <w:rsid w:val="00FB2DC0"/>
    <w:rsid w:val="00FB3019"/>
    <w:rsid w:val="00FB3031"/>
    <w:rsid w:val="00FB3042"/>
    <w:rsid w:val="00FB316D"/>
    <w:rsid w:val="00FB3833"/>
    <w:rsid w:val="00FB3919"/>
    <w:rsid w:val="00FB3EAB"/>
    <w:rsid w:val="00FB43A0"/>
    <w:rsid w:val="00FB494F"/>
    <w:rsid w:val="00FB5063"/>
    <w:rsid w:val="00FB5FC1"/>
    <w:rsid w:val="00FB6F7C"/>
    <w:rsid w:val="00FB74C3"/>
    <w:rsid w:val="00FB7E4B"/>
    <w:rsid w:val="00FB7ED3"/>
    <w:rsid w:val="00FB7FEC"/>
    <w:rsid w:val="00FC01B8"/>
    <w:rsid w:val="00FC06B2"/>
    <w:rsid w:val="00FC06B6"/>
    <w:rsid w:val="00FC098F"/>
    <w:rsid w:val="00FC114A"/>
    <w:rsid w:val="00FC263B"/>
    <w:rsid w:val="00FC277E"/>
    <w:rsid w:val="00FC2A83"/>
    <w:rsid w:val="00FC35DD"/>
    <w:rsid w:val="00FC3B14"/>
    <w:rsid w:val="00FC3EAD"/>
    <w:rsid w:val="00FC3F42"/>
    <w:rsid w:val="00FC41B0"/>
    <w:rsid w:val="00FC4782"/>
    <w:rsid w:val="00FC4F6C"/>
    <w:rsid w:val="00FC4F78"/>
    <w:rsid w:val="00FC5688"/>
    <w:rsid w:val="00FC7E01"/>
    <w:rsid w:val="00FD0188"/>
    <w:rsid w:val="00FD0289"/>
    <w:rsid w:val="00FD0A2E"/>
    <w:rsid w:val="00FD0F10"/>
    <w:rsid w:val="00FD1ED2"/>
    <w:rsid w:val="00FD23A1"/>
    <w:rsid w:val="00FD272D"/>
    <w:rsid w:val="00FD2BD3"/>
    <w:rsid w:val="00FD3041"/>
    <w:rsid w:val="00FD3DF2"/>
    <w:rsid w:val="00FD3E10"/>
    <w:rsid w:val="00FD3E13"/>
    <w:rsid w:val="00FD3EB2"/>
    <w:rsid w:val="00FD40E3"/>
    <w:rsid w:val="00FD4400"/>
    <w:rsid w:val="00FD45E5"/>
    <w:rsid w:val="00FD4679"/>
    <w:rsid w:val="00FD4B4E"/>
    <w:rsid w:val="00FD4C59"/>
    <w:rsid w:val="00FD55DA"/>
    <w:rsid w:val="00FD59EF"/>
    <w:rsid w:val="00FD6115"/>
    <w:rsid w:val="00FD638E"/>
    <w:rsid w:val="00FD6463"/>
    <w:rsid w:val="00FD64DC"/>
    <w:rsid w:val="00FD694A"/>
    <w:rsid w:val="00FD72A3"/>
    <w:rsid w:val="00FD7CAA"/>
    <w:rsid w:val="00FD7DB3"/>
    <w:rsid w:val="00FD7FD6"/>
    <w:rsid w:val="00FE077F"/>
    <w:rsid w:val="00FE09BF"/>
    <w:rsid w:val="00FE0C52"/>
    <w:rsid w:val="00FE1129"/>
    <w:rsid w:val="00FE121D"/>
    <w:rsid w:val="00FE1269"/>
    <w:rsid w:val="00FE1CF0"/>
    <w:rsid w:val="00FE286E"/>
    <w:rsid w:val="00FE2D41"/>
    <w:rsid w:val="00FE3F97"/>
    <w:rsid w:val="00FE4209"/>
    <w:rsid w:val="00FE45AB"/>
    <w:rsid w:val="00FE473A"/>
    <w:rsid w:val="00FE4D7D"/>
    <w:rsid w:val="00FE55A2"/>
    <w:rsid w:val="00FE574C"/>
    <w:rsid w:val="00FE58A5"/>
    <w:rsid w:val="00FE5C12"/>
    <w:rsid w:val="00FE619D"/>
    <w:rsid w:val="00FE67E7"/>
    <w:rsid w:val="00FE6823"/>
    <w:rsid w:val="00FE6CCD"/>
    <w:rsid w:val="00FE6FF4"/>
    <w:rsid w:val="00FE71EE"/>
    <w:rsid w:val="00FE784A"/>
    <w:rsid w:val="00FE79AE"/>
    <w:rsid w:val="00FE7BB5"/>
    <w:rsid w:val="00FE7C70"/>
    <w:rsid w:val="00FF0259"/>
    <w:rsid w:val="00FF1397"/>
    <w:rsid w:val="00FF176E"/>
    <w:rsid w:val="00FF1BD7"/>
    <w:rsid w:val="00FF1C75"/>
    <w:rsid w:val="00FF2766"/>
    <w:rsid w:val="00FF2E1F"/>
    <w:rsid w:val="00FF3257"/>
    <w:rsid w:val="00FF354F"/>
    <w:rsid w:val="00FF355A"/>
    <w:rsid w:val="00FF35D2"/>
    <w:rsid w:val="00FF35E2"/>
    <w:rsid w:val="00FF3AC1"/>
    <w:rsid w:val="00FF4102"/>
    <w:rsid w:val="00FF4249"/>
    <w:rsid w:val="00FF43CA"/>
    <w:rsid w:val="00FF43E6"/>
    <w:rsid w:val="00FF4501"/>
    <w:rsid w:val="00FF45EE"/>
    <w:rsid w:val="00FF49DF"/>
    <w:rsid w:val="00FF4D4E"/>
    <w:rsid w:val="00FF4E79"/>
    <w:rsid w:val="00FF511D"/>
    <w:rsid w:val="00FF5217"/>
    <w:rsid w:val="00FF57DC"/>
    <w:rsid w:val="00FF5A9C"/>
    <w:rsid w:val="00FF5AC3"/>
    <w:rsid w:val="00FF6179"/>
    <w:rsid w:val="00FF6363"/>
    <w:rsid w:val="00FF65EB"/>
    <w:rsid w:val="00FF6A71"/>
    <w:rsid w:val="00FF6CCA"/>
    <w:rsid w:val="00FF718A"/>
    <w:rsid w:val="00FF71BB"/>
    <w:rsid w:val="00FF7319"/>
    <w:rsid w:val="010AFB96"/>
    <w:rsid w:val="01AF768F"/>
    <w:rsid w:val="01EC4B38"/>
    <w:rsid w:val="021B923B"/>
    <w:rsid w:val="04002E7F"/>
    <w:rsid w:val="04478283"/>
    <w:rsid w:val="04E07CF5"/>
    <w:rsid w:val="05F468AB"/>
    <w:rsid w:val="068BC0AC"/>
    <w:rsid w:val="06EC7AC6"/>
    <w:rsid w:val="070DF3D5"/>
    <w:rsid w:val="0889DE3E"/>
    <w:rsid w:val="096EF3BE"/>
    <w:rsid w:val="0D321847"/>
    <w:rsid w:val="0E9DE4BB"/>
    <w:rsid w:val="0EB227BC"/>
    <w:rsid w:val="0EB8ADB8"/>
    <w:rsid w:val="0F29C634"/>
    <w:rsid w:val="0F331D40"/>
    <w:rsid w:val="0F396267"/>
    <w:rsid w:val="10515AF5"/>
    <w:rsid w:val="10A6F7A1"/>
    <w:rsid w:val="12025C3E"/>
    <w:rsid w:val="1315BE91"/>
    <w:rsid w:val="1320F106"/>
    <w:rsid w:val="13F5B055"/>
    <w:rsid w:val="1520E11C"/>
    <w:rsid w:val="16829A2F"/>
    <w:rsid w:val="169E246D"/>
    <w:rsid w:val="16A15A91"/>
    <w:rsid w:val="16FA8022"/>
    <w:rsid w:val="18DF0DDF"/>
    <w:rsid w:val="1A628C9C"/>
    <w:rsid w:val="1C67DE7E"/>
    <w:rsid w:val="1CF82D8B"/>
    <w:rsid w:val="1D101428"/>
    <w:rsid w:val="1D195791"/>
    <w:rsid w:val="1D890FB3"/>
    <w:rsid w:val="1E52D28A"/>
    <w:rsid w:val="1F12FCE4"/>
    <w:rsid w:val="1F21AD9F"/>
    <w:rsid w:val="1FBE1F40"/>
    <w:rsid w:val="20735646"/>
    <w:rsid w:val="24409193"/>
    <w:rsid w:val="247F6663"/>
    <w:rsid w:val="25739B4F"/>
    <w:rsid w:val="2585D52A"/>
    <w:rsid w:val="267B735C"/>
    <w:rsid w:val="2735D004"/>
    <w:rsid w:val="2936EB3F"/>
    <w:rsid w:val="29A2C8FC"/>
    <w:rsid w:val="2E604E0C"/>
    <w:rsid w:val="2E781C31"/>
    <w:rsid w:val="2E952D37"/>
    <w:rsid w:val="2F300478"/>
    <w:rsid w:val="2F330D7F"/>
    <w:rsid w:val="2FD3DD1E"/>
    <w:rsid w:val="3269ED36"/>
    <w:rsid w:val="332E03A1"/>
    <w:rsid w:val="334CA7BE"/>
    <w:rsid w:val="33758ACC"/>
    <w:rsid w:val="337CADC6"/>
    <w:rsid w:val="3398D20A"/>
    <w:rsid w:val="34893830"/>
    <w:rsid w:val="36884527"/>
    <w:rsid w:val="383DE797"/>
    <w:rsid w:val="3896781A"/>
    <w:rsid w:val="39A555EB"/>
    <w:rsid w:val="3AA23C5B"/>
    <w:rsid w:val="3B08190F"/>
    <w:rsid w:val="3B0E3EDD"/>
    <w:rsid w:val="3B2BADF7"/>
    <w:rsid w:val="3B4CAFE3"/>
    <w:rsid w:val="3D5C31F2"/>
    <w:rsid w:val="3E80D20F"/>
    <w:rsid w:val="3FFABE6E"/>
    <w:rsid w:val="403579CE"/>
    <w:rsid w:val="40D69D46"/>
    <w:rsid w:val="4183D26A"/>
    <w:rsid w:val="4196BB90"/>
    <w:rsid w:val="41BBDADD"/>
    <w:rsid w:val="43677BB5"/>
    <w:rsid w:val="4415E167"/>
    <w:rsid w:val="447187C2"/>
    <w:rsid w:val="457B6362"/>
    <w:rsid w:val="45F057EA"/>
    <w:rsid w:val="46A6A55E"/>
    <w:rsid w:val="46E8A8AC"/>
    <w:rsid w:val="472C7726"/>
    <w:rsid w:val="475C3044"/>
    <w:rsid w:val="479E62C3"/>
    <w:rsid w:val="488CAB3B"/>
    <w:rsid w:val="4952673B"/>
    <w:rsid w:val="496E8929"/>
    <w:rsid w:val="4A219826"/>
    <w:rsid w:val="4A30D0B6"/>
    <w:rsid w:val="4BBB4128"/>
    <w:rsid w:val="4C4612B9"/>
    <w:rsid w:val="4D8292AB"/>
    <w:rsid w:val="4E91A462"/>
    <w:rsid w:val="52F70836"/>
    <w:rsid w:val="5429D57F"/>
    <w:rsid w:val="54C550A0"/>
    <w:rsid w:val="561B3210"/>
    <w:rsid w:val="563FAE7C"/>
    <w:rsid w:val="5736B5ED"/>
    <w:rsid w:val="57C60F78"/>
    <w:rsid w:val="583704AF"/>
    <w:rsid w:val="58563EC3"/>
    <w:rsid w:val="5894F4E6"/>
    <w:rsid w:val="593D0F6B"/>
    <w:rsid w:val="59A1874C"/>
    <w:rsid w:val="5A32DC64"/>
    <w:rsid w:val="5A68ED41"/>
    <w:rsid w:val="5A6B38E0"/>
    <w:rsid w:val="5D384297"/>
    <w:rsid w:val="5EA48317"/>
    <w:rsid w:val="5F3959AD"/>
    <w:rsid w:val="5FDCDEFF"/>
    <w:rsid w:val="61EAA568"/>
    <w:rsid w:val="62232387"/>
    <w:rsid w:val="62A9FF50"/>
    <w:rsid w:val="63FE9BD2"/>
    <w:rsid w:val="65339673"/>
    <w:rsid w:val="670A8512"/>
    <w:rsid w:val="672E550B"/>
    <w:rsid w:val="67F2CB6A"/>
    <w:rsid w:val="6934DC58"/>
    <w:rsid w:val="6B35A3E8"/>
    <w:rsid w:val="6B495C44"/>
    <w:rsid w:val="6B6FD5F9"/>
    <w:rsid w:val="6C7E20D1"/>
    <w:rsid w:val="6CAD4F71"/>
    <w:rsid w:val="6CE4E1FC"/>
    <w:rsid w:val="6D1B634C"/>
    <w:rsid w:val="6D6F19CF"/>
    <w:rsid w:val="6EDFFA2F"/>
    <w:rsid w:val="7086FDA9"/>
    <w:rsid w:val="70E8E9F4"/>
    <w:rsid w:val="712DE2A2"/>
    <w:rsid w:val="71848D08"/>
    <w:rsid w:val="72D61DE5"/>
    <w:rsid w:val="731110AB"/>
    <w:rsid w:val="73B239DD"/>
    <w:rsid w:val="7529E994"/>
    <w:rsid w:val="7544390D"/>
    <w:rsid w:val="75AA72CE"/>
    <w:rsid w:val="75FCD4AA"/>
    <w:rsid w:val="76B3FA81"/>
    <w:rsid w:val="778D8361"/>
    <w:rsid w:val="78EED81E"/>
    <w:rsid w:val="7A183095"/>
    <w:rsid w:val="7AC9C696"/>
    <w:rsid w:val="7B5F1C29"/>
    <w:rsid w:val="7BF6438C"/>
    <w:rsid w:val="7BF89B78"/>
    <w:rsid w:val="7D489C0C"/>
    <w:rsid w:val="7DEABFB4"/>
    <w:rsid w:val="7E2ADFF7"/>
    <w:rsid w:val="7E736780"/>
    <w:rsid w:val="7F9CB25E"/>
    <w:rsid w:val="7F9D2CEA"/>
  </w:rsids>
  <m:mathPr>
    <m:mathFont m:val="Cambria Math"/>
    <m:brkBin m:val="before"/>
    <m:brkBinSub m:val="--"/>
    <m:smallFrac m:val="0"/>
    <m:dispDef/>
    <m:lMargin m:val="0"/>
    <m:rMargin m:val="0"/>
    <m:defJc m:val="centerGroup"/>
    <m:wrapIndent m:val="1440"/>
    <m:intLim m:val="subSup"/>
    <m:naryLim m:val="undOvr"/>
  </m:mathPr>
  <w:themeFontLang w:val="es-A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14:docId w14:val="5099D494"/>
  <w15:chartTrackingRefBased/>
  <w15:docId w15:val="{D5EA2750-2668-46D4-A3E7-08114B08AC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s-AR" w:eastAsia="es-AR" w:bidi="ar-SA"/>
      </w:rPr>
    </w:rPrDefault>
    <w:pPrDefault/>
  </w:docDefaults>
  <w:latentStyles w:defLockedState="0" w:defUIPriority="0" w:defSemiHidden="0" w:defUnhideWhenUsed="0" w:defQFormat="0" w:count="376">
    <w:lsdException w:name="Normal" w:locked="1" w:qFormat="1"/>
    <w:lsdException w:name="heading 1" w:locked="1" w:qFormat="1"/>
    <w:lsdException w:name="heading 2" w:locked="1" w:qFormat="1"/>
    <w:lsdException w:name="heading 3" w:locked="1" w:qFormat="1"/>
    <w:lsdException w:name="heading 4" w:locked="1" w:qFormat="1"/>
    <w:lsdException w:name="heading 5" w:locked="1" w:qFormat="1"/>
    <w:lsdException w:name="heading 6" w:locked="1" w:qFormat="1"/>
    <w:lsdException w:name="heading 7" w:locked="1" w:semiHidden="1" w:uiPriority="9" w:unhideWhenUsed="1" w:qFormat="1"/>
    <w:lsdException w:name="heading 8" w:locked="1" w:semiHidden="1" w:unhideWhenUsed="1" w:qFormat="1"/>
    <w:lsdException w:name="heading 9" w:locked="1" w:semiHidden="1" w:unhideWhenUsed="1" w:qFormat="1"/>
    <w:lsdException w:name="index 1" w:semiHidden="1" w:uiPriority="99"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qFormat="1"/>
    <w:lsdException w:name="toc 2" w:locked="1" w:semiHidden="1" w:uiPriority="39" w:unhideWhenUsed="1"/>
    <w:lsdException w:name="toc 3" w:locked="1" w:semiHidden="1" w:unhideWhenUsed="1"/>
    <w:lsdException w:name="toc 4" w:locked="1" w:semiHidden="1" w:uiPriority="39" w:unhideWhenUsed="1"/>
    <w:lsdException w:name="toc 5" w:locked="1" w:semiHidden="1" w:uiPriority="39" w:unhideWhenUsed="1"/>
    <w:lsdException w:name="toc 6" w:locked="1" w:semiHidden="1"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semiHidden="1" w:unhideWhenUsed="1"/>
    <w:lsdException w:name="footnote text" w:locked="1" w:semiHidden="1" w:uiPriority="99" w:unhideWhenUsed="1"/>
    <w:lsdException w:name="annotation text" w:locked="1" w:semiHidden="1" w:uiPriority="99" w:unhideWhenUsed="1"/>
    <w:lsdException w:name="header" w:locked="1" w:semiHidden="1" w:uiPriority="99" w:unhideWhenUsed="1"/>
    <w:lsdException w:name="footer" w:semiHidden="1" w:uiPriority="99" w:unhideWhenUsed="1"/>
    <w:lsdException w:name="index heading" w:semiHidden="1" w:unhideWhenUsed="1"/>
    <w:lsdException w:name="caption" w:locked="1" w:semiHidden="1" w:unhideWhenUsed="1" w:qFormat="1"/>
    <w:lsdException w:name="table of figures" w:semiHidden="1" w:unhideWhenUsed="1"/>
    <w:lsdException w:name="envelope address" w:semiHidden="1" w:unhideWhenUsed="1"/>
    <w:lsdException w:name="envelope return" w:semiHidden="1" w:unhideWhenUsed="1"/>
    <w:lsdException w:name="footnote reference" w:locked="1" w:semiHidden="1" w:uiPriority="99" w:unhideWhenUsed="1"/>
    <w:lsdException w:name="annotation reference" w:locked="1" w:semiHidden="1" w:uiPriority="99" w:unhideWhenUsed="1"/>
    <w:lsdException w:name="line number" w:semiHidden="1" w:unhideWhenUsed="1"/>
    <w:lsdException w:name="page number" w:locked="1" w:semiHidden="1"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2" w:semiHidden="1" w:unhideWhenUsed="1"/>
    <w:lsdException w:name="List 3" w:semiHidden="1" w:unhideWhenUsed="1"/>
    <w:lsdException w:name="List Bullet 2" w:semiHidden="1" w:uiPriority="99" w:unhideWhenUsed="1"/>
    <w:lsdException w:name="List Bullet 3" w:locked="1"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qFormat="1"/>
    <w:lsdException w:name="Closing" w:semiHidden="1" w:unhideWhenUsed="1"/>
    <w:lsdException w:name="Signature" w:semiHidden="1" w:unhideWhenUsed="1"/>
    <w:lsdException w:name="Default Paragraph Font" w:locked="1" w:semiHidden="1" w:uiPriority="1" w:unhideWhenUsed="1"/>
    <w:lsdException w:name="Body Text" w:locked="1" w:semiHidden="1" w:unhideWhenUsed="1" w:qFormat="1"/>
    <w:lsdException w:name="Body Text Indent" w:locked="1"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qFormat="1"/>
    <w:lsdException w:name="Salutation" w:uiPriority="99"/>
    <w:lsdException w:name="Date" w:uiPriority="99"/>
    <w:lsdException w:name="Body Text First Indent 2" w:semiHidden="1" w:unhideWhenUsed="1"/>
    <w:lsdException w:name="Note Heading" w:semiHidden="1" w:unhideWhenUsed="1"/>
    <w:lsdException w:name="Body Text 2" w:locked="1" w:semiHidden="1" w:uiPriority="99" w:unhideWhenUsed="1"/>
    <w:lsdException w:name="Body Text 3" w:locked="1" w:semiHidden="1" w:unhideWhenUsed="1"/>
    <w:lsdException w:name="Body Text Indent 2" w:locked="1" w:semiHidden="1" w:unhideWhenUsed="1"/>
    <w:lsdException w:name="Body Text Indent 3" w:locked="1" w:semiHidden="1" w:uiPriority="99" w:unhideWhenUsed="1"/>
    <w:lsdException w:name="Block Text" w:locked="1" w:semiHidden="1" w:uiPriority="99" w:unhideWhenUsed="1"/>
    <w:lsdException w:name="Hyperlink" w:semiHidden="1" w:uiPriority="99" w:unhideWhenUsed="1"/>
    <w:lsdException w:name="FollowedHyperlink" w:locked="1" w:semiHidden="1" w:unhideWhenUsed="1"/>
    <w:lsdException w:name="Strong" w:locked="1" w:uiPriority="22" w:qFormat="1"/>
    <w:lsdException w:name="Emphasis" w:locked="1" w:uiPriority="20" w:qFormat="1"/>
    <w:lsdException w:name="Document Map" w:semiHidden="1" w:uiPriority="99"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locked="1"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1" w:semiHidden="1" w:unhideWhenUsed="1"/>
    <w:lsdException w:name="Table Grid" w:locked="1"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44983"/>
    <w:pPr>
      <w:jc w:val="center"/>
    </w:pPr>
    <w:rPr>
      <w:sz w:val="24"/>
      <w:szCs w:val="24"/>
      <w:lang w:eastAsia="en-US"/>
    </w:rPr>
  </w:style>
  <w:style w:type="paragraph" w:styleId="Ttulo1">
    <w:name w:val="heading 1"/>
    <w:aliases w:val="título 1,1,GFGSA,título 11,título 12"/>
    <w:basedOn w:val="Normal"/>
    <w:next w:val="Normal"/>
    <w:link w:val="Ttulo1Car"/>
    <w:qFormat/>
    <w:rsid w:val="00917FFA"/>
    <w:pPr>
      <w:keepNext/>
      <w:ind w:right="2"/>
      <w:jc w:val="both"/>
      <w:outlineLvl w:val="0"/>
    </w:pPr>
    <w:rPr>
      <w:b/>
      <w:bCs/>
      <w:sz w:val="22"/>
      <w:szCs w:val="22"/>
      <w:lang w:val="x-none"/>
    </w:rPr>
  </w:style>
  <w:style w:type="paragraph" w:styleId="Ttulo2">
    <w:name w:val="heading 2"/>
    <w:aliases w:val="Tight Slug,título 2,OPA"/>
    <w:basedOn w:val="Normal"/>
    <w:next w:val="Normal"/>
    <w:link w:val="Ttulo2Car"/>
    <w:qFormat/>
    <w:rsid w:val="00917FFA"/>
    <w:pPr>
      <w:keepNext/>
      <w:outlineLvl w:val="1"/>
    </w:pPr>
    <w:rPr>
      <w:b/>
      <w:color w:val="000000"/>
      <w:lang w:val="x-none"/>
    </w:rPr>
  </w:style>
  <w:style w:type="paragraph" w:styleId="Ttulo3">
    <w:name w:val="heading 3"/>
    <w:aliases w:val="TITULOS negrita"/>
    <w:basedOn w:val="Normal"/>
    <w:next w:val="Normal"/>
    <w:link w:val="Ttulo3Car"/>
    <w:qFormat/>
    <w:rsid w:val="00917FFA"/>
    <w:pPr>
      <w:keepNext/>
      <w:outlineLvl w:val="2"/>
    </w:pPr>
    <w:rPr>
      <w:b/>
      <w:color w:val="000000"/>
      <w:lang w:val="x-none"/>
    </w:rPr>
  </w:style>
  <w:style w:type="paragraph" w:styleId="Ttulo4">
    <w:name w:val="heading 4"/>
    <w:aliases w:val="Título sin negrita"/>
    <w:basedOn w:val="Normal"/>
    <w:next w:val="Normal"/>
    <w:link w:val="Ttulo4Car"/>
    <w:qFormat/>
    <w:rsid w:val="00917FFA"/>
    <w:pPr>
      <w:keepNext/>
      <w:widowControl w:val="0"/>
      <w:outlineLvl w:val="3"/>
    </w:pPr>
    <w:rPr>
      <w:b/>
      <w:bCs/>
      <w:sz w:val="22"/>
      <w:szCs w:val="22"/>
      <w:lang w:val="x-none"/>
    </w:rPr>
  </w:style>
  <w:style w:type="paragraph" w:styleId="Ttulo5">
    <w:name w:val="heading 5"/>
    <w:basedOn w:val="Normal"/>
    <w:next w:val="Normal"/>
    <w:link w:val="Ttulo5Car"/>
    <w:qFormat/>
    <w:rsid w:val="00917FFA"/>
    <w:pPr>
      <w:keepNext/>
      <w:widowControl w:val="0"/>
      <w:outlineLvl w:val="4"/>
    </w:pPr>
    <w:rPr>
      <w:b/>
      <w:bCs/>
      <w:sz w:val="22"/>
      <w:szCs w:val="22"/>
      <w:lang w:val="x-none"/>
    </w:rPr>
  </w:style>
  <w:style w:type="paragraph" w:styleId="Ttulo6">
    <w:name w:val="heading 6"/>
    <w:basedOn w:val="Normal"/>
    <w:next w:val="Normal"/>
    <w:link w:val="Ttulo6Car"/>
    <w:qFormat/>
    <w:rsid w:val="00917FFA"/>
    <w:pPr>
      <w:keepNext/>
      <w:outlineLvl w:val="5"/>
    </w:pPr>
    <w:rPr>
      <w:b/>
      <w:bCs/>
      <w:sz w:val="20"/>
      <w:szCs w:val="20"/>
      <w:lang w:val="x-none"/>
    </w:rPr>
  </w:style>
  <w:style w:type="paragraph" w:styleId="Ttulo7">
    <w:name w:val="heading 7"/>
    <w:basedOn w:val="Normal"/>
    <w:next w:val="Normal"/>
    <w:link w:val="Ttulo7Car"/>
    <w:uiPriority w:val="9"/>
    <w:qFormat/>
    <w:locked/>
    <w:rsid w:val="0073716F"/>
    <w:pPr>
      <w:spacing w:before="240" w:after="60"/>
      <w:jc w:val="left"/>
      <w:outlineLvl w:val="6"/>
    </w:pPr>
    <w:rPr>
      <w:rFonts w:ascii="Calibri" w:hAnsi="Calibri"/>
      <w:lang w:eastAsia="es-ES"/>
    </w:rPr>
  </w:style>
  <w:style w:type="paragraph" w:styleId="Ttulo8">
    <w:name w:val="heading 8"/>
    <w:basedOn w:val="Normal"/>
    <w:next w:val="Normal"/>
    <w:link w:val="Ttulo8Car"/>
    <w:qFormat/>
    <w:rsid w:val="00917FFA"/>
    <w:pPr>
      <w:spacing w:before="240" w:after="60"/>
      <w:outlineLvl w:val="7"/>
    </w:pPr>
    <w:rPr>
      <w:i/>
      <w:iCs/>
      <w:lang w:val="en-US"/>
    </w:rPr>
  </w:style>
  <w:style w:type="paragraph" w:styleId="Ttulo9">
    <w:name w:val="heading 9"/>
    <w:aliases w:val="h9"/>
    <w:basedOn w:val="Normal"/>
    <w:next w:val="Normal"/>
    <w:link w:val="Ttulo9Car"/>
    <w:qFormat/>
    <w:rsid w:val="00C86AC8"/>
    <w:pPr>
      <w:spacing w:before="240" w:after="60"/>
      <w:outlineLvl w:val="8"/>
    </w:pPr>
    <w:rPr>
      <w:rFonts w:ascii="Cambria" w:hAnsi="Cambria"/>
      <w:sz w:val="22"/>
      <w:szCs w:val="22"/>
      <w:lang w:val="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aliases w:val="título 1 Car,1 Car,GFGSA Car,título 11 Car,título 12 Car"/>
    <w:link w:val="Ttulo1"/>
    <w:locked/>
    <w:rsid w:val="00D3192C"/>
    <w:rPr>
      <w:rFonts w:cs="Times New Roman"/>
      <w:b/>
      <w:bCs/>
      <w:sz w:val="22"/>
      <w:szCs w:val="22"/>
      <w:lang w:eastAsia="en-US"/>
    </w:rPr>
  </w:style>
  <w:style w:type="character" w:customStyle="1" w:styleId="Ttulo2Car">
    <w:name w:val="Título 2 Car"/>
    <w:aliases w:val="Tight Slug Car,título 2 Car,OPA Car"/>
    <w:link w:val="Ttulo2"/>
    <w:locked/>
    <w:rsid w:val="00D3192C"/>
    <w:rPr>
      <w:rFonts w:cs="Times New Roman"/>
      <w:b/>
      <w:color w:val="000000"/>
      <w:sz w:val="24"/>
      <w:szCs w:val="24"/>
      <w:lang w:eastAsia="en-US"/>
    </w:rPr>
  </w:style>
  <w:style w:type="character" w:customStyle="1" w:styleId="Ttulo3Car">
    <w:name w:val="Título 3 Car"/>
    <w:aliases w:val="TITULOS negrita Car"/>
    <w:link w:val="Ttulo3"/>
    <w:locked/>
    <w:rsid w:val="00D3192C"/>
    <w:rPr>
      <w:rFonts w:cs="Times New Roman"/>
      <w:b/>
      <w:color w:val="000000"/>
      <w:sz w:val="24"/>
      <w:szCs w:val="24"/>
      <w:lang w:eastAsia="en-US"/>
    </w:rPr>
  </w:style>
  <w:style w:type="character" w:customStyle="1" w:styleId="Ttulo4Car">
    <w:name w:val="Título 4 Car"/>
    <w:aliases w:val="Título sin negrita Car"/>
    <w:link w:val="Ttulo4"/>
    <w:rsid w:val="0088032F"/>
    <w:rPr>
      <w:b/>
      <w:bCs/>
      <w:sz w:val="22"/>
      <w:szCs w:val="22"/>
      <w:lang w:eastAsia="en-US"/>
    </w:rPr>
  </w:style>
  <w:style w:type="character" w:customStyle="1" w:styleId="Ttulo5Car">
    <w:name w:val="Título 5 Car"/>
    <w:link w:val="Ttulo5"/>
    <w:locked/>
    <w:rsid w:val="00D3192C"/>
    <w:rPr>
      <w:rFonts w:cs="Times New Roman"/>
      <w:b/>
      <w:bCs/>
      <w:sz w:val="22"/>
      <w:szCs w:val="22"/>
      <w:lang w:eastAsia="en-US"/>
    </w:rPr>
  </w:style>
  <w:style w:type="character" w:customStyle="1" w:styleId="Ttulo6Car">
    <w:name w:val="Título 6 Car"/>
    <w:link w:val="Ttulo6"/>
    <w:locked/>
    <w:rsid w:val="00D3192C"/>
    <w:rPr>
      <w:rFonts w:cs="Times New Roman"/>
      <w:b/>
      <w:bCs/>
      <w:lang w:eastAsia="en-US"/>
    </w:rPr>
  </w:style>
  <w:style w:type="character" w:customStyle="1" w:styleId="Ttulo8Car">
    <w:name w:val="Título 8 Car"/>
    <w:link w:val="Ttulo8"/>
    <w:rsid w:val="0088032F"/>
    <w:rPr>
      <w:i/>
      <w:iCs/>
      <w:sz w:val="24"/>
      <w:szCs w:val="24"/>
      <w:lang w:val="en-US" w:eastAsia="en-US"/>
    </w:rPr>
  </w:style>
  <w:style w:type="character" w:customStyle="1" w:styleId="Ttulo9Car">
    <w:name w:val="Título 9 Car"/>
    <w:aliases w:val="h9 Car"/>
    <w:link w:val="Ttulo9"/>
    <w:locked/>
    <w:rsid w:val="00C86AC8"/>
    <w:rPr>
      <w:rFonts w:ascii="Cambria" w:hAnsi="Cambria" w:cs="Times New Roman"/>
      <w:sz w:val="22"/>
      <w:szCs w:val="22"/>
      <w:lang w:val="en-US" w:eastAsia="en-US"/>
    </w:rPr>
  </w:style>
  <w:style w:type="paragraph" w:styleId="Textoindependiente">
    <w:name w:val="Body Text"/>
    <w:aliases w:val="body text,bt,Texto independienteR,Body Text1,b,bt wide,Body Text Char1,Body Text Char Char,b Char Char,b Char1,Ctrl+1,CG-Single Sp 0.5,s2,!Body Text .5(J),!Body Text .5s2(J),5,bb,Body Bullet,Second Heading 2,Second Heading,!Body Text"/>
    <w:basedOn w:val="Normal"/>
    <w:link w:val="TextoindependienteCar"/>
    <w:qFormat/>
    <w:rsid w:val="00917FFA"/>
    <w:pPr>
      <w:tabs>
        <w:tab w:val="left" w:pos="380"/>
      </w:tabs>
      <w:jc w:val="both"/>
    </w:pPr>
    <w:rPr>
      <w:rFonts w:ascii="Palatino" w:hAnsi="Palatino"/>
      <w:b/>
      <w:bCs/>
      <w:sz w:val="20"/>
      <w:szCs w:val="20"/>
      <w:lang w:val="x-none"/>
    </w:rPr>
  </w:style>
  <w:style w:type="character" w:customStyle="1" w:styleId="TextoindependienteCar">
    <w:name w:val="Texto independiente Car"/>
    <w:aliases w:val="body text Car,bt Car,Texto independienteR Car,Body Text1 Car,b Car,bt wide Car,Body Text Char1 Car,Body Text Char Char Car,b Char Char Car,b Char1 Car,Ctrl+1 Car,CG-Single Sp 0.5 Car,s2 Car,!Body Text .5(J) Car,5 Car,bb Car"/>
    <w:link w:val="Textoindependiente"/>
    <w:locked/>
    <w:rsid w:val="00653CAD"/>
    <w:rPr>
      <w:rFonts w:ascii="Palatino" w:hAnsi="Palatino" w:cs="Times New Roman"/>
      <w:b/>
      <w:bCs/>
      <w:lang w:eastAsia="en-US"/>
    </w:rPr>
  </w:style>
  <w:style w:type="character" w:customStyle="1" w:styleId="textosnotas1">
    <w:name w:val="textosnotas1"/>
    <w:rsid w:val="00917FFA"/>
    <w:rPr>
      <w:rFonts w:ascii="Arial" w:hAnsi="Arial" w:cs="Arial"/>
      <w:color w:val="666666"/>
      <w:spacing w:val="240"/>
      <w:sz w:val="18"/>
      <w:szCs w:val="18"/>
    </w:rPr>
  </w:style>
  <w:style w:type="paragraph" w:customStyle="1" w:styleId="Textpara">
    <w:name w:val="Textpara"/>
    <w:basedOn w:val="Text"/>
    <w:link w:val="TextparaCar"/>
    <w:rsid w:val="00917FFA"/>
    <w:pPr>
      <w:widowControl w:val="0"/>
      <w:tabs>
        <w:tab w:val="center" w:pos="9000"/>
      </w:tabs>
      <w:autoSpaceDE w:val="0"/>
      <w:autoSpaceDN w:val="0"/>
      <w:adjustRightInd w:val="0"/>
      <w:ind w:firstLine="0"/>
      <w:jc w:val="both"/>
    </w:pPr>
    <w:rPr>
      <w:lang w:val="es-ES"/>
    </w:rPr>
  </w:style>
  <w:style w:type="paragraph" w:customStyle="1" w:styleId="Text">
    <w:name w:val="Text"/>
    <w:aliases w:val="t,tt"/>
    <w:basedOn w:val="Normal"/>
    <w:link w:val="TextCar"/>
    <w:rsid w:val="00917FFA"/>
    <w:pPr>
      <w:spacing w:after="240"/>
      <w:ind w:firstLine="720"/>
    </w:pPr>
    <w:rPr>
      <w:sz w:val="20"/>
      <w:szCs w:val="20"/>
    </w:rPr>
  </w:style>
  <w:style w:type="paragraph" w:customStyle="1" w:styleId="bti">
    <w:name w:val="bti"/>
    <w:aliases w:val="BodyTextInd"/>
    <w:basedOn w:val="Sangradetextonormal"/>
    <w:rsid w:val="00917FFA"/>
    <w:pPr>
      <w:autoSpaceDE w:val="0"/>
      <w:autoSpaceDN w:val="0"/>
      <w:adjustRightInd w:val="0"/>
      <w:spacing w:after="240"/>
      <w:ind w:firstLine="360"/>
    </w:pPr>
    <w:rPr>
      <w:color w:val="000000"/>
      <w:sz w:val="20"/>
      <w:szCs w:val="18"/>
      <w:lang w:val="en-US" w:eastAsia="pt-BR"/>
    </w:rPr>
  </w:style>
  <w:style w:type="paragraph" w:styleId="Sangradetextonormal">
    <w:name w:val="Body Text Indent"/>
    <w:basedOn w:val="Normal"/>
    <w:link w:val="SangradetextonormalCar"/>
    <w:rsid w:val="00917FFA"/>
    <w:pPr>
      <w:jc w:val="both"/>
    </w:pPr>
    <w:rPr>
      <w:sz w:val="22"/>
      <w:szCs w:val="22"/>
    </w:rPr>
  </w:style>
  <w:style w:type="character" w:customStyle="1" w:styleId="SangradetextonormalCar">
    <w:name w:val="Sangría de texto normal Car"/>
    <w:link w:val="Sangradetextonormal"/>
    <w:locked/>
    <w:rsid w:val="00D3192C"/>
    <w:rPr>
      <w:rFonts w:cs="Times New Roman"/>
      <w:sz w:val="22"/>
      <w:szCs w:val="22"/>
      <w:lang w:val="es-AR" w:eastAsia="en-US"/>
    </w:rPr>
  </w:style>
  <w:style w:type="paragraph" w:customStyle="1" w:styleId="flbldit">
    <w:name w:val="flbldit"/>
    <w:basedOn w:val="Normal"/>
    <w:rsid w:val="00917FFA"/>
    <w:pPr>
      <w:keepNext/>
      <w:keepLines/>
      <w:autoSpaceDE w:val="0"/>
      <w:autoSpaceDN w:val="0"/>
      <w:adjustRightInd w:val="0"/>
      <w:spacing w:after="240"/>
      <w:ind w:left="187"/>
      <w:jc w:val="both"/>
    </w:pPr>
    <w:rPr>
      <w:b/>
      <w:bCs/>
      <w:i/>
      <w:iCs/>
      <w:color w:val="000000"/>
      <w:sz w:val="20"/>
      <w:szCs w:val="18"/>
      <w:lang w:eastAsia="pt-BR"/>
    </w:rPr>
  </w:style>
  <w:style w:type="character" w:customStyle="1" w:styleId="DeltaViewInsertion">
    <w:name w:val="DeltaView Insertion"/>
    <w:rsid w:val="00917FFA"/>
    <w:rPr>
      <w:b/>
      <w:spacing w:val="0"/>
      <w:u w:val="double"/>
    </w:rPr>
  </w:style>
  <w:style w:type="paragraph" w:customStyle="1" w:styleId="RiskFactor">
    <w:name w:val="Risk Factor"/>
    <w:basedOn w:val="Normal"/>
    <w:rsid w:val="00917FFA"/>
    <w:pPr>
      <w:keepNext/>
      <w:spacing w:after="240"/>
      <w:ind w:firstLine="720"/>
      <w:jc w:val="both"/>
    </w:pPr>
    <w:rPr>
      <w:rFonts w:eastAsia="Arial Unicode MS"/>
      <w:b/>
      <w:i/>
      <w:w w:val="0"/>
      <w:sz w:val="20"/>
    </w:rPr>
  </w:style>
  <w:style w:type="paragraph" w:customStyle="1" w:styleId="Textodenotaalfinal">
    <w:name w:val="Texto de nota al final"/>
    <w:basedOn w:val="Normal"/>
    <w:rsid w:val="00917FFA"/>
    <w:pPr>
      <w:widowControl w:val="0"/>
      <w:autoSpaceDE w:val="0"/>
      <w:autoSpaceDN w:val="0"/>
      <w:adjustRightInd w:val="0"/>
    </w:pPr>
    <w:rPr>
      <w:rFonts w:ascii="Courier" w:hAnsi="Courier"/>
      <w:sz w:val="20"/>
      <w:szCs w:val="20"/>
      <w:lang w:eastAsia="es-ES"/>
    </w:rPr>
  </w:style>
  <w:style w:type="paragraph" w:customStyle="1" w:styleId="Textodetabla">
    <w:name w:val="Texto de tabla"/>
    <w:basedOn w:val="Normal"/>
    <w:rsid w:val="00917FFA"/>
    <w:pPr>
      <w:tabs>
        <w:tab w:val="decimal"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s>
    </w:pPr>
    <w:rPr>
      <w:rFonts w:ascii="Arial" w:hAnsi="Arial" w:cs="Arial"/>
      <w:sz w:val="20"/>
      <w:szCs w:val="20"/>
    </w:rPr>
  </w:style>
  <w:style w:type="paragraph" w:styleId="Encabezado">
    <w:name w:val="header"/>
    <w:aliases w:val="encabezado,Encabezado2,Header1"/>
    <w:basedOn w:val="Normal"/>
    <w:link w:val="EncabezadoCar"/>
    <w:uiPriority w:val="99"/>
    <w:rsid w:val="00917FFA"/>
    <w:pPr>
      <w:tabs>
        <w:tab w:val="center" w:pos="4419"/>
        <w:tab w:val="right" w:pos="8838"/>
      </w:tabs>
    </w:pPr>
  </w:style>
  <w:style w:type="character" w:customStyle="1" w:styleId="EncabezadoCar">
    <w:name w:val="Encabezado Car"/>
    <w:aliases w:val="encabezado Car,Encabezado2 Car,Header1 Car"/>
    <w:link w:val="Encabezado"/>
    <w:uiPriority w:val="99"/>
    <w:locked/>
    <w:rsid w:val="00D3192C"/>
    <w:rPr>
      <w:rFonts w:cs="Times New Roman"/>
      <w:sz w:val="24"/>
      <w:szCs w:val="24"/>
      <w:lang w:val="es-AR" w:eastAsia="en-US"/>
    </w:rPr>
  </w:style>
  <w:style w:type="paragraph" w:customStyle="1" w:styleId="Table">
    <w:name w:val="Table"/>
    <w:basedOn w:val="Normal"/>
    <w:rsid w:val="00917FFA"/>
    <w:rPr>
      <w:sz w:val="20"/>
      <w:szCs w:val="20"/>
    </w:rPr>
  </w:style>
  <w:style w:type="paragraph" w:styleId="Textoindependiente3">
    <w:name w:val="Body Text 3"/>
    <w:basedOn w:val="Normal"/>
    <w:link w:val="Textoindependiente3Car"/>
    <w:rsid w:val="00917FFA"/>
    <w:rPr>
      <w:bCs/>
      <w:lang w:val="x-none"/>
    </w:rPr>
  </w:style>
  <w:style w:type="character" w:customStyle="1" w:styleId="Textoindependiente3Car">
    <w:name w:val="Texto independiente 3 Car"/>
    <w:link w:val="Textoindependiente3"/>
    <w:locked/>
    <w:rsid w:val="00D3192C"/>
    <w:rPr>
      <w:rFonts w:cs="Times New Roman"/>
      <w:bCs/>
      <w:sz w:val="24"/>
      <w:szCs w:val="24"/>
      <w:lang w:eastAsia="en-US"/>
    </w:rPr>
  </w:style>
  <w:style w:type="character" w:styleId="Hipervnculo">
    <w:name w:val="Hyperlink"/>
    <w:uiPriority w:val="99"/>
    <w:rsid w:val="00917FFA"/>
    <w:rPr>
      <w:rFonts w:cs="Times New Roman"/>
      <w:color w:val="0000FF"/>
      <w:u w:val="single"/>
    </w:rPr>
  </w:style>
  <w:style w:type="paragraph" w:styleId="Textoindependiente2">
    <w:name w:val="Body Text 2"/>
    <w:aliases w:val="b2"/>
    <w:basedOn w:val="Normal"/>
    <w:link w:val="Textoindependiente2Car"/>
    <w:uiPriority w:val="99"/>
    <w:rsid w:val="00917FFA"/>
    <w:pPr>
      <w:spacing w:after="120"/>
      <w:jc w:val="both"/>
    </w:pPr>
  </w:style>
  <w:style w:type="character" w:customStyle="1" w:styleId="Textoindependiente2Car">
    <w:name w:val="Texto independiente 2 Car"/>
    <w:aliases w:val="b2 Car"/>
    <w:link w:val="Textoindependiente2"/>
    <w:uiPriority w:val="99"/>
    <w:locked/>
    <w:rsid w:val="00D3192C"/>
    <w:rPr>
      <w:rFonts w:cs="Times New Roman"/>
      <w:sz w:val="24"/>
      <w:szCs w:val="24"/>
      <w:lang w:val="es-AR" w:eastAsia="en-US"/>
    </w:rPr>
  </w:style>
  <w:style w:type="character" w:styleId="Textoennegrita">
    <w:name w:val="Strong"/>
    <w:uiPriority w:val="22"/>
    <w:qFormat/>
    <w:rsid w:val="00917FFA"/>
    <w:rPr>
      <w:rFonts w:cs="Times New Roman"/>
      <w:b/>
      <w:bCs/>
    </w:rPr>
  </w:style>
  <w:style w:type="paragraph" w:styleId="Ttulo">
    <w:name w:val="Title"/>
    <w:basedOn w:val="Normal"/>
    <w:link w:val="TtuloCar"/>
    <w:qFormat/>
    <w:rsid w:val="00917FFA"/>
    <w:rPr>
      <w:rFonts w:ascii="Palatino" w:hAnsi="Palatino"/>
      <w:b/>
      <w:bCs/>
      <w:u w:val="single"/>
    </w:rPr>
  </w:style>
  <w:style w:type="character" w:customStyle="1" w:styleId="TtuloCar">
    <w:name w:val="Título Car"/>
    <w:link w:val="Ttulo"/>
    <w:rsid w:val="0088032F"/>
    <w:rPr>
      <w:rFonts w:ascii="Palatino" w:hAnsi="Palatino"/>
      <w:b/>
      <w:bCs/>
      <w:sz w:val="24"/>
      <w:szCs w:val="24"/>
      <w:u w:val="single"/>
      <w:lang w:val="es-AR" w:eastAsia="en-US"/>
    </w:rPr>
  </w:style>
  <w:style w:type="paragraph" w:styleId="Piedepgina">
    <w:name w:val="footer"/>
    <w:aliases w:val="pie de página"/>
    <w:basedOn w:val="Normal"/>
    <w:link w:val="PiedepginaCar"/>
    <w:uiPriority w:val="99"/>
    <w:rsid w:val="00917FFA"/>
    <w:pPr>
      <w:tabs>
        <w:tab w:val="center" w:pos="4320"/>
        <w:tab w:val="right" w:pos="8640"/>
      </w:tabs>
    </w:pPr>
    <w:rPr>
      <w:rFonts w:ascii="New York" w:hAnsi="New York"/>
      <w:sz w:val="20"/>
      <w:szCs w:val="20"/>
      <w:lang w:val="en-US"/>
    </w:rPr>
  </w:style>
  <w:style w:type="character" w:customStyle="1" w:styleId="PiedepginaCar">
    <w:name w:val="Pie de página Car"/>
    <w:aliases w:val="pie de página Car"/>
    <w:link w:val="Piedepgina"/>
    <w:uiPriority w:val="99"/>
    <w:locked/>
    <w:rsid w:val="00B96FE7"/>
    <w:rPr>
      <w:rFonts w:ascii="New York" w:hAnsi="New York" w:cs="Times New Roman"/>
      <w:lang w:val="en-US" w:eastAsia="en-US"/>
    </w:rPr>
  </w:style>
  <w:style w:type="paragraph" w:styleId="Sangra3detindependiente">
    <w:name w:val="Body Text Indent 3"/>
    <w:basedOn w:val="Normal"/>
    <w:link w:val="Sangra3detindependienteCar"/>
    <w:uiPriority w:val="99"/>
    <w:rsid w:val="00917FFA"/>
    <w:pPr>
      <w:spacing w:after="120"/>
      <w:ind w:left="283"/>
    </w:pPr>
    <w:rPr>
      <w:sz w:val="16"/>
      <w:szCs w:val="16"/>
    </w:rPr>
  </w:style>
  <w:style w:type="character" w:customStyle="1" w:styleId="Sangra3detindependienteCar">
    <w:name w:val="Sangría 3 de t. independiente Car"/>
    <w:link w:val="Sangra3detindependiente"/>
    <w:uiPriority w:val="99"/>
    <w:locked/>
    <w:rsid w:val="00D3192C"/>
    <w:rPr>
      <w:rFonts w:cs="Times New Roman"/>
      <w:sz w:val="16"/>
      <w:szCs w:val="16"/>
      <w:lang w:val="es-AR" w:eastAsia="en-US"/>
    </w:rPr>
  </w:style>
  <w:style w:type="character" w:styleId="Refdenotaalpie">
    <w:name w:val="footnote reference"/>
    <w:uiPriority w:val="99"/>
    <w:semiHidden/>
    <w:rsid w:val="00917FFA"/>
    <w:rPr>
      <w:rFonts w:cs="Times New Roman"/>
      <w:vertAlign w:val="superscript"/>
    </w:rPr>
  </w:style>
  <w:style w:type="character" w:styleId="Nmerodepgina">
    <w:name w:val="page number"/>
    <w:rsid w:val="00917FFA"/>
    <w:rPr>
      <w:rFonts w:cs="Times New Roman"/>
    </w:rPr>
  </w:style>
  <w:style w:type="paragraph" w:customStyle="1" w:styleId="Textopredeterminado">
    <w:name w:val="Texto predeterminado"/>
    <w:basedOn w:val="Normal"/>
    <w:rsid w:val="00917FFA"/>
    <w:pPr>
      <w:jc w:val="both"/>
    </w:pPr>
    <w:rPr>
      <w:rFonts w:ascii="Arial" w:hAnsi="Arial"/>
      <w:szCs w:val="20"/>
      <w:lang w:val="es-ES_tradnl" w:eastAsia="es-ES"/>
    </w:rPr>
  </w:style>
  <w:style w:type="character" w:styleId="Hipervnculovisitado">
    <w:name w:val="FollowedHyperlink"/>
    <w:rsid w:val="00917FFA"/>
    <w:rPr>
      <w:rFonts w:cs="Times New Roman"/>
      <w:color w:val="800080"/>
      <w:u w:val="single"/>
    </w:rPr>
  </w:style>
  <w:style w:type="paragraph" w:styleId="Sangra2detindependiente">
    <w:name w:val="Body Text Indent 2"/>
    <w:basedOn w:val="Normal"/>
    <w:link w:val="Sangra2detindependienteCar"/>
    <w:rsid w:val="00917FFA"/>
    <w:pPr>
      <w:tabs>
        <w:tab w:val="left" w:pos="-720"/>
      </w:tabs>
      <w:suppressAutoHyphens/>
      <w:ind w:firstLine="2040"/>
      <w:jc w:val="both"/>
    </w:pPr>
    <w:rPr>
      <w:lang w:val="es-ES"/>
    </w:rPr>
  </w:style>
  <w:style w:type="character" w:customStyle="1" w:styleId="Sangra2detindependienteCar">
    <w:name w:val="Sangría 2 de t. independiente Car"/>
    <w:link w:val="Sangra2detindependiente"/>
    <w:locked/>
    <w:rsid w:val="00A21251"/>
    <w:rPr>
      <w:rFonts w:cs="Times New Roman"/>
      <w:sz w:val="24"/>
      <w:szCs w:val="24"/>
      <w:lang w:val="es-ES" w:eastAsia="en-US"/>
    </w:rPr>
  </w:style>
  <w:style w:type="paragraph" w:customStyle="1" w:styleId="NotaN">
    <w:name w:val="Nota Nº"/>
    <w:basedOn w:val="Normal"/>
    <w:rsid w:val="00917FFA"/>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s>
      <w:jc w:val="both"/>
    </w:pPr>
    <w:rPr>
      <w:rFonts w:ascii="Arial" w:hAnsi="Arial"/>
      <w:b/>
      <w:szCs w:val="20"/>
      <w:u w:val="single"/>
      <w:lang w:eastAsia="es-ES"/>
    </w:rPr>
  </w:style>
  <w:style w:type="paragraph" w:styleId="Textodebloque">
    <w:name w:val="Block Text"/>
    <w:aliases w:val="blk,MBP_Bd Single t6 .5 L,MBP_Bd Single Sp .5 L,CG-Single Sp 0,CG-Single Sp 0.51,s21,5(J),5s2(J),s9,Second Heading 9,75 Sgl J"/>
    <w:basedOn w:val="Normal"/>
    <w:link w:val="TextodebloqueCar"/>
    <w:uiPriority w:val="99"/>
    <w:rsid w:val="00917FFA"/>
    <w:pPr>
      <w:widowControl w:val="0"/>
      <w:tabs>
        <w:tab w:val="left" w:pos="567"/>
        <w:tab w:val="left" w:pos="664"/>
      </w:tabs>
      <w:spacing w:before="120" w:after="60" w:line="220" w:lineRule="atLeast"/>
      <w:jc w:val="both"/>
    </w:pPr>
    <w:rPr>
      <w:rFonts w:ascii="Arial" w:hAnsi="Arial"/>
      <w:szCs w:val="20"/>
    </w:rPr>
  </w:style>
  <w:style w:type="paragraph" w:styleId="Textodeglobo">
    <w:name w:val="Balloon Text"/>
    <w:basedOn w:val="Normal"/>
    <w:link w:val="TextodegloboCar"/>
    <w:semiHidden/>
    <w:rsid w:val="00917FFA"/>
    <w:rPr>
      <w:rFonts w:ascii="Tahoma" w:hAnsi="Tahoma"/>
      <w:sz w:val="16"/>
      <w:szCs w:val="16"/>
      <w:lang w:val="en-US"/>
    </w:rPr>
  </w:style>
  <w:style w:type="character" w:customStyle="1" w:styleId="TextodegloboCar">
    <w:name w:val="Texto de globo Car"/>
    <w:link w:val="Textodeglobo"/>
    <w:semiHidden/>
    <w:locked/>
    <w:rsid w:val="00507A1A"/>
    <w:rPr>
      <w:rFonts w:ascii="Tahoma" w:hAnsi="Tahoma" w:cs="Tahoma"/>
      <w:sz w:val="16"/>
      <w:szCs w:val="16"/>
      <w:lang w:val="en-US" w:eastAsia="en-US"/>
    </w:rPr>
  </w:style>
  <w:style w:type="paragraph" w:customStyle="1" w:styleId="Titulo8R">
    <w:name w:val="Titulo 8R"/>
    <w:basedOn w:val="Ttulo8"/>
    <w:autoRedefine/>
    <w:rsid w:val="00917FFA"/>
    <w:pPr>
      <w:widowControl w:val="0"/>
      <w:autoSpaceDE w:val="0"/>
      <w:autoSpaceDN w:val="0"/>
      <w:adjustRightInd w:val="0"/>
      <w:spacing w:before="0" w:after="0"/>
      <w:jc w:val="both"/>
      <w:outlineLvl w:val="9"/>
    </w:pPr>
    <w:rPr>
      <w:rFonts w:eastAsia="Arial Unicode MS"/>
      <w:iCs w:val="0"/>
      <w:sz w:val="20"/>
      <w:szCs w:val="20"/>
      <w:lang w:eastAsia="es-ES"/>
    </w:rPr>
  </w:style>
  <w:style w:type="paragraph" w:customStyle="1" w:styleId="DPWNormal">
    <w:name w:val="DPW Normal"/>
    <w:basedOn w:val="Normal"/>
    <w:rsid w:val="00917FFA"/>
    <w:rPr>
      <w:sz w:val="20"/>
      <w:szCs w:val="20"/>
      <w:lang w:eastAsia="es-ES"/>
    </w:rPr>
  </w:style>
  <w:style w:type="paragraph" w:customStyle="1" w:styleId="Text1">
    <w:name w:val="Text1"/>
    <w:basedOn w:val="Normal"/>
    <w:rsid w:val="00917FFA"/>
    <w:pPr>
      <w:numPr>
        <w:numId w:val="11"/>
      </w:numPr>
      <w:overflowPunct w:val="0"/>
      <w:autoSpaceDE w:val="0"/>
      <w:autoSpaceDN w:val="0"/>
      <w:adjustRightInd w:val="0"/>
      <w:spacing w:after="240"/>
      <w:jc w:val="both"/>
      <w:textAlignment w:val="baseline"/>
    </w:pPr>
    <w:rPr>
      <w:sz w:val="20"/>
      <w:szCs w:val="20"/>
    </w:rPr>
  </w:style>
  <w:style w:type="paragraph" w:customStyle="1" w:styleId="Textodeglobo1">
    <w:name w:val="Texto de globo1"/>
    <w:basedOn w:val="Normal"/>
    <w:semiHidden/>
    <w:rsid w:val="00917FFA"/>
    <w:rPr>
      <w:rFonts w:ascii="Tahoma" w:hAnsi="Tahoma" w:cs="Tahoma"/>
      <w:sz w:val="16"/>
      <w:szCs w:val="16"/>
    </w:rPr>
  </w:style>
  <w:style w:type="paragraph" w:customStyle="1" w:styleId="TimesNewRoman">
    <w:name w:val="Times New Roman"/>
    <w:basedOn w:val="Normal"/>
    <w:rsid w:val="00917FFA"/>
    <w:pPr>
      <w:widowControl w:val="0"/>
      <w:spacing w:line="360" w:lineRule="auto"/>
    </w:pPr>
    <w:rPr>
      <w:b/>
      <w:sz w:val="22"/>
    </w:rPr>
  </w:style>
  <w:style w:type="paragraph" w:customStyle="1" w:styleId="TtulodeTDC1">
    <w:name w:val="Título de TDC1"/>
    <w:basedOn w:val="Ttulo1"/>
    <w:next w:val="Normal"/>
    <w:rsid w:val="002C0645"/>
    <w:pPr>
      <w:keepLines/>
      <w:spacing w:before="480" w:line="276" w:lineRule="auto"/>
      <w:ind w:right="0"/>
      <w:jc w:val="left"/>
      <w:outlineLvl w:val="9"/>
    </w:pPr>
    <w:rPr>
      <w:rFonts w:ascii="Cambria" w:hAnsi="Cambria"/>
      <w:color w:val="365F91"/>
      <w:sz w:val="28"/>
      <w:szCs w:val="28"/>
    </w:rPr>
  </w:style>
  <w:style w:type="paragraph" w:styleId="TDC1">
    <w:name w:val="toc 1"/>
    <w:basedOn w:val="Normal"/>
    <w:next w:val="Normal"/>
    <w:autoRedefine/>
    <w:uiPriority w:val="39"/>
    <w:qFormat/>
    <w:rsid w:val="00776F83"/>
    <w:pPr>
      <w:tabs>
        <w:tab w:val="right" w:leader="dot" w:pos="9629"/>
      </w:tabs>
      <w:ind w:left="142"/>
      <w:jc w:val="left"/>
    </w:pPr>
    <w:rPr>
      <w:b/>
      <w:sz w:val="20"/>
    </w:rPr>
  </w:style>
  <w:style w:type="paragraph" w:styleId="TDC2">
    <w:name w:val="toc 2"/>
    <w:basedOn w:val="Normal"/>
    <w:next w:val="Normal"/>
    <w:autoRedefine/>
    <w:uiPriority w:val="39"/>
    <w:rsid w:val="00465815"/>
    <w:pPr>
      <w:widowControl w:val="0"/>
      <w:ind w:left="284"/>
      <w:jc w:val="left"/>
    </w:pPr>
    <w:rPr>
      <w:noProof/>
      <w:sz w:val="20"/>
    </w:rPr>
  </w:style>
  <w:style w:type="paragraph" w:styleId="TDC3">
    <w:name w:val="toc 3"/>
    <w:basedOn w:val="Normal"/>
    <w:next w:val="Normal"/>
    <w:autoRedefine/>
    <w:rsid w:val="0002585A"/>
    <w:pPr>
      <w:jc w:val="left"/>
    </w:pPr>
    <w:rPr>
      <w:b/>
      <w:sz w:val="20"/>
    </w:rPr>
  </w:style>
  <w:style w:type="paragraph" w:customStyle="1" w:styleId="TextoIndependiente0">
    <w:name w:val="Texto Independiente"/>
    <w:basedOn w:val="Normal"/>
    <w:uiPriority w:val="99"/>
    <w:rsid w:val="00AA041B"/>
    <w:pPr>
      <w:jc w:val="both"/>
    </w:pPr>
    <w:rPr>
      <w:sz w:val="20"/>
      <w:szCs w:val="20"/>
      <w:lang w:val="es-ES" w:eastAsia="es-ES"/>
    </w:rPr>
  </w:style>
  <w:style w:type="paragraph" w:customStyle="1" w:styleId="Tabla">
    <w:name w:val="Tabla"/>
    <w:basedOn w:val="Normal"/>
    <w:rsid w:val="00C91F24"/>
    <w:pPr>
      <w:widowControl w:val="0"/>
      <w:tabs>
        <w:tab w:val="left" w:pos="664"/>
      </w:tabs>
      <w:spacing w:before="120" w:after="60"/>
      <w:ind w:right="357"/>
      <w:jc w:val="both"/>
    </w:pPr>
    <w:rPr>
      <w:rFonts w:ascii="CG Times (W1)" w:hAnsi="CG Times (W1)"/>
      <w:szCs w:val="20"/>
    </w:rPr>
  </w:style>
  <w:style w:type="paragraph" w:customStyle="1" w:styleId="footnotetex">
    <w:name w:val="footnote tex"/>
    <w:rsid w:val="00C91F24"/>
    <w:pPr>
      <w:widowControl w:val="0"/>
      <w:tabs>
        <w:tab w:val="left" w:pos="-720"/>
      </w:tabs>
      <w:suppressAutoHyphens/>
      <w:autoSpaceDE w:val="0"/>
      <w:autoSpaceDN w:val="0"/>
      <w:adjustRightInd w:val="0"/>
      <w:spacing w:line="240" w:lineRule="atLeast"/>
      <w:jc w:val="both"/>
    </w:pPr>
    <w:rPr>
      <w:b/>
      <w:bCs/>
      <w:lang w:val="es-ES_tradnl" w:eastAsia="es-ES"/>
    </w:rPr>
  </w:style>
  <w:style w:type="paragraph" w:customStyle="1" w:styleId="FR1">
    <w:name w:val="FR1"/>
    <w:rsid w:val="00C91F24"/>
    <w:pPr>
      <w:widowControl w:val="0"/>
      <w:autoSpaceDE w:val="0"/>
      <w:autoSpaceDN w:val="0"/>
      <w:adjustRightInd w:val="0"/>
      <w:spacing w:line="320" w:lineRule="auto"/>
      <w:jc w:val="both"/>
    </w:pPr>
    <w:rPr>
      <w:rFonts w:ascii="Arial" w:hAnsi="Arial"/>
      <w:sz w:val="18"/>
      <w:szCs w:val="18"/>
      <w:lang w:val="en-US" w:eastAsia="es-ES"/>
    </w:rPr>
  </w:style>
  <w:style w:type="paragraph" w:customStyle="1" w:styleId="bullettext">
    <w:name w:val="bullettext"/>
    <w:basedOn w:val="Normal"/>
    <w:autoRedefine/>
    <w:rsid w:val="00C91F24"/>
    <w:pPr>
      <w:widowControl w:val="0"/>
      <w:tabs>
        <w:tab w:val="left" w:pos="720"/>
        <w:tab w:val="left" w:pos="8100"/>
      </w:tabs>
      <w:ind w:left="720" w:hanging="360"/>
      <w:jc w:val="both"/>
    </w:pPr>
    <w:rPr>
      <w:sz w:val="20"/>
      <w:szCs w:val="22"/>
    </w:rPr>
  </w:style>
  <w:style w:type="paragraph" w:styleId="TDC6">
    <w:name w:val="toc 6"/>
    <w:basedOn w:val="Normal"/>
    <w:next w:val="Normal"/>
    <w:autoRedefine/>
    <w:rsid w:val="00524379"/>
    <w:pPr>
      <w:widowControl w:val="0"/>
      <w:jc w:val="both"/>
    </w:pPr>
  </w:style>
  <w:style w:type="paragraph" w:customStyle="1" w:styleId="Text3">
    <w:name w:val="Text3"/>
    <w:basedOn w:val="Normal"/>
    <w:rsid w:val="00716CA8"/>
    <w:pPr>
      <w:tabs>
        <w:tab w:val="num" w:pos="360"/>
      </w:tabs>
      <w:spacing w:after="240"/>
      <w:ind w:left="360" w:hanging="360"/>
      <w:jc w:val="both"/>
    </w:pPr>
    <w:rPr>
      <w:sz w:val="20"/>
    </w:rPr>
  </w:style>
  <w:style w:type="table" w:styleId="Tablaconcuadrcula">
    <w:name w:val="Table Grid"/>
    <w:basedOn w:val="Tablanormal"/>
    <w:uiPriority w:val="39"/>
    <w:rsid w:val="00716CA8"/>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rrafodelista1">
    <w:name w:val="Párrafo de lista1"/>
    <w:basedOn w:val="Normal"/>
    <w:qFormat/>
    <w:rsid w:val="00F90577"/>
    <w:pPr>
      <w:ind w:left="720"/>
    </w:pPr>
  </w:style>
  <w:style w:type="paragraph" w:customStyle="1" w:styleId="DPWfdHDItal">
    <w:name w:val="DPWfd HD Ital"/>
    <w:aliases w:val="hi"/>
    <w:basedOn w:val="Normal"/>
    <w:next w:val="Normal"/>
    <w:rsid w:val="00BB1382"/>
    <w:pPr>
      <w:keepNext/>
      <w:overflowPunct w:val="0"/>
      <w:autoSpaceDE w:val="0"/>
      <w:autoSpaceDN w:val="0"/>
      <w:adjustRightInd w:val="0"/>
      <w:spacing w:after="200"/>
      <w:ind w:left="360"/>
      <w:jc w:val="left"/>
      <w:textAlignment w:val="baseline"/>
    </w:pPr>
    <w:rPr>
      <w:i/>
      <w:sz w:val="20"/>
      <w:szCs w:val="20"/>
      <w:lang w:eastAsia="es-ES"/>
    </w:rPr>
  </w:style>
  <w:style w:type="paragraph" w:customStyle="1" w:styleId="CPNormalLeft">
    <w:name w:val="CPNormalLeft"/>
    <w:basedOn w:val="Normal"/>
    <w:rsid w:val="002852A2"/>
    <w:pPr>
      <w:tabs>
        <w:tab w:val="right" w:pos="900"/>
        <w:tab w:val="left" w:pos="1170"/>
      </w:tabs>
      <w:spacing w:after="200"/>
      <w:jc w:val="both"/>
    </w:pPr>
    <w:rPr>
      <w:sz w:val="20"/>
      <w:szCs w:val="20"/>
      <w:lang w:eastAsia="es-ES"/>
    </w:rPr>
  </w:style>
  <w:style w:type="paragraph" w:customStyle="1" w:styleId="DPWfdtblbody9">
    <w:name w:val="DPWfd tbl body9"/>
    <w:aliases w:val="y9"/>
    <w:basedOn w:val="Normal"/>
    <w:rsid w:val="002852A2"/>
    <w:pPr>
      <w:overflowPunct w:val="0"/>
      <w:autoSpaceDE w:val="0"/>
      <w:autoSpaceDN w:val="0"/>
      <w:adjustRightInd w:val="0"/>
      <w:spacing w:line="180" w:lineRule="exact"/>
      <w:jc w:val="both"/>
      <w:textAlignment w:val="baseline"/>
    </w:pPr>
    <w:rPr>
      <w:sz w:val="18"/>
      <w:szCs w:val="20"/>
      <w:lang w:eastAsia="es-ES"/>
    </w:rPr>
  </w:style>
  <w:style w:type="paragraph" w:customStyle="1" w:styleId="BlockTextSglJ">
    <w:name w:val="Block Text Sgl J"/>
    <w:basedOn w:val="Normal"/>
    <w:rsid w:val="008F6722"/>
    <w:pPr>
      <w:spacing w:after="240"/>
      <w:ind w:firstLine="709"/>
      <w:jc w:val="both"/>
    </w:pPr>
    <w:rPr>
      <w:sz w:val="20"/>
      <w:szCs w:val="20"/>
    </w:rPr>
  </w:style>
  <w:style w:type="paragraph" w:customStyle="1" w:styleId="TxBrp3">
    <w:name w:val="TxBr_p3"/>
    <w:basedOn w:val="Normal"/>
    <w:rsid w:val="008F6722"/>
    <w:pPr>
      <w:widowControl w:val="0"/>
      <w:tabs>
        <w:tab w:val="left" w:pos="578"/>
      </w:tabs>
      <w:autoSpaceDE w:val="0"/>
      <w:autoSpaceDN w:val="0"/>
      <w:adjustRightInd w:val="0"/>
      <w:spacing w:line="240" w:lineRule="atLeast"/>
      <w:ind w:left="720" w:hanging="578"/>
      <w:jc w:val="both"/>
    </w:pPr>
    <w:rPr>
      <w:lang w:eastAsia="es-AR"/>
    </w:rPr>
  </w:style>
  <w:style w:type="paragraph" w:customStyle="1" w:styleId="TxBrp5">
    <w:name w:val="TxBr_p5"/>
    <w:basedOn w:val="Normal"/>
    <w:rsid w:val="008F6722"/>
    <w:pPr>
      <w:widowControl w:val="0"/>
      <w:tabs>
        <w:tab w:val="left" w:pos="1332"/>
        <w:tab w:val="left" w:pos="1666"/>
      </w:tabs>
      <w:autoSpaceDE w:val="0"/>
      <w:autoSpaceDN w:val="0"/>
      <w:adjustRightInd w:val="0"/>
      <w:spacing w:line="240" w:lineRule="atLeast"/>
      <w:ind w:left="1667" w:hanging="335"/>
      <w:jc w:val="both"/>
    </w:pPr>
    <w:rPr>
      <w:lang w:eastAsia="es-AR"/>
    </w:rPr>
  </w:style>
  <w:style w:type="paragraph" w:customStyle="1" w:styleId="DPWHeadLeftBold">
    <w:name w:val="DPW Head Left Bold"/>
    <w:aliases w:val="h3"/>
    <w:basedOn w:val="Normal"/>
    <w:next w:val="Normal"/>
    <w:rsid w:val="008F6722"/>
    <w:pPr>
      <w:keepNext/>
      <w:overflowPunct w:val="0"/>
      <w:autoSpaceDE w:val="0"/>
      <w:autoSpaceDN w:val="0"/>
      <w:adjustRightInd w:val="0"/>
      <w:spacing w:after="240"/>
      <w:jc w:val="left"/>
      <w:textAlignment w:val="baseline"/>
    </w:pPr>
    <w:rPr>
      <w:b/>
      <w:szCs w:val="20"/>
      <w:lang w:eastAsia="es-ES"/>
    </w:rPr>
  </w:style>
  <w:style w:type="paragraph" w:customStyle="1" w:styleId="Title4">
    <w:name w:val="Title 4"/>
    <w:basedOn w:val="Text"/>
    <w:rsid w:val="00B721D4"/>
    <w:pPr>
      <w:keepNext/>
      <w:numPr>
        <w:numId w:val="12"/>
      </w:numPr>
      <w:tabs>
        <w:tab w:val="clear" w:pos="360"/>
      </w:tabs>
      <w:spacing w:before="240"/>
      <w:ind w:left="0" w:firstLine="0"/>
      <w:jc w:val="left"/>
    </w:pPr>
    <w:rPr>
      <w:b/>
      <w:i/>
      <w:lang w:eastAsia="es-ES"/>
    </w:rPr>
  </w:style>
  <w:style w:type="paragraph" w:customStyle="1" w:styleId="Bullet">
    <w:name w:val="Bullet"/>
    <w:basedOn w:val="Normal"/>
    <w:rsid w:val="00B721D4"/>
    <w:pPr>
      <w:numPr>
        <w:numId w:val="10"/>
      </w:numPr>
      <w:autoSpaceDE w:val="0"/>
      <w:autoSpaceDN w:val="0"/>
      <w:adjustRightInd w:val="0"/>
      <w:spacing w:after="240"/>
      <w:jc w:val="both"/>
    </w:pPr>
    <w:rPr>
      <w:bCs/>
      <w:sz w:val="20"/>
      <w:szCs w:val="20"/>
      <w:lang w:val="es-ES"/>
    </w:rPr>
  </w:style>
  <w:style w:type="paragraph" w:styleId="NormalWeb">
    <w:name w:val="Normal (Web)"/>
    <w:basedOn w:val="Normal"/>
    <w:uiPriority w:val="99"/>
    <w:rsid w:val="00263D14"/>
    <w:pPr>
      <w:spacing w:before="100" w:beforeAutospacing="1" w:after="100" w:afterAutospacing="1"/>
      <w:jc w:val="left"/>
    </w:pPr>
    <w:rPr>
      <w:rFonts w:ascii="Verdana" w:hAnsi="Verdana"/>
      <w:color w:val="000000"/>
      <w:sz w:val="14"/>
      <w:szCs w:val="14"/>
      <w:lang w:val="es-ES" w:eastAsia="es-ES"/>
    </w:rPr>
  </w:style>
  <w:style w:type="paragraph" w:customStyle="1" w:styleId="TitleL">
    <w:name w:val="Title L"/>
    <w:basedOn w:val="Ttulo"/>
    <w:rsid w:val="00654658"/>
    <w:pPr>
      <w:autoSpaceDE w:val="0"/>
      <w:autoSpaceDN w:val="0"/>
      <w:adjustRightInd w:val="0"/>
      <w:spacing w:after="240"/>
      <w:jc w:val="left"/>
      <w:outlineLvl w:val="0"/>
    </w:pPr>
    <w:rPr>
      <w:rFonts w:ascii="Times New Roman" w:hAnsi="Times New Roman"/>
      <w:sz w:val="20"/>
      <w:szCs w:val="20"/>
      <w:u w:val="none"/>
      <w:lang w:val="en-US"/>
    </w:rPr>
  </w:style>
  <w:style w:type="paragraph" w:customStyle="1" w:styleId="BFitalhead">
    <w:name w:val="_BFitalhead"/>
    <w:basedOn w:val="Normal"/>
    <w:rsid w:val="00FD3EB2"/>
    <w:pPr>
      <w:keepNext/>
      <w:overflowPunct w:val="0"/>
      <w:autoSpaceDE w:val="0"/>
      <w:autoSpaceDN w:val="0"/>
      <w:adjustRightInd w:val="0"/>
      <w:spacing w:after="240"/>
      <w:ind w:firstLine="360"/>
      <w:jc w:val="both"/>
    </w:pPr>
    <w:rPr>
      <w:i/>
      <w:sz w:val="18"/>
      <w:szCs w:val="20"/>
      <w:lang w:eastAsia="es-ES"/>
    </w:rPr>
  </w:style>
  <w:style w:type="paragraph" w:customStyle="1" w:styleId="Estndar">
    <w:name w:val="Estándar"/>
    <w:basedOn w:val="Normal"/>
    <w:rsid w:val="00012B9C"/>
    <w:pPr>
      <w:jc w:val="left"/>
    </w:pPr>
    <w:rPr>
      <w:szCs w:val="20"/>
      <w:lang w:val="es-ES_tradnl"/>
    </w:rPr>
  </w:style>
  <w:style w:type="paragraph" w:customStyle="1" w:styleId="CG-Title-Center">
    <w:name w:val="CG-Title-Center"/>
    <w:aliases w:val="t5"/>
    <w:basedOn w:val="Normal"/>
    <w:next w:val="Normal"/>
    <w:rsid w:val="00D45445"/>
    <w:pPr>
      <w:keepNext/>
      <w:spacing w:after="240"/>
    </w:pPr>
    <w:rPr>
      <w:sz w:val="20"/>
      <w:szCs w:val="20"/>
      <w:lang w:eastAsia="es-ES"/>
    </w:rPr>
  </w:style>
  <w:style w:type="character" w:customStyle="1" w:styleId="a1">
    <w:name w:val="a1"/>
    <w:rsid w:val="00C86AC8"/>
    <w:rPr>
      <w:rFonts w:cs="Times New Roman"/>
    </w:rPr>
  </w:style>
  <w:style w:type="paragraph" w:styleId="Textonotapie">
    <w:name w:val="footnote text"/>
    <w:aliases w:val=" Car4,Footnote Text Char Char Char Char Char,Footnote Text Char Char Char Char,Footnote reference,FA Fu,Footnote Text Char Char Char,Footnote Text Cha,FA Fußnotentext,FA Fuﬂnotentext,Footnote Text Char Char,FA Fu?notentext,Car4,Car1, Car1"/>
    <w:basedOn w:val="Normal"/>
    <w:link w:val="TextonotapieCar"/>
    <w:uiPriority w:val="99"/>
    <w:rsid w:val="00C86AC8"/>
    <w:pPr>
      <w:jc w:val="left"/>
    </w:pPr>
    <w:rPr>
      <w:sz w:val="20"/>
      <w:szCs w:val="20"/>
      <w:lang w:val="es-ES_tradnl" w:eastAsia="es-ES"/>
    </w:rPr>
  </w:style>
  <w:style w:type="character" w:customStyle="1" w:styleId="TextonotapieCar">
    <w:name w:val="Texto nota pie Car"/>
    <w:aliases w:val=" Car4 Car,Footnote Text Char Char Char Char Char Car,Footnote Text Char Char Char Char Car,Footnote reference Car,FA Fu Car,Footnote Text Char Char Char Car,Footnote Text Cha Car,FA Fußnotentext Car,FA Fuﬂnotentext Car,Car4 Car"/>
    <w:link w:val="Textonotapie"/>
    <w:uiPriority w:val="99"/>
    <w:locked/>
    <w:rsid w:val="00C86AC8"/>
    <w:rPr>
      <w:rFonts w:cs="Times New Roman"/>
      <w:snapToGrid/>
      <w:lang w:val="es-ES_tradnl" w:eastAsia="es-ES"/>
    </w:rPr>
  </w:style>
  <w:style w:type="character" w:styleId="Refdecomentario">
    <w:name w:val="annotation reference"/>
    <w:uiPriority w:val="99"/>
    <w:semiHidden/>
    <w:rsid w:val="00C86AC8"/>
    <w:rPr>
      <w:rFonts w:cs="Times New Roman"/>
      <w:sz w:val="16"/>
    </w:rPr>
  </w:style>
  <w:style w:type="paragraph" w:styleId="Textocomentario">
    <w:name w:val="annotation text"/>
    <w:basedOn w:val="Normal"/>
    <w:link w:val="TextocomentarioCar"/>
    <w:uiPriority w:val="99"/>
    <w:semiHidden/>
    <w:rsid w:val="00C86AC8"/>
    <w:pPr>
      <w:jc w:val="left"/>
    </w:pPr>
    <w:rPr>
      <w:sz w:val="20"/>
      <w:szCs w:val="20"/>
      <w:lang w:val="es-ES" w:eastAsia="es-ES"/>
    </w:rPr>
  </w:style>
  <w:style w:type="character" w:customStyle="1" w:styleId="TextocomentarioCar">
    <w:name w:val="Texto comentario Car"/>
    <w:link w:val="Textocomentario"/>
    <w:uiPriority w:val="99"/>
    <w:semiHidden/>
    <w:locked/>
    <w:rsid w:val="00C86AC8"/>
    <w:rPr>
      <w:rFonts w:cs="Times New Roman"/>
      <w:lang w:val="es-ES" w:eastAsia="es-ES"/>
    </w:rPr>
  </w:style>
  <w:style w:type="paragraph" w:customStyle="1" w:styleId="BodyText22">
    <w:name w:val="Body Text 22"/>
    <w:basedOn w:val="Normal"/>
    <w:rsid w:val="00C86AC8"/>
    <w:pPr>
      <w:widowControl w:val="0"/>
      <w:jc w:val="both"/>
    </w:pPr>
    <w:rPr>
      <w:sz w:val="20"/>
      <w:szCs w:val="20"/>
      <w:lang w:eastAsia="es-ES"/>
    </w:rPr>
  </w:style>
  <w:style w:type="paragraph" w:customStyle="1" w:styleId="TitleLItal">
    <w:name w:val="Title L Ital"/>
    <w:basedOn w:val="Normal"/>
    <w:rsid w:val="00C86AC8"/>
    <w:pPr>
      <w:keepNext/>
      <w:spacing w:after="240"/>
      <w:jc w:val="both"/>
    </w:pPr>
    <w:rPr>
      <w:i/>
      <w:sz w:val="20"/>
      <w:szCs w:val="20"/>
      <w:lang w:eastAsia="es-ES"/>
    </w:rPr>
  </w:style>
  <w:style w:type="paragraph" w:customStyle="1" w:styleId="Notaalpie">
    <w:name w:val="Nota al pie"/>
    <w:basedOn w:val="Normal"/>
    <w:rsid w:val="00C86AC8"/>
    <w:pPr>
      <w:jc w:val="both"/>
    </w:pPr>
    <w:rPr>
      <w:rFonts w:ascii="Arial" w:hAnsi="Arial"/>
      <w:sz w:val="22"/>
      <w:szCs w:val="20"/>
      <w:lang w:eastAsia="es-ES"/>
    </w:rPr>
  </w:style>
  <w:style w:type="paragraph" w:customStyle="1" w:styleId="notaalpie0">
    <w:name w:val="nota al pie"/>
    <w:basedOn w:val="Normal"/>
    <w:rsid w:val="00C86AC8"/>
    <w:pPr>
      <w:jc w:val="both"/>
    </w:pPr>
    <w:rPr>
      <w:rFonts w:ascii="Arial" w:hAnsi="Arial"/>
      <w:sz w:val="20"/>
      <w:szCs w:val="20"/>
      <w:lang w:val="es-ES_tradnl" w:eastAsia="es-ES"/>
    </w:rPr>
  </w:style>
  <w:style w:type="paragraph" w:customStyle="1" w:styleId="Tcnico4a">
    <w:name w:val="Técnico 4a"/>
    <w:rsid w:val="00C86AC8"/>
    <w:pPr>
      <w:widowControl w:val="0"/>
      <w:tabs>
        <w:tab w:val="left" w:pos="-720"/>
      </w:tabs>
      <w:suppressAutoHyphens/>
    </w:pPr>
    <w:rPr>
      <w:rFonts w:ascii="CG Times" w:hAnsi="CG Times"/>
      <w:b/>
      <w:lang w:val="es-ES" w:eastAsia="es-ES"/>
    </w:rPr>
  </w:style>
  <w:style w:type="character" w:customStyle="1" w:styleId="msoins0">
    <w:name w:val="msoins"/>
    <w:rsid w:val="00C86AC8"/>
    <w:rPr>
      <w:rFonts w:cs="Times New Roman"/>
    </w:rPr>
  </w:style>
  <w:style w:type="paragraph" w:customStyle="1" w:styleId="Ttulo41">
    <w:name w:val="Título 41"/>
    <w:basedOn w:val="Normal"/>
    <w:next w:val="Normal"/>
    <w:rsid w:val="00507A1A"/>
    <w:pPr>
      <w:keepNext/>
      <w:widowControl w:val="0"/>
      <w:tabs>
        <w:tab w:val="left" w:pos="0"/>
        <w:tab w:val="left" w:pos="288"/>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jc w:val="left"/>
    </w:pPr>
    <w:rPr>
      <w:rFonts w:ascii="LotusWP Icon" w:hAnsi="LotusWP Icon"/>
      <w:b/>
      <w:sz w:val="16"/>
      <w:szCs w:val="20"/>
      <w:lang w:val="es-ES" w:eastAsia="es-ES"/>
    </w:rPr>
  </w:style>
  <w:style w:type="paragraph" w:customStyle="1" w:styleId="font5">
    <w:name w:val="font5"/>
    <w:basedOn w:val="Normal"/>
    <w:rsid w:val="00507A1A"/>
    <w:pPr>
      <w:spacing w:before="100" w:beforeAutospacing="1" w:after="100" w:afterAutospacing="1"/>
      <w:jc w:val="left"/>
    </w:pPr>
    <w:rPr>
      <w:rFonts w:ascii="Arial" w:eastAsia="Arial Unicode MS" w:hAnsi="Arial" w:cs="Arial"/>
      <w:sz w:val="18"/>
      <w:szCs w:val="18"/>
      <w:lang w:val="es-ES" w:eastAsia="es-ES"/>
    </w:rPr>
  </w:style>
  <w:style w:type="paragraph" w:customStyle="1" w:styleId="xl29">
    <w:name w:val="xl29"/>
    <w:basedOn w:val="Normal"/>
    <w:rsid w:val="00AC1E1D"/>
    <w:pPr>
      <w:spacing w:before="100" w:beforeAutospacing="1" w:after="100" w:afterAutospacing="1"/>
    </w:pPr>
    <w:rPr>
      <w:rFonts w:ascii="Helv" w:eastAsia="Arial Unicode MS" w:hAnsi="Helv"/>
      <w:b/>
      <w:bCs/>
      <w:sz w:val="16"/>
      <w:szCs w:val="16"/>
    </w:rPr>
  </w:style>
  <w:style w:type="paragraph" w:customStyle="1" w:styleId="BodyText31">
    <w:name w:val="Body Text 31"/>
    <w:basedOn w:val="Normal"/>
    <w:rsid w:val="00AC1E1D"/>
    <w:pPr>
      <w:jc w:val="left"/>
    </w:pPr>
    <w:rPr>
      <w:sz w:val="20"/>
      <w:szCs w:val="20"/>
      <w:lang w:eastAsia="es-ES"/>
    </w:rPr>
  </w:style>
  <w:style w:type="paragraph" w:customStyle="1" w:styleId="BodyText2Sgl10">
    <w:name w:val="Body Text 2 Sgl 10"/>
    <w:basedOn w:val="Normal"/>
    <w:rsid w:val="00D3192C"/>
    <w:pPr>
      <w:spacing w:after="240"/>
      <w:ind w:firstLine="720"/>
      <w:jc w:val="both"/>
    </w:pPr>
    <w:rPr>
      <w:color w:val="000000"/>
      <w:sz w:val="20"/>
      <w:szCs w:val="20"/>
      <w:lang w:eastAsia="es-ES"/>
    </w:rPr>
  </w:style>
  <w:style w:type="paragraph" w:styleId="Listaconvietas3">
    <w:name w:val="List Bullet 3"/>
    <w:basedOn w:val="Normal"/>
    <w:autoRedefine/>
    <w:rsid w:val="00D3192C"/>
    <w:pPr>
      <w:jc w:val="both"/>
    </w:pPr>
    <w:rPr>
      <w:sz w:val="20"/>
      <w:szCs w:val="20"/>
      <w:lang w:eastAsia="es-ES"/>
    </w:rPr>
  </w:style>
  <w:style w:type="paragraph" w:styleId="Subttulo">
    <w:name w:val="Subtitle"/>
    <w:basedOn w:val="Normal"/>
    <w:link w:val="SubttuloCar"/>
    <w:qFormat/>
    <w:rsid w:val="00D3192C"/>
    <w:rPr>
      <w:i/>
      <w:iCs/>
      <w:lang w:val="x-none" w:eastAsia="x-none"/>
    </w:rPr>
  </w:style>
  <w:style w:type="character" w:customStyle="1" w:styleId="SubttuloCar">
    <w:name w:val="Subtítulo Car"/>
    <w:link w:val="Subttulo"/>
    <w:locked/>
    <w:rsid w:val="00D3192C"/>
    <w:rPr>
      <w:rFonts w:cs="Times New Roman"/>
      <w:i/>
      <w:iCs/>
      <w:sz w:val="24"/>
      <w:szCs w:val="24"/>
    </w:rPr>
  </w:style>
  <w:style w:type="paragraph" w:customStyle="1" w:styleId="BlockTextSgl">
    <w:name w:val="Block Text Sgl"/>
    <w:basedOn w:val="Normal"/>
    <w:rsid w:val="00D3192C"/>
    <w:pPr>
      <w:spacing w:after="240"/>
      <w:jc w:val="left"/>
    </w:pPr>
    <w:rPr>
      <w:szCs w:val="20"/>
      <w:lang w:eastAsia="es-ES"/>
    </w:rPr>
  </w:style>
  <w:style w:type="paragraph" w:customStyle="1" w:styleId="Level3">
    <w:name w:val="Level 3"/>
    <w:basedOn w:val="Normal"/>
    <w:rsid w:val="00D3192C"/>
    <w:pPr>
      <w:keepNext/>
      <w:spacing w:after="240"/>
      <w:jc w:val="both"/>
    </w:pPr>
    <w:rPr>
      <w:b/>
      <w:sz w:val="20"/>
      <w:szCs w:val="20"/>
      <w:lang w:eastAsia="es-ES"/>
    </w:rPr>
  </w:style>
  <w:style w:type="paragraph" w:customStyle="1" w:styleId="BlockTextj">
    <w:name w:val="Block Text j"/>
    <w:basedOn w:val="Textodebloque"/>
    <w:rsid w:val="00D3192C"/>
    <w:pPr>
      <w:widowControl/>
      <w:tabs>
        <w:tab w:val="clear" w:pos="567"/>
        <w:tab w:val="clear" w:pos="664"/>
      </w:tabs>
      <w:spacing w:before="0" w:after="200" w:line="240" w:lineRule="auto"/>
    </w:pPr>
    <w:rPr>
      <w:sz w:val="20"/>
      <w:lang w:val="en-US" w:eastAsia="es-ES"/>
    </w:rPr>
  </w:style>
  <w:style w:type="character" w:customStyle="1" w:styleId="AsuntodelcomentarioCar">
    <w:name w:val="Asunto del comentario Car"/>
    <w:link w:val="Asuntodelcomentario"/>
    <w:semiHidden/>
    <w:locked/>
    <w:rsid w:val="00D3192C"/>
    <w:rPr>
      <w:rFonts w:cs="Times New Roman"/>
      <w:b/>
      <w:bCs/>
      <w:lang w:val="es-ES" w:eastAsia="es-ES"/>
    </w:rPr>
  </w:style>
  <w:style w:type="paragraph" w:styleId="Asuntodelcomentario">
    <w:name w:val="annotation subject"/>
    <w:basedOn w:val="Textocomentario"/>
    <w:next w:val="Textocomentario"/>
    <w:link w:val="AsuntodelcomentarioCar"/>
    <w:semiHidden/>
    <w:rsid w:val="00D3192C"/>
    <w:rPr>
      <w:b/>
      <w:bCs/>
    </w:rPr>
  </w:style>
  <w:style w:type="paragraph" w:styleId="Textosinformato">
    <w:name w:val="Plain Text"/>
    <w:basedOn w:val="Normal"/>
    <w:link w:val="TextosinformatoCar"/>
    <w:uiPriority w:val="99"/>
    <w:rsid w:val="000E0225"/>
    <w:pPr>
      <w:jc w:val="left"/>
    </w:pPr>
    <w:rPr>
      <w:rFonts w:ascii="Arial" w:hAnsi="Arial"/>
      <w:color w:val="000000"/>
      <w:lang w:val="x-none"/>
    </w:rPr>
  </w:style>
  <w:style w:type="character" w:customStyle="1" w:styleId="TextosinformatoCar">
    <w:name w:val="Texto sin formato Car"/>
    <w:link w:val="Textosinformato"/>
    <w:uiPriority w:val="99"/>
    <w:locked/>
    <w:rsid w:val="000E0225"/>
    <w:rPr>
      <w:rFonts w:ascii="Arial" w:eastAsia="Times New Roman" w:hAnsi="Arial" w:cs="Arial"/>
      <w:color w:val="000000"/>
      <w:sz w:val="24"/>
      <w:szCs w:val="24"/>
      <w:lang w:eastAsia="en-US"/>
    </w:rPr>
  </w:style>
  <w:style w:type="paragraph" w:customStyle="1" w:styleId="TitleBoldItalic">
    <w:name w:val="Title Bold/Italic"/>
    <w:basedOn w:val="Normal"/>
    <w:rsid w:val="00DA68AD"/>
    <w:pPr>
      <w:keepNext/>
      <w:spacing w:after="240"/>
      <w:jc w:val="both"/>
    </w:pPr>
    <w:rPr>
      <w:rFonts w:ascii="Times New Roman Bold" w:hAnsi="Times New Roman Bold"/>
      <w:b/>
      <w:bCs/>
      <w:i/>
      <w:iCs/>
      <w:sz w:val="20"/>
      <w:szCs w:val="20"/>
    </w:rPr>
  </w:style>
  <w:style w:type="paragraph" w:customStyle="1" w:styleId="Revisin1">
    <w:name w:val="Revisión1"/>
    <w:hidden/>
    <w:semiHidden/>
    <w:rsid w:val="00AB036C"/>
    <w:rPr>
      <w:sz w:val="24"/>
      <w:szCs w:val="24"/>
      <w:lang w:val="en-US" w:eastAsia="en-US"/>
    </w:rPr>
  </w:style>
  <w:style w:type="paragraph" w:customStyle="1" w:styleId="Texto">
    <w:name w:val="Texto"/>
    <w:basedOn w:val="Normal"/>
    <w:rsid w:val="00E51035"/>
    <w:pPr>
      <w:jc w:val="both"/>
    </w:pPr>
    <w:rPr>
      <w:rFonts w:ascii="Book Antiqua" w:hAnsi="Book Antiqua"/>
      <w:sz w:val="20"/>
      <w:szCs w:val="20"/>
      <w:lang w:val="es-ES_tradnl" w:eastAsia="es-ES"/>
    </w:rPr>
  </w:style>
  <w:style w:type="paragraph" w:customStyle="1" w:styleId="Default">
    <w:name w:val="Default"/>
    <w:link w:val="DefaultCar"/>
    <w:rsid w:val="00BE00DB"/>
    <w:pPr>
      <w:autoSpaceDE w:val="0"/>
      <w:autoSpaceDN w:val="0"/>
      <w:adjustRightInd w:val="0"/>
    </w:pPr>
    <w:rPr>
      <w:rFonts w:ascii="Cambria" w:eastAsia="Calibri" w:hAnsi="Cambria" w:cs="Cambria"/>
      <w:color w:val="000000"/>
      <w:sz w:val="24"/>
      <w:szCs w:val="24"/>
      <w:lang w:val="es-ES" w:eastAsia="en-US"/>
    </w:rPr>
  </w:style>
  <w:style w:type="paragraph" w:styleId="Prrafodelista">
    <w:name w:val="List Paragraph"/>
    <w:basedOn w:val="Normal"/>
    <w:link w:val="PrrafodelistaCar"/>
    <w:uiPriority w:val="34"/>
    <w:qFormat/>
    <w:rsid w:val="00BE00DB"/>
    <w:pPr>
      <w:ind w:left="720"/>
      <w:contextualSpacing/>
      <w:jc w:val="left"/>
    </w:pPr>
    <w:rPr>
      <w:rFonts w:eastAsia="Calibri"/>
      <w:color w:val="000000"/>
      <w:sz w:val="22"/>
      <w:szCs w:val="22"/>
      <w:lang w:val="x-none"/>
    </w:rPr>
  </w:style>
  <w:style w:type="character" w:customStyle="1" w:styleId="PrrafodelistaCar">
    <w:name w:val="Párrafo de lista Car"/>
    <w:link w:val="Prrafodelista"/>
    <w:uiPriority w:val="34"/>
    <w:locked/>
    <w:rsid w:val="000C23FF"/>
    <w:rPr>
      <w:rFonts w:eastAsia="Calibri"/>
      <w:color w:val="000000"/>
      <w:sz w:val="22"/>
      <w:szCs w:val="22"/>
      <w:lang w:eastAsia="en-US"/>
    </w:rPr>
  </w:style>
  <w:style w:type="paragraph" w:styleId="Revisin">
    <w:name w:val="Revision"/>
    <w:hidden/>
    <w:uiPriority w:val="99"/>
    <w:semiHidden/>
    <w:rsid w:val="00217547"/>
    <w:rPr>
      <w:sz w:val="24"/>
      <w:szCs w:val="24"/>
      <w:lang w:val="en-US" w:eastAsia="en-US"/>
    </w:rPr>
  </w:style>
  <w:style w:type="paragraph" w:styleId="HTMLconformatoprevio">
    <w:name w:val="HTML Preformatted"/>
    <w:basedOn w:val="Normal"/>
    <w:link w:val="HTMLconformatoprevioCar"/>
    <w:rsid w:val="00924D4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Arial Unicode MS" w:hAnsi="Arial Unicode MS"/>
      <w:sz w:val="20"/>
      <w:szCs w:val="20"/>
      <w:lang w:val="en-US"/>
    </w:rPr>
  </w:style>
  <w:style w:type="character" w:customStyle="1" w:styleId="HTMLconformatoprevioCar">
    <w:name w:val="HTML con formato previo Car"/>
    <w:link w:val="HTMLconformatoprevio"/>
    <w:rsid w:val="00924D4B"/>
    <w:rPr>
      <w:rFonts w:ascii="Arial Unicode MS" w:hAnsi="Arial Unicode MS" w:cs="Arial Unicode MS"/>
      <w:lang w:val="en-US" w:eastAsia="en-US"/>
    </w:rPr>
  </w:style>
  <w:style w:type="paragraph" w:customStyle="1" w:styleId="Style1">
    <w:name w:val="Style 1"/>
    <w:rsid w:val="00596EBB"/>
    <w:pPr>
      <w:widowControl w:val="0"/>
      <w:autoSpaceDE w:val="0"/>
      <w:autoSpaceDN w:val="0"/>
      <w:adjustRightInd w:val="0"/>
    </w:pPr>
    <w:rPr>
      <w:lang w:val="en-US" w:eastAsia="en-US"/>
    </w:rPr>
  </w:style>
  <w:style w:type="paragraph" w:customStyle="1" w:styleId="TtulodeTDC2">
    <w:name w:val="Título de TDC2"/>
    <w:basedOn w:val="Ttulo1"/>
    <w:next w:val="Normal"/>
    <w:semiHidden/>
    <w:rsid w:val="00130907"/>
    <w:pPr>
      <w:keepLines/>
      <w:spacing w:before="480" w:line="276" w:lineRule="auto"/>
      <w:ind w:right="0"/>
      <w:jc w:val="left"/>
      <w:outlineLvl w:val="9"/>
    </w:pPr>
    <w:rPr>
      <w:rFonts w:ascii="Cambria" w:hAnsi="Cambria"/>
      <w:color w:val="365F91"/>
      <w:sz w:val="28"/>
      <w:szCs w:val="28"/>
    </w:rPr>
  </w:style>
  <w:style w:type="paragraph" w:customStyle="1" w:styleId="Prrafodelista2">
    <w:name w:val="Párrafo de lista2"/>
    <w:basedOn w:val="Normal"/>
    <w:qFormat/>
    <w:rsid w:val="00130907"/>
    <w:pPr>
      <w:ind w:left="720"/>
    </w:pPr>
  </w:style>
  <w:style w:type="paragraph" w:customStyle="1" w:styleId="Revisin2">
    <w:name w:val="Revisión2"/>
    <w:hidden/>
    <w:semiHidden/>
    <w:rsid w:val="00130907"/>
    <w:rPr>
      <w:sz w:val="24"/>
      <w:szCs w:val="24"/>
      <w:lang w:val="en-US" w:eastAsia="en-US"/>
    </w:rPr>
  </w:style>
  <w:style w:type="character" w:customStyle="1" w:styleId="object">
    <w:name w:val="object"/>
    <w:basedOn w:val="Fuentedeprrafopredeter"/>
    <w:rsid w:val="00292176"/>
  </w:style>
  <w:style w:type="character" w:styleId="nfasis">
    <w:name w:val="Emphasis"/>
    <w:uiPriority w:val="20"/>
    <w:qFormat/>
    <w:locked/>
    <w:rsid w:val="00292176"/>
    <w:rPr>
      <w:i/>
      <w:iCs/>
    </w:rPr>
  </w:style>
  <w:style w:type="paragraph" w:customStyle="1" w:styleId="Prrafodelista21">
    <w:name w:val="Párrafo de lista21"/>
    <w:basedOn w:val="Normal"/>
    <w:rsid w:val="0088032F"/>
    <w:pPr>
      <w:ind w:left="720"/>
    </w:pPr>
  </w:style>
  <w:style w:type="paragraph" w:customStyle="1" w:styleId="NormaProspecto">
    <w:name w:val="Norma Prospecto"/>
    <w:basedOn w:val="Normal"/>
    <w:rsid w:val="00C5003B"/>
    <w:pPr>
      <w:overflowPunct w:val="0"/>
      <w:autoSpaceDE w:val="0"/>
      <w:autoSpaceDN w:val="0"/>
      <w:adjustRightInd w:val="0"/>
      <w:spacing w:after="120"/>
      <w:jc w:val="both"/>
      <w:textAlignment w:val="baseline"/>
    </w:pPr>
    <w:rPr>
      <w:sz w:val="20"/>
      <w:szCs w:val="20"/>
      <w:lang w:eastAsia="es-ES"/>
    </w:rPr>
  </w:style>
  <w:style w:type="character" w:customStyle="1" w:styleId="DeltaViewDeletion">
    <w:name w:val="DeltaView Deletion"/>
    <w:rsid w:val="001001B5"/>
    <w:rPr>
      <w:strike/>
      <w:color w:val="FF0000"/>
      <w:spacing w:val="0"/>
    </w:rPr>
  </w:style>
  <w:style w:type="character" w:customStyle="1" w:styleId="DeltaViewMoveSource">
    <w:name w:val="DeltaView Move Source"/>
    <w:rsid w:val="001001B5"/>
    <w:rPr>
      <w:strike/>
      <w:color w:val="00C000"/>
      <w:spacing w:val="0"/>
    </w:rPr>
  </w:style>
  <w:style w:type="character" w:customStyle="1" w:styleId="DeltaViewMoveDestination">
    <w:name w:val="DeltaView Move Destination"/>
    <w:rsid w:val="001001B5"/>
    <w:rPr>
      <w:color w:val="00C000"/>
      <w:spacing w:val="0"/>
      <w:u w:val="double"/>
    </w:rPr>
  </w:style>
  <w:style w:type="paragraph" w:customStyle="1" w:styleId="TtulodeTDC21">
    <w:name w:val="Título de TDC21"/>
    <w:basedOn w:val="Ttulo1"/>
    <w:next w:val="Normal"/>
    <w:semiHidden/>
    <w:rsid w:val="007A1973"/>
    <w:pPr>
      <w:keepLines/>
      <w:spacing w:before="480" w:line="276" w:lineRule="auto"/>
      <w:ind w:right="0"/>
      <w:jc w:val="left"/>
      <w:outlineLvl w:val="9"/>
    </w:pPr>
    <w:rPr>
      <w:rFonts w:ascii="Cambria" w:hAnsi="Cambria"/>
      <w:color w:val="365F91"/>
      <w:sz w:val="28"/>
      <w:szCs w:val="28"/>
    </w:rPr>
  </w:style>
  <w:style w:type="paragraph" w:customStyle="1" w:styleId="Revisin21">
    <w:name w:val="Revisión21"/>
    <w:hidden/>
    <w:semiHidden/>
    <w:rsid w:val="007A1973"/>
    <w:rPr>
      <w:sz w:val="24"/>
      <w:szCs w:val="24"/>
      <w:lang w:val="en-US" w:eastAsia="en-US"/>
    </w:rPr>
  </w:style>
  <w:style w:type="character" w:customStyle="1" w:styleId="date-range">
    <w:name w:val="date-range"/>
    <w:basedOn w:val="Fuentedeprrafopredeter"/>
    <w:rsid w:val="007A1973"/>
  </w:style>
  <w:style w:type="character" w:customStyle="1" w:styleId="apple-converted-space">
    <w:name w:val="apple-converted-space"/>
    <w:basedOn w:val="Fuentedeprrafopredeter"/>
    <w:rsid w:val="007A1973"/>
  </w:style>
  <w:style w:type="character" w:customStyle="1" w:styleId="AsuntodelcomentarioCar1">
    <w:name w:val="Asunto del comentario Car1"/>
    <w:uiPriority w:val="99"/>
    <w:semiHidden/>
    <w:rsid w:val="001F1624"/>
    <w:rPr>
      <w:rFonts w:eastAsia="Times New Roman" w:cs="Times New Roman"/>
      <w:b/>
      <w:bCs/>
      <w:sz w:val="20"/>
      <w:szCs w:val="20"/>
      <w:lang w:val="es-ES" w:eastAsia="es-ES"/>
    </w:rPr>
  </w:style>
  <w:style w:type="paragraph" w:customStyle="1" w:styleId="primero">
    <w:name w:val="primero"/>
    <w:basedOn w:val="Normal"/>
    <w:rsid w:val="003F1E37"/>
    <w:pPr>
      <w:spacing w:before="100" w:beforeAutospacing="1" w:after="100" w:afterAutospacing="1"/>
      <w:jc w:val="left"/>
    </w:pPr>
    <w:rPr>
      <w:lang w:val="es-ES" w:eastAsia="es-ES"/>
    </w:rPr>
  </w:style>
  <w:style w:type="paragraph" w:styleId="Textoindependienteprimerasangra">
    <w:name w:val="Body Text First Indent"/>
    <w:basedOn w:val="Textoindependiente"/>
    <w:link w:val="TextoindependienteprimerasangraCar"/>
    <w:rsid w:val="001A0A73"/>
    <w:pPr>
      <w:tabs>
        <w:tab w:val="clear" w:pos="380"/>
      </w:tabs>
      <w:ind w:firstLine="360"/>
      <w:jc w:val="center"/>
    </w:pPr>
    <w:rPr>
      <w:sz w:val="24"/>
      <w:szCs w:val="24"/>
      <w:lang w:val="en-US"/>
    </w:rPr>
  </w:style>
  <w:style w:type="character" w:customStyle="1" w:styleId="TextoindependienteprimerasangraCar">
    <w:name w:val="Texto independiente primera sangría Car"/>
    <w:link w:val="Textoindependienteprimerasangra"/>
    <w:rsid w:val="003A713A"/>
    <w:rPr>
      <w:rFonts w:ascii="Palatino" w:hAnsi="Palatino"/>
      <w:b/>
      <w:bCs/>
      <w:sz w:val="24"/>
      <w:szCs w:val="24"/>
      <w:lang w:val="en-US" w:eastAsia="en-US"/>
    </w:rPr>
  </w:style>
  <w:style w:type="paragraph" w:customStyle="1" w:styleId="BLOCKBOLDSGL">
    <w:name w:val="BLOCK BOLD SGL"/>
    <w:basedOn w:val="Normal"/>
    <w:uiPriority w:val="99"/>
    <w:rsid w:val="003A713A"/>
    <w:pPr>
      <w:keepNext/>
      <w:spacing w:after="240"/>
      <w:jc w:val="left"/>
    </w:pPr>
    <w:rPr>
      <w:b/>
      <w:bCs/>
      <w:sz w:val="20"/>
      <w:szCs w:val="20"/>
    </w:rPr>
  </w:style>
  <w:style w:type="paragraph" w:customStyle="1" w:styleId="ItalicsBold">
    <w:name w:val="Italics/Bold"/>
    <w:basedOn w:val="Normal"/>
    <w:rsid w:val="003A713A"/>
    <w:pPr>
      <w:keepNext/>
      <w:spacing w:after="240"/>
      <w:jc w:val="left"/>
    </w:pPr>
    <w:rPr>
      <w:b/>
      <w:bCs/>
      <w:i/>
      <w:iCs/>
      <w:sz w:val="20"/>
      <w:szCs w:val="20"/>
    </w:rPr>
  </w:style>
  <w:style w:type="paragraph" w:customStyle="1" w:styleId="BlockTextJ0">
    <w:name w:val="Block Text J"/>
    <w:basedOn w:val="Normal"/>
    <w:rsid w:val="003A713A"/>
    <w:pPr>
      <w:spacing w:after="240"/>
      <w:jc w:val="both"/>
    </w:pPr>
    <w:rPr>
      <w:sz w:val="20"/>
      <w:szCs w:val="20"/>
    </w:rPr>
  </w:style>
  <w:style w:type="character" w:customStyle="1" w:styleId="characterstyle1">
    <w:name w:val="characterstyle1"/>
    <w:basedOn w:val="Fuentedeprrafopredeter"/>
    <w:rsid w:val="00BB0C64"/>
  </w:style>
  <w:style w:type="character" w:customStyle="1" w:styleId="s4">
    <w:name w:val="s4"/>
    <w:basedOn w:val="Fuentedeprrafopredeter"/>
    <w:rsid w:val="00D431F0"/>
  </w:style>
  <w:style w:type="character" w:customStyle="1" w:styleId="Mencinsinresolver1">
    <w:name w:val="Mención sin resolver1"/>
    <w:uiPriority w:val="99"/>
    <w:semiHidden/>
    <w:unhideWhenUsed/>
    <w:rsid w:val="00AE04C4"/>
    <w:rPr>
      <w:color w:val="605E5C"/>
      <w:shd w:val="clear" w:color="auto" w:fill="E1DFDD"/>
    </w:rPr>
  </w:style>
  <w:style w:type="character" w:customStyle="1" w:styleId="Mencinsinresolver2">
    <w:name w:val="Mención sin resolver2"/>
    <w:uiPriority w:val="99"/>
    <w:semiHidden/>
    <w:unhideWhenUsed/>
    <w:rsid w:val="0029551B"/>
    <w:rPr>
      <w:color w:val="605E5C"/>
      <w:shd w:val="clear" w:color="auto" w:fill="E1DFDD"/>
    </w:rPr>
  </w:style>
  <w:style w:type="table" w:customStyle="1" w:styleId="Tablaconcuadrcula1">
    <w:name w:val="Tabla con cuadrícula1"/>
    <w:basedOn w:val="Tablanormal"/>
    <w:next w:val="Tablaconcuadrcula"/>
    <w:uiPriority w:val="59"/>
    <w:rsid w:val="00C454F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extonota">
    <w:name w:val="Texto nota"/>
    <w:basedOn w:val="Normal"/>
    <w:qFormat/>
    <w:rsid w:val="007334BA"/>
    <w:pPr>
      <w:ind w:left="446"/>
      <w:jc w:val="both"/>
    </w:pPr>
    <w:rPr>
      <w:rFonts w:ascii="Book Antiqua" w:hAnsi="Book Antiqua"/>
      <w:sz w:val="20"/>
      <w:szCs w:val="20"/>
      <w:lang w:val="es-ES"/>
    </w:rPr>
  </w:style>
  <w:style w:type="paragraph" w:customStyle="1" w:styleId="xmsonormal">
    <w:name w:val="x_msonormal"/>
    <w:basedOn w:val="Normal"/>
    <w:rsid w:val="00F840C3"/>
    <w:pPr>
      <w:spacing w:before="100" w:beforeAutospacing="1" w:after="100" w:afterAutospacing="1"/>
      <w:jc w:val="left"/>
    </w:pPr>
    <w:rPr>
      <w:lang w:val="en-US"/>
    </w:rPr>
  </w:style>
  <w:style w:type="paragraph" w:customStyle="1" w:styleId="xmsobodytext">
    <w:name w:val="x_msobodytext"/>
    <w:basedOn w:val="Normal"/>
    <w:uiPriority w:val="99"/>
    <w:rsid w:val="00526E75"/>
    <w:pPr>
      <w:spacing w:before="100" w:beforeAutospacing="1" w:after="100" w:afterAutospacing="1"/>
      <w:jc w:val="left"/>
    </w:pPr>
    <w:rPr>
      <w:rFonts w:ascii="Calibri" w:eastAsia="Calibri" w:hAnsi="Calibri" w:cs="Calibri"/>
      <w:sz w:val="22"/>
      <w:szCs w:val="22"/>
      <w:lang w:eastAsia="es-AR"/>
    </w:rPr>
  </w:style>
  <w:style w:type="character" w:customStyle="1" w:styleId="pcuit">
    <w:name w:val="p_cuit"/>
    <w:rsid w:val="009062C3"/>
  </w:style>
  <w:style w:type="character" w:customStyle="1" w:styleId="Mencinsinresolver20">
    <w:name w:val="Mención sin resolver2"/>
    <w:uiPriority w:val="99"/>
    <w:semiHidden/>
    <w:unhideWhenUsed/>
    <w:rsid w:val="006A5532"/>
    <w:rPr>
      <w:color w:val="605E5C"/>
      <w:shd w:val="clear" w:color="auto" w:fill="E1DFDD"/>
    </w:rPr>
  </w:style>
  <w:style w:type="paragraph" w:customStyle="1" w:styleId="xxmsonormal">
    <w:name w:val="x_xmsonormal"/>
    <w:basedOn w:val="Normal"/>
    <w:rsid w:val="004F5471"/>
    <w:pPr>
      <w:spacing w:before="100" w:beforeAutospacing="1" w:after="100" w:afterAutospacing="1"/>
      <w:jc w:val="left"/>
    </w:pPr>
    <w:rPr>
      <w:lang w:val="en-US"/>
    </w:rPr>
  </w:style>
  <w:style w:type="paragraph" w:customStyle="1" w:styleId="xl57">
    <w:name w:val="xl57"/>
    <w:basedOn w:val="Normal"/>
    <w:uiPriority w:val="99"/>
    <w:rsid w:val="00EC3F5A"/>
    <w:pPr>
      <w:pBdr>
        <w:left w:val="single" w:sz="8" w:space="0" w:color="auto"/>
        <w:right w:val="single" w:sz="8" w:space="0" w:color="auto"/>
      </w:pBdr>
      <w:spacing w:before="100" w:beforeAutospacing="1" w:after="100" w:afterAutospacing="1"/>
      <w:textAlignment w:val="center"/>
    </w:pPr>
    <w:rPr>
      <w:rFonts w:ascii="Arial Unicode MS" w:eastAsia="Arial Unicode MS" w:hAnsi="Arial Unicode MS" w:cs="Helv"/>
      <w:lang w:val="es-ES" w:eastAsia="es-ES"/>
    </w:rPr>
  </w:style>
  <w:style w:type="table" w:customStyle="1" w:styleId="Tablaconcuadrcula21">
    <w:name w:val="Tabla con cuadrícula21"/>
    <w:basedOn w:val="Tablanormal"/>
    <w:uiPriority w:val="39"/>
    <w:rsid w:val="00060730"/>
    <w:rPr>
      <w:rFonts w:ascii="Calibri" w:eastAsia="Calibri" w:hAnsi="Calibri"/>
      <w:sz w:val="22"/>
      <w:szCs w:val="22"/>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
    <w:name w:val="Sin lista1"/>
    <w:next w:val="Sinlista"/>
    <w:uiPriority w:val="99"/>
    <w:semiHidden/>
    <w:unhideWhenUsed/>
    <w:rsid w:val="00F33432"/>
  </w:style>
  <w:style w:type="table" w:customStyle="1" w:styleId="TableNormal2">
    <w:name w:val="Table Normal2"/>
    <w:uiPriority w:val="2"/>
    <w:semiHidden/>
    <w:unhideWhenUsed/>
    <w:qFormat/>
    <w:rsid w:val="00F33432"/>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F33432"/>
    <w:pPr>
      <w:widowControl w:val="0"/>
      <w:autoSpaceDE w:val="0"/>
      <w:autoSpaceDN w:val="0"/>
      <w:jc w:val="left"/>
    </w:pPr>
    <w:rPr>
      <w:rFonts w:ascii="Arial" w:eastAsia="Arial" w:hAnsi="Arial" w:cs="Arial"/>
      <w:sz w:val="22"/>
      <w:szCs w:val="22"/>
      <w:lang w:val="es-ES"/>
    </w:rPr>
  </w:style>
  <w:style w:type="table" w:customStyle="1" w:styleId="TableNormal1">
    <w:name w:val="Table Normal1"/>
    <w:uiPriority w:val="2"/>
    <w:semiHidden/>
    <w:unhideWhenUsed/>
    <w:qFormat/>
    <w:rsid w:val="00F33432"/>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paragraph" w:styleId="Sinespaciado">
    <w:name w:val="No Spacing"/>
    <w:link w:val="SinespaciadoCar"/>
    <w:uiPriority w:val="1"/>
    <w:qFormat/>
    <w:rsid w:val="00764DAB"/>
    <w:rPr>
      <w:rFonts w:ascii="Calibri" w:eastAsia="Calibri" w:hAnsi="Calibri"/>
      <w:sz w:val="22"/>
      <w:szCs w:val="22"/>
      <w:lang w:eastAsia="en-US"/>
    </w:rPr>
  </w:style>
  <w:style w:type="character" w:customStyle="1" w:styleId="SinespaciadoCar">
    <w:name w:val="Sin espaciado Car"/>
    <w:link w:val="Sinespaciado"/>
    <w:uiPriority w:val="1"/>
    <w:locked/>
    <w:rsid w:val="00764DAB"/>
    <w:rPr>
      <w:rFonts w:ascii="Calibri" w:eastAsia="Calibri" w:hAnsi="Calibri"/>
      <w:sz w:val="22"/>
      <w:szCs w:val="22"/>
      <w:lang w:val="es-AR" w:eastAsia="en-US"/>
    </w:rPr>
  </w:style>
  <w:style w:type="table" w:customStyle="1" w:styleId="TableNormal">
    <w:name w:val="Table Normal"/>
    <w:uiPriority w:val="2"/>
    <w:semiHidden/>
    <w:unhideWhenUsed/>
    <w:qFormat/>
    <w:rsid w:val="005711AC"/>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character" w:styleId="Mencinsinresolver">
    <w:name w:val="Unresolved Mention"/>
    <w:uiPriority w:val="99"/>
    <w:semiHidden/>
    <w:unhideWhenUsed/>
    <w:rsid w:val="009C673A"/>
    <w:rPr>
      <w:color w:val="605E5C"/>
      <w:shd w:val="clear" w:color="auto" w:fill="E1DFDD"/>
    </w:rPr>
  </w:style>
  <w:style w:type="character" w:customStyle="1" w:styleId="TextparaCar">
    <w:name w:val="Textpara Car"/>
    <w:link w:val="Textpara"/>
    <w:rsid w:val="009C673A"/>
    <w:rPr>
      <w:lang w:val="es-ES" w:eastAsia="en-US"/>
    </w:rPr>
  </w:style>
  <w:style w:type="character" w:customStyle="1" w:styleId="Ttulo7Car">
    <w:name w:val="Título 7 Car"/>
    <w:link w:val="Ttulo7"/>
    <w:uiPriority w:val="9"/>
    <w:rsid w:val="0073716F"/>
    <w:rPr>
      <w:rFonts w:ascii="Calibri" w:hAnsi="Calibri"/>
      <w:sz w:val="24"/>
      <w:szCs w:val="24"/>
      <w:lang w:eastAsia="es-ES"/>
    </w:rPr>
  </w:style>
  <w:style w:type="numbering" w:customStyle="1" w:styleId="Sinlista2">
    <w:name w:val="Sin lista2"/>
    <w:next w:val="Sinlista"/>
    <w:uiPriority w:val="99"/>
    <w:semiHidden/>
    <w:unhideWhenUsed/>
    <w:rsid w:val="0073716F"/>
  </w:style>
  <w:style w:type="paragraph" w:customStyle="1" w:styleId="texths">
    <w:name w:val="texths"/>
    <w:basedOn w:val="Normal"/>
    <w:uiPriority w:val="99"/>
    <w:rsid w:val="0073716F"/>
    <w:pPr>
      <w:keepNext/>
      <w:widowControl w:val="0"/>
      <w:overflowPunct w:val="0"/>
      <w:autoSpaceDE w:val="0"/>
      <w:autoSpaceDN w:val="0"/>
      <w:adjustRightInd w:val="0"/>
      <w:jc w:val="left"/>
      <w:textAlignment w:val="baseline"/>
    </w:pPr>
    <w:rPr>
      <w:b/>
      <w:bCs/>
      <w:sz w:val="22"/>
      <w:szCs w:val="22"/>
      <w:lang w:val="en-US"/>
    </w:rPr>
  </w:style>
  <w:style w:type="paragraph" w:customStyle="1" w:styleId="Heading">
    <w:name w:val="Heading"/>
    <w:basedOn w:val="Normal"/>
    <w:uiPriority w:val="99"/>
    <w:rsid w:val="0073716F"/>
    <w:pPr>
      <w:widowControl w:val="0"/>
      <w:autoSpaceDE w:val="0"/>
      <w:autoSpaceDN w:val="0"/>
      <w:adjustRightInd w:val="0"/>
      <w:spacing w:line="243" w:lineRule="exact"/>
    </w:pPr>
    <w:rPr>
      <w:b/>
      <w:bCs/>
      <w:sz w:val="20"/>
      <w:szCs w:val="20"/>
      <w:lang w:val="en-US"/>
    </w:rPr>
  </w:style>
  <w:style w:type="paragraph" w:customStyle="1" w:styleId="Pie">
    <w:name w:val="Pie"/>
    <w:basedOn w:val="Normal"/>
    <w:link w:val="PieCar"/>
    <w:uiPriority w:val="99"/>
    <w:rsid w:val="0073716F"/>
    <w:pPr>
      <w:jc w:val="left"/>
    </w:pPr>
    <w:rPr>
      <w:szCs w:val="20"/>
      <w:lang w:val="es-ES_tradnl" w:eastAsia="es-ES"/>
    </w:rPr>
  </w:style>
  <w:style w:type="paragraph" w:customStyle="1" w:styleId="BaseTimes">
    <w:name w:val="BaseTimes"/>
    <w:uiPriority w:val="99"/>
    <w:rsid w:val="0073716F"/>
    <w:rPr>
      <w:sz w:val="24"/>
      <w:lang w:val="en-US" w:eastAsia="es-ES"/>
    </w:rPr>
  </w:style>
  <w:style w:type="paragraph" w:customStyle="1" w:styleId="font7">
    <w:name w:val="font7"/>
    <w:basedOn w:val="Normal"/>
    <w:uiPriority w:val="99"/>
    <w:rsid w:val="0073716F"/>
    <w:pPr>
      <w:spacing w:before="100" w:beforeAutospacing="1" w:after="100" w:afterAutospacing="1"/>
      <w:jc w:val="left"/>
    </w:pPr>
    <w:rPr>
      <w:rFonts w:ascii="Arial" w:eastAsia="Arial Unicode MS" w:hAnsi="Arial" w:cs="Arial"/>
      <w:sz w:val="18"/>
      <w:szCs w:val="18"/>
      <w:lang w:val="es-ES" w:eastAsia="es-ES"/>
    </w:rPr>
  </w:style>
  <w:style w:type="paragraph" w:customStyle="1" w:styleId="xl24">
    <w:name w:val="xl24"/>
    <w:basedOn w:val="Normal"/>
    <w:uiPriority w:val="99"/>
    <w:rsid w:val="0073716F"/>
    <w:pPr>
      <w:spacing w:before="100" w:beforeAutospacing="1" w:after="100" w:afterAutospacing="1"/>
      <w:jc w:val="left"/>
      <w:textAlignment w:val="center"/>
    </w:pPr>
    <w:rPr>
      <w:rFonts w:eastAsia="Arial Unicode MS"/>
      <w:sz w:val="16"/>
      <w:szCs w:val="16"/>
      <w:lang w:val="es-ES" w:eastAsia="es-ES"/>
    </w:rPr>
  </w:style>
  <w:style w:type="paragraph" w:customStyle="1" w:styleId="Textodeglobo11">
    <w:name w:val="Texto de globo11"/>
    <w:basedOn w:val="Normal"/>
    <w:uiPriority w:val="99"/>
    <w:semiHidden/>
    <w:rsid w:val="0073716F"/>
    <w:pPr>
      <w:jc w:val="left"/>
    </w:pPr>
    <w:rPr>
      <w:rFonts w:ascii="Tahoma" w:hAnsi="Tahoma"/>
      <w:sz w:val="16"/>
      <w:szCs w:val="20"/>
      <w:lang w:val="en-US" w:eastAsia="es-ES"/>
    </w:rPr>
  </w:style>
  <w:style w:type="paragraph" w:customStyle="1" w:styleId="CenteredText">
    <w:name w:val="Centered Text"/>
    <w:basedOn w:val="Normal"/>
    <w:uiPriority w:val="99"/>
    <w:rsid w:val="0073716F"/>
    <w:rPr>
      <w:sz w:val="20"/>
      <w:szCs w:val="20"/>
      <w:lang w:val="en-US"/>
    </w:rPr>
  </w:style>
  <w:style w:type="character" w:customStyle="1" w:styleId="Textoindependiente3Car1">
    <w:name w:val="Texto independiente 3 Car1"/>
    <w:uiPriority w:val="99"/>
    <w:semiHidden/>
    <w:rsid w:val="0073716F"/>
    <w:rPr>
      <w:rFonts w:ascii="Times New Roman" w:eastAsia="Times New Roman" w:hAnsi="Times New Roman"/>
      <w:sz w:val="16"/>
      <w:szCs w:val="16"/>
      <w:lang w:val="es-AR"/>
    </w:rPr>
  </w:style>
  <w:style w:type="character" w:customStyle="1" w:styleId="SangradetextonormalCar1">
    <w:name w:val="Sangría de texto normal Car1"/>
    <w:uiPriority w:val="99"/>
    <w:semiHidden/>
    <w:rsid w:val="0073716F"/>
    <w:rPr>
      <w:rFonts w:ascii="Times New Roman" w:eastAsia="Times New Roman" w:hAnsi="Times New Roman"/>
      <w:lang w:val="es-AR"/>
    </w:rPr>
  </w:style>
  <w:style w:type="paragraph" w:customStyle="1" w:styleId="xl32">
    <w:name w:val="xl32"/>
    <w:basedOn w:val="Normal"/>
    <w:uiPriority w:val="99"/>
    <w:rsid w:val="0073716F"/>
    <w:pPr>
      <w:spacing w:before="100" w:beforeAutospacing="1" w:after="100" w:afterAutospacing="1"/>
      <w:jc w:val="right"/>
    </w:pPr>
    <w:rPr>
      <w:rFonts w:ascii="Arial" w:eastAsia="Arial Unicode MS" w:hAnsi="Arial" w:cs="Arial"/>
      <w:b/>
      <w:bCs/>
      <w:color w:val="000000"/>
      <w:sz w:val="16"/>
      <w:szCs w:val="16"/>
      <w:lang w:eastAsia="es-ES"/>
    </w:rPr>
  </w:style>
  <w:style w:type="paragraph" w:customStyle="1" w:styleId="toa">
    <w:name w:val="toa"/>
    <w:basedOn w:val="Normal"/>
    <w:uiPriority w:val="99"/>
    <w:rsid w:val="0073716F"/>
    <w:pPr>
      <w:widowControl w:val="0"/>
      <w:tabs>
        <w:tab w:val="left" w:pos="9000"/>
        <w:tab w:val="right" w:pos="9360"/>
      </w:tabs>
      <w:suppressAutoHyphens/>
      <w:overflowPunct w:val="0"/>
      <w:autoSpaceDE w:val="0"/>
      <w:autoSpaceDN w:val="0"/>
      <w:adjustRightInd w:val="0"/>
      <w:jc w:val="left"/>
      <w:textAlignment w:val="baseline"/>
    </w:pPr>
    <w:rPr>
      <w:rFonts w:ascii="Times New (W1)" w:hAnsi="Times New (W1)"/>
      <w:sz w:val="20"/>
      <w:szCs w:val="20"/>
      <w:lang w:val="en-US"/>
    </w:rPr>
  </w:style>
  <w:style w:type="paragraph" w:customStyle="1" w:styleId="BodyText2SglJ">
    <w:name w:val="Body Text 2 Sgl J"/>
    <w:basedOn w:val="Normal"/>
    <w:uiPriority w:val="99"/>
    <w:rsid w:val="0073716F"/>
    <w:pPr>
      <w:keepNext/>
      <w:ind w:firstLine="720"/>
      <w:jc w:val="left"/>
    </w:pPr>
    <w:rPr>
      <w:sz w:val="19"/>
      <w:szCs w:val="19"/>
      <w:lang w:val="en-US"/>
    </w:rPr>
  </w:style>
  <w:style w:type="paragraph" w:customStyle="1" w:styleId="TitleBIIndented">
    <w:name w:val="Title BI Indented"/>
    <w:basedOn w:val="Normal"/>
    <w:uiPriority w:val="99"/>
    <w:rsid w:val="0073716F"/>
    <w:pPr>
      <w:keepNext/>
      <w:ind w:left="720"/>
      <w:jc w:val="left"/>
    </w:pPr>
    <w:rPr>
      <w:b/>
      <w:bCs/>
      <w:i/>
      <w:iCs/>
      <w:sz w:val="20"/>
      <w:szCs w:val="20"/>
      <w:lang w:val="en-US"/>
    </w:rPr>
  </w:style>
  <w:style w:type="paragraph" w:customStyle="1" w:styleId="BlockText5JHang">
    <w:name w:val="Block Text .5J Hang"/>
    <w:basedOn w:val="Normal"/>
    <w:uiPriority w:val="99"/>
    <w:rsid w:val="0073716F"/>
    <w:pPr>
      <w:ind w:left="1080" w:hanging="360"/>
      <w:jc w:val="left"/>
    </w:pPr>
    <w:rPr>
      <w:sz w:val="20"/>
      <w:szCs w:val="20"/>
      <w:lang w:val="en-US"/>
    </w:rPr>
  </w:style>
  <w:style w:type="paragraph" w:customStyle="1" w:styleId="Ttulo10">
    <w:name w:val="Título1"/>
    <w:basedOn w:val="Normal"/>
    <w:uiPriority w:val="10"/>
    <w:qFormat/>
    <w:rsid w:val="0073716F"/>
    <w:pPr>
      <w:widowControl w:val="0"/>
      <w:autoSpaceDE w:val="0"/>
      <w:autoSpaceDN w:val="0"/>
      <w:adjustRightInd w:val="0"/>
      <w:spacing w:before="240"/>
      <w:ind w:firstLine="357"/>
    </w:pPr>
    <w:rPr>
      <w:rFonts w:ascii="Times New (W1)" w:hAnsi="Times New (W1)"/>
      <w:b/>
      <w:sz w:val="20"/>
      <w:szCs w:val="20"/>
      <w:lang w:eastAsia="es-ES"/>
    </w:rPr>
  </w:style>
  <w:style w:type="paragraph" w:customStyle="1" w:styleId="leftmargin">
    <w:name w:val="left margin"/>
    <w:basedOn w:val="Normal"/>
    <w:uiPriority w:val="99"/>
    <w:rsid w:val="0073716F"/>
    <w:pPr>
      <w:jc w:val="left"/>
    </w:pPr>
    <w:rPr>
      <w:rFonts w:ascii="Arial" w:hAnsi="Arial"/>
      <w:sz w:val="20"/>
      <w:szCs w:val="20"/>
      <w:lang w:val="en-US" w:eastAsia="es-ES"/>
    </w:rPr>
  </w:style>
  <w:style w:type="paragraph" w:customStyle="1" w:styleId="HTMLconformatoprevio1">
    <w:name w:val="HTML con formato previo1"/>
    <w:basedOn w:val="Normal"/>
    <w:uiPriority w:val="99"/>
    <w:rsid w:val="0073716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Courier New" w:eastAsia="Courier New" w:hAnsi="Courier New"/>
      <w:sz w:val="20"/>
      <w:szCs w:val="20"/>
      <w:lang w:val="en-US" w:eastAsia="es-ES"/>
    </w:rPr>
  </w:style>
  <w:style w:type="paragraph" w:customStyle="1" w:styleId="Ital">
    <w:name w:val="Ital"/>
    <w:basedOn w:val="Normal"/>
    <w:uiPriority w:val="99"/>
    <w:rsid w:val="0073716F"/>
    <w:pPr>
      <w:keepNext/>
      <w:jc w:val="left"/>
    </w:pPr>
    <w:rPr>
      <w:i/>
      <w:iCs/>
      <w:sz w:val="20"/>
      <w:szCs w:val="20"/>
      <w:lang w:val="en-US" w:eastAsia="es-ES"/>
    </w:rPr>
  </w:style>
  <w:style w:type="paragraph" w:customStyle="1" w:styleId="xl35">
    <w:name w:val="xl35"/>
    <w:basedOn w:val="Normal"/>
    <w:uiPriority w:val="99"/>
    <w:rsid w:val="0073716F"/>
    <w:pPr>
      <w:spacing w:after="100" w:afterAutospacing="1"/>
      <w:jc w:val="left"/>
    </w:pPr>
    <w:rPr>
      <w:rFonts w:ascii="MS Sans Serif" w:eastAsia="Arial Unicode MS" w:hAnsi="MS Sans Serif" w:cs="Helv"/>
      <w:sz w:val="14"/>
      <w:szCs w:val="14"/>
      <w:lang w:val="es-ES" w:eastAsia="es-ES"/>
    </w:rPr>
  </w:style>
  <w:style w:type="paragraph" w:customStyle="1" w:styleId="Epgrafe">
    <w:name w:val="Epígrafe"/>
    <w:basedOn w:val="Normal"/>
    <w:next w:val="Normal"/>
    <w:uiPriority w:val="99"/>
    <w:qFormat/>
    <w:rsid w:val="0073716F"/>
    <w:pPr>
      <w:jc w:val="left"/>
    </w:pPr>
    <w:rPr>
      <w:rFonts w:ascii="Univers" w:hAnsi="Univers"/>
      <w:i/>
      <w:snapToGrid w:val="0"/>
      <w:sz w:val="20"/>
      <w:szCs w:val="20"/>
      <w:lang w:val="en-US" w:eastAsia="es-ES"/>
    </w:rPr>
  </w:style>
  <w:style w:type="paragraph" w:customStyle="1" w:styleId="MainPara">
    <w:name w:val="Main Para"/>
    <w:basedOn w:val="Normal"/>
    <w:uiPriority w:val="99"/>
    <w:rsid w:val="0073716F"/>
    <w:pPr>
      <w:ind w:firstLine="432"/>
      <w:jc w:val="left"/>
    </w:pPr>
    <w:rPr>
      <w:rFonts w:ascii="Arial" w:hAnsi="Arial"/>
      <w:sz w:val="20"/>
      <w:szCs w:val="20"/>
      <w:lang w:val="en-US" w:eastAsia="es-ES"/>
    </w:rPr>
  </w:style>
  <w:style w:type="paragraph" w:customStyle="1" w:styleId="ListBullet1">
    <w:name w:val="List Bullet 1"/>
    <w:basedOn w:val="Normal"/>
    <w:uiPriority w:val="99"/>
    <w:rsid w:val="0073716F"/>
    <w:pPr>
      <w:tabs>
        <w:tab w:val="num" w:pos="360"/>
      </w:tabs>
      <w:ind w:left="360" w:hanging="360"/>
      <w:jc w:val="left"/>
    </w:pPr>
    <w:rPr>
      <w:sz w:val="20"/>
      <w:szCs w:val="20"/>
      <w:lang w:val="en-US" w:eastAsia="es-ES"/>
    </w:rPr>
  </w:style>
  <w:style w:type="paragraph" w:customStyle="1" w:styleId="xl25">
    <w:name w:val="xl25"/>
    <w:basedOn w:val="Normal"/>
    <w:uiPriority w:val="99"/>
    <w:rsid w:val="0073716F"/>
    <w:pPr>
      <w:spacing w:before="100" w:beforeAutospacing="1" w:after="100" w:afterAutospacing="1"/>
      <w:jc w:val="left"/>
    </w:pPr>
    <w:rPr>
      <w:rFonts w:eastAsia="Arial Unicode MS"/>
      <w:sz w:val="16"/>
      <w:szCs w:val="16"/>
      <w:lang w:val="es-ES" w:eastAsia="es-ES"/>
    </w:rPr>
  </w:style>
  <w:style w:type="paragraph" w:customStyle="1" w:styleId="xl26">
    <w:name w:val="xl26"/>
    <w:basedOn w:val="Normal"/>
    <w:uiPriority w:val="99"/>
    <w:rsid w:val="0073716F"/>
    <w:pPr>
      <w:spacing w:before="100" w:beforeAutospacing="1" w:after="100" w:afterAutospacing="1"/>
      <w:jc w:val="right"/>
      <w:textAlignment w:val="center"/>
    </w:pPr>
    <w:rPr>
      <w:rFonts w:eastAsia="Arial Unicode MS"/>
      <w:sz w:val="16"/>
      <w:szCs w:val="16"/>
      <w:lang w:val="es-ES" w:eastAsia="es-ES"/>
    </w:rPr>
  </w:style>
  <w:style w:type="paragraph" w:customStyle="1" w:styleId="xl27">
    <w:name w:val="xl27"/>
    <w:basedOn w:val="Normal"/>
    <w:uiPriority w:val="99"/>
    <w:rsid w:val="0073716F"/>
    <w:pPr>
      <w:spacing w:before="100" w:beforeAutospacing="1" w:after="100" w:afterAutospacing="1"/>
      <w:jc w:val="left"/>
    </w:pPr>
    <w:rPr>
      <w:rFonts w:eastAsia="Arial Unicode MS"/>
      <w:sz w:val="16"/>
      <w:szCs w:val="16"/>
      <w:lang w:val="es-ES" w:eastAsia="es-ES"/>
    </w:rPr>
  </w:style>
  <w:style w:type="paragraph" w:customStyle="1" w:styleId="xl28">
    <w:name w:val="xl28"/>
    <w:basedOn w:val="Normal"/>
    <w:uiPriority w:val="99"/>
    <w:rsid w:val="0073716F"/>
    <w:pPr>
      <w:spacing w:before="100" w:beforeAutospacing="1" w:after="100" w:afterAutospacing="1"/>
      <w:jc w:val="left"/>
    </w:pPr>
    <w:rPr>
      <w:rFonts w:eastAsia="Arial Unicode MS"/>
      <w:sz w:val="16"/>
      <w:szCs w:val="16"/>
      <w:lang w:val="es-ES" w:eastAsia="es-ES"/>
    </w:rPr>
  </w:style>
  <w:style w:type="paragraph" w:customStyle="1" w:styleId="xl30">
    <w:name w:val="xl30"/>
    <w:basedOn w:val="Normal"/>
    <w:uiPriority w:val="99"/>
    <w:rsid w:val="0073716F"/>
    <w:pPr>
      <w:pBdr>
        <w:top w:val="single" w:sz="8" w:space="0" w:color="auto"/>
        <w:left w:val="single" w:sz="8" w:space="0" w:color="auto"/>
        <w:bottom w:val="single" w:sz="8" w:space="0" w:color="auto"/>
        <w:right w:val="single" w:sz="8" w:space="0" w:color="auto"/>
      </w:pBdr>
      <w:spacing w:before="100" w:beforeAutospacing="1" w:after="100" w:afterAutospacing="1"/>
      <w:textAlignment w:val="center"/>
    </w:pPr>
    <w:rPr>
      <w:rFonts w:eastAsia="Arial Unicode MS"/>
      <w:lang w:val="es-ES" w:eastAsia="es-ES"/>
    </w:rPr>
  </w:style>
  <w:style w:type="paragraph" w:customStyle="1" w:styleId="xl31">
    <w:name w:val="xl31"/>
    <w:basedOn w:val="Normal"/>
    <w:uiPriority w:val="99"/>
    <w:rsid w:val="0073716F"/>
    <w:pPr>
      <w:spacing w:before="100" w:beforeAutospacing="1" w:after="100" w:afterAutospacing="1"/>
      <w:jc w:val="left"/>
      <w:textAlignment w:val="center"/>
    </w:pPr>
    <w:rPr>
      <w:rFonts w:eastAsia="Arial Unicode MS"/>
      <w:sz w:val="16"/>
      <w:szCs w:val="16"/>
      <w:lang w:val="es-ES" w:eastAsia="es-ES"/>
    </w:rPr>
  </w:style>
  <w:style w:type="paragraph" w:customStyle="1" w:styleId="xl33">
    <w:name w:val="xl33"/>
    <w:basedOn w:val="Normal"/>
    <w:uiPriority w:val="99"/>
    <w:rsid w:val="0073716F"/>
    <w:pPr>
      <w:spacing w:before="100" w:beforeAutospacing="1" w:after="100" w:afterAutospacing="1"/>
      <w:jc w:val="left"/>
    </w:pPr>
    <w:rPr>
      <w:rFonts w:eastAsia="Arial Unicode MS"/>
      <w:sz w:val="16"/>
      <w:szCs w:val="16"/>
      <w:lang w:val="es-ES" w:eastAsia="es-ES"/>
    </w:rPr>
  </w:style>
  <w:style w:type="paragraph" w:customStyle="1" w:styleId="xl34">
    <w:name w:val="xl34"/>
    <w:basedOn w:val="Normal"/>
    <w:uiPriority w:val="99"/>
    <w:rsid w:val="0073716F"/>
    <w:pPr>
      <w:spacing w:before="100" w:beforeAutospacing="1" w:after="100" w:afterAutospacing="1"/>
      <w:textAlignment w:val="center"/>
    </w:pPr>
    <w:rPr>
      <w:rFonts w:eastAsia="Arial Unicode MS"/>
      <w:lang w:val="es-ES" w:eastAsia="es-ES"/>
    </w:rPr>
  </w:style>
  <w:style w:type="paragraph" w:customStyle="1" w:styleId="xl36">
    <w:name w:val="xl36"/>
    <w:basedOn w:val="Normal"/>
    <w:uiPriority w:val="99"/>
    <w:rsid w:val="0073716F"/>
    <w:pPr>
      <w:spacing w:before="100" w:beforeAutospacing="1" w:after="100" w:afterAutospacing="1"/>
      <w:ind w:firstLineChars="200" w:firstLine="200"/>
      <w:jc w:val="left"/>
      <w:textAlignment w:val="center"/>
    </w:pPr>
    <w:rPr>
      <w:rFonts w:ascii="Arial Unicode MS" w:eastAsia="Arial Unicode MS" w:hAnsi="Arial Unicode MS" w:cs="Helv"/>
      <w:lang w:val="es-ES" w:eastAsia="es-ES"/>
    </w:rPr>
  </w:style>
  <w:style w:type="paragraph" w:customStyle="1" w:styleId="xl37">
    <w:name w:val="xl37"/>
    <w:basedOn w:val="Normal"/>
    <w:uiPriority w:val="99"/>
    <w:rsid w:val="0073716F"/>
    <w:pPr>
      <w:spacing w:before="100" w:beforeAutospacing="1" w:after="100" w:afterAutospacing="1"/>
      <w:jc w:val="left"/>
      <w:textAlignment w:val="center"/>
    </w:pPr>
    <w:rPr>
      <w:rFonts w:ascii="Arial Unicode MS" w:eastAsia="Arial Unicode MS" w:hAnsi="Arial Unicode MS" w:cs="Helv"/>
      <w:lang w:val="es-ES" w:eastAsia="es-ES"/>
    </w:rPr>
  </w:style>
  <w:style w:type="paragraph" w:customStyle="1" w:styleId="xl38">
    <w:name w:val="xl38"/>
    <w:basedOn w:val="Normal"/>
    <w:uiPriority w:val="99"/>
    <w:rsid w:val="0073716F"/>
    <w:pPr>
      <w:spacing w:before="100" w:beforeAutospacing="1" w:after="100" w:afterAutospacing="1"/>
      <w:textAlignment w:val="center"/>
    </w:pPr>
    <w:rPr>
      <w:rFonts w:eastAsia="Arial Unicode MS"/>
      <w:lang w:val="es-ES" w:eastAsia="es-ES"/>
    </w:rPr>
  </w:style>
  <w:style w:type="paragraph" w:customStyle="1" w:styleId="xl39">
    <w:name w:val="xl39"/>
    <w:basedOn w:val="Normal"/>
    <w:uiPriority w:val="99"/>
    <w:rsid w:val="0073716F"/>
    <w:pPr>
      <w:spacing w:before="100" w:beforeAutospacing="1" w:after="100" w:afterAutospacing="1"/>
      <w:textAlignment w:val="center"/>
    </w:pPr>
    <w:rPr>
      <w:rFonts w:eastAsia="Arial Unicode MS"/>
      <w:lang w:val="es-ES" w:eastAsia="es-ES"/>
    </w:rPr>
  </w:style>
  <w:style w:type="paragraph" w:customStyle="1" w:styleId="xl40">
    <w:name w:val="xl40"/>
    <w:basedOn w:val="Normal"/>
    <w:uiPriority w:val="99"/>
    <w:rsid w:val="0073716F"/>
    <w:pPr>
      <w:spacing w:before="100" w:beforeAutospacing="1" w:after="100" w:afterAutospacing="1"/>
      <w:jc w:val="right"/>
      <w:textAlignment w:val="center"/>
    </w:pPr>
    <w:rPr>
      <w:rFonts w:eastAsia="Arial Unicode MS"/>
      <w:sz w:val="16"/>
      <w:szCs w:val="16"/>
      <w:lang w:val="es-ES" w:eastAsia="es-ES"/>
    </w:rPr>
  </w:style>
  <w:style w:type="paragraph" w:customStyle="1" w:styleId="xl41">
    <w:name w:val="xl41"/>
    <w:basedOn w:val="Normal"/>
    <w:uiPriority w:val="99"/>
    <w:rsid w:val="0073716F"/>
    <w:pPr>
      <w:spacing w:before="100" w:beforeAutospacing="1" w:after="100" w:afterAutospacing="1"/>
      <w:jc w:val="right"/>
    </w:pPr>
    <w:rPr>
      <w:rFonts w:eastAsia="Arial Unicode MS"/>
      <w:sz w:val="16"/>
      <w:szCs w:val="16"/>
      <w:lang w:val="es-ES" w:eastAsia="es-ES"/>
    </w:rPr>
  </w:style>
  <w:style w:type="paragraph" w:customStyle="1" w:styleId="xl42">
    <w:name w:val="xl42"/>
    <w:basedOn w:val="Normal"/>
    <w:uiPriority w:val="99"/>
    <w:rsid w:val="0073716F"/>
    <w:pPr>
      <w:spacing w:before="100" w:beforeAutospacing="1" w:after="100" w:afterAutospacing="1"/>
      <w:jc w:val="left"/>
    </w:pPr>
    <w:rPr>
      <w:rFonts w:eastAsia="Arial Unicode MS"/>
      <w:sz w:val="16"/>
      <w:szCs w:val="16"/>
      <w:lang w:val="es-ES" w:eastAsia="es-ES"/>
    </w:rPr>
  </w:style>
  <w:style w:type="paragraph" w:customStyle="1" w:styleId="xl43">
    <w:name w:val="xl43"/>
    <w:basedOn w:val="Normal"/>
    <w:uiPriority w:val="99"/>
    <w:rsid w:val="0073716F"/>
    <w:pPr>
      <w:spacing w:before="100" w:beforeAutospacing="1" w:after="100" w:afterAutospacing="1"/>
      <w:jc w:val="right"/>
      <w:textAlignment w:val="top"/>
    </w:pPr>
    <w:rPr>
      <w:rFonts w:eastAsia="Arial Unicode MS"/>
      <w:sz w:val="16"/>
      <w:szCs w:val="16"/>
      <w:lang w:val="es-ES" w:eastAsia="es-ES"/>
    </w:rPr>
  </w:style>
  <w:style w:type="paragraph" w:customStyle="1" w:styleId="xl44">
    <w:name w:val="xl44"/>
    <w:basedOn w:val="Normal"/>
    <w:uiPriority w:val="99"/>
    <w:rsid w:val="0073716F"/>
    <w:pPr>
      <w:spacing w:before="100" w:beforeAutospacing="1" w:after="100" w:afterAutospacing="1"/>
      <w:textAlignment w:val="center"/>
    </w:pPr>
    <w:rPr>
      <w:rFonts w:eastAsia="Arial Unicode MS"/>
      <w:lang w:val="es-ES" w:eastAsia="es-ES"/>
    </w:rPr>
  </w:style>
  <w:style w:type="paragraph" w:customStyle="1" w:styleId="xl45">
    <w:name w:val="xl45"/>
    <w:basedOn w:val="Normal"/>
    <w:uiPriority w:val="99"/>
    <w:rsid w:val="0073716F"/>
    <w:pPr>
      <w:spacing w:before="100" w:beforeAutospacing="1" w:after="100" w:afterAutospacing="1"/>
      <w:jc w:val="left"/>
      <w:textAlignment w:val="center"/>
    </w:pPr>
    <w:rPr>
      <w:rFonts w:eastAsia="Arial Unicode MS"/>
      <w:sz w:val="16"/>
      <w:szCs w:val="16"/>
      <w:lang w:val="es-ES" w:eastAsia="es-ES"/>
    </w:rPr>
  </w:style>
  <w:style w:type="paragraph" w:customStyle="1" w:styleId="xl46">
    <w:name w:val="xl46"/>
    <w:basedOn w:val="Normal"/>
    <w:uiPriority w:val="99"/>
    <w:rsid w:val="0073716F"/>
    <w:pPr>
      <w:pBdr>
        <w:top w:val="single" w:sz="8" w:space="0" w:color="auto"/>
        <w:left w:val="single" w:sz="8" w:space="0" w:color="auto"/>
        <w:bottom w:val="single" w:sz="8" w:space="0" w:color="auto"/>
        <w:right w:val="single" w:sz="8" w:space="0" w:color="auto"/>
      </w:pBdr>
      <w:spacing w:before="100" w:beforeAutospacing="1" w:after="100" w:afterAutospacing="1"/>
    </w:pPr>
    <w:rPr>
      <w:rFonts w:eastAsia="Arial Unicode MS"/>
      <w:lang w:val="es-ES" w:eastAsia="es-ES"/>
    </w:rPr>
  </w:style>
  <w:style w:type="paragraph" w:customStyle="1" w:styleId="xl47">
    <w:name w:val="xl47"/>
    <w:basedOn w:val="Normal"/>
    <w:uiPriority w:val="99"/>
    <w:rsid w:val="0073716F"/>
    <w:pPr>
      <w:spacing w:before="100" w:beforeAutospacing="1" w:after="100" w:afterAutospacing="1"/>
      <w:jc w:val="left"/>
      <w:textAlignment w:val="top"/>
    </w:pPr>
    <w:rPr>
      <w:rFonts w:eastAsia="Arial Unicode MS"/>
      <w:sz w:val="16"/>
      <w:szCs w:val="16"/>
      <w:lang w:val="es-ES" w:eastAsia="es-ES"/>
    </w:rPr>
  </w:style>
  <w:style w:type="paragraph" w:customStyle="1" w:styleId="xl48">
    <w:name w:val="xl48"/>
    <w:basedOn w:val="Normal"/>
    <w:uiPriority w:val="99"/>
    <w:rsid w:val="0073716F"/>
    <w:pPr>
      <w:spacing w:before="100" w:beforeAutospacing="1" w:after="100" w:afterAutospacing="1"/>
      <w:jc w:val="right"/>
      <w:textAlignment w:val="top"/>
    </w:pPr>
    <w:rPr>
      <w:rFonts w:eastAsia="Arial Unicode MS"/>
      <w:sz w:val="16"/>
      <w:szCs w:val="16"/>
      <w:lang w:val="es-ES" w:eastAsia="es-ES"/>
    </w:rPr>
  </w:style>
  <w:style w:type="paragraph" w:customStyle="1" w:styleId="xl49">
    <w:name w:val="xl49"/>
    <w:basedOn w:val="Normal"/>
    <w:uiPriority w:val="99"/>
    <w:rsid w:val="0073716F"/>
    <w:pPr>
      <w:spacing w:before="100" w:beforeAutospacing="1" w:after="100" w:afterAutospacing="1"/>
      <w:jc w:val="left"/>
    </w:pPr>
    <w:rPr>
      <w:rFonts w:eastAsia="Arial Unicode MS"/>
      <w:lang w:val="es-ES" w:eastAsia="es-ES"/>
    </w:rPr>
  </w:style>
  <w:style w:type="paragraph" w:customStyle="1" w:styleId="xl50">
    <w:name w:val="xl50"/>
    <w:basedOn w:val="Normal"/>
    <w:uiPriority w:val="99"/>
    <w:rsid w:val="0073716F"/>
    <w:pPr>
      <w:pBdr>
        <w:top w:val="single" w:sz="8" w:space="0" w:color="auto"/>
        <w:left w:val="single" w:sz="8" w:space="0" w:color="auto"/>
        <w:right w:val="single" w:sz="8" w:space="0" w:color="auto"/>
      </w:pBdr>
      <w:spacing w:before="100" w:beforeAutospacing="1" w:after="100" w:afterAutospacing="1"/>
    </w:pPr>
    <w:rPr>
      <w:rFonts w:eastAsia="Arial Unicode MS"/>
      <w:lang w:val="es-ES" w:eastAsia="es-ES"/>
    </w:rPr>
  </w:style>
  <w:style w:type="paragraph" w:customStyle="1" w:styleId="xl51">
    <w:name w:val="xl51"/>
    <w:basedOn w:val="Normal"/>
    <w:uiPriority w:val="99"/>
    <w:rsid w:val="0073716F"/>
    <w:pPr>
      <w:pBdr>
        <w:left w:val="single" w:sz="8" w:space="0" w:color="auto"/>
        <w:right w:val="single" w:sz="8" w:space="0" w:color="auto"/>
      </w:pBdr>
      <w:spacing w:before="100" w:beforeAutospacing="1" w:after="100" w:afterAutospacing="1"/>
    </w:pPr>
    <w:rPr>
      <w:rFonts w:eastAsia="Arial Unicode MS"/>
      <w:lang w:val="es-ES" w:eastAsia="es-ES"/>
    </w:rPr>
  </w:style>
  <w:style w:type="paragraph" w:customStyle="1" w:styleId="xl52">
    <w:name w:val="xl52"/>
    <w:basedOn w:val="Normal"/>
    <w:uiPriority w:val="99"/>
    <w:rsid w:val="0073716F"/>
    <w:pPr>
      <w:pBdr>
        <w:left w:val="single" w:sz="8" w:space="0" w:color="auto"/>
        <w:bottom w:val="single" w:sz="8" w:space="0" w:color="auto"/>
        <w:right w:val="single" w:sz="8" w:space="0" w:color="auto"/>
      </w:pBdr>
      <w:spacing w:before="100" w:beforeAutospacing="1" w:after="100" w:afterAutospacing="1"/>
      <w:textAlignment w:val="center"/>
    </w:pPr>
    <w:rPr>
      <w:rFonts w:eastAsia="Arial Unicode MS"/>
      <w:lang w:val="es-ES" w:eastAsia="es-ES"/>
    </w:rPr>
  </w:style>
  <w:style w:type="paragraph" w:customStyle="1" w:styleId="xl53">
    <w:name w:val="xl53"/>
    <w:basedOn w:val="Normal"/>
    <w:uiPriority w:val="99"/>
    <w:rsid w:val="0073716F"/>
    <w:pPr>
      <w:spacing w:before="100" w:beforeAutospacing="1" w:after="100" w:afterAutospacing="1"/>
    </w:pPr>
    <w:rPr>
      <w:rFonts w:eastAsia="Arial Unicode MS"/>
      <w:sz w:val="16"/>
      <w:szCs w:val="16"/>
      <w:lang w:val="es-ES" w:eastAsia="es-ES"/>
    </w:rPr>
  </w:style>
  <w:style w:type="paragraph" w:customStyle="1" w:styleId="xl54">
    <w:name w:val="xl54"/>
    <w:basedOn w:val="Normal"/>
    <w:uiPriority w:val="99"/>
    <w:rsid w:val="0073716F"/>
    <w:pPr>
      <w:pBdr>
        <w:top w:val="single" w:sz="8" w:space="0" w:color="auto"/>
        <w:left w:val="single" w:sz="8" w:space="0" w:color="auto"/>
        <w:bottom w:val="single" w:sz="8" w:space="0" w:color="auto"/>
        <w:right w:val="single" w:sz="8" w:space="0" w:color="auto"/>
      </w:pBdr>
      <w:spacing w:before="100" w:beforeAutospacing="1" w:after="100" w:afterAutospacing="1"/>
      <w:textAlignment w:val="center"/>
    </w:pPr>
    <w:rPr>
      <w:rFonts w:eastAsia="Arial Unicode MS"/>
      <w:lang w:val="es-ES" w:eastAsia="es-ES"/>
    </w:rPr>
  </w:style>
  <w:style w:type="paragraph" w:customStyle="1" w:styleId="xl55">
    <w:name w:val="xl55"/>
    <w:basedOn w:val="Normal"/>
    <w:uiPriority w:val="99"/>
    <w:rsid w:val="0073716F"/>
    <w:pPr>
      <w:spacing w:before="100" w:beforeAutospacing="1" w:after="100" w:afterAutospacing="1"/>
      <w:jc w:val="left"/>
      <w:textAlignment w:val="center"/>
    </w:pPr>
    <w:rPr>
      <w:rFonts w:eastAsia="Arial Unicode MS"/>
      <w:lang w:val="es-ES" w:eastAsia="es-ES"/>
    </w:rPr>
  </w:style>
  <w:style w:type="paragraph" w:customStyle="1" w:styleId="xl56">
    <w:name w:val="xl56"/>
    <w:basedOn w:val="Normal"/>
    <w:uiPriority w:val="99"/>
    <w:rsid w:val="0073716F"/>
    <w:pPr>
      <w:pBdr>
        <w:top w:val="single" w:sz="8" w:space="0" w:color="auto"/>
        <w:left w:val="single" w:sz="8" w:space="0" w:color="auto"/>
        <w:right w:val="single" w:sz="8" w:space="0" w:color="auto"/>
      </w:pBdr>
      <w:spacing w:before="100" w:beforeAutospacing="1" w:after="100" w:afterAutospacing="1"/>
      <w:textAlignment w:val="center"/>
    </w:pPr>
    <w:rPr>
      <w:rFonts w:eastAsia="Arial Unicode MS"/>
      <w:lang w:val="es-ES" w:eastAsia="es-ES"/>
    </w:rPr>
  </w:style>
  <w:style w:type="paragraph" w:customStyle="1" w:styleId="xl58">
    <w:name w:val="xl58"/>
    <w:basedOn w:val="Normal"/>
    <w:uiPriority w:val="99"/>
    <w:rsid w:val="0073716F"/>
    <w:pPr>
      <w:pBdr>
        <w:left w:val="single" w:sz="8" w:space="0" w:color="auto"/>
        <w:bottom w:val="single" w:sz="8" w:space="0" w:color="auto"/>
        <w:right w:val="single" w:sz="8" w:space="0" w:color="auto"/>
      </w:pBdr>
      <w:spacing w:before="100" w:beforeAutospacing="1" w:after="100" w:afterAutospacing="1"/>
      <w:textAlignment w:val="center"/>
    </w:pPr>
    <w:rPr>
      <w:rFonts w:ascii="Arial Unicode MS" w:eastAsia="Arial Unicode MS" w:hAnsi="Arial Unicode MS" w:cs="Helv"/>
      <w:lang w:val="es-ES" w:eastAsia="es-ES"/>
    </w:rPr>
  </w:style>
  <w:style w:type="paragraph" w:customStyle="1" w:styleId="xl59">
    <w:name w:val="xl59"/>
    <w:basedOn w:val="Normal"/>
    <w:uiPriority w:val="99"/>
    <w:rsid w:val="0073716F"/>
    <w:pPr>
      <w:pBdr>
        <w:left w:val="single" w:sz="8" w:space="0" w:color="auto"/>
        <w:bottom w:val="single" w:sz="8" w:space="0" w:color="auto"/>
        <w:right w:val="single" w:sz="8" w:space="0" w:color="auto"/>
      </w:pBdr>
      <w:spacing w:before="100" w:beforeAutospacing="1" w:after="100" w:afterAutospacing="1"/>
      <w:textAlignment w:val="center"/>
    </w:pPr>
    <w:rPr>
      <w:rFonts w:ascii="Arial Unicode MS" w:eastAsia="Arial Unicode MS" w:hAnsi="Arial Unicode MS" w:cs="Helv"/>
      <w:lang w:val="es-ES" w:eastAsia="es-ES"/>
    </w:rPr>
  </w:style>
  <w:style w:type="paragraph" w:customStyle="1" w:styleId="xl60">
    <w:name w:val="xl60"/>
    <w:basedOn w:val="Normal"/>
    <w:uiPriority w:val="99"/>
    <w:rsid w:val="0073716F"/>
    <w:pPr>
      <w:pBdr>
        <w:left w:val="single" w:sz="8" w:space="0" w:color="auto"/>
        <w:right w:val="single" w:sz="8" w:space="0" w:color="auto"/>
      </w:pBdr>
      <w:spacing w:before="100" w:beforeAutospacing="1" w:after="100" w:afterAutospacing="1"/>
      <w:textAlignment w:val="center"/>
    </w:pPr>
    <w:rPr>
      <w:rFonts w:ascii="Arial Unicode MS" w:eastAsia="Arial Unicode MS" w:hAnsi="Arial Unicode MS" w:cs="Helv"/>
      <w:lang w:val="es-ES" w:eastAsia="es-ES"/>
    </w:rPr>
  </w:style>
  <w:style w:type="paragraph" w:styleId="ndice1">
    <w:name w:val="index 1"/>
    <w:basedOn w:val="Normal"/>
    <w:next w:val="Normal"/>
    <w:autoRedefine/>
    <w:uiPriority w:val="99"/>
    <w:semiHidden/>
    <w:rsid w:val="0073716F"/>
    <w:pPr>
      <w:ind w:left="220" w:hanging="220"/>
      <w:jc w:val="left"/>
    </w:pPr>
    <w:rPr>
      <w:sz w:val="20"/>
      <w:szCs w:val="20"/>
      <w:lang w:eastAsia="es-ES"/>
    </w:rPr>
  </w:style>
  <w:style w:type="character" w:customStyle="1" w:styleId="HTMLconformatoprevioCar1">
    <w:name w:val="HTML con formato previo Car1"/>
    <w:uiPriority w:val="99"/>
    <w:semiHidden/>
    <w:rsid w:val="0073716F"/>
    <w:rPr>
      <w:rFonts w:ascii="Courier New" w:eastAsia="Times New Roman" w:hAnsi="Courier New" w:cs="Courier New"/>
      <w:lang w:val="es-AR"/>
    </w:rPr>
  </w:style>
  <w:style w:type="paragraph" w:customStyle="1" w:styleId="Textoindependiente1">
    <w:name w:val="Texto independiente1"/>
    <w:uiPriority w:val="99"/>
    <w:rsid w:val="0073716F"/>
    <w:rPr>
      <w:rFonts w:ascii="MS Serif" w:hAnsi="MS Serif"/>
      <w:color w:val="000000"/>
      <w:sz w:val="24"/>
      <w:lang w:val="en-US" w:eastAsia="es-ES"/>
    </w:rPr>
  </w:style>
  <w:style w:type="paragraph" w:customStyle="1" w:styleId="Textoindependiente21">
    <w:name w:val="Texto independiente 21"/>
    <w:basedOn w:val="Normal"/>
    <w:uiPriority w:val="99"/>
    <w:rsid w:val="0073716F"/>
    <w:pPr>
      <w:widowControl w:val="0"/>
      <w:jc w:val="left"/>
    </w:pPr>
    <w:rPr>
      <w:rFonts w:ascii="Arial" w:hAnsi="Arial"/>
      <w:sz w:val="20"/>
      <w:szCs w:val="20"/>
      <w:lang w:val="es-ES" w:eastAsia="es-ES"/>
    </w:rPr>
  </w:style>
  <w:style w:type="paragraph" w:customStyle="1" w:styleId="Parrafotpico">
    <w:name w:val="Parrafo típico"/>
    <w:uiPriority w:val="99"/>
    <w:rsid w:val="0073716F"/>
    <w:pPr>
      <w:widowControl w:val="0"/>
      <w:autoSpaceDE w:val="0"/>
      <w:autoSpaceDN w:val="0"/>
      <w:adjustRightInd w:val="0"/>
      <w:spacing w:after="108"/>
      <w:ind w:firstLine="360"/>
      <w:jc w:val="both"/>
    </w:pPr>
    <w:rPr>
      <w:rFonts w:ascii="Arial" w:hAnsi="Arial"/>
      <w:sz w:val="22"/>
      <w:szCs w:val="22"/>
      <w:lang w:val="es-ES" w:eastAsia="es-ES"/>
    </w:rPr>
  </w:style>
  <w:style w:type="character" w:customStyle="1" w:styleId="TextodebloqueCar">
    <w:name w:val="Texto de bloque Car"/>
    <w:aliases w:val="blk Car,MBP_Bd Single t6 .5 L Car,MBP_Bd Single Sp .5 L Car,CG-Single Sp 0 Car,CG-Single Sp 0.51 Car,s21 Car,5(J) Car,5s2(J) Car,s9 Car,Second Heading 9 Car,75 Sgl J Car"/>
    <w:link w:val="Textodebloque"/>
    <w:uiPriority w:val="99"/>
    <w:locked/>
    <w:rsid w:val="0073716F"/>
    <w:rPr>
      <w:rFonts w:ascii="Arial" w:hAnsi="Arial"/>
      <w:sz w:val="24"/>
      <w:lang w:eastAsia="en-US"/>
    </w:rPr>
  </w:style>
  <w:style w:type="character" w:customStyle="1" w:styleId="MapadeldocumentoCar">
    <w:name w:val="Mapa del documento Car"/>
    <w:link w:val="Mapadeldocumento"/>
    <w:uiPriority w:val="99"/>
    <w:semiHidden/>
    <w:rsid w:val="0073716F"/>
    <w:rPr>
      <w:rFonts w:ascii="Tahoma" w:hAnsi="Tahoma"/>
      <w:shd w:val="clear" w:color="auto" w:fill="000080"/>
    </w:rPr>
  </w:style>
  <w:style w:type="paragraph" w:styleId="Mapadeldocumento">
    <w:name w:val="Document Map"/>
    <w:basedOn w:val="Normal"/>
    <w:link w:val="MapadeldocumentoCar"/>
    <w:uiPriority w:val="99"/>
    <w:semiHidden/>
    <w:rsid w:val="0073716F"/>
    <w:pPr>
      <w:shd w:val="clear" w:color="auto" w:fill="000080"/>
      <w:jc w:val="left"/>
    </w:pPr>
    <w:rPr>
      <w:rFonts w:ascii="Tahoma" w:hAnsi="Tahoma"/>
      <w:sz w:val="20"/>
      <w:szCs w:val="20"/>
      <w:lang w:eastAsia="es-AR"/>
    </w:rPr>
  </w:style>
  <w:style w:type="character" w:customStyle="1" w:styleId="MapadeldocumentoCar1">
    <w:name w:val="Mapa del documento Car1"/>
    <w:uiPriority w:val="99"/>
    <w:semiHidden/>
    <w:rsid w:val="0073716F"/>
    <w:rPr>
      <w:rFonts w:ascii="Segoe UI" w:hAnsi="Segoe UI" w:cs="Segoe UI"/>
      <w:sz w:val="16"/>
      <w:szCs w:val="16"/>
      <w:lang w:eastAsia="en-US"/>
    </w:rPr>
  </w:style>
  <w:style w:type="paragraph" w:customStyle="1" w:styleId="Table7Par">
    <w:name w:val="Table7Par"/>
    <w:basedOn w:val="Normal"/>
    <w:uiPriority w:val="99"/>
    <w:rsid w:val="0073716F"/>
    <w:pPr>
      <w:tabs>
        <w:tab w:val="left" w:pos="43"/>
        <w:tab w:val="decimal" w:pos="763"/>
      </w:tabs>
      <w:autoSpaceDE w:val="0"/>
      <w:autoSpaceDN w:val="0"/>
      <w:adjustRightInd w:val="0"/>
      <w:jc w:val="left"/>
    </w:pPr>
    <w:rPr>
      <w:color w:val="000000"/>
      <w:sz w:val="16"/>
      <w:szCs w:val="20"/>
      <w:lang w:val="en-US" w:eastAsia="es-ES"/>
    </w:rPr>
  </w:style>
  <w:style w:type="paragraph" w:customStyle="1" w:styleId="font6">
    <w:name w:val="font6"/>
    <w:basedOn w:val="Normal"/>
    <w:uiPriority w:val="99"/>
    <w:rsid w:val="0073716F"/>
    <w:pPr>
      <w:spacing w:before="100" w:beforeAutospacing="1" w:after="100" w:afterAutospacing="1"/>
      <w:jc w:val="left"/>
    </w:pPr>
    <w:rPr>
      <w:rFonts w:ascii="Arial" w:eastAsia="Arial Unicode MS" w:hAnsi="Arial" w:cs="Arial"/>
      <w:b/>
      <w:bCs/>
      <w:sz w:val="18"/>
      <w:szCs w:val="18"/>
      <w:lang w:val="es-ES" w:eastAsia="es-ES"/>
    </w:rPr>
  </w:style>
  <w:style w:type="paragraph" w:customStyle="1" w:styleId="xl61">
    <w:name w:val="xl61"/>
    <w:basedOn w:val="Normal"/>
    <w:uiPriority w:val="99"/>
    <w:rsid w:val="0073716F"/>
    <w:pPr>
      <w:spacing w:before="100" w:beforeAutospacing="1" w:after="100" w:afterAutospacing="1"/>
      <w:jc w:val="left"/>
    </w:pPr>
    <w:rPr>
      <w:rFonts w:ascii="Arial" w:eastAsia="Arial Unicode MS" w:hAnsi="Arial" w:cs="Arial"/>
      <w:sz w:val="14"/>
      <w:szCs w:val="14"/>
      <w:lang w:val="es-ES" w:eastAsia="es-ES"/>
    </w:rPr>
  </w:style>
  <w:style w:type="character" w:customStyle="1" w:styleId="TextodegloboCar1">
    <w:name w:val="Texto de globo Car1"/>
    <w:uiPriority w:val="99"/>
    <w:semiHidden/>
    <w:rsid w:val="0073716F"/>
    <w:rPr>
      <w:rFonts w:ascii="Tahoma" w:eastAsia="Times New Roman" w:hAnsi="Tahoma" w:cs="Tahoma"/>
      <w:sz w:val="16"/>
      <w:szCs w:val="16"/>
      <w:lang w:val="es-AR"/>
    </w:rPr>
  </w:style>
  <w:style w:type="paragraph" w:customStyle="1" w:styleId="n">
    <w:name w:val="n"/>
    <w:basedOn w:val="Normal"/>
    <w:uiPriority w:val="99"/>
    <w:rsid w:val="0073716F"/>
    <w:pPr>
      <w:jc w:val="left"/>
    </w:pPr>
    <w:rPr>
      <w:b/>
      <w:sz w:val="18"/>
      <w:szCs w:val="20"/>
      <w:lang w:eastAsia="es-ES"/>
    </w:rPr>
  </w:style>
  <w:style w:type="paragraph" w:customStyle="1" w:styleId="Vieta">
    <w:name w:val="Viñeta"/>
    <w:basedOn w:val="Normal"/>
    <w:uiPriority w:val="99"/>
    <w:rsid w:val="0073716F"/>
    <w:pPr>
      <w:tabs>
        <w:tab w:val="num" w:pos="1429"/>
      </w:tabs>
      <w:ind w:left="1429" w:hanging="360"/>
      <w:jc w:val="left"/>
    </w:pPr>
    <w:rPr>
      <w:rFonts w:ascii="Univers" w:hAnsi="Univers" w:cs="Arial"/>
      <w:bCs/>
      <w:sz w:val="20"/>
      <w:lang w:eastAsia="es-ES"/>
    </w:rPr>
  </w:style>
  <w:style w:type="paragraph" w:customStyle="1" w:styleId="texth">
    <w:name w:val="texth"/>
    <w:basedOn w:val="Normal"/>
    <w:uiPriority w:val="99"/>
    <w:rsid w:val="0073716F"/>
    <w:pPr>
      <w:keepNext/>
      <w:widowControl w:val="0"/>
      <w:overflowPunct w:val="0"/>
      <w:autoSpaceDE w:val="0"/>
      <w:autoSpaceDN w:val="0"/>
      <w:adjustRightInd w:val="0"/>
      <w:jc w:val="left"/>
      <w:textAlignment w:val="baseline"/>
    </w:pPr>
    <w:rPr>
      <w:rFonts w:ascii="Times New (W1)" w:hAnsi="Times New (W1)"/>
      <w:b/>
      <w:sz w:val="20"/>
      <w:szCs w:val="20"/>
      <w:lang w:val="en-US" w:eastAsia="es-ES"/>
    </w:rPr>
  </w:style>
  <w:style w:type="paragraph" w:customStyle="1" w:styleId="DPWArticle">
    <w:name w:val="DPW Article"/>
    <w:basedOn w:val="DPWNormal"/>
    <w:next w:val="Normal"/>
    <w:uiPriority w:val="99"/>
    <w:rsid w:val="0073716F"/>
    <w:pPr>
      <w:keepNext/>
      <w:tabs>
        <w:tab w:val="num" w:pos="360"/>
      </w:tabs>
      <w:spacing w:before="360" w:after="240"/>
      <w:ind w:left="360" w:hanging="360"/>
      <w:outlineLvl w:val="0"/>
    </w:pPr>
    <w:rPr>
      <w:smallCaps/>
      <w:sz w:val="24"/>
      <w:lang w:val="en-US"/>
    </w:rPr>
  </w:style>
  <w:style w:type="paragraph" w:customStyle="1" w:styleId="Ttulo11">
    <w:name w:val="Título11"/>
    <w:basedOn w:val="Ttulo2"/>
    <w:next w:val="Normal"/>
    <w:uiPriority w:val="99"/>
    <w:rsid w:val="0073716F"/>
    <w:pPr>
      <w:spacing w:after="240"/>
      <w:jc w:val="left"/>
    </w:pPr>
    <w:rPr>
      <w:i/>
      <w:iCs/>
      <w:caps/>
      <w:color w:val="auto"/>
      <w:sz w:val="20"/>
      <w:lang w:val="es-AR" w:eastAsia="es-ES"/>
    </w:rPr>
  </w:style>
  <w:style w:type="paragraph" w:customStyle="1" w:styleId="Estilo1">
    <w:name w:val="Estilo1"/>
    <w:basedOn w:val="Textonotapie"/>
    <w:uiPriority w:val="99"/>
    <w:rsid w:val="0073716F"/>
  </w:style>
  <w:style w:type="paragraph" w:customStyle="1" w:styleId="nor">
    <w:name w:val="nor"/>
    <w:basedOn w:val="Normal"/>
    <w:uiPriority w:val="99"/>
    <w:rsid w:val="0073716F"/>
    <w:pPr>
      <w:jc w:val="left"/>
    </w:pPr>
    <w:rPr>
      <w:rFonts w:eastAsia="Arial Unicode MS"/>
      <w:sz w:val="20"/>
      <w:szCs w:val="20"/>
      <w:lang w:eastAsia="es-ES"/>
    </w:rPr>
  </w:style>
  <w:style w:type="paragraph" w:customStyle="1" w:styleId="Textonotapie1">
    <w:name w:val="Texto nota pie1"/>
    <w:aliases w:val="Car"/>
    <w:basedOn w:val="Normal"/>
    <w:hidden/>
    <w:uiPriority w:val="99"/>
    <w:rsid w:val="0073716F"/>
    <w:pPr>
      <w:widowControl w:val="0"/>
      <w:autoSpaceDE w:val="0"/>
      <w:autoSpaceDN w:val="0"/>
      <w:adjustRightInd w:val="0"/>
      <w:jc w:val="left"/>
    </w:pPr>
    <w:rPr>
      <w:sz w:val="20"/>
      <w:szCs w:val="20"/>
      <w:lang w:val="en-US" w:eastAsia="es-ES"/>
    </w:rPr>
  </w:style>
  <w:style w:type="character" w:customStyle="1" w:styleId="Refdenotaalpie1">
    <w:name w:val="Ref. de nota al pie1"/>
    <w:hidden/>
    <w:rsid w:val="0073716F"/>
    <w:rPr>
      <w:rFonts w:ascii="Arial" w:hAnsi="Arial" w:cs="Arial"/>
      <w:sz w:val="20"/>
      <w:szCs w:val="20"/>
      <w:vertAlign w:val="superscript"/>
      <w:lang w:val="en-US"/>
    </w:rPr>
  </w:style>
  <w:style w:type="table" w:customStyle="1" w:styleId="Tablaconcuadrcula2">
    <w:name w:val="Tabla con cuadrícula2"/>
    <w:basedOn w:val="Tablanormal"/>
    <w:next w:val="Tablaconcuadrcula"/>
    <w:uiPriority w:val="39"/>
    <w:rsid w:val="0073716F"/>
    <w:rPr>
      <w:rFonts w:ascii="Calibri" w:eastAsia="Calibri" w:hAnsi="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Textonotaalfinal">
    <w:name w:val="endnote text"/>
    <w:basedOn w:val="Normal"/>
    <w:link w:val="TextonotaalfinalCar"/>
    <w:uiPriority w:val="99"/>
    <w:semiHidden/>
    <w:unhideWhenUsed/>
    <w:rsid w:val="0073716F"/>
    <w:pPr>
      <w:jc w:val="left"/>
    </w:pPr>
    <w:rPr>
      <w:sz w:val="20"/>
      <w:szCs w:val="20"/>
      <w:lang w:eastAsia="es-ES"/>
    </w:rPr>
  </w:style>
  <w:style w:type="character" w:customStyle="1" w:styleId="TextonotaalfinalCar">
    <w:name w:val="Texto nota al final Car"/>
    <w:link w:val="Textonotaalfinal"/>
    <w:uiPriority w:val="99"/>
    <w:semiHidden/>
    <w:rsid w:val="0073716F"/>
    <w:rPr>
      <w:lang w:eastAsia="es-ES"/>
    </w:rPr>
  </w:style>
  <w:style w:type="character" w:styleId="Refdenotaalfinal">
    <w:name w:val="endnote reference"/>
    <w:uiPriority w:val="99"/>
    <w:semiHidden/>
    <w:unhideWhenUsed/>
    <w:rsid w:val="0073716F"/>
    <w:rPr>
      <w:vertAlign w:val="superscript"/>
    </w:rPr>
  </w:style>
  <w:style w:type="character" w:customStyle="1" w:styleId="hps">
    <w:name w:val="hps"/>
    <w:rsid w:val="0073716F"/>
    <w:rPr>
      <w:sz w:val="20"/>
    </w:rPr>
  </w:style>
  <w:style w:type="character" w:customStyle="1" w:styleId="longtext">
    <w:name w:val="long_text"/>
    <w:rsid w:val="0073716F"/>
    <w:rPr>
      <w:sz w:val="20"/>
    </w:rPr>
  </w:style>
  <w:style w:type="character" w:customStyle="1" w:styleId="Textoindependiente2Car1">
    <w:name w:val="Texto independiente 2 Car1"/>
    <w:aliases w:val="b2 Car1"/>
    <w:uiPriority w:val="99"/>
    <w:semiHidden/>
    <w:rsid w:val="0073716F"/>
    <w:rPr>
      <w:rFonts w:eastAsia="Times New Roman" w:cs="Times New Roman"/>
      <w:sz w:val="20"/>
      <w:szCs w:val="20"/>
      <w:lang w:val="es-AR" w:eastAsia="es-ES"/>
    </w:rPr>
  </w:style>
  <w:style w:type="character" w:customStyle="1" w:styleId="PiedepginaCar1">
    <w:name w:val="Pie de página Car1"/>
    <w:uiPriority w:val="99"/>
    <w:semiHidden/>
    <w:rsid w:val="0073716F"/>
    <w:rPr>
      <w:rFonts w:eastAsia="Times New Roman" w:cs="Times New Roman"/>
      <w:sz w:val="20"/>
      <w:szCs w:val="20"/>
      <w:lang w:val="es-AR" w:eastAsia="es-ES"/>
    </w:rPr>
  </w:style>
  <w:style w:type="character" w:customStyle="1" w:styleId="TextosinformatoCar1">
    <w:name w:val="Texto sin formato Car1"/>
    <w:uiPriority w:val="99"/>
    <w:rsid w:val="0073716F"/>
    <w:rPr>
      <w:rFonts w:ascii="Consolas" w:eastAsia="Times New Roman" w:hAnsi="Consolas" w:cs="Times New Roman"/>
      <w:sz w:val="21"/>
      <w:szCs w:val="21"/>
      <w:lang w:val="es-AR" w:eastAsia="es-ES"/>
    </w:rPr>
  </w:style>
  <w:style w:type="table" w:customStyle="1" w:styleId="Sombreadoclaro1">
    <w:name w:val="Sombreado claro1"/>
    <w:basedOn w:val="Tablanormal"/>
    <w:uiPriority w:val="60"/>
    <w:rsid w:val="0073716F"/>
    <w:rPr>
      <w:rFonts w:eastAsia="Calibri"/>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Sombreadoclaro-nfasis11">
    <w:name w:val="Sombreado claro - Énfasis 11"/>
    <w:basedOn w:val="Tablanormal"/>
    <w:uiPriority w:val="60"/>
    <w:rsid w:val="0073716F"/>
    <w:rPr>
      <w:rFonts w:eastAsia="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Sombreadoclaro-nfasis3">
    <w:name w:val="Light Shading Accent 3"/>
    <w:basedOn w:val="Tablanormal"/>
    <w:uiPriority w:val="60"/>
    <w:rsid w:val="0073716F"/>
    <w:rPr>
      <w:rFonts w:eastAsia="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Sombreadoclaro-nfasis2">
    <w:name w:val="Light Shading Accent 2"/>
    <w:basedOn w:val="Tablanormal"/>
    <w:uiPriority w:val="60"/>
    <w:rsid w:val="0073716F"/>
    <w:rPr>
      <w:rFonts w:eastAsia="Calibri"/>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paragraph" w:customStyle="1" w:styleId="CPNormalLeftBOLD">
    <w:name w:val="CPNormalLeft (BOLD)"/>
    <w:basedOn w:val="Normal"/>
    <w:uiPriority w:val="99"/>
    <w:rsid w:val="0073716F"/>
    <w:pPr>
      <w:tabs>
        <w:tab w:val="right" w:pos="900"/>
        <w:tab w:val="left" w:pos="1170"/>
      </w:tabs>
      <w:spacing w:after="200"/>
      <w:jc w:val="left"/>
    </w:pPr>
    <w:rPr>
      <w:b/>
      <w:sz w:val="20"/>
      <w:szCs w:val="20"/>
      <w:lang w:val="en-US"/>
    </w:rPr>
  </w:style>
  <w:style w:type="character" w:customStyle="1" w:styleId="DeltaViewDelimiter">
    <w:name w:val="DeltaView Delimiter"/>
    <w:rsid w:val="0073716F"/>
    <w:rPr>
      <w:spacing w:val="0"/>
    </w:rPr>
  </w:style>
  <w:style w:type="paragraph" w:customStyle="1" w:styleId="OmniPage10">
    <w:name w:val="OmniPage #10"/>
    <w:basedOn w:val="Normal"/>
    <w:uiPriority w:val="99"/>
    <w:rsid w:val="0073716F"/>
    <w:pPr>
      <w:spacing w:line="200" w:lineRule="exact"/>
      <w:jc w:val="left"/>
    </w:pPr>
    <w:rPr>
      <w:sz w:val="20"/>
      <w:szCs w:val="20"/>
      <w:lang w:val="en-US" w:eastAsia="es-ES"/>
    </w:rPr>
  </w:style>
  <w:style w:type="paragraph" w:customStyle="1" w:styleId="HdgBodyText">
    <w:name w:val="Hdg Body Text"/>
    <w:basedOn w:val="Textoindependiente"/>
    <w:next w:val="Textoindependiente"/>
    <w:uiPriority w:val="99"/>
    <w:rsid w:val="0073716F"/>
    <w:pPr>
      <w:tabs>
        <w:tab w:val="clear" w:pos="380"/>
      </w:tabs>
      <w:spacing w:line="480" w:lineRule="auto"/>
      <w:ind w:firstLine="1440"/>
      <w:jc w:val="left"/>
    </w:pPr>
    <w:rPr>
      <w:rFonts w:ascii="Times New Roman" w:hAnsi="Times New Roman"/>
      <w:b w:val="0"/>
      <w:bCs w:val="0"/>
      <w:sz w:val="24"/>
      <w:szCs w:val="24"/>
      <w:lang w:val="en-US"/>
    </w:rPr>
  </w:style>
  <w:style w:type="paragraph" w:customStyle="1" w:styleId="Textind0">
    <w:name w:val="Text ind 0"/>
    <w:basedOn w:val="Text"/>
    <w:uiPriority w:val="99"/>
    <w:rsid w:val="0073716F"/>
    <w:pPr>
      <w:spacing w:after="0"/>
      <w:jc w:val="left"/>
    </w:pPr>
    <w:rPr>
      <w:lang w:val="en-US"/>
    </w:rPr>
  </w:style>
  <w:style w:type="paragraph" w:customStyle="1" w:styleId="Textbull">
    <w:name w:val="Text bull"/>
    <w:basedOn w:val="Textind0"/>
    <w:uiPriority w:val="99"/>
    <w:rsid w:val="0073716F"/>
    <w:pPr>
      <w:ind w:left="1260" w:hanging="540"/>
    </w:pPr>
  </w:style>
  <w:style w:type="character" w:customStyle="1" w:styleId="contactcontent1">
    <w:name w:val="contact_content1"/>
    <w:rsid w:val="0073716F"/>
    <w:rPr>
      <w:rFonts w:ascii="Verdana" w:hAnsi="Verdana" w:cs="Times New Roman"/>
      <w:color w:val="576442"/>
      <w:sz w:val="15"/>
      <w:szCs w:val="15"/>
    </w:rPr>
  </w:style>
  <w:style w:type="paragraph" w:customStyle="1" w:styleId="Text0ita">
    <w:name w:val="Text 0 ita"/>
    <w:basedOn w:val="Textind0"/>
    <w:uiPriority w:val="99"/>
    <w:rsid w:val="0073716F"/>
    <w:pPr>
      <w:ind w:firstLine="0"/>
    </w:pPr>
    <w:rPr>
      <w:b/>
      <w:i/>
    </w:rPr>
  </w:style>
  <w:style w:type="paragraph" w:customStyle="1" w:styleId="Text0b">
    <w:name w:val="Text 0 b"/>
    <w:basedOn w:val="Text"/>
    <w:uiPriority w:val="99"/>
    <w:rsid w:val="0073716F"/>
    <w:pPr>
      <w:spacing w:after="0"/>
      <w:ind w:firstLine="0"/>
      <w:jc w:val="left"/>
    </w:pPr>
    <w:rPr>
      <w:b/>
      <w:sz w:val="24"/>
      <w:lang w:val="en-US"/>
    </w:rPr>
  </w:style>
  <w:style w:type="paragraph" w:customStyle="1" w:styleId="Textind5">
    <w:name w:val="Text ind .5"/>
    <w:basedOn w:val="Text"/>
    <w:uiPriority w:val="99"/>
    <w:rsid w:val="0073716F"/>
    <w:pPr>
      <w:spacing w:after="0"/>
      <w:jc w:val="left"/>
    </w:pPr>
    <w:rPr>
      <w:sz w:val="24"/>
      <w:lang w:val="en-US"/>
    </w:rPr>
  </w:style>
  <w:style w:type="paragraph" w:customStyle="1" w:styleId="DraftLineWC">
    <w:name w:val="DraftLineW&amp;C"/>
    <w:basedOn w:val="Normal"/>
    <w:uiPriority w:val="99"/>
    <w:rsid w:val="0073716F"/>
    <w:pPr>
      <w:framePr w:w="5328" w:hSpace="187" w:vSpace="187" w:wrap="around" w:vAnchor="page" w:hAnchor="page" w:x="5761" w:y="721"/>
      <w:jc w:val="right"/>
    </w:pPr>
    <w:rPr>
      <w:sz w:val="20"/>
      <w:lang w:val="en-US"/>
    </w:rPr>
  </w:style>
  <w:style w:type="paragraph" w:customStyle="1" w:styleId="Char">
    <w:name w:val="Char"/>
    <w:basedOn w:val="Normal"/>
    <w:uiPriority w:val="99"/>
    <w:rsid w:val="0073716F"/>
    <w:pPr>
      <w:spacing w:after="160" w:line="240" w:lineRule="exact"/>
      <w:jc w:val="left"/>
    </w:pPr>
    <w:rPr>
      <w:rFonts w:ascii="Verdana" w:hAnsi="Verdana"/>
      <w:sz w:val="20"/>
      <w:szCs w:val="20"/>
      <w:lang w:val="en-US"/>
    </w:rPr>
  </w:style>
  <w:style w:type="character" w:customStyle="1" w:styleId="f21">
    <w:name w:val="f21"/>
    <w:rsid w:val="0073716F"/>
    <w:rPr>
      <w:rFonts w:ascii="Times New Roman" w:hAnsi="Times New Roman" w:cs="Times New Roman"/>
      <w:color w:val="000000"/>
      <w:sz w:val="20"/>
      <w:szCs w:val="20"/>
    </w:rPr>
  </w:style>
  <w:style w:type="character" w:customStyle="1" w:styleId="TextChar">
    <w:name w:val="Text Char"/>
    <w:locked/>
    <w:rsid w:val="0073716F"/>
    <w:rPr>
      <w:rFonts w:cs="Times New Roman"/>
      <w:sz w:val="24"/>
      <w:lang w:val="en-US" w:eastAsia="en-US" w:bidi="ar-SA"/>
    </w:rPr>
  </w:style>
  <w:style w:type="paragraph" w:customStyle="1" w:styleId="Texthang5">
    <w:name w:val="Text hang .5"/>
    <w:basedOn w:val="Textind5"/>
    <w:uiPriority w:val="99"/>
    <w:rsid w:val="0073716F"/>
    <w:pPr>
      <w:ind w:left="1440" w:hanging="720"/>
    </w:pPr>
  </w:style>
  <w:style w:type="paragraph" w:customStyle="1" w:styleId="Text0">
    <w:name w:val="Text_0"/>
    <w:basedOn w:val="Text"/>
    <w:uiPriority w:val="99"/>
    <w:rsid w:val="0073716F"/>
    <w:pPr>
      <w:spacing w:after="0"/>
      <w:ind w:firstLine="0"/>
      <w:jc w:val="left"/>
    </w:pPr>
    <w:rPr>
      <w:color w:val="000000"/>
      <w:sz w:val="24"/>
      <w:szCs w:val="24"/>
      <w:lang w:val="en-US"/>
    </w:rPr>
  </w:style>
  <w:style w:type="paragraph" w:customStyle="1" w:styleId="Textodeglobo2">
    <w:name w:val="Texto de globo2"/>
    <w:basedOn w:val="Normal"/>
    <w:uiPriority w:val="99"/>
    <w:semiHidden/>
    <w:rsid w:val="0073716F"/>
    <w:pPr>
      <w:jc w:val="left"/>
    </w:pPr>
    <w:rPr>
      <w:rFonts w:ascii="Tahoma" w:hAnsi="Tahoma" w:cs="Tahoma"/>
      <w:sz w:val="16"/>
      <w:szCs w:val="16"/>
      <w:lang w:val="en-US"/>
    </w:rPr>
  </w:style>
  <w:style w:type="paragraph" w:customStyle="1" w:styleId="Bullet3">
    <w:name w:val="Bullet3"/>
    <w:basedOn w:val="Text"/>
    <w:uiPriority w:val="99"/>
    <w:rsid w:val="0073716F"/>
    <w:pPr>
      <w:tabs>
        <w:tab w:val="num" w:pos="720"/>
      </w:tabs>
      <w:spacing w:after="0"/>
      <w:ind w:left="2880" w:hanging="720"/>
      <w:jc w:val="left"/>
    </w:pPr>
    <w:rPr>
      <w:sz w:val="24"/>
      <w:lang w:val="en-GB"/>
    </w:rPr>
  </w:style>
  <w:style w:type="paragraph" w:customStyle="1" w:styleId="WCPageNumber">
    <w:name w:val="WCPageNumber"/>
    <w:uiPriority w:val="99"/>
    <w:rsid w:val="0073716F"/>
    <w:rPr>
      <w:sz w:val="24"/>
      <w:szCs w:val="24"/>
      <w:lang w:val="en-US" w:eastAsia="en-US"/>
    </w:rPr>
  </w:style>
  <w:style w:type="paragraph" w:styleId="Listaconvietas">
    <w:name w:val="List Bullet"/>
    <w:basedOn w:val="Normal"/>
    <w:uiPriority w:val="99"/>
    <w:rsid w:val="0073716F"/>
    <w:pPr>
      <w:numPr>
        <w:numId w:val="100"/>
      </w:numPr>
      <w:jc w:val="left"/>
    </w:pPr>
    <w:rPr>
      <w:lang w:val="en-US"/>
    </w:rPr>
  </w:style>
  <w:style w:type="paragraph" w:customStyle="1" w:styleId="ReadbackBulletStyle">
    <w:name w:val="ReadbackBulletStyle"/>
    <w:basedOn w:val="Listaconvietas"/>
    <w:uiPriority w:val="99"/>
    <w:rsid w:val="0073716F"/>
    <w:pPr>
      <w:tabs>
        <w:tab w:val="clear" w:pos="360"/>
        <w:tab w:val="left" w:pos="1080"/>
      </w:tabs>
      <w:autoSpaceDE w:val="0"/>
      <w:autoSpaceDN w:val="0"/>
      <w:adjustRightInd w:val="0"/>
      <w:ind w:left="1080"/>
    </w:pPr>
    <w:rPr>
      <w:iCs/>
      <w:spacing w:val="-2"/>
      <w:sz w:val="20"/>
      <w:szCs w:val="22"/>
    </w:rPr>
  </w:style>
  <w:style w:type="paragraph" w:customStyle="1" w:styleId="Texthang4">
    <w:name w:val="Text hang .4"/>
    <w:basedOn w:val="Normal"/>
    <w:uiPriority w:val="99"/>
    <w:rsid w:val="0073716F"/>
    <w:pPr>
      <w:autoSpaceDE w:val="0"/>
      <w:autoSpaceDN w:val="0"/>
      <w:adjustRightInd w:val="0"/>
      <w:ind w:left="513"/>
      <w:jc w:val="left"/>
    </w:pPr>
    <w:rPr>
      <w:rFonts w:ascii="Garamond" w:hAnsi="Garamond"/>
      <w:sz w:val="20"/>
      <w:szCs w:val="20"/>
      <w:lang w:val="en-US"/>
    </w:rPr>
  </w:style>
  <w:style w:type="paragraph" w:customStyle="1" w:styleId="Text04">
    <w:name w:val="Text_0.4"/>
    <w:basedOn w:val="Normal"/>
    <w:uiPriority w:val="99"/>
    <w:rsid w:val="0073716F"/>
    <w:pPr>
      <w:ind w:firstLine="540"/>
      <w:jc w:val="left"/>
    </w:pPr>
    <w:rPr>
      <w:lang w:val="en-US"/>
    </w:rPr>
  </w:style>
  <w:style w:type="paragraph" w:customStyle="1" w:styleId="TextBUL">
    <w:name w:val="Text_BUL"/>
    <w:basedOn w:val="Normal"/>
    <w:uiPriority w:val="99"/>
    <w:rsid w:val="0073716F"/>
    <w:pPr>
      <w:tabs>
        <w:tab w:val="num" w:pos="1440"/>
      </w:tabs>
      <w:ind w:left="1440" w:hanging="360"/>
      <w:jc w:val="left"/>
    </w:pPr>
    <w:rPr>
      <w:rFonts w:ascii="Garamond" w:hAnsi="Garamond"/>
      <w:lang w:val="en-US"/>
    </w:rPr>
  </w:style>
  <w:style w:type="paragraph" w:styleId="Listaconvietas2">
    <w:name w:val="List Bullet 2"/>
    <w:basedOn w:val="Normal"/>
    <w:uiPriority w:val="99"/>
    <w:rsid w:val="0073716F"/>
    <w:pPr>
      <w:numPr>
        <w:numId w:val="101"/>
      </w:numPr>
      <w:jc w:val="left"/>
    </w:pPr>
    <w:rPr>
      <w:lang w:val="en-US"/>
    </w:rPr>
  </w:style>
  <w:style w:type="paragraph" w:customStyle="1" w:styleId="HangingIndent">
    <w:name w:val="Hanging Indent"/>
    <w:basedOn w:val="Textodebloque"/>
    <w:uiPriority w:val="99"/>
    <w:rsid w:val="0073716F"/>
  </w:style>
  <w:style w:type="paragraph" w:customStyle="1" w:styleId="UK11Block">
    <w:name w:val="UK11 Block"/>
    <w:basedOn w:val="Normal"/>
    <w:uiPriority w:val="99"/>
    <w:rsid w:val="0073716F"/>
    <w:pPr>
      <w:spacing w:line="246" w:lineRule="atLeast"/>
      <w:jc w:val="left"/>
    </w:pPr>
    <w:rPr>
      <w:sz w:val="22"/>
      <w:szCs w:val="20"/>
      <w:lang w:val="en-US"/>
    </w:rPr>
  </w:style>
  <w:style w:type="paragraph" w:customStyle="1" w:styleId="Body-DTP">
    <w:name w:val="Body-DTP"/>
    <w:basedOn w:val="Normal"/>
    <w:uiPriority w:val="99"/>
    <w:rsid w:val="0073716F"/>
    <w:pPr>
      <w:spacing w:line="240" w:lineRule="exact"/>
      <w:ind w:firstLine="432"/>
      <w:jc w:val="left"/>
    </w:pPr>
    <w:rPr>
      <w:sz w:val="21"/>
      <w:szCs w:val="20"/>
      <w:lang w:val="en-GB" w:eastAsia="zh-TW"/>
    </w:rPr>
  </w:style>
  <w:style w:type="paragraph" w:customStyle="1" w:styleId="Btext">
    <w:name w:val="Btext"/>
    <w:basedOn w:val="Normal"/>
    <w:link w:val="BtextChar1"/>
    <w:uiPriority w:val="99"/>
    <w:rsid w:val="0073716F"/>
    <w:pPr>
      <w:numPr>
        <w:numId w:val="102"/>
      </w:numPr>
      <w:autoSpaceDE w:val="0"/>
      <w:autoSpaceDN w:val="0"/>
      <w:adjustRightInd w:val="0"/>
      <w:spacing w:after="200"/>
      <w:jc w:val="left"/>
    </w:pPr>
    <w:rPr>
      <w:rFonts w:ascii="Times Roman" w:hAnsi="Times Roman"/>
      <w:sz w:val="20"/>
      <w:szCs w:val="20"/>
      <w:lang w:val="en-US"/>
    </w:rPr>
  </w:style>
  <w:style w:type="character" w:customStyle="1" w:styleId="BtextChar1">
    <w:name w:val="Btext Char1"/>
    <w:link w:val="Btext"/>
    <w:uiPriority w:val="99"/>
    <w:locked/>
    <w:rsid w:val="0073716F"/>
    <w:rPr>
      <w:rFonts w:ascii="Times Roman" w:hAnsi="Times Roman"/>
      <w:lang w:val="en-US" w:eastAsia="en-US"/>
    </w:rPr>
  </w:style>
  <w:style w:type="paragraph" w:customStyle="1" w:styleId="Center">
    <w:name w:val="Center"/>
    <w:basedOn w:val="Normal"/>
    <w:link w:val="CenterChar"/>
    <w:rsid w:val="0073716F"/>
    <w:pPr>
      <w:widowControl w:val="0"/>
      <w:autoSpaceDE w:val="0"/>
      <w:autoSpaceDN w:val="0"/>
      <w:adjustRightInd w:val="0"/>
      <w:spacing w:after="200"/>
    </w:pPr>
    <w:rPr>
      <w:rFonts w:ascii="Times Roman" w:hAnsi="Times Roman"/>
      <w:b/>
      <w:caps/>
      <w:sz w:val="20"/>
      <w:szCs w:val="22"/>
      <w:lang w:val="en-US"/>
    </w:rPr>
  </w:style>
  <w:style w:type="character" w:customStyle="1" w:styleId="CenterChar">
    <w:name w:val="Center Char"/>
    <w:link w:val="Center"/>
    <w:locked/>
    <w:rsid w:val="0073716F"/>
    <w:rPr>
      <w:rFonts w:ascii="Times Roman" w:hAnsi="Times Roman"/>
      <w:b/>
      <w:caps/>
      <w:szCs w:val="22"/>
      <w:lang w:val="en-US" w:eastAsia="en-US"/>
    </w:rPr>
  </w:style>
  <w:style w:type="paragraph" w:customStyle="1" w:styleId="BullTxt">
    <w:name w:val="BullTxt"/>
    <w:basedOn w:val="Btext"/>
    <w:uiPriority w:val="99"/>
    <w:rsid w:val="009E7251"/>
    <w:pPr>
      <w:numPr>
        <w:ilvl w:val="2"/>
      </w:numPr>
      <w:tabs>
        <w:tab w:val="clear" w:pos="2367"/>
      </w:tabs>
      <w:ind w:left="1080"/>
    </w:pPr>
  </w:style>
  <w:style w:type="paragraph" w:customStyle="1" w:styleId="Num10">
    <w:name w:val="Num1"/>
    <w:basedOn w:val="Normal"/>
    <w:uiPriority w:val="99"/>
    <w:rsid w:val="0073716F"/>
    <w:pPr>
      <w:widowControl w:val="0"/>
      <w:tabs>
        <w:tab w:val="num" w:pos="2367"/>
      </w:tabs>
      <w:autoSpaceDE w:val="0"/>
      <w:autoSpaceDN w:val="0"/>
      <w:adjustRightInd w:val="0"/>
      <w:spacing w:after="200"/>
      <w:ind w:left="2367" w:hanging="360"/>
      <w:jc w:val="left"/>
    </w:pPr>
    <w:rPr>
      <w:rFonts w:ascii="Times Roman" w:hAnsi="Times Roman" w:cs="Times Roman"/>
      <w:sz w:val="20"/>
      <w:szCs w:val="22"/>
      <w:lang w:val="en-US"/>
    </w:rPr>
  </w:style>
  <w:style w:type="paragraph" w:customStyle="1" w:styleId="LeftB">
    <w:name w:val="LeftB"/>
    <w:basedOn w:val="Normal"/>
    <w:uiPriority w:val="99"/>
    <w:rsid w:val="0073716F"/>
    <w:pPr>
      <w:autoSpaceDE w:val="0"/>
      <w:autoSpaceDN w:val="0"/>
      <w:adjustRightInd w:val="0"/>
      <w:spacing w:after="200"/>
      <w:jc w:val="left"/>
    </w:pPr>
    <w:rPr>
      <w:rFonts w:ascii="Times Roman" w:hAnsi="Times Roman" w:cs="Times Roman"/>
      <w:b/>
      <w:sz w:val="20"/>
      <w:szCs w:val="22"/>
      <w:lang w:val="en-US"/>
    </w:rPr>
  </w:style>
  <w:style w:type="paragraph" w:customStyle="1" w:styleId="TitleL25-BoldItal">
    <w:name w:val="Title L .25-Bold/Ital"/>
    <w:basedOn w:val="Normal"/>
    <w:uiPriority w:val="99"/>
    <w:rsid w:val="0073716F"/>
    <w:pPr>
      <w:keepNext/>
      <w:autoSpaceDE w:val="0"/>
      <w:autoSpaceDN w:val="0"/>
      <w:adjustRightInd w:val="0"/>
      <w:ind w:left="360"/>
      <w:jc w:val="left"/>
    </w:pPr>
    <w:rPr>
      <w:b/>
      <w:bCs/>
      <w:i/>
      <w:iCs/>
      <w:sz w:val="20"/>
      <w:szCs w:val="20"/>
      <w:lang w:val="en-US"/>
    </w:rPr>
  </w:style>
  <w:style w:type="paragraph" w:customStyle="1" w:styleId="FootnoteTextMore">
    <w:name w:val="Footnote TextMore"/>
    <w:basedOn w:val="Textonotapie"/>
    <w:uiPriority w:val="99"/>
    <w:rsid w:val="0073716F"/>
  </w:style>
  <w:style w:type="character" w:customStyle="1" w:styleId="DocID">
    <w:name w:val="DocID"/>
    <w:rsid w:val="0073716F"/>
    <w:rPr>
      <w:rFonts w:cs="Times New Roman"/>
      <w:sz w:val="16"/>
    </w:rPr>
  </w:style>
  <w:style w:type="paragraph" w:customStyle="1" w:styleId="BodyText2J">
    <w:name w:val="Body Text 2 J"/>
    <w:basedOn w:val="Textoindependiente2"/>
    <w:uiPriority w:val="99"/>
    <w:rsid w:val="0073716F"/>
    <w:pPr>
      <w:spacing w:after="0" w:line="480" w:lineRule="auto"/>
      <w:ind w:firstLine="1440"/>
      <w:jc w:val="left"/>
    </w:pPr>
    <w:rPr>
      <w:b/>
      <w:i/>
      <w:sz w:val="14"/>
      <w:szCs w:val="14"/>
      <w:lang w:val="en-US"/>
    </w:rPr>
  </w:style>
  <w:style w:type="paragraph" w:customStyle="1" w:styleId="BodyText3J">
    <w:name w:val="Body Text 3 J"/>
    <w:basedOn w:val="Textoindependiente3"/>
    <w:uiPriority w:val="99"/>
    <w:rsid w:val="0073716F"/>
    <w:pPr>
      <w:shd w:val="clear" w:color="auto" w:fill="FFFF00"/>
      <w:jc w:val="left"/>
    </w:pPr>
    <w:rPr>
      <w:bCs w:val="0"/>
      <w:sz w:val="20"/>
      <w:szCs w:val="20"/>
      <w:lang w:val="es-AR" w:eastAsia="es-ES"/>
    </w:rPr>
  </w:style>
  <w:style w:type="paragraph" w:customStyle="1" w:styleId="BodyTextJ">
    <w:name w:val="Body Text J"/>
    <w:basedOn w:val="Textoindependiente"/>
    <w:uiPriority w:val="99"/>
    <w:rsid w:val="0073716F"/>
    <w:pPr>
      <w:tabs>
        <w:tab w:val="clear" w:pos="380"/>
      </w:tabs>
      <w:spacing w:after="240"/>
      <w:ind w:firstLine="1440"/>
    </w:pPr>
    <w:rPr>
      <w:rFonts w:ascii="Times New Roman" w:hAnsi="Times New Roman"/>
      <w:b w:val="0"/>
      <w:bCs w:val="0"/>
      <w:lang w:val="en-US"/>
    </w:rPr>
  </w:style>
  <w:style w:type="paragraph" w:customStyle="1" w:styleId="BodyTextNumbered">
    <w:name w:val="Body Text Numbered"/>
    <w:basedOn w:val="Normal"/>
    <w:uiPriority w:val="99"/>
    <w:rsid w:val="0073716F"/>
    <w:pPr>
      <w:tabs>
        <w:tab w:val="num" w:pos="2160"/>
      </w:tabs>
      <w:ind w:firstLine="1440"/>
      <w:jc w:val="left"/>
    </w:pPr>
    <w:rPr>
      <w:sz w:val="20"/>
      <w:szCs w:val="20"/>
      <w:lang w:val="en-US"/>
    </w:rPr>
  </w:style>
  <w:style w:type="paragraph" w:styleId="Fecha">
    <w:name w:val="Date"/>
    <w:basedOn w:val="Normal"/>
    <w:next w:val="Normal"/>
    <w:link w:val="FechaCar"/>
    <w:uiPriority w:val="99"/>
    <w:rsid w:val="0073716F"/>
    <w:pPr>
      <w:jc w:val="left"/>
    </w:pPr>
    <w:rPr>
      <w:sz w:val="20"/>
      <w:szCs w:val="20"/>
      <w:lang w:val="en-US"/>
    </w:rPr>
  </w:style>
  <w:style w:type="character" w:customStyle="1" w:styleId="FechaCar">
    <w:name w:val="Fecha Car"/>
    <w:link w:val="Fecha"/>
    <w:uiPriority w:val="99"/>
    <w:rsid w:val="0073716F"/>
    <w:rPr>
      <w:lang w:val="en-US" w:eastAsia="en-US"/>
    </w:rPr>
  </w:style>
  <w:style w:type="paragraph" w:styleId="Saludo">
    <w:name w:val="Salutation"/>
    <w:basedOn w:val="Normal"/>
    <w:next w:val="Normal"/>
    <w:link w:val="SaludoCar"/>
    <w:uiPriority w:val="99"/>
    <w:rsid w:val="0073716F"/>
    <w:pPr>
      <w:jc w:val="left"/>
    </w:pPr>
    <w:rPr>
      <w:sz w:val="20"/>
      <w:szCs w:val="20"/>
      <w:lang w:val="en-US"/>
    </w:rPr>
  </w:style>
  <w:style w:type="character" w:customStyle="1" w:styleId="SaludoCar">
    <w:name w:val="Saludo Car"/>
    <w:link w:val="Saludo"/>
    <w:uiPriority w:val="99"/>
    <w:rsid w:val="0073716F"/>
    <w:rPr>
      <w:lang w:val="en-US" w:eastAsia="en-US"/>
    </w:rPr>
  </w:style>
  <w:style w:type="paragraph" w:customStyle="1" w:styleId="BlockText5">
    <w:name w:val="Block Text .5"/>
    <w:basedOn w:val="Normal"/>
    <w:uiPriority w:val="99"/>
    <w:rsid w:val="0073716F"/>
    <w:pPr>
      <w:ind w:left="720" w:right="720"/>
      <w:jc w:val="left"/>
    </w:pPr>
    <w:rPr>
      <w:sz w:val="20"/>
      <w:szCs w:val="20"/>
      <w:lang w:val="en-US"/>
    </w:rPr>
  </w:style>
  <w:style w:type="paragraph" w:styleId="TDC9">
    <w:name w:val="toc 9"/>
    <w:basedOn w:val="Normal"/>
    <w:next w:val="Normal"/>
    <w:autoRedefine/>
    <w:uiPriority w:val="39"/>
    <w:locked/>
    <w:rsid w:val="0073716F"/>
    <w:pPr>
      <w:ind w:left="6480" w:right="432" w:hanging="720"/>
      <w:jc w:val="left"/>
    </w:pPr>
    <w:rPr>
      <w:noProof/>
      <w:sz w:val="20"/>
      <w:szCs w:val="20"/>
      <w:lang w:val="en-US"/>
    </w:rPr>
  </w:style>
  <w:style w:type="paragraph" w:customStyle="1" w:styleId="BlockText1">
    <w:name w:val="Block Text 1"/>
    <w:basedOn w:val="Normal"/>
    <w:uiPriority w:val="99"/>
    <w:rsid w:val="0073716F"/>
    <w:pPr>
      <w:ind w:left="1440" w:right="1829"/>
      <w:jc w:val="left"/>
    </w:pPr>
    <w:rPr>
      <w:sz w:val="20"/>
      <w:szCs w:val="20"/>
      <w:lang w:val="en-US"/>
    </w:rPr>
  </w:style>
  <w:style w:type="paragraph" w:customStyle="1" w:styleId="UK10Block">
    <w:name w:val="UK10 Block"/>
    <w:basedOn w:val="Normal"/>
    <w:uiPriority w:val="99"/>
    <w:rsid w:val="0073716F"/>
    <w:pPr>
      <w:spacing w:line="246" w:lineRule="atLeast"/>
      <w:jc w:val="left"/>
    </w:pPr>
    <w:rPr>
      <w:sz w:val="20"/>
      <w:szCs w:val="20"/>
      <w:lang w:val="en-US"/>
    </w:rPr>
  </w:style>
  <w:style w:type="paragraph" w:customStyle="1" w:styleId="UK10Block05">
    <w:name w:val="UK10 Block 0.5"/>
    <w:basedOn w:val="Normal"/>
    <w:uiPriority w:val="99"/>
    <w:rsid w:val="0073716F"/>
    <w:pPr>
      <w:spacing w:line="246" w:lineRule="atLeast"/>
      <w:ind w:left="720"/>
      <w:jc w:val="left"/>
    </w:pPr>
    <w:rPr>
      <w:sz w:val="20"/>
      <w:szCs w:val="20"/>
      <w:lang w:val="en-US"/>
    </w:rPr>
  </w:style>
  <w:style w:type="paragraph" w:customStyle="1" w:styleId="UK10Block10">
    <w:name w:val="UK10 Block 1.0"/>
    <w:basedOn w:val="Normal"/>
    <w:uiPriority w:val="99"/>
    <w:rsid w:val="0073716F"/>
    <w:pPr>
      <w:spacing w:line="246" w:lineRule="atLeast"/>
      <w:ind w:left="1440"/>
      <w:jc w:val="left"/>
    </w:pPr>
    <w:rPr>
      <w:sz w:val="20"/>
      <w:szCs w:val="20"/>
      <w:lang w:val="en-US"/>
    </w:rPr>
  </w:style>
  <w:style w:type="paragraph" w:customStyle="1" w:styleId="UK10Block15">
    <w:name w:val="UK10 Block 1.5"/>
    <w:basedOn w:val="Normal"/>
    <w:uiPriority w:val="99"/>
    <w:rsid w:val="0073716F"/>
    <w:pPr>
      <w:spacing w:line="246" w:lineRule="atLeast"/>
      <w:ind w:left="2160"/>
      <w:jc w:val="left"/>
    </w:pPr>
    <w:rPr>
      <w:sz w:val="20"/>
      <w:szCs w:val="20"/>
      <w:lang w:val="en-US"/>
    </w:rPr>
  </w:style>
  <w:style w:type="paragraph" w:customStyle="1" w:styleId="UK10Block20">
    <w:name w:val="UK10 Block 2.0"/>
    <w:basedOn w:val="Normal"/>
    <w:uiPriority w:val="99"/>
    <w:rsid w:val="0073716F"/>
    <w:pPr>
      <w:spacing w:line="246" w:lineRule="atLeast"/>
      <w:ind w:left="2880"/>
      <w:jc w:val="left"/>
    </w:pPr>
    <w:rPr>
      <w:sz w:val="20"/>
      <w:szCs w:val="20"/>
      <w:lang w:val="en-US"/>
    </w:rPr>
  </w:style>
  <w:style w:type="paragraph" w:customStyle="1" w:styleId="UK10Block25">
    <w:name w:val="UK10 Block 2.5"/>
    <w:basedOn w:val="Normal"/>
    <w:uiPriority w:val="99"/>
    <w:rsid w:val="0073716F"/>
    <w:pPr>
      <w:spacing w:line="246" w:lineRule="atLeast"/>
      <w:ind w:left="3600"/>
      <w:jc w:val="left"/>
    </w:pPr>
    <w:rPr>
      <w:sz w:val="20"/>
      <w:szCs w:val="20"/>
      <w:lang w:val="en-US"/>
    </w:rPr>
  </w:style>
  <w:style w:type="paragraph" w:customStyle="1" w:styleId="UK10Block30">
    <w:name w:val="UK10 Block 3.0"/>
    <w:basedOn w:val="Normal"/>
    <w:uiPriority w:val="99"/>
    <w:rsid w:val="0073716F"/>
    <w:pPr>
      <w:spacing w:line="246" w:lineRule="atLeast"/>
      <w:ind w:left="4320"/>
      <w:jc w:val="left"/>
    </w:pPr>
    <w:rPr>
      <w:sz w:val="20"/>
      <w:szCs w:val="20"/>
      <w:lang w:val="en-US"/>
    </w:rPr>
  </w:style>
  <w:style w:type="paragraph" w:customStyle="1" w:styleId="UK10Title">
    <w:name w:val="UK10 Title"/>
    <w:basedOn w:val="Normal"/>
    <w:next w:val="UK10Block"/>
    <w:uiPriority w:val="99"/>
    <w:rsid w:val="0073716F"/>
    <w:pPr>
      <w:spacing w:line="246" w:lineRule="atLeast"/>
    </w:pPr>
    <w:rPr>
      <w:b/>
      <w:kern w:val="28"/>
      <w:sz w:val="20"/>
      <w:szCs w:val="20"/>
      <w:lang w:val="en-US"/>
    </w:rPr>
  </w:style>
  <w:style w:type="paragraph" w:customStyle="1" w:styleId="UK11Block05">
    <w:name w:val="UK11 Block 0.5"/>
    <w:basedOn w:val="Normal"/>
    <w:uiPriority w:val="99"/>
    <w:rsid w:val="0073716F"/>
    <w:pPr>
      <w:spacing w:line="246" w:lineRule="atLeast"/>
      <w:ind w:left="720"/>
      <w:jc w:val="left"/>
    </w:pPr>
    <w:rPr>
      <w:sz w:val="22"/>
      <w:szCs w:val="20"/>
      <w:lang w:val="en-US"/>
    </w:rPr>
  </w:style>
  <w:style w:type="paragraph" w:customStyle="1" w:styleId="UK11Block10">
    <w:name w:val="UK11 Block 1.0"/>
    <w:basedOn w:val="Normal"/>
    <w:uiPriority w:val="99"/>
    <w:rsid w:val="0073716F"/>
    <w:pPr>
      <w:spacing w:line="246" w:lineRule="atLeast"/>
      <w:ind w:left="1440"/>
      <w:jc w:val="left"/>
    </w:pPr>
    <w:rPr>
      <w:sz w:val="22"/>
      <w:szCs w:val="20"/>
      <w:lang w:val="en-US"/>
    </w:rPr>
  </w:style>
  <w:style w:type="paragraph" w:customStyle="1" w:styleId="UK11Block15">
    <w:name w:val="UK11 Block 1.5"/>
    <w:basedOn w:val="Normal"/>
    <w:uiPriority w:val="99"/>
    <w:rsid w:val="0073716F"/>
    <w:pPr>
      <w:spacing w:line="246" w:lineRule="atLeast"/>
      <w:ind w:left="2160"/>
      <w:jc w:val="left"/>
    </w:pPr>
    <w:rPr>
      <w:sz w:val="22"/>
      <w:szCs w:val="20"/>
      <w:lang w:val="en-US"/>
    </w:rPr>
  </w:style>
  <w:style w:type="paragraph" w:customStyle="1" w:styleId="UK11Block20">
    <w:name w:val="UK11 Block 2.0"/>
    <w:basedOn w:val="Normal"/>
    <w:uiPriority w:val="99"/>
    <w:rsid w:val="0073716F"/>
    <w:pPr>
      <w:spacing w:line="246" w:lineRule="atLeast"/>
      <w:ind w:left="2880"/>
      <w:jc w:val="left"/>
    </w:pPr>
    <w:rPr>
      <w:sz w:val="22"/>
      <w:szCs w:val="20"/>
      <w:lang w:val="en-US"/>
    </w:rPr>
  </w:style>
  <w:style w:type="paragraph" w:customStyle="1" w:styleId="UK11Block25">
    <w:name w:val="UK11 Block 2.5"/>
    <w:basedOn w:val="Normal"/>
    <w:uiPriority w:val="99"/>
    <w:rsid w:val="0073716F"/>
    <w:pPr>
      <w:spacing w:line="246" w:lineRule="atLeast"/>
      <w:ind w:left="3600"/>
      <w:jc w:val="left"/>
    </w:pPr>
    <w:rPr>
      <w:sz w:val="22"/>
      <w:szCs w:val="20"/>
      <w:lang w:val="en-US"/>
    </w:rPr>
  </w:style>
  <w:style w:type="paragraph" w:customStyle="1" w:styleId="UK11Block30">
    <w:name w:val="UK11 Block 3.0"/>
    <w:basedOn w:val="Normal"/>
    <w:uiPriority w:val="99"/>
    <w:rsid w:val="0073716F"/>
    <w:pPr>
      <w:spacing w:line="246" w:lineRule="atLeast"/>
      <w:ind w:left="4320"/>
      <w:jc w:val="left"/>
    </w:pPr>
    <w:rPr>
      <w:sz w:val="22"/>
      <w:szCs w:val="20"/>
      <w:lang w:val="en-US"/>
    </w:rPr>
  </w:style>
  <w:style w:type="paragraph" w:customStyle="1" w:styleId="UK11Title">
    <w:name w:val="UK11 Title"/>
    <w:basedOn w:val="Normal"/>
    <w:next w:val="UK11Block"/>
    <w:uiPriority w:val="99"/>
    <w:rsid w:val="0073716F"/>
    <w:pPr>
      <w:spacing w:line="246" w:lineRule="atLeast"/>
    </w:pPr>
    <w:rPr>
      <w:b/>
      <w:kern w:val="28"/>
      <w:sz w:val="22"/>
      <w:szCs w:val="20"/>
      <w:lang w:val="en-US"/>
    </w:rPr>
  </w:style>
  <w:style w:type="paragraph" w:customStyle="1" w:styleId="UK12Block">
    <w:name w:val="UK12 Block"/>
    <w:basedOn w:val="Normal"/>
    <w:uiPriority w:val="99"/>
    <w:rsid w:val="0073716F"/>
    <w:pPr>
      <w:spacing w:line="246" w:lineRule="atLeast"/>
      <w:jc w:val="left"/>
    </w:pPr>
    <w:rPr>
      <w:sz w:val="20"/>
      <w:szCs w:val="20"/>
      <w:lang w:val="en-US"/>
    </w:rPr>
  </w:style>
  <w:style w:type="paragraph" w:customStyle="1" w:styleId="UK12Block05">
    <w:name w:val="UK12 Block 0.5"/>
    <w:basedOn w:val="Normal"/>
    <w:uiPriority w:val="99"/>
    <w:rsid w:val="0073716F"/>
    <w:pPr>
      <w:spacing w:line="246" w:lineRule="atLeast"/>
      <w:ind w:left="720"/>
      <w:jc w:val="left"/>
    </w:pPr>
    <w:rPr>
      <w:sz w:val="20"/>
      <w:szCs w:val="20"/>
      <w:lang w:val="en-US"/>
    </w:rPr>
  </w:style>
  <w:style w:type="paragraph" w:customStyle="1" w:styleId="UK12Block10">
    <w:name w:val="UK12 Block 1.0"/>
    <w:basedOn w:val="Normal"/>
    <w:uiPriority w:val="99"/>
    <w:rsid w:val="0073716F"/>
    <w:pPr>
      <w:spacing w:line="246" w:lineRule="atLeast"/>
      <w:ind w:left="1440"/>
      <w:jc w:val="left"/>
    </w:pPr>
    <w:rPr>
      <w:sz w:val="20"/>
      <w:szCs w:val="20"/>
      <w:lang w:val="en-US"/>
    </w:rPr>
  </w:style>
  <w:style w:type="paragraph" w:customStyle="1" w:styleId="UK12Block15">
    <w:name w:val="UK12 Block 1.5"/>
    <w:basedOn w:val="Normal"/>
    <w:uiPriority w:val="99"/>
    <w:rsid w:val="0073716F"/>
    <w:pPr>
      <w:spacing w:line="246" w:lineRule="atLeast"/>
      <w:ind w:left="2160"/>
      <w:jc w:val="left"/>
    </w:pPr>
    <w:rPr>
      <w:sz w:val="20"/>
      <w:szCs w:val="20"/>
      <w:lang w:val="en-US"/>
    </w:rPr>
  </w:style>
  <w:style w:type="paragraph" w:customStyle="1" w:styleId="UK12Block20">
    <w:name w:val="UK12 Block 2.0"/>
    <w:basedOn w:val="Normal"/>
    <w:uiPriority w:val="99"/>
    <w:rsid w:val="0073716F"/>
    <w:pPr>
      <w:spacing w:line="246" w:lineRule="atLeast"/>
      <w:ind w:left="2880"/>
      <w:jc w:val="left"/>
    </w:pPr>
    <w:rPr>
      <w:sz w:val="20"/>
      <w:szCs w:val="20"/>
      <w:lang w:val="en-US"/>
    </w:rPr>
  </w:style>
  <w:style w:type="paragraph" w:customStyle="1" w:styleId="UK12Block25">
    <w:name w:val="UK12 Block 2.5"/>
    <w:basedOn w:val="Normal"/>
    <w:uiPriority w:val="99"/>
    <w:rsid w:val="0073716F"/>
    <w:pPr>
      <w:spacing w:line="246" w:lineRule="atLeast"/>
      <w:ind w:left="3600"/>
      <w:jc w:val="left"/>
    </w:pPr>
    <w:rPr>
      <w:sz w:val="20"/>
      <w:szCs w:val="20"/>
      <w:lang w:val="en-US"/>
    </w:rPr>
  </w:style>
  <w:style w:type="paragraph" w:customStyle="1" w:styleId="UK12Block30">
    <w:name w:val="UK12 Block 3.0"/>
    <w:basedOn w:val="Normal"/>
    <w:uiPriority w:val="99"/>
    <w:rsid w:val="0073716F"/>
    <w:pPr>
      <w:spacing w:line="246" w:lineRule="atLeast"/>
      <w:ind w:left="4320"/>
      <w:jc w:val="left"/>
    </w:pPr>
    <w:rPr>
      <w:sz w:val="20"/>
      <w:szCs w:val="20"/>
      <w:lang w:val="en-US"/>
    </w:rPr>
  </w:style>
  <w:style w:type="paragraph" w:customStyle="1" w:styleId="UK12Title">
    <w:name w:val="UK12 Title"/>
    <w:basedOn w:val="Normal"/>
    <w:next w:val="UK12Block"/>
    <w:uiPriority w:val="99"/>
    <w:rsid w:val="0073716F"/>
    <w:pPr>
      <w:spacing w:line="246" w:lineRule="atLeast"/>
    </w:pPr>
    <w:rPr>
      <w:b/>
      <w:kern w:val="28"/>
      <w:sz w:val="20"/>
      <w:szCs w:val="20"/>
      <w:lang w:val="en-US"/>
    </w:rPr>
  </w:style>
  <w:style w:type="paragraph" w:customStyle="1" w:styleId="BulletedList">
    <w:name w:val="Bulleted List"/>
    <w:basedOn w:val="Normal"/>
    <w:uiPriority w:val="99"/>
    <w:rsid w:val="0073716F"/>
    <w:pPr>
      <w:tabs>
        <w:tab w:val="num" w:pos="720"/>
      </w:tabs>
      <w:ind w:left="720" w:hanging="720"/>
      <w:jc w:val="left"/>
    </w:pPr>
    <w:rPr>
      <w:sz w:val="20"/>
      <w:szCs w:val="20"/>
      <w:lang w:val="en-US"/>
    </w:rPr>
  </w:style>
  <w:style w:type="paragraph" w:customStyle="1" w:styleId="TOCPage">
    <w:name w:val="TOC Page"/>
    <w:basedOn w:val="Normal"/>
    <w:next w:val="Normal"/>
    <w:uiPriority w:val="99"/>
    <w:rsid w:val="0073716F"/>
    <w:pPr>
      <w:jc w:val="right"/>
    </w:pPr>
    <w:rPr>
      <w:b/>
      <w:sz w:val="20"/>
      <w:szCs w:val="20"/>
      <w:lang w:val="en-US"/>
    </w:rPr>
  </w:style>
  <w:style w:type="paragraph" w:customStyle="1" w:styleId="HangingIndent25">
    <w:name w:val="Hanging Indent .25"/>
    <w:basedOn w:val="HangingIndent"/>
    <w:uiPriority w:val="99"/>
    <w:rsid w:val="0073716F"/>
    <w:pPr>
      <w:widowControl/>
      <w:tabs>
        <w:tab w:val="clear" w:pos="567"/>
        <w:tab w:val="clear" w:pos="664"/>
      </w:tabs>
      <w:spacing w:before="0" w:after="240" w:line="240" w:lineRule="auto"/>
      <w:ind w:left="720" w:hanging="360"/>
      <w:jc w:val="left"/>
    </w:pPr>
    <w:rPr>
      <w:rFonts w:ascii="Times New Roman" w:hAnsi="Times New Roman"/>
      <w:sz w:val="20"/>
      <w:lang w:val="en-US"/>
    </w:rPr>
  </w:style>
  <w:style w:type="paragraph" w:customStyle="1" w:styleId="Notacuerpo">
    <w:name w:val="Nota cuerpo"/>
    <w:basedOn w:val="Normal"/>
    <w:uiPriority w:val="99"/>
    <w:rsid w:val="0073716F"/>
    <w:pPr>
      <w:widowControl w:val="0"/>
      <w:ind w:left="1418"/>
      <w:jc w:val="left"/>
    </w:pPr>
    <w:rPr>
      <w:rFonts w:ascii="Arial" w:hAnsi="Arial" w:cs="Arial"/>
      <w:lang w:eastAsia="es-ES"/>
    </w:rPr>
  </w:style>
  <w:style w:type="paragraph" w:customStyle="1" w:styleId="L2Hed">
    <w:name w:val="L2Hed"/>
    <w:basedOn w:val="Body-DTP"/>
    <w:next w:val="Body-DTP"/>
    <w:uiPriority w:val="99"/>
    <w:rsid w:val="0073716F"/>
    <w:pPr>
      <w:keepNext/>
      <w:tabs>
        <w:tab w:val="left" w:pos="432"/>
      </w:tabs>
      <w:spacing w:before="180" w:after="60"/>
      <w:ind w:firstLine="0"/>
    </w:pPr>
    <w:rPr>
      <w:b/>
    </w:rPr>
  </w:style>
  <w:style w:type="paragraph" w:customStyle="1" w:styleId="BodyTextSecondIndent">
    <w:name w:val="Body Text Second Indent"/>
    <w:basedOn w:val="Textoindependienteprimerasangra"/>
    <w:uiPriority w:val="99"/>
    <w:rsid w:val="0073716F"/>
    <w:pPr>
      <w:autoSpaceDE w:val="0"/>
      <w:autoSpaceDN w:val="0"/>
      <w:adjustRightInd w:val="0"/>
      <w:spacing w:after="240"/>
      <w:ind w:left="1440" w:firstLine="720"/>
      <w:jc w:val="left"/>
    </w:pPr>
    <w:rPr>
      <w:rFonts w:ascii="Times New Roman" w:hAnsi="Times New Roman"/>
      <w:b w:val="0"/>
      <w:bCs w:val="0"/>
      <w:color w:val="000000"/>
      <w:sz w:val="20"/>
      <w:szCs w:val="20"/>
    </w:rPr>
  </w:style>
  <w:style w:type="paragraph" w:customStyle="1" w:styleId="HangingIndent5">
    <w:name w:val="Hanging Indent .5"/>
    <w:basedOn w:val="BlockText5"/>
    <w:uiPriority w:val="99"/>
    <w:rsid w:val="0073716F"/>
    <w:pPr>
      <w:autoSpaceDE w:val="0"/>
      <w:autoSpaceDN w:val="0"/>
      <w:adjustRightInd w:val="0"/>
      <w:ind w:left="1440" w:right="0" w:hanging="720"/>
    </w:pPr>
  </w:style>
  <w:style w:type="paragraph" w:customStyle="1" w:styleId="BodyTextThirdIndent">
    <w:name w:val="Body Text Third Indent"/>
    <w:basedOn w:val="BodyTextSecondIndent"/>
    <w:uiPriority w:val="99"/>
    <w:rsid w:val="0073716F"/>
    <w:pPr>
      <w:ind w:left="2160"/>
    </w:pPr>
  </w:style>
  <w:style w:type="paragraph" w:customStyle="1" w:styleId="BodyTextThirdIndentBlack">
    <w:name w:val="Body Text Third Indent + Black"/>
    <w:basedOn w:val="BodyTextThirdIndent"/>
    <w:uiPriority w:val="99"/>
    <w:rsid w:val="0073716F"/>
    <w:rPr>
      <w:rFonts w:eastAsia="Arial Unicode MS"/>
    </w:rPr>
  </w:style>
  <w:style w:type="paragraph" w:customStyle="1" w:styleId="BodyTextFirstIndentBlack">
    <w:name w:val="Body Text First Indent + Black"/>
    <w:basedOn w:val="Textoindependienteprimerasangra"/>
    <w:uiPriority w:val="99"/>
    <w:rsid w:val="0073716F"/>
    <w:pPr>
      <w:autoSpaceDE w:val="0"/>
      <w:autoSpaceDN w:val="0"/>
      <w:adjustRightInd w:val="0"/>
      <w:spacing w:after="240"/>
      <w:ind w:left="720" w:firstLine="720"/>
      <w:jc w:val="left"/>
    </w:pPr>
    <w:rPr>
      <w:rFonts w:ascii="Times New Roman" w:eastAsia="Arial Unicode MS" w:hAnsi="Times New Roman"/>
      <w:b w:val="0"/>
      <w:bCs w:val="0"/>
      <w:color w:val="000000"/>
      <w:sz w:val="20"/>
      <w:szCs w:val="20"/>
    </w:rPr>
  </w:style>
  <w:style w:type="paragraph" w:customStyle="1" w:styleId="Ltextbold">
    <w:name w:val="Ltext bold"/>
    <w:basedOn w:val="Normal"/>
    <w:uiPriority w:val="99"/>
    <w:rsid w:val="0073716F"/>
    <w:pPr>
      <w:spacing w:after="200"/>
      <w:jc w:val="left"/>
    </w:pPr>
    <w:rPr>
      <w:b/>
      <w:sz w:val="20"/>
      <w:lang w:val="en-US"/>
    </w:rPr>
  </w:style>
  <w:style w:type="paragraph" w:customStyle="1" w:styleId="num1">
    <w:name w:val="num1"/>
    <w:basedOn w:val="Normal"/>
    <w:uiPriority w:val="99"/>
    <w:rsid w:val="0073716F"/>
    <w:pPr>
      <w:numPr>
        <w:ilvl w:val="1"/>
        <w:numId w:val="103"/>
      </w:numPr>
      <w:spacing w:after="200"/>
      <w:jc w:val="left"/>
    </w:pPr>
    <w:rPr>
      <w:sz w:val="20"/>
      <w:lang w:val="en-US"/>
    </w:rPr>
  </w:style>
  <w:style w:type="paragraph" w:customStyle="1" w:styleId="num3">
    <w:name w:val="num3"/>
    <w:basedOn w:val="Normal"/>
    <w:uiPriority w:val="99"/>
    <w:rsid w:val="0073716F"/>
    <w:pPr>
      <w:tabs>
        <w:tab w:val="num" w:pos="1584"/>
      </w:tabs>
      <w:spacing w:after="200"/>
      <w:ind w:left="1584" w:hanging="504"/>
      <w:jc w:val="left"/>
    </w:pPr>
    <w:rPr>
      <w:sz w:val="20"/>
      <w:lang w:val="en-US"/>
    </w:rPr>
  </w:style>
  <w:style w:type="paragraph" w:customStyle="1" w:styleId="num4">
    <w:name w:val="num4"/>
    <w:basedOn w:val="Normal"/>
    <w:uiPriority w:val="99"/>
    <w:rsid w:val="0073716F"/>
    <w:pPr>
      <w:tabs>
        <w:tab w:val="num" w:pos="1944"/>
      </w:tabs>
      <w:spacing w:after="200"/>
      <w:ind w:left="1944" w:hanging="360"/>
      <w:jc w:val="left"/>
    </w:pPr>
    <w:rPr>
      <w:sz w:val="20"/>
      <w:lang w:val="en-US"/>
    </w:rPr>
  </w:style>
  <w:style w:type="paragraph" w:customStyle="1" w:styleId="In2">
    <w:name w:val="In2"/>
    <w:basedOn w:val="Normal"/>
    <w:uiPriority w:val="99"/>
    <w:rsid w:val="0073716F"/>
    <w:pPr>
      <w:spacing w:after="200"/>
      <w:ind w:left="1800" w:hanging="360"/>
      <w:jc w:val="left"/>
    </w:pPr>
    <w:rPr>
      <w:sz w:val="20"/>
      <w:lang w:val="en-US"/>
    </w:rPr>
  </w:style>
  <w:style w:type="paragraph" w:customStyle="1" w:styleId="Lev2">
    <w:name w:val="Lev2"/>
    <w:basedOn w:val="Normal"/>
    <w:uiPriority w:val="99"/>
    <w:rsid w:val="0073716F"/>
    <w:pPr>
      <w:spacing w:after="200"/>
      <w:ind w:left="1094" w:hanging="1094"/>
      <w:jc w:val="left"/>
    </w:pPr>
    <w:rPr>
      <w:rFonts w:ascii="Times New Roman Bold" w:hAnsi="Times New Roman Bold"/>
      <w:b/>
      <w:caps/>
      <w:sz w:val="20"/>
      <w:lang w:val="en-US"/>
    </w:rPr>
  </w:style>
  <w:style w:type="paragraph" w:customStyle="1" w:styleId="Para">
    <w:name w:val="Para"/>
    <w:basedOn w:val="Btext"/>
    <w:uiPriority w:val="99"/>
    <w:rsid w:val="0073716F"/>
    <w:pPr>
      <w:numPr>
        <w:numId w:val="0"/>
      </w:numPr>
      <w:autoSpaceDE/>
      <w:autoSpaceDN/>
      <w:adjustRightInd/>
      <w:jc w:val="both"/>
    </w:pPr>
    <w:rPr>
      <w:rFonts w:ascii="Times New Roman" w:hAnsi="Times New Roman"/>
      <w:szCs w:val="24"/>
    </w:rPr>
  </w:style>
  <w:style w:type="paragraph" w:customStyle="1" w:styleId="Def1">
    <w:name w:val="Def1"/>
    <w:basedOn w:val="Btext"/>
    <w:uiPriority w:val="99"/>
    <w:rsid w:val="0073716F"/>
    <w:pPr>
      <w:numPr>
        <w:ilvl w:val="1"/>
        <w:numId w:val="104"/>
      </w:numPr>
      <w:tabs>
        <w:tab w:val="clear" w:pos="1080"/>
        <w:tab w:val="num" w:pos="360"/>
        <w:tab w:val="num" w:pos="2940"/>
      </w:tabs>
      <w:autoSpaceDE/>
      <w:autoSpaceDN/>
      <w:adjustRightInd/>
      <w:ind w:left="720" w:hanging="360"/>
      <w:jc w:val="both"/>
    </w:pPr>
    <w:rPr>
      <w:rFonts w:ascii="Times New Roman" w:hAnsi="Times New Roman"/>
      <w:szCs w:val="24"/>
    </w:rPr>
  </w:style>
  <w:style w:type="paragraph" w:customStyle="1" w:styleId="Def2">
    <w:name w:val="Def2"/>
    <w:basedOn w:val="Normal"/>
    <w:uiPriority w:val="99"/>
    <w:rsid w:val="0073716F"/>
    <w:pPr>
      <w:tabs>
        <w:tab w:val="num" w:pos="1080"/>
      </w:tabs>
      <w:spacing w:after="200"/>
      <w:ind w:left="360" w:firstLine="360"/>
      <w:jc w:val="left"/>
    </w:pPr>
    <w:rPr>
      <w:sz w:val="20"/>
      <w:lang w:val="en-US"/>
    </w:rPr>
  </w:style>
  <w:style w:type="paragraph" w:customStyle="1" w:styleId="Def3">
    <w:name w:val="Def3"/>
    <w:basedOn w:val="Normal"/>
    <w:uiPriority w:val="99"/>
    <w:rsid w:val="0073716F"/>
    <w:pPr>
      <w:tabs>
        <w:tab w:val="num" w:pos="1440"/>
      </w:tabs>
      <w:spacing w:after="200"/>
      <w:ind w:left="720" w:firstLine="360"/>
      <w:jc w:val="left"/>
    </w:pPr>
    <w:rPr>
      <w:sz w:val="20"/>
      <w:lang w:val="en-US"/>
    </w:rPr>
  </w:style>
  <w:style w:type="paragraph" w:customStyle="1" w:styleId="Def4">
    <w:name w:val="Def4"/>
    <w:basedOn w:val="Normal"/>
    <w:uiPriority w:val="99"/>
    <w:rsid w:val="0073716F"/>
    <w:pPr>
      <w:tabs>
        <w:tab w:val="num" w:pos="1800"/>
      </w:tabs>
      <w:spacing w:after="200"/>
      <w:ind w:left="1080" w:firstLine="360"/>
      <w:jc w:val="left"/>
    </w:pPr>
    <w:rPr>
      <w:sz w:val="20"/>
      <w:lang w:val="en-US"/>
    </w:rPr>
  </w:style>
  <w:style w:type="paragraph" w:customStyle="1" w:styleId="DefinitionPara">
    <w:name w:val="Definition Para"/>
    <w:link w:val="DefinitionParaChar"/>
    <w:rsid w:val="0073716F"/>
    <w:pPr>
      <w:spacing w:after="240"/>
      <w:ind w:firstLine="1440"/>
    </w:pPr>
    <w:rPr>
      <w:sz w:val="24"/>
      <w:lang w:val="en-US" w:eastAsia="en-US"/>
    </w:rPr>
  </w:style>
  <w:style w:type="character" w:customStyle="1" w:styleId="DefinitionParaChar">
    <w:name w:val="Definition Para Char"/>
    <w:link w:val="DefinitionPara"/>
    <w:locked/>
    <w:rsid w:val="0073716F"/>
    <w:rPr>
      <w:sz w:val="24"/>
      <w:lang w:val="en-US" w:eastAsia="en-US"/>
    </w:rPr>
  </w:style>
  <w:style w:type="paragraph" w:customStyle="1" w:styleId="BalloonText1">
    <w:name w:val="Balloon Text1"/>
    <w:basedOn w:val="Normal"/>
    <w:uiPriority w:val="99"/>
    <w:rsid w:val="0073716F"/>
    <w:pPr>
      <w:jc w:val="left"/>
    </w:pPr>
    <w:rPr>
      <w:rFonts w:ascii="Tahoma" w:hAnsi="Tahoma" w:cs="Tahoma"/>
      <w:sz w:val="16"/>
      <w:szCs w:val="16"/>
      <w:lang w:val="es-ES" w:eastAsia="ko-KR"/>
    </w:rPr>
  </w:style>
  <w:style w:type="paragraph" w:customStyle="1" w:styleId="tabla10">
    <w:name w:val="tabla10"/>
    <w:basedOn w:val="Normal"/>
    <w:uiPriority w:val="99"/>
    <w:rsid w:val="0073716F"/>
    <w:pPr>
      <w:jc w:val="left"/>
    </w:pPr>
    <w:rPr>
      <w:rFonts w:ascii="Arial" w:hAnsi="Arial"/>
      <w:sz w:val="20"/>
      <w:szCs w:val="20"/>
      <w:lang w:val="en-US"/>
    </w:rPr>
  </w:style>
  <w:style w:type="paragraph" w:customStyle="1" w:styleId="TextCB">
    <w:name w:val="Text C &amp; B"/>
    <w:basedOn w:val="Normal"/>
    <w:uiPriority w:val="99"/>
    <w:rsid w:val="0073716F"/>
    <w:pPr>
      <w:spacing w:after="180"/>
    </w:pPr>
    <w:rPr>
      <w:b/>
      <w:sz w:val="22"/>
      <w:szCs w:val="22"/>
      <w:lang w:val="en-US"/>
    </w:rPr>
  </w:style>
  <w:style w:type="paragraph" w:customStyle="1" w:styleId="BaseArial">
    <w:name w:val="BaseArial"/>
    <w:uiPriority w:val="99"/>
    <w:rsid w:val="0073716F"/>
    <w:rPr>
      <w:rFonts w:ascii="Arial" w:hAnsi="Arial"/>
      <w:sz w:val="24"/>
      <w:lang w:val="en-US" w:eastAsia="en-US"/>
    </w:rPr>
  </w:style>
  <w:style w:type="character" w:customStyle="1" w:styleId="CharBaseArial">
    <w:name w:val="CharBaseArial"/>
    <w:rsid w:val="0073716F"/>
    <w:rPr>
      <w:rFonts w:ascii="Arial" w:hAnsi="Arial"/>
      <w:sz w:val="24"/>
      <w:lang w:val="en-US"/>
    </w:rPr>
  </w:style>
  <w:style w:type="character" w:customStyle="1" w:styleId="CharBaseTimes">
    <w:name w:val="CharBaseTimes"/>
    <w:rsid w:val="0073716F"/>
    <w:rPr>
      <w:rFonts w:ascii="Times New Roman" w:hAnsi="Times New Roman"/>
      <w:sz w:val="24"/>
      <w:lang w:val="en-US"/>
    </w:rPr>
  </w:style>
  <w:style w:type="paragraph" w:customStyle="1" w:styleId="Textopredeterminado1">
    <w:name w:val="Texto predeterminado:1"/>
    <w:basedOn w:val="Normal"/>
    <w:uiPriority w:val="99"/>
    <w:rsid w:val="0073716F"/>
    <w:pPr>
      <w:jc w:val="left"/>
    </w:pPr>
    <w:rPr>
      <w:rFonts w:ascii="Arial" w:hAnsi="Arial"/>
      <w:noProof/>
      <w:szCs w:val="20"/>
      <w:lang w:eastAsia="es-ES"/>
    </w:rPr>
  </w:style>
  <w:style w:type="character" w:customStyle="1" w:styleId="tw4winMark">
    <w:name w:val="tw4winMark"/>
    <w:rsid w:val="0073716F"/>
    <w:rPr>
      <w:rFonts w:ascii="Courier New" w:hAnsi="Courier New"/>
      <w:vanish/>
      <w:color w:val="800080"/>
      <w:sz w:val="24"/>
      <w:vertAlign w:val="subscript"/>
    </w:rPr>
  </w:style>
  <w:style w:type="character" w:customStyle="1" w:styleId="CharChar5">
    <w:name w:val="Char Char5"/>
    <w:locked/>
    <w:rsid w:val="0073716F"/>
    <w:rPr>
      <w:rFonts w:cs="Times New Roman"/>
      <w:b/>
      <w:smallCaps/>
      <w:sz w:val="22"/>
      <w:lang w:val="es-ES" w:eastAsia="en-US" w:bidi="ar-SA"/>
    </w:rPr>
  </w:style>
  <w:style w:type="character" w:customStyle="1" w:styleId="encabezadoCharChar">
    <w:name w:val="encabezado Char Char"/>
    <w:locked/>
    <w:rsid w:val="0073716F"/>
    <w:rPr>
      <w:rFonts w:ascii="Arial" w:hAnsi="Arial" w:cs="Arial"/>
      <w:sz w:val="18"/>
      <w:szCs w:val="18"/>
      <w:lang w:val="es-ES" w:eastAsia="en-US" w:bidi="ar-SA"/>
    </w:rPr>
  </w:style>
  <w:style w:type="character" w:customStyle="1" w:styleId="CharChar4">
    <w:name w:val="Char Char4"/>
    <w:locked/>
    <w:rsid w:val="0073716F"/>
    <w:rPr>
      <w:rFonts w:cs="Times New Roman"/>
      <w:b/>
      <w:bCs/>
      <w:sz w:val="22"/>
      <w:lang w:val="es-ES" w:eastAsia="en-US" w:bidi="ar-SA"/>
    </w:rPr>
  </w:style>
  <w:style w:type="paragraph" w:customStyle="1" w:styleId="BodyText21">
    <w:name w:val="Body Text 21"/>
    <w:basedOn w:val="Normal"/>
    <w:uiPriority w:val="99"/>
    <w:rsid w:val="0073716F"/>
    <w:pPr>
      <w:widowControl w:val="0"/>
      <w:jc w:val="left"/>
    </w:pPr>
    <w:rPr>
      <w:rFonts w:ascii="Arial" w:hAnsi="Arial"/>
      <w:sz w:val="20"/>
      <w:szCs w:val="20"/>
      <w:lang w:val="es-ES" w:eastAsia="es-ES"/>
    </w:rPr>
  </w:style>
  <w:style w:type="character" w:customStyle="1" w:styleId="blkCharChar">
    <w:name w:val="blk Char Char"/>
    <w:rsid w:val="0073716F"/>
    <w:rPr>
      <w:rFonts w:cs="Arial"/>
      <w:sz w:val="24"/>
      <w:szCs w:val="24"/>
      <w:lang w:val="en-US" w:eastAsia="en-US" w:bidi="ar-SA"/>
    </w:rPr>
  </w:style>
  <w:style w:type="paragraph" w:customStyle="1" w:styleId="Textodeglobo3">
    <w:name w:val="Texto de globo3"/>
    <w:basedOn w:val="Normal"/>
    <w:uiPriority w:val="99"/>
    <w:semiHidden/>
    <w:rsid w:val="0073716F"/>
    <w:pPr>
      <w:jc w:val="left"/>
    </w:pPr>
    <w:rPr>
      <w:rFonts w:ascii="Tahoma" w:hAnsi="Tahoma"/>
      <w:sz w:val="16"/>
      <w:szCs w:val="20"/>
      <w:lang w:val="en-US" w:eastAsia="es-ES"/>
    </w:rPr>
  </w:style>
  <w:style w:type="paragraph" w:customStyle="1" w:styleId="Textoindependiente22">
    <w:name w:val="Texto independiente 22"/>
    <w:basedOn w:val="Normal"/>
    <w:uiPriority w:val="99"/>
    <w:rsid w:val="0073716F"/>
    <w:pPr>
      <w:widowControl w:val="0"/>
      <w:jc w:val="left"/>
    </w:pPr>
    <w:rPr>
      <w:rFonts w:ascii="Arial" w:hAnsi="Arial"/>
      <w:sz w:val="20"/>
      <w:szCs w:val="20"/>
      <w:lang w:val="es-ES" w:eastAsia="es-ES"/>
    </w:rPr>
  </w:style>
  <w:style w:type="table" w:styleId="Sombreadoclaro">
    <w:name w:val="Light Shading"/>
    <w:basedOn w:val="Tablanormal"/>
    <w:uiPriority w:val="60"/>
    <w:rsid w:val="0073716F"/>
    <w:rPr>
      <w:rFonts w:ascii="Calibri" w:eastAsia="Calibri" w:hAnsi="Calibri"/>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paragraph" w:customStyle="1" w:styleId="Texthsi">
    <w:name w:val="Texthsi"/>
    <w:basedOn w:val="Normal"/>
    <w:uiPriority w:val="99"/>
    <w:rsid w:val="0073716F"/>
    <w:pPr>
      <w:keepNext/>
      <w:widowControl w:val="0"/>
      <w:tabs>
        <w:tab w:val="left" w:pos="-720"/>
      </w:tabs>
      <w:suppressAutoHyphens/>
      <w:overflowPunct w:val="0"/>
      <w:autoSpaceDE w:val="0"/>
      <w:autoSpaceDN w:val="0"/>
      <w:adjustRightInd w:val="0"/>
      <w:ind w:firstLine="720"/>
      <w:jc w:val="left"/>
      <w:textAlignment w:val="baseline"/>
    </w:pPr>
    <w:rPr>
      <w:rFonts w:ascii="Times New (W1)" w:hAnsi="Times New (W1)"/>
      <w:i/>
      <w:spacing w:val="-2"/>
      <w:sz w:val="20"/>
      <w:szCs w:val="20"/>
      <w:lang w:val="en-US"/>
    </w:rPr>
  </w:style>
  <w:style w:type="table" w:styleId="Sombreadoclaro-nfasis1">
    <w:name w:val="Light Shading Accent 1"/>
    <w:basedOn w:val="Tablanormal"/>
    <w:uiPriority w:val="60"/>
    <w:rsid w:val="0073716F"/>
    <w:rPr>
      <w:rFonts w:eastAsia="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character" w:customStyle="1" w:styleId="apple-style-span">
    <w:name w:val="apple-style-span"/>
    <w:rsid w:val="0073716F"/>
    <w:rPr>
      <w:sz w:val="20"/>
    </w:rPr>
  </w:style>
  <w:style w:type="paragraph" w:customStyle="1" w:styleId="Title3">
    <w:name w:val="Title 3"/>
    <w:basedOn w:val="Text"/>
    <w:uiPriority w:val="99"/>
    <w:rsid w:val="0073716F"/>
    <w:pPr>
      <w:keepNext/>
      <w:spacing w:after="0"/>
      <w:ind w:firstLine="0"/>
      <w:jc w:val="left"/>
    </w:pPr>
    <w:rPr>
      <w:b/>
      <w:bCs/>
      <w:lang w:val="en-US"/>
    </w:rPr>
  </w:style>
  <w:style w:type="paragraph" w:customStyle="1" w:styleId="TextoMemoria">
    <w:name w:val="Texto Memoria"/>
    <w:basedOn w:val="Normal"/>
    <w:link w:val="TextoMemoriaCar"/>
    <w:qFormat/>
    <w:rsid w:val="0073716F"/>
    <w:pPr>
      <w:spacing w:line="320" w:lineRule="exact"/>
      <w:jc w:val="left"/>
    </w:pPr>
    <w:rPr>
      <w:rFonts w:ascii="Calibri" w:hAnsi="Calibri"/>
      <w:snapToGrid w:val="0"/>
      <w:color w:val="969696"/>
      <w:sz w:val="20"/>
      <w:szCs w:val="22"/>
      <w:lang w:eastAsia="es-ES"/>
    </w:rPr>
  </w:style>
  <w:style w:type="character" w:customStyle="1" w:styleId="TextoMemoriaCar">
    <w:name w:val="Texto Memoria Car"/>
    <w:link w:val="TextoMemoria"/>
    <w:rsid w:val="0073716F"/>
    <w:rPr>
      <w:rFonts w:ascii="Calibri" w:hAnsi="Calibri"/>
      <w:snapToGrid w:val="0"/>
      <w:color w:val="969696"/>
      <w:szCs w:val="22"/>
      <w:lang w:eastAsia="es-ES"/>
    </w:rPr>
  </w:style>
  <w:style w:type="paragraph" w:styleId="TDC4">
    <w:name w:val="toc 4"/>
    <w:basedOn w:val="Normal"/>
    <w:next w:val="Normal"/>
    <w:autoRedefine/>
    <w:uiPriority w:val="39"/>
    <w:unhideWhenUsed/>
    <w:locked/>
    <w:rsid w:val="0073716F"/>
    <w:pPr>
      <w:spacing w:after="100" w:line="276" w:lineRule="auto"/>
      <w:ind w:left="660"/>
      <w:jc w:val="left"/>
    </w:pPr>
    <w:rPr>
      <w:rFonts w:ascii="Calibri" w:hAnsi="Calibri"/>
      <w:sz w:val="22"/>
      <w:szCs w:val="22"/>
      <w:lang w:eastAsia="es-AR"/>
    </w:rPr>
  </w:style>
  <w:style w:type="paragraph" w:styleId="TDC5">
    <w:name w:val="toc 5"/>
    <w:basedOn w:val="Normal"/>
    <w:next w:val="Normal"/>
    <w:autoRedefine/>
    <w:uiPriority w:val="39"/>
    <w:unhideWhenUsed/>
    <w:locked/>
    <w:rsid w:val="0073716F"/>
    <w:pPr>
      <w:spacing w:after="100" w:line="276" w:lineRule="auto"/>
      <w:ind w:left="880"/>
      <w:jc w:val="left"/>
    </w:pPr>
    <w:rPr>
      <w:rFonts w:ascii="Calibri" w:hAnsi="Calibri"/>
      <w:sz w:val="22"/>
      <w:szCs w:val="22"/>
      <w:lang w:eastAsia="es-AR"/>
    </w:rPr>
  </w:style>
  <w:style w:type="paragraph" w:styleId="TDC7">
    <w:name w:val="toc 7"/>
    <w:basedOn w:val="Normal"/>
    <w:next w:val="Normal"/>
    <w:autoRedefine/>
    <w:uiPriority w:val="39"/>
    <w:unhideWhenUsed/>
    <w:locked/>
    <w:rsid w:val="0073716F"/>
    <w:pPr>
      <w:spacing w:after="100" w:line="276" w:lineRule="auto"/>
      <w:ind w:left="1320"/>
      <w:jc w:val="left"/>
    </w:pPr>
    <w:rPr>
      <w:rFonts w:ascii="Calibri" w:hAnsi="Calibri"/>
      <w:sz w:val="22"/>
      <w:szCs w:val="22"/>
      <w:lang w:eastAsia="es-AR"/>
    </w:rPr>
  </w:style>
  <w:style w:type="paragraph" w:styleId="TDC8">
    <w:name w:val="toc 8"/>
    <w:basedOn w:val="Normal"/>
    <w:next w:val="Normal"/>
    <w:autoRedefine/>
    <w:uiPriority w:val="39"/>
    <w:unhideWhenUsed/>
    <w:locked/>
    <w:rsid w:val="0073716F"/>
    <w:pPr>
      <w:spacing w:after="100" w:line="276" w:lineRule="auto"/>
      <w:ind w:left="1540"/>
      <w:jc w:val="left"/>
    </w:pPr>
    <w:rPr>
      <w:rFonts w:ascii="Calibri" w:hAnsi="Calibri"/>
      <w:sz w:val="22"/>
      <w:szCs w:val="22"/>
      <w:lang w:eastAsia="es-AR"/>
    </w:rPr>
  </w:style>
  <w:style w:type="character" w:customStyle="1" w:styleId="st1">
    <w:name w:val="st1"/>
    <w:rsid w:val="0073716F"/>
    <w:rPr>
      <w:sz w:val="20"/>
    </w:rPr>
  </w:style>
  <w:style w:type="paragraph" w:customStyle="1" w:styleId="OmniPage770">
    <w:name w:val="OmniPage #770"/>
    <w:uiPriority w:val="99"/>
    <w:rsid w:val="0073716F"/>
    <w:pPr>
      <w:tabs>
        <w:tab w:val="left" w:pos="162"/>
        <w:tab w:val="right" w:pos="10668"/>
      </w:tabs>
      <w:spacing w:after="120"/>
      <w:jc w:val="both"/>
    </w:pPr>
    <w:rPr>
      <w:sz w:val="18"/>
      <w:lang w:val="en-US" w:eastAsia="es-ES"/>
    </w:rPr>
  </w:style>
  <w:style w:type="table" w:customStyle="1" w:styleId="Tablaconcuadrcula11">
    <w:name w:val="Tabla con cuadrícula11"/>
    <w:basedOn w:val="Tablanormal"/>
    <w:next w:val="Tablaconcuadrcula"/>
    <w:uiPriority w:val="59"/>
    <w:rsid w:val="0073716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extoindependiente221">
    <w:name w:val="Texto independiente 221"/>
    <w:basedOn w:val="Normal"/>
    <w:uiPriority w:val="99"/>
    <w:rsid w:val="0073716F"/>
    <w:pPr>
      <w:widowControl w:val="0"/>
      <w:jc w:val="left"/>
    </w:pPr>
    <w:rPr>
      <w:rFonts w:ascii="Arial" w:hAnsi="Arial"/>
      <w:sz w:val="20"/>
      <w:szCs w:val="20"/>
      <w:lang w:val="es-ES" w:eastAsia="es-ES"/>
    </w:rPr>
  </w:style>
  <w:style w:type="paragraph" w:customStyle="1" w:styleId="SingleBlock">
    <w:name w:val="Single Block"/>
    <w:basedOn w:val="Normal"/>
    <w:uiPriority w:val="99"/>
    <w:qFormat/>
    <w:rsid w:val="0073716F"/>
    <w:pPr>
      <w:spacing w:before="240"/>
      <w:jc w:val="left"/>
    </w:pPr>
    <w:rPr>
      <w:rFonts w:eastAsia="Calibri"/>
      <w:sz w:val="20"/>
      <w:lang w:val="en-US"/>
    </w:rPr>
  </w:style>
  <w:style w:type="table" w:customStyle="1" w:styleId="Tablaconcuadrcula3">
    <w:name w:val="Tabla con cuadrícula3"/>
    <w:basedOn w:val="Tablanormal"/>
    <w:next w:val="Tablaconcuadrcula"/>
    <w:uiPriority w:val="59"/>
    <w:rsid w:val="0073716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12">
    <w:name w:val="s12"/>
    <w:basedOn w:val="Normal"/>
    <w:uiPriority w:val="99"/>
    <w:rsid w:val="0073716F"/>
    <w:pPr>
      <w:ind w:left="1928" w:hanging="680"/>
      <w:jc w:val="left"/>
    </w:pPr>
    <w:rPr>
      <w:rFonts w:ascii="Arial" w:hAnsi="Arial" w:cs="Arial"/>
      <w:sz w:val="20"/>
      <w:szCs w:val="20"/>
      <w:lang w:val="en-US"/>
    </w:rPr>
  </w:style>
  <w:style w:type="paragraph" w:customStyle="1" w:styleId="s14">
    <w:name w:val="s14"/>
    <w:basedOn w:val="Normal"/>
    <w:uiPriority w:val="99"/>
    <w:rsid w:val="0073716F"/>
    <w:pPr>
      <w:ind w:left="1644" w:hanging="680"/>
      <w:jc w:val="left"/>
    </w:pPr>
    <w:rPr>
      <w:rFonts w:ascii="Arial" w:hAnsi="Arial" w:cs="Arial"/>
      <w:sz w:val="20"/>
      <w:szCs w:val="20"/>
      <w:lang w:val="en-US"/>
    </w:rPr>
  </w:style>
  <w:style w:type="paragraph" w:customStyle="1" w:styleId="Tulo3">
    <w:name w:val="T韙ulo 3"/>
    <w:basedOn w:val="Normal"/>
    <w:next w:val="Normal"/>
    <w:uiPriority w:val="99"/>
    <w:rsid w:val="0073716F"/>
    <w:pPr>
      <w:keepNext/>
      <w:widowControl w:val="0"/>
      <w:suppressAutoHyphens/>
      <w:autoSpaceDE w:val="0"/>
      <w:autoSpaceDN w:val="0"/>
      <w:adjustRightInd w:val="0"/>
      <w:jc w:val="left"/>
    </w:pPr>
    <w:rPr>
      <w:i/>
      <w:iCs/>
      <w:sz w:val="20"/>
      <w:szCs w:val="20"/>
      <w:lang w:val="es-ES_tradnl" w:eastAsia="es-ES"/>
    </w:rPr>
  </w:style>
  <w:style w:type="paragraph" w:customStyle="1" w:styleId="BFnormalChar">
    <w:name w:val="_BFnormal Char"/>
    <w:basedOn w:val="Normal"/>
    <w:uiPriority w:val="99"/>
    <w:rsid w:val="0073716F"/>
    <w:pPr>
      <w:widowControl w:val="0"/>
      <w:autoSpaceDE w:val="0"/>
      <w:autoSpaceDN w:val="0"/>
      <w:adjustRightInd w:val="0"/>
      <w:ind w:firstLine="720"/>
      <w:jc w:val="left"/>
    </w:pPr>
    <w:rPr>
      <w:sz w:val="18"/>
      <w:szCs w:val="18"/>
      <w:lang w:val="en-US" w:eastAsia="es-ES"/>
    </w:rPr>
  </w:style>
  <w:style w:type="character" w:customStyle="1" w:styleId="TtuloCar2">
    <w:name w:val="Título Car2"/>
    <w:uiPriority w:val="10"/>
    <w:rsid w:val="0073716F"/>
    <w:rPr>
      <w:rFonts w:ascii="Times New (W1)" w:eastAsia="Times New Roman" w:hAnsi="Times New (W1)" w:cs="Times New Roman"/>
      <w:b/>
      <w:sz w:val="20"/>
      <w:szCs w:val="20"/>
    </w:rPr>
  </w:style>
  <w:style w:type="character" w:customStyle="1" w:styleId="Refdenotaalpie11">
    <w:name w:val="Ref. de nota al pie11"/>
    <w:hidden/>
    <w:rsid w:val="0073716F"/>
    <w:rPr>
      <w:rFonts w:ascii="Arial" w:hAnsi="Arial" w:cs="Arial"/>
      <w:sz w:val="20"/>
      <w:szCs w:val="20"/>
      <w:vertAlign w:val="superscript"/>
      <w:lang w:val="en-US"/>
    </w:rPr>
  </w:style>
  <w:style w:type="paragraph" w:customStyle="1" w:styleId="TtulodeTDC11">
    <w:name w:val="Título de TDC11"/>
    <w:basedOn w:val="Normal"/>
    <w:next w:val="TDC1"/>
    <w:uiPriority w:val="99"/>
    <w:rsid w:val="0073716F"/>
    <w:rPr>
      <w:b/>
      <w:caps/>
      <w:sz w:val="20"/>
      <w:szCs w:val="20"/>
      <w:lang w:val="en-US"/>
    </w:rPr>
  </w:style>
  <w:style w:type="paragraph" w:customStyle="1" w:styleId="Textodeglobo31">
    <w:name w:val="Texto de globo31"/>
    <w:basedOn w:val="Normal"/>
    <w:uiPriority w:val="99"/>
    <w:semiHidden/>
    <w:rsid w:val="0073716F"/>
    <w:pPr>
      <w:jc w:val="left"/>
    </w:pPr>
    <w:rPr>
      <w:rFonts w:ascii="Tahoma" w:hAnsi="Tahoma"/>
      <w:sz w:val="16"/>
      <w:szCs w:val="20"/>
      <w:lang w:val="en-US" w:eastAsia="es-ES"/>
    </w:rPr>
  </w:style>
  <w:style w:type="table" w:customStyle="1" w:styleId="Sombreadoclaro2">
    <w:name w:val="Sombreado claro2"/>
    <w:basedOn w:val="Tablanormal"/>
    <w:uiPriority w:val="60"/>
    <w:rsid w:val="0073716F"/>
    <w:rPr>
      <w:rFonts w:ascii="Calibri" w:eastAsia="Calibri" w:hAnsi="Calibri"/>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Sombreadoclaro-nfasis12">
    <w:name w:val="Sombreado claro - Énfasis 12"/>
    <w:basedOn w:val="Tablanormal"/>
    <w:uiPriority w:val="60"/>
    <w:rsid w:val="0073716F"/>
    <w:rPr>
      <w:rFonts w:eastAsia="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paragraph" w:customStyle="1" w:styleId="AOHead4">
    <w:name w:val="AOHead4"/>
    <w:basedOn w:val="Normal"/>
    <w:next w:val="Normal"/>
    <w:uiPriority w:val="99"/>
    <w:rsid w:val="0073716F"/>
    <w:pPr>
      <w:numPr>
        <w:ilvl w:val="3"/>
        <w:numId w:val="105"/>
      </w:numPr>
      <w:spacing w:before="200"/>
      <w:jc w:val="left"/>
      <w:outlineLvl w:val="3"/>
    </w:pPr>
    <w:rPr>
      <w:sz w:val="20"/>
      <w:szCs w:val="20"/>
      <w:lang w:val="en-US"/>
    </w:rPr>
  </w:style>
  <w:style w:type="paragraph" w:customStyle="1" w:styleId="AOHead5">
    <w:name w:val="AOHead5"/>
    <w:basedOn w:val="Normal"/>
    <w:next w:val="Normal"/>
    <w:uiPriority w:val="99"/>
    <w:rsid w:val="0073716F"/>
    <w:pPr>
      <w:numPr>
        <w:ilvl w:val="4"/>
        <w:numId w:val="105"/>
      </w:numPr>
      <w:spacing w:before="200"/>
      <w:jc w:val="left"/>
      <w:outlineLvl w:val="4"/>
    </w:pPr>
    <w:rPr>
      <w:sz w:val="20"/>
      <w:szCs w:val="20"/>
      <w:lang w:val="en-US"/>
    </w:rPr>
  </w:style>
  <w:style w:type="paragraph" w:customStyle="1" w:styleId="AOHead6">
    <w:name w:val="AOHead6"/>
    <w:basedOn w:val="Normal"/>
    <w:next w:val="Normal"/>
    <w:uiPriority w:val="99"/>
    <w:rsid w:val="0073716F"/>
    <w:pPr>
      <w:numPr>
        <w:ilvl w:val="5"/>
        <w:numId w:val="105"/>
      </w:numPr>
      <w:spacing w:before="200"/>
      <w:jc w:val="left"/>
      <w:outlineLvl w:val="5"/>
    </w:pPr>
    <w:rPr>
      <w:sz w:val="20"/>
      <w:szCs w:val="20"/>
      <w:lang w:val="en-US"/>
    </w:rPr>
  </w:style>
  <w:style w:type="paragraph" w:customStyle="1" w:styleId="AOAltHead2">
    <w:name w:val="AOAltHead2"/>
    <w:basedOn w:val="Normal"/>
    <w:next w:val="Normal"/>
    <w:uiPriority w:val="99"/>
    <w:rsid w:val="0073716F"/>
    <w:pPr>
      <w:tabs>
        <w:tab w:val="num" w:pos="1440"/>
        <w:tab w:val="left" w:pos="2410"/>
      </w:tabs>
      <w:spacing w:before="200" w:line="260" w:lineRule="atLeast"/>
      <w:ind w:left="1440" w:hanging="1440"/>
      <w:outlineLvl w:val="1"/>
    </w:pPr>
    <w:rPr>
      <w:rFonts w:eastAsia="SimSun"/>
      <w:bCs/>
      <w:w w:val="0"/>
      <w:sz w:val="20"/>
      <w:szCs w:val="20"/>
      <w:lang w:val="es-ES" w:eastAsia="zh-CN"/>
    </w:rPr>
  </w:style>
  <w:style w:type="paragraph" w:customStyle="1" w:styleId="AOAltHead3">
    <w:name w:val="AOAltHead3"/>
    <w:basedOn w:val="Normal"/>
    <w:next w:val="Normal"/>
    <w:uiPriority w:val="99"/>
    <w:rsid w:val="0073716F"/>
    <w:pPr>
      <w:keepNext/>
      <w:tabs>
        <w:tab w:val="num" w:pos="720"/>
      </w:tabs>
      <w:spacing w:before="200"/>
      <w:ind w:left="720"/>
      <w:jc w:val="left"/>
      <w:outlineLvl w:val="2"/>
    </w:pPr>
    <w:rPr>
      <w:i/>
      <w:sz w:val="20"/>
      <w:szCs w:val="20"/>
      <w:lang w:val="en-US"/>
    </w:rPr>
  </w:style>
  <w:style w:type="character" w:customStyle="1" w:styleId="Ninguno">
    <w:name w:val="Ninguno"/>
    <w:rsid w:val="0073716F"/>
  </w:style>
  <w:style w:type="paragraph" w:styleId="TtuloTDC">
    <w:name w:val="TOC Heading"/>
    <w:basedOn w:val="Ttulo1"/>
    <w:next w:val="Normal"/>
    <w:uiPriority w:val="39"/>
    <w:unhideWhenUsed/>
    <w:qFormat/>
    <w:rsid w:val="0073716F"/>
    <w:pPr>
      <w:keepLines/>
      <w:spacing w:before="240" w:line="259" w:lineRule="auto"/>
      <w:ind w:right="0"/>
      <w:jc w:val="left"/>
      <w:outlineLvl w:val="9"/>
    </w:pPr>
    <w:rPr>
      <w:rFonts w:ascii="Calibri Light" w:hAnsi="Calibri Light"/>
      <w:b w:val="0"/>
      <w:bCs w:val="0"/>
      <w:color w:val="2E74B5"/>
      <w:sz w:val="32"/>
      <w:szCs w:val="32"/>
      <w:lang w:val="es-ES" w:eastAsia="es-ES"/>
    </w:rPr>
  </w:style>
  <w:style w:type="paragraph" w:customStyle="1" w:styleId="wText">
    <w:name w:val="wText"/>
    <w:basedOn w:val="Normal"/>
    <w:link w:val="wTextChar"/>
    <w:uiPriority w:val="1"/>
    <w:qFormat/>
    <w:rsid w:val="0073716F"/>
    <w:pPr>
      <w:spacing w:after="200"/>
      <w:ind w:firstLine="360"/>
      <w:jc w:val="left"/>
    </w:pPr>
    <w:rPr>
      <w:sz w:val="20"/>
      <w:lang w:val="en-US"/>
    </w:rPr>
  </w:style>
  <w:style w:type="character" w:customStyle="1" w:styleId="wTextChar">
    <w:name w:val="wText Char"/>
    <w:link w:val="wText"/>
    <w:uiPriority w:val="1"/>
    <w:rsid w:val="0073716F"/>
    <w:rPr>
      <w:szCs w:val="24"/>
      <w:lang w:val="en-US" w:eastAsia="en-US"/>
    </w:rPr>
  </w:style>
  <w:style w:type="paragraph" w:customStyle="1" w:styleId="Sinespaciado1">
    <w:name w:val="Sin espaciado1"/>
    <w:uiPriority w:val="99"/>
    <w:qFormat/>
    <w:rsid w:val="0073716F"/>
    <w:pPr>
      <w:jc w:val="both"/>
    </w:pPr>
    <w:rPr>
      <w:rFonts w:ascii="Univers" w:hAnsi="Univers"/>
      <w:sz w:val="18"/>
      <w:szCs w:val="22"/>
      <w:lang w:eastAsia="en-US"/>
    </w:rPr>
  </w:style>
  <w:style w:type="paragraph" w:customStyle="1" w:styleId="s15-559">
    <w:name w:val="s15-559"/>
    <w:basedOn w:val="Normal"/>
    <w:uiPriority w:val="99"/>
    <w:rsid w:val="0073716F"/>
    <w:pPr>
      <w:spacing w:before="100" w:beforeAutospacing="1" w:after="100" w:afterAutospacing="1"/>
      <w:jc w:val="left"/>
    </w:pPr>
    <w:rPr>
      <w:lang w:val="es-MX" w:eastAsia="es-MX"/>
    </w:rPr>
  </w:style>
  <w:style w:type="paragraph" w:customStyle="1" w:styleId="PwCAddress">
    <w:name w:val="PwC Address"/>
    <w:basedOn w:val="Normal"/>
    <w:link w:val="PwCAddressChar"/>
    <w:qFormat/>
    <w:rsid w:val="0073716F"/>
    <w:pPr>
      <w:spacing w:line="200" w:lineRule="atLeast"/>
      <w:jc w:val="left"/>
    </w:pPr>
    <w:rPr>
      <w:rFonts w:ascii="Georgia" w:eastAsia="Calibri" w:hAnsi="Georgia"/>
      <w:i/>
      <w:noProof/>
      <w:sz w:val="18"/>
      <w:szCs w:val="22"/>
      <w:lang w:val="en-GB" w:eastAsia="en-GB"/>
    </w:rPr>
  </w:style>
  <w:style w:type="character" w:customStyle="1" w:styleId="PwCAddressChar">
    <w:name w:val="PwC Address Char"/>
    <w:link w:val="PwCAddress"/>
    <w:rsid w:val="0073716F"/>
    <w:rPr>
      <w:rFonts w:ascii="Georgia" w:eastAsia="Calibri" w:hAnsi="Georgia"/>
      <w:i/>
      <w:noProof/>
      <w:sz w:val="18"/>
      <w:szCs w:val="22"/>
      <w:lang w:val="en-GB" w:eastAsia="en-GB"/>
    </w:rPr>
  </w:style>
  <w:style w:type="paragraph" w:customStyle="1" w:styleId="Normal10pt">
    <w:name w:val="Normal + 10 pt"/>
    <w:aliases w:val="Negro"/>
    <w:basedOn w:val="Normal"/>
    <w:uiPriority w:val="99"/>
    <w:rsid w:val="0073716F"/>
    <w:pPr>
      <w:widowControl w:val="0"/>
      <w:autoSpaceDE w:val="0"/>
      <w:autoSpaceDN w:val="0"/>
      <w:adjustRightInd w:val="0"/>
      <w:spacing w:before="100" w:beforeAutospacing="1" w:after="100" w:afterAutospacing="1"/>
      <w:jc w:val="left"/>
    </w:pPr>
    <w:rPr>
      <w:sz w:val="20"/>
      <w:szCs w:val="20"/>
      <w:lang w:eastAsia="es-AR"/>
    </w:rPr>
  </w:style>
  <w:style w:type="paragraph" w:customStyle="1" w:styleId="BodyText2sgl">
    <w:name w:val="Body Text 2 sgl"/>
    <w:basedOn w:val="Normal"/>
    <w:uiPriority w:val="99"/>
    <w:rsid w:val="0073716F"/>
    <w:pPr>
      <w:widowControl w:val="0"/>
      <w:tabs>
        <w:tab w:val="left" w:pos="9260"/>
      </w:tabs>
      <w:kinsoku w:val="0"/>
      <w:ind w:right="-10" w:firstLine="720"/>
      <w:jc w:val="left"/>
    </w:pPr>
    <w:rPr>
      <w:spacing w:val="-8"/>
      <w:w w:val="105"/>
      <w:sz w:val="20"/>
      <w:szCs w:val="22"/>
      <w:lang w:val="en-US"/>
    </w:rPr>
  </w:style>
  <w:style w:type="character" w:customStyle="1" w:styleId="Ttulo1Car1">
    <w:name w:val="Título 1 Car1"/>
    <w:aliases w:val="GFGSA Car1,título 1 Car1,1 Car1,título 11 Car1,título 12 Car1"/>
    <w:rsid w:val="0073716F"/>
    <w:rPr>
      <w:rFonts w:ascii="Calibri Light" w:eastAsia="Times New Roman" w:hAnsi="Calibri Light" w:cs="Times New Roman"/>
      <w:color w:val="2E74B5"/>
      <w:sz w:val="32"/>
      <w:szCs w:val="32"/>
      <w:lang w:val="es-ES_tradnl"/>
    </w:rPr>
  </w:style>
  <w:style w:type="character" w:customStyle="1" w:styleId="PuestoCar1">
    <w:name w:val="Puesto Car1"/>
    <w:uiPriority w:val="10"/>
    <w:rsid w:val="0073716F"/>
    <w:rPr>
      <w:rFonts w:ascii="Calibri Light" w:eastAsia="Times New Roman" w:hAnsi="Calibri Light" w:cs="Times New Roman"/>
      <w:b/>
      <w:bCs/>
      <w:kern w:val="28"/>
      <w:sz w:val="32"/>
      <w:szCs w:val="32"/>
      <w:lang w:eastAsia="es-ES"/>
    </w:rPr>
  </w:style>
  <w:style w:type="paragraph" w:customStyle="1" w:styleId="1Empresa">
    <w:name w:val="1Empresa"/>
    <w:basedOn w:val="Normal"/>
    <w:uiPriority w:val="99"/>
    <w:rsid w:val="0073716F"/>
    <w:rPr>
      <w:b/>
      <w:sz w:val="36"/>
      <w:szCs w:val="20"/>
      <w:lang w:eastAsia="es-ES"/>
    </w:rPr>
  </w:style>
  <w:style w:type="paragraph" w:customStyle="1" w:styleId="PrimerNivel">
    <w:name w:val="Primer Nivel"/>
    <w:uiPriority w:val="99"/>
    <w:qFormat/>
    <w:rsid w:val="0073716F"/>
    <w:pPr>
      <w:numPr>
        <w:numId w:val="106"/>
      </w:numPr>
      <w:jc w:val="both"/>
    </w:pPr>
    <w:rPr>
      <w:rFonts w:ascii="Calibri" w:eastAsia="Calibri" w:hAnsi="Calibri"/>
      <w:sz w:val="18"/>
      <w:szCs w:val="18"/>
      <w:lang w:val="es-PE" w:eastAsia="es-PE"/>
    </w:rPr>
  </w:style>
  <w:style w:type="paragraph" w:customStyle="1" w:styleId="submit">
    <w:name w:val="submit"/>
    <w:basedOn w:val="Normal"/>
    <w:uiPriority w:val="99"/>
    <w:rsid w:val="0073716F"/>
    <w:pPr>
      <w:shd w:val="clear" w:color="auto" w:fill="F0F0F0"/>
      <w:jc w:val="left"/>
    </w:pPr>
    <w:rPr>
      <w:rFonts w:ascii="Arial" w:eastAsia="SimSun" w:hAnsi="Arial" w:cs="Arial"/>
      <w:noProof/>
      <w:sz w:val="15"/>
      <w:szCs w:val="15"/>
      <w:u w:val="single"/>
      <w:lang w:val="en-GB" w:eastAsia="zh-CN"/>
    </w:rPr>
  </w:style>
  <w:style w:type="character" w:customStyle="1" w:styleId="DSLxStyleChar">
    <w:name w:val="DSLxStyle Char"/>
    <w:link w:val="DSLxStyle"/>
    <w:locked/>
    <w:rsid w:val="0073716F"/>
    <w:rPr>
      <w:rFonts w:ascii="Georgia" w:hAnsi="Georgia"/>
      <w:color w:val="666666"/>
      <w:sz w:val="12"/>
      <w:lang w:val="es-ES_tradnl"/>
    </w:rPr>
  </w:style>
  <w:style w:type="paragraph" w:customStyle="1" w:styleId="DSLxStyle">
    <w:name w:val="DSLxStyle"/>
    <w:basedOn w:val="Normal"/>
    <w:link w:val="DSLxStyleChar"/>
    <w:rsid w:val="0073716F"/>
    <w:pPr>
      <w:tabs>
        <w:tab w:val="left" w:pos="851"/>
      </w:tabs>
      <w:ind w:left="567" w:right="839"/>
      <w:jc w:val="right"/>
    </w:pPr>
    <w:rPr>
      <w:rFonts w:ascii="Georgia" w:hAnsi="Georgia"/>
      <w:color w:val="666666"/>
      <w:sz w:val="12"/>
      <w:szCs w:val="20"/>
      <w:lang w:val="es-ES_tradnl" w:eastAsia="es-AR"/>
    </w:rPr>
  </w:style>
  <w:style w:type="character" w:customStyle="1" w:styleId="DisclaimerChar">
    <w:name w:val="Disclaimer Char"/>
    <w:link w:val="Disclaimer"/>
    <w:locked/>
    <w:rsid w:val="0073716F"/>
    <w:rPr>
      <w:rFonts w:ascii="Arial" w:hAnsi="Arial"/>
      <w:noProof/>
      <w:sz w:val="12"/>
      <w:lang w:val="en-GB" w:eastAsia="en-GB"/>
    </w:rPr>
  </w:style>
  <w:style w:type="paragraph" w:customStyle="1" w:styleId="Disclaimer">
    <w:name w:val="Disclaimer"/>
    <w:basedOn w:val="Normal"/>
    <w:link w:val="DisclaimerChar"/>
    <w:qFormat/>
    <w:rsid w:val="0073716F"/>
    <w:pPr>
      <w:spacing w:line="140" w:lineRule="atLeast"/>
      <w:jc w:val="left"/>
    </w:pPr>
    <w:rPr>
      <w:rFonts w:ascii="Arial" w:hAnsi="Arial"/>
      <w:noProof/>
      <w:sz w:val="12"/>
      <w:szCs w:val="20"/>
      <w:lang w:val="en-GB" w:eastAsia="en-GB"/>
    </w:rPr>
  </w:style>
  <w:style w:type="paragraph" w:customStyle="1" w:styleId="Textodetabla1">
    <w:name w:val="Texto de tabla:1"/>
    <w:basedOn w:val="Normal"/>
    <w:uiPriority w:val="99"/>
    <w:rsid w:val="0073716F"/>
    <w:pPr>
      <w:widowControl w:val="0"/>
      <w:tabs>
        <w:tab w:val="decimal" w:pos="0"/>
        <w:tab w:val="left" w:pos="360"/>
        <w:tab w:val="left" w:pos="720"/>
        <w:tab w:val="left" w:pos="1080"/>
        <w:tab w:val="left" w:pos="1440"/>
        <w:tab w:val="left" w:pos="1800"/>
        <w:tab w:val="left" w:pos="2160"/>
        <w:tab w:val="left" w:pos="2520"/>
        <w:tab w:val="left" w:pos="2880"/>
        <w:tab w:val="left" w:pos="3240"/>
        <w:tab w:val="left" w:pos="3600"/>
        <w:tab w:val="left" w:pos="3960"/>
        <w:tab w:val="left" w:pos="4320"/>
      </w:tabs>
      <w:jc w:val="left"/>
    </w:pPr>
    <w:rPr>
      <w:rFonts w:ascii="Arial" w:hAnsi="Arial"/>
      <w:sz w:val="20"/>
      <w:szCs w:val="20"/>
      <w:lang w:val="es-ES_tradnl" w:eastAsia="es-ES"/>
    </w:rPr>
  </w:style>
  <w:style w:type="paragraph" w:customStyle="1" w:styleId="Sangradetextonormal1">
    <w:name w:val="Sangría de texto normal1"/>
    <w:basedOn w:val="Normal"/>
    <w:uiPriority w:val="99"/>
    <w:rsid w:val="0073716F"/>
    <w:pPr>
      <w:tabs>
        <w:tab w:val="left" w:pos="8231"/>
      </w:tabs>
      <w:ind w:left="426" w:hanging="426"/>
      <w:jc w:val="left"/>
    </w:pPr>
    <w:rPr>
      <w:rFonts w:ascii="Arial" w:hAnsi="Arial" w:cs="Arial"/>
      <w:sz w:val="22"/>
      <w:szCs w:val="22"/>
      <w:lang w:val="es-ES" w:eastAsia="es-ES"/>
    </w:rPr>
  </w:style>
  <w:style w:type="paragraph" w:customStyle="1" w:styleId="2Ttulo">
    <w:name w:val="2Título"/>
    <w:basedOn w:val="Normal"/>
    <w:uiPriority w:val="99"/>
    <w:rsid w:val="0073716F"/>
    <w:rPr>
      <w:b/>
      <w:szCs w:val="20"/>
      <w:lang w:eastAsia="es-ES"/>
    </w:rPr>
  </w:style>
  <w:style w:type="paragraph" w:customStyle="1" w:styleId="3Subttulo">
    <w:name w:val="3Subtítulo"/>
    <w:basedOn w:val="Normal"/>
    <w:uiPriority w:val="99"/>
    <w:rsid w:val="0073716F"/>
    <w:rPr>
      <w:szCs w:val="20"/>
      <w:lang w:eastAsia="es-ES"/>
    </w:rPr>
  </w:style>
  <w:style w:type="paragraph" w:customStyle="1" w:styleId="notacuadro10">
    <w:name w:val="nota cuadro10"/>
    <w:basedOn w:val="Normal"/>
    <w:uiPriority w:val="99"/>
    <w:rsid w:val="0073716F"/>
    <w:pPr>
      <w:jc w:val="left"/>
    </w:pPr>
    <w:rPr>
      <w:rFonts w:ascii="Arial" w:hAnsi="Arial"/>
      <w:sz w:val="20"/>
      <w:szCs w:val="20"/>
      <w:lang w:eastAsia="es-ES"/>
    </w:rPr>
  </w:style>
  <w:style w:type="paragraph" w:customStyle="1" w:styleId="Textospie8">
    <w:name w:val="Textos pie ( 8 )"/>
    <w:basedOn w:val="Normal"/>
    <w:uiPriority w:val="99"/>
    <w:rsid w:val="0073716F"/>
    <w:pPr>
      <w:jc w:val="left"/>
    </w:pPr>
    <w:rPr>
      <w:rFonts w:ascii="Arial" w:hAnsi="Arial"/>
      <w:sz w:val="16"/>
      <w:szCs w:val="20"/>
      <w:lang w:eastAsia="es-ES"/>
    </w:rPr>
  </w:style>
  <w:style w:type="paragraph" w:customStyle="1" w:styleId="Texto1">
    <w:name w:val="Texto_1"/>
    <w:basedOn w:val="Textodebloque"/>
    <w:uiPriority w:val="99"/>
    <w:rsid w:val="0073716F"/>
    <w:pPr>
      <w:widowControl/>
      <w:tabs>
        <w:tab w:val="clear" w:pos="567"/>
        <w:tab w:val="clear" w:pos="664"/>
      </w:tabs>
      <w:spacing w:before="14" w:after="14" w:line="240" w:lineRule="auto"/>
      <w:ind w:left="709" w:right="72"/>
      <w:jc w:val="left"/>
    </w:pPr>
    <w:rPr>
      <w:rFonts w:ascii="Courier New" w:hAnsi="Courier New"/>
      <w:sz w:val="14"/>
      <w:lang w:val="es-ES_tradnl"/>
    </w:rPr>
  </w:style>
  <w:style w:type="paragraph" w:customStyle="1" w:styleId="Notacuerpo1">
    <w:name w:val="Nota cuerpo:1"/>
    <w:basedOn w:val="Normal"/>
    <w:uiPriority w:val="99"/>
    <w:rsid w:val="0073716F"/>
    <w:pPr>
      <w:ind w:left="1440"/>
      <w:jc w:val="left"/>
    </w:pPr>
    <w:rPr>
      <w:rFonts w:ascii="Arial" w:hAnsi="Arial"/>
      <w:noProof/>
      <w:szCs w:val="20"/>
      <w:lang w:eastAsia="es-ES"/>
    </w:rPr>
  </w:style>
  <w:style w:type="paragraph" w:customStyle="1" w:styleId="table9">
    <w:name w:val="table 9"/>
    <w:basedOn w:val="Normal"/>
    <w:uiPriority w:val="99"/>
    <w:rsid w:val="0073716F"/>
    <w:pPr>
      <w:tabs>
        <w:tab w:val="right" w:leader="dot" w:pos="5310"/>
      </w:tabs>
      <w:jc w:val="left"/>
    </w:pPr>
    <w:rPr>
      <w:rFonts w:ascii="Arial" w:hAnsi="Arial"/>
      <w:sz w:val="18"/>
      <w:szCs w:val="20"/>
      <w:lang w:val="en-US" w:eastAsia="es-ES"/>
    </w:rPr>
  </w:style>
  <w:style w:type="paragraph" w:customStyle="1" w:styleId="3subtitulo">
    <w:name w:val="3subtitulo"/>
    <w:basedOn w:val="Normal"/>
    <w:uiPriority w:val="99"/>
    <w:rsid w:val="0073716F"/>
    <w:rPr>
      <w:b/>
      <w:noProof/>
      <w:szCs w:val="20"/>
      <w:lang w:eastAsia="es-ES"/>
    </w:rPr>
  </w:style>
  <w:style w:type="paragraph" w:customStyle="1" w:styleId="AnexoI">
    <w:name w:val="Anexo I"/>
    <w:basedOn w:val="Normal"/>
    <w:uiPriority w:val="99"/>
    <w:rsid w:val="0073716F"/>
    <w:pPr>
      <w:jc w:val="right"/>
    </w:pPr>
    <w:rPr>
      <w:b/>
      <w:szCs w:val="20"/>
      <w:lang w:eastAsia="es-ES"/>
    </w:rPr>
  </w:style>
  <w:style w:type="paragraph" w:customStyle="1" w:styleId="AnexoN">
    <w:name w:val="Anexo Nº"/>
    <w:basedOn w:val="Normal"/>
    <w:uiPriority w:val="99"/>
    <w:rsid w:val="0073716F"/>
    <w:pPr>
      <w:jc w:val="right"/>
    </w:pPr>
    <w:rPr>
      <w:b/>
      <w:noProof/>
      <w:szCs w:val="20"/>
      <w:lang w:eastAsia="es-ES"/>
    </w:rPr>
  </w:style>
  <w:style w:type="paragraph" w:customStyle="1" w:styleId="1Empresa1">
    <w:name w:val="1Empresa:1"/>
    <w:basedOn w:val="Normal"/>
    <w:uiPriority w:val="99"/>
    <w:rsid w:val="0073716F"/>
    <w:pPr>
      <w:jc w:val="left"/>
    </w:pPr>
    <w:rPr>
      <w:b/>
      <w:sz w:val="36"/>
      <w:szCs w:val="20"/>
      <w:lang w:eastAsia="es-ES"/>
    </w:rPr>
  </w:style>
  <w:style w:type="paragraph" w:customStyle="1" w:styleId="2Ttulo1">
    <w:name w:val="2Título:1"/>
    <w:basedOn w:val="Normal"/>
    <w:uiPriority w:val="99"/>
    <w:rsid w:val="0073716F"/>
    <w:pPr>
      <w:jc w:val="left"/>
    </w:pPr>
    <w:rPr>
      <w:b/>
      <w:szCs w:val="20"/>
      <w:lang w:val="en-US" w:eastAsia="es-ES"/>
    </w:rPr>
  </w:style>
  <w:style w:type="paragraph" w:customStyle="1" w:styleId="NotaN1">
    <w:name w:val="Nota Nº:1"/>
    <w:basedOn w:val="Normal"/>
    <w:uiPriority w:val="99"/>
    <w:rsid w:val="0073716F"/>
    <w:pPr>
      <w:jc w:val="left"/>
    </w:pPr>
    <w:rPr>
      <w:rFonts w:ascii="Arial" w:hAnsi="Arial"/>
      <w:b/>
      <w:szCs w:val="20"/>
      <w:lang w:val="es-ES" w:eastAsia="es-ES"/>
    </w:rPr>
  </w:style>
  <w:style w:type="paragraph" w:customStyle="1" w:styleId="tabla101">
    <w:name w:val="tabla101"/>
    <w:basedOn w:val="Normal"/>
    <w:uiPriority w:val="99"/>
    <w:rsid w:val="0073716F"/>
    <w:pPr>
      <w:jc w:val="right"/>
    </w:pPr>
    <w:rPr>
      <w:rFonts w:ascii="Arial" w:hAnsi="Arial"/>
      <w:sz w:val="20"/>
      <w:szCs w:val="20"/>
      <w:lang w:eastAsia="es-ES"/>
    </w:rPr>
  </w:style>
  <w:style w:type="paragraph" w:customStyle="1" w:styleId="btsingle">
    <w:name w:val="bt single"/>
    <w:basedOn w:val="Normal"/>
    <w:uiPriority w:val="99"/>
    <w:rsid w:val="0073716F"/>
    <w:pPr>
      <w:ind w:left="504"/>
      <w:jc w:val="left"/>
    </w:pPr>
    <w:rPr>
      <w:rFonts w:ascii="Arial" w:hAnsi="Arial"/>
      <w:sz w:val="20"/>
      <w:szCs w:val="20"/>
      <w:lang w:val="en-US" w:eastAsia="es-ES"/>
    </w:rPr>
  </w:style>
  <w:style w:type="character" w:customStyle="1" w:styleId="TtulomemoriaCar">
    <w:name w:val="Título memoria Car"/>
    <w:link w:val="Ttulomemoria"/>
    <w:locked/>
    <w:rsid w:val="0073716F"/>
    <w:rPr>
      <w:b/>
      <w:caps/>
      <w:color w:val="C00000"/>
      <w:sz w:val="24"/>
      <w:lang w:eastAsia="es-ES"/>
    </w:rPr>
  </w:style>
  <w:style w:type="paragraph" w:customStyle="1" w:styleId="Ttulomemoria">
    <w:name w:val="Título memoria"/>
    <w:basedOn w:val="Textoindependiente"/>
    <w:link w:val="TtulomemoriaCar"/>
    <w:qFormat/>
    <w:rsid w:val="0073716F"/>
    <w:pPr>
      <w:pBdr>
        <w:bottom w:val="single" w:sz="8" w:space="1" w:color="C00000"/>
      </w:pBdr>
      <w:tabs>
        <w:tab w:val="clear" w:pos="380"/>
      </w:tabs>
      <w:snapToGrid w:val="0"/>
      <w:spacing w:line="320" w:lineRule="exact"/>
      <w:jc w:val="left"/>
    </w:pPr>
    <w:rPr>
      <w:rFonts w:ascii="Times New Roman" w:hAnsi="Times New Roman"/>
      <w:bCs w:val="0"/>
      <w:caps/>
      <w:color w:val="C00000"/>
      <w:sz w:val="24"/>
      <w:lang w:val="es-AR" w:eastAsia="es-ES"/>
    </w:rPr>
  </w:style>
  <w:style w:type="paragraph" w:customStyle="1" w:styleId="0-Texto">
    <w:name w:val="0 - Texto"/>
    <w:uiPriority w:val="99"/>
    <w:qFormat/>
    <w:rsid w:val="0073716F"/>
    <w:pPr>
      <w:tabs>
        <w:tab w:val="left" w:pos="708"/>
        <w:tab w:val="left" w:pos="1416"/>
        <w:tab w:val="left" w:pos="2124"/>
        <w:tab w:val="left" w:pos="2832"/>
        <w:tab w:val="left" w:pos="3540"/>
        <w:tab w:val="left" w:pos="4248"/>
        <w:tab w:val="left" w:pos="4956"/>
        <w:tab w:val="left" w:pos="6564"/>
      </w:tabs>
      <w:autoSpaceDE w:val="0"/>
      <w:autoSpaceDN w:val="0"/>
      <w:adjustRightInd w:val="0"/>
      <w:spacing w:line="276" w:lineRule="auto"/>
      <w:jc w:val="both"/>
    </w:pPr>
    <w:rPr>
      <w:rFonts w:ascii="Arial" w:hAnsi="Arial" w:cs="Courier New"/>
      <w:bCs/>
      <w:sz w:val="22"/>
      <w:szCs w:val="22"/>
    </w:rPr>
  </w:style>
  <w:style w:type="paragraph" w:customStyle="1" w:styleId="Textoindependiente23">
    <w:name w:val="Texto independiente 23"/>
    <w:basedOn w:val="Normal"/>
    <w:uiPriority w:val="99"/>
    <w:rsid w:val="0073716F"/>
    <w:pPr>
      <w:widowControl w:val="0"/>
      <w:jc w:val="left"/>
    </w:pPr>
    <w:rPr>
      <w:rFonts w:ascii="Arial" w:hAnsi="Arial"/>
      <w:sz w:val="20"/>
      <w:szCs w:val="20"/>
      <w:lang w:val="es-ES" w:eastAsia="es-ES"/>
    </w:rPr>
  </w:style>
  <w:style w:type="paragraph" w:customStyle="1" w:styleId="Prrafodelista3">
    <w:name w:val="Párrafo de lista3"/>
    <w:basedOn w:val="Normal"/>
    <w:uiPriority w:val="99"/>
    <w:qFormat/>
    <w:rsid w:val="0073716F"/>
    <w:pPr>
      <w:spacing w:after="200" w:line="276" w:lineRule="auto"/>
      <w:ind w:left="720"/>
      <w:jc w:val="left"/>
    </w:pPr>
    <w:rPr>
      <w:rFonts w:ascii="Calibri" w:eastAsia="Calibri" w:hAnsi="Calibri"/>
      <w:sz w:val="22"/>
      <w:szCs w:val="22"/>
    </w:rPr>
  </w:style>
  <w:style w:type="paragraph" w:customStyle="1" w:styleId="Textoindependiente24">
    <w:name w:val="Texto independiente 24"/>
    <w:basedOn w:val="Normal"/>
    <w:uiPriority w:val="99"/>
    <w:rsid w:val="0073716F"/>
    <w:pPr>
      <w:widowControl w:val="0"/>
      <w:jc w:val="left"/>
    </w:pPr>
    <w:rPr>
      <w:rFonts w:ascii="Arial" w:hAnsi="Arial"/>
      <w:sz w:val="20"/>
      <w:szCs w:val="20"/>
      <w:lang w:val="es-ES" w:eastAsia="es-ES"/>
    </w:rPr>
  </w:style>
  <w:style w:type="character" w:customStyle="1" w:styleId="WW-Absatz-Standardschriftart">
    <w:name w:val="WW-Absatz-Standardschriftart"/>
    <w:rsid w:val="0073716F"/>
  </w:style>
  <w:style w:type="character" w:customStyle="1" w:styleId="longtext1">
    <w:name w:val="long_text1"/>
    <w:rsid w:val="0073716F"/>
    <w:rPr>
      <w:sz w:val="21"/>
      <w:szCs w:val="21"/>
    </w:rPr>
  </w:style>
  <w:style w:type="table" w:customStyle="1" w:styleId="Tablaconcuadrcula22">
    <w:name w:val="Tabla con cuadrícula22"/>
    <w:basedOn w:val="Tablanormal"/>
    <w:uiPriority w:val="59"/>
    <w:rsid w:val="0073716F"/>
    <w:rPr>
      <w:rFonts w:ascii="Calibri" w:eastAsia="Calibri" w:hAnsi="Calibr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odelmarcadordeposicin">
    <w:name w:val="Placeholder Text"/>
    <w:uiPriority w:val="99"/>
    <w:semiHidden/>
    <w:rsid w:val="0073716F"/>
    <w:rPr>
      <w:color w:val="808080"/>
      <w:sz w:val="20"/>
    </w:rPr>
  </w:style>
  <w:style w:type="character" w:customStyle="1" w:styleId="TtuloCar1">
    <w:name w:val="Título Car1"/>
    <w:uiPriority w:val="10"/>
    <w:rsid w:val="0073716F"/>
    <w:rPr>
      <w:rFonts w:ascii="Times New (W1)" w:eastAsia="Times New Roman" w:hAnsi="Times New (W1)" w:cs="Times New Roman"/>
      <w:b/>
      <w:sz w:val="20"/>
      <w:szCs w:val="20"/>
    </w:rPr>
  </w:style>
  <w:style w:type="paragraph" w:customStyle="1" w:styleId="xl65">
    <w:name w:val="xl65"/>
    <w:basedOn w:val="Normal"/>
    <w:uiPriority w:val="99"/>
    <w:rsid w:val="0073716F"/>
    <w:pPr>
      <w:pBdr>
        <w:top w:val="single" w:sz="4" w:space="0" w:color="auto"/>
        <w:left w:val="single" w:sz="4" w:space="0" w:color="auto"/>
      </w:pBdr>
      <w:spacing w:before="100" w:beforeAutospacing="1" w:after="100" w:afterAutospacing="1"/>
      <w:jc w:val="left"/>
    </w:pPr>
    <w:rPr>
      <w:rFonts w:ascii="Calibri" w:hAnsi="Calibri" w:cs="Calibri"/>
      <w:lang w:eastAsia="es-AR"/>
    </w:rPr>
  </w:style>
  <w:style w:type="paragraph" w:customStyle="1" w:styleId="xl66">
    <w:name w:val="xl66"/>
    <w:basedOn w:val="Normal"/>
    <w:uiPriority w:val="99"/>
    <w:rsid w:val="0073716F"/>
    <w:pPr>
      <w:spacing w:before="100" w:beforeAutospacing="1" w:after="100" w:afterAutospacing="1"/>
      <w:jc w:val="left"/>
    </w:pPr>
    <w:rPr>
      <w:rFonts w:ascii="Calibri" w:hAnsi="Calibri" w:cs="Calibri"/>
      <w:lang w:eastAsia="es-AR"/>
    </w:rPr>
  </w:style>
  <w:style w:type="paragraph" w:customStyle="1" w:styleId="xl67">
    <w:name w:val="xl67"/>
    <w:basedOn w:val="Normal"/>
    <w:uiPriority w:val="99"/>
    <w:rsid w:val="0073716F"/>
    <w:pPr>
      <w:pBdr>
        <w:left w:val="single" w:sz="4" w:space="0" w:color="auto"/>
      </w:pBdr>
      <w:spacing w:before="100" w:beforeAutospacing="1" w:after="100" w:afterAutospacing="1"/>
      <w:jc w:val="left"/>
    </w:pPr>
    <w:rPr>
      <w:rFonts w:ascii="Calibri" w:hAnsi="Calibri" w:cs="Calibri"/>
      <w:lang w:eastAsia="es-AR"/>
    </w:rPr>
  </w:style>
  <w:style w:type="paragraph" w:customStyle="1" w:styleId="xl68">
    <w:name w:val="xl68"/>
    <w:basedOn w:val="Normal"/>
    <w:uiPriority w:val="99"/>
    <w:rsid w:val="0073716F"/>
    <w:pPr>
      <w:spacing w:before="100" w:beforeAutospacing="1" w:after="100" w:afterAutospacing="1"/>
      <w:jc w:val="left"/>
    </w:pPr>
    <w:rPr>
      <w:sz w:val="18"/>
      <w:szCs w:val="18"/>
      <w:lang w:eastAsia="es-AR"/>
    </w:rPr>
  </w:style>
  <w:style w:type="paragraph" w:customStyle="1" w:styleId="xl69">
    <w:name w:val="xl69"/>
    <w:basedOn w:val="Normal"/>
    <w:uiPriority w:val="99"/>
    <w:rsid w:val="0073716F"/>
    <w:pPr>
      <w:pBdr>
        <w:top w:val="single" w:sz="4" w:space="0" w:color="auto"/>
      </w:pBdr>
      <w:spacing w:before="100" w:beforeAutospacing="1" w:after="100" w:afterAutospacing="1"/>
      <w:jc w:val="left"/>
    </w:pPr>
    <w:rPr>
      <w:sz w:val="18"/>
      <w:szCs w:val="18"/>
      <w:lang w:eastAsia="es-AR"/>
    </w:rPr>
  </w:style>
  <w:style w:type="paragraph" w:customStyle="1" w:styleId="xl70">
    <w:name w:val="xl70"/>
    <w:basedOn w:val="Normal"/>
    <w:uiPriority w:val="99"/>
    <w:rsid w:val="0073716F"/>
    <w:pPr>
      <w:pBdr>
        <w:top w:val="single" w:sz="4" w:space="0" w:color="auto"/>
        <w:right w:val="single" w:sz="4" w:space="0" w:color="auto"/>
      </w:pBdr>
      <w:spacing w:before="100" w:beforeAutospacing="1" w:after="100" w:afterAutospacing="1"/>
      <w:jc w:val="left"/>
    </w:pPr>
    <w:rPr>
      <w:sz w:val="18"/>
      <w:szCs w:val="18"/>
      <w:lang w:eastAsia="es-AR"/>
    </w:rPr>
  </w:style>
  <w:style w:type="paragraph" w:customStyle="1" w:styleId="xl71">
    <w:name w:val="xl71"/>
    <w:basedOn w:val="Normal"/>
    <w:uiPriority w:val="99"/>
    <w:rsid w:val="0073716F"/>
    <w:pPr>
      <w:pBdr>
        <w:left w:val="single" w:sz="4" w:space="0" w:color="auto"/>
      </w:pBdr>
      <w:spacing w:before="100" w:beforeAutospacing="1" w:after="100" w:afterAutospacing="1"/>
      <w:jc w:val="left"/>
    </w:pPr>
    <w:rPr>
      <w:sz w:val="18"/>
      <w:szCs w:val="18"/>
      <w:lang w:eastAsia="es-AR"/>
    </w:rPr>
  </w:style>
  <w:style w:type="paragraph" w:customStyle="1" w:styleId="xl72">
    <w:name w:val="xl72"/>
    <w:basedOn w:val="Normal"/>
    <w:uiPriority w:val="99"/>
    <w:rsid w:val="0073716F"/>
    <w:pPr>
      <w:pBdr>
        <w:top w:val="single" w:sz="4" w:space="0" w:color="auto"/>
        <w:bottom w:val="single" w:sz="4" w:space="0" w:color="auto"/>
      </w:pBdr>
      <w:spacing w:before="100" w:beforeAutospacing="1" w:after="100" w:afterAutospacing="1"/>
      <w:jc w:val="left"/>
    </w:pPr>
    <w:rPr>
      <w:sz w:val="18"/>
      <w:szCs w:val="18"/>
      <w:lang w:eastAsia="es-AR"/>
    </w:rPr>
  </w:style>
  <w:style w:type="paragraph" w:customStyle="1" w:styleId="xl73">
    <w:name w:val="xl73"/>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74">
    <w:name w:val="xl74"/>
    <w:basedOn w:val="Normal"/>
    <w:uiPriority w:val="99"/>
    <w:rsid w:val="0073716F"/>
    <w:pPr>
      <w:pBdr>
        <w:top w:val="single" w:sz="4" w:space="0" w:color="auto"/>
        <w:left w:val="single" w:sz="4" w:space="0" w:color="auto"/>
      </w:pBdr>
      <w:spacing w:before="100" w:beforeAutospacing="1" w:after="100" w:afterAutospacing="1"/>
      <w:jc w:val="left"/>
    </w:pPr>
    <w:rPr>
      <w:sz w:val="18"/>
      <w:szCs w:val="18"/>
      <w:lang w:eastAsia="es-AR"/>
    </w:rPr>
  </w:style>
  <w:style w:type="paragraph" w:customStyle="1" w:styleId="xl75">
    <w:name w:val="xl75"/>
    <w:basedOn w:val="Normal"/>
    <w:uiPriority w:val="99"/>
    <w:rsid w:val="0073716F"/>
    <w:pPr>
      <w:pBdr>
        <w:right w:val="single" w:sz="4" w:space="0" w:color="auto"/>
      </w:pBdr>
      <w:spacing w:before="100" w:beforeAutospacing="1" w:after="100" w:afterAutospacing="1"/>
      <w:jc w:val="left"/>
    </w:pPr>
    <w:rPr>
      <w:sz w:val="18"/>
      <w:szCs w:val="18"/>
      <w:lang w:eastAsia="es-AR"/>
    </w:rPr>
  </w:style>
  <w:style w:type="paragraph" w:customStyle="1" w:styleId="xl76">
    <w:name w:val="xl76"/>
    <w:basedOn w:val="Normal"/>
    <w:uiPriority w:val="99"/>
    <w:rsid w:val="0073716F"/>
    <w:pPr>
      <w:pBdr>
        <w:left w:val="single" w:sz="4" w:space="0" w:color="auto"/>
      </w:pBdr>
      <w:spacing w:before="100" w:beforeAutospacing="1" w:after="100" w:afterAutospacing="1"/>
      <w:jc w:val="right"/>
    </w:pPr>
    <w:rPr>
      <w:sz w:val="18"/>
      <w:szCs w:val="18"/>
      <w:lang w:eastAsia="es-AR"/>
    </w:rPr>
  </w:style>
  <w:style w:type="paragraph" w:customStyle="1" w:styleId="xl77">
    <w:name w:val="xl77"/>
    <w:basedOn w:val="Normal"/>
    <w:uiPriority w:val="99"/>
    <w:rsid w:val="0073716F"/>
    <w:pPr>
      <w:spacing w:before="100" w:beforeAutospacing="1" w:after="100" w:afterAutospacing="1"/>
      <w:jc w:val="right"/>
    </w:pPr>
    <w:rPr>
      <w:sz w:val="18"/>
      <w:szCs w:val="18"/>
      <w:lang w:eastAsia="es-AR"/>
    </w:rPr>
  </w:style>
  <w:style w:type="paragraph" w:customStyle="1" w:styleId="xl78">
    <w:name w:val="xl78"/>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79">
    <w:name w:val="xl79"/>
    <w:basedOn w:val="Normal"/>
    <w:uiPriority w:val="99"/>
    <w:rsid w:val="0073716F"/>
    <w:pPr>
      <w:spacing w:before="100" w:beforeAutospacing="1" w:after="100" w:afterAutospacing="1"/>
      <w:jc w:val="left"/>
    </w:pPr>
    <w:rPr>
      <w:sz w:val="18"/>
      <w:szCs w:val="18"/>
      <w:lang w:eastAsia="es-AR"/>
    </w:rPr>
  </w:style>
  <w:style w:type="paragraph" w:customStyle="1" w:styleId="xl80">
    <w:name w:val="xl80"/>
    <w:basedOn w:val="Normal"/>
    <w:uiPriority w:val="99"/>
    <w:rsid w:val="0073716F"/>
    <w:pPr>
      <w:spacing w:before="100" w:beforeAutospacing="1" w:after="100" w:afterAutospacing="1"/>
      <w:jc w:val="left"/>
    </w:pPr>
    <w:rPr>
      <w:sz w:val="18"/>
      <w:szCs w:val="18"/>
      <w:lang w:eastAsia="es-AR"/>
    </w:rPr>
  </w:style>
  <w:style w:type="paragraph" w:customStyle="1" w:styleId="xl81">
    <w:name w:val="xl81"/>
    <w:basedOn w:val="Normal"/>
    <w:uiPriority w:val="99"/>
    <w:rsid w:val="0073716F"/>
    <w:pPr>
      <w:spacing w:before="100" w:beforeAutospacing="1" w:after="100" w:afterAutospacing="1"/>
      <w:jc w:val="left"/>
    </w:pPr>
    <w:rPr>
      <w:sz w:val="18"/>
      <w:szCs w:val="18"/>
      <w:lang w:eastAsia="es-AR"/>
    </w:rPr>
  </w:style>
  <w:style w:type="paragraph" w:customStyle="1" w:styleId="xl82">
    <w:name w:val="xl82"/>
    <w:basedOn w:val="Normal"/>
    <w:uiPriority w:val="99"/>
    <w:rsid w:val="0073716F"/>
    <w:pPr>
      <w:pBdr>
        <w:right w:val="single" w:sz="4" w:space="0" w:color="auto"/>
      </w:pBdr>
      <w:spacing w:before="100" w:beforeAutospacing="1" w:after="100" w:afterAutospacing="1"/>
      <w:jc w:val="left"/>
    </w:pPr>
    <w:rPr>
      <w:sz w:val="18"/>
      <w:szCs w:val="18"/>
      <w:lang w:eastAsia="es-AR"/>
    </w:rPr>
  </w:style>
  <w:style w:type="paragraph" w:customStyle="1" w:styleId="xl83">
    <w:name w:val="xl83"/>
    <w:basedOn w:val="Normal"/>
    <w:uiPriority w:val="99"/>
    <w:rsid w:val="0073716F"/>
    <w:pPr>
      <w:pBdr>
        <w:right w:val="single" w:sz="4" w:space="0" w:color="auto"/>
      </w:pBdr>
      <w:spacing w:before="100" w:beforeAutospacing="1" w:after="100" w:afterAutospacing="1"/>
      <w:jc w:val="left"/>
      <w:textAlignment w:val="center"/>
    </w:pPr>
    <w:rPr>
      <w:sz w:val="18"/>
      <w:szCs w:val="18"/>
      <w:lang w:eastAsia="es-AR"/>
    </w:rPr>
  </w:style>
  <w:style w:type="paragraph" w:customStyle="1" w:styleId="xl84">
    <w:name w:val="xl84"/>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85">
    <w:name w:val="xl85"/>
    <w:basedOn w:val="Normal"/>
    <w:uiPriority w:val="99"/>
    <w:rsid w:val="0073716F"/>
    <w:pPr>
      <w:pBdr>
        <w:top w:val="single" w:sz="4" w:space="0" w:color="auto"/>
        <w:left w:val="single" w:sz="4" w:space="0" w:color="auto"/>
      </w:pBdr>
      <w:spacing w:before="100" w:beforeAutospacing="1" w:after="100" w:afterAutospacing="1"/>
      <w:jc w:val="left"/>
    </w:pPr>
    <w:rPr>
      <w:sz w:val="18"/>
      <w:szCs w:val="18"/>
      <w:lang w:eastAsia="es-AR"/>
    </w:rPr>
  </w:style>
  <w:style w:type="paragraph" w:customStyle="1" w:styleId="xl86">
    <w:name w:val="xl86"/>
    <w:basedOn w:val="Normal"/>
    <w:uiPriority w:val="99"/>
    <w:rsid w:val="0073716F"/>
    <w:pPr>
      <w:pBdr>
        <w:left w:val="single" w:sz="4" w:space="0" w:color="auto"/>
      </w:pBdr>
      <w:spacing w:before="100" w:beforeAutospacing="1" w:after="100" w:afterAutospacing="1"/>
      <w:jc w:val="left"/>
    </w:pPr>
    <w:rPr>
      <w:sz w:val="18"/>
      <w:szCs w:val="18"/>
      <w:lang w:eastAsia="es-AR"/>
    </w:rPr>
  </w:style>
  <w:style w:type="paragraph" w:customStyle="1" w:styleId="xl87">
    <w:name w:val="xl87"/>
    <w:basedOn w:val="Normal"/>
    <w:uiPriority w:val="99"/>
    <w:rsid w:val="0073716F"/>
    <w:pPr>
      <w:pBdr>
        <w:right w:val="single" w:sz="4" w:space="0" w:color="auto"/>
      </w:pBdr>
      <w:spacing w:before="100" w:beforeAutospacing="1" w:after="100" w:afterAutospacing="1"/>
      <w:jc w:val="left"/>
      <w:textAlignment w:val="center"/>
    </w:pPr>
    <w:rPr>
      <w:sz w:val="18"/>
      <w:szCs w:val="18"/>
      <w:lang w:eastAsia="es-AR"/>
    </w:rPr>
  </w:style>
  <w:style w:type="paragraph" w:customStyle="1" w:styleId="xl88">
    <w:name w:val="xl88"/>
    <w:basedOn w:val="Normal"/>
    <w:uiPriority w:val="99"/>
    <w:rsid w:val="0073716F"/>
    <w:pPr>
      <w:spacing w:before="100" w:beforeAutospacing="1" w:after="100" w:afterAutospacing="1"/>
      <w:jc w:val="left"/>
      <w:textAlignment w:val="center"/>
    </w:pPr>
    <w:rPr>
      <w:sz w:val="18"/>
      <w:szCs w:val="18"/>
      <w:lang w:eastAsia="es-AR"/>
    </w:rPr>
  </w:style>
  <w:style w:type="paragraph" w:customStyle="1" w:styleId="xl89">
    <w:name w:val="xl89"/>
    <w:basedOn w:val="Normal"/>
    <w:uiPriority w:val="99"/>
    <w:rsid w:val="0073716F"/>
    <w:pPr>
      <w:pBdr>
        <w:left w:val="single" w:sz="4" w:space="0" w:color="auto"/>
        <w:bottom w:val="single" w:sz="4" w:space="0" w:color="auto"/>
      </w:pBdr>
      <w:spacing w:before="100" w:beforeAutospacing="1" w:after="100" w:afterAutospacing="1"/>
      <w:jc w:val="left"/>
      <w:textAlignment w:val="center"/>
    </w:pPr>
    <w:rPr>
      <w:sz w:val="18"/>
      <w:szCs w:val="18"/>
      <w:lang w:eastAsia="es-AR"/>
    </w:rPr>
  </w:style>
  <w:style w:type="paragraph" w:customStyle="1" w:styleId="xl90">
    <w:name w:val="xl90"/>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91">
    <w:name w:val="xl91"/>
    <w:basedOn w:val="Normal"/>
    <w:uiPriority w:val="99"/>
    <w:rsid w:val="0073716F"/>
    <w:pPr>
      <w:spacing w:before="100" w:beforeAutospacing="1" w:after="100" w:afterAutospacing="1"/>
      <w:jc w:val="right"/>
    </w:pPr>
    <w:rPr>
      <w:sz w:val="18"/>
      <w:szCs w:val="18"/>
      <w:lang w:eastAsia="es-AR"/>
    </w:rPr>
  </w:style>
  <w:style w:type="paragraph" w:customStyle="1" w:styleId="xl92">
    <w:name w:val="xl92"/>
    <w:basedOn w:val="Normal"/>
    <w:uiPriority w:val="99"/>
    <w:rsid w:val="0073716F"/>
    <w:pPr>
      <w:pBdr>
        <w:top w:val="single" w:sz="4" w:space="0" w:color="auto"/>
      </w:pBdr>
      <w:spacing w:before="100" w:beforeAutospacing="1" w:after="100" w:afterAutospacing="1"/>
      <w:jc w:val="left"/>
    </w:pPr>
    <w:rPr>
      <w:sz w:val="18"/>
      <w:szCs w:val="18"/>
      <w:lang w:eastAsia="es-AR"/>
    </w:rPr>
  </w:style>
  <w:style w:type="paragraph" w:customStyle="1" w:styleId="xl93">
    <w:name w:val="xl93"/>
    <w:basedOn w:val="Normal"/>
    <w:uiPriority w:val="99"/>
    <w:rsid w:val="0073716F"/>
    <w:pPr>
      <w:pBdr>
        <w:top w:val="single" w:sz="4" w:space="0" w:color="auto"/>
      </w:pBdr>
      <w:spacing w:before="100" w:beforeAutospacing="1" w:after="100" w:afterAutospacing="1"/>
      <w:jc w:val="left"/>
    </w:pPr>
    <w:rPr>
      <w:sz w:val="18"/>
      <w:szCs w:val="18"/>
      <w:lang w:eastAsia="es-AR"/>
    </w:rPr>
  </w:style>
  <w:style w:type="paragraph" w:customStyle="1" w:styleId="xl94">
    <w:name w:val="xl94"/>
    <w:basedOn w:val="Normal"/>
    <w:uiPriority w:val="99"/>
    <w:rsid w:val="0073716F"/>
    <w:pPr>
      <w:spacing w:before="100" w:beforeAutospacing="1" w:after="100" w:afterAutospacing="1"/>
      <w:jc w:val="left"/>
      <w:textAlignment w:val="center"/>
    </w:pPr>
    <w:rPr>
      <w:sz w:val="18"/>
      <w:szCs w:val="18"/>
      <w:lang w:eastAsia="es-AR"/>
    </w:rPr>
  </w:style>
  <w:style w:type="paragraph" w:customStyle="1" w:styleId="xl95">
    <w:name w:val="xl95"/>
    <w:basedOn w:val="Normal"/>
    <w:uiPriority w:val="99"/>
    <w:rsid w:val="0073716F"/>
    <w:pPr>
      <w:pBdr>
        <w:top w:val="single" w:sz="4" w:space="0" w:color="auto"/>
      </w:pBdr>
      <w:spacing w:before="100" w:beforeAutospacing="1" w:after="100" w:afterAutospacing="1"/>
      <w:jc w:val="left"/>
    </w:pPr>
    <w:rPr>
      <w:sz w:val="18"/>
      <w:szCs w:val="18"/>
      <w:lang w:eastAsia="es-AR"/>
    </w:rPr>
  </w:style>
  <w:style w:type="paragraph" w:customStyle="1" w:styleId="xl96">
    <w:name w:val="xl96"/>
    <w:basedOn w:val="Normal"/>
    <w:uiPriority w:val="99"/>
    <w:rsid w:val="0073716F"/>
    <w:pPr>
      <w:pBdr>
        <w:top w:val="single" w:sz="4" w:space="0" w:color="auto"/>
        <w:right w:val="single" w:sz="4" w:space="0" w:color="auto"/>
      </w:pBdr>
      <w:spacing w:before="100" w:beforeAutospacing="1" w:after="100" w:afterAutospacing="1"/>
      <w:jc w:val="left"/>
    </w:pPr>
    <w:rPr>
      <w:sz w:val="18"/>
      <w:szCs w:val="18"/>
      <w:lang w:eastAsia="es-AR"/>
    </w:rPr>
  </w:style>
  <w:style w:type="paragraph" w:customStyle="1" w:styleId="xl97">
    <w:name w:val="xl97"/>
    <w:basedOn w:val="Normal"/>
    <w:uiPriority w:val="99"/>
    <w:rsid w:val="0073716F"/>
    <w:pPr>
      <w:pBdr>
        <w:top w:val="single" w:sz="4" w:space="0" w:color="auto"/>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98">
    <w:name w:val="xl98"/>
    <w:basedOn w:val="Normal"/>
    <w:uiPriority w:val="99"/>
    <w:rsid w:val="0073716F"/>
    <w:pPr>
      <w:spacing w:before="100" w:beforeAutospacing="1" w:after="100" w:afterAutospacing="1"/>
      <w:jc w:val="left"/>
    </w:pPr>
    <w:rPr>
      <w:sz w:val="18"/>
      <w:szCs w:val="18"/>
      <w:lang w:eastAsia="es-AR"/>
    </w:rPr>
  </w:style>
  <w:style w:type="paragraph" w:customStyle="1" w:styleId="xl99">
    <w:name w:val="xl99"/>
    <w:basedOn w:val="Normal"/>
    <w:uiPriority w:val="99"/>
    <w:rsid w:val="0073716F"/>
    <w:pPr>
      <w:pBdr>
        <w:right w:val="single" w:sz="4" w:space="0" w:color="auto"/>
      </w:pBdr>
      <w:spacing w:before="100" w:beforeAutospacing="1" w:after="100" w:afterAutospacing="1"/>
      <w:jc w:val="left"/>
    </w:pPr>
    <w:rPr>
      <w:sz w:val="18"/>
      <w:szCs w:val="18"/>
      <w:lang w:eastAsia="es-AR"/>
    </w:rPr>
  </w:style>
  <w:style w:type="paragraph" w:customStyle="1" w:styleId="xl100">
    <w:name w:val="xl100"/>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01">
    <w:name w:val="xl101"/>
    <w:basedOn w:val="Normal"/>
    <w:uiPriority w:val="99"/>
    <w:rsid w:val="0073716F"/>
    <w:pPr>
      <w:pBdr>
        <w:top w:val="single" w:sz="4" w:space="0" w:color="auto"/>
        <w:left w:val="single" w:sz="4" w:space="0" w:color="auto"/>
      </w:pBdr>
      <w:spacing w:before="100" w:beforeAutospacing="1" w:after="100" w:afterAutospacing="1"/>
      <w:jc w:val="left"/>
    </w:pPr>
    <w:rPr>
      <w:sz w:val="18"/>
      <w:szCs w:val="18"/>
      <w:lang w:eastAsia="es-AR"/>
    </w:rPr>
  </w:style>
  <w:style w:type="paragraph" w:customStyle="1" w:styleId="xl102">
    <w:name w:val="xl102"/>
    <w:basedOn w:val="Normal"/>
    <w:uiPriority w:val="99"/>
    <w:rsid w:val="0073716F"/>
    <w:pPr>
      <w:spacing w:before="100" w:beforeAutospacing="1" w:after="100" w:afterAutospacing="1"/>
      <w:jc w:val="left"/>
      <w:textAlignment w:val="center"/>
    </w:pPr>
    <w:rPr>
      <w:sz w:val="18"/>
      <w:szCs w:val="18"/>
      <w:lang w:eastAsia="es-AR"/>
    </w:rPr>
  </w:style>
  <w:style w:type="paragraph" w:customStyle="1" w:styleId="xl103">
    <w:name w:val="xl103"/>
    <w:basedOn w:val="Normal"/>
    <w:uiPriority w:val="99"/>
    <w:rsid w:val="0073716F"/>
    <w:pPr>
      <w:pBdr>
        <w:right w:val="single" w:sz="4" w:space="0" w:color="auto"/>
      </w:pBdr>
      <w:spacing w:before="100" w:beforeAutospacing="1" w:after="100" w:afterAutospacing="1"/>
      <w:jc w:val="left"/>
      <w:textAlignment w:val="center"/>
    </w:pPr>
    <w:rPr>
      <w:sz w:val="18"/>
      <w:szCs w:val="18"/>
      <w:lang w:eastAsia="es-AR"/>
    </w:rPr>
  </w:style>
  <w:style w:type="paragraph" w:customStyle="1" w:styleId="xl104">
    <w:name w:val="xl104"/>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05">
    <w:name w:val="xl105"/>
    <w:basedOn w:val="Normal"/>
    <w:uiPriority w:val="99"/>
    <w:rsid w:val="0073716F"/>
    <w:pPr>
      <w:spacing w:before="100" w:beforeAutospacing="1" w:after="100" w:afterAutospacing="1"/>
      <w:jc w:val="left"/>
      <w:textAlignment w:val="center"/>
    </w:pPr>
    <w:rPr>
      <w:sz w:val="18"/>
      <w:szCs w:val="18"/>
      <w:lang w:eastAsia="es-AR"/>
    </w:rPr>
  </w:style>
  <w:style w:type="paragraph" w:customStyle="1" w:styleId="xl106">
    <w:name w:val="xl106"/>
    <w:basedOn w:val="Normal"/>
    <w:uiPriority w:val="99"/>
    <w:rsid w:val="0073716F"/>
    <w:pPr>
      <w:pBdr>
        <w:left w:val="single" w:sz="4" w:space="0" w:color="auto"/>
      </w:pBdr>
      <w:spacing w:before="100" w:beforeAutospacing="1" w:after="100" w:afterAutospacing="1"/>
      <w:jc w:val="left"/>
    </w:pPr>
    <w:rPr>
      <w:sz w:val="18"/>
      <w:szCs w:val="18"/>
      <w:lang w:eastAsia="es-AR"/>
    </w:rPr>
  </w:style>
  <w:style w:type="paragraph" w:customStyle="1" w:styleId="xl107">
    <w:name w:val="xl107"/>
    <w:basedOn w:val="Normal"/>
    <w:uiPriority w:val="99"/>
    <w:rsid w:val="0073716F"/>
    <w:pPr>
      <w:pBdr>
        <w:left w:val="single" w:sz="4" w:space="0" w:color="auto"/>
      </w:pBdr>
      <w:spacing w:before="100" w:beforeAutospacing="1" w:after="100" w:afterAutospacing="1"/>
      <w:jc w:val="left"/>
    </w:pPr>
    <w:rPr>
      <w:sz w:val="18"/>
      <w:szCs w:val="18"/>
      <w:lang w:eastAsia="es-AR"/>
    </w:rPr>
  </w:style>
  <w:style w:type="paragraph" w:customStyle="1" w:styleId="xl108">
    <w:name w:val="xl108"/>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109">
    <w:name w:val="xl109"/>
    <w:basedOn w:val="Normal"/>
    <w:uiPriority w:val="99"/>
    <w:rsid w:val="0073716F"/>
    <w:pPr>
      <w:spacing w:before="100" w:beforeAutospacing="1" w:after="100" w:afterAutospacing="1"/>
      <w:jc w:val="left"/>
      <w:textAlignment w:val="center"/>
    </w:pPr>
    <w:rPr>
      <w:sz w:val="18"/>
      <w:szCs w:val="18"/>
      <w:lang w:eastAsia="es-AR"/>
    </w:rPr>
  </w:style>
  <w:style w:type="paragraph" w:customStyle="1" w:styleId="xl110">
    <w:name w:val="xl110"/>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11">
    <w:name w:val="xl111"/>
    <w:basedOn w:val="Normal"/>
    <w:uiPriority w:val="99"/>
    <w:rsid w:val="0073716F"/>
    <w:pPr>
      <w:spacing w:before="100" w:beforeAutospacing="1" w:after="100" w:afterAutospacing="1"/>
      <w:jc w:val="left"/>
    </w:pPr>
    <w:rPr>
      <w:sz w:val="18"/>
      <w:szCs w:val="18"/>
      <w:lang w:eastAsia="es-AR"/>
    </w:rPr>
  </w:style>
  <w:style w:type="paragraph" w:customStyle="1" w:styleId="xl112">
    <w:name w:val="xl112"/>
    <w:basedOn w:val="Normal"/>
    <w:uiPriority w:val="99"/>
    <w:rsid w:val="0073716F"/>
    <w:pPr>
      <w:pBdr>
        <w:top w:val="single" w:sz="4" w:space="0" w:color="auto"/>
      </w:pBdr>
      <w:spacing w:before="100" w:beforeAutospacing="1" w:after="100" w:afterAutospacing="1"/>
      <w:jc w:val="left"/>
    </w:pPr>
    <w:rPr>
      <w:rFonts w:ascii="Calibri" w:hAnsi="Calibri" w:cs="Calibri"/>
      <w:lang w:eastAsia="es-AR"/>
    </w:rPr>
  </w:style>
  <w:style w:type="paragraph" w:customStyle="1" w:styleId="xl113">
    <w:name w:val="xl113"/>
    <w:basedOn w:val="Normal"/>
    <w:uiPriority w:val="99"/>
    <w:rsid w:val="0073716F"/>
    <w:pPr>
      <w:pBdr>
        <w:right w:val="single" w:sz="4" w:space="0" w:color="auto"/>
      </w:pBdr>
      <w:spacing w:before="100" w:beforeAutospacing="1" w:after="100" w:afterAutospacing="1"/>
      <w:jc w:val="left"/>
    </w:pPr>
    <w:rPr>
      <w:rFonts w:ascii="Calibri" w:hAnsi="Calibri" w:cs="Calibri"/>
      <w:lang w:eastAsia="es-AR"/>
    </w:rPr>
  </w:style>
  <w:style w:type="paragraph" w:customStyle="1" w:styleId="xl114">
    <w:name w:val="xl114"/>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115">
    <w:name w:val="xl115"/>
    <w:basedOn w:val="Normal"/>
    <w:uiPriority w:val="99"/>
    <w:rsid w:val="0073716F"/>
    <w:pPr>
      <w:pBdr>
        <w:top w:val="single" w:sz="4" w:space="0" w:color="auto"/>
        <w:right w:val="single" w:sz="4" w:space="0" w:color="auto"/>
      </w:pBdr>
      <w:spacing w:before="100" w:beforeAutospacing="1" w:after="100" w:afterAutospacing="1"/>
      <w:jc w:val="left"/>
    </w:pPr>
    <w:rPr>
      <w:sz w:val="18"/>
      <w:szCs w:val="18"/>
      <w:lang w:eastAsia="es-AR"/>
    </w:rPr>
  </w:style>
  <w:style w:type="paragraph" w:customStyle="1" w:styleId="xl116">
    <w:name w:val="xl116"/>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17">
    <w:name w:val="xl117"/>
    <w:basedOn w:val="Normal"/>
    <w:uiPriority w:val="99"/>
    <w:rsid w:val="0073716F"/>
    <w:pPr>
      <w:pBdr>
        <w:top w:val="single" w:sz="4" w:space="0" w:color="auto"/>
        <w:left w:val="single" w:sz="4" w:space="0" w:color="auto"/>
      </w:pBdr>
      <w:spacing w:before="100" w:beforeAutospacing="1" w:after="100" w:afterAutospacing="1"/>
      <w:textAlignment w:val="center"/>
    </w:pPr>
    <w:rPr>
      <w:sz w:val="18"/>
      <w:szCs w:val="18"/>
      <w:lang w:eastAsia="es-AR"/>
    </w:rPr>
  </w:style>
  <w:style w:type="paragraph" w:customStyle="1" w:styleId="xl118">
    <w:name w:val="xl118"/>
    <w:basedOn w:val="Normal"/>
    <w:uiPriority w:val="99"/>
    <w:rsid w:val="0073716F"/>
    <w:pPr>
      <w:pBdr>
        <w:top w:val="single" w:sz="4" w:space="0" w:color="auto"/>
      </w:pBdr>
      <w:spacing w:before="100" w:beforeAutospacing="1" w:after="100" w:afterAutospacing="1"/>
      <w:textAlignment w:val="center"/>
    </w:pPr>
    <w:rPr>
      <w:sz w:val="18"/>
      <w:szCs w:val="18"/>
      <w:lang w:eastAsia="es-AR"/>
    </w:rPr>
  </w:style>
  <w:style w:type="paragraph" w:customStyle="1" w:styleId="xl119">
    <w:name w:val="xl119"/>
    <w:basedOn w:val="Normal"/>
    <w:uiPriority w:val="99"/>
    <w:rsid w:val="0073716F"/>
    <w:pPr>
      <w:pBdr>
        <w:top w:val="single" w:sz="4" w:space="0" w:color="auto"/>
        <w:right w:val="single" w:sz="4" w:space="0" w:color="auto"/>
      </w:pBdr>
      <w:spacing w:before="100" w:beforeAutospacing="1" w:after="100" w:afterAutospacing="1"/>
      <w:textAlignment w:val="center"/>
    </w:pPr>
    <w:rPr>
      <w:sz w:val="18"/>
      <w:szCs w:val="18"/>
      <w:lang w:eastAsia="es-AR"/>
    </w:rPr>
  </w:style>
  <w:style w:type="paragraph" w:customStyle="1" w:styleId="xl120">
    <w:name w:val="xl120"/>
    <w:basedOn w:val="Normal"/>
    <w:uiPriority w:val="99"/>
    <w:rsid w:val="0073716F"/>
    <w:pPr>
      <w:pBdr>
        <w:left w:val="single" w:sz="4" w:space="0" w:color="auto"/>
      </w:pBdr>
      <w:spacing w:before="100" w:beforeAutospacing="1" w:after="100" w:afterAutospacing="1"/>
      <w:textAlignment w:val="center"/>
    </w:pPr>
    <w:rPr>
      <w:sz w:val="18"/>
      <w:szCs w:val="18"/>
      <w:lang w:eastAsia="es-AR"/>
    </w:rPr>
  </w:style>
  <w:style w:type="paragraph" w:customStyle="1" w:styleId="xl121">
    <w:name w:val="xl121"/>
    <w:basedOn w:val="Normal"/>
    <w:uiPriority w:val="99"/>
    <w:rsid w:val="0073716F"/>
    <w:pPr>
      <w:spacing w:before="100" w:beforeAutospacing="1" w:after="100" w:afterAutospacing="1"/>
      <w:textAlignment w:val="center"/>
    </w:pPr>
    <w:rPr>
      <w:sz w:val="18"/>
      <w:szCs w:val="18"/>
      <w:lang w:eastAsia="es-AR"/>
    </w:rPr>
  </w:style>
  <w:style w:type="paragraph" w:customStyle="1" w:styleId="xl122">
    <w:name w:val="xl122"/>
    <w:basedOn w:val="Normal"/>
    <w:uiPriority w:val="99"/>
    <w:rsid w:val="0073716F"/>
    <w:pPr>
      <w:pBdr>
        <w:right w:val="single" w:sz="4" w:space="0" w:color="auto"/>
      </w:pBdr>
      <w:spacing w:before="100" w:beforeAutospacing="1" w:after="100" w:afterAutospacing="1"/>
      <w:textAlignment w:val="center"/>
    </w:pPr>
    <w:rPr>
      <w:sz w:val="18"/>
      <w:szCs w:val="18"/>
      <w:lang w:eastAsia="es-AR"/>
    </w:rPr>
  </w:style>
  <w:style w:type="paragraph" w:customStyle="1" w:styleId="xl123">
    <w:name w:val="xl123"/>
    <w:basedOn w:val="Normal"/>
    <w:uiPriority w:val="99"/>
    <w:rsid w:val="0073716F"/>
    <w:pPr>
      <w:pBdr>
        <w:left w:val="single" w:sz="4" w:space="0" w:color="auto"/>
        <w:bottom w:val="single" w:sz="4" w:space="0" w:color="auto"/>
      </w:pBdr>
      <w:spacing w:before="100" w:beforeAutospacing="1" w:after="100" w:afterAutospacing="1"/>
      <w:textAlignment w:val="center"/>
    </w:pPr>
    <w:rPr>
      <w:sz w:val="18"/>
      <w:szCs w:val="18"/>
      <w:lang w:eastAsia="es-AR"/>
    </w:rPr>
  </w:style>
  <w:style w:type="paragraph" w:customStyle="1" w:styleId="xl124">
    <w:name w:val="xl124"/>
    <w:basedOn w:val="Normal"/>
    <w:uiPriority w:val="99"/>
    <w:rsid w:val="0073716F"/>
    <w:pPr>
      <w:pBdr>
        <w:bottom w:val="single" w:sz="4" w:space="0" w:color="auto"/>
      </w:pBdr>
      <w:spacing w:before="100" w:beforeAutospacing="1" w:after="100" w:afterAutospacing="1"/>
      <w:textAlignment w:val="center"/>
    </w:pPr>
    <w:rPr>
      <w:sz w:val="18"/>
      <w:szCs w:val="18"/>
      <w:lang w:eastAsia="es-AR"/>
    </w:rPr>
  </w:style>
  <w:style w:type="paragraph" w:customStyle="1" w:styleId="xl125">
    <w:name w:val="xl125"/>
    <w:basedOn w:val="Normal"/>
    <w:uiPriority w:val="99"/>
    <w:rsid w:val="0073716F"/>
    <w:pPr>
      <w:pBdr>
        <w:bottom w:val="single" w:sz="4" w:space="0" w:color="auto"/>
        <w:right w:val="single" w:sz="4" w:space="0" w:color="auto"/>
      </w:pBdr>
      <w:spacing w:before="100" w:beforeAutospacing="1" w:after="100" w:afterAutospacing="1"/>
      <w:textAlignment w:val="center"/>
    </w:pPr>
    <w:rPr>
      <w:sz w:val="18"/>
      <w:szCs w:val="18"/>
      <w:lang w:eastAsia="es-AR"/>
    </w:rPr>
  </w:style>
  <w:style w:type="paragraph" w:customStyle="1" w:styleId="xl126">
    <w:name w:val="xl126"/>
    <w:basedOn w:val="Normal"/>
    <w:uiPriority w:val="99"/>
    <w:rsid w:val="0073716F"/>
    <w:pPr>
      <w:pBdr>
        <w:bottom w:val="single" w:sz="4" w:space="0" w:color="auto"/>
      </w:pBdr>
      <w:spacing w:before="100" w:beforeAutospacing="1" w:after="100" w:afterAutospacing="1"/>
      <w:jc w:val="right"/>
    </w:pPr>
    <w:rPr>
      <w:sz w:val="18"/>
      <w:szCs w:val="18"/>
      <w:lang w:eastAsia="es-AR"/>
    </w:rPr>
  </w:style>
  <w:style w:type="paragraph" w:customStyle="1" w:styleId="xl127">
    <w:name w:val="xl127"/>
    <w:basedOn w:val="Normal"/>
    <w:uiPriority w:val="99"/>
    <w:rsid w:val="0073716F"/>
    <w:pPr>
      <w:pBdr>
        <w:bottom w:val="single" w:sz="4" w:space="0" w:color="auto"/>
        <w:right w:val="single" w:sz="4" w:space="0" w:color="auto"/>
      </w:pBdr>
      <w:spacing w:before="100" w:beforeAutospacing="1" w:after="100" w:afterAutospacing="1"/>
      <w:jc w:val="right"/>
    </w:pPr>
    <w:rPr>
      <w:sz w:val="18"/>
      <w:szCs w:val="18"/>
      <w:lang w:eastAsia="es-AR"/>
    </w:rPr>
  </w:style>
  <w:style w:type="paragraph" w:customStyle="1" w:styleId="xl128">
    <w:name w:val="xl128"/>
    <w:basedOn w:val="Normal"/>
    <w:uiPriority w:val="99"/>
    <w:rsid w:val="0073716F"/>
    <w:pPr>
      <w:spacing w:before="100" w:beforeAutospacing="1" w:after="100" w:afterAutospacing="1"/>
      <w:jc w:val="left"/>
    </w:pPr>
    <w:rPr>
      <w:sz w:val="18"/>
      <w:szCs w:val="18"/>
      <w:lang w:eastAsia="es-AR"/>
    </w:rPr>
  </w:style>
  <w:style w:type="paragraph" w:customStyle="1" w:styleId="xl129">
    <w:name w:val="xl129"/>
    <w:basedOn w:val="Normal"/>
    <w:uiPriority w:val="99"/>
    <w:rsid w:val="0073716F"/>
    <w:pPr>
      <w:pBdr>
        <w:top w:val="single" w:sz="4" w:space="0" w:color="auto"/>
        <w:bottom w:val="single" w:sz="4" w:space="0" w:color="auto"/>
      </w:pBdr>
      <w:spacing w:before="100" w:beforeAutospacing="1" w:after="100" w:afterAutospacing="1"/>
    </w:pPr>
    <w:rPr>
      <w:sz w:val="18"/>
      <w:szCs w:val="18"/>
      <w:lang w:eastAsia="es-AR"/>
    </w:rPr>
  </w:style>
  <w:style w:type="paragraph" w:customStyle="1" w:styleId="xl130">
    <w:name w:val="xl130"/>
    <w:basedOn w:val="Normal"/>
    <w:uiPriority w:val="99"/>
    <w:rsid w:val="0073716F"/>
    <w:pPr>
      <w:pBdr>
        <w:top w:val="single" w:sz="4" w:space="0" w:color="auto"/>
        <w:bottom w:val="single" w:sz="4" w:space="0" w:color="auto"/>
        <w:right w:val="single" w:sz="4" w:space="0" w:color="auto"/>
      </w:pBdr>
      <w:spacing w:before="100" w:beforeAutospacing="1" w:after="100" w:afterAutospacing="1"/>
    </w:pPr>
    <w:rPr>
      <w:sz w:val="18"/>
      <w:szCs w:val="18"/>
      <w:lang w:eastAsia="es-AR"/>
    </w:rPr>
  </w:style>
  <w:style w:type="paragraph" w:customStyle="1" w:styleId="xl131">
    <w:name w:val="xl131"/>
    <w:basedOn w:val="Normal"/>
    <w:uiPriority w:val="99"/>
    <w:rsid w:val="0073716F"/>
    <w:pPr>
      <w:pBdr>
        <w:left w:val="single" w:sz="4" w:space="0" w:color="auto"/>
        <w:bottom w:val="single" w:sz="4" w:space="0" w:color="auto"/>
      </w:pBdr>
      <w:spacing w:before="100" w:beforeAutospacing="1" w:after="100" w:afterAutospacing="1"/>
      <w:jc w:val="right"/>
    </w:pPr>
    <w:rPr>
      <w:sz w:val="18"/>
      <w:szCs w:val="18"/>
      <w:lang w:eastAsia="es-AR"/>
    </w:rPr>
  </w:style>
  <w:style w:type="paragraph" w:customStyle="1" w:styleId="xl132">
    <w:name w:val="xl132"/>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33">
    <w:name w:val="xl133"/>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134">
    <w:name w:val="xl134"/>
    <w:basedOn w:val="Normal"/>
    <w:uiPriority w:val="99"/>
    <w:rsid w:val="0073716F"/>
    <w:pPr>
      <w:spacing w:before="100" w:beforeAutospacing="1" w:after="100" w:afterAutospacing="1"/>
      <w:jc w:val="right"/>
    </w:pPr>
    <w:rPr>
      <w:sz w:val="18"/>
      <w:szCs w:val="18"/>
      <w:lang w:eastAsia="es-AR"/>
    </w:rPr>
  </w:style>
  <w:style w:type="paragraph" w:customStyle="1" w:styleId="xl135">
    <w:name w:val="xl135"/>
    <w:basedOn w:val="Normal"/>
    <w:uiPriority w:val="99"/>
    <w:rsid w:val="0073716F"/>
    <w:pPr>
      <w:pBdr>
        <w:top w:val="single" w:sz="4" w:space="0" w:color="auto"/>
        <w:left w:val="single" w:sz="4" w:space="0" w:color="auto"/>
      </w:pBdr>
      <w:spacing w:before="100" w:beforeAutospacing="1" w:after="100" w:afterAutospacing="1"/>
      <w:textAlignment w:val="center"/>
    </w:pPr>
    <w:rPr>
      <w:sz w:val="18"/>
      <w:szCs w:val="18"/>
      <w:lang w:eastAsia="es-AR"/>
    </w:rPr>
  </w:style>
  <w:style w:type="paragraph" w:customStyle="1" w:styleId="xl136">
    <w:name w:val="xl136"/>
    <w:basedOn w:val="Normal"/>
    <w:uiPriority w:val="99"/>
    <w:rsid w:val="0073716F"/>
    <w:pPr>
      <w:pBdr>
        <w:top w:val="single" w:sz="4" w:space="0" w:color="auto"/>
      </w:pBdr>
      <w:spacing w:before="100" w:beforeAutospacing="1" w:after="100" w:afterAutospacing="1"/>
      <w:textAlignment w:val="center"/>
    </w:pPr>
    <w:rPr>
      <w:sz w:val="18"/>
      <w:szCs w:val="18"/>
      <w:lang w:eastAsia="es-AR"/>
    </w:rPr>
  </w:style>
  <w:style w:type="paragraph" w:customStyle="1" w:styleId="xl137">
    <w:name w:val="xl137"/>
    <w:basedOn w:val="Normal"/>
    <w:uiPriority w:val="99"/>
    <w:rsid w:val="0073716F"/>
    <w:pPr>
      <w:pBdr>
        <w:top w:val="single" w:sz="4" w:space="0" w:color="auto"/>
        <w:right w:val="single" w:sz="4" w:space="0" w:color="auto"/>
      </w:pBdr>
      <w:spacing w:before="100" w:beforeAutospacing="1" w:after="100" w:afterAutospacing="1"/>
      <w:textAlignment w:val="center"/>
    </w:pPr>
    <w:rPr>
      <w:sz w:val="18"/>
      <w:szCs w:val="18"/>
      <w:lang w:eastAsia="es-AR"/>
    </w:rPr>
  </w:style>
  <w:style w:type="paragraph" w:customStyle="1" w:styleId="xl138">
    <w:name w:val="xl138"/>
    <w:basedOn w:val="Normal"/>
    <w:uiPriority w:val="99"/>
    <w:rsid w:val="0073716F"/>
    <w:pPr>
      <w:pBdr>
        <w:left w:val="single" w:sz="4" w:space="0" w:color="auto"/>
      </w:pBdr>
      <w:spacing w:before="100" w:beforeAutospacing="1" w:after="100" w:afterAutospacing="1"/>
      <w:textAlignment w:val="center"/>
    </w:pPr>
    <w:rPr>
      <w:sz w:val="18"/>
      <w:szCs w:val="18"/>
      <w:lang w:eastAsia="es-AR"/>
    </w:rPr>
  </w:style>
  <w:style w:type="paragraph" w:customStyle="1" w:styleId="xl139">
    <w:name w:val="xl139"/>
    <w:basedOn w:val="Normal"/>
    <w:uiPriority w:val="99"/>
    <w:rsid w:val="0073716F"/>
    <w:pPr>
      <w:spacing w:before="100" w:beforeAutospacing="1" w:after="100" w:afterAutospacing="1"/>
      <w:textAlignment w:val="center"/>
    </w:pPr>
    <w:rPr>
      <w:sz w:val="18"/>
      <w:szCs w:val="18"/>
      <w:lang w:eastAsia="es-AR"/>
    </w:rPr>
  </w:style>
  <w:style w:type="paragraph" w:customStyle="1" w:styleId="xl140">
    <w:name w:val="xl140"/>
    <w:basedOn w:val="Normal"/>
    <w:uiPriority w:val="99"/>
    <w:rsid w:val="0073716F"/>
    <w:pPr>
      <w:pBdr>
        <w:right w:val="single" w:sz="4" w:space="0" w:color="auto"/>
      </w:pBdr>
      <w:spacing w:before="100" w:beforeAutospacing="1" w:after="100" w:afterAutospacing="1"/>
      <w:textAlignment w:val="center"/>
    </w:pPr>
    <w:rPr>
      <w:sz w:val="18"/>
      <w:szCs w:val="18"/>
      <w:lang w:eastAsia="es-AR"/>
    </w:rPr>
  </w:style>
  <w:style w:type="paragraph" w:customStyle="1" w:styleId="xl141">
    <w:name w:val="xl141"/>
    <w:basedOn w:val="Normal"/>
    <w:uiPriority w:val="99"/>
    <w:rsid w:val="0073716F"/>
    <w:pPr>
      <w:pBdr>
        <w:left w:val="single" w:sz="4" w:space="0" w:color="auto"/>
        <w:bottom w:val="single" w:sz="4" w:space="0" w:color="auto"/>
      </w:pBdr>
      <w:spacing w:before="100" w:beforeAutospacing="1" w:after="100" w:afterAutospacing="1"/>
      <w:textAlignment w:val="center"/>
    </w:pPr>
    <w:rPr>
      <w:sz w:val="18"/>
      <w:szCs w:val="18"/>
      <w:lang w:eastAsia="es-AR"/>
    </w:rPr>
  </w:style>
  <w:style w:type="paragraph" w:customStyle="1" w:styleId="xl142">
    <w:name w:val="xl142"/>
    <w:basedOn w:val="Normal"/>
    <w:uiPriority w:val="99"/>
    <w:rsid w:val="0073716F"/>
    <w:pPr>
      <w:pBdr>
        <w:bottom w:val="single" w:sz="4" w:space="0" w:color="auto"/>
      </w:pBdr>
      <w:spacing w:before="100" w:beforeAutospacing="1" w:after="100" w:afterAutospacing="1"/>
      <w:textAlignment w:val="center"/>
    </w:pPr>
    <w:rPr>
      <w:sz w:val="18"/>
      <w:szCs w:val="18"/>
      <w:lang w:eastAsia="es-AR"/>
    </w:rPr>
  </w:style>
  <w:style w:type="paragraph" w:customStyle="1" w:styleId="xl143">
    <w:name w:val="xl143"/>
    <w:basedOn w:val="Normal"/>
    <w:uiPriority w:val="99"/>
    <w:rsid w:val="0073716F"/>
    <w:pPr>
      <w:pBdr>
        <w:bottom w:val="single" w:sz="4" w:space="0" w:color="auto"/>
        <w:right w:val="single" w:sz="4" w:space="0" w:color="auto"/>
      </w:pBdr>
      <w:spacing w:before="100" w:beforeAutospacing="1" w:after="100" w:afterAutospacing="1"/>
      <w:textAlignment w:val="center"/>
    </w:pPr>
    <w:rPr>
      <w:sz w:val="18"/>
      <w:szCs w:val="18"/>
      <w:lang w:eastAsia="es-AR"/>
    </w:rPr>
  </w:style>
  <w:style w:type="paragraph" w:customStyle="1" w:styleId="xl144">
    <w:name w:val="xl144"/>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145">
    <w:name w:val="xl145"/>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46">
    <w:name w:val="xl146"/>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47">
    <w:name w:val="xl147"/>
    <w:basedOn w:val="Normal"/>
    <w:uiPriority w:val="99"/>
    <w:rsid w:val="0073716F"/>
    <w:pPr>
      <w:pBdr>
        <w:left w:val="single" w:sz="4" w:space="0" w:color="auto"/>
        <w:bottom w:val="single" w:sz="4" w:space="0" w:color="auto"/>
      </w:pBdr>
      <w:spacing w:before="100" w:beforeAutospacing="1" w:after="100" w:afterAutospacing="1"/>
      <w:jc w:val="left"/>
      <w:textAlignment w:val="center"/>
    </w:pPr>
    <w:rPr>
      <w:sz w:val="18"/>
      <w:szCs w:val="18"/>
      <w:lang w:eastAsia="es-AR"/>
    </w:rPr>
  </w:style>
  <w:style w:type="paragraph" w:customStyle="1" w:styleId="xl148">
    <w:name w:val="xl148"/>
    <w:basedOn w:val="Normal"/>
    <w:uiPriority w:val="99"/>
    <w:rsid w:val="0073716F"/>
    <w:pPr>
      <w:pBdr>
        <w:bottom w:val="single" w:sz="4" w:space="0" w:color="auto"/>
        <w:right w:val="single" w:sz="4" w:space="0" w:color="auto"/>
      </w:pBdr>
      <w:spacing w:before="100" w:beforeAutospacing="1" w:after="100" w:afterAutospacing="1"/>
      <w:jc w:val="left"/>
      <w:textAlignment w:val="center"/>
    </w:pPr>
    <w:rPr>
      <w:sz w:val="18"/>
      <w:szCs w:val="18"/>
      <w:lang w:eastAsia="es-AR"/>
    </w:rPr>
  </w:style>
  <w:style w:type="paragraph" w:customStyle="1" w:styleId="xl149">
    <w:name w:val="xl149"/>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50">
    <w:name w:val="xl150"/>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51">
    <w:name w:val="xl151"/>
    <w:basedOn w:val="Normal"/>
    <w:uiPriority w:val="99"/>
    <w:rsid w:val="0073716F"/>
    <w:pPr>
      <w:pBdr>
        <w:bottom w:val="single" w:sz="4" w:space="0" w:color="auto"/>
      </w:pBdr>
      <w:spacing w:before="100" w:beforeAutospacing="1" w:after="100" w:afterAutospacing="1"/>
      <w:jc w:val="left"/>
    </w:pPr>
    <w:rPr>
      <w:sz w:val="18"/>
      <w:szCs w:val="18"/>
      <w:lang w:eastAsia="es-AR"/>
    </w:rPr>
  </w:style>
  <w:style w:type="paragraph" w:customStyle="1" w:styleId="xl152">
    <w:name w:val="xl152"/>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53">
    <w:name w:val="xl153"/>
    <w:basedOn w:val="Normal"/>
    <w:uiPriority w:val="99"/>
    <w:rsid w:val="0073716F"/>
    <w:pPr>
      <w:pBdr>
        <w:left w:val="single" w:sz="4" w:space="0" w:color="auto"/>
        <w:bottom w:val="single" w:sz="4" w:space="0" w:color="auto"/>
      </w:pBdr>
      <w:spacing w:before="100" w:beforeAutospacing="1" w:after="100" w:afterAutospacing="1"/>
      <w:jc w:val="left"/>
    </w:pPr>
    <w:rPr>
      <w:sz w:val="18"/>
      <w:szCs w:val="18"/>
      <w:lang w:eastAsia="es-AR"/>
    </w:rPr>
  </w:style>
  <w:style w:type="paragraph" w:customStyle="1" w:styleId="xl154">
    <w:name w:val="xl154"/>
    <w:basedOn w:val="Normal"/>
    <w:uiPriority w:val="99"/>
    <w:rsid w:val="0073716F"/>
    <w:pPr>
      <w:pBdr>
        <w:bottom w:val="single" w:sz="4" w:space="0" w:color="auto"/>
        <w:right w:val="single" w:sz="4" w:space="0" w:color="auto"/>
      </w:pBdr>
      <w:spacing w:before="100" w:beforeAutospacing="1" w:after="100" w:afterAutospacing="1"/>
      <w:jc w:val="left"/>
    </w:pPr>
    <w:rPr>
      <w:sz w:val="18"/>
      <w:szCs w:val="18"/>
      <w:lang w:eastAsia="es-AR"/>
    </w:rPr>
  </w:style>
  <w:style w:type="paragraph" w:customStyle="1" w:styleId="xl155">
    <w:name w:val="xl155"/>
    <w:basedOn w:val="Normal"/>
    <w:uiPriority w:val="99"/>
    <w:rsid w:val="0073716F"/>
    <w:pPr>
      <w:spacing w:before="100" w:beforeAutospacing="1" w:after="100" w:afterAutospacing="1"/>
      <w:jc w:val="left"/>
    </w:pPr>
    <w:rPr>
      <w:sz w:val="18"/>
      <w:szCs w:val="18"/>
      <w:lang w:eastAsia="es-AR"/>
    </w:rPr>
  </w:style>
  <w:style w:type="paragraph" w:customStyle="1" w:styleId="xl156">
    <w:name w:val="xl156"/>
    <w:basedOn w:val="Normal"/>
    <w:uiPriority w:val="99"/>
    <w:rsid w:val="0073716F"/>
    <w:pPr>
      <w:pBdr>
        <w:right w:val="single" w:sz="4" w:space="0" w:color="auto"/>
      </w:pBdr>
      <w:spacing w:before="100" w:beforeAutospacing="1" w:after="100" w:afterAutospacing="1"/>
      <w:jc w:val="left"/>
    </w:pPr>
    <w:rPr>
      <w:sz w:val="18"/>
      <w:szCs w:val="18"/>
      <w:lang w:eastAsia="es-AR"/>
    </w:rPr>
  </w:style>
  <w:style w:type="paragraph" w:customStyle="1" w:styleId="RTagSettings10">
    <w:name w:val="RTagSettings_1_0"/>
    <w:basedOn w:val="Normal"/>
    <w:link w:val="RTagSettings10Car"/>
    <w:hidden/>
    <w:rsid w:val="0073716F"/>
    <w:pPr>
      <w:spacing w:line="240" w:lineRule="atLeast"/>
      <w:jc w:val="left"/>
    </w:pPr>
    <w:rPr>
      <w:b/>
      <w:bCs/>
      <w:sz w:val="20"/>
      <w:szCs w:val="20"/>
      <w:lang w:eastAsia="es-ES"/>
    </w:rPr>
  </w:style>
  <w:style w:type="character" w:customStyle="1" w:styleId="TextCar">
    <w:name w:val="Text Car"/>
    <w:aliases w:val="t Car,tt Car"/>
    <w:link w:val="Text"/>
    <w:rsid w:val="0073716F"/>
    <w:rPr>
      <w:lang w:eastAsia="en-US"/>
    </w:rPr>
  </w:style>
  <w:style w:type="table" w:customStyle="1" w:styleId="Tablaconcuadrcula211">
    <w:name w:val="Tabla con cuadrícula211"/>
    <w:basedOn w:val="Tablanormal"/>
    <w:uiPriority w:val="39"/>
    <w:rsid w:val="0073716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tulo2Car1">
    <w:name w:val="Título 2 Car1"/>
    <w:aliases w:val="OPA Car1"/>
    <w:uiPriority w:val="9"/>
    <w:semiHidden/>
    <w:rsid w:val="0073716F"/>
    <w:rPr>
      <w:rFonts w:ascii="Calibri Light" w:eastAsia="Times New Roman" w:hAnsi="Calibri Light" w:cs="Times New Roman"/>
      <w:color w:val="2E74B5"/>
      <w:sz w:val="26"/>
      <w:szCs w:val="26"/>
      <w:lang w:eastAsia="es-ES"/>
    </w:rPr>
  </w:style>
  <w:style w:type="character" w:customStyle="1" w:styleId="Ttulo3Car1">
    <w:name w:val="Título 3 Car1"/>
    <w:aliases w:val="TITULOS negrita Car1"/>
    <w:uiPriority w:val="9"/>
    <w:semiHidden/>
    <w:rsid w:val="0073716F"/>
    <w:rPr>
      <w:rFonts w:ascii="Calibri Light" w:eastAsia="Times New Roman" w:hAnsi="Calibri Light" w:cs="Times New Roman"/>
      <w:color w:val="1F4D78"/>
      <w:sz w:val="24"/>
      <w:szCs w:val="24"/>
      <w:lang w:eastAsia="es-ES"/>
    </w:rPr>
  </w:style>
  <w:style w:type="paragraph" w:customStyle="1" w:styleId="msonormal0">
    <w:name w:val="msonormal"/>
    <w:basedOn w:val="Normal"/>
    <w:uiPriority w:val="99"/>
    <w:rsid w:val="0073716F"/>
    <w:pPr>
      <w:spacing w:before="100" w:beforeAutospacing="1" w:after="100" w:afterAutospacing="1"/>
      <w:jc w:val="left"/>
    </w:pPr>
    <w:rPr>
      <w:lang w:val="en-US"/>
    </w:rPr>
  </w:style>
  <w:style w:type="character" w:customStyle="1" w:styleId="Ttulo9Car1">
    <w:name w:val="Título 9 Car1"/>
    <w:aliases w:val="h9 Car1"/>
    <w:semiHidden/>
    <w:rsid w:val="0073716F"/>
    <w:rPr>
      <w:rFonts w:ascii="Calibri Light" w:eastAsia="Times New Roman" w:hAnsi="Calibri Light" w:cs="Times New Roman"/>
      <w:i/>
      <w:iCs/>
      <w:color w:val="272727"/>
      <w:sz w:val="21"/>
      <w:szCs w:val="21"/>
      <w:lang w:eastAsia="es-ES"/>
    </w:rPr>
  </w:style>
  <w:style w:type="character" w:customStyle="1" w:styleId="EncabezadoCar1">
    <w:name w:val="Encabezado Car1"/>
    <w:aliases w:val="Encabezado2 Car1,Header1 Car1,encabezado Car1"/>
    <w:uiPriority w:val="99"/>
    <w:semiHidden/>
    <w:rsid w:val="0073716F"/>
    <w:rPr>
      <w:rFonts w:ascii="Times New Roman" w:eastAsia="Times New Roman" w:hAnsi="Times New Roman"/>
      <w:lang w:eastAsia="es-ES"/>
    </w:rPr>
  </w:style>
  <w:style w:type="character" w:customStyle="1" w:styleId="Mencinsinresolver3">
    <w:name w:val="Mención sin resolver3"/>
    <w:uiPriority w:val="99"/>
    <w:semiHidden/>
    <w:unhideWhenUsed/>
    <w:rsid w:val="0073716F"/>
    <w:rPr>
      <w:color w:val="605E5C"/>
      <w:shd w:val="clear" w:color="auto" w:fill="E1DFDD"/>
    </w:rPr>
  </w:style>
  <w:style w:type="character" w:customStyle="1" w:styleId="PieCar">
    <w:name w:val="Pie Car"/>
    <w:link w:val="Pie"/>
    <w:uiPriority w:val="99"/>
    <w:rsid w:val="0073716F"/>
    <w:rPr>
      <w:sz w:val="24"/>
      <w:lang w:val="es-ES_tradnl" w:eastAsia="es-ES"/>
    </w:rPr>
  </w:style>
  <w:style w:type="character" w:customStyle="1" w:styleId="DefaultCar">
    <w:name w:val="Default Car"/>
    <w:link w:val="Default"/>
    <w:rsid w:val="0073716F"/>
    <w:rPr>
      <w:rFonts w:ascii="Cambria" w:eastAsia="Calibri" w:hAnsi="Cambria" w:cs="Cambria"/>
      <w:color w:val="000000"/>
      <w:sz w:val="24"/>
      <w:szCs w:val="24"/>
      <w:lang w:val="es-ES" w:eastAsia="en-US"/>
    </w:rPr>
  </w:style>
  <w:style w:type="character" w:customStyle="1" w:styleId="Mencinsinresolver4">
    <w:name w:val="Mención sin resolver4"/>
    <w:uiPriority w:val="99"/>
    <w:semiHidden/>
    <w:unhideWhenUsed/>
    <w:rsid w:val="0073716F"/>
    <w:rPr>
      <w:color w:val="605E5C"/>
      <w:shd w:val="clear" w:color="auto" w:fill="E1DFDD"/>
    </w:rPr>
  </w:style>
  <w:style w:type="paragraph" w:customStyle="1" w:styleId="Epgrafe1">
    <w:name w:val="Epígrafe1"/>
    <w:basedOn w:val="Normal"/>
    <w:next w:val="Normal"/>
    <w:uiPriority w:val="99"/>
    <w:qFormat/>
    <w:rsid w:val="0073716F"/>
    <w:pPr>
      <w:jc w:val="left"/>
    </w:pPr>
    <w:rPr>
      <w:rFonts w:ascii="Univers" w:hAnsi="Univers"/>
      <w:i/>
      <w:snapToGrid w:val="0"/>
      <w:sz w:val="20"/>
      <w:szCs w:val="20"/>
      <w:lang w:val="en-US" w:eastAsia="es-ES"/>
    </w:rPr>
  </w:style>
  <w:style w:type="character" w:customStyle="1" w:styleId="RTagSettings10Car">
    <w:name w:val="RTagSettings_1_0 Car"/>
    <w:link w:val="RTagSettings10"/>
    <w:rsid w:val="0073716F"/>
    <w:rPr>
      <w:b/>
      <w:bCs/>
      <w:lang w:eastAsia="es-ES"/>
    </w:rPr>
  </w:style>
  <w:style w:type="character" w:customStyle="1" w:styleId="Mencinsinresolver5">
    <w:name w:val="Mención sin resolver5"/>
    <w:uiPriority w:val="99"/>
    <w:semiHidden/>
    <w:unhideWhenUsed/>
    <w:rsid w:val="0073716F"/>
    <w:rPr>
      <w:color w:val="605E5C"/>
      <w:shd w:val="clear" w:color="auto" w:fill="E1DFDD"/>
    </w:rPr>
  </w:style>
  <w:style w:type="character" w:customStyle="1" w:styleId="Mencinsinresolver6">
    <w:name w:val="Mención sin resolver6"/>
    <w:uiPriority w:val="99"/>
    <w:semiHidden/>
    <w:unhideWhenUsed/>
    <w:rsid w:val="0073716F"/>
    <w:rPr>
      <w:color w:val="605E5C"/>
      <w:shd w:val="clear" w:color="auto" w:fill="E1DFDD"/>
    </w:rPr>
  </w:style>
  <w:style w:type="numbering" w:customStyle="1" w:styleId="Sinlista11">
    <w:name w:val="Sin lista11"/>
    <w:next w:val="Sinlista"/>
    <w:uiPriority w:val="99"/>
    <w:semiHidden/>
    <w:unhideWhenUsed/>
    <w:rsid w:val="0073716F"/>
  </w:style>
  <w:style w:type="table" w:customStyle="1" w:styleId="Tablaconcuadrcula4">
    <w:name w:val="Tabla con cuadrícula4"/>
    <w:basedOn w:val="Tablanormal"/>
    <w:next w:val="Tablaconcuadrcula"/>
    <w:uiPriority w:val="39"/>
    <w:rsid w:val="0073716F"/>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aconcuadrcula111">
    <w:name w:val="Tabla con cuadrícula111"/>
    <w:basedOn w:val="Tablanormal"/>
    <w:next w:val="Tablaconcuadrcula"/>
    <w:uiPriority w:val="59"/>
    <w:rsid w:val="0073716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11">
    <w:name w:val="Sin lista111"/>
    <w:next w:val="Sinlista"/>
    <w:uiPriority w:val="99"/>
    <w:semiHidden/>
    <w:unhideWhenUsed/>
    <w:rsid w:val="0073716F"/>
  </w:style>
  <w:style w:type="table" w:customStyle="1" w:styleId="TableNormal21">
    <w:name w:val="Table Normal21"/>
    <w:uiPriority w:val="2"/>
    <w:semiHidden/>
    <w:unhideWhenUsed/>
    <w:qFormat/>
    <w:rsid w:val="0073716F"/>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table" w:customStyle="1" w:styleId="TableNormal11">
    <w:name w:val="Table Normal11"/>
    <w:uiPriority w:val="2"/>
    <w:semiHidden/>
    <w:unhideWhenUsed/>
    <w:qFormat/>
    <w:rsid w:val="0073716F"/>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table" w:customStyle="1" w:styleId="TableNormal3">
    <w:name w:val="Table Normal3"/>
    <w:uiPriority w:val="2"/>
    <w:semiHidden/>
    <w:unhideWhenUsed/>
    <w:qFormat/>
    <w:rsid w:val="0073716F"/>
    <w:pPr>
      <w:widowControl w:val="0"/>
      <w:autoSpaceDE w:val="0"/>
      <w:autoSpaceDN w:val="0"/>
    </w:pPr>
    <w:rPr>
      <w:rFonts w:ascii="Calibri" w:eastAsia="Calibri" w:hAnsi="Calibri"/>
      <w:sz w:val="22"/>
      <w:szCs w:val="22"/>
      <w:lang w:val="en-US" w:eastAsia="en-US"/>
    </w:rPr>
    <w:tblPr>
      <w:tblInd w:w="0" w:type="dxa"/>
      <w:tblCellMar>
        <w:top w:w="0" w:type="dxa"/>
        <w:left w:w="0" w:type="dxa"/>
        <w:bottom w:w="0" w:type="dxa"/>
        <w:right w:w="0" w:type="dxa"/>
      </w:tblCellMar>
    </w:tblPr>
  </w:style>
  <w:style w:type="character" w:customStyle="1" w:styleId="Mencinsinresolver60">
    <w:name w:val="Mención sin resolver6"/>
    <w:uiPriority w:val="99"/>
    <w:semiHidden/>
    <w:unhideWhenUsed/>
    <w:rsid w:val="0040126B"/>
    <w:rPr>
      <w:color w:val="605E5C"/>
      <w:shd w:val="clear" w:color="auto" w:fill="E1DFDD"/>
    </w:rPr>
  </w:style>
  <w:style w:type="numbering" w:customStyle="1" w:styleId="Sinlista1111">
    <w:name w:val="Sin lista1111"/>
    <w:next w:val="Sinlista"/>
    <w:uiPriority w:val="99"/>
    <w:semiHidden/>
    <w:unhideWhenUsed/>
    <w:rsid w:val="0040126B"/>
  </w:style>
  <w:style w:type="numbering" w:customStyle="1" w:styleId="Sinlista21">
    <w:name w:val="Sin lista21"/>
    <w:next w:val="Sinlista"/>
    <w:uiPriority w:val="99"/>
    <w:semiHidden/>
    <w:unhideWhenUsed/>
    <w:rsid w:val="009E7251"/>
  </w:style>
  <w:style w:type="table" w:customStyle="1" w:styleId="Tablaconcuadrcula221">
    <w:name w:val="Tabla con cuadrícula221"/>
    <w:basedOn w:val="Tablanormal"/>
    <w:uiPriority w:val="39"/>
    <w:rsid w:val="009E7251"/>
    <w:rPr>
      <w:rFonts w:ascii="Calibri" w:eastAsia="Calibri" w:hAnsi="Calibr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aconcuadrcula1111">
    <w:name w:val="Tabla con cuadrícula1111"/>
    <w:basedOn w:val="Tablanormal"/>
    <w:next w:val="Tablaconcuadrcula"/>
    <w:uiPriority w:val="59"/>
    <w:rsid w:val="009E725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1111">
    <w:name w:val="Sin lista11111"/>
    <w:next w:val="Sinlista"/>
    <w:uiPriority w:val="99"/>
    <w:semiHidden/>
    <w:unhideWhenUsed/>
    <w:rsid w:val="009E725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
      <w:marLeft w:val="0"/>
      <w:marRight w:val="0"/>
      <w:marTop w:val="0"/>
      <w:marBottom w:val="0"/>
      <w:divBdr>
        <w:top w:val="none" w:sz="0" w:space="0" w:color="auto"/>
        <w:left w:val="none" w:sz="0" w:space="0" w:color="auto"/>
        <w:bottom w:val="none" w:sz="0" w:space="0" w:color="auto"/>
        <w:right w:val="none" w:sz="0" w:space="0" w:color="auto"/>
      </w:divBdr>
    </w:div>
    <w:div w:id="2">
      <w:marLeft w:val="0"/>
      <w:marRight w:val="0"/>
      <w:marTop w:val="0"/>
      <w:marBottom w:val="0"/>
      <w:divBdr>
        <w:top w:val="none" w:sz="0" w:space="0" w:color="auto"/>
        <w:left w:val="none" w:sz="0" w:space="0" w:color="auto"/>
        <w:bottom w:val="none" w:sz="0" w:space="0" w:color="auto"/>
        <w:right w:val="none" w:sz="0" w:space="0" w:color="auto"/>
      </w:divBdr>
    </w:div>
    <w:div w:id="3">
      <w:marLeft w:val="0"/>
      <w:marRight w:val="0"/>
      <w:marTop w:val="0"/>
      <w:marBottom w:val="0"/>
      <w:divBdr>
        <w:top w:val="none" w:sz="0" w:space="0" w:color="auto"/>
        <w:left w:val="none" w:sz="0" w:space="0" w:color="auto"/>
        <w:bottom w:val="none" w:sz="0" w:space="0" w:color="auto"/>
        <w:right w:val="none" w:sz="0" w:space="0" w:color="auto"/>
      </w:divBdr>
    </w:div>
    <w:div w:id="4">
      <w:marLeft w:val="0"/>
      <w:marRight w:val="0"/>
      <w:marTop w:val="0"/>
      <w:marBottom w:val="0"/>
      <w:divBdr>
        <w:top w:val="none" w:sz="0" w:space="0" w:color="auto"/>
        <w:left w:val="none" w:sz="0" w:space="0" w:color="auto"/>
        <w:bottom w:val="none" w:sz="0" w:space="0" w:color="auto"/>
        <w:right w:val="none" w:sz="0" w:space="0" w:color="auto"/>
      </w:divBdr>
    </w:div>
    <w:div w:id="6">
      <w:marLeft w:val="0"/>
      <w:marRight w:val="0"/>
      <w:marTop w:val="0"/>
      <w:marBottom w:val="0"/>
      <w:divBdr>
        <w:top w:val="none" w:sz="0" w:space="0" w:color="auto"/>
        <w:left w:val="none" w:sz="0" w:space="0" w:color="auto"/>
        <w:bottom w:val="none" w:sz="0" w:space="0" w:color="auto"/>
        <w:right w:val="none" w:sz="0" w:space="0" w:color="auto"/>
      </w:divBdr>
    </w:div>
    <w:div w:id="7">
      <w:marLeft w:val="0"/>
      <w:marRight w:val="0"/>
      <w:marTop w:val="0"/>
      <w:marBottom w:val="0"/>
      <w:divBdr>
        <w:top w:val="none" w:sz="0" w:space="0" w:color="auto"/>
        <w:left w:val="none" w:sz="0" w:space="0" w:color="auto"/>
        <w:bottom w:val="none" w:sz="0" w:space="0" w:color="auto"/>
        <w:right w:val="none" w:sz="0" w:space="0" w:color="auto"/>
      </w:divBdr>
    </w:div>
    <w:div w:id="8">
      <w:marLeft w:val="0"/>
      <w:marRight w:val="0"/>
      <w:marTop w:val="0"/>
      <w:marBottom w:val="0"/>
      <w:divBdr>
        <w:top w:val="none" w:sz="0" w:space="0" w:color="auto"/>
        <w:left w:val="none" w:sz="0" w:space="0" w:color="auto"/>
        <w:bottom w:val="none" w:sz="0" w:space="0" w:color="auto"/>
        <w:right w:val="none" w:sz="0" w:space="0" w:color="auto"/>
      </w:divBdr>
    </w:div>
    <w:div w:id="9">
      <w:marLeft w:val="0"/>
      <w:marRight w:val="0"/>
      <w:marTop w:val="0"/>
      <w:marBottom w:val="0"/>
      <w:divBdr>
        <w:top w:val="none" w:sz="0" w:space="0" w:color="auto"/>
        <w:left w:val="none" w:sz="0" w:space="0" w:color="auto"/>
        <w:bottom w:val="none" w:sz="0" w:space="0" w:color="auto"/>
        <w:right w:val="none" w:sz="0" w:space="0" w:color="auto"/>
      </w:divBdr>
    </w:div>
    <w:div w:id="10">
      <w:marLeft w:val="0"/>
      <w:marRight w:val="0"/>
      <w:marTop w:val="0"/>
      <w:marBottom w:val="0"/>
      <w:divBdr>
        <w:top w:val="none" w:sz="0" w:space="0" w:color="auto"/>
        <w:left w:val="none" w:sz="0" w:space="0" w:color="auto"/>
        <w:bottom w:val="none" w:sz="0" w:space="0" w:color="auto"/>
        <w:right w:val="none" w:sz="0" w:space="0" w:color="auto"/>
      </w:divBdr>
    </w:div>
    <w:div w:id="11">
      <w:marLeft w:val="0"/>
      <w:marRight w:val="0"/>
      <w:marTop w:val="0"/>
      <w:marBottom w:val="0"/>
      <w:divBdr>
        <w:top w:val="none" w:sz="0" w:space="0" w:color="auto"/>
        <w:left w:val="none" w:sz="0" w:space="0" w:color="auto"/>
        <w:bottom w:val="none" w:sz="0" w:space="0" w:color="auto"/>
        <w:right w:val="none" w:sz="0" w:space="0" w:color="auto"/>
      </w:divBdr>
    </w:div>
    <w:div w:id="12">
      <w:marLeft w:val="0"/>
      <w:marRight w:val="0"/>
      <w:marTop w:val="0"/>
      <w:marBottom w:val="0"/>
      <w:divBdr>
        <w:top w:val="none" w:sz="0" w:space="0" w:color="auto"/>
        <w:left w:val="none" w:sz="0" w:space="0" w:color="auto"/>
        <w:bottom w:val="none" w:sz="0" w:space="0" w:color="auto"/>
        <w:right w:val="none" w:sz="0" w:space="0" w:color="auto"/>
      </w:divBdr>
    </w:div>
    <w:div w:id="13">
      <w:marLeft w:val="0"/>
      <w:marRight w:val="0"/>
      <w:marTop w:val="0"/>
      <w:marBottom w:val="0"/>
      <w:divBdr>
        <w:top w:val="none" w:sz="0" w:space="0" w:color="auto"/>
        <w:left w:val="none" w:sz="0" w:space="0" w:color="auto"/>
        <w:bottom w:val="none" w:sz="0" w:space="0" w:color="auto"/>
        <w:right w:val="none" w:sz="0" w:space="0" w:color="auto"/>
      </w:divBdr>
    </w:div>
    <w:div w:id="14">
      <w:marLeft w:val="0"/>
      <w:marRight w:val="0"/>
      <w:marTop w:val="0"/>
      <w:marBottom w:val="0"/>
      <w:divBdr>
        <w:top w:val="none" w:sz="0" w:space="0" w:color="auto"/>
        <w:left w:val="none" w:sz="0" w:space="0" w:color="auto"/>
        <w:bottom w:val="none" w:sz="0" w:space="0" w:color="auto"/>
        <w:right w:val="none" w:sz="0" w:space="0" w:color="auto"/>
      </w:divBdr>
    </w:div>
    <w:div w:id="16">
      <w:marLeft w:val="0"/>
      <w:marRight w:val="0"/>
      <w:marTop w:val="0"/>
      <w:marBottom w:val="0"/>
      <w:divBdr>
        <w:top w:val="none" w:sz="0" w:space="0" w:color="auto"/>
        <w:left w:val="none" w:sz="0" w:space="0" w:color="auto"/>
        <w:bottom w:val="none" w:sz="0" w:space="0" w:color="auto"/>
        <w:right w:val="none" w:sz="0" w:space="0" w:color="auto"/>
      </w:divBdr>
      <w:divsChild>
        <w:div w:id="15">
          <w:marLeft w:val="0"/>
          <w:marRight w:val="0"/>
          <w:marTop w:val="0"/>
          <w:marBottom w:val="0"/>
          <w:divBdr>
            <w:top w:val="none" w:sz="0" w:space="0" w:color="auto"/>
            <w:left w:val="none" w:sz="0" w:space="0" w:color="auto"/>
            <w:bottom w:val="none" w:sz="0" w:space="0" w:color="auto"/>
            <w:right w:val="none" w:sz="0" w:space="0" w:color="auto"/>
          </w:divBdr>
        </w:div>
      </w:divsChild>
    </w:div>
    <w:div w:id="17">
      <w:marLeft w:val="0"/>
      <w:marRight w:val="0"/>
      <w:marTop w:val="0"/>
      <w:marBottom w:val="0"/>
      <w:divBdr>
        <w:top w:val="none" w:sz="0" w:space="0" w:color="auto"/>
        <w:left w:val="none" w:sz="0" w:space="0" w:color="auto"/>
        <w:bottom w:val="none" w:sz="0" w:space="0" w:color="auto"/>
        <w:right w:val="none" w:sz="0" w:space="0" w:color="auto"/>
      </w:divBdr>
    </w:div>
    <w:div w:id="18">
      <w:marLeft w:val="0"/>
      <w:marRight w:val="0"/>
      <w:marTop w:val="0"/>
      <w:marBottom w:val="0"/>
      <w:divBdr>
        <w:top w:val="none" w:sz="0" w:space="0" w:color="auto"/>
        <w:left w:val="none" w:sz="0" w:space="0" w:color="auto"/>
        <w:bottom w:val="none" w:sz="0" w:space="0" w:color="auto"/>
        <w:right w:val="none" w:sz="0" w:space="0" w:color="auto"/>
      </w:divBdr>
    </w:div>
    <w:div w:id="19">
      <w:marLeft w:val="0"/>
      <w:marRight w:val="0"/>
      <w:marTop w:val="0"/>
      <w:marBottom w:val="0"/>
      <w:divBdr>
        <w:top w:val="none" w:sz="0" w:space="0" w:color="auto"/>
        <w:left w:val="none" w:sz="0" w:space="0" w:color="auto"/>
        <w:bottom w:val="none" w:sz="0" w:space="0" w:color="auto"/>
        <w:right w:val="none" w:sz="0" w:space="0" w:color="auto"/>
      </w:divBdr>
    </w:div>
    <w:div w:id="20">
      <w:marLeft w:val="0"/>
      <w:marRight w:val="0"/>
      <w:marTop w:val="0"/>
      <w:marBottom w:val="0"/>
      <w:divBdr>
        <w:top w:val="none" w:sz="0" w:space="0" w:color="auto"/>
        <w:left w:val="none" w:sz="0" w:space="0" w:color="auto"/>
        <w:bottom w:val="none" w:sz="0" w:space="0" w:color="auto"/>
        <w:right w:val="none" w:sz="0" w:space="0" w:color="auto"/>
      </w:divBdr>
    </w:div>
    <w:div w:id="21">
      <w:marLeft w:val="0"/>
      <w:marRight w:val="0"/>
      <w:marTop w:val="0"/>
      <w:marBottom w:val="0"/>
      <w:divBdr>
        <w:top w:val="none" w:sz="0" w:space="0" w:color="auto"/>
        <w:left w:val="none" w:sz="0" w:space="0" w:color="auto"/>
        <w:bottom w:val="none" w:sz="0" w:space="0" w:color="auto"/>
        <w:right w:val="none" w:sz="0" w:space="0" w:color="auto"/>
      </w:divBdr>
    </w:div>
    <w:div w:id="22">
      <w:marLeft w:val="0"/>
      <w:marRight w:val="0"/>
      <w:marTop w:val="0"/>
      <w:marBottom w:val="0"/>
      <w:divBdr>
        <w:top w:val="none" w:sz="0" w:space="0" w:color="auto"/>
        <w:left w:val="none" w:sz="0" w:space="0" w:color="auto"/>
        <w:bottom w:val="none" w:sz="0" w:space="0" w:color="auto"/>
        <w:right w:val="none" w:sz="0" w:space="0" w:color="auto"/>
      </w:divBdr>
    </w:div>
    <w:div w:id="23">
      <w:marLeft w:val="0"/>
      <w:marRight w:val="0"/>
      <w:marTop w:val="0"/>
      <w:marBottom w:val="0"/>
      <w:divBdr>
        <w:top w:val="none" w:sz="0" w:space="0" w:color="auto"/>
        <w:left w:val="none" w:sz="0" w:space="0" w:color="auto"/>
        <w:bottom w:val="none" w:sz="0" w:space="0" w:color="auto"/>
        <w:right w:val="none" w:sz="0" w:space="0" w:color="auto"/>
      </w:divBdr>
    </w:div>
    <w:div w:id="24">
      <w:marLeft w:val="0"/>
      <w:marRight w:val="0"/>
      <w:marTop w:val="0"/>
      <w:marBottom w:val="0"/>
      <w:divBdr>
        <w:top w:val="none" w:sz="0" w:space="0" w:color="auto"/>
        <w:left w:val="none" w:sz="0" w:space="0" w:color="auto"/>
        <w:bottom w:val="none" w:sz="0" w:space="0" w:color="auto"/>
        <w:right w:val="none" w:sz="0" w:space="0" w:color="auto"/>
      </w:divBdr>
    </w:div>
    <w:div w:id="25">
      <w:marLeft w:val="0"/>
      <w:marRight w:val="0"/>
      <w:marTop w:val="0"/>
      <w:marBottom w:val="0"/>
      <w:divBdr>
        <w:top w:val="none" w:sz="0" w:space="0" w:color="auto"/>
        <w:left w:val="none" w:sz="0" w:space="0" w:color="auto"/>
        <w:bottom w:val="none" w:sz="0" w:space="0" w:color="auto"/>
        <w:right w:val="none" w:sz="0" w:space="0" w:color="auto"/>
      </w:divBdr>
    </w:div>
    <w:div w:id="26">
      <w:marLeft w:val="0"/>
      <w:marRight w:val="0"/>
      <w:marTop w:val="0"/>
      <w:marBottom w:val="0"/>
      <w:divBdr>
        <w:top w:val="none" w:sz="0" w:space="0" w:color="auto"/>
        <w:left w:val="none" w:sz="0" w:space="0" w:color="auto"/>
        <w:bottom w:val="none" w:sz="0" w:space="0" w:color="auto"/>
        <w:right w:val="none" w:sz="0" w:space="0" w:color="auto"/>
      </w:divBdr>
    </w:div>
    <w:div w:id="27">
      <w:marLeft w:val="0"/>
      <w:marRight w:val="0"/>
      <w:marTop w:val="0"/>
      <w:marBottom w:val="0"/>
      <w:divBdr>
        <w:top w:val="none" w:sz="0" w:space="0" w:color="auto"/>
        <w:left w:val="none" w:sz="0" w:space="0" w:color="auto"/>
        <w:bottom w:val="none" w:sz="0" w:space="0" w:color="auto"/>
        <w:right w:val="none" w:sz="0" w:space="0" w:color="auto"/>
      </w:divBdr>
    </w:div>
    <w:div w:id="28">
      <w:marLeft w:val="0"/>
      <w:marRight w:val="0"/>
      <w:marTop w:val="0"/>
      <w:marBottom w:val="0"/>
      <w:divBdr>
        <w:top w:val="none" w:sz="0" w:space="0" w:color="auto"/>
        <w:left w:val="none" w:sz="0" w:space="0" w:color="auto"/>
        <w:bottom w:val="none" w:sz="0" w:space="0" w:color="auto"/>
        <w:right w:val="none" w:sz="0" w:space="0" w:color="auto"/>
      </w:divBdr>
      <w:divsChild>
        <w:div w:id="5">
          <w:marLeft w:val="0"/>
          <w:marRight w:val="0"/>
          <w:marTop w:val="0"/>
          <w:marBottom w:val="0"/>
          <w:divBdr>
            <w:top w:val="none" w:sz="0" w:space="0" w:color="auto"/>
            <w:left w:val="none" w:sz="0" w:space="0" w:color="auto"/>
            <w:bottom w:val="none" w:sz="0" w:space="0" w:color="auto"/>
            <w:right w:val="none" w:sz="0" w:space="0" w:color="auto"/>
          </w:divBdr>
        </w:div>
      </w:divsChild>
    </w:div>
    <w:div w:id="29">
      <w:marLeft w:val="0"/>
      <w:marRight w:val="0"/>
      <w:marTop w:val="0"/>
      <w:marBottom w:val="0"/>
      <w:divBdr>
        <w:top w:val="none" w:sz="0" w:space="0" w:color="auto"/>
        <w:left w:val="none" w:sz="0" w:space="0" w:color="auto"/>
        <w:bottom w:val="none" w:sz="0" w:space="0" w:color="auto"/>
        <w:right w:val="none" w:sz="0" w:space="0" w:color="auto"/>
      </w:divBdr>
    </w:div>
    <w:div w:id="30">
      <w:marLeft w:val="0"/>
      <w:marRight w:val="0"/>
      <w:marTop w:val="0"/>
      <w:marBottom w:val="0"/>
      <w:divBdr>
        <w:top w:val="none" w:sz="0" w:space="0" w:color="auto"/>
        <w:left w:val="none" w:sz="0" w:space="0" w:color="auto"/>
        <w:bottom w:val="none" w:sz="0" w:space="0" w:color="auto"/>
        <w:right w:val="none" w:sz="0" w:space="0" w:color="auto"/>
      </w:divBdr>
    </w:div>
    <w:div w:id="31">
      <w:marLeft w:val="0"/>
      <w:marRight w:val="0"/>
      <w:marTop w:val="0"/>
      <w:marBottom w:val="0"/>
      <w:divBdr>
        <w:top w:val="none" w:sz="0" w:space="0" w:color="auto"/>
        <w:left w:val="none" w:sz="0" w:space="0" w:color="auto"/>
        <w:bottom w:val="none" w:sz="0" w:space="0" w:color="auto"/>
        <w:right w:val="none" w:sz="0" w:space="0" w:color="auto"/>
      </w:divBdr>
    </w:div>
    <w:div w:id="32">
      <w:marLeft w:val="0"/>
      <w:marRight w:val="0"/>
      <w:marTop w:val="0"/>
      <w:marBottom w:val="0"/>
      <w:divBdr>
        <w:top w:val="none" w:sz="0" w:space="0" w:color="auto"/>
        <w:left w:val="none" w:sz="0" w:space="0" w:color="auto"/>
        <w:bottom w:val="none" w:sz="0" w:space="0" w:color="auto"/>
        <w:right w:val="none" w:sz="0" w:space="0" w:color="auto"/>
      </w:divBdr>
    </w:div>
    <w:div w:id="34">
      <w:marLeft w:val="0"/>
      <w:marRight w:val="0"/>
      <w:marTop w:val="0"/>
      <w:marBottom w:val="0"/>
      <w:divBdr>
        <w:top w:val="none" w:sz="0" w:space="0" w:color="auto"/>
        <w:left w:val="none" w:sz="0" w:space="0" w:color="auto"/>
        <w:bottom w:val="none" w:sz="0" w:space="0" w:color="auto"/>
        <w:right w:val="none" w:sz="0" w:space="0" w:color="auto"/>
      </w:divBdr>
    </w:div>
    <w:div w:id="35">
      <w:marLeft w:val="0"/>
      <w:marRight w:val="0"/>
      <w:marTop w:val="0"/>
      <w:marBottom w:val="0"/>
      <w:divBdr>
        <w:top w:val="none" w:sz="0" w:space="0" w:color="auto"/>
        <w:left w:val="none" w:sz="0" w:space="0" w:color="auto"/>
        <w:bottom w:val="none" w:sz="0" w:space="0" w:color="auto"/>
        <w:right w:val="none" w:sz="0" w:space="0" w:color="auto"/>
      </w:divBdr>
    </w:div>
    <w:div w:id="36">
      <w:marLeft w:val="0"/>
      <w:marRight w:val="0"/>
      <w:marTop w:val="0"/>
      <w:marBottom w:val="0"/>
      <w:divBdr>
        <w:top w:val="none" w:sz="0" w:space="0" w:color="auto"/>
        <w:left w:val="none" w:sz="0" w:space="0" w:color="auto"/>
        <w:bottom w:val="none" w:sz="0" w:space="0" w:color="auto"/>
        <w:right w:val="none" w:sz="0" w:space="0" w:color="auto"/>
      </w:divBdr>
    </w:div>
    <w:div w:id="37">
      <w:marLeft w:val="0"/>
      <w:marRight w:val="0"/>
      <w:marTop w:val="0"/>
      <w:marBottom w:val="0"/>
      <w:divBdr>
        <w:top w:val="none" w:sz="0" w:space="0" w:color="auto"/>
        <w:left w:val="none" w:sz="0" w:space="0" w:color="auto"/>
        <w:bottom w:val="none" w:sz="0" w:space="0" w:color="auto"/>
        <w:right w:val="none" w:sz="0" w:space="0" w:color="auto"/>
      </w:divBdr>
    </w:div>
    <w:div w:id="38">
      <w:marLeft w:val="0"/>
      <w:marRight w:val="0"/>
      <w:marTop w:val="0"/>
      <w:marBottom w:val="0"/>
      <w:divBdr>
        <w:top w:val="none" w:sz="0" w:space="0" w:color="auto"/>
        <w:left w:val="none" w:sz="0" w:space="0" w:color="auto"/>
        <w:bottom w:val="none" w:sz="0" w:space="0" w:color="auto"/>
        <w:right w:val="none" w:sz="0" w:space="0" w:color="auto"/>
      </w:divBdr>
    </w:div>
    <w:div w:id="39">
      <w:marLeft w:val="0"/>
      <w:marRight w:val="0"/>
      <w:marTop w:val="0"/>
      <w:marBottom w:val="0"/>
      <w:divBdr>
        <w:top w:val="none" w:sz="0" w:space="0" w:color="auto"/>
        <w:left w:val="none" w:sz="0" w:space="0" w:color="auto"/>
        <w:bottom w:val="none" w:sz="0" w:space="0" w:color="auto"/>
        <w:right w:val="none" w:sz="0" w:space="0" w:color="auto"/>
      </w:divBdr>
    </w:div>
    <w:div w:id="40">
      <w:marLeft w:val="0"/>
      <w:marRight w:val="0"/>
      <w:marTop w:val="0"/>
      <w:marBottom w:val="0"/>
      <w:divBdr>
        <w:top w:val="none" w:sz="0" w:space="0" w:color="auto"/>
        <w:left w:val="none" w:sz="0" w:space="0" w:color="auto"/>
        <w:bottom w:val="none" w:sz="0" w:space="0" w:color="auto"/>
        <w:right w:val="none" w:sz="0" w:space="0" w:color="auto"/>
      </w:divBdr>
    </w:div>
    <w:div w:id="41">
      <w:marLeft w:val="0"/>
      <w:marRight w:val="0"/>
      <w:marTop w:val="0"/>
      <w:marBottom w:val="0"/>
      <w:divBdr>
        <w:top w:val="none" w:sz="0" w:space="0" w:color="auto"/>
        <w:left w:val="none" w:sz="0" w:space="0" w:color="auto"/>
        <w:bottom w:val="none" w:sz="0" w:space="0" w:color="auto"/>
        <w:right w:val="none" w:sz="0" w:space="0" w:color="auto"/>
      </w:divBdr>
    </w:div>
    <w:div w:id="42">
      <w:marLeft w:val="0"/>
      <w:marRight w:val="0"/>
      <w:marTop w:val="0"/>
      <w:marBottom w:val="0"/>
      <w:divBdr>
        <w:top w:val="none" w:sz="0" w:space="0" w:color="auto"/>
        <w:left w:val="none" w:sz="0" w:space="0" w:color="auto"/>
        <w:bottom w:val="none" w:sz="0" w:space="0" w:color="auto"/>
        <w:right w:val="none" w:sz="0" w:space="0" w:color="auto"/>
      </w:divBdr>
    </w:div>
    <w:div w:id="43">
      <w:marLeft w:val="0"/>
      <w:marRight w:val="0"/>
      <w:marTop w:val="0"/>
      <w:marBottom w:val="0"/>
      <w:divBdr>
        <w:top w:val="none" w:sz="0" w:space="0" w:color="auto"/>
        <w:left w:val="none" w:sz="0" w:space="0" w:color="auto"/>
        <w:bottom w:val="none" w:sz="0" w:space="0" w:color="auto"/>
        <w:right w:val="none" w:sz="0" w:space="0" w:color="auto"/>
      </w:divBdr>
    </w:div>
    <w:div w:id="44">
      <w:marLeft w:val="0"/>
      <w:marRight w:val="0"/>
      <w:marTop w:val="0"/>
      <w:marBottom w:val="0"/>
      <w:divBdr>
        <w:top w:val="none" w:sz="0" w:space="0" w:color="auto"/>
        <w:left w:val="none" w:sz="0" w:space="0" w:color="auto"/>
        <w:bottom w:val="none" w:sz="0" w:space="0" w:color="auto"/>
        <w:right w:val="none" w:sz="0" w:space="0" w:color="auto"/>
      </w:divBdr>
    </w:div>
    <w:div w:id="45">
      <w:marLeft w:val="0"/>
      <w:marRight w:val="0"/>
      <w:marTop w:val="0"/>
      <w:marBottom w:val="0"/>
      <w:divBdr>
        <w:top w:val="none" w:sz="0" w:space="0" w:color="auto"/>
        <w:left w:val="none" w:sz="0" w:space="0" w:color="auto"/>
        <w:bottom w:val="none" w:sz="0" w:space="0" w:color="auto"/>
        <w:right w:val="none" w:sz="0" w:space="0" w:color="auto"/>
      </w:divBdr>
    </w:div>
    <w:div w:id="46">
      <w:marLeft w:val="0"/>
      <w:marRight w:val="0"/>
      <w:marTop w:val="0"/>
      <w:marBottom w:val="0"/>
      <w:divBdr>
        <w:top w:val="none" w:sz="0" w:space="0" w:color="auto"/>
        <w:left w:val="none" w:sz="0" w:space="0" w:color="auto"/>
        <w:bottom w:val="none" w:sz="0" w:space="0" w:color="auto"/>
        <w:right w:val="none" w:sz="0" w:space="0" w:color="auto"/>
      </w:divBdr>
    </w:div>
    <w:div w:id="47">
      <w:marLeft w:val="0"/>
      <w:marRight w:val="0"/>
      <w:marTop w:val="0"/>
      <w:marBottom w:val="0"/>
      <w:divBdr>
        <w:top w:val="none" w:sz="0" w:space="0" w:color="auto"/>
        <w:left w:val="none" w:sz="0" w:space="0" w:color="auto"/>
        <w:bottom w:val="none" w:sz="0" w:space="0" w:color="auto"/>
        <w:right w:val="none" w:sz="0" w:space="0" w:color="auto"/>
      </w:divBdr>
    </w:div>
    <w:div w:id="48">
      <w:marLeft w:val="0"/>
      <w:marRight w:val="0"/>
      <w:marTop w:val="0"/>
      <w:marBottom w:val="0"/>
      <w:divBdr>
        <w:top w:val="none" w:sz="0" w:space="0" w:color="auto"/>
        <w:left w:val="none" w:sz="0" w:space="0" w:color="auto"/>
        <w:bottom w:val="none" w:sz="0" w:space="0" w:color="auto"/>
        <w:right w:val="none" w:sz="0" w:space="0" w:color="auto"/>
      </w:divBdr>
    </w:div>
    <w:div w:id="49">
      <w:marLeft w:val="0"/>
      <w:marRight w:val="0"/>
      <w:marTop w:val="0"/>
      <w:marBottom w:val="0"/>
      <w:divBdr>
        <w:top w:val="none" w:sz="0" w:space="0" w:color="auto"/>
        <w:left w:val="none" w:sz="0" w:space="0" w:color="auto"/>
        <w:bottom w:val="none" w:sz="0" w:space="0" w:color="auto"/>
        <w:right w:val="none" w:sz="0" w:space="0" w:color="auto"/>
      </w:divBdr>
    </w:div>
    <w:div w:id="50">
      <w:marLeft w:val="0"/>
      <w:marRight w:val="0"/>
      <w:marTop w:val="0"/>
      <w:marBottom w:val="0"/>
      <w:divBdr>
        <w:top w:val="none" w:sz="0" w:space="0" w:color="auto"/>
        <w:left w:val="none" w:sz="0" w:space="0" w:color="auto"/>
        <w:bottom w:val="none" w:sz="0" w:space="0" w:color="auto"/>
        <w:right w:val="none" w:sz="0" w:space="0" w:color="auto"/>
      </w:divBdr>
    </w:div>
    <w:div w:id="51">
      <w:marLeft w:val="0"/>
      <w:marRight w:val="0"/>
      <w:marTop w:val="0"/>
      <w:marBottom w:val="0"/>
      <w:divBdr>
        <w:top w:val="none" w:sz="0" w:space="0" w:color="auto"/>
        <w:left w:val="none" w:sz="0" w:space="0" w:color="auto"/>
        <w:bottom w:val="none" w:sz="0" w:space="0" w:color="auto"/>
        <w:right w:val="none" w:sz="0" w:space="0" w:color="auto"/>
      </w:divBdr>
    </w:div>
    <w:div w:id="52">
      <w:marLeft w:val="0"/>
      <w:marRight w:val="0"/>
      <w:marTop w:val="0"/>
      <w:marBottom w:val="0"/>
      <w:divBdr>
        <w:top w:val="none" w:sz="0" w:space="0" w:color="auto"/>
        <w:left w:val="none" w:sz="0" w:space="0" w:color="auto"/>
        <w:bottom w:val="none" w:sz="0" w:space="0" w:color="auto"/>
        <w:right w:val="none" w:sz="0" w:space="0" w:color="auto"/>
      </w:divBdr>
    </w:div>
    <w:div w:id="53">
      <w:marLeft w:val="0"/>
      <w:marRight w:val="0"/>
      <w:marTop w:val="0"/>
      <w:marBottom w:val="0"/>
      <w:divBdr>
        <w:top w:val="none" w:sz="0" w:space="0" w:color="auto"/>
        <w:left w:val="none" w:sz="0" w:space="0" w:color="auto"/>
        <w:bottom w:val="none" w:sz="0" w:space="0" w:color="auto"/>
        <w:right w:val="none" w:sz="0" w:space="0" w:color="auto"/>
      </w:divBdr>
    </w:div>
    <w:div w:id="54">
      <w:marLeft w:val="0"/>
      <w:marRight w:val="0"/>
      <w:marTop w:val="0"/>
      <w:marBottom w:val="0"/>
      <w:divBdr>
        <w:top w:val="none" w:sz="0" w:space="0" w:color="auto"/>
        <w:left w:val="none" w:sz="0" w:space="0" w:color="auto"/>
        <w:bottom w:val="none" w:sz="0" w:space="0" w:color="auto"/>
        <w:right w:val="none" w:sz="0" w:space="0" w:color="auto"/>
      </w:divBdr>
    </w:div>
    <w:div w:id="55">
      <w:marLeft w:val="0"/>
      <w:marRight w:val="0"/>
      <w:marTop w:val="0"/>
      <w:marBottom w:val="0"/>
      <w:divBdr>
        <w:top w:val="none" w:sz="0" w:space="0" w:color="auto"/>
        <w:left w:val="none" w:sz="0" w:space="0" w:color="auto"/>
        <w:bottom w:val="none" w:sz="0" w:space="0" w:color="auto"/>
        <w:right w:val="none" w:sz="0" w:space="0" w:color="auto"/>
      </w:divBdr>
    </w:div>
    <w:div w:id="56">
      <w:marLeft w:val="0"/>
      <w:marRight w:val="0"/>
      <w:marTop w:val="0"/>
      <w:marBottom w:val="0"/>
      <w:divBdr>
        <w:top w:val="none" w:sz="0" w:space="0" w:color="auto"/>
        <w:left w:val="none" w:sz="0" w:space="0" w:color="auto"/>
        <w:bottom w:val="none" w:sz="0" w:space="0" w:color="auto"/>
        <w:right w:val="none" w:sz="0" w:space="0" w:color="auto"/>
      </w:divBdr>
    </w:div>
    <w:div w:id="57">
      <w:marLeft w:val="0"/>
      <w:marRight w:val="0"/>
      <w:marTop w:val="0"/>
      <w:marBottom w:val="0"/>
      <w:divBdr>
        <w:top w:val="none" w:sz="0" w:space="0" w:color="auto"/>
        <w:left w:val="none" w:sz="0" w:space="0" w:color="auto"/>
        <w:bottom w:val="none" w:sz="0" w:space="0" w:color="auto"/>
        <w:right w:val="none" w:sz="0" w:space="0" w:color="auto"/>
      </w:divBdr>
    </w:div>
    <w:div w:id="58">
      <w:marLeft w:val="0"/>
      <w:marRight w:val="0"/>
      <w:marTop w:val="0"/>
      <w:marBottom w:val="0"/>
      <w:divBdr>
        <w:top w:val="none" w:sz="0" w:space="0" w:color="auto"/>
        <w:left w:val="none" w:sz="0" w:space="0" w:color="auto"/>
        <w:bottom w:val="none" w:sz="0" w:space="0" w:color="auto"/>
        <w:right w:val="none" w:sz="0" w:space="0" w:color="auto"/>
      </w:divBdr>
    </w:div>
    <w:div w:id="59">
      <w:marLeft w:val="0"/>
      <w:marRight w:val="0"/>
      <w:marTop w:val="0"/>
      <w:marBottom w:val="0"/>
      <w:divBdr>
        <w:top w:val="none" w:sz="0" w:space="0" w:color="auto"/>
        <w:left w:val="none" w:sz="0" w:space="0" w:color="auto"/>
        <w:bottom w:val="none" w:sz="0" w:space="0" w:color="auto"/>
        <w:right w:val="none" w:sz="0" w:space="0" w:color="auto"/>
      </w:divBdr>
    </w:div>
    <w:div w:id="60">
      <w:marLeft w:val="0"/>
      <w:marRight w:val="0"/>
      <w:marTop w:val="0"/>
      <w:marBottom w:val="0"/>
      <w:divBdr>
        <w:top w:val="none" w:sz="0" w:space="0" w:color="auto"/>
        <w:left w:val="none" w:sz="0" w:space="0" w:color="auto"/>
        <w:bottom w:val="none" w:sz="0" w:space="0" w:color="auto"/>
        <w:right w:val="none" w:sz="0" w:space="0" w:color="auto"/>
      </w:divBdr>
    </w:div>
    <w:div w:id="61">
      <w:marLeft w:val="0"/>
      <w:marRight w:val="0"/>
      <w:marTop w:val="0"/>
      <w:marBottom w:val="0"/>
      <w:divBdr>
        <w:top w:val="none" w:sz="0" w:space="0" w:color="auto"/>
        <w:left w:val="none" w:sz="0" w:space="0" w:color="auto"/>
        <w:bottom w:val="none" w:sz="0" w:space="0" w:color="auto"/>
        <w:right w:val="none" w:sz="0" w:space="0" w:color="auto"/>
      </w:divBdr>
    </w:div>
    <w:div w:id="62">
      <w:marLeft w:val="0"/>
      <w:marRight w:val="0"/>
      <w:marTop w:val="0"/>
      <w:marBottom w:val="0"/>
      <w:divBdr>
        <w:top w:val="none" w:sz="0" w:space="0" w:color="auto"/>
        <w:left w:val="none" w:sz="0" w:space="0" w:color="auto"/>
        <w:bottom w:val="none" w:sz="0" w:space="0" w:color="auto"/>
        <w:right w:val="none" w:sz="0" w:space="0" w:color="auto"/>
      </w:divBdr>
    </w:div>
    <w:div w:id="63">
      <w:marLeft w:val="0"/>
      <w:marRight w:val="0"/>
      <w:marTop w:val="0"/>
      <w:marBottom w:val="0"/>
      <w:divBdr>
        <w:top w:val="none" w:sz="0" w:space="0" w:color="auto"/>
        <w:left w:val="none" w:sz="0" w:space="0" w:color="auto"/>
        <w:bottom w:val="none" w:sz="0" w:space="0" w:color="auto"/>
        <w:right w:val="none" w:sz="0" w:space="0" w:color="auto"/>
      </w:divBdr>
    </w:div>
    <w:div w:id="64">
      <w:marLeft w:val="0"/>
      <w:marRight w:val="0"/>
      <w:marTop w:val="0"/>
      <w:marBottom w:val="0"/>
      <w:divBdr>
        <w:top w:val="none" w:sz="0" w:space="0" w:color="auto"/>
        <w:left w:val="none" w:sz="0" w:space="0" w:color="auto"/>
        <w:bottom w:val="none" w:sz="0" w:space="0" w:color="auto"/>
        <w:right w:val="none" w:sz="0" w:space="0" w:color="auto"/>
      </w:divBdr>
    </w:div>
    <w:div w:id="65">
      <w:marLeft w:val="0"/>
      <w:marRight w:val="0"/>
      <w:marTop w:val="0"/>
      <w:marBottom w:val="0"/>
      <w:divBdr>
        <w:top w:val="none" w:sz="0" w:space="0" w:color="auto"/>
        <w:left w:val="none" w:sz="0" w:space="0" w:color="auto"/>
        <w:bottom w:val="none" w:sz="0" w:space="0" w:color="auto"/>
        <w:right w:val="none" w:sz="0" w:space="0" w:color="auto"/>
      </w:divBdr>
    </w:div>
    <w:div w:id="66">
      <w:marLeft w:val="0"/>
      <w:marRight w:val="0"/>
      <w:marTop w:val="0"/>
      <w:marBottom w:val="0"/>
      <w:divBdr>
        <w:top w:val="none" w:sz="0" w:space="0" w:color="auto"/>
        <w:left w:val="none" w:sz="0" w:space="0" w:color="auto"/>
        <w:bottom w:val="none" w:sz="0" w:space="0" w:color="auto"/>
        <w:right w:val="none" w:sz="0" w:space="0" w:color="auto"/>
      </w:divBdr>
    </w:div>
    <w:div w:id="67">
      <w:marLeft w:val="0"/>
      <w:marRight w:val="0"/>
      <w:marTop w:val="0"/>
      <w:marBottom w:val="0"/>
      <w:divBdr>
        <w:top w:val="none" w:sz="0" w:space="0" w:color="auto"/>
        <w:left w:val="none" w:sz="0" w:space="0" w:color="auto"/>
        <w:bottom w:val="none" w:sz="0" w:space="0" w:color="auto"/>
        <w:right w:val="none" w:sz="0" w:space="0" w:color="auto"/>
      </w:divBdr>
    </w:div>
    <w:div w:id="68">
      <w:marLeft w:val="0"/>
      <w:marRight w:val="0"/>
      <w:marTop w:val="0"/>
      <w:marBottom w:val="0"/>
      <w:divBdr>
        <w:top w:val="none" w:sz="0" w:space="0" w:color="auto"/>
        <w:left w:val="none" w:sz="0" w:space="0" w:color="auto"/>
        <w:bottom w:val="none" w:sz="0" w:space="0" w:color="auto"/>
        <w:right w:val="none" w:sz="0" w:space="0" w:color="auto"/>
      </w:divBdr>
    </w:div>
    <w:div w:id="69">
      <w:marLeft w:val="0"/>
      <w:marRight w:val="0"/>
      <w:marTop w:val="0"/>
      <w:marBottom w:val="0"/>
      <w:divBdr>
        <w:top w:val="none" w:sz="0" w:space="0" w:color="auto"/>
        <w:left w:val="none" w:sz="0" w:space="0" w:color="auto"/>
        <w:bottom w:val="none" w:sz="0" w:space="0" w:color="auto"/>
        <w:right w:val="none" w:sz="0" w:space="0" w:color="auto"/>
      </w:divBdr>
    </w:div>
    <w:div w:id="70">
      <w:marLeft w:val="0"/>
      <w:marRight w:val="0"/>
      <w:marTop w:val="0"/>
      <w:marBottom w:val="0"/>
      <w:divBdr>
        <w:top w:val="none" w:sz="0" w:space="0" w:color="auto"/>
        <w:left w:val="none" w:sz="0" w:space="0" w:color="auto"/>
        <w:bottom w:val="none" w:sz="0" w:space="0" w:color="auto"/>
        <w:right w:val="none" w:sz="0" w:space="0" w:color="auto"/>
      </w:divBdr>
    </w:div>
    <w:div w:id="71">
      <w:marLeft w:val="0"/>
      <w:marRight w:val="0"/>
      <w:marTop w:val="0"/>
      <w:marBottom w:val="0"/>
      <w:divBdr>
        <w:top w:val="none" w:sz="0" w:space="0" w:color="auto"/>
        <w:left w:val="none" w:sz="0" w:space="0" w:color="auto"/>
        <w:bottom w:val="none" w:sz="0" w:space="0" w:color="auto"/>
        <w:right w:val="none" w:sz="0" w:space="0" w:color="auto"/>
      </w:divBdr>
      <w:divsChild>
        <w:div w:id="33">
          <w:marLeft w:val="0"/>
          <w:marRight w:val="0"/>
          <w:marTop w:val="0"/>
          <w:marBottom w:val="0"/>
          <w:divBdr>
            <w:top w:val="none" w:sz="0" w:space="0" w:color="auto"/>
            <w:left w:val="none" w:sz="0" w:space="0" w:color="auto"/>
            <w:bottom w:val="none" w:sz="0" w:space="0" w:color="auto"/>
            <w:right w:val="none" w:sz="0" w:space="0" w:color="auto"/>
          </w:divBdr>
        </w:div>
      </w:divsChild>
    </w:div>
    <w:div w:id="72">
      <w:marLeft w:val="0"/>
      <w:marRight w:val="0"/>
      <w:marTop w:val="0"/>
      <w:marBottom w:val="0"/>
      <w:divBdr>
        <w:top w:val="none" w:sz="0" w:space="0" w:color="auto"/>
        <w:left w:val="none" w:sz="0" w:space="0" w:color="auto"/>
        <w:bottom w:val="none" w:sz="0" w:space="0" w:color="auto"/>
        <w:right w:val="none" w:sz="0" w:space="0" w:color="auto"/>
      </w:divBdr>
    </w:div>
    <w:div w:id="73">
      <w:marLeft w:val="0"/>
      <w:marRight w:val="0"/>
      <w:marTop w:val="0"/>
      <w:marBottom w:val="0"/>
      <w:divBdr>
        <w:top w:val="none" w:sz="0" w:space="0" w:color="auto"/>
        <w:left w:val="none" w:sz="0" w:space="0" w:color="auto"/>
        <w:bottom w:val="none" w:sz="0" w:space="0" w:color="auto"/>
        <w:right w:val="none" w:sz="0" w:space="0" w:color="auto"/>
      </w:divBdr>
    </w:div>
    <w:div w:id="74">
      <w:marLeft w:val="0"/>
      <w:marRight w:val="0"/>
      <w:marTop w:val="0"/>
      <w:marBottom w:val="0"/>
      <w:divBdr>
        <w:top w:val="none" w:sz="0" w:space="0" w:color="auto"/>
        <w:left w:val="none" w:sz="0" w:space="0" w:color="auto"/>
        <w:bottom w:val="none" w:sz="0" w:space="0" w:color="auto"/>
        <w:right w:val="none" w:sz="0" w:space="0" w:color="auto"/>
      </w:divBdr>
    </w:div>
    <w:div w:id="2319042">
      <w:bodyDiv w:val="1"/>
      <w:marLeft w:val="0"/>
      <w:marRight w:val="0"/>
      <w:marTop w:val="0"/>
      <w:marBottom w:val="0"/>
      <w:divBdr>
        <w:top w:val="none" w:sz="0" w:space="0" w:color="auto"/>
        <w:left w:val="none" w:sz="0" w:space="0" w:color="auto"/>
        <w:bottom w:val="none" w:sz="0" w:space="0" w:color="auto"/>
        <w:right w:val="none" w:sz="0" w:space="0" w:color="auto"/>
      </w:divBdr>
    </w:div>
    <w:div w:id="40402710">
      <w:bodyDiv w:val="1"/>
      <w:marLeft w:val="0"/>
      <w:marRight w:val="0"/>
      <w:marTop w:val="0"/>
      <w:marBottom w:val="0"/>
      <w:divBdr>
        <w:top w:val="none" w:sz="0" w:space="0" w:color="auto"/>
        <w:left w:val="none" w:sz="0" w:space="0" w:color="auto"/>
        <w:bottom w:val="none" w:sz="0" w:space="0" w:color="auto"/>
        <w:right w:val="none" w:sz="0" w:space="0" w:color="auto"/>
      </w:divBdr>
    </w:div>
    <w:div w:id="44838111">
      <w:bodyDiv w:val="1"/>
      <w:marLeft w:val="0"/>
      <w:marRight w:val="0"/>
      <w:marTop w:val="0"/>
      <w:marBottom w:val="0"/>
      <w:divBdr>
        <w:top w:val="none" w:sz="0" w:space="0" w:color="auto"/>
        <w:left w:val="none" w:sz="0" w:space="0" w:color="auto"/>
        <w:bottom w:val="none" w:sz="0" w:space="0" w:color="auto"/>
        <w:right w:val="none" w:sz="0" w:space="0" w:color="auto"/>
      </w:divBdr>
    </w:div>
    <w:div w:id="73868615">
      <w:bodyDiv w:val="1"/>
      <w:marLeft w:val="0"/>
      <w:marRight w:val="0"/>
      <w:marTop w:val="0"/>
      <w:marBottom w:val="0"/>
      <w:divBdr>
        <w:top w:val="none" w:sz="0" w:space="0" w:color="auto"/>
        <w:left w:val="none" w:sz="0" w:space="0" w:color="auto"/>
        <w:bottom w:val="none" w:sz="0" w:space="0" w:color="auto"/>
        <w:right w:val="none" w:sz="0" w:space="0" w:color="auto"/>
      </w:divBdr>
    </w:div>
    <w:div w:id="92095955">
      <w:bodyDiv w:val="1"/>
      <w:marLeft w:val="0"/>
      <w:marRight w:val="0"/>
      <w:marTop w:val="0"/>
      <w:marBottom w:val="0"/>
      <w:divBdr>
        <w:top w:val="none" w:sz="0" w:space="0" w:color="auto"/>
        <w:left w:val="none" w:sz="0" w:space="0" w:color="auto"/>
        <w:bottom w:val="none" w:sz="0" w:space="0" w:color="auto"/>
        <w:right w:val="none" w:sz="0" w:space="0" w:color="auto"/>
      </w:divBdr>
      <w:divsChild>
        <w:div w:id="198979384">
          <w:marLeft w:val="0"/>
          <w:marRight w:val="0"/>
          <w:marTop w:val="0"/>
          <w:marBottom w:val="0"/>
          <w:divBdr>
            <w:top w:val="none" w:sz="0" w:space="0" w:color="auto"/>
            <w:left w:val="none" w:sz="0" w:space="0" w:color="auto"/>
            <w:bottom w:val="none" w:sz="0" w:space="0" w:color="auto"/>
            <w:right w:val="none" w:sz="0" w:space="0" w:color="auto"/>
          </w:divBdr>
          <w:divsChild>
            <w:div w:id="1730033788">
              <w:marLeft w:val="0"/>
              <w:marRight w:val="0"/>
              <w:marTop w:val="0"/>
              <w:marBottom w:val="0"/>
              <w:divBdr>
                <w:top w:val="none" w:sz="0" w:space="0" w:color="auto"/>
                <w:left w:val="none" w:sz="0" w:space="0" w:color="auto"/>
                <w:bottom w:val="none" w:sz="0" w:space="0" w:color="auto"/>
                <w:right w:val="none" w:sz="0" w:space="0" w:color="auto"/>
              </w:divBdr>
              <w:divsChild>
                <w:div w:id="210658911">
                  <w:marLeft w:val="0"/>
                  <w:marRight w:val="0"/>
                  <w:marTop w:val="0"/>
                  <w:marBottom w:val="0"/>
                  <w:divBdr>
                    <w:top w:val="none" w:sz="0" w:space="0" w:color="auto"/>
                    <w:left w:val="none" w:sz="0" w:space="0" w:color="auto"/>
                    <w:bottom w:val="none" w:sz="0" w:space="0" w:color="auto"/>
                    <w:right w:val="none" w:sz="0" w:space="0" w:color="auto"/>
                  </w:divBdr>
                  <w:divsChild>
                    <w:div w:id="166336010">
                      <w:marLeft w:val="0"/>
                      <w:marRight w:val="0"/>
                      <w:marTop w:val="0"/>
                      <w:marBottom w:val="0"/>
                      <w:divBdr>
                        <w:top w:val="none" w:sz="0" w:space="0" w:color="auto"/>
                        <w:left w:val="none" w:sz="0" w:space="0" w:color="auto"/>
                        <w:bottom w:val="none" w:sz="0" w:space="0" w:color="auto"/>
                        <w:right w:val="none" w:sz="0" w:space="0" w:color="auto"/>
                      </w:divBdr>
                      <w:divsChild>
                        <w:div w:id="2068720970">
                          <w:marLeft w:val="0"/>
                          <w:marRight w:val="0"/>
                          <w:marTop w:val="0"/>
                          <w:marBottom w:val="0"/>
                          <w:divBdr>
                            <w:top w:val="none" w:sz="0" w:space="0" w:color="auto"/>
                            <w:left w:val="none" w:sz="0" w:space="0" w:color="auto"/>
                            <w:bottom w:val="none" w:sz="0" w:space="0" w:color="auto"/>
                            <w:right w:val="none" w:sz="0" w:space="0" w:color="auto"/>
                          </w:divBdr>
                          <w:divsChild>
                            <w:div w:id="1648826873">
                              <w:marLeft w:val="0"/>
                              <w:marRight w:val="0"/>
                              <w:marTop w:val="0"/>
                              <w:marBottom w:val="0"/>
                              <w:divBdr>
                                <w:top w:val="none" w:sz="0" w:space="0" w:color="auto"/>
                                <w:left w:val="none" w:sz="0" w:space="0" w:color="auto"/>
                                <w:bottom w:val="none" w:sz="0" w:space="0" w:color="auto"/>
                                <w:right w:val="none" w:sz="0" w:space="0" w:color="auto"/>
                              </w:divBdr>
                              <w:divsChild>
                                <w:div w:id="230163375">
                                  <w:marLeft w:val="0"/>
                                  <w:marRight w:val="0"/>
                                  <w:marTop w:val="0"/>
                                  <w:marBottom w:val="0"/>
                                  <w:divBdr>
                                    <w:top w:val="none" w:sz="0" w:space="0" w:color="auto"/>
                                    <w:left w:val="none" w:sz="0" w:space="0" w:color="auto"/>
                                    <w:bottom w:val="none" w:sz="0" w:space="0" w:color="auto"/>
                                    <w:right w:val="none" w:sz="0" w:space="0" w:color="auto"/>
                                  </w:divBdr>
                                  <w:divsChild>
                                    <w:div w:id="1087072817">
                                      <w:marLeft w:val="0"/>
                                      <w:marRight w:val="0"/>
                                      <w:marTop w:val="0"/>
                                      <w:marBottom w:val="0"/>
                                      <w:divBdr>
                                        <w:top w:val="none" w:sz="0" w:space="0" w:color="auto"/>
                                        <w:left w:val="none" w:sz="0" w:space="0" w:color="auto"/>
                                        <w:bottom w:val="none" w:sz="0" w:space="0" w:color="auto"/>
                                        <w:right w:val="none" w:sz="0" w:space="0" w:color="auto"/>
                                      </w:divBdr>
                                      <w:divsChild>
                                        <w:div w:id="1626161585">
                                          <w:marLeft w:val="0"/>
                                          <w:marRight w:val="0"/>
                                          <w:marTop w:val="0"/>
                                          <w:marBottom w:val="0"/>
                                          <w:divBdr>
                                            <w:top w:val="none" w:sz="0" w:space="0" w:color="auto"/>
                                            <w:left w:val="none" w:sz="0" w:space="0" w:color="auto"/>
                                            <w:bottom w:val="none" w:sz="0" w:space="0" w:color="auto"/>
                                            <w:right w:val="none" w:sz="0" w:space="0" w:color="auto"/>
                                          </w:divBdr>
                                          <w:divsChild>
                                            <w:div w:id="15023100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98575547">
      <w:bodyDiv w:val="1"/>
      <w:marLeft w:val="0"/>
      <w:marRight w:val="0"/>
      <w:marTop w:val="0"/>
      <w:marBottom w:val="0"/>
      <w:divBdr>
        <w:top w:val="none" w:sz="0" w:space="0" w:color="auto"/>
        <w:left w:val="none" w:sz="0" w:space="0" w:color="auto"/>
        <w:bottom w:val="none" w:sz="0" w:space="0" w:color="auto"/>
        <w:right w:val="none" w:sz="0" w:space="0" w:color="auto"/>
      </w:divBdr>
    </w:div>
    <w:div w:id="135993806">
      <w:bodyDiv w:val="1"/>
      <w:marLeft w:val="0"/>
      <w:marRight w:val="0"/>
      <w:marTop w:val="0"/>
      <w:marBottom w:val="0"/>
      <w:divBdr>
        <w:top w:val="none" w:sz="0" w:space="0" w:color="auto"/>
        <w:left w:val="none" w:sz="0" w:space="0" w:color="auto"/>
        <w:bottom w:val="none" w:sz="0" w:space="0" w:color="auto"/>
        <w:right w:val="none" w:sz="0" w:space="0" w:color="auto"/>
      </w:divBdr>
    </w:div>
    <w:div w:id="138308872">
      <w:bodyDiv w:val="1"/>
      <w:marLeft w:val="0"/>
      <w:marRight w:val="0"/>
      <w:marTop w:val="0"/>
      <w:marBottom w:val="0"/>
      <w:divBdr>
        <w:top w:val="none" w:sz="0" w:space="0" w:color="auto"/>
        <w:left w:val="none" w:sz="0" w:space="0" w:color="auto"/>
        <w:bottom w:val="none" w:sz="0" w:space="0" w:color="auto"/>
        <w:right w:val="none" w:sz="0" w:space="0" w:color="auto"/>
      </w:divBdr>
    </w:div>
    <w:div w:id="142937840">
      <w:bodyDiv w:val="1"/>
      <w:marLeft w:val="0"/>
      <w:marRight w:val="0"/>
      <w:marTop w:val="0"/>
      <w:marBottom w:val="0"/>
      <w:divBdr>
        <w:top w:val="none" w:sz="0" w:space="0" w:color="auto"/>
        <w:left w:val="none" w:sz="0" w:space="0" w:color="auto"/>
        <w:bottom w:val="none" w:sz="0" w:space="0" w:color="auto"/>
        <w:right w:val="none" w:sz="0" w:space="0" w:color="auto"/>
      </w:divBdr>
    </w:div>
    <w:div w:id="150685798">
      <w:bodyDiv w:val="1"/>
      <w:marLeft w:val="0"/>
      <w:marRight w:val="0"/>
      <w:marTop w:val="0"/>
      <w:marBottom w:val="0"/>
      <w:divBdr>
        <w:top w:val="none" w:sz="0" w:space="0" w:color="auto"/>
        <w:left w:val="none" w:sz="0" w:space="0" w:color="auto"/>
        <w:bottom w:val="none" w:sz="0" w:space="0" w:color="auto"/>
        <w:right w:val="none" w:sz="0" w:space="0" w:color="auto"/>
      </w:divBdr>
    </w:div>
    <w:div w:id="166556310">
      <w:bodyDiv w:val="1"/>
      <w:marLeft w:val="0"/>
      <w:marRight w:val="0"/>
      <w:marTop w:val="0"/>
      <w:marBottom w:val="0"/>
      <w:divBdr>
        <w:top w:val="none" w:sz="0" w:space="0" w:color="auto"/>
        <w:left w:val="none" w:sz="0" w:space="0" w:color="auto"/>
        <w:bottom w:val="none" w:sz="0" w:space="0" w:color="auto"/>
        <w:right w:val="none" w:sz="0" w:space="0" w:color="auto"/>
      </w:divBdr>
    </w:div>
    <w:div w:id="198857242">
      <w:bodyDiv w:val="1"/>
      <w:marLeft w:val="0"/>
      <w:marRight w:val="0"/>
      <w:marTop w:val="0"/>
      <w:marBottom w:val="0"/>
      <w:divBdr>
        <w:top w:val="none" w:sz="0" w:space="0" w:color="auto"/>
        <w:left w:val="none" w:sz="0" w:space="0" w:color="auto"/>
        <w:bottom w:val="none" w:sz="0" w:space="0" w:color="auto"/>
        <w:right w:val="none" w:sz="0" w:space="0" w:color="auto"/>
      </w:divBdr>
    </w:div>
    <w:div w:id="211776320">
      <w:bodyDiv w:val="1"/>
      <w:marLeft w:val="0"/>
      <w:marRight w:val="0"/>
      <w:marTop w:val="0"/>
      <w:marBottom w:val="0"/>
      <w:divBdr>
        <w:top w:val="none" w:sz="0" w:space="0" w:color="auto"/>
        <w:left w:val="none" w:sz="0" w:space="0" w:color="auto"/>
        <w:bottom w:val="none" w:sz="0" w:space="0" w:color="auto"/>
        <w:right w:val="none" w:sz="0" w:space="0" w:color="auto"/>
      </w:divBdr>
    </w:div>
    <w:div w:id="235481128">
      <w:bodyDiv w:val="1"/>
      <w:marLeft w:val="0"/>
      <w:marRight w:val="0"/>
      <w:marTop w:val="0"/>
      <w:marBottom w:val="0"/>
      <w:divBdr>
        <w:top w:val="none" w:sz="0" w:space="0" w:color="auto"/>
        <w:left w:val="none" w:sz="0" w:space="0" w:color="auto"/>
        <w:bottom w:val="none" w:sz="0" w:space="0" w:color="auto"/>
        <w:right w:val="none" w:sz="0" w:space="0" w:color="auto"/>
      </w:divBdr>
    </w:div>
    <w:div w:id="264189901">
      <w:bodyDiv w:val="1"/>
      <w:marLeft w:val="0"/>
      <w:marRight w:val="0"/>
      <w:marTop w:val="0"/>
      <w:marBottom w:val="0"/>
      <w:divBdr>
        <w:top w:val="none" w:sz="0" w:space="0" w:color="auto"/>
        <w:left w:val="none" w:sz="0" w:space="0" w:color="auto"/>
        <w:bottom w:val="none" w:sz="0" w:space="0" w:color="auto"/>
        <w:right w:val="none" w:sz="0" w:space="0" w:color="auto"/>
      </w:divBdr>
    </w:div>
    <w:div w:id="269363066">
      <w:bodyDiv w:val="1"/>
      <w:marLeft w:val="0"/>
      <w:marRight w:val="0"/>
      <w:marTop w:val="0"/>
      <w:marBottom w:val="0"/>
      <w:divBdr>
        <w:top w:val="none" w:sz="0" w:space="0" w:color="auto"/>
        <w:left w:val="none" w:sz="0" w:space="0" w:color="auto"/>
        <w:bottom w:val="none" w:sz="0" w:space="0" w:color="auto"/>
        <w:right w:val="none" w:sz="0" w:space="0" w:color="auto"/>
      </w:divBdr>
    </w:div>
    <w:div w:id="280303231">
      <w:bodyDiv w:val="1"/>
      <w:marLeft w:val="0"/>
      <w:marRight w:val="0"/>
      <w:marTop w:val="0"/>
      <w:marBottom w:val="0"/>
      <w:divBdr>
        <w:top w:val="none" w:sz="0" w:space="0" w:color="auto"/>
        <w:left w:val="none" w:sz="0" w:space="0" w:color="auto"/>
        <w:bottom w:val="none" w:sz="0" w:space="0" w:color="auto"/>
        <w:right w:val="none" w:sz="0" w:space="0" w:color="auto"/>
      </w:divBdr>
    </w:div>
    <w:div w:id="302731429">
      <w:bodyDiv w:val="1"/>
      <w:marLeft w:val="0"/>
      <w:marRight w:val="0"/>
      <w:marTop w:val="0"/>
      <w:marBottom w:val="0"/>
      <w:divBdr>
        <w:top w:val="none" w:sz="0" w:space="0" w:color="auto"/>
        <w:left w:val="none" w:sz="0" w:space="0" w:color="auto"/>
        <w:bottom w:val="none" w:sz="0" w:space="0" w:color="auto"/>
        <w:right w:val="none" w:sz="0" w:space="0" w:color="auto"/>
      </w:divBdr>
    </w:div>
    <w:div w:id="314844362">
      <w:bodyDiv w:val="1"/>
      <w:marLeft w:val="0"/>
      <w:marRight w:val="0"/>
      <w:marTop w:val="0"/>
      <w:marBottom w:val="0"/>
      <w:divBdr>
        <w:top w:val="none" w:sz="0" w:space="0" w:color="auto"/>
        <w:left w:val="none" w:sz="0" w:space="0" w:color="auto"/>
        <w:bottom w:val="none" w:sz="0" w:space="0" w:color="auto"/>
        <w:right w:val="none" w:sz="0" w:space="0" w:color="auto"/>
      </w:divBdr>
    </w:div>
    <w:div w:id="333991892">
      <w:bodyDiv w:val="1"/>
      <w:marLeft w:val="0"/>
      <w:marRight w:val="0"/>
      <w:marTop w:val="0"/>
      <w:marBottom w:val="0"/>
      <w:divBdr>
        <w:top w:val="none" w:sz="0" w:space="0" w:color="auto"/>
        <w:left w:val="none" w:sz="0" w:space="0" w:color="auto"/>
        <w:bottom w:val="none" w:sz="0" w:space="0" w:color="auto"/>
        <w:right w:val="none" w:sz="0" w:space="0" w:color="auto"/>
      </w:divBdr>
    </w:div>
    <w:div w:id="337774085">
      <w:bodyDiv w:val="1"/>
      <w:marLeft w:val="0"/>
      <w:marRight w:val="0"/>
      <w:marTop w:val="0"/>
      <w:marBottom w:val="0"/>
      <w:divBdr>
        <w:top w:val="none" w:sz="0" w:space="0" w:color="auto"/>
        <w:left w:val="none" w:sz="0" w:space="0" w:color="auto"/>
        <w:bottom w:val="none" w:sz="0" w:space="0" w:color="auto"/>
        <w:right w:val="none" w:sz="0" w:space="0" w:color="auto"/>
      </w:divBdr>
    </w:div>
    <w:div w:id="338120222">
      <w:bodyDiv w:val="1"/>
      <w:marLeft w:val="0"/>
      <w:marRight w:val="0"/>
      <w:marTop w:val="0"/>
      <w:marBottom w:val="0"/>
      <w:divBdr>
        <w:top w:val="none" w:sz="0" w:space="0" w:color="auto"/>
        <w:left w:val="none" w:sz="0" w:space="0" w:color="auto"/>
        <w:bottom w:val="none" w:sz="0" w:space="0" w:color="auto"/>
        <w:right w:val="none" w:sz="0" w:space="0" w:color="auto"/>
      </w:divBdr>
    </w:div>
    <w:div w:id="360671441">
      <w:bodyDiv w:val="1"/>
      <w:marLeft w:val="0"/>
      <w:marRight w:val="0"/>
      <w:marTop w:val="0"/>
      <w:marBottom w:val="0"/>
      <w:divBdr>
        <w:top w:val="none" w:sz="0" w:space="0" w:color="auto"/>
        <w:left w:val="none" w:sz="0" w:space="0" w:color="auto"/>
        <w:bottom w:val="none" w:sz="0" w:space="0" w:color="auto"/>
        <w:right w:val="none" w:sz="0" w:space="0" w:color="auto"/>
      </w:divBdr>
    </w:div>
    <w:div w:id="365645526">
      <w:bodyDiv w:val="1"/>
      <w:marLeft w:val="0"/>
      <w:marRight w:val="0"/>
      <w:marTop w:val="0"/>
      <w:marBottom w:val="0"/>
      <w:divBdr>
        <w:top w:val="none" w:sz="0" w:space="0" w:color="auto"/>
        <w:left w:val="none" w:sz="0" w:space="0" w:color="auto"/>
        <w:bottom w:val="none" w:sz="0" w:space="0" w:color="auto"/>
        <w:right w:val="none" w:sz="0" w:space="0" w:color="auto"/>
      </w:divBdr>
    </w:div>
    <w:div w:id="372996123">
      <w:bodyDiv w:val="1"/>
      <w:marLeft w:val="0"/>
      <w:marRight w:val="0"/>
      <w:marTop w:val="0"/>
      <w:marBottom w:val="0"/>
      <w:divBdr>
        <w:top w:val="none" w:sz="0" w:space="0" w:color="auto"/>
        <w:left w:val="none" w:sz="0" w:space="0" w:color="auto"/>
        <w:bottom w:val="none" w:sz="0" w:space="0" w:color="auto"/>
        <w:right w:val="none" w:sz="0" w:space="0" w:color="auto"/>
      </w:divBdr>
    </w:div>
    <w:div w:id="390006487">
      <w:bodyDiv w:val="1"/>
      <w:marLeft w:val="0"/>
      <w:marRight w:val="0"/>
      <w:marTop w:val="0"/>
      <w:marBottom w:val="0"/>
      <w:divBdr>
        <w:top w:val="none" w:sz="0" w:space="0" w:color="auto"/>
        <w:left w:val="none" w:sz="0" w:space="0" w:color="auto"/>
        <w:bottom w:val="none" w:sz="0" w:space="0" w:color="auto"/>
        <w:right w:val="none" w:sz="0" w:space="0" w:color="auto"/>
      </w:divBdr>
    </w:div>
    <w:div w:id="398020370">
      <w:bodyDiv w:val="1"/>
      <w:marLeft w:val="0"/>
      <w:marRight w:val="0"/>
      <w:marTop w:val="0"/>
      <w:marBottom w:val="0"/>
      <w:divBdr>
        <w:top w:val="none" w:sz="0" w:space="0" w:color="auto"/>
        <w:left w:val="none" w:sz="0" w:space="0" w:color="auto"/>
        <w:bottom w:val="none" w:sz="0" w:space="0" w:color="auto"/>
        <w:right w:val="none" w:sz="0" w:space="0" w:color="auto"/>
      </w:divBdr>
    </w:div>
    <w:div w:id="399717963">
      <w:bodyDiv w:val="1"/>
      <w:marLeft w:val="0"/>
      <w:marRight w:val="0"/>
      <w:marTop w:val="0"/>
      <w:marBottom w:val="0"/>
      <w:divBdr>
        <w:top w:val="none" w:sz="0" w:space="0" w:color="auto"/>
        <w:left w:val="none" w:sz="0" w:space="0" w:color="auto"/>
        <w:bottom w:val="none" w:sz="0" w:space="0" w:color="auto"/>
        <w:right w:val="none" w:sz="0" w:space="0" w:color="auto"/>
      </w:divBdr>
    </w:div>
    <w:div w:id="425426334">
      <w:bodyDiv w:val="1"/>
      <w:marLeft w:val="0"/>
      <w:marRight w:val="0"/>
      <w:marTop w:val="0"/>
      <w:marBottom w:val="0"/>
      <w:divBdr>
        <w:top w:val="none" w:sz="0" w:space="0" w:color="auto"/>
        <w:left w:val="none" w:sz="0" w:space="0" w:color="auto"/>
        <w:bottom w:val="none" w:sz="0" w:space="0" w:color="auto"/>
        <w:right w:val="none" w:sz="0" w:space="0" w:color="auto"/>
      </w:divBdr>
    </w:div>
    <w:div w:id="445854244">
      <w:bodyDiv w:val="1"/>
      <w:marLeft w:val="0"/>
      <w:marRight w:val="0"/>
      <w:marTop w:val="0"/>
      <w:marBottom w:val="0"/>
      <w:divBdr>
        <w:top w:val="none" w:sz="0" w:space="0" w:color="auto"/>
        <w:left w:val="none" w:sz="0" w:space="0" w:color="auto"/>
        <w:bottom w:val="none" w:sz="0" w:space="0" w:color="auto"/>
        <w:right w:val="none" w:sz="0" w:space="0" w:color="auto"/>
      </w:divBdr>
    </w:div>
    <w:div w:id="455762849">
      <w:bodyDiv w:val="1"/>
      <w:marLeft w:val="0"/>
      <w:marRight w:val="0"/>
      <w:marTop w:val="0"/>
      <w:marBottom w:val="0"/>
      <w:divBdr>
        <w:top w:val="none" w:sz="0" w:space="0" w:color="auto"/>
        <w:left w:val="none" w:sz="0" w:space="0" w:color="auto"/>
        <w:bottom w:val="none" w:sz="0" w:space="0" w:color="auto"/>
        <w:right w:val="none" w:sz="0" w:space="0" w:color="auto"/>
      </w:divBdr>
    </w:div>
    <w:div w:id="499663265">
      <w:bodyDiv w:val="1"/>
      <w:marLeft w:val="0"/>
      <w:marRight w:val="0"/>
      <w:marTop w:val="0"/>
      <w:marBottom w:val="0"/>
      <w:divBdr>
        <w:top w:val="none" w:sz="0" w:space="0" w:color="auto"/>
        <w:left w:val="none" w:sz="0" w:space="0" w:color="auto"/>
        <w:bottom w:val="none" w:sz="0" w:space="0" w:color="auto"/>
        <w:right w:val="none" w:sz="0" w:space="0" w:color="auto"/>
      </w:divBdr>
    </w:div>
    <w:div w:id="506553123">
      <w:bodyDiv w:val="1"/>
      <w:marLeft w:val="0"/>
      <w:marRight w:val="0"/>
      <w:marTop w:val="0"/>
      <w:marBottom w:val="0"/>
      <w:divBdr>
        <w:top w:val="none" w:sz="0" w:space="0" w:color="auto"/>
        <w:left w:val="none" w:sz="0" w:space="0" w:color="auto"/>
        <w:bottom w:val="none" w:sz="0" w:space="0" w:color="auto"/>
        <w:right w:val="none" w:sz="0" w:space="0" w:color="auto"/>
      </w:divBdr>
    </w:div>
    <w:div w:id="540017468">
      <w:bodyDiv w:val="1"/>
      <w:marLeft w:val="0"/>
      <w:marRight w:val="0"/>
      <w:marTop w:val="0"/>
      <w:marBottom w:val="0"/>
      <w:divBdr>
        <w:top w:val="none" w:sz="0" w:space="0" w:color="auto"/>
        <w:left w:val="none" w:sz="0" w:space="0" w:color="auto"/>
        <w:bottom w:val="none" w:sz="0" w:space="0" w:color="auto"/>
        <w:right w:val="none" w:sz="0" w:space="0" w:color="auto"/>
      </w:divBdr>
    </w:div>
    <w:div w:id="552276397">
      <w:bodyDiv w:val="1"/>
      <w:marLeft w:val="0"/>
      <w:marRight w:val="0"/>
      <w:marTop w:val="0"/>
      <w:marBottom w:val="0"/>
      <w:divBdr>
        <w:top w:val="none" w:sz="0" w:space="0" w:color="auto"/>
        <w:left w:val="none" w:sz="0" w:space="0" w:color="auto"/>
        <w:bottom w:val="none" w:sz="0" w:space="0" w:color="auto"/>
        <w:right w:val="none" w:sz="0" w:space="0" w:color="auto"/>
      </w:divBdr>
    </w:div>
    <w:div w:id="567497064">
      <w:bodyDiv w:val="1"/>
      <w:marLeft w:val="0"/>
      <w:marRight w:val="0"/>
      <w:marTop w:val="0"/>
      <w:marBottom w:val="0"/>
      <w:divBdr>
        <w:top w:val="none" w:sz="0" w:space="0" w:color="auto"/>
        <w:left w:val="none" w:sz="0" w:space="0" w:color="auto"/>
        <w:bottom w:val="none" w:sz="0" w:space="0" w:color="auto"/>
        <w:right w:val="none" w:sz="0" w:space="0" w:color="auto"/>
      </w:divBdr>
    </w:div>
    <w:div w:id="580334971">
      <w:bodyDiv w:val="1"/>
      <w:marLeft w:val="0"/>
      <w:marRight w:val="0"/>
      <w:marTop w:val="0"/>
      <w:marBottom w:val="0"/>
      <w:divBdr>
        <w:top w:val="none" w:sz="0" w:space="0" w:color="auto"/>
        <w:left w:val="none" w:sz="0" w:space="0" w:color="auto"/>
        <w:bottom w:val="none" w:sz="0" w:space="0" w:color="auto"/>
        <w:right w:val="none" w:sz="0" w:space="0" w:color="auto"/>
      </w:divBdr>
    </w:div>
    <w:div w:id="608708445">
      <w:bodyDiv w:val="1"/>
      <w:marLeft w:val="0"/>
      <w:marRight w:val="0"/>
      <w:marTop w:val="0"/>
      <w:marBottom w:val="0"/>
      <w:divBdr>
        <w:top w:val="none" w:sz="0" w:space="0" w:color="auto"/>
        <w:left w:val="none" w:sz="0" w:space="0" w:color="auto"/>
        <w:bottom w:val="none" w:sz="0" w:space="0" w:color="auto"/>
        <w:right w:val="none" w:sz="0" w:space="0" w:color="auto"/>
      </w:divBdr>
    </w:div>
    <w:div w:id="632171396">
      <w:bodyDiv w:val="1"/>
      <w:marLeft w:val="0"/>
      <w:marRight w:val="0"/>
      <w:marTop w:val="0"/>
      <w:marBottom w:val="0"/>
      <w:divBdr>
        <w:top w:val="none" w:sz="0" w:space="0" w:color="auto"/>
        <w:left w:val="none" w:sz="0" w:space="0" w:color="auto"/>
        <w:bottom w:val="none" w:sz="0" w:space="0" w:color="auto"/>
        <w:right w:val="none" w:sz="0" w:space="0" w:color="auto"/>
      </w:divBdr>
    </w:div>
    <w:div w:id="649096655">
      <w:bodyDiv w:val="1"/>
      <w:marLeft w:val="0"/>
      <w:marRight w:val="0"/>
      <w:marTop w:val="0"/>
      <w:marBottom w:val="0"/>
      <w:divBdr>
        <w:top w:val="none" w:sz="0" w:space="0" w:color="auto"/>
        <w:left w:val="none" w:sz="0" w:space="0" w:color="auto"/>
        <w:bottom w:val="none" w:sz="0" w:space="0" w:color="auto"/>
        <w:right w:val="none" w:sz="0" w:space="0" w:color="auto"/>
      </w:divBdr>
    </w:div>
    <w:div w:id="660500599">
      <w:bodyDiv w:val="1"/>
      <w:marLeft w:val="0"/>
      <w:marRight w:val="0"/>
      <w:marTop w:val="0"/>
      <w:marBottom w:val="0"/>
      <w:divBdr>
        <w:top w:val="none" w:sz="0" w:space="0" w:color="auto"/>
        <w:left w:val="none" w:sz="0" w:space="0" w:color="auto"/>
        <w:bottom w:val="none" w:sz="0" w:space="0" w:color="auto"/>
        <w:right w:val="none" w:sz="0" w:space="0" w:color="auto"/>
      </w:divBdr>
    </w:div>
    <w:div w:id="665786704">
      <w:bodyDiv w:val="1"/>
      <w:marLeft w:val="0"/>
      <w:marRight w:val="0"/>
      <w:marTop w:val="0"/>
      <w:marBottom w:val="0"/>
      <w:divBdr>
        <w:top w:val="none" w:sz="0" w:space="0" w:color="auto"/>
        <w:left w:val="none" w:sz="0" w:space="0" w:color="auto"/>
        <w:bottom w:val="none" w:sz="0" w:space="0" w:color="auto"/>
        <w:right w:val="none" w:sz="0" w:space="0" w:color="auto"/>
      </w:divBdr>
    </w:div>
    <w:div w:id="704868782">
      <w:bodyDiv w:val="1"/>
      <w:marLeft w:val="0"/>
      <w:marRight w:val="0"/>
      <w:marTop w:val="0"/>
      <w:marBottom w:val="0"/>
      <w:divBdr>
        <w:top w:val="none" w:sz="0" w:space="0" w:color="auto"/>
        <w:left w:val="none" w:sz="0" w:space="0" w:color="auto"/>
        <w:bottom w:val="none" w:sz="0" w:space="0" w:color="auto"/>
        <w:right w:val="none" w:sz="0" w:space="0" w:color="auto"/>
      </w:divBdr>
    </w:div>
    <w:div w:id="717049826">
      <w:bodyDiv w:val="1"/>
      <w:marLeft w:val="0"/>
      <w:marRight w:val="0"/>
      <w:marTop w:val="0"/>
      <w:marBottom w:val="0"/>
      <w:divBdr>
        <w:top w:val="none" w:sz="0" w:space="0" w:color="auto"/>
        <w:left w:val="none" w:sz="0" w:space="0" w:color="auto"/>
        <w:bottom w:val="none" w:sz="0" w:space="0" w:color="auto"/>
        <w:right w:val="none" w:sz="0" w:space="0" w:color="auto"/>
      </w:divBdr>
    </w:div>
    <w:div w:id="747701335">
      <w:bodyDiv w:val="1"/>
      <w:marLeft w:val="0"/>
      <w:marRight w:val="0"/>
      <w:marTop w:val="0"/>
      <w:marBottom w:val="0"/>
      <w:divBdr>
        <w:top w:val="none" w:sz="0" w:space="0" w:color="auto"/>
        <w:left w:val="none" w:sz="0" w:space="0" w:color="auto"/>
        <w:bottom w:val="none" w:sz="0" w:space="0" w:color="auto"/>
        <w:right w:val="none" w:sz="0" w:space="0" w:color="auto"/>
      </w:divBdr>
    </w:div>
    <w:div w:id="764378153">
      <w:bodyDiv w:val="1"/>
      <w:marLeft w:val="0"/>
      <w:marRight w:val="0"/>
      <w:marTop w:val="0"/>
      <w:marBottom w:val="0"/>
      <w:divBdr>
        <w:top w:val="none" w:sz="0" w:space="0" w:color="auto"/>
        <w:left w:val="none" w:sz="0" w:space="0" w:color="auto"/>
        <w:bottom w:val="none" w:sz="0" w:space="0" w:color="auto"/>
        <w:right w:val="none" w:sz="0" w:space="0" w:color="auto"/>
      </w:divBdr>
    </w:div>
    <w:div w:id="805196267">
      <w:bodyDiv w:val="1"/>
      <w:marLeft w:val="0"/>
      <w:marRight w:val="0"/>
      <w:marTop w:val="0"/>
      <w:marBottom w:val="0"/>
      <w:divBdr>
        <w:top w:val="none" w:sz="0" w:space="0" w:color="auto"/>
        <w:left w:val="none" w:sz="0" w:space="0" w:color="auto"/>
        <w:bottom w:val="none" w:sz="0" w:space="0" w:color="auto"/>
        <w:right w:val="none" w:sz="0" w:space="0" w:color="auto"/>
      </w:divBdr>
    </w:div>
    <w:div w:id="835921212">
      <w:bodyDiv w:val="1"/>
      <w:marLeft w:val="0"/>
      <w:marRight w:val="0"/>
      <w:marTop w:val="0"/>
      <w:marBottom w:val="0"/>
      <w:divBdr>
        <w:top w:val="none" w:sz="0" w:space="0" w:color="auto"/>
        <w:left w:val="none" w:sz="0" w:space="0" w:color="auto"/>
        <w:bottom w:val="none" w:sz="0" w:space="0" w:color="auto"/>
        <w:right w:val="none" w:sz="0" w:space="0" w:color="auto"/>
      </w:divBdr>
    </w:div>
    <w:div w:id="854076380">
      <w:bodyDiv w:val="1"/>
      <w:marLeft w:val="0"/>
      <w:marRight w:val="0"/>
      <w:marTop w:val="0"/>
      <w:marBottom w:val="0"/>
      <w:divBdr>
        <w:top w:val="none" w:sz="0" w:space="0" w:color="auto"/>
        <w:left w:val="none" w:sz="0" w:space="0" w:color="auto"/>
        <w:bottom w:val="none" w:sz="0" w:space="0" w:color="auto"/>
        <w:right w:val="none" w:sz="0" w:space="0" w:color="auto"/>
      </w:divBdr>
    </w:div>
    <w:div w:id="863058038">
      <w:bodyDiv w:val="1"/>
      <w:marLeft w:val="0"/>
      <w:marRight w:val="0"/>
      <w:marTop w:val="0"/>
      <w:marBottom w:val="0"/>
      <w:divBdr>
        <w:top w:val="none" w:sz="0" w:space="0" w:color="auto"/>
        <w:left w:val="none" w:sz="0" w:space="0" w:color="auto"/>
        <w:bottom w:val="none" w:sz="0" w:space="0" w:color="auto"/>
        <w:right w:val="none" w:sz="0" w:space="0" w:color="auto"/>
      </w:divBdr>
    </w:div>
    <w:div w:id="894581552">
      <w:bodyDiv w:val="1"/>
      <w:marLeft w:val="0"/>
      <w:marRight w:val="0"/>
      <w:marTop w:val="0"/>
      <w:marBottom w:val="0"/>
      <w:divBdr>
        <w:top w:val="none" w:sz="0" w:space="0" w:color="auto"/>
        <w:left w:val="none" w:sz="0" w:space="0" w:color="auto"/>
        <w:bottom w:val="none" w:sz="0" w:space="0" w:color="auto"/>
        <w:right w:val="none" w:sz="0" w:space="0" w:color="auto"/>
      </w:divBdr>
    </w:div>
    <w:div w:id="912355942">
      <w:bodyDiv w:val="1"/>
      <w:marLeft w:val="0"/>
      <w:marRight w:val="0"/>
      <w:marTop w:val="0"/>
      <w:marBottom w:val="0"/>
      <w:divBdr>
        <w:top w:val="none" w:sz="0" w:space="0" w:color="auto"/>
        <w:left w:val="none" w:sz="0" w:space="0" w:color="auto"/>
        <w:bottom w:val="none" w:sz="0" w:space="0" w:color="auto"/>
        <w:right w:val="none" w:sz="0" w:space="0" w:color="auto"/>
      </w:divBdr>
    </w:div>
    <w:div w:id="925651489">
      <w:bodyDiv w:val="1"/>
      <w:marLeft w:val="0"/>
      <w:marRight w:val="0"/>
      <w:marTop w:val="0"/>
      <w:marBottom w:val="0"/>
      <w:divBdr>
        <w:top w:val="none" w:sz="0" w:space="0" w:color="auto"/>
        <w:left w:val="none" w:sz="0" w:space="0" w:color="auto"/>
        <w:bottom w:val="none" w:sz="0" w:space="0" w:color="auto"/>
        <w:right w:val="none" w:sz="0" w:space="0" w:color="auto"/>
      </w:divBdr>
    </w:div>
    <w:div w:id="927739976">
      <w:bodyDiv w:val="1"/>
      <w:marLeft w:val="0"/>
      <w:marRight w:val="0"/>
      <w:marTop w:val="0"/>
      <w:marBottom w:val="0"/>
      <w:divBdr>
        <w:top w:val="none" w:sz="0" w:space="0" w:color="auto"/>
        <w:left w:val="none" w:sz="0" w:space="0" w:color="auto"/>
        <w:bottom w:val="none" w:sz="0" w:space="0" w:color="auto"/>
        <w:right w:val="none" w:sz="0" w:space="0" w:color="auto"/>
      </w:divBdr>
    </w:div>
    <w:div w:id="934437749">
      <w:bodyDiv w:val="1"/>
      <w:marLeft w:val="0"/>
      <w:marRight w:val="0"/>
      <w:marTop w:val="0"/>
      <w:marBottom w:val="0"/>
      <w:divBdr>
        <w:top w:val="none" w:sz="0" w:space="0" w:color="auto"/>
        <w:left w:val="none" w:sz="0" w:space="0" w:color="auto"/>
        <w:bottom w:val="none" w:sz="0" w:space="0" w:color="auto"/>
        <w:right w:val="none" w:sz="0" w:space="0" w:color="auto"/>
      </w:divBdr>
    </w:div>
    <w:div w:id="941646946">
      <w:bodyDiv w:val="1"/>
      <w:marLeft w:val="0"/>
      <w:marRight w:val="0"/>
      <w:marTop w:val="0"/>
      <w:marBottom w:val="0"/>
      <w:divBdr>
        <w:top w:val="none" w:sz="0" w:space="0" w:color="auto"/>
        <w:left w:val="none" w:sz="0" w:space="0" w:color="auto"/>
        <w:bottom w:val="none" w:sz="0" w:space="0" w:color="auto"/>
        <w:right w:val="none" w:sz="0" w:space="0" w:color="auto"/>
      </w:divBdr>
    </w:div>
    <w:div w:id="969675901">
      <w:bodyDiv w:val="1"/>
      <w:marLeft w:val="0"/>
      <w:marRight w:val="0"/>
      <w:marTop w:val="0"/>
      <w:marBottom w:val="0"/>
      <w:divBdr>
        <w:top w:val="none" w:sz="0" w:space="0" w:color="auto"/>
        <w:left w:val="none" w:sz="0" w:space="0" w:color="auto"/>
        <w:bottom w:val="none" w:sz="0" w:space="0" w:color="auto"/>
        <w:right w:val="none" w:sz="0" w:space="0" w:color="auto"/>
      </w:divBdr>
    </w:div>
    <w:div w:id="1005978678">
      <w:bodyDiv w:val="1"/>
      <w:marLeft w:val="0"/>
      <w:marRight w:val="0"/>
      <w:marTop w:val="0"/>
      <w:marBottom w:val="0"/>
      <w:divBdr>
        <w:top w:val="none" w:sz="0" w:space="0" w:color="auto"/>
        <w:left w:val="none" w:sz="0" w:space="0" w:color="auto"/>
        <w:bottom w:val="none" w:sz="0" w:space="0" w:color="auto"/>
        <w:right w:val="none" w:sz="0" w:space="0" w:color="auto"/>
      </w:divBdr>
    </w:div>
    <w:div w:id="1009865733">
      <w:bodyDiv w:val="1"/>
      <w:marLeft w:val="0"/>
      <w:marRight w:val="0"/>
      <w:marTop w:val="0"/>
      <w:marBottom w:val="0"/>
      <w:divBdr>
        <w:top w:val="none" w:sz="0" w:space="0" w:color="auto"/>
        <w:left w:val="none" w:sz="0" w:space="0" w:color="auto"/>
        <w:bottom w:val="none" w:sz="0" w:space="0" w:color="auto"/>
        <w:right w:val="none" w:sz="0" w:space="0" w:color="auto"/>
      </w:divBdr>
    </w:div>
    <w:div w:id="1019816810">
      <w:bodyDiv w:val="1"/>
      <w:marLeft w:val="0"/>
      <w:marRight w:val="0"/>
      <w:marTop w:val="0"/>
      <w:marBottom w:val="0"/>
      <w:divBdr>
        <w:top w:val="none" w:sz="0" w:space="0" w:color="auto"/>
        <w:left w:val="none" w:sz="0" w:space="0" w:color="auto"/>
        <w:bottom w:val="none" w:sz="0" w:space="0" w:color="auto"/>
        <w:right w:val="none" w:sz="0" w:space="0" w:color="auto"/>
      </w:divBdr>
    </w:div>
    <w:div w:id="1034422059">
      <w:bodyDiv w:val="1"/>
      <w:marLeft w:val="0"/>
      <w:marRight w:val="0"/>
      <w:marTop w:val="0"/>
      <w:marBottom w:val="0"/>
      <w:divBdr>
        <w:top w:val="none" w:sz="0" w:space="0" w:color="auto"/>
        <w:left w:val="none" w:sz="0" w:space="0" w:color="auto"/>
        <w:bottom w:val="none" w:sz="0" w:space="0" w:color="auto"/>
        <w:right w:val="none" w:sz="0" w:space="0" w:color="auto"/>
      </w:divBdr>
    </w:div>
    <w:div w:id="1062558350">
      <w:bodyDiv w:val="1"/>
      <w:marLeft w:val="0"/>
      <w:marRight w:val="0"/>
      <w:marTop w:val="0"/>
      <w:marBottom w:val="0"/>
      <w:divBdr>
        <w:top w:val="none" w:sz="0" w:space="0" w:color="auto"/>
        <w:left w:val="none" w:sz="0" w:space="0" w:color="auto"/>
        <w:bottom w:val="none" w:sz="0" w:space="0" w:color="auto"/>
        <w:right w:val="none" w:sz="0" w:space="0" w:color="auto"/>
      </w:divBdr>
    </w:div>
    <w:div w:id="1069645156">
      <w:bodyDiv w:val="1"/>
      <w:marLeft w:val="0"/>
      <w:marRight w:val="0"/>
      <w:marTop w:val="0"/>
      <w:marBottom w:val="0"/>
      <w:divBdr>
        <w:top w:val="none" w:sz="0" w:space="0" w:color="auto"/>
        <w:left w:val="none" w:sz="0" w:space="0" w:color="auto"/>
        <w:bottom w:val="none" w:sz="0" w:space="0" w:color="auto"/>
        <w:right w:val="none" w:sz="0" w:space="0" w:color="auto"/>
      </w:divBdr>
    </w:div>
    <w:div w:id="1075782176">
      <w:bodyDiv w:val="1"/>
      <w:marLeft w:val="0"/>
      <w:marRight w:val="0"/>
      <w:marTop w:val="0"/>
      <w:marBottom w:val="0"/>
      <w:divBdr>
        <w:top w:val="none" w:sz="0" w:space="0" w:color="auto"/>
        <w:left w:val="none" w:sz="0" w:space="0" w:color="auto"/>
        <w:bottom w:val="none" w:sz="0" w:space="0" w:color="auto"/>
        <w:right w:val="none" w:sz="0" w:space="0" w:color="auto"/>
      </w:divBdr>
    </w:div>
    <w:div w:id="1101949377">
      <w:bodyDiv w:val="1"/>
      <w:marLeft w:val="0"/>
      <w:marRight w:val="0"/>
      <w:marTop w:val="0"/>
      <w:marBottom w:val="0"/>
      <w:divBdr>
        <w:top w:val="none" w:sz="0" w:space="0" w:color="auto"/>
        <w:left w:val="none" w:sz="0" w:space="0" w:color="auto"/>
        <w:bottom w:val="none" w:sz="0" w:space="0" w:color="auto"/>
        <w:right w:val="none" w:sz="0" w:space="0" w:color="auto"/>
      </w:divBdr>
    </w:div>
    <w:div w:id="1104615751">
      <w:bodyDiv w:val="1"/>
      <w:marLeft w:val="0"/>
      <w:marRight w:val="0"/>
      <w:marTop w:val="0"/>
      <w:marBottom w:val="0"/>
      <w:divBdr>
        <w:top w:val="none" w:sz="0" w:space="0" w:color="auto"/>
        <w:left w:val="none" w:sz="0" w:space="0" w:color="auto"/>
        <w:bottom w:val="none" w:sz="0" w:space="0" w:color="auto"/>
        <w:right w:val="none" w:sz="0" w:space="0" w:color="auto"/>
      </w:divBdr>
    </w:div>
    <w:div w:id="1134324031">
      <w:bodyDiv w:val="1"/>
      <w:marLeft w:val="0"/>
      <w:marRight w:val="0"/>
      <w:marTop w:val="0"/>
      <w:marBottom w:val="0"/>
      <w:divBdr>
        <w:top w:val="none" w:sz="0" w:space="0" w:color="auto"/>
        <w:left w:val="none" w:sz="0" w:space="0" w:color="auto"/>
        <w:bottom w:val="none" w:sz="0" w:space="0" w:color="auto"/>
        <w:right w:val="none" w:sz="0" w:space="0" w:color="auto"/>
      </w:divBdr>
    </w:div>
    <w:div w:id="1140196375">
      <w:bodyDiv w:val="1"/>
      <w:marLeft w:val="0"/>
      <w:marRight w:val="0"/>
      <w:marTop w:val="0"/>
      <w:marBottom w:val="0"/>
      <w:divBdr>
        <w:top w:val="none" w:sz="0" w:space="0" w:color="auto"/>
        <w:left w:val="none" w:sz="0" w:space="0" w:color="auto"/>
        <w:bottom w:val="none" w:sz="0" w:space="0" w:color="auto"/>
        <w:right w:val="none" w:sz="0" w:space="0" w:color="auto"/>
      </w:divBdr>
    </w:div>
    <w:div w:id="1156334871">
      <w:bodyDiv w:val="1"/>
      <w:marLeft w:val="0"/>
      <w:marRight w:val="0"/>
      <w:marTop w:val="0"/>
      <w:marBottom w:val="0"/>
      <w:divBdr>
        <w:top w:val="none" w:sz="0" w:space="0" w:color="auto"/>
        <w:left w:val="none" w:sz="0" w:space="0" w:color="auto"/>
        <w:bottom w:val="none" w:sz="0" w:space="0" w:color="auto"/>
        <w:right w:val="none" w:sz="0" w:space="0" w:color="auto"/>
      </w:divBdr>
    </w:div>
    <w:div w:id="1157110485">
      <w:bodyDiv w:val="1"/>
      <w:marLeft w:val="0"/>
      <w:marRight w:val="0"/>
      <w:marTop w:val="0"/>
      <w:marBottom w:val="0"/>
      <w:divBdr>
        <w:top w:val="none" w:sz="0" w:space="0" w:color="auto"/>
        <w:left w:val="none" w:sz="0" w:space="0" w:color="auto"/>
        <w:bottom w:val="none" w:sz="0" w:space="0" w:color="auto"/>
        <w:right w:val="none" w:sz="0" w:space="0" w:color="auto"/>
      </w:divBdr>
    </w:div>
    <w:div w:id="1173952919">
      <w:bodyDiv w:val="1"/>
      <w:marLeft w:val="0"/>
      <w:marRight w:val="0"/>
      <w:marTop w:val="0"/>
      <w:marBottom w:val="0"/>
      <w:divBdr>
        <w:top w:val="none" w:sz="0" w:space="0" w:color="auto"/>
        <w:left w:val="none" w:sz="0" w:space="0" w:color="auto"/>
        <w:bottom w:val="none" w:sz="0" w:space="0" w:color="auto"/>
        <w:right w:val="none" w:sz="0" w:space="0" w:color="auto"/>
      </w:divBdr>
    </w:div>
    <w:div w:id="1182553837">
      <w:bodyDiv w:val="1"/>
      <w:marLeft w:val="0"/>
      <w:marRight w:val="0"/>
      <w:marTop w:val="0"/>
      <w:marBottom w:val="0"/>
      <w:divBdr>
        <w:top w:val="none" w:sz="0" w:space="0" w:color="auto"/>
        <w:left w:val="none" w:sz="0" w:space="0" w:color="auto"/>
        <w:bottom w:val="none" w:sz="0" w:space="0" w:color="auto"/>
        <w:right w:val="none" w:sz="0" w:space="0" w:color="auto"/>
      </w:divBdr>
    </w:div>
    <w:div w:id="1188133213">
      <w:bodyDiv w:val="1"/>
      <w:marLeft w:val="0"/>
      <w:marRight w:val="0"/>
      <w:marTop w:val="0"/>
      <w:marBottom w:val="0"/>
      <w:divBdr>
        <w:top w:val="none" w:sz="0" w:space="0" w:color="auto"/>
        <w:left w:val="none" w:sz="0" w:space="0" w:color="auto"/>
        <w:bottom w:val="none" w:sz="0" w:space="0" w:color="auto"/>
        <w:right w:val="none" w:sz="0" w:space="0" w:color="auto"/>
      </w:divBdr>
    </w:div>
    <w:div w:id="1261794224">
      <w:bodyDiv w:val="1"/>
      <w:marLeft w:val="0"/>
      <w:marRight w:val="0"/>
      <w:marTop w:val="0"/>
      <w:marBottom w:val="0"/>
      <w:divBdr>
        <w:top w:val="none" w:sz="0" w:space="0" w:color="auto"/>
        <w:left w:val="none" w:sz="0" w:space="0" w:color="auto"/>
        <w:bottom w:val="none" w:sz="0" w:space="0" w:color="auto"/>
        <w:right w:val="none" w:sz="0" w:space="0" w:color="auto"/>
      </w:divBdr>
    </w:div>
    <w:div w:id="1262687704">
      <w:bodyDiv w:val="1"/>
      <w:marLeft w:val="0"/>
      <w:marRight w:val="0"/>
      <w:marTop w:val="0"/>
      <w:marBottom w:val="0"/>
      <w:divBdr>
        <w:top w:val="none" w:sz="0" w:space="0" w:color="auto"/>
        <w:left w:val="none" w:sz="0" w:space="0" w:color="auto"/>
        <w:bottom w:val="none" w:sz="0" w:space="0" w:color="auto"/>
        <w:right w:val="none" w:sz="0" w:space="0" w:color="auto"/>
      </w:divBdr>
    </w:div>
    <w:div w:id="1267731138">
      <w:bodyDiv w:val="1"/>
      <w:marLeft w:val="0"/>
      <w:marRight w:val="0"/>
      <w:marTop w:val="0"/>
      <w:marBottom w:val="0"/>
      <w:divBdr>
        <w:top w:val="none" w:sz="0" w:space="0" w:color="auto"/>
        <w:left w:val="none" w:sz="0" w:space="0" w:color="auto"/>
        <w:bottom w:val="none" w:sz="0" w:space="0" w:color="auto"/>
        <w:right w:val="none" w:sz="0" w:space="0" w:color="auto"/>
      </w:divBdr>
    </w:div>
    <w:div w:id="1290431372">
      <w:bodyDiv w:val="1"/>
      <w:marLeft w:val="0"/>
      <w:marRight w:val="0"/>
      <w:marTop w:val="0"/>
      <w:marBottom w:val="0"/>
      <w:divBdr>
        <w:top w:val="none" w:sz="0" w:space="0" w:color="auto"/>
        <w:left w:val="none" w:sz="0" w:space="0" w:color="auto"/>
        <w:bottom w:val="none" w:sz="0" w:space="0" w:color="auto"/>
        <w:right w:val="none" w:sz="0" w:space="0" w:color="auto"/>
      </w:divBdr>
    </w:div>
    <w:div w:id="1316644098">
      <w:bodyDiv w:val="1"/>
      <w:marLeft w:val="0"/>
      <w:marRight w:val="0"/>
      <w:marTop w:val="0"/>
      <w:marBottom w:val="0"/>
      <w:divBdr>
        <w:top w:val="none" w:sz="0" w:space="0" w:color="auto"/>
        <w:left w:val="none" w:sz="0" w:space="0" w:color="auto"/>
        <w:bottom w:val="none" w:sz="0" w:space="0" w:color="auto"/>
        <w:right w:val="none" w:sz="0" w:space="0" w:color="auto"/>
      </w:divBdr>
    </w:div>
    <w:div w:id="1338580959">
      <w:bodyDiv w:val="1"/>
      <w:marLeft w:val="0"/>
      <w:marRight w:val="0"/>
      <w:marTop w:val="0"/>
      <w:marBottom w:val="0"/>
      <w:divBdr>
        <w:top w:val="none" w:sz="0" w:space="0" w:color="auto"/>
        <w:left w:val="none" w:sz="0" w:space="0" w:color="auto"/>
        <w:bottom w:val="none" w:sz="0" w:space="0" w:color="auto"/>
        <w:right w:val="none" w:sz="0" w:space="0" w:color="auto"/>
      </w:divBdr>
    </w:div>
    <w:div w:id="1353409813">
      <w:bodyDiv w:val="1"/>
      <w:marLeft w:val="0"/>
      <w:marRight w:val="0"/>
      <w:marTop w:val="0"/>
      <w:marBottom w:val="0"/>
      <w:divBdr>
        <w:top w:val="none" w:sz="0" w:space="0" w:color="auto"/>
        <w:left w:val="none" w:sz="0" w:space="0" w:color="auto"/>
        <w:bottom w:val="none" w:sz="0" w:space="0" w:color="auto"/>
        <w:right w:val="none" w:sz="0" w:space="0" w:color="auto"/>
      </w:divBdr>
    </w:div>
    <w:div w:id="1403134482">
      <w:bodyDiv w:val="1"/>
      <w:marLeft w:val="0"/>
      <w:marRight w:val="0"/>
      <w:marTop w:val="0"/>
      <w:marBottom w:val="0"/>
      <w:divBdr>
        <w:top w:val="none" w:sz="0" w:space="0" w:color="auto"/>
        <w:left w:val="none" w:sz="0" w:space="0" w:color="auto"/>
        <w:bottom w:val="none" w:sz="0" w:space="0" w:color="auto"/>
        <w:right w:val="none" w:sz="0" w:space="0" w:color="auto"/>
      </w:divBdr>
    </w:div>
    <w:div w:id="1413161712">
      <w:bodyDiv w:val="1"/>
      <w:marLeft w:val="0"/>
      <w:marRight w:val="0"/>
      <w:marTop w:val="0"/>
      <w:marBottom w:val="0"/>
      <w:divBdr>
        <w:top w:val="none" w:sz="0" w:space="0" w:color="auto"/>
        <w:left w:val="none" w:sz="0" w:space="0" w:color="auto"/>
        <w:bottom w:val="none" w:sz="0" w:space="0" w:color="auto"/>
        <w:right w:val="none" w:sz="0" w:space="0" w:color="auto"/>
      </w:divBdr>
    </w:div>
    <w:div w:id="1420755187">
      <w:bodyDiv w:val="1"/>
      <w:marLeft w:val="0"/>
      <w:marRight w:val="0"/>
      <w:marTop w:val="0"/>
      <w:marBottom w:val="0"/>
      <w:divBdr>
        <w:top w:val="none" w:sz="0" w:space="0" w:color="auto"/>
        <w:left w:val="none" w:sz="0" w:space="0" w:color="auto"/>
        <w:bottom w:val="none" w:sz="0" w:space="0" w:color="auto"/>
        <w:right w:val="none" w:sz="0" w:space="0" w:color="auto"/>
      </w:divBdr>
    </w:div>
    <w:div w:id="1425958753">
      <w:bodyDiv w:val="1"/>
      <w:marLeft w:val="0"/>
      <w:marRight w:val="0"/>
      <w:marTop w:val="0"/>
      <w:marBottom w:val="0"/>
      <w:divBdr>
        <w:top w:val="none" w:sz="0" w:space="0" w:color="auto"/>
        <w:left w:val="none" w:sz="0" w:space="0" w:color="auto"/>
        <w:bottom w:val="none" w:sz="0" w:space="0" w:color="auto"/>
        <w:right w:val="none" w:sz="0" w:space="0" w:color="auto"/>
      </w:divBdr>
    </w:div>
    <w:div w:id="1438986959">
      <w:bodyDiv w:val="1"/>
      <w:marLeft w:val="0"/>
      <w:marRight w:val="0"/>
      <w:marTop w:val="0"/>
      <w:marBottom w:val="0"/>
      <w:divBdr>
        <w:top w:val="none" w:sz="0" w:space="0" w:color="auto"/>
        <w:left w:val="none" w:sz="0" w:space="0" w:color="auto"/>
        <w:bottom w:val="none" w:sz="0" w:space="0" w:color="auto"/>
        <w:right w:val="none" w:sz="0" w:space="0" w:color="auto"/>
      </w:divBdr>
    </w:div>
    <w:div w:id="1459638833">
      <w:bodyDiv w:val="1"/>
      <w:marLeft w:val="0"/>
      <w:marRight w:val="0"/>
      <w:marTop w:val="0"/>
      <w:marBottom w:val="0"/>
      <w:divBdr>
        <w:top w:val="none" w:sz="0" w:space="0" w:color="auto"/>
        <w:left w:val="none" w:sz="0" w:space="0" w:color="auto"/>
        <w:bottom w:val="none" w:sz="0" w:space="0" w:color="auto"/>
        <w:right w:val="none" w:sz="0" w:space="0" w:color="auto"/>
      </w:divBdr>
    </w:div>
    <w:div w:id="1505243441">
      <w:bodyDiv w:val="1"/>
      <w:marLeft w:val="0"/>
      <w:marRight w:val="0"/>
      <w:marTop w:val="0"/>
      <w:marBottom w:val="0"/>
      <w:divBdr>
        <w:top w:val="none" w:sz="0" w:space="0" w:color="auto"/>
        <w:left w:val="none" w:sz="0" w:space="0" w:color="auto"/>
        <w:bottom w:val="none" w:sz="0" w:space="0" w:color="auto"/>
        <w:right w:val="none" w:sz="0" w:space="0" w:color="auto"/>
      </w:divBdr>
    </w:div>
    <w:div w:id="1517113589">
      <w:bodyDiv w:val="1"/>
      <w:marLeft w:val="0"/>
      <w:marRight w:val="0"/>
      <w:marTop w:val="0"/>
      <w:marBottom w:val="0"/>
      <w:divBdr>
        <w:top w:val="none" w:sz="0" w:space="0" w:color="auto"/>
        <w:left w:val="none" w:sz="0" w:space="0" w:color="auto"/>
        <w:bottom w:val="none" w:sz="0" w:space="0" w:color="auto"/>
        <w:right w:val="none" w:sz="0" w:space="0" w:color="auto"/>
      </w:divBdr>
    </w:div>
    <w:div w:id="1533684119">
      <w:bodyDiv w:val="1"/>
      <w:marLeft w:val="0"/>
      <w:marRight w:val="0"/>
      <w:marTop w:val="0"/>
      <w:marBottom w:val="0"/>
      <w:divBdr>
        <w:top w:val="none" w:sz="0" w:space="0" w:color="auto"/>
        <w:left w:val="none" w:sz="0" w:space="0" w:color="auto"/>
        <w:bottom w:val="none" w:sz="0" w:space="0" w:color="auto"/>
        <w:right w:val="none" w:sz="0" w:space="0" w:color="auto"/>
      </w:divBdr>
    </w:div>
    <w:div w:id="1556968755">
      <w:bodyDiv w:val="1"/>
      <w:marLeft w:val="0"/>
      <w:marRight w:val="0"/>
      <w:marTop w:val="0"/>
      <w:marBottom w:val="0"/>
      <w:divBdr>
        <w:top w:val="none" w:sz="0" w:space="0" w:color="auto"/>
        <w:left w:val="none" w:sz="0" w:space="0" w:color="auto"/>
        <w:bottom w:val="none" w:sz="0" w:space="0" w:color="auto"/>
        <w:right w:val="none" w:sz="0" w:space="0" w:color="auto"/>
      </w:divBdr>
    </w:div>
    <w:div w:id="1560164279">
      <w:bodyDiv w:val="1"/>
      <w:marLeft w:val="0"/>
      <w:marRight w:val="0"/>
      <w:marTop w:val="0"/>
      <w:marBottom w:val="0"/>
      <w:divBdr>
        <w:top w:val="none" w:sz="0" w:space="0" w:color="auto"/>
        <w:left w:val="none" w:sz="0" w:space="0" w:color="auto"/>
        <w:bottom w:val="none" w:sz="0" w:space="0" w:color="auto"/>
        <w:right w:val="none" w:sz="0" w:space="0" w:color="auto"/>
      </w:divBdr>
    </w:div>
    <w:div w:id="1568149223">
      <w:bodyDiv w:val="1"/>
      <w:marLeft w:val="0"/>
      <w:marRight w:val="0"/>
      <w:marTop w:val="0"/>
      <w:marBottom w:val="0"/>
      <w:divBdr>
        <w:top w:val="none" w:sz="0" w:space="0" w:color="auto"/>
        <w:left w:val="none" w:sz="0" w:space="0" w:color="auto"/>
        <w:bottom w:val="none" w:sz="0" w:space="0" w:color="auto"/>
        <w:right w:val="none" w:sz="0" w:space="0" w:color="auto"/>
      </w:divBdr>
    </w:div>
    <w:div w:id="1600869741">
      <w:bodyDiv w:val="1"/>
      <w:marLeft w:val="0"/>
      <w:marRight w:val="0"/>
      <w:marTop w:val="0"/>
      <w:marBottom w:val="0"/>
      <w:divBdr>
        <w:top w:val="none" w:sz="0" w:space="0" w:color="auto"/>
        <w:left w:val="none" w:sz="0" w:space="0" w:color="auto"/>
        <w:bottom w:val="none" w:sz="0" w:space="0" w:color="auto"/>
        <w:right w:val="none" w:sz="0" w:space="0" w:color="auto"/>
      </w:divBdr>
    </w:div>
    <w:div w:id="1606379414">
      <w:bodyDiv w:val="1"/>
      <w:marLeft w:val="0"/>
      <w:marRight w:val="0"/>
      <w:marTop w:val="0"/>
      <w:marBottom w:val="0"/>
      <w:divBdr>
        <w:top w:val="none" w:sz="0" w:space="0" w:color="auto"/>
        <w:left w:val="none" w:sz="0" w:space="0" w:color="auto"/>
        <w:bottom w:val="none" w:sz="0" w:space="0" w:color="auto"/>
        <w:right w:val="none" w:sz="0" w:space="0" w:color="auto"/>
      </w:divBdr>
    </w:div>
    <w:div w:id="1660696561">
      <w:bodyDiv w:val="1"/>
      <w:marLeft w:val="0"/>
      <w:marRight w:val="0"/>
      <w:marTop w:val="0"/>
      <w:marBottom w:val="0"/>
      <w:divBdr>
        <w:top w:val="none" w:sz="0" w:space="0" w:color="auto"/>
        <w:left w:val="none" w:sz="0" w:space="0" w:color="auto"/>
        <w:bottom w:val="none" w:sz="0" w:space="0" w:color="auto"/>
        <w:right w:val="none" w:sz="0" w:space="0" w:color="auto"/>
      </w:divBdr>
    </w:div>
    <w:div w:id="1665932608">
      <w:bodyDiv w:val="1"/>
      <w:marLeft w:val="0"/>
      <w:marRight w:val="0"/>
      <w:marTop w:val="0"/>
      <w:marBottom w:val="0"/>
      <w:divBdr>
        <w:top w:val="none" w:sz="0" w:space="0" w:color="auto"/>
        <w:left w:val="none" w:sz="0" w:space="0" w:color="auto"/>
        <w:bottom w:val="none" w:sz="0" w:space="0" w:color="auto"/>
        <w:right w:val="none" w:sz="0" w:space="0" w:color="auto"/>
      </w:divBdr>
    </w:div>
    <w:div w:id="1676885962">
      <w:bodyDiv w:val="1"/>
      <w:marLeft w:val="0"/>
      <w:marRight w:val="0"/>
      <w:marTop w:val="0"/>
      <w:marBottom w:val="0"/>
      <w:divBdr>
        <w:top w:val="none" w:sz="0" w:space="0" w:color="auto"/>
        <w:left w:val="none" w:sz="0" w:space="0" w:color="auto"/>
        <w:bottom w:val="none" w:sz="0" w:space="0" w:color="auto"/>
        <w:right w:val="none" w:sz="0" w:space="0" w:color="auto"/>
      </w:divBdr>
    </w:div>
    <w:div w:id="1692416800">
      <w:bodyDiv w:val="1"/>
      <w:marLeft w:val="0"/>
      <w:marRight w:val="0"/>
      <w:marTop w:val="0"/>
      <w:marBottom w:val="0"/>
      <w:divBdr>
        <w:top w:val="none" w:sz="0" w:space="0" w:color="auto"/>
        <w:left w:val="none" w:sz="0" w:space="0" w:color="auto"/>
        <w:bottom w:val="none" w:sz="0" w:space="0" w:color="auto"/>
        <w:right w:val="none" w:sz="0" w:space="0" w:color="auto"/>
      </w:divBdr>
    </w:div>
    <w:div w:id="1774547330">
      <w:bodyDiv w:val="1"/>
      <w:marLeft w:val="0"/>
      <w:marRight w:val="0"/>
      <w:marTop w:val="0"/>
      <w:marBottom w:val="0"/>
      <w:divBdr>
        <w:top w:val="none" w:sz="0" w:space="0" w:color="auto"/>
        <w:left w:val="none" w:sz="0" w:space="0" w:color="auto"/>
        <w:bottom w:val="none" w:sz="0" w:space="0" w:color="auto"/>
        <w:right w:val="none" w:sz="0" w:space="0" w:color="auto"/>
      </w:divBdr>
    </w:div>
    <w:div w:id="1796017838">
      <w:bodyDiv w:val="1"/>
      <w:marLeft w:val="0"/>
      <w:marRight w:val="0"/>
      <w:marTop w:val="0"/>
      <w:marBottom w:val="0"/>
      <w:divBdr>
        <w:top w:val="none" w:sz="0" w:space="0" w:color="auto"/>
        <w:left w:val="none" w:sz="0" w:space="0" w:color="auto"/>
        <w:bottom w:val="none" w:sz="0" w:space="0" w:color="auto"/>
        <w:right w:val="none" w:sz="0" w:space="0" w:color="auto"/>
      </w:divBdr>
    </w:div>
    <w:div w:id="1796679484">
      <w:bodyDiv w:val="1"/>
      <w:marLeft w:val="0"/>
      <w:marRight w:val="0"/>
      <w:marTop w:val="0"/>
      <w:marBottom w:val="0"/>
      <w:divBdr>
        <w:top w:val="none" w:sz="0" w:space="0" w:color="auto"/>
        <w:left w:val="none" w:sz="0" w:space="0" w:color="auto"/>
        <w:bottom w:val="none" w:sz="0" w:space="0" w:color="auto"/>
        <w:right w:val="none" w:sz="0" w:space="0" w:color="auto"/>
      </w:divBdr>
    </w:div>
    <w:div w:id="1813516757">
      <w:bodyDiv w:val="1"/>
      <w:marLeft w:val="0"/>
      <w:marRight w:val="0"/>
      <w:marTop w:val="0"/>
      <w:marBottom w:val="0"/>
      <w:divBdr>
        <w:top w:val="none" w:sz="0" w:space="0" w:color="auto"/>
        <w:left w:val="none" w:sz="0" w:space="0" w:color="auto"/>
        <w:bottom w:val="none" w:sz="0" w:space="0" w:color="auto"/>
        <w:right w:val="none" w:sz="0" w:space="0" w:color="auto"/>
      </w:divBdr>
    </w:div>
    <w:div w:id="1827084307">
      <w:bodyDiv w:val="1"/>
      <w:marLeft w:val="0"/>
      <w:marRight w:val="0"/>
      <w:marTop w:val="0"/>
      <w:marBottom w:val="0"/>
      <w:divBdr>
        <w:top w:val="none" w:sz="0" w:space="0" w:color="auto"/>
        <w:left w:val="none" w:sz="0" w:space="0" w:color="auto"/>
        <w:bottom w:val="none" w:sz="0" w:space="0" w:color="auto"/>
        <w:right w:val="none" w:sz="0" w:space="0" w:color="auto"/>
      </w:divBdr>
    </w:div>
    <w:div w:id="1829517416">
      <w:bodyDiv w:val="1"/>
      <w:marLeft w:val="0"/>
      <w:marRight w:val="0"/>
      <w:marTop w:val="0"/>
      <w:marBottom w:val="0"/>
      <w:divBdr>
        <w:top w:val="none" w:sz="0" w:space="0" w:color="auto"/>
        <w:left w:val="none" w:sz="0" w:space="0" w:color="auto"/>
        <w:bottom w:val="none" w:sz="0" w:space="0" w:color="auto"/>
        <w:right w:val="none" w:sz="0" w:space="0" w:color="auto"/>
      </w:divBdr>
      <w:divsChild>
        <w:div w:id="652563101">
          <w:marLeft w:val="0"/>
          <w:marRight w:val="0"/>
          <w:marTop w:val="0"/>
          <w:marBottom w:val="0"/>
          <w:divBdr>
            <w:top w:val="none" w:sz="0" w:space="0" w:color="auto"/>
            <w:left w:val="none" w:sz="0" w:space="0" w:color="auto"/>
            <w:bottom w:val="none" w:sz="0" w:space="0" w:color="auto"/>
            <w:right w:val="none" w:sz="0" w:space="0" w:color="auto"/>
          </w:divBdr>
          <w:divsChild>
            <w:div w:id="1311330511">
              <w:marLeft w:val="0"/>
              <w:marRight w:val="0"/>
              <w:marTop w:val="0"/>
              <w:marBottom w:val="0"/>
              <w:divBdr>
                <w:top w:val="none" w:sz="0" w:space="0" w:color="auto"/>
                <w:left w:val="none" w:sz="0" w:space="0" w:color="auto"/>
                <w:bottom w:val="none" w:sz="0" w:space="0" w:color="auto"/>
                <w:right w:val="none" w:sz="0" w:space="0" w:color="auto"/>
              </w:divBdr>
              <w:divsChild>
                <w:div w:id="467210623">
                  <w:marLeft w:val="0"/>
                  <w:marRight w:val="0"/>
                  <w:marTop w:val="0"/>
                  <w:marBottom w:val="0"/>
                  <w:divBdr>
                    <w:top w:val="none" w:sz="0" w:space="0" w:color="auto"/>
                    <w:left w:val="none" w:sz="0" w:space="0" w:color="auto"/>
                    <w:bottom w:val="none" w:sz="0" w:space="0" w:color="auto"/>
                    <w:right w:val="none" w:sz="0" w:space="0" w:color="auto"/>
                  </w:divBdr>
                  <w:divsChild>
                    <w:div w:id="1737362590">
                      <w:marLeft w:val="0"/>
                      <w:marRight w:val="0"/>
                      <w:marTop w:val="0"/>
                      <w:marBottom w:val="0"/>
                      <w:divBdr>
                        <w:top w:val="none" w:sz="0" w:space="0" w:color="auto"/>
                        <w:left w:val="none" w:sz="0" w:space="0" w:color="auto"/>
                        <w:bottom w:val="none" w:sz="0" w:space="0" w:color="auto"/>
                        <w:right w:val="none" w:sz="0" w:space="0" w:color="auto"/>
                      </w:divBdr>
                      <w:divsChild>
                        <w:div w:id="863590459">
                          <w:marLeft w:val="0"/>
                          <w:marRight w:val="0"/>
                          <w:marTop w:val="0"/>
                          <w:marBottom w:val="0"/>
                          <w:divBdr>
                            <w:top w:val="none" w:sz="0" w:space="0" w:color="auto"/>
                            <w:left w:val="none" w:sz="0" w:space="0" w:color="auto"/>
                            <w:bottom w:val="none" w:sz="0" w:space="0" w:color="auto"/>
                            <w:right w:val="none" w:sz="0" w:space="0" w:color="auto"/>
                          </w:divBdr>
                          <w:divsChild>
                            <w:div w:id="596448929">
                              <w:marLeft w:val="0"/>
                              <w:marRight w:val="0"/>
                              <w:marTop w:val="0"/>
                              <w:marBottom w:val="0"/>
                              <w:divBdr>
                                <w:top w:val="none" w:sz="0" w:space="0" w:color="auto"/>
                                <w:left w:val="none" w:sz="0" w:space="0" w:color="auto"/>
                                <w:bottom w:val="none" w:sz="0" w:space="0" w:color="auto"/>
                                <w:right w:val="none" w:sz="0" w:space="0" w:color="auto"/>
                              </w:divBdr>
                              <w:divsChild>
                                <w:div w:id="2028098430">
                                  <w:marLeft w:val="0"/>
                                  <w:marRight w:val="0"/>
                                  <w:marTop w:val="0"/>
                                  <w:marBottom w:val="0"/>
                                  <w:divBdr>
                                    <w:top w:val="none" w:sz="0" w:space="0" w:color="auto"/>
                                    <w:left w:val="none" w:sz="0" w:space="0" w:color="auto"/>
                                    <w:bottom w:val="none" w:sz="0" w:space="0" w:color="auto"/>
                                    <w:right w:val="none" w:sz="0" w:space="0" w:color="auto"/>
                                  </w:divBdr>
                                  <w:divsChild>
                                    <w:div w:id="1233466008">
                                      <w:marLeft w:val="0"/>
                                      <w:marRight w:val="0"/>
                                      <w:marTop w:val="0"/>
                                      <w:marBottom w:val="0"/>
                                      <w:divBdr>
                                        <w:top w:val="none" w:sz="0" w:space="0" w:color="auto"/>
                                        <w:left w:val="none" w:sz="0" w:space="0" w:color="auto"/>
                                        <w:bottom w:val="none" w:sz="0" w:space="0" w:color="auto"/>
                                        <w:right w:val="none" w:sz="0" w:space="0" w:color="auto"/>
                                      </w:divBdr>
                                      <w:divsChild>
                                        <w:div w:id="1978874859">
                                          <w:marLeft w:val="0"/>
                                          <w:marRight w:val="0"/>
                                          <w:marTop w:val="0"/>
                                          <w:marBottom w:val="0"/>
                                          <w:divBdr>
                                            <w:top w:val="none" w:sz="0" w:space="0" w:color="auto"/>
                                            <w:left w:val="none" w:sz="0" w:space="0" w:color="auto"/>
                                            <w:bottom w:val="none" w:sz="0" w:space="0" w:color="auto"/>
                                            <w:right w:val="none" w:sz="0" w:space="0" w:color="auto"/>
                                          </w:divBdr>
                                          <w:divsChild>
                                            <w:div w:id="29692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834638336">
      <w:bodyDiv w:val="1"/>
      <w:marLeft w:val="0"/>
      <w:marRight w:val="0"/>
      <w:marTop w:val="0"/>
      <w:marBottom w:val="0"/>
      <w:divBdr>
        <w:top w:val="none" w:sz="0" w:space="0" w:color="auto"/>
        <w:left w:val="none" w:sz="0" w:space="0" w:color="auto"/>
        <w:bottom w:val="none" w:sz="0" w:space="0" w:color="auto"/>
        <w:right w:val="none" w:sz="0" w:space="0" w:color="auto"/>
      </w:divBdr>
    </w:div>
    <w:div w:id="1836989358">
      <w:bodyDiv w:val="1"/>
      <w:marLeft w:val="0"/>
      <w:marRight w:val="0"/>
      <w:marTop w:val="0"/>
      <w:marBottom w:val="0"/>
      <w:divBdr>
        <w:top w:val="none" w:sz="0" w:space="0" w:color="auto"/>
        <w:left w:val="none" w:sz="0" w:space="0" w:color="auto"/>
        <w:bottom w:val="none" w:sz="0" w:space="0" w:color="auto"/>
        <w:right w:val="none" w:sz="0" w:space="0" w:color="auto"/>
      </w:divBdr>
    </w:div>
    <w:div w:id="1893419028">
      <w:bodyDiv w:val="1"/>
      <w:marLeft w:val="0"/>
      <w:marRight w:val="0"/>
      <w:marTop w:val="0"/>
      <w:marBottom w:val="0"/>
      <w:divBdr>
        <w:top w:val="none" w:sz="0" w:space="0" w:color="auto"/>
        <w:left w:val="none" w:sz="0" w:space="0" w:color="auto"/>
        <w:bottom w:val="none" w:sz="0" w:space="0" w:color="auto"/>
        <w:right w:val="none" w:sz="0" w:space="0" w:color="auto"/>
      </w:divBdr>
    </w:div>
    <w:div w:id="1893535380">
      <w:bodyDiv w:val="1"/>
      <w:marLeft w:val="0"/>
      <w:marRight w:val="0"/>
      <w:marTop w:val="0"/>
      <w:marBottom w:val="0"/>
      <w:divBdr>
        <w:top w:val="none" w:sz="0" w:space="0" w:color="auto"/>
        <w:left w:val="none" w:sz="0" w:space="0" w:color="auto"/>
        <w:bottom w:val="none" w:sz="0" w:space="0" w:color="auto"/>
        <w:right w:val="none" w:sz="0" w:space="0" w:color="auto"/>
      </w:divBdr>
    </w:div>
    <w:div w:id="1910309092">
      <w:bodyDiv w:val="1"/>
      <w:marLeft w:val="0"/>
      <w:marRight w:val="0"/>
      <w:marTop w:val="0"/>
      <w:marBottom w:val="0"/>
      <w:divBdr>
        <w:top w:val="none" w:sz="0" w:space="0" w:color="auto"/>
        <w:left w:val="none" w:sz="0" w:space="0" w:color="auto"/>
        <w:bottom w:val="none" w:sz="0" w:space="0" w:color="auto"/>
        <w:right w:val="none" w:sz="0" w:space="0" w:color="auto"/>
      </w:divBdr>
    </w:div>
    <w:div w:id="1980185925">
      <w:bodyDiv w:val="1"/>
      <w:marLeft w:val="0"/>
      <w:marRight w:val="0"/>
      <w:marTop w:val="0"/>
      <w:marBottom w:val="0"/>
      <w:divBdr>
        <w:top w:val="none" w:sz="0" w:space="0" w:color="auto"/>
        <w:left w:val="none" w:sz="0" w:space="0" w:color="auto"/>
        <w:bottom w:val="none" w:sz="0" w:space="0" w:color="auto"/>
        <w:right w:val="none" w:sz="0" w:space="0" w:color="auto"/>
      </w:divBdr>
    </w:div>
    <w:div w:id="1999923158">
      <w:bodyDiv w:val="1"/>
      <w:marLeft w:val="0"/>
      <w:marRight w:val="0"/>
      <w:marTop w:val="0"/>
      <w:marBottom w:val="0"/>
      <w:divBdr>
        <w:top w:val="none" w:sz="0" w:space="0" w:color="auto"/>
        <w:left w:val="none" w:sz="0" w:space="0" w:color="auto"/>
        <w:bottom w:val="none" w:sz="0" w:space="0" w:color="auto"/>
        <w:right w:val="none" w:sz="0" w:space="0" w:color="auto"/>
      </w:divBdr>
    </w:div>
    <w:div w:id="2011785302">
      <w:bodyDiv w:val="1"/>
      <w:marLeft w:val="0"/>
      <w:marRight w:val="0"/>
      <w:marTop w:val="0"/>
      <w:marBottom w:val="0"/>
      <w:divBdr>
        <w:top w:val="none" w:sz="0" w:space="0" w:color="auto"/>
        <w:left w:val="none" w:sz="0" w:space="0" w:color="auto"/>
        <w:bottom w:val="none" w:sz="0" w:space="0" w:color="auto"/>
        <w:right w:val="none" w:sz="0" w:space="0" w:color="auto"/>
      </w:divBdr>
    </w:div>
    <w:div w:id="2027708137">
      <w:bodyDiv w:val="1"/>
      <w:marLeft w:val="0"/>
      <w:marRight w:val="0"/>
      <w:marTop w:val="0"/>
      <w:marBottom w:val="0"/>
      <w:divBdr>
        <w:top w:val="none" w:sz="0" w:space="0" w:color="auto"/>
        <w:left w:val="none" w:sz="0" w:space="0" w:color="auto"/>
        <w:bottom w:val="none" w:sz="0" w:space="0" w:color="auto"/>
        <w:right w:val="none" w:sz="0" w:space="0" w:color="auto"/>
      </w:divBdr>
    </w:div>
    <w:div w:id="2033609949">
      <w:bodyDiv w:val="1"/>
      <w:marLeft w:val="0"/>
      <w:marRight w:val="0"/>
      <w:marTop w:val="0"/>
      <w:marBottom w:val="0"/>
      <w:divBdr>
        <w:top w:val="none" w:sz="0" w:space="0" w:color="auto"/>
        <w:left w:val="none" w:sz="0" w:space="0" w:color="auto"/>
        <w:bottom w:val="none" w:sz="0" w:space="0" w:color="auto"/>
        <w:right w:val="none" w:sz="0" w:space="0" w:color="auto"/>
      </w:divBdr>
    </w:div>
    <w:div w:id="2075082937">
      <w:bodyDiv w:val="1"/>
      <w:marLeft w:val="0"/>
      <w:marRight w:val="0"/>
      <w:marTop w:val="0"/>
      <w:marBottom w:val="0"/>
      <w:divBdr>
        <w:top w:val="none" w:sz="0" w:space="0" w:color="auto"/>
        <w:left w:val="none" w:sz="0" w:space="0" w:color="auto"/>
        <w:bottom w:val="none" w:sz="0" w:space="0" w:color="auto"/>
        <w:right w:val="none" w:sz="0" w:space="0" w:color="auto"/>
      </w:divBdr>
    </w:div>
    <w:div w:id="2094814879">
      <w:bodyDiv w:val="1"/>
      <w:marLeft w:val="0"/>
      <w:marRight w:val="0"/>
      <w:marTop w:val="0"/>
      <w:marBottom w:val="0"/>
      <w:divBdr>
        <w:top w:val="none" w:sz="0" w:space="0" w:color="auto"/>
        <w:left w:val="none" w:sz="0" w:space="0" w:color="auto"/>
        <w:bottom w:val="none" w:sz="0" w:space="0" w:color="auto"/>
        <w:right w:val="none" w:sz="0" w:space="0" w:color="auto"/>
      </w:divBdr>
    </w:div>
    <w:div w:id="2117095733">
      <w:bodyDiv w:val="1"/>
      <w:marLeft w:val="0"/>
      <w:marRight w:val="0"/>
      <w:marTop w:val="0"/>
      <w:marBottom w:val="0"/>
      <w:divBdr>
        <w:top w:val="none" w:sz="0" w:space="0" w:color="auto"/>
        <w:left w:val="none" w:sz="0" w:space="0" w:color="auto"/>
        <w:bottom w:val="none" w:sz="0" w:space="0" w:color="auto"/>
        <w:right w:val="none" w:sz="0" w:space="0" w:color="auto"/>
      </w:divBdr>
    </w:div>
    <w:div w:id="2121025674">
      <w:bodyDiv w:val="1"/>
      <w:marLeft w:val="0"/>
      <w:marRight w:val="0"/>
      <w:marTop w:val="0"/>
      <w:marBottom w:val="0"/>
      <w:divBdr>
        <w:top w:val="none" w:sz="0" w:space="0" w:color="auto"/>
        <w:left w:val="none" w:sz="0" w:space="0" w:color="auto"/>
        <w:bottom w:val="none" w:sz="0" w:space="0" w:color="auto"/>
        <w:right w:val="none" w:sz="0" w:space="0" w:color="auto"/>
      </w:divBdr>
    </w:div>
    <w:div w:id="21359074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styles" Target="styles.xml"/><Relationship Id="rId39" Type="http://schemas.openxmlformats.org/officeDocument/2006/relationships/hyperlink" Target="https://www.fixscr.com/emisor/view?type=emisor&amp;id=196" TargetMode="External"/><Relationship Id="rId21" Type="http://schemas.openxmlformats.org/officeDocument/2006/relationships/customXml" Target="../customXml/item21.xml"/><Relationship Id="rId34" Type="http://schemas.openxmlformats.org/officeDocument/2006/relationships/hyperlink" Target="https://www.ucema.edu.ar/posgrado/maestria-en-finanzas" TargetMode="External"/><Relationship Id="rId42" Type="http://schemas.openxmlformats.org/officeDocument/2006/relationships/footer" Target="footer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footnotes" Target="foot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hyperlink" Target="http://www.efectivosi.com.ar/" TargetMode="External"/><Relationship Id="rId37" Type="http://schemas.openxmlformats.org/officeDocument/2006/relationships/footer" Target="footer1.xml"/><Relationship Id="rId40" Type="http://schemas.openxmlformats.org/officeDocument/2006/relationships/hyperlink" Target="http://servicios.infoleg.gob.ar/infolegInternet/verNorma.do?id=342365"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webSettings" Target="webSettings.xml"/><Relationship Id="rId36" Type="http://schemas.openxmlformats.org/officeDocument/2006/relationships/hyperlink" Target="http://servicios.infoleg.gob.ar/infolegInternet/verNorma.do?id=333564" TargetMode="Externa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image" Target="media/image1.jpeg"/><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settings" Target="settings.xml"/><Relationship Id="rId30" Type="http://schemas.openxmlformats.org/officeDocument/2006/relationships/endnotes" Target="endnotes.xml"/><Relationship Id="rId35" Type="http://schemas.openxmlformats.org/officeDocument/2006/relationships/image" Target="media/image2.jpeg"/><Relationship Id="rId43" Type="http://schemas.openxmlformats.org/officeDocument/2006/relationships/footer" Target="footer3.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numbering" Target="numbering.xml"/><Relationship Id="rId33" Type="http://schemas.openxmlformats.org/officeDocument/2006/relationships/hyperlink" Target="https://ar.linkedin.com/edu/universidad-centro-de-altos-estudios-en-ciencias-exactas-10100?trk=ppro_sprof" TargetMode="External"/><Relationship Id="rId38" Type="http://schemas.openxmlformats.org/officeDocument/2006/relationships/hyperlink" Target="http://www.argentina.gob.ar/cnv%20/Empresas" TargetMode="External"/><Relationship Id="rId20" Type="http://schemas.openxmlformats.org/officeDocument/2006/relationships/customXml" Target="../customXml/item20.xml"/><Relationship Id="rId41" Type="http://schemas.openxmlformats.org/officeDocument/2006/relationships/header" Target="header1.xml"/></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b:Sources xmlns:b="http://schemas.openxmlformats.org/officeDocument/2006/bibliography" xmlns="http://schemas.openxmlformats.org/officeDocument/2006/bibliography" SelectedStyle="\APA.XSL" StyleName="APA Fifth Edition"/>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mso-contentType ?>
<FormTemplates xmlns="http://schemas.microsoft.com/sharepoint/v3/contenttype/forms">
  <Display>DocumentLibraryForm</Display>
  <Edit>DocumentLibraryForm</Edit>
  <New>DocumentLibraryForm</New>
</FormTemplates>
</file>

<file path=customXml/item15.xml><?xml version="1.0" encoding="utf-8"?>
<ct:contentTypeSchema xmlns:ct="http://schemas.microsoft.com/office/2006/metadata/contentType" xmlns:ma="http://schemas.microsoft.com/office/2006/metadata/properties/metaAttributes" ct:_="" ma:_="" ma:contentTypeName="Document" ma:contentTypeID="0x0101008878E961D863594C9B8FEDB6A2C64F92" ma:contentTypeVersion="0" ma:contentTypeDescription="Create a new document." ma:contentTypeScope="" ma:versionID="3ef62a6c5752aeec8f1f210af06d2586">
  <xsd:schema xmlns:xsd="http://www.w3.org/2001/XMLSchema" xmlns:xs="http://www.w3.org/2001/XMLSchema" xmlns:p="http://schemas.microsoft.com/office/2006/metadata/properties" targetNamespace="http://schemas.microsoft.com/office/2006/metadata/properties" ma:root="true" ma:fieldsID="2ebf11642bf616d06fa5008e0219758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DAEMSEngagementItemInfo xmlns="http://schemas.microsoft.com/DAEMSEngagementItemInfoXML">
  <EngagementID>5000046550</EngagementID>
  <LogicalEMSServerID>-6595113189614968701</LogicalEMSServerID>
  <WorkingPaperID>3064581569200001190</WorkingPaperID>
</DAEMSEngagementItemInfo>
</file>

<file path=customXml/item21.xml><?xml version="1.0" encoding="utf-8"?>
<DAEMSEngagementItemInfo xmlns="http://schemas.microsoft.com/DAEMSEngagementItemInfoXML">
  <EngagementID>5000087632</EngagementID>
  <LogicalEMSServerID>-6595113189614968701</LogicalEMSServerID>
  <WorkingPaperID>3568523448500000051</WorkingPaperID>
</DAEMSEngagementItemInfo>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D6EFB75A-AAE5-4A0C-BAC2-5EE00F418EF4}">
  <ds:schemaRefs>
    <ds:schemaRef ds:uri="http://schemas.openxmlformats.org/officeDocument/2006/bibliography"/>
  </ds:schemaRefs>
</ds:datastoreItem>
</file>

<file path=customXml/itemProps2.xml><?xml version="1.0" encoding="utf-8"?>
<ds:datastoreItem xmlns:ds="http://schemas.openxmlformats.org/officeDocument/2006/customXml" ds:itemID="{151039D9-7188-48DE-B5F4-65ED454D6C76}">
  <ds:schemaRefs>
    <ds:schemaRef ds:uri="http://schemas.openxmlformats.org/officeDocument/2006/bibliography"/>
  </ds:schemaRefs>
</ds:datastoreItem>
</file>

<file path=customXml/itemProps3.xml><?xml version="1.0" encoding="utf-8"?>
<ds:datastoreItem xmlns:ds="http://schemas.openxmlformats.org/officeDocument/2006/customXml" ds:itemID="{3C463898-46FD-4E14-AB88-B627D23A88C1}">
  <ds:schemaRefs>
    <ds:schemaRef ds:uri="http://schemas.openxmlformats.org/officeDocument/2006/bibliography"/>
  </ds:schemaRefs>
</ds:datastoreItem>
</file>

<file path=customXml/itemProps4.xml><?xml version="1.0" encoding="utf-8"?>
<ds:datastoreItem xmlns:ds="http://schemas.openxmlformats.org/officeDocument/2006/customXml" ds:itemID="{91442D8C-2B2C-47CC-A646-D45788769178}">
  <ds:schemaRefs>
    <ds:schemaRef ds:uri="http://schemas.openxmlformats.org/officeDocument/2006/bibliography"/>
  </ds:schemaRefs>
</ds:datastoreItem>
</file>

<file path=customXml/itemProps5.xml><?xml version="1.0" encoding="utf-8"?>
<ds:datastoreItem xmlns:ds="http://schemas.openxmlformats.org/officeDocument/2006/customXml" ds:itemID="{830872EE-2400-4726-9D7C-4B8DD5EBE8C9}">
  <ds:schemaRefs>
    <ds:schemaRef ds:uri="http://schemas.openxmlformats.org/officeDocument/2006/bibliography"/>
  </ds:schemaRefs>
</ds:datastoreItem>
</file>

<file path=customXml/itemProps6.xml><?xml version="1.0" encoding="utf-8"?>
<ds:datastoreItem xmlns:ds="http://schemas.openxmlformats.org/officeDocument/2006/customXml" ds:itemID="{FFACB943-ECD3-4F7C-917B-13A6A811DD06}">
  <ds:schemaRefs>
    <ds:schemaRef ds:uri="http://schemas.openxmlformats.org/officeDocument/2006/bibliography"/>
  </ds:schemaRefs>
</ds:datastoreItem>
</file>

<file path=customXml/itemProps7.xml><?xml version="1.0" encoding="utf-8"?>
<ds:datastoreItem xmlns:ds="http://schemas.openxmlformats.org/officeDocument/2006/customXml" ds:itemID="{0BF3EAC1-A18A-4C80-90A8-13FD8D3A7516}">
  <ds:schemaRefs>
    <ds:schemaRef ds:uri="http://schemas.openxmlformats.org/officeDocument/2006/bibliography"/>
  </ds:schemaRefs>
</ds:datastoreItem>
</file>

<file path=customXml/itemProps8.xml><?xml version="1.0" encoding="utf-8"?>
<ds:datastoreItem xmlns:ds="http://schemas.openxmlformats.org/officeDocument/2006/customXml" ds:itemID="{B6D870EB-9CA5-4C3D-BA9D-06552EFB5EBE}">
  <ds:schemaRefs>
    <ds:schemaRef ds:uri="http://schemas.openxmlformats.org/officeDocument/2006/bibliography"/>
  </ds:schemaRefs>
</ds:datastoreItem>
</file>

<file path=customXml/itemProps9.xml><?xml version="1.0" encoding="utf-8"?>
<ds:datastoreItem xmlns:ds="http://schemas.openxmlformats.org/officeDocument/2006/customXml" ds:itemID="{191D7046-89F9-4675-9C0A-89C3FCA1BDE1}">
  <ds:schemaRefs>
    <ds:schemaRef ds:uri="http://schemas.openxmlformats.org/officeDocument/2006/bibliography"/>
  </ds:schemaRefs>
</ds:datastoreItem>
</file>

<file path=customXml/itemProps10.xml><?xml version="1.0" encoding="utf-8"?>
<ds:datastoreItem xmlns:ds="http://schemas.openxmlformats.org/officeDocument/2006/customXml" ds:itemID="{B872038D-FD2B-4F4C-A876-AE5AAB44E1E4}">
  <ds:schemaRefs>
    <ds:schemaRef ds:uri="http://schemas.openxmlformats.org/officeDocument/2006/bibliography"/>
  </ds:schemaRefs>
</ds:datastoreItem>
</file>

<file path=customXml/itemProps11.xml><?xml version="1.0" encoding="utf-8"?>
<ds:datastoreItem xmlns:ds="http://schemas.openxmlformats.org/officeDocument/2006/customXml" ds:itemID="{614CD33C-12F8-460E-B404-9CD110BA6972}">
  <ds:schemaRefs>
    <ds:schemaRef ds:uri="http://schemas.openxmlformats.org/officeDocument/2006/bibliography"/>
  </ds:schemaRefs>
</ds:datastoreItem>
</file>

<file path=customXml/itemProps12.xml><?xml version="1.0" encoding="utf-8"?>
<ds:datastoreItem xmlns:ds="http://schemas.openxmlformats.org/officeDocument/2006/customXml" ds:itemID="{4EFFC3FE-B8A8-4B04-80F5-776D5DF353BA}">
  <ds:schemaRefs>
    <ds:schemaRef ds:uri="http://schemas.openxmlformats.org/officeDocument/2006/bibliography"/>
  </ds:schemaRefs>
</ds:datastoreItem>
</file>

<file path=customXml/itemProps13.xml><?xml version="1.0" encoding="utf-8"?>
<ds:datastoreItem xmlns:ds="http://schemas.openxmlformats.org/officeDocument/2006/customXml" ds:itemID="{3FC6B2EB-5216-4F8C-A226-AB08DCE9E068}">
  <ds:schemaRefs>
    <ds:schemaRef ds:uri="http://schemas.openxmlformats.org/officeDocument/2006/bibliography"/>
  </ds:schemaRefs>
</ds:datastoreItem>
</file>

<file path=customXml/itemProps14.xml><?xml version="1.0" encoding="utf-8"?>
<ds:datastoreItem xmlns:ds="http://schemas.openxmlformats.org/officeDocument/2006/customXml" ds:itemID="{A703E611-209B-4795-8B3A-A750642AEB47}">
  <ds:schemaRefs>
    <ds:schemaRef ds:uri="http://schemas.microsoft.com/sharepoint/v3/contenttype/forms"/>
  </ds:schemaRefs>
</ds:datastoreItem>
</file>

<file path=customXml/itemProps15.xml><?xml version="1.0" encoding="utf-8"?>
<ds:datastoreItem xmlns:ds="http://schemas.openxmlformats.org/officeDocument/2006/customXml" ds:itemID="{57FE8F14-B690-41D9-B5FE-4571B7CE44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16.xml><?xml version="1.0" encoding="utf-8"?>
<ds:datastoreItem xmlns:ds="http://schemas.openxmlformats.org/officeDocument/2006/customXml" ds:itemID="{6D1D6950-F455-4284-A53A-616F8521882E}">
  <ds:schemaRefs>
    <ds:schemaRef ds:uri="http://schemas.openxmlformats.org/officeDocument/2006/bibliography"/>
  </ds:schemaRefs>
</ds:datastoreItem>
</file>

<file path=customXml/itemProps17.xml><?xml version="1.0" encoding="utf-8"?>
<ds:datastoreItem xmlns:ds="http://schemas.openxmlformats.org/officeDocument/2006/customXml" ds:itemID="{D2F13ECE-B510-44C6-AA82-7D4B90E82183}">
  <ds:schemaRefs>
    <ds:schemaRef ds:uri="http://schemas.openxmlformats.org/officeDocument/2006/bibliography"/>
  </ds:schemaRefs>
</ds:datastoreItem>
</file>

<file path=customXml/itemProps18.xml><?xml version="1.0" encoding="utf-8"?>
<ds:datastoreItem xmlns:ds="http://schemas.openxmlformats.org/officeDocument/2006/customXml" ds:itemID="{9AA370FC-4BEE-44D5-8966-827ABF5F202B}">
  <ds:schemaRefs>
    <ds:schemaRef ds:uri="http://schemas.openxmlformats.org/officeDocument/2006/bibliography"/>
  </ds:schemaRefs>
</ds:datastoreItem>
</file>

<file path=customXml/itemProps19.xml><?xml version="1.0" encoding="utf-8"?>
<ds:datastoreItem xmlns:ds="http://schemas.openxmlformats.org/officeDocument/2006/customXml" ds:itemID="{7E4F923D-F8FC-447E-B7A2-DC97B6D7D6FC}">
  <ds:schemaRefs>
    <ds:schemaRef ds:uri="http://schemas.openxmlformats.org/officeDocument/2006/bibliography"/>
  </ds:schemaRefs>
</ds:datastoreItem>
</file>

<file path=customXml/itemProps20.xml><?xml version="1.0" encoding="utf-8"?>
<ds:datastoreItem xmlns:ds="http://schemas.openxmlformats.org/officeDocument/2006/customXml" ds:itemID="{DB0B38B9-53F2-4F3E-A9E8-29AB27B27584}">
  <ds:schemaRefs>
    <ds:schemaRef ds:uri="http://schemas.microsoft.com/DAEMSEngagementItemInfoXML"/>
  </ds:schemaRefs>
</ds:datastoreItem>
</file>

<file path=customXml/itemProps21.xml><?xml version="1.0" encoding="utf-8"?>
<ds:datastoreItem xmlns:ds="http://schemas.openxmlformats.org/officeDocument/2006/customXml" ds:itemID="{90149161-A4BE-40B5-8938-66A620D23CA2}">
  <ds:schemaRefs>
    <ds:schemaRef ds:uri="http://schemas.microsoft.com/DAEMSEngagementItemInfoXML"/>
  </ds:schemaRefs>
</ds:datastoreItem>
</file>

<file path=customXml/itemProps22.xml><?xml version="1.0" encoding="utf-8"?>
<ds:datastoreItem xmlns:ds="http://schemas.openxmlformats.org/officeDocument/2006/customXml" ds:itemID="{ACF5AD9E-201A-4146-B0DE-EA3C2193CD6D}">
  <ds:schemaRefs>
    <ds:schemaRef ds:uri="http://schemas.openxmlformats.org/officeDocument/2006/bibliography"/>
  </ds:schemaRefs>
</ds:datastoreItem>
</file>

<file path=customXml/itemProps23.xml><?xml version="1.0" encoding="utf-8"?>
<ds:datastoreItem xmlns:ds="http://schemas.openxmlformats.org/officeDocument/2006/customXml" ds:itemID="{5967F21C-79EF-4701-A90B-C130A0E38D30}">
  <ds:schemaRefs>
    <ds:schemaRef ds:uri="http://schemas.openxmlformats.org/officeDocument/2006/bibliography"/>
  </ds:schemaRefs>
</ds:datastoreItem>
</file>

<file path=customXml/itemProps24.xml><?xml version="1.0" encoding="utf-8"?>
<ds:datastoreItem xmlns:ds="http://schemas.openxmlformats.org/officeDocument/2006/customXml" ds:itemID="{F5943FD8-890C-42B9-BB4F-5EC8982FA03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160</Pages>
  <Words>96944</Words>
  <Characters>534004</Characters>
  <Application>Microsoft Office Word</Application>
  <DocSecurity>0</DocSecurity>
  <Lines>4450</Lines>
  <Paragraphs>1259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PROSPECTO PRELIMINAR</vt:lpstr>
      <vt:lpstr>PROSPECTO PRELIMINAR</vt:lpstr>
    </vt:vector>
  </TitlesOfParts>
  <Company/>
  <LinksUpToDate>false</LinksUpToDate>
  <CharactersWithSpaces>629689</CharactersWithSpaces>
  <SharedDoc>false</SharedDoc>
  <HLinks>
    <vt:vector size="48" baseType="variant">
      <vt:variant>
        <vt:i4>4653120</vt:i4>
      </vt:variant>
      <vt:variant>
        <vt:i4>24</vt:i4>
      </vt:variant>
      <vt:variant>
        <vt:i4>0</vt:i4>
      </vt:variant>
      <vt:variant>
        <vt:i4>5</vt:i4>
      </vt:variant>
      <vt:variant>
        <vt:lpwstr>http://servicios.infoleg.gob.ar/infolegInternet/verNorma.do?id=342365</vt:lpwstr>
      </vt:variant>
      <vt:variant>
        <vt:lpwstr/>
      </vt:variant>
      <vt:variant>
        <vt:i4>4456479</vt:i4>
      </vt:variant>
      <vt:variant>
        <vt:i4>21</vt:i4>
      </vt:variant>
      <vt:variant>
        <vt:i4>0</vt:i4>
      </vt:variant>
      <vt:variant>
        <vt:i4>5</vt:i4>
      </vt:variant>
      <vt:variant>
        <vt:lpwstr>https://www.fixscr.com/emisor/view?type=emisor&amp;id=196</vt:lpwstr>
      </vt:variant>
      <vt:variant>
        <vt:lpwstr/>
      </vt:variant>
      <vt:variant>
        <vt:i4>6225942</vt:i4>
      </vt:variant>
      <vt:variant>
        <vt:i4>18</vt:i4>
      </vt:variant>
      <vt:variant>
        <vt:i4>0</vt:i4>
      </vt:variant>
      <vt:variant>
        <vt:i4>5</vt:i4>
      </vt:variant>
      <vt:variant>
        <vt:lpwstr>http://www.argentina.gob.ar/cnv /Empresas</vt:lpwstr>
      </vt:variant>
      <vt:variant>
        <vt:lpwstr/>
      </vt:variant>
      <vt:variant>
        <vt:i4>4587585</vt:i4>
      </vt:variant>
      <vt:variant>
        <vt:i4>12</vt:i4>
      </vt:variant>
      <vt:variant>
        <vt:i4>0</vt:i4>
      </vt:variant>
      <vt:variant>
        <vt:i4>5</vt:i4>
      </vt:variant>
      <vt:variant>
        <vt:lpwstr>http://servicios.infoleg.gob.ar/infolegInternet/verNorma.do?id=333564</vt:lpwstr>
      </vt:variant>
      <vt:variant>
        <vt:lpwstr/>
      </vt:variant>
      <vt:variant>
        <vt:i4>2228280</vt:i4>
      </vt:variant>
      <vt:variant>
        <vt:i4>9</vt:i4>
      </vt:variant>
      <vt:variant>
        <vt:i4>0</vt:i4>
      </vt:variant>
      <vt:variant>
        <vt:i4>5</vt:i4>
      </vt:variant>
      <vt:variant>
        <vt:lpwstr>https://www.ucema.edu.ar/posgrado/maestria-en-finanzas</vt:lpwstr>
      </vt:variant>
      <vt:variant>
        <vt:lpwstr/>
      </vt:variant>
      <vt:variant>
        <vt:i4>3735563</vt:i4>
      </vt:variant>
      <vt:variant>
        <vt:i4>6</vt:i4>
      </vt:variant>
      <vt:variant>
        <vt:i4>0</vt:i4>
      </vt:variant>
      <vt:variant>
        <vt:i4>5</vt:i4>
      </vt:variant>
      <vt:variant>
        <vt:lpwstr>https://ar.linkedin.com/edu/universidad-centro-de-altos-estudios-en-ciencias-exactas-10100?trk=ppro_sprof</vt:lpwstr>
      </vt:variant>
      <vt:variant>
        <vt:lpwstr/>
      </vt:variant>
      <vt:variant>
        <vt:i4>262153</vt:i4>
      </vt:variant>
      <vt:variant>
        <vt:i4>3</vt:i4>
      </vt:variant>
      <vt:variant>
        <vt:i4>0</vt:i4>
      </vt:variant>
      <vt:variant>
        <vt:i4>5</vt:i4>
      </vt:variant>
      <vt:variant>
        <vt:lpwstr>http:///</vt:lpwstr>
      </vt:variant>
      <vt:variant>
        <vt:lpwstr/>
      </vt:variant>
      <vt:variant>
        <vt:i4>4653141</vt:i4>
      </vt:variant>
      <vt:variant>
        <vt:i4>0</vt:i4>
      </vt:variant>
      <vt:variant>
        <vt:i4>0</vt:i4>
      </vt:variant>
      <vt:variant>
        <vt:i4>5</vt:i4>
      </vt:variant>
      <vt:variant>
        <vt:lpwstr>http://www.efectivosi.com.ar/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PROSPECTO PRELIMINAR</dc:title>
  <dc:subject/>
  <dc:creator>José Krasñansky</dc:creator>
  <cp:keywords/>
  <cp:lastModifiedBy>Victoria Pavani</cp:lastModifiedBy>
  <cp:revision>2</cp:revision>
  <cp:lastPrinted>2019-06-25T12:55:00Z</cp:lastPrinted>
  <dcterms:created xsi:type="dcterms:W3CDTF">2021-01-04T23:20:00Z</dcterms:created>
  <dcterms:modified xsi:type="dcterms:W3CDTF">2021-01-04T23:20:00Z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ABAAVOAfoSrQoyzuVonVdtmfHmQmRV9JoEcR/HcU2iDUR6OYenVuez61D3r5uRfO395J</vt:lpwstr>
  </property>
  <property fmtid="{D5CDD505-2E9C-101B-9397-08002B2CF9AE}" pid="3" name="MAIL_MSG_ID2">
    <vt:lpwstr>zBE5sewxidC</vt:lpwstr>
  </property>
  <property fmtid="{D5CDD505-2E9C-101B-9397-08002B2CF9AE}" pid="4" name="RESPONSE_SENDER_NAME">
    <vt:lpwstr>gAAAdya76B99d4hLGUR1rQ+8TxTv0GGEPdix</vt:lpwstr>
  </property>
  <property fmtid="{D5CDD505-2E9C-101B-9397-08002B2CF9AE}" pid="5" name="EMAIL_OWNER_ADDRESS">
    <vt:lpwstr>4AAA4Lxe55UJ0C8aPWsx85TUr7lZZv55gBeRBcBj+mihDKWmXYd6YPeqqA==</vt:lpwstr>
  </property>
  <property fmtid="{D5CDD505-2E9C-101B-9397-08002B2CF9AE}" pid="6" name="ContentTypeId">
    <vt:lpwstr>0x0101008878E961D863594C9B8FEDB6A2C64F92</vt:lpwstr>
  </property>
</Properties>
</file>