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0" r:id="rId1"/>
  </p:sldMasterIdLst>
  <p:notesMasterIdLst>
    <p:notesMasterId r:id="rId16"/>
  </p:notesMasterIdLst>
  <p:handoutMasterIdLst>
    <p:handoutMasterId r:id="rId17"/>
  </p:handoutMasterIdLst>
  <p:sldIdLst>
    <p:sldId id="256" r:id="rId2"/>
    <p:sldId id="258" r:id="rId3"/>
    <p:sldId id="259" r:id="rId4"/>
    <p:sldId id="260" r:id="rId5"/>
    <p:sldId id="273" r:id="rId6"/>
    <p:sldId id="274" r:id="rId7"/>
    <p:sldId id="277" r:id="rId8"/>
    <p:sldId id="279" r:id="rId9"/>
    <p:sldId id="263" r:id="rId10"/>
    <p:sldId id="264" r:id="rId11"/>
    <p:sldId id="272" r:id="rId12"/>
    <p:sldId id="280" r:id="rId13"/>
    <p:sldId id="266" r:id="rId14"/>
    <p:sldId id="267" r:id="rId15"/>
  </p:sldIdLst>
  <p:sldSz cx="9144000" cy="6858000" type="screen4x3"/>
  <p:notesSz cx="6797675" cy="9929813"/>
  <p:defaultTextStyle>
    <a:defPPr>
      <a:defRPr lang="zh-TW"/>
    </a:defPPr>
    <a:lvl1pPr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1">
          <p15:clr>
            <a:srgbClr val="A4A3A4"/>
          </p15:clr>
        </p15:guide>
        <p15:guide id="2" pos="2168">
          <p15:clr>
            <a:srgbClr val="A4A3A4"/>
          </p15:clr>
        </p15:guide>
        <p15:guide id="3" orient="horz" pos="3128">
          <p15:clr>
            <a:srgbClr val="A4A3A4"/>
          </p15:clr>
        </p15:guide>
        <p15:guide id="4"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0066"/>
    <a:srgbClr val="EAEAEA"/>
    <a:srgbClr val="808080"/>
    <a:srgbClr val="B2B2B2"/>
    <a:srgbClr val="FF9999"/>
    <a:srgbClr val="0033CC"/>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中等深淺樣式 4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91" autoAdjust="0"/>
    <p:restoredTop sz="89692" autoAdjust="0"/>
  </p:normalViewPr>
  <p:slideViewPr>
    <p:cSldViewPr>
      <p:cViewPr varScale="1">
        <p:scale>
          <a:sx n="115" d="100"/>
          <a:sy n="115" d="100"/>
        </p:scale>
        <p:origin x="1866" y="84"/>
      </p:cViewPr>
      <p:guideLst>
        <p:guide orient="horz" pos="2160"/>
        <p:guide pos="2880"/>
      </p:guideLst>
    </p:cSldViewPr>
  </p:slideViewPr>
  <p:outlineViewPr>
    <p:cViewPr>
      <p:scale>
        <a:sx n="25" d="100"/>
        <a:sy n="25"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8" d="100"/>
          <a:sy n="58" d="100"/>
        </p:scale>
        <p:origin x="-1728" y="-78"/>
      </p:cViewPr>
      <p:guideLst>
        <p:guide orient="horz" pos="3151"/>
        <p:guide pos="2168"/>
        <p:guide orient="horz" pos="3128"/>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1026"/>
          <p:cNvSpPr>
            <a:spLocks noGrp="1" noChangeArrowheads="1"/>
          </p:cNvSpPr>
          <p:nvPr>
            <p:ph type="hdr" sz="quarter"/>
          </p:nvPr>
        </p:nvSpPr>
        <p:spPr bwMode="auto">
          <a:xfrm>
            <a:off x="1" y="1"/>
            <a:ext cx="2946443"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dirty="0">
              <a:latin typeface="微軟正黑體" panose="020B0604030504040204" pitchFamily="34" charset="-120"/>
              <a:ea typeface="微軟正黑體" panose="020B0604030504040204" pitchFamily="34" charset="-120"/>
            </a:endParaRPr>
          </a:p>
        </p:txBody>
      </p:sp>
      <p:sp>
        <p:nvSpPr>
          <p:cNvPr id="22531" name="Rectangle 1027"/>
          <p:cNvSpPr>
            <a:spLocks noGrp="1" noChangeArrowheads="1"/>
          </p:cNvSpPr>
          <p:nvPr>
            <p:ph type="dt" sz="quarter" idx="1"/>
          </p:nvPr>
        </p:nvSpPr>
        <p:spPr bwMode="auto">
          <a:xfrm>
            <a:off x="3852801" y="1"/>
            <a:ext cx="2944875"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r" eaLnBrk="1" hangingPunct="1">
              <a:defRPr sz="1300">
                <a:latin typeface="Arial" charset="0"/>
                <a:ea typeface="新細明體" charset="-120"/>
              </a:defRPr>
            </a:lvl1pPr>
          </a:lstStyle>
          <a:p>
            <a:pPr>
              <a:defRPr/>
            </a:pPr>
            <a:endParaRPr lang="en-US" altLang="zh-TW" dirty="0">
              <a:latin typeface="微軟正黑體" panose="020B0604030504040204" pitchFamily="34" charset="-120"/>
              <a:ea typeface="微軟正黑體" panose="020B0604030504040204" pitchFamily="34" charset="-120"/>
            </a:endParaRPr>
          </a:p>
        </p:txBody>
      </p:sp>
      <p:sp>
        <p:nvSpPr>
          <p:cNvPr id="22532" name="Rectangle 1028"/>
          <p:cNvSpPr>
            <a:spLocks noGrp="1" noChangeArrowheads="1"/>
          </p:cNvSpPr>
          <p:nvPr>
            <p:ph type="ftr" sz="quarter" idx="2"/>
          </p:nvPr>
        </p:nvSpPr>
        <p:spPr bwMode="auto">
          <a:xfrm>
            <a:off x="1" y="9433401"/>
            <a:ext cx="2946443" cy="496412"/>
          </a:xfrm>
          <a:prstGeom prst="rect">
            <a:avLst/>
          </a:prstGeom>
          <a:noFill/>
          <a:ln w="9525">
            <a:noFill/>
            <a:miter lim="800000"/>
            <a:headEnd/>
            <a:tailEnd/>
          </a:ln>
          <a:effectLst/>
        </p:spPr>
        <p:txBody>
          <a:bodyPr vert="horz" wrap="square" lIns="95571" tIns="47786" rIns="95571" bIns="47786" numCol="1" anchor="b"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dirty="0">
              <a:latin typeface="微軟正黑體" panose="020B0604030504040204" pitchFamily="34" charset="-120"/>
              <a:ea typeface="微軟正黑體" panose="020B0604030504040204" pitchFamily="34" charset="-120"/>
            </a:endParaRPr>
          </a:p>
        </p:txBody>
      </p:sp>
      <p:sp>
        <p:nvSpPr>
          <p:cNvPr id="22533" name="Rectangle 1029"/>
          <p:cNvSpPr>
            <a:spLocks noGrp="1" noChangeArrowheads="1"/>
          </p:cNvSpPr>
          <p:nvPr>
            <p:ph type="sldNum" sz="quarter" idx="3"/>
          </p:nvPr>
        </p:nvSpPr>
        <p:spPr bwMode="auto">
          <a:xfrm>
            <a:off x="3852801" y="9433401"/>
            <a:ext cx="2944875" cy="496412"/>
          </a:xfrm>
          <a:prstGeom prst="rect">
            <a:avLst/>
          </a:prstGeom>
          <a:noFill/>
          <a:ln w="9525">
            <a:noFill/>
            <a:miter lim="800000"/>
            <a:headEnd/>
            <a:tailEnd/>
          </a:ln>
          <a:effectLst/>
        </p:spPr>
        <p:txBody>
          <a:bodyPr vert="horz" wrap="square" lIns="95571" tIns="47786" rIns="95571" bIns="47786" numCol="1" anchor="b" anchorCtr="0" compatLnSpc="1">
            <a:prstTxWarp prst="textNoShape">
              <a:avLst/>
            </a:prstTxWarp>
          </a:bodyPr>
          <a:lstStyle>
            <a:lvl1pPr algn="r" eaLnBrk="1" hangingPunct="1">
              <a:defRPr sz="1300"/>
            </a:lvl1pPr>
          </a:lstStyle>
          <a:p>
            <a:pPr>
              <a:defRPr/>
            </a:pPr>
            <a:fld id="{B3E79A9F-40A5-4127-AF17-E5BEEE170205}" type="slidenum">
              <a:rPr lang="en-US" altLang="zh-TW">
                <a:latin typeface="微軟正黑體" panose="020B0604030504040204" pitchFamily="34" charset="-120"/>
                <a:ea typeface="微軟正黑體" panose="020B0604030504040204" pitchFamily="34" charset="-120"/>
              </a:rPr>
              <a:pPr>
                <a:defRPr/>
              </a:pPr>
              <a:t>‹#›</a:t>
            </a:fld>
            <a:endParaRPr lang="en-US" altLang="zh-TW"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027518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1" y="1"/>
            <a:ext cx="2946443"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l" eaLnBrk="1" hangingPunct="1">
              <a:defRPr sz="1300">
                <a:latin typeface="微軟正黑體" panose="020B0604030504040204" pitchFamily="34" charset="-120"/>
                <a:ea typeface="微軟正黑體" panose="020B0604030504040204" pitchFamily="34" charset="-120"/>
              </a:defRPr>
            </a:lvl1pPr>
          </a:lstStyle>
          <a:p>
            <a:pPr>
              <a:defRPr/>
            </a:pPr>
            <a:endParaRPr lang="en-US" altLang="zh-TW" dirty="0"/>
          </a:p>
        </p:txBody>
      </p:sp>
      <p:sp>
        <p:nvSpPr>
          <p:cNvPr id="21507" name="Rectangle 3"/>
          <p:cNvSpPr>
            <a:spLocks noGrp="1" noChangeArrowheads="1"/>
          </p:cNvSpPr>
          <p:nvPr>
            <p:ph type="dt" idx="1"/>
          </p:nvPr>
        </p:nvSpPr>
        <p:spPr bwMode="auto">
          <a:xfrm>
            <a:off x="3852801" y="1"/>
            <a:ext cx="2944875"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r" eaLnBrk="1" hangingPunct="1">
              <a:defRPr sz="1300">
                <a:latin typeface="微軟正黑體" panose="020B0604030504040204" pitchFamily="34" charset="-120"/>
                <a:ea typeface="微軟正黑體" panose="020B0604030504040204" pitchFamily="34" charset="-120"/>
              </a:defRPr>
            </a:lvl1pPr>
          </a:lstStyle>
          <a:p>
            <a:pPr>
              <a:defRPr/>
            </a:pPr>
            <a:endParaRPr lang="en-US" altLang="zh-TW" dirty="0"/>
          </a:p>
        </p:txBody>
      </p:sp>
      <p:sp>
        <p:nvSpPr>
          <p:cNvPr id="3076" name="Rectangle 4"/>
          <p:cNvSpPr>
            <a:spLocks noGrp="1" noRot="1" noChangeAspect="1" noChangeArrowheads="1" noTextEdit="1"/>
          </p:cNvSpPr>
          <p:nvPr>
            <p:ph type="sldImg" idx="2"/>
          </p:nvPr>
        </p:nvSpPr>
        <p:spPr bwMode="auto">
          <a:xfrm>
            <a:off x="919163" y="746125"/>
            <a:ext cx="4959350" cy="37211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9" name="Rectangle 5"/>
          <p:cNvSpPr>
            <a:spLocks noGrp="1" noChangeArrowheads="1"/>
          </p:cNvSpPr>
          <p:nvPr>
            <p:ph type="body" sz="quarter" idx="3"/>
          </p:nvPr>
        </p:nvSpPr>
        <p:spPr bwMode="auto">
          <a:xfrm>
            <a:off x="906357" y="4716701"/>
            <a:ext cx="4984962" cy="4467706"/>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p>
            <a:pPr lvl="0"/>
            <a:r>
              <a:rPr lang="zh-TW" altLang="en-US" noProof="0" dirty="0"/>
              <a:t>按一下以編輯母片</a:t>
            </a:r>
          </a:p>
          <a:p>
            <a:pPr lvl="1"/>
            <a:r>
              <a:rPr lang="zh-TW" altLang="en-US" noProof="0" dirty="0"/>
              <a:t>第二層</a:t>
            </a:r>
          </a:p>
          <a:p>
            <a:pPr lvl="2"/>
            <a:r>
              <a:rPr lang="zh-TW" altLang="en-US" noProof="0" dirty="0"/>
              <a:t>第三層</a:t>
            </a:r>
          </a:p>
          <a:p>
            <a:pPr lvl="3"/>
            <a:r>
              <a:rPr lang="zh-TW" altLang="en-US" noProof="0" dirty="0"/>
              <a:t>第四層</a:t>
            </a:r>
          </a:p>
          <a:p>
            <a:pPr lvl="4"/>
            <a:r>
              <a:rPr lang="zh-TW" altLang="en-US" noProof="0" dirty="0"/>
              <a:t>第五層</a:t>
            </a:r>
          </a:p>
        </p:txBody>
      </p:sp>
      <p:sp>
        <p:nvSpPr>
          <p:cNvPr id="21510" name="Rectangle 6"/>
          <p:cNvSpPr>
            <a:spLocks noGrp="1" noChangeArrowheads="1"/>
          </p:cNvSpPr>
          <p:nvPr>
            <p:ph type="ftr" sz="quarter" idx="4"/>
          </p:nvPr>
        </p:nvSpPr>
        <p:spPr bwMode="auto">
          <a:xfrm>
            <a:off x="1" y="9433401"/>
            <a:ext cx="2946443" cy="496412"/>
          </a:xfrm>
          <a:prstGeom prst="rect">
            <a:avLst/>
          </a:prstGeom>
          <a:noFill/>
          <a:ln w="9525">
            <a:noFill/>
            <a:miter lim="800000"/>
            <a:headEnd/>
            <a:tailEnd/>
          </a:ln>
          <a:effectLst/>
        </p:spPr>
        <p:txBody>
          <a:bodyPr vert="horz" wrap="square" lIns="95571" tIns="47786" rIns="95571" bIns="47786" numCol="1" anchor="b" anchorCtr="0" compatLnSpc="1">
            <a:prstTxWarp prst="textNoShape">
              <a:avLst/>
            </a:prstTxWarp>
          </a:bodyPr>
          <a:lstStyle>
            <a:lvl1pPr algn="l" eaLnBrk="1" hangingPunct="1">
              <a:defRPr sz="1300">
                <a:latin typeface="微軟正黑體" panose="020B0604030504040204" pitchFamily="34" charset="-120"/>
                <a:ea typeface="微軟正黑體" panose="020B0604030504040204" pitchFamily="34" charset="-120"/>
              </a:defRPr>
            </a:lvl1pPr>
          </a:lstStyle>
          <a:p>
            <a:pPr>
              <a:defRPr/>
            </a:pPr>
            <a:endParaRPr lang="en-US" altLang="zh-TW" dirty="0"/>
          </a:p>
        </p:txBody>
      </p:sp>
      <p:sp>
        <p:nvSpPr>
          <p:cNvPr id="21511" name="Rectangle 7"/>
          <p:cNvSpPr>
            <a:spLocks noGrp="1" noChangeArrowheads="1"/>
          </p:cNvSpPr>
          <p:nvPr>
            <p:ph type="sldNum" sz="quarter" idx="5"/>
          </p:nvPr>
        </p:nvSpPr>
        <p:spPr bwMode="auto">
          <a:xfrm>
            <a:off x="3852801" y="9433401"/>
            <a:ext cx="2944875" cy="496412"/>
          </a:xfrm>
          <a:prstGeom prst="rect">
            <a:avLst/>
          </a:prstGeom>
          <a:noFill/>
          <a:ln w="9525">
            <a:noFill/>
            <a:miter lim="800000"/>
            <a:headEnd/>
            <a:tailEnd/>
          </a:ln>
          <a:effectLst/>
        </p:spPr>
        <p:txBody>
          <a:bodyPr vert="horz" wrap="square" lIns="95571" tIns="47786" rIns="95571" bIns="47786" numCol="1" anchor="b" anchorCtr="0" compatLnSpc="1">
            <a:prstTxWarp prst="textNoShape">
              <a:avLst/>
            </a:prstTxWarp>
          </a:bodyPr>
          <a:lstStyle>
            <a:lvl1pPr algn="r" eaLnBrk="1" hangingPunct="1">
              <a:defRPr sz="1300">
                <a:latin typeface="微軟正黑體" panose="020B0604030504040204" pitchFamily="34" charset="-120"/>
                <a:ea typeface="微軟正黑體" panose="020B0604030504040204" pitchFamily="34" charset="-120"/>
              </a:defRPr>
            </a:lvl1pPr>
          </a:lstStyle>
          <a:p>
            <a:pPr>
              <a:defRPr/>
            </a:pPr>
            <a:fld id="{99D9020C-A282-4FB8-9A6D-5BE9B379A47F}" type="slidenum">
              <a:rPr lang="en-US" altLang="zh-TW" smtClean="0"/>
              <a:pPr>
                <a:defRPr/>
              </a:pPr>
              <a:t>‹#›</a:t>
            </a:fld>
            <a:endParaRPr lang="en-US" altLang="zh-TW" dirty="0"/>
          </a:p>
        </p:txBody>
      </p:sp>
    </p:spTree>
    <p:extLst>
      <p:ext uri="{BB962C8B-B14F-4D97-AF65-F5344CB8AC3E}">
        <p14:creationId xmlns:p14="http://schemas.microsoft.com/office/powerpoint/2010/main" val="41699687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微軟正黑體" panose="020B0604030504040204" pitchFamily="34"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微軟正黑體" panose="020B0604030504040204" pitchFamily="34"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微軟正黑體" panose="020B0604030504040204" pitchFamily="34"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微軟正黑體" panose="020B0604030504040204" pitchFamily="34"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微軟正黑體" panose="020B0604030504040204" pitchFamily="34"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75281" indent="-297218">
              <a:defRPr kumimoji="1" sz="2400" b="1">
                <a:solidFill>
                  <a:schemeClr val="tx1"/>
                </a:solidFill>
                <a:latin typeface="Arial" panose="020B0604020202020204" pitchFamily="34" charset="0"/>
                <a:ea typeface="新細明體" panose="02020500000000000000" pitchFamily="18" charset="-120"/>
              </a:defRPr>
            </a:lvl2pPr>
            <a:lvl3pPr marL="1193587" indent="-237460">
              <a:defRPr kumimoji="1" sz="2400" b="1">
                <a:solidFill>
                  <a:schemeClr val="tx1"/>
                </a:solidFill>
                <a:latin typeface="Arial" panose="020B0604020202020204" pitchFamily="34" charset="0"/>
                <a:ea typeface="新細明體" panose="02020500000000000000" pitchFamily="18" charset="-120"/>
              </a:defRPr>
            </a:lvl3pPr>
            <a:lvl4pPr marL="1671650" indent="-237460">
              <a:defRPr kumimoji="1" sz="2400" b="1">
                <a:solidFill>
                  <a:schemeClr val="tx1"/>
                </a:solidFill>
                <a:latin typeface="Arial" panose="020B0604020202020204" pitchFamily="34" charset="0"/>
                <a:ea typeface="新細明體" panose="02020500000000000000" pitchFamily="18" charset="-120"/>
              </a:defRPr>
            </a:lvl4pPr>
            <a:lvl5pPr marL="2149714" indent="-237460">
              <a:defRPr kumimoji="1" sz="2400" b="1">
                <a:solidFill>
                  <a:schemeClr val="tx1"/>
                </a:solidFill>
                <a:latin typeface="Arial" panose="020B0604020202020204" pitchFamily="34" charset="0"/>
                <a:ea typeface="新細明體" panose="02020500000000000000" pitchFamily="18" charset="-120"/>
              </a:defRPr>
            </a:lvl5pPr>
            <a:lvl6pPr marL="2602616"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3055519"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508421"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961323"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8DFF8289-A262-46C7-B139-040AF2B6E7D5}" type="slidenum">
              <a:rPr lang="en-US" altLang="zh-TW" sz="1300">
                <a:latin typeface="微軟正黑體" panose="020B0604030504040204" pitchFamily="34" charset="-120"/>
                <a:ea typeface="微軟正黑體" panose="020B0604030504040204" pitchFamily="34" charset="-120"/>
              </a:rPr>
              <a:pPr/>
              <a:t>0</a:t>
            </a:fld>
            <a:endParaRPr lang="en-US" altLang="zh-TW" sz="1300" dirty="0">
              <a:latin typeface="微軟正黑體" panose="020B0604030504040204" pitchFamily="34" charset="-120"/>
              <a:ea typeface="微軟正黑體" panose="020B0604030504040204" pitchFamily="34" charset="-120"/>
            </a:endParaRPr>
          </a:p>
        </p:txBody>
      </p:sp>
      <p:sp>
        <p:nvSpPr>
          <p:cNvPr id="6147" name="Rectangle 7"/>
          <p:cNvSpPr txBox="1">
            <a:spLocks noGrp="1" noChangeArrowheads="1"/>
          </p:cNvSpPr>
          <p:nvPr/>
        </p:nvSpPr>
        <p:spPr bwMode="auto">
          <a:xfrm>
            <a:off x="3852801" y="9433401"/>
            <a:ext cx="2944875" cy="49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84" tIns="46892" rIns="93784" bIns="46892"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2CDBD4BF-9397-49D1-B25E-5F4AACF31CF3}" type="slidenum">
              <a:rPr lang="en-US" altLang="zh-TW" sz="1300" b="0">
                <a:latin typeface="Times New Roman" panose="02020603050405020304" pitchFamily="18" charset="0"/>
                <a:ea typeface="微軟正黑體" panose="020B0604030504040204" pitchFamily="34" charset="-120"/>
              </a:rPr>
              <a:pPr algn="r" eaLnBrk="1" hangingPunct="1"/>
              <a:t>0</a:t>
            </a:fld>
            <a:endParaRPr lang="en-US" altLang="zh-TW" sz="1300" b="0" dirty="0">
              <a:latin typeface="Times New Roman" panose="02020603050405020304" pitchFamily="18" charset="0"/>
              <a:ea typeface="微軟正黑體" panose="020B0604030504040204" pitchFamily="34" charset="-120"/>
            </a:endParaRPr>
          </a:p>
        </p:txBody>
      </p:sp>
      <p:sp>
        <p:nvSpPr>
          <p:cNvPr id="6148" name="Rectangle 2"/>
          <p:cNvSpPr>
            <a:spLocks noGrp="1" noRot="1" noChangeAspect="1" noChangeArrowheads="1" noTextEdit="1"/>
          </p:cNvSpPr>
          <p:nvPr>
            <p:ph type="sldImg"/>
          </p:nvPr>
        </p:nvSpPr>
        <p:spPr>
          <a:xfrm>
            <a:off x="915988" y="742950"/>
            <a:ext cx="4964112" cy="3724275"/>
          </a:xfrm>
          <a:solidFill>
            <a:srgbClr val="FFFFFF"/>
          </a:solidFill>
          <a:ln/>
        </p:spPr>
      </p:sp>
      <p:sp>
        <p:nvSpPr>
          <p:cNvPr id="6149" name="Rectangle 3"/>
          <p:cNvSpPr>
            <a:spLocks noGrp="1" noChangeArrowheads="1"/>
          </p:cNvSpPr>
          <p:nvPr>
            <p:ph type="body" idx="1"/>
          </p:nvPr>
        </p:nvSpPr>
        <p:spPr>
          <a:xfrm>
            <a:off x="906357" y="4718276"/>
            <a:ext cx="4984962" cy="4469282"/>
          </a:xfrm>
          <a:solidFill>
            <a:srgbClr val="FFFFFF"/>
          </a:solidFill>
          <a:ln>
            <a:solidFill>
              <a:srgbClr val="000000"/>
            </a:solidFill>
          </a:ln>
        </p:spPr>
        <p:txBody>
          <a:bodyPr lIns="93784" tIns="46892" rIns="93784" bIns="46892"/>
          <a:lstStyle/>
          <a:p>
            <a:pPr eaLnBrk="1" hangingPunct="1"/>
            <a:endParaRPr lang="en-US" altLang="zh-TW"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9</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9</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1818042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10</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10</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18180429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11</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11</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13615950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12</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12</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31040320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13</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13</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1560447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1</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1</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1303446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2</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2</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144891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3</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3</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3107183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4</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4</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1588034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5</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5</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1588034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6</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6</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3785843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7</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7</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42234077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latin typeface="微軟正黑體" panose="020B0604030504040204" pitchFamily="34" charset="-120"/>
                <a:ea typeface="微軟正黑體" panose="020B0604030504040204" pitchFamily="34" charset="-120"/>
              </a:rPr>
              <a:pPr/>
              <a:t>8</a:t>
            </a:fld>
            <a:endParaRPr lang="en-US" altLang="zh-TW" sz="1200" dirty="0">
              <a:latin typeface="微軟正黑體" panose="020B0604030504040204" pitchFamily="34" charset="-120"/>
              <a:ea typeface="微軟正黑體" panose="020B0604030504040204" pitchFamily="34" charset="-120"/>
            </a:endParaRPr>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ea typeface="微軟正黑體" panose="020B0604030504040204" pitchFamily="34" charset="-120"/>
              </a:rPr>
              <a:pPr algn="r" eaLnBrk="1" hangingPunct="1"/>
              <a:t>8</a:t>
            </a:fld>
            <a:endParaRPr lang="en-US" altLang="zh-TW" sz="1200" b="0" dirty="0">
              <a:latin typeface="Times New Roman" panose="02020603050405020304" pitchFamily="18" charset="0"/>
              <a:ea typeface="微軟正黑體" panose="020B0604030504040204" pitchFamily="34" charset="-12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dirty="0" smtClean="0"/>
          </a:p>
        </p:txBody>
      </p:sp>
    </p:spTree>
    <p:extLst>
      <p:ext uri="{BB962C8B-B14F-4D97-AF65-F5344CB8AC3E}">
        <p14:creationId xmlns:p14="http://schemas.microsoft.com/office/powerpoint/2010/main" val="24478105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4" name="圖片 1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p:cNvSpPr/>
          <p:nvPr userDrawn="1"/>
        </p:nvSpPr>
        <p:spPr>
          <a:xfrm rot="10800000">
            <a:off x="0" y="6713538"/>
            <a:ext cx="9142413" cy="14446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sz="800" dirty="0">
              <a:latin typeface="微軟正黑體" panose="020B0604030504040204" pitchFamily="34" charset="-120"/>
              <a:ea typeface="微軟正黑體" panose="020B0604030504040204" pitchFamily="34" charset="-120"/>
            </a:endParaRPr>
          </a:p>
        </p:txBody>
      </p:sp>
      <p:cxnSp>
        <p:nvCxnSpPr>
          <p:cNvPr id="6" name="直線接點 2"/>
          <p:cNvCxnSpPr>
            <a:cxnSpLocks noChangeShapeType="1"/>
          </p:cNvCxnSpPr>
          <p:nvPr userDrawn="1"/>
        </p:nvCxnSpPr>
        <p:spPr bwMode="auto">
          <a:xfrm flipH="1">
            <a:off x="0" y="6700838"/>
            <a:ext cx="9145588" cy="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pic>
        <p:nvPicPr>
          <p:cNvPr id="7"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28688" y="1031875"/>
            <a:ext cx="1924050" cy="146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群組 1"/>
          <p:cNvGrpSpPr>
            <a:grpSpLocks/>
          </p:cNvGrpSpPr>
          <p:nvPr userDrawn="1"/>
        </p:nvGrpSpPr>
        <p:grpSpPr bwMode="auto">
          <a:xfrm>
            <a:off x="58738" y="6721475"/>
            <a:ext cx="1006475" cy="122238"/>
            <a:chOff x="198964" y="6156267"/>
            <a:chExt cx="874664" cy="123095"/>
          </a:xfrm>
        </p:grpSpPr>
        <p:sp>
          <p:nvSpPr>
            <p:cNvPr id="9" name="Text Box 20"/>
            <p:cNvSpPr txBox="1">
              <a:spLocks noChangeArrowheads="1"/>
            </p:cNvSpPr>
            <p:nvPr userDrawn="1"/>
          </p:nvSpPr>
          <p:spPr bwMode="auto">
            <a:xfrm>
              <a:off x="265185" y="6156267"/>
              <a:ext cx="790508" cy="123095"/>
            </a:xfrm>
            <a:prstGeom prst="rect">
              <a:avLst/>
            </a:prstGeom>
            <a:solidFill>
              <a:schemeClr val="tx1"/>
            </a:solidFill>
            <a:ln>
              <a:noFill/>
            </a:ln>
          </p:spPr>
          <p:txBody>
            <a:bodyPr tIns="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fld id="{A314ACFF-7976-4F5D-9197-BB8D168949EC}" type="datetime1">
                <a:rPr kumimoji="0" lang="zh-TW" altLang="en-US" sz="800" smtClean="0">
                  <a:solidFill>
                    <a:schemeClr val="bg1"/>
                  </a:solidFill>
                  <a:latin typeface="微軟正黑體" panose="020B0604030504040204" pitchFamily="34" charset="-120"/>
                  <a:ea typeface="微軟正黑體" panose="020B0604030504040204" pitchFamily="34" charset="-120"/>
                </a:rPr>
                <a:pPr eaLnBrk="1" hangingPunct="1">
                  <a:spcBef>
                    <a:spcPct val="30000"/>
                  </a:spcBef>
                  <a:defRPr/>
                </a:pPr>
                <a:t>2020/1/16</a:t>
              </a:fld>
              <a:endParaRPr lang="en-US" altLang="zh-TW" sz="800" dirty="0">
                <a:solidFill>
                  <a:schemeClr val="bg1"/>
                </a:solidFill>
                <a:latin typeface="微軟正黑體" panose="020B0604030504040204" pitchFamily="34" charset="-120"/>
                <a:ea typeface="微軟正黑體" panose="020B0604030504040204" pitchFamily="34" charset="-120"/>
              </a:endParaRPr>
            </a:p>
          </p:txBody>
        </p:sp>
        <p:sp>
          <p:nvSpPr>
            <p:cNvPr id="10" name="Text Box 20"/>
            <p:cNvSpPr txBox="1">
              <a:spLocks noChangeArrowheads="1"/>
            </p:cNvSpPr>
            <p:nvPr userDrawn="1"/>
          </p:nvSpPr>
          <p:spPr bwMode="auto">
            <a:xfrm>
              <a:off x="541104" y="6156267"/>
              <a:ext cx="532524" cy="123095"/>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latin typeface="微軟正黑體" panose="020B0604030504040204" pitchFamily="34" charset="-120"/>
                  <a:ea typeface="微軟正黑體" panose="020B0604030504040204" pitchFamily="34" charset="-120"/>
                </a:rPr>
                <a:t>TSMC, Ltd</a:t>
              </a:r>
              <a:endParaRPr lang="en-US" altLang="zh-TW" sz="800" dirty="0">
                <a:solidFill>
                  <a:schemeClr val="bg1"/>
                </a:solidFill>
                <a:latin typeface="微軟正黑體" panose="020B0604030504040204" pitchFamily="34" charset="-120"/>
                <a:ea typeface="微軟正黑體" panose="020B0604030504040204" pitchFamily="34" charset="-120"/>
              </a:endParaRPr>
            </a:p>
          </p:txBody>
        </p:sp>
        <p:sp>
          <p:nvSpPr>
            <p:cNvPr id="11" name="Text Box 20"/>
            <p:cNvSpPr txBox="1">
              <a:spLocks noChangeArrowheads="1"/>
            </p:cNvSpPr>
            <p:nvPr userDrawn="1"/>
          </p:nvSpPr>
          <p:spPr bwMode="auto">
            <a:xfrm>
              <a:off x="198964" y="6156267"/>
              <a:ext cx="143478" cy="123095"/>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latin typeface="微軟正黑體" panose="020B0604030504040204" pitchFamily="34" charset="-120"/>
                  <a:ea typeface="微軟正黑體" panose="020B0604030504040204" pitchFamily="34" charset="-120"/>
                </a:rPr>
                <a:t>©</a:t>
              </a:r>
              <a:endParaRPr lang="en-US" altLang="zh-TW" sz="800" dirty="0">
                <a:solidFill>
                  <a:schemeClr val="bg1"/>
                </a:solidFill>
                <a:latin typeface="微軟正黑體" panose="020B0604030504040204" pitchFamily="34" charset="-120"/>
                <a:ea typeface="微軟正黑體" panose="020B0604030504040204" pitchFamily="34" charset="-120"/>
              </a:endParaRPr>
            </a:p>
          </p:txBody>
        </p:sp>
      </p:grpSp>
      <p:pic>
        <p:nvPicPr>
          <p:cNvPr id="12" name="圖片 23"/>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207250" y="6718300"/>
            <a:ext cx="1936750"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3"/>
          <p:cNvSpPr>
            <a:spLocks noGrp="1" noChangeArrowheads="1"/>
          </p:cNvSpPr>
          <p:nvPr>
            <p:ph type="ctrTitle"/>
          </p:nvPr>
        </p:nvSpPr>
        <p:spPr>
          <a:xfrm>
            <a:off x="919776" y="2940052"/>
            <a:ext cx="7486650" cy="1304925"/>
          </a:xfrm>
        </p:spPr>
        <p:txBody>
          <a:bodyPr/>
          <a:lstStyle>
            <a:lvl1pPr algn="l">
              <a:defRPr sz="4000"/>
            </a:lvl1pPr>
          </a:lstStyle>
          <a:p>
            <a:r>
              <a:rPr lang="zh-TW" altLang="en-US"/>
              <a:t>按一下以編輯母片標題樣式</a:t>
            </a:r>
            <a:endParaRPr lang="en-US" altLang="zh-TW" dirty="0"/>
          </a:p>
        </p:txBody>
      </p:sp>
      <p:sp>
        <p:nvSpPr>
          <p:cNvPr id="26628" name="Rectangle 4"/>
          <p:cNvSpPr>
            <a:spLocks noGrp="1" noChangeArrowheads="1"/>
          </p:cNvSpPr>
          <p:nvPr>
            <p:ph type="subTitle" idx="1"/>
          </p:nvPr>
        </p:nvSpPr>
        <p:spPr>
          <a:xfrm>
            <a:off x="900726" y="4692650"/>
            <a:ext cx="7486650" cy="609600"/>
          </a:xfrm>
        </p:spPr>
        <p:txBody>
          <a:bodyPr/>
          <a:lstStyle>
            <a:lvl1pPr marL="0" indent="0" algn="l">
              <a:spcBef>
                <a:spcPct val="0"/>
              </a:spcBef>
              <a:buFont typeface="Wingdings" pitchFamily="2" charset="2"/>
              <a:buNone/>
              <a:defRPr sz="2400"/>
            </a:lvl1pPr>
          </a:lstStyle>
          <a:p>
            <a:r>
              <a:rPr lang="zh-TW" altLang="en-US"/>
              <a:t>按一下以編輯母片子標題樣式</a:t>
            </a:r>
            <a:endParaRPr lang="en-US" altLang="zh-TW" dirty="0"/>
          </a:p>
        </p:txBody>
      </p:sp>
    </p:spTree>
    <p:extLst>
      <p:ext uri="{BB962C8B-B14F-4D97-AF65-F5344CB8AC3E}">
        <p14:creationId xmlns:p14="http://schemas.microsoft.com/office/powerpoint/2010/main" val="952667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lvl5pPr>
              <a:defRPr>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3502794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05600" y="271465"/>
            <a:ext cx="2057400" cy="5595937"/>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531814" y="271465"/>
            <a:ext cx="6021387" cy="5595937"/>
          </a:xfrm>
        </p:spPr>
        <p:txBody>
          <a:bodyPr vert="eaVert"/>
          <a:lstStyle>
            <a:lvl5pPr>
              <a:defRPr>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900708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lvl5pPr>
              <a:defRPr>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644740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2"/>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Tree>
    <p:extLst>
      <p:ext uri="{BB962C8B-B14F-4D97-AF65-F5344CB8AC3E}">
        <p14:creationId xmlns:p14="http://schemas.microsoft.com/office/powerpoint/2010/main" val="3630690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533400" y="1524000"/>
            <a:ext cx="4038600" cy="4343400"/>
          </a:xfrm>
        </p:spPr>
        <p:txBody>
          <a:bodyPr/>
          <a:lstStyle>
            <a:lvl1pPr>
              <a:defRPr sz="2800"/>
            </a:lvl1pPr>
            <a:lvl2pPr>
              <a:defRPr sz="2400"/>
            </a:lvl2pPr>
            <a:lvl3pPr>
              <a:defRPr sz="2000"/>
            </a:lvl3pPr>
            <a:lvl4pPr>
              <a:defRPr sz="1800"/>
            </a:lvl4pPr>
            <a:lvl5pPr>
              <a:defRPr sz="1800">
                <a:ea typeface="微軟正黑體" panose="020B0604030504040204" pitchFamily="34" charset="-120"/>
              </a:defRPr>
            </a:lvl5pPr>
            <a:lvl6pPr>
              <a:defRPr sz="1800"/>
            </a:lvl6pPr>
            <a:lvl7pPr>
              <a:defRPr sz="1800"/>
            </a:lvl7pPr>
            <a:lvl8pPr>
              <a:defRPr sz="1800"/>
            </a:lvl8pPr>
            <a:lvl9pPr>
              <a:defRPr sz="18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內容版面配置區 3"/>
          <p:cNvSpPr>
            <a:spLocks noGrp="1"/>
          </p:cNvSpPr>
          <p:nvPr>
            <p:ph sz="half" idx="2"/>
          </p:nvPr>
        </p:nvSpPr>
        <p:spPr>
          <a:xfrm>
            <a:off x="4724400" y="1524000"/>
            <a:ext cx="4038600" cy="4343400"/>
          </a:xfrm>
        </p:spPr>
        <p:txBody>
          <a:bodyPr/>
          <a:lstStyle>
            <a:lvl1pPr>
              <a:defRPr sz="2800"/>
            </a:lvl1pPr>
            <a:lvl2pPr>
              <a:defRPr sz="2400"/>
            </a:lvl2pPr>
            <a:lvl3pPr>
              <a:defRPr sz="2000"/>
            </a:lvl3pPr>
            <a:lvl4pPr>
              <a:defRPr sz="1800"/>
            </a:lvl4pPr>
            <a:lvl5pPr>
              <a:defRPr sz="1800">
                <a:ea typeface="微軟正黑體" panose="020B0604030504040204" pitchFamily="34" charset="-120"/>
              </a:defRPr>
            </a:lvl5pPr>
            <a:lvl6pPr>
              <a:defRPr sz="1800"/>
            </a:lvl6pPr>
            <a:lvl7pPr>
              <a:defRPr sz="1800"/>
            </a:lvl7pPr>
            <a:lvl8pPr>
              <a:defRPr sz="1800"/>
            </a:lvl8pPr>
            <a:lvl9pPr>
              <a:defRPr sz="18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1752791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ea typeface="微軟正黑體" panose="020B0604030504040204" pitchFamily="34" charset="-120"/>
              </a:defRPr>
            </a:lvl5pPr>
            <a:lvl6pPr>
              <a:defRPr sz="1600"/>
            </a:lvl6pPr>
            <a:lvl7pPr>
              <a:defRPr sz="1600"/>
            </a:lvl7pPr>
            <a:lvl8pPr>
              <a:defRPr sz="1600"/>
            </a:lvl8pPr>
            <a:lvl9pPr>
              <a:defRPr sz="16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5" name="文字版面配置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ea typeface="微軟正黑體" panose="020B0604030504040204" pitchFamily="34" charset="-120"/>
              </a:defRPr>
            </a:lvl5pPr>
            <a:lvl6pPr>
              <a:defRPr sz="1600"/>
            </a:lvl6pPr>
            <a:lvl7pPr>
              <a:defRPr sz="1600"/>
            </a:lvl7pPr>
            <a:lvl8pPr>
              <a:defRPr sz="1600"/>
            </a:lvl8pPr>
            <a:lvl9pPr>
              <a:defRPr sz="16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368462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Tree>
    <p:extLst>
      <p:ext uri="{BB962C8B-B14F-4D97-AF65-F5344CB8AC3E}">
        <p14:creationId xmlns:p14="http://schemas.microsoft.com/office/powerpoint/2010/main" val="412983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3079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1"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ea typeface="微軟正黑體" panose="020B0604030504040204" pitchFamily="34" charset="-120"/>
              </a:defRPr>
            </a:lvl5pPr>
            <a:lvl6pPr>
              <a:defRPr sz="2000"/>
            </a:lvl6pPr>
            <a:lvl7pPr>
              <a:defRPr sz="2000"/>
            </a:lvl7pPr>
            <a:lvl8pPr>
              <a:defRPr sz="2000"/>
            </a:lvl8pPr>
            <a:lvl9pPr>
              <a:defRPr sz="20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文字版面配置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2014065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4286658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圖片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矩形 14"/>
          <p:cNvSpPr/>
          <p:nvPr userDrawn="1"/>
        </p:nvSpPr>
        <p:spPr>
          <a:xfrm rot="10800000">
            <a:off x="0" y="6713538"/>
            <a:ext cx="9142413" cy="14446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sz="800" dirty="0">
              <a:latin typeface="微軟正黑體" panose="020B0604030504040204" pitchFamily="34" charset="-120"/>
              <a:ea typeface="微軟正黑體" panose="020B0604030504040204" pitchFamily="34" charset="-120"/>
            </a:endParaRPr>
          </a:p>
        </p:txBody>
      </p:sp>
      <p:pic>
        <p:nvPicPr>
          <p:cNvPr id="1028" name="Picture 5"/>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496300" y="107950"/>
            <a:ext cx="576263"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Rectangle 10"/>
          <p:cNvSpPr>
            <a:spLocks noGrp="1" noChangeArrowheads="1"/>
          </p:cNvSpPr>
          <p:nvPr userDrawn="1">
            <p:ph type="body" idx="1"/>
          </p:nvPr>
        </p:nvSpPr>
        <p:spPr bwMode="auto">
          <a:xfrm>
            <a:off x="533400" y="1524000"/>
            <a:ext cx="8229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dirty="0" smtClean="0"/>
              <a:t>Bullet point 1 will be here (Arial 24 Bold)</a:t>
            </a:r>
          </a:p>
          <a:p>
            <a:pPr lvl="1"/>
            <a:r>
              <a:rPr lang="en-US" altLang="zh-TW" dirty="0" smtClean="0"/>
              <a:t>Bullet point goes here (Arial 20 Bold)</a:t>
            </a:r>
          </a:p>
          <a:p>
            <a:pPr lvl="2"/>
            <a:r>
              <a:rPr lang="en-US" altLang="zh-TW" dirty="0" smtClean="0"/>
              <a:t>Bullet point goes in here (Arial 18 Bold)</a:t>
            </a:r>
          </a:p>
          <a:p>
            <a:pPr lvl="3"/>
            <a:r>
              <a:rPr lang="en-US" altLang="zh-TW" dirty="0" smtClean="0"/>
              <a:t>Bullet point goes here (Arial 16)</a:t>
            </a:r>
          </a:p>
          <a:p>
            <a:pPr lvl="0"/>
            <a:r>
              <a:rPr lang="en-US" altLang="zh-TW" dirty="0" smtClean="0"/>
              <a:t>Bullet point 2 will be here (Arial 24 Bold)</a:t>
            </a:r>
          </a:p>
          <a:p>
            <a:pPr lvl="1"/>
            <a:r>
              <a:rPr lang="en-US" altLang="zh-TW" dirty="0" smtClean="0"/>
              <a:t>Bullet point goes here (Arial 20 Bold)</a:t>
            </a:r>
          </a:p>
          <a:p>
            <a:pPr lvl="2"/>
            <a:r>
              <a:rPr lang="en-US" altLang="zh-TW" dirty="0" smtClean="0"/>
              <a:t>Bullet point goes in here (Arial 18 Bold)</a:t>
            </a:r>
          </a:p>
          <a:p>
            <a:pPr lvl="3"/>
            <a:r>
              <a:rPr lang="en-US" altLang="zh-TW" dirty="0" smtClean="0"/>
              <a:t>Bullet point goes here (Arial 16)</a:t>
            </a:r>
          </a:p>
        </p:txBody>
      </p:sp>
      <p:sp>
        <p:nvSpPr>
          <p:cNvPr id="1030" name="Rectangle 9"/>
          <p:cNvSpPr>
            <a:spLocks noGrp="1" noChangeArrowheads="1"/>
          </p:cNvSpPr>
          <p:nvPr userDrawn="1">
            <p:ph type="title"/>
          </p:nvPr>
        </p:nvSpPr>
        <p:spPr bwMode="auto">
          <a:xfrm>
            <a:off x="531813" y="271463"/>
            <a:ext cx="82311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dirty="0" smtClean="0"/>
              <a:t>Headline Title Goes Here (Arial 32 Bold)</a:t>
            </a:r>
          </a:p>
        </p:txBody>
      </p:sp>
      <p:sp>
        <p:nvSpPr>
          <p:cNvPr id="76" name="Text Box 27"/>
          <p:cNvSpPr txBox="1">
            <a:spLocks noChangeArrowheads="1"/>
          </p:cNvSpPr>
          <p:nvPr userDrawn="1"/>
        </p:nvSpPr>
        <p:spPr bwMode="auto">
          <a:xfrm>
            <a:off x="4338638" y="6684963"/>
            <a:ext cx="466725" cy="215900"/>
          </a:xfrm>
          <a:prstGeom prst="rect">
            <a:avLst/>
          </a:prstGeom>
          <a:noFill/>
          <a:ln>
            <a:noFill/>
          </a:ln>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eaLnBrk="1" hangingPunct="1">
              <a:spcBef>
                <a:spcPct val="30000"/>
              </a:spcBef>
              <a:defRPr/>
            </a:pPr>
            <a:fld id="{34F54200-4A4F-42FA-AB21-5970541B5E45}" type="slidenum">
              <a:rPr kumimoji="0" lang="en-US" altLang="zh-TW" sz="800" smtClean="0">
                <a:solidFill>
                  <a:schemeClr val="bg1"/>
                </a:solidFill>
                <a:latin typeface="微軟正黑體" panose="020B0604030504040204" pitchFamily="34" charset="-120"/>
                <a:ea typeface="微軟正黑體" panose="020B0604030504040204" pitchFamily="34" charset="-120"/>
              </a:rPr>
              <a:pPr algn="ctr" eaLnBrk="1" hangingPunct="1">
                <a:spcBef>
                  <a:spcPct val="30000"/>
                </a:spcBef>
                <a:defRPr/>
              </a:pPr>
              <a:t>‹#›</a:t>
            </a:fld>
            <a:endParaRPr kumimoji="0" lang="en-US" altLang="zh-TW" sz="800" dirty="0">
              <a:solidFill>
                <a:schemeClr val="bg1"/>
              </a:solidFill>
              <a:latin typeface="微軟正黑體" panose="020B0604030504040204" pitchFamily="34" charset="-120"/>
              <a:ea typeface="微軟正黑體" panose="020B0604030504040204" pitchFamily="34" charset="-120"/>
            </a:endParaRPr>
          </a:p>
        </p:txBody>
      </p:sp>
      <p:grpSp>
        <p:nvGrpSpPr>
          <p:cNvPr id="1032" name="群組 1"/>
          <p:cNvGrpSpPr>
            <a:grpSpLocks/>
          </p:cNvGrpSpPr>
          <p:nvPr userDrawn="1"/>
        </p:nvGrpSpPr>
        <p:grpSpPr bwMode="auto">
          <a:xfrm>
            <a:off x="58738" y="6721475"/>
            <a:ext cx="1006475" cy="122238"/>
            <a:chOff x="198964" y="6156267"/>
            <a:chExt cx="874664" cy="123095"/>
          </a:xfrm>
        </p:grpSpPr>
        <p:sp>
          <p:nvSpPr>
            <p:cNvPr id="12" name="Text Box 20"/>
            <p:cNvSpPr txBox="1">
              <a:spLocks noChangeArrowheads="1"/>
            </p:cNvSpPr>
            <p:nvPr userDrawn="1"/>
          </p:nvSpPr>
          <p:spPr bwMode="auto">
            <a:xfrm>
              <a:off x="265185" y="6156267"/>
              <a:ext cx="790508" cy="123095"/>
            </a:xfrm>
            <a:prstGeom prst="rect">
              <a:avLst/>
            </a:prstGeom>
            <a:solidFill>
              <a:schemeClr val="tx1"/>
            </a:solidFill>
            <a:ln>
              <a:noFill/>
            </a:ln>
          </p:spPr>
          <p:txBody>
            <a:bodyPr tIns="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fld id="{A314ACFF-7976-4F5D-9197-BB8D168949EC}" type="datetime1">
                <a:rPr kumimoji="0" lang="zh-TW" altLang="en-US" sz="800" smtClean="0">
                  <a:solidFill>
                    <a:schemeClr val="bg1"/>
                  </a:solidFill>
                  <a:latin typeface="微軟正黑體" panose="020B0604030504040204" pitchFamily="34" charset="-120"/>
                  <a:ea typeface="微軟正黑體" panose="020B0604030504040204" pitchFamily="34" charset="-120"/>
                </a:rPr>
                <a:pPr eaLnBrk="1" hangingPunct="1">
                  <a:spcBef>
                    <a:spcPct val="30000"/>
                  </a:spcBef>
                  <a:defRPr/>
                </a:pPr>
                <a:t>2020/1/16</a:t>
              </a:fld>
              <a:endParaRPr lang="en-US" altLang="zh-TW" sz="800" dirty="0">
                <a:solidFill>
                  <a:schemeClr val="bg1"/>
                </a:solidFill>
                <a:latin typeface="微軟正黑體" panose="020B0604030504040204" pitchFamily="34" charset="-120"/>
                <a:ea typeface="微軟正黑體" panose="020B0604030504040204" pitchFamily="34" charset="-120"/>
              </a:endParaRPr>
            </a:p>
          </p:txBody>
        </p:sp>
        <p:sp>
          <p:nvSpPr>
            <p:cNvPr id="13" name="Text Box 20"/>
            <p:cNvSpPr txBox="1">
              <a:spLocks noChangeArrowheads="1"/>
            </p:cNvSpPr>
            <p:nvPr userDrawn="1"/>
          </p:nvSpPr>
          <p:spPr bwMode="auto">
            <a:xfrm>
              <a:off x="541104" y="6156267"/>
              <a:ext cx="532524" cy="123095"/>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latin typeface="微軟正黑體" panose="020B0604030504040204" pitchFamily="34" charset="-120"/>
                  <a:ea typeface="微軟正黑體" panose="020B0604030504040204" pitchFamily="34" charset="-120"/>
                </a:rPr>
                <a:t>TSMC, Ltd</a:t>
              </a:r>
              <a:endParaRPr lang="en-US" altLang="zh-TW" sz="800" dirty="0">
                <a:solidFill>
                  <a:schemeClr val="bg1"/>
                </a:solidFill>
                <a:latin typeface="微軟正黑體" panose="020B0604030504040204" pitchFamily="34" charset="-120"/>
                <a:ea typeface="微軟正黑體" panose="020B0604030504040204" pitchFamily="34" charset="-120"/>
              </a:endParaRPr>
            </a:p>
          </p:txBody>
        </p:sp>
        <p:sp>
          <p:nvSpPr>
            <p:cNvPr id="14" name="Text Box 20"/>
            <p:cNvSpPr txBox="1">
              <a:spLocks noChangeArrowheads="1"/>
            </p:cNvSpPr>
            <p:nvPr userDrawn="1"/>
          </p:nvSpPr>
          <p:spPr bwMode="auto">
            <a:xfrm>
              <a:off x="198964" y="6156267"/>
              <a:ext cx="143478" cy="123095"/>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latin typeface="微軟正黑體" panose="020B0604030504040204" pitchFamily="34" charset="-120"/>
                  <a:ea typeface="微軟正黑體" panose="020B0604030504040204" pitchFamily="34" charset="-120"/>
                </a:rPr>
                <a:t>©</a:t>
              </a:r>
              <a:endParaRPr lang="en-US" altLang="zh-TW" sz="800" dirty="0">
                <a:solidFill>
                  <a:schemeClr val="bg1"/>
                </a:solidFill>
                <a:latin typeface="微軟正黑體" panose="020B0604030504040204" pitchFamily="34" charset="-120"/>
                <a:ea typeface="微軟正黑體" panose="020B0604030504040204" pitchFamily="34" charset="-120"/>
              </a:endParaRPr>
            </a:p>
          </p:txBody>
        </p:sp>
      </p:grpSp>
      <p:cxnSp>
        <p:nvCxnSpPr>
          <p:cNvPr id="1033" name="直線接點 2"/>
          <p:cNvCxnSpPr>
            <a:cxnSpLocks noChangeShapeType="1"/>
          </p:cNvCxnSpPr>
          <p:nvPr userDrawn="1"/>
        </p:nvCxnSpPr>
        <p:spPr bwMode="auto">
          <a:xfrm flipH="1">
            <a:off x="0" y="6700838"/>
            <a:ext cx="9145588" cy="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pic>
        <p:nvPicPr>
          <p:cNvPr id="1034" name="圖片 4"/>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7207250" y="6718300"/>
            <a:ext cx="1936750"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81" r:id="rId1"/>
    <p:sldLayoutId id="2147484071" r:id="rId2"/>
    <p:sldLayoutId id="2147484072" r:id="rId3"/>
    <p:sldLayoutId id="2147484073" r:id="rId4"/>
    <p:sldLayoutId id="2147484074" r:id="rId5"/>
    <p:sldLayoutId id="2147484075" r:id="rId6"/>
    <p:sldLayoutId id="2147484076" r:id="rId7"/>
    <p:sldLayoutId id="2147484077" r:id="rId8"/>
    <p:sldLayoutId id="2147484078" r:id="rId9"/>
    <p:sldLayoutId id="2147484079" r:id="rId10"/>
    <p:sldLayoutId id="2147484080" r:id="rId11"/>
  </p:sldLayoutIdLst>
  <p:timing>
    <p:tnLst>
      <p:par>
        <p:cTn id="1" dur="indefinite" restart="never" nodeType="tmRoot"/>
      </p:par>
    </p:tnLst>
  </p:timing>
  <p:txStyles>
    <p:titleStyle>
      <a:lvl1pPr algn="l" rtl="0" eaLnBrk="0" fontAlgn="base" hangingPunct="0">
        <a:spcBef>
          <a:spcPct val="0"/>
        </a:spcBef>
        <a:spcAft>
          <a:spcPct val="0"/>
        </a:spcAft>
        <a:defRPr kumimoji="1" sz="3200" b="1">
          <a:solidFill>
            <a:schemeClr val="tx2"/>
          </a:solidFill>
          <a:latin typeface="微軟正黑體" panose="020B0604030504040204" pitchFamily="34" charset="-120"/>
          <a:ea typeface="微軟正黑體" panose="020B0604030504040204" pitchFamily="34" charset="-120"/>
          <a:cs typeface="+mj-cs"/>
        </a:defRPr>
      </a:lvl1pPr>
      <a:lvl2pPr algn="l" rtl="0" eaLnBrk="0" fontAlgn="base" hangingPunct="0">
        <a:spcBef>
          <a:spcPct val="0"/>
        </a:spcBef>
        <a:spcAft>
          <a:spcPct val="0"/>
        </a:spcAft>
        <a:defRPr kumimoji="1" sz="3200" b="1">
          <a:solidFill>
            <a:schemeClr val="tx2"/>
          </a:solidFill>
          <a:latin typeface="Arial" charset="0"/>
          <a:ea typeface="新細明體" charset="-120"/>
        </a:defRPr>
      </a:lvl2pPr>
      <a:lvl3pPr algn="l" rtl="0" eaLnBrk="0" fontAlgn="base" hangingPunct="0">
        <a:spcBef>
          <a:spcPct val="0"/>
        </a:spcBef>
        <a:spcAft>
          <a:spcPct val="0"/>
        </a:spcAft>
        <a:defRPr kumimoji="1" sz="3200" b="1">
          <a:solidFill>
            <a:schemeClr val="tx2"/>
          </a:solidFill>
          <a:latin typeface="Arial" charset="0"/>
          <a:ea typeface="新細明體" charset="-120"/>
        </a:defRPr>
      </a:lvl3pPr>
      <a:lvl4pPr algn="l" rtl="0" eaLnBrk="0" fontAlgn="base" hangingPunct="0">
        <a:spcBef>
          <a:spcPct val="0"/>
        </a:spcBef>
        <a:spcAft>
          <a:spcPct val="0"/>
        </a:spcAft>
        <a:defRPr kumimoji="1" sz="3200" b="1">
          <a:solidFill>
            <a:schemeClr val="tx2"/>
          </a:solidFill>
          <a:latin typeface="Arial" charset="0"/>
          <a:ea typeface="新細明體" charset="-120"/>
        </a:defRPr>
      </a:lvl4pPr>
      <a:lvl5pPr algn="l" rtl="0" eaLnBrk="0" fontAlgn="base" hangingPunct="0">
        <a:spcBef>
          <a:spcPct val="0"/>
        </a:spcBef>
        <a:spcAft>
          <a:spcPct val="0"/>
        </a:spcAft>
        <a:defRPr kumimoji="1" sz="3200" b="1">
          <a:solidFill>
            <a:schemeClr val="tx2"/>
          </a:solidFill>
          <a:latin typeface="Arial" charset="0"/>
          <a:ea typeface="新細明體" charset="-120"/>
        </a:defRPr>
      </a:lvl5pPr>
      <a:lvl6pPr marL="457200" algn="l" rtl="0" fontAlgn="base">
        <a:spcBef>
          <a:spcPct val="0"/>
        </a:spcBef>
        <a:spcAft>
          <a:spcPct val="0"/>
        </a:spcAft>
        <a:defRPr kumimoji="1" sz="3200" b="1">
          <a:solidFill>
            <a:schemeClr val="tx2"/>
          </a:solidFill>
          <a:latin typeface="Arial" charset="0"/>
          <a:ea typeface="新細明體" charset="-120"/>
        </a:defRPr>
      </a:lvl6pPr>
      <a:lvl7pPr marL="914400" algn="l" rtl="0" fontAlgn="base">
        <a:spcBef>
          <a:spcPct val="0"/>
        </a:spcBef>
        <a:spcAft>
          <a:spcPct val="0"/>
        </a:spcAft>
        <a:defRPr kumimoji="1" sz="3200" b="1">
          <a:solidFill>
            <a:schemeClr val="tx2"/>
          </a:solidFill>
          <a:latin typeface="Arial" charset="0"/>
          <a:ea typeface="新細明體" charset="-120"/>
        </a:defRPr>
      </a:lvl7pPr>
      <a:lvl8pPr marL="1371600" algn="l" rtl="0" fontAlgn="base">
        <a:spcBef>
          <a:spcPct val="0"/>
        </a:spcBef>
        <a:spcAft>
          <a:spcPct val="0"/>
        </a:spcAft>
        <a:defRPr kumimoji="1" sz="3200" b="1">
          <a:solidFill>
            <a:schemeClr val="tx2"/>
          </a:solidFill>
          <a:latin typeface="Arial" charset="0"/>
          <a:ea typeface="新細明體" charset="-120"/>
        </a:defRPr>
      </a:lvl8pPr>
      <a:lvl9pPr marL="1828800" algn="l" rtl="0" fontAlgn="base">
        <a:spcBef>
          <a:spcPct val="0"/>
        </a:spcBef>
        <a:spcAft>
          <a:spcPct val="0"/>
        </a:spcAft>
        <a:defRPr kumimoji="1" sz="3200" b="1">
          <a:solidFill>
            <a:schemeClr val="tx2"/>
          </a:solidFill>
          <a:latin typeface="Arial" charset="0"/>
          <a:ea typeface="新細明體" charset="-120"/>
        </a:defRPr>
      </a:lvl9pPr>
    </p:titleStyle>
    <p:bodyStyle>
      <a:lvl1pPr marL="323850" indent="-250825" algn="l" rtl="0" eaLnBrk="0" fontAlgn="base" hangingPunct="0">
        <a:spcBef>
          <a:spcPts val="600"/>
        </a:spcBef>
        <a:spcAft>
          <a:spcPct val="0"/>
        </a:spcAft>
        <a:buClr>
          <a:srgbClr val="FF0000"/>
        </a:buClr>
        <a:buSzPct val="120000"/>
        <a:buFont typeface="Arial" panose="020B0604020202020204" pitchFamily="34" charset="0"/>
        <a:buChar char="•"/>
        <a:defRPr kumimoji="1" sz="2400" b="1">
          <a:solidFill>
            <a:schemeClr val="tx1"/>
          </a:solidFill>
          <a:latin typeface="微軟正黑體" panose="020B0604030504040204" pitchFamily="34" charset="-120"/>
          <a:ea typeface="微軟正黑體" panose="020B0604030504040204" pitchFamily="34" charset="-120"/>
          <a:cs typeface="+mn-cs"/>
        </a:defRPr>
      </a:lvl1pPr>
      <a:lvl2pPr marL="863600" indent="-250825" algn="l" rtl="0" eaLnBrk="0" fontAlgn="base" hangingPunct="0">
        <a:spcBef>
          <a:spcPts val="600"/>
        </a:spcBef>
        <a:spcAft>
          <a:spcPct val="0"/>
        </a:spcAft>
        <a:buSzPct val="140000"/>
        <a:buFont typeface="Calibri" panose="020F0502020204030204" pitchFamily="34" charset="0"/>
        <a:buChar char="▪"/>
        <a:defRPr kumimoji="1" sz="2000" b="1">
          <a:solidFill>
            <a:schemeClr val="tx1"/>
          </a:solidFill>
          <a:latin typeface="微軟正黑體" panose="020B0604030504040204" pitchFamily="34" charset="-120"/>
          <a:ea typeface="微軟正黑體" panose="020B0604030504040204" pitchFamily="34" charset="-120"/>
        </a:defRPr>
      </a:lvl2pPr>
      <a:lvl3pPr marL="1331913" indent="-250825" algn="l" rtl="0" eaLnBrk="0" fontAlgn="base" hangingPunct="0">
        <a:spcBef>
          <a:spcPts val="600"/>
        </a:spcBef>
        <a:spcAft>
          <a:spcPct val="0"/>
        </a:spcAft>
        <a:buSzPct val="130000"/>
        <a:buFont typeface="Calibri" panose="020F0502020204030204" pitchFamily="34" charset="0"/>
        <a:buChar char="▫"/>
        <a:defRPr kumimoji="1" b="1">
          <a:solidFill>
            <a:schemeClr val="tx1"/>
          </a:solidFill>
          <a:latin typeface="微軟正黑體" panose="020B0604030504040204" pitchFamily="34" charset="-120"/>
          <a:ea typeface="微軟正黑體" panose="020B0604030504040204" pitchFamily="34" charset="-120"/>
        </a:defRPr>
      </a:lvl3pPr>
      <a:lvl4pPr marL="1798638" indent="-250825" algn="l" rtl="0" eaLnBrk="0" fontAlgn="base" hangingPunct="0">
        <a:spcBef>
          <a:spcPts val="600"/>
        </a:spcBef>
        <a:spcAft>
          <a:spcPct val="0"/>
        </a:spcAft>
        <a:buSzPct val="90000"/>
        <a:buFont typeface="Arial" panose="020B0604020202020204" pitchFamily="34" charset="0"/>
        <a:buChar char="♦"/>
        <a:defRPr kumimoji="1" sz="1600">
          <a:solidFill>
            <a:schemeClr val="tx1"/>
          </a:solidFill>
          <a:latin typeface="微軟正黑體" panose="020B0604030504040204" pitchFamily="34" charset="-120"/>
          <a:ea typeface="微軟正黑體" panose="020B0604030504040204" pitchFamily="34" charset="-120"/>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1"/>
          <p:cNvSpPr>
            <a:spLocks noGrp="1" noChangeArrowheads="1"/>
          </p:cNvSpPr>
          <p:nvPr>
            <p:ph type="ctrTitle"/>
          </p:nvPr>
        </p:nvSpPr>
        <p:spPr>
          <a:xfrm>
            <a:off x="919163" y="2940050"/>
            <a:ext cx="7486650" cy="1304925"/>
          </a:xfrm>
        </p:spPr>
        <p:txBody>
          <a:bodyPr/>
          <a:lstStyle/>
          <a:p>
            <a:pPr eaLnBrk="1" hangingPunct="1"/>
            <a:r>
              <a:rPr lang="en-US" altLang="zh-TW" dirty="0" smtClean="0">
                <a:solidFill>
                  <a:srgbClr val="CC0000"/>
                </a:solidFill>
                <a:effectLst>
                  <a:outerShdw blurRad="38100" dist="38100" dir="2700000" algn="tl">
                    <a:srgbClr val="C0C0C0"/>
                  </a:outerShdw>
                </a:effectLst>
                <a:latin typeface="+mj-lt"/>
                <a:ea typeface="微軟正黑體" panose="020B0604030504040204" pitchFamily="34" charset="-120"/>
              </a:rPr>
              <a:t>2019</a:t>
            </a:r>
            <a:r>
              <a:rPr lang="zh-TW" altLang="en-US" dirty="0" smtClean="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年第</a:t>
            </a:r>
            <a:r>
              <a:rPr lang="zh-TW" altLang="en-US" dirty="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四</a:t>
            </a:r>
            <a:r>
              <a:rPr lang="zh-TW" altLang="en-US" dirty="0" smtClean="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季</a:t>
            </a:r>
            <a:r>
              <a:rPr lang="zh-TW" altLang="en-US" dirty="0">
                <a:solidFill>
                  <a:srgbClr val="CC0000"/>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法人說明會</a:t>
            </a:r>
            <a:endParaRPr lang="en-US" altLang="zh-TW" dirty="0" smtClean="0">
              <a:latin typeface="微軟正黑體" panose="020B0604030504040204" pitchFamily="34" charset="-120"/>
              <a:ea typeface="微軟正黑體" panose="020B0604030504040204" pitchFamily="34" charset="-120"/>
            </a:endParaRPr>
          </a:p>
        </p:txBody>
      </p:sp>
      <p:sp>
        <p:nvSpPr>
          <p:cNvPr id="5123" name="Rectangle 19"/>
          <p:cNvSpPr>
            <a:spLocks noGrp="1" noChangeArrowheads="1"/>
          </p:cNvSpPr>
          <p:nvPr>
            <p:ph type="subTitle" idx="1"/>
          </p:nvPr>
        </p:nvSpPr>
        <p:spPr>
          <a:xfrm>
            <a:off x="900113" y="4692650"/>
            <a:ext cx="7486650" cy="609600"/>
          </a:xfrm>
        </p:spPr>
        <p:txBody>
          <a:bodyPr/>
          <a:lstStyle/>
          <a:p>
            <a:pPr eaLnBrk="1" hangingPunct="1"/>
            <a:r>
              <a:rPr lang="en-US" altLang="zh-TW" dirty="0" smtClean="0">
                <a:latin typeface="+mj-lt"/>
              </a:rPr>
              <a:t>2020</a:t>
            </a:r>
            <a:r>
              <a:rPr lang="zh-TW" altLang="en-US" dirty="0" smtClean="0"/>
              <a:t>年 </a:t>
            </a:r>
            <a:r>
              <a:rPr lang="en-US" altLang="zh-TW" dirty="0" smtClean="0">
                <a:latin typeface="+mj-lt"/>
              </a:rPr>
              <a:t>1</a:t>
            </a:r>
            <a:r>
              <a:rPr lang="zh-TW" altLang="en-US" dirty="0" smtClean="0"/>
              <a:t>月 </a:t>
            </a:r>
            <a:r>
              <a:rPr lang="en-US" altLang="zh-TW" dirty="0" smtClean="0">
                <a:latin typeface="+mj-lt"/>
              </a:rPr>
              <a:t>16</a:t>
            </a:r>
            <a:r>
              <a:rPr lang="zh-TW" altLang="en-US" dirty="0" smtClean="0"/>
              <a:t>日</a:t>
            </a:r>
            <a:endParaRPr lang="zh-TW" alt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zh-TW" altLang="en-US" dirty="0">
                <a:solidFill>
                  <a:srgbClr val="C00000"/>
                </a:solidFill>
              </a:rPr>
              <a:t>現金流量表</a:t>
            </a:r>
            <a:endParaRPr lang="en-US" altLang="zh-TW" dirty="0" smtClean="0">
              <a:solidFill>
                <a:srgbClr val="C00000"/>
              </a:solidFill>
            </a:endParaRPr>
          </a:p>
        </p:txBody>
      </p:sp>
      <p:sp>
        <p:nvSpPr>
          <p:cNvPr id="8" name="Text Box 4"/>
          <p:cNvSpPr txBox="1">
            <a:spLocks noChangeArrowheads="1"/>
          </p:cNvSpPr>
          <p:nvPr/>
        </p:nvSpPr>
        <p:spPr bwMode="auto">
          <a:xfrm>
            <a:off x="781000" y="4725144"/>
            <a:ext cx="7391400" cy="246221"/>
          </a:xfrm>
          <a:prstGeom prst="rect">
            <a:avLst/>
          </a:prstGeom>
          <a:noFill/>
          <a:ln w="9525">
            <a:noFill/>
            <a:miter lim="800000"/>
            <a:headEnd/>
            <a:tailEnd/>
          </a:ln>
        </p:spPr>
        <p:txBody>
          <a:bodyPr>
            <a:spAutoFit/>
          </a:bodyPr>
          <a:lstStyle/>
          <a:p>
            <a:pPr>
              <a:spcBef>
                <a:spcPct val="10000"/>
              </a:spcBef>
            </a:pPr>
            <a:r>
              <a:rPr lang="en-US" altLang="zh-TW" sz="1000" b="0" dirty="0" smtClean="0">
                <a:latin typeface="微軟正黑體" panose="020B0604030504040204" pitchFamily="34" charset="-120"/>
                <a:ea typeface="微軟正黑體" panose="020B0604030504040204" pitchFamily="34" charset="-120"/>
              </a:rPr>
              <a:t>* </a:t>
            </a:r>
            <a:r>
              <a:rPr lang="zh-TW" altLang="en-US" sz="1000" b="0" dirty="0" smtClean="0">
                <a:latin typeface="微軟正黑體" panose="020B0604030504040204" pitchFamily="34" charset="-120"/>
                <a:ea typeface="微軟正黑體" panose="020B0604030504040204" pitchFamily="34" charset="-120"/>
              </a:rPr>
              <a:t>自由現金流量 </a:t>
            </a:r>
            <a:r>
              <a:rPr lang="en-US" altLang="zh-TW" sz="1000" b="0" dirty="0" smtClean="0">
                <a:latin typeface="微軟正黑體" panose="020B0604030504040204" pitchFamily="34" charset="-120"/>
                <a:ea typeface="微軟正黑體" panose="020B0604030504040204" pitchFamily="34" charset="-120"/>
              </a:rPr>
              <a:t>= </a:t>
            </a:r>
            <a:r>
              <a:rPr lang="zh-TW" altLang="en-US" sz="1000" b="0" dirty="0" smtClean="0">
                <a:latin typeface="微軟正黑體" panose="020B0604030504040204" pitchFamily="34" charset="-120"/>
                <a:ea typeface="微軟正黑體" panose="020B0604030504040204" pitchFamily="34" charset="-120"/>
              </a:rPr>
              <a:t>營運活動之現金流入</a:t>
            </a:r>
            <a:r>
              <a:rPr lang="en-US" altLang="zh-TW" sz="1000" b="0" dirty="0" smtClean="0">
                <a:latin typeface="微軟正黑體" panose="020B0604030504040204" pitchFamily="34" charset="-120"/>
                <a:ea typeface="微軟正黑體" panose="020B0604030504040204" pitchFamily="34" charset="-120"/>
              </a:rPr>
              <a:t>–</a:t>
            </a:r>
            <a:r>
              <a:rPr lang="zh-TW" altLang="en-US" sz="1000" b="0" dirty="0" smtClean="0">
                <a:latin typeface="微軟正黑體" panose="020B0604030504040204" pitchFamily="34" charset="-120"/>
                <a:ea typeface="微軟正黑體" panose="020B0604030504040204" pitchFamily="34" charset="-120"/>
              </a:rPr>
              <a:t>資本支出</a:t>
            </a:r>
            <a:r>
              <a:rPr lang="en-US" altLang="zh-TW" sz="1000" b="0" dirty="0" smtClean="0">
                <a:latin typeface="微軟正黑體" panose="020B0604030504040204" pitchFamily="34" charset="-120"/>
                <a:ea typeface="微軟正黑體" panose="020B0604030504040204" pitchFamily="34" charset="-120"/>
              </a:rPr>
              <a:t> </a:t>
            </a:r>
            <a:endParaRPr lang="en-US" altLang="zh-TW" sz="1000" b="0" dirty="0">
              <a:latin typeface="微軟正黑體" panose="020B0604030504040204" pitchFamily="34" charset="-120"/>
              <a:ea typeface="微軟正黑體" panose="020B0604030504040204" pitchFamily="34" charset="-120"/>
            </a:endParaRPr>
          </a:p>
        </p:txBody>
      </p:sp>
      <p:sp>
        <p:nvSpPr>
          <p:cNvPr id="9" name="AutoShape 2"/>
          <p:cNvSpPr>
            <a:spLocks noChangeArrowheads="1"/>
          </p:cNvSpPr>
          <p:nvPr/>
        </p:nvSpPr>
        <p:spPr bwMode="auto">
          <a:xfrm>
            <a:off x="827584" y="1556792"/>
            <a:ext cx="7460096" cy="3168352"/>
          </a:xfrm>
          <a:prstGeom prst="roundRect">
            <a:avLst>
              <a:gd name="adj" fmla="val 6000"/>
            </a:avLst>
          </a:prstGeom>
          <a:solidFill>
            <a:srgbClr val="DDDDDD"/>
          </a:solidFill>
          <a:ln w="9525">
            <a:noFill/>
            <a:round/>
            <a:headEnd/>
            <a:tailEnd/>
          </a:ln>
        </p:spPr>
        <p:txBody>
          <a:bodyPr wrap="none" anchor="ctr"/>
          <a:lstStyle/>
          <a:p>
            <a:pPr algn="ctr"/>
            <a:endParaRPr lang="zh-TW" altLang="en-US" dirty="0">
              <a:latin typeface="微軟正黑體" panose="020B0604030504040204" pitchFamily="34" charset="-120"/>
              <a:ea typeface="微軟正黑體" panose="020B0604030504040204" pitchFamily="34" charset="-120"/>
            </a:endParaRPr>
          </a:p>
        </p:txBody>
      </p:sp>
      <p:pic>
        <p:nvPicPr>
          <p:cNvPr id="2" name="圖片 1"/>
          <p:cNvPicPr>
            <a:picLocks noChangeAspect="1"/>
          </p:cNvPicPr>
          <p:nvPr/>
        </p:nvPicPr>
        <p:blipFill>
          <a:blip r:embed="rId3"/>
          <a:stretch>
            <a:fillRect/>
          </a:stretch>
        </p:blipFill>
        <p:spPr>
          <a:xfrm>
            <a:off x="1038144" y="1680038"/>
            <a:ext cx="7038975" cy="2895600"/>
          </a:xfrm>
          <a:prstGeom prst="rect">
            <a:avLst/>
          </a:prstGeom>
        </p:spPr>
      </p:pic>
    </p:spTree>
    <p:extLst>
      <p:ext uri="{BB962C8B-B14F-4D97-AF65-F5344CB8AC3E}">
        <p14:creationId xmlns:p14="http://schemas.microsoft.com/office/powerpoint/2010/main" val="404303414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r>
              <a:rPr lang="zh-TW" altLang="en-US" dirty="0">
                <a:solidFill>
                  <a:srgbClr val="C00000"/>
                </a:solidFill>
                <a:latin typeface="+mj-lt"/>
              </a:rPr>
              <a:t>20</a:t>
            </a:r>
            <a:r>
              <a:rPr lang="en-US" altLang="zh-TW" dirty="0" smtClean="0">
                <a:solidFill>
                  <a:srgbClr val="C00000"/>
                </a:solidFill>
                <a:latin typeface="+mj-lt"/>
              </a:rPr>
              <a:t>19</a:t>
            </a:r>
            <a:r>
              <a:rPr lang="zh-TW" altLang="en-US" dirty="0" smtClean="0">
                <a:solidFill>
                  <a:srgbClr val="C00000"/>
                </a:solidFill>
              </a:rPr>
              <a:t>年</a:t>
            </a:r>
            <a:r>
              <a:rPr lang="zh-TW" altLang="en-US" dirty="0">
                <a:solidFill>
                  <a:srgbClr val="C00000"/>
                </a:solidFill>
              </a:rPr>
              <a:t>營運成果</a:t>
            </a:r>
            <a:endParaRPr lang="en-US" altLang="zh-TW" dirty="0">
              <a:solidFill>
                <a:srgbClr val="C00000"/>
              </a:solidFill>
            </a:endParaRPr>
          </a:p>
        </p:txBody>
      </p:sp>
      <p:sp>
        <p:nvSpPr>
          <p:cNvPr id="7" name="AutoShape 2"/>
          <p:cNvSpPr>
            <a:spLocks noChangeArrowheads="1"/>
          </p:cNvSpPr>
          <p:nvPr/>
        </p:nvSpPr>
        <p:spPr bwMode="auto">
          <a:xfrm>
            <a:off x="827584" y="1268760"/>
            <a:ext cx="7056784" cy="4896544"/>
          </a:xfrm>
          <a:prstGeom prst="roundRect">
            <a:avLst>
              <a:gd name="adj" fmla="val 6000"/>
            </a:avLst>
          </a:prstGeom>
          <a:solidFill>
            <a:srgbClr val="DDDDDD"/>
          </a:solidFill>
          <a:ln w="9525">
            <a:noFill/>
            <a:round/>
            <a:headEnd/>
            <a:tailEnd/>
          </a:ln>
        </p:spPr>
        <p:txBody>
          <a:bodyPr wrap="none" anchor="ctr"/>
          <a:lstStyle/>
          <a:p>
            <a:pPr algn="ctr"/>
            <a:endParaRPr lang="zh-TW" altLang="en-US" dirty="0">
              <a:latin typeface="微軟正黑體" panose="020B0604030504040204" pitchFamily="34" charset="-120"/>
              <a:ea typeface="微軟正黑體" panose="020B0604030504040204" pitchFamily="34" charset="-120"/>
            </a:endParaRPr>
          </a:p>
        </p:txBody>
      </p:sp>
      <p:pic>
        <p:nvPicPr>
          <p:cNvPr id="3" name="圖片 2"/>
          <p:cNvPicPr>
            <a:picLocks noChangeAspect="1"/>
          </p:cNvPicPr>
          <p:nvPr/>
        </p:nvPicPr>
        <p:blipFill>
          <a:blip r:embed="rId3"/>
          <a:stretch>
            <a:fillRect/>
          </a:stretch>
        </p:blipFill>
        <p:spPr>
          <a:xfrm>
            <a:off x="1026988" y="1414463"/>
            <a:ext cx="6657975" cy="4572000"/>
          </a:xfrm>
          <a:prstGeom prst="rect">
            <a:avLst/>
          </a:prstGeom>
        </p:spPr>
      </p:pic>
    </p:spTree>
    <p:extLst>
      <p:ext uri="{BB962C8B-B14F-4D97-AF65-F5344CB8AC3E}">
        <p14:creationId xmlns:p14="http://schemas.microsoft.com/office/powerpoint/2010/main" val="21374726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latin typeface="+mj-lt"/>
              </a:rPr>
              <a:t>2020</a:t>
            </a:r>
            <a:r>
              <a:rPr lang="zh-TW" altLang="en-US" dirty="0" smtClean="0">
                <a:solidFill>
                  <a:srgbClr val="C00000"/>
                </a:solidFill>
              </a:rPr>
              <a:t>年第一季</a:t>
            </a:r>
            <a:r>
              <a:rPr lang="zh-TW" altLang="en-US" dirty="0">
                <a:solidFill>
                  <a:srgbClr val="C00000"/>
                </a:solidFill>
              </a:rPr>
              <a:t>業績展望</a:t>
            </a:r>
          </a:p>
        </p:txBody>
      </p:sp>
      <p:sp>
        <p:nvSpPr>
          <p:cNvPr id="6" name="Text Box 4"/>
          <p:cNvSpPr txBox="1">
            <a:spLocks noChangeArrowheads="1"/>
          </p:cNvSpPr>
          <p:nvPr/>
        </p:nvSpPr>
        <p:spPr bwMode="auto">
          <a:xfrm>
            <a:off x="1508125" y="1230313"/>
            <a:ext cx="184150" cy="304800"/>
          </a:xfrm>
          <a:prstGeom prst="rect">
            <a:avLst/>
          </a:prstGeom>
          <a:noFill/>
          <a:ln w="9525">
            <a:noFill/>
            <a:miter lim="800000"/>
            <a:headEnd/>
            <a:tailEnd/>
          </a:ln>
        </p:spPr>
        <p:txBody>
          <a:bodyPr wrap="none">
            <a:spAutoFit/>
          </a:bodyPr>
          <a:lstStyle/>
          <a:p>
            <a:endParaRPr lang="zh-TW" altLang="en-US" sz="1400" b="0" dirty="0">
              <a:latin typeface="微軟正黑體" panose="020B0604030504040204" pitchFamily="34" charset="-120"/>
              <a:ea typeface="微軟正黑體" panose="020B0604030504040204" pitchFamily="34" charset="-120"/>
            </a:endParaRPr>
          </a:p>
        </p:txBody>
      </p:sp>
      <p:sp>
        <p:nvSpPr>
          <p:cNvPr id="9" name="Text Box 5"/>
          <p:cNvSpPr txBox="1">
            <a:spLocks noChangeArrowheads="1"/>
          </p:cNvSpPr>
          <p:nvPr/>
        </p:nvSpPr>
        <p:spPr bwMode="auto">
          <a:xfrm>
            <a:off x="887486" y="1846838"/>
            <a:ext cx="8288660" cy="369332"/>
          </a:xfrm>
          <a:prstGeom prst="rect">
            <a:avLst/>
          </a:prstGeom>
          <a:noFill/>
          <a:ln w="9525">
            <a:noFill/>
            <a:miter lim="800000"/>
            <a:headEnd/>
            <a:tailEnd/>
          </a:ln>
        </p:spPr>
        <p:txBody>
          <a:bodyPr wrap="square">
            <a:spAutoFit/>
          </a:bodyPr>
          <a:lstStyle/>
          <a:p>
            <a:pPr marL="285750" indent="-285750">
              <a:spcBef>
                <a:spcPts val="1800"/>
              </a:spcBef>
              <a:buClr>
                <a:srgbClr val="FF0000"/>
              </a:buClr>
              <a:buFont typeface="Arial" panose="020B0604020202020204" pitchFamily="34" charset="0"/>
              <a:buChar char="•"/>
            </a:pPr>
            <a:r>
              <a:rPr lang="zh-TW" altLang="en-US" sz="1800" dirty="0" smtClean="0">
                <a:latin typeface="微軟正黑體" panose="020B0604030504040204" pitchFamily="34" charset="-120"/>
                <a:ea typeface="微軟正黑體" panose="020B0604030504040204" pitchFamily="34" charset="-120"/>
                <a:cs typeface="Arial" pitchFamily="34" charset="0"/>
              </a:rPr>
              <a:t>合併</a:t>
            </a:r>
            <a:r>
              <a:rPr lang="zh-TW" altLang="en-US" sz="1800" dirty="0">
                <a:latin typeface="微軟正黑體" panose="020B0604030504040204" pitchFamily="34" charset="-120"/>
                <a:ea typeface="微軟正黑體" panose="020B0604030504040204" pitchFamily="34" charset="-120"/>
                <a:cs typeface="Arial" pitchFamily="34" charset="0"/>
              </a:rPr>
              <a:t>營收約介於美金</a:t>
            </a:r>
            <a:r>
              <a:rPr lang="en-US" altLang="zh-TW" sz="1800" dirty="0">
                <a:latin typeface="微軟正黑體" panose="020B0604030504040204" pitchFamily="34" charset="-120"/>
                <a:ea typeface="微軟正黑體" panose="020B0604030504040204" pitchFamily="34" charset="-120"/>
                <a:cs typeface="Arial" pitchFamily="34" charset="0"/>
              </a:rPr>
              <a:t> </a:t>
            </a:r>
            <a:r>
              <a:rPr lang="en-US" altLang="zh-TW" sz="1800" dirty="0">
                <a:latin typeface="+mj-lt"/>
                <a:ea typeface="微軟正黑體" panose="020B0604030504040204" pitchFamily="34" charset="-120"/>
                <a:cs typeface="Arial" pitchFamily="34" charset="0"/>
              </a:rPr>
              <a:t>102 </a:t>
            </a:r>
            <a:r>
              <a:rPr lang="zh-TW" altLang="en-US" sz="1800" dirty="0">
                <a:latin typeface="微軟正黑體" panose="020B0604030504040204" pitchFamily="34" charset="-120"/>
                <a:ea typeface="微軟正黑體" panose="020B0604030504040204" pitchFamily="34" charset="-120"/>
                <a:cs typeface="Arial" pitchFamily="34" charset="0"/>
              </a:rPr>
              <a:t>億元到 </a:t>
            </a:r>
            <a:r>
              <a:rPr lang="en-US" altLang="zh-TW" sz="1800" dirty="0">
                <a:latin typeface="+mj-lt"/>
                <a:ea typeface="微軟正黑體" panose="020B0604030504040204" pitchFamily="34" charset="-120"/>
                <a:cs typeface="Arial" pitchFamily="34" charset="0"/>
              </a:rPr>
              <a:t>103 </a:t>
            </a:r>
            <a:r>
              <a:rPr lang="zh-TW" altLang="en-US" sz="1800" dirty="0">
                <a:latin typeface="微軟正黑體" panose="020B0604030504040204" pitchFamily="34" charset="-120"/>
                <a:ea typeface="微軟正黑體" panose="020B0604030504040204" pitchFamily="34" charset="-120"/>
                <a:cs typeface="Arial" pitchFamily="34" charset="0"/>
              </a:rPr>
              <a:t>億元之間</a:t>
            </a:r>
            <a:r>
              <a:rPr lang="zh-TW" altLang="en-US" sz="1800" dirty="0" smtClean="0">
                <a:latin typeface="微軟正黑體" panose="020B0604030504040204" pitchFamily="34" charset="-120"/>
                <a:ea typeface="微軟正黑體" panose="020B0604030504040204" pitchFamily="34" charset="-120"/>
                <a:cs typeface="Arial" pitchFamily="34" charset="0"/>
              </a:rPr>
              <a:t>。</a:t>
            </a:r>
            <a:endParaRPr lang="en-US" altLang="zh-TW" sz="1800" dirty="0">
              <a:latin typeface="微軟正黑體" panose="020B0604030504040204" pitchFamily="34" charset="-120"/>
              <a:ea typeface="微軟正黑體" panose="020B0604030504040204" pitchFamily="34" charset="-120"/>
              <a:cs typeface="Arial" pitchFamily="34" charset="0"/>
            </a:endParaRPr>
          </a:p>
        </p:txBody>
      </p:sp>
      <p:sp>
        <p:nvSpPr>
          <p:cNvPr id="14" name="Text Box 6"/>
          <p:cNvSpPr txBox="1">
            <a:spLocks noChangeArrowheads="1"/>
          </p:cNvSpPr>
          <p:nvPr/>
        </p:nvSpPr>
        <p:spPr bwMode="auto">
          <a:xfrm>
            <a:off x="614363" y="1289658"/>
            <a:ext cx="7958137" cy="369332"/>
          </a:xfrm>
          <a:prstGeom prst="rect">
            <a:avLst/>
          </a:prstGeom>
          <a:noFill/>
          <a:ln w="9525">
            <a:noFill/>
            <a:miter lim="800000"/>
            <a:headEnd/>
            <a:tailEnd/>
          </a:ln>
        </p:spPr>
        <p:txBody>
          <a:bodyPr>
            <a:spAutoFit/>
          </a:bodyPr>
          <a:lstStyle/>
          <a:p>
            <a:pPr>
              <a:spcBef>
                <a:spcPct val="50000"/>
              </a:spcBef>
            </a:pPr>
            <a:r>
              <a:rPr lang="zh-TW" altLang="en-US" sz="1800" dirty="0">
                <a:latin typeface="微軟正黑體" panose="020B0604030504040204" pitchFamily="34" charset="-120"/>
                <a:ea typeface="微軟正黑體" panose="020B0604030504040204" pitchFamily="34" charset="-120"/>
              </a:rPr>
              <a:t>基於目前對營運</a:t>
            </a:r>
            <a:r>
              <a:rPr lang="zh-TW" altLang="en-US" sz="1800" dirty="0" smtClean="0">
                <a:latin typeface="微軟正黑體" panose="020B0604030504040204" pitchFamily="34" charset="-120"/>
                <a:ea typeface="微軟正黑體" panose="020B0604030504040204" pitchFamily="34" charset="-120"/>
              </a:rPr>
              <a:t>展望的</a:t>
            </a:r>
            <a:r>
              <a:rPr lang="zh-TW" altLang="en-US" sz="1800" dirty="0">
                <a:latin typeface="微軟正黑體" panose="020B0604030504040204" pitchFamily="34" charset="-120"/>
                <a:ea typeface="微軟正黑體" panose="020B0604030504040204" pitchFamily="34" charset="-120"/>
              </a:rPr>
              <a:t>假設</a:t>
            </a:r>
            <a:r>
              <a:rPr lang="zh-TW" altLang="en-US" sz="1800" dirty="0" smtClean="0">
                <a:latin typeface="微軟正黑體" panose="020B0604030504040204" pitchFamily="34" charset="-120"/>
                <a:ea typeface="微軟正黑體" panose="020B0604030504040204" pitchFamily="34" charset="-120"/>
              </a:rPr>
              <a:t>，台積公司預期</a:t>
            </a:r>
            <a:r>
              <a:rPr lang="en-US" altLang="zh-TW" sz="1800" dirty="0" smtClean="0">
                <a:latin typeface="微軟正黑體" panose="020B0604030504040204" pitchFamily="34" charset="-120"/>
                <a:ea typeface="微軟正黑體" panose="020B0604030504040204" pitchFamily="34" charset="-120"/>
                <a:cs typeface="Times New Roman" pitchFamily="18" charset="0"/>
              </a:rPr>
              <a:t>:</a:t>
            </a:r>
            <a:endParaRPr lang="zh-TW" altLang="en-US" sz="1800" dirty="0">
              <a:latin typeface="微軟正黑體" panose="020B0604030504040204" pitchFamily="34" charset="-120"/>
              <a:ea typeface="微軟正黑體" panose="020B0604030504040204" pitchFamily="34" charset="-120"/>
            </a:endParaRPr>
          </a:p>
        </p:txBody>
      </p:sp>
      <p:sp>
        <p:nvSpPr>
          <p:cNvPr id="15" name="Text Box 6"/>
          <p:cNvSpPr txBox="1">
            <a:spLocks noChangeArrowheads="1"/>
          </p:cNvSpPr>
          <p:nvPr/>
        </p:nvSpPr>
        <p:spPr bwMode="auto">
          <a:xfrm>
            <a:off x="611560" y="2498713"/>
            <a:ext cx="7958137" cy="369332"/>
          </a:xfrm>
          <a:prstGeom prst="rect">
            <a:avLst/>
          </a:prstGeom>
          <a:noFill/>
          <a:ln w="9525">
            <a:noFill/>
            <a:miter lim="800000"/>
            <a:headEnd/>
            <a:tailEnd/>
          </a:ln>
        </p:spPr>
        <p:txBody>
          <a:bodyPr>
            <a:spAutoFit/>
          </a:bodyPr>
          <a:lstStyle/>
          <a:p>
            <a:pPr>
              <a:spcBef>
                <a:spcPct val="50000"/>
              </a:spcBef>
            </a:pPr>
            <a:r>
              <a:rPr lang="zh-TW" altLang="en-US" sz="1800" dirty="0" smtClean="0">
                <a:latin typeface="微軟正黑體" panose="020B0604030504040204" pitchFamily="34" charset="-120"/>
                <a:ea typeface="微軟正黑體" panose="020B0604030504040204" pitchFamily="34" charset="-120"/>
              </a:rPr>
              <a:t>此外，基於</a:t>
            </a:r>
            <a:r>
              <a:rPr lang="zh-TW" altLang="en-US" sz="1800" dirty="0" smtClean="0">
                <a:latin typeface="微軟正黑體" panose="020B0604030504040204" pitchFamily="34" charset="-120"/>
                <a:ea typeface="微軟正黑體" panose="020B0604030504040204" pitchFamily="34" charset="-120"/>
                <a:cs typeface="Arial" pitchFamily="34" charset="0"/>
              </a:rPr>
              <a:t>平均</a:t>
            </a:r>
            <a:r>
              <a:rPr lang="zh-TW" altLang="en-US" sz="1800" dirty="0">
                <a:latin typeface="微軟正黑體" panose="020B0604030504040204" pitchFamily="34" charset="-120"/>
                <a:ea typeface="微軟正黑體" panose="020B0604030504040204" pitchFamily="34" charset="-120"/>
                <a:cs typeface="Arial" pitchFamily="34" charset="0"/>
              </a:rPr>
              <a:t>匯率 </a:t>
            </a:r>
            <a:r>
              <a:rPr lang="en-US" altLang="zh-TW" sz="1800" dirty="0" smtClean="0">
                <a:latin typeface="+mj-lt"/>
                <a:ea typeface="微軟正黑體" panose="020B0604030504040204" pitchFamily="34" charset="-120"/>
                <a:cs typeface="Arial" pitchFamily="34" charset="0"/>
              </a:rPr>
              <a:t>29.9</a:t>
            </a:r>
            <a:r>
              <a:rPr lang="zh-TW" altLang="en-US" sz="1800" dirty="0" smtClean="0">
                <a:latin typeface="微軟正黑體" panose="020B0604030504040204" pitchFamily="34" charset="-120"/>
                <a:ea typeface="微軟正黑體" panose="020B0604030504040204" pitchFamily="34" charset="-120"/>
                <a:cs typeface="Arial" pitchFamily="34" charset="0"/>
              </a:rPr>
              <a:t> 的</a:t>
            </a:r>
            <a:r>
              <a:rPr lang="zh-TW" altLang="en-US" sz="1800" dirty="0">
                <a:latin typeface="微軟正黑體" panose="020B0604030504040204" pitchFamily="34" charset="-120"/>
                <a:ea typeface="微軟正黑體" panose="020B0604030504040204" pitchFamily="34" charset="-120"/>
                <a:cs typeface="Arial" pitchFamily="34" charset="0"/>
              </a:rPr>
              <a:t>假設</a:t>
            </a:r>
            <a:r>
              <a:rPr lang="zh-TW" altLang="en-US" sz="1800" dirty="0" smtClean="0">
                <a:latin typeface="微軟正黑體" panose="020B0604030504040204" pitchFamily="34" charset="-120"/>
                <a:ea typeface="微軟正黑體" panose="020B0604030504040204" pitchFamily="34" charset="-120"/>
                <a:cs typeface="Arial" pitchFamily="34" charset="0"/>
              </a:rPr>
              <a:t>，</a:t>
            </a:r>
            <a:r>
              <a:rPr lang="zh-TW" altLang="en-US" sz="1800" dirty="0">
                <a:latin typeface="微軟正黑體" panose="020B0604030504040204" pitchFamily="34" charset="-120"/>
                <a:ea typeface="微軟正黑體" panose="020B0604030504040204" pitchFamily="34" charset="-120"/>
              </a:rPr>
              <a:t>台積公司預期</a:t>
            </a:r>
            <a:r>
              <a:rPr lang="en-US" altLang="zh-TW" sz="1800" dirty="0" smtClean="0">
                <a:latin typeface="微軟正黑體" panose="020B0604030504040204" pitchFamily="34" charset="-120"/>
                <a:ea typeface="微軟正黑體" panose="020B0604030504040204" pitchFamily="34" charset="-120"/>
                <a:cs typeface="Times New Roman" pitchFamily="18" charset="0"/>
              </a:rPr>
              <a:t>:</a:t>
            </a:r>
            <a:endParaRPr lang="zh-TW" altLang="en-US" sz="1800" dirty="0">
              <a:latin typeface="微軟正黑體" panose="020B0604030504040204" pitchFamily="34" charset="-120"/>
              <a:ea typeface="微軟正黑體" panose="020B0604030504040204" pitchFamily="34" charset="-120"/>
            </a:endParaRPr>
          </a:p>
        </p:txBody>
      </p:sp>
      <p:sp>
        <p:nvSpPr>
          <p:cNvPr id="17" name="Text Box 5"/>
          <p:cNvSpPr txBox="1">
            <a:spLocks noChangeArrowheads="1"/>
          </p:cNvSpPr>
          <p:nvPr/>
        </p:nvSpPr>
        <p:spPr bwMode="auto">
          <a:xfrm>
            <a:off x="890720" y="3055893"/>
            <a:ext cx="8288660" cy="877163"/>
          </a:xfrm>
          <a:prstGeom prst="rect">
            <a:avLst/>
          </a:prstGeom>
          <a:noFill/>
          <a:ln w="9525">
            <a:noFill/>
            <a:miter lim="800000"/>
            <a:headEnd/>
            <a:tailEnd/>
          </a:ln>
        </p:spPr>
        <p:txBody>
          <a:bodyPr wrap="square">
            <a:spAutoFit/>
          </a:bodyPr>
          <a:lstStyle/>
          <a:p>
            <a:pPr marL="285750" indent="-285750">
              <a:spcBef>
                <a:spcPts val="1800"/>
              </a:spcBef>
              <a:buClr>
                <a:srgbClr val="FF0000"/>
              </a:buClr>
              <a:buFont typeface="Arial" panose="020B0604020202020204" pitchFamily="34" charset="0"/>
              <a:buChar char="•"/>
            </a:pPr>
            <a:r>
              <a:rPr lang="zh-TW" altLang="en-US" sz="1800" dirty="0" smtClean="0">
                <a:latin typeface="微軟正黑體" panose="020B0604030504040204" pitchFamily="34" charset="-120"/>
                <a:ea typeface="微軟正黑體" panose="020B0604030504040204" pitchFamily="34" charset="-120"/>
                <a:cs typeface="Arial" pitchFamily="34" charset="0"/>
              </a:rPr>
              <a:t>營業</a:t>
            </a:r>
            <a:r>
              <a:rPr lang="zh-TW" altLang="en-US" sz="1800" dirty="0">
                <a:latin typeface="微軟正黑體" panose="020B0604030504040204" pitchFamily="34" charset="-120"/>
                <a:ea typeface="微軟正黑體" panose="020B0604030504040204" pitchFamily="34" charset="-120"/>
                <a:cs typeface="Arial" pitchFamily="34" charset="0"/>
              </a:rPr>
              <a:t>毛利率約介於百分之 </a:t>
            </a:r>
            <a:r>
              <a:rPr lang="en-US" altLang="zh-TW" sz="1800" dirty="0" smtClean="0">
                <a:latin typeface="+mj-lt"/>
                <a:ea typeface="微軟正黑體" panose="020B0604030504040204" pitchFamily="34" charset="-120"/>
                <a:cs typeface="Arial" pitchFamily="34" charset="0"/>
              </a:rPr>
              <a:t>48.5 </a:t>
            </a:r>
            <a:r>
              <a:rPr lang="zh-TW" altLang="en-US" sz="1800" dirty="0">
                <a:latin typeface="微軟正黑體" panose="020B0604030504040204" pitchFamily="34" charset="-120"/>
                <a:ea typeface="微軟正黑體" panose="020B0604030504040204" pitchFamily="34" charset="-120"/>
                <a:cs typeface="Arial" pitchFamily="34" charset="0"/>
              </a:rPr>
              <a:t>到百分之 </a:t>
            </a:r>
            <a:r>
              <a:rPr lang="en-US" altLang="zh-TW" sz="1800" dirty="0" smtClean="0">
                <a:latin typeface="+mj-lt"/>
                <a:ea typeface="微軟正黑體" panose="020B0604030504040204" pitchFamily="34" charset="-120"/>
                <a:cs typeface="Arial" pitchFamily="34" charset="0"/>
              </a:rPr>
              <a:t>50.5</a:t>
            </a:r>
            <a:r>
              <a:rPr lang="en-US" altLang="zh-TW" sz="1800" dirty="0" smtClean="0">
                <a:latin typeface="微軟正黑體" panose="020B0604030504040204" pitchFamily="34" charset="-120"/>
                <a:ea typeface="微軟正黑體" panose="020B0604030504040204" pitchFamily="34" charset="-120"/>
                <a:cs typeface="Arial" pitchFamily="34" charset="0"/>
              </a:rPr>
              <a:t> </a:t>
            </a:r>
            <a:r>
              <a:rPr lang="zh-TW" altLang="en-US" sz="1800" dirty="0">
                <a:latin typeface="微軟正黑體" panose="020B0604030504040204" pitchFamily="34" charset="-120"/>
                <a:ea typeface="微軟正黑體" panose="020B0604030504040204" pitchFamily="34" charset="-120"/>
                <a:cs typeface="Arial" pitchFamily="34" charset="0"/>
              </a:rPr>
              <a:t>之間</a:t>
            </a:r>
            <a:r>
              <a:rPr lang="zh-TW" altLang="en-US" sz="1800" dirty="0" smtClean="0">
                <a:latin typeface="微軟正黑體" panose="020B0604030504040204" pitchFamily="34" charset="-120"/>
                <a:ea typeface="微軟正黑體" panose="020B0604030504040204" pitchFamily="34" charset="-120"/>
                <a:cs typeface="Arial" pitchFamily="34" charset="0"/>
              </a:rPr>
              <a:t>。</a:t>
            </a:r>
            <a:endParaRPr lang="en-US" altLang="zh-TW" sz="1800" dirty="0" smtClean="0">
              <a:latin typeface="微軟正黑體" panose="020B0604030504040204" pitchFamily="34" charset="-120"/>
              <a:ea typeface="微軟正黑體" panose="020B0604030504040204" pitchFamily="34" charset="-120"/>
              <a:cs typeface="Arial" pitchFamily="34" charset="0"/>
            </a:endParaRPr>
          </a:p>
          <a:p>
            <a:pPr marL="285750" indent="-285750">
              <a:spcBef>
                <a:spcPts val="1800"/>
              </a:spcBef>
              <a:buClr>
                <a:srgbClr val="FF0000"/>
              </a:buClr>
              <a:buFont typeface="Arial" panose="020B0604020202020204" pitchFamily="34" charset="0"/>
              <a:buChar char="•"/>
            </a:pPr>
            <a:r>
              <a:rPr lang="zh-TW" altLang="en-US" sz="1800" dirty="0" smtClean="0">
                <a:latin typeface="微軟正黑體" panose="020B0604030504040204" pitchFamily="34" charset="-120"/>
                <a:ea typeface="微軟正黑體" panose="020B0604030504040204" pitchFamily="34" charset="-120"/>
                <a:cs typeface="Arial" pitchFamily="34" charset="0"/>
              </a:rPr>
              <a:t>營業</a:t>
            </a:r>
            <a:r>
              <a:rPr lang="zh-TW" altLang="en-US" sz="1800" dirty="0">
                <a:latin typeface="微軟正黑體" panose="020B0604030504040204" pitchFamily="34" charset="-120"/>
                <a:ea typeface="微軟正黑體" panose="020B0604030504040204" pitchFamily="34" charset="-120"/>
                <a:cs typeface="Arial" pitchFamily="34" charset="0"/>
              </a:rPr>
              <a:t>利益率約介於百分之 </a:t>
            </a:r>
            <a:r>
              <a:rPr lang="en-US" altLang="zh-TW" sz="1800" dirty="0" smtClean="0">
                <a:latin typeface="+mj-lt"/>
                <a:ea typeface="微軟正黑體" panose="020B0604030504040204" pitchFamily="34" charset="-120"/>
                <a:cs typeface="Arial" pitchFamily="34" charset="0"/>
              </a:rPr>
              <a:t>37.5 </a:t>
            </a:r>
            <a:r>
              <a:rPr lang="zh-TW" altLang="en-US" sz="1800" dirty="0">
                <a:latin typeface="微軟正黑體" panose="020B0604030504040204" pitchFamily="34" charset="-120"/>
                <a:ea typeface="微軟正黑體" panose="020B0604030504040204" pitchFamily="34" charset="-120"/>
                <a:cs typeface="Arial" pitchFamily="34" charset="0"/>
              </a:rPr>
              <a:t>到百分之 </a:t>
            </a:r>
            <a:r>
              <a:rPr lang="en-US" altLang="zh-TW" sz="1800" dirty="0" smtClean="0">
                <a:latin typeface="+mj-lt"/>
                <a:ea typeface="微軟正黑體" panose="020B0604030504040204" pitchFamily="34" charset="-120"/>
                <a:cs typeface="Arial" pitchFamily="34" charset="0"/>
              </a:rPr>
              <a:t>39.5</a:t>
            </a:r>
            <a:r>
              <a:rPr lang="en-US" altLang="zh-TW" sz="1800" dirty="0" smtClean="0">
                <a:latin typeface="微軟正黑體" panose="020B0604030504040204" pitchFamily="34" charset="-120"/>
                <a:ea typeface="微軟正黑體" panose="020B0604030504040204" pitchFamily="34" charset="-120"/>
                <a:cs typeface="Arial" pitchFamily="34" charset="0"/>
              </a:rPr>
              <a:t> </a:t>
            </a:r>
            <a:r>
              <a:rPr lang="zh-TW" altLang="en-US" sz="1800" dirty="0">
                <a:latin typeface="微軟正黑體" panose="020B0604030504040204" pitchFamily="34" charset="-120"/>
                <a:ea typeface="微軟正黑體" panose="020B0604030504040204" pitchFamily="34" charset="-120"/>
                <a:cs typeface="Arial" pitchFamily="34" charset="0"/>
              </a:rPr>
              <a:t>之間</a:t>
            </a:r>
            <a:r>
              <a:rPr lang="zh-TW" altLang="en-US" sz="1800" dirty="0" smtClean="0">
                <a:latin typeface="微軟正黑體" panose="020B0604030504040204" pitchFamily="34" charset="-120"/>
                <a:ea typeface="微軟正黑體" panose="020B0604030504040204" pitchFamily="34" charset="-120"/>
                <a:cs typeface="Arial" pitchFamily="34" charset="0"/>
              </a:rPr>
              <a:t>。 </a:t>
            </a:r>
            <a:endParaRPr lang="en-US" altLang="zh-TW" sz="1800" dirty="0">
              <a:latin typeface="微軟正黑體" panose="020B0604030504040204" pitchFamily="34" charset="-120"/>
              <a:ea typeface="微軟正黑體" panose="020B0604030504040204" pitchFamily="34" charset="-120"/>
              <a:cs typeface="Arial" pitchFamily="34" charset="0"/>
            </a:endParaRPr>
          </a:p>
        </p:txBody>
      </p:sp>
    </p:spTree>
    <p:extLst>
      <p:ext uri="{BB962C8B-B14F-4D97-AF65-F5344CB8AC3E}">
        <p14:creationId xmlns:p14="http://schemas.microsoft.com/office/powerpoint/2010/main" val="152973325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zh-TW" altLang="en-US" dirty="0">
                <a:solidFill>
                  <a:srgbClr val="C00000"/>
                </a:solidFill>
              </a:rPr>
              <a:t>近期重要事件摘要</a:t>
            </a:r>
            <a:endParaRPr lang="en-US" altLang="zh-TW" dirty="0" smtClean="0">
              <a:solidFill>
                <a:srgbClr val="C00000"/>
              </a:solidFill>
            </a:endParaRPr>
          </a:p>
        </p:txBody>
      </p:sp>
      <p:sp>
        <p:nvSpPr>
          <p:cNvPr id="6" name="Text Box 4"/>
          <p:cNvSpPr txBox="1">
            <a:spLocks noChangeArrowheads="1"/>
          </p:cNvSpPr>
          <p:nvPr/>
        </p:nvSpPr>
        <p:spPr bwMode="auto">
          <a:xfrm>
            <a:off x="1508125" y="1230313"/>
            <a:ext cx="184150" cy="304800"/>
          </a:xfrm>
          <a:prstGeom prst="rect">
            <a:avLst/>
          </a:prstGeom>
          <a:noFill/>
          <a:ln w="9525">
            <a:noFill/>
            <a:miter lim="800000"/>
            <a:headEnd/>
            <a:tailEnd/>
          </a:ln>
        </p:spPr>
        <p:txBody>
          <a:bodyPr wrap="none">
            <a:spAutoFit/>
          </a:bodyPr>
          <a:lstStyle/>
          <a:p>
            <a:endParaRPr lang="zh-TW" altLang="en-US" sz="1400" b="0" dirty="0">
              <a:latin typeface="微軟正黑體" panose="020B0604030504040204" pitchFamily="34" charset="-120"/>
              <a:ea typeface="微軟正黑體" panose="020B0604030504040204" pitchFamily="34" charset="-120"/>
            </a:endParaRPr>
          </a:p>
        </p:txBody>
      </p:sp>
      <p:sp>
        <p:nvSpPr>
          <p:cNvPr id="9" name="Text Box 5"/>
          <p:cNvSpPr txBox="1">
            <a:spLocks noChangeArrowheads="1"/>
          </p:cNvSpPr>
          <p:nvPr/>
        </p:nvSpPr>
        <p:spPr bwMode="auto">
          <a:xfrm>
            <a:off x="531813" y="1268760"/>
            <a:ext cx="8288660" cy="2739211"/>
          </a:xfrm>
          <a:prstGeom prst="rect">
            <a:avLst/>
          </a:prstGeom>
          <a:noFill/>
          <a:ln w="9525">
            <a:noFill/>
            <a:miter lim="800000"/>
            <a:headEnd/>
            <a:tailEnd/>
          </a:ln>
        </p:spPr>
        <p:txBody>
          <a:bodyPr wrap="square">
            <a:spAutoFit/>
          </a:bodyPr>
          <a:lstStyle/>
          <a:p>
            <a:pPr marL="285750" indent="-285750">
              <a:spcBef>
                <a:spcPts val="1800"/>
              </a:spcBef>
              <a:buClr>
                <a:srgbClr val="FF0000"/>
              </a:buClr>
              <a:buFont typeface="Arial" panose="020B0604020202020204" pitchFamily="34" charset="0"/>
              <a:buChar char="•"/>
            </a:pPr>
            <a:r>
              <a:rPr lang="zh-TW" altLang="en-US" sz="1600" dirty="0">
                <a:latin typeface="微軟正黑體" panose="020B0604030504040204" pitchFamily="34" charset="-120"/>
                <a:ea typeface="微軟正黑體" panose="020B0604030504040204" pitchFamily="34" charset="-120"/>
                <a:cs typeface="·s²Ó©úÅé"/>
              </a:rPr>
              <a:t>台積公司舉辦第十九屆「供應鏈管理論壇」表揚優良</a:t>
            </a:r>
            <a:r>
              <a:rPr lang="zh-TW" altLang="en-US" sz="1600" dirty="0" smtClean="0">
                <a:latin typeface="微軟正黑體" panose="020B0604030504040204" pitchFamily="34" charset="-120"/>
                <a:ea typeface="微軟正黑體" panose="020B0604030504040204" pitchFamily="34" charset="-120"/>
                <a:cs typeface="·s²Ó©úÅé"/>
              </a:rPr>
              <a:t>供應商 </a:t>
            </a:r>
            <a:r>
              <a:rPr lang="en-US" altLang="zh-TW" sz="1600" dirty="0">
                <a:latin typeface="+mj-lt"/>
                <a:ea typeface="微軟正黑體" panose="020B0604030504040204" pitchFamily="34" charset="-120"/>
                <a:cs typeface="·s²Ó©úÅé"/>
              </a:rPr>
              <a:t>(2019/12/05)</a:t>
            </a:r>
          </a:p>
          <a:p>
            <a:pPr marL="285750" indent="-285750">
              <a:spcBef>
                <a:spcPts val="1800"/>
              </a:spcBef>
              <a:buClr>
                <a:srgbClr val="FF0000"/>
              </a:buClr>
              <a:buFont typeface="Arial" panose="020B0604020202020204" pitchFamily="34" charset="0"/>
              <a:buChar char="•"/>
            </a:pPr>
            <a:r>
              <a:rPr lang="zh-TW" altLang="en-US" sz="1600" dirty="0">
                <a:latin typeface="微軟正黑體" panose="020B0604030504040204" pitchFamily="34" charset="-120"/>
                <a:ea typeface="微軟正黑體" panose="020B0604030504040204" pitchFamily="34" charset="-120"/>
              </a:rPr>
              <a:t>東京大學與台積公司宣布於先進半導體技術進行組織性</a:t>
            </a:r>
            <a:r>
              <a:rPr lang="zh-TW" altLang="en-US" sz="1600" dirty="0" smtClean="0">
                <a:latin typeface="微軟正黑體" panose="020B0604030504040204" pitchFamily="34" charset="-120"/>
                <a:ea typeface="微軟正黑體" panose="020B0604030504040204" pitchFamily="34" charset="-120"/>
              </a:rPr>
              <a:t>合作 </a:t>
            </a:r>
            <a:r>
              <a:rPr lang="en-US" altLang="zh-TW" sz="1600" dirty="0">
                <a:latin typeface="+mj-lt"/>
                <a:ea typeface="微軟正黑體" panose="020B0604030504040204" pitchFamily="34" charset="-120"/>
                <a:cs typeface="·s²Ó©úÅé"/>
              </a:rPr>
              <a:t>(2019/11/27)</a:t>
            </a:r>
          </a:p>
          <a:p>
            <a:pPr marL="285750" indent="-285750">
              <a:spcBef>
                <a:spcPts val="1800"/>
              </a:spcBef>
              <a:buClr>
                <a:srgbClr val="FF0000"/>
              </a:buClr>
              <a:buFont typeface="Arial" panose="020B0604020202020204" pitchFamily="34" charset="0"/>
              <a:buChar char="•"/>
            </a:pPr>
            <a:r>
              <a:rPr lang="zh-TW" altLang="en-US" sz="1600" dirty="0">
                <a:latin typeface="微軟正黑體" panose="020B0604030504040204" pitchFamily="34" charset="-120"/>
                <a:ea typeface="微軟正黑體" panose="020B0604030504040204" pitchFamily="34" charset="-120"/>
                <a:cs typeface="Arial" pitchFamily="34" charset="0"/>
              </a:rPr>
              <a:t>台積公司董事會核准</a:t>
            </a:r>
            <a:r>
              <a:rPr lang="en-US" altLang="zh-TW" sz="1600" dirty="0">
                <a:latin typeface="+mj-lt"/>
                <a:ea typeface="微軟正黑體" panose="020B0604030504040204" pitchFamily="34" charset="-120"/>
                <a:cs typeface="·s²Ó©úÅé"/>
              </a:rPr>
              <a:t>2019</a:t>
            </a:r>
            <a:r>
              <a:rPr lang="zh-TW" altLang="en-US" sz="1600" dirty="0">
                <a:latin typeface="微軟正黑體" panose="020B0604030504040204" pitchFamily="34" charset="-120"/>
                <a:ea typeface="微軟正黑體" panose="020B0604030504040204" pitchFamily="34" charset="-120"/>
                <a:cs typeface="Arial" pitchFamily="34" charset="0"/>
              </a:rPr>
              <a:t>年</a:t>
            </a:r>
            <a:r>
              <a:rPr lang="zh-TW" altLang="en-US" sz="1600" dirty="0" smtClean="0">
                <a:latin typeface="微軟正黑體" panose="020B0604030504040204" pitchFamily="34" charset="-120"/>
                <a:ea typeface="微軟正黑體" panose="020B0604030504040204" pitchFamily="34" charset="-120"/>
                <a:cs typeface="Arial" pitchFamily="34" charset="0"/>
              </a:rPr>
              <a:t>第三季</a:t>
            </a:r>
            <a:r>
              <a:rPr lang="zh-TW" altLang="en-US" sz="1600" dirty="0">
                <a:latin typeface="微軟正黑體" panose="020B0604030504040204" pitchFamily="34" charset="-120"/>
                <a:ea typeface="微軟正黑體" panose="020B0604030504040204" pitchFamily="34" charset="-120"/>
                <a:cs typeface="Arial" pitchFamily="34" charset="0"/>
              </a:rPr>
              <a:t>之每股現金股利</a:t>
            </a:r>
            <a:r>
              <a:rPr lang="en-US" altLang="zh-TW" sz="1600" dirty="0">
                <a:latin typeface="+mj-lt"/>
                <a:ea typeface="微軟正黑體" panose="020B0604030504040204" pitchFamily="34" charset="-120"/>
                <a:cs typeface="·s²Ó©úÅé"/>
              </a:rPr>
              <a:t>2.5</a:t>
            </a:r>
            <a:r>
              <a:rPr lang="zh-TW" altLang="en-US" sz="1600" dirty="0">
                <a:latin typeface="微軟正黑體" panose="020B0604030504040204" pitchFamily="34" charset="-120"/>
                <a:ea typeface="微軟正黑體" panose="020B0604030504040204" pitchFamily="34" charset="-120"/>
                <a:cs typeface="Arial" pitchFamily="34" charset="0"/>
              </a:rPr>
              <a:t>元，其普通股配息基準日訂定</a:t>
            </a:r>
            <a:r>
              <a:rPr lang="zh-TW" altLang="en-US" sz="1600" dirty="0" smtClean="0">
                <a:latin typeface="微軟正黑體" panose="020B0604030504040204" pitchFamily="34" charset="-120"/>
                <a:ea typeface="微軟正黑體" panose="020B0604030504040204" pitchFamily="34" charset="-120"/>
                <a:cs typeface="Arial" pitchFamily="34" charset="0"/>
              </a:rPr>
              <a:t>為</a:t>
            </a:r>
            <a:r>
              <a:rPr lang="en-US" altLang="zh-TW" sz="1600" dirty="0">
                <a:latin typeface="+mj-lt"/>
                <a:ea typeface="微軟正黑體" panose="020B0604030504040204" pitchFamily="34" charset="-120"/>
                <a:cs typeface="·s²Ó©úÅé"/>
              </a:rPr>
              <a:t>2020</a:t>
            </a:r>
            <a:r>
              <a:rPr lang="zh-TW" altLang="en-US" sz="1600" dirty="0" smtClean="0">
                <a:latin typeface="微軟正黑體" panose="020B0604030504040204" pitchFamily="34" charset="-120"/>
                <a:ea typeface="微軟正黑體" panose="020B0604030504040204" pitchFamily="34" charset="-120"/>
                <a:cs typeface="Arial" pitchFamily="34" charset="0"/>
              </a:rPr>
              <a:t>年</a:t>
            </a:r>
            <a:r>
              <a:rPr lang="en-US" altLang="zh-TW" sz="1600" dirty="0">
                <a:latin typeface="+mj-lt"/>
                <a:ea typeface="微軟正黑體" panose="020B0604030504040204" pitchFamily="34" charset="-120"/>
                <a:cs typeface="·s²Ó©úÅé"/>
              </a:rPr>
              <a:t>3</a:t>
            </a:r>
            <a:r>
              <a:rPr lang="zh-TW" altLang="en-US" sz="1600" dirty="0" smtClean="0">
                <a:latin typeface="微軟正黑體" panose="020B0604030504040204" pitchFamily="34" charset="-120"/>
                <a:ea typeface="微軟正黑體" panose="020B0604030504040204" pitchFamily="34" charset="-120"/>
                <a:cs typeface="Arial" pitchFamily="34" charset="0"/>
              </a:rPr>
              <a:t>月</a:t>
            </a:r>
            <a:r>
              <a:rPr lang="en-US" altLang="zh-TW" sz="1600" dirty="0">
                <a:latin typeface="+mj-lt"/>
                <a:ea typeface="微軟正黑體" panose="020B0604030504040204" pitchFamily="34" charset="-120"/>
                <a:cs typeface="·s²Ó©úÅé"/>
              </a:rPr>
              <a:t>19</a:t>
            </a:r>
            <a:r>
              <a:rPr lang="zh-TW" altLang="en-US" sz="1600" dirty="0" smtClean="0">
                <a:latin typeface="微軟正黑體" panose="020B0604030504040204" pitchFamily="34" charset="-120"/>
                <a:ea typeface="微軟正黑體" panose="020B0604030504040204" pitchFamily="34" charset="-120"/>
                <a:cs typeface="Arial" pitchFamily="34" charset="0"/>
              </a:rPr>
              <a:t>日</a:t>
            </a:r>
            <a:r>
              <a:rPr lang="zh-TW" altLang="en-US" sz="1600" dirty="0">
                <a:latin typeface="微軟正黑體" panose="020B0604030504040204" pitchFamily="34" charset="-120"/>
                <a:ea typeface="微軟正黑體" panose="020B0604030504040204" pitchFamily="34" charset="-120"/>
                <a:cs typeface="Arial" pitchFamily="34" charset="0"/>
              </a:rPr>
              <a:t>，除息交易日則</a:t>
            </a:r>
            <a:r>
              <a:rPr lang="zh-TW" altLang="en-US" sz="1600" dirty="0" smtClean="0">
                <a:latin typeface="微軟正黑體" panose="020B0604030504040204" pitchFamily="34" charset="-120"/>
                <a:ea typeface="微軟正黑體" panose="020B0604030504040204" pitchFamily="34" charset="-120"/>
                <a:cs typeface="Arial" pitchFamily="34" charset="0"/>
              </a:rPr>
              <a:t>為</a:t>
            </a:r>
            <a:r>
              <a:rPr lang="en-US" altLang="zh-TW" sz="1600" dirty="0">
                <a:latin typeface="+mj-lt"/>
                <a:ea typeface="微軟正黑體" panose="020B0604030504040204" pitchFamily="34" charset="-120"/>
                <a:cs typeface="·s²Ó©úÅé"/>
              </a:rPr>
              <a:t>3</a:t>
            </a:r>
            <a:r>
              <a:rPr lang="zh-TW" altLang="en-US" sz="1600" dirty="0" smtClean="0">
                <a:latin typeface="微軟正黑體" panose="020B0604030504040204" pitchFamily="34" charset="-120"/>
                <a:ea typeface="微軟正黑體" panose="020B0604030504040204" pitchFamily="34" charset="-120"/>
                <a:cs typeface="Arial" pitchFamily="34" charset="0"/>
              </a:rPr>
              <a:t>月</a:t>
            </a:r>
            <a:r>
              <a:rPr lang="en-US" altLang="zh-TW" sz="1600" dirty="0">
                <a:latin typeface="+mj-lt"/>
                <a:ea typeface="微軟正黑體" panose="020B0604030504040204" pitchFamily="34" charset="-120"/>
                <a:cs typeface="·s²Ó©úÅé"/>
              </a:rPr>
              <a:t>25</a:t>
            </a:r>
            <a:r>
              <a:rPr lang="zh-TW" altLang="en-US" sz="1600" dirty="0" smtClean="0">
                <a:latin typeface="微軟正黑體" panose="020B0604030504040204" pitchFamily="34" charset="-120"/>
                <a:ea typeface="微軟正黑體" panose="020B0604030504040204" pitchFamily="34" charset="-120"/>
                <a:cs typeface="Arial" pitchFamily="34" charset="0"/>
              </a:rPr>
              <a:t>日</a:t>
            </a:r>
            <a:r>
              <a:rPr lang="zh-TW" altLang="en-US" sz="1600" dirty="0">
                <a:latin typeface="微軟正黑體" panose="020B0604030504040204" pitchFamily="34" charset="-120"/>
                <a:ea typeface="微軟正黑體" panose="020B0604030504040204" pitchFamily="34" charset="-120"/>
                <a:cs typeface="Arial" pitchFamily="34" charset="0"/>
              </a:rPr>
              <a:t>，並</a:t>
            </a:r>
            <a:r>
              <a:rPr lang="zh-TW" altLang="en-US" sz="1600" dirty="0" smtClean="0">
                <a:latin typeface="微軟正黑體" panose="020B0604030504040204" pitchFamily="34" charset="-120"/>
                <a:ea typeface="微軟正黑體" panose="020B0604030504040204" pitchFamily="34" charset="-120"/>
                <a:cs typeface="Arial" pitchFamily="34" charset="0"/>
              </a:rPr>
              <a:t>於</a:t>
            </a:r>
            <a:r>
              <a:rPr lang="en-US" altLang="zh-TW" sz="1600" dirty="0">
                <a:latin typeface="+mj-lt"/>
                <a:ea typeface="微軟正黑體" panose="020B0604030504040204" pitchFamily="34" charset="-120"/>
                <a:cs typeface="·s²Ó©úÅé"/>
              </a:rPr>
              <a:t>2020</a:t>
            </a:r>
            <a:r>
              <a:rPr lang="zh-TW" altLang="en-US" sz="1600" dirty="0" smtClean="0">
                <a:latin typeface="微軟正黑體" panose="020B0604030504040204" pitchFamily="34" charset="-120"/>
                <a:ea typeface="微軟正黑體" panose="020B0604030504040204" pitchFamily="34" charset="-120"/>
                <a:cs typeface="Arial" pitchFamily="34" charset="0"/>
              </a:rPr>
              <a:t>年</a:t>
            </a:r>
            <a:r>
              <a:rPr lang="en-US" altLang="zh-TW" sz="1600" dirty="0">
                <a:latin typeface="+mj-lt"/>
                <a:ea typeface="微軟正黑體" panose="020B0604030504040204" pitchFamily="34" charset="-120"/>
                <a:cs typeface="·s²Ó©úÅé"/>
              </a:rPr>
              <a:t>4</a:t>
            </a:r>
            <a:r>
              <a:rPr lang="zh-TW" altLang="en-US" sz="1600" dirty="0" smtClean="0">
                <a:latin typeface="微軟正黑體" panose="020B0604030504040204" pitchFamily="34" charset="-120"/>
                <a:ea typeface="微軟正黑體" panose="020B0604030504040204" pitchFamily="34" charset="-120"/>
                <a:cs typeface="Arial" pitchFamily="34" charset="0"/>
              </a:rPr>
              <a:t>月</a:t>
            </a:r>
            <a:r>
              <a:rPr lang="en-US" altLang="zh-TW" sz="1600" dirty="0">
                <a:latin typeface="+mj-lt"/>
                <a:ea typeface="微軟正黑體" panose="020B0604030504040204" pitchFamily="34" charset="-120"/>
                <a:cs typeface="·s²Ó©úÅé"/>
              </a:rPr>
              <a:t>16</a:t>
            </a:r>
            <a:r>
              <a:rPr lang="zh-TW" altLang="en-US" sz="1600" dirty="0">
                <a:latin typeface="微軟正黑體" panose="020B0604030504040204" pitchFamily="34" charset="-120"/>
                <a:ea typeface="微軟正黑體" panose="020B0604030504040204" pitchFamily="34" charset="-120"/>
                <a:cs typeface="Arial" pitchFamily="34" charset="0"/>
              </a:rPr>
              <a:t>日</a:t>
            </a:r>
            <a:r>
              <a:rPr lang="zh-TW" altLang="en-US" sz="1600" dirty="0" smtClean="0">
                <a:latin typeface="微軟正黑體" panose="020B0604030504040204" pitchFamily="34" charset="-120"/>
                <a:ea typeface="微軟正黑體" panose="020B0604030504040204" pitchFamily="34" charset="-120"/>
                <a:cs typeface="Arial" pitchFamily="34" charset="0"/>
              </a:rPr>
              <a:t>發放 </a:t>
            </a:r>
            <a:r>
              <a:rPr lang="en-US" altLang="zh-TW" sz="1600" dirty="0">
                <a:latin typeface="+mj-lt"/>
                <a:ea typeface="微軟正黑體" panose="020B0604030504040204" pitchFamily="34" charset="-120"/>
                <a:cs typeface="·s²Ó©úÅé"/>
              </a:rPr>
              <a:t>(2019/11/12)</a:t>
            </a:r>
          </a:p>
          <a:p>
            <a:pPr marL="285750" indent="-285750">
              <a:spcBef>
                <a:spcPts val="1800"/>
              </a:spcBef>
              <a:buClr>
                <a:srgbClr val="FF0000"/>
              </a:buClr>
              <a:buFont typeface="Arial" panose="020B0604020202020204" pitchFamily="34" charset="0"/>
              <a:buChar char="•"/>
            </a:pPr>
            <a:r>
              <a:rPr lang="zh-TW" altLang="en-US" sz="1600" dirty="0">
                <a:latin typeface="微軟正黑體" panose="020B0604030504040204" pitchFamily="34" charset="-120"/>
                <a:ea typeface="微軟正黑體" panose="020B0604030504040204" pitchFamily="34" charset="-120"/>
                <a:cs typeface="·s²Ó©úÅé"/>
              </a:rPr>
              <a:t>聯發科技採用台積公司</a:t>
            </a:r>
            <a:r>
              <a:rPr lang="en-US" altLang="zh-TW" sz="1600" dirty="0">
                <a:latin typeface="+mj-lt"/>
                <a:ea typeface="微軟正黑體" panose="020B0604030504040204" pitchFamily="34" charset="-120"/>
                <a:cs typeface="·s²Ó©úÅé"/>
              </a:rPr>
              <a:t>12FFC</a:t>
            </a:r>
            <a:r>
              <a:rPr lang="zh-TW" altLang="en-US" sz="1600" dirty="0">
                <a:latin typeface="微軟正黑體" panose="020B0604030504040204" pitchFamily="34" charset="-120"/>
                <a:ea typeface="微軟正黑體" panose="020B0604030504040204" pitchFamily="34" charset="-120"/>
                <a:cs typeface="·s²Ó©úÅé"/>
              </a:rPr>
              <a:t>技術生產業界領先的</a:t>
            </a:r>
            <a:r>
              <a:rPr lang="en-US" altLang="zh-TW" sz="1600" dirty="0">
                <a:latin typeface="微軟正黑體" panose="020B0604030504040204" pitchFamily="34" charset="-120"/>
                <a:ea typeface="微軟正黑體" panose="020B0604030504040204" pitchFamily="34" charset="-120"/>
                <a:cs typeface="·s²Ó©úÅé"/>
              </a:rPr>
              <a:t>8K</a:t>
            </a:r>
            <a:r>
              <a:rPr lang="zh-TW" altLang="en-US" sz="1600" dirty="0">
                <a:latin typeface="微軟正黑體" panose="020B0604030504040204" pitchFamily="34" charset="-120"/>
                <a:ea typeface="微軟正黑體" panose="020B0604030504040204" pitchFamily="34" charset="-120"/>
                <a:cs typeface="·s²Ó©úÅé"/>
              </a:rPr>
              <a:t>數位電視晶片進入</a:t>
            </a:r>
            <a:r>
              <a:rPr lang="zh-TW" altLang="en-US" sz="1600" dirty="0" smtClean="0">
                <a:latin typeface="微軟正黑體" panose="020B0604030504040204" pitchFamily="34" charset="-120"/>
                <a:ea typeface="微軟正黑體" panose="020B0604030504040204" pitchFamily="34" charset="-120"/>
                <a:cs typeface="·s²Ó©úÅé"/>
              </a:rPr>
              <a:t>量產 </a:t>
            </a:r>
            <a:r>
              <a:rPr lang="en-US" altLang="zh-TW" sz="1600" dirty="0">
                <a:latin typeface="+mj-lt"/>
                <a:ea typeface="微軟正黑體" panose="020B0604030504040204" pitchFamily="34" charset="-120"/>
                <a:cs typeface="·s²Ó©úÅé"/>
              </a:rPr>
              <a:t>(2019/11/08)</a:t>
            </a:r>
          </a:p>
          <a:p>
            <a:pPr marL="285750" indent="-285750">
              <a:spcBef>
                <a:spcPts val="1800"/>
              </a:spcBef>
              <a:buClr>
                <a:srgbClr val="FF0000"/>
              </a:buClr>
              <a:buFont typeface="Arial" panose="020B0604020202020204" pitchFamily="34" charset="0"/>
              <a:buChar char="•"/>
            </a:pPr>
            <a:r>
              <a:rPr lang="zh-TW" altLang="en-US" sz="1600" dirty="0">
                <a:latin typeface="微軟正黑體" panose="020B0604030504040204" pitchFamily="34" charset="-120"/>
                <a:ea typeface="微軟正黑體" panose="020B0604030504040204" pitchFamily="34" charset="-120"/>
                <a:cs typeface="·s²Ó©úÅé"/>
              </a:rPr>
              <a:t>台積公司和格芯宣布透過全球專利交互授權全面解決雙方爭</a:t>
            </a:r>
            <a:r>
              <a:rPr lang="zh-TW" altLang="en-US" sz="1600" dirty="0" smtClean="0">
                <a:latin typeface="微軟正黑體" panose="020B0604030504040204" pitchFamily="34" charset="-120"/>
                <a:ea typeface="微軟正黑體" panose="020B0604030504040204" pitchFamily="34" charset="-120"/>
                <a:cs typeface="·s²Ó©úÅé"/>
              </a:rPr>
              <a:t>訟 </a:t>
            </a:r>
            <a:r>
              <a:rPr lang="en-US" altLang="zh-TW" sz="1600" dirty="0" smtClean="0">
                <a:latin typeface="+mj-lt"/>
                <a:ea typeface="微軟正黑體" panose="020B0604030504040204" pitchFamily="34" charset="-120"/>
                <a:cs typeface="·s²Ó©úÅé"/>
              </a:rPr>
              <a:t>(</a:t>
            </a:r>
            <a:r>
              <a:rPr lang="en-US" altLang="zh-TW" sz="1600" dirty="0">
                <a:latin typeface="+mj-lt"/>
                <a:ea typeface="微軟正黑體" panose="020B0604030504040204" pitchFamily="34" charset="-120"/>
                <a:cs typeface="·s²Ó©úÅé"/>
              </a:rPr>
              <a:t>2019/10/29</a:t>
            </a:r>
            <a:r>
              <a:rPr lang="en-US" altLang="zh-TW" sz="1600" dirty="0" smtClean="0">
                <a:latin typeface="+mj-lt"/>
                <a:ea typeface="微軟正黑體" panose="020B0604030504040204" pitchFamily="34" charset="-120"/>
                <a:cs typeface="·s²Ó©úÅé"/>
              </a:rPr>
              <a:t>)</a:t>
            </a:r>
            <a:endParaRPr lang="en-US" altLang="zh-TW" sz="1600" dirty="0">
              <a:latin typeface="+mj-lt"/>
              <a:ea typeface="微軟正黑體" panose="020B0604030504040204" pitchFamily="34" charset="-120"/>
              <a:cs typeface="·s²Ó©úÅé"/>
            </a:endParaRPr>
          </a:p>
        </p:txBody>
      </p:sp>
      <p:sp>
        <p:nvSpPr>
          <p:cNvPr id="8" name="Text Box 6"/>
          <p:cNvSpPr txBox="1">
            <a:spLocks noChangeArrowheads="1"/>
          </p:cNvSpPr>
          <p:nvPr/>
        </p:nvSpPr>
        <p:spPr bwMode="auto">
          <a:xfrm>
            <a:off x="531813" y="6031730"/>
            <a:ext cx="8072636" cy="738664"/>
          </a:xfrm>
          <a:prstGeom prst="rect">
            <a:avLst/>
          </a:prstGeom>
          <a:noFill/>
          <a:ln w="9525">
            <a:noFill/>
            <a:miter lim="800000"/>
            <a:headEnd/>
            <a:tailEnd/>
          </a:ln>
        </p:spPr>
        <p:txBody>
          <a:bodyPr wrap="square">
            <a:spAutoFit/>
          </a:bodyPr>
          <a:lstStyle/>
          <a:p>
            <a:pPr marL="285750" indent="-285750">
              <a:spcBef>
                <a:spcPct val="50000"/>
              </a:spcBef>
              <a:buFont typeface="Arial" panose="020B0604020202020204" pitchFamily="34" charset="0"/>
              <a:buChar char="•"/>
            </a:pPr>
            <a:r>
              <a:rPr lang="zh-TW" altLang="en-US" sz="1200" b="0" dirty="0" smtClean="0">
                <a:latin typeface="+mj-lt"/>
                <a:ea typeface="·s²Ó©úÅé"/>
                <a:cs typeface="·s²Ó©úÅé"/>
              </a:rPr>
              <a:t>詳情</a:t>
            </a:r>
            <a:r>
              <a:rPr lang="zh-TW" altLang="en-US" sz="1200" b="0" dirty="0">
                <a:latin typeface="+mj-lt"/>
                <a:ea typeface="·s²Ó©úÅé"/>
                <a:cs typeface="·s²Ó©úÅé"/>
              </a:rPr>
              <a:t>請參閱台積公司網站 </a:t>
            </a:r>
            <a:r>
              <a:rPr lang="en-US" altLang="zh-TW" sz="1200" b="0" dirty="0">
                <a:latin typeface="+mj-lt"/>
                <a:ea typeface="·s²Ó©úÅé"/>
                <a:cs typeface="·s²Ó©úÅé"/>
              </a:rPr>
              <a:t>(http://www.tsmc.com) </a:t>
            </a:r>
            <a:r>
              <a:rPr lang="zh-TW" altLang="en-US" sz="1200" b="0" dirty="0">
                <a:latin typeface="+mj-lt"/>
                <a:ea typeface="·s²Ó©úÅé"/>
                <a:cs typeface="·s²Ó©úÅé"/>
              </a:rPr>
              <a:t>最新消息公告及公開資訊</a:t>
            </a:r>
            <a:r>
              <a:rPr lang="zh-TW" altLang="en-US" sz="1200" b="0" dirty="0" smtClean="0">
                <a:latin typeface="+mj-lt"/>
                <a:ea typeface="·s²Ó©úÅé"/>
                <a:cs typeface="·s²Ó©úÅé"/>
              </a:rPr>
              <a:t>觀測站 </a:t>
            </a:r>
            <a:r>
              <a:rPr lang="en-US" altLang="zh-TW" sz="1200" b="0" dirty="0" smtClean="0">
                <a:latin typeface="+mj-lt"/>
                <a:ea typeface="·s²Ó©úÅé"/>
                <a:cs typeface="·s²Ó©úÅé"/>
              </a:rPr>
              <a:t>(</a:t>
            </a:r>
            <a:r>
              <a:rPr lang="en-US" altLang="zh-TW" sz="1200" b="0" dirty="0">
                <a:latin typeface="+mj-lt"/>
                <a:ea typeface="·s²Ó©úÅé"/>
                <a:cs typeface="·s²Ó©úÅé"/>
              </a:rPr>
              <a:t>http://mops.twse.com.tw) </a:t>
            </a:r>
            <a:r>
              <a:rPr lang="zh-TW" altLang="en-US" sz="1200" b="0" dirty="0">
                <a:latin typeface="+mj-lt"/>
                <a:ea typeface="·s²Ó©úÅé"/>
                <a:cs typeface="·s²Ó©úÅé"/>
              </a:rPr>
              <a:t>重大訊息公告。</a:t>
            </a:r>
          </a:p>
          <a:p>
            <a:pPr marL="285750" indent="-285750">
              <a:spcBef>
                <a:spcPct val="50000"/>
              </a:spcBef>
              <a:buFont typeface="Arial" panose="020B0604020202020204" pitchFamily="34" charset="0"/>
              <a:buChar char="•"/>
            </a:pPr>
            <a:endParaRPr lang="zh-TW" altLang="en-US" sz="1200" b="0" dirty="0">
              <a:latin typeface="+mj-lt"/>
              <a:ea typeface="·s²Ó©úÅé"/>
              <a:cs typeface="·s²Ó©úÅé"/>
            </a:endParaRPr>
          </a:p>
        </p:txBody>
      </p:sp>
    </p:spTree>
    <p:extLst>
      <p:ext uri="{BB962C8B-B14F-4D97-AF65-F5344CB8AC3E}">
        <p14:creationId xmlns:p14="http://schemas.microsoft.com/office/powerpoint/2010/main" val="2349393470"/>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4113330" y="2888940"/>
            <a:ext cx="3483006" cy="978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lvl1pPr algn="l" rtl="0" eaLnBrk="0" fontAlgn="base" hangingPunct="0">
              <a:spcBef>
                <a:spcPct val="0"/>
              </a:spcBef>
              <a:spcAft>
                <a:spcPct val="0"/>
              </a:spcAft>
              <a:defRPr kumimoji="1" sz="3200" b="1">
                <a:solidFill>
                  <a:schemeClr val="tx2"/>
                </a:solidFill>
                <a:latin typeface="+mj-lt"/>
                <a:ea typeface="+mj-ea"/>
                <a:cs typeface="+mj-cs"/>
              </a:defRPr>
            </a:lvl1pPr>
            <a:lvl2pPr algn="l" rtl="0" eaLnBrk="0" fontAlgn="base" hangingPunct="0">
              <a:spcBef>
                <a:spcPct val="0"/>
              </a:spcBef>
              <a:spcAft>
                <a:spcPct val="0"/>
              </a:spcAft>
              <a:defRPr kumimoji="1" sz="3200" b="1">
                <a:solidFill>
                  <a:schemeClr val="tx2"/>
                </a:solidFill>
                <a:latin typeface="Arial" charset="0"/>
                <a:ea typeface="新細明體" charset="-120"/>
              </a:defRPr>
            </a:lvl2pPr>
            <a:lvl3pPr algn="l" rtl="0" eaLnBrk="0" fontAlgn="base" hangingPunct="0">
              <a:spcBef>
                <a:spcPct val="0"/>
              </a:spcBef>
              <a:spcAft>
                <a:spcPct val="0"/>
              </a:spcAft>
              <a:defRPr kumimoji="1" sz="3200" b="1">
                <a:solidFill>
                  <a:schemeClr val="tx2"/>
                </a:solidFill>
                <a:latin typeface="Arial" charset="0"/>
                <a:ea typeface="新細明體" charset="-120"/>
              </a:defRPr>
            </a:lvl3pPr>
            <a:lvl4pPr algn="l" rtl="0" eaLnBrk="0" fontAlgn="base" hangingPunct="0">
              <a:spcBef>
                <a:spcPct val="0"/>
              </a:spcBef>
              <a:spcAft>
                <a:spcPct val="0"/>
              </a:spcAft>
              <a:defRPr kumimoji="1" sz="3200" b="1">
                <a:solidFill>
                  <a:schemeClr val="tx2"/>
                </a:solidFill>
                <a:latin typeface="Arial" charset="0"/>
                <a:ea typeface="新細明體" charset="-120"/>
              </a:defRPr>
            </a:lvl4pPr>
            <a:lvl5pPr algn="l" rtl="0" eaLnBrk="0" fontAlgn="base" hangingPunct="0">
              <a:spcBef>
                <a:spcPct val="0"/>
              </a:spcBef>
              <a:spcAft>
                <a:spcPct val="0"/>
              </a:spcAft>
              <a:defRPr kumimoji="1" sz="3200" b="1">
                <a:solidFill>
                  <a:schemeClr val="tx2"/>
                </a:solidFill>
                <a:latin typeface="Arial" charset="0"/>
                <a:ea typeface="新細明體" charset="-120"/>
              </a:defRPr>
            </a:lvl5pPr>
            <a:lvl6pPr marL="457200" algn="l" rtl="0" fontAlgn="base">
              <a:spcBef>
                <a:spcPct val="0"/>
              </a:spcBef>
              <a:spcAft>
                <a:spcPct val="0"/>
              </a:spcAft>
              <a:defRPr kumimoji="1" sz="3200" b="1">
                <a:solidFill>
                  <a:schemeClr val="tx2"/>
                </a:solidFill>
                <a:latin typeface="Arial" charset="0"/>
                <a:ea typeface="新細明體" charset="-120"/>
              </a:defRPr>
            </a:lvl6pPr>
            <a:lvl7pPr marL="914400" algn="l" rtl="0" fontAlgn="base">
              <a:spcBef>
                <a:spcPct val="0"/>
              </a:spcBef>
              <a:spcAft>
                <a:spcPct val="0"/>
              </a:spcAft>
              <a:defRPr kumimoji="1" sz="3200" b="1">
                <a:solidFill>
                  <a:schemeClr val="tx2"/>
                </a:solidFill>
                <a:latin typeface="Arial" charset="0"/>
                <a:ea typeface="新細明體" charset="-120"/>
              </a:defRPr>
            </a:lvl7pPr>
            <a:lvl8pPr marL="1371600" algn="l" rtl="0" fontAlgn="base">
              <a:spcBef>
                <a:spcPct val="0"/>
              </a:spcBef>
              <a:spcAft>
                <a:spcPct val="0"/>
              </a:spcAft>
              <a:defRPr kumimoji="1" sz="3200" b="1">
                <a:solidFill>
                  <a:schemeClr val="tx2"/>
                </a:solidFill>
                <a:latin typeface="Arial" charset="0"/>
                <a:ea typeface="新細明體" charset="-120"/>
              </a:defRPr>
            </a:lvl8pPr>
            <a:lvl9pPr marL="1828800" algn="l" rtl="0" fontAlgn="base">
              <a:spcBef>
                <a:spcPct val="0"/>
              </a:spcBef>
              <a:spcAft>
                <a:spcPct val="0"/>
              </a:spcAft>
              <a:defRPr kumimoji="1" sz="3200" b="1">
                <a:solidFill>
                  <a:schemeClr val="tx2"/>
                </a:solidFill>
                <a:latin typeface="Arial" charset="0"/>
                <a:ea typeface="新細明體" charset="-120"/>
              </a:defRPr>
            </a:lvl9pPr>
          </a:lstStyle>
          <a:p>
            <a:pPr>
              <a:defRPr/>
            </a:pPr>
            <a:r>
              <a:rPr lang="en-US" altLang="zh-TW" sz="2800" b="0" dirty="0">
                <a:solidFill>
                  <a:srgbClr val="C00000"/>
                </a:solidFill>
                <a:ea typeface="微軟正黑體" panose="020B0604030504040204" pitchFamily="34" charset="-120"/>
              </a:rPr>
              <a:t>http://www.tsmc.com</a:t>
            </a:r>
            <a:br>
              <a:rPr lang="en-US" altLang="zh-TW" sz="2800" b="0" dirty="0">
                <a:solidFill>
                  <a:srgbClr val="C00000"/>
                </a:solidFill>
                <a:ea typeface="微軟正黑體" panose="020B0604030504040204" pitchFamily="34" charset="-120"/>
              </a:rPr>
            </a:br>
            <a:r>
              <a:rPr lang="en-US" altLang="zh-TW" sz="2800" b="0" dirty="0">
                <a:solidFill>
                  <a:srgbClr val="C00000"/>
                </a:solidFill>
                <a:ea typeface="微軟正黑體" panose="020B0604030504040204" pitchFamily="34" charset="-120"/>
              </a:rPr>
              <a:t>invest@tsmc.com</a:t>
            </a:r>
          </a:p>
        </p:txBody>
      </p:sp>
      <p:pic>
        <p:nvPicPr>
          <p:cNvPr id="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96" y="2648037"/>
            <a:ext cx="1924050" cy="146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802877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zh-TW" altLang="en-US" dirty="0" smtClean="0">
                <a:solidFill>
                  <a:srgbClr val="C00000"/>
                </a:solidFill>
                <a:latin typeface="+mj-lt"/>
              </a:rPr>
              <a:t>會議</a:t>
            </a:r>
            <a:r>
              <a:rPr lang="zh-TW" altLang="en-US" dirty="0">
                <a:solidFill>
                  <a:srgbClr val="C00000"/>
                </a:solidFill>
                <a:latin typeface="+mj-lt"/>
              </a:rPr>
              <a:t>議程</a:t>
            </a:r>
            <a:endParaRPr lang="en-US" altLang="zh-TW" dirty="0" smtClean="0">
              <a:solidFill>
                <a:srgbClr val="C00000"/>
              </a:solidFill>
              <a:latin typeface="+mj-lt"/>
            </a:endParaRPr>
          </a:p>
        </p:txBody>
      </p:sp>
      <p:sp>
        <p:nvSpPr>
          <p:cNvPr id="3" name="Rectangle 3"/>
          <p:cNvSpPr txBox="1">
            <a:spLocks noChangeArrowheads="1"/>
          </p:cNvSpPr>
          <p:nvPr/>
        </p:nvSpPr>
        <p:spPr bwMode="auto">
          <a:xfrm>
            <a:off x="467544" y="1268760"/>
            <a:ext cx="8289925" cy="463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6" tIns="45718" rIns="91436" bIns="45718" numCol="1" anchor="t" anchorCtr="0" compatLnSpc="1">
            <a:prstTxWarp prst="textNoShape">
              <a:avLst/>
            </a:prstTxWarp>
          </a:bodyPr>
          <a:lstStyle>
            <a:lvl1pPr marL="323850" indent="-250825" algn="l" rtl="0" eaLnBrk="0" fontAlgn="base" hangingPunct="0">
              <a:spcBef>
                <a:spcPts val="6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863600" indent="-250825" algn="l" rtl="0" eaLnBrk="0" fontAlgn="base" hangingPunct="0">
              <a:spcBef>
                <a:spcPts val="600"/>
              </a:spcBef>
              <a:spcAft>
                <a:spcPct val="0"/>
              </a:spcAft>
              <a:buSzPct val="140000"/>
              <a:buFont typeface="Calibri" panose="020F0502020204030204" pitchFamily="34" charset="0"/>
              <a:buChar char="▪"/>
              <a:defRPr kumimoji="1" sz="2000" b="1">
                <a:solidFill>
                  <a:schemeClr val="tx1"/>
                </a:solidFill>
                <a:latin typeface="+mn-lt"/>
                <a:ea typeface="+mn-ea"/>
              </a:defRPr>
            </a:lvl2pPr>
            <a:lvl3pPr marL="1331913" indent="-250825" algn="l" rtl="0" eaLnBrk="0" fontAlgn="base" hangingPunct="0">
              <a:spcBef>
                <a:spcPts val="600"/>
              </a:spcBef>
              <a:spcAft>
                <a:spcPct val="0"/>
              </a:spcAft>
              <a:buSzPct val="130000"/>
              <a:buFont typeface="Calibri" panose="020F0502020204030204" pitchFamily="34" charset="0"/>
              <a:buChar char="▫"/>
              <a:defRPr kumimoji="1" b="1">
                <a:solidFill>
                  <a:schemeClr val="tx1"/>
                </a:solidFill>
                <a:latin typeface="+mn-lt"/>
                <a:ea typeface="+mn-ea"/>
              </a:defRPr>
            </a:lvl3pPr>
            <a:lvl4pPr marL="1798638" indent="-250825" algn="l" rtl="0" eaLnBrk="0" fontAlgn="base" hangingPunct="0">
              <a:spcBef>
                <a:spcPts val="600"/>
              </a:spcBef>
              <a:spcAft>
                <a:spcPct val="0"/>
              </a:spcAft>
              <a:buSzPct val="9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a:lstStyle>
          <a:p>
            <a:pPr>
              <a:lnSpc>
                <a:spcPct val="210000"/>
              </a:lnSpc>
              <a:spcBef>
                <a:spcPct val="0"/>
              </a:spcBef>
              <a:defRPr/>
            </a:pPr>
            <a:r>
              <a:rPr lang="zh-TW" altLang="en-US" sz="2000" dirty="0">
                <a:latin typeface="微軟正黑體" panose="020B0604030504040204" pitchFamily="34" charset="-120"/>
                <a:ea typeface="微軟正黑體" panose="020B0604030504040204" pitchFamily="34" charset="-120"/>
              </a:rPr>
              <a:t>致歡迎詞</a:t>
            </a: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1800" dirty="0" smtClean="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a:latin typeface="微軟正黑體" panose="020B0604030504040204" pitchFamily="34" charset="-120"/>
                <a:ea typeface="微軟正黑體" panose="020B0604030504040204" pitchFamily="34" charset="-120"/>
              </a:rPr>
              <a:t>蘇志凱</a:t>
            </a:r>
            <a:r>
              <a:rPr lang="zh-TW" altLang="en-US" sz="2000" dirty="0" smtClean="0">
                <a:latin typeface="微軟正黑體" panose="020B0604030504040204" pitchFamily="34" charset="-120"/>
                <a:ea typeface="微軟正黑體" panose="020B0604030504040204" pitchFamily="34" charset="-120"/>
              </a:rPr>
              <a:t> </a:t>
            </a:r>
            <a:r>
              <a:rPr lang="zh-TW" altLang="en-US" sz="1600" dirty="0" smtClean="0">
                <a:latin typeface="微軟正黑體" panose="020B0604030504040204" pitchFamily="34" charset="-120"/>
                <a:ea typeface="微軟正黑體" panose="020B0604030504040204" pitchFamily="34" charset="-120"/>
              </a:rPr>
              <a:t>副處長</a:t>
            </a:r>
            <a:endParaRPr lang="en-US" altLang="zh-TW" sz="1600" dirty="0">
              <a:latin typeface="微軟正黑體" panose="020B0604030504040204" pitchFamily="34" charset="-120"/>
              <a:ea typeface="微軟正黑體" panose="020B0604030504040204" pitchFamily="34" charset="-120"/>
            </a:endParaRPr>
          </a:p>
          <a:p>
            <a:pPr>
              <a:lnSpc>
                <a:spcPct val="210000"/>
              </a:lnSpc>
              <a:spcBef>
                <a:spcPct val="0"/>
              </a:spcBef>
              <a:defRPr/>
            </a:pPr>
            <a:r>
              <a:rPr lang="en-US" altLang="zh-TW" sz="2000" dirty="0" smtClean="0">
                <a:latin typeface="+mj-lt"/>
                <a:ea typeface="微軟正黑體" panose="020B0604030504040204" pitchFamily="34" charset="-120"/>
              </a:rPr>
              <a:t>2019</a:t>
            </a:r>
            <a:r>
              <a:rPr lang="zh-TW" altLang="en-US" sz="2000" dirty="0" smtClean="0">
                <a:latin typeface="微軟正黑體" panose="020B0604030504040204" pitchFamily="34" charset="-120"/>
                <a:ea typeface="微軟正黑體" panose="020B0604030504040204" pitchFamily="34" charset="-120"/>
              </a:rPr>
              <a:t>年</a:t>
            </a:r>
            <a:r>
              <a:rPr lang="zh-TW" altLang="en-US" sz="2000" dirty="0">
                <a:latin typeface="微軟正黑體" panose="020B0604030504040204" pitchFamily="34" charset="-120"/>
                <a:ea typeface="微軟正黑體" panose="020B0604030504040204" pitchFamily="34" charset="-120"/>
              </a:rPr>
              <a:t>第四季營運成果及第一季業績展望</a:t>
            </a: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a:latin typeface="微軟正黑體" panose="020B0604030504040204" pitchFamily="34" charset="-120"/>
                <a:ea typeface="微軟正黑體" panose="020B0604030504040204" pitchFamily="34" charset="-120"/>
              </a:rPr>
              <a:t>黃仁昭</a:t>
            </a:r>
            <a:r>
              <a:rPr lang="zh-TW" altLang="en-US" sz="2000" dirty="0" smtClean="0">
                <a:latin typeface="微軟正黑體" panose="020B0604030504040204" pitchFamily="34" charset="-120"/>
                <a:ea typeface="微軟正黑體" panose="020B0604030504040204" pitchFamily="34" charset="-120"/>
              </a:rPr>
              <a:t> </a:t>
            </a:r>
            <a:r>
              <a:rPr lang="zh-TW" altLang="en-US" sz="1600" dirty="0">
                <a:latin typeface="微軟正黑體" panose="020B0604030504040204" pitchFamily="34" charset="-120"/>
                <a:ea typeface="微軟正黑體" panose="020B0604030504040204" pitchFamily="34" charset="-120"/>
              </a:rPr>
              <a:t>財務</a:t>
            </a:r>
            <a:r>
              <a:rPr lang="zh-TW" altLang="en-US" sz="1600" dirty="0" smtClean="0">
                <a:latin typeface="微軟正黑體" panose="020B0604030504040204" pitchFamily="34" charset="-120"/>
                <a:ea typeface="微軟正黑體" panose="020B0604030504040204" pitchFamily="34" charset="-120"/>
              </a:rPr>
              <a:t>長</a:t>
            </a:r>
            <a:endParaRPr lang="en-US" altLang="zh-TW" sz="1600" dirty="0" smtClean="0">
              <a:latin typeface="微軟正黑體" panose="020B0604030504040204" pitchFamily="34" charset="-120"/>
              <a:ea typeface="微軟正黑體" panose="020B0604030504040204" pitchFamily="34" charset="-120"/>
            </a:endParaRPr>
          </a:p>
          <a:p>
            <a:pPr>
              <a:lnSpc>
                <a:spcPct val="210000"/>
              </a:lnSpc>
              <a:spcBef>
                <a:spcPct val="0"/>
              </a:spcBef>
              <a:defRPr/>
            </a:pPr>
            <a:r>
              <a:rPr lang="en-US" altLang="zh-TW" sz="2000" dirty="0">
                <a:latin typeface="+mj-lt"/>
                <a:ea typeface="微軟正黑體" panose="020B0604030504040204" pitchFamily="34" charset="-120"/>
              </a:rPr>
              <a:t>Key Messages </a:t>
            </a: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smtClean="0">
                <a:latin typeface="微軟正黑體" panose="020B0604030504040204" pitchFamily="34" charset="-120"/>
                <a:ea typeface="微軟正黑體" panose="020B0604030504040204" pitchFamily="34" charset="-120"/>
              </a:rPr>
              <a:t>黃仁昭 </a:t>
            </a:r>
            <a:r>
              <a:rPr lang="zh-TW" altLang="en-US" sz="1600" dirty="0" smtClean="0">
                <a:latin typeface="微軟正黑體" panose="020B0604030504040204" pitchFamily="34" charset="-120"/>
                <a:ea typeface="微軟正黑體" panose="020B0604030504040204" pitchFamily="34" charset="-120"/>
              </a:rPr>
              <a:t>財務</a:t>
            </a:r>
            <a:r>
              <a:rPr lang="zh-TW" altLang="en-US" sz="1600" dirty="0">
                <a:latin typeface="微軟正黑體" panose="020B0604030504040204" pitchFamily="34" charset="-120"/>
                <a:ea typeface="微軟正黑體" panose="020B0604030504040204" pitchFamily="34" charset="-120"/>
              </a:rPr>
              <a:t>長</a:t>
            </a:r>
            <a:endParaRPr lang="en-US" altLang="zh-TW" sz="1600" dirty="0">
              <a:latin typeface="微軟正黑體" panose="020B0604030504040204" pitchFamily="34" charset="-120"/>
              <a:ea typeface="微軟正黑體" panose="020B0604030504040204" pitchFamily="34" charset="-120"/>
            </a:endParaRPr>
          </a:p>
          <a:p>
            <a:pPr marL="0" indent="0">
              <a:lnSpc>
                <a:spcPct val="210000"/>
              </a:lnSpc>
              <a:spcBef>
                <a:spcPct val="0"/>
              </a:spcBef>
              <a:buNone/>
              <a:defRPr/>
            </a:pPr>
            <a:r>
              <a:rPr lang="en-US" altLang="zh-TW" sz="2000" dirty="0">
                <a:latin typeface="微軟正黑體" panose="020B0604030504040204" pitchFamily="34" charset="-120"/>
                <a:ea typeface="微軟正黑體" panose="020B0604030504040204" pitchFamily="34" charset="-120"/>
              </a:rPr>
              <a:t>					    	</a:t>
            </a:r>
            <a:r>
              <a:rPr lang="en-US" altLang="zh-TW" sz="2000" dirty="0" smtClean="0">
                <a:latin typeface="微軟正黑體" panose="020B0604030504040204" pitchFamily="34" charset="-120"/>
                <a:ea typeface="微軟正黑體" panose="020B0604030504040204" pitchFamily="34" charset="-120"/>
              </a:rPr>
              <a:t>     </a:t>
            </a:r>
            <a:r>
              <a:rPr lang="zh-TW" altLang="en-US" sz="2000" dirty="0" smtClean="0">
                <a:latin typeface="微軟正黑體" panose="020B0604030504040204" pitchFamily="34" charset="-120"/>
                <a:ea typeface="微軟正黑體" panose="020B0604030504040204" pitchFamily="34" charset="-120"/>
              </a:rPr>
              <a:t>魏</a:t>
            </a:r>
            <a:r>
              <a:rPr lang="zh-TW" altLang="en-US" sz="2000" dirty="0">
                <a:latin typeface="微軟正黑體" panose="020B0604030504040204" pitchFamily="34" charset="-120"/>
                <a:ea typeface="微軟正黑體" panose="020B0604030504040204" pitchFamily="34" charset="-120"/>
              </a:rPr>
              <a:t>哲家 </a:t>
            </a:r>
            <a:r>
              <a:rPr lang="zh-TW" altLang="en-US" sz="1600" dirty="0">
                <a:latin typeface="微軟正黑體" panose="020B0604030504040204" pitchFamily="34" charset="-120"/>
                <a:ea typeface="微軟正黑體" panose="020B0604030504040204" pitchFamily="34" charset="-120"/>
              </a:rPr>
              <a:t>總裁暨副董事長 </a:t>
            </a:r>
            <a:endParaRPr lang="en-US" altLang="zh-TW" sz="1600" dirty="0">
              <a:latin typeface="微軟正黑體" panose="020B0604030504040204" pitchFamily="34" charset="-120"/>
              <a:ea typeface="微軟正黑體" panose="020B0604030504040204" pitchFamily="34" charset="-120"/>
            </a:endParaRPr>
          </a:p>
          <a:p>
            <a:pPr>
              <a:lnSpc>
                <a:spcPct val="210000"/>
              </a:lnSpc>
              <a:spcBef>
                <a:spcPct val="0"/>
              </a:spcBef>
              <a:defRPr/>
            </a:pPr>
            <a:r>
              <a:rPr lang="zh-TW" altLang="en-US" sz="2000" dirty="0">
                <a:latin typeface="微軟正黑體" panose="020B0604030504040204" pitchFamily="34" charset="-120"/>
                <a:ea typeface="微軟正黑體" panose="020B0604030504040204" pitchFamily="34" charset="-120"/>
              </a:rPr>
              <a:t>問與答</a:t>
            </a:r>
            <a:r>
              <a:rPr lang="en-US" altLang="zh-TW" sz="2000" dirty="0">
                <a:latin typeface="微軟正黑體" panose="020B0604030504040204" pitchFamily="34" charset="-120"/>
                <a:ea typeface="微軟正黑體" panose="020B0604030504040204" pitchFamily="34" charset="-120"/>
              </a:rPr>
              <a:t>		</a:t>
            </a:r>
            <a:r>
              <a:rPr lang="en-US" altLang="zh-TW" sz="2000" kern="0" dirty="0" smtClean="0">
                <a:latin typeface="微軟正黑體" panose="020B0604030504040204" pitchFamily="34" charset="-120"/>
                <a:ea typeface="微軟正黑體" panose="020B0604030504040204" pitchFamily="34" charset="-120"/>
              </a:rPr>
              <a:t>				</a:t>
            </a:r>
            <a:endParaRPr lang="en-US" altLang="zh-TW" sz="2000" kern="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52898822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rPr>
              <a:t>Safe Harbor Notice</a:t>
            </a:r>
          </a:p>
        </p:txBody>
      </p:sp>
      <p:sp>
        <p:nvSpPr>
          <p:cNvPr id="5" name="Rectangle 3"/>
          <p:cNvSpPr txBox="1">
            <a:spLocks noChangeArrowheads="1"/>
          </p:cNvSpPr>
          <p:nvPr/>
        </p:nvSpPr>
        <p:spPr bwMode="auto">
          <a:xfrm>
            <a:off x="649660" y="1425972"/>
            <a:ext cx="7794866" cy="4523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1859" tIns="30929" rIns="61859" bIns="30929" numCol="1" anchor="t" anchorCtr="0" compatLnSpc="1">
            <a:prstTxWarp prst="textNoShape">
              <a:avLst/>
            </a:prstTxWarp>
          </a:bodyPr>
          <a:lstStyle>
            <a:lvl1pPr marL="342900" indent="-342900" algn="l" rtl="0" eaLnBrk="0" fontAlgn="base" hangingPunct="0">
              <a:spcBef>
                <a:spcPct val="400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742950" indent="-285750" algn="l" rtl="0" eaLnBrk="0" fontAlgn="base" hangingPunct="0">
              <a:spcBef>
                <a:spcPct val="40000"/>
              </a:spcBef>
              <a:spcAft>
                <a:spcPct val="0"/>
              </a:spcAft>
              <a:buSzPct val="120000"/>
              <a:buFont typeface="Calibri" panose="020F0502020204030204" pitchFamily="34" charset="0"/>
              <a:buChar char="▪"/>
              <a:defRPr kumimoji="1" sz="2000" b="1">
                <a:solidFill>
                  <a:schemeClr val="tx1"/>
                </a:solidFill>
                <a:latin typeface="+mn-lt"/>
                <a:ea typeface="+mn-ea"/>
              </a:defRPr>
            </a:lvl2pPr>
            <a:lvl3pPr marL="1143000" indent="-228600" algn="l" rtl="0" eaLnBrk="0" fontAlgn="base" hangingPunct="0">
              <a:spcBef>
                <a:spcPct val="40000"/>
              </a:spcBef>
              <a:spcAft>
                <a:spcPct val="0"/>
              </a:spcAft>
              <a:buSzPct val="80000"/>
              <a:buFont typeface="Calibri" panose="020F0502020204030204" pitchFamily="34" charset="0"/>
              <a:buChar char="□"/>
              <a:defRPr kumimoji="1" b="1">
                <a:solidFill>
                  <a:schemeClr val="tx1"/>
                </a:solidFill>
                <a:latin typeface="+mn-lt"/>
                <a:ea typeface="+mn-ea"/>
              </a:defRPr>
            </a:lvl3pPr>
            <a:lvl4pPr marL="1600200" indent="-228600" algn="l" rtl="0" eaLnBrk="0" fontAlgn="base" hangingPunct="0">
              <a:spcBef>
                <a:spcPct val="40000"/>
              </a:spcBef>
              <a:spcAft>
                <a:spcPct val="0"/>
              </a:spcAft>
              <a:buSzPct val="12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a:lstStyle>
          <a:p>
            <a:pPr>
              <a:lnSpc>
                <a:spcPct val="90000"/>
              </a:lnSpc>
            </a:pPr>
            <a:r>
              <a:rPr lang="en-US" altLang="zh-TW" sz="2000" b="0" kern="0" dirty="0" smtClean="0">
                <a:latin typeface="+mj-lt"/>
                <a:ea typeface="微軟正黑體" panose="020B0604030504040204" pitchFamily="34" charset="-120"/>
              </a:rPr>
              <a:t>TSMC’s </a:t>
            </a:r>
            <a:r>
              <a:rPr lang="en-US" altLang="zh-TW" sz="2000" b="0" kern="0" dirty="0">
                <a:latin typeface="+mj-lt"/>
                <a:ea typeface="微軟正黑體" panose="020B0604030504040204" pitchFamily="34" charset="-120"/>
              </a:rPr>
              <a:t>statements of its current expectations are forward-looking statements subject to significant risks and uncertainties and actual results may differ materially from those contained in the forward-looking statements. </a:t>
            </a:r>
          </a:p>
          <a:p>
            <a:pPr>
              <a:lnSpc>
                <a:spcPct val="90000"/>
              </a:lnSpc>
            </a:pPr>
            <a:endParaRPr lang="en-US" altLang="zh-TW" sz="600" b="0" kern="0" dirty="0">
              <a:latin typeface="+mj-lt"/>
              <a:ea typeface="微軟正黑體" panose="020B0604030504040204" pitchFamily="34" charset="-120"/>
            </a:endParaRPr>
          </a:p>
          <a:p>
            <a:pPr>
              <a:lnSpc>
                <a:spcPct val="90000"/>
              </a:lnSpc>
            </a:pPr>
            <a:r>
              <a:rPr lang="en-US" altLang="zh-TW" sz="2000" b="0" kern="0" dirty="0">
                <a:latin typeface="+mj-lt"/>
                <a:ea typeface="微軟正黑體" panose="020B0604030504040204" pitchFamily="34" charset="-120"/>
              </a:rPr>
              <a:t>Information as to those factors that could cause actual results to vary can be found in TSMC’s Annual Report on Form 20-F filed with the United States Securities and Exchange Commission (the “SEC”) on April 17, 2019 and such other documents as TSMC may file with, or submit to, the SEC from time to time. </a:t>
            </a:r>
          </a:p>
          <a:p>
            <a:pPr>
              <a:lnSpc>
                <a:spcPct val="90000"/>
              </a:lnSpc>
            </a:pPr>
            <a:endParaRPr lang="en-US" altLang="zh-TW" sz="600" b="0" kern="0" dirty="0">
              <a:latin typeface="+mj-lt"/>
              <a:ea typeface="微軟正黑體" panose="020B0604030504040204" pitchFamily="34" charset="-120"/>
            </a:endParaRPr>
          </a:p>
          <a:p>
            <a:pPr>
              <a:lnSpc>
                <a:spcPct val="90000"/>
              </a:lnSpc>
            </a:pPr>
            <a:r>
              <a:rPr lang="en-US" altLang="zh-TW" sz="2000" b="0" kern="0" dirty="0">
                <a:latin typeface="+mj-lt"/>
                <a:ea typeface="微軟正黑體" panose="020B0604030504040204" pitchFamily="34" charset="-120"/>
              </a:rPr>
              <a:t>Except as required by law, we undertake no obligation to update any forward-looking statement, whether </a:t>
            </a:r>
            <a:r>
              <a:rPr lang="en-US" altLang="zh-TW" sz="2000" b="0" kern="0" dirty="0">
                <a:solidFill>
                  <a:srgbClr val="000000"/>
                </a:solidFill>
                <a:latin typeface="+mj-lt"/>
                <a:ea typeface="微軟正黑體" panose="020B0604030504040204" pitchFamily="34" charset="-120"/>
              </a:rPr>
              <a:t>as a result of new information, future events, or otherwise.</a:t>
            </a:r>
          </a:p>
        </p:txBody>
      </p:sp>
    </p:spTree>
    <p:extLst>
      <p:ext uri="{BB962C8B-B14F-4D97-AF65-F5344CB8AC3E}">
        <p14:creationId xmlns:p14="http://schemas.microsoft.com/office/powerpoint/2010/main" val="365362813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zh-TW" altLang="en-US" dirty="0">
                <a:solidFill>
                  <a:srgbClr val="C00000"/>
                </a:solidFill>
              </a:rPr>
              <a:t>綜合損益</a:t>
            </a:r>
            <a:r>
              <a:rPr lang="zh-TW" altLang="en-US" dirty="0" smtClean="0">
                <a:solidFill>
                  <a:srgbClr val="C00000"/>
                </a:solidFill>
              </a:rPr>
              <a:t>表</a:t>
            </a:r>
            <a:endParaRPr lang="en-US" altLang="zh-TW" dirty="0" smtClean="0">
              <a:solidFill>
                <a:srgbClr val="C00000"/>
              </a:solidFill>
            </a:endParaRPr>
          </a:p>
        </p:txBody>
      </p:sp>
      <p:sp>
        <p:nvSpPr>
          <p:cNvPr id="7" name="AutoShape 1026"/>
          <p:cNvSpPr>
            <a:spLocks noChangeArrowheads="1"/>
          </p:cNvSpPr>
          <p:nvPr/>
        </p:nvSpPr>
        <p:spPr bwMode="auto">
          <a:xfrm>
            <a:off x="215516" y="1196752"/>
            <a:ext cx="8532948" cy="3960440"/>
          </a:xfrm>
          <a:prstGeom prst="roundRect">
            <a:avLst>
              <a:gd name="adj" fmla="val 4560"/>
            </a:avLst>
          </a:prstGeom>
          <a:solidFill>
            <a:srgbClr val="DDDDDD"/>
          </a:solidFill>
          <a:ln w="9525">
            <a:noFill/>
            <a:round/>
            <a:headEnd/>
            <a:tailEnd/>
          </a:ln>
        </p:spPr>
        <p:txBody>
          <a:bodyPr wrap="none" anchor="ctr"/>
          <a:lstStyle/>
          <a:p>
            <a:pPr algn="ctr"/>
            <a:endParaRPr lang="zh-TW" altLang="en-US" dirty="0">
              <a:latin typeface="微軟正黑體" panose="020B0604030504040204" pitchFamily="34" charset="-120"/>
              <a:ea typeface="微軟正黑體" panose="020B0604030504040204" pitchFamily="34" charset="-120"/>
            </a:endParaRPr>
          </a:p>
        </p:txBody>
      </p:sp>
      <p:pic>
        <p:nvPicPr>
          <p:cNvPr id="4" name="圖片 3"/>
          <p:cNvPicPr>
            <a:picLocks noChangeAspect="1"/>
          </p:cNvPicPr>
          <p:nvPr/>
        </p:nvPicPr>
        <p:blipFill>
          <a:blip r:embed="rId3"/>
          <a:stretch>
            <a:fillRect/>
          </a:stretch>
        </p:blipFill>
        <p:spPr>
          <a:xfrm>
            <a:off x="290314" y="1346627"/>
            <a:ext cx="8458150" cy="4386629"/>
          </a:xfrm>
          <a:prstGeom prst="rect">
            <a:avLst/>
          </a:prstGeom>
        </p:spPr>
      </p:pic>
    </p:spTree>
    <p:extLst>
      <p:ext uri="{BB962C8B-B14F-4D97-AF65-F5344CB8AC3E}">
        <p14:creationId xmlns:p14="http://schemas.microsoft.com/office/powerpoint/2010/main" val="117531438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latin typeface="+mj-lt"/>
              </a:rPr>
              <a:t>2019</a:t>
            </a:r>
            <a:r>
              <a:rPr lang="zh-TW" altLang="en-US" dirty="0" smtClean="0">
                <a:solidFill>
                  <a:srgbClr val="C00000"/>
                </a:solidFill>
              </a:rPr>
              <a:t>年</a:t>
            </a:r>
            <a:r>
              <a:rPr lang="zh-TW" altLang="en-US" dirty="0">
                <a:solidFill>
                  <a:srgbClr val="C00000"/>
                </a:solidFill>
              </a:rPr>
              <a:t>第四季銷售分析</a:t>
            </a:r>
            <a:r>
              <a:rPr lang="en-US" altLang="zh-TW" dirty="0">
                <a:solidFill>
                  <a:srgbClr val="C00000"/>
                </a:solidFill>
              </a:rPr>
              <a:t>-</a:t>
            </a:r>
            <a:r>
              <a:rPr lang="zh-TW" altLang="en-US" dirty="0">
                <a:solidFill>
                  <a:srgbClr val="C00000"/>
                </a:solidFill>
              </a:rPr>
              <a:t>製程別</a:t>
            </a:r>
            <a:endParaRPr lang="en-US" altLang="zh-TW" dirty="0" smtClean="0">
              <a:solidFill>
                <a:srgbClr val="C00000"/>
              </a:solidFill>
            </a:endParaRPr>
          </a:p>
        </p:txBody>
      </p:sp>
      <p:pic>
        <p:nvPicPr>
          <p:cNvPr id="3" name="圖片 2"/>
          <p:cNvPicPr>
            <a:picLocks noChangeAspect="1"/>
          </p:cNvPicPr>
          <p:nvPr/>
        </p:nvPicPr>
        <p:blipFill>
          <a:blip r:embed="rId3"/>
          <a:stretch>
            <a:fillRect/>
          </a:stretch>
        </p:blipFill>
        <p:spPr>
          <a:xfrm>
            <a:off x="152017" y="1829983"/>
            <a:ext cx="8839966" cy="3615241"/>
          </a:xfrm>
          <a:prstGeom prst="rect">
            <a:avLst/>
          </a:prstGeom>
        </p:spPr>
      </p:pic>
    </p:spTree>
    <p:extLst>
      <p:ext uri="{BB962C8B-B14F-4D97-AF65-F5344CB8AC3E}">
        <p14:creationId xmlns:p14="http://schemas.microsoft.com/office/powerpoint/2010/main" val="2382137882"/>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zh-TW" altLang="en-US" dirty="0">
                <a:solidFill>
                  <a:srgbClr val="C00000"/>
                </a:solidFill>
              </a:rPr>
              <a:t>銷售分析</a:t>
            </a:r>
            <a:r>
              <a:rPr lang="en-US" altLang="zh-TW" dirty="0">
                <a:solidFill>
                  <a:srgbClr val="C00000"/>
                </a:solidFill>
              </a:rPr>
              <a:t>-</a:t>
            </a:r>
            <a:r>
              <a:rPr lang="zh-TW" altLang="en-US" dirty="0">
                <a:solidFill>
                  <a:srgbClr val="C00000"/>
                </a:solidFill>
              </a:rPr>
              <a:t>製程別</a:t>
            </a:r>
            <a:endParaRPr lang="en-US" altLang="zh-TW" dirty="0" smtClean="0">
              <a:solidFill>
                <a:srgbClr val="C00000"/>
              </a:solidFill>
            </a:endParaRPr>
          </a:p>
        </p:txBody>
      </p:sp>
      <p:pic>
        <p:nvPicPr>
          <p:cNvPr id="2" name="圖片 1"/>
          <p:cNvPicPr>
            <a:picLocks noChangeAspect="1"/>
          </p:cNvPicPr>
          <p:nvPr/>
        </p:nvPicPr>
        <p:blipFill>
          <a:blip r:embed="rId3"/>
          <a:stretch>
            <a:fillRect/>
          </a:stretch>
        </p:blipFill>
        <p:spPr>
          <a:xfrm>
            <a:off x="161161" y="1652033"/>
            <a:ext cx="8821677" cy="3865199"/>
          </a:xfrm>
          <a:prstGeom prst="rect">
            <a:avLst/>
          </a:prstGeom>
        </p:spPr>
      </p:pic>
    </p:spTree>
    <p:extLst>
      <p:ext uri="{BB962C8B-B14F-4D97-AF65-F5344CB8AC3E}">
        <p14:creationId xmlns:p14="http://schemas.microsoft.com/office/powerpoint/2010/main" val="3182248593"/>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latin typeface="+mj-lt"/>
                <a:cs typeface="Arial" pitchFamily="34" charset="0"/>
              </a:rPr>
              <a:t>2019</a:t>
            </a:r>
            <a:r>
              <a:rPr lang="zh-TW" altLang="en-US" dirty="0" smtClean="0">
                <a:solidFill>
                  <a:srgbClr val="C00000"/>
                </a:solidFill>
                <a:cs typeface="Arial" pitchFamily="34" charset="0"/>
              </a:rPr>
              <a:t>年</a:t>
            </a:r>
            <a:r>
              <a:rPr lang="zh-TW" altLang="en-US" dirty="0">
                <a:solidFill>
                  <a:srgbClr val="C00000"/>
                </a:solidFill>
                <a:cs typeface="Arial" pitchFamily="34" charset="0"/>
              </a:rPr>
              <a:t>第四季銷售分析</a:t>
            </a:r>
            <a:r>
              <a:rPr lang="en-US" altLang="zh-TW" dirty="0" smtClean="0">
                <a:solidFill>
                  <a:srgbClr val="C00000"/>
                </a:solidFill>
                <a:cs typeface="Arial" pitchFamily="34" charset="0"/>
              </a:rPr>
              <a:t>-</a:t>
            </a:r>
            <a:r>
              <a:rPr lang="zh-TW" altLang="en-US" dirty="0">
                <a:solidFill>
                  <a:srgbClr val="C00000"/>
                </a:solidFill>
                <a:cs typeface="Arial" pitchFamily="34" charset="0"/>
              </a:rPr>
              <a:t>技術平台別</a:t>
            </a:r>
            <a:endParaRPr lang="en-US" altLang="zh-TW" dirty="0" smtClean="0">
              <a:solidFill>
                <a:srgbClr val="C00000"/>
              </a:solidFill>
            </a:endParaRPr>
          </a:p>
        </p:txBody>
      </p:sp>
      <p:pic>
        <p:nvPicPr>
          <p:cNvPr id="2" name="圖片 1"/>
          <p:cNvPicPr>
            <a:picLocks noChangeAspect="1"/>
          </p:cNvPicPr>
          <p:nvPr/>
        </p:nvPicPr>
        <p:blipFill>
          <a:blip r:embed="rId3"/>
          <a:stretch>
            <a:fillRect/>
          </a:stretch>
        </p:blipFill>
        <p:spPr>
          <a:xfrm>
            <a:off x="289189" y="1750728"/>
            <a:ext cx="8565622" cy="3694496"/>
          </a:xfrm>
          <a:prstGeom prst="rect">
            <a:avLst/>
          </a:prstGeom>
        </p:spPr>
      </p:pic>
    </p:spTree>
    <p:extLst>
      <p:ext uri="{BB962C8B-B14F-4D97-AF65-F5344CB8AC3E}">
        <p14:creationId xmlns:p14="http://schemas.microsoft.com/office/powerpoint/2010/main" val="287442598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a:solidFill>
                  <a:srgbClr val="C00000"/>
                </a:solidFill>
                <a:cs typeface="Arial" pitchFamily="34" charset="0"/>
              </a:rPr>
              <a:t>2019</a:t>
            </a:r>
            <a:r>
              <a:rPr lang="zh-TW" altLang="en-US" dirty="0">
                <a:solidFill>
                  <a:srgbClr val="C00000"/>
                </a:solidFill>
                <a:cs typeface="Arial" pitchFamily="34" charset="0"/>
              </a:rPr>
              <a:t>年銷售分析</a:t>
            </a:r>
            <a:r>
              <a:rPr lang="en-US" altLang="zh-TW" dirty="0">
                <a:solidFill>
                  <a:srgbClr val="C00000"/>
                </a:solidFill>
                <a:cs typeface="Arial" pitchFamily="34" charset="0"/>
              </a:rPr>
              <a:t>-</a:t>
            </a:r>
            <a:r>
              <a:rPr lang="zh-TW" altLang="en-US" dirty="0">
                <a:solidFill>
                  <a:srgbClr val="C00000"/>
                </a:solidFill>
                <a:cs typeface="Arial" pitchFamily="34" charset="0"/>
              </a:rPr>
              <a:t>技術平台別</a:t>
            </a:r>
            <a:endParaRPr lang="en-US" altLang="zh-TW" dirty="0" smtClean="0">
              <a:solidFill>
                <a:srgbClr val="C00000"/>
              </a:solidFill>
            </a:endParaRPr>
          </a:p>
        </p:txBody>
      </p:sp>
      <p:pic>
        <p:nvPicPr>
          <p:cNvPr id="3" name="圖片 2"/>
          <p:cNvPicPr>
            <a:picLocks noChangeAspect="1"/>
          </p:cNvPicPr>
          <p:nvPr/>
        </p:nvPicPr>
        <p:blipFill>
          <a:blip r:embed="rId3"/>
          <a:stretch>
            <a:fillRect/>
          </a:stretch>
        </p:blipFill>
        <p:spPr>
          <a:xfrm>
            <a:off x="283092" y="1769017"/>
            <a:ext cx="8577815" cy="3676207"/>
          </a:xfrm>
          <a:prstGeom prst="rect">
            <a:avLst/>
          </a:prstGeom>
        </p:spPr>
      </p:pic>
    </p:spTree>
    <p:extLst>
      <p:ext uri="{BB962C8B-B14F-4D97-AF65-F5344CB8AC3E}">
        <p14:creationId xmlns:p14="http://schemas.microsoft.com/office/powerpoint/2010/main" val="494274237"/>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zh-TW" altLang="en-US" dirty="0">
                <a:solidFill>
                  <a:srgbClr val="C00000"/>
                </a:solidFill>
              </a:rPr>
              <a:t>資產負債表及重要財務指標</a:t>
            </a:r>
            <a:endParaRPr lang="en-US" altLang="zh-TW" dirty="0" smtClean="0">
              <a:solidFill>
                <a:srgbClr val="C00000"/>
              </a:solidFill>
            </a:endParaRPr>
          </a:p>
        </p:txBody>
      </p:sp>
      <p:sp>
        <p:nvSpPr>
          <p:cNvPr id="7" name="AutoShape 2"/>
          <p:cNvSpPr>
            <a:spLocks noChangeArrowheads="1"/>
          </p:cNvSpPr>
          <p:nvPr/>
        </p:nvSpPr>
        <p:spPr bwMode="auto">
          <a:xfrm>
            <a:off x="467544" y="1130425"/>
            <a:ext cx="8298922" cy="4962871"/>
          </a:xfrm>
          <a:prstGeom prst="roundRect">
            <a:avLst>
              <a:gd name="adj" fmla="val 4727"/>
            </a:avLst>
          </a:prstGeom>
          <a:solidFill>
            <a:srgbClr val="DDDDDD"/>
          </a:solidFill>
          <a:ln w="9525">
            <a:noFill/>
            <a:round/>
            <a:headEnd/>
            <a:tailEnd/>
          </a:ln>
        </p:spPr>
        <p:txBody>
          <a:bodyPr wrap="none" anchor="ctr"/>
          <a:lstStyle/>
          <a:p>
            <a:pPr algn="ctr" eaLnBrk="0" hangingPunct="0"/>
            <a:endParaRPr kumimoji="0" lang="zh-TW" altLang="en-US" b="0" u="sng" dirty="0">
              <a:latin typeface="微軟正黑體" panose="020B0604030504040204" pitchFamily="34" charset="-120"/>
              <a:ea typeface="微軟正黑體" panose="020B0604030504040204" pitchFamily="34" charset="-120"/>
            </a:endParaRPr>
          </a:p>
        </p:txBody>
      </p:sp>
      <p:pic>
        <p:nvPicPr>
          <p:cNvPr id="3" name="圖片 2"/>
          <p:cNvPicPr>
            <a:picLocks noChangeAspect="1"/>
          </p:cNvPicPr>
          <p:nvPr/>
        </p:nvPicPr>
        <p:blipFill>
          <a:blip r:embed="rId3"/>
          <a:stretch>
            <a:fillRect/>
          </a:stretch>
        </p:blipFill>
        <p:spPr>
          <a:xfrm>
            <a:off x="570646" y="1196752"/>
            <a:ext cx="7961794" cy="5375597"/>
          </a:xfrm>
          <a:prstGeom prst="rect">
            <a:avLst/>
          </a:prstGeom>
        </p:spPr>
      </p:pic>
    </p:spTree>
    <p:extLst>
      <p:ext uri="{BB962C8B-B14F-4D97-AF65-F5344CB8AC3E}">
        <p14:creationId xmlns:p14="http://schemas.microsoft.com/office/powerpoint/2010/main" val="4109486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Prepared_by_Ted Chiang">
  <a:themeElements>
    <a:clrScheme name="Prepared_by_Ted Chia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epared_by_Ted Chiang">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2400" b="1" i="0" u="none" strike="noStrike" cap="none" normalizeH="0" baseline="0" smtClean="0">
            <a:ln>
              <a:noFill/>
            </a:ln>
            <a:solidFill>
              <a:schemeClr val="tx1"/>
            </a:solidFill>
            <a:effectLst/>
            <a:latin typeface="Arial" charset="0"/>
            <a:ea typeface="新細明體"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2400" b="1" i="0" u="none" strike="noStrike" cap="none" normalizeH="0" baseline="0" smtClean="0">
            <a:ln>
              <a:noFill/>
            </a:ln>
            <a:solidFill>
              <a:schemeClr val="tx1"/>
            </a:solidFill>
            <a:effectLst/>
            <a:latin typeface="Arial" charset="0"/>
            <a:ea typeface="新細明體" charset="-120"/>
          </a:defRPr>
        </a:defPPr>
      </a:lstStyle>
    </a:lnDef>
  </a:objectDefaults>
  <a:extraClrSchemeLst>
    <a:extraClrScheme>
      <a:clrScheme name="Prepared_by_Ted Chia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pared_by_Ted Chia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pared_by_Ted Chia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pared_by_Ted Chia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pared_by_Ted Chia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pared_by_Ted Chia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pared_by_Ted Chia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D:\Mgmt Form\Prepared_by_Ted Chiang.ppt</Template>
  <TotalTime>3778</TotalTime>
  <Words>467</Words>
  <Application>Microsoft Office PowerPoint</Application>
  <PresentationFormat>如螢幕大小 (4:3)</PresentationFormat>
  <Paragraphs>65</Paragraphs>
  <Slides>14</Slides>
  <Notes>14</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14</vt:i4>
      </vt:variant>
    </vt:vector>
  </HeadingPairs>
  <TitlesOfParts>
    <vt:vector size="22" baseType="lpstr">
      <vt:lpstr>·s²Ó©úÅé</vt:lpstr>
      <vt:lpstr>微軟正黑體</vt:lpstr>
      <vt:lpstr>新細明體</vt:lpstr>
      <vt:lpstr>Arial</vt:lpstr>
      <vt:lpstr>Calibri</vt:lpstr>
      <vt:lpstr>Times New Roman</vt:lpstr>
      <vt:lpstr>Wingdings</vt:lpstr>
      <vt:lpstr>Prepared_by_Ted Chiang</vt:lpstr>
      <vt:lpstr>2019年第四季法人說明會</vt:lpstr>
      <vt:lpstr>會議議程</vt:lpstr>
      <vt:lpstr>Safe Harbor Notice</vt:lpstr>
      <vt:lpstr>綜合損益表</vt:lpstr>
      <vt:lpstr>2019年第四季銷售分析-製程別</vt:lpstr>
      <vt:lpstr>銷售分析-製程別</vt:lpstr>
      <vt:lpstr>2019年第四季銷售分析-技術平台別</vt:lpstr>
      <vt:lpstr>2019年銷售分析-技術平台別</vt:lpstr>
      <vt:lpstr>資產負債表及重要財務指標</vt:lpstr>
      <vt:lpstr>現金流量表</vt:lpstr>
      <vt:lpstr>2019年營運成果</vt:lpstr>
      <vt:lpstr>2020年第一季業績展望</vt:lpstr>
      <vt:lpstr>近期重要事件摘要</vt:lpstr>
      <vt:lpstr>PowerPoint 簡報</vt:lpstr>
    </vt:vector>
  </TitlesOfParts>
  <Company>TSMC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TSMC</dc:creator>
  <cp:lastModifiedBy>游亭凱</cp:lastModifiedBy>
  <cp:revision>311</cp:revision>
  <cp:lastPrinted>2020-01-09T05:29:09Z</cp:lastPrinted>
  <dcterms:created xsi:type="dcterms:W3CDTF">2003-07-07T04:48:03Z</dcterms:created>
  <dcterms:modified xsi:type="dcterms:W3CDTF">2020-01-16T10:01:32Z</dcterms:modified>
</cp:coreProperties>
</file>