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50" r:id="rId1"/>
  </p:sldMasterIdLst>
  <p:notesMasterIdLst>
    <p:notesMasterId r:id="rId13"/>
  </p:notesMasterIdLst>
  <p:handoutMasterIdLst>
    <p:handoutMasterId r:id="rId14"/>
  </p:handoutMasterIdLst>
  <p:sldIdLst>
    <p:sldId id="256" r:id="rId2"/>
    <p:sldId id="272" r:id="rId3"/>
    <p:sldId id="273" r:id="rId4"/>
    <p:sldId id="262" r:id="rId5"/>
    <p:sldId id="263" r:id="rId6"/>
    <p:sldId id="264" r:id="rId7"/>
    <p:sldId id="265" r:id="rId8"/>
    <p:sldId id="266" r:id="rId9"/>
    <p:sldId id="274" r:id="rId10"/>
    <p:sldId id="271" r:id="rId11"/>
    <p:sldId id="270" r:id="rId12"/>
  </p:sldIdLst>
  <p:sldSz cx="12192000" cy="6858000"/>
  <p:notesSz cx="6881813" cy="10002838"/>
  <p:defaultTextStyle>
    <a:defPPr>
      <a:defRPr lang="zh-TW"/>
    </a:defPPr>
    <a:lvl1pPr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51">
          <p15:clr>
            <a:srgbClr val="A4A3A4"/>
          </p15:clr>
        </p15:guide>
        <p15:guide id="2" pos="216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EAEAEA"/>
    <a:srgbClr val="808080"/>
    <a:srgbClr val="B2B2B2"/>
    <a:srgbClr val="FF9999"/>
    <a:srgbClr val="0033CC"/>
    <a:srgbClr val="DDDDDD"/>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91" autoAdjust="0"/>
    <p:restoredTop sz="89692" autoAdjust="0"/>
  </p:normalViewPr>
  <p:slideViewPr>
    <p:cSldViewPr>
      <p:cViewPr varScale="1">
        <p:scale>
          <a:sx n="115" d="100"/>
          <a:sy n="115" d="100"/>
        </p:scale>
        <p:origin x="762" y="84"/>
      </p:cViewPr>
      <p:guideLst>
        <p:guide orient="horz" pos="2160"/>
        <p:guide pos="3840"/>
      </p:guideLst>
    </p:cSldViewPr>
  </p:slideViewPr>
  <p:outlineViewPr>
    <p:cViewPr>
      <p:scale>
        <a:sx n="25" d="100"/>
        <a:sy n="25"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8" d="100"/>
          <a:sy n="58" d="100"/>
        </p:scale>
        <p:origin x="-1728" y="-78"/>
      </p:cViewPr>
      <p:guideLst>
        <p:guide orient="horz" pos="3151"/>
        <p:guide pos="216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1026">
            <a:extLst>
              <a:ext uri="{FF2B5EF4-FFF2-40B4-BE49-F238E27FC236}">
                <a16:creationId xmlns:a16="http://schemas.microsoft.com/office/drawing/2014/main" id="{ED96608F-2301-45F2-9716-5D78EE6B6F7C}"/>
              </a:ext>
            </a:extLst>
          </p:cNvPr>
          <p:cNvSpPr>
            <a:spLocks noGrp="1" noChangeArrowheads="1"/>
          </p:cNvSpPr>
          <p:nvPr>
            <p:ph type="hdr" sz="quarter"/>
          </p:nvPr>
        </p:nvSpPr>
        <p:spPr bwMode="auto">
          <a:xfrm>
            <a:off x="0" y="0"/>
            <a:ext cx="2982913" cy="500063"/>
          </a:xfrm>
          <a:prstGeom prst="rect">
            <a:avLst/>
          </a:prstGeom>
          <a:noFill/>
          <a:ln w="9525">
            <a:noFill/>
            <a:miter lim="800000"/>
            <a:headEnd/>
            <a:tailEnd/>
          </a:ln>
          <a:effectLst/>
        </p:spPr>
        <p:txBody>
          <a:bodyPr vert="horz" wrap="square" lIns="96478" tIns="48239" rIns="96478" bIns="48239" numCol="1" anchor="t" anchorCtr="0" compatLnSpc="1">
            <a:prstTxWarp prst="textNoShape">
              <a:avLst/>
            </a:prstTxWarp>
          </a:bodyPr>
          <a:lstStyle>
            <a:lvl1pPr algn="l" eaLnBrk="1" hangingPunct="1">
              <a:defRPr sz="1300">
                <a:latin typeface="Arial" charset="0"/>
                <a:ea typeface="新細明體" charset="-120"/>
              </a:defRPr>
            </a:lvl1pPr>
          </a:lstStyle>
          <a:p>
            <a:pPr>
              <a:defRPr/>
            </a:pPr>
            <a:endParaRPr lang="en-US" altLang="zh-TW"/>
          </a:p>
        </p:txBody>
      </p:sp>
      <p:sp>
        <p:nvSpPr>
          <p:cNvPr id="22531" name="Rectangle 1027">
            <a:extLst>
              <a:ext uri="{FF2B5EF4-FFF2-40B4-BE49-F238E27FC236}">
                <a16:creationId xmlns:a16="http://schemas.microsoft.com/office/drawing/2014/main" id="{CA3BBB80-7FBA-406B-94B3-E70DCE47B4A5}"/>
              </a:ext>
            </a:extLst>
          </p:cNvPr>
          <p:cNvSpPr>
            <a:spLocks noGrp="1" noChangeArrowheads="1"/>
          </p:cNvSpPr>
          <p:nvPr>
            <p:ph type="dt" sz="quarter" idx="1"/>
          </p:nvPr>
        </p:nvSpPr>
        <p:spPr bwMode="auto">
          <a:xfrm>
            <a:off x="3900488" y="0"/>
            <a:ext cx="2981325" cy="500063"/>
          </a:xfrm>
          <a:prstGeom prst="rect">
            <a:avLst/>
          </a:prstGeom>
          <a:noFill/>
          <a:ln w="9525">
            <a:noFill/>
            <a:miter lim="800000"/>
            <a:headEnd/>
            <a:tailEnd/>
          </a:ln>
          <a:effectLst/>
        </p:spPr>
        <p:txBody>
          <a:bodyPr vert="horz" wrap="square" lIns="96478" tIns="48239" rIns="96478" bIns="48239" numCol="1" anchor="t" anchorCtr="0" compatLnSpc="1">
            <a:prstTxWarp prst="textNoShape">
              <a:avLst/>
            </a:prstTxWarp>
          </a:bodyPr>
          <a:lstStyle>
            <a:lvl1pPr algn="r" eaLnBrk="1" hangingPunct="1">
              <a:defRPr sz="1300">
                <a:latin typeface="Arial" charset="0"/>
                <a:ea typeface="新細明體" charset="-120"/>
              </a:defRPr>
            </a:lvl1pPr>
          </a:lstStyle>
          <a:p>
            <a:pPr>
              <a:defRPr/>
            </a:pPr>
            <a:endParaRPr lang="en-US" altLang="zh-TW"/>
          </a:p>
        </p:txBody>
      </p:sp>
      <p:sp>
        <p:nvSpPr>
          <p:cNvPr id="22532" name="Rectangle 1028">
            <a:extLst>
              <a:ext uri="{FF2B5EF4-FFF2-40B4-BE49-F238E27FC236}">
                <a16:creationId xmlns:a16="http://schemas.microsoft.com/office/drawing/2014/main" id="{5DEE4FF3-6961-4BBD-B2AE-16169EE698F2}"/>
              </a:ext>
            </a:extLst>
          </p:cNvPr>
          <p:cNvSpPr>
            <a:spLocks noGrp="1" noChangeArrowheads="1"/>
          </p:cNvSpPr>
          <p:nvPr>
            <p:ph type="ftr" sz="quarter" idx="2"/>
          </p:nvPr>
        </p:nvSpPr>
        <p:spPr bwMode="auto">
          <a:xfrm>
            <a:off x="0" y="9502775"/>
            <a:ext cx="2982913" cy="500063"/>
          </a:xfrm>
          <a:prstGeom prst="rect">
            <a:avLst/>
          </a:prstGeom>
          <a:noFill/>
          <a:ln w="9525">
            <a:noFill/>
            <a:miter lim="800000"/>
            <a:headEnd/>
            <a:tailEnd/>
          </a:ln>
          <a:effectLst/>
        </p:spPr>
        <p:txBody>
          <a:bodyPr vert="horz" wrap="square" lIns="96478" tIns="48239" rIns="96478" bIns="48239" numCol="1" anchor="b" anchorCtr="0" compatLnSpc="1">
            <a:prstTxWarp prst="textNoShape">
              <a:avLst/>
            </a:prstTxWarp>
          </a:bodyPr>
          <a:lstStyle>
            <a:lvl1pPr algn="l" eaLnBrk="1" hangingPunct="1">
              <a:defRPr sz="1300">
                <a:latin typeface="Arial" charset="0"/>
                <a:ea typeface="新細明體" charset="-120"/>
              </a:defRPr>
            </a:lvl1pPr>
          </a:lstStyle>
          <a:p>
            <a:pPr>
              <a:defRPr/>
            </a:pPr>
            <a:endParaRPr lang="en-US" altLang="zh-TW"/>
          </a:p>
        </p:txBody>
      </p:sp>
      <p:sp>
        <p:nvSpPr>
          <p:cNvPr id="22533" name="Rectangle 1029">
            <a:extLst>
              <a:ext uri="{FF2B5EF4-FFF2-40B4-BE49-F238E27FC236}">
                <a16:creationId xmlns:a16="http://schemas.microsoft.com/office/drawing/2014/main" id="{22885947-7FDC-4469-B746-546E44E4C4C5}"/>
              </a:ext>
            </a:extLst>
          </p:cNvPr>
          <p:cNvSpPr>
            <a:spLocks noGrp="1" noChangeArrowheads="1"/>
          </p:cNvSpPr>
          <p:nvPr>
            <p:ph type="sldNum" sz="quarter" idx="3"/>
          </p:nvPr>
        </p:nvSpPr>
        <p:spPr bwMode="auto">
          <a:xfrm>
            <a:off x="3900488" y="9502775"/>
            <a:ext cx="2981325" cy="500063"/>
          </a:xfrm>
          <a:prstGeom prst="rect">
            <a:avLst/>
          </a:prstGeom>
          <a:noFill/>
          <a:ln w="9525">
            <a:noFill/>
            <a:miter lim="800000"/>
            <a:headEnd/>
            <a:tailEnd/>
          </a:ln>
          <a:effectLst/>
        </p:spPr>
        <p:txBody>
          <a:bodyPr vert="horz" wrap="square" lIns="96478" tIns="48239" rIns="96478" bIns="48239" numCol="1" anchor="b" anchorCtr="0" compatLnSpc="1">
            <a:prstTxWarp prst="textNoShape">
              <a:avLst/>
            </a:prstTxWarp>
          </a:bodyPr>
          <a:lstStyle>
            <a:lvl1pPr algn="r" eaLnBrk="1" hangingPunct="1">
              <a:defRPr sz="1300" smtClean="0"/>
            </a:lvl1pPr>
          </a:lstStyle>
          <a:p>
            <a:pPr>
              <a:defRPr/>
            </a:pPr>
            <a:fld id="{15299D25-A526-4BB7-82AD-1C8940AC0FC8}"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FE563E22-2823-424C-9799-0511A1AA3DEC}"/>
              </a:ext>
            </a:extLst>
          </p:cNvPr>
          <p:cNvSpPr>
            <a:spLocks noGrp="1" noChangeArrowheads="1"/>
          </p:cNvSpPr>
          <p:nvPr>
            <p:ph type="hdr" sz="quarter"/>
          </p:nvPr>
        </p:nvSpPr>
        <p:spPr bwMode="auto">
          <a:xfrm>
            <a:off x="0" y="0"/>
            <a:ext cx="2982913" cy="500063"/>
          </a:xfrm>
          <a:prstGeom prst="rect">
            <a:avLst/>
          </a:prstGeom>
          <a:noFill/>
          <a:ln w="9525">
            <a:noFill/>
            <a:miter lim="800000"/>
            <a:headEnd/>
            <a:tailEnd/>
          </a:ln>
          <a:effectLst/>
        </p:spPr>
        <p:txBody>
          <a:bodyPr vert="horz" wrap="square" lIns="96478" tIns="48239" rIns="96478" bIns="48239" numCol="1" anchor="t" anchorCtr="0" compatLnSpc="1">
            <a:prstTxWarp prst="textNoShape">
              <a:avLst/>
            </a:prstTxWarp>
          </a:bodyPr>
          <a:lstStyle>
            <a:lvl1pPr algn="l" eaLnBrk="1" hangingPunct="1">
              <a:defRPr sz="1300">
                <a:latin typeface="Arial" charset="0"/>
                <a:ea typeface="新細明體" charset="-120"/>
              </a:defRPr>
            </a:lvl1pPr>
          </a:lstStyle>
          <a:p>
            <a:pPr>
              <a:defRPr/>
            </a:pPr>
            <a:endParaRPr lang="en-US" altLang="zh-TW"/>
          </a:p>
        </p:txBody>
      </p:sp>
      <p:sp>
        <p:nvSpPr>
          <p:cNvPr id="21507" name="Rectangle 3">
            <a:extLst>
              <a:ext uri="{FF2B5EF4-FFF2-40B4-BE49-F238E27FC236}">
                <a16:creationId xmlns:a16="http://schemas.microsoft.com/office/drawing/2014/main" id="{535A222C-A43F-4927-81C0-E217547AA473}"/>
              </a:ext>
            </a:extLst>
          </p:cNvPr>
          <p:cNvSpPr>
            <a:spLocks noGrp="1" noChangeArrowheads="1"/>
          </p:cNvSpPr>
          <p:nvPr>
            <p:ph type="dt" idx="1"/>
          </p:nvPr>
        </p:nvSpPr>
        <p:spPr bwMode="auto">
          <a:xfrm>
            <a:off x="3900488" y="0"/>
            <a:ext cx="2981325" cy="500063"/>
          </a:xfrm>
          <a:prstGeom prst="rect">
            <a:avLst/>
          </a:prstGeom>
          <a:noFill/>
          <a:ln w="9525">
            <a:noFill/>
            <a:miter lim="800000"/>
            <a:headEnd/>
            <a:tailEnd/>
          </a:ln>
          <a:effectLst/>
        </p:spPr>
        <p:txBody>
          <a:bodyPr vert="horz" wrap="square" lIns="96478" tIns="48239" rIns="96478" bIns="48239" numCol="1" anchor="t" anchorCtr="0" compatLnSpc="1">
            <a:prstTxWarp prst="textNoShape">
              <a:avLst/>
            </a:prstTxWarp>
          </a:bodyPr>
          <a:lstStyle>
            <a:lvl1pPr algn="r" eaLnBrk="1" hangingPunct="1">
              <a:defRPr sz="1300">
                <a:latin typeface="Arial" charset="0"/>
                <a:ea typeface="新細明體" charset="-120"/>
              </a:defRPr>
            </a:lvl1pPr>
          </a:lstStyle>
          <a:p>
            <a:pPr>
              <a:defRPr/>
            </a:pPr>
            <a:endParaRPr lang="en-US" altLang="zh-TW"/>
          </a:p>
        </p:txBody>
      </p:sp>
      <p:sp>
        <p:nvSpPr>
          <p:cNvPr id="3076" name="Rectangle 4">
            <a:extLst>
              <a:ext uri="{FF2B5EF4-FFF2-40B4-BE49-F238E27FC236}">
                <a16:creationId xmlns:a16="http://schemas.microsoft.com/office/drawing/2014/main" id="{B80408A0-A5D3-47ED-B97D-8AD9EA948ECD}"/>
              </a:ext>
            </a:extLst>
          </p:cNvPr>
          <p:cNvSpPr>
            <a:spLocks noGrp="1" noRot="1" noChangeAspect="1" noChangeArrowheads="1" noTextEdit="1"/>
          </p:cNvSpPr>
          <p:nvPr>
            <p:ph type="sldImg" idx="2"/>
          </p:nvPr>
        </p:nvSpPr>
        <p:spPr bwMode="auto">
          <a:xfrm>
            <a:off x="107950" y="750888"/>
            <a:ext cx="6665913" cy="37496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9" name="Rectangle 5">
            <a:extLst>
              <a:ext uri="{FF2B5EF4-FFF2-40B4-BE49-F238E27FC236}">
                <a16:creationId xmlns:a16="http://schemas.microsoft.com/office/drawing/2014/main" id="{265403D7-44FE-4F78-89B0-7695E5D955BD}"/>
              </a:ext>
            </a:extLst>
          </p:cNvPr>
          <p:cNvSpPr>
            <a:spLocks noGrp="1" noChangeArrowheads="1"/>
          </p:cNvSpPr>
          <p:nvPr>
            <p:ph type="body" sz="quarter" idx="3"/>
          </p:nvPr>
        </p:nvSpPr>
        <p:spPr bwMode="auto">
          <a:xfrm>
            <a:off x="917575" y="4751388"/>
            <a:ext cx="5046663" cy="4500562"/>
          </a:xfrm>
          <a:prstGeom prst="rect">
            <a:avLst/>
          </a:prstGeom>
          <a:noFill/>
          <a:ln w="9525">
            <a:noFill/>
            <a:miter lim="800000"/>
            <a:headEnd/>
            <a:tailEnd/>
          </a:ln>
          <a:effectLst/>
        </p:spPr>
        <p:txBody>
          <a:bodyPr vert="horz" wrap="square" lIns="96478" tIns="48239" rIns="96478" bIns="48239" numCol="1" anchor="t" anchorCtr="0" compatLnSpc="1">
            <a:prstTxWarp prst="textNoShape">
              <a:avLst/>
            </a:prstTxWarp>
          </a:bodyPr>
          <a:lstStyle/>
          <a:p>
            <a:pPr lvl="0"/>
            <a:r>
              <a:rPr lang="zh-TW" altLang="en-US" noProof="0"/>
              <a:t>按一下以編輯母片</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21510" name="Rectangle 6">
            <a:extLst>
              <a:ext uri="{FF2B5EF4-FFF2-40B4-BE49-F238E27FC236}">
                <a16:creationId xmlns:a16="http://schemas.microsoft.com/office/drawing/2014/main" id="{FCD8FDE1-880B-48FA-84A9-44882927E057}"/>
              </a:ext>
            </a:extLst>
          </p:cNvPr>
          <p:cNvSpPr>
            <a:spLocks noGrp="1" noChangeArrowheads="1"/>
          </p:cNvSpPr>
          <p:nvPr>
            <p:ph type="ftr" sz="quarter" idx="4"/>
          </p:nvPr>
        </p:nvSpPr>
        <p:spPr bwMode="auto">
          <a:xfrm>
            <a:off x="0" y="9502775"/>
            <a:ext cx="2982913" cy="500063"/>
          </a:xfrm>
          <a:prstGeom prst="rect">
            <a:avLst/>
          </a:prstGeom>
          <a:noFill/>
          <a:ln w="9525">
            <a:noFill/>
            <a:miter lim="800000"/>
            <a:headEnd/>
            <a:tailEnd/>
          </a:ln>
          <a:effectLst/>
        </p:spPr>
        <p:txBody>
          <a:bodyPr vert="horz" wrap="square" lIns="96478" tIns="48239" rIns="96478" bIns="48239" numCol="1" anchor="b" anchorCtr="0" compatLnSpc="1">
            <a:prstTxWarp prst="textNoShape">
              <a:avLst/>
            </a:prstTxWarp>
          </a:bodyPr>
          <a:lstStyle>
            <a:lvl1pPr algn="l" eaLnBrk="1" hangingPunct="1">
              <a:defRPr sz="1300">
                <a:latin typeface="Arial" charset="0"/>
                <a:ea typeface="新細明體" charset="-120"/>
              </a:defRPr>
            </a:lvl1pPr>
          </a:lstStyle>
          <a:p>
            <a:pPr>
              <a:defRPr/>
            </a:pPr>
            <a:endParaRPr lang="en-US" altLang="zh-TW"/>
          </a:p>
        </p:txBody>
      </p:sp>
      <p:sp>
        <p:nvSpPr>
          <p:cNvPr id="21511" name="Rectangle 7">
            <a:extLst>
              <a:ext uri="{FF2B5EF4-FFF2-40B4-BE49-F238E27FC236}">
                <a16:creationId xmlns:a16="http://schemas.microsoft.com/office/drawing/2014/main" id="{DF289317-D24B-4007-B69B-722EDA04983C}"/>
              </a:ext>
            </a:extLst>
          </p:cNvPr>
          <p:cNvSpPr>
            <a:spLocks noGrp="1" noChangeArrowheads="1"/>
          </p:cNvSpPr>
          <p:nvPr>
            <p:ph type="sldNum" sz="quarter" idx="5"/>
          </p:nvPr>
        </p:nvSpPr>
        <p:spPr bwMode="auto">
          <a:xfrm>
            <a:off x="3900488" y="9502775"/>
            <a:ext cx="2981325" cy="500063"/>
          </a:xfrm>
          <a:prstGeom prst="rect">
            <a:avLst/>
          </a:prstGeom>
          <a:noFill/>
          <a:ln w="9525">
            <a:noFill/>
            <a:miter lim="800000"/>
            <a:headEnd/>
            <a:tailEnd/>
          </a:ln>
          <a:effectLst/>
        </p:spPr>
        <p:txBody>
          <a:bodyPr vert="horz" wrap="square" lIns="96478" tIns="48239" rIns="96478" bIns="48239" numCol="1" anchor="b" anchorCtr="0" compatLnSpc="1">
            <a:prstTxWarp prst="textNoShape">
              <a:avLst/>
            </a:prstTxWarp>
          </a:bodyPr>
          <a:lstStyle>
            <a:lvl1pPr algn="r" eaLnBrk="1" hangingPunct="1">
              <a:defRPr sz="1300" smtClean="0"/>
            </a:lvl1pPr>
          </a:lstStyle>
          <a:p>
            <a:pPr>
              <a:defRPr/>
            </a:pPr>
            <a:fld id="{2DD2580D-B7A5-4045-A3C6-18D963917600}"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新細明體" charset="-120"/>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新細明體"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新細明體"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新細明體"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新細明體"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0E76467C-50FF-49C3-8424-758C548AC6D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82638" indent="-300038">
              <a:defRPr kumimoji="1" sz="2400" b="1">
                <a:solidFill>
                  <a:schemeClr val="tx1"/>
                </a:solidFill>
                <a:latin typeface="Arial" panose="020B0604020202020204" pitchFamily="34" charset="0"/>
                <a:ea typeface="新細明體" panose="02020500000000000000" pitchFamily="18" charset="-120"/>
              </a:defRPr>
            </a:lvl2pPr>
            <a:lvl3pPr marL="1204913" indent="-239713">
              <a:defRPr kumimoji="1" sz="2400" b="1">
                <a:solidFill>
                  <a:schemeClr val="tx1"/>
                </a:solidFill>
                <a:latin typeface="Arial" panose="020B0604020202020204" pitchFamily="34" charset="0"/>
                <a:ea typeface="新細明體" panose="02020500000000000000" pitchFamily="18" charset="-120"/>
              </a:defRPr>
            </a:lvl3pPr>
            <a:lvl4pPr marL="1687513" indent="-239713">
              <a:defRPr kumimoji="1" sz="2400" b="1">
                <a:solidFill>
                  <a:schemeClr val="tx1"/>
                </a:solidFill>
                <a:latin typeface="Arial" panose="020B0604020202020204" pitchFamily="34" charset="0"/>
                <a:ea typeface="新細明體" panose="02020500000000000000" pitchFamily="18" charset="-120"/>
              </a:defRPr>
            </a:lvl4pPr>
            <a:lvl5pPr marL="2170113" indent="-239713">
              <a:defRPr kumimoji="1" sz="2400" b="1">
                <a:solidFill>
                  <a:schemeClr val="tx1"/>
                </a:solidFill>
                <a:latin typeface="Arial" panose="020B0604020202020204" pitchFamily="34" charset="0"/>
                <a:ea typeface="新細明體" panose="02020500000000000000" pitchFamily="18" charset="-120"/>
              </a:defRPr>
            </a:lvl5pPr>
            <a:lvl6pPr marL="2627313" indent="-23971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3084513" indent="-23971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541713" indent="-23971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998913" indent="-23971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5DEBDD6F-D008-4963-A0C3-8DE71D56AB25}" type="slidenum">
              <a:rPr lang="en-US" altLang="zh-TW" sz="1300"/>
              <a:pPr/>
              <a:t>0</a:t>
            </a:fld>
            <a:endParaRPr lang="en-US" altLang="zh-TW" sz="1300"/>
          </a:p>
        </p:txBody>
      </p:sp>
      <p:sp>
        <p:nvSpPr>
          <p:cNvPr id="6147" name="Rectangle 7">
            <a:extLst>
              <a:ext uri="{FF2B5EF4-FFF2-40B4-BE49-F238E27FC236}">
                <a16:creationId xmlns:a16="http://schemas.microsoft.com/office/drawing/2014/main" id="{E5E5786F-B2BF-4C3F-B46E-AC2DCEB7BD66}"/>
              </a:ext>
            </a:extLst>
          </p:cNvPr>
          <p:cNvSpPr txBox="1">
            <a:spLocks noGrp="1" noChangeArrowheads="1"/>
          </p:cNvSpPr>
          <p:nvPr/>
        </p:nvSpPr>
        <p:spPr bwMode="auto">
          <a:xfrm>
            <a:off x="3900488" y="9502775"/>
            <a:ext cx="2981325"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674" tIns="47337" rIns="94674" bIns="47337"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7EB9A6B1-1EDA-4BA8-AF58-788D98053E3B}" type="slidenum">
              <a:rPr lang="en-US" altLang="zh-TW" sz="1300" b="0">
                <a:latin typeface="Times New Roman" panose="02020603050405020304" pitchFamily="18" charset="0"/>
              </a:rPr>
              <a:pPr algn="r" eaLnBrk="1" hangingPunct="1"/>
              <a:t>0</a:t>
            </a:fld>
            <a:endParaRPr lang="en-US" altLang="zh-TW" sz="1300" b="0">
              <a:latin typeface="Times New Roman" panose="02020603050405020304" pitchFamily="18" charset="0"/>
            </a:endParaRPr>
          </a:p>
        </p:txBody>
      </p:sp>
      <p:sp>
        <p:nvSpPr>
          <p:cNvPr id="6148" name="Rectangle 2">
            <a:extLst>
              <a:ext uri="{FF2B5EF4-FFF2-40B4-BE49-F238E27FC236}">
                <a16:creationId xmlns:a16="http://schemas.microsoft.com/office/drawing/2014/main" id="{F9705C7F-3820-4BC0-B3FE-81B779260E6B}"/>
              </a:ext>
            </a:extLst>
          </p:cNvPr>
          <p:cNvSpPr>
            <a:spLocks noGrp="1" noRot="1" noChangeAspect="1" noChangeArrowheads="1" noTextEdit="1"/>
          </p:cNvSpPr>
          <p:nvPr>
            <p:ph type="sldImg"/>
          </p:nvPr>
        </p:nvSpPr>
        <p:spPr>
          <a:xfrm>
            <a:off x="104775" y="747713"/>
            <a:ext cx="6670675" cy="3752850"/>
          </a:xfrm>
          <a:solidFill>
            <a:srgbClr val="FFFFFF"/>
          </a:solidFill>
          <a:ln/>
        </p:spPr>
      </p:sp>
      <p:sp>
        <p:nvSpPr>
          <p:cNvPr id="6149" name="Rectangle 3">
            <a:extLst>
              <a:ext uri="{FF2B5EF4-FFF2-40B4-BE49-F238E27FC236}">
                <a16:creationId xmlns:a16="http://schemas.microsoft.com/office/drawing/2014/main" id="{D44BFE6D-D96D-43B2-A7EB-524403BD6485}"/>
              </a:ext>
            </a:extLst>
          </p:cNvPr>
          <p:cNvSpPr>
            <a:spLocks noGrp="1" noChangeArrowheads="1"/>
          </p:cNvSpPr>
          <p:nvPr>
            <p:ph type="body" idx="1"/>
          </p:nvPr>
        </p:nvSpPr>
        <p:spPr>
          <a:xfrm>
            <a:off x="917575" y="4752975"/>
            <a:ext cx="5046663" cy="4502150"/>
          </a:xfrm>
          <a:solidFill>
            <a:srgbClr val="FFFFFF"/>
          </a:solidFill>
          <a:ln>
            <a:solidFill>
              <a:srgbClr val="000000"/>
            </a:solidFill>
          </a:ln>
        </p:spPr>
        <p:txBody>
          <a:bodyPr lIns="94674" tIns="47337" rIns="94674" bIns="47337"/>
          <a:lstStyle/>
          <a:p>
            <a:pPr eaLnBrk="1" hangingPunct="1"/>
            <a:endParaRPr lang="en-US" altLang="zh-TW">
              <a:ea typeface="新細明體" panose="02020500000000000000" pitchFamily="18" charset="-12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8104" indent="-279919">
              <a:defRPr kumimoji="1" sz="2400" b="1">
                <a:solidFill>
                  <a:schemeClr val="tx1"/>
                </a:solidFill>
                <a:latin typeface="Arial" panose="020B0604020202020204" pitchFamily="34" charset="0"/>
                <a:ea typeface="新細明體" panose="02020500000000000000" pitchFamily="18" charset="-120"/>
              </a:defRPr>
            </a:lvl2pPr>
            <a:lvl3pPr marL="1121248" indent="-223306">
              <a:defRPr kumimoji="1" sz="2400" b="1">
                <a:solidFill>
                  <a:schemeClr val="tx1"/>
                </a:solidFill>
                <a:latin typeface="Arial" panose="020B0604020202020204" pitchFamily="34" charset="0"/>
                <a:ea typeface="新細明體" panose="02020500000000000000" pitchFamily="18" charset="-120"/>
              </a:defRPr>
            </a:lvl3pPr>
            <a:lvl4pPr marL="1569432" indent="-223306">
              <a:defRPr kumimoji="1" sz="2400" b="1">
                <a:solidFill>
                  <a:schemeClr val="tx1"/>
                </a:solidFill>
                <a:latin typeface="Arial" panose="020B0604020202020204" pitchFamily="34" charset="0"/>
                <a:ea typeface="新細明體" panose="02020500000000000000" pitchFamily="18" charset="-120"/>
              </a:defRPr>
            </a:lvl4pPr>
            <a:lvl5pPr marL="2017617" indent="-223306">
              <a:defRPr kumimoji="1" sz="2400" b="1">
                <a:solidFill>
                  <a:schemeClr val="tx1"/>
                </a:solidFill>
                <a:latin typeface="Arial" panose="020B0604020202020204" pitchFamily="34" charset="0"/>
                <a:ea typeface="新細明體" panose="02020500000000000000" pitchFamily="18" charset="-120"/>
              </a:defRPr>
            </a:lvl5pPr>
            <a:lvl6pPr marL="2470520" indent="-223306"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23422" indent="-223306"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76324" indent="-223306"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29227" indent="-223306"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5E05C1AD-A80D-44F4-B426-E14EFED7D1C9}" type="slidenum">
              <a:rPr lang="en-US" altLang="zh-TW" sz="1200"/>
              <a:pPr/>
              <a:t>9</a:t>
            </a:fld>
            <a:endParaRPr lang="en-US" altLang="zh-TW" sz="1200"/>
          </a:p>
        </p:txBody>
      </p:sp>
      <p:sp>
        <p:nvSpPr>
          <p:cNvPr id="22531" name="Rectangle 7"/>
          <p:cNvSpPr txBox="1">
            <a:spLocks noGrp="1" noChangeArrowheads="1"/>
          </p:cNvSpPr>
          <p:nvPr/>
        </p:nvSpPr>
        <p:spPr bwMode="auto">
          <a:xfrm>
            <a:off x="3791644" y="8560347"/>
            <a:ext cx="2899401" cy="4507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051" tIns="44025" rIns="88051" bIns="44025"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74C90E8B-5E7C-4C53-8FE3-93641E58F4A1}" type="slidenum">
              <a:rPr lang="en-US" altLang="zh-TW" sz="1200" b="0">
                <a:latin typeface="Times New Roman" panose="02020603050405020304" pitchFamily="18" charset="0"/>
              </a:rPr>
              <a:pPr algn="r" eaLnBrk="1" hangingPunct="1"/>
              <a:t>9</a:t>
            </a:fld>
            <a:endParaRPr lang="en-US" altLang="zh-TW" sz="1200" b="0">
              <a:latin typeface="Times New Roman" panose="02020603050405020304" pitchFamily="18" charset="0"/>
            </a:endParaRPr>
          </a:p>
        </p:txBody>
      </p:sp>
      <p:sp>
        <p:nvSpPr>
          <p:cNvPr id="22532" name="Rectangle 2"/>
          <p:cNvSpPr>
            <a:spLocks noGrp="1" noRot="1" noChangeAspect="1" noChangeArrowheads="1" noTextEdit="1"/>
          </p:cNvSpPr>
          <p:nvPr>
            <p:ph type="sldImg"/>
          </p:nvPr>
        </p:nvSpPr>
        <p:spPr>
          <a:xfrm>
            <a:off x="341313" y="674688"/>
            <a:ext cx="6005512" cy="3379787"/>
          </a:xfrm>
          <a:solidFill>
            <a:srgbClr val="FFFFFF"/>
          </a:solidFill>
          <a:ln/>
        </p:spPr>
      </p:sp>
      <p:sp>
        <p:nvSpPr>
          <p:cNvPr id="22533" name="Rectangle 3"/>
          <p:cNvSpPr>
            <a:spLocks noGrp="1" noChangeArrowheads="1"/>
          </p:cNvSpPr>
          <p:nvPr>
            <p:ph type="body" idx="1"/>
          </p:nvPr>
        </p:nvSpPr>
        <p:spPr>
          <a:xfrm>
            <a:off x="892245" y="4281750"/>
            <a:ext cx="4906556" cy="4054817"/>
          </a:xfrm>
          <a:solidFill>
            <a:srgbClr val="FFFFFF"/>
          </a:solidFill>
          <a:ln>
            <a:solidFill>
              <a:srgbClr val="000000"/>
            </a:solidFill>
          </a:ln>
        </p:spPr>
        <p:txBody>
          <a:bodyPr lIns="88051" tIns="44025" rIns="88051" bIns="44025"/>
          <a:lstStyle/>
          <a:p>
            <a:pPr eaLnBrk="1" hangingPunct="1"/>
            <a:endParaRPr lang="en-US" altLang="zh-TW" smtClean="0">
              <a:ea typeface="新細明體" panose="02020500000000000000" pitchFamily="18" charset="-120"/>
            </a:endParaRPr>
          </a:p>
        </p:txBody>
      </p:sp>
    </p:spTree>
    <p:extLst>
      <p:ext uri="{BB962C8B-B14F-4D97-AF65-F5344CB8AC3E}">
        <p14:creationId xmlns:p14="http://schemas.microsoft.com/office/powerpoint/2010/main" val="33458566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xfrm>
            <a:off x="3805758" y="9362563"/>
            <a:ext cx="2908808" cy="49318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8030" indent="-279891">
              <a:defRPr kumimoji="1" sz="2400" b="1">
                <a:solidFill>
                  <a:schemeClr val="tx1"/>
                </a:solidFill>
                <a:latin typeface="Arial" panose="020B0604020202020204" pitchFamily="34" charset="0"/>
                <a:ea typeface="新細明體" panose="02020500000000000000" pitchFamily="18" charset="-120"/>
              </a:defRPr>
            </a:lvl2pPr>
            <a:lvl3pPr marL="1121135" indent="-223283">
              <a:defRPr kumimoji="1" sz="2400" b="1">
                <a:solidFill>
                  <a:schemeClr val="tx1"/>
                </a:solidFill>
                <a:latin typeface="Arial" panose="020B0604020202020204" pitchFamily="34" charset="0"/>
                <a:ea typeface="新細明體" panose="02020500000000000000" pitchFamily="18" charset="-120"/>
              </a:defRPr>
            </a:lvl3pPr>
            <a:lvl4pPr marL="1569274" indent="-223283">
              <a:defRPr kumimoji="1" sz="2400" b="1">
                <a:solidFill>
                  <a:schemeClr val="tx1"/>
                </a:solidFill>
                <a:latin typeface="Arial" panose="020B0604020202020204" pitchFamily="34" charset="0"/>
                <a:ea typeface="新細明體" panose="02020500000000000000" pitchFamily="18" charset="-120"/>
              </a:defRPr>
            </a:lvl4pPr>
            <a:lvl5pPr marL="2017414" indent="-223283">
              <a:defRPr kumimoji="1" sz="2400" b="1">
                <a:solidFill>
                  <a:schemeClr val="tx1"/>
                </a:solidFill>
                <a:latin typeface="Arial" panose="020B0604020202020204" pitchFamily="34" charset="0"/>
                <a:ea typeface="新細明體" panose="02020500000000000000" pitchFamily="18" charset="-120"/>
              </a:defRPr>
            </a:lvl5pPr>
            <a:lvl6pPr marL="247027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23127"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75984"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2884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DEA0CA5B-38BF-4C1F-8F0D-0BEB34C7649F}" type="slidenum">
              <a:rPr lang="en-US" altLang="zh-TW" sz="1200">
                <a:ea typeface="Arial Unicode MS" panose="020B0604020202020204" pitchFamily="34" charset="-120"/>
                <a:cs typeface="Arial Unicode MS" panose="020B0604020202020204" pitchFamily="34" charset="-120"/>
              </a:rPr>
              <a:pPr/>
              <a:t>10</a:t>
            </a:fld>
            <a:endParaRPr lang="en-US" altLang="zh-TW" sz="1200">
              <a:ea typeface="Arial Unicode MS" panose="020B0604020202020204" pitchFamily="34" charset="-120"/>
              <a:cs typeface="Arial Unicode MS" panose="020B0604020202020204" pitchFamily="34" charset="-120"/>
            </a:endParaRPr>
          </a:p>
        </p:txBody>
      </p:sp>
      <p:sp>
        <p:nvSpPr>
          <p:cNvPr id="30723" name="Rectangle 2"/>
          <p:cNvSpPr>
            <a:spLocks noGrp="1" noRot="1" noChangeAspect="1" noChangeArrowheads="1" noTextEdit="1"/>
          </p:cNvSpPr>
          <p:nvPr>
            <p:ph type="sldImg"/>
          </p:nvPr>
        </p:nvSpPr>
        <p:spPr>
          <a:xfrm>
            <a:off x="71438" y="674688"/>
            <a:ext cx="6572250" cy="3697287"/>
          </a:xfrm>
          <a:solidFill>
            <a:srgbClr val="FFFFFF"/>
          </a:solidFill>
          <a:ln/>
        </p:spPr>
      </p:sp>
      <p:sp>
        <p:nvSpPr>
          <p:cNvPr id="30724" name="Rectangle 3"/>
          <p:cNvSpPr>
            <a:spLocks noGrp="1" noChangeArrowheads="1"/>
          </p:cNvSpPr>
          <p:nvPr>
            <p:ph type="body" idx="1"/>
          </p:nvPr>
        </p:nvSpPr>
        <p:spPr>
          <a:xfrm>
            <a:off x="892245" y="4518989"/>
            <a:ext cx="4906556" cy="4054170"/>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88043" tIns="44021" rIns="88043" bIns="44021"/>
          <a:lstStyle/>
          <a:p>
            <a:pPr eaLnBrk="1" hangingPunct="1"/>
            <a:endParaRPr lang="en-US" altLang="zh-TW" sz="1400">
              <a:ea typeface="新細明體" panose="02020500000000000000" pitchFamily="18" charset="-120"/>
            </a:endParaRPr>
          </a:p>
        </p:txBody>
      </p:sp>
    </p:spTree>
    <p:extLst>
      <p:ext uri="{BB962C8B-B14F-4D97-AF65-F5344CB8AC3E}">
        <p14:creationId xmlns:p14="http://schemas.microsoft.com/office/powerpoint/2010/main" val="444487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892" indent="-283035">
              <a:defRPr kumimoji="1" sz="2400" b="1">
                <a:solidFill>
                  <a:schemeClr val="tx1"/>
                </a:solidFill>
                <a:latin typeface="Arial" panose="020B0604020202020204" pitchFamily="34" charset="0"/>
                <a:ea typeface="新細明體" panose="02020500000000000000" pitchFamily="18" charset="-120"/>
              </a:defRPr>
            </a:lvl2pPr>
            <a:lvl3pPr marL="1132142" indent="-226428">
              <a:defRPr kumimoji="1" sz="2400" b="1">
                <a:solidFill>
                  <a:schemeClr val="tx1"/>
                </a:solidFill>
                <a:latin typeface="Arial" panose="020B0604020202020204" pitchFamily="34" charset="0"/>
                <a:ea typeface="新細明體" panose="02020500000000000000" pitchFamily="18" charset="-120"/>
              </a:defRPr>
            </a:lvl3pPr>
            <a:lvl4pPr marL="1584998" indent="-226428">
              <a:defRPr kumimoji="1" sz="2400" b="1">
                <a:solidFill>
                  <a:schemeClr val="tx1"/>
                </a:solidFill>
                <a:latin typeface="Arial" panose="020B0604020202020204" pitchFamily="34" charset="0"/>
                <a:ea typeface="新細明體" panose="02020500000000000000" pitchFamily="18" charset="-120"/>
              </a:defRPr>
            </a:lvl4pPr>
            <a:lvl5pPr marL="2037855" indent="-226428">
              <a:defRPr kumimoji="1" sz="2400" b="1">
                <a:solidFill>
                  <a:schemeClr val="tx1"/>
                </a:solidFill>
                <a:latin typeface="Arial" panose="020B0604020202020204" pitchFamily="34" charset="0"/>
                <a:ea typeface="新細明體" panose="02020500000000000000" pitchFamily="18" charset="-120"/>
              </a:defRPr>
            </a:lvl5pPr>
            <a:lvl6pPr marL="2490711" indent="-22642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568" indent="-22642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425" indent="-22642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281" indent="-22642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F739B4D7-F2A2-46EA-B3B7-122D07E1AA8A}" type="slidenum">
              <a:rPr lang="en-US" altLang="zh-TW" sz="1200"/>
              <a:pPr/>
              <a:t>1</a:t>
            </a:fld>
            <a:endParaRPr lang="en-US" altLang="zh-TW" sz="1200"/>
          </a:p>
        </p:txBody>
      </p:sp>
      <p:sp>
        <p:nvSpPr>
          <p:cNvPr id="8195" name="Rectangle 7"/>
          <p:cNvSpPr txBox="1">
            <a:spLocks noGrp="1" noChangeArrowheads="1"/>
          </p:cNvSpPr>
          <p:nvPr/>
        </p:nvSpPr>
        <p:spPr bwMode="auto">
          <a:xfrm>
            <a:off x="3838687" y="8622003"/>
            <a:ext cx="2935466" cy="4537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78" tIns="44439" rIns="88878" bIns="44439"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81437824-9031-4E51-A0F3-98AD16B542C0}" type="slidenum">
              <a:rPr lang="en-US" altLang="zh-TW" sz="1200" b="0">
                <a:latin typeface="Times New Roman" panose="02020603050405020304" pitchFamily="18" charset="0"/>
              </a:rPr>
              <a:pPr algn="r" eaLnBrk="1" hangingPunct="1"/>
              <a:t>1</a:t>
            </a:fld>
            <a:endParaRPr lang="en-US" altLang="zh-TW" sz="1200" b="0">
              <a:latin typeface="Times New Roman" panose="02020603050405020304" pitchFamily="18" charset="0"/>
            </a:endParaRPr>
          </a:p>
        </p:txBody>
      </p:sp>
      <p:sp>
        <p:nvSpPr>
          <p:cNvPr id="8196" name="Rectangle 2"/>
          <p:cNvSpPr>
            <a:spLocks noGrp="1" noRot="1" noChangeAspect="1" noChangeArrowheads="1" noTextEdit="1"/>
          </p:cNvSpPr>
          <p:nvPr>
            <p:ph type="sldImg"/>
          </p:nvPr>
        </p:nvSpPr>
        <p:spPr>
          <a:xfrm>
            <a:off x="360363" y="679450"/>
            <a:ext cx="6051550" cy="3405188"/>
          </a:xfrm>
          <a:solidFill>
            <a:srgbClr val="FFFFFF"/>
          </a:solidFill>
          <a:ln/>
        </p:spPr>
      </p:sp>
      <p:sp>
        <p:nvSpPr>
          <p:cNvPr id="8197" name="Rectangle 3"/>
          <p:cNvSpPr>
            <a:spLocks noGrp="1" noChangeArrowheads="1"/>
          </p:cNvSpPr>
          <p:nvPr>
            <p:ph type="body" idx="1"/>
          </p:nvPr>
        </p:nvSpPr>
        <p:spPr>
          <a:xfrm>
            <a:off x="903221" y="4312578"/>
            <a:ext cx="4967712" cy="4084107"/>
          </a:xfrm>
          <a:solidFill>
            <a:srgbClr val="FFFFFF"/>
          </a:solidFill>
          <a:ln>
            <a:solidFill>
              <a:srgbClr val="000000"/>
            </a:solidFill>
          </a:ln>
        </p:spPr>
        <p:txBody>
          <a:bodyPr lIns="88878" tIns="44439" rIns="88878" bIns="44439"/>
          <a:lstStyle/>
          <a:p>
            <a:pPr>
              <a:lnSpc>
                <a:spcPct val="150000"/>
              </a:lnSpc>
            </a:pPr>
            <a:r>
              <a:rPr lang="en-US" altLang="zh-TW" sz="1400" b="1" dirty="0" smtClean="0">
                <a:latin typeface="Arial" panose="020B0604020202020204" pitchFamily="34" charset="0"/>
                <a:ea typeface="Arial Unicode MS" panose="020B0604020202020204" pitchFamily="34" charset="-120"/>
                <a:cs typeface="Arial" panose="020B0604020202020204" pitchFamily="34" charset="0"/>
              </a:rPr>
              <a:t>The format for today’s event will be as follows. First, TSMC’s Vice President and CFO, Mr. Wendell Huang, will summarize our operations in the first quarter 2020, followed by our guidance for the second quarter 2020. Afterwards, Mr. Huang and TSMC’s CEO, Dr. CC Wei, will jointly provide the Company’s key messages.  Then TSMC’s Chairman, Dr. Mark Liu, will host the Q&amp;A session where all three executives will entertain your questions.</a:t>
            </a:r>
            <a:endParaRPr lang="en-US" altLang="zh-TW" sz="1400" b="1" dirty="0">
              <a:latin typeface="Arial" panose="020B0604020202020204" pitchFamily="34" charset="0"/>
              <a:ea typeface="Arial Unicode MS" panose="020B0604020202020204" pitchFamily="34" charset="-120"/>
              <a:cs typeface="Arial" panose="020B0604020202020204" pitchFamily="34" charset="0"/>
            </a:endParaRPr>
          </a:p>
        </p:txBody>
      </p:sp>
    </p:spTree>
    <p:extLst>
      <p:ext uri="{BB962C8B-B14F-4D97-AF65-F5344CB8AC3E}">
        <p14:creationId xmlns:p14="http://schemas.microsoft.com/office/powerpoint/2010/main" val="29179907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892" indent="-283035">
              <a:defRPr kumimoji="1" sz="2400" b="1">
                <a:solidFill>
                  <a:schemeClr val="tx1"/>
                </a:solidFill>
                <a:latin typeface="Arial" panose="020B0604020202020204" pitchFamily="34" charset="0"/>
                <a:ea typeface="新細明體" panose="02020500000000000000" pitchFamily="18" charset="-120"/>
              </a:defRPr>
            </a:lvl2pPr>
            <a:lvl3pPr marL="1132142" indent="-226428">
              <a:defRPr kumimoji="1" sz="2400" b="1">
                <a:solidFill>
                  <a:schemeClr val="tx1"/>
                </a:solidFill>
                <a:latin typeface="Arial" panose="020B0604020202020204" pitchFamily="34" charset="0"/>
                <a:ea typeface="新細明體" panose="02020500000000000000" pitchFamily="18" charset="-120"/>
              </a:defRPr>
            </a:lvl3pPr>
            <a:lvl4pPr marL="1584998" indent="-226428">
              <a:defRPr kumimoji="1" sz="2400" b="1">
                <a:solidFill>
                  <a:schemeClr val="tx1"/>
                </a:solidFill>
                <a:latin typeface="Arial" panose="020B0604020202020204" pitchFamily="34" charset="0"/>
                <a:ea typeface="新細明體" panose="02020500000000000000" pitchFamily="18" charset="-120"/>
              </a:defRPr>
            </a:lvl4pPr>
            <a:lvl5pPr marL="2037855" indent="-226428">
              <a:defRPr kumimoji="1" sz="2400" b="1">
                <a:solidFill>
                  <a:schemeClr val="tx1"/>
                </a:solidFill>
                <a:latin typeface="Arial" panose="020B0604020202020204" pitchFamily="34" charset="0"/>
                <a:ea typeface="新細明體" panose="02020500000000000000" pitchFamily="18" charset="-120"/>
              </a:defRPr>
            </a:lvl5pPr>
            <a:lvl6pPr marL="2490711" indent="-22642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568" indent="-22642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425" indent="-22642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281" indent="-22642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ED5118CE-EB67-4419-8886-D0C11FA3CA53}" type="slidenum">
              <a:rPr lang="en-US" altLang="zh-TW" sz="1200"/>
              <a:pPr/>
              <a:t>2</a:t>
            </a:fld>
            <a:endParaRPr lang="en-US" altLang="zh-TW" sz="1200"/>
          </a:p>
        </p:txBody>
      </p:sp>
      <p:sp>
        <p:nvSpPr>
          <p:cNvPr id="10243" name="Rectangle 7"/>
          <p:cNvSpPr txBox="1">
            <a:spLocks noGrp="1" noChangeArrowheads="1"/>
          </p:cNvSpPr>
          <p:nvPr/>
        </p:nvSpPr>
        <p:spPr bwMode="auto">
          <a:xfrm>
            <a:off x="3838687" y="8622003"/>
            <a:ext cx="2935466" cy="4537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78" tIns="44439" rIns="88878" bIns="44439"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3AB16E64-878C-4BCC-9C28-9218C411FF55}" type="slidenum">
              <a:rPr lang="en-US" altLang="zh-TW" sz="1200" b="0">
                <a:latin typeface="Times New Roman" panose="02020603050405020304" pitchFamily="18" charset="0"/>
              </a:rPr>
              <a:pPr algn="r" eaLnBrk="1" hangingPunct="1"/>
              <a:t>2</a:t>
            </a:fld>
            <a:endParaRPr lang="en-US" altLang="zh-TW" sz="1200" b="0">
              <a:latin typeface="Times New Roman" panose="02020603050405020304" pitchFamily="18" charset="0"/>
            </a:endParaRPr>
          </a:p>
        </p:txBody>
      </p:sp>
      <p:sp>
        <p:nvSpPr>
          <p:cNvPr id="10244" name="Rectangle 2"/>
          <p:cNvSpPr>
            <a:spLocks noGrp="1" noRot="1" noChangeAspect="1" noChangeArrowheads="1" noTextEdit="1"/>
          </p:cNvSpPr>
          <p:nvPr>
            <p:ph type="sldImg"/>
          </p:nvPr>
        </p:nvSpPr>
        <p:spPr>
          <a:xfrm>
            <a:off x="360363" y="679450"/>
            <a:ext cx="6051550" cy="3405188"/>
          </a:xfrm>
          <a:solidFill>
            <a:srgbClr val="FFFFFF"/>
          </a:solidFill>
          <a:ln/>
        </p:spPr>
      </p:sp>
      <p:sp>
        <p:nvSpPr>
          <p:cNvPr id="10245" name="Rectangle 3"/>
          <p:cNvSpPr>
            <a:spLocks noGrp="1" noChangeArrowheads="1"/>
          </p:cNvSpPr>
          <p:nvPr>
            <p:ph type="body" idx="1"/>
          </p:nvPr>
        </p:nvSpPr>
        <p:spPr>
          <a:xfrm>
            <a:off x="903221" y="4312578"/>
            <a:ext cx="4967712" cy="4084107"/>
          </a:xfrm>
          <a:solidFill>
            <a:srgbClr val="FFFFFF"/>
          </a:solidFill>
          <a:ln>
            <a:solidFill>
              <a:srgbClr val="000000"/>
            </a:solidFill>
          </a:ln>
        </p:spPr>
        <p:txBody>
          <a:bodyPr lIns="88878" tIns="44439" rIns="88878" bIns="44439"/>
          <a:lstStyle/>
          <a:p>
            <a:pPr>
              <a:lnSpc>
                <a:spcPct val="120000"/>
              </a:lnSpc>
              <a:spcBef>
                <a:spcPts val="1783"/>
              </a:spcBef>
            </a:pPr>
            <a:r>
              <a:rPr lang="en-US" altLang="zh-TW" sz="1400" b="1" dirty="0">
                <a:latin typeface="Arial" panose="020B0604020202020204" pitchFamily="34" charset="0"/>
                <a:ea typeface="Arial Unicode MS" panose="020B0604020202020204" pitchFamily="34" charset="-120"/>
                <a:cs typeface="Arial" panose="020B0604020202020204" pitchFamily="34" charset="0"/>
              </a:rPr>
              <a:t>As usual, I would like to remind everybody that today’s discussions may contain forward-looking statements that are subject to significant risks and uncertainties, which could cause actual results to differ materially from those contained in the forward looking statements.  Please refer to the Safe Harbor Notice that appears on our press release.</a:t>
            </a:r>
          </a:p>
          <a:p>
            <a:pPr>
              <a:lnSpc>
                <a:spcPct val="120000"/>
              </a:lnSpc>
              <a:spcBef>
                <a:spcPts val="1783"/>
              </a:spcBef>
            </a:pPr>
            <a:endParaRPr lang="en-US" altLang="zh-TW" sz="1400" b="1" dirty="0">
              <a:latin typeface="Arial" panose="020B0604020202020204" pitchFamily="34" charset="0"/>
              <a:ea typeface="Arial Unicode MS" panose="020B0604020202020204" pitchFamily="34" charset="-120"/>
              <a:cs typeface="Arial" panose="020B0604020202020204" pitchFamily="34" charset="0"/>
            </a:endParaRPr>
          </a:p>
          <a:p>
            <a:pPr>
              <a:lnSpc>
                <a:spcPct val="120000"/>
              </a:lnSpc>
              <a:spcBef>
                <a:spcPts val="1783"/>
              </a:spcBef>
            </a:pPr>
            <a:r>
              <a:rPr lang="en-US" altLang="zh-TW" sz="1400" b="1" dirty="0">
                <a:latin typeface="Arial" panose="020B0604020202020204" pitchFamily="34" charset="0"/>
                <a:ea typeface="Arial Unicode MS" panose="020B0604020202020204" pitchFamily="34" charset="-120"/>
                <a:cs typeface="Arial" panose="020B0604020202020204" pitchFamily="34" charset="0"/>
              </a:rPr>
              <a:t>And now, I would like to turn the call over to TSMC’s CFO, Mr. Wendell Huang, for the summary of operations and current quarter guidance.</a:t>
            </a:r>
          </a:p>
          <a:p>
            <a:pPr eaLnBrk="1" hangingPunct="1"/>
            <a:endParaRPr lang="en-US" altLang="zh-TW" dirty="0" smtClean="0">
              <a:ea typeface="Arial Unicode MS" panose="020B0604020202020204" pitchFamily="34" charset="-120"/>
              <a:cs typeface="Arial" panose="020B0604020202020204" pitchFamily="34" charset="0"/>
            </a:endParaRPr>
          </a:p>
        </p:txBody>
      </p:sp>
    </p:spTree>
    <p:extLst>
      <p:ext uri="{BB962C8B-B14F-4D97-AF65-F5344CB8AC3E}">
        <p14:creationId xmlns:p14="http://schemas.microsoft.com/office/powerpoint/2010/main" val="4135853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xfrm>
            <a:off x="3805758" y="9362563"/>
            <a:ext cx="2908808" cy="49318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8030" indent="-279891">
              <a:defRPr kumimoji="1" sz="2400" b="1">
                <a:solidFill>
                  <a:schemeClr val="tx1"/>
                </a:solidFill>
                <a:latin typeface="Arial" panose="020B0604020202020204" pitchFamily="34" charset="0"/>
                <a:ea typeface="新細明體" panose="02020500000000000000" pitchFamily="18" charset="-120"/>
              </a:defRPr>
            </a:lvl2pPr>
            <a:lvl3pPr marL="1121135" indent="-223283">
              <a:defRPr kumimoji="1" sz="2400" b="1">
                <a:solidFill>
                  <a:schemeClr val="tx1"/>
                </a:solidFill>
                <a:latin typeface="Arial" panose="020B0604020202020204" pitchFamily="34" charset="0"/>
                <a:ea typeface="新細明體" panose="02020500000000000000" pitchFamily="18" charset="-120"/>
              </a:defRPr>
            </a:lvl3pPr>
            <a:lvl4pPr marL="1569274" indent="-223283">
              <a:defRPr kumimoji="1" sz="2400" b="1">
                <a:solidFill>
                  <a:schemeClr val="tx1"/>
                </a:solidFill>
                <a:latin typeface="Arial" panose="020B0604020202020204" pitchFamily="34" charset="0"/>
                <a:ea typeface="新細明體" panose="02020500000000000000" pitchFamily="18" charset="-120"/>
              </a:defRPr>
            </a:lvl4pPr>
            <a:lvl5pPr marL="2017414" indent="-223283">
              <a:defRPr kumimoji="1" sz="2400" b="1">
                <a:solidFill>
                  <a:schemeClr val="tx1"/>
                </a:solidFill>
                <a:latin typeface="Arial" panose="020B0604020202020204" pitchFamily="34" charset="0"/>
                <a:ea typeface="新細明體" panose="02020500000000000000" pitchFamily="18" charset="-120"/>
              </a:defRPr>
            </a:lvl5pPr>
            <a:lvl6pPr marL="247027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23127"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75984"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2884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3CA9668E-B109-4A33-B132-AB4103F6D7A9}" type="slidenum">
              <a:rPr lang="en-US" altLang="zh-TW" sz="1200">
                <a:ea typeface="Arial Unicode MS" panose="020B0604020202020204" pitchFamily="34" charset="-120"/>
                <a:cs typeface="Arial Unicode MS" panose="020B0604020202020204" pitchFamily="34" charset="-120"/>
              </a:rPr>
              <a:pPr/>
              <a:t>3</a:t>
            </a:fld>
            <a:endParaRPr lang="en-US" altLang="zh-TW" sz="1200">
              <a:ea typeface="Arial Unicode MS" panose="020B0604020202020204" pitchFamily="34" charset="-120"/>
              <a:cs typeface="Arial Unicode MS" panose="020B0604020202020204" pitchFamily="34" charset="-120"/>
            </a:endParaRPr>
          </a:p>
        </p:txBody>
      </p:sp>
      <p:sp>
        <p:nvSpPr>
          <p:cNvPr id="14339" name="Rectangle 2"/>
          <p:cNvSpPr>
            <a:spLocks noGrp="1" noRot="1" noChangeAspect="1" noChangeArrowheads="1" noTextEdit="1"/>
          </p:cNvSpPr>
          <p:nvPr>
            <p:ph type="sldImg"/>
          </p:nvPr>
        </p:nvSpPr>
        <p:spPr>
          <a:xfrm>
            <a:off x="71438" y="674688"/>
            <a:ext cx="6572250" cy="3697287"/>
          </a:xfrm>
          <a:solidFill>
            <a:srgbClr val="FFFFFF"/>
          </a:solidFill>
          <a:ln/>
        </p:spPr>
      </p:sp>
      <p:sp>
        <p:nvSpPr>
          <p:cNvPr id="14340" name="Rectangle 3"/>
          <p:cNvSpPr>
            <a:spLocks noGrp="1" noChangeArrowheads="1"/>
          </p:cNvSpPr>
          <p:nvPr>
            <p:ph type="body" idx="1"/>
          </p:nvPr>
        </p:nvSpPr>
        <p:spPr>
          <a:xfrm>
            <a:off x="668007" y="4498505"/>
            <a:ext cx="5378552" cy="4934963"/>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88043" tIns="44021" rIns="88043" bIns="44021"/>
          <a:lstStyle/>
          <a:p>
            <a:pPr>
              <a:lnSpc>
                <a:spcPct val="120000"/>
              </a:lnSpc>
              <a:spcBef>
                <a:spcPts val="1783"/>
              </a:spcBef>
            </a:pPr>
            <a:r>
              <a:rPr lang="en-US" altLang="zh-TW" sz="1400" b="1" smtClean="0">
                <a:latin typeface="Arial" panose="020B0604020202020204" pitchFamily="34" charset="0"/>
                <a:ea typeface="新細明體" panose="02020500000000000000" pitchFamily="18" charset="-120"/>
                <a:cs typeface="Arial" panose="020B0604020202020204" pitchFamily="34" charset="0"/>
              </a:rPr>
              <a:t>First quarter revenue decreased 2.1 percent sequentially, which is less than seasonality due to the increase in HPC-related demand and the continued ramp of 5G smartphones.</a:t>
            </a:r>
          </a:p>
          <a:p>
            <a:pPr>
              <a:lnSpc>
                <a:spcPct val="120000"/>
              </a:lnSpc>
              <a:spcBef>
                <a:spcPts val="1783"/>
              </a:spcBef>
            </a:pPr>
            <a:r>
              <a:rPr lang="en-US" altLang="zh-TW" sz="1400" b="1" smtClean="0">
                <a:latin typeface="Arial" panose="020B0604020202020204" pitchFamily="34" charset="0"/>
                <a:ea typeface="新細明體" panose="02020500000000000000" pitchFamily="18" charset="-120"/>
                <a:cs typeface="Arial" panose="020B0604020202020204" pitchFamily="34" charset="0"/>
              </a:rPr>
              <a:t>Gross margin increased 1.6 percentage points sequentially to 51.8%, thanks to higher level of capacity utilization, which was partially offset by an unfavorable exchange rate.</a:t>
            </a:r>
          </a:p>
          <a:p>
            <a:pPr>
              <a:lnSpc>
                <a:spcPct val="120000"/>
              </a:lnSpc>
              <a:spcBef>
                <a:spcPts val="1783"/>
              </a:spcBef>
            </a:pPr>
            <a:r>
              <a:rPr lang="en-US" altLang="zh-TW" sz="1400" b="1" smtClean="0">
                <a:latin typeface="Arial" panose="020B0604020202020204" pitchFamily="34" charset="0"/>
                <a:ea typeface="新細明體" panose="02020500000000000000" pitchFamily="18" charset="-120"/>
                <a:cs typeface="Arial" panose="020B0604020202020204" pitchFamily="34" charset="0"/>
              </a:rPr>
              <a:t>Total operating expenses decreased by 2.6 billion NT dollars, mainly as 5nm technology moved from R&amp;D stage to mass production during the first quarter. Operating margin increased by 2.2 percentage points sequentially to 41.4%.</a:t>
            </a:r>
          </a:p>
          <a:p>
            <a:pPr>
              <a:lnSpc>
                <a:spcPct val="120000"/>
              </a:lnSpc>
              <a:spcBef>
                <a:spcPts val="1783"/>
              </a:spcBef>
            </a:pPr>
            <a:r>
              <a:rPr lang="en-US" altLang="zh-TW" sz="1400" b="1" smtClean="0">
                <a:latin typeface="Arial" panose="020B0604020202020204" pitchFamily="34" charset="0"/>
                <a:ea typeface="新細明體" panose="02020500000000000000" pitchFamily="18" charset="-120"/>
                <a:cs typeface="Arial" panose="020B0604020202020204" pitchFamily="34" charset="0"/>
              </a:rPr>
              <a:t>Overall, our first quarter EPS was 4.51 NT dollars, and ROE was 28.4%.</a:t>
            </a:r>
            <a:endParaRPr lang="en-US" altLang="zh-TW" sz="1400" b="1" dirty="0">
              <a:latin typeface="Arial" panose="020B0604020202020204" pitchFamily="34" charset="0"/>
              <a:ea typeface="新細明體" panose="02020500000000000000" pitchFamily="18" charset="-120"/>
              <a:cs typeface="Arial" panose="020B0604020202020204" pitchFamily="34" charset="0"/>
            </a:endParaRPr>
          </a:p>
        </p:txBody>
      </p:sp>
    </p:spTree>
    <p:extLst>
      <p:ext uri="{BB962C8B-B14F-4D97-AF65-F5344CB8AC3E}">
        <p14:creationId xmlns:p14="http://schemas.microsoft.com/office/powerpoint/2010/main" val="2987646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xfrm>
            <a:off x="3805758" y="9362563"/>
            <a:ext cx="2908808" cy="49318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8030" indent="-279891">
              <a:defRPr kumimoji="1" sz="2400" b="1">
                <a:solidFill>
                  <a:schemeClr val="tx1"/>
                </a:solidFill>
                <a:latin typeface="Arial" panose="020B0604020202020204" pitchFamily="34" charset="0"/>
                <a:ea typeface="新細明體" panose="02020500000000000000" pitchFamily="18" charset="-120"/>
              </a:defRPr>
            </a:lvl2pPr>
            <a:lvl3pPr marL="1121135" indent="-223283">
              <a:defRPr kumimoji="1" sz="2400" b="1">
                <a:solidFill>
                  <a:schemeClr val="tx1"/>
                </a:solidFill>
                <a:latin typeface="Arial" panose="020B0604020202020204" pitchFamily="34" charset="0"/>
                <a:ea typeface="新細明體" panose="02020500000000000000" pitchFamily="18" charset="-120"/>
              </a:defRPr>
            </a:lvl3pPr>
            <a:lvl4pPr marL="1569274" indent="-223283">
              <a:defRPr kumimoji="1" sz="2400" b="1">
                <a:solidFill>
                  <a:schemeClr val="tx1"/>
                </a:solidFill>
                <a:latin typeface="Arial" panose="020B0604020202020204" pitchFamily="34" charset="0"/>
                <a:ea typeface="新細明體" panose="02020500000000000000" pitchFamily="18" charset="-120"/>
              </a:defRPr>
            </a:lvl4pPr>
            <a:lvl5pPr marL="2017414" indent="-223283">
              <a:defRPr kumimoji="1" sz="2400" b="1">
                <a:solidFill>
                  <a:schemeClr val="tx1"/>
                </a:solidFill>
                <a:latin typeface="Arial" panose="020B0604020202020204" pitchFamily="34" charset="0"/>
                <a:ea typeface="新細明體" panose="02020500000000000000" pitchFamily="18" charset="-120"/>
              </a:defRPr>
            </a:lvl5pPr>
            <a:lvl6pPr marL="247027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23127"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75984"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2884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0D371DCD-0032-4103-9D92-0282450E1E1C}" type="slidenum">
              <a:rPr lang="en-US" altLang="zh-TW" sz="1200">
                <a:ea typeface="Arial Unicode MS" panose="020B0604020202020204" pitchFamily="34" charset="-120"/>
                <a:cs typeface="Arial Unicode MS" panose="020B0604020202020204" pitchFamily="34" charset="-120"/>
              </a:rPr>
              <a:pPr/>
              <a:t>4</a:t>
            </a:fld>
            <a:endParaRPr lang="en-US" altLang="zh-TW" sz="1200">
              <a:ea typeface="Arial Unicode MS" panose="020B0604020202020204" pitchFamily="34" charset="-120"/>
              <a:cs typeface="Arial Unicode MS" panose="020B0604020202020204" pitchFamily="34" charset="-120"/>
            </a:endParaRPr>
          </a:p>
        </p:txBody>
      </p:sp>
      <p:sp>
        <p:nvSpPr>
          <p:cNvPr id="16387" name="Rectangle 2"/>
          <p:cNvSpPr>
            <a:spLocks noGrp="1" noRot="1" noChangeAspect="1" noChangeArrowheads="1" noTextEdit="1"/>
          </p:cNvSpPr>
          <p:nvPr>
            <p:ph type="sldImg"/>
          </p:nvPr>
        </p:nvSpPr>
        <p:spPr>
          <a:xfrm>
            <a:off x="71438" y="674688"/>
            <a:ext cx="6572250" cy="3697287"/>
          </a:xfrm>
          <a:solidFill>
            <a:srgbClr val="FFFFFF"/>
          </a:solidFill>
          <a:ln/>
        </p:spPr>
      </p:sp>
      <p:sp>
        <p:nvSpPr>
          <p:cNvPr id="16388" name="Rectangle 3"/>
          <p:cNvSpPr>
            <a:spLocks noGrp="1" noChangeArrowheads="1"/>
          </p:cNvSpPr>
          <p:nvPr>
            <p:ph type="body" idx="1"/>
          </p:nvPr>
        </p:nvSpPr>
        <p:spPr>
          <a:xfrm>
            <a:off x="892245" y="4563107"/>
            <a:ext cx="4906556" cy="5081499"/>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88043" tIns="44021" rIns="88043" bIns="44021"/>
          <a:lstStyle/>
          <a:p>
            <a:pPr>
              <a:lnSpc>
                <a:spcPct val="120000"/>
              </a:lnSpc>
              <a:spcBef>
                <a:spcPts val="1783"/>
              </a:spcBef>
            </a:pPr>
            <a:r>
              <a:rPr lang="en-US" altLang="zh-TW" sz="1400" b="1" dirty="0">
                <a:latin typeface="Arial" panose="020B0604020202020204" pitchFamily="34" charset="0"/>
                <a:ea typeface="新細明體" panose="02020500000000000000" pitchFamily="18" charset="-120"/>
                <a:cs typeface="Arial" panose="020B0604020202020204" pitchFamily="34" charset="0"/>
              </a:rPr>
              <a:t>Now let's move on to the revenue by technology. </a:t>
            </a:r>
          </a:p>
          <a:p>
            <a:pPr>
              <a:lnSpc>
                <a:spcPct val="120000"/>
              </a:lnSpc>
              <a:spcBef>
                <a:spcPts val="1783"/>
              </a:spcBef>
            </a:pPr>
            <a:r>
              <a:rPr lang="en-US" altLang="zh-TW" sz="1400" b="1" dirty="0">
                <a:latin typeface="Arial" panose="020B0604020202020204" pitchFamily="34" charset="0"/>
                <a:ea typeface="新細明體" panose="02020500000000000000" pitchFamily="18" charset="-120"/>
                <a:cs typeface="Arial" panose="020B0604020202020204" pitchFamily="34" charset="0"/>
              </a:rPr>
              <a:t>7nm process technology contributed 35% of wafer revenue in the first quarter. 10nm was 0.5%, and 16nm was 19%. </a:t>
            </a:r>
          </a:p>
          <a:p>
            <a:pPr>
              <a:lnSpc>
                <a:spcPct val="120000"/>
              </a:lnSpc>
              <a:spcBef>
                <a:spcPts val="1783"/>
              </a:spcBef>
            </a:pPr>
            <a:r>
              <a:rPr lang="en-US" altLang="zh-TW" sz="1400" b="1" dirty="0">
                <a:latin typeface="Arial" panose="020B0604020202020204" pitchFamily="34" charset="0"/>
                <a:ea typeface="新細明體" panose="02020500000000000000" pitchFamily="18" charset="-120"/>
                <a:cs typeface="Arial" panose="020B0604020202020204" pitchFamily="34" charset="0"/>
              </a:rPr>
              <a:t>Advanced technologies, which are defined as 16nm and below, accounted for 55% of wafer revenue. </a:t>
            </a:r>
          </a:p>
          <a:p>
            <a:pPr>
              <a:lnSpc>
                <a:spcPct val="120000"/>
              </a:lnSpc>
              <a:spcBef>
                <a:spcPts val="1783"/>
              </a:spcBef>
            </a:pPr>
            <a:endParaRPr lang="en-US" altLang="zh-TW" sz="1400" b="1" dirty="0">
              <a:ea typeface="新細明體" panose="02020500000000000000" pitchFamily="18" charset="-120"/>
              <a:cs typeface="Arial" panose="020B0604020202020204" pitchFamily="34" charset="0"/>
            </a:endParaRPr>
          </a:p>
          <a:p>
            <a:pPr eaLnBrk="1" hangingPunct="1"/>
            <a:endParaRPr lang="en-US" altLang="zh-TW" sz="1400" dirty="0">
              <a:ea typeface="新細明體" panose="02020500000000000000" pitchFamily="18" charset="-120"/>
            </a:endParaRPr>
          </a:p>
        </p:txBody>
      </p:sp>
    </p:spTree>
    <p:extLst>
      <p:ext uri="{BB962C8B-B14F-4D97-AF65-F5344CB8AC3E}">
        <p14:creationId xmlns:p14="http://schemas.microsoft.com/office/powerpoint/2010/main" val="1716737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8030" indent="-279891">
              <a:defRPr kumimoji="1" sz="2400" b="1">
                <a:solidFill>
                  <a:schemeClr val="tx1"/>
                </a:solidFill>
                <a:latin typeface="Arial" panose="020B0604020202020204" pitchFamily="34" charset="0"/>
                <a:ea typeface="新細明體" panose="02020500000000000000" pitchFamily="18" charset="-120"/>
              </a:defRPr>
            </a:lvl2pPr>
            <a:lvl3pPr marL="1121135" indent="-223283">
              <a:defRPr kumimoji="1" sz="2400" b="1">
                <a:solidFill>
                  <a:schemeClr val="tx1"/>
                </a:solidFill>
                <a:latin typeface="Arial" panose="020B0604020202020204" pitchFamily="34" charset="0"/>
                <a:ea typeface="新細明體" panose="02020500000000000000" pitchFamily="18" charset="-120"/>
              </a:defRPr>
            </a:lvl3pPr>
            <a:lvl4pPr marL="1569274" indent="-223283">
              <a:defRPr kumimoji="1" sz="2400" b="1">
                <a:solidFill>
                  <a:schemeClr val="tx1"/>
                </a:solidFill>
                <a:latin typeface="Arial" panose="020B0604020202020204" pitchFamily="34" charset="0"/>
                <a:ea typeface="新細明體" panose="02020500000000000000" pitchFamily="18" charset="-120"/>
              </a:defRPr>
            </a:lvl4pPr>
            <a:lvl5pPr marL="2017414" indent="-223283">
              <a:defRPr kumimoji="1" sz="2400" b="1">
                <a:solidFill>
                  <a:schemeClr val="tx1"/>
                </a:solidFill>
                <a:latin typeface="Arial" panose="020B0604020202020204" pitchFamily="34" charset="0"/>
                <a:ea typeface="新細明體" panose="02020500000000000000" pitchFamily="18" charset="-120"/>
              </a:defRPr>
            </a:lvl5pPr>
            <a:lvl6pPr marL="247027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23127"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75984"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2884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D4867C5F-7077-4333-A641-94C9B755F40C}" type="slidenum">
              <a:rPr lang="en-US" altLang="zh-TW" sz="1200"/>
              <a:pPr/>
              <a:t>5</a:t>
            </a:fld>
            <a:endParaRPr lang="en-US" altLang="zh-TW" sz="1200"/>
          </a:p>
        </p:txBody>
      </p:sp>
      <p:sp>
        <p:nvSpPr>
          <p:cNvPr id="18435" name="Rectangle 2"/>
          <p:cNvSpPr>
            <a:spLocks noGrp="1" noRot="1" noChangeAspect="1" noChangeArrowheads="1" noTextEdit="1"/>
          </p:cNvSpPr>
          <p:nvPr>
            <p:ph type="sldImg"/>
          </p:nvPr>
        </p:nvSpPr>
        <p:spPr>
          <a:xfrm>
            <a:off x="71438" y="674688"/>
            <a:ext cx="6572250" cy="3697287"/>
          </a:xfrm>
          <a:solidFill>
            <a:srgbClr val="FFFFFF"/>
          </a:solidFill>
          <a:ln/>
        </p:spPr>
      </p:sp>
      <p:sp>
        <p:nvSpPr>
          <p:cNvPr id="18436" name="Rectangle 3"/>
          <p:cNvSpPr>
            <a:spLocks noGrp="1" noChangeArrowheads="1"/>
          </p:cNvSpPr>
          <p:nvPr>
            <p:ph type="body" idx="3"/>
          </p:nvPr>
        </p:nvSpPr>
        <p:spPr>
          <a:xfrm>
            <a:off x="892245" y="4518989"/>
            <a:ext cx="4906556" cy="4054170"/>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88043" tIns="44021" rIns="88043" bIns="44021"/>
          <a:lstStyle/>
          <a:p>
            <a:pPr>
              <a:lnSpc>
                <a:spcPct val="120000"/>
              </a:lnSpc>
              <a:spcBef>
                <a:spcPts val="1783"/>
              </a:spcBef>
            </a:pPr>
            <a:r>
              <a:rPr lang="en-US" altLang="zh-TW" sz="1400" b="1" dirty="0">
                <a:latin typeface="Arial" panose="020B0604020202020204" pitchFamily="34" charset="0"/>
                <a:ea typeface="新細明體" panose="02020500000000000000" pitchFamily="18" charset="-120"/>
                <a:cs typeface="Arial" panose="020B0604020202020204" pitchFamily="34" charset="0"/>
              </a:rPr>
              <a:t>Now, moving on to the revenue contribution by platform. </a:t>
            </a:r>
          </a:p>
          <a:p>
            <a:pPr>
              <a:lnSpc>
                <a:spcPct val="120000"/>
              </a:lnSpc>
              <a:spcBef>
                <a:spcPts val="1783"/>
              </a:spcBef>
            </a:pPr>
            <a:r>
              <a:rPr lang="en-US" altLang="zh-TW" sz="1400" b="1" dirty="0">
                <a:latin typeface="Arial" panose="020B0604020202020204" pitchFamily="34" charset="0"/>
                <a:ea typeface="新細明體" panose="02020500000000000000" pitchFamily="18" charset="-120"/>
                <a:cs typeface="Arial" panose="020B0604020202020204" pitchFamily="34" charset="0"/>
              </a:rPr>
              <a:t>Smartphone decreased 9% quarter-over-quarter to account for 49% of our first quarter revenue. </a:t>
            </a:r>
          </a:p>
          <a:p>
            <a:pPr>
              <a:lnSpc>
                <a:spcPct val="120000"/>
              </a:lnSpc>
              <a:spcBef>
                <a:spcPts val="1783"/>
              </a:spcBef>
            </a:pPr>
            <a:r>
              <a:rPr lang="en-US" altLang="zh-TW" sz="1400" b="1" dirty="0">
                <a:latin typeface="Arial" panose="020B0604020202020204" pitchFamily="34" charset="0"/>
                <a:ea typeface="新細明體" panose="02020500000000000000" pitchFamily="18" charset="-120"/>
                <a:cs typeface="Arial" panose="020B0604020202020204" pitchFamily="34" charset="0"/>
              </a:rPr>
              <a:t>HPC increased 3% to account for 30%; IoT increased 8% to account for 9%; Automotive decreased 1% to account for 4%; DCE increased 44% to account for 5%.</a:t>
            </a:r>
          </a:p>
          <a:p>
            <a:pPr eaLnBrk="1" hangingPunct="1"/>
            <a:endParaRPr lang="en-US" altLang="zh-TW" sz="1400" dirty="0">
              <a:ea typeface="新細明體" panose="02020500000000000000" pitchFamily="18" charset="-120"/>
            </a:endParaRPr>
          </a:p>
        </p:txBody>
      </p:sp>
    </p:spTree>
    <p:extLst>
      <p:ext uri="{BB962C8B-B14F-4D97-AF65-F5344CB8AC3E}">
        <p14:creationId xmlns:p14="http://schemas.microsoft.com/office/powerpoint/2010/main" val="3117900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xfrm>
            <a:off x="3805758" y="9362563"/>
            <a:ext cx="2908808" cy="49318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8030" indent="-279891">
              <a:defRPr kumimoji="1" sz="2400" b="1">
                <a:solidFill>
                  <a:schemeClr val="tx1"/>
                </a:solidFill>
                <a:latin typeface="Arial" panose="020B0604020202020204" pitchFamily="34" charset="0"/>
                <a:ea typeface="新細明體" panose="02020500000000000000" pitchFamily="18" charset="-120"/>
              </a:defRPr>
            </a:lvl2pPr>
            <a:lvl3pPr marL="1121135" indent="-223283">
              <a:defRPr kumimoji="1" sz="2400" b="1">
                <a:solidFill>
                  <a:schemeClr val="tx1"/>
                </a:solidFill>
                <a:latin typeface="Arial" panose="020B0604020202020204" pitchFamily="34" charset="0"/>
                <a:ea typeface="新細明體" panose="02020500000000000000" pitchFamily="18" charset="-120"/>
              </a:defRPr>
            </a:lvl3pPr>
            <a:lvl4pPr marL="1569274" indent="-223283">
              <a:defRPr kumimoji="1" sz="2400" b="1">
                <a:solidFill>
                  <a:schemeClr val="tx1"/>
                </a:solidFill>
                <a:latin typeface="Arial" panose="020B0604020202020204" pitchFamily="34" charset="0"/>
                <a:ea typeface="新細明體" panose="02020500000000000000" pitchFamily="18" charset="-120"/>
              </a:defRPr>
            </a:lvl4pPr>
            <a:lvl5pPr marL="2017414" indent="-223283">
              <a:defRPr kumimoji="1" sz="2400" b="1">
                <a:solidFill>
                  <a:schemeClr val="tx1"/>
                </a:solidFill>
                <a:latin typeface="Arial" panose="020B0604020202020204" pitchFamily="34" charset="0"/>
                <a:ea typeface="新細明體" panose="02020500000000000000" pitchFamily="18" charset="-120"/>
              </a:defRPr>
            </a:lvl5pPr>
            <a:lvl6pPr marL="247027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23127"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75984"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2884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4ECC9D1C-9B01-432E-93D8-744A378439BC}" type="slidenum">
              <a:rPr lang="en-US" altLang="zh-TW" sz="1200">
                <a:ea typeface="Arial Unicode MS" panose="020B0604020202020204" pitchFamily="34" charset="-120"/>
                <a:cs typeface="Arial Unicode MS" panose="020B0604020202020204" pitchFamily="34" charset="-120"/>
              </a:rPr>
              <a:pPr/>
              <a:t>6</a:t>
            </a:fld>
            <a:endParaRPr lang="en-US" altLang="zh-TW" sz="1200">
              <a:ea typeface="Arial Unicode MS" panose="020B0604020202020204" pitchFamily="34" charset="-120"/>
              <a:cs typeface="Arial Unicode MS" panose="020B0604020202020204" pitchFamily="34" charset="-120"/>
            </a:endParaRPr>
          </a:p>
        </p:txBody>
      </p:sp>
      <p:sp>
        <p:nvSpPr>
          <p:cNvPr id="20483" name="Rectangle 2"/>
          <p:cNvSpPr>
            <a:spLocks noGrp="1" noRot="1" noChangeAspect="1" noChangeArrowheads="1" noTextEdit="1"/>
          </p:cNvSpPr>
          <p:nvPr>
            <p:ph type="sldImg"/>
          </p:nvPr>
        </p:nvSpPr>
        <p:spPr>
          <a:xfrm>
            <a:off x="71438" y="674688"/>
            <a:ext cx="6572250" cy="3697287"/>
          </a:xfrm>
          <a:solidFill>
            <a:srgbClr val="FFFFFF"/>
          </a:solidFill>
          <a:ln/>
        </p:spPr>
      </p:sp>
      <p:sp>
        <p:nvSpPr>
          <p:cNvPr id="20484" name="Rectangle 3"/>
          <p:cNvSpPr>
            <a:spLocks noGrp="1" noChangeArrowheads="1"/>
          </p:cNvSpPr>
          <p:nvPr>
            <p:ph type="body" idx="1"/>
          </p:nvPr>
        </p:nvSpPr>
        <p:spPr>
          <a:xfrm>
            <a:off x="892245" y="4518989"/>
            <a:ext cx="4906556" cy="4054170"/>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88043" tIns="44021" rIns="88043" bIns="44021"/>
          <a:lstStyle/>
          <a:p>
            <a:pPr>
              <a:lnSpc>
                <a:spcPct val="120000"/>
              </a:lnSpc>
              <a:spcBef>
                <a:spcPts val="1783"/>
              </a:spcBef>
            </a:pPr>
            <a:r>
              <a:rPr lang="en-US" altLang="zh-TW" sz="1400" b="1" dirty="0">
                <a:latin typeface="Arial" panose="020B0604020202020204" pitchFamily="34" charset="0"/>
                <a:ea typeface="新細明體" panose="02020500000000000000" pitchFamily="18" charset="-120"/>
                <a:cs typeface="Arial" panose="020B0604020202020204" pitchFamily="34" charset="0"/>
              </a:rPr>
              <a:t>Moving onto the balance sheet, we ended the first quarter with cash and marketable securities of 562 billion NT dollars. </a:t>
            </a:r>
          </a:p>
          <a:p>
            <a:pPr>
              <a:lnSpc>
                <a:spcPct val="120000"/>
              </a:lnSpc>
              <a:spcBef>
                <a:spcPts val="1783"/>
              </a:spcBef>
            </a:pPr>
            <a:r>
              <a:rPr lang="en-US" altLang="zh-TW" sz="1400" b="1" dirty="0">
                <a:latin typeface="Arial" panose="020B0604020202020204" pitchFamily="34" charset="0"/>
                <a:ea typeface="新細明體" panose="02020500000000000000" pitchFamily="18" charset="-120"/>
                <a:cs typeface="Arial" panose="020B0604020202020204" pitchFamily="34" charset="0"/>
              </a:rPr>
              <a:t>On the liability side, current liabilities remained relatively flattish. </a:t>
            </a:r>
          </a:p>
          <a:p>
            <a:pPr>
              <a:lnSpc>
                <a:spcPct val="120000"/>
              </a:lnSpc>
              <a:spcBef>
                <a:spcPts val="1783"/>
              </a:spcBef>
            </a:pPr>
            <a:r>
              <a:rPr lang="en-US" altLang="zh-TW" sz="1400" b="1" dirty="0">
                <a:latin typeface="Arial" panose="020B0604020202020204" pitchFamily="34" charset="0"/>
                <a:ea typeface="新細明體" panose="02020500000000000000" pitchFamily="18" charset="-120"/>
                <a:cs typeface="Arial" panose="020B0604020202020204" pitchFamily="34" charset="0"/>
              </a:rPr>
              <a:t>On financial ratios, Accounts Receivable turnover days was 42 days. Days of inventory decreased 2 days to 53 days with higher wafer shipment in the quarter.</a:t>
            </a:r>
          </a:p>
        </p:txBody>
      </p:sp>
    </p:spTree>
    <p:extLst>
      <p:ext uri="{BB962C8B-B14F-4D97-AF65-F5344CB8AC3E}">
        <p14:creationId xmlns:p14="http://schemas.microsoft.com/office/powerpoint/2010/main" val="38193495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xfrm>
            <a:off x="3805758" y="9362563"/>
            <a:ext cx="2908808" cy="49318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8030" indent="-279891">
              <a:defRPr kumimoji="1" sz="2400" b="1">
                <a:solidFill>
                  <a:schemeClr val="tx1"/>
                </a:solidFill>
                <a:latin typeface="Arial" panose="020B0604020202020204" pitchFamily="34" charset="0"/>
                <a:ea typeface="新細明體" panose="02020500000000000000" pitchFamily="18" charset="-120"/>
              </a:defRPr>
            </a:lvl2pPr>
            <a:lvl3pPr marL="1121135" indent="-223283">
              <a:defRPr kumimoji="1" sz="2400" b="1">
                <a:solidFill>
                  <a:schemeClr val="tx1"/>
                </a:solidFill>
                <a:latin typeface="Arial" panose="020B0604020202020204" pitchFamily="34" charset="0"/>
                <a:ea typeface="新細明體" panose="02020500000000000000" pitchFamily="18" charset="-120"/>
              </a:defRPr>
            </a:lvl3pPr>
            <a:lvl4pPr marL="1569274" indent="-223283">
              <a:defRPr kumimoji="1" sz="2400" b="1">
                <a:solidFill>
                  <a:schemeClr val="tx1"/>
                </a:solidFill>
                <a:latin typeface="Arial" panose="020B0604020202020204" pitchFamily="34" charset="0"/>
                <a:ea typeface="新細明體" panose="02020500000000000000" pitchFamily="18" charset="-120"/>
              </a:defRPr>
            </a:lvl4pPr>
            <a:lvl5pPr marL="2017414" indent="-223283">
              <a:defRPr kumimoji="1" sz="2400" b="1">
                <a:solidFill>
                  <a:schemeClr val="tx1"/>
                </a:solidFill>
                <a:latin typeface="Arial" panose="020B0604020202020204" pitchFamily="34" charset="0"/>
                <a:ea typeface="新細明體" panose="02020500000000000000" pitchFamily="18" charset="-120"/>
              </a:defRPr>
            </a:lvl5pPr>
            <a:lvl6pPr marL="247027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23127"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75984"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2884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A739753F-F45D-45A2-AD98-FA827FAE24DF}" type="slidenum">
              <a:rPr lang="en-US" altLang="zh-TW" sz="1200">
                <a:ea typeface="Arial Unicode MS" panose="020B0604020202020204" pitchFamily="34" charset="-120"/>
                <a:cs typeface="Arial Unicode MS" panose="020B0604020202020204" pitchFamily="34" charset="-120"/>
              </a:rPr>
              <a:pPr/>
              <a:t>7</a:t>
            </a:fld>
            <a:endParaRPr lang="en-US" altLang="zh-TW" sz="1200">
              <a:ea typeface="Arial Unicode MS" panose="020B0604020202020204" pitchFamily="34" charset="-120"/>
              <a:cs typeface="Arial Unicode MS" panose="020B0604020202020204" pitchFamily="34" charset="-120"/>
            </a:endParaRPr>
          </a:p>
        </p:txBody>
      </p:sp>
      <p:sp>
        <p:nvSpPr>
          <p:cNvPr id="22531" name="Rectangle 2"/>
          <p:cNvSpPr>
            <a:spLocks noGrp="1" noRot="1" noChangeAspect="1" noChangeArrowheads="1" noTextEdit="1"/>
          </p:cNvSpPr>
          <p:nvPr>
            <p:ph type="sldImg"/>
          </p:nvPr>
        </p:nvSpPr>
        <p:spPr>
          <a:xfrm>
            <a:off x="71438" y="674688"/>
            <a:ext cx="6572250" cy="3697287"/>
          </a:xfrm>
          <a:solidFill>
            <a:srgbClr val="FFFFFF"/>
          </a:solidFill>
          <a:ln/>
        </p:spPr>
      </p:sp>
      <p:sp>
        <p:nvSpPr>
          <p:cNvPr id="22532" name="Rectangle 3"/>
          <p:cNvSpPr>
            <a:spLocks noGrp="1" noChangeArrowheads="1"/>
          </p:cNvSpPr>
          <p:nvPr>
            <p:ph type="body" idx="1"/>
          </p:nvPr>
        </p:nvSpPr>
        <p:spPr>
          <a:xfrm>
            <a:off x="892245" y="4518989"/>
            <a:ext cx="4906556" cy="4054170"/>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88043" tIns="44021" rIns="88043" bIns="44021"/>
          <a:lstStyle/>
          <a:p>
            <a:pPr>
              <a:lnSpc>
                <a:spcPct val="120000"/>
              </a:lnSpc>
              <a:spcBef>
                <a:spcPts val="1783"/>
              </a:spcBef>
            </a:pPr>
            <a:r>
              <a:rPr lang="en-US" altLang="zh-TW" sz="1400" b="1" dirty="0">
                <a:latin typeface="Arial" panose="020B0604020202020204" pitchFamily="34" charset="0"/>
                <a:ea typeface="新細明體" panose="02020500000000000000" pitchFamily="18" charset="-120"/>
                <a:cs typeface="Arial" panose="020B0604020202020204" pitchFamily="34" charset="0"/>
              </a:rPr>
              <a:t>Now, let me make a few comments on Cash Flow and Capex. </a:t>
            </a:r>
          </a:p>
          <a:p>
            <a:pPr>
              <a:lnSpc>
                <a:spcPct val="120000"/>
              </a:lnSpc>
              <a:spcBef>
                <a:spcPts val="1783"/>
              </a:spcBef>
            </a:pPr>
            <a:r>
              <a:rPr lang="en-US" altLang="zh-TW" sz="1400" b="1" dirty="0">
                <a:latin typeface="Arial" panose="020B0604020202020204" pitchFamily="34" charset="0"/>
                <a:ea typeface="新細明體" panose="02020500000000000000" pitchFamily="18" charset="-120"/>
                <a:cs typeface="Arial" panose="020B0604020202020204" pitchFamily="34" charset="0"/>
              </a:rPr>
              <a:t>During the first quarter, we generated about 203 billion NT in cash from operations, spent 193 billion in capex, and distributed 65 billion for 2Q19 cash dividend. We also increased 20 billion in short-term loans mainly for hedging purpose. Overall, our cash balance decreased 25 billion to 431 billion at the end of the quarter. </a:t>
            </a:r>
          </a:p>
          <a:p>
            <a:pPr>
              <a:lnSpc>
                <a:spcPct val="120000"/>
              </a:lnSpc>
              <a:spcBef>
                <a:spcPts val="1783"/>
              </a:spcBef>
            </a:pPr>
            <a:r>
              <a:rPr lang="en-US" altLang="zh-TW" sz="1400" b="1" dirty="0">
                <a:latin typeface="Arial" panose="020B0604020202020204" pitchFamily="34" charset="0"/>
                <a:ea typeface="新細明體" panose="02020500000000000000" pitchFamily="18" charset="-120"/>
                <a:cs typeface="Arial" panose="020B0604020202020204" pitchFamily="34" charset="0"/>
              </a:rPr>
              <a:t>In US dollar terms, our first quarter capital expenditures reached 6.4 billion.</a:t>
            </a:r>
          </a:p>
          <a:p>
            <a:pPr>
              <a:lnSpc>
                <a:spcPct val="120000"/>
              </a:lnSpc>
              <a:spcBef>
                <a:spcPts val="1783"/>
              </a:spcBef>
            </a:pPr>
            <a:endParaRPr lang="en-US" altLang="zh-TW" sz="1400" b="1" dirty="0">
              <a:solidFill>
                <a:srgbClr val="FF0000"/>
              </a:solidFill>
              <a:ea typeface="新細明體" panose="02020500000000000000" pitchFamily="18" charset="-120"/>
              <a:cs typeface="Arial" panose="020B0604020202020204" pitchFamily="34" charset="0"/>
            </a:endParaRPr>
          </a:p>
          <a:p>
            <a:pPr eaLnBrk="1" hangingPunct="1"/>
            <a:endParaRPr lang="en-US" altLang="zh-TW" sz="1400" dirty="0">
              <a:ea typeface="新細明體" panose="02020500000000000000" pitchFamily="18" charset="-120"/>
            </a:endParaRPr>
          </a:p>
        </p:txBody>
      </p:sp>
    </p:spTree>
    <p:extLst>
      <p:ext uri="{BB962C8B-B14F-4D97-AF65-F5344CB8AC3E}">
        <p14:creationId xmlns:p14="http://schemas.microsoft.com/office/powerpoint/2010/main" val="915704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latin typeface="微軟正黑體" panose="020B0604030504040204" pitchFamily="34" charset="-120"/>
                <a:ea typeface="微軟正黑體" panose="020B0604030504040204" pitchFamily="34" charset="-120"/>
              </a:rPr>
              <a:pPr/>
              <a:t>8</a:t>
            </a:fld>
            <a:endParaRPr lang="en-US" altLang="zh-TW" sz="1200" dirty="0">
              <a:latin typeface="微軟正黑體" panose="020B0604030504040204" pitchFamily="34" charset="-120"/>
              <a:ea typeface="微軟正黑體" panose="020B0604030504040204" pitchFamily="34" charset="-120"/>
            </a:endParaRPr>
          </a:p>
        </p:txBody>
      </p:sp>
      <p:sp>
        <p:nvSpPr>
          <p:cNvPr id="8195" name="Rectangle 7"/>
          <p:cNvSpPr txBox="1">
            <a:spLocks noGrp="1" noChangeArrowheads="1"/>
          </p:cNvSpPr>
          <p:nvPr/>
        </p:nvSpPr>
        <p:spPr bwMode="auto">
          <a:xfrm>
            <a:off x="3838687" y="8623383"/>
            <a:ext cx="2935466" cy="45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87" tIns="44443" rIns="88887" bIns="44443"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61FF5566-45CE-4496-856B-5AF75492A594}" type="slidenum">
              <a:rPr lang="en-US" altLang="zh-TW" sz="1200" b="0">
                <a:latin typeface="Times New Roman" panose="02020603050405020304" pitchFamily="18" charset="0"/>
                <a:ea typeface="微軟正黑體" panose="020B0604030504040204" pitchFamily="34" charset="-120"/>
              </a:rPr>
              <a:pPr algn="r" eaLnBrk="1" hangingPunct="1"/>
              <a:t>8</a:t>
            </a:fld>
            <a:endParaRPr lang="en-US" altLang="zh-TW" sz="1200" b="0" dirty="0">
              <a:latin typeface="Times New Roman" panose="02020603050405020304" pitchFamily="18" charset="0"/>
              <a:ea typeface="微軟正黑體" panose="020B0604030504040204" pitchFamily="34" charset="-120"/>
            </a:endParaRPr>
          </a:p>
        </p:txBody>
      </p:sp>
      <p:sp>
        <p:nvSpPr>
          <p:cNvPr id="8196" name="Rectangle 2"/>
          <p:cNvSpPr>
            <a:spLocks noGrp="1" noRot="1" noChangeAspect="1" noChangeArrowheads="1" noTextEdit="1"/>
          </p:cNvSpPr>
          <p:nvPr>
            <p:ph type="sldImg"/>
          </p:nvPr>
        </p:nvSpPr>
        <p:spPr>
          <a:xfrm>
            <a:off x="360363" y="679450"/>
            <a:ext cx="6051550" cy="3405188"/>
          </a:xfrm>
          <a:solidFill>
            <a:srgbClr val="FFFFFF"/>
          </a:solidFill>
          <a:ln/>
        </p:spPr>
      </p:sp>
      <p:sp>
        <p:nvSpPr>
          <p:cNvPr id="8197" name="Rectangle 3"/>
          <p:cNvSpPr>
            <a:spLocks noGrp="1" noChangeArrowheads="1"/>
          </p:cNvSpPr>
          <p:nvPr>
            <p:ph type="body" idx="1"/>
          </p:nvPr>
        </p:nvSpPr>
        <p:spPr>
          <a:xfrm>
            <a:off x="903221" y="4313268"/>
            <a:ext cx="4967712" cy="4084760"/>
          </a:xfrm>
          <a:solidFill>
            <a:srgbClr val="FFFFFF"/>
          </a:solidFill>
          <a:ln>
            <a:solidFill>
              <a:srgbClr val="000000"/>
            </a:solidFill>
          </a:ln>
        </p:spPr>
        <p:txBody>
          <a:bodyPr lIns="88887" tIns="44443" rIns="88887" bIns="44443"/>
          <a:lstStyle/>
          <a:p>
            <a:pPr eaLnBrk="1" hangingPunct="1"/>
            <a:endParaRPr lang="en-US" altLang="zh-TW" dirty="0" smtClean="0"/>
          </a:p>
        </p:txBody>
      </p:sp>
    </p:spTree>
    <p:extLst>
      <p:ext uri="{BB962C8B-B14F-4D97-AF65-F5344CB8AC3E}">
        <p14:creationId xmlns:p14="http://schemas.microsoft.com/office/powerpoint/2010/main" val="21996074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pic>
        <p:nvPicPr>
          <p:cNvPr id="4" name="圖片 14">
            <a:extLst>
              <a:ext uri="{FF2B5EF4-FFF2-40B4-BE49-F238E27FC236}">
                <a16:creationId xmlns:a16="http://schemas.microsoft.com/office/drawing/2014/main" id="{772AD826-4F99-498E-9961-BA8CB54A996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4">
            <a:extLst>
              <a:ext uri="{FF2B5EF4-FFF2-40B4-BE49-F238E27FC236}">
                <a16:creationId xmlns:a16="http://schemas.microsoft.com/office/drawing/2014/main" id="{6EFC80E8-5E69-4249-BAC8-5517457053F8}"/>
              </a:ext>
            </a:extLst>
          </p:cNvPr>
          <p:cNvSpPr/>
          <p:nvPr userDrawn="1"/>
        </p:nvSpPr>
        <p:spPr>
          <a:xfrm rot="10800000">
            <a:off x="0" y="6713538"/>
            <a:ext cx="12192000" cy="19208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sz="800"/>
          </a:p>
        </p:txBody>
      </p:sp>
      <p:grpSp>
        <p:nvGrpSpPr>
          <p:cNvPr id="6" name="群組 1">
            <a:extLst>
              <a:ext uri="{FF2B5EF4-FFF2-40B4-BE49-F238E27FC236}">
                <a16:creationId xmlns:a16="http://schemas.microsoft.com/office/drawing/2014/main" id="{F165874D-726A-4420-808D-E4C632FB7671}"/>
              </a:ext>
            </a:extLst>
          </p:cNvPr>
          <p:cNvGrpSpPr>
            <a:grpSpLocks/>
          </p:cNvGrpSpPr>
          <p:nvPr userDrawn="1"/>
        </p:nvGrpSpPr>
        <p:grpSpPr bwMode="auto">
          <a:xfrm>
            <a:off x="77788" y="6719888"/>
            <a:ext cx="1104900" cy="122237"/>
            <a:chOff x="198964" y="6156268"/>
            <a:chExt cx="1106411" cy="122852"/>
          </a:xfrm>
        </p:grpSpPr>
        <p:sp>
          <p:nvSpPr>
            <p:cNvPr id="7" name="Text Box 20">
              <a:extLst>
                <a:ext uri="{FF2B5EF4-FFF2-40B4-BE49-F238E27FC236}">
                  <a16:creationId xmlns:a16="http://schemas.microsoft.com/office/drawing/2014/main" id="{AA19DB78-EF69-4FA0-A622-B37F3CBE24C2}"/>
                </a:ext>
              </a:extLst>
            </p:cNvPr>
            <p:cNvSpPr txBox="1">
              <a:spLocks noChangeArrowheads="1"/>
            </p:cNvSpPr>
            <p:nvPr userDrawn="1"/>
          </p:nvSpPr>
          <p:spPr bwMode="auto">
            <a:xfrm>
              <a:off x="264140" y="6156268"/>
              <a:ext cx="791656" cy="122852"/>
            </a:xfrm>
            <a:prstGeom prst="rect">
              <a:avLst/>
            </a:prstGeom>
            <a:solidFill>
              <a:schemeClr val="tx1"/>
            </a:solidFill>
            <a:ln>
              <a:noFill/>
            </a:ln>
          </p:spPr>
          <p:txBody>
            <a:bodyPr tIns="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fld id="{A314ACFF-7976-4F5D-9197-BB8D168949EC}" type="datetime1">
                <a:rPr kumimoji="0" lang="zh-TW" altLang="en-US" sz="800" smtClean="0">
                  <a:solidFill>
                    <a:schemeClr val="bg1"/>
                  </a:solidFill>
                </a:rPr>
                <a:pPr eaLnBrk="1" hangingPunct="1">
                  <a:spcBef>
                    <a:spcPct val="30000"/>
                  </a:spcBef>
                  <a:defRPr/>
                </a:pPr>
                <a:t>2020/7/15</a:t>
              </a:fld>
              <a:endParaRPr lang="en-US" altLang="zh-TW" sz="800" dirty="0">
                <a:solidFill>
                  <a:schemeClr val="bg1"/>
                </a:solidFill>
              </a:endParaRPr>
            </a:p>
          </p:txBody>
        </p:sp>
        <p:sp>
          <p:nvSpPr>
            <p:cNvPr id="8" name="Text Box 20">
              <a:extLst>
                <a:ext uri="{FF2B5EF4-FFF2-40B4-BE49-F238E27FC236}">
                  <a16:creationId xmlns:a16="http://schemas.microsoft.com/office/drawing/2014/main" id="{7BE86924-732A-415D-A544-54769ECEAB0B}"/>
                </a:ext>
              </a:extLst>
            </p:cNvPr>
            <p:cNvSpPr txBox="1">
              <a:spLocks noChangeArrowheads="1"/>
            </p:cNvSpPr>
            <p:nvPr userDrawn="1"/>
          </p:nvSpPr>
          <p:spPr bwMode="auto">
            <a:xfrm>
              <a:off x="585254" y="6156268"/>
              <a:ext cx="720121" cy="122852"/>
            </a:xfrm>
            <a:prstGeom prst="rect">
              <a:avLst/>
            </a:prstGeom>
            <a:solidFill>
              <a:schemeClr val="tx1"/>
            </a:solidFill>
            <a:ln>
              <a:noFill/>
            </a:ln>
          </p:spPr>
          <p:txBody>
            <a:bodyPr lIns="36000" tIns="0" rIns="3600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r>
                <a:rPr kumimoji="0" lang="en-US" altLang="zh-TW" sz="800" dirty="0">
                  <a:solidFill>
                    <a:schemeClr val="bg1"/>
                  </a:solidFill>
                </a:rPr>
                <a:t>TSMC, Ltd</a:t>
              </a:r>
              <a:endParaRPr lang="en-US" altLang="zh-TW" sz="800" dirty="0">
                <a:solidFill>
                  <a:schemeClr val="bg1"/>
                </a:solidFill>
              </a:endParaRPr>
            </a:p>
          </p:txBody>
        </p:sp>
        <p:sp>
          <p:nvSpPr>
            <p:cNvPr id="9" name="Text Box 20">
              <a:extLst>
                <a:ext uri="{FF2B5EF4-FFF2-40B4-BE49-F238E27FC236}">
                  <a16:creationId xmlns:a16="http://schemas.microsoft.com/office/drawing/2014/main" id="{612A777A-B413-4071-B4C3-94DC29D8EC62}"/>
                </a:ext>
              </a:extLst>
            </p:cNvPr>
            <p:cNvSpPr txBox="1">
              <a:spLocks noChangeArrowheads="1"/>
            </p:cNvSpPr>
            <p:nvPr userDrawn="1"/>
          </p:nvSpPr>
          <p:spPr bwMode="auto">
            <a:xfrm>
              <a:off x="198964" y="6156268"/>
              <a:ext cx="144660" cy="122852"/>
            </a:xfrm>
            <a:prstGeom prst="rect">
              <a:avLst/>
            </a:prstGeom>
            <a:solidFill>
              <a:schemeClr val="tx1"/>
            </a:solidFill>
            <a:ln>
              <a:noFill/>
            </a:ln>
          </p:spPr>
          <p:txBody>
            <a:bodyPr lIns="36000" tIns="0" rIns="3600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r>
                <a:rPr kumimoji="0" lang="en-US" altLang="zh-TW" sz="800" dirty="0">
                  <a:solidFill>
                    <a:schemeClr val="bg1"/>
                  </a:solidFill>
                </a:rPr>
                <a:t>©</a:t>
              </a:r>
              <a:endParaRPr lang="en-US" altLang="zh-TW" sz="800" dirty="0">
                <a:solidFill>
                  <a:schemeClr val="bg1"/>
                </a:solidFill>
              </a:endParaRPr>
            </a:p>
          </p:txBody>
        </p:sp>
      </p:grpSp>
      <p:cxnSp>
        <p:nvCxnSpPr>
          <p:cNvPr id="10" name="直線接點 2">
            <a:extLst>
              <a:ext uri="{FF2B5EF4-FFF2-40B4-BE49-F238E27FC236}">
                <a16:creationId xmlns:a16="http://schemas.microsoft.com/office/drawing/2014/main" id="{0C839C03-FCD0-4459-A865-12D85A6D464D}"/>
              </a:ext>
            </a:extLst>
          </p:cNvPr>
          <p:cNvCxnSpPr>
            <a:cxnSpLocks noChangeShapeType="1"/>
          </p:cNvCxnSpPr>
          <p:nvPr userDrawn="1"/>
        </p:nvCxnSpPr>
        <p:spPr bwMode="auto">
          <a:xfrm flipH="1">
            <a:off x="0" y="6700838"/>
            <a:ext cx="12193588" cy="0"/>
          </a:xfrm>
          <a:prstGeom prst="line">
            <a:avLst/>
          </a:prstGeom>
          <a:noFill/>
          <a:ln w="28575" algn="ctr">
            <a:solidFill>
              <a:srgbClr val="FF0000"/>
            </a:solidFill>
            <a:round/>
            <a:headEnd/>
            <a:tailEnd/>
          </a:ln>
          <a:extLst>
            <a:ext uri="{909E8E84-426E-40DD-AFC4-6F175D3DCCD1}">
              <a14:hiddenFill xmlns:a14="http://schemas.microsoft.com/office/drawing/2010/main">
                <a:noFill/>
              </a14:hiddenFill>
            </a:ext>
          </a:extLst>
        </p:spPr>
      </p:cxnSp>
      <p:pic>
        <p:nvPicPr>
          <p:cNvPr id="11" name="Picture 7">
            <a:extLst>
              <a:ext uri="{FF2B5EF4-FFF2-40B4-BE49-F238E27FC236}">
                <a16:creationId xmlns:a16="http://schemas.microsoft.com/office/drawing/2014/main" id="{08BCBA88-40C0-4B06-991B-2358F77D7B8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465263" y="530225"/>
            <a:ext cx="2195512" cy="166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文字方塊 26">
            <a:extLst>
              <a:ext uri="{FF2B5EF4-FFF2-40B4-BE49-F238E27FC236}">
                <a16:creationId xmlns:a16="http://schemas.microsoft.com/office/drawing/2014/main" id="{C2072863-ABB2-42F4-9173-6B11EEAE6799}"/>
              </a:ext>
            </a:extLst>
          </p:cNvPr>
          <p:cNvSpPr txBox="1">
            <a:spLocks noChangeArrowheads="1"/>
          </p:cNvSpPr>
          <p:nvPr userDrawn="1"/>
        </p:nvSpPr>
        <p:spPr bwMode="auto">
          <a:xfrm>
            <a:off x="1217613" y="2382838"/>
            <a:ext cx="2579687" cy="523875"/>
          </a:xfrm>
          <a:prstGeom prst="rect">
            <a:avLst/>
          </a:prstGeom>
          <a:noFill/>
          <a:ln>
            <a:noFill/>
          </a:ln>
        </p:spPr>
        <p:txBody>
          <a:bodyPr wrap="none">
            <a:spAutoFit/>
          </a:bodyPr>
          <a:lstStyle>
            <a:lvl1pPr>
              <a:defRPr kumimoji="1" sz="2400" b="1">
                <a:solidFill>
                  <a:schemeClr val="tx1"/>
                </a:solidFill>
                <a:latin typeface="Arial" charset="0"/>
                <a:ea typeface="新細明體" charset="-120"/>
              </a:defRPr>
            </a:lvl1pPr>
            <a:lvl2pPr marL="742950" indent="-285750">
              <a:defRPr kumimoji="1" sz="2400" b="1">
                <a:solidFill>
                  <a:schemeClr val="tx1"/>
                </a:solidFill>
                <a:latin typeface="Arial" charset="0"/>
                <a:ea typeface="新細明體" charset="-120"/>
              </a:defRPr>
            </a:lvl2pPr>
            <a:lvl3pPr marL="1143000" indent="-228600">
              <a:defRPr kumimoji="1" sz="2400" b="1">
                <a:solidFill>
                  <a:schemeClr val="tx1"/>
                </a:solidFill>
                <a:latin typeface="Arial" charset="0"/>
                <a:ea typeface="新細明體" charset="-120"/>
              </a:defRPr>
            </a:lvl3pPr>
            <a:lvl4pPr marL="1600200" indent="-228600">
              <a:defRPr kumimoji="1" sz="2400" b="1">
                <a:solidFill>
                  <a:schemeClr val="tx1"/>
                </a:solidFill>
                <a:latin typeface="Arial" charset="0"/>
                <a:ea typeface="新細明體" charset="-120"/>
              </a:defRPr>
            </a:lvl4pPr>
            <a:lvl5pPr marL="2057400" indent="-228600">
              <a:defRPr kumimoji="1" sz="2400" b="1">
                <a:solidFill>
                  <a:schemeClr val="tx1"/>
                </a:solidFill>
                <a:latin typeface="Arial" charset="0"/>
                <a:ea typeface="新細明體" charset="-120"/>
              </a:defRPr>
            </a:lvl5pPr>
            <a:lvl6pPr marL="2514600" indent="-228600"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eaLnBrk="0" fontAlgn="base" hangingPunct="0">
              <a:spcBef>
                <a:spcPct val="0"/>
              </a:spcBef>
              <a:spcAft>
                <a:spcPct val="0"/>
              </a:spcAft>
              <a:defRPr kumimoji="1" sz="2400" b="1">
                <a:solidFill>
                  <a:schemeClr val="tx1"/>
                </a:solidFill>
                <a:latin typeface="Arial" charset="0"/>
                <a:ea typeface="新細明體" charset="-120"/>
              </a:defRPr>
            </a:lvl9pPr>
          </a:lstStyle>
          <a:p>
            <a:pPr algn="ctr">
              <a:defRPr/>
            </a:pPr>
            <a:r>
              <a:rPr lang="en-US" altLang="zh-TW" sz="2000" dirty="0">
                <a:solidFill>
                  <a:srgbClr val="C0C0C0"/>
                </a:solidFill>
              </a:rPr>
              <a:t>Unleash</a:t>
            </a:r>
            <a:r>
              <a:rPr lang="en-US" altLang="zh-TW" sz="2800" dirty="0">
                <a:solidFill>
                  <a:srgbClr val="C0C0C0"/>
                </a:solidFill>
              </a:rPr>
              <a:t> </a:t>
            </a:r>
            <a:r>
              <a:rPr lang="en-US" altLang="zh-TW" sz="2000" dirty="0">
                <a:solidFill>
                  <a:srgbClr val="C0C0C0"/>
                </a:solidFill>
              </a:rPr>
              <a:t>Innovation</a:t>
            </a:r>
            <a:endParaRPr lang="zh-TW" altLang="en-US" sz="2000" baseline="30000" dirty="0">
              <a:solidFill>
                <a:srgbClr val="C0C0C0"/>
              </a:solidFill>
            </a:endParaRPr>
          </a:p>
        </p:txBody>
      </p:sp>
      <p:pic>
        <p:nvPicPr>
          <p:cNvPr id="13" name="圖片 17">
            <a:extLst>
              <a:ext uri="{FF2B5EF4-FFF2-40B4-BE49-F238E27FC236}">
                <a16:creationId xmlns:a16="http://schemas.microsoft.com/office/drawing/2014/main" id="{CF08ABC7-3877-4776-AD51-DA2F57476453}"/>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255250" y="6718300"/>
            <a:ext cx="1936750" cy="13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Rectangle 3"/>
          <p:cNvSpPr>
            <a:spLocks noGrp="1" noChangeArrowheads="1"/>
          </p:cNvSpPr>
          <p:nvPr>
            <p:ph type="ctrTitle"/>
          </p:nvPr>
        </p:nvSpPr>
        <p:spPr>
          <a:xfrm>
            <a:off x="1226368" y="3227041"/>
            <a:ext cx="9982200" cy="1304925"/>
          </a:xfrm>
        </p:spPr>
        <p:txBody>
          <a:bodyPr/>
          <a:lstStyle>
            <a:lvl1pPr algn="l">
              <a:defRPr sz="4000"/>
            </a:lvl1pPr>
          </a:lstStyle>
          <a:p>
            <a:r>
              <a:rPr lang="zh-TW" altLang="en-US" dirty="0"/>
              <a:t>按一下以編輯母片標題樣式</a:t>
            </a:r>
            <a:endParaRPr lang="en-US" altLang="zh-TW" dirty="0"/>
          </a:p>
        </p:txBody>
      </p:sp>
      <p:sp>
        <p:nvSpPr>
          <p:cNvPr id="26628" name="Rectangle 4"/>
          <p:cNvSpPr>
            <a:spLocks noGrp="1" noChangeArrowheads="1"/>
          </p:cNvSpPr>
          <p:nvPr>
            <p:ph type="subTitle" idx="1"/>
          </p:nvPr>
        </p:nvSpPr>
        <p:spPr>
          <a:xfrm>
            <a:off x="1200968" y="4979640"/>
            <a:ext cx="9982200" cy="609600"/>
          </a:xfrm>
        </p:spPr>
        <p:txBody>
          <a:bodyPr/>
          <a:lstStyle>
            <a:lvl1pPr marL="0" indent="0" algn="l">
              <a:spcBef>
                <a:spcPct val="0"/>
              </a:spcBef>
              <a:buFont typeface="Wingdings" pitchFamily="2" charset="2"/>
              <a:buNone/>
              <a:defRPr sz="2400"/>
            </a:lvl1pPr>
          </a:lstStyle>
          <a:p>
            <a:r>
              <a:rPr lang="zh-TW" altLang="en-US"/>
              <a:t>按一下以編輯母片子標題樣式</a:t>
            </a:r>
            <a:endParaRPr lang="en-US" altLang="zh-TW" dirty="0"/>
          </a:p>
        </p:txBody>
      </p:sp>
    </p:spTree>
    <p:extLst>
      <p:ext uri="{BB962C8B-B14F-4D97-AF65-F5344CB8AC3E}">
        <p14:creationId xmlns:p14="http://schemas.microsoft.com/office/powerpoint/2010/main" val="2057012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extLst>
      <p:ext uri="{BB962C8B-B14F-4D97-AF65-F5344CB8AC3E}">
        <p14:creationId xmlns:p14="http://schemas.microsoft.com/office/powerpoint/2010/main" val="2868666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940800" y="271464"/>
            <a:ext cx="2743200" cy="5595937"/>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709085" y="271464"/>
            <a:ext cx="8028516" cy="5595937"/>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extLst>
      <p:ext uri="{BB962C8B-B14F-4D97-AF65-F5344CB8AC3E}">
        <p14:creationId xmlns:p14="http://schemas.microsoft.com/office/powerpoint/2010/main" val="3495935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Tree>
    <p:extLst>
      <p:ext uri="{BB962C8B-B14F-4D97-AF65-F5344CB8AC3E}">
        <p14:creationId xmlns:p14="http://schemas.microsoft.com/office/powerpoint/2010/main" val="74240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963084" y="4406901"/>
            <a:ext cx="103632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Tree>
    <p:extLst>
      <p:ext uri="{BB962C8B-B14F-4D97-AF65-F5344CB8AC3E}">
        <p14:creationId xmlns:p14="http://schemas.microsoft.com/office/powerpoint/2010/main" val="4226464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711200" y="1524000"/>
            <a:ext cx="53848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6299200" y="1524000"/>
            <a:ext cx="53848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extLst>
      <p:ext uri="{BB962C8B-B14F-4D97-AF65-F5344CB8AC3E}">
        <p14:creationId xmlns:p14="http://schemas.microsoft.com/office/powerpoint/2010/main" val="3190962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10972800" cy="1143000"/>
          </a:xfrm>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extLst>
      <p:ext uri="{BB962C8B-B14F-4D97-AF65-F5344CB8AC3E}">
        <p14:creationId xmlns:p14="http://schemas.microsoft.com/office/powerpoint/2010/main" val="3092689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Tree>
    <p:extLst>
      <p:ext uri="{BB962C8B-B14F-4D97-AF65-F5344CB8AC3E}">
        <p14:creationId xmlns:p14="http://schemas.microsoft.com/office/powerpoint/2010/main" val="892394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2728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1" y="273050"/>
            <a:ext cx="4011084"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Tree>
    <p:extLst>
      <p:ext uri="{BB962C8B-B14F-4D97-AF65-F5344CB8AC3E}">
        <p14:creationId xmlns:p14="http://schemas.microsoft.com/office/powerpoint/2010/main" val="823107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717" y="4800600"/>
            <a:ext cx="73152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Tree>
    <p:extLst>
      <p:ext uri="{BB962C8B-B14F-4D97-AF65-F5344CB8AC3E}">
        <p14:creationId xmlns:p14="http://schemas.microsoft.com/office/powerpoint/2010/main" val="1712974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圖片 2">
            <a:extLst>
              <a:ext uri="{FF2B5EF4-FFF2-40B4-BE49-F238E27FC236}">
                <a16:creationId xmlns:a16="http://schemas.microsoft.com/office/drawing/2014/main" id="{C69F7707-4B4E-4ABF-AE3A-724B45AE68F8}"/>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矩形 14">
            <a:extLst>
              <a:ext uri="{FF2B5EF4-FFF2-40B4-BE49-F238E27FC236}">
                <a16:creationId xmlns:a16="http://schemas.microsoft.com/office/drawing/2014/main" id="{99E4FC03-A185-4C4D-9843-91FEC3147AC4}"/>
              </a:ext>
            </a:extLst>
          </p:cNvPr>
          <p:cNvSpPr/>
          <p:nvPr userDrawn="1"/>
        </p:nvSpPr>
        <p:spPr>
          <a:xfrm rot="10800000">
            <a:off x="0" y="6713538"/>
            <a:ext cx="12192000" cy="19208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sz="800"/>
          </a:p>
        </p:txBody>
      </p:sp>
      <p:sp>
        <p:nvSpPr>
          <p:cNvPr id="1028" name="Rectangle 10">
            <a:extLst>
              <a:ext uri="{FF2B5EF4-FFF2-40B4-BE49-F238E27FC236}">
                <a16:creationId xmlns:a16="http://schemas.microsoft.com/office/drawing/2014/main" id="{020F9186-B7A6-4F6A-BF30-A78BD878552E}"/>
              </a:ext>
            </a:extLst>
          </p:cNvPr>
          <p:cNvSpPr>
            <a:spLocks noGrp="1" noChangeArrowheads="1"/>
          </p:cNvSpPr>
          <p:nvPr userDrawn="1">
            <p:ph type="body" idx="1"/>
          </p:nvPr>
        </p:nvSpPr>
        <p:spPr bwMode="auto">
          <a:xfrm>
            <a:off x="711200" y="1524000"/>
            <a:ext cx="109728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TW"/>
              <a:t>Bullet point 1 will be here (Arial 24 Bold)</a:t>
            </a:r>
          </a:p>
          <a:p>
            <a:pPr lvl="1"/>
            <a:r>
              <a:rPr lang="en-US" altLang="zh-TW"/>
              <a:t>Bullet point goes here (Arial 20 Bold)</a:t>
            </a:r>
          </a:p>
          <a:p>
            <a:pPr lvl="2"/>
            <a:r>
              <a:rPr lang="en-US" altLang="zh-TW"/>
              <a:t>Bullet point goes in here (Arial 18 Bold)</a:t>
            </a:r>
          </a:p>
          <a:p>
            <a:pPr lvl="3"/>
            <a:r>
              <a:rPr lang="en-US" altLang="zh-TW"/>
              <a:t>Bullet point goes here (Arial 16)</a:t>
            </a:r>
          </a:p>
          <a:p>
            <a:pPr lvl="0"/>
            <a:r>
              <a:rPr lang="en-US" altLang="zh-TW"/>
              <a:t>Bullet point 2 will be here (Arial 24 Bold)</a:t>
            </a:r>
          </a:p>
          <a:p>
            <a:pPr lvl="1"/>
            <a:r>
              <a:rPr lang="en-US" altLang="zh-TW"/>
              <a:t>Bullet point goes here (Arial 20 Bold)</a:t>
            </a:r>
          </a:p>
          <a:p>
            <a:pPr lvl="2"/>
            <a:r>
              <a:rPr lang="en-US" altLang="zh-TW"/>
              <a:t>Bullet point goes in here (Arial 18 Bold)</a:t>
            </a:r>
          </a:p>
          <a:p>
            <a:pPr lvl="3"/>
            <a:r>
              <a:rPr lang="en-US" altLang="zh-TW"/>
              <a:t>Bullet point goes here (Arial 16)</a:t>
            </a:r>
          </a:p>
        </p:txBody>
      </p:sp>
      <p:sp>
        <p:nvSpPr>
          <p:cNvPr id="1029" name="Rectangle 9">
            <a:extLst>
              <a:ext uri="{FF2B5EF4-FFF2-40B4-BE49-F238E27FC236}">
                <a16:creationId xmlns:a16="http://schemas.microsoft.com/office/drawing/2014/main" id="{D4100F9E-A9C1-41A8-B9A7-F73E6066EE77}"/>
              </a:ext>
            </a:extLst>
          </p:cNvPr>
          <p:cNvSpPr>
            <a:spLocks noGrp="1" noChangeArrowheads="1"/>
          </p:cNvSpPr>
          <p:nvPr userDrawn="1">
            <p:ph type="title"/>
          </p:nvPr>
        </p:nvSpPr>
        <p:spPr bwMode="auto">
          <a:xfrm>
            <a:off x="709613" y="271463"/>
            <a:ext cx="1097438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Headline Title Goes Here (Arial 32 Bold)</a:t>
            </a:r>
          </a:p>
        </p:txBody>
      </p:sp>
      <p:sp>
        <p:nvSpPr>
          <p:cNvPr id="76" name="Text Box 27">
            <a:extLst>
              <a:ext uri="{FF2B5EF4-FFF2-40B4-BE49-F238E27FC236}">
                <a16:creationId xmlns:a16="http://schemas.microsoft.com/office/drawing/2014/main" id="{74B181EF-FA20-4997-A757-45AD33D89B08}"/>
              </a:ext>
            </a:extLst>
          </p:cNvPr>
          <p:cNvSpPr txBox="1">
            <a:spLocks noChangeArrowheads="1"/>
          </p:cNvSpPr>
          <p:nvPr userDrawn="1"/>
        </p:nvSpPr>
        <p:spPr bwMode="auto">
          <a:xfrm>
            <a:off x="5907088" y="6684963"/>
            <a:ext cx="371475" cy="215900"/>
          </a:xfrm>
          <a:prstGeom prst="rect">
            <a:avLst/>
          </a:prstGeom>
          <a:noFill/>
          <a:ln>
            <a:noFill/>
          </a:ln>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eaLnBrk="1" hangingPunct="1">
              <a:spcBef>
                <a:spcPct val="30000"/>
              </a:spcBef>
              <a:defRPr/>
            </a:pPr>
            <a:fld id="{5FDCD46C-A757-47C9-B249-9BEAD46DF0D1}" type="slidenum">
              <a:rPr kumimoji="0" lang="en-US" altLang="zh-TW" sz="800" smtClean="0">
                <a:solidFill>
                  <a:schemeClr val="bg1"/>
                </a:solidFill>
              </a:rPr>
              <a:pPr eaLnBrk="1" hangingPunct="1">
                <a:spcBef>
                  <a:spcPct val="30000"/>
                </a:spcBef>
                <a:defRPr/>
              </a:pPr>
              <a:t>‹#›</a:t>
            </a:fld>
            <a:endParaRPr kumimoji="0" lang="en-US" altLang="zh-TW" sz="800">
              <a:solidFill>
                <a:schemeClr val="bg1"/>
              </a:solidFill>
            </a:endParaRPr>
          </a:p>
        </p:txBody>
      </p:sp>
      <p:grpSp>
        <p:nvGrpSpPr>
          <p:cNvPr id="1031" name="群組 1">
            <a:extLst>
              <a:ext uri="{FF2B5EF4-FFF2-40B4-BE49-F238E27FC236}">
                <a16:creationId xmlns:a16="http://schemas.microsoft.com/office/drawing/2014/main" id="{A3AC4FD4-33CD-47F2-AE20-38C4B2F11D6B}"/>
              </a:ext>
            </a:extLst>
          </p:cNvPr>
          <p:cNvGrpSpPr>
            <a:grpSpLocks/>
          </p:cNvGrpSpPr>
          <p:nvPr userDrawn="1"/>
        </p:nvGrpSpPr>
        <p:grpSpPr bwMode="auto">
          <a:xfrm>
            <a:off x="77788" y="6721475"/>
            <a:ext cx="1104900" cy="122238"/>
            <a:chOff x="198964" y="6156268"/>
            <a:chExt cx="1106411" cy="122852"/>
          </a:xfrm>
        </p:grpSpPr>
        <p:sp>
          <p:nvSpPr>
            <p:cNvPr id="12" name="Text Box 20">
              <a:extLst>
                <a:ext uri="{FF2B5EF4-FFF2-40B4-BE49-F238E27FC236}">
                  <a16:creationId xmlns:a16="http://schemas.microsoft.com/office/drawing/2014/main" id="{7CC696D3-68D6-4EF1-8B4A-BE25C19F17F2}"/>
                </a:ext>
              </a:extLst>
            </p:cNvPr>
            <p:cNvSpPr txBox="1">
              <a:spLocks noChangeArrowheads="1"/>
            </p:cNvSpPr>
            <p:nvPr userDrawn="1"/>
          </p:nvSpPr>
          <p:spPr bwMode="auto">
            <a:xfrm>
              <a:off x="264140" y="6156268"/>
              <a:ext cx="791656" cy="122852"/>
            </a:xfrm>
            <a:prstGeom prst="rect">
              <a:avLst/>
            </a:prstGeom>
            <a:solidFill>
              <a:schemeClr val="tx1"/>
            </a:solidFill>
            <a:ln>
              <a:noFill/>
            </a:ln>
          </p:spPr>
          <p:txBody>
            <a:bodyPr tIns="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fld id="{A314ACFF-7976-4F5D-9197-BB8D168949EC}" type="datetime1">
                <a:rPr kumimoji="0" lang="zh-TW" altLang="en-US" sz="800" smtClean="0">
                  <a:solidFill>
                    <a:schemeClr val="bg1"/>
                  </a:solidFill>
                </a:rPr>
                <a:pPr eaLnBrk="1" hangingPunct="1">
                  <a:spcBef>
                    <a:spcPct val="30000"/>
                  </a:spcBef>
                  <a:defRPr/>
                </a:pPr>
                <a:t>2020/7/15</a:t>
              </a:fld>
              <a:endParaRPr lang="en-US" altLang="zh-TW" sz="800" dirty="0">
                <a:solidFill>
                  <a:schemeClr val="bg1"/>
                </a:solidFill>
              </a:endParaRPr>
            </a:p>
          </p:txBody>
        </p:sp>
        <p:sp>
          <p:nvSpPr>
            <p:cNvPr id="13" name="Text Box 20">
              <a:extLst>
                <a:ext uri="{FF2B5EF4-FFF2-40B4-BE49-F238E27FC236}">
                  <a16:creationId xmlns:a16="http://schemas.microsoft.com/office/drawing/2014/main" id="{BA7A7C2B-9F9F-42C7-8A7F-25F688CE1210}"/>
                </a:ext>
              </a:extLst>
            </p:cNvPr>
            <p:cNvSpPr txBox="1">
              <a:spLocks noChangeArrowheads="1"/>
            </p:cNvSpPr>
            <p:nvPr userDrawn="1"/>
          </p:nvSpPr>
          <p:spPr bwMode="auto">
            <a:xfrm>
              <a:off x="585254" y="6156268"/>
              <a:ext cx="720121" cy="122852"/>
            </a:xfrm>
            <a:prstGeom prst="rect">
              <a:avLst/>
            </a:prstGeom>
            <a:solidFill>
              <a:schemeClr val="tx1"/>
            </a:solidFill>
            <a:ln>
              <a:noFill/>
            </a:ln>
          </p:spPr>
          <p:txBody>
            <a:bodyPr lIns="36000" tIns="0" rIns="3600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r>
                <a:rPr kumimoji="0" lang="en-US" altLang="zh-TW" sz="800" dirty="0">
                  <a:solidFill>
                    <a:schemeClr val="bg1"/>
                  </a:solidFill>
                </a:rPr>
                <a:t>TSMC, Ltd</a:t>
              </a:r>
              <a:endParaRPr lang="en-US" altLang="zh-TW" sz="800" dirty="0">
                <a:solidFill>
                  <a:schemeClr val="bg1"/>
                </a:solidFill>
              </a:endParaRPr>
            </a:p>
          </p:txBody>
        </p:sp>
        <p:sp>
          <p:nvSpPr>
            <p:cNvPr id="14" name="Text Box 20">
              <a:extLst>
                <a:ext uri="{FF2B5EF4-FFF2-40B4-BE49-F238E27FC236}">
                  <a16:creationId xmlns:a16="http://schemas.microsoft.com/office/drawing/2014/main" id="{E4D1A90B-A1A2-4C76-9D3B-54875E3AEACD}"/>
                </a:ext>
              </a:extLst>
            </p:cNvPr>
            <p:cNvSpPr txBox="1">
              <a:spLocks noChangeArrowheads="1"/>
            </p:cNvSpPr>
            <p:nvPr userDrawn="1"/>
          </p:nvSpPr>
          <p:spPr bwMode="auto">
            <a:xfrm>
              <a:off x="198964" y="6156268"/>
              <a:ext cx="144660" cy="122852"/>
            </a:xfrm>
            <a:prstGeom prst="rect">
              <a:avLst/>
            </a:prstGeom>
            <a:solidFill>
              <a:schemeClr val="tx1"/>
            </a:solidFill>
            <a:ln>
              <a:noFill/>
            </a:ln>
          </p:spPr>
          <p:txBody>
            <a:bodyPr lIns="36000" tIns="0" rIns="3600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r>
                <a:rPr kumimoji="0" lang="en-US" altLang="zh-TW" sz="800" dirty="0">
                  <a:solidFill>
                    <a:schemeClr val="bg1"/>
                  </a:solidFill>
                </a:rPr>
                <a:t>©</a:t>
              </a:r>
              <a:endParaRPr lang="en-US" altLang="zh-TW" sz="800" dirty="0">
                <a:solidFill>
                  <a:schemeClr val="bg1"/>
                </a:solidFill>
              </a:endParaRPr>
            </a:p>
          </p:txBody>
        </p:sp>
      </p:grpSp>
      <p:cxnSp>
        <p:nvCxnSpPr>
          <p:cNvPr id="1032" name="直線接點 2">
            <a:extLst>
              <a:ext uri="{FF2B5EF4-FFF2-40B4-BE49-F238E27FC236}">
                <a16:creationId xmlns:a16="http://schemas.microsoft.com/office/drawing/2014/main" id="{70849117-E349-41D1-8814-ABA18C83B757}"/>
              </a:ext>
            </a:extLst>
          </p:cNvPr>
          <p:cNvCxnSpPr>
            <a:cxnSpLocks noChangeShapeType="1"/>
          </p:cNvCxnSpPr>
          <p:nvPr userDrawn="1"/>
        </p:nvCxnSpPr>
        <p:spPr bwMode="auto">
          <a:xfrm flipH="1">
            <a:off x="0" y="6700838"/>
            <a:ext cx="12193588" cy="0"/>
          </a:xfrm>
          <a:prstGeom prst="line">
            <a:avLst/>
          </a:prstGeom>
          <a:noFill/>
          <a:ln w="28575" algn="ctr">
            <a:solidFill>
              <a:srgbClr val="FF0000"/>
            </a:solidFill>
            <a:round/>
            <a:headEnd/>
            <a:tailEnd/>
          </a:ln>
          <a:extLst>
            <a:ext uri="{909E8E84-426E-40DD-AFC4-6F175D3DCCD1}">
              <a14:hiddenFill xmlns:a14="http://schemas.microsoft.com/office/drawing/2010/main">
                <a:noFill/>
              </a14:hiddenFill>
            </a:ext>
          </a:extLst>
        </p:spPr>
      </p:cxnSp>
      <p:sp>
        <p:nvSpPr>
          <p:cNvPr id="1034" name="文字方塊 17">
            <a:extLst>
              <a:ext uri="{FF2B5EF4-FFF2-40B4-BE49-F238E27FC236}">
                <a16:creationId xmlns:a16="http://schemas.microsoft.com/office/drawing/2014/main" id="{5B57FFE1-3DCF-437D-9ECA-46F54EFC38C7}"/>
              </a:ext>
            </a:extLst>
          </p:cNvPr>
          <p:cNvSpPr txBox="1">
            <a:spLocks noChangeArrowheads="1"/>
          </p:cNvSpPr>
          <p:nvPr userDrawn="1"/>
        </p:nvSpPr>
        <p:spPr bwMode="auto">
          <a:xfrm>
            <a:off x="11087100" y="593725"/>
            <a:ext cx="1139825" cy="246063"/>
          </a:xfrm>
          <a:prstGeom prst="rect">
            <a:avLst/>
          </a:prstGeom>
          <a:noFill/>
          <a:ln>
            <a:noFill/>
          </a:ln>
        </p:spPr>
        <p:txBody>
          <a:bodyPr wrap="none">
            <a:spAutoFit/>
          </a:bodyPr>
          <a:lstStyle>
            <a:lvl1pPr>
              <a:defRPr kumimoji="1" sz="2400" b="1">
                <a:solidFill>
                  <a:schemeClr val="tx1"/>
                </a:solidFill>
                <a:latin typeface="Arial" charset="0"/>
                <a:ea typeface="新細明體" charset="-120"/>
              </a:defRPr>
            </a:lvl1pPr>
            <a:lvl2pPr marL="742950" indent="-285750">
              <a:defRPr kumimoji="1" sz="2400" b="1">
                <a:solidFill>
                  <a:schemeClr val="tx1"/>
                </a:solidFill>
                <a:latin typeface="Arial" charset="0"/>
                <a:ea typeface="新細明體" charset="-120"/>
              </a:defRPr>
            </a:lvl2pPr>
            <a:lvl3pPr marL="1143000" indent="-228600">
              <a:defRPr kumimoji="1" sz="2400" b="1">
                <a:solidFill>
                  <a:schemeClr val="tx1"/>
                </a:solidFill>
                <a:latin typeface="Arial" charset="0"/>
                <a:ea typeface="新細明體" charset="-120"/>
              </a:defRPr>
            </a:lvl3pPr>
            <a:lvl4pPr marL="1600200" indent="-228600">
              <a:defRPr kumimoji="1" sz="2400" b="1">
                <a:solidFill>
                  <a:schemeClr val="tx1"/>
                </a:solidFill>
                <a:latin typeface="Arial" charset="0"/>
                <a:ea typeface="新細明體" charset="-120"/>
              </a:defRPr>
            </a:lvl4pPr>
            <a:lvl5pPr marL="2057400" indent="-228600">
              <a:defRPr kumimoji="1" sz="2400" b="1">
                <a:solidFill>
                  <a:schemeClr val="tx1"/>
                </a:solidFill>
                <a:latin typeface="Arial" charset="0"/>
                <a:ea typeface="新細明體" charset="-120"/>
              </a:defRPr>
            </a:lvl5pPr>
            <a:lvl6pPr marL="2514600" indent="-228600"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eaLnBrk="0" fontAlgn="base" hangingPunct="0">
              <a:spcBef>
                <a:spcPct val="0"/>
              </a:spcBef>
              <a:spcAft>
                <a:spcPct val="0"/>
              </a:spcAft>
              <a:defRPr kumimoji="1" sz="2400" b="1">
                <a:solidFill>
                  <a:schemeClr val="tx1"/>
                </a:solidFill>
                <a:latin typeface="Arial" charset="0"/>
                <a:ea typeface="新細明體" charset="-120"/>
              </a:defRPr>
            </a:lvl9pPr>
          </a:lstStyle>
          <a:p>
            <a:pPr algn="ctr">
              <a:defRPr/>
            </a:pPr>
            <a:r>
              <a:rPr lang="en-US" altLang="zh-TW" sz="800" dirty="0">
                <a:solidFill>
                  <a:srgbClr val="A6A6A6"/>
                </a:solidFill>
              </a:rPr>
              <a:t>Unleash</a:t>
            </a:r>
            <a:r>
              <a:rPr lang="en-US" altLang="zh-TW" sz="1000" dirty="0">
                <a:solidFill>
                  <a:srgbClr val="A6A6A6"/>
                </a:solidFill>
              </a:rPr>
              <a:t> </a:t>
            </a:r>
            <a:r>
              <a:rPr lang="en-US" altLang="zh-TW" sz="800" dirty="0">
                <a:solidFill>
                  <a:srgbClr val="A6A6A6"/>
                </a:solidFill>
              </a:rPr>
              <a:t>Innovation</a:t>
            </a:r>
            <a:endParaRPr lang="zh-TW" altLang="en-US" sz="800" baseline="50000" dirty="0">
              <a:solidFill>
                <a:srgbClr val="A6A6A6"/>
              </a:solidFill>
            </a:endParaRPr>
          </a:p>
        </p:txBody>
      </p:sp>
      <p:pic>
        <p:nvPicPr>
          <p:cNvPr id="2" name="Picture 5">
            <a:extLst>
              <a:ext uri="{FF2B5EF4-FFF2-40B4-BE49-F238E27FC236}">
                <a16:creationId xmlns:a16="http://schemas.microsoft.com/office/drawing/2014/main" id="{70CCAA61-7F4E-4F17-9426-2C7F54837E47}"/>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1379200" y="119063"/>
            <a:ext cx="6127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圖片 17">
            <a:extLst>
              <a:ext uri="{FF2B5EF4-FFF2-40B4-BE49-F238E27FC236}">
                <a16:creationId xmlns:a16="http://schemas.microsoft.com/office/drawing/2014/main" id="{5B133B2D-3AA6-4454-9F16-246E963C1388}"/>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255250" y="6718300"/>
            <a:ext cx="1936750" cy="13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29" r:id="rId1"/>
    <p:sldLayoutId id="2147484119" r:id="rId2"/>
    <p:sldLayoutId id="2147484120" r:id="rId3"/>
    <p:sldLayoutId id="2147484121" r:id="rId4"/>
    <p:sldLayoutId id="2147484122" r:id="rId5"/>
    <p:sldLayoutId id="2147484123" r:id="rId6"/>
    <p:sldLayoutId id="2147484124" r:id="rId7"/>
    <p:sldLayoutId id="2147484125" r:id="rId8"/>
    <p:sldLayoutId id="2147484126" r:id="rId9"/>
    <p:sldLayoutId id="2147484127" r:id="rId10"/>
    <p:sldLayoutId id="2147484128" r:id="rId11"/>
  </p:sldLayoutIdLst>
  <p:txStyles>
    <p:titleStyle>
      <a:lvl1pPr algn="l" rtl="0" eaLnBrk="0" fontAlgn="base" hangingPunct="0">
        <a:spcBef>
          <a:spcPct val="0"/>
        </a:spcBef>
        <a:spcAft>
          <a:spcPct val="0"/>
        </a:spcAft>
        <a:defRPr kumimoji="1" sz="3200" b="1">
          <a:solidFill>
            <a:schemeClr val="tx2"/>
          </a:solidFill>
          <a:latin typeface="+mj-lt"/>
          <a:ea typeface="+mj-ea"/>
          <a:cs typeface="+mj-cs"/>
        </a:defRPr>
      </a:lvl1pPr>
      <a:lvl2pPr algn="l" rtl="0" eaLnBrk="0" fontAlgn="base" hangingPunct="0">
        <a:spcBef>
          <a:spcPct val="0"/>
        </a:spcBef>
        <a:spcAft>
          <a:spcPct val="0"/>
        </a:spcAft>
        <a:defRPr kumimoji="1" sz="3200" b="1">
          <a:solidFill>
            <a:schemeClr val="tx2"/>
          </a:solidFill>
          <a:latin typeface="Arial" charset="0"/>
          <a:ea typeface="新細明體" charset="-120"/>
        </a:defRPr>
      </a:lvl2pPr>
      <a:lvl3pPr algn="l" rtl="0" eaLnBrk="0" fontAlgn="base" hangingPunct="0">
        <a:spcBef>
          <a:spcPct val="0"/>
        </a:spcBef>
        <a:spcAft>
          <a:spcPct val="0"/>
        </a:spcAft>
        <a:defRPr kumimoji="1" sz="3200" b="1">
          <a:solidFill>
            <a:schemeClr val="tx2"/>
          </a:solidFill>
          <a:latin typeface="Arial" charset="0"/>
          <a:ea typeface="新細明體" charset="-120"/>
        </a:defRPr>
      </a:lvl3pPr>
      <a:lvl4pPr algn="l" rtl="0" eaLnBrk="0" fontAlgn="base" hangingPunct="0">
        <a:spcBef>
          <a:spcPct val="0"/>
        </a:spcBef>
        <a:spcAft>
          <a:spcPct val="0"/>
        </a:spcAft>
        <a:defRPr kumimoji="1" sz="3200" b="1">
          <a:solidFill>
            <a:schemeClr val="tx2"/>
          </a:solidFill>
          <a:latin typeface="Arial" charset="0"/>
          <a:ea typeface="新細明體" charset="-120"/>
        </a:defRPr>
      </a:lvl4pPr>
      <a:lvl5pPr algn="l" rtl="0" eaLnBrk="0" fontAlgn="base" hangingPunct="0">
        <a:spcBef>
          <a:spcPct val="0"/>
        </a:spcBef>
        <a:spcAft>
          <a:spcPct val="0"/>
        </a:spcAft>
        <a:defRPr kumimoji="1" sz="3200" b="1">
          <a:solidFill>
            <a:schemeClr val="tx2"/>
          </a:solidFill>
          <a:latin typeface="Arial" charset="0"/>
          <a:ea typeface="新細明體" charset="-120"/>
        </a:defRPr>
      </a:lvl5pPr>
      <a:lvl6pPr marL="457200" algn="l" rtl="0" fontAlgn="base">
        <a:spcBef>
          <a:spcPct val="0"/>
        </a:spcBef>
        <a:spcAft>
          <a:spcPct val="0"/>
        </a:spcAft>
        <a:defRPr kumimoji="1" sz="3200" b="1">
          <a:solidFill>
            <a:schemeClr val="tx2"/>
          </a:solidFill>
          <a:latin typeface="Arial" charset="0"/>
          <a:ea typeface="新細明體" charset="-120"/>
        </a:defRPr>
      </a:lvl6pPr>
      <a:lvl7pPr marL="914400" algn="l" rtl="0" fontAlgn="base">
        <a:spcBef>
          <a:spcPct val="0"/>
        </a:spcBef>
        <a:spcAft>
          <a:spcPct val="0"/>
        </a:spcAft>
        <a:defRPr kumimoji="1" sz="3200" b="1">
          <a:solidFill>
            <a:schemeClr val="tx2"/>
          </a:solidFill>
          <a:latin typeface="Arial" charset="0"/>
          <a:ea typeface="新細明體" charset="-120"/>
        </a:defRPr>
      </a:lvl7pPr>
      <a:lvl8pPr marL="1371600" algn="l" rtl="0" fontAlgn="base">
        <a:spcBef>
          <a:spcPct val="0"/>
        </a:spcBef>
        <a:spcAft>
          <a:spcPct val="0"/>
        </a:spcAft>
        <a:defRPr kumimoji="1" sz="3200" b="1">
          <a:solidFill>
            <a:schemeClr val="tx2"/>
          </a:solidFill>
          <a:latin typeface="Arial" charset="0"/>
          <a:ea typeface="新細明體" charset="-120"/>
        </a:defRPr>
      </a:lvl8pPr>
      <a:lvl9pPr marL="1828800" algn="l" rtl="0" fontAlgn="base">
        <a:spcBef>
          <a:spcPct val="0"/>
        </a:spcBef>
        <a:spcAft>
          <a:spcPct val="0"/>
        </a:spcAft>
        <a:defRPr kumimoji="1" sz="3200" b="1">
          <a:solidFill>
            <a:schemeClr val="tx2"/>
          </a:solidFill>
          <a:latin typeface="Arial" charset="0"/>
          <a:ea typeface="新細明體" charset="-120"/>
        </a:defRPr>
      </a:lvl9pPr>
    </p:titleStyle>
    <p:bodyStyle>
      <a:lvl1pPr marL="323850" indent="-250825" algn="l" rtl="0" eaLnBrk="0" fontAlgn="base" hangingPunct="0">
        <a:spcBef>
          <a:spcPts val="600"/>
        </a:spcBef>
        <a:spcAft>
          <a:spcPct val="0"/>
        </a:spcAft>
        <a:buClr>
          <a:srgbClr val="FF0000"/>
        </a:buClr>
        <a:buSzPct val="120000"/>
        <a:buFont typeface="Arial" panose="020B0604020202020204" pitchFamily="34" charset="0"/>
        <a:buChar char="•"/>
        <a:defRPr kumimoji="1" sz="2400" b="1">
          <a:solidFill>
            <a:schemeClr val="tx1"/>
          </a:solidFill>
          <a:latin typeface="+mn-lt"/>
          <a:ea typeface="+mn-ea"/>
          <a:cs typeface="+mn-cs"/>
        </a:defRPr>
      </a:lvl1pPr>
      <a:lvl2pPr marL="863600" indent="-250825" algn="l" rtl="0" eaLnBrk="0" fontAlgn="base" hangingPunct="0">
        <a:spcBef>
          <a:spcPts val="600"/>
        </a:spcBef>
        <a:spcAft>
          <a:spcPct val="0"/>
        </a:spcAft>
        <a:buSzPct val="140000"/>
        <a:buFont typeface="Calibri" panose="020F0502020204030204" pitchFamily="34" charset="0"/>
        <a:buChar char="▪"/>
        <a:defRPr kumimoji="1" sz="2000" b="1">
          <a:solidFill>
            <a:schemeClr val="tx1"/>
          </a:solidFill>
          <a:latin typeface="+mn-lt"/>
          <a:ea typeface="+mn-ea"/>
        </a:defRPr>
      </a:lvl2pPr>
      <a:lvl3pPr marL="1331913" indent="-250825" algn="l" rtl="0" eaLnBrk="0" fontAlgn="base" hangingPunct="0">
        <a:spcBef>
          <a:spcPts val="600"/>
        </a:spcBef>
        <a:spcAft>
          <a:spcPct val="0"/>
        </a:spcAft>
        <a:buSzPct val="130000"/>
        <a:buFont typeface="Calibri" panose="020F0502020204030204" pitchFamily="34" charset="0"/>
        <a:buChar char="▫"/>
        <a:defRPr kumimoji="1" b="1">
          <a:solidFill>
            <a:schemeClr val="tx1"/>
          </a:solidFill>
          <a:latin typeface="+mn-lt"/>
          <a:ea typeface="+mn-ea"/>
        </a:defRPr>
      </a:lvl3pPr>
      <a:lvl4pPr marL="1798638" indent="-250825" algn="l" rtl="0" eaLnBrk="0" fontAlgn="base" hangingPunct="0">
        <a:spcBef>
          <a:spcPts val="600"/>
        </a:spcBef>
        <a:spcAft>
          <a:spcPct val="0"/>
        </a:spcAft>
        <a:buSzPct val="90000"/>
        <a:buFont typeface="Arial" panose="020B0604020202020204" pitchFamily="34" charset="0"/>
        <a:buChar char="♦"/>
        <a:defRPr kumimoji="1" sz="16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Times New Roman" pitchFamily="18" charset="0"/>
          <a:ea typeface="+mn-ea"/>
        </a:defRPr>
      </a:lvl5pPr>
      <a:lvl6pPr marL="2514600" indent="-228600" algn="l" rtl="0" fontAlgn="base">
        <a:spcBef>
          <a:spcPct val="20000"/>
        </a:spcBef>
        <a:spcAft>
          <a:spcPct val="0"/>
        </a:spcAft>
        <a:buChar char="»"/>
        <a:defRPr kumimoji="1" sz="2000">
          <a:solidFill>
            <a:schemeClr val="tx1"/>
          </a:solidFill>
          <a:latin typeface="Times New Roman" pitchFamily="18" charset="0"/>
          <a:ea typeface="+mn-ea"/>
        </a:defRPr>
      </a:lvl6pPr>
      <a:lvl7pPr marL="2971800" indent="-228600" algn="l" rtl="0" fontAlgn="base">
        <a:spcBef>
          <a:spcPct val="20000"/>
        </a:spcBef>
        <a:spcAft>
          <a:spcPct val="0"/>
        </a:spcAft>
        <a:buChar char="»"/>
        <a:defRPr kumimoji="1" sz="2000">
          <a:solidFill>
            <a:schemeClr val="tx1"/>
          </a:solidFill>
          <a:latin typeface="Times New Roman" pitchFamily="18" charset="0"/>
          <a:ea typeface="+mn-ea"/>
        </a:defRPr>
      </a:lvl7pPr>
      <a:lvl8pPr marL="3429000" indent="-228600" algn="l" rtl="0" fontAlgn="base">
        <a:spcBef>
          <a:spcPct val="20000"/>
        </a:spcBef>
        <a:spcAft>
          <a:spcPct val="0"/>
        </a:spcAft>
        <a:buChar char="»"/>
        <a:defRPr kumimoji="1" sz="2000">
          <a:solidFill>
            <a:schemeClr val="tx1"/>
          </a:solidFill>
          <a:latin typeface="Times New Roman" pitchFamily="18" charset="0"/>
          <a:ea typeface="+mn-ea"/>
        </a:defRPr>
      </a:lvl8pPr>
      <a:lvl9pPr marL="3886200" indent="-228600" algn="l" rtl="0" fontAlgn="base">
        <a:spcBef>
          <a:spcPct val="20000"/>
        </a:spcBef>
        <a:spcAft>
          <a:spcPct val="0"/>
        </a:spcAft>
        <a:buChar char="»"/>
        <a:defRPr kumimoji="1" sz="2000">
          <a:solidFill>
            <a:schemeClr val="tx1"/>
          </a:solidFill>
          <a:latin typeface="Times New Roman" pitchFamily="18" charset="0"/>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wmf"/></Relationships>
</file>

<file path=ppt/slides/_rels/slide6.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7.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標題 1">
            <a:extLst>
              <a:ext uri="{FF2B5EF4-FFF2-40B4-BE49-F238E27FC236}">
                <a16:creationId xmlns:a16="http://schemas.microsoft.com/office/drawing/2014/main" id="{45A5955D-4D37-4027-8BA0-0D169327A3D2}"/>
              </a:ext>
            </a:extLst>
          </p:cNvPr>
          <p:cNvSpPr>
            <a:spLocks noGrp="1" noChangeArrowheads="1"/>
          </p:cNvSpPr>
          <p:nvPr>
            <p:ph type="ctrTitle"/>
          </p:nvPr>
        </p:nvSpPr>
        <p:spPr>
          <a:xfrm>
            <a:off x="1227138" y="3227388"/>
            <a:ext cx="10629502" cy="1304925"/>
          </a:xfrm>
        </p:spPr>
        <p:txBody>
          <a:bodyPr/>
          <a:lstStyle/>
          <a:p>
            <a:pPr eaLnBrk="1" hangingPunct="1">
              <a:defRPr/>
            </a:pPr>
            <a:r>
              <a:rPr lang="en-US" altLang="zh-TW" dirty="0">
                <a:solidFill>
                  <a:srgbClr val="CC0000"/>
                </a:solidFill>
                <a:effectLst>
                  <a:outerShdw blurRad="38100" dist="38100" dir="2700000" algn="tl">
                    <a:srgbClr val="C0C0C0"/>
                  </a:outerShdw>
                </a:effectLst>
                <a:ea typeface="微軟正黑體" panose="020B0604030504040204" pitchFamily="34" charset="-120"/>
              </a:rPr>
              <a:t>2020</a:t>
            </a:r>
            <a:r>
              <a:rPr lang="zh-TW" altLang="en-US" dirty="0">
                <a:solidFill>
                  <a:srgbClr val="CC0000"/>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年</a:t>
            </a:r>
            <a:r>
              <a:rPr lang="zh-TW" altLang="en-US" dirty="0" smtClean="0">
                <a:solidFill>
                  <a:srgbClr val="CC0000"/>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第</a:t>
            </a:r>
            <a:r>
              <a:rPr lang="zh-TW" altLang="en-US" dirty="0">
                <a:solidFill>
                  <a:srgbClr val="CC0000"/>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二</a:t>
            </a:r>
            <a:r>
              <a:rPr lang="zh-TW" altLang="en-US" dirty="0" smtClean="0">
                <a:solidFill>
                  <a:srgbClr val="CC0000"/>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季</a:t>
            </a:r>
            <a:r>
              <a:rPr lang="zh-TW" altLang="en-US" dirty="0">
                <a:solidFill>
                  <a:srgbClr val="CC0000"/>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法人說明會</a:t>
            </a:r>
            <a:endParaRPr lang="en-US" altLang="zh-TW" dirty="0"/>
          </a:p>
        </p:txBody>
      </p:sp>
      <p:sp>
        <p:nvSpPr>
          <p:cNvPr id="5123" name="副標題 2">
            <a:extLst>
              <a:ext uri="{FF2B5EF4-FFF2-40B4-BE49-F238E27FC236}">
                <a16:creationId xmlns:a16="http://schemas.microsoft.com/office/drawing/2014/main" id="{DC4DADAF-CE8F-4615-AC85-5959E18CFAE4}"/>
              </a:ext>
            </a:extLst>
          </p:cNvPr>
          <p:cNvSpPr>
            <a:spLocks noGrp="1" noChangeArrowheads="1"/>
          </p:cNvSpPr>
          <p:nvPr>
            <p:ph type="subTitle" idx="1"/>
          </p:nvPr>
        </p:nvSpPr>
        <p:spPr>
          <a:xfrm>
            <a:off x="1201738" y="4979988"/>
            <a:ext cx="9982200" cy="609600"/>
          </a:xfrm>
        </p:spPr>
        <p:txBody>
          <a:bodyPr/>
          <a:lstStyle/>
          <a:p>
            <a:pPr eaLnBrk="1" hangingPunct="1">
              <a:defRPr/>
            </a:pPr>
            <a:r>
              <a:rPr lang="en-US" altLang="zh-TW" dirty="0"/>
              <a:t>2020</a:t>
            </a:r>
            <a:r>
              <a:rPr lang="zh-TW" altLang="en-US" dirty="0">
                <a:latin typeface="微軟正黑體" panose="020B0604030504040204" pitchFamily="34" charset="-120"/>
                <a:ea typeface="微軟正黑體" panose="020B0604030504040204" pitchFamily="34" charset="-120"/>
              </a:rPr>
              <a:t>年</a:t>
            </a:r>
            <a:r>
              <a:rPr lang="zh-TW" altLang="en-US" dirty="0"/>
              <a:t> </a:t>
            </a:r>
            <a:r>
              <a:rPr lang="en-US" altLang="zh-TW" dirty="0" smtClean="0"/>
              <a:t>7</a:t>
            </a:r>
            <a:r>
              <a:rPr lang="zh-TW" altLang="en-US" dirty="0" smtClean="0">
                <a:latin typeface="微軟正黑體" panose="020B0604030504040204" pitchFamily="34" charset="-120"/>
                <a:ea typeface="微軟正黑體" panose="020B0604030504040204" pitchFamily="34" charset="-120"/>
              </a:rPr>
              <a:t>月</a:t>
            </a:r>
            <a:r>
              <a:rPr lang="zh-TW" altLang="en-US" dirty="0" smtClean="0"/>
              <a:t> </a:t>
            </a:r>
            <a:r>
              <a:rPr lang="en-US" altLang="zh-TW" dirty="0"/>
              <a:t>16</a:t>
            </a:r>
            <a:r>
              <a:rPr lang="zh-TW" altLang="en-US" dirty="0">
                <a:latin typeface="微軟正黑體" panose="020B0604030504040204" pitchFamily="34" charset="-120"/>
                <a:ea typeface="微軟正黑體" panose="020B0604030504040204" pitchFamily="34" charset="-120"/>
              </a:rPr>
              <a:t>日</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0"/>
          <p:cNvSpPr>
            <a:spLocks noGrp="1" noChangeArrowheads="1"/>
          </p:cNvSpPr>
          <p:nvPr>
            <p:ph type="title"/>
          </p:nvPr>
        </p:nvSpPr>
        <p:spPr/>
        <p:txBody>
          <a:bodyPr/>
          <a:lstStyle/>
          <a:p>
            <a:pPr eaLnBrk="1" hangingPunct="1"/>
            <a:r>
              <a:rPr lang="zh-TW" altLang="en-US" dirty="0">
                <a:solidFill>
                  <a:srgbClr val="C00000"/>
                </a:solidFill>
                <a:latin typeface="微軟正黑體" panose="020B0604030504040204" pitchFamily="34" charset="-120"/>
                <a:ea typeface="微軟正黑體" panose="020B0604030504040204" pitchFamily="34" charset="-120"/>
              </a:rPr>
              <a:t>近期重要事件摘要</a:t>
            </a:r>
            <a:endParaRPr lang="en-US" altLang="zh-TW" dirty="0" smtClean="0">
              <a:solidFill>
                <a:srgbClr val="C00000"/>
              </a:solidFill>
            </a:endParaRPr>
          </a:p>
        </p:txBody>
      </p:sp>
      <p:sp>
        <p:nvSpPr>
          <p:cNvPr id="21507" name="Text Box 4"/>
          <p:cNvSpPr txBox="1">
            <a:spLocks noChangeArrowheads="1"/>
          </p:cNvSpPr>
          <p:nvPr/>
        </p:nvSpPr>
        <p:spPr bwMode="auto">
          <a:xfrm>
            <a:off x="3032125" y="1230313"/>
            <a:ext cx="1841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endParaRPr lang="zh-TW" altLang="en-US" sz="1400" b="0"/>
          </a:p>
        </p:txBody>
      </p:sp>
      <p:sp>
        <p:nvSpPr>
          <p:cNvPr id="21508" name="Text Box 6"/>
          <p:cNvSpPr txBox="1">
            <a:spLocks noChangeArrowheads="1"/>
          </p:cNvSpPr>
          <p:nvPr/>
        </p:nvSpPr>
        <p:spPr bwMode="auto">
          <a:xfrm>
            <a:off x="709613" y="6259101"/>
            <a:ext cx="1085899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spcBef>
                <a:spcPct val="50000"/>
              </a:spcBef>
              <a:buFont typeface="Arial" panose="020B0604020202020204" pitchFamily="34" charset="0"/>
              <a:buChar char="•"/>
              <a:defRPr/>
            </a:pPr>
            <a:r>
              <a:rPr lang="zh-TW" altLang="en-US" sz="1200" b="0" dirty="0">
                <a:latin typeface="微軟正黑體" panose="020B0604030504040204" pitchFamily="34" charset="-120"/>
                <a:ea typeface="微軟正黑體" panose="020B0604030504040204" pitchFamily="34" charset="-120"/>
                <a:cs typeface="·s²Ó©úÅé"/>
              </a:rPr>
              <a:t>詳情請參閱台積公司網站 </a:t>
            </a:r>
            <a:r>
              <a:rPr lang="en-US" altLang="zh-TW" sz="1200" b="0" dirty="0">
                <a:ea typeface="·s²Ó©úÅé"/>
                <a:cs typeface="·s²Ó©úÅé"/>
              </a:rPr>
              <a:t>(http://www.tsmc.com</a:t>
            </a:r>
            <a:r>
              <a:rPr lang="en-US" altLang="zh-TW" sz="1200" b="0" dirty="0">
                <a:latin typeface="微軟正黑體" panose="020B0604030504040204" pitchFamily="34" charset="-120"/>
                <a:ea typeface="微軟正黑體" panose="020B0604030504040204" pitchFamily="34" charset="-120"/>
                <a:cs typeface="·s²Ó©úÅé"/>
              </a:rPr>
              <a:t>) </a:t>
            </a:r>
            <a:r>
              <a:rPr lang="zh-TW" altLang="en-US" sz="1200" b="0" dirty="0">
                <a:latin typeface="微軟正黑體" panose="020B0604030504040204" pitchFamily="34" charset="-120"/>
                <a:ea typeface="微軟正黑體" panose="020B0604030504040204" pitchFamily="34" charset="-120"/>
                <a:cs typeface="·s²Ó©úÅé"/>
              </a:rPr>
              <a:t>最新消息公告及公開資訊觀測站 </a:t>
            </a:r>
            <a:r>
              <a:rPr lang="en-US" altLang="zh-TW" sz="1200" b="0" dirty="0">
                <a:latin typeface="微軟正黑體" panose="020B0604030504040204" pitchFamily="34" charset="-120"/>
                <a:ea typeface="微軟正黑體" panose="020B0604030504040204" pitchFamily="34" charset="-120"/>
                <a:cs typeface="·s²Ó©úÅé"/>
              </a:rPr>
              <a:t>(</a:t>
            </a:r>
            <a:r>
              <a:rPr lang="en-US" altLang="zh-TW" sz="1200" b="0" dirty="0">
                <a:ea typeface="·s²Ó©úÅé"/>
                <a:cs typeface="·s²Ó©úÅé"/>
              </a:rPr>
              <a:t>http://mops.twse.com.tw) </a:t>
            </a:r>
            <a:r>
              <a:rPr lang="zh-TW" altLang="en-US" sz="1200" b="0" dirty="0">
                <a:latin typeface="微軟正黑體" panose="020B0604030504040204" pitchFamily="34" charset="-120"/>
                <a:ea typeface="微軟正黑體" panose="020B0604030504040204" pitchFamily="34" charset="-120"/>
                <a:cs typeface="·s²Ó©úÅé"/>
              </a:rPr>
              <a:t>重大訊息公告。</a:t>
            </a:r>
          </a:p>
        </p:txBody>
      </p:sp>
      <p:sp>
        <p:nvSpPr>
          <p:cNvPr id="21509" name="Text Box 5"/>
          <p:cNvSpPr txBox="1">
            <a:spLocks noChangeArrowheads="1"/>
          </p:cNvSpPr>
          <p:nvPr/>
        </p:nvSpPr>
        <p:spPr bwMode="auto">
          <a:xfrm>
            <a:off x="709613" y="1352900"/>
            <a:ext cx="10642970" cy="2970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spcBef>
                <a:spcPts val="1800"/>
              </a:spcBef>
              <a:buClr>
                <a:srgbClr val="FF0000"/>
              </a:buClr>
              <a:buFont typeface="Arial" panose="020B0604020202020204" pitchFamily="34" charset="0"/>
              <a:buChar char="•"/>
            </a:pPr>
            <a:r>
              <a:rPr lang="zh-TW" altLang="en-US" sz="1600" dirty="0">
                <a:ea typeface="·s²Ó©úÅé"/>
                <a:cs typeface="·s²Ó©úÅé"/>
              </a:rPr>
              <a:t>台積公司擴大採用再生</a:t>
            </a:r>
            <a:r>
              <a:rPr lang="zh-TW" altLang="en-US" sz="1600" dirty="0" smtClean="0">
                <a:ea typeface="·s²Ó©úÅé"/>
                <a:cs typeface="·s²Ó©úÅé"/>
              </a:rPr>
              <a:t>能源</a:t>
            </a:r>
            <a:r>
              <a:rPr lang="zh-TW" altLang="en-US" sz="1600" dirty="0">
                <a:latin typeface="微軟正黑體" panose="020B0604030504040204" pitchFamily="34" charset="-120"/>
                <a:ea typeface="微軟正黑體" panose="020B0604030504040204" pitchFamily="34" charset="-120"/>
                <a:cs typeface="·s²Ó©úÅé"/>
              </a:rPr>
              <a:t>，</a:t>
            </a:r>
            <a:r>
              <a:rPr lang="zh-TW" altLang="en-US" sz="1600" dirty="0" smtClean="0">
                <a:ea typeface="·s²Ó©úÅé"/>
                <a:cs typeface="·s²Ó©úÅé"/>
              </a:rPr>
              <a:t>年</a:t>
            </a:r>
            <a:r>
              <a:rPr lang="zh-TW" altLang="en-US" sz="1600" dirty="0">
                <a:ea typeface="·s²Ó©úÅé"/>
                <a:cs typeface="·s²Ó©úÅé"/>
              </a:rPr>
              <a:t>減</a:t>
            </a:r>
            <a:r>
              <a:rPr lang="en-US" altLang="zh-TW" sz="1600" dirty="0">
                <a:ea typeface="·s²Ó©úÅé"/>
                <a:cs typeface="·s²Ó©úÅé"/>
              </a:rPr>
              <a:t>218.9</a:t>
            </a:r>
            <a:r>
              <a:rPr lang="zh-TW" altLang="en-US" sz="1600" dirty="0">
                <a:ea typeface="·s²Ó©úÅé"/>
                <a:cs typeface="·s²Ó©úÅé"/>
              </a:rPr>
              <a:t>萬公噸碳排放</a:t>
            </a:r>
            <a:r>
              <a:rPr lang="zh-TW" altLang="en-US" sz="1600" dirty="0" smtClean="0">
                <a:ea typeface="·s²Ó©úÅé"/>
                <a:cs typeface="·s²Ó©úÅé"/>
              </a:rPr>
              <a:t>量 </a:t>
            </a:r>
            <a:r>
              <a:rPr lang="en-US" altLang="zh-TW" sz="1600" dirty="0" smtClean="0">
                <a:ea typeface="·s²Ó©úÅé"/>
                <a:cs typeface="·s²Ó©úÅé"/>
              </a:rPr>
              <a:t>(</a:t>
            </a:r>
            <a:r>
              <a:rPr lang="en-US" altLang="zh-TW" sz="1600" dirty="0">
                <a:ea typeface="·s²Ó©úÅé"/>
                <a:cs typeface="·s²Ó©úÅé"/>
              </a:rPr>
              <a:t>2020/07/08</a:t>
            </a:r>
            <a:r>
              <a:rPr lang="en-US" altLang="zh-TW" sz="1600" dirty="0" smtClean="0">
                <a:ea typeface="·s²Ó©úÅé"/>
                <a:cs typeface="·s²Ó©úÅé"/>
              </a:rPr>
              <a:t>)</a:t>
            </a:r>
          </a:p>
          <a:p>
            <a:pPr>
              <a:spcBef>
                <a:spcPts val="1800"/>
              </a:spcBef>
              <a:buClr>
                <a:srgbClr val="FF0000"/>
              </a:buClr>
              <a:buFont typeface="Arial" panose="020B0604020202020204" pitchFamily="34" charset="0"/>
              <a:buChar char="•"/>
            </a:pPr>
            <a:r>
              <a:rPr lang="zh-TW" altLang="en-US" sz="1600" dirty="0">
                <a:ea typeface="·s²Ó©úÅé"/>
                <a:cs typeface="·s²Ó©úÅé"/>
              </a:rPr>
              <a:t>恩智浦新一代高效能汽車平台採用台積公司</a:t>
            </a:r>
            <a:r>
              <a:rPr lang="en-US" altLang="zh-TW" sz="1600" dirty="0">
                <a:ea typeface="·s²Ó©úÅé"/>
                <a:cs typeface="·s²Ó©úÅé"/>
              </a:rPr>
              <a:t>5</a:t>
            </a:r>
            <a:r>
              <a:rPr lang="zh-TW" altLang="en-US" sz="1600" dirty="0">
                <a:ea typeface="·s²Ó©úÅé"/>
                <a:cs typeface="·s²Ó©úÅé"/>
              </a:rPr>
              <a:t>奈米</a:t>
            </a:r>
            <a:r>
              <a:rPr lang="zh-TW" altLang="en-US" sz="1600" dirty="0" smtClean="0">
                <a:ea typeface="·s²Ó©úÅé"/>
                <a:cs typeface="·s²Ó©úÅé"/>
              </a:rPr>
              <a:t>製程 </a:t>
            </a:r>
            <a:r>
              <a:rPr lang="en-US" altLang="zh-TW" sz="1600" dirty="0" smtClean="0">
                <a:ea typeface="·s²Ó©úÅé"/>
                <a:cs typeface="·s²Ó©úÅé"/>
              </a:rPr>
              <a:t>(</a:t>
            </a:r>
            <a:r>
              <a:rPr lang="en-US" altLang="zh-TW" sz="1600" dirty="0">
                <a:ea typeface="·s²Ó©úÅé"/>
                <a:cs typeface="·s²Ó©úÅé"/>
              </a:rPr>
              <a:t>2020/06/12</a:t>
            </a:r>
            <a:r>
              <a:rPr lang="en-US" altLang="zh-TW" sz="1600" dirty="0" smtClean="0">
                <a:ea typeface="·s²Ó©úÅé"/>
                <a:cs typeface="·s²Ó©úÅé"/>
              </a:rPr>
              <a:t>)</a:t>
            </a:r>
          </a:p>
          <a:p>
            <a:pPr>
              <a:spcBef>
                <a:spcPts val="1800"/>
              </a:spcBef>
              <a:buClr>
                <a:srgbClr val="FF0000"/>
              </a:buClr>
              <a:buFont typeface="Arial" panose="020B0604020202020204" pitchFamily="34" charset="0"/>
              <a:buChar char="•"/>
            </a:pPr>
            <a:r>
              <a:rPr lang="zh-TW" altLang="en-US" sz="1600" dirty="0">
                <a:ea typeface="·s²Ó©úÅé"/>
                <a:cs typeface="·s²Ó©úÅé"/>
              </a:rPr>
              <a:t>台積公司股東常會決議選任海英俊先生為本公司之獨立</a:t>
            </a:r>
            <a:r>
              <a:rPr lang="zh-TW" altLang="en-US" sz="1600" dirty="0" smtClean="0">
                <a:ea typeface="·s²Ó©úÅé"/>
                <a:cs typeface="·s²Ó©úÅé"/>
              </a:rPr>
              <a:t>董事 </a:t>
            </a:r>
            <a:r>
              <a:rPr lang="en-US" altLang="zh-TW" sz="1600" dirty="0" smtClean="0">
                <a:ea typeface="·s²Ó©úÅé"/>
                <a:cs typeface="·s²Ó©úÅé"/>
              </a:rPr>
              <a:t>(</a:t>
            </a:r>
            <a:r>
              <a:rPr lang="en-US" altLang="zh-TW" sz="1600" dirty="0">
                <a:ea typeface="·s²Ó©úÅé"/>
                <a:cs typeface="·s²Ó©úÅé"/>
              </a:rPr>
              <a:t>2020/06/09</a:t>
            </a:r>
            <a:r>
              <a:rPr lang="en-US" altLang="zh-TW" sz="1600" dirty="0" smtClean="0">
                <a:ea typeface="·s²Ó©úÅé"/>
                <a:cs typeface="·s²Ó©úÅé"/>
              </a:rPr>
              <a:t>)</a:t>
            </a:r>
          </a:p>
          <a:p>
            <a:pPr>
              <a:spcBef>
                <a:spcPts val="1800"/>
              </a:spcBef>
              <a:buClr>
                <a:srgbClr val="FF0000"/>
              </a:buClr>
              <a:buFont typeface="Arial" panose="020B0604020202020204" pitchFamily="34" charset="0"/>
              <a:buChar char="•"/>
            </a:pPr>
            <a:r>
              <a:rPr lang="zh-TW" altLang="en-US" sz="1600" dirty="0">
                <a:ea typeface="·s²Ó©úÅé"/>
                <a:cs typeface="·s²Ó©úÅé"/>
              </a:rPr>
              <a:t>台積公司率先推出</a:t>
            </a:r>
            <a:r>
              <a:rPr lang="en-US" altLang="zh-TW" sz="1600" dirty="0">
                <a:ea typeface="·s²Ó©úÅé"/>
                <a:cs typeface="·s²Ó©úÅé"/>
              </a:rPr>
              <a:t>7</a:t>
            </a:r>
            <a:r>
              <a:rPr lang="zh-TW" altLang="en-US" sz="1600" dirty="0">
                <a:ea typeface="·s²Ó©úÅé"/>
                <a:cs typeface="·s²Ó©úÅé"/>
              </a:rPr>
              <a:t>奈米汽車設計實現</a:t>
            </a:r>
            <a:r>
              <a:rPr lang="zh-TW" altLang="en-US" sz="1600" dirty="0" smtClean="0">
                <a:ea typeface="·s²Ó©úÅé"/>
                <a:cs typeface="·s²Ó©úÅé"/>
              </a:rPr>
              <a:t>平台 </a:t>
            </a:r>
            <a:r>
              <a:rPr lang="en-US" altLang="zh-TW" sz="1600" dirty="0" smtClean="0">
                <a:ea typeface="·s²Ó©úÅé"/>
                <a:cs typeface="·s²Ó©úÅé"/>
              </a:rPr>
              <a:t>(</a:t>
            </a:r>
            <a:r>
              <a:rPr lang="en-US" altLang="zh-TW" sz="1600" dirty="0">
                <a:ea typeface="·s²Ó©úÅé"/>
                <a:cs typeface="·s²Ó©úÅé"/>
              </a:rPr>
              <a:t>2020/05/28</a:t>
            </a:r>
            <a:r>
              <a:rPr lang="en-US" altLang="zh-TW" sz="1600" dirty="0" smtClean="0">
                <a:ea typeface="·s²Ó©úÅé"/>
                <a:cs typeface="·s²Ó©úÅé"/>
              </a:rPr>
              <a:t>)</a:t>
            </a:r>
          </a:p>
          <a:p>
            <a:pPr>
              <a:spcBef>
                <a:spcPts val="1800"/>
              </a:spcBef>
              <a:buClr>
                <a:srgbClr val="FF0000"/>
              </a:buClr>
              <a:buFont typeface="Arial" panose="020B0604020202020204" pitchFamily="34" charset="0"/>
              <a:buChar char="•"/>
            </a:pPr>
            <a:r>
              <a:rPr lang="zh-TW" altLang="en-US" sz="1600" dirty="0">
                <a:ea typeface="·s²Ó©úÅé"/>
                <a:cs typeface="·s²Ó©úÅé"/>
              </a:rPr>
              <a:t>台積公司宣布有意於美國設立先進晶圓</a:t>
            </a:r>
            <a:r>
              <a:rPr lang="zh-TW" altLang="en-US" sz="1600" dirty="0" smtClean="0">
                <a:ea typeface="·s²Ó©úÅé"/>
                <a:cs typeface="·s²Ó©úÅé"/>
              </a:rPr>
              <a:t>廠 </a:t>
            </a:r>
            <a:r>
              <a:rPr lang="en-US" altLang="zh-TW" sz="1600" dirty="0" smtClean="0">
                <a:ea typeface="·s²Ó©úÅé"/>
                <a:cs typeface="·s²Ó©úÅé"/>
              </a:rPr>
              <a:t>(</a:t>
            </a:r>
            <a:r>
              <a:rPr lang="en-US" altLang="zh-TW" sz="1600" dirty="0">
                <a:ea typeface="·s²Ó©úÅé"/>
                <a:cs typeface="·s²Ó©úÅé"/>
              </a:rPr>
              <a:t>2020/05/15</a:t>
            </a:r>
            <a:r>
              <a:rPr lang="en-US" altLang="zh-TW" sz="1600" dirty="0" smtClean="0">
                <a:ea typeface="·s²Ó©úÅé"/>
                <a:cs typeface="·s²Ó©úÅé"/>
              </a:rPr>
              <a:t>)</a:t>
            </a:r>
          </a:p>
          <a:p>
            <a:pPr>
              <a:spcBef>
                <a:spcPts val="1800"/>
              </a:spcBef>
              <a:buClr>
                <a:srgbClr val="FF0000"/>
              </a:buClr>
              <a:buFont typeface="Arial" panose="020B0604020202020204" pitchFamily="34" charset="0"/>
              <a:buChar char="•"/>
            </a:pPr>
            <a:r>
              <a:rPr lang="zh-TW" altLang="en-US" sz="1600" dirty="0" smtClean="0">
                <a:latin typeface="微軟正黑體" panose="020B0604030504040204" pitchFamily="34" charset="-120"/>
                <a:ea typeface="微軟正黑體" panose="020B0604030504040204" pitchFamily="34" charset="-120"/>
                <a:cs typeface="·s²Ó©úÅé"/>
              </a:rPr>
              <a:t>台</a:t>
            </a:r>
            <a:r>
              <a:rPr lang="zh-TW" altLang="en-US" sz="1600" dirty="0">
                <a:latin typeface="微軟正黑體" panose="020B0604030504040204" pitchFamily="34" charset="-120"/>
                <a:ea typeface="微軟正黑體" panose="020B0604030504040204" pitchFamily="34" charset="-120"/>
                <a:cs typeface="·s²Ó©úÅé"/>
              </a:rPr>
              <a:t>積公司董事會核准</a:t>
            </a:r>
            <a:r>
              <a:rPr lang="en-US" altLang="zh-TW" sz="1600" dirty="0" smtClean="0">
                <a:latin typeface="微軟正黑體" panose="020B0604030504040204" pitchFamily="34" charset="-120"/>
                <a:ea typeface="微軟正黑體" panose="020B0604030504040204" pitchFamily="34" charset="-120"/>
                <a:cs typeface="·s²Ó©úÅé"/>
              </a:rPr>
              <a:t>2020</a:t>
            </a:r>
            <a:r>
              <a:rPr lang="zh-TW" altLang="en-US" sz="1600" dirty="0" smtClean="0">
                <a:latin typeface="微軟正黑體" panose="020B0604030504040204" pitchFamily="34" charset="-120"/>
                <a:ea typeface="微軟正黑體" panose="020B0604030504040204" pitchFamily="34" charset="-120"/>
                <a:cs typeface="·s²Ó©úÅé"/>
              </a:rPr>
              <a:t>年第一季</a:t>
            </a:r>
            <a:r>
              <a:rPr lang="zh-TW" altLang="en-US" sz="1600" dirty="0">
                <a:latin typeface="微軟正黑體" panose="020B0604030504040204" pitchFamily="34" charset="-120"/>
                <a:ea typeface="微軟正黑體" panose="020B0604030504040204" pitchFamily="34" charset="-120"/>
                <a:cs typeface="·s²Ó©úÅé"/>
              </a:rPr>
              <a:t>之每股現金股利</a:t>
            </a:r>
            <a:r>
              <a:rPr lang="en-US" altLang="zh-TW" sz="1600" dirty="0">
                <a:latin typeface="微軟正黑體" panose="020B0604030504040204" pitchFamily="34" charset="-120"/>
                <a:ea typeface="微軟正黑體" panose="020B0604030504040204" pitchFamily="34" charset="-120"/>
                <a:cs typeface="·s²Ó©úÅé"/>
              </a:rPr>
              <a:t>2.5</a:t>
            </a:r>
            <a:r>
              <a:rPr lang="zh-TW" altLang="en-US" sz="1600" dirty="0">
                <a:latin typeface="微軟正黑體" panose="020B0604030504040204" pitchFamily="34" charset="-120"/>
                <a:ea typeface="微軟正黑體" panose="020B0604030504040204" pitchFamily="34" charset="-120"/>
                <a:cs typeface="·s²Ó©úÅé"/>
              </a:rPr>
              <a:t>元，其普通股配息基準日訂定為</a:t>
            </a:r>
            <a:r>
              <a:rPr lang="en-US" altLang="zh-TW" sz="1600" dirty="0">
                <a:latin typeface="微軟正黑體" panose="020B0604030504040204" pitchFamily="34" charset="-120"/>
                <a:ea typeface="微軟正黑體" panose="020B0604030504040204" pitchFamily="34" charset="-120"/>
                <a:cs typeface="·s²Ó©úÅé"/>
              </a:rPr>
              <a:t>2020</a:t>
            </a:r>
            <a:r>
              <a:rPr lang="zh-TW" altLang="en-US" sz="1600" dirty="0" smtClean="0">
                <a:latin typeface="微軟正黑體" panose="020B0604030504040204" pitchFamily="34" charset="-120"/>
                <a:ea typeface="微軟正黑體" panose="020B0604030504040204" pitchFamily="34" charset="-120"/>
                <a:cs typeface="·s²Ó©úÅé"/>
              </a:rPr>
              <a:t>年</a:t>
            </a:r>
            <a:r>
              <a:rPr lang="en-US" altLang="zh-TW" sz="1600" dirty="0">
                <a:latin typeface="微軟正黑體" panose="020B0604030504040204" pitchFamily="34" charset="-120"/>
                <a:ea typeface="微軟正黑體" panose="020B0604030504040204" pitchFamily="34" charset="-120"/>
                <a:cs typeface="·s²Ó©úÅé"/>
              </a:rPr>
              <a:t>9</a:t>
            </a:r>
            <a:r>
              <a:rPr lang="zh-TW" altLang="en-US" sz="1600" dirty="0" smtClean="0">
                <a:latin typeface="微軟正黑體" panose="020B0604030504040204" pitchFamily="34" charset="-120"/>
                <a:ea typeface="微軟正黑體" panose="020B0604030504040204" pitchFamily="34" charset="-120"/>
                <a:cs typeface="·s²Ó©úÅé"/>
              </a:rPr>
              <a:t>月</a:t>
            </a:r>
            <a:r>
              <a:rPr lang="en-US" altLang="zh-TW" sz="1600" dirty="0" smtClean="0">
                <a:latin typeface="微軟正黑體" panose="020B0604030504040204" pitchFamily="34" charset="-120"/>
                <a:ea typeface="微軟正黑體" panose="020B0604030504040204" pitchFamily="34" charset="-120"/>
                <a:cs typeface="·s²Ó©úÅé"/>
              </a:rPr>
              <a:t>17</a:t>
            </a:r>
            <a:r>
              <a:rPr lang="zh-TW" altLang="en-US" sz="1600" dirty="0" smtClean="0">
                <a:latin typeface="微軟正黑體" panose="020B0604030504040204" pitchFamily="34" charset="-120"/>
                <a:ea typeface="微軟正黑體" panose="020B0604030504040204" pitchFamily="34" charset="-120"/>
                <a:cs typeface="·s²Ó©úÅé"/>
              </a:rPr>
              <a:t>日，除</a:t>
            </a:r>
            <a:r>
              <a:rPr lang="zh-TW" altLang="en-US" sz="1600" dirty="0">
                <a:latin typeface="微軟正黑體" panose="020B0604030504040204" pitchFamily="34" charset="-120"/>
                <a:ea typeface="微軟正黑體" panose="020B0604030504040204" pitchFamily="34" charset="-120"/>
                <a:cs typeface="·s²Ó©úÅé"/>
              </a:rPr>
              <a:t>息交易日則</a:t>
            </a:r>
            <a:r>
              <a:rPr lang="zh-TW" altLang="en-US" sz="1600" dirty="0" smtClean="0">
                <a:latin typeface="微軟正黑體" panose="020B0604030504040204" pitchFamily="34" charset="-120"/>
                <a:ea typeface="微軟正黑體" panose="020B0604030504040204" pitchFamily="34" charset="-120"/>
                <a:cs typeface="·s²Ó©úÅé"/>
              </a:rPr>
              <a:t>為</a:t>
            </a:r>
            <a:r>
              <a:rPr lang="en-US" altLang="zh-TW" sz="1600" dirty="0" smtClean="0">
                <a:latin typeface="微軟正黑體" panose="020B0604030504040204" pitchFamily="34" charset="-120"/>
                <a:ea typeface="微軟正黑體" panose="020B0604030504040204" pitchFamily="34" charset="-120"/>
                <a:cs typeface="·s²Ó©úÅé"/>
              </a:rPr>
              <a:t>9</a:t>
            </a:r>
            <a:r>
              <a:rPr lang="zh-TW" altLang="en-US" sz="1600" dirty="0" smtClean="0">
                <a:latin typeface="微軟正黑體" panose="020B0604030504040204" pitchFamily="34" charset="-120"/>
                <a:ea typeface="微軟正黑體" panose="020B0604030504040204" pitchFamily="34" charset="-120"/>
                <a:cs typeface="·s²Ó©úÅé"/>
              </a:rPr>
              <a:t>月</a:t>
            </a:r>
            <a:r>
              <a:rPr lang="en-US" altLang="zh-TW" sz="1600" dirty="0" smtClean="0">
                <a:latin typeface="微軟正黑體" panose="020B0604030504040204" pitchFamily="34" charset="-120"/>
                <a:ea typeface="微軟正黑體" panose="020B0604030504040204" pitchFamily="34" charset="-120"/>
                <a:cs typeface="·s²Ó©úÅé"/>
              </a:rPr>
              <a:t>23</a:t>
            </a:r>
            <a:r>
              <a:rPr lang="zh-TW" altLang="en-US" sz="1600" dirty="0" smtClean="0">
                <a:latin typeface="微軟正黑體" panose="020B0604030504040204" pitchFamily="34" charset="-120"/>
                <a:ea typeface="微軟正黑體" panose="020B0604030504040204" pitchFamily="34" charset="-120"/>
                <a:cs typeface="·s²Ó©úÅé"/>
              </a:rPr>
              <a:t>日</a:t>
            </a:r>
            <a:r>
              <a:rPr lang="zh-TW" altLang="en-US" sz="1600" dirty="0">
                <a:latin typeface="微軟正黑體" panose="020B0604030504040204" pitchFamily="34" charset="-120"/>
                <a:ea typeface="微軟正黑體" panose="020B0604030504040204" pitchFamily="34" charset="-120"/>
                <a:cs typeface="·s²Ó©úÅé"/>
              </a:rPr>
              <a:t>，並於</a:t>
            </a:r>
            <a:r>
              <a:rPr lang="en-US" altLang="zh-TW" sz="1600" dirty="0">
                <a:latin typeface="微軟正黑體" panose="020B0604030504040204" pitchFamily="34" charset="-120"/>
                <a:ea typeface="微軟正黑體" panose="020B0604030504040204" pitchFamily="34" charset="-120"/>
                <a:cs typeface="·s²Ó©úÅé"/>
              </a:rPr>
              <a:t>2020</a:t>
            </a:r>
            <a:r>
              <a:rPr lang="zh-TW" altLang="en-US" sz="1600" dirty="0" smtClean="0">
                <a:latin typeface="微軟正黑體" panose="020B0604030504040204" pitchFamily="34" charset="-120"/>
                <a:ea typeface="微軟正黑體" panose="020B0604030504040204" pitchFamily="34" charset="-120"/>
                <a:cs typeface="·s²Ó©úÅé"/>
              </a:rPr>
              <a:t>年</a:t>
            </a:r>
            <a:r>
              <a:rPr lang="en-US" altLang="zh-TW" sz="1600" dirty="0" smtClean="0">
                <a:latin typeface="微軟正黑體" panose="020B0604030504040204" pitchFamily="34" charset="-120"/>
                <a:ea typeface="微軟正黑體" panose="020B0604030504040204" pitchFamily="34" charset="-120"/>
                <a:cs typeface="·s²Ó©úÅé"/>
              </a:rPr>
              <a:t>10</a:t>
            </a:r>
            <a:r>
              <a:rPr lang="zh-TW" altLang="en-US" sz="1600" dirty="0" smtClean="0">
                <a:latin typeface="微軟正黑體" panose="020B0604030504040204" pitchFamily="34" charset="-120"/>
                <a:ea typeface="微軟正黑體" panose="020B0604030504040204" pitchFamily="34" charset="-120"/>
                <a:cs typeface="·s²Ó©úÅé"/>
              </a:rPr>
              <a:t>月</a:t>
            </a:r>
            <a:r>
              <a:rPr lang="en-US" altLang="zh-TW" sz="1600" dirty="0" smtClean="0">
                <a:latin typeface="微軟正黑體" panose="020B0604030504040204" pitchFamily="34" charset="-120"/>
                <a:ea typeface="微軟正黑體" panose="020B0604030504040204" pitchFamily="34" charset="-120"/>
                <a:cs typeface="·s²Ó©úÅé"/>
              </a:rPr>
              <a:t>15</a:t>
            </a:r>
            <a:r>
              <a:rPr lang="zh-TW" altLang="en-US" sz="1600" dirty="0" smtClean="0">
                <a:latin typeface="微軟正黑體" panose="020B0604030504040204" pitchFamily="34" charset="-120"/>
                <a:ea typeface="微軟正黑體" panose="020B0604030504040204" pitchFamily="34" charset="-120"/>
                <a:cs typeface="·s²Ó©úÅé"/>
              </a:rPr>
              <a:t>日發放 </a:t>
            </a:r>
            <a:r>
              <a:rPr lang="en-US" altLang="zh-TW" sz="1600" dirty="0" smtClean="0">
                <a:ea typeface="·s²Ó©úÅé"/>
                <a:cs typeface="·s²Ó©úÅé"/>
              </a:rPr>
              <a:t>(</a:t>
            </a:r>
            <a:r>
              <a:rPr lang="en-US" altLang="zh-TW" sz="1600" dirty="0">
                <a:ea typeface="·s²Ó©úÅé"/>
                <a:cs typeface="·s²Ó©úÅé"/>
              </a:rPr>
              <a:t>2020/05/12)</a:t>
            </a:r>
          </a:p>
        </p:txBody>
      </p:sp>
    </p:spTree>
    <p:extLst>
      <p:ext uri="{BB962C8B-B14F-4D97-AF65-F5344CB8AC3E}">
        <p14:creationId xmlns:p14="http://schemas.microsoft.com/office/powerpoint/2010/main" val="656376112"/>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txBox="1">
            <a:spLocks noChangeArrowheads="1"/>
          </p:cNvSpPr>
          <p:nvPr/>
        </p:nvSpPr>
        <p:spPr bwMode="auto">
          <a:xfrm>
            <a:off x="5781377" y="2889250"/>
            <a:ext cx="3482975" cy="97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ctr"/>
          <a:lstStyle>
            <a:lvl1pPr>
              <a:spcBef>
                <a:spcPts val="600"/>
              </a:spcBef>
              <a:buClr>
                <a:srgbClr val="FF0000"/>
              </a:buClr>
              <a:buSzPct val="120000"/>
              <a:buFont typeface="Arial" panose="020B0604020202020204" pitchFamily="34" charset="0"/>
              <a:buChar char="•"/>
              <a:defRPr kumimoji="1" sz="2400" b="1">
                <a:solidFill>
                  <a:schemeClr val="tx1"/>
                </a:solidFill>
                <a:latin typeface="Arial" panose="020B0604020202020204" pitchFamily="34" charset="0"/>
                <a:ea typeface="新細明體" panose="02020500000000000000" pitchFamily="18" charset="-120"/>
              </a:defRPr>
            </a:lvl1pPr>
            <a:lvl2pPr marL="863600" indent="-250825">
              <a:spcBef>
                <a:spcPts val="600"/>
              </a:spcBef>
              <a:buSzPct val="140000"/>
              <a:buFont typeface="Calibri" panose="020F0502020204030204" pitchFamily="34" charset="0"/>
              <a:buChar char="▪"/>
              <a:defRPr kumimoji="1" sz="2000" b="1">
                <a:solidFill>
                  <a:schemeClr val="tx1"/>
                </a:solidFill>
                <a:latin typeface="Arial" panose="020B0604020202020204" pitchFamily="34" charset="0"/>
                <a:ea typeface="新細明體" panose="02020500000000000000" pitchFamily="18" charset="-120"/>
              </a:defRPr>
            </a:lvl2pPr>
            <a:lvl3pPr marL="1331913" indent="-250825">
              <a:spcBef>
                <a:spcPts val="600"/>
              </a:spcBef>
              <a:buSzPct val="130000"/>
              <a:buFont typeface="Calibri" panose="020F0502020204030204" pitchFamily="34" charset="0"/>
              <a:buChar char="▫"/>
              <a:defRPr kumimoji="1" b="1">
                <a:solidFill>
                  <a:schemeClr val="tx1"/>
                </a:solidFill>
                <a:latin typeface="Arial" panose="020B0604020202020204" pitchFamily="34" charset="0"/>
                <a:ea typeface="新細明體" panose="02020500000000000000" pitchFamily="18" charset="-120"/>
              </a:defRPr>
            </a:lvl3pPr>
            <a:lvl4pPr marL="1798638" indent="-250825">
              <a:spcBef>
                <a:spcPts val="600"/>
              </a:spcBef>
              <a:buSzPct val="90000"/>
              <a:buFont typeface="Arial" panose="020B0604020202020204" pitchFamily="34" charset="0"/>
              <a:buChar char="♦"/>
              <a:defRPr kumimoji="1" sz="16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spcBef>
                <a:spcPct val="0"/>
              </a:spcBef>
              <a:buClrTx/>
              <a:buSzTx/>
              <a:buFontTx/>
              <a:buNone/>
            </a:pPr>
            <a:r>
              <a:rPr lang="en-US" altLang="zh-TW" sz="2800" b="0" dirty="0">
                <a:solidFill>
                  <a:srgbClr val="C00000"/>
                </a:solidFill>
                <a:ea typeface="Arial Unicode MS" panose="020B0604020202020204" pitchFamily="34" charset="-120"/>
                <a:cs typeface="Arial Unicode MS" panose="020B0604020202020204" pitchFamily="34" charset="-120"/>
              </a:rPr>
              <a:t>http://www.tsmc.com</a:t>
            </a:r>
            <a:br>
              <a:rPr lang="en-US" altLang="zh-TW" sz="2800" b="0" dirty="0">
                <a:solidFill>
                  <a:srgbClr val="C00000"/>
                </a:solidFill>
                <a:ea typeface="Arial Unicode MS" panose="020B0604020202020204" pitchFamily="34" charset="-120"/>
                <a:cs typeface="Arial Unicode MS" panose="020B0604020202020204" pitchFamily="34" charset="-120"/>
              </a:rPr>
            </a:br>
            <a:r>
              <a:rPr lang="en-US" altLang="zh-TW" sz="2800" b="0" dirty="0">
                <a:solidFill>
                  <a:srgbClr val="C00000"/>
                </a:solidFill>
                <a:ea typeface="Arial Unicode MS" panose="020B0604020202020204" pitchFamily="34" charset="-120"/>
                <a:cs typeface="Arial Unicode MS" panose="020B0604020202020204" pitchFamily="34" charset="-120"/>
              </a:rPr>
              <a:t>invest@tsmc.com</a:t>
            </a:r>
          </a:p>
        </p:txBody>
      </p:sp>
      <p:pic>
        <p:nvPicPr>
          <p:cNvPr id="29699"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15680" y="2647950"/>
            <a:ext cx="1924050" cy="146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93529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zh-TW" altLang="en-US" dirty="0">
                <a:solidFill>
                  <a:srgbClr val="C00000"/>
                </a:solidFill>
                <a:latin typeface="微軟正黑體" panose="020B0604030504040204" pitchFamily="34" charset="-120"/>
                <a:ea typeface="微軟正黑體" panose="020B0604030504040204" pitchFamily="34" charset="-120"/>
              </a:rPr>
              <a:t>會議議程</a:t>
            </a:r>
            <a:endParaRPr lang="en-US" altLang="zh-TW" dirty="0" smtClean="0">
              <a:solidFill>
                <a:srgbClr val="C00000"/>
              </a:solidFill>
            </a:endParaRPr>
          </a:p>
        </p:txBody>
      </p:sp>
      <p:sp>
        <p:nvSpPr>
          <p:cNvPr id="5" name="Rectangle 3"/>
          <p:cNvSpPr txBox="1">
            <a:spLocks noChangeArrowheads="1"/>
          </p:cNvSpPr>
          <p:nvPr/>
        </p:nvSpPr>
        <p:spPr bwMode="auto">
          <a:xfrm>
            <a:off x="709613" y="1340768"/>
            <a:ext cx="10570963" cy="463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6" tIns="45718" rIns="91436" bIns="45718"/>
          <a:lstStyle>
            <a:lvl1pPr marL="323850" indent="-250825" algn="l" rtl="0" eaLnBrk="0" fontAlgn="base" hangingPunct="0">
              <a:spcBef>
                <a:spcPts val="600"/>
              </a:spcBef>
              <a:spcAft>
                <a:spcPct val="0"/>
              </a:spcAft>
              <a:buClr>
                <a:srgbClr val="FF0000"/>
              </a:buClr>
              <a:buSzPct val="120000"/>
              <a:buFont typeface="Arial" panose="020B0604020202020204" pitchFamily="34" charset="0"/>
              <a:buChar char="•"/>
              <a:defRPr kumimoji="1" sz="2400" b="1">
                <a:solidFill>
                  <a:schemeClr val="tx1"/>
                </a:solidFill>
                <a:latin typeface="+mn-lt"/>
                <a:ea typeface="+mn-ea"/>
                <a:cs typeface="+mn-cs"/>
              </a:defRPr>
            </a:lvl1pPr>
            <a:lvl2pPr marL="863600" indent="-250825" algn="l" rtl="0" eaLnBrk="0" fontAlgn="base" hangingPunct="0">
              <a:spcBef>
                <a:spcPts val="600"/>
              </a:spcBef>
              <a:spcAft>
                <a:spcPct val="0"/>
              </a:spcAft>
              <a:buSzPct val="140000"/>
              <a:buFont typeface="Calibri" panose="020F0502020204030204" pitchFamily="34" charset="0"/>
              <a:buChar char="▪"/>
              <a:defRPr kumimoji="1" sz="2000" b="1">
                <a:solidFill>
                  <a:schemeClr val="tx1"/>
                </a:solidFill>
                <a:latin typeface="+mn-lt"/>
                <a:ea typeface="+mn-ea"/>
              </a:defRPr>
            </a:lvl2pPr>
            <a:lvl3pPr marL="1331913" indent="-250825" algn="l" rtl="0" eaLnBrk="0" fontAlgn="base" hangingPunct="0">
              <a:spcBef>
                <a:spcPts val="600"/>
              </a:spcBef>
              <a:spcAft>
                <a:spcPct val="0"/>
              </a:spcAft>
              <a:buSzPct val="130000"/>
              <a:buFont typeface="Calibri" panose="020F0502020204030204" pitchFamily="34" charset="0"/>
              <a:buChar char="▫"/>
              <a:defRPr kumimoji="1" b="1">
                <a:solidFill>
                  <a:schemeClr val="tx1"/>
                </a:solidFill>
                <a:latin typeface="+mn-lt"/>
                <a:ea typeface="+mn-ea"/>
              </a:defRPr>
            </a:lvl3pPr>
            <a:lvl4pPr marL="1798638" indent="-250825" algn="l" rtl="0" eaLnBrk="0" fontAlgn="base" hangingPunct="0">
              <a:spcBef>
                <a:spcPts val="600"/>
              </a:spcBef>
              <a:spcAft>
                <a:spcPct val="0"/>
              </a:spcAft>
              <a:buSzPct val="90000"/>
              <a:buFont typeface="Arial" panose="020B0604020202020204" pitchFamily="34" charset="0"/>
              <a:buChar char="♦"/>
              <a:defRPr kumimoji="1" sz="16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Times New Roman" pitchFamily="18" charset="0"/>
                <a:ea typeface="+mn-ea"/>
              </a:defRPr>
            </a:lvl5pPr>
            <a:lvl6pPr marL="2514600" indent="-228600" algn="l" rtl="0" fontAlgn="base">
              <a:spcBef>
                <a:spcPct val="20000"/>
              </a:spcBef>
              <a:spcAft>
                <a:spcPct val="0"/>
              </a:spcAft>
              <a:buChar char="»"/>
              <a:defRPr kumimoji="1" sz="2000">
                <a:solidFill>
                  <a:schemeClr val="tx1"/>
                </a:solidFill>
                <a:latin typeface="Times New Roman" pitchFamily="18" charset="0"/>
                <a:ea typeface="+mn-ea"/>
              </a:defRPr>
            </a:lvl6pPr>
            <a:lvl7pPr marL="2971800" indent="-228600" algn="l" rtl="0" fontAlgn="base">
              <a:spcBef>
                <a:spcPct val="20000"/>
              </a:spcBef>
              <a:spcAft>
                <a:spcPct val="0"/>
              </a:spcAft>
              <a:buChar char="»"/>
              <a:defRPr kumimoji="1" sz="2000">
                <a:solidFill>
                  <a:schemeClr val="tx1"/>
                </a:solidFill>
                <a:latin typeface="Times New Roman" pitchFamily="18" charset="0"/>
                <a:ea typeface="+mn-ea"/>
              </a:defRPr>
            </a:lvl7pPr>
            <a:lvl8pPr marL="3429000" indent="-228600" algn="l" rtl="0" fontAlgn="base">
              <a:spcBef>
                <a:spcPct val="20000"/>
              </a:spcBef>
              <a:spcAft>
                <a:spcPct val="0"/>
              </a:spcAft>
              <a:buChar char="»"/>
              <a:defRPr kumimoji="1" sz="2000">
                <a:solidFill>
                  <a:schemeClr val="tx1"/>
                </a:solidFill>
                <a:latin typeface="Times New Roman" pitchFamily="18" charset="0"/>
                <a:ea typeface="+mn-ea"/>
              </a:defRPr>
            </a:lvl8pPr>
            <a:lvl9pPr marL="3886200" indent="-228600" algn="l" rtl="0" fontAlgn="base">
              <a:spcBef>
                <a:spcPct val="20000"/>
              </a:spcBef>
              <a:spcAft>
                <a:spcPct val="0"/>
              </a:spcAft>
              <a:buChar char="»"/>
              <a:defRPr kumimoji="1" sz="2000">
                <a:solidFill>
                  <a:schemeClr val="tx1"/>
                </a:solidFill>
                <a:latin typeface="Times New Roman" pitchFamily="18" charset="0"/>
                <a:ea typeface="+mn-ea"/>
              </a:defRPr>
            </a:lvl9pPr>
          </a:lstStyle>
          <a:p>
            <a:pPr>
              <a:lnSpc>
                <a:spcPct val="210000"/>
              </a:lnSpc>
              <a:spcBef>
                <a:spcPct val="0"/>
              </a:spcBef>
              <a:defRPr/>
            </a:pPr>
            <a:r>
              <a:rPr lang="zh-TW" altLang="en-US" sz="2000" dirty="0">
                <a:latin typeface="微軟正黑體" panose="020B0604030504040204" pitchFamily="34" charset="-120"/>
                <a:ea typeface="微軟正黑體" panose="020B0604030504040204" pitchFamily="34" charset="-120"/>
              </a:rPr>
              <a:t>致歡迎詞</a:t>
            </a:r>
            <a:r>
              <a:rPr lang="en-US" altLang="zh-TW" sz="2000" dirty="0">
                <a:latin typeface="微軟正黑體" panose="020B0604030504040204" pitchFamily="34" charset="-120"/>
                <a:ea typeface="微軟正黑體" panose="020B0604030504040204" pitchFamily="34" charset="-120"/>
              </a:rPr>
              <a:t>					</a:t>
            </a:r>
            <a:r>
              <a:rPr lang="en-US" altLang="zh-TW" sz="2000" dirty="0" smtClean="0">
                <a:latin typeface="微軟正黑體" panose="020B0604030504040204" pitchFamily="34" charset="-120"/>
                <a:ea typeface="微軟正黑體" panose="020B0604030504040204" pitchFamily="34" charset="-120"/>
              </a:rPr>
              <a:t>               </a:t>
            </a:r>
            <a:r>
              <a:rPr lang="zh-TW" altLang="en-US" sz="1800" dirty="0" smtClean="0">
                <a:latin typeface="微軟正黑體" panose="020B0604030504040204" pitchFamily="34" charset="-120"/>
                <a:ea typeface="微軟正黑體" panose="020B0604030504040204" pitchFamily="34" charset="-120"/>
              </a:rPr>
              <a:t> </a:t>
            </a:r>
            <a:r>
              <a:rPr lang="en-US" altLang="zh-TW" sz="2000" dirty="0" smtClean="0">
                <a:latin typeface="微軟正黑體" panose="020B0604030504040204" pitchFamily="34" charset="-120"/>
                <a:ea typeface="微軟正黑體" panose="020B0604030504040204" pitchFamily="34" charset="-120"/>
              </a:rPr>
              <a:t>                      </a:t>
            </a:r>
            <a:r>
              <a:rPr lang="zh-TW" altLang="en-US" sz="2000" dirty="0" smtClean="0">
                <a:latin typeface="微軟正黑體" panose="020B0604030504040204" pitchFamily="34" charset="-120"/>
                <a:ea typeface="微軟正黑體" panose="020B0604030504040204" pitchFamily="34" charset="-120"/>
              </a:rPr>
              <a:t>蘇志凱 </a:t>
            </a:r>
            <a:r>
              <a:rPr lang="zh-TW" altLang="en-US" sz="1600" dirty="0" smtClean="0">
                <a:latin typeface="微軟正黑體" panose="020B0604030504040204" pitchFamily="34" charset="-120"/>
                <a:ea typeface="微軟正黑體" panose="020B0604030504040204" pitchFamily="34" charset="-120"/>
              </a:rPr>
              <a:t>處長</a:t>
            </a:r>
          </a:p>
          <a:p>
            <a:pPr>
              <a:lnSpc>
                <a:spcPct val="210000"/>
              </a:lnSpc>
              <a:spcBef>
                <a:spcPct val="0"/>
              </a:spcBef>
              <a:defRPr/>
            </a:pPr>
            <a:r>
              <a:rPr lang="en-US" altLang="zh-TW" sz="2000" dirty="0" smtClean="0">
                <a:ea typeface="微軟正黑體" panose="020B0604030504040204" pitchFamily="34" charset="-120"/>
              </a:rPr>
              <a:t>2020</a:t>
            </a:r>
            <a:r>
              <a:rPr lang="zh-TW" altLang="en-US" sz="2000" dirty="0">
                <a:latin typeface="微軟正黑體" panose="020B0604030504040204" pitchFamily="34" charset="-120"/>
                <a:ea typeface="微軟正黑體" panose="020B0604030504040204" pitchFamily="34" charset="-120"/>
              </a:rPr>
              <a:t>年</a:t>
            </a:r>
            <a:r>
              <a:rPr lang="zh-TW" altLang="en-US" sz="2000" dirty="0" smtClean="0">
                <a:latin typeface="微軟正黑體" panose="020B0604030504040204" pitchFamily="34" charset="-120"/>
                <a:ea typeface="微軟正黑體" panose="020B0604030504040204" pitchFamily="34" charset="-120"/>
              </a:rPr>
              <a:t>第二季</a:t>
            </a:r>
            <a:r>
              <a:rPr lang="zh-TW" altLang="en-US" sz="2000" dirty="0">
                <a:latin typeface="微軟正黑體" panose="020B0604030504040204" pitchFamily="34" charset="-120"/>
                <a:ea typeface="微軟正黑體" panose="020B0604030504040204" pitchFamily="34" charset="-120"/>
              </a:rPr>
              <a:t>營運成果</a:t>
            </a:r>
            <a:r>
              <a:rPr lang="zh-TW" altLang="en-US" sz="2000" dirty="0" smtClean="0">
                <a:latin typeface="微軟正黑體" panose="020B0604030504040204" pitchFamily="34" charset="-120"/>
                <a:ea typeface="微軟正黑體" panose="020B0604030504040204" pitchFamily="34" charset="-120"/>
              </a:rPr>
              <a:t>及第三季</a:t>
            </a:r>
            <a:r>
              <a:rPr lang="zh-TW" altLang="en-US" sz="2000" dirty="0">
                <a:latin typeface="微軟正黑體" panose="020B0604030504040204" pitchFamily="34" charset="-120"/>
                <a:ea typeface="微軟正黑體" panose="020B0604030504040204" pitchFamily="34" charset="-120"/>
              </a:rPr>
              <a:t>業績展望</a:t>
            </a:r>
            <a:r>
              <a:rPr lang="en-US" altLang="zh-TW" sz="2000" dirty="0">
                <a:latin typeface="微軟正黑體" panose="020B0604030504040204" pitchFamily="34" charset="-120"/>
                <a:ea typeface="微軟正黑體" panose="020B0604030504040204" pitchFamily="34" charset="-120"/>
              </a:rPr>
              <a:t>	         </a:t>
            </a:r>
            <a:r>
              <a:rPr lang="en-US" altLang="zh-TW" sz="2000" dirty="0" smtClean="0">
                <a:latin typeface="微軟正黑體" panose="020B0604030504040204" pitchFamily="34" charset="-120"/>
                <a:ea typeface="微軟正黑體" panose="020B0604030504040204" pitchFamily="34" charset="-120"/>
              </a:rPr>
              <a:t>                             </a:t>
            </a:r>
            <a:r>
              <a:rPr lang="zh-TW" altLang="en-US" sz="2000" dirty="0" smtClean="0">
                <a:latin typeface="微軟正黑體" panose="020B0604030504040204" pitchFamily="34" charset="-120"/>
                <a:ea typeface="微軟正黑體" panose="020B0604030504040204" pitchFamily="34" charset="-120"/>
              </a:rPr>
              <a:t>黃仁昭 </a:t>
            </a:r>
            <a:r>
              <a:rPr lang="zh-TW" altLang="en-US" sz="1600" dirty="0">
                <a:latin typeface="微軟正黑體" panose="020B0604030504040204" pitchFamily="34" charset="-120"/>
                <a:ea typeface="微軟正黑體" panose="020B0604030504040204" pitchFamily="34" charset="-120"/>
              </a:rPr>
              <a:t>財務長</a:t>
            </a:r>
            <a:endParaRPr lang="en-US" altLang="zh-TW" sz="1600" dirty="0">
              <a:latin typeface="微軟正黑體" panose="020B0604030504040204" pitchFamily="34" charset="-120"/>
              <a:ea typeface="微軟正黑體" panose="020B0604030504040204" pitchFamily="34" charset="-120"/>
            </a:endParaRPr>
          </a:p>
          <a:p>
            <a:pPr>
              <a:lnSpc>
                <a:spcPct val="210000"/>
              </a:lnSpc>
              <a:spcBef>
                <a:spcPct val="0"/>
              </a:spcBef>
              <a:defRPr/>
            </a:pPr>
            <a:r>
              <a:rPr lang="en-US" altLang="zh-TW" sz="2000" dirty="0">
                <a:ea typeface="微軟正黑體" panose="020B0604030504040204" pitchFamily="34" charset="-120"/>
              </a:rPr>
              <a:t>Key Messages </a:t>
            </a:r>
            <a:r>
              <a:rPr lang="en-US" altLang="zh-TW" sz="2000" dirty="0">
                <a:latin typeface="微軟正黑體" panose="020B0604030504040204" pitchFamily="34" charset="-120"/>
                <a:ea typeface="微軟正黑體" panose="020B0604030504040204" pitchFamily="34" charset="-120"/>
              </a:rPr>
              <a:t>	    </a:t>
            </a:r>
            <a:r>
              <a:rPr lang="en-US" altLang="zh-TW" sz="2000" dirty="0" smtClean="0">
                <a:latin typeface="微軟正黑體" panose="020B0604030504040204" pitchFamily="34" charset="-120"/>
                <a:ea typeface="微軟正黑體" panose="020B0604030504040204" pitchFamily="34" charset="-120"/>
              </a:rPr>
              <a:t>	                                                     </a:t>
            </a:r>
            <a:r>
              <a:rPr lang="zh-TW" altLang="en-US" sz="2000" dirty="0" smtClean="0">
                <a:latin typeface="微軟正黑體" panose="020B0604030504040204" pitchFamily="34" charset="-120"/>
                <a:ea typeface="微軟正黑體" panose="020B0604030504040204" pitchFamily="34" charset="-120"/>
              </a:rPr>
              <a:t>             </a:t>
            </a:r>
            <a:r>
              <a:rPr lang="en-US" altLang="zh-TW" sz="2000" dirty="0" smtClean="0">
                <a:latin typeface="微軟正黑體" panose="020B0604030504040204" pitchFamily="34" charset="-120"/>
                <a:ea typeface="微軟正黑體" panose="020B0604030504040204" pitchFamily="34" charset="-120"/>
              </a:rPr>
              <a:t> </a:t>
            </a:r>
            <a:r>
              <a:rPr lang="zh-TW" altLang="en-US" sz="2000" dirty="0" smtClean="0">
                <a:latin typeface="微軟正黑體" panose="020B0604030504040204" pitchFamily="34" charset="-120"/>
                <a:ea typeface="微軟正黑體" panose="020B0604030504040204" pitchFamily="34" charset="-120"/>
              </a:rPr>
              <a:t>魏</a:t>
            </a:r>
            <a:r>
              <a:rPr lang="zh-TW" altLang="en-US" sz="2000" dirty="0">
                <a:latin typeface="微軟正黑體" panose="020B0604030504040204" pitchFamily="34" charset="-120"/>
                <a:ea typeface="微軟正黑體" panose="020B0604030504040204" pitchFamily="34" charset="-120"/>
              </a:rPr>
              <a:t>哲家 </a:t>
            </a:r>
            <a:r>
              <a:rPr lang="zh-TW" altLang="en-US" sz="1600" dirty="0">
                <a:latin typeface="微軟正黑體" panose="020B0604030504040204" pitchFamily="34" charset="-120"/>
                <a:ea typeface="微軟正黑體" panose="020B0604030504040204" pitchFamily="34" charset="-120"/>
              </a:rPr>
              <a:t>總裁暨副董事長</a:t>
            </a:r>
            <a:endParaRPr lang="en-US" altLang="zh-TW" sz="1600" dirty="0">
              <a:latin typeface="微軟正黑體" panose="020B0604030504040204" pitchFamily="34" charset="-120"/>
              <a:ea typeface="微軟正黑體" panose="020B0604030504040204" pitchFamily="34" charset="-120"/>
            </a:endParaRPr>
          </a:p>
          <a:p>
            <a:pPr marL="0" indent="0">
              <a:lnSpc>
                <a:spcPct val="210000"/>
              </a:lnSpc>
              <a:spcBef>
                <a:spcPct val="0"/>
              </a:spcBef>
              <a:buNone/>
              <a:defRPr/>
            </a:pPr>
            <a:r>
              <a:rPr lang="en-US" altLang="zh-TW" sz="2000" dirty="0">
                <a:latin typeface="微軟正黑體" panose="020B0604030504040204" pitchFamily="34" charset="-120"/>
                <a:ea typeface="微軟正黑體" panose="020B0604030504040204" pitchFamily="34" charset="-120"/>
              </a:rPr>
              <a:t>					    	           </a:t>
            </a:r>
            <a:r>
              <a:rPr lang="en-US" altLang="zh-TW" sz="2000" dirty="0" smtClean="0">
                <a:latin typeface="微軟正黑體" panose="020B0604030504040204" pitchFamily="34" charset="-120"/>
                <a:ea typeface="微軟正黑體" panose="020B0604030504040204" pitchFamily="34" charset="-120"/>
              </a:rPr>
              <a:t>                           </a:t>
            </a:r>
            <a:r>
              <a:rPr lang="zh-TW" altLang="en-US" sz="2000" dirty="0">
                <a:latin typeface="微軟正黑體" panose="020B0604030504040204" pitchFamily="34" charset="-120"/>
                <a:ea typeface="微軟正黑體" panose="020B0604030504040204" pitchFamily="34" charset="-120"/>
              </a:rPr>
              <a:t>黃仁昭 </a:t>
            </a:r>
            <a:r>
              <a:rPr lang="zh-TW" altLang="en-US" sz="1600" dirty="0">
                <a:latin typeface="微軟正黑體" panose="020B0604030504040204" pitchFamily="34" charset="-120"/>
                <a:ea typeface="微軟正黑體" panose="020B0604030504040204" pitchFamily="34" charset="-120"/>
              </a:rPr>
              <a:t>財務長</a:t>
            </a:r>
            <a:endParaRPr lang="en-US" altLang="zh-TW" sz="1600" dirty="0">
              <a:latin typeface="微軟正黑體" panose="020B0604030504040204" pitchFamily="34" charset="-120"/>
              <a:ea typeface="微軟正黑體" panose="020B0604030504040204" pitchFamily="34" charset="-120"/>
            </a:endParaRPr>
          </a:p>
          <a:p>
            <a:pPr>
              <a:lnSpc>
                <a:spcPct val="210000"/>
              </a:lnSpc>
              <a:spcBef>
                <a:spcPct val="0"/>
              </a:spcBef>
              <a:defRPr/>
            </a:pPr>
            <a:r>
              <a:rPr lang="zh-TW" altLang="en-US" sz="2000" dirty="0">
                <a:latin typeface="微軟正黑體" panose="020B0604030504040204" pitchFamily="34" charset="-120"/>
                <a:ea typeface="微軟正黑體" panose="020B0604030504040204" pitchFamily="34" charset="-120"/>
              </a:rPr>
              <a:t>問與答</a:t>
            </a:r>
            <a:r>
              <a:rPr lang="en-US" altLang="zh-TW" sz="2000" dirty="0">
                <a:latin typeface="微軟正黑體" panose="020B0604030504040204" pitchFamily="34" charset="-120"/>
                <a:ea typeface="微軟正黑體" panose="020B0604030504040204" pitchFamily="34" charset="-120"/>
              </a:rPr>
              <a:t>		</a:t>
            </a:r>
            <a:r>
              <a:rPr lang="en-US" altLang="zh-TW" sz="2000" kern="0" dirty="0">
                <a:latin typeface="微軟正黑體" panose="020B0604030504040204" pitchFamily="34" charset="-120"/>
                <a:ea typeface="微軟正黑體" panose="020B0604030504040204" pitchFamily="34" charset="-120"/>
              </a:rPr>
              <a:t>				</a:t>
            </a:r>
          </a:p>
        </p:txBody>
      </p:sp>
    </p:spTree>
    <p:extLst>
      <p:ext uri="{BB962C8B-B14F-4D97-AF65-F5344CB8AC3E}">
        <p14:creationId xmlns:p14="http://schemas.microsoft.com/office/powerpoint/2010/main" val="28952307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0"/>
          <p:cNvSpPr>
            <a:spLocks noGrp="1" noChangeArrowheads="1"/>
          </p:cNvSpPr>
          <p:nvPr>
            <p:ph type="title"/>
          </p:nvPr>
        </p:nvSpPr>
        <p:spPr/>
        <p:txBody>
          <a:bodyPr/>
          <a:lstStyle/>
          <a:p>
            <a:pPr eaLnBrk="1" hangingPunct="1"/>
            <a:r>
              <a:rPr lang="en-US" altLang="zh-TW" smtClean="0">
                <a:solidFill>
                  <a:srgbClr val="C00000"/>
                </a:solidFill>
              </a:rPr>
              <a:t>Safe Harbor Notice</a:t>
            </a:r>
          </a:p>
        </p:txBody>
      </p:sp>
      <p:sp>
        <p:nvSpPr>
          <p:cNvPr id="5" name="Rectangle 3"/>
          <p:cNvSpPr txBox="1">
            <a:spLocks noChangeArrowheads="1"/>
          </p:cNvSpPr>
          <p:nvPr/>
        </p:nvSpPr>
        <p:spPr bwMode="auto">
          <a:xfrm>
            <a:off x="767408" y="1414463"/>
            <a:ext cx="10801199" cy="47508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1859" tIns="30929" rIns="61859" bIns="30929"/>
          <a:lstStyle>
            <a:lvl1pPr marL="342900" indent="-342900" algn="l" rtl="0" eaLnBrk="0" fontAlgn="base" hangingPunct="0">
              <a:spcBef>
                <a:spcPct val="40000"/>
              </a:spcBef>
              <a:spcAft>
                <a:spcPct val="0"/>
              </a:spcAft>
              <a:buClr>
                <a:srgbClr val="FF0000"/>
              </a:buClr>
              <a:buSzPct val="120000"/>
              <a:buFont typeface="Arial" panose="020B0604020202020204" pitchFamily="34" charset="0"/>
              <a:buChar char="•"/>
              <a:defRPr kumimoji="1" sz="2400" b="1">
                <a:solidFill>
                  <a:schemeClr val="tx1"/>
                </a:solidFill>
                <a:latin typeface="+mn-lt"/>
                <a:ea typeface="+mn-ea"/>
                <a:cs typeface="+mn-cs"/>
              </a:defRPr>
            </a:lvl1pPr>
            <a:lvl2pPr marL="742950" indent="-285750" algn="l" rtl="0" eaLnBrk="0" fontAlgn="base" hangingPunct="0">
              <a:spcBef>
                <a:spcPct val="40000"/>
              </a:spcBef>
              <a:spcAft>
                <a:spcPct val="0"/>
              </a:spcAft>
              <a:buSzPct val="120000"/>
              <a:buFont typeface="Calibri" panose="020F0502020204030204" pitchFamily="34" charset="0"/>
              <a:buChar char="▪"/>
              <a:defRPr kumimoji="1" sz="2000" b="1">
                <a:solidFill>
                  <a:schemeClr val="tx1"/>
                </a:solidFill>
                <a:latin typeface="+mn-lt"/>
                <a:ea typeface="+mn-ea"/>
              </a:defRPr>
            </a:lvl2pPr>
            <a:lvl3pPr marL="1143000" indent="-228600" algn="l" rtl="0" eaLnBrk="0" fontAlgn="base" hangingPunct="0">
              <a:spcBef>
                <a:spcPct val="40000"/>
              </a:spcBef>
              <a:spcAft>
                <a:spcPct val="0"/>
              </a:spcAft>
              <a:buSzPct val="80000"/>
              <a:buFont typeface="Calibri" panose="020F0502020204030204" pitchFamily="34" charset="0"/>
              <a:buChar char="□"/>
              <a:defRPr kumimoji="1" b="1">
                <a:solidFill>
                  <a:schemeClr val="tx1"/>
                </a:solidFill>
                <a:latin typeface="+mn-lt"/>
                <a:ea typeface="+mn-ea"/>
              </a:defRPr>
            </a:lvl3pPr>
            <a:lvl4pPr marL="1600200" indent="-228600" algn="l" rtl="0" eaLnBrk="0" fontAlgn="base" hangingPunct="0">
              <a:spcBef>
                <a:spcPct val="40000"/>
              </a:spcBef>
              <a:spcAft>
                <a:spcPct val="0"/>
              </a:spcAft>
              <a:buSzPct val="120000"/>
              <a:buFont typeface="Arial" panose="020B0604020202020204" pitchFamily="34" charset="0"/>
              <a:buChar char="•"/>
              <a:defRPr kumimoji="1" sz="16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Times New Roman" pitchFamily="18" charset="0"/>
                <a:ea typeface="+mn-ea"/>
              </a:defRPr>
            </a:lvl5pPr>
            <a:lvl6pPr marL="2514600" indent="-228600" algn="l" rtl="0" fontAlgn="base">
              <a:spcBef>
                <a:spcPct val="20000"/>
              </a:spcBef>
              <a:spcAft>
                <a:spcPct val="0"/>
              </a:spcAft>
              <a:buChar char="»"/>
              <a:defRPr kumimoji="1" sz="2000">
                <a:solidFill>
                  <a:schemeClr val="tx1"/>
                </a:solidFill>
                <a:latin typeface="Times New Roman" pitchFamily="18" charset="0"/>
                <a:ea typeface="+mn-ea"/>
              </a:defRPr>
            </a:lvl6pPr>
            <a:lvl7pPr marL="2971800" indent="-228600" algn="l" rtl="0" fontAlgn="base">
              <a:spcBef>
                <a:spcPct val="20000"/>
              </a:spcBef>
              <a:spcAft>
                <a:spcPct val="0"/>
              </a:spcAft>
              <a:buChar char="»"/>
              <a:defRPr kumimoji="1" sz="2000">
                <a:solidFill>
                  <a:schemeClr val="tx1"/>
                </a:solidFill>
                <a:latin typeface="Times New Roman" pitchFamily="18" charset="0"/>
                <a:ea typeface="+mn-ea"/>
              </a:defRPr>
            </a:lvl7pPr>
            <a:lvl8pPr marL="3429000" indent="-228600" algn="l" rtl="0" fontAlgn="base">
              <a:spcBef>
                <a:spcPct val="20000"/>
              </a:spcBef>
              <a:spcAft>
                <a:spcPct val="0"/>
              </a:spcAft>
              <a:buChar char="»"/>
              <a:defRPr kumimoji="1" sz="2000">
                <a:solidFill>
                  <a:schemeClr val="tx1"/>
                </a:solidFill>
                <a:latin typeface="Times New Roman" pitchFamily="18" charset="0"/>
                <a:ea typeface="+mn-ea"/>
              </a:defRPr>
            </a:lvl8pPr>
            <a:lvl9pPr marL="3886200" indent="-228600" algn="l" rtl="0" fontAlgn="base">
              <a:spcBef>
                <a:spcPct val="20000"/>
              </a:spcBef>
              <a:spcAft>
                <a:spcPct val="0"/>
              </a:spcAft>
              <a:buChar char="»"/>
              <a:defRPr kumimoji="1" sz="2000">
                <a:solidFill>
                  <a:schemeClr val="tx1"/>
                </a:solidFill>
                <a:latin typeface="Times New Roman" pitchFamily="18" charset="0"/>
                <a:ea typeface="+mn-ea"/>
              </a:defRPr>
            </a:lvl9pPr>
          </a:lstStyle>
          <a:p>
            <a:pPr>
              <a:lnSpc>
                <a:spcPct val="90000"/>
              </a:lnSpc>
              <a:defRPr/>
            </a:pPr>
            <a:r>
              <a:rPr lang="en-US" altLang="zh-TW" sz="2000" b="0" kern="0" dirty="0"/>
              <a:t>TSMC’s statements of its current expectations are forward-looking statements subject to significant risks and uncertainties and actual results may differ materially from those contained in the forward-looking statements. </a:t>
            </a:r>
          </a:p>
          <a:p>
            <a:pPr>
              <a:lnSpc>
                <a:spcPct val="90000"/>
              </a:lnSpc>
              <a:defRPr/>
            </a:pPr>
            <a:endParaRPr lang="en-US" altLang="zh-TW" sz="600" b="0" kern="0" dirty="0"/>
          </a:p>
          <a:p>
            <a:pPr>
              <a:lnSpc>
                <a:spcPct val="90000"/>
              </a:lnSpc>
              <a:defRPr/>
            </a:pPr>
            <a:r>
              <a:rPr lang="en-US" altLang="zh-TW" sz="2000" b="0" kern="0" dirty="0"/>
              <a:t>Information as to those factors that could cause actual results to vary can be found in TSMC’s Annual Report on Form 20-F filed with the United States Securities and Exchange Commission (the “SEC”) on April 15, 2020 and such other documents as TSMC may file with, or submit to, the SEC from time to time. </a:t>
            </a:r>
          </a:p>
          <a:p>
            <a:pPr>
              <a:lnSpc>
                <a:spcPct val="90000"/>
              </a:lnSpc>
              <a:defRPr/>
            </a:pPr>
            <a:endParaRPr lang="en-US" altLang="zh-TW" sz="600" b="0" kern="0" dirty="0"/>
          </a:p>
          <a:p>
            <a:pPr>
              <a:lnSpc>
                <a:spcPct val="90000"/>
              </a:lnSpc>
              <a:defRPr/>
            </a:pPr>
            <a:r>
              <a:rPr lang="en-US" altLang="zh-TW" sz="2000" b="0" kern="0" dirty="0"/>
              <a:t>Except as required by law, we undertake no obligation to update any forward-looking statement, whether </a:t>
            </a:r>
            <a:r>
              <a:rPr lang="en-US" altLang="zh-TW" sz="2000" b="0" kern="0" dirty="0">
                <a:solidFill>
                  <a:srgbClr val="000000"/>
                </a:solidFill>
              </a:rPr>
              <a:t>as a result of new information, future events, or otherwise.</a:t>
            </a:r>
          </a:p>
        </p:txBody>
      </p:sp>
    </p:spTree>
    <p:extLst>
      <p:ext uri="{BB962C8B-B14F-4D97-AF65-F5344CB8AC3E}">
        <p14:creationId xmlns:p14="http://schemas.microsoft.com/office/powerpoint/2010/main" val="39466513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0"/>
          <p:cNvSpPr>
            <a:spLocks noGrp="1" noChangeArrowheads="1"/>
          </p:cNvSpPr>
          <p:nvPr>
            <p:ph type="title"/>
          </p:nvPr>
        </p:nvSpPr>
        <p:spPr/>
        <p:txBody>
          <a:bodyPr/>
          <a:lstStyle/>
          <a:p>
            <a:pPr eaLnBrk="1" hangingPunct="1">
              <a:defRPr/>
            </a:pPr>
            <a:r>
              <a:rPr lang="zh-TW" altLang="en-US" dirty="0">
                <a:solidFill>
                  <a:srgbClr val="C00000"/>
                </a:solidFill>
                <a:latin typeface="微軟正黑體" panose="020B0604030504040204" pitchFamily="34" charset="-120"/>
                <a:ea typeface="微軟正黑體" panose="020B0604030504040204" pitchFamily="34" charset="-120"/>
              </a:rPr>
              <a:t>綜合損益表</a:t>
            </a:r>
            <a:endParaRPr lang="en-US" altLang="zh-TW" dirty="0">
              <a:solidFill>
                <a:srgbClr val="C00000"/>
              </a:solidFill>
              <a:latin typeface="微軟正黑體" panose="020B0604030504040204" pitchFamily="34" charset="-120"/>
              <a:ea typeface="微軟正黑體" panose="020B0604030504040204" pitchFamily="34" charset="-120"/>
            </a:endParaRPr>
          </a:p>
        </p:txBody>
      </p:sp>
      <p:sp>
        <p:nvSpPr>
          <p:cNvPr id="13315" name="AutoShape 1026"/>
          <p:cNvSpPr>
            <a:spLocks noChangeArrowheads="1"/>
          </p:cNvSpPr>
          <p:nvPr/>
        </p:nvSpPr>
        <p:spPr bwMode="auto">
          <a:xfrm>
            <a:off x="1226459" y="1250651"/>
            <a:ext cx="9739082" cy="4410597"/>
          </a:xfrm>
          <a:prstGeom prst="roundRect">
            <a:avLst>
              <a:gd name="adj" fmla="val 4560"/>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endParaRPr lang="zh-TW" altLang="en-US">
              <a:ea typeface="Arial Unicode MS" panose="020B0604020202020204" pitchFamily="34" charset="-120"/>
              <a:cs typeface="Arial Unicode MS" panose="020B0604020202020204" pitchFamily="34" charset="-120"/>
            </a:endParaRPr>
          </a:p>
        </p:txBody>
      </p:sp>
      <p:pic>
        <p:nvPicPr>
          <p:cNvPr id="4" name="圖片 3"/>
          <p:cNvPicPr>
            <a:picLocks noChangeAspect="1"/>
          </p:cNvPicPr>
          <p:nvPr/>
        </p:nvPicPr>
        <p:blipFill>
          <a:blip r:embed="rId3"/>
          <a:stretch>
            <a:fillRect/>
          </a:stretch>
        </p:blipFill>
        <p:spPr>
          <a:xfrm>
            <a:off x="1300896" y="1280658"/>
            <a:ext cx="9590208" cy="4973745"/>
          </a:xfrm>
          <a:prstGeom prst="rect">
            <a:avLst/>
          </a:prstGeom>
        </p:spPr>
      </p:pic>
    </p:spTree>
    <p:extLst>
      <p:ext uri="{BB962C8B-B14F-4D97-AF65-F5344CB8AC3E}">
        <p14:creationId xmlns:p14="http://schemas.microsoft.com/office/powerpoint/2010/main" val="11116359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
          <p:cNvSpPr>
            <a:spLocks noGrp="1" noChangeArrowheads="1"/>
          </p:cNvSpPr>
          <p:nvPr>
            <p:ph type="title"/>
          </p:nvPr>
        </p:nvSpPr>
        <p:spPr/>
        <p:txBody>
          <a:bodyPr/>
          <a:lstStyle/>
          <a:p>
            <a:pPr eaLnBrk="1" hangingPunct="1"/>
            <a:r>
              <a:rPr lang="en-US" altLang="zh-TW" dirty="0">
                <a:solidFill>
                  <a:srgbClr val="C00000"/>
                </a:solidFill>
              </a:rPr>
              <a:t>2020</a:t>
            </a:r>
            <a:r>
              <a:rPr lang="zh-TW" altLang="en-US" dirty="0">
                <a:solidFill>
                  <a:srgbClr val="C00000"/>
                </a:solidFill>
                <a:latin typeface="微軟正黑體" panose="020B0604030504040204" pitchFamily="34" charset="-120"/>
                <a:ea typeface="微軟正黑體" panose="020B0604030504040204" pitchFamily="34" charset="-120"/>
              </a:rPr>
              <a:t>年</a:t>
            </a:r>
            <a:r>
              <a:rPr lang="zh-TW" altLang="en-US" dirty="0" smtClean="0">
                <a:solidFill>
                  <a:srgbClr val="C00000"/>
                </a:solidFill>
                <a:latin typeface="微軟正黑體" panose="020B0604030504040204" pitchFamily="34" charset="-120"/>
                <a:ea typeface="微軟正黑體" panose="020B0604030504040204" pitchFamily="34" charset="-120"/>
              </a:rPr>
              <a:t>第二季</a:t>
            </a:r>
            <a:r>
              <a:rPr lang="zh-TW" altLang="en-US" dirty="0">
                <a:solidFill>
                  <a:srgbClr val="C00000"/>
                </a:solidFill>
                <a:latin typeface="微軟正黑體" panose="020B0604030504040204" pitchFamily="34" charset="-120"/>
                <a:ea typeface="微軟正黑體" panose="020B0604030504040204" pitchFamily="34" charset="-120"/>
              </a:rPr>
              <a:t>銷售分析</a:t>
            </a:r>
            <a:r>
              <a:rPr lang="en-US" altLang="zh-TW" dirty="0">
                <a:solidFill>
                  <a:srgbClr val="C00000"/>
                </a:solidFill>
                <a:latin typeface="微軟正黑體" panose="020B0604030504040204" pitchFamily="34" charset="-120"/>
                <a:ea typeface="微軟正黑體" panose="020B0604030504040204" pitchFamily="34" charset="-120"/>
              </a:rPr>
              <a:t>-</a:t>
            </a:r>
            <a:r>
              <a:rPr lang="zh-TW" altLang="en-US" dirty="0">
                <a:solidFill>
                  <a:srgbClr val="C00000"/>
                </a:solidFill>
                <a:latin typeface="微軟正黑體" panose="020B0604030504040204" pitchFamily="34" charset="-120"/>
                <a:ea typeface="微軟正黑體" panose="020B0604030504040204" pitchFamily="34" charset="-120"/>
              </a:rPr>
              <a:t>製程別</a:t>
            </a:r>
            <a:endParaRPr lang="en-US" altLang="zh-TW" dirty="0" smtClean="0">
              <a:solidFill>
                <a:srgbClr val="C00000"/>
              </a:solidFill>
            </a:endParaRPr>
          </a:p>
        </p:txBody>
      </p:sp>
      <p:sp>
        <p:nvSpPr>
          <p:cNvPr id="14" name="Text Box 1037"/>
          <p:cNvSpPr txBox="1">
            <a:spLocks noChangeArrowheads="1"/>
          </p:cNvSpPr>
          <p:nvPr/>
        </p:nvSpPr>
        <p:spPr bwMode="auto">
          <a:xfrm>
            <a:off x="7948732" y="1814223"/>
            <a:ext cx="1999265" cy="307777"/>
          </a:xfrm>
          <a:prstGeom prst="rect">
            <a:avLst/>
          </a:prstGeom>
          <a:noFill/>
          <a:ln w="9525">
            <a:noFill/>
            <a:miter lim="800000"/>
            <a:headEnd/>
            <a:tailEnd/>
          </a:ln>
        </p:spPr>
        <p:txBody>
          <a:bodyPr wrap="none">
            <a:spAutoFit/>
          </a:bodyPr>
          <a:lstStyle/>
          <a:p>
            <a:pPr algn="ctr">
              <a:defRPr sz="1440" b="1" i="0" u="sng" strike="noStrike" kern="1200" baseline="0">
                <a:solidFill>
                  <a:srgbClr val="000000"/>
                </a:solidFill>
                <a:latin typeface="+mn-lt"/>
                <a:ea typeface="+mn-ea"/>
                <a:cs typeface="+mn-cs"/>
              </a:defRPr>
            </a:pPr>
            <a:r>
              <a:rPr lang="en-US" altLang="zh-TW" sz="1400" u="sng" dirty="0">
                <a:solidFill>
                  <a:srgbClr val="000000"/>
                </a:solidFill>
                <a:ea typeface="Arial Unicode MS" panose="020B0604020202020204" pitchFamily="34" charset="-120"/>
              </a:rPr>
              <a:t>16</a:t>
            </a:r>
            <a:r>
              <a:rPr lang="zh-TW" altLang="en-US" sz="1400" u="sng" dirty="0">
                <a:solidFill>
                  <a:srgbClr val="000000"/>
                </a:solidFill>
                <a:latin typeface="微軟正黑體" panose="020B0604030504040204" pitchFamily="34" charset="-120"/>
                <a:ea typeface="微軟正黑體" panose="020B0604030504040204" pitchFamily="34" charset="-120"/>
              </a:rPr>
              <a:t>奈米及以下營業收入</a:t>
            </a:r>
            <a:endParaRPr lang="en-US" altLang="zh-TW" sz="1400" u="sng" dirty="0">
              <a:solidFill>
                <a:srgbClr val="000000"/>
              </a:solidFill>
              <a:latin typeface="微軟正黑體" panose="020B0604030504040204" pitchFamily="34" charset="-120"/>
              <a:ea typeface="微軟正黑體" panose="020B0604030504040204" pitchFamily="34" charset="-120"/>
            </a:endParaRPr>
          </a:p>
        </p:txBody>
      </p:sp>
      <p:pic>
        <p:nvPicPr>
          <p:cNvPr id="27" name="圖片 26"/>
          <p:cNvPicPr>
            <a:picLocks noChangeAspect="1"/>
          </p:cNvPicPr>
          <p:nvPr/>
        </p:nvPicPr>
        <p:blipFill>
          <a:blip r:embed="rId3"/>
          <a:stretch>
            <a:fillRect/>
          </a:stretch>
        </p:blipFill>
        <p:spPr>
          <a:xfrm>
            <a:off x="911424" y="2338575"/>
            <a:ext cx="10297144" cy="3163824"/>
          </a:xfrm>
          <a:prstGeom prst="rect">
            <a:avLst/>
          </a:prstGeom>
        </p:spPr>
      </p:pic>
      <p:pic>
        <p:nvPicPr>
          <p:cNvPr id="3" name="圖片 2"/>
          <p:cNvPicPr>
            <a:picLocks noChangeAspect="1"/>
          </p:cNvPicPr>
          <p:nvPr/>
        </p:nvPicPr>
        <p:blipFill>
          <a:blip r:embed="rId4"/>
          <a:stretch>
            <a:fillRect/>
          </a:stretch>
        </p:blipFill>
        <p:spPr>
          <a:xfrm>
            <a:off x="911424" y="1814222"/>
            <a:ext cx="4248472" cy="3698481"/>
          </a:xfrm>
          <a:prstGeom prst="rect">
            <a:avLst/>
          </a:prstGeom>
        </p:spPr>
      </p:pic>
      <p:sp>
        <p:nvSpPr>
          <p:cNvPr id="4" name="矩形 3"/>
          <p:cNvSpPr/>
          <p:nvPr/>
        </p:nvSpPr>
        <p:spPr bwMode="auto">
          <a:xfrm flipH="1">
            <a:off x="6312024" y="2924944"/>
            <a:ext cx="288032" cy="1656184"/>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TW" altLang="en-US" sz="2400" b="1" i="0" u="none" strike="noStrike" cap="none" normalizeH="0" baseline="0" smtClean="0">
              <a:ln>
                <a:noFill/>
              </a:ln>
              <a:solidFill>
                <a:schemeClr val="tx1"/>
              </a:solidFill>
              <a:effectLst/>
              <a:latin typeface="Arial" charset="0"/>
              <a:ea typeface="新細明體" charset="-120"/>
            </a:endParaRPr>
          </a:p>
        </p:txBody>
      </p:sp>
      <p:sp>
        <p:nvSpPr>
          <p:cNvPr id="25" name="文字方塊 24"/>
          <p:cNvSpPr txBox="1"/>
          <p:nvPr/>
        </p:nvSpPr>
        <p:spPr>
          <a:xfrm>
            <a:off x="6312024" y="2594954"/>
            <a:ext cx="400110" cy="2316163"/>
          </a:xfrm>
          <a:prstGeom prst="rect">
            <a:avLst/>
          </a:prstGeom>
          <a:noFill/>
        </p:spPr>
        <p:txBody>
          <a:bodyPr vert="eaVert" wrap="square" rtlCol="0">
            <a:spAutoFit/>
          </a:bodyPr>
          <a:lstStyle/>
          <a:p>
            <a:r>
              <a:rPr lang="zh-TW" altLang="en-US" sz="1400" dirty="0" smtClean="0">
                <a:latin typeface="微軟正黑體" panose="020B0604030504040204" pitchFamily="34" charset="-120"/>
                <a:ea typeface="微軟正黑體" panose="020B0604030504040204" pitchFamily="34" charset="-120"/>
              </a:rPr>
              <a:t>營業收入</a:t>
            </a:r>
            <a:r>
              <a:rPr lang="zh-TW" altLang="en-US" sz="1400" dirty="0">
                <a:latin typeface="微軟正黑體" panose="020B0604030504040204" pitchFamily="34" charset="-120"/>
                <a:ea typeface="微軟正黑體" panose="020B0604030504040204" pitchFamily="34" charset="-120"/>
              </a:rPr>
              <a:t> </a:t>
            </a:r>
            <a:r>
              <a:rPr lang="en-US" altLang="zh-TW" sz="1400" dirty="0" smtClean="0">
                <a:latin typeface="微軟正黑體" panose="020B0604030504040204" pitchFamily="34" charset="-120"/>
                <a:ea typeface="微軟正黑體" panose="020B0604030504040204" pitchFamily="34" charset="-120"/>
              </a:rPr>
              <a:t>(</a:t>
            </a:r>
            <a:r>
              <a:rPr lang="zh-TW" altLang="en-US" sz="1400" dirty="0" smtClean="0">
                <a:latin typeface="微軟正黑體" panose="020B0604030504040204" pitchFamily="34" charset="-120"/>
                <a:ea typeface="微軟正黑體" panose="020B0604030504040204" pitchFamily="34" charset="-120"/>
              </a:rPr>
              <a:t>新台幣</a:t>
            </a:r>
            <a:r>
              <a:rPr lang="zh-TW" altLang="en-US" sz="1400" dirty="0">
                <a:latin typeface="微軟正黑體" panose="020B0604030504040204" pitchFamily="34" charset="-120"/>
                <a:ea typeface="微軟正黑體" panose="020B0604030504040204" pitchFamily="34" charset="-120"/>
              </a:rPr>
              <a:t>十億</a:t>
            </a:r>
            <a:r>
              <a:rPr lang="zh-TW" altLang="en-US" sz="1400" dirty="0" smtClean="0">
                <a:latin typeface="微軟正黑體" panose="020B0604030504040204" pitchFamily="34" charset="-120"/>
                <a:ea typeface="微軟正黑體" panose="020B0604030504040204" pitchFamily="34" charset="-120"/>
              </a:rPr>
              <a:t>元</a:t>
            </a:r>
            <a:r>
              <a:rPr lang="en-US" altLang="zh-TW" sz="1400" dirty="0" smtClean="0">
                <a:latin typeface="微軟正黑體" panose="020B0604030504040204" pitchFamily="34" charset="-120"/>
                <a:ea typeface="微軟正黑體" panose="020B0604030504040204" pitchFamily="34" charset="-120"/>
              </a:rPr>
              <a:t>)</a:t>
            </a:r>
            <a:endParaRPr lang="zh-TW" altLang="en-US" sz="1400" dirty="0">
              <a:latin typeface="微軟正黑體" panose="020B0604030504040204" pitchFamily="34" charset="-120"/>
              <a:ea typeface="微軟正黑體" panose="020B0604030504040204" pitchFamily="34" charset="-120"/>
            </a:endParaRPr>
          </a:p>
        </p:txBody>
      </p:sp>
      <p:sp>
        <p:nvSpPr>
          <p:cNvPr id="5" name="矩形 4"/>
          <p:cNvSpPr/>
          <p:nvPr/>
        </p:nvSpPr>
        <p:spPr bwMode="auto">
          <a:xfrm>
            <a:off x="8150048" y="5194190"/>
            <a:ext cx="415636" cy="273199"/>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TW" altLang="en-US" sz="2400" b="1" i="0" u="none" strike="noStrike" cap="none" normalizeH="0" baseline="0" smtClean="0">
              <a:ln>
                <a:noFill/>
              </a:ln>
              <a:solidFill>
                <a:schemeClr val="tx1"/>
              </a:solidFill>
              <a:effectLst/>
              <a:latin typeface="Arial" charset="0"/>
              <a:ea typeface="新細明體" charset="-120"/>
            </a:endParaRPr>
          </a:p>
        </p:txBody>
      </p:sp>
      <p:sp>
        <p:nvSpPr>
          <p:cNvPr id="33" name="矩形 32"/>
          <p:cNvSpPr/>
          <p:nvPr/>
        </p:nvSpPr>
        <p:spPr bwMode="auto">
          <a:xfrm>
            <a:off x="8908433" y="5192101"/>
            <a:ext cx="415636" cy="273199"/>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TW" altLang="en-US" sz="2400" b="1" i="0" u="none" strike="noStrike" cap="none" normalizeH="0" baseline="0" smtClean="0">
              <a:ln>
                <a:noFill/>
              </a:ln>
              <a:solidFill>
                <a:schemeClr val="tx1"/>
              </a:solidFill>
              <a:effectLst/>
              <a:latin typeface="Arial" charset="0"/>
              <a:ea typeface="新細明體" charset="-120"/>
            </a:endParaRPr>
          </a:p>
        </p:txBody>
      </p:sp>
      <p:sp>
        <p:nvSpPr>
          <p:cNvPr id="34" name="矩形 33"/>
          <p:cNvSpPr/>
          <p:nvPr/>
        </p:nvSpPr>
        <p:spPr bwMode="auto">
          <a:xfrm>
            <a:off x="9675643" y="5234352"/>
            <a:ext cx="415636" cy="273199"/>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TW" altLang="en-US" sz="2400" b="1" i="0" u="none" strike="noStrike" cap="none" normalizeH="0" baseline="0" smtClean="0">
              <a:ln>
                <a:noFill/>
              </a:ln>
              <a:solidFill>
                <a:schemeClr val="tx1"/>
              </a:solidFill>
              <a:effectLst/>
              <a:latin typeface="Arial" charset="0"/>
              <a:ea typeface="新細明體" charset="-120"/>
            </a:endParaRPr>
          </a:p>
        </p:txBody>
      </p:sp>
      <p:sp>
        <p:nvSpPr>
          <p:cNvPr id="28" name="文字方塊 27"/>
          <p:cNvSpPr txBox="1"/>
          <p:nvPr/>
        </p:nvSpPr>
        <p:spPr>
          <a:xfrm>
            <a:off x="8070244" y="5180141"/>
            <a:ext cx="700280" cy="261610"/>
          </a:xfrm>
          <a:prstGeom prst="rect">
            <a:avLst/>
          </a:prstGeom>
          <a:noFill/>
        </p:spPr>
        <p:txBody>
          <a:bodyPr wrap="square" rtlCol="0">
            <a:spAutoFit/>
          </a:bodyPr>
          <a:lstStyle/>
          <a:p>
            <a:r>
              <a:rPr lang="en-US" altLang="zh-TW" sz="1100" dirty="0" smtClean="0"/>
              <a:t>16</a:t>
            </a:r>
            <a:r>
              <a:rPr lang="zh-TW" altLang="en-US" sz="1100" dirty="0" smtClean="0">
                <a:latin typeface="微軟正黑體" panose="020B0604030504040204" pitchFamily="34" charset="-120"/>
                <a:ea typeface="微軟正黑體" panose="020B0604030504040204" pitchFamily="34" charset="-120"/>
              </a:rPr>
              <a:t>奈米</a:t>
            </a:r>
            <a:endParaRPr lang="zh-TW" altLang="en-US" sz="1100" dirty="0">
              <a:latin typeface="微軟正黑體" panose="020B0604030504040204" pitchFamily="34" charset="-120"/>
              <a:ea typeface="微軟正黑體" panose="020B0604030504040204" pitchFamily="34" charset="-120"/>
            </a:endParaRPr>
          </a:p>
        </p:txBody>
      </p:sp>
      <p:sp>
        <p:nvSpPr>
          <p:cNvPr id="29" name="文字方塊 28"/>
          <p:cNvSpPr txBox="1"/>
          <p:nvPr/>
        </p:nvSpPr>
        <p:spPr>
          <a:xfrm>
            <a:off x="8832304" y="5180141"/>
            <a:ext cx="700280" cy="261610"/>
          </a:xfrm>
          <a:prstGeom prst="rect">
            <a:avLst/>
          </a:prstGeom>
          <a:noFill/>
        </p:spPr>
        <p:txBody>
          <a:bodyPr wrap="square" rtlCol="0">
            <a:spAutoFit/>
          </a:bodyPr>
          <a:lstStyle/>
          <a:p>
            <a:r>
              <a:rPr lang="en-US" altLang="zh-TW" sz="1100" dirty="0" smtClean="0"/>
              <a:t>10</a:t>
            </a:r>
            <a:r>
              <a:rPr lang="zh-TW" altLang="en-US" sz="1100" dirty="0" smtClean="0">
                <a:latin typeface="微軟正黑體" panose="020B0604030504040204" pitchFamily="34" charset="-120"/>
                <a:ea typeface="微軟正黑體" panose="020B0604030504040204" pitchFamily="34" charset="-120"/>
              </a:rPr>
              <a:t>奈米</a:t>
            </a:r>
            <a:endParaRPr lang="zh-TW" altLang="en-US" sz="1100" dirty="0">
              <a:latin typeface="微軟正黑體" panose="020B0604030504040204" pitchFamily="34" charset="-120"/>
              <a:ea typeface="微軟正黑體" panose="020B0604030504040204" pitchFamily="34" charset="-120"/>
            </a:endParaRPr>
          </a:p>
        </p:txBody>
      </p:sp>
      <p:sp>
        <p:nvSpPr>
          <p:cNvPr id="30" name="文字方塊 29"/>
          <p:cNvSpPr txBox="1"/>
          <p:nvPr/>
        </p:nvSpPr>
        <p:spPr>
          <a:xfrm>
            <a:off x="9589276" y="5180141"/>
            <a:ext cx="700280" cy="261610"/>
          </a:xfrm>
          <a:prstGeom prst="rect">
            <a:avLst/>
          </a:prstGeom>
          <a:noFill/>
        </p:spPr>
        <p:txBody>
          <a:bodyPr wrap="square" rtlCol="0">
            <a:spAutoFit/>
          </a:bodyPr>
          <a:lstStyle/>
          <a:p>
            <a:r>
              <a:rPr lang="en-US" altLang="zh-TW" sz="1100" dirty="0"/>
              <a:t>7</a:t>
            </a:r>
            <a:r>
              <a:rPr lang="zh-TW" altLang="en-US" sz="1100" dirty="0" smtClean="0">
                <a:latin typeface="微軟正黑體" panose="020B0604030504040204" pitchFamily="34" charset="-120"/>
                <a:ea typeface="微軟正黑體" panose="020B0604030504040204" pitchFamily="34" charset="-120"/>
              </a:rPr>
              <a:t>奈米</a:t>
            </a:r>
            <a:endParaRPr lang="zh-TW" altLang="en-US" sz="11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2520261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p:cNvPicPr>
            <a:picLocks noChangeAspect="1"/>
          </p:cNvPicPr>
          <p:nvPr/>
        </p:nvPicPr>
        <p:blipFill>
          <a:blip r:embed="rId3"/>
          <a:stretch>
            <a:fillRect/>
          </a:stretch>
        </p:blipFill>
        <p:spPr>
          <a:xfrm>
            <a:off x="770712" y="1916832"/>
            <a:ext cx="10206834" cy="3794840"/>
          </a:xfrm>
          <a:prstGeom prst="rect">
            <a:avLst/>
          </a:prstGeom>
        </p:spPr>
      </p:pic>
      <p:sp>
        <p:nvSpPr>
          <p:cNvPr id="17410" name="Rectangle 10"/>
          <p:cNvSpPr>
            <a:spLocks noGrp="1" noChangeArrowheads="1"/>
          </p:cNvSpPr>
          <p:nvPr>
            <p:ph type="title"/>
          </p:nvPr>
        </p:nvSpPr>
        <p:spPr/>
        <p:txBody>
          <a:bodyPr/>
          <a:lstStyle/>
          <a:p>
            <a:pPr eaLnBrk="1" hangingPunct="1"/>
            <a:r>
              <a:rPr lang="en-US" altLang="zh-TW" dirty="0">
                <a:solidFill>
                  <a:srgbClr val="C00000"/>
                </a:solidFill>
                <a:cs typeface="Arial" panose="020B0604020202020204" pitchFamily="34" charset="0"/>
              </a:rPr>
              <a:t>2020</a:t>
            </a:r>
            <a:r>
              <a:rPr lang="zh-TW" altLang="en-US" dirty="0">
                <a:solidFill>
                  <a:srgbClr val="C00000"/>
                </a:solidFill>
                <a:latin typeface="微軟正黑體" panose="020B0604030504040204" pitchFamily="34" charset="-120"/>
                <a:ea typeface="微軟正黑體" panose="020B0604030504040204" pitchFamily="34" charset="-120"/>
                <a:cs typeface="Arial" panose="020B0604020202020204" pitchFamily="34" charset="0"/>
              </a:rPr>
              <a:t>年</a:t>
            </a:r>
            <a:r>
              <a:rPr lang="zh-TW" altLang="en-US" dirty="0" smtClean="0">
                <a:solidFill>
                  <a:srgbClr val="C00000"/>
                </a:solidFill>
                <a:latin typeface="微軟正黑體" panose="020B0604030504040204" pitchFamily="34" charset="-120"/>
                <a:ea typeface="微軟正黑體" panose="020B0604030504040204" pitchFamily="34" charset="-120"/>
                <a:cs typeface="Arial" panose="020B0604020202020204" pitchFamily="34" charset="0"/>
              </a:rPr>
              <a:t>第二季</a:t>
            </a:r>
            <a:r>
              <a:rPr lang="zh-TW" altLang="en-US" dirty="0">
                <a:solidFill>
                  <a:srgbClr val="C00000"/>
                </a:solidFill>
                <a:latin typeface="微軟正黑體" panose="020B0604030504040204" pitchFamily="34" charset="-120"/>
                <a:ea typeface="微軟正黑體" panose="020B0604030504040204" pitchFamily="34" charset="-120"/>
                <a:cs typeface="Arial" panose="020B0604020202020204" pitchFamily="34" charset="0"/>
              </a:rPr>
              <a:t>銷售分析</a:t>
            </a:r>
            <a:r>
              <a:rPr lang="en-US" altLang="zh-TW" dirty="0">
                <a:solidFill>
                  <a:srgbClr val="C0000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dirty="0">
                <a:solidFill>
                  <a:srgbClr val="C00000"/>
                </a:solidFill>
                <a:latin typeface="微軟正黑體" panose="020B0604030504040204" pitchFamily="34" charset="-120"/>
                <a:ea typeface="微軟正黑體" panose="020B0604030504040204" pitchFamily="34" charset="-120"/>
                <a:cs typeface="Arial" panose="020B0604020202020204" pitchFamily="34" charset="0"/>
              </a:rPr>
              <a:t>技術平台別</a:t>
            </a:r>
            <a:endParaRPr lang="en-US" altLang="zh-TW" dirty="0" smtClean="0">
              <a:solidFill>
                <a:srgbClr val="C00000"/>
              </a:solidFill>
            </a:endParaRPr>
          </a:p>
        </p:txBody>
      </p:sp>
      <p:pic>
        <p:nvPicPr>
          <p:cNvPr id="4" name="圖片 3"/>
          <p:cNvPicPr>
            <a:picLocks noChangeAspect="1"/>
          </p:cNvPicPr>
          <p:nvPr/>
        </p:nvPicPr>
        <p:blipFill>
          <a:blip r:embed="rId4"/>
          <a:stretch>
            <a:fillRect/>
          </a:stretch>
        </p:blipFill>
        <p:spPr>
          <a:xfrm>
            <a:off x="1199456" y="2132856"/>
            <a:ext cx="3613003" cy="2326269"/>
          </a:xfrm>
          <a:prstGeom prst="rect">
            <a:avLst/>
          </a:prstGeom>
        </p:spPr>
      </p:pic>
      <p:sp>
        <p:nvSpPr>
          <p:cNvPr id="19" name="Text Box 16"/>
          <p:cNvSpPr txBox="1">
            <a:spLocks noChangeArrowheads="1"/>
          </p:cNvSpPr>
          <p:nvPr/>
        </p:nvSpPr>
        <p:spPr bwMode="auto">
          <a:xfrm>
            <a:off x="10039204" y="3717032"/>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kumimoji="0" lang="zh-TW" altLang="en-US" sz="1200" dirty="0">
                <a:latin typeface="微軟正黑體" panose="020B0604030504040204" pitchFamily="34" charset="-120"/>
                <a:ea typeface="微軟正黑體" panose="020B0604030504040204" pitchFamily="34" charset="-120"/>
              </a:rPr>
              <a:t>其他</a:t>
            </a:r>
            <a:endParaRPr kumimoji="0" lang="en-US" altLang="zh-TW" sz="1200" dirty="0">
              <a:latin typeface="微軟正黑體" panose="020B0604030504040204" pitchFamily="34" charset="-120"/>
              <a:ea typeface="微軟正黑體" panose="020B0604030504040204" pitchFamily="34" charset="-120"/>
            </a:endParaRPr>
          </a:p>
        </p:txBody>
      </p:sp>
      <p:sp>
        <p:nvSpPr>
          <p:cNvPr id="20" name="Text Box 16"/>
          <p:cNvSpPr txBox="1">
            <a:spLocks noChangeArrowheads="1"/>
          </p:cNvSpPr>
          <p:nvPr/>
        </p:nvSpPr>
        <p:spPr bwMode="auto">
          <a:xfrm>
            <a:off x="6784389" y="3586210"/>
            <a:ext cx="1295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kumimoji="0" lang="zh-TW" altLang="en-US" sz="1200" dirty="0">
                <a:latin typeface="微軟正黑體" panose="020B0604030504040204" pitchFamily="34" charset="-120"/>
                <a:ea typeface="微軟正黑體" panose="020B0604030504040204" pitchFamily="34" charset="-120"/>
              </a:rPr>
              <a:t>智慧型</a:t>
            </a:r>
            <a:r>
              <a:rPr kumimoji="0" lang="en-US" altLang="zh-TW" sz="1200" dirty="0">
                <a:latin typeface="微軟正黑體" panose="020B0604030504040204" pitchFamily="34" charset="-120"/>
                <a:ea typeface="微軟正黑體" panose="020B0604030504040204" pitchFamily="34" charset="-120"/>
              </a:rPr>
              <a:t/>
            </a:r>
            <a:br>
              <a:rPr kumimoji="0" lang="en-US" altLang="zh-TW" sz="1200" dirty="0">
                <a:latin typeface="微軟正黑體" panose="020B0604030504040204" pitchFamily="34" charset="-120"/>
                <a:ea typeface="微軟正黑體" panose="020B0604030504040204" pitchFamily="34" charset="-120"/>
              </a:rPr>
            </a:br>
            <a:r>
              <a:rPr kumimoji="0" lang="zh-TW" altLang="en-US" sz="1200" dirty="0">
                <a:latin typeface="微軟正黑體" panose="020B0604030504040204" pitchFamily="34" charset="-120"/>
                <a:ea typeface="微軟正黑體" panose="020B0604030504040204" pitchFamily="34" charset="-120"/>
              </a:rPr>
              <a:t>手機</a:t>
            </a:r>
            <a:endParaRPr kumimoji="0" lang="en-US" altLang="zh-TW" sz="1200" dirty="0">
              <a:latin typeface="微軟正黑體" panose="020B0604030504040204" pitchFamily="34" charset="-120"/>
              <a:ea typeface="微軟正黑體" panose="020B0604030504040204" pitchFamily="34" charset="-120"/>
            </a:endParaRPr>
          </a:p>
        </p:txBody>
      </p:sp>
      <p:sp>
        <p:nvSpPr>
          <p:cNvPr id="21" name="Text Box 16"/>
          <p:cNvSpPr txBox="1">
            <a:spLocks noChangeArrowheads="1"/>
          </p:cNvSpPr>
          <p:nvPr/>
        </p:nvSpPr>
        <p:spPr bwMode="auto">
          <a:xfrm>
            <a:off x="8745391" y="3717032"/>
            <a:ext cx="10795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lang="zh-TW" altLang="zh-TW" sz="1200">
                <a:latin typeface="微軟正黑體" panose="020B0604030504040204" pitchFamily="34" charset="-120"/>
                <a:ea typeface="微軟正黑體" panose="020B0604030504040204" pitchFamily="34" charset="-120"/>
              </a:rPr>
              <a:t>車用電子</a:t>
            </a:r>
            <a:endParaRPr kumimoji="0" lang="en-US" altLang="zh-TW" sz="1200">
              <a:latin typeface="微軟正黑體" panose="020B0604030504040204" pitchFamily="34" charset="-120"/>
              <a:ea typeface="微軟正黑體" panose="020B0604030504040204" pitchFamily="34" charset="-120"/>
            </a:endParaRPr>
          </a:p>
        </p:txBody>
      </p:sp>
      <p:sp>
        <p:nvSpPr>
          <p:cNvPr id="22" name="Text Box 16"/>
          <p:cNvSpPr txBox="1">
            <a:spLocks noChangeArrowheads="1"/>
          </p:cNvSpPr>
          <p:nvPr/>
        </p:nvSpPr>
        <p:spPr bwMode="auto">
          <a:xfrm>
            <a:off x="9435993" y="3575782"/>
            <a:ext cx="93662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kumimoji="0" lang="zh-TW" altLang="en-US" sz="1200" dirty="0">
                <a:latin typeface="微軟正黑體" panose="020B0604030504040204" pitchFamily="34" charset="-120"/>
                <a:ea typeface="微軟正黑體" panose="020B0604030504040204" pitchFamily="34" charset="-120"/>
              </a:rPr>
              <a:t>消費性</a:t>
            </a:r>
            <a:r>
              <a:rPr kumimoji="0" lang="en-US" altLang="zh-TW" sz="1200" dirty="0">
                <a:latin typeface="微軟正黑體" panose="020B0604030504040204" pitchFamily="34" charset="-120"/>
                <a:ea typeface="微軟正黑體" panose="020B0604030504040204" pitchFamily="34" charset="-120"/>
              </a:rPr>
              <a:t/>
            </a:r>
            <a:br>
              <a:rPr kumimoji="0" lang="en-US" altLang="zh-TW" sz="1200" dirty="0">
                <a:latin typeface="微軟正黑體" panose="020B0604030504040204" pitchFamily="34" charset="-120"/>
                <a:ea typeface="微軟正黑體" panose="020B0604030504040204" pitchFamily="34" charset="-120"/>
              </a:rPr>
            </a:br>
            <a:r>
              <a:rPr kumimoji="0" lang="zh-TW" altLang="en-US" sz="1200" dirty="0">
                <a:latin typeface="微軟正黑體" panose="020B0604030504040204" pitchFamily="34" charset="-120"/>
                <a:ea typeface="微軟正黑體" panose="020B0604030504040204" pitchFamily="34" charset="-120"/>
              </a:rPr>
              <a:t>電子</a:t>
            </a:r>
            <a:endParaRPr kumimoji="0" lang="en-US" altLang="zh-TW" sz="1200" dirty="0">
              <a:latin typeface="微軟正黑體" panose="020B0604030504040204" pitchFamily="34" charset="-120"/>
              <a:ea typeface="微軟正黑體" panose="020B0604030504040204" pitchFamily="34" charset="-120"/>
            </a:endParaRPr>
          </a:p>
        </p:txBody>
      </p:sp>
      <p:sp>
        <p:nvSpPr>
          <p:cNvPr id="23" name="Text Box 16"/>
          <p:cNvSpPr txBox="1">
            <a:spLocks noChangeArrowheads="1"/>
          </p:cNvSpPr>
          <p:nvPr/>
        </p:nvSpPr>
        <p:spPr bwMode="auto">
          <a:xfrm>
            <a:off x="8169258" y="3725774"/>
            <a:ext cx="935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lang="zh-TW" altLang="zh-TW" sz="1200" dirty="0">
                <a:latin typeface="微軟正黑體" panose="020B0604030504040204" pitchFamily="34" charset="-120"/>
                <a:ea typeface="微軟正黑體" panose="020B0604030504040204" pitchFamily="34" charset="-120"/>
              </a:rPr>
              <a:t>物聯網</a:t>
            </a:r>
            <a:endParaRPr kumimoji="0" lang="en-US" altLang="zh-TW" sz="1200" dirty="0">
              <a:latin typeface="微軟正黑體" panose="020B0604030504040204" pitchFamily="34" charset="-120"/>
              <a:ea typeface="微軟正黑體" panose="020B0604030504040204" pitchFamily="34" charset="-120"/>
            </a:endParaRPr>
          </a:p>
        </p:txBody>
      </p:sp>
      <p:sp>
        <p:nvSpPr>
          <p:cNvPr id="24" name="Text Box 16"/>
          <p:cNvSpPr txBox="1">
            <a:spLocks noChangeArrowheads="1"/>
          </p:cNvSpPr>
          <p:nvPr/>
        </p:nvSpPr>
        <p:spPr bwMode="auto">
          <a:xfrm>
            <a:off x="7430148" y="4228143"/>
            <a:ext cx="12969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kumimoji="0" lang="zh-TW" altLang="en-US" sz="1200" dirty="0">
                <a:latin typeface="微軟正黑體" panose="020B0604030504040204" pitchFamily="34" charset="-120"/>
                <a:ea typeface="微軟正黑體" panose="020B0604030504040204" pitchFamily="34" charset="-120"/>
              </a:rPr>
              <a:t>高效能</a:t>
            </a:r>
            <a:r>
              <a:rPr kumimoji="0" lang="en-US" altLang="zh-TW" sz="1200" dirty="0">
                <a:latin typeface="微軟正黑體" panose="020B0604030504040204" pitchFamily="34" charset="-120"/>
                <a:ea typeface="微軟正黑體" panose="020B0604030504040204" pitchFamily="34" charset="-120"/>
              </a:rPr>
              <a:t/>
            </a:r>
            <a:br>
              <a:rPr kumimoji="0" lang="en-US" altLang="zh-TW" sz="1200" dirty="0">
                <a:latin typeface="微軟正黑體" panose="020B0604030504040204" pitchFamily="34" charset="-120"/>
                <a:ea typeface="微軟正黑體" panose="020B0604030504040204" pitchFamily="34" charset="-120"/>
              </a:rPr>
            </a:br>
            <a:r>
              <a:rPr kumimoji="0" lang="zh-TW" altLang="en-US" sz="1200" dirty="0">
                <a:latin typeface="微軟正黑體" panose="020B0604030504040204" pitchFamily="34" charset="-120"/>
                <a:ea typeface="微軟正黑體" panose="020B0604030504040204" pitchFamily="34" charset="-120"/>
              </a:rPr>
              <a:t>運算</a:t>
            </a:r>
            <a:endParaRPr kumimoji="0" lang="en-US" altLang="zh-TW" sz="1200" dirty="0">
              <a:latin typeface="微軟正黑體" panose="020B0604030504040204" pitchFamily="34" charset="-120"/>
              <a:ea typeface="微軟正黑體" panose="020B0604030504040204" pitchFamily="34" charset="-120"/>
            </a:endParaRPr>
          </a:p>
        </p:txBody>
      </p:sp>
      <p:sp>
        <p:nvSpPr>
          <p:cNvPr id="25" name="矩形 22"/>
          <p:cNvSpPr>
            <a:spLocks noChangeArrowheads="1"/>
          </p:cNvSpPr>
          <p:nvPr/>
        </p:nvSpPr>
        <p:spPr bwMode="auto">
          <a:xfrm>
            <a:off x="7032104" y="1840836"/>
            <a:ext cx="3632200" cy="549275"/>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eaLnBrk="1" hangingPunct="1"/>
            <a:endParaRPr lang="zh-TW" altLang="en-US"/>
          </a:p>
        </p:txBody>
      </p:sp>
      <p:sp>
        <p:nvSpPr>
          <p:cNvPr id="27" name="矩形 23"/>
          <p:cNvSpPr>
            <a:spLocks noChangeArrowheads="1"/>
          </p:cNvSpPr>
          <p:nvPr/>
        </p:nvSpPr>
        <p:spPr bwMode="auto">
          <a:xfrm>
            <a:off x="8048479" y="2012432"/>
            <a:ext cx="1990725" cy="307975"/>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eaLnBrk="1" hangingPunct="1"/>
            <a:r>
              <a:rPr lang="zh-TW" altLang="en-US" sz="1400" u="sng" dirty="0">
                <a:latin typeface="微軟正黑體" panose="020B0604030504040204" pitchFamily="34" charset="-120"/>
                <a:ea typeface="微軟正黑體" panose="020B0604030504040204" pitchFamily="34" charset="-120"/>
              </a:rPr>
              <a:t>季變化</a:t>
            </a:r>
          </a:p>
        </p:txBody>
      </p:sp>
    </p:spTree>
    <p:extLst>
      <p:ext uri="{BB962C8B-B14F-4D97-AF65-F5344CB8AC3E}">
        <p14:creationId xmlns:p14="http://schemas.microsoft.com/office/powerpoint/2010/main" val="14057507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2"/>
          <p:cNvSpPr>
            <a:spLocks noChangeArrowheads="1"/>
          </p:cNvSpPr>
          <p:nvPr/>
        </p:nvSpPr>
        <p:spPr bwMode="auto">
          <a:xfrm>
            <a:off x="1973264" y="1163500"/>
            <a:ext cx="8226425" cy="4896544"/>
          </a:xfrm>
          <a:prstGeom prst="roundRect">
            <a:avLst>
              <a:gd name="adj" fmla="val 4727"/>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endParaRPr kumimoji="0" lang="zh-TW" altLang="en-US" b="0" u="sng">
              <a:ea typeface="Arial Unicode MS" panose="020B0604020202020204" pitchFamily="34" charset="-120"/>
              <a:cs typeface="Arial Unicode MS" panose="020B0604020202020204" pitchFamily="34" charset="-120"/>
            </a:endParaRPr>
          </a:p>
        </p:txBody>
      </p:sp>
      <p:sp>
        <p:nvSpPr>
          <p:cNvPr id="19460" name="Rectangle 10"/>
          <p:cNvSpPr>
            <a:spLocks noGrp="1" noChangeArrowheads="1"/>
          </p:cNvSpPr>
          <p:nvPr>
            <p:ph type="title"/>
          </p:nvPr>
        </p:nvSpPr>
        <p:spPr/>
        <p:txBody>
          <a:bodyPr/>
          <a:lstStyle/>
          <a:p>
            <a:pPr eaLnBrk="1" hangingPunct="1"/>
            <a:r>
              <a:rPr lang="zh-TW" altLang="en-US" dirty="0">
                <a:solidFill>
                  <a:srgbClr val="C00000"/>
                </a:solidFill>
                <a:latin typeface="微軟正黑體" panose="020B0604030504040204" pitchFamily="34" charset="-120"/>
                <a:ea typeface="微軟正黑體" panose="020B0604030504040204" pitchFamily="34" charset="-120"/>
              </a:rPr>
              <a:t>資產負債表及重要財務指標</a:t>
            </a:r>
            <a:endParaRPr lang="en-US" altLang="zh-TW" dirty="0" smtClean="0">
              <a:solidFill>
                <a:srgbClr val="C00000"/>
              </a:solidFill>
            </a:endParaRPr>
          </a:p>
        </p:txBody>
      </p:sp>
      <p:pic>
        <p:nvPicPr>
          <p:cNvPr id="4" name="圖片 3"/>
          <p:cNvPicPr>
            <a:picLocks noChangeAspect="1"/>
          </p:cNvPicPr>
          <p:nvPr/>
        </p:nvPicPr>
        <p:blipFill>
          <a:blip r:embed="rId3"/>
          <a:stretch>
            <a:fillRect/>
          </a:stretch>
        </p:blipFill>
        <p:spPr>
          <a:xfrm>
            <a:off x="2068017" y="1268760"/>
            <a:ext cx="8036917" cy="5282902"/>
          </a:xfrm>
          <a:prstGeom prst="rect">
            <a:avLst/>
          </a:prstGeom>
        </p:spPr>
      </p:pic>
    </p:spTree>
    <p:extLst>
      <p:ext uri="{BB962C8B-B14F-4D97-AF65-F5344CB8AC3E}">
        <p14:creationId xmlns:p14="http://schemas.microsoft.com/office/powerpoint/2010/main" val="38189152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0"/>
          <p:cNvSpPr>
            <a:spLocks noGrp="1" noChangeArrowheads="1"/>
          </p:cNvSpPr>
          <p:nvPr>
            <p:ph type="title"/>
          </p:nvPr>
        </p:nvSpPr>
        <p:spPr/>
        <p:txBody>
          <a:bodyPr/>
          <a:lstStyle/>
          <a:p>
            <a:pPr eaLnBrk="1" hangingPunct="1"/>
            <a:r>
              <a:rPr lang="zh-TW" altLang="en-US" dirty="0">
                <a:solidFill>
                  <a:srgbClr val="C00000"/>
                </a:solidFill>
                <a:latin typeface="微軟正黑體" panose="020B0604030504040204" pitchFamily="34" charset="-120"/>
                <a:ea typeface="微軟正黑體" panose="020B0604030504040204" pitchFamily="34" charset="-120"/>
              </a:rPr>
              <a:t>現金流量表</a:t>
            </a:r>
            <a:endParaRPr lang="en-US" altLang="zh-TW" dirty="0" smtClean="0">
              <a:solidFill>
                <a:srgbClr val="C00000"/>
              </a:solidFill>
            </a:endParaRPr>
          </a:p>
        </p:txBody>
      </p:sp>
      <p:sp>
        <p:nvSpPr>
          <p:cNvPr id="21508" name="AutoShape 2"/>
          <p:cNvSpPr>
            <a:spLocks noChangeArrowheads="1"/>
          </p:cNvSpPr>
          <p:nvPr/>
        </p:nvSpPr>
        <p:spPr bwMode="auto">
          <a:xfrm>
            <a:off x="2483157" y="1521336"/>
            <a:ext cx="7175500" cy="3635856"/>
          </a:xfrm>
          <a:prstGeom prst="roundRect">
            <a:avLst>
              <a:gd name="adj" fmla="val 6000"/>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endParaRPr lang="zh-TW" altLang="en-US">
              <a:ea typeface="Arial Unicode MS" panose="020B0604020202020204" pitchFamily="34" charset="-120"/>
              <a:cs typeface="Arial Unicode MS" panose="020B0604020202020204" pitchFamily="34" charset="-120"/>
            </a:endParaRPr>
          </a:p>
        </p:txBody>
      </p:sp>
      <p:sp>
        <p:nvSpPr>
          <p:cNvPr id="8" name="Text Box 4"/>
          <p:cNvSpPr txBox="1">
            <a:spLocks noChangeArrowheads="1"/>
          </p:cNvSpPr>
          <p:nvPr/>
        </p:nvSpPr>
        <p:spPr bwMode="auto">
          <a:xfrm>
            <a:off x="2387598" y="5417169"/>
            <a:ext cx="739140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spcBef>
                <a:spcPct val="10000"/>
              </a:spcBef>
            </a:pPr>
            <a:r>
              <a:rPr lang="en-US" altLang="zh-TW" sz="1000" b="0" dirty="0">
                <a:latin typeface="微軟正黑體" panose="020B0604030504040204" pitchFamily="34" charset="-120"/>
                <a:ea typeface="微軟正黑體" panose="020B0604030504040204" pitchFamily="34" charset="-120"/>
              </a:rPr>
              <a:t>* </a:t>
            </a:r>
            <a:r>
              <a:rPr lang="zh-TW" altLang="en-US" sz="1000" b="0" dirty="0">
                <a:latin typeface="微軟正黑體" panose="020B0604030504040204" pitchFamily="34" charset="-120"/>
                <a:ea typeface="微軟正黑體" panose="020B0604030504040204" pitchFamily="34" charset="-120"/>
              </a:rPr>
              <a:t>自由現金流量 </a:t>
            </a:r>
            <a:r>
              <a:rPr lang="en-US" altLang="zh-TW" sz="1000" b="0" dirty="0">
                <a:latin typeface="微軟正黑體" panose="020B0604030504040204" pitchFamily="34" charset="-120"/>
                <a:ea typeface="微軟正黑體" panose="020B0604030504040204" pitchFamily="34" charset="-120"/>
              </a:rPr>
              <a:t>= </a:t>
            </a:r>
            <a:r>
              <a:rPr lang="zh-TW" altLang="en-US" sz="1000" b="0" dirty="0">
                <a:latin typeface="微軟正黑體" panose="020B0604030504040204" pitchFamily="34" charset="-120"/>
                <a:ea typeface="微軟正黑體" panose="020B0604030504040204" pitchFamily="34" charset="-120"/>
              </a:rPr>
              <a:t>營運活動之現金流入</a:t>
            </a:r>
            <a:r>
              <a:rPr lang="en-US" altLang="zh-TW" sz="1000" b="0" dirty="0">
                <a:latin typeface="微軟正黑體" panose="020B0604030504040204" pitchFamily="34" charset="-120"/>
                <a:ea typeface="微軟正黑體" panose="020B0604030504040204" pitchFamily="34" charset="-120"/>
              </a:rPr>
              <a:t>–</a:t>
            </a:r>
            <a:r>
              <a:rPr lang="zh-TW" altLang="en-US" sz="1000" b="0" dirty="0">
                <a:latin typeface="微軟正黑體" panose="020B0604030504040204" pitchFamily="34" charset="-120"/>
                <a:ea typeface="微軟正黑體" panose="020B0604030504040204" pitchFamily="34" charset="-120"/>
              </a:rPr>
              <a:t>資本支出</a:t>
            </a:r>
            <a:r>
              <a:rPr lang="en-US" altLang="zh-TW" sz="1000" b="0" dirty="0">
                <a:latin typeface="微軟正黑體" panose="020B0604030504040204" pitchFamily="34" charset="-120"/>
                <a:ea typeface="微軟正黑體" panose="020B0604030504040204" pitchFamily="34" charset="-120"/>
              </a:rPr>
              <a:t> </a:t>
            </a:r>
          </a:p>
        </p:txBody>
      </p:sp>
      <p:pic>
        <p:nvPicPr>
          <p:cNvPr id="4" name="圖片 3"/>
          <p:cNvPicPr>
            <a:picLocks noChangeAspect="1"/>
          </p:cNvPicPr>
          <p:nvPr/>
        </p:nvPicPr>
        <p:blipFill>
          <a:blip r:embed="rId3"/>
          <a:stretch>
            <a:fillRect/>
          </a:stretch>
        </p:blipFill>
        <p:spPr>
          <a:xfrm>
            <a:off x="2563810" y="1753351"/>
            <a:ext cx="7038975" cy="3171825"/>
          </a:xfrm>
          <a:prstGeom prst="rect">
            <a:avLst/>
          </a:prstGeom>
        </p:spPr>
      </p:pic>
    </p:spTree>
    <p:extLst>
      <p:ext uri="{BB962C8B-B14F-4D97-AF65-F5344CB8AC3E}">
        <p14:creationId xmlns:p14="http://schemas.microsoft.com/office/powerpoint/2010/main" val="35997505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en-US" altLang="zh-TW" dirty="0" smtClean="0">
                <a:solidFill>
                  <a:srgbClr val="C00000"/>
                </a:solidFill>
                <a:latin typeface="+mj-lt"/>
              </a:rPr>
              <a:t>2020</a:t>
            </a:r>
            <a:r>
              <a:rPr lang="zh-TW" altLang="en-US" dirty="0" smtClean="0">
                <a:solidFill>
                  <a:srgbClr val="C00000"/>
                </a:solidFill>
                <a:latin typeface="微軟正黑體" panose="020B0604030504040204" pitchFamily="34" charset="-120"/>
                <a:ea typeface="微軟正黑體" panose="020B0604030504040204" pitchFamily="34" charset="-120"/>
              </a:rPr>
              <a:t>年第三季</a:t>
            </a:r>
            <a:r>
              <a:rPr lang="zh-TW" altLang="en-US" dirty="0">
                <a:solidFill>
                  <a:srgbClr val="C00000"/>
                </a:solidFill>
                <a:latin typeface="微軟正黑體" panose="020B0604030504040204" pitchFamily="34" charset="-120"/>
                <a:ea typeface="微軟正黑體" panose="020B0604030504040204" pitchFamily="34" charset="-120"/>
              </a:rPr>
              <a:t>業績展望</a:t>
            </a:r>
          </a:p>
        </p:txBody>
      </p:sp>
      <p:sp>
        <p:nvSpPr>
          <p:cNvPr id="6" name="Text Box 4"/>
          <p:cNvSpPr txBox="1">
            <a:spLocks noChangeArrowheads="1"/>
          </p:cNvSpPr>
          <p:nvPr/>
        </p:nvSpPr>
        <p:spPr bwMode="auto">
          <a:xfrm>
            <a:off x="3032125" y="1230313"/>
            <a:ext cx="184150" cy="304800"/>
          </a:xfrm>
          <a:prstGeom prst="rect">
            <a:avLst/>
          </a:prstGeom>
          <a:noFill/>
          <a:ln w="9525">
            <a:noFill/>
            <a:miter lim="800000"/>
            <a:headEnd/>
            <a:tailEnd/>
          </a:ln>
        </p:spPr>
        <p:txBody>
          <a:bodyPr wrap="none">
            <a:spAutoFit/>
          </a:bodyPr>
          <a:lstStyle/>
          <a:p>
            <a:endParaRPr lang="zh-TW" altLang="en-US" sz="1400" b="0" dirty="0">
              <a:latin typeface="微軟正黑體" panose="020B0604030504040204" pitchFamily="34" charset="-120"/>
              <a:ea typeface="微軟正黑體" panose="020B0604030504040204" pitchFamily="34" charset="-120"/>
            </a:endParaRPr>
          </a:p>
        </p:txBody>
      </p:sp>
      <p:sp>
        <p:nvSpPr>
          <p:cNvPr id="9" name="Text Box 5"/>
          <p:cNvSpPr txBox="1">
            <a:spLocks noChangeArrowheads="1"/>
          </p:cNvSpPr>
          <p:nvPr/>
        </p:nvSpPr>
        <p:spPr bwMode="auto">
          <a:xfrm>
            <a:off x="2411486" y="2206877"/>
            <a:ext cx="8288660" cy="369332"/>
          </a:xfrm>
          <a:prstGeom prst="rect">
            <a:avLst/>
          </a:prstGeom>
          <a:noFill/>
          <a:ln w="9525">
            <a:noFill/>
            <a:miter lim="800000"/>
            <a:headEnd/>
            <a:tailEnd/>
          </a:ln>
        </p:spPr>
        <p:txBody>
          <a:bodyPr wrap="square">
            <a:spAutoFit/>
          </a:bodyPr>
          <a:lstStyle/>
          <a:p>
            <a:pPr marL="285750" indent="-285750">
              <a:spcBef>
                <a:spcPts val="1800"/>
              </a:spcBef>
              <a:buClr>
                <a:srgbClr val="FF0000"/>
              </a:buClr>
              <a:buFont typeface="Arial" panose="020B0604020202020204" pitchFamily="34" charset="0"/>
              <a:buChar char="•"/>
            </a:pPr>
            <a:r>
              <a:rPr lang="zh-TW" altLang="en-US" sz="1800" dirty="0">
                <a:latin typeface="微軟正黑體" panose="020B0604030504040204" pitchFamily="34" charset="-120"/>
                <a:ea typeface="微軟正黑體" panose="020B0604030504040204" pitchFamily="34" charset="-120"/>
                <a:cs typeface="Arial" pitchFamily="34" charset="0"/>
              </a:rPr>
              <a:t>合併營收約介於美金</a:t>
            </a:r>
            <a:r>
              <a:rPr lang="en-US" altLang="zh-TW" sz="1800" dirty="0">
                <a:latin typeface="微軟正黑體" panose="020B0604030504040204" pitchFamily="34" charset="-120"/>
                <a:ea typeface="微軟正黑體" panose="020B0604030504040204" pitchFamily="34" charset="-120"/>
                <a:cs typeface="Arial" pitchFamily="34" charset="0"/>
              </a:rPr>
              <a:t> </a:t>
            </a:r>
            <a:r>
              <a:rPr lang="en-US" altLang="zh-TW" sz="1800" dirty="0" smtClean="0">
                <a:latin typeface="+mj-lt"/>
                <a:ea typeface="微軟正黑體" panose="020B0604030504040204" pitchFamily="34" charset="-120"/>
                <a:cs typeface="Arial" pitchFamily="34" charset="0"/>
              </a:rPr>
              <a:t>112 </a:t>
            </a:r>
            <a:r>
              <a:rPr lang="zh-TW" altLang="en-US" sz="1800" dirty="0" smtClean="0">
                <a:latin typeface="微軟正黑體" panose="020B0604030504040204" pitchFamily="34" charset="-120"/>
                <a:ea typeface="微軟正黑體" panose="020B0604030504040204" pitchFamily="34" charset="-120"/>
                <a:cs typeface="Arial" pitchFamily="34" charset="0"/>
              </a:rPr>
              <a:t>億</a:t>
            </a:r>
            <a:r>
              <a:rPr lang="zh-TW" altLang="en-US" sz="1800" dirty="0">
                <a:latin typeface="微軟正黑體" panose="020B0604030504040204" pitchFamily="34" charset="-120"/>
                <a:ea typeface="微軟正黑體" panose="020B0604030504040204" pitchFamily="34" charset="-120"/>
                <a:cs typeface="Arial" pitchFamily="34" charset="0"/>
              </a:rPr>
              <a:t>元到 </a:t>
            </a:r>
            <a:r>
              <a:rPr lang="en-US" altLang="zh-TW" sz="1800" dirty="0" smtClean="0">
                <a:latin typeface="+mj-lt"/>
                <a:ea typeface="微軟正黑體" panose="020B0604030504040204" pitchFamily="34" charset="-120"/>
                <a:cs typeface="Arial" pitchFamily="34" charset="0"/>
              </a:rPr>
              <a:t>115 </a:t>
            </a:r>
            <a:r>
              <a:rPr lang="zh-TW" altLang="en-US" sz="1800" dirty="0">
                <a:latin typeface="微軟正黑體" panose="020B0604030504040204" pitchFamily="34" charset="-120"/>
                <a:ea typeface="微軟正黑體" panose="020B0604030504040204" pitchFamily="34" charset="-120"/>
                <a:cs typeface="Arial" pitchFamily="34" charset="0"/>
              </a:rPr>
              <a:t>億元之間。</a:t>
            </a:r>
            <a:endParaRPr lang="en-US" altLang="zh-TW" sz="1800" dirty="0">
              <a:latin typeface="微軟正黑體" panose="020B0604030504040204" pitchFamily="34" charset="-120"/>
              <a:ea typeface="微軟正黑體" panose="020B0604030504040204" pitchFamily="34" charset="-120"/>
              <a:cs typeface="Arial" pitchFamily="34" charset="0"/>
            </a:endParaRPr>
          </a:p>
        </p:txBody>
      </p:sp>
      <p:sp>
        <p:nvSpPr>
          <p:cNvPr id="14" name="Text Box 6"/>
          <p:cNvSpPr txBox="1">
            <a:spLocks noChangeArrowheads="1"/>
          </p:cNvSpPr>
          <p:nvPr/>
        </p:nvSpPr>
        <p:spPr bwMode="auto">
          <a:xfrm>
            <a:off x="2138364" y="1649697"/>
            <a:ext cx="7958137" cy="369332"/>
          </a:xfrm>
          <a:prstGeom prst="rect">
            <a:avLst/>
          </a:prstGeom>
          <a:noFill/>
          <a:ln w="9525">
            <a:noFill/>
            <a:miter lim="800000"/>
            <a:headEnd/>
            <a:tailEnd/>
          </a:ln>
        </p:spPr>
        <p:txBody>
          <a:bodyPr>
            <a:spAutoFit/>
          </a:bodyPr>
          <a:lstStyle/>
          <a:p>
            <a:pPr>
              <a:spcBef>
                <a:spcPct val="50000"/>
              </a:spcBef>
            </a:pPr>
            <a:r>
              <a:rPr lang="zh-TW" altLang="en-US" sz="1800" dirty="0">
                <a:latin typeface="微軟正黑體" panose="020B0604030504040204" pitchFamily="34" charset="-120"/>
                <a:ea typeface="微軟正黑體" panose="020B0604030504040204" pitchFamily="34" charset="-120"/>
              </a:rPr>
              <a:t>基於目前對營運展望的假設，台積公司預期</a:t>
            </a:r>
            <a:r>
              <a:rPr lang="en-US" altLang="zh-TW" sz="1800" dirty="0">
                <a:latin typeface="微軟正黑體" panose="020B0604030504040204" pitchFamily="34" charset="-120"/>
                <a:ea typeface="微軟正黑體" panose="020B0604030504040204" pitchFamily="34" charset="-120"/>
                <a:cs typeface="Times New Roman" pitchFamily="18" charset="0"/>
              </a:rPr>
              <a:t>:</a:t>
            </a:r>
            <a:endParaRPr lang="zh-TW" altLang="en-US" sz="1800" dirty="0">
              <a:latin typeface="微軟正黑體" panose="020B0604030504040204" pitchFamily="34" charset="-120"/>
              <a:ea typeface="微軟正黑體" panose="020B0604030504040204" pitchFamily="34" charset="-120"/>
            </a:endParaRPr>
          </a:p>
        </p:txBody>
      </p:sp>
      <p:sp>
        <p:nvSpPr>
          <p:cNvPr id="15" name="Text Box 6"/>
          <p:cNvSpPr txBox="1">
            <a:spLocks noChangeArrowheads="1"/>
          </p:cNvSpPr>
          <p:nvPr/>
        </p:nvSpPr>
        <p:spPr bwMode="auto">
          <a:xfrm>
            <a:off x="2135561" y="2858752"/>
            <a:ext cx="7958137" cy="369332"/>
          </a:xfrm>
          <a:prstGeom prst="rect">
            <a:avLst/>
          </a:prstGeom>
          <a:noFill/>
          <a:ln w="9525">
            <a:noFill/>
            <a:miter lim="800000"/>
            <a:headEnd/>
            <a:tailEnd/>
          </a:ln>
        </p:spPr>
        <p:txBody>
          <a:bodyPr>
            <a:spAutoFit/>
          </a:bodyPr>
          <a:lstStyle/>
          <a:p>
            <a:pPr>
              <a:spcBef>
                <a:spcPct val="50000"/>
              </a:spcBef>
            </a:pPr>
            <a:r>
              <a:rPr lang="zh-TW" altLang="en-US" sz="1800" dirty="0">
                <a:latin typeface="微軟正黑體" panose="020B0604030504040204" pitchFamily="34" charset="-120"/>
                <a:ea typeface="微軟正黑體" panose="020B0604030504040204" pitchFamily="34" charset="-120"/>
              </a:rPr>
              <a:t>此外，基於</a:t>
            </a:r>
            <a:r>
              <a:rPr lang="zh-TW" altLang="en-US" sz="1800" dirty="0">
                <a:latin typeface="微軟正黑體" panose="020B0604030504040204" pitchFamily="34" charset="-120"/>
                <a:ea typeface="微軟正黑體" panose="020B0604030504040204" pitchFamily="34" charset="-120"/>
                <a:cs typeface="Arial" pitchFamily="34" charset="0"/>
              </a:rPr>
              <a:t>平均匯率 </a:t>
            </a:r>
            <a:r>
              <a:rPr lang="en-US" altLang="zh-TW" sz="1800" dirty="0" smtClean="0">
                <a:latin typeface="+mj-lt"/>
                <a:ea typeface="微軟正黑體" panose="020B0604030504040204" pitchFamily="34" charset="-120"/>
                <a:cs typeface="Arial" pitchFamily="34" charset="0"/>
              </a:rPr>
              <a:t>29.5</a:t>
            </a:r>
            <a:r>
              <a:rPr lang="zh-TW" altLang="en-US" sz="1800" dirty="0" smtClean="0">
                <a:latin typeface="微軟正黑體" panose="020B0604030504040204" pitchFamily="34" charset="-120"/>
                <a:ea typeface="微軟正黑體" panose="020B0604030504040204" pitchFamily="34" charset="-120"/>
                <a:cs typeface="Arial" pitchFamily="34" charset="0"/>
              </a:rPr>
              <a:t> </a:t>
            </a:r>
            <a:r>
              <a:rPr lang="zh-TW" altLang="en-US" sz="1800" dirty="0">
                <a:latin typeface="微軟正黑體" panose="020B0604030504040204" pitchFamily="34" charset="-120"/>
                <a:ea typeface="微軟正黑體" panose="020B0604030504040204" pitchFamily="34" charset="-120"/>
                <a:cs typeface="Arial" pitchFamily="34" charset="0"/>
              </a:rPr>
              <a:t>的假設，</a:t>
            </a:r>
            <a:r>
              <a:rPr lang="zh-TW" altLang="en-US" sz="1800" dirty="0">
                <a:latin typeface="微軟正黑體" panose="020B0604030504040204" pitchFamily="34" charset="-120"/>
                <a:ea typeface="微軟正黑體" panose="020B0604030504040204" pitchFamily="34" charset="-120"/>
              </a:rPr>
              <a:t>台積公司預期</a:t>
            </a:r>
            <a:r>
              <a:rPr lang="en-US" altLang="zh-TW" sz="1800" dirty="0">
                <a:latin typeface="微軟正黑體" panose="020B0604030504040204" pitchFamily="34" charset="-120"/>
                <a:ea typeface="微軟正黑體" panose="020B0604030504040204" pitchFamily="34" charset="-120"/>
                <a:cs typeface="Times New Roman" pitchFamily="18" charset="0"/>
              </a:rPr>
              <a:t>:</a:t>
            </a:r>
            <a:endParaRPr lang="zh-TW" altLang="en-US" sz="1800" dirty="0">
              <a:latin typeface="微軟正黑體" panose="020B0604030504040204" pitchFamily="34" charset="-120"/>
              <a:ea typeface="微軟正黑體" panose="020B0604030504040204" pitchFamily="34" charset="-120"/>
            </a:endParaRPr>
          </a:p>
        </p:txBody>
      </p:sp>
      <p:sp>
        <p:nvSpPr>
          <p:cNvPr id="17" name="Text Box 5"/>
          <p:cNvSpPr txBox="1">
            <a:spLocks noChangeArrowheads="1"/>
          </p:cNvSpPr>
          <p:nvPr/>
        </p:nvSpPr>
        <p:spPr bwMode="auto">
          <a:xfrm>
            <a:off x="2414720" y="3415933"/>
            <a:ext cx="8288660" cy="877163"/>
          </a:xfrm>
          <a:prstGeom prst="rect">
            <a:avLst/>
          </a:prstGeom>
          <a:noFill/>
          <a:ln w="9525">
            <a:noFill/>
            <a:miter lim="800000"/>
            <a:headEnd/>
            <a:tailEnd/>
          </a:ln>
        </p:spPr>
        <p:txBody>
          <a:bodyPr wrap="square">
            <a:spAutoFit/>
          </a:bodyPr>
          <a:lstStyle/>
          <a:p>
            <a:pPr marL="285750" indent="-285750">
              <a:spcBef>
                <a:spcPts val="1800"/>
              </a:spcBef>
              <a:buClr>
                <a:srgbClr val="FF0000"/>
              </a:buClr>
              <a:buFont typeface="Arial" panose="020B0604020202020204" pitchFamily="34" charset="0"/>
              <a:buChar char="•"/>
            </a:pPr>
            <a:r>
              <a:rPr lang="zh-TW" altLang="en-US" sz="1800" dirty="0">
                <a:latin typeface="微軟正黑體" panose="020B0604030504040204" pitchFamily="34" charset="-120"/>
                <a:ea typeface="微軟正黑體" panose="020B0604030504040204" pitchFamily="34" charset="-120"/>
                <a:cs typeface="Arial" pitchFamily="34" charset="0"/>
              </a:rPr>
              <a:t>營業毛利率約介於百分之 </a:t>
            </a:r>
            <a:r>
              <a:rPr lang="en-US" altLang="zh-TW" sz="1800" dirty="0">
                <a:latin typeface="+mj-lt"/>
                <a:ea typeface="微軟正黑體" panose="020B0604030504040204" pitchFamily="34" charset="-120"/>
                <a:cs typeface="Arial" pitchFamily="34" charset="0"/>
              </a:rPr>
              <a:t>50 </a:t>
            </a:r>
            <a:r>
              <a:rPr lang="zh-TW" altLang="en-US" sz="1800" dirty="0">
                <a:latin typeface="微軟正黑體" panose="020B0604030504040204" pitchFamily="34" charset="-120"/>
                <a:ea typeface="微軟正黑體" panose="020B0604030504040204" pitchFamily="34" charset="-120"/>
                <a:cs typeface="Arial" pitchFamily="34" charset="0"/>
              </a:rPr>
              <a:t>到百分之 </a:t>
            </a:r>
            <a:r>
              <a:rPr lang="en-US" altLang="zh-TW" sz="1800" dirty="0">
                <a:latin typeface="+mj-lt"/>
                <a:ea typeface="微軟正黑體" panose="020B0604030504040204" pitchFamily="34" charset="-120"/>
                <a:cs typeface="Arial" pitchFamily="34" charset="0"/>
              </a:rPr>
              <a:t>52</a:t>
            </a:r>
            <a:r>
              <a:rPr lang="en-US" altLang="zh-TW" sz="1800" dirty="0">
                <a:latin typeface="微軟正黑體" panose="020B0604030504040204" pitchFamily="34" charset="-120"/>
                <a:ea typeface="微軟正黑體" panose="020B0604030504040204" pitchFamily="34" charset="-120"/>
                <a:cs typeface="Arial" pitchFamily="34" charset="0"/>
              </a:rPr>
              <a:t> </a:t>
            </a:r>
            <a:r>
              <a:rPr lang="zh-TW" altLang="en-US" sz="1800" dirty="0">
                <a:latin typeface="微軟正黑體" panose="020B0604030504040204" pitchFamily="34" charset="-120"/>
                <a:ea typeface="微軟正黑體" panose="020B0604030504040204" pitchFamily="34" charset="-120"/>
                <a:cs typeface="Arial" pitchFamily="34" charset="0"/>
              </a:rPr>
              <a:t>之間。</a:t>
            </a:r>
            <a:endParaRPr lang="en-US" altLang="zh-TW" sz="1800" dirty="0">
              <a:latin typeface="微軟正黑體" panose="020B0604030504040204" pitchFamily="34" charset="-120"/>
              <a:ea typeface="微軟正黑體" panose="020B0604030504040204" pitchFamily="34" charset="-120"/>
              <a:cs typeface="Arial" pitchFamily="34" charset="0"/>
            </a:endParaRPr>
          </a:p>
          <a:p>
            <a:pPr marL="285750" indent="-285750">
              <a:spcBef>
                <a:spcPts val="1800"/>
              </a:spcBef>
              <a:buClr>
                <a:srgbClr val="FF0000"/>
              </a:buClr>
              <a:buFont typeface="Arial" panose="020B0604020202020204" pitchFamily="34" charset="0"/>
              <a:buChar char="•"/>
            </a:pPr>
            <a:r>
              <a:rPr lang="zh-TW" altLang="en-US" sz="1800" dirty="0">
                <a:latin typeface="微軟正黑體" panose="020B0604030504040204" pitchFamily="34" charset="-120"/>
                <a:ea typeface="微軟正黑體" panose="020B0604030504040204" pitchFamily="34" charset="-120"/>
                <a:cs typeface="Arial" pitchFamily="34" charset="0"/>
              </a:rPr>
              <a:t>營業利益率約介於百分之 </a:t>
            </a:r>
            <a:r>
              <a:rPr lang="en-US" altLang="zh-TW" sz="1800" dirty="0">
                <a:latin typeface="+mj-lt"/>
                <a:ea typeface="微軟正黑體" panose="020B0604030504040204" pitchFamily="34" charset="-120"/>
                <a:cs typeface="Arial" pitchFamily="34" charset="0"/>
              </a:rPr>
              <a:t>39 </a:t>
            </a:r>
            <a:r>
              <a:rPr lang="zh-TW" altLang="en-US" sz="1800" dirty="0">
                <a:latin typeface="微軟正黑體" panose="020B0604030504040204" pitchFamily="34" charset="-120"/>
                <a:ea typeface="微軟正黑體" panose="020B0604030504040204" pitchFamily="34" charset="-120"/>
                <a:cs typeface="Arial" pitchFamily="34" charset="0"/>
              </a:rPr>
              <a:t>到百分之 </a:t>
            </a:r>
            <a:r>
              <a:rPr lang="en-US" altLang="zh-TW" sz="1800" dirty="0">
                <a:latin typeface="+mj-lt"/>
                <a:ea typeface="微軟正黑體" panose="020B0604030504040204" pitchFamily="34" charset="-120"/>
                <a:cs typeface="Arial" pitchFamily="34" charset="0"/>
              </a:rPr>
              <a:t>41</a:t>
            </a:r>
            <a:r>
              <a:rPr lang="en-US" altLang="zh-TW" sz="1800" dirty="0">
                <a:latin typeface="微軟正黑體" panose="020B0604030504040204" pitchFamily="34" charset="-120"/>
                <a:ea typeface="微軟正黑體" panose="020B0604030504040204" pitchFamily="34" charset="-120"/>
                <a:cs typeface="Arial" pitchFamily="34" charset="0"/>
              </a:rPr>
              <a:t> </a:t>
            </a:r>
            <a:r>
              <a:rPr lang="zh-TW" altLang="en-US" sz="1800" dirty="0">
                <a:latin typeface="微軟正黑體" panose="020B0604030504040204" pitchFamily="34" charset="-120"/>
                <a:ea typeface="微軟正黑體" panose="020B0604030504040204" pitchFamily="34" charset="-120"/>
                <a:cs typeface="Arial" pitchFamily="34" charset="0"/>
              </a:rPr>
              <a:t>之間。 </a:t>
            </a:r>
            <a:endParaRPr lang="en-US" altLang="zh-TW" sz="1800" dirty="0">
              <a:latin typeface="微軟正黑體" panose="020B0604030504040204" pitchFamily="34" charset="-120"/>
              <a:ea typeface="微軟正黑體" panose="020B0604030504040204" pitchFamily="34" charset="-120"/>
              <a:cs typeface="Arial" pitchFamily="34" charset="0"/>
            </a:endParaRPr>
          </a:p>
        </p:txBody>
      </p:sp>
    </p:spTree>
    <p:extLst>
      <p:ext uri="{BB962C8B-B14F-4D97-AF65-F5344CB8AC3E}">
        <p14:creationId xmlns:p14="http://schemas.microsoft.com/office/powerpoint/2010/main" val="70129485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theme/theme1.xml><?xml version="1.0" encoding="utf-8"?>
<a:theme xmlns:a="http://schemas.openxmlformats.org/drawingml/2006/main" name="Prepared_by_Ted Chiang">
  <a:themeElements>
    <a:clrScheme name="Prepared_by_Ted Chiang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repared_by_Ted Chiang">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TW" altLang="en-US" sz="2400" b="1" i="0" u="none" strike="noStrike" cap="none" normalizeH="0" baseline="0" smtClean="0">
            <a:ln>
              <a:noFill/>
            </a:ln>
            <a:solidFill>
              <a:schemeClr val="tx1"/>
            </a:solidFill>
            <a:effectLst/>
            <a:latin typeface="Arial" charset="0"/>
            <a:ea typeface="新細明體"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TW" altLang="en-US" sz="2400" b="1" i="0" u="none" strike="noStrike" cap="none" normalizeH="0" baseline="0" smtClean="0">
            <a:ln>
              <a:noFill/>
            </a:ln>
            <a:solidFill>
              <a:schemeClr val="tx1"/>
            </a:solidFill>
            <a:effectLst/>
            <a:latin typeface="Arial" charset="0"/>
            <a:ea typeface="新細明體" charset="-120"/>
          </a:defRPr>
        </a:defPPr>
      </a:lstStyle>
    </a:lnDef>
  </a:objectDefaults>
  <a:extraClrSchemeLst>
    <a:extraClrScheme>
      <a:clrScheme name="Prepared_by_Ted Chiang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epared_by_Ted Chiang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epared_by_Ted Chiang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epared_by_Ted Chiang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epared_by_Ted Chia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epared_by_Ted Chia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epared_by_Ted Chia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D:\Mgmt Form\Prepared_by_Ted Chiang.ppt</Template>
  <TotalTime>3505</TotalTime>
  <Words>1032</Words>
  <Application>Microsoft Office PowerPoint</Application>
  <PresentationFormat>寬螢幕</PresentationFormat>
  <Paragraphs>83</Paragraphs>
  <Slides>11</Slides>
  <Notes>11</Notes>
  <HiddenSlides>0</HiddenSlides>
  <MMClips>0</MMClips>
  <ScaleCrop>false</ScaleCrop>
  <HeadingPairs>
    <vt:vector size="6" baseType="variant">
      <vt:variant>
        <vt:lpstr>使用字型</vt:lpstr>
      </vt:variant>
      <vt:variant>
        <vt:i4>8</vt:i4>
      </vt:variant>
      <vt:variant>
        <vt:lpstr>佈景主題</vt:lpstr>
      </vt:variant>
      <vt:variant>
        <vt:i4>1</vt:i4>
      </vt:variant>
      <vt:variant>
        <vt:lpstr>投影片標題</vt:lpstr>
      </vt:variant>
      <vt:variant>
        <vt:i4>11</vt:i4>
      </vt:variant>
    </vt:vector>
  </HeadingPairs>
  <TitlesOfParts>
    <vt:vector size="20" baseType="lpstr">
      <vt:lpstr>·s²Ó©úÅé</vt:lpstr>
      <vt:lpstr>Arial Unicode MS</vt:lpstr>
      <vt:lpstr>微軟正黑體</vt:lpstr>
      <vt:lpstr>新細明體</vt:lpstr>
      <vt:lpstr>Arial</vt:lpstr>
      <vt:lpstr>Calibri</vt:lpstr>
      <vt:lpstr>Times New Roman</vt:lpstr>
      <vt:lpstr>Wingdings</vt:lpstr>
      <vt:lpstr>Prepared_by_Ted Chiang</vt:lpstr>
      <vt:lpstr>2020年第二季法人說明會</vt:lpstr>
      <vt:lpstr>會議議程</vt:lpstr>
      <vt:lpstr>Safe Harbor Notice</vt:lpstr>
      <vt:lpstr>綜合損益表</vt:lpstr>
      <vt:lpstr>2020年第二季銷售分析-製程別</vt:lpstr>
      <vt:lpstr>2020年第二季銷售分析-技術平台別</vt:lpstr>
      <vt:lpstr>資產負債表及重要財務指標</vt:lpstr>
      <vt:lpstr>現金流量表</vt:lpstr>
      <vt:lpstr>2020年第三季業績展望</vt:lpstr>
      <vt:lpstr>近期重要事件摘要</vt:lpstr>
      <vt:lpstr>PowerPoint 簡報</vt:lpstr>
    </vt:vector>
  </TitlesOfParts>
  <Company>TSMC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TSMC</dc:creator>
  <cp:lastModifiedBy>游亭凱</cp:lastModifiedBy>
  <cp:revision>294</cp:revision>
  <cp:lastPrinted>2019-12-17T00:24:48Z</cp:lastPrinted>
  <dcterms:created xsi:type="dcterms:W3CDTF">2003-07-07T04:48:03Z</dcterms:created>
  <dcterms:modified xsi:type="dcterms:W3CDTF">2020-07-15T06:03:44Z</dcterms:modified>
</cp:coreProperties>
</file>